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5"/>
    <p:sldMasterId id="2147483650" r:id="rId6"/>
    <p:sldMasterId id="2147483662" r:id="rId7"/>
    <p:sldMasterId id="2147483674" r:id="rId8"/>
    <p:sldMasterId id="2147483687" r:id="rId9"/>
  </p:sldMasterIdLst>
  <p:notesMasterIdLst>
    <p:notesMasterId r:id="rId101"/>
  </p:notesMasterIdLst>
  <p:handoutMasterIdLst>
    <p:handoutMasterId r:id="rId102"/>
  </p:handoutMasterIdLst>
  <p:sldIdLst>
    <p:sldId id="1059" r:id="rId10"/>
    <p:sldId id="982" r:id="rId11"/>
    <p:sldId id="1184" r:id="rId12"/>
    <p:sldId id="1136" r:id="rId13"/>
    <p:sldId id="1122" r:id="rId14"/>
    <p:sldId id="1185" r:id="rId15"/>
    <p:sldId id="1198" r:id="rId16"/>
    <p:sldId id="1123" r:id="rId17"/>
    <p:sldId id="1150" r:id="rId18"/>
    <p:sldId id="1121" r:id="rId19"/>
    <p:sldId id="1124" r:id="rId20"/>
    <p:sldId id="1125" r:id="rId21"/>
    <p:sldId id="1087" r:id="rId22"/>
    <p:sldId id="1088" r:id="rId23"/>
    <p:sldId id="1089" r:id="rId24"/>
    <p:sldId id="1090" r:id="rId25"/>
    <p:sldId id="1095" r:id="rId26"/>
    <p:sldId id="1199" r:id="rId27"/>
    <p:sldId id="1129" r:id="rId28"/>
    <p:sldId id="1094" r:id="rId29"/>
    <p:sldId id="1183" r:id="rId30"/>
    <p:sldId id="1104" r:id="rId31"/>
    <p:sldId id="1105" r:id="rId32"/>
    <p:sldId id="1147" r:id="rId33"/>
    <p:sldId id="1097" r:id="rId34"/>
    <p:sldId id="1180" r:id="rId35"/>
    <p:sldId id="1100" r:id="rId36"/>
    <p:sldId id="1175" r:id="rId37"/>
    <p:sldId id="1108" r:id="rId38"/>
    <p:sldId id="1181" r:id="rId39"/>
    <p:sldId id="1182" r:id="rId40"/>
    <p:sldId id="1082" r:id="rId41"/>
    <p:sldId id="1083" r:id="rId42"/>
    <p:sldId id="1155" r:id="rId43"/>
    <p:sldId id="1152" r:id="rId44"/>
    <p:sldId id="1106" r:id="rId45"/>
    <p:sldId id="1178" r:id="rId46"/>
    <p:sldId id="1177" r:id="rId47"/>
    <p:sldId id="1174" r:id="rId48"/>
    <p:sldId id="1176" r:id="rId49"/>
    <p:sldId id="1179" r:id="rId50"/>
    <p:sldId id="1137" r:id="rId51"/>
    <p:sldId id="1193" r:id="rId52"/>
    <p:sldId id="1138" r:id="rId53"/>
    <p:sldId id="1128" r:id="rId54"/>
    <p:sldId id="1130" r:id="rId55"/>
    <p:sldId id="1119" r:id="rId56"/>
    <p:sldId id="1165" r:id="rId57"/>
    <p:sldId id="1166" r:id="rId58"/>
    <p:sldId id="1062" r:id="rId59"/>
    <p:sldId id="1188" r:id="rId60"/>
    <p:sldId id="1189" r:id="rId61"/>
    <p:sldId id="1190" r:id="rId62"/>
    <p:sldId id="1196" r:id="rId63"/>
    <p:sldId id="1195" r:id="rId64"/>
    <p:sldId id="1192" r:id="rId65"/>
    <p:sldId id="1197" r:id="rId66"/>
    <p:sldId id="1063" r:id="rId67"/>
    <p:sldId id="1064" r:id="rId68"/>
    <p:sldId id="1065" r:id="rId69"/>
    <p:sldId id="1066" r:id="rId70"/>
    <p:sldId id="1067" r:id="rId71"/>
    <p:sldId id="1068" r:id="rId72"/>
    <p:sldId id="1069" r:id="rId73"/>
    <p:sldId id="1070" r:id="rId74"/>
    <p:sldId id="1157" r:id="rId75"/>
    <p:sldId id="1158" r:id="rId76"/>
    <p:sldId id="1159" r:id="rId77"/>
    <p:sldId id="1071" r:id="rId78"/>
    <p:sldId id="1072" r:id="rId79"/>
    <p:sldId id="1073" r:id="rId80"/>
    <p:sldId id="1074" r:id="rId81"/>
    <p:sldId id="1075" r:id="rId82"/>
    <p:sldId id="1076" r:id="rId83"/>
    <p:sldId id="1077" r:id="rId84"/>
    <p:sldId id="1078" r:id="rId85"/>
    <p:sldId id="1079" r:id="rId86"/>
    <p:sldId id="1163" r:id="rId87"/>
    <p:sldId id="1164" r:id="rId88"/>
    <p:sldId id="1162" r:id="rId89"/>
    <p:sldId id="1080" r:id="rId90"/>
    <p:sldId id="1172" r:id="rId91"/>
    <p:sldId id="1120" r:id="rId92"/>
    <p:sldId id="1173" r:id="rId93"/>
    <p:sldId id="1167" r:id="rId94"/>
    <p:sldId id="1168" r:id="rId95"/>
    <p:sldId id="1170" r:id="rId96"/>
    <p:sldId id="1169" r:id="rId97"/>
    <p:sldId id="1194" r:id="rId98"/>
    <p:sldId id="1135" r:id="rId99"/>
    <p:sldId id="1056" r:id="rId100"/>
  </p:sldIdLst>
  <p:sldSz cx="9144000" cy="5143500" type="screen16x9"/>
  <p:notesSz cx="7099300" cy="10234613"/>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361B3245-C396-4324-B033-DBBA010D3D65}">
          <p14:sldIdLst>
            <p14:sldId id="1059"/>
            <p14:sldId id="982"/>
            <p14:sldId id="1184"/>
            <p14:sldId id="1136"/>
            <p14:sldId id="1122"/>
            <p14:sldId id="1185"/>
            <p14:sldId id="1198"/>
            <p14:sldId id="1123"/>
            <p14:sldId id="1150"/>
            <p14:sldId id="1121"/>
            <p14:sldId id="1124"/>
            <p14:sldId id="1125"/>
            <p14:sldId id="1087"/>
            <p14:sldId id="1088"/>
            <p14:sldId id="1089"/>
            <p14:sldId id="1090"/>
            <p14:sldId id="1095"/>
            <p14:sldId id="1199"/>
            <p14:sldId id="1129"/>
            <p14:sldId id="1094"/>
            <p14:sldId id="1183"/>
            <p14:sldId id="1104"/>
            <p14:sldId id="1105"/>
            <p14:sldId id="1147"/>
            <p14:sldId id="1097"/>
            <p14:sldId id="1180"/>
            <p14:sldId id="1100"/>
            <p14:sldId id="1175"/>
            <p14:sldId id="1108"/>
            <p14:sldId id="1181"/>
            <p14:sldId id="1182"/>
            <p14:sldId id="1082"/>
            <p14:sldId id="1083"/>
            <p14:sldId id="1155"/>
            <p14:sldId id="1152"/>
            <p14:sldId id="1106"/>
            <p14:sldId id="1178"/>
            <p14:sldId id="1177"/>
            <p14:sldId id="1174"/>
            <p14:sldId id="1176"/>
            <p14:sldId id="1179"/>
            <p14:sldId id="1137"/>
            <p14:sldId id="1193"/>
            <p14:sldId id="1138"/>
            <p14:sldId id="1128"/>
            <p14:sldId id="1130"/>
            <p14:sldId id="1119"/>
            <p14:sldId id="1165"/>
            <p14:sldId id="1166"/>
            <p14:sldId id="1062"/>
            <p14:sldId id="1188"/>
            <p14:sldId id="1189"/>
            <p14:sldId id="1190"/>
            <p14:sldId id="1196"/>
            <p14:sldId id="1195"/>
            <p14:sldId id="1192"/>
            <p14:sldId id="1197"/>
            <p14:sldId id="1063"/>
            <p14:sldId id="1064"/>
            <p14:sldId id="1065"/>
            <p14:sldId id="1066"/>
            <p14:sldId id="1067"/>
            <p14:sldId id="1068"/>
            <p14:sldId id="1069"/>
            <p14:sldId id="1070"/>
            <p14:sldId id="1157"/>
            <p14:sldId id="1158"/>
            <p14:sldId id="1159"/>
            <p14:sldId id="1071"/>
            <p14:sldId id="1072"/>
            <p14:sldId id="1073"/>
            <p14:sldId id="1074"/>
            <p14:sldId id="1075"/>
            <p14:sldId id="1076"/>
            <p14:sldId id="1077"/>
            <p14:sldId id="1078"/>
            <p14:sldId id="1079"/>
            <p14:sldId id="1163"/>
            <p14:sldId id="1164"/>
            <p14:sldId id="1162"/>
            <p14:sldId id="1080"/>
            <p14:sldId id="1172"/>
            <p14:sldId id="1120"/>
            <p14:sldId id="1173"/>
            <p14:sldId id="1167"/>
            <p14:sldId id="1168"/>
            <p14:sldId id="1170"/>
            <p14:sldId id="1169"/>
            <p14:sldId id="1194"/>
            <p14:sldId id="1135"/>
            <p14:sldId id="1056"/>
          </p14:sldIdLst>
        </p14:section>
      </p14:sectionLst>
    </p:ext>
    <p:ext uri="{EFAFB233-063F-42B5-8137-9DF3F51BA10A}">
      <p15:sldGuideLst xmlns="" xmlns:p15="http://schemas.microsoft.com/office/powerpoint/2012/main">
        <p15:guide id="1" orient="horz" pos="2037">
          <p15:clr>
            <a:srgbClr val="A4A3A4"/>
          </p15:clr>
        </p15:guide>
        <p15:guide id="2" pos="2882">
          <p15:clr>
            <a:srgbClr val="A4A3A4"/>
          </p15:clr>
        </p15:guide>
        <p15:guide id="3" pos="2309">
          <p15:clr>
            <a:srgbClr val="A4A3A4"/>
          </p15:clr>
        </p15:guide>
        <p15:guide id="4" pos="3444">
          <p15:clr>
            <a:srgbClr val="A4A3A4"/>
          </p15:clr>
        </p15:guide>
        <p15:guide id="5" pos="5547">
          <p15:clr>
            <a:srgbClr val="A4A3A4"/>
          </p15:clr>
        </p15:guide>
        <p15:guide id="6" pos="222">
          <p15:clr>
            <a:srgbClr val="A4A3A4"/>
          </p15:clr>
        </p15:guide>
      </p15:sldGuideLst>
    </p:ext>
    <p:ext uri="{2D200454-40CA-4A62-9FC3-DE9A4176ACB9}">
      <p15:notesGuideLst xmlns="" xmlns:p15="http://schemas.microsoft.com/office/powerpoint/2012/main">
        <p15:guide id="1" orient="horz" pos="3580">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2"/>
    <a:srgbClr val="E62E25"/>
    <a:srgbClr val="4C4948"/>
    <a:srgbClr val="A0A0A0"/>
    <a:srgbClr val="BFBFBF"/>
    <a:srgbClr val="E60025"/>
    <a:srgbClr val="E62A12"/>
    <a:srgbClr val="E70011"/>
    <a:srgbClr val="E60011"/>
    <a:srgbClr val="FFE5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2" autoAdjust="0"/>
    <p:restoredTop sz="90427" autoAdjust="0"/>
  </p:normalViewPr>
  <p:slideViewPr>
    <p:cSldViewPr>
      <p:cViewPr varScale="1">
        <p:scale>
          <a:sx n="85" d="100"/>
          <a:sy n="85" d="100"/>
        </p:scale>
        <p:origin x="-258" y="-90"/>
      </p:cViewPr>
      <p:guideLst>
        <p:guide orient="horz" pos="2037"/>
        <p:guide pos="2882"/>
        <p:guide pos="2309"/>
        <p:guide pos="3444"/>
        <p:guide pos="5547"/>
        <p:guide pos="222"/>
      </p:guideLst>
    </p:cSldViewPr>
  </p:slideViewPr>
  <p:outlineViewPr>
    <p:cViewPr>
      <p:scale>
        <a:sx n="33" d="100"/>
        <a:sy n="33" d="100"/>
      </p:scale>
      <p:origin x="0" y="3300"/>
    </p:cViewPr>
  </p:outlineViewPr>
  <p:notesTextViewPr>
    <p:cViewPr>
      <p:scale>
        <a:sx n="100" d="100"/>
        <a:sy n="100" d="100"/>
      </p:scale>
      <p:origin x="0" y="0"/>
    </p:cViewPr>
  </p:notesTextViewPr>
  <p:sorterViewPr>
    <p:cViewPr>
      <p:scale>
        <a:sx n="46" d="100"/>
        <a:sy n="46" d="100"/>
      </p:scale>
      <p:origin x="0" y="0"/>
    </p:cViewPr>
  </p:sorterViewPr>
  <p:notesViewPr>
    <p:cSldViewPr>
      <p:cViewPr varScale="1">
        <p:scale>
          <a:sx n="60" d="100"/>
          <a:sy n="60" d="100"/>
        </p:scale>
        <p:origin x="2412" y="78"/>
      </p:cViewPr>
      <p:guideLst>
        <p:guide orient="horz" pos="3580"/>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handoutMaster" Target="handoutMasters/handoutMaster1.xml"/><Relationship Id="rId5" Type="http://schemas.openxmlformats.org/officeDocument/2006/relationships/slideMaster" Target="slideMasters/slideMaster1.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0A0A0"/>
              </a:solidFill>
            </c:spPr>
          </c:dPt>
          <c:dPt>
            <c:idx val="1"/>
            <c:bubble3D val="0"/>
            <c:spPr>
              <a:solidFill>
                <a:srgbClr val="E60012"/>
              </a:solidFill>
            </c:spPr>
          </c:dPt>
          <c:dPt>
            <c:idx val="2"/>
            <c:bubble3D val="0"/>
            <c:spPr>
              <a:solidFill>
                <a:srgbClr val="A0A0A0"/>
              </a:solidFill>
            </c:spPr>
          </c:dPt>
          <c:dPt>
            <c:idx val="3"/>
            <c:bubble3D val="0"/>
            <c:spPr>
              <a:solidFill>
                <a:srgbClr val="E60012"/>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3</c:v>
                </c:pt>
                <c:pt idx="2">
                  <c:v>3</c:v>
                </c:pt>
                <c:pt idx="3">
                  <c:v>3</c:v>
                </c:pt>
              </c:numCache>
            </c:numRef>
          </c:val>
        </c:ser>
        <c:dLbls>
          <c:showLegendKey val="0"/>
          <c:showVal val="0"/>
          <c:showCatName val="0"/>
          <c:showSerName val="0"/>
          <c:showPercent val="0"/>
          <c:showBubbleSize val="0"/>
          <c:showLeaderLines val="0"/>
        </c:dLbls>
        <c:firstSliceAng val="0"/>
        <c:holeSize val="54"/>
      </c:doughnutChart>
      <c:spPr>
        <a:noFill/>
        <a:ln w="25354">
          <a:noFill/>
        </a:ln>
      </c:spPr>
    </c:plotArea>
    <c:plotVisOnly val="1"/>
    <c:dispBlanksAs val="zero"/>
    <c:showDLblsOverMax val="0"/>
  </c:chart>
  <c:txPr>
    <a:bodyPr/>
    <a:lstStyle/>
    <a:p>
      <a:pPr>
        <a:defRPr lang="zh-CN" sz="1785"/>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A545D"/>
              </a:solidFill>
            </c:spPr>
            <c:extLst xmlns:c16r2="http://schemas.microsoft.com/office/drawing/2015/06/chart">
              <c:ext xmlns:c16="http://schemas.microsoft.com/office/drawing/2014/chart" uri="{C3380CC4-5D6E-409C-BE32-E72D297353CC}">
                <c16:uniqueId val="{00000001-0F45-4385-A0B8-69F3B3A7E9C3}"/>
              </c:ext>
            </c:extLst>
          </c:dPt>
          <c:dPt>
            <c:idx val="1"/>
            <c:bubble3D val="0"/>
            <c:spPr>
              <a:solidFill>
                <a:srgbClr val="03B8DF"/>
              </a:solidFill>
            </c:spPr>
            <c:extLst xmlns:c16r2="http://schemas.microsoft.com/office/drawing/2015/06/chart">
              <c:ext xmlns:c16="http://schemas.microsoft.com/office/drawing/2014/chart" uri="{C3380CC4-5D6E-409C-BE32-E72D297353CC}">
                <c16:uniqueId val="{00000003-0F45-4385-A0B8-69F3B3A7E9C3}"/>
              </c:ext>
            </c:extLst>
          </c:dPt>
          <c:dPt>
            <c:idx val="2"/>
            <c:bubble3D val="0"/>
            <c:spPr>
              <a:solidFill>
                <a:srgbClr val="A6A6A6"/>
              </a:solidFill>
            </c:spPr>
            <c:extLst xmlns:c16r2="http://schemas.microsoft.com/office/drawing/2015/06/chart">
              <c:ext xmlns:c16="http://schemas.microsoft.com/office/drawing/2014/chart" uri="{C3380CC4-5D6E-409C-BE32-E72D297353CC}">
                <c16:uniqueId val="{00000005-0F45-4385-A0B8-69F3B3A7E9C3}"/>
              </c:ext>
            </c:extLst>
          </c:dPt>
          <c:dPt>
            <c:idx val="3"/>
            <c:bubble3D val="0"/>
            <c:spPr>
              <a:solidFill>
                <a:srgbClr val="FFE55F"/>
              </a:solidFill>
            </c:spPr>
            <c:extLst xmlns:c16r2="http://schemas.microsoft.com/office/drawing/2015/06/chart">
              <c:ext xmlns:c16="http://schemas.microsoft.com/office/drawing/2014/chart" uri="{C3380CC4-5D6E-409C-BE32-E72D297353CC}">
                <c16:uniqueId val="{00000007-0F45-4385-A0B8-69F3B3A7E9C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3</c:v>
                </c:pt>
                <c:pt idx="2">
                  <c:v>3</c:v>
                </c:pt>
                <c:pt idx="3">
                  <c:v>3</c:v>
                </c:pt>
              </c:numCache>
            </c:numRef>
          </c:val>
          <c:extLst xmlns:c16r2="http://schemas.microsoft.com/office/drawing/2015/06/chart">
            <c:ext xmlns:c16="http://schemas.microsoft.com/office/drawing/2014/chart" uri="{C3380CC4-5D6E-409C-BE32-E72D297353CC}">
              <c16:uniqueId val="{00000008-0F45-4385-A0B8-69F3B3A7E9C3}"/>
            </c:ext>
          </c:extLst>
        </c:ser>
        <c:dLbls>
          <c:showLegendKey val="0"/>
          <c:showVal val="0"/>
          <c:showCatName val="0"/>
          <c:showSerName val="0"/>
          <c:showPercent val="0"/>
          <c:showBubbleSize val="0"/>
          <c:showLeaderLines val="1"/>
        </c:dLbls>
        <c:firstSliceAng val="0"/>
        <c:holeSize val="54"/>
      </c:doughnutChart>
      <c:spPr>
        <a:noFill/>
        <a:ln w="25354">
          <a:noFill/>
        </a:ln>
      </c:spPr>
    </c:plotArea>
    <c:plotVisOnly val="1"/>
    <c:dispBlanksAs val="gap"/>
    <c:showDLblsOverMax val="0"/>
  </c:chart>
  <c:txPr>
    <a:bodyPr/>
    <a:lstStyle/>
    <a:p>
      <a:pPr>
        <a:defRPr lang="zh-CN" sz="1785"/>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59D1844-888A-4AE6-828D-5C6AE9040315}" type="datetimeFigureOut">
              <a:rPr lang="zh-CN" altLang="en-US" smtClean="0"/>
              <a:pPr/>
              <a:t>2018/4/8</a:t>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B2549C6-DE8D-4E4A-961E-C75F994C9B23}" type="slidenum">
              <a:rPr lang="zh-CN" altLang="en-US" smtClean="0"/>
              <a:pPr/>
              <a:t>‹#›</a:t>
            </a:fld>
            <a:endParaRPr lang="zh-CN" altLang="en-US"/>
          </a:p>
        </p:txBody>
      </p:sp>
    </p:spTree>
    <p:extLst>
      <p:ext uri="{BB962C8B-B14F-4D97-AF65-F5344CB8AC3E}">
        <p14:creationId xmlns:p14="http://schemas.microsoft.com/office/powerpoint/2010/main" val="226307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55E3B73-6D7C-40EF-AE3E-2A6A1CBB7D96}" type="datetimeFigureOut">
              <a:rPr lang="zh-CN" altLang="en-US" smtClean="0"/>
              <a:pPr/>
              <a:t>2018/4/8</a:t>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4AA51CA-5F86-4FFA-AF76-EFA20A25968D}" type="slidenum">
              <a:rPr lang="zh-CN" altLang="en-US" smtClean="0"/>
              <a:pPr/>
              <a:t>‹#›</a:t>
            </a:fld>
            <a:endParaRPr lang="zh-CN" altLang="en-US"/>
          </a:p>
        </p:txBody>
      </p:sp>
    </p:spTree>
    <p:extLst>
      <p:ext uri="{BB962C8B-B14F-4D97-AF65-F5344CB8AC3E}">
        <p14:creationId xmlns:p14="http://schemas.microsoft.com/office/powerpoint/2010/main" val="415597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a:t>
            </a:fld>
            <a:endParaRPr lang="zh-CN" altLang="en-US"/>
          </a:p>
        </p:txBody>
      </p:sp>
    </p:spTree>
    <p:extLst>
      <p:ext uri="{BB962C8B-B14F-4D97-AF65-F5344CB8AC3E}">
        <p14:creationId xmlns:p14="http://schemas.microsoft.com/office/powerpoint/2010/main" val="153589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30</a:t>
            </a:fld>
            <a:endParaRPr lang="zh-CN" altLang="en-US"/>
          </a:p>
        </p:txBody>
      </p:sp>
    </p:spTree>
    <p:extLst>
      <p:ext uri="{BB962C8B-B14F-4D97-AF65-F5344CB8AC3E}">
        <p14:creationId xmlns:p14="http://schemas.microsoft.com/office/powerpoint/2010/main" val="295370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BC3E0A-EB93-480D-859B-ABA43969559F}" type="slidenum">
              <a:rPr lang="zh-CN" altLang="en-US" smtClean="0"/>
              <a:t>35</a:t>
            </a:fld>
            <a:endParaRPr lang="zh-CN" altLang="en-US"/>
          </a:p>
        </p:txBody>
      </p:sp>
    </p:spTree>
    <p:extLst>
      <p:ext uri="{BB962C8B-B14F-4D97-AF65-F5344CB8AC3E}">
        <p14:creationId xmlns:p14="http://schemas.microsoft.com/office/powerpoint/2010/main" val="1292525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46</a:t>
            </a:fld>
            <a:endParaRPr lang="zh-CN" altLang="en-US"/>
          </a:p>
        </p:txBody>
      </p:sp>
    </p:spTree>
    <p:extLst>
      <p:ext uri="{BB962C8B-B14F-4D97-AF65-F5344CB8AC3E}">
        <p14:creationId xmlns:p14="http://schemas.microsoft.com/office/powerpoint/2010/main" val="153589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84</a:t>
            </a:fld>
            <a:endParaRPr lang="zh-CN" altLang="en-US"/>
          </a:p>
        </p:txBody>
      </p:sp>
    </p:spTree>
    <p:extLst>
      <p:ext uri="{BB962C8B-B14F-4D97-AF65-F5344CB8AC3E}">
        <p14:creationId xmlns:p14="http://schemas.microsoft.com/office/powerpoint/2010/main" val="191299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F67A19-23B0-427E-B1C2-54EFAFC5A46C}" type="slidenum">
              <a:rPr lang="zh-CN" altLang="en-US" smtClean="0"/>
              <a:t>89</a:t>
            </a:fld>
            <a:endParaRPr lang="zh-CN" altLang="en-US"/>
          </a:p>
        </p:txBody>
      </p:sp>
    </p:spTree>
    <p:extLst>
      <p:ext uri="{BB962C8B-B14F-4D97-AF65-F5344CB8AC3E}">
        <p14:creationId xmlns:p14="http://schemas.microsoft.com/office/powerpoint/2010/main" val="88378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BC3E0A-EB93-480D-859B-ABA43969559F}" type="slidenum">
              <a:rPr lang="zh-CN" altLang="en-US" smtClean="0"/>
              <a:t>90</a:t>
            </a:fld>
            <a:endParaRPr lang="zh-CN" altLang="en-US"/>
          </a:p>
        </p:txBody>
      </p:sp>
    </p:spTree>
    <p:extLst>
      <p:ext uri="{BB962C8B-B14F-4D97-AF65-F5344CB8AC3E}">
        <p14:creationId xmlns:p14="http://schemas.microsoft.com/office/powerpoint/2010/main" val="220182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数字校园目标：流程信息化，结构化数据整合；智慧校园：增加部分非结构化数据和</a:t>
            </a:r>
            <a:r>
              <a:rPr lang="en-US" altLang="zh-CN" dirty="0" smtClean="0"/>
              <a:t>BI</a:t>
            </a:r>
            <a:r>
              <a:rPr lang="zh-CN" altLang="en-US" dirty="0" smtClean="0"/>
              <a:t>功能；</a:t>
            </a:r>
            <a:endParaRPr lang="en-US" altLang="zh-CN" dirty="0" smtClean="0"/>
          </a:p>
          <a:p>
            <a:endParaRPr lang="en-US" altLang="zh-CN" dirty="0" smtClean="0"/>
          </a:p>
          <a:p>
            <a:r>
              <a:rPr lang="zh-CN" altLang="en-US" dirty="0" smtClean="0"/>
              <a:t>徐飞 西南交大校长：大学需要在数字化时代进行解构与重构</a:t>
            </a:r>
          </a:p>
          <a:p>
            <a:endParaRPr lang="zh-CN" altLang="en-US" dirty="0" smtClean="0"/>
          </a:p>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extLst>
      <p:ext uri="{BB962C8B-B14F-4D97-AF65-F5344CB8AC3E}">
        <p14:creationId xmlns:p14="http://schemas.microsoft.com/office/powerpoint/2010/main" val="163272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BC3E0A-EB93-480D-859B-ABA43969559F}" type="slidenum">
              <a:rPr lang="zh-CN" altLang="en-US" smtClean="0"/>
              <a:t>9</a:t>
            </a:fld>
            <a:endParaRPr lang="zh-CN" altLang="en-US"/>
          </a:p>
        </p:txBody>
      </p:sp>
    </p:spTree>
    <p:extLst>
      <p:ext uri="{BB962C8B-B14F-4D97-AF65-F5344CB8AC3E}">
        <p14:creationId xmlns:p14="http://schemas.microsoft.com/office/powerpoint/2010/main" val="48841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9425" y="1279525"/>
            <a:ext cx="6140450" cy="3454400"/>
          </a:xfrm>
        </p:spPr>
      </p:sp>
      <p:sp>
        <p:nvSpPr>
          <p:cNvPr id="3" name="备注占位符 2"/>
          <p:cNvSpPr>
            <a:spLocks noGrp="1"/>
          </p:cNvSpPr>
          <p:nvPr>
            <p:ph type="body" idx="1"/>
          </p:nvPr>
        </p:nvSpPr>
        <p:spPr/>
        <p:txBody>
          <a:bodyPr/>
          <a:lstStyle/>
          <a:p>
            <a:r>
              <a:rPr lang="zh-CN" altLang="en-US" sz="1000" dirty="0">
                <a:solidFill>
                  <a:schemeClr val="bg1"/>
                </a:solidFill>
                <a:latin typeface="微软雅黑" panose="020B0503020204020204" pitchFamily="34" charset="-122"/>
                <a:ea typeface="微软雅黑" panose="020B0503020204020204" pitchFamily="34" charset="-122"/>
              </a:rPr>
              <a:t>校园新</a:t>
            </a:r>
            <a:r>
              <a:rPr lang="en-US" altLang="zh-CN" sz="1000" dirty="0">
                <a:solidFill>
                  <a:schemeClr val="bg1"/>
                </a:solidFill>
                <a:latin typeface="微软雅黑" panose="020B0503020204020204" pitchFamily="34" charset="-122"/>
                <a:ea typeface="微软雅黑" panose="020B0503020204020204" pitchFamily="34" charset="-122"/>
              </a:rPr>
              <a:t>IT</a:t>
            </a:r>
            <a:r>
              <a:rPr lang="zh-CN" altLang="en-US" sz="1000" dirty="0">
                <a:solidFill>
                  <a:schemeClr val="bg1"/>
                </a:solidFill>
                <a:latin typeface="微软雅黑" panose="020B0503020204020204" pitchFamily="34" charset="-122"/>
                <a:ea typeface="微软雅黑" panose="020B0503020204020204" pitchFamily="34" charset="-122"/>
              </a:rPr>
              <a:t>融合创新带来教育变革：</a:t>
            </a:r>
            <a:endParaRPr lang="en-US" altLang="zh-CN" sz="1000" dirty="0">
              <a:solidFill>
                <a:schemeClr val="bg1"/>
              </a:solidFill>
              <a:latin typeface="微软雅黑" panose="020B0503020204020204" pitchFamily="34" charset="-122"/>
              <a:ea typeface="微软雅黑" panose="020B0503020204020204" pitchFamily="34" charset="-122"/>
            </a:endParaRPr>
          </a:p>
          <a:p>
            <a:r>
              <a:rPr lang="en-US" altLang="zh-CN" sz="900" dirty="0">
                <a:solidFill>
                  <a:schemeClr val="bg1"/>
                </a:solidFill>
                <a:latin typeface="微软雅黑" panose="020B0503020204020204" pitchFamily="34" charset="-122"/>
                <a:ea typeface="微软雅黑" panose="020B0503020204020204" pitchFamily="34" charset="-122"/>
              </a:rPr>
              <a:t>1</a:t>
            </a:r>
            <a:r>
              <a:rPr lang="zh-CN" altLang="en-US" sz="900" dirty="0">
                <a:solidFill>
                  <a:schemeClr val="bg1"/>
                </a:solidFill>
                <a:latin typeface="微软雅黑" panose="020B0503020204020204" pitchFamily="34" charset="-122"/>
                <a:ea typeface="微软雅黑" panose="020B0503020204020204" pitchFamily="34" charset="-122"/>
              </a:rPr>
              <a:t>、促进创新人才培养；</a:t>
            </a:r>
            <a:endParaRPr lang="en-US" altLang="zh-CN" sz="900" dirty="0">
              <a:solidFill>
                <a:schemeClr val="bg1"/>
              </a:solidFill>
              <a:latin typeface="微软雅黑" panose="020B0503020204020204" pitchFamily="34" charset="-122"/>
              <a:ea typeface="微软雅黑" panose="020B0503020204020204" pitchFamily="34" charset="-122"/>
            </a:endParaRPr>
          </a:p>
          <a:p>
            <a:r>
              <a:rPr lang="en-US" altLang="zh-CN" sz="900" dirty="0">
                <a:solidFill>
                  <a:schemeClr val="bg1"/>
                </a:solidFill>
                <a:latin typeface="微软雅黑" panose="020B0503020204020204" pitchFamily="34" charset="-122"/>
                <a:ea typeface="微软雅黑" panose="020B0503020204020204" pitchFamily="34" charset="-122"/>
              </a:rPr>
              <a:t>2</a:t>
            </a:r>
            <a:r>
              <a:rPr lang="zh-CN" altLang="en-US" sz="900" dirty="0">
                <a:solidFill>
                  <a:schemeClr val="bg1"/>
                </a:solidFill>
                <a:latin typeface="微软雅黑" panose="020B0503020204020204" pitchFamily="34" charset="-122"/>
                <a:ea typeface="微软雅黑" panose="020B0503020204020204" pitchFamily="34" charset="-122"/>
              </a:rPr>
              <a:t>、提升科研课题创新和成果转化能力；</a:t>
            </a:r>
            <a:endParaRPr lang="en-US" altLang="zh-CN" sz="900" dirty="0">
              <a:solidFill>
                <a:schemeClr val="bg1"/>
              </a:solidFill>
              <a:latin typeface="微软雅黑" panose="020B0503020204020204" pitchFamily="34" charset="-122"/>
              <a:ea typeface="微软雅黑" panose="020B0503020204020204" pitchFamily="34" charset="-122"/>
            </a:endParaRPr>
          </a:p>
          <a:p>
            <a:r>
              <a:rPr lang="en-US" altLang="zh-CN" sz="900" dirty="0">
                <a:solidFill>
                  <a:schemeClr val="bg1"/>
                </a:solidFill>
                <a:latin typeface="微软雅黑" panose="020B0503020204020204" pitchFamily="34" charset="-122"/>
                <a:ea typeface="微软雅黑" panose="020B0503020204020204" pitchFamily="34" charset="-122"/>
              </a:rPr>
              <a:t>3</a:t>
            </a:r>
            <a:r>
              <a:rPr lang="zh-CN" altLang="en-US" sz="900" dirty="0">
                <a:solidFill>
                  <a:schemeClr val="bg1"/>
                </a:solidFill>
                <a:latin typeface="微软雅黑" panose="020B0503020204020204" pitchFamily="34" charset="-122"/>
                <a:ea typeface="微软雅黑" panose="020B0503020204020204" pitchFamily="34" charset="-122"/>
              </a:rPr>
              <a:t>、促进校园人财物精细化管理能力。</a:t>
            </a:r>
            <a:endParaRPr lang="en-US" altLang="zh-CN" sz="900"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3BC3E0A-EB93-480D-859B-ABA43969559F}" type="slidenum">
              <a:rPr lang="zh-CN" altLang="en-US" smtClean="0"/>
              <a:t>16</a:t>
            </a:fld>
            <a:endParaRPr lang="zh-CN" altLang="en-US"/>
          </a:p>
        </p:txBody>
      </p:sp>
    </p:spTree>
    <p:extLst>
      <p:ext uri="{BB962C8B-B14F-4D97-AF65-F5344CB8AC3E}">
        <p14:creationId xmlns:p14="http://schemas.microsoft.com/office/powerpoint/2010/main" val="359996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1" dirty="0" smtClean="0"/>
          </a:p>
        </p:txBody>
      </p:sp>
      <p:sp>
        <p:nvSpPr>
          <p:cNvPr id="4" name="灯片编号占位符 3"/>
          <p:cNvSpPr>
            <a:spLocks noGrp="1"/>
          </p:cNvSpPr>
          <p:nvPr>
            <p:ph type="sldNum" sz="quarter" idx="10"/>
          </p:nvPr>
        </p:nvSpPr>
        <p:spPr/>
        <p:txBody>
          <a:bodyPr/>
          <a:lstStyle/>
          <a:p>
            <a:fld id="{8509AAF3-3271-4E3A-ABF6-E1C7C62203E8}" type="slidenum">
              <a:rPr lang="zh-CN" altLang="en-US" smtClean="0"/>
              <a:pPr/>
              <a:t>17</a:t>
            </a:fld>
            <a:endParaRPr lang="zh-CN" altLang="en-US"/>
          </a:p>
        </p:txBody>
      </p:sp>
    </p:spTree>
    <p:extLst>
      <p:ext uri="{BB962C8B-B14F-4D97-AF65-F5344CB8AC3E}">
        <p14:creationId xmlns:p14="http://schemas.microsoft.com/office/powerpoint/2010/main" val="333615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19</a:t>
            </a:fld>
            <a:endParaRPr lang="zh-CN" altLang="en-US"/>
          </a:p>
        </p:txBody>
      </p:sp>
    </p:spTree>
    <p:extLst>
      <p:ext uri="{BB962C8B-B14F-4D97-AF65-F5344CB8AC3E}">
        <p14:creationId xmlns:p14="http://schemas.microsoft.com/office/powerpoint/2010/main" val="153589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3BC3E0A-EB93-480D-859B-ABA43969559F}" type="slidenum">
              <a:rPr lang="zh-CN" altLang="en-US" smtClean="0"/>
              <a:t>20</a:t>
            </a:fld>
            <a:endParaRPr lang="zh-CN" altLang="en-US"/>
          </a:p>
        </p:txBody>
      </p:sp>
    </p:spTree>
    <p:extLst>
      <p:ext uri="{BB962C8B-B14F-4D97-AF65-F5344CB8AC3E}">
        <p14:creationId xmlns:p14="http://schemas.microsoft.com/office/powerpoint/2010/main" val="94055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突出个性化、创新化。如，认识、方向、企业</a:t>
            </a:r>
            <a:r>
              <a:rPr lang="en-US" altLang="zh-CN" dirty="0" smtClean="0"/>
              <a:t>HR</a:t>
            </a:r>
            <a:r>
              <a:rPr lang="zh-CN" altLang="en-US" dirty="0" smtClean="0"/>
              <a:t>，从能实现的大数据方案说下。</a:t>
            </a:r>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pPr/>
              <a:t>23</a:t>
            </a:fld>
            <a:endParaRPr lang="zh-CN" altLang="en-US"/>
          </a:p>
        </p:txBody>
      </p:sp>
    </p:spTree>
    <p:extLst>
      <p:ext uri="{BB962C8B-B14F-4D97-AF65-F5344CB8AC3E}">
        <p14:creationId xmlns:p14="http://schemas.microsoft.com/office/powerpoint/2010/main" val="114213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sz="9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3822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3846716"/>
            <a:ext cx="7317432" cy="885622"/>
          </a:xfrm>
          <a:prstGeom prst="rect">
            <a:avLst/>
          </a:prstGeom>
        </p:spPr>
        <p:txBody>
          <a:bodyPr anchor="ctr" anchorCtr="0"/>
          <a:lstStyle>
            <a:lvl1pPr algn="ct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绝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绝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绝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552376" y="1635646"/>
            <a:ext cx="2034881" cy="95759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机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机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机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机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机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机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机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绝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机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机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机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21" name="矩形 20"/>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机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矩形 18"/>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19872" y="1601760"/>
            <a:ext cx="2214248" cy="1041998"/>
          </a:xfrm>
          <a:prstGeom prst="rect">
            <a:avLst/>
          </a:prstGeom>
        </p:spPr>
      </p:pic>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秘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秘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秘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秘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秘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秘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绝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秘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秘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秘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秘密-节标题1">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秘密-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91880" y="1563638"/>
            <a:ext cx="2034881" cy="957590"/>
          </a:xfrm>
          <a:prstGeom prst="rect">
            <a:avLst/>
          </a:prstGeom>
        </p:spPr>
      </p:pic>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179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Rectangle 24"/>
          <p:cNvSpPr>
            <a:spLocks noGrp="1" noChangeArrowheads="1"/>
          </p:cNvSpPr>
          <p:nvPr>
            <p:ph type="title"/>
          </p:nvPr>
        </p:nvSpPr>
        <p:spPr bwMode="auto">
          <a:xfrm>
            <a:off x="457357" y="339491"/>
            <a:ext cx="7715043"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zh-CN" altLang="en-US" dirty="0"/>
          </a:p>
        </p:txBody>
      </p:sp>
    </p:spTree>
    <p:extLst>
      <p:ext uri="{BB962C8B-B14F-4D97-AF65-F5344CB8AC3E}">
        <p14:creationId xmlns:p14="http://schemas.microsoft.com/office/powerpoint/2010/main" val="347081203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43910" y="471282"/>
            <a:ext cx="3704897" cy="324876"/>
          </a:xfrm>
        </p:spPr>
        <p:txBody>
          <a:bodyPr anchor="t">
            <a:normAutofit/>
          </a:bodyPr>
          <a:lstStyle>
            <a:lvl1pPr algn="l">
              <a:defRPr sz="2100">
                <a:solidFill>
                  <a:srgbClr val="E40013"/>
                </a:solidFill>
              </a:defRPr>
            </a:lvl1pPr>
          </a:lstStyle>
          <a:p>
            <a:r>
              <a:rPr kumimoji="1" lang="zh-CN" altLang="en-US"/>
              <a:t>单击此处编辑母版标题样式</a:t>
            </a:r>
          </a:p>
        </p:txBody>
      </p:sp>
      <p:sp>
        <p:nvSpPr>
          <p:cNvPr id="3" name="副标题 2"/>
          <p:cNvSpPr>
            <a:spLocks noGrp="1"/>
          </p:cNvSpPr>
          <p:nvPr>
            <p:ph type="subTitle" idx="1"/>
          </p:nvPr>
        </p:nvSpPr>
        <p:spPr>
          <a:xfrm>
            <a:off x="543911" y="993228"/>
            <a:ext cx="8190186" cy="3271345"/>
          </a:xfrm>
        </p:spPr>
        <p:txBody>
          <a:bodyPr>
            <a:normAutofit/>
          </a:bodyPr>
          <a:lstStyle>
            <a:lvl1pPr marL="0" indent="0" algn="l">
              <a:buNone/>
              <a:defRPr sz="1350">
                <a:solidFill>
                  <a:schemeClr val="bg1"/>
                </a:solidFill>
                <a:latin typeface="+mj-ea"/>
                <a:ea typeface="+mj-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p>
        </p:txBody>
      </p:sp>
    </p:spTree>
    <p:extLst>
      <p:ext uri="{BB962C8B-B14F-4D97-AF65-F5344CB8AC3E}">
        <p14:creationId xmlns:p14="http://schemas.microsoft.com/office/powerpoint/2010/main" val="657664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33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AC376CB6-5504-4C9D-A0BF-C688B5501346}" type="datetimeFigureOut">
              <a:rPr lang="zh-CN" altLang="en-US" smtClean="0"/>
              <a:t>2018/4/8</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1D3F8D95-F190-4190-9041-DB950523ED69}" type="slidenum">
              <a:rPr lang="zh-CN" altLang="en-US" smtClean="0"/>
              <a:t>‹#›</a:t>
            </a:fld>
            <a:endParaRPr lang="zh-CN" altLang="en-US"/>
          </a:p>
        </p:txBody>
      </p:sp>
    </p:spTree>
    <p:extLst>
      <p:ext uri="{BB962C8B-B14F-4D97-AF65-F5344CB8AC3E}">
        <p14:creationId xmlns:p14="http://schemas.microsoft.com/office/powerpoint/2010/main" val="271707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绝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参-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内参-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内参-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参-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内参-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91107" cy="457200"/>
          </a:xfrm>
        </p:spPr>
        <p:txBody>
          <a:bodyPr/>
          <a:lstStyle/>
          <a:p>
            <a:r>
              <a:rPr lang="zh-CN" altLang="en-US"/>
              <a:t>单击此处编辑母版标题样式</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参-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内参-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内参-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内参-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内参-节标题">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19" name="矩形 18"/>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556520" y="195486"/>
            <a:ext cx="1377155" cy="648072"/>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绝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内参-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53693" y="1612304"/>
            <a:ext cx="2232248" cy="1050469"/>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绝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绝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绝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绝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4.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jp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F20EF6F-71BC-497C-9E89-4AD2EA976AF4}" type="slidenum">
              <a:rPr lang="zh-CN" altLang="en-US" smtClean="0"/>
              <a:pPr/>
              <a:t>‹#›</a:t>
            </a:fld>
            <a:endParaRPr lang="zh-CN" altLang="en-US"/>
          </a:p>
        </p:txBody>
      </p:sp>
      <p:sp>
        <p:nvSpPr>
          <p:cNvPr id="3" name="标题占位符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4" name="文本占位符 3"/>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6" name="页脚占位符 5"/>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1" name="矩形 10"/>
          <p:cNvSpPr/>
          <p:nvPr/>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p>
        </p:txBody>
      </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52645" y="418404"/>
            <a:ext cx="669179" cy="288032"/>
          </a:xfrm>
          <a:prstGeom prst="rect">
            <a:avLst/>
          </a:prstGeom>
        </p:spPr>
      </p:pic>
      <p:sp>
        <p:nvSpPr>
          <p:cNvPr id="15"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6" name="直接连接符 15"/>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24199" y="4881908"/>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iming>
    <p:tnLst>
      <p:par>
        <p:cTn id="1" dur="indefinite" restart="never" nodeType="tmRoot"/>
      </p:par>
    </p:tnLst>
  </p:timing>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44408" y="424075"/>
            <a:ext cx="669179" cy="288032"/>
          </a:xfrm>
          <a:prstGeom prst="rect">
            <a:avLst/>
          </a:prstGeom>
        </p:spPr>
      </p:pic>
      <p:sp>
        <p:nvSpPr>
          <p:cNvPr id="15" name="矩形 14"/>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3" name="组 23"/>
          <p:cNvGrpSpPr/>
          <p:nvPr userDrawn="1"/>
        </p:nvGrpSpPr>
        <p:grpSpPr>
          <a:xfrm>
            <a:off x="-8089" y="339502"/>
            <a:ext cx="9152089" cy="4808660"/>
            <a:chOff x="-8089" y="339502"/>
            <a:chExt cx="9152089" cy="4808660"/>
          </a:xfrm>
        </p:grpSpPr>
        <p:sp>
          <p:nvSpPr>
            <p:cNvPr id="24" name="矩形 23"/>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5" name="图片 24"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6" name="矩形 25"/>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8" name="文本框 27"/>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244408" y="424075"/>
            <a:ext cx="669179" cy="288032"/>
          </a:xfrm>
          <a:prstGeom prst="rect">
            <a:avLst/>
          </a:prstGeom>
        </p:spPr>
      </p:pic>
      <p:sp>
        <p:nvSpPr>
          <p:cNvPr id="13" name="矩形 12"/>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20">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01" r:id="rId12"/>
    <p:sldLayoutId id="2147483705" r:id="rId13"/>
    <p:sldLayoutId id="2147483706" r:id="rId14"/>
    <p:sldLayoutId id="2147483707" r:id="rId15"/>
    <p:sldLayoutId id="2147483708" r:id="rId16"/>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pPr algn="r">
                <a:spcBef>
                  <a:spcPct val="50000"/>
                </a:spcBef>
                <a:defRPr/>
              </a:pPr>
              <a:t>‹#›</a:t>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244408" y="418404"/>
            <a:ext cx="669179" cy="288032"/>
          </a:xfrm>
          <a:prstGeom prst="rect">
            <a:avLst/>
          </a:prstGeom>
        </p:spPr>
      </p:pic>
      <p:sp>
        <p:nvSpPr>
          <p:cNvPr id="13" name="矩形 12"/>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pPr/>
              <a:t>‹#›</a:t>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pPr/>
              <a:t>‹#›</a:t>
            </a:fld>
            <a:endParaRPr lang="en-GB" altLang="zh-CN" sz="1000" noProof="0" dirty="0"/>
          </a:p>
        </p:txBody>
      </p:sp>
      <p:pic>
        <p:nvPicPr>
          <p:cNvPr id="21" name="图片 20"/>
          <p:cNvPicPr>
            <a:picLocks noChangeAspect="1"/>
          </p:cNvPicPr>
          <p:nvPr userDrawn="1"/>
        </p:nvPicPr>
        <p:blipFill>
          <a:blip r:embed="rId1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8.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7.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emf"/><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8.xml"/><Relationship Id="rId4" Type="http://schemas.openxmlformats.org/officeDocument/2006/relationships/image" Target="../media/image78.jp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emf"/><Relationship Id="rId2" Type="http://schemas.openxmlformats.org/officeDocument/2006/relationships/image" Target="../media/image82.jpg"/><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6.xml"/><Relationship Id="rId5" Type="http://schemas.openxmlformats.org/officeDocument/2006/relationships/image" Target="../media/image3.jp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2.png"/><Relationship Id="rId12" Type="http://schemas.openxmlformats.org/officeDocument/2006/relationships/image" Target="../media/image102.jpeg"/><Relationship Id="rId2" Type="http://schemas.openxmlformats.org/officeDocument/2006/relationships/image" Target="../media/image93.png"/><Relationship Id="rId1" Type="http://schemas.openxmlformats.org/officeDocument/2006/relationships/slideLayout" Target="../slideLayouts/slideLayout36.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5" Type="http://schemas.openxmlformats.org/officeDocument/2006/relationships/image" Target="../media/image105.jpeg"/><Relationship Id="rId10" Type="http://schemas.openxmlformats.org/officeDocument/2006/relationships/image" Target="../media/image100.jpeg"/><Relationship Id="rId4" Type="http://schemas.openxmlformats.org/officeDocument/2006/relationships/image" Target="../media/image95.png"/><Relationship Id="rId9" Type="http://schemas.openxmlformats.org/officeDocument/2006/relationships/image" Target="../media/image99.jpeg"/><Relationship Id="rId1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28.xml"/><Relationship Id="rId6" Type="http://schemas.openxmlformats.org/officeDocument/2006/relationships/image" Target="../media/image115.png"/><Relationship Id="rId11" Type="http://schemas.openxmlformats.org/officeDocument/2006/relationships/image" Target="../media/image120.emf"/><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8" Type="http://schemas.openxmlformats.org/officeDocument/2006/relationships/image" Target="../media/image128.gif"/><Relationship Id="rId13" Type="http://schemas.openxmlformats.org/officeDocument/2006/relationships/image" Target="../media/image133.gif"/><Relationship Id="rId3" Type="http://schemas.openxmlformats.org/officeDocument/2006/relationships/image" Target="../media/image123.jpg"/><Relationship Id="rId7" Type="http://schemas.openxmlformats.org/officeDocument/2006/relationships/image" Target="../media/image127.gif"/><Relationship Id="rId12" Type="http://schemas.openxmlformats.org/officeDocument/2006/relationships/image" Target="../media/image132.gif"/><Relationship Id="rId2" Type="http://schemas.openxmlformats.org/officeDocument/2006/relationships/image" Target="../media/image122.jpg"/><Relationship Id="rId1" Type="http://schemas.openxmlformats.org/officeDocument/2006/relationships/slideLayout" Target="../slideLayouts/slideLayout28.xml"/><Relationship Id="rId6" Type="http://schemas.openxmlformats.org/officeDocument/2006/relationships/image" Target="../media/image126.jpg"/><Relationship Id="rId11" Type="http://schemas.openxmlformats.org/officeDocument/2006/relationships/image" Target="../media/image131.png"/><Relationship Id="rId5" Type="http://schemas.openxmlformats.org/officeDocument/2006/relationships/image" Target="../media/image125.jpg"/><Relationship Id="rId10" Type="http://schemas.openxmlformats.org/officeDocument/2006/relationships/image" Target="../media/image130.gif"/><Relationship Id="rId4" Type="http://schemas.openxmlformats.org/officeDocument/2006/relationships/image" Target="../media/image124.jpg"/><Relationship Id="rId9" Type="http://schemas.openxmlformats.org/officeDocument/2006/relationships/image" Target="../media/image129.tiff"/><Relationship Id="rId14" Type="http://schemas.openxmlformats.org/officeDocument/2006/relationships/image" Target="../media/image115.png"/></Relationships>
</file>

<file path=ppt/slides/_rels/slide5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21" Type="http://schemas.openxmlformats.org/officeDocument/2006/relationships/image" Target="../media/image128.gif"/><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31.png"/><Relationship Id="rId2" Type="http://schemas.openxmlformats.org/officeDocument/2006/relationships/image" Target="../media/image135.png"/><Relationship Id="rId16" Type="http://schemas.openxmlformats.org/officeDocument/2006/relationships/image" Target="../media/image149.png"/><Relationship Id="rId20" Type="http://schemas.openxmlformats.org/officeDocument/2006/relationships/image" Target="../media/image127.gif"/><Relationship Id="rId1" Type="http://schemas.openxmlformats.org/officeDocument/2006/relationships/slideLayout" Target="../slideLayouts/slideLayout28.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30.gif"/><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3.png"/><Relationship Id="rId10" Type="http://schemas.openxmlformats.org/officeDocument/2006/relationships/image" Target="../media/image143.png"/><Relationship Id="rId19" Type="http://schemas.openxmlformats.org/officeDocument/2006/relationships/image" Target="../media/image152.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29.tif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28.xml"/><Relationship Id="rId5" Type="http://schemas.openxmlformats.org/officeDocument/2006/relationships/image" Target="../media/image157.jpg"/><Relationship Id="rId4" Type="http://schemas.openxmlformats.org/officeDocument/2006/relationships/image" Target="../media/image156.jpg"/></Relationships>
</file>

<file path=ppt/slides/_rels/slide61.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59.png"/><Relationship Id="rId7" Type="http://schemas.openxmlformats.org/officeDocument/2006/relationships/image" Target="../media/image162.jpg"/><Relationship Id="rId2" Type="http://schemas.openxmlformats.org/officeDocument/2006/relationships/image" Target="../media/image158.jpg"/><Relationship Id="rId1" Type="http://schemas.openxmlformats.org/officeDocument/2006/relationships/slideLayout" Target="../slideLayouts/slideLayout28.xml"/><Relationship Id="rId6" Type="http://schemas.openxmlformats.org/officeDocument/2006/relationships/image" Target="../media/image161.jpg"/><Relationship Id="rId11" Type="http://schemas.openxmlformats.org/officeDocument/2006/relationships/image" Target="../media/image166.jpg"/><Relationship Id="rId5" Type="http://schemas.openxmlformats.org/officeDocument/2006/relationships/image" Target="../media/image160.jpg"/><Relationship Id="rId10" Type="http://schemas.openxmlformats.org/officeDocument/2006/relationships/image" Target="../media/image165.jpg"/><Relationship Id="rId4" Type="http://schemas.openxmlformats.org/officeDocument/2006/relationships/image" Target="../media/image136.png"/><Relationship Id="rId9" Type="http://schemas.openxmlformats.org/officeDocument/2006/relationships/image" Target="../media/image164.png"/></Relationships>
</file>

<file path=ppt/slides/_rels/slide6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3" Type="http://schemas.openxmlformats.org/officeDocument/2006/relationships/image" Target="../media/image167.jpeg"/><Relationship Id="rId7" Type="http://schemas.openxmlformats.org/officeDocument/2006/relationships/image" Target="../media/image171.png"/><Relationship Id="rId12" Type="http://schemas.openxmlformats.org/officeDocument/2006/relationships/image" Target="../media/image135.png"/><Relationship Id="rId2" Type="http://schemas.openxmlformats.org/officeDocument/2006/relationships/image" Target="../media/image127.gif"/><Relationship Id="rId16" Type="http://schemas.openxmlformats.org/officeDocument/2006/relationships/image" Target="../media/image179.png"/><Relationship Id="rId1" Type="http://schemas.openxmlformats.org/officeDocument/2006/relationships/slideLayout" Target="../slideLayouts/slideLayout28.xml"/><Relationship Id="rId6" Type="http://schemas.openxmlformats.org/officeDocument/2006/relationships/image" Target="../media/image170.png"/><Relationship Id="rId11" Type="http://schemas.openxmlformats.org/officeDocument/2006/relationships/image" Target="../media/image175.jpg"/><Relationship Id="rId5" Type="http://schemas.openxmlformats.org/officeDocument/2006/relationships/image" Target="../media/image169.jpeg"/><Relationship Id="rId15" Type="http://schemas.openxmlformats.org/officeDocument/2006/relationships/image" Target="../media/image178.png"/><Relationship Id="rId10" Type="http://schemas.openxmlformats.org/officeDocument/2006/relationships/image" Target="../media/image174.png"/><Relationship Id="rId4" Type="http://schemas.openxmlformats.org/officeDocument/2006/relationships/image" Target="../media/image168.jpeg"/><Relationship Id="rId9" Type="http://schemas.openxmlformats.org/officeDocument/2006/relationships/image" Target="../media/image173.png"/><Relationship Id="rId14" Type="http://schemas.openxmlformats.org/officeDocument/2006/relationships/image" Target="../media/image177.png"/></Relationships>
</file>

<file path=ppt/slides/_rels/slide63.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image" Target="../media/image180.jpg"/><Relationship Id="rId1" Type="http://schemas.openxmlformats.org/officeDocument/2006/relationships/slideLayout" Target="../slideLayouts/slideLayout28.xml"/><Relationship Id="rId5" Type="http://schemas.openxmlformats.org/officeDocument/2006/relationships/image" Target="../media/image183.jpg"/><Relationship Id="rId4" Type="http://schemas.openxmlformats.org/officeDocument/2006/relationships/image" Target="../media/image182.jpg"/></Relationships>
</file>

<file path=ppt/slides/_rels/slide64.xml.rels><?xml version="1.0" encoding="UTF-8" standalone="yes"?>
<Relationships xmlns="http://schemas.openxmlformats.org/package/2006/relationships"><Relationship Id="rId8" Type="http://schemas.openxmlformats.org/officeDocument/2006/relationships/image" Target="../media/image187.jpg"/><Relationship Id="rId3" Type="http://schemas.openxmlformats.org/officeDocument/2006/relationships/image" Target="../media/image185.jpg"/><Relationship Id="rId7" Type="http://schemas.openxmlformats.org/officeDocument/2006/relationships/image" Target="../media/image186.jpg"/><Relationship Id="rId2" Type="http://schemas.openxmlformats.org/officeDocument/2006/relationships/image" Target="../media/image184.jpg"/><Relationship Id="rId1" Type="http://schemas.openxmlformats.org/officeDocument/2006/relationships/slideLayout" Target="../slideLayouts/slideLayout28.xml"/><Relationship Id="rId6" Type="http://schemas.openxmlformats.org/officeDocument/2006/relationships/image" Target="../media/image164.png"/><Relationship Id="rId11" Type="http://schemas.openxmlformats.org/officeDocument/2006/relationships/image" Target="../media/image190.jpg"/><Relationship Id="rId5" Type="http://schemas.openxmlformats.org/officeDocument/2006/relationships/image" Target="../media/image136.png"/><Relationship Id="rId10" Type="http://schemas.openxmlformats.org/officeDocument/2006/relationships/image" Target="../media/image189.jpg"/><Relationship Id="rId4" Type="http://schemas.openxmlformats.org/officeDocument/2006/relationships/image" Target="../media/image159.png"/><Relationship Id="rId9" Type="http://schemas.openxmlformats.org/officeDocument/2006/relationships/image" Target="../media/image188.jpg"/></Relationships>
</file>

<file path=ppt/slides/_rels/slide6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35.png"/><Relationship Id="rId3" Type="http://schemas.openxmlformats.org/officeDocument/2006/relationships/image" Target="../media/image128.gif"/><Relationship Id="rId7" Type="http://schemas.openxmlformats.org/officeDocument/2006/relationships/image" Target="../media/image193.png"/><Relationship Id="rId12" Type="http://schemas.openxmlformats.org/officeDocument/2006/relationships/image" Target="../media/image132.gif"/><Relationship Id="rId17" Type="http://schemas.openxmlformats.org/officeDocument/2006/relationships/image" Target="../media/image133.gif"/><Relationship Id="rId2" Type="http://schemas.openxmlformats.org/officeDocument/2006/relationships/image" Target="../media/image131.png"/><Relationship Id="rId16" Type="http://schemas.openxmlformats.org/officeDocument/2006/relationships/image" Target="../media/image199.png"/><Relationship Id="rId1" Type="http://schemas.openxmlformats.org/officeDocument/2006/relationships/slideLayout" Target="../slideLayouts/slideLayout28.xml"/><Relationship Id="rId6" Type="http://schemas.openxmlformats.org/officeDocument/2006/relationships/image" Target="../media/image170.png"/><Relationship Id="rId11" Type="http://schemas.openxmlformats.org/officeDocument/2006/relationships/image" Target="../media/image197.png"/><Relationship Id="rId5" Type="http://schemas.openxmlformats.org/officeDocument/2006/relationships/image" Target="../media/image192.png"/><Relationship Id="rId15" Type="http://schemas.openxmlformats.org/officeDocument/2006/relationships/image" Target="../media/image198.png"/><Relationship Id="rId10" Type="http://schemas.openxmlformats.org/officeDocument/2006/relationships/image" Target="../media/image196.png"/><Relationship Id="rId4" Type="http://schemas.openxmlformats.org/officeDocument/2006/relationships/image" Target="../media/image191.png"/><Relationship Id="rId9" Type="http://schemas.openxmlformats.org/officeDocument/2006/relationships/image" Target="../media/image195.png"/><Relationship Id="rId14" Type="http://schemas.openxmlformats.org/officeDocument/2006/relationships/image" Target="../media/image176.png"/></Relationships>
</file>

<file path=ppt/slides/_rels/slide6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8.xml"/><Relationship Id="rId5" Type="http://schemas.openxmlformats.org/officeDocument/2006/relationships/image" Target="../media/image206.jpg"/><Relationship Id="rId4" Type="http://schemas.openxmlformats.org/officeDocument/2006/relationships/image" Target="../media/image205.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0.jpg"/><Relationship Id="rId2" Type="http://schemas.openxmlformats.org/officeDocument/2006/relationships/image" Target="../media/image159.png"/><Relationship Id="rId1" Type="http://schemas.openxmlformats.org/officeDocument/2006/relationships/slideLayout" Target="../slideLayouts/slideLayout28.xml"/><Relationship Id="rId6" Type="http://schemas.openxmlformats.org/officeDocument/2006/relationships/image" Target="../media/image209.png"/><Relationship Id="rId5" Type="http://schemas.openxmlformats.org/officeDocument/2006/relationships/image" Target="../media/image136.png"/><Relationship Id="rId4" Type="http://schemas.openxmlformats.org/officeDocument/2006/relationships/image" Target="../media/image208.png"/></Relationships>
</file>

<file path=ppt/slides/_rels/slide71.xml.rels><?xml version="1.0" encoding="UTF-8" standalone="yes"?>
<Relationships xmlns="http://schemas.openxmlformats.org/package/2006/relationships"><Relationship Id="rId3" Type="http://schemas.openxmlformats.org/officeDocument/2006/relationships/image" Target="../media/image129.tiff"/><Relationship Id="rId7" Type="http://schemas.openxmlformats.org/officeDocument/2006/relationships/image" Target="../media/image214.png"/><Relationship Id="rId2" Type="http://schemas.openxmlformats.org/officeDocument/2006/relationships/image" Target="../media/image211.gif"/><Relationship Id="rId1" Type="http://schemas.openxmlformats.org/officeDocument/2006/relationships/slideLayout" Target="../slideLayouts/slideLayout28.xml"/><Relationship Id="rId6" Type="http://schemas.openxmlformats.org/officeDocument/2006/relationships/image" Target="../media/image213.png"/><Relationship Id="rId5" Type="http://schemas.openxmlformats.org/officeDocument/2006/relationships/image" Target="../media/image212.gif"/><Relationship Id="rId4" Type="http://schemas.openxmlformats.org/officeDocument/2006/relationships/image" Target="../media/image153.png"/></Relationships>
</file>

<file path=ppt/slides/_rels/slide7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7.png"/><Relationship Id="rId7" Type="http://schemas.openxmlformats.org/officeDocument/2006/relationships/image" Target="../media/image219.png"/><Relationship Id="rId2" Type="http://schemas.openxmlformats.org/officeDocument/2006/relationships/image" Target="../media/image216.png"/><Relationship Id="rId1" Type="http://schemas.openxmlformats.org/officeDocument/2006/relationships/slideLayout" Target="../slideLayouts/slideLayout28.xml"/><Relationship Id="rId6" Type="http://schemas.openxmlformats.org/officeDocument/2006/relationships/image" Target="../media/image176.png"/><Relationship Id="rId5" Type="http://schemas.openxmlformats.org/officeDocument/2006/relationships/image" Target="../media/image135.png"/><Relationship Id="rId10" Type="http://schemas.openxmlformats.org/officeDocument/2006/relationships/image" Target="../media/image221.jpg"/><Relationship Id="rId4" Type="http://schemas.openxmlformats.org/officeDocument/2006/relationships/image" Target="../media/image218.png"/><Relationship Id="rId9" Type="http://schemas.openxmlformats.org/officeDocument/2006/relationships/image" Target="../media/image153.png"/></Relationships>
</file>

<file path=ppt/slides/_rels/slide7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8.xml"/><Relationship Id="rId4" Type="http://schemas.openxmlformats.org/officeDocument/2006/relationships/image" Target="../media/image224.png"/></Relationships>
</file>

<file path=ppt/slides/_rels/slide7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6.jpeg"/><Relationship Id="rId7" Type="http://schemas.openxmlformats.org/officeDocument/2006/relationships/image" Target="../media/image229.png"/><Relationship Id="rId2" Type="http://schemas.openxmlformats.org/officeDocument/2006/relationships/image" Target="../media/image225.png"/><Relationship Id="rId1" Type="http://schemas.openxmlformats.org/officeDocument/2006/relationships/slideLayout" Target="../slideLayouts/slideLayout28.xml"/><Relationship Id="rId6" Type="http://schemas.openxmlformats.org/officeDocument/2006/relationships/image" Target="../media/image228.gif"/><Relationship Id="rId5" Type="http://schemas.openxmlformats.org/officeDocument/2006/relationships/image" Target="../media/image176.png"/><Relationship Id="rId10" Type="http://schemas.openxmlformats.org/officeDocument/2006/relationships/image" Target="../media/image230.gif"/><Relationship Id="rId4" Type="http://schemas.openxmlformats.org/officeDocument/2006/relationships/image" Target="../media/image227.png"/><Relationship Id="rId9" Type="http://schemas.openxmlformats.org/officeDocument/2006/relationships/image" Target="../media/image218.png"/></Relationships>
</file>

<file path=ppt/slides/_rels/slide7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8" Type="http://schemas.openxmlformats.org/officeDocument/2006/relationships/image" Target="../media/image240.emf"/><Relationship Id="rId13" Type="http://schemas.openxmlformats.org/officeDocument/2006/relationships/image" Target="../media/image245.jpg"/><Relationship Id="rId3" Type="http://schemas.openxmlformats.org/officeDocument/2006/relationships/image" Target="../media/image235.png"/><Relationship Id="rId7" Type="http://schemas.openxmlformats.org/officeDocument/2006/relationships/image" Target="../media/image239.emf"/><Relationship Id="rId12" Type="http://schemas.openxmlformats.org/officeDocument/2006/relationships/image" Target="../media/image244.emf"/><Relationship Id="rId2" Type="http://schemas.openxmlformats.org/officeDocument/2006/relationships/image" Target="../media/image234.png"/><Relationship Id="rId1" Type="http://schemas.openxmlformats.org/officeDocument/2006/relationships/slideLayout" Target="../slideLayouts/slideLayout36.xml"/><Relationship Id="rId6" Type="http://schemas.openxmlformats.org/officeDocument/2006/relationships/image" Target="../media/image238.emf"/><Relationship Id="rId11" Type="http://schemas.openxmlformats.org/officeDocument/2006/relationships/image" Target="../media/image243.emf"/><Relationship Id="rId5" Type="http://schemas.openxmlformats.org/officeDocument/2006/relationships/image" Target="../media/image237.emf"/><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png"/></Relationships>
</file>

<file path=ppt/slides/_rels/slide79.xml.rels><?xml version="1.0" encoding="UTF-8" standalone="yes"?>
<Relationships xmlns="http://schemas.openxmlformats.org/package/2006/relationships"><Relationship Id="rId8" Type="http://schemas.openxmlformats.org/officeDocument/2006/relationships/image" Target="../media/image251.png"/><Relationship Id="rId3" Type="http://schemas.microsoft.com/office/2007/relationships/hdphoto" Target="../media/hdphoto4.wdp"/><Relationship Id="rId7" Type="http://schemas.openxmlformats.org/officeDocument/2006/relationships/image" Target="../media/image250.png"/><Relationship Id="rId2" Type="http://schemas.openxmlformats.org/officeDocument/2006/relationships/image" Target="../media/image246.jpeg"/><Relationship Id="rId1" Type="http://schemas.openxmlformats.org/officeDocument/2006/relationships/slideLayout" Target="../slideLayouts/slideLayout36.xml"/><Relationship Id="rId6" Type="http://schemas.openxmlformats.org/officeDocument/2006/relationships/image" Target="../media/image249.jpeg"/><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2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262.png"/><Relationship Id="rId3" Type="http://schemas.openxmlformats.org/officeDocument/2006/relationships/image" Target="../media/image253.png"/><Relationship Id="rId7" Type="http://schemas.openxmlformats.org/officeDocument/2006/relationships/image" Target="../media/image257.png"/><Relationship Id="rId12" Type="http://schemas.openxmlformats.org/officeDocument/2006/relationships/image" Target="../media/image261.png"/><Relationship Id="rId2" Type="http://schemas.openxmlformats.org/officeDocument/2006/relationships/image" Target="../media/image90.png"/><Relationship Id="rId1" Type="http://schemas.openxmlformats.org/officeDocument/2006/relationships/slideLayout" Target="../slideLayouts/slideLayout36.xml"/><Relationship Id="rId6" Type="http://schemas.openxmlformats.org/officeDocument/2006/relationships/image" Target="../media/image256.jpeg"/><Relationship Id="rId11" Type="http://schemas.openxmlformats.org/officeDocument/2006/relationships/image" Target="../media/image260.png"/><Relationship Id="rId5" Type="http://schemas.openxmlformats.org/officeDocument/2006/relationships/image" Target="../media/image255.png"/><Relationship Id="rId15" Type="http://schemas.openxmlformats.org/officeDocument/2006/relationships/image" Target="../media/image264.png"/><Relationship Id="rId10" Type="http://schemas.openxmlformats.org/officeDocument/2006/relationships/image" Target="../media/image259.jpeg"/><Relationship Id="rId4" Type="http://schemas.openxmlformats.org/officeDocument/2006/relationships/image" Target="../media/image254.jpeg"/><Relationship Id="rId9" Type="http://schemas.openxmlformats.org/officeDocument/2006/relationships/image" Target="../media/image258.jpeg"/><Relationship Id="rId14" Type="http://schemas.openxmlformats.org/officeDocument/2006/relationships/image" Target="../media/image263.png"/></Relationships>
</file>

<file path=ppt/slides/_rels/slide81.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5.png"/><Relationship Id="rId18" Type="http://schemas.openxmlformats.org/officeDocument/2006/relationships/image" Target="../media/image279.png"/><Relationship Id="rId26" Type="http://schemas.openxmlformats.org/officeDocument/2006/relationships/image" Target="../media/image189.jpg"/><Relationship Id="rId3" Type="http://schemas.openxmlformats.org/officeDocument/2006/relationships/image" Target="../media/image266.jpg"/><Relationship Id="rId21" Type="http://schemas.openxmlformats.org/officeDocument/2006/relationships/image" Target="../media/image282.jpg"/><Relationship Id="rId7" Type="http://schemas.openxmlformats.org/officeDocument/2006/relationships/image" Target="../media/image270.jpeg"/><Relationship Id="rId12" Type="http://schemas.openxmlformats.org/officeDocument/2006/relationships/image" Target="../media/image274.png"/><Relationship Id="rId17" Type="http://schemas.openxmlformats.org/officeDocument/2006/relationships/image" Target="../media/image278.jpg"/><Relationship Id="rId25" Type="http://schemas.openxmlformats.org/officeDocument/2006/relationships/image" Target="../media/image286.jpg"/><Relationship Id="rId33" Type="http://schemas.openxmlformats.org/officeDocument/2006/relationships/image" Target="../media/image292.gif"/><Relationship Id="rId2" Type="http://schemas.openxmlformats.org/officeDocument/2006/relationships/image" Target="../media/image265.jpg"/><Relationship Id="rId16" Type="http://schemas.openxmlformats.org/officeDocument/2006/relationships/image" Target="../media/image277.gif"/><Relationship Id="rId20" Type="http://schemas.openxmlformats.org/officeDocument/2006/relationships/image" Target="../media/image281.png"/><Relationship Id="rId29" Type="http://schemas.openxmlformats.org/officeDocument/2006/relationships/image" Target="../media/image289.jpg"/><Relationship Id="rId1" Type="http://schemas.openxmlformats.org/officeDocument/2006/relationships/slideLayout" Target="../slideLayouts/slideLayout28.xml"/><Relationship Id="rId6" Type="http://schemas.openxmlformats.org/officeDocument/2006/relationships/image" Target="../media/image269.jpg"/><Relationship Id="rId11" Type="http://schemas.openxmlformats.org/officeDocument/2006/relationships/image" Target="../media/image273.png"/><Relationship Id="rId24" Type="http://schemas.openxmlformats.org/officeDocument/2006/relationships/image" Target="../media/image285.jpg"/><Relationship Id="rId32" Type="http://schemas.openxmlformats.org/officeDocument/2006/relationships/image" Target="../media/image132.gif"/><Relationship Id="rId5" Type="http://schemas.openxmlformats.org/officeDocument/2006/relationships/image" Target="../media/image268.jpg"/><Relationship Id="rId15" Type="http://schemas.openxmlformats.org/officeDocument/2006/relationships/image" Target="../media/image221.jpg"/><Relationship Id="rId23" Type="http://schemas.openxmlformats.org/officeDocument/2006/relationships/image" Target="../media/image284.jpg"/><Relationship Id="rId28" Type="http://schemas.openxmlformats.org/officeDocument/2006/relationships/image" Target="../media/image288.jpg"/><Relationship Id="rId10" Type="http://schemas.openxmlformats.org/officeDocument/2006/relationships/image" Target="../media/image176.png"/><Relationship Id="rId19" Type="http://schemas.openxmlformats.org/officeDocument/2006/relationships/image" Target="../media/image280.png"/><Relationship Id="rId31" Type="http://schemas.openxmlformats.org/officeDocument/2006/relationships/image" Target="../media/image291.jpg"/><Relationship Id="rId4" Type="http://schemas.openxmlformats.org/officeDocument/2006/relationships/image" Target="../media/image267.jpg"/><Relationship Id="rId9" Type="http://schemas.openxmlformats.org/officeDocument/2006/relationships/image" Target="../media/image272.jpeg"/><Relationship Id="rId14" Type="http://schemas.openxmlformats.org/officeDocument/2006/relationships/image" Target="../media/image276.png"/><Relationship Id="rId22" Type="http://schemas.openxmlformats.org/officeDocument/2006/relationships/image" Target="../media/image283.jpg"/><Relationship Id="rId27" Type="http://schemas.openxmlformats.org/officeDocument/2006/relationships/image" Target="../media/image287.jpeg"/><Relationship Id="rId30" Type="http://schemas.openxmlformats.org/officeDocument/2006/relationships/image" Target="../media/image290.jpg"/></Relationships>
</file>

<file path=ppt/slides/_rels/slide82.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294.jpg"/><Relationship Id="rId7" Type="http://schemas.openxmlformats.org/officeDocument/2006/relationships/image" Target="../media/image298.jpeg"/><Relationship Id="rId2" Type="http://schemas.openxmlformats.org/officeDocument/2006/relationships/image" Target="../media/image293.jpeg"/><Relationship Id="rId1" Type="http://schemas.openxmlformats.org/officeDocument/2006/relationships/slideLayout" Target="../slideLayouts/slideLayout38.xml"/><Relationship Id="rId6" Type="http://schemas.openxmlformats.org/officeDocument/2006/relationships/image" Target="../media/image297.png"/><Relationship Id="rId5" Type="http://schemas.openxmlformats.org/officeDocument/2006/relationships/image" Target="../media/image296.jpg"/><Relationship Id="rId10" Type="http://schemas.openxmlformats.org/officeDocument/2006/relationships/image" Target="../media/image301.png"/><Relationship Id="rId4" Type="http://schemas.openxmlformats.org/officeDocument/2006/relationships/image" Target="../media/image295.png"/><Relationship Id="rId9" Type="http://schemas.openxmlformats.org/officeDocument/2006/relationships/image" Target="../media/image300.png"/></Relationships>
</file>

<file path=ppt/slides/_rels/slide83.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3.jpg"/><Relationship Id="rId1" Type="http://schemas.openxmlformats.org/officeDocument/2006/relationships/slideLayout" Target="../slideLayouts/slideLayout39.xml"/><Relationship Id="rId4" Type="http://schemas.openxmlformats.org/officeDocument/2006/relationships/image" Target="../media/image304.jp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5.jpg"/><Relationship Id="rId1" Type="http://schemas.openxmlformats.org/officeDocument/2006/relationships/slideLayout" Target="../slideLayouts/slideLayout39.xml"/><Relationship Id="rId4" Type="http://schemas.openxmlformats.org/officeDocument/2006/relationships/image" Target="../media/image306.jpg"/></Relationships>
</file>

<file path=ppt/slides/_rels/slide87.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png"/><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9.jpg"/><Relationship Id="rId1" Type="http://schemas.openxmlformats.org/officeDocument/2006/relationships/slideLayout" Target="../slideLayouts/slideLayout39.xml"/><Relationship Id="rId4" Type="http://schemas.openxmlformats.org/officeDocument/2006/relationships/image" Target="../media/image310.jpg"/></Relationships>
</file>

<file path=ppt/slides/_rels/slide8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313.png"/><Relationship Id="rId4" Type="http://schemas.openxmlformats.org/officeDocument/2006/relationships/image" Target="../media/image3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VCG41N69469254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6" name="Rectangle 15"/>
          <p:cNvSpPr>
            <a:spLocks noChangeArrowheads="1"/>
          </p:cNvSpPr>
          <p:nvPr/>
        </p:nvSpPr>
        <p:spPr bwMode="auto">
          <a:xfrm>
            <a:off x="2948805" y="2715766"/>
            <a:ext cx="6186201" cy="1008136"/>
          </a:xfrm>
          <a:prstGeom prst="rect">
            <a:avLst/>
          </a:prstGeom>
          <a:solidFill>
            <a:srgbClr val="C00000">
              <a:alpha val="72000"/>
            </a:srgbClr>
          </a:solidFill>
          <a:ln>
            <a:noFill/>
          </a:ln>
        </p:spPr>
        <p:txBody>
          <a:bodyPr vert="horz" wrap="square" lIns="91440" tIns="45720" rIns="91440" bIns="45720" numCol="1" anchor="ctr" anchorCtr="1" compatLnSpc="1">
            <a:prstTxWarp prst="textNoShape">
              <a:avLst/>
            </a:prstTxWarp>
          </a:bodyPr>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059832" y="2643758"/>
            <a:ext cx="3882794" cy="1046440"/>
          </a:xfrm>
          <a:prstGeom prst="rect">
            <a:avLst/>
          </a:prstGeom>
          <a:noFill/>
        </p:spPr>
        <p:txBody>
          <a:bodyPr wrap="none" rtlCol="0">
            <a:spAutoFit/>
          </a:bodyPr>
          <a:lstStyle/>
          <a:p>
            <a:pPr>
              <a:lnSpc>
                <a:spcPct val="150000"/>
              </a:lnSpc>
            </a:pPr>
            <a:r>
              <a:rPr kumimoji="1" lang="zh-CN" altLang="en-US" sz="2800" b="1" dirty="0" smtClean="0">
                <a:solidFill>
                  <a:schemeClr val="bg1"/>
                </a:solidFill>
                <a:latin typeface="微软雅黑"/>
                <a:ea typeface="微软雅黑"/>
                <a:cs typeface="微软雅黑"/>
              </a:rPr>
              <a:t>融合创新 智绘美好校园</a:t>
            </a:r>
            <a:endParaRPr kumimoji="1" lang="en-US" altLang="zh-CN" sz="2800" b="1" dirty="0" smtClean="0">
              <a:solidFill>
                <a:schemeClr val="bg1"/>
              </a:solidFill>
              <a:latin typeface="微软雅黑"/>
              <a:ea typeface="微软雅黑"/>
              <a:cs typeface="微软雅黑"/>
            </a:endParaRPr>
          </a:p>
          <a:p>
            <a:r>
              <a:rPr kumimoji="1" lang="zh-CN" altLang="en-US" sz="2000" dirty="0" smtClean="0">
                <a:solidFill>
                  <a:schemeClr val="bg1"/>
                </a:solidFill>
                <a:latin typeface="微软雅黑"/>
                <a:ea typeface="微软雅黑"/>
                <a:cs typeface="微软雅黑"/>
              </a:rPr>
              <a:t>新华三智慧校园解决方案</a:t>
            </a:r>
            <a:r>
              <a:rPr kumimoji="1" lang="zh-CN" altLang="en-US" sz="2000" dirty="0" smtClean="0">
                <a:solidFill>
                  <a:schemeClr val="bg1"/>
                </a:solidFill>
                <a:latin typeface="微软雅黑"/>
                <a:ea typeface="微软雅黑"/>
                <a:cs typeface="微软雅黑"/>
              </a:rPr>
              <a:t>汇报</a:t>
            </a:r>
            <a:endParaRPr kumimoji="1" lang="en-US" altLang="zh-CN" sz="2000" dirty="0" smtClean="0">
              <a:solidFill>
                <a:schemeClr val="bg1"/>
              </a:solidFill>
              <a:latin typeface="微软雅黑"/>
              <a:ea typeface="微软雅黑"/>
              <a:cs typeface="微软雅黑"/>
            </a:endParaRPr>
          </a:p>
        </p:txBody>
      </p:sp>
      <p:sp>
        <p:nvSpPr>
          <p:cNvPr id="18" name="Rectangle 15"/>
          <p:cNvSpPr>
            <a:spLocks noChangeArrowheads="1"/>
          </p:cNvSpPr>
          <p:nvPr/>
        </p:nvSpPr>
        <p:spPr bwMode="auto">
          <a:xfrm>
            <a:off x="2870097" y="2715523"/>
            <a:ext cx="45719" cy="1008000"/>
          </a:xfrm>
          <a:prstGeom prst="rect">
            <a:avLst/>
          </a:prstGeom>
          <a:solidFill>
            <a:srgbClr val="C00000">
              <a:alpha val="73000"/>
            </a:srgbClr>
          </a:solidFill>
          <a:ln>
            <a:noFill/>
          </a:ln>
        </p:spPr>
        <p:txBody>
          <a:bodyPr vert="horz" wrap="square" lIns="91440" tIns="45720" rIns="91440" bIns="45720" numCol="1" anchor="ctr" anchorCtr="1" compatLnSpc="1">
            <a:prstTxWarp prst="textNoShape">
              <a:avLst/>
            </a:prstTxWarp>
          </a:bodyPr>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020272" y="195486"/>
            <a:ext cx="1337340" cy="629336"/>
          </a:xfrm>
          <a:prstGeom prst="rect">
            <a:avLst/>
          </a:prstGeom>
        </p:spPr>
      </p:pic>
    </p:spTree>
    <p:extLst>
      <p:ext uri="{BB962C8B-B14F-4D97-AF65-F5344CB8AC3E}">
        <p14:creationId xmlns:p14="http://schemas.microsoft.com/office/powerpoint/2010/main" val="738828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A9F9EB-8D6D-4036-B2BB-072ECDC5F428}"/>
              </a:ext>
            </a:extLst>
          </p:cNvPr>
          <p:cNvSpPr>
            <a:spLocks noGrp="1"/>
          </p:cNvSpPr>
          <p:nvPr>
            <p:ph type="title"/>
          </p:nvPr>
        </p:nvSpPr>
        <p:spPr/>
        <p:txBody>
          <a:bodyPr/>
          <a:lstStyle/>
          <a:p>
            <a:r>
              <a:rPr lang="zh-CN" altLang="en-US" sz="2400" dirty="0"/>
              <a:t>创新</a:t>
            </a:r>
            <a:r>
              <a:rPr lang="zh-CN" altLang="en-US" sz="2400" dirty="0" smtClean="0"/>
              <a:t>与实践 </a:t>
            </a:r>
            <a:r>
              <a:rPr lang="en-US" altLang="zh-CN" dirty="0" smtClean="0"/>
              <a:t>— </a:t>
            </a:r>
            <a:r>
              <a:rPr lang="zh-CN" altLang="en-US" sz="2600" dirty="0"/>
              <a:t>无线用户体验优化</a:t>
            </a:r>
            <a:endParaRPr lang="zh-CN" altLang="en-US" dirty="0"/>
          </a:p>
        </p:txBody>
      </p:sp>
      <p:sp>
        <p:nvSpPr>
          <p:cNvPr id="57" name="Rectangle 34">
            <a:extLst>
              <a:ext uri="{FF2B5EF4-FFF2-40B4-BE49-F238E27FC236}">
                <a16:creationId xmlns:a16="http://schemas.microsoft.com/office/drawing/2014/main" xmlns="" id="{FEFA6EFC-6422-4443-80C2-0BAD38196038}"/>
              </a:ext>
            </a:extLst>
          </p:cNvPr>
          <p:cNvSpPr>
            <a:spLocks noChangeArrowheads="1"/>
          </p:cNvSpPr>
          <p:nvPr/>
        </p:nvSpPr>
        <p:spPr bwMode="auto">
          <a:xfrm>
            <a:off x="4980260" y="1377308"/>
            <a:ext cx="3477668" cy="491045"/>
          </a:xfrm>
          <a:prstGeom prst="rect">
            <a:avLst/>
          </a:prstGeom>
          <a:solidFill>
            <a:srgbClr val="E70012"/>
          </a:solidFill>
          <a:ln>
            <a:noFill/>
          </a:ln>
          <a:extLst/>
        </p:spPr>
        <p:txBody>
          <a:bodyPr vert="horz" wrap="square" lIns="83336" tIns="15120" rIns="30239" bIns="15120" numCol="1" anchor="ctr" anchorCtr="0" compatLnSpc="1">
            <a:prstTxWarp prst="textNoShape">
              <a:avLst/>
            </a:prstTxWarp>
          </a:bodyPr>
          <a:lstStyle/>
          <a:p>
            <a:r>
              <a:rPr lang="zh-CN" altLang="en-US" sz="1100" b="1" dirty="0">
                <a:solidFill>
                  <a:schemeClr val="bg1"/>
                </a:solidFill>
                <a:latin typeface="微软雅黑" pitchFamily="34" charset="-122"/>
                <a:ea typeface="微软雅黑" pitchFamily="34" charset="-122"/>
              </a:rPr>
              <a:t>无线校园终于全覆盖了！可是</a:t>
            </a:r>
            <a:r>
              <a:rPr lang="en-US" altLang="zh-CN" sz="1100" b="1" dirty="0">
                <a:solidFill>
                  <a:schemeClr val="bg1"/>
                </a:solidFill>
                <a:latin typeface="微软雅黑" panose="020B0503020204020204" pitchFamily="34" charset="-122"/>
                <a:ea typeface="微软雅黑" panose="020B0503020204020204" pitchFamily="34" charset="-122"/>
              </a:rPr>
              <a:t>‧‧‧‧‧‧</a:t>
            </a:r>
          </a:p>
        </p:txBody>
      </p:sp>
      <p:sp>
        <p:nvSpPr>
          <p:cNvPr id="58" name="Rectangle 35">
            <a:extLst>
              <a:ext uri="{FF2B5EF4-FFF2-40B4-BE49-F238E27FC236}">
                <a16:creationId xmlns:a16="http://schemas.microsoft.com/office/drawing/2014/main" xmlns="" id="{C57B756A-3348-4309-8150-2F2CFE4CC3D0}"/>
              </a:ext>
            </a:extLst>
          </p:cNvPr>
          <p:cNvSpPr>
            <a:spLocks noChangeArrowheads="1"/>
          </p:cNvSpPr>
          <p:nvPr/>
        </p:nvSpPr>
        <p:spPr bwMode="auto">
          <a:xfrm>
            <a:off x="4980260" y="1928458"/>
            <a:ext cx="3457607" cy="1960779"/>
          </a:xfrm>
          <a:prstGeom prst="rect">
            <a:avLst/>
          </a:prstGeom>
          <a:solidFill>
            <a:schemeClr val="tx1">
              <a:alpha val="20000"/>
            </a:schemeClr>
          </a:solidFill>
          <a:ln>
            <a:noFill/>
          </a:ln>
          <a:extLst/>
        </p:spPr>
        <p:txBody>
          <a:bodyPr vert="horz" wrap="square" lIns="30239" tIns="15120" rIns="30239" bIns="15120" numCol="1" anchor="t" anchorCtr="0" compatLnSpc="1">
            <a:prstTxWarp prst="textNoShape">
              <a:avLst/>
            </a:prstTxWarp>
          </a:bodyPr>
          <a:lstStyle/>
          <a:p>
            <a:endParaRPr lang="zh-CN" altLang="en-US"/>
          </a:p>
        </p:txBody>
      </p:sp>
      <p:sp>
        <p:nvSpPr>
          <p:cNvPr id="59" name="Rectangle 36">
            <a:extLst>
              <a:ext uri="{FF2B5EF4-FFF2-40B4-BE49-F238E27FC236}">
                <a16:creationId xmlns:a16="http://schemas.microsoft.com/office/drawing/2014/main" xmlns="" id="{1B5FAD8A-0208-441C-9D3F-6E4BA75FF1ED}"/>
              </a:ext>
            </a:extLst>
          </p:cNvPr>
          <p:cNvSpPr>
            <a:spLocks noChangeArrowheads="1"/>
          </p:cNvSpPr>
          <p:nvPr/>
        </p:nvSpPr>
        <p:spPr bwMode="auto">
          <a:xfrm>
            <a:off x="4980260" y="1928458"/>
            <a:ext cx="3393088" cy="196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60" name="Rectangle 37">
            <a:extLst>
              <a:ext uri="{FF2B5EF4-FFF2-40B4-BE49-F238E27FC236}">
                <a16:creationId xmlns:a16="http://schemas.microsoft.com/office/drawing/2014/main" xmlns="" id="{086FCCFB-DCCA-48BA-AA0B-4BCAEF0494A5}"/>
              </a:ext>
            </a:extLst>
          </p:cNvPr>
          <p:cNvSpPr>
            <a:spLocks noChangeArrowheads="1"/>
          </p:cNvSpPr>
          <p:nvPr/>
        </p:nvSpPr>
        <p:spPr bwMode="auto">
          <a:xfrm>
            <a:off x="4980260" y="3948208"/>
            <a:ext cx="3477668" cy="492179"/>
          </a:xfrm>
          <a:prstGeom prst="rect">
            <a:avLst/>
          </a:prstGeom>
          <a:solidFill>
            <a:srgbClr val="E70012"/>
          </a:solidFill>
          <a:ln>
            <a:noFill/>
          </a:ln>
          <a:extLst/>
        </p:spPr>
        <p:txBody>
          <a:bodyPr vert="horz" wrap="square" lIns="83336" tIns="15120" rIns="30239" bIns="15120" numCol="1" anchor="ctr" anchorCtr="0" compatLnSpc="1">
            <a:prstTxWarp prst="textNoShape">
              <a:avLst/>
            </a:prstTxWarp>
          </a:bodyPr>
          <a:lstStyle/>
          <a:p>
            <a:r>
              <a:rPr lang="zh-CN" altLang="en-US" sz="1100" b="1" dirty="0">
                <a:solidFill>
                  <a:schemeClr val="bg1"/>
                </a:solidFill>
                <a:latin typeface="微软雅黑" pitchFamily="34" charset="-122"/>
                <a:ea typeface="微软雅黑" pitchFamily="34" charset="-122"/>
              </a:rPr>
              <a:t>校园无线用户最不爽：</a:t>
            </a:r>
            <a:endParaRPr lang="en-US" altLang="zh-CN" sz="1100" b="1" dirty="0">
              <a:solidFill>
                <a:schemeClr val="bg1"/>
              </a:solidFill>
              <a:latin typeface="微软雅黑" pitchFamily="34" charset="-122"/>
              <a:ea typeface="微软雅黑" pitchFamily="34" charset="-122"/>
            </a:endParaRPr>
          </a:p>
          <a:p>
            <a:r>
              <a:rPr lang="zh-CN" altLang="en-US" sz="1100" b="1" spc="-33" dirty="0">
                <a:solidFill>
                  <a:schemeClr val="bg1"/>
                </a:solidFill>
                <a:latin typeface="微软雅黑" pitchFamily="34" charset="-122"/>
                <a:ea typeface="微软雅黑" pitchFamily="34" charset="-122"/>
              </a:rPr>
              <a:t>不是无线网有问题，而是你知道问题在那，却给我解决不了！</a:t>
            </a:r>
          </a:p>
        </p:txBody>
      </p:sp>
      <p:sp>
        <p:nvSpPr>
          <p:cNvPr id="62" name="Rectangle 39">
            <a:extLst>
              <a:ext uri="{FF2B5EF4-FFF2-40B4-BE49-F238E27FC236}">
                <a16:creationId xmlns:a16="http://schemas.microsoft.com/office/drawing/2014/main" xmlns="" id="{6426C303-1781-4DCB-9E30-C8D84F942D73}"/>
              </a:ext>
            </a:extLst>
          </p:cNvPr>
          <p:cNvSpPr>
            <a:spLocks noChangeArrowheads="1"/>
          </p:cNvSpPr>
          <p:nvPr/>
        </p:nvSpPr>
        <p:spPr bwMode="auto">
          <a:xfrm>
            <a:off x="5238320" y="1630202"/>
            <a:ext cx="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endParaRPr lang="zh-CN" altLang="zh-CN" sz="700" dirty="0"/>
          </a:p>
        </p:txBody>
      </p:sp>
      <p:sp>
        <p:nvSpPr>
          <p:cNvPr id="64" name="Rectangle 41">
            <a:extLst>
              <a:ext uri="{FF2B5EF4-FFF2-40B4-BE49-F238E27FC236}">
                <a16:creationId xmlns:a16="http://schemas.microsoft.com/office/drawing/2014/main" xmlns="" id="{05D396FD-3C9E-4002-8FCD-01A2AC76AB28}"/>
              </a:ext>
            </a:extLst>
          </p:cNvPr>
          <p:cNvSpPr>
            <a:spLocks noChangeArrowheads="1"/>
          </p:cNvSpPr>
          <p:nvPr/>
        </p:nvSpPr>
        <p:spPr bwMode="auto">
          <a:xfrm>
            <a:off x="5470171" y="1971553"/>
            <a:ext cx="2821285" cy="160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90000"/>
              </a:lnSpc>
            </a:pPr>
            <a:r>
              <a:rPr lang="zh-CN" altLang="en-US" sz="1100" dirty="0">
                <a:latin typeface="微软雅黑" pitchFamily="34" charset="-122"/>
                <a:ea typeface="微软雅黑" pitchFamily="34" charset="-122"/>
              </a:rPr>
              <a:t>用户投诉与抱怨，反而上升了：</a:t>
            </a:r>
            <a:endParaRPr lang="en-US" altLang="zh-CN" sz="1100" dirty="0">
              <a:latin typeface="微软雅黑" pitchFamily="34" charset="-122"/>
              <a:ea typeface="微软雅黑" pitchFamily="34" charset="-122"/>
            </a:endParaRPr>
          </a:p>
          <a:p>
            <a:pPr lvl="0">
              <a:lnSpc>
                <a:spcPct val="190000"/>
              </a:lnSpc>
            </a:pPr>
            <a:r>
              <a:rPr lang="en-US" altLang="zh-CN" sz="1100" dirty="0">
                <a:latin typeface="微软雅黑" pitchFamily="34" charset="-122"/>
                <a:ea typeface="微软雅黑" pitchFamily="34" charset="-122"/>
              </a:rPr>
              <a:t>2</a:t>
            </a:r>
            <a:r>
              <a:rPr lang="zh-CN" altLang="en-US" sz="1100" dirty="0">
                <a:latin typeface="微软雅黑" pitchFamily="34" charset="-122"/>
                <a:ea typeface="微软雅黑" pitchFamily="34" charset="-122"/>
              </a:rPr>
              <a:t>小时前，在第三会议室无线网很慢！</a:t>
            </a:r>
            <a:endParaRPr lang="en-US" altLang="zh-CN" sz="1100" dirty="0">
              <a:latin typeface="微软雅黑" pitchFamily="34" charset="-122"/>
              <a:ea typeface="微软雅黑" pitchFamily="34" charset="-122"/>
            </a:endParaRPr>
          </a:p>
          <a:p>
            <a:pPr lvl="0">
              <a:lnSpc>
                <a:spcPct val="190000"/>
              </a:lnSpc>
            </a:pPr>
            <a:r>
              <a:rPr lang="zh-CN" altLang="en-US" sz="1100" dirty="0">
                <a:latin typeface="微软雅黑" pitchFamily="34" charset="-122"/>
                <a:ea typeface="微软雅黑" pitchFamily="34" charset="-122"/>
              </a:rPr>
              <a:t>这间教室为啥有时候有信号，有时候没信号？</a:t>
            </a:r>
            <a:endParaRPr lang="en-US" altLang="zh-CN" sz="1100" dirty="0">
              <a:latin typeface="微软雅黑" pitchFamily="34" charset="-122"/>
              <a:ea typeface="微软雅黑" pitchFamily="34" charset="-122"/>
            </a:endParaRPr>
          </a:p>
          <a:p>
            <a:pPr lvl="0">
              <a:lnSpc>
                <a:spcPct val="190000"/>
              </a:lnSpc>
            </a:pPr>
            <a:r>
              <a:rPr lang="zh-CN" altLang="en-US" sz="1100" dirty="0">
                <a:latin typeface="微软雅黑" pitchFamily="34" charset="-122"/>
                <a:ea typeface="微软雅黑" pitchFamily="34" charset="-122"/>
              </a:rPr>
              <a:t>我能看见</a:t>
            </a:r>
            <a:r>
              <a:rPr lang="en-US" altLang="zh-CN" sz="1100" dirty="0">
                <a:latin typeface="微软雅黑" pitchFamily="34" charset="-122"/>
                <a:ea typeface="微软雅黑" pitchFamily="34" charset="-122"/>
              </a:rPr>
              <a:t>SSID</a:t>
            </a:r>
            <a:r>
              <a:rPr lang="zh-CN" altLang="en-US" sz="1100" dirty="0">
                <a:latin typeface="微软雅黑" pitchFamily="34" charset="-122"/>
                <a:ea typeface="微软雅黑" pitchFamily="34" charset="-122"/>
              </a:rPr>
              <a:t>，为啥总是连不上去？</a:t>
            </a:r>
            <a:endParaRPr lang="en-US" altLang="zh-CN" sz="1100" dirty="0">
              <a:latin typeface="微软雅黑" pitchFamily="34" charset="-122"/>
              <a:ea typeface="微软雅黑" pitchFamily="34" charset="-122"/>
            </a:endParaRPr>
          </a:p>
          <a:p>
            <a:pPr lvl="0">
              <a:lnSpc>
                <a:spcPct val="190000"/>
              </a:lnSpc>
            </a:pPr>
            <a:r>
              <a:rPr lang="en-US" altLang="zh-CN" sz="1100" dirty="0">
                <a:latin typeface="微软雅黑" pitchFamily="34" charset="-122"/>
                <a:ea typeface="微软雅黑" pitchFamily="34" charset="-122"/>
              </a:rPr>
              <a:t>‧‧‧‧‧‧</a:t>
            </a:r>
          </a:p>
        </p:txBody>
      </p:sp>
      <p:sp>
        <p:nvSpPr>
          <p:cNvPr id="70" name="Rectangle 47">
            <a:extLst>
              <a:ext uri="{FF2B5EF4-FFF2-40B4-BE49-F238E27FC236}">
                <a16:creationId xmlns:a16="http://schemas.microsoft.com/office/drawing/2014/main" xmlns="" id="{E30ECFFD-7CB1-4AD2-AB8C-1F5A56AECA23}"/>
              </a:ext>
            </a:extLst>
          </p:cNvPr>
          <p:cNvSpPr>
            <a:spLocks noChangeArrowheads="1"/>
          </p:cNvSpPr>
          <p:nvPr/>
        </p:nvSpPr>
        <p:spPr bwMode="auto">
          <a:xfrm>
            <a:off x="5366342" y="2138258"/>
            <a:ext cx="7056" cy="13790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1" name="Freeform 48">
            <a:extLst>
              <a:ext uri="{FF2B5EF4-FFF2-40B4-BE49-F238E27FC236}">
                <a16:creationId xmlns:a16="http://schemas.microsoft.com/office/drawing/2014/main" xmlns="" id="{6C967CF1-9E24-4F08-BBC6-F19F43D57B74}"/>
              </a:ext>
            </a:extLst>
          </p:cNvPr>
          <p:cNvSpPr>
            <a:spLocks/>
          </p:cNvSpPr>
          <p:nvPr/>
        </p:nvSpPr>
        <p:spPr bwMode="auto">
          <a:xfrm>
            <a:off x="5366342" y="2138258"/>
            <a:ext cx="7056" cy="1379009"/>
          </a:xfrm>
          <a:custGeom>
            <a:avLst/>
            <a:gdLst>
              <a:gd name="T0" fmla="*/ 0 w 14"/>
              <a:gd name="T1" fmla="*/ 0 h 2432"/>
              <a:gd name="T2" fmla="*/ 0 w 14"/>
              <a:gd name="T3" fmla="*/ 2432 h 2432"/>
              <a:gd name="T4" fmla="*/ 14 w 14"/>
              <a:gd name="T5" fmla="*/ 2432 h 2432"/>
              <a:gd name="T6" fmla="*/ 14 w 14"/>
              <a:gd name="T7" fmla="*/ 0 h 2432"/>
            </a:gdLst>
            <a:ahLst/>
            <a:cxnLst>
              <a:cxn ang="0">
                <a:pos x="T0" y="T1"/>
              </a:cxn>
              <a:cxn ang="0">
                <a:pos x="T2" y="T3"/>
              </a:cxn>
              <a:cxn ang="0">
                <a:pos x="T4" y="T5"/>
              </a:cxn>
              <a:cxn ang="0">
                <a:pos x="T6" y="T7"/>
              </a:cxn>
            </a:cxnLst>
            <a:rect l="0" t="0" r="r" b="b"/>
            <a:pathLst>
              <a:path w="14" h="2432">
                <a:moveTo>
                  <a:pt x="0" y="0"/>
                </a:moveTo>
                <a:lnTo>
                  <a:pt x="0" y="2432"/>
                </a:lnTo>
                <a:lnTo>
                  <a:pt x="14" y="2432"/>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2" name="Freeform 49">
            <a:extLst>
              <a:ext uri="{FF2B5EF4-FFF2-40B4-BE49-F238E27FC236}">
                <a16:creationId xmlns:a16="http://schemas.microsoft.com/office/drawing/2014/main" xmlns="" id="{7A48B1F7-877D-4BA7-9E85-9A4EF1416CA5}"/>
              </a:ext>
            </a:extLst>
          </p:cNvPr>
          <p:cNvSpPr>
            <a:spLocks/>
          </p:cNvSpPr>
          <p:nvPr/>
        </p:nvSpPr>
        <p:spPr bwMode="auto">
          <a:xfrm>
            <a:off x="5342149" y="2138258"/>
            <a:ext cx="55443" cy="61239"/>
          </a:xfrm>
          <a:custGeom>
            <a:avLst/>
            <a:gdLst>
              <a:gd name="T0" fmla="*/ 110 w 110"/>
              <a:gd name="T1" fmla="*/ 54 h 108"/>
              <a:gd name="T2" fmla="*/ 110 w 110"/>
              <a:gd name="T3" fmla="*/ 54 h 108"/>
              <a:gd name="T4" fmla="*/ 108 w 110"/>
              <a:gd name="T5" fmla="*/ 64 h 108"/>
              <a:gd name="T6" fmla="*/ 106 w 110"/>
              <a:gd name="T7" fmla="*/ 74 h 108"/>
              <a:gd name="T8" fmla="*/ 100 w 110"/>
              <a:gd name="T9" fmla="*/ 84 h 108"/>
              <a:gd name="T10" fmla="*/ 94 w 110"/>
              <a:gd name="T11" fmla="*/ 92 h 108"/>
              <a:gd name="T12" fmla="*/ 86 w 110"/>
              <a:gd name="T13" fmla="*/ 98 h 108"/>
              <a:gd name="T14" fmla="*/ 76 w 110"/>
              <a:gd name="T15" fmla="*/ 104 h 108"/>
              <a:gd name="T16" fmla="*/ 66 w 110"/>
              <a:gd name="T17" fmla="*/ 108 h 108"/>
              <a:gd name="T18" fmla="*/ 54 w 110"/>
              <a:gd name="T19" fmla="*/ 108 h 108"/>
              <a:gd name="T20" fmla="*/ 54 w 110"/>
              <a:gd name="T21" fmla="*/ 108 h 108"/>
              <a:gd name="T22" fmla="*/ 44 w 110"/>
              <a:gd name="T23" fmla="*/ 108 h 108"/>
              <a:gd name="T24" fmla="*/ 34 w 110"/>
              <a:gd name="T25" fmla="*/ 104 h 108"/>
              <a:gd name="T26" fmla="*/ 24 w 110"/>
              <a:gd name="T27" fmla="*/ 98 h 108"/>
              <a:gd name="T28" fmla="*/ 16 w 110"/>
              <a:gd name="T29" fmla="*/ 92 h 108"/>
              <a:gd name="T30" fmla="*/ 10 w 110"/>
              <a:gd name="T31" fmla="*/ 84 h 108"/>
              <a:gd name="T32" fmla="*/ 4 w 110"/>
              <a:gd name="T33" fmla="*/ 74 h 108"/>
              <a:gd name="T34" fmla="*/ 2 w 110"/>
              <a:gd name="T35" fmla="*/ 64 h 108"/>
              <a:gd name="T36" fmla="*/ 0 w 110"/>
              <a:gd name="T37" fmla="*/ 54 h 108"/>
              <a:gd name="T38" fmla="*/ 0 w 110"/>
              <a:gd name="T39" fmla="*/ 54 h 108"/>
              <a:gd name="T40" fmla="*/ 2 w 110"/>
              <a:gd name="T41" fmla="*/ 42 h 108"/>
              <a:gd name="T42" fmla="*/ 4 w 110"/>
              <a:gd name="T43" fmla="*/ 32 h 108"/>
              <a:gd name="T44" fmla="*/ 10 w 110"/>
              <a:gd name="T45" fmla="*/ 24 h 108"/>
              <a:gd name="T46" fmla="*/ 16 w 110"/>
              <a:gd name="T47" fmla="*/ 16 h 108"/>
              <a:gd name="T48" fmla="*/ 24 w 110"/>
              <a:gd name="T49" fmla="*/ 8 h 108"/>
              <a:gd name="T50" fmla="*/ 34 w 110"/>
              <a:gd name="T51" fmla="*/ 4 h 108"/>
              <a:gd name="T52" fmla="*/ 44 w 110"/>
              <a:gd name="T53" fmla="*/ 0 h 108"/>
              <a:gd name="T54" fmla="*/ 54 w 110"/>
              <a:gd name="T55" fmla="*/ 0 h 108"/>
              <a:gd name="T56" fmla="*/ 54 w 110"/>
              <a:gd name="T57" fmla="*/ 0 h 108"/>
              <a:gd name="T58" fmla="*/ 66 w 110"/>
              <a:gd name="T59" fmla="*/ 0 h 108"/>
              <a:gd name="T60" fmla="*/ 76 w 110"/>
              <a:gd name="T61" fmla="*/ 4 h 108"/>
              <a:gd name="T62" fmla="*/ 86 w 110"/>
              <a:gd name="T63" fmla="*/ 8 h 108"/>
              <a:gd name="T64" fmla="*/ 94 w 110"/>
              <a:gd name="T65" fmla="*/ 16 h 108"/>
              <a:gd name="T66" fmla="*/ 100 w 110"/>
              <a:gd name="T67" fmla="*/ 24 h 108"/>
              <a:gd name="T68" fmla="*/ 106 w 110"/>
              <a:gd name="T69" fmla="*/ 32 h 108"/>
              <a:gd name="T70" fmla="*/ 108 w 110"/>
              <a:gd name="T71" fmla="*/ 42 h 108"/>
              <a:gd name="T72" fmla="*/ 110 w 110"/>
              <a:gd name="T73" fmla="*/ 54 h 108"/>
              <a:gd name="T74" fmla="*/ 110 w 110"/>
              <a:gd name="T7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08">
                <a:moveTo>
                  <a:pt x="110" y="54"/>
                </a:moveTo>
                <a:lnTo>
                  <a:pt x="110" y="54"/>
                </a:lnTo>
                <a:lnTo>
                  <a:pt x="108" y="64"/>
                </a:lnTo>
                <a:lnTo>
                  <a:pt x="106" y="74"/>
                </a:lnTo>
                <a:lnTo>
                  <a:pt x="100" y="84"/>
                </a:lnTo>
                <a:lnTo>
                  <a:pt x="94" y="92"/>
                </a:lnTo>
                <a:lnTo>
                  <a:pt x="86" y="98"/>
                </a:lnTo>
                <a:lnTo>
                  <a:pt x="76" y="104"/>
                </a:lnTo>
                <a:lnTo>
                  <a:pt x="66" y="108"/>
                </a:lnTo>
                <a:lnTo>
                  <a:pt x="54" y="108"/>
                </a:lnTo>
                <a:lnTo>
                  <a:pt x="54" y="108"/>
                </a:lnTo>
                <a:lnTo>
                  <a:pt x="44" y="108"/>
                </a:lnTo>
                <a:lnTo>
                  <a:pt x="34" y="104"/>
                </a:lnTo>
                <a:lnTo>
                  <a:pt x="24" y="98"/>
                </a:lnTo>
                <a:lnTo>
                  <a:pt x="16" y="92"/>
                </a:lnTo>
                <a:lnTo>
                  <a:pt x="10" y="84"/>
                </a:lnTo>
                <a:lnTo>
                  <a:pt x="4" y="74"/>
                </a:lnTo>
                <a:lnTo>
                  <a:pt x="2" y="64"/>
                </a:lnTo>
                <a:lnTo>
                  <a:pt x="0" y="54"/>
                </a:lnTo>
                <a:lnTo>
                  <a:pt x="0" y="54"/>
                </a:lnTo>
                <a:lnTo>
                  <a:pt x="2" y="42"/>
                </a:lnTo>
                <a:lnTo>
                  <a:pt x="4" y="32"/>
                </a:lnTo>
                <a:lnTo>
                  <a:pt x="10" y="24"/>
                </a:lnTo>
                <a:lnTo>
                  <a:pt x="16" y="16"/>
                </a:lnTo>
                <a:lnTo>
                  <a:pt x="24" y="8"/>
                </a:lnTo>
                <a:lnTo>
                  <a:pt x="34" y="4"/>
                </a:lnTo>
                <a:lnTo>
                  <a:pt x="44" y="0"/>
                </a:lnTo>
                <a:lnTo>
                  <a:pt x="54" y="0"/>
                </a:lnTo>
                <a:lnTo>
                  <a:pt x="54" y="0"/>
                </a:lnTo>
                <a:lnTo>
                  <a:pt x="66" y="0"/>
                </a:lnTo>
                <a:lnTo>
                  <a:pt x="76" y="4"/>
                </a:lnTo>
                <a:lnTo>
                  <a:pt x="86" y="8"/>
                </a:lnTo>
                <a:lnTo>
                  <a:pt x="94" y="16"/>
                </a:lnTo>
                <a:lnTo>
                  <a:pt x="100" y="24"/>
                </a:lnTo>
                <a:lnTo>
                  <a:pt x="106" y="32"/>
                </a:lnTo>
                <a:lnTo>
                  <a:pt x="108" y="42"/>
                </a:lnTo>
                <a:lnTo>
                  <a:pt x="110" y="54"/>
                </a:lnTo>
                <a:lnTo>
                  <a:pt x="110" y="54"/>
                </a:lnTo>
                <a:close/>
              </a:path>
            </a:pathLst>
          </a:custGeom>
          <a:solidFill>
            <a:srgbClr val="100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3" name="Freeform 50">
            <a:extLst>
              <a:ext uri="{FF2B5EF4-FFF2-40B4-BE49-F238E27FC236}">
                <a16:creationId xmlns:a16="http://schemas.microsoft.com/office/drawing/2014/main" xmlns="" id="{48232F7F-ED63-45B1-81DC-476B5BA597DC}"/>
              </a:ext>
            </a:extLst>
          </p:cNvPr>
          <p:cNvSpPr>
            <a:spLocks/>
          </p:cNvSpPr>
          <p:nvPr/>
        </p:nvSpPr>
        <p:spPr bwMode="auto">
          <a:xfrm>
            <a:off x="5339125" y="2133722"/>
            <a:ext cx="61491" cy="70311"/>
          </a:xfrm>
          <a:custGeom>
            <a:avLst/>
            <a:gdLst>
              <a:gd name="T0" fmla="*/ 108 w 122"/>
              <a:gd name="T1" fmla="*/ 62 h 124"/>
              <a:gd name="T2" fmla="*/ 108 w 122"/>
              <a:gd name="T3" fmla="*/ 72 h 124"/>
              <a:gd name="T4" fmla="*/ 100 w 122"/>
              <a:gd name="T5" fmla="*/ 88 h 124"/>
              <a:gd name="T6" fmla="*/ 94 w 122"/>
              <a:gd name="T7" fmla="*/ 96 h 124"/>
              <a:gd name="T8" fmla="*/ 80 w 122"/>
              <a:gd name="T9" fmla="*/ 106 h 124"/>
              <a:gd name="T10" fmla="*/ 60 w 122"/>
              <a:gd name="T11" fmla="*/ 110 h 124"/>
              <a:gd name="T12" fmla="*/ 52 w 122"/>
              <a:gd name="T13" fmla="*/ 108 h 124"/>
              <a:gd name="T14" fmla="*/ 34 w 122"/>
              <a:gd name="T15" fmla="*/ 100 h 124"/>
              <a:gd name="T16" fmla="*/ 28 w 122"/>
              <a:gd name="T17" fmla="*/ 96 h 124"/>
              <a:gd name="T18" fmla="*/ 18 w 122"/>
              <a:gd name="T19" fmla="*/ 80 h 124"/>
              <a:gd name="T20" fmla="*/ 14 w 122"/>
              <a:gd name="T21" fmla="*/ 62 h 124"/>
              <a:gd name="T22" fmla="*/ 14 w 122"/>
              <a:gd name="T23" fmla="*/ 52 h 124"/>
              <a:gd name="T24" fmla="*/ 22 w 122"/>
              <a:gd name="T25" fmla="*/ 36 h 124"/>
              <a:gd name="T26" fmla="*/ 28 w 122"/>
              <a:gd name="T27" fmla="*/ 28 h 124"/>
              <a:gd name="T28" fmla="*/ 42 w 122"/>
              <a:gd name="T29" fmla="*/ 18 h 124"/>
              <a:gd name="T30" fmla="*/ 60 w 122"/>
              <a:gd name="T31" fmla="*/ 14 h 124"/>
              <a:gd name="T32" fmla="*/ 70 w 122"/>
              <a:gd name="T33" fmla="*/ 16 h 124"/>
              <a:gd name="T34" fmla="*/ 88 w 122"/>
              <a:gd name="T35" fmla="*/ 22 h 124"/>
              <a:gd name="T36" fmla="*/ 94 w 122"/>
              <a:gd name="T37" fmla="*/ 28 h 124"/>
              <a:gd name="T38" fmla="*/ 104 w 122"/>
              <a:gd name="T39" fmla="*/ 44 h 124"/>
              <a:gd name="T40" fmla="*/ 108 w 122"/>
              <a:gd name="T41" fmla="*/ 62 h 124"/>
              <a:gd name="T42" fmla="*/ 122 w 122"/>
              <a:gd name="T43" fmla="*/ 62 h 124"/>
              <a:gd name="T44" fmla="*/ 122 w 122"/>
              <a:gd name="T45" fmla="*/ 50 h 124"/>
              <a:gd name="T46" fmla="*/ 112 w 122"/>
              <a:gd name="T47" fmla="*/ 28 h 124"/>
              <a:gd name="T48" fmla="*/ 96 w 122"/>
              <a:gd name="T49" fmla="*/ 10 h 124"/>
              <a:gd name="T50" fmla="*/ 74 w 122"/>
              <a:gd name="T51" fmla="*/ 2 h 124"/>
              <a:gd name="T52" fmla="*/ 60 w 122"/>
              <a:gd name="T53" fmla="*/ 0 h 124"/>
              <a:gd name="T54" fmla="*/ 36 w 122"/>
              <a:gd name="T55" fmla="*/ 4 h 124"/>
              <a:gd name="T56" fmla="*/ 18 w 122"/>
              <a:gd name="T57" fmla="*/ 18 h 124"/>
              <a:gd name="T58" fmla="*/ 4 w 122"/>
              <a:gd name="T59" fmla="*/ 38 h 124"/>
              <a:gd name="T60" fmla="*/ 0 w 122"/>
              <a:gd name="T61" fmla="*/ 62 h 124"/>
              <a:gd name="T62" fmla="*/ 0 w 122"/>
              <a:gd name="T63" fmla="*/ 74 h 124"/>
              <a:gd name="T64" fmla="*/ 10 w 122"/>
              <a:gd name="T65" fmla="*/ 96 h 124"/>
              <a:gd name="T66" fmla="*/ 26 w 122"/>
              <a:gd name="T67" fmla="*/ 112 h 124"/>
              <a:gd name="T68" fmla="*/ 48 w 122"/>
              <a:gd name="T69" fmla="*/ 122 h 124"/>
              <a:gd name="T70" fmla="*/ 60 w 122"/>
              <a:gd name="T71" fmla="*/ 124 h 124"/>
              <a:gd name="T72" fmla="*/ 86 w 122"/>
              <a:gd name="T73" fmla="*/ 118 h 124"/>
              <a:gd name="T74" fmla="*/ 104 w 122"/>
              <a:gd name="T75" fmla="*/ 106 h 124"/>
              <a:gd name="T76" fmla="*/ 118 w 122"/>
              <a:gd name="T77" fmla="*/ 86 h 124"/>
              <a:gd name="T78" fmla="*/ 122 w 122"/>
              <a:gd name="T7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4">
                <a:moveTo>
                  <a:pt x="116" y="62"/>
                </a:moveTo>
                <a:lnTo>
                  <a:pt x="108" y="62"/>
                </a:lnTo>
                <a:lnTo>
                  <a:pt x="108" y="62"/>
                </a:lnTo>
                <a:lnTo>
                  <a:pt x="108" y="72"/>
                </a:lnTo>
                <a:lnTo>
                  <a:pt x="104" y="80"/>
                </a:lnTo>
                <a:lnTo>
                  <a:pt x="100" y="88"/>
                </a:lnTo>
                <a:lnTo>
                  <a:pt x="94" y="96"/>
                </a:lnTo>
                <a:lnTo>
                  <a:pt x="94" y="96"/>
                </a:lnTo>
                <a:lnTo>
                  <a:pt x="88" y="100"/>
                </a:lnTo>
                <a:lnTo>
                  <a:pt x="80" y="106"/>
                </a:lnTo>
                <a:lnTo>
                  <a:pt x="70" y="108"/>
                </a:lnTo>
                <a:lnTo>
                  <a:pt x="60" y="110"/>
                </a:lnTo>
                <a:lnTo>
                  <a:pt x="60" y="110"/>
                </a:lnTo>
                <a:lnTo>
                  <a:pt x="52" y="108"/>
                </a:lnTo>
                <a:lnTo>
                  <a:pt x="42" y="106"/>
                </a:lnTo>
                <a:lnTo>
                  <a:pt x="34" y="100"/>
                </a:lnTo>
                <a:lnTo>
                  <a:pt x="28" y="96"/>
                </a:lnTo>
                <a:lnTo>
                  <a:pt x="28" y="96"/>
                </a:lnTo>
                <a:lnTo>
                  <a:pt x="22" y="88"/>
                </a:lnTo>
                <a:lnTo>
                  <a:pt x="18" y="80"/>
                </a:lnTo>
                <a:lnTo>
                  <a:pt x="14" y="72"/>
                </a:lnTo>
                <a:lnTo>
                  <a:pt x="14" y="62"/>
                </a:lnTo>
                <a:lnTo>
                  <a:pt x="14" y="62"/>
                </a:lnTo>
                <a:lnTo>
                  <a:pt x="14" y="52"/>
                </a:lnTo>
                <a:lnTo>
                  <a:pt x="18" y="44"/>
                </a:lnTo>
                <a:lnTo>
                  <a:pt x="22" y="36"/>
                </a:lnTo>
                <a:lnTo>
                  <a:pt x="28" y="28"/>
                </a:lnTo>
                <a:lnTo>
                  <a:pt x="28" y="28"/>
                </a:lnTo>
                <a:lnTo>
                  <a:pt x="34" y="22"/>
                </a:lnTo>
                <a:lnTo>
                  <a:pt x="42" y="18"/>
                </a:lnTo>
                <a:lnTo>
                  <a:pt x="52" y="16"/>
                </a:lnTo>
                <a:lnTo>
                  <a:pt x="60" y="14"/>
                </a:lnTo>
                <a:lnTo>
                  <a:pt x="60" y="14"/>
                </a:lnTo>
                <a:lnTo>
                  <a:pt x="70" y="16"/>
                </a:lnTo>
                <a:lnTo>
                  <a:pt x="80" y="18"/>
                </a:lnTo>
                <a:lnTo>
                  <a:pt x="88" y="22"/>
                </a:lnTo>
                <a:lnTo>
                  <a:pt x="94" y="28"/>
                </a:lnTo>
                <a:lnTo>
                  <a:pt x="94" y="28"/>
                </a:lnTo>
                <a:lnTo>
                  <a:pt x="100" y="36"/>
                </a:lnTo>
                <a:lnTo>
                  <a:pt x="104" y="44"/>
                </a:lnTo>
                <a:lnTo>
                  <a:pt x="108" y="52"/>
                </a:lnTo>
                <a:lnTo>
                  <a:pt x="108" y="62"/>
                </a:lnTo>
                <a:lnTo>
                  <a:pt x="116" y="62"/>
                </a:lnTo>
                <a:lnTo>
                  <a:pt x="122" y="62"/>
                </a:lnTo>
                <a:lnTo>
                  <a:pt x="122" y="62"/>
                </a:lnTo>
                <a:lnTo>
                  <a:pt x="122" y="50"/>
                </a:lnTo>
                <a:lnTo>
                  <a:pt x="118" y="38"/>
                </a:lnTo>
                <a:lnTo>
                  <a:pt x="112" y="28"/>
                </a:lnTo>
                <a:lnTo>
                  <a:pt x="104" y="18"/>
                </a:lnTo>
                <a:lnTo>
                  <a:pt x="96" y="10"/>
                </a:lnTo>
                <a:lnTo>
                  <a:pt x="86" y="4"/>
                </a:lnTo>
                <a:lnTo>
                  <a:pt x="74" y="2"/>
                </a:lnTo>
                <a:lnTo>
                  <a:pt x="60" y="0"/>
                </a:lnTo>
                <a:lnTo>
                  <a:pt x="60" y="0"/>
                </a:lnTo>
                <a:lnTo>
                  <a:pt x="48" y="2"/>
                </a:lnTo>
                <a:lnTo>
                  <a:pt x="36" y="4"/>
                </a:lnTo>
                <a:lnTo>
                  <a:pt x="26" y="10"/>
                </a:lnTo>
                <a:lnTo>
                  <a:pt x="18" y="18"/>
                </a:lnTo>
                <a:lnTo>
                  <a:pt x="10" y="28"/>
                </a:lnTo>
                <a:lnTo>
                  <a:pt x="4" y="38"/>
                </a:lnTo>
                <a:lnTo>
                  <a:pt x="0" y="50"/>
                </a:lnTo>
                <a:lnTo>
                  <a:pt x="0" y="62"/>
                </a:lnTo>
                <a:lnTo>
                  <a:pt x="0" y="62"/>
                </a:lnTo>
                <a:lnTo>
                  <a:pt x="0" y="74"/>
                </a:lnTo>
                <a:lnTo>
                  <a:pt x="4" y="86"/>
                </a:lnTo>
                <a:lnTo>
                  <a:pt x="10" y="96"/>
                </a:lnTo>
                <a:lnTo>
                  <a:pt x="18" y="106"/>
                </a:lnTo>
                <a:lnTo>
                  <a:pt x="26" y="112"/>
                </a:lnTo>
                <a:lnTo>
                  <a:pt x="36" y="118"/>
                </a:lnTo>
                <a:lnTo>
                  <a:pt x="48" y="122"/>
                </a:lnTo>
                <a:lnTo>
                  <a:pt x="60" y="124"/>
                </a:lnTo>
                <a:lnTo>
                  <a:pt x="60" y="124"/>
                </a:lnTo>
                <a:lnTo>
                  <a:pt x="74" y="122"/>
                </a:lnTo>
                <a:lnTo>
                  <a:pt x="86" y="118"/>
                </a:lnTo>
                <a:lnTo>
                  <a:pt x="96" y="112"/>
                </a:lnTo>
                <a:lnTo>
                  <a:pt x="104" y="106"/>
                </a:lnTo>
                <a:lnTo>
                  <a:pt x="112" y="96"/>
                </a:lnTo>
                <a:lnTo>
                  <a:pt x="118" y="86"/>
                </a:lnTo>
                <a:lnTo>
                  <a:pt x="122" y="74"/>
                </a:lnTo>
                <a:lnTo>
                  <a:pt x="122" y="62"/>
                </a:lnTo>
                <a:lnTo>
                  <a:pt x="11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4" name="Freeform 51">
            <a:extLst>
              <a:ext uri="{FF2B5EF4-FFF2-40B4-BE49-F238E27FC236}">
                <a16:creationId xmlns:a16="http://schemas.microsoft.com/office/drawing/2014/main" xmlns="" id="{1302C1ED-E4BA-445F-A8DA-04E4C842B8C7}"/>
              </a:ext>
            </a:extLst>
          </p:cNvPr>
          <p:cNvSpPr>
            <a:spLocks/>
          </p:cNvSpPr>
          <p:nvPr/>
        </p:nvSpPr>
        <p:spPr bwMode="auto">
          <a:xfrm>
            <a:off x="5342149" y="2475072"/>
            <a:ext cx="55443" cy="61239"/>
          </a:xfrm>
          <a:custGeom>
            <a:avLst/>
            <a:gdLst>
              <a:gd name="T0" fmla="*/ 110 w 110"/>
              <a:gd name="T1" fmla="*/ 54 h 108"/>
              <a:gd name="T2" fmla="*/ 110 w 110"/>
              <a:gd name="T3" fmla="*/ 54 h 108"/>
              <a:gd name="T4" fmla="*/ 108 w 110"/>
              <a:gd name="T5" fmla="*/ 66 h 108"/>
              <a:gd name="T6" fmla="*/ 106 w 110"/>
              <a:gd name="T7" fmla="*/ 76 h 108"/>
              <a:gd name="T8" fmla="*/ 100 w 110"/>
              <a:gd name="T9" fmla="*/ 84 h 108"/>
              <a:gd name="T10" fmla="*/ 94 w 110"/>
              <a:gd name="T11" fmla="*/ 92 h 108"/>
              <a:gd name="T12" fmla="*/ 86 w 110"/>
              <a:gd name="T13" fmla="*/ 100 h 108"/>
              <a:gd name="T14" fmla="*/ 76 w 110"/>
              <a:gd name="T15" fmla="*/ 104 h 108"/>
              <a:gd name="T16" fmla="*/ 66 w 110"/>
              <a:gd name="T17" fmla="*/ 108 h 108"/>
              <a:gd name="T18" fmla="*/ 54 w 110"/>
              <a:gd name="T19" fmla="*/ 108 h 108"/>
              <a:gd name="T20" fmla="*/ 54 w 110"/>
              <a:gd name="T21" fmla="*/ 108 h 108"/>
              <a:gd name="T22" fmla="*/ 44 w 110"/>
              <a:gd name="T23" fmla="*/ 108 h 108"/>
              <a:gd name="T24" fmla="*/ 34 w 110"/>
              <a:gd name="T25" fmla="*/ 104 h 108"/>
              <a:gd name="T26" fmla="*/ 24 w 110"/>
              <a:gd name="T27" fmla="*/ 100 h 108"/>
              <a:gd name="T28" fmla="*/ 16 w 110"/>
              <a:gd name="T29" fmla="*/ 92 h 108"/>
              <a:gd name="T30" fmla="*/ 10 w 110"/>
              <a:gd name="T31" fmla="*/ 84 h 108"/>
              <a:gd name="T32" fmla="*/ 4 w 110"/>
              <a:gd name="T33" fmla="*/ 76 h 108"/>
              <a:gd name="T34" fmla="*/ 2 w 110"/>
              <a:gd name="T35" fmla="*/ 66 h 108"/>
              <a:gd name="T36" fmla="*/ 0 w 110"/>
              <a:gd name="T37" fmla="*/ 54 h 108"/>
              <a:gd name="T38" fmla="*/ 0 w 110"/>
              <a:gd name="T39" fmla="*/ 54 h 108"/>
              <a:gd name="T40" fmla="*/ 2 w 110"/>
              <a:gd name="T41" fmla="*/ 42 h 108"/>
              <a:gd name="T42" fmla="*/ 4 w 110"/>
              <a:gd name="T43" fmla="*/ 32 h 108"/>
              <a:gd name="T44" fmla="*/ 10 w 110"/>
              <a:gd name="T45" fmla="*/ 24 h 108"/>
              <a:gd name="T46" fmla="*/ 16 w 110"/>
              <a:gd name="T47" fmla="*/ 16 h 108"/>
              <a:gd name="T48" fmla="*/ 24 w 110"/>
              <a:gd name="T49" fmla="*/ 8 h 108"/>
              <a:gd name="T50" fmla="*/ 34 w 110"/>
              <a:gd name="T51" fmla="*/ 4 h 108"/>
              <a:gd name="T52" fmla="*/ 44 w 110"/>
              <a:gd name="T53" fmla="*/ 0 h 108"/>
              <a:gd name="T54" fmla="*/ 54 w 110"/>
              <a:gd name="T55" fmla="*/ 0 h 108"/>
              <a:gd name="T56" fmla="*/ 54 w 110"/>
              <a:gd name="T57" fmla="*/ 0 h 108"/>
              <a:gd name="T58" fmla="*/ 66 w 110"/>
              <a:gd name="T59" fmla="*/ 0 h 108"/>
              <a:gd name="T60" fmla="*/ 76 w 110"/>
              <a:gd name="T61" fmla="*/ 4 h 108"/>
              <a:gd name="T62" fmla="*/ 86 w 110"/>
              <a:gd name="T63" fmla="*/ 8 h 108"/>
              <a:gd name="T64" fmla="*/ 94 w 110"/>
              <a:gd name="T65" fmla="*/ 16 h 108"/>
              <a:gd name="T66" fmla="*/ 100 w 110"/>
              <a:gd name="T67" fmla="*/ 24 h 108"/>
              <a:gd name="T68" fmla="*/ 106 w 110"/>
              <a:gd name="T69" fmla="*/ 32 h 108"/>
              <a:gd name="T70" fmla="*/ 108 w 110"/>
              <a:gd name="T71" fmla="*/ 42 h 108"/>
              <a:gd name="T72" fmla="*/ 110 w 110"/>
              <a:gd name="T73" fmla="*/ 54 h 108"/>
              <a:gd name="T74" fmla="*/ 110 w 110"/>
              <a:gd name="T7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08">
                <a:moveTo>
                  <a:pt x="110" y="54"/>
                </a:moveTo>
                <a:lnTo>
                  <a:pt x="110" y="54"/>
                </a:lnTo>
                <a:lnTo>
                  <a:pt x="108" y="66"/>
                </a:lnTo>
                <a:lnTo>
                  <a:pt x="106" y="76"/>
                </a:lnTo>
                <a:lnTo>
                  <a:pt x="100" y="84"/>
                </a:lnTo>
                <a:lnTo>
                  <a:pt x="94" y="92"/>
                </a:lnTo>
                <a:lnTo>
                  <a:pt x="86" y="100"/>
                </a:lnTo>
                <a:lnTo>
                  <a:pt x="76" y="104"/>
                </a:lnTo>
                <a:lnTo>
                  <a:pt x="66" y="108"/>
                </a:lnTo>
                <a:lnTo>
                  <a:pt x="54" y="108"/>
                </a:lnTo>
                <a:lnTo>
                  <a:pt x="54" y="108"/>
                </a:lnTo>
                <a:lnTo>
                  <a:pt x="44" y="108"/>
                </a:lnTo>
                <a:lnTo>
                  <a:pt x="34" y="104"/>
                </a:lnTo>
                <a:lnTo>
                  <a:pt x="24" y="100"/>
                </a:lnTo>
                <a:lnTo>
                  <a:pt x="16" y="92"/>
                </a:lnTo>
                <a:lnTo>
                  <a:pt x="10" y="84"/>
                </a:lnTo>
                <a:lnTo>
                  <a:pt x="4" y="76"/>
                </a:lnTo>
                <a:lnTo>
                  <a:pt x="2" y="66"/>
                </a:lnTo>
                <a:lnTo>
                  <a:pt x="0" y="54"/>
                </a:lnTo>
                <a:lnTo>
                  <a:pt x="0" y="54"/>
                </a:lnTo>
                <a:lnTo>
                  <a:pt x="2" y="42"/>
                </a:lnTo>
                <a:lnTo>
                  <a:pt x="4" y="32"/>
                </a:lnTo>
                <a:lnTo>
                  <a:pt x="10" y="24"/>
                </a:lnTo>
                <a:lnTo>
                  <a:pt x="16" y="16"/>
                </a:lnTo>
                <a:lnTo>
                  <a:pt x="24" y="8"/>
                </a:lnTo>
                <a:lnTo>
                  <a:pt x="34" y="4"/>
                </a:lnTo>
                <a:lnTo>
                  <a:pt x="44" y="0"/>
                </a:lnTo>
                <a:lnTo>
                  <a:pt x="54" y="0"/>
                </a:lnTo>
                <a:lnTo>
                  <a:pt x="54" y="0"/>
                </a:lnTo>
                <a:lnTo>
                  <a:pt x="66" y="0"/>
                </a:lnTo>
                <a:lnTo>
                  <a:pt x="76" y="4"/>
                </a:lnTo>
                <a:lnTo>
                  <a:pt x="86" y="8"/>
                </a:lnTo>
                <a:lnTo>
                  <a:pt x="94" y="16"/>
                </a:lnTo>
                <a:lnTo>
                  <a:pt x="100" y="24"/>
                </a:lnTo>
                <a:lnTo>
                  <a:pt x="106" y="32"/>
                </a:lnTo>
                <a:lnTo>
                  <a:pt x="108" y="42"/>
                </a:lnTo>
                <a:lnTo>
                  <a:pt x="110" y="54"/>
                </a:lnTo>
                <a:lnTo>
                  <a:pt x="110" y="54"/>
                </a:lnTo>
                <a:close/>
              </a:path>
            </a:pathLst>
          </a:custGeom>
          <a:solidFill>
            <a:srgbClr val="100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5" name="Freeform 52">
            <a:extLst>
              <a:ext uri="{FF2B5EF4-FFF2-40B4-BE49-F238E27FC236}">
                <a16:creationId xmlns:a16="http://schemas.microsoft.com/office/drawing/2014/main" xmlns="" id="{6FF2B068-F947-4034-9B9D-29B86D942620}"/>
              </a:ext>
            </a:extLst>
          </p:cNvPr>
          <p:cNvSpPr>
            <a:spLocks/>
          </p:cNvSpPr>
          <p:nvPr/>
        </p:nvSpPr>
        <p:spPr bwMode="auto">
          <a:xfrm>
            <a:off x="5339125" y="2470536"/>
            <a:ext cx="61491" cy="70311"/>
          </a:xfrm>
          <a:custGeom>
            <a:avLst/>
            <a:gdLst>
              <a:gd name="T0" fmla="*/ 108 w 122"/>
              <a:gd name="T1" fmla="*/ 62 h 124"/>
              <a:gd name="T2" fmla="*/ 108 w 122"/>
              <a:gd name="T3" fmla="*/ 72 h 124"/>
              <a:gd name="T4" fmla="*/ 100 w 122"/>
              <a:gd name="T5" fmla="*/ 88 h 124"/>
              <a:gd name="T6" fmla="*/ 94 w 122"/>
              <a:gd name="T7" fmla="*/ 96 h 124"/>
              <a:gd name="T8" fmla="*/ 80 w 122"/>
              <a:gd name="T9" fmla="*/ 106 h 124"/>
              <a:gd name="T10" fmla="*/ 60 w 122"/>
              <a:gd name="T11" fmla="*/ 110 h 124"/>
              <a:gd name="T12" fmla="*/ 52 w 122"/>
              <a:gd name="T13" fmla="*/ 108 h 124"/>
              <a:gd name="T14" fmla="*/ 34 w 122"/>
              <a:gd name="T15" fmla="*/ 102 h 124"/>
              <a:gd name="T16" fmla="*/ 28 w 122"/>
              <a:gd name="T17" fmla="*/ 96 h 124"/>
              <a:gd name="T18" fmla="*/ 18 w 122"/>
              <a:gd name="T19" fmla="*/ 80 h 124"/>
              <a:gd name="T20" fmla="*/ 14 w 122"/>
              <a:gd name="T21" fmla="*/ 62 h 124"/>
              <a:gd name="T22" fmla="*/ 14 w 122"/>
              <a:gd name="T23" fmla="*/ 52 h 124"/>
              <a:gd name="T24" fmla="*/ 22 w 122"/>
              <a:gd name="T25" fmla="*/ 36 h 124"/>
              <a:gd name="T26" fmla="*/ 28 w 122"/>
              <a:gd name="T27" fmla="*/ 28 h 124"/>
              <a:gd name="T28" fmla="*/ 42 w 122"/>
              <a:gd name="T29" fmla="*/ 18 h 124"/>
              <a:gd name="T30" fmla="*/ 60 w 122"/>
              <a:gd name="T31" fmla="*/ 14 h 124"/>
              <a:gd name="T32" fmla="*/ 70 w 122"/>
              <a:gd name="T33" fmla="*/ 16 h 124"/>
              <a:gd name="T34" fmla="*/ 88 w 122"/>
              <a:gd name="T35" fmla="*/ 22 h 124"/>
              <a:gd name="T36" fmla="*/ 94 w 122"/>
              <a:gd name="T37" fmla="*/ 28 h 124"/>
              <a:gd name="T38" fmla="*/ 104 w 122"/>
              <a:gd name="T39" fmla="*/ 44 h 124"/>
              <a:gd name="T40" fmla="*/ 108 w 122"/>
              <a:gd name="T41" fmla="*/ 62 h 124"/>
              <a:gd name="T42" fmla="*/ 122 w 122"/>
              <a:gd name="T43" fmla="*/ 62 h 124"/>
              <a:gd name="T44" fmla="*/ 122 w 122"/>
              <a:gd name="T45" fmla="*/ 50 h 124"/>
              <a:gd name="T46" fmla="*/ 112 w 122"/>
              <a:gd name="T47" fmla="*/ 28 h 124"/>
              <a:gd name="T48" fmla="*/ 96 w 122"/>
              <a:gd name="T49" fmla="*/ 10 h 124"/>
              <a:gd name="T50" fmla="*/ 74 w 122"/>
              <a:gd name="T51" fmla="*/ 2 h 124"/>
              <a:gd name="T52" fmla="*/ 60 w 122"/>
              <a:gd name="T53" fmla="*/ 0 h 124"/>
              <a:gd name="T54" fmla="*/ 36 w 122"/>
              <a:gd name="T55" fmla="*/ 6 h 124"/>
              <a:gd name="T56" fmla="*/ 18 w 122"/>
              <a:gd name="T57" fmla="*/ 18 h 124"/>
              <a:gd name="T58" fmla="*/ 4 w 122"/>
              <a:gd name="T59" fmla="*/ 38 h 124"/>
              <a:gd name="T60" fmla="*/ 0 w 122"/>
              <a:gd name="T61" fmla="*/ 62 h 124"/>
              <a:gd name="T62" fmla="*/ 0 w 122"/>
              <a:gd name="T63" fmla="*/ 74 h 124"/>
              <a:gd name="T64" fmla="*/ 10 w 122"/>
              <a:gd name="T65" fmla="*/ 96 h 124"/>
              <a:gd name="T66" fmla="*/ 26 w 122"/>
              <a:gd name="T67" fmla="*/ 114 h 124"/>
              <a:gd name="T68" fmla="*/ 48 w 122"/>
              <a:gd name="T69" fmla="*/ 122 h 124"/>
              <a:gd name="T70" fmla="*/ 60 w 122"/>
              <a:gd name="T71" fmla="*/ 124 h 124"/>
              <a:gd name="T72" fmla="*/ 86 w 122"/>
              <a:gd name="T73" fmla="*/ 118 h 124"/>
              <a:gd name="T74" fmla="*/ 104 w 122"/>
              <a:gd name="T75" fmla="*/ 106 h 124"/>
              <a:gd name="T76" fmla="*/ 118 w 122"/>
              <a:gd name="T77" fmla="*/ 86 h 124"/>
              <a:gd name="T78" fmla="*/ 122 w 122"/>
              <a:gd name="T7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4">
                <a:moveTo>
                  <a:pt x="116" y="62"/>
                </a:moveTo>
                <a:lnTo>
                  <a:pt x="108" y="62"/>
                </a:lnTo>
                <a:lnTo>
                  <a:pt x="108" y="62"/>
                </a:lnTo>
                <a:lnTo>
                  <a:pt x="108" y="72"/>
                </a:lnTo>
                <a:lnTo>
                  <a:pt x="104" y="80"/>
                </a:lnTo>
                <a:lnTo>
                  <a:pt x="100" y="88"/>
                </a:lnTo>
                <a:lnTo>
                  <a:pt x="94" y="96"/>
                </a:lnTo>
                <a:lnTo>
                  <a:pt x="94" y="96"/>
                </a:lnTo>
                <a:lnTo>
                  <a:pt x="88" y="102"/>
                </a:lnTo>
                <a:lnTo>
                  <a:pt x="80" y="106"/>
                </a:lnTo>
                <a:lnTo>
                  <a:pt x="70" y="108"/>
                </a:lnTo>
                <a:lnTo>
                  <a:pt x="60" y="110"/>
                </a:lnTo>
                <a:lnTo>
                  <a:pt x="60" y="110"/>
                </a:lnTo>
                <a:lnTo>
                  <a:pt x="52" y="108"/>
                </a:lnTo>
                <a:lnTo>
                  <a:pt x="42" y="106"/>
                </a:lnTo>
                <a:lnTo>
                  <a:pt x="34" y="102"/>
                </a:lnTo>
                <a:lnTo>
                  <a:pt x="28" y="96"/>
                </a:lnTo>
                <a:lnTo>
                  <a:pt x="28" y="96"/>
                </a:lnTo>
                <a:lnTo>
                  <a:pt x="22" y="88"/>
                </a:lnTo>
                <a:lnTo>
                  <a:pt x="18" y="80"/>
                </a:lnTo>
                <a:lnTo>
                  <a:pt x="14" y="72"/>
                </a:lnTo>
                <a:lnTo>
                  <a:pt x="14" y="62"/>
                </a:lnTo>
                <a:lnTo>
                  <a:pt x="14" y="62"/>
                </a:lnTo>
                <a:lnTo>
                  <a:pt x="14" y="52"/>
                </a:lnTo>
                <a:lnTo>
                  <a:pt x="18" y="44"/>
                </a:lnTo>
                <a:lnTo>
                  <a:pt x="22" y="36"/>
                </a:lnTo>
                <a:lnTo>
                  <a:pt x="28" y="28"/>
                </a:lnTo>
                <a:lnTo>
                  <a:pt x="28" y="28"/>
                </a:lnTo>
                <a:lnTo>
                  <a:pt x="34" y="22"/>
                </a:lnTo>
                <a:lnTo>
                  <a:pt x="42" y="18"/>
                </a:lnTo>
                <a:lnTo>
                  <a:pt x="52" y="16"/>
                </a:lnTo>
                <a:lnTo>
                  <a:pt x="60" y="14"/>
                </a:lnTo>
                <a:lnTo>
                  <a:pt x="60" y="14"/>
                </a:lnTo>
                <a:lnTo>
                  <a:pt x="70" y="16"/>
                </a:lnTo>
                <a:lnTo>
                  <a:pt x="80" y="18"/>
                </a:lnTo>
                <a:lnTo>
                  <a:pt x="88" y="22"/>
                </a:lnTo>
                <a:lnTo>
                  <a:pt x="94" y="28"/>
                </a:lnTo>
                <a:lnTo>
                  <a:pt x="94" y="28"/>
                </a:lnTo>
                <a:lnTo>
                  <a:pt x="100" y="36"/>
                </a:lnTo>
                <a:lnTo>
                  <a:pt x="104" y="44"/>
                </a:lnTo>
                <a:lnTo>
                  <a:pt x="108" y="52"/>
                </a:lnTo>
                <a:lnTo>
                  <a:pt x="108" y="62"/>
                </a:lnTo>
                <a:lnTo>
                  <a:pt x="116" y="62"/>
                </a:lnTo>
                <a:lnTo>
                  <a:pt x="122" y="62"/>
                </a:lnTo>
                <a:lnTo>
                  <a:pt x="122" y="62"/>
                </a:lnTo>
                <a:lnTo>
                  <a:pt x="122" y="50"/>
                </a:lnTo>
                <a:lnTo>
                  <a:pt x="118" y="38"/>
                </a:lnTo>
                <a:lnTo>
                  <a:pt x="112" y="28"/>
                </a:lnTo>
                <a:lnTo>
                  <a:pt x="104" y="18"/>
                </a:lnTo>
                <a:lnTo>
                  <a:pt x="96" y="10"/>
                </a:lnTo>
                <a:lnTo>
                  <a:pt x="86" y="6"/>
                </a:lnTo>
                <a:lnTo>
                  <a:pt x="74" y="2"/>
                </a:lnTo>
                <a:lnTo>
                  <a:pt x="60" y="0"/>
                </a:lnTo>
                <a:lnTo>
                  <a:pt x="60" y="0"/>
                </a:lnTo>
                <a:lnTo>
                  <a:pt x="48" y="2"/>
                </a:lnTo>
                <a:lnTo>
                  <a:pt x="36" y="6"/>
                </a:lnTo>
                <a:lnTo>
                  <a:pt x="26" y="10"/>
                </a:lnTo>
                <a:lnTo>
                  <a:pt x="18" y="18"/>
                </a:lnTo>
                <a:lnTo>
                  <a:pt x="10" y="28"/>
                </a:lnTo>
                <a:lnTo>
                  <a:pt x="4" y="38"/>
                </a:lnTo>
                <a:lnTo>
                  <a:pt x="0" y="50"/>
                </a:lnTo>
                <a:lnTo>
                  <a:pt x="0" y="62"/>
                </a:lnTo>
                <a:lnTo>
                  <a:pt x="0" y="62"/>
                </a:lnTo>
                <a:lnTo>
                  <a:pt x="0" y="74"/>
                </a:lnTo>
                <a:lnTo>
                  <a:pt x="4" y="86"/>
                </a:lnTo>
                <a:lnTo>
                  <a:pt x="10" y="96"/>
                </a:lnTo>
                <a:lnTo>
                  <a:pt x="18" y="106"/>
                </a:lnTo>
                <a:lnTo>
                  <a:pt x="26" y="114"/>
                </a:lnTo>
                <a:lnTo>
                  <a:pt x="36" y="118"/>
                </a:lnTo>
                <a:lnTo>
                  <a:pt x="48" y="122"/>
                </a:lnTo>
                <a:lnTo>
                  <a:pt x="60" y="124"/>
                </a:lnTo>
                <a:lnTo>
                  <a:pt x="60" y="124"/>
                </a:lnTo>
                <a:lnTo>
                  <a:pt x="74" y="122"/>
                </a:lnTo>
                <a:lnTo>
                  <a:pt x="86" y="118"/>
                </a:lnTo>
                <a:lnTo>
                  <a:pt x="96" y="114"/>
                </a:lnTo>
                <a:lnTo>
                  <a:pt x="104" y="106"/>
                </a:lnTo>
                <a:lnTo>
                  <a:pt x="112" y="96"/>
                </a:lnTo>
                <a:lnTo>
                  <a:pt x="118" y="86"/>
                </a:lnTo>
                <a:lnTo>
                  <a:pt x="122" y="74"/>
                </a:lnTo>
                <a:lnTo>
                  <a:pt x="122" y="62"/>
                </a:lnTo>
                <a:lnTo>
                  <a:pt x="11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6" name="Freeform 53">
            <a:extLst>
              <a:ext uri="{FF2B5EF4-FFF2-40B4-BE49-F238E27FC236}">
                <a16:creationId xmlns:a16="http://schemas.microsoft.com/office/drawing/2014/main" xmlns="" id="{603691F2-BCA1-461C-9255-979D97E1CD47}"/>
              </a:ext>
            </a:extLst>
          </p:cNvPr>
          <p:cNvSpPr>
            <a:spLocks/>
          </p:cNvSpPr>
          <p:nvPr/>
        </p:nvSpPr>
        <p:spPr bwMode="auto">
          <a:xfrm>
            <a:off x="5342149" y="2811886"/>
            <a:ext cx="55443" cy="62373"/>
          </a:xfrm>
          <a:custGeom>
            <a:avLst/>
            <a:gdLst>
              <a:gd name="T0" fmla="*/ 110 w 110"/>
              <a:gd name="T1" fmla="*/ 56 h 110"/>
              <a:gd name="T2" fmla="*/ 110 w 110"/>
              <a:gd name="T3" fmla="*/ 56 h 110"/>
              <a:gd name="T4" fmla="*/ 108 w 110"/>
              <a:gd name="T5" fmla="*/ 66 h 110"/>
              <a:gd name="T6" fmla="*/ 106 w 110"/>
              <a:gd name="T7" fmla="*/ 76 h 110"/>
              <a:gd name="T8" fmla="*/ 100 w 110"/>
              <a:gd name="T9" fmla="*/ 86 h 110"/>
              <a:gd name="T10" fmla="*/ 94 w 110"/>
              <a:gd name="T11" fmla="*/ 94 h 110"/>
              <a:gd name="T12" fmla="*/ 86 w 110"/>
              <a:gd name="T13" fmla="*/ 100 h 110"/>
              <a:gd name="T14" fmla="*/ 76 w 110"/>
              <a:gd name="T15" fmla="*/ 106 h 110"/>
              <a:gd name="T16" fmla="*/ 66 w 110"/>
              <a:gd name="T17" fmla="*/ 108 h 110"/>
              <a:gd name="T18" fmla="*/ 54 w 110"/>
              <a:gd name="T19" fmla="*/ 110 h 110"/>
              <a:gd name="T20" fmla="*/ 54 w 110"/>
              <a:gd name="T21" fmla="*/ 110 h 110"/>
              <a:gd name="T22" fmla="*/ 44 w 110"/>
              <a:gd name="T23" fmla="*/ 108 h 110"/>
              <a:gd name="T24" fmla="*/ 34 w 110"/>
              <a:gd name="T25" fmla="*/ 106 h 110"/>
              <a:gd name="T26" fmla="*/ 24 w 110"/>
              <a:gd name="T27" fmla="*/ 100 h 110"/>
              <a:gd name="T28" fmla="*/ 16 w 110"/>
              <a:gd name="T29" fmla="*/ 94 h 110"/>
              <a:gd name="T30" fmla="*/ 10 w 110"/>
              <a:gd name="T31" fmla="*/ 86 h 110"/>
              <a:gd name="T32" fmla="*/ 4 w 110"/>
              <a:gd name="T33" fmla="*/ 76 h 110"/>
              <a:gd name="T34" fmla="*/ 2 w 110"/>
              <a:gd name="T35" fmla="*/ 66 h 110"/>
              <a:gd name="T36" fmla="*/ 0 w 110"/>
              <a:gd name="T37" fmla="*/ 56 h 110"/>
              <a:gd name="T38" fmla="*/ 0 w 110"/>
              <a:gd name="T39" fmla="*/ 56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4 w 110"/>
              <a:gd name="T55" fmla="*/ 0 h 110"/>
              <a:gd name="T56" fmla="*/ 54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6 h 110"/>
              <a:gd name="T74" fmla="*/ 110 w 110"/>
              <a:gd name="T75"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10">
                <a:moveTo>
                  <a:pt x="110" y="56"/>
                </a:moveTo>
                <a:lnTo>
                  <a:pt x="110" y="56"/>
                </a:lnTo>
                <a:lnTo>
                  <a:pt x="108" y="66"/>
                </a:lnTo>
                <a:lnTo>
                  <a:pt x="106" y="76"/>
                </a:lnTo>
                <a:lnTo>
                  <a:pt x="100" y="86"/>
                </a:lnTo>
                <a:lnTo>
                  <a:pt x="94" y="94"/>
                </a:lnTo>
                <a:lnTo>
                  <a:pt x="86" y="100"/>
                </a:lnTo>
                <a:lnTo>
                  <a:pt x="76" y="106"/>
                </a:lnTo>
                <a:lnTo>
                  <a:pt x="66" y="108"/>
                </a:lnTo>
                <a:lnTo>
                  <a:pt x="54" y="110"/>
                </a:lnTo>
                <a:lnTo>
                  <a:pt x="54" y="110"/>
                </a:lnTo>
                <a:lnTo>
                  <a:pt x="44" y="108"/>
                </a:lnTo>
                <a:lnTo>
                  <a:pt x="34" y="106"/>
                </a:lnTo>
                <a:lnTo>
                  <a:pt x="24" y="100"/>
                </a:lnTo>
                <a:lnTo>
                  <a:pt x="16" y="94"/>
                </a:lnTo>
                <a:lnTo>
                  <a:pt x="10" y="86"/>
                </a:lnTo>
                <a:lnTo>
                  <a:pt x="4" y="76"/>
                </a:lnTo>
                <a:lnTo>
                  <a:pt x="2" y="66"/>
                </a:lnTo>
                <a:lnTo>
                  <a:pt x="0" y="56"/>
                </a:lnTo>
                <a:lnTo>
                  <a:pt x="0" y="56"/>
                </a:lnTo>
                <a:lnTo>
                  <a:pt x="2" y="44"/>
                </a:lnTo>
                <a:lnTo>
                  <a:pt x="4" y="34"/>
                </a:lnTo>
                <a:lnTo>
                  <a:pt x="10" y="24"/>
                </a:lnTo>
                <a:lnTo>
                  <a:pt x="16" y="16"/>
                </a:lnTo>
                <a:lnTo>
                  <a:pt x="24" y="10"/>
                </a:lnTo>
                <a:lnTo>
                  <a:pt x="34" y="4"/>
                </a:lnTo>
                <a:lnTo>
                  <a:pt x="44" y="2"/>
                </a:lnTo>
                <a:lnTo>
                  <a:pt x="54" y="0"/>
                </a:lnTo>
                <a:lnTo>
                  <a:pt x="54" y="0"/>
                </a:lnTo>
                <a:lnTo>
                  <a:pt x="66" y="2"/>
                </a:lnTo>
                <a:lnTo>
                  <a:pt x="76" y="4"/>
                </a:lnTo>
                <a:lnTo>
                  <a:pt x="86" y="10"/>
                </a:lnTo>
                <a:lnTo>
                  <a:pt x="94" y="16"/>
                </a:lnTo>
                <a:lnTo>
                  <a:pt x="100" y="24"/>
                </a:lnTo>
                <a:lnTo>
                  <a:pt x="106" y="34"/>
                </a:lnTo>
                <a:lnTo>
                  <a:pt x="108" y="44"/>
                </a:lnTo>
                <a:lnTo>
                  <a:pt x="110" y="56"/>
                </a:lnTo>
                <a:lnTo>
                  <a:pt x="110" y="56"/>
                </a:lnTo>
                <a:close/>
              </a:path>
            </a:pathLst>
          </a:custGeom>
          <a:solidFill>
            <a:srgbClr val="100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7" name="Freeform 54">
            <a:extLst>
              <a:ext uri="{FF2B5EF4-FFF2-40B4-BE49-F238E27FC236}">
                <a16:creationId xmlns:a16="http://schemas.microsoft.com/office/drawing/2014/main" xmlns="" id="{1D210310-2827-4F98-BCC3-F6DD70B6E603}"/>
              </a:ext>
            </a:extLst>
          </p:cNvPr>
          <p:cNvSpPr>
            <a:spLocks/>
          </p:cNvSpPr>
          <p:nvPr/>
        </p:nvSpPr>
        <p:spPr bwMode="auto">
          <a:xfrm>
            <a:off x="5339125" y="2808484"/>
            <a:ext cx="61491" cy="69177"/>
          </a:xfrm>
          <a:custGeom>
            <a:avLst/>
            <a:gdLst>
              <a:gd name="T0" fmla="*/ 108 w 122"/>
              <a:gd name="T1" fmla="*/ 62 h 122"/>
              <a:gd name="T2" fmla="*/ 108 w 122"/>
              <a:gd name="T3" fmla="*/ 70 h 122"/>
              <a:gd name="T4" fmla="*/ 100 w 122"/>
              <a:gd name="T5" fmla="*/ 88 h 122"/>
              <a:gd name="T6" fmla="*/ 94 w 122"/>
              <a:gd name="T7" fmla="*/ 94 h 122"/>
              <a:gd name="T8" fmla="*/ 80 w 122"/>
              <a:gd name="T9" fmla="*/ 104 h 122"/>
              <a:gd name="T10" fmla="*/ 60 w 122"/>
              <a:gd name="T11" fmla="*/ 108 h 122"/>
              <a:gd name="T12" fmla="*/ 52 w 122"/>
              <a:gd name="T13" fmla="*/ 108 h 122"/>
              <a:gd name="T14" fmla="*/ 34 w 122"/>
              <a:gd name="T15" fmla="*/ 100 h 122"/>
              <a:gd name="T16" fmla="*/ 28 w 122"/>
              <a:gd name="T17" fmla="*/ 94 h 122"/>
              <a:gd name="T18" fmla="*/ 18 w 122"/>
              <a:gd name="T19" fmla="*/ 80 h 122"/>
              <a:gd name="T20" fmla="*/ 14 w 122"/>
              <a:gd name="T21" fmla="*/ 62 h 122"/>
              <a:gd name="T22" fmla="*/ 14 w 122"/>
              <a:gd name="T23" fmla="*/ 52 h 122"/>
              <a:gd name="T24" fmla="*/ 22 w 122"/>
              <a:gd name="T25" fmla="*/ 34 h 122"/>
              <a:gd name="T26" fmla="*/ 28 w 122"/>
              <a:gd name="T27" fmla="*/ 28 h 122"/>
              <a:gd name="T28" fmla="*/ 42 w 122"/>
              <a:gd name="T29" fmla="*/ 18 h 122"/>
              <a:gd name="T30" fmla="*/ 60 w 122"/>
              <a:gd name="T31" fmla="*/ 14 h 122"/>
              <a:gd name="T32" fmla="*/ 70 w 122"/>
              <a:gd name="T33" fmla="*/ 14 h 122"/>
              <a:gd name="T34" fmla="*/ 88 w 122"/>
              <a:gd name="T35" fmla="*/ 22 h 122"/>
              <a:gd name="T36" fmla="*/ 94 w 122"/>
              <a:gd name="T37" fmla="*/ 28 h 122"/>
              <a:gd name="T38" fmla="*/ 104 w 122"/>
              <a:gd name="T39" fmla="*/ 42 h 122"/>
              <a:gd name="T40" fmla="*/ 108 w 122"/>
              <a:gd name="T41" fmla="*/ 62 h 122"/>
              <a:gd name="T42" fmla="*/ 122 w 122"/>
              <a:gd name="T43" fmla="*/ 62 h 122"/>
              <a:gd name="T44" fmla="*/ 122 w 122"/>
              <a:gd name="T45" fmla="*/ 48 h 122"/>
              <a:gd name="T46" fmla="*/ 112 w 122"/>
              <a:gd name="T47" fmla="*/ 26 h 122"/>
              <a:gd name="T48" fmla="*/ 96 w 122"/>
              <a:gd name="T49" fmla="*/ 10 h 122"/>
              <a:gd name="T50" fmla="*/ 74 w 122"/>
              <a:gd name="T51" fmla="*/ 0 h 122"/>
              <a:gd name="T52" fmla="*/ 60 w 122"/>
              <a:gd name="T53" fmla="*/ 0 h 122"/>
              <a:gd name="T54" fmla="*/ 36 w 122"/>
              <a:gd name="T55" fmla="*/ 4 h 122"/>
              <a:gd name="T56" fmla="*/ 18 w 122"/>
              <a:gd name="T57" fmla="*/ 18 h 122"/>
              <a:gd name="T58" fmla="*/ 4 w 122"/>
              <a:gd name="T59" fmla="*/ 38 h 122"/>
              <a:gd name="T60" fmla="*/ 0 w 122"/>
              <a:gd name="T61" fmla="*/ 62 h 122"/>
              <a:gd name="T62" fmla="*/ 0 w 122"/>
              <a:gd name="T63" fmla="*/ 74 h 122"/>
              <a:gd name="T64" fmla="*/ 10 w 122"/>
              <a:gd name="T65" fmla="*/ 96 h 122"/>
              <a:gd name="T66" fmla="*/ 26 w 122"/>
              <a:gd name="T67" fmla="*/ 112 h 122"/>
              <a:gd name="T68" fmla="*/ 48 w 122"/>
              <a:gd name="T69" fmla="*/ 122 h 122"/>
              <a:gd name="T70" fmla="*/ 60 w 122"/>
              <a:gd name="T71" fmla="*/ 122 h 122"/>
              <a:gd name="T72" fmla="*/ 86 w 122"/>
              <a:gd name="T73" fmla="*/ 118 h 122"/>
              <a:gd name="T74" fmla="*/ 104 w 122"/>
              <a:gd name="T75" fmla="*/ 104 h 122"/>
              <a:gd name="T76" fmla="*/ 118 w 122"/>
              <a:gd name="T77" fmla="*/ 86 h 122"/>
              <a:gd name="T78" fmla="*/ 122 w 122"/>
              <a:gd name="T79" fmla="*/ 6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2">
                <a:moveTo>
                  <a:pt x="116" y="62"/>
                </a:moveTo>
                <a:lnTo>
                  <a:pt x="108" y="62"/>
                </a:lnTo>
                <a:lnTo>
                  <a:pt x="108" y="62"/>
                </a:lnTo>
                <a:lnTo>
                  <a:pt x="108" y="70"/>
                </a:lnTo>
                <a:lnTo>
                  <a:pt x="104" y="80"/>
                </a:lnTo>
                <a:lnTo>
                  <a:pt x="100" y="88"/>
                </a:lnTo>
                <a:lnTo>
                  <a:pt x="94" y="94"/>
                </a:lnTo>
                <a:lnTo>
                  <a:pt x="94" y="94"/>
                </a:lnTo>
                <a:lnTo>
                  <a:pt x="88" y="100"/>
                </a:lnTo>
                <a:lnTo>
                  <a:pt x="80" y="104"/>
                </a:lnTo>
                <a:lnTo>
                  <a:pt x="70" y="108"/>
                </a:lnTo>
                <a:lnTo>
                  <a:pt x="60" y="108"/>
                </a:lnTo>
                <a:lnTo>
                  <a:pt x="60" y="108"/>
                </a:lnTo>
                <a:lnTo>
                  <a:pt x="52" y="108"/>
                </a:lnTo>
                <a:lnTo>
                  <a:pt x="42" y="104"/>
                </a:lnTo>
                <a:lnTo>
                  <a:pt x="34" y="100"/>
                </a:lnTo>
                <a:lnTo>
                  <a:pt x="28" y="94"/>
                </a:lnTo>
                <a:lnTo>
                  <a:pt x="28" y="94"/>
                </a:lnTo>
                <a:lnTo>
                  <a:pt x="22" y="88"/>
                </a:lnTo>
                <a:lnTo>
                  <a:pt x="18" y="80"/>
                </a:lnTo>
                <a:lnTo>
                  <a:pt x="14" y="70"/>
                </a:lnTo>
                <a:lnTo>
                  <a:pt x="14" y="62"/>
                </a:lnTo>
                <a:lnTo>
                  <a:pt x="14" y="62"/>
                </a:lnTo>
                <a:lnTo>
                  <a:pt x="14" y="52"/>
                </a:lnTo>
                <a:lnTo>
                  <a:pt x="18" y="42"/>
                </a:lnTo>
                <a:lnTo>
                  <a:pt x="22" y="34"/>
                </a:lnTo>
                <a:lnTo>
                  <a:pt x="28" y="28"/>
                </a:lnTo>
                <a:lnTo>
                  <a:pt x="28" y="28"/>
                </a:lnTo>
                <a:lnTo>
                  <a:pt x="34" y="22"/>
                </a:lnTo>
                <a:lnTo>
                  <a:pt x="42" y="18"/>
                </a:lnTo>
                <a:lnTo>
                  <a:pt x="52" y="14"/>
                </a:lnTo>
                <a:lnTo>
                  <a:pt x="60" y="14"/>
                </a:lnTo>
                <a:lnTo>
                  <a:pt x="60" y="14"/>
                </a:lnTo>
                <a:lnTo>
                  <a:pt x="70" y="14"/>
                </a:lnTo>
                <a:lnTo>
                  <a:pt x="80" y="18"/>
                </a:lnTo>
                <a:lnTo>
                  <a:pt x="88" y="22"/>
                </a:lnTo>
                <a:lnTo>
                  <a:pt x="94" y="28"/>
                </a:lnTo>
                <a:lnTo>
                  <a:pt x="94" y="28"/>
                </a:lnTo>
                <a:lnTo>
                  <a:pt x="100" y="34"/>
                </a:lnTo>
                <a:lnTo>
                  <a:pt x="104" y="42"/>
                </a:lnTo>
                <a:lnTo>
                  <a:pt x="108" y="52"/>
                </a:lnTo>
                <a:lnTo>
                  <a:pt x="108" y="62"/>
                </a:lnTo>
                <a:lnTo>
                  <a:pt x="116" y="62"/>
                </a:lnTo>
                <a:lnTo>
                  <a:pt x="122" y="62"/>
                </a:lnTo>
                <a:lnTo>
                  <a:pt x="122" y="62"/>
                </a:lnTo>
                <a:lnTo>
                  <a:pt x="122" y="48"/>
                </a:lnTo>
                <a:lnTo>
                  <a:pt x="118" y="38"/>
                </a:lnTo>
                <a:lnTo>
                  <a:pt x="112" y="26"/>
                </a:lnTo>
                <a:lnTo>
                  <a:pt x="104" y="18"/>
                </a:lnTo>
                <a:lnTo>
                  <a:pt x="96" y="10"/>
                </a:lnTo>
                <a:lnTo>
                  <a:pt x="86" y="4"/>
                </a:lnTo>
                <a:lnTo>
                  <a:pt x="74" y="0"/>
                </a:lnTo>
                <a:lnTo>
                  <a:pt x="60" y="0"/>
                </a:lnTo>
                <a:lnTo>
                  <a:pt x="60" y="0"/>
                </a:lnTo>
                <a:lnTo>
                  <a:pt x="48" y="0"/>
                </a:lnTo>
                <a:lnTo>
                  <a:pt x="36" y="4"/>
                </a:lnTo>
                <a:lnTo>
                  <a:pt x="26" y="10"/>
                </a:lnTo>
                <a:lnTo>
                  <a:pt x="18" y="18"/>
                </a:lnTo>
                <a:lnTo>
                  <a:pt x="10" y="26"/>
                </a:lnTo>
                <a:lnTo>
                  <a:pt x="4" y="38"/>
                </a:lnTo>
                <a:lnTo>
                  <a:pt x="0" y="48"/>
                </a:lnTo>
                <a:lnTo>
                  <a:pt x="0" y="62"/>
                </a:lnTo>
                <a:lnTo>
                  <a:pt x="0" y="62"/>
                </a:lnTo>
                <a:lnTo>
                  <a:pt x="0" y="74"/>
                </a:lnTo>
                <a:lnTo>
                  <a:pt x="4" y="86"/>
                </a:lnTo>
                <a:lnTo>
                  <a:pt x="10" y="96"/>
                </a:lnTo>
                <a:lnTo>
                  <a:pt x="18" y="104"/>
                </a:lnTo>
                <a:lnTo>
                  <a:pt x="26" y="112"/>
                </a:lnTo>
                <a:lnTo>
                  <a:pt x="36" y="118"/>
                </a:lnTo>
                <a:lnTo>
                  <a:pt x="48" y="122"/>
                </a:lnTo>
                <a:lnTo>
                  <a:pt x="60" y="122"/>
                </a:lnTo>
                <a:lnTo>
                  <a:pt x="60" y="122"/>
                </a:lnTo>
                <a:lnTo>
                  <a:pt x="74" y="122"/>
                </a:lnTo>
                <a:lnTo>
                  <a:pt x="86" y="118"/>
                </a:lnTo>
                <a:lnTo>
                  <a:pt x="96" y="112"/>
                </a:lnTo>
                <a:lnTo>
                  <a:pt x="104" y="104"/>
                </a:lnTo>
                <a:lnTo>
                  <a:pt x="112" y="96"/>
                </a:lnTo>
                <a:lnTo>
                  <a:pt x="118" y="86"/>
                </a:lnTo>
                <a:lnTo>
                  <a:pt x="122" y="74"/>
                </a:lnTo>
                <a:lnTo>
                  <a:pt x="122" y="62"/>
                </a:lnTo>
                <a:lnTo>
                  <a:pt x="11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8" name="Freeform 55">
            <a:extLst>
              <a:ext uri="{FF2B5EF4-FFF2-40B4-BE49-F238E27FC236}">
                <a16:creationId xmlns:a16="http://schemas.microsoft.com/office/drawing/2014/main" xmlns="" id="{3B4D255C-323C-45E8-ADFB-A14D6547E371}"/>
              </a:ext>
            </a:extLst>
          </p:cNvPr>
          <p:cNvSpPr>
            <a:spLocks/>
          </p:cNvSpPr>
          <p:nvPr/>
        </p:nvSpPr>
        <p:spPr bwMode="auto">
          <a:xfrm>
            <a:off x="5342149" y="3141896"/>
            <a:ext cx="55443" cy="62373"/>
          </a:xfrm>
          <a:custGeom>
            <a:avLst/>
            <a:gdLst>
              <a:gd name="T0" fmla="*/ 110 w 110"/>
              <a:gd name="T1" fmla="*/ 56 h 110"/>
              <a:gd name="T2" fmla="*/ 110 w 110"/>
              <a:gd name="T3" fmla="*/ 56 h 110"/>
              <a:gd name="T4" fmla="*/ 108 w 110"/>
              <a:gd name="T5" fmla="*/ 66 h 110"/>
              <a:gd name="T6" fmla="*/ 106 w 110"/>
              <a:gd name="T7" fmla="*/ 76 h 110"/>
              <a:gd name="T8" fmla="*/ 100 w 110"/>
              <a:gd name="T9" fmla="*/ 86 h 110"/>
              <a:gd name="T10" fmla="*/ 94 w 110"/>
              <a:gd name="T11" fmla="*/ 94 h 110"/>
              <a:gd name="T12" fmla="*/ 86 w 110"/>
              <a:gd name="T13" fmla="*/ 100 h 110"/>
              <a:gd name="T14" fmla="*/ 76 w 110"/>
              <a:gd name="T15" fmla="*/ 106 h 110"/>
              <a:gd name="T16" fmla="*/ 66 w 110"/>
              <a:gd name="T17" fmla="*/ 108 h 110"/>
              <a:gd name="T18" fmla="*/ 54 w 110"/>
              <a:gd name="T19" fmla="*/ 110 h 110"/>
              <a:gd name="T20" fmla="*/ 54 w 110"/>
              <a:gd name="T21" fmla="*/ 110 h 110"/>
              <a:gd name="T22" fmla="*/ 44 w 110"/>
              <a:gd name="T23" fmla="*/ 108 h 110"/>
              <a:gd name="T24" fmla="*/ 34 w 110"/>
              <a:gd name="T25" fmla="*/ 106 h 110"/>
              <a:gd name="T26" fmla="*/ 24 w 110"/>
              <a:gd name="T27" fmla="*/ 100 h 110"/>
              <a:gd name="T28" fmla="*/ 16 w 110"/>
              <a:gd name="T29" fmla="*/ 94 h 110"/>
              <a:gd name="T30" fmla="*/ 10 w 110"/>
              <a:gd name="T31" fmla="*/ 86 h 110"/>
              <a:gd name="T32" fmla="*/ 4 w 110"/>
              <a:gd name="T33" fmla="*/ 76 h 110"/>
              <a:gd name="T34" fmla="*/ 2 w 110"/>
              <a:gd name="T35" fmla="*/ 66 h 110"/>
              <a:gd name="T36" fmla="*/ 0 w 110"/>
              <a:gd name="T37" fmla="*/ 56 h 110"/>
              <a:gd name="T38" fmla="*/ 0 w 110"/>
              <a:gd name="T39" fmla="*/ 56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4 w 110"/>
              <a:gd name="T55" fmla="*/ 0 h 110"/>
              <a:gd name="T56" fmla="*/ 54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6 h 110"/>
              <a:gd name="T74" fmla="*/ 110 w 110"/>
              <a:gd name="T75"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10">
                <a:moveTo>
                  <a:pt x="110" y="56"/>
                </a:moveTo>
                <a:lnTo>
                  <a:pt x="110" y="56"/>
                </a:lnTo>
                <a:lnTo>
                  <a:pt x="108" y="66"/>
                </a:lnTo>
                <a:lnTo>
                  <a:pt x="106" y="76"/>
                </a:lnTo>
                <a:lnTo>
                  <a:pt x="100" y="86"/>
                </a:lnTo>
                <a:lnTo>
                  <a:pt x="94" y="94"/>
                </a:lnTo>
                <a:lnTo>
                  <a:pt x="86" y="100"/>
                </a:lnTo>
                <a:lnTo>
                  <a:pt x="76" y="106"/>
                </a:lnTo>
                <a:lnTo>
                  <a:pt x="66" y="108"/>
                </a:lnTo>
                <a:lnTo>
                  <a:pt x="54" y="110"/>
                </a:lnTo>
                <a:lnTo>
                  <a:pt x="54" y="110"/>
                </a:lnTo>
                <a:lnTo>
                  <a:pt x="44" y="108"/>
                </a:lnTo>
                <a:lnTo>
                  <a:pt x="34" y="106"/>
                </a:lnTo>
                <a:lnTo>
                  <a:pt x="24" y="100"/>
                </a:lnTo>
                <a:lnTo>
                  <a:pt x="16" y="94"/>
                </a:lnTo>
                <a:lnTo>
                  <a:pt x="10" y="86"/>
                </a:lnTo>
                <a:lnTo>
                  <a:pt x="4" y="76"/>
                </a:lnTo>
                <a:lnTo>
                  <a:pt x="2" y="66"/>
                </a:lnTo>
                <a:lnTo>
                  <a:pt x="0" y="56"/>
                </a:lnTo>
                <a:lnTo>
                  <a:pt x="0" y="56"/>
                </a:lnTo>
                <a:lnTo>
                  <a:pt x="2" y="44"/>
                </a:lnTo>
                <a:lnTo>
                  <a:pt x="4" y="34"/>
                </a:lnTo>
                <a:lnTo>
                  <a:pt x="10" y="24"/>
                </a:lnTo>
                <a:lnTo>
                  <a:pt x="16" y="16"/>
                </a:lnTo>
                <a:lnTo>
                  <a:pt x="24" y="10"/>
                </a:lnTo>
                <a:lnTo>
                  <a:pt x="34" y="4"/>
                </a:lnTo>
                <a:lnTo>
                  <a:pt x="44" y="2"/>
                </a:lnTo>
                <a:lnTo>
                  <a:pt x="54" y="0"/>
                </a:lnTo>
                <a:lnTo>
                  <a:pt x="54" y="0"/>
                </a:lnTo>
                <a:lnTo>
                  <a:pt x="66" y="2"/>
                </a:lnTo>
                <a:lnTo>
                  <a:pt x="76" y="4"/>
                </a:lnTo>
                <a:lnTo>
                  <a:pt x="86" y="10"/>
                </a:lnTo>
                <a:lnTo>
                  <a:pt x="94" y="16"/>
                </a:lnTo>
                <a:lnTo>
                  <a:pt x="100" y="24"/>
                </a:lnTo>
                <a:lnTo>
                  <a:pt x="106" y="34"/>
                </a:lnTo>
                <a:lnTo>
                  <a:pt x="108" y="44"/>
                </a:lnTo>
                <a:lnTo>
                  <a:pt x="110" y="56"/>
                </a:lnTo>
                <a:lnTo>
                  <a:pt x="110" y="56"/>
                </a:lnTo>
                <a:close/>
              </a:path>
            </a:pathLst>
          </a:custGeom>
          <a:solidFill>
            <a:srgbClr val="100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79" name="Freeform 56">
            <a:extLst>
              <a:ext uri="{FF2B5EF4-FFF2-40B4-BE49-F238E27FC236}">
                <a16:creationId xmlns:a16="http://schemas.microsoft.com/office/drawing/2014/main" xmlns="" id="{A2703D78-F6FF-4858-A550-CC91E4E83175}"/>
              </a:ext>
            </a:extLst>
          </p:cNvPr>
          <p:cNvSpPr>
            <a:spLocks/>
          </p:cNvSpPr>
          <p:nvPr/>
        </p:nvSpPr>
        <p:spPr bwMode="auto">
          <a:xfrm>
            <a:off x="5339125" y="3138494"/>
            <a:ext cx="61491" cy="70311"/>
          </a:xfrm>
          <a:custGeom>
            <a:avLst/>
            <a:gdLst>
              <a:gd name="T0" fmla="*/ 108 w 122"/>
              <a:gd name="T1" fmla="*/ 62 h 124"/>
              <a:gd name="T2" fmla="*/ 108 w 122"/>
              <a:gd name="T3" fmla="*/ 70 h 124"/>
              <a:gd name="T4" fmla="*/ 100 w 122"/>
              <a:gd name="T5" fmla="*/ 88 h 124"/>
              <a:gd name="T6" fmla="*/ 94 w 122"/>
              <a:gd name="T7" fmla="*/ 94 h 124"/>
              <a:gd name="T8" fmla="*/ 80 w 122"/>
              <a:gd name="T9" fmla="*/ 104 h 124"/>
              <a:gd name="T10" fmla="*/ 60 w 122"/>
              <a:gd name="T11" fmla="*/ 108 h 124"/>
              <a:gd name="T12" fmla="*/ 52 w 122"/>
              <a:gd name="T13" fmla="*/ 108 h 124"/>
              <a:gd name="T14" fmla="*/ 34 w 122"/>
              <a:gd name="T15" fmla="*/ 100 h 124"/>
              <a:gd name="T16" fmla="*/ 28 w 122"/>
              <a:gd name="T17" fmla="*/ 94 h 124"/>
              <a:gd name="T18" fmla="*/ 18 w 122"/>
              <a:gd name="T19" fmla="*/ 80 h 124"/>
              <a:gd name="T20" fmla="*/ 14 w 122"/>
              <a:gd name="T21" fmla="*/ 62 h 124"/>
              <a:gd name="T22" fmla="*/ 14 w 122"/>
              <a:gd name="T23" fmla="*/ 52 h 124"/>
              <a:gd name="T24" fmla="*/ 22 w 122"/>
              <a:gd name="T25" fmla="*/ 34 h 124"/>
              <a:gd name="T26" fmla="*/ 28 w 122"/>
              <a:gd name="T27" fmla="*/ 28 h 124"/>
              <a:gd name="T28" fmla="*/ 42 w 122"/>
              <a:gd name="T29" fmla="*/ 18 h 124"/>
              <a:gd name="T30" fmla="*/ 60 w 122"/>
              <a:gd name="T31" fmla="*/ 14 h 124"/>
              <a:gd name="T32" fmla="*/ 70 w 122"/>
              <a:gd name="T33" fmla="*/ 14 h 124"/>
              <a:gd name="T34" fmla="*/ 88 w 122"/>
              <a:gd name="T35" fmla="*/ 22 h 124"/>
              <a:gd name="T36" fmla="*/ 94 w 122"/>
              <a:gd name="T37" fmla="*/ 28 h 124"/>
              <a:gd name="T38" fmla="*/ 104 w 122"/>
              <a:gd name="T39" fmla="*/ 42 h 124"/>
              <a:gd name="T40" fmla="*/ 108 w 122"/>
              <a:gd name="T41" fmla="*/ 62 h 124"/>
              <a:gd name="T42" fmla="*/ 122 w 122"/>
              <a:gd name="T43" fmla="*/ 62 h 124"/>
              <a:gd name="T44" fmla="*/ 122 w 122"/>
              <a:gd name="T45" fmla="*/ 48 h 124"/>
              <a:gd name="T46" fmla="*/ 112 w 122"/>
              <a:gd name="T47" fmla="*/ 26 h 124"/>
              <a:gd name="T48" fmla="*/ 96 w 122"/>
              <a:gd name="T49" fmla="*/ 10 h 124"/>
              <a:gd name="T50" fmla="*/ 74 w 122"/>
              <a:gd name="T51" fmla="*/ 0 h 124"/>
              <a:gd name="T52" fmla="*/ 60 w 122"/>
              <a:gd name="T53" fmla="*/ 0 h 124"/>
              <a:gd name="T54" fmla="*/ 36 w 122"/>
              <a:gd name="T55" fmla="*/ 4 h 124"/>
              <a:gd name="T56" fmla="*/ 18 w 122"/>
              <a:gd name="T57" fmla="*/ 18 h 124"/>
              <a:gd name="T58" fmla="*/ 4 w 122"/>
              <a:gd name="T59" fmla="*/ 38 h 124"/>
              <a:gd name="T60" fmla="*/ 0 w 122"/>
              <a:gd name="T61" fmla="*/ 62 h 124"/>
              <a:gd name="T62" fmla="*/ 0 w 122"/>
              <a:gd name="T63" fmla="*/ 74 h 124"/>
              <a:gd name="T64" fmla="*/ 10 w 122"/>
              <a:gd name="T65" fmla="*/ 96 h 124"/>
              <a:gd name="T66" fmla="*/ 26 w 122"/>
              <a:gd name="T67" fmla="*/ 112 h 124"/>
              <a:gd name="T68" fmla="*/ 48 w 122"/>
              <a:gd name="T69" fmla="*/ 122 h 124"/>
              <a:gd name="T70" fmla="*/ 60 w 122"/>
              <a:gd name="T71" fmla="*/ 124 h 124"/>
              <a:gd name="T72" fmla="*/ 86 w 122"/>
              <a:gd name="T73" fmla="*/ 118 h 124"/>
              <a:gd name="T74" fmla="*/ 104 w 122"/>
              <a:gd name="T75" fmla="*/ 106 h 124"/>
              <a:gd name="T76" fmla="*/ 118 w 122"/>
              <a:gd name="T77" fmla="*/ 86 h 124"/>
              <a:gd name="T78" fmla="*/ 122 w 122"/>
              <a:gd name="T7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4">
                <a:moveTo>
                  <a:pt x="116" y="62"/>
                </a:moveTo>
                <a:lnTo>
                  <a:pt x="108" y="62"/>
                </a:lnTo>
                <a:lnTo>
                  <a:pt x="108" y="62"/>
                </a:lnTo>
                <a:lnTo>
                  <a:pt x="108" y="70"/>
                </a:lnTo>
                <a:lnTo>
                  <a:pt x="104" y="80"/>
                </a:lnTo>
                <a:lnTo>
                  <a:pt x="100" y="88"/>
                </a:lnTo>
                <a:lnTo>
                  <a:pt x="94" y="94"/>
                </a:lnTo>
                <a:lnTo>
                  <a:pt x="94" y="94"/>
                </a:lnTo>
                <a:lnTo>
                  <a:pt x="88" y="100"/>
                </a:lnTo>
                <a:lnTo>
                  <a:pt x="80" y="104"/>
                </a:lnTo>
                <a:lnTo>
                  <a:pt x="70" y="108"/>
                </a:lnTo>
                <a:lnTo>
                  <a:pt x="60" y="108"/>
                </a:lnTo>
                <a:lnTo>
                  <a:pt x="60" y="108"/>
                </a:lnTo>
                <a:lnTo>
                  <a:pt x="52" y="108"/>
                </a:lnTo>
                <a:lnTo>
                  <a:pt x="42" y="104"/>
                </a:lnTo>
                <a:lnTo>
                  <a:pt x="34" y="100"/>
                </a:lnTo>
                <a:lnTo>
                  <a:pt x="28" y="94"/>
                </a:lnTo>
                <a:lnTo>
                  <a:pt x="28" y="94"/>
                </a:lnTo>
                <a:lnTo>
                  <a:pt x="22" y="88"/>
                </a:lnTo>
                <a:lnTo>
                  <a:pt x="18" y="80"/>
                </a:lnTo>
                <a:lnTo>
                  <a:pt x="14" y="70"/>
                </a:lnTo>
                <a:lnTo>
                  <a:pt x="14" y="62"/>
                </a:lnTo>
                <a:lnTo>
                  <a:pt x="14" y="62"/>
                </a:lnTo>
                <a:lnTo>
                  <a:pt x="14" y="52"/>
                </a:lnTo>
                <a:lnTo>
                  <a:pt x="18" y="42"/>
                </a:lnTo>
                <a:lnTo>
                  <a:pt x="22" y="34"/>
                </a:lnTo>
                <a:lnTo>
                  <a:pt x="28" y="28"/>
                </a:lnTo>
                <a:lnTo>
                  <a:pt x="28" y="28"/>
                </a:lnTo>
                <a:lnTo>
                  <a:pt x="34" y="22"/>
                </a:lnTo>
                <a:lnTo>
                  <a:pt x="42" y="18"/>
                </a:lnTo>
                <a:lnTo>
                  <a:pt x="52" y="14"/>
                </a:lnTo>
                <a:lnTo>
                  <a:pt x="60" y="14"/>
                </a:lnTo>
                <a:lnTo>
                  <a:pt x="60" y="14"/>
                </a:lnTo>
                <a:lnTo>
                  <a:pt x="70" y="14"/>
                </a:lnTo>
                <a:lnTo>
                  <a:pt x="80" y="18"/>
                </a:lnTo>
                <a:lnTo>
                  <a:pt x="88" y="22"/>
                </a:lnTo>
                <a:lnTo>
                  <a:pt x="94" y="28"/>
                </a:lnTo>
                <a:lnTo>
                  <a:pt x="94" y="28"/>
                </a:lnTo>
                <a:lnTo>
                  <a:pt x="100" y="34"/>
                </a:lnTo>
                <a:lnTo>
                  <a:pt x="104" y="42"/>
                </a:lnTo>
                <a:lnTo>
                  <a:pt x="108" y="52"/>
                </a:lnTo>
                <a:lnTo>
                  <a:pt x="108" y="62"/>
                </a:lnTo>
                <a:lnTo>
                  <a:pt x="116" y="62"/>
                </a:lnTo>
                <a:lnTo>
                  <a:pt x="122" y="62"/>
                </a:lnTo>
                <a:lnTo>
                  <a:pt x="122" y="62"/>
                </a:lnTo>
                <a:lnTo>
                  <a:pt x="122" y="48"/>
                </a:lnTo>
                <a:lnTo>
                  <a:pt x="118" y="38"/>
                </a:lnTo>
                <a:lnTo>
                  <a:pt x="112" y="26"/>
                </a:lnTo>
                <a:lnTo>
                  <a:pt x="104" y="18"/>
                </a:lnTo>
                <a:lnTo>
                  <a:pt x="96" y="10"/>
                </a:lnTo>
                <a:lnTo>
                  <a:pt x="86" y="4"/>
                </a:lnTo>
                <a:lnTo>
                  <a:pt x="74" y="0"/>
                </a:lnTo>
                <a:lnTo>
                  <a:pt x="60" y="0"/>
                </a:lnTo>
                <a:lnTo>
                  <a:pt x="60" y="0"/>
                </a:lnTo>
                <a:lnTo>
                  <a:pt x="48" y="0"/>
                </a:lnTo>
                <a:lnTo>
                  <a:pt x="36" y="4"/>
                </a:lnTo>
                <a:lnTo>
                  <a:pt x="26" y="10"/>
                </a:lnTo>
                <a:lnTo>
                  <a:pt x="18" y="18"/>
                </a:lnTo>
                <a:lnTo>
                  <a:pt x="10" y="26"/>
                </a:lnTo>
                <a:lnTo>
                  <a:pt x="4" y="38"/>
                </a:lnTo>
                <a:lnTo>
                  <a:pt x="0" y="48"/>
                </a:lnTo>
                <a:lnTo>
                  <a:pt x="0" y="62"/>
                </a:lnTo>
                <a:lnTo>
                  <a:pt x="0" y="62"/>
                </a:lnTo>
                <a:lnTo>
                  <a:pt x="0" y="74"/>
                </a:lnTo>
                <a:lnTo>
                  <a:pt x="4" y="86"/>
                </a:lnTo>
                <a:lnTo>
                  <a:pt x="10" y="96"/>
                </a:lnTo>
                <a:lnTo>
                  <a:pt x="18" y="106"/>
                </a:lnTo>
                <a:lnTo>
                  <a:pt x="26" y="112"/>
                </a:lnTo>
                <a:lnTo>
                  <a:pt x="36" y="118"/>
                </a:lnTo>
                <a:lnTo>
                  <a:pt x="48" y="122"/>
                </a:lnTo>
                <a:lnTo>
                  <a:pt x="60" y="124"/>
                </a:lnTo>
                <a:lnTo>
                  <a:pt x="60" y="124"/>
                </a:lnTo>
                <a:lnTo>
                  <a:pt x="74" y="122"/>
                </a:lnTo>
                <a:lnTo>
                  <a:pt x="86" y="118"/>
                </a:lnTo>
                <a:lnTo>
                  <a:pt x="96" y="112"/>
                </a:lnTo>
                <a:lnTo>
                  <a:pt x="104" y="106"/>
                </a:lnTo>
                <a:lnTo>
                  <a:pt x="112" y="96"/>
                </a:lnTo>
                <a:lnTo>
                  <a:pt x="118" y="86"/>
                </a:lnTo>
                <a:lnTo>
                  <a:pt x="122" y="74"/>
                </a:lnTo>
                <a:lnTo>
                  <a:pt x="122" y="62"/>
                </a:lnTo>
                <a:lnTo>
                  <a:pt x="11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80" name="Freeform 57">
            <a:extLst>
              <a:ext uri="{FF2B5EF4-FFF2-40B4-BE49-F238E27FC236}">
                <a16:creationId xmlns:a16="http://schemas.microsoft.com/office/drawing/2014/main" xmlns="" id="{776D933B-0332-4318-9471-3279D2DC92F3}"/>
              </a:ext>
            </a:extLst>
          </p:cNvPr>
          <p:cNvSpPr>
            <a:spLocks/>
          </p:cNvSpPr>
          <p:nvPr/>
        </p:nvSpPr>
        <p:spPr bwMode="auto">
          <a:xfrm>
            <a:off x="5342149" y="3468503"/>
            <a:ext cx="55443" cy="62373"/>
          </a:xfrm>
          <a:custGeom>
            <a:avLst/>
            <a:gdLst>
              <a:gd name="T0" fmla="*/ 110 w 110"/>
              <a:gd name="T1" fmla="*/ 54 h 110"/>
              <a:gd name="T2" fmla="*/ 110 w 110"/>
              <a:gd name="T3" fmla="*/ 54 h 110"/>
              <a:gd name="T4" fmla="*/ 108 w 110"/>
              <a:gd name="T5" fmla="*/ 66 h 110"/>
              <a:gd name="T6" fmla="*/ 106 w 110"/>
              <a:gd name="T7" fmla="*/ 76 h 110"/>
              <a:gd name="T8" fmla="*/ 100 w 110"/>
              <a:gd name="T9" fmla="*/ 86 h 110"/>
              <a:gd name="T10" fmla="*/ 94 w 110"/>
              <a:gd name="T11" fmla="*/ 94 h 110"/>
              <a:gd name="T12" fmla="*/ 86 w 110"/>
              <a:gd name="T13" fmla="*/ 100 h 110"/>
              <a:gd name="T14" fmla="*/ 76 w 110"/>
              <a:gd name="T15" fmla="*/ 104 h 110"/>
              <a:gd name="T16" fmla="*/ 66 w 110"/>
              <a:gd name="T17" fmla="*/ 108 h 110"/>
              <a:gd name="T18" fmla="*/ 54 w 110"/>
              <a:gd name="T19" fmla="*/ 110 h 110"/>
              <a:gd name="T20" fmla="*/ 54 w 110"/>
              <a:gd name="T21" fmla="*/ 110 h 110"/>
              <a:gd name="T22" fmla="*/ 44 w 110"/>
              <a:gd name="T23" fmla="*/ 108 h 110"/>
              <a:gd name="T24" fmla="*/ 34 w 110"/>
              <a:gd name="T25" fmla="*/ 104 h 110"/>
              <a:gd name="T26" fmla="*/ 24 w 110"/>
              <a:gd name="T27" fmla="*/ 100 h 110"/>
              <a:gd name="T28" fmla="*/ 16 w 110"/>
              <a:gd name="T29" fmla="*/ 94 h 110"/>
              <a:gd name="T30" fmla="*/ 10 w 110"/>
              <a:gd name="T31" fmla="*/ 86 h 110"/>
              <a:gd name="T32" fmla="*/ 4 w 110"/>
              <a:gd name="T33" fmla="*/ 76 h 110"/>
              <a:gd name="T34" fmla="*/ 2 w 110"/>
              <a:gd name="T35" fmla="*/ 66 h 110"/>
              <a:gd name="T36" fmla="*/ 0 w 110"/>
              <a:gd name="T37" fmla="*/ 54 h 110"/>
              <a:gd name="T38" fmla="*/ 0 w 110"/>
              <a:gd name="T39" fmla="*/ 54 h 110"/>
              <a:gd name="T40" fmla="*/ 2 w 110"/>
              <a:gd name="T41" fmla="*/ 44 h 110"/>
              <a:gd name="T42" fmla="*/ 4 w 110"/>
              <a:gd name="T43" fmla="*/ 34 h 110"/>
              <a:gd name="T44" fmla="*/ 10 w 110"/>
              <a:gd name="T45" fmla="*/ 24 h 110"/>
              <a:gd name="T46" fmla="*/ 16 w 110"/>
              <a:gd name="T47" fmla="*/ 16 h 110"/>
              <a:gd name="T48" fmla="*/ 24 w 110"/>
              <a:gd name="T49" fmla="*/ 10 h 110"/>
              <a:gd name="T50" fmla="*/ 34 w 110"/>
              <a:gd name="T51" fmla="*/ 4 h 110"/>
              <a:gd name="T52" fmla="*/ 44 w 110"/>
              <a:gd name="T53" fmla="*/ 2 h 110"/>
              <a:gd name="T54" fmla="*/ 54 w 110"/>
              <a:gd name="T55" fmla="*/ 0 h 110"/>
              <a:gd name="T56" fmla="*/ 54 w 110"/>
              <a:gd name="T57" fmla="*/ 0 h 110"/>
              <a:gd name="T58" fmla="*/ 66 w 110"/>
              <a:gd name="T59" fmla="*/ 2 h 110"/>
              <a:gd name="T60" fmla="*/ 76 w 110"/>
              <a:gd name="T61" fmla="*/ 4 h 110"/>
              <a:gd name="T62" fmla="*/ 86 w 110"/>
              <a:gd name="T63" fmla="*/ 10 h 110"/>
              <a:gd name="T64" fmla="*/ 94 w 110"/>
              <a:gd name="T65" fmla="*/ 16 h 110"/>
              <a:gd name="T66" fmla="*/ 100 w 110"/>
              <a:gd name="T67" fmla="*/ 24 h 110"/>
              <a:gd name="T68" fmla="*/ 106 w 110"/>
              <a:gd name="T69" fmla="*/ 34 h 110"/>
              <a:gd name="T70" fmla="*/ 108 w 110"/>
              <a:gd name="T71" fmla="*/ 44 h 110"/>
              <a:gd name="T72" fmla="*/ 110 w 110"/>
              <a:gd name="T73" fmla="*/ 54 h 110"/>
              <a:gd name="T74" fmla="*/ 110 w 110"/>
              <a:gd name="T75"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110">
                <a:moveTo>
                  <a:pt x="110" y="54"/>
                </a:moveTo>
                <a:lnTo>
                  <a:pt x="110" y="54"/>
                </a:lnTo>
                <a:lnTo>
                  <a:pt x="108" y="66"/>
                </a:lnTo>
                <a:lnTo>
                  <a:pt x="106" y="76"/>
                </a:lnTo>
                <a:lnTo>
                  <a:pt x="100" y="86"/>
                </a:lnTo>
                <a:lnTo>
                  <a:pt x="94" y="94"/>
                </a:lnTo>
                <a:lnTo>
                  <a:pt x="86" y="100"/>
                </a:lnTo>
                <a:lnTo>
                  <a:pt x="76" y="104"/>
                </a:lnTo>
                <a:lnTo>
                  <a:pt x="66" y="108"/>
                </a:lnTo>
                <a:lnTo>
                  <a:pt x="54" y="110"/>
                </a:lnTo>
                <a:lnTo>
                  <a:pt x="54" y="110"/>
                </a:lnTo>
                <a:lnTo>
                  <a:pt x="44" y="108"/>
                </a:lnTo>
                <a:lnTo>
                  <a:pt x="34" y="104"/>
                </a:lnTo>
                <a:lnTo>
                  <a:pt x="24" y="100"/>
                </a:lnTo>
                <a:lnTo>
                  <a:pt x="16" y="94"/>
                </a:lnTo>
                <a:lnTo>
                  <a:pt x="10" y="86"/>
                </a:lnTo>
                <a:lnTo>
                  <a:pt x="4" y="76"/>
                </a:lnTo>
                <a:lnTo>
                  <a:pt x="2" y="66"/>
                </a:lnTo>
                <a:lnTo>
                  <a:pt x="0" y="54"/>
                </a:lnTo>
                <a:lnTo>
                  <a:pt x="0" y="54"/>
                </a:lnTo>
                <a:lnTo>
                  <a:pt x="2" y="44"/>
                </a:lnTo>
                <a:lnTo>
                  <a:pt x="4" y="34"/>
                </a:lnTo>
                <a:lnTo>
                  <a:pt x="10" y="24"/>
                </a:lnTo>
                <a:lnTo>
                  <a:pt x="16" y="16"/>
                </a:lnTo>
                <a:lnTo>
                  <a:pt x="24" y="10"/>
                </a:lnTo>
                <a:lnTo>
                  <a:pt x="34" y="4"/>
                </a:lnTo>
                <a:lnTo>
                  <a:pt x="44" y="2"/>
                </a:lnTo>
                <a:lnTo>
                  <a:pt x="54" y="0"/>
                </a:lnTo>
                <a:lnTo>
                  <a:pt x="54" y="0"/>
                </a:lnTo>
                <a:lnTo>
                  <a:pt x="66" y="2"/>
                </a:lnTo>
                <a:lnTo>
                  <a:pt x="76" y="4"/>
                </a:lnTo>
                <a:lnTo>
                  <a:pt x="86" y="10"/>
                </a:lnTo>
                <a:lnTo>
                  <a:pt x="94" y="16"/>
                </a:lnTo>
                <a:lnTo>
                  <a:pt x="100" y="24"/>
                </a:lnTo>
                <a:lnTo>
                  <a:pt x="106" y="34"/>
                </a:lnTo>
                <a:lnTo>
                  <a:pt x="108" y="44"/>
                </a:lnTo>
                <a:lnTo>
                  <a:pt x="110" y="54"/>
                </a:lnTo>
                <a:lnTo>
                  <a:pt x="110" y="54"/>
                </a:lnTo>
                <a:close/>
              </a:path>
            </a:pathLst>
          </a:custGeom>
          <a:solidFill>
            <a:srgbClr val="100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sp>
        <p:nvSpPr>
          <p:cNvPr id="81" name="Freeform 58">
            <a:extLst>
              <a:ext uri="{FF2B5EF4-FFF2-40B4-BE49-F238E27FC236}">
                <a16:creationId xmlns:a16="http://schemas.microsoft.com/office/drawing/2014/main" xmlns="" id="{4FD99057-4A79-4E54-B9CA-EFE6DB2C6542}"/>
              </a:ext>
            </a:extLst>
          </p:cNvPr>
          <p:cNvSpPr>
            <a:spLocks/>
          </p:cNvSpPr>
          <p:nvPr/>
        </p:nvSpPr>
        <p:spPr bwMode="auto">
          <a:xfrm>
            <a:off x="5339125" y="3463967"/>
            <a:ext cx="61491" cy="70311"/>
          </a:xfrm>
          <a:custGeom>
            <a:avLst/>
            <a:gdLst>
              <a:gd name="T0" fmla="*/ 108 w 122"/>
              <a:gd name="T1" fmla="*/ 62 h 124"/>
              <a:gd name="T2" fmla="*/ 108 w 122"/>
              <a:gd name="T3" fmla="*/ 72 h 124"/>
              <a:gd name="T4" fmla="*/ 100 w 122"/>
              <a:gd name="T5" fmla="*/ 90 h 124"/>
              <a:gd name="T6" fmla="*/ 94 w 122"/>
              <a:gd name="T7" fmla="*/ 96 h 124"/>
              <a:gd name="T8" fmla="*/ 80 w 122"/>
              <a:gd name="T9" fmla="*/ 106 h 124"/>
              <a:gd name="T10" fmla="*/ 60 w 122"/>
              <a:gd name="T11" fmla="*/ 110 h 124"/>
              <a:gd name="T12" fmla="*/ 52 w 122"/>
              <a:gd name="T13" fmla="*/ 110 h 124"/>
              <a:gd name="T14" fmla="*/ 34 w 122"/>
              <a:gd name="T15" fmla="*/ 102 h 124"/>
              <a:gd name="T16" fmla="*/ 28 w 122"/>
              <a:gd name="T17" fmla="*/ 96 h 124"/>
              <a:gd name="T18" fmla="*/ 18 w 122"/>
              <a:gd name="T19" fmla="*/ 82 h 124"/>
              <a:gd name="T20" fmla="*/ 14 w 122"/>
              <a:gd name="T21" fmla="*/ 62 h 124"/>
              <a:gd name="T22" fmla="*/ 14 w 122"/>
              <a:gd name="T23" fmla="*/ 54 h 124"/>
              <a:gd name="T24" fmla="*/ 22 w 122"/>
              <a:gd name="T25" fmla="*/ 36 h 124"/>
              <a:gd name="T26" fmla="*/ 28 w 122"/>
              <a:gd name="T27" fmla="*/ 30 h 124"/>
              <a:gd name="T28" fmla="*/ 42 w 122"/>
              <a:gd name="T29" fmla="*/ 20 h 124"/>
              <a:gd name="T30" fmla="*/ 60 w 122"/>
              <a:gd name="T31" fmla="*/ 16 h 124"/>
              <a:gd name="T32" fmla="*/ 70 w 122"/>
              <a:gd name="T33" fmla="*/ 16 h 124"/>
              <a:gd name="T34" fmla="*/ 88 w 122"/>
              <a:gd name="T35" fmla="*/ 24 h 124"/>
              <a:gd name="T36" fmla="*/ 94 w 122"/>
              <a:gd name="T37" fmla="*/ 30 h 124"/>
              <a:gd name="T38" fmla="*/ 104 w 122"/>
              <a:gd name="T39" fmla="*/ 44 h 124"/>
              <a:gd name="T40" fmla="*/ 108 w 122"/>
              <a:gd name="T41" fmla="*/ 62 h 124"/>
              <a:gd name="T42" fmla="*/ 122 w 122"/>
              <a:gd name="T43" fmla="*/ 62 h 124"/>
              <a:gd name="T44" fmla="*/ 122 w 122"/>
              <a:gd name="T45" fmla="*/ 50 h 124"/>
              <a:gd name="T46" fmla="*/ 112 w 122"/>
              <a:gd name="T47" fmla="*/ 28 h 124"/>
              <a:gd name="T48" fmla="*/ 96 w 122"/>
              <a:gd name="T49" fmla="*/ 12 h 124"/>
              <a:gd name="T50" fmla="*/ 74 w 122"/>
              <a:gd name="T51" fmla="*/ 2 h 124"/>
              <a:gd name="T52" fmla="*/ 60 w 122"/>
              <a:gd name="T53" fmla="*/ 0 h 124"/>
              <a:gd name="T54" fmla="*/ 36 w 122"/>
              <a:gd name="T55" fmla="*/ 6 h 124"/>
              <a:gd name="T56" fmla="*/ 18 w 122"/>
              <a:gd name="T57" fmla="*/ 18 h 124"/>
              <a:gd name="T58" fmla="*/ 4 w 122"/>
              <a:gd name="T59" fmla="*/ 38 h 124"/>
              <a:gd name="T60" fmla="*/ 0 w 122"/>
              <a:gd name="T61" fmla="*/ 62 h 124"/>
              <a:gd name="T62" fmla="*/ 0 w 122"/>
              <a:gd name="T63" fmla="*/ 76 h 124"/>
              <a:gd name="T64" fmla="*/ 10 w 122"/>
              <a:gd name="T65" fmla="*/ 98 h 124"/>
              <a:gd name="T66" fmla="*/ 26 w 122"/>
              <a:gd name="T67" fmla="*/ 114 h 124"/>
              <a:gd name="T68" fmla="*/ 48 w 122"/>
              <a:gd name="T69" fmla="*/ 124 h 124"/>
              <a:gd name="T70" fmla="*/ 60 w 122"/>
              <a:gd name="T71" fmla="*/ 124 h 124"/>
              <a:gd name="T72" fmla="*/ 86 w 122"/>
              <a:gd name="T73" fmla="*/ 120 h 124"/>
              <a:gd name="T74" fmla="*/ 104 w 122"/>
              <a:gd name="T75" fmla="*/ 106 h 124"/>
              <a:gd name="T76" fmla="*/ 118 w 122"/>
              <a:gd name="T77" fmla="*/ 86 h 124"/>
              <a:gd name="T78" fmla="*/ 122 w 122"/>
              <a:gd name="T79"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2" h="124">
                <a:moveTo>
                  <a:pt x="116" y="62"/>
                </a:moveTo>
                <a:lnTo>
                  <a:pt x="108" y="62"/>
                </a:lnTo>
                <a:lnTo>
                  <a:pt x="108" y="62"/>
                </a:lnTo>
                <a:lnTo>
                  <a:pt x="108" y="72"/>
                </a:lnTo>
                <a:lnTo>
                  <a:pt x="104" y="82"/>
                </a:lnTo>
                <a:lnTo>
                  <a:pt x="100" y="90"/>
                </a:lnTo>
                <a:lnTo>
                  <a:pt x="94" y="96"/>
                </a:lnTo>
                <a:lnTo>
                  <a:pt x="94" y="96"/>
                </a:lnTo>
                <a:lnTo>
                  <a:pt x="88" y="102"/>
                </a:lnTo>
                <a:lnTo>
                  <a:pt x="80" y="106"/>
                </a:lnTo>
                <a:lnTo>
                  <a:pt x="70" y="110"/>
                </a:lnTo>
                <a:lnTo>
                  <a:pt x="60" y="110"/>
                </a:lnTo>
                <a:lnTo>
                  <a:pt x="60" y="110"/>
                </a:lnTo>
                <a:lnTo>
                  <a:pt x="52" y="110"/>
                </a:lnTo>
                <a:lnTo>
                  <a:pt x="42" y="106"/>
                </a:lnTo>
                <a:lnTo>
                  <a:pt x="34" y="102"/>
                </a:lnTo>
                <a:lnTo>
                  <a:pt x="28" y="96"/>
                </a:lnTo>
                <a:lnTo>
                  <a:pt x="28" y="96"/>
                </a:lnTo>
                <a:lnTo>
                  <a:pt x="22" y="90"/>
                </a:lnTo>
                <a:lnTo>
                  <a:pt x="18" y="82"/>
                </a:lnTo>
                <a:lnTo>
                  <a:pt x="14" y="72"/>
                </a:lnTo>
                <a:lnTo>
                  <a:pt x="14" y="62"/>
                </a:lnTo>
                <a:lnTo>
                  <a:pt x="14" y="62"/>
                </a:lnTo>
                <a:lnTo>
                  <a:pt x="14" y="54"/>
                </a:lnTo>
                <a:lnTo>
                  <a:pt x="18" y="44"/>
                </a:lnTo>
                <a:lnTo>
                  <a:pt x="22" y="36"/>
                </a:lnTo>
                <a:lnTo>
                  <a:pt x="28" y="30"/>
                </a:lnTo>
                <a:lnTo>
                  <a:pt x="28" y="30"/>
                </a:lnTo>
                <a:lnTo>
                  <a:pt x="34" y="24"/>
                </a:lnTo>
                <a:lnTo>
                  <a:pt x="42" y="20"/>
                </a:lnTo>
                <a:lnTo>
                  <a:pt x="52" y="16"/>
                </a:lnTo>
                <a:lnTo>
                  <a:pt x="60" y="16"/>
                </a:lnTo>
                <a:lnTo>
                  <a:pt x="60" y="16"/>
                </a:lnTo>
                <a:lnTo>
                  <a:pt x="70" y="16"/>
                </a:lnTo>
                <a:lnTo>
                  <a:pt x="80" y="20"/>
                </a:lnTo>
                <a:lnTo>
                  <a:pt x="88" y="24"/>
                </a:lnTo>
                <a:lnTo>
                  <a:pt x="94" y="30"/>
                </a:lnTo>
                <a:lnTo>
                  <a:pt x="94" y="30"/>
                </a:lnTo>
                <a:lnTo>
                  <a:pt x="100" y="36"/>
                </a:lnTo>
                <a:lnTo>
                  <a:pt x="104" y="44"/>
                </a:lnTo>
                <a:lnTo>
                  <a:pt x="108" y="54"/>
                </a:lnTo>
                <a:lnTo>
                  <a:pt x="108" y="62"/>
                </a:lnTo>
                <a:lnTo>
                  <a:pt x="116" y="62"/>
                </a:lnTo>
                <a:lnTo>
                  <a:pt x="122" y="62"/>
                </a:lnTo>
                <a:lnTo>
                  <a:pt x="122" y="62"/>
                </a:lnTo>
                <a:lnTo>
                  <a:pt x="122" y="50"/>
                </a:lnTo>
                <a:lnTo>
                  <a:pt x="118" y="38"/>
                </a:lnTo>
                <a:lnTo>
                  <a:pt x="112" y="28"/>
                </a:lnTo>
                <a:lnTo>
                  <a:pt x="104" y="18"/>
                </a:lnTo>
                <a:lnTo>
                  <a:pt x="96" y="12"/>
                </a:lnTo>
                <a:lnTo>
                  <a:pt x="86" y="6"/>
                </a:lnTo>
                <a:lnTo>
                  <a:pt x="74" y="2"/>
                </a:lnTo>
                <a:lnTo>
                  <a:pt x="60" y="0"/>
                </a:lnTo>
                <a:lnTo>
                  <a:pt x="60" y="0"/>
                </a:lnTo>
                <a:lnTo>
                  <a:pt x="48" y="2"/>
                </a:lnTo>
                <a:lnTo>
                  <a:pt x="36" y="6"/>
                </a:lnTo>
                <a:lnTo>
                  <a:pt x="26" y="12"/>
                </a:lnTo>
                <a:lnTo>
                  <a:pt x="18" y="18"/>
                </a:lnTo>
                <a:lnTo>
                  <a:pt x="10" y="28"/>
                </a:lnTo>
                <a:lnTo>
                  <a:pt x="4" y="38"/>
                </a:lnTo>
                <a:lnTo>
                  <a:pt x="0" y="50"/>
                </a:lnTo>
                <a:lnTo>
                  <a:pt x="0" y="62"/>
                </a:lnTo>
                <a:lnTo>
                  <a:pt x="0" y="62"/>
                </a:lnTo>
                <a:lnTo>
                  <a:pt x="0" y="76"/>
                </a:lnTo>
                <a:lnTo>
                  <a:pt x="4" y="86"/>
                </a:lnTo>
                <a:lnTo>
                  <a:pt x="10" y="98"/>
                </a:lnTo>
                <a:lnTo>
                  <a:pt x="18" y="106"/>
                </a:lnTo>
                <a:lnTo>
                  <a:pt x="26" y="114"/>
                </a:lnTo>
                <a:lnTo>
                  <a:pt x="36" y="120"/>
                </a:lnTo>
                <a:lnTo>
                  <a:pt x="48" y="124"/>
                </a:lnTo>
                <a:lnTo>
                  <a:pt x="60" y="124"/>
                </a:lnTo>
                <a:lnTo>
                  <a:pt x="60" y="124"/>
                </a:lnTo>
                <a:lnTo>
                  <a:pt x="74" y="124"/>
                </a:lnTo>
                <a:lnTo>
                  <a:pt x="86" y="120"/>
                </a:lnTo>
                <a:lnTo>
                  <a:pt x="96" y="114"/>
                </a:lnTo>
                <a:lnTo>
                  <a:pt x="104" y="106"/>
                </a:lnTo>
                <a:lnTo>
                  <a:pt x="112" y="98"/>
                </a:lnTo>
                <a:lnTo>
                  <a:pt x="118" y="86"/>
                </a:lnTo>
                <a:lnTo>
                  <a:pt x="122" y="76"/>
                </a:lnTo>
                <a:lnTo>
                  <a:pt x="122" y="62"/>
                </a:lnTo>
                <a:lnTo>
                  <a:pt x="116"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p>
        </p:txBody>
      </p:sp>
      <p:pic>
        <p:nvPicPr>
          <p:cNvPr id="87" name="Picture 5">
            <a:extLst>
              <a:ext uri="{FF2B5EF4-FFF2-40B4-BE49-F238E27FC236}">
                <a16:creationId xmlns:a16="http://schemas.microsoft.com/office/drawing/2014/main" xmlns="" id="{E5EF3989-BEFE-4221-BC8F-EA6957BB4F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V="1">
            <a:off x="887586" y="1375607"/>
            <a:ext cx="3936426" cy="30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72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275605"/>
            <a:ext cx="9144000" cy="3023557"/>
          </a:xfrm>
          <a:prstGeom prst="rect">
            <a:avLst/>
          </a:prstGeom>
          <a:solidFill>
            <a:schemeClr val="tx1">
              <a:lumMod val="50000"/>
              <a:lumOff val="50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p:txBody>
          <a:bodyPr/>
          <a:lstStyle/>
          <a:p>
            <a:r>
              <a:rPr lang="zh-CN" altLang="en-US" dirty="0" smtClean="0"/>
              <a:t>“低速率用户画像”提升校园无线服务质量</a:t>
            </a:r>
            <a:endParaRPr lang="zh-CN" altLang="en-US" dirty="0"/>
          </a:p>
        </p:txBody>
      </p:sp>
      <p:grpSp>
        <p:nvGrpSpPr>
          <p:cNvPr id="7" name="组合 6">
            <a:extLst>
              <a:ext uri="{FF2B5EF4-FFF2-40B4-BE49-F238E27FC236}">
                <a16:creationId xmlns:a16="http://schemas.microsoft.com/office/drawing/2014/main" xmlns="" id="{92A13035-E7E0-47BC-A731-A08717C31DAA}"/>
              </a:ext>
            </a:extLst>
          </p:cNvPr>
          <p:cNvGrpSpPr/>
          <p:nvPr/>
        </p:nvGrpSpPr>
        <p:grpSpPr>
          <a:xfrm>
            <a:off x="505428" y="4014552"/>
            <a:ext cx="3672408" cy="357398"/>
            <a:chOff x="1509713" y="11988800"/>
            <a:chExt cx="11747358" cy="975763"/>
          </a:xfrm>
        </p:grpSpPr>
        <p:sp>
          <p:nvSpPr>
            <p:cNvPr id="8"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3" y="11988800"/>
              <a:ext cx="11544338" cy="974725"/>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a:solidFill>
                    <a:schemeClr val="bg1"/>
                  </a:solidFill>
                  <a:latin typeface="微软雅黑" pitchFamily="34" charset="-122"/>
                  <a:ea typeface="微软雅黑" pitchFamily="34" charset="-122"/>
                </a:rPr>
                <a:t>查看整网终端体验，从终端列表可以看到低速终端接入情况</a:t>
              </a:r>
            </a:p>
          </p:txBody>
        </p:sp>
        <p:sp>
          <p:nvSpPr>
            <p:cNvPr id="9"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10"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grpSp>
      <p:grpSp>
        <p:nvGrpSpPr>
          <p:cNvPr id="11" name="组合 10">
            <a:extLst>
              <a:ext uri="{FF2B5EF4-FFF2-40B4-BE49-F238E27FC236}">
                <a16:creationId xmlns:a16="http://schemas.microsoft.com/office/drawing/2014/main" xmlns="" id="{92A13035-E7E0-47BC-A731-A08717C31DAA}"/>
              </a:ext>
            </a:extLst>
          </p:cNvPr>
          <p:cNvGrpSpPr/>
          <p:nvPr/>
        </p:nvGrpSpPr>
        <p:grpSpPr>
          <a:xfrm>
            <a:off x="4966164" y="4014552"/>
            <a:ext cx="3672408" cy="357398"/>
            <a:chOff x="1509713" y="11988800"/>
            <a:chExt cx="11747358" cy="975763"/>
          </a:xfrm>
        </p:grpSpPr>
        <p:sp>
          <p:nvSpPr>
            <p:cNvPr id="12"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3" y="11988800"/>
              <a:ext cx="11544338" cy="974725"/>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a:solidFill>
                    <a:schemeClr val="bg1"/>
                  </a:solidFill>
                  <a:latin typeface="微软雅黑" pitchFamily="34" charset="-122"/>
                  <a:ea typeface="微软雅黑" pitchFamily="34" charset="-122"/>
                </a:rPr>
                <a:t>指定某终端，并查看其各项指标</a:t>
              </a:r>
            </a:p>
          </p:txBody>
        </p:sp>
        <p:sp>
          <p:nvSpPr>
            <p:cNvPr id="13"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5" name="Picture 2" descr="C:\工作\部门工作－品牌\品牌活动\2017 西电会议\主题胶片\绿洲素材\低速率终端\1、查看整网终端体验，从终端列表可以看到低速终端接入情况.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67" y="1491874"/>
            <a:ext cx="4311129" cy="24480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工作\部门工作－品牌\品牌活动\2017 西电会议\主题胶片\绿洲素材\低速率终端\2、指定某终端，并查看其各项指标1.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719" y="1500606"/>
            <a:ext cx="4295752" cy="243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3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275605"/>
            <a:ext cx="9144000" cy="3023557"/>
          </a:xfrm>
          <a:prstGeom prst="rect">
            <a:avLst/>
          </a:prstGeom>
          <a:solidFill>
            <a:schemeClr val="tx1">
              <a:lumMod val="50000"/>
              <a:lumOff val="50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p:txBody>
          <a:bodyPr/>
          <a:lstStyle/>
          <a:p>
            <a:r>
              <a:rPr lang="zh-CN" altLang="en-US" dirty="0"/>
              <a:t>“低速率用户画像”</a:t>
            </a:r>
            <a:r>
              <a:rPr lang="zh-CN" altLang="en-US" dirty="0" smtClean="0"/>
              <a:t>提升校园无线</a:t>
            </a:r>
            <a:r>
              <a:rPr lang="zh-CN" altLang="en-US" dirty="0"/>
              <a:t>服务质量</a:t>
            </a:r>
          </a:p>
        </p:txBody>
      </p:sp>
      <p:pic>
        <p:nvPicPr>
          <p:cNvPr id="4" name="Picture 2" descr="C:\工作\部门工作－品牌\品牌活动\2017 西电会议\主题胶片\绿洲素材\低速率终端\2、指定某终端，并查看其各项指标2.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630"/>
            <a:ext cx="4324240" cy="2455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工作\部门工作－品牌\品牌活动\2017 西电会议\主题胶片\绿洲素材\低速率终端\3、发现低速率终端后，需要到所关联AP查看无限环境各项指标.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49" y="1491630"/>
            <a:ext cx="4324239" cy="24554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xmlns="" id="{92A13035-E7E0-47BC-A731-A08717C31DAA}"/>
              </a:ext>
            </a:extLst>
          </p:cNvPr>
          <p:cNvGrpSpPr/>
          <p:nvPr/>
        </p:nvGrpSpPr>
        <p:grpSpPr>
          <a:xfrm>
            <a:off x="505428" y="4014552"/>
            <a:ext cx="3672408" cy="357398"/>
            <a:chOff x="1509713" y="11988800"/>
            <a:chExt cx="11747358" cy="975763"/>
          </a:xfrm>
        </p:grpSpPr>
        <p:sp>
          <p:nvSpPr>
            <p:cNvPr id="8"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3" y="11988800"/>
              <a:ext cx="11544338" cy="974725"/>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a:solidFill>
                    <a:schemeClr val="bg1"/>
                  </a:solidFill>
                  <a:latin typeface="微软雅黑" pitchFamily="34" charset="-122"/>
                  <a:ea typeface="微软雅黑" pitchFamily="34" charset="-122"/>
                </a:rPr>
                <a:t>指定某终端，并查看其各项指标</a:t>
              </a:r>
            </a:p>
          </p:txBody>
        </p:sp>
        <p:sp>
          <p:nvSpPr>
            <p:cNvPr id="9"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10"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grpSp>
      <p:grpSp>
        <p:nvGrpSpPr>
          <p:cNvPr id="11" name="组合 10">
            <a:extLst>
              <a:ext uri="{FF2B5EF4-FFF2-40B4-BE49-F238E27FC236}">
                <a16:creationId xmlns:a16="http://schemas.microsoft.com/office/drawing/2014/main" xmlns="" id="{92A13035-E7E0-47BC-A731-A08717C31DAA}"/>
              </a:ext>
            </a:extLst>
          </p:cNvPr>
          <p:cNvGrpSpPr/>
          <p:nvPr/>
        </p:nvGrpSpPr>
        <p:grpSpPr>
          <a:xfrm>
            <a:off x="4966164" y="4014552"/>
            <a:ext cx="3672408" cy="357398"/>
            <a:chOff x="1509713" y="11988800"/>
            <a:chExt cx="11747358" cy="975763"/>
          </a:xfrm>
        </p:grpSpPr>
        <p:sp>
          <p:nvSpPr>
            <p:cNvPr id="12"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3" y="11988800"/>
              <a:ext cx="11544338" cy="974725"/>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a:solidFill>
                    <a:schemeClr val="bg1"/>
                  </a:solidFill>
                  <a:latin typeface="微软雅黑" pitchFamily="34" charset="-122"/>
                  <a:ea typeface="微软雅黑" pitchFamily="34" charset="-122"/>
                </a:rPr>
                <a:t>发现低速率终端后，需要到所关联</a:t>
              </a:r>
              <a:r>
                <a:rPr lang="en-US" altLang="zh-CN" sz="1000" b="1" dirty="0">
                  <a:solidFill>
                    <a:schemeClr val="bg1"/>
                  </a:solidFill>
                  <a:latin typeface="微软雅黑" pitchFamily="34" charset="-122"/>
                  <a:ea typeface="微软雅黑" pitchFamily="34" charset="-122"/>
                </a:rPr>
                <a:t>AP</a:t>
              </a:r>
              <a:r>
                <a:rPr lang="zh-CN" altLang="en-US" sz="1000" b="1" dirty="0">
                  <a:solidFill>
                    <a:schemeClr val="bg1"/>
                  </a:solidFill>
                  <a:latin typeface="微软雅黑" pitchFamily="34" charset="-122"/>
                  <a:ea typeface="微软雅黑" pitchFamily="34" charset="-122"/>
                </a:rPr>
                <a:t>查看无限环境各项指标</a:t>
              </a:r>
            </a:p>
          </p:txBody>
        </p:sp>
        <p:sp>
          <p:nvSpPr>
            <p:cNvPr id="13"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19302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A9F9EB-8D6D-4036-B2BB-072ECDC5F428}"/>
              </a:ext>
            </a:extLst>
          </p:cNvPr>
          <p:cNvSpPr>
            <a:spLocks noGrp="1"/>
          </p:cNvSpPr>
          <p:nvPr>
            <p:ph type="title"/>
          </p:nvPr>
        </p:nvSpPr>
        <p:spPr/>
        <p:txBody>
          <a:bodyPr>
            <a:noAutofit/>
          </a:bodyPr>
          <a:lstStyle/>
          <a:p>
            <a:r>
              <a:rPr lang="zh-CN" altLang="en-US" sz="2500" dirty="0" smtClean="0"/>
              <a:t>创新与实践 </a:t>
            </a:r>
            <a:r>
              <a:rPr lang="en-US" altLang="zh-CN" sz="2500" dirty="0" smtClean="0"/>
              <a:t>— </a:t>
            </a:r>
            <a:r>
              <a:rPr lang="zh-CN" altLang="en-US" sz="2500" dirty="0" smtClean="0"/>
              <a:t>大数据提供智慧服务</a:t>
            </a:r>
            <a:endParaRPr lang="zh-CN" altLang="en-US" sz="2500" dirty="0"/>
          </a:p>
        </p:txBody>
      </p:sp>
      <p:sp>
        <p:nvSpPr>
          <p:cNvPr id="50" name="矩形 49"/>
          <p:cNvSpPr/>
          <p:nvPr/>
        </p:nvSpPr>
        <p:spPr>
          <a:xfrm>
            <a:off x="433414" y="1389357"/>
            <a:ext cx="8302170" cy="414490"/>
          </a:xfrm>
          <a:prstGeom prst="rect">
            <a:avLst/>
          </a:prstGeom>
          <a:solidFill>
            <a:srgbClr val="E70012"/>
          </a:solidFill>
        </p:spPr>
        <p:txBody>
          <a:bodyPr wrap="square" lIns="30239" tIns="15120" rIns="30239" bIns="15120" anchor="ctr" anchorCtr="1">
            <a:noAutofit/>
          </a:bodyPr>
          <a:lstStyle/>
          <a:p>
            <a:pPr lvl="0" algn="ctr">
              <a:lnSpc>
                <a:spcPct val="130000"/>
              </a:lnSpc>
            </a:pPr>
            <a:r>
              <a:rPr lang="zh-CN" altLang="en-US" sz="1600" b="1" dirty="0">
                <a:solidFill>
                  <a:prstClr val="white"/>
                </a:solidFill>
                <a:latin typeface="微软雅黑" pitchFamily="34" charset="-122"/>
                <a:ea typeface="微软雅黑" pitchFamily="34" charset="-122"/>
              </a:rPr>
              <a:t>北京航空航天大学学生处、信息中心送给</a:t>
            </a:r>
            <a:r>
              <a:rPr lang="en-US" altLang="zh-CN" sz="1600" b="1" dirty="0">
                <a:solidFill>
                  <a:prstClr val="white"/>
                </a:solidFill>
                <a:latin typeface="微软雅黑" pitchFamily="34" charset="-122"/>
                <a:ea typeface="微软雅黑" pitchFamily="34" charset="-122"/>
              </a:rPr>
              <a:t>2017</a:t>
            </a:r>
            <a:r>
              <a:rPr lang="zh-CN" altLang="en-US" sz="1600" b="1" dirty="0">
                <a:solidFill>
                  <a:prstClr val="white"/>
                </a:solidFill>
                <a:latin typeface="微软雅黑" pitchFamily="34" charset="-122"/>
                <a:ea typeface="微软雅黑" pitchFamily="34" charset="-122"/>
              </a:rPr>
              <a:t>毕业生的一份礼物</a:t>
            </a:r>
            <a:endParaRPr lang="en-US" altLang="zh-CN" sz="1600" b="1" dirty="0">
              <a:solidFill>
                <a:srgbClr val="FF0000"/>
              </a:solidFill>
              <a:latin typeface="微软雅黑" pitchFamily="34" charset="-122"/>
              <a:ea typeface="微软雅黑" pitchFamily="34" charset="-122"/>
            </a:endParaRPr>
          </a:p>
        </p:txBody>
      </p:sp>
      <p:grpSp>
        <p:nvGrpSpPr>
          <p:cNvPr id="51" name="组合 50">
            <a:extLst>
              <a:ext uri="{FF2B5EF4-FFF2-40B4-BE49-F238E27FC236}">
                <a16:creationId xmlns:a16="http://schemas.microsoft.com/office/drawing/2014/main" xmlns="" id="{292006AB-66AC-4908-A5C8-48B6FFDD3646}"/>
              </a:ext>
            </a:extLst>
          </p:cNvPr>
          <p:cNvGrpSpPr/>
          <p:nvPr/>
        </p:nvGrpSpPr>
        <p:grpSpPr>
          <a:xfrm>
            <a:off x="433414" y="1841318"/>
            <a:ext cx="8302170" cy="2454816"/>
            <a:chOff x="57657" y="4811485"/>
            <a:chExt cx="28763849" cy="7560000"/>
          </a:xfrm>
        </p:grpSpPr>
        <p:pic>
          <p:nvPicPr>
            <p:cNvPr id="1026" name="Picture 2" descr="C:\工作\部门工作－品牌\品牌活动\2017 西电会议\主题胶片\BH素材\IMG_411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57"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工作\部门工作－品牌\品牌活动\2017 西电会议\主题胶片\BH素材\IMG_411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2882"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工作\部门工作－品牌\品牌活动\2017 西电会议\主题胶片\BH素材\IMG_4117.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8107"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工作\部门工作－品牌\品牌活动\2017 西电会议\主题胶片\BH素材\IMG_411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313332"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工作\部门工作－品牌\品牌活动\2017 西电会议\主题胶片\BH素材\IMG_412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398557"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工作\部门工作－品牌\品牌活动\2017 西电会议\主题胶片\BH素材\IMG_412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483782"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工作\部门工作－品牌\品牌活动\2017 西电会议\主题胶片\BH素材\IMG_4123.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569006" y="4811485"/>
              <a:ext cx="4252500" cy="75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981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A9F9EB-8D6D-4036-B2BB-072ECDC5F428}"/>
              </a:ext>
            </a:extLst>
          </p:cNvPr>
          <p:cNvSpPr>
            <a:spLocks noGrp="1"/>
          </p:cNvSpPr>
          <p:nvPr>
            <p:ph type="title"/>
          </p:nvPr>
        </p:nvSpPr>
        <p:spPr/>
        <p:txBody>
          <a:bodyPr>
            <a:noAutofit/>
          </a:bodyPr>
          <a:lstStyle/>
          <a:p>
            <a:r>
              <a:rPr lang="zh-CN" altLang="en-US" sz="2500" dirty="0" smtClean="0"/>
              <a:t>毕业生画像 </a:t>
            </a:r>
            <a:r>
              <a:rPr lang="en-US" altLang="zh-CN" sz="2500" dirty="0" smtClean="0"/>
              <a:t>—</a:t>
            </a:r>
            <a:r>
              <a:rPr lang="zh-CN" altLang="en-US" sz="2500" dirty="0"/>
              <a:t>“数说你我的光阴故事”</a:t>
            </a:r>
          </a:p>
        </p:txBody>
      </p:sp>
      <p:pic>
        <p:nvPicPr>
          <p:cNvPr id="12293" name="Picture 5">
            <a:extLst>
              <a:ext uri="{FF2B5EF4-FFF2-40B4-BE49-F238E27FC236}">
                <a16:creationId xmlns:a16="http://schemas.microsoft.com/office/drawing/2014/main" xmlns="" id="{7155861D-7C14-4690-BB7D-EB3BFA2744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V="1">
            <a:off x="913795" y="1385247"/>
            <a:ext cx="4535710" cy="2921889"/>
          </a:xfrm>
          <a:prstGeom prst="rect">
            <a:avLst/>
          </a:prstGeom>
          <a:solidFill>
            <a:srgbClr val="4C494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 name="Rectangle 6">
            <a:extLst>
              <a:ext uri="{FF2B5EF4-FFF2-40B4-BE49-F238E27FC236}">
                <a16:creationId xmlns:a16="http://schemas.microsoft.com/office/drawing/2014/main" xmlns="" id="{F489D5B1-FB4A-4AE5-AE01-9B0AD824CC86}"/>
              </a:ext>
            </a:extLst>
          </p:cNvPr>
          <p:cNvSpPr>
            <a:spLocks noChangeArrowheads="1"/>
          </p:cNvSpPr>
          <p:nvPr/>
        </p:nvSpPr>
        <p:spPr bwMode="auto">
          <a:xfrm>
            <a:off x="5569967" y="1385814"/>
            <a:ext cx="2476269" cy="2919054"/>
          </a:xfrm>
          <a:prstGeom prst="rect">
            <a:avLst/>
          </a:prstGeom>
          <a:solidFill>
            <a:srgbClr val="4C4948"/>
          </a:solidFill>
          <a:ln>
            <a:noFill/>
          </a:ln>
          <a:extLst/>
        </p:spPr>
        <p:txBody>
          <a:bodyPr vert="horz" wrap="square" lIns="91440" tIns="45720" rIns="91440" bIns="45720" numCol="1" anchor="ctr" anchorCtr="1" compatLnSpc="1"/>
          <a:lstStyle/>
          <a:p>
            <a:endParaRPr lang="zh-CN" altLang="en-US" sz="1100">
              <a:solidFill>
                <a:schemeClr val="bg1"/>
              </a:solidFill>
              <a:latin typeface="微软雅黑" panose="020B0503020204020204" pitchFamily="34" charset="-122"/>
              <a:ea typeface="微软雅黑" panose="020B0503020204020204" pitchFamily="34" charset="-122"/>
            </a:endParaRPr>
          </a:p>
        </p:txBody>
      </p:sp>
      <p:sp>
        <p:nvSpPr>
          <p:cNvPr id="58" name="Rectangle 7">
            <a:extLst>
              <a:ext uri="{FF2B5EF4-FFF2-40B4-BE49-F238E27FC236}">
                <a16:creationId xmlns:a16="http://schemas.microsoft.com/office/drawing/2014/main" xmlns="" id="{FA4453D0-0C5B-4CCC-913C-A6B20C094833}"/>
              </a:ext>
            </a:extLst>
          </p:cNvPr>
          <p:cNvSpPr>
            <a:spLocks noChangeArrowheads="1"/>
          </p:cNvSpPr>
          <p:nvPr/>
        </p:nvSpPr>
        <p:spPr bwMode="auto">
          <a:xfrm>
            <a:off x="5569967" y="1385814"/>
            <a:ext cx="2476269" cy="291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Rectangle 8">
            <a:extLst>
              <a:ext uri="{FF2B5EF4-FFF2-40B4-BE49-F238E27FC236}">
                <a16:creationId xmlns:a16="http://schemas.microsoft.com/office/drawing/2014/main" xmlns="" id="{E44931B9-9188-4152-8058-78C3BCD6B564}"/>
              </a:ext>
            </a:extLst>
          </p:cNvPr>
          <p:cNvSpPr>
            <a:spLocks noChangeArrowheads="1"/>
          </p:cNvSpPr>
          <p:nvPr/>
        </p:nvSpPr>
        <p:spPr bwMode="auto">
          <a:xfrm>
            <a:off x="6424287" y="2156403"/>
            <a:ext cx="627006" cy="4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2600" dirty="0">
                <a:solidFill>
                  <a:srgbClr val="FFFFFF"/>
                </a:solidFill>
                <a:latin typeface="Impact" panose="020B0806030902050204" pitchFamily="34" charset="0"/>
                <a:ea typeface="Adobe 宋体 Std L" panose="02020300000000000000" pitchFamily="18" charset="-122"/>
              </a:rPr>
              <a:t>14天</a:t>
            </a:r>
            <a:endParaRPr lang="zh-CN" altLang="zh-CN" sz="600" dirty="0">
              <a:latin typeface="Impact" panose="020B0806030902050204" pitchFamily="34" charset="0"/>
            </a:endParaRPr>
          </a:p>
        </p:txBody>
      </p:sp>
      <p:sp>
        <p:nvSpPr>
          <p:cNvPr id="60" name="Rectangle 9">
            <a:extLst>
              <a:ext uri="{FF2B5EF4-FFF2-40B4-BE49-F238E27FC236}">
                <a16:creationId xmlns:a16="http://schemas.microsoft.com/office/drawing/2014/main" xmlns="" id="{6948F50F-BBF7-4A9B-9D57-2D6F5E55409C}"/>
              </a:ext>
            </a:extLst>
          </p:cNvPr>
          <p:cNvSpPr>
            <a:spLocks noChangeArrowheads="1"/>
          </p:cNvSpPr>
          <p:nvPr/>
        </p:nvSpPr>
        <p:spPr bwMode="auto">
          <a:xfrm>
            <a:off x="7100183" y="2239189"/>
            <a:ext cx="435981" cy="26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700" b="1" dirty="0">
                <a:solidFill>
                  <a:srgbClr val="FFFFFF"/>
                </a:solidFill>
                <a:latin typeface="微软雅黑" panose="020B0503020204020204" pitchFamily="34" charset="-122"/>
                <a:ea typeface="微软雅黑" panose="020B0503020204020204" pitchFamily="34" charset="-122"/>
              </a:rPr>
              <a:t>上线</a:t>
            </a:r>
            <a:endParaRPr lang="zh-CN" altLang="zh-CN" sz="600" dirty="0"/>
          </a:p>
        </p:txBody>
      </p:sp>
      <p:sp>
        <p:nvSpPr>
          <p:cNvPr id="61" name="Rectangle 10">
            <a:extLst>
              <a:ext uri="{FF2B5EF4-FFF2-40B4-BE49-F238E27FC236}">
                <a16:creationId xmlns:a16="http://schemas.microsoft.com/office/drawing/2014/main" xmlns="" id="{4F2B9EA7-F2C0-4824-A101-A0E5C5EC5296}"/>
              </a:ext>
            </a:extLst>
          </p:cNvPr>
          <p:cNvSpPr>
            <a:spLocks noChangeArrowheads="1"/>
          </p:cNvSpPr>
          <p:nvPr/>
        </p:nvSpPr>
        <p:spPr bwMode="auto">
          <a:xfrm>
            <a:off x="6424287" y="3110142"/>
            <a:ext cx="639606" cy="4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2600" dirty="0">
                <a:solidFill>
                  <a:srgbClr val="FFFFFF"/>
                </a:solidFill>
                <a:latin typeface="Impact" panose="020B0806030902050204" pitchFamily="34" charset="0"/>
                <a:ea typeface="Adobe 宋体 Std L" panose="02020300000000000000" pitchFamily="18" charset="-122"/>
              </a:rPr>
              <a:t>10万</a:t>
            </a:r>
            <a:endParaRPr lang="zh-CN" altLang="zh-CN" sz="600" dirty="0">
              <a:latin typeface="Impact" panose="020B0806030902050204" pitchFamily="34" charset="0"/>
            </a:endParaRPr>
          </a:p>
        </p:txBody>
      </p:sp>
      <p:sp>
        <p:nvSpPr>
          <p:cNvPr id="62" name="Rectangle 11">
            <a:extLst>
              <a:ext uri="{FF2B5EF4-FFF2-40B4-BE49-F238E27FC236}">
                <a16:creationId xmlns:a16="http://schemas.microsoft.com/office/drawing/2014/main" xmlns="" id="{66605CD4-9AAB-47FC-9582-E6A531062FBD}"/>
              </a:ext>
            </a:extLst>
          </p:cNvPr>
          <p:cNvSpPr>
            <a:spLocks noChangeArrowheads="1"/>
          </p:cNvSpPr>
          <p:nvPr/>
        </p:nvSpPr>
        <p:spPr bwMode="auto">
          <a:xfrm>
            <a:off x="7100183" y="3193495"/>
            <a:ext cx="654223" cy="26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700" b="1">
                <a:solidFill>
                  <a:srgbClr val="FFFFFF"/>
                </a:solidFill>
                <a:latin typeface="微软雅黑" panose="020B0503020204020204" pitchFamily="34" charset="-122"/>
                <a:ea typeface="微软雅黑" panose="020B0503020204020204" pitchFamily="34" charset="-122"/>
              </a:rPr>
              <a:t>次点击</a:t>
            </a:r>
            <a:endParaRPr lang="zh-CN" altLang="zh-CN" sz="600"/>
          </a:p>
        </p:txBody>
      </p:sp>
      <p:sp>
        <p:nvSpPr>
          <p:cNvPr id="63" name="Freeform 12">
            <a:extLst>
              <a:ext uri="{FF2B5EF4-FFF2-40B4-BE49-F238E27FC236}">
                <a16:creationId xmlns:a16="http://schemas.microsoft.com/office/drawing/2014/main" xmlns="" id="{14C6FFD6-317F-429E-A9DA-F44D6D21768D}"/>
              </a:ext>
            </a:extLst>
          </p:cNvPr>
          <p:cNvSpPr>
            <a:spLocks/>
          </p:cNvSpPr>
          <p:nvPr/>
        </p:nvSpPr>
        <p:spPr bwMode="auto">
          <a:xfrm>
            <a:off x="5940929" y="2140527"/>
            <a:ext cx="343240" cy="383877"/>
          </a:xfrm>
          <a:custGeom>
            <a:avLst/>
            <a:gdLst>
              <a:gd name="T0" fmla="*/ 351 w 357"/>
              <a:gd name="T1" fmla="*/ 201 h 355"/>
              <a:gd name="T2" fmla="*/ 351 w 357"/>
              <a:gd name="T3" fmla="*/ 177 h 355"/>
              <a:gd name="T4" fmla="*/ 194 w 357"/>
              <a:gd name="T5" fmla="*/ 9 h 355"/>
              <a:gd name="T6" fmla="*/ 191 w 357"/>
              <a:gd name="T7" fmla="*/ 6 h 355"/>
              <a:gd name="T8" fmla="*/ 179 w 357"/>
              <a:gd name="T9" fmla="*/ 1 h 355"/>
              <a:gd name="T10" fmla="*/ 166 w 357"/>
              <a:gd name="T11" fmla="*/ 6 h 355"/>
              <a:gd name="T12" fmla="*/ 163 w 357"/>
              <a:gd name="T13" fmla="*/ 9 h 355"/>
              <a:gd name="T14" fmla="*/ 7 w 357"/>
              <a:gd name="T15" fmla="*/ 177 h 355"/>
              <a:gd name="T16" fmla="*/ 6 w 357"/>
              <a:gd name="T17" fmla="*/ 200 h 355"/>
              <a:gd name="T18" fmla="*/ 20 w 357"/>
              <a:gd name="T19" fmla="*/ 206 h 355"/>
              <a:gd name="T20" fmla="*/ 91 w 357"/>
              <a:gd name="T21" fmla="*/ 207 h 355"/>
              <a:gd name="T22" fmla="*/ 90 w 357"/>
              <a:gd name="T23" fmla="*/ 304 h 355"/>
              <a:gd name="T24" fmla="*/ 91 w 357"/>
              <a:gd name="T25" fmla="*/ 304 h 355"/>
              <a:gd name="T26" fmla="*/ 91 w 357"/>
              <a:gd name="T27" fmla="*/ 321 h 355"/>
              <a:gd name="T28" fmla="*/ 124 w 357"/>
              <a:gd name="T29" fmla="*/ 355 h 355"/>
              <a:gd name="T30" fmla="*/ 125 w 357"/>
              <a:gd name="T31" fmla="*/ 355 h 355"/>
              <a:gd name="T32" fmla="*/ 228 w 357"/>
              <a:gd name="T33" fmla="*/ 355 h 355"/>
              <a:gd name="T34" fmla="*/ 232 w 357"/>
              <a:gd name="T35" fmla="*/ 355 h 355"/>
              <a:gd name="T36" fmla="*/ 267 w 357"/>
              <a:gd name="T37" fmla="*/ 321 h 355"/>
              <a:gd name="T38" fmla="*/ 267 w 357"/>
              <a:gd name="T39" fmla="*/ 303 h 355"/>
              <a:gd name="T40" fmla="*/ 267 w 357"/>
              <a:gd name="T41" fmla="*/ 181 h 355"/>
              <a:gd name="T42" fmla="*/ 247 w 357"/>
              <a:gd name="T43" fmla="*/ 167 h 355"/>
              <a:gd name="T44" fmla="*/ 228 w 357"/>
              <a:gd name="T45" fmla="*/ 181 h 355"/>
              <a:gd name="T46" fmla="*/ 227 w 357"/>
              <a:gd name="T47" fmla="*/ 312 h 355"/>
              <a:gd name="T48" fmla="*/ 210 w 357"/>
              <a:gd name="T49" fmla="*/ 321 h 355"/>
              <a:gd name="T50" fmla="*/ 155 w 357"/>
              <a:gd name="T51" fmla="*/ 321 h 355"/>
              <a:gd name="T52" fmla="*/ 129 w 357"/>
              <a:gd name="T53" fmla="*/ 309 h 355"/>
              <a:gd name="T54" fmla="*/ 129 w 357"/>
              <a:gd name="T55" fmla="*/ 186 h 355"/>
              <a:gd name="T56" fmla="*/ 110 w 357"/>
              <a:gd name="T57" fmla="*/ 173 h 355"/>
              <a:gd name="T58" fmla="*/ 108 w 357"/>
              <a:gd name="T59" fmla="*/ 172 h 355"/>
              <a:gd name="T60" fmla="*/ 61 w 357"/>
              <a:gd name="T61" fmla="*/ 172 h 355"/>
              <a:gd name="T62" fmla="*/ 179 w 357"/>
              <a:gd name="T63" fmla="*/ 42 h 355"/>
              <a:gd name="T64" fmla="*/ 326 w 357"/>
              <a:gd name="T65" fmla="*/ 201 h 355"/>
              <a:gd name="T66" fmla="*/ 351 w 357"/>
              <a:gd name="T67" fmla="*/ 20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5">
                <a:moveTo>
                  <a:pt x="351" y="201"/>
                </a:moveTo>
                <a:cubicBezTo>
                  <a:pt x="357" y="195"/>
                  <a:pt x="357" y="184"/>
                  <a:pt x="351" y="177"/>
                </a:cubicBezTo>
                <a:cubicBezTo>
                  <a:pt x="194" y="9"/>
                  <a:pt x="194" y="9"/>
                  <a:pt x="194" y="9"/>
                </a:cubicBezTo>
                <a:cubicBezTo>
                  <a:pt x="193" y="8"/>
                  <a:pt x="192" y="7"/>
                  <a:pt x="191" y="6"/>
                </a:cubicBezTo>
                <a:cubicBezTo>
                  <a:pt x="188" y="2"/>
                  <a:pt x="183" y="1"/>
                  <a:pt x="179" y="1"/>
                </a:cubicBezTo>
                <a:cubicBezTo>
                  <a:pt x="174" y="0"/>
                  <a:pt x="169" y="2"/>
                  <a:pt x="166" y="6"/>
                </a:cubicBezTo>
                <a:cubicBezTo>
                  <a:pt x="165" y="7"/>
                  <a:pt x="164" y="8"/>
                  <a:pt x="163" y="9"/>
                </a:cubicBezTo>
                <a:cubicBezTo>
                  <a:pt x="7" y="177"/>
                  <a:pt x="7" y="177"/>
                  <a:pt x="7" y="177"/>
                </a:cubicBezTo>
                <a:cubicBezTo>
                  <a:pt x="0" y="183"/>
                  <a:pt x="0" y="193"/>
                  <a:pt x="6" y="200"/>
                </a:cubicBezTo>
                <a:cubicBezTo>
                  <a:pt x="9" y="204"/>
                  <a:pt x="14" y="206"/>
                  <a:pt x="20" y="206"/>
                </a:cubicBezTo>
                <a:cubicBezTo>
                  <a:pt x="91" y="207"/>
                  <a:pt x="91" y="207"/>
                  <a:pt x="91" y="207"/>
                </a:cubicBezTo>
                <a:cubicBezTo>
                  <a:pt x="90" y="304"/>
                  <a:pt x="90" y="304"/>
                  <a:pt x="90" y="304"/>
                </a:cubicBezTo>
                <a:cubicBezTo>
                  <a:pt x="91" y="304"/>
                  <a:pt x="91" y="304"/>
                  <a:pt x="91" y="304"/>
                </a:cubicBezTo>
                <a:cubicBezTo>
                  <a:pt x="91" y="321"/>
                  <a:pt x="91" y="321"/>
                  <a:pt x="91" y="321"/>
                </a:cubicBezTo>
                <a:cubicBezTo>
                  <a:pt x="91" y="339"/>
                  <a:pt x="106" y="354"/>
                  <a:pt x="124" y="355"/>
                </a:cubicBezTo>
                <a:cubicBezTo>
                  <a:pt x="125" y="355"/>
                  <a:pt x="125" y="355"/>
                  <a:pt x="125" y="355"/>
                </a:cubicBezTo>
                <a:cubicBezTo>
                  <a:pt x="228" y="355"/>
                  <a:pt x="228" y="355"/>
                  <a:pt x="228" y="355"/>
                </a:cubicBezTo>
                <a:cubicBezTo>
                  <a:pt x="232" y="355"/>
                  <a:pt x="232" y="355"/>
                  <a:pt x="232" y="355"/>
                </a:cubicBezTo>
                <a:cubicBezTo>
                  <a:pt x="251" y="355"/>
                  <a:pt x="267" y="340"/>
                  <a:pt x="267" y="321"/>
                </a:cubicBezTo>
                <a:cubicBezTo>
                  <a:pt x="267" y="303"/>
                  <a:pt x="267" y="303"/>
                  <a:pt x="267" y="303"/>
                </a:cubicBezTo>
                <a:cubicBezTo>
                  <a:pt x="267" y="181"/>
                  <a:pt x="267" y="181"/>
                  <a:pt x="267" y="181"/>
                </a:cubicBezTo>
                <a:cubicBezTo>
                  <a:pt x="267" y="173"/>
                  <a:pt x="258" y="167"/>
                  <a:pt x="247" y="167"/>
                </a:cubicBezTo>
                <a:cubicBezTo>
                  <a:pt x="236" y="167"/>
                  <a:pt x="228" y="173"/>
                  <a:pt x="228" y="181"/>
                </a:cubicBezTo>
                <a:cubicBezTo>
                  <a:pt x="227" y="312"/>
                  <a:pt x="227" y="312"/>
                  <a:pt x="227" y="312"/>
                </a:cubicBezTo>
                <a:cubicBezTo>
                  <a:pt x="224" y="317"/>
                  <a:pt x="219" y="319"/>
                  <a:pt x="210" y="321"/>
                </a:cubicBezTo>
                <a:cubicBezTo>
                  <a:pt x="155" y="321"/>
                  <a:pt x="155" y="321"/>
                  <a:pt x="155" y="321"/>
                </a:cubicBezTo>
                <a:cubicBezTo>
                  <a:pt x="141" y="320"/>
                  <a:pt x="133" y="317"/>
                  <a:pt x="129" y="309"/>
                </a:cubicBezTo>
                <a:cubicBezTo>
                  <a:pt x="129" y="186"/>
                  <a:pt x="129" y="186"/>
                  <a:pt x="129" y="186"/>
                </a:cubicBezTo>
                <a:cubicBezTo>
                  <a:pt x="129" y="179"/>
                  <a:pt x="121" y="173"/>
                  <a:pt x="110" y="173"/>
                </a:cubicBezTo>
                <a:cubicBezTo>
                  <a:pt x="110" y="172"/>
                  <a:pt x="109" y="172"/>
                  <a:pt x="108" y="172"/>
                </a:cubicBezTo>
                <a:cubicBezTo>
                  <a:pt x="61" y="172"/>
                  <a:pt x="61" y="172"/>
                  <a:pt x="61" y="172"/>
                </a:cubicBezTo>
                <a:cubicBezTo>
                  <a:pt x="179" y="42"/>
                  <a:pt x="179" y="42"/>
                  <a:pt x="179" y="42"/>
                </a:cubicBezTo>
                <a:cubicBezTo>
                  <a:pt x="326" y="201"/>
                  <a:pt x="326" y="201"/>
                  <a:pt x="326" y="201"/>
                </a:cubicBezTo>
                <a:cubicBezTo>
                  <a:pt x="332" y="208"/>
                  <a:pt x="344" y="208"/>
                  <a:pt x="351" y="20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88" name="Rectangle 13">
            <a:extLst>
              <a:ext uri="{FF2B5EF4-FFF2-40B4-BE49-F238E27FC236}">
                <a16:creationId xmlns:a16="http://schemas.microsoft.com/office/drawing/2014/main" xmlns="" id="{F0827E3C-8037-4CF2-9B2B-625E5985C6F4}"/>
              </a:ext>
            </a:extLst>
          </p:cNvPr>
          <p:cNvSpPr>
            <a:spLocks noChangeArrowheads="1"/>
          </p:cNvSpPr>
          <p:nvPr/>
        </p:nvSpPr>
        <p:spPr bwMode="auto">
          <a:xfrm>
            <a:off x="5691941" y="2609458"/>
            <a:ext cx="23185" cy="9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89" name="Freeform 14">
            <a:extLst>
              <a:ext uri="{FF2B5EF4-FFF2-40B4-BE49-F238E27FC236}">
                <a16:creationId xmlns:a16="http://schemas.microsoft.com/office/drawing/2014/main" xmlns="" id="{73F7736C-15E4-44D3-A5E3-C435D83B4CEC}"/>
              </a:ext>
            </a:extLst>
          </p:cNvPr>
          <p:cNvSpPr>
            <a:spLocks/>
          </p:cNvSpPr>
          <p:nvPr/>
        </p:nvSpPr>
        <p:spPr bwMode="auto">
          <a:xfrm>
            <a:off x="5691941" y="2609458"/>
            <a:ext cx="23185" cy="9072"/>
          </a:xfrm>
          <a:custGeom>
            <a:avLst/>
            <a:gdLst>
              <a:gd name="T0" fmla="*/ 0 w 46"/>
              <a:gd name="T1" fmla="*/ 16 h 16"/>
              <a:gd name="T2" fmla="*/ 46 w 46"/>
              <a:gd name="T3" fmla="*/ 16 h 16"/>
              <a:gd name="T4" fmla="*/ 46 w 46"/>
              <a:gd name="T5" fmla="*/ 0 h 16"/>
              <a:gd name="T6" fmla="*/ 0 w 46"/>
              <a:gd name="T7" fmla="*/ 0 h 16"/>
            </a:gdLst>
            <a:ahLst/>
            <a:cxnLst>
              <a:cxn ang="0">
                <a:pos x="T0" y="T1"/>
              </a:cxn>
              <a:cxn ang="0">
                <a:pos x="T2" y="T3"/>
              </a:cxn>
              <a:cxn ang="0">
                <a:pos x="T4" y="T5"/>
              </a:cxn>
              <a:cxn ang="0">
                <a:pos x="T6" y="T7"/>
              </a:cxn>
            </a:cxnLst>
            <a:rect l="0" t="0" r="r" b="b"/>
            <a:pathLst>
              <a:path w="46" h="16">
                <a:moveTo>
                  <a:pt x="0" y="16"/>
                </a:moveTo>
                <a:lnTo>
                  <a:pt x="46" y="16"/>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0" name="Freeform 15">
            <a:extLst>
              <a:ext uri="{FF2B5EF4-FFF2-40B4-BE49-F238E27FC236}">
                <a16:creationId xmlns:a16="http://schemas.microsoft.com/office/drawing/2014/main" xmlns="" id="{53326B65-1866-454D-BFA3-654895A26B2A}"/>
              </a:ext>
            </a:extLst>
          </p:cNvPr>
          <p:cNvSpPr>
            <a:spLocks noEditPoints="1"/>
          </p:cNvSpPr>
          <p:nvPr/>
        </p:nvSpPr>
        <p:spPr bwMode="auto">
          <a:xfrm>
            <a:off x="5762000" y="2609458"/>
            <a:ext cx="2100771" cy="9072"/>
          </a:xfrm>
          <a:custGeom>
            <a:avLst/>
            <a:gdLst>
              <a:gd name="T0" fmla="*/ 4168 w 4168"/>
              <a:gd name="T1" fmla="*/ 16 h 16"/>
              <a:gd name="T2" fmla="*/ 4077 w 4168"/>
              <a:gd name="T3" fmla="*/ 0 h 16"/>
              <a:gd name="T4" fmla="*/ 3892 w 4168"/>
              <a:gd name="T5" fmla="*/ 16 h 16"/>
              <a:gd name="T6" fmla="*/ 3983 w 4168"/>
              <a:gd name="T7" fmla="*/ 0 h 16"/>
              <a:gd name="T8" fmla="*/ 3892 w 4168"/>
              <a:gd name="T9" fmla="*/ 16 h 16"/>
              <a:gd name="T10" fmla="*/ 3798 w 4168"/>
              <a:gd name="T11" fmla="*/ 16 h 16"/>
              <a:gd name="T12" fmla="*/ 3705 w 4168"/>
              <a:gd name="T13" fmla="*/ 0 h 16"/>
              <a:gd name="T14" fmla="*/ 3520 w 4168"/>
              <a:gd name="T15" fmla="*/ 16 h 16"/>
              <a:gd name="T16" fmla="*/ 3613 w 4168"/>
              <a:gd name="T17" fmla="*/ 0 h 16"/>
              <a:gd name="T18" fmla="*/ 3520 w 4168"/>
              <a:gd name="T19" fmla="*/ 16 h 16"/>
              <a:gd name="T20" fmla="*/ 3428 w 4168"/>
              <a:gd name="T21" fmla="*/ 16 h 16"/>
              <a:gd name="T22" fmla="*/ 3335 w 4168"/>
              <a:gd name="T23" fmla="*/ 0 h 16"/>
              <a:gd name="T24" fmla="*/ 3150 w 4168"/>
              <a:gd name="T25" fmla="*/ 16 h 16"/>
              <a:gd name="T26" fmla="*/ 3241 w 4168"/>
              <a:gd name="T27" fmla="*/ 0 h 16"/>
              <a:gd name="T28" fmla="*/ 3150 w 4168"/>
              <a:gd name="T29" fmla="*/ 16 h 16"/>
              <a:gd name="T30" fmla="*/ 3057 w 4168"/>
              <a:gd name="T31" fmla="*/ 16 h 16"/>
              <a:gd name="T32" fmla="*/ 2965 w 4168"/>
              <a:gd name="T33" fmla="*/ 0 h 16"/>
              <a:gd name="T34" fmla="*/ 2778 w 4168"/>
              <a:gd name="T35" fmla="*/ 16 h 16"/>
              <a:gd name="T36" fmla="*/ 2872 w 4168"/>
              <a:gd name="T37" fmla="*/ 0 h 16"/>
              <a:gd name="T38" fmla="*/ 2778 w 4168"/>
              <a:gd name="T39" fmla="*/ 16 h 16"/>
              <a:gd name="T40" fmla="*/ 2687 w 4168"/>
              <a:gd name="T41" fmla="*/ 16 h 16"/>
              <a:gd name="T42" fmla="*/ 2593 w 4168"/>
              <a:gd name="T43" fmla="*/ 0 h 16"/>
              <a:gd name="T44" fmla="*/ 2408 w 4168"/>
              <a:gd name="T45" fmla="*/ 16 h 16"/>
              <a:gd name="T46" fmla="*/ 2502 w 4168"/>
              <a:gd name="T47" fmla="*/ 0 h 16"/>
              <a:gd name="T48" fmla="*/ 2408 w 4168"/>
              <a:gd name="T49" fmla="*/ 16 h 16"/>
              <a:gd name="T50" fmla="*/ 2315 w 4168"/>
              <a:gd name="T51" fmla="*/ 16 h 16"/>
              <a:gd name="T52" fmla="*/ 2223 w 4168"/>
              <a:gd name="T53" fmla="*/ 0 h 16"/>
              <a:gd name="T54" fmla="*/ 2039 w 4168"/>
              <a:gd name="T55" fmla="*/ 16 h 16"/>
              <a:gd name="T56" fmla="*/ 2130 w 4168"/>
              <a:gd name="T57" fmla="*/ 0 h 16"/>
              <a:gd name="T58" fmla="*/ 2039 w 4168"/>
              <a:gd name="T59" fmla="*/ 16 h 16"/>
              <a:gd name="T60" fmla="*/ 1945 w 4168"/>
              <a:gd name="T61" fmla="*/ 16 h 16"/>
              <a:gd name="T62" fmla="*/ 1854 w 4168"/>
              <a:gd name="T63" fmla="*/ 0 h 16"/>
              <a:gd name="T64" fmla="*/ 1667 w 4168"/>
              <a:gd name="T65" fmla="*/ 16 h 16"/>
              <a:gd name="T66" fmla="*/ 1760 w 4168"/>
              <a:gd name="T67" fmla="*/ 0 h 16"/>
              <a:gd name="T68" fmla="*/ 1667 w 4168"/>
              <a:gd name="T69" fmla="*/ 16 h 16"/>
              <a:gd name="T70" fmla="*/ 1575 w 4168"/>
              <a:gd name="T71" fmla="*/ 16 h 16"/>
              <a:gd name="T72" fmla="*/ 1482 w 4168"/>
              <a:gd name="T73" fmla="*/ 0 h 16"/>
              <a:gd name="T74" fmla="*/ 1297 w 4168"/>
              <a:gd name="T75" fmla="*/ 16 h 16"/>
              <a:gd name="T76" fmla="*/ 1390 w 4168"/>
              <a:gd name="T77" fmla="*/ 0 h 16"/>
              <a:gd name="T78" fmla="*/ 1297 w 4168"/>
              <a:gd name="T79" fmla="*/ 16 h 16"/>
              <a:gd name="T80" fmla="*/ 1203 w 4168"/>
              <a:gd name="T81" fmla="*/ 16 h 16"/>
              <a:gd name="T82" fmla="*/ 1112 w 4168"/>
              <a:gd name="T83" fmla="*/ 0 h 16"/>
              <a:gd name="T84" fmla="*/ 927 w 4168"/>
              <a:gd name="T85" fmla="*/ 16 h 16"/>
              <a:gd name="T86" fmla="*/ 1019 w 4168"/>
              <a:gd name="T87" fmla="*/ 0 h 16"/>
              <a:gd name="T88" fmla="*/ 927 w 4168"/>
              <a:gd name="T89" fmla="*/ 16 h 16"/>
              <a:gd name="T90" fmla="*/ 834 w 4168"/>
              <a:gd name="T91" fmla="*/ 16 h 16"/>
              <a:gd name="T92" fmla="*/ 740 w 4168"/>
              <a:gd name="T93" fmla="*/ 0 h 16"/>
              <a:gd name="T94" fmla="*/ 555 w 4168"/>
              <a:gd name="T95" fmla="*/ 16 h 16"/>
              <a:gd name="T96" fmla="*/ 649 w 4168"/>
              <a:gd name="T97" fmla="*/ 0 h 16"/>
              <a:gd name="T98" fmla="*/ 555 w 4168"/>
              <a:gd name="T99" fmla="*/ 16 h 16"/>
              <a:gd name="T100" fmla="*/ 464 w 4168"/>
              <a:gd name="T101" fmla="*/ 16 h 16"/>
              <a:gd name="T102" fmla="*/ 370 w 4168"/>
              <a:gd name="T103" fmla="*/ 0 h 16"/>
              <a:gd name="T104" fmla="*/ 185 w 4168"/>
              <a:gd name="T105" fmla="*/ 16 h 16"/>
              <a:gd name="T106" fmla="*/ 277 w 4168"/>
              <a:gd name="T107" fmla="*/ 0 h 16"/>
              <a:gd name="T108" fmla="*/ 185 w 4168"/>
              <a:gd name="T109" fmla="*/ 16 h 16"/>
              <a:gd name="T110" fmla="*/ 92 w 4168"/>
              <a:gd name="T111" fmla="*/ 16 h 16"/>
              <a:gd name="T112" fmla="*/ 0 w 4168"/>
              <a:gd name="T11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8" h="16">
                <a:moveTo>
                  <a:pt x="4077" y="16"/>
                </a:moveTo>
                <a:lnTo>
                  <a:pt x="4168" y="16"/>
                </a:lnTo>
                <a:lnTo>
                  <a:pt x="4168" y="0"/>
                </a:lnTo>
                <a:lnTo>
                  <a:pt x="4077" y="0"/>
                </a:lnTo>
                <a:lnTo>
                  <a:pt x="4077" y="16"/>
                </a:lnTo>
                <a:close/>
                <a:moveTo>
                  <a:pt x="3892" y="16"/>
                </a:moveTo>
                <a:lnTo>
                  <a:pt x="3983" y="16"/>
                </a:lnTo>
                <a:lnTo>
                  <a:pt x="3983" y="0"/>
                </a:lnTo>
                <a:lnTo>
                  <a:pt x="3892" y="0"/>
                </a:lnTo>
                <a:lnTo>
                  <a:pt x="3892" y="16"/>
                </a:lnTo>
                <a:close/>
                <a:moveTo>
                  <a:pt x="3705" y="16"/>
                </a:moveTo>
                <a:lnTo>
                  <a:pt x="3798" y="16"/>
                </a:lnTo>
                <a:lnTo>
                  <a:pt x="3798" y="0"/>
                </a:lnTo>
                <a:lnTo>
                  <a:pt x="3705" y="0"/>
                </a:lnTo>
                <a:lnTo>
                  <a:pt x="3705" y="16"/>
                </a:lnTo>
                <a:close/>
                <a:moveTo>
                  <a:pt x="3520" y="16"/>
                </a:moveTo>
                <a:lnTo>
                  <a:pt x="3613" y="16"/>
                </a:lnTo>
                <a:lnTo>
                  <a:pt x="3613" y="0"/>
                </a:lnTo>
                <a:lnTo>
                  <a:pt x="3520" y="0"/>
                </a:lnTo>
                <a:lnTo>
                  <a:pt x="3520" y="16"/>
                </a:lnTo>
                <a:close/>
                <a:moveTo>
                  <a:pt x="3335" y="16"/>
                </a:moveTo>
                <a:lnTo>
                  <a:pt x="3428" y="16"/>
                </a:lnTo>
                <a:lnTo>
                  <a:pt x="3428" y="0"/>
                </a:lnTo>
                <a:lnTo>
                  <a:pt x="3335" y="0"/>
                </a:lnTo>
                <a:lnTo>
                  <a:pt x="3335" y="16"/>
                </a:lnTo>
                <a:close/>
                <a:moveTo>
                  <a:pt x="3150" y="16"/>
                </a:moveTo>
                <a:lnTo>
                  <a:pt x="3241" y="16"/>
                </a:lnTo>
                <a:lnTo>
                  <a:pt x="3241" y="0"/>
                </a:lnTo>
                <a:lnTo>
                  <a:pt x="3150" y="0"/>
                </a:lnTo>
                <a:lnTo>
                  <a:pt x="3150" y="16"/>
                </a:lnTo>
                <a:close/>
                <a:moveTo>
                  <a:pt x="2965" y="16"/>
                </a:moveTo>
                <a:lnTo>
                  <a:pt x="3057" y="16"/>
                </a:lnTo>
                <a:lnTo>
                  <a:pt x="3057" y="0"/>
                </a:lnTo>
                <a:lnTo>
                  <a:pt x="2965" y="0"/>
                </a:lnTo>
                <a:lnTo>
                  <a:pt x="2965" y="16"/>
                </a:lnTo>
                <a:close/>
                <a:moveTo>
                  <a:pt x="2778" y="16"/>
                </a:moveTo>
                <a:lnTo>
                  <a:pt x="2872" y="16"/>
                </a:lnTo>
                <a:lnTo>
                  <a:pt x="2872" y="0"/>
                </a:lnTo>
                <a:lnTo>
                  <a:pt x="2778" y="0"/>
                </a:lnTo>
                <a:lnTo>
                  <a:pt x="2778" y="16"/>
                </a:lnTo>
                <a:close/>
                <a:moveTo>
                  <a:pt x="2593" y="16"/>
                </a:moveTo>
                <a:lnTo>
                  <a:pt x="2687" y="16"/>
                </a:lnTo>
                <a:lnTo>
                  <a:pt x="2687" y="0"/>
                </a:lnTo>
                <a:lnTo>
                  <a:pt x="2593" y="0"/>
                </a:lnTo>
                <a:lnTo>
                  <a:pt x="2593" y="16"/>
                </a:lnTo>
                <a:close/>
                <a:moveTo>
                  <a:pt x="2408" y="16"/>
                </a:moveTo>
                <a:lnTo>
                  <a:pt x="2502" y="16"/>
                </a:lnTo>
                <a:lnTo>
                  <a:pt x="2502" y="0"/>
                </a:lnTo>
                <a:lnTo>
                  <a:pt x="2408" y="0"/>
                </a:lnTo>
                <a:lnTo>
                  <a:pt x="2408" y="16"/>
                </a:lnTo>
                <a:close/>
                <a:moveTo>
                  <a:pt x="2223" y="16"/>
                </a:moveTo>
                <a:lnTo>
                  <a:pt x="2315" y="16"/>
                </a:lnTo>
                <a:lnTo>
                  <a:pt x="2315" y="0"/>
                </a:lnTo>
                <a:lnTo>
                  <a:pt x="2223" y="0"/>
                </a:lnTo>
                <a:lnTo>
                  <a:pt x="2223" y="16"/>
                </a:lnTo>
                <a:close/>
                <a:moveTo>
                  <a:pt x="2039" y="16"/>
                </a:moveTo>
                <a:lnTo>
                  <a:pt x="2130" y="16"/>
                </a:lnTo>
                <a:lnTo>
                  <a:pt x="2130" y="0"/>
                </a:lnTo>
                <a:lnTo>
                  <a:pt x="2039" y="0"/>
                </a:lnTo>
                <a:lnTo>
                  <a:pt x="2039" y="16"/>
                </a:lnTo>
                <a:close/>
                <a:moveTo>
                  <a:pt x="1854" y="16"/>
                </a:moveTo>
                <a:lnTo>
                  <a:pt x="1945" y="16"/>
                </a:lnTo>
                <a:lnTo>
                  <a:pt x="1945" y="0"/>
                </a:lnTo>
                <a:lnTo>
                  <a:pt x="1854" y="0"/>
                </a:lnTo>
                <a:lnTo>
                  <a:pt x="1854" y="16"/>
                </a:lnTo>
                <a:close/>
                <a:moveTo>
                  <a:pt x="1667" y="16"/>
                </a:moveTo>
                <a:lnTo>
                  <a:pt x="1760" y="16"/>
                </a:lnTo>
                <a:lnTo>
                  <a:pt x="1760" y="0"/>
                </a:lnTo>
                <a:lnTo>
                  <a:pt x="1667" y="0"/>
                </a:lnTo>
                <a:lnTo>
                  <a:pt x="1667" y="16"/>
                </a:lnTo>
                <a:close/>
                <a:moveTo>
                  <a:pt x="1482" y="16"/>
                </a:moveTo>
                <a:lnTo>
                  <a:pt x="1575" y="16"/>
                </a:lnTo>
                <a:lnTo>
                  <a:pt x="1575" y="0"/>
                </a:lnTo>
                <a:lnTo>
                  <a:pt x="1482" y="0"/>
                </a:lnTo>
                <a:lnTo>
                  <a:pt x="1482" y="16"/>
                </a:lnTo>
                <a:close/>
                <a:moveTo>
                  <a:pt x="1297" y="16"/>
                </a:moveTo>
                <a:lnTo>
                  <a:pt x="1390" y="16"/>
                </a:lnTo>
                <a:lnTo>
                  <a:pt x="1390" y="0"/>
                </a:lnTo>
                <a:lnTo>
                  <a:pt x="1297" y="0"/>
                </a:lnTo>
                <a:lnTo>
                  <a:pt x="1297" y="16"/>
                </a:lnTo>
                <a:close/>
                <a:moveTo>
                  <a:pt x="1112" y="16"/>
                </a:moveTo>
                <a:lnTo>
                  <a:pt x="1203" y="16"/>
                </a:lnTo>
                <a:lnTo>
                  <a:pt x="1203" y="0"/>
                </a:lnTo>
                <a:lnTo>
                  <a:pt x="1112" y="0"/>
                </a:lnTo>
                <a:lnTo>
                  <a:pt x="1112" y="16"/>
                </a:lnTo>
                <a:close/>
                <a:moveTo>
                  <a:pt x="927" y="16"/>
                </a:moveTo>
                <a:lnTo>
                  <a:pt x="1019" y="16"/>
                </a:lnTo>
                <a:lnTo>
                  <a:pt x="1019" y="0"/>
                </a:lnTo>
                <a:lnTo>
                  <a:pt x="927" y="0"/>
                </a:lnTo>
                <a:lnTo>
                  <a:pt x="927" y="16"/>
                </a:lnTo>
                <a:close/>
                <a:moveTo>
                  <a:pt x="740" y="16"/>
                </a:moveTo>
                <a:lnTo>
                  <a:pt x="834" y="16"/>
                </a:lnTo>
                <a:lnTo>
                  <a:pt x="834" y="0"/>
                </a:lnTo>
                <a:lnTo>
                  <a:pt x="740" y="0"/>
                </a:lnTo>
                <a:lnTo>
                  <a:pt x="740" y="16"/>
                </a:lnTo>
                <a:close/>
                <a:moveTo>
                  <a:pt x="555" y="16"/>
                </a:moveTo>
                <a:lnTo>
                  <a:pt x="649" y="16"/>
                </a:lnTo>
                <a:lnTo>
                  <a:pt x="649" y="0"/>
                </a:lnTo>
                <a:lnTo>
                  <a:pt x="555" y="0"/>
                </a:lnTo>
                <a:lnTo>
                  <a:pt x="555" y="16"/>
                </a:lnTo>
                <a:close/>
                <a:moveTo>
                  <a:pt x="370" y="16"/>
                </a:moveTo>
                <a:lnTo>
                  <a:pt x="464" y="16"/>
                </a:lnTo>
                <a:lnTo>
                  <a:pt x="464" y="0"/>
                </a:lnTo>
                <a:lnTo>
                  <a:pt x="370" y="0"/>
                </a:lnTo>
                <a:lnTo>
                  <a:pt x="370" y="16"/>
                </a:lnTo>
                <a:close/>
                <a:moveTo>
                  <a:pt x="185" y="16"/>
                </a:moveTo>
                <a:lnTo>
                  <a:pt x="277" y="16"/>
                </a:lnTo>
                <a:lnTo>
                  <a:pt x="277" y="0"/>
                </a:lnTo>
                <a:lnTo>
                  <a:pt x="185" y="0"/>
                </a:lnTo>
                <a:lnTo>
                  <a:pt x="185" y="16"/>
                </a:lnTo>
                <a:close/>
                <a:moveTo>
                  <a:pt x="0" y="16"/>
                </a:moveTo>
                <a:lnTo>
                  <a:pt x="92" y="16"/>
                </a:lnTo>
                <a:lnTo>
                  <a:pt x="92" y="0"/>
                </a:lnTo>
                <a:lnTo>
                  <a:pt x="0" y="0"/>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1" name="Rectangle 16">
            <a:extLst>
              <a:ext uri="{FF2B5EF4-FFF2-40B4-BE49-F238E27FC236}">
                <a16:creationId xmlns:a16="http://schemas.microsoft.com/office/drawing/2014/main" xmlns="" id="{3566801A-F146-4DE1-B5FD-37027A3E9F7A}"/>
              </a:ext>
            </a:extLst>
          </p:cNvPr>
          <p:cNvSpPr>
            <a:spLocks noChangeArrowheads="1"/>
          </p:cNvSpPr>
          <p:nvPr/>
        </p:nvSpPr>
        <p:spPr bwMode="auto">
          <a:xfrm>
            <a:off x="7909646" y="2609458"/>
            <a:ext cx="23185" cy="90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2" name="Freeform 17">
            <a:extLst>
              <a:ext uri="{FF2B5EF4-FFF2-40B4-BE49-F238E27FC236}">
                <a16:creationId xmlns:a16="http://schemas.microsoft.com/office/drawing/2014/main" xmlns="" id="{B95B2912-55B0-417A-B82D-3BEB931D592A}"/>
              </a:ext>
            </a:extLst>
          </p:cNvPr>
          <p:cNvSpPr>
            <a:spLocks/>
          </p:cNvSpPr>
          <p:nvPr/>
        </p:nvSpPr>
        <p:spPr bwMode="auto">
          <a:xfrm>
            <a:off x="7909646" y="2609458"/>
            <a:ext cx="23185" cy="9072"/>
          </a:xfrm>
          <a:custGeom>
            <a:avLst/>
            <a:gdLst>
              <a:gd name="T0" fmla="*/ 0 w 46"/>
              <a:gd name="T1" fmla="*/ 16 h 16"/>
              <a:gd name="T2" fmla="*/ 46 w 46"/>
              <a:gd name="T3" fmla="*/ 16 h 16"/>
              <a:gd name="T4" fmla="*/ 46 w 46"/>
              <a:gd name="T5" fmla="*/ 0 h 16"/>
              <a:gd name="T6" fmla="*/ 0 w 46"/>
              <a:gd name="T7" fmla="*/ 0 h 16"/>
            </a:gdLst>
            <a:ahLst/>
            <a:cxnLst>
              <a:cxn ang="0">
                <a:pos x="T0" y="T1"/>
              </a:cxn>
              <a:cxn ang="0">
                <a:pos x="T2" y="T3"/>
              </a:cxn>
              <a:cxn ang="0">
                <a:pos x="T4" y="T5"/>
              </a:cxn>
              <a:cxn ang="0">
                <a:pos x="T6" y="T7"/>
              </a:cxn>
            </a:cxnLst>
            <a:rect l="0" t="0" r="r" b="b"/>
            <a:pathLst>
              <a:path w="46" h="16">
                <a:moveTo>
                  <a:pt x="0" y="16"/>
                </a:moveTo>
                <a:lnTo>
                  <a:pt x="46" y="16"/>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4" name="Rectangle 18">
            <a:extLst>
              <a:ext uri="{FF2B5EF4-FFF2-40B4-BE49-F238E27FC236}">
                <a16:creationId xmlns:a16="http://schemas.microsoft.com/office/drawing/2014/main" xmlns="" id="{1568F6AD-69B7-4632-A080-16084B35898F}"/>
              </a:ext>
            </a:extLst>
          </p:cNvPr>
          <p:cNvSpPr>
            <a:spLocks noChangeArrowheads="1"/>
          </p:cNvSpPr>
          <p:nvPr/>
        </p:nvSpPr>
        <p:spPr bwMode="auto">
          <a:xfrm>
            <a:off x="5691941" y="3595517"/>
            <a:ext cx="23185" cy="85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5" name="Freeform 19">
            <a:extLst>
              <a:ext uri="{FF2B5EF4-FFF2-40B4-BE49-F238E27FC236}">
                <a16:creationId xmlns:a16="http://schemas.microsoft.com/office/drawing/2014/main" xmlns="" id="{295A6832-9F53-4AEF-ABD6-71953319C238}"/>
              </a:ext>
            </a:extLst>
          </p:cNvPr>
          <p:cNvSpPr>
            <a:spLocks/>
          </p:cNvSpPr>
          <p:nvPr/>
        </p:nvSpPr>
        <p:spPr bwMode="auto">
          <a:xfrm>
            <a:off x="5691941" y="3595517"/>
            <a:ext cx="23185" cy="8505"/>
          </a:xfrm>
          <a:custGeom>
            <a:avLst/>
            <a:gdLst>
              <a:gd name="T0" fmla="*/ 0 w 46"/>
              <a:gd name="T1" fmla="*/ 15 h 15"/>
              <a:gd name="T2" fmla="*/ 46 w 46"/>
              <a:gd name="T3" fmla="*/ 15 h 15"/>
              <a:gd name="T4" fmla="*/ 46 w 46"/>
              <a:gd name="T5" fmla="*/ 0 h 15"/>
              <a:gd name="T6" fmla="*/ 0 w 46"/>
              <a:gd name="T7" fmla="*/ 0 h 15"/>
            </a:gdLst>
            <a:ahLst/>
            <a:cxnLst>
              <a:cxn ang="0">
                <a:pos x="T0" y="T1"/>
              </a:cxn>
              <a:cxn ang="0">
                <a:pos x="T2" y="T3"/>
              </a:cxn>
              <a:cxn ang="0">
                <a:pos x="T4" y="T5"/>
              </a:cxn>
              <a:cxn ang="0">
                <a:pos x="T6" y="T7"/>
              </a:cxn>
            </a:cxnLst>
            <a:rect l="0" t="0" r="r" b="b"/>
            <a:pathLst>
              <a:path w="46" h="15">
                <a:moveTo>
                  <a:pt x="0" y="15"/>
                </a:moveTo>
                <a:lnTo>
                  <a:pt x="46" y="15"/>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6" name="Freeform 20">
            <a:extLst>
              <a:ext uri="{FF2B5EF4-FFF2-40B4-BE49-F238E27FC236}">
                <a16:creationId xmlns:a16="http://schemas.microsoft.com/office/drawing/2014/main" xmlns="" id="{05126116-9006-4BAC-A960-973197477571}"/>
              </a:ext>
            </a:extLst>
          </p:cNvPr>
          <p:cNvSpPr>
            <a:spLocks noEditPoints="1"/>
          </p:cNvSpPr>
          <p:nvPr/>
        </p:nvSpPr>
        <p:spPr bwMode="auto">
          <a:xfrm>
            <a:off x="5762000" y="3595517"/>
            <a:ext cx="2100771" cy="8505"/>
          </a:xfrm>
          <a:custGeom>
            <a:avLst/>
            <a:gdLst>
              <a:gd name="T0" fmla="*/ 4168 w 4168"/>
              <a:gd name="T1" fmla="*/ 15 h 15"/>
              <a:gd name="T2" fmla="*/ 4077 w 4168"/>
              <a:gd name="T3" fmla="*/ 0 h 15"/>
              <a:gd name="T4" fmla="*/ 3892 w 4168"/>
              <a:gd name="T5" fmla="*/ 15 h 15"/>
              <a:gd name="T6" fmla="*/ 3983 w 4168"/>
              <a:gd name="T7" fmla="*/ 0 h 15"/>
              <a:gd name="T8" fmla="*/ 3892 w 4168"/>
              <a:gd name="T9" fmla="*/ 15 h 15"/>
              <a:gd name="T10" fmla="*/ 3798 w 4168"/>
              <a:gd name="T11" fmla="*/ 15 h 15"/>
              <a:gd name="T12" fmla="*/ 3705 w 4168"/>
              <a:gd name="T13" fmla="*/ 0 h 15"/>
              <a:gd name="T14" fmla="*/ 3520 w 4168"/>
              <a:gd name="T15" fmla="*/ 15 h 15"/>
              <a:gd name="T16" fmla="*/ 3613 w 4168"/>
              <a:gd name="T17" fmla="*/ 0 h 15"/>
              <a:gd name="T18" fmla="*/ 3520 w 4168"/>
              <a:gd name="T19" fmla="*/ 15 h 15"/>
              <a:gd name="T20" fmla="*/ 3428 w 4168"/>
              <a:gd name="T21" fmla="*/ 15 h 15"/>
              <a:gd name="T22" fmla="*/ 3335 w 4168"/>
              <a:gd name="T23" fmla="*/ 0 h 15"/>
              <a:gd name="T24" fmla="*/ 3150 w 4168"/>
              <a:gd name="T25" fmla="*/ 15 h 15"/>
              <a:gd name="T26" fmla="*/ 3241 w 4168"/>
              <a:gd name="T27" fmla="*/ 0 h 15"/>
              <a:gd name="T28" fmla="*/ 3150 w 4168"/>
              <a:gd name="T29" fmla="*/ 15 h 15"/>
              <a:gd name="T30" fmla="*/ 3057 w 4168"/>
              <a:gd name="T31" fmla="*/ 15 h 15"/>
              <a:gd name="T32" fmla="*/ 2965 w 4168"/>
              <a:gd name="T33" fmla="*/ 0 h 15"/>
              <a:gd name="T34" fmla="*/ 2778 w 4168"/>
              <a:gd name="T35" fmla="*/ 15 h 15"/>
              <a:gd name="T36" fmla="*/ 2872 w 4168"/>
              <a:gd name="T37" fmla="*/ 0 h 15"/>
              <a:gd name="T38" fmla="*/ 2778 w 4168"/>
              <a:gd name="T39" fmla="*/ 15 h 15"/>
              <a:gd name="T40" fmla="*/ 2687 w 4168"/>
              <a:gd name="T41" fmla="*/ 15 h 15"/>
              <a:gd name="T42" fmla="*/ 2593 w 4168"/>
              <a:gd name="T43" fmla="*/ 0 h 15"/>
              <a:gd name="T44" fmla="*/ 2408 w 4168"/>
              <a:gd name="T45" fmla="*/ 15 h 15"/>
              <a:gd name="T46" fmla="*/ 2502 w 4168"/>
              <a:gd name="T47" fmla="*/ 0 h 15"/>
              <a:gd name="T48" fmla="*/ 2408 w 4168"/>
              <a:gd name="T49" fmla="*/ 15 h 15"/>
              <a:gd name="T50" fmla="*/ 2315 w 4168"/>
              <a:gd name="T51" fmla="*/ 15 h 15"/>
              <a:gd name="T52" fmla="*/ 2223 w 4168"/>
              <a:gd name="T53" fmla="*/ 0 h 15"/>
              <a:gd name="T54" fmla="*/ 2039 w 4168"/>
              <a:gd name="T55" fmla="*/ 15 h 15"/>
              <a:gd name="T56" fmla="*/ 2130 w 4168"/>
              <a:gd name="T57" fmla="*/ 0 h 15"/>
              <a:gd name="T58" fmla="*/ 2039 w 4168"/>
              <a:gd name="T59" fmla="*/ 15 h 15"/>
              <a:gd name="T60" fmla="*/ 1945 w 4168"/>
              <a:gd name="T61" fmla="*/ 15 h 15"/>
              <a:gd name="T62" fmla="*/ 1854 w 4168"/>
              <a:gd name="T63" fmla="*/ 0 h 15"/>
              <a:gd name="T64" fmla="*/ 1667 w 4168"/>
              <a:gd name="T65" fmla="*/ 15 h 15"/>
              <a:gd name="T66" fmla="*/ 1760 w 4168"/>
              <a:gd name="T67" fmla="*/ 0 h 15"/>
              <a:gd name="T68" fmla="*/ 1667 w 4168"/>
              <a:gd name="T69" fmla="*/ 15 h 15"/>
              <a:gd name="T70" fmla="*/ 1575 w 4168"/>
              <a:gd name="T71" fmla="*/ 15 h 15"/>
              <a:gd name="T72" fmla="*/ 1482 w 4168"/>
              <a:gd name="T73" fmla="*/ 0 h 15"/>
              <a:gd name="T74" fmla="*/ 1297 w 4168"/>
              <a:gd name="T75" fmla="*/ 15 h 15"/>
              <a:gd name="T76" fmla="*/ 1390 w 4168"/>
              <a:gd name="T77" fmla="*/ 0 h 15"/>
              <a:gd name="T78" fmla="*/ 1297 w 4168"/>
              <a:gd name="T79" fmla="*/ 15 h 15"/>
              <a:gd name="T80" fmla="*/ 1203 w 4168"/>
              <a:gd name="T81" fmla="*/ 15 h 15"/>
              <a:gd name="T82" fmla="*/ 1112 w 4168"/>
              <a:gd name="T83" fmla="*/ 0 h 15"/>
              <a:gd name="T84" fmla="*/ 927 w 4168"/>
              <a:gd name="T85" fmla="*/ 15 h 15"/>
              <a:gd name="T86" fmla="*/ 1019 w 4168"/>
              <a:gd name="T87" fmla="*/ 0 h 15"/>
              <a:gd name="T88" fmla="*/ 927 w 4168"/>
              <a:gd name="T89" fmla="*/ 15 h 15"/>
              <a:gd name="T90" fmla="*/ 834 w 4168"/>
              <a:gd name="T91" fmla="*/ 15 h 15"/>
              <a:gd name="T92" fmla="*/ 740 w 4168"/>
              <a:gd name="T93" fmla="*/ 0 h 15"/>
              <a:gd name="T94" fmla="*/ 555 w 4168"/>
              <a:gd name="T95" fmla="*/ 15 h 15"/>
              <a:gd name="T96" fmla="*/ 649 w 4168"/>
              <a:gd name="T97" fmla="*/ 0 h 15"/>
              <a:gd name="T98" fmla="*/ 555 w 4168"/>
              <a:gd name="T99" fmla="*/ 15 h 15"/>
              <a:gd name="T100" fmla="*/ 464 w 4168"/>
              <a:gd name="T101" fmla="*/ 15 h 15"/>
              <a:gd name="T102" fmla="*/ 370 w 4168"/>
              <a:gd name="T103" fmla="*/ 0 h 15"/>
              <a:gd name="T104" fmla="*/ 185 w 4168"/>
              <a:gd name="T105" fmla="*/ 15 h 15"/>
              <a:gd name="T106" fmla="*/ 277 w 4168"/>
              <a:gd name="T107" fmla="*/ 0 h 15"/>
              <a:gd name="T108" fmla="*/ 185 w 4168"/>
              <a:gd name="T109" fmla="*/ 15 h 15"/>
              <a:gd name="T110" fmla="*/ 92 w 4168"/>
              <a:gd name="T111" fmla="*/ 15 h 15"/>
              <a:gd name="T112" fmla="*/ 0 w 4168"/>
              <a:gd name="T11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8" h="15">
                <a:moveTo>
                  <a:pt x="4077" y="15"/>
                </a:moveTo>
                <a:lnTo>
                  <a:pt x="4168" y="15"/>
                </a:lnTo>
                <a:lnTo>
                  <a:pt x="4168" y="0"/>
                </a:lnTo>
                <a:lnTo>
                  <a:pt x="4077" y="0"/>
                </a:lnTo>
                <a:lnTo>
                  <a:pt x="4077" y="15"/>
                </a:lnTo>
                <a:close/>
                <a:moveTo>
                  <a:pt x="3892" y="15"/>
                </a:moveTo>
                <a:lnTo>
                  <a:pt x="3983" y="15"/>
                </a:lnTo>
                <a:lnTo>
                  <a:pt x="3983" y="0"/>
                </a:lnTo>
                <a:lnTo>
                  <a:pt x="3892" y="0"/>
                </a:lnTo>
                <a:lnTo>
                  <a:pt x="3892" y="15"/>
                </a:lnTo>
                <a:close/>
                <a:moveTo>
                  <a:pt x="3705" y="15"/>
                </a:moveTo>
                <a:lnTo>
                  <a:pt x="3798" y="15"/>
                </a:lnTo>
                <a:lnTo>
                  <a:pt x="3798" y="0"/>
                </a:lnTo>
                <a:lnTo>
                  <a:pt x="3705" y="0"/>
                </a:lnTo>
                <a:lnTo>
                  <a:pt x="3705" y="15"/>
                </a:lnTo>
                <a:close/>
                <a:moveTo>
                  <a:pt x="3520" y="15"/>
                </a:moveTo>
                <a:lnTo>
                  <a:pt x="3613" y="15"/>
                </a:lnTo>
                <a:lnTo>
                  <a:pt x="3613" y="0"/>
                </a:lnTo>
                <a:lnTo>
                  <a:pt x="3520" y="0"/>
                </a:lnTo>
                <a:lnTo>
                  <a:pt x="3520" y="15"/>
                </a:lnTo>
                <a:close/>
                <a:moveTo>
                  <a:pt x="3335" y="15"/>
                </a:moveTo>
                <a:lnTo>
                  <a:pt x="3428" y="15"/>
                </a:lnTo>
                <a:lnTo>
                  <a:pt x="3428" y="0"/>
                </a:lnTo>
                <a:lnTo>
                  <a:pt x="3335" y="0"/>
                </a:lnTo>
                <a:lnTo>
                  <a:pt x="3335" y="15"/>
                </a:lnTo>
                <a:close/>
                <a:moveTo>
                  <a:pt x="3150" y="15"/>
                </a:moveTo>
                <a:lnTo>
                  <a:pt x="3241" y="15"/>
                </a:lnTo>
                <a:lnTo>
                  <a:pt x="3241" y="0"/>
                </a:lnTo>
                <a:lnTo>
                  <a:pt x="3150" y="0"/>
                </a:lnTo>
                <a:lnTo>
                  <a:pt x="3150" y="15"/>
                </a:lnTo>
                <a:close/>
                <a:moveTo>
                  <a:pt x="2965" y="15"/>
                </a:moveTo>
                <a:lnTo>
                  <a:pt x="3057" y="15"/>
                </a:lnTo>
                <a:lnTo>
                  <a:pt x="3057" y="0"/>
                </a:lnTo>
                <a:lnTo>
                  <a:pt x="2965" y="0"/>
                </a:lnTo>
                <a:lnTo>
                  <a:pt x="2965" y="15"/>
                </a:lnTo>
                <a:close/>
                <a:moveTo>
                  <a:pt x="2778" y="15"/>
                </a:moveTo>
                <a:lnTo>
                  <a:pt x="2872" y="15"/>
                </a:lnTo>
                <a:lnTo>
                  <a:pt x="2872" y="0"/>
                </a:lnTo>
                <a:lnTo>
                  <a:pt x="2778" y="0"/>
                </a:lnTo>
                <a:lnTo>
                  <a:pt x="2778" y="15"/>
                </a:lnTo>
                <a:close/>
                <a:moveTo>
                  <a:pt x="2593" y="15"/>
                </a:moveTo>
                <a:lnTo>
                  <a:pt x="2687" y="15"/>
                </a:lnTo>
                <a:lnTo>
                  <a:pt x="2687" y="0"/>
                </a:lnTo>
                <a:lnTo>
                  <a:pt x="2593" y="0"/>
                </a:lnTo>
                <a:lnTo>
                  <a:pt x="2593" y="15"/>
                </a:lnTo>
                <a:close/>
                <a:moveTo>
                  <a:pt x="2408" y="15"/>
                </a:moveTo>
                <a:lnTo>
                  <a:pt x="2502" y="15"/>
                </a:lnTo>
                <a:lnTo>
                  <a:pt x="2502" y="0"/>
                </a:lnTo>
                <a:lnTo>
                  <a:pt x="2408" y="0"/>
                </a:lnTo>
                <a:lnTo>
                  <a:pt x="2408" y="15"/>
                </a:lnTo>
                <a:close/>
                <a:moveTo>
                  <a:pt x="2223" y="15"/>
                </a:moveTo>
                <a:lnTo>
                  <a:pt x="2315" y="15"/>
                </a:lnTo>
                <a:lnTo>
                  <a:pt x="2315" y="0"/>
                </a:lnTo>
                <a:lnTo>
                  <a:pt x="2223" y="0"/>
                </a:lnTo>
                <a:lnTo>
                  <a:pt x="2223" y="15"/>
                </a:lnTo>
                <a:close/>
                <a:moveTo>
                  <a:pt x="2039" y="15"/>
                </a:moveTo>
                <a:lnTo>
                  <a:pt x="2130" y="15"/>
                </a:lnTo>
                <a:lnTo>
                  <a:pt x="2130" y="0"/>
                </a:lnTo>
                <a:lnTo>
                  <a:pt x="2039" y="0"/>
                </a:lnTo>
                <a:lnTo>
                  <a:pt x="2039" y="15"/>
                </a:lnTo>
                <a:close/>
                <a:moveTo>
                  <a:pt x="1854" y="15"/>
                </a:moveTo>
                <a:lnTo>
                  <a:pt x="1945" y="15"/>
                </a:lnTo>
                <a:lnTo>
                  <a:pt x="1945" y="0"/>
                </a:lnTo>
                <a:lnTo>
                  <a:pt x="1854" y="0"/>
                </a:lnTo>
                <a:lnTo>
                  <a:pt x="1854" y="15"/>
                </a:lnTo>
                <a:close/>
                <a:moveTo>
                  <a:pt x="1667" y="15"/>
                </a:moveTo>
                <a:lnTo>
                  <a:pt x="1760" y="15"/>
                </a:lnTo>
                <a:lnTo>
                  <a:pt x="1760" y="0"/>
                </a:lnTo>
                <a:lnTo>
                  <a:pt x="1667" y="0"/>
                </a:lnTo>
                <a:lnTo>
                  <a:pt x="1667" y="15"/>
                </a:lnTo>
                <a:close/>
                <a:moveTo>
                  <a:pt x="1482" y="15"/>
                </a:moveTo>
                <a:lnTo>
                  <a:pt x="1575" y="15"/>
                </a:lnTo>
                <a:lnTo>
                  <a:pt x="1575" y="0"/>
                </a:lnTo>
                <a:lnTo>
                  <a:pt x="1482" y="0"/>
                </a:lnTo>
                <a:lnTo>
                  <a:pt x="1482" y="15"/>
                </a:lnTo>
                <a:close/>
                <a:moveTo>
                  <a:pt x="1297" y="15"/>
                </a:moveTo>
                <a:lnTo>
                  <a:pt x="1390" y="15"/>
                </a:lnTo>
                <a:lnTo>
                  <a:pt x="1390" y="0"/>
                </a:lnTo>
                <a:lnTo>
                  <a:pt x="1297" y="0"/>
                </a:lnTo>
                <a:lnTo>
                  <a:pt x="1297" y="15"/>
                </a:lnTo>
                <a:close/>
                <a:moveTo>
                  <a:pt x="1112" y="15"/>
                </a:moveTo>
                <a:lnTo>
                  <a:pt x="1203" y="15"/>
                </a:lnTo>
                <a:lnTo>
                  <a:pt x="1203" y="0"/>
                </a:lnTo>
                <a:lnTo>
                  <a:pt x="1112" y="0"/>
                </a:lnTo>
                <a:lnTo>
                  <a:pt x="1112" y="15"/>
                </a:lnTo>
                <a:close/>
                <a:moveTo>
                  <a:pt x="927" y="15"/>
                </a:moveTo>
                <a:lnTo>
                  <a:pt x="1019" y="15"/>
                </a:lnTo>
                <a:lnTo>
                  <a:pt x="1019" y="0"/>
                </a:lnTo>
                <a:lnTo>
                  <a:pt x="927" y="0"/>
                </a:lnTo>
                <a:lnTo>
                  <a:pt x="927" y="15"/>
                </a:lnTo>
                <a:close/>
                <a:moveTo>
                  <a:pt x="740" y="15"/>
                </a:moveTo>
                <a:lnTo>
                  <a:pt x="834" y="15"/>
                </a:lnTo>
                <a:lnTo>
                  <a:pt x="834" y="0"/>
                </a:lnTo>
                <a:lnTo>
                  <a:pt x="740" y="0"/>
                </a:lnTo>
                <a:lnTo>
                  <a:pt x="740" y="15"/>
                </a:lnTo>
                <a:close/>
                <a:moveTo>
                  <a:pt x="555" y="15"/>
                </a:moveTo>
                <a:lnTo>
                  <a:pt x="649" y="15"/>
                </a:lnTo>
                <a:lnTo>
                  <a:pt x="649" y="0"/>
                </a:lnTo>
                <a:lnTo>
                  <a:pt x="555" y="0"/>
                </a:lnTo>
                <a:lnTo>
                  <a:pt x="555" y="15"/>
                </a:lnTo>
                <a:close/>
                <a:moveTo>
                  <a:pt x="370" y="15"/>
                </a:moveTo>
                <a:lnTo>
                  <a:pt x="464" y="15"/>
                </a:lnTo>
                <a:lnTo>
                  <a:pt x="464" y="0"/>
                </a:lnTo>
                <a:lnTo>
                  <a:pt x="370" y="0"/>
                </a:lnTo>
                <a:lnTo>
                  <a:pt x="370" y="15"/>
                </a:lnTo>
                <a:close/>
                <a:moveTo>
                  <a:pt x="185" y="15"/>
                </a:moveTo>
                <a:lnTo>
                  <a:pt x="277" y="15"/>
                </a:lnTo>
                <a:lnTo>
                  <a:pt x="277" y="0"/>
                </a:lnTo>
                <a:lnTo>
                  <a:pt x="185" y="0"/>
                </a:lnTo>
                <a:lnTo>
                  <a:pt x="185" y="15"/>
                </a:lnTo>
                <a:close/>
                <a:moveTo>
                  <a:pt x="0" y="15"/>
                </a:moveTo>
                <a:lnTo>
                  <a:pt x="92" y="15"/>
                </a:lnTo>
                <a:lnTo>
                  <a:pt x="92" y="0"/>
                </a:lnTo>
                <a:lnTo>
                  <a:pt x="0" y="0"/>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7" name="Rectangle 21">
            <a:extLst>
              <a:ext uri="{FF2B5EF4-FFF2-40B4-BE49-F238E27FC236}">
                <a16:creationId xmlns:a16="http://schemas.microsoft.com/office/drawing/2014/main" xmlns="" id="{F7281CA1-E733-4548-BB55-4AFF43B92128}"/>
              </a:ext>
            </a:extLst>
          </p:cNvPr>
          <p:cNvSpPr>
            <a:spLocks noChangeArrowheads="1"/>
          </p:cNvSpPr>
          <p:nvPr/>
        </p:nvSpPr>
        <p:spPr bwMode="auto">
          <a:xfrm>
            <a:off x="7909646" y="3595517"/>
            <a:ext cx="23185" cy="85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8" name="Freeform 22">
            <a:extLst>
              <a:ext uri="{FF2B5EF4-FFF2-40B4-BE49-F238E27FC236}">
                <a16:creationId xmlns:a16="http://schemas.microsoft.com/office/drawing/2014/main" xmlns="" id="{DD998B97-AEC0-449D-84C6-7975A6EBABCA}"/>
              </a:ext>
            </a:extLst>
          </p:cNvPr>
          <p:cNvSpPr>
            <a:spLocks/>
          </p:cNvSpPr>
          <p:nvPr/>
        </p:nvSpPr>
        <p:spPr bwMode="auto">
          <a:xfrm>
            <a:off x="7909646" y="3595517"/>
            <a:ext cx="23185" cy="8505"/>
          </a:xfrm>
          <a:custGeom>
            <a:avLst/>
            <a:gdLst>
              <a:gd name="T0" fmla="*/ 0 w 46"/>
              <a:gd name="T1" fmla="*/ 15 h 15"/>
              <a:gd name="T2" fmla="*/ 46 w 46"/>
              <a:gd name="T3" fmla="*/ 15 h 15"/>
              <a:gd name="T4" fmla="*/ 46 w 46"/>
              <a:gd name="T5" fmla="*/ 0 h 15"/>
              <a:gd name="T6" fmla="*/ 0 w 46"/>
              <a:gd name="T7" fmla="*/ 0 h 15"/>
            </a:gdLst>
            <a:ahLst/>
            <a:cxnLst>
              <a:cxn ang="0">
                <a:pos x="T0" y="T1"/>
              </a:cxn>
              <a:cxn ang="0">
                <a:pos x="T2" y="T3"/>
              </a:cxn>
              <a:cxn ang="0">
                <a:pos x="T4" y="T5"/>
              </a:cxn>
              <a:cxn ang="0">
                <a:pos x="T6" y="T7"/>
              </a:cxn>
            </a:cxnLst>
            <a:rect l="0" t="0" r="r" b="b"/>
            <a:pathLst>
              <a:path w="46" h="15">
                <a:moveTo>
                  <a:pt x="0" y="15"/>
                </a:moveTo>
                <a:lnTo>
                  <a:pt x="46" y="15"/>
                </a:lnTo>
                <a:lnTo>
                  <a:pt x="4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9" name="Freeform 23">
            <a:extLst>
              <a:ext uri="{FF2B5EF4-FFF2-40B4-BE49-F238E27FC236}">
                <a16:creationId xmlns:a16="http://schemas.microsoft.com/office/drawing/2014/main" xmlns="" id="{E1545BDD-9305-48A3-AFCE-10B4096BB886}"/>
              </a:ext>
            </a:extLst>
          </p:cNvPr>
          <p:cNvSpPr>
            <a:spLocks noEditPoints="1"/>
          </p:cNvSpPr>
          <p:nvPr/>
        </p:nvSpPr>
        <p:spPr bwMode="auto">
          <a:xfrm>
            <a:off x="5929336" y="3048337"/>
            <a:ext cx="386586" cy="438312"/>
          </a:xfrm>
          <a:custGeom>
            <a:avLst/>
            <a:gdLst>
              <a:gd name="T0" fmla="*/ 402 w 402"/>
              <a:gd name="T1" fmla="*/ 405 h 405"/>
              <a:gd name="T2" fmla="*/ 402 w 402"/>
              <a:gd name="T3" fmla="*/ 321 h 405"/>
              <a:gd name="T4" fmla="*/ 390 w 402"/>
              <a:gd name="T5" fmla="*/ 294 h 405"/>
              <a:gd name="T6" fmla="*/ 315 w 402"/>
              <a:gd name="T7" fmla="*/ 296 h 405"/>
              <a:gd name="T8" fmla="*/ 236 w 402"/>
              <a:gd name="T9" fmla="*/ 296 h 405"/>
              <a:gd name="T10" fmla="*/ 160 w 402"/>
              <a:gd name="T11" fmla="*/ 296 h 405"/>
              <a:gd name="T12" fmla="*/ 159 w 402"/>
              <a:gd name="T13" fmla="*/ 231 h 405"/>
              <a:gd name="T14" fmla="*/ 237 w 402"/>
              <a:gd name="T15" fmla="*/ 119 h 405"/>
              <a:gd name="T16" fmla="*/ 119 w 402"/>
              <a:gd name="T17" fmla="*/ 0 h 405"/>
              <a:gd name="T18" fmla="*/ 0 w 402"/>
              <a:gd name="T19" fmla="*/ 119 h 405"/>
              <a:gd name="T20" fmla="*/ 71 w 402"/>
              <a:gd name="T21" fmla="*/ 228 h 405"/>
              <a:gd name="T22" fmla="*/ 71 w 402"/>
              <a:gd name="T23" fmla="*/ 405 h 405"/>
              <a:gd name="T24" fmla="*/ 402 w 402"/>
              <a:gd name="T25" fmla="*/ 405 h 405"/>
              <a:gd name="T26" fmla="*/ 161 w 402"/>
              <a:gd name="T27" fmla="*/ 321 h 405"/>
              <a:gd name="T28" fmla="*/ 236 w 402"/>
              <a:gd name="T29" fmla="*/ 321 h 405"/>
              <a:gd name="T30" fmla="*/ 315 w 402"/>
              <a:gd name="T31" fmla="*/ 321 h 405"/>
              <a:gd name="T32" fmla="*/ 385 w 402"/>
              <a:gd name="T33" fmla="*/ 321 h 405"/>
              <a:gd name="T34" fmla="*/ 385 w 402"/>
              <a:gd name="T35" fmla="*/ 405 h 405"/>
              <a:gd name="T36" fmla="*/ 88 w 402"/>
              <a:gd name="T37" fmla="*/ 405 h 405"/>
              <a:gd name="T38" fmla="*/ 88 w 402"/>
              <a:gd name="T39" fmla="*/ 253 h 405"/>
              <a:gd name="T40" fmla="*/ 88 w 402"/>
              <a:gd name="T41" fmla="*/ 226 h 405"/>
              <a:gd name="T42" fmla="*/ 88 w 402"/>
              <a:gd name="T43" fmla="*/ 203 h 405"/>
              <a:gd name="T44" fmla="*/ 88 w 402"/>
              <a:gd name="T45" fmla="*/ 145 h 405"/>
              <a:gd name="T46" fmla="*/ 141 w 402"/>
              <a:gd name="T47" fmla="*/ 145 h 405"/>
              <a:gd name="T48" fmla="*/ 141 w 402"/>
              <a:gd name="T49" fmla="*/ 230 h 405"/>
              <a:gd name="T50" fmla="*/ 141 w 402"/>
              <a:gd name="T51" fmla="*/ 256 h 405"/>
              <a:gd name="T52" fmla="*/ 141 w 402"/>
              <a:gd name="T53" fmla="*/ 322 h 405"/>
              <a:gd name="T54" fmla="*/ 161 w 402"/>
              <a:gd name="T55" fmla="*/ 321 h 405"/>
              <a:gd name="T56" fmla="*/ 24 w 402"/>
              <a:gd name="T57" fmla="*/ 119 h 405"/>
              <a:gd name="T58" fmla="*/ 119 w 402"/>
              <a:gd name="T59" fmla="*/ 24 h 405"/>
              <a:gd name="T60" fmla="*/ 213 w 402"/>
              <a:gd name="T61" fmla="*/ 119 h 405"/>
              <a:gd name="T62" fmla="*/ 159 w 402"/>
              <a:gd name="T63" fmla="*/ 205 h 405"/>
              <a:gd name="T64" fmla="*/ 158 w 402"/>
              <a:gd name="T65" fmla="*/ 131 h 405"/>
              <a:gd name="T66" fmla="*/ 71 w 402"/>
              <a:gd name="T67" fmla="*/ 131 h 405"/>
              <a:gd name="T68" fmla="*/ 71 w 402"/>
              <a:gd name="T69" fmla="*/ 178 h 405"/>
              <a:gd name="T70" fmla="*/ 71 w 402"/>
              <a:gd name="T71" fmla="*/ 201 h 405"/>
              <a:gd name="T72" fmla="*/ 24 w 402"/>
              <a:gd name="T73" fmla="*/ 11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2" h="405">
                <a:moveTo>
                  <a:pt x="402" y="405"/>
                </a:moveTo>
                <a:cubicBezTo>
                  <a:pt x="402" y="405"/>
                  <a:pt x="402" y="332"/>
                  <a:pt x="402" y="321"/>
                </a:cubicBezTo>
                <a:cubicBezTo>
                  <a:pt x="402" y="310"/>
                  <a:pt x="390" y="294"/>
                  <a:pt x="390" y="294"/>
                </a:cubicBezTo>
                <a:cubicBezTo>
                  <a:pt x="356" y="246"/>
                  <a:pt x="313" y="290"/>
                  <a:pt x="315" y="296"/>
                </a:cubicBezTo>
                <a:cubicBezTo>
                  <a:pt x="271" y="235"/>
                  <a:pt x="235" y="294"/>
                  <a:pt x="236" y="296"/>
                </a:cubicBezTo>
                <a:cubicBezTo>
                  <a:pt x="186" y="227"/>
                  <a:pt x="160" y="301"/>
                  <a:pt x="160" y="296"/>
                </a:cubicBezTo>
                <a:cubicBezTo>
                  <a:pt x="159" y="231"/>
                  <a:pt x="159" y="231"/>
                  <a:pt x="159" y="231"/>
                </a:cubicBezTo>
                <a:cubicBezTo>
                  <a:pt x="204" y="214"/>
                  <a:pt x="237" y="170"/>
                  <a:pt x="237" y="119"/>
                </a:cubicBezTo>
                <a:cubicBezTo>
                  <a:pt x="237" y="53"/>
                  <a:pt x="184" y="0"/>
                  <a:pt x="119" y="0"/>
                </a:cubicBezTo>
                <a:cubicBezTo>
                  <a:pt x="53" y="0"/>
                  <a:pt x="0" y="53"/>
                  <a:pt x="0" y="119"/>
                </a:cubicBezTo>
                <a:cubicBezTo>
                  <a:pt x="0" y="167"/>
                  <a:pt x="29" y="209"/>
                  <a:pt x="71" y="228"/>
                </a:cubicBezTo>
                <a:cubicBezTo>
                  <a:pt x="71" y="405"/>
                  <a:pt x="71" y="405"/>
                  <a:pt x="71" y="405"/>
                </a:cubicBezTo>
                <a:lnTo>
                  <a:pt x="402" y="405"/>
                </a:lnTo>
                <a:close/>
                <a:moveTo>
                  <a:pt x="161" y="321"/>
                </a:moveTo>
                <a:cubicBezTo>
                  <a:pt x="161" y="326"/>
                  <a:pt x="186" y="252"/>
                  <a:pt x="236" y="321"/>
                </a:cubicBezTo>
                <a:cubicBezTo>
                  <a:pt x="235" y="319"/>
                  <a:pt x="271" y="260"/>
                  <a:pt x="315" y="321"/>
                </a:cubicBezTo>
                <a:cubicBezTo>
                  <a:pt x="313" y="315"/>
                  <a:pt x="359" y="257"/>
                  <a:pt x="385" y="321"/>
                </a:cubicBezTo>
                <a:cubicBezTo>
                  <a:pt x="385" y="384"/>
                  <a:pt x="385" y="405"/>
                  <a:pt x="385" y="405"/>
                </a:cubicBezTo>
                <a:cubicBezTo>
                  <a:pt x="88" y="405"/>
                  <a:pt x="88" y="405"/>
                  <a:pt x="88" y="405"/>
                </a:cubicBezTo>
                <a:cubicBezTo>
                  <a:pt x="88" y="253"/>
                  <a:pt x="88" y="253"/>
                  <a:pt x="88" y="253"/>
                </a:cubicBezTo>
                <a:cubicBezTo>
                  <a:pt x="88" y="226"/>
                  <a:pt x="88" y="226"/>
                  <a:pt x="88" y="226"/>
                </a:cubicBezTo>
                <a:cubicBezTo>
                  <a:pt x="88" y="203"/>
                  <a:pt x="88" y="203"/>
                  <a:pt x="88" y="203"/>
                </a:cubicBezTo>
                <a:cubicBezTo>
                  <a:pt x="88" y="145"/>
                  <a:pt x="88" y="145"/>
                  <a:pt x="88" y="145"/>
                </a:cubicBezTo>
                <a:cubicBezTo>
                  <a:pt x="88" y="92"/>
                  <a:pt x="141" y="92"/>
                  <a:pt x="141" y="145"/>
                </a:cubicBezTo>
                <a:cubicBezTo>
                  <a:pt x="141" y="230"/>
                  <a:pt x="141" y="230"/>
                  <a:pt x="141" y="230"/>
                </a:cubicBezTo>
                <a:cubicBezTo>
                  <a:pt x="141" y="256"/>
                  <a:pt x="141" y="256"/>
                  <a:pt x="141" y="256"/>
                </a:cubicBezTo>
                <a:cubicBezTo>
                  <a:pt x="141" y="322"/>
                  <a:pt x="141" y="322"/>
                  <a:pt x="141" y="322"/>
                </a:cubicBezTo>
                <a:lnTo>
                  <a:pt x="161" y="321"/>
                </a:lnTo>
                <a:close/>
                <a:moveTo>
                  <a:pt x="24" y="119"/>
                </a:moveTo>
                <a:cubicBezTo>
                  <a:pt x="24" y="66"/>
                  <a:pt x="67" y="24"/>
                  <a:pt x="119" y="24"/>
                </a:cubicBezTo>
                <a:cubicBezTo>
                  <a:pt x="171" y="24"/>
                  <a:pt x="213" y="66"/>
                  <a:pt x="213" y="119"/>
                </a:cubicBezTo>
                <a:cubicBezTo>
                  <a:pt x="213" y="157"/>
                  <a:pt x="191" y="189"/>
                  <a:pt x="159" y="205"/>
                </a:cubicBezTo>
                <a:cubicBezTo>
                  <a:pt x="158" y="131"/>
                  <a:pt x="158" y="131"/>
                  <a:pt x="158" y="131"/>
                </a:cubicBezTo>
                <a:cubicBezTo>
                  <a:pt x="158" y="67"/>
                  <a:pt x="71" y="66"/>
                  <a:pt x="71" y="131"/>
                </a:cubicBezTo>
                <a:cubicBezTo>
                  <a:pt x="71" y="178"/>
                  <a:pt x="71" y="178"/>
                  <a:pt x="71" y="178"/>
                </a:cubicBezTo>
                <a:cubicBezTo>
                  <a:pt x="71" y="201"/>
                  <a:pt x="71" y="201"/>
                  <a:pt x="71" y="201"/>
                </a:cubicBezTo>
                <a:cubicBezTo>
                  <a:pt x="43" y="184"/>
                  <a:pt x="24" y="154"/>
                  <a:pt x="24"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2312" name="Picture 24">
            <a:extLst>
              <a:ext uri="{FF2B5EF4-FFF2-40B4-BE49-F238E27FC236}">
                <a16:creationId xmlns:a16="http://schemas.microsoft.com/office/drawing/2014/main" xmlns="" id="{9F410722-C590-4108-81DA-053859F420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1275" y="2535744"/>
            <a:ext cx="4538230" cy="620894"/>
          </a:xfrm>
          <a:prstGeom prst="rect">
            <a:avLst/>
          </a:prstGeom>
          <a:solidFill>
            <a:srgbClr val="4C4948"/>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00" name="Rectangle 25">
            <a:extLst>
              <a:ext uri="{FF2B5EF4-FFF2-40B4-BE49-F238E27FC236}">
                <a16:creationId xmlns:a16="http://schemas.microsoft.com/office/drawing/2014/main" xmlns="" id="{FD709E89-61D4-4A5D-8877-F86BEB8BA028}"/>
              </a:ext>
            </a:extLst>
          </p:cNvPr>
          <p:cNvSpPr>
            <a:spLocks noChangeArrowheads="1"/>
          </p:cNvSpPr>
          <p:nvPr/>
        </p:nvSpPr>
        <p:spPr bwMode="auto">
          <a:xfrm>
            <a:off x="1547664" y="2734771"/>
            <a:ext cx="3385528" cy="18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b="1" dirty="0">
                <a:solidFill>
                  <a:srgbClr val="FFFFFF"/>
                </a:solidFill>
                <a:latin typeface="微软雅黑" panose="020B0503020204020204" pitchFamily="34" charset="-122"/>
                <a:ea typeface="微软雅黑" panose="020B0503020204020204" pitchFamily="34" charset="-122"/>
              </a:rPr>
              <a:t>毕业生收获满满的感动，留下了对母校深深的眷恋</a:t>
            </a:r>
            <a:endParaRPr lang="zh-CN" altLang="zh-CN" sz="700" dirty="0"/>
          </a:p>
        </p:txBody>
      </p:sp>
    </p:spTree>
    <p:extLst>
      <p:ext uri="{BB962C8B-B14F-4D97-AF65-F5344CB8AC3E}">
        <p14:creationId xmlns:p14="http://schemas.microsoft.com/office/powerpoint/2010/main" val="295062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A2B4E73-3872-48BC-8551-1136A2744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5"/>
            <a:ext cx="9144000" cy="3924829"/>
          </a:xfrm>
          <a:prstGeom prst="rect">
            <a:avLst/>
          </a:prstGeom>
        </p:spPr>
      </p:pic>
      <p:grpSp>
        <p:nvGrpSpPr>
          <p:cNvPr id="54" name="Group 4">
            <a:extLst>
              <a:ext uri="{FF2B5EF4-FFF2-40B4-BE49-F238E27FC236}">
                <a16:creationId xmlns:a16="http://schemas.microsoft.com/office/drawing/2014/main" xmlns="" id="{B8E945C4-14DD-4C72-B99A-88440EFCDABB}"/>
              </a:ext>
            </a:extLst>
          </p:cNvPr>
          <p:cNvGrpSpPr>
            <a:grpSpLocks noChangeAspect="1"/>
          </p:cNvGrpSpPr>
          <p:nvPr/>
        </p:nvGrpSpPr>
        <p:grpSpPr bwMode="auto">
          <a:xfrm>
            <a:off x="970653" y="3598352"/>
            <a:ext cx="7474169" cy="1128950"/>
            <a:chOff x="1740" y="6346"/>
            <a:chExt cx="14829" cy="1991"/>
          </a:xfrm>
        </p:grpSpPr>
        <p:sp>
          <p:nvSpPr>
            <p:cNvPr id="55" name="AutoShape 3">
              <a:extLst>
                <a:ext uri="{FF2B5EF4-FFF2-40B4-BE49-F238E27FC236}">
                  <a16:creationId xmlns:a16="http://schemas.microsoft.com/office/drawing/2014/main" xmlns="" id="{03FA077D-90C1-43A4-AF56-4C2031D429BA}"/>
                </a:ext>
              </a:extLst>
            </p:cNvPr>
            <p:cNvSpPr>
              <a:spLocks noChangeAspect="1" noChangeArrowheads="1" noTextEdit="1"/>
            </p:cNvSpPr>
            <p:nvPr/>
          </p:nvSpPr>
          <p:spPr bwMode="auto">
            <a:xfrm>
              <a:off x="1740" y="6346"/>
              <a:ext cx="14662" cy="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Rectangle 5">
              <a:extLst>
                <a:ext uri="{FF2B5EF4-FFF2-40B4-BE49-F238E27FC236}">
                  <a16:creationId xmlns:a16="http://schemas.microsoft.com/office/drawing/2014/main" xmlns="" id="{70E43A02-FB54-461C-8941-7F21A92C9D04}"/>
                </a:ext>
              </a:extLst>
            </p:cNvPr>
            <p:cNvSpPr>
              <a:spLocks noChangeArrowheads="1"/>
            </p:cNvSpPr>
            <p:nvPr/>
          </p:nvSpPr>
          <p:spPr bwMode="auto">
            <a:xfrm>
              <a:off x="1836" y="7860"/>
              <a:ext cx="343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500" dirty="0">
                  <a:latin typeface="微软雅黑" panose="020B0503020204020204" pitchFamily="34" charset="-122"/>
                  <a:ea typeface="微软雅黑" panose="020B0503020204020204" pitchFamily="34" charset="-122"/>
                </a:rPr>
                <a:t>需要什么新的技术？</a:t>
              </a:r>
              <a:endParaRPr lang="zh-CN" altLang="zh-CN" sz="500" dirty="0"/>
            </a:p>
          </p:txBody>
        </p:sp>
        <p:sp>
          <p:nvSpPr>
            <p:cNvPr id="57" name="Rectangle 6">
              <a:extLst>
                <a:ext uri="{FF2B5EF4-FFF2-40B4-BE49-F238E27FC236}">
                  <a16:creationId xmlns:a16="http://schemas.microsoft.com/office/drawing/2014/main" xmlns="" id="{428B89B4-1920-436F-8FCE-4CEA879526E9}"/>
                </a:ext>
              </a:extLst>
            </p:cNvPr>
            <p:cNvSpPr>
              <a:spLocks noChangeArrowheads="1"/>
            </p:cNvSpPr>
            <p:nvPr/>
          </p:nvSpPr>
          <p:spPr bwMode="auto">
            <a:xfrm>
              <a:off x="7291" y="7860"/>
              <a:ext cx="343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500" dirty="0">
                  <a:latin typeface="微软雅黑" panose="020B0503020204020204" pitchFamily="34" charset="-122"/>
                  <a:ea typeface="微软雅黑" panose="020B0503020204020204" pitchFamily="34" charset="-122"/>
                </a:rPr>
                <a:t>实现哪些新的应用？</a:t>
              </a:r>
              <a:endParaRPr lang="zh-CN" altLang="zh-CN" sz="500" dirty="0"/>
            </a:p>
          </p:txBody>
        </p:sp>
        <p:sp>
          <p:nvSpPr>
            <p:cNvPr id="58" name="Rectangle 7">
              <a:extLst>
                <a:ext uri="{FF2B5EF4-FFF2-40B4-BE49-F238E27FC236}">
                  <a16:creationId xmlns:a16="http://schemas.microsoft.com/office/drawing/2014/main" xmlns="" id="{CB14A67F-27E6-46A6-B031-F0376E290197}"/>
                </a:ext>
              </a:extLst>
            </p:cNvPr>
            <p:cNvSpPr>
              <a:spLocks noChangeArrowheads="1"/>
            </p:cNvSpPr>
            <p:nvPr/>
          </p:nvSpPr>
          <p:spPr bwMode="auto">
            <a:xfrm>
              <a:off x="12371" y="7860"/>
              <a:ext cx="419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500" dirty="0">
                  <a:latin typeface="微软雅黑" panose="020B0503020204020204" pitchFamily="34" charset="-122"/>
                  <a:ea typeface="微软雅黑" panose="020B0503020204020204" pitchFamily="34" charset="-122"/>
                </a:rPr>
                <a:t>帮助学校带来哪些改变？</a:t>
              </a:r>
              <a:endParaRPr lang="zh-CN" altLang="zh-CN" sz="500" dirty="0"/>
            </a:p>
          </p:txBody>
        </p:sp>
        <p:sp>
          <p:nvSpPr>
            <p:cNvPr id="59" name="Oval 8">
              <a:extLst>
                <a:ext uri="{FF2B5EF4-FFF2-40B4-BE49-F238E27FC236}">
                  <a16:creationId xmlns:a16="http://schemas.microsoft.com/office/drawing/2014/main" xmlns="" id="{7980F313-6B19-448D-9077-652A4AE10AEE}"/>
                </a:ext>
              </a:extLst>
            </p:cNvPr>
            <p:cNvSpPr>
              <a:spLocks noChangeArrowheads="1"/>
            </p:cNvSpPr>
            <p:nvPr/>
          </p:nvSpPr>
          <p:spPr bwMode="auto">
            <a:xfrm>
              <a:off x="2853" y="6363"/>
              <a:ext cx="1156" cy="1160"/>
            </a:xfrm>
            <a:prstGeom prst="ellipse">
              <a:avLst/>
            </a:prstGeom>
            <a:solidFill>
              <a:srgbClr val="110111"/>
            </a:solidFill>
            <a:ln w="539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0" name="Freeform 9">
              <a:extLst>
                <a:ext uri="{FF2B5EF4-FFF2-40B4-BE49-F238E27FC236}">
                  <a16:creationId xmlns:a16="http://schemas.microsoft.com/office/drawing/2014/main" xmlns="" id="{24E6B7E6-7F7F-43A5-84E6-DECF5DD7F2E0}"/>
                </a:ext>
              </a:extLst>
            </p:cNvPr>
            <p:cNvSpPr>
              <a:spLocks noEditPoints="1"/>
            </p:cNvSpPr>
            <p:nvPr/>
          </p:nvSpPr>
          <p:spPr bwMode="auto">
            <a:xfrm>
              <a:off x="3143" y="6706"/>
              <a:ext cx="522" cy="474"/>
            </a:xfrm>
            <a:custGeom>
              <a:avLst/>
              <a:gdLst>
                <a:gd name="T0" fmla="*/ 229 w 243"/>
                <a:gd name="T1" fmla="*/ 0 h 220"/>
                <a:gd name="T2" fmla="*/ 15 w 243"/>
                <a:gd name="T3" fmla="*/ 0 h 220"/>
                <a:gd name="T4" fmla="*/ 0 w 243"/>
                <a:gd name="T5" fmla="*/ 15 h 220"/>
                <a:gd name="T6" fmla="*/ 0 w 243"/>
                <a:gd name="T7" fmla="*/ 153 h 220"/>
                <a:gd name="T8" fmla="*/ 15 w 243"/>
                <a:gd name="T9" fmla="*/ 167 h 220"/>
                <a:gd name="T10" fmla="*/ 69 w 243"/>
                <a:gd name="T11" fmla="*/ 167 h 220"/>
                <a:gd name="T12" fmla="*/ 78 w 243"/>
                <a:gd name="T13" fmla="*/ 153 h 220"/>
                <a:gd name="T14" fmla="*/ 19 w 243"/>
                <a:gd name="T15" fmla="*/ 153 h 220"/>
                <a:gd name="T16" fmla="*/ 15 w 243"/>
                <a:gd name="T17" fmla="*/ 148 h 220"/>
                <a:gd name="T18" fmla="*/ 15 w 243"/>
                <a:gd name="T19" fmla="*/ 19 h 220"/>
                <a:gd name="T20" fmla="*/ 19 w 243"/>
                <a:gd name="T21" fmla="*/ 15 h 220"/>
                <a:gd name="T22" fmla="*/ 224 w 243"/>
                <a:gd name="T23" fmla="*/ 15 h 220"/>
                <a:gd name="T24" fmla="*/ 229 w 243"/>
                <a:gd name="T25" fmla="*/ 19 h 220"/>
                <a:gd name="T26" fmla="*/ 229 w 243"/>
                <a:gd name="T27" fmla="*/ 148 h 220"/>
                <a:gd name="T28" fmla="*/ 224 w 243"/>
                <a:gd name="T29" fmla="*/ 153 h 220"/>
                <a:gd name="T30" fmla="*/ 115 w 243"/>
                <a:gd name="T31" fmla="*/ 153 h 220"/>
                <a:gd name="T32" fmla="*/ 96 w 243"/>
                <a:gd name="T33" fmla="*/ 162 h 220"/>
                <a:gd name="T34" fmla="*/ 95 w 243"/>
                <a:gd name="T35" fmla="*/ 162 h 220"/>
                <a:gd name="T36" fmla="*/ 67 w 243"/>
                <a:gd name="T37" fmla="*/ 210 h 220"/>
                <a:gd name="T38" fmla="*/ 68 w 243"/>
                <a:gd name="T39" fmla="*/ 210 h 220"/>
                <a:gd name="T40" fmla="*/ 67 w 243"/>
                <a:gd name="T41" fmla="*/ 212 h 220"/>
                <a:gd name="T42" fmla="*/ 74 w 243"/>
                <a:gd name="T43" fmla="*/ 220 h 220"/>
                <a:gd name="T44" fmla="*/ 170 w 243"/>
                <a:gd name="T45" fmla="*/ 220 h 220"/>
                <a:gd name="T46" fmla="*/ 177 w 243"/>
                <a:gd name="T47" fmla="*/ 212 h 220"/>
                <a:gd name="T48" fmla="*/ 176 w 243"/>
                <a:gd name="T49" fmla="*/ 210 h 220"/>
                <a:gd name="T50" fmla="*/ 177 w 243"/>
                <a:gd name="T51" fmla="*/ 210 h 220"/>
                <a:gd name="T52" fmla="*/ 160 w 243"/>
                <a:gd name="T53" fmla="*/ 181 h 220"/>
                <a:gd name="T54" fmla="*/ 142 w 243"/>
                <a:gd name="T55" fmla="*/ 181 h 220"/>
                <a:gd name="T56" fmla="*/ 155 w 243"/>
                <a:gd name="T57" fmla="*/ 205 h 220"/>
                <a:gd name="T58" fmla="*/ 89 w 243"/>
                <a:gd name="T59" fmla="*/ 205 h 220"/>
                <a:gd name="T60" fmla="*/ 110 w 243"/>
                <a:gd name="T61" fmla="*/ 167 h 220"/>
                <a:gd name="T62" fmla="*/ 229 w 243"/>
                <a:gd name="T63" fmla="*/ 167 h 220"/>
                <a:gd name="T64" fmla="*/ 243 w 243"/>
                <a:gd name="T65" fmla="*/ 153 h 220"/>
                <a:gd name="T66" fmla="*/ 243 w 243"/>
                <a:gd name="T67" fmla="*/ 15 h 220"/>
                <a:gd name="T68" fmla="*/ 229 w 243"/>
                <a:gd name="T69" fmla="*/ 0 h 220"/>
                <a:gd name="T70" fmla="*/ 77 w 243"/>
                <a:gd name="T71" fmla="*/ 53 h 220"/>
                <a:gd name="T72" fmla="*/ 72 w 243"/>
                <a:gd name="T73" fmla="*/ 58 h 220"/>
                <a:gd name="T74" fmla="*/ 72 w 243"/>
                <a:gd name="T75" fmla="*/ 110 h 220"/>
                <a:gd name="T76" fmla="*/ 77 w 243"/>
                <a:gd name="T77" fmla="*/ 115 h 220"/>
                <a:gd name="T78" fmla="*/ 81 w 243"/>
                <a:gd name="T79" fmla="*/ 110 h 220"/>
                <a:gd name="T80" fmla="*/ 81 w 243"/>
                <a:gd name="T81" fmla="*/ 58 h 220"/>
                <a:gd name="T82" fmla="*/ 77 w 243"/>
                <a:gd name="T83" fmla="*/ 53 h 220"/>
                <a:gd name="T84" fmla="*/ 139 w 243"/>
                <a:gd name="T85" fmla="*/ 115 h 220"/>
                <a:gd name="T86" fmla="*/ 143 w 243"/>
                <a:gd name="T87" fmla="*/ 110 h 220"/>
                <a:gd name="T88" fmla="*/ 143 w 243"/>
                <a:gd name="T89" fmla="*/ 62 h 220"/>
                <a:gd name="T90" fmla="*/ 171 w 243"/>
                <a:gd name="T91" fmla="*/ 62 h 220"/>
                <a:gd name="T92" fmla="*/ 177 w 243"/>
                <a:gd name="T93" fmla="*/ 58 h 220"/>
                <a:gd name="T94" fmla="*/ 171 w 243"/>
                <a:gd name="T95" fmla="*/ 53 h 220"/>
                <a:gd name="T96" fmla="*/ 106 w 243"/>
                <a:gd name="T97" fmla="*/ 53 h 220"/>
                <a:gd name="T98" fmla="*/ 101 w 243"/>
                <a:gd name="T99" fmla="*/ 58 h 220"/>
                <a:gd name="T100" fmla="*/ 106 w 243"/>
                <a:gd name="T101" fmla="*/ 62 h 220"/>
                <a:gd name="T102" fmla="*/ 134 w 243"/>
                <a:gd name="T103" fmla="*/ 62 h 220"/>
                <a:gd name="T104" fmla="*/ 134 w 243"/>
                <a:gd name="T105" fmla="*/ 110 h 220"/>
                <a:gd name="T106" fmla="*/ 139 w 243"/>
                <a:gd name="T107" fmla="*/ 11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20">
                  <a:moveTo>
                    <a:pt x="229" y="0"/>
                  </a:moveTo>
                  <a:cubicBezTo>
                    <a:pt x="15" y="0"/>
                    <a:pt x="15" y="0"/>
                    <a:pt x="15" y="0"/>
                  </a:cubicBezTo>
                  <a:cubicBezTo>
                    <a:pt x="7" y="0"/>
                    <a:pt x="0" y="7"/>
                    <a:pt x="0" y="15"/>
                  </a:cubicBezTo>
                  <a:cubicBezTo>
                    <a:pt x="0" y="153"/>
                    <a:pt x="0" y="153"/>
                    <a:pt x="0" y="153"/>
                  </a:cubicBezTo>
                  <a:cubicBezTo>
                    <a:pt x="0" y="161"/>
                    <a:pt x="7" y="167"/>
                    <a:pt x="15" y="167"/>
                  </a:cubicBezTo>
                  <a:cubicBezTo>
                    <a:pt x="69" y="167"/>
                    <a:pt x="69" y="167"/>
                    <a:pt x="69" y="167"/>
                  </a:cubicBezTo>
                  <a:cubicBezTo>
                    <a:pt x="78" y="153"/>
                    <a:pt x="78" y="153"/>
                    <a:pt x="78" y="153"/>
                  </a:cubicBezTo>
                  <a:cubicBezTo>
                    <a:pt x="19" y="153"/>
                    <a:pt x="19" y="153"/>
                    <a:pt x="19" y="153"/>
                  </a:cubicBezTo>
                  <a:cubicBezTo>
                    <a:pt x="17" y="153"/>
                    <a:pt x="15" y="151"/>
                    <a:pt x="15" y="148"/>
                  </a:cubicBezTo>
                  <a:cubicBezTo>
                    <a:pt x="15" y="19"/>
                    <a:pt x="15" y="19"/>
                    <a:pt x="15" y="19"/>
                  </a:cubicBezTo>
                  <a:cubicBezTo>
                    <a:pt x="15" y="17"/>
                    <a:pt x="17" y="15"/>
                    <a:pt x="19" y="15"/>
                  </a:cubicBezTo>
                  <a:cubicBezTo>
                    <a:pt x="224" y="15"/>
                    <a:pt x="224" y="15"/>
                    <a:pt x="224" y="15"/>
                  </a:cubicBezTo>
                  <a:cubicBezTo>
                    <a:pt x="227" y="15"/>
                    <a:pt x="229" y="17"/>
                    <a:pt x="229" y="19"/>
                  </a:cubicBezTo>
                  <a:cubicBezTo>
                    <a:pt x="229" y="148"/>
                    <a:pt x="229" y="148"/>
                    <a:pt x="229" y="148"/>
                  </a:cubicBezTo>
                  <a:cubicBezTo>
                    <a:pt x="229" y="151"/>
                    <a:pt x="227" y="153"/>
                    <a:pt x="224" y="153"/>
                  </a:cubicBezTo>
                  <a:cubicBezTo>
                    <a:pt x="115" y="153"/>
                    <a:pt x="115" y="153"/>
                    <a:pt x="115" y="153"/>
                  </a:cubicBezTo>
                  <a:cubicBezTo>
                    <a:pt x="97" y="153"/>
                    <a:pt x="96" y="162"/>
                    <a:pt x="96" y="162"/>
                  </a:cubicBezTo>
                  <a:cubicBezTo>
                    <a:pt x="95" y="162"/>
                    <a:pt x="95" y="162"/>
                    <a:pt x="95" y="162"/>
                  </a:cubicBezTo>
                  <a:cubicBezTo>
                    <a:pt x="67" y="210"/>
                    <a:pt x="67" y="210"/>
                    <a:pt x="67" y="210"/>
                  </a:cubicBezTo>
                  <a:cubicBezTo>
                    <a:pt x="68" y="210"/>
                    <a:pt x="68" y="210"/>
                    <a:pt x="68" y="210"/>
                  </a:cubicBezTo>
                  <a:cubicBezTo>
                    <a:pt x="67" y="211"/>
                    <a:pt x="67" y="212"/>
                    <a:pt x="67" y="212"/>
                  </a:cubicBezTo>
                  <a:cubicBezTo>
                    <a:pt x="67" y="216"/>
                    <a:pt x="70" y="220"/>
                    <a:pt x="74" y="220"/>
                  </a:cubicBezTo>
                  <a:cubicBezTo>
                    <a:pt x="170" y="220"/>
                    <a:pt x="170" y="220"/>
                    <a:pt x="170" y="220"/>
                  </a:cubicBezTo>
                  <a:cubicBezTo>
                    <a:pt x="174" y="220"/>
                    <a:pt x="177" y="216"/>
                    <a:pt x="177" y="212"/>
                  </a:cubicBezTo>
                  <a:cubicBezTo>
                    <a:pt x="177" y="212"/>
                    <a:pt x="177" y="211"/>
                    <a:pt x="176" y="210"/>
                  </a:cubicBezTo>
                  <a:cubicBezTo>
                    <a:pt x="177" y="210"/>
                    <a:pt x="177" y="210"/>
                    <a:pt x="177" y="210"/>
                  </a:cubicBezTo>
                  <a:cubicBezTo>
                    <a:pt x="160" y="181"/>
                    <a:pt x="160" y="181"/>
                    <a:pt x="160" y="181"/>
                  </a:cubicBezTo>
                  <a:cubicBezTo>
                    <a:pt x="142" y="181"/>
                    <a:pt x="142" y="181"/>
                    <a:pt x="142" y="181"/>
                  </a:cubicBezTo>
                  <a:cubicBezTo>
                    <a:pt x="155" y="205"/>
                    <a:pt x="155" y="205"/>
                    <a:pt x="155" y="205"/>
                  </a:cubicBezTo>
                  <a:cubicBezTo>
                    <a:pt x="89" y="205"/>
                    <a:pt x="89" y="205"/>
                    <a:pt x="89" y="205"/>
                  </a:cubicBezTo>
                  <a:cubicBezTo>
                    <a:pt x="110" y="167"/>
                    <a:pt x="110" y="167"/>
                    <a:pt x="110" y="167"/>
                  </a:cubicBezTo>
                  <a:cubicBezTo>
                    <a:pt x="229" y="167"/>
                    <a:pt x="229" y="167"/>
                    <a:pt x="229" y="167"/>
                  </a:cubicBezTo>
                  <a:cubicBezTo>
                    <a:pt x="237" y="167"/>
                    <a:pt x="243" y="161"/>
                    <a:pt x="243" y="153"/>
                  </a:cubicBezTo>
                  <a:cubicBezTo>
                    <a:pt x="243" y="15"/>
                    <a:pt x="243" y="15"/>
                    <a:pt x="243" y="15"/>
                  </a:cubicBezTo>
                  <a:cubicBezTo>
                    <a:pt x="243" y="7"/>
                    <a:pt x="237" y="0"/>
                    <a:pt x="229" y="0"/>
                  </a:cubicBezTo>
                  <a:close/>
                  <a:moveTo>
                    <a:pt x="77" y="53"/>
                  </a:moveTo>
                  <a:cubicBezTo>
                    <a:pt x="74" y="53"/>
                    <a:pt x="72" y="55"/>
                    <a:pt x="72" y="58"/>
                  </a:cubicBezTo>
                  <a:cubicBezTo>
                    <a:pt x="72" y="110"/>
                    <a:pt x="72" y="110"/>
                    <a:pt x="72" y="110"/>
                  </a:cubicBezTo>
                  <a:cubicBezTo>
                    <a:pt x="72" y="113"/>
                    <a:pt x="74" y="115"/>
                    <a:pt x="77" y="115"/>
                  </a:cubicBezTo>
                  <a:cubicBezTo>
                    <a:pt x="79" y="115"/>
                    <a:pt x="81" y="113"/>
                    <a:pt x="81" y="110"/>
                  </a:cubicBezTo>
                  <a:cubicBezTo>
                    <a:pt x="81" y="58"/>
                    <a:pt x="81" y="58"/>
                    <a:pt x="81" y="58"/>
                  </a:cubicBezTo>
                  <a:cubicBezTo>
                    <a:pt x="81" y="55"/>
                    <a:pt x="79" y="53"/>
                    <a:pt x="77" y="53"/>
                  </a:cubicBezTo>
                  <a:close/>
                  <a:moveTo>
                    <a:pt x="139" y="115"/>
                  </a:moveTo>
                  <a:cubicBezTo>
                    <a:pt x="141" y="115"/>
                    <a:pt x="143" y="113"/>
                    <a:pt x="143" y="110"/>
                  </a:cubicBezTo>
                  <a:cubicBezTo>
                    <a:pt x="143" y="62"/>
                    <a:pt x="143" y="62"/>
                    <a:pt x="143" y="62"/>
                  </a:cubicBezTo>
                  <a:cubicBezTo>
                    <a:pt x="171" y="62"/>
                    <a:pt x="171" y="62"/>
                    <a:pt x="171" y="62"/>
                  </a:cubicBezTo>
                  <a:cubicBezTo>
                    <a:pt x="174" y="62"/>
                    <a:pt x="177" y="60"/>
                    <a:pt x="177" y="58"/>
                  </a:cubicBezTo>
                  <a:cubicBezTo>
                    <a:pt x="177" y="55"/>
                    <a:pt x="174" y="53"/>
                    <a:pt x="171" y="53"/>
                  </a:cubicBezTo>
                  <a:cubicBezTo>
                    <a:pt x="106" y="53"/>
                    <a:pt x="106" y="53"/>
                    <a:pt x="106" y="53"/>
                  </a:cubicBezTo>
                  <a:cubicBezTo>
                    <a:pt x="103" y="53"/>
                    <a:pt x="101" y="55"/>
                    <a:pt x="101" y="58"/>
                  </a:cubicBezTo>
                  <a:cubicBezTo>
                    <a:pt x="101" y="60"/>
                    <a:pt x="103" y="62"/>
                    <a:pt x="106" y="62"/>
                  </a:cubicBezTo>
                  <a:cubicBezTo>
                    <a:pt x="134" y="62"/>
                    <a:pt x="134" y="62"/>
                    <a:pt x="134" y="62"/>
                  </a:cubicBezTo>
                  <a:cubicBezTo>
                    <a:pt x="134" y="110"/>
                    <a:pt x="134" y="110"/>
                    <a:pt x="134" y="110"/>
                  </a:cubicBezTo>
                  <a:cubicBezTo>
                    <a:pt x="134" y="113"/>
                    <a:pt x="136" y="115"/>
                    <a:pt x="139"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Oval 10">
              <a:extLst>
                <a:ext uri="{FF2B5EF4-FFF2-40B4-BE49-F238E27FC236}">
                  <a16:creationId xmlns:a16="http://schemas.microsoft.com/office/drawing/2014/main" xmlns="" id="{088652B1-A916-4FF9-B1D9-D54473B33A54}"/>
                </a:ext>
              </a:extLst>
            </p:cNvPr>
            <p:cNvSpPr>
              <a:spLocks noChangeArrowheads="1"/>
            </p:cNvSpPr>
            <p:nvPr/>
          </p:nvSpPr>
          <p:spPr bwMode="auto">
            <a:xfrm>
              <a:off x="8307" y="6363"/>
              <a:ext cx="1156" cy="1160"/>
            </a:xfrm>
            <a:prstGeom prst="ellipse">
              <a:avLst/>
            </a:prstGeom>
            <a:solidFill>
              <a:srgbClr val="110111"/>
            </a:solidFill>
            <a:ln w="539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11">
              <a:extLst>
                <a:ext uri="{FF2B5EF4-FFF2-40B4-BE49-F238E27FC236}">
                  <a16:creationId xmlns:a16="http://schemas.microsoft.com/office/drawing/2014/main" xmlns="" id="{EC9AEE8E-4D40-4239-BB4E-7A6636A8AA55}"/>
                </a:ext>
              </a:extLst>
            </p:cNvPr>
            <p:cNvSpPr>
              <a:spLocks noEditPoints="1"/>
            </p:cNvSpPr>
            <p:nvPr/>
          </p:nvSpPr>
          <p:spPr bwMode="auto">
            <a:xfrm>
              <a:off x="8666" y="6723"/>
              <a:ext cx="438" cy="440"/>
            </a:xfrm>
            <a:custGeom>
              <a:avLst/>
              <a:gdLst>
                <a:gd name="T0" fmla="*/ 194 w 204"/>
                <a:gd name="T1" fmla="*/ 0 h 204"/>
                <a:gd name="T2" fmla="*/ 10 w 204"/>
                <a:gd name="T3" fmla="*/ 0 h 204"/>
                <a:gd name="T4" fmla="*/ 0 w 204"/>
                <a:gd name="T5" fmla="*/ 10 h 204"/>
                <a:gd name="T6" fmla="*/ 0 w 204"/>
                <a:gd name="T7" fmla="*/ 194 h 204"/>
                <a:gd name="T8" fmla="*/ 10 w 204"/>
                <a:gd name="T9" fmla="*/ 204 h 204"/>
                <a:gd name="T10" fmla="*/ 194 w 204"/>
                <a:gd name="T11" fmla="*/ 204 h 204"/>
                <a:gd name="T12" fmla="*/ 204 w 204"/>
                <a:gd name="T13" fmla="*/ 194 h 204"/>
                <a:gd name="T14" fmla="*/ 204 w 204"/>
                <a:gd name="T15" fmla="*/ 10 h 204"/>
                <a:gd name="T16" fmla="*/ 194 w 204"/>
                <a:gd name="T17" fmla="*/ 0 h 204"/>
                <a:gd name="T18" fmla="*/ 188 w 204"/>
                <a:gd name="T19" fmla="*/ 180 h 204"/>
                <a:gd name="T20" fmla="*/ 180 w 204"/>
                <a:gd name="T21" fmla="*/ 187 h 204"/>
                <a:gd name="T22" fmla="*/ 24 w 204"/>
                <a:gd name="T23" fmla="*/ 187 h 204"/>
                <a:gd name="T24" fmla="*/ 17 w 204"/>
                <a:gd name="T25" fmla="*/ 180 h 204"/>
                <a:gd name="T26" fmla="*/ 17 w 204"/>
                <a:gd name="T27" fmla="*/ 24 h 204"/>
                <a:gd name="T28" fmla="*/ 24 w 204"/>
                <a:gd name="T29" fmla="*/ 17 h 204"/>
                <a:gd name="T30" fmla="*/ 188 w 204"/>
                <a:gd name="T31" fmla="*/ 17 h 204"/>
                <a:gd name="T32" fmla="*/ 188 w 204"/>
                <a:gd name="T33" fmla="*/ 18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04">
                  <a:moveTo>
                    <a:pt x="194" y="0"/>
                  </a:moveTo>
                  <a:cubicBezTo>
                    <a:pt x="10" y="0"/>
                    <a:pt x="10" y="0"/>
                    <a:pt x="10" y="0"/>
                  </a:cubicBezTo>
                  <a:cubicBezTo>
                    <a:pt x="5" y="0"/>
                    <a:pt x="0" y="5"/>
                    <a:pt x="0" y="10"/>
                  </a:cubicBezTo>
                  <a:cubicBezTo>
                    <a:pt x="0" y="194"/>
                    <a:pt x="0" y="194"/>
                    <a:pt x="0" y="194"/>
                  </a:cubicBezTo>
                  <a:cubicBezTo>
                    <a:pt x="0" y="199"/>
                    <a:pt x="5" y="204"/>
                    <a:pt x="10" y="204"/>
                  </a:cubicBezTo>
                  <a:cubicBezTo>
                    <a:pt x="194" y="204"/>
                    <a:pt x="194" y="204"/>
                    <a:pt x="194" y="204"/>
                  </a:cubicBezTo>
                  <a:cubicBezTo>
                    <a:pt x="199" y="204"/>
                    <a:pt x="204" y="199"/>
                    <a:pt x="204" y="194"/>
                  </a:cubicBezTo>
                  <a:cubicBezTo>
                    <a:pt x="204" y="10"/>
                    <a:pt x="204" y="10"/>
                    <a:pt x="204" y="10"/>
                  </a:cubicBezTo>
                  <a:cubicBezTo>
                    <a:pt x="204" y="5"/>
                    <a:pt x="199" y="0"/>
                    <a:pt x="194" y="0"/>
                  </a:cubicBezTo>
                  <a:close/>
                  <a:moveTo>
                    <a:pt x="188" y="180"/>
                  </a:moveTo>
                  <a:cubicBezTo>
                    <a:pt x="188" y="184"/>
                    <a:pt x="185" y="187"/>
                    <a:pt x="180" y="187"/>
                  </a:cubicBezTo>
                  <a:cubicBezTo>
                    <a:pt x="24" y="187"/>
                    <a:pt x="24" y="187"/>
                    <a:pt x="24" y="187"/>
                  </a:cubicBezTo>
                  <a:cubicBezTo>
                    <a:pt x="21" y="187"/>
                    <a:pt x="17" y="185"/>
                    <a:pt x="17" y="180"/>
                  </a:cubicBezTo>
                  <a:cubicBezTo>
                    <a:pt x="17" y="24"/>
                    <a:pt x="17" y="24"/>
                    <a:pt x="17" y="24"/>
                  </a:cubicBezTo>
                  <a:cubicBezTo>
                    <a:pt x="17" y="20"/>
                    <a:pt x="19" y="17"/>
                    <a:pt x="24" y="17"/>
                  </a:cubicBezTo>
                  <a:cubicBezTo>
                    <a:pt x="188" y="17"/>
                    <a:pt x="188" y="17"/>
                    <a:pt x="188" y="17"/>
                  </a:cubicBezTo>
                  <a:cubicBezTo>
                    <a:pt x="188" y="180"/>
                    <a:pt x="188" y="180"/>
                    <a:pt x="18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2">
              <a:extLst>
                <a:ext uri="{FF2B5EF4-FFF2-40B4-BE49-F238E27FC236}">
                  <a16:creationId xmlns:a16="http://schemas.microsoft.com/office/drawing/2014/main" xmlns="" id="{79D54104-F120-4A52-AEE6-3F518440ABE4}"/>
                </a:ext>
              </a:extLst>
            </p:cNvPr>
            <p:cNvSpPr>
              <a:spLocks noEditPoints="1"/>
            </p:cNvSpPr>
            <p:nvPr/>
          </p:nvSpPr>
          <p:spPr bwMode="auto">
            <a:xfrm>
              <a:off x="8737" y="6839"/>
              <a:ext cx="296" cy="214"/>
            </a:xfrm>
            <a:custGeom>
              <a:avLst/>
              <a:gdLst>
                <a:gd name="T0" fmla="*/ 130 w 138"/>
                <a:gd name="T1" fmla="*/ 48 h 99"/>
                <a:gd name="T2" fmla="*/ 93 w 138"/>
                <a:gd name="T3" fmla="*/ 48 h 99"/>
                <a:gd name="T4" fmla="*/ 86 w 138"/>
                <a:gd name="T5" fmla="*/ 56 h 99"/>
                <a:gd name="T6" fmla="*/ 93 w 138"/>
                <a:gd name="T7" fmla="*/ 63 h 99"/>
                <a:gd name="T8" fmla="*/ 129 w 138"/>
                <a:gd name="T9" fmla="*/ 63 h 99"/>
                <a:gd name="T10" fmla="*/ 137 w 138"/>
                <a:gd name="T11" fmla="*/ 56 h 99"/>
                <a:gd name="T12" fmla="*/ 130 w 138"/>
                <a:gd name="T13" fmla="*/ 48 h 99"/>
                <a:gd name="T14" fmla="*/ 130 w 138"/>
                <a:gd name="T15" fmla="*/ 0 h 99"/>
                <a:gd name="T16" fmla="*/ 9 w 138"/>
                <a:gd name="T17" fmla="*/ 0 h 99"/>
                <a:gd name="T18" fmla="*/ 2 w 138"/>
                <a:gd name="T19" fmla="*/ 6 h 99"/>
                <a:gd name="T20" fmla="*/ 9 w 138"/>
                <a:gd name="T21" fmla="*/ 14 h 99"/>
                <a:gd name="T22" fmla="*/ 130 w 138"/>
                <a:gd name="T23" fmla="*/ 14 h 99"/>
                <a:gd name="T24" fmla="*/ 138 w 138"/>
                <a:gd name="T25" fmla="*/ 6 h 99"/>
                <a:gd name="T26" fmla="*/ 130 w 138"/>
                <a:gd name="T27" fmla="*/ 0 h 99"/>
                <a:gd name="T28" fmla="*/ 130 w 138"/>
                <a:gd name="T29" fmla="*/ 84 h 99"/>
                <a:gd name="T30" fmla="*/ 93 w 138"/>
                <a:gd name="T31" fmla="*/ 84 h 99"/>
                <a:gd name="T32" fmla="*/ 86 w 138"/>
                <a:gd name="T33" fmla="*/ 91 h 99"/>
                <a:gd name="T34" fmla="*/ 93 w 138"/>
                <a:gd name="T35" fmla="*/ 99 h 99"/>
                <a:gd name="T36" fmla="*/ 129 w 138"/>
                <a:gd name="T37" fmla="*/ 99 h 99"/>
                <a:gd name="T38" fmla="*/ 137 w 138"/>
                <a:gd name="T39" fmla="*/ 91 h 99"/>
                <a:gd name="T40" fmla="*/ 130 w 138"/>
                <a:gd name="T41" fmla="*/ 84 h 99"/>
                <a:gd name="T42" fmla="*/ 44 w 138"/>
                <a:gd name="T43" fmla="*/ 48 h 99"/>
                <a:gd name="T44" fmla="*/ 8 w 138"/>
                <a:gd name="T45" fmla="*/ 48 h 99"/>
                <a:gd name="T46" fmla="*/ 0 w 138"/>
                <a:gd name="T47" fmla="*/ 56 h 99"/>
                <a:gd name="T48" fmla="*/ 8 w 138"/>
                <a:gd name="T49" fmla="*/ 63 h 99"/>
                <a:gd name="T50" fmla="*/ 44 w 138"/>
                <a:gd name="T51" fmla="*/ 63 h 99"/>
                <a:gd name="T52" fmla="*/ 51 w 138"/>
                <a:gd name="T53" fmla="*/ 56 h 99"/>
                <a:gd name="T54" fmla="*/ 44 w 138"/>
                <a:gd name="T55" fmla="*/ 48 h 99"/>
                <a:gd name="T56" fmla="*/ 44 w 138"/>
                <a:gd name="T57" fmla="*/ 84 h 99"/>
                <a:gd name="T58" fmla="*/ 8 w 138"/>
                <a:gd name="T59" fmla="*/ 84 h 99"/>
                <a:gd name="T60" fmla="*/ 0 w 138"/>
                <a:gd name="T61" fmla="*/ 91 h 99"/>
                <a:gd name="T62" fmla="*/ 8 w 138"/>
                <a:gd name="T63" fmla="*/ 99 h 99"/>
                <a:gd name="T64" fmla="*/ 44 w 138"/>
                <a:gd name="T65" fmla="*/ 99 h 99"/>
                <a:gd name="T66" fmla="*/ 51 w 138"/>
                <a:gd name="T67" fmla="*/ 91 h 99"/>
                <a:gd name="T68" fmla="*/ 44 w 138"/>
                <a:gd name="T69"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99">
                  <a:moveTo>
                    <a:pt x="130" y="48"/>
                  </a:moveTo>
                  <a:cubicBezTo>
                    <a:pt x="93" y="48"/>
                    <a:pt x="93" y="48"/>
                    <a:pt x="93" y="48"/>
                  </a:cubicBezTo>
                  <a:cubicBezTo>
                    <a:pt x="90" y="48"/>
                    <a:pt x="86" y="52"/>
                    <a:pt x="86" y="56"/>
                  </a:cubicBezTo>
                  <a:cubicBezTo>
                    <a:pt x="86" y="59"/>
                    <a:pt x="90" y="63"/>
                    <a:pt x="93" y="63"/>
                  </a:cubicBezTo>
                  <a:cubicBezTo>
                    <a:pt x="129" y="63"/>
                    <a:pt x="129" y="63"/>
                    <a:pt x="129" y="63"/>
                  </a:cubicBezTo>
                  <a:cubicBezTo>
                    <a:pt x="133" y="63"/>
                    <a:pt x="137" y="59"/>
                    <a:pt x="137" y="56"/>
                  </a:cubicBezTo>
                  <a:cubicBezTo>
                    <a:pt x="137" y="52"/>
                    <a:pt x="134" y="48"/>
                    <a:pt x="130" y="48"/>
                  </a:cubicBezTo>
                  <a:close/>
                  <a:moveTo>
                    <a:pt x="130" y="0"/>
                  </a:moveTo>
                  <a:cubicBezTo>
                    <a:pt x="9" y="0"/>
                    <a:pt x="9" y="0"/>
                    <a:pt x="9" y="0"/>
                  </a:cubicBezTo>
                  <a:cubicBezTo>
                    <a:pt x="5" y="0"/>
                    <a:pt x="2" y="2"/>
                    <a:pt x="2" y="6"/>
                  </a:cubicBezTo>
                  <a:cubicBezTo>
                    <a:pt x="2" y="10"/>
                    <a:pt x="5" y="14"/>
                    <a:pt x="9" y="14"/>
                  </a:cubicBezTo>
                  <a:cubicBezTo>
                    <a:pt x="130" y="14"/>
                    <a:pt x="130" y="14"/>
                    <a:pt x="130" y="14"/>
                  </a:cubicBezTo>
                  <a:cubicBezTo>
                    <a:pt x="134" y="14"/>
                    <a:pt x="138" y="10"/>
                    <a:pt x="138" y="6"/>
                  </a:cubicBezTo>
                  <a:cubicBezTo>
                    <a:pt x="138" y="2"/>
                    <a:pt x="134" y="0"/>
                    <a:pt x="130" y="0"/>
                  </a:cubicBezTo>
                  <a:close/>
                  <a:moveTo>
                    <a:pt x="130" y="84"/>
                  </a:moveTo>
                  <a:cubicBezTo>
                    <a:pt x="93" y="84"/>
                    <a:pt x="93" y="84"/>
                    <a:pt x="93" y="84"/>
                  </a:cubicBezTo>
                  <a:cubicBezTo>
                    <a:pt x="90" y="84"/>
                    <a:pt x="86" y="88"/>
                    <a:pt x="86" y="91"/>
                  </a:cubicBezTo>
                  <a:cubicBezTo>
                    <a:pt x="86" y="95"/>
                    <a:pt x="90" y="99"/>
                    <a:pt x="93" y="99"/>
                  </a:cubicBezTo>
                  <a:cubicBezTo>
                    <a:pt x="129" y="99"/>
                    <a:pt x="129" y="99"/>
                    <a:pt x="129" y="99"/>
                  </a:cubicBezTo>
                  <a:cubicBezTo>
                    <a:pt x="133" y="99"/>
                    <a:pt x="137" y="95"/>
                    <a:pt x="137" y="91"/>
                  </a:cubicBezTo>
                  <a:cubicBezTo>
                    <a:pt x="137" y="88"/>
                    <a:pt x="134" y="84"/>
                    <a:pt x="130" y="84"/>
                  </a:cubicBezTo>
                  <a:close/>
                  <a:moveTo>
                    <a:pt x="44" y="48"/>
                  </a:moveTo>
                  <a:cubicBezTo>
                    <a:pt x="8" y="48"/>
                    <a:pt x="8" y="48"/>
                    <a:pt x="8" y="48"/>
                  </a:cubicBezTo>
                  <a:cubicBezTo>
                    <a:pt x="3" y="48"/>
                    <a:pt x="0" y="52"/>
                    <a:pt x="0" y="56"/>
                  </a:cubicBezTo>
                  <a:cubicBezTo>
                    <a:pt x="0" y="59"/>
                    <a:pt x="4" y="63"/>
                    <a:pt x="8" y="63"/>
                  </a:cubicBezTo>
                  <a:cubicBezTo>
                    <a:pt x="44" y="63"/>
                    <a:pt x="44" y="63"/>
                    <a:pt x="44" y="63"/>
                  </a:cubicBezTo>
                  <a:cubicBezTo>
                    <a:pt x="47" y="63"/>
                    <a:pt x="51" y="59"/>
                    <a:pt x="51" y="56"/>
                  </a:cubicBezTo>
                  <a:cubicBezTo>
                    <a:pt x="51" y="52"/>
                    <a:pt x="47" y="48"/>
                    <a:pt x="44" y="48"/>
                  </a:cubicBezTo>
                  <a:close/>
                  <a:moveTo>
                    <a:pt x="44" y="84"/>
                  </a:moveTo>
                  <a:cubicBezTo>
                    <a:pt x="8" y="84"/>
                    <a:pt x="8" y="84"/>
                    <a:pt x="8" y="84"/>
                  </a:cubicBezTo>
                  <a:cubicBezTo>
                    <a:pt x="4" y="84"/>
                    <a:pt x="0" y="88"/>
                    <a:pt x="0" y="91"/>
                  </a:cubicBezTo>
                  <a:cubicBezTo>
                    <a:pt x="0" y="95"/>
                    <a:pt x="3" y="99"/>
                    <a:pt x="8" y="99"/>
                  </a:cubicBezTo>
                  <a:cubicBezTo>
                    <a:pt x="44" y="99"/>
                    <a:pt x="44" y="99"/>
                    <a:pt x="44" y="99"/>
                  </a:cubicBezTo>
                  <a:cubicBezTo>
                    <a:pt x="47" y="99"/>
                    <a:pt x="51" y="95"/>
                    <a:pt x="51" y="91"/>
                  </a:cubicBezTo>
                  <a:cubicBezTo>
                    <a:pt x="51" y="88"/>
                    <a:pt x="47" y="84"/>
                    <a:pt x="4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Oval 13">
              <a:extLst>
                <a:ext uri="{FF2B5EF4-FFF2-40B4-BE49-F238E27FC236}">
                  <a16:creationId xmlns:a16="http://schemas.microsoft.com/office/drawing/2014/main" xmlns="" id="{94269C9C-9AB1-4603-A6AA-4E251611ACF8}"/>
                </a:ext>
              </a:extLst>
            </p:cNvPr>
            <p:cNvSpPr>
              <a:spLocks noChangeArrowheads="1"/>
            </p:cNvSpPr>
            <p:nvPr/>
          </p:nvSpPr>
          <p:spPr bwMode="auto">
            <a:xfrm>
              <a:off x="13764" y="6363"/>
              <a:ext cx="1153" cy="1160"/>
            </a:xfrm>
            <a:prstGeom prst="ellipse">
              <a:avLst/>
            </a:prstGeom>
            <a:solidFill>
              <a:srgbClr val="110111"/>
            </a:solidFill>
            <a:ln w="539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14">
              <a:extLst>
                <a:ext uri="{FF2B5EF4-FFF2-40B4-BE49-F238E27FC236}">
                  <a16:creationId xmlns:a16="http://schemas.microsoft.com/office/drawing/2014/main" xmlns="" id="{DABD105A-C0FF-4F13-97B9-4A84010B32C5}"/>
                </a:ext>
              </a:extLst>
            </p:cNvPr>
            <p:cNvSpPr>
              <a:spLocks noEditPoints="1"/>
            </p:cNvSpPr>
            <p:nvPr/>
          </p:nvSpPr>
          <p:spPr bwMode="auto">
            <a:xfrm>
              <a:off x="14058" y="6706"/>
              <a:ext cx="565" cy="474"/>
            </a:xfrm>
            <a:custGeom>
              <a:avLst/>
              <a:gdLst>
                <a:gd name="T0" fmla="*/ 131 w 263"/>
                <a:gd name="T1" fmla="*/ 194 h 220"/>
                <a:gd name="T2" fmla="*/ 116 w 263"/>
                <a:gd name="T3" fmla="*/ 193 h 220"/>
                <a:gd name="T4" fmla="*/ 109 w 263"/>
                <a:gd name="T5" fmla="*/ 191 h 220"/>
                <a:gd name="T6" fmla="*/ 101 w 263"/>
                <a:gd name="T7" fmla="*/ 188 h 220"/>
                <a:gd name="T8" fmla="*/ 93 w 263"/>
                <a:gd name="T9" fmla="*/ 184 h 220"/>
                <a:gd name="T10" fmla="*/ 69 w 263"/>
                <a:gd name="T11" fmla="*/ 164 h 220"/>
                <a:gd name="T12" fmla="*/ 50 w 263"/>
                <a:gd name="T13" fmla="*/ 110 h 220"/>
                <a:gd name="T14" fmla="*/ 35 w 263"/>
                <a:gd name="T15" fmla="*/ 57 h 220"/>
                <a:gd name="T16" fmla="*/ 22 w 263"/>
                <a:gd name="T17" fmla="*/ 110 h 220"/>
                <a:gd name="T18" fmla="*/ 42 w 263"/>
                <a:gd name="T19" fmla="*/ 173 h 220"/>
                <a:gd name="T20" fmla="*/ 48 w 263"/>
                <a:gd name="T21" fmla="*/ 180 h 220"/>
                <a:gd name="T22" fmla="*/ 55 w 263"/>
                <a:gd name="T23" fmla="*/ 188 h 220"/>
                <a:gd name="T24" fmla="*/ 81 w 263"/>
                <a:gd name="T25" fmla="*/ 206 h 220"/>
                <a:gd name="T26" fmla="*/ 90 w 263"/>
                <a:gd name="T27" fmla="*/ 211 h 220"/>
                <a:gd name="T28" fmla="*/ 101 w 263"/>
                <a:gd name="T29" fmla="*/ 215 h 220"/>
                <a:gd name="T30" fmla="*/ 112 w 263"/>
                <a:gd name="T31" fmla="*/ 218 h 220"/>
                <a:gd name="T32" fmla="*/ 119 w 263"/>
                <a:gd name="T33" fmla="*/ 219 h 220"/>
                <a:gd name="T34" fmla="*/ 132 w 263"/>
                <a:gd name="T35" fmla="*/ 220 h 220"/>
                <a:gd name="T36" fmla="*/ 198 w 263"/>
                <a:gd name="T37" fmla="*/ 181 h 220"/>
                <a:gd name="T38" fmla="*/ 242 w 263"/>
                <a:gd name="T39" fmla="*/ 110 h 220"/>
                <a:gd name="T40" fmla="*/ 222 w 263"/>
                <a:gd name="T41" fmla="*/ 47 h 220"/>
                <a:gd name="T42" fmla="*/ 216 w 263"/>
                <a:gd name="T43" fmla="*/ 40 h 220"/>
                <a:gd name="T44" fmla="*/ 175 w 263"/>
                <a:gd name="T45" fmla="*/ 8 h 220"/>
                <a:gd name="T46" fmla="*/ 164 w 263"/>
                <a:gd name="T47" fmla="*/ 4 h 220"/>
                <a:gd name="T48" fmla="*/ 153 w 263"/>
                <a:gd name="T49" fmla="*/ 1 h 220"/>
                <a:gd name="T50" fmla="*/ 146 w 263"/>
                <a:gd name="T51" fmla="*/ 0 h 220"/>
                <a:gd name="T52" fmla="*/ 69 w 263"/>
                <a:gd name="T53" fmla="*/ 19 h 220"/>
                <a:gd name="T54" fmla="*/ 83 w 263"/>
                <a:gd name="T55" fmla="*/ 42 h 220"/>
                <a:gd name="T56" fmla="*/ 142 w 263"/>
                <a:gd name="T57" fmla="*/ 26 h 220"/>
                <a:gd name="T58" fmla="*/ 150 w 263"/>
                <a:gd name="T59" fmla="*/ 28 h 220"/>
                <a:gd name="T60" fmla="*/ 158 w 263"/>
                <a:gd name="T61" fmla="*/ 30 h 220"/>
                <a:gd name="T62" fmla="*/ 165 w 263"/>
                <a:gd name="T63" fmla="*/ 32 h 220"/>
                <a:gd name="T64" fmla="*/ 215 w 263"/>
                <a:gd name="T65" fmla="*/ 109 h 220"/>
                <a:gd name="T66" fmla="*/ 228 w 263"/>
                <a:gd name="T67" fmla="*/ 161 h 220"/>
                <a:gd name="T68" fmla="*/ 242 w 263"/>
                <a:gd name="T69" fmla="*/ 109 h 220"/>
                <a:gd name="T70" fmla="*/ 242 w 263"/>
                <a:gd name="T71" fmla="*/ 1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3" h="220">
                  <a:moveTo>
                    <a:pt x="179" y="178"/>
                  </a:moveTo>
                  <a:cubicBezTo>
                    <a:pt x="165" y="189"/>
                    <a:pt x="147" y="194"/>
                    <a:pt x="131" y="194"/>
                  </a:cubicBezTo>
                  <a:cubicBezTo>
                    <a:pt x="121" y="194"/>
                    <a:pt x="121" y="194"/>
                    <a:pt x="121" y="194"/>
                  </a:cubicBezTo>
                  <a:cubicBezTo>
                    <a:pt x="119" y="194"/>
                    <a:pt x="117" y="194"/>
                    <a:pt x="116" y="193"/>
                  </a:cubicBezTo>
                  <a:cubicBezTo>
                    <a:pt x="115" y="193"/>
                    <a:pt x="114" y="193"/>
                    <a:pt x="114" y="192"/>
                  </a:cubicBezTo>
                  <a:cubicBezTo>
                    <a:pt x="112" y="192"/>
                    <a:pt x="111" y="191"/>
                    <a:pt x="109" y="191"/>
                  </a:cubicBezTo>
                  <a:cubicBezTo>
                    <a:pt x="108" y="191"/>
                    <a:pt x="107" y="190"/>
                    <a:pt x="107" y="190"/>
                  </a:cubicBezTo>
                  <a:cubicBezTo>
                    <a:pt x="105" y="189"/>
                    <a:pt x="103" y="189"/>
                    <a:pt x="101" y="188"/>
                  </a:cubicBezTo>
                  <a:cubicBezTo>
                    <a:pt x="101" y="188"/>
                    <a:pt x="100" y="188"/>
                    <a:pt x="100" y="187"/>
                  </a:cubicBezTo>
                  <a:cubicBezTo>
                    <a:pt x="98" y="186"/>
                    <a:pt x="96" y="185"/>
                    <a:pt x="93" y="184"/>
                  </a:cubicBezTo>
                  <a:cubicBezTo>
                    <a:pt x="86" y="180"/>
                    <a:pt x="80" y="175"/>
                    <a:pt x="74" y="170"/>
                  </a:cubicBezTo>
                  <a:cubicBezTo>
                    <a:pt x="72" y="168"/>
                    <a:pt x="70" y="166"/>
                    <a:pt x="69" y="164"/>
                  </a:cubicBezTo>
                  <a:cubicBezTo>
                    <a:pt x="68" y="163"/>
                    <a:pt x="68" y="163"/>
                    <a:pt x="68" y="163"/>
                  </a:cubicBezTo>
                  <a:cubicBezTo>
                    <a:pt x="56" y="148"/>
                    <a:pt x="50" y="131"/>
                    <a:pt x="50" y="110"/>
                  </a:cubicBezTo>
                  <a:cubicBezTo>
                    <a:pt x="72" y="110"/>
                    <a:pt x="72" y="110"/>
                    <a:pt x="72" y="110"/>
                  </a:cubicBezTo>
                  <a:cubicBezTo>
                    <a:pt x="35" y="57"/>
                    <a:pt x="35" y="57"/>
                    <a:pt x="35" y="57"/>
                  </a:cubicBezTo>
                  <a:cubicBezTo>
                    <a:pt x="0" y="110"/>
                    <a:pt x="0" y="110"/>
                    <a:pt x="0" y="110"/>
                  </a:cubicBezTo>
                  <a:cubicBezTo>
                    <a:pt x="22" y="110"/>
                    <a:pt x="22" y="110"/>
                    <a:pt x="22" y="110"/>
                  </a:cubicBezTo>
                  <a:cubicBezTo>
                    <a:pt x="22" y="133"/>
                    <a:pt x="29" y="154"/>
                    <a:pt x="42" y="172"/>
                  </a:cubicBezTo>
                  <a:cubicBezTo>
                    <a:pt x="42" y="173"/>
                    <a:pt x="42" y="173"/>
                    <a:pt x="42" y="173"/>
                  </a:cubicBezTo>
                  <a:cubicBezTo>
                    <a:pt x="43" y="175"/>
                    <a:pt x="45" y="176"/>
                    <a:pt x="46" y="178"/>
                  </a:cubicBezTo>
                  <a:cubicBezTo>
                    <a:pt x="48" y="180"/>
                    <a:pt x="48" y="180"/>
                    <a:pt x="48" y="180"/>
                  </a:cubicBezTo>
                  <a:cubicBezTo>
                    <a:pt x="50" y="182"/>
                    <a:pt x="51" y="185"/>
                    <a:pt x="54" y="187"/>
                  </a:cubicBezTo>
                  <a:cubicBezTo>
                    <a:pt x="55" y="188"/>
                    <a:pt x="55" y="188"/>
                    <a:pt x="55" y="188"/>
                  </a:cubicBezTo>
                  <a:cubicBezTo>
                    <a:pt x="63" y="196"/>
                    <a:pt x="71" y="202"/>
                    <a:pt x="80" y="206"/>
                  </a:cubicBezTo>
                  <a:cubicBezTo>
                    <a:pt x="81" y="206"/>
                    <a:pt x="81" y="206"/>
                    <a:pt x="81" y="206"/>
                  </a:cubicBezTo>
                  <a:cubicBezTo>
                    <a:pt x="83" y="207"/>
                    <a:pt x="85" y="209"/>
                    <a:pt x="88" y="210"/>
                  </a:cubicBezTo>
                  <a:cubicBezTo>
                    <a:pt x="89" y="210"/>
                    <a:pt x="89" y="211"/>
                    <a:pt x="90" y="211"/>
                  </a:cubicBezTo>
                  <a:cubicBezTo>
                    <a:pt x="92" y="212"/>
                    <a:pt x="95" y="213"/>
                    <a:pt x="97" y="214"/>
                  </a:cubicBezTo>
                  <a:cubicBezTo>
                    <a:pt x="98" y="214"/>
                    <a:pt x="99" y="215"/>
                    <a:pt x="101" y="215"/>
                  </a:cubicBezTo>
                  <a:cubicBezTo>
                    <a:pt x="103" y="216"/>
                    <a:pt x="105" y="216"/>
                    <a:pt x="108" y="217"/>
                  </a:cubicBezTo>
                  <a:cubicBezTo>
                    <a:pt x="109" y="217"/>
                    <a:pt x="111" y="218"/>
                    <a:pt x="112" y="218"/>
                  </a:cubicBezTo>
                  <a:cubicBezTo>
                    <a:pt x="114" y="218"/>
                    <a:pt x="114" y="218"/>
                    <a:pt x="114" y="218"/>
                  </a:cubicBezTo>
                  <a:cubicBezTo>
                    <a:pt x="115" y="218"/>
                    <a:pt x="117" y="219"/>
                    <a:pt x="119" y="219"/>
                  </a:cubicBezTo>
                  <a:cubicBezTo>
                    <a:pt x="121" y="219"/>
                    <a:pt x="121" y="219"/>
                    <a:pt x="121" y="219"/>
                  </a:cubicBezTo>
                  <a:cubicBezTo>
                    <a:pt x="125" y="219"/>
                    <a:pt x="129" y="220"/>
                    <a:pt x="132" y="220"/>
                  </a:cubicBezTo>
                  <a:cubicBezTo>
                    <a:pt x="154" y="220"/>
                    <a:pt x="176" y="213"/>
                    <a:pt x="195" y="200"/>
                  </a:cubicBezTo>
                  <a:cubicBezTo>
                    <a:pt x="201" y="196"/>
                    <a:pt x="203" y="187"/>
                    <a:pt x="198" y="181"/>
                  </a:cubicBezTo>
                  <a:cubicBezTo>
                    <a:pt x="194" y="175"/>
                    <a:pt x="185" y="174"/>
                    <a:pt x="179" y="178"/>
                  </a:cubicBezTo>
                  <a:close/>
                  <a:moveTo>
                    <a:pt x="242" y="110"/>
                  </a:moveTo>
                  <a:cubicBezTo>
                    <a:pt x="242" y="87"/>
                    <a:pt x="235" y="66"/>
                    <a:pt x="222" y="48"/>
                  </a:cubicBezTo>
                  <a:cubicBezTo>
                    <a:pt x="222" y="47"/>
                    <a:pt x="222" y="47"/>
                    <a:pt x="222" y="47"/>
                  </a:cubicBezTo>
                  <a:cubicBezTo>
                    <a:pt x="220" y="46"/>
                    <a:pt x="218" y="43"/>
                    <a:pt x="217" y="41"/>
                  </a:cubicBezTo>
                  <a:cubicBezTo>
                    <a:pt x="216" y="40"/>
                    <a:pt x="216" y="40"/>
                    <a:pt x="216" y="40"/>
                  </a:cubicBezTo>
                  <a:cubicBezTo>
                    <a:pt x="205" y="26"/>
                    <a:pt x="191" y="15"/>
                    <a:pt x="176" y="9"/>
                  </a:cubicBezTo>
                  <a:cubicBezTo>
                    <a:pt x="176" y="9"/>
                    <a:pt x="175" y="9"/>
                    <a:pt x="175" y="8"/>
                  </a:cubicBezTo>
                  <a:cubicBezTo>
                    <a:pt x="172" y="7"/>
                    <a:pt x="170" y="6"/>
                    <a:pt x="167" y="5"/>
                  </a:cubicBezTo>
                  <a:cubicBezTo>
                    <a:pt x="166" y="5"/>
                    <a:pt x="165" y="4"/>
                    <a:pt x="164" y="4"/>
                  </a:cubicBezTo>
                  <a:cubicBezTo>
                    <a:pt x="162" y="3"/>
                    <a:pt x="159" y="3"/>
                    <a:pt x="157" y="2"/>
                  </a:cubicBezTo>
                  <a:cubicBezTo>
                    <a:pt x="156" y="2"/>
                    <a:pt x="154" y="1"/>
                    <a:pt x="153" y="1"/>
                  </a:cubicBezTo>
                  <a:cubicBezTo>
                    <a:pt x="151" y="1"/>
                    <a:pt x="151" y="1"/>
                    <a:pt x="151" y="1"/>
                  </a:cubicBezTo>
                  <a:cubicBezTo>
                    <a:pt x="149" y="1"/>
                    <a:pt x="147" y="1"/>
                    <a:pt x="146" y="0"/>
                  </a:cubicBezTo>
                  <a:cubicBezTo>
                    <a:pt x="132" y="0"/>
                    <a:pt x="132" y="0"/>
                    <a:pt x="132" y="0"/>
                  </a:cubicBezTo>
                  <a:cubicBezTo>
                    <a:pt x="110" y="0"/>
                    <a:pt x="88" y="7"/>
                    <a:pt x="69" y="19"/>
                  </a:cubicBezTo>
                  <a:cubicBezTo>
                    <a:pt x="63" y="24"/>
                    <a:pt x="61" y="33"/>
                    <a:pt x="65" y="39"/>
                  </a:cubicBezTo>
                  <a:cubicBezTo>
                    <a:pt x="69" y="45"/>
                    <a:pt x="78" y="46"/>
                    <a:pt x="83" y="42"/>
                  </a:cubicBezTo>
                  <a:cubicBezTo>
                    <a:pt x="98" y="32"/>
                    <a:pt x="114" y="26"/>
                    <a:pt x="132" y="26"/>
                  </a:cubicBezTo>
                  <a:cubicBezTo>
                    <a:pt x="142" y="26"/>
                    <a:pt x="142" y="26"/>
                    <a:pt x="142" y="26"/>
                  </a:cubicBezTo>
                  <a:cubicBezTo>
                    <a:pt x="144" y="26"/>
                    <a:pt x="146" y="27"/>
                    <a:pt x="147" y="27"/>
                  </a:cubicBezTo>
                  <a:cubicBezTo>
                    <a:pt x="148" y="27"/>
                    <a:pt x="149" y="27"/>
                    <a:pt x="150" y="28"/>
                  </a:cubicBezTo>
                  <a:cubicBezTo>
                    <a:pt x="152" y="28"/>
                    <a:pt x="154" y="29"/>
                    <a:pt x="156" y="29"/>
                  </a:cubicBezTo>
                  <a:cubicBezTo>
                    <a:pt x="157" y="29"/>
                    <a:pt x="157" y="29"/>
                    <a:pt x="158" y="30"/>
                  </a:cubicBezTo>
                  <a:cubicBezTo>
                    <a:pt x="160" y="31"/>
                    <a:pt x="162" y="31"/>
                    <a:pt x="164" y="32"/>
                  </a:cubicBezTo>
                  <a:cubicBezTo>
                    <a:pt x="165" y="32"/>
                    <a:pt x="165" y="32"/>
                    <a:pt x="165" y="32"/>
                  </a:cubicBezTo>
                  <a:cubicBezTo>
                    <a:pt x="178" y="37"/>
                    <a:pt x="188" y="46"/>
                    <a:pt x="196" y="55"/>
                  </a:cubicBezTo>
                  <a:cubicBezTo>
                    <a:pt x="208" y="70"/>
                    <a:pt x="215" y="88"/>
                    <a:pt x="215" y="109"/>
                  </a:cubicBezTo>
                  <a:cubicBezTo>
                    <a:pt x="193" y="109"/>
                    <a:pt x="193" y="109"/>
                    <a:pt x="193" y="109"/>
                  </a:cubicBezTo>
                  <a:cubicBezTo>
                    <a:pt x="228" y="161"/>
                    <a:pt x="228" y="161"/>
                    <a:pt x="228" y="161"/>
                  </a:cubicBezTo>
                  <a:cubicBezTo>
                    <a:pt x="263" y="109"/>
                    <a:pt x="263" y="109"/>
                    <a:pt x="263" y="109"/>
                  </a:cubicBezTo>
                  <a:cubicBezTo>
                    <a:pt x="242" y="109"/>
                    <a:pt x="242" y="109"/>
                    <a:pt x="242" y="109"/>
                  </a:cubicBezTo>
                  <a:cubicBezTo>
                    <a:pt x="242" y="110"/>
                    <a:pt x="242" y="110"/>
                    <a:pt x="242" y="110"/>
                  </a:cubicBezTo>
                  <a:moveTo>
                    <a:pt x="242" y="110"/>
                  </a:moveTo>
                  <a:cubicBezTo>
                    <a:pt x="242" y="110"/>
                    <a:pt x="242" y="110"/>
                    <a:pt x="242" y="1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4201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905518"/>
            <a:ext cx="9144000" cy="3672408"/>
          </a:xfrm>
          <a:prstGeom prst="rect">
            <a:avLst/>
          </a:prstGeom>
          <a:solidFill>
            <a:schemeClr val="tx1"/>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81" name="bk object 16">
            <a:extLst>
              <a:ext uri="{FF2B5EF4-FFF2-40B4-BE49-F238E27FC236}">
                <a16:creationId xmlns="" xmlns:a16="http://schemas.microsoft.com/office/drawing/2014/main" id="{BD7DB460-22C6-4264-BFE2-48F32D5AD003}"/>
              </a:ext>
            </a:extLst>
          </p:cNvPr>
          <p:cNvSpPr>
            <a:spLocks/>
          </p:cNvSpPr>
          <p:nvPr/>
        </p:nvSpPr>
        <p:spPr bwMode="auto">
          <a:xfrm>
            <a:off x="467544" y="1525316"/>
            <a:ext cx="8066047" cy="2918642"/>
          </a:xfrm>
          <a:custGeom>
            <a:avLst/>
            <a:gdLst>
              <a:gd name="T0" fmla="*/ 0 w 15161626"/>
              <a:gd name="T1" fmla="*/ 5505616 h 5505616"/>
              <a:gd name="T2" fmla="*/ 15161626 w 15161626"/>
              <a:gd name="T3" fmla="*/ 5505616 h 5505616"/>
              <a:gd name="T4" fmla="*/ 15161626 w 15161626"/>
              <a:gd name="T5" fmla="*/ 0 h 5505616"/>
              <a:gd name="T6" fmla="*/ 0 w 15161626"/>
              <a:gd name="T7" fmla="*/ 0 h 5505616"/>
              <a:gd name="T8" fmla="*/ 0 w 15161626"/>
              <a:gd name="T9" fmla="*/ 5505616 h 5505616"/>
            </a:gdLst>
            <a:ahLst/>
            <a:cxnLst>
              <a:cxn ang="0">
                <a:pos x="T0" y="T1"/>
              </a:cxn>
              <a:cxn ang="0">
                <a:pos x="T2" y="T3"/>
              </a:cxn>
              <a:cxn ang="0">
                <a:pos x="T4" y="T5"/>
              </a:cxn>
              <a:cxn ang="0">
                <a:pos x="T6" y="T7"/>
              </a:cxn>
              <a:cxn ang="0">
                <a:pos x="T8" y="T9"/>
              </a:cxn>
            </a:cxnLst>
            <a:rect l="0" t="0" r="r" b="b"/>
            <a:pathLst>
              <a:path w="15161626" h="5505616">
                <a:moveTo>
                  <a:pt x="0" y="5505616"/>
                </a:moveTo>
                <a:lnTo>
                  <a:pt x="15161626" y="5505616"/>
                </a:lnTo>
                <a:lnTo>
                  <a:pt x="15161626" y="0"/>
                </a:lnTo>
                <a:lnTo>
                  <a:pt x="0" y="0"/>
                </a:lnTo>
                <a:lnTo>
                  <a:pt x="0" y="5505616"/>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500"/>
          </a:p>
        </p:txBody>
      </p:sp>
      <p:sp>
        <p:nvSpPr>
          <p:cNvPr id="119" name="标题 1">
            <a:extLst>
              <a:ext uri="{FF2B5EF4-FFF2-40B4-BE49-F238E27FC236}">
                <a16:creationId xmlns="" xmlns:a16="http://schemas.microsoft.com/office/drawing/2014/main" id="{9EA9F9EB-8D6D-4036-B2BB-072ECDC5F428}"/>
              </a:ext>
            </a:extLst>
          </p:cNvPr>
          <p:cNvSpPr>
            <a:spLocks noGrp="1"/>
          </p:cNvSpPr>
          <p:nvPr>
            <p:ph type="title"/>
          </p:nvPr>
        </p:nvSpPr>
        <p:spPr>
          <a:xfrm>
            <a:off x="517596" y="148894"/>
            <a:ext cx="7886700" cy="584597"/>
          </a:xfrm>
        </p:spPr>
        <p:txBody>
          <a:bodyPr/>
          <a:lstStyle/>
          <a:p>
            <a:r>
              <a:rPr lang="zh-CN" altLang="en-US" dirty="0" smtClean="0"/>
              <a:t>融合创新 开启智慧校园</a:t>
            </a:r>
            <a:endParaRPr lang="zh-CN" altLang="en-US" dirty="0"/>
          </a:p>
        </p:txBody>
      </p:sp>
      <p:sp>
        <p:nvSpPr>
          <p:cNvPr id="2" name="矩形 1">
            <a:extLst>
              <a:ext uri="{FF2B5EF4-FFF2-40B4-BE49-F238E27FC236}">
                <a16:creationId xmlns="" xmlns:a16="http://schemas.microsoft.com/office/drawing/2014/main" id="{92CBDFED-7DB0-42B9-AACC-94670D8B32A0}"/>
              </a:ext>
            </a:extLst>
          </p:cNvPr>
          <p:cNvSpPr/>
          <p:nvPr/>
        </p:nvSpPr>
        <p:spPr>
          <a:xfrm>
            <a:off x="697673" y="1705361"/>
            <a:ext cx="245735" cy="953865"/>
          </a:xfrm>
          <a:prstGeom prst="rect">
            <a:avLst/>
          </a:prstGeom>
        </p:spPr>
        <p:txBody>
          <a:bodyPr vert="eaVert" wrap="none" lIns="30239" tIns="15120" rIns="30239" bIns="15120">
            <a:spAutoFit/>
          </a:bodyPr>
          <a:lstStyle/>
          <a:p>
            <a:pPr>
              <a:defRPr/>
            </a:pPr>
            <a:r>
              <a:rPr lang="zh-CN" altLang="en-US" sz="1200" b="1" dirty="0">
                <a:solidFill>
                  <a:schemeClr val="bg1"/>
                </a:solidFill>
                <a:latin typeface="微软雅黑" pitchFamily="34" charset="-122"/>
                <a:ea typeface="微软雅黑" pitchFamily="34" charset="-122"/>
              </a:rPr>
              <a:t>数字校园应用</a:t>
            </a:r>
          </a:p>
        </p:txBody>
      </p:sp>
      <p:sp>
        <p:nvSpPr>
          <p:cNvPr id="82" name="bk object 17">
            <a:extLst>
              <a:ext uri="{FF2B5EF4-FFF2-40B4-BE49-F238E27FC236}">
                <a16:creationId xmlns="" xmlns:a16="http://schemas.microsoft.com/office/drawing/2014/main" id="{C03E649D-9581-4D23-B1BE-DF7AAD2D26CF}"/>
              </a:ext>
            </a:extLst>
          </p:cNvPr>
          <p:cNvSpPr/>
          <p:nvPr/>
        </p:nvSpPr>
        <p:spPr>
          <a:xfrm>
            <a:off x="3661222" y="1587174"/>
            <a:ext cx="4727410" cy="1176323"/>
          </a:xfrm>
          <a:custGeom>
            <a:avLst/>
            <a:gdLst/>
            <a:ahLst/>
            <a:cxnLst/>
            <a:rect l="l" t="t" r="r" b="b"/>
            <a:pathLst>
              <a:path w="14630105" h="2920377">
                <a:moveTo>
                  <a:pt x="0" y="2920377"/>
                </a:moveTo>
                <a:lnTo>
                  <a:pt x="14630105" y="2920377"/>
                </a:lnTo>
                <a:lnTo>
                  <a:pt x="14630105" y="0"/>
                </a:lnTo>
                <a:lnTo>
                  <a:pt x="0" y="0"/>
                </a:lnTo>
                <a:lnTo>
                  <a:pt x="0" y="2920377"/>
                </a:lnTo>
                <a:close/>
              </a:path>
            </a:pathLst>
          </a:custGeom>
          <a:solidFill>
            <a:srgbClr val="FFFFFF">
              <a:alpha val="10196"/>
            </a:srgbClr>
          </a:solidFill>
        </p:spPr>
        <p:txBody>
          <a:bodyPr vert="eaVert" lIns="0" tIns="0" rIns="0" bIns="0" anchor="ctr" anchorCtr="1"/>
          <a:lstStyle/>
          <a:p>
            <a:pPr>
              <a:defRPr/>
            </a:pPr>
            <a:endParaRPr lang="zh-CN" altLang="en-US" sz="7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83" name="组合 27655">
            <a:extLst>
              <a:ext uri="{FF2B5EF4-FFF2-40B4-BE49-F238E27FC236}">
                <a16:creationId xmlns="" xmlns:a16="http://schemas.microsoft.com/office/drawing/2014/main" id="{E9355D0D-DAA9-489B-97FF-E26E57D8E649}"/>
              </a:ext>
            </a:extLst>
          </p:cNvPr>
          <p:cNvGrpSpPr>
            <a:grpSpLocks/>
          </p:cNvGrpSpPr>
          <p:nvPr/>
        </p:nvGrpSpPr>
        <p:grpSpPr bwMode="auto">
          <a:xfrm>
            <a:off x="467544" y="1018085"/>
            <a:ext cx="2500958" cy="423724"/>
            <a:chOff x="2631588" y="2178744"/>
            <a:chExt cx="9532064" cy="1304173"/>
          </a:xfrm>
        </p:grpSpPr>
        <p:sp>
          <p:nvSpPr>
            <p:cNvPr id="182" name="bk object 18">
              <a:extLst>
                <a:ext uri="{FF2B5EF4-FFF2-40B4-BE49-F238E27FC236}">
                  <a16:creationId xmlns="" xmlns:a16="http://schemas.microsoft.com/office/drawing/2014/main" id="{EA119C5F-584A-4F5B-B3DE-8D51C026F61F}"/>
                </a:ext>
              </a:extLst>
            </p:cNvPr>
            <p:cNvSpPr>
              <a:spLocks/>
            </p:cNvSpPr>
            <p:nvPr/>
          </p:nvSpPr>
          <p:spPr bwMode="auto">
            <a:xfrm>
              <a:off x="2631588" y="2178744"/>
              <a:ext cx="9532064" cy="1304173"/>
            </a:xfrm>
            <a:custGeom>
              <a:avLst/>
              <a:gdLst>
                <a:gd name="T0" fmla="*/ 0 w 4978051"/>
                <a:gd name="T1" fmla="*/ 0 h 778294"/>
                <a:gd name="T2" fmla="*/ 4978051 w 4978051"/>
                <a:gd name="T3" fmla="*/ 778294 h 778294"/>
              </a:gdLst>
              <a:ahLst/>
              <a:cxnLst/>
              <a:rect l="T0" t="T1" r="T2" b="T3"/>
              <a:pathLst>
                <a:path w="4978051" h="778294">
                  <a:moveTo>
                    <a:pt x="0" y="778294"/>
                  </a:moveTo>
                  <a:lnTo>
                    <a:pt x="4978051" y="778294"/>
                  </a:lnTo>
                  <a:lnTo>
                    <a:pt x="4978051" y="0"/>
                  </a:lnTo>
                  <a:lnTo>
                    <a:pt x="0" y="0"/>
                  </a:lnTo>
                  <a:lnTo>
                    <a:pt x="0" y="778294"/>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0" rIns="0" bIns="0" anchor="ctr" anchorCtr="1"/>
            <a:lstStyle/>
            <a:p>
              <a:r>
                <a:rPr lang="zh-CN" altLang="en-US" sz="1400" b="1" dirty="0" smtClean="0">
                  <a:solidFill>
                    <a:srgbClr val="E90012"/>
                  </a:solidFill>
                  <a:latin typeface="微软雅黑" panose="020B0503020204020204" pitchFamily="34" charset="-122"/>
                  <a:ea typeface="微软雅黑" panose="020B0503020204020204" pitchFamily="34" charset="-122"/>
                </a:rPr>
                <a:t>变革</a:t>
              </a:r>
              <a:r>
                <a:rPr lang="zh-CN" altLang="en-US" sz="1400" dirty="0" smtClean="0">
                  <a:solidFill>
                    <a:schemeClr val="bg1"/>
                  </a:solidFill>
                  <a:latin typeface="微软雅黑" panose="020B0503020204020204" pitchFamily="34" charset="-122"/>
                  <a:ea typeface="微软雅黑" panose="020B0503020204020204" pitchFamily="34" charset="-122"/>
                </a:rPr>
                <a:t>：校园</a:t>
              </a:r>
              <a:r>
                <a:rPr lang="zh-CN" altLang="en-US" sz="1400" dirty="0">
                  <a:solidFill>
                    <a:schemeClr val="bg1"/>
                  </a:solidFill>
                  <a:latin typeface="微软雅黑" panose="020B0503020204020204" pitchFamily="34" charset="-122"/>
                  <a:ea typeface="微软雅黑" panose="020B0503020204020204" pitchFamily="34" charset="-122"/>
                </a:rPr>
                <a:t>智慧服务</a:t>
              </a:r>
            </a:p>
          </p:txBody>
        </p:sp>
        <p:sp>
          <p:nvSpPr>
            <p:cNvPr id="183" name="bk object 73">
              <a:extLst>
                <a:ext uri="{FF2B5EF4-FFF2-40B4-BE49-F238E27FC236}">
                  <a16:creationId xmlns="" xmlns:a16="http://schemas.microsoft.com/office/drawing/2014/main" id="{E03131B9-959A-49F8-AAE2-176D9B962142}"/>
                </a:ext>
              </a:extLst>
            </p:cNvPr>
            <p:cNvSpPr>
              <a:spLocks/>
            </p:cNvSpPr>
            <p:nvPr/>
          </p:nvSpPr>
          <p:spPr bwMode="auto">
            <a:xfrm>
              <a:off x="3498571" y="2546342"/>
              <a:ext cx="1035441" cy="657879"/>
            </a:xfrm>
            <a:custGeom>
              <a:avLst/>
              <a:gdLst>
                <a:gd name="T0" fmla="*/ 0 w 510679"/>
                <a:gd name="T1" fmla="*/ 300412 h 324466"/>
                <a:gd name="T2" fmla="*/ 510679 w 510679"/>
                <a:gd name="T3" fmla="*/ 324466 h 324466"/>
                <a:gd name="T4" fmla="*/ 483753 w 510679"/>
                <a:gd name="T5" fmla="*/ 36024 h 324466"/>
                <a:gd name="T6" fmla="*/ 26918 w 510679"/>
                <a:gd name="T7" fmla="*/ 300412 h 324466"/>
                <a:gd name="T8" fmla="*/ 215975 w 510679"/>
                <a:gd name="T9" fmla="*/ 261856 h 324466"/>
                <a:gd name="T10" fmla="*/ 53717 w 510679"/>
                <a:gd name="T11" fmla="*/ 213848 h 324466"/>
                <a:gd name="T12" fmla="*/ 215975 w 510679"/>
                <a:gd name="T13" fmla="*/ 185659 h 324466"/>
                <a:gd name="T14" fmla="*/ 53717 w 510679"/>
                <a:gd name="T15" fmla="*/ 137651 h 324466"/>
                <a:gd name="T16" fmla="*/ 483753 w 510679"/>
                <a:gd name="T17" fmla="*/ 109462 h 324466"/>
                <a:gd name="T18" fmla="*/ 53717 w 510679"/>
                <a:gd name="T19" fmla="*/ 61461 h 324466"/>
                <a:gd name="T20" fmla="*/ 483753 w 510679"/>
                <a:gd name="T21" fmla="*/ 36024 h 324466"/>
                <a:gd name="T22" fmla="*/ 459486 w 510679"/>
                <a:gd name="T23" fmla="*/ 137651 h 324466"/>
                <a:gd name="T24" fmla="*/ 294704 w 510679"/>
                <a:gd name="T25" fmla="*/ 185659 h 324466"/>
                <a:gd name="T26" fmla="*/ 483753 w 510679"/>
                <a:gd name="T27" fmla="*/ 300412 h 324466"/>
                <a:gd name="T28" fmla="*/ 322041 w 510679"/>
                <a:gd name="T29" fmla="*/ 261856 h 324466"/>
                <a:gd name="T30" fmla="*/ 483753 w 510679"/>
                <a:gd name="T31" fmla="*/ 213848 h 324466"/>
                <a:gd name="T32" fmla="*/ 143161 w 510679"/>
                <a:gd name="T33" fmla="*/ 213848 h 324466"/>
                <a:gd name="T34" fmla="*/ 101726 w 510679"/>
                <a:gd name="T35" fmla="*/ 261856 h 324466"/>
                <a:gd name="T36" fmla="*/ 143161 w 510679"/>
                <a:gd name="T37" fmla="*/ 213848 h 324466"/>
                <a:gd name="T38" fmla="*/ 191169 w 510679"/>
                <a:gd name="T39" fmla="*/ 213848 h 324466"/>
                <a:gd name="T40" fmla="*/ 215975 w 510679"/>
                <a:gd name="T41" fmla="*/ 261856 h 324466"/>
                <a:gd name="T42" fmla="*/ 411478 w 510679"/>
                <a:gd name="T43" fmla="*/ 213848 h 324466"/>
                <a:gd name="T44" fmla="*/ 370050 w 510679"/>
                <a:gd name="T45" fmla="*/ 261856 h 324466"/>
                <a:gd name="T46" fmla="*/ 411478 w 510679"/>
                <a:gd name="T47" fmla="*/ 213848 h 324466"/>
                <a:gd name="T48" fmla="*/ 459486 w 510679"/>
                <a:gd name="T49" fmla="*/ 213848 h 324466"/>
                <a:gd name="T50" fmla="*/ 483753 w 510679"/>
                <a:gd name="T51" fmla="*/ 261856 h 324466"/>
                <a:gd name="T52" fmla="*/ 143161 w 510679"/>
                <a:gd name="T53" fmla="*/ 137651 h 324466"/>
                <a:gd name="T54" fmla="*/ 101726 w 510679"/>
                <a:gd name="T55" fmla="*/ 185659 h 324466"/>
                <a:gd name="T56" fmla="*/ 143161 w 510679"/>
                <a:gd name="T57" fmla="*/ 137651 h 324466"/>
                <a:gd name="T58" fmla="*/ 191169 w 510679"/>
                <a:gd name="T59" fmla="*/ 137651 h 324466"/>
                <a:gd name="T60" fmla="*/ 322041 w 510679"/>
                <a:gd name="T61" fmla="*/ 185659 h 324466"/>
                <a:gd name="T62" fmla="*/ 411478 w 510679"/>
                <a:gd name="T63" fmla="*/ 137651 h 324466"/>
                <a:gd name="T64" fmla="*/ 370050 w 510679"/>
                <a:gd name="T65" fmla="*/ 185659 h 324466"/>
                <a:gd name="T66" fmla="*/ 411478 w 510679"/>
                <a:gd name="T67" fmla="*/ 137651 h 324466"/>
                <a:gd name="T68" fmla="*/ 101726 w 510679"/>
                <a:gd name="T69" fmla="*/ 61461 h 324466"/>
                <a:gd name="T70" fmla="*/ 143161 w 510679"/>
                <a:gd name="T71" fmla="*/ 109462 h 324466"/>
                <a:gd name="T72" fmla="*/ 232604 w 510679"/>
                <a:gd name="T73" fmla="*/ 61461 h 324466"/>
                <a:gd name="T74" fmla="*/ 191169 w 510679"/>
                <a:gd name="T75" fmla="*/ 109462 h 324466"/>
                <a:gd name="T76" fmla="*/ 232604 w 510679"/>
                <a:gd name="T77" fmla="*/ 61461 h 324466"/>
                <a:gd name="T78" fmla="*/ 280613 w 510679"/>
                <a:gd name="T79" fmla="*/ 61461 h 324466"/>
                <a:gd name="T80" fmla="*/ 322041 w 510679"/>
                <a:gd name="T81" fmla="*/ 109462 h 324466"/>
                <a:gd name="T82" fmla="*/ 411478 w 510679"/>
                <a:gd name="T83" fmla="*/ 61461 h 324466"/>
                <a:gd name="T84" fmla="*/ 370050 w 510679"/>
                <a:gd name="T85" fmla="*/ 109462 h 324466"/>
                <a:gd name="T86" fmla="*/ 411478 w 510679"/>
                <a:gd name="T87" fmla="*/ 61461 h 324466"/>
                <a:gd name="T88" fmla="*/ 459486 w 510679"/>
                <a:gd name="T89" fmla="*/ 61461 h 324466"/>
                <a:gd name="T90" fmla="*/ 483753 w 510679"/>
                <a:gd name="T91" fmla="*/ 109462 h 324466"/>
                <a:gd name="T92" fmla="*/ 394444 w 510679"/>
                <a:gd name="T93" fmla="*/ 0 h 324466"/>
                <a:gd name="T94" fmla="*/ 116249 w 510679"/>
                <a:gd name="T95" fmla="*/ 36024 h 324466"/>
                <a:gd name="T96" fmla="*/ 394444 w 510679"/>
                <a:gd name="T97" fmla="*/ 0 h 324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0679" h="324466">
                  <a:moveTo>
                    <a:pt x="510679" y="300412"/>
                  </a:moveTo>
                  <a:lnTo>
                    <a:pt x="0" y="300412"/>
                  </a:lnTo>
                  <a:lnTo>
                    <a:pt x="0" y="324466"/>
                  </a:lnTo>
                  <a:lnTo>
                    <a:pt x="510679" y="324466"/>
                  </a:lnTo>
                  <a:lnTo>
                    <a:pt x="510679" y="300412"/>
                  </a:lnTo>
                  <a:close/>
                </a:path>
                <a:path w="510679" h="324466">
                  <a:moveTo>
                    <a:pt x="483753" y="36024"/>
                  </a:moveTo>
                  <a:lnTo>
                    <a:pt x="26918" y="36024"/>
                  </a:lnTo>
                  <a:lnTo>
                    <a:pt x="26918" y="300412"/>
                  </a:lnTo>
                  <a:lnTo>
                    <a:pt x="215975" y="300412"/>
                  </a:lnTo>
                  <a:lnTo>
                    <a:pt x="215975" y="261856"/>
                  </a:lnTo>
                  <a:lnTo>
                    <a:pt x="53717" y="261856"/>
                  </a:lnTo>
                  <a:lnTo>
                    <a:pt x="53717" y="213848"/>
                  </a:lnTo>
                  <a:lnTo>
                    <a:pt x="215975" y="213848"/>
                  </a:lnTo>
                  <a:lnTo>
                    <a:pt x="215975" y="185659"/>
                  </a:lnTo>
                  <a:lnTo>
                    <a:pt x="53717" y="185659"/>
                  </a:lnTo>
                  <a:lnTo>
                    <a:pt x="53717" y="137651"/>
                  </a:lnTo>
                  <a:lnTo>
                    <a:pt x="483753" y="137651"/>
                  </a:lnTo>
                  <a:lnTo>
                    <a:pt x="483753" y="109462"/>
                  </a:lnTo>
                  <a:lnTo>
                    <a:pt x="53717" y="109462"/>
                  </a:lnTo>
                  <a:lnTo>
                    <a:pt x="53717" y="61461"/>
                  </a:lnTo>
                  <a:lnTo>
                    <a:pt x="483753" y="61461"/>
                  </a:lnTo>
                  <a:lnTo>
                    <a:pt x="483753" y="36024"/>
                  </a:lnTo>
                  <a:close/>
                </a:path>
                <a:path w="510679" h="324466">
                  <a:moveTo>
                    <a:pt x="483753" y="137651"/>
                  </a:moveTo>
                  <a:lnTo>
                    <a:pt x="459486" y="137651"/>
                  </a:lnTo>
                  <a:lnTo>
                    <a:pt x="459486" y="185659"/>
                  </a:lnTo>
                  <a:lnTo>
                    <a:pt x="294704" y="185659"/>
                  </a:lnTo>
                  <a:lnTo>
                    <a:pt x="294704" y="300412"/>
                  </a:lnTo>
                  <a:lnTo>
                    <a:pt x="483753" y="300412"/>
                  </a:lnTo>
                  <a:lnTo>
                    <a:pt x="483753" y="261856"/>
                  </a:lnTo>
                  <a:lnTo>
                    <a:pt x="322041" y="261856"/>
                  </a:lnTo>
                  <a:lnTo>
                    <a:pt x="322041" y="213848"/>
                  </a:lnTo>
                  <a:lnTo>
                    <a:pt x="483753" y="213848"/>
                  </a:lnTo>
                  <a:lnTo>
                    <a:pt x="483753" y="137651"/>
                  </a:lnTo>
                  <a:close/>
                </a:path>
                <a:path w="510679" h="324466">
                  <a:moveTo>
                    <a:pt x="143161" y="213848"/>
                  </a:moveTo>
                  <a:lnTo>
                    <a:pt x="101726" y="213848"/>
                  </a:lnTo>
                  <a:lnTo>
                    <a:pt x="101726" y="261856"/>
                  </a:lnTo>
                  <a:lnTo>
                    <a:pt x="143161" y="261856"/>
                  </a:lnTo>
                  <a:lnTo>
                    <a:pt x="143161" y="213848"/>
                  </a:lnTo>
                  <a:close/>
                </a:path>
                <a:path w="510679" h="324466">
                  <a:moveTo>
                    <a:pt x="215975" y="213848"/>
                  </a:moveTo>
                  <a:lnTo>
                    <a:pt x="191169" y="213848"/>
                  </a:lnTo>
                  <a:lnTo>
                    <a:pt x="191169" y="261856"/>
                  </a:lnTo>
                  <a:lnTo>
                    <a:pt x="215975" y="261856"/>
                  </a:lnTo>
                  <a:lnTo>
                    <a:pt x="215975" y="213848"/>
                  </a:lnTo>
                  <a:close/>
                </a:path>
                <a:path w="510679" h="324466">
                  <a:moveTo>
                    <a:pt x="411478" y="213848"/>
                  </a:moveTo>
                  <a:lnTo>
                    <a:pt x="370050" y="213848"/>
                  </a:lnTo>
                  <a:lnTo>
                    <a:pt x="370050" y="261856"/>
                  </a:lnTo>
                  <a:lnTo>
                    <a:pt x="411478" y="261856"/>
                  </a:lnTo>
                  <a:lnTo>
                    <a:pt x="411478" y="213848"/>
                  </a:lnTo>
                  <a:close/>
                </a:path>
                <a:path w="510679" h="324466">
                  <a:moveTo>
                    <a:pt x="483753" y="213848"/>
                  </a:moveTo>
                  <a:lnTo>
                    <a:pt x="459486" y="213848"/>
                  </a:lnTo>
                  <a:lnTo>
                    <a:pt x="459486" y="261856"/>
                  </a:lnTo>
                  <a:lnTo>
                    <a:pt x="483753" y="261856"/>
                  </a:lnTo>
                  <a:lnTo>
                    <a:pt x="483753" y="213848"/>
                  </a:lnTo>
                  <a:close/>
                </a:path>
                <a:path w="510679" h="324466">
                  <a:moveTo>
                    <a:pt x="143161" y="137651"/>
                  </a:moveTo>
                  <a:lnTo>
                    <a:pt x="101726" y="137651"/>
                  </a:lnTo>
                  <a:lnTo>
                    <a:pt x="101726" y="185659"/>
                  </a:lnTo>
                  <a:lnTo>
                    <a:pt x="143161" y="185659"/>
                  </a:lnTo>
                  <a:lnTo>
                    <a:pt x="143161" y="137651"/>
                  </a:lnTo>
                  <a:close/>
                </a:path>
                <a:path w="510679" h="324466">
                  <a:moveTo>
                    <a:pt x="322041" y="137651"/>
                  </a:moveTo>
                  <a:lnTo>
                    <a:pt x="191169" y="137651"/>
                  </a:lnTo>
                  <a:lnTo>
                    <a:pt x="191169" y="185659"/>
                  </a:lnTo>
                  <a:lnTo>
                    <a:pt x="322041" y="185659"/>
                  </a:lnTo>
                  <a:lnTo>
                    <a:pt x="322041" y="137651"/>
                  </a:lnTo>
                  <a:close/>
                </a:path>
                <a:path w="510679" h="324466">
                  <a:moveTo>
                    <a:pt x="411478" y="137651"/>
                  </a:moveTo>
                  <a:lnTo>
                    <a:pt x="370050" y="137651"/>
                  </a:lnTo>
                  <a:lnTo>
                    <a:pt x="370050" y="185659"/>
                  </a:lnTo>
                  <a:lnTo>
                    <a:pt x="411478" y="185659"/>
                  </a:lnTo>
                  <a:lnTo>
                    <a:pt x="411478" y="137651"/>
                  </a:lnTo>
                  <a:close/>
                </a:path>
                <a:path w="510679" h="324466">
                  <a:moveTo>
                    <a:pt x="143161" y="61461"/>
                  </a:moveTo>
                  <a:lnTo>
                    <a:pt x="101726" y="61461"/>
                  </a:lnTo>
                  <a:lnTo>
                    <a:pt x="101726" y="109462"/>
                  </a:lnTo>
                  <a:lnTo>
                    <a:pt x="143161" y="109462"/>
                  </a:lnTo>
                  <a:lnTo>
                    <a:pt x="143161" y="61461"/>
                  </a:lnTo>
                  <a:close/>
                </a:path>
                <a:path w="510679" h="324466">
                  <a:moveTo>
                    <a:pt x="232604" y="61461"/>
                  </a:moveTo>
                  <a:lnTo>
                    <a:pt x="191169" y="61461"/>
                  </a:lnTo>
                  <a:lnTo>
                    <a:pt x="191169" y="109462"/>
                  </a:lnTo>
                  <a:lnTo>
                    <a:pt x="232604" y="109462"/>
                  </a:lnTo>
                  <a:lnTo>
                    <a:pt x="232604" y="61461"/>
                  </a:lnTo>
                  <a:close/>
                </a:path>
                <a:path w="510679" h="324466">
                  <a:moveTo>
                    <a:pt x="322041" y="61461"/>
                  </a:moveTo>
                  <a:lnTo>
                    <a:pt x="280613" y="61461"/>
                  </a:lnTo>
                  <a:lnTo>
                    <a:pt x="280613" y="109462"/>
                  </a:lnTo>
                  <a:lnTo>
                    <a:pt x="322041" y="109462"/>
                  </a:lnTo>
                  <a:lnTo>
                    <a:pt x="322041" y="61461"/>
                  </a:lnTo>
                  <a:close/>
                </a:path>
                <a:path w="510679" h="324466">
                  <a:moveTo>
                    <a:pt x="411478" y="61461"/>
                  </a:moveTo>
                  <a:lnTo>
                    <a:pt x="370050" y="61461"/>
                  </a:lnTo>
                  <a:lnTo>
                    <a:pt x="370050" y="109462"/>
                  </a:lnTo>
                  <a:lnTo>
                    <a:pt x="411478" y="109462"/>
                  </a:lnTo>
                  <a:lnTo>
                    <a:pt x="411478" y="61461"/>
                  </a:lnTo>
                  <a:close/>
                </a:path>
                <a:path w="510679" h="324466">
                  <a:moveTo>
                    <a:pt x="483753" y="61461"/>
                  </a:moveTo>
                  <a:lnTo>
                    <a:pt x="459486" y="61461"/>
                  </a:lnTo>
                  <a:lnTo>
                    <a:pt x="459486" y="109462"/>
                  </a:lnTo>
                  <a:lnTo>
                    <a:pt x="483753" y="109462"/>
                  </a:lnTo>
                  <a:lnTo>
                    <a:pt x="483753" y="61461"/>
                  </a:lnTo>
                  <a:close/>
                </a:path>
                <a:path w="510679" h="324466">
                  <a:moveTo>
                    <a:pt x="394444" y="0"/>
                  </a:moveTo>
                  <a:lnTo>
                    <a:pt x="116249" y="0"/>
                  </a:lnTo>
                  <a:lnTo>
                    <a:pt x="116249" y="36024"/>
                  </a:lnTo>
                  <a:lnTo>
                    <a:pt x="394444" y="36024"/>
                  </a:lnTo>
                  <a:lnTo>
                    <a:pt x="3944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500"/>
            </a:p>
          </p:txBody>
        </p:sp>
      </p:grpSp>
      <p:sp>
        <p:nvSpPr>
          <p:cNvPr id="84" name="bk object 19">
            <a:extLst>
              <a:ext uri="{FF2B5EF4-FFF2-40B4-BE49-F238E27FC236}">
                <a16:creationId xmlns="" xmlns:a16="http://schemas.microsoft.com/office/drawing/2014/main" id="{F7D42197-3693-484A-AE95-5397350015E3}"/>
              </a:ext>
            </a:extLst>
          </p:cNvPr>
          <p:cNvSpPr>
            <a:spLocks/>
          </p:cNvSpPr>
          <p:nvPr/>
        </p:nvSpPr>
        <p:spPr bwMode="auto">
          <a:xfrm>
            <a:off x="3041814" y="1018085"/>
            <a:ext cx="2501374" cy="423724"/>
          </a:xfrm>
          <a:custGeom>
            <a:avLst/>
            <a:gdLst>
              <a:gd name="T0" fmla="*/ 0 w 4978051"/>
              <a:gd name="T1" fmla="*/ 0 h 778294"/>
              <a:gd name="T2" fmla="*/ 4978051 w 4978051"/>
              <a:gd name="T3" fmla="*/ 778294 h 778294"/>
            </a:gdLst>
            <a:ahLst/>
            <a:cxnLst/>
            <a:rect l="T0" t="T1" r="T2" b="T3"/>
            <a:pathLst>
              <a:path w="4978051" h="778294">
                <a:moveTo>
                  <a:pt x="0" y="778294"/>
                </a:moveTo>
                <a:lnTo>
                  <a:pt x="4978051" y="778294"/>
                </a:lnTo>
                <a:lnTo>
                  <a:pt x="4978051" y="0"/>
                </a:lnTo>
                <a:lnTo>
                  <a:pt x="0" y="0"/>
                </a:lnTo>
                <a:lnTo>
                  <a:pt x="0" y="778294"/>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0" rIns="0" bIns="0" anchor="ctr" anchorCtr="1"/>
          <a:lstStyle/>
          <a:p>
            <a:r>
              <a:rPr lang="zh-CN" altLang="en-US" sz="1400" b="1" dirty="0">
                <a:solidFill>
                  <a:srgbClr val="E90012"/>
                </a:solidFill>
                <a:latin typeface="微软雅黑" panose="020B0503020204020204" pitchFamily="34" charset="-122"/>
                <a:ea typeface="微软雅黑" panose="020B0503020204020204" pitchFamily="34" charset="-122"/>
              </a:rPr>
              <a:t>变革</a:t>
            </a:r>
            <a:r>
              <a:rPr lang="zh-CN" altLang="en-US" sz="1400" dirty="0" smtClean="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教务优化</a:t>
            </a:r>
            <a:r>
              <a:rPr lang="zh-CN" altLang="en-US" sz="1400" dirty="0" smtClean="0">
                <a:solidFill>
                  <a:schemeClr val="bg1"/>
                </a:solidFill>
                <a:latin typeface="微软雅黑" panose="020B0503020204020204" pitchFamily="34" charset="-122"/>
                <a:ea typeface="微软雅黑" panose="020B0503020204020204" pitchFamily="34" charset="-122"/>
              </a:rPr>
              <a:t>支撑</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85" name="组合 84">
            <a:extLst>
              <a:ext uri="{FF2B5EF4-FFF2-40B4-BE49-F238E27FC236}">
                <a16:creationId xmlns="" xmlns:a16="http://schemas.microsoft.com/office/drawing/2014/main" id="{2D1A3AE4-A726-400C-8646-DD4EC045EB74}"/>
              </a:ext>
            </a:extLst>
          </p:cNvPr>
          <p:cNvGrpSpPr/>
          <p:nvPr/>
        </p:nvGrpSpPr>
        <p:grpSpPr>
          <a:xfrm>
            <a:off x="3302110" y="1069408"/>
            <a:ext cx="282622" cy="307373"/>
            <a:chOff x="13949805" y="2572084"/>
            <a:chExt cx="1077096" cy="946604"/>
          </a:xfrm>
          <a:solidFill>
            <a:schemeClr val="bg1"/>
          </a:solidFill>
        </p:grpSpPr>
        <p:sp>
          <p:nvSpPr>
            <p:cNvPr id="176" name="bk object 74">
              <a:extLst>
                <a:ext uri="{FF2B5EF4-FFF2-40B4-BE49-F238E27FC236}">
                  <a16:creationId xmlns="" xmlns:a16="http://schemas.microsoft.com/office/drawing/2014/main" id="{54DD723D-799F-407C-BDFB-F867866AAD09}"/>
                </a:ext>
              </a:extLst>
            </p:cNvPr>
            <p:cNvSpPr/>
            <p:nvPr/>
          </p:nvSpPr>
          <p:spPr>
            <a:xfrm>
              <a:off x="14330971" y="3044125"/>
              <a:ext cx="574990" cy="208170"/>
            </a:xfrm>
            <a:custGeom>
              <a:avLst/>
              <a:gdLst/>
              <a:ahLst/>
              <a:cxnLst/>
              <a:rect l="l" t="t" r="r" b="b"/>
              <a:pathLst>
                <a:path w="283584" h="102669">
                  <a:moveTo>
                    <a:pt x="283584" y="0"/>
                  </a:moveTo>
                  <a:lnTo>
                    <a:pt x="6623" y="0"/>
                  </a:lnTo>
                  <a:lnTo>
                    <a:pt x="0" y="5630"/>
                  </a:lnTo>
                  <a:lnTo>
                    <a:pt x="0" y="97045"/>
                  </a:lnTo>
                  <a:lnTo>
                    <a:pt x="6623" y="102669"/>
                  </a:lnTo>
                  <a:lnTo>
                    <a:pt x="283584" y="102669"/>
                  </a:lnTo>
                  <a:lnTo>
                    <a:pt x="283584" y="83791"/>
                  </a:lnTo>
                  <a:lnTo>
                    <a:pt x="20933" y="83791"/>
                  </a:lnTo>
                  <a:lnTo>
                    <a:pt x="20933" y="18877"/>
                  </a:lnTo>
                  <a:lnTo>
                    <a:pt x="283584" y="18877"/>
                  </a:lnTo>
                  <a:lnTo>
                    <a:pt x="283584" y="0"/>
                  </a:lnTo>
                  <a:close/>
                </a:path>
                <a:path w="283584" h="102669">
                  <a:moveTo>
                    <a:pt x="271146" y="63134"/>
                  </a:moveTo>
                  <a:lnTo>
                    <a:pt x="32896" y="63134"/>
                  </a:lnTo>
                  <a:lnTo>
                    <a:pt x="32472" y="66219"/>
                  </a:lnTo>
                  <a:lnTo>
                    <a:pt x="31911" y="69169"/>
                  </a:lnTo>
                  <a:lnTo>
                    <a:pt x="31237" y="71949"/>
                  </a:lnTo>
                  <a:lnTo>
                    <a:pt x="274926" y="71949"/>
                  </a:lnTo>
                  <a:lnTo>
                    <a:pt x="273351" y="69169"/>
                  </a:lnTo>
                  <a:lnTo>
                    <a:pt x="272075" y="66219"/>
                  </a:lnTo>
                  <a:lnTo>
                    <a:pt x="271146" y="63134"/>
                  </a:lnTo>
                  <a:close/>
                </a:path>
                <a:path w="283584" h="102669">
                  <a:moveTo>
                    <a:pt x="269550" y="46377"/>
                  </a:moveTo>
                  <a:lnTo>
                    <a:pt x="33620" y="46377"/>
                  </a:lnTo>
                  <a:lnTo>
                    <a:pt x="33762" y="49320"/>
                  </a:lnTo>
                  <a:lnTo>
                    <a:pt x="33762" y="52249"/>
                  </a:lnTo>
                  <a:lnTo>
                    <a:pt x="33620" y="55192"/>
                  </a:lnTo>
                  <a:lnTo>
                    <a:pt x="269550" y="55192"/>
                  </a:lnTo>
                  <a:lnTo>
                    <a:pt x="269253" y="52249"/>
                  </a:lnTo>
                  <a:lnTo>
                    <a:pt x="269253" y="49320"/>
                  </a:lnTo>
                  <a:lnTo>
                    <a:pt x="269550" y="46377"/>
                  </a:lnTo>
                  <a:close/>
                </a:path>
                <a:path w="283584" h="102669">
                  <a:moveTo>
                    <a:pt x="274926" y="29627"/>
                  </a:moveTo>
                  <a:lnTo>
                    <a:pt x="31237" y="29627"/>
                  </a:lnTo>
                  <a:lnTo>
                    <a:pt x="31932" y="32478"/>
                  </a:lnTo>
                  <a:lnTo>
                    <a:pt x="32485" y="35428"/>
                  </a:lnTo>
                  <a:lnTo>
                    <a:pt x="32896" y="38435"/>
                  </a:lnTo>
                  <a:lnTo>
                    <a:pt x="271146" y="38435"/>
                  </a:lnTo>
                  <a:lnTo>
                    <a:pt x="272082" y="35350"/>
                  </a:lnTo>
                  <a:lnTo>
                    <a:pt x="273351" y="32407"/>
                  </a:lnTo>
                  <a:lnTo>
                    <a:pt x="274926" y="29627"/>
                  </a:lnTo>
                  <a:close/>
                </a:path>
              </a:pathLst>
            </a:custGeom>
            <a:grpFill/>
          </p:spPr>
          <p:txBody>
            <a:bodyPr lIns="0" tIns="0" rIns="0" bIns="0"/>
            <a:lstStyle/>
            <a:p>
              <a:pPr>
                <a:defRPr/>
              </a:pPr>
              <a:endParaRPr sz="500"/>
            </a:p>
          </p:txBody>
        </p:sp>
        <p:sp>
          <p:nvSpPr>
            <p:cNvPr id="177" name="bk object 75">
              <a:extLst>
                <a:ext uri="{FF2B5EF4-FFF2-40B4-BE49-F238E27FC236}">
                  <a16:creationId xmlns="" xmlns:a16="http://schemas.microsoft.com/office/drawing/2014/main" id="{96189768-15B9-42CF-9D58-1B96FE71D597}"/>
                </a:ext>
              </a:extLst>
            </p:cNvPr>
            <p:cNvSpPr/>
            <p:nvPr/>
          </p:nvSpPr>
          <p:spPr>
            <a:xfrm>
              <a:off x="14440810" y="2572084"/>
              <a:ext cx="354789" cy="448186"/>
            </a:xfrm>
            <a:custGeom>
              <a:avLst/>
              <a:gdLst/>
              <a:ahLst/>
              <a:cxnLst/>
              <a:rect l="l" t="t" r="r" b="b"/>
              <a:pathLst>
                <a:path w="174982" h="221045">
                  <a:moveTo>
                    <a:pt x="60211" y="61953"/>
                  </a:moveTo>
                  <a:lnTo>
                    <a:pt x="16987" y="83838"/>
                  </a:lnTo>
                  <a:lnTo>
                    <a:pt x="1687" y="118756"/>
                  </a:lnTo>
                  <a:lnTo>
                    <a:pt x="0" y="133662"/>
                  </a:lnTo>
                  <a:lnTo>
                    <a:pt x="286" y="150111"/>
                  </a:lnTo>
                  <a:lnTo>
                    <a:pt x="16933" y="190085"/>
                  </a:lnTo>
                  <a:lnTo>
                    <a:pt x="48025" y="215571"/>
                  </a:lnTo>
                  <a:lnTo>
                    <a:pt x="73541" y="221045"/>
                  </a:lnTo>
                  <a:lnTo>
                    <a:pt x="78215" y="221045"/>
                  </a:lnTo>
                  <a:lnTo>
                    <a:pt x="82753" y="217251"/>
                  </a:lnTo>
                  <a:lnTo>
                    <a:pt x="87100" y="216230"/>
                  </a:lnTo>
                  <a:lnTo>
                    <a:pt x="123694" y="216230"/>
                  </a:lnTo>
                  <a:lnTo>
                    <a:pt x="127233" y="214934"/>
                  </a:lnTo>
                  <a:lnTo>
                    <a:pt x="156165" y="189489"/>
                  </a:lnTo>
                  <a:lnTo>
                    <a:pt x="169194" y="162375"/>
                  </a:lnTo>
                  <a:lnTo>
                    <a:pt x="27086" y="162375"/>
                  </a:lnTo>
                  <a:lnTo>
                    <a:pt x="21785" y="151815"/>
                  </a:lnTo>
                  <a:lnTo>
                    <a:pt x="18194" y="139170"/>
                  </a:lnTo>
                  <a:lnTo>
                    <a:pt x="16444" y="124118"/>
                  </a:lnTo>
                  <a:lnTo>
                    <a:pt x="18465" y="111037"/>
                  </a:lnTo>
                  <a:lnTo>
                    <a:pt x="23371" y="98848"/>
                  </a:lnTo>
                  <a:lnTo>
                    <a:pt x="31237" y="88510"/>
                  </a:lnTo>
                  <a:lnTo>
                    <a:pt x="42141" y="80983"/>
                  </a:lnTo>
                  <a:lnTo>
                    <a:pt x="51806" y="76473"/>
                  </a:lnTo>
                  <a:lnTo>
                    <a:pt x="149870" y="76473"/>
                  </a:lnTo>
                  <a:lnTo>
                    <a:pt x="146430" y="73367"/>
                  </a:lnTo>
                  <a:lnTo>
                    <a:pt x="136337" y="67369"/>
                  </a:lnTo>
                  <a:lnTo>
                    <a:pt x="80814" y="67369"/>
                  </a:lnTo>
                  <a:lnTo>
                    <a:pt x="70274" y="63510"/>
                  </a:lnTo>
                  <a:lnTo>
                    <a:pt x="60211" y="61953"/>
                  </a:lnTo>
                  <a:close/>
                </a:path>
                <a:path w="174982" h="221045">
                  <a:moveTo>
                    <a:pt x="123694" y="216230"/>
                  </a:moveTo>
                  <a:lnTo>
                    <a:pt x="87100" y="216230"/>
                  </a:lnTo>
                  <a:lnTo>
                    <a:pt x="91454" y="217251"/>
                  </a:lnTo>
                  <a:lnTo>
                    <a:pt x="95986" y="221045"/>
                  </a:lnTo>
                  <a:lnTo>
                    <a:pt x="103776" y="220966"/>
                  </a:lnTo>
                  <a:lnTo>
                    <a:pt x="115793" y="219123"/>
                  </a:lnTo>
                  <a:lnTo>
                    <a:pt x="123694" y="216230"/>
                  </a:lnTo>
                  <a:close/>
                </a:path>
                <a:path w="174982" h="221045">
                  <a:moveTo>
                    <a:pt x="149870" y="76473"/>
                  </a:moveTo>
                  <a:lnTo>
                    <a:pt x="51806" y="76473"/>
                  </a:lnTo>
                  <a:lnTo>
                    <a:pt x="56948" y="76728"/>
                  </a:lnTo>
                  <a:lnTo>
                    <a:pt x="63777" y="79210"/>
                  </a:lnTo>
                  <a:lnTo>
                    <a:pt x="33712" y="103401"/>
                  </a:lnTo>
                  <a:lnTo>
                    <a:pt x="25986" y="142437"/>
                  </a:lnTo>
                  <a:lnTo>
                    <a:pt x="26533" y="151436"/>
                  </a:lnTo>
                  <a:lnTo>
                    <a:pt x="28674" y="160655"/>
                  </a:lnTo>
                  <a:lnTo>
                    <a:pt x="27086" y="162375"/>
                  </a:lnTo>
                  <a:lnTo>
                    <a:pt x="169194" y="162375"/>
                  </a:lnTo>
                  <a:lnTo>
                    <a:pt x="172972" y="147258"/>
                  </a:lnTo>
                  <a:lnTo>
                    <a:pt x="174982" y="130013"/>
                  </a:lnTo>
                  <a:lnTo>
                    <a:pt x="173062" y="116068"/>
                  </a:lnTo>
                  <a:lnTo>
                    <a:pt x="169056" y="103191"/>
                  </a:lnTo>
                  <a:lnTo>
                    <a:pt x="163155" y="91622"/>
                  </a:lnTo>
                  <a:lnTo>
                    <a:pt x="155549" y="81601"/>
                  </a:lnTo>
                  <a:lnTo>
                    <a:pt x="149870" y="76473"/>
                  </a:lnTo>
                  <a:close/>
                </a:path>
                <a:path w="174982" h="221045">
                  <a:moveTo>
                    <a:pt x="95092" y="21004"/>
                  </a:moveTo>
                  <a:lnTo>
                    <a:pt x="86404" y="30775"/>
                  </a:lnTo>
                  <a:lnTo>
                    <a:pt x="81914" y="43743"/>
                  </a:lnTo>
                  <a:lnTo>
                    <a:pt x="80549" y="56440"/>
                  </a:lnTo>
                  <a:lnTo>
                    <a:pt x="80814" y="67369"/>
                  </a:lnTo>
                  <a:lnTo>
                    <a:pt x="136337" y="67369"/>
                  </a:lnTo>
                  <a:lnTo>
                    <a:pt x="135987" y="67162"/>
                  </a:lnTo>
                  <a:lnTo>
                    <a:pt x="91441" y="67162"/>
                  </a:lnTo>
                  <a:lnTo>
                    <a:pt x="91800" y="55838"/>
                  </a:lnTo>
                  <a:lnTo>
                    <a:pt x="94750" y="42811"/>
                  </a:lnTo>
                  <a:lnTo>
                    <a:pt x="101857" y="30414"/>
                  </a:lnTo>
                  <a:lnTo>
                    <a:pt x="102120" y="24550"/>
                  </a:lnTo>
                  <a:lnTo>
                    <a:pt x="95092" y="21004"/>
                  </a:lnTo>
                  <a:close/>
                </a:path>
                <a:path w="174982" h="221045">
                  <a:moveTo>
                    <a:pt x="113744" y="61552"/>
                  </a:moveTo>
                  <a:lnTo>
                    <a:pt x="103179" y="63268"/>
                  </a:lnTo>
                  <a:lnTo>
                    <a:pt x="91441" y="67162"/>
                  </a:lnTo>
                  <a:lnTo>
                    <a:pt x="135987" y="67162"/>
                  </a:lnTo>
                  <a:lnTo>
                    <a:pt x="125159" y="63060"/>
                  </a:lnTo>
                  <a:lnTo>
                    <a:pt x="113744" y="61552"/>
                  </a:lnTo>
                  <a:close/>
                </a:path>
                <a:path w="174982" h="221045">
                  <a:moveTo>
                    <a:pt x="25171" y="0"/>
                  </a:moveTo>
                  <a:lnTo>
                    <a:pt x="19909" y="475"/>
                  </a:lnTo>
                  <a:lnTo>
                    <a:pt x="18441" y="872"/>
                  </a:lnTo>
                  <a:lnTo>
                    <a:pt x="18668" y="3162"/>
                  </a:lnTo>
                  <a:lnTo>
                    <a:pt x="23746" y="5460"/>
                  </a:lnTo>
                  <a:lnTo>
                    <a:pt x="24370" y="19962"/>
                  </a:lnTo>
                  <a:lnTo>
                    <a:pt x="61254" y="44220"/>
                  </a:lnTo>
                  <a:lnTo>
                    <a:pt x="73432" y="48155"/>
                  </a:lnTo>
                  <a:lnTo>
                    <a:pt x="77250" y="38519"/>
                  </a:lnTo>
                  <a:lnTo>
                    <a:pt x="75462" y="22166"/>
                  </a:lnTo>
                  <a:lnTo>
                    <a:pt x="67134" y="11736"/>
                  </a:lnTo>
                  <a:lnTo>
                    <a:pt x="55260" y="4924"/>
                  </a:lnTo>
                  <a:lnTo>
                    <a:pt x="42524" y="1212"/>
                  </a:lnTo>
                  <a:lnTo>
                    <a:pt x="41446" y="999"/>
                  </a:lnTo>
                  <a:lnTo>
                    <a:pt x="34879" y="7"/>
                  </a:lnTo>
                  <a:lnTo>
                    <a:pt x="25171" y="0"/>
                  </a:lnTo>
                  <a:close/>
                </a:path>
              </a:pathLst>
            </a:custGeom>
            <a:grpFill/>
          </p:spPr>
          <p:txBody>
            <a:bodyPr lIns="0" tIns="0" rIns="0" bIns="0"/>
            <a:lstStyle/>
            <a:p>
              <a:pPr>
                <a:defRPr/>
              </a:pPr>
              <a:endParaRPr sz="500"/>
            </a:p>
          </p:txBody>
        </p:sp>
        <p:sp>
          <p:nvSpPr>
            <p:cNvPr id="179" name="bk object 76">
              <a:extLst>
                <a:ext uri="{FF2B5EF4-FFF2-40B4-BE49-F238E27FC236}">
                  <a16:creationId xmlns="" xmlns:a16="http://schemas.microsoft.com/office/drawing/2014/main" id="{5434FC63-F63C-4726-AACF-896ECE0291FD}"/>
                </a:ext>
              </a:extLst>
            </p:cNvPr>
            <p:cNvSpPr/>
            <p:nvPr/>
          </p:nvSpPr>
          <p:spPr>
            <a:xfrm>
              <a:off x="14294285" y="3276211"/>
              <a:ext cx="732616" cy="238649"/>
            </a:xfrm>
            <a:custGeom>
              <a:avLst/>
              <a:gdLst/>
              <a:ahLst/>
              <a:cxnLst/>
              <a:rect l="l" t="t" r="r" b="b"/>
              <a:pathLst>
                <a:path w="361327" h="117702">
                  <a:moveTo>
                    <a:pt x="353732" y="0"/>
                  </a:moveTo>
                  <a:lnTo>
                    <a:pt x="0" y="0"/>
                  </a:lnTo>
                  <a:lnTo>
                    <a:pt x="0" y="21642"/>
                  </a:lnTo>
                  <a:lnTo>
                    <a:pt x="337323" y="21642"/>
                  </a:lnTo>
                  <a:lnTo>
                    <a:pt x="337323" y="96060"/>
                  </a:lnTo>
                  <a:lnTo>
                    <a:pt x="0" y="96060"/>
                  </a:lnTo>
                  <a:lnTo>
                    <a:pt x="0" y="117702"/>
                  </a:lnTo>
                  <a:lnTo>
                    <a:pt x="353732" y="117702"/>
                  </a:lnTo>
                  <a:lnTo>
                    <a:pt x="361327" y="111249"/>
                  </a:lnTo>
                  <a:lnTo>
                    <a:pt x="361327" y="6453"/>
                  </a:lnTo>
                  <a:lnTo>
                    <a:pt x="353732" y="0"/>
                  </a:lnTo>
                  <a:close/>
                </a:path>
                <a:path w="361327" h="117702">
                  <a:moveTo>
                    <a:pt x="323615" y="72381"/>
                  </a:moveTo>
                  <a:lnTo>
                    <a:pt x="14260" y="72381"/>
                  </a:lnTo>
                  <a:lnTo>
                    <a:pt x="13189" y="75920"/>
                  </a:lnTo>
                  <a:lnTo>
                    <a:pt x="11729" y="79295"/>
                  </a:lnTo>
                  <a:lnTo>
                    <a:pt x="9927" y="82487"/>
                  </a:lnTo>
                  <a:lnTo>
                    <a:pt x="325523" y="82487"/>
                  </a:lnTo>
                  <a:lnTo>
                    <a:pt x="324729" y="79203"/>
                  </a:lnTo>
                  <a:lnTo>
                    <a:pt x="324083" y="75835"/>
                  </a:lnTo>
                  <a:lnTo>
                    <a:pt x="323615" y="72381"/>
                  </a:lnTo>
                  <a:close/>
                </a:path>
                <a:path w="361327" h="117702">
                  <a:moveTo>
                    <a:pt x="322778" y="53171"/>
                  </a:moveTo>
                  <a:lnTo>
                    <a:pt x="16090" y="53171"/>
                  </a:lnTo>
                  <a:lnTo>
                    <a:pt x="16437" y="56539"/>
                  </a:lnTo>
                  <a:lnTo>
                    <a:pt x="16437" y="59901"/>
                  </a:lnTo>
                  <a:lnTo>
                    <a:pt x="16090" y="63276"/>
                  </a:lnTo>
                  <a:lnTo>
                    <a:pt x="322778" y="63276"/>
                  </a:lnTo>
                  <a:lnTo>
                    <a:pt x="322622" y="59901"/>
                  </a:lnTo>
                  <a:lnTo>
                    <a:pt x="322622" y="56539"/>
                  </a:lnTo>
                  <a:lnTo>
                    <a:pt x="322778" y="53171"/>
                  </a:lnTo>
                  <a:close/>
                </a:path>
                <a:path w="361327" h="117702">
                  <a:moveTo>
                    <a:pt x="325523" y="33967"/>
                  </a:moveTo>
                  <a:lnTo>
                    <a:pt x="9927" y="33967"/>
                  </a:lnTo>
                  <a:lnTo>
                    <a:pt x="11729" y="37151"/>
                  </a:lnTo>
                  <a:lnTo>
                    <a:pt x="13189" y="40534"/>
                  </a:lnTo>
                  <a:lnTo>
                    <a:pt x="14260" y="44065"/>
                  </a:lnTo>
                  <a:lnTo>
                    <a:pt x="323615" y="44065"/>
                  </a:lnTo>
                  <a:lnTo>
                    <a:pt x="324098" y="40534"/>
                  </a:lnTo>
                  <a:lnTo>
                    <a:pt x="324749" y="37151"/>
                  </a:lnTo>
                  <a:lnTo>
                    <a:pt x="325523" y="33967"/>
                  </a:lnTo>
                  <a:close/>
                </a:path>
              </a:pathLst>
            </a:custGeom>
            <a:grpFill/>
          </p:spPr>
          <p:txBody>
            <a:bodyPr lIns="0" tIns="0" rIns="0" bIns="0"/>
            <a:lstStyle/>
            <a:p>
              <a:pPr>
                <a:defRPr/>
              </a:pPr>
              <a:endParaRPr sz="500"/>
            </a:p>
          </p:txBody>
        </p:sp>
        <p:sp>
          <p:nvSpPr>
            <p:cNvPr id="180" name="bk object 77">
              <a:extLst>
                <a:ext uri="{FF2B5EF4-FFF2-40B4-BE49-F238E27FC236}">
                  <a16:creationId xmlns="" xmlns:a16="http://schemas.microsoft.com/office/drawing/2014/main" id="{A99D12E5-AE3C-427D-A555-D79F807893F9}"/>
                </a:ext>
              </a:extLst>
            </p:cNvPr>
            <p:cNvSpPr/>
            <p:nvPr/>
          </p:nvSpPr>
          <p:spPr>
            <a:xfrm>
              <a:off x="13949805" y="2797644"/>
              <a:ext cx="440409" cy="721044"/>
            </a:xfrm>
            <a:custGeom>
              <a:avLst/>
              <a:gdLst/>
              <a:ahLst/>
              <a:cxnLst/>
              <a:rect l="l" t="t" r="r" b="b"/>
              <a:pathLst>
                <a:path w="217209" h="355619">
                  <a:moveTo>
                    <a:pt x="115674" y="0"/>
                  </a:moveTo>
                  <a:lnTo>
                    <a:pt x="0" y="313680"/>
                  </a:lnTo>
                  <a:lnTo>
                    <a:pt x="3155" y="322282"/>
                  </a:lnTo>
                  <a:lnTo>
                    <a:pt x="93556" y="355619"/>
                  </a:lnTo>
                  <a:lnTo>
                    <a:pt x="101534" y="351123"/>
                  </a:lnTo>
                  <a:lnTo>
                    <a:pt x="109293" y="330083"/>
                  </a:lnTo>
                  <a:lnTo>
                    <a:pt x="88089" y="330083"/>
                  </a:lnTo>
                  <a:lnTo>
                    <a:pt x="23890" y="306412"/>
                  </a:lnTo>
                  <a:lnTo>
                    <a:pt x="134346" y="6885"/>
                  </a:lnTo>
                  <a:lnTo>
                    <a:pt x="115674" y="0"/>
                  </a:lnTo>
                  <a:close/>
                </a:path>
                <a:path w="217209" h="355619">
                  <a:moveTo>
                    <a:pt x="198537" y="30556"/>
                  </a:moveTo>
                  <a:lnTo>
                    <a:pt x="88089" y="330083"/>
                  </a:lnTo>
                  <a:lnTo>
                    <a:pt x="109293" y="330083"/>
                  </a:lnTo>
                  <a:lnTo>
                    <a:pt x="217209" y="37449"/>
                  </a:lnTo>
                  <a:lnTo>
                    <a:pt x="198537" y="30556"/>
                  </a:lnTo>
                  <a:close/>
                </a:path>
                <a:path w="217209" h="355619">
                  <a:moveTo>
                    <a:pt x="173576" y="35329"/>
                  </a:moveTo>
                  <a:lnTo>
                    <a:pt x="72020" y="310723"/>
                  </a:lnTo>
                  <a:lnTo>
                    <a:pt x="74849" y="312234"/>
                  </a:lnTo>
                  <a:lnTo>
                    <a:pt x="77558" y="313850"/>
                  </a:lnTo>
                  <a:lnTo>
                    <a:pt x="80125" y="315581"/>
                  </a:lnTo>
                  <a:lnTo>
                    <a:pt x="183397" y="35534"/>
                  </a:lnTo>
                  <a:lnTo>
                    <a:pt x="176965" y="35534"/>
                  </a:lnTo>
                  <a:lnTo>
                    <a:pt x="173576" y="35329"/>
                  </a:lnTo>
                  <a:close/>
                </a:path>
                <a:path w="217209" h="355619">
                  <a:moveTo>
                    <a:pt x="156421" y="30797"/>
                  </a:moveTo>
                  <a:lnTo>
                    <a:pt x="55709" y="303894"/>
                  </a:lnTo>
                  <a:lnTo>
                    <a:pt x="58674" y="304830"/>
                  </a:lnTo>
                  <a:lnTo>
                    <a:pt x="61574" y="305901"/>
                  </a:lnTo>
                  <a:lnTo>
                    <a:pt x="64432" y="307114"/>
                  </a:lnTo>
                  <a:lnTo>
                    <a:pt x="165137" y="34010"/>
                  </a:lnTo>
                  <a:lnTo>
                    <a:pt x="162116" y="33237"/>
                  </a:lnTo>
                  <a:lnTo>
                    <a:pt x="159223" y="32166"/>
                  </a:lnTo>
                  <a:lnTo>
                    <a:pt x="156421" y="30797"/>
                  </a:lnTo>
                  <a:close/>
                </a:path>
                <a:path w="217209" h="355619">
                  <a:moveTo>
                    <a:pt x="141820" y="19373"/>
                  </a:moveTo>
                  <a:lnTo>
                    <a:pt x="38279" y="300150"/>
                  </a:lnTo>
                  <a:lnTo>
                    <a:pt x="41349" y="300504"/>
                  </a:lnTo>
                  <a:lnTo>
                    <a:pt x="44463" y="301022"/>
                  </a:lnTo>
                  <a:lnTo>
                    <a:pt x="47597" y="301717"/>
                  </a:lnTo>
                  <a:lnTo>
                    <a:pt x="149153" y="26323"/>
                  </a:lnTo>
                  <a:lnTo>
                    <a:pt x="146444" y="24273"/>
                  </a:lnTo>
                  <a:lnTo>
                    <a:pt x="143990" y="21940"/>
                  </a:lnTo>
                  <a:lnTo>
                    <a:pt x="141820" y="19373"/>
                  </a:lnTo>
                  <a:close/>
                </a:path>
                <a:path w="217209" h="355619">
                  <a:moveTo>
                    <a:pt x="183667" y="34804"/>
                  </a:moveTo>
                  <a:lnTo>
                    <a:pt x="180341" y="35350"/>
                  </a:lnTo>
                  <a:lnTo>
                    <a:pt x="176965" y="35534"/>
                  </a:lnTo>
                  <a:lnTo>
                    <a:pt x="183397" y="35534"/>
                  </a:lnTo>
                  <a:lnTo>
                    <a:pt x="183667" y="34804"/>
                  </a:lnTo>
                  <a:close/>
                </a:path>
              </a:pathLst>
            </a:custGeom>
            <a:grpFill/>
          </p:spPr>
          <p:txBody>
            <a:bodyPr lIns="0" tIns="0" rIns="0" bIns="0"/>
            <a:lstStyle/>
            <a:p>
              <a:pPr>
                <a:defRPr/>
              </a:pPr>
              <a:endParaRPr sz="500"/>
            </a:p>
          </p:txBody>
        </p:sp>
      </p:grpSp>
      <p:grpSp>
        <p:nvGrpSpPr>
          <p:cNvPr id="86" name="组合 27654">
            <a:extLst>
              <a:ext uri="{FF2B5EF4-FFF2-40B4-BE49-F238E27FC236}">
                <a16:creationId xmlns="" xmlns:a16="http://schemas.microsoft.com/office/drawing/2014/main" id="{CA14E422-889C-4C86-98E3-F6D24BB216E5}"/>
              </a:ext>
            </a:extLst>
          </p:cNvPr>
          <p:cNvGrpSpPr>
            <a:grpSpLocks/>
          </p:cNvGrpSpPr>
          <p:nvPr/>
        </p:nvGrpSpPr>
        <p:grpSpPr bwMode="auto">
          <a:xfrm>
            <a:off x="5616501" y="1018085"/>
            <a:ext cx="2501374" cy="423724"/>
            <a:chOff x="23279542" y="2178744"/>
            <a:chExt cx="9532800" cy="1304173"/>
          </a:xfrm>
        </p:grpSpPr>
        <p:sp>
          <p:nvSpPr>
            <p:cNvPr id="173" name="bk object 20">
              <a:extLst>
                <a:ext uri="{FF2B5EF4-FFF2-40B4-BE49-F238E27FC236}">
                  <a16:creationId xmlns="" xmlns:a16="http://schemas.microsoft.com/office/drawing/2014/main" id="{269C27D4-DC74-4903-999F-55227B91A50B}"/>
                </a:ext>
              </a:extLst>
            </p:cNvPr>
            <p:cNvSpPr>
              <a:spLocks/>
            </p:cNvSpPr>
            <p:nvPr/>
          </p:nvSpPr>
          <p:spPr bwMode="auto">
            <a:xfrm>
              <a:off x="23279542" y="2178744"/>
              <a:ext cx="9532800" cy="1304173"/>
            </a:xfrm>
            <a:custGeom>
              <a:avLst/>
              <a:gdLst>
                <a:gd name="T0" fmla="*/ 0 w 4978051"/>
                <a:gd name="T1" fmla="*/ 0 h 778294"/>
                <a:gd name="T2" fmla="*/ 4978051 w 4978051"/>
                <a:gd name="T3" fmla="*/ 778294 h 778294"/>
              </a:gdLst>
              <a:ahLst/>
              <a:cxnLst/>
              <a:rect l="T0" t="T1" r="T2" b="T3"/>
              <a:pathLst>
                <a:path w="4978051" h="778294">
                  <a:moveTo>
                    <a:pt x="0" y="778294"/>
                  </a:moveTo>
                  <a:lnTo>
                    <a:pt x="4978051" y="778294"/>
                  </a:lnTo>
                  <a:lnTo>
                    <a:pt x="4978051" y="0"/>
                  </a:lnTo>
                  <a:lnTo>
                    <a:pt x="0" y="0"/>
                  </a:lnTo>
                  <a:lnTo>
                    <a:pt x="0" y="778294"/>
                  </a:lnTo>
                  <a:close/>
                </a:path>
              </a:pathLst>
            </a:cu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0" tIns="0" rIns="0" bIns="0" anchor="ctr" anchorCtr="1"/>
            <a:lstStyle/>
            <a:p>
              <a:r>
                <a:rPr lang="zh-CN" altLang="en-US" sz="1400" b="1" dirty="0">
                  <a:solidFill>
                    <a:srgbClr val="E90012"/>
                  </a:solidFill>
                  <a:latin typeface="微软雅黑" panose="020B0503020204020204" pitchFamily="34" charset="-122"/>
                  <a:ea typeface="微软雅黑" panose="020B0503020204020204" pitchFamily="34" charset="-122"/>
                </a:rPr>
                <a:t>变革</a:t>
              </a:r>
              <a:r>
                <a:rPr lang="zh-CN" altLang="en-US" sz="1400" dirty="0" smtClean="0">
                  <a:solidFill>
                    <a:schemeClr val="bg1"/>
                  </a:solidFill>
                  <a:latin typeface="微软雅黑" panose="020B0503020204020204" pitchFamily="34" charset="-122"/>
                  <a:ea typeface="微软雅黑" panose="020B0503020204020204" pitchFamily="34" charset="-122"/>
                </a:rPr>
                <a:t>：校园</a:t>
              </a:r>
              <a:r>
                <a:rPr lang="zh-CN" altLang="en-US" sz="1400" dirty="0">
                  <a:solidFill>
                    <a:schemeClr val="bg1"/>
                  </a:solidFill>
                  <a:latin typeface="微软雅黑" panose="020B0503020204020204" pitchFamily="34" charset="-122"/>
                  <a:ea typeface="微软雅黑" panose="020B0503020204020204" pitchFamily="34" charset="-122"/>
                </a:rPr>
                <a:t>科学治理</a:t>
              </a:r>
            </a:p>
          </p:txBody>
        </p:sp>
        <p:sp>
          <p:nvSpPr>
            <p:cNvPr id="174" name="bk object 78">
              <a:extLst>
                <a:ext uri="{FF2B5EF4-FFF2-40B4-BE49-F238E27FC236}">
                  <a16:creationId xmlns="" xmlns:a16="http://schemas.microsoft.com/office/drawing/2014/main" id="{AF8B6548-87D9-427E-BF8F-B7F7F46A477C}"/>
                </a:ext>
              </a:extLst>
            </p:cNvPr>
            <p:cNvSpPr>
              <a:spLocks/>
            </p:cNvSpPr>
            <p:nvPr/>
          </p:nvSpPr>
          <p:spPr bwMode="auto">
            <a:xfrm>
              <a:off x="24390033" y="2284334"/>
              <a:ext cx="844481" cy="1044104"/>
            </a:xfrm>
            <a:custGeom>
              <a:avLst/>
              <a:gdLst>
                <a:gd name="T0" fmla="*/ 120157 w 416499"/>
                <a:gd name="T1" fmla="*/ 152978 h 514952"/>
                <a:gd name="T2" fmla="*/ 114559 w 416499"/>
                <a:gd name="T3" fmla="*/ 205714 h 514952"/>
                <a:gd name="T4" fmla="*/ 134960 w 416499"/>
                <a:gd name="T5" fmla="*/ 253428 h 514952"/>
                <a:gd name="T6" fmla="*/ 209457 w 416499"/>
                <a:gd name="T7" fmla="*/ 314232 h 514952"/>
                <a:gd name="T8" fmla="*/ 203910 w 416499"/>
                <a:gd name="T9" fmla="*/ 300662 h 514952"/>
                <a:gd name="T10" fmla="*/ 143104 w 416499"/>
                <a:gd name="T11" fmla="*/ 233810 h 514952"/>
                <a:gd name="T12" fmla="*/ 128229 w 416499"/>
                <a:gd name="T13" fmla="*/ 193762 h 514952"/>
                <a:gd name="T14" fmla="*/ 149457 w 416499"/>
                <a:gd name="T15" fmla="*/ 169264 h 514952"/>
                <a:gd name="T16" fmla="*/ 206435 w 416499"/>
                <a:gd name="T17" fmla="*/ 158403 h 514952"/>
                <a:gd name="T18" fmla="*/ 298276 w 416499"/>
                <a:gd name="T19" fmla="*/ 144118 h 514952"/>
                <a:gd name="T20" fmla="*/ 208915 w 416499"/>
                <a:gd name="T21" fmla="*/ 129962 h 514952"/>
                <a:gd name="T22" fmla="*/ 292166 w 416499"/>
                <a:gd name="T23" fmla="*/ 188770 h 514952"/>
                <a:gd name="T24" fmla="*/ 276379 w 416499"/>
                <a:gd name="T25" fmla="*/ 233753 h 514952"/>
                <a:gd name="T26" fmla="*/ 203910 w 416499"/>
                <a:gd name="T27" fmla="*/ 300662 h 514952"/>
                <a:gd name="T28" fmla="*/ 299881 w 416499"/>
                <a:gd name="T29" fmla="*/ 226740 h 514952"/>
                <a:gd name="T30" fmla="*/ 303637 w 416499"/>
                <a:gd name="T31" fmla="*/ 173901 h 514952"/>
                <a:gd name="T32" fmla="*/ 143104 w 416499"/>
                <a:gd name="T33" fmla="*/ 233810 h 514952"/>
                <a:gd name="T34" fmla="*/ 338819 w 416499"/>
                <a:gd name="T35" fmla="*/ 127418 h 514952"/>
                <a:gd name="T36" fmla="*/ 336018 w 416499"/>
                <a:gd name="T37" fmla="*/ 138764 h 514952"/>
                <a:gd name="T38" fmla="*/ 335398 w 416499"/>
                <a:gd name="T39" fmla="*/ 153720 h 514952"/>
                <a:gd name="T40" fmla="*/ 350236 w 416499"/>
                <a:gd name="T41" fmla="*/ 153720 h 514952"/>
                <a:gd name="T42" fmla="*/ 349639 w 416499"/>
                <a:gd name="T43" fmla="*/ 139104 h 514952"/>
                <a:gd name="T44" fmla="*/ 346655 w 416499"/>
                <a:gd name="T45" fmla="*/ 127389 h 514952"/>
                <a:gd name="T46" fmla="*/ 387005 w 416499"/>
                <a:gd name="T47" fmla="*/ 90315 h 514952"/>
                <a:gd name="T48" fmla="*/ 344755 w 416499"/>
                <a:gd name="T49" fmla="*/ 52391 h 514952"/>
                <a:gd name="T50" fmla="*/ 143111 w 416499"/>
                <a:gd name="T51" fmla="*/ 178079 h 514952"/>
                <a:gd name="T52" fmla="*/ 149457 w 416499"/>
                <a:gd name="T53" fmla="*/ 169264 h 514952"/>
                <a:gd name="T54" fmla="*/ 267146 w 416499"/>
                <a:gd name="T55" fmla="*/ 150713 h 514952"/>
                <a:gd name="T56" fmla="*/ 270784 w 416499"/>
                <a:gd name="T57" fmla="*/ 181993 h 514952"/>
                <a:gd name="T58" fmla="*/ 277216 w 416499"/>
                <a:gd name="T59" fmla="*/ 176185 h 514952"/>
                <a:gd name="T60" fmla="*/ 298568 w 416499"/>
                <a:gd name="T61" fmla="*/ 162378 h 514952"/>
                <a:gd name="T62" fmla="*/ 298276 w 416499"/>
                <a:gd name="T63" fmla="*/ 144118 h 514952"/>
                <a:gd name="T64" fmla="*/ 165472 w 416499"/>
                <a:gd name="T65" fmla="*/ 162599 h 514952"/>
                <a:gd name="T66" fmla="*/ 349639 w 416499"/>
                <a:gd name="T67" fmla="*/ 139104 h 514952"/>
                <a:gd name="T68" fmla="*/ 294735 w 416499"/>
                <a:gd name="T69" fmla="*/ 121645 h 514952"/>
                <a:gd name="T70" fmla="*/ 284697 w 416499"/>
                <a:gd name="T71" fmla="*/ 129278 h 514952"/>
                <a:gd name="T72" fmla="*/ 178102 w 416499"/>
                <a:gd name="T73" fmla="*/ 55259 h 514952"/>
                <a:gd name="T74" fmla="*/ 146441 w 416499"/>
                <a:gd name="T75" fmla="*/ 127057 h 514952"/>
                <a:gd name="T76" fmla="*/ 196713 w 416499"/>
                <a:gd name="T77" fmla="*/ 121872 h 514952"/>
                <a:gd name="T78" fmla="*/ 334891 w 416499"/>
                <a:gd name="T79" fmla="*/ 99612 h 514952"/>
                <a:gd name="T80" fmla="*/ 239687 w 416499"/>
                <a:gd name="T81" fmla="*/ 54610 h 514952"/>
                <a:gd name="T82" fmla="*/ 247957 w 416499"/>
                <a:gd name="T83" fmla="*/ 950 h 514952"/>
                <a:gd name="T84" fmla="*/ 28422 w 416499"/>
                <a:gd name="T85" fmla="*/ 33662 h 514952"/>
                <a:gd name="T86" fmla="*/ 135648 w 416499"/>
                <a:gd name="T87" fmla="*/ 65122 h 514952"/>
                <a:gd name="T88" fmla="*/ 250957 w 416499"/>
                <a:gd name="T89" fmla="*/ 0 h 514952"/>
                <a:gd name="T90" fmla="*/ 230701 w 416499"/>
                <a:gd name="T91" fmla="*/ 49842 h 514952"/>
                <a:gd name="T92" fmla="*/ 334891 w 416499"/>
                <a:gd name="T93" fmla="*/ 60557 h 514952"/>
                <a:gd name="T94" fmla="*/ 100252 w 416499"/>
                <a:gd name="T95" fmla="*/ 330776 h 514952"/>
                <a:gd name="T96" fmla="*/ 11741 w 416499"/>
                <a:gd name="T97" fmla="*/ 389888 h 514952"/>
                <a:gd name="T98" fmla="*/ 100233 w 416499"/>
                <a:gd name="T99" fmla="*/ 489746 h 514952"/>
                <a:gd name="T100" fmla="*/ 231744 w 416499"/>
                <a:gd name="T101" fmla="*/ 513748 h 514952"/>
                <a:gd name="T102" fmla="*/ 399687 w 416499"/>
                <a:gd name="T103" fmla="*/ 429687 h 514952"/>
                <a:gd name="T104" fmla="*/ 228103 w 416499"/>
                <a:gd name="T105" fmla="*/ 403357 h 514952"/>
                <a:gd name="T106" fmla="*/ 149801 w 416499"/>
                <a:gd name="T107" fmla="*/ 338407 h 514952"/>
                <a:gd name="T108" fmla="*/ 256332 w 416499"/>
                <a:gd name="T109" fmla="*/ 362434 h 514952"/>
                <a:gd name="T110" fmla="*/ 358253 w 416499"/>
                <a:gd name="T111" fmla="*/ 343275 h 514952"/>
                <a:gd name="T112" fmla="*/ 276119 w 416499"/>
                <a:gd name="T113" fmla="*/ 316612 h 514952"/>
                <a:gd name="T114" fmla="*/ 178880 w 416499"/>
                <a:gd name="T115" fmla="*/ 333174 h 514952"/>
                <a:gd name="T116" fmla="*/ 223570 w 416499"/>
                <a:gd name="T117" fmla="*/ 363632 h 514952"/>
                <a:gd name="T118" fmla="*/ 191126 w 416499"/>
                <a:gd name="T119" fmla="*/ 328828 h 514952"/>
                <a:gd name="T120" fmla="*/ 204176 w 416499"/>
                <a:gd name="T121" fmla="*/ 330636 h 514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499" h="514952">
                  <a:moveTo>
                    <a:pt x="208915" y="129962"/>
                  </a:moveTo>
                  <a:lnTo>
                    <a:pt x="158595" y="133958"/>
                  </a:lnTo>
                  <a:lnTo>
                    <a:pt x="121126" y="141686"/>
                  </a:lnTo>
                  <a:lnTo>
                    <a:pt x="120157" y="152978"/>
                  </a:lnTo>
                  <a:lnTo>
                    <a:pt x="118067" y="167221"/>
                  </a:lnTo>
                  <a:lnTo>
                    <a:pt x="114727" y="179400"/>
                  </a:lnTo>
                  <a:lnTo>
                    <a:pt x="113845" y="192907"/>
                  </a:lnTo>
                  <a:lnTo>
                    <a:pt x="114559" y="205714"/>
                  </a:lnTo>
                  <a:lnTo>
                    <a:pt x="116502" y="216590"/>
                  </a:lnTo>
                  <a:lnTo>
                    <a:pt x="120205" y="229012"/>
                  </a:lnTo>
                  <a:lnTo>
                    <a:pt x="126185" y="241713"/>
                  </a:lnTo>
                  <a:lnTo>
                    <a:pt x="134960" y="253428"/>
                  </a:lnTo>
                  <a:lnTo>
                    <a:pt x="139895" y="264259"/>
                  </a:lnTo>
                  <a:lnTo>
                    <a:pt x="164514" y="293937"/>
                  </a:lnTo>
                  <a:lnTo>
                    <a:pt x="198524" y="313437"/>
                  </a:lnTo>
                  <a:lnTo>
                    <a:pt x="209457" y="314232"/>
                  </a:lnTo>
                  <a:lnTo>
                    <a:pt x="221114" y="312436"/>
                  </a:lnTo>
                  <a:lnTo>
                    <a:pt x="233676" y="307899"/>
                  </a:lnTo>
                  <a:lnTo>
                    <a:pt x="246982" y="300662"/>
                  </a:lnTo>
                  <a:lnTo>
                    <a:pt x="203910" y="300662"/>
                  </a:lnTo>
                  <a:lnTo>
                    <a:pt x="193278" y="297424"/>
                  </a:lnTo>
                  <a:lnTo>
                    <a:pt x="161736" y="272410"/>
                  </a:lnTo>
                  <a:lnTo>
                    <a:pt x="143962" y="234576"/>
                  </a:lnTo>
                  <a:lnTo>
                    <a:pt x="143104" y="233810"/>
                  </a:lnTo>
                  <a:lnTo>
                    <a:pt x="141530" y="233810"/>
                  </a:lnTo>
                  <a:lnTo>
                    <a:pt x="135284" y="228663"/>
                  </a:lnTo>
                  <a:lnTo>
                    <a:pt x="130102" y="215321"/>
                  </a:lnTo>
                  <a:lnTo>
                    <a:pt x="128229" y="193762"/>
                  </a:lnTo>
                  <a:lnTo>
                    <a:pt x="128958" y="179127"/>
                  </a:lnTo>
                  <a:lnTo>
                    <a:pt x="131741" y="171113"/>
                  </a:lnTo>
                  <a:lnTo>
                    <a:pt x="137771" y="169264"/>
                  </a:lnTo>
                  <a:lnTo>
                    <a:pt x="149457" y="169264"/>
                  </a:lnTo>
                  <a:lnTo>
                    <a:pt x="149663" y="160116"/>
                  </a:lnTo>
                  <a:lnTo>
                    <a:pt x="152011" y="160059"/>
                  </a:lnTo>
                  <a:lnTo>
                    <a:pt x="195339" y="160059"/>
                  </a:lnTo>
                  <a:lnTo>
                    <a:pt x="206435" y="158403"/>
                  </a:lnTo>
                  <a:lnTo>
                    <a:pt x="248185" y="149290"/>
                  </a:lnTo>
                  <a:lnTo>
                    <a:pt x="259927" y="144919"/>
                  </a:lnTo>
                  <a:lnTo>
                    <a:pt x="262573" y="144118"/>
                  </a:lnTo>
                  <a:lnTo>
                    <a:pt x="298276" y="144118"/>
                  </a:lnTo>
                  <a:lnTo>
                    <a:pt x="297710" y="139913"/>
                  </a:lnTo>
                  <a:lnTo>
                    <a:pt x="259202" y="132959"/>
                  </a:lnTo>
                  <a:lnTo>
                    <a:pt x="221509" y="130065"/>
                  </a:lnTo>
                  <a:lnTo>
                    <a:pt x="208915" y="129962"/>
                  </a:lnTo>
                  <a:close/>
                </a:path>
                <a:path w="416499" h="514952">
                  <a:moveTo>
                    <a:pt x="301597" y="169264"/>
                  </a:moveTo>
                  <a:lnTo>
                    <a:pt x="284449" y="169264"/>
                  </a:lnTo>
                  <a:lnTo>
                    <a:pt x="289768" y="174714"/>
                  </a:lnTo>
                  <a:lnTo>
                    <a:pt x="292166" y="188770"/>
                  </a:lnTo>
                  <a:lnTo>
                    <a:pt x="289577" y="209970"/>
                  </a:lnTo>
                  <a:lnTo>
                    <a:pt x="285783" y="224372"/>
                  </a:lnTo>
                  <a:lnTo>
                    <a:pt x="281282" y="232172"/>
                  </a:lnTo>
                  <a:lnTo>
                    <a:pt x="276379" y="233753"/>
                  </a:lnTo>
                  <a:lnTo>
                    <a:pt x="275458" y="234576"/>
                  </a:lnTo>
                  <a:lnTo>
                    <a:pt x="258019" y="272314"/>
                  </a:lnTo>
                  <a:lnTo>
                    <a:pt x="225703" y="297160"/>
                  </a:lnTo>
                  <a:lnTo>
                    <a:pt x="203910" y="300662"/>
                  </a:lnTo>
                  <a:lnTo>
                    <a:pt x="246982" y="300662"/>
                  </a:lnTo>
                  <a:lnTo>
                    <a:pt x="281106" y="263544"/>
                  </a:lnTo>
                  <a:lnTo>
                    <a:pt x="294101" y="238362"/>
                  </a:lnTo>
                  <a:lnTo>
                    <a:pt x="299881" y="226740"/>
                  </a:lnTo>
                  <a:lnTo>
                    <a:pt x="303515" y="213175"/>
                  </a:lnTo>
                  <a:lnTo>
                    <a:pt x="305415" y="200089"/>
                  </a:lnTo>
                  <a:lnTo>
                    <a:pt x="305553" y="187441"/>
                  </a:lnTo>
                  <a:lnTo>
                    <a:pt x="303637" y="173901"/>
                  </a:lnTo>
                  <a:lnTo>
                    <a:pt x="301597" y="169264"/>
                  </a:lnTo>
                  <a:close/>
                </a:path>
                <a:path w="416499" h="514952">
                  <a:moveTo>
                    <a:pt x="143040" y="233753"/>
                  </a:moveTo>
                  <a:lnTo>
                    <a:pt x="141530" y="233810"/>
                  </a:lnTo>
                  <a:lnTo>
                    <a:pt x="143104" y="233810"/>
                  </a:lnTo>
                  <a:lnTo>
                    <a:pt x="143040" y="233753"/>
                  </a:lnTo>
                  <a:close/>
                </a:path>
                <a:path w="416499" h="514952">
                  <a:moveTo>
                    <a:pt x="344755" y="52391"/>
                  </a:moveTo>
                  <a:lnTo>
                    <a:pt x="338812" y="52391"/>
                  </a:lnTo>
                  <a:lnTo>
                    <a:pt x="338819" y="127418"/>
                  </a:lnTo>
                  <a:lnTo>
                    <a:pt x="337373" y="127701"/>
                  </a:lnTo>
                  <a:lnTo>
                    <a:pt x="336699" y="128659"/>
                  </a:lnTo>
                  <a:lnTo>
                    <a:pt x="336174" y="135665"/>
                  </a:lnTo>
                  <a:lnTo>
                    <a:pt x="336018" y="138764"/>
                  </a:lnTo>
                  <a:lnTo>
                    <a:pt x="337408" y="139352"/>
                  </a:lnTo>
                  <a:lnTo>
                    <a:pt x="336841" y="150337"/>
                  </a:lnTo>
                  <a:lnTo>
                    <a:pt x="335522" y="151231"/>
                  </a:lnTo>
                  <a:lnTo>
                    <a:pt x="335398" y="153720"/>
                  </a:lnTo>
                  <a:lnTo>
                    <a:pt x="331245" y="202150"/>
                  </a:lnTo>
                  <a:lnTo>
                    <a:pt x="344532" y="204764"/>
                  </a:lnTo>
                  <a:lnTo>
                    <a:pt x="355810" y="200572"/>
                  </a:lnTo>
                  <a:lnTo>
                    <a:pt x="350236" y="153720"/>
                  </a:lnTo>
                  <a:lnTo>
                    <a:pt x="350116" y="151174"/>
                  </a:lnTo>
                  <a:lnTo>
                    <a:pt x="348676" y="150472"/>
                  </a:lnTo>
                  <a:lnTo>
                    <a:pt x="348095" y="139104"/>
                  </a:lnTo>
                  <a:lnTo>
                    <a:pt x="349639" y="139104"/>
                  </a:lnTo>
                  <a:lnTo>
                    <a:pt x="349466" y="135665"/>
                  </a:lnTo>
                  <a:lnTo>
                    <a:pt x="348932" y="128609"/>
                  </a:lnTo>
                  <a:lnTo>
                    <a:pt x="348215" y="127630"/>
                  </a:lnTo>
                  <a:lnTo>
                    <a:pt x="346655" y="127389"/>
                  </a:lnTo>
                  <a:lnTo>
                    <a:pt x="346655" y="98215"/>
                  </a:lnTo>
                  <a:lnTo>
                    <a:pt x="383233" y="93897"/>
                  </a:lnTo>
                  <a:lnTo>
                    <a:pt x="386147" y="93677"/>
                  </a:lnTo>
                  <a:lnTo>
                    <a:pt x="387005" y="90315"/>
                  </a:lnTo>
                  <a:lnTo>
                    <a:pt x="384006" y="88521"/>
                  </a:lnTo>
                  <a:lnTo>
                    <a:pt x="346655" y="64233"/>
                  </a:lnTo>
                  <a:lnTo>
                    <a:pt x="346655" y="53944"/>
                  </a:lnTo>
                  <a:lnTo>
                    <a:pt x="344755" y="52391"/>
                  </a:lnTo>
                  <a:close/>
                </a:path>
                <a:path w="416499" h="514952">
                  <a:moveTo>
                    <a:pt x="149457" y="169264"/>
                  </a:moveTo>
                  <a:lnTo>
                    <a:pt x="137771" y="169264"/>
                  </a:lnTo>
                  <a:lnTo>
                    <a:pt x="140664" y="172611"/>
                  </a:lnTo>
                  <a:lnTo>
                    <a:pt x="143111" y="178079"/>
                  </a:lnTo>
                  <a:lnTo>
                    <a:pt x="144472" y="180752"/>
                  </a:lnTo>
                  <a:lnTo>
                    <a:pt x="147316" y="183837"/>
                  </a:lnTo>
                  <a:lnTo>
                    <a:pt x="149344" y="179695"/>
                  </a:lnTo>
                  <a:lnTo>
                    <a:pt x="149457" y="169264"/>
                  </a:lnTo>
                  <a:close/>
                </a:path>
                <a:path w="416499" h="514952">
                  <a:moveTo>
                    <a:pt x="298276" y="144118"/>
                  </a:moveTo>
                  <a:lnTo>
                    <a:pt x="262573" y="144118"/>
                  </a:lnTo>
                  <a:lnTo>
                    <a:pt x="266274" y="148507"/>
                  </a:lnTo>
                  <a:lnTo>
                    <a:pt x="267146" y="150713"/>
                  </a:lnTo>
                  <a:lnTo>
                    <a:pt x="269324" y="159003"/>
                  </a:lnTo>
                  <a:lnTo>
                    <a:pt x="269607" y="167441"/>
                  </a:lnTo>
                  <a:lnTo>
                    <a:pt x="270238" y="176469"/>
                  </a:lnTo>
                  <a:lnTo>
                    <a:pt x="270784" y="181993"/>
                  </a:lnTo>
                  <a:lnTo>
                    <a:pt x="272210" y="182248"/>
                  </a:lnTo>
                  <a:lnTo>
                    <a:pt x="275387" y="179901"/>
                  </a:lnTo>
                  <a:lnTo>
                    <a:pt x="276231" y="178071"/>
                  </a:lnTo>
                  <a:lnTo>
                    <a:pt x="277216" y="176185"/>
                  </a:lnTo>
                  <a:lnTo>
                    <a:pt x="279450" y="171845"/>
                  </a:lnTo>
                  <a:lnTo>
                    <a:pt x="281982" y="169264"/>
                  </a:lnTo>
                  <a:lnTo>
                    <a:pt x="301597" y="169264"/>
                  </a:lnTo>
                  <a:lnTo>
                    <a:pt x="298568" y="162378"/>
                  </a:lnTo>
                  <a:lnTo>
                    <a:pt x="298987" y="155567"/>
                  </a:lnTo>
                  <a:lnTo>
                    <a:pt x="298928" y="152978"/>
                  </a:lnTo>
                  <a:lnTo>
                    <a:pt x="298732" y="147500"/>
                  </a:lnTo>
                  <a:lnTo>
                    <a:pt x="298276" y="144118"/>
                  </a:lnTo>
                  <a:close/>
                </a:path>
                <a:path w="416499" h="514952">
                  <a:moveTo>
                    <a:pt x="195339" y="160059"/>
                  </a:moveTo>
                  <a:lnTo>
                    <a:pt x="152011" y="160059"/>
                  </a:lnTo>
                  <a:lnTo>
                    <a:pt x="157592" y="161697"/>
                  </a:lnTo>
                  <a:lnTo>
                    <a:pt x="165472" y="162599"/>
                  </a:lnTo>
                  <a:lnTo>
                    <a:pt x="177039" y="162178"/>
                  </a:lnTo>
                  <a:lnTo>
                    <a:pt x="191093" y="160693"/>
                  </a:lnTo>
                  <a:lnTo>
                    <a:pt x="195339" y="160059"/>
                  </a:lnTo>
                  <a:close/>
                </a:path>
                <a:path w="416499" h="514952">
                  <a:moveTo>
                    <a:pt x="349639" y="139104"/>
                  </a:moveTo>
                  <a:lnTo>
                    <a:pt x="348095" y="139104"/>
                  </a:lnTo>
                  <a:lnTo>
                    <a:pt x="349648" y="139289"/>
                  </a:lnTo>
                  <a:lnTo>
                    <a:pt x="349639" y="139104"/>
                  </a:lnTo>
                  <a:close/>
                </a:path>
                <a:path w="416499" h="514952">
                  <a:moveTo>
                    <a:pt x="294735" y="121645"/>
                  </a:moveTo>
                  <a:lnTo>
                    <a:pt x="209325" y="121645"/>
                  </a:lnTo>
                  <a:lnTo>
                    <a:pt x="221937" y="121847"/>
                  </a:lnTo>
                  <a:lnTo>
                    <a:pt x="234540" y="122477"/>
                  </a:lnTo>
                  <a:lnTo>
                    <a:pt x="284697" y="129278"/>
                  </a:lnTo>
                  <a:lnTo>
                    <a:pt x="297129" y="132048"/>
                  </a:lnTo>
                  <a:lnTo>
                    <a:pt x="294735" y="121645"/>
                  </a:lnTo>
                  <a:close/>
                </a:path>
                <a:path w="416499" h="514952">
                  <a:moveTo>
                    <a:pt x="217135" y="53218"/>
                  </a:moveTo>
                  <a:lnTo>
                    <a:pt x="178102" y="55259"/>
                  </a:lnTo>
                  <a:lnTo>
                    <a:pt x="139772" y="69287"/>
                  </a:lnTo>
                  <a:lnTo>
                    <a:pt x="133935" y="81189"/>
                  </a:lnTo>
                  <a:lnTo>
                    <a:pt x="133961" y="129423"/>
                  </a:lnTo>
                  <a:lnTo>
                    <a:pt x="146441" y="127057"/>
                  </a:lnTo>
                  <a:lnTo>
                    <a:pt x="158965" y="125118"/>
                  </a:lnTo>
                  <a:lnTo>
                    <a:pt x="171525" y="123608"/>
                  </a:lnTo>
                  <a:lnTo>
                    <a:pt x="184110" y="122526"/>
                  </a:lnTo>
                  <a:lnTo>
                    <a:pt x="196713" y="121872"/>
                  </a:lnTo>
                  <a:lnTo>
                    <a:pt x="209325" y="121645"/>
                  </a:lnTo>
                  <a:lnTo>
                    <a:pt x="294735" y="121645"/>
                  </a:lnTo>
                  <a:lnTo>
                    <a:pt x="290803" y="104562"/>
                  </a:lnTo>
                  <a:lnTo>
                    <a:pt x="334891" y="99612"/>
                  </a:lnTo>
                  <a:lnTo>
                    <a:pt x="334891" y="60557"/>
                  </a:lnTo>
                  <a:lnTo>
                    <a:pt x="266994" y="60557"/>
                  </a:lnTo>
                  <a:lnTo>
                    <a:pt x="255217" y="57102"/>
                  </a:lnTo>
                  <a:lnTo>
                    <a:pt x="239687" y="54610"/>
                  </a:lnTo>
                  <a:lnTo>
                    <a:pt x="228625" y="53666"/>
                  </a:lnTo>
                  <a:lnTo>
                    <a:pt x="217135" y="53218"/>
                  </a:lnTo>
                  <a:close/>
                </a:path>
                <a:path w="416499" h="514952">
                  <a:moveTo>
                    <a:pt x="250957" y="0"/>
                  </a:moveTo>
                  <a:lnTo>
                    <a:pt x="247957" y="950"/>
                  </a:lnTo>
                  <a:lnTo>
                    <a:pt x="239128" y="2049"/>
                  </a:lnTo>
                  <a:lnTo>
                    <a:pt x="33577" y="30436"/>
                  </a:lnTo>
                  <a:lnTo>
                    <a:pt x="29344" y="30762"/>
                  </a:lnTo>
                  <a:lnTo>
                    <a:pt x="28422" y="33662"/>
                  </a:lnTo>
                  <a:lnTo>
                    <a:pt x="31904" y="35946"/>
                  </a:lnTo>
                  <a:lnTo>
                    <a:pt x="125219" y="84055"/>
                  </a:lnTo>
                  <a:lnTo>
                    <a:pt x="129287" y="73685"/>
                  </a:lnTo>
                  <a:lnTo>
                    <a:pt x="135648" y="65122"/>
                  </a:lnTo>
                  <a:lnTo>
                    <a:pt x="181681" y="49197"/>
                  </a:lnTo>
                  <a:lnTo>
                    <a:pt x="205509" y="48288"/>
                  </a:lnTo>
                  <a:lnTo>
                    <a:pt x="322588" y="48288"/>
                  </a:lnTo>
                  <a:lnTo>
                    <a:pt x="250957" y="0"/>
                  </a:lnTo>
                  <a:close/>
                </a:path>
                <a:path w="416499" h="514952">
                  <a:moveTo>
                    <a:pt x="322588" y="48288"/>
                  </a:moveTo>
                  <a:lnTo>
                    <a:pt x="205509" y="48288"/>
                  </a:lnTo>
                  <a:lnTo>
                    <a:pt x="217704" y="48763"/>
                  </a:lnTo>
                  <a:lnTo>
                    <a:pt x="230701" y="49842"/>
                  </a:lnTo>
                  <a:lnTo>
                    <a:pt x="244963" y="51513"/>
                  </a:lnTo>
                  <a:lnTo>
                    <a:pt x="260581" y="55094"/>
                  </a:lnTo>
                  <a:lnTo>
                    <a:pt x="266994" y="60557"/>
                  </a:lnTo>
                  <a:lnTo>
                    <a:pt x="334891" y="60557"/>
                  </a:lnTo>
                  <a:lnTo>
                    <a:pt x="334891" y="56582"/>
                  </a:lnTo>
                  <a:lnTo>
                    <a:pt x="322588" y="48288"/>
                  </a:lnTo>
                  <a:close/>
                </a:path>
                <a:path w="416499" h="514952">
                  <a:moveTo>
                    <a:pt x="137616" y="316042"/>
                  </a:moveTo>
                  <a:lnTo>
                    <a:pt x="100252" y="330776"/>
                  </a:lnTo>
                  <a:lnTo>
                    <a:pt x="90534" y="333342"/>
                  </a:lnTo>
                  <a:lnTo>
                    <a:pt x="80680" y="336185"/>
                  </a:lnTo>
                  <a:lnTo>
                    <a:pt x="40012" y="357550"/>
                  </a:lnTo>
                  <a:lnTo>
                    <a:pt x="11741" y="389888"/>
                  </a:lnTo>
                  <a:lnTo>
                    <a:pt x="0" y="412201"/>
                  </a:lnTo>
                  <a:lnTo>
                    <a:pt x="18868" y="431916"/>
                  </a:lnTo>
                  <a:lnTo>
                    <a:pt x="58521" y="465030"/>
                  </a:lnTo>
                  <a:lnTo>
                    <a:pt x="100233" y="489746"/>
                  </a:lnTo>
                  <a:lnTo>
                    <a:pt x="143405" y="506087"/>
                  </a:lnTo>
                  <a:lnTo>
                    <a:pt x="187441" y="514079"/>
                  </a:lnTo>
                  <a:lnTo>
                    <a:pt x="209596" y="514952"/>
                  </a:lnTo>
                  <a:lnTo>
                    <a:pt x="231744" y="513748"/>
                  </a:lnTo>
                  <a:lnTo>
                    <a:pt x="275717" y="505118"/>
                  </a:lnTo>
                  <a:lnTo>
                    <a:pt x="318763" y="488214"/>
                  </a:lnTo>
                  <a:lnTo>
                    <a:pt x="360286" y="463062"/>
                  </a:lnTo>
                  <a:lnTo>
                    <a:pt x="399687" y="429687"/>
                  </a:lnTo>
                  <a:lnTo>
                    <a:pt x="418406" y="409924"/>
                  </a:lnTo>
                  <a:lnTo>
                    <a:pt x="416499" y="406074"/>
                  </a:lnTo>
                  <a:lnTo>
                    <a:pt x="228413" y="406074"/>
                  </a:lnTo>
                  <a:lnTo>
                    <a:pt x="228103" y="403357"/>
                  </a:lnTo>
                  <a:lnTo>
                    <a:pt x="188837" y="403357"/>
                  </a:lnTo>
                  <a:lnTo>
                    <a:pt x="180641" y="392275"/>
                  </a:lnTo>
                  <a:lnTo>
                    <a:pt x="155414" y="349208"/>
                  </a:lnTo>
                  <a:lnTo>
                    <a:pt x="149801" y="338407"/>
                  </a:lnTo>
                  <a:lnTo>
                    <a:pt x="143943" y="327365"/>
                  </a:lnTo>
                  <a:lnTo>
                    <a:pt x="137616" y="316042"/>
                  </a:lnTo>
                  <a:close/>
                </a:path>
                <a:path w="416499" h="514952">
                  <a:moveTo>
                    <a:pt x="276119" y="316612"/>
                  </a:moveTo>
                  <a:lnTo>
                    <a:pt x="256332" y="362434"/>
                  </a:lnTo>
                  <a:lnTo>
                    <a:pt x="228413" y="406074"/>
                  </a:lnTo>
                  <a:lnTo>
                    <a:pt x="416499" y="406074"/>
                  </a:lnTo>
                  <a:lnTo>
                    <a:pt x="390055" y="366882"/>
                  </a:lnTo>
                  <a:lnTo>
                    <a:pt x="358253" y="343275"/>
                  </a:lnTo>
                  <a:lnTo>
                    <a:pt x="305639" y="327830"/>
                  </a:lnTo>
                  <a:lnTo>
                    <a:pt x="295545" y="324994"/>
                  </a:lnTo>
                  <a:lnTo>
                    <a:pt x="285692" y="321378"/>
                  </a:lnTo>
                  <a:lnTo>
                    <a:pt x="276119" y="316612"/>
                  </a:lnTo>
                  <a:close/>
                </a:path>
                <a:path w="416499" h="514952">
                  <a:moveTo>
                    <a:pt x="180121" y="325104"/>
                  </a:moveTo>
                  <a:lnTo>
                    <a:pt x="178507" y="328124"/>
                  </a:lnTo>
                  <a:lnTo>
                    <a:pt x="178470" y="328828"/>
                  </a:lnTo>
                  <a:lnTo>
                    <a:pt x="178880" y="333174"/>
                  </a:lnTo>
                  <a:lnTo>
                    <a:pt x="195843" y="363639"/>
                  </a:lnTo>
                  <a:lnTo>
                    <a:pt x="188837" y="403357"/>
                  </a:lnTo>
                  <a:lnTo>
                    <a:pt x="228103" y="403357"/>
                  </a:lnTo>
                  <a:lnTo>
                    <a:pt x="223570" y="363632"/>
                  </a:lnTo>
                  <a:lnTo>
                    <a:pt x="240696" y="332884"/>
                  </a:lnTo>
                  <a:lnTo>
                    <a:pt x="240688" y="330636"/>
                  </a:lnTo>
                  <a:lnTo>
                    <a:pt x="204176" y="330636"/>
                  </a:lnTo>
                  <a:lnTo>
                    <a:pt x="191126" y="328828"/>
                  </a:lnTo>
                  <a:lnTo>
                    <a:pt x="180121" y="325104"/>
                  </a:lnTo>
                  <a:close/>
                </a:path>
                <a:path w="416499" h="514952">
                  <a:moveTo>
                    <a:pt x="230627" y="328522"/>
                  </a:moveTo>
                  <a:lnTo>
                    <a:pt x="217825" y="330533"/>
                  </a:lnTo>
                  <a:lnTo>
                    <a:pt x="204176" y="330636"/>
                  </a:lnTo>
                  <a:lnTo>
                    <a:pt x="240688" y="330636"/>
                  </a:lnTo>
                  <a:lnTo>
                    <a:pt x="240681" y="328707"/>
                  </a:lnTo>
                  <a:lnTo>
                    <a:pt x="230627" y="3285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500"/>
            </a:p>
          </p:txBody>
        </p:sp>
      </p:grpSp>
      <p:sp>
        <p:nvSpPr>
          <p:cNvPr id="87" name="bk object 17">
            <a:extLst>
              <a:ext uri="{FF2B5EF4-FFF2-40B4-BE49-F238E27FC236}">
                <a16:creationId xmlns="" xmlns:a16="http://schemas.microsoft.com/office/drawing/2014/main" id="{D5FF1727-947C-47C7-87AD-3532E98DCDB1}"/>
              </a:ext>
            </a:extLst>
          </p:cNvPr>
          <p:cNvSpPr>
            <a:spLocks/>
          </p:cNvSpPr>
          <p:nvPr/>
        </p:nvSpPr>
        <p:spPr bwMode="auto">
          <a:xfrm>
            <a:off x="605005" y="2826901"/>
            <a:ext cx="7783627" cy="1548499"/>
          </a:xfrm>
          <a:custGeom>
            <a:avLst/>
            <a:gdLst>
              <a:gd name="T0" fmla="*/ 0 w 14630105"/>
              <a:gd name="T1" fmla="*/ 2920377 h 2920377"/>
              <a:gd name="T2" fmla="*/ 14630105 w 14630105"/>
              <a:gd name="T3" fmla="*/ 2920377 h 2920377"/>
              <a:gd name="T4" fmla="*/ 14630105 w 14630105"/>
              <a:gd name="T5" fmla="*/ 0 h 2920377"/>
              <a:gd name="T6" fmla="*/ 0 w 14630105"/>
              <a:gd name="T7" fmla="*/ 0 h 2920377"/>
              <a:gd name="T8" fmla="*/ 0 w 14630105"/>
              <a:gd name="T9" fmla="*/ 2920377 h 2920377"/>
            </a:gdLst>
            <a:ahLst/>
            <a:cxnLst>
              <a:cxn ang="0">
                <a:pos x="T0" y="T1"/>
              </a:cxn>
              <a:cxn ang="0">
                <a:pos x="T2" y="T3"/>
              </a:cxn>
              <a:cxn ang="0">
                <a:pos x="T4" y="T5"/>
              </a:cxn>
              <a:cxn ang="0">
                <a:pos x="T6" y="T7"/>
              </a:cxn>
              <a:cxn ang="0">
                <a:pos x="T8" y="T9"/>
              </a:cxn>
            </a:cxnLst>
            <a:rect l="0" t="0" r="r" b="b"/>
            <a:pathLst>
              <a:path w="14630105" h="2920377">
                <a:moveTo>
                  <a:pt x="0" y="2920377"/>
                </a:moveTo>
                <a:lnTo>
                  <a:pt x="14630105" y="2920377"/>
                </a:lnTo>
                <a:lnTo>
                  <a:pt x="14630105" y="0"/>
                </a:lnTo>
                <a:lnTo>
                  <a:pt x="0" y="0"/>
                </a:lnTo>
                <a:lnTo>
                  <a:pt x="0" y="2920377"/>
                </a:lnTo>
                <a:close/>
              </a:path>
            </a:pathLst>
          </a:cu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500"/>
          </a:p>
        </p:txBody>
      </p:sp>
      <p:sp>
        <p:nvSpPr>
          <p:cNvPr id="88" name="bk object 22">
            <a:extLst>
              <a:ext uri="{FF2B5EF4-FFF2-40B4-BE49-F238E27FC236}">
                <a16:creationId xmlns="" xmlns:a16="http://schemas.microsoft.com/office/drawing/2014/main" id="{6A679C93-8EC1-47F7-9352-7B9BF0BF1EBD}"/>
              </a:ext>
            </a:extLst>
          </p:cNvPr>
          <p:cNvSpPr/>
          <p:nvPr/>
        </p:nvSpPr>
        <p:spPr>
          <a:xfrm>
            <a:off x="1061959" y="2951647"/>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云计算</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89" name="bk object 23">
            <a:extLst>
              <a:ext uri="{FF2B5EF4-FFF2-40B4-BE49-F238E27FC236}">
                <a16:creationId xmlns="" xmlns:a16="http://schemas.microsoft.com/office/drawing/2014/main" id="{D3315ED5-8F71-455D-8982-752EEE6C4113}"/>
              </a:ext>
            </a:extLst>
          </p:cNvPr>
          <p:cNvSpPr/>
          <p:nvPr/>
        </p:nvSpPr>
        <p:spPr>
          <a:xfrm>
            <a:off x="1710942" y="2951647"/>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大数据</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0" name="bk object 24">
            <a:extLst>
              <a:ext uri="{FF2B5EF4-FFF2-40B4-BE49-F238E27FC236}">
                <a16:creationId xmlns="" xmlns:a16="http://schemas.microsoft.com/office/drawing/2014/main" id="{04CC30BA-7689-4090-AAEF-EF5CC6DEE96F}"/>
              </a:ext>
            </a:extLst>
          </p:cNvPr>
          <p:cNvSpPr/>
          <p:nvPr/>
        </p:nvSpPr>
        <p:spPr>
          <a:xfrm>
            <a:off x="2359924" y="2951647"/>
            <a:ext cx="611910"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物联网</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1" name="bk object 25">
            <a:extLst>
              <a:ext uri="{FF2B5EF4-FFF2-40B4-BE49-F238E27FC236}">
                <a16:creationId xmlns="" xmlns:a16="http://schemas.microsoft.com/office/drawing/2014/main" id="{BA4FBA7B-221E-495F-9CCA-4F5F8401F5A8}"/>
              </a:ext>
            </a:extLst>
          </p:cNvPr>
          <p:cNvSpPr/>
          <p:nvPr/>
        </p:nvSpPr>
        <p:spPr>
          <a:xfrm>
            <a:off x="1061959" y="3292378"/>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安全防御</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2" name="bk object 26">
            <a:extLst>
              <a:ext uri="{FF2B5EF4-FFF2-40B4-BE49-F238E27FC236}">
                <a16:creationId xmlns="" xmlns:a16="http://schemas.microsoft.com/office/drawing/2014/main" id="{27BDA3AD-FDD5-4905-A33C-DE7259ADED66}"/>
              </a:ext>
            </a:extLst>
          </p:cNvPr>
          <p:cNvSpPr/>
          <p:nvPr/>
        </p:nvSpPr>
        <p:spPr>
          <a:xfrm>
            <a:off x="1710942" y="3292378"/>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36000" rIns="0" bIns="0" anchor="ctr" anchorCtr="1"/>
          <a:lstStyle/>
          <a:p>
            <a:pPr algn="ctr">
              <a:lnSpc>
                <a:spcPct val="90000"/>
              </a:lnSpc>
              <a:defRPr/>
            </a:pPr>
            <a:r>
              <a:rPr lang="zh-CN" altLang="en-US" sz="900" dirty="0">
                <a:solidFill>
                  <a:schemeClr val="tx1">
                    <a:lumMod val="85000"/>
                    <a:lumOff val="15000"/>
                  </a:schemeClr>
                </a:solidFill>
                <a:latin typeface="微软雅黑" pitchFamily="34" charset="-122"/>
                <a:ea typeface="微软雅黑" pitchFamily="34" charset="-122"/>
              </a:rPr>
              <a:t>有线无线</a:t>
            </a:r>
            <a:endParaRPr lang="en-US" altLang="zh-CN" sz="900" dirty="0">
              <a:solidFill>
                <a:schemeClr val="tx1">
                  <a:lumMod val="85000"/>
                  <a:lumOff val="15000"/>
                </a:schemeClr>
              </a:solidFill>
              <a:latin typeface="微软雅黑" pitchFamily="34" charset="-122"/>
              <a:ea typeface="微软雅黑" pitchFamily="34" charset="-122"/>
            </a:endParaRPr>
          </a:p>
          <a:p>
            <a:pPr algn="ctr">
              <a:lnSpc>
                <a:spcPct val="90000"/>
              </a:lnSpc>
              <a:defRPr/>
            </a:pPr>
            <a:r>
              <a:rPr lang="zh-CN" altLang="en-US" sz="900" dirty="0">
                <a:solidFill>
                  <a:schemeClr val="tx1">
                    <a:lumMod val="85000"/>
                    <a:lumOff val="15000"/>
                  </a:schemeClr>
                </a:solidFill>
                <a:latin typeface="微软雅黑" pitchFamily="34" charset="-122"/>
                <a:ea typeface="微软雅黑" pitchFamily="34" charset="-122"/>
              </a:rPr>
              <a:t>一体化</a:t>
            </a:r>
          </a:p>
        </p:txBody>
      </p:sp>
      <p:sp>
        <p:nvSpPr>
          <p:cNvPr id="93" name="bk object 27">
            <a:extLst>
              <a:ext uri="{FF2B5EF4-FFF2-40B4-BE49-F238E27FC236}">
                <a16:creationId xmlns="" xmlns:a16="http://schemas.microsoft.com/office/drawing/2014/main" id="{A7AAA7CE-5D2B-45E1-9AAB-D7981C91B229}"/>
              </a:ext>
            </a:extLst>
          </p:cNvPr>
          <p:cNvSpPr/>
          <p:nvPr/>
        </p:nvSpPr>
        <p:spPr>
          <a:xfrm>
            <a:off x="2359924" y="3292378"/>
            <a:ext cx="611910"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36000" rIns="0" bIns="0" anchor="ctr" anchorCtr="1"/>
          <a:lstStyle/>
          <a:p>
            <a:pPr algn="ctr">
              <a:lnSpc>
                <a:spcPct val="90000"/>
              </a:lnSpc>
              <a:defRPr/>
            </a:pPr>
            <a:r>
              <a:rPr lang="zh-CN" altLang="en-US" sz="900">
                <a:solidFill>
                  <a:schemeClr val="tx1">
                    <a:lumMod val="85000"/>
                    <a:lumOff val="15000"/>
                  </a:schemeClr>
                </a:solidFill>
                <a:latin typeface="微软雅黑" pitchFamily="34" charset="-122"/>
                <a:ea typeface="微软雅黑" pitchFamily="34" charset="-122"/>
              </a:rPr>
              <a:t>应用驱动</a:t>
            </a:r>
            <a:endParaRPr lang="en-US" altLang="zh-CN" sz="900">
              <a:solidFill>
                <a:schemeClr val="tx1">
                  <a:lumMod val="85000"/>
                  <a:lumOff val="15000"/>
                </a:schemeClr>
              </a:solidFill>
              <a:latin typeface="微软雅黑" pitchFamily="34" charset="-122"/>
              <a:ea typeface="微软雅黑" pitchFamily="34" charset="-122"/>
            </a:endParaRPr>
          </a:p>
          <a:p>
            <a:pPr algn="ctr">
              <a:lnSpc>
                <a:spcPct val="90000"/>
              </a:lnSpc>
              <a:defRPr/>
            </a:pPr>
            <a:r>
              <a:rPr lang="zh-CN" altLang="en-US" sz="900">
                <a:solidFill>
                  <a:schemeClr val="tx1">
                    <a:lumMod val="85000"/>
                    <a:lumOff val="15000"/>
                  </a:schemeClr>
                </a:solidFill>
                <a:latin typeface="微软雅黑" pitchFamily="34" charset="-122"/>
                <a:ea typeface="微软雅黑" pitchFamily="34" charset="-122"/>
              </a:rPr>
              <a:t>网络</a:t>
            </a:r>
            <a:endParaRPr sz="9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bk object 28">
            <a:extLst>
              <a:ext uri="{FF2B5EF4-FFF2-40B4-BE49-F238E27FC236}">
                <a16:creationId xmlns="" xmlns:a16="http://schemas.microsoft.com/office/drawing/2014/main" id="{5D4BC4B4-251E-4372-BEB1-883FBF53078C}"/>
              </a:ext>
            </a:extLst>
          </p:cNvPr>
          <p:cNvSpPr/>
          <p:nvPr/>
        </p:nvSpPr>
        <p:spPr>
          <a:xfrm>
            <a:off x="1061959" y="3625893"/>
            <a:ext cx="611493" cy="284544"/>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en-US" altLang="zh-CN" sz="900">
                <a:solidFill>
                  <a:schemeClr val="tx1">
                    <a:lumMod val="85000"/>
                    <a:lumOff val="15000"/>
                  </a:schemeClr>
                </a:solidFill>
                <a:latin typeface="微软雅黑" pitchFamily="34" charset="-122"/>
                <a:ea typeface="微软雅黑" pitchFamily="34" charset="-122"/>
              </a:rPr>
              <a:t>HPC</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5" name="bk object 29">
            <a:extLst>
              <a:ext uri="{FF2B5EF4-FFF2-40B4-BE49-F238E27FC236}">
                <a16:creationId xmlns="" xmlns:a16="http://schemas.microsoft.com/office/drawing/2014/main" id="{FA613E2E-FDB7-40D3-BBFD-C1DB3205719C}"/>
              </a:ext>
            </a:extLst>
          </p:cNvPr>
          <p:cNvSpPr/>
          <p:nvPr/>
        </p:nvSpPr>
        <p:spPr>
          <a:xfrm>
            <a:off x="1710942" y="3625893"/>
            <a:ext cx="611493" cy="284544"/>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人工智能</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6" name="bk object 30">
            <a:extLst>
              <a:ext uri="{FF2B5EF4-FFF2-40B4-BE49-F238E27FC236}">
                <a16:creationId xmlns="" xmlns:a16="http://schemas.microsoft.com/office/drawing/2014/main" id="{C9482770-9A19-46CE-8E56-3DC38DBFAA1F}"/>
              </a:ext>
            </a:extLst>
          </p:cNvPr>
          <p:cNvSpPr/>
          <p:nvPr/>
        </p:nvSpPr>
        <p:spPr>
          <a:xfrm>
            <a:off x="2359924" y="3625893"/>
            <a:ext cx="611910" cy="284544"/>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区块链</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7" name="bk object 31">
            <a:extLst>
              <a:ext uri="{FF2B5EF4-FFF2-40B4-BE49-F238E27FC236}">
                <a16:creationId xmlns="" xmlns:a16="http://schemas.microsoft.com/office/drawing/2014/main" id="{BE638E03-AB3F-4141-888B-BD89A7CD4487}"/>
              </a:ext>
            </a:extLst>
          </p:cNvPr>
          <p:cNvSpPr/>
          <p:nvPr/>
        </p:nvSpPr>
        <p:spPr>
          <a:xfrm>
            <a:off x="1061959" y="3959923"/>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运维管理</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8" name="bk object 32">
            <a:extLst>
              <a:ext uri="{FF2B5EF4-FFF2-40B4-BE49-F238E27FC236}">
                <a16:creationId xmlns="" xmlns:a16="http://schemas.microsoft.com/office/drawing/2014/main" id="{DC235330-DDDC-43CA-AE47-CEB4F286424C}"/>
              </a:ext>
            </a:extLst>
          </p:cNvPr>
          <p:cNvSpPr/>
          <p:nvPr/>
        </p:nvSpPr>
        <p:spPr>
          <a:xfrm>
            <a:off x="1710942" y="3959923"/>
            <a:ext cx="611493"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运维管理</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99" name="bk object 33">
            <a:extLst>
              <a:ext uri="{FF2B5EF4-FFF2-40B4-BE49-F238E27FC236}">
                <a16:creationId xmlns="" xmlns:a16="http://schemas.microsoft.com/office/drawing/2014/main" id="{01A70AFA-E8EB-497F-A181-D1B78327EB12}"/>
              </a:ext>
            </a:extLst>
          </p:cNvPr>
          <p:cNvSpPr/>
          <p:nvPr/>
        </p:nvSpPr>
        <p:spPr>
          <a:xfrm>
            <a:off x="2359924" y="3959923"/>
            <a:ext cx="611910"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运维管理</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0" name="bk object 36">
            <a:extLst>
              <a:ext uri="{FF2B5EF4-FFF2-40B4-BE49-F238E27FC236}">
                <a16:creationId xmlns="" xmlns:a16="http://schemas.microsoft.com/office/drawing/2014/main" id="{F367C848-6200-4031-9766-E76A6DECBEC6}"/>
              </a:ext>
            </a:extLst>
          </p:cNvPr>
          <p:cNvSpPr/>
          <p:nvPr/>
        </p:nvSpPr>
        <p:spPr>
          <a:xfrm>
            <a:off x="3734118" y="2951647"/>
            <a:ext cx="1142593" cy="284029"/>
          </a:xfrm>
          <a:custGeom>
            <a:avLst/>
            <a:gdLst/>
            <a:ahLst/>
            <a:cxnLst/>
            <a:rect l="l" t="t" r="r" b="b"/>
            <a:pathLst>
              <a:path w="2362093" h="479676">
                <a:moveTo>
                  <a:pt x="0" y="479676"/>
                </a:moveTo>
                <a:lnTo>
                  <a:pt x="2362093" y="479676"/>
                </a:lnTo>
                <a:lnTo>
                  <a:pt x="2362093"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云</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安全：安全服务链</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1" name="bk object 37">
            <a:extLst>
              <a:ext uri="{FF2B5EF4-FFF2-40B4-BE49-F238E27FC236}">
                <a16:creationId xmlns="" xmlns:a16="http://schemas.microsoft.com/office/drawing/2014/main" id="{8CBCA092-B6EE-446F-AA87-2E78FC8EC336}"/>
              </a:ext>
            </a:extLst>
          </p:cNvPr>
          <p:cNvSpPr/>
          <p:nvPr/>
        </p:nvSpPr>
        <p:spPr>
          <a:xfrm>
            <a:off x="4932112" y="2951647"/>
            <a:ext cx="1435426" cy="284029"/>
          </a:xfrm>
          <a:custGeom>
            <a:avLst/>
            <a:gdLst/>
            <a:ahLst/>
            <a:cxnLst/>
            <a:rect l="l" t="t" r="r" b="b"/>
            <a:pathLst>
              <a:path w="2698012" h="479676">
                <a:moveTo>
                  <a:pt x="0" y="479676"/>
                </a:moveTo>
                <a:lnTo>
                  <a:pt x="2698012" y="479676"/>
                </a:lnTo>
                <a:lnTo>
                  <a:pt x="2698012"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网络</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大数据：流量预测</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2" name="bk object 38">
            <a:extLst>
              <a:ext uri="{FF2B5EF4-FFF2-40B4-BE49-F238E27FC236}">
                <a16:creationId xmlns="" xmlns:a16="http://schemas.microsoft.com/office/drawing/2014/main" id="{ABEC6E15-0802-4DE4-8983-DF1EB43726B6}"/>
              </a:ext>
            </a:extLst>
          </p:cNvPr>
          <p:cNvSpPr/>
          <p:nvPr/>
        </p:nvSpPr>
        <p:spPr>
          <a:xfrm>
            <a:off x="6423355" y="2951647"/>
            <a:ext cx="1618291" cy="284029"/>
          </a:xfrm>
          <a:custGeom>
            <a:avLst/>
            <a:gdLst/>
            <a:ahLst/>
            <a:cxnLst/>
            <a:rect l="l" t="t" r="r" b="b"/>
            <a:pathLst>
              <a:path w="3041924" h="479676">
                <a:moveTo>
                  <a:pt x="0" y="479676"/>
                </a:moveTo>
                <a:lnTo>
                  <a:pt x="3041924" y="479676"/>
                </a:lnTo>
                <a:lnTo>
                  <a:pt x="3041924"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计算</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存储</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虚拟化：超融合</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3" name="bk object 39">
            <a:extLst>
              <a:ext uri="{FF2B5EF4-FFF2-40B4-BE49-F238E27FC236}">
                <a16:creationId xmlns="" xmlns:a16="http://schemas.microsoft.com/office/drawing/2014/main" id="{22D573D8-B965-4543-A4C4-E4D9FA7A54A6}"/>
              </a:ext>
            </a:extLst>
          </p:cNvPr>
          <p:cNvSpPr/>
          <p:nvPr/>
        </p:nvSpPr>
        <p:spPr>
          <a:xfrm>
            <a:off x="3734118" y="3287739"/>
            <a:ext cx="1391689" cy="284029"/>
          </a:xfrm>
          <a:custGeom>
            <a:avLst/>
            <a:gdLst/>
            <a:ahLst/>
            <a:cxnLst/>
            <a:rect l="l" t="t" r="r" b="b"/>
            <a:pathLst>
              <a:path w="2830551" h="482030">
                <a:moveTo>
                  <a:pt x="0" y="482030"/>
                </a:moveTo>
                <a:lnTo>
                  <a:pt x="2830551" y="482030"/>
                </a:lnTo>
                <a:lnTo>
                  <a:pt x="2830551" y="0"/>
                </a:lnTo>
                <a:lnTo>
                  <a:pt x="0" y="0"/>
                </a:lnTo>
                <a:lnTo>
                  <a:pt x="0" y="482030"/>
                </a:lnTo>
                <a:close/>
              </a:path>
            </a:pathLst>
          </a:custGeom>
          <a:solidFill>
            <a:schemeClr val="bg1"/>
          </a:solidFill>
        </p:spPr>
        <p:txBody>
          <a:bodyPr lIns="0" tIns="0" rIns="0" bIns="0" anchor="ctr" anchorCtr="1"/>
          <a:lstStyle/>
          <a:p>
            <a:pPr>
              <a:defRPr/>
            </a:pPr>
            <a:r>
              <a:rPr lang="zh-CN" altLang="en-US" sz="900" dirty="0">
                <a:solidFill>
                  <a:schemeClr val="tx1">
                    <a:lumMod val="85000"/>
                    <a:lumOff val="15000"/>
                  </a:schemeClr>
                </a:solidFill>
                <a:latin typeface="微软雅黑" pitchFamily="34" charset="-122"/>
                <a:ea typeface="微软雅黑" pitchFamily="34" charset="-122"/>
              </a:rPr>
              <a:t>大数据</a:t>
            </a:r>
            <a:r>
              <a:rPr lang="en-US" altLang="zh-CN" sz="900" dirty="0">
                <a:solidFill>
                  <a:schemeClr val="tx1">
                    <a:lumMod val="85000"/>
                    <a:lumOff val="15000"/>
                  </a:schemeClr>
                </a:solidFill>
                <a:latin typeface="微软雅黑" pitchFamily="34" charset="-122"/>
                <a:ea typeface="微软雅黑" pitchFamily="34" charset="-122"/>
              </a:rPr>
              <a:t>+</a:t>
            </a:r>
            <a:r>
              <a:rPr lang="en-US" altLang="zh-CN" sz="900" dirty="0" err="1">
                <a:solidFill>
                  <a:schemeClr val="tx1">
                    <a:lumMod val="85000"/>
                    <a:lumOff val="15000"/>
                  </a:schemeClr>
                </a:solidFill>
                <a:latin typeface="微软雅黑" pitchFamily="34" charset="-122"/>
                <a:ea typeface="微软雅黑" pitchFamily="34" charset="-122"/>
              </a:rPr>
              <a:t>wifi</a:t>
            </a:r>
            <a:r>
              <a:rPr lang="zh-CN" altLang="en-US" sz="900" dirty="0">
                <a:solidFill>
                  <a:schemeClr val="tx1">
                    <a:lumMod val="85000"/>
                    <a:lumOff val="15000"/>
                  </a:schemeClr>
                </a:solidFill>
                <a:latin typeface="微软雅黑" pitchFamily="34" charset="-122"/>
                <a:ea typeface="微软雅黑" pitchFamily="34" charset="-122"/>
              </a:rPr>
              <a:t>：无线智慧运维</a:t>
            </a:r>
          </a:p>
        </p:txBody>
      </p:sp>
      <p:sp>
        <p:nvSpPr>
          <p:cNvPr id="104" name="bk object 40">
            <a:extLst>
              <a:ext uri="{FF2B5EF4-FFF2-40B4-BE49-F238E27FC236}">
                <a16:creationId xmlns="" xmlns:a16="http://schemas.microsoft.com/office/drawing/2014/main" id="{92CB930E-6046-4643-868B-3D65A74B107C}"/>
              </a:ext>
            </a:extLst>
          </p:cNvPr>
          <p:cNvSpPr/>
          <p:nvPr/>
        </p:nvSpPr>
        <p:spPr>
          <a:xfrm>
            <a:off x="5182457" y="3287739"/>
            <a:ext cx="1622040" cy="284029"/>
          </a:xfrm>
          <a:custGeom>
            <a:avLst/>
            <a:gdLst/>
            <a:ahLst/>
            <a:cxnLst/>
            <a:rect l="l" t="t" r="r" b="b"/>
            <a:pathLst>
              <a:path w="3049433" h="479676">
                <a:moveTo>
                  <a:pt x="0" y="479676"/>
                </a:moveTo>
                <a:lnTo>
                  <a:pt x="3049433" y="479676"/>
                </a:lnTo>
                <a:lnTo>
                  <a:pt x="3049433"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大数据</a:t>
            </a:r>
            <a:r>
              <a:rPr lang="en-US" altLang="zh-CN" sz="900">
                <a:solidFill>
                  <a:schemeClr val="tx1">
                    <a:lumMod val="85000"/>
                    <a:lumOff val="15000"/>
                  </a:schemeClr>
                </a:solidFill>
                <a:latin typeface="微软雅黑" pitchFamily="34" charset="-122"/>
                <a:ea typeface="微软雅黑" pitchFamily="34" charset="-122"/>
              </a:rPr>
              <a:t>+wifi</a:t>
            </a:r>
            <a:r>
              <a:rPr lang="zh-CN" altLang="en-US" sz="900">
                <a:solidFill>
                  <a:schemeClr val="tx1">
                    <a:lumMod val="85000"/>
                    <a:lumOff val="15000"/>
                  </a:schemeClr>
                </a:solidFill>
                <a:latin typeface="微软雅黑" pitchFamily="34" charset="-122"/>
                <a:ea typeface="微软雅黑" pitchFamily="34" charset="-122"/>
              </a:rPr>
              <a:t>：无线智慧运维</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5" name="bk object 41">
            <a:extLst>
              <a:ext uri="{FF2B5EF4-FFF2-40B4-BE49-F238E27FC236}">
                <a16:creationId xmlns="" xmlns:a16="http://schemas.microsoft.com/office/drawing/2014/main" id="{EE6B5A52-DBE1-4314-8F0A-7BE508CBDDE6}"/>
              </a:ext>
            </a:extLst>
          </p:cNvPr>
          <p:cNvSpPr/>
          <p:nvPr/>
        </p:nvSpPr>
        <p:spPr>
          <a:xfrm>
            <a:off x="5383650" y="3959923"/>
            <a:ext cx="1981522" cy="284029"/>
          </a:xfrm>
          <a:custGeom>
            <a:avLst/>
            <a:gdLst/>
            <a:ahLst/>
            <a:cxnLst/>
            <a:rect l="l" t="t" r="r" b="b"/>
            <a:pathLst>
              <a:path w="3724371" h="482030">
                <a:moveTo>
                  <a:pt x="0" y="482030"/>
                </a:moveTo>
                <a:lnTo>
                  <a:pt x="3724371" y="482030"/>
                </a:lnTo>
                <a:lnTo>
                  <a:pt x="3724371" y="0"/>
                </a:lnTo>
                <a:lnTo>
                  <a:pt x="0" y="0"/>
                </a:lnTo>
                <a:lnTo>
                  <a:pt x="0" y="482030"/>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应用驱动</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云计算：端到端网络切片</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6" name="bk object 42">
            <a:extLst>
              <a:ext uri="{FF2B5EF4-FFF2-40B4-BE49-F238E27FC236}">
                <a16:creationId xmlns="" xmlns:a16="http://schemas.microsoft.com/office/drawing/2014/main" id="{CCE0AC13-ABFD-4451-9408-B06420634211}"/>
              </a:ext>
            </a:extLst>
          </p:cNvPr>
          <p:cNvSpPr/>
          <p:nvPr/>
        </p:nvSpPr>
        <p:spPr>
          <a:xfrm>
            <a:off x="3734118" y="3959923"/>
            <a:ext cx="1593715" cy="284029"/>
          </a:xfrm>
          <a:custGeom>
            <a:avLst/>
            <a:gdLst/>
            <a:ahLst/>
            <a:cxnLst/>
            <a:rect l="l" t="t" r="r" b="b"/>
            <a:pathLst>
              <a:path w="3210493" h="482030">
                <a:moveTo>
                  <a:pt x="0" y="482030"/>
                </a:moveTo>
                <a:lnTo>
                  <a:pt x="3210493" y="482030"/>
                </a:lnTo>
                <a:lnTo>
                  <a:pt x="3210493" y="0"/>
                </a:lnTo>
                <a:lnTo>
                  <a:pt x="0" y="0"/>
                </a:lnTo>
                <a:lnTo>
                  <a:pt x="0" y="482030"/>
                </a:lnTo>
                <a:close/>
              </a:path>
            </a:pathLst>
          </a:custGeom>
          <a:solidFill>
            <a:schemeClr val="bg1"/>
          </a:solidFill>
        </p:spPr>
        <p:txBody>
          <a:bodyPr lIns="0" tIns="0" rIns="0" bIns="0" anchor="ctr" anchorCtr="1"/>
          <a:lstStyle/>
          <a:p>
            <a:pPr>
              <a:defRPr/>
            </a:pPr>
            <a:r>
              <a:rPr lang="zh-CN" altLang="en-US" sz="900" dirty="0">
                <a:solidFill>
                  <a:schemeClr val="tx1">
                    <a:lumMod val="85000"/>
                    <a:lumOff val="15000"/>
                  </a:schemeClr>
                </a:solidFill>
                <a:latin typeface="微软雅黑" pitchFamily="34" charset="-122"/>
                <a:ea typeface="微软雅黑" pitchFamily="34" charset="-122"/>
              </a:rPr>
              <a:t>大数据</a:t>
            </a:r>
            <a:r>
              <a:rPr lang="en-US" altLang="zh-CN" sz="900" dirty="0">
                <a:solidFill>
                  <a:schemeClr val="tx1">
                    <a:lumMod val="85000"/>
                    <a:lumOff val="15000"/>
                  </a:schemeClr>
                </a:solidFill>
                <a:latin typeface="微软雅黑" pitchFamily="34" charset="-122"/>
                <a:ea typeface="微软雅黑" pitchFamily="34" charset="-122"/>
              </a:rPr>
              <a:t>+AI+</a:t>
            </a:r>
            <a:r>
              <a:rPr lang="zh-CN" altLang="en-US" sz="900" dirty="0">
                <a:solidFill>
                  <a:schemeClr val="tx1">
                    <a:lumMod val="85000"/>
                    <a:lumOff val="15000"/>
                  </a:schemeClr>
                </a:solidFill>
                <a:latin typeface="微软雅黑" pitchFamily="34" charset="-122"/>
                <a:ea typeface="微软雅黑" pitchFamily="34" charset="-122"/>
              </a:rPr>
              <a:t>安全：安全态势感知</a:t>
            </a:r>
          </a:p>
        </p:txBody>
      </p:sp>
      <p:sp>
        <p:nvSpPr>
          <p:cNvPr id="107" name="bk object 43">
            <a:extLst>
              <a:ext uri="{FF2B5EF4-FFF2-40B4-BE49-F238E27FC236}">
                <a16:creationId xmlns="" xmlns:a16="http://schemas.microsoft.com/office/drawing/2014/main" id="{D195AD2C-EAFF-496D-B70A-70497579500A}"/>
              </a:ext>
            </a:extLst>
          </p:cNvPr>
          <p:cNvSpPr/>
          <p:nvPr/>
        </p:nvSpPr>
        <p:spPr>
          <a:xfrm>
            <a:off x="7420573" y="3959923"/>
            <a:ext cx="621074" cy="284029"/>
          </a:xfrm>
          <a:custGeom>
            <a:avLst/>
            <a:gdLst/>
            <a:ahLst/>
            <a:cxnLst/>
            <a:rect l="l" t="t" r="r" b="b"/>
            <a:pathLst>
              <a:path w="1167229" h="482030">
                <a:moveTo>
                  <a:pt x="0" y="482030"/>
                </a:moveTo>
                <a:lnTo>
                  <a:pt x="1167229" y="482030"/>
                </a:lnTo>
                <a:lnTo>
                  <a:pt x="1167229" y="0"/>
                </a:lnTo>
                <a:lnTo>
                  <a:pt x="0" y="0"/>
                </a:lnTo>
                <a:lnTo>
                  <a:pt x="0" y="482030"/>
                </a:lnTo>
                <a:close/>
              </a:path>
            </a:pathLst>
          </a:custGeom>
          <a:solidFill>
            <a:schemeClr val="bg1"/>
          </a:solidFill>
        </p:spPr>
        <p:txBody>
          <a:bodyPr lIns="0" tIns="0" rIns="0" bIns="0" anchor="ctr" anchorCtr="1"/>
          <a:lstStyle/>
          <a:p>
            <a:pPr algn="ctr">
              <a:defRPr/>
            </a:pPr>
            <a:r>
              <a:rPr lang="en-US" altLang="zh-CN" sz="90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bk object 44">
            <a:extLst>
              <a:ext uri="{FF2B5EF4-FFF2-40B4-BE49-F238E27FC236}">
                <a16:creationId xmlns="" xmlns:a16="http://schemas.microsoft.com/office/drawing/2014/main" id="{4FD8CB45-F3C3-4F89-A13F-E3D47E93649F}"/>
              </a:ext>
            </a:extLst>
          </p:cNvPr>
          <p:cNvSpPr/>
          <p:nvPr/>
        </p:nvSpPr>
        <p:spPr>
          <a:xfrm>
            <a:off x="3734118" y="3623831"/>
            <a:ext cx="1221737" cy="284029"/>
          </a:xfrm>
          <a:custGeom>
            <a:avLst/>
            <a:gdLst/>
            <a:ahLst/>
            <a:cxnLst/>
            <a:rect l="l" t="t" r="r" b="b"/>
            <a:pathLst>
              <a:path w="2501489" h="482023">
                <a:moveTo>
                  <a:pt x="0" y="482023"/>
                </a:moveTo>
                <a:lnTo>
                  <a:pt x="2501489" y="482023"/>
                </a:lnTo>
                <a:lnTo>
                  <a:pt x="2501489" y="0"/>
                </a:lnTo>
                <a:lnTo>
                  <a:pt x="0" y="0"/>
                </a:lnTo>
                <a:lnTo>
                  <a:pt x="0" y="482023"/>
                </a:lnTo>
                <a:close/>
              </a:path>
            </a:pathLst>
          </a:custGeom>
          <a:solidFill>
            <a:schemeClr val="bg1"/>
          </a:solidFill>
        </p:spPr>
        <p:txBody>
          <a:bodyPr lIns="0" tIns="0" rIns="0" bIns="0" anchor="ctr" anchorCtr="1"/>
          <a:lstStyle/>
          <a:p>
            <a:pPr>
              <a:defRPr/>
            </a:pPr>
            <a:r>
              <a:rPr lang="zh-CN" altLang="en-US" sz="900" dirty="0">
                <a:solidFill>
                  <a:schemeClr val="tx1">
                    <a:lumMod val="85000"/>
                    <a:lumOff val="15000"/>
                  </a:schemeClr>
                </a:solidFill>
                <a:latin typeface="微软雅黑" pitchFamily="34" charset="-122"/>
                <a:ea typeface="微软雅黑" pitchFamily="34" charset="-122"/>
              </a:rPr>
              <a:t>云</a:t>
            </a:r>
            <a:r>
              <a:rPr lang="en-US" altLang="zh-CN" sz="900" dirty="0">
                <a:solidFill>
                  <a:schemeClr val="tx1">
                    <a:lumMod val="85000"/>
                    <a:lumOff val="15000"/>
                  </a:schemeClr>
                </a:solidFill>
                <a:latin typeface="微软雅黑" pitchFamily="34" charset="-122"/>
                <a:ea typeface="微软雅黑" pitchFamily="34" charset="-122"/>
              </a:rPr>
              <a:t>+</a:t>
            </a:r>
            <a:r>
              <a:rPr lang="zh-CN" altLang="en-US" sz="900" dirty="0">
                <a:solidFill>
                  <a:schemeClr val="tx1">
                    <a:lumMod val="85000"/>
                    <a:lumOff val="15000"/>
                  </a:schemeClr>
                </a:solidFill>
                <a:latin typeface="微软雅黑" pitchFamily="34" charset="-122"/>
                <a:ea typeface="微软雅黑" pitchFamily="34" charset="-122"/>
              </a:rPr>
              <a:t>应用驱动网络：</a:t>
            </a:r>
            <a:r>
              <a:rPr lang="en-US" altLang="zh-CN" sz="900" dirty="0">
                <a:solidFill>
                  <a:schemeClr val="tx1">
                    <a:lumMod val="85000"/>
                    <a:lumOff val="15000"/>
                  </a:schemeClr>
                </a:solidFill>
                <a:latin typeface="微软雅黑" pitchFamily="34" charset="-122"/>
                <a:ea typeface="微软雅黑" pitchFamily="34" charset="-122"/>
              </a:rPr>
              <a:t>VDC</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09" name="bk object 45">
            <a:extLst>
              <a:ext uri="{FF2B5EF4-FFF2-40B4-BE49-F238E27FC236}">
                <a16:creationId xmlns="" xmlns:a16="http://schemas.microsoft.com/office/drawing/2014/main" id="{F38AAE8A-9D0E-437A-B320-8FCE455EB96E}"/>
              </a:ext>
            </a:extLst>
          </p:cNvPr>
          <p:cNvSpPr/>
          <p:nvPr/>
        </p:nvSpPr>
        <p:spPr>
          <a:xfrm>
            <a:off x="5009590" y="3623831"/>
            <a:ext cx="1330873" cy="284029"/>
          </a:xfrm>
          <a:custGeom>
            <a:avLst/>
            <a:gdLst/>
            <a:ahLst/>
            <a:cxnLst/>
            <a:rect l="l" t="t" r="r" b="b"/>
            <a:pathLst>
              <a:path w="2501489" h="482023">
                <a:moveTo>
                  <a:pt x="0" y="482023"/>
                </a:moveTo>
                <a:lnTo>
                  <a:pt x="2501489" y="482023"/>
                </a:lnTo>
                <a:lnTo>
                  <a:pt x="2501489" y="0"/>
                </a:lnTo>
                <a:lnTo>
                  <a:pt x="0" y="0"/>
                </a:lnTo>
                <a:lnTo>
                  <a:pt x="0" y="482023"/>
                </a:lnTo>
                <a:close/>
              </a:path>
            </a:pathLst>
          </a:custGeom>
          <a:solidFill>
            <a:schemeClr val="bg1"/>
          </a:solidFill>
        </p:spPr>
        <p:txBody>
          <a:bodyPr lIns="0" tIns="0" rIns="0" bIns="0" anchor="ctr" anchorCtr="1"/>
          <a:lstStyle/>
          <a:p>
            <a:pPr>
              <a:defRPr/>
            </a:pPr>
            <a:r>
              <a:rPr lang="en-US" altLang="zh-CN" sz="900">
                <a:solidFill>
                  <a:schemeClr val="tx1">
                    <a:lumMod val="85000"/>
                    <a:lumOff val="15000"/>
                  </a:schemeClr>
                </a:solidFill>
                <a:latin typeface="微软雅黑" pitchFamily="34" charset="-122"/>
                <a:ea typeface="微软雅黑" pitchFamily="34" charset="-122"/>
              </a:rPr>
              <a:t>AI+</a:t>
            </a:r>
            <a:r>
              <a:rPr lang="zh-CN" altLang="en-US" sz="900">
                <a:solidFill>
                  <a:schemeClr val="tx1">
                    <a:lumMod val="85000"/>
                    <a:lumOff val="15000"/>
                  </a:schemeClr>
                </a:solidFill>
                <a:latin typeface="微软雅黑" pitchFamily="34" charset="-122"/>
                <a:ea typeface="微软雅黑" pitchFamily="34" charset="-122"/>
              </a:rPr>
              <a:t>网络：网络流量预测</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0" name="bk object 46">
            <a:extLst>
              <a:ext uri="{FF2B5EF4-FFF2-40B4-BE49-F238E27FC236}">
                <a16:creationId xmlns="" xmlns:a16="http://schemas.microsoft.com/office/drawing/2014/main" id="{CDC7A901-DE59-4436-B8BF-C3F1ED4FD8BA}"/>
              </a:ext>
            </a:extLst>
          </p:cNvPr>
          <p:cNvSpPr/>
          <p:nvPr/>
        </p:nvSpPr>
        <p:spPr>
          <a:xfrm>
            <a:off x="6394197" y="3643419"/>
            <a:ext cx="1647450" cy="254647"/>
          </a:xfrm>
          <a:custGeom>
            <a:avLst/>
            <a:gdLst/>
            <a:ahLst/>
            <a:cxnLst/>
            <a:rect l="l" t="t" r="r" b="b"/>
            <a:pathLst>
              <a:path w="3096478" h="479676">
                <a:moveTo>
                  <a:pt x="0" y="479676"/>
                </a:moveTo>
                <a:lnTo>
                  <a:pt x="3096478" y="479676"/>
                </a:lnTo>
                <a:lnTo>
                  <a:pt x="3096478"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云计算</a:t>
            </a:r>
            <a:r>
              <a:rPr lang="en-US" altLang="zh-CN" sz="900">
                <a:solidFill>
                  <a:schemeClr val="tx1">
                    <a:lumMod val="85000"/>
                    <a:lumOff val="15000"/>
                  </a:schemeClr>
                </a:solidFill>
                <a:latin typeface="微软雅黑" pitchFamily="34" charset="-122"/>
                <a:ea typeface="微软雅黑" pitchFamily="34" charset="-122"/>
              </a:rPr>
              <a:t>+</a:t>
            </a:r>
            <a:r>
              <a:rPr lang="zh-CN" altLang="en-US" sz="900">
                <a:solidFill>
                  <a:schemeClr val="tx1">
                    <a:lumMod val="85000"/>
                    <a:lumOff val="15000"/>
                  </a:schemeClr>
                </a:solidFill>
                <a:latin typeface="微软雅黑" pitchFamily="34" charset="-122"/>
                <a:ea typeface="微软雅黑" pitchFamily="34" charset="-122"/>
              </a:rPr>
              <a:t>存储：</a:t>
            </a:r>
            <a:r>
              <a:rPr lang="en-US" altLang="zh-CN" sz="900">
                <a:solidFill>
                  <a:schemeClr val="tx1">
                    <a:lumMod val="85000"/>
                    <a:lumOff val="15000"/>
                  </a:schemeClr>
                </a:solidFill>
                <a:latin typeface="微软雅黑" pitchFamily="34" charset="-122"/>
                <a:ea typeface="微软雅黑" pitchFamily="34" charset="-122"/>
              </a:rPr>
              <a:t>Ceph</a:t>
            </a:r>
            <a:r>
              <a:rPr lang="zh-CN" altLang="en-US" sz="900">
                <a:solidFill>
                  <a:schemeClr val="tx1">
                    <a:lumMod val="85000"/>
                    <a:lumOff val="15000"/>
                  </a:schemeClr>
                </a:solidFill>
                <a:latin typeface="微软雅黑" pitchFamily="34" charset="-122"/>
                <a:ea typeface="微软雅黑" pitchFamily="34" charset="-122"/>
              </a:rPr>
              <a:t>分布式存储</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1" name="bk object 47">
            <a:extLst>
              <a:ext uri="{FF2B5EF4-FFF2-40B4-BE49-F238E27FC236}">
                <a16:creationId xmlns="" xmlns:a16="http://schemas.microsoft.com/office/drawing/2014/main" id="{4D7B235F-11BE-4E9E-BAA4-587155286E7B}"/>
              </a:ext>
            </a:extLst>
          </p:cNvPr>
          <p:cNvSpPr/>
          <p:nvPr/>
        </p:nvSpPr>
        <p:spPr>
          <a:xfrm>
            <a:off x="6861148" y="3297533"/>
            <a:ext cx="1180499" cy="284029"/>
          </a:xfrm>
          <a:custGeom>
            <a:avLst/>
            <a:gdLst/>
            <a:ahLst/>
            <a:cxnLst/>
            <a:rect l="l" t="t" r="r" b="b"/>
            <a:pathLst>
              <a:path w="2218670" h="479676">
                <a:moveTo>
                  <a:pt x="0" y="479676"/>
                </a:moveTo>
                <a:lnTo>
                  <a:pt x="2218670" y="479676"/>
                </a:lnTo>
                <a:lnTo>
                  <a:pt x="2218670" y="0"/>
                </a:lnTo>
                <a:lnTo>
                  <a:pt x="0" y="0"/>
                </a:lnTo>
                <a:lnTo>
                  <a:pt x="0" y="479676"/>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云</a:t>
            </a:r>
            <a:r>
              <a:rPr lang="en-US" altLang="zh-CN" sz="900">
                <a:solidFill>
                  <a:schemeClr val="tx1">
                    <a:lumMod val="85000"/>
                    <a:lumOff val="15000"/>
                  </a:schemeClr>
                </a:solidFill>
                <a:latin typeface="微软雅黑" pitchFamily="34" charset="-122"/>
                <a:ea typeface="微软雅黑" pitchFamily="34" charset="-122"/>
              </a:rPr>
              <a:t>+HPC</a:t>
            </a:r>
            <a:r>
              <a:rPr lang="zh-CN" altLang="en-US" sz="900">
                <a:solidFill>
                  <a:schemeClr val="tx1">
                    <a:lumMod val="85000"/>
                    <a:lumOff val="15000"/>
                  </a:schemeClr>
                </a:solidFill>
                <a:latin typeface="微软雅黑" pitchFamily="34" charset="-122"/>
                <a:ea typeface="微软雅黑" pitchFamily="34" charset="-122"/>
              </a:rPr>
              <a:t>：</a:t>
            </a:r>
            <a:r>
              <a:rPr lang="en-US" altLang="zh-CN" sz="900">
                <a:solidFill>
                  <a:schemeClr val="tx1">
                    <a:lumMod val="85000"/>
                    <a:lumOff val="15000"/>
                  </a:schemeClr>
                </a:solidFill>
                <a:latin typeface="微软雅黑" pitchFamily="34" charset="-122"/>
                <a:ea typeface="微软雅黑" pitchFamily="34" charset="-122"/>
              </a:rPr>
              <a:t>HPCaaS</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2" name="bk object 48">
            <a:extLst>
              <a:ext uri="{FF2B5EF4-FFF2-40B4-BE49-F238E27FC236}">
                <a16:creationId xmlns="" xmlns:a16="http://schemas.microsoft.com/office/drawing/2014/main" id="{C998F5F1-F117-4137-9565-84E0D6FD394F}"/>
              </a:ext>
            </a:extLst>
          </p:cNvPr>
          <p:cNvSpPr/>
          <p:nvPr/>
        </p:nvSpPr>
        <p:spPr>
          <a:xfrm>
            <a:off x="3734118" y="16639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spc="-26" dirty="0">
                <a:solidFill>
                  <a:schemeClr val="tx1">
                    <a:lumMod val="85000"/>
                    <a:lumOff val="15000"/>
                  </a:schemeClr>
                </a:solidFill>
                <a:latin typeface="微软雅黑" pitchFamily="34" charset="-122"/>
                <a:ea typeface="微软雅黑" pitchFamily="34" charset="-122"/>
              </a:rPr>
              <a:t>开放</a:t>
            </a:r>
            <a:r>
              <a:rPr lang="en-US" altLang="zh-CN" sz="900" spc="-26" dirty="0">
                <a:solidFill>
                  <a:schemeClr val="tx1">
                    <a:lumMod val="85000"/>
                    <a:lumOff val="15000"/>
                  </a:schemeClr>
                </a:solidFill>
                <a:latin typeface="微软雅黑" pitchFamily="34" charset="-122"/>
                <a:ea typeface="微软雅黑" pitchFamily="34" charset="-122"/>
              </a:rPr>
              <a:t>IT</a:t>
            </a:r>
            <a:r>
              <a:rPr lang="zh-CN" altLang="en-US" sz="900" spc="-26" dirty="0">
                <a:solidFill>
                  <a:schemeClr val="tx1">
                    <a:lumMod val="85000"/>
                    <a:lumOff val="15000"/>
                  </a:schemeClr>
                </a:solidFill>
                <a:latin typeface="微软雅黑" pitchFamily="34" charset="-122"/>
                <a:ea typeface="微软雅黑" pitchFamily="34" charset="-122"/>
              </a:rPr>
              <a:t>双创平台</a:t>
            </a:r>
          </a:p>
        </p:txBody>
      </p:sp>
      <p:sp>
        <p:nvSpPr>
          <p:cNvPr id="113" name="bk object 49">
            <a:extLst>
              <a:ext uri="{FF2B5EF4-FFF2-40B4-BE49-F238E27FC236}">
                <a16:creationId xmlns="" xmlns:a16="http://schemas.microsoft.com/office/drawing/2014/main" id="{C61CEE5A-E129-4D5C-96C0-2FFF49036886}"/>
              </a:ext>
            </a:extLst>
          </p:cNvPr>
          <p:cNvSpPr/>
          <p:nvPr/>
        </p:nvSpPr>
        <p:spPr>
          <a:xfrm>
            <a:off x="4620117" y="16639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教务优化分析</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4" name="bk object 50">
            <a:extLst>
              <a:ext uri="{FF2B5EF4-FFF2-40B4-BE49-F238E27FC236}">
                <a16:creationId xmlns="" xmlns:a16="http://schemas.microsoft.com/office/drawing/2014/main" id="{B23F3417-A523-4591-8913-AE3746B9084B}"/>
              </a:ext>
            </a:extLst>
          </p:cNvPr>
          <p:cNvSpPr/>
          <p:nvPr/>
        </p:nvSpPr>
        <p:spPr>
          <a:xfrm>
            <a:off x="5506116" y="1663980"/>
            <a:ext cx="741040"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spc="-33" dirty="0">
                <a:solidFill>
                  <a:schemeClr val="tx1">
                    <a:lumMod val="85000"/>
                    <a:lumOff val="15000"/>
                  </a:schemeClr>
                </a:solidFill>
                <a:latin typeface="微软雅黑" pitchFamily="34" charset="-122"/>
                <a:ea typeface="微软雅黑" pitchFamily="34" charset="-122"/>
              </a:rPr>
              <a:t>个性化人才培养</a:t>
            </a:r>
          </a:p>
        </p:txBody>
      </p:sp>
      <p:sp>
        <p:nvSpPr>
          <p:cNvPr id="115" name="bk object 51">
            <a:extLst>
              <a:ext uri="{FF2B5EF4-FFF2-40B4-BE49-F238E27FC236}">
                <a16:creationId xmlns="" xmlns:a16="http://schemas.microsoft.com/office/drawing/2014/main" id="{B2B07561-4C8B-463E-A5F4-075125BE1B2B}"/>
              </a:ext>
            </a:extLst>
          </p:cNvPr>
          <p:cNvSpPr/>
          <p:nvPr/>
        </p:nvSpPr>
        <p:spPr>
          <a:xfrm>
            <a:off x="6392114" y="16639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虚拟科研环境</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6" name="bk object 52">
            <a:extLst>
              <a:ext uri="{FF2B5EF4-FFF2-40B4-BE49-F238E27FC236}">
                <a16:creationId xmlns="" xmlns:a16="http://schemas.microsoft.com/office/drawing/2014/main" id="{C0354E09-D945-458D-B39F-162C33902C00}"/>
              </a:ext>
            </a:extLst>
          </p:cNvPr>
          <p:cNvSpPr/>
          <p:nvPr/>
        </p:nvSpPr>
        <p:spPr>
          <a:xfrm>
            <a:off x="7278113" y="16639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无边界学习</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7" name="bk object 53">
            <a:extLst>
              <a:ext uri="{FF2B5EF4-FFF2-40B4-BE49-F238E27FC236}">
                <a16:creationId xmlns="" xmlns:a16="http://schemas.microsoft.com/office/drawing/2014/main" id="{AEB7FE9D-FA7B-48EB-9983-713ABB3F95A2}"/>
              </a:ext>
            </a:extLst>
          </p:cNvPr>
          <p:cNvSpPr/>
          <p:nvPr/>
        </p:nvSpPr>
        <p:spPr>
          <a:xfrm>
            <a:off x="3734118" y="20402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校长驾驶舱</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18" name="bk object 54">
            <a:extLst>
              <a:ext uri="{FF2B5EF4-FFF2-40B4-BE49-F238E27FC236}">
                <a16:creationId xmlns="" xmlns:a16="http://schemas.microsoft.com/office/drawing/2014/main" id="{E7902500-A496-49C8-BD47-545049067BEB}"/>
              </a:ext>
            </a:extLst>
          </p:cNvPr>
          <p:cNvSpPr/>
          <p:nvPr/>
        </p:nvSpPr>
        <p:spPr>
          <a:xfrm>
            <a:off x="4620117" y="20402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毕业生画像</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20" name="bk object 55">
            <a:extLst>
              <a:ext uri="{FF2B5EF4-FFF2-40B4-BE49-F238E27FC236}">
                <a16:creationId xmlns="" xmlns:a16="http://schemas.microsoft.com/office/drawing/2014/main" id="{E904E929-763C-4813-986D-0BD657943D94}"/>
              </a:ext>
            </a:extLst>
          </p:cNvPr>
          <p:cNvSpPr/>
          <p:nvPr/>
        </p:nvSpPr>
        <p:spPr>
          <a:xfrm>
            <a:off x="5506116" y="20402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低速用户画像</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21" name="bk object 56">
            <a:extLst>
              <a:ext uri="{FF2B5EF4-FFF2-40B4-BE49-F238E27FC236}">
                <a16:creationId xmlns="" xmlns:a16="http://schemas.microsoft.com/office/drawing/2014/main" id="{1756DD57-2095-4D55-AE03-A2C5C5088554}"/>
              </a:ext>
            </a:extLst>
          </p:cNvPr>
          <p:cNvSpPr/>
          <p:nvPr/>
        </p:nvSpPr>
        <p:spPr>
          <a:xfrm>
            <a:off x="6392114" y="20402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学业预警</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29" name="bk object 57">
            <a:extLst>
              <a:ext uri="{FF2B5EF4-FFF2-40B4-BE49-F238E27FC236}">
                <a16:creationId xmlns="" xmlns:a16="http://schemas.microsoft.com/office/drawing/2014/main" id="{6DD37C01-EED6-484C-A635-D9BEA817B4EC}"/>
              </a:ext>
            </a:extLst>
          </p:cNvPr>
          <p:cNvSpPr/>
          <p:nvPr/>
        </p:nvSpPr>
        <p:spPr>
          <a:xfrm>
            <a:off x="7278113" y="20402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精准帮扶</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30" name="bk object 58">
            <a:extLst>
              <a:ext uri="{FF2B5EF4-FFF2-40B4-BE49-F238E27FC236}">
                <a16:creationId xmlns="" xmlns:a16="http://schemas.microsoft.com/office/drawing/2014/main" id="{827E92C8-CCBF-4FDA-8EDC-E38FEE9AC829}"/>
              </a:ext>
            </a:extLst>
          </p:cNvPr>
          <p:cNvSpPr/>
          <p:nvPr/>
        </p:nvSpPr>
        <p:spPr>
          <a:xfrm>
            <a:off x="3734118" y="24165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智慧停车服务</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32" name="bk object 59">
            <a:extLst>
              <a:ext uri="{FF2B5EF4-FFF2-40B4-BE49-F238E27FC236}">
                <a16:creationId xmlns="" xmlns:a16="http://schemas.microsoft.com/office/drawing/2014/main" id="{608350EE-AF3C-4ABC-9F92-B6E3B5811BCD}"/>
              </a:ext>
            </a:extLst>
          </p:cNvPr>
          <p:cNvSpPr/>
          <p:nvPr/>
        </p:nvSpPr>
        <p:spPr>
          <a:xfrm>
            <a:off x="4620117" y="24165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云化</a:t>
            </a:r>
            <a:r>
              <a:rPr lang="en-US" altLang="zh-CN" sz="900">
                <a:solidFill>
                  <a:schemeClr val="tx1">
                    <a:lumMod val="85000"/>
                    <a:lumOff val="15000"/>
                  </a:schemeClr>
                </a:solidFill>
                <a:latin typeface="微软雅黑" pitchFamily="34" charset="-122"/>
                <a:ea typeface="微软雅黑" pitchFamily="34" charset="-122"/>
              </a:rPr>
              <a:t>IT</a:t>
            </a:r>
            <a:r>
              <a:rPr lang="zh-CN" altLang="en-US" sz="900">
                <a:solidFill>
                  <a:schemeClr val="tx1">
                    <a:lumMod val="85000"/>
                    <a:lumOff val="15000"/>
                  </a:schemeClr>
                </a:solidFill>
                <a:latin typeface="微软雅黑" pitchFamily="34" charset="-122"/>
                <a:ea typeface="微软雅黑" pitchFamily="34" charset="-122"/>
              </a:rPr>
              <a:t>服务</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39" name="bk object 60">
            <a:extLst>
              <a:ext uri="{FF2B5EF4-FFF2-40B4-BE49-F238E27FC236}">
                <a16:creationId xmlns="" xmlns:a16="http://schemas.microsoft.com/office/drawing/2014/main" id="{90028A81-8FAF-4522-A8CF-63DCEF640860}"/>
              </a:ext>
            </a:extLst>
          </p:cNvPr>
          <p:cNvSpPr/>
          <p:nvPr/>
        </p:nvSpPr>
        <p:spPr>
          <a:xfrm>
            <a:off x="5506116" y="24165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空教室查询</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40" name="bk object 61">
            <a:extLst>
              <a:ext uri="{FF2B5EF4-FFF2-40B4-BE49-F238E27FC236}">
                <a16:creationId xmlns="" xmlns:a16="http://schemas.microsoft.com/office/drawing/2014/main" id="{D0A04CEF-C86A-4DE2-A78C-426072344D81}"/>
              </a:ext>
            </a:extLst>
          </p:cNvPr>
          <p:cNvSpPr/>
          <p:nvPr/>
        </p:nvSpPr>
        <p:spPr>
          <a:xfrm>
            <a:off x="6392114" y="24165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itchFamily="34" charset="-122"/>
                <a:ea typeface="微软雅黑" pitchFamily="34" charset="-122"/>
              </a:rPr>
              <a:t>管井监控服务</a:t>
            </a:r>
            <a:endParaRPr lang="zh-CN" altLang="en-US" sz="900" dirty="0">
              <a:solidFill>
                <a:schemeClr val="tx1">
                  <a:lumMod val="85000"/>
                  <a:lumOff val="15000"/>
                </a:schemeClr>
              </a:solidFill>
              <a:latin typeface="微软雅黑" pitchFamily="34" charset="-122"/>
              <a:ea typeface="微软雅黑" pitchFamily="34" charset="-122"/>
            </a:endParaRPr>
          </a:p>
        </p:txBody>
      </p:sp>
      <p:sp>
        <p:nvSpPr>
          <p:cNvPr id="142" name="bk object 62">
            <a:extLst>
              <a:ext uri="{FF2B5EF4-FFF2-40B4-BE49-F238E27FC236}">
                <a16:creationId xmlns="" xmlns:a16="http://schemas.microsoft.com/office/drawing/2014/main" id="{E6C535E9-5A59-4263-BEF4-758E777D74D3}"/>
              </a:ext>
            </a:extLst>
          </p:cNvPr>
          <p:cNvSpPr/>
          <p:nvPr/>
        </p:nvSpPr>
        <p:spPr>
          <a:xfrm>
            <a:off x="7278113" y="2416580"/>
            <a:ext cx="755619" cy="284029"/>
          </a:xfrm>
          <a:custGeom>
            <a:avLst/>
            <a:gdLst/>
            <a:ahLst/>
            <a:cxnLst/>
            <a:rect l="l" t="t" r="r" b="b"/>
            <a:pathLst>
              <a:path w="1556596" h="536109">
                <a:moveTo>
                  <a:pt x="0" y="536109"/>
                </a:moveTo>
                <a:lnTo>
                  <a:pt x="1556596" y="536109"/>
                </a:lnTo>
                <a:lnTo>
                  <a:pt x="1556596" y="0"/>
                </a:lnTo>
                <a:lnTo>
                  <a:pt x="0" y="0"/>
                </a:lnTo>
                <a:lnTo>
                  <a:pt x="0" y="536109"/>
                </a:lnTo>
                <a:close/>
              </a:path>
            </a:pathLst>
          </a:custGeom>
          <a:solidFill>
            <a:schemeClr val="bg1"/>
          </a:solidFill>
        </p:spPr>
        <p:txBody>
          <a:bodyPr lIns="0" tIns="0" rIns="0" bIns="0" anchor="ctr" anchorCtr="1"/>
          <a:lstStyle/>
          <a:p>
            <a:pPr algn="ctr">
              <a:defRPr/>
            </a:pP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5" name="bk object 63">
            <a:extLst>
              <a:ext uri="{FF2B5EF4-FFF2-40B4-BE49-F238E27FC236}">
                <a16:creationId xmlns="" xmlns:a16="http://schemas.microsoft.com/office/drawing/2014/main" id="{A56B0F03-8111-4A62-9F22-E2EA99A24137}"/>
              </a:ext>
            </a:extLst>
          </p:cNvPr>
          <p:cNvSpPr/>
          <p:nvPr/>
        </p:nvSpPr>
        <p:spPr>
          <a:xfrm>
            <a:off x="1075288" y="1663980"/>
            <a:ext cx="573171" cy="292276"/>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教务管理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6" name="bk object 64">
            <a:extLst>
              <a:ext uri="{FF2B5EF4-FFF2-40B4-BE49-F238E27FC236}">
                <a16:creationId xmlns="" xmlns:a16="http://schemas.microsoft.com/office/drawing/2014/main" id="{B8C49EB3-5C0D-4311-8F7D-1277B4972B1B}"/>
              </a:ext>
            </a:extLst>
          </p:cNvPr>
          <p:cNvSpPr/>
          <p:nvPr/>
        </p:nvSpPr>
        <p:spPr>
          <a:xfrm>
            <a:off x="1705943" y="1663980"/>
            <a:ext cx="573171"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学工系统</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8" name="bk object 65">
            <a:extLst>
              <a:ext uri="{FF2B5EF4-FFF2-40B4-BE49-F238E27FC236}">
                <a16:creationId xmlns="" xmlns:a16="http://schemas.microsoft.com/office/drawing/2014/main" id="{8F0C8B84-AA09-41F1-BD08-F92AF56A7DD9}"/>
              </a:ext>
            </a:extLst>
          </p:cNvPr>
          <p:cNvSpPr/>
          <p:nvPr/>
        </p:nvSpPr>
        <p:spPr>
          <a:xfrm>
            <a:off x="2336598" y="1663980"/>
            <a:ext cx="572754"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资产管理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9" name="bk object 66">
            <a:extLst>
              <a:ext uri="{FF2B5EF4-FFF2-40B4-BE49-F238E27FC236}">
                <a16:creationId xmlns="" xmlns:a16="http://schemas.microsoft.com/office/drawing/2014/main" id="{AE55727E-6A25-4594-9275-8DF3C26E7640}"/>
              </a:ext>
            </a:extLst>
          </p:cNvPr>
          <p:cNvSpPr/>
          <p:nvPr/>
        </p:nvSpPr>
        <p:spPr>
          <a:xfrm>
            <a:off x="1075288" y="2040280"/>
            <a:ext cx="573171"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后勤管理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1" name="bk object 67">
            <a:extLst>
              <a:ext uri="{FF2B5EF4-FFF2-40B4-BE49-F238E27FC236}">
                <a16:creationId xmlns="" xmlns:a16="http://schemas.microsoft.com/office/drawing/2014/main" id="{3CF645BD-CD10-40D5-AA55-CA695C8C9B06}"/>
              </a:ext>
            </a:extLst>
          </p:cNvPr>
          <p:cNvSpPr/>
          <p:nvPr/>
        </p:nvSpPr>
        <p:spPr>
          <a:xfrm>
            <a:off x="1705943" y="2040280"/>
            <a:ext cx="573171"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招就管理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2" name="bk object 68">
            <a:extLst>
              <a:ext uri="{FF2B5EF4-FFF2-40B4-BE49-F238E27FC236}">
                <a16:creationId xmlns="" xmlns:a16="http://schemas.microsoft.com/office/drawing/2014/main" id="{E35F4820-39FC-4458-B2A1-294112AC7BDF}"/>
              </a:ext>
            </a:extLst>
          </p:cNvPr>
          <p:cNvSpPr/>
          <p:nvPr/>
        </p:nvSpPr>
        <p:spPr>
          <a:xfrm>
            <a:off x="2336598" y="2040280"/>
            <a:ext cx="572754"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科研管理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4" name="bk object 69">
            <a:extLst>
              <a:ext uri="{FF2B5EF4-FFF2-40B4-BE49-F238E27FC236}">
                <a16:creationId xmlns="" xmlns:a16="http://schemas.microsoft.com/office/drawing/2014/main" id="{83CA6BE9-F890-4953-B181-E885B754867E}"/>
              </a:ext>
            </a:extLst>
          </p:cNvPr>
          <p:cNvSpPr/>
          <p:nvPr/>
        </p:nvSpPr>
        <p:spPr>
          <a:xfrm>
            <a:off x="1075288" y="2416580"/>
            <a:ext cx="573171"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财务管理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5" name="bk object 70">
            <a:extLst>
              <a:ext uri="{FF2B5EF4-FFF2-40B4-BE49-F238E27FC236}">
                <a16:creationId xmlns="" xmlns:a16="http://schemas.microsoft.com/office/drawing/2014/main" id="{B673730E-5A10-4BCE-853E-19F6BFC83DD9}"/>
              </a:ext>
            </a:extLst>
          </p:cNvPr>
          <p:cNvSpPr/>
          <p:nvPr/>
        </p:nvSpPr>
        <p:spPr>
          <a:xfrm>
            <a:off x="1705943" y="2416580"/>
            <a:ext cx="573171"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defRPr/>
            </a:pP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人事管理</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7" name="bk object 71">
            <a:extLst>
              <a:ext uri="{FF2B5EF4-FFF2-40B4-BE49-F238E27FC236}">
                <a16:creationId xmlns="" xmlns:a16="http://schemas.microsoft.com/office/drawing/2014/main" id="{5ED90B0A-4C21-4B90-BF45-61237BE95226}"/>
              </a:ext>
            </a:extLst>
          </p:cNvPr>
          <p:cNvSpPr/>
          <p:nvPr/>
        </p:nvSpPr>
        <p:spPr>
          <a:xfrm>
            <a:off x="2336598" y="2416580"/>
            <a:ext cx="572754" cy="284029"/>
          </a:xfrm>
          <a:custGeom>
            <a:avLst/>
            <a:gdLst/>
            <a:ahLst/>
            <a:cxnLst/>
            <a:rect l="l" t="t" r="r" b="b"/>
            <a:pathLst>
              <a:path w="1149812" h="536109">
                <a:moveTo>
                  <a:pt x="0" y="536109"/>
                </a:moveTo>
                <a:lnTo>
                  <a:pt x="1149812" y="536109"/>
                </a:lnTo>
                <a:lnTo>
                  <a:pt x="1149812" y="0"/>
                </a:lnTo>
                <a:lnTo>
                  <a:pt x="0" y="0"/>
                </a:lnTo>
                <a:lnTo>
                  <a:pt x="0" y="536109"/>
                </a:lnTo>
                <a:close/>
              </a:path>
            </a:pathLst>
          </a:custGeom>
          <a:solidFill>
            <a:schemeClr val="bg1"/>
          </a:solidFill>
        </p:spPr>
        <p:txBody>
          <a:bodyPr lIns="0" tIns="0" rIns="0" bIns="0" anchor="ctr" anchorCtr="1"/>
          <a:lstStyle/>
          <a:p>
            <a:pPr algn="ctr">
              <a:defRPr/>
            </a:pP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8" name="右箭头 131">
            <a:extLst>
              <a:ext uri="{FF2B5EF4-FFF2-40B4-BE49-F238E27FC236}">
                <a16:creationId xmlns="" xmlns:a16="http://schemas.microsoft.com/office/drawing/2014/main" id="{DEC6E5D8-EFEC-4627-90F0-B76DBFAA2366}"/>
              </a:ext>
            </a:extLst>
          </p:cNvPr>
          <p:cNvSpPr/>
          <p:nvPr/>
        </p:nvSpPr>
        <p:spPr>
          <a:xfrm>
            <a:off x="3145951" y="3687235"/>
            <a:ext cx="381975" cy="311865"/>
          </a:xfrm>
          <a:prstGeom prst="rightArrow">
            <a:avLst/>
          </a:prstGeom>
          <a:solidFill>
            <a:schemeClr val="bg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47738" tIns="123869" rIns="247738" bIns="123869" anchor="ctr"/>
          <a:lstStyle/>
          <a:p>
            <a:pPr algn="ctr">
              <a:defRPr/>
            </a:pPr>
            <a:endParaRPr lang="zh-CN" altLang="en-US" sz="500">
              <a:solidFill>
                <a:schemeClr val="tx1">
                  <a:lumMod val="85000"/>
                  <a:lumOff val="15000"/>
                </a:schemeClr>
              </a:solidFill>
            </a:endParaRPr>
          </a:p>
        </p:txBody>
      </p:sp>
      <p:grpSp>
        <p:nvGrpSpPr>
          <p:cNvPr id="160" name="组合 27652">
            <a:extLst>
              <a:ext uri="{FF2B5EF4-FFF2-40B4-BE49-F238E27FC236}">
                <a16:creationId xmlns="" xmlns:a16="http://schemas.microsoft.com/office/drawing/2014/main" id="{3203285C-9765-48B8-9B42-C8A2581E0F46}"/>
              </a:ext>
            </a:extLst>
          </p:cNvPr>
          <p:cNvGrpSpPr>
            <a:grpSpLocks/>
          </p:cNvGrpSpPr>
          <p:nvPr/>
        </p:nvGrpSpPr>
        <p:grpSpPr bwMode="auto">
          <a:xfrm>
            <a:off x="2968502" y="1865017"/>
            <a:ext cx="687305" cy="869613"/>
            <a:chOff x="12163652" y="4786291"/>
            <a:chExt cx="2619239" cy="2677768"/>
          </a:xfrm>
        </p:grpSpPr>
        <p:sp>
          <p:nvSpPr>
            <p:cNvPr id="170" name="丁字箭头 9">
              <a:extLst>
                <a:ext uri="{FF2B5EF4-FFF2-40B4-BE49-F238E27FC236}">
                  <a16:creationId xmlns="" xmlns:a16="http://schemas.microsoft.com/office/drawing/2014/main" id="{EAEEA65B-0AC1-4E74-A23F-839046FD3F29}"/>
                </a:ext>
              </a:extLst>
            </p:cNvPr>
            <p:cNvSpPr/>
            <p:nvPr/>
          </p:nvSpPr>
          <p:spPr>
            <a:xfrm rot="10800000">
              <a:off x="12163652" y="4786291"/>
              <a:ext cx="2619239" cy="2677768"/>
            </a:xfrm>
            <a:prstGeom prst="leftRightUpArrow">
              <a:avLst/>
            </a:prstGeom>
            <a:solidFill>
              <a:schemeClr val="bg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47738" tIns="123869" rIns="247738" bIns="123869" anchor="ctr"/>
            <a:lstStyle/>
            <a:p>
              <a:pPr algn="ctr">
                <a:defRPr/>
              </a:pPr>
              <a:endParaRPr lang="zh-CN" altLang="en-US" sz="500">
                <a:solidFill>
                  <a:schemeClr val="tx1">
                    <a:lumMod val="85000"/>
                    <a:lumOff val="15000"/>
                  </a:schemeClr>
                </a:solidFill>
              </a:endParaRPr>
            </a:p>
          </p:txBody>
        </p:sp>
        <p:sp>
          <p:nvSpPr>
            <p:cNvPr id="171" name="TextBox 236">
              <a:extLst>
                <a:ext uri="{FF2B5EF4-FFF2-40B4-BE49-F238E27FC236}">
                  <a16:creationId xmlns="" xmlns:a16="http://schemas.microsoft.com/office/drawing/2014/main" id="{6FCE4AF3-076B-4E3D-A7C6-24A05FE2F0AD}"/>
                </a:ext>
              </a:extLst>
            </p:cNvPr>
            <p:cNvSpPr txBox="1"/>
            <p:nvPr/>
          </p:nvSpPr>
          <p:spPr>
            <a:xfrm>
              <a:off x="13130599" y="5487070"/>
              <a:ext cx="645095" cy="997087"/>
            </a:xfrm>
            <a:prstGeom prst="rect">
              <a:avLst/>
            </a:prstGeom>
            <a:noFill/>
            <a:ln>
              <a:noFill/>
            </a:ln>
          </p:spPr>
          <p:txBody>
            <a:bodyPr vert="eaVert" wrap="none" lIns="0" tIns="0" rIns="0" bIns="0">
              <a:spAutoFit/>
            </a:bodyPr>
            <a:lstStyle/>
            <a:p>
              <a:pPr>
                <a:defRPr/>
              </a:pPr>
              <a:r>
                <a:rPr lang="zh-CN" altLang="en-US" sz="1100" b="1" dirty="0">
                  <a:solidFill>
                    <a:srgbClr val="FFFF00"/>
                  </a:solidFill>
                  <a:latin typeface="微软雅黑" pitchFamily="34" charset="-122"/>
                  <a:ea typeface="微软雅黑" pitchFamily="34" charset="-122"/>
                </a:rPr>
                <a:t>融合 </a:t>
              </a:r>
            </a:p>
          </p:txBody>
        </p:sp>
      </p:grpSp>
      <p:sp>
        <p:nvSpPr>
          <p:cNvPr id="161" name="右箭头 164">
            <a:extLst>
              <a:ext uri="{FF2B5EF4-FFF2-40B4-BE49-F238E27FC236}">
                <a16:creationId xmlns="" xmlns:a16="http://schemas.microsoft.com/office/drawing/2014/main" id="{053674DE-71AC-4DC2-A8E4-262FE0251F83}"/>
              </a:ext>
            </a:extLst>
          </p:cNvPr>
          <p:cNvSpPr/>
          <p:nvPr/>
        </p:nvSpPr>
        <p:spPr>
          <a:xfrm>
            <a:off x="3145951" y="3078970"/>
            <a:ext cx="381975" cy="311349"/>
          </a:xfrm>
          <a:prstGeom prst="rightArrow">
            <a:avLst/>
          </a:prstGeom>
          <a:solidFill>
            <a:schemeClr val="bg1">
              <a:lumMod val="7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47738" tIns="123869" rIns="247738" bIns="123869" anchor="ctr"/>
          <a:lstStyle/>
          <a:p>
            <a:pPr algn="ctr">
              <a:defRPr/>
            </a:pPr>
            <a:endParaRPr lang="zh-CN" altLang="en-US" sz="500">
              <a:solidFill>
                <a:schemeClr val="tx1">
                  <a:lumMod val="85000"/>
                  <a:lumOff val="15000"/>
                </a:schemeClr>
              </a:solidFill>
            </a:endParaRPr>
          </a:p>
        </p:txBody>
      </p:sp>
      <p:sp>
        <p:nvSpPr>
          <p:cNvPr id="163" name="TextBox 68">
            <a:extLst>
              <a:ext uri="{FF2B5EF4-FFF2-40B4-BE49-F238E27FC236}">
                <a16:creationId xmlns="" xmlns:a16="http://schemas.microsoft.com/office/drawing/2014/main" id="{C0A6BFCB-06C0-4643-8E8A-05974F5679FA}"/>
              </a:ext>
            </a:extLst>
          </p:cNvPr>
          <p:cNvSpPr txBox="1"/>
          <p:nvPr/>
        </p:nvSpPr>
        <p:spPr>
          <a:xfrm>
            <a:off x="475999" y="2949378"/>
            <a:ext cx="684981" cy="1327375"/>
          </a:xfrm>
          <a:prstGeom prst="rect">
            <a:avLst/>
          </a:prstGeom>
          <a:noFill/>
          <a:ln>
            <a:noFill/>
          </a:ln>
        </p:spPr>
        <p:txBody>
          <a:bodyPr vert="eaVert" wrap="none" lIns="247738" tIns="123869" rIns="247738" bIns="123869">
            <a:spAutoFit/>
          </a:bodyPr>
          <a:lstStyle/>
          <a:p>
            <a:pPr>
              <a:defRPr/>
            </a:pPr>
            <a:r>
              <a:rPr lang="zh-CN" altLang="en-US" sz="1200" b="1" dirty="0">
                <a:solidFill>
                  <a:schemeClr val="bg1"/>
                </a:solidFill>
                <a:latin typeface="微软雅黑" pitchFamily="34" charset="-122"/>
                <a:ea typeface="微软雅黑" pitchFamily="34" charset="-122"/>
              </a:rPr>
              <a:t>技术与基础设施</a:t>
            </a:r>
          </a:p>
        </p:txBody>
      </p:sp>
      <p:sp>
        <p:nvSpPr>
          <p:cNvPr id="164" name="TextBox 186">
            <a:extLst>
              <a:ext uri="{FF2B5EF4-FFF2-40B4-BE49-F238E27FC236}">
                <a16:creationId xmlns="" xmlns:a16="http://schemas.microsoft.com/office/drawing/2014/main" id="{A5EC4D54-9466-40FD-A0DE-FB8D1D5A122C}"/>
              </a:ext>
            </a:extLst>
          </p:cNvPr>
          <p:cNvSpPr txBox="1"/>
          <p:nvPr/>
        </p:nvSpPr>
        <p:spPr>
          <a:xfrm>
            <a:off x="7940412" y="2997266"/>
            <a:ext cx="684981" cy="1173487"/>
          </a:xfrm>
          <a:prstGeom prst="rect">
            <a:avLst/>
          </a:prstGeom>
          <a:noFill/>
          <a:ln>
            <a:noFill/>
          </a:ln>
        </p:spPr>
        <p:txBody>
          <a:bodyPr vert="eaVert" wrap="none" lIns="247738" tIns="123869" rIns="247738" bIns="123869">
            <a:spAutoFit/>
          </a:bodyPr>
          <a:lstStyle/>
          <a:p>
            <a:pPr>
              <a:defRPr/>
            </a:pPr>
            <a:r>
              <a:rPr lang="zh-CN" altLang="en-US" sz="1200" b="1" dirty="0">
                <a:solidFill>
                  <a:srgbClr val="FFFF00"/>
                </a:solidFill>
                <a:latin typeface="微软雅黑" pitchFamily="34" charset="-122"/>
                <a:ea typeface="微软雅黑" pitchFamily="34" charset="-122"/>
              </a:rPr>
              <a:t>融合</a:t>
            </a:r>
            <a:r>
              <a:rPr lang="zh-CN" altLang="en-US" sz="1200" b="1" dirty="0">
                <a:solidFill>
                  <a:schemeClr val="bg1"/>
                </a:solidFill>
                <a:latin typeface="微软雅黑" pitchFamily="34" charset="-122"/>
                <a:ea typeface="微软雅黑" pitchFamily="34" charset="-122"/>
              </a:rPr>
              <a:t>技术创新</a:t>
            </a:r>
          </a:p>
        </p:txBody>
      </p:sp>
      <p:sp>
        <p:nvSpPr>
          <p:cNvPr id="165" name="TextBox 235">
            <a:extLst>
              <a:ext uri="{FF2B5EF4-FFF2-40B4-BE49-F238E27FC236}">
                <a16:creationId xmlns="" xmlns:a16="http://schemas.microsoft.com/office/drawing/2014/main" id="{4C307BDF-CA32-40DC-B796-6B4733DB649F}"/>
              </a:ext>
            </a:extLst>
          </p:cNvPr>
          <p:cNvSpPr txBox="1"/>
          <p:nvPr/>
        </p:nvSpPr>
        <p:spPr>
          <a:xfrm>
            <a:off x="7946303" y="1538306"/>
            <a:ext cx="684981" cy="1173487"/>
          </a:xfrm>
          <a:prstGeom prst="rect">
            <a:avLst/>
          </a:prstGeom>
          <a:noFill/>
          <a:ln>
            <a:noFill/>
          </a:ln>
        </p:spPr>
        <p:txBody>
          <a:bodyPr vert="eaVert" wrap="none" lIns="247738" tIns="123869" rIns="247738" bIns="123869">
            <a:spAutoFit/>
          </a:bodyPr>
          <a:lstStyle/>
          <a:p>
            <a:pPr>
              <a:defRPr/>
            </a:pPr>
            <a:r>
              <a:rPr lang="zh-CN" altLang="en-US" sz="1200" b="1" dirty="0">
                <a:solidFill>
                  <a:srgbClr val="FFFF00"/>
                </a:solidFill>
                <a:latin typeface="微软雅黑" pitchFamily="34" charset="-122"/>
                <a:ea typeface="微软雅黑" pitchFamily="34" charset="-122"/>
              </a:rPr>
              <a:t>融合</a:t>
            </a:r>
            <a:r>
              <a:rPr lang="zh-CN" altLang="en-US" sz="1200" b="1" dirty="0">
                <a:solidFill>
                  <a:schemeClr val="bg1"/>
                </a:solidFill>
                <a:latin typeface="微软雅黑" pitchFamily="34" charset="-122"/>
                <a:ea typeface="微软雅黑" pitchFamily="34" charset="-122"/>
              </a:rPr>
              <a:t>应用创新</a:t>
            </a:r>
          </a:p>
        </p:txBody>
      </p:sp>
      <p:sp>
        <p:nvSpPr>
          <p:cNvPr id="167" name="TextBox 199">
            <a:extLst>
              <a:ext uri="{FF2B5EF4-FFF2-40B4-BE49-F238E27FC236}">
                <a16:creationId xmlns="" xmlns:a16="http://schemas.microsoft.com/office/drawing/2014/main" id="{477D3E8B-EEF4-4206-A44F-222276B4CFF0}"/>
              </a:ext>
            </a:extLst>
          </p:cNvPr>
          <p:cNvSpPr txBox="1"/>
          <p:nvPr/>
        </p:nvSpPr>
        <p:spPr>
          <a:xfrm>
            <a:off x="3229103" y="3384133"/>
            <a:ext cx="169277" cy="282129"/>
          </a:xfrm>
          <a:prstGeom prst="rect">
            <a:avLst/>
          </a:prstGeom>
          <a:noFill/>
          <a:ln>
            <a:noFill/>
          </a:ln>
        </p:spPr>
        <p:txBody>
          <a:bodyPr vert="eaVert" wrap="none" lIns="0" tIns="0" rIns="0" bIns="0">
            <a:spAutoFit/>
          </a:bodyPr>
          <a:lstStyle>
            <a:defPPr>
              <a:defRPr lang="zh-CN"/>
            </a:defPPr>
            <a:lvl1pPr>
              <a:defRPr sz="1100" b="1">
                <a:solidFill>
                  <a:srgbClr val="FFFF00"/>
                </a:solidFill>
                <a:latin typeface="微软雅黑" pitchFamily="34" charset="-122"/>
                <a:ea typeface="微软雅黑" pitchFamily="34" charset="-122"/>
              </a:defRPr>
            </a:lvl1pPr>
          </a:lstStyle>
          <a:p>
            <a:r>
              <a:rPr lang="zh-CN" altLang="en-US" dirty="0"/>
              <a:t>融合</a:t>
            </a:r>
          </a:p>
        </p:txBody>
      </p:sp>
      <p:sp>
        <p:nvSpPr>
          <p:cNvPr id="168" name="矩形 167">
            <a:extLst>
              <a:ext uri="{FF2B5EF4-FFF2-40B4-BE49-F238E27FC236}">
                <a16:creationId xmlns="" xmlns:a16="http://schemas.microsoft.com/office/drawing/2014/main" id="{D0C14BF8-DBD7-4076-B381-934F520B068D}"/>
              </a:ext>
            </a:extLst>
          </p:cNvPr>
          <p:cNvSpPr/>
          <p:nvPr/>
        </p:nvSpPr>
        <p:spPr>
          <a:xfrm>
            <a:off x="8084798" y="1094892"/>
            <a:ext cx="501255" cy="323165"/>
          </a:xfrm>
          <a:prstGeom prst="rect">
            <a:avLst/>
          </a:prstGeom>
        </p:spPr>
        <p:txBody>
          <a:bodyPr wrap="square">
            <a:spAutoFit/>
          </a:bodyPr>
          <a:lstStyle/>
          <a:p>
            <a:pPr algn="ctr">
              <a:defRPr/>
            </a:pPr>
            <a:r>
              <a:rPr lang="en-US" altLang="zh-CN" sz="1500" dirty="0">
                <a:solidFill>
                  <a:schemeClr val="bg1"/>
                </a:solidFill>
                <a:latin typeface="微软雅黑" panose="020B0503020204020204" pitchFamily="34" charset="-122"/>
                <a:ea typeface="微软雅黑" panose="020B0503020204020204" pitchFamily="34" charset="-122"/>
              </a:rPr>
              <a:t>‧‧‧‧‧‧</a:t>
            </a:r>
            <a:endParaRPr lang="zh-CN" altLang="en-US" sz="500" dirty="0">
              <a:solidFill>
                <a:schemeClr val="bg1"/>
              </a:solidFill>
            </a:endParaRPr>
          </a:p>
        </p:txBody>
      </p:sp>
      <p:sp>
        <p:nvSpPr>
          <p:cNvPr id="186" name="bk object 17">
            <a:extLst>
              <a:ext uri="{FF2B5EF4-FFF2-40B4-BE49-F238E27FC236}">
                <a16:creationId xmlns="" xmlns:a16="http://schemas.microsoft.com/office/drawing/2014/main" id="{4C3D5D5E-D6AE-463E-A539-38BC444693AC}"/>
              </a:ext>
            </a:extLst>
          </p:cNvPr>
          <p:cNvSpPr/>
          <p:nvPr/>
        </p:nvSpPr>
        <p:spPr>
          <a:xfrm>
            <a:off x="607193" y="1611451"/>
            <a:ext cx="2366829" cy="1176323"/>
          </a:xfrm>
          <a:custGeom>
            <a:avLst/>
            <a:gdLst/>
            <a:ahLst/>
            <a:cxnLst/>
            <a:rect l="l" t="t" r="r" b="b"/>
            <a:pathLst>
              <a:path w="14630105" h="2920377">
                <a:moveTo>
                  <a:pt x="0" y="2920377"/>
                </a:moveTo>
                <a:lnTo>
                  <a:pt x="14630105" y="2920377"/>
                </a:lnTo>
                <a:lnTo>
                  <a:pt x="14630105" y="0"/>
                </a:lnTo>
                <a:lnTo>
                  <a:pt x="0" y="0"/>
                </a:lnTo>
                <a:lnTo>
                  <a:pt x="0" y="2920377"/>
                </a:lnTo>
                <a:close/>
              </a:path>
            </a:pathLst>
          </a:custGeom>
          <a:solidFill>
            <a:srgbClr val="FFFFFF">
              <a:alpha val="10196"/>
            </a:srgbClr>
          </a:solidFill>
        </p:spPr>
        <p:txBody>
          <a:bodyPr vert="eaVert" lIns="612000" tIns="0" rIns="0" bIns="0" anchor="b" anchorCtr="1"/>
          <a:lstStyle/>
          <a:p>
            <a:pPr>
              <a:defRPr/>
            </a:pPr>
            <a:endParaRPr lang="zh-CN" altLang="en-US" sz="1200" b="1" dirty="0">
              <a:solidFill>
                <a:schemeClr val="tx1">
                  <a:lumMod val="85000"/>
                  <a:lumOff val="1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04945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3"/>
          <p:cNvSpPr>
            <a:spLocks noChangeArrowheads="1"/>
          </p:cNvSpPr>
          <p:nvPr/>
        </p:nvSpPr>
        <p:spPr bwMode="gray">
          <a:xfrm>
            <a:off x="1" y="2714495"/>
            <a:ext cx="7520568" cy="360040"/>
          </a:xfrm>
          <a:prstGeom prst="rightArrow">
            <a:avLst>
              <a:gd name="adj1" fmla="val 74398"/>
              <a:gd name="adj2" fmla="val 94830"/>
            </a:avLst>
          </a:prstGeom>
          <a:solidFill>
            <a:srgbClr val="00B0F0"/>
          </a:solidFill>
          <a:ln w="9525">
            <a:noFill/>
            <a:miter lim="800000"/>
            <a:headEnd/>
            <a:tailEnd/>
          </a:ln>
          <a:effectLst/>
        </p:spPr>
        <p:txBody>
          <a:bodyPr wrap="none" anchor="ctr"/>
          <a:lstStyle/>
          <a:p>
            <a:pPr fontAlgn="auto">
              <a:spcBef>
                <a:spcPts val="0"/>
              </a:spcBef>
              <a:spcAft>
                <a:spcPts val="0"/>
              </a:spcAft>
              <a:defRPr/>
            </a:pPr>
            <a:endParaRPr lang="zh-CN" altLang="en-US" sz="800" kern="0">
              <a:solidFill>
                <a:sysClr val="windowText" lastClr="000000"/>
              </a:solidFill>
              <a:latin typeface="Arial" charset="0"/>
            </a:endParaRPr>
          </a:p>
        </p:txBody>
      </p:sp>
      <p:sp>
        <p:nvSpPr>
          <p:cNvPr id="2" name="矩形 1"/>
          <p:cNvSpPr/>
          <p:nvPr/>
        </p:nvSpPr>
        <p:spPr>
          <a:xfrm>
            <a:off x="35496" y="267429"/>
            <a:ext cx="5904656" cy="576074"/>
          </a:xfrm>
          <a:prstGeom prst="rect">
            <a:avLst/>
          </a:prstGeom>
          <a:extLst/>
        </p:spPr>
        <p:txBody>
          <a:bodyPr vert="horz" lIns="182893" tIns="91446" rIns="182893" bIns="91446" rtlCol="0" anchor="ctr">
            <a:noAutofit/>
          </a:bodyPr>
          <a:lstStyle/>
          <a:p>
            <a:pPr defTabSz="914281">
              <a:spcBef>
                <a:spcPct val="0"/>
              </a:spcBef>
            </a:pPr>
            <a:r>
              <a:rPr lang="zh-CN" altLang="en-US" sz="2900" b="1" dirty="0">
                <a:solidFill>
                  <a:schemeClr val="bg1"/>
                </a:solidFill>
                <a:latin typeface="微软雅黑" panose="020B0503020204020204" pitchFamily="34" charset="-122"/>
                <a:ea typeface="微软雅黑" panose="020B0503020204020204" pitchFamily="34" charset="-122"/>
                <a:cs typeface="+mj-cs"/>
              </a:rPr>
              <a:t>适应智慧校园发展的新</a:t>
            </a:r>
            <a:r>
              <a:rPr lang="en-US" altLang="zh-CN" sz="2900" b="1" dirty="0">
                <a:solidFill>
                  <a:schemeClr val="bg1"/>
                </a:solidFill>
                <a:latin typeface="微软雅黑" panose="020B0503020204020204" pitchFamily="34" charset="-122"/>
                <a:ea typeface="微软雅黑" panose="020B0503020204020204" pitchFamily="34" charset="-122"/>
                <a:cs typeface="+mj-cs"/>
              </a:rPr>
              <a:t>IT</a:t>
            </a:r>
            <a:r>
              <a:rPr lang="zh-CN" altLang="en-US" sz="2900" b="1" dirty="0">
                <a:solidFill>
                  <a:schemeClr val="bg1"/>
                </a:solidFill>
                <a:latin typeface="微软雅黑" panose="020B0503020204020204" pitchFamily="34" charset="-122"/>
                <a:ea typeface="微软雅黑" panose="020B0503020204020204" pitchFamily="34" charset="-122"/>
                <a:cs typeface="+mj-cs"/>
              </a:rPr>
              <a:t>基础设施</a:t>
            </a:r>
          </a:p>
        </p:txBody>
      </p:sp>
      <p:sp>
        <p:nvSpPr>
          <p:cNvPr id="5" name="圆角矩形 4"/>
          <p:cNvSpPr/>
          <p:nvPr/>
        </p:nvSpPr>
        <p:spPr bwMode="ltGray">
          <a:xfrm>
            <a:off x="179512" y="1950879"/>
            <a:ext cx="2362660" cy="753135"/>
          </a:xfrm>
          <a:prstGeom prst="roundRect">
            <a:avLst>
              <a:gd name="adj" fmla="val 11330"/>
            </a:avLst>
          </a:prstGeom>
          <a:solidFill>
            <a:schemeClr val="bg1"/>
          </a:solidFill>
          <a:ln w="19050">
            <a:solidFill>
              <a:srgbClr val="E60012"/>
            </a:solidFill>
            <a:miter lim="800000"/>
            <a:headEnd/>
            <a:tailEnd/>
          </a:ln>
          <a:effectLst/>
        </p:spPr>
        <p:txBody>
          <a:bodyPr wrap="none"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7" name="圆角矩形 6"/>
          <p:cNvSpPr/>
          <p:nvPr/>
        </p:nvSpPr>
        <p:spPr bwMode="ltGray">
          <a:xfrm>
            <a:off x="179512" y="3069302"/>
            <a:ext cx="2362660" cy="777225"/>
          </a:xfrm>
          <a:prstGeom prst="roundRect">
            <a:avLst>
              <a:gd name="adj" fmla="val 11496"/>
            </a:avLst>
          </a:prstGeom>
          <a:solidFill>
            <a:schemeClr val="bg1"/>
          </a:solidFill>
          <a:ln w="19050">
            <a:solidFill>
              <a:srgbClr val="E60012"/>
            </a:solidFill>
            <a:miter lim="800000"/>
            <a:headEnd/>
            <a:tailEnd/>
          </a:ln>
          <a:effectLst/>
        </p:spPr>
        <p:txBody>
          <a:bodyPr wrap="none" rtlCol="0" anchor="ctr"/>
          <a:lstStyle/>
          <a:p>
            <a:pPr algn="ctr"/>
            <a:endParaRPr lang="zh-CN" altLang="en-US" sz="1400" dirty="0">
              <a:latin typeface="微软雅黑" panose="020B0503020204020204" pitchFamily="34" charset="-122"/>
              <a:ea typeface="微软雅黑" panose="020B0503020204020204" pitchFamily="34" charset="-122"/>
            </a:endParaRPr>
          </a:p>
        </p:txBody>
      </p:sp>
      <p:sp>
        <p:nvSpPr>
          <p:cNvPr id="9" name="标题 1"/>
          <p:cNvSpPr>
            <a:spLocks noGrp="1"/>
          </p:cNvSpPr>
          <p:nvPr>
            <p:ph type="title"/>
          </p:nvPr>
        </p:nvSpPr>
        <p:spPr>
          <a:xfrm>
            <a:off x="457357" y="339491"/>
            <a:ext cx="8229443" cy="457200"/>
          </a:xfrm>
        </p:spPr>
        <p:txBody>
          <a:bodyPr/>
          <a:lstStyle/>
          <a:p>
            <a:r>
              <a:rPr lang="zh-CN" altLang="en-US" sz="2500" dirty="0" smtClean="0"/>
              <a:t>两大场景升级重构 落地智慧转型</a:t>
            </a:r>
            <a:endParaRPr lang="zh-CN" altLang="en-US" sz="2500" dirty="0"/>
          </a:p>
        </p:txBody>
      </p:sp>
      <p:sp>
        <p:nvSpPr>
          <p:cNvPr id="3" name="矩形 2"/>
          <p:cNvSpPr/>
          <p:nvPr/>
        </p:nvSpPr>
        <p:spPr>
          <a:xfrm>
            <a:off x="3339733" y="1419622"/>
            <a:ext cx="2448272" cy="1285663"/>
          </a:xfrm>
          <a:prstGeom prst="rect">
            <a:avLst/>
          </a:prstGeom>
          <a:solidFill>
            <a:schemeClr val="bg2">
              <a:lumMod val="20000"/>
              <a:lumOff val="80000"/>
            </a:schemeClr>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3339733" y="3069302"/>
            <a:ext cx="2448272" cy="1285663"/>
          </a:xfrm>
          <a:prstGeom prst="rect">
            <a:avLst/>
          </a:prstGeom>
          <a:solidFill>
            <a:schemeClr val="bg2">
              <a:lumMod val="20000"/>
              <a:lumOff val="80000"/>
            </a:schemeClr>
          </a:solidFill>
          <a:ln w="12700" cap="flat" cmpd="sng" algn="ctr">
            <a:noFill/>
            <a:prstDash val="dash"/>
          </a:ln>
        </p:spPr>
        <p:txBody>
          <a:bodyPr rtlCol="0" anchor="ctr"/>
          <a:lstStyle/>
          <a:p>
            <a:pPr algn="ctr" fontAlgn="auto">
              <a:spcBef>
                <a:spcPts val="0"/>
              </a:spcBef>
              <a:spcAft>
                <a:spcPts val="0"/>
              </a:spcAft>
            </a:pPr>
            <a:endParaRPr lang="zh-CN" altLang="en-US" sz="1400" b="1" kern="0">
              <a:latin typeface="微软雅黑" panose="020B0503020204020204" pitchFamily="34" charset="-122"/>
              <a:ea typeface="微软雅黑" panose="020B0503020204020204" pitchFamily="34" charset="-122"/>
            </a:endParaRPr>
          </a:p>
        </p:txBody>
      </p:sp>
      <p:sp>
        <p:nvSpPr>
          <p:cNvPr id="4" name="TextBox 3"/>
          <p:cNvSpPr txBox="1"/>
          <p:nvPr/>
        </p:nvSpPr>
        <p:spPr>
          <a:xfrm>
            <a:off x="3612664" y="1420460"/>
            <a:ext cx="2031325" cy="369332"/>
          </a:xfrm>
          <a:prstGeom prst="rect">
            <a:avLst/>
          </a:prstGeom>
          <a:noFill/>
        </p:spPr>
        <p:txBody>
          <a:bodyPr wrap="none" rtlCol="0">
            <a:spAutoFit/>
          </a:bodyPr>
          <a:lstStyle/>
          <a:p>
            <a:r>
              <a:rPr lang="zh-CN" altLang="en-US" b="1" dirty="0" smtClean="0">
                <a:solidFill>
                  <a:srgbClr val="E60012"/>
                </a:solidFill>
                <a:latin typeface="微软雅黑" panose="020B0503020204020204" pitchFamily="34" charset="-122"/>
                <a:ea typeface="微软雅黑" panose="020B0503020204020204" pitchFamily="34" charset="-122"/>
              </a:rPr>
              <a:t>泛云“数据”中心</a:t>
            </a:r>
            <a:endParaRPr lang="zh-CN" altLang="en-US" b="1" dirty="0">
              <a:solidFill>
                <a:srgbClr val="E60012"/>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4050116" y="3074535"/>
            <a:ext cx="1107996" cy="369332"/>
          </a:xfrm>
          <a:prstGeom prst="rect">
            <a:avLst/>
          </a:prstGeom>
          <a:noFill/>
        </p:spPr>
        <p:txBody>
          <a:bodyPr wrap="none" rtlCol="0">
            <a:spAutoFit/>
          </a:bodyPr>
          <a:lstStyle>
            <a:defPPr>
              <a:defRPr lang="zh-CN"/>
            </a:defPPr>
            <a:lvl1pPr>
              <a:defRPr b="1">
                <a:solidFill>
                  <a:srgbClr val="E60012"/>
                </a:solidFill>
                <a:latin typeface="微软雅黑" panose="020B0503020204020204" pitchFamily="34" charset="-122"/>
                <a:ea typeface="微软雅黑" panose="020B0503020204020204" pitchFamily="34" charset="-122"/>
              </a:defRPr>
            </a:lvl1pPr>
          </a:lstStyle>
          <a:p>
            <a:r>
              <a:rPr lang="zh-CN" altLang="en-US" dirty="0" smtClean="0"/>
              <a:t>智慧园区</a:t>
            </a:r>
            <a:endParaRPr lang="zh-CN" altLang="en-US" dirty="0"/>
          </a:p>
        </p:txBody>
      </p:sp>
      <p:sp>
        <p:nvSpPr>
          <p:cNvPr id="8" name="圆角矩形 7"/>
          <p:cNvSpPr/>
          <p:nvPr/>
        </p:nvSpPr>
        <p:spPr>
          <a:xfrm>
            <a:off x="3577461" y="1789792"/>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zh-CN" altLang="en-US" sz="1100" b="1" kern="0" dirty="0">
                <a:solidFill>
                  <a:schemeClr val="bg1"/>
                </a:solidFill>
                <a:latin typeface="微软雅黑" panose="020B0503020204020204" pitchFamily="34" charset="-122"/>
                <a:ea typeface="微软雅黑" panose="020B0503020204020204" pitchFamily="34" charset="-122"/>
              </a:rPr>
              <a:t>一站</a:t>
            </a:r>
            <a:r>
              <a:rPr lang="zh-CN" altLang="en-US" sz="1100" b="1" kern="0" dirty="0" smtClean="0">
                <a:solidFill>
                  <a:schemeClr val="bg1"/>
                </a:solidFill>
                <a:latin typeface="微软雅黑" panose="020B0503020204020204" pitchFamily="34" charset="-122"/>
                <a:ea typeface="微软雅黑" panose="020B0503020204020204" pitchFamily="34" charset="-122"/>
              </a:rPr>
              <a:t>式泛</a:t>
            </a:r>
            <a:r>
              <a:rPr lang="en-US" altLang="zh-CN" sz="1100" b="1" kern="0" dirty="0" smtClean="0">
                <a:solidFill>
                  <a:schemeClr val="bg1"/>
                </a:solidFill>
                <a:latin typeface="微软雅黑" panose="020B0503020204020204" pitchFamily="34" charset="-122"/>
                <a:ea typeface="微软雅黑" panose="020B0503020204020204" pitchFamily="34" charset="-122"/>
              </a:rPr>
              <a:t>IT</a:t>
            </a:r>
            <a:r>
              <a:rPr lang="zh-CN" altLang="en-US" sz="1100" b="1" kern="0" dirty="0" smtClean="0">
                <a:solidFill>
                  <a:schemeClr val="bg1"/>
                </a:solidFill>
                <a:latin typeface="微软雅黑" panose="020B0503020204020204" pitchFamily="34" charset="-122"/>
                <a:ea typeface="微软雅黑" panose="020B0503020204020204" pitchFamily="34" charset="-122"/>
              </a:rPr>
              <a:t>服务</a:t>
            </a:r>
            <a:endParaRPr kumimoji="0" lang="zh-CN" altLang="en-US" sz="11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 name="圆角矩形 12"/>
          <p:cNvSpPr/>
          <p:nvPr/>
        </p:nvSpPr>
        <p:spPr>
          <a:xfrm>
            <a:off x="4635877" y="1790023"/>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zh-CN" altLang="en-US" sz="1100" b="1" kern="0" dirty="0" smtClean="0">
                <a:solidFill>
                  <a:schemeClr val="bg1"/>
                </a:solidFill>
                <a:latin typeface="微软雅黑" panose="020B0503020204020204" pitchFamily="34" charset="-122"/>
                <a:ea typeface="微软雅黑" panose="020B0503020204020204" pitchFamily="34" charset="-122"/>
              </a:rPr>
              <a:t>智慧服务门户</a:t>
            </a:r>
            <a:endParaRPr kumimoji="0" lang="zh-CN" altLang="en-US" sz="11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 name="圆角矩形 13"/>
          <p:cNvSpPr/>
          <p:nvPr/>
        </p:nvSpPr>
        <p:spPr>
          <a:xfrm>
            <a:off x="3607605" y="3443867"/>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en-US" altLang="zh-CN" sz="1050" b="1" kern="0" dirty="0" smtClean="0">
                <a:solidFill>
                  <a:schemeClr val="bg1"/>
                </a:solidFill>
                <a:latin typeface="微软雅黑" panose="020B0503020204020204" pitchFamily="34" charset="-122"/>
                <a:ea typeface="微软雅黑" panose="020B0503020204020204" pitchFamily="34" charset="-122"/>
              </a:rPr>
              <a:t>SDN</a:t>
            </a:r>
            <a:r>
              <a:rPr lang="zh-CN" altLang="en-US" sz="1050" b="1" kern="0" dirty="0" smtClean="0">
                <a:solidFill>
                  <a:schemeClr val="bg1"/>
                </a:solidFill>
                <a:latin typeface="微软雅黑" panose="020B0503020204020204" pitchFamily="34" charset="-122"/>
                <a:ea typeface="微软雅黑" panose="020B0503020204020204" pitchFamily="34" charset="-122"/>
              </a:rPr>
              <a:t>灵活多业务承载</a:t>
            </a:r>
            <a:endParaRPr kumimoji="0" lang="zh-CN" altLang="en-US" sz="105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5" name="圆角矩形 14"/>
          <p:cNvSpPr/>
          <p:nvPr/>
        </p:nvSpPr>
        <p:spPr>
          <a:xfrm>
            <a:off x="4650122" y="3443867"/>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zh-CN" altLang="en-US" sz="1050" b="1" kern="0" noProof="0" dirty="0" smtClean="0">
                <a:solidFill>
                  <a:schemeClr val="bg1"/>
                </a:solidFill>
                <a:latin typeface="微软雅黑" panose="020B0503020204020204" pitchFamily="34" charset="-122"/>
                <a:ea typeface="微软雅黑" panose="020B0503020204020204" pitchFamily="34" charset="-122"/>
              </a:rPr>
              <a:t>个性化智慧应用服务</a:t>
            </a:r>
            <a:endParaRPr kumimoji="0" lang="zh-CN" altLang="en-US" sz="105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 name="圆角矩形 15"/>
          <p:cNvSpPr/>
          <p:nvPr/>
        </p:nvSpPr>
        <p:spPr>
          <a:xfrm>
            <a:off x="4650122" y="3872460"/>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5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智慧运营与管理</a:t>
            </a:r>
            <a:endParaRPr kumimoji="0" lang="zh-CN" altLang="en-US" sz="105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圆角矩形 16"/>
          <p:cNvSpPr/>
          <p:nvPr/>
        </p:nvSpPr>
        <p:spPr>
          <a:xfrm>
            <a:off x="3607605" y="3872460"/>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5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统一无线物联接入</a:t>
            </a:r>
            <a:endParaRPr kumimoji="0" lang="zh-CN" altLang="en-US" sz="105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圆角矩形 17"/>
          <p:cNvSpPr/>
          <p:nvPr/>
        </p:nvSpPr>
        <p:spPr>
          <a:xfrm>
            <a:off x="3585871" y="2285797"/>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en-US" altLang="zh-CN" sz="1100" b="1" kern="0" dirty="0" err="1" smtClean="0">
                <a:solidFill>
                  <a:schemeClr val="bg1"/>
                </a:solidFill>
                <a:latin typeface="微软雅黑" panose="020B0503020204020204" pitchFamily="34" charset="-122"/>
                <a:ea typeface="微软雅黑" panose="020B0503020204020204" pitchFamily="34" charset="-122"/>
              </a:rPr>
              <a:t>XaaS</a:t>
            </a:r>
            <a:r>
              <a:rPr lang="zh-CN" altLang="en-US" sz="1100" b="1" kern="0" dirty="0" smtClean="0">
                <a:solidFill>
                  <a:schemeClr val="bg1"/>
                </a:solidFill>
                <a:latin typeface="微软雅黑" panose="020B0503020204020204" pitchFamily="34" charset="-122"/>
                <a:ea typeface="微软雅黑" panose="020B0503020204020204" pitchFamily="34" charset="-122"/>
              </a:rPr>
              <a:t>支撑</a:t>
            </a:r>
            <a:endParaRPr kumimoji="0" lang="zh-CN" altLang="en-US" sz="11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圆角矩形 19"/>
          <p:cNvSpPr/>
          <p:nvPr/>
        </p:nvSpPr>
        <p:spPr>
          <a:xfrm>
            <a:off x="4652671" y="2285797"/>
            <a:ext cx="914400" cy="364010"/>
          </a:xfrm>
          <a:prstGeom prst="roundRect">
            <a:avLst/>
          </a:prstGeom>
          <a:solidFill>
            <a:srgbClr val="5688B6"/>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1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数据治理与管理</a:t>
            </a:r>
            <a:endParaRPr kumimoji="0" lang="zh-CN" altLang="en-US" sz="11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2" name="TextBox 11"/>
          <p:cNvSpPr txBox="1"/>
          <p:nvPr/>
        </p:nvSpPr>
        <p:spPr>
          <a:xfrm>
            <a:off x="862043" y="2722191"/>
            <a:ext cx="1005403" cy="338554"/>
          </a:xfrm>
          <a:prstGeom prst="rect">
            <a:avLst/>
          </a:prstGeom>
          <a:noFill/>
        </p:spPr>
        <p:txBody>
          <a:bodyPr wrap="none"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数字校园</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6220053" y="3003798"/>
            <a:ext cx="800219" cy="338554"/>
          </a:xfrm>
          <a:prstGeom prst="rect">
            <a:avLst/>
          </a:prstGeom>
          <a:noFill/>
        </p:spPr>
        <p:txBody>
          <a:bodyPr wrap="none" rtlCol="0">
            <a:spAutoFit/>
          </a:bodyPr>
          <a:lstStyle/>
          <a:p>
            <a:r>
              <a:rPr lang="zh-CN" altLang="en-US" sz="1600" b="1" i="1" dirty="0">
                <a:latin typeface="微软雅黑" panose="020B0503020204020204" pitchFamily="34" charset="-122"/>
                <a:ea typeface="微软雅黑" panose="020B0503020204020204" pitchFamily="34" charset="-122"/>
              </a:rPr>
              <a:t>智能化</a:t>
            </a:r>
          </a:p>
        </p:txBody>
      </p:sp>
      <p:sp>
        <p:nvSpPr>
          <p:cNvPr id="22" name="TextBox 21"/>
          <p:cNvSpPr txBox="1"/>
          <p:nvPr/>
        </p:nvSpPr>
        <p:spPr>
          <a:xfrm>
            <a:off x="6220053" y="2435359"/>
            <a:ext cx="800219" cy="338554"/>
          </a:xfrm>
          <a:prstGeom prst="rect">
            <a:avLst/>
          </a:prstGeom>
          <a:noFill/>
        </p:spPr>
        <p:txBody>
          <a:bodyPr wrap="none" rtlCol="0">
            <a:spAutoFit/>
          </a:bodyPr>
          <a:lstStyle/>
          <a:p>
            <a:r>
              <a:rPr lang="zh-CN" altLang="en-US" sz="1600" b="1" i="1" dirty="0" smtClean="0">
                <a:latin typeface="微软雅黑" panose="020B0503020204020204" pitchFamily="34" charset="-122"/>
                <a:ea typeface="微软雅黑" panose="020B0503020204020204" pitchFamily="34" charset="-122"/>
              </a:rPr>
              <a:t>内驱化</a:t>
            </a:r>
            <a:endParaRPr lang="zh-CN" altLang="en-US" sz="1600" b="1" i="1" dirty="0">
              <a:latin typeface="微软雅黑" panose="020B0503020204020204" pitchFamily="34" charset="-122"/>
              <a:ea typeface="微软雅黑" panose="020B0503020204020204" pitchFamily="34" charset="-122"/>
            </a:endParaRPr>
          </a:p>
        </p:txBody>
      </p:sp>
      <p:sp>
        <p:nvSpPr>
          <p:cNvPr id="23" name="TextBox 22"/>
          <p:cNvSpPr txBox="1"/>
          <p:nvPr/>
        </p:nvSpPr>
        <p:spPr>
          <a:xfrm>
            <a:off x="7568460" y="3094022"/>
            <a:ext cx="1107996" cy="369332"/>
          </a:xfrm>
          <a:prstGeom prst="rect">
            <a:avLst/>
          </a:prstGeom>
          <a:noFill/>
        </p:spPr>
        <p:txBody>
          <a:bodyPr wrap="none" rtlCol="0">
            <a:spAutoFit/>
          </a:bodyPr>
          <a:lstStyle/>
          <a:p>
            <a:r>
              <a:rPr lang="zh-CN" altLang="en-US" b="1" dirty="0" smtClean="0">
                <a:solidFill>
                  <a:srgbClr val="E60012"/>
                </a:solidFill>
                <a:latin typeface="微软雅黑" panose="020B0503020204020204" pitchFamily="34" charset="-122"/>
                <a:ea typeface="微软雅黑" panose="020B0503020204020204" pitchFamily="34" charset="-122"/>
              </a:rPr>
              <a:t>智慧校园</a:t>
            </a:r>
            <a:endParaRPr lang="zh-CN" altLang="en-US" b="1" dirty="0">
              <a:solidFill>
                <a:srgbClr val="E60012"/>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4088040" y="2725238"/>
            <a:ext cx="1005403" cy="338554"/>
          </a:xfrm>
          <a:prstGeom prst="rect">
            <a:avLst/>
          </a:prstGeom>
          <a:noFill/>
        </p:spPr>
        <p:txBody>
          <a:bodyPr wrap="none" rtlCol="0">
            <a:spAutoFit/>
          </a:bodyPr>
          <a:lstStyle/>
          <a:p>
            <a:r>
              <a:rPr lang="zh-CN" altLang="en-US" sz="1600" b="1" dirty="0" smtClean="0">
                <a:solidFill>
                  <a:srgbClr val="FFFF00"/>
                </a:solidFill>
                <a:latin typeface="微软雅黑" panose="020B0503020204020204" pitchFamily="34" charset="-122"/>
                <a:ea typeface="微软雅黑" panose="020B0503020204020204" pitchFamily="34" charset="-122"/>
              </a:rPr>
              <a:t>融合创新</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556" y="2086519"/>
            <a:ext cx="1075323" cy="1075323"/>
          </a:xfrm>
          <a:prstGeom prst="rect">
            <a:avLst/>
          </a:prstGeom>
        </p:spPr>
      </p:pic>
      <p:sp>
        <p:nvSpPr>
          <p:cNvPr id="26" name="上箭头 25"/>
          <p:cNvSpPr/>
          <p:nvPr/>
        </p:nvSpPr>
        <p:spPr>
          <a:xfrm>
            <a:off x="3370348" y="2694074"/>
            <a:ext cx="717692" cy="366671"/>
          </a:xfrm>
          <a:prstGeom prst="upArrow">
            <a:avLst>
              <a:gd name="adj1" fmla="val 50000"/>
              <a:gd name="adj2" fmla="val 41779"/>
            </a:avLst>
          </a:prstGeom>
          <a:solidFill>
            <a:schemeClr val="bg1"/>
          </a:solidFill>
          <a:ln w="12700" cap="flat" cmpd="sng" algn="ctr">
            <a:solidFill>
              <a:srgbClr val="0070C0"/>
            </a:solidFill>
            <a:prstDash val="solid"/>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27" name="上箭头 26"/>
          <p:cNvSpPr/>
          <p:nvPr/>
        </p:nvSpPr>
        <p:spPr>
          <a:xfrm flipV="1">
            <a:off x="5070313" y="2697121"/>
            <a:ext cx="717692" cy="366671"/>
          </a:xfrm>
          <a:prstGeom prst="upArrow">
            <a:avLst>
              <a:gd name="adj1" fmla="val 50000"/>
              <a:gd name="adj2" fmla="val 41779"/>
            </a:avLst>
          </a:prstGeom>
          <a:solidFill>
            <a:schemeClr val="bg1"/>
          </a:solidFill>
          <a:ln w="12700" cap="flat" cmpd="sng" algn="ctr">
            <a:solidFill>
              <a:srgbClr val="0070C0"/>
            </a:solidFill>
            <a:prstDash val="solid"/>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28" name="TextBox 27"/>
          <p:cNvSpPr txBox="1"/>
          <p:nvPr/>
        </p:nvSpPr>
        <p:spPr>
          <a:xfrm>
            <a:off x="5202114" y="2736074"/>
            <a:ext cx="466794" cy="261610"/>
          </a:xfrm>
          <a:prstGeom prst="rect">
            <a:avLst/>
          </a:prstGeom>
          <a:noFill/>
        </p:spPr>
        <p:txBody>
          <a:bodyPr wrap="none" rtlCol="0">
            <a:spAutoFit/>
          </a:bodyPr>
          <a:lstStyle/>
          <a:p>
            <a:r>
              <a:rPr lang="zh-CN" altLang="en-US" sz="1050" b="1" dirty="0" smtClean="0">
                <a:latin typeface="微软雅黑" panose="020B0503020204020204" pitchFamily="34" charset="-122"/>
                <a:ea typeface="微软雅黑" panose="020B0503020204020204" pitchFamily="34" charset="-122"/>
              </a:rPr>
              <a:t>服务</a:t>
            </a:r>
            <a:endParaRPr lang="zh-CN" altLang="en-US" sz="1050" b="1" dirty="0">
              <a:latin typeface="微软雅黑" panose="020B0503020204020204" pitchFamily="34" charset="-122"/>
              <a:ea typeface="微软雅黑" panose="020B0503020204020204" pitchFamily="34" charset="-122"/>
            </a:endParaRPr>
          </a:p>
        </p:txBody>
      </p:sp>
      <p:sp>
        <p:nvSpPr>
          <p:cNvPr id="29" name="TextBox 28"/>
          <p:cNvSpPr txBox="1"/>
          <p:nvPr/>
        </p:nvSpPr>
        <p:spPr>
          <a:xfrm>
            <a:off x="3505845" y="2763710"/>
            <a:ext cx="453970" cy="253916"/>
          </a:xfrm>
          <a:prstGeom prst="rect">
            <a:avLst/>
          </a:prstGeom>
          <a:noFill/>
        </p:spPr>
        <p:txBody>
          <a:bodyPr wrap="none" rtlCol="0">
            <a:spAutoFit/>
          </a:bodyPr>
          <a:lstStyle/>
          <a:p>
            <a:r>
              <a:rPr lang="zh-CN" altLang="en-US" sz="1050" b="1" dirty="0">
                <a:latin typeface="微软雅黑" panose="020B0503020204020204" pitchFamily="34" charset="-122"/>
                <a:ea typeface="微软雅黑" panose="020B0503020204020204" pitchFamily="34" charset="-122"/>
              </a:rPr>
              <a:t>感知</a:t>
            </a:r>
          </a:p>
        </p:txBody>
      </p:sp>
      <p:sp>
        <p:nvSpPr>
          <p:cNvPr id="6" name="右箭头 5"/>
          <p:cNvSpPr/>
          <p:nvPr/>
        </p:nvSpPr>
        <p:spPr>
          <a:xfrm>
            <a:off x="2590968" y="2043481"/>
            <a:ext cx="711949" cy="484632"/>
          </a:xfrm>
          <a:prstGeom prst="rightArrow">
            <a:avLst>
              <a:gd name="adj1" fmla="val 50000"/>
              <a:gd name="adj2" fmla="val 25119"/>
            </a:avLst>
          </a:prstGeom>
          <a:solidFill>
            <a:srgbClr val="92D050"/>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7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0" name="矩形 29"/>
          <p:cNvSpPr/>
          <p:nvPr/>
        </p:nvSpPr>
        <p:spPr>
          <a:xfrm>
            <a:off x="2513912" y="2163850"/>
            <a:ext cx="825867" cy="246221"/>
          </a:xfrm>
          <a:prstGeom prst="rect">
            <a:avLst/>
          </a:prstGeom>
        </p:spPr>
        <p:txBody>
          <a:bodyPr wrap="none">
            <a:spAutoFit/>
          </a:bodyPr>
          <a:lstStyle/>
          <a:p>
            <a:r>
              <a:rPr lang="zh-CN" altLang="en-US" sz="1000" b="1" dirty="0">
                <a:solidFill>
                  <a:schemeClr val="bg1"/>
                </a:solidFill>
                <a:latin typeface="微软雅黑" panose="020B0503020204020204" pitchFamily="34" charset="-122"/>
                <a:ea typeface="微软雅黑" panose="020B0503020204020204" pitchFamily="34" charset="-122"/>
              </a:rPr>
              <a:t>内涵</a:t>
            </a:r>
            <a:r>
              <a:rPr lang="zh-CN" altLang="en-US" sz="1000" b="1" dirty="0" smtClean="0">
                <a:solidFill>
                  <a:schemeClr val="bg1"/>
                </a:solidFill>
                <a:latin typeface="微软雅黑" panose="020B0503020204020204" pitchFamily="34" charset="-122"/>
                <a:ea typeface="微软雅黑" panose="020B0503020204020204" pitchFamily="34" charset="-122"/>
              </a:rPr>
              <a:t>式发展</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6" name="右箭头 35"/>
          <p:cNvSpPr/>
          <p:nvPr/>
        </p:nvSpPr>
        <p:spPr>
          <a:xfrm>
            <a:off x="2590968" y="3228039"/>
            <a:ext cx="711949" cy="484632"/>
          </a:xfrm>
          <a:prstGeom prst="rightArrow">
            <a:avLst>
              <a:gd name="adj1" fmla="val 50000"/>
              <a:gd name="adj2" fmla="val 25119"/>
            </a:avLst>
          </a:prstGeom>
          <a:solidFill>
            <a:srgbClr val="92D050"/>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7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7" name="矩形 36"/>
          <p:cNvSpPr/>
          <p:nvPr/>
        </p:nvSpPr>
        <p:spPr>
          <a:xfrm>
            <a:off x="2513912" y="3347244"/>
            <a:ext cx="825867" cy="246221"/>
          </a:xfrm>
          <a:prstGeom prst="rect">
            <a:avLst/>
          </a:prstGeom>
        </p:spPr>
        <p:txBody>
          <a:bodyPr wrap="none">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外延式升级</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13527" y="1988777"/>
            <a:ext cx="2493544" cy="720197"/>
          </a:xfrm>
          <a:prstGeom prst="rect">
            <a:avLst/>
          </a:prstGeom>
          <a:noFill/>
        </p:spPr>
        <p:txBody>
          <a:bodyPr wrap="square" rtlCol="0">
            <a:spAutoFit/>
          </a:bodyPr>
          <a:lstStyle/>
          <a:p>
            <a:pPr algn="ctr">
              <a:lnSpc>
                <a:spcPct val="120000"/>
              </a:lnSpc>
            </a:pPr>
            <a:r>
              <a:rPr lang="zh-CN" altLang="en-US" sz="1200" b="1" dirty="0" smtClean="0">
                <a:latin typeface="微软雅黑" panose="020B0503020204020204" pitchFamily="34" charset="-122"/>
                <a:ea typeface="微软雅黑" panose="020B0503020204020204" pitchFamily="34" charset="-122"/>
              </a:rPr>
              <a:t>传统校园数据中心</a:t>
            </a:r>
            <a:endParaRPr lang="en-US" altLang="zh-CN" sz="1200" b="1" dirty="0" smtClean="0">
              <a:latin typeface="微软雅黑" panose="020B0503020204020204" pitchFamily="34" charset="-122"/>
              <a:ea typeface="微软雅黑" panose="020B0503020204020204" pitchFamily="34" charset="-122"/>
            </a:endParaRPr>
          </a:p>
          <a:p>
            <a:pPr algn="ctr">
              <a:lnSpc>
                <a:spcPct val="120000"/>
              </a:lnSpc>
            </a:pPr>
            <a:r>
              <a:rPr lang="zh-CN" altLang="en-US" sz="1100" dirty="0" smtClean="0">
                <a:latin typeface="微软雅黑" panose="020B0503020204020204" pitchFamily="34" charset="-122"/>
                <a:ea typeface="微软雅黑" panose="020B0503020204020204" pitchFamily="34" charset="-122"/>
              </a:rPr>
              <a:t>仅基础设施云化，业务割裂，数据建设利用不足，对校服务支撑能力弱</a:t>
            </a:r>
            <a:endParaRPr lang="zh-CN" altLang="en-US" sz="1100" dirty="0">
              <a:latin typeface="微软雅黑" panose="020B0503020204020204" pitchFamily="34" charset="-122"/>
              <a:ea typeface="微软雅黑" panose="020B0503020204020204" pitchFamily="34" charset="-122"/>
            </a:endParaRPr>
          </a:p>
        </p:txBody>
      </p:sp>
      <p:sp>
        <p:nvSpPr>
          <p:cNvPr id="33" name="矩形 32"/>
          <p:cNvSpPr/>
          <p:nvPr/>
        </p:nvSpPr>
        <p:spPr>
          <a:xfrm>
            <a:off x="147620" y="3082870"/>
            <a:ext cx="2426161" cy="720197"/>
          </a:xfrm>
          <a:prstGeom prst="rect">
            <a:avLst/>
          </a:prstGeom>
          <a:noFill/>
        </p:spPr>
        <p:txBody>
          <a:bodyPr wrap="square" rtlCol="0">
            <a:spAutoFit/>
          </a:bodyPr>
          <a:lstStyle/>
          <a:p>
            <a:pPr algn="ctr">
              <a:lnSpc>
                <a:spcPct val="120000"/>
              </a:lnSpc>
            </a:pPr>
            <a:r>
              <a:rPr lang="zh-CN" altLang="en-US" sz="1200" b="1" dirty="0">
                <a:latin typeface="微软雅黑" panose="020B0503020204020204" pitchFamily="34" charset="-122"/>
                <a:ea typeface="微软雅黑" panose="020B0503020204020204" pitchFamily="34" charset="-122"/>
              </a:rPr>
              <a:t>传统</a:t>
            </a:r>
            <a:r>
              <a:rPr lang="zh-CN" altLang="en-US" sz="1200" b="1" dirty="0" smtClean="0">
                <a:latin typeface="微软雅黑" panose="020B0503020204020204" pitchFamily="34" charset="-122"/>
                <a:ea typeface="微软雅黑" panose="020B0503020204020204" pitchFamily="34" charset="-122"/>
              </a:rPr>
              <a:t>校园网</a:t>
            </a:r>
            <a:endParaRPr lang="zh-CN" altLang="en-US" sz="1200" b="1" dirty="0">
              <a:latin typeface="微软雅黑" panose="020B0503020204020204" pitchFamily="34" charset="-122"/>
              <a:ea typeface="微软雅黑" panose="020B0503020204020204" pitchFamily="34" charset="-122"/>
            </a:endParaRPr>
          </a:p>
          <a:p>
            <a:pPr algn="ctr">
              <a:lnSpc>
                <a:spcPct val="120000"/>
              </a:lnSpc>
            </a:pPr>
            <a:r>
              <a:rPr lang="zh-CN" altLang="en-US" sz="1100" dirty="0">
                <a:latin typeface="微软雅黑" panose="020B0503020204020204" pitchFamily="34" charset="-122"/>
                <a:ea typeface="微软雅黑" panose="020B0503020204020204" pitchFamily="34" charset="-122"/>
              </a:rPr>
              <a:t>人联网僵化，物联能力不足，发挥作用</a:t>
            </a:r>
            <a:r>
              <a:rPr lang="zh-CN" altLang="en-US" sz="1100" dirty="0" smtClean="0">
                <a:latin typeface="微软雅黑" panose="020B0503020204020204" pitchFamily="34" charset="-122"/>
                <a:ea typeface="微软雅黑" panose="020B0503020204020204" pitchFamily="34" charset="-122"/>
              </a:rPr>
              <a:t>单一，</a:t>
            </a:r>
            <a:r>
              <a:rPr lang="zh-CN" altLang="en-US" sz="1100" dirty="0">
                <a:latin typeface="微软雅黑" panose="020B0503020204020204" pitchFamily="34" charset="-122"/>
                <a:ea typeface="微软雅黑" panose="020B0503020204020204" pitchFamily="34" charset="-122"/>
              </a:rPr>
              <a:t>缺乏新技术智能化注入</a:t>
            </a:r>
          </a:p>
        </p:txBody>
      </p:sp>
    </p:spTree>
    <p:extLst>
      <p:ext uri="{BB962C8B-B14F-4D97-AF65-F5344CB8AC3E}">
        <p14:creationId xmlns:p14="http://schemas.microsoft.com/office/powerpoint/2010/main" val="393627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智慧校园总体技术架构</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818" y="810105"/>
            <a:ext cx="6492850"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5128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E60012"/>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02</a:t>
            </a:r>
            <a:endParaRPr lang="zh-CN" altLang="en-US" dirty="0"/>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grpSp>
        <p:nvGrpSpPr>
          <p:cNvPr id="15" name="组 14"/>
          <p:cNvGrpSpPr/>
          <p:nvPr/>
        </p:nvGrpSpPr>
        <p:grpSpPr>
          <a:xfrm>
            <a:off x="-8089" y="4731990"/>
            <a:ext cx="9152089" cy="416172"/>
            <a:chOff x="-8089" y="4731990"/>
            <a:chExt cx="9152089" cy="416172"/>
          </a:xfrm>
        </p:grpSpPr>
        <p:sp>
          <p:nvSpPr>
            <p:cNvPr id="7" name="矩形 6"/>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9" name="图片 8"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grpSp>
      <p:sp>
        <p:nvSpPr>
          <p:cNvPr id="16" name="文本框 15"/>
          <p:cNvSpPr txBox="1"/>
          <p:nvPr/>
        </p:nvSpPr>
        <p:spPr>
          <a:xfrm>
            <a:off x="8805576" y="4875440"/>
            <a:ext cx="338554" cy="246221"/>
          </a:xfrm>
          <a:prstGeom prst="rect">
            <a:avLst/>
          </a:prstGeom>
          <a:noFill/>
        </p:spPr>
        <p:txBody>
          <a:bodyPr wrap="none" rtlCol="0">
            <a:spAutoFit/>
          </a:bodyPr>
          <a:lstStyle/>
          <a:p>
            <a:r>
              <a:rPr kumimoji="1" lang="en-US" altLang="zh-CN" sz="1000" dirty="0"/>
              <a:t>04</a:t>
            </a:r>
            <a:endParaRPr kumimoji="1" lang="zh-CN" altLang="en-US" sz="1000" dirty="0"/>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23" name="Rectangle 2"/>
          <p:cNvSpPr/>
          <p:nvPr/>
        </p:nvSpPr>
        <p:spPr>
          <a:xfrm>
            <a:off x="4644008" y="2419645"/>
            <a:ext cx="3600000" cy="36000"/>
          </a:xfrm>
          <a:prstGeom prst="rect">
            <a:avLst/>
          </a:prstGeom>
          <a:solidFill>
            <a:srgbClr val="E60012"/>
          </a:solidFill>
          <a:ln w="6350" cmpd="sng">
            <a:solidFill>
              <a:srgbClr val="E7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Rectangle 2"/>
          <p:cNvSpPr/>
          <p:nvPr/>
        </p:nvSpPr>
        <p:spPr>
          <a:xfrm>
            <a:off x="4644008" y="2851693"/>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p:nvPr/>
        </p:nvSpPr>
        <p:spPr>
          <a:xfrm>
            <a:off x="4644008" y="32999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
        <p:nvSpPr>
          <p:cNvPr id="33" name="Rectangle 62"/>
          <p:cNvSpPr>
            <a:spLocks noChangeArrowheads="1"/>
          </p:cNvSpPr>
          <p:nvPr/>
        </p:nvSpPr>
        <p:spPr bwMode="auto">
          <a:xfrm>
            <a:off x="5111477" y="1763484"/>
            <a:ext cx="16927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solidFill>
                  <a:srgbClr val="A0A0A0"/>
                </a:solidFill>
                <a:latin typeface="微软雅黑" panose="020B0503020204020204" pitchFamily="34" charset="-122"/>
                <a:ea typeface="微软雅黑" panose="020B0503020204020204" pitchFamily="34" charset="-122"/>
              </a:rPr>
              <a:t>智慧校园建设思路与实践</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35" name="Rectangle 62"/>
          <p:cNvSpPr>
            <a:spLocks noChangeArrowheads="1"/>
          </p:cNvSpPr>
          <p:nvPr/>
        </p:nvSpPr>
        <p:spPr bwMode="auto">
          <a:xfrm>
            <a:off x="5094845" y="2223614"/>
            <a:ext cx="2154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latin typeface="微软雅黑" panose="020B0503020204020204" pitchFamily="34" charset="-122"/>
                <a:ea typeface="微软雅黑" panose="020B0503020204020204" pitchFamily="34" charset="-122"/>
              </a:rPr>
              <a:t>构建智慧校园泛云“数据”中心</a:t>
            </a:r>
            <a:endParaRPr lang="zh-CN" altLang="zh-CN" sz="1200" kern="1000" dirty="0">
              <a:latin typeface="微软雅黑" panose="020B0503020204020204" pitchFamily="34" charset="-122"/>
              <a:ea typeface="微软雅黑" panose="020B0503020204020204" pitchFamily="34" charset="-122"/>
            </a:endParaRPr>
          </a:p>
        </p:txBody>
      </p:sp>
      <p:sp>
        <p:nvSpPr>
          <p:cNvPr id="36" name="Rectangle 62"/>
          <p:cNvSpPr>
            <a:spLocks noChangeArrowheads="1"/>
          </p:cNvSpPr>
          <p:nvPr/>
        </p:nvSpPr>
        <p:spPr bwMode="auto">
          <a:xfrm>
            <a:off x="5096297" y="2634751"/>
            <a:ext cx="15388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solidFill>
                  <a:srgbClr val="A0A0A0"/>
                </a:solidFill>
                <a:latin typeface="微软雅黑" panose="020B0503020204020204" pitchFamily="34" charset="-122"/>
                <a:ea typeface="微软雅黑" panose="020B0503020204020204" pitchFamily="34" charset="-122"/>
              </a:rPr>
              <a:t>构建统一互联智慧园区</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37" name="Rectangle 62"/>
          <p:cNvSpPr>
            <a:spLocks noChangeArrowheads="1"/>
          </p:cNvSpPr>
          <p:nvPr/>
        </p:nvSpPr>
        <p:spPr bwMode="auto">
          <a:xfrm>
            <a:off x="5109779" y="3091984"/>
            <a:ext cx="1231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smtClean="0">
                <a:solidFill>
                  <a:srgbClr val="A0A0A0"/>
                </a:solidFill>
                <a:latin typeface="微软雅黑" panose="020B0503020204020204" pitchFamily="34" charset="-122"/>
                <a:ea typeface="微软雅黑" panose="020B0503020204020204" pitchFamily="34" charset="-122"/>
              </a:rPr>
              <a:t>智慧校园案例分享</a:t>
            </a:r>
            <a:endParaRPr kumimoji="0" lang="zh-CN" altLang="zh-CN" sz="1200" b="0" i="0" u="none" strike="noStrike" kern="1000" cap="none" normalizeH="0" baseline="0" dirty="0">
              <a:ln>
                <a:noFill/>
              </a:ln>
              <a:solidFill>
                <a:srgbClr val="A0A0A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3245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E60012"/>
          </a:solidFill>
          <a:ln w="6350" cmpd="sng">
            <a:solidFill>
              <a:srgbClr val="E7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grpSp>
        <p:nvGrpSpPr>
          <p:cNvPr id="15" name="组 14"/>
          <p:cNvGrpSpPr/>
          <p:nvPr/>
        </p:nvGrpSpPr>
        <p:grpSpPr>
          <a:xfrm>
            <a:off x="-8089" y="4731990"/>
            <a:ext cx="9152089" cy="416172"/>
            <a:chOff x="-8089" y="4731990"/>
            <a:chExt cx="9152089" cy="416172"/>
          </a:xfrm>
        </p:grpSpPr>
        <p:sp>
          <p:nvSpPr>
            <p:cNvPr id="7" name="矩形 6"/>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9" name="图片 8"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grpSp>
      <p:sp>
        <p:nvSpPr>
          <p:cNvPr id="16" name="文本框 15"/>
          <p:cNvSpPr txBox="1"/>
          <p:nvPr/>
        </p:nvSpPr>
        <p:spPr>
          <a:xfrm>
            <a:off x="8805576" y="4875440"/>
            <a:ext cx="338554" cy="246221"/>
          </a:xfrm>
          <a:prstGeom prst="rect">
            <a:avLst/>
          </a:prstGeom>
          <a:noFill/>
        </p:spPr>
        <p:txBody>
          <a:bodyPr wrap="none" rtlCol="0">
            <a:spAutoFit/>
          </a:bodyPr>
          <a:lstStyle/>
          <a:p>
            <a:r>
              <a:rPr kumimoji="1" lang="en-US" altLang="zh-CN" sz="1000" dirty="0"/>
              <a:t>04</a:t>
            </a:r>
            <a:endParaRPr kumimoji="1" lang="zh-CN" altLang="en-US" sz="1000" dirty="0"/>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23" name="Rectangle 2"/>
          <p:cNvSpPr/>
          <p:nvPr/>
        </p:nvSpPr>
        <p:spPr>
          <a:xfrm>
            <a:off x="4644008" y="2419645"/>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p:cNvSpPr/>
          <p:nvPr/>
        </p:nvSpPr>
        <p:spPr>
          <a:xfrm>
            <a:off x="4644008" y="2851693"/>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p:nvPr/>
        </p:nvSpPr>
        <p:spPr>
          <a:xfrm>
            <a:off x="4644008" y="32999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E60012"/>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01</a:t>
            </a:r>
            <a:endParaRPr kumimoji="1" lang="zh-CN" altLang="en-US" sz="1400" dirty="0">
              <a:solidFill>
                <a:schemeClr val="bg1"/>
              </a:solidFill>
              <a:latin typeface="Microsoft Sans Serif" panose="020B0604020202020204"/>
              <a:ea typeface="huxiaobo-gdh"/>
              <a:cs typeface="Microsoft Sans Serif" panose="020B0604020202020204"/>
            </a:endParaRPr>
          </a:p>
        </p:txBody>
      </p:sp>
      <p:pic>
        <p:nvPicPr>
          <p:cNvPr id="34" name="图片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
        <p:nvSpPr>
          <p:cNvPr id="33" name="Rectangle 62"/>
          <p:cNvSpPr>
            <a:spLocks noChangeArrowheads="1"/>
          </p:cNvSpPr>
          <p:nvPr/>
        </p:nvSpPr>
        <p:spPr bwMode="auto">
          <a:xfrm>
            <a:off x="5111477" y="1763484"/>
            <a:ext cx="16927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latin typeface="微软雅黑" panose="020B0503020204020204" pitchFamily="34" charset="-122"/>
                <a:ea typeface="微软雅黑" panose="020B0503020204020204" pitchFamily="34" charset="-122"/>
              </a:rPr>
              <a:t>智慧校园建设思路与实践</a:t>
            </a:r>
            <a:endParaRPr lang="zh-CN" altLang="zh-CN" sz="1200" kern="1000" dirty="0">
              <a:latin typeface="微软雅黑" panose="020B0503020204020204" pitchFamily="34" charset="-122"/>
              <a:ea typeface="微软雅黑" panose="020B0503020204020204" pitchFamily="34" charset="-122"/>
            </a:endParaRPr>
          </a:p>
        </p:txBody>
      </p:sp>
      <p:sp>
        <p:nvSpPr>
          <p:cNvPr id="35" name="Rectangle 62"/>
          <p:cNvSpPr>
            <a:spLocks noChangeArrowheads="1"/>
          </p:cNvSpPr>
          <p:nvPr/>
        </p:nvSpPr>
        <p:spPr bwMode="auto">
          <a:xfrm>
            <a:off x="5094845" y="2223614"/>
            <a:ext cx="2154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solidFill>
                  <a:srgbClr val="A0A0A0"/>
                </a:solidFill>
                <a:latin typeface="微软雅黑" panose="020B0503020204020204" pitchFamily="34" charset="-122"/>
                <a:ea typeface="微软雅黑" panose="020B0503020204020204" pitchFamily="34" charset="-122"/>
              </a:rPr>
              <a:t>构建智慧校园泛云“数据”中心</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37" name="Rectangle 62"/>
          <p:cNvSpPr>
            <a:spLocks noChangeArrowheads="1"/>
          </p:cNvSpPr>
          <p:nvPr/>
        </p:nvSpPr>
        <p:spPr bwMode="auto">
          <a:xfrm>
            <a:off x="5109779" y="3091984"/>
            <a:ext cx="1231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smtClean="0">
                <a:solidFill>
                  <a:srgbClr val="A0A0A0"/>
                </a:solidFill>
                <a:latin typeface="微软雅黑" panose="020B0503020204020204" pitchFamily="34" charset="-122"/>
                <a:ea typeface="微软雅黑" panose="020B0503020204020204" pitchFamily="34" charset="-122"/>
              </a:rPr>
              <a:t>智慧校园案例分享</a:t>
            </a:r>
            <a:endParaRPr kumimoji="0" lang="zh-CN" altLang="zh-CN" sz="1200" b="0" i="0" u="none" strike="noStrike" kern="1000" cap="none" normalizeH="0" baseline="0" dirty="0">
              <a:ln>
                <a:noFill/>
              </a:ln>
              <a:solidFill>
                <a:srgbClr val="A0A0A0"/>
              </a:solidFill>
              <a:effectLst/>
              <a:latin typeface="微软雅黑" panose="020B0503020204020204" pitchFamily="34" charset="-122"/>
              <a:ea typeface="微软雅黑" panose="020B0503020204020204" pitchFamily="34" charset="-122"/>
            </a:endParaRPr>
          </a:p>
        </p:txBody>
      </p:sp>
      <p:sp>
        <p:nvSpPr>
          <p:cNvPr id="38" name="Rectangle 62"/>
          <p:cNvSpPr>
            <a:spLocks noChangeArrowheads="1"/>
          </p:cNvSpPr>
          <p:nvPr/>
        </p:nvSpPr>
        <p:spPr bwMode="auto">
          <a:xfrm>
            <a:off x="5096297" y="2634751"/>
            <a:ext cx="15388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solidFill>
                  <a:srgbClr val="A0A0A0"/>
                </a:solidFill>
                <a:latin typeface="微软雅黑" panose="020B0503020204020204" pitchFamily="34" charset="-122"/>
                <a:ea typeface="微软雅黑" panose="020B0503020204020204" pitchFamily="34" charset="-122"/>
              </a:rPr>
              <a:t>构建统一互联智慧园区</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4196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Freeform 70">
            <a:extLst>
              <a:ext uri="{FF2B5EF4-FFF2-40B4-BE49-F238E27FC236}">
                <a16:creationId xmlns="" xmlns:a16="http://schemas.microsoft.com/office/drawing/2014/main" id="{BBE27C70-036C-4116-B751-3F04D5C97135}"/>
              </a:ext>
            </a:extLst>
          </p:cNvPr>
          <p:cNvSpPr>
            <a:spLocks/>
          </p:cNvSpPr>
          <p:nvPr/>
        </p:nvSpPr>
        <p:spPr bwMode="auto">
          <a:xfrm>
            <a:off x="5960248" y="2176661"/>
            <a:ext cx="2671327" cy="573831"/>
          </a:xfrm>
          <a:custGeom>
            <a:avLst/>
            <a:gdLst>
              <a:gd name="T0" fmla="*/ 4656 w 4801"/>
              <a:gd name="T1" fmla="*/ 0 h 1012"/>
              <a:gd name="T2" fmla="*/ 0 w 4801"/>
              <a:gd name="T3" fmla="*/ 0 h 1012"/>
              <a:gd name="T4" fmla="*/ 0 w 4801"/>
              <a:gd name="T5" fmla="*/ 0 h 1012"/>
              <a:gd name="T6" fmla="*/ 24 w 4801"/>
              <a:gd name="T7" fmla="*/ 15 h 1012"/>
              <a:gd name="T8" fmla="*/ 46 w 4801"/>
              <a:gd name="T9" fmla="*/ 34 h 1012"/>
              <a:gd name="T10" fmla="*/ 46 w 4801"/>
              <a:gd name="T11" fmla="*/ 34 h 1012"/>
              <a:gd name="T12" fmla="*/ 56 w 4801"/>
              <a:gd name="T13" fmla="*/ 46 h 1012"/>
              <a:gd name="T14" fmla="*/ 65 w 4801"/>
              <a:gd name="T15" fmla="*/ 58 h 1012"/>
              <a:gd name="T16" fmla="*/ 75 w 4801"/>
              <a:gd name="T17" fmla="*/ 73 h 1012"/>
              <a:gd name="T18" fmla="*/ 82 w 4801"/>
              <a:gd name="T19" fmla="*/ 87 h 1012"/>
              <a:gd name="T20" fmla="*/ 87 w 4801"/>
              <a:gd name="T21" fmla="*/ 102 h 1012"/>
              <a:gd name="T22" fmla="*/ 92 w 4801"/>
              <a:gd name="T23" fmla="*/ 119 h 1012"/>
              <a:gd name="T24" fmla="*/ 94 w 4801"/>
              <a:gd name="T25" fmla="*/ 136 h 1012"/>
              <a:gd name="T26" fmla="*/ 94 w 4801"/>
              <a:gd name="T27" fmla="*/ 153 h 1012"/>
              <a:gd name="T28" fmla="*/ 94 w 4801"/>
              <a:gd name="T29" fmla="*/ 879 h 1012"/>
              <a:gd name="T30" fmla="*/ 94 w 4801"/>
              <a:gd name="T31" fmla="*/ 879 h 1012"/>
              <a:gd name="T32" fmla="*/ 94 w 4801"/>
              <a:gd name="T33" fmla="*/ 898 h 1012"/>
              <a:gd name="T34" fmla="*/ 92 w 4801"/>
              <a:gd name="T35" fmla="*/ 915 h 1012"/>
              <a:gd name="T36" fmla="*/ 87 w 4801"/>
              <a:gd name="T37" fmla="*/ 929 h 1012"/>
              <a:gd name="T38" fmla="*/ 82 w 4801"/>
              <a:gd name="T39" fmla="*/ 946 h 1012"/>
              <a:gd name="T40" fmla="*/ 75 w 4801"/>
              <a:gd name="T41" fmla="*/ 961 h 1012"/>
              <a:gd name="T42" fmla="*/ 65 w 4801"/>
              <a:gd name="T43" fmla="*/ 975 h 1012"/>
              <a:gd name="T44" fmla="*/ 56 w 4801"/>
              <a:gd name="T45" fmla="*/ 987 h 1012"/>
              <a:gd name="T46" fmla="*/ 46 w 4801"/>
              <a:gd name="T47" fmla="*/ 1000 h 1012"/>
              <a:gd name="T48" fmla="*/ 46 w 4801"/>
              <a:gd name="T49" fmla="*/ 1000 h 1012"/>
              <a:gd name="T50" fmla="*/ 34 w 4801"/>
              <a:gd name="T51" fmla="*/ 1012 h 1012"/>
              <a:gd name="T52" fmla="*/ 4656 w 4801"/>
              <a:gd name="T53" fmla="*/ 1012 h 1012"/>
              <a:gd name="T54" fmla="*/ 4656 w 4801"/>
              <a:gd name="T55" fmla="*/ 1012 h 1012"/>
              <a:gd name="T56" fmla="*/ 4670 w 4801"/>
              <a:gd name="T57" fmla="*/ 1009 h 1012"/>
              <a:gd name="T58" fmla="*/ 4685 w 4801"/>
              <a:gd name="T59" fmla="*/ 1009 h 1012"/>
              <a:gd name="T60" fmla="*/ 4711 w 4801"/>
              <a:gd name="T61" fmla="*/ 1000 h 1012"/>
              <a:gd name="T62" fmla="*/ 4736 w 4801"/>
              <a:gd name="T63" fmla="*/ 985 h 1012"/>
              <a:gd name="T64" fmla="*/ 4757 w 4801"/>
              <a:gd name="T65" fmla="*/ 968 h 1012"/>
              <a:gd name="T66" fmla="*/ 4774 w 4801"/>
              <a:gd name="T67" fmla="*/ 946 h 1012"/>
              <a:gd name="T68" fmla="*/ 4789 w 4801"/>
              <a:gd name="T69" fmla="*/ 922 h 1012"/>
              <a:gd name="T70" fmla="*/ 4799 w 4801"/>
              <a:gd name="T71" fmla="*/ 896 h 1012"/>
              <a:gd name="T72" fmla="*/ 4799 w 4801"/>
              <a:gd name="T73" fmla="*/ 881 h 1012"/>
              <a:gd name="T74" fmla="*/ 4801 w 4801"/>
              <a:gd name="T75" fmla="*/ 866 h 1012"/>
              <a:gd name="T76" fmla="*/ 4801 w 4801"/>
              <a:gd name="T77" fmla="*/ 145 h 1012"/>
              <a:gd name="T78" fmla="*/ 4801 w 4801"/>
              <a:gd name="T79" fmla="*/ 145 h 1012"/>
              <a:gd name="T80" fmla="*/ 4799 w 4801"/>
              <a:gd name="T81" fmla="*/ 131 h 1012"/>
              <a:gd name="T82" fmla="*/ 4799 w 4801"/>
              <a:gd name="T83" fmla="*/ 116 h 1012"/>
              <a:gd name="T84" fmla="*/ 4789 w 4801"/>
              <a:gd name="T85" fmla="*/ 90 h 1012"/>
              <a:gd name="T86" fmla="*/ 4774 w 4801"/>
              <a:gd name="T87" fmla="*/ 65 h 1012"/>
              <a:gd name="T88" fmla="*/ 4757 w 4801"/>
              <a:gd name="T89" fmla="*/ 44 h 1012"/>
              <a:gd name="T90" fmla="*/ 4736 w 4801"/>
              <a:gd name="T91" fmla="*/ 24 h 1012"/>
              <a:gd name="T92" fmla="*/ 4711 w 4801"/>
              <a:gd name="T93" fmla="*/ 12 h 1012"/>
              <a:gd name="T94" fmla="*/ 4685 w 4801"/>
              <a:gd name="T95" fmla="*/ 3 h 1012"/>
              <a:gd name="T96" fmla="*/ 4670 w 4801"/>
              <a:gd name="T97" fmla="*/ 0 h 1012"/>
              <a:gd name="T98" fmla="*/ 4656 w 4801"/>
              <a:gd name="T99"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1" h="1012">
                <a:moveTo>
                  <a:pt x="4656" y="0"/>
                </a:moveTo>
                <a:lnTo>
                  <a:pt x="0" y="0"/>
                </a:lnTo>
                <a:lnTo>
                  <a:pt x="0" y="0"/>
                </a:lnTo>
                <a:lnTo>
                  <a:pt x="24" y="15"/>
                </a:lnTo>
                <a:lnTo>
                  <a:pt x="46" y="34"/>
                </a:lnTo>
                <a:lnTo>
                  <a:pt x="46" y="34"/>
                </a:lnTo>
                <a:lnTo>
                  <a:pt x="56" y="46"/>
                </a:lnTo>
                <a:lnTo>
                  <a:pt x="65" y="58"/>
                </a:lnTo>
                <a:lnTo>
                  <a:pt x="75" y="73"/>
                </a:lnTo>
                <a:lnTo>
                  <a:pt x="82" y="87"/>
                </a:lnTo>
                <a:lnTo>
                  <a:pt x="87" y="102"/>
                </a:lnTo>
                <a:lnTo>
                  <a:pt x="92" y="119"/>
                </a:lnTo>
                <a:lnTo>
                  <a:pt x="94" y="136"/>
                </a:lnTo>
                <a:lnTo>
                  <a:pt x="94" y="153"/>
                </a:lnTo>
                <a:lnTo>
                  <a:pt x="94" y="879"/>
                </a:lnTo>
                <a:lnTo>
                  <a:pt x="94" y="879"/>
                </a:lnTo>
                <a:lnTo>
                  <a:pt x="94" y="898"/>
                </a:lnTo>
                <a:lnTo>
                  <a:pt x="92" y="915"/>
                </a:lnTo>
                <a:lnTo>
                  <a:pt x="87" y="929"/>
                </a:lnTo>
                <a:lnTo>
                  <a:pt x="82" y="946"/>
                </a:lnTo>
                <a:lnTo>
                  <a:pt x="75" y="961"/>
                </a:lnTo>
                <a:lnTo>
                  <a:pt x="65" y="975"/>
                </a:lnTo>
                <a:lnTo>
                  <a:pt x="56" y="987"/>
                </a:lnTo>
                <a:lnTo>
                  <a:pt x="46" y="1000"/>
                </a:lnTo>
                <a:lnTo>
                  <a:pt x="46" y="1000"/>
                </a:lnTo>
                <a:lnTo>
                  <a:pt x="34" y="1012"/>
                </a:lnTo>
                <a:lnTo>
                  <a:pt x="4656" y="1012"/>
                </a:lnTo>
                <a:lnTo>
                  <a:pt x="4656" y="1012"/>
                </a:lnTo>
                <a:lnTo>
                  <a:pt x="4670" y="1009"/>
                </a:lnTo>
                <a:lnTo>
                  <a:pt x="4685" y="1009"/>
                </a:lnTo>
                <a:lnTo>
                  <a:pt x="4711" y="1000"/>
                </a:lnTo>
                <a:lnTo>
                  <a:pt x="4736" y="985"/>
                </a:lnTo>
                <a:lnTo>
                  <a:pt x="4757" y="968"/>
                </a:lnTo>
                <a:lnTo>
                  <a:pt x="4774" y="946"/>
                </a:lnTo>
                <a:lnTo>
                  <a:pt x="4789" y="922"/>
                </a:lnTo>
                <a:lnTo>
                  <a:pt x="4799" y="896"/>
                </a:lnTo>
                <a:lnTo>
                  <a:pt x="4799" y="881"/>
                </a:lnTo>
                <a:lnTo>
                  <a:pt x="4801" y="866"/>
                </a:lnTo>
                <a:lnTo>
                  <a:pt x="4801" y="145"/>
                </a:lnTo>
                <a:lnTo>
                  <a:pt x="4801" y="145"/>
                </a:lnTo>
                <a:lnTo>
                  <a:pt x="4799" y="131"/>
                </a:lnTo>
                <a:lnTo>
                  <a:pt x="4799" y="116"/>
                </a:lnTo>
                <a:lnTo>
                  <a:pt x="4789" y="90"/>
                </a:lnTo>
                <a:lnTo>
                  <a:pt x="4774" y="65"/>
                </a:lnTo>
                <a:lnTo>
                  <a:pt x="4757" y="44"/>
                </a:lnTo>
                <a:lnTo>
                  <a:pt x="4736" y="24"/>
                </a:lnTo>
                <a:lnTo>
                  <a:pt x="4711" y="12"/>
                </a:lnTo>
                <a:lnTo>
                  <a:pt x="4685" y="3"/>
                </a:lnTo>
                <a:lnTo>
                  <a:pt x="4670" y="0"/>
                </a:lnTo>
                <a:lnTo>
                  <a:pt x="4656" y="0"/>
                </a:lnTo>
                <a:close/>
              </a:path>
            </a:pathLst>
          </a:custGeom>
          <a:solidFill>
            <a:schemeClr val="tx1">
              <a:alpha val="20000"/>
            </a:schemeClr>
          </a:solidFill>
          <a:ln>
            <a:noFill/>
          </a:ln>
          <a:extLst/>
        </p:spPr>
        <p:txBody>
          <a:bodyPr vert="horz" wrap="square" lIns="392872" tIns="15120" rIns="30239" bIns="15120" numCol="1" anchor="ctr" anchorCtr="0" compatLnSpc="1">
            <a:prstTxWarp prst="textNoShape">
              <a:avLst/>
            </a:prstTxWarp>
          </a:bodyPr>
          <a:lstStyle/>
          <a:p>
            <a:pPr defTabSz="914052" fontAlgn="base">
              <a:lnSpc>
                <a:spcPct val="120000"/>
              </a:lnSpc>
              <a:spcBef>
                <a:spcPct val="0"/>
              </a:spcBef>
              <a:spcAft>
                <a:spcPct val="0"/>
              </a:spcAft>
            </a:pPr>
            <a:r>
              <a:rPr lang="zh-CN" altLang="en-US" sz="1200" dirty="0" smtClean="0">
                <a:latin typeface="微软雅黑" panose="020B0503020204020204" pitchFamily="34" charset="-122"/>
                <a:ea typeface="微软雅黑" panose="020B0503020204020204" pitchFamily="34" charset="-122"/>
              </a:rPr>
              <a:t>不仅是信息化职能部门，逐步转化为校园综合服务中心。</a:t>
            </a:r>
            <a:endParaRPr lang="zh-CN" altLang="en-US" sz="1200" dirty="0">
              <a:latin typeface="微软雅黑" panose="020B0503020204020204" pitchFamily="34" charset="-122"/>
              <a:ea typeface="微软雅黑" panose="020B0503020204020204" pitchFamily="34" charset="-122"/>
            </a:endParaRPr>
          </a:p>
        </p:txBody>
      </p:sp>
      <p:sp>
        <p:nvSpPr>
          <p:cNvPr id="73" name="Freeform 14">
            <a:extLst>
              <a:ext uri="{FF2B5EF4-FFF2-40B4-BE49-F238E27FC236}">
                <a16:creationId xmlns="" xmlns:a16="http://schemas.microsoft.com/office/drawing/2014/main" id="{956DFA48-8FC0-4D46-B948-F880AF6278A5}"/>
              </a:ext>
            </a:extLst>
          </p:cNvPr>
          <p:cNvSpPr>
            <a:spLocks/>
          </p:cNvSpPr>
          <p:nvPr/>
        </p:nvSpPr>
        <p:spPr bwMode="auto">
          <a:xfrm>
            <a:off x="5448716" y="2190571"/>
            <a:ext cx="822697" cy="576666"/>
          </a:xfrm>
          <a:custGeom>
            <a:avLst/>
            <a:gdLst>
              <a:gd name="T0" fmla="*/ 1520 w 1665"/>
              <a:gd name="T1" fmla="*/ 1017 h 1017"/>
              <a:gd name="T2" fmla="*/ 145 w 1665"/>
              <a:gd name="T3" fmla="*/ 1017 h 1017"/>
              <a:gd name="T4" fmla="*/ 145 w 1665"/>
              <a:gd name="T5" fmla="*/ 1017 h 1017"/>
              <a:gd name="T6" fmla="*/ 131 w 1665"/>
              <a:gd name="T7" fmla="*/ 1017 h 1017"/>
              <a:gd name="T8" fmla="*/ 116 w 1665"/>
              <a:gd name="T9" fmla="*/ 1014 h 1017"/>
              <a:gd name="T10" fmla="*/ 90 w 1665"/>
              <a:gd name="T11" fmla="*/ 1007 h 1017"/>
              <a:gd name="T12" fmla="*/ 65 w 1665"/>
              <a:gd name="T13" fmla="*/ 993 h 1017"/>
              <a:gd name="T14" fmla="*/ 44 w 1665"/>
              <a:gd name="T15" fmla="*/ 976 h 1017"/>
              <a:gd name="T16" fmla="*/ 24 w 1665"/>
              <a:gd name="T17" fmla="*/ 954 h 1017"/>
              <a:gd name="T18" fmla="*/ 12 w 1665"/>
              <a:gd name="T19" fmla="*/ 930 h 1017"/>
              <a:gd name="T20" fmla="*/ 3 w 1665"/>
              <a:gd name="T21" fmla="*/ 903 h 1017"/>
              <a:gd name="T22" fmla="*/ 0 w 1665"/>
              <a:gd name="T23" fmla="*/ 889 h 1017"/>
              <a:gd name="T24" fmla="*/ 0 w 1665"/>
              <a:gd name="T25" fmla="*/ 872 h 1017"/>
              <a:gd name="T26" fmla="*/ 0 w 1665"/>
              <a:gd name="T27" fmla="*/ 146 h 1017"/>
              <a:gd name="T28" fmla="*/ 0 w 1665"/>
              <a:gd name="T29" fmla="*/ 146 h 1017"/>
              <a:gd name="T30" fmla="*/ 0 w 1665"/>
              <a:gd name="T31" fmla="*/ 131 h 1017"/>
              <a:gd name="T32" fmla="*/ 3 w 1665"/>
              <a:gd name="T33" fmla="*/ 117 h 1017"/>
              <a:gd name="T34" fmla="*/ 12 w 1665"/>
              <a:gd name="T35" fmla="*/ 90 h 1017"/>
              <a:gd name="T36" fmla="*/ 24 w 1665"/>
              <a:gd name="T37" fmla="*/ 66 h 1017"/>
              <a:gd name="T38" fmla="*/ 44 w 1665"/>
              <a:gd name="T39" fmla="*/ 44 h 1017"/>
              <a:gd name="T40" fmla="*/ 65 w 1665"/>
              <a:gd name="T41" fmla="*/ 25 h 1017"/>
              <a:gd name="T42" fmla="*/ 90 w 1665"/>
              <a:gd name="T43" fmla="*/ 12 h 1017"/>
              <a:gd name="T44" fmla="*/ 116 w 1665"/>
              <a:gd name="T45" fmla="*/ 3 h 1017"/>
              <a:gd name="T46" fmla="*/ 131 w 1665"/>
              <a:gd name="T47" fmla="*/ 0 h 1017"/>
              <a:gd name="T48" fmla="*/ 145 w 1665"/>
              <a:gd name="T49" fmla="*/ 0 h 1017"/>
              <a:gd name="T50" fmla="*/ 1520 w 1665"/>
              <a:gd name="T51" fmla="*/ 0 h 1017"/>
              <a:gd name="T52" fmla="*/ 1520 w 1665"/>
              <a:gd name="T53" fmla="*/ 0 h 1017"/>
              <a:gd name="T54" fmla="*/ 1537 w 1665"/>
              <a:gd name="T55" fmla="*/ 0 h 1017"/>
              <a:gd name="T56" fmla="*/ 1551 w 1665"/>
              <a:gd name="T57" fmla="*/ 3 h 1017"/>
              <a:gd name="T58" fmla="*/ 1578 w 1665"/>
              <a:gd name="T59" fmla="*/ 12 h 1017"/>
              <a:gd name="T60" fmla="*/ 1602 w 1665"/>
              <a:gd name="T61" fmla="*/ 25 h 1017"/>
              <a:gd name="T62" fmla="*/ 1624 w 1665"/>
              <a:gd name="T63" fmla="*/ 44 h 1017"/>
              <a:gd name="T64" fmla="*/ 1641 w 1665"/>
              <a:gd name="T65" fmla="*/ 66 h 1017"/>
              <a:gd name="T66" fmla="*/ 1655 w 1665"/>
              <a:gd name="T67" fmla="*/ 90 h 1017"/>
              <a:gd name="T68" fmla="*/ 1663 w 1665"/>
              <a:gd name="T69" fmla="*/ 117 h 1017"/>
              <a:gd name="T70" fmla="*/ 1665 w 1665"/>
              <a:gd name="T71" fmla="*/ 131 h 1017"/>
              <a:gd name="T72" fmla="*/ 1665 w 1665"/>
              <a:gd name="T73" fmla="*/ 146 h 1017"/>
              <a:gd name="T74" fmla="*/ 1665 w 1665"/>
              <a:gd name="T75" fmla="*/ 872 h 1017"/>
              <a:gd name="T76" fmla="*/ 1665 w 1665"/>
              <a:gd name="T77" fmla="*/ 872 h 1017"/>
              <a:gd name="T78" fmla="*/ 1665 w 1665"/>
              <a:gd name="T79" fmla="*/ 889 h 1017"/>
              <a:gd name="T80" fmla="*/ 1663 w 1665"/>
              <a:gd name="T81" fmla="*/ 903 h 1017"/>
              <a:gd name="T82" fmla="*/ 1655 w 1665"/>
              <a:gd name="T83" fmla="*/ 930 h 1017"/>
              <a:gd name="T84" fmla="*/ 1641 w 1665"/>
              <a:gd name="T85" fmla="*/ 954 h 1017"/>
              <a:gd name="T86" fmla="*/ 1624 w 1665"/>
              <a:gd name="T87" fmla="*/ 976 h 1017"/>
              <a:gd name="T88" fmla="*/ 1602 w 1665"/>
              <a:gd name="T89" fmla="*/ 993 h 1017"/>
              <a:gd name="T90" fmla="*/ 1578 w 1665"/>
              <a:gd name="T91" fmla="*/ 1007 h 1017"/>
              <a:gd name="T92" fmla="*/ 1551 w 1665"/>
              <a:gd name="T93" fmla="*/ 1014 h 1017"/>
              <a:gd name="T94" fmla="*/ 1537 w 1665"/>
              <a:gd name="T95" fmla="*/ 1017 h 1017"/>
              <a:gd name="T96" fmla="*/ 1520 w 1665"/>
              <a:gd name="T97" fmla="*/ 101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5" h="1017">
                <a:moveTo>
                  <a:pt x="1520" y="1017"/>
                </a:moveTo>
                <a:lnTo>
                  <a:pt x="145" y="1017"/>
                </a:lnTo>
                <a:lnTo>
                  <a:pt x="145" y="1017"/>
                </a:lnTo>
                <a:lnTo>
                  <a:pt x="131" y="1017"/>
                </a:lnTo>
                <a:lnTo>
                  <a:pt x="116" y="1014"/>
                </a:lnTo>
                <a:lnTo>
                  <a:pt x="90" y="1007"/>
                </a:lnTo>
                <a:lnTo>
                  <a:pt x="65" y="993"/>
                </a:lnTo>
                <a:lnTo>
                  <a:pt x="44" y="976"/>
                </a:lnTo>
                <a:lnTo>
                  <a:pt x="24" y="954"/>
                </a:lnTo>
                <a:lnTo>
                  <a:pt x="12" y="930"/>
                </a:lnTo>
                <a:lnTo>
                  <a:pt x="3" y="903"/>
                </a:lnTo>
                <a:lnTo>
                  <a:pt x="0" y="889"/>
                </a:lnTo>
                <a:lnTo>
                  <a:pt x="0" y="872"/>
                </a:lnTo>
                <a:lnTo>
                  <a:pt x="0" y="146"/>
                </a:lnTo>
                <a:lnTo>
                  <a:pt x="0" y="146"/>
                </a:lnTo>
                <a:lnTo>
                  <a:pt x="0" y="131"/>
                </a:lnTo>
                <a:lnTo>
                  <a:pt x="3" y="117"/>
                </a:lnTo>
                <a:lnTo>
                  <a:pt x="12" y="90"/>
                </a:lnTo>
                <a:lnTo>
                  <a:pt x="24" y="66"/>
                </a:lnTo>
                <a:lnTo>
                  <a:pt x="44" y="44"/>
                </a:lnTo>
                <a:lnTo>
                  <a:pt x="65" y="25"/>
                </a:lnTo>
                <a:lnTo>
                  <a:pt x="90" y="12"/>
                </a:lnTo>
                <a:lnTo>
                  <a:pt x="116" y="3"/>
                </a:lnTo>
                <a:lnTo>
                  <a:pt x="131" y="0"/>
                </a:lnTo>
                <a:lnTo>
                  <a:pt x="145" y="0"/>
                </a:lnTo>
                <a:lnTo>
                  <a:pt x="1520" y="0"/>
                </a:lnTo>
                <a:lnTo>
                  <a:pt x="1520" y="0"/>
                </a:lnTo>
                <a:lnTo>
                  <a:pt x="1537" y="0"/>
                </a:lnTo>
                <a:lnTo>
                  <a:pt x="1551" y="3"/>
                </a:lnTo>
                <a:lnTo>
                  <a:pt x="1578" y="12"/>
                </a:lnTo>
                <a:lnTo>
                  <a:pt x="1602" y="25"/>
                </a:lnTo>
                <a:lnTo>
                  <a:pt x="1624" y="44"/>
                </a:lnTo>
                <a:lnTo>
                  <a:pt x="1641" y="66"/>
                </a:lnTo>
                <a:lnTo>
                  <a:pt x="1655" y="90"/>
                </a:lnTo>
                <a:lnTo>
                  <a:pt x="1663" y="117"/>
                </a:lnTo>
                <a:lnTo>
                  <a:pt x="1665" y="131"/>
                </a:lnTo>
                <a:lnTo>
                  <a:pt x="1665" y="146"/>
                </a:lnTo>
                <a:lnTo>
                  <a:pt x="1665" y="872"/>
                </a:lnTo>
                <a:lnTo>
                  <a:pt x="1665" y="872"/>
                </a:lnTo>
                <a:lnTo>
                  <a:pt x="1665" y="889"/>
                </a:lnTo>
                <a:lnTo>
                  <a:pt x="1663" y="903"/>
                </a:lnTo>
                <a:lnTo>
                  <a:pt x="1655" y="930"/>
                </a:lnTo>
                <a:lnTo>
                  <a:pt x="1641" y="954"/>
                </a:lnTo>
                <a:lnTo>
                  <a:pt x="1624" y="976"/>
                </a:lnTo>
                <a:lnTo>
                  <a:pt x="1602" y="993"/>
                </a:lnTo>
                <a:lnTo>
                  <a:pt x="1578" y="1007"/>
                </a:lnTo>
                <a:lnTo>
                  <a:pt x="1551" y="1014"/>
                </a:lnTo>
                <a:lnTo>
                  <a:pt x="1537" y="1017"/>
                </a:lnTo>
                <a:lnTo>
                  <a:pt x="1520" y="10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4" name="Freeform 45">
            <a:extLst>
              <a:ext uri="{FF2B5EF4-FFF2-40B4-BE49-F238E27FC236}">
                <a16:creationId xmlns="" xmlns:a16="http://schemas.microsoft.com/office/drawing/2014/main" id="{88B2131D-7EEF-4D5F-BA24-C233B221BCBF}"/>
              </a:ext>
            </a:extLst>
          </p:cNvPr>
          <p:cNvSpPr>
            <a:spLocks/>
          </p:cNvSpPr>
          <p:nvPr/>
        </p:nvSpPr>
        <p:spPr bwMode="auto">
          <a:xfrm>
            <a:off x="3474237" y="2482443"/>
            <a:ext cx="487895" cy="989668"/>
          </a:xfrm>
          <a:custGeom>
            <a:avLst/>
            <a:gdLst>
              <a:gd name="T0" fmla="*/ 1011 w 1011"/>
              <a:gd name="T1" fmla="*/ 1155 h 1155"/>
              <a:gd name="T2" fmla="*/ 1011 w 1011"/>
              <a:gd name="T3" fmla="*/ 0 h 1155"/>
              <a:gd name="T4" fmla="*/ 0 w 1011"/>
              <a:gd name="T5" fmla="*/ 0 h 1155"/>
              <a:gd name="T6" fmla="*/ 0 w 1011"/>
              <a:gd name="T7" fmla="*/ 10 h 1155"/>
              <a:gd name="T8" fmla="*/ 1001 w 1011"/>
              <a:gd name="T9" fmla="*/ 10 h 1155"/>
              <a:gd name="T10" fmla="*/ 1001 w 1011"/>
              <a:gd name="T11" fmla="*/ 1155 h 1155"/>
              <a:gd name="T12" fmla="*/ 1011 w 1011"/>
              <a:gd name="T13" fmla="*/ 1155 h 1155"/>
            </a:gdLst>
            <a:ahLst/>
            <a:cxnLst>
              <a:cxn ang="0">
                <a:pos x="T0" y="T1"/>
              </a:cxn>
              <a:cxn ang="0">
                <a:pos x="T2" y="T3"/>
              </a:cxn>
              <a:cxn ang="0">
                <a:pos x="T4" y="T5"/>
              </a:cxn>
              <a:cxn ang="0">
                <a:pos x="T6" y="T7"/>
              </a:cxn>
              <a:cxn ang="0">
                <a:pos x="T8" y="T9"/>
              </a:cxn>
              <a:cxn ang="0">
                <a:pos x="T10" y="T11"/>
              </a:cxn>
              <a:cxn ang="0">
                <a:pos x="T12" y="T13"/>
              </a:cxn>
            </a:cxnLst>
            <a:rect l="0" t="0" r="r" b="b"/>
            <a:pathLst>
              <a:path w="1011" h="1155">
                <a:moveTo>
                  <a:pt x="1011" y="1155"/>
                </a:moveTo>
                <a:lnTo>
                  <a:pt x="1011" y="0"/>
                </a:lnTo>
                <a:lnTo>
                  <a:pt x="0" y="0"/>
                </a:lnTo>
                <a:lnTo>
                  <a:pt x="0" y="10"/>
                </a:lnTo>
                <a:lnTo>
                  <a:pt x="1001" y="10"/>
                </a:lnTo>
                <a:lnTo>
                  <a:pt x="1001" y="1155"/>
                </a:lnTo>
                <a:lnTo>
                  <a:pt x="1011" y="1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77" name="Freeform 65">
            <a:extLst>
              <a:ext uri="{FF2B5EF4-FFF2-40B4-BE49-F238E27FC236}">
                <a16:creationId xmlns="" xmlns:a16="http://schemas.microsoft.com/office/drawing/2014/main" id="{B7FD0DD6-AE7F-41AD-A87F-AABA80550FEF}"/>
              </a:ext>
            </a:extLst>
          </p:cNvPr>
          <p:cNvSpPr>
            <a:spLocks/>
          </p:cNvSpPr>
          <p:nvPr/>
        </p:nvSpPr>
        <p:spPr bwMode="auto">
          <a:xfrm>
            <a:off x="3596715" y="3216047"/>
            <a:ext cx="1456629" cy="1150034"/>
          </a:xfrm>
          <a:custGeom>
            <a:avLst/>
            <a:gdLst>
              <a:gd name="T0" fmla="*/ 1150 w 2890"/>
              <a:gd name="T1" fmla="*/ 5 h 2028"/>
              <a:gd name="T2" fmla="*/ 1012 w 2890"/>
              <a:gd name="T3" fmla="*/ 29 h 2028"/>
              <a:gd name="T4" fmla="*/ 939 w 2890"/>
              <a:gd name="T5" fmla="*/ 53 h 2028"/>
              <a:gd name="T6" fmla="*/ 784 w 2890"/>
              <a:gd name="T7" fmla="*/ 136 h 2028"/>
              <a:gd name="T8" fmla="*/ 726 w 2890"/>
              <a:gd name="T9" fmla="*/ 179 h 2028"/>
              <a:gd name="T10" fmla="*/ 615 w 2890"/>
              <a:gd name="T11" fmla="*/ 293 h 2028"/>
              <a:gd name="T12" fmla="*/ 528 w 2890"/>
              <a:gd name="T13" fmla="*/ 429 h 2028"/>
              <a:gd name="T14" fmla="*/ 470 w 2890"/>
              <a:gd name="T15" fmla="*/ 581 h 2028"/>
              <a:gd name="T16" fmla="*/ 448 w 2890"/>
              <a:gd name="T17" fmla="*/ 746 h 2028"/>
              <a:gd name="T18" fmla="*/ 310 w 2890"/>
              <a:gd name="T19" fmla="*/ 813 h 2028"/>
              <a:gd name="T20" fmla="*/ 158 w 2890"/>
              <a:gd name="T21" fmla="*/ 946 h 2028"/>
              <a:gd name="T22" fmla="*/ 51 w 2890"/>
              <a:gd name="T23" fmla="*/ 1116 h 2028"/>
              <a:gd name="T24" fmla="*/ 3 w 2890"/>
              <a:gd name="T25" fmla="*/ 1314 h 2028"/>
              <a:gd name="T26" fmla="*/ 3 w 2890"/>
              <a:gd name="T27" fmla="*/ 1435 h 2028"/>
              <a:gd name="T28" fmla="*/ 29 w 2890"/>
              <a:gd name="T29" fmla="*/ 1563 h 2028"/>
              <a:gd name="T30" fmla="*/ 80 w 2890"/>
              <a:gd name="T31" fmla="*/ 1680 h 2028"/>
              <a:gd name="T32" fmla="*/ 153 w 2890"/>
              <a:gd name="T33" fmla="*/ 1786 h 2028"/>
              <a:gd name="T34" fmla="*/ 245 w 2890"/>
              <a:gd name="T35" fmla="*/ 1876 h 2028"/>
              <a:gd name="T36" fmla="*/ 351 w 2890"/>
              <a:gd name="T37" fmla="*/ 1948 h 2028"/>
              <a:gd name="T38" fmla="*/ 472 w 2890"/>
              <a:gd name="T39" fmla="*/ 1999 h 2028"/>
              <a:gd name="T40" fmla="*/ 605 w 2890"/>
              <a:gd name="T41" fmla="*/ 2023 h 2028"/>
              <a:gd name="T42" fmla="*/ 2215 w 2890"/>
              <a:gd name="T43" fmla="*/ 2028 h 2028"/>
              <a:gd name="T44" fmla="*/ 2353 w 2890"/>
              <a:gd name="T45" fmla="*/ 2014 h 2028"/>
              <a:gd name="T46" fmla="*/ 2478 w 2890"/>
              <a:gd name="T47" fmla="*/ 1975 h 2028"/>
              <a:gd name="T48" fmla="*/ 2592 w 2890"/>
              <a:gd name="T49" fmla="*/ 1914 h 2028"/>
              <a:gd name="T50" fmla="*/ 2694 w 2890"/>
              <a:gd name="T51" fmla="*/ 1832 h 2028"/>
              <a:gd name="T52" fmla="*/ 2774 w 2890"/>
              <a:gd name="T53" fmla="*/ 1735 h 2028"/>
              <a:gd name="T54" fmla="*/ 2837 w 2890"/>
              <a:gd name="T55" fmla="*/ 1624 h 2028"/>
              <a:gd name="T56" fmla="*/ 2875 w 2890"/>
              <a:gd name="T57" fmla="*/ 1501 h 2028"/>
              <a:gd name="T58" fmla="*/ 2890 w 2890"/>
              <a:gd name="T59" fmla="*/ 1367 h 2028"/>
              <a:gd name="T60" fmla="*/ 2873 w 2890"/>
              <a:gd name="T61" fmla="*/ 1220 h 2028"/>
              <a:gd name="T62" fmla="*/ 2800 w 2890"/>
              <a:gd name="T63" fmla="*/ 1041 h 2028"/>
              <a:gd name="T64" fmla="*/ 2679 w 2890"/>
              <a:gd name="T65" fmla="*/ 893 h 2028"/>
              <a:gd name="T66" fmla="*/ 2517 w 2890"/>
              <a:gd name="T67" fmla="*/ 782 h 2028"/>
              <a:gd name="T68" fmla="*/ 2464 w 2890"/>
              <a:gd name="T69" fmla="*/ 707 h 2028"/>
              <a:gd name="T70" fmla="*/ 2435 w 2890"/>
              <a:gd name="T71" fmla="*/ 605 h 2028"/>
              <a:gd name="T72" fmla="*/ 2384 w 2890"/>
              <a:gd name="T73" fmla="*/ 516 h 2028"/>
              <a:gd name="T74" fmla="*/ 2311 w 2890"/>
              <a:gd name="T75" fmla="*/ 438 h 2028"/>
              <a:gd name="T76" fmla="*/ 2258 w 2890"/>
              <a:gd name="T77" fmla="*/ 402 h 2028"/>
              <a:gd name="T78" fmla="*/ 2173 w 2890"/>
              <a:gd name="T79" fmla="*/ 361 h 2028"/>
              <a:gd name="T80" fmla="*/ 2048 w 2890"/>
              <a:gd name="T81" fmla="*/ 332 h 2028"/>
              <a:gd name="T82" fmla="*/ 1939 w 2890"/>
              <a:gd name="T83" fmla="*/ 337 h 2028"/>
              <a:gd name="T84" fmla="*/ 1859 w 2890"/>
              <a:gd name="T85" fmla="*/ 337 h 2028"/>
              <a:gd name="T86" fmla="*/ 1825 w 2890"/>
              <a:gd name="T87" fmla="*/ 293 h 2028"/>
              <a:gd name="T88" fmla="*/ 1719 w 2890"/>
              <a:gd name="T89" fmla="*/ 184 h 2028"/>
              <a:gd name="T90" fmla="*/ 1595 w 2890"/>
              <a:gd name="T91" fmla="*/ 97 h 2028"/>
              <a:gd name="T92" fmla="*/ 1455 w 2890"/>
              <a:gd name="T93" fmla="*/ 36 h 2028"/>
              <a:gd name="T94" fmla="*/ 1341 w 2890"/>
              <a:gd name="T95" fmla="*/ 10 h 2028"/>
              <a:gd name="T96" fmla="*/ 1220 w 2890"/>
              <a:gd name="T97"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90" h="2028">
                <a:moveTo>
                  <a:pt x="1220" y="0"/>
                </a:moveTo>
                <a:lnTo>
                  <a:pt x="1220" y="0"/>
                </a:lnTo>
                <a:lnTo>
                  <a:pt x="1184" y="3"/>
                </a:lnTo>
                <a:lnTo>
                  <a:pt x="1150" y="5"/>
                </a:lnTo>
                <a:lnTo>
                  <a:pt x="1114" y="7"/>
                </a:lnTo>
                <a:lnTo>
                  <a:pt x="1080" y="15"/>
                </a:lnTo>
                <a:lnTo>
                  <a:pt x="1046" y="22"/>
                </a:lnTo>
                <a:lnTo>
                  <a:pt x="1012" y="29"/>
                </a:lnTo>
                <a:lnTo>
                  <a:pt x="980" y="39"/>
                </a:lnTo>
                <a:lnTo>
                  <a:pt x="949" y="51"/>
                </a:lnTo>
                <a:lnTo>
                  <a:pt x="949" y="51"/>
                </a:lnTo>
                <a:lnTo>
                  <a:pt x="939" y="53"/>
                </a:lnTo>
                <a:lnTo>
                  <a:pt x="939" y="53"/>
                </a:lnTo>
                <a:lnTo>
                  <a:pt x="884" y="78"/>
                </a:lnTo>
                <a:lnTo>
                  <a:pt x="833" y="104"/>
                </a:lnTo>
                <a:lnTo>
                  <a:pt x="784" y="136"/>
                </a:lnTo>
                <a:lnTo>
                  <a:pt x="736" y="170"/>
                </a:lnTo>
                <a:lnTo>
                  <a:pt x="736" y="170"/>
                </a:lnTo>
                <a:lnTo>
                  <a:pt x="726" y="179"/>
                </a:lnTo>
                <a:lnTo>
                  <a:pt x="726" y="179"/>
                </a:lnTo>
                <a:lnTo>
                  <a:pt x="697" y="206"/>
                </a:lnTo>
                <a:lnTo>
                  <a:pt x="668" y="232"/>
                </a:lnTo>
                <a:lnTo>
                  <a:pt x="639" y="262"/>
                </a:lnTo>
                <a:lnTo>
                  <a:pt x="615" y="293"/>
                </a:lnTo>
                <a:lnTo>
                  <a:pt x="591" y="324"/>
                </a:lnTo>
                <a:lnTo>
                  <a:pt x="567" y="358"/>
                </a:lnTo>
                <a:lnTo>
                  <a:pt x="547" y="395"/>
                </a:lnTo>
                <a:lnTo>
                  <a:pt x="528" y="429"/>
                </a:lnTo>
                <a:lnTo>
                  <a:pt x="511" y="465"/>
                </a:lnTo>
                <a:lnTo>
                  <a:pt x="494" y="504"/>
                </a:lnTo>
                <a:lnTo>
                  <a:pt x="482" y="542"/>
                </a:lnTo>
                <a:lnTo>
                  <a:pt x="470" y="581"/>
                </a:lnTo>
                <a:lnTo>
                  <a:pt x="463" y="622"/>
                </a:lnTo>
                <a:lnTo>
                  <a:pt x="455" y="663"/>
                </a:lnTo>
                <a:lnTo>
                  <a:pt x="450" y="704"/>
                </a:lnTo>
                <a:lnTo>
                  <a:pt x="448" y="746"/>
                </a:lnTo>
                <a:lnTo>
                  <a:pt x="448" y="746"/>
                </a:lnTo>
                <a:lnTo>
                  <a:pt x="400" y="765"/>
                </a:lnTo>
                <a:lnTo>
                  <a:pt x="354" y="787"/>
                </a:lnTo>
                <a:lnTo>
                  <a:pt x="310" y="813"/>
                </a:lnTo>
                <a:lnTo>
                  <a:pt x="269" y="842"/>
                </a:lnTo>
                <a:lnTo>
                  <a:pt x="228" y="874"/>
                </a:lnTo>
                <a:lnTo>
                  <a:pt x="192" y="908"/>
                </a:lnTo>
                <a:lnTo>
                  <a:pt x="158" y="946"/>
                </a:lnTo>
                <a:lnTo>
                  <a:pt x="126" y="985"/>
                </a:lnTo>
                <a:lnTo>
                  <a:pt x="97" y="1026"/>
                </a:lnTo>
                <a:lnTo>
                  <a:pt x="73" y="1070"/>
                </a:lnTo>
                <a:lnTo>
                  <a:pt x="51" y="1116"/>
                </a:lnTo>
                <a:lnTo>
                  <a:pt x="34" y="1164"/>
                </a:lnTo>
                <a:lnTo>
                  <a:pt x="20" y="1213"/>
                </a:lnTo>
                <a:lnTo>
                  <a:pt x="8" y="1263"/>
                </a:lnTo>
                <a:lnTo>
                  <a:pt x="3" y="1314"/>
                </a:lnTo>
                <a:lnTo>
                  <a:pt x="0" y="1367"/>
                </a:lnTo>
                <a:lnTo>
                  <a:pt x="0" y="1367"/>
                </a:lnTo>
                <a:lnTo>
                  <a:pt x="0" y="1401"/>
                </a:lnTo>
                <a:lnTo>
                  <a:pt x="3" y="1435"/>
                </a:lnTo>
                <a:lnTo>
                  <a:pt x="8" y="1467"/>
                </a:lnTo>
                <a:lnTo>
                  <a:pt x="12" y="1501"/>
                </a:lnTo>
                <a:lnTo>
                  <a:pt x="20" y="1532"/>
                </a:lnTo>
                <a:lnTo>
                  <a:pt x="29" y="1563"/>
                </a:lnTo>
                <a:lnTo>
                  <a:pt x="42" y="1593"/>
                </a:lnTo>
                <a:lnTo>
                  <a:pt x="54" y="1624"/>
                </a:lnTo>
                <a:lnTo>
                  <a:pt x="66" y="1653"/>
                </a:lnTo>
                <a:lnTo>
                  <a:pt x="80" y="1680"/>
                </a:lnTo>
                <a:lnTo>
                  <a:pt x="97" y="1709"/>
                </a:lnTo>
                <a:lnTo>
                  <a:pt x="114" y="1735"/>
                </a:lnTo>
                <a:lnTo>
                  <a:pt x="133" y="1762"/>
                </a:lnTo>
                <a:lnTo>
                  <a:pt x="153" y="1786"/>
                </a:lnTo>
                <a:lnTo>
                  <a:pt x="175" y="1810"/>
                </a:lnTo>
                <a:lnTo>
                  <a:pt x="196" y="1832"/>
                </a:lnTo>
                <a:lnTo>
                  <a:pt x="221" y="1854"/>
                </a:lnTo>
                <a:lnTo>
                  <a:pt x="245" y="1876"/>
                </a:lnTo>
                <a:lnTo>
                  <a:pt x="269" y="1895"/>
                </a:lnTo>
                <a:lnTo>
                  <a:pt x="296" y="1914"/>
                </a:lnTo>
                <a:lnTo>
                  <a:pt x="322" y="1931"/>
                </a:lnTo>
                <a:lnTo>
                  <a:pt x="351" y="1948"/>
                </a:lnTo>
                <a:lnTo>
                  <a:pt x="380" y="1963"/>
                </a:lnTo>
                <a:lnTo>
                  <a:pt x="409" y="1975"/>
                </a:lnTo>
                <a:lnTo>
                  <a:pt x="441" y="1987"/>
                </a:lnTo>
                <a:lnTo>
                  <a:pt x="472" y="1999"/>
                </a:lnTo>
                <a:lnTo>
                  <a:pt x="504" y="2006"/>
                </a:lnTo>
                <a:lnTo>
                  <a:pt x="538" y="2014"/>
                </a:lnTo>
                <a:lnTo>
                  <a:pt x="571" y="2021"/>
                </a:lnTo>
                <a:lnTo>
                  <a:pt x="605" y="2023"/>
                </a:lnTo>
                <a:lnTo>
                  <a:pt x="639" y="2028"/>
                </a:lnTo>
                <a:lnTo>
                  <a:pt x="673" y="2028"/>
                </a:lnTo>
                <a:lnTo>
                  <a:pt x="2215" y="2028"/>
                </a:lnTo>
                <a:lnTo>
                  <a:pt x="2215" y="2028"/>
                </a:lnTo>
                <a:lnTo>
                  <a:pt x="2251" y="2028"/>
                </a:lnTo>
                <a:lnTo>
                  <a:pt x="2285" y="2023"/>
                </a:lnTo>
                <a:lnTo>
                  <a:pt x="2319" y="2021"/>
                </a:lnTo>
                <a:lnTo>
                  <a:pt x="2353" y="2014"/>
                </a:lnTo>
                <a:lnTo>
                  <a:pt x="2384" y="2006"/>
                </a:lnTo>
                <a:lnTo>
                  <a:pt x="2415" y="1999"/>
                </a:lnTo>
                <a:lnTo>
                  <a:pt x="2447" y="1987"/>
                </a:lnTo>
                <a:lnTo>
                  <a:pt x="2478" y="1975"/>
                </a:lnTo>
                <a:lnTo>
                  <a:pt x="2507" y="1963"/>
                </a:lnTo>
                <a:lnTo>
                  <a:pt x="2536" y="1948"/>
                </a:lnTo>
                <a:lnTo>
                  <a:pt x="2565" y="1931"/>
                </a:lnTo>
                <a:lnTo>
                  <a:pt x="2592" y="1914"/>
                </a:lnTo>
                <a:lnTo>
                  <a:pt x="2619" y="1895"/>
                </a:lnTo>
                <a:lnTo>
                  <a:pt x="2645" y="1876"/>
                </a:lnTo>
                <a:lnTo>
                  <a:pt x="2670" y="1854"/>
                </a:lnTo>
                <a:lnTo>
                  <a:pt x="2694" y="1832"/>
                </a:lnTo>
                <a:lnTo>
                  <a:pt x="2716" y="1810"/>
                </a:lnTo>
                <a:lnTo>
                  <a:pt x="2735" y="1786"/>
                </a:lnTo>
                <a:lnTo>
                  <a:pt x="2757" y="1762"/>
                </a:lnTo>
                <a:lnTo>
                  <a:pt x="2774" y="1735"/>
                </a:lnTo>
                <a:lnTo>
                  <a:pt x="2793" y="1709"/>
                </a:lnTo>
                <a:lnTo>
                  <a:pt x="2807" y="1680"/>
                </a:lnTo>
                <a:lnTo>
                  <a:pt x="2822" y="1653"/>
                </a:lnTo>
                <a:lnTo>
                  <a:pt x="2837" y="1624"/>
                </a:lnTo>
                <a:lnTo>
                  <a:pt x="2849" y="1593"/>
                </a:lnTo>
                <a:lnTo>
                  <a:pt x="2858" y="1563"/>
                </a:lnTo>
                <a:lnTo>
                  <a:pt x="2868" y="1532"/>
                </a:lnTo>
                <a:lnTo>
                  <a:pt x="2875" y="1501"/>
                </a:lnTo>
                <a:lnTo>
                  <a:pt x="2883" y="1467"/>
                </a:lnTo>
                <a:lnTo>
                  <a:pt x="2885" y="1435"/>
                </a:lnTo>
                <a:lnTo>
                  <a:pt x="2887" y="1401"/>
                </a:lnTo>
                <a:lnTo>
                  <a:pt x="2890" y="1367"/>
                </a:lnTo>
                <a:lnTo>
                  <a:pt x="2890" y="1367"/>
                </a:lnTo>
                <a:lnTo>
                  <a:pt x="2887" y="1317"/>
                </a:lnTo>
                <a:lnTo>
                  <a:pt x="2883" y="1268"/>
                </a:lnTo>
                <a:lnTo>
                  <a:pt x="2873" y="1220"/>
                </a:lnTo>
                <a:lnTo>
                  <a:pt x="2858" y="1174"/>
                </a:lnTo>
                <a:lnTo>
                  <a:pt x="2844" y="1128"/>
                </a:lnTo>
                <a:lnTo>
                  <a:pt x="2824" y="1084"/>
                </a:lnTo>
                <a:lnTo>
                  <a:pt x="2800" y="1041"/>
                </a:lnTo>
                <a:lnTo>
                  <a:pt x="2776" y="1002"/>
                </a:lnTo>
                <a:lnTo>
                  <a:pt x="2747" y="963"/>
                </a:lnTo>
                <a:lnTo>
                  <a:pt x="2716" y="927"/>
                </a:lnTo>
                <a:lnTo>
                  <a:pt x="2679" y="893"/>
                </a:lnTo>
                <a:lnTo>
                  <a:pt x="2643" y="859"/>
                </a:lnTo>
                <a:lnTo>
                  <a:pt x="2604" y="830"/>
                </a:lnTo>
                <a:lnTo>
                  <a:pt x="2561" y="806"/>
                </a:lnTo>
                <a:lnTo>
                  <a:pt x="2517" y="782"/>
                </a:lnTo>
                <a:lnTo>
                  <a:pt x="2469" y="760"/>
                </a:lnTo>
                <a:lnTo>
                  <a:pt x="2469" y="760"/>
                </a:lnTo>
                <a:lnTo>
                  <a:pt x="2469" y="733"/>
                </a:lnTo>
                <a:lnTo>
                  <a:pt x="2464" y="707"/>
                </a:lnTo>
                <a:lnTo>
                  <a:pt x="2459" y="680"/>
                </a:lnTo>
                <a:lnTo>
                  <a:pt x="2454" y="656"/>
                </a:lnTo>
                <a:lnTo>
                  <a:pt x="2445" y="629"/>
                </a:lnTo>
                <a:lnTo>
                  <a:pt x="2435" y="605"/>
                </a:lnTo>
                <a:lnTo>
                  <a:pt x="2425" y="581"/>
                </a:lnTo>
                <a:lnTo>
                  <a:pt x="2411" y="559"/>
                </a:lnTo>
                <a:lnTo>
                  <a:pt x="2399" y="535"/>
                </a:lnTo>
                <a:lnTo>
                  <a:pt x="2384" y="516"/>
                </a:lnTo>
                <a:lnTo>
                  <a:pt x="2367" y="494"/>
                </a:lnTo>
                <a:lnTo>
                  <a:pt x="2350" y="474"/>
                </a:lnTo>
                <a:lnTo>
                  <a:pt x="2331" y="455"/>
                </a:lnTo>
                <a:lnTo>
                  <a:pt x="2311" y="438"/>
                </a:lnTo>
                <a:lnTo>
                  <a:pt x="2290" y="424"/>
                </a:lnTo>
                <a:lnTo>
                  <a:pt x="2268" y="407"/>
                </a:lnTo>
                <a:lnTo>
                  <a:pt x="2268" y="407"/>
                </a:lnTo>
                <a:lnTo>
                  <a:pt x="2258" y="402"/>
                </a:lnTo>
                <a:lnTo>
                  <a:pt x="2258" y="402"/>
                </a:lnTo>
                <a:lnTo>
                  <a:pt x="2232" y="385"/>
                </a:lnTo>
                <a:lnTo>
                  <a:pt x="2203" y="373"/>
                </a:lnTo>
                <a:lnTo>
                  <a:pt x="2173" y="361"/>
                </a:lnTo>
                <a:lnTo>
                  <a:pt x="2144" y="349"/>
                </a:lnTo>
                <a:lnTo>
                  <a:pt x="2113" y="341"/>
                </a:lnTo>
                <a:lnTo>
                  <a:pt x="2079" y="337"/>
                </a:lnTo>
                <a:lnTo>
                  <a:pt x="2048" y="332"/>
                </a:lnTo>
                <a:lnTo>
                  <a:pt x="2014" y="332"/>
                </a:lnTo>
                <a:lnTo>
                  <a:pt x="2014" y="332"/>
                </a:lnTo>
                <a:lnTo>
                  <a:pt x="1975" y="332"/>
                </a:lnTo>
                <a:lnTo>
                  <a:pt x="1939" y="337"/>
                </a:lnTo>
                <a:lnTo>
                  <a:pt x="1905" y="344"/>
                </a:lnTo>
                <a:lnTo>
                  <a:pt x="1871" y="353"/>
                </a:lnTo>
                <a:lnTo>
                  <a:pt x="1871" y="353"/>
                </a:lnTo>
                <a:lnTo>
                  <a:pt x="1859" y="337"/>
                </a:lnTo>
                <a:lnTo>
                  <a:pt x="1859" y="337"/>
                </a:lnTo>
                <a:lnTo>
                  <a:pt x="1849" y="324"/>
                </a:lnTo>
                <a:lnTo>
                  <a:pt x="1849" y="324"/>
                </a:lnTo>
                <a:lnTo>
                  <a:pt x="1825" y="293"/>
                </a:lnTo>
                <a:lnTo>
                  <a:pt x="1801" y="264"/>
                </a:lnTo>
                <a:lnTo>
                  <a:pt x="1774" y="235"/>
                </a:lnTo>
                <a:lnTo>
                  <a:pt x="1748" y="208"/>
                </a:lnTo>
                <a:lnTo>
                  <a:pt x="1719" y="184"/>
                </a:lnTo>
                <a:lnTo>
                  <a:pt x="1689" y="160"/>
                </a:lnTo>
                <a:lnTo>
                  <a:pt x="1658" y="138"/>
                </a:lnTo>
                <a:lnTo>
                  <a:pt x="1627" y="116"/>
                </a:lnTo>
                <a:lnTo>
                  <a:pt x="1595" y="97"/>
                </a:lnTo>
                <a:lnTo>
                  <a:pt x="1561" y="80"/>
                </a:lnTo>
                <a:lnTo>
                  <a:pt x="1525" y="66"/>
                </a:lnTo>
                <a:lnTo>
                  <a:pt x="1491" y="51"/>
                </a:lnTo>
                <a:lnTo>
                  <a:pt x="1455" y="36"/>
                </a:lnTo>
                <a:lnTo>
                  <a:pt x="1416" y="27"/>
                </a:lnTo>
                <a:lnTo>
                  <a:pt x="1380" y="17"/>
                </a:lnTo>
                <a:lnTo>
                  <a:pt x="1341" y="10"/>
                </a:lnTo>
                <a:lnTo>
                  <a:pt x="1341" y="10"/>
                </a:lnTo>
                <a:lnTo>
                  <a:pt x="1331" y="10"/>
                </a:lnTo>
                <a:lnTo>
                  <a:pt x="1331" y="10"/>
                </a:lnTo>
                <a:lnTo>
                  <a:pt x="1276" y="3"/>
                </a:lnTo>
                <a:lnTo>
                  <a:pt x="1220" y="0"/>
                </a:lnTo>
                <a:close/>
              </a:path>
            </a:pathLst>
          </a:custGeom>
          <a:solidFill>
            <a:srgbClr val="269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2" name="Freeform 43">
            <a:extLst>
              <a:ext uri="{FF2B5EF4-FFF2-40B4-BE49-F238E27FC236}">
                <a16:creationId xmlns="" xmlns:a16="http://schemas.microsoft.com/office/drawing/2014/main" id="{46DCCEAD-EB2E-41AB-A400-D1B2287CFFF0}"/>
              </a:ext>
            </a:extLst>
          </p:cNvPr>
          <p:cNvSpPr>
            <a:spLocks/>
          </p:cNvSpPr>
          <p:nvPr/>
        </p:nvSpPr>
        <p:spPr bwMode="auto">
          <a:xfrm>
            <a:off x="2919307" y="1851034"/>
            <a:ext cx="1150182" cy="1621078"/>
          </a:xfrm>
          <a:custGeom>
            <a:avLst/>
            <a:gdLst>
              <a:gd name="T0" fmla="*/ 2282 w 2282"/>
              <a:gd name="T1" fmla="*/ 2202 h 2202"/>
              <a:gd name="T2" fmla="*/ 2282 w 2282"/>
              <a:gd name="T3" fmla="*/ 0 h 2202"/>
              <a:gd name="T4" fmla="*/ 0 w 2282"/>
              <a:gd name="T5" fmla="*/ 0 h 2202"/>
              <a:gd name="T6" fmla="*/ 0 w 2282"/>
              <a:gd name="T7" fmla="*/ 9 h 2202"/>
              <a:gd name="T8" fmla="*/ 2272 w 2282"/>
              <a:gd name="T9" fmla="*/ 9 h 2202"/>
              <a:gd name="T10" fmla="*/ 2272 w 2282"/>
              <a:gd name="T11" fmla="*/ 2202 h 2202"/>
              <a:gd name="T12" fmla="*/ 2282 w 2282"/>
              <a:gd name="T13" fmla="*/ 2202 h 2202"/>
            </a:gdLst>
            <a:ahLst/>
            <a:cxnLst>
              <a:cxn ang="0">
                <a:pos x="T0" y="T1"/>
              </a:cxn>
              <a:cxn ang="0">
                <a:pos x="T2" y="T3"/>
              </a:cxn>
              <a:cxn ang="0">
                <a:pos x="T4" y="T5"/>
              </a:cxn>
              <a:cxn ang="0">
                <a:pos x="T6" y="T7"/>
              </a:cxn>
              <a:cxn ang="0">
                <a:pos x="T8" y="T9"/>
              </a:cxn>
              <a:cxn ang="0">
                <a:pos x="T10" y="T11"/>
              </a:cxn>
              <a:cxn ang="0">
                <a:pos x="T12" y="T13"/>
              </a:cxn>
            </a:cxnLst>
            <a:rect l="0" t="0" r="r" b="b"/>
            <a:pathLst>
              <a:path w="2282" h="2202">
                <a:moveTo>
                  <a:pt x="2282" y="2202"/>
                </a:moveTo>
                <a:lnTo>
                  <a:pt x="2282" y="0"/>
                </a:lnTo>
                <a:lnTo>
                  <a:pt x="0" y="0"/>
                </a:lnTo>
                <a:lnTo>
                  <a:pt x="0" y="9"/>
                </a:lnTo>
                <a:lnTo>
                  <a:pt x="2272" y="9"/>
                </a:lnTo>
                <a:lnTo>
                  <a:pt x="2272" y="2202"/>
                </a:lnTo>
                <a:lnTo>
                  <a:pt x="2282" y="2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92" name="Freeform 108">
            <a:extLst>
              <a:ext uri="{FF2B5EF4-FFF2-40B4-BE49-F238E27FC236}">
                <a16:creationId xmlns="" xmlns:a16="http://schemas.microsoft.com/office/drawing/2014/main" id="{F3E06181-F9D1-4182-A3F3-8DFED3294C5C}"/>
              </a:ext>
            </a:extLst>
          </p:cNvPr>
          <p:cNvSpPr>
            <a:spLocks/>
          </p:cNvSpPr>
          <p:nvPr/>
        </p:nvSpPr>
        <p:spPr bwMode="auto">
          <a:xfrm>
            <a:off x="501808" y="1557622"/>
            <a:ext cx="2949043" cy="1189622"/>
          </a:xfrm>
          <a:prstGeom prst="roundRect">
            <a:avLst>
              <a:gd name="adj" fmla="val 8088"/>
            </a:avLst>
          </a:prstGeom>
          <a:solidFill>
            <a:schemeClr val="tx1">
              <a:alpha val="20000"/>
            </a:schemeClr>
          </a:solidFill>
          <a:ln>
            <a:noFill/>
          </a:ln>
          <a:extLst/>
        </p:spPr>
        <p:txBody>
          <a:bodyPr vert="horz" wrap="square" lIns="71431" tIns="15120" rIns="904795" bIns="15120" numCol="1" anchor="ctr" anchorCtr="0" compatLnSpc="1">
            <a:prstTxWarp prst="textNoShape">
              <a:avLst/>
            </a:prstTxWarp>
          </a:bodyPr>
          <a:lstStyle/>
          <a:p>
            <a:pPr defTabSz="914052" fontAlgn="base">
              <a:lnSpc>
                <a:spcPct val="110000"/>
              </a:lnSpc>
              <a:spcBef>
                <a:spcPts val="331"/>
              </a:spcBef>
              <a:spcAft>
                <a:spcPct val="0"/>
              </a:spcAft>
            </a:pPr>
            <a:r>
              <a:rPr lang="zh-CN" altLang="en-US" sz="1200" dirty="0" smtClean="0">
                <a:latin typeface="微软雅黑" panose="020B0503020204020204" pitchFamily="34" charset="-122"/>
                <a:ea typeface="微软雅黑" panose="020B0503020204020204" pitchFamily="34" charset="-122"/>
              </a:rPr>
              <a:t>教学应用软件、课件、</a:t>
            </a:r>
            <a:r>
              <a:rPr lang="en-US" altLang="zh-CN" sz="1200" dirty="0" smtClean="0">
                <a:latin typeface="微软雅黑" panose="020B0503020204020204" pitchFamily="34" charset="-122"/>
                <a:ea typeface="微软雅黑" panose="020B0503020204020204" pitchFamily="34" charset="-122"/>
              </a:rPr>
              <a:t>MOOC</a:t>
            </a:r>
            <a:r>
              <a:rPr lang="zh-CN" altLang="en-US" sz="1200" dirty="0">
                <a:latin typeface="微软雅黑" panose="020B0503020204020204" pitchFamily="34" charset="-122"/>
                <a:ea typeface="微软雅黑" panose="020B0503020204020204" pitchFamily="34" charset="-122"/>
              </a:rPr>
              <a:t>资源等充分</a:t>
            </a:r>
            <a:r>
              <a:rPr lang="zh-CN" altLang="en-US" sz="1200" dirty="0" smtClean="0">
                <a:latin typeface="微软雅黑" panose="020B0503020204020204" pitchFamily="34" charset="-122"/>
                <a:ea typeface="微软雅黑" panose="020B0503020204020204" pitchFamily="34" charset="-122"/>
              </a:rPr>
              <a:t>共享；</a:t>
            </a:r>
            <a:endParaRPr lang="en-US" altLang="zh-CN" sz="1200" dirty="0" smtClean="0">
              <a:latin typeface="微软雅黑" panose="020B0503020204020204" pitchFamily="34" charset="-122"/>
              <a:ea typeface="微软雅黑" panose="020B0503020204020204" pitchFamily="34" charset="-122"/>
            </a:endParaRPr>
          </a:p>
          <a:p>
            <a:pPr defTabSz="914052" fontAlgn="base">
              <a:lnSpc>
                <a:spcPct val="110000"/>
              </a:lnSpc>
              <a:spcBef>
                <a:spcPts val="331"/>
              </a:spcBef>
              <a:spcAft>
                <a:spcPct val="0"/>
              </a:spcAft>
            </a:pPr>
            <a:r>
              <a:rPr lang="zh-CN" altLang="en-US" sz="1200" dirty="0" smtClean="0">
                <a:latin typeface="微软雅黑" panose="020B0503020204020204" pitchFamily="34" charset="-122"/>
                <a:ea typeface="微软雅黑" panose="020B0503020204020204" pitchFamily="34" charset="-122"/>
              </a:rPr>
              <a:t>从</a:t>
            </a:r>
            <a:r>
              <a:rPr lang="zh-CN" altLang="en-US" sz="1200" dirty="0">
                <a:latin typeface="微软雅黑" panose="020B0503020204020204" pitchFamily="34" charset="-122"/>
                <a:ea typeface="微软雅黑" panose="020B0503020204020204" pitchFamily="34" charset="-122"/>
              </a:rPr>
              <a:t>机房到</a:t>
            </a:r>
            <a:r>
              <a:rPr lang="en-US" altLang="zh-CN" sz="1200" dirty="0">
                <a:latin typeface="微软雅黑" panose="020B0503020204020204" pitchFamily="34" charset="-122"/>
                <a:ea typeface="微软雅黑" panose="020B0503020204020204" pitchFamily="34" charset="-122"/>
              </a:rPr>
              <a:t>IaaS</a:t>
            </a:r>
            <a:r>
              <a:rPr lang="zh-CN" altLang="en-US" sz="1200" dirty="0" smtClean="0">
                <a:latin typeface="微软雅黑" panose="020B0503020204020204" pitchFamily="34" charset="-122"/>
                <a:ea typeface="微软雅黑" panose="020B0503020204020204" pitchFamily="34" charset="-122"/>
              </a:rPr>
              <a:t>到</a:t>
            </a:r>
            <a:r>
              <a:rPr lang="en-US" altLang="zh-CN" sz="1200" dirty="0" smtClean="0">
                <a:latin typeface="微软雅黑" panose="020B0503020204020204" pitchFamily="34" charset="-122"/>
                <a:ea typeface="微软雅黑" panose="020B0503020204020204" pitchFamily="34" charset="-122"/>
              </a:rPr>
              <a:t>PaaS</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SaaS</a:t>
            </a:r>
            <a:r>
              <a:rPr lang="zh-CN" altLang="en-US" sz="1200" dirty="0">
                <a:latin typeface="微软雅黑" panose="020B0503020204020204" pitchFamily="34" charset="-122"/>
                <a:ea typeface="微软雅黑" panose="020B0503020204020204" pitchFamily="34" charset="-122"/>
              </a:rPr>
              <a:t>的</a:t>
            </a:r>
            <a:r>
              <a:rPr lang="zh-CN" altLang="en-US" sz="1200" dirty="0" smtClean="0">
                <a:latin typeface="微软雅黑" panose="020B0503020204020204" pitchFamily="34" charset="-122"/>
                <a:ea typeface="微软雅黑" panose="020B0503020204020204" pitchFamily="34" charset="-122"/>
              </a:rPr>
              <a:t>信息化</a:t>
            </a:r>
            <a:r>
              <a:rPr lang="en-US" altLang="zh-CN" sz="1200" dirty="0" smtClean="0">
                <a:latin typeface="微软雅黑" panose="020B0503020204020204" pitchFamily="34" charset="-122"/>
                <a:ea typeface="微软雅黑" panose="020B0503020204020204" pitchFamily="34" charset="-122"/>
              </a:rPr>
              <a:t>IT</a:t>
            </a:r>
            <a:r>
              <a:rPr lang="zh-CN" altLang="en-US" sz="1200" dirty="0" smtClean="0">
                <a:latin typeface="微软雅黑" panose="020B0503020204020204" pitchFamily="34" charset="-122"/>
                <a:ea typeface="微软雅黑" panose="020B0503020204020204" pitchFamily="34" charset="-122"/>
              </a:rPr>
              <a:t>资源服务。</a:t>
            </a:r>
            <a:endParaRPr lang="zh-CN" altLang="en-US" sz="1200" dirty="0">
              <a:latin typeface="微软雅黑" panose="020B0503020204020204" pitchFamily="34" charset="-122"/>
              <a:ea typeface="微软雅黑" panose="020B0503020204020204" pitchFamily="34" charset="-122"/>
            </a:endParaRPr>
          </a:p>
        </p:txBody>
      </p:sp>
      <p:sp>
        <p:nvSpPr>
          <p:cNvPr id="37" name="矩形 60"/>
          <p:cNvSpPr>
            <a:spLocks noChangeArrowheads="1"/>
          </p:cNvSpPr>
          <p:nvPr/>
        </p:nvSpPr>
        <p:spPr bwMode="auto">
          <a:xfrm>
            <a:off x="1571058" y="214490"/>
            <a:ext cx="5964924" cy="517966"/>
          </a:xfrm>
          <a:prstGeom prst="rect">
            <a:avLst/>
          </a:prstGeom>
          <a:extLst/>
        </p:spPr>
        <p:txBody>
          <a:bodyPr vert="horz" lIns="77313" tIns="38654" rIns="77313" bIns="38654" rtlCol="0" anchor="ctr">
            <a:noAutofit/>
          </a:bodyPr>
          <a:lstStyle/>
          <a:p>
            <a:pPr defTabSz="914052" fontAlgn="base">
              <a:spcBef>
                <a:spcPct val="0"/>
              </a:spcBef>
              <a:spcAft>
                <a:spcPct val="0"/>
              </a:spcAft>
            </a:pPr>
            <a:endParaRPr lang="zh-CN" altLang="en-US" sz="2800" b="1" kern="0" dirty="0">
              <a:solidFill>
                <a:srgbClr val="FFFFFF"/>
              </a:solidFill>
              <a:latin typeface="微软雅黑" panose="020B0503020204020204" pitchFamily="34" charset="-122"/>
              <a:ea typeface="微软雅黑" panose="020B0503020204020204" pitchFamily="34" charset="-122"/>
            </a:endParaRPr>
          </a:p>
        </p:txBody>
      </p:sp>
      <p:sp>
        <p:nvSpPr>
          <p:cNvPr id="38" name="标题 37">
            <a:extLst>
              <a:ext uri="{FF2B5EF4-FFF2-40B4-BE49-F238E27FC236}">
                <a16:creationId xmlns="" xmlns:a16="http://schemas.microsoft.com/office/drawing/2014/main" id="{E8CB747F-5CA0-447F-9F69-A9AB13CF6471}"/>
              </a:ext>
            </a:extLst>
          </p:cNvPr>
          <p:cNvSpPr>
            <a:spLocks noGrp="1"/>
          </p:cNvSpPr>
          <p:nvPr>
            <p:ph type="title"/>
          </p:nvPr>
        </p:nvSpPr>
        <p:spPr>
          <a:xfrm>
            <a:off x="459315" y="227915"/>
            <a:ext cx="7886700" cy="584597"/>
          </a:xfrm>
        </p:spPr>
        <p:txBody>
          <a:bodyPr/>
          <a:lstStyle/>
          <a:p>
            <a:pPr defTabSz="914052" fontAlgn="base">
              <a:spcAft>
                <a:spcPct val="0"/>
              </a:spcAft>
            </a:pPr>
            <a:r>
              <a:rPr lang="zh-CN" altLang="en-US" kern="0" dirty="0" smtClean="0">
                <a:solidFill>
                  <a:srgbClr val="FFFFFF"/>
                </a:solidFill>
              </a:rPr>
              <a:t>校园云中心功能定位</a:t>
            </a:r>
            <a:endParaRPr lang="zh-CN" altLang="en-US" kern="0" dirty="0">
              <a:solidFill>
                <a:srgbClr val="FFFFFF"/>
              </a:solidFill>
            </a:endParaRPr>
          </a:p>
        </p:txBody>
      </p:sp>
      <p:sp>
        <p:nvSpPr>
          <p:cNvPr id="44" name="Freeform 5">
            <a:extLst>
              <a:ext uri="{FF2B5EF4-FFF2-40B4-BE49-F238E27FC236}">
                <a16:creationId xmlns="" xmlns:a16="http://schemas.microsoft.com/office/drawing/2014/main" id="{5CA4AAE1-DDDD-4379-8985-B5B3E5FBD65C}"/>
              </a:ext>
            </a:extLst>
          </p:cNvPr>
          <p:cNvSpPr>
            <a:spLocks/>
          </p:cNvSpPr>
          <p:nvPr/>
        </p:nvSpPr>
        <p:spPr bwMode="auto">
          <a:xfrm>
            <a:off x="2925355" y="3601668"/>
            <a:ext cx="390114" cy="429239"/>
          </a:xfrm>
          <a:custGeom>
            <a:avLst/>
            <a:gdLst>
              <a:gd name="T0" fmla="*/ 0 w 774"/>
              <a:gd name="T1" fmla="*/ 191 h 757"/>
              <a:gd name="T2" fmla="*/ 397 w 774"/>
              <a:gd name="T3" fmla="*/ 191 h 757"/>
              <a:gd name="T4" fmla="*/ 397 w 774"/>
              <a:gd name="T5" fmla="*/ 0 h 757"/>
              <a:gd name="T6" fmla="*/ 774 w 774"/>
              <a:gd name="T7" fmla="*/ 380 h 757"/>
              <a:gd name="T8" fmla="*/ 397 w 774"/>
              <a:gd name="T9" fmla="*/ 757 h 757"/>
              <a:gd name="T10" fmla="*/ 397 w 774"/>
              <a:gd name="T11" fmla="*/ 569 h 757"/>
              <a:gd name="T12" fmla="*/ 0 w 774"/>
              <a:gd name="T13" fmla="*/ 569 h 757"/>
              <a:gd name="T14" fmla="*/ 0 w 774"/>
              <a:gd name="T15" fmla="*/ 191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4" h="757">
                <a:moveTo>
                  <a:pt x="0" y="191"/>
                </a:moveTo>
                <a:lnTo>
                  <a:pt x="397" y="191"/>
                </a:lnTo>
                <a:lnTo>
                  <a:pt x="397" y="0"/>
                </a:lnTo>
                <a:lnTo>
                  <a:pt x="774" y="380"/>
                </a:lnTo>
                <a:lnTo>
                  <a:pt x="397" y="757"/>
                </a:lnTo>
                <a:lnTo>
                  <a:pt x="397" y="569"/>
                </a:lnTo>
                <a:lnTo>
                  <a:pt x="0" y="569"/>
                </a:lnTo>
                <a:lnTo>
                  <a:pt x="0"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5" name="Freeform 6">
            <a:extLst>
              <a:ext uri="{FF2B5EF4-FFF2-40B4-BE49-F238E27FC236}">
                <a16:creationId xmlns="" xmlns:a16="http://schemas.microsoft.com/office/drawing/2014/main" id="{15DD1641-6F69-4DE7-BDDF-35ED69B0499F}"/>
              </a:ext>
            </a:extLst>
          </p:cNvPr>
          <p:cNvSpPr>
            <a:spLocks/>
          </p:cNvSpPr>
          <p:nvPr/>
        </p:nvSpPr>
        <p:spPr bwMode="auto">
          <a:xfrm>
            <a:off x="5267049" y="3601668"/>
            <a:ext cx="390619" cy="429239"/>
          </a:xfrm>
          <a:custGeom>
            <a:avLst/>
            <a:gdLst>
              <a:gd name="T0" fmla="*/ 775 w 775"/>
              <a:gd name="T1" fmla="*/ 569 h 757"/>
              <a:gd name="T2" fmla="*/ 378 w 775"/>
              <a:gd name="T3" fmla="*/ 569 h 757"/>
              <a:gd name="T4" fmla="*/ 378 w 775"/>
              <a:gd name="T5" fmla="*/ 757 h 757"/>
              <a:gd name="T6" fmla="*/ 0 w 775"/>
              <a:gd name="T7" fmla="*/ 380 h 757"/>
              <a:gd name="T8" fmla="*/ 378 w 775"/>
              <a:gd name="T9" fmla="*/ 0 h 757"/>
              <a:gd name="T10" fmla="*/ 378 w 775"/>
              <a:gd name="T11" fmla="*/ 191 h 757"/>
              <a:gd name="T12" fmla="*/ 775 w 775"/>
              <a:gd name="T13" fmla="*/ 191 h 757"/>
              <a:gd name="T14" fmla="*/ 775 w 775"/>
              <a:gd name="T15" fmla="*/ 569 h 7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5" h="757">
                <a:moveTo>
                  <a:pt x="775" y="569"/>
                </a:moveTo>
                <a:lnTo>
                  <a:pt x="378" y="569"/>
                </a:lnTo>
                <a:lnTo>
                  <a:pt x="378" y="757"/>
                </a:lnTo>
                <a:lnTo>
                  <a:pt x="0" y="380"/>
                </a:lnTo>
                <a:lnTo>
                  <a:pt x="378" y="0"/>
                </a:lnTo>
                <a:lnTo>
                  <a:pt x="378" y="191"/>
                </a:lnTo>
                <a:lnTo>
                  <a:pt x="775" y="191"/>
                </a:lnTo>
                <a:lnTo>
                  <a:pt x="775"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49" name="Freeform 10">
            <a:extLst>
              <a:ext uri="{FF2B5EF4-FFF2-40B4-BE49-F238E27FC236}">
                <a16:creationId xmlns="" xmlns:a16="http://schemas.microsoft.com/office/drawing/2014/main" id="{6451B003-8D5D-4085-8D81-635F38FF043B}"/>
              </a:ext>
            </a:extLst>
          </p:cNvPr>
          <p:cNvSpPr>
            <a:spLocks/>
          </p:cNvSpPr>
          <p:nvPr/>
        </p:nvSpPr>
        <p:spPr bwMode="auto">
          <a:xfrm>
            <a:off x="5403401" y="1562984"/>
            <a:ext cx="839200" cy="576099"/>
          </a:xfrm>
          <a:custGeom>
            <a:avLst/>
            <a:gdLst>
              <a:gd name="T0" fmla="*/ 1520 w 1665"/>
              <a:gd name="T1" fmla="*/ 1016 h 1016"/>
              <a:gd name="T2" fmla="*/ 145 w 1665"/>
              <a:gd name="T3" fmla="*/ 1016 h 1016"/>
              <a:gd name="T4" fmla="*/ 145 w 1665"/>
              <a:gd name="T5" fmla="*/ 1016 h 1016"/>
              <a:gd name="T6" fmla="*/ 131 w 1665"/>
              <a:gd name="T7" fmla="*/ 1016 h 1016"/>
              <a:gd name="T8" fmla="*/ 116 w 1665"/>
              <a:gd name="T9" fmla="*/ 1014 h 1016"/>
              <a:gd name="T10" fmla="*/ 87 w 1665"/>
              <a:gd name="T11" fmla="*/ 1004 h 1016"/>
              <a:gd name="T12" fmla="*/ 63 w 1665"/>
              <a:gd name="T13" fmla="*/ 992 h 1016"/>
              <a:gd name="T14" fmla="*/ 41 w 1665"/>
              <a:gd name="T15" fmla="*/ 973 h 1016"/>
              <a:gd name="T16" fmla="*/ 24 w 1665"/>
              <a:gd name="T17" fmla="*/ 951 h 1016"/>
              <a:gd name="T18" fmla="*/ 10 w 1665"/>
              <a:gd name="T19" fmla="*/ 927 h 1016"/>
              <a:gd name="T20" fmla="*/ 2 w 1665"/>
              <a:gd name="T21" fmla="*/ 900 h 1016"/>
              <a:gd name="T22" fmla="*/ 0 w 1665"/>
              <a:gd name="T23" fmla="*/ 886 h 1016"/>
              <a:gd name="T24" fmla="*/ 0 w 1665"/>
              <a:gd name="T25" fmla="*/ 871 h 1016"/>
              <a:gd name="T26" fmla="*/ 0 w 1665"/>
              <a:gd name="T27" fmla="*/ 145 h 1016"/>
              <a:gd name="T28" fmla="*/ 0 w 1665"/>
              <a:gd name="T29" fmla="*/ 145 h 1016"/>
              <a:gd name="T30" fmla="*/ 0 w 1665"/>
              <a:gd name="T31" fmla="*/ 128 h 1016"/>
              <a:gd name="T32" fmla="*/ 2 w 1665"/>
              <a:gd name="T33" fmla="*/ 114 h 1016"/>
              <a:gd name="T34" fmla="*/ 10 w 1665"/>
              <a:gd name="T35" fmla="*/ 87 h 1016"/>
              <a:gd name="T36" fmla="*/ 24 w 1665"/>
              <a:gd name="T37" fmla="*/ 63 h 1016"/>
              <a:gd name="T38" fmla="*/ 41 w 1665"/>
              <a:gd name="T39" fmla="*/ 41 h 1016"/>
              <a:gd name="T40" fmla="*/ 63 w 1665"/>
              <a:gd name="T41" fmla="*/ 24 h 1016"/>
              <a:gd name="T42" fmla="*/ 87 w 1665"/>
              <a:gd name="T43" fmla="*/ 10 h 1016"/>
              <a:gd name="T44" fmla="*/ 116 w 1665"/>
              <a:gd name="T45" fmla="*/ 2 h 1016"/>
              <a:gd name="T46" fmla="*/ 131 w 1665"/>
              <a:gd name="T47" fmla="*/ 0 h 1016"/>
              <a:gd name="T48" fmla="*/ 145 w 1665"/>
              <a:gd name="T49" fmla="*/ 0 h 1016"/>
              <a:gd name="T50" fmla="*/ 1520 w 1665"/>
              <a:gd name="T51" fmla="*/ 0 h 1016"/>
              <a:gd name="T52" fmla="*/ 1520 w 1665"/>
              <a:gd name="T53" fmla="*/ 0 h 1016"/>
              <a:gd name="T54" fmla="*/ 1534 w 1665"/>
              <a:gd name="T55" fmla="*/ 0 h 1016"/>
              <a:gd name="T56" fmla="*/ 1549 w 1665"/>
              <a:gd name="T57" fmla="*/ 2 h 1016"/>
              <a:gd name="T58" fmla="*/ 1575 w 1665"/>
              <a:gd name="T59" fmla="*/ 10 h 1016"/>
              <a:gd name="T60" fmla="*/ 1602 w 1665"/>
              <a:gd name="T61" fmla="*/ 24 h 1016"/>
              <a:gd name="T62" fmla="*/ 1621 w 1665"/>
              <a:gd name="T63" fmla="*/ 41 h 1016"/>
              <a:gd name="T64" fmla="*/ 1641 w 1665"/>
              <a:gd name="T65" fmla="*/ 63 h 1016"/>
              <a:gd name="T66" fmla="*/ 1653 w 1665"/>
              <a:gd name="T67" fmla="*/ 87 h 1016"/>
              <a:gd name="T68" fmla="*/ 1663 w 1665"/>
              <a:gd name="T69" fmla="*/ 114 h 1016"/>
              <a:gd name="T70" fmla="*/ 1665 w 1665"/>
              <a:gd name="T71" fmla="*/ 128 h 1016"/>
              <a:gd name="T72" fmla="*/ 1665 w 1665"/>
              <a:gd name="T73" fmla="*/ 145 h 1016"/>
              <a:gd name="T74" fmla="*/ 1665 w 1665"/>
              <a:gd name="T75" fmla="*/ 871 h 1016"/>
              <a:gd name="T76" fmla="*/ 1665 w 1665"/>
              <a:gd name="T77" fmla="*/ 871 h 1016"/>
              <a:gd name="T78" fmla="*/ 1665 w 1665"/>
              <a:gd name="T79" fmla="*/ 886 h 1016"/>
              <a:gd name="T80" fmla="*/ 1663 w 1665"/>
              <a:gd name="T81" fmla="*/ 900 h 1016"/>
              <a:gd name="T82" fmla="*/ 1653 w 1665"/>
              <a:gd name="T83" fmla="*/ 927 h 1016"/>
              <a:gd name="T84" fmla="*/ 1641 w 1665"/>
              <a:gd name="T85" fmla="*/ 951 h 1016"/>
              <a:gd name="T86" fmla="*/ 1621 w 1665"/>
              <a:gd name="T87" fmla="*/ 973 h 1016"/>
              <a:gd name="T88" fmla="*/ 1602 w 1665"/>
              <a:gd name="T89" fmla="*/ 992 h 1016"/>
              <a:gd name="T90" fmla="*/ 1575 w 1665"/>
              <a:gd name="T91" fmla="*/ 1004 h 1016"/>
              <a:gd name="T92" fmla="*/ 1549 w 1665"/>
              <a:gd name="T93" fmla="*/ 1014 h 1016"/>
              <a:gd name="T94" fmla="*/ 1534 w 1665"/>
              <a:gd name="T95" fmla="*/ 1016 h 1016"/>
              <a:gd name="T96" fmla="*/ 1520 w 1665"/>
              <a:gd name="T97"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5" h="1016">
                <a:moveTo>
                  <a:pt x="1520" y="1016"/>
                </a:moveTo>
                <a:lnTo>
                  <a:pt x="145" y="1016"/>
                </a:lnTo>
                <a:lnTo>
                  <a:pt x="145" y="1016"/>
                </a:lnTo>
                <a:lnTo>
                  <a:pt x="131" y="1016"/>
                </a:lnTo>
                <a:lnTo>
                  <a:pt x="116" y="1014"/>
                </a:lnTo>
                <a:lnTo>
                  <a:pt x="87" y="1004"/>
                </a:lnTo>
                <a:lnTo>
                  <a:pt x="63" y="992"/>
                </a:lnTo>
                <a:lnTo>
                  <a:pt x="41" y="973"/>
                </a:lnTo>
                <a:lnTo>
                  <a:pt x="24" y="951"/>
                </a:lnTo>
                <a:lnTo>
                  <a:pt x="10" y="927"/>
                </a:lnTo>
                <a:lnTo>
                  <a:pt x="2" y="900"/>
                </a:lnTo>
                <a:lnTo>
                  <a:pt x="0" y="886"/>
                </a:lnTo>
                <a:lnTo>
                  <a:pt x="0" y="871"/>
                </a:lnTo>
                <a:lnTo>
                  <a:pt x="0" y="145"/>
                </a:lnTo>
                <a:lnTo>
                  <a:pt x="0" y="145"/>
                </a:lnTo>
                <a:lnTo>
                  <a:pt x="0" y="128"/>
                </a:lnTo>
                <a:lnTo>
                  <a:pt x="2" y="114"/>
                </a:lnTo>
                <a:lnTo>
                  <a:pt x="10" y="87"/>
                </a:lnTo>
                <a:lnTo>
                  <a:pt x="24" y="63"/>
                </a:lnTo>
                <a:lnTo>
                  <a:pt x="41" y="41"/>
                </a:lnTo>
                <a:lnTo>
                  <a:pt x="63" y="24"/>
                </a:lnTo>
                <a:lnTo>
                  <a:pt x="87" y="10"/>
                </a:lnTo>
                <a:lnTo>
                  <a:pt x="116" y="2"/>
                </a:lnTo>
                <a:lnTo>
                  <a:pt x="131" y="0"/>
                </a:lnTo>
                <a:lnTo>
                  <a:pt x="145" y="0"/>
                </a:lnTo>
                <a:lnTo>
                  <a:pt x="1520" y="0"/>
                </a:lnTo>
                <a:lnTo>
                  <a:pt x="1520" y="0"/>
                </a:lnTo>
                <a:lnTo>
                  <a:pt x="1534" y="0"/>
                </a:lnTo>
                <a:lnTo>
                  <a:pt x="1549" y="2"/>
                </a:lnTo>
                <a:lnTo>
                  <a:pt x="1575" y="10"/>
                </a:lnTo>
                <a:lnTo>
                  <a:pt x="1602" y="24"/>
                </a:lnTo>
                <a:lnTo>
                  <a:pt x="1621" y="41"/>
                </a:lnTo>
                <a:lnTo>
                  <a:pt x="1641" y="63"/>
                </a:lnTo>
                <a:lnTo>
                  <a:pt x="1653" y="87"/>
                </a:lnTo>
                <a:lnTo>
                  <a:pt x="1663" y="114"/>
                </a:lnTo>
                <a:lnTo>
                  <a:pt x="1665" y="128"/>
                </a:lnTo>
                <a:lnTo>
                  <a:pt x="1665" y="145"/>
                </a:lnTo>
                <a:lnTo>
                  <a:pt x="1665" y="871"/>
                </a:lnTo>
                <a:lnTo>
                  <a:pt x="1665" y="871"/>
                </a:lnTo>
                <a:lnTo>
                  <a:pt x="1665" y="886"/>
                </a:lnTo>
                <a:lnTo>
                  <a:pt x="1663" y="900"/>
                </a:lnTo>
                <a:lnTo>
                  <a:pt x="1653" y="927"/>
                </a:lnTo>
                <a:lnTo>
                  <a:pt x="1641" y="951"/>
                </a:lnTo>
                <a:lnTo>
                  <a:pt x="1621" y="973"/>
                </a:lnTo>
                <a:lnTo>
                  <a:pt x="1602" y="992"/>
                </a:lnTo>
                <a:lnTo>
                  <a:pt x="1575" y="1004"/>
                </a:lnTo>
                <a:lnTo>
                  <a:pt x="1549" y="1014"/>
                </a:lnTo>
                <a:lnTo>
                  <a:pt x="1534" y="1016"/>
                </a:lnTo>
                <a:lnTo>
                  <a:pt x="1520" y="10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0" name="Freeform 11">
            <a:extLst>
              <a:ext uri="{FF2B5EF4-FFF2-40B4-BE49-F238E27FC236}">
                <a16:creationId xmlns="" xmlns:a16="http://schemas.microsoft.com/office/drawing/2014/main" id="{3F2F31BE-38D8-4B9F-B7EE-17E80FCA352C}"/>
              </a:ext>
            </a:extLst>
          </p:cNvPr>
          <p:cNvSpPr>
            <a:spLocks/>
          </p:cNvSpPr>
          <p:nvPr/>
        </p:nvSpPr>
        <p:spPr bwMode="auto">
          <a:xfrm>
            <a:off x="5403401" y="1562984"/>
            <a:ext cx="839200" cy="576099"/>
          </a:xfrm>
          <a:custGeom>
            <a:avLst/>
            <a:gdLst>
              <a:gd name="T0" fmla="*/ 1520 w 1665"/>
              <a:gd name="T1" fmla="*/ 1016 h 1016"/>
              <a:gd name="T2" fmla="*/ 145 w 1665"/>
              <a:gd name="T3" fmla="*/ 1016 h 1016"/>
              <a:gd name="T4" fmla="*/ 145 w 1665"/>
              <a:gd name="T5" fmla="*/ 1016 h 1016"/>
              <a:gd name="T6" fmla="*/ 131 w 1665"/>
              <a:gd name="T7" fmla="*/ 1016 h 1016"/>
              <a:gd name="T8" fmla="*/ 116 w 1665"/>
              <a:gd name="T9" fmla="*/ 1014 h 1016"/>
              <a:gd name="T10" fmla="*/ 87 w 1665"/>
              <a:gd name="T11" fmla="*/ 1004 h 1016"/>
              <a:gd name="T12" fmla="*/ 63 w 1665"/>
              <a:gd name="T13" fmla="*/ 992 h 1016"/>
              <a:gd name="T14" fmla="*/ 41 w 1665"/>
              <a:gd name="T15" fmla="*/ 973 h 1016"/>
              <a:gd name="T16" fmla="*/ 24 w 1665"/>
              <a:gd name="T17" fmla="*/ 951 h 1016"/>
              <a:gd name="T18" fmla="*/ 10 w 1665"/>
              <a:gd name="T19" fmla="*/ 927 h 1016"/>
              <a:gd name="T20" fmla="*/ 2 w 1665"/>
              <a:gd name="T21" fmla="*/ 900 h 1016"/>
              <a:gd name="T22" fmla="*/ 0 w 1665"/>
              <a:gd name="T23" fmla="*/ 886 h 1016"/>
              <a:gd name="T24" fmla="*/ 0 w 1665"/>
              <a:gd name="T25" fmla="*/ 871 h 1016"/>
              <a:gd name="T26" fmla="*/ 0 w 1665"/>
              <a:gd name="T27" fmla="*/ 145 h 1016"/>
              <a:gd name="T28" fmla="*/ 0 w 1665"/>
              <a:gd name="T29" fmla="*/ 145 h 1016"/>
              <a:gd name="T30" fmla="*/ 0 w 1665"/>
              <a:gd name="T31" fmla="*/ 128 h 1016"/>
              <a:gd name="T32" fmla="*/ 2 w 1665"/>
              <a:gd name="T33" fmla="*/ 114 h 1016"/>
              <a:gd name="T34" fmla="*/ 10 w 1665"/>
              <a:gd name="T35" fmla="*/ 87 h 1016"/>
              <a:gd name="T36" fmla="*/ 24 w 1665"/>
              <a:gd name="T37" fmla="*/ 63 h 1016"/>
              <a:gd name="T38" fmla="*/ 41 w 1665"/>
              <a:gd name="T39" fmla="*/ 41 h 1016"/>
              <a:gd name="T40" fmla="*/ 63 w 1665"/>
              <a:gd name="T41" fmla="*/ 24 h 1016"/>
              <a:gd name="T42" fmla="*/ 87 w 1665"/>
              <a:gd name="T43" fmla="*/ 10 h 1016"/>
              <a:gd name="T44" fmla="*/ 116 w 1665"/>
              <a:gd name="T45" fmla="*/ 2 h 1016"/>
              <a:gd name="T46" fmla="*/ 131 w 1665"/>
              <a:gd name="T47" fmla="*/ 0 h 1016"/>
              <a:gd name="T48" fmla="*/ 145 w 1665"/>
              <a:gd name="T49" fmla="*/ 0 h 1016"/>
              <a:gd name="T50" fmla="*/ 1520 w 1665"/>
              <a:gd name="T51" fmla="*/ 0 h 1016"/>
              <a:gd name="T52" fmla="*/ 1520 w 1665"/>
              <a:gd name="T53" fmla="*/ 0 h 1016"/>
              <a:gd name="T54" fmla="*/ 1534 w 1665"/>
              <a:gd name="T55" fmla="*/ 0 h 1016"/>
              <a:gd name="T56" fmla="*/ 1549 w 1665"/>
              <a:gd name="T57" fmla="*/ 2 h 1016"/>
              <a:gd name="T58" fmla="*/ 1575 w 1665"/>
              <a:gd name="T59" fmla="*/ 10 h 1016"/>
              <a:gd name="T60" fmla="*/ 1602 w 1665"/>
              <a:gd name="T61" fmla="*/ 24 h 1016"/>
              <a:gd name="T62" fmla="*/ 1621 w 1665"/>
              <a:gd name="T63" fmla="*/ 41 h 1016"/>
              <a:gd name="T64" fmla="*/ 1641 w 1665"/>
              <a:gd name="T65" fmla="*/ 63 h 1016"/>
              <a:gd name="T66" fmla="*/ 1653 w 1665"/>
              <a:gd name="T67" fmla="*/ 87 h 1016"/>
              <a:gd name="T68" fmla="*/ 1663 w 1665"/>
              <a:gd name="T69" fmla="*/ 114 h 1016"/>
              <a:gd name="T70" fmla="*/ 1665 w 1665"/>
              <a:gd name="T71" fmla="*/ 128 h 1016"/>
              <a:gd name="T72" fmla="*/ 1665 w 1665"/>
              <a:gd name="T73" fmla="*/ 145 h 1016"/>
              <a:gd name="T74" fmla="*/ 1665 w 1665"/>
              <a:gd name="T75" fmla="*/ 871 h 1016"/>
              <a:gd name="T76" fmla="*/ 1665 w 1665"/>
              <a:gd name="T77" fmla="*/ 871 h 1016"/>
              <a:gd name="T78" fmla="*/ 1665 w 1665"/>
              <a:gd name="T79" fmla="*/ 886 h 1016"/>
              <a:gd name="T80" fmla="*/ 1663 w 1665"/>
              <a:gd name="T81" fmla="*/ 900 h 1016"/>
              <a:gd name="T82" fmla="*/ 1653 w 1665"/>
              <a:gd name="T83" fmla="*/ 927 h 1016"/>
              <a:gd name="T84" fmla="*/ 1641 w 1665"/>
              <a:gd name="T85" fmla="*/ 951 h 1016"/>
              <a:gd name="T86" fmla="*/ 1621 w 1665"/>
              <a:gd name="T87" fmla="*/ 973 h 1016"/>
              <a:gd name="T88" fmla="*/ 1602 w 1665"/>
              <a:gd name="T89" fmla="*/ 992 h 1016"/>
              <a:gd name="T90" fmla="*/ 1575 w 1665"/>
              <a:gd name="T91" fmla="*/ 1004 h 1016"/>
              <a:gd name="T92" fmla="*/ 1549 w 1665"/>
              <a:gd name="T93" fmla="*/ 1014 h 1016"/>
              <a:gd name="T94" fmla="*/ 1534 w 1665"/>
              <a:gd name="T95" fmla="*/ 1016 h 1016"/>
              <a:gd name="T96" fmla="*/ 1520 w 1665"/>
              <a:gd name="T97"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5" h="1016">
                <a:moveTo>
                  <a:pt x="1520" y="1016"/>
                </a:moveTo>
                <a:lnTo>
                  <a:pt x="145" y="1016"/>
                </a:lnTo>
                <a:lnTo>
                  <a:pt x="145" y="1016"/>
                </a:lnTo>
                <a:lnTo>
                  <a:pt x="131" y="1016"/>
                </a:lnTo>
                <a:lnTo>
                  <a:pt x="116" y="1014"/>
                </a:lnTo>
                <a:lnTo>
                  <a:pt x="87" y="1004"/>
                </a:lnTo>
                <a:lnTo>
                  <a:pt x="63" y="992"/>
                </a:lnTo>
                <a:lnTo>
                  <a:pt x="41" y="973"/>
                </a:lnTo>
                <a:lnTo>
                  <a:pt x="24" y="951"/>
                </a:lnTo>
                <a:lnTo>
                  <a:pt x="10" y="927"/>
                </a:lnTo>
                <a:lnTo>
                  <a:pt x="2" y="900"/>
                </a:lnTo>
                <a:lnTo>
                  <a:pt x="0" y="886"/>
                </a:lnTo>
                <a:lnTo>
                  <a:pt x="0" y="871"/>
                </a:lnTo>
                <a:lnTo>
                  <a:pt x="0" y="145"/>
                </a:lnTo>
                <a:lnTo>
                  <a:pt x="0" y="145"/>
                </a:lnTo>
                <a:lnTo>
                  <a:pt x="0" y="128"/>
                </a:lnTo>
                <a:lnTo>
                  <a:pt x="2" y="114"/>
                </a:lnTo>
                <a:lnTo>
                  <a:pt x="10" y="87"/>
                </a:lnTo>
                <a:lnTo>
                  <a:pt x="24" y="63"/>
                </a:lnTo>
                <a:lnTo>
                  <a:pt x="41" y="41"/>
                </a:lnTo>
                <a:lnTo>
                  <a:pt x="63" y="24"/>
                </a:lnTo>
                <a:lnTo>
                  <a:pt x="87" y="10"/>
                </a:lnTo>
                <a:lnTo>
                  <a:pt x="116" y="2"/>
                </a:lnTo>
                <a:lnTo>
                  <a:pt x="131" y="0"/>
                </a:lnTo>
                <a:lnTo>
                  <a:pt x="145" y="0"/>
                </a:lnTo>
                <a:lnTo>
                  <a:pt x="1520" y="0"/>
                </a:lnTo>
                <a:lnTo>
                  <a:pt x="1520" y="0"/>
                </a:lnTo>
                <a:lnTo>
                  <a:pt x="1534" y="0"/>
                </a:lnTo>
                <a:lnTo>
                  <a:pt x="1549" y="2"/>
                </a:lnTo>
                <a:lnTo>
                  <a:pt x="1575" y="10"/>
                </a:lnTo>
                <a:lnTo>
                  <a:pt x="1602" y="24"/>
                </a:lnTo>
                <a:lnTo>
                  <a:pt x="1621" y="41"/>
                </a:lnTo>
                <a:lnTo>
                  <a:pt x="1641" y="63"/>
                </a:lnTo>
                <a:lnTo>
                  <a:pt x="1653" y="87"/>
                </a:lnTo>
                <a:lnTo>
                  <a:pt x="1663" y="114"/>
                </a:lnTo>
                <a:lnTo>
                  <a:pt x="1665" y="128"/>
                </a:lnTo>
                <a:lnTo>
                  <a:pt x="1665" y="145"/>
                </a:lnTo>
                <a:lnTo>
                  <a:pt x="1665" y="871"/>
                </a:lnTo>
                <a:lnTo>
                  <a:pt x="1665" y="871"/>
                </a:lnTo>
                <a:lnTo>
                  <a:pt x="1665" y="886"/>
                </a:lnTo>
                <a:lnTo>
                  <a:pt x="1663" y="900"/>
                </a:lnTo>
                <a:lnTo>
                  <a:pt x="1653" y="927"/>
                </a:lnTo>
                <a:lnTo>
                  <a:pt x="1641" y="951"/>
                </a:lnTo>
                <a:lnTo>
                  <a:pt x="1621" y="973"/>
                </a:lnTo>
                <a:lnTo>
                  <a:pt x="1602" y="992"/>
                </a:lnTo>
                <a:lnTo>
                  <a:pt x="1575" y="1004"/>
                </a:lnTo>
                <a:lnTo>
                  <a:pt x="1549" y="1014"/>
                </a:lnTo>
                <a:lnTo>
                  <a:pt x="1534" y="1016"/>
                </a:lnTo>
                <a:lnTo>
                  <a:pt x="1520" y="10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1" name="Freeform 12">
            <a:extLst>
              <a:ext uri="{FF2B5EF4-FFF2-40B4-BE49-F238E27FC236}">
                <a16:creationId xmlns="" xmlns:a16="http://schemas.microsoft.com/office/drawing/2014/main" id="{B9572BF1-2FC4-40BE-9CCE-C603D00E1706}"/>
              </a:ext>
            </a:extLst>
          </p:cNvPr>
          <p:cNvSpPr>
            <a:spLocks/>
          </p:cNvSpPr>
          <p:nvPr/>
        </p:nvSpPr>
        <p:spPr bwMode="auto">
          <a:xfrm>
            <a:off x="5391305" y="1549375"/>
            <a:ext cx="863393" cy="603316"/>
          </a:xfrm>
          <a:custGeom>
            <a:avLst/>
            <a:gdLst>
              <a:gd name="T0" fmla="*/ 1544 w 1713"/>
              <a:gd name="T1" fmla="*/ 1016 h 1064"/>
              <a:gd name="T2" fmla="*/ 169 w 1713"/>
              <a:gd name="T3" fmla="*/ 1016 h 1064"/>
              <a:gd name="T4" fmla="*/ 121 w 1713"/>
              <a:gd name="T5" fmla="*/ 1006 h 1064"/>
              <a:gd name="T6" fmla="*/ 82 w 1713"/>
              <a:gd name="T7" fmla="*/ 980 h 1064"/>
              <a:gd name="T8" fmla="*/ 68 w 1713"/>
              <a:gd name="T9" fmla="*/ 963 h 1064"/>
              <a:gd name="T10" fmla="*/ 51 w 1713"/>
              <a:gd name="T11" fmla="*/ 919 h 1064"/>
              <a:gd name="T12" fmla="*/ 48 w 1713"/>
              <a:gd name="T13" fmla="*/ 169 h 1064"/>
              <a:gd name="T14" fmla="*/ 51 w 1713"/>
              <a:gd name="T15" fmla="*/ 145 h 1064"/>
              <a:gd name="T16" fmla="*/ 68 w 1713"/>
              <a:gd name="T17" fmla="*/ 101 h 1064"/>
              <a:gd name="T18" fmla="*/ 82 w 1713"/>
              <a:gd name="T19" fmla="*/ 82 h 1064"/>
              <a:gd name="T20" fmla="*/ 121 w 1713"/>
              <a:gd name="T21" fmla="*/ 55 h 1064"/>
              <a:gd name="T22" fmla="*/ 169 w 1713"/>
              <a:gd name="T23" fmla="*/ 48 h 1064"/>
              <a:gd name="T24" fmla="*/ 1544 w 1713"/>
              <a:gd name="T25" fmla="*/ 48 h 1064"/>
              <a:gd name="T26" fmla="*/ 1590 w 1713"/>
              <a:gd name="T27" fmla="*/ 55 h 1064"/>
              <a:gd name="T28" fmla="*/ 1628 w 1713"/>
              <a:gd name="T29" fmla="*/ 82 h 1064"/>
              <a:gd name="T30" fmla="*/ 1645 w 1713"/>
              <a:gd name="T31" fmla="*/ 101 h 1064"/>
              <a:gd name="T32" fmla="*/ 1662 w 1713"/>
              <a:gd name="T33" fmla="*/ 145 h 1064"/>
              <a:gd name="T34" fmla="*/ 1665 w 1713"/>
              <a:gd name="T35" fmla="*/ 895 h 1064"/>
              <a:gd name="T36" fmla="*/ 1662 w 1713"/>
              <a:gd name="T37" fmla="*/ 919 h 1064"/>
              <a:gd name="T38" fmla="*/ 1645 w 1713"/>
              <a:gd name="T39" fmla="*/ 963 h 1064"/>
              <a:gd name="T40" fmla="*/ 1628 w 1713"/>
              <a:gd name="T41" fmla="*/ 980 h 1064"/>
              <a:gd name="T42" fmla="*/ 1590 w 1713"/>
              <a:gd name="T43" fmla="*/ 1006 h 1064"/>
              <a:gd name="T44" fmla="*/ 1544 w 1713"/>
              <a:gd name="T45" fmla="*/ 1016 h 1064"/>
              <a:gd name="T46" fmla="*/ 1544 w 1713"/>
              <a:gd name="T47" fmla="*/ 1064 h 1064"/>
              <a:gd name="T48" fmla="*/ 1561 w 1713"/>
              <a:gd name="T49" fmla="*/ 1064 h 1064"/>
              <a:gd name="T50" fmla="*/ 1595 w 1713"/>
              <a:gd name="T51" fmla="*/ 1057 h 1064"/>
              <a:gd name="T52" fmla="*/ 1624 w 1713"/>
              <a:gd name="T53" fmla="*/ 1043 h 1064"/>
              <a:gd name="T54" fmla="*/ 1653 w 1713"/>
              <a:gd name="T55" fmla="*/ 1026 h 1064"/>
              <a:gd name="T56" fmla="*/ 1665 w 1713"/>
              <a:gd name="T57" fmla="*/ 1014 h 1064"/>
              <a:gd name="T58" fmla="*/ 1684 w 1713"/>
              <a:gd name="T59" fmla="*/ 989 h 1064"/>
              <a:gd name="T60" fmla="*/ 1701 w 1713"/>
              <a:gd name="T61" fmla="*/ 960 h 1064"/>
              <a:gd name="T62" fmla="*/ 1711 w 1713"/>
              <a:gd name="T63" fmla="*/ 929 h 1064"/>
              <a:gd name="T64" fmla="*/ 1713 w 1713"/>
              <a:gd name="T65" fmla="*/ 895 h 1064"/>
              <a:gd name="T66" fmla="*/ 1713 w 1713"/>
              <a:gd name="T67" fmla="*/ 169 h 1064"/>
              <a:gd name="T68" fmla="*/ 1711 w 1713"/>
              <a:gd name="T69" fmla="*/ 133 h 1064"/>
              <a:gd name="T70" fmla="*/ 1701 w 1713"/>
              <a:gd name="T71" fmla="*/ 101 h 1064"/>
              <a:gd name="T72" fmla="*/ 1684 w 1713"/>
              <a:gd name="T73" fmla="*/ 72 h 1064"/>
              <a:gd name="T74" fmla="*/ 1665 w 1713"/>
              <a:gd name="T75" fmla="*/ 48 h 1064"/>
              <a:gd name="T76" fmla="*/ 1653 w 1713"/>
              <a:gd name="T77" fmla="*/ 38 h 1064"/>
              <a:gd name="T78" fmla="*/ 1624 w 1713"/>
              <a:gd name="T79" fmla="*/ 19 h 1064"/>
              <a:gd name="T80" fmla="*/ 1595 w 1713"/>
              <a:gd name="T81" fmla="*/ 7 h 1064"/>
              <a:gd name="T82" fmla="*/ 1561 w 1713"/>
              <a:gd name="T83" fmla="*/ 0 h 1064"/>
              <a:gd name="T84" fmla="*/ 169 w 1713"/>
              <a:gd name="T85" fmla="*/ 0 h 1064"/>
              <a:gd name="T86" fmla="*/ 152 w 1713"/>
              <a:gd name="T87" fmla="*/ 0 h 1064"/>
              <a:gd name="T88" fmla="*/ 118 w 1713"/>
              <a:gd name="T89" fmla="*/ 7 h 1064"/>
              <a:gd name="T90" fmla="*/ 87 w 1713"/>
              <a:gd name="T91" fmla="*/ 19 h 1064"/>
              <a:gd name="T92" fmla="*/ 60 w 1713"/>
              <a:gd name="T93" fmla="*/ 38 h 1064"/>
              <a:gd name="T94" fmla="*/ 48 w 1713"/>
              <a:gd name="T95" fmla="*/ 48 h 1064"/>
              <a:gd name="T96" fmla="*/ 29 w 1713"/>
              <a:gd name="T97" fmla="*/ 72 h 1064"/>
              <a:gd name="T98" fmla="*/ 12 w 1713"/>
              <a:gd name="T99" fmla="*/ 101 h 1064"/>
              <a:gd name="T100" fmla="*/ 2 w 1713"/>
              <a:gd name="T101" fmla="*/ 133 h 1064"/>
              <a:gd name="T102" fmla="*/ 0 w 1713"/>
              <a:gd name="T103" fmla="*/ 169 h 1064"/>
              <a:gd name="T104" fmla="*/ 0 w 1713"/>
              <a:gd name="T105" fmla="*/ 895 h 1064"/>
              <a:gd name="T106" fmla="*/ 2 w 1713"/>
              <a:gd name="T107" fmla="*/ 929 h 1064"/>
              <a:gd name="T108" fmla="*/ 12 w 1713"/>
              <a:gd name="T109" fmla="*/ 960 h 1064"/>
              <a:gd name="T110" fmla="*/ 29 w 1713"/>
              <a:gd name="T111" fmla="*/ 989 h 1064"/>
              <a:gd name="T112" fmla="*/ 48 w 1713"/>
              <a:gd name="T113" fmla="*/ 1014 h 1064"/>
              <a:gd name="T114" fmla="*/ 60 w 1713"/>
              <a:gd name="T115" fmla="*/ 1026 h 1064"/>
              <a:gd name="T116" fmla="*/ 87 w 1713"/>
              <a:gd name="T117" fmla="*/ 1043 h 1064"/>
              <a:gd name="T118" fmla="*/ 118 w 1713"/>
              <a:gd name="T119" fmla="*/ 1057 h 1064"/>
              <a:gd name="T120" fmla="*/ 152 w 1713"/>
              <a:gd name="T121" fmla="*/ 1064 h 1064"/>
              <a:gd name="T122" fmla="*/ 1544 w 1713"/>
              <a:gd name="T123" fmla="*/ 10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3" h="1064">
                <a:moveTo>
                  <a:pt x="1544" y="1040"/>
                </a:moveTo>
                <a:lnTo>
                  <a:pt x="1544" y="1016"/>
                </a:lnTo>
                <a:lnTo>
                  <a:pt x="169" y="1016"/>
                </a:lnTo>
                <a:lnTo>
                  <a:pt x="169" y="1016"/>
                </a:lnTo>
                <a:lnTo>
                  <a:pt x="145" y="1014"/>
                </a:lnTo>
                <a:lnTo>
                  <a:pt x="121" y="1006"/>
                </a:lnTo>
                <a:lnTo>
                  <a:pt x="102" y="994"/>
                </a:lnTo>
                <a:lnTo>
                  <a:pt x="82" y="980"/>
                </a:lnTo>
                <a:lnTo>
                  <a:pt x="82" y="980"/>
                </a:lnTo>
                <a:lnTo>
                  <a:pt x="68" y="963"/>
                </a:lnTo>
                <a:lnTo>
                  <a:pt x="58" y="941"/>
                </a:lnTo>
                <a:lnTo>
                  <a:pt x="51" y="919"/>
                </a:lnTo>
                <a:lnTo>
                  <a:pt x="48" y="895"/>
                </a:lnTo>
                <a:lnTo>
                  <a:pt x="48" y="169"/>
                </a:lnTo>
                <a:lnTo>
                  <a:pt x="48" y="169"/>
                </a:lnTo>
                <a:lnTo>
                  <a:pt x="51" y="145"/>
                </a:lnTo>
                <a:lnTo>
                  <a:pt x="58" y="121"/>
                </a:lnTo>
                <a:lnTo>
                  <a:pt x="68" y="101"/>
                </a:lnTo>
                <a:lnTo>
                  <a:pt x="82" y="82"/>
                </a:lnTo>
                <a:lnTo>
                  <a:pt x="82" y="82"/>
                </a:lnTo>
                <a:lnTo>
                  <a:pt x="102" y="67"/>
                </a:lnTo>
                <a:lnTo>
                  <a:pt x="121" y="55"/>
                </a:lnTo>
                <a:lnTo>
                  <a:pt x="145" y="50"/>
                </a:lnTo>
                <a:lnTo>
                  <a:pt x="169" y="48"/>
                </a:lnTo>
                <a:lnTo>
                  <a:pt x="1544" y="48"/>
                </a:lnTo>
                <a:lnTo>
                  <a:pt x="1544" y="48"/>
                </a:lnTo>
                <a:lnTo>
                  <a:pt x="1568" y="50"/>
                </a:lnTo>
                <a:lnTo>
                  <a:pt x="1590" y="55"/>
                </a:lnTo>
                <a:lnTo>
                  <a:pt x="1612" y="67"/>
                </a:lnTo>
                <a:lnTo>
                  <a:pt x="1628" y="82"/>
                </a:lnTo>
                <a:lnTo>
                  <a:pt x="1628" y="82"/>
                </a:lnTo>
                <a:lnTo>
                  <a:pt x="1645" y="101"/>
                </a:lnTo>
                <a:lnTo>
                  <a:pt x="1655" y="121"/>
                </a:lnTo>
                <a:lnTo>
                  <a:pt x="1662" y="145"/>
                </a:lnTo>
                <a:lnTo>
                  <a:pt x="1665" y="169"/>
                </a:lnTo>
                <a:lnTo>
                  <a:pt x="1665" y="895"/>
                </a:lnTo>
                <a:lnTo>
                  <a:pt x="1665" y="895"/>
                </a:lnTo>
                <a:lnTo>
                  <a:pt x="1662" y="919"/>
                </a:lnTo>
                <a:lnTo>
                  <a:pt x="1655" y="941"/>
                </a:lnTo>
                <a:lnTo>
                  <a:pt x="1645" y="963"/>
                </a:lnTo>
                <a:lnTo>
                  <a:pt x="1628" y="980"/>
                </a:lnTo>
                <a:lnTo>
                  <a:pt x="1628" y="980"/>
                </a:lnTo>
                <a:lnTo>
                  <a:pt x="1612" y="994"/>
                </a:lnTo>
                <a:lnTo>
                  <a:pt x="1590" y="1006"/>
                </a:lnTo>
                <a:lnTo>
                  <a:pt x="1568" y="1014"/>
                </a:lnTo>
                <a:lnTo>
                  <a:pt x="1544" y="1016"/>
                </a:lnTo>
                <a:lnTo>
                  <a:pt x="1544" y="1040"/>
                </a:lnTo>
                <a:lnTo>
                  <a:pt x="1544" y="1064"/>
                </a:lnTo>
                <a:lnTo>
                  <a:pt x="1544" y="1064"/>
                </a:lnTo>
                <a:lnTo>
                  <a:pt x="1561" y="1064"/>
                </a:lnTo>
                <a:lnTo>
                  <a:pt x="1578" y="1062"/>
                </a:lnTo>
                <a:lnTo>
                  <a:pt x="1595" y="1057"/>
                </a:lnTo>
                <a:lnTo>
                  <a:pt x="1609" y="1050"/>
                </a:lnTo>
                <a:lnTo>
                  <a:pt x="1624" y="1043"/>
                </a:lnTo>
                <a:lnTo>
                  <a:pt x="1638" y="1035"/>
                </a:lnTo>
                <a:lnTo>
                  <a:pt x="1653" y="1026"/>
                </a:lnTo>
                <a:lnTo>
                  <a:pt x="1665" y="1014"/>
                </a:lnTo>
                <a:lnTo>
                  <a:pt x="1665" y="1014"/>
                </a:lnTo>
                <a:lnTo>
                  <a:pt x="1674" y="1002"/>
                </a:lnTo>
                <a:lnTo>
                  <a:pt x="1684" y="989"/>
                </a:lnTo>
                <a:lnTo>
                  <a:pt x="1694" y="975"/>
                </a:lnTo>
                <a:lnTo>
                  <a:pt x="1701" y="960"/>
                </a:lnTo>
                <a:lnTo>
                  <a:pt x="1706" y="946"/>
                </a:lnTo>
                <a:lnTo>
                  <a:pt x="1711" y="929"/>
                </a:lnTo>
                <a:lnTo>
                  <a:pt x="1713" y="912"/>
                </a:lnTo>
                <a:lnTo>
                  <a:pt x="1713" y="895"/>
                </a:lnTo>
                <a:lnTo>
                  <a:pt x="1713" y="169"/>
                </a:lnTo>
                <a:lnTo>
                  <a:pt x="1713" y="169"/>
                </a:lnTo>
                <a:lnTo>
                  <a:pt x="1713" y="150"/>
                </a:lnTo>
                <a:lnTo>
                  <a:pt x="1711" y="133"/>
                </a:lnTo>
                <a:lnTo>
                  <a:pt x="1706" y="118"/>
                </a:lnTo>
                <a:lnTo>
                  <a:pt x="1701" y="101"/>
                </a:lnTo>
                <a:lnTo>
                  <a:pt x="1694" y="87"/>
                </a:lnTo>
                <a:lnTo>
                  <a:pt x="1684" y="72"/>
                </a:lnTo>
                <a:lnTo>
                  <a:pt x="1674" y="60"/>
                </a:lnTo>
                <a:lnTo>
                  <a:pt x="1665" y="48"/>
                </a:lnTo>
                <a:lnTo>
                  <a:pt x="1665" y="48"/>
                </a:lnTo>
                <a:lnTo>
                  <a:pt x="1653" y="38"/>
                </a:lnTo>
                <a:lnTo>
                  <a:pt x="1638" y="29"/>
                </a:lnTo>
                <a:lnTo>
                  <a:pt x="1624" y="19"/>
                </a:lnTo>
                <a:lnTo>
                  <a:pt x="1609" y="12"/>
                </a:lnTo>
                <a:lnTo>
                  <a:pt x="1595" y="7"/>
                </a:lnTo>
                <a:lnTo>
                  <a:pt x="1578" y="2"/>
                </a:lnTo>
                <a:lnTo>
                  <a:pt x="1561" y="0"/>
                </a:lnTo>
                <a:lnTo>
                  <a:pt x="1544" y="0"/>
                </a:lnTo>
                <a:lnTo>
                  <a:pt x="169" y="0"/>
                </a:lnTo>
                <a:lnTo>
                  <a:pt x="169" y="0"/>
                </a:lnTo>
                <a:lnTo>
                  <a:pt x="152" y="0"/>
                </a:lnTo>
                <a:lnTo>
                  <a:pt x="135" y="2"/>
                </a:lnTo>
                <a:lnTo>
                  <a:pt x="118" y="7"/>
                </a:lnTo>
                <a:lnTo>
                  <a:pt x="102" y="12"/>
                </a:lnTo>
                <a:lnTo>
                  <a:pt x="87" y="19"/>
                </a:lnTo>
                <a:lnTo>
                  <a:pt x="75" y="29"/>
                </a:lnTo>
                <a:lnTo>
                  <a:pt x="60" y="38"/>
                </a:lnTo>
                <a:lnTo>
                  <a:pt x="48" y="48"/>
                </a:lnTo>
                <a:lnTo>
                  <a:pt x="48" y="48"/>
                </a:lnTo>
                <a:lnTo>
                  <a:pt x="39" y="60"/>
                </a:lnTo>
                <a:lnTo>
                  <a:pt x="29" y="72"/>
                </a:lnTo>
                <a:lnTo>
                  <a:pt x="19" y="87"/>
                </a:lnTo>
                <a:lnTo>
                  <a:pt x="12" y="101"/>
                </a:lnTo>
                <a:lnTo>
                  <a:pt x="7" y="118"/>
                </a:lnTo>
                <a:lnTo>
                  <a:pt x="2" y="133"/>
                </a:lnTo>
                <a:lnTo>
                  <a:pt x="0" y="150"/>
                </a:lnTo>
                <a:lnTo>
                  <a:pt x="0" y="169"/>
                </a:lnTo>
                <a:lnTo>
                  <a:pt x="0" y="895"/>
                </a:lnTo>
                <a:lnTo>
                  <a:pt x="0" y="895"/>
                </a:lnTo>
                <a:lnTo>
                  <a:pt x="0" y="912"/>
                </a:lnTo>
                <a:lnTo>
                  <a:pt x="2" y="929"/>
                </a:lnTo>
                <a:lnTo>
                  <a:pt x="7" y="946"/>
                </a:lnTo>
                <a:lnTo>
                  <a:pt x="12" y="960"/>
                </a:lnTo>
                <a:lnTo>
                  <a:pt x="19" y="975"/>
                </a:lnTo>
                <a:lnTo>
                  <a:pt x="29" y="989"/>
                </a:lnTo>
                <a:lnTo>
                  <a:pt x="39" y="1002"/>
                </a:lnTo>
                <a:lnTo>
                  <a:pt x="48" y="1014"/>
                </a:lnTo>
                <a:lnTo>
                  <a:pt x="48" y="1014"/>
                </a:lnTo>
                <a:lnTo>
                  <a:pt x="60" y="1026"/>
                </a:lnTo>
                <a:lnTo>
                  <a:pt x="75" y="1035"/>
                </a:lnTo>
                <a:lnTo>
                  <a:pt x="87" y="1043"/>
                </a:lnTo>
                <a:lnTo>
                  <a:pt x="102" y="1050"/>
                </a:lnTo>
                <a:lnTo>
                  <a:pt x="118" y="1057"/>
                </a:lnTo>
                <a:lnTo>
                  <a:pt x="135" y="1062"/>
                </a:lnTo>
                <a:lnTo>
                  <a:pt x="152" y="1064"/>
                </a:lnTo>
                <a:lnTo>
                  <a:pt x="169" y="1064"/>
                </a:lnTo>
                <a:lnTo>
                  <a:pt x="1544" y="1064"/>
                </a:lnTo>
                <a:lnTo>
                  <a:pt x="1544" y="1040"/>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2" name="Freeform 13">
            <a:extLst>
              <a:ext uri="{FF2B5EF4-FFF2-40B4-BE49-F238E27FC236}">
                <a16:creationId xmlns="" xmlns:a16="http://schemas.microsoft.com/office/drawing/2014/main" id="{8502AB1B-3926-4305-BE14-FFE5B7D81ED4}"/>
              </a:ext>
            </a:extLst>
          </p:cNvPr>
          <p:cNvSpPr>
            <a:spLocks/>
          </p:cNvSpPr>
          <p:nvPr/>
        </p:nvSpPr>
        <p:spPr bwMode="auto">
          <a:xfrm>
            <a:off x="5391305" y="1549375"/>
            <a:ext cx="863393" cy="603316"/>
          </a:xfrm>
          <a:custGeom>
            <a:avLst/>
            <a:gdLst>
              <a:gd name="T0" fmla="*/ 1544 w 1713"/>
              <a:gd name="T1" fmla="*/ 1016 h 1064"/>
              <a:gd name="T2" fmla="*/ 169 w 1713"/>
              <a:gd name="T3" fmla="*/ 1016 h 1064"/>
              <a:gd name="T4" fmla="*/ 121 w 1713"/>
              <a:gd name="T5" fmla="*/ 1006 h 1064"/>
              <a:gd name="T6" fmla="*/ 82 w 1713"/>
              <a:gd name="T7" fmla="*/ 980 h 1064"/>
              <a:gd name="T8" fmla="*/ 68 w 1713"/>
              <a:gd name="T9" fmla="*/ 963 h 1064"/>
              <a:gd name="T10" fmla="*/ 51 w 1713"/>
              <a:gd name="T11" fmla="*/ 919 h 1064"/>
              <a:gd name="T12" fmla="*/ 48 w 1713"/>
              <a:gd name="T13" fmla="*/ 169 h 1064"/>
              <a:gd name="T14" fmla="*/ 51 w 1713"/>
              <a:gd name="T15" fmla="*/ 145 h 1064"/>
              <a:gd name="T16" fmla="*/ 68 w 1713"/>
              <a:gd name="T17" fmla="*/ 101 h 1064"/>
              <a:gd name="T18" fmla="*/ 82 w 1713"/>
              <a:gd name="T19" fmla="*/ 82 h 1064"/>
              <a:gd name="T20" fmla="*/ 121 w 1713"/>
              <a:gd name="T21" fmla="*/ 55 h 1064"/>
              <a:gd name="T22" fmla="*/ 169 w 1713"/>
              <a:gd name="T23" fmla="*/ 48 h 1064"/>
              <a:gd name="T24" fmla="*/ 1544 w 1713"/>
              <a:gd name="T25" fmla="*/ 48 h 1064"/>
              <a:gd name="T26" fmla="*/ 1590 w 1713"/>
              <a:gd name="T27" fmla="*/ 55 h 1064"/>
              <a:gd name="T28" fmla="*/ 1628 w 1713"/>
              <a:gd name="T29" fmla="*/ 82 h 1064"/>
              <a:gd name="T30" fmla="*/ 1645 w 1713"/>
              <a:gd name="T31" fmla="*/ 101 h 1064"/>
              <a:gd name="T32" fmla="*/ 1662 w 1713"/>
              <a:gd name="T33" fmla="*/ 145 h 1064"/>
              <a:gd name="T34" fmla="*/ 1665 w 1713"/>
              <a:gd name="T35" fmla="*/ 895 h 1064"/>
              <a:gd name="T36" fmla="*/ 1662 w 1713"/>
              <a:gd name="T37" fmla="*/ 919 h 1064"/>
              <a:gd name="T38" fmla="*/ 1645 w 1713"/>
              <a:gd name="T39" fmla="*/ 963 h 1064"/>
              <a:gd name="T40" fmla="*/ 1628 w 1713"/>
              <a:gd name="T41" fmla="*/ 980 h 1064"/>
              <a:gd name="T42" fmla="*/ 1590 w 1713"/>
              <a:gd name="T43" fmla="*/ 1006 h 1064"/>
              <a:gd name="T44" fmla="*/ 1544 w 1713"/>
              <a:gd name="T45" fmla="*/ 1016 h 1064"/>
              <a:gd name="T46" fmla="*/ 1544 w 1713"/>
              <a:gd name="T47" fmla="*/ 1064 h 1064"/>
              <a:gd name="T48" fmla="*/ 1561 w 1713"/>
              <a:gd name="T49" fmla="*/ 1064 h 1064"/>
              <a:gd name="T50" fmla="*/ 1595 w 1713"/>
              <a:gd name="T51" fmla="*/ 1057 h 1064"/>
              <a:gd name="T52" fmla="*/ 1624 w 1713"/>
              <a:gd name="T53" fmla="*/ 1043 h 1064"/>
              <a:gd name="T54" fmla="*/ 1653 w 1713"/>
              <a:gd name="T55" fmla="*/ 1026 h 1064"/>
              <a:gd name="T56" fmla="*/ 1665 w 1713"/>
              <a:gd name="T57" fmla="*/ 1014 h 1064"/>
              <a:gd name="T58" fmla="*/ 1684 w 1713"/>
              <a:gd name="T59" fmla="*/ 989 h 1064"/>
              <a:gd name="T60" fmla="*/ 1701 w 1713"/>
              <a:gd name="T61" fmla="*/ 960 h 1064"/>
              <a:gd name="T62" fmla="*/ 1711 w 1713"/>
              <a:gd name="T63" fmla="*/ 929 h 1064"/>
              <a:gd name="T64" fmla="*/ 1713 w 1713"/>
              <a:gd name="T65" fmla="*/ 895 h 1064"/>
              <a:gd name="T66" fmla="*/ 1713 w 1713"/>
              <a:gd name="T67" fmla="*/ 169 h 1064"/>
              <a:gd name="T68" fmla="*/ 1711 w 1713"/>
              <a:gd name="T69" fmla="*/ 133 h 1064"/>
              <a:gd name="T70" fmla="*/ 1701 w 1713"/>
              <a:gd name="T71" fmla="*/ 101 h 1064"/>
              <a:gd name="T72" fmla="*/ 1684 w 1713"/>
              <a:gd name="T73" fmla="*/ 72 h 1064"/>
              <a:gd name="T74" fmla="*/ 1665 w 1713"/>
              <a:gd name="T75" fmla="*/ 48 h 1064"/>
              <a:gd name="T76" fmla="*/ 1653 w 1713"/>
              <a:gd name="T77" fmla="*/ 38 h 1064"/>
              <a:gd name="T78" fmla="*/ 1624 w 1713"/>
              <a:gd name="T79" fmla="*/ 19 h 1064"/>
              <a:gd name="T80" fmla="*/ 1595 w 1713"/>
              <a:gd name="T81" fmla="*/ 7 h 1064"/>
              <a:gd name="T82" fmla="*/ 1561 w 1713"/>
              <a:gd name="T83" fmla="*/ 0 h 1064"/>
              <a:gd name="T84" fmla="*/ 169 w 1713"/>
              <a:gd name="T85" fmla="*/ 0 h 1064"/>
              <a:gd name="T86" fmla="*/ 152 w 1713"/>
              <a:gd name="T87" fmla="*/ 0 h 1064"/>
              <a:gd name="T88" fmla="*/ 118 w 1713"/>
              <a:gd name="T89" fmla="*/ 7 h 1064"/>
              <a:gd name="T90" fmla="*/ 87 w 1713"/>
              <a:gd name="T91" fmla="*/ 19 h 1064"/>
              <a:gd name="T92" fmla="*/ 60 w 1713"/>
              <a:gd name="T93" fmla="*/ 38 h 1064"/>
              <a:gd name="T94" fmla="*/ 48 w 1713"/>
              <a:gd name="T95" fmla="*/ 48 h 1064"/>
              <a:gd name="T96" fmla="*/ 29 w 1713"/>
              <a:gd name="T97" fmla="*/ 72 h 1064"/>
              <a:gd name="T98" fmla="*/ 12 w 1713"/>
              <a:gd name="T99" fmla="*/ 101 h 1064"/>
              <a:gd name="T100" fmla="*/ 2 w 1713"/>
              <a:gd name="T101" fmla="*/ 133 h 1064"/>
              <a:gd name="T102" fmla="*/ 0 w 1713"/>
              <a:gd name="T103" fmla="*/ 169 h 1064"/>
              <a:gd name="T104" fmla="*/ 0 w 1713"/>
              <a:gd name="T105" fmla="*/ 895 h 1064"/>
              <a:gd name="T106" fmla="*/ 2 w 1713"/>
              <a:gd name="T107" fmla="*/ 929 h 1064"/>
              <a:gd name="T108" fmla="*/ 12 w 1713"/>
              <a:gd name="T109" fmla="*/ 960 h 1064"/>
              <a:gd name="T110" fmla="*/ 29 w 1713"/>
              <a:gd name="T111" fmla="*/ 989 h 1064"/>
              <a:gd name="T112" fmla="*/ 48 w 1713"/>
              <a:gd name="T113" fmla="*/ 1014 h 1064"/>
              <a:gd name="T114" fmla="*/ 60 w 1713"/>
              <a:gd name="T115" fmla="*/ 1026 h 1064"/>
              <a:gd name="T116" fmla="*/ 87 w 1713"/>
              <a:gd name="T117" fmla="*/ 1043 h 1064"/>
              <a:gd name="T118" fmla="*/ 118 w 1713"/>
              <a:gd name="T119" fmla="*/ 1057 h 1064"/>
              <a:gd name="T120" fmla="*/ 152 w 1713"/>
              <a:gd name="T121" fmla="*/ 1064 h 1064"/>
              <a:gd name="T122" fmla="*/ 1544 w 1713"/>
              <a:gd name="T123" fmla="*/ 106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3" h="1064">
                <a:moveTo>
                  <a:pt x="1544" y="1040"/>
                </a:moveTo>
                <a:lnTo>
                  <a:pt x="1544" y="1016"/>
                </a:lnTo>
                <a:lnTo>
                  <a:pt x="169" y="1016"/>
                </a:lnTo>
                <a:lnTo>
                  <a:pt x="169" y="1016"/>
                </a:lnTo>
                <a:lnTo>
                  <a:pt x="145" y="1014"/>
                </a:lnTo>
                <a:lnTo>
                  <a:pt x="121" y="1006"/>
                </a:lnTo>
                <a:lnTo>
                  <a:pt x="102" y="994"/>
                </a:lnTo>
                <a:lnTo>
                  <a:pt x="82" y="980"/>
                </a:lnTo>
                <a:lnTo>
                  <a:pt x="82" y="980"/>
                </a:lnTo>
                <a:lnTo>
                  <a:pt x="68" y="963"/>
                </a:lnTo>
                <a:lnTo>
                  <a:pt x="58" y="941"/>
                </a:lnTo>
                <a:lnTo>
                  <a:pt x="51" y="919"/>
                </a:lnTo>
                <a:lnTo>
                  <a:pt x="48" y="895"/>
                </a:lnTo>
                <a:lnTo>
                  <a:pt x="48" y="169"/>
                </a:lnTo>
                <a:lnTo>
                  <a:pt x="48" y="169"/>
                </a:lnTo>
                <a:lnTo>
                  <a:pt x="51" y="145"/>
                </a:lnTo>
                <a:lnTo>
                  <a:pt x="58" y="121"/>
                </a:lnTo>
                <a:lnTo>
                  <a:pt x="68" y="101"/>
                </a:lnTo>
                <a:lnTo>
                  <a:pt x="82" y="82"/>
                </a:lnTo>
                <a:lnTo>
                  <a:pt x="82" y="82"/>
                </a:lnTo>
                <a:lnTo>
                  <a:pt x="102" y="67"/>
                </a:lnTo>
                <a:lnTo>
                  <a:pt x="121" y="55"/>
                </a:lnTo>
                <a:lnTo>
                  <a:pt x="145" y="50"/>
                </a:lnTo>
                <a:lnTo>
                  <a:pt x="169" y="48"/>
                </a:lnTo>
                <a:lnTo>
                  <a:pt x="1544" y="48"/>
                </a:lnTo>
                <a:lnTo>
                  <a:pt x="1544" y="48"/>
                </a:lnTo>
                <a:lnTo>
                  <a:pt x="1568" y="50"/>
                </a:lnTo>
                <a:lnTo>
                  <a:pt x="1590" y="55"/>
                </a:lnTo>
                <a:lnTo>
                  <a:pt x="1612" y="67"/>
                </a:lnTo>
                <a:lnTo>
                  <a:pt x="1628" y="82"/>
                </a:lnTo>
                <a:lnTo>
                  <a:pt x="1628" y="82"/>
                </a:lnTo>
                <a:lnTo>
                  <a:pt x="1645" y="101"/>
                </a:lnTo>
                <a:lnTo>
                  <a:pt x="1655" y="121"/>
                </a:lnTo>
                <a:lnTo>
                  <a:pt x="1662" y="145"/>
                </a:lnTo>
                <a:lnTo>
                  <a:pt x="1665" y="169"/>
                </a:lnTo>
                <a:lnTo>
                  <a:pt x="1665" y="895"/>
                </a:lnTo>
                <a:lnTo>
                  <a:pt x="1665" y="895"/>
                </a:lnTo>
                <a:lnTo>
                  <a:pt x="1662" y="919"/>
                </a:lnTo>
                <a:lnTo>
                  <a:pt x="1655" y="941"/>
                </a:lnTo>
                <a:lnTo>
                  <a:pt x="1645" y="963"/>
                </a:lnTo>
                <a:lnTo>
                  <a:pt x="1628" y="980"/>
                </a:lnTo>
                <a:lnTo>
                  <a:pt x="1628" y="980"/>
                </a:lnTo>
                <a:lnTo>
                  <a:pt x="1612" y="994"/>
                </a:lnTo>
                <a:lnTo>
                  <a:pt x="1590" y="1006"/>
                </a:lnTo>
                <a:lnTo>
                  <a:pt x="1568" y="1014"/>
                </a:lnTo>
                <a:lnTo>
                  <a:pt x="1544" y="1016"/>
                </a:lnTo>
                <a:lnTo>
                  <a:pt x="1544" y="1040"/>
                </a:lnTo>
                <a:lnTo>
                  <a:pt x="1544" y="1064"/>
                </a:lnTo>
                <a:lnTo>
                  <a:pt x="1544" y="1064"/>
                </a:lnTo>
                <a:lnTo>
                  <a:pt x="1561" y="1064"/>
                </a:lnTo>
                <a:lnTo>
                  <a:pt x="1578" y="1062"/>
                </a:lnTo>
                <a:lnTo>
                  <a:pt x="1595" y="1057"/>
                </a:lnTo>
                <a:lnTo>
                  <a:pt x="1609" y="1050"/>
                </a:lnTo>
                <a:lnTo>
                  <a:pt x="1624" y="1043"/>
                </a:lnTo>
                <a:lnTo>
                  <a:pt x="1638" y="1035"/>
                </a:lnTo>
                <a:lnTo>
                  <a:pt x="1653" y="1026"/>
                </a:lnTo>
                <a:lnTo>
                  <a:pt x="1665" y="1014"/>
                </a:lnTo>
                <a:lnTo>
                  <a:pt x="1665" y="1014"/>
                </a:lnTo>
                <a:lnTo>
                  <a:pt x="1674" y="1002"/>
                </a:lnTo>
                <a:lnTo>
                  <a:pt x="1684" y="989"/>
                </a:lnTo>
                <a:lnTo>
                  <a:pt x="1694" y="975"/>
                </a:lnTo>
                <a:lnTo>
                  <a:pt x="1701" y="960"/>
                </a:lnTo>
                <a:lnTo>
                  <a:pt x="1706" y="946"/>
                </a:lnTo>
                <a:lnTo>
                  <a:pt x="1711" y="929"/>
                </a:lnTo>
                <a:lnTo>
                  <a:pt x="1713" y="912"/>
                </a:lnTo>
                <a:lnTo>
                  <a:pt x="1713" y="895"/>
                </a:lnTo>
                <a:lnTo>
                  <a:pt x="1713" y="169"/>
                </a:lnTo>
                <a:lnTo>
                  <a:pt x="1713" y="169"/>
                </a:lnTo>
                <a:lnTo>
                  <a:pt x="1713" y="150"/>
                </a:lnTo>
                <a:lnTo>
                  <a:pt x="1711" y="133"/>
                </a:lnTo>
                <a:lnTo>
                  <a:pt x="1706" y="118"/>
                </a:lnTo>
                <a:lnTo>
                  <a:pt x="1701" y="101"/>
                </a:lnTo>
                <a:lnTo>
                  <a:pt x="1694" y="87"/>
                </a:lnTo>
                <a:lnTo>
                  <a:pt x="1684" y="72"/>
                </a:lnTo>
                <a:lnTo>
                  <a:pt x="1674" y="60"/>
                </a:lnTo>
                <a:lnTo>
                  <a:pt x="1665" y="48"/>
                </a:lnTo>
                <a:lnTo>
                  <a:pt x="1665" y="48"/>
                </a:lnTo>
                <a:lnTo>
                  <a:pt x="1653" y="38"/>
                </a:lnTo>
                <a:lnTo>
                  <a:pt x="1638" y="29"/>
                </a:lnTo>
                <a:lnTo>
                  <a:pt x="1624" y="19"/>
                </a:lnTo>
                <a:lnTo>
                  <a:pt x="1609" y="12"/>
                </a:lnTo>
                <a:lnTo>
                  <a:pt x="1595" y="7"/>
                </a:lnTo>
                <a:lnTo>
                  <a:pt x="1578" y="2"/>
                </a:lnTo>
                <a:lnTo>
                  <a:pt x="1561" y="0"/>
                </a:lnTo>
                <a:lnTo>
                  <a:pt x="1544" y="0"/>
                </a:lnTo>
                <a:lnTo>
                  <a:pt x="169" y="0"/>
                </a:lnTo>
                <a:lnTo>
                  <a:pt x="169" y="0"/>
                </a:lnTo>
                <a:lnTo>
                  <a:pt x="152" y="0"/>
                </a:lnTo>
                <a:lnTo>
                  <a:pt x="135" y="2"/>
                </a:lnTo>
                <a:lnTo>
                  <a:pt x="118" y="7"/>
                </a:lnTo>
                <a:lnTo>
                  <a:pt x="102" y="12"/>
                </a:lnTo>
                <a:lnTo>
                  <a:pt x="87" y="19"/>
                </a:lnTo>
                <a:lnTo>
                  <a:pt x="75" y="29"/>
                </a:lnTo>
                <a:lnTo>
                  <a:pt x="60" y="38"/>
                </a:lnTo>
                <a:lnTo>
                  <a:pt x="48" y="48"/>
                </a:lnTo>
                <a:lnTo>
                  <a:pt x="48" y="48"/>
                </a:lnTo>
                <a:lnTo>
                  <a:pt x="39" y="60"/>
                </a:lnTo>
                <a:lnTo>
                  <a:pt x="29" y="72"/>
                </a:lnTo>
                <a:lnTo>
                  <a:pt x="19" y="87"/>
                </a:lnTo>
                <a:lnTo>
                  <a:pt x="12" y="101"/>
                </a:lnTo>
                <a:lnTo>
                  <a:pt x="7" y="118"/>
                </a:lnTo>
                <a:lnTo>
                  <a:pt x="2" y="133"/>
                </a:lnTo>
                <a:lnTo>
                  <a:pt x="0" y="150"/>
                </a:lnTo>
                <a:lnTo>
                  <a:pt x="0" y="169"/>
                </a:lnTo>
                <a:lnTo>
                  <a:pt x="0" y="895"/>
                </a:lnTo>
                <a:lnTo>
                  <a:pt x="0" y="895"/>
                </a:lnTo>
                <a:lnTo>
                  <a:pt x="0" y="912"/>
                </a:lnTo>
                <a:lnTo>
                  <a:pt x="2" y="929"/>
                </a:lnTo>
                <a:lnTo>
                  <a:pt x="7" y="946"/>
                </a:lnTo>
                <a:lnTo>
                  <a:pt x="12" y="960"/>
                </a:lnTo>
                <a:lnTo>
                  <a:pt x="19" y="975"/>
                </a:lnTo>
                <a:lnTo>
                  <a:pt x="29" y="989"/>
                </a:lnTo>
                <a:lnTo>
                  <a:pt x="39" y="1002"/>
                </a:lnTo>
                <a:lnTo>
                  <a:pt x="48" y="1014"/>
                </a:lnTo>
                <a:lnTo>
                  <a:pt x="48" y="1014"/>
                </a:lnTo>
                <a:lnTo>
                  <a:pt x="60" y="1026"/>
                </a:lnTo>
                <a:lnTo>
                  <a:pt x="75" y="1035"/>
                </a:lnTo>
                <a:lnTo>
                  <a:pt x="87" y="1043"/>
                </a:lnTo>
                <a:lnTo>
                  <a:pt x="102" y="1050"/>
                </a:lnTo>
                <a:lnTo>
                  <a:pt x="118" y="1057"/>
                </a:lnTo>
                <a:lnTo>
                  <a:pt x="135" y="1062"/>
                </a:lnTo>
                <a:lnTo>
                  <a:pt x="152" y="1064"/>
                </a:lnTo>
                <a:lnTo>
                  <a:pt x="169" y="1064"/>
                </a:lnTo>
                <a:lnTo>
                  <a:pt x="1544" y="1064"/>
                </a:lnTo>
                <a:lnTo>
                  <a:pt x="1544" y="10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4" name="Freeform 15">
            <a:extLst>
              <a:ext uri="{FF2B5EF4-FFF2-40B4-BE49-F238E27FC236}">
                <a16:creationId xmlns="" xmlns:a16="http://schemas.microsoft.com/office/drawing/2014/main" id="{034D3862-C43E-40F5-A8AF-039A51F62874}"/>
              </a:ext>
            </a:extLst>
          </p:cNvPr>
          <p:cNvSpPr>
            <a:spLocks/>
          </p:cNvSpPr>
          <p:nvPr/>
        </p:nvSpPr>
        <p:spPr bwMode="auto">
          <a:xfrm>
            <a:off x="5414728" y="2180630"/>
            <a:ext cx="839200" cy="576666"/>
          </a:xfrm>
          <a:custGeom>
            <a:avLst/>
            <a:gdLst>
              <a:gd name="T0" fmla="*/ 1520 w 1665"/>
              <a:gd name="T1" fmla="*/ 1017 h 1017"/>
              <a:gd name="T2" fmla="*/ 145 w 1665"/>
              <a:gd name="T3" fmla="*/ 1017 h 1017"/>
              <a:gd name="T4" fmla="*/ 145 w 1665"/>
              <a:gd name="T5" fmla="*/ 1017 h 1017"/>
              <a:gd name="T6" fmla="*/ 131 w 1665"/>
              <a:gd name="T7" fmla="*/ 1017 h 1017"/>
              <a:gd name="T8" fmla="*/ 116 w 1665"/>
              <a:gd name="T9" fmla="*/ 1014 h 1017"/>
              <a:gd name="T10" fmla="*/ 90 w 1665"/>
              <a:gd name="T11" fmla="*/ 1007 h 1017"/>
              <a:gd name="T12" fmla="*/ 65 w 1665"/>
              <a:gd name="T13" fmla="*/ 993 h 1017"/>
              <a:gd name="T14" fmla="*/ 44 w 1665"/>
              <a:gd name="T15" fmla="*/ 976 h 1017"/>
              <a:gd name="T16" fmla="*/ 24 w 1665"/>
              <a:gd name="T17" fmla="*/ 954 h 1017"/>
              <a:gd name="T18" fmla="*/ 12 w 1665"/>
              <a:gd name="T19" fmla="*/ 930 h 1017"/>
              <a:gd name="T20" fmla="*/ 3 w 1665"/>
              <a:gd name="T21" fmla="*/ 903 h 1017"/>
              <a:gd name="T22" fmla="*/ 0 w 1665"/>
              <a:gd name="T23" fmla="*/ 889 h 1017"/>
              <a:gd name="T24" fmla="*/ 0 w 1665"/>
              <a:gd name="T25" fmla="*/ 872 h 1017"/>
              <a:gd name="T26" fmla="*/ 0 w 1665"/>
              <a:gd name="T27" fmla="*/ 146 h 1017"/>
              <a:gd name="T28" fmla="*/ 0 w 1665"/>
              <a:gd name="T29" fmla="*/ 146 h 1017"/>
              <a:gd name="T30" fmla="*/ 0 w 1665"/>
              <a:gd name="T31" fmla="*/ 131 h 1017"/>
              <a:gd name="T32" fmla="*/ 3 w 1665"/>
              <a:gd name="T33" fmla="*/ 117 h 1017"/>
              <a:gd name="T34" fmla="*/ 12 w 1665"/>
              <a:gd name="T35" fmla="*/ 90 h 1017"/>
              <a:gd name="T36" fmla="*/ 24 w 1665"/>
              <a:gd name="T37" fmla="*/ 66 h 1017"/>
              <a:gd name="T38" fmla="*/ 44 w 1665"/>
              <a:gd name="T39" fmla="*/ 44 h 1017"/>
              <a:gd name="T40" fmla="*/ 65 w 1665"/>
              <a:gd name="T41" fmla="*/ 25 h 1017"/>
              <a:gd name="T42" fmla="*/ 90 w 1665"/>
              <a:gd name="T43" fmla="*/ 12 h 1017"/>
              <a:gd name="T44" fmla="*/ 116 w 1665"/>
              <a:gd name="T45" fmla="*/ 3 h 1017"/>
              <a:gd name="T46" fmla="*/ 131 w 1665"/>
              <a:gd name="T47" fmla="*/ 0 h 1017"/>
              <a:gd name="T48" fmla="*/ 145 w 1665"/>
              <a:gd name="T49" fmla="*/ 0 h 1017"/>
              <a:gd name="T50" fmla="*/ 1520 w 1665"/>
              <a:gd name="T51" fmla="*/ 0 h 1017"/>
              <a:gd name="T52" fmla="*/ 1520 w 1665"/>
              <a:gd name="T53" fmla="*/ 0 h 1017"/>
              <a:gd name="T54" fmla="*/ 1537 w 1665"/>
              <a:gd name="T55" fmla="*/ 0 h 1017"/>
              <a:gd name="T56" fmla="*/ 1551 w 1665"/>
              <a:gd name="T57" fmla="*/ 3 h 1017"/>
              <a:gd name="T58" fmla="*/ 1578 w 1665"/>
              <a:gd name="T59" fmla="*/ 12 h 1017"/>
              <a:gd name="T60" fmla="*/ 1602 w 1665"/>
              <a:gd name="T61" fmla="*/ 25 h 1017"/>
              <a:gd name="T62" fmla="*/ 1624 w 1665"/>
              <a:gd name="T63" fmla="*/ 44 h 1017"/>
              <a:gd name="T64" fmla="*/ 1641 w 1665"/>
              <a:gd name="T65" fmla="*/ 66 h 1017"/>
              <a:gd name="T66" fmla="*/ 1655 w 1665"/>
              <a:gd name="T67" fmla="*/ 90 h 1017"/>
              <a:gd name="T68" fmla="*/ 1663 w 1665"/>
              <a:gd name="T69" fmla="*/ 117 h 1017"/>
              <a:gd name="T70" fmla="*/ 1665 w 1665"/>
              <a:gd name="T71" fmla="*/ 131 h 1017"/>
              <a:gd name="T72" fmla="*/ 1665 w 1665"/>
              <a:gd name="T73" fmla="*/ 146 h 1017"/>
              <a:gd name="T74" fmla="*/ 1665 w 1665"/>
              <a:gd name="T75" fmla="*/ 872 h 1017"/>
              <a:gd name="T76" fmla="*/ 1665 w 1665"/>
              <a:gd name="T77" fmla="*/ 872 h 1017"/>
              <a:gd name="T78" fmla="*/ 1665 w 1665"/>
              <a:gd name="T79" fmla="*/ 889 h 1017"/>
              <a:gd name="T80" fmla="*/ 1663 w 1665"/>
              <a:gd name="T81" fmla="*/ 903 h 1017"/>
              <a:gd name="T82" fmla="*/ 1655 w 1665"/>
              <a:gd name="T83" fmla="*/ 930 h 1017"/>
              <a:gd name="T84" fmla="*/ 1641 w 1665"/>
              <a:gd name="T85" fmla="*/ 954 h 1017"/>
              <a:gd name="T86" fmla="*/ 1624 w 1665"/>
              <a:gd name="T87" fmla="*/ 976 h 1017"/>
              <a:gd name="T88" fmla="*/ 1602 w 1665"/>
              <a:gd name="T89" fmla="*/ 993 h 1017"/>
              <a:gd name="T90" fmla="*/ 1578 w 1665"/>
              <a:gd name="T91" fmla="*/ 1007 h 1017"/>
              <a:gd name="T92" fmla="*/ 1551 w 1665"/>
              <a:gd name="T93" fmla="*/ 1014 h 1017"/>
              <a:gd name="T94" fmla="*/ 1537 w 1665"/>
              <a:gd name="T95" fmla="*/ 1017 h 1017"/>
              <a:gd name="T96" fmla="*/ 1520 w 1665"/>
              <a:gd name="T97" fmla="*/ 101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5" h="1017">
                <a:moveTo>
                  <a:pt x="1520" y="1017"/>
                </a:moveTo>
                <a:lnTo>
                  <a:pt x="145" y="1017"/>
                </a:lnTo>
                <a:lnTo>
                  <a:pt x="145" y="1017"/>
                </a:lnTo>
                <a:lnTo>
                  <a:pt x="131" y="1017"/>
                </a:lnTo>
                <a:lnTo>
                  <a:pt x="116" y="1014"/>
                </a:lnTo>
                <a:lnTo>
                  <a:pt x="90" y="1007"/>
                </a:lnTo>
                <a:lnTo>
                  <a:pt x="65" y="993"/>
                </a:lnTo>
                <a:lnTo>
                  <a:pt x="44" y="976"/>
                </a:lnTo>
                <a:lnTo>
                  <a:pt x="24" y="954"/>
                </a:lnTo>
                <a:lnTo>
                  <a:pt x="12" y="930"/>
                </a:lnTo>
                <a:lnTo>
                  <a:pt x="3" y="903"/>
                </a:lnTo>
                <a:lnTo>
                  <a:pt x="0" y="889"/>
                </a:lnTo>
                <a:lnTo>
                  <a:pt x="0" y="872"/>
                </a:lnTo>
                <a:lnTo>
                  <a:pt x="0" y="146"/>
                </a:lnTo>
                <a:lnTo>
                  <a:pt x="0" y="146"/>
                </a:lnTo>
                <a:lnTo>
                  <a:pt x="0" y="131"/>
                </a:lnTo>
                <a:lnTo>
                  <a:pt x="3" y="117"/>
                </a:lnTo>
                <a:lnTo>
                  <a:pt x="12" y="90"/>
                </a:lnTo>
                <a:lnTo>
                  <a:pt x="24" y="66"/>
                </a:lnTo>
                <a:lnTo>
                  <a:pt x="44" y="44"/>
                </a:lnTo>
                <a:lnTo>
                  <a:pt x="65" y="25"/>
                </a:lnTo>
                <a:lnTo>
                  <a:pt x="90" y="12"/>
                </a:lnTo>
                <a:lnTo>
                  <a:pt x="116" y="3"/>
                </a:lnTo>
                <a:lnTo>
                  <a:pt x="131" y="0"/>
                </a:lnTo>
                <a:lnTo>
                  <a:pt x="145" y="0"/>
                </a:lnTo>
                <a:lnTo>
                  <a:pt x="1520" y="0"/>
                </a:lnTo>
                <a:lnTo>
                  <a:pt x="1520" y="0"/>
                </a:lnTo>
                <a:lnTo>
                  <a:pt x="1537" y="0"/>
                </a:lnTo>
                <a:lnTo>
                  <a:pt x="1551" y="3"/>
                </a:lnTo>
                <a:lnTo>
                  <a:pt x="1578" y="12"/>
                </a:lnTo>
                <a:lnTo>
                  <a:pt x="1602" y="25"/>
                </a:lnTo>
                <a:lnTo>
                  <a:pt x="1624" y="44"/>
                </a:lnTo>
                <a:lnTo>
                  <a:pt x="1641" y="66"/>
                </a:lnTo>
                <a:lnTo>
                  <a:pt x="1655" y="90"/>
                </a:lnTo>
                <a:lnTo>
                  <a:pt x="1663" y="117"/>
                </a:lnTo>
                <a:lnTo>
                  <a:pt x="1665" y="131"/>
                </a:lnTo>
                <a:lnTo>
                  <a:pt x="1665" y="146"/>
                </a:lnTo>
                <a:lnTo>
                  <a:pt x="1665" y="872"/>
                </a:lnTo>
                <a:lnTo>
                  <a:pt x="1665" y="872"/>
                </a:lnTo>
                <a:lnTo>
                  <a:pt x="1665" y="889"/>
                </a:lnTo>
                <a:lnTo>
                  <a:pt x="1663" y="903"/>
                </a:lnTo>
                <a:lnTo>
                  <a:pt x="1655" y="930"/>
                </a:lnTo>
                <a:lnTo>
                  <a:pt x="1641" y="954"/>
                </a:lnTo>
                <a:lnTo>
                  <a:pt x="1624" y="976"/>
                </a:lnTo>
                <a:lnTo>
                  <a:pt x="1602" y="993"/>
                </a:lnTo>
                <a:lnTo>
                  <a:pt x="1578" y="1007"/>
                </a:lnTo>
                <a:lnTo>
                  <a:pt x="1551" y="1014"/>
                </a:lnTo>
                <a:lnTo>
                  <a:pt x="1537" y="1017"/>
                </a:lnTo>
                <a:lnTo>
                  <a:pt x="1520" y="10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5" name="Freeform 16">
            <a:extLst>
              <a:ext uri="{FF2B5EF4-FFF2-40B4-BE49-F238E27FC236}">
                <a16:creationId xmlns="" xmlns:a16="http://schemas.microsoft.com/office/drawing/2014/main" id="{4A4F9A52-33DB-4F44-AD58-53C81B12C98E}"/>
              </a:ext>
            </a:extLst>
          </p:cNvPr>
          <p:cNvSpPr>
            <a:spLocks/>
          </p:cNvSpPr>
          <p:nvPr/>
        </p:nvSpPr>
        <p:spPr bwMode="auto">
          <a:xfrm>
            <a:off x="5402631" y="2167021"/>
            <a:ext cx="863393" cy="603884"/>
          </a:xfrm>
          <a:custGeom>
            <a:avLst/>
            <a:gdLst>
              <a:gd name="T0" fmla="*/ 1544 w 1713"/>
              <a:gd name="T1" fmla="*/ 1017 h 1065"/>
              <a:gd name="T2" fmla="*/ 169 w 1713"/>
              <a:gd name="T3" fmla="*/ 1017 h 1065"/>
              <a:gd name="T4" fmla="*/ 123 w 1713"/>
              <a:gd name="T5" fmla="*/ 1009 h 1065"/>
              <a:gd name="T6" fmla="*/ 85 w 1713"/>
              <a:gd name="T7" fmla="*/ 983 h 1065"/>
              <a:gd name="T8" fmla="*/ 70 w 1713"/>
              <a:gd name="T9" fmla="*/ 963 h 1065"/>
              <a:gd name="T10" fmla="*/ 51 w 1713"/>
              <a:gd name="T11" fmla="*/ 922 h 1065"/>
              <a:gd name="T12" fmla="*/ 48 w 1713"/>
              <a:gd name="T13" fmla="*/ 170 h 1065"/>
              <a:gd name="T14" fmla="*/ 51 w 1713"/>
              <a:gd name="T15" fmla="*/ 145 h 1065"/>
              <a:gd name="T16" fmla="*/ 70 w 1713"/>
              <a:gd name="T17" fmla="*/ 102 h 1065"/>
              <a:gd name="T18" fmla="*/ 85 w 1713"/>
              <a:gd name="T19" fmla="*/ 85 h 1065"/>
              <a:gd name="T20" fmla="*/ 123 w 1713"/>
              <a:gd name="T21" fmla="*/ 58 h 1065"/>
              <a:gd name="T22" fmla="*/ 169 w 1713"/>
              <a:gd name="T23" fmla="*/ 49 h 1065"/>
              <a:gd name="T24" fmla="*/ 1544 w 1713"/>
              <a:gd name="T25" fmla="*/ 49 h 1065"/>
              <a:gd name="T26" fmla="*/ 1592 w 1713"/>
              <a:gd name="T27" fmla="*/ 58 h 1065"/>
              <a:gd name="T28" fmla="*/ 1631 w 1713"/>
              <a:gd name="T29" fmla="*/ 85 h 1065"/>
              <a:gd name="T30" fmla="*/ 1646 w 1713"/>
              <a:gd name="T31" fmla="*/ 102 h 1065"/>
              <a:gd name="T32" fmla="*/ 1662 w 1713"/>
              <a:gd name="T33" fmla="*/ 145 h 1065"/>
              <a:gd name="T34" fmla="*/ 1665 w 1713"/>
              <a:gd name="T35" fmla="*/ 896 h 1065"/>
              <a:gd name="T36" fmla="*/ 1662 w 1713"/>
              <a:gd name="T37" fmla="*/ 922 h 1065"/>
              <a:gd name="T38" fmla="*/ 1646 w 1713"/>
              <a:gd name="T39" fmla="*/ 963 h 1065"/>
              <a:gd name="T40" fmla="*/ 1631 w 1713"/>
              <a:gd name="T41" fmla="*/ 983 h 1065"/>
              <a:gd name="T42" fmla="*/ 1592 w 1713"/>
              <a:gd name="T43" fmla="*/ 1009 h 1065"/>
              <a:gd name="T44" fmla="*/ 1544 w 1713"/>
              <a:gd name="T45" fmla="*/ 1017 h 1065"/>
              <a:gd name="T46" fmla="*/ 1544 w 1713"/>
              <a:gd name="T47" fmla="*/ 1065 h 1065"/>
              <a:gd name="T48" fmla="*/ 1563 w 1713"/>
              <a:gd name="T49" fmla="*/ 1065 h 1065"/>
              <a:gd name="T50" fmla="*/ 1595 w 1713"/>
              <a:gd name="T51" fmla="*/ 1058 h 1065"/>
              <a:gd name="T52" fmla="*/ 1626 w 1713"/>
              <a:gd name="T53" fmla="*/ 1046 h 1065"/>
              <a:gd name="T54" fmla="*/ 1653 w 1713"/>
              <a:gd name="T55" fmla="*/ 1026 h 1065"/>
              <a:gd name="T56" fmla="*/ 1665 w 1713"/>
              <a:gd name="T57" fmla="*/ 1017 h 1065"/>
              <a:gd name="T58" fmla="*/ 1684 w 1713"/>
              <a:gd name="T59" fmla="*/ 992 h 1065"/>
              <a:gd name="T60" fmla="*/ 1701 w 1713"/>
              <a:gd name="T61" fmla="*/ 963 h 1065"/>
              <a:gd name="T62" fmla="*/ 1711 w 1713"/>
              <a:gd name="T63" fmla="*/ 932 h 1065"/>
              <a:gd name="T64" fmla="*/ 1713 w 1713"/>
              <a:gd name="T65" fmla="*/ 896 h 1065"/>
              <a:gd name="T66" fmla="*/ 1713 w 1713"/>
              <a:gd name="T67" fmla="*/ 170 h 1065"/>
              <a:gd name="T68" fmla="*/ 1711 w 1713"/>
              <a:gd name="T69" fmla="*/ 136 h 1065"/>
              <a:gd name="T70" fmla="*/ 1701 w 1713"/>
              <a:gd name="T71" fmla="*/ 104 h 1065"/>
              <a:gd name="T72" fmla="*/ 1684 w 1713"/>
              <a:gd name="T73" fmla="*/ 75 h 1065"/>
              <a:gd name="T74" fmla="*/ 1665 w 1713"/>
              <a:gd name="T75" fmla="*/ 51 h 1065"/>
              <a:gd name="T76" fmla="*/ 1653 w 1713"/>
              <a:gd name="T77" fmla="*/ 39 h 1065"/>
              <a:gd name="T78" fmla="*/ 1626 w 1713"/>
              <a:gd name="T79" fmla="*/ 22 h 1065"/>
              <a:gd name="T80" fmla="*/ 1595 w 1713"/>
              <a:gd name="T81" fmla="*/ 7 h 1065"/>
              <a:gd name="T82" fmla="*/ 1563 w 1713"/>
              <a:gd name="T83" fmla="*/ 0 h 1065"/>
              <a:gd name="T84" fmla="*/ 169 w 1713"/>
              <a:gd name="T85" fmla="*/ 0 h 1065"/>
              <a:gd name="T86" fmla="*/ 152 w 1713"/>
              <a:gd name="T87" fmla="*/ 0 h 1065"/>
              <a:gd name="T88" fmla="*/ 119 w 1713"/>
              <a:gd name="T89" fmla="*/ 7 h 1065"/>
              <a:gd name="T90" fmla="*/ 89 w 1713"/>
              <a:gd name="T91" fmla="*/ 22 h 1065"/>
              <a:gd name="T92" fmla="*/ 63 w 1713"/>
              <a:gd name="T93" fmla="*/ 39 h 1065"/>
              <a:gd name="T94" fmla="*/ 51 w 1713"/>
              <a:gd name="T95" fmla="*/ 51 h 1065"/>
              <a:gd name="T96" fmla="*/ 29 w 1713"/>
              <a:gd name="T97" fmla="*/ 75 h 1065"/>
              <a:gd name="T98" fmla="*/ 14 w 1713"/>
              <a:gd name="T99" fmla="*/ 104 h 1065"/>
              <a:gd name="T100" fmla="*/ 2 w 1713"/>
              <a:gd name="T101" fmla="*/ 136 h 1065"/>
              <a:gd name="T102" fmla="*/ 0 w 1713"/>
              <a:gd name="T103" fmla="*/ 170 h 1065"/>
              <a:gd name="T104" fmla="*/ 0 w 1713"/>
              <a:gd name="T105" fmla="*/ 896 h 1065"/>
              <a:gd name="T106" fmla="*/ 2 w 1713"/>
              <a:gd name="T107" fmla="*/ 932 h 1065"/>
              <a:gd name="T108" fmla="*/ 14 w 1713"/>
              <a:gd name="T109" fmla="*/ 963 h 1065"/>
              <a:gd name="T110" fmla="*/ 29 w 1713"/>
              <a:gd name="T111" fmla="*/ 992 h 1065"/>
              <a:gd name="T112" fmla="*/ 51 w 1713"/>
              <a:gd name="T113" fmla="*/ 1017 h 1065"/>
              <a:gd name="T114" fmla="*/ 63 w 1713"/>
              <a:gd name="T115" fmla="*/ 1026 h 1065"/>
              <a:gd name="T116" fmla="*/ 89 w 1713"/>
              <a:gd name="T117" fmla="*/ 1046 h 1065"/>
              <a:gd name="T118" fmla="*/ 119 w 1713"/>
              <a:gd name="T119" fmla="*/ 1058 h 1065"/>
              <a:gd name="T120" fmla="*/ 152 w 1713"/>
              <a:gd name="T121" fmla="*/ 1065 h 1065"/>
              <a:gd name="T122" fmla="*/ 1544 w 1713"/>
              <a:gd name="T123"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3" h="1065">
                <a:moveTo>
                  <a:pt x="1544" y="1041"/>
                </a:moveTo>
                <a:lnTo>
                  <a:pt x="1544" y="1017"/>
                </a:lnTo>
                <a:lnTo>
                  <a:pt x="169" y="1017"/>
                </a:lnTo>
                <a:lnTo>
                  <a:pt x="169" y="1017"/>
                </a:lnTo>
                <a:lnTo>
                  <a:pt x="145" y="1014"/>
                </a:lnTo>
                <a:lnTo>
                  <a:pt x="123" y="1009"/>
                </a:lnTo>
                <a:lnTo>
                  <a:pt x="102" y="997"/>
                </a:lnTo>
                <a:lnTo>
                  <a:pt x="85" y="983"/>
                </a:lnTo>
                <a:lnTo>
                  <a:pt x="85" y="983"/>
                </a:lnTo>
                <a:lnTo>
                  <a:pt x="70" y="963"/>
                </a:lnTo>
                <a:lnTo>
                  <a:pt x="58" y="944"/>
                </a:lnTo>
                <a:lnTo>
                  <a:pt x="51" y="922"/>
                </a:lnTo>
                <a:lnTo>
                  <a:pt x="48" y="896"/>
                </a:lnTo>
                <a:lnTo>
                  <a:pt x="48" y="170"/>
                </a:lnTo>
                <a:lnTo>
                  <a:pt x="48" y="170"/>
                </a:lnTo>
                <a:lnTo>
                  <a:pt x="51" y="145"/>
                </a:lnTo>
                <a:lnTo>
                  <a:pt x="58" y="124"/>
                </a:lnTo>
                <a:lnTo>
                  <a:pt x="70" y="102"/>
                </a:lnTo>
                <a:lnTo>
                  <a:pt x="85" y="85"/>
                </a:lnTo>
                <a:lnTo>
                  <a:pt x="85" y="85"/>
                </a:lnTo>
                <a:lnTo>
                  <a:pt x="102" y="70"/>
                </a:lnTo>
                <a:lnTo>
                  <a:pt x="123" y="58"/>
                </a:lnTo>
                <a:lnTo>
                  <a:pt x="145" y="51"/>
                </a:lnTo>
                <a:lnTo>
                  <a:pt x="169" y="49"/>
                </a:lnTo>
                <a:lnTo>
                  <a:pt x="1544" y="49"/>
                </a:lnTo>
                <a:lnTo>
                  <a:pt x="1544" y="49"/>
                </a:lnTo>
                <a:lnTo>
                  <a:pt x="1568" y="51"/>
                </a:lnTo>
                <a:lnTo>
                  <a:pt x="1592" y="58"/>
                </a:lnTo>
                <a:lnTo>
                  <a:pt x="1612" y="70"/>
                </a:lnTo>
                <a:lnTo>
                  <a:pt x="1631" y="85"/>
                </a:lnTo>
                <a:lnTo>
                  <a:pt x="1631" y="85"/>
                </a:lnTo>
                <a:lnTo>
                  <a:pt x="1646" y="102"/>
                </a:lnTo>
                <a:lnTo>
                  <a:pt x="1658" y="124"/>
                </a:lnTo>
                <a:lnTo>
                  <a:pt x="1662" y="145"/>
                </a:lnTo>
                <a:lnTo>
                  <a:pt x="1665" y="170"/>
                </a:lnTo>
                <a:lnTo>
                  <a:pt x="1665" y="896"/>
                </a:lnTo>
                <a:lnTo>
                  <a:pt x="1665" y="896"/>
                </a:lnTo>
                <a:lnTo>
                  <a:pt x="1662" y="922"/>
                </a:lnTo>
                <a:lnTo>
                  <a:pt x="1658" y="944"/>
                </a:lnTo>
                <a:lnTo>
                  <a:pt x="1646" y="963"/>
                </a:lnTo>
                <a:lnTo>
                  <a:pt x="1631" y="983"/>
                </a:lnTo>
                <a:lnTo>
                  <a:pt x="1631" y="983"/>
                </a:lnTo>
                <a:lnTo>
                  <a:pt x="1612" y="997"/>
                </a:lnTo>
                <a:lnTo>
                  <a:pt x="1592" y="1009"/>
                </a:lnTo>
                <a:lnTo>
                  <a:pt x="1568" y="1014"/>
                </a:lnTo>
                <a:lnTo>
                  <a:pt x="1544" y="1017"/>
                </a:lnTo>
                <a:lnTo>
                  <a:pt x="1544" y="1041"/>
                </a:lnTo>
                <a:lnTo>
                  <a:pt x="1544" y="1065"/>
                </a:lnTo>
                <a:lnTo>
                  <a:pt x="1544" y="1065"/>
                </a:lnTo>
                <a:lnTo>
                  <a:pt x="1563" y="1065"/>
                </a:lnTo>
                <a:lnTo>
                  <a:pt x="1580" y="1063"/>
                </a:lnTo>
                <a:lnTo>
                  <a:pt x="1595" y="1058"/>
                </a:lnTo>
                <a:lnTo>
                  <a:pt x="1612" y="1053"/>
                </a:lnTo>
                <a:lnTo>
                  <a:pt x="1626" y="1046"/>
                </a:lnTo>
                <a:lnTo>
                  <a:pt x="1641" y="1036"/>
                </a:lnTo>
                <a:lnTo>
                  <a:pt x="1653" y="1026"/>
                </a:lnTo>
                <a:lnTo>
                  <a:pt x="1665" y="1017"/>
                </a:lnTo>
                <a:lnTo>
                  <a:pt x="1665" y="1017"/>
                </a:lnTo>
                <a:lnTo>
                  <a:pt x="1675" y="1004"/>
                </a:lnTo>
                <a:lnTo>
                  <a:pt x="1684" y="992"/>
                </a:lnTo>
                <a:lnTo>
                  <a:pt x="1694" y="978"/>
                </a:lnTo>
                <a:lnTo>
                  <a:pt x="1701" y="963"/>
                </a:lnTo>
                <a:lnTo>
                  <a:pt x="1706" y="946"/>
                </a:lnTo>
                <a:lnTo>
                  <a:pt x="1711" y="932"/>
                </a:lnTo>
                <a:lnTo>
                  <a:pt x="1713" y="915"/>
                </a:lnTo>
                <a:lnTo>
                  <a:pt x="1713" y="896"/>
                </a:lnTo>
                <a:lnTo>
                  <a:pt x="1713" y="170"/>
                </a:lnTo>
                <a:lnTo>
                  <a:pt x="1713" y="170"/>
                </a:lnTo>
                <a:lnTo>
                  <a:pt x="1713" y="153"/>
                </a:lnTo>
                <a:lnTo>
                  <a:pt x="1711" y="136"/>
                </a:lnTo>
                <a:lnTo>
                  <a:pt x="1706" y="119"/>
                </a:lnTo>
                <a:lnTo>
                  <a:pt x="1701" y="104"/>
                </a:lnTo>
                <a:lnTo>
                  <a:pt x="1694" y="90"/>
                </a:lnTo>
                <a:lnTo>
                  <a:pt x="1684" y="75"/>
                </a:lnTo>
                <a:lnTo>
                  <a:pt x="1675" y="63"/>
                </a:lnTo>
                <a:lnTo>
                  <a:pt x="1665" y="51"/>
                </a:lnTo>
                <a:lnTo>
                  <a:pt x="1665" y="51"/>
                </a:lnTo>
                <a:lnTo>
                  <a:pt x="1653" y="39"/>
                </a:lnTo>
                <a:lnTo>
                  <a:pt x="1641" y="29"/>
                </a:lnTo>
                <a:lnTo>
                  <a:pt x="1626" y="22"/>
                </a:lnTo>
                <a:lnTo>
                  <a:pt x="1612" y="15"/>
                </a:lnTo>
                <a:lnTo>
                  <a:pt x="1595" y="7"/>
                </a:lnTo>
                <a:lnTo>
                  <a:pt x="1580" y="3"/>
                </a:lnTo>
                <a:lnTo>
                  <a:pt x="1563" y="0"/>
                </a:lnTo>
                <a:lnTo>
                  <a:pt x="1544" y="0"/>
                </a:lnTo>
                <a:lnTo>
                  <a:pt x="169" y="0"/>
                </a:lnTo>
                <a:lnTo>
                  <a:pt x="169" y="0"/>
                </a:lnTo>
                <a:lnTo>
                  <a:pt x="152" y="0"/>
                </a:lnTo>
                <a:lnTo>
                  <a:pt x="135" y="3"/>
                </a:lnTo>
                <a:lnTo>
                  <a:pt x="119" y="7"/>
                </a:lnTo>
                <a:lnTo>
                  <a:pt x="104" y="15"/>
                </a:lnTo>
                <a:lnTo>
                  <a:pt x="89" y="22"/>
                </a:lnTo>
                <a:lnTo>
                  <a:pt x="75" y="29"/>
                </a:lnTo>
                <a:lnTo>
                  <a:pt x="63" y="39"/>
                </a:lnTo>
                <a:lnTo>
                  <a:pt x="51" y="51"/>
                </a:lnTo>
                <a:lnTo>
                  <a:pt x="51" y="51"/>
                </a:lnTo>
                <a:lnTo>
                  <a:pt x="39" y="63"/>
                </a:lnTo>
                <a:lnTo>
                  <a:pt x="29" y="75"/>
                </a:lnTo>
                <a:lnTo>
                  <a:pt x="22" y="90"/>
                </a:lnTo>
                <a:lnTo>
                  <a:pt x="14" y="104"/>
                </a:lnTo>
                <a:lnTo>
                  <a:pt x="7" y="119"/>
                </a:lnTo>
                <a:lnTo>
                  <a:pt x="2" y="136"/>
                </a:lnTo>
                <a:lnTo>
                  <a:pt x="0" y="153"/>
                </a:lnTo>
                <a:lnTo>
                  <a:pt x="0" y="170"/>
                </a:lnTo>
                <a:lnTo>
                  <a:pt x="0" y="896"/>
                </a:lnTo>
                <a:lnTo>
                  <a:pt x="0" y="896"/>
                </a:lnTo>
                <a:lnTo>
                  <a:pt x="0" y="915"/>
                </a:lnTo>
                <a:lnTo>
                  <a:pt x="2" y="932"/>
                </a:lnTo>
                <a:lnTo>
                  <a:pt x="7" y="946"/>
                </a:lnTo>
                <a:lnTo>
                  <a:pt x="14" y="963"/>
                </a:lnTo>
                <a:lnTo>
                  <a:pt x="22" y="978"/>
                </a:lnTo>
                <a:lnTo>
                  <a:pt x="29" y="992"/>
                </a:lnTo>
                <a:lnTo>
                  <a:pt x="39" y="1004"/>
                </a:lnTo>
                <a:lnTo>
                  <a:pt x="51" y="1017"/>
                </a:lnTo>
                <a:lnTo>
                  <a:pt x="51" y="1017"/>
                </a:lnTo>
                <a:lnTo>
                  <a:pt x="63" y="1026"/>
                </a:lnTo>
                <a:lnTo>
                  <a:pt x="75" y="1036"/>
                </a:lnTo>
                <a:lnTo>
                  <a:pt x="89" y="1046"/>
                </a:lnTo>
                <a:lnTo>
                  <a:pt x="104" y="1053"/>
                </a:lnTo>
                <a:lnTo>
                  <a:pt x="119" y="1058"/>
                </a:lnTo>
                <a:lnTo>
                  <a:pt x="135" y="1063"/>
                </a:lnTo>
                <a:lnTo>
                  <a:pt x="152" y="1065"/>
                </a:lnTo>
                <a:lnTo>
                  <a:pt x="169" y="1065"/>
                </a:lnTo>
                <a:lnTo>
                  <a:pt x="1544" y="1065"/>
                </a:lnTo>
                <a:lnTo>
                  <a:pt x="1544" y="1041"/>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6" name="Freeform 17">
            <a:extLst>
              <a:ext uri="{FF2B5EF4-FFF2-40B4-BE49-F238E27FC236}">
                <a16:creationId xmlns="" xmlns:a16="http://schemas.microsoft.com/office/drawing/2014/main" id="{EEC408C7-F170-47C1-BBF5-D63BF1BE24CE}"/>
              </a:ext>
            </a:extLst>
          </p:cNvPr>
          <p:cNvSpPr>
            <a:spLocks/>
          </p:cNvSpPr>
          <p:nvPr/>
        </p:nvSpPr>
        <p:spPr bwMode="auto">
          <a:xfrm>
            <a:off x="5402631" y="2167021"/>
            <a:ext cx="863393" cy="603884"/>
          </a:xfrm>
          <a:custGeom>
            <a:avLst/>
            <a:gdLst>
              <a:gd name="T0" fmla="*/ 1544 w 1713"/>
              <a:gd name="T1" fmla="*/ 1017 h 1065"/>
              <a:gd name="T2" fmla="*/ 169 w 1713"/>
              <a:gd name="T3" fmla="*/ 1017 h 1065"/>
              <a:gd name="T4" fmla="*/ 123 w 1713"/>
              <a:gd name="T5" fmla="*/ 1009 h 1065"/>
              <a:gd name="T6" fmla="*/ 85 w 1713"/>
              <a:gd name="T7" fmla="*/ 983 h 1065"/>
              <a:gd name="T8" fmla="*/ 70 w 1713"/>
              <a:gd name="T9" fmla="*/ 963 h 1065"/>
              <a:gd name="T10" fmla="*/ 51 w 1713"/>
              <a:gd name="T11" fmla="*/ 922 h 1065"/>
              <a:gd name="T12" fmla="*/ 48 w 1713"/>
              <a:gd name="T13" fmla="*/ 170 h 1065"/>
              <a:gd name="T14" fmla="*/ 51 w 1713"/>
              <a:gd name="T15" fmla="*/ 145 h 1065"/>
              <a:gd name="T16" fmla="*/ 70 w 1713"/>
              <a:gd name="T17" fmla="*/ 102 h 1065"/>
              <a:gd name="T18" fmla="*/ 85 w 1713"/>
              <a:gd name="T19" fmla="*/ 85 h 1065"/>
              <a:gd name="T20" fmla="*/ 123 w 1713"/>
              <a:gd name="T21" fmla="*/ 58 h 1065"/>
              <a:gd name="T22" fmla="*/ 169 w 1713"/>
              <a:gd name="T23" fmla="*/ 49 h 1065"/>
              <a:gd name="T24" fmla="*/ 1544 w 1713"/>
              <a:gd name="T25" fmla="*/ 49 h 1065"/>
              <a:gd name="T26" fmla="*/ 1592 w 1713"/>
              <a:gd name="T27" fmla="*/ 58 h 1065"/>
              <a:gd name="T28" fmla="*/ 1631 w 1713"/>
              <a:gd name="T29" fmla="*/ 85 h 1065"/>
              <a:gd name="T30" fmla="*/ 1646 w 1713"/>
              <a:gd name="T31" fmla="*/ 102 h 1065"/>
              <a:gd name="T32" fmla="*/ 1662 w 1713"/>
              <a:gd name="T33" fmla="*/ 145 h 1065"/>
              <a:gd name="T34" fmla="*/ 1665 w 1713"/>
              <a:gd name="T35" fmla="*/ 896 h 1065"/>
              <a:gd name="T36" fmla="*/ 1662 w 1713"/>
              <a:gd name="T37" fmla="*/ 922 h 1065"/>
              <a:gd name="T38" fmla="*/ 1646 w 1713"/>
              <a:gd name="T39" fmla="*/ 963 h 1065"/>
              <a:gd name="T40" fmla="*/ 1631 w 1713"/>
              <a:gd name="T41" fmla="*/ 983 h 1065"/>
              <a:gd name="T42" fmla="*/ 1592 w 1713"/>
              <a:gd name="T43" fmla="*/ 1009 h 1065"/>
              <a:gd name="T44" fmla="*/ 1544 w 1713"/>
              <a:gd name="T45" fmla="*/ 1017 h 1065"/>
              <a:gd name="T46" fmla="*/ 1544 w 1713"/>
              <a:gd name="T47" fmla="*/ 1065 h 1065"/>
              <a:gd name="T48" fmla="*/ 1563 w 1713"/>
              <a:gd name="T49" fmla="*/ 1065 h 1065"/>
              <a:gd name="T50" fmla="*/ 1595 w 1713"/>
              <a:gd name="T51" fmla="*/ 1058 h 1065"/>
              <a:gd name="T52" fmla="*/ 1626 w 1713"/>
              <a:gd name="T53" fmla="*/ 1046 h 1065"/>
              <a:gd name="T54" fmla="*/ 1653 w 1713"/>
              <a:gd name="T55" fmla="*/ 1026 h 1065"/>
              <a:gd name="T56" fmla="*/ 1665 w 1713"/>
              <a:gd name="T57" fmla="*/ 1017 h 1065"/>
              <a:gd name="T58" fmla="*/ 1684 w 1713"/>
              <a:gd name="T59" fmla="*/ 992 h 1065"/>
              <a:gd name="T60" fmla="*/ 1701 w 1713"/>
              <a:gd name="T61" fmla="*/ 963 h 1065"/>
              <a:gd name="T62" fmla="*/ 1711 w 1713"/>
              <a:gd name="T63" fmla="*/ 932 h 1065"/>
              <a:gd name="T64" fmla="*/ 1713 w 1713"/>
              <a:gd name="T65" fmla="*/ 896 h 1065"/>
              <a:gd name="T66" fmla="*/ 1713 w 1713"/>
              <a:gd name="T67" fmla="*/ 170 h 1065"/>
              <a:gd name="T68" fmla="*/ 1711 w 1713"/>
              <a:gd name="T69" fmla="*/ 136 h 1065"/>
              <a:gd name="T70" fmla="*/ 1701 w 1713"/>
              <a:gd name="T71" fmla="*/ 104 h 1065"/>
              <a:gd name="T72" fmla="*/ 1684 w 1713"/>
              <a:gd name="T73" fmla="*/ 75 h 1065"/>
              <a:gd name="T74" fmla="*/ 1665 w 1713"/>
              <a:gd name="T75" fmla="*/ 51 h 1065"/>
              <a:gd name="T76" fmla="*/ 1653 w 1713"/>
              <a:gd name="T77" fmla="*/ 39 h 1065"/>
              <a:gd name="T78" fmla="*/ 1626 w 1713"/>
              <a:gd name="T79" fmla="*/ 22 h 1065"/>
              <a:gd name="T80" fmla="*/ 1595 w 1713"/>
              <a:gd name="T81" fmla="*/ 7 h 1065"/>
              <a:gd name="T82" fmla="*/ 1563 w 1713"/>
              <a:gd name="T83" fmla="*/ 0 h 1065"/>
              <a:gd name="T84" fmla="*/ 169 w 1713"/>
              <a:gd name="T85" fmla="*/ 0 h 1065"/>
              <a:gd name="T86" fmla="*/ 152 w 1713"/>
              <a:gd name="T87" fmla="*/ 0 h 1065"/>
              <a:gd name="T88" fmla="*/ 119 w 1713"/>
              <a:gd name="T89" fmla="*/ 7 h 1065"/>
              <a:gd name="T90" fmla="*/ 89 w 1713"/>
              <a:gd name="T91" fmla="*/ 22 h 1065"/>
              <a:gd name="T92" fmla="*/ 63 w 1713"/>
              <a:gd name="T93" fmla="*/ 39 h 1065"/>
              <a:gd name="T94" fmla="*/ 51 w 1713"/>
              <a:gd name="T95" fmla="*/ 51 h 1065"/>
              <a:gd name="T96" fmla="*/ 29 w 1713"/>
              <a:gd name="T97" fmla="*/ 75 h 1065"/>
              <a:gd name="T98" fmla="*/ 14 w 1713"/>
              <a:gd name="T99" fmla="*/ 104 h 1065"/>
              <a:gd name="T100" fmla="*/ 2 w 1713"/>
              <a:gd name="T101" fmla="*/ 136 h 1065"/>
              <a:gd name="T102" fmla="*/ 0 w 1713"/>
              <a:gd name="T103" fmla="*/ 170 h 1065"/>
              <a:gd name="T104" fmla="*/ 0 w 1713"/>
              <a:gd name="T105" fmla="*/ 896 h 1065"/>
              <a:gd name="T106" fmla="*/ 2 w 1713"/>
              <a:gd name="T107" fmla="*/ 932 h 1065"/>
              <a:gd name="T108" fmla="*/ 14 w 1713"/>
              <a:gd name="T109" fmla="*/ 963 h 1065"/>
              <a:gd name="T110" fmla="*/ 29 w 1713"/>
              <a:gd name="T111" fmla="*/ 992 h 1065"/>
              <a:gd name="T112" fmla="*/ 51 w 1713"/>
              <a:gd name="T113" fmla="*/ 1017 h 1065"/>
              <a:gd name="T114" fmla="*/ 63 w 1713"/>
              <a:gd name="T115" fmla="*/ 1026 h 1065"/>
              <a:gd name="T116" fmla="*/ 89 w 1713"/>
              <a:gd name="T117" fmla="*/ 1046 h 1065"/>
              <a:gd name="T118" fmla="*/ 119 w 1713"/>
              <a:gd name="T119" fmla="*/ 1058 h 1065"/>
              <a:gd name="T120" fmla="*/ 152 w 1713"/>
              <a:gd name="T121" fmla="*/ 1065 h 1065"/>
              <a:gd name="T122" fmla="*/ 1544 w 1713"/>
              <a:gd name="T123"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3" h="1065">
                <a:moveTo>
                  <a:pt x="1544" y="1041"/>
                </a:moveTo>
                <a:lnTo>
                  <a:pt x="1544" y="1017"/>
                </a:lnTo>
                <a:lnTo>
                  <a:pt x="169" y="1017"/>
                </a:lnTo>
                <a:lnTo>
                  <a:pt x="169" y="1017"/>
                </a:lnTo>
                <a:lnTo>
                  <a:pt x="145" y="1014"/>
                </a:lnTo>
                <a:lnTo>
                  <a:pt x="123" y="1009"/>
                </a:lnTo>
                <a:lnTo>
                  <a:pt x="102" y="997"/>
                </a:lnTo>
                <a:lnTo>
                  <a:pt x="85" y="983"/>
                </a:lnTo>
                <a:lnTo>
                  <a:pt x="85" y="983"/>
                </a:lnTo>
                <a:lnTo>
                  <a:pt x="70" y="963"/>
                </a:lnTo>
                <a:lnTo>
                  <a:pt x="58" y="944"/>
                </a:lnTo>
                <a:lnTo>
                  <a:pt x="51" y="922"/>
                </a:lnTo>
                <a:lnTo>
                  <a:pt x="48" y="896"/>
                </a:lnTo>
                <a:lnTo>
                  <a:pt x="48" y="170"/>
                </a:lnTo>
                <a:lnTo>
                  <a:pt x="48" y="170"/>
                </a:lnTo>
                <a:lnTo>
                  <a:pt x="51" y="145"/>
                </a:lnTo>
                <a:lnTo>
                  <a:pt x="58" y="124"/>
                </a:lnTo>
                <a:lnTo>
                  <a:pt x="70" y="102"/>
                </a:lnTo>
                <a:lnTo>
                  <a:pt x="85" y="85"/>
                </a:lnTo>
                <a:lnTo>
                  <a:pt x="85" y="85"/>
                </a:lnTo>
                <a:lnTo>
                  <a:pt x="102" y="70"/>
                </a:lnTo>
                <a:lnTo>
                  <a:pt x="123" y="58"/>
                </a:lnTo>
                <a:lnTo>
                  <a:pt x="145" y="51"/>
                </a:lnTo>
                <a:lnTo>
                  <a:pt x="169" y="49"/>
                </a:lnTo>
                <a:lnTo>
                  <a:pt x="1544" y="49"/>
                </a:lnTo>
                <a:lnTo>
                  <a:pt x="1544" y="49"/>
                </a:lnTo>
                <a:lnTo>
                  <a:pt x="1568" y="51"/>
                </a:lnTo>
                <a:lnTo>
                  <a:pt x="1592" y="58"/>
                </a:lnTo>
                <a:lnTo>
                  <a:pt x="1612" y="70"/>
                </a:lnTo>
                <a:lnTo>
                  <a:pt x="1631" y="85"/>
                </a:lnTo>
                <a:lnTo>
                  <a:pt x="1631" y="85"/>
                </a:lnTo>
                <a:lnTo>
                  <a:pt x="1646" y="102"/>
                </a:lnTo>
                <a:lnTo>
                  <a:pt x="1658" y="124"/>
                </a:lnTo>
                <a:lnTo>
                  <a:pt x="1662" y="145"/>
                </a:lnTo>
                <a:lnTo>
                  <a:pt x="1665" y="170"/>
                </a:lnTo>
                <a:lnTo>
                  <a:pt x="1665" y="896"/>
                </a:lnTo>
                <a:lnTo>
                  <a:pt x="1665" y="896"/>
                </a:lnTo>
                <a:lnTo>
                  <a:pt x="1662" y="922"/>
                </a:lnTo>
                <a:lnTo>
                  <a:pt x="1658" y="944"/>
                </a:lnTo>
                <a:lnTo>
                  <a:pt x="1646" y="963"/>
                </a:lnTo>
                <a:lnTo>
                  <a:pt x="1631" y="983"/>
                </a:lnTo>
                <a:lnTo>
                  <a:pt x="1631" y="983"/>
                </a:lnTo>
                <a:lnTo>
                  <a:pt x="1612" y="997"/>
                </a:lnTo>
                <a:lnTo>
                  <a:pt x="1592" y="1009"/>
                </a:lnTo>
                <a:lnTo>
                  <a:pt x="1568" y="1014"/>
                </a:lnTo>
                <a:lnTo>
                  <a:pt x="1544" y="1017"/>
                </a:lnTo>
                <a:lnTo>
                  <a:pt x="1544" y="1041"/>
                </a:lnTo>
                <a:lnTo>
                  <a:pt x="1544" y="1065"/>
                </a:lnTo>
                <a:lnTo>
                  <a:pt x="1544" y="1065"/>
                </a:lnTo>
                <a:lnTo>
                  <a:pt x="1563" y="1065"/>
                </a:lnTo>
                <a:lnTo>
                  <a:pt x="1580" y="1063"/>
                </a:lnTo>
                <a:lnTo>
                  <a:pt x="1595" y="1058"/>
                </a:lnTo>
                <a:lnTo>
                  <a:pt x="1612" y="1053"/>
                </a:lnTo>
                <a:lnTo>
                  <a:pt x="1626" y="1046"/>
                </a:lnTo>
                <a:lnTo>
                  <a:pt x="1641" y="1036"/>
                </a:lnTo>
                <a:lnTo>
                  <a:pt x="1653" y="1026"/>
                </a:lnTo>
                <a:lnTo>
                  <a:pt x="1665" y="1017"/>
                </a:lnTo>
                <a:lnTo>
                  <a:pt x="1665" y="1017"/>
                </a:lnTo>
                <a:lnTo>
                  <a:pt x="1675" y="1004"/>
                </a:lnTo>
                <a:lnTo>
                  <a:pt x="1684" y="992"/>
                </a:lnTo>
                <a:lnTo>
                  <a:pt x="1694" y="978"/>
                </a:lnTo>
                <a:lnTo>
                  <a:pt x="1701" y="963"/>
                </a:lnTo>
                <a:lnTo>
                  <a:pt x="1706" y="946"/>
                </a:lnTo>
                <a:lnTo>
                  <a:pt x="1711" y="932"/>
                </a:lnTo>
                <a:lnTo>
                  <a:pt x="1713" y="915"/>
                </a:lnTo>
                <a:lnTo>
                  <a:pt x="1713" y="896"/>
                </a:lnTo>
                <a:lnTo>
                  <a:pt x="1713" y="170"/>
                </a:lnTo>
                <a:lnTo>
                  <a:pt x="1713" y="170"/>
                </a:lnTo>
                <a:lnTo>
                  <a:pt x="1713" y="153"/>
                </a:lnTo>
                <a:lnTo>
                  <a:pt x="1711" y="136"/>
                </a:lnTo>
                <a:lnTo>
                  <a:pt x="1706" y="119"/>
                </a:lnTo>
                <a:lnTo>
                  <a:pt x="1701" y="104"/>
                </a:lnTo>
                <a:lnTo>
                  <a:pt x="1694" y="90"/>
                </a:lnTo>
                <a:lnTo>
                  <a:pt x="1684" y="75"/>
                </a:lnTo>
                <a:lnTo>
                  <a:pt x="1675" y="63"/>
                </a:lnTo>
                <a:lnTo>
                  <a:pt x="1665" y="51"/>
                </a:lnTo>
                <a:lnTo>
                  <a:pt x="1665" y="51"/>
                </a:lnTo>
                <a:lnTo>
                  <a:pt x="1653" y="39"/>
                </a:lnTo>
                <a:lnTo>
                  <a:pt x="1641" y="29"/>
                </a:lnTo>
                <a:lnTo>
                  <a:pt x="1626" y="22"/>
                </a:lnTo>
                <a:lnTo>
                  <a:pt x="1612" y="15"/>
                </a:lnTo>
                <a:lnTo>
                  <a:pt x="1595" y="7"/>
                </a:lnTo>
                <a:lnTo>
                  <a:pt x="1580" y="3"/>
                </a:lnTo>
                <a:lnTo>
                  <a:pt x="1563" y="0"/>
                </a:lnTo>
                <a:lnTo>
                  <a:pt x="1544" y="0"/>
                </a:lnTo>
                <a:lnTo>
                  <a:pt x="169" y="0"/>
                </a:lnTo>
                <a:lnTo>
                  <a:pt x="169" y="0"/>
                </a:lnTo>
                <a:lnTo>
                  <a:pt x="152" y="0"/>
                </a:lnTo>
                <a:lnTo>
                  <a:pt x="135" y="3"/>
                </a:lnTo>
                <a:lnTo>
                  <a:pt x="119" y="7"/>
                </a:lnTo>
                <a:lnTo>
                  <a:pt x="104" y="15"/>
                </a:lnTo>
                <a:lnTo>
                  <a:pt x="89" y="22"/>
                </a:lnTo>
                <a:lnTo>
                  <a:pt x="75" y="29"/>
                </a:lnTo>
                <a:lnTo>
                  <a:pt x="63" y="39"/>
                </a:lnTo>
                <a:lnTo>
                  <a:pt x="51" y="51"/>
                </a:lnTo>
                <a:lnTo>
                  <a:pt x="51" y="51"/>
                </a:lnTo>
                <a:lnTo>
                  <a:pt x="39" y="63"/>
                </a:lnTo>
                <a:lnTo>
                  <a:pt x="29" y="75"/>
                </a:lnTo>
                <a:lnTo>
                  <a:pt x="22" y="90"/>
                </a:lnTo>
                <a:lnTo>
                  <a:pt x="14" y="104"/>
                </a:lnTo>
                <a:lnTo>
                  <a:pt x="7" y="119"/>
                </a:lnTo>
                <a:lnTo>
                  <a:pt x="2" y="136"/>
                </a:lnTo>
                <a:lnTo>
                  <a:pt x="0" y="153"/>
                </a:lnTo>
                <a:lnTo>
                  <a:pt x="0" y="170"/>
                </a:lnTo>
                <a:lnTo>
                  <a:pt x="0" y="896"/>
                </a:lnTo>
                <a:lnTo>
                  <a:pt x="0" y="896"/>
                </a:lnTo>
                <a:lnTo>
                  <a:pt x="0" y="915"/>
                </a:lnTo>
                <a:lnTo>
                  <a:pt x="2" y="932"/>
                </a:lnTo>
                <a:lnTo>
                  <a:pt x="7" y="946"/>
                </a:lnTo>
                <a:lnTo>
                  <a:pt x="14" y="963"/>
                </a:lnTo>
                <a:lnTo>
                  <a:pt x="22" y="978"/>
                </a:lnTo>
                <a:lnTo>
                  <a:pt x="29" y="992"/>
                </a:lnTo>
                <a:lnTo>
                  <a:pt x="39" y="1004"/>
                </a:lnTo>
                <a:lnTo>
                  <a:pt x="51" y="1017"/>
                </a:lnTo>
                <a:lnTo>
                  <a:pt x="51" y="1017"/>
                </a:lnTo>
                <a:lnTo>
                  <a:pt x="63" y="1026"/>
                </a:lnTo>
                <a:lnTo>
                  <a:pt x="75" y="1036"/>
                </a:lnTo>
                <a:lnTo>
                  <a:pt x="89" y="1046"/>
                </a:lnTo>
                <a:lnTo>
                  <a:pt x="104" y="1053"/>
                </a:lnTo>
                <a:lnTo>
                  <a:pt x="119" y="1058"/>
                </a:lnTo>
                <a:lnTo>
                  <a:pt x="135" y="1063"/>
                </a:lnTo>
                <a:lnTo>
                  <a:pt x="152" y="1065"/>
                </a:lnTo>
                <a:lnTo>
                  <a:pt x="169" y="1065"/>
                </a:lnTo>
                <a:lnTo>
                  <a:pt x="1544" y="1065"/>
                </a:lnTo>
                <a:lnTo>
                  <a:pt x="1544" y="10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7" name="Freeform 18">
            <a:extLst>
              <a:ext uri="{FF2B5EF4-FFF2-40B4-BE49-F238E27FC236}">
                <a16:creationId xmlns="" xmlns:a16="http://schemas.microsoft.com/office/drawing/2014/main" id="{192BD00F-D4DC-4872-9793-93A724787DE3}"/>
              </a:ext>
            </a:extLst>
          </p:cNvPr>
          <p:cNvSpPr>
            <a:spLocks/>
          </p:cNvSpPr>
          <p:nvPr/>
        </p:nvSpPr>
        <p:spPr bwMode="auto">
          <a:xfrm>
            <a:off x="5775609" y="3527388"/>
            <a:ext cx="839200" cy="577800"/>
          </a:xfrm>
          <a:custGeom>
            <a:avLst/>
            <a:gdLst>
              <a:gd name="T0" fmla="*/ 1520 w 1665"/>
              <a:gd name="T1" fmla="*/ 1019 h 1019"/>
              <a:gd name="T2" fmla="*/ 146 w 1665"/>
              <a:gd name="T3" fmla="*/ 1019 h 1019"/>
              <a:gd name="T4" fmla="*/ 146 w 1665"/>
              <a:gd name="T5" fmla="*/ 1019 h 1019"/>
              <a:gd name="T6" fmla="*/ 131 w 1665"/>
              <a:gd name="T7" fmla="*/ 1019 h 1019"/>
              <a:gd name="T8" fmla="*/ 117 w 1665"/>
              <a:gd name="T9" fmla="*/ 1017 h 1019"/>
              <a:gd name="T10" fmla="*/ 90 w 1665"/>
              <a:gd name="T11" fmla="*/ 1007 h 1019"/>
              <a:gd name="T12" fmla="*/ 63 w 1665"/>
              <a:gd name="T13" fmla="*/ 995 h 1019"/>
              <a:gd name="T14" fmla="*/ 42 w 1665"/>
              <a:gd name="T15" fmla="*/ 976 h 1019"/>
              <a:gd name="T16" fmla="*/ 25 w 1665"/>
              <a:gd name="T17" fmla="*/ 954 h 1019"/>
              <a:gd name="T18" fmla="*/ 13 w 1665"/>
              <a:gd name="T19" fmla="*/ 930 h 1019"/>
              <a:gd name="T20" fmla="*/ 3 w 1665"/>
              <a:gd name="T21" fmla="*/ 903 h 1019"/>
              <a:gd name="T22" fmla="*/ 0 w 1665"/>
              <a:gd name="T23" fmla="*/ 888 h 1019"/>
              <a:gd name="T24" fmla="*/ 0 w 1665"/>
              <a:gd name="T25" fmla="*/ 874 h 1019"/>
              <a:gd name="T26" fmla="*/ 0 w 1665"/>
              <a:gd name="T27" fmla="*/ 146 h 1019"/>
              <a:gd name="T28" fmla="*/ 0 w 1665"/>
              <a:gd name="T29" fmla="*/ 146 h 1019"/>
              <a:gd name="T30" fmla="*/ 0 w 1665"/>
              <a:gd name="T31" fmla="*/ 131 h 1019"/>
              <a:gd name="T32" fmla="*/ 3 w 1665"/>
              <a:gd name="T33" fmla="*/ 117 h 1019"/>
              <a:gd name="T34" fmla="*/ 13 w 1665"/>
              <a:gd name="T35" fmla="*/ 90 h 1019"/>
              <a:gd name="T36" fmla="*/ 25 w 1665"/>
              <a:gd name="T37" fmla="*/ 66 h 1019"/>
              <a:gd name="T38" fmla="*/ 42 w 1665"/>
              <a:gd name="T39" fmla="*/ 44 h 1019"/>
              <a:gd name="T40" fmla="*/ 63 w 1665"/>
              <a:gd name="T41" fmla="*/ 27 h 1019"/>
              <a:gd name="T42" fmla="*/ 90 w 1665"/>
              <a:gd name="T43" fmla="*/ 12 h 1019"/>
              <a:gd name="T44" fmla="*/ 117 w 1665"/>
              <a:gd name="T45" fmla="*/ 5 h 1019"/>
              <a:gd name="T46" fmla="*/ 131 w 1665"/>
              <a:gd name="T47" fmla="*/ 3 h 1019"/>
              <a:gd name="T48" fmla="*/ 146 w 1665"/>
              <a:gd name="T49" fmla="*/ 0 h 1019"/>
              <a:gd name="T50" fmla="*/ 1520 w 1665"/>
              <a:gd name="T51" fmla="*/ 0 h 1019"/>
              <a:gd name="T52" fmla="*/ 1520 w 1665"/>
              <a:gd name="T53" fmla="*/ 0 h 1019"/>
              <a:gd name="T54" fmla="*/ 1535 w 1665"/>
              <a:gd name="T55" fmla="*/ 3 h 1019"/>
              <a:gd name="T56" fmla="*/ 1549 w 1665"/>
              <a:gd name="T57" fmla="*/ 5 h 1019"/>
              <a:gd name="T58" fmla="*/ 1578 w 1665"/>
              <a:gd name="T59" fmla="*/ 12 h 1019"/>
              <a:gd name="T60" fmla="*/ 1602 w 1665"/>
              <a:gd name="T61" fmla="*/ 27 h 1019"/>
              <a:gd name="T62" fmla="*/ 1624 w 1665"/>
              <a:gd name="T63" fmla="*/ 44 h 1019"/>
              <a:gd name="T64" fmla="*/ 1641 w 1665"/>
              <a:gd name="T65" fmla="*/ 66 h 1019"/>
              <a:gd name="T66" fmla="*/ 1656 w 1665"/>
              <a:gd name="T67" fmla="*/ 90 h 1019"/>
              <a:gd name="T68" fmla="*/ 1663 w 1665"/>
              <a:gd name="T69" fmla="*/ 117 h 1019"/>
              <a:gd name="T70" fmla="*/ 1665 w 1665"/>
              <a:gd name="T71" fmla="*/ 131 h 1019"/>
              <a:gd name="T72" fmla="*/ 1665 w 1665"/>
              <a:gd name="T73" fmla="*/ 146 h 1019"/>
              <a:gd name="T74" fmla="*/ 1665 w 1665"/>
              <a:gd name="T75" fmla="*/ 874 h 1019"/>
              <a:gd name="T76" fmla="*/ 1665 w 1665"/>
              <a:gd name="T77" fmla="*/ 874 h 1019"/>
              <a:gd name="T78" fmla="*/ 1665 w 1665"/>
              <a:gd name="T79" fmla="*/ 888 h 1019"/>
              <a:gd name="T80" fmla="*/ 1663 w 1665"/>
              <a:gd name="T81" fmla="*/ 903 h 1019"/>
              <a:gd name="T82" fmla="*/ 1656 w 1665"/>
              <a:gd name="T83" fmla="*/ 930 h 1019"/>
              <a:gd name="T84" fmla="*/ 1641 w 1665"/>
              <a:gd name="T85" fmla="*/ 954 h 1019"/>
              <a:gd name="T86" fmla="*/ 1624 w 1665"/>
              <a:gd name="T87" fmla="*/ 976 h 1019"/>
              <a:gd name="T88" fmla="*/ 1602 w 1665"/>
              <a:gd name="T89" fmla="*/ 995 h 1019"/>
              <a:gd name="T90" fmla="*/ 1578 w 1665"/>
              <a:gd name="T91" fmla="*/ 1007 h 1019"/>
              <a:gd name="T92" fmla="*/ 1549 w 1665"/>
              <a:gd name="T93" fmla="*/ 1017 h 1019"/>
              <a:gd name="T94" fmla="*/ 1535 w 1665"/>
              <a:gd name="T95" fmla="*/ 1019 h 1019"/>
              <a:gd name="T96" fmla="*/ 1520 w 1665"/>
              <a:gd name="T97" fmla="*/ 1019 h 1019"/>
              <a:gd name="T98" fmla="*/ 1520 w 1665"/>
              <a:gd name="T99" fmla="*/ 1019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019">
                <a:moveTo>
                  <a:pt x="1520" y="1019"/>
                </a:moveTo>
                <a:lnTo>
                  <a:pt x="146" y="1019"/>
                </a:lnTo>
                <a:lnTo>
                  <a:pt x="146" y="1019"/>
                </a:lnTo>
                <a:lnTo>
                  <a:pt x="131" y="1019"/>
                </a:lnTo>
                <a:lnTo>
                  <a:pt x="117" y="1017"/>
                </a:lnTo>
                <a:lnTo>
                  <a:pt x="90" y="1007"/>
                </a:lnTo>
                <a:lnTo>
                  <a:pt x="63" y="995"/>
                </a:lnTo>
                <a:lnTo>
                  <a:pt x="42" y="976"/>
                </a:lnTo>
                <a:lnTo>
                  <a:pt x="25" y="954"/>
                </a:lnTo>
                <a:lnTo>
                  <a:pt x="13" y="930"/>
                </a:lnTo>
                <a:lnTo>
                  <a:pt x="3" y="903"/>
                </a:lnTo>
                <a:lnTo>
                  <a:pt x="0" y="888"/>
                </a:lnTo>
                <a:lnTo>
                  <a:pt x="0" y="874"/>
                </a:lnTo>
                <a:lnTo>
                  <a:pt x="0" y="146"/>
                </a:lnTo>
                <a:lnTo>
                  <a:pt x="0" y="146"/>
                </a:lnTo>
                <a:lnTo>
                  <a:pt x="0" y="131"/>
                </a:lnTo>
                <a:lnTo>
                  <a:pt x="3" y="117"/>
                </a:lnTo>
                <a:lnTo>
                  <a:pt x="13" y="90"/>
                </a:lnTo>
                <a:lnTo>
                  <a:pt x="25" y="66"/>
                </a:lnTo>
                <a:lnTo>
                  <a:pt x="42" y="44"/>
                </a:lnTo>
                <a:lnTo>
                  <a:pt x="63" y="27"/>
                </a:lnTo>
                <a:lnTo>
                  <a:pt x="90" y="12"/>
                </a:lnTo>
                <a:lnTo>
                  <a:pt x="117" y="5"/>
                </a:lnTo>
                <a:lnTo>
                  <a:pt x="131" y="3"/>
                </a:lnTo>
                <a:lnTo>
                  <a:pt x="146" y="0"/>
                </a:lnTo>
                <a:lnTo>
                  <a:pt x="1520" y="0"/>
                </a:lnTo>
                <a:lnTo>
                  <a:pt x="1520" y="0"/>
                </a:lnTo>
                <a:lnTo>
                  <a:pt x="1535" y="3"/>
                </a:lnTo>
                <a:lnTo>
                  <a:pt x="1549" y="5"/>
                </a:lnTo>
                <a:lnTo>
                  <a:pt x="1578" y="12"/>
                </a:lnTo>
                <a:lnTo>
                  <a:pt x="1602" y="27"/>
                </a:lnTo>
                <a:lnTo>
                  <a:pt x="1624" y="44"/>
                </a:lnTo>
                <a:lnTo>
                  <a:pt x="1641" y="66"/>
                </a:lnTo>
                <a:lnTo>
                  <a:pt x="1656" y="90"/>
                </a:lnTo>
                <a:lnTo>
                  <a:pt x="1663" y="117"/>
                </a:lnTo>
                <a:lnTo>
                  <a:pt x="1665" y="131"/>
                </a:lnTo>
                <a:lnTo>
                  <a:pt x="1665" y="146"/>
                </a:lnTo>
                <a:lnTo>
                  <a:pt x="1665" y="874"/>
                </a:lnTo>
                <a:lnTo>
                  <a:pt x="1665" y="874"/>
                </a:lnTo>
                <a:lnTo>
                  <a:pt x="1665" y="888"/>
                </a:lnTo>
                <a:lnTo>
                  <a:pt x="1663" y="903"/>
                </a:lnTo>
                <a:lnTo>
                  <a:pt x="1656" y="930"/>
                </a:lnTo>
                <a:lnTo>
                  <a:pt x="1641" y="954"/>
                </a:lnTo>
                <a:lnTo>
                  <a:pt x="1624" y="976"/>
                </a:lnTo>
                <a:lnTo>
                  <a:pt x="1602" y="995"/>
                </a:lnTo>
                <a:lnTo>
                  <a:pt x="1578" y="1007"/>
                </a:lnTo>
                <a:lnTo>
                  <a:pt x="1549" y="1017"/>
                </a:lnTo>
                <a:lnTo>
                  <a:pt x="1535" y="1019"/>
                </a:lnTo>
                <a:lnTo>
                  <a:pt x="1520" y="1019"/>
                </a:lnTo>
                <a:lnTo>
                  <a:pt x="1520" y="1019"/>
                </a:lnTo>
                <a:close/>
              </a:path>
            </a:pathLst>
          </a:custGeom>
          <a:solidFill>
            <a:srgbClr val="0F6A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sz="1000">
              <a:latin typeface="微软雅黑" panose="020B0503020204020204" pitchFamily="34" charset="-122"/>
              <a:ea typeface="微软雅黑" panose="020B0503020204020204" pitchFamily="34" charset="-122"/>
            </a:endParaRPr>
          </a:p>
        </p:txBody>
      </p:sp>
      <p:sp>
        <p:nvSpPr>
          <p:cNvPr id="58" name="Freeform 19">
            <a:extLst>
              <a:ext uri="{FF2B5EF4-FFF2-40B4-BE49-F238E27FC236}">
                <a16:creationId xmlns="" xmlns:a16="http://schemas.microsoft.com/office/drawing/2014/main" id="{223C6D6B-CACD-4157-BFA2-543C05FC8216}"/>
              </a:ext>
            </a:extLst>
          </p:cNvPr>
          <p:cNvSpPr>
            <a:spLocks/>
          </p:cNvSpPr>
          <p:nvPr/>
        </p:nvSpPr>
        <p:spPr bwMode="auto">
          <a:xfrm>
            <a:off x="2608123" y="1580200"/>
            <a:ext cx="840208" cy="576099"/>
          </a:xfrm>
          <a:custGeom>
            <a:avLst/>
            <a:gdLst>
              <a:gd name="T0" fmla="*/ 1522 w 1667"/>
              <a:gd name="T1" fmla="*/ 1016 h 1016"/>
              <a:gd name="T2" fmla="*/ 145 w 1667"/>
              <a:gd name="T3" fmla="*/ 1016 h 1016"/>
              <a:gd name="T4" fmla="*/ 145 w 1667"/>
              <a:gd name="T5" fmla="*/ 1016 h 1016"/>
              <a:gd name="T6" fmla="*/ 130 w 1667"/>
              <a:gd name="T7" fmla="*/ 1016 h 1016"/>
              <a:gd name="T8" fmla="*/ 116 w 1667"/>
              <a:gd name="T9" fmla="*/ 1014 h 1016"/>
              <a:gd name="T10" fmla="*/ 89 w 1667"/>
              <a:gd name="T11" fmla="*/ 1007 h 1016"/>
              <a:gd name="T12" fmla="*/ 65 w 1667"/>
              <a:gd name="T13" fmla="*/ 992 h 1016"/>
              <a:gd name="T14" fmla="*/ 43 w 1667"/>
              <a:gd name="T15" fmla="*/ 975 h 1016"/>
              <a:gd name="T16" fmla="*/ 26 w 1667"/>
              <a:gd name="T17" fmla="*/ 954 h 1016"/>
              <a:gd name="T18" fmla="*/ 12 w 1667"/>
              <a:gd name="T19" fmla="*/ 929 h 1016"/>
              <a:gd name="T20" fmla="*/ 5 w 1667"/>
              <a:gd name="T21" fmla="*/ 900 h 1016"/>
              <a:gd name="T22" fmla="*/ 2 w 1667"/>
              <a:gd name="T23" fmla="*/ 886 h 1016"/>
              <a:gd name="T24" fmla="*/ 0 w 1667"/>
              <a:gd name="T25" fmla="*/ 871 h 1016"/>
              <a:gd name="T26" fmla="*/ 0 w 1667"/>
              <a:gd name="T27" fmla="*/ 145 h 1016"/>
              <a:gd name="T28" fmla="*/ 0 w 1667"/>
              <a:gd name="T29" fmla="*/ 145 h 1016"/>
              <a:gd name="T30" fmla="*/ 2 w 1667"/>
              <a:gd name="T31" fmla="*/ 131 h 1016"/>
              <a:gd name="T32" fmla="*/ 5 w 1667"/>
              <a:gd name="T33" fmla="*/ 116 h 1016"/>
              <a:gd name="T34" fmla="*/ 12 w 1667"/>
              <a:gd name="T35" fmla="*/ 90 h 1016"/>
              <a:gd name="T36" fmla="*/ 26 w 1667"/>
              <a:gd name="T37" fmla="*/ 63 h 1016"/>
              <a:gd name="T38" fmla="*/ 43 w 1667"/>
              <a:gd name="T39" fmla="*/ 44 h 1016"/>
              <a:gd name="T40" fmla="*/ 65 w 1667"/>
              <a:gd name="T41" fmla="*/ 24 h 1016"/>
              <a:gd name="T42" fmla="*/ 89 w 1667"/>
              <a:gd name="T43" fmla="*/ 12 h 1016"/>
              <a:gd name="T44" fmla="*/ 116 w 1667"/>
              <a:gd name="T45" fmla="*/ 2 h 1016"/>
              <a:gd name="T46" fmla="*/ 130 w 1667"/>
              <a:gd name="T47" fmla="*/ 0 h 1016"/>
              <a:gd name="T48" fmla="*/ 145 w 1667"/>
              <a:gd name="T49" fmla="*/ 0 h 1016"/>
              <a:gd name="T50" fmla="*/ 1522 w 1667"/>
              <a:gd name="T51" fmla="*/ 0 h 1016"/>
              <a:gd name="T52" fmla="*/ 1522 w 1667"/>
              <a:gd name="T53" fmla="*/ 0 h 1016"/>
              <a:gd name="T54" fmla="*/ 1536 w 1667"/>
              <a:gd name="T55" fmla="*/ 0 h 1016"/>
              <a:gd name="T56" fmla="*/ 1551 w 1667"/>
              <a:gd name="T57" fmla="*/ 2 h 1016"/>
              <a:gd name="T58" fmla="*/ 1577 w 1667"/>
              <a:gd name="T59" fmla="*/ 12 h 1016"/>
              <a:gd name="T60" fmla="*/ 1602 w 1667"/>
              <a:gd name="T61" fmla="*/ 24 h 1016"/>
              <a:gd name="T62" fmla="*/ 1623 w 1667"/>
              <a:gd name="T63" fmla="*/ 44 h 1016"/>
              <a:gd name="T64" fmla="*/ 1643 w 1667"/>
              <a:gd name="T65" fmla="*/ 63 h 1016"/>
              <a:gd name="T66" fmla="*/ 1655 w 1667"/>
              <a:gd name="T67" fmla="*/ 90 h 1016"/>
              <a:gd name="T68" fmla="*/ 1665 w 1667"/>
              <a:gd name="T69" fmla="*/ 116 h 1016"/>
              <a:gd name="T70" fmla="*/ 1667 w 1667"/>
              <a:gd name="T71" fmla="*/ 131 h 1016"/>
              <a:gd name="T72" fmla="*/ 1667 w 1667"/>
              <a:gd name="T73" fmla="*/ 145 h 1016"/>
              <a:gd name="T74" fmla="*/ 1667 w 1667"/>
              <a:gd name="T75" fmla="*/ 871 h 1016"/>
              <a:gd name="T76" fmla="*/ 1667 w 1667"/>
              <a:gd name="T77" fmla="*/ 871 h 1016"/>
              <a:gd name="T78" fmla="*/ 1667 w 1667"/>
              <a:gd name="T79" fmla="*/ 886 h 1016"/>
              <a:gd name="T80" fmla="*/ 1665 w 1667"/>
              <a:gd name="T81" fmla="*/ 900 h 1016"/>
              <a:gd name="T82" fmla="*/ 1655 w 1667"/>
              <a:gd name="T83" fmla="*/ 929 h 1016"/>
              <a:gd name="T84" fmla="*/ 1643 w 1667"/>
              <a:gd name="T85" fmla="*/ 954 h 1016"/>
              <a:gd name="T86" fmla="*/ 1623 w 1667"/>
              <a:gd name="T87" fmla="*/ 975 h 1016"/>
              <a:gd name="T88" fmla="*/ 1602 w 1667"/>
              <a:gd name="T89" fmla="*/ 992 h 1016"/>
              <a:gd name="T90" fmla="*/ 1577 w 1667"/>
              <a:gd name="T91" fmla="*/ 1007 h 1016"/>
              <a:gd name="T92" fmla="*/ 1551 w 1667"/>
              <a:gd name="T93" fmla="*/ 1014 h 1016"/>
              <a:gd name="T94" fmla="*/ 1536 w 1667"/>
              <a:gd name="T95" fmla="*/ 1016 h 1016"/>
              <a:gd name="T96" fmla="*/ 1522 w 1667"/>
              <a:gd name="T97"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1016">
                <a:moveTo>
                  <a:pt x="1522" y="1016"/>
                </a:moveTo>
                <a:lnTo>
                  <a:pt x="145" y="1016"/>
                </a:lnTo>
                <a:lnTo>
                  <a:pt x="145" y="1016"/>
                </a:lnTo>
                <a:lnTo>
                  <a:pt x="130" y="1016"/>
                </a:lnTo>
                <a:lnTo>
                  <a:pt x="116" y="1014"/>
                </a:lnTo>
                <a:lnTo>
                  <a:pt x="89" y="1007"/>
                </a:lnTo>
                <a:lnTo>
                  <a:pt x="65" y="992"/>
                </a:lnTo>
                <a:lnTo>
                  <a:pt x="43" y="975"/>
                </a:lnTo>
                <a:lnTo>
                  <a:pt x="26" y="954"/>
                </a:lnTo>
                <a:lnTo>
                  <a:pt x="12" y="929"/>
                </a:lnTo>
                <a:lnTo>
                  <a:pt x="5" y="900"/>
                </a:lnTo>
                <a:lnTo>
                  <a:pt x="2" y="886"/>
                </a:lnTo>
                <a:lnTo>
                  <a:pt x="0" y="871"/>
                </a:lnTo>
                <a:lnTo>
                  <a:pt x="0" y="145"/>
                </a:lnTo>
                <a:lnTo>
                  <a:pt x="0" y="145"/>
                </a:lnTo>
                <a:lnTo>
                  <a:pt x="2" y="131"/>
                </a:lnTo>
                <a:lnTo>
                  <a:pt x="5" y="116"/>
                </a:lnTo>
                <a:lnTo>
                  <a:pt x="12" y="90"/>
                </a:lnTo>
                <a:lnTo>
                  <a:pt x="26" y="63"/>
                </a:lnTo>
                <a:lnTo>
                  <a:pt x="43" y="44"/>
                </a:lnTo>
                <a:lnTo>
                  <a:pt x="65" y="24"/>
                </a:lnTo>
                <a:lnTo>
                  <a:pt x="89" y="12"/>
                </a:lnTo>
                <a:lnTo>
                  <a:pt x="116" y="2"/>
                </a:lnTo>
                <a:lnTo>
                  <a:pt x="130" y="0"/>
                </a:lnTo>
                <a:lnTo>
                  <a:pt x="145" y="0"/>
                </a:lnTo>
                <a:lnTo>
                  <a:pt x="1522" y="0"/>
                </a:lnTo>
                <a:lnTo>
                  <a:pt x="1522" y="0"/>
                </a:lnTo>
                <a:lnTo>
                  <a:pt x="1536" y="0"/>
                </a:lnTo>
                <a:lnTo>
                  <a:pt x="1551" y="2"/>
                </a:lnTo>
                <a:lnTo>
                  <a:pt x="1577" y="12"/>
                </a:lnTo>
                <a:lnTo>
                  <a:pt x="1602" y="24"/>
                </a:lnTo>
                <a:lnTo>
                  <a:pt x="1623" y="44"/>
                </a:lnTo>
                <a:lnTo>
                  <a:pt x="1643" y="63"/>
                </a:lnTo>
                <a:lnTo>
                  <a:pt x="1655" y="90"/>
                </a:lnTo>
                <a:lnTo>
                  <a:pt x="1665" y="116"/>
                </a:lnTo>
                <a:lnTo>
                  <a:pt x="1667" y="131"/>
                </a:lnTo>
                <a:lnTo>
                  <a:pt x="1667" y="145"/>
                </a:lnTo>
                <a:lnTo>
                  <a:pt x="1667" y="871"/>
                </a:lnTo>
                <a:lnTo>
                  <a:pt x="1667" y="871"/>
                </a:lnTo>
                <a:lnTo>
                  <a:pt x="1667" y="886"/>
                </a:lnTo>
                <a:lnTo>
                  <a:pt x="1665" y="900"/>
                </a:lnTo>
                <a:lnTo>
                  <a:pt x="1655" y="929"/>
                </a:lnTo>
                <a:lnTo>
                  <a:pt x="1643" y="954"/>
                </a:lnTo>
                <a:lnTo>
                  <a:pt x="1623" y="975"/>
                </a:lnTo>
                <a:lnTo>
                  <a:pt x="1602" y="992"/>
                </a:lnTo>
                <a:lnTo>
                  <a:pt x="1577" y="1007"/>
                </a:lnTo>
                <a:lnTo>
                  <a:pt x="1551" y="1014"/>
                </a:lnTo>
                <a:lnTo>
                  <a:pt x="1536" y="1016"/>
                </a:lnTo>
                <a:lnTo>
                  <a:pt x="1522" y="10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ctr" anchorCtr="1" compatLnSpc="1">
            <a:prstTxWarp prst="textNoShape">
              <a:avLst/>
            </a:prstTxWarp>
          </a:bodyPr>
          <a:lstStyle/>
          <a:p>
            <a:pPr algn="ctr"/>
            <a:r>
              <a:rPr lang="zh-CN" altLang="en-US" sz="1200" dirty="0">
                <a:latin typeface="微软雅黑" panose="020B0503020204020204" pitchFamily="34" charset="-122"/>
                <a:ea typeface="微软雅黑" panose="020B0503020204020204" pitchFamily="34" charset="-122"/>
              </a:rPr>
              <a:t>信息化</a:t>
            </a:r>
          </a:p>
          <a:p>
            <a:pPr algn="ctr"/>
            <a:r>
              <a:rPr lang="zh-CN" altLang="en-US" sz="1200" dirty="0" smtClean="0">
                <a:latin typeface="微软雅黑" panose="020B0503020204020204" pitchFamily="34" charset="-122"/>
                <a:ea typeface="微软雅黑" panose="020B0503020204020204" pitchFamily="34" charset="-122"/>
              </a:rPr>
              <a:t>应用资源</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中心</a:t>
            </a:r>
            <a:endParaRPr lang="zh-CN" altLang="en-US" sz="1200" dirty="0">
              <a:latin typeface="微软雅黑" panose="020B0503020204020204" pitchFamily="34" charset="-122"/>
              <a:ea typeface="微软雅黑" panose="020B0503020204020204" pitchFamily="34" charset="-122"/>
            </a:endParaRPr>
          </a:p>
        </p:txBody>
      </p:sp>
      <p:sp>
        <p:nvSpPr>
          <p:cNvPr id="59" name="Freeform 20">
            <a:extLst>
              <a:ext uri="{FF2B5EF4-FFF2-40B4-BE49-F238E27FC236}">
                <a16:creationId xmlns="" xmlns:a16="http://schemas.microsoft.com/office/drawing/2014/main" id="{815EA8AE-2C7D-4220-B756-4C0FDC2B9E0A}"/>
              </a:ext>
            </a:extLst>
          </p:cNvPr>
          <p:cNvSpPr>
            <a:spLocks/>
          </p:cNvSpPr>
          <p:nvPr/>
        </p:nvSpPr>
        <p:spPr bwMode="auto">
          <a:xfrm>
            <a:off x="2608123" y="1557622"/>
            <a:ext cx="840208" cy="576099"/>
          </a:xfrm>
          <a:custGeom>
            <a:avLst/>
            <a:gdLst>
              <a:gd name="T0" fmla="*/ 1522 w 1667"/>
              <a:gd name="T1" fmla="*/ 1016 h 1016"/>
              <a:gd name="T2" fmla="*/ 145 w 1667"/>
              <a:gd name="T3" fmla="*/ 1016 h 1016"/>
              <a:gd name="T4" fmla="*/ 145 w 1667"/>
              <a:gd name="T5" fmla="*/ 1016 h 1016"/>
              <a:gd name="T6" fmla="*/ 130 w 1667"/>
              <a:gd name="T7" fmla="*/ 1016 h 1016"/>
              <a:gd name="T8" fmla="*/ 116 w 1667"/>
              <a:gd name="T9" fmla="*/ 1014 h 1016"/>
              <a:gd name="T10" fmla="*/ 89 w 1667"/>
              <a:gd name="T11" fmla="*/ 1007 h 1016"/>
              <a:gd name="T12" fmla="*/ 65 w 1667"/>
              <a:gd name="T13" fmla="*/ 992 h 1016"/>
              <a:gd name="T14" fmla="*/ 43 w 1667"/>
              <a:gd name="T15" fmla="*/ 975 h 1016"/>
              <a:gd name="T16" fmla="*/ 26 w 1667"/>
              <a:gd name="T17" fmla="*/ 954 h 1016"/>
              <a:gd name="T18" fmla="*/ 12 w 1667"/>
              <a:gd name="T19" fmla="*/ 929 h 1016"/>
              <a:gd name="T20" fmla="*/ 5 w 1667"/>
              <a:gd name="T21" fmla="*/ 900 h 1016"/>
              <a:gd name="T22" fmla="*/ 2 w 1667"/>
              <a:gd name="T23" fmla="*/ 886 h 1016"/>
              <a:gd name="T24" fmla="*/ 0 w 1667"/>
              <a:gd name="T25" fmla="*/ 871 h 1016"/>
              <a:gd name="T26" fmla="*/ 0 w 1667"/>
              <a:gd name="T27" fmla="*/ 145 h 1016"/>
              <a:gd name="T28" fmla="*/ 0 w 1667"/>
              <a:gd name="T29" fmla="*/ 145 h 1016"/>
              <a:gd name="T30" fmla="*/ 2 w 1667"/>
              <a:gd name="T31" fmla="*/ 131 h 1016"/>
              <a:gd name="T32" fmla="*/ 5 w 1667"/>
              <a:gd name="T33" fmla="*/ 116 h 1016"/>
              <a:gd name="T34" fmla="*/ 12 w 1667"/>
              <a:gd name="T35" fmla="*/ 90 h 1016"/>
              <a:gd name="T36" fmla="*/ 26 w 1667"/>
              <a:gd name="T37" fmla="*/ 63 h 1016"/>
              <a:gd name="T38" fmla="*/ 43 w 1667"/>
              <a:gd name="T39" fmla="*/ 44 h 1016"/>
              <a:gd name="T40" fmla="*/ 65 w 1667"/>
              <a:gd name="T41" fmla="*/ 24 h 1016"/>
              <a:gd name="T42" fmla="*/ 89 w 1667"/>
              <a:gd name="T43" fmla="*/ 12 h 1016"/>
              <a:gd name="T44" fmla="*/ 116 w 1667"/>
              <a:gd name="T45" fmla="*/ 2 h 1016"/>
              <a:gd name="T46" fmla="*/ 130 w 1667"/>
              <a:gd name="T47" fmla="*/ 0 h 1016"/>
              <a:gd name="T48" fmla="*/ 145 w 1667"/>
              <a:gd name="T49" fmla="*/ 0 h 1016"/>
              <a:gd name="T50" fmla="*/ 1522 w 1667"/>
              <a:gd name="T51" fmla="*/ 0 h 1016"/>
              <a:gd name="T52" fmla="*/ 1522 w 1667"/>
              <a:gd name="T53" fmla="*/ 0 h 1016"/>
              <a:gd name="T54" fmla="*/ 1536 w 1667"/>
              <a:gd name="T55" fmla="*/ 0 h 1016"/>
              <a:gd name="T56" fmla="*/ 1551 w 1667"/>
              <a:gd name="T57" fmla="*/ 2 h 1016"/>
              <a:gd name="T58" fmla="*/ 1577 w 1667"/>
              <a:gd name="T59" fmla="*/ 12 h 1016"/>
              <a:gd name="T60" fmla="*/ 1602 w 1667"/>
              <a:gd name="T61" fmla="*/ 24 h 1016"/>
              <a:gd name="T62" fmla="*/ 1623 w 1667"/>
              <a:gd name="T63" fmla="*/ 44 h 1016"/>
              <a:gd name="T64" fmla="*/ 1643 w 1667"/>
              <a:gd name="T65" fmla="*/ 63 h 1016"/>
              <a:gd name="T66" fmla="*/ 1655 w 1667"/>
              <a:gd name="T67" fmla="*/ 90 h 1016"/>
              <a:gd name="T68" fmla="*/ 1665 w 1667"/>
              <a:gd name="T69" fmla="*/ 116 h 1016"/>
              <a:gd name="T70" fmla="*/ 1667 w 1667"/>
              <a:gd name="T71" fmla="*/ 131 h 1016"/>
              <a:gd name="T72" fmla="*/ 1667 w 1667"/>
              <a:gd name="T73" fmla="*/ 145 h 1016"/>
              <a:gd name="T74" fmla="*/ 1667 w 1667"/>
              <a:gd name="T75" fmla="*/ 871 h 1016"/>
              <a:gd name="T76" fmla="*/ 1667 w 1667"/>
              <a:gd name="T77" fmla="*/ 871 h 1016"/>
              <a:gd name="T78" fmla="*/ 1667 w 1667"/>
              <a:gd name="T79" fmla="*/ 886 h 1016"/>
              <a:gd name="T80" fmla="*/ 1665 w 1667"/>
              <a:gd name="T81" fmla="*/ 900 h 1016"/>
              <a:gd name="T82" fmla="*/ 1655 w 1667"/>
              <a:gd name="T83" fmla="*/ 929 h 1016"/>
              <a:gd name="T84" fmla="*/ 1643 w 1667"/>
              <a:gd name="T85" fmla="*/ 954 h 1016"/>
              <a:gd name="T86" fmla="*/ 1623 w 1667"/>
              <a:gd name="T87" fmla="*/ 975 h 1016"/>
              <a:gd name="T88" fmla="*/ 1602 w 1667"/>
              <a:gd name="T89" fmla="*/ 992 h 1016"/>
              <a:gd name="T90" fmla="*/ 1577 w 1667"/>
              <a:gd name="T91" fmla="*/ 1007 h 1016"/>
              <a:gd name="T92" fmla="*/ 1551 w 1667"/>
              <a:gd name="T93" fmla="*/ 1014 h 1016"/>
              <a:gd name="T94" fmla="*/ 1536 w 1667"/>
              <a:gd name="T95" fmla="*/ 1016 h 1016"/>
              <a:gd name="T96" fmla="*/ 1522 w 1667"/>
              <a:gd name="T97"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1016">
                <a:moveTo>
                  <a:pt x="1522" y="1016"/>
                </a:moveTo>
                <a:lnTo>
                  <a:pt x="145" y="1016"/>
                </a:lnTo>
                <a:lnTo>
                  <a:pt x="145" y="1016"/>
                </a:lnTo>
                <a:lnTo>
                  <a:pt x="130" y="1016"/>
                </a:lnTo>
                <a:lnTo>
                  <a:pt x="116" y="1014"/>
                </a:lnTo>
                <a:lnTo>
                  <a:pt x="89" y="1007"/>
                </a:lnTo>
                <a:lnTo>
                  <a:pt x="65" y="992"/>
                </a:lnTo>
                <a:lnTo>
                  <a:pt x="43" y="975"/>
                </a:lnTo>
                <a:lnTo>
                  <a:pt x="26" y="954"/>
                </a:lnTo>
                <a:lnTo>
                  <a:pt x="12" y="929"/>
                </a:lnTo>
                <a:lnTo>
                  <a:pt x="5" y="900"/>
                </a:lnTo>
                <a:lnTo>
                  <a:pt x="2" y="886"/>
                </a:lnTo>
                <a:lnTo>
                  <a:pt x="0" y="871"/>
                </a:lnTo>
                <a:lnTo>
                  <a:pt x="0" y="145"/>
                </a:lnTo>
                <a:lnTo>
                  <a:pt x="0" y="145"/>
                </a:lnTo>
                <a:lnTo>
                  <a:pt x="2" y="131"/>
                </a:lnTo>
                <a:lnTo>
                  <a:pt x="5" y="116"/>
                </a:lnTo>
                <a:lnTo>
                  <a:pt x="12" y="90"/>
                </a:lnTo>
                <a:lnTo>
                  <a:pt x="26" y="63"/>
                </a:lnTo>
                <a:lnTo>
                  <a:pt x="43" y="44"/>
                </a:lnTo>
                <a:lnTo>
                  <a:pt x="65" y="24"/>
                </a:lnTo>
                <a:lnTo>
                  <a:pt x="89" y="12"/>
                </a:lnTo>
                <a:lnTo>
                  <a:pt x="116" y="2"/>
                </a:lnTo>
                <a:lnTo>
                  <a:pt x="130" y="0"/>
                </a:lnTo>
                <a:lnTo>
                  <a:pt x="145" y="0"/>
                </a:lnTo>
                <a:lnTo>
                  <a:pt x="1522" y="0"/>
                </a:lnTo>
                <a:lnTo>
                  <a:pt x="1522" y="0"/>
                </a:lnTo>
                <a:lnTo>
                  <a:pt x="1536" y="0"/>
                </a:lnTo>
                <a:lnTo>
                  <a:pt x="1551" y="2"/>
                </a:lnTo>
                <a:lnTo>
                  <a:pt x="1577" y="12"/>
                </a:lnTo>
                <a:lnTo>
                  <a:pt x="1602" y="24"/>
                </a:lnTo>
                <a:lnTo>
                  <a:pt x="1623" y="44"/>
                </a:lnTo>
                <a:lnTo>
                  <a:pt x="1643" y="63"/>
                </a:lnTo>
                <a:lnTo>
                  <a:pt x="1655" y="90"/>
                </a:lnTo>
                <a:lnTo>
                  <a:pt x="1665" y="116"/>
                </a:lnTo>
                <a:lnTo>
                  <a:pt x="1667" y="131"/>
                </a:lnTo>
                <a:lnTo>
                  <a:pt x="1667" y="145"/>
                </a:lnTo>
                <a:lnTo>
                  <a:pt x="1667" y="871"/>
                </a:lnTo>
                <a:lnTo>
                  <a:pt x="1667" y="871"/>
                </a:lnTo>
                <a:lnTo>
                  <a:pt x="1667" y="886"/>
                </a:lnTo>
                <a:lnTo>
                  <a:pt x="1665" y="900"/>
                </a:lnTo>
                <a:lnTo>
                  <a:pt x="1655" y="929"/>
                </a:lnTo>
                <a:lnTo>
                  <a:pt x="1643" y="954"/>
                </a:lnTo>
                <a:lnTo>
                  <a:pt x="1623" y="975"/>
                </a:lnTo>
                <a:lnTo>
                  <a:pt x="1602" y="992"/>
                </a:lnTo>
                <a:lnTo>
                  <a:pt x="1577" y="1007"/>
                </a:lnTo>
                <a:lnTo>
                  <a:pt x="1551" y="1014"/>
                </a:lnTo>
                <a:lnTo>
                  <a:pt x="1536" y="1016"/>
                </a:lnTo>
                <a:lnTo>
                  <a:pt x="1522" y="10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0" name="Freeform 21">
            <a:extLst>
              <a:ext uri="{FF2B5EF4-FFF2-40B4-BE49-F238E27FC236}">
                <a16:creationId xmlns="" xmlns:a16="http://schemas.microsoft.com/office/drawing/2014/main" id="{9A89CFCF-7372-4783-920B-F8C009F5E555}"/>
              </a:ext>
            </a:extLst>
          </p:cNvPr>
          <p:cNvSpPr>
            <a:spLocks/>
          </p:cNvSpPr>
          <p:nvPr/>
        </p:nvSpPr>
        <p:spPr bwMode="auto">
          <a:xfrm>
            <a:off x="2584737" y="1555302"/>
            <a:ext cx="864401" cy="603884"/>
          </a:xfrm>
          <a:custGeom>
            <a:avLst/>
            <a:gdLst>
              <a:gd name="T0" fmla="*/ 1546 w 1715"/>
              <a:gd name="T1" fmla="*/ 1016 h 1065"/>
              <a:gd name="T2" fmla="*/ 169 w 1715"/>
              <a:gd name="T3" fmla="*/ 1016 h 1065"/>
              <a:gd name="T4" fmla="*/ 123 w 1715"/>
              <a:gd name="T5" fmla="*/ 1007 h 1065"/>
              <a:gd name="T6" fmla="*/ 84 w 1715"/>
              <a:gd name="T7" fmla="*/ 982 h 1065"/>
              <a:gd name="T8" fmla="*/ 70 w 1715"/>
              <a:gd name="T9" fmla="*/ 963 h 1065"/>
              <a:gd name="T10" fmla="*/ 53 w 1715"/>
              <a:gd name="T11" fmla="*/ 919 h 1065"/>
              <a:gd name="T12" fmla="*/ 48 w 1715"/>
              <a:gd name="T13" fmla="*/ 169 h 1065"/>
              <a:gd name="T14" fmla="*/ 53 w 1715"/>
              <a:gd name="T15" fmla="*/ 145 h 1065"/>
              <a:gd name="T16" fmla="*/ 70 w 1715"/>
              <a:gd name="T17" fmla="*/ 101 h 1065"/>
              <a:gd name="T18" fmla="*/ 84 w 1715"/>
              <a:gd name="T19" fmla="*/ 85 h 1065"/>
              <a:gd name="T20" fmla="*/ 123 w 1715"/>
              <a:gd name="T21" fmla="*/ 58 h 1065"/>
              <a:gd name="T22" fmla="*/ 169 w 1715"/>
              <a:gd name="T23" fmla="*/ 48 h 1065"/>
              <a:gd name="T24" fmla="*/ 1546 w 1715"/>
              <a:gd name="T25" fmla="*/ 48 h 1065"/>
              <a:gd name="T26" fmla="*/ 1592 w 1715"/>
              <a:gd name="T27" fmla="*/ 58 h 1065"/>
              <a:gd name="T28" fmla="*/ 1631 w 1715"/>
              <a:gd name="T29" fmla="*/ 85 h 1065"/>
              <a:gd name="T30" fmla="*/ 1645 w 1715"/>
              <a:gd name="T31" fmla="*/ 101 h 1065"/>
              <a:gd name="T32" fmla="*/ 1664 w 1715"/>
              <a:gd name="T33" fmla="*/ 145 h 1065"/>
              <a:gd name="T34" fmla="*/ 1667 w 1715"/>
              <a:gd name="T35" fmla="*/ 895 h 1065"/>
              <a:gd name="T36" fmla="*/ 1664 w 1715"/>
              <a:gd name="T37" fmla="*/ 919 h 1065"/>
              <a:gd name="T38" fmla="*/ 1645 w 1715"/>
              <a:gd name="T39" fmla="*/ 963 h 1065"/>
              <a:gd name="T40" fmla="*/ 1631 w 1715"/>
              <a:gd name="T41" fmla="*/ 982 h 1065"/>
              <a:gd name="T42" fmla="*/ 1592 w 1715"/>
              <a:gd name="T43" fmla="*/ 1007 h 1065"/>
              <a:gd name="T44" fmla="*/ 1546 w 1715"/>
              <a:gd name="T45" fmla="*/ 1016 h 1065"/>
              <a:gd name="T46" fmla="*/ 1546 w 1715"/>
              <a:gd name="T47" fmla="*/ 1065 h 1065"/>
              <a:gd name="T48" fmla="*/ 1563 w 1715"/>
              <a:gd name="T49" fmla="*/ 1065 h 1065"/>
              <a:gd name="T50" fmla="*/ 1597 w 1715"/>
              <a:gd name="T51" fmla="*/ 1057 h 1065"/>
              <a:gd name="T52" fmla="*/ 1626 w 1715"/>
              <a:gd name="T53" fmla="*/ 1045 h 1065"/>
              <a:gd name="T54" fmla="*/ 1652 w 1715"/>
              <a:gd name="T55" fmla="*/ 1026 h 1065"/>
              <a:gd name="T56" fmla="*/ 1664 w 1715"/>
              <a:gd name="T57" fmla="*/ 1016 h 1065"/>
              <a:gd name="T58" fmla="*/ 1686 w 1715"/>
              <a:gd name="T59" fmla="*/ 990 h 1065"/>
              <a:gd name="T60" fmla="*/ 1701 w 1715"/>
              <a:gd name="T61" fmla="*/ 963 h 1065"/>
              <a:gd name="T62" fmla="*/ 1710 w 1715"/>
              <a:gd name="T63" fmla="*/ 929 h 1065"/>
              <a:gd name="T64" fmla="*/ 1715 w 1715"/>
              <a:gd name="T65" fmla="*/ 895 h 1065"/>
              <a:gd name="T66" fmla="*/ 1715 w 1715"/>
              <a:gd name="T67" fmla="*/ 169 h 1065"/>
              <a:gd name="T68" fmla="*/ 1710 w 1715"/>
              <a:gd name="T69" fmla="*/ 135 h 1065"/>
              <a:gd name="T70" fmla="*/ 1701 w 1715"/>
              <a:gd name="T71" fmla="*/ 104 h 1065"/>
              <a:gd name="T72" fmla="*/ 1686 w 1715"/>
              <a:gd name="T73" fmla="*/ 75 h 1065"/>
              <a:gd name="T74" fmla="*/ 1664 w 1715"/>
              <a:gd name="T75" fmla="*/ 48 h 1065"/>
              <a:gd name="T76" fmla="*/ 1652 w 1715"/>
              <a:gd name="T77" fmla="*/ 39 h 1065"/>
              <a:gd name="T78" fmla="*/ 1626 w 1715"/>
              <a:gd name="T79" fmla="*/ 19 h 1065"/>
              <a:gd name="T80" fmla="*/ 1597 w 1715"/>
              <a:gd name="T81" fmla="*/ 7 h 1065"/>
              <a:gd name="T82" fmla="*/ 1563 w 1715"/>
              <a:gd name="T83" fmla="*/ 0 h 1065"/>
              <a:gd name="T84" fmla="*/ 169 w 1715"/>
              <a:gd name="T85" fmla="*/ 0 h 1065"/>
              <a:gd name="T86" fmla="*/ 152 w 1715"/>
              <a:gd name="T87" fmla="*/ 0 h 1065"/>
              <a:gd name="T88" fmla="*/ 121 w 1715"/>
              <a:gd name="T89" fmla="*/ 7 h 1065"/>
              <a:gd name="T90" fmla="*/ 89 w 1715"/>
              <a:gd name="T91" fmla="*/ 19 h 1065"/>
              <a:gd name="T92" fmla="*/ 62 w 1715"/>
              <a:gd name="T93" fmla="*/ 39 h 1065"/>
              <a:gd name="T94" fmla="*/ 50 w 1715"/>
              <a:gd name="T95" fmla="*/ 48 h 1065"/>
              <a:gd name="T96" fmla="*/ 31 w 1715"/>
              <a:gd name="T97" fmla="*/ 75 h 1065"/>
              <a:gd name="T98" fmla="*/ 14 w 1715"/>
              <a:gd name="T99" fmla="*/ 104 h 1065"/>
              <a:gd name="T100" fmla="*/ 4 w 1715"/>
              <a:gd name="T101" fmla="*/ 135 h 1065"/>
              <a:gd name="T102" fmla="*/ 0 w 1715"/>
              <a:gd name="T103" fmla="*/ 169 h 1065"/>
              <a:gd name="T104" fmla="*/ 0 w 1715"/>
              <a:gd name="T105" fmla="*/ 895 h 1065"/>
              <a:gd name="T106" fmla="*/ 4 w 1715"/>
              <a:gd name="T107" fmla="*/ 929 h 1065"/>
              <a:gd name="T108" fmla="*/ 14 w 1715"/>
              <a:gd name="T109" fmla="*/ 963 h 1065"/>
              <a:gd name="T110" fmla="*/ 31 w 1715"/>
              <a:gd name="T111" fmla="*/ 990 h 1065"/>
              <a:gd name="T112" fmla="*/ 50 w 1715"/>
              <a:gd name="T113" fmla="*/ 1016 h 1065"/>
              <a:gd name="T114" fmla="*/ 62 w 1715"/>
              <a:gd name="T115" fmla="*/ 1026 h 1065"/>
              <a:gd name="T116" fmla="*/ 89 w 1715"/>
              <a:gd name="T117" fmla="*/ 1045 h 1065"/>
              <a:gd name="T118" fmla="*/ 121 w 1715"/>
              <a:gd name="T119" fmla="*/ 1057 h 1065"/>
              <a:gd name="T120" fmla="*/ 152 w 1715"/>
              <a:gd name="T121" fmla="*/ 1065 h 1065"/>
              <a:gd name="T122" fmla="*/ 1546 w 1715"/>
              <a:gd name="T123"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5" h="1065">
                <a:moveTo>
                  <a:pt x="1546" y="1040"/>
                </a:moveTo>
                <a:lnTo>
                  <a:pt x="1546" y="1016"/>
                </a:lnTo>
                <a:lnTo>
                  <a:pt x="169" y="1016"/>
                </a:lnTo>
                <a:lnTo>
                  <a:pt x="169" y="1016"/>
                </a:lnTo>
                <a:lnTo>
                  <a:pt x="145" y="1014"/>
                </a:lnTo>
                <a:lnTo>
                  <a:pt x="123" y="1007"/>
                </a:lnTo>
                <a:lnTo>
                  <a:pt x="104" y="997"/>
                </a:lnTo>
                <a:lnTo>
                  <a:pt x="84" y="982"/>
                </a:lnTo>
                <a:lnTo>
                  <a:pt x="84" y="982"/>
                </a:lnTo>
                <a:lnTo>
                  <a:pt x="70" y="963"/>
                </a:lnTo>
                <a:lnTo>
                  <a:pt x="58" y="944"/>
                </a:lnTo>
                <a:lnTo>
                  <a:pt x="53" y="919"/>
                </a:lnTo>
                <a:lnTo>
                  <a:pt x="48" y="895"/>
                </a:lnTo>
                <a:lnTo>
                  <a:pt x="48" y="169"/>
                </a:lnTo>
                <a:lnTo>
                  <a:pt x="48" y="169"/>
                </a:lnTo>
                <a:lnTo>
                  <a:pt x="53" y="145"/>
                </a:lnTo>
                <a:lnTo>
                  <a:pt x="58" y="123"/>
                </a:lnTo>
                <a:lnTo>
                  <a:pt x="70" y="101"/>
                </a:lnTo>
                <a:lnTo>
                  <a:pt x="84" y="85"/>
                </a:lnTo>
                <a:lnTo>
                  <a:pt x="84" y="85"/>
                </a:lnTo>
                <a:lnTo>
                  <a:pt x="104" y="68"/>
                </a:lnTo>
                <a:lnTo>
                  <a:pt x="123" y="58"/>
                </a:lnTo>
                <a:lnTo>
                  <a:pt x="145" y="51"/>
                </a:lnTo>
                <a:lnTo>
                  <a:pt x="169" y="48"/>
                </a:lnTo>
                <a:lnTo>
                  <a:pt x="1546" y="48"/>
                </a:lnTo>
                <a:lnTo>
                  <a:pt x="1546" y="48"/>
                </a:lnTo>
                <a:lnTo>
                  <a:pt x="1570" y="51"/>
                </a:lnTo>
                <a:lnTo>
                  <a:pt x="1592" y="58"/>
                </a:lnTo>
                <a:lnTo>
                  <a:pt x="1614" y="68"/>
                </a:lnTo>
                <a:lnTo>
                  <a:pt x="1631" y="85"/>
                </a:lnTo>
                <a:lnTo>
                  <a:pt x="1631" y="85"/>
                </a:lnTo>
                <a:lnTo>
                  <a:pt x="1645" y="101"/>
                </a:lnTo>
                <a:lnTo>
                  <a:pt x="1657" y="123"/>
                </a:lnTo>
                <a:lnTo>
                  <a:pt x="1664" y="145"/>
                </a:lnTo>
                <a:lnTo>
                  <a:pt x="1667" y="169"/>
                </a:lnTo>
                <a:lnTo>
                  <a:pt x="1667" y="895"/>
                </a:lnTo>
                <a:lnTo>
                  <a:pt x="1667" y="895"/>
                </a:lnTo>
                <a:lnTo>
                  <a:pt x="1664" y="919"/>
                </a:lnTo>
                <a:lnTo>
                  <a:pt x="1657" y="944"/>
                </a:lnTo>
                <a:lnTo>
                  <a:pt x="1645" y="963"/>
                </a:lnTo>
                <a:lnTo>
                  <a:pt x="1631" y="982"/>
                </a:lnTo>
                <a:lnTo>
                  <a:pt x="1631" y="982"/>
                </a:lnTo>
                <a:lnTo>
                  <a:pt x="1614" y="997"/>
                </a:lnTo>
                <a:lnTo>
                  <a:pt x="1592" y="1007"/>
                </a:lnTo>
                <a:lnTo>
                  <a:pt x="1570" y="1014"/>
                </a:lnTo>
                <a:lnTo>
                  <a:pt x="1546" y="1016"/>
                </a:lnTo>
                <a:lnTo>
                  <a:pt x="1546" y="1040"/>
                </a:lnTo>
                <a:lnTo>
                  <a:pt x="1546" y="1065"/>
                </a:lnTo>
                <a:lnTo>
                  <a:pt x="1546" y="1065"/>
                </a:lnTo>
                <a:lnTo>
                  <a:pt x="1563" y="1065"/>
                </a:lnTo>
                <a:lnTo>
                  <a:pt x="1580" y="1062"/>
                </a:lnTo>
                <a:lnTo>
                  <a:pt x="1597" y="1057"/>
                </a:lnTo>
                <a:lnTo>
                  <a:pt x="1611" y="1053"/>
                </a:lnTo>
                <a:lnTo>
                  <a:pt x="1626" y="1045"/>
                </a:lnTo>
                <a:lnTo>
                  <a:pt x="1640" y="1036"/>
                </a:lnTo>
                <a:lnTo>
                  <a:pt x="1652" y="1026"/>
                </a:lnTo>
                <a:lnTo>
                  <a:pt x="1664" y="1016"/>
                </a:lnTo>
                <a:lnTo>
                  <a:pt x="1664" y="1016"/>
                </a:lnTo>
                <a:lnTo>
                  <a:pt x="1677" y="1004"/>
                </a:lnTo>
                <a:lnTo>
                  <a:pt x="1686" y="990"/>
                </a:lnTo>
                <a:lnTo>
                  <a:pt x="1693" y="978"/>
                </a:lnTo>
                <a:lnTo>
                  <a:pt x="1701" y="963"/>
                </a:lnTo>
                <a:lnTo>
                  <a:pt x="1708" y="946"/>
                </a:lnTo>
                <a:lnTo>
                  <a:pt x="1710" y="929"/>
                </a:lnTo>
                <a:lnTo>
                  <a:pt x="1715" y="912"/>
                </a:lnTo>
                <a:lnTo>
                  <a:pt x="1715" y="895"/>
                </a:lnTo>
                <a:lnTo>
                  <a:pt x="1715" y="169"/>
                </a:lnTo>
                <a:lnTo>
                  <a:pt x="1715" y="169"/>
                </a:lnTo>
                <a:lnTo>
                  <a:pt x="1715" y="152"/>
                </a:lnTo>
                <a:lnTo>
                  <a:pt x="1710" y="135"/>
                </a:lnTo>
                <a:lnTo>
                  <a:pt x="1708" y="118"/>
                </a:lnTo>
                <a:lnTo>
                  <a:pt x="1701" y="104"/>
                </a:lnTo>
                <a:lnTo>
                  <a:pt x="1693" y="89"/>
                </a:lnTo>
                <a:lnTo>
                  <a:pt x="1686" y="75"/>
                </a:lnTo>
                <a:lnTo>
                  <a:pt x="1677" y="60"/>
                </a:lnTo>
                <a:lnTo>
                  <a:pt x="1664" y="48"/>
                </a:lnTo>
                <a:lnTo>
                  <a:pt x="1664" y="48"/>
                </a:lnTo>
                <a:lnTo>
                  <a:pt x="1652" y="39"/>
                </a:lnTo>
                <a:lnTo>
                  <a:pt x="1640" y="29"/>
                </a:lnTo>
                <a:lnTo>
                  <a:pt x="1626" y="19"/>
                </a:lnTo>
                <a:lnTo>
                  <a:pt x="1611" y="12"/>
                </a:lnTo>
                <a:lnTo>
                  <a:pt x="1597" y="7"/>
                </a:lnTo>
                <a:lnTo>
                  <a:pt x="1580" y="2"/>
                </a:lnTo>
                <a:lnTo>
                  <a:pt x="1563" y="0"/>
                </a:lnTo>
                <a:lnTo>
                  <a:pt x="1546" y="0"/>
                </a:lnTo>
                <a:lnTo>
                  <a:pt x="169" y="0"/>
                </a:lnTo>
                <a:lnTo>
                  <a:pt x="169" y="0"/>
                </a:lnTo>
                <a:lnTo>
                  <a:pt x="152" y="0"/>
                </a:lnTo>
                <a:lnTo>
                  <a:pt x="135" y="2"/>
                </a:lnTo>
                <a:lnTo>
                  <a:pt x="121" y="7"/>
                </a:lnTo>
                <a:lnTo>
                  <a:pt x="104" y="12"/>
                </a:lnTo>
                <a:lnTo>
                  <a:pt x="89" y="19"/>
                </a:lnTo>
                <a:lnTo>
                  <a:pt x="75" y="29"/>
                </a:lnTo>
                <a:lnTo>
                  <a:pt x="62" y="39"/>
                </a:lnTo>
                <a:lnTo>
                  <a:pt x="50" y="48"/>
                </a:lnTo>
                <a:lnTo>
                  <a:pt x="50" y="48"/>
                </a:lnTo>
                <a:lnTo>
                  <a:pt x="41" y="60"/>
                </a:lnTo>
                <a:lnTo>
                  <a:pt x="31" y="75"/>
                </a:lnTo>
                <a:lnTo>
                  <a:pt x="21" y="89"/>
                </a:lnTo>
                <a:lnTo>
                  <a:pt x="14" y="104"/>
                </a:lnTo>
                <a:lnTo>
                  <a:pt x="9" y="118"/>
                </a:lnTo>
                <a:lnTo>
                  <a:pt x="4" y="135"/>
                </a:lnTo>
                <a:lnTo>
                  <a:pt x="2" y="152"/>
                </a:lnTo>
                <a:lnTo>
                  <a:pt x="0" y="169"/>
                </a:lnTo>
                <a:lnTo>
                  <a:pt x="0" y="895"/>
                </a:lnTo>
                <a:lnTo>
                  <a:pt x="0" y="895"/>
                </a:lnTo>
                <a:lnTo>
                  <a:pt x="2" y="912"/>
                </a:lnTo>
                <a:lnTo>
                  <a:pt x="4" y="929"/>
                </a:lnTo>
                <a:lnTo>
                  <a:pt x="9" y="946"/>
                </a:lnTo>
                <a:lnTo>
                  <a:pt x="14" y="963"/>
                </a:lnTo>
                <a:lnTo>
                  <a:pt x="21" y="978"/>
                </a:lnTo>
                <a:lnTo>
                  <a:pt x="31" y="990"/>
                </a:lnTo>
                <a:lnTo>
                  <a:pt x="41" y="1004"/>
                </a:lnTo>
                <a:lnTo>
                  <a:pt x="50" y="1016"/>
                </a:lnTo>
                <a:lnTo>
                  <a:pt x="50" y="1016"/>
                </a:lnTo>
                <a:lnTo>
                  <a:pt x="62" y="1026"/>
                </a:lnTo>
                <a:lnTo>
                  <a:pt x="75" y="1036"/>
                </a:lnTo>
                <a:lnTo>
                  <a:pt x="89" y="1045"/>
                </a:lnTo>
                <a:lnTo>
                  <a:pt x="104" y="1053"/>
                </a:lnTo>
                <a:lnTo>
                  <a:pt x="121" y="1057"/>
                </a:lnTo>
                <a:lnTo>
                  <a:pt x="135" y="1062"/>
                </a:lnTo>
                <a:lnTo>
                  <a:pt x="152" y="1065"/>
                </a:lnTo>
                <a:lnTo>
                  <a:pt x="169" y="1065"/>
                </a:lnTo>
                <a:lnTo>
                  <a:pt x="1546" y="1065"/>
                </a:lnTo>
                <a:lnTo>
                  <a:pt x="1546" y="1040"/>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4" name="Freeform 25">
            <a:extLst>
              <a:ext uri="{FF2B5EF4-FFF2-40B4-BE49-F238E27FC236}">
                <a16:creationId xmlns="" xmlns:a16="http://schemas.microsoft.com/office/drawing/2014/main" id="{6E2C27CD-2EFE-4267-B1A1-F83305F126D7}"/>
              </a:ext>
            </a:extLst>
          </p:cNvPr>
          <p:cNvSpPr>
            <a:spLocks/>
          </p:cNvSpPr>
          <p:nvPr/>
        </p:nvSpPr>
        <p:spPr bwMode="auto">
          <a:xfrm>
            <a:off x="1947044" y="3528238"/>
            <a:ext cx="839200" cy="576099"/>
          </a:xfrm>
          <a:custGeom>
            <a:avLst/>
            <a:gdLst>
              <a:gd name="T0" fmla="*/ 1520 w 1665"/>
              <a:gd name="T1" fmla="*/ 1016 h 1016"/>
              <a:gd name="T2" fmla="*/ 146 w 1665"/>
              <a:gd name="T3" fmla="*/ 1016 h 1016"/>
              <a:gd name="T4" fmla="*/ 146 w 1665"/>
              <a:gd name="T5" fmla="*/ 1016 h 1016"/>
              <a:gd name="T6" fmla="*/ 131 w 1665"/>
              <a:gd name="T7" fmla="*/ 1016 h 1016"/>
              <a:gd name="T8" fmla="*/ 116 w 1665"/>
              <a:gd name="T9" fmla="*/ 1014 h 1016"/>
              <a:gd name="T10" fmla="*/ 87 w 1665"/>
              <a:gd name="T11" fmla="*/ 1007 h 1016"/>
              <a:gd name="T12" fmla="*/ 63 w 1665"/>
              <a:gd name="T13" fmla="*/ 992 h 1016"/>
              <a:gd name="T14" fmla="*/ 41 w 1665"/>
              <a:gd name="T15" fmla="*/ 975 h 1016"/>
              <a:gd name="T16" fmla="*/ 25 w 1665"/>
              <a:gd name="T17" fmla="*/ 953 h 1016"/>
              <a:gd name="T18" fmla="*/ 10 w 1665"/>
              <a:gd name="T19" fmla="*/ 929 h 1016"/>
              <a:gd name="T20" fmla="*/ 3 w 1665"/>
              <a:gd name="T21" fmla="*/ 900 h 1016"/>
              <a:gd name="T22" fmla="*/ 0 w 1665"/>
              <a:gd name="T23" fmla="*/ 888 h 1016"/>
              <a:gd name="T24" fmla="*/ 0 w 1665"/>
              <a:gd name="T25" fmla="*/ 871 h 1016"/>
              <a:gd name="T26" fmla="*/ 0 w 1665"/>
              <a:gd name="T27" fmla="*/ 145 h 1016"/>
              <a:gd name="T28" fmla="*/ 0 w 1665"/>
              <a:gd name="T29" fmla="*/ 145 h 1016"/>
              <a:gd name="T30" fmla="*/ 0 w 1665"/>
              <a:gd name="T31" fmla="*/ 131 h 1016"/>
              <a:gd name="T32" fmla="*/ 3 w 1665"/>
              <a:gd name="T33" fmla="*/ 116 h 1016"/>
              <a:gd name="T34" fmla="*/ 10 w 1665"/>
              <a:gd name="T35" fmla="*/ 89 h 1016"/>
              <a:gd name="T36" fmla="*/ 25 w 1665"/>
              <a:gd name="T37" fmla="*/ 63 h 1016"/>
              <a:gd name="T38" fmla="*/ 41 w 1665"/>
              <a:gd name="T39" fmla="*/ 44 h 1016"/>
              <a:gd name="T40" fmla="*/ 63 w 1665"/>
              <a:gd name="T41" fmla="*/ 24 h 1016"/>
              <a:gd name="T42" fmla="*/ 87 w 1665"/>
              <a:gd name="T43" fmla="*/ 12 h 1016"/>
              <a:gd name="T44" fmla="*/ 116 w 1665"/>
              <a:gd name="T45" fmla="*/ 2 h 1016"/>
              <a:gd name="T46" fmla="*/ 131 w 1665"/>
              <a:gd name="T47" fmla="*/ 0 h 1016"/>
              <a:gd name="T48" fmla="*/ 146 w 1665"/>
              <a:gd name="T49" fmla="*/ 0 h 1016"/>
              <a:gd name="T50" fmla="*/ 1520 w 1665"/>
              <a:gd name="T51" fmla="*/ 0 h 1016"/>
              <a:gd name="T52" fmla="*/ 1520 w 1665"/>
              <a:gd name="T53" fmla="*/ 0 h 1016"/>
              <a:gd name="T54" fmla="*/ 1535 w 1665"/>
              <a:gd name="T55" fmla="*/ 0 h 1016"/>
              <a:gd name="T56" fmla="*/ 1549 w 1665"/>
              <a:gd name="T57" fmla="*/ 2 h 1016"/>
              <a:gd name="T58" fmla="*/ 1576 w 1665"/>
              <a:gd name="T59" fmla="*/ 12 h 1016"/>
              <a:gd name="T60" fmla="*/ 1602 w 1665"/>
              <a:gd name="T61" fmla="*/ 24 h 1016"/>
              <a:gd name="T62" fmla="*/ 1622 w 1665"/>
              <a:gd name="T63" fmla="*/ 44 h 1016"/>
              <a:gd name="T64" fmla="*/ 1641 w 1665"/>
              <a:gd name="T65" fmla="*/ 63 h 1016"/>
              <a:gd name="T66" fmla="*/ 1653 w 1665"/>
              <a:gd name="T67" fmla="*/ 89 h 1016"/>
              <a:gd name="T68" fmla="*/ 1663 w 1665"/>
              <a:gd name="T69" fmla="*/ 116 h 1016"/>
              <a:gd name="T70" fmla="*/ 1665 w 1665"/>
              <a:gd name="T71" fmla="*/ 131 h 1016"/>
              <a:gd name="T72" fmla="*/ 1665 w 1665"/>
              <a:gd name="T73" fmla="*/ 145 h 1016"/>
              <a:gd name="T74" fmla="*/ 1665 w 1665"/>
              <a:gd name="T75" fmla="*/ 871 h 1016"/>
              <a:gd name="T76" fmla="*/ 1665 w 1665"/>
              <a:gd name="T77" fmla="*/ 871 h 1016"/>
              <a:gd name="T78" fmla="*/ 1665 w 1665"/>
              <a:gd name="T79" fmla="*/ 888 h 1016"/>
              <a:gd name="T80" fmla="*/ 1663 w 1665"/>
              <a:gd name="T81" fmla="*/ 900 h 1016"/>
              <a:gd name="T82" fmla="*/ 1653 w 1665"/>
              <a:gd name="T83" fmla="*/ 929 h 1016"/>
              <a:gd name="T84" fmla="*/ 1641 w 1665"/>
              <a:gd name="T85" fmla="*/ 953 h 1016"/>
              <a:gd name="T86" fmla="*/ 1622 w 1665"/>
              <a:gd name="T87" fmla="*/ 975 h 1016"/>
              <a:gd name="T88" fmla="*/ 1602 w 1665"/>
              <a:gd name="T89" fmla="*/ 992 h 1016"/>
              <a:gd name="T90" fmla="*/ 1576 w 1665"/>
              <a:gd name="T91" fmla="*/ 1007 h 1016"/>
              <a:gd name="T92" fmla="*/ 1549 w 1665"/>
              <a:gd name="T93" fmla="*/ 1014 h 1016"/>
              <a:gd name="T94" fmla="*/ 1535 w 1665"/>
              <a:gd name="T95" fmla="*/ 1016 h 1016"/>
              <a:gd name="T96" fmla="*/ 1520 w 1665"/>
              <a:gd name="T97" fmla="*/ 1016 h 1016"/>
              <a:gd name="T98" fmla="*/ 1520 w 1665"/>
              <a:gd name="T99"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65" h="1016">
                <a:moveTo>
                  <a:pt x="1520" y="1016"/>
                </a:moveTo>
                <a:lnTo>
                  <a:pt x="146" y="1016"/>
                </a:lnTo>
                <a:lnTo>
                  <a:pt x="146" y="1016"/>
                </a:lnTo>
                <a:lnTo>
                  <a:pt x="131" y="1016"/>
                </a:lnTo>
                <a:lnTo>
                  <a:pt x="116" y="1014"/>
                </a:lnTo>
                <a:lnTo>
                  <a:pt x="87" y="1007"/>
                </a:lnTo>
                <a:lnTo>
                  <a:pt x="63" y="992"/>
                </a:lnTo>
                <a:lnTo>
                  <a:pt x="41" y="975"/>
                </a:lnTo>
                <a:lnTo>
                  <a:pt x="25" y="953"/>
                </a:lnTo>
                <a:lnTo>
                  <a:pt x="10" y="929"/>
                </a:lnTo>
                <a:lnTo>
                  <a:pt x="3" y="900"/>
                </a:lnTo>
                <a:lnTo>
                  <a:pt x="0" y="888"/>
                </a:lnTo>
                <a:lnTo>
                  <a:pt x="0" y="871"/>
                </a:lnTo>
                <a:lnTo>
                  <a:pt x="0" y="145"/>
                </a:lnTo>
                <a:lnTo>
                  <a:pt x="0" y="145"/>
                </a:lnTo>
                <a:lnTo>
                  <a:pt x="0" y="131"/>
                </a:lnTo>
                <a:lnTo>
                  <a:pt x="3" y="116"/>
                </a:lnTo>
                <a:lnTo>
                  <a:pt x="10" y="89"/>
                </a:lnTo>
                <a:lnTo>
                  <a:pt x="25" y="63"/>
                </a:lnTo>
                <a:lnTo>
                  <a:pt x="41" y="44"/>
                </a:lnTo>
                <a:lnTo>
                  <a:pt x="63" y="24"/>
                </a:lnTo>
                <a:lnTo>
                  <a:pt x="87" y="12"/>
                </a:lnTo>
                <a:lnTo>
                  <a:pt x="116" y="2"/>
                </a:lnTo>
                <a:lnTo>
                  <a:pt x="131" y="0"/>
                </a:lnTo>
                <a:lnTo>
                  <a:pt x="146" y="0"/>
                </a:lnTo>
                <a:lnTo>
                  <a:pt x="1520" y="0"/>
                </a:lnTo>
                <a:lnTo>
                  <a:pt x="1520" y="0"/>
                </a:lnTo>
                <a:lnTo>
                  <a:pt x="1535" y="0"/>
                </a:lnTo>
                <a:lnTo>
                  <a:pt x="1549" y="2"/>
                </a:lnTo>
                <a:lnTo>
                  <a:pt x="1576" y="12"/>
                </a:lnTo>
                <a:lnTo>
                  <a:pt x="1602" y="24"/>
                </a:lnTo>
                <a:lnTo>
                  <a:pt x="1622" y="44"/>
                </a:lnTo>
                <a:lnTo>
                  <a:pt x="1641" y="63"/>
                </a:lnTo>
                <a:lnTo>
                  <a:pt x="1653" y="89"/>
                </a:lnTo>
                <a:lnTo>
                  <a:pt x="1663" y="116"/>
                </a:lnTo>
                <a:lnTo>
                  <a:pt x="1665" y="131"/>
                </a:lnTo>
                <a:lnTo>
                  <a:pt x="1665" y="145"/>
                </a:lnTo>
                <a:lnTo>
                  <a:pt x="1665" y="871"/>
                </a:lnTo>
                <a:lnTo>
                  <a:pt x="1665" y="871"/>
                </a:lnTo>
                <a:lnTo>
                  <a:pt x="1665" y="888"/>
                </a:lnTo>
                <a:lnTo>
                  <a:pt x="1663" y="900"/>
                </a:lnTo>
                <a:lnTo>
                  <a:pt x="1653" y="929"/>
                </a:lnTo>
                <a:lnTo>
                  <a:pt x="1641" y="953"/>
                </a:lnTo>
                <a:lnTo>
                  <a:pt x="1622" y="975"/>
                </a:lnTo>
                <a:lnTo>
                  <a:pt x="1602" y="992"/>
                </a:lnTo>
                <a:lnTo>
                  <a:pt x="1576" y="1007"/>
                </a:lnTo>
                <a:lnTo>
                  <a:pt x="1549" y="1014"/>
                </a:lnTo>
                <a:lnTo>
                  <a:pt x="1535" y="1016"/>
                </a:lnTo>
                <a:lnTo>
                  <a:pt x="1520" y="1016"/>
                </a:lnTo>
                <a:lnTo>
                  <a:pt x="1520" y="1016"/>
                </a:lnTo>
                <a:close/>
              </a:path>
            </a:pathLst>
          </a:custGeom>
          <a:solidFill>
            <a:srgbClr val="0F6A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sz="1050">
              <a:latin typeface="微软雅黑" panose="020B0503020204020204" pitchFamily="34" charset="-122"/>
              <a:ea typeface="微软雅黑" panose="020B0503020204020204" pitchFamily="34" charset="-122"/>
            </a:endParaRPr>
          </a:p>
        </p:txBody>
      </p:sp>
      <p:sp>
        <p:nvSpPr>
          <p:cNvPr id="70" name="Rectangle 31">
            <a:extLst>
              <a:ext uri="{FF2B5EF4-FFF2-40B4-BE49-F238E27FC236}">
                <a16:creationId xmlns="" xmlns:a16="http://schemas.microsoft.com/office/drawing/2014/main" id="{17074DB9-EACF-4991-9113-80345B12951A}"/>
              </a:ext>
            </a:extLst>
          </p:cNvPr>
          <p:cNvSpPr>
            <a:spLocks noChangeArrowheads="1"/>
          </p:cNvSpPr>
          <p:nvPr/>
        </p:nvSpPr>
        <p:spPr bwMode="auto">
          <a:xfrm>
            <a:off x="2026897" y="3657958"/>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92"/>
            <a:r>
              <a:rPr lang="zh-CN" altLang="en-US" sz="1200" dirty="0" smtClean="0">
                <a:solidFill>
                  <a:srgbClr val="FFFFFF"/>
                </a:solidFill>
                <a:latin typeface="微软雅黑" panose="020B0503020204020204" pitchFamily="34" charset="-122"/>
                <a:ea typeface="微软雅黑" panose="020B0503020204020204" pitchFamily="34" charset="-122"/>
              </a:rPr>
              <a:t>教育合作</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algn="ctr" defTabSz="302392"/>
            <a:r>
              <a:rPr lang="zh-CN" altLang="en-US" sz="1200" dirty="0" smtClean="0">
                <a:solidFill>
                  <a:srgbClr val="FFFFFF"/>
                </a:solidFill>
                <a:latin typeface="微软雅黑" panose="020B0503020204020204" pitchFamily="34" charset="-122"/>
                <a:ea typeface="微软雅黑" panose="020B0503020204020204" pitchFamily="34" charset="-122"/>
              </a:rPr>
              <a:t>伙伴</a:t>
            </a:r>
            <a:endParaRPr lang="zh-CN" altLang="zh-CN" sz="900" dirty="0">
              <a:latin typeface="微软雅黑" panose="020B0503020204020204" pitchFamily="34" charset="-122"/>
              <a:ea typeface="微软雅黑" panose="020B0503020204020204" pitchFamily="34" charset="-122"/>
            </a:endParaRPr>
          </a:p>
        </p:txBody>
      </p:sp>
      <p:sp>
        <p:nvSpPr>
          <p:cNvPr id="71" name="Rectangle 32">
            <a:extLst>
              <a:ext uri="{FF2B5EF4-FFF2-40B4-BE49-F238E27FC236}">
                <a16:creationId xmlns="" xmlns:a16="http://schemas.microsoft.com/office/drawing/2014/main" id="{DA225644-EF6D-4C87-997A-257C99EBA14F}"/>
              </a:ext>
            </a:extLst>
          </p:cNvPr>
          <p:cNvSpPr>
            <a:spLocks noChangeArrowheads="1"/>
          </p:cNvSpPr>
          <p:nvPr/>
        </p:nvSpPr>
        <p:spPr bwMode="auto">
          <a:xfrm>
            <a:off x="5863055" y="3720176"/>
            <a:ext cx="6155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en-US" sz="1200" dirty="0" smtClean="0">
                <a:solidFill>
                  <a:schemeClr val="bg1"/>
                </a:solidFill>
                <a:latin typeface="微软雅黑" panose="020B0503020204020204" pitchFamily="34" charset="-122"/>
                <a:ea typeface="微软雅黑" panose="020B0503020204020204" pitchFamily="34" charset="-122"/>
              </a:rPr>
              <a:t>院系部处</a:t>
            </a:r>
            <a:endParaRPr lang="zh-CN" altLang="zh-CN" sz="1200" dirty="0">
              <a:solidFill>
                <a:schemeClr val="bg1"/>
              </a:solidFill>
              <a:latin typeface="微软雅黑" panose="020B0503020204020204" pitchFamily="34" charset="-122"/>
              <a:ea typeface="微软雅黑" panose="020B0503020204020204" pitchFamily="34" charset="-122"/>
            </a:endParaRPr>
          </a:p>
        </p:txBody>
      </p:sp>
      <p:sp>
        <p:nvSpPr>
          <p:cNvPr id="72" name="Rectangle 33">
            <a:extLst>
              <a:ext uri="{FF2B5EF4-FFF2-40B4-BE49-F238E27FC236}">
                <a16:creationId xmlns="" xmlns:a16="http://schemas.microsoft.com/office/drawing/2014/main" id="{0800B69F-F922-46CF-96FF-DAADE50F3C30}"/>
              </a:ext>
            </a:extLst>
          </p:cNvPr>
          <p:cNvSpPr>
            <a:spLocks noChangeArrowheads="1"/>
          </p:cNvSpPr>
          <p:nvPr/>
        </p:nvSpPr>
        <p:spPr bwMode="auto">
          <a:xfrm>
            <a:off x="5494836" y="1659275"/>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en-US" sz="1200" dirty="0" smtClean="0">
                <a:solidFill>
                  <a:srgbClr val="000000"/>
                </a:solidFill>
                <a:latin typeface="微软雅黑" panose="020B0503020204020204" pitchFamily="34" charset="-122"/>
                <a:ea typeface="微软雅黑" panose="020B0503020204020204" pitchFamily="34" charset="-122"/>
              </a:rPr>
              <a:t>智慧校园</a:t>
            </a:r>
            <a:endParaRPr lang="en-US" altLang="zh-CN" sz="1200" dirty="0">
              <a:solidFill>
                <a:srgbClr val="000000"/>
              </a:solidFill>
              <a:latin typeface="微软雅黑" panose="020B0503020204020204" pitchFamily="34" charset="-122"/>
              <a:ea typeface="微软雅黑" panose="020B0503020204020204" pitchFamily="34" charset="-122"/>
            </a:endParaRPr>
          </a:p>
          <a:p>
            <a:pPr defTabSz="302392"/>
            <a:r>
              <a:rPr lang="zh-CN" altLang="en-US" sz="1200" dirty="0">
                <a:solidFill>
                  <a:srgbClr val="E60012"/>
                </a:solidFill>
                <a:latin typeface="微软雅黑" panose="020B0503020204020204" pitchFamily="34" charset="-122"/>
                <a:ea typeface="微软雅黑" panose="020B0503020204020204" pitchFamily="34" charset="-122"/>
              </a:rPr>
              <a:t>创新</a:t>
            </a:r>
            <a:r>
              <a:rPr lang="zh-CN" altLang="en-US" sz="1200" dirty="0" smtClean="0">
                <a:solidFill>
                  <a:srgbClr val="E60012"/>
                </a:solidFill>
                <a:latin typeface="微软雅黑" panose="020B0503020204020204" pitchFamily="34" charset="-122"/>
                <a:ea typeface="微软雅黑" panose="020B0503020204020204" pitchFamily="34" charset="-122"/>
              </a:rPr>
              <a:t>引擎</a:t>
            </a:r>
            <a:endParaRPr lang="zh-CN" altLang="zh-CN" sz="1200" dirty="0">
              <a:solidFill>
                <a:srgbClr val="E60012"/>
              </a:solidFill>
              <a:latin typeface="微软雅黑" panose="020B0503020204020204" pitchFamily="34" charset="-122"/>
              <a:ea typeface="微软雅黑" panose="020B0503020204020204" pitchFamily="34" charset="-122"/>
            </a:endParaRPr>
          </a:p>
        </p:txBody>
      </p:sp>
      <p:sp>
        <p:nvSpPr>
          <p:cNvPr id="74" name="Rectangle 35">
            <a:extLst>
              <a:ext uri="{FF2B5EF4-FFF2-40B4-BE49-F238E27FC236}">
                <a16:creationId xmlns="" xmlns:a16="http://schemas.microsoft.com/office/drawing/2014/main" id="{267E7931-3D16-4AAC-9C45-1A4CF87601D5}"/>
              </a:ext>
            </a:extLst>
          </p:cNvPr>
          <p:cNvSpPr>
            <a:spLocks noChangeArrowheads="1"/>
          </p:cNvSpPr>
          <p:nvPr/>
        </p:nvSpPr>
        <p:spPr bwMode="auto">
          <a:xfrm>
            <a:off x="2592498" y="2174341"/>
            <a:ext cx="864095" cy="591494"/>
          </a:xfrm>
          <a:prstGeom prst="roundRect">
            <a:avLst>
              <a:gd name="adj" fmla="val 1148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ctr" anchorCtr="1" compatLnSpc="1">
            <a:prstTxWarp prst="textNoShape">
              <a:avLst/>
            </a:prstTxWarp>
          </a:bodyPr>
          <a:lstStyle/>
          <a:p>
            <a:pPr algn="ctr"/>
            <a:r>
              <a:rPr lang="en-US" altLang="zh-CN" sz="1200" dirty="0" smtClean="0">
                <a:latin typeface="微软雅黑" panose="020B0503020204020204" pitchFamily="34" charset="-122"/>
                <a:ea typeface="微软雅黑" panose="020B0503020204020204" pitchFamily="34" charset="-122"/>
              </a:rPr>
              <a:t>IT</a:t>
            </a:r>
            <a:r>
              <a:rPr lang="zh-CN" altLang="zh-CN" sz="1200" dirty="0" smtClean="0">
                <a:latin typeface="微软雅黑" panose="020B0503020204020204" pitchFamily="34" charset="-122"/>
                <a:ea typeface="微软雅黑" panose="020B0503020204020204" pitchFamily="34" charset="-122"/>
              </a:rPr>
              <a:t>资源</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中心</a:t>
            </a:r>
          </a:p>
        </p:txBody>
      </p:sp>
      <p:sp>
        <p:nvSpPr>
          <p:cNvPr id="76" name="Freeform 37">
            <a:extLst>
              <a:ext uri="{FF2B5EF4-FFF2-40B4-BE49-F238E27FC236}">
                <a16:creationId xmlns="" xmlns:a16="http://schemas.microsoft.com/office/drawing/2014/main" id="{B02277F6-33BA-4F6A-BF89-19FCC52EBE2B}"/>
              </a:ext>
            </a:extLst>
          </p:cNvPr>
          <p:cNvSpPr>
            <a:spLocks/>
          </p:cNvSpPr>
          <p:nvPr/>
        </p:nvSpPr>
        <p:spPr bwMode="auto">
          <a:xfrm>
            <a:off x="4729256" y="2511568"/>
            <a:ext cx="733355" cy="960543"/>
          </a:xfrm>
          <a:custGeom>
            <a:avLst/>
            <a:gdLst>
              <a:gd name="T0" fmla="*/ 10 w 1455"/>
              <a:gd name="T1" fmla="*/ 1694 h 1694"/>
              <a:gd name="T2" fmla="*/ 10 w 1455"/>
              <a:gd name="T3" fmla="*/ 9 h 1694"/>
              <a:gd name="T4" fmla="*/ 1455 w 1455"/>
              <a:gd name="T5" fmla="*/ 9 h 1694"/>
              <a:gd name="T6" fmla="*/ 1455 w 1455"/>
              <a:gd name="T7" fmla="*/ 0 h 1694"/>
              <a:gd name="T8" fmla="*/ 0 w 1455"/>
              <a:gd name="T9" fmla="*/ 0 h 1694"/>
              <a:gd name="T10" fmla="*/ 0 w 1455"/>
              <a:gd name="T11" fmla="*/ 1694 h 1694"/>
              <a:gd name="T12" fmla="*/ 10 w 1455"/>
              <a:gd name="T13" fmla="*/ 1694 h 1694"/>
            </a:gdLst>
            <a:ahLst/>
            <a:cxnLst>
              <a:cxn ang="0">
                <a:pos x="T0" y="T1"/>
              </a:cxn>
              <a:cxn ang="0">
                <a:pos x="T2" y="T3"/>
              </a:cxn>
              <a:cxn ang="0">
                <a:pos x="T4" y="T5"/>
              </a:cxn>
              <a:cxn ang="0">
                <a:pos x="T6" y="T7"/>
              </a:cxn>
              <a:cxn ang="0">
                <a:pos x="T8" y="T9"/>
              </a:cxn>
              <a:cxn ang="0">
                <a:pos x="T10" y="T11"/>
              </a:cxn>
              <a:cxn ang="0">
                <a:pos x="T12" y="T13"/>
              </a:cxn>
            </a:cxnLst>
            <a:rect l="0" t="0" r="r" b="b"/>
            <a:pathLst>
              <a:path w="1455" h="1694">
                <a:moveTo>
                  <a:pt x="10" y="1694"/>
                </a:moveTo>
                <a:lnTo>
                  <a:pt x="10" y="9"/>
                </a:lnTo>
                <a:lnTo>
                  <a:pt x="1455" y="9"/>
                </a:lnTo>
                <a:lnTo>
                  <a:pt x="1455" y="0"/>
                </a:lnTo>
                <a:lnTo>
                  <a:pt x="0" y="0"/>
                </a:lnTo>
                <a:lnTo>
                  <a:pt x="0" y="1694"/>
                </a:lnTo>
                <a:lnTo>
                  <a:pt x="10" y="16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7" name="Freeform 38">
            <a:extLst>
              <a:ext uri="{FF2B5EF4-FFF2-40B4-BE49-F238E27FC236}">
                <a16:creationId xmlns="" xmlns:a16="http://schemas.microsoft.com/office/drawing/2014/main" id="{91AB5DDF-040A-4673-A183-F472EE70BF03}"/>
              </a:ext>
            </a:extLst>
          </p:cNvPr>
          <p:cNvSpPr>
            <a:spLocks/>
          </p:cNvSpPr>
          <p:nvPr/>
        </p:nvSpPr>
        <p:spPr bwMode="auto">
          <a:xfrm>
            <a:off x="4842661" y="2511568"/>
            <a:ext cx="619950" cy="960543"/>
          </a:xfrm>
          <a:custGeom>
            <a:avLst/>
            <a:gdLst>
              <a:gd name="T0" fmla="*/ 10 w 1455"/>
              <a:gd name="T1" fmla="*/ 1694 h 1694"/>
              <a:gd name="T2" fmla="*/ 10 w 1455"/>
              <a:gd name="T3" fmla="*/ 9 h 1694"/>
              <a:gd name="T4" fmla="*/ 1455 w 1455"/>
              <a:gd name="T5" fmla="*/ 9 h 1694"/>
              <a:gd name="T6" fmla="*/ 1455 w 1455"/>
              <a:gd name="T7" fmla="*/ 0 h 1694"/>
              <a:gd name="T8" fmla="*/ 0 w 1455"/>
              <a:gd name="T9" fmla="*/ 0 h 1694"/>
              <a:gd name="T10" fmla="*/ 0 w 1455"/>
              <a:gd name="T11" fmla="*/ 1694 h 1694"/>
              <a:gd name="T12" fmla="*/ 10 w 1455"/>
              <a:gd name="T13" fmla="*/ 1694 h 1694"/>
            </a:gdLst>
            <a:ahLst/>
            <a:cxnLst>
              <a:cxn ang="0">
                <a:pos x="T0" y="T1"/>
              </a:cxn>
              <a:cxn ang="0">
                <a:pos x="T2" y="T3"/>
              </a:cxn>
              <a:cxn ang="0">
                <a:pos x="T4" y="T5"/>
              </a:cxn>
              <a:cxn ang="0">
                <a:pos x="T6" y="T7"/>
              </a:cxn>
              <a:cxn ang="0">
                <a:pos x="T8" y="T9"/>
              </a:cxn>
              <a:cxn ang="0">
                <a:pos x="T10" y="T11"/>
              </a:cxn>
              <a:cxn ang="0">
                <a:pos x="T12" y="T13"/>
              </a:cxn>
            </a:cxnLst>
            <a:rect l="0" t="0" r="r" b="b"/>
            <a:pathLst>
              <a:path w="1455" h="1694">
                <a:moveTo>
                  <a:pt x="10" y="1694"/>
                </a:moveTo>
                <a:lnTo>
                  <a:pt x="10" y="9"/>
                </a:lnTo>
                <a:lnTo>
                  <a:pt x="1455" y="9"/>
                </a:lnTo>
                <a:lnTo>
                  <a:pt x="1455" y="0"/>
                </a:lnTo>
                <a:lnTo>
                  <a:pt x="0" y="0"/>
                </a:lnTo>
                <a:lnTo>
                  <a:pt x="0" y="1694"/>
                </a:lnTo>
                <a:lnTo>
                  <a:pt x="10" y="16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3" name="Freeform 44">
            <a:extLst>
              <a:ext uri="{FF2B5EF4-FFF2-40B4-BE49-F238E27FC236}">
                <a16:creationId xmlns="" xmlns:a16="http://schemas.microsoft.com/office/drawing/2014/main" id="{19E0289B-50E8-43F1-836B-0C099B3F5479}"/>
              </a:ext>
            </a:extLst>
          </p:cNvPr>
          <p:cNvSpPr>
            <a:spLocks/>
          </p:cNvSpPr>
          <p:nvPr/>
        </p:nvSpPr>
        <p:spPr bwMode="auto">
          <a:xfrm>
            <a:off x="3489862" y="1959666"/>
            <a:ext cx="579627" cy="1512446"/>
          </a:xfrm>
          <a:custGeom>
            <a:avLst/>
            <a:gdLst>
              <a:gd name="T0" fmla="*/ 2282 w 2282"/>
              <a:gd name="T1" fmla="*/ 2202 h 2202"/>
              <a:gd name="T2" fmla="*/ 2282 w 2282"/>
              <a:gd name="T3" fmla="*/ 0 h 2202"/>
              <a:gd name="T4" fmla="*/ 0 w 2282"/>
              <a:gd name="T5" fmla="*/ 0 h 2202"/>
              <a:gd name="T6" fmla="*/ 0 w 2282"/>
              <a:gd name="T7" fmla="*/ 9 h 2202"/>
              <a:gd name="T8" fmla="*/ 2272 w 2282"/>
              <a:gd name="T9" fmla="*/ 9 h 2202"/>
              <a:gd name="T10" fmla="*/ 2272 w 2282"/>
              <a:gd name="T11" fmla="*/ 2202 h 2202"/>
              <a:gd name="T12" fmla="*/ 2282 w 2282"/>
              <a:gd name="T13" fmla="*/ 2202 h 2202"/>
            </a:gdLst>
            <a:ahLst/>
            <a:cxnLst>
              <a:cxn ang="0">
                <a:pos x="T0" y="T1"/>
              </a:cxn>
              <a:cxn ang="0">
                <a:pos x="T2" y="T3"/>
              </a:cxn>
              <a:cxn ang="0">
                <a:pos x="T4" y="T5"/>
              </a:cxn>
              <a:cxn ang="0">
                <a:pos x="T6" y="T7"/>
              </a:cxn>
              <a:cxn ang="0">
                <a:pos x="T8" y="T9"/>
              </a:cxn>
              <a:cxn ang="0">
                <a:pos x="T10" y="T11"/>
              </a:cxn>
              <a:cxn ang="0">
                <a:pos x="T12" y="T13"/>
              </a:cxn>
            </a:cxnLst>
            <a:rect l="0" t="0" r="r" b="b"/>
            <a:pathLst>
              <a:path w="2282" h="2202">
                <a:moveTo>
                  <a:pt x="2282" y="2202"/>
                </a:moveTo>
                <a:lnTo>
                  <a:pt x="2282" y="0"/>
                </a:lnTo>
                <a:lnTo>
                  <a:pt x="0" y="0"/>
                </a:lnTo>
                <a:lnTo>
                  <a:pt x="0" y="9"/>
                </a:lnTo>
                <a:lnTo>
                  <a:pt x="2272" y="9"/>
                </a:lnTo>
                <a:lnTo>
                  <a:pt x="2272" y="2202"/>
                </a:lnTo>
                <a:lnTo>
                  <a:pt x="2282" y="2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5" name="Freeform 46">
            <a:extLst>
              <a:ext uri="{FF2B5EF4-FFF2-40B4-BE49-F238E27FC236}">
                <a16:creationId xmlns="" xmlns:a16="http://schemas.microsoft.com/office/drawing/2014/main" id="{399C242C-FFFA-4C75-B2C0-93D6B3AB2212}"/>
              </a:ext>
            </a:extLst>
          </p:cNvPr>
          <p:cNvSpPr>
            <a:spLocks/>
          </p:cNvSpPr>
          <p:nvPr/>
        </p:nvSpPr>
        <p:spPr bwMode="auto">
          <a:xfrm>
            <a:off x="3452564" y="2538888"/>
            <a:ext cx="509568" cy="933223"/>
          </a:xfrm>
          <a:custGeom>
            <a:avLst/>
            <a:gdLst>
              <a:gd name="T0" fmla="*/ 1011 w 1011"/>
              <a:gd name="T1" fmla="*/ 1155 h 1155"/>
              <a:gd name="T2" fmla="*/ 1011 w 1011"/>
              <a:gd name="T3" fmla="*/ 0 h 1155"/>
              <a:gd name="T4" fmla="*/ 0 w 1011"/>
              <a:gd name="T5" fmla="*/ 0 h 1155"/>
              <a:gd name="T6" fmla="*/ 0 w 1011"/>
              <a:gd name="T7" fmla="*/ 10 h 1155"/>
              <a:gd name="T8" fmla="*/ 1001 w 1011"/>
              <a:gd name="T9" fmla="*/ 10 h 1155"/>
              <a:gd name="T10" fmla="*/ 1001 w 1011"/>
              <a:gd name="T11" fmla="*/ 1155 h 1155"/>
              <a:gd name="T12" fmla="*/ 1011 w 1011"/>
              <a:gd name="T13" fmla="*/ 1155 h 1155"/>
            </a:gdLst>
            <a:ahLst/>
            <a:cxnLst>
              <a:cxn ang="0">
                <a:pos x="T0" y="T1"/>
              </a:cxn>
              <a:cxn ang="0">
                <a:pos x="T2" y="T3"/>
              </a:cxn>
              <a:cxn ang="0">
                <a:pos x="T4" y="T5"/>
              </a:cxn>
              <a:cxn ang="0">
                <a:pos x="T6" y="T7"/>
              </a:cxn>
              <a:cxn ang="0">
                <a:pos x="T8" y="T9"/>
              </a:cxn>
              <a:cxn ang="0">
                <a:pos x="T10" y="T11"/>
              </a:cxn>
              <a:cxn ang="0">
                <a:pos x="T12" y="T13"/>
              </a:cxn>
            </a:cxnLst>
            <a:rect l="0" t="0" r="r" b="b"/>
            <a:pathLst>
              <a:path w="1011" h="1155">
                <a:moveTo>
                  <a:pt x="1011" y="1155"/>
                </a:moveTo>
                <a:lnTo>
                  <a:pt x="1011" y="0"/>
                </a:lnTo>
                <a:lnTo>
                  <a:pt x="0" y="0"/>
                </a:lnTo>
                <a:lnTo>
                  <a:pt x="0" y="10"/>
                </a:lnTo>
                <a:lnTo>
                  <a:pt x="1001" y="10"/>
                </a:lnTo>
                <a:lnTo>
                  <a:pt x="1001" y="1155"/>
                </a:lnTo>
                <a:lnTo>
                  <a:pt x="1011" y="11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6" name="Freeform 47">
            <a:extLst>
              <a:ext uri="{FF2B5EF4-FFF2-40B4-BE49-F238E27FC236}">
                <a16:creationId xmlns="" xmlns:a16="http://schemas.microsoft.com/office/drawing/2014/main" id="{0A749102-773B-4B22-9DE8-5AA6D72716E8}"/>
              </a:ext>
            </a:extLst>
          </p:cNvPr>
          <p:cNvSpPr>
            <a:spLocks/>
          </p:cNvSpPr>
          <p:nvPr/>
        </p:nvSpPr>
        <p:spPr bwMode="auto">
          <a:xfrm>
            <a:off x="3591170" y="3198804"/>
            <a:ext cx="1456629" cy="1149930"/>
          </a:xfrm>
          <a:custGeom>
            <a:avLst/>
            <a:gdLst>
              <a:gd name="T0" fmla="*/ 2251 w 2890"/>
              <a:gd name="T1" fmla="*/ 2028 h 2028"/>
              <a:gd name="T2" fmla="*/ 2353 w 2890"/>
              <a:gd name="T3" fmla="*/ 2014 h 2028"/>
              <a:gd name="T4" fmla="*/ 2447 w 2890"/>
              <a:gd name="T5" fmla="*/ 1987 h 2028"/>
              <a:gd name="T6" fmla="*/ 2536 w 2890"/>
              <a:gd name="T7" fmla="*/ 1948 h 2028"/>
              <a:gd name="T8" fmla="*/ 2619 w 2890"/>
              <a:gd name="T9" fmla="*/ 1895 h 2028"/>
              <a:gd name="T10" fmla="*/ 2694 w 2890"/>
              <a:gd name="T11" fmla="*/ 1832 h 2028"/>
              <a:gd name="T12" fmla="*/ 2757 w 2890"/>
              <a:gd name="T13" fmla="*/ 1762 h 2028"/>
              <a:gd name="T14" fmla="*/ 2807 w 2890"/>
              <a:gd name="T15" fmla="*/ 1680 h 2028"/>
              <a:gd name="T16" fmla="*/ 2849 w 2890"/>
              <a:gd name="T17" fmla="*/ 1593 h 2028"/>
              <a:gd name="T18" fmla="*/ 2875 w 2890"/>
              <a:gd name="T19" fmla="*/ 1501 h 2028"/>
              <a:gd name="T20" fmla="*/ 2887 w 2890"/>
              <a:gd name="T21" fmla="*/ 1401 h 2028"/>
              <a:gd name="T22" fmla="*/ 2887 w 2890"/>
              <a:gd name="T23" fmla="*/ 1317 h 2028"/>
              <a:gd name="T24" fmla="*/ 2858 w 2890"/>
              <a:gd name="T25" fmla="*/ 1174 h 2028"/>
              <a:gd name="T26" fmla="*/ 2800 w 2890"/>
              <a:gd name="T27" fmla="*/ 1041 h 2028"/>
              <a:gd name="T28" fmla="*/ 2716 w 2890"/>
              <a:gd name="T29" fmla="*/ 927 h 2028"/>
              <a:gd name="T30" fmla="*/ 2604 w 2890"/>
              <a:gd name="T31" fmla="*/ 830 h 2028"/>
              <a:gd name="T32" fmla="*/ 2469 w 2890"/>
              <a:gd name="T33" fmla="*/ 760 h 2028"/>
              <a:gd name="T34" fmla="*/ 2459 w 2890"/>
              <a:gd name="T35" fmla="*/ 675 h 2028"/>
              <a:gd name="T36" fmla="*/ 2411 w 2890"/>
              <a:gd name="T37" fmla="*/ 557 h 2028"/>
              <a:gd name="T38" fmla="*/ 2331 w 2890"/>
              <a:gd name="T39" fmla="*/ 458 h 2028"/>
              <a:gd name="T40" fmla="*/ 2227 w 2890"/>
              <a:gd name="T41" fmla="*/ 383 h 2028"/>
              <a:gd name="T42" fmla="*/ 2103 w 2890"/>
              <a:gd name="T43" fmla="*/ 339 h 2028"/>
              <a:gd name="T44" fmla="*/ 2014 w 2890"/>
              <a:gd name="T45" fmla="*/ 332 h 2028"/>
              <a:gd name="T46" fmla="*/ 1905 w 2890"/>
              <a:gd name="T47" fmla="*/ 344 h 2028"/>
              <a:gd name="T48" fmla="*/ 1844 w 2890"/>
              <a:gd name="T49" fmla="*/ 315 h 2028"/>
              <a:gd name="T50" fmla="*/ 1748 w 2890"/>
              <a:gd name="T51" fmla="*/ 208 h 2028"/>
              <a:gd name="T52" fmla="*/ 1634 w 2890"/>
              <a:gd name="T53" fmla="*/ 121 h 2028"/>
              <a:gd name="T54" fmla="*/ 1508 w 2890"/>
              <a:gd name="T55" fmla="*/ 56 h 2028"/>
              <a:gd name="T56" fmla="*/ 1368 w 2890"/>
              <a:gd name="T57" fmla="*/ 15 h 2028"/>
              <a:gd name="T58" fmla="*/ 1220 w 2890"/>
              <a:gd name="T59" fmla="*/ 0 h 2028"/>
              <a:gd name="T60" fmla="*/ 1143 w 2890"/>
              <a:gd name="T61" fmla="*/ 5 h 2028"/>
              <a:gd name="T62" fmla="*/ 1029 w 2890"/>
              <a:gd name="T63" fmla="*/ 24 h 2028"/>
              <a:gd name="T64" fmla="*/ 925 w 2890"/>
              <a:gd name="T65" fmla="*/ 61 h 2028"/>
              <a:gd name="T66" fmla="*/ 826 w 2890"/>
              <a:gd name="T67" fmla="*/ 109 h 2028"/>
              <a:gd name="T68" fmla="*/ 734 w 2890"/>
              <a:gd name="T69" fmla="*/ 172 h 2028"/>
              <a:gd name="T70" fmla="*/ 654 w 2890"/>
              <a:gd name="T71" fmla="*/ 247 h 2028"/>
              <a:gd name="T72" fmla="*/ 586 w 2890"/>
              <a:gd name="T73" fmla="*/ 332 h 2028"/>
              <a:gd name="T74" fmla="*/ 530 w 2890"/>
              <a:gd name="T75" fmla="*/ 426 h 2028"/>
              <a:gd name="T76" fmla="*/ 487 w 2890"/>
              <a:gd name="T77" fmla="*/ 525 h 2028"/>
              <a:gd name="T78" fmla="*/ 460 w 2890"/>
              <a:gd name="T79" fmla="*/ 634 h 2028"/>
              <a:gd name="T80" fmla="*/ 448 w 2890"/>
              <a:gd name="T81" fmla="*/ 746 h 2028"/>
              <a:gd name="T82" fmla="*/ 354 w 2890"/>
              <a:gd name="T83" fmla="*/ 787 h 2028"/>
              <a:gd name="T84" fmla="*/ 228 w 2890"/>
              <a:gd name="T85" fmla="*/ 874 h 2028"/>
              <a:gd name="T86" fmla="*/ 126 w 2890"/>
              <a:gd name="T87" fmla="*/ 985 h 2028"/>
              <a:gd name="T88" fmla="*/ 51 w 2890"/>
              <a:gd name="T89" fmla="*/ 1116 h 2028"/>
              <a:gd name="T90" fmla="*/ 8 w 2890"/>
              <a:gd name="T91" fmla="*/ 1263 h 2028"/>
              <a:gd name="T92" fmla="*/ 0 w 2890"/>
              <a:gd name="T93" fmla="*/ 1367 h 2028"/>
              <a:gd name="T94" fmla="*/ 8 w 2890"/>
              <a:gd name="T95" fmla="*/ 1467 h 2028"/>
              <a:gd name="T96" fmla="*/ 29 w 2890"/>
              <a:gd name="T97" fmla="*/ 1563 h 2028"/>
              <a:gd name="T98" fmla="*/ 66 w 2890"/>
              <a:gd name="T99" fmla="*/ 1653 h 2028"/>
              <a:gd name="T100" fmla="*/ 114 w 2890"/>
              <a:gd name="T101" fmla="*/ 1735 h 2028"/>
              <a:gd name="T102" fmla="*/ 175 w 2890"/>
              <a:gd name="T103" fmla="*/ 1810 h 2028"/>
              <a:gd name="T104" fmla="*/ 245 w 2890"/>
              <a:gd name="T105" fmla="*/ 1876 h 2028"/>
              <a:gd name="T106" fmla="*/ 322 w 2890"/>
              <a:gd name="T107" fmla="*/ 1931 h 2028"/>
              <a:gd name="T108" fmla="*/ 409 w 2890"/>
              <a:gd name="T109" fmla="*/ 1975 h 2028"/>
              <a:gd name="T110" fmla="*/ 504 w 2890"/>
              <a:gd name="T111" fmla="*/ 2006 h 2028"/>
              <a:gd name="T112" fmla="*/ 605 w 2890"/>
              <a:gd name="T113" fmla="*/ 2023 h 2028"/>
              <a:gd name="T114" fmla="*/ 2215 w 2890"/>
              <a:gd name="T115" fmla="*/ 2028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0" h="2028">
                <a:moveTo>
                  <a:pt x="2215" y="2028"/>
                </a:moveTo>
                <a:lnTo>
                  <a:pt x="2215" y="2028"/>
                </a:lnTo>
                <a:lnTo>
                  <a:pt x="2251" y="2028"/>
                </a:lnTo>
                <a:lnTo>
                  <a:pt x="2285" y="2023"/>
                </a:lnTo>
                <a:lnTo>
                  <a:pt x="2319" y="2021"/>
                </a:lnTo>
                <a:lnTo>
                  <a:pt x="2353" y="2014"/>
                </a:lnTo>
                <a:lnTo>
                  <a:pt x="2384" y="2006"/>
                </a:lnTo>
                <a:lnTo>
                  <a:pt x="2415" y="1999"/>
                </a:lnTo>
                <a:lnTo>
                  <a:pt x="2447" y="1987"/>
                </a:lnTo>
                <a:lnTo>
                  <a:pt x="2478" y="1975"/>
                </a:lnTo>
                <a:lnTo>
                  <a:pt x="2507" y="1963"/>
                </a:lnTo>
                <a:lnTo>
                  <a:pt x="2536" y="1948"/>
                </a:lnTo>
                <a:lnTo>
                  <a:pt x="2565" y="1931"/>
                </a:lnTo>
                <a:lnTo>
                  <a:pt x="2592" y="1914"/>
                </a:lnTo>
                <a:lnTo>
                  <a:pt x="2619" y="1895"/>
                </a:lnTo>
                <a:lnTo>
                  <a:pt x="2645" y="1876"/>
                </a:lnTo>
                <a:lnTo>
                  <a:pt x="2670" y="1854"/>
                </a:lnTo>
                <a:lnTo>
                  <a:pt x="2694" y="1832"/>
                </a:lnTo>
                <a:lnTo>
                  <a:pt x="2716" y="1810"/>
                </a:lnTo>
                <a:lnTo>
                  <a:pt x="2735" y="1786"/>
                </a:lnTo>
                <a:lnTo>
                  <a:pt x="2757" y="1762"/>
                </a:lnTo>
                <a:lnTo>
                  <a:pt x="2774" y="1735"/>
                </a:lnTo>
                <a:lnTo>
                  <a:pt x="2793" y="1709"/>
                </a:lnTo>
                <a:lnTo>
                  <a:pt x="2807" y="1680"/>
                </a:lnTo>
                <a:lnTo>
                  <a:pt x="2822" y="1653"/>
                </a:lnTo>
                <a:lnTo>
                  <a:pt x="2837" y="1624"/>
                </a:lnTo>
                <a:lnTo>
                  <a:pt x="2849" y="1593"/>
                </a:lnTo>
                <a:lnTo>
                  <a:pt x="2858" y="1563"/>
                </a:lnTo>
                <a:lnTo>
                  <a:pt x="2868" y="1532"/>
                </a:lnTo>
                <a:lnTo>
                  <a:pt x="2875" y="1501"/>
                </a:lnTo>
                <a:lnTo>
                  <a:pt x="2883" y="1467"/>
                </a:lnTo>
                <a:lnTo>
                  <a:pt x="2885" y="1435"/>
                </a:lnTo>
                <a:lnTo>
                  <a:pt x="2887" y="1401"/>
                </a:lnTo>
                <a:lnTo>
                  <a:pt x="2890" y="1367"/>
                </a:lnTo>
                <a:lnTo>
                  <a:pt x="2890" y="1367"/>
                </a:lnTo>
                <a:lnTo>
                  <a:pt x="2887" y="1317"/>
                </a:lnTo>
                <a:lnTo>
                  <a:pt x="2883" y="1268"/>
                </a:lnTo>
                <a:lnTo>
                  <a:pt x="2873" y="1220"/>
                </a:lnTo>
                <a:lnTo>
                  <a:pt x="2858" y="1174"/>
                </a:lnTo>
                <a:lnTo>
                  <a:pt x="2844" y="1128"/>
                </a:lnTo>
                <a:lnTo>
                  <a:pt x="2824" y="1084"/>
                </a:lnTo>
                <a:lnTo>
                  <a:pt x="2800" y="1041"/>
                </a:lnTo>
                <a:lnTo>
                  <a:pt x="2776" y="1002"/>
                </a:lnTo>
                <a:lnTo>
                  <a:pt x="2747" y="963"/>
                </a:lnTo>
                <a:lnTo>
                  <a:pt x="2716" y="927"/>
                </a:lnTo>
                <a:lnTo>
                  <a:pt x="2679" y="893"/>
                </a:lnTo>
                <a:lnTo>
                  <a:pt x="2643" y="859"/>
                </a:lnTo>
                <a:lnTo>
                  <a:pt x="2604" y="830"/>
                </a:lnTo>
                <a:lnTo>
                  <a:pt x="2561" y="806"/>
                </a:lnTo>
                <a:lnTo>
                  <a:pt x="2517" y="782"/>
                </a:lnTo>
                <a:lnTo>
                  <a:pt x="2469" y="760"/>
                </a:lnTo>
                <a:lnTo>
                  <a:pt x="2469" y="760"/>
                </a:lnTo>
                <a:lnTo>
                  <a:pt x="2466" y="716"/>
                </a:lnTo>
                <a:lnTo>
                  <a:pt x="2459" y="675"/>
                </a:lnTo>
                <a:lnTo>
                  <a:pt x="2447" y="634"/>
                </a:lnTo>
                <a:lnTo>
                  <a:pt x="2430" y="593"/>
                </a:lnTo>
                <a:lnTo>
                  <a:pt x="2411" y="557"/>
                </a:lnTo>
                <a:lnTo>
                  <a:pt x="2386" y="520"/>
                </a:lnTo>
                <a:lnTo>
                  <a:pt x="2360" y="487"/>
                </a:lnTo>
                <a:lnTo>
                  <a:pt x="2331" y="458"/>
                </a:lnTo>
                <a:lnTo>
                  <a:pt x="2299" y="429"/>
                </a:lnTo>
                <a:lnTo>
                  <a:pt x="2265" y="404"/>
                </a:lnTo>
                <a:lnTo>
                  <a:pt x="2227" y="383"/>
                </a:lnTo>
                <a:lnTo>
                  <a:pt x="2188" y="366"/>
                </a:lnTo>
                <a:lnTo>
                  <a:pt x="2147" y="351"/>
                </a:lnTo>
                <a:lnTo>
                  <a:pt x="2103" y="339"/>
                </a:lnTo>
                <a:lnTo>
                  <a:pt x="2060" y="334"/>
                </a:lnTo>
                <a:lnTo>
                  <a:pt x="2014" y="332"/>
                </a:lnTo>
                <a:lnTo>
                  <a:pt x="2014" y="332"/>
                </a:lnTo>
                <a:lnTo>
                  <a:pt x="1975" y="332"/>
                </a:lnTo>
                <a:lnTo>
                  <a:pt x="1939" y="337"/>
                </a:lnTo>
                <a:lnTo>
                  <a:pt x="1905" y="344"/>
                </a:lnTo>
                <a:lnTo>
                  <a:pt x="1871" y="353"/>
                </a:lnTo>
                <a:lnTo>
                  <a:pt x="1871" y="353"/>
                </a:lnTo>
                <a:lnTo>
                  <a:pt x="1844" y="315"/>
                </a:lnTo>
                <a:lnTo>
                  <a:pt x="1813" y="278"/>
                </a:lnTo>
                <a:lnTo>
                  <a:pt x="1781" y="242"/>
                </a:lnTo>
                <a:lnTo>
                  <a:pt x="1748" y="208"/>
                </a:lnTo>
                <a:lnTo>
                  <a:pt x="1711" y="177"/>
                </a:lnTo>
                <a:lnTo>
                  <a:pt x="1673" y="148"/>
                </a:lnTo>
                <a:lnTo>
                  <a:pt x="1634" y="121"/>
                </a:lnTo>
                <a:lnTo>
                  <a:pt x="1593" y="97"/>
                </a:lnTo>
                <a:lnTo>
                  <a:pt x="1552" y="75"/>
                </a:lnTo>
                <a:lnTo>
                  <a:pt x="1508" y="56"/>
                </a:lnTo>
                <a:lnTo>
                  <a:pt x="1462" y="39"/>
                </a:lnTo>
                <a:lnTo>
                  <a:pt x="1416" y="27"/>
                </a:lnTo>
                <a:lnTo>
                  <a:pt x="1368" y="15"/>
                </a:lnTo>
                <a:lnTo>
                  <a:pt x="1319" y="7"/>
                </a:lnTo>
                <a:lnTo>
                  <a:pt x="1271" y="3"/>
                </a:lnTo>
                <a:lnTo>
                  <a:pt x="1220" y="0"/>
                </a:lnTo>
                <a:lnTo>
                  <a:pt x="1220" y="0"/>
                </a:lnTo>
                <a:lnTo>
                  <a:pt x="1181" y="3"/>
                </a:lnTo>
                <a:lnTo>
                  <a:pt x="1143" y="5"/>
                </a:lnTo>
                <a:lnTo>
                  <a:pt x="1104" y="10"/>
                </a:lnTo>
                <a:lnTo>
                  <a:pt x="1068" y="17"/>
                </a:lnTo>
                <a:lnTo>
                  <a:pt x="1029" y="24"/>
                </a:lnTo>
                <a:lnTo>
                  <a:pt x="993" y="34"/>
                </a:lnTo>
                <a:lnTo>
                  <a:pt x="959" y="46"/>
                </a:lnTo>
                <a:lnTo>
                  <a:pt x="925" y="61"/>
                </a:lnTo>
                <a:lnTo>
                  <a:pt x="891" y="75"/>
                </a:lnTo>
                <a:lnTo>
                  <a:pt x="857" y="92"/>
                </a:lnTo>
                <a:lnTo>
                  <a:pt x="826" y="109"/>
                </a:lnTo>
                <a:lnTo>
                  <a:pt x="794" y="128"/>
                </a:lnTo>
                <a:lnTo>
                  <a:pt x="763" y="150"/>
                </a:lnTo>
                <a:lnTo>
                  <a:pt x="734" y="172"/>
                </a:lnTo>
                <a:lnTo>
                  <a:pt x="707" y="196"/>
                </a:lnTo>
                <a:lnTo>
                  <a:pt x="680" y="220"/>
                </a:lnTo>
                <a:lnTo>
                  <a:pt x="654" y="247"/>
                </a:lnTo>
                <a:lnTo>
                  <a:pt x="630" y="274"/>
                </a:lnTo>
                <a:lnTo>
                  <a:pt x="608" y="303"/>
                </a:lnTo>
                <a:lnTo>
                  <a:pt x="586" y="332"/>
                </a:lnTo>
                <a:lnTo>
                  <a:pt x="564" y="361"/>
                </a:lnTo>
                <a:lnTo>
                  <a:pt x="547" y="392"/>
                </a:lnTo>
                <a:lnTo>
                  <a:pt x="530" y="426"/>
                </a:lnTo>
                <a:lnTo>
                  <a:pt x="513" y="458"/>
                </a:lnTo>
                <a:lnTo>
                  <a:pt x="499" y="491"/>
                </a:lnTo>
                <a:lnTo>
                  <a:pt x="487" y="525"/>
                </a:lnTo>
                <a:lnTo>
                  <a:pt x="477" y="562"/>
                </a:lnTo>
                <a:lnTo>
                  <a:pt x="467" y="598"/>
                </a:lnTo>
                <a:lnTo>
                  <a:pt x="460" y="634"/>
                </a:lnTo>
                <a:lnTo>
                  <a:pt x="455" y="671"/>
                </a:lnTo>
                <a:lnTo>
                  <a:pt x="450" y="707"/>
                </a:lnTo>
                <a:lnTo>
                  <a:pt x="448" y="746"/>
                </a:lnTo>
                <a:lnTo>
                  <a:pt x="448" y="746"/>
                </a:lnTo>
                <a:lnTo>
                  <a:pt x="400" y="765"/>
                </a:lnTo>
                <a:lnTo>
                  <a:pt x="354" y="787"/>
                </a:lnTo>
                <a:lnTo>
                  <a:pt x="310" y="813"/>
                </a:lnTo>
                <a:lnTo>
                  <a:pt x="269" y="842"/>
                </a:lnTo>
                <a:lnTo>
                  <a:pt x="228" y="874"/>
                </a:lnTo>
                <a:lnTo>
                  <a:pt x="192" y="908"/>
                </a:lnTo>
                <a:lnTo>
                  <a:pt x="158" y="946"/>
                </a:lnTo>
                <a:lnTo>
                  <a:pt x="126" y="985"/>
                </a:lnTo>
                <a:lnTo>
                  <a:pt x="97" y="1026"/>
                </a:lnTo>
                <a:lnTo>
                  <a:pt x="73" y="1070"/>
                </a:lnTo>
                <a:lnTo>
                  <a:pt x="51" y="1116"/>
                </a:lnTo>
                <a:lnTo>
                  <a:pt x="34" y="1164"/>
                </a:lnTo>
                <a:lnTo>
                  <a:pt x="20" y="1213"/>
                </a:lnTo>
                <a:lnTo>
                  <a:pt x="8" y="1263"/>
                </a:lnTo>
                <a:lnTo>
                  <a:pt x="3" y="1314"/>
                </a:lnTo>
                <a:lnTo>
                  <a:pt x="0" y="1367"/>
                </a:lnTo>
                <a:lnTo>
                  <a:pt x="0" y="1367"/>
                </a:lnTo>
                <a:lnTo>
                  <a:pt x="0" y="1401"/>
                </a:lnTo>
                <a:lnTo>
                  <a:pt x="3" y="1435"/>
                </a:lnTo>
                <a:lnTo>
                  <a:pt x="8" y="1467"/>
                </a:lnTo>
                <a:lnTo>
                  <a:pt x="12" y="1501"/>
                </a:lnTo>
                <a:lnTo>
                  <a:pt x="20" y="1532"/>
                </a:lnTo>
                <a:lnTo>
                  <a:pt x="29" y="1563"/>
                </a:lnTo>
                <a:lnTo>
                  <a:pt x="42" y="1593"/>
                </a:lnTo>
                <a:lnTo>
                  <a:pt x="54" y="1624"/>
                </a:lnTo>
                <a:lnTo>
                  <a:pt x="66" y="1653"/>
                </a:lnTo>
                <a:lnTo>
                  <a:pt x="80" y="1680"/>
                </a:lnTo>
                <a:lnTo>
                  <a:pt x="97" y="1709"/>
                </a:lnTo>
                <a:lnTo>
                  <a:pt x="114" y="1735"/>
                </a:lnTo>
                <a:lnTo>
                  <a:pt x="133" y="1762"/>
                </a:lnTo>
                <a:lnTo>
                  <a:pt x="153" y="1786"/>
                </a:lnTo>
                <a:lnTo>
                  <a:pt x="175" y="1810"/>
                </a:lnTo>
                <a:lnTo>
                  <a:pt x="196" y="1832"/>
                </a:lnTo>
                <a:lnTo>
                  <a:pt x="221" y="1854"/>
                </a:lnTo>
                <a:lnTo>
                  <a:pt x="245" y="1876"/>
                </a:lnTo>
                <a:lnTo>
                  <a:pt x="269" y="1895"/>
                </a:lnTo>
                <a:lnTo>
                  <a:pt x="296" y="1914"/>
                </a:lnTo>
                <a:lnTo>
                  <a:pt x="322" y="1931"/>
                </a:lnTo>
                <a:lnTo>
                  <a:pt x="351" y="1948"/>
                </a:lnTo>
                <a:lnTo>
                  <a:pt x="380" y="1963"/>
                </a:lnTo>
                <a:lnTo>
                  <a:pt x="409" y="1975"/>
                </a:lnTo>
                <a:lnTo>
                  <a:pt x="441" y="1987"/>
                </a:lnTo>
                <a:lnTo>
                  <a:pt x="472" y="1999"/>
                </a:lnTo>
                <a:lnTo>
                  <a:pt x="504" y="2006"/>
                </a:lnTo>
                <a:lnTo>
                  <a:pt x="538" y="2014"/>
                </a:lnTo>
                <a:lnTo>
                  <a:pt x="571" y="2021"/>
                </a:lnTo>
                <a:lnTo>
                  <a:pt x="605" y="2023"/>
                </a:lnTo>
                <a:lnTo>
                  <a:pt x="639" y="2028"/>
                </a:lnTo>
                <a:lnTo>
                  <a:pt x="673" y="2028"/>
                </a:lnTo>
                <a:lnTo>
                  <a:pt x="2215" y="2028"/>
                </a:lnTo>
                <a:close/>
              </a:path>
            </a:pathLst>
          </a:custGeom>
          <a:solidFill>
            <a:srgbClr val="269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7" name="Freeform 48">
            <a:extLst>
              <a:ext uri="{FF2B5EF4-FFF2-40B4-BE49-F238E27FC236}">
                <a16:creationId xmlns="" xmlns:a16="http://schemas.microsoft.com/office/drawing/2014/main" id="{B2EAF8A6-8327-4E00-8FD0-B98DE4E23C69}"/>
              </a:ext>
            </a:extLst>
          </p:cNvPr>
          <p:cNvSpPr>
            <a:spLocks/>
          </p:cNvSpPr>
          <p:nvPr/>
        </p:nvSpPr>
        <p:spPr bwMode="auto">
          <a:xfrm>
            <a:off x="3591170" y="3198804"/>
            <a:ext cx="1456629" cy="1149930"/>
          </a:xfrm>
          <a:custGeom>
            <a:avLst/>
            <a:gdLst>
              <a:gd name="T0" fmla="*/ 2251 w 2890"/>
              <a:gd name="T1" fmla="*/ 2028 h 2028"/>
              <a:gd name="T2" fmla="*/ 2353 w 2890"/>
              <a:gd name="T3" fmla="*/ 2014 h 2028"/>
              <a:gd name="T4" fmla="*/ 2447 w 2890"/>
              <a:gd name="T5" fmla="*/ 1987 h 2028"/>
              <a:gd name="T6" fmla="*/ 2536 w 2890"/>
              <a:gd name="T7" fmla="*/ 1948 h 2028"/>
              <a:gd name="T8" fmla="*/ 2619 w 2890"/>
              <a:gd name="T9" fmla="*/ 1895 h 2028"/>
              <a:gd name="T10" fmla="*/ 2694 w 2890"/>
              <a:gd name="T11" fmla="*/ 1832 h 2028"/>
              <a:gd name="T12" fmla="*/ 2757 w 2890"/>
              <a:gd name="T13" fmla="*/ 1762 h 2028"/>
              <a:gd name="T14" fmla="*/ 2807 w 2890"/>
              <a:gd name="T15" fmla="*/ 1680 h 2028"/>
              <a:gd name="T16" fmla="*/ 2849 w 2890"/>
              <a:gd name="T17" fmla="*/ 1593 h 2028"/>
              <a:gd name="T18" fmla="*/ 2875 w 2890"/>
              <a:gd name="T19" fmla="*/ 1501 h 2028"/>
              <a:gd name="T20" fmla="*/ 2887 w 2890"/>
              <a:gd name="T21" fmla="*/ 1401 h 2028"/>
              <a:gd name="T22" fmla="*/ 2887 w 2890"/>
              <a:gd name="T23" fmla="*/ 1317 h 2028"/>
              <a:gd name="T24" fmla="*/ 2858 w 2890"/>
              <a:gd name="T25" fmla="*/ 1174 h 2028"/>
              <a:gd name="T26" fmla="*/ 2800 w 2890"/>
              <a:gd name="T27" fmla="*/ 1041 h 2028"/>
              <a:gd name="T28" fmla="*/ 2716 w 2890"/>
              <a:gd name="T29" fmla="*/ 927 h 2028"/>
              <a:gd name="T30" fmla="*/ 2604 w 2890"/>
              <a:gd name="T31" fmla="*/ 830 h 2028"/>
              <a:gd name="T32" fmla="*/ 2469 w 2890"/>
              <a:gd name="T33" fmla="*/ 760 h 2028"/>
              <a:gd name="T34" fmla="*/ 2459 w 2890"/>
              <a:gd name="T35" fmla="*/ 675 h 2028"/>
              <a:gd name="T36" fmla="*/ 2411 w 2890"/>
              <a:gd name="T37" fmla="*/ 557 h 2028"/>
              <a:gd name="T38" fmla="*/ 2331 w 2890"/>
              <a:gd name="T39" fmla="*/ 458 h 2028"/>
              <a:gd name="T40" fmla="*/ 2227 w 2890"/>
              <a:gd name="T41" fmla="*/ 383 h 2028"/>
              <a:gd name="T42" fmla="*/ 2103 w 2890"/>
              <a:gd name="T43" fmla="*/ 339 h 2028"/>
              <a:gd name="T44" fmla="*/ 2014 w 2890"/>
              <a:gd name="T45" fmla="*/ 332 h 2028"/>
              <a:gd name="T46" fmla="*/ 1905 w 2890"/>
              <a:gd name="T47" fmla="*/ 344 h 2028"/>
              <a:gd name="T48" fmla="*/ 1844 w 2890"/>
              <a:gd name="T49" fmla="*/ 315 h 2028"/>
              <a:gd name="T50" fmla="*/ 1748 w 2890"/>
              <a:gd name="T51" fmla="*/ 208 h 2028"/>
              <a:gd name="T52" fmla="*/ 1634 w 2890"/>
              <a:gd name="T53" fmla="*/ 121 h 2028"/>
              <a:gd name="T54" fmla="*/ 1508 w 2890"/>
              <a:gd name="T55" fmla="*/ 56 h 2028"/>
              <a:gd name="T56" fmla="*/ 1368 w 2890"/>
              <a:gd name="T57" fmla="*/ 15 h 2028"/>
              <a:gd name="T58" fmla="*/ 1220 w 2890"/>
              <a:gd name="T59" fmla="*/ 0 h 2028"/>
              <a:gd name="T60" fmla="*/ 1143 w 2890"/>
              <a:gd name="T61" fmla="*/ 5 h 2028"/>
              <a:gd name="T62" fmla="*/ 1029 w 2890"/>
              <a:gd name="T63" fmla="*/ 24 h 2028"/>
              <a:gd name="T64" fmla="*/ 925 w 2890"/>
              <a:gd name="T65" fmla="*/ 61 h 2028"/>
              <a:gd name="T66" fmla="*/ 826 w 2890"/>
              <a:gd name="T67" fmla="*/ 109 h 2028"/>
              <a:gd name="T68" fmla="*/ 734 w 2890"/>
              <a:gd name="T69" fmla="*/ 172 h 2028"/>
              <a:gd name="T70" fmla="*/ 654 w 2890"/>
              <a:gd name="T71" fmla="*/ 247 h 2028"/>
              <a:gd name="T72" fmla="*/ 586 w 2890"/>
              <a:gd name="T73" fmla="*/ 332 h 2028"/>
              <a:gd name="T74" fmla="*/ 530 w 2890"/>
              <a:gd name="T75" fmla="*/ 426 h 2028"/>
              <a:gd name="T76" fmla="*/ 487 w 2890"/>
              <a:gd name="T77" fmla="*/ 525 h 2028"/>
              <a:gd name="T78" fmla="*/ 460 w 2890"/>
              <a:gd name="T79" fmla="*/ 634 h 2028"/>
              <a:gd name="T80" fmla="*/ 448 w 2890"/>
              <a:gd name="T81" fmla="*/ 746 h 2028"/>
              <a:gd name="T82" fmla="*/ 354 w 2890"/>
              <a:gd name="T83" fmla="*/ 787 h 2028"/>
              <a:gd name="T84" fmla="*/ 228 w 2890"/>
              <a:gd name="T85" fmla="*/ 874 h 2028"/>
              <a:gd name="T86" fmla="*/ 126 w 2890"/>
              <a:gd name="T87" fmla="*/ 985 h 2028"/>
              <a:gd name="T88" fmla="*/ 51 w 2890"/>
              <a:gd name="T89" fmla="*/ 1116 h 2028"/>
              <a:gd name="T90" fmla="*/ 8 w 2890"/>
              <a:gd name="T91" fmla="*/ 1263 h 2028"/>
              <a:gd name="T92" fmla="*/ 0 w 2890"/>
              <a:gd name="T93" fmla="*/ 1367 h 2028"/>
              <a:gd name="T94" fmla="*/ 8 w 2890"/>
              <a:gd name="T95" fmla="*/ 1467 h 2028"/>
              <a:gd name="T96" fmla="*/ 29 w 2890"/>
              <a:gd name="T97" fmla="*/ 1563 h 2028"/>
              <a:gd name="T98" fmla="*/ 66 w 2890"/>
              <a:gd name="T99" fmla="*/ 1653 h 2028"/>
              <a:gd name="T100" fmla="*/ 114 w 2890"/>
              <a:gd name="T101" fmla="*/ 1735 h 2028"/>
              <a:gd name="T102" fmla="*/ 175 w 2890"/>
              <a:gd name="T103" fmla="*/ 1810 h 2028"/>
              <a:gd name="T104" fmla="*/ 245 w 2890"/>
              <a:gd name="T105" fmla="*/ 1876 h 2028"/>
              <a:gd name="T106" fmla="*/ 322 w 2890"/>
              <a:gd name="T107" fmla="*/ 1931 h 2028"/>
              <a:gd name="T108" fmla="*/ 409 w 2890"/>
              <a:gd name="T109" fmla="*/ 1975 h 2028"/>
              <a:gd name="T110" fmla="*/ 504 w 2890"/>
              <a:gd name="T111" fmla="*/ 2006 h 2028"/>
              <a:gd name="T112" fmla="*/ 605 w 2890"/>
              <a:gd name="T113" fmla="*/ 2023 h 2028"/>
              <a:gd name="T114" fmla="*/ 2215 w 2890"/>
              <a:gd name="T115" fmla="*/ 2028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0" h="2028">
                <a:moveTo>
                  <a:pt x="2215" y="2028"/>
                </a:moveTo>
                <a:lnTo>
                  <a:pt x="2215" y="2028"/>
                </a:lnTo>
                <a:lnTo>
                  <a:pt x="2251" y="2028"/>
                </a:lnTo>
                <a:lnTo>
                  <a:pt x="2285" y="2023"/>
                </a:lnTo>
                <a:lnTo>
                  <a:pt x="2319" y="2021"/>
                </a:lnTo>
                <a:lnTo>
                  <a:pt x="2353" y="2014"/>
                </a:lnTo>
                <a:lnTo>
                  <a:pt x="2384" y="2006"/>
                </a:lnTo>
                <a:lnTo>
                  <a:pt x="2415" y="1999"/>
                </a:lnTo>
                <a:lnTo>
                  <a:pt x="2447" y="1987"/>
                </a:lnTo>
                <a:lnTo>
                  <a:pt x="2478" y="1975"/>
                </a:lnTo>
                <a:lnTo>
                  <a:pt x="2507" y="1963"/>
                </a:lnTo>
                <a:lnTo>
                  <a:pt x="2536" y="1948"/>
                </a:lnTo>
                <a:lnTo>
                  <a:pt x="2565" y="1931"/>
                </a:lnTo>
                <a:lnTo>
                  <a:pt x="2592" y="1914"/>
                </a:lnTo>
                <a:lnTo>
                  <a:pt x="2619" y="1895"/>
                </a:lnTo>
                <a:lnTo>
                  <a:pt x="2645" y="1876"/>
                </a:lnTo>
                <a:lnTo>
                  <a:pt x="2670" y="1854"/>
                </a:lnTo>
                <a:lnTo>
                  <a:pt x="2694" y="1832"/>
                </a:lnTo>
                <a:lnTo>
                  <a:pt x="2716" y="1810"/>
                </a:lnTo>
                <a:lnTo>
                  <a:pt x="2735" y="1786"/>
                </a:lnTo>
                <a:lnTo>
                  <a:pt x="2757" y="1762"/>
                </a:lnTo>
                <a:lnTo>
                  <a:pt x="2774" y="1735"/>
                </a:lnTo>
                <a:lnTo>
                  <a:pt x="2793" y="1709"/>
                </a:lnTo>
                <a:lnTo>
                  <a:pt x="2807" y="1680"/>
                </a:lnTo>
                <a:lnTo>
                  <a:pt x="2822" y="1653"/>
                </a:lnTo>
                <a:lnTo>
                  <a:pt x="2837" y="1624"/>
                </a:lnTo>
                <a:lnTo>
                  <a:pt x="2849" y="1593"/>
                </a:lnTo>
                <a:lnTo>
                  <a:pt x="2858" y="1563"/>
                </a:lnTo>
                <a:lnTo>
                  <a:pt x="2868" y="1532"/>
                </a:lnTo>
                <a:lnTo>
                  <a:pt x="2875" y="1501"/>
                </a:lnTo>
                <a:lnTo>
                  <a:pt x="2883" y="1467"/>
                </a:lnTo>
                <a:lnTo>
                  <a:pt x="2885" y="1435"/>
                </a:lnTo>
                <a:lnTo>
                  <a:pt x="2887" y="1401"/>
                </a:lnTo>
                <a:lnTo>
                  <a:pt x="2890" y="1367"/>
                </a:lnTo>
                <a:lnTo>
                  <a:pt x="2890" y="1367"/>
                </a:lnTo>
                <a:lnTo>
                  <a:pt x="2887" y="1317"/>
                </a:lnTo>
                <a:lnTo>
                  <a:pt x="2883" y="1268"/>
                </a:lnTo>
                <a:lnTo>
                  <a:pt x="2873" y="1220"/>
                </a:lnTo>
                <a:lnTo>
                  <a:pt x="2858" y="1174"/>
                </a:lnTo>
                <a:lnTo>
                  <a:pt x="2844" y="1128"/>
                </a:lnTo>
                <a:lnTo>
                  <a:pt x="2824" y="1084"/>
                </a:lnTo>
                <a:lnTo>
                  <a:pt x="2800" y="1041"/>
                </a:lnTo>
                <a:lnTo>
                  <a:pt x="2776" y="1002"/>
                </a:lnTo>
                <a:lnTo>
                  <a:pt x="2747" y="963"/>
                </a:lnTo>
                <a:lnTo>
                  <a:pt x="2716" y="927"/>
                </a:lnTo>
                <a:lnTo>
                  <a:pt x="2679" y="893"/>
                </a:lnTo>
                <a:lnTo>
                  <a:pt x="2643" y="859"/>
                </a:lnTo>
                <a:lnTo>
                  <a:pt x="2604" y="830"/>
                </a:lnTo>
                <a:lnTo>
                  <a:pt x="2561" y="806"/>
                </a:lnTo>
                <a:lnTo>
                  <a:pt x="2517" y="782"/>
                </a:lnTo>
                <a:lnTo>
                  <a:pt x="2469" y="760"/>
                </a:lnTo>
                <a:lnTo>
                  <a:pt x="2469" y="760"/>
                </a:lnTo>
                <a:lnTo>
                  <a:pt x="2466" y="716"/>
                </a:lnTo>
                <a:lnTo>
                  <a:pt x="2459" y="675"/>
                </a:lnTo>
                <a:lnTo>
                  <a:pt x="2447" y="634"/>
                </a:lnTo>
                <a:lnTo>
                  <a:pt x="2430" y="593"/>
                </a:lnTo>
                <a:lnTo>
                  <a:pt x="2411" y="557"/>
                </a:lnTo>
                <a:lnTo>
                  <a:pt x="2386" y="520"/>
                </a:lnTo>
                <a:lnTo>
                  <a:pt x="2360" y="487"/>
                </a:lnTo>
                <a:lnTo>
                  <a:pt x="2331" y="458"/>
                </a:lnTo>
                <a:lnTo>
                  <a:pt x="2299" y="429"/>
                </a:lnTo>
                <a:lnTo>
                  <a:pt x="2265" y="404"/>
                </a:lnTo>
                <a:lnTo>
                  <a:pt x="2227" y="383"/>
                </a:lnTo>
                <a:lnTo>
                  <a:pt x="2188" y="366"/>
                </a:lnTo>
                <a:lnTo>
                  <a:pt x="2147" y="351"/>
                </a:lnTo>
                <a:lnTo>
                  <a:pt x="2103" y="339"/>
                </a:lnTo>
                <a:lnTo>
                  <a:pt x="2060" y="334"/>
                </a:lnTo>
                <a:lnTo>
                  <a:pt x="2014" y="332"/>
                </a:lnTo>
                <a:lnTo>
                  <a:pt x="2014" y="332"/>
                </a:lnTo>
                <a:lnTo>
                  <a:pt x="1975" y="332"/>
                </a:lnTo>
                <a:lnTo>
                  <a:pt x="1939" y="337"/>
                </a:lnTo>
                <a:lnTo>
                  <a:pt x="1905" y="344"/>
                </a:lnTo>
                <a:lnTo>
                  <a:pt x="1871" y="353"/>
                </a:lnTo>
                <a:lnTo>
                  <a:pt x="1871" y="353"/>
                </a:lnTo>
                <a:lnTo>
                  <a:pt x="1844" y="315"/>
                </a:lnTo>
                <a:lnTo>
                  <a:pt x="1813" y="278"/>
                </a:lnTo>
                <a:lnTo>
                  <a:pt x="1781" y="242"/>
                </a:lnTo>
                <a:lnTo>
                  <a:pt x="1748" y="208"/>
                </a:lnTo>
                <a:lnTo>
                  <a:pt x="1711" y="177"/>
                </a:lnTo>
                <a:lnTo>
                  <a:pt x="1673" y="148"/>
                </a:lnTo>
                <a:lnTo>
                  <a:pt x="1634" y="121"/>
                </a:lnTo>
                <a:lnTo>
                  <a:pt x="1593" y="97"/>
                </a:lnTo>
                <a:lnTo>
                  <a:pt x="1552" y="75"/>
                </a:lnTo>
                <a:lnTo>
                  <a:pt x="1508" y="56"/>
                </a:lnTo>
                <a:lnTo>
                  <a:pt x="1462" y="39"/>
                </a:lnTo>
                <a:lnTo>
                  <a:pt x="1416" y="27"/>
                </a:lnTo>
                <a:lnTo>
                  <a:pt x="1368" y="15"/>
                </a:lnTo>
                <a:lnTo>
                  <a:pt x="1319" y="7"/>
                </a:lnTo>
                <a:lnTo>
                  <a:pt x="1271" y="3"/>
                </a:lnTo>
                <a:lnTo>
                  <a:pt x="1220" y="0"/>
                </a:lnTo>
                <a:lnTo>
                  <a:pt x="1220" y="0"/>
                </a:lnTo>
                <a:lnTo>
                  <a:pt x="1181" y="3"/>
                </a:lnTo>
                <a:lnTo>
                  <a:pt x="1143" y="5"/>
                </a:lnTo>
                <a:lnTo>
                  <a:pt x="1104" y="10"/>
                </a:lnTo>
                <a:lnTo>
                  <a:pt x="1068" y="17"/>
                </a:lnTo>
                <a:lnTo>
                  <a:pt x="1029" y="24"/>
                </a:lnTo>
                <a:lnTo>
                  <a:pt x="993" y="34"/>
                </a:lnTo>
                <a:lnTo>
                  <a:pt x="959" y="46"/>
                </a:lnTo>
                <a:lnTo>
                  <a:pt x="925" y="61"/>
                </a:lnTo>
                <a:lnTo>
                  <a:pt x="891" y="75"/>
                </a:lnTo>
                <a:lnTo>
                  <a:pt x="857" y="92"/>
                </a:lnTo>
                <a:lnTo>
                  <a:pt x="826" y="109"/>
                </a:lnTo>
                <a:lnTo>
                  <a:pt x="794" y="128"/>
                </a:lnTo>
                <a:lnTo>
                  <a:pt x="763" y="150"/>
                </a:lnTo>
                <a:lnTo>
                  <a:pt x="734" y="172"/>
                </a:lnTo>
                <a:lnTo>
                  <a:pt x="707" y="196"/>
                </a:lnTo>
                <a:lnTo>
                  <a:pt x="680" y="220"/>
                </a:lnTo>
                <a:lnTo>
                  <a:pt x="654" y="247"/>
                </a:lnTo>
                <a:lnTo>
                  <a:pt x="630" y="274"/>
                </a:lnTo>
                <a:lnTo>
                  <a:pt x="608" y="303"/>
                </a:lnTo>
                <a:lnTo>
                  <a:pt x="586" y="332"/>
                </a:lnTo>
                <a:lnTo>
                  <a:pt x="564" y="361"/>
                </a:lnTo>
                <a:lnTo>
                  <a:pt x="547" y="392"/>
                </a:lnTo>
                <a:lnTo>
                  <a:pt x="530" y="426"/>
                </a:lnTo>
                <a:lnTo>
                  <a:pt x="513" y="458"/>
                </a:lnTo>
                <a:lnTo>
                  <a:pt x="499" y="491"/>
                </a:lnTo>
                <a:lnTo>
                  <a:pt x="487" y="525"/>
                </a:lnTo>
                <a:lnTo>
                  <a:pt x="477" y="562"/>
                </a:lnTo>
                <a:lnTo>
                  <a:pt x="467" y="598"/>
                </a:lnTo>
                <a:lnTo>
                  <a:pt x="460" y="634"/>
                </a:lnTo>
                <a:lnTo>
                  <a:pt x="455" y="671"/>
                </a:lnTo>
                <a:lnTo>
                  <a:pt x="450" y="707"/>
                </a:lnTo>
                <a:lnTo>
                  <a:pt x="448" y="746"/>
                </a:lnTo>
                <a:lnTo>
                  <a:pt x="448" y="746"/>
                </a:lnTo>
                <a:lnTo>
                  <a:pt x="400" y="765"/>
                </a:lnTo>
                <a:lnTo>
                  <a:pt x="354" y="787"/>
                </a:lnTo>
                <a:lnTo>
                  <a:pt x="310" y="813"/>
                </a:lnTo>
                <a:lnTo>
                  <a:pt x="269" y="842"/>
                </a:lnTo>
                <a:lnTo>
                  <a:pt x="228" y="874"/>
                </a:lnTo>
                <a:lnTo>
                  <a:pt x="192" y="908"/>
                </a:lnTo>
                <a:lnTo>
                  <a:pt x="158" y="946"/>
                </a:lnTo>
                <a:lnTo>
                  <a:pt x="126" y="985"/>
                </a:lnTo>
                <a:lnTo>
                  <a:pt x="97" y="1026"/>
                </a:lnTo>
                <a:lnTo>
                  <a:pt x="73" y="1070"/>
                </a:lnTo>
                <a:lnTo>
                  <a:pt x="51" y="1116"/>
                </a:lnTo>
                <a:lnTo>
                  <a:pt x="34" y="1164"/>
                </a:lnTo>
                <a:lnTo>
                  <a:pt x="20" y="1213"/>
                </a:lnTo>
                <a:lnTo>
                  <a:pt x="8" y="1263"/>
                </a:lnTo>
                <a:lnTo>
                  <a:pt x="3" y="1314"/>
                </a:lnTo>
                <a:lnTo>
                  <a:pt x="0" y="1367"/>
                </a:lnTo>
                <a:lnTo>
                  <a:pt x="0" y="1367"/>
                </a:lnTo>
                <a:lnTo>
                  <a:pt x="0" y="1401"/>
                </a:lnTo>
                <a:lnTo>
                  <a:pt x="3" y="1435"/>
                </a:lnTo>
                <a:lnTo>
                  <a:pt x="8" y="1467"/>
                </a:lnTo>
                <a:lnTo>
                  <a:pt x="12" y="1501"/>
                </a:lnTo>
                <a:lnTo>
                  <a:pt x="20" y="1532"/>
                </a:lnTo>
                <a:lnTo>
                  <a:pt x="29" y="1563"/>
                </a:lnTo>
                <a:lnTo>
                  <a:pt x="42" y="1593"/>
                </a:lnTo>
                <a:lnTo>
                  <a:pt x="54" y="1624"/>
                </a:lnTo>
                <a:lnTo>
                  <a:pt x="66" y="1653"/>
                </a:lnTo>
                <a:lnTo>
                  <a:pt x="80" y="1680"/>
                </a:lnTo>
                <a:lnTo>
                  <a:pt x="97" y="1709"/>
                </a:lnTo>
                <a:lnTo>
                  <a:pt x="114" y="1735"/>
                </a:lnTo>
                <a:lnTo>
                  <a:pt x="133" y="1762"/>
                </a:lnTo>
                <a:lnTo>
                  <a:pt x="153" y="1786"/>
                </a:lnTo>
                <a:lnTo>
                  <a:pt x="175" y="1810"/>
                </a:lnTo>
                <a:lnTo>
                  <a:pt x="196" y="1832"/>
                </a:lnTo>
                <a:lnTo>
                  <a:pt x="221" y="1854"/>
                </a:lnTo>
                <a:lnTo>
                  <a:pt x="245" y="1876"/>
                </a:lnTo>
                <a:lnTo>
                  <a:pt x="269" y="1895"/>
                </a:lnTo>
                <a:lnTo>
                  <a:pt x="296" y="1914"/>
                </a:lnTo>
                <a:lnTo>
                  <a:pt x="322" y="1931"/>
                </a:lnTo>
                <a:lnTo>
                  <a:pt x="351" y="1948"/>
                </a:lnTo>
                <a:lnTo>
                  <a:pt x="380" y="1963"/>
                </a:lnTo>
                <a:lnTo>
                  <a:pt x="409" y="1975"/>
                </a:lnTo>
                <a:lnTo>
                  <a:pt x="441" y="1987"/>
                </a:lnTo>
                <a:lnTo>
                  <a:pt x="472" y="1999"/>
                </a:lnTo>
                <a:lnTo>
                  <a:pt x="504" y="2006"/>
                </a:lnTo>
                <a:lnTo>
                  <a:pt x="538" y="2014"/>
                </a:lnTo>
                <a:lnTo>
                  <a:pt x="571" y="2021"/>
                </a:lnTo>
                <a:lnTo>
                  <a:pt x="605" y="2023"/>
                </a:lnTo>
                <a:lnTo>
                  <a:pt x="639" y="2028"/>
                </a:lnTo>
                <a:lnTo>
                  <a:pt x="673" y="2028"/>
                </a:lnTo>
                <a:lnTo>
                  <a:pt x="2215" y="20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9" name="Freeform 50">
            <a:extLst>
              <a:ext uri="{FF2B5EF4-FFF2-40B4-BE49-F238E27FC236}">
                <a16:creationId xmlns="" xmlns:a16="http://schemas.microsoft.com/office/drawing/2014/main" id="{56BD35F6-7CD9-41D9-9F76-4DCE0DB3DCFD}"/>
              </a:ext>
            </a:extLst>
          </p:cNvPr>
          <p:cNvSpPr>
            <a:spLocks/>
          </p:cNvSpPr>
          <p:nvPr/>
        </p:nvSpPr>
        <p:spPr bwMode="auto">
          <a:xfrm>
            <a:off x="4528150" y="3334891"/>
            <a:ext cx="201106" cy="91858"/>
          </a:xfrm>
          <a:custGeom>
            <a:avLst/>
            <a:gdLst>
              <a:gd name="T0" fmla="*/ 0 w 399"/>
              <a:gd name="T1" fmla="*/ 0 h 162"/>
              <a:gd name="T2" fmla="*/ 0 w 399"/>
              <a:gd name="T3" fmla="*/ 97 h 162"/>
              <a:gd name="T4" fmla="*/ 0 w 399"/>
              <a:gd name="T5" fmla="*/ 97 h 162"/>
              <a:gd name="T6" fmla="*/ 12 w 399"/>
              <a:gd name="T7" fmla="*/ 113 h 162"/>
              <a:gd name="T8" fmla="*/ 12 w 399"/>
              <a:gd name="T9" fmla="*/ 113 h 162"/>
              <a:gd name="T10" fmla="*/ 46 w 399"/>
              <a:gd name="T11" fmla="*/ 104 h 162"/>
              <a:gd name="T12" fmla="*/ 80 w 399"/>
              <a:gd name="T13" fmla="*/ 97 h 162"/>
              <a:gd name="T14" fmla="*/ 116 w 399"/>
              <a:gd name="T15" fmla="*/ 92 h 162"/>
              <a:gd name="T16" fmla="*/ 155 w 399"/>
              <a:gd name="T17" fmla="*/ 92 h 162"/>
              <a:gd name="T18" fmla="*/ 155 w 399"/>
              <a:gd name="T19" fmla="*/ 92 h 162"/>
              <a:gd name="T20" fmla="*/ 189 w 399"/>
              <a:gd name="T21" fmla="*/ 92 h 162"/>
              <a:gd name="T22" fmla="*/ 220 w 399"/>
              <a:gd name="T23" fmla="*/ 97 h 162"/>
              <a:gd name="T24" fmla="*/ 254 w 399"/>
              <a:gd name="T25" fmla="*/ 101 h 162"/>
              <a:gd name="T26" fmla="*/ 285 w 399"/>
              <a:gd name="T27" fmla="*/ 109 h 162"/>
              <a:gd name="T28" fmla="*/ 314 w 399"/>
              <a:gd name="T29" fmla="*/ 121 h 162"/>
              <a:gd name="T30" fmla="*/ 344 w 399"/>
              <a:gd name="T31" fmla="*/ 133 h 162"/>
              <a:gd name="T32" fmla="*/ 373 w 399"/>
              <a:gd name="T33" fmla="*/ 145 h 162"/>
              <a:gd name="T34" fmla="*/ 399 w 399"/>
              <a:gd name="T35" fmla="*/ 162 h 162"/>
              <a:gd name="T36" fmla="*/ 399 w 399"/>
              <a:gd name="T37" fmla="*/ 80 h 162"/>
              <a:gd name="T38" fmla="*/ 399 w 399"/>
              <a:gd name="T39" fmla="*/ 80 h 162"/>
              <a:gd name="T40" fmla="*/ 353 w 399"/>
              <a:gd name="T41" fmla="*/ 63 h 162"/>
              <a:gd name="T42" fmla="*/ 302 w 399"/>
              <a:gd name="T43" fmla="*/ 48 h 162"/>
              <a:gd name="T44" fmla="*/ 252 w 399"/>
              <a:gd name="T45" fmla="*/ 41 h 162"/>
              <a:gd name="T46" fmla="*/ 198 w 399"/>
              <a:gd name="T47" fmla="*/ 38 h 162"/>
              <a:gd name="T48" fmla="*/ 198 w 399"/>
              <a:gd name="T49" fmla="*/ 38 h 162"/>
              <a:gd name="T50" fmla="*/ 157 w 399"/>
              <a:gd name="T51" fmla="*/ 38 h 162"/>
              <a:gd name="T52" fmla="*/ 118 w 399"/>
              <a:gd name="T53" fmla="*/ 43 h 162"/>
              <a:gd name="T54" fmla="*/ 82 w 399"/>
              <a:gd name="T55" fmla="*/ 51 h 162"/>
              <a:gd name="T56" fmla="*/ 46 w 399"/>
              <a:gd name="T57" fmla="*/ 63 h 162"/>
              <a:gd name="T58" fmla="*/ 46 w 399"/>
              <a:gd name="T59" fmla="*/ 63 h 162"/>
              <a:gd name="T60" fmla="*/ 24 w 399"/>
              <a:gd name="T61" fmla="*/ 31 h 162"/>
              <a:gd name="T62" fmla="*/ 0 w 399"/>
              <a:gd name="T6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9" h="162">
                <a:moveTo>
                  <a:pt x="0" y="0"/>
                </a:moveTo>
                <a:lnTo>
                  <a:pt x="0" y="97"/>
                </a:lnTo>
                <a:lnTo>
                  <a:pt x="0" y="97"/>
                </a:lnTo>
                <a:lnTo>
                  <a:pt x="12" y="113"/>
                </a:lnTo>
                <a:lnTo>
                  <a:pt x="12" y="113"/>
                </a:lnTo>
                <a:lnTo>
                  <a:pt x="46" y="104"/>
                </a:lnTo>
                <a:lnTo>
                  <a:pt x="80" y="97"/>
                </a:lnTo>
                <a:lnTo>
                  <a:pt x="116" y="92"/>
                </a:lnTo>
                <a:lnTo>
                  <a:pt x="155" y="92"/>
                </a:lnTo>
                <a:lnTo>
                  <a:pt x="155" y="92"/>
                </a:lnTo>
                <a:lnTo>
                  <a:pt x="189" y="92"/>
                </a:lnTo>
                <a:lnTo>
                  <a:pt x="220" y="97"/>
                </a:lnTo>
                <a:lnTo>
                  <a:pt x="254" y="101"/>
                </a:lnTo>
                <a:lnTo>
                  <a:pt x="285" y="109"/>
                </a:lnTo>
                <a:lnTo>
                  <a:pt x="314" y="121"/>
                </a:lnTo>
                <a:lnTo>
                  <a:pt x="344" y="133"/>
                </a:lnTo>
                <a:lnTo>
                  <a:pt x="373" y="145"/>
                </a:lnTo>
                <a:lnTo>
                  <a:pt x="399" y="162"/>
                </a:lnTo>
                <a:lnTo>
                  <a:pt x="399" y="80"/>
                </a:lnTo>
                <a:lnTo>
                  <a:pt x="399" y="80"/>
                </a:lnTo>
                <a:lnTo>
                  <a:pt x="353" y="63"/>
                </a:lnTo>
                <a:lnTo>
                  <a:pt x="302" y="48"/>
                </a:lnTo>
                <a:lnTo>
                  <a:pt x="252" y="41"/>
                </a:lnTo>
                <a:lnTo>
                  <a:pt x="198" y="38"/>
                </a:lnTo>
                <a:lnTo>
                  <a:pt x="198" y="38"/>
                </a:lnTo>
                <a:lnTo>
                  <a:pt x="157" y="38"/>
                </a:lnTo>
                <a:lnTo>
                  <a:pt x="118" y="43"/>
                </a:lnTo>
                <a:lnTo>
                  <a:pt x="82" y="51"/>
                </a:lnTo>
                <a:lnTo>
                  <a:pt x="46" y="63"/>
                </a:lnTo>
                <a:lnTo>
                  <a:pt x="46" y="63"/>
                </a:lnTo>
                <a:lnTo>
                  <a:pt x="24" y="3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0" name="Freeform 51">
            <a:extLst>
              <a:ext uri="{FF2B5EF4-FFF2-40B4-BE49-F238E27FC236}">
                <a16:creationId xmlns="" xmlns:a16="http://schemas.microsoft.com/office/drawing/2014/main" id="{F09F43C8-88F5-4B18-B133-64441DE9C0C9}"/>
              </a:ext>
            </a:extLst>
          </p:cNvPr>
          <p:cNvSpPr>
            <a:spLocks/>
          </p:cNvSpPr>
          <p:nvPr/>
        </p:nvSpPr>
        <p:spPr bwMode="auto">
          <a:xfrm>
            <a:off x="3534215" y="3238496"/>
            <a:ext cx="1571042" cy="1155601"/>
          </a:xfrm>
          <a:custGeom>
            <a:avLst/>
            <a:gdLst>
              <a:gd name="T0" fmla="*/ 730 w 3117"/>
              <a:gd name="T1" fmla="*/ 92 h 2038"/>
              <a:gd name="T2" fmla="*/ 585 w 3117"/>
              <a:gd name="T3" fmla="*/ 281 h 2038"/>
              <a:gd name="T4" fmla="*/ 501 w 3117"/>
              <a:gd name="T5" fmla="*/ 509 h 2038"/>
              <a:gd name="T6" fmla="*/ 433 w 3117"/>
              <a:gd name="T7" fmla="*/ 676 h 2038"/>
              <a:gd name="T8" fmla="*/ 205 w 3117"/>
              <a:gd name="T9" fmla="*/ 830 h 2038"/>
              <a:gd name="T10" fmla="*/ 55 w 3117"/>
              <a:gd name="T11" fmla="*/ 1053 h 2038"/>
              <a:gd name="T12" fmla="*/ 0 w 3117"/>
              <a:gd name="T13" fmla="*/ 1327 h 2038"/>
              <a:gd name="T14" fmla="*/ 14 w 3117"/>
              <a:gd name="T15" fmla="*/ 1467 h 2038"/>
              <a:gd name="T16" fmla="*/ 70 w 3117"/>
              <a:gd name="T17" fmla="*/ 1631 h 2038"/>
              <a:gd name="T18" fmla="*/ 164 w 3117"/>
              <a:gd name="T19" fmla="*/ 1777 h 2038"/>
              <a:gd name="T20" fmla="*/ 290 w 3117"/>
              <a:gd name="T21" fmla="*/ 1895 h 2038"/>
              <a:gd name="T22" fmla="*/ 442 w 3117"/>
              <a:gd name="T23" fmla="*/ 1980 h 2038"/>
              <a:gd name="T24" fmla="*/ 614 w 3117"/>
              <a:gd name="T25" fmla="*/ 2028 h 2038"/>
              <a:gd name="T26" fmla="*/ 2388 w 3117"/>
              <a:gd name="T27" fmla="*/ 2038 h 2038"/>
              <a:gd name="T28" fmla="*/ 2572 w 3117"/>
              <a:gd name="T29" fmla="*/ 2014 h 2038"/>
              <a:gd name="T30" fmla="*/ 2737 w 3117"/>
              <a:gd name="T31" fmla="*/ 1951 h 2038"/>
              <a:gd name="T32" fmla="*/ 2879 w 3117"/>
              <a:gd name="T33" fmla="*/ 1852 h 2038"/>
              <a:gd name="T34" fmla="*/ 2993 w 3117"/>
              <a:gd name="T35" fmla="*/ 1721 h 2038"/>
              <a:gd name="T36" fmla="*/ 3073 w 3117"/>
              <a:gd name="T37" fmla="*/ 1569 h 2038"/>
              <a:gd name="T38" fmla="*/ 3112 w 3117"/>
              <a:gd name="T39" fmla="*/ 1397 h 2038"/>
              <a:gd name="T40" fmla="*/ 3107 w 3117"/>
              <a:gd name="T41" fmla="*/ 1218 h 2038"/>
              <a:gd name="T42" fmla="*/ 3020 w 3117"/>
              <a:gd name="T43" fmla="*/ 973 h 2038"/>
              <a:gd name="T44" fmla="*/ 2850 w 3117"/>
              <a:gd name="T45" fmla="*/ 777 h 2038"/>
              <a:gd name="T46" fmla="*/ 2664 w 3117"/>
              <a:gd name="T47" fmla="*/ 671 h 2038"/>
              <a:gd name="T48" fmla="*/ 2628 w 3117"/>
              <a:gd name="T49" fmla="*/ 509 h 2038"/>
              <a:gd name="T50" fmla="*/ 2541 w 3117"/>
              <a:gd name="T51" fmla="*/ 371 h 2038"/>
              <a:gd name="T52" fmla="*/ 2412 w 3117"/>
              <a:gd name="T53" fmla="*/ 269 h 2038"/>
              <a:gd name="T54" fmla="*/ 2424 w 3117"/>
              <a:gd name="T55" fmla="*/ 368 h 2038"/>
              <a:gd name="T56" fmla="*/ 2512 w 3117"/>
              <a:gd name="T57" fmla="*/ 465 h 2038"/>
              <a:gd name="T58" fmla="*/ 2567 w 3117"/>
              <a:gd name="T59" fmla="*/ 586 h 2038"/>
              <a:gd name="T60" fmla="*/ 2582 w 3117"/>
              <a:gd name="T61" fmla="*/ 690 h 2038"/>
              <a:gd name="T62" fmla="*/ 2792 w 3117"/>
              <a:gd name="T63" fmla="*/ 823 h 2038"/>
              <a:gd name="T64" fmla="*/ 2937 w 3117"/>
              <a:gd name="T65" fmla="*/ 1014 h 2038"/>
              <a:gd name="T66" fmla="*/ 3000 w 3117"/>
              <a:gd name="T67" fmla="*/ 1247 h 2038"/>
              <a:gd name="T68" fmla="*/ 2996 w 3117"/>
              <a:gd name="T69" fmla="*/ 1397 h 2038"/>
              <a:gd name="T70" fmla="*/ 2950 w 3117"/>
              <a:gd name="T71" fmla="*/ 1554 h 2038"/>
              <a:gd name="T72" fmla="*/ 2870 w 3117"/>
              <a:gd name="T73" fmla="*/ 1692 h 2038"/>
              <a:gd name="T74" fmla="*/ 2758 w 3117"/>
              <a:gd name="T75" fmla="*/ 1806 h 2038"/>
              <a:gd name="T76" fmla="*/ 2620 w 3117"/>
              <a:gd name="T77" fmla="*/ 1893 h 2038"/>
              <a:gd name="T78" fmla="*/ 2466 w 3117"/>
              <a:gd name="T79" fmla="*/ 1944 h 2038"/>
              <a:gd name="T80" fmla="*/ 786 w 3117"/>
              <a:gd name="T81" fmla="*/ 1958 h 2038"/>
              <a:gd name="T82" fmla="*/ 651 w 3117"/>
              <a:gd name="T83" fmla="*/ 1944 h 2038"/>
              <a:gd name="T84" fmla="*/ 493 w 3117"/>
              <a:gd name="T85" fmla="*/ 1893 h 2038"/>
              <a:gd name="T86" fmla="*/ 358 w 3117"/>
              <a:gd name="T87" fmla="*/ 1806 h 2038"/>
              <a:gd name="T88" fmla="*/ 246 w 3117"/>
              <a:gd name="T89" fmla="*/ 1692 h 2038"/>
              <a:gd name="T90" fmla="*/ 167 w 3117"/>
              <a:gd name="T91" fmla="*/ 1554 h 2038"/>
              <a:gd name="T92" fmla="*/ 121 w 3117"/>
              <a:gd name="T93" fmla="*/ 1397 h 2038"/>
              <a:gd name="T94" fmla="*/ 116 w 3117"/>
              <a:gd name="T95" fmla="*/ 1244 h 2038"/>
              <a:gd name="T96" fmla="*/ 186 w 3117"/>
              <a:gd name="T97" fmla="*/ 1000 h 2038"/>
              <a:gd name="T98" fmla="*/ 341 w 3117"/>
              <a:gd name="T99" fmla="*/ 804 h 2038"/>
              <a:gd name="T100" fmla="*/ 561 w 3117"/>
              <a:gd name="T101" fmla="*/ 676 h 2038"/>
              <a:gd name="T102" fmla="*/ 583 w 3117"/>
              <a:gd name="T103" fmla="*/ 511 h 2038"/>
              <a:gd name="T104" fmla="*/ 660 w 3117"/>
              <a:gd name="T105" fmla="*/ 325 h 2038"/>
              <a:gd name="T106" fmla="*/ 781 w 3117"/>
              <a:gd name="T107" fmla="*/ 162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17" h="2038">
                <a:moveTo>
                  <a:pt x="839" y="0"/>
                </a:moveTo>
                <a:lnTo>
                  <a:pt x="839" y="0"/>
                </a:lnTo>
                <a:lnTo>
                  <a:pt x="801" y="29"/>
                </a:lnTo>
                <a:lnTo>
                  <a:pt x="764" y="58"/>
                </a:lnTo>
                <a:lnTo>
                  <a:pt x="730" y="92"/>
                </a:lnTo>
                <a:lnTo>
                  <a:pt x="697" y="126"/>
                </a:lnTo>
                <a:lnTo>
                  <a:pt x="665" y="162"/>
                </a:lnTo>
                <a:lnTo>
                  <a:pt x="636" y="201"/>
                </a:lnTo>
                <a:lnTo>
                  <a:pt x="609" y="240"/>
                </a:lnTo>
                <a:lnTo>
                  <a:pt x="585" y="281"/>
                </a:lnTo>
                <a:lnTo>
                  <a:pt x="563" y="325"/>
                </a:lnTo>
                <a:lnTo>
                  <a:pt x="544" y="368"/>
                </a:lnTo>
                <a:lnTo>
                  <a:pt x="527" y="414"/>
                </a:lnTo>
                <a:lnTo>
                  <a:pt x="513" y="460"/>
                </a:lnTo>
                <a:lnTo>
                  <a:pt x="501" y="509"/>
                </a:lnTo>
                <a:lnTo>
                  <a:pt x="491" y="555"/>
                </a:lnTo>
                <a:lnTo>
                  <a:pt x="486" y="605"/>
                </a:lnTo>
                <a:lnTo>
                  <a:pt x="484" y="654"/>
                </a:lnTo>
                <a:lnTo>
                  <a:pt x="484" y="654"/>
                </a:lnTo>
                <a:lnTo>
                  <a:pt x="433" y="676"/>
                </a:lnTo>
                <a:lnTo>
                  <a:pt x="382" y="700"/>
                </a:lnTo>
                <a:lnTo>
                  <a:pt x="334" y="726"/>
                </a:lnTo>
                <a:lnTo>
                  <a:pt x="288" y="758"/>
                </a:lnTo>
                <a:lnTo>
                  <a:pt x="246" y="792"/>
                </a:lnTo>
                <a:lnTo>
                  <a:pt x="205" y="830"/>
                </a:lnTo>
                <a:lnTo>
                  <a:pt x="169" y="869"/>
                </a:lnTo>
                <a:lnTo>
                  <a:pt x="135" y="913"/>
                </a:lnTo>
                <a:lnTo>
                  <a:pt x="106" y="959"/>
                </a:lnTo>
                <a:lnTo>
                  <a:pt x="77" y="1005"/>
                </a:lnTo>
                <a:lnTo>
                  <a:pt x="55" y="1053"/>
                </a:lnTo>
                <a:lnTo>
                  <a:pt x="36" y="1106"/>
                </a:lnTo>
                <a:lnTo>
                  <a:pt x="19" y="1160"/>
                </a:lnTo>
                <a:lnTo>
                  <a:pt x="9" y="1213"/>
                </a:lnTo>
                <a:lnTo>
                  <a:pt x="2" y="1268"/>
                </a:lnTo>
                <a:lnTo>
                  <a:pt x="0" y="1327"/>
                </a:lnTo>
                <a:lnTo>
                  <a:pt x="0" y="1327"/>
                </a:lnTo>
                <a:lnTo>
                  <a:pt x="0" y="1363"/>
                </a:lnTo>
                <a:lnTo>
                  <a:pt x="2" y="1397"/>
                </a:lnTo>
                <a:lnTo>
                  <a:pt x="7" y="1433"/>
                </a:lnTo>
                <a:lnTo>
                  <a:pt x="14" y="1467"/>
                </a:lnTo>
                <a:lnTo>
                  <a:pt x="21" y="1503"/>
                </a:lnTo>
                <a:lnTo>
                  <a:pt x="31" y="1535"/>
                </a:lnTo>
                <a:lnTo>
                  <a:pt x="43" y="1569"/>
                </a:lnTo>
                <a:lnTo>
                  <a:pt x="55" y="1600"/>
                </a:lnTo>
                <a:lnTo>
                  <a:pt x="70" y="1631"/>
                </a:lnTo>
                <a:lnTo>
                  <a:pt x="87" y="1663"/>
                </a:lnTo>
                <a:lnTo>
                  <a:pt x="104" y="1692"/>
                </a:lnTo>
                <a:lnTo>
                  <a:pt x="123" y="1721"/>
                </a:lnTo>
                <a:lnTo>
                  <a:pt x="142" y="1750"/>
                </a:lnTo>
                <a:lnTo>
                  <a:pt x="164" y="1777"/>
                </a:lnTo>
                <a:lnTo>
                  <a:pt x="186" y="1803"/>
                </a:lnTo>
                <a:lnTo>
                  <a:pt x="210" y="1827"/>
                </a:lnTo>
                <a:lnTo>
                  <a:pt x="237" y="1852"/>
                </a:lnTo>
                <a:lnTo>
                  <a:pt x="263" y="1873"/>
                </a:lnTo>
                <a:lnTo>
                  <a:pt x="290" y="1895"/>
                </a:lnTo>
                <a:lnTo>
                  <a:pt x="319" y="1915"/>
                </a:lnTo>
                <a:lnTo>
                  <a:pt x="348" y="1934"/>
                </a:lnTo>
                <a:lnTo>
                  <a:pt x="380" y="1951"/>
                </a:lnTo>
                <a:lnTo>
                  <a:pt x="409" y="1968"/>
                </a:lnTo>
                <a:lnTo>
                  <a:pt x="442" y="1980"/>
                </a:lnTo>
                <a:lnTo>
                  <a:pt x="474" y="1994"/>
                </a:lnTo>
                <a:lnTo>
                  <a:pt x="508" y="2004"/>
                </a:lnTo>
                <a:lnTo>
                  <a:pt x="544" y="2014"/>
                </a:lnTo>
                <a:lnTo>
                  <a:pt x="578" y="2023"/>
                </a:lnTo>
                <a:lnTo>
                  <a:pt x="614" y="2028"/>
                </a:lnTo>
                <a:lnTo>
                  <a:pt x="651" y="2033"/>
                </a:lnTo>
                <a:lnTo>
                  <a:pt x="689" y="2036"/>
                </a:lnTo>
                <a:lnTo>
                  <a:pt x="726" y="2038"/>
                </a:lnTo>
                <a:lnTo>
                  <a:pt x="2388" y="2038"/>
                </a:lnTo>
                <a:lnTo>
                  <a:pt x="2388" y="2038"/>
                </a:lnTo>
                <a:lnTo>
                  <a:pt x="2427" y="2036"/>
                </a:lnTo>
                <a:lnTo>
                  <a:pt x="2463" y="2033"/>
                </a:lnTo>
                <a:lnTo>
                  <a:pt x="2499" y="2028"/>
                </a:lnTo>
                <a:lnTo>
                  <a:pt x="2536" y="2023"/>
                </a:lnTo>
                <a:lnTo>
                  <a:pt x="2572" y="2014"/>
                </a:lnTo>
                <a:lnTo>
                  <a:pt x="2606" y="2004"/>
                </a:lnTo>
                <a:lnTo>
                  <a:pt x="2640" y="1994"/>
                </a:lnTo>
                <a:lnTo>
                  <a:pt x="2674" y="1980"/>
                </a:lnTo>
                <a:lnTo>
                  <a:pt x="2705" y="1968"/>
                </a:lnTo>
                <a:lnTo>
                  <a:pt x="2737" y="1951"/>
                </a:lnTo>
                <a:lnTo>
                  <a:pt x="2768" y="1934"/>
                </a:lnTo>
                <a:lnTo>
                  <a:pt x="2797" y="1915"/>
                </a:lnTo>
                <a:lnTo>
                  <a:pt x="2824" y="1895"/>
                </a:lnTo>
                <a:lnTo>
                  <a:pt x="2853" y="1873"/>
                </a:lnTo>
                <a:lnTo>
                  <a:pt x="2879" y="1852"/>
                </a:lnTo>
                <a:lnTo>
                  <a:pt x="2904" y="1827"/>
                </a:lnTo>
                <a:lnTo>
                  <a:pt x="2928" y="1803"/>
                </a:lnTo>
                <a:lnTo>
                  <a:pt x="2950" y="1777"/>
                </a:lnTo>
                <a:lnTo>
                  <a:pt x="2971" y="1750"/>
                </a:lnTo>
                <a:lnTo>
                  <a:pt x="2993" y="1721"/>
                </a:lnTo>
                <a:lnTo>
                  <a:pt x="3010" y="1692"/>
                </a:lnTo>
                <a:lnTo>
                  <a:pt x="3029" y="1663"/>
                </a:lnTo>
                <a:lnTo>
                  <a:pt x="3044" y="1631"/>
                </a:lnTo>
                <a:lnTo>
                  <a:pt x="3058" y="1600"/>
                </a:lnTo>
                <a:lnTo>
                  <a:pt x="3073" y="1569"/>
                </a:lnTo>
                <a:lnTo>
                  <a:pt x="3083" y="1535"/>
                </a:lnTo>
                <a:lnTo>
                  <a:pt x="3092" y="1503"/>
                </a:lnTo>
                <a:lnTo>
                  <a:pt x="3102" y="1467"/>
                </a:lnTo>
                <a:lnTo>
                  <a:pt x="3107" y="1433"/>
                </a:lnTo>
                <a:lnTo>
                  <a:pt x="3112" y="1397"/>
                </a:lnTo>
                <a:lnTo>
                  <a:pt x="3114" y="1363"/>
                </a:lnTo>
                <a:lnTo>
                  <a:pt x="3117" y="1327"/>
                </a:lnTo>
                <a:lnTo>
                  <a:pt x="3117" y="1327"/>
                </a:lnTo>
                <a:lnTo>
                  <a:pt x="3114" y="1271"/>
                </a:lnTo>
                <a:lnTo>
                  <a:pt x="3107" y="1218"/>
                </a:lnTo>
                <a:lnTo>
                  <a:pt x="3097" y="1167"/>
                </a:lnTo>
                <a:lnTo>
                  <a:pt x="3083" y="1116"/>
                </a:lnTo>
                <a:lnTo>
                  <a:pt x="3066" y="1068"/>
                </a:lnTo>
                <a:lnTo>
                  <a:pt x="3044" y="1019"/>
                </a:lnTo>
                <a:lnTo>
                  <a:pt x="3020" y="973"/>
                </a:lnTo>
                <a:lnTo>
                  <a:pt x="2993" y="930"/>
                </a:lnTo>
                <a:lnTo>
                  <a:pt x="2962" y="888"/>
                </a:lnTo>
                <a:lnTo>
                  <a:pt x="2928" y="850"/>
                </a:lnTo>
                <a:lnTo>
                  <a:pt x="2889" y="813"/>
                </a:lnTo>
                <a:lnTo>
                  <a:pt x="2850" y="777"/>
                </a:lnTo>
                <a:lnTo>
                  <a:pt x="2807" y="746"/>
                </a:lnTo>
                <a:lnTo>
                  <a:pt x="2761" y="719"/>
                </a:lnTo>
                <a:lnTo>
                  <a:pt x="2715" y="692"/>
                </a:lnTo>
                <a:lnTo>
                  <a:pt x="2664" y="671"/>
                </a:lnTo>
                <a:lnTo>
                  <a:pt x="2664" y="671"/>
                </a:lnTo>
                <a:lnTo>
                  <a:pt x="2662" y="637"/>
                </a:lnTo>
                <a:lnTo>
                  <a:pt x="2657" y="603"/>
                </a:lnTo>
                <a:lnTo>
                  <a:pt x="2649" y="571"/>
                </a:lnTo>
                <a:lnTo>
                  <a:pt x="2640" y="540"/>
                </a:lnTo>
                <a:lnTo>
                  <a:pt x="2628" y="509"/>
                </a:lnTo>
                <a:lnTo>
                  <a:pt x="2616" y="477"/>
                </a:lnTo>
                <a:lnTo>
                  <a:pt x="2599" y="448"/>
                </a:lnTo>
                <a:lnTo>
                  <a:pt x="2582" y="421"/>
                </a:lnTo>
                <a:lnTo>
                  <a:pt x="2562" y="395"/>
                </a:lnTo>
                <a:lnTo>
                  <a:pt x="2541" y="371"/>
                </a:lnTo>
                <a:lnTo>
                  <a:pt x="2519" y="346"/>
                </a:lnTo>
                <a:lnTo>
                  <a:pt x="2492" y="325"/>
                </a:lnTo>
                <a:lnTo>
                  <a:pt x="2468" y="305"/>
                </a:lnTo>
                <a:lnTo>
                  <a:pt x="2439" y="286"/>
                </a:lnTo>
                <a:lnTo>
                  <a:pt x="2412" y="269"/>
                </a:lnTo>
                <a:lnTo>
                  <a:pt x="2381" y="254"/>
                </a:lnTo>
                <a:lnTo>
                  <a:pt x="2381" y="337"/>
                </a:lnTo>
                <a:lnTo>
                  <a:pt x="2381" y="337"/>
                </a:lnTo>
                <a:lnTo>
                  <a:pt x="2403" y="354"/>
                </a:lnTo>
                <a:lnTo>
                  <a:pt x="2424" y="368"/>
                </a:lnTo>
                <a:lnTo>
                  <a:pt x="2444" y="385"/>
                </a:lnTo>
                <a:lnTo>
                  <a:pt x="2463" y="404"/>
                </a:lnTo>
                <a:lnTo>
                  <a:pt x="2480" y="424"/>
                </a:lnTo>
                <a:lnTo>
                  <a:pt x="2497" y="446"/>
                </a:lnTo>
                <a:lnTo>
                  <a:pt x="2512" y="465"/>
                </a:lnTo>
                <a:lnTo>
                  <a:pt x="2524" y="489"/>
                </a:lnTo>
                <a:lnTo>
                  <a:pt x="2538" y="511"/>
                </a:lnTo>
                <a:lnTo>
                  <a:pt x="2548" y="535"/>
                </a:lnTo>
                <a:lnTo>
                  <a:pt x="2558" y="559"/>
                </a:lnTo>
                <a:lnTo>
                  <a:pt x="2567" y="586"/>
                </a:lnTo>
                <a:lnTo>
                  <a:pt x="2572" y="610"/>
                </a:lnTo>
                <a:lnTo>
                  <a:pt x="2577" y="637"/>
                </a:lnTo>
                <a:lnTo>
                  <a:pt x="2582" y="663"/>
                </a:lnTo>
                <a:lnTo>
                  <a:pt x="2582" y="690"/>
                </a:lnTo>
                <a:lnTo>
                  <a:pt x="2582" y="690"/>
                </a:lnTo>
                <a:lnTo>
                  <a:pt x="2630" y="712"/>
                </a:lnTo>
                <a:lnTo>
                  <a:pt x="2674" y="736"/>
                </a:lnTo>
                <a:lnTo>
                  <a:pt x="2717" y="760"/>
                </a:lnTo>
                <a:lnTo>
                  <a:pt x="2756" y="789"/>
                </a:lnTo>
                <a:lnTo>
                  <a:pt x="2792" y="823"/>
                </a:lnTo>
                <a:lnTo>
                  <a:pt x="2829" y="857"/>
                </a:lnTo>
                <a:lnTo>
                  <a:pt x="2860" y="893"/>
                </a:lnTo>
                <a:lnTo>
                  <a:pt x="2889" y="932"/>
                </a:lnTo>
                <a:lnTo>
                  <a:pt x="2913" y="971"/>
                </a:lnTo>
                <a:lnTo>
                  <a:pt x="2937" y="1014"/>
                </a:lnTo>
                <a:lnTo>
                  <a:pt x="2957" y="1058"/>
                </a:lnTo>
                <a:lnTo>
                  <a:pt x="2971" y="1104"/>
                </a:lnTo>
                <a:lnTo>
                  <a:pt x="2986" y="1150"/>
                </a:lnTo>
                <a:lnTo>
                  <a:pt x="2996" y="1198"/>
                </a:lnTo>
                <a:lnTo>
                  <a:pt x="3000" y="1247"/>
                </a:lnTo>
                <a:lnTo>
                  <a:pt x="3003" y="1297"/>
                </a:lnTo>
                <a:lnTo>
                  <a:pt x="3003" y="1297"/>
                </a:lnTo>
                <a:lnTo>
                  <a:pt x="3000" y="1331"/>
                </a:lnTo>
                <a:lnTo>
                  <a:pt x="2998" y="1365"/>
                </a:lnTo>
                <a:lnTo>
                  <a:pt x="2996" y="1397"/>
                </a:lnTo>
                <a:lnTo>
                  <a:pt x="2988" y="1431"/>
                </a:lnTo>
                <a:lnTo>
                  <a:pt x="2981" y="1462"/>
                </a:lnTo>
                <a:lnTo>
                  <a:pt x="2971" y="1493"/>
                </a:lnTo>
                <a:lnTo>
                  <a:pt x="2962" y="1523"/>
                </a:lnTo>
                <a:lnTo>
                  <a:pt x="2950" y="1554"/>
                </a:lnTo>
                <a:lnTo>
                  <a:pt x="2935" y="1583"/>
                </a:lnTo>
                <a:lnTo>
                  <a:pt x="2920" y="1610"/>
                </a:lnTo>
                <a:lnTo>
                  <a:pt x="2906" y="1639"/>
                </a:lnTo>
                <a:lnTo>
                  <a:pt x="2887" y="1665"/>
                </a:lnTo>
                <a:lnTo>
                  <a:pt x="2870" y="1692"/>
                </a:lnTo>
                <a:lnTo>
                  <a:pt x="2848" y="1716"/>
                </a:lnTo>
                <a:lnTo>
                  <a:pt x="2829" y="1740"/>
                </a:lnTo>
                <a:lnTo>
                  <a:pt x="2807" y="1762"/>
                </a:lnTo>
                <a:lnTo>
                  <a:pt x="2783" y="1784"/>
                </a:lnTo>
                <a:lnTo>
                  <a:pt x="2758" y="1806"/>
                </a:lnTo>
                <a:lnTo>
                  <a:pt x="2732" y="1825"/>
                </a:lnTo>
                <a:lnTo>
                  <a:pt x="2705" y="1844"/>
                </a:lnTo>
                <a:lnTo>
                  <a:pt x="2678" y="1861"/>
                </a:lnTo>
                <a:lnTo>
                  <a:pt x="2649" y="1878"/>
                </a:lnTo>
                <a:lnTo>
                  <a:pt x="2620" y="1893"/>
                </a:lnTo>
                <a:lnTo>
                  <a:pt x="2591" y="1905"/>
                </a:lnTo>
                <a:lnTo>
                  <a:pt x="2560" y="1917"/>
                </a:lnTo>
                <a:lnTo>
                  <a:pt x="2528" y="1929"/>
                </a:lnTo>
                <a:lnTo>
                  <a:pt x="2497" y="1936"/>
                </a:lnTo>
                <a:lnTo>
                  <a:pt x="2466" y="1944"/>
                </a:lnTo>
                <a:lnTo>
                  <a:pt x="2432" y="1951"/>
                </a:lnTo>
                <a:lnTo>
                  <a:pt x="2398" y="1953"/>
                </a:lnTo>
                <a:lnTo>
                  <a:pt x="2364" y="1958"/>
                </a:lnTo>
                <a:lnTo>
                  <a:pt x="2328" y="1958"/>
                </a:lnTo>
                <a:lnTo>
                  <a:pt x="786" y="1958"/>
                </a:lnTo>
                <a:lnTo>
                  <a:pt x="786" y="1958"/>
                </a:lnTo>
                <a:lnTo>
                  <a:pt x="752" y="1958"/>
                </a:lnTo>
                <a:lnTo>
                  <a:pt x="718" y="1953"/>
                </a:lnTo>
                <a:lnTo>
                  <a:pt x="684" y="1951"/>
                </a:lnTo>
                <a:lnTo>
                  <a:pt x="651" y="1944"/>
                </a:lnTo>
                <a:lnTo>
                  <a:pt x="617" y="1936"/>
                </a:lnTo>
                <a:lnTo>
                  <a:pt x="585" y="1929"/>
                </a:lnTo>
                <a:lnTo>
                  <a:pt x="554" y="1917"/>
                </a:lnTo>
                <a:lnTo>
                  <a:pt x="522" y="1905"/>
                </a:lnTo>
                <a:lnTo>
                  <a:pt x="493" y="1893"/>
                </a:lnTo>
                <a:lnTo>
                  <a:pt x="464" y="1878"/>
                </a:lnTo>
                <a:lnTo>
                  <a:pt x="435" y="1861"/>
                </a:lnTo>
                <a:lnTo>
                  <a:pt x="409" y="1844"/>
                </a:lnTo>
                <a:lnTo>
                  <a:pt x="382" y="1825"/>
                </a:lnTo>
                <a:lnTo>
                  <a:pt x="358" y="1806"/>
                </a:lnTo>
                <a:lnTo>
                  <a:pt x="334" y="1784"/>
                </a:lnTo>
                <a:lnTo>
                  <a:pt x="309" y="1762"/>
                </a:lnTo>
                <a:lnTo>
                  <a:pt x="288" y="1740"/>
                </a:lnTo>
                <a:lnTo>
                  <a:pt x="266" y="1716"/>
                </a:lnTo>
                <a:lnTo>
                  <a:pt x="246" y="1692"/>
                </a:lnTo>
                <a:lnTo>
                  <a:pt x="227" y="1665"/>
                </a:lnTo>
                <a:lnTo>
                  <a:pt x="210" y="1639"/>
                </a:lnTo>
                <a:lnTo>
                  <a:pt x="193" y="1610"/>
                </a:lnTo>
                <a:lnTo>
                  <a:pt x="179" y="1583"/>
                </a:lnTo>
                <a:lnTo>
                  <a:pt x="167" y="1554"/>
                </a:lnTo>
                <a:lnTo>
                  <a:pt x="155" y="1523"/>
                </a:lnTo>
                <a:lnTo>
                  <a:pt x="142" y="1493"/>
                </a:lnTo>
                <a:lnTo>
                  <a:pt x="133" y="1462"/>
                </a:lnTo>
                <a:lnTo>
                  <a:pt x="125" y="1431"/>
                </a:lnTo>
                <a:lnTo>
                  <a:pt x="121" y="1397"/>
                </a:lnTo>
                <a:lnTo>
                  <a:pt x="116" y="1365"/>
                </a:lnTo>
                <a:lnTo>
                  <a:pt x="113" y="1331"/>
                </a:lnTo>
                <a:lnTo>
                  <a:pt x="113" y="1297"/>
                </a:lnTo>
                <a:lnTo>
                  <a:pt x="113" y="1297"/>
                </a:lnTo>
                <a:lnTo>
                  <a:pt x="116" y="1244"/>
                </a:lnTo>
                <a:lnTo>
                  <a:pt x="121" y="1193"/>
                </a:lnTo>
                <a:lnTo>
                  <a:pt x="133" y="1143"/>
                </a:lnTo>
                <a:lnTo>
                  <a:pt x="147" y="1094"/>
                </a:lnTo>
                <a:lnTo>
                  <a:pt x="164" y="1046"/>
                </a:lnTo>
                <a:lnTo>
                  <a:pt x="186" y="1000"/>
                </a:lnTo>
                <a:lnTo>
                  <a:pt x="210" y="956"/>
                </a:lnTo>
                <a:lnTo>
                  <a:pt x="239" y="915"/>
                </a:lnTo>
                <a:lnTo>
                  <a:pt x="271" y="876"/>
                </a:lnTo>
                <a:lnTo>
                  <a:pt x="305" y="838"/>
                </a:lnTo>
                <a:lnTo>
                  <a:pt x="341" y="804"/>
                </a:lnTo>
                <a:lnTo>
                  <a:pt x="382" y="772"/>
                </a:lnTo>
                <a:lnTo>
                  <a:pt x="423" y="743"/>
                </a:lnTo>
                <a:lnTo>
                  <a:pt x="467" y="717"/>
                </a:lnTo>
                <a:lnTo>
                  <a:pt x="513" y="695"/>
                </a:lnTo>
                <a:lnTo>
                  <a:pt x="561" y="676"/>
                </a:lnTo>
                <a:lnTo>
                  <a:pt x="561" y="676"/>
                </a:lnTo>
                <a:lnTo>
                  <a:pt x="563" y="634"/>
                </a:lnTo>
                <a:lnTo>
                  <a:pt x="568" y="593"/>
                </a:lnTo>
                <a:lnTo>
                  <a:pt x="576" y="552"/>
                </a:lnTo>
                <a:lnTo>
                  <a:pt x="583" y="511"/>
                </a:lnTo>
                <a:lnTo>
                  <a:pt x="595" y="472"/>
                </a:lnTo>
                <a:lnTo>
                  <a:pt x="607" y="434"/>
                </a:lnTo>
                <a:lnTo>
                  <a:pt x="624" y="395"/>
                </a:lnTo>
                <a:lnTo>
                  <a:pt x="641" y="359"/>
                </a:lnTo>
                <a:lnTo>
                  <a:pt x="660" y="325"/>
                </a:lnTo>
                <a:lnTo>
                  <a:pt x="680" y="288"/>
                </a:lnTo>
                <a:lnTo>
                  <a:pt x="704" y="254"/>
                </a:lnTo>
                <a:lnTo>
                  <a:pt x="728" y="223"/>
                </a:lnTo>
                <a:lnTo>
                  <a:pt x="752" y="192"/>
                </a:lnTo>
                <a:lnTo>
                  <a:pt x="781" y="162"/>
                </a:lnTo>
                <a:lnTo>
                  <a:pt x="810" y="136"/>
                </a:lnTo>
                <a:lnTo>
                  <a:pt x="839" y="109"/>
                </a:lnTo>
                <a:lnTo>
                  <a:pt x="8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1" name="Freeform 52">
            <a:extLst>
              <a:ext uri="{FF2B5EF4-FFF2-40B4-BE49-F238E27FC236}">
                <a16:creationId xmlns="" xmlns:a16="http://schemas.microsoft.com/office/drawing/2014/main" id="{9A3AC54B-C73D-4565-98A6-AB29DD557779}"/>
              </a:ext>
            </a:extLst>
          </p:cNvPr>
          <p:cNvSpPr>
            <a:spLocks/>
          </p:cNvSpPr>
          <p:nvPr/>
        </p:nvSpPr>
        <p:spPr bwMode="auto">
          <a:xfrm>
            <a:off x="3962132" y="3178391"/>
            <a:ext cx="102317" cy="116808"/>
          </a:xfrm>
          <a:custGeom>
            <a:avLst/>
            <a:gdLst>
              <a:gd name="T0" fmla="*/ 203 w 203"/>
              <a:gd name="T1" fmla="*/ 0 h 206"/>
              <a:gd name="T2" fmla="*/ 203 w 203"/>
              <a:gd name="T3" fmla="*/ 0 h 206"/>
              <a:gd name="T4" fmla="*/ 150 w 203"/>
              <a:gd name="T5" fmla="*/ 19 h 206"/>
              <a:gd name="T6" fmla="*/ 97 w 203"/>
              <a:gd name="T7" fmla="*/ 43 h 206"/>
              <a:gd name="T8" fmla="*/ 48 w 203"/>
              <a:gd name="T9" fmla="*/ 70 h 206"/>
              <a:gd name="T10" fmla="*/ 0 w 203"/>
              <a:gd name="T11" fmla="*/ 99 h 206"/>
              <a:gd name="T12" fmla="*/ 0 w 203"/>
              <a:gd name="T13" fmla="*/ 206 h 206"/>
              <a:gd name="T14" fmla="*/ 0 w 203"/>
              <a:gd name="T15" fmla="*/ 206 h 206"/>
              <a:gd name="T16" fmla="*/ 48 w 203"/>
              <a:gd name="T17" fmla="*/ 172 h 206"/>
              <a:gd name="T18" fmla="*/ 97 w 203"/>
              <a:gd name="T19" fmla="*/ 140 h 206"/>
              <a:gd name="T20" fmla="*/ 148 w 203"/>
              <a:gd name="T21" fmla="*/ 114 h 206"/>
              <a:gd name="T22" fmla="*/ 203 w 203"/>
              <a:gd name="T23" fmla="*/ 89 h 206"/>
              <a:gd name="T24" fmla="*/ 203 w 203"/>
              <a:gd name="T2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6">
                <a:moveTo>
                  <a:pt x="203" y="0"/>
                </a:moveTo>
                <a:lnTo>
                  <a:pt x="203" y="0"/>
                </a:lnTo>
                <a:lnTo>
                  <a:pt x="150" y="19"/>
                </a:lnTo>
                <a:lnTo>
                  <a:pt x="97" y="43"/>
                </a:lnTo>
                <a:lnTo>
                  <a:pt x="48" y="70"/>
                </a:lnTo>
                <a:lnTo>
                  <a:pt x="0" y="99"/>
                </a:lnTo>
                <a:lnTo>
                  <a:pt x="0" y="206"/>
                </a:lnTo>
                <a:lnTo>
                  <a:pt x="0" y="206"/>
                </a:lnTo>
                <a:lnTo>
                  <a:pt x="48" y="172"/>
                </a:lnTo>
                <a:lnTo>
                  <a:pt x="97" y="140"/>
                </a:lnTo>
                <a:lnTo>
                  <a:pt x="148" y="114"/>
                </a:lnTo>
                <a:lnTo>
                  <a:pt x="203" y="89"/>
                </a:lnTo>
                <a:lnTo>
                  <a:pt x="2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 name="Freeform 53">
            <a:extLst>
              <a:ext uri="{FF2B5EF4-FFF2-40B4-BE49-F238E27FC236}">
                <a16:creationId xmlns="" xmlns:a16="http://schemas.microsoft.com/office/drawing/2014/main" id="{638BCA38-AAA3-4A7D-8422-37492A0A383E}"/>
              </a:ext>
            </a:extLst>
          </p:cNvPr>
          <p:cNvSpPr>
            <a:spLocks/>
          </p:cNvSpPr>
          <p:nvPr/>
        </p:nvSpPr>
        <p:spPr bwMode="auto">
          <a:xfrm>
            <a:off x="4267066" y="3160246"/>
            <a:ext cx="256044" cy="222274"/>
          </a:xfrm>
          <a:custGeom>
            <a:avLst/>
            <a:gdLst>
              <a:gd name="T0" fmla="*/ 0 w 508"/>
              <a:gd name="T1" fmla="*/ 0 h 392"/>
              <a:gd name="T2" fmla="*/ 0 w 508"/>
              <a:gd name="T3" fmla="*/ 78 h 392"/>
              <a:gd name="T4" fmla="*/ 0 w 508"/>
              <a:gd name="T5" fmla="*/ 78 h 392"/>
              <a:gd name="T6" fmla="*/ 39 w 508"/>
              <a:gd name="T7" fmla="*/ 85 h 392"/>
              <a:gd name="T8" fmla="*/ 75 w 508"/>
              <a:gd name="T9" fmla="*/ 95 h 392"/>
              <a:gd name="T10" fmla="*/ 114 w 508"/>
              <a:gd name="T11" fmla="*/ 104 h 392"/>
              <a:gd name="T12" fmla="*/ 150 w 508"/>
              <a:gd name="T13" fmla="*/ 119 h 392"/>
              <a:gd name="T14" fmla="*/ 184 w 508"/>
              <a:gd name="T15" fmla="*/ 134 h 392"/>
              <a:gd name="T16" fmla="*/ 220 w 508"/>
              <a:gd name="T17" fmla="*/ 148 h 392"/>
              <a:gd name="T18" fmla="*/ 254 w 508"/>
              <a:gd name="T19" fmla="*/ 165 h 392"/>
              <a:gd name="T20" fmla="*/ 286 w 508"/>
              <a:gd name="T21" fmla="*/ 184 h 392"/>
              <a:gd name="T22" fmla="*/ 317 w 508"/>
              <a:gd name="T23" fmla="*/ 206 h 392"/>
              <a:gd name="T24" fmla="*/ 348 w 508"/>
              <a:gd name="T25" fmla="*/ 228 h 392"/>
              <a:gd name="T26" fmla="*/ 378 w 508"/>
              <a:gd name="T27" fmla="*/ 252 h 392"/>
              <a:gd name="T28" fmla="*/ 407 w 508"/>
              <a:gd name="T29" fmla="*/ 276 h 392"/>
              <a:gd name="T30" fmla="*/ 433 w 508"/>
              <a:gd name="T31" fmla="*/ 303 h 392"/>
              <a:gd name="T32" fmla="*/ 460 w 508"/>
              <a:gd name="T33" fmla="*/ 332 h 392"/>
              <a:gd name="T34" fmla="*/ 484 w 508"/>
              <a:gd name="T35" fmla="*/ 361 h 392"/>
              <a:gd name="T36" fmla="*/ 508 w 508"/>
              <a:gd name="T37" fmla="*/ 392 h 392"/>
              <a:gd name="T38" fmla="*/ 508 w 508"/>
              <a:gd name="T39" fmla="*/ 296 h 392"/>
              <a:gd name="T40" fmla="*/ 508 w 508"/>
              <a:gd name="T41" fmla="*/ 296 h 392"/>
              <a:gd name="T42" fmla="*/ 484 w 508"/>
              <a:gd name="T43" fmla="*/ 267 h 392"/>
              <a:gd name="T44" fmla="*/ 457 w 508"/>
              <a:gd name="T45" fmla="*/ 240 h 392"/>
              <a:gd name="T46" fmla="*/ 431 w 508"/>
              <a:gd name="T47" fmla="*/ 213 h 392"/>
              <a:gd name="T48" fmla="*/ 404 w 508"/>
              <a:gd name="T49" fmla="*/ 189 h 392"/>
              <a:gd name="T50" fmla="*/ 375 w 508"/>
              <a:gd name="T51" fmla="*/ 165 h 392"/>
              <a:gd name="T52" fmla="*/ 344 w 508"/>
              <a:gd name="T53" fmla="*/ 143 h 392"/>
              <a:gd name="T54" fmla="*/ 315 w 508"/>
              <a:gd name="T55" fmla="*/ 124 h 392"/>
              <a:gd name="T56" fmla="*/ 283 w 508"/>
              <a:gd name="T57" fmla="*/ 104 h 392"/>
              <a:gd name="T58" fmla="*/ 249 w 508"/>
              <a:gd name="T59" fmla="*/ 85 h 392"/>
              <a:gd name="T60" fmla="*/ 215 w 508"/>
              <a:gd name="T61" fmla="*/ 68 h 392"/>
              <a:gd name="T62" fmla="*/ 182 w 508"/>
              <a:gd name="T63" fmla="*/ 54 h 392"/>
              <a:gd name="T64" fmla="*/ 148 w 508"/>
              <a:gd name="T65" fmla="*/ 39 h 392"/>
              <a:gd name="T66" fmla="*/ 111 w 508"/>
              <a:gd name="T67" fmla="*/ 27 h 392"/>
              <a:gd name="T68" fmla="*/ 75 w 508"/>
              <a:gd name="T69" fmla="*/ 17 h 392"/>
              <a:gd name="T70" fmla="*/ 39 w 508"/>
              <a:gd name="T71" fmla="*/ 8 h 392"/>
              <a:gd name="T72" fmla="*/ 0 w 508"/>
              <a:gd name="T73"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8" h="392">
                <a:moveTo>
                  <a:pt x="0" y="0"/>
                </a:moveTo>
                <a:lnTo>
                  <a:pt x="0" y="78"/>
                </a:lnTo>
                <a:lnTo>
                  <a:pt x="0" y="78"/>
                </a:lnTo>
                <a:lnTo>
                  <a:pt x="39" y="85"/>
                </a:lnTo>
                <a:lnTo>
                  <a:pt x="75" y="95"/>
                </a:lnTo>
                <a:lnTo>
                  <a:pt x="114" y="104"/>
                </a:lnTo>
                <a:lnTo>
                  <a:pt x="150" y="119"/>
                </a:lnTo>
                <a:lnTo>
                  <a:pt x="184" y="134"/>
                </a:lnTo>
                <a:lnTo>
                  <a:pt x="220" y="148"/>
                </a:lnTo>
                <a:lnTo>
                  <a:pt x="254" y="165"/>
                </a:lnTo>
                <a:lnTo>
                  <a:pt x="286" y="184"/>
                </a:lnTo>
                <a:lnTo>
                  <a:pt x="317" y="206"/>
                </a:lnTo>
                <a:lnTo>
                  <a:pt x="348" y="228"/>
                </a:lnTo>
                <a:lnTo>
                  <a:pt x="378" y="252"/>
                </a:lnTo>
                <a:lnTo>
                  <a:pt x="407" y="276"/>
                </a:lnTo>
                <a:lnTo>
                  <a:pt x="433" y="303"/>
                </a:lnTo>
                <a:lnTo>
                  <a:pt x="460" y="332"/>
                </a:lnTo>
                <a:lnTo>
                  <a:pt x="484" y="361"/>
                </a:lnTo>
                <a:lnTo>
                  <a:pt x="508" y="392"/>
                </a:lnTo>
                <a:lnTo>
                  <a:pt x="508" y="296"/>
                </a:lnTo>
                <a:lnTo>
                  <a:pt x="508" y="296"/>
                </a:lnTo>
                <a:lnTo>
                  <a:pt x="484" y="267"/>
                </a:lnTo>
                <a:lnTo>
                  <a:pt x="457" y="240"/>
                </a:lnTo>
                <a:lnTo>
                  <a:pt x="431" y="213"/>
                </a:lnTo>
                <a:lnTo>
                  <a:pt x="404" y="189"/>
                </a:lnTo>
                <a:lnTo>
                  <a:pt x="375" y="165"/>
                </a:lnTo>
                <a:lnTo>
                  <a:pt x="344" y="143"/>
                </a:lnTo>
                <a:lnTo>
                  <a:pt x="315" y="124"/>
                </a:lnTo>
                <a:lnTo>
                  <a:pt x="283" y="104"/>
                </a:lnTo>
                <a:lnTo>
                  <a:pt x="249" y="85"/>
                </a:lnTo>
                <a:lnTo>
                  <a:pt x="215" y="68"/>
                </a:lnTo>
                <a:lnTo>
                  <a:pt x="182" y="54"/>
                </a:lnTo>
                <a:lnTo>
                  <a:pt x="148" y="39"/>
                </a:lnTo>
                <a:lnTo>
                  <a:pt x="111" y="27"/>
                </a:lnTo>
                <a:lnTo>
                  <a:pt x="75" y="17"/>
                </a:lnTo>
                <a:lnTo>
                  <a:pt x="39"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3" name="Freeform 54">
            <a:extLst>
              <a:ext uri="{FF2B5EF4-FFF2-40B4-BE49-F238E27FC236}">
                <a16:creationId xmlns="" xmlns:a16="http://schemas.microsoft.com/office/drawing/2014/main" id="{CF47CA42-74C7-417E-86DF-3C6931B12FC1}"/>
              </a:ext>
            </a:extLst>
          </p:cNvPr>
          <p:cNvSpPr>
            <a:spLocks/>
          </p:cNvSpPr>
          <p:nvPr/>
        </p:nvSpPr>
        <p:spPr bwMode="auto">
          <a:xfrm>
            <a:off x="4069489" y="3155143"/>
            <a:ext cx="192537" cy="72579"/>
          </a:xfrm>
          <a:custGeom>
            <a:avLst/>
            <a:gdLst>
              <a:gd name="T0" fmla="*/ 254 w 382"/>
              <a:gd name="T1" fmla="*/ 0 h 128"/>
              <a:gd name="T2" fmla="*/ 254 w 382"/>
              <a:gd name="T3" fmla="*/ 0 h 128"/>
              <a:gd name="T4" fmla="*/ 186 w 382"/>
              <a:gd name="T5" fmla="*/ 2 h 128"/>
              <a:gd name="T6" fmla="*/ 123 w 382"/>
              <a:gd name="T7" fmla="*/ 9 h 128"/>
              <a:gd name="T8" fmla="*/ 60 w 382"/>
              <a:gd name="T9" fmla="*/ 22 h 128"/>
              <a:gd name="T10" fmla="*/ 0 w 382"/>
              <a:gd name="T11" fmla="*/ 38 h 128"/>
              <a:gd name="T12" fmla="*/ 0 w 382"/>
              <a:gd name="T13" fmla="*/ 128 h 128"/>
              <a:gd name="T14" fmla="*/ 0 w 382"/>
              <a:gd name="T15" fmla="*/ 128 h 128"/>
              <a:gd name="T16" fmla="*/ 31 w 382"/>
              <a:gd name="T17" fmla="*/ 116 h 128"/>
              <a:gd name="T18" fmla="*/ 63 w 382"/>
              <a:gd name="T19" fmla="*/ 106 h 128"/>
              <a:gd name="T20" fmla="*/ 97 w 382"/>
              <a:gd name="T21" fmla="*/ 99 h 128"/>
              <a:gd name="T22" fmla="*/ 131 w 382"/>
              <a:gd name="T23" fmla="*/ 92 h 128"/>
              <a:gd name="T24" fmla="*/ 165 w 382"/>
              <a:gd name="T25" fmla="*/ 84 h 128"/>
              <a:gd name="T26" fmla="*/ 201 w 382"/>
              <a:gd name="T27" fmla="*/ 82 h 128"/>
              <a:gd name="T28" fmla="*/ 235 w 382"/>
              <a:gd name="T29" fmla="*/ 80 h 128"/>
              <a:gd name="T30" fmla="*/ 271 w 382"/>
              <a:gd name="T31" fmla="*/ 77 h 128"/>
              <a:gd name="T32" fmla="*/ 271 w 382"/>
              <a:gd name="T33" fmla="*/ 77 h 128"/>
              <a:gd name="T34" fmla="*/ 327 w 382"/>
              <a:gd name="T35" fmla="*/ 80 h 128"/>
              <a:gd name="T36" fmla="*/ 382 w 382"/>
              <a:gd name="T37" fmla="*/ 87 h 128"/>
              <a:gd name="T38" fmla="*/ 382 w 382"/>
              <a:gd name="T39" fmla="*/ 9 h 128"/>
              <a:gd name="T40" fmla="*/ 382 w 382"/>
              <a:gd name="T41" fmla="*/ 9 h 128"/>
              <a:gd name="T42" fmla="*/ 319 w 382"/>
              <a:gd name="T43" fmla="*/ 2 h 128"/>
              <a:gd name="T44" fmla="*/ 254 w 382"/>
              <a:gd name="T4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2" h="128">
                <a:moveTo>
                  <a:pt x="254" y="0"/>
                </a:moveTo>
                <a:lnTo>
                  <a:pt x="254" y="0"/>
                </a:lnTo>
                <a:lnTo>
                  <a:pt x="186" y="2"/>
                </a:lnTo>
                <a:lnTo>
                  <a:pt x="123" y="9"/>
                </a:lnTo>
                <a:lnTo>
                  <a:pt x="60" y="22"/>
                </a:lnTo>
                <a:lnTo>
                  <a:pt x="0" y="38"/>
                </a:lnTo>
                <a:lnTo>
                  <a:pt x="0" y="128"/>
                </a:lnTo>
                <a:lnTo>
                  <a:pt x="0" y="128"/>
                </a:lnTo>
                <a:lnTo>
                  <a:pt x="31" y="116"/>
                </a:lnTo>
                <a:lnTo>
                  <a:pt x="63" y="106"/>
                </a:lnTo>
                <a:lnTo>
                  <a:pt x="97" y="99"/>
                </a:lnTo>
                <a:lnTo>
                  <a:pt x="131" y="92"/>
                </a:lnTo>
                <a:lnTo>
                  <a:pt x="165" y="84"/>
                </a:lnTo>
                <a:lnTo>
                  <a:pt x="201" y="82"/>
                </a:lnTo>
                <a:lnTo>
                  <a:pt x="235" y="80"/>
                </a:lnTo>
                <a:lnTo>
                  <a:pt x="271" y="77"/>
                </a:lnTo>
                <a:lnTo>
                  <a:pt x="271" y="77"/>
                </a:lnTo>
                <a:lnTo>
                  <a:pt x="327" y="80"/>
                </a:lnTo>
                <a:lnTo>
                  <a:pt x="382" y="87"/>
                </a:lnTo>
                <a:lnTo>
                  <a:pt x="382" y="9"/>
                </a:lnTo>
                <a:lnTo>
                  <a:pt x="382" y="9"/>
                </a:lnTo>
                <a:lnTo>
                  <a:pt x="319" y="2"/>
                </a:lnTo>
                <a:lnTo>
                  <a:pt x="2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5" name="Freeform 56">
            <a:extLst>
              <a:ext uri="{FF2B5EF4-FFF2-40B4-BE49-F238E27FC236}">
                <a16:creationId xmlns="" xmlns:a16="http://schemas.microsoft.com/office/drawing/2014/main" id="{E75FDF73-BCC5-4AE3-B781-72B28916EEE1}"/>
              </a:ext>
            </a:extLst>
          </p:cNvPr>
          <p:cNvSpPr>
            <a:spLocks/>
          </p:cNvSpPr>
          <p:nvPr/>
        </p:nvSpPr>
        <p:spPr bwMode="auto">
          <a:xfrm>
            <a:off x="4729256" y="3443467"/>
            <a:ext cx="5040" cy="49332"/>
          </a:xfrm>
          <a:custGeom>
            <a:avLst/>
            <a:gdLst>
              <a:gd name="T0" fmla="*/ 0 w 10"/>
              <a:gd name="T1" fmla="*/ 0 h 87"/>
              <a:gd name="T2" fmla="*/ 0 w 10"/>
              <a:gd name="T3" fmla="*/ 82 h 87"/>
              <a:gd name="T4" fmla="*/ 0 w 10"/>
              <a:gd name="T5" fmla="*/ 82 h 87"/>
              <a:gd name="T6" fmla="*/ 10 w 10"/>
              <a:gd name="T7" fmla="*/ 87 h 87"/>
              <a:gd name="T8" fmla="*/ 10 w 10"/>
              <a:gd name="T9" fmla="*/ 4 h 87"/>
              <a:gd name="T10" fmla="*/ 10 w 10"/>
              <a:gd name="T11" fmla="*/ 4 h 87"/>
              <a:gd name="T12" fmla="*/ 0 w 10"/>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10" h="87">
                <a:moveTo>
                  <a:pt x="0" y="0"/>
                </a:moveTo>
                <a:lnTo>
                  <a:pt x="0" y="82"/>
                </a:lnTo>
                <a:lnTo>
                  <a:pt x="0" y="82"/>
                </a:lnTo>
                <a:lnTo>
                  <a:pt x="10" y="87"/>
                </a:lnTo>
                <a:lnTo>
                  <a:pt x="10" y="4"/>
                </a:lnTo>
                <a:lnTo>
                  <a:pt x="1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7" name="Freeform 58">
            <a:extLst>
              <a:ext uri="{FF2B5EF4-FFF2-40B4-BE49-F238E27FC236}">
                <a16:creationId xmlns="" xmlns:a16="http://schemas.microsoft.com/office/drawing/2014/main" id="{2CB4E18F-C5E5-406B-B759-8B235E82B8CC}"/>
              </a:ext>
            </a:extLst>
          </p:cNvPr>
          <p:cNvSpPr>
            <a:spLocks/>
          </p:cNvSpPr>
          <p:nvPr/>
        </p:nvSpPr>
        <p:spPr bwMode="auto">
          <a:xfrm>
            <a:off x="4523110" y="3328086"/>
            <a:ext cx="5040" cy="61806"/>
          </a:xfrm>
          <a:custGeom>
            <a:avLst/>
            <a:gdLst>
              <a:gd name="T0" fmla="*/ 0 w 10"/>
              <a:gd name="T1" fmla="*/ 0 h 109"/>
              <a:gd name="T2" fmla="*/ 0 w 10"/>
              <a:gd name="T3" fmla="*/ 96 h 109"/>
              <a:gd name="T4" fmla="*/ 0 w 10"/>
              <a:gd name="T5" fmla="*/ 96 h 109"/>
              <a:gd name="T6" fmla="*/ 10 w 10"/>
              <a:gd name="T7" fmla="*/ 109 h 109"/>
              <a:gd name="T8" fmla="*/ 10 w 10"/>
              <a:gd name="T9" fmla="*/ 12 h 109"/>
              <a:gd name="T10" fmla="*/ 10 w 10"/>
              <a:gd name="T11" fmla="*/ 12 h 109"/>
              <a:gd name="T12" fmla="*/ 0 w 10"/>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0" h="109">
                <a:moveTo>
                  <a:pt x="0" y="0"/>
                </a:moveTo>
                <a:lnTo>
                  <a:pt x="0" y="96"/>
                </a:lnTo>
                <a:lnTo>
                  <a:pt x="0" y="96"/>
                </a:lnTo>
                <a:lnTo>
                  <a:pt x="10" y="109"/>
                </a:lnTo>
                <a:lnTo>
                  <a:pt x="10" y="12"/>
                </a:lnTo>
                <a:lnTo>
                  <a:pt x="1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9" name="Freeform 60">
            <a:extLst>
              <a:ext uri="{FF2B5EF4-FFF2-40B4-BE49-F238E27FC236}">
                <a16:creationId xmlns="" xmlns:a16="http://schemas.microsoft.com/office/drawing/2014/main" id="{755F39BD-5453-48B6-A24B-0B8683123823}"/>
              </a:ext>
            </a:extLst>
          </p:cNvPr>
          <p:cNvSpPr>
            <a:spLocks/>
          </p:cNvSpPr>
          <p:nvPr/>
        </p:nvSpPr>
        <p:spPr bwMode="auto">
          <a:xfrm>
            <a:off x="4262026" y="3160246"/>
            <a:ext cx="5040" cy="44228"/>
          </a:xfrm>
          <a:custGeom>
            <a:avLst/>
            <a:gdLst>
              <a:gd name="T0" fmla="*/ 0 w 10"/>
              <a:gd name="T1" fmla="*/ 0 h 78"/>
              <a:gd name="T2" fmla="*/ 0 w 10"/>
              <a:gd name="T3" fmla="*/ 78 h 78"/>
              <a:gd name="T4" fmla="*/ 0 w 10"/>
              <a:gd name="T5" fmla="*/ 78 h 78"/>
              <a:gd name="T6" fmla="*/ 10 w 10"/>
              <a:gd name="T7" fmla="*/ 78 h 78"/>
              <a:gd name="T8" fmla="*/ 10 w 10"/>
              <a:gd name="T9" fmla="*/ 0 h 78"/>
              <a:gd name="T10" fmla="*/ 10 w 10"/>
              <a:gd name="T11" fmla="*/ 0 h 78"/>
              <a:gd name="T12" fmla="*/ 0 w 1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0" h="78">
                <a:moveTo>
                  <a:pt x="0" y="0"/>
                </a:moveTo>
                <a:lnTo>
                  <a:pt x="0" y="78"/>
                </a:lnTo>
                <a:lnTo>
                  <a:pt x="0" y="78"/>
                </a:lnTo>
                <a:lnTo>
                  <a:pt x="10" y="78"/>
                </a:lnTo>
                <a:lnTo>
                  <a:pt x="10" y="0"/>
                </a:lnTo>
                <a:lnTo>
                  <a:pt x="1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1" name="Freeform 62">
            <a:extLst>
              <a:ext uri="{FF2B5EF4-FFF2-40B4-BE49-F238E27FC236}">
                <a16:creationId xmlns="" xmlns:a16="http://schemas.microsoft.com/office/drawing/2014/main" id="{CB25C62F-4700-48F2-8115-E3B82D3D26A0}"/>
              </a:ext>
            </a:extLst>
          </p:cNvPr>
          <p:cNvSpPr>
            <a:spLocks/>
          </p:cNvSpPr>
          <p:nvPr/>
        </p:nvSpPr>
        <p:spPr bwMode="auto">
          <a:xfrm>
            <a:off x="4064449" y="3176690"/>
            <a:ext cx="5040" cy="52166"/>
          </a:xfrm>
          <a:custGeom>
            <a:avLst/>
            <a:gdLst>
              <a:gd name="T0" fmla="*/ 10 w 10"/>
              <a:gd name="T1" fmla="*/ 0 h 92"/>
              <a:gd name="T2" fmla="*/ 10 w 10"/>
              <a:gd name="T3" fmla="*/ 0 h 92"/>
              <a:gd name="T4" fmla="*/ 0 w 10"/>
              <a:gd name="T5" fmla="*/ 3 h 92"/>
              <a:gd name="T6" fmla="*/ 0 w 10"/>
              <a:gd name="T7" fmla="*/ 92 h 92"/>
              <a:gd name="T8" fmla="*/ 0 w 10"/>
              <a:gd name="T9" fmla="*/ 92 h 92"/>
              <a:gd name="T10" fmla="*/ 10 w 10"/>
              <a:gd name="T11" fmla="*/ 90 h 92"/>
              <a:gd name="T12" fmla="*/ 10 w 10"/>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10" h="92">
                <a:moveTo>
                  <a:pt x="10" y="0"/>
                </a:moveTo>
                <a:lnTo>
                  <a:pt x="10" y="0"/>
                </a:lnTo>
                <a:lnTo>
                  <a:pt x="0" y="3"/>
                </a:lnTo>
                <a:lnTo>
                  <a:pt x="0" y="92"/>
                </a:lnTo>
                <a:lnTo>
                  <a:pt x="0" y="92"/>
                </a:lnTo>
                <a:lnTo>
                  <a:pt x="10" y="9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3" name="Freeform 64">
            <a:extLst>
              <a:ext uri="{FF2B5EF4-FFF2-40B4-BE49-F238E27FC236}">
                <a16:creationId xmlns="" xmlns:a16="http://schemas.microsoft.com/office/drawing/2014/main" id="{32DD81DD-77F0-46C6-B6CC-8F77E14B869B}"/>
              </a:ext>
            </a:extLst>
          </p:cNvPr>
          <p:cNvSpPr>
            <a:spLocks/>
          </p:cNvSpPr>
          <p:nvPr/>
        </p:nvSpPr>
        <p:spPr bwMode="auto">
          <a:xfrm>
            <a:off x="3957091" y="3234527"/>
            <a:ext cx="5040" cy="65775"/>
          </a:xfrm>
          <a:custGeom>
            <a:avLst/>
            <a:gdLst>
              <a:gd name="T0" fmla="*/ 10 w 10"/>
              <a:gd name="T1" fmla="*/ 0 h 116"/>
              <a:gd name="T2" fmla="*/ 10 w 10"/>
              <a:gd name="T3" fmla="*/ 0 h 116"/>
              <a:gd name="T4" fmla="*/ 0 w 10"/>
              <a:gd name="T5" fmla="*/ 7 h 116"/>
              <a:gd name="T6" fmla="*/ 0 w 10"/>
              <a:gd name="T7" fmla="*/ 116 h 116"/>
              <a:gd name="T8" fmla="*/ 0 w 10"/>
              <a:gd name="T9" fmla="*/ 116 h 116"/>
              <a:gd name="T10" fmla="*/ 10 w 10"/>
              <a:gd name="T11" fmla="*/ 107 h 116"/>
              <a:gd name="T12" fmla="*/ 10 w 10"/>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10" h="116">
                <a:moveTo>
                  <a:pt x="10" y="0"/>
                </a:moveTo>
                <a:lnTo>
                  <a:pt x="10" y="0"/>
                </a:lnTo>
                <a:lnTo>
                  <a:pt x="0" y="7"/>
                </a:lnTo>
                <a:lnTo>
                  <a:pt x="0" y="116"/>
                </a:lnTo>
                <a:lnTo>
                  <a:pt x="0" y="116"/>
                </a:lnTo>
                <a:lnTo>
                  <a:pt x="10" y="107"/>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4" name="Freeform 65">
            <a:extLst>
              <a:ext uri="{FF2B5EF4-FFF2-40B4-BE49-F238E27FC236}">
                <a16:creationId xmlns="" xmlns:a16="http://schemas.microsoft.com/office/drawing/2014/main" id="{34A180AD-17AA-4EF4-923D-EBEA538302C7}"/>
              </a:ext>
            </a:extLst>
          </p:cNvPr>
          <p:cNvSpPr>
            <a:spLocks/>
          </p:cNvSpPr>
          <p:nvPr/>
        </p:nvSpPr>
        <p:spPr bwMode="auto">
          <a:xfrm>
            <a:off x="3518087" y="3141535"/>
            <a:ext cx="1602292" cy="1265037"/>
          </a:xfrm>
          <a:custGeom>
            <a:avLst/>
            <a:gdLst>
              <a:gd name="T0" fmla="*/ 1150 w 2890"/>
              <a:gd name="T1" fmla="*/ 5 h 2028"/>
              <a:gd name="T2" fmla="*/ 1012 w 2890"/>
              <a:gd name="T3" fmla="*/ 29 h 2028"/>
              <a:gd name="T4" fmla="*/ 939 w 2890"/>
              <a:gd name="T5" fmla="*/ 53 h 2028"/>
              <a:gd name="T6" fmla="*/ 784 w 2890"/>
              <a:gd name="T7" fmla="*/ 136 h 2028"/>
              <a:gd name="T8" fmla="*/ 726 w 2890"/>
              <a:gd name="T9" fmla="*/ 179 h 2028"/>
              <a:gd name="T10" fmla="*/ 615 w 2890"/>
              <a:gd name="T11" fmla="*/ 293 h 2028"/>
              <a:gd name="T12" fmla="*/ 528 w 2890"/>
              <a:gd name="T13" fmla="*/ 429 h 2028"/>
              <a:gd name="T14" fmla="*/ 470 w 2890"/>
              <a:gd name="T15" fmla="*/ 581 h 2028"/>
              <a:gd name="T16" fmla="*/ 448 w 2890"/>
              <a:gd name="T17" fmla="*/ 746 h 2028"/>
              <a:gd name="T18" fmla="*/ 310 w 2890"/>
              <a:gd name="T19" fmla="*/ 813 h 2028"/>
              <a:gd name="T20" fmla="*/ 158 w 2890"/>
              <a:gd name="T21" fmla="*/ 946 h 2028"/>
              <a:gd name="T22" fmla="*/ 51 w 2890"/>
              <a:gd name="T23" fmla="*/ 1116 h 2028"/>
              <a:gd name="T24" fmla="*/ 3 w 2890"/>
              <a:gd name="T25" fmla="*/ 1314 h 2028"/>
              <a:gd name="T26" fmla="*/ 3 w 2890"/>
              <a:gd name="T27" fmla="*/ 1435 h 2028"/>
              <a:gd name="T28" fmla="*/ 29 w 2890"/>
              <a:gd name="T29" fmla="*/ 1563 h 2028"/>
              <a:gd name="T30" fmla="*/ 80 w 2890"/>
              <a:gd name="T31" fmla="*/ 1680 h 2028"/>
              <a:gd name="T32" fmla="*/ 153 w 2890"/>
              <a:gd name="T33" fmla="*/ 1786 h 2028"/>
              <a:gd name="T34" fmla="*/ 245 w 2890"/>
              <a:gd name="T35" fmla="*/ 1876 h 2028"/>
              <a:gd name="T36" fmla="*/ 351 w 2890"/>
              <a:gd name="T37" fmla="*/ 1948 h 2028"/>
              <a:gd name="T38" fmla="*/ 472 w 2890"/>
              <a:gd name="T39" fmla="*/ 1999 h 2028"/>
              <a:gd name="T40" fmla="*/ 605 w 2890"/>
              <a:gd name="T41" fmla="*/ 2023 h 2028"/>
              <a:gd name="T42" fmla="*/ 2215 w 2890"/>
              <a:gd name="T43" fmla="*/ 2028 h 2028"/>
              <a:gd name="T44" fmla="*/ 2353 w 2890"/>
              <a:gd name="T45" fmla="*/ 2014 h 2028"/>
              <a:gd name="T46" fmla="*/ 2478 w 2890"/>
              <a:gd name="T47" fmla="*/ 1975 h 2028"/>
              <a:gd name="T48" fmla="*/ 2592 w 2890"/>
              <a:gd name="T49" fmla="*/ 1914 h 2028"/>
              <a:gd name="T50" fmla="*/ 2694 w 2890"/>
              <a:gd name="T51" fmla="*/ 1832 h 2028"/>
              <a:gd name="T52" fmla="*/ 2774 w 2890"/>
              <a:gd name="T53" fmla="*/ 1735 h 2028"/>
              <a:gd name="T54" fmla="*/ 2837 w 2890"/>
              <a:gd name="T55" fmla="*/ 1624 h 2028"/>
              <a:gd name="T56" fmla="*/ 2875 w 2890"/>
              <a:gd name="T57" fmla="*/ 1501 h 2028"/>
              <a:gd name="T58" fmla="*/ 2890 w 2890"/>
              <a:gd name="T59" fmla="*/ 1367 h 2028"/>
              <a:gd name="T60" fmla="*/ 2873 w 2890"/>
              <a:gd name="T61" fmla="*/ 1220 h 2028"/>
              <a:gd name="T62" fmla="*/ 2800 w 2890"/>
              <a:gd name="T63" fmla="*/ 1041 h 2028"/>
              <a:gd name="T64" fmla="*/ 2679 w 2890"/>
              <a:gd name="T65" fmla="*/ 893 h 2028"/>
              <a:gd name="T66" fmla="*/ 2517 w 2890"/>
              <a:gd name="T67" fmla="*/ 782 h 2028"/>
              <a:gd name="T68" fmla="*/ 2464 w 2890"/>
              <a:gd name="T69" fmla="*/ 707 h 2028"/>
              <a:gd name="T70" fmla="*/ 2435 w 2890"/>
              <a:gd name="T71" fmla="*/ 605 h 2028"/>
              <a:gd name="T72" fmla="*/ 2384 w 2890"/>
              <a:gd name="T73" fmla="*/ 516 h 2028"/>
              <a:gd name="T74" fmla="*/ 2311 w 2890"/>
              <a:gd name="T75" fmla="*/ 438 h 2028"/>
              <a:gd name="T76" fmla="*/ 2258 w 2890"/>
              <a:gd name="T77" fmla="*/ 402 h 2028"/>
              <a:gd name="T78" fmla="*/ 2173 w 2890"/>
              <a:gd name="T79" fmla="*/ 361 h 2028"/>
              <a:gd name="T80" fmla="*/ 2048 w 2890"/>
              <a:gd name="T81" fmla="*/ 332 h 2028"/>
              <a:gd name="T82" fmla="*/ 1939 w 2890"/>
              <a:gd name="T83" fmla="*/ 337 h 2028"/>
              <a:gd name="T84" fmla="*/ 1859 w 2890"/>
              <a:gd name="T85" fmla="*/ 337 h 2028"/>
              <a:gd name="T86" fmla="*/ 1825 w 2890"/>
              <a:gd name="T87" fmla="*/ 293 h 2028"/>
              <a:gd name="T88" fmla="*/ 1719 w 2890"/>
              <a:gd name="T89" fmla="*/ 184 h 2028"/>
              <a:gd name="T90" fmla="*/ 1595 w 2890"/>
              <a:gd name="T91" fmla="*/ 97 h 2028"/>
              <a:gd name="T92" fmla="*/ 1455 w 2890"/>
              <a:gd name="T93" fmla="*/ 36 h 2028"/>
              <a:gd name="T94" fmla="*/ 1341 w 2890"/>
              <a:gd name="T95" fmla="*/ 10 h 2028"/>
              <a:gd name="T96" fmla="*/ 1220 w 2890"/>
              <a:gd name="T97"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90" h="2028">
                <a:moveTo>
                  <a:pt x="1220" y="0"/>
                </a:moveTo>
                <a:lnTo>
                  <a:pt x="1220" y="0"/>
                </a:lnTo>
                <a:lnTo>
                  <a:pt x="1184" y="3"/>
                </a:lnTo>
                <a:lnTo>
                  <a:pt x="1150" y="5"/>
                </a:lnTo>
                <a:lnTo>
                  <a:pt x="1114" y="7"/>
                </a:lnTo>
                <a:lnTo>
                  <a:pt x="1080" y="15"/>
                </a:lnTo>
                <a:lnTo>
                  <a:pt x="1046" y="22"/>
                </a:lnTo>
                <a:lnTo>
                  <a:pt x="1012" y="29"/>
                </a:lnTo>
                <a:lnTo>
                  <a:pt x="980" y="39"/>
                </a:lnTo>
                <a:lnTo>
                  <a:pt x="949" y="51"/>
                </a:lnTo>
                <a:lnTo>
                  <a:pt x="949" y="51"/>
                </a:lnTo>
                <a:lnTo>
                  <a:pt x="939" y="53"/>
                </a:lnTo>
                <a:lnTo>
                  <a:pt x="939" y="53"/>
                </a:lnTo>
                <a:lnTo>
                  <a:pt x="884" y="78"/>
                </a:lnTo>
                <a:lnTo>
                  <a:pt x="833" y="104"/>
                </a:lnTo>
                <a:lnTo>
                  <a:pt x="784" y="136"/>
                </a:lnTo>
                <a:lnTo>
                  <a:pt x="736" y="170"/>
                </a:lnTo>
                <a:lnTo>
                  <a:pt x="736" y="170"/>
                </a:lnTo>
                <a:lnTo>
                  <a:pt x="726" y="179"/>
                </a:lnTo>
                <a:lnTo>
                  <a:pt x="726" y="179"/>
                </a:lnTo>
                <a:lnTo>
                  <a:pt x="697" y="206"/>
                </a:lnTo>
                <a:lnTo>
                  <a:pt x="668" y="232"/>
                </a:lnTo>
                <a:lnTo>
                  <a:pt x="639" y="262"/>
                </a:lnTo>
                <a:lnTo>
                  <a:pt x="615" y="293"/>
                </a:lnTo>
                <a:lnTo>
                  <a:pt x="591" y="324"/>
                </a:lnTo>
                <a:lnTo>
                  <a:pt x="567" y="358"/>
                </a:lnTo>
                <a:lnTo>
                  <a:pt x="547" y="395"/>
                </a:lnTo>
                <a:lnTo>
                  <a:pt x="528" y="429"/>
                </a:lnTo>
                <a:lnTo>
                  <a:pt x="511" y="465"/>
                </a:lnTo>
                <a:lnTo>
                  <a:pt x="494" y="504"/>
                </a:lnTo>
                <a:lnTo>
                  <a:pt x="482" y="542"/>
                </a:lnTo>
                <a:lnTo>
                  <a:pt x="470" y="581"/>
                </a:lnTo>
                <a:lnTo>
                  <a:pt x="463" y="622"/>
                </a:lnTo>
                <a:lnTo>
                  <a:pt x="455" y="663"/>
                </a:lnTo>
                <a:lnTo>
                  <a:pt x="450" y="704"/>
                </a:lnTo>
                <a:lnTo>
                  <a:pt x="448" y="746"/>
                </a:lnTo>
                <a:lnTo>
                  <a:pt x="448" y="746"/>
                </a:lnTo>
                <a:lnTo>
                  <a:pt x="400" y="765"/>
                </a:lnTo>
                <a:lnTo>
                  <a:pt x="354" y="787"/>
                </a:lnTo>
                <a:lnTo>
                  <a:pt x="310" y="813"/>
                </a:lnTo>
                <a:lnTo>
                  <a:pt x="269" y="842"/>
                </a:lnTo>
                <a:lnTo>
                  <a:pt x="228" y="874"/>
                </a:lnTo>
                <a:lnTo>
                  <a:pt x="192" y="908"/>
                </a:lnTo>
                <a:lnTo>
                  <a:pt x="158" y="946"/>
                </a:lnTo>
                <a:lnTo>
                  <a:pt x="126" y="985"/>
                </a:lnTo>
                <a:lnTo>
                  <a:pt x="97" y="1026"/>
                </a:lnTo>
                <a:lnTo>
                  <a:pt x="73" y="1070"/>
                </a:lnTo>
                <a:lnTo>
                  <a:pt x="51" y="1116"/>
                </a:lnTo>
                <a:lnTo>
                  <a:pt x="34" y="1164"/>
                </a:lnTo>
                <a:lnTo>
                  <a:pt x="20" y="1213"/>
                </a:lnTo>
                <a:lnTo>
                  <a:pt x="8" y="1263"/>
                </a:lnTo>
                <a:lnTo>
                  <a:pt x="3" y="1314"/>
                </a:lnTo>
                <a:lnTo>
                  <a:pt x="0" y="1367"/>
                </a:lnTo>
                <a:lnTo>
                  <a:pt x="0" y="1367"/>
                </a:lnTo>
                <a:lnTo>
                  <a:pt x="0" y="1401"/>
                </a:lnTo>
                <a:lnTo>
                  <a:pt x="3" y="1435"/>
                </a:lnTo>
                <a:lnTo>
                  <a:pt x="8" y="1467"/>
                </a:lnTo>
                <a:lnTo>
                  <a:pt x="12" y="1501"/>
                </a:lnTo>
                <a:lnTo>
                  <a:pt x="20" y="1532"/>
                </a:lnTo>
                <a:lnTo>
                  <a:pt x="29" y="1563"/>
                </a:lnTo>
                <a:lnTo>
                  <a:pt x="42" y="1593"/>
                </a:lnTo>
                <a:lnTo>
                  <a:pt x="54" y="1624"/>
                </a:lnTo>
                <a:lnTo>
                  <a:pt x="66" y="1653"/>
                </a:lnTo>
                <a:lnTo>
                  <a:pt x="80" y="1680"/>
                </a:lnTo>
                <a:lnTo>
                  <a:pt x="97" y="1709"/>
                </a:lnTo>
                <a:lnTo>
                  <a:pt x="114" y="1735"/>
                </a:lnTo>
                <a:lnTo>
                  <a:pt x="133" y="1762"/>
                </a:lnTo>
                <a:lnTo>
                  <a:pt x="153" y="1786"/>
                </a:lnTo>
                <a:lnTo>
                  <a:pt x="175" y="1810"/>
                </a:lnTo>
                <a:lnTo>
                  <a:pt x="196" y="1832"/>
                </a:lnTo>
                <a:lnTo>
                  <a:pt x="221" y="1854"/>
                </a:lnTo>
                <a:lnTo>
                  <a:pt x="245" y="1876"/>
                </a:lnTo>
                <a:lnTo>
                  <a:pt x="269" y="1895"/>
                </a:lnTo>
                <a:lnTo>
                  <a:pt x="296" y="1914"/>
                </a:lnTo>
                <a:lnTo>
                  <a:pt x="322" y="1931"/>
                </a:lnTo>
                <a:lnTo>
                  <a:pt x="351" y="1948"/>
                </a:lnTo>
                <a:lnTo>
                  <a:pt x="380" y="1963"/>
                </a:lnTo>
                <a:lnTo>
                  <a:pt x="409" y="1975"/>
                </a:lnTo>
                <a:lnTo>
                  <a:pt x="441" y="1987"/>
                </a:lnTo>
                <a:lnTo>
                  <a:pt x="472" y="1999"/>
                </a:lnTo>
                <a:lnTo>
                  <a:pt x="504" y="2006"/>
                </a:lnTo>
                <a:lnTo>
                  <a:pt x="538" y="2014"/>
                </a:lnTo>
                <a:lnTo>
                  <a:pt x="571" y="2021"/>
                </a:lnTo>
                <a:lnTo>
                  <a:pt x="605" y="2023"/>
                </a:lnTo>
                <a:lnTo>
                  <a:pt x="639" y="2028"/>
                </a:lnTo>
                <a:lnTo>
                  <a:pt x="673" y="2028"/>
                </a:lnTo>
                <a:lnTo>
                  <a:pt x="2215" y="2028"/>
                </a:lnTo>
                <a:lnTo>
                  <a:pt x="2215" y="2028"/>
                </a:lnTo>
                <a:lnTo>
                  <a:pt x="2251" y="2028"/>
                </a:lnTo>
                <a:lnTo>
                  <a:pt x="2285" y="2023"/>
                </a:lnTo>
                <a:lnTo>
                  <a:pt x="2319" y="2021"/>
                </a:lnTo>
                <a:lnTo>
                  <a:pt x="2353" y="2014"/>
                </a:lnTo>
                <a:lnTo>
                  <a:pt x="2384" y="2006"/>
                </a:lnTo>
                <a:lnTo>
                  <a:pt x="2415" y="1999"/>
                </a:lnTo>
                <a:lnTo>
                  <a:pt x="2447" y="1987"/>
                </a:lnTo>
                <a:lnTo>
                  <a:pt x="2478" y="1975"/>
                </a:lnTo>
                <a:lnTo>
                  <a:pt x="2507" y="1963"/>
                </a:lnTo>
                <a:lnTo>
                  <a:pt x="2536" y="1948"/>
                </a:lnTo>
                <a:lnTo>
                  <a:pt x="2565" y="1931"/>
                </a:lnTo>
                <a:lnTo>
                  <a:pt x="2592" y="1914"/>
                </a:lnTo>
                <a:lnTo>
                  <a:pt x="2619" y="1895"/>
                </a:lnTo>
                <a:lnTo>
                  <a:pt x="2645" y="1876"/>
                </a:lnTo>
                <a:lnTo>
                  <a:pt x="2670" y="1854"/>
                </a:lnTo>
                <a:lnTo>
                  <a:pt x="2694" y="1832"/>
                </a:lnTo>
                <a:lnTo>
                  <a:pt x="2716" y="1810"/>
                </a:lnTo>
                <a:lnTo>
                  <a:pt x="2735" y="1786"/>
                </a:lnTo>
                <a:lnTo>
                  <a:pt x="2757" y="1762"/>
                </a:lnTo>
                <a:lnTo>
                  <a:pt x="2774" y="1735"/>
                </a:lnTo>
                <a:lnTo>
                  <a:pt x="2793" y="1709"/>
                </a:lnTo>
                <a:lnTo>
                  <a:pt x="2807" y="1680"/>
                </a:lnTo>
                <a:lnTo>
                  <a:pt x="2822" y="1653"/>
                </a:lnTo>
                <a:lnTo>
                  <a:pt x="2837" y="1624"/>
                </a:lnTo>
                <a:lnTo>
                  <a:pt x="2849" y="1593"/>
                </a:lnTo>
                <a:lnTo>
                  <a:pt x="2858" y="1563"/>
                </a:lnTo>
                <a:lnTo>
                  <a:pt x="2868" y="1532"/>
                </a:lnTo>
                <a:lnTo>
                  <a:pt x="2875" y="1501"/>
                </a:lnTo>
                <a:lnTo>
                  <a:pt x="2883" y="1467"/>
                </a:lnTo>
                <a:lnTo>
                  <a:pt x="2885" y="1435"/>
                </a:lnTo>
                <a:lnTo>
                  <a:pt x="2887" y="1401"/>
                </a:lnTo>
                <a:lnTo>
                  <a:pt x="2890" y="1367"/>
                </a:lnTo>
                <a:lnTo>
                  <a:pt x="2890" y="1367"/>
                </a:lnTo>
                <a:lnTo>
                  <a:pt x="2887" y="1317"/>
                </a:lnTo>
                <a:lnTo>
                  <a:pt x="2883" y="1268"/>
                </a:lnTo>
                <a:lnTo>
                  <a:pt x="2873" y="1220"/>
                </a:lnTo>
                <a:lnTo>
                  <a:pt x="2858" y="1174"/>
                </a:lnTo>
                <a:lnTo>
                  <a:pt x="2844" y="1128"/>
                </a:lnTo>
                <a:lnTo>
                  <a:pt x="2824" y="1084"/>
                </a:lnTo>
                <a:lnTo>
                  <a:pt x="2800" y="1041"/>
                </a:lnTo>
                <a:lnTo>
                  <a:pt x="2776" y="1002"/>
                </a:lnTo>
                <a:lnTo>
                  <a:pt x="2747" y="963"/>
                </a:lnTo>
                <a:lnTo>
                  <a:pt x="2716" y="927"/>
                </a:lnTo>
                <a:lnTo>
                  <a:pt x="2679" y="893"/>
                </a:lnTo>
                <a:lnTo>
                  <a:pt x="2643" y="859"/>
                </a:lnTo>
                <a:lnTo>
                  <a:pt x="2604" y="830"/>
                </a:lnTo>
                <a:lnTo>
                  <a:pt x="2561" y="806"/>
                </a:lnTo>
                <a:lnTo>
                  <a:pt x="2517" y="782"/>
                </a:lnTo>
                <a:lnTo>
                  <a:pt x="2469" y="760"/>
                </a:lnTo>
                <a:lnTo>
                  <a:pt x="2469" y="760"/>
                </a:lnTo>
                <a:lnTo>
                  <a:pt x="2469" y="733"/>
                </a:lnTo>
                <a:lnTo>
                  <a:pt x="2464" y="707"/>
                </a:lnTo>
                <a:lnTo>
                  <a:pt x="2459" y="680"/>
                </a:lnTo>
                <a:lnTo>
                  <a:pt x="2454" y="656"/>
                </a:lnTo>
                <a:lnTo>
                  <a:pt x="2445" y="629"/>
                </a:lnTo>
                <a:lnTo>
                  <a:pt x="2435" y="605"/>
                </a:lnTo>
                <a:lnTo>
                  <a:pt x="2425" y="581"/>
                </a:lnTo>
                <a:lnTo>
                  <a:pt x="2411" y="559"/>
                </a:lnTo>
                <a:lnTo>
                  <a:pt x="2399" y="535"/>
                </a:lnTo>
                <a:lnTo>
                  <a:pt x="2384" y="516"/>
                </a:lnTo>
                <a:lnTo>
                  <a:pt x="2367" y="494"/>
                </a:lnTo>
                <a:lnTo>
                  <a:pt x="2350" y="474"/>
                </a:lnTo>
                <a:lnTo>
                  <a:pt x="2331" y="455"/>
                </a:lnTo>
                <a:lnTo>
                  <a:pt x="2311" y="438"/>
                </a:lnTo>
                <a:lnTo>
                  <a:pt x="2290" y="424"/>
                </a:lnTo>
                <a:lnTo>
                  <a:pt x="2268" y="407"/>
                </a:lnTo>
                <a:lnTo>
                  <a:pt x="2268" y="407"/>
                </a:lnTo>
                <a:lnTo>
                  <a:pt x="2258" y="402"/>
                </a:lnTo>
                <a:lnTo>
                  <a:pt x="2258" y="402"/>
                </a:lnTo>
                <a:lnTo>
                  <a:pt x="2232" y="385"/>
                </a:lnTo>
                <a:lnTo>
                  <a:pt x="2203" y="373"/>
                </a:lnTo>
                <a:lnTo>
                  <a:pt x="2173" y="361"/>
                </a:lnTo>
                <a:lnTo>
                  <a:pt x="2144" y="349"/>
                </a:lnTo>
                <a:lnTo>
                  <a:pt x="2113" y="341"/>
                </a:lnTo>
                <a:lnTo>
                  <a:pt x="2079" y="337"/>
                </a:lnTo>
                <a:lnTo>
                  <a:pt x="2048" y="332"/>
                </a:lnTo>
                <a:lnTo>
                  <a:pt x="2014" y="332"/>
                </a:lnTo>
                <a:lnTo>
                  <a:pt x="2014" y="332"/>
                </a:lnTo>
                <a:lnTo>
                  <a:pt x="1975" y="332"/>
                </a:lnTo>
                <a:lnTo>
                  <a:pt x="1939" y="337"/>
                </a:lnTo>
                <a:lnTo>
                  <a:pt x="1905" y="344"/>
                </a:lnTo>
                <a:lnTo>
                  <a:pt x="1871" y="353"/>
                </a:lnTo>
                <a:lnTo>
                  <a:pt x="1871" y="353"/>
                </a:lnTo>
                <a:lnTo>
                  <a:pt x="1859" y="337"/>
                </a:lnTo>
                <a:lnTo>
                  <a:pt x="1859" y="337"/>
                </a:lnTo>
                <a:lnTo>
                  <a:pt x="1849" y="324"/>
                </a:lnTo>
                <a:lnTo>
                  <a:pt x="1849" y="324"/>
                </a:lnTo>
                <a:lnTo>
                  <a:pt x="1825" y="293"/>
                </a:lnTo>
                <a:lnTo>
                  <a:pt x="1801" y="264"/>
                </a:lnTo>
                <a:lnTo>
                  <a:pt x="1774" y="235"/>
                </a:lnTo>
                <a:lnTo>
                  <a:pt x="1748" y="208"/>
                </a:lnTo>
                <a:lnTo>
                  <a:pt x="1719" y="184"/>
                </a:lnTo>
                <a:lnTo>
                  <a:pt x="1689" y="160"/>
                </a:lnTo>
                <a:lnTo>
                  <a:pt x="1658" y="138"/>
                </a:lnTo>
                <a:lnTo>
                  <a:pt x="1627" y="116"/>
                </a:lnTo>
                <a:lnTo>
                  <a:pt x="1595" y="97"/>
                </a:lnTo>
                <a:lnTo>
                  <a:pt x="1561" y="80"/>
                </a:lnTo>
                <a:lnTo>
                  <a:pt x="1525" y="66"/>
                </a:lnTo>
                <a:lnTo>
                  <a:pt x="1491" y="51"/>
                </a:lnTo>
                <a:lnTo>
                  <a:pt x="1455" y="36"/>
                </a:lnTo>
                <a:lnTo>
                  <a:pt x="1416" y="27"/>
                </a:lnTo>
                <a:lnTo>
                  <a:pt x="1380" y="17"/>
                </a:lnTo>
                <a:lnTo>
                  <a:pt x="1341" y="10"/>
                </a:lnTo>
                <a:lnTo>
                  <a:pt x="1341" y="10"/>
                </a:lnTo>
                <a:lnTo>
                  <a:pt x="1331" y="10"/>
                </a:lnTo>
                <a:lnTo>
                  <a:pt x="1331" y="10"/>
                </a:lnTo>
                <a:lnTo>
                  <a:pt x="1276" y="3"/>
                </a:lnTo>
                <a:lnTo>
                  <a:pt x="1220" y="0"/>
                </a:lnTo>
                <a:close/>
              </a:path>
            </a:pathLst>
          </a:custGeom>
          <a:solidFill>
            <a:srgbClr val="269CB7">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5" name="Freeform 66">
            <a:extLst>
              <a:ext uri="{FF2B5EF4-FFF2-40B4-BE49-F238E27FC236}">
                <a16:creationId xmlns="" xmlns:a16="http://schemas.microsoft.com/office/drawing/2014/main" id="{9296F568-4718-41D9-B512-7BD9D20B3E46}"/>
              </a:ext>
            </a:extLst>
          </p:cNvPr>
          <p:cNvSpPr>
            <a:spLocks/>
          </p:cNvSpPr>
          <p:nvPr/>
        </p:nvSpPr>
        <p:spPr bwMode="auto">
          <a:xfrm>
            <a:off x="3591170" y="3198804"/>
            <a:ext cx="1456629" cy="1149930"/>
          </a:xfrm>
          <a:custGeom>
            <a:avLst/>
            <a:gdLst>
              <a:gd name="T0" fmla="*/ 1150 w 2890"/>
              <a:gd name="T1" fmla="*/ 5 h 2028"/>
              <a:gd name="T2" fmla="*/ 1012 w 2890"/>
              <a:gd name="T3" fmla="*/ 29 h 2028"/>
              <a:gd name="T4" fmla="*/ 939 w 2890"/>
              <a:gd name="T5" fmla="*/ 53 h 2028"/>
              <a:gd name="T6" fmla="*/ 784 w 2890"/>
              <a:gd name="T7" fmla="*/ 136 h 2028"/>
              <a:gd name="T8" fmla="*/ 726 w 2890"/>
              <a:gd name="T9" fmla="*/ 179 h 2028"/>
              <a:gd name="T10" fmla="*/ 615 w 2890"/>
              <a:gd name="T11" fmla="*/ 293 h 2028"/>
              <a:gd name="T12" fmla="*/ 528 w 2890"/>
              <a:gd name="T13" fmla="*/ 429 h 2028"/>
              <a:gd name="T14" fmla="*/ 470 w 2890"/>
              <a:gd name="T15" fmla="*/ 581 h 2028"/>
              <a:gd name="T16" fmla="*/ 448 w 2890"/>
              <a:gd name="T17" fmla="*/ 746 h 2028"/>
              <a:gd name="T18" fmla="*/ 310 w 2890"/>
              <a:gd name="T19" fmla="*/ 813 h 2028"/>
              <a:gd name="T20" fmla="*/ 158 w 2890"/>
              <a:gd name="T21" fmla="*/ 946 h 2028"/>
              <a:gd name="T22" fmla="*/ 51 w 2890"/>
              <a:gd name="T23" fmla="*/ 1116 h 2028"/>
              <a:gd name="T24" fmla="*/ 3 w 2890"/>
              <a:gd name="T25" fmla="*/ 1314 h 2028"/>
              <a:gd name="T26" fmla="*/ 3 w 2890"/>
              <a:gd name="T27" fmla="*/ 1435 h 2028"/>
              <a:gd name="T28" fmla="*/ 29 w 2890"/>
              <a:gd name="T29" fmla="*/ 1563 h 2028"/>
              <a:gd name="T30" fmla="*/ 80 w 2890"/>
              <a:gd name="T31" fmla="*/ 1680 h 2028"/>
              <a:gd name="T32" fmla="*/ 153 w 2890"/>
              <a:gd name="T33" fmla="*/ 1786 h 2028"/>
              <a:gd name="T34" fmla="*/ 245 w 2890"/>
              <a:gd name="T35" fmla="*/ 1876 h 2028"/>
              <a:gd name="T36" fmla="*/ 351 w 2890"/>
              <a:gd name="T37" fmla="*/ 1948 h 2028"/>
              <a:gd name="T38" fmla="*/ 472 w 2890"/>
              <a:gd name="T39" fmla="*/ 1999 h 2028"/>
              <a:gd name="T40" fmla="*/ 605 w 2890"/>
              <a:gd name="T41" fmla="*/ 2023 h 2028"/>
              <a:gd name="T42" fmla="*/ 2215 w 2890"/>
              <a:gd name="T43" fmla="*/ 2028 h 2028"/>
              <a:gd name="T44" fmla="*/ 2353 w 2890"/>
              <a:gd name="T45" fmla="*/ 2014 h 2028"/>
              <a:gd name="T46" fmla="*/ 2478 w 2890"/>
              <a:gd name="T47" fmla="*/ 1975 h 2028"/>
              <a:gd name="T48" fmla="*/ 2592 w 2890"/>
              <a:gd name="T49" fmla="*/ 1914 h 2028"/>
              <a:gd name="T50" fmla="*/ 2694 w 2890"/>
              <a:gd name="T51" fmla="*/ 1832 h 2028"/>
              <a:gd name="T52" fmla="*/ 2774 w 2890"/>
              <a:gd name="T53" fmla="*/ 1735 h 2028"/>
              <a:gd name="T54" fmla="*/ 2837 w 2890"/>
              <a:gd name="T55" fmla="*/ 1624 h 2028"/>
              <a:gd name="T56" fmla="*/ 2875 w 2890"/>
              <a:gd name="T57" fmla="*/ 1501 h 2028"/>
              <a:gd name="T58" fmla="*/ 2890 w 2890"/>
              <a:gd name="T59" fmla="*/ 1367 h 2028"/>
              <a:gd name="T60" fmla="*/ 2873 w 2890"/>
              <a:gd name="T61" fmla="*/ 1220 h 2028"/>
              <a:gd name="T62" fmla="*/ 2800 w 2890"/>
              <a:gd name="T63" fmla="*/ 1041 h 2028"/>
              <a:gd name="T64" fmla="*/ 2679 w 2890"/>
              <a:gd name="T65" fmla="*/ 893 h 2028"/>
              <a:gd name="T66" fmla="*/ 2517 w 2890"/>
              <a:gd name="T67" fmla="*/ 782 h 2028"/>
              <a:gd name="T68" fmla="*/ 2464 w 2890"/>
              <a:gd name="T69" fmla="*/ 707 h 2028"/>
              <a:gd name="T70" fmla="*/ 2435 w 2890"/>
              <a:gd name="T71" fmla="*/ 605 h 2028"/>
              <a:gd name="T72" fmla="*/ 2384 w 2890"/>
              <a:gd name="T73" fmla="*/ 516 h 2028"/>
              <a:gd name="T74" fmla="*/ 2311 w 2890"/>
              <a:gd name="T75" fmla="*/ 438 h 2028"/>
              <a:gd name="T76" fmla="*/ 2258 w 2890"/>
              <a:gd name="T77" fmla="*/ 402 h 2028"/>
              <a:gd name="T78" fmla="*/ 2173 w 2890"/>
              <a:gd name="T79" fmla="*/ 361 h 2028"/>
              <a:gd name="T80" fmla="*/ 2048 w 2890"/>
              <a:gd name="T81" fmla="*/ 332 h 2028"/>
              <a:gd name="T82" fmla="*/ 1939 w 2890"/>
              <a:gd name="T83" fmla="*/ 337 h 2028"/>
              <a:gd name="T84" fmla="*/ 1859 w 2890"/>
              <a:gd name="T85" fmla="*/ 337 h 2028"/>
              <a:gd name="T86" fmla="*/ 1825 w 2890"/>
              <a:gd name="T87" fmla="*/ 293 h 2028"/>
              <a:gd name="T88" fmla="*/ 1719 w 2890"/>
              <a:gd name="T89" fmla="*/ 184 h 2028"/>
              <a:gd name="T90" fmla="*/ 1595 w 2890"/>
              <a:gd name="T91" fmla="*/ 97 h 2028"/>
              <a:gd name="T92" fmla="*/ 1455 w 2890"/>
              <a:gd name="T93" fmla="*/ 36 h 2028"/>
              <a:gd name="T94" fmla="*/ 1341 w 2890"/>
              <a:gd name="T95" fmla="*/ 10 h 2028"/>
              <a:gd name="T96" fmla="*/ 1220 w 2890"/>
              <a:gd name="T97"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90" h="2028">
                <a:moveTo>
                  <a:pt x="1220" y="0"/>
                </a:moveTo>
                <a:lnTo>
                  <a:pt x="1220" y="0"/>
                </a:lnTo>
                <a:lnTo>
                  <a:pt x="1184" y="3"/>
                </a:lnTo>
                <a:lnTo>
                  <a:pt x="1150" y="5"/>
                </a:lnTo>
                <a:lnTo>
                  <a:pt x="1114" y="7"/>
                </a:lnTo>
                <a:lnTo>
                  <a:pt x="1080" y="15"/>
                </a:lnTo>
                <a:lnTo>
                  <a:pt x="1046" y="22"/>
                </a:lnTo>
                <a:lnTo>
                  <a:pt x="1012" y="29"/>
                </a:lnTo>
                <a:lnTo>
                  <a:pt x="980" y="39"/>
                </a:lnTo>
                <a:lnTo>
                  <a:pt x="949" y="51"/>
                </a:lnTo>
                <a:lnTo>
                  <a:pt x="949" y="51"/>
                </a:lnTo>
                <a:lnTo>
                  <a:pt x="939" y="53"/>
                </a:lnTo>
                <a:lnTo>
                  <a:pt x="939" y="53"/>
                </a:lnTo>
                <a:lnTo>
                  <a:pt x="884" y="78"/>
                </a:lnTo>
                <a:lnTo>
                  <a:pt x="833" y="104"/>
                </a:lnTo>
                <a:lnTo>
                  <a:pt x="784" y="136"/>
                </a:lnTo>
                <a:lnTo>
                  <a:pt x="736" y="170"/>
                </a:lnTo>
                <a:lnTo>
                  <a:pt x="736" y="170"/>
                </a:lnTo>
                <a:lnTo>
                  <a:pt x="726" y="179"/>
                </a:lnTo>
                <a:lnTo>
                  <a:pt x="726" y="179"/>
                </a:lnTo>
                <a:lnTo>
                  <a:pt x="697" y="206"/>
                </a:lnTo>
                <a:lnTo>
                  <a:pt x="668" y="232"/>
                </a:lnTo>
                <a:lnTo>
                  <a:pt x="639" y="262"/>
                </a:lnTo>
                <a:lnTo>
                  <a:pt x="615" y="293"/>
                </a:lnTo>
                <a:lnTo>
                  <a:pt x="591" y="324"/>
                </a:lnTo>
                <a:lnTo>
                  <a:pt x="567" y="358"/>
                </a:lnTo>
                <a:lnTo>
                  <a:pt x="547" y="395"/>
                </a:lnTo>
                <a:lnTo>
                  <a:pt x="528" y="429"/>
                </a:lnTo>
                <a:lnTo>
                  <a:pt x="511" y="465"/>
                </a:lnTo>
                <a:lnTo>
                  <a:pt x="494" y="504"/>
                </a:lnTo>
                <a:lnTo>
                  <a:pt x="482" y="542"/>
                </a:lnTo>
                <a:lnTo>
                  <a:pt x="470" y="581"/>
                </a:lnTo>
                <a:lnTo>
                  <a:pt x="463" y="622"/>
                </a:lnTo>
                <a:lnTo>
                  <a:pt x="455" y="663"/>
                </a:lnTo>
                <a:lnTo>
                  <a:pt x="450" y="704"/>
                </a:lnTo>
                <a:lnTo>
                  <a:pt x="448" y="746"/>
                </a:lnTo>
                <a:lnTo>
                  <a:pt x="448" y="746"/>
                </a:lnTo>
                <a:lnTo>
                  <a:pt x="400" y="765"/>
                </a:lnTo>
                <a:lnTo>
                  <a:pt x="354" y="787"/>
                </a:lnTo>
                <a:lnTo>
                  <a:pt x="310" y="813"/>
                </a:lnTo>
                <a:lnTo>
                  <a:pt x="269" y="842"/>
                </a:lnTo>
                <a:lnTo>
                  <a:pt x="228" y="874"/>
                </a:lnTo>
                <a:lnTo>
                  <a:pt x="192" y="908"/>
                </a:lnTo>
                <a:lnTo>
                  <a:pt x="158" y="946"/>
                </a:lnTo>
                <a:lnTo>
                  <a:pt x="126" y="985"/>
                </a:lnTo>
                <a:lnTo>
                  <a:pt x="97" y="1026"/>
                </a:lnTo>
                <a:lnTo>
                  <a:pt x="73" y="1070"/>
                </a:lnTo>
                <a:lnTo>
                  <a:pt x="51" y="1116"/>
                </a:lnTo>
                <a:lnTo>
                  <a:pt x="34" y="1164"/>
                </a:lnTo>
                <a:lnTo>
                  <a:pt x="20" y="1213"/>
                </a:lnTo>
                <a:lnTo>
                  <a:pt x="8" y="1263"/>
                </a:lnTo>
                <a:lnTo>
                  <a:pt x="3" y="1314"/>
                </a:lnTo>
                <a:lnTo>
                  <a:pt x="0" y="1367"/>
                </a:lnTo>
                <a:lnTo>
                  <a:pt x="0" y="1367"/>
                </a:lnTo>
                <a:lnTo>
                  <a:pt x="0" y="1401"/>
                </a:lnTo>
                <a:lnTo>
                  <a:pt x="3" y="1435"/>
                </a:lnTo>
                <a:lnTo>
                  <a:pt x="8" y="1467"/>
                </a:lnTo>
                <a:lnTo>
                  <a:pt x="12" y="1501"/>
                </a:lnTo>
                <a:lnTo>
                  <a:pt x="20" y="1532"/>
                </a:lnTo>
                <a:lnTo>
                  <a:pt x="29" y="1563"/>
                </a:lnTo>
                <a:lnTo>
                  <a:pt x="42" y="1593"/>
                </a:lnTo>
                <a:lnTo>
                  <a:pt x="54" y="1624"/>
                </a:lnTo>
                <a:lnTo>
                  <a:pt x="66" y="1653"/>
                </a:lnTo>
                <a:lnTo>
                  <a:pt x="80" y="1680"/>
                </a:lnTo>
                <a:lnTo>
                  <a:pt x="97" y="1709"/>
                </a:lnTo>
                <a:lnTo>
                  <a:pt x="114" y="1735"/>
                </a:lnTo>
                <a:lnTo>
                  <a:pt x="133" y="1762"/>
                </a:lnTo>
                <a:lnTo>
                  <a:pt x="153" y="1786"/>
                </a:lnTo>
                <a:lnTo>
                  <a:pt x="175" y="1810"/>
                </a:lnTo>
                <a:lnTo>
                  <a:pt x="196" y="1832"/>
                </a:lnTo>
                <a:lnTo>
                  <a:pt x="221" y="1854"/>
                </a:lnTo>
                <a:lnTo>
                  <a:pt x="245" y="1876"/>
                </a:lnTo>
                <a:lnTo>
                  <a:pt x="269" y="1895"/>
                </a:lnTo>
                <a:lnTo>
                  <a:pt x="296" y="1914"/>
                </a:lnTo>
                <a:lnTo>
                  <a:pt x="322" y="1931"/>
                </a:lnTo>
                <a:lnTo>
                  <a:pt x="351" y="1948"/>
                </a:lnTo>
                <a:lnTo>
                  <a:pt x="380" y="1963"/>
                </a:lnTo>
                <a:lnTo>
                  <a:pt x="409" y="1975"/>
                </a:lnTo>
                <a:lnTo>
                  <a:pt x="441" y="1987"/>
                </a:lnTo>
                <a:lnTo>
                  <a:pt x="472" y="1999"/>
                </a:lnTo>
                <a:lnTo>
                  <a:pt x="504" y="2006"/>
                </a:lnTo>
                <a:lnTo>
                  <a:pt x="538" y="2014"/>
                </a:lnTo>
                <a:lnTo>
                  <a:pt x="571" y="2021"/>
                </a:lnTo>
                <a:lnTo>
                  <a:pt x="605" y="2023"/>
                </a:lnTo>
                <a:lnTo>
                  <a:pt x="639" y="2028"/>
                </a:lnTo>
                <a:lnTo>
                  <a:pt x="673" y="2028"/>
                </a:lnTo>
                <a:lnTo>
                  <a:pt x="2215" y="2028"/>
                </a:lnTo>
                <a:lnTo>
                  <a:pt x="2215" y="2028"/>
                </a:lnTo>
                <a:lnTo>
                  <a:pt x="2251" y="2028"/>
                </a:lnTo>
                <a:lnTo>
                  <a:pt x="2285" y="2023"/>
                </a:lnTo>
                <a:lnTo>
                  <a:pt x="2319" y="2021"/>
                </a:lnTo>
                <a:lnTo>
                  <a:pt x="2353" y="2014"/>
                </a:lnTo>
                <a:lnTo>
                  <a:pt x="2384" y="2006"/>
                </a:lnTo>
                <a:lnTo>
                  <a:pt x="2415" y="1999"/>
                </a:lnTo>
                <a:lnTo>
                  <a:pt x="2447" y="1987"/>
                </a:lnTo>
                <a:lnTo>
                  <a:pt x="2478" y="1975"/>
                </a:lnTo>
                <a:lnTo>
                  <a:pt x="2507" y="1963"/>
                </a:lnTo>
                <a:lnTo>
                  <a:pt x="2536" y="1948"/>
                </a:lnTo>
                <a:lnTo>
                  <a:pt x="2565" y="1931"/>
                </a:lnTo>
                <a:lnTo>
                  <a:pt x="2592" y="1914"/>
                </a:lnTo>
                <a:lnTo>
                  <a:pt x="2619" y="1895"/>
                </a:lnTo>
                <a:lnTo>
                  <a:pt x="2645" y="1876"/>
                </a:lnTo>
                <a:lnTo>
                  <a:pt x="2670" y="1854"/>
                </a:lnTo>
                <a:lnTo>
                  <a:pt x="2694" y="1832"/>
                </a:lnTo>
                <a:lnTo>
                  <a:pt x="2716" y="1810"/>
                </a:lnTo>
                <a:lnTo>
                  <a:pt x="2735" y="1786"/>
                </a:lnTo>
                <a:lnTo>
                  <a:pt x="2757" y="1762"/>
                </a:lnTo>
                <a:lnTo>
                  <a:pt x="2774" y="1735"/>
                </a:lnTo>
                <a:lnTo>
                  <a:pt x="2793" y="1709"/>
                </a:lnTo>
                <a:lnTo>
                  <a:pt x="2807" y="1680"/>
                </a:lnTo>
                <a:lnTo>
                  <a:pt x="2822" y="1653"/>
                </a:lnTo>
                <a:lnTo>
                  <a:pt x="2837" y="1624"/>
                </a:lnTo>
                <a:lnTo>
                  <a:pt x="2849" y="1593"/>
                </a:lnTo>
                <a:lnTo>
                  <a:pt x="2858" y="1563"/>
                </a:lnTo>
                <a:lnTo>
                  <a:pt x="2868" y="1532"/>
                </a:lnTo>
                <a:lnTo>
                  <a:pt x="2875" y="1501"/>
                </a:lnTo>
                <a:lnTo>
                  <a:pt x="2883" y="1467"/>
                </a:lnTo>
                <a:lnTo>
                  <a:pt x="2885" y="1435"/>
                </a:lnTo>
                <a:lnTo>
                  <a:pt x="2887" y="1401"/>
                </a:lnTo>
                <a:lnTo>
                  <a:pt x="2890" y="1367"/>
                </a:lnTo>
                <a:lnTo>
                  <a:pt x="2890" y="1367"/>
                </a:lnTo>
                <a:lnTo>
                  <a:pt x="2887" y="1317"/>
                </a:lnTo>
                <a:lnTo>
                  <a:pt x="2883" y="1268"/>
                </a:lnTo>
                <a:lnTo>
                  <a:pt x="2873" y="1220"/>
                </a:lnTo>
                <a:lnTo>
                  <a:pt x="2858" y="1174"/>
                </a:lnTo>
                <a:lnTo>
                  <a:pt x="2844" y="1128"/>
                </a:lnTo>
                <a:lnTo>
                  <a:pt x="2824" y="1084"/>
                </a:lnTo>
                <a:lnTo>
                  <a:pt x="2800" y="1041"/>
                </a:lnTo>
                <a:lnTo>
                  <a:pt x="2776" y="1002"/>
                </a:lnTo>
                <a:lnTo>
                  <a:pt x="2747" y="963"/>
                </a:lnTo>
                <a:lnTo>
                  <a:pt x="2716" y="927"/>
                </a:lnTo>
                <a:lnTo>
                  <a:pt x="2679" y="893"/>
                </a:lnTo>
                <a:lnTo>
                  <a:pt x="2643" y="859"/>
                </a:lnTo>
                <a:lnTo>
                  <a:pt x="2604" y="830"/>
                </a:lnTo>
                <a:lnTo>
                  <a:pt x="2561" y="806"/>
                </a:lnTo>
                <a:lnTo>
                  <a:pt x="2517" y="782"/>
                </a:lnTo>
                <a:lnTo>
                  <a:pt x="2469" y="760"/>
                </a:lnTo>
                <a:lnTo>
                  <a:pt x="2469" y="760"/>
                </a:lnTo>
                <a:lnTo>
                  <a:pt x="2469" y="733"/>
                </a:lnTo>
                <a:lnTo>
                  <a:pt x="2464" y="707"/>
                </a:lnTo>
                <a:lnTo>
                  <a:pt x="2459" y="680"/>
                </a:lnTo>
                <a:lnTo>
                  <a:pt x="2454" y="656"/>
                </a:lnTo>
                <a:lnTo>
                  <a:pt x="2445" y="629"/>
                </a:lnTo>
                <a:lnTo>
                  <a:pt x="2435" y="605"/>
                </a:lnTo>
                <a:lnTo>
                  <a:pt x="2425" y="581"/>
                </a:lnTo>
                <a:lnTo>
                  <a:pt x="2411" y="559"/>
                </a:lnTo>
                <a:lnTo>
                  <a:pt x="2399" y="535"/>
                </a:lnTo>
                <a:lnTo>
                  <a:pt x="2384" y="516"/>
                </a:lnTo>
                <a:lnTo>
                  <a:pt x="2367" y="494"/>
                </a:lnTo>
                <a:lnTo>
                  <a:pt x="2350" y="474"/>
                </a:lnTo>
                <a:lnTo>
                  <a:pt x="2331" y="455"/>
                </a:lnTo>
                <a:lnTo>
                  <a:pt x="2311" y="438"/>
                </a:lnTo>
                <a:lnTo>
                  <a:pt x="2290" y="424"/>
                </a:lnTo>
                <a:lnTo>
                  <a:pt x="2268" y="407"/>
                </a:lnTo>
                <a:lnTo>
                  <a:pt x="2268" y="407"/>
                </a:lnTo>
                <a:lnTo>
                  <a:pt x="2258" y="402"/>
                </a:lnTo>
                <a:lnTo>
                  <a:pt x="2258" y="402"/>
                </a:lnTo>
                <a:lnTo>
                  <a:pt x="2232" y="385"/>
                </a:lnTo>
                <a:lnTo>
                  <a:pt x="2203" y="373"/>
                </a:lnTo>
                <a:lnTo>
                  <a:pt x="2173" y="361"/>
                </a:lnTo>
                <a:lnTo>
                  <a:pt x="2144" y="349"/>
                </a:lnTo>
                <a:lnTo>
                  <a:pt x="2113" y="341"/>
                </a:lnTo>
                <a:lnTo>
                  <a:pt x="2079" y="337"/>
                </a:lnTo>
                <a:lnTo>
                  <a:pt x="2048" y="332"/>
                </a:lnTo>
                <a:lnTo>
                  <a:pt x="2014" y="332"/>
                </a:lnTo>
                <a:lnTo>
                  <a:pt x="2014" y="332"/>
                </a:lnTo>
                <a:lnTo>
                  <a:pt x="1975" y="332"/>
                </a:lnTo>
                <a:lnTo>
                  <a:pt x="1939" y="337"/>
                </a:lnTo>
                <a:lnTo>
                  <a:pt x="1905" y="344"/>
                </a:lnTo>
                <a:lnTo>
                  <a:pt x="1871" y="353"/>
                </a:lnTo>
                <a:lnTo>
                  <a:pt x="1871" y="353"/>
                </a:lnTo>
                <a:lnTo>
                  <a:pt x="1859" y="337"/>
                </a:lnTo>
                <a:lnTo>
                  <a:pt x="1859" y="337"/>
                </a:lnTo>
                <a:lnTo>
                  <a:pt x="1849" y="324"/>
                </a:lnTo>
                <a:lnTo>
                  <a:pt x="1849" y="324"/>
                </a:lnTo>
                <a:lnTo>
                  <a:pt x="1825" y="293"/>
                </a:lnTo>
                <a:lnTo>
                  <a:pt x="1801" y="264"/>
                </a:lnTo>
                <a:lnTo>
                  <a:pt x="1774" y="235"/>
                </a:lnTo>
                <a:lnTo>
                  <a:pt x="1748" y="208"/>
                </a:lnTo>
                <a:lnTo>
                  <a:pt x="1719" y="184"/>
                </a:lnTo>
                <a:lnTo>
                  <a:pt x="1689" y="160"/>
                </a:lnTo>
                <a:lnTo>
                  <a:pt x="1658" y="138"/>
                </a:lnTo>
                <a:lnTo>
                  <a:pt x="1627" y="116"/>
                </a:lnTo>
                <a:lnTo>
                  <a:pt x="1595" y="97"/>
                </a:lnTo>
                <a:lnTo>
                  <a:pt x="1561" y="80"/>
                </a:lnTo>
                <a:lnTo>
                  <a:pt x="1525" y="66"/>
                </a:lnTo>
                <a:lnTo>
                  <a:pt x="1491" y="51"/>
                </a:lnTo>
                <a:lnTo>
                  <a:pt x="1455" y="36"/>
                </a:lnTo>
                <a:lnTo>
                  <a:pt x="1416" y="27"/>
                </a:lnTo>
                <a:lnTo>
                  <a:pt x="1380" y="17"/>
                </a:lnTo>
                <a:lnTo>
                  <a:pt x="1341" y="10"/>
                </a:lnTo>
                <a:lnTo>
                  <a:pt x="1341" y="10"/>
                </a:lnTo>
                <a:lnTo>
                  <a:pt x="1331" y="10"/>
                </a:lnTo>
                <a:lnTo>
                  <a:pt x="1331" y="10"/>
                </a:lnTo>
                <a:lnTo>
                  <a:pt x="1276" y="3"/>
                </a:lnTo>
                <a:lnTo>
                  <a:pt x="1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0" name="Freeform 71">
            <a:extLst>
              <a:ext uri="{FF2B5EF4-FFF2-40B4-BE49-F238E27FC236}">
                <a16:creationId xmlns="" xmlns:a16="http://schemas.microsoft.com/office/drawing/2014/main" id="{CD169A4C-1AA9-4BB9-90B3-652E65EB21D1}"/>
              </a:ext>
            </a:extLst>
          </p:cNvPr>
          <p:cNvSpPr>
            <a:spLocks/>
          </p:cNvSpPr>
          <p:nvPr/>
        </p:nvSpPr>
        <p:spPr bwMode="auto">
          <a:xfrm>
            <a:off x="6218646" y="2176661"/>
            <a:ext cx="2419818" cy="573831"/>
          </a:xfrm>
          <a:custGeom>
            <a:avLst/>
            <a:gdLst>
              <a:gd name="T0" fmla="*/ 4656 w 4801"/>
              <a:gd name="T1" fmla="*/ 0 h 1012"/>
              <a:gd name="T2" fmla="*/ 0 w 4801"/>
              <a:gd name="T3" fmla="*/ 0 h 1012"/>
              <a:gd name="T4" fmla="*/ 0 w 4801"/>
              <a:gd name="T5" fmla="*/ 0 h 1012"/>
              <a:gd name="T6" fmla="*/ 24 w 4801"/>
              <a:gd name="T7" fmla="*/ 15 h 1012"/>
              <a:gd name="T8" fmla="*/ 46 w 4801"/>
              <a:gd name="T9" fmla="*/ 34 h 1012"/>
              <a:gd name="T10" fmla="*/ 46 w 4801"/>
              <a:gd name="T11" fmla="*/ 34 h 1012"/>
              <a:gd name="T12" fmla="*/ 56 w 4801"/>
              <a:gd name="T13" fmla="*/ 46 h 1012"/>
              <a:gd name="T14" fmla="*/ 65 w 4801"/>
              <a:gd name="T15" fmla="*/ 58 h 1012"/>
              <a:gd name="T16" fmla="*/ 75 w 4801"/>
              <a:gd name="T17" fmla="*/ 73 h 1012"/>
              <a:gd name="T18" fmla="*/ 82 w 4801"/>
              <a:gd name="T19" fmla="*/ 87 h 1012"/>
              <a:gd name="T20" fmla="*/ 87 w 4801"/>
              <a:gd name="T21" fmla="*/ 102 h 1012"/>
              <a:gd name="T22" fmla="*/ 92 w 4801"/>
              <a:gd name="T23" fmla="*/ 119 h 1012"/>
              <a:gd name="T24" fmla="*/ 94 w 4801"/>
              <a:gd name="T25" fmla="*/ 136 h 1012"/>
              <a:gd name="T26" fmla="*/ 94 w 4801"/>
              <a:gd name="T27" fmla="*/ 153 h 1012"/>
              <a:gd name="T28" fmla="*/ 94 w 4801"/>
              <a:gd name="T29" fmla="*/ 879 h 1012"/>
              <a:gd name="T30" fmla="*/ 94 w 4801"/>
              <a:gd name="T31" fmla="*/ 879 h 1012"/>
              <a:gd name="T32" fmla="*/ 94 w 4801"/>
              <a:gd name="T33" fmla="*/ 898 h 1012"/>
              <a:gd name="T34" fmla="*/ 92 w 4801"/>
              <a:gd name="T35" fmla="*/ 915 h 1012"/>
              <a:gd name="T36" fmla="*/ 87 w 4801"/>
              <a:gd name="T37" fmla="*/ 929 h 1012"/>
              <a:gd name="T38" fmla="*/ 82 w 4801"/>
              <a:gd name="T39" fmla="*/ 946 h 1012"/>
              <a:gd name="T40" fmla="*/ 75 w 4801"/>
              <a:gd name="T41" fmla="*/ 961 h 1012"/>
              <a:gd name="T42" fmla="*/ 65 w 4801"/>
              <a:gd name="T43" fmla="*/ 975 h 1012"/>
              <a:gd name="T44" fmla="*/ 56 w 4801"/>
              <a:gd name="T45" fmla="*/ 987 h 1012"/>
              <a:gd name="T46" fmla="*/ 46 w 4801"/>
              <a:gd name="T47" fmla="*/ 1000 h 1012"/>
              <a:gd name="T48" fmla="*/ 46 w 4801"/>
              <a:gd name="T49" fmla="*/ 1000 h 1012"/>
              <a:gd name="T50" fmla="*/ 34 w 4801"/>
              <a:gd name="T51" fmla="*/ 1012 h 1012"/>
              <a:gd name="T52" fmla="*/ 4656 w 4801"/>
              <a:gd name="T53" fmla="*/ 1012 h 1012"/>
              <a:gd name="T54" fmla="*/ 4656 w 4801"/>
              <a:gd name="T55" fmla="*/ 1012 h 1012"/>
              <a:gd name="T56" fmla="*/ 4670 w 4801"/>
              <a:gd name="T57" fmla="*/ 1009 h 1012"/>
              <a:gd name="T58" fmla="*/ 4685 w 4801"/>
              <a:gd name="T59" fmla="*/ 1009 h 1012"/>
              <a:gd name="T60" fmla="*/ 4711 w 4801"/>
              <a:gd name="T61" fmla="*/ 1000 h 1012"/>
              <a:gd name="T62" fmla="*/ 4736 w 4801"/>
              <a:gd name="T63" fmla="*/ 985 h 1012"/>
              <a:gd name="T64" fmla="*/ 4757 w 4801"/>
              <a:gd name="T65" fmla="*/ 968 h 1012"/>
              <a:gd name="T66" fmla="*/ 4774 w 4801"/>
              <a:gd name="T67" fmla="*/ 946 h 1012"/>
              <a:gd name="T68" fmla="*/ 4789 w 4801"/>
              <a:gd name="T69" fmla="*/ 922 h 1012"/>
              <a:gd name="T70" fmla="*/ 4799 w 4801"/>
              <a:gd name="T71" fmla="*/ 896 h 1012"/>
              <a:gd name="T72" fmla="*/ 4799 w 4801"/>
              <a:gd name="T73" fmla="*/ 881 h 1012"/>
              <a:gd name="T74" fmla="*/ 4801 w 4801"/>
              <a:gd name="T75" fmla="*/ 866 h 1012"/>
              <a:gd name="T76" fmla="*/ 4801 w 4801"/>
              <a:gd name="T77" fmla="*/ 145 h 1012"/>
              <a:gd name="T78" fmla="*/ 4801 w 4801"/>
              <a:gd name="T79" fmla="*/ 145 h 1012"/>
              <a:gd name="T80" fmla="*/ 4799 w 4801"/>
              <a:gd name="T81" fmla="*/ 131 h 1012"/>
              <a:gd name="T82" fmla="*/ 4799 w 4801"/>
              <a:gd name="T83" fmla="*/ 116 h 1012"/>
              <a:gd name="T84" fmla="*/ 4789 w 4801"/>
              <a:gd name="T85" fmla="*/ 90 h 1012"/>
              <a:gd name="T86" fmla="*/ 4774 w 4801"/>
              <a:gd name="T87" fmla="*/ 65 h 1012"/>
              <a:gd name="T88" fmla="*/ 4757 w 4801"/>
              <a:gd name="T89" fmla="*/ 44 h 1012"/>
              <a:gd name="T90" fmla="*/ 4736 w 4801"/>
              <a:gd name="T91" fmla="*/ 24 h 1012"/>
              <a:gd name="T92" fmla="*/ 4711 w 4801"/>
              <a:gd name="T93" fmla="*/ 12 h 1012"/>
              <a:gd name="T94" fmla="*/ 4685 w 4801"/>
              <a:gd name="T95" fmla="*/ 3 h 1012"/>
              <a:gd name="T96" fmla="*/ 4670 w 4801"/>
              <a:gd name="T97" fmla="*/ 0 h 1012"/>
              <a:gd name="T98" fmla="*/ 4656 w 4801"/>
              <a:gd name="T99"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1" h="1012">
                <a:moveTo>
                  <a:pt x="4656" y="0"/>
                </a:moveTo>
                <a:lnTo>
                  <a:pt x="0" y="0"/>
                </a:lnTo>
                <a:lnTo>
                  <a:pt x="0" y="0"/>
                </a:lnTo>
                <a:lnTo>
                  <a:pt x="24" y="15"/>
                </a:lnTo>
                <a:lnTo>
                  <a:pt x="46" y="34"/>
                </a:lnTo>
                <a:lnTo>
                  <a:pt x="46" y="34"/>
                </a:lnTo>
                <a:lnTo>
                  <a:pt x="56" y="46"/>
                </a:lnTo>
                <a:lnTo>
                  <a:pt x="65" y="58"/>
                </a:lnTo>
                <a:lnTo>
                  <a:pt x="75" y="73"/>
                </a:lnTo>
                <a:lnTo>
                  <a:pt x="82" y="87"/>
                </a:lnTo>
                <a:lnTo>
                  <a:pt x="87" y="102"/>
                </a:lnTo>
                <a:lnTo>
                  <a:pt x="92" y="119"/>
                </a:lnTo>
                <a:lnTo>
                  <a:pt x="94" y="136"/>
                </a:lnTo>
                <a:lnTo>
                  <a:pt x="94" y="153"/>
                </a:lnTo>
                <a:lnTo>
                  <a:pt x="94" y="879"/>
                </a:lnTo>
                <a:lnTo>
                  <a:pt x="94" y="879"/>
                </a:lnTo>
                <a:lnTo>
                  <a:pt x="94" y="898"/>
                </a:lnTo>
                <a:lnTo>
                  <a:pt x="92" y="915"/>
                </a:lnTo>
                <a:lnTo>
                  <a:pt x="87" y="929"/>
                </a:lnTo>
                <a:lnTo>
                  <a:pt x="82" y="946"/>
                </a:lnTo>
                <a:lnTo>
                  <a:pt x="75" y="961"/>
                </a:lnTo>
                <a:lnTo>
                  <a:pt x="65" y="975"/>
                </a:lnTo>
                <a:lnTo>
                  <a:pt x="56" y="987"/>
                </a:lnTo>
                <a:lnTo>
                  <a:pt x="46" y="1000"/>
                </a:lnTo>
                <a:lnTo>
                  <a:pt x="46" y="1000"/>
                </a:lnTo>
                <a:lnTo>
                  <a:pt x="34" y="1012"/>
                </a:lnTo>
                <a:lnTo>
                  <a:pt x="4656" y="1012"/>
                </a:lnTo>
                <a:lnTo>
                  <a:pt x="4656" y="1012"/>
                </a:lnTo>
                <a:lnTo>
                  <a:pt x="4670" y="1009"/>
                </a:lnTo>
                <a:lnTo>
                  <a:pt x="4685" y="1009"/>
                </a:lnTo>
                <a:lnTo>
                  <a:pt x="4711" y="1000"/>
                </a:lnTo>
                <a:lnTo>
                  <a:pt x="4736" y="985"/>
                </a:lnTo>
                <a:lnTo>
                  <a:pt x="4757" y="968"/>
                </a:lnTo>
                <a:lnTo>
                  <a:pt x="4774" y="946"/>
                </a:lnTo>
                <a:lnTo>
                  <a:pt x="4789" y="922"/>
                </a:lnTo>
                <a:lnTo>
                  <a:pt x="4799" y="896"/>
                </a:lnTo>
                <a:lnTo>
                  <a:pt x="4799" y="881"/>
                </a:lnTo>
                <a:lnTo>
                  <a:pt x="4801" y="866"/>
                </a:lnTo>
                <a:lnTo>
                  <a:pt x="4801" y="145"/>
                </a:lnTo>
                <a:lnTo>
                  <a:pt x="4801" y="145"/>
                </a:lnTo>
                <a:lnTo>
                  <a:pt x="4799" y="131"/>
                </a:lnTo>
                <a:lnTo>
                  <a:pt x="4799" y="116"/>
                </a:lnTo>
                <a:lnTo>
                  <a:pt x="4789" y="90"/>
                </a:lnTo>
                <a:lnTo>
                  <a:pt x="4774" y="65"/>
                </a:lnTo>
                <a:lnTo>
                  <a:pt x="4757" y="44"/>
                </a:lnTo>
                <a:lnTo>
                  <a:pt x="4736" y="24"/>
                </a:lnTo>
                <a:lnTo>
                  <a:pt x="4711" y="12"/>
                </a:lnTo>
                <a:lnTo>
                  <a:pt x="4685" y="3"/>
                </a:lnTo>
                <a:lnTo>
                  <a:pt x="4670" y="0"/>
                </a:lnTo>
                <a:lnTo>
                  <a:pt x="46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3" name="Rectangle 74">
            <a:extLst>
              <a:ext uri="{FF2B5EF4-FFF2-40B4-BE49-F238E27FC236}">
                <a16:creationId xmlns="" xmlns:a16="http://schemas.microsoft.com/office/drawing/2014/main" id="{2BC6D752-E6F3-4C56-9449-BC568BCF33F6}"/>
              </a:ext>
            </a:extLst>
          </p:cNvPr>
          <p:cNvSpPr>
            <a:spLocks noChangeArrowheads="1"/>
          </p:cNvSpPr>
          <p:nvPr/>
        </p:nvSpPr>
        <p:spPr bwMode="auto">
          <a:xfrm>
            <a:off x="5539222" y="2324655"/>
            <a:ext cx="581643" cy="16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4" name="Freeform 75">
            <a:extLst>
              <a:ext uri="{FF2B5EF4-FFF2-40B4-BE49-F238E27FC236}">
                <a16:creationId xmlns="" xmlns:a16="http://schemas.microsoft.com/office/drawing/2014/main" id="{EA522AE5-AD5E-4659-8368-61BE8D71955B}"/>
              </a:ext>
            </a:extLst>
          </p:cNvPr>
          <p:cNvSpPr>
            <a:spLocks/>
          </p:cNvSpPr>
          <p:nvPr/>
        </p:nvSpPr>
        <p:spPr bwMode="auto">
          <a:xfrm>
            <a:off x="5426824" y="2194806"/>
            <a:ext cx="815007" cy="548882"/>
          </a:xfrm>
          <a:custGeom>
            <a:avLst/>
            <a:gdLst>
              <a:gd name="T0" fmla="*/ 1496 w 1617"/>
              <a:gd name="T1" fmla="*/ 0 h 968"/>
              <a:gd name="T2" fmla="*/ 121 w 1617"/>
              <a:gd name="T3" fmla="*/ 0 h 968"/>
              <a:gd name="T4" fmla="*/ 121 w 1617"/>
              <a:gd name="T5" fmla="*/ 0 h 968"/>
              <a:gd name="T6" fmla="*/ 97 w 1617"/>
              <a:gd name="T7" fmla="*/ 2 h 968"/>
              <a:gd name="T8" fmla="*/ 75 w 1617"/>
              <a:gd name="T9" fmla="*/ 9 h 968"/>
              <a:gd name="T10" fmla="*/ 54 w 1617"/>
              <a:gd name="T11" fmla="*/ 21 h 968"/>
              <a:gd name="T12" fmla="*/ 37 w 1617"/>
              <a:gd name="T13" fmla="*/ 36 h 968"/>
              <a:gd name="T14" fmla="*/ 37 w 1617"/>
              <a:gd name="T15" fmla="*/ 36 h 968"/>
              <a:gd name="T16" fmla="*/ 22 w 1617"/>
              <a:gd name="T17" fmla="*/ 53 h 968"/>
              <a:gd name="T18" fmla="*/ 10 w 1617"/>
              <a:gd name="T19" fmla="*/ 75 h 968"/>
              <a:gd name="T20" fmla="*/ 3 w 1617"/>
              <a:gd name="T21" fmla="*/ 96 h 968"/>
              <a:gd name="T22" fmla="*/ 0 w 1617"/>
              <a:gd name="T23" fmla="*/ 121 h 968"/>
              <a:gd name="T24" fmla="*/ 0 w 1617"/>
              <a:gd name="T25" fmla="*/ 479 h 968"/>
              <a:gd name="T26" fmla="*/ 71 w 1617"/>
              <a:gd name="T27" fmla="*/ 479 h 968"/>
              <a:gd name="T28" fmla="*/ 71 w 1617"/>
              <a:gd name="T29" fmla="*/ 488 h 968"/>
              <a:gd name="T30" fmla="*/ 0 w 1617"/>
              <a:gd name="T31" fmla="*/ 488 h 968"/>
              <a:gd name="T32" fmla="*/ 0 w 1617"/>
              <a:gd name="T33" fmla="*/ 847 h 968"/>
              <a:gd name="T34" fmla="*/ 0 w 1617"/>
              <a:gd name="T35" fmla="*/ 847 h 968"/>
              <a:gd name="T36" fmla="*/ 3 w 1617"/>
              <a:gd name="T37" fmla="*/ 873 h 968"/>
              <a:gd name="T38" fmla="*/ 10 w 1617"/>
              <a:gd name="T39" fmla="*/ 895 h 968"/>
              <a:gd name="T40" fmla="*/ 22 w 1617"/>
              <a:gd name="T41" fmla="*/ 914 h 968"/>
              <a:gd name="T42" fmla="*/ 37 w 1617"/>
              <a:gd name="T43" fmla="*/ 934 h 968"/>
              <a:gd name="T44" fmla="*/ 37 w 1617"/>
              <a:gd name="T45" fmla="*/ 934 h 968"/>
              <a:gd name="T46" fmla="*/ 54 w 1617"/>
              <a:gd name="T47" fmla="*/ 948 h 968"/>
              <a:gd name="T48" fmla="*/ 75 w 1617"/>
              <a:gd name="T49" fmla="*/ 960 h 968"/>
              <a:gd name="T50" fmla="*/ 97 w 1617"/>
              <a:gd name="T51" fmla="*/ 965 h 968"/>
              <a:gd name="T52" fmla="*/ 121 w 1617"/>
              <a:gd name="T53" fmla="*/ 968 h 968"/>
              <a:gd name="T54" fmla="*/ 1496 w 1617"/>
              <a:gd name="T55" fmla="*/ 968 h 968"/>
              <a:gd name="T56" fmla="*/ 1496 w 1617"/>
              <a:gd name="T57" fmla="*/ 968 h 968"/>
              <a:gd name="T58" fmla="*/ 1520 w 1617"/>
              <a:gd name="T59" fmla="*/ 965 h 968"/>
              <a:gd name="T60" fmla="*/ 1544 w 1617"/>
              <a:gd name="T61" fmla="*/ 960 h 968"/>
              <a:gd name="T62" fmla="*/ 1564 w 1617"/>
              <a:gd name="T63" fmla="*/ 948 h 968"/>
              <a:gd name="T64" fmla="*/ 1583 w 1617"/>
              <a:gd name="T65" fmla="*/ 934 h 968"/>
              <a:gd name="T66" fmla="*/ 1583 w 1617"/>
              <a:gd name="T67" fmla="*/ 934 h 968"/>
              <a:gd name="T68" fmla="*/ 1598 w 1617"/>
              <a:gd name="T69" fmla="*/ 914 h 968"/>
              <a:gd name="T70" fmla="*/ 1610 w 1617"/>
              <a:gd name="T71" fmla="*/ 895 h 968"/>
              <a:gd name="T72" fmla="*/ 1614 w 1617"/>
              <a:gd name="T73" fmla="*/ 873 h 968"/>
              <a:gd name="T74" fmla="*/ 1617 w 1617"/>
              <a:gd name="T75" fmla="*/ 847 h 968"/>
              <a:gd name="T76" fmla="*/ 1617 w 1617"/>
              <a:gd name="T77" fmla="*/ 121 h 968"/>
              <a:gd name="T78" fmla="*/ 1617 w 1617"/>
              <a:gd name="T79" fmla="*/ 121 h 968"/>
              <a:gd name="T80" fmla="*/ 1614 w 1617"/>
              <a:gd name="T81" fmla="*/ 96 h 968"/>
              <a:gd name="T82" fmla="*/ 1610 w 1617"/>
              <a:gd name="T83" fmla="*/ 75 h 968"/>
              <a:gd name="T84" fmla="*/ 1598 w 1617"/>
              <a:gd name="T85" fmla="*/ 53 h 968"/>
              <a:gd name="T86" fmla="*/ 1583 w 1617"/>
              <a:gd name="T87" fmla="*/ 36 h 968"/>
              <a:gd name="T88" fmla="*/ 1583 w 1617"/>
              <a:gd name="T89" fmla="*/ 36 h 968"/>
              <a:gd name="T90" fmla="*/ 1564 w 1617"/>
              <a:gd name="T91" fmla="*/ 21 h 968"/>
              <a:gd name="T92" fmla="*/ 1544 w 1617"/>
              <a:gd name="T93" fmla="*/ 9 h 968"/>
              <a:gd name="T94" fmla="*/ 1520 w 1617"/>
              <a:gd name="T95" fmla="*/ 2 h 968"/>
              <a:gd name="T96" fmla="*/ 1496 w 1617"/>
              <a:gd name="T97"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7" h="968">
                <a:moveTo>
                  <a:pt x="1496" y="0"/>
                </a:moveTo>
                <a:lnTo>
                  <a:pt x="121" y="0"/>
                </a:lnTo>
                <a:lnTo>
                  <a:pt x="121" y="0"/>
                </a:lnTo>
                <a:lnTo>
                  <a:pt x="97" y="2"/>
                </a:lnTo>
                <a:lnTo>
                  <a:pt x="75" y="9"/>
                </a:lnTo>
                <a:lnTo>
                  <a:pt x="54" y="21"/>
                </a:lnTo>
                <a:lnTo>
                  <a:pt x="37" y="36"/>
                </a:lnTo>
                <a:lnTo>
                  <a:pt x="37" y="36"/>
                </a:lnTo>
                <a:lnTo>
                  <a:pt x="22" y="53"/>
                </a:lnTo>
                <a:lnTo>
                  <a:pt x="10" y="75"/>
                </a:lnTo>
                <a:lnTo>
                  <a:pt x="3" y="96"/>
                </a:lnTo>
                <a:lnTo>
                  <a:pt x="0" y="121"/>
                </a:lnTo>
                <a:lnTo>
                  <a:pt x="0" y="479"/>
                </a:lnTo>
                <a:lnTo>
                  <a:pt x="71" y="479"/>
                </a:lnTo>
                <a:lnTo>
                  <a:pt x="71" y="488"/>
                </a:lnTo>
                <a:lnTo>
                  <a:pt x="0" y="488"/>
                </a:lnTo>
                <a:lnTo>
                  <a:pt x="0" y="847"/>
                </a:lnTo>
                <a:lnTo>
                  <a:pt x="0" y="847"/>
                </a:lnTo>
                <a:lnTo>
                  <a:pt x="3" y="873"/>
                </a:lnTo>
                <a:lnTo>
                  <a:pt x="10" y="895"/>
                </a:lnTo>
                <a:lnTo>
                  <a:pt x="22" y="914"/>
                </a:lnTo>
                <a:lnTo>
                  <a:pt x="37" y="934"/>
                </a:lnTo>
                <a:lnTo>
                  <a:pt x="37" y="934"/>
                </a:lnTo>
                <a:lnTo>
                  <a:pt x="54" y="948"/>
                </a:lnTo>
                <a:lnTo>
                  <a:pt x="75" y="960"/>
                </a:lnTo>
                <a:lnTo>
                  <a:pt x="97" y="965"/>
                </a:lnTo>
                <a:lnTo>
                  <a:pt x="121" y="968"/>
                </a:lnTo>
                <a:lnTo>
                  <a:pt x="1496" y="968"/>
                </a:lnTo>
                <a:lnTo>
                  <a:pt x="1496" y="968"/>
                </a:lnTo>
                <a:lnTo>
                  <a:pt x="1520" y="965"/>
                </a:lnTo>
                <a:lnTo>
                  <a:pt x="1544" y="960"/>
                </a:lnTo>
                <a:lnTo>
                  <a:pt x="1564" y="948"/>
                </a:lnTo>
                <a:lnTo>
                  <a:pt x="1583" y="934"/>
                </a:lnTo>
                <a:lnTo>
                  <a:pt x="1583" y="934"/>
                </a:lnTo>
                <a:lnTo>
                  <a:pt x="1598" y="914"/>
                </a:lnTo>
                <a:lnTo>
                  <a:pt x="1610" y="895"/>
                </a:lnTo>
                <a:lnTo>
                  <a:pt x="1614" y="873"/>
                </a:lnTo>
                <a:lnTo>
                  <a:pt x="1617" y="847"/>
                </a:lnTo>
                <a:lnTo>
                  <a:pt x="1617" y="121"/>
                </a:lnTo>
                <a:lnTo>
                  <a:pt x="1617" y="121"/>
                </a:lnTo>
                <a:lnTo>
                  <a:pt x="1614" y="96"/>
                </a:lnTo>
                <a:lnTo>
                  <a:pt x="1610" y="75"/>
                </a:lnTo>
                <a:lnTo>
                  <a:pt x="1598" y="53"/>
                </a:lnTo>
                <a:lnTo>
                  <a:pt x="1583" y="36"/>
                </a:lnTo>
                <a:lnTo>
                  <a:pt x="1583" y="36"/>
                </a:lnTo>
                <a:lnTo>
                  <a:pt x="1564" y="21"/>
                </a:lnTo>
                <a:lnTo>
                  <a:pt x="1544" y="9"/>
                </a:lnTo>
                <a:lnTo>
                  <a:pt x="1520" y="2"/>
                </a:lnTo>
                <a:lnTo>
                  <a:pt x="14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5" name="Freeform 76">
            <a:extLst>
              <a:ext uri="{FF2B5EF4-FFF2-40B4-BE49-F238E27FC236}">
                <a16:creationId xmlns="" xmlns:a16="http://schemas.microsoft.com/office/drawing/2014/main" id="{782E3C87-ECC0-4334-BEA9-61584A45D84F}"/>
              </a:ext>
            </a:extLst>
          </p:cNvPr>
          <p:cNvSpPr>
            <a:spLocks/>
          </p:cNvSpPr>
          <p:nvPr/>
        </p:nvSpPr>
        <p:spPr bwMode="auto">
          <a:xfrm>
            <a:off x="5414728" y="2176661"/>
            <a:ext cx="851296" cy="573831"/>
          </a:xfrm>
          <a:custGeom>
            <a:avLst/>
            <a:gdLst>
              <a:gd name="T0" fmla="*/ 145 w 1689"/>
              <a:gd name="T1" fmla="*/ 0 h 1012"/>
              <a:gd name="T2" fmla="*/ 131 w 1689"/>
              <a:gd name="T3" fmla="*/ 0 h 1012"/>
              <a:gd name="T4" fmla="*/ 90 w 1689"/>
              <a:gd name="T5" fmla="*/ 12 h 1012"/>
              <a:gd name="T6" fmla="*/ 44 w 1689"/>
              <a:gd name="T7" fmla="*/ 44 h 1012"/>
              <a:gd name="T8" fmla="*/ 12 w 1689"/>
              <a:gd name="T9" fmla="*/ 90 h 1012"/>
              <a:gd name="T10" fmla="*/ 0 w 1689"/>
              <a:gd name="T11" fmla="*/ 131 h 1012"/>
              <a:gd name="T12" fmla="*/ 0 w 1689"/>
              <a:gd name="T13" fmla="*/ 511 h 1012"/>
              <a:gd name="T14" fmla="*/ 24 w 1689"/>
              <a:gd name="T15" fmla="*/ 153 h 1012"/>
              <a:gd name="T16" fmla="*/ 27 w 1689"/>
              <a:gd name="T17" fmla="*/ 128 h 1012"/>
              <a:gd name="T18" fmla="*/ 46 w 1689"/>
              <a:gd name="T19" fmla="*/ 85 h 1012"/>
              <a:gd name="T20" fmla="*/ 61 w 1689"/>
              <a:gd name="T21" fmla="*/ 68 h 1012"/>
              <a:gd name="T22" fmla="*/ 99 w 1689"/>
              <a:gd name="T23" fmla="*/ 41 h 1012"/>
              <a:gd name="T24" fmla="*/ 145 w 1689"/>
              <a:gd name="T25" fmla="*/ 32 h 1012"/>
              <a:gd name="T26" fmla="*/ 1520 w 1689"/>
              <a:gd name="T27" fmla="*/ 32 h 1012"/>
              <a:gd name="T28" fmla="*/ 1568 w 1689"/>
              <a:gd name="T29" fmla="*/ 41 h 1012"/>
              <a:gd name="T30" fmla="*/ 1607 w 1689"/>
              <a:gd name="T31" fmla="*/ 68 h 1012"/>
              <a:gd name="T32" fmla="*/ 1622 w 1689"/>
              <a:gd name="T33" fmla="*/ 85 h 1012"/>
              <a:gd name="T34" fmla="*/ 1638 w 1689"/>
              <a:gd name="T35" fmla="*/ 128 h 1012"/>
              <a:gd name="T36" fmla="*/ 1641 w 1689"/>
              <a:gd name="T37" fmla="*/ 879 h 1012"/>
              <a:gd name="T38" fmla="*/ 1638 w 1689"/>
              <a:gd name="T39" fmla="*/ 905 h 1012"/>
              <a:gd name="T40" fmla="*/ 1622 w 1689"/>
              <a:gd name="T41" fmla="*/ 946 h 1012"/>
              <a:gd name="T42" fmla="*/ 1607 w 1689"/>
              <a:gd name="T43" fmla="*/ 966 h 1012"/>
              <a:gd name="T44" fmla="*/ 1568 w 1689"/>
              <a:gd name="T45" fmla="*/ 992 h 1012"/>
              <a:gd name="T46" fmla="*/ 1520 w 1689"/>
              <a:gd name="T47" fmla="*/ 1000 h 1012"/>
              <a:gd name="T48" fmla="*/ 145 w 1689"/>
              <a:gd name="T49" fmla="*/ 1000 h 1012"/>
              <a:gd name="T50" fmla="*/ 121 w 1689"/>
              <a:gd name="T51" fmla="*/ 997 h 1012"/>
              <a:gd name="T52" fmla="*/ 78 w 1689"/>
              <a:gd name="T53" fmla="*/ 980 h 1012"/>
              <a:gd name="T54" fmla="*/ 61 w 1689"/>
              <a:gd name="T55" fmla="*/ 966 h 1012"/>
              <a:gd name="T56" fmla="*/ 34 w 1689"/>
              <a:gd name="T57" fmla="*/ 927 h 1012"/>
              <a:gd name="T58" fmla="*/ 24 w 1689"/>
              <a:gd name="T59" fmla="*/ 879 h 1012"/>
              <a:gd name="T60" fmla="*/ 0 w 1689"/>
              <a:gd name="T61" fmla="*/ 520 h 1012"/>
              <a:gd name="T62" fmla="*/ 0 w 1689"/>
              <a:gd name="T63" fmla="*/ 866 h 1012"/>
              <a:gd name="T64" fmla="*/ 3 w 1689"/>
              <a:gd name="T65" fmla="*/ 896 h 1012"/>
              <a:gd name="T66" fmla="*/ 24 w 1689"/>
              <a:gd name="T67" fmla="*/ 946 h 1012"/>
              <a:gd name="T68" fmla="*/ 65 w 1689"/>
              <a:gd name="T69" fmla="*/ 985 h 1012"/>
              <a:gd name="T70" fmla="*/ 116 w 1689"/>
              <a:gd name="T71" fmla="*/ 1009 h 1012"/>
              <a:gd name="T72" fmla="*/ 145 w 1689"/>
              <a:gd name="T73" fmla="*/ 1012 h 1012"/>
              <a:gd name="T74" fmla="*/ 1629 w 1689"/>
              <a:gd name="T75" fmla="*/ 1012 h 1012"/>
              <a:gd name="T76" fmla="*/ 1641 w 1689"/>
              <a:gd name="T77" fmla="*/ 1000 h 1012"/>
              <a:gd name="T78" fmla="*/ 1660 w 1689"/>
              <a:gd name="T79" fmla="*/ 975 h 1012"/>
              <a:gd name="T80" fmla="*/ 1677 w 1689"/>
              <a:gd name="T81" fmla="*/ 946 h 1012"/>
              <a:gd name="T82" fmla="*/ 1687 w 1689"/>
              <a:gd name="T83" fmla="*/ 915 h 1012"/>
              <a:gd name="T84" fmla="*/ 1689 w 1689"/>
              <a:gd name="T85" fmla="*/ 879 h 1012"/>
              <a:gd name="T86" fmla="*/ 1689 w 1689"/>
              <a:gd name="T87" fmla="*/ 153 h 1012"/>
              <a:gd name="T88" fmla="*/ 1687 w 1689"/>
              <a:gd name="T89" fmla="*/ 119 h 1012"/>
              <a:gd name="T90" fmla="*/ 1677 w 1689"/>
              <a:gd name="T91" fmla="*/ 87 h 1012"/>
              <a:gd name="T92" fmla="*/ 1660 w 1689"/>
              <a:gd name="T93" fmla="*/ 58 h 1012"/>
              <a:gd name="T94" fmla="*/ 1641 w 1689"/>
              <a:gd name="T95" fmla="*/ 34 h 1012"/>
              <a:gd name="T96" fmla="*/ 1619 w 1689"/>
              <a:gd name="T97" fmla="*/ 15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9" h="1012">
                <a:moveTo>
                  <a:pt x="1595" y="0"/>
                </a:moveTo>
                <a:lnTo>
                  <a:pt x="145" y="0"/>
                </a:lnTo>
                <a:lnTo>
                  <a:pt x="145" y="0"/>
                </a:lnTo>
                <a:lnTo>
                  <a:pt x="131" y="0"/>
                </a:lnTo>
                <a:lnTo>
                  <a:pt x="116" y="3"/>
                </a:lnTo>
                <a:lnTo>
                  <a:pt x="90" y="12"/>
                </a:lnTo>
                <a:lnTo>
                  <a:pt x="65" y="24"/>
                </a:lnTo>
                <a:lnTo>
                  <a:pt x="44" y="44"/>
                </a:lnTo>
                <a:lnTo>
                  <a:pt x="24" y="65"/>
                </a:lnTo>
                <a:lnTo>
                  <a:pt x="12" y="90"/>
                </a:lnTo>
                <a:lnTo>
                  <a:pt x="3" y="116"/>
                </a:lnTo>
                <a:lnTo>
                  <a:pt x="0" y="131"/>
                </a:lnTo>
                <a:lnTo>
                  <a:pt x="0" y="145"/>
                </a:lnTo>
                <a:lnTo>
                  <a:pt x="0" y="511"/>
                </a:lnTo>
                <a:lnTo>
                  <a:pt x="24" y="511"/>
                </a:lnTo>
                <a:lnTo>
                  <a:pt x="24" y="153"/>
                </a:lnTo>
                <a:lnTo>
                  <a:pt x="24" y="153"/>
                </a:lnTo>
                <a:lnTo>
                  <a:pt x="27" y="128"/>
                </a:lnTo>
                <a:lnTo>
                  <a:pt x="34" y="107"/>
                </a:lnTo>
                <a:lnTo>
                  <a:pt x="46" y="85"/>
                </a:lnTo>
                <a:lnTo>
                  <a:pt x="61" y="68"/>
                </a:lnTo>
                <a:lnTo>
                  <a:pt x="61" y="68"/>
                </a:lnTo>
                <a:lnTo>
                  <a:pt x="78" y="53"/>
                </a:lnTo>
                <a:lnTo>
                  <a:pt x="99" y="41"/>
                </a:lnTo>
                <a:lnTo>
                  <a:pt x="121" y="34"/>
                </a:lnTo>
                <a:lnTo>
                  <a:pt x="145" y="32"/>
                </a:lnTo>
                <a:lnTo>
                  <a:pt x="1520" y="32"/>
                </a:lnTo>
                <a:lnTo>
                  <a:pt x="1520" y="32"/>
                </a:lnTo>
                <a:lnTo>
                  <a:pt x="1544" y="34"/>
                </a:lnTo>
                <a:lnTo>
                  <a:pt x="1568" y="41"/>
                </a:lnTo>
                <a:lnTo>
                  <a:pt x="1588" y="53"/>
                </a:lnTo>
                <a:lnTo>
                  <a:pt x="1607" y="68"/>
                </a:lnTo>
                <a:lnTo>
                  <a:pt x="1607" y="68"/>
                </a:lnTo>
                <a:lnTo>
                  <a:pt x="1622" y="85"/>
                </a:lnTo>
                <a:lnTo>
                  <a:pt x="1634" y="107"/>
                </a:lnTo>
                <a:lnTo>
                  <a:pt x="1638" y="128"/>
                </a:lnTo>
                <a:lnTo>
                  <a:pt x="1641" y="153"/>
                </a:lnTo>
                <a:lnTo>
                  <a:pt x="1641" y="879"/>
                </a:lnTo>
                <a:lnTo>
                  <a:pt x="1641" y="879"/>
                </a:lnTo>
                <a:lnTo>
                  <a:pt x="1638" y="905"/>
                </a:lnTo>
                <a:lnTo>
                  <a:pt x="1634" y="927"/>
                </a:lnTo>
                <a:lnTo>
                  <a:pt x="1622" y="946"/>
                </a:lnTo>
                <a:lnTo>
                  <a:pt x="1607" y="966"/>
                </a:lnTo>
                <a:lnTo>
                  <a:pt x="1607" y="966"/>
                </a:lnTo>
                <a:lnTo>
                  <a:pt x="1588" y="980"/>
                </a:lnTo>
                <a:lnTo>
                  <a:pt x="1568" y="992"/>
                </a:lnTo>
                <a:lnTo>
                  <a:pt x="1544" y="997"/>
                </a:lnTo>
                <a:lnTo>
                  <a:pt x="1520" y="1000"/>
                </a:lnTo>
                <a:lnTo>
                  <a:pt x="1520" y="1000"/>
                </a:lnTo>
                <a:lnTo>
                  <a:pt x="145" y="1000"/>
                </a:lnTo>
                <a:lnTo>
                  <a:pt x="145" y="1000"/>
                </a:lnTo>
                <a:lnTo>
                  <a:pt x="121" y="997"/>
                </a:lnTo>
                <a:lnTo>
                  <a:pt x="99" y="992"/>
                </a:lnTo>
                <a:lnTo>
                  <a:pt x="78" y="980"/>
                </a:lnTo>
                <a:lnTo>
                  <a:pt x="61" y="966"/>
                </a:lnTo>
                <a:lnTo>
                  <a:pt x="61" y="966"/>
                </a:lnTo>
                <a:lnTo>
                  <a:pt x="46" y="946"/>
                </a:lnTo>
                <a:lnTo>
                  <a:pt x="34" y="927"/>
                </a:lnTo>
                <a:lnTo>
                  <a:pt x="27" y="905"/>
                </a:lnTo>
                <a:lnTo>
                  <a:pt x="24" y="879"/>
                </a:lnTo>
                <a:lnTo>
                  <a:pt x="24" y="520"/>
                </a:lnTo>
                <a:lnTo>
                  <a:pt x="0" y="520"/>
                </a:lnTo>
                <a:lnTo>
                  <a:pt x="0" y="866"/>
                </a:lnTo>
                <a:lnTo>
                  <a:pt x="0" y="866"/>
                </a:lnTo>
                <a:lnTo>
                  <a:pt x="0" y="881"/>
                </a:lnTo>
                <a:lnTo>
                  <a:pt x="3" y="896"/>
                </a:lnTo>
                <a:lnTo>
                  <a:pt x="12" y="922"/>
                </a:lnTo>
                <a:lnTo>
                  <a:pt x="24" y="946"/>
                </a:lnTo>
                <a:lnTo>
                  <a:pt x="44" y="968"/>
                </a:lnTo>
                <a:lnTo>
                  <a:pt x="65" y="985"/>
                </a:lnTo>
                <a:lnTo>
                  <a:pt x="90" y="1000"/>
                </a:lnTo>
                <a:lnTo>
                  <a:pt x="116" y="1009"/>
                </a:lnTo>
                <a:lnTo>
                  <a:pt x="131" y="1009"/>
                </a:lnTo>
                <a:lnTo>
                  <a:pt x="145" y="1012"/>
                </a:lnTo>
                <a:lnTo>
                  <a:pt x="1629" y="1012"/>
                </a:lnTo>
                <a:lnTo>
                  <a:pt x="1629" y="1012"/>
                </a:lnTo>
                <a:lnTo>
                  <a:pt x="1641" y="1000"/>
                </a:lnTo>
                <a:lnTo>
                  <a:pt x="1641" y="1000"/>
                </a:lnTo>
                <a:lnTo>
                  <a:pt x="1651" y="987"/>
                </a:lnTo>
                <a:lnTo>
                  <a:pt x="1660" y="975"/>
                </a:lnTo>
                <a:lnTo>
                  <a:pt x="1670" y="961"/>
                </a:lnTo>
                <a:lnTo>
                  <a:pt x="1677" y="946"/>
                </a:lnTo>
                <a:lnTo>
                  <a:pt x="1682" y="929"/>
                </a:lnTo>
                <a:lnTo>
                  <a:pt x="1687" y="915"/>
                </a:lnTo>
                <a:lnTo>
                  <a:pt x="1689" y="898"/>
                </a:lnTo>
                <a:lnTo>
                  <a:pt x="1689" y="879"/>
                </a:lnTo>
                <a:lnTo>
                  <a:pt x="1689" y="153"/>
                </a:lnTo>
                <a:lnTo>
                  <a:pt x="1689" y="153"/>
                </a:lnTo>
                <a:lnTo>
                  <a:pt x="1689" y="136"/>
                </a:lnTo>
                <a:lnTo>
                  <a:pt x="1687" y="119"/>
                </a:lnTo>
                <a:lnTo>
                  <a:pt x="1682" y="102"/>
                </a:lnTo>
                <a:lnTo>
                  <a:pt x="1677" y="87"/>
                </a:lnTo>
                <a:lnTo>
                  <a:pt x="1670" y="73"/>
                </a:lnTo>
                <a:lnTo>
                  <a:pt x="1660" y="58"/>
                </a:lnTo>
                <a:lnTo>
                  <a:pt x="1651" y="46"/>
                </a:lnTo>
                <a:lnTo>
                  <a:pt x="1641" y="34"/>
                </a:lnTo>
                <a:lnTo>
                  <a:pt x="1641" y="34"/>
                </a:lnTo>
                <a:lnTo>
                  <a:pt x="1619" y="15"/>
                </a:lnTo>
                <a:lnTo>
                  <a:pt x="1595" y="0"/>
                </a:lnTo>
                <a:close/>
              </a:path>
            </a:pathLst>
          </a:custGeom>
          <a:solidFill>
            <a:srgbClr val="DD52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7" name="Freeform 80">
            <a:extLst>
              <a:ext uri="{FF2B5EF4-FFF2-40B4-BE49-F238E27FC236}">
                <a16:creationId xmlns="" xmlns:a16="http://schemas.microsoft.com/office/drawing/2014/main" id="{CE24B74D-EEB5-4FF5-ABBF-F93668847295}"/>
              </a:ext>
            </a:extLst>
          </p:cNvPr>
          <p:cNvSpPr>
            <a:spLocks/>
          </p:cNvSpPr>
          <p:nvPr/>
        </p:nvSpPr>
        <p:spPr bwMode="auto">
          <a:xfrm>
            <a:off x="5414728" y="2466412"/>
            <a:ext cx="47882" cy="5103"/>
          </a:xfrm>
          <a:custGeom>
            <a:avLst/>
            <a:gdLst>
              <a:gd name="T0" fmla="*/ 95 w 95"/>
              <a:gd name="T1" fmla="*/ 0 h 9"/>
              <a:gd name="T2" fmla="*/ 24 w 95"/>
              <a:gd name="T3" fmla="*/ 0 h 9"/>
              <a:gd name="T4" fmla="*/ 0 w 95"/>
              <a:gd name="T5" fmla="*/ 0 h 9"/>
              <a:gd name="T6" fmla="*/ 0 w 95"/>
              <a:gd name="T7" fmla="*/ 9 h 9"/>
              <a:gd name="T8" fmla="*/ 24 w 95"/>
              <a:gd name="T9" fmla="*/ 9 h 9"/>
              <a:gd name="T10" fmla="*/ 95 w 95"/>
              <a:gd name="T11" fmla="*/ 9 h 9"/>
              <a:gd name="T12" fmla="*/ 95 w 9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5" h="9">
                <a:moveTo>
                  <a:pt x="95" y="0"/>
                </a:moveTo>
                <a:lnTo>
                  <a:pt x="24" y="0"/>
                </a:lnTo>
                <a:lnTo>
                  <a:pt x="0" y="0"/>
                </a:lnTo>
                <a:lnTo>
                  <a:pt x="0" y="9"/>
                </a:lnTo>
                <a:lnTo>
                  <a:pt x="24" y="9"/>
                </a:lnTo>
                <a:lnTo>
                  <a:pt x="95" y="9"/>
                </a:lnTo>
                <a:lnTo>
                  <a:pt x="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18" name="Freeform 81">
            <a:extLst>
              <a:ext uri="{FF2B5EF4-FFF2-40B4-BE49-F238E27FC236}">
                <a16:creationId xmlns="" xmlns:a16="http://schemas.microsoft.com/office/drawing/2014/main" id="{81E005D0-6DF8-4C57-8C78-9179E4FDF08D}"/>
              </a:ext>
            </a:extLst>
          </p:cNvPr>
          <p:cNvSpPr>
            <a:spLocks/>
          </p:cNvSpPr>
          <p:nvPr/>
        </p:nvSpPr>
        <p:spPr bwMode="auto">
          <a:xfrm>
            <a:off x="5414728" y="2466412"/>
            <a:ext cx="47882" cy="5103"/>
          </a:xfrm>
          <a:custGeom>
            <a:avLst/>
            <a:gdLst>
              <a:gd name="T0" fmla="*/ 95 w 95"/>
              <a:gd name="T1" fmla="*/ 0 h 9"/>
              <a:gd name="T2" fmla="*/ 24 w 95"/>
              <a:gd name="T3" fmla="*/ 0 h 9"/>
              <a:gd name="T4" fmla="*/ 0 w 95"/>
              <a:gd name="T5" fmla="*/ 0 h 9"/>
              <a:gd name="T6" fmla="*/ 0 w 95"/>
              <a:gd name="T7" fmla="*/ 9 h 9"/>
              <a:gd name="T8" fmla="*/ 24 w 95"/>
              <a:gd name="T9" fmla="*/ 9 h 9"/>
              <a:gd name="T10" fmla="*/ 95 w 95"/>
              <a:gd name="T11" fmla="*/ 9 h 9"/>
              <a:gd name="T12" fmla="*/ 95 w 9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5" h="9">
                <a:moveTo>
                  <a:pt x="95" y="0"/>
                </a:moveTo>
                <a:lnTo>
                  <a:pt x="24" y="0"/>
                </a:lnTo>
                <a:lnTo>
                  <a:pt x="0" y="0"/>
                </a:lnTo>
                <a:lnTo>
                  <a:pt x="0" y="9"/>
                </a:lnTo>
                <a:lnTo>
                  <a:pt x="24" y="9"/>
                </a:lnTo>
                <a:lnTo>
                  <a:pt x="95" y="9"/>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27" name="Freeform 90">
            <a:extLst>
              <a:ext uri="{FF2B5EF4-FFF2-40B4-BE49-F238E27FC236}">
                <a16:creationId xmlns="" xmlns:a16="http://schemas.microsoft.com/office/drawing/2014/main" id="{31C0B014-6BBB-44D6-89A0-8173FEF6A436}"/>
              </a:ext>
            </a:extLst>
          </p:cNvPr>
          <p:cNvSpPr>
            <a:spLocks noEditPoints="1"/>
          </p:cNvSpPr>
          <p:nvPr/>
        </p:nvSpPr>
        <p:spPr bwMode="auto">
          <a:xfrm>
            <a:off x="6232157" y="1543705"/>
            <a:ext cx="2406307" cy="576099"/>
          </a:xfrm>
          <a:prstGeom prst="roundRect">
            <a:avLst>
              <a:gd name="adj" fmla="val 5694"/>
            </a:avLst>
          </a:prstGeom>
          <a:solidFill>
            <a:schemeClr val="tx1">
              <a:alpha val="20000"/>
            </a:schemeClr>
          </a:solidFill>
          <a:ln>
            <a:noFill/>
          </a:ln>
          <a:extLst/>
        </p:spPr>
        <p:txBody>
          <a:bodyPr vert="horz" wrap="square" lIns="71431" tIns="15120" rIns="130957" bIns="15120" numCol="1" anchor="ctr" anchorCtr="0" compatLnSpc="1">
            <a:prstTxWarp prst="textNoShape">
              <a:avLst/>
            </a:prstTxWarp>
          </a:bodyPr>
          <a:lstStyle/>
          <a:p>
            <a:pPr defTabSz="914052" fontAlgn="base">
              <a:spcBef>
                <a:spcPct val="0"/>
              </a:spcBef>
              <a:spcAft>
                <a:spcPct val="0"/>
              </a:spcAft>
            </a:pPr>
            <a:r>
              <a:rPr lang="zh-CN" altLang="en-US" sz="1200" dirty="0" smtClean="0">
                <a:latin typeface="微软雅黑" panose="020B0503020204020204" pitchFamily="34" charset="-122"/>
                <a:ea typeface="微软雅黑" panose="020B0503020204020204" pitchFamily="34" charset="-122"/>
              </a:rPr>
              <a:t>智慧校园创新应用中心，服务教学、学校治理和智慧服务。</a:t>
            </a:r>
            <a:endParaRPr lang="en-US" altLang="zh-CN" sz="1200" dirty="0">
              <a:latin typeface="微软雅黑" panose="020B0503020204020204" pitchFamily="34" charset="-122"/>
              <a:ea typeface="微软雅黑" panose="020B0503020204020204" pitchFamily="34" charset="-122"/>
            </a:endParaRPr>
          </a:p>
        </p:txBody>
      </p:sp>
      <p:sp>
        <p:nvSpPr>
          <p:cNvPr id="9283" name="Freeform 94">
            <a:extLst>
              <a:ext uri="{FF2B5EF4-FFF2-40B4-BE49-F238E27FC236}">
                <a16:creationId xmlns="" xmlns:a16="http://schemas.microsoft.com/office/drawing/2014/main" id="{EC9F4D43-AA1D-4B4A-9DBD-B244E2BB70D5}"/>
              </a:ext>
            </a:extLst>
          </p:cNvPr>
          <p:cNvSpPr>
            <a:spLocks/>
          </p:cNvSpPr>
          <p:nvPr/>
        </p:nvSpPr>
        <p:spPr bwMode="auto">
          <a:xfrm>
            <a:off x="2876226" y="1608140"/>
            <a:ext cx="2556409" cy="576099"/>
          </a:xfrm>
          <a:custGeom>
            <a:avLst/>
            <a:gdLst>
              <a:gd name="T0" fmla="*/ 5072 w 5072"/>
              <a:gd name="T1" fmla="*/ 0 h 1016"/>
              <a:gd name="T2" fmla="*/ 145 w 5072"/>
              <a:gd name="T3" fmla="*/ 0 h 1016"/>
              <a:gd name="T4" fmla="*/ 145 w 5072"/>
              <a:gd name="T5" fmla="*/ 0 h 1016"/>
              <a:gd name="T6" fmla="*/ 131 w 5072"/>
              <a:gd name="T7" fmla="*/ 0 h 1016"/>
              <a:gd name="T8" fmla="*/ 116 w 5072"/>
              <a:gd name="T9" fmla="*/ 2 h 1016"/>
              <a:gd name="T10" fmla="*/ 90 w 5072"/>
              <a:gd name="T11" fmla="*/ 10 h 1016"/>
              <a:gd name="T12" fmla="*/ 65 w 5072"/>
              <a:gd name="T13" fmla="*/ 24 h 1016"/>
              <a:gd name="T14" fmla="*/ 44 w 5072"/>
              <a:gd name="T15" fmla="*/ 41 h 1016"/>
              <a:gd name="T16" fmla="*/ 24 w 5072"/>
              <a:gd name="T17" fmla="*/ 63 h 1016"/>
              <a:gd name="T18" fmla="*/ 12 w 5072"/>
              <a:gd name="T19" fmla="*/ 87 h 1016"/>
              <a:gd name="T20" fmla="*/ 2 w 5072"/>
              <a:gd name="T21" fmla="*/ 114 h 1016"/>
              <a:gd name="T22" fmla="*/ 0 w 5072"/>
              <a:gd name="T23" fmla="*/ 128 h 1016"/>
              <a:gd name="T24" fmla="*/ 0 w 5072"/>
              <a:gd name="T25" fmla="*/ 145 h 1016"/>
              <a:gd name="T26" fmla="*/ 0 w 5072"/>
              <a:gd name="T27" fmla="*/ 871 h 1016"/>
              <a:gd name="T28" fmla="*/ 0 w 5072"/>
              <a:gd name="T29" fmla="*/ 871 h 1016"/>
              <a:gd name="T30" fmla="*/ 0 w 5072"/>
              <a:gd name="T31" fmla="*/ 886 h 1016"/>
              <a:gd name="T32" fmla="*/ 2 w 5072"/>
              <a:gd name="T33" fmla="*/ 900 h 1016"/>
              <a:gd name="T34" fmla="*/ 12 w 5072"/>
              <a:gd name="T35" fmla="*/ 927 h 1016"/>
              <a:gd name="T36" fmla="*/ 24 w 5072"/>
              <a:gd name="T37" fmla="*/ 951 h 1016"/>
              <a:gd name="T38" fmla="*/ 44 w 5072"/>
              <a:gd name="T39" fmla="*/ 973 h 1016"/>
              <a:gd name="T40" fmla="*/ 65 w 5072"/>
              <a:gd name="T41" fmla="*/ 992 h 1016"/>
              <a:gd name="T42" fmla="*/ 90 w 5072"/>
              <a:gd name="T43" fmla="*/ 1004 h 1016"/>
              <a:gd name="T44" fmla="*/ 116 w 5072"/>
              <a:gd name="T45" fmla="*/ 1014 h 1016"/>
              <a:gd name="T46" fmla="*/ 131 w 5072"/>
              <a:gd name="T47" fmla="*/ 1016 h 1016"/>
              <a:gd name="T48" fmla="*/ 145 w 5072"/>
              <a:gd name="T49" fmla="*/ 1016 h 1016"/>
              <a:gd name="T50" fmla="*/ 5072 w 5072"/>
              <a:gd name="T51" fmla="*/ 1016 h 1016"/>
              <a:gd name="T52" fmla="*/ 5072 w 5072"/>
              <a:gd name="T53" fmla="*/ 1016 h 1016"/>
              <a:gd name="T54" fmla="*/ 5055 w 5072"/>
              <a:gd name="T55" fmla="*/ 1004 h 1016"/>
              <a:gd name="T56" fmla="*/ 5038 w 5072"/>
              <a:gd name="T57" fmla="*/ 990 h 1016"/>
              <a:gd name="T58" fmla="*/ 5038 w 5072"/>
              <a:gd name="T59" fmla="*/ 990 h 1016"/>
              <a:gd name="T60" fmla="*/ 5029 w 5072"/>
              <a:gd name="T61" fmla="*/ 978 h 1016"/>
              <a:gd name="T62" fmla="*/ 5019 w 5072"/>
              <a:gd name="T63" fmla="*/ 965 h 1016"/>
              <a:gd name="T64" fmla="*/ 5009 w 5072"/>
              <a:gd name="T65" fmla="*/ 951 h 1016"/>
              <a:gd name="T66" fmla="*/ 5002 w 5072"/>
              <a:gd name="T67" fmla="*/ 936 h 1016"/>
              <a:gd name="T68" fmla="*/ 4997 w 5072"/>
              <a:gd name="T69" fmla="*/ 922 h 1016"/>
              <a:gd name="T70" fmla="*/ 4992 w 5072"/>
              <a:gd name="T71" fmla="*/ 905 h 1016"/>
              <a:gd name="T72" fmla="*/ 4990 w 5072"/>
              <a:gd name="T73" fmla="*/ 888 h 1016"/>
              <a:gd name="T74" fmla="*/ 4990 w 5072"/>
              <a:gd name="T75" fmla="*/ 871 h 1016"/>
              <a:gd name="T76" fmla="*/ 4990 w 5072"/>
              <a:gd name="T77" fmla="*/ 145 h 1016"/>
              <a:gd name="T78" fmla="*/ 4990 w 5072"/>
              <a:gd name="T79" fmla="*/ 145 h 1016"/>
              <a:gd name="T80" fmla="*/ 4990 w 5072"/>
              <a:gd name="T81" fmla="*/ 126 h 1016"/>
              <a:gd name="T82" fmla="*/ 4992 w 5072"/>
              <a:gd name="T83" fmla="*/ 109 h 1016"/>
              <a:gd name="T84" fmla="*/ 4997 w 5072"/>
              <a:gd name="T85" fmla="*/ 94 h 1016"/>
              <a:gd name="T86" fmla="*/ 5002 w 5072"/>
              <a:gd name="T87" fmla="*/ 77 h 1016"/>
              <a:gd name="T88" fmla="*/ 5009 w 5072"/>
              <a:gd name="T89" fmla="*/ 63 h 1016"/>
              <a:gd name="T90" fmla="*/ 5019 w 5072"/>
              <a:gd name="T91" fmla="*/ 48 h 1016"/>
              <a:gd name="T92" fmla="*/ 5029 w 5072"/>
              <a:gd name="T93" fmla="*/ 36 h 1016"/>
              <a:gd name="T94" fmla="*/ 5038 w 5072"/>
              <a:gd name="T95" fmla="*/ 24 h 1016"/>
              <a:gd name="T96" fmla="*/ 5038 w 5072"/>
              <a:gd name="T97" fmla="*/ 24 h 1016"/>
              <a:gd name="T98" fmla="*/ 5055 w 5072"/>
              <a:gd name="T99" fmla="*/ 10 h 1016"/>
              <a:gd name="T100" fmla="*/ 5072 w 5072"/>
              <a:gd name="T101"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72" h="1016">
                <a:moveTo>
                  <a:pt x="5072" y="0"/>
                </a:moveTo>
                <a:lnTo>
                  <a:pt x="145" y="0"/>
                </a:lnTo>
                <a:lnTo>
                  <a:pt x="145" y="0"/>
                </a:lnTo>
                <a:lnTo>
                  <a:pt x="131" y="0"/>
                </a:lnTo>
                <a:lnTo>
                  <a:pt x="116" y="2"/>
                </a:lnTo>
                <a:lnTo>
                  <a:pt x="90" y="10"/>
                </a:lnTo>
                <a:lnTo>
                  <a:pt x="65" y="24"/>
                </a:lnTo>
                <a:lnTo>
                  <a:pt x="44" y="41"/>
                </a:lnTo>
                <a:lnTo>
                  <a:pt x="24" y="63"/>
                </a:lnTo>
                <a:lnTo>
                  <a:pt x="12" y="87"/>
                </a:lnTo>
                <a:lnTo>
                  <a:pt x="2" y="114"/>
                </a:lnTo>
                <a:lnTo>
                  <a:pt x="0" y="128"/>
                </a:lnTo>
                <a:lnTo>
                  <a:pt x="0" y="145"/>
                </a:lnTo>
                <a:lnTo>
                  <a:pt x="0" y="871"/>
                </a:lnTo>
                <a:lnTo>
                  <a:pt x="0" y="871"/>
                </a:lnTo>
                <a:lnTo>
                  <a:pt x="0" y="886"/>
                </a:lnTo>
                <a:lnTo>
                  <a:pt x="2" y="900"/>
                </a:lnTo>
                <a:lnTo>
                  <a:pt x="12" y="927"/>
                </a:lnTo>
                <a:lnTo>
                  <a:pt x="24" y="951"/>
                </a:lnTo>
                <a:lnTo>
                  <a:pt x="44" y="973"/>
                </a:lnTo>
                <a:lnTo>
                  <a:pt x="65" y="992"/>
                </a:lnTo>
                <a:lnTo>
                  <a:pt x="90" y="1004"/>
                </a:lnTo>
                <a:lnTo>
                  <a:pt x="116" y="1014"/>
                </a:lnTo>
                <a:lnTo>
                  <a:pt x="131" y="1016"/>
                </a:lnTo>
                <a:lnTo>
                  <a:pt x="145" y="1016"/>
                </a:lnTo>
                <a:lnTo>
                  <a:pt x="5072" y="1016"/>
                </a:lnTo>
                <a:lnTo>
                  <a:pt x="5072" y="1016"/>
                </a:lnTo>
                <a:lnTo>
                  <a:pt x="5055" y="1004"/>
                </a:lnTo>
                <a:lnTo>
                  <a:pt x="5038" y="990"/>
                </a:lnTo>
                <a:lnTo>
                  <a:pt x="5038" y="990"/>
                </a:lnTo>
                <a:lnTo>
                  <a:pt x="5029" y="978"/>
                </a:lnTo>
                <a:lnTo>
                  <a:pt x="5019" y="965"/>
                </a:lnTo>
                <a:lnTo>
                  <a:pt x="5009" y="951"/>
                </a:lnTo>
                <a:lnTo>
                  <a:pt x="5002" y="936"/>
                </a:lnTo>
                <a:lnTo>
                  <a:pt x="4997" y="922"/>
                </a:lnTo>
                <a:lnTo>
                  <a:pt x="4992" y="905"/>
                </a:lnTo>
                <a:lnTo>
                  <a:pt x="4990" y="888"/>
                </a:lnTo>
                <a:lnTo>
                  <a:pt x="4990" y="871"/>
                </a:lnTo>
                <a:lnTo>
                  <a:pt x="4990" y="145"/>
                </a:lnTo>
                <a:lnTo>
                  <a:pt x="4990" y="145"/>
                </a:lnTo>
                <a:lnTo>
                  <a:pt x="4990" y="126"/>
                </a:lnTo>
                <a:lnTo>
                  <a:pt x="4992" y="109"/>
                </a:lnTo>
                <a:lnTo>
                  <a:pt x="4997" y="94"/>
                </a:lnTo>
                <a:lnTo>
                  <a:pt x="5002" y="77"/>
                </a:lnTo>
                <a:lnTo>
                  <a:pt x="5009" y="63"/>
                </a:lnTo>
                <a:lnTo>
                  <a:pt x="5019" y="48"/>
                </a:lnTo>
                <a:lnTo>
                  <a:pt x="5029" y="36"/>
                </a:lnTo>
                <a:lnTo>
                  <a:pt x="5038" y="24"/>
                </a:lnTo>
                <a:lnTo>
                  <a:pt x="5038" y="24"/>
                </a:lnTo>
                <a:lnTo>
                  <a:pt x="5055" y="10"/>
                </a:lnTo>
                <a:lnTo>
                  <a:pt x="50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85" name="Rectangle 99">
            <a:extLst>
              <a:ext uri="{FF2B5EF4-FFF2-40B4-BE49-F238E27FC236}">
                <a16:creationId xmlns="" xmlns:a16="http://schemas.microsoft.com/office/drawing/2014/main" id="{42470792-33E1-47EC-AD8B-AB5808E289D0}"/>
              </a:ext>
            </a:extLst>
          </p:cNvPr>
          <p:cNvSpPr>
            <a:spLocks noChangeArrowheads="1"/>
          </p:cNvSpPr>
          <p:nvPr/>
        </p:nvSpPr>
        <p:spPr bwMode="auto">
          <a:xfrm>
            <a:off x="5698760" y="1869178"/>
            <a:ext cx="279229" cy="16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86" name="Rectangle 100">
            <a:extLst>
              <a:ext uri="{FF2B5EF4-FFF2-40B4-BE49-F238E27FC236}">
                <a16:creationId xmlns="" xmlns:a16="http://schemas.microsoft.com/office/drawing/2014/main" id="{5BCCB45C-B06A-42DD-A9A8-D0472EE247D6}"/>
              </a:ext>
            </a:extLst>
          </p:cNvPr>
          <p:cNvSpPr>
            <a:spLocks noChangeArrowheads="1"/>
          </p:cNvSpPr>
          <p:nvPr/>
        </p:nvSpPr>
        <p:spPr bwMode="auto">
          <a:xfrm>
            <a:off x="5542512" y="1671286"/>
            <a:ext cx="578115" cy="16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87" name="Freeform 101">
            <a:extLst>
              <a:ext uri="{FF2B5EF4-FFF2-40B4-BE49-F238E27FC236}">
                <a16:creationId xmlns="" xmlns:a16="http://schemas.microsoft.com/office/drawing/2014/main" id="{429FE209-7AA6-4B21-A74E-BFEA04D0E983}"/>
              </a:ext>
            </a:extLst>
          </p:cNvPr>
          <p:cNvSpPr>
            <a:spLocks/>
          </p:cNvSpPr>
          <p:nvPr/>
        </p:nvSpPr>
        <p:spPr bwMode="auto">
          <a:xfrm>
            <a:off x="5415498" y="1576592"/>
            <a:ext cx="815007" cy="548882"/>
          </a:xfrm>
          <a:custGeom>
            <a:avLst/>
            <a:gdLst>
              <a:gd name="T0" fmla="*/ 1496 w 1617"/>
              <a:gd name="T1" fmla="*/ 0 h 968"/>
              <a:gd name="T2" fmla="*/ 121 w 1617"/>
              <a:gd name="T3" fmla="*/ 0 h 968"/>
              <a:gd name="T4" fmla="*/ 121 w 1617"/>
              <a:gd name="T5" fmla="*/ 0 h 968"/>
              <a:gd name="T6" fmla="*/ 97 w 1617"/>
              <a:gd name="T7" fmla="*/ 2 h 968"/>
              <a:gd name="T8" fmla="*/ 73 w 1617"/>
              <a:gd name="T9" fmla="*/ 7 h 968"/>
              <a:gd name="T10" fmla="*/ 54 w 1617"/>
              <a:gd name="T11" fmla="*/ 19 h 968"/>
              <a:gd name="T12" fmla="*/ 34 w 1617"/>
              <a:gd name="T13" fmla="*/ 34 h 968"/>
              <a:gd name="T14" fmla="*/ 34 w 1617"/>
              <a:gd name="T15" fmla="*/ 34 h 968"/>
              <a:gd name="T16" fmla="*/ 20 w 1617"/>
              <a:gd name="T17" fmla="*/ 53 h 968"/>
              <a:gd name="T18" fmla="*/ 10 w 1617"/>
              <a:gd name="T19" fmla="*/ 73 h 968"/>
              <a:gd name="T20" fmla="*/ 3 w 1617"/>
              <a:gd name="T21" fmla="*/ 97 h 968"/>
              <a:gd name="T22" fmla="*/ 0 w 1617"/>
              <a:gd name="T23" fmla="*/ 121 h 968"/>
              <a:gd name="T24" fmla="*/ 0 w 1617"/>
              <a:gd name="T25" fmla="*/ 847 h 968"/>
              <a:gd name="T26" fmla="*/ 0 w 1617"/>
              <a:gd name="T27" fmla="*/ 847 h 968"/>
              <a:gd name="T28" fmla="*/ 3 w 1617"/>
              <a:gd name="T29" fmla="*/ 871 h 968"/>
              <a:gd name="T30" fmla="*/ 10 w 1617"/>
              <a:gd name="T31" fmla="*/ 893 h 968"/>
              <a:gd name="T32" fmla="*/ 20 w 1617"/>
              <a:gd name="T33" fmla="*/ 915 h 968"/>
              <a:gd name="T34" fmla="*/ 34 w 1617"/>
              <a:gd name="T35" fmla="*/ 932 h 968"/>
              <a:gd name="T36" fmla="*/ 34 w 1617"/>
              <a:gd name="T37" fmla="*/ 932 h 968"/>
              <a:gd name="T38" fmla="*/ 54 w 1617"/>
              <a:gd name="T39" fmla="*/ 946 h 968"/>
              <a:gd name="T40" fmla="*/ 73 w 1617"/>
              <a:gd name="T41" fmla="*/ 958 h 968"/>
              <a:gd name="T42" fmla="*/ 97 w 1617"/>
              <a:gd name="T43" fmla="*/ 966 h 968"/>
              <a:gd name="T44" fmla="*/ 121 w 1617"/>
              <a:gd name="T45" fmla="*/ 968 h 968"/>
              <a:gd name="T46" fmla="*/ 1496 w 1617"/>
              <a:gd name="T47" fmla="*/ 968 h 968"/>
              <a:gd name="T48" fmla="*/ 1496 w 1617"/>
              <a:gd name="T49" fmla="*/ 968 h 968"/>
              <a:gd name="T50" fmla="*/ 1520 w 1617"/>
              <a:gd name="T51" fmla="*/ 966 h 968"/>
              <a:gd name="T52" fmla="*/ 1542 w 1617"/>
              <a:gd name="T53" fmla="*/ 958 h 968"/>
              <a:gd name="T54" fmla="*/ 1564 w 1617"/>
              <a:gd name="T55" fmla="*/ 946 h 968"/>
              <a:gd name="T56" fmla="*/ 1580 w 1617"/>
              <a:gd name="T57" fmla="*/ 932 h 968"/>
              <a:gd name="T58" fmla="*/ 1580 w 1617"/>
              <a:gd name="T59" fmla="*/ 932 h 968"/>
              <a:gd name="T60" fmla="*/ 1597 w 1617"/>
              <a:gd name="T61" fmla="*/ 915 h 968"/>
              <a:gd name="T62" fmla="*/ 1607 w 1617"/>
              <a:gd name="T63" fmla="*/ 893 h 968"/>
              <a:gd name="T64" fmla="*/ 1614 w 1617"/>
              <a:gd name="T65" fmla="*/ 871 h 968"/>
              <a:gd name="T66" fmla="*/ 1617 w 1617"/>
              <a:gd name="T67" fmla="*/ 847 h 968"/>
              <a:gd name="T68" fmla="*/ 1617 w 1617"/>
              <a:gd name="T69" fmla="*/ 629 h 968"/>
              <a:gd name="T70" fmla="*/ 1525 w 1617"/>
              <a:gd name="T71" fmla="*/ 629 h 968"/>
              <a:gd name="T72" fmla="*/ 1525 w 1617"/>
              <a:gd name="T73" fmla="*/ 620 h 968"/>
              <a:gd name="T74" fmla="*/ 1617 w 1617"/>
              <a:gd name="T75" fmla="*/ 620 h 968"/>
              <a:gd name="T76" fmla="*/ 1617 w 1617"/>
              <a:gd name="T77" fmla="*/ 121 h 968"/>
              <a:gd name="T78" fmla="*/ 1617 w 1617"/>
              <a:gd name="T79" fmla="*/ 121 h 968"/>
              <a:gd name="T80" fmla="*/ 1614 w 1617"/>
              <a:gd name="T81" fmla="*/ 97 h 968"/>
              <a:gd name="T82" fmla="*/ 1607 w 1617"/>
              <a:gd name="T83" fmla="*/ 73 h 968"/>
              <a:gd name="T84" fmla="*/ 1597 w 1617"/>
              <a:gd name="T85" fmla="*/ 53 h 968"/>
              <a:gd name="T86" fmla="*/ 1580 w 1617"/>
              <a:gd name="T87" fmla="*/ 34 h 968"/>
              <a:gd name="T88" fmla="*/ 1580 w 1617"/>
              <a:gd name="T89" fmla="*/ 34 h 968"/>
              <a:gd name="T90" fmla="*/ 1564 w 1617"/>
              <a:gd name="T91" fmla="*/ 19 h 968"/>
              <a:gd name="T92" fmla="*/ 1542 w 1617"/>
              <a:gd name="T93" fmla="*/ 7 h 968"/>
              <a:gd name="T94" fmla="*/ 1520 w 1617"/>
              <a:gd name="T95" fmla="*/ 2 h 968"/>
              <a:gd name="T96" fmla="*/ 1496 w 1617"/>
              <a:gd name="T97"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17" h="968">
                <a:moveTo>
                  <a:pt x="1496" y="0"/>
                </a:moveTo>
                <a:lnTo>
                  <a:pt x="121" y="0"/>
                </a:lnTo>
                <a:lnTo>
                  <a:pt x="121" y="0"/>
                </a:lnTo>
                <a:lnTo>
                  <a:pt x="97" y="2"/>
                </a:lnTo>
                <a:lnTo>
                  <a:pt x="73" y="7"/>
                </a:lnTo>
                <a:lnTo>
                  <a:pt x="54" y="19"/>
                </a:lnTo>
                <a:lnTo>
                  <a:pt x="34" y="34"/>
                </a:lnTo>
                <a:lnTo>
                  <a:pt x="34" y="34"/>
                </a:lnTo>
                <a:lnTo>
                  <a:pt x="20" y="53"/>
                </a:lnTo>
                <a:lnTo>
                  <a:pt x="10" y="73"/>
                </a:lnTo>
                <a:lnTo>
                  <a:pt x="3" y="97"/>
                </a:lnTo>
                <a:lnTo>
                  <a:pt x="0" y="121"/>
                </a:lnTo>
                <a:lnTo>
                  <a:pt x="0" y="847"/>
                </a:lnTo>
                <a:lnTo>
                  <a:pt x="0" y="847"/>
                </a:lnTo>
                <a:lnTo>
                  <a:pt x="3" y="871"/>
                </a:lnTo>
                <a:lnTo>
                  <a:pt x="10" y="893"/>
                </a:lnTo>
                <a:lnTo>
                  <a:pt x="20" y="915"/>
                </a:lnTo>
                <a:lnTo>
                  <a:pt x="34" y="932"/>
                </a:lnTo>
                <a:lnTo>
                  <a:pt x="34" y="932"/>
                </a:lnTo>
                <a:lnTo>
                  <a:pt x="54" y="946"/>
                </a:lnTo>
                <a:lnTo>
                  <a:pt x="73" y="958"/>
                </a:lnTo>
                <a:lnTo>
                  <a:pt x="97" y="966"/>
                </a:lnTo>
                <a:lnTo>
                  <a:pt x="121" y="968"/>
                </a:lnTo>
                <a:lnTo>
                  <a:pt x="1496" y="968"/>
                </a:lnTo>
                <a:lnTo>
                  <a:pt x="1496" y="968"/>
                </a:lnTo>
                <a:lnTo>
                  <a:pt x="1520" y="966"/>
                </a:lnTo>
                <a:lnTo>
                  <a:pt x="1542" y="958"/>
                </a:lnTo>
                <a:lnTo>
                  <a:pt x="1564" y="946"/>
                </a:lnTo>
                <a:lnTo>
                  <a:pt x="1580" y="932"/>
                </a:lnTo>
                <a:lnTo>
                  <a:pt x="1580" y="932"/>
                </a:lnTo>
                <a:lnTo>
                  <a:pt x="1597" y="915"/>
                </a:lnTo>
                <a:lnTo>
                  <a:pt x="1607" y="893"/>
                </a:lnTo>
                <a:lnTo>
                  <a:pt x="1614" y="871"/>
                </a:lnTo>
                <a:lnTo>
                  <a:pt x="1617" y="847"/>
                </a:lnTo>
                <a:lnTo>
                  <a:pt x="1617" y="629"/>
                </a:lnTo>
                <a:lnTo>
                  <a:pt x="1525" y="629"/>
                </a:lnTo>
                <a:lnTo>
                  <a:pt x="1525" y="620"/>
                </a:lnTo>
                <a:lnTo>
                  <a:pt x="1617" y="620"/>
                </a:lnTo>
                <a:lnTo>
                  <a:pt x="1617" y="121"/>
                </a:lnTo>
                <a:lnTo>
                  <a:pt x="1617" y="121"/>
                </a:lnTo>
                <a:lnTo>
                  <a:pt x="1614" y="97"/>
                </a:lnTo>
                <a:lnTo>
                  <a:pt x="1607" y="73"/>
                </a:lnTo>
                <a:lnTo>
                  <a:pt x="1597" y="53"/>
                </a:lnTo>
                <a:lnTo>
                  <a:pt x="1580" y="34"/>
                </a:lnTo>
                <a:lnTo>
                  <a:pt x="1580" y="34"/>
                </a:lnTo>
                <a:lnTo>
                  <a:pt x="1564" y="19"/>
                </a:lnTo>
                <a:lnTo>
                  <a:pt x="1542" y="7"/>
                </a:lnTo>
                <a:lnTo>
                  <a:pt x="1520" y="2"/>
                </a:lnTo>
                <a:lnTo>
                  <a:pt x="14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88" name="Freeform 102">
            <a:extLst>
              <a:ext uri="{FF2B5EF4-FFF2-40B4-BE49-F238E27FC236}">
                <a16:creationId xmlns="" xmlns:a16="http://schemas.microsoft.com/office/drawing/2014/main" id="{B990370C-C151-48FF-8C6C-AD1A0627F8B4}"/>
              </a:ext>
            </a:extLst>
          </p:cNvPr>
          <p:cNvSpPr>
            <a:spLocks/>
          </p:cNvSpPr>
          <p:nvPr/>
        </p:nvSpPr>
        <p:spPr bwMode="auto">
          <a:xfrm>
            <a:off x="5391305" y="1562984"/>
            <a:ext cx="851296" cy="576099"/>
          </a:xfrm>
          <a:custGeom>
            <a:avLst/>
            <a:gdLst>
              <a:gd name="T0" fmla="*/ 82 w 1689"/>
              <a:gd name="T1" fmla="*/ 0 h 1016"/>
              <a:gd name="T2" fmla="*/ 65 w 1689"/>
              <a:gd name="T3" fmla="*/ 10 h 1016"/>
              <a:gd name="T4" fmla="*/ 48 w 1689"/>
              <a:gd name="T5" fmla="*/ 24 h 1016"/>
              <a:gd name="T6" fmla="*/ 29 w 1689"/>
              <a:gd name="T7" fmla="*/ 48 h 1016"/>
              <a:gd name="T8" fmla="*/ 12 w 1689"/>
              <a:gd name="T9" fmla="*/ 77 h 1016"/>
              <a:gd name="T10" fmla="*/ 2 w 1689"/>
              <a:gd name="T11" fmla="*/ 109 h 1016"/>
              <a:gd name="T12" fmla="*/ 0 w 1689"/>
              <a:gd name="T13" fmla="*/ 145 h 1016"/>
              <a:gd name="T14" fmla="*/ 0 w 1689"/>
              <a:gd name="T15" fmla="*/ 871 h 1016"/>
              <a:gd name="T16" fmla="*/ 2 w 1689"/>
              <a:gd name="T17" fmla="*/ 905 h 1016"/>
              <a:gd name="T18" fmla="*/ 12 w 1689"/>
              <a:gd name="T19" fmla="*/ 936 h 1016"/>
              <a:gd name="T20" fmla="*/ 29 w 1689"/>
              <a:gd name="T21" fmla="*/ 965 h 1016"/>
              <a:gd name="T22" fmla="*/ 48 w 1689"/>
              <a:gd name="T23" fmla="*/ 990 h 1016"/>
              <a:gd name="T24" fmla="*/ 65 w 1689"/>
              <a:gd name="T25" fmla="*/ 1004 h 1016"/>
              <a:gd name="T26" fmla="*/ 1544 w 1689"/>
              <a:gd name="T27" fmla="*/ 1016 h 1016"/>
              <a:gd name="T28" fmla="*/ 1558 w 1689"/>
              <a:gd name="T29" fmla="*/ 1016 h 1016"/>
              <a:gd name="T30" fmla="*/ 1599 w 1689"/>
              <a:gd name="T31" fmla="*/ 1004 h 1016"/>
              <a:gd name="T32" fmla="*/ 1645 w 1689"/>
              <a:gd name="T33" fmla="*/ 973 h 1016"/>
              <a:gd name="T34" fmla="*/ 1677 w 1689"/>
              <a:gd name="T35" fmla="*/ 927 h 1016"/>
              <a:gd name="T36" fmla="*/ 1689 w 1689"/>
              <a:gd name="T37" fmla="*/ 886 h 1016"/>
              <a:gd name="T38" fmla="*/ 1689 w 1689"/>
              <a:gd name="T39" fmla="*/ 653 h 1016"/>
              <a:gd name="T40" fmla="*/ 1665 w 1689"/>
              <a:gd name="T41" fmla="*/ 871 h 1016"/>
              <a:gd name="T42" fmla="*/ 1662 w 1689"/>
              <a:gd name="T43" fmla="*/ 895 h 1016"/>
              <a:gd name="T44" fmla="*/ 1645 w 1689"/>
              <a:gd name="T45" fmla="*/ 939 h 1016"/>
              <a:gd name="T46" fmla="*/ 1628 w 1689"/>
              <a:gd name="T47" fmla="*/ 956 h 1016"/>
              <a:gd name="T48" fmla="*/ 1590 w 1689"/>
              <a:gd name="T49" fmla="*/ 982 h 1016"/>
              <a:gd name="T50" fmla="*/ 1544 w 1689"/>
              <a:gd name="T51" fmla="*/ 992 h 1016"/>
              <a:gd name="T52" fmla="*/ 169 w 1689"/>
              <a:gd name="T53" fmla="*/ 992 h 1016"/>
              <a:gd name="T54" fmla="*/ 145 w 1689"/>
              <a:gd name="T55" fmla="*/ 990 h 1016"/>
              <a:gd name="T56" fmla="*/ 102 w 1689"/>
              <a:gd name="T57" fmla="*/ 970 h 1016"/>
              <a:gd name="T58" fmla="*/ 82 w 1689"/>
              <a:gd name="T59" fmla="*/ 956 h 1016"/>
              <a:gd name="T60" fmla="*/ 58 w 1689"/>
              <a:gd name="T61" fmla="*/ 917 h 1016"/>
              <a:gd name="T62" fmla="*/ 48 w 1689"/>
              <a:gd name="T63" fmla="*/ 871 h 1016"/>
              <a:gd name="T64" fmla="*/ 48 w 1689"/>
              <a:gd name="T65" fmla="*/ 145 h 1016"/>
              <a:gd name="T66" fmla="*/ 58 w 1689"/>
              <a:gd name="T67" fmla="*/ 97 h 1016"/>
              <a:gd name="T68" fmla="*/ 82 w 1689"/>
              <a:gd name="T69" fmla="*/ 58 h 1016"/>
              <a:gd name="T70" fmla="*/ 102 w 1689"/>
              <a:gd name="T71" fmla="*/ 43 h 1016"/>
              <a:gd name="T72" fmla="*/ 145 w 1689"/>
              <a:gd name="T73" fmla="*/ 26 h 1016"/>
              <a:gd name="T74" fmla="*/ 1544 w 1689"/>
              <a:gd name="T75" fmla="*/ 24 h 1016"/>
              <a:gd name="T76" fmla="*/ 1568 w 1689"/>
              <a:gd name="T77" fmla="*/ 26 h 1016"/>
              <a:gd name="T78" fmla="*/ 1612 w 1689"/>
              <a:gd name="T79" fmla="*/ 43 h 1016"/>
              <a:gd name="T80" fmla="*/ 1628 w 1689"/>
              <a:gd name="T81" fmla="*/ 58 h 1016"/>
              <a:gd name="T82" fmla="*/ 1655 w 1689"/>
              <a:gd name="T83" fmla="*/ 97 h 1016"/>
              <a:gd name="T84" fmla="*/ 1665 w 1689"/>
              <a:gd name="T85" fmla="*/ 145 h 1016"/>
              <a:gd name="T86" fmla="*/ 1689 w 1689"/>
              <a:gd name="T87" fmla="*/ 644 h 1016"/>
              <a:gd name="T88" fmla="*/ 1689 w 1689"/>
              <a:gd name="T89" fmla="*/ 145 h 1016"/>
              <a:gd name="T90" fmla="*/ 1687 w 1689"/>
              <a:gd name="T91" fmla="*/ 114 h 1016"/>
              <a:gd name="T92" fmla="*/ 1665 w 1689"/>
              <a:gd name="T93" fmla="*/ 63 h 1016"/>
              <a:gd name="T94" fmla="*/ 1626 w 1689"/>
              <a:gd name="T95" fmla="*/ 24 h 1016"/>
              <a:gd name="T96" fmla="*/ 1573 w 1689"/>
              <a:gd name="T97" fmla="*/ 2 h 1016"/>
              <a:gd name="T98" fmla="*/ 1544 w 1689"/>
              <a:gd name="T99"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9" h="1016">
                <a:moveTo>
                  <a:pt x="1544" y="0"/>
                </a:moveTo>
                <a:lnTo>
                  <a:pt x="82" y="0"/>
                </a:lnTo>
                <a:lnTo>
                  <a:pt x="82" y="0"/>
                </a:lnTo>
                <a:lnTo>
                  <a:pt x="65" y="10"/>
                </a:lnTo>
                <a:lnTo>
                  <a:pt x="48" y="24"/>
                </a:lnTo>
                <a:lnTo>
                  <a:pt x="48" y="24"/>
                </a:lnTo>
                <a:lnTo>
                  <a:pt x="39" y="36"/>
                </a:lnTo>
                <a:lnTo>
                  <a:pt x="29" y="48"/>
                </a:lnTo>
                <a:lnTo>
                  <a:pt x="19" y="63"/>
                </a:lnTo>
                <a:lnTo>
                  <a:pt x="12" y="77"/>
                </a:lnTo>
                <a:lnTo>
                  <a:pt x="7" y="94"/>
                </a:lnTo>
                <a:lnTo>
                  <a:pt x="2" y="109"/>
                </a:lnTo>
                <a:lnTo>
                  <a:pt x="0" y="126"/>
                </a:lnTo>
                <a:lnTo>
                  <a:pt x="0" y="145"/>
                </a:lnTo>
                <a:lnTo>
                  <a:pt x="0" y="871"/>
                </a:lnTo>
                <a:lnTo>
                  <a:pt x="0" y="871"/>
                </a:lnTo>
                <a:lnTo>
                  <a:pt x="0" y="888"/>
                </a:lnTo>
                <a:lnTo>
                  <a:pt x="2" y="905"/>
                </a:lnTo>
                <a:lnTo>
                  <a:pt x="7" y="922"/>
                </a:lnTo>
                <a:lnTo>
                  <a:pt x="12" y="936"/>
                </a:lnTo>
                <a:lnTo>
                  <a:pt x="19" y="951"/>
                </a:lnTo>
                <a:lnTo>
                  <a:pt x="29" y="965"/>
                </a:lnTo>
                <a:lnTo>
                  <a:pt x="39" y="978"/>
                </a:lnTo>
                <a:lnTo>
                  <a:pt x="48" y="990"/>
                </a:lnTo>
                <a:lnTo>
                  <a:pt x="48" y="990"/>
                </a:lnTo>
                <a:lnTo>
                  <a:pt x="65" y="1004"/>
                </a:lnTo>
                <a:lnTo>
                  <a:pt x="82" y="1016"/>
                </a:lnTo>
                <a:lnTo>
                  <a:pt x="1544" y="1016"/>
                </a:lnTo>
                <a:lnTo>
                  <a:pt x="1544" y="1016"/>
                </a:lnTo>
                <a:lnTo>
                  <a:pt x="1558" y="1016"/>
                </a:lnTo>
                <a:lnTo>
                  <a:pt x="1573" y="1014"/>
                </a:lnTo>
                <a:lnTo>
                  <a:pt x="1599" y="1004"/>
                </a:lnTo>
                <a:lnTo>
                  <a:pt x="1626" y="992"/>
                </a:lnTo>
                <a:lnTo>
                  <a:pt x="1645" y="973"/>
                </a:lnTo>
                <a:lnTo>
                  <a:pt x="1665" y="951"/>
                </a:lnTo>
                <a:lnTo>
                  <a:pt x="1677" y="927"/>
                </a:lnTo>
                <a:lnTo>
                  <a:pt x="1687" y="900"/>
                </a:lnTo>
                <a:lnTo>
                  <a:pt x="1689" y="886"/>
                </a:lnTo>
                <a:lnTo>
                  <a:pt x="1689" y="871"/>
                </a:lnTo>
                <a:lnTo>
                  <a:pt x="1689" y="653"/>
                </a:lnTo>
                <a:lnTo>
                  <a:pt x="1665" y="653"/>
                </a:lnTo>
                <a:lnTo>
                  <a:pt x="1665" y="871"/>
                </a:lnTo>
                <a:lnTo>
                  <a:pt x="1665" y="871"/>
                </a:lnTo>
                <a:lnTo>
                  <a:pt x="1662" y="895"/>
                </a:lnTo>
                <a:lnTo>
                  <a:pt x="1655" y="917"/>
                </a:lnTo>
                <a:lnTo>
                  <a:pt x="1645" y="939"/>
                </a:lnTo>
                <a:lnTo>
                  <a:pt x="1628" y="956"/>
                </a:lnTo>
                <a:lnTo>
                  <a:pt x="1628" y="956"/>
                </a:lnTo>
                <a:lnTo>
                  <a:pt x="1612" y="970"/>
                </a:lnTo>
                <a:lnTo>
                  <a:pt x="1590" y="982"/>
                </a:lnTo>
                <a:lnTo>
                  <a:pt x="1568" y="990"/>
                </a:lnTo>
                <a:lnTo>
                  <a:pt x="1544" y="992"/>
                </a:lnTo>
                <a:lnTo>
                  <a:pt x="1544" y="992"/>
                </a:lnTo>
                <a:lnTo>
                  <a:pt x="169" y="992"/>
                </a:lnTo>
                <a:lnTo>
                  <a:pt x="169" y="992"/>
                </a:lnTo>
                <a:lnTo>
                  <a:pt x="145" y="990"/>
                </a:lnTo>
                <a:lnTo>
                  <a:pt x="121" y="982"/>
                </a:lnTo>
                <a:lnTo>
                  <a:pt x="102" y="970"/>
                </a:lnTo>
                <a:lnTo>
                  <a:pt x="82" y="956"/>
                </a:lnTo>
                <a:lnTo>
                  <a:pt x="82" y="956"/>
                </a:lnTo>
                <a:lnTo>
                  <a:pt x="68" y="939"/>
                </a:lnTo>
                <a:lnTo>
                  <a:pt x="58" y="917"/>
                </a:lnTo>
                <a:lnTo>
                  <a:pt x="51" y="895"/>
                </a:lnTo>
                <a:lnTo>
                  <a:pt x="48" y="871"/>
                </a:lnTo>
                <a:lnTo>
                  <a:pt x="48" y="145"/>
                </a:lnTo>
                <a:lnTo>
                  <a:pt x="48" y="145"/>
                </a:lnTo>
                <a:lnTo>
                  <a:pt x="51" y="121"/>
                </a:lnTo>
                <a:lnTo>
                  <a:pt x="58" y="97"/>
                </a:lnTo>
                <a:lnTo>
                  <a:pt x="68" y="77"/>
                </a:lnTo>
                <a:lnTo>
                  <a:pt x="82" y="58"/>
                </a:lnTo>
                <a:lnTo>
                  <a:pt x="82" y="58"/>
                </a:lnTo>
                <a:lnTo>
                  <a:pt x="102" y="43"/>
                </a:lnTo>
                <a:lnTo>
                  <a:pt x="121" y="31"/>
                </a:lnTo>
                <a:lnTo>
                  <a:pt x="145" y="26"/>
                </a:lnTo>
                <a:lnTo>
                  <a:pt x="169" y="24"/>
                </a:lnTo>
                <a:lnTo>
                  <a:pt x="1544" y="24"/>
                </a:lnTo>
                <a:lnTo>
                  <a:pt x="1544" y="24"/>
                </a:lnTo>
                <a:lnTo>
                  <a:pt x="1568" y="26"/>
                </a:lnTo>
                <a:lnTo>
                  <a:pt x="1590" y="31"/>
                </a:lnTo>
                <a:lnTo>
                  <a:pt x="1612" y="43"/>
                </a:lnTo>
                <a:lnTo>
                  <a:pt x="1628" y="58"/>
                </a:lnTo>
                <a:lnTo>
                  <a:pt x="1628" y="58"/>
                </a:lnTo>
                <a:lnTo>
                  <a:pt x="1645" y="77"/>
                </a:lnTo>
                <a:lnTo>
                  <a:pt x="1655" y="97"/>
                </a:lnTo>
                <a:lnTo>
                  <a:pt x="1662" y="121"/>
                </a:lnTo>
                <a:lnTo>
                  <a:pt x="1665" y="145"/>
                </a:lnTo>
                <a:lnTo>
                  <a:pt x="1665" y="644"/>
                </a:lnTo>
                <a:lnTo>
                  <a:pt x="1689" y="644"/>
                </a:lnTo>
                <a:lnTo>
                  <a:pt x="1689" y="145"/>
                </a:lnTo>
                <a:lnTo>
                  <a:pt x="1689" y="145"/>
                </a:lnTo>
                <a:lnTo>
                  <a:pt x="1689" y="128"/>
                </a:lnTo>
                <a:lnTo>
                  <a:pt x="1687" y="114"/>
                </a:lnTo>
                <a:lnTo>
                  <a:pt x="1677" y="87"/>
                </a:lnTo>
                <a:lnTo>
                  <a:pt x="1665" y="63"/>
                </a:lnTo>
                <a:lnTo>
                  <a:pt x="1645" y="41"/>
                </a:lnTo>
                <a:lnTo>
                  <a:pt x="1626" y="24"/>
                </a:lnTo>
                <a:lnTo>
                  <a:pt x="1599" y="10"/>
                </a:lnTo>
                <a:lnTo>
                  <a:pt x="1573" y="2"/>
                </a:lnTo>
                <a:lnTo>
                  <a:pt x="1558" y="0"/>
                </a:lnTo>
                <a:lnTo>
                  <a:pt x="1544" y="0"/>
                </a:lnTo>
                <a:close/>
              </a:path>
            </a:pathLst>
          </a:custGeom>
          <a:solidFill>
            <a:srgbClr val="DD52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89" name="Freeform 103">
            <a:extLst>
              <a:ext uri="{FF2B5EF4-FFF2-40B4-BE49-F238E27FC236}">
                <a16:creationId xmlns="" xmlns:a16="http://schemas.microsoft.com/office/drawing/2014/main" id="{6D349C01-EB92-410D-BC62-EA339803AB43}"/>
              </a:ext>
            </a:extLst>
          </p:cNvPr>
          <p:cNvSpPr>
            <a:spLocks/>
          </p:cNvSpPr>
          <p:nvPr/>
        </p:nvSpPr>
        <p:spPr bwMode="auto">
          <a:xfrm>
            <a:off x="5391305" y="1562984"/>
            <a:ext cx="851296" cy="576099"/>
          </a:xfrm>
          <a:custGeom>
            <a:avLst/>
            <a:gdLst>
              <a:gd name="T0" fmla="*/ 82 w 1689"/>
              <a:gd name="T1" fmla="*/ 0 h 1016"/>
              <a:gd name="T2" fmla="*/ 65 w 1689"/>
              <a:gd name="T3" fmla="*/ 10 h 1016"/>
              <a:gd name="T4" fmla="*/ 48 w 1689"/>
              <a:gd name="T5" fmla="*/ 24 h 1016"/>
              <a:gd name="T6" fmla="*/ 29 w 1689"/>
              <a:gd name="T7" fmla="*/ 48 h 1016"/>
              <a:gd name="T8" fmla="*/ 12 w 1689"/>
              <a:gd name="T9" fmla="*/ 77 h 1016"/>
              <a:gd name="T10" fmla="*/ 2 w 1689"/>
              <a:gd name="T11" fmla="*/ 109 h 1016"/>
              <a:gd name="T12" fmla="*/ 0 w 1689"/>
              <a:gd name="T13" fmla="*/ 145 h 1016"/>
              <a:gd name="T14" fmla="*/ 0 w 1689"/>
              <a:gd name="T15" fmla="*/ 871 h 1016"/>
              <a:gd name="T16" fmla="*/ 2 w 1689"/>
              <a:gd name="T17" fmla="*/ 905 h 1016"/>
              <a:gd name="T18" fmla="*/ 12 w 1689"/>
              <a:gd name="T19" fmla="*/ 936 h 1016"/>
              <a:gd name="T20" fmla="*/ 29 w 1689"/>
              <a:gd name="T21" fmla="*/ 965 h 1016"/>
              <a:gd name="T22" fmla="*/ 48 w 1689"/>
              <a:gd name="T23" fmla="*/ 990 h 1016"/>
              <a:gd name="T24" fmla="*/ 65 w 1689"/>
              <a:gd name="T25" fmla="*/ 1004 h 1016"/>
              <a:gd name="T26" fmla="*/ 1544 w 1689"/>
              <a:gd name="T27" fmla="*/ 1016 h 1016"/>
              <a:gd name="T28" fmla="*/ 1558 w 1689"/>
              <a:gd name="T29" fmla="*/ 1016 h 1016"/>
              <a:gd name="T30" fmla="*/ 1599 w 1689"/>
              <a:gd name="T31" fmla="*/ 1004 h 1016"/>
              <a:gd name="T32" fmla="*/ 1645 w 1689"/>
              <a:gd name="T33" fmla="*/ 973 h 1016"/>
              <a:gd name="T34" fmla="*/ 1677 w 1689"/>
              <a:gd name="T35" fmla="*/ 927 h 1016"/>
              <a:gd name="T36" fmla="*/ 1689 w 1689"/>
              <a:gd name="T37" fmla="*/ 886 h 1016"/>
              <a:gd name="T38" fmla="*/ 1689 w 1689"/>
              <a:gd name="T39" fmla="*/ 653 h 1016"/>
              <a:gd name="T40" fmla="*/ 1665 w 1689"/>
              <a:gd name="T41" fmla="*/ 871 h 1016"/>
              <a:gd name="T42" fmla="*/ 1662 w 1689"/>
              <a:gd name="T43" fmla="*/ 895 h 1016"/>
              <a:gd name="T44" fmla="*/ 1645 w 1689"/>
              <a:gd name="T45" fmla="*/ 939 h 1016"/>
              <a:gd name="T46" fmla="*/ 1628 w 1689"/>
              <a:gd name="T47" fmla="*/ 956 h 1016"/>
              <a:gd name="T48" fmla="*/ 1590 w 1689"/>
              <a:gd name="T49" fmla="*/ 982 h 1016"/>
              <a:gd name="T50" fmla="*/ 1544 w 1689"/>
              <a:gd name="T51" fmla="*/ 992 h 1016"/>
              <a:gd name="T52" fmla="*/ 169 w 1689"/>
              <a:gd name="T53" fmla="*/ 992 h 1016"/>
              <a:gd name="T54" fmla="*/ 145 w 1689"/>
              <a:gd name="T55" fmla="*/ 990 h 1016"/>
              <a:gd name="T56" fmla="*/ 102 w 1689"/>
              <a:gd name="T57" fmla="*/ 970 h 1016"/>
              <a:gd name="T58" fmla="*/ 82 w 1689"/>
              <a:gd name="T59" fmla="*/ 956 h 1016"/>
              <a:gd name="T60" fmla="*/ 58 w 1689"/>
              <a:gd name="T61" fmla="*/ 917 h 1016"/>
              <a:gd name="T62" fmla="*/ 48 w 1689"/>
              <a:gd name="T63" fmla="*/ 871 h 1016"/>
              <a:gd name="T64" fmla="*/ 48 w 1689"/>
              <a:gd name="T65" fmla="*/ 145 h 1016"/>
              <a:gd name="T66" fmla="*/ 58 w 1689"/>
              <a:gd name="T67" fmla="*/ 97 h 1016"/>
              <a:gd name="T68" fmla="*/ 82 w 1689"/>
              <a:gd name="T69" fmla="*/ 58 h 1016"/>
              <a:gd name="T70" fmla="*/ 102 w 1689"/>
              <a:gd name="T71" fmla="*/ 43 h 1016"/>
              <a:gd name="T72" fmla="*/ 145 w 1689"/>
              <a:gd name="T73" fmla="*/ 26 h 1016"/>
              <a:gd name="T74" fmla="*/ 1544 w 1689"/>
              <a:gd name="T75" fmla="*/ 24 h 1016"/>
              <a:gd name="T76" fmla="*/ 1568 w 1689"/>
              <a:gd name="T77" fmla="*/ 26 h 1016"/>
              <a:gd name="T78" fmla="*/ 1612 w 1689"/>
              <a:gd name="T79" fmla="*/ 43 h 1016"/>
              <a:gd name="T80" fmla="*/ 1628 w 1689"/>
              <a:gd name="T81" fmla="*/ 58 h 1016"/>
              <a:gd name="T82" fmla="*/ 1655 w 1689"/>
              <a:gd name="T83" fmla="*/ 97 h 1016"/>
              <a:gd name="T84" fmla="*/ 1665 w 1689"/>
              <a:gd name="T85" fmla="*/ 145 h 1016"/>
              <a:gd name="T86" fmla="*/ 1689 w 1689"/>
              <a:gd name="T87" fmla="*/ 644 h 1016"/>
              <a:gd name="T88" fmla="*/ 1689 w 1689"/>
              <a:gd name="T89" fmla="*/ 145 h 1016"/>
              <a:gd name="T90" fmla="*/ 1687 w 1689"/>
              <a:gd name="T91" fmla="*/ 114 h 1016"/>
              <a:gd name="T92" fmla="*/ 1665 w 1689"/>
              <a:gd name="T93" fmla="*/ 63 h 1016"/>
              <a:gd name="T94" fmla="*/ 1626 w 1689"/>
              <a:gd name="T95" fmla="*/ 24 h 1016"/>
              <a:gd name="T96" fmla="*/ 1573 w 1689"/>
              <a:gd name="T97" fmla="*/ 2 h 1016"/>
              <a:gd name="T98" fmla="*/ 1544 w 1689"/>
              <a:gd name="T99"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9" h="1016">
                <a:moveTo>
                  <a:pt x="1544" y="0"/>
                </a:moveTo>
                <a:lnTo>
                  <a:pt x="82" y="0"/>
                </a:lnTo>
                <a:lnTo>
                  <a:pt x="82" y="0"/>
                </a:lnTo>
                <a:lnTo>
                  <a:pt x="65" y="10"/>
                </a:lnTo>
                <a:lnTo>
                  <a:pt x="48" y="24"/>
                </a:lnTo>
                <a:lnTo>
                  <a:pt x="48" y="24"/>
                </a:lnTo>
                <a:lnTo>
                  <a:pt x="39" y="36"/>
                </a:lnTo>
                <a:lnTo>
                  <a:pt x="29" y="48"/>
                </a:lnTo>
                <a:lnTo>
                  <a:pt x="19" y="63"/>
                </a:lnTo>
                <a:lnTo>
                  <a:pt x="12" y="77"/>
                </a:lnTo>
                <a:lnTo>
                  <a:pt x="7" y="94"/>
                </a:lnTo>
                <a:lnTo>
                  <a:pt x="2" y="109"/>
                </a:lnTo>
                <a:lnTo>
                  <a:pt x="0" y="126"/>
                </a:lnTo>
                <a:lnTo>
                  <a:pt x="0" y="145"/>
                </a:lnTo>
                <a:lnTo>
                  <a:pt x="0" y="871"/>
                </a:lnTo>
                <a:lnTo>
                  <a:pt x="0" y="871"/>
                </a:lnTo>
                <a:lnTo>
                  <a:pt x="0" y="888"/>
                </a:lnTo>
                <a:lnTo>
                  <a:pt x="2" y="905"/>
                </a:lnTo>
                <a:lnTo>
                  <a:pt x="7" y="922"/>
                </a:lnTo>
                <a:lnTo>
                  <a:pt x="12" y="936"/>
                </a:lnTo>
                <a:lnTo>
                  <a:pt x="19" y="951"/>
                </a:lnTo>
                <a:lnTo>
                  <a:pt x="29" y="965"/>
                </a:lnTo>
                <a:lnTo>
                  <a:pt x="39" y="978"/>
                </a:lnTo>
                <a:lnTo>
                  <a:pt x="48" y="990"/>
                </a:lnTo>
                <a:lnTo>
                  <a:pt x="48" y="990"/>
                </a:lnTo>
                <a:lnTo>
                  <a:pt x="65" y="1004"/>
                </a:lnTo>
                <a:lnTo>
                  <a:pt x="82" y="1016"/>
                </a:lnTo>
                <a:lnTo>
                  <a:pt x="1544" y="1016"/>
                </a:lnTo>
                <a:lnTo>
                  <a:pt x="1544" y="1016"/>
                </a:lnTo>
                <a:lnTo>
                  <a:pt x="1558" y="1016"/>
                </a:lnTo>
                <a:lnTo>
                  <a:pt x="1573" y="1014"/>
                </a:lnTo>
                <a:lnTo>
                  <a:pt x="1599" y="1004"/>
                </a:lnTo>
                <a:lnTo>
                  <a:pt x="1626" y="992"/>
                </a:lnTo>
                <a:lnTo>
                  <a:pt x="1645" y="973"/>
                </a:lnTo>
                <a:lnTo>
                  <a:pt x="1665" y="951"/>
                </a:lnTo>
                <a:lnTo>
                  <a:pt x="1677" y="927"/>
                </a:lnTo>
                <a:lnTo>
                  <a:pt x="1687" y="900"/>
                </a:lnTo>
                <a:lnTo>
                  <a:pt x="1689" y="886"/>
                </a:lnTo>
                <a:lnTo>
                  <a:pt x="1689" y="871"/>
                </a:lnTo>
                <a:lnTo>
                  <a:pt x="1689" y="653"/>
                </a:lnTo>
                <a:lnTo>
                  <a:pt x="1665" y="653"/>
                </a:lnTo>
                <a:lnTo>
                  <a:pt x="1665" y="871"/>
                </a:lnTo>
                <a:lnTo>
                  <a:pt x="1665" y="871"/>
                </a:lnTo>
                <a:lnTo>
                  <a:pt x="1662" y="895"/>
                </a:lnTo>
                <a:lnTo>
                  <a:pt x="1655" y="917"/>
                </a:lnTo>
                <a:lnTo>
                  <a:pt x="1645" y="939"/>
                </a:lnTo>
                <a:lnTo>
                  <a:pt x="1628" y="956"/>
                </a:lnTo>
                <a:lnTo>
                  <a:pt x="1628" y="956"/>
                </a:lnTo>
                <a:lnTo>
                  <a:pt x="1612" y="970"/>
                </a:lnTo>
                <a:lnTo>
                  <a:pt x="1590" y="982"/>
                </a:lnTo>
                <a:lnTo>
                  <a:pt x="1568" y="990"/>
                </a:lnTo>
                <a:lnTo>
                  <a:pt x="1544" y="992"/>
                </a:lnTo>
                <a:lnTo>
                  <a:pt x="1544" y="992"/>
                </a:lnTo>
                <a:lnTo>
                  <a:pt x="169" y="992"/>
                </a:lnTo>
                <a:lnTo>
                  <a:pt x="169" y="992"/>
                </a:lnTo>
                <a:lnTo>
                  <a:pt x="145" y="990"/>
                </a:lnTo>
                <a:lnTo>
                  <a:pt x="121" y="982"/>
                </a:lnTo>
                <a:lnTo>
                  <a:pt x="102" y="970"/>
                </a:lnTo>
                <a:lnTo>
                  <a:pt x="82" y="956"/>
                </a:lnTo>
                <a:lnTo>
                  <a:pt x="82" y="956"/>
                </a:lnTo>
                <a:lnTo>
                  <a:pt x="68" y="939"/>
                </a:lnTo>
                <a:lnTo>
                  <a:pt x="58" y="917"/>
                </a:lnTo>
                <a:lnTo>
                  <a:pt x="51" y="895"/>
                </a:lnTo>
                <a:lnTo>
                  <a:pt x="48" y="871"/>
                </a:lnTo>
                <a:lnTo>
                  <a:pt x="48" y="145"/>
                </a:lnTo>
                <a:lnTo>
                  <a:pt x="48" y="145"/>
                </a:lnTo>
                <a:lnTo>
                  <a:pt x="51" y="121"/>
                </a:lnTo>
                <a:lnTo>
                  <a:pt x="58" y="97"/>
                </a:lnTo>
                <a:lnTo>
                  <a:pt x="68" y="77"/>
                </a:lnTo>
                <a:lnTo>
                  <a:pt x="82" y="58"/>
                </a:lnTo>
                <a:lnTo>
                  <a:pt x="82" y="58"/>
                </a:lnTo>
                <a:lnTo>
                  <a:pt x="102" y="43"/>
                </a:lnTo>
                <a:lnTo>
                  <a:pt x="121" y="31"/>
                </a:lnTo>
                <a:lnTo>
                  <a:pt x="145" y="26"/>
                </a:lnTo>
                <a:lnTo>
                  <a:pt x="169" y="24"/>
                </a:lnTo>
                <a:lnTo>
                  <a:pt x="1544" y="24"/>
                </a:lnTo>
                <a:lnTo>
                  <a:pt x="1544" y="24"/>
                </a:lnTo>
                <a:lnTo>
                  <a:pt x="1568" y="26"/>
                </a:lnTo>
                <a:lnTo>
                  <a:pt x="1590" y="31"/>
                </a:lnTo>
                <a:lnTo>
                  <a:pt x="1612" y="43"/>
                </a:lnTo>
                <a:lnTo>
                  <a:pt x="1628" y="58"/>
                </a:lnTo>
                <a:lnTo>
                  <a:pt x="1628" y="58"/>
                </a:lnTo>
                <a:lnTo>
                  <a:pt x="1645" y="77"/>
                </a:lnTo>
                <a:lnTo>
                  <a:pt x="1655" y="97"/>
                </a:lnTo>
                <a:lnTo>
                  <a:pt x="1662" y="121"/>
                </a:lnTo>
                <a:lnTo>
                  <a:pt x="1665" y="145"/>
                </a:lnTo>
                <a:lnTo>
                  <a:pt x="1665" y="644"/>
                </a:lnTo>
                <a:lnTo>
                  <a:pt x="1689" y="644"/>
                </a:lnTo>
                <a:lnTo>
                  <a:pt x="1689" y="145"/>
                </a:lnTo>
                <a:lnTo>
                  <a:pt x="1689" y="145"/>
                </a:lnTo>
                <a:lnTo>
                  <a:pt x="1689" y="128"/>
                </a:lnTo>
                <a:lnTo>
                  <a:pt x="1687" y="114"/>
                </a:lnTo>
                <a:lnTo>
                  <a:pt x="1677" y="87"/>
                </a:lnTo>
                <a:lnTo>
                  <a:pt x="1665" y="63"/>
                </a:lnTo>
                <a:lnTo>
                  <a:pt x="1645" y="41"/>
                </a:lnTo>
                <a:lnTo>
                  <a:pt x="1626" y="24"/>
                </a:lnTo>
                <a:lnTo>
                  <a:pt x="1599" y="10"/>
                </a:lnTo>
                <a:lnTo>
                  <a:pt x="1573" y="2"/>
                </a:lnTo>
                <a:lnTo>
                  <a:pt x="1558" y="0"/>
                </a:lnTo>
                <a:lnTo>
                  <a:pt x="15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90" name="Freeform 106">
            <a:extLst>
              <a:ext uri="{FF2B5EF4-FFF2-40B4-BE49-F238E27FC236}">
                <a16:creationId xmlns="" xmlns:a16="http://schemas.microsoft.com/office/drawing/2014/main" id="{2AA53497-D0A2-4E24-A360-0939044B3503}"/>
              </a:ext>
            </a:extLst>
          </p:cNvPr>
          <p:cNvSpPr>
            <a:spLocks/>
          </p:cNvSpPr>
          <p:nvPr/>
        </p:nvSpPr>
        <p:spPr bwMode="auto">
          <a:xfrm>
            <a:off x="6184134" y="1928149"/>
            <a:ext cx="58467" cy="5103"/>
          </a:xfrm>
          <a:custGeom>
            <a:avLst/>
            <a:gdLst>
              <a:gd name="T0" fmla="*/ 116 w 116"/>
              <a:gd name="T1" fmla="*/ 0 h 9"/>
              <a:gd name="T2" fmla="*/ 92 w 116"/>
              <a:gd name="T3" fmla="*/ 0 h 9"/>
              <a:gd name="T4" fmla="*/ 0 w 116"/>
              <a:gd name="T5" fmla="*/ 0 h 9"/>
              <a:gd name="T6" fmla="*/ 0 w 116"/>
              <a:gd name="T7" fmla="*/ 9 h 9"/>
              <a:gd name="T8" fmla="*/ 92 w 116"/>
              <a:gd name="T9" fmla="*/ 9 h 9"/>
              <a:gd name="T10" fmla="*/ 116 w 116"/>
              <a:gd name="T11" fmla="*/ 9 h 9"/>
              <a:gd name="T12" fmla="*/ 116 w 1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6" h="9">
                <a:moveTo>
                  <a:pt x="116" y="0"/>
                </a:moveTo>
                <a:lnTo>
                  <a:pt x="92" y="0"/>
                </a:lnTo>
                <a:lnTo>
                  <a:pt x="0" y="0"/>
                </a:lnTo>
                <a:lnTo>
                  <a:pt x="0" y="9"/>
                </a:lnTo>
                <a:lnTo>
                  <a:pt x="92" y="9"/>
                </a:lnTo>
                <a:lnTo>
                  <a:pt x="116" y="9"/>
                </a:lnTo>
                <a:lnTo>
                  <a:pt x="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91" name="Freeform 107">
            <a:extLst>
              <a:ext uri="{FF2B5EF4-FFF2-40B4-BE49-F238E27FC236}">
                <a16:creationId xmlns="" xmlns:a16="http://schemas.microsoft.com/office/drawing/2014/main" id="{91A84C65-570C-4065-9B46-0E43737CA9A2}"/>
              </a:ext>
            </a:extLst>
          </p:cNvPr>
          <p:cNvSpPr>
            <a:spLocks/>
          </p:cNvSpPr>
          <p:nvPr/>
        </p:nvSpPr>
        <p:spPr bwMode="auto">
          <a:xfrm>
            <a:off x="6184134" y="1928149"/>
            <a:ext cx="58467" cy="5103"/>
          </a:xfrm>
          <a:custGeom>
            <a:avLst/>
            <a:gdLst>
              <a:gd name="T0" fmla="*/ 116 w 116"/>
              <a:gd name="T1" fmla="*/ 0 h 9"/>
              <a:gd name="T2" fmla="*/ 92 w 116"/>
              <a:gd name="T3" fmla="*/ 0 h 9"/>
              <a:gd name="T4" fmla="*/ 0 w 116"/>
              <a:gd name="T5" fmla="*/ 0 h 9"/>
              <a:gd name="T6" fmla="*/ 0 w 116"/>
              <a:gd name="T7" fmla="*/ 9 h 9"/>
              <a:gd name="T8" fmla="*/ 92 w 116"/>
              <a:gd name="T9" fmla="*/ 9 h 9"/>
              <a:gd name="T10" fmla="*/ 116 w 116"/>
              <a:gd name="T11" fmla="*/ 9 h 9"/>
              <a:gd name="T12" fmla="*/ 116 w 1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6" h="9">
                <a:moveTo>
                  <a:pt x="116" y="0"/>
                </a:moveTo>
                <a:lnTo>
                  <a:pt x="92" y="0"/>
                </a:lnTo>
                <a:lnTo>
                  <a:pt x="0" y="0"/>
                </a:lnTo>
                <a:lnTo>
                  <a:pt x="0" y="9"/>
                </a:lnTo>
                <a:lnTo>
                  <a:pt x="92" y="9"/>
                </a:lnTo>
                <a:lnTo>
                  <a:pt x="116" y="9"/>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97" name="Rectangle 111">
            <a:extLst>
              <a:ext uri="{FF2B5EF4-FFF2-40B4-BE49-F238E27FC236}">
                <a16:creationId xmlns="" xmlns:a16="http://schemas.microsoft.com/office/drawing/2014/main" id="{5A37B3FE-D765-4FB0-9A90-23FF3EEDDAF2}"/>
              </a:ext>
            </a:extLst>
          </p:cNvPr>
          <p:cNvSpPr>
            <a:spLocks noChangeArrowheads="1"/>
          </p:cNvSpPr>
          <p:nvPr/>
        </p:nvSpPr>
        <p:spPr bwMode="auto">
          <a:xfrm>
            <a:off x="2738665" y="1874590"/>
            <a:ext cx="584164" cy="16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298" name="Freeform 112">
            <a:extLst>
              <a:ext uri="{FF2B5EF4-FFF2-40B4-BE49-F238E27FC236}">
                <a16:creationId xmlns="" xmlns:a16="http://schemas.microsoft.com/office/drawing/2014/main" id="{039BFBC2-179E-48DF-A8A9-F6C196FC2523}"/>
              </a:ext>
            </a:extLst>
          </p:cNvPr>
          <p:cNvSpPr>
            <a:spLocks/>
          </p:cNvSpPr>
          <p:nvPr/>
        </p:nvSpPr>
        <p:spPr bwMode="auto">
          <a:xfrm>
            <a:off x="2620219" y="1571230"/>
            <a:ext cx="816015" cy="548882"/>
          </a:xfrm>
          <a:custGeom>
            <a:avLst/>
            <a:gdLst>
              <a:gd name="T0" fmla="*/ 1498 w 1619"/>
              <a:gd name="T1" fmla="*/ 0 h 968"/>
              <a:gd name="T2" fmla="*/ 121 w 1619"/>
              <a:gd name="T3" fmla="*/ 0 h 968"/>
              <a:gd name="T4" fmla="*/ 121 w 1619"/>
              <a:gd name="T5" fmla="*/ 0 h 968"/>
              <a:gd name="T6" fmla="*/ 97 w 1619"/>
              <a:gd name="T7" fmla="*/ 3 h 968"/>
              <a:gd name="T8" fmla="*/ 75 w 1619"/>
              <a:gd name="T9" fmla="*/ 10 h 968"/>
              <a:gd name="T10" fmla="*/ 56 w 1619"/>
              <a:gd name="T11" fmla="*/ 20 h 968"/>
              <a:gd name="T12" fmla="*/ 36 w 1619"/>
              <a:gd name="T13" fmla="*/ 37 h 968"/>
              <a:gd name="T14" fmla="*/ 36 w 1619"/>
              <a:gd name="T15" fmla="*/ 37 h 968"/>
              <a:gd name="T16" fmla="*/ 22 w 1619"/>
              <a:gd name="T17" fmla="*/ 53 h 968"/>
              <a:gd name="T18" fmla="*/ 10 w 1619"/>
              <a:gd name="T19" fmla="*/ 75 h 968"/>
              <a:gd name="T20" fmla="*/ 5 w 1619"/>
              <a:gd name="T21" fmla="*/ 97 h 968"/>
              <a:gd name="T22" fmla="*/ 0 w 1619"/>
              <a:gd name="T23" fmla="*/ 121 h 968"/>
              <a:gd name="T24" fmla="*/ 0 w 1619"/>
              <a:gd name="T25" fmla="*/ 847 h 968"/>
              <a:gd name="T26" fmla="*/ 0 w 1619"/>
              <a:gd name="T27" fmla="*/ 847 h 968"/>
              <a:gd name="T28" fmla="*/ 5 w 1619"/>
              <a:gd name="T29" fmla="*/ 871 h 968"/>
              <a:gd name="T30" fmla="*/ 10 w 1619"/>
              <a:gd name="T31" fmla="*/ 896 h 968"/>
              <a:gd name="T32" fmla="*/ 22 w 1619"/>
              <a:gd name="T33" fmla="*/ 915 h 968"/>
              <a:gd name="T34" fmla="*/ 36 w 1619"/>
              <a:gd name="T35" fmla="*/ 934 h 968"/>
              <a:gd name="T36" fmla="*/ 36 w 1619"/>
              <a:gd name="T37" fmla="*/ 934 h 968"/>
              <a:gd name="T38" fmla="*/ 56 w 1619"/>
              <a:gd name="T39" fmla="*/ 949 h 968"/>
              <a:gd name="T40" fmla="*/ 75 w 1619"/>
              <a:gd name="T41" fmla="*/ 959 h 968"/>
              <a:gd name="T42" fmla="*/ 97 w 1619"/>
              <a:gd name="T43" fmla="*/ 966 h 968"/>
              <a:gd name="T44" fmla="*/ 121 w 1619"/>
              <a:gd name="T45" fmla="*/ 968 h 968"/>
              <a:gd name="T46" fmla="*/ 1498 w 1619"/>
              <a:gd name="T47" fmla="*/ 968 h 968"/>
              <a:gd name="T48" fmla="*/ 1498 w 1619"/>
              <a:gd name="T49" fmla="*/ 968 h 968"/>
              <a:gd name="T50" fmla="*/ 1522 w 1619"/>
              <a:gd name="T51" fmla="*/ 966 h 968"/>
              <a:gd name="T52" fmla="*/ 1544 w 1619"/>
              <a:gd name="T53" fmla="*/ 959 h 968"/>
              <a:gd name="T54" fmla="*/ 1566 w 1619"/>
              <a:gd name="T55" fmla="*/ 949 h 968"/>
              <a:gd name="T56" fmla="*/ 1583 w 1619"/>
              <a:gd name="T57" fmla="*/ 934 h 968"/>
              <a:gd name="T58" fmla="*/ 1583 w 1619"/>
              <a:gd name="T59" fmla="*/ 934 h 968"/>
              <a:gd name="T60" fmla="*/ 1597 w 1619"/>
              <a:gd name="T61" fmla="*/ 915 h 968"/>
              <a:gd name="T62" fmla="*/ 1609 w 1619"/>
              <a:gd name="T63" fmla="*/ 896 h 968"/>
              <a:gd name="T64" fmla="*/ 1616 w 1619"/>
              <a:gd name="T65" fmla="*/ 871 h 968"/>
              <a:gd name="T66" fmla="*/ 1619 w 1619"/>
              <a:gd name="T67" fmla="*/ 847 h 968"/>
              <a:gd name="T68" fmla="*/ 1619 w 1619"/>
              <a:gd name="T69" fmla="*/ 363 h 968"/>
              <a:gd name="T70" fmla="*/ 1246 w 1619"/>
              <a:gd name="T71" fmla="*/ 363 h 968"/>
              <a:gd name="T72" fmla="*/ 1246 w 1619"/>
              <a:gd name="T73" fmla="*/ 470 h 968"/>
              <a:gd name="T74" fmla="*/ 382 w 1619"/>
              <a:gd name="T75" fmla="*/ 470 h 968"/>
              <a:gd name="T76" fmla="*/ 382 w 1619"/>
              <a:gd name="T77" fmla="*/ 189 h 968"/>
              <a:gd name="T78" fmla="*/ 1246 w 1619"/>
              <a:gd name="T79" fmla="*/ 189 h 968"/>
              <a:gd name="T80" fmla="*/ 1246 w 1619"/>
              <a:gd name="T81" fmla="*/ 354 h 968"/>
              <a:gd name="T82" fmla="*/ 1619 w 1619"/>
              <a:gd name="T83" fmla="*/ 354 h 968"/>
              <a:gd name="T84" fmla="*/ 1619 w 1619"/>
              <a:gd name="T85" fmla="*/ 121 h 968"/>
              <a:gd name="T86" fmla="*/ 1619 w 1619"/>
              <a:gd name="T87" fmla="*/ 121 h 968"/>
              <a:gd name="T88" fmla="*/ 1616 w 1619"/>
              <a:gd name="T89" fmla="*/ 97 h 968"/>
              <a:gd name="T90" fmla="*/ 1609 w 1619"/>
              <a:gd name="T91" fmla="*/ 75 h 968"/>
              <a:gd name="T92" fmla="*/ 1597 w 1619"/>
              <a:gd name="T93" fmla="*/ 53 h 968"/>
              <a:gd name="T94" fmla="*/ 1583 w 1619"/>
              <a:gd name="T95" fmla="*/ 37 h 968"/>
              <a:gd name="T96" fmla="*/ 1583 w 1619"/>
              <a:gd name="T97" fmla="*/ 37 h 968"/>
              <a:gd name="T98" fmla="*/ 1566 w 1619"/>
              <a:gd name="T99" fmla="*/ 20 h 968"/>
              <a:gd name="T100" fmla="*/ 1544 w 1619"/>
              <a:gd name="T101" fmla="*/ 10 h 968"/>
              <a:gd name="T102" fmla="*/ 1522 w 1619"/>
              <a:gd name="T103" fmla="*/ 3 h 968"/>
              <a:gd name="T104" fmla="*/ 1498 w 1619"/>
              <a:gd name="T10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9" h="968">
                <a:moveTo>
                  <a:pt x="1498" y="0"/>
                </a:moveTo>
                <a:lnTo>
                  <a:pt x="121" y="0"/>
                </a:lnTo>
                <a:lnTo>
                  <a:pt x="121" y="0"/>
                </a:lnTo>
                <a:lnTo>
                  <a:pt x="97" y="3"/>
                </a:lnTo>
                <a:lnTo>
                  <a:pt x="75" y="10"/>
                </a:lnTo>
                <a:lnTo>
                  <a:pt x="56" y="20"/>
                </a:lnTo>
                <a:lnTo>
                  <a:pt x="36" y="37"/>
                </a:lnTo>
                <a:lnTo>
                  <a:pt x="36" y="37"/>
                </a:lnTo>
                <a:lnTo>
                  <a:pt x="22" y="53"/>
                </a:lnTo>
                <a:lnTo>
                  <a:pt x="10" y="75"/>
                </a:lnTo>
                <a:lnTo>
                  <a:pt x="5" y="97"/>
                </a:lnTo>
                <a:lnTo>
                  <a:pt x="0" y="121"/>
                </a:lnTo>
                <a:lnTo>
                  <a:pt x="0" y="847"/>
                </a:lnTo>
                <a:lnTo>
                  <a:pt x="0" y="847"/>
                </a:lnTo>
                <a:lnTo>
                  <a:pt x="5" y="871"/>
                </a:lnTo>
                <a:lnTo>
                  <a:pt x="10" y="896"/>
                </a:lnTo>
                <a:lnTo>
                  <a:pt x="22" y="915"/>
                </a:lnTo>
                <a:lnTo>
                  <a:pt x="36" y="934"/>
                </a:lnTo>
                <a:lnTo>
                  <a:pt x="36" y="934"/>
                </a:lnTo>
                <a:lnTo>
                  <a:pt x="56" y="949"/>
                </a:lnTo>
                <a:lnTo>
                  <a:pt x="75" y="959"/>
                </a:lnTo>
                <a:lnTo>
                  <a:pt x="97" y="966"/>
                </a:lnTo>
                <a:lnTo>
                  <a:pt x="121" y="968"/>
                </a:lnTo>
                <a:lnTo>
                  <a:pt x="1498" y="968"/>
                </a:lnTo>
                <a:lnTo>
                  <a:pt x="1498" y="968"/>
                </a:lnTo>
                <a:lnTo>
                  <a:pt x="1522" y="966"/>
                </a:lnTo>
                <a:lnTo>
                  <a:pt x="1544" y="959"/>
                </a:lnTo>
                <a:lnTo>
                  <a:pt x="1566" y="949"/>
                </a:lnTo>
                <a:lnTo>
                  <a:pt x="1583" y="934"/>
                </a:lnTo>
                <a:lnTo>
                  <a:pt x="1583" y="934"/>
                </a:lnTo>
                <a:lnTo>
                  <a:pt x="1597" y="915"/>
                </a:lnTo>
                <a:lnTo>
                  <a:pt x="1609" y="896"/>
                </a:lnTo>
                <a:lnTo>
                  <a:pt x="1616" y="871"/>
                </a:lnTo>
                <a:lnTo>
                  <a:pt x="1619" y="847"/>
                </a:lnTo>
                <a:lnTo>
                  <a:pt x="1619" y="363"/>
                </a:lnTo>
                <a:lnTo>
                  <a:pt x="1246" y="363"/>
                </a:lnTo>
                <a:lnTo>
                  <a:pt x="1246" y="470"/>
                </a:lnTo>
                <a:lnTo>
                  <a:pt x="382" y="470"/>
                </a:lnTo>
                <a:lnTo>
                  <a:pt x="382" y="189"/>
                </a:lnTo>
                <a:lnTo>
                  <a:pt x="1246" y="189"/>
                </a:lnTo>
                <a:lnTo>
                  <a:pt x="1246" y="354"/>
                </a:lnTo>
                <a:lnTo>
                  <a:pt x="1619" y="354"/>
                </a:lnTo>
                <a:lnTo>
                  <a:pt x="1619" y="121"/>
                </a:lnTo>
                <a:lnTo>
                  <a:pt x="1619" y="121"/>
                </a:lnTo>
                <a:lnTo>
                  <a:pt x="1616" y="97"/>
                </a:lnTo>
                <a:lnTo>
                  <a:pt x="1609" y="75"/>
                </a:lnTo>
                <a:lnTo>
                  <a:pt x="1597" y="53"/>
                </a:lnTo>
                <a:lnTo>
                  <a:pt x="1583" y="37"/>
                </a:lnTo>
                <a:lnTo>
                  <a:pt x="1583" y="37"/>
                </a:lnTo>
                <a:lnTo>
                  <a:pt x="1566" y="20"/>
                </a:lnTo>
                <a:lnTo>
                  <a:pt x="1544" y="10"/>
                </a:lnTo>
                <a:lnTo>
                  <a:pt x="1522" y="3"/>
                </a:lnTo>
                <a:lnTo>
                  <a:pt x="14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300" name="Freeform 114">
            <a:extLst>
              <a:ext uri="{FF2B5EF4-FFF2-40B4-BE49-F238E27FC236}">
                <a16:creationId xmlns="" xmlns:a16="http://schemas.microsoft.com/office/drawing/2014/main" id="{070A40FD-744A-4B3D-8E4C-2911D9C0C939}"/>
              </a:ext>
            </a:extLst>
          </p:cNvPr>
          <p:cNvSpPr>
            <a:spLocks/>
          </p:cNvSpPr>
          <p:nvPr/>
        </p:nvSpPr>
        <p:spPr bwMode="auto">
          <a:xfrm>
            <a:off x="2596026" y="1580200"/>
            <a:ext cx="845248" cy="590275"/>
          </a:xfrm>
          <a:custGeom>
            <a:avLst/>
            <a:gdLst>
              <a:gd name="T0" fmla="*/ 84 w 1677"/>
              <a:gd name="T1" fmla="*/ 0 h 1041"/>
              <a:gd name="T2" fmla="*/ 65 w 1677"/>
              <a:gd name="T3" fmla="*/ 12 h 1041"/>
              <a:gd name="T4" fmla="*/ 50 w 1677"/>
              <a:gd name="T5" fmla="*/ 24 h 1041"/>
              <a:gd name="T6" fmla="*/ 31 w 1677"/>
              <a:gd name="T7" fmla="*/ 51 h 1041"/>
              <a:gd name="T8" fmla="*/ 14 w 1677"/>
              <a:gd name="T9" fmla="*/ 80 h 1041"/>
              <a:gd name="T10" fmla="*/ 4 w 1677"/>
              <a:gd name="T11" fmla="*/ 111 h 1041"/>
              <a:gd name="T12" fmla="*/ 0 w 1677"/>
              <a:gd name="T13" fmla="*/ 145 h 1041"/>
              <a:gd name="T14" fmla="*/ 0 w 1677"/>
              <a:gd name="T15" fmla="*/ 871 h 1041"/>
              <a:gd name="T16" fmla="*/ 4 w 1677"/>
              <a:gd name="T17" fmla="*/ 905 h 1041"/>
              <a:gd name="T18" fmla="*/ 14 w 1677"/>
              <a:gd name="T19" fmla="*/ 939 h 1041"/>
              <a:gd name="T20" fmla="*/ 31 w 1677"/>
              <a:gd name="T21" fmla="*/ 966 h 1041"/>
              <a:gd name="T22" fmla="*/ 50 w 1677"/>
              <a:gd name="T23" fmla="*/ 992 h 1041"/>
              <a:gd name="T24" fmla="*/ 62 w 1677"/>
              <a:gd name="T25" fmla="*/ 1002 h 1041"/>
              <a:gd name="T26" fmla="*/ 89 w 1677"/>
              <a:gd name="T27" fmla="*/ 1021 h 1041"/>
              <a:gd name="T28" fmla="*/ 121 w 1677"/>
              <a:gd name="T29" fmla="*/ 1033 h 1041"/>
              <a:gd name="T30" fmla="*/ 152 w 1677"/>
              <a:gd name="T31" fmla="*/ 1041 h 1041"/>
              <a:gd name="T32" fmla="*/ 169 w 1677"/>
              <a:gd name="T33" fmla="*/ 1041 h 1041"/>
              <a:gd name="T34" fmla="*/ 1546 w 1677"/>
              <a:gd name="T35" fmla="*/ 1041 h 1041"/>
              <a:gd name="T36" fmla="*/ 1563 w 1677"/>
              <a:gd name="T37" fmla="*/ 1041 h 1041"/>
              <a:gd name="T38" fmla="*/ 1597 w 1677"/>
              <a:gd name="T39" fmla="*/ 1033 h 1041"/>
              <a:gd name="T40" fmla="*/ 1626 w 1677"/>
              <a:gd name="T41" fmla="*/ 1021 h 1041"/>
              <a:gd name="T42" fmla="*/ 1652 w 1677"/>
              <a:gd name="T43" fmla="*/ 1002 h 1041"/>
              <a:gd name="T44" fmla="*/ 1664 w 1677"/>
              <a:gd name="T45" fmla="*/ 992 h 1041"/>
              <a:gd name="T46" fmla="*/ 1677 w 1677"/>
              <a:gd name="T47" fmla="*/ 387 h 1041"/>
              <a:gd name="T48" fmla="*/ 1667 w 1677"/>
              <a:gd name="T49" fmla="*/ 871 h 1041"/>
              <a:gd name="T50" fmla="*/ 1664 w 1677"/>
              <a:gd name="T51" fmla="*/ 895 h 1041"/>
              <a:gd name="T52" fmla="*/ 1645 w 1677"/>
              <a:gd name="T53" fmla="*/ 939 h 1041"/>
              <a:gd name="T54" fmla="*/ 1631 w 1677"/>
              <a:gd name="T55" fmla="*/ 958 h 1041"/>
              <a:gd name="T56" fmla="*/ 1592 w 1677"/>
              <a:gd name="T57" fmla="*/ 983 h 1041"/>
              <a:gd name="T58" fmla="*/ 1546 w 1677"/>
              <a:gd name="T59" fmla="*/ 992 h 1041"/>
              <a:gd name="T60" fmla="*/ 169 w 1677"/>
              <a:gd name="T61" fmla="*/ 992 h 1041"/>
              <a:gd name="T62" fmla="*/ 145 w 1677"/>
              <a:gd name="T63" fmla="*/ 990 h 1041"/>
              <a:gd name="T64" fmla="*/ 104 w 1677"/>
              <a:gd name="T65" fmla="*/ 973 h 1041"/>
              <a:gd name="T66" fmla="*/ 84 w 1677"/>
              <a:gd name="T67" fmla="*/ 958 h 1041"/>
              <a:gd name="T68" fmla="*/ 58 w 1677"/>
              <a:gd name="T69" fmla="*/ 920 h 1041"/>
              <a:gd name="T70" fmla="*/ 48 w 1677"/>
              <a:gd name="T71" fmla="*/ 871 h 1041"/>
              <a:gd name="T72" fmla="*/ 48 w 1677"/>
              <a:gd name="T73" fmla="*/ 145 h 1041"/>
              <a:gd name="T74" fmla="*/ 58 w 1677"/>
              <a:gd name="T75" fmla="*/ 99 h 1041"/>
              <a:gd name="T76" fmla="*/ 84 w 1677"/>
              <a:gd name="T77" fmla="*/ 61 h 1041"/>
              <a:gd name="T78" fmla="*/ 104 w 1677"/>
              <a:gd name="T79" fmla="*/ 44 h 1041"/>
              <a:gd name="T80" fmla="*/ 145 w 1677"/>
              <a:gd name="T81" fmla="*/ 27 h 1041"/>
              <a:gd name="T82" fmla="*/ 1546 w 1677"/>
              <a:gd name="T83" fmla="*/ 24 h 1041"/>
              <a:gd name="T84" fmla="*/ 1570 w 1677"/>
              <a:gd name="T85" fmla="*/ 27 h 1041"/>
              <a:gd name="T86" fmla="*/ 1614 w 1677"/>
              <a:gd name="T87" fmla="*/ 44 h 1041"/>
              <a:gd name="T88" fmla="*/ 1631 w 1677"/>
              <a:gd name="T89" fmla="*/ 61 h 1041"/>
              <a:gd name="T90" fmla="*/ 1657 w 1677"/>
              <a:gd name="T91" fmla="*/ 99 h 1041"/>
              <a:gd name="T92" fmla="*/ 1667 w 1677"/>
              <a:gd name="T93" fmla="*/ 145 h 1041"/>
              <a:gd name="T94" fmla="*/ 1677 w 1677"/>
              <a:gd name="T95" fmla="*/ 378 h 1041"/>
              <a:gd name="T96" fmla="*/ 1677 w 1677"/>
              <a:gd name="T97" fmla="*/ 145 h 1041"/>
              <a:gd name="T98" fmla="*/ 1674 w 1677"/>
              <a:gd name="T99" fmla="*/ 116 h 1041"/>
              <a:gd name="T100" fmla="*/ 1652 w 1677"/>
              <a:gd name="T101" fmla="*/ 63 h 1041"/>
              <a:gd name="T102" fmla="*/ 1611 w 1677"/>
              <a:gd name="T103" fmla="*/ 24 h 1041"/>
              <a:gd name="T104" fmla="*/ 1560 w 1677"/>
              <a:gd name="T105" fmla="*/ 2 h 1041"/>
              <a:gd name="T106" fmla="*/ 1531 w 1677"/>
              <a:gd name="T107" fmla="*/ 0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7" h="1041">
                <a:moveTo>
                  <a:pt x="1531" y="0"/>
                </a:moveTo>
                <a:lnTo>
                  <a:pt x="84" y="0"/>
                </a:lnTo>
                <a:lnTo>
                  <a:pt x="84" y="0"/>
                </a:lnTo>
                <a:lnTo>
                  <a:pt x="65" y="12"/>
                </a:lnTo>
                <a:lnTo>
                  <a:pt x="50" y="24"/>
                </a:lnTo>
                <a:lnTo>
                  <a:pt x="50" y="24"/>
                </a:lnTo>
                <a:lnTo>
                  <a:pt x="41" y="36"/>
                </a:lnTo>
                <a:lnTo>
                  <a:pt x="31" y="51"/>
                </a:lnTo>
                <a:lnTo>
                  <a:pt x="21" y="65"/>
                </a:lnTo>
                <a:lnTo>
                  <a:pt x="14" y="80"/>
                </a:lnTo>
                <a:lnTo>
                  <a:pt x="9" y="94"/>
                </a:lnTo>
                <a:lnTo>
                  <a:pt x="4" y="111"/>
                </a:lnTo>
                <a:lnTo>
                  <a:pt x="2" y="128"/>
                </a:lnTo>
                <a:lnTo>
                  <a:pt x="0" y="145"/>
                </a:lnTo>
                <a:lnTo>
                  <a:pt x="0" y="871"/>
                </a:lnTo>
                <a:lnTo>
                  <a:pt x="0" y="871"/>
                </a:lnTo>
                <a:lnTo>
                  <a:pt x="2" y="888"/>
                </a:lnTo>
                <a:lnTo>
                  <a:pt x="4" y="905"/>
                </a:lnTo>
                <a:lnTo>
                  <a:pt x="9" y="922"/>
                </a:lnTo>
                <a:lnTo>
                  <a:pt x="14" y="939"/>
                </a:lnTo>
                <a:lnTo>
                  <a:pt x="21" y="954"/>
                </a:lnTo>
                <a:lnTo>
                  <a:pt x="31" y="966"/>
                </a:lnTo>
                <a:lnTo>
                  <a:pt x="41" y="980"/>
                </a:lnTo>
                <a:lnTo>
                  <a:pt x="50" y="992"/>
                </a:lnTo>
                <a:lnTo>
                  <a:pt x="50" y="992"/>
                </a:lnTo>
                <a:lnTo>
                  <a:pt x="62" y="1002"/>
                </a:lnTo>
                <a:lnTo>
                  <a:pt x="75" y="1012"/>
                </a:lnTo>
                <a:lnTo>
                  <a:pt x="89" y="1021"/>
                </a:lnTo>
                <a:lnTo>
                  <a:pt x="104" y="1029"/>
                </a:lnTo>
                <a:lnTo>
                  <a:pt x="121" y="1033"/>
                </a:lnTo>
                <a:lnTo>
                  <a:pt x="135" y="1038"/>
                </a:lnTo>
                <a:lnTo>
                  <a:pt x="152" y="1041"/>
                </a:lnTo>
                <a:lnTo>
                  <a:pt x="169" y="1041"/>
                </a:lnTo>
                <a:lnTo>
                  <a:pt x="169" y="1041"/>
                </a:lnTo>
                <a:lnTo>
                  <a:pt x="169" y="1041"/>
                </a:lnTo>
                <a:lnTo>
                  <a:pt x="1546" y="1041"/>
                </a:lnTo>
                <a:lnTo>
                  <a:pt x="1546" y="1041"/>
                </a:lnTo>
                <a:lnTo>
                  <a:pt x="1563" y="1041"/>
                </a:lnTo>
                <a:lnTo>
                  <a:pt x="1580" y="1038"/>
                </a:lnTo>
                <a:lnTo>
                  <a:pt x="1597" y="1033"/>
                </a:lnTo>
                <a:lnTo>
                  <a:pt x="1611" y="1029"/>
                </a:lnTo>
                <a:lnTo>
                  <a:pt x="1626" y="1021"/>
                </a:lnTo>
                <a:lnTo>
                  <a:pt x="1640" y="1012"/>
                </a:lnTo>
                <a:lnTo>
                  <a:pt x="1652" y="1002"/>
                </a:lnTo>
                <a:lnTo>
                  <a:pt x="1664" y="992"/>
                </a:lnTo>
                <a:lnTo>
                  <a:pt x="1664" y="992"/>
                </a:lnTo>
                <a:lnTo>
                  <a:pt x="1677" y="980"/>
                </a:lnTo>
                <a:lnTo>
                  <a:pt x="1677" y="387"/>
                </a:lnTo>
                <a:lnTo>
                  <a:pt x="1667" y="387"/>
                </a:lnTo>
                <a:lnTo>
                  <a:pt x="1667" y="871"/>
                </a:lnTo>
                <a:lnTo>
                  <a:pt x="1667" y="871"/>
                </a:lnTo>
                <a:lnTo>
                  <a:pt x="1664" y="895"/>
                </a:lnTo>
                <a:lnTo>
                  <a:pt x="1657" y="920"/>
                </a:lnTo>
                <a:lnTo>
                  <a:pt x="1645" y="939"/>
                </a:lnTo>
                <a:lnTo>
                  <a:pt x="1631" y="958"/>
                </a:lnTo>
                <a:lnTo>
                  <a:pt x="1631" y="958"/>
                </a:lnTo>
                <a:lnTo>
                  <a:pt x="1614" y="973"/>
                </a:lnTo>
                <a:lnTo>
                  <a:pt x="1592" y="983"/>
                </a:lnTo>
                <a:lnTo>
                  <a:pt x="1570" y="990"/>
                </a:lnTo>
                <a:lnTo>
                  <a:pt x="1546" y="992"/>
                </a:lnTo>
                <a:lnTo>
                  <a:pt x="1546" y="992"/>
                </a:lnTo>
                <a:lnTo>
                  <a:pt x="169" y="992"/>
                </a:lnTo>
                <a:lnTo>
                  <a:pt x="169" y="992"/>
                </a:lnTo>
                <a:lnTo>
                  <a:pt x="145" y="990"/>
                </a:lnTo>
                <a:lnTo>
                  <a:pt x="123" y="983"/>
                </a:lnTo>
                <a:lnTo>
                  <a:pt x="104" y="973"/>
                </a:lnTo>
                <a:lnTo>
                  <a:pt x="84" y="958"/>
                </a:lnTo>
                <a:lnTo>
                  <a:pt x="84" y="958"/>
                </a:lnTo>
                <a:lnTo>
                  <a:pt x="70" y="939"/>
                </a:lnTo>
                <a:lnTo>
                  <a:pt x="58" y="920"/>
                </a:lnTo>
                <a:lnTo>
                  <a:pt x="53" y="895"/>
                </a:lnTo>
                <a:lnTo>
                  <a:pt x="48" y="871"/>
                </a:lnTo>
                <a:lnTo>
                  <a:pt x="48" y="145"/>
                </a:lnTo>
                <a:lnTo>
                  <a:pt x="48" y="145"/>
                </a:lnTo>
                <a:lnTo>
                  <a:pt x="53" y="121"/>
                </a:lnTo>
                <a:lnTo>
                  <a:pt x="58" y="99"/>
                </a:lnTo>
                <a:lnTo>
                  <a:pt x="70" y="77"/>
                </a:lnTo>
                <a:lnTo>
                  <a:pt x="84" y="61"/>
                </a:lnTo>
                <a:lnTo>
                  <a:pt x="84" y="61"/>
                </a:lnTo>
                <a:lnTo>
                  <a:pt x="104" y="44"/>
                </a:lnTo>
                <a:lnTo>
                  <a:pt x="123" y="34"/>
                </a:lnTo>
                <a:lnTo>
                  <a:pt x="145" y="27"/>
                </a:lnTo>
                <a:lnTo>
                  <a:pt x="169" y="24"/>
                </a:lnTo>
                <a:lnTo>
                  <a:pt x="1546" y="24"/>
                </a:lnTo>
                <a:lnTo>
                  <a:pt x="1546" y="24"/>
                </a:lnTo>
                <a:lnTo>
                  <a:pt x="1570" y="27"/>
                </a:lnTo>
                <a:lnTo>
                  <a:pt x="1592" y="34"/>
                </a:lnTo>
                <a:lnTo>
                  <a:pt x="1614" y="44"/>
                </a:lnTo>
                <a:lnTo>
                  <a:pt x="1631" y="61"/>
                </a:lnTo>
                <a:lnTo>
                  <a:pt x="1631" y="61"/>
                </a:lnTo>
                <a:lnTo>
                  <a:pt x="1645" y="77"/>
                </a:lnTo>
                <a:lnTo>
                  <a:pt x="1657" y="99"/>
                </a:lnTo>
                <a:lnTo>
                  <a:pt x="1664" y="121"/>
                </a:lnTo>
                <a:lnTo>
                  <a:pt x="1667" y="145"/>
                </a:lnTo>
                <a:lnTo>
                  <a:pt x="1667" y="378"/>
                </a:lnTo>
                <a:lnTo>
                  <a:pt x="1677" y="378"/>
                </a:lnTo>
                <a:lnTo>
                  <a:pt x="1677" y="145"/>
                </a:lnTo>
                <a:lnTo>
                  <a:pt x="1677" y="145"/>
                </a:lnTo>
                <a:lnTo>
                  <a:pt x="1677" y="131"/>
                </a:lnTo>
                <a:lnTo>
                  <a:pt x="1674" y="116"/>
                </a:lnTo>
                <a:lnTo>
                  <a:pt x="1664" y="90"/>
                </a:lnTo>
                <a:lnTo>
                  <a:pt x="1652" y="63"/>
                </a:lnTo>
                <a:lnTo>
                  <a:pt x="1633" y="44"/>
                </a:lnTo>
                <a:lnTo>
                  <a:pt x="1611" y="24"/>
                </a:lnTo>
                <a:lnTo>
                  <a:pt x="1587" y="12"/>
                </a:lnTo>
                <a:lnTo>
                  <a:pt x="1560" y="2"/>
                </a:lnTo>
                <a:lnTo>
                  <a:pt x="1546" y="0"/>
                </a:lnTo>
                <a:lnTo>
                  <a:pt x="15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302" name="Rectangle 116">
            <a:extLst>
              <a:ext uri="{FF2B5EF4-FFF2-40B4-BE49-F238E27FC236}">
                <a16:creationId xmlns="" xmlns:a16="http://schemas.microsoft.com/office/drawing/2014/main" id="{54C6181A-B7DE-4B59-8C2C-8AEBCA5E9D1C}"/>
              </a:ext>
            </a:extLst>
          </p:cNvPr>
          <p:cNvSpPr>
            <a:spLocks noChangeArrowheads="1"/>
          </p:cNvSpPr>
          <p:nvPr/>
        </p:nvSpPr>
        <p:spPr bwMode="auto">
          <a:xfrm>
            <a:off x="2888360" y="2519299"/>
            <a:ext cx="279229" cy="1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303" name="Rectangle 117">
            <a:extLst>
              <a:ext uri="{FF2B5EF4-FFF2-40B4-BE49-F238E27FC236}">
                <a16:creationId xmlns="" xmlns:a16="http://schemas.microsoft.com/office/drawing/2014/main" id="{295B5817-43A0-4108-8E92-7AA8EFCAEA0E}"/>
              </a:ext>
            </a:extLst>
          </p:cNvPr>
          <p:cNvSpPr>
            <a:spLocks noChangeArrowheads="1"/>
          </p:cNvSpPr>
          <p:nvPr/>
        </p:nvSpPr>
        <p:spPr bwMode="auto">
          <a:xfrm>
            <a:off x="2659029" y="2321974"/>
            <a:ext cx="728315" cy="16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6" name="Rectangle 67">
            <a:extLst>
              <a:ext uri="{FF2B5EF4-FFF2-40B4-BE49-F238E27FC236}">
                <a16:creationId xmlns="" xmlns:a16="http://schemas.microsoft.com/office/drawing/2014/main" id="{32EB0070-7D96-478C-A30C-E5BFEB7C07FC}"/>
              </a:ext>
            </a:extLst>
          </p:cNvPr>
          <p:cNvSpPr>
            <a:spLocks noChangeArrowheads="1"/>
          </p:cNvSpPr>
          <p:nvPr/>
        </p:nvSpPr>
        <p:spPr bwMode="auto">
          <a:xfrm>
            <a:off x="3936020" y="3752016"/>
            <a:ext cx="769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en-US" sz="2000" dirty="0">
                <a:solidFill>
                  <a:srgbClr val="FFFFFF"/>
                </a:solidFill>
                <a:latin typeface="微软雅黑" panose="020B0503020204020204" pitchFamily="34" charset="-122"/>
                <a:ea typeface="微软雅黑" panose="020B0503020204020204" pitchFamily="34" charset="-122"/>
              </a:rPr>
              <a:t>校园</a:t>
            </a:r>
            <a:r>
              <a:rPr lang="zh-CN" altLang="zh-CN" sz="2000" dirty="0" smtClean="0">
                <a:solidFill>
                  <a:srgbClr val="FFFFFF"/>
                </a:solidFill>
                <a:latin typeface="微软雅黑" panose="020B0503020204020204" pitchFamily="34" charset="-122"/>
                <a:ea typeface="微软雅黑" panose="020B0503020204020204" pitchFamily="34" charset="-122"/>
              </a:rPr>
              <a:t>云</a:t>
            </a:r>
            <a:endParaRPr lang="zh-CN" altLang="zh-CN" dirty="0">
              <a:latin typeface="微软雅黑" panose="020B0503020204020204" pitchFamily="34" charset="-122"/>
              <a:ea typeface="微软雅黑" panose="020B0503020204020204" pitchFamily="34" charset="-122"/>
            </a:endParaRPr>
          </a:p>
        </p:txBody>
      </p:sp>
      <p:sp>
        <p:nvSpPr>
          <p:cNvPr id="88" name="Freeform 114">
            <a:extLst>
              <a:ext uri="{FF2B5EF4-FFF2-40B4-BE49-F238E27FC236}">
                <a16:creationId xmlns="" xmlns:a16="http://schemas.microsoft.com/office/drawing/2014/main" id="{070A40FD-744A-4B3D-8E4C-2911D9C0C939}"/>
              </a:ext>
            </a:extLst>
          </p:cNvPr>
          <p:cNvSpPr>
            <a:spLocks/>
          </p:cNvSpPr>
          <p:nvPr/>
        </p:nvSpPr>
        <p:spPr bwMode="auto">
          <a:xfrm>
            <a:off x="2748426" y="2184160"/>
            <a:ext cx="845248" cy="590275"/>
          </a:xfrm>
          <a:custGeom>
            <a:avLst/>
            <a:gdLst>
              <a:gd name="T0" fmla="*/ 84 w 1677"/>
              <a:gd name="T1" fmla="*/ 0 h 1041"/>
              <a:gd name="T2" fmla="*/ 65 w 1677"/>
              <a:gd name="T3" fmla="*/ 12 h 1041"/>
              <a:gd name="T4" fmla="*/ 50 w 1677"/>
              <a:gd name="T5" fmla="*/ 24 h 1041"/>
              <a:gd name="T6" fmla="*/ 31 w 1677"/>
              <a:gd name="T7" fmla="*/ 51 h 1041"/>
              <a:gd name="T8" fmla="*/ 14 w 1677"/>
              <a:gd name="T9" fmla="*/ 80 h 1041"/>
              <a:gd name="T10" fmla="*/ 4 w 1677"/>
              <a:gd name="T11" fmla="*/ 111 h 1041"/>
              <a:gd name="T12" fmla="*/ 0 w 1677"/>
              <a:gd name="T13" fmla="*/ 145 h 1041"/>
              <a:gd name="T14" fmla="*/ 0 w 1677"/>
              <a:gd name="T15" fmla="*/ 871 h 1041"/>
              <a:gd name="T16" fmla="*/ 4 w 1677"/>
              <a:gd name="T17" fmla="*/ 905 h 1041"/>
              <a:gd name="T18" fmla="*/ 14 w 1677"/>
              <a:gd name="T19" fmla="*/ 939 h 1041"/>
              <a:gd name="T20" fmla="*/ 31 w 1677"/>
              <a:gd name="T21" fmla="*/ 966 h 1041"/>
              <a:gd name="T22" fmla="*/ 50 w 1677"/>
              <a:gd name="T23" fmla="*/ 992 h 1041"/>
              <a:gd name="T24" fmla="*/ 62 w 1677"/>
              <a:gd name="T25" fmla="*/ 1002 h 1041"/>
              <a:gd name="T26" fmla="*/ 89 w 1677"/>
              <a:gd name="T27" fmla="*/ 1021 h 1041"/>
              <a:gd name="T28" fmla="*/ 121 w 1677"/>
              <a:gd name="T29" fmla="*/ 1033 h 1041"/>
              <a:gd name="T30" fmla="*/ 152 w 1677"/>
              <a:gd name="T31" fmla="*/ 1041 h 1041"/>
              <a:gd name="T32" fmla="*/ 169 w 1677"/>
              <a:gd name="T33" fmla="*/ 1041 h 1041"/>
              <a:gd name="T34" fmla="*/ 1546 w 1677"/>
              <a:gd name="T35" fmla="*/ 1041 h 1041"/>
              <a:gd name="T36" fmla="*/ 1563 w 1677"/>
              <a:gd name="T37" fmla="*/ 1041 h 1041"/>
              <a:gd name="T38" fmla="*/ 1597 w 1677"/>
              <a:gd name="T39" fmla="*/ 1033 h 1041"/>
              <a:gd name="T40" fmla="*/ 1626 w 1677"/>
              <a:gd name="T41" fmla="*/ 1021 h 1041"/>
              <a:gd name="T42" fmla="*/ 1652 w 1677"/>
              <a:gd name="T43" fmla="*/ 1002 h 1041"/>
              <a:gd name="T44" fmla="*/ 1664 w 1677"/>
              <a:gd name="T45" fmla="*/ 992 h 1041"/>
              <a:gd name="T46" fmla="*/ 1677 w 1677"/>
              <a:gd name="T47" fmla="*/ 387 h 1041"/>
              <a:gd name="T48" fmla="*/ 1667 w 1677"/>
              <a:gd name="T49" fmla="*/ 871 h 1041"/>
              <a:gd name="T50" fmla="*/ 1664 w 1677"/>
              <a:gd name="T51" fmla="*/ 895 h 1041"/>
              <a:gd name="T52" fmla="*/ 1645 w 1677"/>
              <a:gd name="T53" fmla="*/ 939 h 1041"/>
              <a:gd name="T54" fmla="*/ 1631 w 1677"/>
              <a:gd name="T55" fmla="*/ 958 h 1041"/>
              <a:gd name="T56" fmla="*/ 1592 w 1677"/>
              <a:gd name="T57" fmla="*/ 983 h 1041"/>
              <a:gd name="T58" fmla="*/ 1546 w 1677"/>
              <a:gd name="T59" fmla="*/ 992 h 1041"/>
              <a:gd name="T60" fmla="*/ 169 w 1677"/>
              <a:gd name="T61" fmla="*/ 992 h 1041"/>
              <a:gd name="T62" fmla="*/ 145 w 1677"/>
              <a:gd name="T63" fmla="*/ 990 h 1041"/>
              <a:gd name="T64" fmla="*/ 104 w 1677"/>
              <a:gd name="T65" fmla="*/ 973 h 1041"/>
              <a:gd name="T66" fmla="*/ 84 w 1677"/>
              <a:gd name="T67" fmla="*/ 958 h 1041"/>
              <a:gd name="T68" fmla="*/ 58 w 1677"/>
              <a:gd name="T69" fmla="*/ 920 h 1041"/>
              <a:gd name="T70" fmla="*/ 48 w 1677"/>
              <a:gd name="T71" fmla="*/ 871 h 1041"/>
              <a:gd name="T72" fmla="*/ 48 w 1677"/>
              <a:gd name="T73" fmla="*/ 145 h 1041"/>
              <a:gd name="T74" fmla="*/ 58 w 1677"/>
              <a:gd name="T75" fmla="*/ 99 h 1041"/>
              <a:gd name="T76" fmla="*/ 84 w 1677"/>
              <a:gd name="T77" fmla="*/ 61 h 1041"/>
              <a:gd name="T78" fmla="*/ 104 w 1677"/>
              <a:gd name="T79" fmla="*/ 44 h 1041"/>
              <a:gd name="T80" fmla="*/ 145 w 1677"/>
              <a:gd name="T81" fmla="*/ 27 h 1041"/>
              <a:gd name="T82" fmla="*/ 1546 w 1677"/>
              <a:gd name="T83" fmla="*/ 24 h 1041"/>
              <a:gd name="T84" fmla="*/ 1570 w 1677"/>
              <a:gd name="T85" fmla="*/ 27 h 1041"/>
              <a:gd name="T86" fmla="*/ 1614 w 1677"/>
              <a:gd name="T87" fmla="*/ 44 h 1041"/>
              <a:gd name="T88" fmla="*/ 1631 w 1677"/>
              <a:gd name="T89" fmla="*/ 61 h 1041"/>
              <a:gd name="T90" fmla="*/ 1657 w 1677"/>
              <a:gd name="T91" fmla="*/ 99 h 1041"/>
              <a:gd name="T92" fmla="*/ 1667 w 1677"/>
              <a:gd name="T93" fmla="*/ 145 h 1041"/>
              <a:gd name="T94" fmla="*/ 1677 w 1677"/>
              <a:gd name="T95" fmla="*/ 378 h 1041"/>
              <a:gd name="T96" fmla="*/ 1677 w 1677"/>
              <a:gd name="T97" fmla="*/ 145 h 1041"/>
              <a:gd name="T98" fmla="*/ 1674 w 1677"/>
              <a:gd name="T99" fmla="*/ 116 h 1041"/>
              <a:gd name="T100" fmla="*/ 1652 w 1677"/>
              <a:gd name="T101" fmla="*/ 63 h 1041"/>
              <a:gd name="T102" fmla="*/ 1611 w 1677"/>
              <a:gd name="T103" fmla="*/ 24 h 1041"/>
              <a:gd name="T104" fmla="*/ 1560 w 1677"/>
              <a:gd name="T105" fmla="*/ 2 h 1041"/>
              <a:gd name="T106" fmla="*/ 1531 w 1677"/>
              <a:gd name="T107" fmla="*/ 0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77" h="1041">
                <a:moveTo>
                  <a:pt x="1531" y="0"/>
                </a:moveTo>
                <a:lnTo>
                  <a:pt x="84" y="0"/>
                </a:lnTo>
                <a:lnTo>
                  <a:pt x="84" y="0"/>
                </a:lnTo>
                <a:lnTo>
                  <a:pt x="65" y="12"/>
                </a:lnTo>
                <a:lnTo>
                  <a:pt x="50" y="24"/>
                </a:lnTo>
                <a:lnTo>
                  <a:pt x="50" y="24"/>
                </a:lnTo>
                <a:lnTo>
                  <a:pt x="41" y="36"/>
                </a:lnTo>
                <a:lnTo>
                  <a:pt x="31" y="51"/>
                </a:lnTo>
                <a:lnTo>
                  <a:pt x="21" y="65"/>
                </a:lnTo>
                <a:lnTo>
                  <a:pt x="14" y="80"/>
                </a:lnTo>
                <a:lnTo>
                  <a:pt x="9" y="94"/>
                </a:lnTo>
                <a:lnTo>
                  <a:pt x="4" y="111"/>
                </a:lnTo>
                <a:lnTo>
                  <a:pt x="2" y="128"/>
                </a:lnTo>
                <a:lnTo>
                  <a:pt x="0" y="145"/>
                </a:lnTo>
                <a:lnTo>
                  <a:pt x="0" y="871"/>
                </a:lnTo>
                <a:lnTo>
                  <a:pt x="0" y="871"/>
                </a:lnTo>
                <a:lnTo>
                  <a:pt x="2" y="888"/>
                </a:lnTo>
                <a:lnTo>
                  <a:pt x="4" y="905"/>
                </a:lnTo>
                <a:lnTo>
                  <a:pt x="9" y="922"/>
                </a:lnTo>
                <a:lnTo>
                  <a:pt x="14" y="939"/>
                </a:lnTo>
                <a:lnTo>
                  <a:pt x="21" y="954"/>
                </a:lnTo>
                <a:lnTo>
                  <a:pt x="31" y="966"/>
                </a:lnTo>
                <a:lnTo>
                  <a:pt x="41" y="980"/>
                </a:lnTo>
                <a:lnTo>
                  <a:pt x="50" y="992"/>
                </a:lnTo>
                <a:lnTo>
                  <a:pt x="50" y="992"/>
                </a:lnTo>
                <a:lnTo>
                  <a:pt x="62" y="1002"/>
                </a:lnTo>
                <a:lnTo>
                  <a:pt x="75" y="1012"/>
                </a:lnTo>
                <a:lnTo>
                  <a:pt x="89" y="1021"/>
                </a:lnTo>
                <a:lnTo>
                  <a:pt x="104" y="1029"/>
                </a:lnTo>
                <a:lnTo>
                  <a:pt x="121" y="1033"/>
                </a:lnTo>
                <a:lnTo>
                  <a:pt x="135" y="1038"/>
                </a:lnTo>
                <a:lnTo>
                  <a:pt x="152" y="1041"/>
                </a:lnTo>
                <a:lnTo>
                  <a:pt x="169" y="1041"/>
                </a:lnTo>
                <a:lnTo>
                  <a:pt x="169" y="1041"/>
                </a:lnTo>
                <a:lnTo>
                  <a:pt x="169" y="1041"/>
                </a:lnTo>
                <a:lnTo>
                  <a:pt x="1546" y="1041"/>
                </a:lnTo>
                <a:lnTo>
                  <a:pt x="1546" y="1041"/>
                </a:lnTo>
                <a:lnTo>
                  <a:pt x="1563" y="1041"/>
                </a:lnTo>
                <a:lnTo>
                  <a:pt x="1580" y="1038"/>
                </a:lnTo>
                <a:lnTo>
                  <a:pt x="1597" y="1033"/>
                </a:lnTo>
                <a:lnTo>
                  <a:pt x="1611" y="1029"/>
                </a:lnTo>
                <a:lnTo>
                  <a:pt x="1626" y="1021"/>
                </a:lnTo>
                <a:lnTo>
                  <a:pt x="1640" y="1012"/>
                </a:lnTo>
                <a:lnTo>
                  <a:pt x="1652" y="1002"/>
                </a:lnTo>
                <a:lnTo>
                  <a:pt x="1664" y="992"/>
                </a:lnTo>
                <a:lnTo>
                  <a:pt x="1664" y="992"/>
                </a:lnTo>
                <a:lnTo>
                  <a:pt x="1677" y="980"/>
                </a:lnTo>
                <a:lnTo>
                  <a:pt x="1677" y="387"/>
                </a:lnTo>
                <a:lnTo>
                  <a:pt x="1667" y="387"/>
                </a:lnTo>
                <a:lnTo>
                  <a:pt x="1667" y="871"/>
                </a:lnTo>
                <a:lnTo>
                  <a:pt x="1667" y="871"/>
                </a:lnTo>
                <a:lnTo>
                  <a:pt x="1664" y="895"/>
                </a:lnTo>
                <a:lnTo>
                  <a:pt x="1657" y="920"/>
                </a:lnTo>
                <a:lnTo>
                  <a:pt x="1645" y="939"/>
                </a:lnTo>
                <a:lnTo>
                  <a:pt x="1631" y="958"/>
                </a:lnTo>
                <a:lnTo>
                  <a:pt x="1631" y="958"/>
                </a:lnTo>
                <a:lnTo>
                  <a:pt x="1614" y="973"/>
                </a:lnTo>
                <a:lnTo>
                  <a:pt x="1592" y="983"/>
                </a:lnTo>
                <a:lnTo>
                  <a:pt x="1570" y="990"/>
                </a:lnTo>
                <a:lnTo>
                  <a:pt x="1546" y="992"/>
                </a:lnTo>
                <a:lnTo>
                  <a:pt x="1546" y="992"/>
                </a:lnTo>
                <a:lnTo>
                  <a:pt x="169" y="992"/>
                </a:lnTo>
                <a:lnTo>
                  <a:pt x="169" y="992"/>
                </a:lnTo>
                <a:lnTo>
                  <a:pt x="145" y="990"/>
                </a:lnTo>
                <a:lnTo>
                  <a:pt x="123" y="983"/>
                </a:lnTo>
                <a:lnTo>
                  <a:pt x="104" y="973"/>
                </a:lnTo>
                <a:lnTo>
                  <a:pt x="84" y="958"/>
                </a:lnTo>
                <a:lnTo>
                  <a:pt x="84" y="958"/>
                </a:lnTo>
                <a:lnTo>
                  <a:pt x="70" y="939"/>
                </a:lnTo>
                <a:lnTo>
                  <a:pt x="58" y="920"/>
                </a:lnTo>
                <a:lnTo>
                  <a:pt x="53" y="895"/>
                </a:lnTo>
                <a:lnTo>
                  <a:pt x="48" y="871"/>
                </a:lnTo>
                <a:lnTo>
                  <a:pt x="48" y="145"/>
                </a:lnTo>
                <a:lnTo>
                  <a:pt x="48" y="145"/>
                </a:lnTo>
                <a:lnTo>
                  <a:pt x="53" y="121"/>
                </a:lnTo>
                <a:lnTo>
                  <a:pt x="58" y="99"/>
                </a:lnTo>
                <a:lnTo>
                  <a:pt x="70" y="77"/>
                </a:lnTo>
                <a:lnTo>
                  <a:pt x="84" y="61"/>
                </a:lnTo>
                <a:lnTo>
                  <a:pt x="84" y="61"/>
                </a:lnTo>
                <a:lnTo>
                  <a:pt x="104" y="44"/>
                </a:lnTo>
                <a:lnTo>
                  <a:pt x="123" y="34"/>
                </a:lnTo>
                <a:lnTo>
                  <a:pt x="145" y="27"/>
                </a:lnTo>
                <a:lnTo>
                  <a:pt x="169" y="24"/>
                </a:lnTo>
                <a:lnTo>
                  <a:pt x="1546" y="24"/>
                </a:lnTo>
                <a:lnTo>
                  <a:pt x="1546" y="24"/>
                </a:lnTo>
                <a:lnTo>
                  <a:pt x="1570" y="27"/>
                </a:lnTo>
                <a:lnTo>
                  <a:pt x="1592" y="34"/>
                </a:lnTo>
                <a:lnTo>
                  <a:pt x="1614" y="44"/>
                </a:lnTo>
                <a:lnTo>
                  <a:pt x="1631" y="61"/>
                </a:lnTo>
                <a:lnTo>
                  <a:pt x="1631" y="61"/>
                </a:lnTo>
                <a:lnTo>
                  <a:pt x="1645" y="77"/>
                </a:lnTo>
                <a:lnTo>
                  <a:pt x="1657" y="99"/>
                </a:lnTo>
                <a:lnTo>
                  <a:pt x="1664" y="121"/>
                </a:lnTo>
                <a:lnTo>
                  <a:pt x="1667" y="145"/>
                </a:lnTo>
                <a:lnTo>
                  <a:pt x="1667" y="378"/>
                </a:lnTo>
                <a:lnTo>
                  <a:pt x="1677" y="378"/>
                </a:lnTo>
                <a:lnTo>
                  <a:pt x="1677" y="145"/>
                </a:lnTo>
                <a:lnTo>
                  <a:pt x="1677" y="145"/>
                </a:lnTo>
                <a:lnTo>
                  <a:pt x="1677" y="131"/>
                </a:lnTo>
                <a:lnTo>
                  <a:pt x="1674" y="116"/>
                </a:lnTo>
                <a:lnTo>
                  <a:pt x="1664" y="90"/>
                </a:lnTo>
                <a:lnTo>
                  <a:pt x="1652" y="63"/>
                </a:lnTo>
                <a:lnTo>
                  <a:pt x="1633" y="44"/>
                </a:lnTo>
                <a:lnTo>
                  <a:pt x="1611" y="24"/>
                </a:lnTo>
                <a:lnTo>
                  <a:pt x="1587" y="12"/>
                </a:lnTo>
                <a:lnTo>
                  <a:pt x="1560" y="2"/>
                </a:lnTo>
                <a:lnTo>
                  <a:pt x="1546" y="0"/>
                </a:lnTo>
                <a:lnTo>
                  <a:pt x="15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4" name="Freeform 21">
            <a:extLst>
              <a:ext uri="{FF2B5EF4-FFF2-40B4-BE49-F238E27FC236}">
                <a16:creationId xmlns="" xmlns:a16="http://schemas.microsoft.com/office/drawing/2014/main" id="{9A89CFCF-7372-4783-920B-F8C009F5E555}"/>
              </a:ext>
            </a:extLst>
          </p:cNvPr>
          <p:cNvSpPr>
            <a:spLocks/>
          </p:cNvSpPr>
          <p:nvPr/>
        </p:nvSpPr>
        <p:spPr bwMode="auto">
          <a:xfrm>
            <a:off x="2601669" y="2170551"/>
            <a:ext cx="864401" cy="603884"/>
          </a:xfrm>
          <a:custGeom>
            <a:avLst/>
            <a:gdLst>
              <a:gd name="T0" fmla="*/ 1546 w 1715"/>
              <a:gd name="T1" fmla="*/ 1016 h 1065"/>
              <a:gd name="T2" fmla="*/ 169 w 1715"/>
              <a:gd name="T3" fmla="*/ 1016 h 1065"/>
              <a:gd name="T4" fmla="*/ 123 w 1715"/>
              <a:gd name="T5" fmla="*/ 1007 h 1065"/>
              <a:gd name="T6" fmla="*/ 84 w 1715"/>
              <a:gd name="T7" fmla="*/ 982 h 1065"/>
              <a:gd name="T8" fmla="*/ 70 w 1715"/>
              <a:gd name="T9" fmla="*/ 963 h 1065"/>
              <a:gd name="T10" fmla="*/ 53 w 1715"/>
              <a:gd name="T11" fmla="*/ 919 h 1065"/>
              <a:gd name="T12" fmla="*/ 48 w 1715"/>
              <a:gd name="T13" fmla="*/ 169 h 1065"/>
              <a:gd name="T14" fmla="*/ 53 w 1715"/>
              <a:gd name="T15" fmla="*/ 145 h 1065"/>
              <a:gd name="T16" fmla="*/ 70 w 1715"/>
              <a:gd name="T17" fmla="*/ 101 h 1065"/>
              <a:gd name="T18" fmla="*/ 84 w 1715"/>
              <a:gd name="T19" fmla="*/ 85 h 1065"/>
              <a:gd name="T20" fmla="*/ 123 w 1715"/>
              <a:gd name="T21" fmla="*/ 58 h 1065"/>
              <a:gd name="T22" fmla="*/ 169 w 1715"/>
              <a:gd name="T23" fmla="*/ 48 h 1065"/>
              <a:gd name="T24" fmla="*/ 1546 w 1715"/>
              <a:gd name="T25" fmla="*/ 48 h 1065"/>
              <a:gd name="T26" fmla="*/ 1592 w 1715"/>
              <a:gd name="T27" fmla="*/ 58 h 1065"/>
              <a:gd name="T28" fmla="*/ 1631 w 1715"/>
              <a:gd name="T29" fmla="*/ 85 h 1065"/>
              <a:gd name="T30" fmla="*/ 1645 w 1715"/>
              <a:gd name="T31" fmla="*/ 101 h 1065"/>
              <a:gd name="T32" fmla="*/ 1664 w 1715"/>
              <a:gd name="T33" fmla="*/ 145 h 1065"/>
              <a:gd name="T34" fmla="*/ 1667 w 1715"/>
              <a:gd name="T35" fmla="*/ 895 h 1065"/>
              <a:gd name="T36" fmla="*/ 1664 w 1715"/>
              <a:gd name="T37" fmla="*/ 919 h 1065"/>
              <a:gd name="T38" fmla="*/ 1645 w 1715"/>
              <a:gd name="T39" fmla="*/ 963 h 1065"/>
              <a:gd name="T40" fmla="*/ 1631 w 1715"/>
              <a:gd name="T41" fmla="*/ 982 h 1065"/>
              <a:gd name="T42" fmla="*/ 1592 w 1715"/>
              <a:gd name="T43" fmla="*/ 1007 h 1065"/>
              <a:gd name="T44" fmla="*/ 1546 w 1715"/>
              <a:gd name="T45" fmla="*/ 1016 h 1065"/>
              <a:gd name="T46" fmla="*/ 1546 w 1715"/>
              <a:gd name="T47" fmla="*/ 1065 h 1065"/>
              <a:gd name="T48" fmla="*/ 1563 w 1715"/>
              <a:gd name="T49" fmla="*/ 1065 h 1065"/>
              <a:gd name="T50" fmla="*/ 1597 w 1715"/>
              <a:gd name="T51" fmla="*/ 1057 h 1065"/>
              <a:gd name="T52" fmla="*/ 1626 w 1715"/>
              <a:gd name="T53" fmla="*/ 1045 h 1065"/>
              <a:gd name="T54" fmla="*/ 1652 w 1715"/>
              <a:gd name="T55" fmla="*/ 1026 h 1065"/>
              <a:gd name="T56" fmla="*/ 1664 w 1715"/>
              <a:gd name="T57" fmla="*/ 1016 h 1065"/>
              <a:gd name="T58" fmla="*/ 1686 w 1715"/>
              <a:gd name="T59" fmla="*/ 990 h 1065"/>
              <a:gd name="T60" fmla="*/ 1701 w 1715"/>
              <a:gd name="T61" fmla="*/ 963 h 1065"/>
              <a:gd name="T62" fmla="*/ 1710 w 1715"/>
              <a:gd name="T63" fmla="*/ 929 h 1065"/>
              <a:gd name="T64" fmla="*/ 1715 w 1715"/>
              <a:gd name="T65" fmla="*/ 895 h 1065"/>
              <a:gd name="T66" fmla="*/ 1715 w 1715"/>
              <a:gd name="T67" fmla="*/ 169 h 1065"/>
              <a:gd name="T68" fmla="*/ 1710 w 1715"/>
              <a:gd name="T69" fmla="*/ 135 h 1065"/>
              <a:gd name="T70" fmla="*/ 1701 w 1715"/>
              <a:gd name="T71" fmla="*/ 104 h 1065"/>
              <a:gd name="T72" fmla="*/ 1686 w 1715"/>
              <a:gd name="T73" fmla="*/ 75 h 1065"/>
              <a:gd name="T74" fmla="*/ 1664 w 1715"/>
              <a:gd name="T75" fmla="*/ 48 h 1065"/>
              <a:gd name="T76" fmla="*/ 1652 w 1715"/>
              <a:gd name="T77" fmla="*/ 39 h 1065"/>
              <a:gd name="T78" fmla="*/ 1626 w 1715"/>
              <a:gd name="T79" fmla="*/ 19 h 1065"/>
              <a:gd name="T80" fmla="*/ 1597 w 1715"/>
              <a:gd name="T81" fmla="*/ 7 h 1065"/>
              <a:gd name="T82" fmla="*/ 1563 w 1715"/>
              <a:gd name="T83" fmla="*/ 0 h 1065"/>
              <a:gd name="T84" fmla="*/ 169 w 1715"/>
              <a:gd name="T85" fmla="*/ 0 h 1065"/>
              <a:gd name="T86" fmla="*/ 152 w 1715"/>
              <a:gd name="T87" fmla="*/ 0 h 1065"/>
              <a:gd name="T88" fmla="*/ 121 w 1715"/>
              <a:gd name="T89" fmla="*/ 7 h 1065"/>
              <a:gd name="T90" fmla="*/ 89 w 1715"/>
              <a:gd name="T91" fmla="*/ 19 h 1065"/>
              <a:gd name="T92" fmla="*/ 62 w 1715"/>
              <a:gd name="T93" fmla="*/ 39 h 1065"/>
              <a:gd name="T94" fmla="*/ 50 w 1715"/>
              <a:gd name="T95" fmla="*/ 48 h 1065"/>
              <a:gd name="T96" fmla="*/ 31 w 1715"/>
              <a:gd name="T97" fmla="*/ 75 h 1065"/>
              <a:gd name="T98" fmla="*/ 14 w 1715"/>
              <a:gd name="T99" fmla="*/ 104 h 1065"/>
              <a:gd name="T100" fmla="*/ 4 w 1715"/>
              <a:gd name="T101" fmla="*/ 135 h 1065"/>
              <a:gd name="T102" fmla="*/ 0 w 1715"/>
              <a:gd name="T103" fmla="*/ 169 h 1065"/>
              <a:gd name="T104" fmla="*/ 0 w 1715"/>
              <a:gd name="T105" fmla="*/ 895 h 1065"/>
              <a:gd name="T106" fmla="*/ 4 w 1715"/>
              <a:gd name="T107" fmla="*/ 929 h 1065"/>
              <a:gd name="T108" fmla="*/ 14 w 1715"/>
              <a:gd name="T109" fmla="*/ 963 h 1065"/>
              <a:gd name="T110" fmla="*/ 31 w 1715"/>
              <a:gd name="T111" fmla="*/ 990 h 1065"/>
              <a:gd name="T112" fmla="*/ 50 w 1715"/>
              <a:gd name="T113" fmla="*/ 1016 h 1065"/>
              <a:gd name="T114" fmla="*/ 62 w 1715"/>
              <a:gd name="T115" fmla="*/ 1026 h 1065"/>
              <a:gd name="T116" fmla="*/ 89 w 1715"/>
              <a:gd name="T117" fmla="*/ 1045 h 1065"/>
              <a:gd name="T118" fmla="*/ 121 w 1715"/>
              <a:gd name="T119" fmla="*/ 1057 h 1065"/>
              <a:gd name="T120" fmla="*/ 152 w 1715"/>
              <a:gd name="T121" fmla="*/ 1065 h 1065"/>
              <a:gd name="T122" fmla="*/ 1546 w 1715"/>
              <a:gd name="T123" fmla="*/ 1065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5" h="1065">
                <a:moveTo>
                  <a:pt x="1546" y="1040"/>
                </a:moveTo>
                <a:lnTo>
                  <a:pt x="1546" y="1016"/>
                </a:lnTo>
                <a:lnTo>
                  <a:pt x="169" y="1016"/>
                </a:lnTo>
                <a:lnTo>
                  <a:pt x="169" y="1016"/>
                </a:lnTo>
                <a:lnTo>
                  <a:pt x="145" y="1014"/>
                </a:lnTo>
                <a:lnTo>
                  <a:pt x="123" y="1007"/>
                </a:lnTo>
                <a:lnTo>
                  <a:pt x="104" y="997"/>
                </a:lnTo>
                <a:lnTo>
                  <a:pt x="84" y="982"/>
                </a:lnTo>
                <a:lnTo>
                  <a:pt x="84" y="982"/>
                </a:lnTo>
                <a:lnTo>
                  <a:pt x="70" y="963"/>
                </a:lnTo>
                <a:lnTo>
                  <a:pt x="58" y="944"/>
                </a:lnTo>
                <a:lnTo>
                  <a:pt x="53" y="919"/>
                </a:lnTo>
                <a:lnTo>
                  <a:pt x="48" y="895"/>
                </a:lnTo>
                <a:lnTo>
                  <a:pt x="48" y="169"/>
                </a:lnTo>
                <a:lnTo>
                  <a:pt x="48" y="169"/>
                </a:lnTo>
                <a:lnTo>
                  <a:pt x="53" y="145"/>
                </a:lnTo>
                <a:lnTo>
                  <a:pt x="58" y="123"/>
                </a:lnTo>
                <a:lnTo>
                  <a:pt x="70" y="101"/>
                </a:lnTo>
                <a:lnTo>
                  <a:pt x="84" y="85"/>
                </a:lnTo>
                <a:lnTo>
                  <a:pt x="84" y="85"/>
                </a:lnTo>
                <a:lnTo>
                  <a:pt x="104" y="68"/>
                </a:lnTo>
                <a:lnTo>
                  <a:pt x="123" y="58"/>
                </a:lnTo>
                <a:lnTo>
                  <a:pt x="145" y="51"/>
                </a:lnTo>
                <a:lnTo>
                  <a:pt x="169" y="48"/>
                </a:lnTo>
                <a:lnTo>
                  <a:pt x="1546" y="48"/>
                </a:lnTo>
                <a:lnTo>
                  <a:pt x="1546" y="48"/>
                </a:lnTo>
                <a:lnTo>
                  <a:pt x="1570" y="51"/>
                </a:lnTo>
                <a:lnTo>
                  <a:pt x="1592" y="58"/>
                </a:lnTo>
                <a:lnTo>
                  <a:pt x="1614" y="68"/>
                </a:lnTo>
                <a:lnTo>
                  <a:pt x="1631" y="85"/>
                </a:lnTo>
                <a:lnTo>
                  <a:pt x="1631" y="85"/>
                </a:lnTo>
                <a:lnTo>
                  <a:pt x="1645" y="101"/>
                </a:lnTo>
                <a:lnTo>
                  <a:pt x="1657" y="123"/>
                </a:lnTo>
                <a:lnTo>
                  <a:pt x="1664" y="145"/>
                </a:lnTo>
                <a:lnTo>
                  <a:pt x="1667" y="169"/>
                </a:lnTo>
                <a:lnTo>
                  <a:pt x="1667" y="895"/>
                </a:lnTo>
                <a:lnTo>
                  <a:pt x="1667" y="895"/>
                </a:lnTo>
                <a:lnTo>
                  <a:pt x="1664" y="919"/>
                </a:lnTo>
                <a:lnTo>
                  <a:pt x="1657" y="944"/>
                </a:lnTo>
                <a:lnTo>
                  <a:pt x="1645" y="963"/>
                </a:lnTo>
                <a:lnTo>
                  <a:pt x="1631" y="982"/>
                </a:lnTo>
                <a:lnTo>
                  <a:pt x="1631" y="982"/>
                </a:lnTo>
                <a:lnTo>
                  <a:pt x="1614" y="997"/>
                </a:lnTo>
                <a:lnTo>
                  <a:pt x="1592" y="1007"/>
                </a:lnTo>
                <a:lnTo>
                  <a:pt x="1570" y="1014"/>
                </a:lnTo>
                <a:lnTo>
                  <a:pt x="1546" y="1016"/>
                </a:lnTo>
                <a:lnTo>
                  <a:pt x="1546" y="1040"/>
                </a:lnTo>
                <a:lnTo>
                  <a:pt x="1546" y="1065"/>
                </a:lnTo>
                <a:lnTo>
                  <a:pt x="1546" y="1065"/>
                </a:lnTo>
                <a:lnTo>
                  <a:pt x="1563" y="1065"/>
                </a:lnTo>
                <a:lnTo>
                  <a:pt x="1580" y="1062"/>
                </a:lnTo>
                <a:lnTo>
                  <a:pt x="1597" y="1057"/>
                </a:lnTo>
                <a:lnTo>
                  <a:pt x="1611" y="1053"/>
                </a:lnTo>
                <a:lnTo>
                  <a:pt x="1626" y="1045"/>
                </a:lnTo>
                <a:lnTo>
                  <a:pt x="1640" y="1036"/>
                </a:lnTo>
                <a:lnTo>
                  <a:pt x="1652" y="1026"/>
                </a:lnTo>
                <a:lnTo>
                  <a:pt x="1664" y="1016"/>
                </a:lnTo>
                <a:lnTo>
                  <a:pt x="1664" y="1016"/>
                </a:lnTo>
                <a:lnTo>
                  <a:pt x="1677" y="1004"/>
                </a:lnTo>
                <a:lnTo>
                  <a:pt x="1686" y="990"/>
                </a:lnTo>
                <a:lnTo>
                  <a:pt x="1693" y="978"/>
                </a:lnTo>
                <a:lnTo>
                  <a:pt x="1701" y="963"/>
                </a:lnTo>
                <a:lnTo>
                  <a:pt x="1708" y="946"/>
                </a:lnTo>
                <a:lnTo>
                  <a:pt x="1710" y="929"/>
                </a:lnTo>
                <a:lnTo>
                  <a:pt x="1715" y="912"/>
                </a:lnTo>
                <a:lnTo>
                  <a:pt x="1715" y="895"/>
                </a:lnTo>
                <a:lnTo>
                  <a:pt x="1715" y="169"/>
                </a:lnTo>
                <a:lnTo>
                  <a:pt x="1715" y="169"/>
                </a:lnTo>
                <a:lnTo>
                  <a:pt x="1715" y="152"/>
                </a:lnTo>
                <a:lnTo>
                  <a:pt x="1710" y="135"/>
                </a:lnTo>
                <a:lnTo>
                  <a:pt x="1708" y="118"/>
                </a:lnTo>
                <a:lnTo>
                  <a:pt x="1701" y="104"/>
                </a:lnTo>
                <a:lnTo>
                  <a:pt x="1693" y="89"/>
                </a:lnTo>
                <a:lnTo>
                  <a:pt x="1686" y="75"/>
                </a:lnTo>
                <a:lnTo>
                  <a:pt x="1677" y="60"/>
                </a:lnTo>
                <a:lnTo>
                  <a:pt x="1664" y="48"/>
                </a:lnTo>
                <a:lnTo>
                  <a:pt x="1664" y="48"/>
                </a:lnTo>
                <a:lnTo>
                  <a:pt x="1652" y="39"/>
                </a:lnTo>
                <a:lnTo>
                  <a:pt x="1640" y="29"/>
                </a:lnTo>
                <a:lnTo>
                  <a:pt x="1626" y="19"/>
                </a:lnTo>
                <a:lnTo>
                  <a:pt x="1611" y="12"/>
                </a:lnTo>
                <a:lnTo>
                  <a:pt x="1597" y="7"/>
                </a:lnTo>
                <a:lnTo>
                  <a:pt x="1580" y="2"/>
                </a:lnTo>
                <a:lnTo>
                  <a:pt x="1563" y="0"/>
                </a:lnTo>
                <a:lnTo>
                  <a:pt x="1546" y="0"/>
                </a:lnTo>
                <a:lnTo>
                  <a:pt x="169" y="0"/>
                </a:lnTo>
                <a:lnTo>
                  <a:pt x="169" y="0"/>
                </a:lnTo>
                <a:lnTo>
                  <a:pt x="152" y="0"/>
                </a:lnTo>
                <a:lnTo>
                  <a:pt x="135" y="2"/>
                </a:lnTo>
                <a:lnTo>
                  <a:pt x="121" y="7"/>
                </a:lnTo>
                <a:lnTo>
                  <a:pt x="104" y="12"/>
                </a:lnTo>
                <a:lnTo>
                  <a:pt x="89" y="19"/>
                </a:lnTo>
                <a:lnTo>
                  <a:pt x="75" y="29"/>
                </a:lnTo>
                <a:lnTo>
                  <a:pt x="62" y="39"/>
                </a:lnTo>
                <a:lnTo>
                  <a:pt x="50" y="48"/>
                </a:lnTo>
                <a:lnTo>
                  <a:pt x="50" y="48"/>
                </a:lnTo>
                <a:lnTo>
                  <a:pt x="41" y="60"/>
                </a:lnTo>
                <a:lnTo>
                  <a:pt x="31" y="75"/>
                </a:lnTo>
                <a:lnTo>
                  <a:pt x="21" y="89"/>
                </a:lnTo>
                <a:lnTo>
                  <a:pt x="14" y="104"/>
                </a:lnTo>
                <a:lnTo>
                  <a:pt x="9" y="118"/>
                </a:lnTo>
                <a:lnTo>
                  <a:pt x="4" y="135"/>
                </a:lnTo>
                <a:lnTo>
                  <a:pt x="2" y="152"/>
                </a:lnTo>
                <a:lnTo>
                  <a:pt x="0" y="169"/>
                </a:lnTo>
                <a:lnTo>
                  <a:pt x="0" y="895"/>
                </a:lnTo>
                <a:lnTo>
                  <a:pt x="0" y="895"/>
                </a:lnTo>
                <a:lnTo>
                  <a:pt x="2" y="912"/>
                </a:lnTo>
                <a:lnTo>
                  <a:pt x="4" y="929"/>
                </a:lnTo>
                <a:lnTo>
                  <a:pt x="9" y="946"/>
                </a:lnTo>
                <a:lnTo>
                  <a:pt x="14" y="963"/>
                </a:lnTo>
                <a:lnTo>
                  <a:pt x="21" y="978"/>
                </a:lnTo>
                <a:lnTo>
                  <a:pt x="31" y="990"/>
                </a:lnTo>
                <a:lnTo>
                  <a:pt x="41" y="1004"/>
                </a:lnTo>
                <a:lnTo>
                  <a:pt x="50" y="1016"/>
                </a:lnTo>
                <a:lnTo>
                  <a:pt x="50" y="1016"/>
                </a:lnTo>
                <a:lnTo>
                  <a:pt x="62" y="1026"/>
                </a:lnTo>
                <a:lnTo>
                  <a:pt x="75" y="1036"/>
                </a:lnTo>
                <a:lnTo>
                  <a:pt x="89" y="1045"/>
                </a:lnTo>
                <a:lnTo>
                  <a:pt x="104" y="1053"/>
                </a:lnTo>
                <a:lnTo>
                  <a:pt x="121" y="1057"/>
                </a:lnTo>
                <a:lnTo>
                  <a:pt x="135" y="1062"/>
                </a:lnTo>
                <a:lnTo>
                  <a:pt x="152" y="1065"/>
                </a:lnTo>
                <a:lnTo>
                  <a:pt x="169" y="1065"/>
                </a:lnTo>
                <a:lnTo>
                  <a:pt x="1546" y="1065"/>
                </a:lnTo>
                <a:lnTo>
                  <a:pt x="1546" y="1040"/>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98" name="Freeform 37">
            <a:extLst>
              <a:ext uri="{FF2B5EF4-FFF2-40B4-BE49-F238E27FC236}">
                <a16:creationId xmlns="" xmlns:a16="http://schemas.microsoft.com/office/drawing/2014/main" id="{B02277F6-33BA-4F6A-BF89-19FCC52EBE2B}"/>
              </a:ext>
            </a:extLst>
          </p:cNvPr>
          <p:cNvSpPr>
            <a:spLocks/>
          </p:cNvSpPr>
          <p:nvPr/>
        </p:nvSpPr>
        <p:spPr bwMode="auto">
          <a:xfrm>
            <a:off x="4553520" y="1857244"/>
            <a:ext cx="837785" cy="1527253"/>
          </a:xfrm>
          <a:custGeom>
            <a:avLst/>
            <a:gdLst>
              <a:gd name="T0" fmla="*/ 10 w 1455"/>
              <a:gd name="T1" fmla="*/ 1694 h 1694"/>
              <a:gd name="T2" fmla="*/ 10 w 1455"/>
              <a:gd name="T3" fmla="*/ 9 h 1694"/>
              <a:gd name="T4" fmla="*/ 1455 w 1455"/>
              <a:gd name="T5" fmla="*/ 9 h 1694"/>
              <a:gd name="T6" fmla="*/ 1455 w 1455"/>
              <a:gd name="T7" fmla="*/ 0 h 1694"/>
              <a:gd name="T8" fmla="*/ 0 w 1455"/>
              <a:gd name="T9" fmla="*/ 0 h 1694"/>
              <a:gd name="T10" fmla="*/ 0 w 1455"/>
              <a:gd name="T11" fmla="*/ 1694 h 1694"/>
              <a:gd name="T12" fmla="*/ 10 w 1455"/>
              <a:gd name="T13" fmla="*/ 1694 h 1694"/>
            </a:gdLst>
            <a:ahLst/>
            <a:cxnLst>
              <a:cxn ang="0">
                <a:pos x="T0" y="T1"/>
              </a:cxn>
              <a:cxn ang="0">
                <a:pos x="T2" y="T3"/>
              </a:cxn>
              <a:cxn ang="0">
                <a:pos x="T4" y="T5"/>
              </a:cxn>
              <a:cxn ang="0">
                <a:pos x="T6" y="T7"/>
              </a:cxn>
              <a:cxn ang="0">
                <a:pos x="T8" y="T9"/>
              </a:cxn>
              <a:cxn ang="0">
                <a:pos x="T10" y="T11"/>
              </a:cxn>
              <a:cxn ang="0">
                <a:pos x="T12" y="T13"/>
              </a:cxn>
            </a:cxnLst>
            <a:rect l="0" t="0" r="r" b="b"/>
            <a:pathLst>
              <a:path w="1455" h="1694">
                <a:moveTo>
                  <a:pt x="10" y="1694"/>
                </a:moveTo>
                <a:lnTo>
                  <a:pt x="10" y="9"/>
                </a:lnTo>
                <a:lnTo>
                  <a:pt x="1455" y="9"/>
                </a:lnTo>
                <a:lnTo>
                  <a:pt x="1455" y="0"/>
                </a:lnTo>
                <a:lnTo>
                  <a:pt x="0" y="0"/>
                </a:lnTo>
                <a:lnTo>
                  <a:pt x="0" y="1694"/>
                </a:lnTo>
                <a:lnTo>
                  <a:pt x="10" y="16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 name="虚尾箭头 2"/>
          <p:cNvSpPr/>
          <p:nvPr/>
        </p:nvSpPr>
        <p:spPr>
          <a:xfrm>
            <a:off x="3923928" y="1652193"/>
            <a:ext cx="829371" cy="41550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77">
            <a:extLst>
              <a:ext uri="{FF2B5EF4-FFF2-40B4-BE49-F238E27FC236}">
                <a16:creationId xmlns="" xmlns:a16="http://schemas.microsoft.com/office/drawing/2014/main" id="{A7853F77-C4F4-4366-91C5-4CFCC252F405}"/>
              </a:ext>
            </a:extLst>
          </p:cNvPr>
          <p:cNvSpPr>
            <a:spLocks/>
          </p:cNvSpPr>
          <p:nvPr/>
        </p:nvSpPr>
        <p:spPr bwMode="auto">
          <a:xfrm>
            <a:off x="5414728" y="2176661"/>
            <a:ext cx="851296" cy="573831"/>
          </a:xfrm>
          <a:custGeom>
            <a:avLst/>
            <a:gdLst>
              <a:gd name="T0" fmla="*/ 145 w 1689"/>
              <a:gd name="T1" fmla="*/ 0 h 1012"/>
              <a:gd name="T2" fmla="*/ 131 w 1689"/>
              <a:gd name="T3" fmla="*/ 0 h 1012"/>
              <a:gd name="T4" fmla="*/ 90 w 1689"/>
              <a:gd name="T5" fmla="*/ 12 h 1012"/>
              <a:gd name="T6" fmla="*/ 44 w 1689"/>
              <a:gd name="T7" fmla="*/ 44 h 1012"/>
              <a:gd name="T8" fmla="*/ 12 w 1689"/>
              <a:gd name="T9" fmla="*/ 90 h 1012"/>
              <a:gd name="T10" fmla="*/ 0 w 1689"/>
              <a:gd name="T11" fmla="*/ 131 h 1012"/>
              <a:gd name="T12" fmla="*/ 0 w 1689"/>
              <a:gd name="T13" fmla="*/ 511 h 1012"/>
              <a:gd name="T14" fmla="*/ 24 w 1689"/>
              <a:gd name="T15" fmla="*/ 153 h 1012"/>
              <a:gd name="T16" fmla="*/ 27 w 1689"/>
              <a:gd name="T17" fmla="*/ 128 h 1012"/>
              <a:gd name="T18" fmla="*/ 46 w 1689"/>
              <a:gd name="T19" fmla="*/ 85 h 1012"/>
              <a:gd name="T20" fmla="*/ 61 w 1689"/>
              <a:gd name="T21" fmla="*/ 68 h 1012"/>
              <a:gd name="T22" fmla="*/ 99 w 1689"/>
              <a:gd name="T23" fmla="*/ 41 h 1012"/>
              <a:gd name="T24" fmla="*/ 145 w 1689"/>
              <a:gd name="T25" fmla="*/ 32 h 1012"/>
              <a:gd name="T26" fmla="*/ 1520 w 1689"/>
              <a:gd name="T27" fmla="*/ 32 h 1012"/>
              <a:gd name="T28" fmla="*/ 1568 w 1689"/>
              <a:gd name="T29" fmla="*/ 41 h 1012"/>
              <a:gd name="T30" fmla="*/ 1607 w 1689"/>
              <a:gd name="T31" fmla="*/ 68 h 1012"/>
              <a:gd name="T32" fmla="*/ 1622 w 1689"/>
              <a:gd name="T33" fmla="*/ 85 h 1012"/>
              <a:gd name="T34" fmla="*/ 1638 w 1689"/>
              <a:gd name="T35" fmla="*/ 128 h 1012"/>
              <a:gd name="T36" fmla="*/ 1641 w 1689"/>
              <a:gd name="T37" fmla="*/ 879 h 1012"/>
              <a:gd name="T38" fmla="*/ 1638 w 1689"/>
              <a:gd name="T39" fmla="*/ 905 h 1012"/>
              <a:gd name="T40" fmla="*/ 1622 w 1689"/>
              <a:gd name="T41" fmla="*/ 946 h 1012"/>
              <a:gd name="T42" fmla="*/ 1607 w 1689"/>
              <a:gd name="T43" fmla="*/ 966 h 1012"/>
              <a:gd name="T44" fmla="*/ 1568 w 1689"/>
              <a:gd name="T45" fmla="*/ 992 h 1012"/>
              <a:gd name="T46" fmla="*/ 1520 w 1689"/>
              <a:gd name="T47" fmla="*/ 1000 h 1012"/>
              <a:gd name="T48" fmla="*/ 145 w 1689"/>
              <a:gd name="T49" fmla="*/ 1000 h 1012"/>
              <a:gd name="T50" fmla="*/ 121 w 1689"/>
              <a:gd name="T51" fmla="*/ 997 h 1012"/>
              <a:gd name="T52" fmla="*/ 78 w 1689"/>
              <a:gd name="T53" fmla="*/ 980 h 1012"/>
              <a:gd name="T54" fmla="*/ 61 w 1689"/>
              <a:gd name="T55" fmla="*/ 966 h 1012"/>
              <a:gd name="T56" fmla="*/ 34 w 1689"/>
              <a:gd name="T57" fmla="*/ 927 h 1012"/>
              <a:gd name="T58" fmla="*/ 24 w 1689"/>
              <a:gd name="T59" fmla="*/ 879 h 1012"/>
              <a:gd name="T60" fmla="*/ 0 w 1689"/>
              <a:gd name="T61" fmla="*/ 520 h 1012"/>
              <a:gd name="T62" fmla="*/ 0 w 1689"/>
              <a:gd name="T63" fmla="*/ 866 h 1012"/>
              <a:gd name="T64" fmla="*/ 3 w 1689"/>
              <a:gd name="T65" fmla="*/ 896 h 1012"/>
              <a:gd name="T66" fmla="*/ 24 w 1689"/>
              <a:gd name="T67" fmla="*/ 946 h 1012"/>
              <a:gd name="T68" fmla="*/ 65 w 1689"/>
              <a:gd name="T69" fmla="*/ 985 h 1012"/>
              <a:gd name="T70" fmla="*/ 116 w 1689"/>
              <a:gd name="T71" fmla="*/ 1009 h 1012"/>
              <a:gd name="T72" fmla="*/ 145 w 1689"/>
              <a:gd name="T73" fmla="*/ 1012 h 1012"/>
              <a:gd name="T74" fmla="*/ 1629 w 1689"/>
              <a:gd name="T75" fmla="*/ 1012 h 1012"/>
              <a:gd name="T76" fmla="*/ 1641 w 1689"/>
              <a:gd name="T77" fmla="*/ 1000 h 1012"/>
              <a:gd name="T78" fmla="*/ 1660 w 1689"/>
              <a:gd name="T79" fmla="*/ 975 h 1012"/>
              <a:gd name="T80" fmla="*/ 1677 w 1689"/>
              <a:gd name="T81" fmla="*/ 946 h 1012"/>
              <a:gd name="T82" fmla="*/ 1687 w 1689"/>
              <a:gd name="T83" fmla="*/ 915 h 1012"/>
              <a:gd name="T84" fmla="*/ 1689 w 1689"/>
              <a:gd name="T85" fmla="*/ 879 h 1012"/>
              <a:gd name="T86" fmla="*/ 1689 w 1689"/>
              <a:gd name="T87" fmla="*/ 153 h 1012"/>
              <a:gd name="T88" fmla="*/ 1687 w 1689"/>
              <a:gd name="T89" fmla="*/ 119 h 1012"/>
              <a:gd name="T90" fmla="*/ 1677 w 1689"/>
              <a:gd name="T91" fmla="*/ 87 h 1012"/>
              <a:gd name="T92" fmla="*/ 1660 w 1689"/>
              <a:gd name="T93" fmla="*/ 58 h 1012"/>
              <a:gd name="T94" fmla="*/ 1641 w 1689"/>
              <a:gd name="T95" fmla="*/ 34 h 1012"/>
              <a:gd name="T96" fmla="*/ 1619 w 1689"/>
              <a:gd name="T97" fmla="*/ 15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9" h="1012">
                <a:moveTo>
                  <a:pt x="1595" y="0"/>
                </a:moveTo>
                <a:lnTo>
                  <a:pt x="145" y="0"/>
                </a:lnTo>
                <a:lnTo>
                  <a:pt x="145" y="0"/>
                </a:lnTo>
                <a:lnTo>
                  <a:pt x="131" y="0"/>
                </a:lnTo>
                <a:lnTo>
                  <a:pt x="116" y="3"/>
                </a:lnTo>
                <a:lnTo>
                  <a:pt x="90" y="12"/>
                </a:lnTo>
                <a:lnTo>
                  <a:pt x="65" y="24"/>
                </a:lnTo>
                <a:lnTo>
                  <a:pt x="44" y="44"/>
                </a:lnTo>
                <a:lnTo>
                  <a:pt x="24" y="65"/>
                </a:lnTo>
                <a:lnTo>
                  <a:pt x="12" y="90"/>
                </a:lnTo>
                <a:lnTo>
                  <a:pt x="3" y="116"/>
                </a:lnTo>
                <a:lnTo>
                  <a:pt x="0" y="131"/>
                </a:lnTo>
                <a:lnTo>
                  <a:pt x="0" y="145"/>
                </a:lnTo>
                <a:lnTo>
                  <a:pt x="0" y="511"/>
                </a:lnTo>
                <a:lnTo>
                  <a:pt x="24" y="511"/>
                </a:lnTo>
                <a:lnTo>
                  <a:pt x="24" y="153"/>
                </a:lnTo>
                <a:lnTo>
                  <a:pt x="24" y="153"/>
                </a:lnTo>
                <a:lnTo>
                  <a:pt x="27" y="128"/>
                </a:lnTo>
                <a:lnTo>
                  <a:pt x="34" y="107"/>
                </a:lnTo>
                <a:lnTo>
                  <a:pt x="46" y="85"/>
                </a:lnTo>
                <a:lnTo>
                  <a:pt x="61" y="68"/>
                </a:lnTo>
                <a:lnTo>
                  <a:pt x="61" y="68"/>
                </a:lnTo>
                <a:lnTo>
                  <a:pt x="78" y="53"/>
                </a:lnTo>
                <a:lnTo>
                  <a:pt x="99" y="41"/>
                </a:lnTo>
                <a:lnTo>
                  <a:pt x="121" y="34"/>
                </a:lnTo>
                <a:lnTo>
                  <a:pt x="145" y="32"/>
                </a:lnTo>
                <a:lnTo>
                  <a:pt x="1520" y="32"/>
                </a:lnTo>
                <a:lnTo>
                  <a:pt x="1520" y="32"/>
                </a:lnTo>
                <a:lnTo>
                  <a:pt x="1544" y="34"/>
                </a:lnTo>
                <a:lnTo>
                  <a:pt x="1568" y="41"/>
                </a:lnTo>
                <a:lnTo>
                  <a:pt x="1588" y="53"/>
                </a:lnTo>
                <a:lnTo>
                  <a:pt x="1607" y="68"/>
                </a:lnTo>
                <a:lnTo>
                  <a:pt x="1607" y="68"/>
                </a:lnTo>
                <a:lnTo>
                  <a:pt x="1622" y="85"/>
                </a:lnTo>
                <a:lnTo>
                  <a:pt x="1634" y="107"/>
                </a:lnTo>
                <a:lnTo>
                  <a:pt x="1638" y="128"/>
                </a:lnTo>
                <a:lnTo>
                  <a:pt x="1641" y="153"/>
                </a:lnTo>
                <a:lnTo>
                  <a:pt x="1641" y="879"/>
                </a:lnTo>
                <a:lnTo>
                  <a:pt x="1641" y="879"/>
                </a:lnTo>
                <a:lnTo>
                  <a:pt x="1638" y="905"/>
                </a:lnTo>
                <a:lnTo>
                  <a:pt x="1634" y="927"/>
                </a:lnTo>
                <a:lnTo>
                  <a:pt x="1622" y="946"/>
                </a:lnTo>
                <a:lnTo>
                  <a:pt x="1607" y="966"/>
                </a:lnTo>
                <a:lnTo>
                  <a:pt x="1607" y="966"/>
                </a:lnTo>
                <a:lnTo>
                  <a:pt x="1588" y="980"/>
                </a:lnTo>
                <a:lnTo>
                  <a:pt x="1568" y="992"/>
                </a:lnTo>
                <a:lnTo>
                  <a:pt x="1544" y="997"/>
                </a:lnTo>
                <a:lnTo>
                  <a:pt x="1520" y="1000"/>
                </a:lnTo>
                <a:lnTo>
                  <a:pt x="1520" y="1000"/>
                </a:lnTo>
                <a:lnTo>
                  <a:pt x="145" y="1000"/>
                </a:lnTo>
                <a:lnTo>
                  <a:pt x="145" y="1000"/>
                </a:lnTo>
                <a:lnTo>
                  <a:pt x="121" y="997"/>
                </a:lnTo>
                <a:lnTo>
                  <a:pt x="99" y="992"/>
                </a:lnTo>
                <a:lnTo>
                  <a:pt x="78" y="980"/>
                </a:lnTo>
                <a:lnTo>
                  <a:pt x="61" y="966"/>
                </a:lnTo>
                <a:lnTo>
                  <a:pt x="61" y="966"/>
                </a:lnTo>
                <a:lnTo>
                  <a:pt x="46" y="946"/>
                </a:lnTo>
                <a:lnTo>
                  <a:pt x="34" y="927"/>
                </a:lnTo>
                <a:lnTo>
                  <a:pt x="27" y="905"/>
                </a:lnTo>
                <a:lnTo>
                  <a:pt x="24" y="879"/>
                </a:lnTo>
                <a:lnTo>
                  <a:pt x="24" y="520"/>
                </a:lnTo>
                <a:lnTo>
                  <a:pt x="0" y="520"/>
                </a:lnTo>
                <a:lnTo>
                  <a:pt x="0" y="866"/>
                </a:lnTo>
                <a:lnTo>
                  <a:pt x="0" y="866"/>
                </a:lnTo>
                <a:lnTo>
                  <a:pt x="0" y="881"/>
                </a:lnTo>
                <a:lnTo>
                  <a:pt x="3" y="896"/>
                </a:lnTo>
                <a:lnTo>
                  <a:pt x="12" y="922"/>
                </a:lnTo>
                <a:lnTo>
                  <a:pt x="24" y="946"/>
                </a:lnTo>
                <a:lnTo>
                  <a:pt x="44" y="968"/>
                </a:lnTo>
                <a:lnTo>
                  <a:pt x="65" y="985"/>
                </a:lnTo>
                <a:lnTo>
                  <a:pt x="90" y="1000"/>
                </a:lnTo>
                <a:lnTo>
                  <a:pt x="116" y="1009"/>
                </a:lnTo>
                <a:lnTo>
                  <a:pt x="131" y="1009"/>
                </a:lnTo>
                <a:lnTo>
                  <a:pt x="145" y="1012"/>
                </a:lnTo>
                <a:lnTo>
                  <a:pt x="1629" y="1012"/>
                </a:lnTo>
                <a:lnTo>
                  <a:pt x="1629" y="1012"/>
                </a:lnTo>
                <a:lnTo>
                  <a:pt x="1641" y="1000"/>
                </a:lnTo>
                <a:lnTo>
                  <a:pt x="1641" y="1000"/>
                </a:lnTo>
                <a:lnTo>
                  <a:pt x="1651" y="987"/>
                </a:lnTo>
                <a:lnTo>
                  <a:pt x="1660" y="975"/>
                </a:lnTo>
                <a:lnTo>
                  <a:pt x="1670" y="961"/>
                </a:lnTo>
                <a:lnTo>
                  <a:pt x="1677" y="946"/>
                </a:lnTo>
                <a:lnTo>
                  <a:pt x="1682" y="929"/>
                </a:lnTo>
                <a:lnTo>
                  <a:pt x="1687" y="915"/>
                </a:lnTo>
                <a:lnTo>
                  <a:pt x="1689" y="898"/>
                </a:lnTo>
                <a:lnTo>
                  <a:pt x="1689" y="879"/>
                </a:lnTo>
                <a:lnTo>
                  <a:pt x="1689" y="153"/>
                </a:lnTo>
                <a:lnTo>
                  <a:pt x="1689" y="153"/>
                </a:lnTo>
                <a:lnTo>
                  <a:pt x="1689" y="136"/>
                </a:lnTo>
                <a:lnTo>
                  <a:pt x="1687" y="119"/>
                </a:lnTo>
                <a:lnTo>
                  <a:pt x="1682" y="102"/>
                </a:lnTo>
                <a:lnTo>
                  <a:pt x="1677" y="87"/>
                </a:lnTo>
                <a:lnTo>
                  <a:pt x="1670" y="73"/>
                </a:lnTo>
                <a:lnTo>
                  <a:pt x="1660" y="58"/>
                </a:lnTo>
                <a:lnTo>
                  <a:pt x="1651" y="46"/>
                </a:lnTo>
                <a:lnTo>
                  <a:pt x="1641" y="34"/>
                </a:lnTo>
                <a:lnTo>
                  <a:pt x="1641" y="34"/>
                </a:lnTo>
                <a:lnTo>
                  <a:pt x="1619" y="15"/>
                </a:lnTo>
                <a:lnTo>
                  <a:pt x="15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0239" tIns="15120" rIns="30239" bIns="151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7" name="Rectangle 28">
            <a:extLst>
              <a:ext uri="{FF2B5EF4-FFF2-40B4-BE49-F238E27FC236}">
                <a16:creationId xmlns="" xmlns:a16="http://schemas.microsoft.com/office/drawing/2014/main" id="{172A9A0E-2BFB-4A1E-A0E6-268985958C40}"/>
              </a:ext>
            </a:extLst>
          </p:cNvPr>
          <p:cNvSpPr>
            <a:spLocks noChangeArrowheads="1"/>
          </p:cNvSpPr>
          <p:nvPr/>
        </p:nvSpPr>
        <p:spPr bwMode="auto">
          <a:xfrm>
            <a:off x="5535694" y="2290066"/>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92"/>
            <a:r>
              <a:rPr lang="zh-CN" altLang="en-US" sz="1200" dirty="0" smtClean="0">
                <a:solidFill>
                  <a:srgbClr val="000000"/>
                </a:solidFill>
                <a:latin typeface="微软雅黑" panose="020B0503020204020204" pitchFamily="34" charset="-122"/>
                <a:ea typeface="微软雅黑" panose="020B0503020204020204" pitchFamily="34" charset="-122"/>
              </a:rPr>
              <a:t>校园</a:t>
            </a:r>
            <a:r>
              <a:rPr lang="zh-CN" altLang="en-US" sz="1200" dirty="0" smtClean="0">
                <a:solidFill>
                  <a:srgbClr val="E60012"/>
                </a:solidFill>
                <a:latin typeface="微软雅黑" panose="020B0503020204020204" pitchFamily="34" charset="-122"/>
                <a:ea typeface="微软雅黑" panose="020B0503020204020204" pitchFamily="34" charset="-122"/>
              </a:rPr>
              <a:t>服务</a:t>
            </a:r>
            <a:endParaRPr lang="en-US" altLang="zh-CN" sz="1200" dirty="0" smtClean="0">
              <a:solidFill>
                <a:srgbClr val="E60012"/>
              </a:solidFill>
              <a:latin typeface="微软雅黑" panose="020B0503020204020204" pitchFamily="34" charset="-122"/>
              <a:ea typeface="微软雅黑" panose="020B0503020204020204" pitchFamily="34" charset="-122"/>
            </a:endParaRPr>
          </a:p>
          <a:p>
            <a:pPr algn="ctr" defTabSz="302392"/>
            <a:r>
              <a:rPr lang="zh-CN" altLang="en-US" sz="1200" dirty="0" smtClean="0">
                <a:solidFill>
                  <a:srgbClr val="E60012"/>
                </a:solidFill>
                <a:latin typeface="微软雅黑" panose="020B0503020204020204" pitchFamily="34" charset="-122"/>
                <a:ea typeface="微软雅黑" panose="020B0503020204020204" pitchFamily="34" charset="-122"/>
              </a:rPr>
              <a:t>中心</a:t>
            </a:r>
            <a:endParaRPr lang="zh-CN" altLang="zh-CN" dirty="0">
              <a:solidFill>
                <a:srgbClr val="E60012"/>
              </a:solidFill>
              <a:latin typeface="微软雅黑" panose="020B0503020204020204" pitchFamily="34" charset="-122"/>
              <a:ea typeface="微软雅黑" panose="020B0503020204020204" pitchFamily="34" charset="-122"/>
            </a:endParaRPr>
          </a:p>
        </p:txBody>
      </p:sp>
      <p:sp>
        <p:nvSpPr>
          <p:cNvPr id="75" name="object 2"/>
          <p:cNvSpPr txBox="1">
            <a:spLocks/>
          </p:cNvSpPr>
          <p:nvPr/>
        </p:nvSpPr>
        <p:spPr bwMode="auto">
          <a:xfrm>
            <a:off x="2241125" y="212546"/>
            <a:ext cx="4491115" cy="523143"/>
          </a:xfrm>
          <a:prstGeom prst="rect">
            <a:avLst/>
          </a:prstGeom>
          <a:noFill/>
          <a:ln w="9525">
            <a:noFill/>
            <a:miter lim="800000"/>
          </a:ln>
        </p:spPr>
        <p:txBody>
          <a:bodyPr vert="horz" wrap="square" lIns="91440" tIns="45720" rIns="91440" bIns="45720" numCol="1" anchor="ctr" anchorCtr="0" compatLnSpc="1"/>
          <a:lstStyle>
            <a:lvl1pPr algn="ctr" eaLnBrk="1" hangingPunct="1">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smtClean="0"/>
              <a:t>泛云数据中心定位</a:t>
            </a:r>
            <a:endParaRPr lang="zh-CN" altLang="en-US" dirty="0"/>
          </a:p>
        </p:txBody>
      </p:sp>
    </p:spTree>
    <p:extLst>
      <p:ext uri="{BB962C8B-B14F-4D97-AF65-F5344CB8AC3E}">
        <p14:creationId xmlns:p14="http://schemas.microsoft.com/office/powerpoint/2010/main" val="241881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
          <p:cNvGrpSpPr/>
          <p:nvPr/>
        </p:nvGrpSpPr>
        <p:grpSpPr>
          <a:xfrm>
            <a:off x="513528" y="1059582"/>
            <a:ext cx="3295764" cy="3294463"/>
            <a:chOff x="3073400" y="1252538"/>
            <a:chExt cx="2995613" cy="2994025"/>
          </a:xfrm>
          <a:solidFill>
            <a:srgbClr val="A0A0A0"/>
          </a:solidFill>
        </p:grpSpPr>
        <p:sp>
          <p:nvSpPr>
            <p:cNvPr id="28" name="Oval 6"/>
            <p:cNvSpPr>
              <a:spLocks noChangeArrowheads="1"/>
            </p:cNvSpPr>
            <p:nvPr/>
          </p:nvSpPr>
          <p:spPr bwMode="auto">
            <a:xfrm>
              <a:off x="3073400" y="1252538"/>
              <a:ext cx="2995613" cy="2994025"/>
            </a:xfrm>
            <a:prstGeom prst="ellipse">
              <a:avLst/>
            </a:prstGeom>
            <a:grp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Freeform 15"/>
            <p:cNvSpPr/>
            <p:nvPr/>
          </p:nvSpPr>
          <p:spPr bwMode="auto">
            <a:xfrm>
              <a:off x="4324350" y="1414463"/>
              <a:ext cx="100013" cy="149225"/>
            </a:xfrm>
            <a:custGeom>
              <a:avLst/>
              <a:gdLst>
                <a:gd name="T0" fmla="*/ 16 w 16"/>
                <a:gd name="T1" fmla="*/ 24 h 24"/>
                <a:gd name="T2" fmla="*/ 0 w 16"/>
                <a:gd name="T3" fmla="*/ 24 h 24"/>
                <a:gd name="T4" fmla="*/ 1 w 16"/>
                <a:gd name="T5" fmla="*/ 20 h 24"/>
                <a:gd name="T6" fmla="*/ 3 w 16"/>
                <a:gd name="T7" fmla="*/ 18 h 24"/>
                <a:gd name="T8" fmla="*/ 6 w 16"/>
                <a:gd name="T9" fmla="*/ 15 h 24"/>
                <a:gd name="T10" fmla="*/ 9 w 16"/>
                <a:gd name="T11" fmla="*/ 13 h 24"/>
                <a:gd name="T12" fmla="*/ 11 w 16"/>
                <a:gd name="T13" fmla="*/ 11 h 24"/>
                <a:gd name="T14" fmla="*/ 12 w 16"/>
                <a:gd name="T15" fmla="*/ 7 h 24"/>
                <a:gd name="T16" fmla="*/ 11 w 16"/>
                <a:gd name="T17" fmla="*/ 4 h 24"/>
                <a:gd name="T18" fmla="*/ 8 w 16"/>
                <a:gd name="T19" fmla="*/ 3 h 24"/>
                <a:gd name="T20" fmla="*/ 5 w 16"/>
                <a:gd name="T21" fmla="*/ 4 h 24"/>
                <a:gd name="T22" fmla="*/ 4 w 16"/>
                <a:gd name="T23" fmla="*/ 7 h 24"/>
                <a:gd name="T24" fmla="*/ 1 w 16"/>
                <a:gd name="T25" fmla="*/ 7 h 24"/>
                <a:gd name="T26" fmla="*/ 1 w 16"/>
                <a:gd name="T27" fmla="*/ 4 h 24"/>
                <a:gd name="T28" fmla="*/ 3 w 16"/>
                <a:gd name="T29" fmla="*/ 2 h 24"/>
                <a:gd name="T30" fmla="*/ 5 w 16"/>
                <a:gd name="T31" fmla="*/ 1 h 24"/>
                <a:gd name="T32" fmla="*/ 8 w 16"/>
                <a:gd name="T33" fmla="*/ 0 h 24"/>
                <a:gd name="T34" fmla="*/ 11 w 16"/>
                <a:gd name="T35" fmla="*/ 1 h 24"/>
                <a:gd name="T36" fmla="*/ 14 w 16"/>
                <a:gd name="T37" fmla="*/ 2 h 24"/>
                <a:gd name="T38" fmla="*/ 15 w 16"/>
                <a:gd name="T39" fmla="*/ 4 h 24"/>
                <a:gd name="T40" fmla="*/ 16 w 16"/>
                <a:gd name="T41" fmla="*/ 7 h 24"/>
                <a:gd name="T42" fmla="*/ 15 w 16"/>
                <a:gd name="T43" fmla="*/ 9 h 24"/>
                <a:gd name="T44" fmla="*/ 14 w 16"/>
                <a:gd name="T45" fmla="*/ 11 h 24"/>
                <a:gd name="T46" fmla="*/ 12 w 16"/>
                <a:gd name="T47" fmla="*/ 14 h 24"/>
                <a:gd name="T48" fmla="*/ 8 w 16"/>
                <a:gd name="T49" fmla="*/ 17 h 24"/>
                <a:gd name="T50" fmla="*/ 4 w 16"/>
                <a:gd name="T51" fmla="*/ 21 h 24"/>
                <a:gd name="T52" fmla="*/ 16 w 16"/>
                <a:gd name="T53" fmla="*/ 21 h 24"/>
                <a:gd name="T54" fmla="*/ 16 w 16"/>
                <a:gd name="T5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24">
                  <a:moveTo>
                    <a:pt x="16" y="24"/>
                  </a:moveTo>
                  <a:cubicBezTo>
                    <a:pt x="0" y="24"/>
                    <a:pt x="0" y="24"/>
                    <a:pt x="0" y="24"/>
                  </a:cubicBezTo>
                  <a:cubicBezTo>
                    <a:pt x="0" y="23"/>
                    <a:pt x="0" y="21"/>
                    <a:pt x="1" y="20"/>
                  </a:cubicBezTo>
                  <a:cubicBezTo>
                    <a:pt x="2" y="19"/>
                    <a:pt x="2" y="19"/>
                    <a:pt x="3" y="18"/>
                  </a:cubicBezTo>
                  <a:cubicBezTo>
                    <a:pt x="4" y="17"/>
                    <a:pt x="5" y="16"/>
                    <a:pt x="6" y="15"/>
                  </a:cubicBezTo>
                  <a:cubicBezTo>
                    <a:pt x="7" y="14"/>
                    <a:pt x="8" y="13"/>
                    <a:pt x="9" y="13"/>
                  </a:cubicBezTo>
                  <a:cubicBezTo>
                    <a:pt x="10" y="12"/>
                    <a:pt x="11" y="11"/>
                    <a:pt x="11" y="11"/>
                  </a:cubicBezTo>
                  <a:cubicBezTo>
                    <a:pt x="12" y="9"/>
                    <a:pt x="12" y="8"/>
                    <a:pt x="12" y="7"/>
                  </a:cubicBezTo>
                  <a:cubicBezTo>
                    <a:pt x="12" y="5"/>
                    <a:pt x="12" y="4"/>
                    <a:pt x="11" y="4"/>
                  </a:cubicBezTo>
                  <a:cubicBezTo>
                    <a:pt x="11" y="3"/>
                    <a:pt x="10" y="3"/>
                    <a:pt x="8" y="3"/>
                  </a:cubicBezTo>
                  <a:cubicBezTo>
                    <a:pt x="7" y="3"/>
                    <a:pt x="6" y="3"/>
                    <a:pt x="5" y="4"/>
                  </a:cubicBezTo>
                  <a:cubicBezTo>
                    <a:pt x="4" y="4"/>
                    <a:pt x="4" y="6"/>
                    <a:pt x="4" y="7"/>
                  </a:cubicBezTo>
                  <a:cubicBezTo>
                    <a:pt x="1" y="7"/>
                    <a:pt x="1" y="7"/>
                    <a:pt x="1" y="7"/>
                  </a:cubicBezTo>
                  <a:cubicBezTo>
                    <a:pt x="1" y="6"/>
                    <a:pt x="1" y="5"/>
                    <a:pt x="1" y="4"/>
                  </a:cubicBezTo>
                  <a:cubicBezTo>
                    <a:pt x="2" y="3"/>
                    <a:pt x="2" y="3"/>
                    <a:pt x="3" y="2"/>
                  </a:cubicBezTo>
                  <a:cubicBezTo>
                    <a:pt x="4" y="1"/>
                    <a:pt x="4" y="1"/>
                    <a:pt x="5" y="1"/>
                  </a:cubicBezTo>
                  <a:cubicBezTo>
                    <a:pt x="6" y="0"/>
                    <a:pt x="7" y="0"/>
                    <a:pt x="8" y="0"/>
                  </a:cubicBezTo>
                  <a:cubicBezTo>
                    <a:pt x="9" y="0"/>
                    <a:pt x="10" y="0"/>
                    <a:pt x="11" y="1"/>
                  </a:cubicBezTo>
                  <a:cubicBezTo>
                    <a:pt x="12" y="1"/>
                    <a:pt x="13" y="1"/>
                    <a:pt x="14" y="2"/>
                  </a:cubicBezTo>
                  <a:cubicBezTo>
                    <a:pt x="14" y="3"/>
                    <a:pt x="15" y="3"/>
                    <a:pt x="15" y="4"/>
                  </a:cubicBezTo>
                  <a:cubicBezTo>
                    <a:pt x="15" y="5"/>
                    <a:pt x="16" y="6"/>
                    <a:pt x="16" y="7"/>
                  </a:cubicBezTo>
                  <a:cubicBezTo>
                    <a:pt x="16" y="8"/>
                    <a:pt x="15" y="9"/>
                    <a:pt x="15" y="9"/>
                  </a:cubicBezTo>
                  <a:cubicBezTo>
                    <a:pt x="15" y="10"/>
                    <a:pt x="15" y="11"/>
                    <a:pt x="14" y="11"/>
                  </a:cubicBezTo>
                  <a:cubicBezTo>
                    <a:pt x="14" y="12"/>
                    <a:pt x="13" y="13"/>
                    <a:pt x="12" y="14"/>
                  </a:cubicBezTo>
                  <a:cubicBezTo>
                    <a:pt x="11" y="15"/>
                    <a:pt x="10" y="16"/>
                    <a:pt x="8" y="17"/>
                  </a:cubicBezTo>
                  <a:cubicBezTo>
                    <a:pt x="6" y="19"/>
                    <a:pt x="4" y="21"/>
                    <a:pt x="4" y="21"/>
                  </a:cubicBezTo>
                  <a:cubicBezTo>
                    <a:pt x="16" y="21"/>
                    <a:pt x="16" y="21"/>
                    <a:pt x="16" y="21"/>
                  </a:cubicBezTo>
                  <a:lnTo>
                    <a:pt x="16"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Freeform 16"/>
            <p:cNvSpPr>
              <a:spLocks noEditPoints="1"/>
            </p:cNvSpPr>
            <p:nvPr/>
          </p:nvSpPr>
          <p:spPr bwMode="auto">
            <a:xfrm>
              <a:off x="4443413" y="1414463"/>
              <a:ext cx="93663" cy="155575"/>
            </a:xfrm>
            <a:custGeom>
              <a:avLst/>
              <a:gdLst>
                <a:gd name="T0" fmla="*/ 15 w 15"/>
                <a:gd name="T1" fmla="*/ 12 h 25"/>
                <a:gd name="T2" fmla="*/ 7 w 15"/>
                <a:gd name="T3" fmla="*/ 25 h 25"/>
                <a:gd name="T4" fmla="*/ 4 w 15"/>
                <a:gd name="T5" fmla="*/ 24 h 25"/>
                <a:gd name="T6" fmla="*/ 2 w 15"/>
                <a:gd name="T7" fmla="*/ 23 h 25"/>
                <a:gd name="T8" fmla="*/ 1 w 15"/>
                <a:gd name="T9" fmla="*/ 21 h 25"/>
                <a:gd name="T10" fmla="*/ 0 w 15"/>
                <a:gd name="T11" fmla="*/ 19 h 25"/>
                <a:gd name="T12" fmla="*/ 3 w 15"/>
                <a:gd name="T13" fmla="*/ 19 h 25"/>
                <a:gd name="T14" fmla="*/ 7 w 15"/>
                <a:gd name="T15" fmla="*/ 22 h 25"/>
                <a:gd name="T16" fmla="*/ 11 w 15"/>
                <a:gd name="T17" fmla="*/ 20 h 25"/>
                <a:gd name="T18" fmla="*/ 12 w 15"/>
                <a:gd name="T19" fmla="*/ 13 h 25"/>
                <a:gd name="T20" fmla="*/ 7 w 15"/>
                <a:gd name="T21" fmla="*/ 16 h 25"/>
                <a:gd name="T22" fmla="*/ 4 w 15"/>
                <a:gd name="T23" fmla="*/ 15 h 25"/>
                <a:gd name="T24" fmla="*/ 2 w 15"/>
                <a:gd name="T25" fmla="*/ 14 h 25"/>
                <a:gd name="T26" fmla="*/ 0 w 15"/>
                <a:gd name="T27" fmla="*/ 11 h 25"/>
                <a:gd name="T28" fmla="*/ 0 w 15"/>
                <a:gd name="T29" fmla="*/ 8 h 25"/>
                <a:gd name="T30" fmla="*/ 0 w 15"/>
                <a:gd name="T31" fmla="*/ 5 h 25"/>
                <a:gd name="T32" fmla="*/ 2 w 15"/>
                <a:gd name="T33" fmla="*/ 3 h 25"/>
                <a:gd name="T34" fmla="*/ 4 w 15"/>
                <a:gd name="T35" fmla="*/ 1 h 25"/>
                <a:gd name="T36" fmla="*/ 7 w 15"/>
                <a:gd name="T37" fmla="*/ 0 h 25"/>
                <a:gd name="T38" fmla="*/ 13 w 15"/>
                <a:gd name="T39" fmla="*/ 3 h 25"/>
                <a:gd name="T40" fmla="*/ 15 w 15"/>
                <a:gd name="T41" fmla="*/ 12 h 25"/>
                <a:gd name="T42" fmla="*/ 12 w 15"/>
                <a:gd name="T43" fmla="*/ 11 h 25"/>
                <a:gd name="T44" fmla="*/ 11 w 15"/>
                <a:gd name="T45" fmla="*/ 5 h 25"/>
                <a:gd name="T46" fmla="*/ 7 w 15"/>
                <a:gd name="T47" fmla="*/ 3 h 25"/>
                <a:gd name="T48" fmla="*/ 5 w 15"/>
                <a:gd name="T49" fmla="*/ 3 h 25"/>
                <a:gd name="T50" fmla="*/ 4 w 15"/>
                <a:gd name="T51" fmla="*/ 4 h 25"/>
                <a:gd name="T52" fmla="*/ 3 w 15"/>
                <a:gd name="T53" fmla="*/ 6 h 25"/>
                <a:gd name="T54" fmla="*/ 3 w 15"/>
                <a:gd name="T55" fmla="*/ 8 h 25"/>
                <a:gd name="T56" fmla="*/ 3 w 15"/>
                <a:gd name="T57" fmla="*/ 10 h 25"/>
                <a:gd name="T58" fmla="*/ 4 w 15"/>
                <a:gd name="T59" fmla="*/ 12 h 25"/>
                <a:gd name="T60" fmla="*/ 5 w 15"/>
                <a:gd name="T61" fmla="*/ 13 h 25"/>
                <a:gd name="T62" fmla="*/ 7 w 15"/>
                <a:gd name="T63" fmla="*/ 13 h 25"/>
                <a:gd name="T64" fmla="*/ 12 w 15"/>
                <a:gd name="T65"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25">
                  <a:moveTo>
                    <a:pt x="15" y="12"/>
                  </a:moveTo>
                  <a:cubicBezTo>
                    <a:pt x="15" y="20"/>
                    <a:pt x="12" y="25"/>
                    <a:pt x="7" y="25"/>
                  </a:cubicBezTo>
                  <a:cubicBezTo>
                    <a:pt x="6" y="25"/>
                    <a:pt x="5" y="24"/>
                    <a:pt x="4" y="24"/>
                  </a:cubicBezTo>
                  <a:cubicBezTo>
                    <a:pt x="4" y="24"/>
                    <a:pt x="3" y="24"/>
                    <a:pt x="2" y="23"/>
                  </a:cubicBezTo>
                  <a:cubicBezTo>
                    <a:pt x="2" y="23"/>
                    <a:pt x="1" y="22"/>
                    <a:pt x="1" y="21"/>
                  </a:cubicBezTo>
                  <a:cubicBezTo>
                    <a:pt x="1" y="21"/>
                    <a:pt x="0" y="20"/>
                    <a:pt x="0" y="19"/>
                  </a:cubicBezTo>
                  <a:cubicBezTo>
                    <a:pt x="3" y="19"/>
                    <a:pt x="3" y="19"/>
                    <a:pt x="3" y="19"/>
                  </a:cubicBezTo>
                  <a:cubicBezTo>
                    <a:pt x="4" y="21"/>
                    <a:pt x="5" y="22"/>
                    <a:pt x="7" y="22"/>
                  </a:cubicBezTo>
                  <a:cubicBezTo>
                    <a:pt x="9" y="22"/>
                    <a:pt x="10" y="21"/>
                    <a:pt x="11" y="20"/>
                  </a:cubicBezTo>
                  <a:cubicBezTo>
                    <a:pt x="11" y="18"/>
                    <a:pt x="12" y="16"/>
                    <a:pt x="12" y="13"/>
                  </a:cubicBezTo>
                  <a:cubicBezTo>
                    <a:pt x="11" y="15"/>
                    <a:pt x="9" y="16"/>
                    <a:pt x="7" y="16"/>
                  </a:cubicBezTo>
                  <a:cubicBezTo>
                    <a:pt x="6" y="16"/>
                    <a:pt x="5" y="16"/>
                    <a:pt x="4" y="15"/>
                  </a:cubicBezTo>
                  <a:cubicBezTo>
                    <a:pt x="3" y="15"/>
                    <a:pt x="2" y="14"/>
                    <a:pt x="2" y="14"/>
                  </a:cubicBezTo>
                  <a:cubicBezTo>
                    <a:pt x="1" y="13"/>
                    <a:pt x="1" y="12"/>
                    <a:pt x="0" y="11"/>
                  </a:cubicBezTo>
                  <a:cubicBezTo>
                    <a:pt x="0" y="10"/>
                    <a:pt x="0" y="9"/>
                    <a:pt x="0" y="8"/>
                  </a:cubicBezTo>
                  <a:cubicBezTo>
                    <a:pt x="0" y="7"/>
                    <a:pt x="0" y="6"/>
                    <a:pt x="0" y="5"/>
                  </a:cubicBezTo>
                  <a:cubicBezTo>
                    <a:pt x="1" y="4"/>
                    <a:pt x="1" y="3"/>
                    <a:pt x="2" y="3"/>
                  </a:cubicBezTo>
                  <a:cubicBezTo>
                    <a:pt x="2" y="2"/>
                    <a:pt x="3" y="1"/>
                    <a:pt x="4" y="1"/>
                  </a:cubicBezTo>
                  <a:cubicBezTo>
                    <a:pt x="5" y="0"/>
                    <a:pt x="6" y="0"/>
                    <a:pt x="7" y="0"/>
                  </a:cubicBezTo>
                  <a:cubicBezTo>
                    <a:pt x="10" y="0"/>
                    <a:pt x="12" y="1"/>
                    <a:pt x="13" y="3"/>
                  </a:cubicBezTo>
                  <a:cubicBezTo>
                    <a:pt x="15" y="5"/>
                    <a:pt x="15" y="8"/>
                    <a:pt x="15" y="12"/>
                  </a:cubicBezTo>
                  <a:moveTo>
                    <a:pt x="12" y="11"/>
                  </a:moveTo>
                  <a:cubicBezTo>
                    <a:pt x="12" y="8"/>
                    <a:pt x="12" y="6"/>
                    <a:pt x="11" y="5"/>
                  </a:cubicBezTo>
                  <a:cubicBezTo>
                    <a:pt x="10" y="3"/>
                    <a:pt x="9" y="3"/>
                    <a:pt x="7" y="3"/>
                  </a:cubicBezTo>
                  <a:cubicBezTo>
                    <a:pt x="7" y="3"/>
                    <a:pt x="6" y="3"/>
                    <a:pt x="5" y="3"/>
                  </a:cubicBezTo>
                  <a:cubicBezTo>
                    <a:pt x="5" y="3"/>
                    <a:pt x="4" y="4"/>
                    <a:pt x="4" y="4"/>
                  </a:cubicBezTo>
                  <a:cubicBezTo>
                    <a:pt x="4" y="5"/>
                    <a:pt x="3" y="5"/>
                    <a:pt x="3" y="6"/>
                  </a:cubicBezTo>
                  <a:cubicBezTo>
                    <a:pt x="3" y="7"/>
                    <a:pt x="3" y="7"/>
                    <a:pt x="3" y="8"/>
                  </a:cubicBezTo>
                  <a:cubicBezTo>
                    <a:pt x="3" y="9"/>
                    <a:pt x="3" y="10"/>
                    <a:pt x="3" y="10"/>
                  </a:cubicBezTo>
                  <a:cubicBezTo>
                    <a:pt x="3" y="11"/>
                    <a:pt x="4" y="11"/>
                    <a:pt x="4" y="12"/>
                  </a:cubicBezTo>
                  <a:cubicBezTo>
                    <a:pt x="4" y="12"/>
                    <a:pt x="5" y="13"/>
                    <a:pt x="5" y="13"/>
                  </a:cubicBezTo>
                  <a:cubicBezTo>
                    <a:pt x="6" y="13"/>
                    <a:pt x="7" y="13"/>
                    <a:pt x="7" y="13"/>
                  </a:cubicBezTo>
                  <a:cubicBezTo>
                    <a:pt x="9" y="13"/>
                    <a:pt x="11" y="13"/>
                    <a:pt x="12"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Freeform 17"/>
            <p:cNvSpPr>
              <a:spLocks noEditPoints="1"/>
            </p:cNvSpPr>
            <p:nvPr/>
          </p:nvSpPr>
          <p:spPr bwMode="auto">
            <a:xfrm>
              <a:off x="4562475" y="1414463"/>
              <a:ext cx="155575" cy="155575"/>
            </a:xfrm>
            <a:custGeom>
              <a:avLst/>
              <a:gdLst>
                <a:gd name="T0" fmla="*/ 11 w 25"/>
                <a:gd name="T1" fmla="*/ 6 h 25"/>
                <a:gd name="T2" fmla="*/ 10 w 25"/>
                <a:gd name="T3" fmla="*/ 9 h 25"/>
                <a:gd name="T4" fmla="*/ 9 w 25"/>
                <a:gd name="T5" fmla="*/ 11 h 25"/>
                <a:gd name="T6" fmla="*/ 7 w 25"/>
                <a:gd name="T7" fmla="*/ 12 h 25"/>
                <a:gd name="T8" fmla="*/ 5 w 25"/>
                <a:gd name="T9" fmla="*/ 13 h 25"/>
                <a:gd name="T10" fmla="*/ 3 w 25"/>
                <a:gd name="T11" fmla="*/ 12 h 25"/>
                <a:gd name="T12" fmla="*/ 1 w 25"/>
                <a:gd name="T13" fmla="*/ 11 h 25"/>
                <a:gd name="T14" fmla="*/ 0 w 25"/>
                <a:gd name="T15" fmla="*/ 9 h 25"/>
                <a:gd name="T16" fmla="*/ 0 w 25"/>
                <a:gd name="T17" fmla="*/ 6 h 25"/>
                <a:gd name="T18" fmla="*/ 0 w 25"/>
                <a:gd name="T19" fmla="*/ 4 h 25"/>
                <a:gd name="T20" fmla="*/ 1 w 25"/>
                <a:gd name="T21" fmla="*/ 2 h 25"/>
                <a:gd name="T22" fmla="*/ 3 w 25"/>
                <a:gd name="T23" fmla="*/ 1 h 25"/>
                <a:gd name="T24" fmla="*/ 5 w 25"/>
                <a:gd name="T25" fmla="*/ 0 h 25"/>
                <a:gd name="T26" fmla="*/ 7 w 25"/>
                <a:gd name="T27" fmla="*/ 1 h 25"/>
                <a:gd name="T28" fmla="*/ 9 w 25"/>
                <a:gd name="T29" fmla="*/ 2 h 25"/>
                <a:gd name="T30" fmla="*/ 10 w 25"/>
                <a:gd name="T31" fmla="*/ 4 h 25"/>
                <a:gd name="T32" fmla="*/ 11 w 25"/>
                <a:gd name="T33" fmla="*/ 6 h 25"/>
                <a:gd name="T34" fmla="*/ 8 w 25"/>
                <a:gd name="T35" fmla="*/ 6 h 25"/>
                <a:gd name="T36" fmla="*/ 5 w 25"/>
                <a:gd name="T37" fmla="*/ 2 h 25"/>
                <a:gd name="T38" fmla="*/ 2 w 25"/>
                <a:gd name="T39" fmla="*/ 6 h 25"/>
                <a:gd name="T40" fmla="*/ 5 w 25"/>
                <a:gd name="T41" fmla="*/ 11 h 25"/>
                <a:gd name="T42" fmla="*/ 8 w 25"/>
                <a:gd name="T43" fmla="*/ 6 h 25"/>
                <a:gd name="T44" fmla="*/ 20 w 25"/>
                <a:gd name="T45" fmla="*/ 1 h 25"/>
                <a:gd name="T46" fmla="*/ 7 w 25"/>
                <a:gd name="T47" fmla="*/ 24 h 25"/>
                <a:gd name="T48" fmla="*/ 5 w 25"/>
                <a:gd name="T49" fmla="*/ 24 h 25"/>
                <a:gd name="T50" fmla="*/ 18 w 25"/>
                <a:gd name="T51" fmla="*/ 1 h 25"/>
                <a:gd name="T52" fmla="*/ 20 w 25"/>
                <a:gd name="T53" fmla="*/ 1 h 25"/>
                <a:gd name="T54" fmla="*/ 25 w 25"/>
                <a:gd name="T55" fmla="*/ 18 h 25"/>
                <a:gd name="T56" fmla="*/ 25 w 25"/>
                <a:gd name="T57" fmla="*/ 21 h 25"/>
                <a:gd name="T58" fmla="*/ 24 w 25"/>
                <a:gd name="T59" fmla="*/ 23 h 25"/>
                <a:gd name="T60" fmla="*/ 22 w 25"/>
                <a:gd name="T61" fmla="*/ 24 h 25"/>
                <a:gd name="T62" fmla="*/ 20 w 25"/>
                <a:gd name="T63" fmla="*/ 25 h 25"/>
                <a:gd name="T64" fmla="*/ 17 w 25"/>
                <a:gd name="T65" fmla="*/ 24 h 25"/>
                <a:gd name="T66" fmla="*/ 16 w 25"/>
                <a:gd name="T67" fmla="*/ 23 h 25"/>
                <a:gd name="T68" fmla="*/ 15 w 25"/>
                <a:gd name="T69" fmla="*/ 21 h 25"/>
                <a:gd name="T70" fmla="*/ 14 w 25"/>
                <a:gd name="T71" fmla="*/ 18 h 25"/>
                <a:gd name="T72" fmla="*/ 15 w 25"/>
                <a:gd name="T73" fmla="*/ 16 h 25"/>
                <a:gd name="T74" fmla="*/ 16 w 25"/>
                <a:gd name="T75" fmla="*/ 14 h 25"/>
                <a:gd name="T76" fmla="*/ 17 w 25"/>
                <a:gd name="T77" fmla="*/ 12 h 25"/>
                <a:gd name="T78" fmla="*/ 20 w 25"/>
                <a:gd name="T79" fmla="*/ 12 h 25"/>
                <a:gd name="T80" fmla="*/ 22 w 25"/>
                <a:gd name="T81" fmla="*/ 12 h 25"/>
                <a:gd name="T82" fmla="*/ 24 w 25"/>
                <a:gd name="T83" fmla="*/ 14 h 25"/>
                <a:gd name="T84" fmla="*/ 25 w 25"/>
                <a:gd name="T85" fmla="*/ 16 h 25"/>
                <a:gd name="T86" fmla="*/ 25 w 25"/>
                <a:gd name="T87" fmla="*/ 18 h 25"/>
                <a:gd name="T88" fmla="*/ 22 w 25"/>
                <a:gd name="T89" fmla="*/ 18 h 25"/>
                <a:gd name="T90" fmla="*/ 20 w 25"/>
                <a:gd name="T91" fmla="*/ 14 h 25"/>
                <a:gd name="T92" fmla="*/ 17 w 25"/>
                <a:gd name="T93" fmla="*/ 18 h 25"/>
                <a:gd name="T94" fmla="*/ 20 w 25"/>
                <a:gd name="T95" fmla="*/ 23 h 25"/>
                <a:gd name="T96" fmla="*/ 22 w 25"/>
                <a:gd name="T9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 h="25">
                  <a:moveTo>
                    <a:pt x="11" y="6"/>
                  </a:moveTo>
                  <a:cubicBezTo>
                    <a:pt x="11" y="7"/>
                    <a:pt x="10" y="8"/>
                    <a:pt x="10" y="9"/>
                  </a:cubicBezTo>
                  <a:cubicBezTo>
                    <a:pt x="10" y="10"/>
                    <a:pt x="10" y="11"/>
                    <a:pt x="9" y="11"/>
                  </a:cubicBezTo>
                  <a:cubicBezTo>
                    <a:pt x="9" y="12"/>
                    <a:pt x="8" y="12"/>
                    <a:pt x="7" y="12"/>
                  </a:cubicBezTo>
                  <a:cubicBezTo>
                    <a:pt x="7" y="13"/>
                    <a:pt x="6" y="13"/>
                    <a:pt x="5" y="13"/>
                  </a:cubicBezTo>
                  <a:cubicBezTo>
                    <a:pt x="4" y="13"/>
                    <a:pt x="4" y="13"/>
                    <a:pt x="3" y="12"/>
                  </a:cubicBezTo>
                  <a:cubicBezTo>
                    <a:pt x="2" y="12"/>
                    <a:pt x="2" y="12"/>
                    <a:pt x="1" y="11"/>
                  </a:cubicBezTo>
                  <a:cubicBezTo>
                    <a:pt x="1" y="10"/>
                    <a:pt x="0" y="10"/>
                    <a:pt x="0" y="9"/>
                  </a:cubicBezTo>
                  <a:cubicBezTo>
                    <a:pt x="0" y="8"/>
                    <a:pt x="0" y="7"/>
                    <a:pt x="0" y="6"/>
                  </a:cubicBezTo>
                  <a:cubicBezTo>
                    <a:pt x="0" y="5"/>
                    <a:pt x="0" y="5"/>
                    <a:pt x="0" y="4"/>
                  </a:cubicBezTo>
                  <a:cubicBezTo>
                    <a:pt x="0" y="3"/>
                    <a:pt x="1" y="2"/>
                    <a:pt x="1" y="2"/>
                  </a:cubicBezTo>
                  <a:cubicBezTo>
                    <a:pt x="2" y="1"/>
                    <a:pt x="2" y="1"/>
                    <a:pt x="3" y="1"/>
                  </a:cubicBezTo>
                  <a:cubicBezTo>
                    <a:pt x="4" y="0"/>
                    <a:pt x="4" y="0"/>
                    <a:pt x="5" y="0"/>
                  </a:cubicBezTo>
                  <a:cubicBezTo>
                    <a:pt x="6" y="0"/>
                    <a:pt x="7" y="0"/>
                    <a:pt x="7" y="1"/>
                  </a:cubicBezTo>
                  <a:cubicBezTo>
                    <a:pt x="8" y="1"/>
                    <a:pt x="9" y="1"/>
                    <a:pt x="9" y="2"/>
                  </a:cubicBezTo>
                  <a:cubicBezTo>
                    <a:pt x="10" y="2"/>
                    <a:pt x="10" y="3"/>
                    <a:pt x="10" y="4"/>
                  </a:cubicBezTo>
                  <a:cubicBezTo>
                    <a:pt x="10" y="5"/>
                    <a:pt x="11" y="5"/>
                    <a:pt x="11" y="6"/>
                  </a:cubicBezTo>
                  <a:moveTo>
                    <a:pt x="8" y="6"/>
                  </a:moveTo>
                  <a:cubicBezTo>
                    <a:pt x="8" y="4"/>
                    <a:pt x="7" y="2"/>
                    <a:pt x="5" y="2"/>
                  </a:cubicBezTo>
                  <a:cubicBezTo>
                    <a:pt x="3" y="2"/>
                    <a:pt x="2" y="4"/>
                    <a:pt x="2" y="6"/>
                  </a:cubicBezTo>
                  <a:cubicBezTo>
                    <a:pt x="2" y="9"/>
                    <a:pt x="3" y="11"/>
                    <a:pt x="5" y="11"/>
                  </a:cubicBezTo>
                  <a:cubicBezTo>
                    <a:pt x="7" y="11"/>
                    <a:pt x="8" y="9"/>
                    <a:pt x="8" y="6"/>
                  </a:cubicBezTo>
                  <a:moveTo>
                    <a:pt x="20" y="1"/>
                  </a:moveTo>
                  <a:cubicBezTo>
                    <a:pt x="7" y="24"/>
                    <a:pt x="7" y="24"/>
                    <a:pt x="7" y="24"/>
                  </a:cubicBezTo>
                  <a:cubicBezTo>
                    <a:pt x="5" y="24"/>
                    <a:pt x="5" y="24"/>
                    <a:pt x="5" y="24"/>
                  </a:cubicBezTo>
                  <a:cubicBezTo>
                    <a:pt x="18" y="1"/>
                    <a:pt x="18" y="1"/>
                    <a:pt x="18" y="1"/>
                  </a:cubicBezTo>
                  <a:lnTo>
                    <a:pt x="20" y="1"/>
                  </a:lnTo>
                  <a:close/>
                  <a:moveTo>
                    <a:pt x="25" y="18"/>
                  </a:moveTo>
                  <a:cubicBezTo>
                    <a:pt x="25" y="19"/>
                    <a:pt x="25" y="20"/>
                    <a:pt x="25" y="21"/>
                  </a:cubicBezTo>
                  <a:cubicBezTo>
                    <a:pt x="24" y="22"/>
                    <a:pt x="24" y="22"/>
                    <a:pt x="24" y="23"/>
                  </a:cubicBezTo>
                  <a:cubicBezTo>
                    <a:pt x="23" y="23"/>
                    <a:pt x="23" y="24"/>
                    <a:pt x="22" y="24"/>
                  </a:cubicBezTo>
                  <a:cubicBezTo>
                    <a:pt x="21" y="24"/>
                    <a:pt x="20" y="25"/>
                    <a:pt x="20" y="25"/>
                  </a:cubicBezTo>
                  <a:cubicBezTo>
                    <a:pt x="19" y="25"/>
                    <a:pt x="18" y="24"/>
                    <a:pt x="17" y="24"/>
                  </a:cubicBezTo>
                  <a:cubicBezTo>
                    <a:pt x="17" y="24"/>
                    <a:pt x="16" y="23"/>
                    <a:pt x="16" y="23"/>
                  </a:cubicBezTo>
                  <a:cubicBezTo>
                    <a:pt x="15" y="22"/>
                    <a:pt x="15" y="22"/>
                    <a:pt x="15" y="21"/>
                  </a:cubicBezTo>
                  <a:cubicBezTo>
                    <a:pt x="14" y="20"/>
                    <a:pt x="14" y="19"/>
                    <a:pt x="14" y="18"/>
                  </a:cubicBezTo>
                  <a:cubicBezTo>
                    <a:pt x="14" y="17"/>
                    <a:pt x="14" y="17"/>
                    <a:pt x="15" y="16"/>
                  </a:cubicBezTo>
                  <a:cubicBezTo>
                    <a:pt x="15" y="15"/>
                    <a:pt x="15" y="14"/>
                    <a:pt x="16" y="14"/>
                  </a:cubicBezTo>
                  <a:cubicBezTo>
                    <a:pt x="16" y="13"/>
                    <a:pt x="17" y="13"/>
                    <a:pt x="17" y="12"/>
                  </a:cubicBezTo>
                  <a:cubicBezTo>
                    <a:pt x="18" y="12"/>
                    <a:pt x="19" y="12"/>
                    <a:pt x="20" y="12"/>
                  </a:cubicBezTo>
                  <a:cubicBezTo>
                    <a:pt x="20" y="12"/>
                    <a:pt x="21" y="12"/>
                    <a:pt x="22" y="12"/>
                  </a:cubicBezTo>
                  <a:cubicBezTo>
                    <a:pt x="23" y="13"/>
                    <a:pt x="23" y="13"/>
                    <a:pt x="24" y="14"/>
                  </a:cubicBezTo>
                  <a:cubicBezTo>
                    <a:pt x="24" y="14"/>
                    <a:pt x="24" y="15"/>
                    <a:pt x="25" y="16"/>
                  </a:cubicBezTo>
                  <a:cubicBezTo>
                    <a:pt x="25" y="17"/>
                    <a:pt x="25" y="17"/>
                    <a:pt x="25" y="18"/>
                  </a:cubicBezTo>
                  <a:moveTo>
                    <a:pt x="22" y="18"/>
                  </a:moveTo>
                  <a:cubicBezTo>
                    <a:pt x="22" y="15"/>
                    <a:pt x="22" y="14"/>
                    <a:pt x="20" y="14"/>
                  </a:cubicBezTo>
                  <a:cubicBezTo>
                    <a:pt x="18" y="14"/>
                    <a:pt x="17" y="15"/>
                    <a:pt x="17" y="18"/>
                  </a:cubicBezTo>
                  <a:cubicBezTo>
                    <a:pt x="17" y="21"/>
                    <a:pt x="18" y="23"/>
                    <a:pt x="20" y="23"/>
                  </a:cubicBezTo>
                  <a:cubicBezTo>
                    <a:pt x="22" y="23"/>
                    <a:pt x="22" y="21"/>
                    <a:pt x="22"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2" name="Oval 7"/>
          <p:cNvSpPr>
            <a:spLocks noChangeArrowheads="1"/>
          </p:cNvSpPr>
          <p:nvPr/>
        </p:nvSpPr>
        <p:spPr bwMode="auto">
          <a:xfrm>
            <a:off x="974024" y="1995686"/>
            <a:ext cx="2410184" cy="2358359"/>
          </a:xfrm>
          <a:prstGeom prst="ellipse">
            <a:avLst/>
          </a:prstGeom>
          <a:solidFill>
            <a:srgbClr val="4C4948"/>
          </a:solidFill>
          <a:ln>
            <a:noFill/>
          </a:ln>
        </p:spPr>
        <p:txBody>
          <a:bodyPr vert="horz" wrap="square" lIns="68584" tIns="34293" rIns="68584" bIns="3429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333F5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6" name="组合 10"/>
          <p:cNvGrpSpPr/>
          <p:nvPr/>
        </p:nvGrpSpPr>
        <p:grpSpPr>
          <a:xfrm>
            <a:off x="1383316" y="2792407"/>
            <a:ext cx="1556188" cy="1561638"/>
            <a:chOff x="3863975" y="2827338"/>
            <a:chExt cx="1414463" cy="1419225"/>
          </a:xfrm>
          <a:solidFill>
            <a:srgbClr val="E60012"/>
          </a:solidFill>
        </p:grpSpPr>
        <p:sp>
          <p:nvSpPr>
            <p:cNvPr id="37" name="Oval 8"/>
            <p:cNvSpPr>
              <a:spLocks noChangeArrowheads="1"/>
            </p:cNvSpPr>
            <p:nvPr/>
          </p:nvSpPr>
          <p:spPr bwMode="auto">
            <a:xfrm>
              <a:off x="3863975" y="2827338"/>
              <a:ext cx="1414463" cy="1419225"/>
            </a:xfrm>
            <a:prstGeom prst="ellipse">
              <a:avLst/>
            </a:pr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Freeform 12"/>
            <p:cNvSpPr/>
            <p:nvPr/>
          </p:nvSpPr>
          <p:spPr bwMode="auto">
            <a:xfrm>
              <a:off x="4405313" y="3063876"/>
              <a:ext cx="44450" cy="136525"/>
            </a:xfrm>
            <a:custGeom>
              <a:avLst/>
              <a:gdLst>
                <a:gd name="T0" fmla="*/ 7 w 7"/>
                <a:gd name="T1" fmla="*/ 22 h 22"/>
                <a:gd name="T2" fmla="*/ 5 w 7"/>
                <a:gd name="T3" fmla="*/ 22 h 22"/>
                <a:gd name="T4" fmla="*/ 5 w 7"/>
                <a:gd name="T5" fmla="*/ 5 h 22"/>
                <a:gd name="T6" fmla="*/ 0 w 7"/>
                <a:gd name="T7" fmla="*/ 6 h 22"/>
                <a:gd name="T8" fmla="*/ 0 w 7"/>
                <a:gd name="T9" fmla="*/ 4 h 22"/>
                <a:gd name="T10" fmla="*/ 5 w 7"/>
                <a:gd name="T11" fmla="*/ 0 h 22"/>
                <a:gd name="T12" fmla="*/ 7 w 7"/>
                <a:gd name="T13" fmla="*/ 0 h 22"/>
                <a:gd name="T14" fmla="*/ 7 w 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2">
                  <a:moveTo>
                    <a:pt x="7" y="22"/>
                  </a:moveTo>
                  <a:cubicBezTo>
                    <a:pt x="5" y="22"/>
                    <a:pt x="5" y="22"/>
                    <a:pt x="5" y="22"/>
                  </a:cubicBezTo>
                  <a:cubicBezTo>
                    <a:pt x="5" y="5"/>
                    <a:pt x="5" y="5"/>
                    <a:pt x="5" y="5"/>
                  </a:cubicBezTo>
                  <a:cubicBezTo>
                    <a:pt x="4" y="6"/>
                    <a:pt x="2" y="6"/>
                    <a:pt x="0" y="6"/>
                  </a:cubicBezTo>
                  <a:cubicBezTo>
                    <a:pt x="0" y="4"/>
                    <a:pt x="0" y="4"/>
                    <a:pt x="0" y="4"/>
                  </a:cubicBezTo>
                  <a:cubicBezTo>
                    <a:pt x="3" y="4"/>
                    <a:pt x="5" y="3"/>
                    <a:pt x="5" y="0"/>
                  </a:cubicBezTo>
                  <a:cubicBezTo>
                    <a:pt x="7" y="0"/>
                    <a:pt x="7" y="0"/>
                    <a:pt x="7" y="0"/>
                  </a:cubicBezTo>
                  <a:lnTo>
                    <a:pt x="7"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Freeform 14"/>
            <p:cNvSpPr>
              <a:spLocks noEditPoints="1"/>
            </p:cNvSpPr>
            <p:nvPr/>
          </p:nvSpPr>
          <p:spPr bwMode="auto">
            <a:xfrm>
              <a:off x="4598988" y="3063876"/>
              <a:ext cx="136525" cy="136525"/>
            </a:xfrm>
            <a:custGeom>
              <a:avLst/>
              <a:gdLst>
                <a:gd name="T0" fmla="*/ 9 w 22"/>
                <a:gd name="T1" fmla="*/ 6 h 22"/>
                <a:gd name="T2" fmla="*/ 9 w 22"/>
                <a:gd name="T3" fmla="*/ 8 h 22"/>
                <a:gd name="T4" fmla="*/ 8 w 22"/>
                <a:gd name="T5" fmla="*/ 10 h 22"/>
                <a:gd name="T6" fmla="*/ 6 w 22"/>
                <a:gd name="T7" fmla="*/ 11 h 22"/>
                <a:gd name="T8" fmla="*/ 5 w 22"/>
                <a:gd name="T9" fmla="*/ 11 h 22"/>
                <a:gd name="T10" fmla="*/ 3 w 22"/>
                <a:gd name="T11" fmla="*/ 11 h 22"/>
                <a:gd name="T12" fmla="*/ 1 w 22"/>
                <a:gd name="T13" fmla="*/ 10 h 22"/>
                <a:gd name="T14" fmla="*/ 0 w 22"/>
                <a:gd name="T15" fmla="*/ 8 h 22"/>
                <a:gd name="T16" fmla="*/ 0 w 22"/>
                <a:gd name="T17" fmla="*/ 6 h 22"/>
                <a:gd name="T18" fmla="*/ 0 w 22"/>
                <a:gd name="T19" fmla="*/ 4 h 22"/>
                <a:gd name="T20" fmla="*/ 1 w 22"/>
                <a:gd name="T21" fmla="*/ 2 h 22"/>
                <a:gd name="T22" fmla="*/ 3 w 22"/>
                <a:gd name="T23" fmla="*/ 1 h 22"/>
                <a:gd name="T24" fmla="*/ 5 w 22"/>
                <a:gd name="T25" fmla="*/ 0 h 22"/>
                <a:gd name="T26" fmla="*/ 6 w 22"/>
                <a:gd name="T27" fmla="*/ 1 h 22"/>
                <a:gd name="T28" fmla="*/ 8 w 22"/>
                <a:gd name="T29" fmla="*/ 2 h 22"/>
                <a:gd name="T30" fmla="*/ 9 w 22"/>
                <a:gd name="T31" fmla="*/ 4 h 22"/>
                <a:gd name="T32" fmla="*/ 9 w 22"/>
                <a:gd name="T33" fmla="*/ 6 h 22"/>
                <a:gd name="T34" fmla="*/ 7 w 22"/>
                <a:gd name="T35" fmla="*/ 6 h 22"/>
                <a:gd name="T36" fmla="*/ 5 w 22"/>
                <a:gd name="T37" fmla="*/ 2 h 22"/>
                <a:gd name="T38" fmla="*/ 2 w 22"/>
                <a:gd name="T39" fmla="*/ 6 h 22"/>
                <a:gd name="T40" fmla="*/ 5 w 22"/>
                <a:gd name="T41" fmla="*/ 10 h 22"/>
                <a:gd name="T42" fmla="*/ 7 w 22"/>
                <a:gd name="T43" fmla="*/ 6 h 22"/>
                <a:gd name="T44" fmla="*/ 18 w 22"/>
                <a:gd name="T45" fmla="*/ 1 h 22"/>
                <a:gd name="T46" fmla="*/ 6 w 22"/>
                <a:gd name="T47" fmla="*/ 22 h 22"/>
                <a:gd name="T48" fmla="*/ 4 w 22"/>
                <a:gd name="T49" fmla="*/ 22 h 22"/>
                <a:gd name="T50" fmla="*/ 16 w 22"/>
                <a:gd name="T51" fmla="*/ 1 h 22"/>
                <a:gd name="T52" fmla="*/ 18 w 22"/>
                <a:gd name="T53" fmla="*/ 1 h 22"/>
                <a:gd name="T54" fmla="*/ 22 w 22"/>
                <a:gd name="T55" fmla="*/ 16 h 22"/>
                <a:gd name="T56" fmla="*/ 22 w 22"/>
                <a:gd name="T57" fmla="*/ 19 h 22"/>
                <a:gd name="T58" fmla="*/ 21 w 22"/>
                <a:gd name="T59" fmla="*/ 20 h 22"/>
                <a:gd name="T60" fmla="*/ 19 w 22"/>
                <a:gd name="T61" fmla="*/ 22 h 22"/>
                <a:gd name="T62" fmla="*/ 17 w 22"/>
                <a:gd name="T63" fmla="*/ 22 h 22"/>
                <a:gd name="T64" fmla="*/ 15 w 22"/>
                <a:gd name="T65" fmla="*/ 22 h 22"/>
                <a:gd name="T66" fmla="*/ 14 w 22"/>
                <a:gd name="T67" fmla="*/ 20 h 22"/>
                <a:gd name="T68" fmla="*/ 13 w 22"/>
                <a:gd name="T69" fmla="*/ 19 h 22"/>
                <a:gd name="T70" fmla="*/ 13 w 22"/>
                <a:gd name="T71" fmla="*/ 16 h 22"/>
                <a:gd name="T72" fmla="*/ 13 w 22"/>
                <a:gd name="T73" fmla="*/ 14 h 22"/>
                <a:gd name="T74" fmla="*/ 14 w 22"/>
                <a:gd name="T75" fmla="*/ 12 h 22"/>
                <a:gd name="T76" fmla="*/ 15 w 22"/>
                <a:gd name="T77" fmla="*/ 11 h 22"/>
                <a:gd name="T78" fmla="*/ 17 w 22"/>
                <a:gd name="T79" fmla="*/ 11 h 22"/>
                <a:gd name="T80" fmla="*/ 19 w 22"/>
                <a:gd name="T81" fmla="*/ 11 h 22"/>
                <a:gd name="T82" fmla="*/ 21 w 22"/>
                <a:gd name="T83" fmla="*/ 12 h 22"/>
                <a:gd name="T84" fmla="*/ 22 w 22"/>
                <a:gd name="T85" fmla="*/ 14 h 22"/>
                <a:gd name="T86" fmla="*/ 22 w 22"/>
                <a:gd name="T87" fmla="*/ 16 h 22"/>
                <a:gd name="T88" fmla="*/ 20 w 22"/>
                <a:gd name="T89" fmla="*/ 16 h 22"/>
                <a:gd name="T90" fmla="*/ 17 w 22"/>
                <a:gd name="T91" fmla="*/ 13 h 22"/>
                <a:gd name="T92" fmla="*/ 15 w 22"/>
                <a:gd name="T93" fmla="*/ 16 h 22"/>
                <a:gd name="T94" fmla="*/ 17 w 22"/>
                <a:gd name="T95" fmla="*/ 20 h 22"/>
                <a:gd name="T96" fmla="*/ 20 w 22"/>
                <a:gd name="T9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22">
                  <a:moveTo>
                    <a:pt x="9" y="6"/>
                  </a:moveTo>
                  <a:cubicBezTo>
                    <a:pt x="9" y="7"/>
                    <a:pt x="9" y="8"/>
                    <a:pt x="9" y="8"/>
                  </a:cubicBezTo>
                  <a:cubicBezTo>
                    <a:pt x="9" y="9"/>
                    <a:pt x="8" y="9"/>
                    <a:pt x="8" y="10"/>
                  </a:cubicBezTo>
                  <a:cubicBezTo>
                    <a:pt x="8" y="10"/>
                    <a:pt x="7" y="11"/>
                    <a:pt x="6" y="11"/>
                  </a:cubicBezTo>
                  <a:cubicBezTo>
                    <a:pt x="6" y="11"/>
                    <a:pt x="5" y="11"/>
                    <a:pt x="5" y="11"/>
                  </a:cubicBezTo>
                  <a:cubicBezTo>
                    <a:pt x="4" y="11"/>
                    <a:pt x="3" y="11"/>
                    <a:pt x="3" y="11"/>
                  </a:cubicBezTo>
                  <a:cubicBezTo>
                    <a:pt x="2" y="11"/>
                    <a:pt x="2" y="10"/>
                    <a:pt x="1" y="10"/>
                  </a:cubicBezTo>
                  <a:cubicBezTo>
                    <a:pt x="1" y="9"/>
                    <a:pt x="0" y="9"/>
                    <a:pt x="0" y="8"/>
                  </a:cubicBezTo>
                  <a:cubicBezTo>
                    <a:pt x="0" y="7"/>
                    <a:pt x="0" y="7"/>
                    <a:pt x="0" y="6"/>
                  </a:cubicBezTo>
                  <a:cubicBezTo>
                    <a:pt x="0" y="5"/>
                    <a:pt x="0" y="4"/>
                    <a:pt x="0" y="4"/>
                  </a:cubicBezTo>
                  <a:cubicBezTo>
                    <a:pt x="0" y="3"/>
                    <a:pt x="1" y="2"/>
                    <a:pt x="1" y="2"/>
                  </a:cubicBezTo>
                  <a:cubicBezTo>
                    <a:pt x="2" y="1"/>
                    <a:pt x="2" y="1"/>
                    <a:pt x="3" y="1"/>
                  </a:cubicBezTo>
                  <a:cubicBezTo>
                    <a:pt x="3" y="0"/>
                    <a:pt x="4" y="0"/>
                    <a:pt x="5" y="0"/>
                  </a:cubicBezTo>
                  <a:cubicBezTo>
                    <a:pt x="5" y="0"/>
                    <a:pt x="6" y="0"/>
                    <a:pt x="6" y="1"/>
                  </a:cubicBezTo>
                  <a:cubicBezTo>
                    <a:pt x="7" y="1"/>
                    <a:pt x="8" y="1"/>
                    <a:pt x="8" y="2"/>
                  </a:cubicBezTo>
                  <a:cubicBezTo>
                    <a:pt x="8" y="2"/>
                    <a:pt x="9" y="3"/>
                    <a:pt x="9" y="4"/>
                  </a:cubicBezTo>
                  <a:cubicBezTo>
                    <a:pt x="9" y="4"/>
                    <a:pt x="9" y="5"/>
                    <a:pt x="9" y="6"/>
                  </a:cubicBezTo>
                  <a:moveTo>
                    <a:pt x="7" y="6"/>
                  </a:moveTo>
                  <a:cubicBezTo>
                    <a:pt x="7" y="3"/>
                    <a:pt x="6" y="2"/>
                    <a:pt x="5" y="2"/>
                  </a:cubicBezTo>
                  <a:cubicBezTo>
                    <a:pt x="3" y="2"/>
                    <a:pt x="2" y="3"/>
                    <a:pt x="2" y="6"/>
                  </a:cubicBezTo>
                  <a:cubicBezTo>
                    <a:pt x="2" y="8"/>
                    <a:pt x="3" y="10"/>
                    <a:pt x="5" y="10"/>
                  </a:cubicBezTo>
                  <a:cubicBezTo>
                    <a:pt x="6" y="10"/>
                    <a:pt x="7" y="8"/>
                    <a:pt x="7" y="6"/>
                  </a:cubicBezTo>
                  <a:moveTo>
                    <a:pt x="18" y="1"/>
                  </a:moveTo>
                  <a:cubicBezTo>
                    <a:pt x="6" y="22"/>
                    <a:pt x="6" y="22"/>
                    <a:pt x="6" y="22"/>
                  </a:cubicBezTo>
                  <a:cubicBezTo>
                    <a:pt x="4" y="22"/>
                    <a:pt x="4" y="22"/>
                    <a:pt x="4" y="22"/>
                  </a:cubicBezTo>
                  <a:cubicBezTo>
                    <a:pt x="16" y="1"/>
                    <a:pt x="16" y="1"/>
                    <a:pt x="16" y="1"/>
                  </a:cubicBezTo>
                  <a:lnTo>
                    <a:pt x="18" y="1"/>
                  </a:lnTo>
                  <a:close/>
                  <a:moveTo>
                    <a:pt x="22" y="16"/>
                  </a:moveTo>
                  <a:cubicBezTo>
                    <a:pt x="22" y="17"/>
                    <a:pt x="22" y="18"/>
                    <a:pt x="22" y="19"/>
                  </a:cubicBezTo>
                  <a:cubicBezTo>
                    <a:pt x="22" y="19"/>
                    <a:pt x="21" y="20"/>
                    <a:pt x="21" y="20"/>
                  </a:cubicBezTo>
                  <a:cubicBezTo>
                    <a:pt x="20" y="21"/>
                    <a:pt x="20" y="21"/>
                    <a:pt x="19" y="22"/>
                  </a:cubicBezTo>
                  <a:cubicBezTo>
                    <a:pt x="19" y="22"/>
                    <a:pt x="18" y="22"/>
                    <a:pt x="17" y="22"/>
                  </a:cubicBezTo>
                  <a:cubicBezTo>
                    <a:pt x="17" y="22"/>
                    <a:pt x="16" y="22"/>
                    <a:pt x="15" y="22"/>
                  </a:cubicBezTo>
                  <a:cubicBezTo>
                    <a:pt x="15" y="21"/>
                    <a:pt x="14" y="21"/>
                    <a:pt x="14" y="20"/>
                  </a:cubicBezTo>
                  <a:cubicBezTo>
                    <a:pt x="14" y="20"/>
                    <a:pt x="13" y="19"/>
                    <a:pt x="13" y="19"/>
                  </a:cubicBezTo>
                  <a:cubicBezTo>
                    <a:pt x="13" y="18"/>
                    <a:pt x="13" y="17"/>
                    <a:pt x="13" y="16"/>
                  </a:cubicBezTo>
                  <a:cubicBezTo>
                    <a:pt x="13" y="16"/>
                    <a:pt x="13" y="15"/>
                    <a:pt x="13" y="14"/>
                  </a:cubicBezTo>
                  <a:cubicBezTo>
                    <a:pt x="13" y="13"/>
                    <a:pt x="14" y="13"/>
                    <a:pt x="14" y="12"/>
                  </a:cubicBezTo>
                  <a:cubicBezTo>
                    <a:pt x="14" y="12"/>
                    <a:pt x="15" y="11"/>
                    <a:pt x="15" y="11"/>
                  </a:cubicBezTo>
                  <a:cubicBezTo>
                    <a:pt x="16" y="11"/>
                    <a:pt x="17" y="11"/>
                    <a:pt x="17" y="11"/>
                  </a:cubicBezTo>
                  <a:cubicBezTo>
                    <a:pt x="18" y="11"/>
                    <a:pt x="19" y="11"/>
                    <a:pt x="19" y="11"/>
                  </a:cubicBezTo>
                  <a:cubicBezTo>
                    <a:pt x="20" y="11"/>
                    <a:pt x="20" y="12"/>
                    <a:pt x="21" y="12"/>
                  </a:cubicBezTo>
                  <a:cubicBezTo>
                    <a:pt x="21" y="13"/>
                    <a:pt x="22" y="13"/>
                    <a:pt x="22" y="14"/>
                  </a:cubicBezTo>
                  <a:cubicBezTo>
                    <a:pt x="22" y="15"/>
                    <a:pt x="22" y="16"/>
                    <a:pt x="22" y="16"/>
                  </a:cubicBezTo>
                  <a:moveTo>
                    <a:pt x="20" y="16"/>
                  </a:moveTo>
                  <a:cubicBezTo>
                    <a:pt x="20" y="14"/>
                    <a:pt x="19" y="13"/>
                    <a:pt x="17" y="13"/>
                  </a:cubicBezTo>
                  <a:cubicBezTo>
                    <a:pt x="16" y="13"/>
                    <a:pt x="15" y="14"/>
                    <a:pt x="15" y="16"/>
                  </a:cubicBezTo>
                  <a:cubicBezTo>
                    <a:pt x="15" y="19"/>
                    <a:pt x="16" y="20"/>
                    <a:pt x="17" y="20"/>
                  </a:cubicBezTo>
                  <a:cubicBezTo>
                    <a:pt x="19" y="20"/>
                    <a:pt x="20" y="19"/>
                    <a:pt x="20"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1" name="Freeform 28"/>
          <p:cNvSpPr>
            <a:spLocks noEditPoints="1"/>
          </p:cNvSpPr>
          <p:nvPr/>
        </p:nvSpPr>
        <p:spPr bwMode="auto">
          <a:xfrm>
            <a:off x="1979712" y="3581273"/>
            <a:ext cx="349245" cy="455290"/>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ysClr val="window" lastClr="CCE8CF"/>
          </a:solidFill>
          <a:ln>
            <a:noFill/>
          </a:ln>
        </p:spPr>
        <p:txBody>
          <a:bodyPr vert="horz" wrap="square" lIns="68584" tIns="34293" rIns="68584" bIns="3429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2" name="组合 16"/>
          <p:cNvGrpSpPr/>
          <p:nvPr/>
        </p:nvGrpSpPr>
        <p:grpSpPr>
          <a:xfrm>
            <a:off x="4345989" y="1142223"/>
            <a:ext cx="4292411" cy="1107996"/>
            <a:chOff x="5817735" y="1637717"/>
            <a:chExt cx="5722222" cy="1476873"/>
          </a:xfrm>
        </p:grpSpPr>
        <p:sp>
          <p:nvSpPr>
            <p:cNvPr id="43" name="矩形 42"/>
            <p:cNvSpPr/>
            <p:nvPr/>
          </p:nvSpPr>
          <p:spPr>
            <a:xfrm>
              <a:off x="6377178" y="1637717"/>
              <a:ext cx="5162779" cy="1476873"/>
            </a:xfrm>
            <a:prstGeom prst="rect">
              <a:avLst/>
            </a:prstGeom>
          </p:spPr>
          <p:txBody>
            <a:bodyPr wrap="square">
              <a:spAutoFit/>
            </a:bodyPr>
            <a:lstStyle/>
            <a:p>
              <a:pPr marL="214630" marR="0" lvl="0" indent="-214630" defTabSz="91440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100" dirty="0" smtClean="0">
                  <a:latin typeface="微软雅黑" pitchFamily="34" charset="-122"/>
                  <a:ea typeface="微软雅黑" pitchFamily="34" charset="-122"/>
                </a:rPr>
                <a:t>面向教育信息化</a:t>
              </a:r>
              <a:r>
                <a:rPr lang="en-US" altLang="zh-CN" sz="1100" dirty="0" smtClean="0">
                  <a:latin typeface="微软雅黑" pitchFamily="34" charset="-122"/>
                  <a:ea typeface="微软雅黑" pitchFamily="34" charset="-122"/>
                </a:rPr>
                <a:t>2.0</a:t>
              </a:r>
              <a:r>
                <a:rPr lang="zh-CN" altLang="en-US" sz="1100" dirty="0" smtClean="0">
                  <a:latin typeface="微软雅黑" pitchFamily="34" charset="-122"/>
                  <a:ea typeface="微软雅黑" pitchFamily="34" charset="-122"/>
                </a:rPr>
                <a:t>，是校园信息化</a:t>
              </a:r>
              <a:r>
                <a:rPr lang="zh-CN" altLang="en-US" sz="1100" dirty="0">
                  <a:latin typeface="微软雅黑" pitchFamily="34" charset="-122"/>
                  <a:ea typeface="微软雅黑" pitchFamily="34" charset="-122"/>
                </a:rPr>
                <a:t>泛</a:t>
              </a:r>
              <a:r>
                <a:rPr lang="zh-CN" altLang="en-US" sz="1100" dirty="0" smtClean="0">
                  <a:latin typeface="微软雅黑" pitchFamily="34" charset="-122"/>
                  <a:ea typeface="微软雅黑" pitchFamily="34" charset="-122"/>
                </a:rPr>
                <a:t>服务中心</a:t>
              </a:r>
              <a:r>
                <a:rPr lang="zh-CN" altLang="en-US" sz="1100" dirty="0">
                  <a:latin typeface="微软雅黑" pitchFamily="34" charset="-122"/>
                  <a:ea typeface="微软雅黑" pitchFamily="34" charset="-122"/>
                </a:rPr>
                <a:t>、是智慧校园创新中心</a:t>
              </a:r>
              <a:r>
                <a:rPr lang="zh-CN" altLang="en-US" sz="1100" dirty="0" smtClean="0">
                  <a:latin typeface="微软雅黑" pitchFamily="34" charset="-122"/>
                  <a:ea typeface="微软雅黑" pitchFamily="34" charset="-122"/>
                </a:rPr>
                <a:t>、“众酬”服务中心；</a:t>
              </a:r>
              <a:endParaRPr lang="en-US" altLang="zh-CN" sz="11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14630" marR="0" lvl="0" indent="-214630" defTabSz="91440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100" kern="0" dirty="0" smtClean="0">
                  <a:latin typeface="微软雅黑" panose="020B0503020204020204" pitchFamily="34" charset="-122"/>
                  <a:ea typeface="微软雅黑" panose="020B0503020204020204" pitchFamily="34" charset="-122"/>
                  <a:cs typeface="微软雅黑" panose="020B0503020204020204" pitchFamily="34" charset="-122"/>
                </a:rPr>
                <a:t>泛云中心全面</a:t>
              </a:r>
              <a:r>
                <a:rPr lang="zh-CN" altLang="en-US" sz="1100" dirty="0" smtClean="0">
                  <a:latin typeface="微软雅黑" pitchFamily="34" charset="-122"/>
                  <a:ea typeface="微软雅黑" pitchFamily="34" charset="-122"/>
                </a:rPr>
                <a:t>服务</a:t>
              </a:r>
              <a:r>
                <a:rPr lang="zh-CN" altLang="en-US" sz="1100" dirty="0">
                  <a:latin typeface="微软雅黑" pitchFamily="34" charset="-122"/>
                  <a:ea typeface="微软雅黑" pitchFamily="34" charset="-122"/>
                </a:rPr>
                <a:t>教学质量提升</a:t>
              </a:r>
              <a:r>
                <a:rPr lang="zh-CN" altLang="en-US" sz="1100" dirty="0" smtClean="0">
                  <a:latin typeface="微软雅黑" pitchFamily="34" charset="-122"/>
                  <a:ea typeface="微软雅黑" pitchFamily="34" charset="-122"/>
                </a:rPr>
                <a:t>、创新</a:t>
              </a:r>
              <a:r>
                <a:rPr lang="zh-CN" altLang="en-US" sz="1100" dirty="0">
                  <a:latin typeface="微软雅黑" pitchFamily="34" charset="-122"/>
                  <a:ea typeface="微软雅黑" pitchFamily="34" charset="-122"/>
                </a:rPr>
                <a:t>人才培养</a:t>
              </a:r>
              <a:r>
                <a:rPr lang="zh-CN" altLang="en-US" sz="1100" dirty="0" smtClean="0">
                  <a:latin typeface="微软雅黑" pitchFamily="34" charset="-122"/>
                  <a:ea typeface="微软雅黑" pitchFamily="34" charset="-122"/>
                </a:rPr>
                <a:t>、创新科研、双一流建设、双创等广泛服务。</a:t>
              </a:r>
              <a:endParaRPr kumimoji="0" lang="zh-CN" altLang="en-US" sz="11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Freeform 28"/>
            <p:cNvSpPr>
              <a:spLocks noEditPoints="1"/>
            </p:cNvSpPr>
            <p:nvPr/>
          </p:nvSpPr>
          <p:spPr bwMode="auto">
            <a:xfrm>
              <a:off x="5817735" y="1944764"/>
              <a:ext cx="465578" cy="606866"/>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rgbClr val="A0A0A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CCE8CF">
                    <a:lumMod val="50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5" name="组合 19"/>
          <p:cNvGrpSpPr/>
          <p:nvPr/>
        </p:nvGrpSpPr>
        <p:grpSpPr>
          <a:xfrm>
            <a:off x="4345988" y="2329607"/>
            <a:ext cx="4251600" cy="600164"/>
            <a:chOff x="5817735" y="1882216"/>
            <a:chExt cx="5667816" cy="799973"/>
          </a:xfrm>
        </p:grpSpPr>
        <p:sp>
          <p:nvSpPr>
            <p:cNvPr id="46" name="矩形 45"/>
            <p:cNvSpPr/>
            <p:nvPr/>
          </p:nvSpPr>
          <p:spPr>
            <a:xfrm>
              <a:off x="6377178" y="1882216"/>
              <a:ext cx="5108373" cy="799973"/>
            </a:xfrm>
            <a:prstGeom prst="rect">
              <a:avLst/>
            </a:prstGeom>
          </p:spPr>
          <p:txBody>
            <a:bodyPr wrap="square">
              <a:spAutoFit/>
            </a:bodyPr>
            <a:lstStyle/>
            <a:p>
              <a:pPr marL="214630" marR="0" lvl="0" indent="-214630" defTabSz="91440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100" kern="0" dirty="0" smtClean="0">
                  <a:latin typeface="微软雅黑" panose="020B0503020204020204" pitchFamily="34" charset="-122"/>
                  <a:ea typeface="微软雅黑" panose="020B0503020204020204" pitchFamily="34" charset="-122"/>
                  <a:cs typeface="微软雅黑" panose="020B0503020204020204" pitchFamily="34" charset="-122"/>
                </a:rPr>
                <a:t>新建业务承载在云平台，原有业务逐步迁移到云</a:t>
              </a:r>
              <a:endParaRPr lang="en-US" altLang="zh-CN" sz="11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14630" indent="-214630" fontAlgn="auto">
                <a:lnSpc>
                  <a:spcPct val="150000"/>
                </a:lnSpc>
                <a:spcBef>
                  <a:spcPts val="0"/>
                </a:spcBef>
                <a:spcAft>
                  <a:spcPts val="0"/>
                </a:spcAft>
                <a:buFont typeface="Wingdings" panose="05000000000000000000" pitchFamily="2" charset="2"/>
                <a:buChar char="l"/>
                <a:defRPr/>
              </a:pPr>
              <a:r>
                <a:rPr kumimoji="0" lang="zh-CN" altLang="en-US" sz="11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面向教学、科研的</a:t>
              </a:r>
              <a:r>
                <a:rPr kumimoji="0" lang="en-US" altLang="zh-CN" sz="11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IT</a:t>
              </a:r>
              <a:r>
                <a:rPr kumimoji="0" lang="zh-CN" altLang="en-US" sz="11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资源按需分配，</a:t>
              </a:r>
              <a:r>
                <a:rPr lang="en-US" altLang="zh-CN" sz="1100" dirty="0" smtClean="0">
                  <a:latin typeface="微软雅黑" pitchFamily="34" charset="-122"/>
                  <a:ea typeface="微软雅黑" pitchFamily="34" charset="-122"/>
                </a:rPr>
                <a:t>IT</a:t>
              </a:r>
              <a:r>
                <a:rPr lang="zh-CN" altLang="en-US" sz="1100" dirty="0">
                  <a:latin typeface="微软雅黑" pitchFamily="34" charset="-122"/>
                  <a:ea typeface="微软雅黑" pitchFamily="34" charset="-122"/>
                </a:rPr>
                <a:t>资源</a:t>
              </a:r>
              <a:r>
                <a:rPr lang="en-US" altLang="zh-CN" sz="1100" dirty="0" err="1" smtClean="0">
                  <a:latin typeface="微软雅黑" pitchFamily="34" charset="-122"/>
                  <a:ea typeface="微软雅黑" pitchFamily="34" charset="-122"/>
                </a:rPr>
                <a:t>XaaS</a:t>
              </a:r>
              <a:endParaRPr lang="zh-CN" altLang="en-US" sz="1100" dirty="0">
                <a:latin typeface="微软雅黑" pitchFamily="34" charset="-122"/>
                <a:ea typeface="微软雅黑" pitchFamily="34" charset="-122"/>
              </a:endParaRPr>
            </a:p>
          </p:txBody>
        </p:sp>
        <p:sp>
          <p:nvSpPr>
            <p:cNvPr id="47" name="Freeform 28"/>
            <p:cNvSpPr>
              <a:spLocks noEditPoints="1"/>
            </p:cNvSpPr>
            <p:nvPr/>
          </p:nvSpPr>
          <p:spPr bwMode="auto">
            <a:xfrm>
              <a:off x="5817735" y="1944764"/>
              <a:ext cx="465578" cy="606866"/>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rgbClr val="4C494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CCE8CF">
                    <a:lumMod val="50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8" name="组合 22"/>
          <p:cNvGrpSpPr/>
          <p:nvPr/>
        </p:nvGrpSpPr>
        <p:grpSpPr>
          <a:xfrm>
            <a:off x="4345989" y="3290367"/>
            <a:ext cx="4210788" cy="600164"/>
            <a:chOff x="5817735" y="1839697"/>
            <a:chExt cx="5613410" cy="799973"/>
          </a:xfrm>
        </p:grpSpPr>
        <p:sp>
          <p:nvSpPr>
            <p:cNvPr id="49" name="矩形 48"/>
            <p:cNvSpPr/>
            <p:nvPr/>
          </p:nvSpPr>
          <p:spPr>
            <a:xfrm>
              <a:off x="6377179" y="1839697"/>
              <a:ext cx="5053966" cy="799973"/>
            </a:xfrm>
            <a:prstGeom prst="rect">
              <a:avLst/>
            </a:prstGeom>
          </p:spPr>
          <p:txBody>
            <a:bodyPr wrap="square">
              <a:spAutoFit/>
            </a:bodyPr>
            <a:lstStyle/>
            <a:p>
              <a:pPr marL="214630" marR="0" lvl="0" indent="-214630" defTabSz="91440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100" kern="0" dirty="0">
                  <a:latin typeface="微软雅黑" panose="020B0503020204020204" pitchFamily="34" charset="-122"/>
                  <a:ea typeface="微软雅黑" panose="020B0503020204020204" pitchFamily="34" charset="-122"/>
                  <a:cs typeface="微软雅黑" panose="020B0503020204020204" pitchFamily="34" charset="-122"/>
                </a:rPr>
                <a:t>面向</a:t>
              </a:r>
              <a:r>
                <a:rPr lang="zh-CN" altLang="en-US" sz="1100" kern="0" dirty="0" smtClean="0">
                  <a:latin typeface="微软雅黑" panose="020B0503020204020204" pitchFamily="34" charset="-122"/>
                  <a:ea typeface="微软雅黑" panose="020B0503020204020204" pitchFamily="34" charset="-122"/>
                  <a:cs typeface="微软雅黑" panose="020B0503020204020204" pitchFamily="34" charset="-122"/>
                </a:rPr>
                <a:t>业务，各自独立建设软硬件系统，彼此独立</a:t>
              </a:r>
              <a:endParaRPr lang="en-US" altLang="zh-CN" sz="1100" kern="0" dirty="0" smtClean="0">
                <a:latin typeface="微软雅黑" panose="020B0503020204020204" pitchFamily="34" charset="-122"/>
                <a:ea typeface="微软雅黑" panose="020B0503020204020204" pitchFamily="34" charset="-122"/>
                <a:cs typeface="微软雅黑" panose="020B0503020204020204" pitchFamily="34" charset="-122"/>
              </a:endParaRPr>
            </a:p>
            <a:p>
              <a:pPr marL="214630" marR="0" lvl="0" indent="-214630" defTabSz="91440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11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少量虚拟化技术应用</a:t>
              </a:r>
              <a:endParaRPr kumimoji="0" lang="zh-CN" altLang="en-US" sz="11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0" name="Freeform 28"/>
            <p:cNvSpPr>
              <a:spLocks noEditPoints="1"/>
            </p:cNvSpPr>
            <p:nvPr/>
          </p:nvSpPr>
          <p:spPr bwMode="auto">
            <a:xfrm>
              <a:off x="5817735" y="1944764"/>
              <a:ext cx="465578" cy="606866"/>
            </a:xfrm>
            <a:custGeom>
              <a:avLst/>
              <a:gdLst>
                <a:gd name="T0" fmla="*/ 34 w 68"/>
                <a:gd name="T1" fmla="*/ 0 h 89"/>
                <a:gd name="T2" fmla="*/ 53 w 68"/>
                <a:gd name="T3" fmla="*/ 19 h 89"/>
                <a:gd name="T4" fmla="*/ 34 w 68"/>
                <a:gd name="T5" fmla="*/ 38 h 89"/>
                <a:gd name="T6" fmla="*/ 15 w 68"/>
                <a:gd name="T7" fmla="*/ 19 h 89"/>
                <a:gd name="T8" fmla="*/ 34 w 68"/>
                <a:gd name="T9" fmla="*/ 0 h 89"/>
                <a:gd name="T10" fmla="*/ 68 w 68"/>
                <a:gd name="T11" fmla="*/ 80 h 89"/>
                <a:gd name="T12" fmla="*/ 0 w 68"/>
                <a:gd name="T13" fmla="*/ 80 h 89"/>
                <a:gd name="T14" fmla="*/ 22 w 68"/>
                <a:gd name="T15" fmla="*/ 44 h 89"/>
                <a:gd name="T16" fmla="*/ 34 w 68"/>
                <a:gd name="T17" fmla="*/ 64 h 89"/>
                <a:gd name="T18" fmla="*/ 47 w 68"/>
                <a:gd name="T19" fmla="*/ 44 h 89"/>
                <a:gd name="T20" fmla="*/ 68 w 68"/>
                <a:gd name="T21"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9">
                  <a:moveTo>
                    <a:pt x="34" y="0"/>
                  </a:moveTo>
                  <a:cubicBezTo>
                    <a:pt x="44" y="0"/>
                    <a:pt x="53" y="9"/>
                    <a:pt x="53" y="19"/>
                  </a:cubicBezTo>
                  <a:cubicBezTo>
                    <a:pt x="53" y="30"/>
                    <a:pt x="44" y="38"/>
                    <a:pt x="34" y="38"/>
                  </a:cubicBezTo>
                  <a:cubicBezTo>
                    <a:pt x="23" y="38"/>
                    <a:pt x="15" y="30"/>
                    <a:pt x="15" y="19"/>
                  </a:cubicBezTo>
                  <a:cubicBezTo>
                    <a:pt x="15" y="9"/>
                    <a:pt x="23" y="0"/>
                    <a:pt x="34" y="0"/>
                  </a:cubicBezTo>
                  <a:close/>
                  <a:moveTo>
                    <a:pt x="68" y="80"/>
                  </a:moveTo>
                  <a:cubicBezTo>
                    <a:pt x="46" y="88"/>
                    <a:pt x="24" y="89"/>
                    <a:pt x="0" y="80"/>
                  </a:cubicBezTo>
                  <a:cubicBezTo>
                    <a:pt x="0" y="60"/>
                    <a:pt x="10" y="48"/>
                    <a:pt x="22" y="44"/>
                  </a:cubicBezTo>
                  <a:cubicBezTo>
                    <a:pt x="34" y="64"/>
                    <a:pt x="34" y="64"/>
                    <a:pt x="34" y="64"/>
                  </a:cubicBezTo>
                  <a:cubicBezTo>
                    <a:pt x="47" y="44"/>
                    <a:pt x="47" y="44"/>
                    <a:pt x="47" y="44"/>
                  </a:cubicBezTo>
                  <a:cubicBezTo>
                    <a:pt x="58" y="49"/>
                    <a:pt x="67" y="61"/>
                    <a:pt x="68" y="80"/>
                  </a:cubicBezTo>
                  <a:close/>
                </a:path>
              </a:pathLst>
            </a:custGeom>
            <a:solidFill>
              <a:srgbClr val="E6001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CCE8CF">
                    <a:lumMod val="50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475656" y="1441108"/>
            <a:ext cx="1569660" cy="369332"/>
          </a:xfrm>
          <a:prstGeom prst="rect">
            <a:avLst/>
          </a:prstGeom>
          <a:noFill/>
        </p:spPr>
        <p:txBody>
          <a:bodyPr wrap="none" rtlCol="0">
            <a:spAutoFit/>
          </a:bodyPr>
          <a:lstStyle/>
          <a:p>
            <a:r>
              <a:rPr kumimoji="1" lang="zh-CN" altLang="en-US"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校园泛云中心</a:t>
            </a:r>
            <a:endParaRPr kumimoji="1"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Box 2"/>
          <p:cNvSpPr txBox="1"/>
          <p:nvPr/>
        </p:nvSpPr>
        <p:spPr>
          <a:xfrm>
            <a:off x="1665535" y="2956443"/>
            <a:ext cx="1005403" cy="584775"/>
          </a:xfrm>
          <a:prstGeom prst="rect">
            <a:avLst/>
          </a:prstGeom>
          <a:noFill/>
        </p:spPr>
        <p:txBody>
          <a:bodyPr wrap="none" rtlCol="0">
            <a:spAutoFit/>
          </a:bodyPr>
          <a:lstStyle/>
          <a:p>
            <a:pPr algn="ctr"/>
            <a:r>
              <a:rPr lang="zh-CN" altLang="en-US" sz="1600" dirty="0" smtClean="0">
                <a:solidFill>
                  <a:schemeClr val="bg1"/>
                </a:solidFill>
                <a:latin typeface="微软雅黑" pitchFamily="34" charset="-122"/>
                <a:ea typeface="微软雅黑" pitchFamily="34" charset="-122"/>
              </a:rPr>
              <a:t>传统校园</a:t>
            </a:r>
            <a:endParaRPr lang="en-US" altLang="zh-CN" sz="1600" dirty="0" smtClean="0">
              <a:solidFill>
                <a:schemeClr val="bg1"/>
              </a:solidFill>
              <a:latin typeface="微软雅黑" pitchFamily="34" charset="-122"/>
              <a:ea typeface="微软雅黑" pitchFamily="34" charset="-122"/>
            </a:endParaRPr>
          </a:p>
          <a:p>
            <a:pPr algn="ctr"/>
            <a:r>
              <a:rPr lang="zh-CN" altLang="en-US" sz="1600" dirty="0">
                <a:solidFill>
                  <a:schemeClr val="bg1"/>
                </a:solidFill>
                <a:latin typeface="微软雅黑" pitchFamily="34" charset="-122"/>
                <a:ea typeface="微软雅黑" pitchFamily="34" charset="-122"/>
              </a:rPr>
              <a:t>数据中心</a:t>
            </a:r>
          </a:p>
        </p:txBody>
      </p:sp>
      <p:sp>
        <p:nvSpPr>
          <p:cNvPr id="54" name="TextBox 53"/>
          <p:cNvSpPr txBox="1"/>
          <p:nvPr/>
        </p:nvSpPr>
        <p:spPr>
          <a:xfrm>
            <a:off x="1403648" y="2305204"/>
            <a:ext cx="1556188" cy="338554"/>
          </a:xfrm>
          <a:prstGeom prst="rect">
            <a:avLst/>
          </a:prstGeom>
          <a:noFill/>
        </p:spPr>
        <p:txBody>
          <a:bodyPr wrap="square" rtlCol="0">
            <a:spAutoFit/>
          </a:bodyPr>
          <a:lstStyle/>
          <a:p>
            <a:pPr algn="ctr"/>
            <a:r>
              <a:rPr lang="zh-CN" altLang="en-US" sz="1600" dirty="0" smtClean="0">
                <a:solidFill>
                  <a:schemeClr val="bg1"/>
                </a:solidFill>
                <a:latin typeface="微软雅黑" pitchFamily="34" charset="-122"/>
                <a:ea typeface="微软雅黑" pitchFamily="34" charset="-122"/>
              </a:rPr>
              <a:t>校园私有云</a:t>
            </a:r>
            <a:endParaRPr lang="en-US" altLang="zh-CN" sz="1600" dirty="0" smtClean="0">
              <a:solidFill>
                <a:schemeClr val="bg1"/>
              </a:solidFill>
              <a:latin typeface="微软雅黑" pitchFamily="34" charset="-122"/>
              <a:ea typeface="微软雅黑" pitchFamily="34" charset="-122"/>
            </a:endParaRPr>
          </a:p>
        </p:txBody>
      </p:sp>
      <p:cxnSp>
        <p:nvCxnSpPr>
          <p:cNvPr id="6" name="直接箭头连接符 5"/>
          <p:cNvCxnSpPr/>
          <p:nvPr/>
        </p:nvCxnSpPr>
        <p:spPr>
          <a:xfrm flipV="1">
            <a:off x="2939504" y="3594278"/>
            <a:ext cx="1272456" cy="2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3248154" y="2620994"/>
            <a:ext cx="963806" cy="4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3190664" y="1691874"/>
            <a:ext cx="1021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标题 3"/>
          <p:cNvSpPr>
            <a:spLocks noGrp="1"/>
          </p:cNvSpPr>
          <p:nvPr>
            <p:ph type="title"/>
          </p:nvPr>
        </p:nvSpPr>
        <p:spPr/>
        <p:txBody>
          <a:bodyPr/>
          <a:lstStyle/>
          <a:p>
            <a:r>
              <a:rPr lang="zh-CN" altLang="en-US" dirty="0" smtClean="0"/>
              <a:t>泛云数据中心功能定位</a:t>
            </a:r>
            <a:endParaRPr lang="zh-CN" altLang="en-US" dirty="0"/>
          </a:p>
        </p:txBody>
      </p:sp>
    </p:spTree>
    <p:extLst>
      <p:ext uri="{BB962C8B-B14F-4D97-AF65-F5344CB8AC3E}">
        <p14:creationId xmlns:p14="http://schemas.microsoft.com/office/powerpoint/2010/main" val="3792572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1527" y="98326"/>
            <a:ext cx="6810833" cy="457200"/>
          </a:xfrm>
          <a:noFill/>
          <a:ln w="9525">
            <a:noFill/>
            <a:miter lim="800000"/>
          </a:ln>
        </p:spPr>
        <p:txBody>
          <a:bodyPr vert="horz" wrap="square" lIns="91440" tIns="45720" rIns="91440" bIns="45720" numCol="1" anchor="ctr" anchorCtr="0" compatLnSpc="1"/>
          <a:lstStyle/>
          <a:p>
            <a:r>
              <a:rPr lang="zh-CN" altLang="en-US" dirty="0" smtClean="0"/>
              <a:t>泛云数据中心服务对象</a:t>
            </a:r>
            <a:endParaRPr lang="zh-CN" altLang="en-US" dirty="0"/>
          </a:p>
        </p:txBody>
      </p:sp>
      <p:sp>
        <p:nvSpPr>
          <p:cNvPr id="3" name="Freeform 9"/>
          <p:cNvSpPr/>
          <p:nvPr/>
        </p:nvSpPr>
        <p:spPr bwMode="auto">
          <a:xfrm flipH="1">
            <a:off x="1331640" y="1534305"/>
            <a:ext cx="2179081" cy="1354953"/>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EA545D"/>
          </a:solidFill>
          <a:ln>
            <a:noFill/>
          </a:ln>
        </p:spPr>
        <p:txBody>
          <a:bodyPr vert="horz" wrap="square" lIns="55651" tIns="27825" rIns="55651" bIns="27825"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6260">
              <a:defRPr/>
            </a:pPr>
            <a:endParaRPr lang="zh-CN" altLang="en-US" sz="110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KSO_Shape"/>
          <p:cNvSpPr/>
          <p:nvPr/>
        </p:nvSpPr>
        <p:spPr bwMode="auto">
          <a:xfrm>
            <a:off x="2170216" y="1779662"/>
            <a:ext cx="468201" cy="466212"/>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lIns="67382" tIns="33691" rIns="67382" bIns="33691" anchor="ctr">
            <a:scene3d>
              <a:camera prst="orthographicFront"/>
              <a:lightRig rig="threePt" dir="t"/>
            </a:scene3d>
            <a:sp3d>
              <a:contourClr>
                <a:srgbClr val="FFFFFF"/>
              </a:contourClr>
            </a:sp3d>
          </a:bodyPr>
          <a:lstStyle/>
          <a:p>
            <a:pPr algn="ctr">
              <a:defRPr/>
            </a:pPr>
            <a:endParaRPr lang="zh-CN" altLang="en-US" sz="15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1424914" y="2283718"/>
            <a:ext cx="2020264" cy="345033"/>
          </a:xfrm>
          <a:prstGeom prst="rect">
            <a:avLst/>
          </a:prstGeom>
        </p:spPr>
        <p:txBody>
          <a:bodyPr wrap="square" lIns="67376" tIns="33688" rIns="67376" bIns="33688">
            <a:spAutoFit/>
          </a:bodyPr>
          <a:lstStyle/>
          <a:p>
            <a:pPr algn="ctr">
              <a:spcBef>
                <a:spcPct val="0"/>
              </a:spcBef>
              <a:buFont typeface="Arial" panose="020B0604020202020204" pitchFamily="34" charset="0"/>
              <a:buNone/>
            </a:pP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校园泛云中心</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椭圆 5"/>
          <p:cNvSpPr/>
          <p:nvPr/>
        </p:nvSpPr>
        <p:spPr>
          <a:xfrm>
            <a:off x="395536" y="1851670"/>
            <a:ext cx="1008112" cy="504056"/>
          </a:xfrm>
          <a:prstGeom prst="ellipse">
            <a:avLst/>
          </a:prstGeom>
          <a:solidFill>
            <a:srgbClr val="EA545D"/>
          </a:solidFill>
          <a:ln>
            <a:noFill/>
          </a:ln>
        </p:spPr>
        <p:txBody>
          <a:bodyPr vert="horz" wrap="square" lIns="55651" tIns="27825" rIns="55651" bIns="27825" numCol="1" anchor="t"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学生</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8" name="椭圆 7"/>
          <p:cNvSpPr/>
          <p:nvPr/>
        </p:nvSpPr>
        <p:spPr>
          <a:xfrm>
            <a:off x="899592" y="1278785"/>
            <a:ext cx="1008112" cy="504056"/>
          </a:xfrm>
          <a:prstGeom prst="ellipse">
            <a:avLst/>
          </a:prstGeom>
          <a:solidFill>
            <a:srgbClr val="EA545D"/>
          </a:solidFill>
          <a:ln>
            <a:noFill/>
          </a:ln>
        </p:spPr>
        <p:txBody>
          <a:bodyPr vert="horz" wrap="square" lIns="55651" tIns="27825" rIns="55651" bIns="27825" numCol="1" anchor="t"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教师</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9" name="椭圆 8"/>
          <p:cNvSpPr/>
          <p:nvPr/>
        </p:nvSpPr>
        <p:spPr>
          <a:xfrm>
            <a:off x="323528" y="2427734"/>
            <a:ext cx="1008112" cy="648072"/>
          </a:xfrm>
          <a:prstGeom prst="ellipse">
            <a:avLst/>
          </a:prstGeom>
          <a:solidFill>
            <a:srgbClr val="EA545D"/>
          </a:solidFill>
          <a:ln>
            <a:noFill/>
          </a:ln>
        </p:spPr>
        <p:txBody>
          <a:bodyPr vert="horz" wrap="square" lIns="55651" tIns="27825" rIns="55651" bIns="27825" numCol="1" anchor="t"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二级</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部处</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1835696" y="915566"/>
            <a:ext cx="1008112" cy="504056"/>
          </a:xfrm>
          <a:prstGeom prst="ellipse">
            <a:avLst/>
          </a:prstGeom>
          <a:solidFill>
            <a:srgbClr val="EA545D"/>
          </a:solidFill>
          <a:ln>
            <a:noFill/>
          </a:ln>
        </p:spPr>
        <p:txBody>
          <a:bodyPr vert="horz" wrap="square" lIns="55651" tIns="27825" rIns="55651" bIns="27825" numCol="1" anchor="t"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校长</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2843808" y="1206777"/>
            <a:ext cx="1008112" cy="576064"/>
          </a:xfrm>
          <a:prstGeom prst="ellipse">
            <a:avLst/>
          </a:prstGeom>
          <a:solidFill>
            <a:srgbClr val="EA545D"/>
          </a:solidFill>
          <a:ln>
            <a:noFill/>
          </a:ln>
        </p:spPr>
        <p:txBody>
          <a:bodyPr vert="horz" wrap="square" lIns="55651" tIns="27825" rIns="55651" bIns="27825" numCol="1" anchor="ctr"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政府</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部门</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3419872" y="1822194"/>
            <a:ext cx="1021815" cy="652822"/>
          </a:xfrm>
          <a:prstGeom prst="ellipse">
            <a:avLst/>
          </a:prstGeom>
          <a:solidFill>
            <a:srgbClr val="EA545D"/>
          </a:solidFill>
          <a:ln>
            <a:noFill/>
          </a:ln>
        </p:spPr>
        <p:txBody>
          <a:bodyPr vert="horz" wrap="square" lIns="55651" tIns="27825" rIns="55651" bIns="27825" numCol="1" anchor="ctr" anchorCtr="0" compatLnSpc="1"/>
          <a:lstStyle/>
          <a:p>
            <a:pPr algn="ctr" defTabSz="556260"/>
            <a:r>
              <a:rPr lang="zh-CN" altLang="en-US" sz="1300" dirty="0" smtClean="0">
                <a:solidFill>
                  <a:schemeClr val="bg1"/>
                </a:solidFill>
                <a:latin typeface="微软雅黑" panose="020B0503020204020204" pitchFamily="34" charset="-122"/>
                <a:ea typeface="微软雅黑" panose="020B0503020204020204" pitchFamily="34" charset="-122"/>
              </a:rPr>
              <a:t>应用开发商</a:t>
            </a:r>
            <a:r>
              <a:rPr lang="en-US" altLang="zh-CN" sz="1300" dirty="0" smtClean="0">
                <a:solidFill>
                  <a:schemeClr val="bg1"/>
                </a:solidFill>
                <a:latin typeface="微软雅黑" panose="020B0503020204020204" pitchFamily="34" charset="-122"/>
                <a:ea typeface="微软雅黑" panose="020B0503020204020204" pitchFamily="34" charset="-122"/>
              </a:rPr>
              <a:t>/</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556260"/>
            <a:r>
              <a:rPr lang="zh-CN" altLang="en-US" sz="1300" dirty="0" smtClean="0">
                <a:solidFill>
                  <a:schemeClr val="bg1"/>
                </a:solidFill>
                <a:latin typeface="微软雅黑" panose="020B0503020204020204" pitchFamily="34" charset="-122"/>
                <a:ea typeface="微软雅黑" panose="020B0503020204020204" pitchFamily="34" charset="-122"/>
              </a:rPr>
              <a:t>集成商</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3" name="椭圆 12"/>
          <p:cNvSpPr/>
          <p:nvPr/>
        </p:nvSpPr>
        <p:spPr>
          <a:xfrm>
            <a:off x="2483768" y="2937673"/>
            <a:ext cx="1026953" cy="652822"/>
          </a:xfrm>
          <a:prstGeom prst="ellipse">
            <a:avLst/>
          </a:prstGeom>
          <a:solidFill>
            <a:srgbClr val="EA545D"/>
          </a:solidFill>
          <a:ln>
            <a:noFill/>
          </a:ln>
        </p:spPr>
        <p:txBody>
          <a:bodyPr vert="horz" wrap="square" lIns="55651" tIns="27825" rIns="55651" bIns="27825" numCol="1" anchor="ctr"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产业</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园区</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1382382" y="2953056"/>
            <a:ext cx="1008112" cy="648072"/>
          </a:xfrm>
          <a:prstGeom prst="ellipse">
            <a:avLst/>
          </a:prstGeom>
          <a:solidFill>
            <a:srgbClr val="EA545D"/>
          </a:solidFill>
          <a:ln>
            <a:noFill/>
          </a:ln>
        </p:spPr>
        <p:txBody>
          <a:bodyPr vert="horz" wrap="square" lIns="55651" tIns="27825" rIns="55651" bIns="27825" numCol="1" anchor="t" anchorCtr="0" compatLnSpc="1"/>
          <a:lstStyle/>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用人</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defTabSz="556260"/>
            <a:r>
              <a:rPr lang="zh-CN" altLang="en-US" sz="1400" dirty="0" smtClean="0">
                <a:solidFill>
                  <a:schemeClr val="bg1"/>
                </a:solidFill>
                <a:latin typeface="微软雅黑" panose="020B0503020204020204" pitchFamily="34" charset="-122"/>
                <a:ea typeface="微软雅黑" panose="020B0503020204020204" pitchFamily="34" charset="-122"/>
              </a:rPr>
              <a:t>单位</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5" name="椭圆 14"/>
          <p:cNvSpPr/>
          <p:nvPr/>
        </p:nvSpPr>
        <p:spPr>
          <a:xfrm>
            <a:off x="3473855" y="2571750"/>
            <a:ext cx="1098961" cy="504056"/>
          </a:xfrm>
          <a:prstGeom prst="ellipse">
            <a:avLst/>
          </a:prstGeom>
          <a:solidFill>
            <a:srgbClr val="EA545D"/>
          </a:solidFill>
          <a:ln>
            <a:noFill/>
          </a:ln>
        </p:spPr>
        <p:txBody>
          <a:bodyPr vert="horz" wrap="square" lIns="55651" tIns="27825" rIns="55651" bIns="27825" numCol="1" anchor="ctr" anchorCtr="0" compatLnSpc="1"/>
          <a:lstStyle/>
          <a:p>
            <a:pPr algn="ctr" defTabSz="556260"/>
            <a:r>
              <a:rPr lang="en-US" altLang="zh-CN" sz="1400" dirty="0" smtClean="0">
                <a:solidFill>
                  <a:schemeClr val="bg1"/>
                </a:solidFill>
                <a:latin typeface="微软雅黑" panose="020B0503020204020204" pitchFamily="34" charset="-122"/>
                <a:ea typeface="微软雅黑" panose="020B0503020204020204" pitchFamily="34" charset="-122"/>
              </a:rPr>
              <a:t>IT</a:t>
            </a:r>
            <a:r>
              <a:rPr lang="zh-CN" altLang="en-US" sz="1400" dirty="0" smtClean="0">
                <a:solidFill>
                  <a:schemeClr val="bg1"/>
                </a:solidFill>
                <a:latin typeface="微软雅黑" panose="020B0503020204020204" pitchFamily="34" charset="-122"/>
                <a:ea typeface="微软雅黑" panose="020B0503020204020204" pitchFamily="34" charset="-122"/>
              </a:rPr>
              <a:t>厂商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5076057" y="2931790"/>
            <a:ext cx="3193354" cy="442060"/>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200" dirty="0" smtClean="0">
                <a:solidFill>
                  <a:schemeClr val="tx1"/>
                </a:solidFill>
                <a:latin typeface="微软雅黑" panose="020B0503020204020204" pitchFamily="34" charset="-122"/>
                <a:ea typeface="微软雅黑" panose="020B0503020204020204" pitchFamily="34" charset="-122"/>
              </a:rPr>
              <a:t>基于</a:t>
            </a:r>
            <a:r>
              <a:rPr lang="en-US" altLang="zh-CN" sz="1200" dirty="0" err="1" smtClean="0">
                <a:solidFill>
                  <a:schemeClr val="tx1"/>
                </a:solidFill>
                <a:latin typeface="微软雅黑" panose="020B0503020204020204" pitchFamily="34" charset="-122"/>
                <a:ea typeface="微软雅黑" panose="020B0503020204020204" pitchFamily="34" charset="-122"/>
              </a:rPr>
              <a:t>OpenStack</a:t>
            </a:r>
            <a:r>
              <a:rPr lang="zh-CN" altLang="en-US" sz="1200" dirty="0" smtClean="0">
                <a:solidFill>
                  <a:schemeClr val="tx1"/>
                </a:solidFill>
                <a:latin typeface="微软雅黑" panose="020B0503020204020204" pitchFamily="34" charset="-122"/>
                <a:ea typeface="微软雅黑" panose="020B0503020204020204" pitchFamily="34" charset="-122"/>
              </a:rPr>
              <a:t>标准的</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algn="ctr">
              <a:lnSpc>
                <a:spcPct val="130000"/>
              </a:lnSpc>
            </a:pPr>
            <a:r>
              <a:rPr lang="en-US" altLang="zh-CN" sz="1200" dirty="0" smtClean="0">
                <a:solidFill>
                  <a:schemeClr val="tx1"/>
                </a:solidFill>
                <a:latin typeface="微软雅黑" panose="020B0503020204020204" pitchFamily="34" charset="-122"/>
                <a:ea typeface="微软雅黑" panose="020B0503020204020204" pitchFamily="34" charset="-122"/>
              </a:rPr>
              <a:t>IAAS</a:t>
            </a:r>
            <a:r>
              <a:rPr lang="zh-CN" altLang="en-US" sz="1200" dirty="0" smtClean="0">
                <a:solidFill>
                  <a:schemeClr val="tx1"/>
                </a:solidFill>
                <a:latin typeface="微软雅黑" panose="020B0503020204020204" pitchFamily="34" charset="-122"/>
                <a:ea typeface="微软雅黑" panose="020B0503020204020204" pitchFamily="34" charset="-122"/>
              </a:rPr>
              <a:t>、</a:t>
            </a:r>
            <a:r>
              <a:rPr lang="en-US" altLang="zh-CN" sz="1200" dirty="0" smtClean="0">
                <a:solidFill>
                  <a:schemeClr val="tx1"/>
                </a:solidFill>
                <a:latin typeface="微软雅黑" panose="020B0503020204020204" pitchFamily="34" charset="-122"/>
                <a:ea typeface="微软雅黑" panose="020B0503020204020204" pitchFamily="34" charset="-122"/>
              </a:rPr>
              <a:t>PAAS</a:t>
            </a:r>
            <a:r>
              <a:rPr lang="zh-CN" altLang="en-US" sz="1200" dirty="0" smtClean="0">
                <a:solidFill>
                  <a:schemeClr val="tx1"/>
                </a:solidFill>
                <a:latin typeface="微软雅黑" panose="020B0503020204020204" pitchFamily="34" charset="-122"/>
                <a:ea typeface="微软雅黑" panose="020B0503020204020204" pitchFamily="34" charset="-122"/>
              </a:rPr>
              <a:t>云基础设施平台</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5076057" y="1102114"/>
            <a:ext cx="3193354" cy="568610"/>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100" dirty="0" smtClean="0">
                <a:solidFill>
                  <a:schemeClr val="tx1"/>
                </a:solidFill>
                <a:latin typeface="微软雅黑" panose="020B0503020204020204" pitchFamily="34" charset="-122"/>
                <a:ea typeface="微软雅黑" panose="020B0503020204020204" pitchFamily="34" charset="-122"/>
              </a:rPr>
              <a:t>统一泛云服务门户、统一运营门户</a:t>
            </a:r>
            <a:endParaRPr lang="zh-CN" altLang="en-US" sz="1100" dirty="0">
              <a:solidFill>
                <a:schemeClr val="tx1"/>
              </a:solidFill>
              <a:latin typeface="微软雅黑" panose="020B0503020204020204" pitchFamily="34" charset="-122"/>
              <a:ea typeface="微软雅黑" panose="020B0503020204020204" pitchFamily="34" charset="-122"/>
            </a:endParaRPr>
          </a:p>
        </p:txBody>
      </p:sp>
      <p:sp>
        <p:nvSpPr>
          <p:cNvPr id="20" name="矩形 19"/>
          <p:cNvSpPr/>
          <p:nvPr/>
        </p:nvSpPr>
        <p:spPr>
          <a:xfrm>
            <a:off x="5076056" y="1707655"/>
            <a:ext cx="3193354" cy="1189814"/>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1100" b="1" dirty="0" smtClean="0">
                <a:solidFill>
                  <a:schemeClr val="tx1"/>
                </a:solidFill>
                <a:latin typeface="微软雅黑" panose="020B0503020204020204" pitchFamily="34" charset="-122"/>
                <a:ea typeface="微软雅黑" panose="020B0503020204020204" pitchFamily="34" charset="-122"/>
              </a:rPr>
              <a:t>网上办事大厅</a:t>
            </a:r>
            <a:r>
              <a:rPr lang="zh-CN" altLang="en-US" sz="1100" dirty="0" smtClean="0">
                <a:solidFill>
                  <a:schemeClr val="tx1"/>
                </a:solidFill>
                <a:latin typeface="微软雅黑" panose="020B0503020204020204" pitchFamily="34" charset="-122"/>
                <a:ea typeface="微软雅黑" panose="020B0503020204020204" pitchFamily="34" charset="-122"/>
              </a:rPr>
              <a:t>（一卡通、教务、学工等）、</a:t>
            </a:r>
            <a:r>
              <a:rPr lang="zh-CN" altLang="en-US" sz="1100" b="1" dirty="0" smtClean="0">
                <a:solidFill>
                  <a:schemeClr val="tx1"/>
                </a:solidFill>
                <a:latin typeface="微软雅黑" panose="020B0503020204020204" pitchFamily="34" charset="-122"/>
                <a:ea typeface="微软雅黑" panose="020B0503020204020204" pitchFamily="34" charset="-122"/>
              </a:rPr>
              <a:t>教学服务中心</a:t>
            </a:r>
            <a:r>
              <a:rPr lang="zh-CN" altLang="en-US" sz="1100" dirty="0" smtClean="0">
                <a:solidFill>
                  <a:schemeClr val="tx1"/>
                </a:solidFill>
                <a:latin typeface="微软雅黑" panose="020B0503020204020204" pitchFamily="34" charset="-122"/>
                <a:ea typeface="微软雅黑" panose="020B0503020204020204" pitchFamily="34" charset="-122"/>
              </a:rPr>
              <a:t>（</a:t>
            </a:r>
            <a:r>
              <a:rPr lang="en-US" altLang="zh-CN" sz="1100" dirty="0" smtClean="0">
                <a:solidFill>
                  <a:schemeClr val="tx1"/>
                </a:solidFill>
                <a:latin typeface="微软雅黑" panose="020B0503020204020204" pitchFamily="34" charset="-122"/>
                <a:ea typeface="微软雅黑" panose="020B0503020204020204" pitchFamily="34" charset="-122"/>
              </a:rPr>
              <a:t>MOOC/</a:t>
            </a:r>
            <a:r>
              <a:rPr lang="zh-CN" altLang="en-US" sz="1100" dirty="0" smtClean="0">
                <a:solidFill>
                  <a:schemeClr val="tx1"/>
                </a:solidFill>
                <a:latin typeface="微软雅黑" panose="020B0503020204020204" pitchFamily="34" charset="-122"/>
                <a:ea typeface="微软雅黑" panose="020B0503020204020204" pitchFamily="34" charset="-122"/>
              </a:rPr>
              <a:t>反转课堂</a:t>
            </a:r>
            <a:r>
              <a:rPr lang="en-US" altLang="zh-CN" sz="1100" dirty="0" smtClean="0">
                <a:solidFill>
                  <a:schemeClr val="tx1"/>
                </a:solidFill>
                <a:latin typeface="微软雅黑" panose="020B0503020204020204" pitchFamily="34" charset="-122"/>
                <a:ea typeface="微软雅黑" panose="020B0503020204020204" pitchFamily="34" charset="-122"/>
              </a:rPr>
              <a:t>/</a:t>
            </a:r>
            <a:r>
              <a:rPr lang="zh-CN" altLang="en-US" sz="1100" dirty="0" smtClean="0">
                <a:solidFill>
                  <a:schemeClr val="tx1"/>
                </a:solidFill>
                <a:latin typeface="微软雅黑" panose="020B0503020204020204" pitchFamily="34" charset="-122"/>
                <a:ea typeface="微软雅黑" panose="020B0503020204020204" pitchFamily="34" charset="-122"/>
              </a:rPr>
              <a:t>师生</a:t>
            </a:r>
            <a:r>
              <a:rPr lang="en-US" altLang="zh-CN" sz="1100" dirty="0" smtClean="0">
                <a:solidFill>
                  <a:schemeClr val="tx1"/>
                </a:solidFill>
                <a:latin typeface="微软雅黑" panose="020B0503020204020204" pitchFamily="34" charset="-122"/>
                <a:ea typeface="微软雅黑" panose="020B0503020204020204" pitchFamily="34" charset="-122"/>
              </a:rPr>
              <a:t>/</a:t>
            </a:r>
            <a:r>
              <a:rPr lang="zh-CN" altLang="en-US" sz="1100" dirty="0" smtClean="0">
                <a:solidFill>
                  <a:schemeClr val="tx1"/>
                </a:solidFill>
                <a:latin typeface="微软雅黑" panose="020B0503020204020204" pitchFamily="34" charset="-122"/>
                <a:ea typeface="微软雅黑" panose="020B0503020204020204" pitchFamily="34" charset="-122"/>
              </a:rPr>
              <a:t>生生互动学习平台）、</a:t>
            </a:r>
            <a:r>
              <a:rPr lang="zh-CN" altLang="en-US" sz="1100" b="1" dirty="0">
                <a:solidFill>
                  <a:schemeClr val="tx1"/>
                </a:solidFill>
                <a:latin typeface="微软雅黑" panose="020B0503020204020204" pitchFamily="34" charset="-122"/>
                <a:ea typeface="微软雅黑" panose="020B0503020204020204" pitchFamily="34" charset="-122"/>
              </a:rPr>
              <a:t>综合</a:t>
            </a:r>
            <a:r>
              <a:rPr lang="en-US" altLang="zh-CN" sz="1100" b="1" dirty="0" smtClean="0">
                <a:solidFill>
                  <a:schemeClr val="tx1"/>
                </a:solidFill>
                <a:latin typeface="微软雅黑" panose="020B0503020204020204" pitchFamily="34" charset="-122"/>
                <a:ea typeface="微软雅黑" panose="020B0503020204020204" pitchFamily="34" charset="-122"/>
              </a:rPr>
              <a:t>IT</a:t>
            </a:r>
            <a:r>
              <a:rPr lang="zh-CN" altLang="en-US" sz="1100" b="1" dirty="0" smtClean="0">
                <a:solidFill>
                  <a:schemeClr val="tx1"/>
                </a:solidFill>
                <a:latin typeface="微软雅黑" panose="020B0503020204020204" pitchFamily="34" charset="-122"/>
                <a:ea typeface="微软雅黑" panose="020B0503020204020204" pitchFamily="34" charset="-122"/>
              </a:rPr>
              <a:t>服务中心</a:t>
            </a:r>
            <a:r>
              <a:rPr lang="en-US" altLang="zh-CN" sz="1100" dirty="0" smtClean="0">
                <a:solidFill>
                  <a:schemeClr val="tx1"/>
                </a:solidFill>
                <a:latin typeface="微软雅黑" panose="020B0503020204020204" pitchFamily="34" charset="-122"/>
                <a:ea typeface="微软雅黑" panose="020B0503020204020204" pitchFamily="34" charset="-122"/>
              </a:rPr>
              <a:t>HPC/</a:t>
            </a:r>
            <a:r>
              <a:rPr lang="zh-CN" altLang="en-US" sz="1100" dirty="0" smtClean="0">
                <a:solidFill>
                  <a:schemeClr val="tx1"/>
                </a:solidFill>
                <a:latin typeface="微软雅黑" panose="020B0503020204020204" pitchFamily="34" charset="-122"/>
                <a:ea typeface="微软雅黑" panose="020B0503020204020204" pitchFamily="34" charset="-122"/>
              </a:rPr>
              <a:t>大数据</a:t>
            </a:r>
            <a:r>
              <a:rPr lang="en-US" altLang="zh-CN" sz="1100" dirty="0" smtClean="0">
                <a:solidFill>
                  <a:schemeClr val="tx1"/>
                </a:solidFill>
                <a:latin typeface="微软雅黑" panose="020B0503020204020204" pitchFamily="34" charset="-122"/>
                <a:ea typeface="微软雅黑" panose="020B0503020204020204" pitchFamily="34" charset="-122"/>
              </a:rPr>
              <a:t>/AI/</a:t>
            </a:r>
            <a:r>
              <a:rPr lang="zh-CN" altLang="en-US" sz="1100" dirty="0" smtClean="0">
                <a:solidFill>
                  <a:schemeClr val="tx1"/>
                </a:solidFill>
                <a:latin typeface="微软雅黑" panose="020B0503020204020204" pitchFamily="34" charset="-122"/>
                <a:ea typeface="微软雅黑" panose="020B0503020204020204" pitchFamily="34" charset="-122"/>
              </a:rPr>
              <a:t>实验仿真</a:t>
            </a:r>
            <a:r>
              <a:rPr lang="en-US" altLang="zh-CN" sz="1100" dirty="0" smtClean="0">
                <a:solidFill>
                  <a:schemeClr val="tx1"/>
                </a:solidFill>
                <a:latin typeface="微软雅黑" panose="020B0503020204020204" pitchFamily="34" charset="-122"/>
                <a:ea typeface="微软雅黑" panose="020B0503020204020204" pitchFamily="34" charset="-122"/>
              </a:rPr>
              <a:t>/</a:t>
            </a:r>
            <a:r>
              <a:rPr lang="en-US" altLang="zh-CN" sz="1100" dirty="0" err="1" smtClean="0">
                <a:solidFill>
                  <a:schemeClr val="tx1"/>
                </a:solidFill>
                <a:latin typeface="微软雅黑" panose="020B0503020204020204" pitchFamily="34" charset="-122"/>
                <a:ea typeface="微软雅黑" panose="020B0503020204020204" pitchFamily="34" charset="-122"/>
              </a:rPr>
              <a:t>ITaaS</a:t>
            </a:r>
            <a:r>
              <a:rPr lang="zh-CN" altLang="en-US" sz="1100" dirty="0" smtClean="0">
                <a:solidFill>
                  <a:schemeClr val="tx1"/>
                </a:solidFill>
                <a:latin typeface="微软雅黑" panose="020B0503020204020204" pitchFamily="34" charset="-122"/>
                <a:ea typeface="微软雅黑" panose="020B0503020204020204" pitchFamily="34" charset="-122"/>
              </a:rPr>
              <a:t>、</a:t>
            </a:r>
            <a:r>
              <a:rPr lang="zh-CN" altLang="en-US" sz="1100" b="1" dirty="0" smtClean="0">
                <a:solidFill>
                  <a:schemeClr val="tx1"/>
                </a:solidFill>
                <a:latin typeface="微软雅黑" panose="020B0503020204020204" pitchFamily="34" charset="-122"/>
                <a:ea typeface="微软雅黑" panose="020B0503020204020204" pitchFamily="34" charset="-122"/>
              </a:rPr>
              <a:t>产教融合服务中心</a:t>
            </a:r>
            <a:r>
              <a:rPr lang="zh-CN" altLang="en-US" sz="1100" dirty="0" smtClean="0">
                <a:solidFill>
                  <a:schemeClr val="tx1"/>
                </a:solidFill>
                <a:latin typeface="微软雅黑" panose="020B0503020204020204" pitchFamily="34" charset="-122"/>
                <a:ea typeface="微软雅黑" panose="020B0503020204020204" pitchFamily="34" charset="-122"/>
              </a:rPr>
              <a:t>、</a:t>
            </a:r>
            <a:r>
              <a:rPr lang="zh-CN" altLang="en-US" sz="1100" b="1" dirty="0" smtClean="0">
                <a:solidFill>
                  <a:schemeClr val="tx1"/>
                </a:solidFill>
                <a:latin typeface="微软雅黑" panose="020B0503020204020204" pitchFamily="34" charset="-122"/>
                <a:ea typeface="微软雅黑" panose="020B0503020204020204" pitchFamily="34" charset="-122"/>
              </a:rPr>
              <a:t>产权交易中心</a:t>
            </a:r>
            <a:r>
              <a:rPr lang="zh-CN" altLang="en-US" sz="1100" dirty="0" smtClean="0">
                <a:solidFill>
                  <a:schemeClr val="tx1"/>
                </a:solidFill>
                <a:latin typeface="微软雅黑" panose="020B0503020204020204" pitchFamily="34" charset="-122"/>
                <a:ea typeface="微软雅黑" panose="020B0503020204020204" pitchFamily="34" charset="-122"/>
              </a:rPr>
              <a:t>、</a:t>
            </a:r>
            <a:r>
              <a:rPr lang="zh-CN" altLang="en-US" sz="1100" b="1" dirty="0">
                <a:solidFill>
                  <a:schemeClr val="tx1"/>
                </a:solidFill>
                <a:latin typeface="微软雅黑" panose="020B0503020204020204" pitchFamily="34" charset="-122"/>
                <a:ea typeface="微软雅黑" panose="020B0503020204020204" pitchFamily="34" charset="-122"/>
              </a:rPr>
              <a:t>双创</a:t>
            </a:r>
            <a:r>
              <a:rPr lang="zh-CN" altLang="en-US" sz="1100" b="1" dirty="0" smtClean="0">
                <a:solidFill>
                  <a:schemeClr val="tx1"/>
                </a:solidFill>
                <a:latin typeface="微软雅黑" panose="020B0503020204020204" pitchFamily="34" charset="-122"/>
                <a:ea typeface="微软雅黑" panose="020B0503020204020204" pitchFamily="34" charset="-122"/>
              </a:rPr>
              <a:t>服务中心、智慧校园创新应用服务中心</a:t>
            </a:r>
            <a:r>
              <a:rPr lang="en-US" altLang="zh-CN" sz="1100" b="1" dirty="0" smtClean="0">
                <a:solidFill>
                  <a:schemeClr val="tx1"/>
                </a:solidFill>
                <a:latin typeface="微软雅黑" panose="020B0503020204020204" pitchFamily="34" charset="-122"/>
                <a:ea typeface="微软雅黑" panose="020B0503020204020204" pitchFamily="34" charset="-122"/>
              </a:rPr>
              <a:t>…</a:t>
            </a:r>
            <a:endParaRPr lang="zh-CN" altLang="en-US" sz="1100" b="1" dirty="0">
              <a:solidFill>
                <a:schemeClr val="tx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214250" y="1275606"/>
            <a:ext cx="646331" cy="276999"/>
          </a:xfrm>
          <a:prstGeom prst="rect">
            <a:avLst/>
          </a:prstGeom>
          <a:noFill/>
        </p:spPr>
        <p:txBody>
          <a:bodyPr wrap="none" rtlCol="0">
            <a:spAutoFit/>
          </a:bodyPr>
          <a:lstStyle/>
          <a:p>
            <a:r>
              <a:rPr lang="zh-CN" altLang="en-US" sz="1200" dirty="0" smtClean="0">
                <a:latin typeface="微软雅黑" pitchFamily="34" charset="-122"/>
                <a:ea typeface="微软雅黑" pitchFamily="34" charset="-122"/>
              </a:rPr>
              <a:t>门户层</a:t>
            </a:r>
            <a:endParaRPr lang="zh-CN" altLang="en-US" sz="1200" dirty="0">
              <a:latin typeface="微软雅黑" pitchFamily="34" charset="-122"/>
              <a:ea typeface="微软雅黑" pitchFamily="34" charset="-122"/>
            </a:endParaRPr>
          </a:p>
        </p:txBody>
      </p:sp>
      <p:sp>
        <p:nvSpPr>
          <p:cNvPr id="22" name="TextBox 21"/>
          <p:cNvSpPr txBox="1"/>
          <p:nvPr/>
        </p:nvSpPr>
        <p:spPr>
          <a:xfrm>
            <a:off x="8212509" y="2139702"/>
            <a:ext cx="954107" cy="276999"/>
          </a:xfrm>
          <a:prstGeom prst="rect">
            <a:avLst/>
          </a:prstGeom>
          <a:noFill/>
        </p:spPr>
        <p:txBody>
          <a:bodyPr wrap="none" rtlCol="0">
            <a:spAutoFit/>
          </a:bodyPr>
          <a:lstStyle/>
          <a:p>
            <a:r>
              <a:rPr lang="zh-CN" altLang="en-US" sz="1200" dirty="0" smtClean="0">
                <a:latin typeface="微软雅黑" pitchFamily="34" charset="-122"/>
                <a:ea typeface="微软雅黑" pitchFamily="34" charset="-122"/>
              </a:rPr>
              <a:t>综合服务层</a:t>
            </a:r>
            <a:endParaRPr lang="zh-CN" altLang="en-US" sz="1200" dirty="0">
              <a:latin typeface="微软雅黑" pitchFamily="34" charset="-122"/>
              <a:ea typeface="微软雅黑" pitchFamily="34" charset="-122"/>
            </a:endParaRPr>
          </a:p>
        </p:txBody>
      </p:sp>
      <p:sp>
        <p:nvSpPr>
          <p:cNvPr id="24" name="TextBox 23"/>
          <p:cNvSpPr txBox="1"/>
          <p:nvPr/>
        </p:nvSpPr>
        <p:spPr>
          <a:xfrm>
            <a:off x="8204299" y="2921157"/>
            <a:ext cx="779381" cy="461665"/>
          </a:xfrm>
          <a:prstGeom prst="rect">
            <a:avLst/>
          </a:prstGeom>
          <a:noFill/>
        </p:spPr>
        <p:txBody>
          <a:bodyPr wrap="none" rtlCol="0">
            <a:spAutoFit/>
          </a:bodyPr>
          <a:lstStyle/>
          <a:p>
            <a:pPr algn="ctr"/>
            <a:r>
              <a:rPr lang="zh-CN" altLang="en-US" sz="1200" dirty="0" smtClean="0">
                <a:latin typeface="微软雅黑" pitchFamily="34" charset="-122"/>
                <a:ea typeface="微软雅黑" pitchFamily="34" charset="-122"/>
              </a:rPr>
              <a:t>云</a:t>
            </a:r>
            <a:r>
              <a:rPr lang="en-US" altLang="zh-CN" sz="1200" dirty="0" smtClean="0">
                <a:latin typeface="微软雅黑" pitchFamily="34" charset="-122"/>
                <a:ea typeface="微软雅黑" pitchFamily="34" charset="-122"/>
              </a:rPr>
              <a:t>IT</a:t>
            </a:r>
            <a:r>
              <a:rPr lang="zh-CN" altLang="en-US" sz="1200" dirty="0" smtClean="0">
                <a:latin typeface="微软雅黑" pitchFamily="34" charset="-122"/>
                <a:ea typeface="微软雅黑" pitchFamily="34" charset="-122"/>
              </a:rPr>
              <a:t>基础</a:t>
            </a:r>
            <a:endParaRPr lang="en-US" altLang="zh-CN" sz="1200" dirty="0" smtClean="0">
              <a:latin typeface="微软雅黑" pitchFamily="34" charset="-122"/>
              <a:ea typeface="微软雅黑" pitchFamily="34" charset="-122"/>
            </a:endParaRPr>
          </a:p>
          <a:p>
            <a:pPr algn="ctr"/>
            <a:r>
              <a:rPr lang="zh-CN" altLang="en-US" sz="1200" dirty="0" smtClean="0">
                <a:latin typeface="微软雅黑" pitchFamily="34" charset="-122"/>
                <a:ea typeface="微软雅黑" pitchFamily="34" charset="-122"/>
              </a:rPr>
              <a:t>设施层</a:t>
            </a:r>
            <a:endParaRPr lang="zh-CN" altLang="en-US" sz="1200" dirty="0">
              <a:latin typeface="微软雅黑" pitchFamily="34" charset="-122"/>
              <a:ea typeface="微软雅黑" pitchFamily="34" charset="-122"/>
            </a:endParaRPr>
          </a:p>
        </p:txBody>
      </p:sp>
      <p:sp>
        <p:nvSpPr>
          <p:cNvPr id="25" name="下箭头 24"/>
          <p:cNvSpPr/>
          <p:nvPr/>
        </p:nvSpPr>
        <p:spPr>
          <a:xfrm rot="5400000">
            <a:off x="4519583" y="1958007"/>
            <a:ext cx="428870" cy="468052"/>
          </a:xfrm>
          <a:prstGeom prst="downArrow">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100">
              <a:latin typeface="微软雅黑" panose="020B0503020204020204" pitchFamily="34" charset="-122"/>
              <a:ea typeface="微软雅黑" panose="020B0503020204020204" pitchFamily="34" charset="-122"/>
            </a:endParaRPr>
          </a:p>
        </p:txBody>
      </p:sp>
      <p:sp>
        <p:nvSpPr>
          <p:cNvPr id="23" name="TextBox 22"/>
          <p:cNvSpPr txBox="1"/>
          <p:nvPr/>
        </p:nvSpPr>
        <p:spPr>
          <a:xfrm>
            <a:off x="323528" y="3867894"/>
            <a:ext cx="8447153" cy="954107"/>
          </a:xfrm>
          <a:prstGeom prst="rect">
            <a:avLst/>
          </a:prstGeom>
          <a:noFill/>
        </p:spPr>
        <p:txBody>
          <a:bodyPr wrap="square" rtlCol="0">
            <a:spAutoFit/>
          </a:bodyPr>
          <a:lstStyle/>
          <a:p>
            <a:pPr marL="285750" indent="-285750">
              <a:buFont typeface="Arial" pitchFamily="34" charset="0"/>
              <a:buChar char="•"/>
            </a:pPr>
            <a:r>
              <a:rPr lang="zh-CN" altLang="en-US" sz="1400" dirty="0" smtClean="0">
                <a:latin typeface="微软雅黑" pitchFamily="34" charset="-122"/>
                <a:ea typeface="微软雅黑" pitchFamily="34" charset="-122"/>
              </a:rPr>
              <a:t>校园泛云中心，通过统一泛云服务门户和运营门户，打通不同部门壁垒，打通校园围墙，拉通学校、</a:t>
            </a:r>
            <a:r>
              <a:rPr lang="en-US" altLang="zh-CN" sz="1400" dirty="0" smtClean="0">
                <a:latin typeface="微软雅黑" pitchFamily="34" charset="-122"/>
                <a:ea typeface="微软雅黑" pitchFamily="34" charset="-122"/>
              </a:rPr>
              <a:t>IT</a:t>
            </a:r>
            <a:r>
              <a:rPr lang="zh-CN" altLang="en-US" sz="1400" dirty="0" smtClean="0">
                <a:latin typeface="微软雅黑" pitchFamily="34" charset="-122"/>
                <a:ea typeface="微软雅黑" pitchFamily="34" charset="-122"/>
              </a:rPr>
              <a:t>企业、政府、用人单位、科技园区等单位，实现高校泛服务：</a:t>
            </a:r>
            <a:endParaRPr lang="en-US" altLang="zh-CN" sz="1400" dirty="0" smtClean="0">
              <a:latin typeface="微软雅黑" pitchFamily="34" charset="-122"/>
              <a:ea typeface="微软雅黑" pitchFamily="34" charset="-122"/>
            </a:endParaRPr>
          </a:p>
          <a:p>
            <a:pPr marL="742950" lvl="1" indent="-285750">
              <a:buFont typeface="Wingdings" pitchFamily="2" charset="2"/>
              <a:buChar char="Ø"/>
            </a:pPr>
            <a:r>
              <a:rPr lang="zh-CN" altLang="en-US" sz="1400" dirty="0" smtClean="0">
                <a:latin typeface="微软雅黑" pitchFamily="34" charset="-122"/>
                <a:ea typeface="微软雅黑" pitchFamily="34" charset="-122"/>
              </a:rPr>
              <a:t>对内促进人才培养、科研创新、校园治理，促进双一流建设</a:t>
            </a:r>
            <a:endParaRPr lang="en-US" altLang="zh-CN" sz="1400" dirty="0" smtClean="0">
              <a:latin typeface="微软雅黑" pitchFamily="34" charset="-122"/>
              <a:ea typeface="微软雅黑" pitchFamily="34" charset="-122"/>
            </a:endParaRPr>
          </a:p>
          <a:p>
            <a:pPr marL="742950" lvl="1" indent="-285750">
              <a:buFont typeface="Wingdings" pitchFamily="2" charset="2"/>
              <a:buChar char="Ø"/>
            </a:pPr>
            <a:r>
              <a:rPr lang="zh-CN" altLang="en-US" sz="1400" dirty="0" smtClean="0">
                <a:latin typeface="微软雅黑" pitchFamily="34" charset="-122"/>
                <a:ea typeface="微软雅黑" pitchFamily="34" charset="-122"/>
              </a:rPr>
              <a:t>对外服务用人单位、服务当地经济发展、服务社会</a:t>
            </a:r>
            <a:endParaRPr lang="en-US" altLang="zh-CN" sz="14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212945145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4"/>
          <p:cNvSpPr/>
          <p:nvPr/>
        </p:nvSpPr>
        <p:spPr>
          <a:xfrm>
            <a:off x="-2419" y="1110051"/>
            <a:ext cx="2295000" cy="2297125"/>
          </a:xfrm>
          <a:prstGeom prst="rect">
            <a:avLst/>
          </a:prstGeom>
          <a:solidFill>
            <a:srgbClr val="EA545D"/>
          </a:solid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id-ID" sz="900" b="0" kern="0">
              <a:solidFill>
                <a:srgbClr val="D83D4C"/>
              </a:solidFill>
              <a:latin typeface="Roboto" panose="02000000000000000000" pitchFamily="2" charset="0"/>
              <a:ea typeface="Roboto" panose="02000000000000000000" pitchFamily="2" charset="0"/>
              <a:cs typeface="Helvetica Neue"/>
            </a:endParaRPr>
          </a:p>
        </p:txBody>
      </p:sp>
      <p:sp>
        <p:nvSpPr>
          <p:cNvPr id="60" name="Rectangle 5"/>
          <p:cNvSpPr/>
          <p:nvPr/>
        </p:nvSpPr>
        <p:spPr>
          <a:xfrm>
            <a:off x="2288489" y="1110051"/>
            <a:ext cx="2295000" cy="2297125"/>
          </a:xfrm>
          <a:prstGeom prst="rect">
            <a:avLst/>
          </a:prstGeom>
          <a:solidFill>
            <a:srgbClr val="03B8DF"/>
          </a:solid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id-ID" sz="900" b="0" kern="0" dirty="0">
              <a:solidFill>
                <a:sysClr val="window" lastClr="CCE8CF"/>
              </a:solidFill>
              <a:latin typeface="Roboto" panose="02000000000000000000" pitchFamily="2" charset="0"/>
              <a:ea typeface="Roboto" panose="02000000000000000000" pitchFamily="2" charset="0"/>
              <a:cs typeface="Helvetica Neue"/>
            </a:endParaRPr>
          </a:p>
        </p:txBody>
      </p:sp>
      <p:sp>
        <p:nvSpPr>
          <p:cNvPr id="61" name="Rectangle 6"/>
          <p:cNvSpPr/>
          <p:nvPr/>
        </p:nvSpPr>
        <p:spPr>
          <a:xfrm>
            <a:off x="4580067" y="1110051"/>
            <a:ext cx="2295000" cy="2297125"/>
          </a:xfrm>
          <a:prstGeom prst="rect">
            <a:avLst/>
          </a:prstGeom>
          <a:solidFill>
            <a:srgbClr val="EA545D"/>
          </a:solidFill>
          <a:ln w="1270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id-ID" b="0" kern="0">
              <a:solidFill>
                <a:sysClr val="window" lastClr="CCE8CF"/>
              </a:solidFill>
              <a:latin typeface="Calibri" panose="020F0502020204030204"/>
              <a:ea typeface="+mn-ea"/>
            </a:endParaRPr>
          </a:p>
        </p:txBody>
      </p:sp>
      <p:sp>
        <p:nvSpPr>
          <p:cNvPr id="62" name="Rectangle 7"/>
          <p:cNvSpPr/>
          <p:nvPr/>
        </p:nvSpPr>
        <p:spPr>
          <a:xfrm>
            <a:off x="6875387" y="1110051"/>
            <a:ext cx="2295000" cy="2297125"/>
          </a:xfrm>
          <a:prstGeom prst="rect">
            <a:avLst/>
          </a:prstGeom>
          <a:solidFill>
            <a:srgbClr val="03B8DF"/>
          </a:solidFill>
          <a:ln w="1270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id-ID" b="0" kern="0">
              <a:solidFill>
                <a:sysClr val="window" lastClr="CCE8CF"/>
              </a:solidFill>
              <a:latin typeface="Calibri" panose="020F0502020204030204"/>
              <a:ea typeface="+mn-ea"/>
            </a:endParaRPr>
          </a:p>
        </p:txBody>
      </p:sp>
      <p:sp>
        <p:nvSpPr>
          <p:cNvPr id="78" name="Content Placeholder 2"/>
          <p:cNvSpPr txBox="1"/>
          <p:nvPr/>
        </p:nvSpPr>
        <p:spPr>
          <a:xfrm>
            <a:off x="329791" y="1935171"/>
            <a:ext cx="1584177" cy="317781"/>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6565" fontAlgn="auto">
              <a:lnSpc>
                <a:spcPct val="80000"/>
              </a:lnSpc>
              <a:buClr>
                <a:srgbClr val="202F3D">
                  <a:lumMod val="75000"/>
                </a:srgbClr>
              </a:buClr>
              <a:defRPr/>
            </a:pPr>
            <a:r>
              <a:rPr lang="zh-CN" altLang="en-US" sz="1400" b="1" dirty="0" smtClean="0">
                <a:solidFill>
                  <a:sysClr val="window" lastClr="CCE8CF"/>
                </a:solidFill>
                <a:latin typeface="微软雅黑" panose="020B0503020204020204" pitchFamily="34" charset="-122"/>
                <a:ea typeface="微软雅黑" panose="020B0503020204020204" pitchFamily="34" charset="-122"/>
                <a:cs typeface="Arial" panose="020B0604020202020204" pitchFamily="34" charset="0"/>
              </a:rPr>
              <a:t>提供云、数据服务</a:t>
            </a:r>
            <a:endParaRPr lang="en-US" sz="1400" b="1" dirty="0">
              <a:solidFill>
                <a:sysClr val="window" lastClr="CCE8C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5" name="Content Placeholder 2"/>
          <p:cNvSpPr txBox="1"/>
          <p:nvPr/>
        </p:nvSpPr>
        <p:spPr>
          <a:xfrm>
            <a:off x="2771800" y="1957912"/>
            <a:ext cx="1342735" cy="253798"/>
          </a:xfrm>
          <a:prstGeom prst="rect">
            <a:avLst/>
          </a:prstGeom>
        </p:spPr>
        <p:txBody>
          <a:bodyPr lIns="68570" tIns="34287" rIns="68570" bIns="34287"/>
          <a:lstStyle>
            <a:defPPr>
              <a:defRPr lang="zh-CN"/>
            </a:defPPr>
            <a:lvl1pPr marL="0" indent="0" algn="ctr" defTabSz="456565" eaLnBrk="1" fontAlgn="auto" latinLnBrk="0" hangingPunct="1">
              <a:lnSpc>
                <a:spcPct val="80000"/>
              </a:lnSpc>
              <a:spcBef>
                <a:spcPct val="20000"/>
              </a:spcBef>
              <a:spcAft>
                <a:spcPts val="600"/>
              </a:spcAft>
              <a:buClr>
                <a:srgbClr val="202F3D">
                  <a:lumMod val="75000"/>
                </a:srgbClr>
              </a:buClr>
              <a:buSzPct val="145000"/>
              <a:buFont typeface="Arial" panose="020B0604020202020204"/>
              <a:buNone/>
              <a:defRPr sz="1400" b="1" cap="none">
                <a:solidFill>
                  <a:sysClr val="window" lastClr="CCE8CF"/>
                </a:solidFill>
                <a:effectLst/>
                <a:latin typeface="微软雅黑" panose="020B0503020204020204" pitchFamily="34" charset="-122"/>
                <a:ea typeface="微软雅黑" panose="020B0503020204020204" pitchFamily="34" charset="-122"/>
                <a:cs typeface="Arial" panose="020B0604020202020204" pitchFamily="34" charset="0"/>
              </a:defRPr>
            </a:lvl1pPr>
            <a:lvl2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2000" cap="none">
                <a:solidFill>
                  <a:schemeClr val="tx1">
                    <a:tint val="75000"/>
                  </a:schemeClr>
                </a:solidFill>
                <a:effectLst/>
                <a:latin typeface="+mn-lt"/>
                <a:ea typeface="+mn-ea"/>
              </a:defRPr>
            </a:lvl2pPr>
            <a:lvl3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800" cap="none">
                <a:solidFill>
                  <a:schemeClr val="tx1">
                    <a:tint val="75000"/>
                  </a:schemeClr>
                </a:solidFill>
                <a:effectLst/>
                <a:latin typeface="+mn-lt"/>
                <a:ea typeface="+mn-ea"/>
              </a:defRPr>
            </a:lvl3pPr>
            <a:lvl4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600" cap="none">
                <a:solidFill>
                  <a:schemeClr val="tx1">
                    <a:tint val="75000"/>
                  </a:schemeClr>
                </a:solidFill>
                <a:effectLst/>
                <a:latin typeface="+mn-lt"/>
                <a:ea typeface="+mn-ea"/>
              </a:defRPr>
            </a:lvl4pPr>
            <a:lvl5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5pPr>
            <a:lvl6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6pPr>
            <a:lvl7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7pPr>
            <a:lvl8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8pPr>
            <a:lvl9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9pPr>
          </a:lstStyle>
          <a:p>
            <a:r>
              <a:rPr lang="zh-CN" altLang="en-US" dirty="0"/>
              <a:t>服务人才培养</a:t>
            </a:r>
            <a:endParaRPr lang="en-US" dirty="0"/>
          </a:p>
        </p:txBody>
      </p:sp>
      <p:sp>
        <p:nvSpPr>
          <p:cNvPr id="86" name="Content Placeholder 2"/>
          <p:cNvSpPr txBox="1"/>
          <p:nvPr/>
        </p:nvSpPr>
        <p:spPr>
          <a:xfrm>
            <a:off x="4993626" y="1935171"/>
            <a:ext cx="1424003" cy="256557"/>
          </a:xfrm>
          <a:prstGeom prst="rect">
            <a:avLst/>
          </a:prstGeom>
        </p:spPr>
        <p:txBody>
          <a:bodyPr lIns="68570" tIns="34287" rIns="68570" bIns="34287"/>
          <a:lstStyle>
            <a:defPPr>
              <a:defRPr lang="zh-CN"/>
            </a:defPPr>
            <a:lvl1pPr marL="0" indent="0" algn="ctr" defTabSz="456565" eaLnBrk="1" fontAlgn="auto" latinLnBrk="0" hangingPunct="1">
              <a:lnSpc>
                <a:spcPct val="80000"/>
              </a:lnSpc>
              <a:spcBef>
                <a:spcPct val="20000"/>
              </a:spcBef>
              <a:spcAft>
                <a:spcPts val="600"/>
              </a:spcAft>
              <a:buClr>
                <a:srgbClr val="202F3D">
                  <a:lumMod val="75000"/>
                </a:srgbClr>
              </a:buClr>
              <a:buSzPct val="145000"/>
              <a:buFont typeface="Arial" panose="020B0604020202020204"/>
              <a:buNone/>
              <a:defRPr sz="1400" b="1" cap="none">
                <a:solidFill>
                  <a:sysClr val="window" lastClr="CCE8CF"/>
                </a:solidFill>
                <a:effectLst/>
                <a:latin typeface="微软雅黑" panose="020B0503020204020204" pitchFamily="34" charset="-122"/>
                <a:ea typeface="微软雅黑" panose="020B0503020204020204" pitchFamily="34" charset="-122"/>
                <a:cs typeface="Arial" panose="020B0604020202020204" pitchFamily="34" charset="0"/>
              </a:defRPr>
            </a:lvl1pPr>
            <a:lvl2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2000" cap="none">
                <a:solidFill>
                  <a:schemeClr val="tx1">
                    <a:tint val="75000"/>
                  </a:schemeClr>
                </a:solidFill>
                <a:effectLst/>
                <a:latin typeface="+mn-lt"/>
                <a:ea typeface="+mn-ea"/>
              </a:defRPr>
            </a:lvl2pPr>
            <a:lvl3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800" cap="none">
                <a:solidFill>
                  <a:schemeClr val="tx1">
                    <a:tint val="75000"/>
                  </a:schemeClr>
                </a:solidFill>
                <a:effectLst/>
                <a:latin typeface="+mn-lt"/>
                <a:ea typeface="+mn-ea"/>
              </a:defRPr>
            </a:lvl3pPr>
            <a:lvl4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600" cap="none">
                <a:solidFill>
                  <a:schemeClr val="tx1">
                    <a:tint val="75000"/>
                  </a:schemeClr>
                </a:solidFill>
                <a:effectLst/>
                <a:latin typeface="+mn-lt"/>
                <a:ea typeface="+mn-ea"/>
              </a:defRPr>
            </a:lvl4pPr>
            <a:lvl5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5pPr>
            <a:lvl6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6pPr>
            <a:lvl7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7pPr>
            <a:lvl8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8pPr>
            <a:lvl9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9pPr>
          </a:lstStyle>
          <a:p>
            <a:r>
              <a:rPr lang="zh-CN" altLang="en-US" dirty="0" smtClean="0"/>
              <a:t>服务科研创新</a:t>
            </a:r>
            <a:endParaRPr lang="en-US" dirty="0"/>
          </a:p>
        </p:txBody>
      </p:sp>
      <p:sp>
        <p:nvSpPr>
          <p:cNvPr id="87" name="Content Placeholder 2"/>
          <p:cNvSpPr txBox="1"/>
          <p:nvPr/>
        </p:nvSpPr>
        <p:spPr>
          <a:xfrm>
            <a:off x="7373660" y="1934164"/>
            <a:ext cx="1298454" cy="230414"/>
          </a:xfrm>
          <a:prstGeom prst="rect">
            <a:avLst/>
          </a:prstGeom>
        </p:spPr>
        <p:txBody>
          <a:bodyPr lIns="68570" tIns="34287" rIns="68570" bIns="34287"/>
          <a:lstStyle>
            <a:defPPr>
              <a:defRPr lang="zh-CN"/>
            </a:defPPr>
            <a:lvl1pPr marL="0" indent="0" algn="ctr" defTabSz="456565" eaLnBrk="1" fontAlgn="auto" latinLnBrk="0" hangingPunct="1">
              <a:lnSpc>
                <a:spcPct val="80000"/>
              </a:lnSpc>
              <a:spcBef>
                <a:spcPct val="20000"/>
              </a:spcBef>
              <a:spcAft>
                <a:spcPts val="600"/>
              </a:spcAft>
              <a:buClr>
                <a:srgbClr val="202F3D">
                  <a:lumMod val="75000"/>
                </a:srgbClr>
              </a:buClr>
              <a:buSzPct val="145000"/>
              <a:buFont typeface="Arial" panose="020B0604020202020204"/>
              <a:buNone/>
              <a:defRPr sz="1400" b="1" cap="none">
                <a:solidFill>
                  <a:sysClr val="window" lastClr="CCE8CF"/>
                </a:solidFill>
                <a:effectLst/>
                <a:latin typeface="微软雅黑" panose="020B0503020204020204" pitchFamily="34" charset="-122"/>
                <a:ea typeface="微软雅黑" panose="020B0503020204020204" pitchFamily="34" charset="-122"/>
                <a:cs typeface="Arial" panose="020B0604020202020204" pitchFamily="34" charset="0"/>
              </a:defRPr>
            </a:lvl1pPr>
            <a:lvl2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2000" cap="none">
                <a:solidFill>
                  <a:schemeClr val="tx1">
                    <a:tint val="75000"/>
                  </a:schemeClr>
                </a:solidFill>
                <a:effectLst/>
                <a:latin typeface="+mn-lt"/>
                <a:ea typeface="+mn-ea"/>
              </a:defRPr>
            </a:lvl2pPr>
            <a:lvl3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800" cap="none">
                <a:solidFill>
                  <a:schemeClr val="tx1">
                    <a:tint val="75000"/>
                  </a:schemeClr>
                </a:solidFill>
                <a:effectLst/>
                <a:latin typeface="+mn-lt"/>
                <a:ea typeface="+mn-ea"/>
              </a:defRPr>
            </a:lvl3pPr>
            <a:lvl4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600" cap="none">
                <a:solidFill>
                  <a:schemeClr val="tx1">
                    <a:tint val="75000"/>
                  </a:schemeClr>
                </a:solidFill>
                <a:effectLst/>
                <a:latin typeface="+mn-lt"/>
                <a:ea typeface="+mn-ea"/>
              </a:defRPr>
            </a:lvl4pPr>
            <a:lvl5pPr indent="0" algn="ctr" defTabSz="457200" eaLnBrk="1" latinLnBrk="0" hangingPunct="1">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5pPr>
            <a:lvl6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6pPr>
            <a:lvl7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7pPr>
            <a:lvl8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8pPr>
            <a:lvl9pPr indent="0" algn="ctr" defTabSz="457200">
              <a:spcBef>
                <a:spcPct val="20000"/>
              </a:spcBef>
              <a:spcAft>
                <a:spcPts val="600"/>
              </a:spcAft>
              <a:buClr>
                <a:schemeClr val="accent1">
                  <a:lumMod val="75000"/>
                </a:schemeClr>
              </a:buClr>
              <a:buSzPct val="145000"/>
              <a:buFont typeface="Arial" panose="020B0604020202020204"/>
              <a:buNone/>
              <a:defRPr sz="1400" cap="none">
                <a:solidFill>
                  <a:schemeClr val="tx1">
                    <a:tint val="75000"/>
                  </a:schemeClr>
                </a:solidFill>
                <a:effectLst/>
                <a:latin typeface="+mn-lt"/>
                <a:ea typeface="+mn-ea"/>
              </a:defRPr>
            </a:lvl9pPr>
          </a:lstStyle>
          <a:p>
            <a:r>
              <a:rPr lang="zh-CN" altLang="en-US" dirty="0"/>
              <a:t>服务</a:t>
            </a:r>
            <a:r>
              <a:rPr lang="zh-CN" altLang="en-US" dirty="0" smtClean="0"/>
              <a:t>智慧</a:t>
            </a:r>
            <a:r>
              <a:rPr lang="zh-CN" altLang="en-US" dirty="0"/>
              <a:t>园区</a:t>
            </a:r>
            <a:endParaRPr lang="en-US" dirty="0"/>
          </a:p>
        </p:txBody>
      </p:sp>
      <p:sp>
        <p:nvSpPr>
          <p:cNvPr id="88" name="矩形 87"/>
          <p:cNvSpPr/>
          <p:nvPr/>
        </p:nvSpPr>
        <p:spPr>
          <a:xfrm>
            <a:off x="35496" y="2139702"/>
            <a:ext cx="2270772" cy="1311128"/>
          </a:xfrm>
          <a:prstGeom prst="rect">
            <a:avLst/>
          </a:prstGeom>
        </p:spPr>
        <p:txBody>
          <a:bodyPr wrap="square">
            <a:spAutoFit/>
          </a:bodyPr>
          <a:lstStyle/>
          <a:p>
            <a:pPr marL="171450" lvl="0" indent="-171450" fontAlgn="auto">
              <a:lnSpc>
                <a:spcPct val="120000"/>
              </a:lnSpc>
              <a:spcBef>
                <a:spcPts val="0"/>
              </a:spcBef>
              <a:spcAft>
                <a:spcPts val="0"/>
              </a:spcAft>
              <a:buFont typeface="Arial" pitchFamily="34" charset="0"/>
              <a:buChar char="•"/>
              <a:defRPr/>
            </a:pPr>
            <a:r>
              <a:rPr lang="en-US" altLang="zh-CN" sz="1100" dirty="0" smtClean="0">
                <a:solidFill>
                  <a:schemeClr val="bg1"/>
                </a:solidFill>
                <a:latin typeface="微软雅黑" pitchFamily="34" charset="-122"/>
                <a:ea typeface="微软雅黑" pitchFamily="34" charset="-122"/>
                <a:sym typeface="方正兰亭黑_GBK" pitchFamily="2" charset="-122"/>
              </a:rPr>
              <a:t>IT</a:t>
            </a:r>
            <a:r>
              <a:rPr lang="zh-CN" altLang="en-US" sz="1100" dirty="0" smtClean="0">
                <a:solidFill>
                  <a:schemeClr val="bg1"/>
                </a:solidFill>
                <a:latin typeface="微软雅黑" pitchFamily="34" charset="-122"/>
                <a:ea typeface="微软雅黑" pitchFamily="34" charset="-122"/>
                <a:sym typeface="方正兰亭黑_GBK" pitchFamily="2" charset="-122"/>
              </a:rPr>
              <a:t>资源即</a:t>
            </a:r>
            <a:r>
              <a:rPr lang="zh-CN" altLang="en-US" sz="1100" dirty="0">
                <a:solidFill>
                  <a:schemeClr val="bg1"/>
                </a:solidFill>
                <a:latin typeface="微软雅黑" pitchFamily="34" charset="-122"/>
                <a:ea typeface="微软雅黑" pitchFamily="34" charset="-122"/>
                <a:sym typeface="方正兰亭黑_GBK" pitchFamily="2" charset="-122"/>
              </a:rPr>
              <a:t>服务：业务数字化</a:t>
            </a:r>
            <a:r>
              <a:rPr lang="zh-CN" altLang="en-US" sz="1100" dirty="0" smtClean="0">
                <a:solidFill>
                  <a:schemeClr val="bg1"/>
                </a:solidFill>
                <a:latin typeface="微软雅黑" pitchFamily="34" charset="-122"/>
                <a:ea typeface="微软雅黑" pitchFamily="34" charset="-122"/>
                <a:sym typeface="方正兰亭黑_GBK" pitchFamily="2" charset="-122"/>
              </a:rPr>
              <a:t>转型，网上</a:t>
            </a:r>
            <a:r>
              <a:rPr lang="zh-CN" altLang="en-US" sz="1100" dirty="0">
                <a:solidFill>
                  <a:schemeClr val="bg1"/>
                </a:solidFill>
                <a:latin typeface="微软雅黑" pitchFamily="34" charset="-122"/>
                <a:ea typeface="微软雅黑" pitchFamily="34" charset="-122"/>
                <a:sym typeface="方正兰亭黑_GBK" pitchFamily="2" charset="-122"/>
              </a:rPr>
              <a:t>办事大厅，一站式</a:t>
            </a:r>
            <a:r>
              <a:rPr lang="zh-CN" altLang="en-US" sz="1100" dirty="0" smtClean="0">
                <a:solidFill>
                  <a:schemeClr val="bg1"/>
                </a:solidFill>
                <a:latin typeface="微软雅黑" pitchFamily="34" charset="-122"/>
                <a:ea typeface="微软雅黑" pitchFamily="34" charset="-122"/>
                <a:sym typeface="方正兰亭黑_GBK" pitchFamily="2" charset="-122"/>
              </a:rPr>
              <a:t>服务，二级部处应用快速上线</a:t>
            </a:r>
            <a:endParaRPr lang="en-US" altLang="zh-CN" sz="1100" kern="0" dirty="0" smtClean="0">
              <a:solidFill>
                <a:schemeClr val="bg1"/>
              </a:solidFill>
              <a:latin typeface="微软雅黑" pitchFamily="34" charset="-122"/>
              <a:ea typeface="微软雅黑" pitchFamily="34" charset="-122"/>
              <a:sym typeface="方正兰亭黑_GBK" pitchFamily="2" charset="-122"/>
            </a:endParaRPr>
          </a:p>
          <a:p>
            <a:pPr marL="171450" lvl="0" indent="-171450" fontAlgn="auto">
              <a:lnSpc>
                <a:spcPct val="120000"/>
              </a:lnSpc>
              <a:spcBef>
                <a:spcPts val="0"/>
              </a:spcBef>
              <a:spcAft>
                <a:spcPts val="0"/>
              </a:spcAft>
              <a:buFont typeface="Arial" pitchFamily="34" charset="0"/>
              <a:buChar char="•"/>
              <a:defRPr/>
            </a:pPr>
            <a:r>
              <a:rPr lang="zh-CN" altLang="en-US" sz="1100" kern="0" dirty="0" smtClean="0">
                <a:solidFill>
                  <a:schemeClr val="bg1"/>
                </a:solidFill>
                <a:latin typeface="微软雅黑" pitchFamily="34" charset="-122"/>
                <a:ea typeface="微软雅黑" pitchFamily="34" charset="-122"/>
                <a:sym typeface="方正兰亭黑_GBK" pitchFamily="2" charset="-122"/>
              </a:rPr>
              <a:t>大数据服务：强化数据平台建设与治理，用“数”同用“网”一般简单</a:t>
            </a:r>
            <a:endParaRPr lang="en-US" altLang="zh-CN" sz="1100" kern="0" dirty="0" smtClean="0">
              <a:solidFill>
                <a:schemeClr val="bg1"/>
              </a:solidFill>
              <a:latin typeface="微软雅黑" pitchFamily="34" charset="-122"/>
              <a:ea typeface="微软雅黑" pitchFamily="34" charset="-122"/>
              <a:sym typeface="方正兰亭黑_GBK" pitchFamily="2" charset="-122"/>
            </a:endParaRPr>
          </a:p>
        </p:txBody>
      </p:sp>
      <p:sp>
        <p:nvSpPr>
          <p:cNvPr id="89" name="矩形 88"/>
          <p:cNvSpPr/>
          <p:nvPr/>
        </p:nvSpPr>
        <p:spPr>
          <a:xfrm>
            <a:off x="2288489" y="2260135"/>
            <a:ext cx="2295000" cy="904863"/>
          </a:xfrm>
          <a:prstGeom prst="rect">
            <a:avLst/>
          </a:prstGeom>
        </p:spPr>
        <p:txBody>
          <a:bodyPr wrap="square">
            <a:spAutoFit/>
          </a:bodyPr>
          <a:lstStyle/>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虚拟学习空间，优质资源共享，提供课件、应用商店等；</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虚拟实训室、仿真实训室。</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smtClean="0">
                <a:solidFill>
                  <a:schemeClr val="bg1"/>
                </a:solidFill>
                <a:latin typeface="微软雅黑" pitchFamily="34" charset="-122"/>
                <a:ea typeface="微软雅黑" pitchFamily="34" charset="-122"/>
              </a:rPr>
              <a:t>服务学生双</a:t>
            </a:r>
            <a:r>
              <a:rPr lang="zh-CN" altLang="en-US" sz="1100" dirty="0">
                <a:solidFill>
                  <a:schemeClr val="bg1"/>
                </a:solidFill>
                <a:latin typeface="微软雅黑" pitchFamily="34" charset="-122"/>
                <a:ea typeface="微软雅黑" pitchFamily="34" charset="-122"/>
              </a:rPr>
              <a:t>创，</a:t>
            </a:r>
            <a:r>
              <a:rPr lang="en-US" altLang="zh-CN" sz="1100" dirty="0">
                <a:solidFill>
                  <a:schemeClr val="bg1"/>
                </a:solidFill>
                <a:latin typeface="微软雅黑" pitchFamily="34" charset="-122"/>
                <a:ea typeface="微软雅黑" pitchFamily="34" charset="-122"/>
              </a:rPr>
              <a:t>IT</a:t>
            </a:r>
            <a:r>
              <a:rPr lang="zh-CN" altLang="en-US" sz="1100" dirty="0">
                <a:solidFill>
                  <a:schemeClr val="bg1"/>
                </a:solidFill>
                <a:latin typeface="微软雅黑" pitchFamily="34" charset="-122"/>
                <a:ea typeface="微软雅黑" pitchFamily="34" charset="-122"/>
              </a:rPr>
              <a:t>环境随需而得</a:t>
            </a:r>
            <a:endParaRPr lang="en-US" altLang="zh-CN" sz="1100" dirty="0">
              <a:solidFill>
                <a:schemeClr val="bg1"/>
              </a:solidFill>
              <a:latin typeface="微软雅黑" pitchFamily="34" charset="-122"/>
              <a:ea typeface="微软雅黑" pitchFamily="34" charset="-122"/>
            </a:endParaRPr>
          </a:p>
        </p:txBody>
      </p:sp>
      <p:sp>
        <p:nvSpPr>
          <p:cNvPr id="90" name="矩形 89"/>
          <p:cNvSpPr/>
          <p:nvPr/>
        </p:nvSpPr>
        <p:spPr>
          <a:xfrm>
            <a:off x="4611711" y="2241854"/>
            <a:ext cx="2226967" cy="1107996"/>
          </a:xfrm>
          <a:prstGeom prst="rect">
            <a:avLst/>
          </a:prstGeom>
        </p:spPr>
        <p:txBody>
          <a:bodyPr wrap="square">
            <a:spAutoFit/>
          </a:bodyPr>
          <a:lstStyle/>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应用开发环境支撑，</a:t>
            </a:r>
            <a:r>
              <a:rPr lang="en-US" altLang="zh-CN" sz="1100" dirty="0" err="1">
                <a:solidFill>
                  <a:schemeClr val="bg1"/>
                </a:solidFill>
                <a:latin typeface="微软雅黑" pitchFamily="34" charset="-122"/>
                <a:ea typeface="微软雅黑" pitchFamily="34" charset="-122"/>
              </a:rPr>
              <a:t>PaaS</a:t>
            </a:r>
            <a:r>
              <a:rPr lang="zh-CN" altLang="en-US" sz="1100" dirty="0">
                <a:solidFill>
                  <a:schemeClr val="bg1"/>
                </a:solidFill>
                <a:latin typeface="微软雅黑" pitchFamily="34" charset="-122"/>
                <a:ea typeface="微软雅黑" pitchFamily="34" charset="-122"/>
              </a:rPr>
              <a:t>、</a:t>
            </a:r>
            <a:r>
              <a:rPr lang="en-US" altLang="zh-CN" sz="1100" dirty="0">
                <a:solidFill>
                  <a:schemeClr val="bg1"/>
                </a:solidFill>
                <a:latin typeface="微软雅黑" pitchFamily="34" charset="-122"/>
                <a:ea typeface="微软雅黑" pitchFamily="34" charset="-122"/>
              </a:rPr>
              <a:t>SaaS</a:t>
            </a:r>
            <a:r>
              <a:rPr lang="zh-CN" altLang="en-US" sz="1100" dirty="0">
                <a:solidFill>
                  <a:schemeClr val="bg1"/>
                </a:solidFill>
                <a:latin typeface="微软雅黑" pitchFamily="34" charset="-122"/>
                <a:ea typeface="微软雅黑" pitchFamily="34" charset="-122"/>
              </a:rPr>
              <a:t>服务</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融合高性能计算，多领域融合计算环境支撑</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云化交付专业计算软件工具</a:t>
            </a:r>
            <a:endParaRPr lang="en-US" altLang="zh-CN" sz="1100" dirty="0">
              <a:solidFill>
                <a:schemeClr val="bg1"/>
              </a:solidFill>
              <a:latin typeface="微软雅黑" pitchFamily="34" charset="-122"/>
              <a:ea typeface="微软雅黑" pitchFamily="34" charset="-122"/>
            </a:endParaRPr>
          </a:p>
        </p:txBody>
      </p:sp>
      <p:sp>
        <p:nvSpPr>
          <p:cNvPr id="28" name="object 2"/>
          <p:cNvSpPr txBox="1">
            <a:spLocks/>
          </p:cNvSpPr>
          <p:nvPr/>
        </p:nvSpPr>
        <p:spPr bwMode="auto">
          <a:xfrm>
            <a:off x="1907705" y="212546"/>
            <a:ext cx="4824536" cy="523143"/>
          </a:xfrm>
          <a:prstGeom prst="rect">
            <a:avLst/>
          </a:prstGeom>
          <a:noFill/>
          <a:ln w="9525">
            <a:noFill/>
            <a:miter lim="800000"/>
          </a:ln>
        </p:spPr>
        <p:txBody>
          <a:bodyPr vert="horz" wrap="square" lIns="91440" tIns="45720" rIns="91440" bIns="45720" numCol="1" anchor="ctr" anchorCtr="0" compatLnSpc="1"/>
          <a:lstStyle>
            <a:lvl1pPr algn="ctr" eaLnBrk="1" hangingPunct="1">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smtClean="0"/>
              <a:t>构筑智慧校园的泛在服务能力</a:t>
            </a:r>
            <a:endParaRPr lang="zh-CN" altLang="en-US" dirty="0"/>
          </a:p>
        </p:txBody>
      </p:sp>
      <p:sp>
        <p:nvSpPr>
          <p:cNvPr id="29" name="矩形 28"/>
          <p:cNvSpPr/>
          <p:nvPr/>
        </p:nvSpPr>
        <p:spPr>
          <a:xfrm>
            <a:off x="6875387" y="2211710"/>
            <a:ext cx="2282422" cy="904863"/>
          </a:xfrm>
          <a:prstGeom prst="rect">
            <a:avLst/>
          </a:prstGeom>
        </p:spPr>
        <p:txBody>
          <a:bodyPr wrap="square">
            <a:spAutoFit/>
          </a:bodyPr>
          <a:lstStyle/>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校园物联智慧应用与服务创新平台</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智慧园区管理与运营中心</a:t>
            </a:r>
            <a:endParaRPr lang="en-US" altLang="zh-CN" sz="1100" dirty="0">
              <a:solidFill>
                <a:schemeClr val="bg1"/>
              </a:solidFill>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pPr>
            <a:r>
              <a:rPr lang="zh-CN" altLang="en-US" sz="1100" dirty="0">
                <a:solidFill>
                  <a:schemeClr val="bg1"/>
                </a:solidFill>
                <a:latin typeface="微软雅黑" pitchFamily="34" charset="-122"/>
                <a:ea typeface="微软雅黑" pitchFamily="34" charset="-122"/>
              </a:rPr>
              <a:t>教育合作伙伴生态中心</a:t>
            </a:r>
            <a:endParaRPr lang="en-US" altLang="zh-CN" sz="1100" dirty="0">
              <a:solidFill>
                <a:schemeClr val="bg1"/>
              </a:solidFill>
              <a:latin typeface="微软雅黑" pitchFamily="34" charset="-122"/>
              <a:ea typeface="微软雅黑" pitchFamily="34" charset="-122"/>
            </a:endParaRPr>
          </a:p>
        </p:txBody>
      </p:sp>
      <p:sp>
        <p:nvSpPr>
          <p:cNvPr id="30" name="Freeform 9"/>
          <p:cNvSpPr/>
          <p:nvPr/>
        </p:nvSpPr>
        <p:spPr bwMode="auto">
          <a:xfrm flipH="1">
            <a:off x="3555821" y="3723878"/>
            <a:ext cx="1880275" cy="1018794"/>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EA545D"/>
          </a:solidFill>
          <a:ln>
            <a:noFill/>
          </a:ln>
        </p:spPr>
        <p:txBody>
          <a:bodyPr vert="horz" wrap="square" lIns="55651" tIns="27825" rIns="55651" bIns="27825"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56260">
              <a:defRPr/>
            </a:pPr>
            <a:endParaRPr lang="zh-CN" altLang="en-US" sz="1100">
              <a:solidFill>
                <a:sysClr val="windowText" lastClr="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KSO_Shape"/>
          <p:cNvSpPr/>
          <p:nvPr/>
        </p:nvSpPr>
        <p:spPr bwMode="auto">
          <a:xfrm>
            <a:off x="4275902" y="3867894"/>
            <a:ext cx="468201" cy="466212"/>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lIns="67382" tIns="33691" rIns="67382" bIns="33691" anchor="ctr">
            <a:scene3d>
              <a:camera prst="orthographicFront"/>
              <a:lightRig rig="threePt" dir="t"/>
            </a:scene3d>
            <a:sp3d>
              <a:contourClr>
                <a:srgbClr val="FFFFFF"/>
              </a:contourClr>
            </a:sp3d>
          </a:bodyPr>
          <a:lstStyle/>
          <a:p>
            <a:pPr algn="ctr">
              <a:defRPr/>
            </a:pPr>
            <a:endParaRPr lang="zh-CN" altLang="en-US" sz="15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1"/>
          <p:cNvSpPr/>
          <p:nvPr/>
        </p:nvSpPr>
        <p:spPr>
          <a:xfrm>
            <a:off x="3751286" y="4331890"/>
            <a:ext cx="1540794" cy="345033"/>
          </a:xfrm>
          <a:prstGeom prst="rect">
            <a:avLst/>
          </a:prstGeom>
        </p:spPr>
        <p:txBody>
          <a:bodyPr wrap="square" lIns="67376" tIns="33688" rIns="67376" bIns="33688">
            <a:spAutoFit/>
          </a:bodyPr>
          <a:lstStyle/>
          <a:p>
            <a:pPr algn="ctr">
              <a:spcBef>
                <a:spcPct val="0"/>
              </a:spcBef>
              <a:buFont typeface="Arial" panose="020B0604020202020204" pitchFamily="34" charset="0"/>
              <a:buNone/>
            </a:pPr>
            <a:r>
              <a:rPr lang="zh-CN" altLang="en-US"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泛云数据中心</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965" y="1178372"/>
            <a:ext cx="734459" cy="73445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425" y="1296669"/>
            <a:ext cx="551810" cy="55181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1194927"/>
            <a:ext cx="734459" cy="734459"/>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87" y="1203598"/>
            <a:ext cx="734459" cy="734459"/>
          </a:xfrm>
          <a:prstGeom prst="rect">
            <a:avLst/>
          </a:prstGeom>
        </p:spPr>
      </p:pic>
      <p:sp>
        <p:nvSpPr>
          <p:cNvPr id="2" name="TextBox 1"/>
          <p:cNvSpPr txBox="1"/>
          <p:nvPr/>
        </p:nvSpPr>
        <p:spPr>
          <a:xfrm>
            <a:off x="539552" y="3982293"/>
            <a:ext cx="1723549" cy="461665"/>
          </a:xfrm>
          <a:prstGeom prst="rect">
            <a:avLst/>
          </a:prstGeom>
          <a:noFill/>
        </p:spPr>
        <p:txBody>
          <a:bodyPr wrap="none" rtlCol="0">
            <a:spAutoFit/>
          </a:bodyPr>
          <a:lstStyle/>
          <a:p>
            <a:r>
              <a:rPr lang="zh-CN" altLang="en-US" sz="2400" b="1" dirty="0" smtClean="0">
                <a:solidFill>
                  <a:srgbClr val="FFC000"/>
                </a:solidFill>
                <a:latin typeface="微软雅黑" panose="020B0503020204020204" pitchFamily="34" charset="-122"/>
                <a:ea typeface="微软雅黑" panose="020B0503020204020204" pitchFamily="34" charset="-122"/>
              </a:rPr>
              <a:t>双一流建设</a:t>
            </a:r>
            <a:endParaRPr lang="zh-CN" altLang="en-US" sz="2400" b="1" dirty="0">
              <a:solidFill>
                <a:srgbClr val="FFC000"/>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804248" y="3795886"/>
            <a:ext cx="1723549" cy="830997"/>
          </a:xfrm>
          <a:prstGeom prst="rect">
            <a:avLst/>
          </a:prstGeom>
          <a:noFill/>
        </p:spPr>
        <p:txBody>
          <a:bodyPr wrap="none" rtlCol="0">
            <a:spAutoFit/>
          </a:bodyPr>
          <a:lstStyle/>
          <a:p>
            <a:pPr algn="ctr"/>
            <a:r>
              <a:rPr lang="zh-CN" altLang="en-US" sz="2400" b="1" dirty="0" smtClean="0">
                <a:solidFill>
                  <a:srgbClr val="FFC000"/>
                </a:solidFill>
                <a:latin typeface="微软雅黑" panose="020B0503020204020204" pitchFamily="34" charset="-122"/>
                <a:ea typeface="微软雅黑" panose="020B0503020204020204" pitchFamily="34" charset="-122"/>
              </a:rPr>
              <a:t>科学管理</a:t>
            </a:r>
            <a:endParaRPr lang="en-US" altLang="zh-CN" sz="2400" b="1" dirty="0" smtClean="0">
              <a:solidFill>
                <a:srgbClr val="FFC000"/>
              </a:solidFill>
              <a:latin typeface="微软雅黑" panose="020B0503020204020204" pitchFamily="34" charset="-122"/>
              <a:ea typeface="微软雅黑" panose="020B0503020204020204" pitchFamily="34" charset="-122"/>
            </a:endParaRPr>
          </a:p>
          <a:p>
            <a:pPr algn="ctr"/>
            <a:r>
              <a:rPr lang="zh-CN" altLang="en-US" sz="2400" b="1" dirty="0" smtClean="0">
                <a:solidFill>
                  <a:srgbClr val="FFC000"/>
                </a:solidFill>
                <a:latin typeface="微软雅黑" panose="020B0503020204020204" pitchFamily="34" charset="-122"/>
                <a:ea typeface="微软雅黑" panose="020B0503020204020204" pitchFamily="34" charset="-122"/>
              </a:rPr>
              <a:t>与智慧服务</a:t>
            </a:r>
            <a:endParaRPr lang="zh-CN" altLang="en-US" sz="2400" b="1" dirty="0">
              <a:solidFill>
                <a:srgbClr val="FFC000"/>
              </a:solidFill>
              <a:latin typeface="微软雅黑" panose="020B0503020204020204" pitchFamily="34" charset="-122"/>
              <a:ea typeface="微软雅黑" panose="020B0503020204020204" pitchFamily="34" charset="-122"/>
            </a:endParaRPr>
          </a:p>
        </p:txBody>
      </p:sp>
      <p:sp>
        <p:nvSpPr>
          <p:cNvPr id="3" name="虚尾箭头 2"/>
          <p:cNvSpPr/>
          <p:nvPr/>
        </p:nvSpPr>
        <p:spPr>
          <a:xfrm>
            <a:off x="5580112" y="3990959"/>
            <a:ext cx="978408" cy="484632"/>
          </a:xfrm>
          <a:prstGeom prst="stripedRightArrow">
            <a:avLst/>
          </a:prstGeom>
          <a:solidFill>
            <a:srgbClr val="92D050"/>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25" name="虚尾箭头 24"/>
          <p:cNvSpPr/>
          <p:nvPr/>
        </p:nvSpPr>
        <p:spPr>
          <a:xfrm flipH="1">
            <a:off x="2411760" y="3990959"/>
            <a:ext cx="978408" cy="484632"/>
          </a:xfrm>
          <a:prstGeom prst="stripedRightArrow">
            <a:avLst/>
          </a:prstGeom>
          <a:solidFill>
            <a:srgbClr val="92D050"/>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6362733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E60012"/>
                </a:solidFill>
              </a:rPr>
              <a:t>IT</a:t>
            </a:r>
            <a:r>
              <a:rPr lang="zh-CN" altLang="en-US" dirty="0">
                <a:solidFill>
                  <a:srgbClr val="E60012"/>
                </a:solidFill>
              </a:rPr>
              <a:t>资源即服务</a:t>
            </a:r>
            <a:r>
              <a:rPr lang="en-US" altLang="zh-CN" dirty="0">
                <a:solidFill>
                  <a:schemeClr val="tx1"/>
                </a:solidFill>
              </a:rPr>
              <a:t> – </a:t>
            </a:r>
            <a:r>
              <a:rPr lang="zh-CN" altLang="en-US" dirty="0">
                <a:solidFill>
                  <a:schemeClr val="tx1"/>
                </a:solidFill>
              </a:rPr>
              <a:t>服务单一</a:t>
            </a:r>
            <a:r>
              <a:rPr lang="zh-CN" altLang="en-US" dirty="0" smtClean="0">
                <a:solidFill>
                  <a:schemeClr val="tx1"/>
                </a:solidFill>
              </a:rPr>
              <a:t>的传统云</a:t>
            </a:r>
            <a:endParaRPr lang="zh-CN" altLang="en-US" dirty="0"/>
          </a:p>
        </p:txBody>
      </p:sp>
      <p:sp>
        <p:nvSpPr>
          <p:cNvPr id="3" name="Freeform 167"/>
          <p:cNvSpPr>
            <a:spLocks/>
          </p:cNvSpPr>
          <p:nvPr/>
        </p:nvSpPr>
        <p:spPr bwMode="auto">
          <a:xfrm flipH="1" flipV="1">
            <a:off x="26654" y="920018"/>
            <a:ext cx="7333511" cy="3303465"/>
          </a:xfrm>
          <a:custGeom>
            <a:avLst/>
            <a:gdLst>
              <a:gd name="T0" fmla="*/ 2207 w 2207"/>
              <a:gd name="T1" fmla="*/ 1510 h 1510"/>
              <a:gd name="T2" fmla="*/ 0 w 2207"/>
              <a:gd name="T3" fmla="*/ 1510 h 1510"/>
              <a:gd name="T4" fmla="*/ 588 w 2207"/>
              <a:gd name="T5" fmla="*/ 0 h 1510"/>
              <a:gd name="T6" fmla="*/ 2207 w 2207"/>
              <a:gd name="T7" fmla="*/ 0 h 1510"/>
              <a:gd name="T8" fmla="*/ 2207 w 2207"/>
              <a:gd name="T9" fmla="*/ 1510 h 1510"/>
              <a:gd name="connsiteX0" fmla="*/ 10000 w 10000"/>
              <a:gd name="connsiteY0" fmla="*/ 10017 h 10017"/>
              <a:gd name="connsiteX1" fmla="*/ 0 w 10000"/>
              <a:gd name="connsiteY1" fmla="*/ 10017 h 10017"/>
              <a:gd name="connsiteX2" fmla="*/ 1798 w 10000"/>
              <a:gd name="connsiteY2" fmla="*/ 0 h 10017"/>
              <a:gd name="connsiteX3" fmla="*/ 10000 w 10000"/>
              <a:gd name="connsiteY3" fmla="*/ 17 h 10017"/>
              <a:gd name="connsiteX4" fmla="*/ 10000 w 10000"/>
              <a:gd name="connsiteY4" fmla="*/ 10017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7">
                <a:moveTo>
                  <a:pt x="10000" y="10017"/>
                </a:moveTo>
                <a:lnTo>
                  <a:pt x="0" y="10017"/>
                </a:lnTo>
                <a:lnTo>
                  <a:pt x="1798" y="0"/>
                </a:lnTo>
                <a:lnTo>
                  <a:pt x="10000" y="17"/>
                </a:lnTo>
                <a:lnTo>
                  <a:pt x="10000" y="10017"/>
                </a:lnTo>
                <a:close/>
              </a:path>
            </a:pathLst>
          </a:custGeom>
          <a:solidFill>
            <a:srgbClr val="EEEEEF"/>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 name="Freeform 167"/>
          <p:cNvSpPr>
            <a:spLocks/>
          </p:cNvSpPr>
          <p:nvPr/>
        </p:nvSpPr>
        <p:spPr bwMode="auto">
          <a:xfrm>
            <a:off x="5257487" y="1108759"/>
            <a:ext cx="3859859" cy="2808312"/>
          </a:xfrm>
          <a:custGeom>
            <a:avLst/>
            <a:gdLst>
              <a:gd name="T0" fmla="*/ 2207 w 2207"/>
              <a:gd name="T1" fmla="*/ 1510 h 1510"/>
              <a:gd name="T2" fmla="*/ 0 w 2207"/>
              <a:gd name="T3" fmla="*/ 1510 h 1510"/>
              <a:gd name="T4" fmla="*/ 588 w 2207"/>
              <a:gd name="T5" fmla="*/ 0 h 1510"/>
              <a:gd name="T6" fmla="*/ 2207 w 2207"/>
              <a:gd name="T7" fmla="*/ 0 h 1510"/>
              <a:gd name="T8" fmla="*/ 2207 w 2207"/>
              <a:gd name="T9" fmla="*/ 1510 h 1510"/>
            </a:gdLst>
            <a:ahLst/>
            <a:cxnLst>
              <a:cxn ang="0">
                <a:pos x="T0" y="T1"/>
              </a:cxn>
              <a:cxn ang="0">
                <a:pos x="T2" y="T3"/>
              </a:cxn>
              <a:cxn ang="0">
                <a:pos x="T4" y="T5"/>
              </a:cxn>
              <a:cxn ang="0">
                <a:pos x="T6" y="T7"/>
              </a:cxn>
              <a:cxn ang="0">
                <a:pos x="T8" y="T9"/>
              </a:cxn>
            </a:cxnLst>
            <a:rect l="0" t="0" r="r" b="b"/>
            <a:pathLst>
              <a:path w="2207" h="1510">
                <a:moveTo>
                  <a:pt x="2207" y="1510"/>
                </a:moveTo>
                <a:lnTo>
                  <a:pt x="0" y="1510"/>
                </a:lnTo>
                <a:lnTo>
                  <a:pt x="588" y="0"/>
                </a:lnTo>
                <a:lnTo>
                  <a:pt x="2207" y="0"/>
                </a:lnTo>
                <a:lnTo>
                  <a:pt x="2207" y="1510"/>
                </a:lnTo>
                <a:close/>
              </a:path>
            </a:pathLst>
          </a:custGeom>
          <a:solidFill>
            <a:srgbClr val="3E53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5" name="Freeform 169"/>
          <p:cNvSpPr>
            <a:spLocks/>
          </p:cNvSpPr>
          <p:nvPr/>
        </p:nvSpPr>
        <p:spPr bwMode="auto">
          <a:xfrm>
            <a:off x="1581226" y="1177195"/>
            <a:ext cx="1460500" cy="839787"/>
          </a:xfrm>
          <a:custGeom>
            <a:avLst/>
            <a:gdLst>
              <a:gd name="T0" fmla="*/ 460 w 460"/>
              <a:gd name="T1" fmla="*/ 132 h 264"/>
              <a:gd name="T2" fmla="*/ 361 w 460"/>
              <a:gd name="T3" fmla="*/ 42 h 264"/>
              <a:gd name="T4" fmla="*/ 273 w 460"/>
              <a:gd name="T5" fmla="*/ 0 h 264"/>
              <a:gd name="T6" fmla="*/ 232 w 460"/>
              <a:gd name="T7" fmla="*/ 7 h 264"/>
              <a:gd name="T8" fmla="*/ 192 w 460"/>
              <a:gd name="T9" fmla="*/ 1 h 264"/>
              <a:gd name="T10" fmla="*/ 93 w 460"/>
              <a:gd name="T11" fmla="*/ 46 h 264"/>
              <a:gd name="T12" fmla="*/ 0 w 460"/>
              <a:gd name="T13" fmla="*/ 134 h 264"/>
              <a:gd name="T14" fmla="*/ 97 w 460"/>
              <a:gd name="T15" fmla="*/ 223 h 264"/>
              <a:gd name="T16" fmla="*/ 191 w 460"/>
              <a:gd name="T17" fmla="*/ 262 h 264"/>
              <a:gd name="T18" fmla="*/ 230 w 460"/>
              <a:gd name="T19" fmla="*/ 257 h 264"/>
              <a:gd name="T20" fmla="*/ 273 w 460"/>
              <a:gd name="T21" fmla="*/ 264 h 264"/>
              <a:gd name="T22" fmla="*/ 362 w 460"/>
              <a:gd name="T23" fmla="*/ 222 h 264"/>
              <a:gd name="T24" fmla="*/ 460 w 460"/>
              <a:gd name="T25" fmla="*/ 13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264">
                <a:moveTo>
                  <a:pt x="460" y="132"/>
                </a:moveTo>
                <a:cubicBezTo>
                  <a:pt x="460" y="88"/>
                  <a:pt x="418" y="51"/>
                  <a:pt x="361" y="42"/>
                </a:cubicBezTo>
                <a:cubicBezTo>
                  <a:pt x="342" y="16"/>
                  <a:pt x="310" y="0"/>
                  <a:pt x="273" y="0"/>
                </a:cubicBezTo>
                <a:cubicBezTo>
                  <a:pt x="259" y="0"/>
                  <a:pt x="245" y="3"/>
                  <a:pt x="232" y="7"/>
                </a:cubicBezTo>
                <a:cubicBezTo>
                  <a:pt x="220" y="4"/>
                  <a:pt x="206" y="1"/>
                  <a:pt x="192" y="1"/>
                </a:cubicBezTo>
                <a:cubicBezTo>
                  <a:pt x="151" y="1"/>
                  <a:pt x="115" y="19"/>
                  <a:pt x="93" y="46"/>
                </a:cubicBezTo>
                <a:cubicBezTo>
                  <a:pt x="40" y="55"/>
                  <a:pt x="0" y="91"/>
                  <a:pt x="0" y="134"/>
                </a:cubicBezTo>
                <a:cubicBezTo>
                  <a:pt x="0" y="179"/>
                  <a:pt x="42" y="216"/>
                  <a:pt x="97" y="223"/>
                </a:cubicBezTo>
                <a:cubicBezTo>
                  <a:pt x="116" y="246"/>
                  <a:pt x="151" y="262"/>
                  <a:pt x="191" y="262"/>
                </a:cubicBezTo>
                <a:cubicBezTo>
                  <a:pt x="205" y="262"/>
                  <a:pt x="218" y="260"/>
                  <a:pt x="230" y="257"/>
                </a:cubicBezTo>
                <a:cubicBezTo>
                  <a:pt x="243" y="261"/>
                  <a:pt x="257" y="264"/>
                  <a:pt x="273" y="264"/>
                </a:cubicBezTo>
                <a:cubicBezTo>
                  <a:pt x="312" y="264"/>
                  <a:pt x="346" y="247"/>
                  <a:pt x="362" y="222"/>
                </a:cubicBezTo>
                <a:cubicBezTo>
                  <a:pt x="418" y="212"/>
                  <a:pt x="460" y="176"/>
                  <a:pt x="460" y="132"/>
                </a:cubicBez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6" name="Rectangle 170"/>
          <p:cNvSpPr>
            <a:spLocks noChangeArrowheads="1"/>
          </p:cNvSpPr>
          <p:nvPr/>
        </p:nvSpPr>
        <p:spPr bwMode="auto">
          <a:xfrm>
            <a:off x="1892376" y="1369918"/>
            <a:ext cx="820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传统校园</a:t>
            </a:r>
            <a:endParaRPr kumimoji="0" lang="en-US" altLang="zh-CN" sz="16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endParaRPr>
          </a:p>
          <a:p>
            <a:pPr algn="ctr"/>
            <a:r>
              <a:rPr lang="zh-CN" altLang="zh-CN" sz="1600" b="1" dirty="0">
                <a:solidFill>
                  <a:srgbClr val="FFFFFF"/>
                </a:solidFill>
                <a:latin typeface="微软雅黑" panose="020B0503020204020204" pitchFamily="34" charset="-122"/>
                <a:ea typeface="微软雅黑" panose="020B0503020204020204" pitchFamily="34" charset="-122"/>
              </a:rPr>
              <a:t>云</a:t>
            </a:r>
            <a:r>
              <a:rPr lang="zh-CN" altLang="zh-CN" sz="1600" b="1" dirty="0" smtClean="0">
                <a:solidFill>
                  <a:srgbClr val="FFFFFF"/>
                </a:solidFill>
                <a:latin typeface="微软雅黑" panose="020B0503020204020204" pitchFamily="34" charset="-122"/>
                <a:ea typeface="微软雅黑" panose="020B0503020204020204" pitchFamily="34" charset="-122"/>
              </a:rPr>
              <a:t>中心</a:t>
            </a:r>
            <a:endParaRPr lang="zh-CN" altLang="zh-CN" sz="1600" dirty="0">
              <a:latin typeface="微软雅黑" panose="020B0503020204020204" pitchFamily="34" charset="-122"/>
              <a:ea typeface="微软雅黑" panose="020B0503020204020204" pitchFamily="34" charset="-122"/>
            </a:endParaRPr>
          </a:p>
        </p:txBody>
      </p:sp>
      <p:sp>
        <p:nvSpPr>
          <p:cNvPr id="7" name="Rectangle 172"/>
          <p:cNvSpPr>
            <a:spLocks noChangeArrowheads="1"/>
          </p:cNvSpPr>
          <p:nvPr/>
        </p:nvSpPr>
        <p:spPr bwMode="auto">
          <a:xfrm>
            <a:off x="893975" y="2262727"/>
            <a:ext cx="2154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业务承载在以往校园云常见问题</a:t>
            </a:r>
            <a:endParaRPr kumimoji="0" lang="zh-CN"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8" name="Rectangle 173"/>
          <p:cNvSpPr>
            <a:spLocks noChangeArrowheads="1"/>
          </p:cNvSpPr>
          <p:nvPr/>
        </p:nvSpPr>
        <p:spPr bwMode="auto">
          <a:xfrm>
            <a:off x="782234" y="2594833"/>
            <a:ext cx="4392488"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00"/>
              </a:lnSpc>
            </a:pPr>
            <a:r>
              <a:rPr lang="zh-CN" altLang="zh-CN" sz="1200" dirty="0" smtClean="0">
                <a:solidFill>
                  <a:srgbClr val="DD3135"/>
                </a:solidFill>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云</a:t>
            </a:r>
            <a:r>
              <a:rPr lang="zh-CN" altLang="en-US" sz="1200" dirty="0">
                <a:latin typeface="微软雅黑" panose="020B0503020204020204" pitchFamily="34" charset="-122"/>
                <a:ea typeface="微软雅黑" panose="020B0503020204020204" pitchFamily="34" charset="-122"/>
              </a:rPr>
              <a:t>平台通常仅提供虚拟机服务，校园场景化大数据</a:t>
            </a:r>
            <a:r>
              <a:rPr lang="en-US" altLang="zh-CN" sz="1200" dirty="0">
                <a:latin typeface="微软雅黑" panose="020B0503020204020204" pitchFamily="34" charset="-122"/>
                <a:ea typeface="微软雅黑" panose="020B0503020204020204" pitchFamily="34" charset="-122"/>
              </a:rPr>
              <a:t>\DB\</a:t>
            </a:r>
            <a:r>
              <a:rPr lang="zh-CN" altLang="en-US" sz="1200" dirty="0">
                <a:latin typeface="微软雅黑" panose="020B0503020204020204" pitchFamily="34" charset="-122"/>
                <a:ea typeface="微软雅黑" panose="020B0503020204020204" pitchFamily="34" charset="-122"/>
              </a:rPr>
              <a:t>物理机</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应用等服务功能不足</a:t>
            </a:r>
            <a:r>
              <a:rPr lang="zh-CN" altLang="en-US"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a:p>
            <a:pPr>
              <a:lnSpc>
                <a:spcPts val="2300"/>
              </a:lnSpc>
            </a:pPr>
            <a:r>
              <a:rPr lang="zh-CN" altLang="zh-CN" sz="1200" dirty="0">
                <a:solidFill>
                  <a:srgbClr val="DD3135"/>
                </a:solidFill>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云</a:t>
            </a:r>
            <a:r>
              <a:rPr lang="zh-CN" altLang="en-US" sz="1200" dirty="0">
                <a:latin typeface="微软雅黑" panose="020B0503020204020204" pitchFamily="34" charset="-122"/>
                <a:ea typeface="微软雅黑" panose="020B0503020204020204" pitchFamily="34" charset="-122"/>
              </a:rPr>
              <a:t>租户动态差异化安全实现困难；</a:t>
            </a:r>
            <a:endParaRPr lang="en-US" altLang="zh-CN" sz="1200" dirty="0">
              <a:latin typeface="微软雅黑" panose="020B0503020204020204" pitchFamily="34" charset="-122"/>
              <a:ea typeface="微软雅黑" panose="020B0503020204020204" pitchFamily="34" charset="-122"/>
            </a:endParaRPr>
          </a:p>
          <a:p>
            <a:pPr>
              <a:lnSpc>
                <a:spcPts val="2300"/>
              </a:lnSpc>
            </a:pPr>
            <a:r>
              <a:rPr lang="zh-CN" altLang="zh-CN" sz="1200" dirty="0" smtClean="0">
                <a:solidFill>
                  <a:srgbClr val="DD3135"/>
                </a:solidFill>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使用</a:t>
            </a:r>
            <a:r>
              <a:rPr lang="zh-CN" altLang="en-US" sz="1200" dirty="0">
                <a:latin typeface="微软雅黑" panose="020B0503020204020204" pitchFamily="34" charset="-122"/>
                <a:ea typeface="微软雅黑" panose="020B0503020204020204" pitchFamily="34" charset="-122"/>
              </a:rPr>
              <a:t>维护依然复杂</a:t>
            </a:r>
            <a:r>
              <a:rPr lang="zh-CN" altLang="en-US" sz="1200" dirty="0" smtClean="0">
                <a:latin typeface="微软雅黑" panose="020B0503020204020204" pitchFamily="34" charset="-122"/>
                <a:ea typeface="微软雅黑" panose="020B0503020204020204" pitchFamily="34" charset="-122"/>
              </a:rPr>
              <a:t>。</a:t>
            </a:r>
            <a:endParaRPr lang="zh-CN" altLang="zh-CN" sz="11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3230505" y="2033998"/>
            <a:ext cx="282575" cy="442913"/>
            <a:chOff x="3656013" y="2178050"/>
            <a:chExt cx="282575" cy="442913"/>
          </a:xfrm>
        </p:grpSpPr>
        <p:sp>
          <p:nvSpPr>
            <p:cNvPr id="30" name="Freeform 183"/>
            <p:cNvSpPr>
              <a:spLocks noEditPoints="1"/>
            </p:cNvSpPr>
            <p:nvPr/>
          </p:nvSpPr>
          <p:spPr bwMode="auto">
            <a:xfrm>
              <a:off x="3656013" y="2178050"/>
              <a:ext cx="282575" cy="357187"/>
            </a:xfrm>
            <a:custGeom>
              <a:avLst/>
              <a:gdLst>
                <a:gd name="T0" fmla="*/ 65 w 89"/>
                <a:gd name="T1" fmla="*/ 109 h 112"/>
                <a:gd name="T2" fmla="*/ 63 w 89"/>
                <a:gd name="T3" fmla="*/ 111 h 112"/>
                <a:gd name="T4" fmla="*/ 50 w 89"/>
                <a:gd name="T5" fmla="*/ 107 h 112"/>
                <a:gd name="T6" fmla="*/ 41 w 89"/>
                <a:gd name="T7" fmla="*/ 107 h 112"/>
                <a:gd name="T8" fmla="*/ 38 w 89"/>
                <a:gd name="T9" fmla="*/ 105 h 112"/>
                <a:gd name="T10" fmla="*/ 39 w 89"/>
                <a:gd name="T11" fmla="*/ 81 h 112"/>
                <a:gd name="T12" fmla="*/ 43 w 89"/>
                <a:gd name="T13" fmla="*/ 74 h 112"/>
                <a:gd name="T14" fmla="*/ 54 w 89"/>
                <a:gd name="T15" fmla="*/ 53 h 112"/>
                <a:gd name="T16" fmla="*/ 46 w 89"/>
                <a:gd name="T17" fmla="*/ 32 h 112"/>
                <a:gd name="T18" fmla="*/ 38 w 89"/>
                <a:gd name="T19" fmla="*/ 36 h 112"/>
                <a:gd name="T20" fmla="*/ 33 w 89"/>
                <a:gd name="T21" fmla="*/ 62 h 112"/>
                <a:gd name="T22" fmla="*/ 32 w 89"/>
                <a:gd name="T23" fmla="*/ 66 h 112"/>
                <a:gd name="T24" fmla="*/ 19 w 89"/>
                <a:gd name="T25" fmla="*/ 63 h 112"/>
                <a:gd name="T26" fmla="*/ 4 w 89"/>
                <a:gd name="T27" fmla="*/ 63 h 112"/>
                <a:gd name="T28" fmla="*/ 3 w 89"/>
                <a:gd name="T29" fmla="*/ 61 h 112"/>
                <a:gd name="T30" fmla="*/ 1 w 89"/>
                <a:gd name="T31" fmla="*/ 45 h 112"/>
                <a:gd name="T32" fmla="*/ 17 w 89"/>
                <a:gd name="T33" fmla="*/ 10 h 112"/>
                <a:gd name="T34" fmla="*/ 30 w 89"/>
                <a:gd name="T35" fmla="*/ 3 h 112"/>
                <a:gd name="T36" fmla="*/ 48 w 89"/>
                <a:gd name="T37" fmla="*/ 0 h 112"/>
                <a:gd name="T38" fmla="*/ 64 w 89"/>
                <a:gd name="T39" fmla="*/ 2 h 112"/>
                <a:gd name="T40" fmla="*/ 81 w 89"/>
                <a:gd name="T41" fmla="*/ 15 h 112"/>
                <a:gd name="T42" fmla="*/ 88 w 89"/>
                <a:gd name="T43" fmla="*/ 33 h 112"/>
                <a:gd name="T44" fmla="*/ 89 w 89"/>
                <a:gd name="T45" fmla="*/ 47 h 112"/>
                <a:gd name="T46" fmla="*/ 83 w 89"/>
                <a:gd name="T47" fmla="*/ 66 h 112"/>
                <a:gd name="T48" fmla="*/ 75 w 89"/>
                <a:gd name="T49" fmla="*/ 74 h 112"/>
                <a:gd name="T50" fmla="*/ 66 w 89"/>
                <a:gd name="T51" fmla="*/ 94 h 112"/>
                <a:gd name="T52" fmla="*/ 66 w 89"/>
                <a:gd name="T53" fmla="*/ 99 h 112"/>
                <a:gd name="T54" fmla="*/ 65 w 89"/>
                <a:gd name="T55" fmla="*/ 109 h 112"/>
                <a:gd name="T56" fmla="*/ 62 w 89"/>
                <a:gd name="T57" fmla="*/ 77 h 112"/>
                <a:gd name="T58" fmla="*/ 69 w 89"/>
                <a:gd name="T59" fmla="*/ 69 h 112"/>
                <a:gd name="T60" fmla="*/ 76 w 89"/>
                <a:gd name="T61" fmla="*/ 61 h 112"/>
                <a:gd name="T62" fmla="*/ 77 w 89"/>
                <a:gd name="T63" fmla="*/ 30 h 112"/>
                <a:gd name="T64" fmla="*/ 57 w 89"/>
                <a:gd name="T65" fmla="*/ 8 h 112"/>
                <a:gd name="T66" fmla="*/ 29 w 89"/>
                <a:gd name="T67" fmla="*/ 12 h 112"/>
                <a:gd name="T68" fmla="*/ 19 w 89"/>
                <a:gd name="T69" fmla="*/ 18 h 112"/>
                <a:gd name="T70" fmla="*/ 12 w 89"/>
                <a:gd name="T71" fmla="*/ 56 h 112"/>
                <a:gd name="T72" fmla="*/ 23 w 89"/>
                <a:gd name="T73" fmla="*/ 57 h 112"/>
                <a:gd name="T74" fmla="*/ 29 w 89"/>
                <a:gd name="T75" fmla="*/ 32 h 112"/>
                <a:gd name="T76" fmla="*/ 45 w 89"/>
                <a:gd name="T77" fmla="*/ 24 h 112"/>
                <a:gd name="T78" fmla="*/ 52 w 89"/>
                <a:gd name="T79" fmla="*/ 26 h 112"/>
                <a:gd name="T80" fmla="*/ 64 w 89"/>
                <a:gd name="T81" fmla="*/ 51 h 112"/>
                <a:gd name="T82" fmla="*/ 61 w 89"/>
                <a:gd name="T83" fmla="*/ 62 h 112"/>
                <a:gd name="T84" fmla="*/ 50 w 89"/>
                <a:gd name="T85" fmla="*/ 81 h 112"/>
                <a:gd name="T86" fmla="*/ 48 w 89"/>
                <a:gd name="T87" fmla="*/ 99 h 112"/>
                <a:gd name="T88" fmla="*/ 56 w 89"/>
                <a:gd name="T89" fmla="*/ 100 h 112"/>
                <a:gd name="T90" fmla="*/ 62 w 89"/>
                <a:gd name="T91"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9" h="112">
                  <a:moveTo>
                    <a:pt x="65" y="109"/>
                  </a:moveTo>
                  <a:cubicBezTo>
                    <a:pt x="64" y="109"/>
                    <a:pt x="64" y="110"/>
                    <a:pt x="63" y="111"/>
                  </a:cubicBezTo>
                  <a:cubicBezTo>
                    <a:pt x="58" y="112"/>
                    <a:pt x="54" y="108"/>
                    <a:pt x="50" y="107"/>
                  </a:cubicBezTo>
                  <a:cubicBezTo>
                    <a:pt x="47" y="107"/>
                    <a:pt x="44" y="108"/>
                    <a:pt x="41" y="107"/>
                  </a:cubicBezTo>
                  <a:cubicBezTo>
                    <a:pt x="40" y="106"/>
                    <a:pt x="39" y="106"/>
                    <a:pt x="38" y="105"/>
                  </a:cubicBezTo>
                  <a:cubicBezTo>
                    <a:pt x="39" y="97"/>
                    <a:pt x="36" y="88"/>
                    <a:pt x="39" y="81"/>
                  </a:cubicBezTo>
                  <a:cubicBezTo>
                    <a:pt x="40" y="79"/>
                    <a:pt x="42" y="76"/>
                    <a:pt x="43" y="74"/>
                  </a:cubicBezTo>
                  <a:cubicBezTo>
                    <a:pt x="47" y="68"/>
                    <a:pt x="52" y="60"/>
                    <a:pt x="54" y="53"/>
                  </a:cubicBezTo>
                  <a:cubicBezTo>
                    <a:pt x="56" y="45"/>
                    <a:pt x="53" y="34"/>
                    <a:pt x="46" y="32"/>
                  </a:cubicBezTo>
                  <a:cubicBezTo>
                    <a:pt x="42" y="33"/>
                    <a:pt x="40" y="35"/>
                    <a:pt x="38" y="36"/>
                  </a:cubicBezTo>
                  <a:cubicBezTo>
                    <a:pt x="34" y="43"/>
                    <a:pt x="32" y="52"/>
                    <a:pt x="33" y="62"/>
                  </a:cubicBezTo>
                  <a:cubicBezTo>
                    <a:pt x="33" y="63"/>
                    <a:pt x="31" y="64"/>
                    <a:pt x="32" y="66"/>
                  </a:cubicBezTo>
                  <a:cubicBezTo>
                    <a:pt x="27" y="67"/>
                    <a:pt x="23" y="64"/>
                    <a:pt x="19" y="63"/>
                  </a:cubicBezTo>
                  <a:cubicBezTo>
                    <a:pt x="14" y="63"/>
                    <a:pt x="9" y="64"/>
                    <a:pt x="4" y="63"/>
                  </a:cubicBezTo>
                  <a:cubicBezTo>
                    <a:pt x="4" y="62"/>
                    <a:pt x="3" y="62"/>
                    <a:pt x="3" y="61"/>
                  </a:cubicBezTo>
                  <a:cubicBezTo>
                    <a:pt x="4" y="56"/>
                    <a:pt x="2" y="51"/>
                    <a:pt x="1" y="45"/>
                  </a:cubicBezTo>
                  <a:cubicBezTo>
                    <a:pt x="0" y="29"/>
                    <a:pt x="7" y="16"/>
                    <a:pt x="17" y="10"/>
                  </a:cubicBezTo>
                  <a:cubicBezTo>
                    <a:pt x="20" y="7"/>
                    <a:pt x="25" y="5"/>
                    <a:pt x="30" y="3"/>
                  </a:cubicBezTo>
                  <a:cubicBezTo>
                    <a:pt x="35" y="1"/>
                    <a:pt x="41" y="0"/>
                    <a:pt x="48" y="0"/>
                  </a:cubicBezTo>
                  <a:cubicBezTo>
                    <a:pt x="53" y="0"/>
                    <a:pt x="59" y="1"/>
                    <a:pt x="64" y="2"/>
                  </a:cubicBezTo>
                  <a:cubicBezTo>
                    <a:pt x="70" y="4"/>
                    <a:pt x="77" y="10"/>
                    <a:pt x="81" y="15"/>
                  </a:cubicBezTo>
                  <a:cubicBezTo>
                    <a:pt x="85" y="20"/>
                    <a:pt x="87" y="27"/>
                    <a:pt x="88" y="33"/>
                  </a:cubicBezTo>
                  <a:cubicBezTo>
                    <a:pt x="89" y="37"/>
                    <a:pt x="89" y="42"/>
                    <a:pt x="89" y="47"/>
                  </a:cubicBezTo>
                  <a:cubicBezTo>
                    <a:pt x="89" y="54"/>
                    <a:pt x="87" y="61"/>
                    <a:pt x="83" y="66"/>
                  </a:cubicBezTo>
                  <a:cubicBezTo>
                    <a:pt x="81" y="69"/>
                    <a:pt x="77" y="71"/>
                    <a:pt x="75" y="74"/>
                  </a:cubicBezTo>
                  <a:cubicBezTo>
                    <a:pt x="71" y="79"/>
                    <a:pt x="67" y="85"/>
                    <a:pt x="66" y="94"/>
                  </a:cubicBezTo>
                  <a:cubicBezTo>
                    <a:pt x="66" y="95"/>
                    <a:pt x="66" y="97"/>
                    <a:pt x="66" y="99"/>
                  </a:cubicBezTo>
                  <a:cubicBezTo>
                    <a:pt x="65" y="103"/>
                    <a:pt x="66" y="105"/>
                    <a:pt x="65" y="109"/>
                  </a:cubicBezTo>
                  <a:close/>
                  <a:moveTo>
                    <a:pt x="62" y="77"/>
                  </a:moveTo>
                  <a:cubicBezTo>
                    <a:pt x="64" y="74"/>
                    <a:pt x="66" y="71"/>
                    <a:pt x="69" y="69"/>
                  </a:cubicBezTo>
                  <a:cubicBezTo>
                    <a:pt x="71" y="66"/>
                    <a:pt x="74" y="64"/>
                    <a:pt x="76" y="61"/>
                  </a:cubicBezTo>
                  <a:cubicBezTo>
                    <a:pt x="81" y="54"/>
                    <a:pt x="80" y="39"/>
                    <a:pt x="77" y="30"/>
                  </a:cubicBezTo>
                  <a:cubicBezTo>
                    <a:pt x="74" y="20"/>
                    <a:pt x="68" y="10"/>
                    <a:pt x="57" y="8"/>
                  </a:cubicBezTo>
                  <a:cubicBezTo>
                    <a:pt x="47" y="6"/>
                    <a:pt x="37" y="9"/>
                    <a:pt x="29" y="12"/>
                  </a:cubicBezTo>
                  <a:cubicBezTo>
                    <a:pt x="26" y="13"/>
                    <a:pt x="22" y="16"/>
                    <a:pt x="19" y="18"/>
                  </a:cubicBezTo>
                  <a:cubicBezTo>
                    <a:pt x="11" y="26"/>
                    <a:pt x="8" y="42"/>
                    <a:pt x="12" y="56"/>
                  </a:cubicBezTo>
                  <a:cubicBezTo>
                    <a:pt x="16" y="56"/>
                    <a:pt x="19" y="56"/>
                    <a:pt x="23" y="57"/>
                  </a:cubicBezTo>
                  <a:cubicBezTo>
                    <a:pt x="24" y="47"/>
                    <a:pt x="25" y="39"/>
                    <a:pt x="29" y="32"/>
                  </a:cubicBezTo>
                  <a:cubicBezTo>
                    <a:pt x="33" y="29"/>
                    <a:pt x="38" y="25"/>
                    <a:pt x="45" y="24"/>
                  </a:cubicBezTo>
                  <a:cubicBezTo>
                    <a:pt x="47" y="25"/>
                    <a:pt x="50" y="25"/>
                    <a:pt x="52" y="26"/>
                  </a:cubicBezTo>
                  <a:cubicBezTo>
                    <a:pt x="60" y="30"/>
                    <a:pt x="65" y="41"/>
                    <a:pt x="64" y="51"/>
                  </a:cubicBezTo>
                  <a:cubicBezTo>
                    <a:pt x="64" y="55"/>
                    <a:pt x="61" y="58"/>
                    <a:pt x="61" y="62"/>
                  </a:cubicBezTo>
                  <a:cubicBezTo>
                    <a:pt x="57" y="68"/>
                    <a:pt x="54" y="75"/>
                    <a:pt x="50" y="81"/>
                  </a:cubicBezTo>
                  <a:cubicBezTo>
                    <a:pt x="47" y="87"/>
                    <a:pt x="48" y="93"/>
                    <a:pt x="48" y="99"/>
                  </a:cubicBezTo>
                  <a:cubicBezTo>
                    <a:pt x="50" y="100"/>
                    <a:pt x="54" y="100"/>
                    <a:pt x="56" y="100"/>
                  </a:cubicBezTo>
                  <a:cubicBezTo>
                    <a:pt x="58" y="90"/>
                    <a:pt x="58" y="83"/>
                    <a:pt x="62" y="77"/>
                  </a:cubicBezTo>
                  <a:close/>
                </a:path>
              </a:pathLst>
            </a:custGeom>
            <a:solidFill>
              <a:srgbClr val="DD3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31" name="Freeform 184"/>
            <p:cNvSpPr>
              <a:spLocks/>
            </p:cNvSpPr>
            <p:nvPr/>
          </p:nvSpPr>
          <p:spPr bwMode="auto">
            <a:xfrm>
              <a:off x="3754438" y="2541588"/>
              <a:ext cx="127000" cy="79375"/>
            </a:xfrm>
            <a:custGeom>
              <a:avLst/>
              <a:gdLst>
                <a:gd name="T0" fmla="*/ 15 w 40"/>
                <a:gd name="T1" fmla="*/ 23 h 25"/>
                <a:gd name="T2" fmla="*/ 15 w 40"/>
                <a:gd name="T3" fmla="*/ 20 h 25"/>
                <a:gd name="T4" fmla="*/ 18 w 40"/>
                <a:gd name="T5" fmla="*/ 18 h 25"/>
                <a:gd name="T6" fmla="*/ 29 w 40"/>
                <a:gd name="T7" fmla="*/ 17 h 25"/>
                <a:gd name="T8" fmla="*/ 29 w 40"/>
                <a:gd name="T9" fmla="*/ 9 h 25"/>
                <a:gd name="T10" fmla="*/ 12 w 40"/>
                <a:gd name="T11" fmla="*/ 9 h 25"/>
                <a:gd name="T12" fmla="*/ 13 w 40"/>
                <a:gd name="T13" fmla="*/ 19 h 25"/>
                <a:gd name="T14" fmla="*/ 5 w 40"/>
                <a:gd name="T15" fmla="*/ 22 h 25"/>
                <a:gd name="T16" fmla="*/ 3 w 40"/>
                <a:gd name="T17" fmla="*/ 19 h 25"/>
                <a:gd name="T18" fmla="*/ 0 w 40"/>
                <a:gd name="T19" fmla="*/ 3 h 25"/>
                <a:gd name="T20" fmla="*/ 4 w 40"/>
                <a:gd name="T21" fmla="*/ 1 h 25"/>
                <a:gd name="T22" fmla="*/ 10 w 40"/>
                <a:gd name="T23" fmla="*/ 1 h 25"/>
                <a:gd name="T24" fmla="*/ 37 w 40"/>
                <a:gd name="T25" fmla="*/ 2 h 25"/>
                <a:gd name="T26" fmla="*/ 39 w 40"/>
                <a:gd name="T27" fmla="*/ 18 h 25"/>
                <a:gd name="T28" fmla="*/ 39 w 40"/>
                <a:gd name="T29" fmla="*/ 22 h 25"/>
                <a:gd name="T30" fmla="*/ 37 w 40"/>
                <a:gd name="T31" fmla="*/ 25 h 25"/>
                <a:gd name="T32" fmla="*/ 15 w 40"/>
                <a:gd name="T3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15" y="23"/>
                  </a:moveTo>
                  <a:cubicBezTo>
                    <a:pt x="15" y="21"/>
                    <a:pt x="16" y="21"/>
                    <a:pt x="15" y="20"/>
                  </a:cubicBezTo>
                  <a:cubicBezTo>
                    <a:pt x="16" y="19"/>
                    <a:pt x="18" y="19"/>
                    <a:pt x="18" y="18"/>
                  </a:cubicBezTo>
                  <a:cubicBezTo>
                    <a:pt x="22" y="17"/>
                    <a:pt x="25" y="18"/>
                    <a:pt x="29" y="17"/>
                  </a:cubicBezTo>
                  <a:cubicBezTo>
                    <a:pt x="29" y="15"/>
                    <a:pt x="29" y="12"/>
                    <a:pt x="29" y="9"/>
                  </a:cubicBezTo>
                  <a:cubicBezTo>
                    <a:pt x="24" y="8"/>
                    <a:pt x="18" y="8"/>
                    <a:pt x="12" y="9"/>
                  </a:cubicBezTo>
                  <a:cubicBezTo>
                    <a:pt x="12" y="12"/>
                    <a:pt x="13" y="15"/>
                    <a:pt x="13" y="19"/>
                  </a:cubicBezTo>
                  <a:cubicBezTo>
                    <a:pt x="12" y="21"/>
                    <a:pt x="9" y="23"/>
                    <a:pt x="5" y="22"/>
                  </a:cubicBezTo>
                  <a:cubicBezTo>
                    <a:pt x="4" y="22"/>
                    <a:pt x="3" y="21"/>
                    <a:pt x="3" y="19"/>
                  </a:cubicBezTo>
                  <a:cubicBezTo>
                    <a:pt x="2" y="14"/>
                    <a:pt x="1" y="7"/>
                    <a:pt x="0" y="3"/>
                  </a:cubicBezTo>
                  <a:cubicBezTo>
                    <a:pt x="2" y="2"/>
                    <a:pt x="2" y="1"/>
                    <a:pt x="4" y="1"/>
                  </a:cubicBezTo>
                  <a:cubicBezTo>
                    <a:pt x="6" y="0"/>
                    <a:pt x="7" y="1"/>
                    <a:pt x="10" y="1"/>
                  </a:cubicBezTo>
                  <a:cubicBezTo>
                    <a:pt x="19" y="2"/>
                    <a:pt x="28" y="1"/>
                    <a:pt x="37" y="2"/>
                  </a:cubicBezTo>
                  <a:cubicBezTo>
                    <a:pt x="40" y="5"/>
                    <a:pt x="38" y="12"/>
                    <a:pt x="39" y="18"/>
                  </a:cubicBezTo>
                  <a:cubicBezTo>
                    <a:pt x="39" y="19"/>
                    <a:pt x="39" y="20"/>
                    <a:pt x="39" y="22"/>
                  </a:cubicBezTo>
                  <a:cubicBezTo>
                    <a:pt x="39" y="23"/>
                    <a:pt x="38" y="24"/>
                    <a:pt x="37" y="25"/>
                  </a:cubicBezTo>
                  <a:cubicBezTo>
                    <a:pt x="29" y="24"/>
                    <a:pt x="22" y="24"/>
                    <a:pt x="15" y="23"/>
                  </a:cubicBezTo>
                  <a:close/>
                </a:path>
              </a:pathLst>
            </a:custGeom>
            <a:solidFill>
              <a:srgbClr val="DD3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811746" y="2016983"/>
            <a:ext cx="288925" cy="288925"/>
            <a:chOff x="5785089" y="2255838"/>
            <a:chExt cx="288925" cy="288925"/>
          </a:xfrm>
        </p:grpSpPr>
        <p:sp>
          <p:nvSpPr>
            <p:cNvPr id="28" name="Oval 185"/>
            <p:cNvSpPr>
              <a:spLocks noChangeArrowheads="1"/>
            </p:cNvSpPr>
            <p:nvPr/>
          </p:nvSpPr>
          <p:spPr bwMode="auto">
            <a:xfrm>
              <a:off x="5785089" y="2255838"/>
              <a:ext cx="288925" cy="288925"/>
            </a:xfrm>
            <a:prstGeom prst="ellipse">
              <a:avLst/>
            </a:pr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9" name="Freeform 186"/>
            <p:cNvSpPr>
              <a:spLocks/>
            </p:cNvSpPr>
            <p:nvPr/>
          </p:nvSpPr>
          <p:spPr bwMode="auto">
            <a:xfrm>
              <a:off x="5886689" y="2322513"/>
              <a:ext cx="85725" cy="139700"/>
            </a:xfrm>
            <a:custGeom>
              <a:avLst/>
              <a:gdLst>
                <a:gd name="T0" fmla="*/ 0 w 27"/>
                <a:gd name="T1" fmla="*/ 6 h 44"/>
                <a:gd name="T2" fmla="*/ 20 w 27"/>
                <a:gd name="T3" fmla="*/ 0 h 44"/>
                <a:gd name="T4" fmla="*/ 25 w 27"/>
                <a:gd name="T5" fmla="*/ 0 h 44"/>
                <a:gd name="T6" fmla="*/ 25 w 27"/>
                <a:gd name="T7" fmla="*/ 38 h 44"/>
                <a:gd name="T8" fmla="*/ 27 w 27"/>
                <a:gd name="T9" fmla="*/ 44 h 44"/>
                <a:gd name="T10" fmla="*/ 6 w 27"/>
                <a:gd name="T11" fmla="*/ 44 h 44"/>
                <a:gd name="T12" fmla="*/ 8 w 27"/>
                <a:gd name="T13" fmla="*/ 38 h 44"/>
                <a:gd name="T14" fmla="*/ 8 w 27"/>
                <a:gd name="T15" fmla="*/ 14 h 44"/>
                <a:gd name="T16" fmla="*/ 0 w 27"/>
                <a:gd name="T17" fmla="*/ 14 h 44"/>
                <a:gd name="T18" fmla="*/ 0 w 27"/>
                <a:gd name="T19"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4">
                  <a:moveTo>
                    <a:pt x="0" y="6"/>
                  </a:moveTo>
                  <a:cubicBezTo>
                    <a:pt x="20" y="0"/>
                    <a:pt x="20" y="0"/>
                    <a:pt x="20" y="0"/>
                  </a:cubicBezTo>
                  <a:cubicBezTo>
                    <a:pt x="25" y="0"/>
                    <a:pt x="25" y="0"/>
                    <a:pt x="25" y="0"/>
                  </a:cubicBezTo>
                  <a:cubicBezTo>
                    <a:pt x="25" y="38"/>
                    <a:pt x="25" y="38"/>
                    <a:pt x="25" y="38"/>
                  </a:cubicBezTo>
                  <a:cubicBezTo>
                    <a:pt x="25" y="41"/>
                    <a:pt x="25" y="42"/>
                    <a:pt x="27" y="44"/>
                  </a:cubicBezTo>
                  <a:cubicBezTo>
                    <a:pt x="6" y="44"/>
                    <a:pt x="6" y="44"/>
                    <a:pt x="6" y="44"/>
                  </a:cubicBezTo>
                  <a:cubicBezTo>
                    <a:pt x="7" y="42"/>
                    <a:pt x="8" y="41"/>
                    <a:pt x="8" y="38"/>
                  </a:cubicBezTo>
                  <a:cubicBezTo>
                    <a:pt x="8" y="14"/>
                    <a:pt x="8" y="14"/>
                    <a:pt x="8" y="14"/>
                  </a:cubicBezTo>
                  <a:cubicBezTo>
                    <a:pt x="0" y="14"/>
                    <a:pt x="0" y="14"/>
                    <a:pt x="0" y="14"/>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599021" y="2499583"/>
            <a:ext cx="288925" cy="288925"/>
            <a:chOff x="5572364" y="2738438"/>
            <a:chExt cx="288925" cy="288925"/>
          </a:xfrm>
        </p:grpSpPr>
        <p:sp>
          <p:nvSpPr>
            <p:cNvPr id="26" name="Oval 187"/>
            <p:cNvSpPr>
              <a:spLocks noChangeArrowheads="1"/>
            </p:cNvSpPr>
            <p:nvPr/>
          </p:nvSpPr>
          <p:spPr bwMode="auto">
            <a:xfrm>
              <a:off x="5572364" y="2738438"/>
              <a:ext cx="288925" cy="288925"/>
            </a:xfrm>
            <a:prstGeom prst="ellipse">
              <a:avLst/>
            </a:pr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7" name="Freeform 188"/>
            <p:cNvSpPr>
              <a:spLocks/>
            </p:cNvSpPr>
            <p:nvPr/>
          </p:nvSpPr>
          <p:spPr bwMode="auto">
            <a:xfrm>
              <a:off x="5651739" y="2808288"/>
              <a:ext cx="146050" cy="136525"/>
            </a:xfrm>
            <a:custGeom>
              <a:avLst/>
              <a:gdLst>
                <a:gd name="T0" fmla="*/ 1 w 46"/>
                <a:gd name="T1" fmla="*/ 0 h 43"/>
                <a:gd name="T2" fmla="*/ 31 w 46"/>
                <a:gd name="T3" fmla="*/ 0 h 43"/>
                <a:gd name="T4" fmla="*/ 39 w 46"/>
                <a:gd name="T5" fmla="*/ 0 h 43"/>
                <a:gd name="T6" fmla="*/ 43 w 46"/>
                <a:gd name="T7" fmla="*/ 3 h 43"/>
                <a:gd name="T8" fmla="*/ 45 w 46"/>
                <a:gd name="T9" fmla="*/ 10 h 43"/>
                <a:gd name="T10" fmla="*/ 45 w 46"/>
                <a:gd name="T11" fmla="*/ 18 h 43"/>
                <a:gd name="T12" fmla="*/ 43 w 46"/>
                <a:gd name="T13" fmla="*/ 25 h 43"/>
                <a:gd name="T14" fmla="*/ 41 w 46"/>
                <a:gd name="T15" fmla="*/ 27 h 43"/>
                <a:gd name="T16" fmla="*/ 38 w 46"/>
                <a:gd name="T17" fmla="*/ 28 h 43"/>
                <a:gd name="T18" fmla="*/ 33 w 46"/>
                <a:gd name="T19" fmla="*/ 28 h 43"/>
                <a:gd name="T20" fmla="*/ 20 w 46"/>
                <a:gd name="T21" fmla="*/ 29 h 43"/>
                <a:gd name="T22" fmla="*/ 17 w 46"/>
                <a:gd name="T23" fmla="*/ 29 h 43"/>
                <a:gd name="T24" fmla="*/ 16 w 46"/>
                <a:gd name="T25" fmla="*/ 31 h 43"/>
                <a:gd name="T26" fmla="*/ 16 w 46"/>
                <a:gd name="T27" fmla="*/ 36 h 43"/>
                <a:gd name="T28" fmla="*/ 36 w 46"/>
                <a:gd name="T29" fmla="*/ 36 h 43"/>
                <a:gd name="T30" fmla="*/ 41 w 46"/>
                <a:gd name="T31" fmla="*/ 36 h 43"/>
                <a:gd name="T32" fmla="*/ 46 w 46"/>
                <a:gd name="T33" fmla="*/ 34 h 43"/>
                <a:gd name="T34" fmla="*/ 44 w 46"/>
                <a:gd name="T35" fmla="*/ 43 h 43"/>
                <a:gd name="T36" fmla="*/ 0 w 46"/>
                <a:gd name="T37" fmla="*/ 43 h 43"/>
                <a:gd name="T38" fmla="*/ 0 w 46"/>
                <a:gd name="T39" fmla="*/ 27 h 43"/>
                <a:gd name="T40" fmla="*/ 0 w 46"/>
                <a:gd name="T41" fmla="*/ 26 h 43"/>
                <a:gd name="T42" fmla="*/ 0 w 46"/>
                <a:gd name="T43" fmla="*/ 24 h 43"/>
                <a:gd name="T44" fmla="*/ 1 w 46"/>
                <a:gd name="T45" fmla="*/ 19 h 43"/>
                <a:gd name="T46" fmla="*/ 5 w 46"/>
                <a:gd name="T47" fmla="*/ 15 h 43"/>
                <a:gd name="T48" fmla="*/ 10 w 46"/>
                <a:gd name="T49" fmla="*/ 15 h 43"/>
                <a:gd name="T50" fmla="*/ 25 w 46"/>
                <a:gd name="T51" fmla="*/ 14 h 43"/>
                <a:gd name="T52" fmla="*/ 26 w 46"/>
                <a:gd name="T53" fmla="*/ 13 h 43"/>
                <a:gd name="T54" fmla="*/ 29 w 46"/>
                <a:gd name="T55" fmla="*/ 12 h 43"/>
                <a:gd name="T56" fmla="*/ 29 w 46"/>
                <a:gd name="T57" fmla="*/ 10 h 43"/>
                <a:gd name="T58" fmla="*/ 28 w 46"/>
                <a:gd name="T59" fmla="*/ 8 h 43"/>
                <a:gd name="T60" fmla="*/ 26 w 46"/>
                <a:gd name="T61" fmla="*/ 7 h 43"/>
                <a:gd name="T62" fmla="*/ 8 w 46"/>
                <a:gd name="T63" fmla="*/ 7 h 43"/>
                <a:gd name="T64" fmla="*/ 3 w 46"/>
                <a:gd name="T65" fmla="*/ 7 h 43"/>
                <a:gd name="T66" fmla="*/ 0 w 46"/>
                <a:gd name="T67" fmla="*/ 9 h 43"/>
                <a:gd name="T68" fmla="*/ 1 w 46"/>
                <a:gd name="T6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43">
                  <a:moveTo>
                    <a:pt x="1" y="0"/>
                  </a:moveTo>
                  <a:cubicBezTo>
                    <a:pt x="31" y="0"/>
                    <a:pt x="31" y="0"/>
                    <a:pt x="31" y="0"/>
                  </a:cubicBezTo>
                  <a:cubicBezTo>
                    <a:pt x="35" y="0"/>
                    <a:pt x="37" y="0"/>
                    <a:pt x="39" y="0"/>
                  </a:cubicBezTo>
                  <a:cubicBezTo>
                    <a:pt x="41" y="1"/>
                    <a:pt x="42" y="2"/>
                    <a:pt x="43" y="3"/>
                  </a:cubicBezTo>
                  <a:cubicBezTo>
                    <a:pt x="44" y="4"/>
                    <a:pt x="45" y="7"/>
                    <a:pt x="45" y="10"/>
                  </a:cubicBezTo>
                  <a:cubicBezTo>
                    <a:pt x="45" y="18"/>
                    <a:pt x="45" y="18"/>
                    <a:pt x="45" y="18"/>
                  </a:cubicBezTo>
                  <a:cubicBezTo>
                    <a:pt x="45" y="21"/>
                    <a:pt x="44" y="24"/>
                    <a:pt x="43" y="25"/>
                  </a:cubicBezTo>
                  <a:cubicBezTo>
                    <a:pt x="42" y="26"/>
                    <a:pt x="41" y="26"/>
                    <a:pt x="41" y="27"/>
                  </a:cubicBezTo>
                  <a:cubicBezTo>
                    <a:pt x="40" y="27"/>
                    <a:pt x="39" y="27"/>
                    <a:pt x="38" y="28"/>
                  </a:cubicBezTo>
                  <a:cubicBezTo>
                    <a:pt x="37" y="28"/>
                    <a:pt x="35" y="28"/>
                    <a:pt x="33" y="28"/>
                  </a:cubicBezTo>
                  <a:cubicBezTo>
                    <a:pt x="20" y="29"/>
                    <a:pt x="20" y="29"/>
                    <a:pt x="20" y="29"/>
                  </a:cubicBezTo>
                  <a:cubicBezTo>
                    <a:pt x="18" y="29"/>
                    <a:pt x="17" y="29"/>
                    <a:pt x="17" y="29"/>
                  </a:cubicBezTo>
                  <a:cubicBezTo>
                    <a:pt x="16" y="30"/>
                    <a:pt x="16" y="30"/>
                    <a:pt x="16" y="31"/>
                  </a:cubicBezTo>
                  <a:cubicBezTo>
                    <a:pt x="16" y="36"/>
                    <a:pt x="16" y="36"/>
                    <a:pt x="16" y="36"/>
                  </a:cubicBezTo>
                  <a:cubicBezTo>
                    <a:pt x="36" y="36"/>
                    <a:pt x="36" y="36"/>
                    <a:pt x="36" y="36"/>
                  </a:cubicBezTo>
                  <a:cubicBezTo>
                    <a:pt x="38" y="36"/>
                    <a:pt x="40" y="36"/>
                    <a:pt x="41" y="36"/>
                  </a:cubicBezTo>
                  <a:cubicBezTo>
                    <a:pt x="42" y="36"/>
                    <a:pt x="44" y="35"/>
                    <a:pt x="46" y="34"/>
                  </a:cubicBezTo>
                  <a:cubicBezTo>
                    <a:pt x="44" y="43"/>
                    <a:pt x="44" y="43"/>
                    <a:pt x="44" y="43"/>
                  </a:cubicBezTo>
                  <a:cubicBezTo>
                    <a:pt x="0" y="43"/>
                    <a:pt x="0" y="43"/>
                    <a:pt x="0" y="43"/>
                  </a:cubicBezTo>
                  <a:cubicBezTo>
                    <a:pt x="0" y="27"/>
                    <a:pt x="0" y="27"/>
                    <a:pt x="0" y="27"/>
                  </a:cubicBezTo>
                  <a:cubicBezTo>
                    <a:pt x="0" y="27"/>
                    <a:pt x="0" y="27"/>
                    <a:pt x="0" y="26"/>
                  </a:cubicBezTo>
                  <a:cubicBezTo>
                    <a:pt x="0" y="25"/>
                    <a:pt x="0" y="24"/>
                    <a:pt x="0" y="24"/>
                  </a:cubicBezTo>
                  <a:cubicBezTo>
                    <a:pt x="0" y="22"/>
                    <a:pt x="0" y="20"/>
                    <a:pt x="1" y="19"/>
                  </a:cubicBezTo>
                  <a:cubicBezTo>
                    <a:pt x="2" y="16"/>
                    <a:pt x="3" y="15"/>
                    <a:pt x="5" y="15"/>
                  </a:cubicBezTo>
                  <a:cubicBezTo>
                    <a:pt x="6" y="15"/>
                    <a:pt x="7" y="15"/>
                    <a:pt x="10" y="15"/>
                  </a:cubicBezTo>
                  <a:cubicBezTo>
                    <a:pt x="25" y="14"/>
                    <a:pt x="25" y="14"/>
                    <a:pt x="25" y="14"/>
                  </a:cubicBezTo>
                  <a:cubicBezTo>
                    <a:pt x="25" y="14"/>
                    <a:pt x="26" y="13"/>
                    <a:pt x="26" y="13"/>
                  </a:cubicBezTo>
                  <a:cubicBezTo>
                    <a:pt x="27" y="13"/>
                    <a:pt x="28" y="13"/>
                    <a:pt x="29" y="12"/>
                  </a:cubicBezTo>
                  <a:cubicBezTo>
                    <a:pt x="29" y="12"/>
                    <a:pt x="29" y="11"/>
                    <a:pt x="29" y="10"/>
                  </a:cubicBezTo>
                  <a:cubicBezTo>
                    <a:pt x="29" y="9"/>
                    <a:pt x="29" y="8"/>
                    <a:pt x="28" y="8"/>
                  </a:cubicBezTo>
                  <a:cubicBezTo>
                    <a:pt x="28" y="7"/>
                    <a:pt x="27" y="7"/>
                    <a:pt x="26" y="7"/>
                  </a:cubicBezTo>
                  <a:cubicBezTo>
                    <a:pt x="8" y="7"/>
                    <a:pt x="8" y="7"/>
                    <a:pt x="8" y="7"/>
                  </a:cubicBezTo>
                  <a:cubicBezTo>
                    <a:pt x="6" y="7"/>
                    <a:pt x="4" y="7"/>
                    <a:pt x="3" y="7"/>
                  </a:cubicBezTo>
                  <a:cubicBezTo>
                    <a:pt x="2" y="8"/>
                    <a:pt x="1" y="8"/>
                    <a:pt x="0" y="9"/>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402171" y="2975833"/>
            <a:ext cx="288925" cy="288925"/>
            <a:chOff x="5375514" y="3214688"/>
            <a:chExt cx="288925" cy="288925"/>
          </a:xfrm>
        </p:grpSpPr>
        <p:sp>
          <p:nvSpPr>
            <p:cNvPr id="24" name="Oval 189"/>
            <p:cNvSpPr>
              <a:spLocks noChangeArrowheads="1"/>
            </p:cNvSpPr>
            <p:nvPr/>
          </p:nvSpPr>
          <p:spPr bwMode="auto">
            <a:xfrm>
              <a:off x="5375514" y="3214688"/>
              <a:ext cx="288925" cy="288925"/>
            </a:xfrm>
            <a:prstGeom prst="ellipse">
              <a:avLst/>
            </a:pr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5" name="Freeform 190"/>
            <p:cNvSpPr>
              <a:spLocks/>
            </p:cNvSpPr>
            <p:nvPr/>
          </p:nvSpPr>
          <p:spPr bwMode="auto">
            <a:xfrm>
              <a:off x="5454889" y="3281363"/>
              <a:ext cx="136525" cy="139700"/>
            </a:xfrm>
            <a:custGeom>
              <a:avLst/>
              <a:gdLst>
                <a:gd name="T0" fmla="*/ 9 w 43"/>
                <a:gd name="T1" fmla="*/ 26 h 44"/>
                <a:gd name="T2" fmla="*/ 9 w 43"/>
                <a:gd name="T3" fmla="*/ 18 h 44"/>
                <a:gd name="T4" fmla="*/ 14 w 43"/>
                <a:gd name="T5" fmla="*/ 18 h 44"/>
                <a:gd name="T6" fmla="*/ 23 w 43"/>
                <a:gd name="T7" fmla="*/ 18 h 44"/>
                <a:gd name="T8" fmla="*/ 26 w 43"/>
                <a:gd name="T9" fmla="*/ 18 h 44"/>
                <a:gd name="T10" fmla="*/ 27 w 43"/>
                <a:gd name="T11" fmla="*/ 15 h 44"/>
                <a:gd name="T12" fmla="*/ 27 w 43"/>
                <a:gd name="T13" fmla="*/ 11 h 44"/>
                <a:gd name="T14" fmla="*/ 27 w 43"/>
                <a:gd name="T15" fmla="*/ 9 h 44"/>
                <a:gd name="T16" fmla="*/ 25 w 43"/>
                <a:gd name="T17" fmla="*/ 8 h 44"/>
                <a:gd name="T18" fmla="*/ 23 w 43"/>
                <a:gd name="T19" fmla="*/ 8 h 44"/>
                <a:gd name="T20" fmla="*/ 9 w 43"/>
                <a:gd name="T21" fmla="*/ 8 h 44"/>
                <a:gd name="T22" fmla="*/ 0 w 43"/>
                <a:gd name="T23" fmla="*/ 9 h 44"/>
                <a:gd name="T24" fmla="*/ 1 w 43"/>
                <a:gd name="T25" fmla="*/ 0 h 44"/>
                <a:gd name="T26" fmla="*/ 32 w 43"/>
                <a:gd name="T27" fmla="*/ 0 h 44"/>
                <a:gd name="T28" fmla="*/ 38 w 43"/>
                <a:gd name="T29" fmla="*/ 1 h 44"/>
                <a:gd name="T30" fmla="*/ 42 w 43"/>
                <a:gd name="T31" fmla="*/ 5 h 44"/>
                <a:gd name="T32" fmla="*/ 43 w 43"/>
                <a:gd name="T33" fmla="*/ 9 h 44"/>
                <a:gd name="T34" fmla="*/ 43 w 43"/>
                <a:gd name="T35" fmla="*/ 15 h 44"/>
                <a:gd name="T36" fmla="*/ 43 w 43"/>
                <a:gd name="T37" fmla="*/ 18 h 44"/>
                <a:gd name="T38" fmla="*/ 38 w 43"/>
                <a:gd name="T39" fmla="*/ 21 h 44"/>
                <a:gd name="T40" fmla="*/ 33 w 43"/>
                <a:gd name="T41" fmla="*/ 22 h 44"/>
                <a:gd name="T42" fmla="*/ 35 w 43"/>
                <a:gd name="T43" fmla="*/ 22 h 44"/>
                <a:gd name="T44" fmla="*/ 39 w 43"/>
                <a:gd name="T45" fmla="*/ 22 h 44"/>
                <a:gd name="T46" fmla="*/ 43 w 43"/>
                <a:gd name="T47" fmla="*/ 29 h 44"/>
                <a:gd name="T48" fmla="*/ 43 w 43"/>
                <a:gd name="T49" fmla="*/ 35 h 44"/>
                <a:gd name="T50" fmla="*/ 41 w 43"/>
                <a:gd name="T51" fmla="*/ 41 h 44"/>
                <a:gd name="T52" fmla="*/ 35 w 43"/>
                <a:gd name="T53" fmla="*/ 44 h 44"/>
                <a:gd name="T54" fmla="*/ 32 w 43"/>
                <a:gd name="T55" fmla="*/ 44 h 44"/>
                <a:gd name="T56" fmla="*/ 1 w 43"/>
                <a:gd name="T57" fmla="*/ 44 h 44"/>
                <a:gd name="T58" fmla="*/ 0 w 43"/>
                <a:gd name="T59" fmla="*/ 35 h 44"/>
                <a:gd name="T60" fmla="*/ 5 w 43"/>
                <a:gd name="T61" fmla="*/ 36 h 44"/>
                <a:gd name="T62" fmla="*/ 10 w 43"/>
                <a:gd name="T63" fmla="*/ 37 h 44"/>
                <a:gd name="T64" fmla="*/ 22 w 43"/>
                <a:gd name="T65" fmla="*/ 37 h 44"/>
                <a:gd name="T66" fmla="*/ 26 w 43"/>
                <a:gd name="T67" fmla="*/ 36 h 44"/>
                <a:gd name="T68" fmla="*/ 27 w 43"/>
                <a:gd name="T69" fmla="*/ 35 h 44"/>
                <a:gd name="T70" fmla="*/ 27 w 43"/>
                <a:gd name="T71" fmla="*/ 33 h 44"/>
                <a:gd name="T72" fmla="*/ 27 w 43"/>
                <a:gd name="T73" fmla="*/ 29 h 44"/>
                <a:gd name="T74" fmla="*/ 26 w 43"/>
                <a:gd name="T75" fmla="*/ 26 h 44"/>
                <a:gd name="T76" fmla="*/ 25 w 43"/>
                <a:gd name="T77" fmla="*/ 26 h 44"/>
                <a:gd name="T78" fmla="*/ 24 w 43"/>
                <a:gd name="T79" fmla="*/ 26 h 44"/>
                <a:gd name="T80" fmla="*/ 14 w 43"/>
                <a:gd name="T81" fmla="*/ 26 h 44"/>
                <a:gd name="T82" fmla="*/ 9 w 43"/>
                <a:gd name="T8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4">
                  <a:moveTo>
                    <a:pt x="9" y="26"/>
                  </a:moveTo>
                  <a:cubicBezTo>
                    <a:pt x="9" y="18"/>
                    <a:pt x="9" y="18"/>
                    <a:pt x="9" y="18"/>
                  </a:cubicBezTo>
                  <a:cubicBezTo>
                    <a:pt x="10" y="18"/>
                    <a:pt x="12" y="18"/>
                    <a:pt x="14" y="18"/>
                  </a:cubicBezTo>
                  <a:cubicBezTo>
                    <a:pt x="23" y="18"/>
                    <a:pt x="23" y="18"/>
                    <a:pt x="23" y="18"/>
                  </a:cubicBezTo>
                  <a:cubicBezTo>
                    <a:pt x="25" y="18"/>
                    <a:pt x="26" y="18"/>
                    <a:pt x="26" y="18"/>
                  </a:cubicBezTo>
                  <a:cubicBezTo>
                    <a:pt x="27" y="17"/>
                    <a:pt x="27" y="16"/>
                    <a:pt x="27" y="15"/>
                  </a:cubicBezTo>
                  <a:cubicBezTo>
                    <a:pt x="27" y="11"/>
                    <a:pt x="27" y="11"/>
                    <a:pt x="27" y="11"/>
                  </a:cubicBezTo>
                  <a:cubicBezTo>
                    <a:pt x="27" y="10"/>
                    <a:pt x="27" y="9"/>
                    <a:pt x="27" y="9"/>
                  </a:cubicBezTo>
                  <a:cubicBezTo>
                    <a:pt x="26" y="9"/>
                    <a:pt x="26" y="8"/>
                    <a:pt x="25" y="8"/>
                  </a:cubicBezTo>
                  <a:cubicBezTo>
                    <a:pt x="25" y="8"/>
                    <a:pt x="24" y="8"/>
                    <a:pt x="23" y="8"/>
                  </a:cubicBezTo>
                  <a:cubicBezTo>
                    <a:pt x="9" y="8"/>
                    <a:pt x="9" y="8"/>
                    <a:pt x="9" y="8"/>
                  </a:cubicBezTo>
                  <a:cubicBezTo>
                    <a:pt x="5" y="8"/>
                    <a:pt x="2" y="8"/>
                    <a:pt x="0" y="9"/>
                  </a:cubicBezTo>
                  <a:cubicBezTo>
                    <a:pt x="1" y="0"/>
                    <a:pt x="1" y="0"/>
                    <a:pt x="1" y="0"/>
                  </a:cubicBezTo>
                  <a:cubicBezTo>
                    <a:pt x="32" y="0"/>
                    <a:pt x="32" y="0"/>
                    <a:pt x="32" y="0"/>
                  </a:cubicBezTo>
                  <a:cubicBezTo>
                    <a:pt x="35" y="0"/>
                    <a:pt x="36" y="1"/>
                    <a:pt x="38" y="1"/>
                  </a:cubicBezTo>
                  <a:cubicBezTo>
                    <a:pt x="40" y="2"/>
                    <a:pt x="41" y="3"/>
                    <a:pt x="42" y="5"/>
                  </a:cubicBezTo>
                  <a:cubicBezTo>
                    <a:pt x="43" y="6"/>
                    <a:pt x="43" y="8"/>
                    <a:pt x="43" y="9"/>
                  </a:cubicBezTo>
                  <a:cubicBezTo>
                    <a:pt x="43" y="15"/>
                    <a:pt x="43" y="15"/>
                    <a:pt x="43" y="15"/>
                  </a:cubicBezTo>
                  <a:cubicBezTo>
                    <a:pt x="43" y="16"/>
                    <a:pt x="43" y="18"/>
                    <a:pt x="43" y="18"/>
                  </a:cubicBezTo>
                  <a:cubicBezTo>
                    <a:pt x="42" y="20"/>
                    <a:pt x="40" y="21"/>
                    <a:pt x="38" y="21"/>
                  </a:cubicBezTo>
                  <a:cubicBezTo>
                    <a:pt x="37" y="21"/>
                    <a:pt x="35" y="21"/>
                    <a:pt x="33" y="22"/>
                  </a:cubicBezTo>
                  <a:cubicBezTo>
                    <a:pt x="34" y="22"/>
                    <a:pt x="35" y="22"/>
                    <a:pt x="35" y="22"/>
                  </a:cubicBezTo>
                  <a:cubicBezTo>
                    <a:pt x="37" y="22"/>
                    <a:pt x="39" y="22"/>
                    <a:pt x="39" y="22"/>
                  </a:cubicBezTo>
                  <a:cubicBezTo>
                    <a:pt x="42" y="23"/>
                    <a:pt x="43" y="26"/>
                    <a:pt x="43" y="29"/>
                  </a:cubicBezTo>
                  <a:cubicBezTo>
                    <a:pt x="43" y="35"/>
                    <a:pt x="43" y="35"/>
                    <a:pt x="43" y="35"/>
                  </a:cubicBezTo>
                  <a:cubicBezTo>
                    <a:pt x="43" y="38"/>
                    <a:pt x="42" y="40"/>
                    <a:pt x="41" y="41"/>
                  </a:cubicBezTo>
                  <a:cubicBezTo>
                    <a:pt x="40" y="43"/>
                    <a:pt x="38" y="43"/>
                    <a:pt x="35" y="44"/>
                  </a:cubicBezTo>
                  <a:cubicBezTo>
                    <a:pt x="35" y="44"/>
                    <a:pt x="34" y="44"/>
                    <a:pt x="32" y="44"/>
                  </a:cubicBezTo>
                  <a:cubicBezTo>
                    <a:pt x="1" y="44"/>
                    <a:pt x="1" y="44"/>
                    <a:pt x="1" y="44"/>
                  </a:cubicBezTo>
                  <a:cubicBezTo>
                    <a:pt x="0" y="35"/>
                    <a:pt x="0" y="35"/>
                    <a:pt x="0" y="35"/>
                  </a:cubicBezTo>
                  <a:cubicBezTo>
                    <a:pt x="2" y="36"/>
                    <a:pt x="3" y="36"/>
                    <a:pt x="5" y="36"/>
                  </a:cubicBezTo>
                  <a:cubicBezTo>
                    <a:pt x="6" y="37"/>
                    <a:pt x="8" y="37"/>
                    <a:pt x="10" y="37"/>
                  </a:cubicBezTo>
                  <a:cubicBezTo>
                    <a:pt x="22" y="37"/>
                    <a:pt x="22" y="37"/>
                    <a:pt x="22" y="37"/>
                  </a:cubicBezTo>
                  <a:cubicBezTo>
                    <a:pt x="24" y="37"/>
                    <a:pt x="25" y="37"/>
                    <a:pt x="26" y="36"/>
                  </a:cubicBezTo>
                  <a:cubicBezTo>
                    <a:pt x="26" y="36"/>
                    <a:pt x="27" y="35"/>
                    <a:pt x="27" y="35"/>
                  </a:cubicBezTo>
                  <a:cubicBezTo>
                    <a:pt x="27" y="34"/>
                    <a:pt x="27" y="34"/>
                    <a:pt x="27" y="33"/>
                  </a:cubicBezTo>
                  <a:cubicBezTo>
                    <a:pt x="27" y="29"/>
                    <a:pt x="27" y="29"/>
                    <a:pt x="27" y="29"/>
                  </a:cubicBezTo>
                  <a:cubicBezTo>
                    <a:pt x="27" y="27"/>
                    <a:pt x="27" y="27"/>
                    <a:pt x="26" y="26"/>
                  </a:cubicBezTo>
                  <a:cubicBezTo>
                    <a:pt x="26" y="26"/>
                    <a:pt x="26" y="26"/>
                    <a:pt x="25" y="26"/>
                  </a:cubicBezTo>
                  <a:cubicBezTo>
                    <a:pt x="25" y="26"/>
                    <a:pt x="24" y="26"/>
                    <a:pt x="24" y="26"/>
                  </a:cubicBezTo>
                  <a:cubicBezTo>
                    <a:pt x="14" y="26"/>
                    <a:pt x="14" y="26"/>
                    <a:pt x="14" y="26"/>
                  </a:cubicBezTo>
                  <a:cubicBezTo>
                    <a:pt x="11" y="26"/>
                    <a:pt x="10" y="26"/>
                    <a:pt x="9"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13" name="Rectangle 191"/>
          <p:cNvSpPr>
            <a:spLocks noChangeArrowheads="1"/>
          </p:cNvSpPr>
          <p:nvPr/>
        </p:nvSpPr>
        <p:spPr bwMode="auto">
          <a:xfrm>
            <a:off x="5810159" y="3069495"/>
            <a:ext cx="165109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云内IT资源之间智能联动不足</a:t>
            </a:r>
            <a:endParaRPr kumimoji="0" lang="zh-CN" altLang="zh-CN" sz="10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4" name="Rectangle 192"/>
          <p:cNvSpPr>
            <a:spLocks noChangeArrowheads="1"/>
          </p:cNvSpPr>
          <p:nvPr/>
        </p:nvSpPr>
        <p:spPr bwMode="auto">
          <a:xfrm>
            <a:off x="6011771" y="2598008"/>
            <a:ext cx="22762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rPr>
              <a:t>云和IT资源割裂，云和IT资源融合度不足</a:t>
            </a:r>
            <a:endParaRPr kumimoji="0" lang="zh-CN" altLang="zh-CN" sz="10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15" name="Rectangle 193"/>
          <p:cNvSpPr>
            <a:spLocks noChangeArrowheads="1"/>
          </p:cNvSpPr>
          <p:nvPr/>
        </p:nvSpPr>
        <p:spPr bwMode="auto">
          <a:xfrm>
            <a:off x="6232434" y="2091595"/>
            <a:ext cx="14106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适应校园场景化需求不足</a:t>
            </a:r>
            <a:endParaRPr kumimoji="0" lang="zh-CN" altLang="zh-CN" sz="10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454113" y="1516920"/>
            <a:ext cx="1221308" cy="276225"/>
            <a:chOff x="6427456" y="1755775"/>
            <a:chExt cx="1221308" cy="276225"/>
          </a:xfrm>
        </p:grpSpPr>
        <p:grpSp>
          <p:nvGrpSpPr>
            <p:cNvPr id="18" name="组合 17"/>
            <p:cNvGrpSpPr/>
            <p:nvPr/>
          </p:nvGrpSpPr>
          <p:grpSpPr>
            <a:xfrm>
              <a:off x="6560806" y="1790700"/>
              <a:ext cx="212725" cy="200025"/>
              <a:chOff x="7156450" y="1790700"/>
              <a:chExt cx="212725" cy="200025"/>
            </a:xfrm>
          </p:grpSpPr>
          <p:sp>
            <p:nvSpPr>
              <p:cNvPr id="21" name="Freeform 194"/>
              <p:cNvSpPr>
                <a:spLocks/>
              </p:cNvSpPr>
              <p:nvPr/>
            </p:nvSpPr>
            <p:spPr bwMode="auto">
              <a:xfrm>
                <a:off x="7229475" y="1835150"/>
                <a:ext cx="47625" cy="88900"/>
              </a:xfrm>
              <a:custGeom>
                <a:avLst/>
                <a:gdLst>
                  <a:gd name="T0" fmla="*/ 13 w 15"/>
                  <a:gd name="T1" fmla="*/ 28 h 28"/>
                  <a:gd name="T2" fmla="*/ 8 w 15"/>
                  <a:gd name="T3" fmla="*/ 27 h 28"/>
                  <a:gd name="T4" fmla="*/ 5 w 15"/>
                  <a:gd name="T5" fmla="*/ 27 h 28"/>
                  <a:gd name="T6" fmla="*/ 2 w 15"/>
                  <a:gd name="T7" fmla="*/ 25 h 28"/>
                  <a:gd name="T8" fmla="*/ 1 w 15"/>
                  <a:gd name="T9" fmla="*/ 12 h 28"/>
                  <a:gd name="T10" fmla="*/ 2 w 15"/>
                  <a:gd name="T11" fmla="*/ 4 h 28"/>
                  <a:gd name="T12" fmla="*/ 2 w 15"/>
                  <a:gd name="T13" fmla="*/ 1 h 28"/>
                  <a:gd name="T14" fmla="*/ 4 w 15"/>
                  <a:gd name="T15" fmla="*/ 0 h 28"/>
                  <a:gd name="T16" fmla="*/ 12 w 15"/>
                  <a:gd name="T17" fmla="*/ 1 h 28"/>
                  <a:gd name="T18" fmla="*/ 15 w 15"/>
                  <a:gd name="T19" fmla="*/ 4 h 28"/>
                  <a:gd name="T20" fmla="*/ 15 w 15"/>
                  <a:gd name="T21" fmla="*/ 8 h 28"/>
                  <a:gd name="T22" fmla="*/ 15 w 15"/>
                  <a:gd name="T23" fmla="*/ 15 h 28"/>
                  <a:gd name="T24" fmla="*/ 15 w 15"/>
                  <a:gd name="T25" fmla="*/ 27 h 28"/>
                  <a:gd name="T26" fmla="*/ 13 w 15"/>
                  <a:gd name="T2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8">
                    <a:moveTo>
                      <a:pt x="13" y="28"/>
                    </a:moveTo>
                    <a:cubicBezTo>
                      <a:pt x="12" y="27"/>
                      <a:pt x="10" y="27"/>
                      <a:pt x="8" y="27"/>
                    </a:cubicBezTo>
                    <a:cubicBezTo>
                      <a:pt x="7" y="27"/>
                      <a:pt x="6" y="27"/>
                      <a:pt x="5" y="27"/>
                    </a:cubicBezTo>
                    <a:cubicBezTo>
                      <a:pt x="4" y="26"/>
                      <a:pt x="3" y="25"/>
                      <a:pt x="2" y="25"/>
                    </a:cubicBezTo>
                    <a:cubicBezTo>
                      <a:pt x="1" y="22"/>
                      <a:pt x="0" y="17"/>
                      <a:pt x="1" y="12"/>
                    </a:cubicBezTo>
                    <a:cubicBezTo>
                      <a:pt x="1" y="10"/>
                      <a:pt x="1" y="6"/>
                      <a:pt x="2" y="4"/>
                    </a:cubicBezTo>
                    <a:cubicBezTo>
                      <a:pt x="2" y="3"/>
                      <a:pt x="1" y="2"/>
                      <a:pt x="2" y="1"/>
                    </a:cubicBezTo>
                    <a:cubicBezTo>
                      <a:pt x="2" y="1"/>
                      <a:pt x="3" y="0"/>
                      <a:pt x="4" y="0"/>
                    </a:cubicBezTo>
                    <a:cubicBezTo>
                      <a:pt x="6" y="0"/>
                      <a:pt x="10" y="1"/>
                      <a:pt x="12" y="1"/>
                    </a:cubicBezTo>
                    <a:cubicBezTo>
                      <a:pt x="13" y="2"/>
                      <a:pt x="15" y="2"/>
                      <a:pt x="15" y="4"/>
                    </a:cubicBezTo>
                    <a:cubicBezTo>
                      <a:pt x="15" y="5"/>
                      <a:pt x="15" y="7"/>
                      <a:pt x="15" y="8"/>
                    </a:cubicBezTo>
                    <a:cubicBezTo>
                      <a:pt x="15" y="10"/>
                      <a:pt x="15" y="12"/>
                      <a:pt x="15" y="15"/>
                    </a:cubicBezTo>
                    <a:cubicBezTo>
                      <a:pt x="14" y="19"/>
                      <a:pt x="15" y="23"/>
                      <a:pt x="15" y="27"/>
                    </a:cubicBezTo>
                    <a:cubicBezTo>
                      <a:pt x="14" y="27"/>
                      <a:pt x="14" y="27"/>
                      <a:pt x="13" y="28"/>
                    </a:cubicBezTo>
                    <a:close/>
                  </a:path>
                </a:pathLst>
              </a:cu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2" name="Freeform 195"/>
              <p:cNvSpPr>
                <a:spLocks/>
              </p:cNvSpPr>
              <p:nvPr/>
            </p:nvSpPr>
            <p:spPr bwMode="auto">
              <a:xfrm>
                <a:off x="7232650" y="1927225"/>
                <a:ext cx="44450" cy="38100"/>
              </a:xfrm>
              <a:custGeom>
                <a:avLst/>
                <a:gdLst>
                  <a:gd name="T0" fmla="*/ 3 w 14"/>
                  <a:gd name="T1" fmla="*/ 9 h 12"/>
                  <a:gd name="T2" fmla="*/ 0 w 14"/>
                  <a:gd name="T3" fmla="*/ 6 h 12"/>
                  <a:gd name="T4" fmla="*/ 7 w 14"/>
                  <a:gd name="T5" fmla="*/ 1 h 12"/>
                  <a:gd name="T6" fmla="*/ 10 w 14"/>
                  <a:gd name="T7" fmla="*/ 1 h 12"/>
                  <a:gd name="T8" fmla="*/ 10 w 14"/>
                  <a:gd name="T9" fmla="*/ 2 h 12"/>
                  <a:gd name="T10" fmla="*/ 11 w 14"/>
                  <a:gd name="T11" fmla="*/ 2 h 12"/>
                  <a:gd name="T12" fmla="*/ 14 w 14"/>
                  <a:gd name="T13" fmla="*/ 5 h 12"/>
                  <a:gd name="T14" fmla="*/ 14 w 14"/>
                  <a:gd name="T15" fmla="*/ 7 h 12"/>
                  <a:gd name="T16" fmla="*/ 13 w 14"/>
                  <a:gd name="T17" fmla="*/ 10 h 12"/>
                  <a:gd name="T18" fmla="*/ 6 w 14"/>
                  <a:gd name="T19" fmla="*/ 12 h 12"/>
                  <a:gd name="T20" fmla="*/ 4 w 14"/>
                  <a:gd name="T21" fmla="*/ 11 h 12"/>
                  <a:gd name="T22" fmla="*/ 3 w 14"/>
                  <a:gd name="T2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2">
                    <a:moveTo>
                      <a:pt x="3" y="9"/>
                    </a:moveTo>
                    <a:cubicBezTo>
                      <a:pt x="1" y="8"/>
                      <a:pt x="0" y="8"/>
                      <a:pt x="0" y="6"/>
                    </a:cubicBezTo>
                    <a:cubicBezTo>
                      <a:pt x="0" y="3"/>
                      <a:pt x="4" y="0"/>
                      <a:pt x="7" y="1"/>
                    </a:cubicBezTo>
                    <a:cubicBezTo>
                      <a:pt x="8" y="1"/>
                      <a:pt x="9" y="1"/>
                      <a:pt x="10" y="1"/>
                    </a:cubicBezTo>
                    <a:cubicBezTo>
                      <a:pt x="10" y="1"/>
                      <a:pt x="10" y="2"/>
                      <a:pt x="10" y="2"/>
                    </a:cubicBezTo>
                    <a:cubicBezTo>
                      <a:pt x="10" y="2"/>
                      <a:pt x="11" y="2"/>
                      <a:pt x="11" y="2"/>
                    </a:cubicBezTo>
                    <a:cubicBezTo>
                      <a:pt x="12" y="2"/>
                      <a:pt x="13" y="4"/>
                      <a:pt x="14" y="5"/>
                    </a:cubicBezTo>
                    <a:cubicBezTo>
                      <a:pt x="14" y="5"/>
                      <a:pt x="14" y="6"/>
                      <a:pt x="14" y="7"/>
                    </a:cubicBezTo>
                    <a:cubicBezTo>
                      <a:pt x="14" y="8"/>
                      <a:pt x="14" y="9"/>
                      <a:pt x="13" y="10"/>
                    </a:cubicBezTo>
                    <a:cubicBezTo>
                      <a:pt x="12" y="11"/>
                      <a:pt x="8" y="12"/>
                      <a:pt x="6" y="12"/>
                    </a:cubicBezTo>
                    <a:cubicBezTo>
                      <a:pt x="6" y="12"/>
                      <a:pt x="4" y="11"/>
                      <a:pt x="4" y="11"/>
                    </a:cubicBezTo>
                    <a:cubicBezTo>
                      <a:pt x="3" y="10"/>
                      <a:pt x="3" y="9"/>
                      <a:pt x="3" y="9"/>
                    </a:cubicBezTo>
                    <a:close/>
                  </a:path>
                </a:pathLst>
              </a:cu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23" name="Freeform 196"/>
              <p:cNvSpPr>
                <a:spLocks noEditPoints="1"/>
              </p:cNvSpPr>
              <p:nvPr/>
            </p:nvSpPr>
            <p:spPr bwMode="auto">
              <a:xfrm>
                <a:off x="7156450" y="1790700"/>
                <a:ext cx="212725" cy="200025"/>
              </a:xfrm>
              <a:custGeom>
                <a:avLst/>
                <a:gdLst>
                  <a:gd name="T0" fmla="*/ 2 w 67"/>
                  <a:gd name="T1" fmla="*/ 59 h 63"/>
                  <a:gd name="T2" fmla="*/ 5 w 67"/>
                  <a:gd name="T3" fmla="*/ 40 h 63"/>
                  <a:gd name="T4" fmla="*/ 10 w 67"/>
                  <a:gd name="T5" fmla="*/ 30 h 63"/>
                  <a:gd name="T6" fmla="*/ 14 w 67"/>
                  <a:gd name="T7" fmla="*/ 22 h 63"/>
                  <a:gd name="T8" fmla="*/ 18 w 67"/>
                  <a:gd name="T9" fmla="*/ 13 h 63"/>
                  <a:gd name="T10" fmla="*/ 21 w 67"/>
                  <a:gd name="T11" fmla="*/ 9 h 63"/>
                  <a:gd name="T12" fmla="*/ 23 w 67"/>
                  <a:gd name="T13" fmla="*/ 6 h 63"/>
                  <a:gd name="T14" fmla="*/ 24 w 67"/>
                  <a:gd name="T15" fmla="*/ 4 h 63"/>
                  <a:gd name="T16" fmla="*/ 31 w 67"/>
                  <a:gd name="T17" fmla="*/ 1 h 63"/>
                  <a:gd name="T18" fmla="*/ 37 w 67"/>
                  <a:gd name="T19" fmla="*/ 4 h 63"/>
                  <a:gd name="T20" fmla="*/ 42 w 67"/>
                  <a:gd name="T21" fmla="*/ 8 h 63"/>
                  <a:gd name="T22" fmla="*/ 45 w 67"/>
                  <a:gd name="T23" fmla="*/ 10 h 63"/>
                  <a:gd name="T24" fmla="*/ 54 w 67"/>
                  <a:gd name="T25" fmla="*/ 22 h 63"/>
                  <a:gd name="T26" fmla="*/ 55 w 67"/>
                  <a:gd name="T27" fmla="*/ 23 h 63"/>
                  <a:gd name="T28" fmla="*/ 57 w 67"/>
                  <a:gd name="T29" fmla="*/ 27 h 63"/>
                  <a:gd name="T30" fmla="*/ 60 w 67"/>
                  <a:gd name="T31" fmla="*/ 31 h 63"/>
                  <a:gd name="T32" fmla="*/ 60 w 67"/>
                  <a:gd name="T33" fmla="*/ 32 h 63"/>
                  <a:gd name="T34" fmla="*/ 62 w 67"/>
                  <a:gd name="T35" fmla="*/ 37 h 63"/>
                  <a:gd name="T36" fmla="*/ 64 w 67"/>
                  <a:gd name="T37" fmla="*/ 42 h 63"/>
                  <a:gd name="T38" fmla="*/ 66 w 67"/>
                  <a:gd name="T39" fmla="*/ 50 h 63"/>
                  <a:gd name="T40" fmla="*/ 61 w 67"/>
                  <a:gd name="T41" fmla="*/ 60 h 63"/>
                  <a:gd name="T42" fmla="*/ 51 w 67"/>
                  <a:gd name="T43" fmla="*/ 61 h 63"/>
                  <a:gd name="T44" fmla="*/ 40 w 67"/>
                  <a:gd name="T45" fmla="*/ 61 h 63"/>
                  <a:gd name="T46" fmla="*/ 18 w 67"/>
                  <a:gd name="T47" fmla="*/ 62 h 63"/>
                  <a:gd name="T48" fmla="*/ 2 w 67"/>
                  <a:gd name="T49" fmla="*/ 59 h 63"/>
                  <a:gd name="T50" fmla="*/ 48 w 67"/>
                  <a:gd name="T51" fmla="*/ 26 h 63"/>
                  <a:gd name="T52" fmla="*/ 40 w 67"/>
                  <a:gd name="T53" fmla="*/ 14 h 63"/>
                  <a:gd name="T54" fmla="*/ 33 w 67"/>
                  <a:gd name="T55" fmla="*/ 7 h 63"/>
                  <a:gd name="T56" fmla="*/ 29 w 67"/>
                  <a:gd name="T57" fmla="*/ 5 h 63"/>
                  <a:gd name="T58" fmla="*/ 16 w 67"/>
                  <a:gd name="T59" fmla="*/ 28 h 63"/>
                  <a:gd name="T60" fmla="*/ 11 w 67"/>
                  <a:gd name="T61" fmla="*/ 41 h 63"/>
                  <a:gd name="T62" fmla="*/ 7 w 67"/>
                  <a:gd name="T63" fmla="*/ 57 h 63"/>
                  <a:gd name="T64" fmla="*/ 20 w 67"/>
                  <a:gd name="T65" fmla="*/ 58 h 63"/>
                  <a:gd name="T66" fmla="*/ 25 w 67"/>
                  <a:gd name="T67" fmla="*/ 58 h 63"/>
                  <a:gd name="T68" fmla="*/ 31 w 67"/>
                  <a:gd name="T69" fmla="*/ 58 h 63"/>
                  <a:gd name="T70" fmla="*/ 38 w 67"/>
                  <a:gd name="T71" fmla="*/ 57 h 63"/>
                  <a:gd name="T72" fmla="*/ 55 w 67"/>
                  <a:gd name="T73" fmla="*/ 57 h 63"/>
                  <a:gd name="T74" fmla="*/ 48 w 67"/>
                  <a:gd name="T7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3">
                    <a:moveTo>
                      <a:pt x="2" y="59"/>
                    </a:moveTo>
                    <a:cubicBezTo>
                      <a:pt x="0" y="52"/>
                      <a:pt x="4" y="46"/>
                      <a:pt x="5" y="40"/>
                    </a:cubicBezTo>
                    <a:cubicBezTo>
                      <a:pt x="7" y="37"/>
                      <a:pt x="8" y="33"/>
                      <a:pt x="10" y="30"/>
                    </a:cubicBezTo>
                    <a:cubicBezTo>
                      <a:pt x="11" y="27"/>
                      <a:pt x="13" y="24"/>
                      <a:pt x="14" y="22"/>
                    </a:cubicBezTo>
                    <a:cubicBezTo>
                      <a:pt x="15" y="19"/>
                      <a:pt x="17" y="16"/>
                      <a:pt x="18" y="13"/>
                    </a:cubicBezTo>
                    <a:cubicBezTo>
                      <a:pt x="19" y="12"/>
                      <a:pt x="20" y="10"/>
                      <a:pt x="21" y="9"/>
                    </a:cubicBezTo>
                    <a:cubicBezTo>
                      <a:pt x="21" y="8"/>
                      <a:pt x="22" y="7"/>
                      <a:pt x="23" y="6"/>
                    </a:cubicBezTo>
                    <a:cubicBezTo>
                      <a:pt x="23" y="5"/>
                      <a:pt x="23" y="4"/>
                      <a:pt x="24" y="4"/>
                    </a:cubicBezTo>
                    <a:cubicBezTo>
                      <a:pt x="25" y="2"/>
                      <a:pt x="28" y="0"/>
                      <a:pt x="31" y="1"/>
                    </a:cubicBezTo>
                    <a:cubicBezTo>
                      <a:pt x="34" y="1"/>
                      <a:pt x="35" y="2"/>
                      <a:pt x="37" y="4"/>
                    </a:cubicBezTo>
                    <a:cubicBezTo>
                      <a:pt x="39" y="6"/>
                      <a:pt x="41" y="7"/>
                      <a:pt x="42" y="8"/>
                    </a:cubicBezTo>
                    <a:cubicBezTo>
                      <a:pt x="43" y="9"/>
                      <a:pt x="44" y="10"/>
                      <a:pt x="45" y="10"/>
                    </a:cubicBezTo>
                    <a:cubicBezTo>
                      <a:pt x="48" y="14"/>
                      <a:pt x="51" y="18"/>
                      <a:pt x="54" y="22"/>
                    </a:cubicBezTo>
                    <a:cubicBezTo>
                      <a:pt x="54" y="22"/>
                      <a:pt x="54" y="23"/>
                      <a:pt x="55" y="23"/>
                    </a:cubicBezTo>
                    <a:cubicBezTo>
                      <a:pt x="56" y="24"/>
                      <a:pt x="56" y="26"/>
                      <a:pt x="57" y="27"/>
                    </a:cubicBezTo>
                    <a:cubicBezTo>
                      <a:pt x="58" y="28"/>
                      <a:pt x="59" y="29"/>
                      <a:pt x="60" y="31"/>
                    </a:cubicBezTo>
                    <a:cubicBezTo>
                      <a:pt x="60" y="31"/>
                      <a:pt x="60" y="32"/>
                      <a:pt x="60" y="32"/>
                    </a:cubicBezTo>
                    <a:cubicBezTo>
                      <a:pt x="61" y="33"/>
                      <a:pt x="61" y="35"/>
                      <a:pt x="62" y="37"/>
                    </a:cubicBezTo>
                    <a:cubicBezTo>
                      <a:pt x="63" y="39"/>
                      <a:pt x="63" y="40"/>
                      <a:pt x="64" y="42"/>
                    </a:cubicBezTo>
                    <a:cubicBezTo>
                      <a:pt x="65" y="45"/>
                      <a:pt x="66" y="47"/>
                      <a:pt x="66" y="50"/>
                    </a:cubicBezTo>
                    <a:cubicBezTo>
                      <a:pt x="67" y="55"/>
                      <a:pt x="65" y="58"/>
                      <a:pt x="61" y="60"/>
                    </a:cubicBezTo>
                    <a:cubicBezTo>
                      <a:pt x="59" y="61"/>
                      <a:pt x="54" y="60"/>
                      <a:pt x="51" y="61"/>
                    </a:cubicBezTo>
                    <a:cubicBezTo>
                      <a:pt x="47" y="61"/>
                      <a:pt x="43" y="61"/>
                      <a:pt x="40" y="61"/>
                    </a:cubicBezTo>
                    <a:cubicBezTo>
                      <a:pt x="32" y="62"/>
                      <a:pt x="25" y="62"/>
                      <a:pt x="18" y="62"/>
                    </a:cubicBezTo>
                    <a:cubicBezTo>
                      <a:pt x="14" y="62"/>
                      <a:pt x="6" y="63"/>
                      <a:pt x="2" y="59"/>
                    </a:cubicBezTo>
                    <a:close/>
                    <a:moveTo>
                      <a:pt x="48" y="26"/>
                    </a:moveTo>
                    <a:cubicBezTo>
                      <a:pt x="46" y="22"/>
                      <a:pt x="44" y="18"/>
                      <a:pt x="40" y="14"/>
                    </a:cubicBezTo>
                    <a:cubicBezTo>
                      <a:pt x="38" y="12"/>
                      <a:pt x="36" y="9"/>
                      <a:pt x="33" y="7"/>
                    </a:cubicBezTo>
                    <a:cubicBezTo>
                      <a:pt x="32" y="6"/>
                      <a:pt x="31" y="5"/>
                      <a:pt x="29" y="5"/>
                    </a:cubicBezTo>
                    <a:cubicBezTo>
                      <a:pt x="24" y="12"/>
                      <a:pt x="21" y="20"/>
                      <a:pt x="16" y="28"/>
                    </a:cubicBezTo>
                    <a:cubicBezTo>
                      <a:pt x="14" y="32"/>
                      <a:pt x="13" y="36"/>
                      <a:pt x="11" y="41"/>
                    </a:cubicBezTo>
                    <a:cubicBezTo>
                      <a:pt x="9" y="46"/>
                      <a:pt x="6" y="52"/>
                      <a:pt x="7" y="57"/>
                    </a:cubicBezTo>
                    <a:cubicBezTo>
                      <a:pt x="11" y="59"/>
                      <a:pt x="16" y="58"/>
                      <a:pt x="20" y="58"/>
                    </a:cubicBezTo>
                    <a:cubicBezTo>
                      <a:pt x="21" y="58"/>
                      <a:pt x="23" y="58"/>
                      <a:pt x="25" y="58"/>
                    </a:cubicBezTo>
                    <a:cubicBezTo>
                      <a:pt x="27" y="58"/>
                      <a:pt x="29" y="58"/>
                      <a:pt x="31" y="58"/>
                    </a:cubicBezTo>
                    <a:cubicBezTo>
                      <a:pt x="33" y="57"/>
                      <a:pt x="36" y="57"/>
                      <a:pt x="38" y="57"/>
                    </a:cubicBezTo>
                    <a:cubicBezTo>
                      <a:pt x="44" y="57"/>
                      <a:pt x="49" y="57"/>
                      <a:pt x="55" y="57"/>
                    </a:cubicBezTo>
                    <a:cubicBezTo>
                      <a:pt x="55" y="45"/>
                      <a:pt x="53" y="34"/>
                      <a:pt x="48" y="26"/>
                    </a:cubicBezTo>
                    <a:close/>
                  </a:path>
                </a:pathLst>
              </a:custGeom>
              <a:solidFill>
                <a:srgbClr val="E50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19" name="Rectangle 197"/>
            <p:cNvSpPr>
              <a:spLocks noChangeArrowheads="1"/>
            </p:cNvSpPr>
            <p:nvPr/>
          </p:nvSpPr>
          <p:spPr bwMode="auto">
            <a:xfrm>
              <a:off x="6859891" y="1793875"/>
              <a:ext cx="6668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3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原因分析</a:t>
              </a:r>
              <a:endParaRPr kumimoji="0" lang="zh-CN" altLang="zh-CN" sz="13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p:txBody>
        </p:sp>
        <p:sp>
          <p:nvSpPr>
            <p:cNvPr id="20" name="Freeform 198"/>
            <p:cNvSpPr>
              <a:spLocks/>
            </p:cNvSpPr>
            <p:nvPr/>
          </p:nvSpPr>
          <p:spPr bwMode="auto">
            <a:xfrm>
              <a:off x="6427456" y="1755775"/>
              <a:ext cx="1221308" cy="276225"/>
            </a:xfrm>
            <a:custGeom>
              <a:avLst/>
              <a:gdLst>
                <a:gd name="T0" fmla="*/ 340 w 340"/>
                <a:gd name="T1" fmla="*/ 53 h 87"/>
                <a:gd name="T2" fmla="*/ 306 w 340"/>
                <a:gd name="T3" fmla="*/ 87 h 87"/>
                <a:gd name="T4" fmla="*/ 34 w 340"/>
                <a:gd name="T5" fmla="*/ 87 h 87"/>
                <a:gd name="T6" fmla="*/ 0 w 340"/>
                <a:gd name="T7" fmla="*/ 53 h 87"/>
                <a:gd name="T8" fmla="*/ 0 w 340"/>
                <a:gd name="T9" fmla="*/ 34 h 87"/>
                <a:gd name="T10" fmla="*/ 34 w 340"/>
                <a:gd name="T11" fmla="*/ 0 h 87"/>
                <a:gd name="T12" fmla="*/ 306 w 340"/>
                <a:gd name="T13" fmla="*/ 0 h 87"/>
                <a:gd name="T14" fmla="*/ 340 w 340"/>
                <a:gd name="T15" fmla="*/ 34 h 87"/>
                <a:gd name="T16" fmla="*/ 340 w 340"/>
                <a:gd name="T17" fmla="*/ 5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87">
                  <a:moveTo>
                    <a:pt x="340" y="53"/>
                  </a:moveTo>
                  <a:cubicBezTo>
                    <a:pt x="340" y="72"/>
                    <a:pt x="325" y="87"/>
                    <a:pt x="306" y="87"/>
                  </a:cubicBezTo>
                  <a:cubicBezTo>
                    <a:pt x="34" y="87"/>
                    <a:pt x="34" y="87"/>
                    <a:pt x="34" y="87"/>
                  </a:cubicBezTo>
                  <a:cubicBezTo>
                    <a:pt x="15" y="87"/>
                    <a:pt x="0" y="72"/>
                    <a:pt x="0" y="53"/>
                  </a:cubicBezTo>
                  <a:cubicBezTo>
                    <a:pt x="0" y="34"/>
                    <a:pt x="0" y="34"/>
                    <a:pt x="0" y="34"/>
                  </a:cubicBezTo>
                  <a:cubicBezTo>
                    <a:pt x="0" y="15"/>
                    <a:pt x="15" y="0"/>
                    <a:pt x="34" y="0"/>
                  </a:cubicBezTo>
                  <a:cubicBezTo>
                    <a:pt x="306" y="0"/>
                    <a:pt x="306" y="0"/>
                    <a:pt x="306" y="0"/>
                  </a:cubicBezTo>
                  <a:cubicBezTo>
                    <a:pt x="325" y="0"/>
                    <a:pt x="340" y="15"/>
                    <a:pt x="340" y="34"/>
                  </a:cubicBezTo>
                  <a:lnTo>
                    <a:pt x="340" y="53"/>
                  </a:lnTo>
                  <a:close/>
                </a:path>
              </a:pathLst>
            </a:custGeom>
            <a:noFill/>
            <a:ln w="12700" cap="flat">
              <a:solidFill>
                <a:srgbClr val="DD3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17" name="Freeform 199"/>
          <p:cNvSpPr>
            <a:spLocks/>
          </p:cNvSpPr>
          <p:nvPr/>
        </p:nvSpPr>
        <p:spPr bwMode="auto">
          <a:xfrm>
            <a:off x="782233" y="2217008"/>
            <a:ext cx="2299762" cy="276225"/>
          </a:xfrm>
          <a:custGeom>
            <a:avLst/>
            <a:gdLst>
              <a:gd name="T0" fmla="*/ 714 w 714"/>
              <a:gd name="T1" fmla="*/ 53 h 87"/>
              <a:gd name="T2" fmla="*/ 680 w 714"/>
              <a:gd name="T3" fmla="*/ 87 h 87"/>
              <a:gd name="T4" fmla="*/ 34 w 714"/>
              <a:gd name="T5" fmla="*/ 87 h 87"/>
              <a:gd name="T6" fmla="*/ 0 w 714"/>
              <a:gd name="T7" fmla="*/ 53 h 87"/>
              <a:gd name="T8" fmla="*/ 0 w 714"/>
              <a:gd name="T9" fmla="*/ 34 h 87"/>
              <a:gd name="T10" fmla="*/ 34 w 714"/>
              <a:gd name="T11" fmla="*/ 0 h 87"/>
              <a:gd name="T12" fmla="*/ 680 w 714"/>
              <a:gd name="T13" fmla="*/ 0 h 87"/>
              <a:gd name="T14" fmla="*/ 714 w 714"/>
              <a:gd name="T15" fmla="*/ 34 h 87"/>
              <a:gd name="T16" fmla="*/ 714 w 714"/>
              <a:gd name="T17" fmla="*/ 5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4" h="87">
                <a:moveTo>
                  <a:pt x="714" y="53"/>
                </a:moveTo>
                <a:cubicBezTo>
                  <a:pt x="714" y="72"/>
                  <a:pt x="699" y="87"/>
                  <a:pt x="680" y="87"/>
                </a:cubicBezTo>
                <a:cubicBezTo>
                  <a:pt x="34" y="87"/>
                  <a:pt x="34" y="87"/>
                  <a:pt x="34" y="87"/>
                </a:cubicBezTo>
                <a:cubicBezTo>
                  <a:pt x="15" y="87"/>
                  <a:pt x="0" y="72"/>
                  <a:pt x="0" y="53"/>
                </a:cubicBezTo>
                <a:cubicBezTo>
                  <a:pt x="0" y="34"/>
                  <a:pt x="0" y="34"/>
                  <a:pt x="0" y="34"/>
                </a:cubicBezTo>
                <a:cubicBezTo>
                  <a:pt x="0" y="15"/>
                  <a:pt x="15" y="0"/>
                  <a:pt x="34" y="0"/>
                </a:cubicBezTo>
                <a:cubicBezTo>
                  <a:pt x="680" y="0"/>
                  <a:pt x="680" y="0"/>
                  <a:pt x="680" y="0"/>
                </a:cubicBezTo>
                <a:cubicBezTo>
                  <a:pt x="699" y="0"/>
                  <a:pt x="714" y="15"/>
                  <a:pt x="714" y="34"/>
                </a:cubicBezTo>
                <a:lnTo>
                  <a:pt x="714" y="53"/>
                </a:lnTo>
                <a:close/>
              </a:path>
            </a:pathLst>
          </a:custGeom>
          <a:noFill/>
          <a:ln w="12700" cap="flat">
            <a:solidFill>
              <a:srgbClr val="DD3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011207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原创设计师QQ598969553      _1"/>
          <p:cNvGraphicFramePr/>
          <p:nvPr>
            <p:extLst>
              <p:ext uri="{D42A27DB-BD31-4B8C-83A1-F6EECF244321}">
                <p14:modId xmlns:p14="http://schemas.microsoft.com/office/powerpoint/2010/main" val="2808494580"/>
              </p:ext>
            </p:extLst>
          </p:nvPr>
        </p:nvGraphicFramePr>
        <p:xfrm>
          <a:off x="3789635" y="699542"/>
          <a:ext cx="4022725"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39" name="原创设计师QQ598969553      _6"/>
          <p:cNvSpPr>
            <a:spLocks noEditPoints="1"/>
          </p:cNvSpPr>
          <p:nvPr/>
        </p:nvSpPr>
        <p:spPr bwMode="auto">
          <a:xfrm>
            <a:off x="5525802" y="1935398"/>
            <a:ext cx="522288" cy="352425"/>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rgbClr val="A6A6A6"/>
          </a:solidFill>
          <a:ln>
            <a:noFill/>
          </a:ln>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1" name="原创设计师QQ598969553      _8"/>
          <p:cNvSpPr>
            <a:spLocks noChangeAspect="1"/>
          </p:cNvSpPr>
          <p:nvPr/>
        </p:nvSpPr>
        <p:spPr bwMode="auto">
          <a:xfrm>
            <a:off x="4763368" y="1546945"/>
            <a:ext cx="288925" cy="254000"/>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noFill/>
          </a:ln>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2" name="原创设计师QQ598969553      _9"/>
          <p:cNvSpPr>
            <a:spLocks noChangeAspect="1" noEditPoints="1"/>
          </p:cNvSpPr>
          <p:nvPr/>
        </p:nvSpPr>
        <p:spPr bwMode="auto">
          <a:xfrm>
            <a:off x="4691360" y="3063330"/>
            <a:ext cx="287337" cy="276225"/>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nvGrpSpPr>
          <p:cNvPr id="43" name="原创设计师QQ598969553      _10"/>
          <p:cNvGrpSpPr>
            <a:grpSpLocks noChangeAspect="1"/>
          </p:cNvGrpSpPr>
          <p:nvPr/>
        </p:nvGrpSpPr>
        <p:grpSpPr>
          <a:xfrm>
            <a:off x="6739840" y="3058303"/>
            <a:ext cx="288000" cy="251077"/>
            <a:chOff x="7540014" y="4306907"/>
            <a:chExt cx="389342" cy="339426"/>
          </a:xfrm>
          <a:solidFill>
            <a:schemeClr val="bg1"/>
          </a:solidFill>
        </p:grpSpPr>
        <p:sp>
          <p:nvSpPr>
            <p:cNvPr id="44"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5"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6"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7"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8"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9"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0"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1"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2"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3"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4"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grpSp>
        <p:nvGrpSpPr>
          <p:cNvPr id="55" name="原创设计师QQ598969553      _11"/>
          <p:cNvGrpSpPr>
            <a:grpSpLocks noChangeAspect="1"/>
          </p:cNvGrpSpPr>
          <p:nvPr/>
        </p:nvGrpSpPr>
        <p:grpSpPr>
          <a:xfrm>
            <a:off x="6663640" y="1531353"/>
            <a:ext cx="288000" cy="286336"/>
            <a:chOff x="6559551" y="1588"/>
            <a:chExt cx="274637" cy="273050"/>
          </a:xfrm>
          <a:solidFill>
            <a:schemeClr val="bg1"/>
          </a:solidFill>
        </p:grpSpPr>
        <p:sp>
          <p:nvSpPr>
            <p:cNvPr id="56" name="Freeform 126"/>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7" name="Freeform 127"/>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8" name="Freeform 128"/>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sp>
        <p:nvSpPr>
          <p:cNvPr id="30" name="文本框 35"/>
          <p:cNvSpPr txBox="1"/>
          <p:nvPr/>
        </p:nvSpPr>
        <p:spPr>
          <a:xfrm>
            <a:off x="2627784" y="826865"/>
            <a:ext cx="1872208" cy="1423467"/>
          </a:xfrm>
          <a:prstGeom prst="rect">
            <a:avLst/>
          </a:prstGeom>
          <a:noFill/>
        </p:spPr>
        <p:txBody>
          <a:bodyPr wrap="square" lIns="68580" tIns="34290" rIns="68580" bIns="34290" rtlCol="0">
            <a:spAutoFit/>
          </a:bodyPr>
          <a:lstStyle/>
          <a:p>
            <a:pPr defTabSz="914378" fontAlgn="base">
              <a:spcBef>
                <a:spcPct val="0"/>
              </a:spcBef>
              <a:spcAft>
                <a:spcPct val="0"/>
              </a:spcAft>
            </a:pPr>
            <a:r>
              <a:rPr lang="zh-CN" altLang="en-US" sz="1600" b="1" dirty="0" smtClean="0">
                <a:latin typeface="微软雅黑" panose="020B0503020204020204" pitchFamily="34" charset="-122"/>
                <a:ea typeface="微软雅黑" panose="020B0503020204020204" pitchFamily="34" charset="-122"/>
                <a:cs typeface="Aharoni" panose="02010803020104030203" pitchFamily="2" charset="-79"/>
              </a:rPr>
              <a:t>校内“公有云”体验</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，实现全面</a:t>
            </a:r>
            <a:r>
              <a:rPr lang="en-US" altLang="zh-CN" sz="1400" dirty="0">
                <a:latin typeface="微软雅黑" panose="020B0503020204020204" pitchFamily="34" charset="-122"/>
                <a:ea typeface="微软雅黑" panose="020B0503020204020204" pitchFamily="34" charset="-122"/>
                <a:cs typeface="Aharoni" panose="02010803020104030203" pitchFamily="2" charset="-79"/>
              </a:rPr>
              <a:t>IAAS\PAAS</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服务，</a:t>
            </a:r>
            <a:r>
              <a:rPr lang="en-US" altLang="zh-CN" sz="1400" dirty="0">
                <a:latin typeface="微软雅黑" panose="020B0503020204020204" pitchFamily="34" charset="-122"/>
                <a:ea typeface="微软雅黑" panose="020B0503020204020204" pitchFamily="34" charset="-122"/>
                <a:cs typeface="Aharoni" panose="02010803020104030203" pitchFamily="2" charset="-79"/>
              </a:rPr>
              <a:t>60+</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服务</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目录，师生</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自助电子化流程，互联网式交付体验</a:t>
            </a:r>
            <a:endParaRPr lang="en-US" altLang="zh-CN" sz="1400"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31" name="文本框 36"/>
          <p:cNvSpPr txBox="1"/>
          <p:nvPr/>
        </p:nvSpPr>
        <p:spPr>
          <a:xfrm>
            <a:off x="2627784" y="2483049"/>
            <a:ext cx="1512168" cy="1423467"/>
          </a:xfrm>
          <a:prstGeom prst="rect">
            <a:avLst/>
          </a:prstGeom>
          <a:noFill/>
        </p:spPr>
        <p:txBody>
          <a:bodyPr wrap="square" lIns="68580" tIns="34290" rIns="68580" bIns="34290" rtlCol="0">
            <a:spAutoFit/>
          </a:bodyPr>
          <a:lstStyle/>
          <a:p>
            <a:pPr defTabSz="914378" fontAlgn="base">
              <a:spcBef>
                <a:spcPct val="0"/>
              </a:spcBef>
              <a:spcAft>
                <a:spcPct val="0"/>
              </a:spcAft>
            </a:pPr>
            <a:r>
              <a:rPr lang="zh-CN" altLang="en-US" sz="1600" b="1" dirty="0" smtClean="0">
                <a:latin typeface="微软雅黑" panose="020B0503020204020204" pitchFamily="34" charset="-122"/>
                <a:ea typeface="微软雅黑" panose="020B0503020204020204" pitchFamily="34" charset="-122"/>
                <a:cs typeface="Aharoni" panose="02010803020104030203" pitchFamily="2" charset="-79"/>
              </a:rPr>
              <a:t>技术融合，业务融合</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，实现资源技术融合，教学</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、科研</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、管理</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类</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的创新</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智慧</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应用</a:t>
            </a:r>
            <a:endParaRPr lang="en-US" altLang="zh-CN" sz="1400"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33" name="矩形 32"/>
          <p:cNvSpPr/>
          <p:nvPr/>
        </p:nvSpPr>
        <p:spPr>
          <a:xfrm>
            <a:off x="7308304" y="889288"/>
            <a:ext cx="1636873" cy="1208023"/>
          </a:xfrm>
          <a:prstGeom prst="rect">
            <a:avLst/>
          </a:prstGeom>
        </p:spPr>
        <p:txBody>
          <a:bodyPr wrap="square" lIns="68580" tIns="34290" rIns="68580" bIns="34290">
            <a:spAutoFit/>
          </a:bodyPr>
          <a:lstStyle/>
          <a:p>
            <a:pPr defTabSz="914378" fontAlgn="base">
              <a:spcBef>
                <a:spcPct val="0"/>
              </a:spcBef>
              <a:spcAft>
                <a:spcPct val="0"/>
              </a:spcAft>
            </a:pPr>
            <a:r>
              <a:rPr lang="zh-CN" altLang="en-US" sz="1600" b="1" dirty="0" smtClean="0">
                <a:latin typeface="微软雅黑" panose="020B0503020204020204" pitchFamily="34" charset="-122"/>
                <a:ea typeface="微软雅黑" panose="020B0503020204020204" pitchFamily="34" charset="-122"/>
                <a:cs typeface="Aharoni" panose="02010803020104030203" pitchFamily="2" charset="-79"/>
              </a:rPr>
              <a:t>针对院系部处提供针对性</a:t>
            </a:r>
            <a:r>
              <a:rPr lang="zh-CN" altLang="en-US" sz="1600" b="1" dirty="0">
                <a:latin typeface="微软雅黑" panose="020B0503020204020204" pitchFamily="34" charset="-122"/>
                <a:ea typeface="微软雅黑" panose="020B0503020204020204" pitchFamily="34" charset="-122"/>
                <a:cs typeface="Aharoni" panose="02010803020104030203" pitchFamily="2" charset="-79"/>
              </a:rPr>
              <a:t>服务</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，可通过</a:t>
            </a:r>
            <a:r>
              <a:rPr lang="en-US" altLang="zh-CN" sz="1400" dirty="0" err="1" smtClean="0">
                <a:latin typeface="微软雅黑" panose="020B0503020204020204" pitchFamily="34" charset="-122"/>
                <a:ea typeface="微软雅黑" panose="020B0503020204020204" pitchFamily="34" charset="-122"/>
                <a:cs typeface="Aharoni" panose="02010803020104030203" pitchFamily="2" charset="-79"/>
              </a:rPr>
              <a:t>Docker</a:t>
            </a:r>
            <a:r>
              <a:rPr lang="zh-CN" altLang="en-US" sz="1400" dirty="0">
                <a:latin typeface="微软雅黑" panose="020B0503020204020204" pitchFamily="34" charset="-122"/>
                <a:ea typeface="微软雅黑" panose="020B0503020204020204" pitchFamily="34" charset="-122"/>
                <a:cs typeface="Aharoni" panose="02010803020104030203" pitchFamily="2" charset="-79"/>
              </a:rPr>
              <a:t>技术实现网上虚拟</a:t>
            </a: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实验室等功能。</a:t>
            </a:r>
            <a:endParaRPr lang="zh-CN" altLang="en-US" sz="1400" dirty="0">
              <a:latin typeface="Arial" charset="0"/>
              <a:ea typeface="宋体" charset="-122"/>
            </a:endParaRPr>
          </a:p>
        </p:txBody>
      </p:sp>
      <p:sp>
        <p:nvSpPr>
          <p:cNvPr id="40" name="文本框 43"/>
          <p:cNvSpPr txBox="1"/>
          <p:nvPr/>
        </p:nvSpPr>
        <p:spPr>
          <a:xfrm>
            <a:off x="7308304" y="2859782"/>
            <a:ext cx="1800200" cy="1423467"/>
          </a:xfrm>
          <a:prstGeom prst="rect">
            <a:avLst/>
          </a:prstGeom>
          <a:noFill/>
        </p:spPr>
        <p:txBody>
          <a:bodyPr wrap="square" lIns="68580" tIns="34290" rIns="68580" bIns="34290" rtlCol="0">
            <a:spAutoFit/>
          </a:bodyPr>
          <a:lstStyle/>
          <a:p>
            <a:pPr defTabSz="914378"/>
            <a:r>
              <a:rPr lang="zh-CN" altLang="en-US" sz="1600" b="1" dirty="0" smtClean="0">
                <a:latin typeface="微软雅黑" panose="020B0503020204020204" pitchFamily="34" charset="-122"/>
                <a:ea typeface="微软雅黑" panose="020B0503020204020204" pitchFamily="34" charset="-122"/>
                <a:cs typeface="Aharoni" panose="02010803020104030203" pitchFamily="2" charset="-79"/>
              </a:rPr>
              <a:t>统一智慧校园</a:t>
            </a:r>
            <a:r>
              <a:rPr lang="en-US" altLang="zh-CN" sz="1600" b="1" dirty="0">
                <a:latin typeface="微软雅黑" panose="020B0503020204020204" pitchFamily="34" charset="-122"/>
                <a:ea typeface="微软雅黑" panose="020B0503020204020204" pitchFamily="34" charset="-122"/>
                <a:cs typeface="Aharoni" panose="02010803020104030203" pitchFamily="2" charset="-79"/>
              </a:rPr>
              <a:t>Portal</a:t>
            </a:r>
            <a:r>
              <a:rPr lang="zh-CN" altLang="en-US" sz="1600" b="1" dirty="0">
                <a:latin typeface="微软雅黑" panose="020B0503020204020204" pitchFamily="34" charset="-122"/>
                <a:ea typeface="微软雅黑" panose="020B0503020204020204" pitchFamily="34" charset="-122"/>
                <a:cs typeface="Aharoni" panose="02010803020104030203" pitchFamily="2" charset="-79"/>
              </a:rPr>
              <a:t>界面</a:t>
            </a:r>
            <a:endParaRPr lang="en-US" altLang="zh-CN" sz="1600" b="1" dirty="0">
              <a:latin typeface="微软雅黑" panose="020B0503020204020204" pitchFamily="34" charset="-122"/>
              <a:ea typeface="微软雅黑" panose="020B0503020204020204" pitchFamily="34" charset="-122"/>
              <a:cs typeface="Aharoni" panose="02010803020104030203" pitchFamily="2" charset="-79"/>
            </a:endParaRPr>
          </a:p>
          <a:p>
            <a:pPr defTabSz="914378" fontAlgn="base">
              <a:spcBef>
                <a:spcPct val="0"/>
              </a:spcBef>
              <a:spcAft>
                <a:spcPct val="0"/>
              </a:spcAft>
            </a:pP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功能灵活定制</a:t>
            </a:r>
            <a:endParaRPr lang="en-US" altLang="zh-CN" sz="1400" dirty="0" smtClean="0">
              <a:latin typeface="微软雅黑" panose="020B0503020204020204" pitchFamily="34" charset="-122"/>
              <a:ea typeface="微软雅黑" panose="020B0503020204020204" pitchFamily="34" charset="-122"/>
              <a:cs typeface="Aharoni" panose="02010803020104030203" pitchFamily="2" charset="-79"/>
            </a:endParaRPr>
          </a:p>
          <a:p>
            <a:pPr defTabSz="914378" fontAlgn="base">
              <a:spcBef>
                <a:spcPct val="0"/>
              </a:spcBef>
              <a:spcAft>
                <a:spcPct val="0"/>
              </a:spcAft>
            </a:pP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对接统一校园用户认证</a:t>
            </a:r>
            <a:endParaRPr lang="en-US" altLang="zh-CN" sz="1400" dirty="0" smtClean="0">
              <a:latin typeface="微软雅黑" panose="020B0503020204020204" pitchFamily="34" charset="-122"/>
              <a:ea typeface="微软雅黑" panose="020B0503020204020204" pitchFamily="34" charset="-122"/>
              <a:cs typeface="Aharoni" panose="02010803020104030203" pitchFamily="2" charset="-79"/>
            </a:endParaRPr>
          </a:p>
          <a:p>
            <a:pPr defTabSz="914378" fontAlgn="base">
              <a:spcBef>
                <a:spcPct val="0"/>
              </a:spcBef>
              <a:spcAft>
                <a:spcPct val="0"/>
              </a:spcAft>
            </a:pPr>
            <a:r>
              <a:rPr lang="zh-CN" altLang="en-US" sz="1400" dirty="0" smtClean="0">
                <a:latin typeface="微软雅黑" panose="020B0503020204020204" pitchFamily="34" charset="-122"/>
                <a:ea typeface="微软雅黑" panose="020B0503020204020204" pitchFamily="34" charset="-122"/>
                <a:cs typeface="Aharoni" panose="02010803020104030203" pitchFamily="2" charset="-79"/>
              </a:rPr>
              <a:t>对接一卡通计费</a:t>
            </a:r>
            <a:endParaRPr lang="zh-CN" altLang="en-US" sz="1400" dirty="0">
              <a:latin typeface="微软雅黑" panose="020B0503020204020204" pitchFamily="34" charset="-122"/>
              <a:ea typeface="微软雅黑" panose="020B0503020204020204" pitchFamily="34" charset="-122"/>
              <a:cs typeface="Aharoni" panose="02010803020104030203" pitchFamily="2" charset="-79"/>
            </a:endParaRPr>
          </a:p>
        </p:txBody>
      </p:sp>
      <p:sp>
        <p:nvSpPr>
          <p:cNvPr id="59" name="标题 1"/>
          <p:cNvSpPr>
            <a:spLocks noGrp="1"/>
          </p:cNvSpPr>
          <p:nvPr>
            <p:ph type="title"/>
          </p:nvPr>
        </p:nvSpPr>
        <p:spPr>
          <a:xfrm>
            <a:off x="755576" y="98326"/>
            <a:ext cx="6912768" cy="457200"/>
          </a:xfrm>
          <a:noFill/>
          <a:ln w="9525">
            <a:noFill/>
            <a:miter lim="800000"/>
          </a:ln>
        </p:spPr>
        <p:txBody>
          <a:bodyPr vert="horz" wrap="square" lIns="91440" tIns="45720" rIns="91440" bIns="45720" numCol="1" anchor="ctr" anchorCtr="0" compatLnSpc="1">
            <a:normAutofit fontScale="90000"/>
          </a:bodyPr>
          <a:lstStyle/>
          <a:p>
            <a:r>
              <a:rPr lang="en-US" altLang="zh-CN" dirty="0" smtClean="0">
                <a:solidFill>
                  <a:srgbClr val="E60012"/>
                </a:solidFill>
              </a:rPr>
              <a:t>IT</a:t>
            </a:r>
            <a:r>
              <a:rPr lang="zh-CN" altLang="en-US" dirty="0" smtClean="0">
                <a:solidFill>
                  <a:srgbClr val="E60012"/>
                </a:solidFill>
              </a:rPr>
              <a:t>资源即服务</a:t>
            </a:r>
            <a:r>
              <a:rPr lang="en-US" altLang="zh-CN" dirty="0">
                <a:solidFill>
                  <a:schemeClr val="tx1"/>
                </a:solidFill>
              </a:rPr>
              <a:t> </a:t>
            </a:r>
            <a:r>
              <a:rPr lang="en-US" altLang="zh-CN" dirty="0" smtClean="0">
                <a:solidFill>
                  <a:schemeClr val="tx1"/>
                </a:solidFill>
              </a:rPr>
              <a:t>– </a:t>
            </a:r>
            <a:r>
              <a:rPr lang="zh-CN" altLang="en-US" dirty="0" smtClean="0">
                <a:solidFill>
                  <a:schemeClr val="tx1"/>
                </a:solidFill>
              </a:rPr>
              <a:t>聚焦教育场景的融合云</a:t>
            </a:r>
            <a:endParaRPr lang="zh-CN" altLang="en-US" dirty="0">
              <a:solidFill>
                <a:schemeClr val="tx1"/>
              </a:solidFill>
            </a:endParaRPr>
          </a:p>
        </p:txBody>
      </p:sp>
      <p:sp>
        <p:nvSpPr>
          <p:cNvPr id="2" name="TextBox 1"/>
          <p:cNvSpPr txBox="1"/>
          <p:nvPr/>
        </p:nvSpPr>
        <p:spPr>
          <a:xfrm>
            <a:off x="5207136" y="2295438"/>
            <a:ext cx="1263154" cy="830997"/>
          </a:xfrm>
          <a:prstGeom prst="rect">
            <a:avLst/>
          </a:prstGeom>
          <a:noFill/>
        </p:spPr>
        <p:txBody>
          <a:bodyPr wrap="square" rtlCol="0">
            <a:spAutoFit/>
          </a:bodyPr>
          <a:lstStyle/>
          <a:p>
            <a:pPr algn="ctr"/>
            <a:r>
              <a:rPr lang="zh-CN" altLang="en-US" sz="1600" dirty="0" smtClean="0">
                <a:latin typeface="微软雅黑" pitchFamily="34" charset="-122"/>
                <a:ea typeface="微软雅黑" pitchFamily="34" charset="-122"/>
              </a:rPr>
              <a:t>新华三教育版云平台</a:t>
            </a:r>
            <a:r>
              <a:rPr lang="en-US" altLang="zh-CN" sz="1600" dirty="0" smtClean="0">
                <a:latin typeface="微软雅黑" pitchFamily="34" charset="-122"/>
                <a:ea typeface="微软雅黑" pitchFamily="34" charset="-122"/>
              </a:rPr>
              <a:t>2.0</a:t>
            </a:r>
            <a:endParaRPr lang="zh-CN" altLang="en-US" sz="1600" dirty="0">
              <a:latin typeface="微软雅黑" pitchFamily="34" charset="-122"/>
              <a:ea typeface="微软雅黑" pitchFamily="34" charset="-122"/>
            </a:endParaRPr>
          </a:p>
        </p:txBody>
      </p:sp>
      <p:pic>
        <p:nvPicPr>
          <p:cNvPr id="32" name="图片 31"/>
          <p:cNvPicPr>
            <a:picLocks noChangeAspect="1"/>
          </p:cNvPicPr>
          <p:nvPr/>
        </p:nvPicPr>
        <p:blipFill rotWithShape="1">
          <a:blip r:embed="rId3">
            <a:extLst>
              <a:ext uri="{BEBA8EAE-BF5A-486C-A8C5-ECC9F3942E4B}">
                <a14:imgProps xmlns:a14="http://schemas.microsoft.com/office/drawing/2010/main">
                  <a14:imgLayer r:embed="rId4">
                    <a14:imgEffect>
                      <a14:backgroundRemoval t="4249" b="94901" l="5306" r="96735">
                        <a14:foregroundMark x1="46939" y1="72805" x2="46939" y2="72805"/>
                        <a14:foregroundMark x1="40816" y1="80170" x2="40816" y2="80170"/>
                        <a14:foregroundMark x1="63061" y1="80170" x2="63061" y2="80170"/>
                        <a14:foregroundMark x1="57143" y1="58074" x2="57143" y2="58074"/>
                        <a14:foregroundMark x1="58980" y1="57224" x2="58980" y2="57224"/>
                        <a14:foregroundMark x1="60612" y1="56657" x2="60612" y2="56657"/>
                        <a14:foregroundMark x1="63265" y1="56374" x2="63265" y2="56374"/>
                        <a14:foregroundMark x1="64286" y1="56091" x2="64286" y2="56091"/>
                        <a14:foregroundMark x1="47347" y1="59490" x2="47347" y2="59490"/>
                        <a14:foregroundMark x1="45918" y1="14448" x2="45918" y2="14448"/>
                        <a14:foregroundMark x1="45918" y1="8215" x2="45918" y2="8215"/>
                        <a14:foregroundMark x1="48776" y1="10482" x2="48776" y2="10482"/>
                        <a14:foregroundMark x1="46939" y1="10482" x2="46939" y2="10482"/>
                        <a14:foregroundMark x1="44490" y1="10482" x2="44490" y2="10482"/>
                        <a14:foregroundMark x1="44082" y1="10482" x2="44082" y2="10482"/>
                        <a14:foregroundMark x1="39184" y1="25212" x2="39184" y2="25212"/>
                        <a14:foregroundMark x1="40000" y1="24079" x2="40000" y2="24079"/>
                        <a14:foregroundMark x1="53469" y1="23513" x2="53469" y2="23513"/>
                        <a14:foregroundMark x1="35510" y1="53541" x2="35510" y2="53541"/>
                        <a14:foregroundMark x1="39388" y1="37394" x2="39388" y2="37394"/>
                      </a14:backgroundRemoval>
                    </a14:imgEffect>
                  </a14:imgLayer>
                </a14:imgProps>
              </a:ext>
            </a:extLst>
          </a:blip>
          <a:srcRect l="12914" t="4545" r="4131" b="4545"/>
          <a:stretch/>
        </p:blipFill>
        <p:spPr>
          <a:xfrm>
            <a:off x="611560" y="3029717"/>
            <a:ext cx="2156214" cy="1702273"/>
          </a:xfrm>
          <a:prstGeom prst="rect">
            <a:avLst/>
          </a:prstGeom>
          <a:effectLst>
            <a:outerShdw blurRad="50800" dist="38100" algn="l" rotWithShape="0">
              <a:prstClr val="black">
                <a:alpha val="40000"/>
              </a:prstClr>
            </a:outerShdw>
          </a:effectLst>
        </p:spPr>
      </p:pic>
      <p:pic>
        <p:nvPicPr>
          <p:cNvPr id="35" name="图片 34"/>
          <p:cNvPicPr>
            <a:picLocks noChangeAspect="1"/>
          </p:cNvPicPr>
          <p:nvPr/>
        </p:nvPicPr>
        <p:blipFill rotWithShape="1">
          <a:blip r:embed="rId5">
            <a:extLst>
              <a:ext uri="{BEBA8EAE-BF5A-486C-A8C5-ECC9F3942E4B}">
                <a14:imgProps xmlns:a14="http://schemas.microsoft.com/office/drawing/2010/main">
                  <a14:imgLayer r:embed="rId6">
                    <a14:imgEffect>
                      <a14:backgroundRemoval t="6481" b="98148" l="408" r="36735">
                        <a14:foregroundMark x1="16633" y1="31481" x2="16633" y2="31481"/>
                        <a14:foregroundMark x1="21327" y1="33333" x2="21327" y2="33333"/>
                        <a14:foregroundMark x1="25408" y1="47222" x2="25408" y2="47222"/>
                        <a14:foregroundMark x1="30408" y1="38889" x2="30408" y2="38889"/>
                        <a14:foregroundMark x1="31429" y1="63889" x2="31429" y2="63889"/>
                        <a14:foregroundMark x1="33776" y1="19444" x2="33776" y2="19444"/>
                        <a14:foregroundMark x1="32551" y1="16667" x2="32551" y2="16667"/>
                      </a14:backgroundRemoval>
                    </a14:imgEffect>
                  </a14:imgLayer>
                </a14:imgProps>
              </a:ext>
            </a:extLst>
          </a:blip>
          <a:srcRect l="2556" t="13984" r="63328" b="10025"/>
          <a:stretch/>
        </p:blipFill>
        <p:spPr>
          <a:xfrm>
            <a:off x="161274" y="4540019"/>
            <a:ext cx="1075400" cy="263979"/>
          </a:xfrm>
          <a:prstGeom prst="rect">
            <a:avLst/>
          </a:prstGeom>
        </p:spPr>
      </p:pic>
    </p:spTree>
    <p:extLst>
      <p:ext uri="{BB962C8B-B14F-4D97-AF65-F5344CB8AC3E}">
        <p14:creationId xmlns:p14="http://schemas.microsoft.com/office/powerpoint/2010/main" val="13781425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bldLst>
      <p:bldGraphic spid="3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0182E302-4E37-46D8-BA5E-B61E30293DD7}"/>
              </a:ext>
            </a:extLst>
          </p:cNvPr>
          <p:cNvSpPr/>
          <p:nvPr/>
        </p:nvSpPr>
        <p:spPr>
          <a:xfrm>
            <a:off x="3601329" y="3113783"/>
            <a:ext cx="1941342" cy="525293"/>
          </a:xfrm>
          <a:prstGeom prst="rect">
            <a:avLst/>
          </a:prstGeom>
          <a:solidFill>
            <a:srgbClr val="F1B000"/>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sz="1500" b="1" kern="0" dirty="0">
                <a:solidFill>
                  <a:srgbClr val="000000"/>
                </a:solidFill>
                <a:latin typeface="微软雅黑" pitchFamily="34" charset="-122"/>
                <a:ea typeface="微软雅黑" pitchFamily="34" charset="-122"/>
              </a:rPr>
              <a:t>教育版</a:t>
            </a:r>
            <a:r>
              <a:rPr lang="en-US" altLang="zh-CN" sz="1500" b="1" kern="0" dirty="0">
                <a:solidFill>
                  <a:srgbClr val="000000"/>
                </a:solidFill>
                <a:latin typeface="微软雅黑" pitchFamily="34" charset="-122"/>
                <a:ea typeface="微软雅黑" pitchFamily="34" charset="-122"/>
              </a:rPr>
              <a:t>1.0</a:t>
            </a:r>
            <a:endParaRPr lang="zh-CN" altLang="en-US" sz="1500" b="1" kern="0" dirty="0">
              <a:solidFill>
                <a:srgbClr val="000000"/>
              </a:solidFill>
              <a:latin typeface="微软雅黑" pitchFamily="34" charset="-122"/>
              <a:ea typeface="微软雅黑" pitchFamily="34" charset="-122"/>
            </a:endParaRPr>
          </a:p>
        </p:txBody>
      </p:sp>
      <p:sp>
        <p:nvSpPr>
          <p:cNvPr id="4" name="矩形 3">
            <a:extLst>
              <a:ext uri="{FF2B5EF4-FFF2-40B4-BE49-F238E27FC236}">
                <a16:creationId xmlns="" xmlns:a16="http://schemas.microsoft.com/office/drawing/2014/main" id="{9564FD82-5A97-4078-A8A4-5FC7C7C2833A}"/>
              </a:ext>
            </a:extLst>
          </p:cNvPr>
          <p:cNvSpPr/>
          <p:nvPr/>
        </p:nvSpPr>
        <p:spPr>
          <a:xfrm>
            <a:off x="3601329" y="1719190"/>
            <a:ext cx="1941342" cy="457200"/>
          </a:xfrm>
          <a:prstGeom prst="rect">
            <a:avLst/>
          </a:prstGeom>
          <a:solidFill>
            <a:srgbClr val="EA545D"/>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sz="1500" b="1" kern="0" dirty="0">
                <a:solidFill>
                  <a:srgbClr val="000000"/>
                </a:solidFill>
                <a:latin typeface="微软雅黑" pitchFamily="34" charset="-122"/>
                <a:ea typeface="微软雅黑" pitchFamily="34" charset="-122"/>
              </a:rPr>
              <a:t>教育版</a:t>
            </a:r>
            <a:r>
              <a:rPr lang="en-US" altLang="zh-CN" sz="1500" b="1" kern="0" dirty="0">
                <a:solidFill>
                  <a:srgbClr val="000000"/>
                </a:solidFill>
                <a:latin typeface="微软雅黑" pitchFamily="34" charset="-122"/>
                <a:ea typeface="微软雅黑" pitchFamily="34" charset="-122"/>
              </a:rPr>
              <a:t>2.0</a:t>
            </a:r>
            <a:endParaRPr lang="zh-CN" altLang="en-US" sz="1500" b="1" kern="0" dirty="0">
              <a:solidFill>
                <a:srgbClr val="000000"/>
              </a:solidFill>
              <a:latin typeface="微软雅黑" pitchFamily="34" charset="-122"/>
              <a:ea typeface="微软雅黑" pitchFamily="34" charset="-122"/>
            </a:endParaRPr>
          </a:p>
        </p:txBody>
      </p:sp>
      <p:sp>
        <p:nvSpPr>
          <p:cNvPr id="5" name="箭头: 下 4">
            <a:extLst>
              <a:ext uri="{FF2B5EF4-FFF2-40B4-BE49-F238E27FC236}">
                <a16:creationId xmlns="" xmlns:a16="http://schemas.microsoft.com/office/drawing/2014/main" id="{BCF92657-EB30-4640-B2A3-57EE1784628B}"/>
              </a:ext>
            </a:extLst>
          </p:cNvPr>
          <p:cNvSpPr/>
          <p:nvPr/>
        </p:nvSpPr>
        <p:spPr>
          <a:xfrm rot="10800000">
            <a:off x="4447972" y="2018018"/>
            <a:ext cx="248056" cy="1149766"/>
          </a:xfrm>
          <a:prstGeom prst="downArrow">
            <a:avLst>
              <a:gd name="adj1" fmla="val 50000"/>
              <a:gd name="adj2" fmla="val 165449"/>
            </a:avLst>
          </a:prstGeom>
          <a:solidFill>
            <a:srgbClr val="FFFFFF"/>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7" name="矩形 6">
            <a:extLst>
              <a:ext uri="{FF2B5EF4-FFF2-40B4-BE49-F238E27FC236}">
                <a16:creationId xmlns="" xmlns:a16="http://schemas.microsoft.com/office/drawing/2014/main" id="{B7D8EB06-E487-477A-9E62-EA74C7B22EE6}"/>
              </a:ext>
            </a:extLst>
          </p:cNvPr>
          <p:cNvSpPr/>
          <p:nvPr/>
        </p:nvSpPr>
        <p:spPr>
          <a:xfrm>
            <a:off x="6150451" y="3101178"/>
            <a:ext cx="1941342" cy="525293"/>
          </a:xfrm>
          <a:prstGeom prst="rect">
            <a:avLst/>
          </a:prstGeom>
          <a:solidFill>
            <a:srgbClr val="F1B000">
              <a:alpha val="60000"/>
            </a:srgbClr>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sz="1500" b="1" kern="0" dirty="0">
                <a:solidFill>
                  <a:srgbClr val="000000"/>
                </a:solidFill>
                <a:latin typeface="微软雅黑" pitchFamily="34" charset="-122"/>
                <a:ea typeface="微软雅黑" pitchFamily="34" charset="-122"/>
              </a:rPr>
              <a:t>单一基础设施</a:t>
            </a:r>
          </a:p>
        </p:txBody>
      </p:sp>
      <p:sp>
        <p:nvSpPr>
          <p:cNvPr id="8" name="矩形 7">
            <a:extLst>
              <a:ext uri="{FF2B5EF4-FFF2-40B4-BE49-F238E27FC236}">
                <a16:creationId xmlns="" xmlns:a16="http://schemas.microsoft.com/office/drawing/2014/main" id="{B8EFFECC-5DF3-4E1C-8DD3-B30F98D76BF6}"/>
              </a:ext>
            </a:extLst>
          </p:cNvPr>
          <p:cNvSpPr/>
          <p:nvPr/>
        </p:nvSpPr>
        <p:spPr>
          <a:xfrm>
            <a:off x="6150451" y="1719190"/>
            <a:ext cx="1941342" cy="457200"/>
          </a:xfrm>
          <a:prstGeom prst="rect">
            <a:avLst/>
          </a:prstGeom>
          <a:solidFill>
            <a:srgbClr val="EA545D">
              <a:alpha val="60000"/>
            </a:srgbClr>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b="1" kern="0" dirty="0">
                <a:solidFill>
                  <a:srgbClr val="000000"/>
                </a:solidFill>
                <a:latin typeface="微软雅黑" pitchFamily="34" charset="-122"/>
                <a:ea typeface="微软雅黑" pitchFamily="34" charset="-122"/>
              </a:rPr>
              <a:t>平台</a:t>
            </a:r>
            <a:r>
              <a:rPr lang="en-US" altLang="zh-CN" b="1" kern="0" dirty="0">
                <a:solidFill>
                  <a:srgbClr val="000000"/>
                </a:solidFill>
                <a:latin typeface="微软雅黑" pitchFamily="34" charset="-122"/>
                <a:ea typeface="微软雅黑" pitchFamily="34" charset="-122"/>
              </a:rPr>
              <a:t>+</a:t>
            </a:r>
            <a:r>
              <a:rPr lang="zh-CN" altLang="en-US" b="1" kern="0" dirty="0">
                <a:solidFill>
                  <a:srgbClr val="000000"/>
                </a:solidFill>
                <a:latin typeface="微软雅黑" pitchFamily="34" charset="-122"/>
                <a:ea typeface="微软雅黑" pitchFamily="34" charset="-122"/>
              </a:rPr>
              <a:t>生态</a:t>
            </a:r>
          </a:p>
        </p:txBody>
      </p:sp>
      <p:sp>
        <p:nvSpPr>
          <p:cNvPr id="9" name="箭头: 下 8">
            <a:extLst>
              <a:ext uri="{FF2B5EF4-FFF2-40B4-BE49-F238E27FC236}">
                <a16:creationId xmlns="" xmlns:a16="http://schemas.microsoft.com/office/drawing/2014/main" id="{DC434A48-B1B7-4AC4-939F-9D9BE8658E81}"/>
              </a:ext>
            </a:extLst>
          </p:cNvPr>
          <p:cNvSpPr/>
          <p:nvPr/>
        </p:nvSpPr>
        <p:spPr>
          <a:xfrm rot="10800000">
            <a:off x="6997094" y="2030900"/>
            <a:ext cx="248056" cy="1149766"/>
          </a:xfrm>
          <a:prstGeom prst="downArrow">
            <a:avLst>
              <a:gd name="adj1" fmla="val 50000"/>
              <a:gd name="adj2" fmla="val 165449"/>
            </a:avLst>
          </a:prstGeom>
          <a:solidFill>
            <a:srgbClr val="FFFFFF">
              <a:alpha val="60000"/>
            </a:srgbClr>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16" name="矩形 15">
            <a:extLst>
              <a:ext uri="{FF2B5EF4-FFF2-40B4-BE49-F238E27FC236}">
                <a16:creationId xmlns="" xmlns:a16="http://schemas.microsoft.com/office/drawing/2014/main" id="{3CED3298-B399-408E-B963-9F4D9BA25C42}"/>
              </a:ext>
            </a:extLst>
          </p:cNvPr>
          <p:cNvSpPr/>
          <p:nvPr/>
        </p:nvSpPr>
        <p:spPr>
          <a:xfrm>
            <a:off x="1106813" y="3122715"/>
            <a:ext cx="1941342" cy="525293"/>
          </a:xfrm>
          <a:prstGeom prst="rect">
            <a:avLst/>
          </a:prstGeom>
          <a:solidFill>
            <a:srgbClr val="F1B000">
              <a:alpha val="60000"/>
            </a:srgbClr>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sz="1500" b="1" kern="0" dirty="0">
                <a:solidFill>
                  <a:srgbClr val="000000"/>
                </a:solidFill>
                <a:latin typeface="微软雅黑" pitchFamily="34" charset="-122"/>
                <a:ea typeface="微软雅黑" pitchFamily="34" charset="-122"/>
              </a:rPr>
              <a:t>信息资源平台</a:t>
            </a:r>
          </a:p>
        </p:txBody>
      </p:sp>
      <p:sp>
        <p:nvSpPr>
          <p:cNvPr id="17" name="矩形 16">
            <a:extLst>
              <a:ext uri="{FF2B5EF4-FFF2-40B4-BE49-F238E27FC236}">
                <a16:creationId xmlns="" xmlns:a16="http://schemas.microsoft.com/office/drawing/2014/main" id="{CEA86FE1-6B09-4887-B628-9B44481CE34A}"/>
              </a:ext>
            </a:extLst>
          </p:cNvPr>
          <p:cNvSpPr/>
          <p:nvPr/>
        </p:nvSpPr>
        <p:spPr>
          <a:xfrm>
            <a:off x="1106814" y="1723656"/>
            <a:ext cx="1941342" cy="457200"/>
          </a:xfrm>
          <a:prstGeom prst="rect">
            <a:avLst/>
          </a:prstGeom>
          <a:solidFill>
            <a:srgbClr val="EA545D">
              <a:alpha val="60000"/>
            </a:srgbClr>
          </a:solidFill>
          <a:ln w="12700" cap="flat" cmpd="sng" algn="ctr">
            <a:noFill/>
            <a:prstDash val="solid"/>
          </a:ln>
          <a:effectLst/>
        </p:spPr>
        <p:txBody>
          <a:bodyPr lIns="68580" tIns="34290" rIns="68580" bIns="34290" rtlCol="0" anchor="ctr"/>
          <a:lstStyle/>
          <a:p>
            <a:pPr algn="ctr" defTabSz="685800" fontAlgn="auto">
              <a:spcBef>
                <a:spcPts val="0"/>
              </a:spcBef>
              <a:spcAft>
                <a:spcPts val="0"/>
              </a:spcAft>
              <a:defRPr/>
            </a:pPr>
            <a:r>
              <a:rPr lang="zh-CN" altLang="en-US" b="1" kern="0" dirty="0">
                <a:solidFill>
                  <a:srgbClr val="000000"/>
                </a:solidFill>
                <a:latin typeface="微软雅黑" pitchFamily="34" charset="-122"/>
                <a:ea typeface="微软雅黑" pitchFamily="34" charset="-122"/>
              </a:rPr>
              <a:t>科研</a:t>
            </a:r>
            <a:r>
              <a:rPr lang="en-US" altLang="zh-CN" b="1" kern="0" dirty="0">
                <a:solidFill>
                  <a:srgbClr val="000000"/>
                </a:solidFill>
                <a:latin typeface="微软雅黑" pitchFamily="34" charset="-122"/>
                <a:ea typeface="微软雅黑" pitchFamily="34" charset="-122"/>
              </a:rPr>
              <a:t>+</a:t>
            </a:r>
            <a:r>
              <a:rPr lang="zh-CN" altLang="en-US" b="1" kern="0" dirty="0">
                <a:solidFill>
                  <a:srgbClr val="000000"/>
                </a:solidFill>
                <a:latin typeface="微软雅黑" pitchFamily="34" charset="-122"/>
                <a:ea typeface="微软雅黑" pitchFamily="34" charset="-122"/>
              </a:rPr>
              <a:t>教学平台</a:t>
            </a:r>
          </a:p>
        </p:txBody>
      </p:sp>
      <p:sp>
        <p:nvSpPr>
          <p:cNvPr id="18" name="箭头: 下 17">
            <a:extLst>
              <a:ext uri="{FF2B5EF4-FFF2-40B4-BE49-F238E27FC236}">
                <a16:creationId xmlns="" xmlns:a16="http://schemas.microsoft.com/office/drawing/2014/main" id="{995F45F0-532B-4E95-88CC-D8B38C4E2F21}"/>
              </a:ext>
            </a:extLst>
          </p:cNvPr>
          <p:cNvSpPr/>
          <p:nvPr/>
        </p:nvSpPr>
        <p:spPr>
          <a:xfrm rot="10800000">
            <a:off x="1953457" y="2035366"/>
            <a:ext cx="248056" cy="1149766"/>
          </a:xfrm>
          <a:prstGeom prst="downArrow">
            <a:avLst>
              <a:gd name="adj1" fmla="val 50000"/>
              <a:gd name="adj2" fmla="val 165449"/>
            </a:avLst>
          </a:prstGeom>
          <a:solidFill>
            <a:srgbClr val="FFFFFF">
              <a:alpha val="60000"/>
            </a:srgbClr>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19" name="箭头: 下 18">
            <a:extLst>
              <a:ext uri="{FF2B5EF4-FFF2-40B4-BE49-F238E27FC236}">
                <a16:creationId xmlns="" xmlns:a16="http://schemas.microsoft.com/office/drawing/2014/main" id="{EBD0E6F7-8608-41AB-AEAE-A7ECA6D246DE}"/>
              </a:ext>
            </a:extLst>
          </p:cNvPr>
          <p:cNvSpPr/>
          <p:nvPr/>
        </p:nvSpPr>
        <p:spPr>
          <a:xfrm rot="5400000">
            <a:off x="3396624" y="1517082"/>
            <a:ext cx="248056" cy="893330"/>
          </a:xfrm>
          <a:prstGeom prst="downArrow">
            <a:avLst>
              <a:gd name="adj1" fmla="val 50000"/>
              <a:gd name="adj2" fmla="val 165449"/>
            </a:avLst>
          </a:prstGeom>
          <a:solidFill>
            <a:srgbClr val="FFFFFF"/>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20" name="箭头: 下 19">
            <a:extLst>
              <a:ext uri="{FF2B5EF4-FFF2-40B4-BE49-F238E27FC236}">
                <a16:creationId xmlns="" xmlns:a16="http://schemas.microsoft.com/office/drawing/2014/main" id="{7A5216A2-1A20-44F8-8D4C-E8D5BEF84DD5}"/>
              </a:ext>
            </a:extLst>
          </p:cNvPr>
          <p:cNvSpPr/>
          <p:nvPr/>
        </p:nvSpPr>
        <p:spPr>
          <a:xfrm rot="5400000">
            <a:off x="3449134" y="2981293"/>
            <a:ext cx="248056" cy="893330"/>
          </a:xfrm>
          <a:prstGeom prst="downArrow">
            <a:avLst>
              <a:gd name="adj1" fmla="val 50000"/>
              <a:gd name="adj2" fmla="val 165449"/>
            </a:avLst>
          </a:prstGeom>
          <a:solidFill>
            <a:srgbClr val="FFFFFF"/>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21" name="箭头: 下 20">
            <a:extLst>
              <a:ext uri="{FF2B5EF4-FFF2-40B4-BE49-F238E27FC236}">
                <a16:creationId xmlns="" xmlns:a16="http://schemas.microsoft.com/office/drawing/2014/main" id="{70911D49-136D-41D4-BD62-A03D9B916E12}"/>
              </a:ext>
            </a:extLst>
          </p:cNvPr>
          <p:cNvSpPr/>
          <p:nvPr/>
        </p:nvSpPr>
        <p:spPr>
          <a:xfrm rot="16200000">
            <a:off x="5989902" y="1489259"/>
            <a:ext cx="248056" cy="948974"/>
          </a:xfrm>
          <a:prstGeom prst="downArrow">
            <a:avLst>
              <a:gd name="adj1" fmla="val 50000"/>
              <a:gd name="adj2" fmla="val 165449"/>
            </a:avLst>
          </a:prstGeom>
          <a:solidFill>
            <a:srgbClr val="FFFFFF"/>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22" name="箭头: 下 21">
            <a:extLst>
              <a:ext uri="{FF2B5EF4-FFF2-40B4-BE49-F238E27FC236}">
                <a16:creationId xmlns="" xmlns:a16="http://schemas.microsoft.com/office/drawing/2014/main" id="{81AB9CC0-FDD7-473F-9EB1-01524920A4C2}"/>
              </a:ext>
            </a:extLst>
          </p:cNvPr>
          <p:cNvSpPr/>
          <p:nvPr/>
        </p:nvSpPr>
        <p:spPr>
          <a:xfrm rot="16200000">
            <a:off x="6067041" y="2953470"/>
            <a:ext cx="248056" cy="948974"/>
          </a:xfrm>
          <a:prstGeom prst="downArrow">
            <a:avLst>
              <a:gd name="adj1" fmla="val 50000"/>
              <a:gd name="adj2" fmla="val 165449"/>
            </a:avLst>
          </a:prstGeom>
          <a:solidFill>
            <a:srgbClr val="FFFFFF"/>
          </a:solidFill>
          <a:ln w="12700" cap="flat" cmpd="sng" algn="ctr">
            <a:solidFill>
              <a:srgbClr val="002060"/>
            </a:solidFill>
            <a:prstDash val="solid"/>
          </a:ln>
          <a:effectLst/>
        </p:spPr>
        <p:txBody>
          <a:bodyPr lIns="68580" tIns="34290" rIns="68580" bIns="34290" rtlCol="0" anchor="ctr"/>
          <a:lstStyle/>
          <a:p>
            <a:pPr algn="ctr" defTabSz="685800" fontAlgn="auto">
              <a:spcBef>
                <a:spcPts val="0"/>
              </a:spcBef>
              <a:spcAft>
                <a:spcPts val="0"/>
              </a:spcAft>
              <a:defRPr/>
            </a:pPr>
            <a:endParaRPr lang="zh-CN" altLang="en-US" sz="1200" b="1" kern="0">
              <a:solidFill>
                <a:srgbClr val="000000"/>
              </a:solidFill>
              <a:latin typeface="微软雅黑" pitchFamily="34" charset="-122"/>
              <a:ea typeface="微软雅黑" pitchFamily="34" charset="-122"/>
            </a:endParaRPr>
          </a:p>
        </p:txBody>
      </p:sp>
      <p:sp>
        <p:nvSpPr>
          <p:cNvPr id="25" name="文本框 24">
            <a:extLst>
              <a:ext uri="{FF2B5EF4-FFF2-40B4-BE49-F238E27FC236}">
                <a16:creationId xmlns="" xmlns:a16="http://schemas.microsoft.com/office/drawing/2014/main" id="{FFE68B04-EF5B-4D13-BA69-7E9C7B970D4D}"/>
              </a:ext>
            </a:extLst>
          </p:cNvPr>
          <p:cNvSpPr txBox="1"/>
          <p:nvPr/>
        </p:nvSpPr>
        <p:spPr>
          <a:xfrm>
            <a:off x="1106813" y="1131590"/>
            <a:ext cx="6984980" cy="346249"/>
          </a:xfrm>
          <a:prstGeom prst="rect">
            <a:avLst/>
          </a:prstGeom>
          <a:noFill/>
        </p:spPr>
        <p:txBody>
          <a:bodyPr wrap="square" lIns="68580" tIns="34290" rIns="68580" bIns="34290" rtlCol="0">
            <a:spAutoFit/>
          </a:bodyPr>
          <a:lstStyle>
            <a:defPPr>
              <a:defRPr lang="zh-CN"/>
            </a:defPPr>
            <a:lvl1pPr algn="ctr">
              <a:defRPr sz="2400">
                <a:latin typeface="微软雅黑" panose="020B0503020204020204" pitchFamily="34" charset="-122"/>
                <a:ea typeface="微软雅黑" panose="020B0503020204020204" pitchFamily="34" charset="-122"/>
              </a:defRPr>
            </a:lvl1pPr>
          </a:lstStyle>
          <a:p>
            <a:pPr defTabSz="685800" fontAlgn="auto">
              <a:spcBef>
                <a:spcPts val="0"/>
              </a:spcBef>
              <a:spcAft>
                <a:spcPts val="0"/>
              </a:spcAft>
              <a:defRPr/>
            </a:pPr>
            <a:r>
              <a:rPr lang="en-US" altLang="zh-CN" sz="1800" dirty="0">
                <a:solidFill>
                  <a:srgbClr val="262626"/>
                </a:solidFill>
              </a:rPr>
              <a:t>CloudOS 2.0 </a:t>
            </a:r>
            <a:r>
              <a:rPr lang="zh-CN" altLang="en-US" sz="1800" dirty="0">
                <a:solidFill>
                  <a:srgbClr val="262626"/>
                </a:solidFill>
              </a:rPr>
              <a:t>通过平台</a:t>
            </a:r>
            <a:r>
              <a:rPr lang="en-US" altLang="zh-CN" sz="1800" dirty="0">
                <a:solidFill>
                  <a:srgbClr val="262626"/>
                </a:solidFill>
              </a:rPr>
              <a:t>+</a:t>
            </a:r>
            <a:r>
              <a:rPr lang="zh-CN" altLang="en-US" sz="1800" dirty="0" smtClean="0">
                <a:solidFill>
                  <a:srgbClr val="262626"/>
                </a:solidFill>
              </a:rPr>
              <a:t>生态合作伙伴，构建泛云中心服务门户</a:t>
            </a:r>
            <a:endParaRPr lang="zh-CN" altLang="en-US" sz="1800" dirty="0">
              <a:solidFill>
                <a:srgbClr val="262626"/>
              </a:solidFill>
            </a:endParaRPr>
          </a:p>
        </p:txBody>
      </p:sp>
      <p:grpSp>
        <p:nvGrpSpPr>
          <p:cNvPr id="12" name="组合 11">
            <a:extLst>
              <a:ext uri="{FF2B5EF4-FFF2-40B4-BE49-F238E27FC236}">
                <a16:creationId xmlns="" xmlns:a16="http://schemas.microsoft.com/office/drawing/2014/main" id="{A1B6F42E-4898-44F3-899C-73FC05275161}"/>
              </a:ext>
            </a:extLst>
          </p:cNvPr>
          <p:cNvGrpSpPr/>
          <p:nvPr/>
        </p:nvGrpSpPr>
        <p:grpSpPr>
          <a:xfrm>
            <a:off x="899652" y="2650434"/>
            <a:ext cx="7344697" cy="1035788"/>
            <a:chOff x="1199535" y="3700394"/>
            <a:chExt cx="9792929" cy="1381050"/>
          </a:xfrm>
        </p:grpSpPr>
        <p:sp>
          <p:nvSpPr>
            <p:cNvPr id="6" name="矩形 5">
              <a:extLst>
                <a:ext uri="{FF2B5EF4-FFF2-40B4-BE49-F238E27FC236}">
                  <a16:creationId xmlns="" xmlns:a16="http://schemas.microsoft.com/office/drawing/2014/main" id="{234C59AF-F403-4AA6-A002-B5630D3A5AF6}"/>
                </a:ext>
              </a:extLst>
            </p:cNvPr>
            <p:cNvSpPr/>
            <p:nvPr/>
          </p:nvSpPr>
          <p:spPr>
            <a:xfrm>
              <a:off x="1199535" y="3700394"/>
              <a:ext cx="9792929" cy="1381050"/>
            </a:xfrm>
            <a:prstGeom prst="rect">
              <a:avLst/>
            </a:prstGeom>
            <a:solidFill>
              <a:srgbClr val="FFE55F"/>
            </a:solidFill>
            <a:ln w="12700" cap="flat" cmpd="sng" algn="ctr">
              <a:noFill/>
              <a:prstDash val="dash"/>
            </a:ln>
          </p:spPr>
          <p:txBody>
            <a:bodyPr rtlCol="0" anchor="ctr"/>
            <a:lstStyle/>
            <a:p>
              <a:pPr algn="ctr" defTabSz="685800" fontAlgn="auto">
                <a:spcBef>
                  <a:spcPts val="0"/>
                </a:spcBef>
                <a:spcAft>
                  <a:spcPts val="0"/>
                </a:spcAft>
                <a:defRPr/>
              </a:pPr>
              <a:endParaRPr lang="zh-CN" altLang="en-US" sz="1100" b="1" kern="0">
                <a:solidFill>
                  <a:srgbClr val="262626"/>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 xmlns:a16="http://schemas.microsoft.com/office/drawing/2014/main" id="{4AC7F13A-47A9-49E0-B213-148A5BFA3C18}"/>
                </a:ext>
              </a:extLst>
            </p:cNvPr>
            <p:cNvSpPr/>
            <p:nvPr/>
          </p:nvSpPr>
          <p:spPr>
            <a:xfrm>
              <a:off x="1871731" y="3926141"/>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云主机</a:t>
              </a:r>
            </a:p>
          </p:txBody>
        </p:sp>
        <p:sp>
          <p:nvSpPr>
            <p:cNvPr id="26" name="矩形 25">
              <a:extLst>
                <a:ext uri="{FF2B5EF4-FFF2-40B4-BE49-F238E27FC236}">
                  <a16:creationId xmlns="" xmlns:a16="http://schemas.microsoft.com/office/drawing/2014/main" id="{8E028BE8-0B58-46F7-B014-BB220F98236A}"/>
                </a:ext>
              </a:extLst>
            </p:cNvPr>
            <p:cNvSpPr/>
            <p:nvPr/>
          </p:nvSpPr>
          <p:spPr>
            <a:xfrm>
              <a:off x="3276804" y="3926141"/>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云硬盘</a:t>
              </a:r>
            </a:p>
          </p:txBody>
        </p:sp>
        <p:sp>
          <p:nvSpPr>
            <p:cNvPr id="27" name="矩形 26">
              <a:extLst>
                <a:ext uri="{FF2B5EF4-FFF2-40B4-BE49-F238E27FC236}">
                  <a16:creationId xmlns="" xmlns:a16="http://schemas.microsoft.com/office/drawing/2014/main" id="{549E928B-E32F-467F-9DFE-44968056DD6F}"/>
                </a:ext>
              </a:extLst>
            </p:cNvPr>
            <p:cNvSpPr/>
            <p:nvPr/>
          </p:nvSpPr>
          <p:spPr>
            <a:xfrm>
              <a:off x="4708745" y="3916342"/>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云防火墙</a:t>
              </a:r>
            </a:p>
          </p:txBody>
        </p:sp>
        <p:sp>
          <p:nvSpPr>
            <p:cNvPr id="28" name="矩形 27">
              <a:extLst>
                <a:ext uri="{FF2B5EF4-FFF2-40B4-BE49-F238E27FC236}">
                  <a16:creationId xmlns="" xmlns:a16="http://schemas.microsoft.com/office/drawing/2014/main" id="{A077C587-08F1-4834-B936-309B3ABB7E78}"/>
                </a:ext>
              </a:extLst>
            </p:cNvPr>
            <p:cNvSpPr/>
            <p:nvPr/>
          </p:nvSpPr>
          <p:spPr>
            <a:xfrm>
              <a:off x="6177832" y="3924041"/>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云网络</a:t>
              </a:r>
            </a:p>
          </p:txBody>
        </p:sp>
        <p:sp>
          <p:nvSpPr>
            <p:cNvPr id="29" name="矩形 28">
              <a:extLst>
                <a:ext uri="{FF2B5EF4-FFF2-40B4-BE49-F238E27FC236}">
                  <a16:creationId xmlns="" xmlns:a16="http://schemas.microsoft.com/office/drawing/2014/main" id="{90B00A5D-526A-4804-9BAF-D06C3775352C}"/>
                </a:ext>
              </a:extLst>
            </p:cNvPr>
            <p:cNvSpPr/>
            <p:nvPr/>
          </p:nvSpPr>
          <p:spPr>
            <a:xfrm>
              <a:off x="7640241" y="3920159"/>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云负载均衡</a:t>
              </a:r>
            </a:p>
          </p:txBody>
        </p:sp>
        <p:sp>
          <p:nvSpPr>
            <p:cNvPr id="30" name="矩形 29">
              <a:extLst>
                <a:ext uri="{FF2B5EF4-FFF2-40B4-BE49-F238E27FC236}">
                  <a16:creationId xmlns="" xmlns:a16="http://schemas.microsoft.com/office/drawing/2014/main" id="{E5889A7F-2C63-4524-ABB8-80AA802033AA}"/>
                </a:ext>
              </a:extLst>
            </p:cNvPr>
            <p:cNvSpPr/>
            <p:nvPr/>
          </p:nvSpPr>
          <p:spPr>
            <a:xfrm>
              <a:off x="9097170" y="3901616"/>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云杀毒</a:t>
              </a:r>
            </a:p>
          </p:txBody>
        </p:sp>
        <p:sp>
          <p:nvSpPr>
            <p:cNvPr id="31" name="矩形 30">
              <a:extLst>
                <a:ext uri="{FF2B5EF4-FFF2-40B4-BE49-F238E27FC236}">
                  <a16:creationId xmlns="" xmlns:a16="http://schemas.microsoft.com/office/drawing/2014/main" id="{5E5EE10F-3215-4E4B-A598-39B2EECCAF57}"/>
                </a:ext>
              </a:extLst>
            </p:cNvPr>
            <p:cNvSpPr/>
            <p:nvPr/>
          </p:nvSpPr>
          <p:spPr>
            <a:xfrm>
              <a:off x="1871731" y="4431750"/>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裸金属</a:t>
              </a:r>
            </a:p>
          </p:txBody>
        </p:sp>
        <p:sp>
          <p:nvSpPr>
            <p:cNvPr id="32" name="矩形 31">
              <a:extLst>
                <a:ext uri="{FF2B5EF4-FFF2-40B4-BE49-F238E27FC236}">
                  <a16:creationId xmlns="" xmlns:a16="http://schemas.microsoft.com/office/drawing/2014/main" id="{4CF53607-752E-4BD0-879B-E3805B9FD18C}"/>
                </a:ext>
              </a:extLst>
            </p:cNvPr>
            <p:cNvSpPr/>
            <p:nvPr/>
          </p:nvSpPr>
          <p:spPr>
            <a:xfrm>
              <a:off x="3273388" y="4408447"/>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云备份</a:t>
              </a:r>
            </a:p>
          </p:txBody>
        </p:sp>
        <p:sp>
          <p:nvSpPr>
            <p:cNvPr id="33" name="矩形 32">
              <a:extLst>
                <a:ext uri="{FF2B5EF4-FFF2-40B4-BE49-F238E27FC236}">
                  <a16:creationId xmlns="" xmlns:a16="http://schemas.microsoft.com/office/drawing/2014/main" id="{4B8EC46F-A8E6-483B-8D83-3E8600A135CA}"/>
                </a:ext>
              </a:extLst>
            </p:cNvPr>
            <p:cNvSpPr/>
            <p:nvPr/>
          </p:nvSpPr>
          <p:spPr>
            <a:xfrm>
              <a:off x="4692018" y="4431750"/>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云网盘</a:t>
              </a:r>
            </a:p>
          </p:txBody>
        </p:sp>
        <p:sp>
          <p:nvSpPr>
            <p:cNvPr id="34" name="矩形 33">
              <a:extLst>
                <a:ext uri="{FF2B5EF4-FFF2-40B4-BE49-F238E27FC236}">
                  <a16:creationId xmlns="" xmlns:a16="http://schemas.microsoft.com/office/drawing/2014/main" id="{3598A2BA-98CE-49C4-8B16-0BFA536941F7}"/>
                </a:ext>
              </a:extLst>
            </p:cNvPr>
            <p:cNvSpPr/>
            <p:nvPr/>
          </p:nvSpPr>
          <p:spPr>
            <a:xfrm>
              <a:off x="6184658" y="4441451"/>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弹性</a:t>
              </a:r>
              <a:r>
                <a:rPr lang="en-US" altLang="zh-CN" sz="1100" b="1" kern="0" dirty="0">
                  <a:solidFill>
                    <a:srgbClr val="262626"/>
                  </a:solidFill>
                  <a:latin typeface="微软雅黑" panose="020B0503020204020204" pitchFamily="34" charset="-122"/>
                  <a:ea typeface="微软雅黑" panose="020B0503020204020204" pitchFamily="34" charset="-122"/>
                </a:rPr>
                <a:t>IP</a:t>
              </a:r>
              <a:endParaRPr lang="zh-CN" altLang="en-US" sz="1100" b="1" kern="0" dirty="0">
                <a:solidFill>
                  <a:srgbClr val="262626"/>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 xmlns:a16="http://schemas.microsoft.com/office/drawing/2014/main" id="{8534AADA-75C0-4F34-9600-8AAB3DB384CE}"/>
                </a:ext>
              </a:extLst>
            </p:cNvPr>
            <p:cNvSpPr/>
            <p:nvPr/>
          </p:nvSpPr>
          <p:spPr>
            <a:xfrm>
              <a:off x="7640241" y="4429033"/>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对象存储</a:t>
              </a:r>
            </a:p>
          </p:txBody>
        </p:sp>
        <p:sp>
          <p:nvSpPr>
            <p:cNvPr id="41" name="矩形 40">
              <a:extLst>
                <a:ext uri="{FF2B5EF4-FFF2-40B4-BE49-F238E27FC236}">
                  <a16:creationId xmlns="" xmlns:a16="http://schemas.microsoft.com/office/drawing/2014/main" id="{368D4C91-E655-4C94-8301-C94619E6DDD1}"/>
                </a:ext>
              </a:extLst>
            </p:cNvPr>
            <p:cNvSpPr/>
            <p:nvPr/>
          </p:nvSpPr>
          <p:spPr>
            <a:xfrm>
              <a:off x="9095824" y="4456061"/>
              <a:ext cx="1229032" cy="377533"/>
            </a:xfrm>
            <a:prstGeom prst="rect">
              <a:avLst/>
            </a:prstGeom>
            <a:solidFill>
              <a:srgbClr val="FFF3B9"/>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文件存储</a:t>
              </a:r>
            </a:p>
          </p:txBody>
        </p:sp>
      </p:grpSp>
      <p:grpSp>
        <p:nvGrpSpPr>
          <p:cNvPr id="11" name="组合 10">
            <a:extLst>
              <a:ext uri="{FF2B5EF4-FFF2-40B4-BE49-F238E27FC236}">
                <a16:creationId xmlns="" xmlns:a16="http://schemas.microsoft.com/office/drawing/2014/main" id="{FA063FC7-D138-4E79-AB08-624C93729B8E}"/>
              </a:ext>
            </a:extLst>
          </p:cNvPr>
          <p:cNvGrpSpPr/>
          <p:nvPr/>
        </p:nvGrpSpPr>
        <p:grpSpPr>
          <a:xfrm>
            <a:off x="899652" y="1477839"/>
            <a:ext cx="7344697" cy="818039"/>
            <a:chOff x="1199535" y="2136933"/>
            <a:chExt cx="9792929" cy="1090719"/>
          </a:xfrm>
        </p:grpSpPr>
        <p:sp>
          <p:nvSpPr>
            <p:cNvPr id="23" name="矩形 22">
              <a:extLst>
                <a:ext uri="{FF2B5EF4-FFF2-40B4-BE49-F238E27FC236}">
                  <a16:creationId xmlns="" xmlns:a16="http://schemas.microsoft.com/office/drawing/2014/main" id="{74522C1F-A767-4F66-9B38-2F9B9A5C23B8}"/>
                </a:ext>
              </a:extLst>
            </p:cNvPr>
            <p:cNvSpPr/>
            <p:nvPr/>
          </p:nvSpPr>
          <p:spPr>
            <a:xfrm>
              <a:off x="1199535" y="2136933"/>
              <a:ext cx="9792929" cy="1090719"/>
            </a:xfrm>
            <a:prstGeom prst="rect">
              <a:avLst/>
            </a:prstGeom>
            <a:solidFill>
              <a:srgbClr val="EA545D"/>
            </a:solidFill>
            <a:ln w="12700" cap="flat" cmpd="sng" algn="ctr">
              <a:noFill/>
              <a:prstDash val="dash"/>
            </a:ln>
          </p:spPr>
          <p:txBody>
            <a:bodyPr rtlCol="0" anchor="ctr"/>
            <a:lstStyle/>
            <a:p>
              <a:pPr algn="ctr" defTabSz="685800" fontAlgn="auto">
                <a:spcBef>
                  <a:spcPts val="0"/>
                </a:spcBef>
                <a:spcAft>
                  <a:spcPts val="0"/>
                </a:spcAft>
                <a:defRPr/>
              </a:pPr>
              <a:endParaRPr lang="zh-CN" altLang="en-US" sz="1100" b="1" kern="0">
                <a:solidFill>
                  <a:srgbClr val="262626"/>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 xmlns:a16="http://schemas.microsoft.com/office/drawing/2014/main" id="{549680E8-EE57-4D52-A63C-14B2583600D3}"/>
                </a:ext>
              </a:extLst>
            </p:cNvPr>
            <p:cNvSpPr/>
            <p:nvPr/>
          </p:nvSpPr>
          <p:spPr>
            <a:xfrm>
              <a:off x="1819827" y="2461026"/>
              <a:ext cx="1229032" cy="377533"/>
            </a:xfrm>
            <a:prstGeom prst="rect">
              <a:avLst/>
            </a:prstGeom>
            <a:solidFill>
              <a:srgbClr val="F4A2A8"/>
            </a:solidFill>
            <a:ln w="12700" cap="flat" cmpd="sng" algn="ctr">
              <a:noFill/>
              <a:prstDash val="dash"/>
            </a:ln>
          </p:spPr>
          <p:txBody>
            <a:bodyPr rtlCol="0" anchor="ct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虚拟实验室</a:t>
              </a:r>
            </a:p>
          </p:txBody>
        </p:sp>
        <p:sp>
          <p:nvSpPr>
            <p:cNvPr id="36" name="矩形 35">
              <a:extLst>
                <a:ext uri="{FF2B5EF4-FFF2-40B4-BE49-F238E27FC236}">
                  <a16:creationId xmlns="" xmlns:a16="http://schemas.microsoft.com/office/drawing/2014/main" id="{F8EF39A8-246B-4F77-897C-56F1CB2D6B81}"/>
                </a:ext>
              </a:extLst>
            </p:cNvPr>
            <p:cNvSpPr/>
            <p:nvPr/>
          </p:nvSpPr>
          <p:spPr>
            <a:xfrm>
              <a:off x="4779901" y="2460184"/>
              <a:ext cx="1229032" cy="377533"/>
            </a:xfrm>
            <a:prstGeom prst="rect">
              <a:avLst/>
            </a:prstGeom>
            <a:solidFill>
              <a:srgbClr val="F4A2A8"/>
            </a:solidFill>
            <a:ln w="12700" cap="flat" cmpd="sng" algn="ctr">
              <a:noFill/>
              <a:prstDash val="dash"/>
            </a:ln>
          </p:spPr>
          <p:txBody>
            <a:bodyPr rtlCol="0" anchor="ctr"/>
            <a:lstStyle/>
            <a:p>
              <a:pPr algn="ctr" defTabSz="685800" fontAlgn="auto">
                <a:spcBef>
                  <a:spcPts val="0"/>
                </a:spcBef>
                <a:spcAft>
                  <a:spcPts val="0"/>
                </a:spcAft>
                <a:defRPr/>
              </a:pPr>
              <a:r>
                <a:rPr lang="en-US" altLang="zh-CN" sz="1100" b="1" kern="0" dirty="0">
                  <a:solidFill>
                    <a:srgbClr val="262626"/>
                  </a:solidFill>
                  <a:latin typeface="微软雅黑" panose="020B0503020204020204" pitchFamily="34" charset="-122"/>
                  <a:ea typeface="微软雅黑" panose="020B0503020204020204" pitchFamily="34" charset="-122"/>
                </a:rPr>
                <a:t>HPC</a:t>
              </a:r>
              <a:r>
                <a:rPr lang="zh-CN" altLang="en-US" sz="1100" b="1" kern="0" dirty="0">
                  <a:solidFill>
                    <a:srgbClr val="262626"/>
                  </a:solidFill>
                  <a:latin typeface="微软雅黑" panose="020B0503020204020204" pitchFamily="34" charset="-122"/>
                  <a:ea typeface="微软雅黑" panose="020B0503020204020204" pitchFamily="34" charset="-122"/>
                </a:rPr>
                <a:t>服务</a:t>
              </a:r>
            </a:p>
          </p:txBody>
        </p:sp>
        <p:sp>
          <p:nvSpPr>
            <p:cNvPr id="37" name="矩形 36">
              <a:extLst>
                <a:ext uri="{FF2B5EF4-FFF2-40B4-BE49-F238E27FC236}">
                  <a16:creationId xmlns="" xmlns:a16="http://schemas.microsoft.com/office/drawing/2014/main" id="{549680E8-EE57-4D52-A63C-14B2583600D3}"/>
                </a:ext>
              </a:extLst>
            </p:cNvPr>
            <p:cNvSpPr/>
            <p:nvPr/>
          </p:nvSpPr>
          <p:spPr>
            <a:xfrm>
              <a:off x="3320138" y="2445152"/>
              <a:ext cx="1229032" cy="377533"/>
            </a:xfrm>
            <a:prstGeom prst="rect">
              <a:avLst/>
            </a:prstGeom>
            <a:solidFill>
              <a:srgbClr val="F4A2A8"/>
            </a:solidFill>
            <a:ln w="12700" cap="flat" cmpd="sng" algn="ctr">
              <a:noFill/>
              <a:prstDash val="dash"/>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创新工场</a:t>
              </a:r>
            </a:p>
          </p:txBody>
        </p:sp>
        <p:sp>
          <p:nvSpPr>
            <p:cNvPr id="38" name="矩形 37">
              <a:extLst>
                <a:ext uri="{FF2B5EF4-FFF2-40B4-BE49-F238E27FC236}">
                  <a16:creationId xmlns="" xmlns:a16="http://schemas.microsoft.com/office/drawing/2014/main" id="{5907294E-49E2-45E0-91AF-0FA8042F5FD5}"/>
                </a:ext>
              </a:extLst>
            </p:cNvPr>
            <p:cNvSpPr/>
            <p:nvPr/>
          </p:nvSpPr>
          <p:spPr>
            <a:xfrm>
              <a:off x="7655699" y="2447169"/>
              <a:ext cx="1229032" cy="377533"/>
            </a:xfrm>
            <a:prstGeom prst="rect">
              <a:avLst/>
            </a:prstGeom>
            <a:solidFill>
              <a:srgbClr val="F4A2A8"/>
            </a:solidFill>
            <a:ln w="12700" cap="flat" cmpd="sng" algn="ctr">
              <a:noFill/>
              <a:prstDash val="dash"/>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容器服务</a:t>
              </a:r>
            </a:p>
          </p:txBody>
        </p:sp>
        <p:sp>
          <p:nvSpPr>
            <p:cNvPr id="39" name="矩形 38">
              <a:extLst>
                <a:ext uri="{FF2B5EF4-FFF2-40B4-BE49-F238E27FC236}">
                  <a16:creationId xmlns="" xmlns:a16="http://schemas.microsoft.com/office/drawing/2014/main" id="{815C73C0-E071-43D3-9380-EC8657775E33}"/>
                </a:ext>
              </a:extLst>
            </p:cNvPr>
            <p:cNvSpPr/>
            <p:nvPr/>
          </p:nvSpPr>
          <p:spPr>
            <a:xfrm>
              <a:off x="6217800" y="2460184"/>
              <a:ext cx="1229032" cy="377533"/>
            </a:xfrm>
            <a:prstGeom prst="rect">
              <a:avLst/>
            </a:prstGeom>
            <a:solidFill>
              <a:srgbClr val="F4A2A8"/>
            </a:solidFill>
            <a:ln w="12700" cap="flat" cmpd="sng" algn="ctr">
              <a:noFill/>
              <a:prstDash val="dash"/>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zh-CN" altLang="en-US" sz="1100" b="1" kern="0" dirty="0">
                  <a:solidFill>
                    <a:srgbClr val="262626"/>
                  </a:solidFill>
                  <a:latin typeface="微软雅黑" panose="020B0503020204020204" pitchFamily="34" charset="-122"/>
                  <a:ea typeface="微软雅黑" panose="020B0503020204020204" pitchFamily="34" charset="-122"/>
                </a:rPr>
                <a:t>大数据服务</a:t>
              </a:r>
            </a:p>
          </p:txBody>
        </p:sp>
        <p:sp>
          <p:nvSpPr>
            <p:cNvPr id="42" name="矩形 41">
              <a:extLst>
                <a:ext uri="{FF2B5EF4-FFF2-40B4-BE49-F238E27FC236}">
                  <a16:creationId xmlns="" xmlns:a16="http://schemas.microsoft.com/office/drawing/2014/main" id="{88BE652F-ECAA-4C5D-A0F5-EAC7260E20A8}"/>
                </a:ext>
              </a:extLst>
            </p:cNvPr>
            <p:cNvSpPr/>
            <p:nvPr/>
          </p:nvSpPr>
          <p:spPr>
            <a:xfrm>
              <a:off x="9097170" y="2445151"/>
              <a:ext cx="1229032" cy="377533"/>
            </a:xfrm>
            <a:prstGeom prst="rect">
              <a:avLst/>
            </a:prstGeom>
            <a:solidFill>
              <a:srgbClr val="F4A2A8"/>
            </a:solidFill>
            <a:ln w="12700" cap="flat" cmpd="sng" algn="ctr">
              <a:noFill/>
              <a:prstDash val="dash"/>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defRPr/>
              </a:pPr>
              <a:r>
                <a:rPr lang="en-US" altLang="zh-CN" sz="1100" b="1" kern="0">
                  <a:solidFill>
                    <a:srgbClr val="262626"/>
                  </a:solidFill>
                  <a:latin typeface="微软雅黑" panose="020B0503020204020204" pitchFamily="34" charset="-122"/>
                  <a:ea typeface="微软雅黑" panose="020B0503020204020204" pitchFamily="34" charset="-122"/>
                </a:rPr>
                <a:t>……</a:t>
              </a:r>
              <a:endParaRPr lang="zh-CN" altLang="en-US" sz="1100" b="1" kern="0" dirty="0">
                <a:solidFill>
                  <a:srgbClr val="262626"/>
                </a:solidFill>
                <a:latin typeface="微软雅黑" panose="020B0503020204020204" pitchFamily="34" charset="-122"/>
                <a:ea typeface="微软雅黑" panose="020B0503020204020204" pitchFamily="34" charset="-122"/>
              </a:endParaRPr>
            </a:p>
          </p:txBody>
        </p:sp>
      </p:grpSp>
      <p:sp>
        <p:nvSpPr>
          <p:cNvPr id="43" name="TextBox 42"/>
          <p:cNvSpPr txBox="1"/>
          <p:nvPr/>
        </p:nvSpPr>
        <p:spPr>
          <a:xfrm>
            <a:off x="539552" y="4011910"/>
            <a:ext cx="8136904" cy="584775"/>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教育版云平台</a:t>
            </a:r>
            <a:r>
              <a:rPr lang="en-US" altLang="zh-CN" sz="1600" dirty="0" smtClean="0">
                <a:latin typeface="微软雅黑" pitchFamily="34" charset="-122"/>
                <a:ea typeface="微软雅黑" pitchFamily="34" charset="-122"/>
              </a:rPr>
              <a:t>2.0</a:t>
            </a:r>
            <a:r>
              <a:rPr lang="zh-CN" altLang="en-US" sz="1600" dirty="0" smtClean="0">
                <a:latin typeface="微软雅黑" pitchFamily="34" charset="-122"/>
                <a:ea typeface="微软雅黑" pitchFamily="34" charset="-122"/>
              </a:rPr>
              <a:t>新功能：面向高校需求，功能更加细化，适应移动终端、大数据集群、</a:t>
            </a:r>
            <a:r>
              <a:rPr lang="zh-CN" altLang="en-US" sz="1600" dirty="0">
                <a:latin typeface="微软雅黑" pitchFamily="34" charset="-122"/>
                <a:ea typeface="微软雅黑" pitchFamily="34" charset="-122"/>
              </a:rPr>
              <a:t>基于</a:t>
            </a:r>
            <a:r>
              <a:rPr lang="en-US" altLang="zh-CN" sz="1600" dirty="0" err="1">
                <a:latin typeface="微软雅黑" pitchFamily="34" charset="-122"/>
                <a:ea typeface="微软雅黑" pitchFamily="34" charset="-122"/>
              </a:rPr>
              <a:t>Docker</a:t>
            </a:r>
            <a:r>
              <a:rPr lang="zh-CN" altLang="en-US" sz="1600" dirty="0">
                <a:latin typeface="微软雅黑" pitchFamily="34" charset="-122"/>
                <a:ea typeface="微软雅黑" pitchFamily="34" charset="-122"/>
              </a:rPr>
              <a:t>的虚拟实训服务</a:t>
            </a:r>
            <a:r>
              <a:rPr lang="zh-CN" altLang="en-US" sz="1600" dirty="0" smtClean="0">
                <a:latin typeface="微软雅黑" pitchFamily="34" charset="-122"/>
                <a:ea typeface="微软雅黑" pitchFamily="34" charset="-122"/>
              </a:rPr>
              <a:t>平台等。</a:t>
            </a:r>
            <a:endParaRPr lang="zh-CN" altLang="en-US" sz="1600" dirty="0">
              <a:latin typeface="微软雅黑" pitchFamily="34" charset="-122"/>
              <a:ea typeface="微软雅黑" pitchFamily="34" charset="-122"/>
            </a:endParaRPr>
          </a:p>
        </p:txBody>
      </p:sp>
      <p:sp>
        <p:nvSpPr>
          <p:cNvPr id="45" name="标题 1"/>
          <p:cNvSpPr>
            <a:spLocks noGrp="1"/>
          </p:cNvSpPr>
          <p:nvPr>
            <p:ph type="title"/>
          </p:nvPr>
        </p:nvSpPr>
        <p:spPr>
          <a:xfrm>
            <a:off x="755576" y="98326"/>
            <a:ext cx="6912768" cy="457200"/>
          </a:xfrm>
          <a:noFill/>
          <a:ln w="9525">
            <a:noFill/>
            <a:miter lim="800000"/>
          </a:ln>
        </p:spPr>
        <p:txBody>
          <a:bodyPr vert="horz" wrap="square" lIns="91440" tIns="45720" rIns="91440" bIns="45720" numCol="1" anchor="ctr" anchorCtr="0" compatLnSpc="1">
            <a:normAutofit fontScale="90000"/>
          </a:bodyPr>
          <a:lstStyle/>
          <a:p>
            <a:r>
              <a:rPr lang="en-US" altLang="zh-CN" dirty="0" smtClean="0">
                <a:solidFill>
                  <a:srgbClr val="E60012"/>
                </a:solidFill>
              </a:rPr>
              <a:t>IT</a:t>
            </a:r>
            <a:r>
              <a:rPr lang="zh-CN" altLang="en-US" dirty="0" smtClean="0">
                <a:solidFill>
                  <a:srgbClr val="E60012"/>
                </a:solidFill>
              </a:rPr>
              <a:t>资源即服务</a:t>
            </a:r>
            <a:r>
              <a:rPr lang="en-US" altLang="zh-CN" dirty="0">
                <a:solidFill>
                  <a:schemeClr val="tx1"/>
                </a:solidFill>
              </a:rPr>
              <a:t> </a:t>
            </a:r>
            <a:r>
              <a:rPr lang="en-US" altLang="zh-CN" dirty="0" smtClean="0">
                <a:solidFill>
                  <a:schemeClr val="tx1"/>
                </a:solidFill>
              </a:rPr>
              <a:t>– </a:t>
            </a:r>
            <a:r>
              <a:rPr lang="en-US" altLang="zh-CN" dirty="0" err="1" smtClean="0">
                <a:solidFill>
                  <a:schemeClr val="tx1"/>
                </a:solidFill>
              </a:rPr>
              <a:t>CloudOS</a:t>
            </a:r>
            <a:r>
              <a:rPr lang="zh-CN" altLang="en-US" dirty="0" smtClean="0">
                <a:solidFill>
                  <a:schemeClr val="tx1"/>
                </a:solidFill>
              </a:rPr>
              <a:t>教育版</a:t>
            </a:r>
            <a:r>
              <a:rPr lang="en-US" altLang="zh-CN" dirty="0" smtClean="0">
                <a:solidFill>
                  <a:schemeClr val="tx1"/>
                </a:solidFill>
              </a:rPr>
              <a:t>2.0</a:t>
            </a:r>
            <a:endParaRPr lang="zh-CN" altLang="en-US" dirty="0">
              <a:solidFill>
                <a:schemeClr val="tx1"/>
              </a:solidFill>
            </a:endParaRPr>
          </a:p>
        </p:txBody>
      </p:sp>
    </p:spTree>
    <p:extLst>
      <p:ext uri="{BB962C8B-B14F-4D97-AF65-F5344CB8AC3E}">
        <p14:creationId xmlns:p14="http://schemas.microsoft.com/office/powerpoint/2010/main" val="504819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80834"/>
            <a:ext cx="7886700" cy="475979"/>
          </a:xfrm>
        </p:spPr>
        <p:txBody>
          <a:bodyPr>
            <a:normAutofit fontScale="90000"/>
          </a:bodyPr>
          <a:lstStyle/>
          <a:p>
            <a:pPr algn="ctr"/>
            <a:r>
              <a:rPr lang="zh-CN" altLang="en-US" sz="2800" dirty="0"/>
              <a:t>丰富的教育版云服务目录</a:t>
            </a:r>
          </a:p>
        </p:txBody>
      </p:sp>
      <p:sp>
        <p:nvSpPr>
          <p:cNvPr id="4" name="矩形 3"/>
          <p:cNvSpPr/>
          <p:nvPr/>
        </p:nvSpPr>
        <p:spPr>
          <a:xfrm>
            <a:off x="940908" y="1560082"/>
            <a:ext cx="1355256" cy="1551382"/>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x86</a:t>
            </a:r>
            <a:r>
              <a:rPr lang="zh-CN" altLang="en-US" sz="1050" dirty="0">
                <a:solidFill>
                  <a:schemeClr val="tx1"/>
                </a:solidFill>
                <a:latin typeface="微软雅黑" panose="020B0503020204020204" pitchFamily="34" charset="-122"/>
                <a:ea typeface="微软雅黑" panose="020B0503020204020204" pitchFamily="34" charset="-122"/>
              </a:rPr>
              <a:t>云主机</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Power</a:t>
            </a:r>
            <a:r>
              <a:rPr lang="zh-CN" altLang="en-US" sz="1050" dirty="0">
                <a:solidFill>
                  <a:schemeClr val="tx1"/>
                </a:solidFill>
                <a:latin typeface="微软雅黑" panose="020B0503020204020204" pitchFamily="34" charset="-122"/>
                <a:ea typeface="微软雅黑" panose="020B0503020204020204" pitchFamily="34" charset="-122"/>
              </a:rPr>
              <a:t>云主机</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主机镜像</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主机快照</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主机纳管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虚拟网卡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密钥对</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裸金属</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3942683" y="1500572"/>
            <a:ext cx="1307508" cy="1610891"/>
          </a:xfrm>
          <a:prstGeom prst="rect">
            <a:avLst/>
          </a:prstGeom>
          <a:solidFill>
            <a:schemeClr val="accent6">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0" bIns="85038" rtlCol="0" anchor="t">
            <a:noAutofit/>
          </a:bodyP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VLAN VPC</a:t>
            </a: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VXLAN VPC</a:t>
            </a: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虚拟路由器</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公网</a:t>
            </a:r>
            <a:r>
              <a:rPr lang="en-US" altLang="zh-CN" sz="1050" dirty="0">
                <a:solidFill>
                  <a:schemeClr val="tx1"/>
                </a:solidFill>
                <a:latin typeface="微软雅黑" panose="020B0503020204020204" pitchFamily="34" charset="-122"/>
                <a:ea typeface="微软雅黑" panose="020B0503020204020204" pitchFamily="34" charset="-122"/>
              </a:rPr>
              <a:t>IP</a:t>
            </a: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IP</a:t>
            </a:r>
            <a:r>
              <a:rPr lang="zh-CN" altLang="en-US" sz="1050" dirty="0">
                <a:solidFill>
                  <a:schemeClr val="tx1"/>
                </a:solidFill>
                <a:latin typeface="微软雅黑" panose="020B0503020204020204" pitchFamily="34" charset="-122"/>
                <a:ea typeface="微软雅黑" panose="020B0503020204020204" pitchFamily="34" charset="-122"/>
              </a:rPr>
              <a:t>地址重叠</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服务链编排</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VPN</a:t>
            </a:r>
            <a:r>
              <a:rPr lang="zh-CN" altLang="en-US" sz="1050" dirty="0">
                <a:solidFill>
                  <a:schemeClr val="tx1"/>
                </a:solidFill>
                <a:latin typeface="微软雅黑" panose="020B0503020204020204" pitchFamily="34" charset="-122"/>
                <a:ea typeface="微软雅黑" panose="020B0503020204020204" pitchFamily="34" charset="-122"/>
              </a:rPr>
              <a:t>接入</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smtClean="0">
                <a:solidFill>
                  <a:schemeClr val="tx1"/>
                </a:solidFill>
                <a:latin typeface="微软雅黑" panose="020B0503020204020204" pitchFamily="34" charset="-122"/>
                <a:ea typeface="微软雅黑" panose="020B0503020204020204" pitchFamily="34" charset="-122"/>
              </a:rPr>
              <a:t>域名申请</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6850094" y="1553889"/>
            <a:ext cx="1384048" cy="1557573"/>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MySQL</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SQLServer</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Oracle</a:t>
            </a: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PostgreSQL</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MongoDB</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Redis</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Memcached</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err="1">
                <a:solidFill>
                  <a:schemeClr val="tx1"/>
                </a:solidFill>
                <a:latin typeface="微软雅黑" panose="020B0503020204020204" pitchFamily="34" charset="-122"/>
                <a:ea typeface="微软雅黑" panose="020B0503020204020204" pitchFamily="34" charset="-122"/>
              </a:rPr>
              <a:t>RabbitMQ</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6860627" y="3469608"/>
            <a:ext cx="1383371" cy="1431702"/>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zh-CN" altLang="en-US" sz="1050" dirty="0">
                <a:solidFill>
                  <a:schemeClr val="tx1"/>
                </a:solidFill>
                <a:latin typeface="微软雅黑"/>
                <a:ea typeface="微软雅黑"/>
                <a:cs typeface="微软雅黑"/>
              </a:rPr>
              <a:t>主机备份</a:t>
            </a:r>
            <a:endParaRPr lang="en-US" altLang="zh-CN" sz="1050" dirty="0">
              <a:solidFill>
                <a:schemeClr val="tx1"/>
              </a:solidFill>
              <a:latin typeface="微软雅黑"/>
              <a:ea typeface="微软雅黑"/>
              <a:cs typeface="微软雅黑"/>
            </a:endParaRPr>
          </a:p>
          <a:p>
            <a:pPr marL="161941" indent="-161941" defTabSz="424346">
              <a:buFont typeface="Wingdings" panose="05000000000000000000" pitchFamily="2" charset="2"/>
              <a:buChar char="ü"/>
            </a:pPr>
            <a:r>
              <a:rPr lang="zh-CN" altLang="en-US" sz="1050" dirty="0">
                <a:solidFill>
                  <a:schemeClr val="tx1"/>
                </a:solidFill>
                <a:latin typeface="微软雅黑"/>
                <a:ea typeface="微软雅黑"/>
                <a:cs typeface="微软雅黑"/>
              </a:rPr>
              <a:t>数据备份</a:t>
            </a:r>
            <a:endParaRPr lang="en-US" altLang="zh-CN" sz="1050" dirty="0">
              <a:solidFill>
                <a:schemeClr val="tx1"/>
              </a:solidFill>
              <a:latin typeface="微软雅黑"/>
              <a:ea typeface="微软雅黑"/>
              <a:cs typeface="微软雅黑"/>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cs typeface="微软雅黑"/>
              </a:rPr>
              <a:t>混合云备份</a:t>
            </a:r>
            <a:endParaRPr lang="en-US" altLang="zh-CN" sz="1050" dirty="0">
              <a:solidFill>
                <a:schemeClr val="tx1"/>
              </a:solidFill>
              <a:latin typeface="微软雅黑" panose="020B0503020204020204" pitchFamily="34" charset="-122"/>
              <a:ea typeface="微软雅黑" panose="020B0503020204020204" pitchFamily="34" charset="-122"/>
              <a:cs typeface="微软雅黑"/>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cs typeface="微软雅黑"/>
              </a:rPr>
              <a:t>容灾与恢复</a:t>
            </a:r>
            <a:endParaRPr lang="en-US" altLang="zh-CN" sz="1050" dirty="0">
              <a:solidFill>
                <a:schemeClr val="tx1"/>
              </a:solidFill>
              <a:latin typeface="微软雅黑" panose="020B0503020204020204" pitchFamily="34" charset="-122"/>
              <a:ea typeface="微软雅黑" panose="020B0503020204020204" pitchFamily="34" charset="-122"/>
              <a:cs typeface="微软雅黑"/>
            </a:endParaRPr>
          </a:p>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940908" y="1250392"/>
            <a:ext cx="1355257" cy="328850"/>
          </a:xfrm>
          <a:prstGeom prst="rect">
            <a:avLst/>
          </a:prstGeom>
          <a:solidFill>
            <a:srgbClr val="00B0F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云计算</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defTabSz="424346"/>
            <a:r>
              <a:rPr lang="zh-CN" altLang="en-US" sz="1050" dirty="0">
                <a:solidFill>
                  <a:schemeClr val="tx1"/>
                </a:solidFill>
                <a:latin typeface="微软雅黑" panose="020B0503020204020204" pitchFamily="34" charset="-122"/>
                <a:ea typeface="微软雅黑" panose="020B0503020204020204" pitchFamily="34" charset="-122"/>
              </a:rPr>
              <a:t>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3942683" y="1240779"/>
            <a:ext cx="1307508" cy="328850"/>
          </a:xfrm>
          <a:prstGeom prst="rect">
            <a:avLst/>
          </a:prstGeom>
          <a:solidFill>
            <a:srgbClr val="FFC00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云网络</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defTabSz="424346"/>
            <a:r>
              <a:rPr lang="zh-CN" altLang="en-US" sz="1050" dirty="0">
                <a:solidFill>
                  <a:schemeClr val="tx1"/>
                </a:solidFill>
                <a:latin typeface="微软雅黑" panose="020B0503020204020204" pitchFamily="34" charset="-122"/>
                <a:ea typeface="微软雅黑" panose="020B0503020204020204" pitchFamily="34" charset="-122"/>
              </a:rPr>
              <a:t>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6843230" y="1228961"/>
            <a:ext cx="1390986" cy="328850"/>
          </a:xfrm>
          <a:prstGeom prst="rect">
            <a:avLst/>
          </a:prstGeom>
          <a:solidFill>
            <a:srgbClr val="00B0F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smtClean="0">
                <a:solidFill>
                  <a:schemeClr val="tx1"/>
                </a:solidFill>
                <a:latin typeface="微软雅黑" panose="020B0503020204020204" pitchFamily="34" charset="-122"/>
                <a:ea typeface="微软雅黑" panose="020B0503020204020204" pitchFamily="34" charset="-122"/>
              </a:rPr>
              <a:t>数据库服务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1" name="矩形 10"/>
          <p:cNvSpPr/>
          <p:nvPr/>
        </p:nvSpPr>
        <p:spPr>
          <a:xfrm>
            <a:off x="6860627" y="3150988"/>
            <a:ext cx="1383371" cy="375410"/>
          </a:xfrm>
          <a:prstGeom prst="rect">
            <a:avLst/>
          </a:prstGeom>
          <a:solidFill>
            <a:srgbClr val="92D05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云灾备</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defTabSz="424346"/>
            <a:r>
              <a:rPr lang="zh-CN" altLang="en-US" sz="1050" dirty="0">
                <a:solidFill>
                  <a:schemeClr val="tx1"/>
                </a:solidFill>
                <a:latin typeface="微软雅黑" panose="020B0503020204020204" pitchFamily="34" charset="-122"/>
                <a:ea typeface="微软雅黑" panose="020B0503020204020204" pitchFamily="34" charset="-122"/>
              </a:rPr>
              <a:t>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2" name="矩形 11"/>
          <p:cNvSpPr/>
          <p:nvPr/>
        </p:nvSpPr>
        <p:spPr>
          <a:xfrm>
            <a:off x="5361948" y="1553890"/>
            <a:ext cx="1346243" cy="1557574"/>
          </a:xfrm>
          <a:prstGeom prst="rect">
            <a:avLst/>
          </a:prstGeom>
          <a:solidFill>
            <a:schemeClr val="accent6">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zh-CN" altLang="en-US" sz="1050" dirty="0" smtClean="0">
                <a:solidFill>
                  <a:schemeClr val="tx1"/>
                </a:solidFill>
                <a:latin typeface="微软雅黑" panose="020B0503020204020204" pitchFamily="34" charset="-122"/>
                <a:ea typeface="微软雅黑" panose="020B0503020204020204" pitchFamily="34" charset="-122"/>
              </a:rPr>
              <a:t>防火墙</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负载均衡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安全组</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WAF</a:t>
            </a:r>
          </a:p>
          <a:p>
            <a:pPr marL="161941" indent="-161941" defTabSz="424346">
              <a:buFont typeface="Wingdings" panose="05000000000000000000" pitchFamily="2" charset="2"/>
              <a:buChar char="ü"/>
            </a:pPr>
            <a:r>
              <a:rPr lang="zh-CN" altLang="en-US" sz="1050" dirty="0" smtClean="0">
                <a:solidFill>
                  <a:schemeClr val="tx1"/>
                </a:solidFill>
                <a:latin typeface="微软雅黑" panose="020B0503020204020204" pitchFamily="34" charset="-122"/>
                <a:ea typeface="微软雅黑" panose="020B0503020204020204" pitchFamily="34" charset="-122"/>
              </a:rPr>
              <a:t>网络</a:t>
            </a:r>
            <a:r>
              <a:rPr lang="zh-CN" altLang="en-US" sz="1050" dirty="0">
                <a:solidFill>
                  <a:schemeClr val="tx1"/>
                </a:solidFill>
                <a:latin typeface="微软雅黑" panose="020B0503020204020204" pitchFamily="34" charset="-122"/>
                <a:ea typeface="微软雅黑" panose="020B0503020204020204" pitchFamily="34" charset="-122"/>
              </a:rPr>
              <a:t>防病毒</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堡垒机</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DDOS</a:t>
            </a: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主机防病毒</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数据库审计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3" name="矩形 12"/>
          <p:cNvSpPr/>
          <p:nvPr/>
        </p:nvSpPr>
        <p:spPr>
          <a:xfrm>
            <a:off x="3942683" y="3424886"/>
            <a:ext cx="2765505" cy="1476425"/>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4" name="矩形 13"/>
          <p:cNvSpPr/>
          <p:nvPr/>
        </p:nvSpPr>
        <p:spPr>
          <a:xfrm>
            <a:off x="5361948" y="1240779"/>
            <a:ext cx="1346243" cy="328850"/>
          </a:xfrm>
          <a:prstGeom prst="rect">
            <a:avLst/>
          </a:prstGeom>
          <a:solidFill>
            <a:srgbClr val="FFC00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云安全</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defTabSz="424346"/>
            <a:r>
              <a:rPr lang="zh-CN" altLang="en-US" sz="1050" dirty="0">
                <a:solidFill>
                  <a:schemeClr val="tx1"/>
                </a:solidFill>
                <a:latin typeface="微软雅黑" panose="020B0503020204020204" pitchFamily="34" charset="-122"/>
                <a:ea typeface="微软雅黑" panose="020B0503020204020204" pitchFamily="34" charset="-122"/>
              </a:rPr>
              <a:t>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5" name="矩形 14"/>
          <p:cNvSpPr/>
          <p:nvPr/>
        </p:nvSpPr>
        <p:spPr>
          <a:xfrm>
            <a:off x="3942684" y="3150988"/>
            <a:ext cx="2765507" cy="375410"/>
          </a:xfrm>
          <a:prstGeom prst="rect">
            <a:avLst/>
          </a:prstGeom>
          <a:solidFill>
            <a:srgbClr val="92D05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大数据服务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940908" y="3535016"/>
            <a:ext cx="2887436" cy="1366297"/>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资源统计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用户管理</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工单管理</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流程管理</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计费管理</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7" name="矩形 16"/>
          <p:cNvSpPr/>
          <p:nvPr/>
        </p:nvSpPr>
        <p:spPr>
          <a:xfrm>
            <a:off x="940908" y="3154026"/>
            <a:ext cx="2887437" cy="375410"/>
          </a:xfrm>
          <a:prstGeom prst="rect">
            <a:avLst/>
          </a:prstGeom>
          <a:solidFill>
            <a:srgbClr val="92D05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云运维服务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8" name="矩形 17"/>
          <p:cNvSpPr/>
          <p:nvPr/>
        </p:nvSpPr>
        <p:spPr>
          <a:xfrm>
            <a:off x="2405047" y="1575324"/>
            <a:ext cx="1415429" cy="1536137"/>
          </a:xfrm>
          <a:prstGeom prst="rect">
            <a:avLst/>
          </a:prstGeom>
          <a:solidFill>
            <a:schemeClr val="accent3">
              <a:lumMod val="20000"/>
              <a:lumOff val="80000"/>
            </a:scheme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016" tIns="85038" rIns="85038" bIns="85038" rtlCol="0" anchor="t"/>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存储分级服务</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分布式存储</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块存储</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solidFill>
                  <a:schemeClr val="tx1"/>
                </a:solidFill>
                <a:latin typeface="微软雅黑" panose="020B0503020204020204" pitchFamily="34" charset="-122"/>
                <a:ea typeface="微软雅黑" panose="020B0503020204020204" pitchFamily="34" charset="-122"/>
              </a:rPr>
              <a:t>对象存储</a:t>
            </a:r>
            <a:endParaRPr lang="en-US" altLang="zh-CN" sz="1050" dirty="0">
              <a:solidFill>
                <a:schemeClr val="tx1"/>
              </a:solidFill>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en-US" altLang="zh-CN" sz="1050" dirty="0">
                <a:solidFill>
                  <a:schemeClr val="tx1"/>
                </a:solidFill>
                <a:latin typeface="微软雅黑" panose="020B0503020204020204" pitchFamily="34" charset="-122"/>
                <a:ea typeface="微软雅黑" panose="020B0503020204020204" pitchFamily="34" charset="-122"/>
              </a:rPr>
              <a:t>NAS</a:t>
            </a:r>
            <a:r>
              <a:rPr lang="zh-CN" altLang="en-US" sz="1050" dirty="0">
                <a:solidFill>
                  <a:schemeClr val="tx1"/>
                </a:solidFill>
                <a:latin typeface="微软雅黑" panose="020B0503020204020204" pitchFamily="34" charset="-122"/>
                <a:ea typeface="微软雅黑" panose="020B0503020204020204" pitchFamily="34" charset="-122"/>
              </a:rPr>
              <a:t>存储</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2405047" y="1250392"/>
            <a:ext cx="1415429" cy="328850"/>
          </a:xfrm>
          <a:prstGeom prst="rect">
            <a:avLst/>
          </a:prstGeom>
          <a:solidFill>
            <a:srgbClr val="00B0F0"/>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34289" tIns="17144" rIns="34289" bIns="17144" rtlCol="0" anchor="ctr"/>
          <a:lstStyle>
            <a:defPPr>
              <a:defRPr lang="zh-CN"/>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pPr algn="ctr" defTabSz="424346"/>
            <a:r>
              <a:rPr lang="zh-CN" altLang="en-US" sz="1050" dirty="0">
                <a:solidFill>
                  <a:schemeClr val="tx1"/>
                </a:solidFill>
                <a:latin typeface="微软雅黑" panose="020B0503020204020204" pitchFamily="34" charset="-122"/>
                <a:ea typeface="微软雅黑" panose="020B0503020204020204" pitchFamily="34" charset="-122"/>
              </a:rPr>
              <a:t>云存储</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defTabSz="424346"/>
            <a:r>
              <a:rPr lang="zh-CN" altLang="en-US" sz="1050" dirty="0">
                <a:solidFill>
                  <a:schemeClr val="tx1"/>
                </a:solidFill>
                <a:latin typeface="微软雅黑" panose="020B0503020204020204" pitchFamily="34" charset="-122"/>
                <a:ea typeface="微软雅黑" panose="020B0503020204020204" pitchFamily="34" charset="-122"/>
              </a:rPr>
              <a:t>服务</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20" name="矩形 19"/>
          <p:cNvSpPr/>
          <p:nvPr/>
        </p:nvSpPr>
        <p:spPr>
          <a:xfrm>
            <a:off x="2274546" y="3676432"/>
            <a:ext cx="1530004" cy="680954"/>
          </a:xfrm>
          <a:prstGeom prst="rect">
            <a:avLst/>
          </a:prstGeom>
        </p:spPr>
        <p:txBody>
          <a:bodyPr wrap="square" lIns="34289" tIns="17144" rIns="34289" bIns="17144">
            <a:spAutoFit/>
          </a:bodyPr>
          <a:lstStyle/>
          <a:p>
            <a:pPr marL="161941" indent="-161941" defTabSz="424346">
              <a:buFont typeface="Wingdings" panose="05000000000000000000" pitchFamily="2" charset="2"/>
              <a:buChar char="ü"/>
            </a:pPr>
            <a:r>
              <a:rPr lang="en-US" altLang="zh-CN" sz="1050" dirty="0">
                <a:latin typeface="微软雅黑" panose="020B0503020204020204" pitchFamily="34" charset="-122"/>
                <a:ea typeface="微软雅黑" panose="020B0503020204020204" pitchFamily="34" charset="-122"/>
              </a:rPr>
              <a:t>CMDB</a:t>
            </a:r>
          </a:p>
          <a:p>
            <a:pPr marL="161941" indent="-161941" defTabSz="424346">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资源监控</a:t>
            </a:r>
            <a:endParaRPr lang="en-US" altLang="zh-CN" sz="1050" dirty="0">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故障诊断</a:t>
            </a:r>
            <a:endParaRPr lang="en-US" altLang="zh-CN" sz="1050" dirty="0">
              <a:latin typeface="微软雅黑" panose="020B0503020204020204" pitchFamily="34" charset="-122"/>
              <a:ea typeface="微软雅黑" panose="020B0503020204020204" pitchFamily="34" charset="-122"/>
            </a:endParaRPr>
          </a:p>
          <a:p>
            <a:pPr marL="161941" indent="-161941" defTabSz="424346">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容量规划和管理</a:t>
            </a:r>
            <a:endParaRPr lang="en-US" altLang="zh-CN" sz="1050" dirty="0">
              <a:latin typeface="微软雅黑" panose="020B0503020204020204" pitchFamily="34" charset="-122"/>
              <a:ea typeface="微软雅黑" panose="020B0503020204020204" pitchFamily="34" charset="-122"/>
            </a:endParaRPr>
          </a:p>
        </p:txBody>
      </p:sp>
      <p:sp>
        <p:nvSpPr>
          <p:cNvPr id="21" name="矩形 20"/>
          <p:cNvSpPr/>
          <p:nvPr/>
        </p:nvSpPr>
        <p:spPr>
          <a:xfrm>
            <a:off x="4313144" y="3575722"/>
            <a:ext cx="2097611" cy="1327284"/>
          </a:xfrm>
          <a:prstGeom prst="rect">
            <a:avLst/>
          </a:prstGeom>
        </p:spPr>
        <p:txBody>
          <a:bodyPr wrap="square" lIns="34289" tIns="17144" rIns="34289" bIns="17144">
            <a:spAutoFit/>
          </a:bodyPr>
          <a:lstStyle/>
          <a:p>
            <a:pPr marL="107105" indent="-107105">
              <a:buFont typeface="Wingdings" panose="05000000000000000000" pitchFamily="2" charset="2"/>
              <a:buChar char="ü"/>
            </a:pPr>
            <a:r>
              <a:rPr lang="en-US" altLang="zh-CN" sz="1050" dirty="0">
                <a:latin typeface="微软雅黑" panose="020B0503020204020204" pitchFamily="34" charset="-122"/>
                <a:ea typeface="微软雅黑" panose="020B0503020204020204" pitchFamily="34" charset="-122"/>
              </a:rPr>
              <a:t>Hadoop</a:t>
            </a:r>
            <a:r>
              <a:rPr lang="zh-CN" altLang="en-US" sz="1050" dirty="0">
                <a:latin typeface="微软雅黑" panose="020B0503020204020204" pitchFamily="34" charset="-122"/>
                <a:ea typeface="微软雅黑" panose="020B0503020204020204" pitchFamily="34" charset="-122"/>
              </a:rPr>
              <a:t>资源管理器</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分布式应用程序协调服务</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批处理框架</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基于内存计算</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流处理框架</a:t>
            </a:r>
          </a:p>
          <a:p>
            <a:pPr marL="107105" indent="-107105">
              <a:buFont typeface="Wingdings" panose="05000000000000000000" pitchFamily="2" charset="2"/>
              <a:buChar char="ü"/>
            </a:pPr>
            <a:r>
              <a:rPr lang="en-US" altLang="zh-CN" sz="1050" dirty="0">
                <a:latin typeface="微软雅黑" panose="020B0503020204020204" pitchFamily="34" charset="-122"/>
                <a:ea typeface="微软雅黑" panose="020B0503020204020204" pitchFamily="34" charset="-122"/>
              </a:rPr>
              <a:t>Hadoop</a:t>
            </a:r>
            <a:r>
              <a:rPr lang="zh-CN" altLang="en-US" sz="1050" dirty="0">
                <a:latin typeface="微软雅黑" panose="020B0503020204020204" pitchFamily="34" charset="-122"/>
                <a:ea typeface="微软雅黑" panose="020B0503020204020204" pitchFamily="34" charset="-122"/>
              </a:rPr>
              <a:t>分布式文件系统</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分布式、面向列数据库</a:t>
            </a:r>
          </a:p>
          <a:p>
            <a:pPr marL="107105" indent="-107105">
              <a:buFont typeface="Wingdings" panose="05000000000000000000" pitchFamily="2" charset="2"/>
              <a:buChar char="ü"/>
            </a:pPr>
            <a:r>
              <a:rPr lang="zh-CN" altLang="en-US" sz="1050" dirty="0">
                <a:latin typeface="微软雅黑" panose="020B0503020204020204" pitchFamily="34" charset="-122"/>
                <a:ea typeface="微软雅黑" panose="020B0503020204020204" pitchFamily="34" charset="-122"/>
              </a:rPr>
              <a:t>分布式关系型数据库集群</a:t>
            </a:r>
          </a:p>
        </p:txBody>
      </p:sp>
      <p:sp>
        <p:nvSpPr>
          <p:cNvPr id="23" name="矩形 22"/>
          <p:cNvSpPr/>
          <p:nvPr/>
        </p:nvSpPr>
        <p:spPr>
          <a:xfrm>
            <a:off x="940908" y="791149"/>
            <a:ext cx="7303090" cy="414472"/>
          </a:xfrm>
          <a:prstGeom prst="rect">
            <a:avLst/>
          </a:prstGeom>
          <a:solidFill>
            <a:srgbClr val="E9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8520" tIns="34262" rIns="68520" bIns="34262" rtlCol="0" anchor="ctr"/>
          <a:lstStyle/>
          <a:p>
            <a:pPr algn="ctr"/>
            <a:r>
              <a:rPr lang="zh-CN" altLang="en-US" sz="1800" b="1" dirty="0">
                <a:solidFill>
                  <a:schemeClr val="bg1"/>
                </a:solidFill>
                <a:latin typeface="微软雅黑" panose="020B0503020204020204" pitchFamily="34" charset="-122"/>
                <a:ea typeface="微软雅黑" panose="020B0503020204020204" pitchFamily="34" charset="-122"/>
              </a:rPr>
              <a:t>高校可按需选择服务，打包到门户中，提供云运营服务</a:t>
            </a:r>
          </a:p>
        </p:txBody>
      </p:sp>
    </p:spTree>
    <p:extLst>
      <p:ext uri="{BB962C8B-B14F-4D97-AF65-F5344CB8AC3E}">
        <p14:creationId xmlns:p14="http://schemas.microsoft.com/office/powerpoint/2010/main" val="110760406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29" y="838410"/>
            <a:ext cx="8387235" cy="3979440"/>
          </a:xfrm>
          <a:prstGeom prst="rect">
            <a:avLst/>
          </a:prstGeom>
        </p:spPr>
      </p:pic>
      <p:sp>
        <p:nvSpPr>
          <p:cNvPr id="2" name="标题 1"/>
          <p:cNvSpPr>
            <a:spLocks noGrp="1"/>
          </p:cNvSpPr>
          <p:nvPr>
            <p:ph type="title"/>
          </p:nvPr>
        </p:nvSpPr>
        <p:spPr/>
        <p:txBody>
          <a:bodyPr/>
          <a:lstStyle/>
          <a:p>
            <a:r>
              <a:rPr lang="zh-CN" altLang="en-US" dirty="0" smtClean="0"/>
              <a:t>全面、融合的</a:t>
            </a:r>
            <a:r>
              <a:rPr lang="en-US" altLang="zh-CN" dirty="0" err="1" smtClean="0"/>
              <a:t>XaaS</a:t>
            </a:r>
            <a:r>
              <a:rPr lang="zh-CN" altLang="en-US" dirty="0" smtClean="0"/>
              <a:t>服务体验</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15566"/>
            <a:ext cx="8312727" cy="385808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21086"/>
            <a:ext cx="8312727" cy="3875499"/>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898298"/>
            <a:ext cx="8312727" cy="38982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915566"/>
            <a:ext cx="8312727" cy="3881019"/>
          </a:xfrm>
          <a:prstGeom prst="rect">
            <a:avLst/>
          </a:prstGeom>
        </p:spPr>
      </p:pic>
    </p:spTree>
    <p:extLst>
      <p:ext uri="{BB962C8B-B14F-4D97-AF65-F5344CB8AC3E}">
        <p14:creationId xmlns:p14="http://schemas.microsoft.com/office/powerpoint/2010/main" val="105606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xmlns="" id="{0BB02471-32EF-41A6-96BC-2443A6C2D5C1}"/>
              </a:ext>
            </a:extLst>
          </p:cNvPr>
          <p:cNvSpPr>
            <a:spLocks noGrp="1"/>
          </p:cNvSpPr>
          <p:nvPr>
            <p:ph type="title"/>
          </p:nvPr>
        </p:nvSpPr>
        <p:spPr>
          <a:xfrm>
            <a:off x="323528" y="236678"/>
            <a:ext cx="8100402" cy="462864"/>
          </a:xfrm>
          <a:noFill/>
          <a:ln w="9525">
            <a:noFill/>
            <a:miter lim="800000"/>
          </a:ln>
        </p:spPr>
        <p:txBody>
          <a:bodyPr vert="horz" wrap="square" lIns="91440" tIns="45720" rIns="91440" bIns="45720" numCol="1" anchor="ctr" anchorCtr="0" compatLnSpc="1">
            <a:normAutofit fontScale="90000"/>
          </a:bodyPr>
          <a:lstStyle/>
          <a:p>
            <a:r>
              <a:rPr lang="zh-CN" altLang="en-US" dirty="0">
                <a:solidFill>
                  <a:srgbClr val="E62E25"/>
                </a:solidFill>
              </a:rPr>
              <a:t>大数据</a:t>
            </a:r>
            <a:r>
              <a:rPr lang="zh-CN" altLang="en-US" dirty="0" smtClean="0">
                <a:solidFill>
                  <a:srgbClr val="E62E25"/>
                </a:solidFill>
              </a:rPr>
              <a:t>服务</a:t>
            </a:r>
            <a:r>
              <a:rPr lang="en-US" altLang="zh-CN" dirty="0"/>
              <a:t>-</a:t>
            </a:r>
            <a:r>
              <a:rPr lang="zh-CN" altLang="en-US" dirty="0" smtClean="0"/>
              <a:t>构建校园大数据平台</a:t>
            </a:r>
            <a:endParaRPr lang="zh-CN" altLang="en-US" dirty="0"/>
          </a:p>
        </p:txBody>
      </p:sp>
      <p:sp>
        <p:nvSpPr>
          <p:cNvPr id="200" name="Freeform 5">
            <a:extLst>
              <a:ext uri="{FF2B5EF4-FFF2-40B4-BE49-F238E27FC236}">
                <a16:creationId xmlns:a16="http://schemas.microsoft.com/office/drawing/2014/main" xmlns="" id="{7080DF6C-99E6-464C-97A6-DCA6BFF9A2D1}"/>
              </a:ext>
            </a:extLst>
          </p:cNvPr>
          <p:cNvSpPr>
            <a:spLocks noEditPoints="1"/>
          </p:cNvSpPr>
          <p:nvPr/>
        </p:nvSpPr>
        <p:spPr bwMode="auto">
          <a:xfrm>
            <a:off x="1176382" y="1059582"/>
            <a:ext cx="6635978" cy="674762"/>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01" name="Rectangle 227">
            <a:extLst>
              <a:ext uri="{FF2B5EF4-FFF2-40B4-BE49-F238E27FC236}">
                <a16:creationId xmlns:a16="http://schemas.microsoft.com/office/drawing/2014/main" xmlns="" id="{EF7E2396-FF29-432C-8013-59076F399F49}"/>
              </a:ext>
            </a:extLst>
          </p:cNvPr>
          <p:cNvSpPr>
            <a:spLocks noChangeArrowheads="1"/>
          </p:cNvSpPr>
          <p:nvPr/>
        </p:nvSpPr>
        <p:spPr bwMode="auto">
          <a:xfrm>
            <a:off x="1490893" y="1389592"/>
            <a:ext cx="686480"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02" name="Rectangle 228">
            <a:extLst>
              <a:ext uri="{FF2B5EF4-FFF2-40B4-BE49-F238E27FC236}">
                <a16:creationId xmlns:a16="http://schemas.microsoft.com/office/drawing/2014/main" xmlns="" id="{6B8A5253-8953-4C86-8246-7BF809CD8F66}"/>
              </a:ext>
            </a:extLst>
          </p:cNvPr>
          <p:cNvSpPr>
            <a:spLocks noChangeArrowheads="1"/>
          </p:cNvSpPr>
          <p:nvPr/>
        </p:nvSpPr>
        <p:spPr bwMode="auto">
          <a:xfrm>
            <a:off x="2376967"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03" name="Rectangle 229">
            <a:extLst>
              <a:ext uri="{FF2B5EF4-FFF2-40B4-BE49-F238E27FC236}">
                <a16:creationId xmlns:a16="http://schemas.microsoft.com/office/drawing/2014/main" xmlns="" id="{B5E4668F-3B8F-48C2-A486-422206733995}"/>
              </a:ext>
            </a:extLst>
          </p:cNvPr>
          <p:cNvSpPr>
            <a:spLocks noChangeArrowheads="1"/>
          </p:cNvSpPr>
          <p:nvPr/>
        </p:nvSpPr>
        <p:spPr bwMode="auto">
          <a:xfrm>
            <a:off x="3264049"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07" name="Rectangle 230">
            <a:extLst>
              <a:ext uri="{FF2B5EF4-FFF2-40B4-BE49-F238E27FC236}">
                <a16:creationId xmlns:a16="http://schemas.microsoft.com/office/drawing/2014/main" xmlns="" id="{110999DC-49F9-430D-BB37-F6B1C6CB599B}"/>
              </a:ext>
            </a:extLst>
          </p:cNvPr>
          <p:cNvSpPr>
            <a:spLocks noChangeArrowheads="1"/>
          </p:cNvSpPr>
          <p:nvPr/>
        </p:nvSpPr>
        <p:spPr bwMode="auto">
          <a:xfrm>
            <a:off x="4151131" y="1389592"/>
            <a:ext cx="686480"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08" name="Rectangle 231">
            <a:extLst>
              <a:ext uri="{FF2B5EF4-FFF2-40B4-BE49-F238E27FC236}">
                <a16:creationId xmlns:a16="http://schemas.microsoft.com/office/drawing/2014/main" xmlns="" id="{04C5410B-B39B-4DB1-899E-EC483C14FB5C}"/>
              </a:ext>
            </a:extLst>
          </p:cNvPr>
          <p:cNvSpPr>
            <a:spLocks noChangeArrowheads="1"/>
          </p:cNvSpPr>
          <p:nvPr/>
        </p:nvSpPr>
        <p:spPr bwMode="auto">
          <a:xfrm>
            <a:off x="5037205"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09" name="Rectangle 232">
            <a:extLst>
              <a:ext uri="{FF2B5EF4-FFF2-40B4-BE49-F238E27FC236}">
                <a16:creationId xmlns:a16="http://schemas.microsoft.com/office/drawing/2014/main" xmlns="" id="{6973AE4B-6B16-4866-A10A-176E0E0FE948}"/>
              </a:ext>
            </a:extLst>
          </p:cNvPr>
          <p:cNvSpPr>
            <a:spLocks noChangeArrowheads="1"/>
          </p:cNvSpPr>
          <p:nvPr/>
        </p:nvSpPr>
        <p:spPr bwMode="auto">
          <a:xfrm>
            <a:off x="5924287"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10" name="Rectangle 233">
            <a:extLst>
              <a:ext uri="{FF2B5EF4-FFF2-40B4-BE49-F238E27FC236}">
                <a16:creationId xmlns:a16="http://schemas.microsoft.com/office/drawing/2014/main" xmlns="" id="{C41F098F-B44B-497C-ABAC-747CB073F067}"/>
              </a:ext>
            </a:extLst>
          </p:cNvPr>
          <p:cNvSpPr>
            <a:spLocks noChangeArrowheads="1"/>
          </p:cNvSpPr>
          <p:nvPr/>
        </p:nvSpPr>
        <p:spPr bwMode="auto">
          <a:xfrm>
            <a:off x="6810361"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17" name="Rectangle 455">
            <a:extLst>
              <a:ext uri="{FF2B5EF4-FFF2-40B4-BE49-F238E27FC236}">
                <a16:creationId xmlns:a16="http://schemas.microsoft.com/office/drawing/2014/main" xmlns="" id="{0494BD00-D16C-4CC7-8D9C-1D4AC3539211}"/>
              </a:ext>
            </a:extLst>
          </p:cNvPr>
          <p:cNvSpPr>
            <a:spLocks noChangeArrowheads="1"/>
          </p:cNvSpPr>
          <p:nvPr/>
        </p:nvSpPr>
        <p:spPr bwMode="auto">
          <a:xfrm>
            <a:off x="1176382" y="1059582"/>
            <a:ext cx="6635978" cy="6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4" name="Freeform 456">
            <a:extLst>
              <a:ext uri="{FF2B5EF4-FFF2-40B4-BE49-F238E27FC236}">
                <a16:creationId xmlns:a16="http://schemas.microsoft.com/office/drawing/2014/main" xmlns="" id="{A884767D-CCD8-4461-A295-607441775667}"/>
              </a:ext>
            </a:extLst>
          </p:cNvPr>
          <p:cNvSpPr>
            <a:spLocks noEditPoints="1"/>
          </p:cNvSpPr>
          <p:nvPr/>
        </p:nvSpPr>
        <p:spPr bwMode="auto">
          <a:xfrm>
            <a:off x="1209648" y="1087934"/>
            <a:ext cx="6569446" cy="618059"/>
          </a:xfrm>
          <a:custGeom>
            <a:avLst/>
            <a:gdLst>
              <a:gd name="T0" fmla="*/ 382 w 13034"/>
              <a:gd name="T1" fmla="*/ 1090 h 1090"/>
              <a:gd name="T2" fmla="*/ 830 w 13034"/>
              <a:gd name="T3" fmla="*/ 1090 h 1090"/>
              <a:gd name="T4" fmla="*/ 1278 w 13034"/>
              <a:gd name="T5" fmla="*/ 1090 h 1090"/>
              <a:gd name="T6" fmla="*/ 1726 w 13034"/>
              <a:gd name="T7" fmla="*/ 1090 h 1090"/>
              <a:gd name="T8" fmla="*/ 2174 w 13034"/>
              <a:gd name="T9" fmla="*/ 1090 h 1090"/>
              <a:gd name="T10" fmla="*/ 2622 w 13034"/>
              <a:gd name="T11" fmla="*/ 1090 h 1090"/>
              <a:gd name="T12" fmla="*/ 3070 w 13034"/>
              <a:gd name="T13" fmla="*/ 1090 h 1090"/>
              <a:gd name="T14" fmla="*/ 3518 w 13034"/>
              <a:gd name="T15" fmla="*/ 1090 h 1090"/>
              <a:gd name="T16" fmla="*/ 3966 w 13034"/>
              <a:gd name="T17" fmla="*/ 1090 h 1090"/>
              <a:gd name="T18" fmla="*/ 4414 w 13034"/>
              <a:gd name="T19" fmla="*/ 1090 h 1090"/>
              <a:gd name="T20" fmla="*/ 4862 w 13034"/>
              <a:gd name="T21" fmla="*/ 1090 h 1090"/>
              <a:gd name="T22" fmla="*/ 5310 w 13034"/>
              <a:gd name="T23" fmla="*/ 1090 h 1090"/>
              <a:gd name="T24" fmla="*/ 5758 w 13034"/>
              <a:gd name="T25" fmla="*/ 1090 h 1090"/>
              <a:gd name="T26" fmla="*/ 6206 w 13034"/>
              <a:gd name="T27" fmla="*/ 1090 h 1090"/>
              <a:gd name="T28" fmla="*/ 6654 w 13034"/>
              <a:gd name="T29" fmla="*/ 1090 h 1090"/>
              <a:gd name="T30" fmla="*/ 7102 w 13034"/>
              <a:gd name="T31" fmla="*/ 1090 h 1090"/>
              <a:gd name="T32" fmla="*/ 7550 w 13034"/>
              <a:gd name="T33" fmla="*/ 1090 h 1090"/>
              <a:gd name="T34" fmla="*/ 7998 w 13034"/>
              <a:gd name="T35" fmla="*/ 1090 h 1090"/>
              <a:gd name="T36" fmla="*/ 8446 w 13034"/>
              <a:gd name="T37" fmla="*/ 1090 h 1090"/>
              <a:gd name="T38" fmla="*/ 8894 w 13034"/>
              <a:gd name="T39" fmla="*/ 1090 h 1090"/>
              <a:gd name="T40" fmla="*/ 9342 w 13034"/>
              <a:gd name="T41" fmla="*/ 1090 h 1090"/>
              <a:gd name="T42" fmla="*/ 9790 w 13034"/>
              <a:gd name="T43" fmla="*/ 1090 h 1090"/>
              <a:gd name="T44" fmla="*/ 10238 w 13034"/>
              <a:gd name="T45" fmla="*/ 1090 h 1090"/>
              <a:gd name="T46" fmla="*/ 10686 w 13034"/>
              <a:gd name="T47" fmla="*/ 1090 h 1090"/>
              <a:gd name="T48" fmla="*/ 11134 w 13034"/>
              <a:gd name="T49" fmla="*/ 1090 h 1090"/>
              <a:gd name="T50" fmla="*/ 11582 w 13034"/>
              <a:gd name="T51" fmla="*/ 1090 h 1090"/>
              <a:gd name="T52" fmla="*/ 12030 w 13034"/>
              <a:gd name="T53" fmla="*/ 1090 h 1090"/>
              <a:gd name="T54" fmla="*/ 12478 w 13034"/>
              <a:gd name="T55" fmla="*/ 1090 h 1090"/>
              <a:gd name="T56" fmla="*/ 12926 w 13034"/>
              <a:gd name="T57" fmla="*/ 1090 h 1090"/>
              <a:gd name="T58" fmla="*/ 13034 w 13034"/>
              <a:gd name="T59" fmla="*/ 734 h 1090"/>
              <a:gd name="T60" fmla="*/ 13034 w 13034"/>
              <a:gd name="T61" fmla="*/ 286 h 1090"/>
              <a:gd name="T62" fmla="*/ 12822 w 13034"/>
              <a:gd name="T63" fmla="*/ 16 h 1090"/>
              <a:gd name="T64" fmla="*/ 12374 w 13034"/>
              <a:gd name="T65" fmla="*/ 16 h 1090"/>
              <a:gd name="T66" fmla="*/ 11926 w 13034"/>
              <a:gd name="T67" fmla="*/ 16 h 1090"/>
              <a:gd name="T68" fmla="*/ 11478 w 13034"/>
              <a:gd name="T69" fmla="*/ 16 h 1090"/>
              <a:gd name="T70" fmla="*/ 11030 w 13034"/>
              <a:gd name="T71" fmla="*/ 16 h 1090"/>
              <a:gd name="T72" fmla="*/ 10584 w 13034"/>
              <a:gd name="T73" fmla="*/ 16 h 1090"/>
              <a:gd name="T74" fmla="*/ 10136 w 13034"/>
              <a:gd name="T75" fmla="*/ 16 h 1090"/>
              <a:gd name="T76" fmla="*/ 9688 w 13034"/>
              <a:gd name="T77" fmla="*/ 16 h 1090"/>
              <a:gd name="T78" fmla="*/ 9240 w 13034"/>
              <a:gd name="T79" fmla="*/ 16 h 1090"/>
              <a:gd name="T80" fmla="*/ 8792 w 13034"/>
              <a:gd name="T81" fmla="*/ 16 h 1090"/>
              <a:gd name="T82" fmla="*/ 8344 w 13034"/>
              <a:gd name="T83" fmla="*/ 16 h 1090"/>
              <a:gd name="T84" fmla="*/ 7896 w 13034"/>
              <a:gd name="T85" fmla="*/ 16 h 1090"/>
              <a:gd name="T86" fmla="*/ 7448 w 13034"/>
              <a:gd name="T87" fmla="*/ 16 h 1090"/>
              <a:gd name="T88" fmla="*/ 7000 w 13034"/>
              <a:gd name="T89" fmla="*/ 16 h 1090"/>
              <a:gd name="T90" fmla="*/ 6552 w 13034"/>
              <a:gd name="T91" fmla="*/ 16 h 1090"/>
              <a:gd name="T92" fmla="*/ 6104 w 13034"/>
              <a:gd name="T93" fmla="*/ 16 h 1090"/>
              <a:gd name="T94" fmla="*/ 5656 w 13034"/>
              <a:gd name="T95" fmla="*/ 16 h 1090"/>
              <a:gd name="T96" fmla="*/ 5208 w 13034"/>
              <a:gd name="T97" fmla="*/ 16 h 1090"/>
              <a:gd name="T98" fmla="*/ 4760 w 13034"/>
              <a:gd name="T99" fmla="*/ 16 h 1090"/>
              <a:gd name="T100" fmla="*/ 4312 w 13034"/>
              <a:gd name="T101" fmla="*/ 16 h 1090"/>
              <a:gd name="T102" fmla="*/ 3864 w 13034"/>
              <a:gd name="T103" fmla="*/ 16 h 1090"/>
              <a:gd name="T104" fmla="*/ 3416 w 13034"/>
              <a:gd name="T105" fmla="*/ 16 h 1090"/>
              <a:gd name="T106" fmla="*/ 2968 w 13034"/>
              <a:gd name="T107" fmla="*/ 16 h 1090"/>
              <a:gd name="T108" fmla="*/ 2520 w 13034"/>
              <a:gd name="T109" fmla="*/ 16 h 1090"/>
              <a:gd name="T110" fmla="*/ 2072 w 13034"/>
              <a:gd name="T111" fmla="*/ 16 h 1090"/>
              <a:gd name="T112" fmla="*/ 1624 w 13034"/>
              <a:gd name="T113" fmla="*/ 16 h 1090"/>
              <a:gd name="T114" fmla="*/ 1176 w 13034"/>
              <a:gd name="T115" fmla="*/ 16 h 1090"/>
              <a:gd name="T116" fmla="*/ 728 w 13034"/>
              <a:gd name="T117" fmla="*/ 16 h 1090"/>
              <a:gd name="T118" fmla="*/ 280 w 13034"/>
              <a:gd name="T119" fmla="*/ 16 h 1090"/>
              <a:gd name="T120" fmla="*/ 16 w 13034"/>
              <a:gd name="T121" fmla="*/ 186 h 1090"/>
              <a:gd name="T122" fmla="*/ 16 w 13034"/>
              <a:gd name="T123" fmla="*/ 634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34" h="1090">
                <a:moveTo>
                  <a:pt x="30" y="1074"/>
                </a:moveTo>
                <a:lnTo>
                  <a:pt x="16" y="1074"/>
                </a:lnTo>
                <a:lnTo>
                  <a:pt x="16" y="1050"/>
                </a:lnTo>
                <a:lnTo>
                  <a:pt x="0" y="1050"/>
                </a:lnTo>
                <a:lnTo>
                  <a:pt x="0" y="1090"/>
                </a:lnTo>
                <a:lnTo>
                  <a:pt x="30" y="1090"/>
                </a:lnTo>
                <a:lnTo>
                  <a:pt x="30" y="1074"/>
                </a:lnTo>
                <a:close/>
                <a:moveTo>
                  <a:pt x="94" y="1074"/>
                </a:moveTo>
                <a:lnTo>
                  <a:pt x="62" y="1074"/>
                </a:lnTo>
                <a:lnTo>
                  <a:pt x="62" y="1090"/>
                </a:lnTo>
                <a:lnTo>
                  <a:pt x="94" y="1090"/>
                </a:lnTo>
                <a:lnTo>
                  <a:pt x="94" y="1074"/>
                </a:lnTo>
                <a:close/>
                <a:moveTo>
                  <a:pt x="158" y="1074"/>
                </a:moveTo>
                <a:lnTo>
                  <a:pt x="126" y="1074"/>
                </a:lnTo>
                <a:lnTo>
                  <a:pt x="126" y="1090"/>
                </a:lnTo>
                <a:lnTo>
                  <a:pt x="158" y="1090"/>
                </a:lnTo>
                <a:lnTo>
                  <a:pt x="158" y="1074"/>
                </a:lnTo>
                <a:close/>
                <a:moveTo>
                  <a:pt x="222" y="1074"/>
                </a:moveTo>
                <a:lnTo>
                  <a:pt x="190" y="1074"/>
                </a:lnTo>
                <a:lnTo>
                  <a:pt x="190" y="1090"/>
                </a:lnTo>
                <a:lnTo>
                  <a:pt x="222" y="1090"/>
                </a:lnTo>
                <a:lnTo>
                  <a:pt x="222" y="1074"/>
                </a:lnTo>
                <a:close/>
                <a:moveTo>
                  <a:pt x="286" y="1074"/>
                </a:moveTo>
                <a:lnTo>
                  <a:pt x="254" y="1074"/>
                </a:lnTo>
                <a:lnTo>
                  <a:pt x="254" y="1090"/>
                </a:lnTo>
                <a:lnTo>
                  <a:pt x="286" y="1090"/>
                </a:lnTo>
                <a:lnTo>
                  <a:pt x="286" y="1074"/>
                </a:lnTo>
                <a:close/>
                <a:moveTo>
                  <a:pt x="350" y="1074"/>
                </a:moveTo>
                <a:lnTo>
                  <a:pt x="318" y="1074"/>
                </a:lnTo>
                <a:lnTo>
                  <a:pt x="318" y="1090"/>
                </a:lnTo>
                <a:lnTo>
                  <a:pt x="350" y="1090"/>
                </a:lnTo>
                <a:lnTo>
                  <a:pt x="350" y="1074"/>
                </a:lnTo>
                <a:close/>
                <a:moveTo>
                  <a:pt x="414" y="1074"/>
                </a:moveTo>
                <a:lnTo>
                  <a:pt x="382" y="1074"/>
                </a:lnTo>
                <a:lnTo>
                  <a:pt x="382" y="1090"/>
                </a:lnTo>
                <a:lnTo>
                  <a:pt x="414" y="1090"/>
                </a:lnTo>
                <a:lnTo>
                  <a:pt x="414" y="1074"/>
                </a:lnTo>
                <a:close/>
                <a:moveTo>
                  <a:pt x="478" y="1074"/>
                </a:moveTo>
                <a:lnTo>
                  <a:pt x="446" y="1074"/>
                </a:lnTo>
                <a:lnTo>
                  <a:pt x="446" y="1090"/>
                </a:lnTo>
                <a:lnTo>
                  <a:pt x="478" y="1090"/>
                </a:lnTo>
                <a:lnTo>
                  <a:pt x="478" y="1074"/>
                </a:lnTo>
                <a:close/>
                <a:moveTo>
                  <a:pt x="542" y="1074"/>
                </a:moveTo>
                <a:lnTo>
                  <a:pt x="510" y="1074"/>
                </a:lnTo>
                <a:lnTo>
                  <a:pt x="510" y="1090"/>
                </a:lnTo>
                <a:lnTo>
                  <a:pt x="542" y="1090"/>
                </a:lnTo>
                <a:lnTo>
                  <a:pt x="542" y="1074"/>
                </a:lnTo>
                <a:close/>
                <a:moveTo>
                  <a:pt x="606" y="1074"/>
                </a:moveTo>
                <a:lnTo>
                  <a:pt x="574" y="1074"/>
                </a:lnTo>
                <a:lnTo>
                  <a:pt x="574" y="1090"/>
                </a:lnTo>
                <a:lnTo>
                  <a:pt x="606" y="1090"/>
                </a:lnTo>
                <a:lnTo>
                  <a:pt x="606" y="1074"/>
                </a:lnTo>
                <a:close/>
                <a:moveTo>
                  <a:pt x="670" y="1074"/>
                </a:moveTo>
                <a:lnTo>
                  <a:pt x="638" y="1074"/>
                </a:lnTo>
                <a:lnTo>
                  <a:pt x="638" y="1090"/>
                </a:lnTo>
                <a:lnTo>
                  <a:pt x="670" y="1090"/>
                </a:lnTo>
                <a:lnTo>
                  <a:pt x="670" y="1074"/>
                </a:lnTo>
                <a:close/>
                <a:moveTo>
                  <a:pt x="734" y="1074"/>
                </a:moveTo>
                <a:lnTo>
                  <a:pt x="702" y="1074"/>
                </a:lnTo>
                <a:lnTo>
                  <a:pt x="702" y="1090"/>
                </a:lnTo>
                <a:lnTo>
                  <a:pt x="734" y="1090"/>
                </a:lnTo>
                <a:lnTo>
                  <a:pt x="734" y="1074"/>
                </a:lnTo>
                <a:close/>
                <a:moveTo>
                  <a:pt x="798" y="1074"/>
                </a:moveTo>
                <a:lnTo>
                  <a:pt x="766" y="1074"/>
                </a:lnTo>
                <a:lnTo>
                  <a:pt x="766" y="1090"/>
                </a:lnTo>
                <a:lnTo>
                  <a:pt x="798" y="1090"/>
                </a:lnTo>
                <a:lnTo>
                  <a:pt x="798" y="1074"/>
                </a:lnTo>
                <a:close/>
                <a:moveTo>
                  <a:pt x="862" y="1074"/>
                </a:moveTo>
                <a:lnTo>
                  <a:pt x="830" y="1074"/>
                </a:lnTo>
                <a:lnTo>
                  <a:pt x="830" y="1090"/>
                </a:lnTo>
                <a:lnTo>
                  <a:pt x="862" y="1090"/>
                </a:lnTo>
                <a:lnTo>
                  <a:pt x="862" y="1074"/>
                </a:lnTo>
                <a:close/>
                <a:moveTo>
                  <a:pt x="926" y="1074"/>
                </a:moveTo>
                <a:lnTo>
                  <a:pt x="894" y="1074"/>
                </a:lnTo>
                <a:lnTo>
                  <a:pt x="894" y="1090"/>
                </a:lnTo>
                <a:lnTo>
                  <a:pt x="926" y="1090"/>
                </a:lnTo>
                <a:lnTo>
                  <a:pt x="926" y="1074"/>
                </a:lnTo>
                <a:close/>
                <a:moveTo>
                  <a:pt x="990" y="1074"/>
                </a:moveTo>
                <a:lnTo>
                  <a:pt x="958" y="1074"/>
                </a:lnTo>
                <a:lnTo>
                  <a:pt x="958" y="1090"/>
                </a:lnTo>
                <a:lnTo>
                  <a:pt x="990" y="1090"/>
                </a:lnTo>
                <a:lnTo>
                  <a:pt x="990" y="1074"/>
                </a:lnTo>
                <a:close/>
                <a:moveTo>
                  <a:pt x="1054" y="1074"/>
                </a:moveTo>
                <a:lnTo>
                  <a:pt x="1022" y="1074"/>
                </a:lnTo>
                <a:lnTo>
                  <a:pt x="1022" y="1090"/>
                </a:lnTo>
                <a:lnTo>
                  <a:pt x="1054" y="1090"/>
                </a:lnTo>
                <a:lnTo>
                  <a:pt x="1054" y="1074"/>
                </a:lnTo>
                <a:close/>
                <a:moveTo>
                  <a:pt x="1118" y="1074"/>
                </a:moveTo>
                <a:lnTo>
                  <a:pt x="1086" y="1074"/>
                </a:lnTo>
                <a:lnTo>
                  <a:pt x="1086" y="1090"/>
                </a:lnTo>
                <a:lnTo>
                  <a:pt x="1118" y="1090"/>
                </a:lnTo>
                <a:lnTo>
                  <a:pt x="1118" y="1074"/>
                </a:lnTo>
                <a:close/>
                <a:moveTo>
                  <a:pt x="1182" y="1074"/>
                </a:moveTo>
                <a:lnTo>
                  <a:pt x="1150" y="1074"/>
                </a:lnTo>
                <a:lnTo>
                  <a:pt x="1150" y="1090"/>
                </a:lnTo>
                <a:lnTo>
                  <a:pt x="1182" y="1090"/>
                </a:lnTo>
                <a:lnTo>
                  <a:pt x="1182" y="1074"/>
                </a:lnTo>
                <a:close/>
                <a:moveTo>
                  <a:pt x="1246" y="1074"/>
                </a:moveTo>
                <a:lnTo>
                  <a:pt x="1214" y="1074"/>
                </a:lnTo>
                <a:lnTo>
                  <a:pt x="1214" y="1090"/>
                </a:lnTo>
                <a:lnTo>
                  <a:pt x="1246" y="1090"/>
                </a:lnTo>
                <a:lnTo>
                  <a:pt x="1246" y="1074"/>
                </a:lnTo>
                <a:close/>
                <a:moveTo>
                  <a:pt x="1310" y="1074"/>
                </a:moveTo>
                <a:lnTo>
                  <a:pt x="1278" y="1074"/>
                </a:lnTo>
                <a:lnTo>
                  <a:pt x="1278" y="1090"/>
                </a:lnTo>
                <a:lnTo>
                  <a:pt x="1310" y="1090"/>
                </a:lnTo>
                <a:lnTo>
                  <a:pt x="1310" y="1074"/>
                </a:lnTo>
                <a:close/>
                <a:moveTo>
                  <a:pt x="1374" y="1074"/>
                </a:moveTo>
                <a:lnTo>
                  <a:pt x="1342" y="1074"/>
                </a:lnTo>
                <a:lnTo>
                  <a:pt x="1342" y="1090"/>
                </a:lnTo>
                <a:lnTo>
                  <a:pt x="1374" y="1090"/>
                </a:lnTo>
                <a:lnTo>
                  <a:pt x="1374" y="1074"/>
                </a:lnTo>
                <a:close/>
                <a:moveTo>
                  <a:pt x="1438" y="1074"/>
                </a:moveTo>
                <a:lnTo>
                  <a:pt x="1406" y="1074"/>
                </a:lnTo>
                <a:lnTo>
                  <a:pt x="1406" y="1090"/>
                </a:lnTo>
                <a:lnTo>
                  <a:pt x="1438" y="1090"/>
                </a:lnTo>
                <a:lnTo>
                  <a:pt x="1438" y="1074"/>
                </a:lnTo>
                <a:close/>
                <a:moveTo>
                  <a:pt x="1502" y="1074"/>
                </a:moveTo>
                <a:lnTo>
                  <a:pt x="1470" y="1074"/>
                </a:lnTo>
                <a:lnTo>
                  <a:pt x="1470" y="1090"/>
                </a:lnTo>
                <a:lnTo>
                  <a:pt x="1502" y="1090"/>
                </a:lnTo>
                <a:lnTo>
                  <a:pt x="1502" y="1074"/>
                </a:lnTo>
                <a:close/>
                <a:moveTo>
                  <a:pt x="1566" y="1074"/>
                </a:moveTo>
                <a:lnTo>
                  <a:pt x="1534" y="1074"/>
                </a:lnTo>
                <a:lnTo>
                  <a:pt x="1534" y="1090"/>
                </a:lnTo>
                <a:lnTo>
                  <a:pt x="1566" y="1090"/>
                </a:lnTo>
                <a:lnTo>
                  <a:pt x="1566" y="1074"/>
                </a:lnTo>
                <a:close/>
                <a:moveTo>
                  <a:pt x="1630" y="1074"/>
                </a:moveTo>
                <a:lnTo>
                  <a:pt x="1598" y="1074"/>
                </a:lnTo>
                <a:lnTo>
                  <a:pt x="1598" y="1090"/>
                </a:lnTo>
                <a:lnTo>
                  <a:pt x="1630" y="1090"/>
                </a:lnTo>
                <a:lnTo>
                  <a:pt x="1630" y="1074"/>
                </a:lnTo>
                <a:close/>
                <a:moveTo>
                  <a:pt x="1694" y="1074"/>
                </a:moveTo>
                <a:lnTo>
                  <a:pt x="1662" y="1074"/>
                </a:lnTo>
                <a:lnTo>
                  <a:pt x="1662" y="1090"/>
                </a:lnTo>
                <a:lnTo>
                  <a:pt x="1694" y="1090"/>
                </a:lnTo>
                <a:lnTo>
                  <a:pt x="1694" y="1074"/>
                </a:lnTo>
                <a:close/>
                <a:moveTo>
                  <a:pt x="1758" y="1074"/>
                </a:moveTo>
                <a:lnTo>
                  <a:pt x="1726" y="1074"/>
                </a:lnTo>
                <a:lnTo>
                  <a:pt x="1726" y="1090"/>
                </a:lnTo>
                <a:lnTo>
                  <a:pt x="1758" y="1090"/>
                </a:lnTo>
                <a:lnTo>
                  <a:pt x="1758" y="1074"/>
                </a:lnTo>
                <a:close/>
                <a:moveTo>
                  <a:pt x="1822" y="1074"/>
                </a:moveTo>
                <a:lnTo>
                  <a:pt x="1790" y="1074"/>
                </a:lnTo>
                <a:lnTo>
                  <a:pt x="1790" y="1090"/>
                </a:lnTo>
                <a:lnTo>
                  <a:pt x="1822" y="1090"/>
                </a:lnTo>
                <a:lnTo>
                  <a:pt x="1822" y="1074"/>
                </a:lnTo>
                <a:close/>
                <a:moveTo>
                  <a:pt x="1886" y="1074"/>
                </a:moveTo>
                <a:lnTo>
                  <a:pt x="1854" y="1074"/>
                </a:lnTo>
                <a:lnTo>
                  <a:pt x="1854" y="1090"/>
                </a:lnTo>
                <a:lnTo>
                  <a:pt x="1886" y="1090"/>
                </a:lnTo>
                <a:lnTo>
                  <a:pt x="1886" y="1074"/>
                </a:lnTo>
                <a:close/>
                <a:moveTo>
                  <a:pt x="1950" y="1074"/>
                </a:moveTo>
                <a:lnTo>
                  <a:pt x="1918" y="1074"/>
                </a:lnTo>
                <a:lnTo>
                  <a:pt x="1918" y="1090"/>
                </a:lnTo>
                <a:lnTo>
                  <a:pt x="1950" y="1090"/>
                </a:lnTo>
                <a:lnTo>
                  <a:pt x="1950" y="1074"/>
                </a:lnTo>
                <a:close/>
                <a:moveTo>
                  <a:pt x="2014" y="1074"/>
                </a:moveTo>
                <a:lnTo>
                  <a:pt x="1982" y="1074"/>
                </a:lnTo>
                <a:lnTo>
                  <a:pt x="1982" y="1090"/>
                </a:lnTo>
                <a:lnTo>
                  <a:pt x="2014" y="1090"/>
                </a:lnTo>
                <a:lnTo>
                  <a:pt x="2014" y="1074"/>
                </a:lnTo>
                <a:close/>
                <a:moveTo>
                  <a:pt x="2078" y="1074"/>
                </a:moveTo>
                <a:lnTo>
                  <a:pt x="2046" y="1074"/>
                </a:lnTo>
                <a:lnTo>
                  <a:pt x="2046" y="1090"/>
                </a:lnTo>
                <a:lnTo>
                  <a:pt x="2078" y="1090"/>
                </a:lnTo>
                <a:lnTo>
                  <a:pt x="2078" y="1074"/>
                </a:lnTo>
                <a:close/>
                <a:moveTo>
                  <a:pt x="2142" y="1074"/>
                </a:moveTo>
                <a:lnTo>
                  <a:pt x="2110" y="1074"/>
                </a:lnTo>
                <a:lnTo>
                  <a:pt x="2110" y="1090"/>
                </a:lnTo>
                <a:lnTo>
                  <a:pt x="2142" y="1090"/>
                </a:lnTo>
                <a:lnTo>
                  <a:pt x="2142" y="1074"/>
                </a:lnTo>
                <a:close/>
                <a:moveTo>
                  <a:pt x="2206" y="1074"/>
                </a:moveTo>
                <a:lnTo>
                  <a:pt x="2174" y="1074"/>
                </a:lnTo>
                <a:lnTo>
                  <a:pt x="2174" y="1090"/>
                </a:lnTo>
                <a:lnTo>
                  <a:pt x="2206" y="1090"/>
                </a:lnTo>
                <a:lnTo>
                  <a:pt x="2206" y="1074"/>
                </a:lnTo>
                <a:close/>
                <a:moveTo>
                  <a:pt x="2270" y="1074"/>
                </a:moveTo>
                <a:lnTo>
                  <a:pt x="2238" y="1074"/>
                </a:lnTo>
                <a:lnTo>
                  <a:pt x="2238" y="1090"/>
                </a:lnTo>
                <a:lnTo>
                  <a:pt x="2270" y="1090"/>
                </a:lnTo>
                <a:lnTo>
                  <a:pt x="2270" y="1074"/>
                </a:lnTo>
                <a:close/>
                <a:moveTo>
                  <a:pt x="2334" y="1074"/>
                </a:moveTo>
                <a:lnTo>
                  <a:pt x="2302" y="1074"/>
                </a:lnTo>
                <a:lnTo>
                  <a:pt x="2302" y="1090"/>
                </a:lnTo>
                <a:lnTo>
                  <a:pt x="2334" y="1090"/>
                </a:lnTo>
                <a:lnTo>
                  <a:pt x="2334" y="1074"/>
                </a:lnTo>
                <a:close/>
                <a:moveTo>
                  <a:pt x="2398" y="1074"/>
                </a:moveTo>
                <a:lnTo>
                  <a:pt x="2366" y="1074"/>
                </a:lnTo>
                <a:lnTo>
                  <a:pt x="2366" y="1090"/>
                </a:lnTo>
                <a:lnTo>
                  <a:pt x="2398" y="1090"/>
                </a:lnTo>
                <a:lnTo>
                  <a:pt x="2398" y="1074"/>
                </a:lnTo>
                <a:close/>
                <a:moveTo>
                  <a:pt x="2462" y="1074"/>
                </a:moveTo>
                <a:lnTo>
                  <a:pt x="2430" y="1074"/>
                </a:lnTo>
                <a:lnTo>
                  <a:pt x="2430" y="1090"/>
                </a:lnTo>
                <a:lnTo>
                  <a:pt x="2462" y="1090"/>
                </a:lnTo>
                <a:lnTo>
                  <a:pt x="2462" y="1074"/>
                </a:lnTo>
                <a:close/>
                <a:moveTo>
                  <a:pt x="2526" y="1074"/>
                </a:moveTo>
                <a:lnTo>
                  <a:pt x="2494" y="1074"/>
                </a:lnTo>
                <a:lnTo>
                  <a:pt x="2494" y="1090"/>
                </a:lnTo>
                <a:lnTo>
                  <a:pt x="2526" y="1090"/>
                </a:lnTo>
                <a:lnTo>
                  <a:pt x="2526" y="1074"/>
                </a:lnTo>
                <a:close/>
                <a:moveTo>
                  <a:pt x="2590" y="1074"/>
                </a:moveTo>
                <a:lnTo>
                  <a:pt x="2558" y="1074"/>
                </a:lnTo>
                <a:lnTo>
                  <a:pt x="2558" y="1090"/>
                </a:lnTo>
                <a:lnTo>
                  <a:pt x="2590" y="1090"/>
                </a:lnTo>
                <a:lnTo>
                  <a:pt x="2590" y="1074"/>
                </a:lnTo>
                <a:close/>
                <a:moveTo>
                  <a:pt x="2654" y="1074"/>
                </a:moveTo>
                <a:lnTo>
                  <a:pt x="2622" y="1074"/>
                </a:lnTo>
                <a:lnTo>
                  <a:pt x="2622" y="1090"/>
                </a:lnTo>
                <a:lnTo>
                  <a:pt x="2654" y="1090"/>
                </a:lnTo>
                <a:lnTo>
                  <a:pt x="2654" y="1074"/>
                </a:lnTo>
                <a:close/>
                <a:moveTo>
                  <a:pt x="2718" y="1074"/>
                </a:moveTo>
                <a:lnTo>
                  <a:pt x="2686" y="1074"/>
                </a:lnTo>
                <a:lnTo>
                  <a:pt x="2686" y="1090"/>
                </a:lnTo>
                <a:lnTo>
                  <a:pt x="2718" y="1090"/>
                </a:lnTo>
                <a:lnTo>
                  <a:pt x="2718" y="1074"/>
                </a:lnTo>
                <a:close/>
                <a:moveTo>
                  <a:pt x="2782" y="1074"/>
                </a:moveTo>
                <a:lnTo>
                  <a:pt x="2750" y="1074"/>
                </a:lnTo>
                <a:lnTo>
                  <a:pt x="2750" y="1090"/>
                </a:lnTo>
                <a:lnTo>
                  <a:pt x="2782" y="1090"/>
                </a:lnTo>
                <a:lnTo>
                  <a:pt x="2782" y="1074"/>
                </a:lnTo>
                <a:close/>
                <a:moveTo>
                  <a:pt x="2846" y="1074"/>
                </a:moveTo>
                <a:lnTo>
                  <a:pt x="2814" y="1074"/>
                </a:lnTo>
                <a:lnTo>
                  <a:pt x="2814" y="1090"/>
                </a:lnTo>
                <a:lnTo>
                  <a:pt x="2846" y="1090"/>
                </a:lnTo>
                <a:lnTo>
                  <a:pt x="2846" y="1074"/>
                </a:lnTo>
                <a:close/>
                <a:moveTo>
                  <a:pt x="2910" y="1074"/>
                </a:moveTo>
                <a:lnTo>
                  <a:pt x="2878" y="1074"/>
                </a:lnTo>
                <a:lnTo>
                  <a:pt x="2878" y="1090"/>
                </a:lnTo>
                <a:lnTo>
                  <a:pt x="2910" y="1090"/>
                </a:lnTo>
                <a:lnTo>
                  <a:pt x="2910" y="1074"/>
                </a:lnTo>
                <a:close/>
                <a:moveTo>
                  <a:pt x="2974" y="1074"/>
                </a:moveTo>
                <a:lnTo>
                  <a:pt x="2942" y="1074"/>
                </a:lnTo>
                <a:lnTo>
                  <a:pt x="2942" y="1090"/>
                </a:lnTo>
                <a:lnTo>
                  <a:pt x="2974" y="1090"/>
                </a:lnTo>
                <a:lnTo>
                  <a:pt x="2974" y="1074"/>
                </a:lnTo>
                <a:close/>
                <a:moveTo>
                  <a:pt x="3038" y="1074"/>
                </a:moveTo>
                <a:lnTo>
                  <a:pt x="3006" y="1074"/>
                </a:lnTo>
                <a:lnTo>
                  <a:pt x="3006" y="1090"/>
                </a:lnTo>
                <a:lnTo>
                  <a:pt x="3038" y="1090"/>
                </a:lnTo>
                <a:lnTo>
                  <a:pt x="3038" y="1074"/>
                </a:lnTo>
                <a:close/>
                <a:moveTo>
                  <a:pt x="3102" y="1074"/>
                </a:moveTo>
                <a:lnTo>
                  <a:pt x="3070" y="1074"/>
                </a:lnTo>
                <a:lnTo>
                  <a:pt x="3070" y="1090"/>
                </a:lnTo>
                <a:lnTo>
                  <a:pt x="3102" y="1090"/>
                </a:lnTo>
                <a:lnTo>
                  <a:pt x="3102" y="1074"/>
                </a:lnTo>
                <a:close/>
                <a:moveTo>
                  <a:pt x="3166" y="1074"/>
                </a:moveTo>
                <a:lnTo>
                  <a:pt x="3134" y="1074"/>
                </a:lnTo>
                <a:lnTo>
                  <a:pt x="3134" y="1090"/>
                </a:lnTo>
                <a:lnTo>
                  <a:pt x="3166" y="1090"/>
                </a:lnTo>
                <a:lnTo>
                  <a:pt x="3166" y="1074"/>
                </a:lnTo>
                <a:close/>
                <a:moveTo>
                  <a:pt x="3230" y="1074"/>
                </a:moveTo>
                <a:lnTo>
                  <a:pt x="3198" y="1074"/>
                </a:lnTo>
                <a:lnTo>
                  <a:pt x="3198" y="1090"/>
                </a:lnTo>
                <a:lnTo>
                  <a:pt x="3230" y="1090"/>
                </a:lnTo>
                <a:lnTo>
                  <a:pt x="3230" y="1074"/>
                </a:lnTo>
                <a:close/>
                <a:moveTo>
                  <a:pt x="3294" y="1074"/>
                </a:moveTo>
                <a:lnTo>
                  <a:pt x="3262" y="1074"/>
                </a:lnTo>
                <a:lnTo>
                  <a:pt x="3262" y="1090"/>
                </a:lnTo>
                <a:lnTo>
                  <a:pt x="3294" y="1090"/>
                </a:lnTo>
                <a:lnTo>
                  <a:pt x="3294" y="1074"/>
                </a:lnTo>
                <a:close/>
                <a:moveTo>
                  <a:pt x="3358" y="1074"/>
                </a:moveTo>
                <a:lnTo>
                  <a:pt x="3326" y="1074"/>
                </a:lnTo>
                <a:lnTo>
                  <a:pt x="3326" y="1090"/>
                </a:lnTo>
                <a:lnTo>
                  <a:pt x="3358" y="1090"/>
                </a:lnTo>
                <a:lnTo>
                  <a:pt x="3358" y="1074"/>
                </a:lnTo>
                <a:close/>
                <a:moveTo>
                  <a:pt x="3422" y="1074"/>
                </a:moveTo>
                <a:lnTo>
                  <a:pt x="3390" y="1074"/>
                </a:lnTo>
                <a:lnTo>
                  <a:pt x="3390" y="1090"/>
                </a:lnTo>
                <a:lnTo>
                  <a:pt x="3422" y="1090"/>
                </a:lnTo>
                <a:lnTo>
                  <a:pt x="3422" y="1074"/>
                </a:lnTo>
                <a:close/>
                <a:moveTo>
                  <a:pt x="3486" y="1074"/>
                </a:moveTo>
                <a:lnTo>
                  <a:pt x="3454" y="1074"/>
                </a:lnTo>
                <a:lnTo>
                  <a:pt x="3454" y="1090"/>
                </a:lnTo>
                <a:lnTo>
                  <a:pt x="3486" y="1090"/>
                </a:lnTo>
                <a:lnTo>
                  <a:pt x="3486" y="1074"/>
                </a:lnTo>
                <a:close/>
                <a:moveTo>
                  <a:pt x="3550" y="1074"/>
                </a:moveTo>
                <a:lnTo>
                  <a:pt x="3518" y="1074"/>
                </a:lnTo>
                <a:lnTo>
                  <a:pt x="3518" y="1090"/>
                </a:lnTo>
                <a:lnTo>
                  <a:pt x="3550" y="1090"/>
                </a:lnTo>
                <a:lnTo>
                  <a:pt x="3550" y="1074"/>
                </a:lnTo>
                <a:close/>
                <a:moveTo>
                  <a:pt x="3614" y="1074"/>
                </a:moveTo>
                <a:lnTo>
                  <a:pt x="3582" y="1074"/>
                </a:lnTo>
                <a:lnTo>
                  <a:pt x="3582" y="1090"/>
                </a:lnTo>
                <a:lnTo>
                  <a:pt x="3614" y="1090"/>
                </a:lnTo>
                <a:lnTo>
                  <a:pt x="3614" y="1074"/>
                </a:lnTo>
                <a:close/>
                <a:moveTo>
                  <a:pt x="3678" y="1074"/>
                </a:moveTo>
                <a:lnTo>
                  <a:pt x="3646" y="1074"/>
                </a:lnTo>
                <a:lnTo>
                  <a:pt x="3646" y="1090"/>
                </a:lnTo>
                <a:lnTo>
                  <a:pt x="3678" y="1090"/>
                </a:lnTo>
                <a:lnTo>
                  <a:pt x="3678" y="1074"/>
                </a:lnTo>
                <a:close/>
                <a:moveTo>
                  <a:pt x="3742" y="1074"/>
                </a:moveTo>
                <a:lnTo>
                  <a:pt x="3710" y="1074"/>
                </a:lnTo>
                <a:lnTo>
                  <a:pt x="3710" y="1090"/>
                </a:lnTo>
                <a:lnTo>
                  <a:pt x="3742" y="1090"/>
                </a:lnTo>
                <a:lnTo>
                  <a:pt x="3742" y="1074"/>
                </a:lnTo>
                <a:close/>
                <a:moveTo>
                  <a:pt x="3806" y="1074"/>
                </a:moveTo>
                <a:lnTo>
                  <a:pt x="3774" y="1074"/>
                </a:lnTo>
                <a:lnTo>
                  <a:pt x="3774" y="1090"/>
                </a:lnTo>
                <a:lnTo>
                  <a:pt x="3806" y="1090"/>
                </a:lnTo>
                <a:lnTo>
                  <a:pt x="3806" y="1074"/>
                </a:lnTo>
                <a:close/>
                <a:moveTo>
                  <a:pt x="3870" y="1074"/>
                </a:moveTo>
                <a:lnTo>
                  <a:pt x="3838" y="1074"/>
                </a:lnTo>
                <a:lnTo>
                  <a:pt x="3838" y="1090"/>
                </a:lnTo>
                <a:lnTo>
                  <a:pt x="3870" y="1090"/>
                </a:lnTo>
                <a:lnTo>
                  <a:pt x="3870" y="1074"/>
                </a:lnTo>
                <a:close/>
                <a:moveTo>
                  <a:pt x="3934" y="1074"/>
                </a:moveTo>
                <a:lnTo>
                  <a:pt x="3902" y="1074"/>
                </a:lnTo>
                <a:lnTo>
                  <a:pt x="3902" y="1090"/>
                </a:lnTo>
                <a:lnTo>
                  <a:pt x="3934" y="1090"/>
                </a:lnTo>
                <a:lnTo>
                  <a:pt x="3934" y="1074"/>
                </a:lnTo>
                <a:close/>
                <a:moveTo>
                  <a:pt x="3998" y="1074"/>
                </a:moveTo>
                <a:lnTo>
                  <a:pt x="3966" y="1074"/>
                </a:lnTo>
                <a:lnTo>
                  <a:pt x="3966" y="1090"/>
                </a:lnTo>
                <a:lnTo>
                  <a:pt x="3998" y="1090"/>
                </a:lnTo>
                <a:lnTo>
                  <a:pt x="3998" y="1074"/>
                </a:lnTo>
                <a:close/>
                <a:moveTo>
                  <a:pt x="4062" y="1074"/>
                </a:moveTo>
                <a:lnTo>
                  <a:pt x="4030" y="1074"/>
                </a:lnTo>
                <a:lnTo>
                  <a:pt x="4030" y="1090"/>
                </a:lnTo>
                <a:lnTo>
                  <a:pt x="4062" y="1090"/>
                </a:lnTo>
                <a:lnTo>
                  <a:pt x="4062" y="1074"/>
                </a:lnTo>
                <a:close/>
                <a:moveTo>
                  <a:pt x="4126" y="1074"/>
                </a:moveTo>
                <a:lnTo>
                  <a:pt x="4094" y="1074"/>
                </a:lnTo>
                <a:lnTo>
                  <a:pt x="4094" y="1090"/>
                </a:lnTo>
                <a:lnTo>
                  <a:pt x="4126" y="1090"/>
                </a:lnTo>
                <a:lnTo>
                  <a:pt x="4126" y="1074"/>
                </a:lnTo>
                <a:close/>
                <a:moveTo>
                  <a:pt x="4190" y="1074"/>
                </a:moveTo>
                <a:lnTo>
                  <a:pt x="4158" y="1074"/>
                </a:lnTo>
                <a:lnTo>
                  <a:pt x="4158" y="1090"/>
                </a:lnTo>
                <a:lnTo>
                  <a:pt x="4190" y="1090"/>
                </a:lnTo>
                <a:lnTo>
                  <a:pt x="4190" y="1074"/>
                </a:lnTo>
                <a:close/>
                <a:moveTo>
                  <a:pt x="4254" y="1074"/>
                </a:moveTo>
                <a:lnTo>
                  <a:pt x="4222" y="1074"/>
                </a:lnTo>
                <a:lnTo>
                  <a:pt x="4222" y="1090"/>
                </a:lnTo>
                <a:lnTo>
                  <a:pt x="4254" y="1090"/>
                </a:lnTo>
                <a:lnTo>
                  <a:pt x="4254" y="1074"/>
                </a:lnTo>
                <a:close/>
                <a:moveTo>
                  <a:pt x="4318" y="1074"/>
                </a:moveTo>
                <a:lnTo>
                  <a:pt x="4286" y="1074"/>
                </a:lnTo>
                <a:lnTo>
                  <a:pt x="4286" y="1090"/>
                </a:lnTo>
                <a:lnTo>
                  <a:pt x="4318" y="1090"/>
                </a:lnTo>
                <a:lnTo>
                  <a:pt x="4318" y="1074"/>
                </a:lnTo>
                <a:close/>
                <a:moveTo>
                  <a:pt x="4382" y="1074"/>
                </a:moveTo>
                <a:lnTo>
                  <a:pt x="4350" y="1074"/>
                </a:lnTo>
                <a:lnTo>
                  <a:pt x="4350" y="1090"/>
                </a:lnTo>
                <a:lnTo>
                  <a:pt x="4382" y="1090"/>
                </a:lnTo>
                <a:lnTo>
                  <a:pt x="4382" y="1074"/>
                </a:lnTo>
                <a:close/>
                <a:moveTo>
                  <a:pt x="4446" y="1074"/>
                </a:moveTo>
                <a:lnTo>
                  <a:pt x="4414" y="1074"/>
                </a:lnTo>
                <a:lnTo>
                  <a:pt x="4414" y="1090"/>
                </a:lnTo>
                <a:lnTo>
                  <a:pt x="4446" y="1090"/>
                </a:lnTo>
                <a:lnTo>
                  <a:pt x="4446" y="1074"/>
                </a:lnTo>
                <a:close/>
                <a:moveTo>
                  <a:pt x="4510" y="1074"/>
                </a:moveTo>
                <a:lnTo>
                  <a:pt x="4478" y="1074"/>
                </a:lnTo>
                <a:lnTo>
                  <a:pt x="4478" y="1090"/>
                </a:lnTo>
                <a:lnTo>
                  <a:pt x="4510" y="1090"/>
                </a:lnTo>
                <a:lnTo>
                  <a:pt x="4510" y="1074"/>
                </a:lnTo>
                <a:close/>
                <a:moveTo>
                  <a:pt x="4574" y="1074"/>
                </a:moveTo>
                <a:lnTo>
                  <a:pt x="4542" y="1074"/>
                </a:lnTo>
                <a:lnTo>
                  <a:pt x="4542" y="1090"/>
                </a:lnTo>
                <a:lnTo>
                  <a:pt x="4574" y="1090"/>
                </a:lnTo>
                <a:lnTo>
                  <a:pt x="4574" y="1074"/>
                </a:lnTo>
                <a:close/>
                <a:moveTo>
                  <a:pt x="4638" y="1074"/>
                </a:moveTo>
                <a:lnTo>
                  <a:pt x="4606" y="1074"/>
                </a:lnTo>
                <a:lnTo>
                  <a:pt x="4606" y="1090"/>
                </a:lnTo>
                <a:lnTo>
                  <a:pt x="4638" y="1090"/>
                </a:lnTo>
                <a:lnTo>
                  <a:pt x="4638" y="1074"/>
                </a:lnTo>
                <a:close/>
                <a:moveTo>
                  <a:pt x="4702" y="1074"/>
                </a:moveTo>
                <a:lnTo>
                  <a:pt x="4670" y="1074"/>
                </a:lnTo>
                <a:lnTo>
                  <a:pt x="4670" y="1090"/>
                </a:lnTo>
                <a:lnTo>
                  <a:pt x="4702" y="1090"/>
                </a:lnTo>
                <a:lnTo>
                  <a:pt x="4702" y="1074"/>
                </a:lnTo>
                <a:close/>
                <a:moveTo>
                  <a:pt x="4766" y="1074"/>
                </a:moveTo>
                <a:lnTo>
                  <a:pt x="4734" y="1074"/>
                </a:lnTo>
                <a:lnTo>
                  <a:pt x="4734" y="1090"/>
                </a:lnTo>
                <a:lnTo>
                  <a:pt x="4766" y="1090"/>
                </a:lnTo>
                <a:lnTo>
                  <a:pt x="4766" y="1074"/>
                </a:lnTo>
                <a:close/>
                <a:moveTo>
                  <a:pt x="4830" y="1074"/>
                </a:moveTo>
                <a:lnTo>
                  <a:pt x="4798" y="1074"/>
                </a:lnTo>
                <a:lnTo>
                  <a:pt x="4798" y="1090"/>
                </a:lnTo>
                <a:lnTo>
                  <a:pt x="4830" y="1090"/>
                </a:lnTo>
                <a:lnTo>
                  <a:pt x="4830" y="1074"/>
                </a:lnTo>
                <a:close/>
                <a:moveTo>
                  <a:pt x="4894" y="1074"/>
                </a:moveTo>
                <a:lnTo>
                  <a:pt x="4862" y="1074"/>
                </a:lnTo>
                <a:lnTo>
                  <a:pt x="4862" y="1090"/>
                </a:lnTo>
                <a:lnTo>
                  <a:pt x="4894" y="1090"/>
                </a:lnTo>
                <a:lnTo>
                  <a:pt x="4894" y="1074"/>
                </a:lnTo>
                <a:close/>
                <a:moveTo>
                  <a:pt x="4958" y="1074"/>
                </a:moveTo>
                <a:lnTo>
                  <a:pt x="4926" y="1074"/>
                </a:lnTo>
                <a:lnTo>
                  <a:pt x="4926" y="1090"/>
                </a:lnTo>
                <a:lnTo>
                  <a:pt x="4958" y="1090"/>
                </a:lnTo>
                <a:lnTo>
                  <a:pt x="4958" y="1074"/>
                </a:lnTo>
                <a:close/>
                <a:moveTo>
                  <a:pt x="5022" y="1074"/>
                </a:moveTo>
                <a:lnTo>
                  <a:pt x="4990" y="1074"/>
                </a:lnTo>
                <a:lnTo>
                  <a:pt x="4990" y="1090"/>
                </a:lnTo>
                <a:lnTo>
                  <a:pt x="5022" y="1090"/>
                </a:lnTo>
                <a:lnTo>
                  <a:pt x="5022" y="1074"/>
                </a:lnTo>
                <a:close/>
                <a:moveTo>
                  <a:pt x="5086" y="1074"/>
                </a:moveTo>
                <a:lnTo>
                  <a:pt x="5054" y="1074"/>
                </a:lnTo>
                <a:lnTo>
                  <a:pt x="5054" y="1090"/>
                </a:lnTo>
                <a:lnTo>
                  <a:pt x="5086" y="1090"/>
                </a:lnTo>
                <a:lnTo>
                  <a:pt x="5086" y="1074"/>
                </a:lnTo>
                <a:close/>
                <a:moveTo>
                  <a:pt x="5150" y="1074"/>
                </a:moveTo>
                <a:lnTo>
                  <a:pt x="5118" y="1074"/>
                </a:lnTo>
                <a:lnTo>
                  <a:pt x="5118" y="1090"/>
                </a:lnTo>
                <a:lnTo>
                  <a:pt x="5150" y="1090"/>
                </a:lnTo>
                <a:lnTo>
                  <a:pt x="5150" y="1074"/>
                </a:lnTo>
                <a:close/>
                <a:moveTo>
                  <a:pt x="5214" y="1074"/>
                </a:moveTo>
                <a:lnTo>
                  <a:pt x="5182" y="1074"/>
                </a:lnTo>
                <a:lnTo>
                  <a:pt x="5182" y="1090"/>
                </a:lnTo>
                <a:lnTo>
                  <a:pt x="5214" y="1090"/>
                </a:lnTo>
                <a:lnTo>
                  <a:pt x="5214" y="1074"/>
                </a:lnTo>
                <a:close/>
                <a:moveTo>
                  <a:pt x="5278" y="1074"/>
                </a:moveTo>
                <a:lnTo>
                  <a:pt x="5246" y="1074"/>
                </a:lnTo>
                <a:lnTo>
                  <a:pt x="5246" y="1090"/>
                </a:lnTo>
                <a:lnTo>
                  <a:pt x="5278" y="1090"/>
                </a:lnTo>
                <a:lnTo>
                  <a:pt x="5278" y="1074"/>
                </a:lnTo>
                <a:close/>
                <a:moveTo>
                  <a:pt x="5342" y="1074"/>
                </a:moveTo>
                <a:lnTo>
                  <a:pt x="5310" y="1074"/>
                </a:lnTo>
                <a:lnTo>
                  <a:pt x="5310" y="1090"/>
                </a:lnTo>
                <a:lnTo>
                  <a:pt x="5342" y="1090"/>
                </a:lnTo>
                <a:lnTo>
                  <a:pt x="5342" y="1074"/>
                </a:lnTo>
                <a:close/>
                <a:moveTo>
                  <a:pt x="5406" y="1074"/>
                </a:moveTo>
                <a:lnTo>
                  <a:pt x="5374" y="1074"/>
                </a:lnTo>
                <a:lnTo>
                  <a:pt x="5374" y="1090"/>
                </a:lnTo>
                <a:lnTo>
                  <a:pt x="5406" y="1090"/>
                </a:lnTo>
                <a:lnTo>
                  <a:pt x="5406" y="1074"/>
                </a:lnTo>
                <a:close/>
                <a:moveTo>
                  <a:pt x="5470" y="1074"/>
                </a:moveTo>
                <a:lnTo>
                  <a:pt x="5438" y="1074"/>
                </a:lnTo>
                <a:lnTo>
                  <a:pt x="5438" y="1090"/>
                </a:lnTo>
                <a:lnTo>
                  <a:pt x="5470" y="1090"/>
                </a:lnTo>
                <a:lnTo>
                  <a:pt x="5470" y="1074"/>
                </a:lnTo>
                <a:close/>
                <a:moveTo>
                  <a:pt x="5534" y="1074"/>
                </a:moveTo>
                <a:lnTo>
                  <a:pt x="5502" y="1074"/>
                </a:lnTo>
                <a:lnTo>
                  <a:pt x="5502" y="1090"/>
                </a:lnTo>
                <a:lnTo>
                  <a:pt x="5534" y="1090"/>
                </a:lnTo>
                <a:lnTo>
                  <a:pt x="5534" y="1074"/>
                </a:lnTo>
                <a:close/>
                <a:moveTo>
                  <a:pt x="5598" y="1074"/>
                </a:moveTo>
                <a:lnTo>
                  <a:pt x="5566" y="1074"/>
                </a:lnTo>
                <a:lnTo>
                  <a:pt x="5566" y="1090"/>
                </a:lnTo>
                <a:lnTo>
                  <a:pt x="5598" y="1090"/>
                </a:lnTo>
                <a:lnTo>
                  <a:pt x="5598" y="1074"/>
                </a:lnTo>
                <a:close/>
                <a:moveTo>
                  <a:pt x="5662" y="1074"/>
                </a:moveTo>
                <a:lnTo>
                  <a:pt x="5630" y="1074"/>
                </a:lnTo>
                <a:lnTo>
                  <a:pt x="5630" y="1090"/>
                </a:lnTo>
                <a:lnTo>
                  <a:pt x="5662" y="1090"/>
                </a:lnTo>
                <a:lnTo>
                  <a:pt x="5662" y="1074"/>
                </a:lnTo>
                <a:close/>
                <a:moveTo>
                  <a:pt x="5726" y="1074"/>
                </a:moveTo>
                <a:lnTo>
                  <a:pt x="5694" y="1074"/>
                </a:lnTo>
                <a:lnTo>
                  <a:pt x="5694" y="1090"/>
                </a:lnTo>
                <a:lnTo>
                  <a:pt x="5726" y="1090"/>
                </a:lnTo>
                <a:lnTo>
                  <a:pt x="5726" y="1074"/>
                </a:lnTo>
                <a:close/>
                <a:moveTo>
                  <a:pt x="5790" y="1074"/>
                </a:moveTo>
                <a:lnTo>
                  <a:pt x="5758" y="1074"/>
                </a:lnTo>
                <a:lnTo>
                  <a:pt x="5758" y="1090"/>
                </a:lnTo>
                <a:lnTo>
                  <a:pt x="5790" y="1090"/>
                </a:lnTo>
                <a:lnTo>
                  <a:pt x="5790" y="1074"/>
                </a:lnTo>
                <a:close/>
                <a:moveTo>
                  <a:pt x="5854" y="1074"/>
                </a:moveTo>
                <a:lnTo>
                  <a:pt x="5822" y="1074"/>
                </a:lnTo>
                <a:lnTo>
                  <a:pt x="5822" y="1090"/>
                </a:lnTo>
                <a:lnTo>
                  <a:pt x="5854" y="1090"/>
                </a:lnTo>
                <a:lnTo>
                  <a:pt x="5854" y="1074"/>
                </a:lnTo>
                <a:close/>
                <a:moveTo>
                  <a:pt x="5918" y="1074"/>
                </a:moveTo>
                <a:lnTo>
                  <a:pt x="5886" y="1074"/>
                </a:lnTo>
                <a:lnTo>
                  <a:pt x="5886" y="1090"/>
                </a:lnTo>
                <a:lnTo>
                  <a:pt x="5918" y="1090"/>
                </a:lnTo>
                <a:lnTo>
                  <a:pt x="5918" y="1074"/>
                </a:lnTo>
                <a:close/>
                <a:moveTo>
                  <a:pt x="5982" y="1074"/>
                </a:moveTo>
                <a:lnTo>
                  <a:pt x="5950" y="1074"/>
                </a:lnTo>
                <a:lnTo>
                  <a:pt x="5950" y="1090"/>
                </a:lnTo>
                <a:lnTo>
                  <a:pt x="5982" y="1090"/>
                </a:lnTo>
                <a:lnTo>
                  <a:pt x="5982" y="1074"/>
                </a:lnTo>
                <a:close/>
                <a:moveTo>
                  <a:pt x="6046" y="1074"/>
                </a:moveTo>
                <a:lnTo>
                  <a:pt x="6014" y="1074"/>
                </a:lnTo>
                <a:lnTo>
                  <a:pt x="6014" y="1090"/>
                </a:lnTo>
                <a:lnTo>
                  <a:pt x="6046" y="1090"/>
                </a:lnTo>
                <a:lnTo>
                  <a:pt x="6046" y="1074"/>
                </a:lnTo>
                <a:close/>
                <a:moveTo>
                  <a:pt x="6110" y="1074"/>
                </a:moveTo>
                <a:lnTo>
                  <a:pt x="6078" y="1074"/>
                </a:lnTo>
                <a:lnTo>
                  <a:pt x="6078" y="1090"/>
                </a:lnTo>
                <a:lnTo>
                  <a:pt x="6110" y="1090"/>
                </a:lnTo>
                <a:lnTo>
                  <a:pt x="6110" y="1074"/>
                </a:lnTo>
                <a:close/>
                <a:moveTo>
                  <a:pt x="6174" y="1074"/>
                </a:moveTo>
                <a:lnTo>
                  <a:pt x="6142" y="1074"/>
                </a:lnTo>
                <a:lnTo>
                  <a:pt x="6142" y="1090"/>
                </a:lnTo>
                <a:lnTo>
                  <a:pt x="6174" y="1090"/>
                </a:lnTo>
                <a:lnTo>
                  <a:pt x="6174" y="1074"/>
                </a:lnTo>
                <a:close/>
                <a:moveTo>
                  <a:pt x="6238" y="1074"/>
                </a:moveTo>
                <a:lnTo>
                  <a:pt x="6206" y="1074"/>
                </a:lnTo>
                <a:lnTo>
                  <a:pt x="6206" y="1090"/>
                </a:lnTo>
                <a:lnTo>
                  <a:pt x="6238" y="1090"/>
                </a:lnTo>
                <a:lnTo>
                  <a:pt x="6238" y="1074"/>
                </a:lnTo>
                <a:close/>
                <a:moveTo>
                  <a:pt x="6302" y="1074"/>
                </a:moveTo>
                <a:lnTo>
                  <a:pt x="6270" y="1074"/>
                </a:lnTo>
                <a:lnTo>
                  <a:pt x="6270" y="1090"/>
                </a:lnTo>
                <a:lnTo>
                  <a:pt x="6302" y="1090"/>
                </a:lnTo>
                <a:lnTo>
                  <a:pt x="6302" y="1074"/>
                </a:lnTo>
                <a:close/>
                <a:moveTo>
                  <a:pt x="6366" y="1074"/>
                </a:moveTo>
                <a:lnTo>
                  <a:pt x="6334" y="1074"/>
                </a:lnTo>
                <a:lnTo>
                  <a:pt x="6334" y="1090"/>
                </a:lnTo>
                <a:lnTo>
                  <a:pt x="6366" y="1090"/>
                </a:lnTo>
                <a:lnTo>
                  <a:pt x="6366" y="1074"/>
                </a:lnTo>
                <a:close/>
                <a:moveTo>
                  <a:pt x="6430" y="1074"/>
                </a:moveTo>
                <a:lnTo>
                  <a:pt x="6398" y="1074"/>
                </a:lnTo>
                <a:lnTo>
                  <a:pt x="6398" y="1090"/>
                </a:lnTo>
                <a:lnTo>
                  <a:pt x="6430" y="1090"/>
                </a:lnTo>
                <a:lnTo>
                  <a:pt x="6430" y="1074"/>
                </a:lnTo>
                <a:close/>
                <a:moveTo>
                  <a:pt x="6494" y="1074"/>
                </a:moveTo>
                <a:lnTo>
                  <a:pt x="6462" y="1074"/>
                </a:lnTo>
                <a:lnTo>
                  <a:pt x="6462" y="1090"/>
                </a:lnTo>
                <a:lnTo>
                  <a:pt x="6494" y="1090"/>
                </a:lnTo>
                <a:lnTo>
                  <a:pt x="6494" y="1074"/>
                </a:lnTo>
                <a:close/>
                <a:moveTo>
                  <a:pt x="6558" y="1074"/>
                </a:moveTo>
                <a:lnTo>
                  <a:pt x="6526" y="1074"/>
                </a:lnTo>
                <a:lnTo>
                  <a:pt x="6526" y="1090"/>
                </a:lnTo>
                <a:lnTo>
                  <a:pt x="6558" y="1090"/>
                </a:lnTo>
                <a:lnTo>
                  <a:pt x="6558" y="1074"/>
                </a:lnTo>
                <a:close/>
                <a:moveTo>
                  <a:pt x="6622" y="1074"/>
                </a:moveTo>
                <a:lnTo>
                  <a:pt x="6590" y="1074"/>
                </a:lnTo>
                <a:lnTo>
                  <a:pt x="6590" y="1090"/>
                </a:lnTo>
                <a:lnTo>
                  <a:pt x="6622" y="1090"/>
                </a:lnTo>
                <a:lnTo>
                  <a:pt x="6622" y="1074"/>
                </a:lnTo>
                <a:close/>
                <a:moveTo>
                  <a:pt x="6686" y="1074"/>
                </a:moveTo>
                <a:lnTo>
                  <a:pt x="6654" y="1074"/>
                </a:lnTo>
                <a:lnTo>
                  <a:pt x="6654" y="1090"/>
                </a:lnTo>
                <a:lnTo>
                  <a:pt x="6686" y="1090"/>
                </a:lnTo>
                <a:lnTo>
                  <a:pt x="6686" y="1074"/>
                </a:lnTo>
                <a:close/>
                <a:moveTo>
                  <a:pt x="6750" y="1074"/>
                </a:moveTo>
                <a:lnTo>
                  <a:pt x="6718" y="1074"/>
                </a:lnTo>
                <a:lnTo>
                  <a:pt x="6718" y="1090"/>
                </a:lnTo>
                <a:lnTo>
                  <a:pt x="6750" y="1090"/>
                </a:lnTo>
                <a:lnTo>
                  <a:pt x="6750" y="1074"/>
                </a:lnTo>
                <a:close/>
                <a:moveTo>
                  <a:pt x="6814" y="1074"/>
                </a:moveTo>
                <a:lnTo>
                  <a:pt x="6782" y="1074"/>
                </a:lnTo>
                <a:lnTo>
                  <a:pt x="6782" y="1090"/>
                </a:lnTo>
                <a:lnTo>
                  <a:pt x="6814" y="1090"/>
                </a:lnTo>
                <a:lnTo>
                  <a:pt x="6814" y="1074"/>
                </a:lnTo>
                <a:close/>
                <a:moveTo>
                  <a:pt x="6878" y="1074"/>
                </a:moveTo>
                <a:lnTo>
                  <a:pt x="6846" y="1074"/>
                </a:lnTo>
                <a:lnTo>
                  <a:pt x="6846" y="1090"/>
                </a:lnTo>
                <a:lnTo>
                  <a:pt x="6878" y="1090"/>
                </a:lnTo>
                <a:lnTo>
                  <a:pt x="6878" y="1074"/>
                </a:lnTo>
                <a:close/>
                <a:moveTo>
                  <a:pt x="6942" y="1074"/>
                </a:moveTo>
                <a:lnTo>
                  <a:pt x="6910" y="1074"/>
                </a:lnTo>
                <a:lnTo>
                  <a:pt x="6910" y="1090"/>
                </a:lnTo>
                <a:lnTo>
                  <a:pt x="6942" y="1090"/>
                </a:lnTo>
                <a:lnTo>
                  <a:pt x="6942" y="1074"/>
                </a:lnTo>
                <a:close/>
                <a:moveTo>
                  <a:pt x="7006" y="1074"/>
                </a:moveTo>
                <a:lnTo>
                  <a:pt x="6974" y="1074"/>
                </a:lnTo>
                <a:lnTo>
                  <a:pt x="6974" y="1090"/>
                </a:lnTo>
                <a:lnTo>
                  <a:pt x="7006" y="1090"/>
                </a:lnTo>
                <a:lnTo>
                  <a:pt x="7006" y="1074"/>
                </a:lnTo>
                <a:close/>
                <a:moveTo>
                  <a:pt x="7070" y="1074"/>
                </a:moveTo>
                <a:lnTo>
                  <a:pt x="7038" y="1074"/>
                </a:lnTo>
                <a:lnTo>
                  <a:pt x="7038" y="1090"/>
                </a:lnTo>
                <a:lnTo>
                  <a:pt x="7070" y="1090"/>
                </a:lnTo>
                <a:lnTo>
                  <a:pt x="7070" y="1074"/>
                </a:lnTo>
                <a:close/>
                <a:moveTo>
                  <a:pt x="7134" y="1074"/>
                </a:moveTo>
                <a:lnTo>
                  <a:pt x="7102" y="1074"/>
                </a:lnTo>
                <a:lnTo>
                  <a:pt x="7102" y="1090"/>
                </a:lnTo>
                <a:lnTo>
                  <a:pt x="7134" y="1090"/>
                </a:lnTo>
                <a:lnTo>
                  <a:pt x="7134" y="1074"/>
                </a:lnTo>
                <a:close/>
                <a:moveTo>
                  <a:pt x="7198" y="1074"/>
                </a:moveTo>
                <a:lnTo>
                  <a:pt x="7166" y="1074"/>
                </a:lnTo>
                <a:lnTo>
                  <a:pt x="7166" y="1090"/>
                </a:lnTo>
                <a:lnTo>
                  <a:pt x="7198" y="1090"/>
                </a:lnTo>
                <a:lnTo>
                  <a:pt x="7198" y="1074"/>
                </a:lnTo>
                <a:close/>
                <a:moveTo>
                  <a:pt x="7262" y="1074"/>
                </a:moveTo>
                <a:lnTo>
                  <a:pt x="7230" y="1074"/>
                </a:lnTo>
                <a:lnTo>
                  <a:pt x="7230" y="1090"/>
                </a:lnTo>
                <a:lnTo>
                  <a:pt x="7262" y="1090"/>
                </a:lnTo>
                <a:lnTo>
                  <a:pt x="7262" y="1074"/>
                </a:lnTo>
                <a:close/>
                <a:moveTo>
                  <a:pt x="7326" y="1074"/>
                </a:moveTo>
                <a:lnTo>
                  <a:pt x="7294" y="1074"/>
                </a:lnTo>
                <a:lnTo>
                  <a:pt x="7294" y="1090"/>
                </a:lnTo>
                <a:lnTo>
                  <a:pt x="7326" y="1090"/>
                </a:lnTo>
                <a:lnTo>
                  <a:pt x="7326" y="1074"/>
                </a:lnTo>
                <a:close/>
                <a:moveTo>
                  <a:pt x="7390" y="1074"/>
                </a:moveTo>
                <a:lnTo>
                  <a:pt x="7358" y="1074"/>
                </a:lnTo>
                <a:lnTo>
                  <a:pt x="7358" y="1090"/>
                </a:lnTo>
                <a:lnTo>
                  <a:pt x="7390" y="1090"/>
                </a:lnTo>
                <a:lnTo>
                  <a:pt x="7390" y="1074"/>
                </a:lnTo>
                <a:close/>
                <a:moveTo>
                  <a:pt x="7454" y="1074"/>
                </a:moveTo>
                <a:lnTo>
                  <a:pt x="7422" y="1074"/>
                </a:lnTo>
                <a:lnTo>
                  <a:pt x="7422" y="1090"/>
                </a:lnTo>
                <a:lnTo>
                  <a:pt x="7454" y="1090"/>
                </a:lnTo>
                <a:lnTo>
                  <a:pt x="7454" y="1074"/>
                </a:lnTo>
                <a:close/>
                <a:moveTo>
                  <a:pt x="7518" y="1074"/>
                </a:moveTo>
                <a:lnTo>
                  <a:pt x="7486" y="1074"/>
                </a:lnTo>
                <a:lnTo>
                  <a:pt x="7486" y="1090"/>
                </a:lnTo>
                <a:lnTo>
                  <a:pt x="7518" y="1090"/>
                </a:lnTo>
                <a:lnTo>
                  <a:pt x="7518" y="1074"/>
                </a:lnTo>
                <a:close/>
                <a:moveTo>
                  <a:pt x="7582" y="1074"/>
                </a:moveTo>
                <a:lnTo>
                  <a:pt x="7550" y="1074"/>
                </a:lnTo>
                <a:lnTo>
                  <a:pt x="7550" y="1090"/>
                </a:lnTo>
                <a:lnTo>
                  <a:pt x="7582" y="1090"/>
                </a:lnTo>
                <a:lnTo>
                  <a:pt x="7582" y="1074"/>
                </a:lnTo>
                <a:close/>
                <a:moveTo>
                  <a:pt x="7646" y="1074"/>
                </a:moveTo>
                <a:lnTo>
                  <a:pt x="7614" y="1074"/>
                </a:lnTo>
                <a:lnTo>
                  <a:pt x="7614" y="1090"/>
                </a:lnTo>
                <a:lnTo>
                  <a:pt x="7646" y="1090"/>
                </a:lnTo>
                <a:lnTo>
                  <a:pt x="7646" y="1074"/>
                </a:lnTo>
                <a:close/>
                <a:moveTo>
                  <a:pt x="7710" y="1074"/>
                </a:moveTo>
                <a:lnTo>
                  <a:pt x="7678" y="1074"/>
                </a:lnTo>
                <a:lnTo>
                  <a:pt x="7678" y="1090"/>
                </a:lnTo>
                <a:lnTo>
                  <a:pt x="7710" y="1090"/>
                </a:lnTo>
                <a:lnTo>
                  <a:pt x="7710" y="1074"/>
                </a:lnTo>
                <a:close/>
                <a:moveTo>
                  <a:pt x="7774" y="1074"/>
                </a:moveTo>
                <a:lnTo>
                  <a:pt x="7742" y="1074"/>
                </a:lnTo>
                <a:lnTo>
                  <a:pt x="7742" y="1090"/>
                </a:lnTo>
                <a:lnTo>
                  <a:pt x="7774" y="1090"/>
                </a:lnTo>
                <a:lnTo>
                  <a:pt x="7774" y="1074"/>
                </a:lnTo>
                <a:close/>
                <a:moveTo>
                  <a:pt x="7838" y="1074"/>
                </a:moveTo>
                <a:lnTo>
                  <a:pt x="7806" y="1074"/>
                </a:lnTo>
                <a:lnTo>
                  <a:pt x="7806" y="1090"/>
                </a:lnTo>
                <a:lnTo>
                  <a:pt x="7838" y="1090"/>
                </a:lnTo>
                <a:lnTo>
                  <a:pt x="7838" y="1074"/>
                </a:lnTo>
                <a:close/>
                <a:moveTo>
                  <a:pt x="7902" y="1074"/>
                </a:moveTo>
                <a:lnTo>
                  <a:pt x="7870" y="1074"/>
                </a:lnTo>
                <a:lnTo>
                  <a:pt x="7870" y="1090"/>
                </a:lnTo>
                <a:lnTo>
                  <a:pt x="7902" y="1090"/>
                </a:lnTo>
                <a:lnTo>
                  <a:pt x="7902" y="1074"/>
                </a:lnTo>
                <a:close/>
                <a:moveTo>
                  <a:pt x="7966" y="1074"/>
                </a:moveTo>
                <a:lnTo>
                  <a:pt x="7934" y="1074"/>
                </a:lnTo>
                <a:lnTo>
                  <a:pt x="7934" y="1090"/>
                </a:lnTo>
                <a:lnTo>
                  <a:pt x="7966" y="1090"/>
                </a:lnTo>
                <a:lnTo>
                  <a:pt x="7966" y="1074"/>
                </a:lnTo>
                <a:close/>
                <a:moveTo>
                  <a:pt x="8030" y="1074"/>
                </a:moveTo>
                <a:lnTo>
                  <a:pt x="7998" y="1074"/>
                </a:lnTo>
                <a:lnTo>
                  <a:pt x="7998" y="1090"/>
                </a:lnTo>
                <a:lnTo>
                  <a:pt x="8030" y="1090"/>
                </a:lnTo>
                <a:lnTo>
                  <a:pt x="8030" y="1074"/>
                </a:lnTo>
                <a:close/>
                <a:moveTo>
                  <a:pt x="8094" y="1074"/>
                </a:moveTo>
                <a:lnTo>
                  <a:pt x="8062" y="1074"/>
                </a:lnTo>
                <a:lnTo>
                  <a:pt x="8062" y="1090"/>
                </a:lnTo>
                <a:lnTo>
                  <a:pt x="8094" y="1090"/>
                </a:lnTo>
                <a:lnTo>
                  <a:pt x="8094" y="1074"/>
                </a:lnTo>
                <a:close/>
                <a:moveTo>
                  <a:pt x="8158" y="1074"/>
                </a:moveTo>
                <a:lnTo>
                  <a:pt x="8126" y="1074"/>
                </a:lnTo>
                <a:lnTo>
                  <a:pt x="8126" y="1090"/>
                </a:lnTo>
                <a:lnTo>
                  <a:pt x="8158" y="1090"/>
                </a:lnTo>
                <a:lnTo>
                  <a:pt x="8158" y="1074"/>
                </a:lnTo>
                <a:close/>
                <a:moveTo>
                  <a:pt x="8222" y="1074"/>
                </a:moveTo>
                <a:lnTo>
                  <a:pt x="8190" y="1074"/>
                </a:lnTo>
                <a:lnTo>
                  <a:pt x="8190" y="1090"/>
                </a:lnTo>
                <a:lnTo>
                  <a:pt x="8222" y="1090"/>
                </a:lnTo>
                <a:lnTo>
                  <a:pt x="8222" y="1074"/>
                </a:lnTo>
                <a:close/>
                <a:moveTo>
                  <a:pt x="8286" y="1074"/>
                </a:moveTo>
                <a:lnTo>
                  <a:pt x="8254" y="1074"/>
                </a:lnTo>
                <a:lnTo>
                  <a:pt x="8254" y="1090"/>
                </a:lnTo>
                <a:lnTo>
                  <a:pt x="8286" y="1090"/>
                </a:lnTo>
                <a:lnTo>
                  <a:pt x="8286" y="1074"/>
                </a:lnTo>
                <a:close/>
                <a:moveTo>
                  <a:pt x="8350" y="1074"/>
                </a:moveTo>
                <a:lnTo>
                  <a:pt x="8318" y="1074"/>
                </a:lnTo>
                <a:lnTo>
                  <a:pt x="8318" y="1090"/>
                </a:lnTo>
                <a:lnTo>
                  <a:pt x="8350" y="1090"/>
                </a:lnTo>
                <a:lnTo>
                  <a:pt x="8350" y="1074"/>
                </a:lnTo>
                <a:close/>
                <a:moveTo>
                  <a:pt x="8414" y="1074"/>
                </a:moveTo>
                <a:lnTo>
                  <a:pt x="8382" y="1074"/>
                </a:lnTo>
                <a:lnTo>
                  <a:pt x="8382" y="1090"/>
                </a:lnTo>
                <a:lnTo>
                  <a:pt x="8414" y="1090"/>
                </a:lnTo>
                <a:lnTo>
                  <a:pt x="8414" y="1074"/>
                </a:lnTo>
                <a:close/>
                <a:moveTo>
                  <a:pt x="8478" y="1074"/>
                </a:moveTo>
                <a:lnTo>
                  <a:pt x="8446" y="1074"/>
                </a:lnTo>
                <a:lnTo>
                  <a:pt x="8446" y="1090"/>
                </a:lnTo>
                <a:lnTo>
                  <a:pt x="8478" y="1090"/>
                </a:lnTo>
                <a:lnTo>
                  <a:pt x="8478" y="1074"/>
                </a:lnTo>
                <a:close/>
                <a:moveTo>
                  <a:pt x="8542" y="1074"/>
                </a:moveTo>
                <a:lnTo>
                  <a:pt x="8510" y="1074"/>
                </a:lnTo>
                <a:lnTo>
                  <a:pt x="8510" y="1090"/>
                </a:lnTo>
                <a:lnTo>
                  <a:pt x="8542" y="1090"/>
                </a:lnTo>
                <a:lnTo>
                  <a:pt x="8542" y="1074"/>
                </a:lnTo>
                <a:close/>
                <a:moveTo>
                  <a:pt x="8606" y="1074"/>
                </a:moveTo>
                <a:lnTo>
                  <a:pt x="8574" y="1074"/>
                </a:lnTo>
                <a:lnTo>
                  <a:pt x="8574" y="1090"/>
                </a:lnTo>
                <a:lnTo>
                  <a:pt x="8606" y="1090"/>
                </a:lnTo>
                <a:lnTo>
                  <a:pt x="8606" y="1074"/>
                </a:lnTo>
                <a:close/>
                <a:moveTo>
                  <a:pt x="8670" y="1074"/>
                </a:moveTo>
                <a:lnTo>
                  <a:pt x="8638" y="1074"/>
                </a:lnTo>
                <a:lnTo>
                  <a:pt x="8638" y="1090"/>
                </a:lnTo>
                <a:lnTo>
                  <a:pt x="8670" y="1090"/>
                </a:lnTo>
                <a:lnTo>
                  <a:pt x="8670" y="1074"/>
                </a:lnTo>
                <a:close/>
                <a:moveTo>
                  <a:pt x="8734" y="1074"/>
                </a:moveTo>
                <a:lnTo>
                  <a:pt x="8702" y="1074"/>
                </a:lnTo>
                <a:lnTo>
                  <a:pt x="8702" y="1090"/>
                </a:lnTo>
                <a:lnTo>
                  <a:pt x="8734" y="1090"/>
                </a:lnTo>
                <a:lnTo>
                  <a:pt x="8734" y="1074"/>
                </a:lnTo>
                <a:close/>
                <a:moveTo>
                  <a:pt x="8798" y="1074"/>
                </a:moveTo>
                <a:lnTo>
                  <a:pt x="8766" y="1074"/>
                </a:lnTo>
                <a:lnTo>
                  <a:pt x="8766" y="1090"/>
                </a:lnTo>
                <a:lnTo>
                  <a:pt x="8798" y="1090"/>
                </a:lnTo>
                <a:lnTo>
                  <a:pt x="8798" y="1074"/>
                </a:lnTo>
                <a:close/>
                <a:moveTo>
                  <a:pt x="8862" y="1074"/>
                </a:moveTo>
                <a:lnTo>
                  <a:pt x="8830" y="1074"/>
                </a:lnTo>
                <a:lnTo>
                  <a:pt x="8830" y="1090"/>
                </a:lnTo>
                <a:lnTo>
                  <a:pt x="8862" y="1090"/>
                </a:lnTo>
                <a:lnTo>
                  <a:pt x="8862" y="1074"/>
                </a:lnTo>
                <a:close/>
                <a:moveTo>
                  <a:pt x="8926" y="1074"/>
                </a:moveTo>
                <a:lnTo>
                  <a:pt x="8894" y="1074"/>
                </a:lnTo>
                <a:lnTo>
                  <a:pt x="8894" y="1090"/>
                </a:lnTo>
                <a:lnTo>
                  <a:pt x="8926" y="1090"/>
                </a:lnTo>
                <a:lnTo>
                  <a:pt x="8926" y="1074"/>
                </a:lnTo>
                <a:close/>
                <a:moveTo>
                  <a:pt x="8990" y="1074"/>
                </a:moveTo>
                <a:lnTo>
                  <a:pt x="8958" y="1074"/>
                </a:lnTo>
                <a:lnTo>
                  <a:pt x="8958" y="1090"/>
                </a:lnTo>
                <a:lnTo>
                  <a:pt x="8990" y="1090"/>
                </a:lnTo>
                <a:lnTo>
                  <a:pt x="8990" y="1074"/>
                </a:lnTo>
                <a:close/>
                <a:moveTo>
                  <a:pt x="9054" y="1074"/>
                </a:moveTo>
                <a:lnTo>
                  <a:pt x="9022" y="1074"/>
                </a:lnTo>
                <a:lnTo>
                  <a:pt x="9022" y="1090"/>
                </a:lnTo>
                <a:lnTo>
                  <a:pt x="9054" y="1090"/>
                </a:lnTo>
                <a:lnTo>
                  <a:pt x="9054" y="1074"/>
                </a:lnTo>
                <a:close/>
                <a:moveTo>
                  <a:pt x="9118" y="1074"/>
                </a:moveTo>
                <a:lnTo>
                  <a:pt x="9086" y="1074"/>
                </a:lnTo>
                <a:lnTo>
                  <a:pt x="9086" y="1090"/>
                </a:lnTo>
                <a:lnTo>
                  <a:pt x="9118" y="1090"/>
                </a:lnTo>
                <a:lnTo>
                  <a:pt x="9118" y="1074"/>
                </a:lnTo>
                <a:close/>
                <a:moveTo>
                  <a:pt x="9182" y="1074"/>
                </a:moveTo>
                <a:lnTo>
                  <a:pt x="9150" y="1074"/>
                </a:lnTo>
                <a:lnTo>
                  <a:pt x="9150" y="1090"/>
                </a:lnTo>
                <a:lnTo>
                  <a:pt x="9182" y="1090"/>
                </a:lnTo>
                <a:lnTo>
                  <a:pt x="9182" y="1074"/>
                </a:lnTo>
                <a:close/>
                <a:moveTo>
                  <a:pt x="9246" y="1074"/>
                </a:moveTo>
                <a:lnTo>
                  <a:pt x="9214" y="1074"/>
                </a:lnTo>
                <a:lnTo>
                  <a:pt x="9214" y="1090"/>
                </a:lnTo>
                <a:lnTo>
                  <a:pt x="9246" y="1090"/>
                </a:lnTo>
                <a:lnTo>
                  <a:pt x="9246" y="1074"/>
                </a:lnTo>
                <a:close/>
                <a:moveTo>
                  <a:pt x="9310" y="1074"/>
                </a:moveTo>
                <a:lnTo>
                  <a:pt x="9278" y="1074"/>
                </a:lnTo>
                <a:lnTo>
                  <a:pt x="9278" y="1090"/>
                </a:lnTo>
                <a:lnTo>
                  <a:pt x="9310" y="1090"/>
                </a:lnTo>
                <a:lnTo>
                  <a:pt x="9310" y="1074"/>
                </a:lnTo>
                <a:close/>
                <a:moveTo>
                  <a:pt x="9374" y="1074"/>
                </a:moveTo>
                <a:lnTo>
                  <a:pt x="9342" y="1074"/>
                </a:lnTo>
                <a:lnTo>
                  <a:pt x="9342" y="1090"/>
                </a:lnTo>
                <a:lnTo>
                  <a:pt x="9374" y="1090"/>
                </a:lnTo>
                <a:lnTo>
                  <a:pt x="9374" y="1074"/>
                </a:lnTo>
                <a:close/>
                <a:moveTo>
                  <a:pt x="9438" y="1074"/>
                </a:moveTo>
                <a:lnTo>
                  <a:pt x="9406" y="1074"/>
                </a:lnTo>
                <a:lnTo>
                  <a:pt x="9406" y="1090"/>
                </a:lnTo>
                <a:lnTo>
                  <a:pt x="9438" y="1090"/>
                </a:lnTo>
                <a:lnTo>
                  <a:pt x="9438" y="1074"/>
                </a:lnTo>
                <a:close/>
                <a:moveTo>
                  <a:pt x="9502" y="1074"/>
                </a:moveTo>
                <a:lnTo>
                  <a:pt x="9470" y="1074"/>
                </a:lnTo>
                <a:lnTo>
                  <a:pt x="9470" y="1090"/>
                </a:lnTo>
                <a:lnTo>
                  <a:pt x="9502" y="1090"/>
                </a:lnTo>
                <a:lnTo>
                  <a:pt x="9502" y="1074"/>
                </a:lnTo>
                <a:close/>
                <a:moveTo>
                  <a:pt x="9566" y="1074"/>
                </a:moveTo>
                <a:lnTo>
                  <a:pt x="9534" y="1074"/>
                </a:lnTo>
                <a:lnTo>
                  <a:pt x="9534" y="1090"/>
                </a:lnTo>
                <a:lnTo>
                  <a:pt x="9566" y="1090"/>
                </a:lnTo>
                <a:lnTo>
                  <a:pt x="9566" y="1074"/>
                </a:lnTo>
                <a:close/>
                <a:moveTo>
                  <a:pt x="9630" y="1074"/>
                </a:moveTo>
                <a:lnTo>
                  <a:pt x="9598" y="1074"/>
                </a:lnTo>
                <a:lnTo>
                  <a:pt x="9598" y="1090"/>
                </a:lnTo>
                <a:lnTo>
                  <a:pt x="9630" y="1090"/>
                </a:lnTo>
                <a:lnTo>
                  <a:pt x="9630" y="1074"/>
                </a:lnTo>
                <a:close/>
                <a:moveTo>
                  <a:pt x="9694" y="1074"/>
                </a:moveTo>
                <a:lnTo>
                  <a:pt x="9662" y="1074"/>
                </a:lnTo>
                <a:lnTo>
                  <a:pt x="9662" y="1090"/>
                </a:lnTo>
                <a:lnTo>
                  <a:pt x="9694" y="1090"/>
                </a:lnTo>
                <a:lnTo>
                  <a:pt x="9694" y="1074"/>
                </a:lnTo>
                <a:close/>
                <a:moveTo>
                  <a:pt x="9758" y="1074"/>
                </a:moveTo>
                <a:lnTo>
                  <a:pt x="9726" y="1074"/>
                </a:lnTo>
                <a:lnTo>
                  <a:pt x="9726" y="1090"/>
                </a:lnTo>
                <a:lnTo>
                  <a:pt x="9758" y="1090"/>
                </a:lnTo>
                <a:lnTo>
                  <a:pt x="9758" y="1074"/>
                </a:lnTo>
                <a:close/>
                <a:moveTo>
                  <a:pt x="9822" y="1074"/>
                </a:moveTo>
                <a:lnTo>
                  <a:pt x="9790" y="1074"/>
                </a:lnTo>
                <a:lnTo>
                  <a:pt x="9790" y="1090"/>
                </a:lnTo>
                <a:lnTo>
                  <a:pt x="9822" y="1090"/>
                </a:lnTo>
                <a:lnTo>
                  <a:pt x="9822" y="1074"/>
                </a:lnTo>
                <a:close/>
                <a:moveTo>
                  <a:pt x="9886" y="1074"/>
                </a:moveTo>
                <a:lnTo>
                  <a:pt x="9854" y="1074"/>
                </a:lnTo>
                <a:lnTo>
                  <a:pt x="9854" y="1090"/>
                </a:lnTo>
                <a:lnTo>
                  <a:pt x="9886" y="1090"/>
                </a:lnTo>
                <a:lnTo>
                  <a:pt x="9886" y="1074"/>
                </a:lnTo>
                <a:close/>
                <a:moveTo>
                  <a:pt x="9950" y="1074"/>
                </a:moveTo>
                <a:lnTo>
                  <a:pt x="9918" y="1074"/>
                </a:lnTo>
                <a:lnTo>
                  <a:pt x="9918" y="1090"/>
                </a:lnTo>
                <a:lnTo>
                  <a:pt x="9950" y="1090"/>
                </a:lnTo>
                <a:lnTo>
                  <a:pt x="9950" y="1074"/>
                </a:lnTo>
                <a:close/>
                <a:moveTo>
                  <a:pt x="10014" y="1074"/>
                </a:moveTo>
                <a:lnTo>
                  <a:pt x="9982" y="1074"/>
                </a:lnTo>
                <a:lnTo>
                  <a:pt x="9982" y="1090"/>
                </a:lnTo>
                <a:lnTo>
                  <a:pt x="10014" y="1090"/>
                </a:lnTo>
                <a:lnTo>
                  <a:pt x="10014" y="1074"/>
                </a:lnTo>
                <a:close/>
                <a:moveTo>
                  <a:pt x="10078" y="1074"/>
                </a:moveTo>
                <a:lnTo>
                  <a:pt x="10046" y="1074"/>
                </a:lnTo>
                <a:lnTo>
                  <a:pt x="10046" y="1090"/>
                </a:lnTo>
                <a:lnTo>
                  <a:pt x="10078" y="1090"/>
                </a:lnTo>
                <a:lnTo>
                  <a:pt x="10078" y="1074"/>
                </a:lnTo>
                <a:close/>
                <a:moveTo>
                  <a:pt x="10142" y="1074"/>
                </a:moveTo>
                <a:lnTo>
                  <a:pt x="10110" y="1074"/>
                </a:lnTo>
                <a:lnTo>
                  <a:pt x="10110" y="1090"/>
                </a:lnTo>
                <a:lnTo>
                  <a:pt x="10142" y="1090"/>
                </a:lnTo>
                <a:lnTo>
                  <a:pt x="10142" y="1074"/>
                </a:lnTo>
                <a:close/>
                <a:moveTo>
                  <a:pt x="10206" y="1074"/>
                </a:moveTo>
                <a:lnTo>
                  <a:pt x="10174" y="1074"/>
                </a:lnTo>
                <a:lnTo>
                  <a:pt x="10174" y="1090"/>
                </a:lnTo>
                <a:lnTo>
                  <a:pt x="10206" y="1090"/>
                </a:lnTo>
                <a:lnTo>
                  <a:pt x="10206" y="1074"/>
                </a:lnTo>
                <a:close/>
                <a:moveTo>
                  <a:pt x="10270" y="1074"/>
                </a:moveTo>
                <a:lnTo>
                  <a:pt x="10238" y="1074"/>
                </a:lnTo>
                <a:lnTo>
                  <a:pt x="10238" y="1090"/>
                </a:lnTo>
                <a:lnTo>
                  <a:pt x="10270" y="1090"/>
                </a:lnTo>
                <a:lnTo>
                  <a:pt x="10270" y="1074"/>
                </a:lnTo>
                <a:close/>
                <a:moveTo>
                  <a:pt x="10334" y="1074"/>
                </a:moveTo>
                <a:lnTo>
                  <a:pt x="10302" y="1074"/>
                </a:lnTo>
                <a:lnTo>
                  <a:pt x="10302" y="1090"/>
                </a:lnTo>
                <a:lnTo>
                  <a:pt x="10334" y="1090"/>
                </a:lnTo>
                <a:lnTo>
                  <a:pt x="10334" y="1074"/>
                </a:lnTo>
                <a:close/>
                <a:moveTo>
                  <a:pt x="10398" y="1074"/>
                </a:moveTo>
                <a:lnTo>
                  <a:pt x="10366" y="1074"/>
                </a:lnTo>
                <a:lnTo>
                  <a:pt x="10366" y="1090"/>
                </a:lnTo>
                <a:lnTo>
                  <a:pt x="10398" y="1090"/>
                </a:lnTo>
                <a:lnTo>
                  <a:pt x="10398" y="1074"/>
                </a:lnTo>
                <a:close/>
                <a:moveTo>
                  <a:pt x="10462" y="1074"/>
                </a:moveTo>
                <a:lnTo>
                  <a:pt x="10430" y="1074"/>
                </a:lnTo>
                <a:lnTo>
                  <a:pt x="10430" y="1090"/>
                </a:lnTo>
                <a:lnTo>
                  <a:pt x="10462" y="1090"/>
                </a:lnTo>
                <a:lnTo>
                  <a:pt x="10462" y="1074"/>
                </a:lnTo>
                <a:close/>
                <a:moveTo>
                  <a:pt x="10526" y="1074"/>
                </a:moveTo>
                <a:lnTo>
                  <a:pt x="10494" y="1074"/>
                </a:lnTo>
                <a:lnTo>
                  <a:pt x="10494" y="1090"/>
                </a:lnTo>
                <a:lnTo>
                  <a:pt x="10526" y="1090"/>
                </a:lnTo>
                <a:lnTo>
                  <a:pt x="10526" y="1074"/>
                </a:lnTo>
                <a:close/>
                <a:moveTo>
                  <a:pt x="10590" y="1074"/>
                </a:moveTo>
                <a:lnTo>
                  <a:pt x="10558" y="1074"/>
                </a:lnTo>
                <a:lnTo>
                  <a:pt x="10558" y="1090"/>
                </a:lnTo>
                <a:lnTo>
                  <a:pt x="10590" y="1090"/>
                </a:lnTo>
                <a:lnTo>
                  <a:pt x="10590" y="1074"/>
                </a:lnTo>
                <a:close/>
                <a:moveTo>
                  <a:pt x="10654" y="1074"/>
                </a:moveTo>
                <a:lnTo>
                  <a:pt x="10622" y="1074"/>
                </a:lnTo>
                <a:lnTo>
                  <a:pt x="10622" y="1090"/>
                </a:lnTo>
                <a:lnTo>
                  <a:pt x="10654" y="1090"/>
                </a:lnTo>
                <a:lnTo>
                  <a:pt x="10654" y="1074"/>
                </a:lnTo>
                <a:close/>
                <a:moveTo>
                  <a:pt x="10718" y="1074"/>
                </a:moveTo>
                <a:lnTo>
                  <a:pt x="10686" y="1074"/>
                </a:lnTo>
                <a:lnTo>
                  <a:pt x="10686" y="1090"/>
                </a:lnTo>
                <a:lnTo>
                  <a:pt x="10718" y="1090"/>
                </a:lnTo>
                <a:lnTo>
                  <a:pt x="10718" y="1074"/>
                </a:lnTo>
                <a:close/>
                <a:moveTo>
                  <a:pt x="10782" y="1074"/>
                </a:moveTo>
                <a:lnTo>
                  <a:pt x="10750" y="1074"/>
                </a:lnTo>
                <a:lnTo>
                  <a:pt x="10750" y="1090"/>
                </a:lnTo>
                <a:lnTo>
                  <a:pt x="10782" y="1090"/>
                </a:lnTo>
                <a:lnTo>
                  <a:pt x="10782" y="1074"/>
                </a:lnTo>
                <a:close/>
                <a:moveTo>
                  <a:pt x="10846" y="1074"/>
                </a:moveTo>
                <a:lnTo>
                  <a:pt x="10814" y="1074"/>
                </a:lnTo>
                <a:lnTo>
                  <a:pt x="10814" y="1090"/>
                </a:lnTo>
                <a:lnTo>
                  <a:pt x="10846" y="1090"/>
                </a:lnTo>
                <a:lnTo>
                  <a:pt x="10846" y="1074"/>
                </a:lnTo>
                <a:close/>
                <a:moveTo>
                  <a:pt x="10910" y="1074"/>
                </a:moveTo>
                <a:lnTo>
                  <a:pt x="10878" y="1074"/>
                </a:lnTo>
                <a:lnTo>
                  <a:pt x="10878" y="1090"/>
                </a:lnTo>
                <a:lnTo>
                  <a:pt x="10910" y="1090"/>
                </a:lnTo>
                <a:lnTo>
                  <a:pt x="10910" y="1074"/>
                </a:lnTo>
                <a:close/>
                <a:moveTo>
                  <a:pt x="10974" y="1074"/>
                </a:moveTo>
                <a:lnTo>
                  <a:pt x="10942" y="1074"/>
                </a:lnTo>
                <a:lnTo>
                  <a:pt x="10942" y="1090"/>
                </a:lnTo>
                <a:lnTo>
                  <a:pt x="10974" y="1090"/>
                </a:lnTo>
                <a:lnTo>
                  <a:pt x="10974" y="1074"/>
                </a:lnTo>
                <a:close/>
                <a:moveTo>
                  <a:pt x="11038" y="1074"/>
                </a:moveTo>
                <a:lnTo>
                  <a:pt x="11006" y="1074"/>
                </a:lnTo>
                <a:lnTo>
                  <a:pt x="11006" y="1090"/>
                </a:lnTo>
                <a:lnTo>
                  <a:pt x="11038" y="1090"/>
                </a:lnTo>
                <a:lnTo>
                  <a:pt x="11038" y="1074"/>
                </a:lnTo>
                <a:close/>
                <a:moveTo>
                  <a:pt x="11102" y="1074"/>
                </a:moveTo>
                <a:lnTo>
                  <a:pt x="11070" y="1074"/>
                </a:lnTo>
                <a:lnTo>
                  <a:pt x="11070" y="1090"/>
                </a:lnTo>
                <a:lnTo>
                  <a:pt x="11102" y="1090"/>
                </a:lnTo>
                <a:lnTo>
                  <a:pt x="11102" y="1074"/>
                </a:lnTo>
                <a:close/>
                <a:moveTo>
                  <a:pt x="11166" y="1074"/>
                </a:moveTo>
                <a:lnTo>
                  <a:pt x="11134" y="1074"/>
                </a:lnTo>
                <a:lnTo>
                  <a:pt x="11134" y="1090"/>
                </a:lnTo>
                <a:lnTo>
                  <a:pt x="11166" y="1090"/>
                </a:lnTo>
                <a:lnTo>
                  <a:pt x="11166" y="1074"/>
                </a:lnTo>
                <a:close/>
                <a:moveTo>
                  <a:pt x="11230" y="1074"/>
                </a:moveTo>
                <a:lnTo>
                  <a:pt x="11198" y="1074"/>
                </a:lnTo>
                <a:lnTo>
                  <a:pt x="11198" y="1090"/>
                </a:lnTo>
                <a:lnTo>
                  <a:pt x="11230" y="1090"/>
                </a:lnTo>
                <a:lnTo>
                  <a:pt x="11230" y="1074"/>
                </a:lnTo>
                <a:close/>
                <a:moveTo>
                  <a:pt x="11294" y="1074"/>
                </a:moveTo>
                <a:lnTo>
                  <a:pt x="11262" y="1074"/>
                </a:lnTo>
                <a:lnTo>
                  <a:pt x="11262" y="1090"/>
                </a:lnTo>
                <a:lnTo>
                  <a:pt x="11294" y="1090"/>
                </a:lnTo>
                <a:lnTo>
                  <a:pt x="11294" y="1074"/>
                </a:lnTo>
                <a:close/>
                <a:moveTo>
                  <a:pt x="11358" y="1074"/>
                </a:moveTo>
                <a:lnTo>
                  <a:pt x="11326" y="1074"/>
                </a:lnTo>
                <a:lnTo>
                  <a:pt x="11326" y="1090"/>
                </a:lnTo>
                <a:lnTo>
                  <a:pt x="11358" y="1090"/>
                </a:lnTo>
                <a:lnTo>
                  <a:pt x="11358" y="1074"/>
                </a:lnTo>
                <a:close/>
                <a:moveTo>
                  <a:pt x="11422" y="1074"/>
                </a:moveTo>
                <a:lnTo>
                  <a:pt x="11390" y="1074"/>
                </a:lnTo>
                <a:lnTo>
                  <a:pt x="11390" y="1090"/>
                </a:lnTo>
                <a:lnTo>
                  <a:pt x="11422" y="1090"/>
                </a:lnTo>
                <a:lnTo>
                  <a:pt x="11422" y="1074"/>
                </a:lnTo>
                <a:close/>
                <a:moveTo>
                  <a:pt x="11486" y="1074"/>
                </a:moveTo>
                <a:lnTo>
                  <a:pt x="11454" y="1074"/>
                </a:lnTo>
                <a:lnTo>
                  <a:pt x="11454" y="1090"/>
                </a:lnTo>
                <a:lnTo>
                  <a:pt x="11486" y="1090"/>
                </a:lnTo>
                <a:lnTo>
                  <a:pt x="11486" y="1074"/>
                </a:lnTo>
                <a:close/>
                <a:moveTo>
                  <a:pt x="11550" y="1074"/>
                </a:moveTo>
                <a:lnTo>
                  <a:pt x="11518" y="1074"/>
                </a:lnTo>
                <a:lnTo>
                  <a:pt x="11518" y="1090"/>
                </a:lnTo>
                <a:lnTo>
                  <a:pt x="11550" y="1090"/>
                </a:lnTo>
                <a:lnTo>
                  <a:pt x="11550" y="1074"/>
                </a:lnTo>
                <a:close/>
                <a:moveTo>
                  <a:pt x="11614" y="1074"/>
                </a:moveTo>
                <a:lnTo>
                  <a:pt x="11582" y="1074"/>
                </a:lnTo>
                <a:lnTo>
                  <a:pt x="11582" y="1090"/>
                </a:lnTo>
                <a:lnTo>
                  <a:pt x="11614" y="1090"/>
                </a:lnTo>
                <a:lnTo>
                  <a:pt x="11614" y="1074"/>
                </a:lnTo>
                <a:close/>
                <a:moveTo>
                  <a:pt x="11678" y="1074"/>
                </a:moveTo>
                <a:lnTo>
                  <a:pt x="11646" y="1074"/>
                </a:lnTo>
                <a:lnTo>
                  <a:pt x="11646" y="1090"/>
                </a:lnTo>
                <a:lnTo>
                  <a:pt x="11678" y="1090"/>
                </a:lnTo>
                <a:lnTo>
                  <a:pt x="11678" y="1074"/>
                </a:lnTo>
                <a:close/>
                <a:moveTo>
                  <a:pt x="11742" y="1074"/>
                </a:moveTo>
                <a:lnTo>
                  <a:pt x="11710" y="1074"/>
                </a:lnTo>
                <a:lnTo>
                  <a:pt x="11710" y="1090"/>
                </a:lnTo>
                <a:lnTo>
                  <a:pt x="11742" y="1090"/>
                </a:lnTo>
                <a:lnTo>
                  <a:pt x="11742" y="1074"/>
                </a:lnTo>
                <a:close/>
                <a:moveTo>
                  <a:pt x="11806" y="1074"/>
                </a:moveTo>
                <a:lnTo>
                  <a:pt x="11774" y="1074"/>
                </a:lnTo>
                <a:lnTo>
                  <a:pt x="11774" y="1090"/>
                </a:lnTo>
                <a:lnTo>
                  <a:pt x="11806" y="1090"/>
                </a:lnTo>
                <a:lnTo>
                  <a:pt x="11806" y="1074"/>
                </a:lnTo>
                <a:close/>
                <a:moveTo>
                  <a:pt x="11870" y="1074"/>
                </a:moveTo>
                <a:lnTo>
                  <a:pt x="11838" y="1074"/>
                </a:lnTo>
                <a:lnTo>
                  <a:pt x="11838" y="1090"/>
                </a:lnTo>
                <a:lnTo>
                  <a:pt x="11870" y="1090"/>
                </a:lnTo>
                <a:lnTo>
                  <a:pt x="11870" y="1074"/>
                </a:lnTo>
                <a:close/>
                <a:moveTo>
                  <a:pt x="11934" y="1074"/>
                </a:moveTo>
                <a:lnTo>
                  <a:pt x="11902" y="1074"/>
                </a:lnTo>
                <a:lnTo>
                  <a:pt x="11902" y="1090"/>
                </a:lnTo>
                <a:lnTo>
                  <a:pt x="11934" y="1090"/>
                </a:lnTo>
                <a:lnTo>
                  <a:pt x="11934" y="1074"/>
                </a:lnTo>
                <a:close/>
                <a:moveTo>
                  <a:pt x="11998" y="1074"/>
                </a:moveTo>
                <a:lnTo>
                  <a:pt x="11966" y="1074"/>
                </a:lnTo>
                <a:lnTo>
                  <a:pt x="11966" y="1090"/>
                </a:lnTo>
                <a:lnTo>
                  <a:pt x="11998" y="1090"/>
                </a:lnTo>
                <a:lnTo>
                  <a:pt x="11998" y="1074"/>
                </a:lnTo>
                <a:close/>
                <a:moveTo>
                  <a:pt x="12062" y="1074"/>
                </a:moveTo>
                <a:lnTo>
                  <a:pt x="12030" y="1074"/>
                </a:lnTo>
                <a:lnTo>
                  <a:pt x="12030" y="1090"/>
                </a:lnTo>
                <a:lnTo>
                  <a:pt x="12062" y="1090"/>
                </a:lnTo>
                <a:lnTo>
                  <a:pt x="12062" y="1074"/>
                </a:lnTo>
                <a:close/>
                <a:moveTo>
                  <a:pt x="12126" y="1074"/>
                </a:moveTo>
                <a:lnTo>
                  <a:pt x="12094" y="1074"/>
                </a:lnTo>
                <a:lnTo>
                  <a:pt x="12094" y="1090"/>
                </a:lnTo>
                <a:lnTo>
                  <a:pt x="12126" y="1090"/>
                </a:lnTo>
                <a:lnTo>
                  <a:pt x="12126" y="1074"/>
                </a:lnTo>
                <a:close/>
                <a:moveTo>
                  <a:pt x="12190" y="1074"/>
                </a:moveTo>
                <a:lnTo>
                  <a:pt x="12158" y="1074"/>
                </a:lnTo>
                <a:lnTo>
                  <a:pt x="12158" y="1090"/>
                </a:lnTo>
                <a:lnTo>
                  <a:pt x="12190" y="1090"/>
                </a:lnTo>
                <a:lnTo>
                  <a:pt x="12190" y="1074"/>
                </a:lnTo>
                <a:close/>
                <a:moveTo>
                  <a:pt x="12254" y="1074"/>
                </a:moveTo>
                <a:lnTo>
                  <a:pt x="12222" y="1074"/>
                </a:lnTo>
                <a:lnTo>
                  <a:pt x="12222" y="1090"/>
                </a:lnTo>
                <a:lnTo>
                  <a:pt x="12254" y="1090"/>
                </a:lnTo>
                <a:lnTo>
                  <a:pt x="12254" y="1074"/>
                </a:lnTo>
                <a:close/>
                <a:moveTo>
                  <a:pt x="12318" y="1074"/>
                </a:moveTo>
                <a:lnTo>
                  <a:pt x="12286" y="1074"/>
                </a:lnTo>
                <a:lnTo>
                  <a:pt x="12286" y="1090"/>
                </a:lnTo>
                <a:lnTo>
                  <a:pt x="12318" y="1090"/>
                </a:lnTo>
                <a:lnTo>
                  <a:pt x="12318" y="1074"/>
                </a:lnTo>
                <a:close/>
                <a:moveTo>
                  <a:pt x="12382" y="1074"/>
                </a:moveTo>
                <a:lnTo>
                  <a:pt x="12350" y="1074"/>
                </a:lnTo>
                <a:lnTo>
                  <a:pt x="12350" y="1090"/>
                </a:lnTo>
                <a:lnTo>
                  <a:pt x="12382" y="1090"/>
                </a:lnTo>
                <a:lnTo>
                  <a:pt x="12382" y="1074"/>
                </a:lnTo>
                <a:close/>
                <a:moveTo>
                  <a:pt x="12446" y="1074"/>
                </a:moveTo>
                <a:lnTo>
                  <a:pt x="12414" y="1074"/>
                </a:lnTo>
                <a:lnTo>
                  <a:pt x="12414" y="1090"/>
                </a:lnTo>
                <a:lnTo>
                  <a:pt x="12446" y="1090"/>
                </a:lnTo>
                <a:lnTo>
                  <a:pt x="12446" y="1074"/>
                </a:lnTo>
                <a:close/>
                <a:moveTo>
                  <a:pt x="12510" y="1074"/>
                </a:moveTo>
                <a:lnTo>
                  <a:pt x="12478" y="1074"/>
                </a:lnTo>
                <a:lnTo>
                  <a:pt x="12478" y="1090"/>
                </a:lnTo>
                <a:lnTo>
                  <a:pt x="12510" y="1090"/>
                </a:lnTo>
                <a:lnTo>
                  <a:pt x="12510" y="1074"/>
                </a:lnTo>
                <a:close/>
                <a:moveTo>
                  <a:pt x="12574" y="1074"/>
                </a:moveTo>
                <a:lnTo>
                  <a:pt x="12542" y="1074"/>
                </a:lnTo>
                <a:lnTo>
                  <a:pt x="12542" y="1090"/>
                </a:lnTo>
                <a:lnTo>
                  <a:pt x="12574" y="1090"/>
                </a:lnTo>
                <a:lnTo>
                  <a:pt x="12574" y="1074"/>
                </a:lnTo>
                <a:close/>
                <a:moveTo>
                  <a:pt x="12638" y="1074"/>
                </a:moveTo>
                <a:lnTo>
                  <a:pt x="12606" y="1074"/>
                </a:lnTo>
                <a:lnTo>
                  <a:pt x="12606" y="1090"/>
                </a:lnTo>
                <a:lnTo>
                  <a:pt x="12638" y="1090"/>
                </a:lnTo>
                <a:lnTo>
                  <a:pt x="12638" y="1074"/>
                </a:lnTo>
                <a:close/>
                <a:moveTo>
                  <a:pt x="12702" y="1074"/>
                </a:moveTo>
                <a:lnTo>
                  <a:pt x="12670" y="1074"/>
                </a:lnTo>
                <a:lnTo>
                  <a:pt x="12670" y="1090"/>
                </a:lnTo>
                <a:lnTo>
                  <a:pt x="12702" y="1090"/>
                </a:lnTo>
                <a:lnTo>
                  <a:pt x="12702" y="1074"/>
                </a:lnTo>
                <a:close/>
                <a:moveTo>
                  <a:pt x="12766" y="1074"/>
                </a:moveTo>
                <a:lnTo>
                  <a:pt x="12734" y="1074"/>
                </a:lnTo>
                <a:lnTo>
                  <a:pt x="12734" y="1090"/>
                </a:lnTo>
                <a:lnTo>
                  <a:pt x="12766" y="1090"/>
                </a:lnTo>
                <a:lnTo>
                  <a:pt x="12766" y="1074"/>
                </a:lnTo>
                <a:close/>
                <a:moveTo>
                  <a:pt x="12830" y="1074"/>
                </a:moveTo>
                <a:lnTo>
                  <a:pt x="12798" y="1074"/>
                </a:lnTo>
                <a:lnTo>
                  <a:pt x="12798" y="1090"/>
                </a:lnTo>
                <a:lnTo>
                  <a:pt x="12830" y="1090"/>
                </a:lnTo>
                <a:lnTo>
                  <a:pt x="12830" y="1074"/>
                </a:lnTo>
                <a:close/>
                <a:moveTo>
                  <a:pt x="12894" y="1074"/>
                </a:moveTo>
                <a:lnTo>
                  <a:pt x="12862" y="1074"/>
                </a:lnTo>
                <a:lnTo>
                  <a:pt x="12862" y="1090"/>
                </a:lnTo>
                <a:lnTo>
                  <a:pt x="12894" y="1090"/>
                </a:lnTo>
                <a:lnTo>
                  <a:pt x="12894" y="1074"/>
                </a:lnTo>
                <a:close/>
                <a:moveTo>
                  <a:pt x="12958" y="1074"/>
                </a:moveTo>
                <a:lnTo>
                  <a:pt x="12926" y="1074"/>
                </a:lnTo>
                <a:lnTo>
                  <a:pt x="12926" y="1090"/>
                </a:lnTo>
                <a:lnTo>
                  <a:pt x="12958" y="1090"/>
                </a:lnTo>
                <a:lnTo>
                  <a:pt x="12958" y="1074"/>
                </a:lnTo>
                <a:close/>
                <a:moveTo>
                  <a:pt x="13022" y="1074"/>
                </a:moveTo>
                <a:lnTo>
                  <a:pt x="12990" y="1074"/>
                </a:lnTo>
                <a:lnTo>
                  <a:pt x="12990" y="1090"/>
                </a:lnTo>
                <a:lnTo>
                  <a:pt x="13022" y="1090"/>
                </a:lnTo>
                <a:lnTo>
                  <a:pt x="13022" y="1074"/>
                </a:lnTo>
                <a:close/>
                <a:moveTo>
                  <a:pt x="13018" y="1022"/>
                </a:moveTo>
                <a:lnTo>
                  <a:pt x="13018" y="1054"/>
                </a:lnTo>
                <a:lnTo>
                  <a:pt x="13034" y="1054"/>
                </a:lnTo>
                <a:lnTo>
                  <a:pt x="13034" y="1022"/>
                </a:lnTo>
                <a:lnTo>
                  <a:pt x="13018" y="1022"/>
                </a:lnTo>
                <a:close/>
                <a:moveTo>
                  <a:pt x="13018" y="958"/>
                </a:moveTo>
                <a:lnTo>
                  <a:pt x="13018" y="990"/>
                </a:lnTo>
                <a:lnTo>
                  <a:pt x="13034" y="990"/>
                </a:lnTo>
                <a:lnTo>
                  <a:pt x="13034" y="958"/>
                </a:lnTo>
                <a:lnTo>
                  <a:pt x="13018" y="958"/>
                </a:lnTo>
                <a:close/>
                <a:moveTo>
                  <a:pt x="13018" y="894"/>
                </a:moveTo>
                <a:lnTo>
                  <a:pt x="13018" y="926"/>
                </a:lnTo>
                <a:lnTo>
                  <a:pt x="13034" y="926"/>
                </a:lnTo>
                <a:lnTo>
                  <a:pt x="13034" y="894"/>
                </a:lnTo>
                <a:lnTo>
                  <a:pt x="13018" y="894"/>
                </a:lnTo>
                <a:close/>
                <a:moveTo>
                  <a:pt x="13018" y="830"/>
                </a:moveTo>
                <a:lnTo>
                  <a:pt x="13018" y="862"/>
                </a:lnTo>
                <a:lnTo>
                  <a:pt x="13034" y="862"/>
                </a:lnTo>
                <a:lnTo>
                  <a:pt x="13034" y="830"/>
                </a:lnTo>
                <a:lnTo>
                  <a:pt x="13018" y="830"/>
                </a:lnTo>
                <a:close/>
                <a:moveTo>
                  <a:pt x="13018" y="766"/>
                </a:moveTo>
                <a:lnTo>
                  <a:pt x="13018" y="798"/>
                </a:lnTo>
                <a:lnTo>
                  <a:pt x="13034" y="798"/>
                </a:lnTo>
                <a:lnTo>
                  <a:pt x="13034" y="766"/>
                </a:lnTo>
                <a:lnTo>
                  <a:pt x="13018" y="766"/>
                </a:lnTo>
                <a:close/>
                <a:moveTo>
                  <a:pt x="13018" y="702"/>
                </a:moveTo>
                <a:lnTo>
                  <a:pt x="13018" y="734"/>
                </a:lnTo>
                <a:lnTo>
                  <a:pt x="13034" y="734"/>
                </a:lnTo>
                <a:lnTo>
                  <a:pt x="13034" y="702"/>
                </a:lnTo>
                <a:lnTo>
                  <a:pt x="13018" y="702"/>
                </a:lnTo>
                <a:close/>
                <a:moveTo>
                  <a:pt x="13018" y="638"/>
                </a:moveTo>
                <a:lnTo>
                  <a:pt x="13018" y="670"/>
                </a:lnTo>
                <a:lnTo>
                  <a:pt x="13034" y="670"/>
                </a:lnTo>
                <a:lnTo>
                  <a:pt x="13034" y="638"/>
                </a:lnTo>
                <a:lnTo>
                  <a:pt x="13018" y="638"/>
                </a:lnTo>
                <a:close/>
                <a:moveTo>
                  <a:pt x="13018" y="574"/>
                </a:moveTo>
                <a:lnTo>
                  <a:pt x="13018" y="606"/>
                </a:lnTo>
                <a:lnTo>
                  <a:pt x="13034" y="606"/>
                </a:lnTo>
                <a:lnTo>
                  <a:pt x="13034" y="574"/>
                </a:lnTo>
                <a:lnTo>
                  <a:pt x="13018" y="574"/>
                </a:lnTo>
                <a:close/>
                <a:moveTo>
                  <a:pt x="13018" y="510"/>
                </a:moveTo>
                <a:lnTo>
                  <a:pt x="13018" y="542"/>
                </a:lnTo>
                <a:lnTo>
                  <a:pt x="13034" y="542"/>
                </a:lnTo>
                <a:lnTo>
                  <a:pt x="13034" y="510"/>
                </a:lnTo>
                <a:lnTo>
                  <a:pt x="13018" y="510"/>
                </a:lnTo>
                <a:close/>
                <a:moveTo>
                  <a:pt x="13018" y="446"/>
                </a:moveTo>
                <a:lnTo>
                  <a:pt x="13018" y="478"/>
                </a:lnTo>
                <a:lnTo>
                  <a:pt x="13034" y="478"/>
                </a:lnTo>
                <a:lnTo>
                  <a:pt x="13034" y="446"/>
                </a:lnTo>
                <a:lnTo>
                  <a:pt x="13018" y="446"/>
                </a:lnTo>
                <a:close/>
                <a:moveTo>
                  <a:pt x="13018" y="382"/>
                </a:moveTo>
                <a:lnTo>
                  <a:pt x="13018" y="414"/>
                </a:lnTo>
                <a:lnTo>
                  <a:pt x="13034" y="414"/>
                </a:lnTo>
                <a:lnTo>
                  <a:pt x="13034" y="382"/>
                </a:lnTo>
                <a:lnTo>
                  <a:pt x="13018" y="382"/>
                </a:lnTo>
                <a:close/>
                <a:moveTo>
                  <a:pt x="13018" y="318"/>
                </a:moveTo>
                <a:lnTo>
                  <a:pt x="13018" y="350"/>
                </a:lnTo>
                <a:lnTo>
                  <a:pt x="13034" y="350"/>
                </a:lnTo>
                <a:lnTo>
                  <a:pt x="13034" y="318"/>
                </a:lnTo>
                <a:lnTo>
                  <a:pt x="13018" y="318"/>
                </a:lnTo>
                <a:close/>
                <a:moveTo>
                  <a:pt x="13018" y="254"/>
                </a:moveTo>
                <a:lnTo>
                  <a:pt x="13018" y="286"/>
                </a:lnTo>
                <a:lnTo>
                  <a:pt x="13034" y="286"/>
                </a:lnTo>
                <a:lnTo>
                  <a:pt x="13034" y="254"/>
                </a:lnTo>
                <a:lnTo>
                  <a:pt x="13018" y="254"/>
                </a:lnTo>
                <a:close/>
                <a:moveTo>
                  <a:pt x="13018" y="190"/>
                </a:moveTo>
                <a:lnTo>
                  <a:pt x="13018" y="222"/>
                </a:lnTo>
                <a:lnTo>
                  <a:pt x="13034" y="222"/>
                </a:lnTo>
                <a:lnTo>
                  <a:pt x="13034" y="190"/>
                </a:lnTo>
                <a:lnTo>
                  <a:pt x="13018" y="190"/>
                </a:lnTo>
                <a:close/>
                <a:moveTo>
                  <a:pt x="13018" y="126"/>
                </a:moveTo>
                <a:lnTo>
                  <a:pt x="13018" y="158"/>
                </a:lnTo>
                <a:lnTo>
                  <a:pt x="13034" y="158"/>
                </a:lnTo>
                <a:lnTo>
                  <a:pt x="13034" y="126"/>
                </a:lnTo>
                <a:lnTo>
                  <a:pt x="13018" y="126"/>
                </a:lnTo>
                <a:close/>
                <a:moveTo>
                  <a:pt x="13018" y="62"/>
                </a:moveTo>
                <a:lnTo>
                  <a:pt x="13018" y="94"/>
                </a:lnTo>
                <a:lnTo>
                  <a:pt x="13034" y="94"/>
                </a:lnTo>
                <a:lnTo>
                  <a:pt x="13034" y="62"/>
                </a:lnTo>
                <a:lnTo>
                  <a:pt x="13018" y="62"/>
                </a:lnTo>
                <a:close/>
                <a:moveTo>
                  <a:pt x="13014" y="16"/>
                </a:moveTo>
                <a:lnTo>
                  <a:pt x="13018" y="16"/>
                </a:lnTo>
                <a:lnTo>
                  <a:pt x="13018" y="30"/>
                </a:lnTo>
                <a:lnTo>
                  <a:pt x="13034" y="30"/>
                </a:lnTo>
                <a:lnTo>
                  <a:pt x="13034" y="0"/>
                </a:lnTo>
                <a:lnTo>
                  <a:pt x="13014" y="0"/>
                </a:lnTo>
                <a:lnTo>
                  <a:pt x="13014" y="16"/>
                </a:lnTo>
                <a:close/>
                <a:moveTo>
                  <a:pt x="12950" y="16"/>
                </a:moveTo>
                <a:lnTo>
                  <a:pt x="12982" y="16"/>
                </a:lnTo>
                <a:lnTo>
                  <a:pt x="12982" y="0"/>
                </a:lnTo>
                <a:lnTo>
                  <a:pt x="12950" y="0"/>
                </a:lnTo>
                <a:lnTo>
                  <a:pt x="12950" y="16"/>
                </a:lnTo>
                <a:close/>
                <a:moveTo>
                  <a:pt x="12886" y="16"/>
                </a:moveTo>
                <a:lnTo>
                  <a:pt x="12918" y="16"/>
                </a:lnTo>
                <a:lnTo>
                  <a:pt x="12918" y="0"/>
                </a:lnTo>
                <a:lnTo>
                  <a:pt x="12886" y="0"/>
                </a:lnTo>
                <a:lnTo>
                  <a:pt x="12886" y="16"/>
                </a:lnTo>
                <a:close/>
                <a:moveTo>
                  <a:pt x="12822" y="16"/>
                </a:moveTo>
                <a:lnTo>
                  <a:pt x="12854" y="16"/>
                </a:lnTo>
                <a:lnTo>
                  <a:pt x="12854" y="0"/>
                </a:lnTo>
                <a:lnTo>
                  <a:pt x="12822" y="0"/>
                </a:lnTo>
                <a:lnTo>
                  <a:pt x="12822" y="16"/>
                </a:lnTo>
                <a:close/>
                <a:moveTo>
                  <a:pt x="12758" y="16"/>
                </a:moveTo>
                <a:lnTo>
                  <a:pt x="12790" y="16"/>
                </a:lnTo>
                <a:lnTo>
                  <a:pt x="12790" y="0"/>
                </a:lnTo>
                <a:lnTo>
                  <a:pt x="12758" y="0"/>
                </a:lnTo>
                <a:lnTo>
                  <a:pt x="12758" y="16"/>
                </a:lnTo>
                <a:close/>
                <a:moveTo>
                  <a:pt x="12694" y="16"/>
                </a:moveTo>
                <a:lnTo>
                  <a:pt x="12726" y="16"/>
                </a:lnTo>
                <a:lnTo>
                  <a:pt x="12726" y="0"/>
                </a:lnTo>
                <a:lnTo>
                  <a:pt x="12694" y="0"/>
                </a:lnTo>
                <a:lnTo>
                  <a:pt x="12694" y="16"/>
                </a:lnTo>
                <a:close/>
                <a:moveTo>
                  <a:pt x="12630" y="16"/>
                </a:moveTo>
                <a:lnTo>
                  <a:pt x="12662" y="16"/>
                </a:lnTo>
                <a:lnTo>
                  <a:pt x="12662" y="0"/>
                </a:lnTo>
                <a:lnTo>
                  <a:pt x="12630" y="0"/>
                </a:lnTo>
                <a:lnTo>
                  <a:pt x="12630" y="16"/>
                </a:lnTo>
                <a:close/>
                <a:moveTo>
                  <a:pt x="12566" y="16"/>
                </a:moveTo>
                <a:lnTo>
                  <a:pt x="12598" y="16"/>
                </a:lnTo>
                <a:lnTo>
                  <a:pt x="12598" y="0"/>
                </a:lnTo>
                <a:lnTo>
                  <a:pt x="12566" y="0"/>
                </a:lnTo>
                <a:lnTo>
                  <a:pt x="12566" y="16"/>
                </a:lnTo>
                <a:close/>
                <a:moveTo>
                  <a:pt x="12502" y="16"/>
                </a:moveTo>
                <a:lnTo>
                  <a:pt x="12534" y="16"/>
                </a:lnTo>
                <a:lnTo>
                  <a:pt x="12534" y="0"/>
                </a:lnTo>
                <a:lnTo>
                  <a:pt x="12502" y="0"/>
                </a:lnTo>
                <a:lnTo>
                  <a:pt x="12502" y="16"/>
                </a:lnTo>
                <a:close/>
                <a:moveTo>
                  <a:pt x="12438" y="16"/>
                </a:moveTo>
                <a:lnTo>
                  <a:pt x="12470" y="16"/>
                </a:lnTo>
                <a:lnTo>
                  <a:pt x="12470" y="0"/>
                </a:lnTo>
                <a:lnTo>
                  <a:pt x="12438" y="0"/>
                </a:lnTo>
                <a:lnTo>
                  <a:pt x="12438" y="16"/>
                </a:lnTo>
                <a:close/>
                <a:moveTo>
                  <a:pt x="12374" y="16"/>
                </a:moveTo>
                <a:lnTo>
                  <a:pt x="12406" y="16"/>
                </a:lnTo>
                <a:lnTo>
                  <a:pt x="12406" y="0"/>
                </a:lnTo>
                <a:lnTo>
                  <a:pt x="12374" y="0"/>
                </a:lnTo>
                <a:lnTo>
                  <a:pt x="12374" y="16"/>
                </a:lnTo>
                <a:close/>
                <a:moveTo>
                  <a:pt x="12310" y="16"/>
                </a:moveTo>
                <a:lnTo>
                  <a:pt x="12342" y="16"/>
                </a:lnTo>
                <a:lnTo>
                  <a:pt x="12342" y="0"/>
                </a:lnTo>
                <a:lnTo>
                  <a:pt x="12310" y="0"/>
                </a:lnTo>
                <a:lnTo>
                  <a:pt x="12310" y="16"/>
                </a:lnTo>
                <a:close/>
                <a:moveTo>
                  <a:pt x="12246" y="16"/>
                </a:moveTo>
                <a:lnTo>
                  <a:pt x="12278" y="16"/>
                </a:lnTo>
                <a:lnTo>
                  <a:pt x="12278" y="0"/>
                </a:lnTo>
                <a:lnTo>
                  <a:pt x="12246" y="0"/>
                </a:lnTo>
                <a:lnTo>
                  <a:pt x="12246" y="16"/>
                </a:lnTo>
                <a:close/>
                <a:moveTo>
                  <a:pt x="12182" y="16"/>
                </a:moveTo>
                <a:lnTo>
                  <a:pt x="12214" y="16"/>
                </a:lnTo>
                <a:lnTo>
                  <a:pt x="12214" y="0"/>
                </a:lnTo>
                <a:lnTo>
                  <a:pt x="12182" y="0"/>
                </a:lnTo>
                <a:lnTo>
                  <a:pt x="12182" y="16"/>
                </a:lnTo>
                <a:close/>
                <a:moveTo>
                  <a:pt x="12118" y="16"/>
                </a:moveTo>
                <a:lnTo>
                  <a:pt x="12150" y="16"/>
                </a:lnTo>
                <a:lnTo>
                  <a:pt x="12150" y="0"/>
                </a:lnTo>
                <a:lnTo>
                  <a:pt x="12118" y="0"/>
                </a:lnTo>
                <a:lnTo>
                  <a:pt x="12118" y="16"/>
                </a:lnTo>
                <a:close/>
                <a:moveTo>
                  <a:pt x="12054" y="16"/>
                </a:moveTo>
                <a:lnTo>
                  <a:pt x="12086" y="16"/>
                </a:lnTo>
                <a:lnTo>
                  <a:pt x="12086" y="0"/>
                </a:lnTo>
                <a:lnTo>
                  <a:pt x="12054" y="0"/>
                </a:lnTo>
                <a:lnTo>
                  <a:pt x="12054" y="16"/>
                </a:lnTo>
                <a:close/>
                <a:moveTo>
                  <a:pt x="11990" y="16"/>
                </a:moveTo>
                <a:lnTo>
                  <a:pt x="12022" y="16"/>
                </a:lnTo>
                <a:lnTo>
                  <a:pt x="12022" y="0"/>
                </a:lnTo>
                <a:lnTo>
                  <a:pt x="11990" y="0"/>
                </a:lnTo>
                <a:lnTo>
                  <a:pt x="11990" y="16"/>
                </a:lnTo>
                <a:close/>
                <a:moveTo>
                  <a:pt x="11926" y="16"/>
                </a:moveTo>
                <a:lnTo>
                  <a:pt x="11958" y="16"/>
                </a:lnTo>
                <a:lnTo>
                  <a:pt x="11958" y="0"/>
                </a:lnTo>
                <a:lnTo>
                  <a:pt x="11926" y="0"/>
                </a:lnTo>
                <a:lnTo>
                  <a:pt x="11926" y="16"/>
                </a:lnTo>
                <a:close/>
                <a:moveTo>
                  <a:pt x="11862" y="16"/>
                </a:moveTo>
                <a:lnTo>
                  <a:pt x="11894" y="16"/>
                </a:lnTo>
                <a:lnTo>
                  <a:pt x="11894" y="0"/>
                </a:lnTo>
                <a:lnTo>
                  <a:pt x="11862" y="0"/>
                </a:lnTo>
                <a:lnTo>
                  <a:pt x="11862" y="16"/>
                </a:lnTo>
                <a:close/>
                <a:moveTo>
                  <a:pt x="11798" y="16"/>
                </a:moveTo>
                <a:lnTo>
                  <a:pt x="11830" y="16"/>
                </a:lnTo>
                <a:lnTo>
                  <a:pt x="11830" y="0"/>
                </a:lnTo>
                <a:lnTo>
                  <a:pt x="11798" y="0"/>
                </a:lnTo>
                <a:lnTo>
                  <a:pt x="11798" y="16"/>
                </a:lnTo>
                <a:close/>
                <a:moveTo>
                  <a:pt x="11734" y="16"/>
                </a:moveTo>
                <a:lnTo>
                  <a:pt x="11766" y="16"/>
                </a:lnTo>
                <a:lnTo>
                  <a:pt x="11766" y="0"/>
                </a:lnTo>
                <a:lnTo>
                  <a:pt x="11734" y="0"/>
                </a:lnTo>
                <a:lnTo>
                  <a:pt x="11734" y="16"/>
                </a:lnTo>
                <a:close/>
                <a:moveTo>
                  <a:pt x="11670" y="16"/>
                </a:moveTo>
                <a:lnTo>
                  <a:pt x="11702" y="16"/>
                </a:lnTo>
                <a:lnTo>
                  <a:pt x="11702" y="0"/>
                </a:lnTo>
                <a:lnTo>
                  <a:pt x="11670" y="0"/>
                </a:lnTo>
                <a:lnTo>
                  <a:pt x="11670" y="16"/>
                </a:lnTo>
                <a:close/>
                <a:moveTo>
                  <a:pt x="11606" y="16"/>
                </a:moveTo>
                <a:lnTo>
                  <a:pt x="11638" y="16"/>
                </a:lnTo>
                <a:lnTo>
                  <a:pt x="11638" y="0"/>
                </a:lnTo>
                <a:lnTo>
                  <a:pt x="11606" y="0"/>
                </a:lnTo>
                <a:lnTo>
                  <a:pt x="11606" y="16"/>
                </a:lnTo>
                <a:close/>
                <a:moveTo>
                  <a:pt x="11542" y="16"/>
                </a:moveTo>
                <a:lnTo>
                  <a:pt x="11574" y="16"/>
                </a:lnTo>
                <a:lnTo>
                  <a:pt x="11574" y="0"/>
                </a:lnTo>
                <a:lnTo>
                  <a:pt x="11542" y="0"/>
                </a:lnTo>
                <a:lnTo>
                  <a:pt x="11542" y="16"/>
                </a:lnTo>
                <a:close/>
                <a:moveTo>
                  <a:pt x="11478" y="16"/>
                </a:moveTo>
                <a:lnTo>
                  <a:pt x="11510" y="16"/>
                </a:lnTo>
                <a:lnTo>
                  <a:pt x="11510" y="0"/>
                </a:lnTo>
                <a:lnTo>
                  <a:pt x="11478" y="0"/>
                </a:lnTo>
                <a:lnTo>
                  <a:pt x="11478" y="16"/>
                </a:lnTo>
                <a:close/>
                <a:moveTo>
                  <a:pt x="11414" y="16"/>
                </a:moveTo>
                <a:lnTo>
                  <a:pt x="11446" y="16"/>
                </a:lnTo>
                <a:lnTo>
                  <a:pt x="11446" y="0"/>
                </a:lnTo>
                <a:lnTo>
                  <a:pt x="11414" y="0"/>
                </a:lnTo>
                <a:lnTo>
                  <a:pt x="11414" y="16"/>
                </a:lnTo>
                <a:close/>
                <a:moveTo>
                  <a:pt x="11350" y="16"/>
                </a:moveTo>
                <a:lnTo>
                  <a:pt x="11382" y="16"/>
                </a:lnTo>
                <a:lnTo>
                  <a:pt x="11382" y="0"/>
                </a:lnTo>
                <a:lnTo>
                  <a:pt x="11350" y="0"/>
                </a:lnTo>
                <a:lnTo>
                  <a:pt x="11350" y="16"/>
                </a:lnTo>
                <a:close/>
                <a:moveTo>
                  <a:pt x="11286" y="16"/>
                </a:moveTo>
                <a:lnTo>
                  <a:pt x="11318" y="16"/>
                </a:lnTo>
                <a:lnTo>
                  <a:pt x="11318" y="0"/>
                </a:lnTo>
                <a:lnTo>
                  <a:pt x="11286" y="0"/>
                </a:lnTo>
                <a:lnTo>
                  <a:pt x="11286" y="16"/>
                </a:lnTo>
                <a:close/>
                <a:moveTo>
                  <a:pt x="11222" y="16"/>
                </a:moveTo>
                <a:lnTo>
                  <a:pt x="11254" y="16"/>
                </a:lnTo>
                <a:lnTo>
                  <a:pt x="11254" y="0"/>
                </a:lnTo>
                <a:lnTo>
                  <a:pt x="11222" y="0"/>
                </a:lnTo>
                <a:lnTo>
                  <a:pt x="11222" y="16"/>
                </a:lnTo>
                <a:close/>
                <a:moveTo>
                  <a:pt x="11158" y="16"/>
                </a:moveTo>
                <a:lnTo>
                  <a:pt x="11190" y="16"/>
                </a:lnTo>
                <a:lnTo>
                  <a:pt x="11190" y="0"/>
                </a:lnTo>
                <a:lnTo>
                  <a:pt x="11158" y="0"/>
                </a:lnTo>
                <a:lnTo>
                  <a:pt x="11158" y="16"/>
                </a:lnTo>
                <a:close/>
                <a:moveTo>
                  <a:pt x="11094" y="16"/>
                </a:moveTo>
                <a:lnTo>
                  <a:pt x="11126" y="16"/>
                </a:lnTo>
                <a:lnTo>
                  <a:pt x="11126" y="0"/>
                </a:lnTo>
                <a:lnTo>
                  <a:pt x="11094" y="0"/>
                </a:lnTo>
                <a:lnTo>
                  <a:pt x="11094" y="16"/>
                </a:lnTo>
                <a:close/>
                <a:moveTo>
                  <a:pt x="11030" y="16"/>
                </a:moveTo>
                <a:lnTo>
                  <a:pt x="11062" y="16"/>
                </a:lnTo>
                <a:lnTo>
                  <a:pt x="11062" y="0"/>
                </a:lnTo>
                <a:lnTo>
                  <a:pt x="11030" y="0"/>
                </a:lnTo>
                <a:lnTo>
                  <a:pt x="11030" y="16"/>
                </a:lnTo>
                <a:close/>
                <a:moveTo>
                  <a:pt x="10966" y="16"/>
                </a:moveTo>
                <a:lnTo>
                  <a:pt x="10998" y="16"/>
                </a:lnTo>
                <a:lnTo>
                  <a:pt x="10998" y="0"/>
                </a:lnTo>
                <a:lnTo>
                  <a:pt x="10966" y="0"/>
                </a:lnTo>
                <a:lnTo>
                  <a:pt x="10966" y="16"/>
                </a:lnTo>
                <a:close/>
                <a:moveTo>
                  <a:pt x="10902" y="16"/>
                </a:moveTo>
                <a:lnTo>
                  <a:pt x="10934" y="16"/>
                </a:lnTo>
                <a:lnTo>
                  <a:pt x="10934" y="0"/>
                </a:lnTo>
                <a:lnTo>
                  <a:pt x="10902" y="0"/>
                </a:lnTo>
                <a:lnTo>
                  <a:pt x="10902" y="16"/>
                </a:lnTo>
                <a:close/>
                <a:moveTo>
                  <a:pt x="10838" y="16"/>
                </a:moveTo>
                <a:lnTo>
                  <a:pt x="10872" y="16"/>
                </a:lnTo>
                <a:lnTo>
                  <a:pt x="10872" y="0"/>
                </a:lnTo>
                <a:lnTo>
                  <a:pt x="10838" y="0"/>
                </a:lnTo>
                <a:lnTo>
                  <a:pt x="10838" y="16"/>
                </a:lnTo>
                <a:close/>
                <a:moveTo>
                  <a:pt x="10776" y="16"/>
                </a:moveTo>
                <a:lnTo>
                  <a:pt x="10806" y="16"/>
                </a:lnTo>
                <a:lnTo>
                  <a:pt x="10806" y="0"/>
                </a:lnTo>
                <a:lnTo>
                  <a:pt x="10776" y="0"/>
                </a:lnTo>
                <a:lnTo>
                  <a:pt x="10776" y="16"/>
                </a:lnTo>
                <a:close/>
                <a:moveTo>
                  <a:pt x="10712" y="16"/>
                </a:moveTo>
                <a:lnTo>
                  <a:pt x="10744" y="16"/>
                </a:lnTo>
                <a:lnTo>
                  <a:pt x="10744" y="0"/>
                </a:lnTo>
                <a:lnTo>
                  <a:pt x="10712" y="0"/>
                </a:lnTo>
                <a:lnTo>
                  <a:pt x="10712" y="16"/>
                </a:lnTo>
                <a:close/>
                <a:moveTo>
                  <a:pt x="10648" y="16"/>
                </a:moveTo>
                <a:lnTo>
                  <a:pt x="10680" y="16"/>
                </a:lnTo>
                <a:lnTo>
                  <a:pt x="10680" y="0"/>
                </a:lnTo>
                <a:lnTo>
                  <a:pt x="10648" y="0"/>
                </a:lnTo>
                <a:lnTo>
                  <a:pt x="10648" y="16"/>
                </a:lnTo>
                <a:close/>
                <a:moveTo>
                  <a:pt x="10584" y="16"/>
                </a:moveTo>
                <a:lnTo>
                  <a:pt x="10616" y="16"/>
                </a:lnTo>
                <a:lnTo>
                  <a:pt x="10616" y="0"/>
                </a:lnTo>
                <a:lnTo>
                  <a:pt x="10584" y="0"/>
                </a:lnTo>
                <a:lnTo>
                  <a:pt x="10584" y="16"/>
                </a:lnTo>
                <a:close/>
                <a:moveTo>
                  <a:pt x="10520" y="16"/>
                </a:moveTo>
                <a:lnTo>
                  <a:pt x="10552" y="16"/>
                </a:lnTo>
                <a:lnTo>
                  <a:pt x="10552" y="0"/>
                </a:lnTo>
                <a:lnTo>
                  <a:pt x="10520" y="0"/>
                </a:lnTo>
                <a:lnTo>
                  <a:pt x="10520" y="16"/>
                </a:lnTo>
                <a:close/>
                <a:moveTo>
                  <a:pt x="10456" y="16"/>
                </a:moveTo>
                <a:lnTo>
                  <a:pt x="10488" y="16"/>
                </a:lnTo>
                <a:lnTo>
                  <a:pt x="10488" y="0"/>
                </a:lnTo>
                <a:lnTo>
                  <a:pt x="10456" y="0"/>
                </a:lnTo>
                <a:lnTo>
                  <a:pt x="10456" y="16"/>
                </a:lnTo>
                <a:close/>
                <a:moveTo>
                  <a:pt x="10392" y="16"/>
                </a:moveTo>
                <a:lnTo>
                  <a:pt x="10424" y="16"/>
                </a:lnTo>
                <a:lnTo>
                  <a:pt x="10424" y="0"/>
                </a:lnTo>
                <a:lnTo>
                  <a:pt x="10392" y="0"/>
                </a:lnTo>
                <a:lnTo>
                  <a:pt x="10392" y="16"/>
                </a:lnTo>
                <a:close/>
                <a:moveTo>
                  <a:pt x="10328" y="16"/>
                </a:moveTo>
                <a:lnTo>
                  <a:pt x="10360" y="16"/>
                </a:lnTo>
                <a:lnTo>
                  <a:pt x="10360" y="0"/>
                </a:lnTo>
                <a:lnTo>
                  <a:pt x="10328" y="0"/>
                </a:lnTo>
                <a:lnTo>
                  <a:pt x="10328" y="16"/>
                </a:lnTo>
                <a:close/>
                <a:moveTo>
                  <a:pt x="10264" y="16"/>
                </a:moveTo>
                <a:lnTo>
                  <a:pt x="10296" y="16"/>
                </a:lnTo>
                <a:lnTo>
                  <a:pt x="10296" y="0"/>
                </a:lnTo>
                <a:lnTo>
                  <a:pt x="10264" y="0"/>
                </a:lnTo>
                <a:lnTo>
                  <a:pt x="10264" y="16"/>
                </a:lnTo>
                <a:close/>
                <a:moveTo>
                  <a:pt x="10200" y="16"/>
                </a:moveTo>
                <a:lnTo>
                  <a:pt x="10232" y="16"/>
                </a:lnTo>
                <a:lnTo>
                  <a:pt x="10232" y="0"/>
                </a:lnTo>
                <a:lnTo>
                  <a:pt x="10200" y="0"/>
                </a:lnTo>
                <a:lnTo>
                  <a:pt x="10200" y="16"/>
                </a:lnTo>
                <a:close/>
                <a:moveTo>
                  <a:pt x="10136" y="16"/>
                </a:moveTo>
                <a:lnTo>
                  <a:pt x="10168" y="16"/>
                </a:lnTo>
                <a:lnTo>
                  <a:pt x="10168" y="0"/>
                </a:lnTo>
                <a:lnTo>
                  <a:pt x="10136" y="0"/>
                </a:lnTo>
                <a:lnTo>
                  <a:pt x="10136" y="16"/>
                </a:lnTo>
                <a:close/>
                <a:moveTo>
                  <a:pt x="10072" y="16"/>
                </a:moveTo>
                <a:lnTo>
                  <a:pt x="10104" y="16"/>
                </a:lnTo>
                <a:lnTo>
                  <a:pt x="10104" y="0"/>
                </a:lnTo>
                <a:lnTo>
                  <a:pt x="10072" y="0"/>
                </a:lnTo>
                <a:lnTo>
                  <a:pt x="10072" y="16"/>
                </a:lnTo>
                <a:close/>
                <a:moveTo>
                  <a:pt x="10008" y="16"/>
                </a:moveTo>
                <a:lnTo>
                  <a:pt x="10040" y="16"/>
                </a:lnTo>
                <a:lnTo>
                  <a:pt x="10040" y="0"/>
                </a:lnTo>
                <a:lnTo>
                  <a:pt x="10008" y="0"/>
                </a:lnTo>
                <a:lnTo>
                  <a:pt x="10008" y="16"/>
                </a:lnTo>
                <a:close/>
                <a:moveTo>
                  <a:pt x="9944" y="16"/>
                </a:moveTo>
                <a:lnTo>
                  <a:pt x="9976" y="16"/>
                </a:lnTo>
                <a:lnTo>
                  <a:pt x="9976" y="0"/>
                </a:lnTo>
                <a:lnTo>
                  <a:pt x="9944" y="0"/>
                </a:lnTo>
                <a:lnTo>
                  <a:pt x="9944" y="16"/>
                </a:lnTo>
                <a:close/>
                <a:moveTo>
                  <a:pt x="9880" y="16"/>
                </a:moveTo>
                <a:lnTo>
                  <a:pt x="9912" y="16"/>
                </a:lnTo>
                <a:lnTo>
                  <a:pt x="9912" y="0"/>
                </a:lnTo>
                <a:lnTo>
                  <a:pt x="9880" y="0"/>
                </a:lnTo>
                <a:lnTo>
                  <a:pt x="9880" y="16"/>
                </a:lnTo>
                <a:close/>
                <a:moveTo>
                  <a:pt x="9816" y="16"/>
                </a:moveTo>
                <a:lnTo>
                  <a:pt x="9848" y="16"/>
                </a:lnTo>
                <a:lnTo>
                  <a:pt x="9848" y="0"/>
                </a:lnTo>
                <a:lnTo>
                  <a:pt x="9816" y="0"/>
                </a:lnTo>
                <a:lnTo>
                  <a:pt x="9816" y="16"/>
                </a:lnTo>
                <a:close/>
                <a:moveTo>
                  <a:pt x="9752" y="16"/>
                </a:moveTo>
                <a:lnTo>
                  <a:pt x="9784" y="16"/>
                </a:lnTo>
                <a:lnTo>
                  <a:pt x="9784" y="0"/>
                </a:lnTo>
                <a:lnTo>
                  <a:pt x="9752" y="0"/>
                </a:lnTo>
                <a:lnTo>
                  <a:pt x="9752" y="16"/>
                </a:lnTo>
                <a:close/>
                <a:moveTo>
                  <a:pt x="9688" y="16"/>
                </a:moveTo>
                <a:lnTo>
                  <a:pt x="9720" y="16"/>
                </a:lnTo>
                <a:lnTo>
                  <a:pt x="9720" y="0"/>
                </a:lnTo>
                <a:lnTo>
                  <a:pt x="9688" y="0"/>
                </a:lnTo>
                <a:lnTo>
                  <a:pt x="9688" y="16"/>
                </a:lnTo>
                <a:close/>
                <a:moveTo>
                  <a:pt x="9624" y="16"/>
                </a:moveTo>
                <a:lnTo>
                  <a:pt x="9656" y="16"/>
                </a:lnTo>
                <a:lnTo>
                  <a:pt x="9656" y="0"/>
                </a:lnTo>
                <a:lnTo>
                  <a:pt x="9624" y="0"/>
                </a:lnTo>
                <a:lnTo>
                  <a:pt x="9624" y="16"/>
                </a:lnTo>
                <a:close/>
                <a:moveTo>
                  <a:pt x="9560" y="16"/>
                </a:moveTo>
                <a:lnTo>
                  <a:pt x="9592" y="16"/>
                </a:lnTo>
                <a:lnTo>
                  <a:pt x="9592" y="0"/>
                </a:lnTo>
                <a:lnTo>
                  <a:pt x="9560" y="0"/>
                </a:lnTo>
                <a:lnTo>
                  <a:pt x="9560" y="16"/>
                </a:lnTo>
                <a:close/>
                <a:moveTo>
                  <a:pt x="9496" y="16"/>
                </a:moveTo>
                <a:lnTo>
                  <a:pt x="9528" y="16"/>
                </a:lnTo>
                <a:lnTo>
                  <a:pt x="9528" y="0"/>
                </a:lnTo>
                <a:lnTo>
                  <a:pt x="9496" y="0"/>
                </a:lnTo>
                <a:lnTo>
                  <a:pt x="9496" y="16"/>
                </a:lnTo>
                <a:close/>
                <a:moveTo>
                  <a:pt x="9432" y="16"/>
                </a:moveTo>
                <a:lnTo>
                  <a:pt x="9464" y="16"/>
                </a:lnTo>
                <a:lnTo>
                  <a:pt x="9464" y="0"/>
                </a:lnTo>
                <a:lnTo>
                  <a:pt x="9432" y="0"/>
                </a:lnTo>
                <a:lnTo>
                  <a:pt x="9432" y="16"/>
                </a:lnTo>
                <a:close/>
                <a:moveTo>
                  <a:pt x="9368" y="16"/>
                </a:moveTo>
                <a:lnTo>
                  <a:pt x="9400" y="16"/>
                </a:lnTo>
                <a:lnTo>
                  <a:pt x="9400" y="0"/>
                </a:lnTo>
                <a:lnTo>
                  <a:pt x="9368" y="0"/>
                </a:lnTo>
                <a:lnTo>
                  <a:pt x="9368" y="16"/>
                </a:lnTo>
                <a:close/>
                <a:moveTo>
                  <a:pt x="9304" y="16"/>
                </a:moveTo>
                <a:lnTo>
                  <a:pt x="9336" y="16"/>
                </a:lnTo>
                <a:lnTo>
                  <a:pt x="9336" y="0"/>
                </a:lnTo>
                <a:lnTo>
                  <a:pt x="9304" y="0"/>
                </a:lnTo>
                <a:lnTo>
                  <a:pt x="9304" y="16"/>
                </a:lnTo>
                <a:close/>
                <a:moveTo>
                  <a:pt x="9240" y="16"/>
                </a:moveTo>
                <a:lnTo>
                  <a:pt x="9272" y="16"/>
                </a:lnTo>
                <a:lnTo>
                  <a:pt x="9272" y="0"/>
                </a:lnTo>
                <a:lnTo>
                  <a:pt x="9240" y="0"/>
                </a:lnTo>
                <a:lnTo>
                  <a:pt x="9240" y="16"/>
                </a:lnTo>
                <a:close/>
                <a:moveTo>
                  <a:pt x="9176" y="16"/>
                </a:moveTo>
                <a:lnTo>
                  <a:pt x="9208" y="16"/>
                </a:lnTo>
                <a:lnTo>
                  <a:pt x="9208" y="0"/>
                </a:lnTo>
                <a:lnTo>
                  <a:pt x="9176" y="0"/>
                </a:lnTo>
                <a:lnTo>
                  <a:pt x="9176" y="16"/>
                </a:lnTo>
                <a:close/>
                <a:moveTo>
                  <a:pt x="9112" y="16"/>
                </a:moveTo>
                <a:lnTo>
                  <a:pt x="9144" y="16"/>
                </a:lnTo>
                <a:lnTo>
                  <a:pt x="9144" y="0"/>
                </a:lnTo>
                <a:lnTo>
                  <a:pt x="9112" y="0"/>
                </a:lnTo>
                <a:lnTo>
                  <a:pt x="9112" y="16"/>
                </a:lnTo>
                <a:close/>
                <a:moveTo>
                  <a:pt x="9048" y="16"/>
                </a:moveTo>
                <a:lnTo>
                  <a:pt x="9080" y="16"/>
                </a:lnTo>
                <a:lnTo>
                  <a:pt x="9080" y="0"/>
                </a:lnTo>
                <a:lnTo>
                  <a:pt x="9048" y="0"/>
                </a:lnTo>
                <a:lnTo>
                  <a:pt x="9048" y="16"/>
                </a:lnTo>
                <a:close/>
                <a:moveTo>
                  <a:pt x="8984" y="16"/>
                </a:moveTo>
                <a:lnTo>
                  <a:pt x="9016" y="16"/>
                </a:lnTo>
                <a:lnTo>
                  <a:pt x="9016" y="0"/>
                </a:lnTo>
                <a:lnTo>
                  <a:pt x="8984" y="0"/>
                </a:lnTo>
                <a:lnTo>
                  <a:pt x="8984" y="16"/>
                </a:lnTo>
                <a:close/>
                <a:moveTo>
                  <a:pt x="8920" y="16"/>
                </a:moveTo>
                <a:lnTo>
                  <a:pt x="8952" y="16"/>
                </a:lnTo>
                <a:lnTo>
                  <a:pt x="8952" y="0"/>
                </a:lnTo>
                <a:lnTo>
                  <a:pt x="8920" y="0"/>
                </a:lnTo>
                <a:lnTo>
                  <a:pt x="8920" y="16"/>
                </a:lnTo>
                <a:close/>
                <a:moveTo>
                  <a:pt x="8856" y="16"/>
                </a:moveTo>
                <a:lnTo>
                  <a:pt x="8888" y="16"/>
                </a:lnTo>
                <a:lnTo>
                  <a:pt x="8888" y="0"/>
                </a:lnTo>
                <a:lnTo>
                  <a:pt x="8856" y="0"/>
                </a:lnTo>
                <a:lnTo>
                  <a:pt x="8856" y="16"/>
                </a:lnTo>
                <a:close/>
                <a:moveTo>
                  <a:pt x="8792" y="16"/>
                </a:moveTo>
                <a:lnTo>
                  <a:pt x="8824" y="16"/>
                </a:lnTo>
                <a:lnTo>
                  <a:pt x="8824" y="0"/>
                </a:lnTo>
                <a:lnTo>
                  <a:pt x="8792" y="0"/>
                </a:lnTo>
                <a:lnTo>
                  <a:pt x="8792" y="16"/>
                </a:lnTo>
                <a:close/>
                <a:moveTo>
                  <a:pt x="8728" y="16"/>
                </a:moveTo>
                <a:lnTo>
                  <a:pt x="8760" y="16"/>
                </a:lnTo>
                <a:lnTo>
                  <a:pt x="8760" y="0"/>
                </a:lnTo>
                <a:lnTo>
                  <a:pt x="8728" y="0"/>
                </a:lnTo>
                <a:lnTo>
                  <a:pt x="8728" y="16"/>
                </a:lnTo>
                <a:close/>
                <a:moveTo>
                  <a:pt x="8664" y="16"/>
                </a:moveTo>
                <a:lnTo>
                  <a:pt x="8696" y="16"/>
                </a:lnTo>
                <a:lnTo>
                  <a:pt x="8696" y="0"/>
                </a:lnTo>
                <a:lnTo>
                  <a:pt x="8664" y="0"/>
                </a:lnTo>
                <a:lnTo>
                  <a:pt x="8664" y="16"/>
                </a:lnTo>
                <a:close/>
                <a:moveTo>
                  <a:pt x="8600" y="16"/>
                </a:moveTo>
                <a:lnTo>
                  <a:pt x="8632" y="16"/>
                </a:lnTo>
                <a:lnTo>
                  <a:pt x="8632" y="0"/>
                </a:lnTo>
                <a:lnTo>
                  <a:pt x="8600" y="0"/>
                </a:lnTo>
                <a:lnTo>
                  <a:pt x="8600" y="16"/>
                </a:lnTo>
                <a:close/>
                <a:moveTo>
                  <a:pt x="8536" y="16"/>
                </a:moveTo>
                <a:lnTo>
                  <a:pt x="8568" y="16"/>
                </a:lnTo>
                <a:lnTo>
                  <a:pt x="8568" y="0"/>
                </a:lnTo>
                <a:lnTo>
                  <a:pt x="8536" y="0"/>
                </a:lnTo>
                <a:lnTo>
                  <a:pt x="8536" y="16"/>
                </a:lnTo>
                <a:close/>
                <a:moveTo>
                  <a:pt x="8472" y="16"/>
                </a:moveTo>
                <a:lnTo>
                  <a:pt x="8504" y="16"/>
                </a:lnTo>
                <a:lnTo>
                  <a:pt x="8504" y="0"/>
                </a:lnTo>
                <a:lnTo>
                  <a:pt x="8472" y="0"/>
                </a:lnTo>
                <a:lnTo>
                  <a:pt x="8472" y="16"/>
                </a:lnTo>
                <a:close/>
                <a:moveTo>
                  <a:pt x="8408" y="16"/>
                </a:moveTo>
                <a:lnTo>
                  <a:pt x="8440" y="16"/>
                </a:lnTo>
                <a:lnTo>
                  <a:pt x="8440" y="0"/>
                </a:lnTo>
                <a:lnTo>
                  <a:pt x="8408" y="0"/>
                </a:lnTo>
                <a:lnTo>
                  <a:pt x="8408" y="16"/>
                </a:lnTo>
                <a:close/>
                <a:moveTo>
                  <a:pt x="8344" y="16"/>
                </a:moveTo>
                <a:lnTo>
                  <a:pt x="8376" y="16"/>
                </a:lnTo>
                <a:lnTo>
                  <a:pt x="8376" y="0"/>
                </a:lnTo>
                <a:lnTo>
                  <a:pt x="8344" y="0"/>
                </a:lnTo>
                <a:lnTo>
                  <a:pt x="8344" y="16"/>
                </a:lnTo>
                <a:close/>
                <a:moveTo>
                  <a:pt x="8280" y="16"/>
                </a:moveTo>
                <a:lnTo>
                  <a:pt x="8312" y="16"/>
                </a:lnTo>
                <a:lnTo>
                  <a:pt x="8312" y="0"/>
                </a:lnTo>
                <a:lnTo>
                  <a:pt x="8280" y="0"/>
                </a:lnTo>
                <a:lnTo>
                  <a:pt x="8280" y="16"/>
                </a:lnTo>
                <a:close/>
                <a:moveTo>
                  <a:pt x="8216" y="16"/>
                </a:moveTo>
                <a:lnTo>
                  <a:pt x="8248" y="16"/>
                </a:lnTo>
                <a:lnTo>
                  <a:pt x="8248" y="0"/>
                </a:lnTo>
                <a:lnTo>
                  <a:pt x="8216" y="0"/>
                </a:lnTo>
                <a:lnTo>
                  <a:pt x="8216" y="16"/>
                </a:lnTo>
                <a:close/>
                <a:moveTo>
                  <a:pt x="8152" y="16"/>
                </a:moveTo>
                <a:lnTo>
                  <a:pt x="8184" y="16"/>
                </a:lnTo>
                <a:lnTo>
                  <a:pt x="8184" y="0"/>
                </a:lnTo>
                <a:lnTo>
                  <a:pt x="8152" y="0"/>
                </a:lnTo>
                <a:lnTo>
                  <a:pt x="8152" y="16"/>
                </a:lnTo>
                <a:close/>
                <a:moveTo>
                  <a:pt x="8088" y="16"/>
                </a:moveTo>
                <a:lnTo>
                  <a:pt x="8120" y="16"/>
                </a:lnTo>
                <a:lnTo>
                  <a:pt x="8120" y="0"/>
                </a:lnTo>
                <a:lnTo>
                  <a:pt x="8088" y="0"/>
                </a:lnTo>
                <a:lnTo>
                  <a:pt x="8088" y="16"/>
                </a:lnTo>
                <a:close/>
                <a:moveTo>
                  <a:pt x="8024" y="16"/>
                </a:moveTo>
                <a:lnTo>
                  <a:pt x="8056" y="16"/>
                </a:lnTo>
                <a:lnTo>
                  <a:pt x="8056" y="0"/>
                </a:lnTo>
                <a:lnTo>
                  <a:pt x="8024" y="0"/>
                </a:lnTo>
                <a:lnTo>
                  <a:pt x="8024" y="16"/>
                </a:lnTo>
                <a:close/>
                <a:moveTo>
                  <a:pt x="7960" y="16"/>
                </a:moveTo>
                <a:lnTo>
                  <a:pt x="7992" y="16"/>
                </a:lnTo>
                <a:lnTo>
                  <a:pt x="7992" y="0"/>
                </a:lnTo>
                <a:lnTo>
                  <a:pt x="7960" y="0"/>
                </a:lnTo>
                <a:lnTo>
                  <a:pt x="7960" y="16"/>
                </a:lnTo>
                <a:close/>
                <a:moveTo>
                  <a:pt x="7896" y="16"/>
                </a:moveTo>
                <a:lnTo>
                  <a:pt x="7928" y="16"/>
                </a:lnTo>
                <a:lnTo>
                  <a:pt x="7928" y="0"/>
                </a:lnTo>
                <a:lnTo>
                  <a:pt x="7896" y="0"/>
                </a:lnTo>
                <a:lnTo>
                  <a:pt x="7896" y="16"/>
                </a:lnTo>
                <a:close/>
                <a:moveTo>
                  <a:pt x="7832" y="16"/>
                </a:moveTo>
                <a:lnTo>
                  <a:pt x="7864" y="16"/>
                </a:lnTo>
                <a:lnTo>
                  <a:pt x="7864" y="0"/>
                </a:lnTo>
                <a:lnTo>
                  <a:pt x="7832" y="0"/>
                </a:lnTo>
                <a:lnTo>
                  <a:pt x="7832" y="16"/>
                </a:lnTo>
                <a:close/>
                <a:moveTo>
                  <a:pt x="7768" y="16"/>
                </a:moveTo>
                <a:lnTo>
                  <a:pt x="7800" y="16"/>
                </a:lnTo>
                <a:lnTo>
                  <a:pt x="7800" y="0"/>
                </a:lnTo>
                <a:lnTo>
                  <a:pt x="7768" y="0"/>
                </a:lnTo>
                <a:lnTo>
                  <a:pt x="7768" y="16"/>
                </a:lnTo>
                <a:close/>
                <a:moveTo>
                  <a:pt x="7704" y="16"/>
                </a:moveTo>
                <a:lnTo>
                  <a:pt x="7736" y="16"/>
                </a:lnTo>
                <a:lnTo>
                  <a:pt x="7736" y="0"/>
                </a:lnTo>
                <a:lnTo>
                  <a:pt x="7704" y="0"/>
                </a:lnTo>
                <a:lnTo>
                  <a:pt x="7704" y="16"/>
                </a:lnTo>
                <a:close/>
                <a:moveTo>
                  <a:pt x="7640" y="16"/>
                </a:moveTo>
                <a:lnTo>
                  <a:pt x="7672" y="16"/>
                </a:lnTo>
                <a:lnTo>
                  <a:pt x="7672" y="0"/>
                </a:lnTo>
                <a:lnTo>
                  <a:pt x="7640" y="0"/>
                </a:lnTo>
                <a:lnTo>
                  <a:pt x="7640" y="16"/>
                </a:lnTo>
                <a:close/>
                <a:moveTo>
                  <a:pt x="7576" y="16"/>
                </a:moveTo>
                <a:lnTo>
                  <a:pt x="7608" y="16"/>
                </a:lnTo>
                <a:lnTo>
                  <a:pt x="7608" y="0"/>
                </a:lnTo>
                <a:lnTo>
                  <a:pt x="7576" y="0"/>
                </a:lnTo>
                <a:lnTo>
                  <a:pt x="7576" y="16"/>
                </a:lnTo>
                <a:close/>
                <a:moveTo>
                  <a:pt x="7512" y="16"/>
                </a:moveTo>
                <a:lnTo>
                  <a:pt x="7544" y="16"/>
                </a:lnTo>
                <a:lnTo>
                  <a:pt x="7544" y="0"/>
                </a:lnTo>
                <a:lnTo>
                  <a:pt x="7512" y="0"/>
                </a:lnTo>
                <a:lnTo>
                  <a:pt x="7512" y="16"/>
                </a:lnTo>
                <a:close/>
                <a:moveTo>
                  <a:pt x="7448" y="16"/>
                </a:moveTo>
                <a:lnTo>
                  <a:pt x="7480" y="16"/>
                </a:lnTo>
                <a:lnTo>
                  <a:pt x="7480" y="0"/>
                </a:lnTo>
                <a:lnTo>
                  <a:pt x="7448" y="0"/>
                </a:lnTo>
                <a:lnTo>
                  <a:pt x="7448" y="16"/>
                </a:lnTo>
                <a:close/>
                <a:moveTo>
                  <a:pt x="7384" y="16"/>
                </a:moveTo>
                <a:lnTo>
                  <a:pt x="7416" y="16"/>
                </a:lnTo>
                <a:lnTo>
                  <a:pt x="7416" y="0"/>
                </a:lnTo>
                <a:lnTo>
                  <a:pt x="7384" y="0"/>
                </a:lnTo>
                <a:lnTo>
                  <a:pt x="7384" y="16"/>
                </a:lnTo>
                <a:close/>
                <a:moveTo>
                  <a:pt x="7320" y="16"/>
                </a:moveTo>
                <a:lnTo>
                  <a:pt x="7352" y="16"/>
                </a:lnTo>
                <a:lnTo>
                  <a:pt x="7352" y="0"/>
                </a:lnTo>
                <a:lnTo>
                  <a:pt x="7320" y="0"/>
                </a:lnTo>
                <a:lnTo>
                  <a:pt x="7320" y="16"/>
                </a:lnTo>
                <a:close/>
                <a:moveTo>
                  <a:pt x="7256" y="16"/>
                </a:moveTo>
                <a:lnTo>
                  <a:pt x="7288" y="16"/>
                </a:lnTo>
                <a:lnTo>
                  <a:pt x="7288" y="0"/>
                </a:lnTo>
                <a:lnTo>
                  <a:pt x="7256" y="0"/>
                </a:lnTo>
                <a:lnTo>
                  <a:pt x="7256" y="16"/>
                </a:lnTo>
                <a:close/>
                <a:moveTo>
                  <a:pt x="7192" y="16"/>
                </a:moveTo>
                <a:lnTo>
                  <a:pt x="7224" y="16"/>
                </a:lnTo>
                <a:lnTo>
                  <a:pt x="7224" y="0"/>
                </a:lnTo>
                <a:lnTo>
                  <a:pt x="7192" y="0"/>
                </a:lnTo>
                <a:lnTo>
                  <a:pt x="7192" y="16"/>
                </a:lnTo>
                <a:close/>
                <a:moveTo>
                  <a:pt x="7128" y="16"/>
                </a:moveTo>
                <a:lnTo>
                  <a:pt x="7160" y="16"/>
                </a:lnTo>
                <a:lnTo>
                  <a:pt x="7160" y="0"/>
                </a:lnTo>
                <a:lnTo>
                  <a:pt x="7128" y="0"/>
                </a:lnTo>
                <a:lnTo>
                  <a:pt x="7128" y="16"/>
                </a:lnTo>
                <a:close/>
                <a:moveTo>
                  <a:pt x="7064" y="16"/>
                </a:moveTo>
                <a:lnTo>
                  <a:pt x="7096" y="16"/>
                </a:lnTo>
                <a:lnTo>
                  <a:pt x="7096" y="0"/>
                </a:lnTo>
                <a:lnTo>
                  <a:pt x="7064" y="0"/>
                </a:lnTo>
                <a:lnTo>
                  <a:pt x="7064" y="16"/>
                </a:lnTo>
                <a:close/>
                <a:moveTo>
                  <a:pt x="7000" y="16"/>
                </a:moveTo>
                <a:lnTo>
                  <a:pt x="7032" y="16"/>
                </a:lnTo>
                <a:lnTo>
                  <a:pt x="7032" y="0"/>
                </a:lnTo>
                <a:lnTo>
                  <a:pt x="7000" y="0"/>
                </a:lnTo>
                <a:lnTo>
                  <a:pt x="7000" y="16"/>
                </a:lnTo>
                <a:close/>
                <a:moveTo>
                  <a:pt x="6936" y="16"/>
                </a:moveTo>
                <a:lnTo>
                  <a:pt x="6968" y="16"/>
                </a:lnTo>
                <a:lnTo>
                  <a:pt x="6968" y="0"/>
                </a:lnTo>
                <a:lnTo>
                  <a:pt x="6936" y="0"/>
                </a:lnTo>
                <a:lnTo>
                  <a:pt x="6936" y="16"/>
                </a:lnTo>
                <a:close/>
                <a:moveTo>
                  <a:pt x="6872" y="16"/>
                </a:moveTo>
                <a:lnTo>
                  <a:pt x="6904" y="16"/>
                </a:lnTo>
                <a:lnTo>
                  <a:pt x="6904" y="0"/>
                </a:lnTo>
                <a:lnTo>
                  <a:pt x="6872" y="0"/>
                </a:lnTo>
                <a:lnTo>
                  <a:pt x="6872" y="16"/>
                </a:lnTo>
                <a:close/>
                <a:moveTo>
                  <a:pt x="6808" y="16"/>
                </a:moveTo>
                <a:lnTo>
                  <a:pt x="6840" y="16"/>
                </a:lnTo>
                <a:lnTo>
                  <a:pt x="6840" y="0"/>
                </a:lnTo>
                <a:lnTo>
                  <a:pt x="6808" y="0"/>
                </a:lnTo>
                <a:lnTo>
                  <a:pt x="6808" y="16"/>
                </a:lnTo>
                <a:close/>
                <a:moveTo>
                  <a:pt x="6744" y="16"/>
                </a:moveTo>
                <a:lnTo>
                  <a:pt x="6776" y="16"/>
                </a:lnTo>
                <a:lnTo>
                  <a:pt x="6776" y="0"/>
                </a:lnTo>
                <a:lnTo>
                  <a:pt x="6744" y="0"/>
                </a:lnTo>
                <a:lnTo>
                  <a:pt x="6744" y="16"/>
                </a:lnTo>
                <a:close/>
                <a:moveTo>
                  <a:pt x="6680" y="16"/>
                </a:moveTo>
                <a:lnTo>
                  <a:pt x="6712" y="16"/>
                </a:lnTo>
                <a:lnTo>
                  <a:pt x="6712" y="0"/>
                </a:lnTo>
                <a:lnTo>
                  <a:pt x="6680" y="0"/>
                </a:lnTo>
                <a:lnTo>
                  <a:pt x="6680" y="16"/>
                </a:lnTo>
                <a:close/>
                <a:moveTo>
                  <a:pt x="6616" y="16"/>
                </a:moveTo>
                <a:lnTo>
                  <a:pt x="6648" y="16"/>
                </a:lnTo>
                <a:lnTo>
                  <a:pt x="6648" y="0"/>
                </a:lnTo>
                <a:lnTo>
                  <a:pt x="6616" y="0"/>
                </a:lnTo>
                <a:lnTo>
                  <a:pt x="6616" y="16"/>
                </a:lnTo>
                <a:close/>
                <a:moveTo>
                  <a:pt x="6552" y="16"/>
                </a:moveTo>
                <a:lnTo>
                  <a:pt x="6584" y="16"/>
                </a:lnTo>
                <a:lnTo>
                  <a:pt x="6584" y="0"/>
                </a:lnTo>
                <a:lnTo>
                  <a:pt x="6552" y="0"/>
                </a:lnTo>
                <a:lnTo>
                  <a:pt x="6552" y="16"/>
                </a:lnTo>
                <a:close/>
                <a:moveTo>
                  <a:pt x="6488" y="16"/>
                </a:moveTo>
                <a:lnTo>
                  <a:pt x="6520" y="16"/>
                </a:lnTo>
                <a:lnTo>
                  <a:pt x="6520" y="0"/>
                </a:lnTo>
                <a:lnTo>
                  <a:pt x="6488" y="0"/>
                </a:lnTo>
                <a:lnTo>
                  <a:pt x="6488" y="16"/>
                </a:lnTo>
                <a:close/>
                <a:moveTo>
                  <a:pt x="6424" y="16"/>
                </a:moveTo>
                <a:lnTo>
                  <a:pt x="6456" y="16"/>
                </a:lnTo>
                <a:lnTo>
                  <a:pt x="6456" y="0"/>
                </a:lnTo>
                <a:lnTo>
                  <a:pt x="6424" y="0"/>
                </a:lnTo>
                <a:lnTo>
                  <a:pt x="6424" y="16"/>
                </a:lnTo>
                <a:close/>
                <a:moveTo>
                  <a:pt x="6360" y="16"/>
                </a:moveTo>
                <a:lnTo>
                  <a:pt x="6392" y="16"/>
                </a:lnTo>
                <a:lnTo>
                  <a:pt x="6392" y="0"/>
                </a:lnTo>
                <a:lnTo>
                  <a:pt x="6360" y="0"/>
                </a:lnTo>
                <a:lnTo>
                  <a:pt x="6360" y="16"/>
                </a:lnTo>
                <a:close/>
                <a:moveTo>
                  <a:pt x="6296" y="16"/>
                </a:moveTo>
                <a:lnTo>
                  <a:pt x="6328" y="16"/>
                </a:lnTo>
                <a:lnTo>
                  <a:pt x="6328" y="0"/>
                </a:lnTo>
                <a:lnTo>
                  <a:pt x="6296" y="0"/>
                </a:lnTo>
                <a:lnTo>
                  <a:pt x="6296" y="16"/>
                </a:lnTo>
                <a:close/>
                <a:moveTo>
                  <a:pt x="6232" y="16"/>
                </a:moveTo>
                <a:lnTo>
                  <a:pt x="6264" y="16"/>
                </a:lnTo>
                <a:lnTo>
                  <a:pt x="6264" y="0"/>
                </a:lnTo>
                <a:lnTo>
                  <a:pt x="6232" y="0"/>
                </a:lnTo>
                <a:lnTo>
                  <a:pt x="6232" y="16"/>
                </a:lnTo>
                <a:close/>
                <a:moveTo>
                  <a:pt x="6168" y="16"/>
                </a:moveTo>
                <a:lnTo>
                  <a:pt x="6200" y="16"/>
                </a:lnTo>
                <a:lnTo>
                  <a:pt x="6200" y="0"/>
                </a:lnTo>
                <a:lnTo>
                  <a:pt x="6168" y="0"/>
                </a:lnTo>
                <a:lnTo>
                  <a:pt x="6168" y="16"/>
                </a:lnTo>
                <a:close/>
                <a:moveTo>
                  <a:pt x="6104" y="16"/>
                </a:moveTo>
                <a:lnTo>
                  <a:pt x="6136" y="16"/>
                </a:lnTo>
                <a:lnTo>
                  <a:pt x="6136" y="0"/>
                </a:lnTo>
                <a:lnTo>
                  <a:pt x="6104" y="0"/>
                </a:lnTo>
                <a:lnTo>
                  <a:pt x="6104" y="16"/>
                </a:lnTo>
                <a:close/>
                <a:moveTo>
                  <a:pt x="6040" y="16"/>
                </a:moveTo>
                <a:lnTo>
                  <a:pt x="6072" y="16"/>
                </a:lnTo>
                <a:lnTo>
                  <a:pt x="6072" y="0"/>
                </a:lnTo>
                <a:lnTo>
                  <a:pt x="6040" y="0"/>
                </a:lnTo>
                <a:lnTo>
                  <a:pt x="6040" y="16"/>
                </a:lnTo>
                <a:close/>
                <a:moveTo>
                  <a:pt x="5976" y="16"/>
                </a:moveTo>
                <a:lnTo>
                  <a:pt x="6008" y="16"/>
                </a:lnTo>
                <a:lnTo>
                  <a:pt x="6008" y="0"/>
                </a:lnTo>
                <a:lnTo>
                  <a:pt x="5976" y="0"/>
                </a:lnTo>
                <a:lnTo>
                  <a:pt x="5976" y="16"/>
                </a:lnTo>
                <a:close/>
                <a:moveTo>
                  <a:pt x="5912" y="16"/>
                </a:moveTo>
                <a:lnTo>
                  <a:pt x="5944" y="16"/>
                </a:lnTo>
                <a:lnTo>
                  <a:pt x="5944" y="0"/>
                </a:lnTo>
                <a:lnTo>
                  <a:pt x="5912" y="0"/>
                </a:lnTo>
                <a:lnTo>
                  <a:pt x="5912" y="16"/>
                </a:lnTo>
                <a:close/>
                <a:moveTo>
                  <a:pt x="5848" y="16"/>
                </a:moveTo>
                <a:lnTo>
                  <a:pt x="5880" y="16"/>
                </a:lnTo>
                <a:lnTo>
                  <a:pt x="5880" y="0"/>
                </a:lnTo>
                <a:lnTo>
                  <a:pt x="5848" y="0"/>
                </a:lnTo>
                <a:lnTo>
                  <a:pt x="5848" y="16"/>
                </a:lnTo>
                <a:close/>
                <a:moveTo>
                  <a:pt x="5784" y="16"/>
                </a:moveTo>
                <a:lnTo>
                  <a:pt x="5816" y="16"/>
                </a:lnTo>
                <a:lnTo>
                  <a:pt x="5816" y="0"/>
                </a:lnTo>
                <a:lnTo>
                  <a:pt x="5784" y="0"/>
                </a:lnTo>
                <a:lnTo>
                  <a:pt x="5784" y="16"/>
                </a:lnTo>
                <a:close/>
                <a:moveTo>
                  <a:pt x="5720" y="16"/>
                </a:moveTo>
                <a:lnTo>
                  <a:pt x="5752" y="16"/>
                </a:lnTo>
                <a:lnTo>
                  <a:pt x="5752" y="0"/>
                </a:lnTo>
                <a:lnTo>
                  <a:pt x="5720" y="0"/>
                </a:lnTo>
                <a:lnTo>
                  <a:pt x="5720" y="16"/>
                </a:lnTo>
                <a:close/>
                <a:moveTo>
                  <a:pt x="5656" y="16"/>
                </a:moveTo>
                <a:lnTo>
                  <a:pt x="5688" y="16"/>
                </a:lnTo>
                <a:lnTo>
                  <a:pt x="5688" y="0"/>
                </a:lnTo>
                <a:lnTo>
                  <a:pt x="5656" y="0"/>
                </a:lnTo>
                <a:lnTo>
                  <a:pt x="5656" y="16"/>
                </a:lnTo>
                <a:close/>
                <a:moveTo>
                  <a:pt x="5592" y="16"/>
                </a:moveTo>
                <a:lnTo>
                  <a:pt x="5624" y="16"/>
                </a:lnTo>
                <a:lnTo>
                  <a:pt x="5624" y="0"/>
                </a:lnTo>
                <a:lnTo>
                  <a:pt x="5592" y="0"/>
                </a:lnTo>
                <a:lnTo>
                  <a:pt x="5592" y="16"/>
                </a:lnTo>
                <a:close/>
                <a:moveTo>
                  <a:pt x="5528" y="16"/>
                </a:moveTo>
                <a:lnTo>
                  <a:pt x="5560" y="16"/>
                </a:lnTo>
                <a:lnTo>
                  <a:pt x="5560" y="0"/>
                </a:lnTo>
                <a:lnTo>
                  <a:pt x="5528" y="0"/>
                </a:lnTo>
                <a:lnTo>
                  <a:pt x="5528" y="16"/>
                </a:lnTo>
                <a:close/>
                <a:moveTo>
                  <a:pt x="5464" y="16"/>
                </a:moveTo>
                <a:lnTo>
                  <a:pt x="5496" y="16"/>
                </a:lnTo>
                <a:lnTo>
                  <a:pt x="5496" y="0"/>
                </a:lnTo>
                <a:lnTo>
                  <a:pt x="5464" y="0"/>
                </a:lnTo>
                <a:lnTo>
                  <a:pt x="5464" y="16"/>
                </a:lnTo>
                <a:close/>
                <a:moveTo>
                  <a:pt x="5400" y="16"/>
                </a:moveTo>
                <a:lnTo>
                  <a:pt x="5432" y="16"/>
                </a:lnTo>
                <a:lnTo>
                  <a:pt x="5432" y="0"/>
                </a:lnTo>
                <a:lnTo>
                  <a:pt x="5400" y="0"/>
                </a:lnTo>
                <a:lnTo>
                  <a:pt x="5400" y="16"/>
                </a:lnTo>
                <a:close/>
                <a:moveTo>
                  <a:pt x="5336" y="16"/>
                </a:moveTo>
                <a:lnTo>
                  <a:pt x="5368" y="16"/>
                </a:lnTo>
                <a:lnTo>
                  <a:pt x="5368" y="0"/>
                </a:lnTo>
                <a:lnTo>
                  <a:pt x="5336" y="0"/>
                </a:lnTo>
                <a:lnTo>
                  <a:pt x="5336" y="16"/>
                </a:lnTo>
                <a:close/>
                <a:moveTo>
                  <a:pt x="5272" y="16"/>
                </a:moveTo>
                <a:lnTo>
                  <a:pt x="5304" y="16"/>
                </a:lnTo>
                <a:lnTo>
                  <a:pt x="5304" y="0"/>
                </a:lnTo>
                <a:lnTo>
                  <a:pt x="5272" y="0"/>
                </a:lnTo>
                <a:lnTo>
                  <a:pt x="5272" y="16"/>
                </a:lnTo>
                <a:close/>
                <a:moveTo>
                  <a:pt x="5208" y="16"/>
                </a:moveTo>
                <a:lnTo>
                  <a:pt x="5240" y="16"/>
                </a:lnTo>
                <a:lnTo>
                  <a:pt x="5240" y="0"/>
                </a:lnTo>
                <a:lnTo>
                  <a:pt x="5208" y="0"/>
                </a:lnTo>
                <a:lnTo>
                  <a:pt x="5208" y="16"/>
                </a:lnTo>
                <a:close/>
                <a:moveTo>
                  <a:pt x="5144" y="16"/>
                </a:moveTo>
                <a:lnTo>
                  <a:pt x="5176" y="16"/>
                </a:lnTo>
                <a:lnTo>
                  <a:pt x="5176" y="0"/>
                </a:lnTo>
                <a:lnTo>
                  <a:pt x="5144" y="0"/>
                </a:lnTo>
                <a:lnTo>
                  <a:pt x="5144" y="16"/>
                </a:lnTo>
                <a:close/>
                <a:moveTo>
                  <a:pt x="5080" y="16"/>
                </a:moveTo>
                <a:lnTo>
                  <a:pt x="5112" y="16"/>
                </a:lnTo>
                <a:lnTo>
                  <a:pt x="5112" y="0"/>
                </a:lnTo>
                <a:lnTo>
                  <a:pt x="5080" y="0"/>
                </a:lnTo>
                <a:lnTo>
                  <a:pt x="5080" y="16"/>
                </a:lnTo>
                <a:close/>
                <a:moveTo>
                  <a:pt x="5016" y="16"/>
                </a:moveTo>
                <a:lnTo>
                  <a:pt x="5048" y="16"/>
                </a:lnTo>
                <a:lnTo>
                  <a:pt x="5048" y="0"/>
                </a:lnTo>
                <a:lnTo>
                  <a:pt x="5016" y="0"/>
                </a:lnTo>
                <a:lnTo>
                  <a:pt x="5016" y="16"/>
                </a:lnTo>
                <a:close/>
                <a:moveTo>
                  <a:pt x="4952" y="16"/>
                </a:moveTo>
                <a:lnTo>
                  <a:pt x="4984" y="16"/>
                </a:lnTo>
                <a:lnTo>
                  <a:pt x="4984" y="0"/>
                </a:lnTo>
                <a:lnTo>
                  <a:pt x="4952" y="0"/>
                </a:lnTo>
                <a:lnTo>
                  <a:pt x="4952" y="16"/>
                </a:lnTo>
                <a:close/>
                <a:moveTo>
                  <a:pt x="4888" y="16"/>
                </a:moveTo>
                <a:lnTo>
                  <a:pt x="4920" y="16"/>
                </a:lnTo>
                <a:lnTo>
                  <a:pt x="4920" y="0"/>
                </a:lnTo>
                <a:lnTo>
                  <a:pt x="4888" y="0"/>
                </a:lnTo>
                <a:lnTo>
                  <a:pt x="4888" y="16"/>
                </a:lnTo>
                <a:close/>
                <a:moveTo>
                  <a:pt x="4824" y="16"/>
                </a:moveTo>
                <a:lnTo>
                  <a:pt x="4856" y="16"/>
                </a:lnTo>
                <a:lnTo>
                  <a:pt x="4856" y="0"/>
                </a:lnTo>
                <a:lnTo>
                  <a:pt x="4824" y="0"/>
                </a:lnTo>
                <a:lnTo>
                  <a:pt x="4824" y="16"/>
                </a:lnTo>
                <a:close/>
                <a:moveTo>
                  <a:pt x="4760" y="16"/>
                </a:moveTo>
                <a:lnTo>
                  <a:pt x="4792" y="16"/>
                </a:lnTo>
                <a:lnTo>
                  <a:pt x="4792" y="0"/>
                </a:lnTo>
                <a:lnTo>
                  <a:pt x="4760" y="0"/>
                </a:lnTo>
                <a:lnTo>
                  <a:pt x="4760" y="16"/>
                </a:lnTo>
                <a:close/>
                <a:moveTo>
                  <a:pt x="4696" y="16"/>
                </a:moveTo>
                <a:lnTo>
                  <a:pt x="4728" y="16"/>
                </a:lnTo>
                <a:lnTo>
                  <a:pt x="4728" y="0"/>
                </a:lnTo>
                <a:lnTo>
                  <a:pt x="4696" y="0"/>
                </a:lnTo>
                <a:lnTo>
                  <a:pt x="4696" y="16"/>
                </a:lnTo>
                <a:close/>
                <a:moveTo>
                  <a:pt x="4632" y="16"/>
                </a:moveTo>
                <a:lnTo>
                  <a:pt x="4664" y="16"/>
                </a:lnTo>
                <a:lnTo>
                  <a:pt x="4664" y="0"/>
                </a:lnTo>
                <a:lnTo>
                  <a:pt x="4632" y="0"/>
                </a:lnTo>
                <a:lnTo>
                  <a:pt x="4632" y="16"/>
                </a:lnTo>
                <a:close/>
                <a:moveTo>
                  <a:pt x="4568" y="16"/>
                </a:moveTo>
                <a:lnTo>
                  <a:pt x="4600" y="16"/>
                </a:lnTo>
                <a:lnTo>
                  <a:pt x="4600" y="0"/>
                </a:lnTo>
                <a:lnTo>
                  <a:pt x="4568" y="0"/>
                </a:lnTo>
                <a:lnTo>
                  <a:pt x="4568" y="16"/>
                </a:lnTo>
                <a:close/>
                <a:moveTo>
                  <a:pt x="4504" y="16"/>
                </a:moveTo>
                <a:lnTo>
                  <a:pt x="4536" y="16"/>
                </a:lnTo>
                <a:lnTo>
                  <a:pt x="4536" y="0"/>
                </a:lnTo>
                <a:lnTo>
                  <a:pt x="4504" y="0"/>
                </a:lnTo>
                <a:lnTo>
                  <a:pt x="4504" y="16"/>
                </a:lnTo>
                <a:close/>
                <a:moveTo>
                  <a:pt x="4440" y="16"/>
                </a:moveTo>
                <a:lnTo>
                  <a:pt x="4472" y="16"/>
                </a:lnTo>
                <a:lnTo>
                  <a:pt x="4472" y="0"/>
                </a:lnTo>
                <a:lnTo>
                  <a:pt x="4440" y="0"/>
                </a:lnTo>
                <a:lnTo>
                  <a:pt x="4440" y="16"/>
                </a:lnTo>
                <a:close/>
                <a:moveTo>
                  <a:pt x="4376" y="16"/>
                </a:moveTo>
                <a:lnTo>
                  <a:pt x="4408" y="16"/>
                </a:lnTo>
                <a:lnTo>
                  <a:pt x="4408" y="0"/>
                </a:lnTo>
                <a:lnTo>
                  <a:pt x="4376" y="0"/>
                </a:lnTo>
                <a:lnTo>
                  <a:pt x="4376" y="16"/>
                </a:lnTo>
                <a:close/>
                <a:moveTo>
                  <a:pt x="4312" y="16"/>
                </a:moveTo>
                <a:lnTo>
                  <a:pt x="4344" y="16"/>
                </a:lnTo>
                <a:lnTo>
                  <a:pt x="4344" y="0"/>
                </a:lnTo>
                <a:lnTo>
                  <a:pt x="4312" y="0"/>
                </a:lnTo>
                <a:lnTo>
                  <a:pt x="4312" y="16"/>
                </a:lnTo>
                <a:close/>
                <a:moveTo>
                  <a:pt x="4248" y="16"/>
                </a:moveTo>
                <a:lnTo>
                  <a:pt x="4280" y="16"/>
                </a:lnTo>
                <a:lnTo>
                  <a:pt x="4280" y="0"/>
                </a:lnTo>
                <a:lnTo>
                  <a:pt x="4248" y="0"/>
                </a:lnTo>
                <a:lnTo>
                  <a:pt x="4248" y="16"/>
                </a:lnTo>
                <a:close/>
                <a:moveTo>
                  <a:pt x="4184" y="16"/>
                </a:moveTo>
                <a:lnTo>
                  <a:pt x="4216" y="16"/>
                </a:lnTo>
                <a:lnTo>
                  <a:pt x="4216" y="0"/>
                </a:lnTo>
                <a:lnTo>
                  <a:pt x="4184" y="0"/>
                </a:lnTo>
                <a:lnTo>
                  <a:pt x="4184" y="16"/>
                </a:lnTo>
                <a:close/>
                <a:moveTo>
                  <a:pt x="4120" y="16"/>
                </a:moveTo>
                <a:lnTo>
                  <a:pt x="4152" y="16"/>
                </a:lnTo>
                <a:lnTo>
                  <a:pt x="4152" y="0"/>
                </a:lnTo>
                <a:lnTo>
                  <a:pt x="4120" y="0"/>
                </a:lnTo>
                <a:lnTo>
                  <a:pt x="4120" y="16"/>
                </a:lnTo>
                <a:close/>
                <a:moveTo>
                  <a:pt x="4056" y="16"/>
                </a:moveTo>
                <a:lnTo>
                  <a:pt x="4088" y="16"/>
                </a:lnTo>
                <a:lnTo>
                  <a:pt x="4088" y="0"/>
                </a:lnTo>
                <a:lnTo>
                  <a:pt x="4056" y="0"/>
                </a:lnTo>
                <a:lnTo>
                  <a:pt x="4056" y="16"/>
                </a:lnTo>
                <a:close/>
                <a:moveTo>
                  <a:pt x="3992" y="16"/>
                </a:moveTo>
                <a:lnTo>
                  <a:pt x="4024" y="16"/>
                </a:lnTo>
                <a:lnTo>
                  <a:pt x="4024" y="0"/>
                </a:lnTo>
                <a:lnTo>
                  <a:pt x="3992" y="0"/>
                </a:lnTo>
                <a:lnTo>
                  <a:pt x="3992" y="16"/>
                </a:lnTo>
                <a:close/>
                <a:moveTo>
                  <a:pt x="3928" y="16"/>
                </a:moveTo>
                <a:lnTo>
                  <a:pt x="3960" y="16"/>
                </a:lnTo>
                <a:lnTo>
                  <a:pt x="3960" y="0"/>
                </a:lnTo>
                <a:lnTo>
                  <a:pt x="3928" y="0"/>
                </a:lnTo>
                <a:lnTo>
                  <a:pt x="3928" y="16"/>
                </a:lnTo>
                <a:close/>
                <a:moveTo>
                  <a:pt x="3864" y="16"/>
                </a:moveTo>
                <a:lnTo>
                  <a:pt x="3896" y="16"/>
                </a:lnTo>
                <a:lnTo>
                  <a:pt x="3896" y="0"/>
                </a:lnTo>
                <a:lnTo>
                  <a:pt x="3864" y="0"/>
                </a:lnTo>
                <a:lnTo>
                  <a:pt x="3864" y="16"/>
                </a:lnTo>
                <a:close/>
                <a:moveTo>
                  <a:pt x="3800" y="16"/>
                </a:moveTo>
                <a:lnTo>
                  <a:pt x="3832" y="16"/>
                </a:lnTo>
                <a:lnTo>
                  <a:pt x="3832" y="0"/>
                </a:lnTo>
                <a:lnTo>
                  <a:pt x="3800" y="0"/>
                </a:lnTo>
                <a:lnTo>
                  <a:pt x="3800" y="16"/>
                </a:lnTo>
                <a:close/>
                <a:moveTo>
                  <a:pt x="3736" y="16"/>
                </a:moveTo>
                <a:lnTo>
                  <a:pt x="3768" y="16"/>
                </a:lnTo>
                <a:lnTo>
                  <a:pt x="3768" y="0"/>
                </a:lnTo>
                <a:lnTo>
                  <a:pt x="3736" y="0"/>
                </a:lnTo>
                <a:lnTo>
                  <a:pt x="3736" y="16"/>
                </a:lnTo>
                <a:close/>
                <a:moveTo>
                  <a:pt x="3672" y="16"/>
                </a:moveTo>
                <a:lnTo>
                  <a:pt x="3704" y="16"/>
                </a:lnTo>
                <a:lnTo>
                  <a:pt x="3704" y="0"/>
                </a:lnTo>
                <a:lnTo>
                  <a:pt x="3672" y="0"/>
                </a:lnTo>
                <a:lnTo>
                  <a:pt x="3672" y="16"/>
                </a:lnTo>
                <a:close/>
                <a:moveTo>
                  <a:pt x="3608" y="16"/>
                </a:moveTo>
                <a:lnTo>
                  <a:pt x="3640" y="16"/>
                </a:lnTo>
                <a:lnTo>
                  <a:pt x="3640" y="0"/>
                </a:lnTo>
                <a:lnTo>
                  <a:pt x="3608" y="0"/>
                </a:lnTo>
                <a:lnTo>
                  <a:pt x="3608" y="16"/>
                </a:lnTo>
                <a:close/>
                <a:moveTo>
                  <a:pt x="3544" y="16"/>
                </a:moveTo>
                <a:lnTo>
                  <a:pt x="3576" y="16"/>
                </a:lnTo>
                <a:lnTo>
                  <a:pt x="3576" y="0"/>
                </a:lnTo>
                <a:lnTo>
                  <a:pt x="3544" y="0"/>
                </a:lnTo>
                <a:lnTo>
                  <a:pt x="3544" y="16"/>
                </a:lnTo>
                <a:close/>
                <a:moveTo>
                  <a:pt x="3480" y="16"/>
                </a:moveTo>
                <a:lnTo>
                  <a:pt x="3512" y="16"/>
                </a:lnTo>
                <a:lnTo>
                  <a:pt x="3512" y="0"/>
                </a:lnTo>
                <a:lnTo>
                  <a:pt x="3480" y="0"/>
                </a:lnTo>
                <a:lnTo>
                  <a:pt x="3480" y="16"/>
                </a:lnTo>
                <a:close/>
                <a:moveTo>
                  <a:pt x="3416" y="16"/>
                </a:moveTo>
                <a:lnTo>
                  <a:pt x="3448" y="16"/>
                </a:lnTo>
                <a:lnTo>
                  <a:pt x="3448" y="0"/>
                </a:lnTo>
                <a:lnTo>
                  <a:pt x="3416" y="0"/>
                </a:lnTo>
                <a:lnTo>
                  <a:pt x="3416" y="16"/>
                </a:lnTo>
                <a:close/>
                <a:moveTo>
                  <a:pt x="3352" y="16"/>
                </a:moveTo>
                <a:lnTo>
                  <a:pt x="3384" y="16"/>
                </a:lnTo>
                <a:lnTo>
                  <a:pt x="3384" y="0"/>
                </a:lnTo>
                <a:lnTo>
                  <a:pt x="3352" y="0"/>
                </a:lnTo>
                <a:lnTo>
                  <a:pt x="3352" y="16"/>
                </a:lnTo>
                <a:close/>
                <a:moveTo>
                  <a:pt x="3288" y="16"/>
                </a:moveTo>
                <a:lnTo>
                  <a:pt x="3320" y="16"/>
                </a:lnTo>
                <a:lnTo>
                  <a:pt x="3320" y="0"/>
                </a:lnTo>
                <a:lnTo>
                  <a:pt x="3288" y="0"/>
                </a:lnTo>
                <a:lnTo>
                  <a:pt x="3288" y="16"/>
                </a:lnTo>
                <a:close/>
                <a:moveTo>
                  <a:pt x="3224" y="16"/>
                </a:moveTo>
                <a:lnTo>
                  <a:pt x="3256" y="16"/>
                </a:lnTo>
                <a:lnTo>
                  <a:pt x="3256" y="0"/>
                </a:lnTo>
                <a:lnTo>
                  <a:pt x="3224" y="0"/>
                </a:lnTo>
                <a:lnTo>
                  <a:pt x="3224" y="16"/>
                </a:lnTo>
                <a:close/>
                <a:moveTo>
                  <a:pt x="3160" y="16"/>
                </a:moveTo>
                <a:lnTo>
                  <a:pt x="3192" y="16"/>
                </a:lnTo>
                <a:lnTo>
                  <a:pt x="3192" y="0"/>
                </a:lnTo>
                <a:lnTo>
                  <a:pt x="3160" y="0"/>
                </a:lnTo>
                <a:lnTo>
                  <a:pt x="3160" y="16"/>
                </a:lnTo>
                <a:close/>
                <a:moveTo>
                  <a:pt x="3096" y="16"/>
                </a:moveTo>
                <a:lnTo>
                  <a:pt x="3128" y="16"/>
                </a:lnTo>
                <a:lnTo>
                  <a:pt x="3128" y="0"/>
                </a:lnTo>
                <a:lnTo>
                  <a:pt x="3096" y="0"/>
                </a:lnTo>
                <a:lnTo>
                  <a:pt x="3096" y="16"/>
                </a:lnTo>
                <a:close/>
                <a:moveTo>
                  <a:pt x="3032" y="16"/>
                </a:moveTo>
                <a:lnTo>
                  <a:pt x="3064" y="16"/>
                </a:lnTo>
                <a:lnTo>
                  <a:pt x="3064" y="0"/>
                </a:lnTo>
                <a:lnTo>
                  <a:pt x="3032" y="0"/>
                </a:lnTo>
                <a:lnTo>
                  <a:pt x="3032" y="16"/>
                </a:lnTo>
                <a:close/>
                <a:moveTo>
                  <a:pt x="2968" y="16"/>
                </a:moveTo>
                <a:lnTo>
                  <a:pt x="3000" y="16"/>
                </a:lnTo>
                <a:lnTo>
                  <a:pt x="3000" y="0"/>
                </a:lnTo>
                <a:lnTo>
                  <a:pt x="2968" y="0"/>
                </a:lnTo>
                <a:lnTo>
                  <a:pt x="2968" y="16"/>
                </a:lnTo>
                <a:close/>
                <a:moveTo>
                  <a:pt x="2904" y="16"/>
                </a:moveTo>
                <a:lnTo>
                  <a:pt x="2936" y="16"/>
                </a:lnTo>
                <a:lnTo>
                  <a:pt x="2936" y="0"/>
                </a:lnTo>
                <a:lnTo>
                  <a:pt x="2904" y="0"/>
                </a:lnTo>
                <a:lnTo>
                  <a:pt x="2904" y="16"/>
                </a:lnTo>
                <a:close/>
                <a:moveTo>
                  <a:pt x="2840" y="16"/>
                </a:moveTo>
                <a:lnTo>
                  <a:pt x="2872" y="16"/>
                </a:lnTo>
                <a:lnTo>
                  <a:pt x="2872" y="0"/>
                </a:lnTo>
                <a:lnTo>
                  <a:pt x="2840" y="0"/>
                </a:lnTo>
                <a:lnTo>
                  <a:pt x="2840" y="16"/>
                </a:lnTo>
                <a:close/>
                <a:moveTo>
                  <a:pt x="2776" y="16"/>
                </a:moveTo>
                <a:lnTo>
                  <a:pt x="2808" y="16"/>
                </a:lnTo>
                <a:lnTo>
                  <a:pt x="2808" y="0"/>
                </a:lnTo>
                <a:lnTo>
                  <a:pt x="2776" y="0"/>
                </a:lnTo>
                <a:lnTo>
                  <a:pt x="2776" y="16"/>
                </a:lnTo>
                <a:close/>
                <a:moveTo>
                  <a:pt x="2712" y="16"/>
                </a:moveTo>
                <a:lnTo>
                  <a:pt x="2744" y="16"/>
                </a:lnTo>
                <a:lnTo>
                  <a:pt x="2744" y="0"/>
                </a:lnTo>
                <a:lnTo>
                  <a:pt x="2712" y="0"/>
                </a:lnTo>
                <a:lnTo>
                  <a:pt x="2712" y="16"/>
                </a:lnTo>
                <a:close/>
                <a:moveTo>
                  <a:pt x="2648" y="16"/>
                </a:moveTo>
                <a:lnTo>
                  <a:pt x="2680" y="16"/>
                </a:lnTo>
                <a:lnTo>
                  <a:pt x="2680" y="0"/>
                </a:lnTo>
                <a:lnTo>
                  <a:pt x="2648" y="0"/>
                </a:lnTo>
                <a:lnTo>
                  <a:pt x="2648" y="16"/>
                </a:lnTo>
                <a:close/>
                <a:moveTo>
                  <a:pt x="2584" y="16"/>
                </a:moveTo>
                <a:lnTo>
                  <a:pt x="2616" y="16"/>
                </a:lnTo>
                <a:lnTo>
                  <a:pt x="2616" y="0"/>
                </a:lnTo>
                <a:lnTo>
                  <a:pt x="2584" y="0"/>
                </a:lnTo>
                <a:lnTo>
                  <a:pt x="2584" y="16"/>
                </a:lnTo>
                <a:close/>
                <a:moveTo>
                  <a:pt x="2520" y="16"/>
                </a:moveTo>
                <a:lnTo>
                  <a:pt x="2552" y="16"/>
                </a:lnTo>
                <a:lnTo>
                  <a:pt x="2552" y="0"/>
                </a:lnTo>
                <a:lnTo>
                  <a:pt x="2520" y="0"/>
                </a:lnTo>
                <a:lnTo>
                  <a:pt x="2520" y="16"/>
                </a:lnTo>
                <a:close/>
                <a:moveTo>
                  <a:pt x="2456" y="16"/>
                </a:moveTo>
                <a:lnTo>
                  <a:pt x="2488" y="16"/>
                </a:lnTo>
                <a:lnTo>
                  <a:pt x="2488" y="0"/>
                </a:lnTo>
                <a:lnTo>
                  <a:pt x="2456" y="0"/>
                </a:lnTo>
                <a:lnTo>
                  <a:pt x="2456" y="16"/>
                </a:lnTo>
                <a:close/>
                <a:moveTo>
                  <a:pt x="2392" y="16"/>
                </a:moveTo>
                <a:lnTo>
                  <a:pt x="2424" y="16"/>
                </a:lnTo>
                <a:lnTo>
                  <a:pt x="2424" y="0"/>
                </a:lnTo>
                <a:lnTo>
                  <a:pt x="2392" y="0"/>
                </a:lnTo>
                <a:lnTo>
                  <a:pt x="2392" y="16"/>
                </a:lnTo>
                <a:close/>
                <a:moveTo>
                  <a:pt x="2328" y="16"/>
                </a:moveTo>
                <a:lnTo>
                  <a:pt x="2360" y="16"/>
                </a:lnTo>
                <a:lnTo>
                  <a:pt x="2360" y="0"/>
                </a:lnTo>
                <a:lnTo>
                  <a:pt x="2328" y="0"/>
                </a:lnTo>
                <a:lnTo>
                  <a:pt x="2328" y="16"/>
                </a:lnTo>
                <a:close/>
                <a:moveTo>
                  <a:pt x="2264" y="16"/>
                </a:moveTo>
                <a:lnTo>
                  <a:pt x="2296" y="16"/>
                </a:lnTo>
                <a:lnTo>
                  <a:pt x="2296" y="0"/>
                </a:lnTo>
                <a:lnTo>
                  <a:pt x="2264" y="0"/>
                </a:lnTo>
                <a:lnTo>
                  <a:pt x="2264" y="16"/>
                </a:lnTo>
                <a:close/>
                <a:moveTo>
                  <a:pt x="2200" y="16"/>
                </a:moveTo>
                <a:lnTo>
                  <a:pt x="2232" y="16"/>
                </a:lnTo>
                <a:lnTo>
                  <a:pt x="2232" y="0"/>
                </a:lnTo>
                <a:lnTo>
                  <a:pt x="2200" y="0"/>
                </a:lnTo>
                <a:lnTo>
                  <a:pt x="2200" y="16"/>
                </a:lnTo>
                <a:close/>
                <a:moveTo>
                  <a:pt x="2136" y="16"/>
                </a:moveTo>
                <a:lnTo>
                  <a:pt x="2168" y="16"/>
                </a:lnTo>
                <a:lnTo>
                  <a:pt x="2168" y="0"/>
                </a:lnTo>
                <a:lnTo>
                  <a:pt x="2136" y="0"/>
                </a:lnTo>
                <a:lnTo>
                  <a:pt x="2136" y="16"/>
                </a:lnTo>
                <a:close/>
                <a:moveTo>
                  <a:pt x="2072" y="16"/>
                </a:moveTo>
                <a:lnTo>
                  <a:pt x="2104" y="16"/>
                </a:lnTo>
                <a:lnTo>
                  <a:pt x="2104" y="0"/>
                </a:lnTo>
                <a:lnTo>
                  <a:pt x="2072" y="0"/>
                </a:lnTo>
                <a:lnTo>
                  <a:pt x="2072" y="16"/>
                </a:lnTo>
                <a:close/>
                <a:moveTo>
                  <a:pt x="2008" y="16"/>
                </a:moveTo>
                <a:lnTo>
                  <a:pt x="2040" y="16"/>
                </a:lnTo>
                <a:lnTo>
                  <a:pt x="2040" y="0"/>
                </a:lnTo>
                <a:lnTo>
                  <a:pt x="2008" y="0"/>
                </a:lnTo>
                <a:lnTo>
                  <a:pt x="2008" y="16"/>
                </a:lnTo>
                <a:close/>
                <a:moveTo>
                  <a:pt x="1944" y="16"/>
                </a:moveTo>
                <a:lnTo>
                  <a:pt x="1976" y="16"/>
                </a:lnTo>
                <a:lnTo>
                  <a:pt x="1976" y="0"/>
                </a:lnTo>
                <a:lnTo>
                  <a:pt x="1944" y="0"/>
                </a:lnTo>
                <a:lnTo>
                  <a:pt x="1944" y="16"/>
                </a:lnTo>
                <a:close/>
                <a:moveTo>
                  <a:pt x="1880" y="16"/>
                </a:moveTo>
                <a:lnTo>
                  <a:pt x="1912" y="16"/>
                </a:lnTo>
                <a:lnTo>
                  <a:pt x="1912" y="0"/>
                </a:lnTo>
                <a:lnTo>
                  <a:pt x="1880" y="0"/>
                </a:lnTo>
                <a:lnTo>
                  <a:pt x="1880" y="16"/>
                </a:lnTo>
                <a:close/>
                <a:moveTo>
                  <a:pt x="1816" y="16"/>
                </a:moveTo>
                <a:lnTo>
                  <a:pt x="1848" y="16"/>
                </a:lnTo>
                <a:lnTo>
                  <a:pt x="1848" y="0"/>
                </a:lnTo>
                <a:lnTo>
                  <a:pt x="1816" y="0"/>
                </a:lnTo>
                <a:lnTo>
                  <a:pt x="1816" y="16"/>
                </a:lnTo>
                <a:close/>
                <a:moveTo>
                  <a:pt x="1752" y="16"/>
                </a:moveTo>
                <a:lnTo>
                  <a:pt x="1784" y="16"/>
                </a:lnTo>
                <a:lnTo>
                  <a:pt x="1784" y="0"/>
                </a:lnTo>
                <a:lnTo>
                  <a:pt x="1752" y="0"/>
                </a:lnTo>
                <a:lnTo>
                  <a:pt x="1752" y="16"/>
                </a:lnTo>
                <a:close/>
                <a:moveTo>
                  <a:pt x="1688" y="16"/>
                </a:moveTo>
                <a:lnTo>
                  <a:pt x="1720" y="16"/>
                </a:lnTo>
                <a:lnTo>
                  <a:pt x="1720" y="0"/>
                </a:lnTo>
                <a:lnTo>
                  <a:pt x="1688" y="0"/>
                </a:lnTo>
                <a:lnTo>
                  <a:pt x="1688" y="16"/>
                </a:lnTo>
                <a:close/>
                <a:moveTo>
                  <a:pt x="1624" y="16"/>
                </a:moveTo>
                <a:lnTo>
                  <a:pt x="1656" y="16"/>
                </a:lnTo>
                <a:lnTo>
                  <a:pt x="1656" y="0"/>
                </a:lnTo>
                <a:lnTo>
                  <a:pt x="1624" y="0"/>
                </a:lnTo>
                <a:lnTo>
                  <a:pt x="1624" y="16"/>
                </a:lnTo>
                <a:close/>
                <a:moveTo>
                  <a:pt x="1560" y="16"/>
                </a:moveTo>
                <a:lnTo>
                  <a:pt x="1592" y="16"/>
                </a:lnTo>
                <a:lnTo>
                  <a:pt x="1592" y="0"/>
                </a:lnTo>
                <a:lnTo>
                  <a:pt x="1560" y="0"/>
                </a:lnTo>
                <a:lnTo>
                  <a:pt x="1560" y="16"/>
                </a:lnTo>
                <a:close/>
                <a:moveTo>
                  <a:pt x="1496" y="16"/>
                </a:moveTo>
                <a:lnTo>
                  <a:pt x="1528" y="16"/>
                </a:lnTo>
                <a:lnTo>
                  <a:pt x="1528" y="0"/>
                </a:lnTo>
                <a:lnTo>
                  <a:pt x="1496" y="0"/>
                </a:lnTo>
                <a:lnTo>
                  <a:pt x="1496" y="16"/>
                </a:lnTo>
                <a:close/>
                <a:moveTo>
                  <a:pt x="1432" y="16"/>
                </a:moveTo>
                <a:lnTo>
                  <a:pt x="1464" y="16"/>
                </a:lnTo>
                <a:lnTo>
                  <a:pt x="1464" y="0"/>
                </a:lnTo>
                <a:lnTo>
                  <a:pt x="1432" y="0"/>
                </a:lnTo>
                <a:lnTo>
                  <a:pt x="1432" y="16"/>
                </a:lnTo>
                <a:close/>
                <a:moveTo>
                  <a:pt x="1368" y="16"/>
                </a:moveTo>
                <a:lnTo>
                  <a:pt x="1400" y="16"/>
                </a:lnTo>
                <a:lnTo>
                  <a:pt x="1400" y="0"/>
                </a:lnTo>
                <a:lnTo>
                  <a:pt x="1368" y="0"/>
                </a:lnTo>
                <a:lnTo>
                  <a:pt x="1368" y="16"/>
                </a:lnTo>
                <a:close/>
                <a:moveTo>
                  <a:pt x="1304" y="16"/>
                </a:moveTo>
                <a:lnTo>
                  <a:pt x="1336" y="16"/>
                </a:lnTo>
                <a:lnTo>
                  <a:pt x="1336" y="0"/>
                </a:lnTo>
                <a:lnTo>
                  <a:pt x="1304" y="0"/>
                </a:lnTo>
                <a:lnTo>
                  <a:pt x="1304" y="16"/>
                </a:lnTo>
                <a:close/>
                <a:moveTo>
                  <a:pt x="1240" y="16"/>
                </a:moveTo>
                <a:lnTo>
                  <a:pt x="1272" y="16"/>
                </a:lnTo>
                <a:lnTo>
                  <a:pt x="1272" y="0"/>
                </a:lnTo>
                <a:lnTo>
                  <a:pt x="1240" y="0"/>
                </a:lnTo>
                <a:lnTo>
                  <a:pt x="1240" y="16"/>
                </a:lnTo>
                <a:close/>
                <a:moveTo>
                  <a:pt x="1176" y="16"/>
                </a:moveTo>
                <a:lnTo>
                  <a:pt x="1208" y="16"/>
                </a:lnTo>
                <a:lnTo>
                  <a:pt x="1208" y="0"/>
                </a:lnTo>
                <a:lnTo>
                  <a:pt x="1176" y="0"/>
                </a:lnTo>
                <a:lnTo>
                  <a:pt x="1176" y="16"/>
                </a:lnTo>
                <a:close/>
                <a:moveTo>
                  <a:pt x="1112" y="16"/>
                </a:moveTo>
                <a:lnTo>
                  <a:pt x="1144" y="16"/>
                </a:lnTo>
                <a:lnTo>
                  <a:pt x="1144" y="0"/>
                </a:lnTo>
                <a:lnTo>
                  <a:pt x="1112" y="0"/>
                </a:lnTo>
                <a:lnTo>
                  <a:pt x="1112" y="16"/>
                </a:lnTo>
                <a:close/>
                <a:moveTo>
                  <a:pt x="1048" y="16"/>
                </a:moveTo>
                <a:lnTo>
                  <a:pt x="1080" y="16"/>
                </a:lnTo>
                <a:lnTo>
                  <a:pt x="1080" y="0"/>
                </a:lnTo>
                <a:lnTo>
                  <a:pt x="1048" y="0"/>
                </a:lnTo>
                <a:lnTo>
                  <a:pt x="1048" y="16"/>
                </a:lnTo>
                <a:close/>
                <a:moveTo>
                  <a:pt x="984" y="16"/>
                </a:moveTo>
                <a:lnTo>
                  <a:pt x="1016" y="16"/>
                </a:lnTo>
                <a:lnTo>
                  <a:pt x="1016" y="0"/>
                </a:lnTo>
                <a:lnTo>
                  <a:pt x="984" y="0"/>
                </a:lnTo>
                <a:lnTo>
                  <a:pt x="984" y="16"/>
                </a:lnTo>
                <a:close/>
                <a:moveTo>
                  <a:pt x="920" y="16"/>
                </a:moveTo>
                <a:lnTo>
                  <a:pt x="952" y="16"/>
                </a:lnTo>
                <a:lnTo>
                  <a:pt x="952" y="0"/>
                </a:lnTo>
                <a:lnTo>
                  <a:pt x="920" y="0"/>
                </a:lnTo>
                <a:lnTo>
                  <a:pt x="920" y="16"/>
                </a:lnTo>
                <a:close/>
                <a:moveTo>
                  <a:pt x="856" y="16"/>
                </a:moveTo>
                <a:lnTo>
                  <a:pt x="888" y="16"/>
                </a:lnTo>
                <a:lnTo>
                  <a:pt x="888" y="0"/>
                </a:lnTo>
                <a:lnTo>
                  <a:pt x="856" y="0"/>
                </a:lnTo>
                <a:lnTo>
                  <a:pt x="856" y="16"/>
                </a:lnTo>
                <a:close/>
                <a:moveTo>
                  <a:pt x="792" y="16"/>
                </a:moveTo>
                <a:lnTo>
                  <a:pt x="824" y="16"/>
                </a:lnTo>
                <a:lnTo>
                  <a:pt x="824" y="0"/>
                </a:lnTo>
                <a:lnTo>
                  <a:pt x="792" y="0"/>
                </a:lnTo>
                <a:lnTo>
                  <a:pt x="792" y="16"/>
                </a:lnTo>
                <a:close/>
                <a:moveTo>
                  <a:pt x="728" y="16"/>
                </a:moveTo>
                <a:lnTo>
                  <a:pt x="760" y="16"/>
                </a:lnTo>
                <a:lnTo>
                  <a:pt x="760" y="0"/>
                </a:lnTo>
                <a:lnTo>
                  <a:pt x="728" y="0"/>
                </a:lnTo>
                <a:lnTo>
                  <a:pt x="728" y="16"/>
                </a:lnTo>
                <a:close/>
                <a:moveTo>
                  <a:pt x="664" y="16"/>
                </a:moveTo>
                <a:lnTo>
                  <a:pt x="696" y="16"/>
                </a:lnTo>
                <a:lnTo>
                  <a:pt x="696" y="0"/>
                </a:lnTo>
                <a:lnTo>
                  <a:pt x="664" y="0"/>
                </a:lnTo>
                <a:lnTo>
                  <a:pt x="664" y="16"/>
                </a:lnTo>
                <a:close/>
                <a:moveTo>
                  <a:pt x="600" y="16"/>
                </a:moveTo>
                <a:lnTo>
                  <a:pt x="632" y="16"/>
                </a:lnTo>
                <a:lnTo>
                  <a:pt x="632" y="0"/>
                </a:lnTo>
                <a:lnTo>
                  <a:pt x="600" y="0"/>
                </a:lnTo>
                <a:lnTo>
                  <a:pt x="600" y="16"/>
                </a:lnTo>
                <a:close/>
                <a:moveTo>
                  <a:pt x="536" y="16"/>
                </a:moveTo>
                <a:lnTo>
                  <a:pt x="568" y="16"/>
                </a:lnTo>
                <a:lnTo>
                  <a:pt x="568" y="0"/>
                </a:lnTo>
                <a:lnTo>
                  <a:pt x="536" y="0"/>
                </a:lnTo>
                <a:lnTo>
                  <a:pt x="536" y="16"/>
                </a:lnTo>
                <a:close/>
                <a:moveTo>
                  <a:pt x="472" y="16"/>
                </a:moveTo>
                <a:lnTo>
                  <a:pt x="504" y="16"/>
                </a:lnTo>
                <a:lnTo>
                  <a:pt x="504" y="0"/>
                </a:lnTo>
                <a:lnTo>
                  <a:pt x="472" y="0"/>
                </a:lnTo>
                <a:lnTo>
                  <a:pt x="472" y="16"/>
                </a:lnTo>
                <a:close/>
                <a:moveTo>
                  <a:pt x="408" y="16"/>
                </a:moveTo>
                <a:lnTo>
                  <a:pt x="440" y="16"/>
                </a:lnTo>
                <a:lnTo>
                  <a:pt x="440" y="0"/>
                </a:lnTo>
                <a:lnTo>
                  <a:pt x="408" y="0"/>
                </a:lnTo>
                <a:lnTo>
                  <a:pt x="408" y="16"/>
                </a:lnTo>
                <a:close/>
                <a:moveTo>
                  <a:pt x="344" y="16"/>
                </a:moveTo>
                <a:lnTo>
                  <a:pt x="376" y="16"/>
                </a:lnTo>
                <a:lnTo>
                  <a:pt x="376" y="0"/>
                </a:lnTo>
                <a:lnTo>
                  <a:pt x="344" y="0"/>
                </a:lnTo>
                <a:lnTo>
                  <a:pt x="344" y="16"/>
                </a:lnTo>
                <a:close/>
                <a:moveTo>
                  <a:pt x="280" y="16"/>
                </a:moveTo>
                <a:lnTo>
                  <a:pt x="312" y="16"/>
                </a:lnTo>
                <a:lnTo>
                  <a:pt x="312" y="0"/>
                </a:lnTo>
                <a:lnTo>
                  <a:pt x="280" y="0"/>
                </a:lnTo>
                <a:lnTo>
                  <a:pt x="280" y="16"/>
                </a:lnTo>
                <a:close/>
                <a:moveTo>
                  <a:pt x="216" y="16"/>
                </a:moveTo>
                <a:lnTo>
                  <a:pt x="248" y="16"/>
                </a:lnTo>
                <a:lnTo>
                  <a:pt x="248" y="0"/>
                </a:lnTo>
                <a:lnTo>
                  <a:pt x="216" y="0"/>
                </a:lnTo>
                <a:lnTo>
                  <a:pt x="216" y="16"/>
                </a:lnTo>
                <a:close/>
                <a:moveTo>
                  <a:pt x="152" y="16"/>
                </a:moveTo>
                <a:lnTo>
                  <a:pt x="184" y="16"/>
                </a:lnTo>
                <a:lnTo>
                  <a:pt x="184" y="0"/>
                </a:lnTo>
                <a:lnTo>
                  <a:pt x="152" y="0"/>
                </a:lnTo>
                <a:lnTo>
                  <a:pt x="152" y="16"/>
                </a:lnTo>
                <a:close/>
                <a:moveTo>
                  <a:pt x="88" y="16"/>
                </a:moveTo>
                <a:lnTo>
                  <a:pt x="120" y="16"/>
                </a:lnTo>
                <a:lnTo>
                  <a:pt x="120" y="0"/>
                </a:lnTo>
                <a:lnTo>
                  <a:pt x="88" y="0"/>
                </a:lnTo>
                <a:lnTo>
                  <a:pt x="88" y="16"/>
                </a:lnTo>
                <a:close/>
                <a:moveTo>
                  <a:pt x="24" y="16"/>
                </a:moveTo>
                <a:lnTo>
                  <a:pt x="56" y="16"/>
                </a:lnTo>
                <a:lnTo>
                  <a:pt x="56" y="0"/>
                </a:lnTo>
                <a:lnTo>
                  <a:pt x="24" y="0"/>
                </a:lnTo>
                <a:lnTo>
                  <a:pt x="24" y="16"/>
                </a:lnTo>
                <a:close/>
                <a:moveTo>
                  <a:pt x="16" y="58"/>
                </a:moveTo>
                <a:lnTo>
                  <a:pt x="16" y="26"/>
                </a:lnTo>
                <a:lnTo>
                  <a:pt x="0" y="26"/>
                </a:lnTo>
                <a:lnTo>
                  <a:pt x="0" y="58"/>
                </a:lnTo>
                <a:lnTo>
                  <a:pt x="16" y="58"/>
                </a:lnTo>
                <a:close/>
                <a:moveTo>
                  <a:pt x="16" y="122"/>
                </a:moveTo>
                <a:lnTo>
                  <a:pt x="16" y="90"/>
                </a:lnTo>
                <a:lnTo>
                  <a:pt x="0" y="90"/>
                </a:lnTo>
                <a:lnTo>
                  <a:pt x="0" y="122"/>
                </a:lnTo>
                <a:lnTo>
                  <a:pt x="16" y="122"/>
                </a:lnTo>
                <a:close/>
                <a:moveTo>
                  <a:pt x="16" y="186"/>
                </a:moveTo>
                <a:lnTo>
                  <a:pt x="16" y="154"/>
                </a:lnTo>
                <a:lnTo>
                  <a:pt x="0" y="154"/>
                </a:lnTo>
                <a:lnTo>
                  <a:pt x="0" y="186"/>
                </a:lnTo>
                <a:lnTo>
                  <a:pt x="16" y="186"/>
                </a:lnTo>
                <a:close/>
                <a:moveTo>
                  <a:pt x="16" y="250"/>
                </a:moveTo>
                <a:lnTo>
                  <a:pt x="16" y="218"/>
                </a:lnTo>
                <a:lnTo>
                  <a:pt x="0" y="218"/>
                </a:lnTo>
                <a:lnTo>
                  <a:pt x="0" y="250"/>
                </a:lnTo>
                <a:lnTo>
                  <a:pt x="16" y="250"/>
                </a:lnTo>
                <a:close/>
                <a:moveTo>
                  <a:pt x="16" y="314"/>
                </a:moveTo>
                <a:lnTo>
                  <a:pt x="16" y="282"/>
                </a:lnTo>
                <a:lnTo>
                  <a:pt x="0" y="282"/>
                </a:lnTo>
                <a:lnTo>
                  <a:pt x="0" y="314"/>
                </a:lnTo>
                <a:lnTo>
                  <a:pt x="16" y="314"/>
                </a:lnTo>
                <a:close/>
                <a:moveTo>
                  <a:pt x="16" y="378"/>
                </a:moveTo>
                <a:lnTo>
                  <a:pt x="16" y="346"/>
                </a:lnTo>
                <a:lnTo>
                  <a:pt x="0" y="346"/>
                </a:lnTo>
                <a:lnTo>
                  <a:pt x="0" y="378"/>
                </a:lnTo>
                <a:lnTo>
                  <a:pt x="16" y="378"/>
                </a:lnTo>
                <a:close/>
                <a:moveTo>
                  <a:pt x="16" y="442"/>
                </a:moveTo>
                <a:lnTo>
                  <a:pt x="16" y="410"/>
                </a:lnTo>
                <a:lnTo>
                  <a:pt x="0" y="410"/>
                </a:lnTo>
                <a:lnTo>
                  <a:pt x="0" y="442"/>
                </a:lnTo>
                <a:lnTo>
                  <a:pt x="16" y="442"/>
                </a:lnTo>
                <a:close/>
                <a:moveTo>
                  <a:pt x="16" y="506"/>
                </a:moveTo>
                <a:lnTo>
                  <a:pt x="16" y="474"/>
                </a:lnTo>
                <a:lnTo>
                  <a:pt x="0" y="474"/>
                </a:lnTo>
                <a:lnTo>
                  <a:pt x="0" y="506"/>
                </a:lnTo>
                <a:lnTo>
                  <a:pt x="16" y="506"/>
                </a:lnTo>
                <a:close/>
                <a:moveTo>
                  <a:pt x="16" y="570"/>
                </a:moveTo>
                <a:lnTo>
                  <a:pt x="16" y="538"/>
                </a:lnTo>
                <a:lnTo>
                  <a:pt x="0" y="538"/>
                </a:lnTo>
                <a:lnTo>
                  <a:pt x="0" y="570"/>
                </a:lnTo>
                <a:lnTo>
                  <a:pt x="16" y="570"/>
                </a:lnTo>
                <a:close/>
                <a:moveTo>
                  <a:pt x="16" y="634"/>
                </a:moveTo>
                <a:lnTo>
                  <a:pt x="16" y="602"/>
                </a:lnTo>
                <a:lnTo>
                  <a:pt x="0" y="602"/>
                </a:lnTo>
                <a:lnTo>
                  <a:pt x="0" y="634"/>
                </a:lnTo>
                <a:lnTo>
                  <a:pt x="16" y="634"/>
                </a:lnTo>
                <a:close/>
                <a:moveTo>
                  <a:pt x="16" y="698"/>
                </a:moveTo>
                <a:lnTo>
                  <a:pt x="16" y="666"/>
                </a:lnTo>
                <a:lnTo>
                  <a:pt x="0" y="666"/>
                </a:lnTo>
                <a:lnTo>
                  <a:pt x="0" y="698"/>
                </a:lnTo>
                <a:lnTo>
                  <a:pt x="16" y="698"/>
                </a:lnTo>
                <a:close/>
                <a:moveTo>
                  <a:pt x="16" y="762"/>
                </a:moveTo>
                <a:lnTo>
                  <a:pt x="16" y="730"/>
                </a:lnTo>
                <a:lnTo>
                  <a:pt x="0" y="730"/>
                </a:lnTo>
                <a:lnTo>
                  <a:pt x="0" y="762"/>
                </a:lnTo>
                <a:lnTo>
                  <a:pt x="16" y="762"/>
                </a:lnTo>
                <a:close/>
                <a:moveTo>
                  <a:pt x="16" y="826"/>
                </a:moveTo>
                <a:lnTo>
                  <a:pt x="16" y="794"/>
                </a:lnTo>
                <a:lnTo>
                  <a:pt x="0" y="794"/>
                </a:lnTo>
                <a:lnTo>
                  <a:pt x="0" y="826"/>
                </a:lnTo>
                <a:lnTo>
                  <a:pt x="16" y="826"/>
                </a:lnTo>
                <a:close/>
                <a:moveTo>
                  <a:pt x="16" y="890"/>
                </a:moveTo>
                <a:lnTo>
                  <a:pt x="16" y="858"/>
                </a:lnTo>
                <a:lnTo>
                  <a:pt x="0" y="858"/>
                </a:lnTo>
                <a:lnTo>
                  <a:pt x="0" y="890"/>
                </a:lnTo>
                <a:lnTo>
                  <a:pt x="16" y="890"/>
                </a:lnTo>
                <a:close/>
                <a:moveTo>
                  <a:pt x="16" y="954"/>
                </a:moveTo>
                <a:lnTo>
                  <a:pt x="16" y="922"/>
                </a:lnTo>
                <a:lnTo>
                  <a:pt x="0" y="922"/>
                </a:lnTo>
                <a:lnTo>
                  <a:pt x="0" y="954"/>
                </a:lnTo>
                <a:lnTo>
                  <a:pt x="16" y="954"/>
                </a:lnTo>
                <a:close/>
                <a:moveTo>
                  <a:pt x="16" y="1018"/>
                </a:moveTo>
                <a:lnTo>
                  <a:pt x="16" y="986"/>
                </a:lnTo>
                <a:lnTo>
                  <a:pt x="0" y="986"/>
                </a:lnTo>
                <a:lnTo>
                  <a:pt x="0" y="1018"/>
                </a:lnTo>
                <a:lnTo>
                  <a:pt x="16" y="1018"/>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5" name="Freeform 899">
            <a:extLst>
              <a:ext uri="{FF2B5EF4-FFF2-40B4-BE49-F238E27FC236}">
                <a16:creationId xmlns:a16="http://schemas.microsoft.com/office/drawing/2014/main" xmlns="" id="{DA91699D-A48C-49D2-B261-A3F35EC29774}"/>
              </a:ext>
            </a:extLst>
          </p:cNvPr>
          <p:cNvSpPr>
            <a:spLocks noEditPoints="1"/>
          </p:cNvSpPr>
          <p:nvPr/>
        </p:nvSpPr>
        <p:spPr bwMode="auto">
          <a:xfrm>
            <a:off x="1209648" y="2497561"/>
            <a:ext cx="6569446" cy="1026318"/>
          </a:xfrm>
          <a:custGeom>
            <a:avLst/>
            <a:gdLst>
              <a:gd name="T0" fmla="*/ 416 w 13034"/>
              <a:gd name="T1" fmla="*/ 1794 h 1810"/>
              <a:gd name="T2" fmla="*/ 896 w 13034"/>
              <a:gd name="T3" fmla="*/ 1810 h 1810"/>
              <a:gd name="T4" fmla="*/ 1408 w 13034"/>
              <a:gd name="T5" fmla="*/ 1794 h 1810"/>
              <a:gd name="T6" fmla="*/ 1824 w 13034"/>
              <a:gd name="T7" fmla="*/ 1810 h 1810"/>
              <a:gd name="T8" fmla="*/ 2304 w 13034"/>
              <a:gd name="T9" fmla="*/ 1794 h 1810"/>
              <a:gd name="T10" fmla="*/ 2784 w 13034"/>
              <a:gd name="T11" fmla="*/ 1794 h 1810"/>
              <a:gd name="T12" fmla="*/ 3264 w 13034"/>
              <a:gd name="T13" fmla="*/ 1810 h 1810"/>
              <a:gd name="T14" fmla="*/ 3776 w 13034"/>
              <a:gd name="T15" fmla="*/ 1794 h 1810"/>
              <a:gd name="T16" fmla="*/ 4192 w 13034"/>
              <a:gd name="T17" fmla="*/ 1810 h 1810"/>
              <a:gd name="T18" fmla="*/ 4672 w 13034"/>
              <a:gd name="T19" fmla="*/ 1794 h 1810"/>
              <a:gd name="T20" fmla="*/ 5152 w 13034"/>
              <a:gd name="T21" fmla="*/ 1794 h 1810"/>
              <a:gd name="T22" fmla="*/ 5632 w 13034"/>
              <a:gd name="T23" fmla="*/ 1810 h 1810"/>
              <a:gd name="T24" fmla="*/ 6144 w 13034"/>
              <a:gd name="T25" fmla="*/ 1794 h 1810"/>
              <a:gd name="T26" fmla="*/ 6560 w 13034"/>
              <a:gd name="T27" fmla="*/ 1810 h 1810"/>
              <a:gd name="T28" fmla="*/ 7040 w 13034"/>
              <a:gd name="T29" fmla="*/ 1794 h 1810"/>
              <a:gd name="T30" fmla="*/ 7520 w 13034"/>
              <a:gd name="T31" fmla="*/ 1794 h 1810"/>
              <a:gd name="T32" fmla="*/ 8000 w 13034"/>
              <a:gd name="T33" fmla="*/ 1810 h 1810"/>
              <a:gd name="T34" fmla="*/ 8512 w 13034"/>
              <a:gd name="T35" fmla="*/ 1794 h 1810"/>
              <a:gd name="T36" fmla="*/ 8928 w 13034"/>
              <a:gd name="T37" fmla="*/ 1810 h 1810"/>
              <a:gd name="T38" fmla="*/ 9408 w 13034"/>
              <a:gd name="T39" fmla="*/ 1794 h 1810"/>
              <a:gd name="T40" fmla="*/ 9888 w 13034"/>
              <a:gd name="T41" fmla="*/ 1794 h 1810"/>
              <a:gd name="T42" fmla="*/ 10368 w 13034"/>
              <a:gd name="T43" fmla="*/ 1810 h 1810"/>
              <a:gd name="T44" fmla="*/ 10880 w 13034"/>
              <a:gd name="T45" fmla="*/ 1794 h 1810"/>
              <a:gd name="T46" fmla="*/ 11296 w 13034"/>
              <a:gd name="T47" fmla="*/ 1810 h 1810"/>
              <a:gd name="T48" fmla="*/ 11776 w 13034"/>
              <a:gd name="T49" fmla="*/ 1794 h 1810"/>
              <a:gd name="T50" fmla="*/ 12256 w 13034"/>
              <a:gd name="T51" fmla="*/ 1794 h 1810"/>
              <a:gd name="T52" fmla="*/ 12736 w 13034"/>
              <a:gd name="T53" fmla="*/ 1810 h 1810"/>
              <a:gd name="T54" fmla="*/ 13018 w 13034"/>
              <a:gd name="T55" fmla="*/ 1708 h 1810"/>
              <a:gd name="T56" fmla="*/ 13018 w 13034"/>
              <a:gd name="T57" fmla="*/ 1228 h 1810"/>
              <a:gd name="T58" fmla="*/ 13034 w 13034"/>
              <a:gd name="T59" fmla="*/ 748 h 1810"/>
              <a:gd name="T60" fmla="*/ 13018 w 13034"/>
              <a:gd name="T61" fmla="*/ 236 h 1810"/>
              <a:gd name="T62" fmla="*/ 12902 w 13034"/>
              <a:gd name="T63" fmla="*/ 0 h 1810"/>
              <a:gd name="T64" fmla="*/ 12422 w 13034"/>
              <a:gd name="T65" fmla="*/ 16 h 1810"/>
              <a:gd name="T66" fmla="*/ 11942 w 13034"/>
              <a:gd name="T67" fmla="*/ 16 h 1810"/>
              <a:gd name="T68" fmla="*/ 11462 w 13034"/>
              <a:gd name="T69" fmla="*/ 0 h 1810"/>
              <a:gd name="T70" fmla="*/ 10950 w 13034"/>
              <a:gd name="T71" fmla="*/ 16 h 1810"/>
              <a:gd name="T72" fmla="*/ 10534 w 13034"/>
              <a:gd name="T73" fmla="*/ 0 h 1810"/>
              <a:gd name="T74" fmla="*/ 10054 w 13034"/>
              <a:gd name="T75" fmla="*/ 16 h 1810"/>
              <a:gd name="T76" fmla="*/ 9574 w 13034"/>
              <a:gd name="T77" fmla="*/ 16 h 1810"/>
              <a:gd name="T78" fmla="*/ 9094 w 13034"/>
              <a:gd name="T79" fmla="*/ 0 h 1810"/>
              <a:gd name="T80" fmla="*/ 8582 w 13034"/>
              <a:gd name="T81" fmla="*/ 16 h 1810"/>
              <a:gd name="T82" fmla="*/ 8166 w 13034"/>
              <a:gd name="T83" fmla="*/ 0 h 1810"/>
              <a:gd name="T84" fmla="*/ 7686 w 13034"/>
              <a:gd name="T85" fmla="*/ 16 h 1810"/>
              <a:gd name="T86" fmla="*/ 7206 w 13034"/>
              <a:gd name="T87" fmla="*/ 16 h 1810"/>
              <a:gd name="T88" fmla="*/ 6726 w 13034"/>
              <a:gd name="T89" fmla="*/ 0 h 1810"/>
              <a:gd name="T90" fmla="*/ 6214 w 13034"/>
              <a:gd name="T91" fmla="*/ 16 h 1810"/>
              <a:gd name="T92" fmla="*/ 5798 w 13034"/>
              <a:gd name="T93" fmla="*/ 0 h 1810"/>
              <a:gd name="T94" fmla="*/ 5318 w 13034"/>
              <a:gd name="T95" fmla="*/ 16 h 1810"/>
              <a:gd name="T96" fmla="*/ 4838 w 13034"/>
              <a:gd name="T97" fmla="*/ 16 h 1810"/>
              <a:gd name="T98" fmla="*/ 4358 w 13034"/>
              <a:gd name="T99" fmla="*/ 0 h 1810"/>
              <a:gd name="T100" fmla="*/ 3846 w 13034"/>
              <a:gd name="T101" fmla="*/ 16 h 1810"/>
              <a:gd name="T102" fmla="*/ 3430 w 13034"/>
              <a:gd name="T103" fmla="*/ 0 h 1810"/>
              <a:gd name="T104" fmla="*/ 2950 w 13034"/>
              <a:gd name="T105" fmla="*/ 16 h 1810"/>
              <a:gd name="T106" fmla="*/ 2470 w 13034"/>
              <a:gd name="T107" fmla="*/ 16 h 1810"/>
              <a:gd name="T108" fmla="*/ 1990 w 13034"/>
              <a:gd name="T109" fmla="*/ 0 h 1810"/>
              <a:gd name="T110" fmla="*/ 1478 w 13034"/>
              <a:gd name="T111" fmla="*/ 16 h 1810"/>
              <a:gd name="T112" fmla="*/ 1062 w 13034"/>
              <a:gd name="T113" fmla="*/ 0 h 1810"/>
              <a:gd name="T114" fmla="*/ 582 w 13034"/>
              <a:gd name="T115" fmla="*/ 16 h 1810"/>
              <a:gd name="T116" fmla="*/ 102 w 13034"/>
              <a:gd name="T117" fmla="*/ 16 h 1810"/>
              <a:gd name="T118" fmla="*/ 16 w 13034"/>
              <a:gd name="T119" fmla="*/ 330 h 1810"/>
              <a:gd name="T120" fmla="*/ 16 w 13034"/>
              <a:gd name="T121" fmla="*/ 810 h 1810"/>
              <a:gd name="T122" fmla="*/ 0 w 13034"/>
              <a:gd name="T123" fmla="*/ 1290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34" h="1810">
                <a:moveTo>
                  <a:pt x="16" y="1802"/>
                </a:moveTo>
                <a:lnTo>
                  <a:pt x="16" y="1770"/>
                </a:lnTo>
                <a:lnTo>
                  <a:pt x="0" y="1770"/>
                </a:lnTo>
                <a:lnTo>
                  <a:pt x="0" y="1802"/>
                </a:lnTo>
                <a:lnTo>
                  <a:pt x="16" y="1802"/>
                </a:lnTo>
                <a:close/>
                <a:moveTo>
                  <a:pt x="64" y="1794"/>
                </a:moveTo>
                <a:lnTo>
                  <a:pt x="32" y="1794"/>
                </a:lnTo>
                <a:lnTo>
                  <a:pt x="32" y="1810"/>
                </a:lnTo>
                <a:lnTo>
                  <a:pt x="64" y="1810"/>
                </a:lnTo>
                <a:lnTo>
                  <a:pt x="64" y="1794"/>
                </a:lnTo>
                <a:close/>
                <a:moveTo>
                  <a:pt x="128" y="1794"/>
                </a:moveTo>
                <a:lnTo>
                  <a:pt x="96" y="1794"/>
                </a:lnTo>
                <a:lnTo>
                  <a:pt x="96" y="1810"/>
                </a:lnTo>
                <a:lnTo>
                  <a:pt x="128" y="1810"/>
                </a:lnTo>
                <a:lnTo>
                  <a:pt x="128" y="1794"/>
                </a:lnTo>
                <a:close/>
                <a:moveTo>
                  <a:pt x="192" y="1794"/>
                </a:moveTo>
                <a:lnTo>
                  <a:pt x="160" y="1794"/>
                </a:lnTo>
                <a:lnTo>
                  <a:pt x="160" y="1810"/>
                </a:lnTo>
                <a:lnTo>
                  <a:pt x="192" y="1810"/>
                </a:lnTo>
                <a:lnTo>
                  <a:pt x="192" y="1794"/>
                </a:lnTo>
                <a:close/>
                <a:moveTo>
                  <a:pt x="256" y="1794"/>
                </a:moveTo>
                <a:lnTo>
                  <a:pt x="224" y="1794"/>
                </a:lnTo>
                <a:lnTo>
                  <a:pt x="224" y="1810"/>
                </a:lnTo>
                <a:lnTo>
                  <a:pt x="256" y="1810"/>
                </a:lnTo>
                <a:lnTo>
                  <a:pt x="256" y="1794"/>
                </a:lnTo>
                <a:close/>
                <a:moveTo>
                  <a:pt x="320" y="1794"/>
                </a:moveTo>
                <a:lnTo>
                  <a:pt x="288" y="1794"/>
                </a:lnTo>
                <a:lnTo>
                  <a:pt x="288" y="1810"/>
                </a:lnTo>
                <a:lnTo>
                  <a:pt x="320" y="1810"/>
                </a:lnTo>
                <a:lnTo>
                  <a:pt x="320" y="1794"/>
                </a:lnTo>
                <a:close/>
                <a:moveTo>
                  <a:pt x="384" y="1794"/>
                </a:moveTo>
                <a:lnTo>
                  <a:pt x="352" y="1794"/>
                </a:lnTo>
                <a:lnTo>
                  <a:pt x="352" y="1810"/>
                </a:lnTo>
                <a:lnTo>
                  <a:pt x="384" y="1810"/>
                </a:lnTo>
                <a:lnTo>
                  <a:pt x="384" y="1794"/>
                </a:lnTo>
                <a:close/>
                <a:moveTo>
                  <a:pt x="448" y="1794"/>
                </a:moveTo>
                <a:lnTo>
                  <a:pt x="416" y="1794"/>
                </a:lnTo>
                <a:lnTo>
                  <a:pt x="416" y="1810"/>
                </a:lnTo>
                <a:lnTo>
                  <a:pt x="448" y="1810"/>
                </a:lnTo>
                <a:lnTo>
                  <a:pt x="448" y="1794"/>
                </a:lnTo>
                <a:close/>
                <a:moveTo>
                  <a:pt x="512" y="1794"/>
                </a:moveTo>
                <a:lnTo>
                  <a:pt x="480" y="1794"/>
                </a:lnTo>
                <a:lnTo>
                  <a:pt x="480" y="1810"/>
                </a:lnTo>
                <a:lnTo>
                  <a:pt x="512" y="1810"/>
                </a:lnTo>
                <a:lnTo>
                  <a:pt x="512" y="1794"/>
                </a:lnTo>
                <a:close/>
                <a:moveTo>
                  <a:pt x="576" y="1794"/>
                </a:moveTo>
                <a:lnTo>
                  <a:pt x="544" y="1794"/>
                </a:lnTo>
                <a:lnTo>
                  <a:pt x="544" y="1810"/>
                </a:lnTo>
                <a:lnTo>
                  <a:pt x="576" y="1810"/>
                </a:lnTo>
                <a:lnTo>
                  <a:pt x="576" y="1794"/>
                </a:lnTo>
                <a:close/>
                <a:moveTo>
                  <a:pt x="640" y="1794"/>
                </a:moveTo>
                <a:lnTo>
                  <a:pt x="608" y="1794"/>
                </a:lnTo>
                <a:lnTo>
                  <a:pt x="608" y="1810"/>
                </a:lnTo>
                <a:lnTo>
                  <a:pt x="640" y="1810"/>
                </a:lnTo>
                <a:lnTo>
                  <a:pt x="640" y="1794"/>
                </a:lnTo>
                <a:close/>
                <a:moveTo>
                  <a:pt x="704" y="1794"/>
                </a:moveTo>
                <a:lnTo>
                  <a:pt x="672" y="1794"/>
                </a:lnTo>
                <a:lnTo>
                  <a:pt x="672" y="1810"/>
                </a:lnTo>
                <a:lnTo>
                  <a:pt x="704" y="1810"/>
                </a:lnTo>
                <a:lnTo>
                  <a:pt x="704" y="1794"/>
                </a:lnTo>
                <a:close/>
                <a:moveTo>
                  <a:pt x="768" y="1794"/>
                </a:moveTo>
                <a:lnTo>
                  <a:pt x="736" y="1794"/>
                </a:lnTo>
                <a:lnTo>
                  <a:pt x="736" y="1810"/>
                </a:lnTo>
                <a:lnTo>
                  <a:pt x="768" y="1810"/>
                </a:lnTo>
                <a:lnTo>
                  <a:pt x="768" y="1794"/>
                </a:lnTo>
                <a:close/>
                <a:moveTo>
                  <a:pt x="832" y="1794"/>
                </a:moveTo>
                <a:lnTo>
                  <a:pt x="800" y="1794"/>
                </a:lnTo>
                <a:lnTo>
                  <a:pt x="800" y="1810"/>
                </a:lnTo>
                <a:lnTo>
                  <a:pt x="832" y="1810"/>
                </a:lnTo>
                <a:lnTo>
                  <a:pt x="832" y="1794"/>
                </a:lnTo>
                <a:close/>
                <a:moveTo>
                  <a:pt x="896" y="1794"/>
                </a:moveTo>
                <a:lnTo>
                  <a:pt x="864" y="1794"/>
                </a:lnTo>
                <a:lnTo>
                  <a:pt x="864" y="1810"/>
                </a:lnTo>
                <a:lnTo>
                  <a:pt x="896" y="1810"/>
                </a:lnTo>
                <a:lnTo>
                  <a:pt x="896" y="1794"/>
                </a:lnTo>
                <a:close/>
                <a:moveTo>
                  <a:pt x="960" y="1794"/>
                </a:moveTo>
                <a:lnTo>
                  <a:pt x="928" y="1794"/>
                </a:lnTo>
                <a:lnTo>
                  <a:pt x="928" y="1810"/>
                </a:lnTo>
                <a:lnTo>
                  <a:pt x="960" y="1810"/>
                </a:lnTo>
                <a:lnTo>
                  <a:pt x="960" y="1794"/>
                </a:lnTo>
                <a:close/>
                <a:moveTo>
                  <a:pt x="1024" y="1794"/>
                </a:moveTo>
                <a:lnTo>
                  <a:pt x="992" y="1794"/>
                </a:lnTo>
                <a:lnTo>
                  <a:pt x="992" y="1810"/>
                </a:lnTo>
                <a:lnTo>
                  <a:pt x="1024" y="1810"/>
                </a:lnTo>
                <a:lnTo>
                  <a:pt x="1024" y="1794"/>
                </a:lnTo>
                <a:close/>
                <a:moveTo>
                  <a:pt x="1088" y="1794"/>
                </a:moveTo>
                <a:lnTo>
                  <a:pt x="1056" y="1794"/>
                </a:lnTo>
                <a:lnTo>
                  <a:pt x="1056" y="1810"/>
                </a:lnTo>
                <a:lnTo>
                  <a:pt x="1088" y="1810"/>
                </a:lnTo>
                <a:lnTo>
                  <a:pt x="1088" y="1794"/>
                </a:lnTo>
                <a:close/>
                <a:moveTo>
                  <a:pt x="1152" y="1794"/>
                </a:moveTo>
                <a:lnTo>
                  <a:pt x="1120" y="1794"/>
                </a:lnTo>
                <a:lnTo>
                  <a:pt x="1120" y="1810"/>
                </a:lnTo>
                <a:lnTo>
                  <a:pt x="1152" y="1810"/>
                </a:lnTo>
                <a:lnTo>
                  <a:pt x="1152" y="1794"/>
                </a:lnTo>
                <a:close/>
                <a:moveTo>
                  <a:pt x="1216" y="1794"/>
                </a:moveTo>
                <a:lnTo>
                  <a:pt x="1184" y="1794"/>
                </a:lnTo>
                <a:lnTo>
                  <a:pt x="1184" y="1810"/>
                </a:lnTo>
                <a:lnTo>
                  <a:pt x="1216" y="1810"/>
                </a:lnTo>
                <a:lnTo>
                  <a:pt x="1216" y="1794"/>
                </a:lnTo>
                <a:close/>
                <a:moveTo>
                  <a:pt x="1280" y="1794"/>
                </a:moveTo>
                <a:lnTo>
                  <a:pt x="1248" y="1794"/>
                </a:lnTo>
                <a:lnTo>
                  <a:pt x="1248" y="1810"/>
                </a:lnTo>
                <a:lnTo>
                  <a:pt x="1280" y="1810"/>
                </a:lnTo>
                <a:lnTo>
                  <a:pt x="1280" y="1794"/>
                </a:lnTo>
                <a:close/>
                <a:moveTo>
                  <a:pt x="1344" y="1794"/>
                </a:moveTo>
                <a:lnTo>
                  <a:pt x="1312" y="1794"/>
                </a:lnTo>
                <a:lnTo>
                  <a:pt x="1312" y="1810"/>
                </a:lnTo>
                <a:lnTo>
                  <a:pt x="1344" y="1810"/>
                </a:lnTo>
                <a:lnTo>
                  <a:pt x="1344" y="1794"/>
                </a:lnTo>
                <a:close/>
                <a:moveTo>
                  <a:pt x="1408" y="1794"/>
                </a:moveTo>
                <a:lnTo>
                  <a:pt x="1376" y="1794"/>
                </a:lnTo>
                <a:lnTo>
                  <a:pt x="1376" y="1810"/>
                </a:lnTo>
                <a:lnTo>
                  <a:pt x="1408" y="1810"/>
                </a:lnTo>
                <a:lnTo>
                  <a:pt x="1408" y="1794"/>
                </a:lnTo>
                <a:close/>
                <a:moveTo>
                  <a:pt x="1472" y="1794"/>
                </a:moveTo>
                <a:lnTo>
                  <a:pt x="1440" y="1794"/>
                </a:lnTo>
                <a:lnTo>
                  <a:pt x="1440" y="1810"/>
                </a:lnTo>
                <a:lnTo>
                  <a:pt x="1472" y="1810"/>
                </a:lnTo>
                <a:lnTo>
                  <a:pt x="1472" y="1794"/>
                </a:lnTo>
                <a:close/>
                <a:moveTo>
                  <a:pt x="1536" y="1794"/>
                </a:moveTo>
                <a:lnTo>
                  <a:pt x="1504" y="1794"/>
                </a:lnTo>
                <a:lnTo>
                  <a:pt x="1504" y="1810"/>
                </a:lnTo>
                <a:lnTo>
                  <a:pt x="1536" y="1810"/>
                </a:lnTo>
                <a:lnTo>
                  <a:pt x="1536" y="1794"/>
                </a:lnTo>
                <a:close/>
                <a:moveTo>
                  <a:pt x="1600" y="1794"/>
                </a:moveTo>
                <a:lnTo>
                  <a:pt x="1568" y="1794"/>
                </a:lnTo>
                <a:lnTo>
                  <a:pt x="1568" y="1810"/>
                </a:lnTo>
                <a:lnTo>
                  <a:pt x="1600" y="1810"/>
                </a:lnTo>
                <a:lnTo>
                  <a:pt x="1600" y="1794"/>
                </a:lnTo>
                <a:close/>
                <a:moveTo>
                  <a:pt x="1664" y="1794"/>
                </a:moveTo>
                <a:lnTo>
                  <a:pt x="1632" y="1794"/>
                </a:lnTo>
                <a:lnTo>
                  <a:pt x="1632" y="1810"/>
                </a:lnTo>
                <a:lnTo>
                  <a:pt x="1664" y="1810"/>
                </a:lnTo>
                <a:lnTo>
                  <a:pt x="1664" y="1794"/>
                </a:lnTo>
                <a:close/>
                <a:moveTo>
                  <a:pt x="1728" y="1794"/>
                </a:moveTo>
                <a:lnTo>
                  <a:pt x="1696" y="1794"/>
                </a:lnTo>
                <a:lnTo>
                  <a:pt x="1696" y="1810"/>
                </a:lnTo>
                <a:lnTo>
                  <a:pt x="1728" y="1810"/>
                </a:lnTo>
                <a:lnTo>
                  <a:pt x="1728" y="1794"/>
                </a:lnTo>
                <a:close/>
                <a:moveTo>
                  <a:pt x="1792" y="1794"/>
                </a:moveTo>
                <a:lnTo>
                  <a:pt x="1760" y="1794"/>
                </a:lnTo>
                <a:lnTo>
                  <a:pt x="1760" y="1810"/>
                </a:lnTo>
                <a:lnTo>
                  <a:pt x="1792" y="1810"/>
                </a:lnTo>
                <a:lnTo>
                  <a:pt x="1792" y="1794"/>
                </a:lnTo>
                <a:close/>
                <a:moveTo>
                  <a:pt x="1856" y="1794"/>
                </a:moveTo>
                <a:lnTo>
                  <a:pt x="1824" y="1794"/>
                </a:lnTo>
                <a:lnTo>
                  <a:pt x="1824" y="1810"/>
                </a:lnTo>
                <a:lnTo>
                  <a:pt x="1856" y="1810"/>
                </a:lnTo>
                <a:lnTo>
                  <a:pt x="1856" y="1794"/>
                </a:lnTo>
                <a:close/>
                <a:moveTo>
                  <a:pt x="1920" y="1794"/>
                </a:moveTo>
                <a:lnTo>
                  <a:pt x="1888" y="1794"/>
                </a:lnTo>
                <a:lnTo>
                  <a:pt x="1888" y="1810"/>
                </a:lnTo>
                <a:lnTo>
                  <a:pt x="1920" y="1810"/>
                </a:lnTo>
                <a:lnTo>
                  <a:pt x="1920" y="1794"/>
                </a:lnTo>
                <a:close/>
                <a:moveTo>
                  <a:pt x="1984" y="1794"/>
                </a:moveTo>
                <a:lnTo>
                  <a:pt x="1952" y="1794"/>
                </a:lnTo>
                <a:lnTo>
                  <a:pt x="1952" y="1810"/>
                </a:lnTo>
                <a:lnTo>
                  <a:pt x="1984" y="1810"/>
                </a:lnTo>
                <a:lnTo>
                  <a:pt x="1984" y="1794"/>
                </a:lnTo>
                <a:close/>
                <a:moveTo>
                  <a:pt x="2048" y="1794"/>
                </a:moveTo>
                <a:lnTo>
                  <a:pt x="2016" y="1794"/>
                </a:lnTo>
                <a:lnTo>
                  <a:pt x="2016" y="1810"/>
                </a:lnTo>
                <a:lnTo>
                  <a:pt x="2048" y="1810"/>
                </a:lnTo>
                <a:lnTo>
                  <a:pt x="2048" y="1794"/>
                </a:lnTo>
                <a:close/>
                <a:moveTo>
                  <a:pt x="2112" y="1794"/>
                </a:moveTo>
                <a:lnTo>
                  <a:pt x="2080" y="1794"/>
                </a:lnTo>
                <a:lnTo>
                  <a:pt x="2080" y="1810"/>
                </a:lnTo>
                <a:lnTo>
                  <a:pt x="2112" y="1810"/>
                </a:lnTo>
                <a:lnTo>
                  <a:pt x="2112" y="1794"/>
                </a:lnTo>
                <a:close/>
                <a:moveTo>
                  <a:pt x="2176" y="1794"/>
                </a:moveTo>
                <a:lnTo>
                  <a:pt x="2144" y="1794"/>
                </a:lnTo>
                <a:lnTo>
                  <a:pt x="2144" y="1810"/>
                </a:lnTo>
                <a:lnTo>
                  <a:pt x="2176" y="1810"/>
                </a:lnTo>
                <a:lnTo>
                  <a:pt x="2176" y="1794"/>
                </a:lnTo>
                <a:close/>
                <a:moveTo>
                  <a:pt x="2240" y="1794"/>
                </a:moveTo>
                <a:lnTo>
                  <a:pt x="2208" y="1794"/>
                </a:lnTo>
                <a:lnTo>
                  <a:pt x="2208" y="1810"/>
                </a:lnTo>
                <a:lnTo>
                  <a:pt x="2240" y="1810"/>
                </a:lnTo>
                <a:lnTo>
                  <a:pt x="2240" y="1794"/>
                </a:lnTo>
                <a:close/>
                <a:moveTo>
                  <a:pt x="2304" y="1794"/>
                </a:moveTo>
                <a:lnTo>
                  <a:pt x="2272" y="1794"/>
                </a:lnTo>
                <a:lnTo>
                  <a:pt x="2272" y="1810"/>
                </a:lnTo>
                <a:lnTo>
                  <a:pt x="2304" y="1810"/>
                </a:lnTo>
                <a:lnTo>
                  <a:pt x="2304" y="1794"/>
                </a:lnTo>
                <a:close/>
                <a:moveTo>
                  <a:pt x="2368" y="1794"/>
                </a:moveTo>
                <a:lnTo>
                  <a:pt x="2336" y="1794"/>
                </a:lnTo>
                <a:lnTo>
                  <a:pt x="2336" y="1810"/>
                </a:lnTo>
                <a:lnTo>
                  <a:pt x="2368" y="1810"/>
                </a:lnTo>
                <a:lnTo>
                  <a:pt x="2368" y="1794"/>
                </a:lnTo>
                <a:close/>
                <a:moveTo>
                  <a:pt x="2432" y="1794"/>
                </a:moveTo>
                <a:lnTo>
                  <a:pt x="2400" y="1794"/>
                </a:lnTo>
                <a:lnTo>
                  <a:pt x="2400" y="1810"/>
                </a:lnTo>
                <a:lnTo>
                  <a:pt x="2432" y="1810"/>
                </a:lnTo>
                <a:lnTo>
                  <a:pt x="2432" y="1794"/>
                </a:lnTo>
                <a:close/>
                <a:moveTo>
                  <a:pt x="2496" y="1794"/>
                </a:moveTo>
                <a:lnTo>
                  <a:pt x="2464" y="1794"/>
                </a:lnTo>
                <a:lnTo>
                  <a:pt x="2464" y="1810"/>
                </a:lnTo>
                <a:lnTo>
                  <a:pt x="2496" y="1810"/>
                </a:lnTo>
                <a:lnTo>
                  <a:pt x="2496" y="1794"/>
                </a:lnTo>
                <a:close/>
                <a:moveTo>
                  <a:pt x="2560" y="1794"/>
                </a:moveTo>
                <a:lnTo>
                  <a:pt x="2528" y="1794"/>
                </a:lnTo>
                <a:lnTo>
                  <a:pt x="2528" y="1810"/>
                </a:lnTo>
                <a:lnTo>
                  <a:pt x="2560" y="1810"/>
                </a:lnTo>
                <a:lnTo>
                  <a:pt x="2560" y="1794"/>
                </a:lnTo>
                <a:close/>
                <a:moveTo>
                  <a:pt x="2624" y="1794"/>
                </a:moveTo>
                <a:lnTo>
                  <a:pt x="2592" y="1794"/>
                </a:lnTo>
                <a:lnTo>
                  <a:pt x="2592" y="1810"/>
                </a:lnTo>
                <a:lnTo>
                  <a:pt x="2624" y="1810"/>
                </a:lnTo>
                <a:lnTo>
                  <a:pt x="2624" y="1794"/>
                </a:lnTo>
                <a:close/>
                <a:moveTo>
                  <a:pt x="2688" y="1794"/>
                </a:moveTo>
                <a:lnTo>
                  <a:pt x="2656" y="1794"/>
                </a:lnTo>
                <a:lnTo>
                  <a:pt x="2656" y="1810"/>
                </a:lnTo>
                <a:lnTo>
                  <a:pt x="2688" y="1810"/>
                </a:lnTo>
                <a:lnTo>
                  <a:pt x="2688" y="1794"/>
                </a:lnTo>
                <a:close/>
                <a:moveTo>
                  <a:pt x="2752" y="1794"/>
                </a:moveTo>
                <a:lnTo>
                  <a:pt x="2720" y="1794"/>
                </a:lnTo>
                <a:lnTo>
                  <a:pt x="2720" y="1810"/>
                </a:lnTo>
                <a:lnTo>
                  <a:pt x="2752" y="1810"/>
                </a:lnTo>
                <a:lnTo>
                  <a:pt x="2752" y="1794"/>
                </a:lnTo>
                <a:close/>
                <a:moveTo>
                  <a:pt x="2816" y="1794"/>
                </a:moveTo>
                <a:lnTo>
                  <a:pt x="2784" y="1794"/>
                </a:lnTo>
                <a:lnTo>
                  <a:pt x="2784" y="1810"/>
                </a:lnTo>
                <a:lnTo>
                  <a:pt x="2816" y="1810"/>
                </a:lnTo>
                <a:lnTo>
                  <a:pt x="2816" y="1794"/>
                </a:lnTo>
                <a:close/>
                <a:moveTo>
                  <a:pt x="2880" y="1794"/>
                </a:moveTo>
                <a:lnTo>
                  <a:pt x="2848" y="1794"/>
                </a:lnTo>
                <a:lnTo>
                  <a:pt x="2848" y="1810"/>
                </a:lnTo>
                <a:lnTo>
                  <a:pt x="2880" y="1810"/>
                </a:lnTo>
                <a:lnTo>
                  <a:pt x="2880" y="1794"/>
                </a:lnTo>
                <a:close/>
                <a:moveTo>
                  <a:pt x="2944" y="1794"/>
                </a:moveTo>
                <a:lnTo>
                  <a:pt x="2912" y="1794"/>
                </a:lnTo>
                <a:lnTo>
                  <a:pt x="2912" y="1810"/>
                </a:lnTo>
                <a:lnTo>
                  <a:pt x="2944" y="1810"/>
                </a:lnTo>
                <a:lnTo>
                  <a:pt x="2944" y="1794"/>
                </a:lnTo>
                <a:close/>
                <a:moveTo>
                  <a:pt x="3008" y="1794"/>
                </a:moveTo>
                <a:lnTo>
                  <a:pt x="2976" y="1794"/>
                </a:lnTo>
                <a:lnTo>
                  <a:pt x="2976" y="1810"/>
                </a:lnTo>
                <a:lnTo>
                  <a:pt x="3008" y="1810"/>
                </a:lnTo>
                <a:lnTo>
                  <a:pt x="3008" y="1794"/>
                </a:lnTo>
                <a:close/>
                <a:moveTo>
                  <a:pt x="3072" y="1794"/>
                </a:moveTo>
                <a:lnTo>
                  <a:pt x="3040" y="1794"/>
                </a:lnTo>
                <a:lnTo>
                  <a:pt x="3040" y="1810"/>
                </a:lnTo>
                <a:lnTo>
                  <a:pt x="3072" y="1810"/>
                </a:lnTo>
                <a:lnTo>
                  <a:pt x="3072" y="1794"/>
                </a:lnTo>
                <a:close/>
                <a:moveTo>
                  <a:pt x="3136" y="1794"/>
                </a:moveTo>
                <a:lnTo>
                  <a:pt x="3104" y="1794"/>
                </a:lnTo>
                <a:lnTo>
                  <a:pt x="3104" y="1810"/>
                </a:lnTo>
                <a:lnTo>
                  <a:pt x="3136" y="1810"/>
                </a:lnTo>
                <a:lnTo>
                  <a:pt x="3136" y="1794"/>
                </a:lnTo>
                <a:close/>
                <a:moveTo>
                  <a:pt x="3200" y="1794"/>
                </a:moveTo>
                <a:lnTo>
                  <a:pt x="3168" y="1794"/>
                </a:lnTo>
                <a:lnTo>
                  <a:pt x="3168" y="1810"/>
                </a:lnTo>
                <a:lnTo>
                  <a:pt x="3200" y="1810"/>
                </a:lnTo>
                <a:lnTo>
                  <a:pt x="3200" y="1794"/>
                </a:lnTo>
                <a:close/>
                <a:moveTo>
                  <a:pt x="3264" y="1794"/>
                </a:moveTo>
                <a:lnTo>
                  <a:pt x="3232" y="1794"/>
                </a:lnTo>
                <a:lnTo>
                  <a:pt x="3232" y="1810"/>
                </a:lnTo>
                <a:lnTo>
                  <a:pt x="3264" y="1810"/>
                </a:lnTo>
                <a:lnTo>
                  <a:pt x="3264" y="1794"/>
                </a:lnTo>
                <a:close/>
                <a:moveTo>
                  <a:pt x="3328" y="1794"/>
                </a:moveTo>
                <a:lnTo>
                  <a:pt x="3296" y="1794"/>
                </a:lnTo>
                <a:lnTo>
                  <a:pt x="3296" y="1810"/>
                </a:lnTo>
                <a:lnTo>
                  <a:pt x="3328" y="1810"/>
                </a:lnTo>
                <a:lnTo>
                  <a:pt x="3328" y="1794"/>
                </a:lnTo>
                <a:close/>
                <a:moveTo>
                  <a:pt x="3392" y="1794"/>
                </a:moveTo>
                <a:lnTo>
                  <a:pt x="3360" y="1794"/>
                </a:lnTo>
                <a:lnTo>
                  <a:pt x="3360" y="1810"/>
                </a:lnTo>
                <a:lnTo>
                  <a:pt x="3392" y="1810"/>
                </a:lnTo>
                <a:lnTo>
                  <a:pt x="3392" y="1794"/>
                </a:lnTo>
                <a:close/>
                <a:moveTo>
                  <a:pt x="3456" y="1794"/>
                </a:moveTo>
                <a:lnTo>
                  <a:pt x="3424" y="1794"/>
                </a:lnTo>
                <a:lnTo>
                  <a:pt x="3424" y="1810"/>
                </a:lnTo>
                <a:lnTo>
                  <a:pt x="3456" y="1810"/>
                </a:lnTo>
                <a:lnTo>
                  <a:pt x="3456" y="1794"/>
                </a:lnTo>
                <a:close/>
                <a:moveTo>
                  <a:pt x="3520" y="1794"/>
                </a:moveTo>
                <a:lnTo>
                  <a:pt x="3488" y="1794"/>
                </a:lnTo>
                <a:lnTo>
                  <a:pt x="3488" y="1810"/>
                </a:lnTo>
                <a:lnTo>
                  <a:pt x="3520" y="1810"/>
                </a:lnTo>
                <a:lnTo>
                  <a:pt x="3520" y="1794"/>
                </a:lnTo>
                <a:close/>
                <a:moveTo>
                  <a:pt x="3584" y="1794"/>
                </a:moveTo>
                <a:lnTo>
                  <a:pt x="3552" y="1794"/>
                </a:lnTo>
                <a:lnTo>
                  <a:pt x="3552" y="1810"/>
                </a:lnTo>
                <a:lnTo>
                  <a:pt x="3584" y="1810"/>
                </a:lnTo>
                <a:lnTo>
                  <a:pt x="3584" y="1794"/>
                </a:lnTo>
                <a:close/>
                <a:moveTo>
                  <a:pt x="3648" y="1794"/>
                </a:moveTo>
                <a:lnTo>
                  <a:pt x="3616" y="1794"/>
                </a:lnTo>
                <a:lnTo>
                  <a:pt x="3616" y="1810"/>
                </a:lnTo>
                <a:lnTo>
                  <a:pt x="3648" y="1810"/>
                </a:lnTo>
                <a:lnTo>
                  <a:pt x="3648" y="1794"/>
                </a:lnTo>
                <a:close/>
                <a:moveTo>
                  <a:pt x="3712" y="1794"/>
                </a:moveTo>
                <a:lnTo>
                  <a:pt x="3680" y="1794"/>
                </a:lnTo>
                <a:lnTo>
                  <a:pt x="3680" y="1810"/>
                </a:lnTo>
                <a:lnTo>
                  <a:pt x="3712" y="1810"/>
                </a:lnTo>
                <a:lnTo>
                  <a:pt x="3712" y="1794"/>
                </a:lnTo>
                <a:close/>
                <a:moveTo>
                  <a:pt x="3776" y="1794"/>
                </a:moveTo>
                <a:lnTo>
                  <a:pt x="3744" y="1794"/>
                </a:lnTo>
                <a:lnTo>
                  <a:pt x="3744" y="1810"/>
                </a:lnTo>
                <a:lnTo>
                  <a:pt x="3776" y="1810"/>
                </a:lnTo>
                <a:lnTo>
                  <a:pt x="3776" y="1794"/>
                </a:lnTo>
                <a:close/>
                <a:moveTo>
                  <a:pt x="3840" y="1794"/>
                </a:moveTo>
                <a:lnTo>
                  <a:pt x="3808" y="1794"/>
                </a:lnTo>
                <a:lnTo>
                  <a:pt x="3808" y="1810"/>
                </a:lnTo>
                <a:lnTo>
                  <a:pt x="3840" y="1810"/>
                </a:lnTo>
                <a:lnTo>
                  <a:pt x="3840" y="1794"/>
                </a:lnTo>
                <a:close/>
                <a:moveTo>
                  <a:pt x="3904" y="1794"/>
                </a:moveTo>
                <a:lnTo>
                  <a:pt x="3872" y="1794"/>
                </a:lnTo>
                <a:lnTo>
                  <a:pt x="3872" y="1810"/>
                </a:lnTo>
                <a:lnTo>
                  <a:pt x="3904" y="1810"/>
                </a:lnTo>
                <a:lnTo>
                  <a:pt x="3904" y="1794"/>
                </a:lnTo>
                <a:close/>
                <a:moveTo>
                  <a:pt x="3968" y="1794"/>
                </a:moveTo>
                <a:lnTo>
                  <a:pt x="3936" y="1794"/>
                </a:lnTo>
                <a:lnTo>
                  <a:pt x="3936" y="1810"/>
                </a:lnTo>
                <a:lnTo>
                  <a:pt x="3968" y="1810"/>
                </a:lnTo>
                <a:lnTo>
                  <a:pt x="3968" y="1794"/>
                </a:lnTo>
                <a:close/>
                <a:moveTo>
                  <a:pt x="4032" y="1794"/>
                </a:moveTo>
                <a:lnTo>
                  <a:pt x="4000" y="1794"/>
                </a:lnTo>
                <a:lnTo>
                  <a:pt x="4000" y="1810"/>
                </a:lnTo>
                <a:lnTo>
                  <a:pt x="4032" y="1810"/>
                </a:lnTo>
                <a:lnTo>
                  <a:pt x="4032" y="1794"/>
                </a:lnTo>
                <a:close/>
                <a:moveTo>
                  <a:pt x="4096" y="1794"/>
                </a:moveTo>
                <a:lnTo>
                  <a:pt x="4064" y="1794"/>
                </a:lnTo>
                <a:lnTo>
                  <a:pt x="4064" y="1810"/>
                </a:lnTo>
                <a:lnTo>
                  <a:pt x="4096" y="1810"/>
                </a:lnTo>
                <a:lnTo>
                  <a:pt x="4096" y="1794"/>
                </a:lnTo>
                <a:close/>
                <a:moveTo>
                  <a:pt x="4160" y="1794"/>
                </a:moveTo>
                <a:lnTo>
                  <a:pt x="4128" y="1794"/>
                </a:lnTo>
                <a:lnTo>
                  <a:pt x="4128" y="1810"/>
                </a:lnTo>
                <a:lnTo>
                  <a:pt x="4160" y="1810"/>
                </a:lnTo>
                <a:lnTo>
                  <a:pt x="4160" y="1794"/>
                </a:lnTo>
                <a:close/>
                <a:moveTo>
                  <a:pt x="4224" y="1794"/>
                </a:moveTo>
                <a:lnTo>
                  <a:pt x="4192" y="1794"/>
                </a:lnTo>
                <a:lnTo>
                  <a:pt x="4192" y="1810"/>
                </a:lnTo>
                <a:lnTo>
                  <a:pt x="4224" y="1810"/>
                </a:lnTo>
                <a:lnTo>
                  <a:pt x="4224" y="1794"/>
                </a:lnTo>
                <a:close/>
                <a:moveTo>
                  <a:pt x="4288" y="1794"/>
                </a:moveTo>
                <a:lnTo>
                  <a:pt x="4256" y="1794"/>
                </a:lnTo>
                <a:lnTo>
                  <a:pt x="4256" y="1810"/>
                </a:lnTo>
                <a:lnTo>
                  <a:pt x="4288" y="1810"/>
                </a:lnTo>
                <a:lnTo>
                  <a:pt x="4288" y="1794"/>
                </a:lnTo>
                <a:close/>
                <a:moveTo>
                  <a:pt x="4352" y="1794"/>
                </a:moveTo>
                <a:lnTo>
                  <a:pt x="4320" y="1794"/>
                </a:lnTo>
                <a:lnTo>
                  <a:pt x="4320" y="1810"/>
                </a:lnTo>
                <a:lnTo>
                  <a:pt x="4352" y="1810"/>
                </a:lnTo>
                <a:lnTo>
                  <a:pt x="4352" y="1794"/>
                </a:lnTo>
                <a:close/>
                <a:moveTo>
                  <a:pt x="4416" y="1794"/>
                </a:moveTo>
                <a:lnTo>
                  <a:pt x="4384" y="1794"/>
                </a:lnTo>
                <a:lnTo>
                  <a:pt x="4384" y="1810"/>
                </a:lnTo>
                <a:lnTo>
                  <a:pt x="4416" y="1810"/>
                </a:lnTo>
                <a:lnTo>
                  <a:pt x="4416" y="1794"/>
                </a:lnTo>
                <a:close/>
                <a:moveTo>
                  <a:pt x="4480" y="1794"/>
                </a:moveTo>
                <a:lnTo>
                  <a:pt x="4448" y="1794"/>
                </a:lnTo>
                <a:lnTo>
                  <a:pt x="4448" y="1810"/>
                </a:lnTo>
                <a:lnTo>
                  <a:pt x="4480" y="1810"/>
                </a:lnTo>
                <a:lnTo>
                  <a:pt x="4480" y="1794"/>
                </a:lnTo>
                <a:close/>
                <a:moveTo>
                  <a:pt x="4544" y="1794"/>
                </a:moveTo>
                <a:lnTo>
                  <a:pt x="4512" y="1794"/>
                </a:lnTo>
                <a:lnTo>
                  <a:pt x="4512" y="1810"/>
                </a:lnTo>
                <a:lnTo>
                  <a:pt x="4544" y="1810"/>
                </a:lnTo>
                <a:lnTo>
                  <a:pt x="4544" y="1794"/>
                </a:lnTo>
                <a:close/>
                <a:moveTo>
                  <a:pt x="4608" y="1794"/>
                </a:moveTo>
                <a:lnTo>
                  <a:pt x="4576" y="1794"/>
                </a:lnTo>
                <a:lnTo>
                  <a:pt x="4576" y="1810"/>
                </a:lnTo>
                <a:lnTo>
                  <a:pt x="4608" y="1810"/>
                </a:lnTo>
                <a:lnTo>
                  <a:pt x="4608" y="1794"/>
                </a:lnTo>
                <a:close/>
                <a:moveTo>
                  <a:pt x="4672" y="1794"/>
                </a:moveTo>
                <a:lnTo>
                  <a:pt x="4640" y="1794"/>
                </a:lnTo>
                <a:lnTo>
                  <a:pt x="4640" y="1810"/>
                </a:lnTo>
                <a:lnTo>
                  <a:pt x="4672" y="1810"/>
                </a:lnTo>
                <a:lnTo>
                  <a:pt x="4672" y="1794"/>
                </a:lnTo>
                <a:close/>
                <a:moveTo>
                  <a:pt x="4736" y="1794"/>
                </a:moveTo>
                <a:lnTo>
                  <a:pt x="4704" y="1794"/>
                </a:lnTo>
                <a:lnTo>
                  <a:pt x="4704" y="1810"/>
                </a:lnTo>
                <a:lnTo>
                  <a:pt x="4736" y="1810"/>
                </a:lnTo>
                <a:lnTo>
                  <a:pt x="4736" y="1794"/>
                </a:lnTo>
                <a:close/>
                <a:moveTo>
                  <a:pt x="4800" y="1794"/>
                </a:moveTo>
                <a:lnTo>
                  <a:pt x="4768" y="1794"/>
                </a:lnTo>
                <a:lnTo>
                  <a:pt x="4768" y="1810"/>
                </a:lnTo>
                <a:lnTo>
                  <a:pt x="4800" y="1810"/>
                </a:lnTo>
                <a:lnTo>
                  <a:pt x="4800" y="1794"/>
                </a:lnTo>
                <a:close/>
                <a:moveTo>
                  <a:pt x="4864" y="1794"/>
                </a:moveTo>
                <a:lnTo>
                  <a:pt x="4832" y="1794"/>
                </a:lnTo>
                <a:lnTo>
                  <a:pt x="4832" y="1810"/>
                </a:lnTo>
                <a:lnTo>
                  <a:pt x="4864" y="1810"/>
                </a:lnTo>
                <a:lnTo>
                  <a:pt x="4864" y="1794"/>
                </a:lnTo>
                <a:close/>
                <a:moveTo>
                  <a:pt x="4928" y="1794"/>
                </a:moveTo>
                <a:lnTo>
                  <a:pt x="4896" y="1794"/>
                </a:lnTo>
                <a:lnTo>
                  <a:pt x="4896" y="1810"/>
                </a:lnTo>
                <a:lnTo>
                  <a:pt x="4928" y="1810"/>
                </a:lnTo>
                <a:lnTo>
                  <a:pt x="4928" y="1794"/>
                </a:lnTo>
                <a:close/>
                <a:moveTo>
                  <a:pt x="4992" y="1794"/>
                </a:moveTo>
                <a:lnTo>
                  <a:pt x="4960" y="1794"/>
                </a:lnTo>
                <a:lnTo>
                  <a:pt x="4960" y="1810"/>
                </a:lnTo>
                <a:lnTo>
                  <a:pt x="4992" y="1810"/>
                </a:lnTo>
                <a:lnTo>
                  <a:pt x="4992" y="1794"/>
                </a:lnTo>
                <a:close/>
                <a:moveTo>
                  <a:pt x="5056" y="1794"/>
                </a:moveTo>
                <a:lnTo>
                  <a:pt x="5024" y="1794"/>
                </a:lnTo>
                <a:lnTo>
                  <a:pt x="5024" y="1810"/>
                </a:lnTo>
                <a:lnTo>
                  <a:pt x="5056" y="1810"/>
                </a:lnTo>
                <a:lnTo>
                  <a:pt x="5056" y="1794"/>
                </a:lnTo>
                <a:close/>
                <a:moveTo>
                  <a:pt x="5120" y="1794"/>
                </a:moveTo>
                <a:lnTo>
                  <a:pt x="5088" y="1794"/>
                </a:lnTo>
                <a:lnTo>
                  <a:pt x="5088" y="1810"/>
                </a:lnTo>
                <a:lnTo>
                  <a:pt x="5120" y="1810"/>
                </a:lnTo>
                <a:lnTo>
                  <a:pt x="5120" y="1794"/>
                </a:lnTo>
                <a:close/>
                <a:moveTo>
                  <a:pt x="5184" y="1794"/>
                </a:moveTo>
                <a:lnTo>
                  <a:pt x="5152" y="1794"/>
                </a:lnTo>
                <a:lnTo>
                  <a:pt x="5152" y="1810"/>
                </a:lnTo>
                <a:lnTo>
                  <a:pt x="5184" y="1810"/>
                </a:lnTo>
                <a:lnTo>
                  <a:pt x="5184" y="1794"/>
                </a:lnTo>
                <a:close/>
                <a:moveTo>
                  <a:pt x="5248" y="1794"/>
                </a:moveTo>
                <a:lnTo>
                  <a:pt x="5216" y="1794"/>
                </a:lnTo>
                <a:lnTo>
                  <a:pt x="5216" y="1810"/>
                </a:lnTo>
                <a:lnTo>
                  <a:pt x="5248" y="1810"/>
                </a:lnTo>
                <a:lnTo>
                  <a:pt x="5248" y="1794"/>
                </a:lnTo>
                <a:close/>
                <a:moveTo>
                  <a:pt x="5312" y="1794"/>
                </a:moveTo>
                <a:lnTo>
                  <a:pt x="5280" y="1794"/>
                </a:lnTo>
                <a:lnTo>
                  <a:pt x="5280" y="1810"/>
                </a:lnTo>
                <a:lnTo>
                  <a:pt x="5312" y="1810"/>
                </a:lnTo>
                <a:lnTo>
                  <a:pt x="5312" y="1794"/>
                </a:lnTo>
                <a:close/>
                <a:moveTo>
                  <a:pt x="5376" y="1794"/>
                </a:moveTo>
                <a:lnTo>
                  <a:pt x="5344" y="1794"/>
                </a:lnTo>
                <a:lnTo>
                  <a:pt x="5344" y="1810"/>
                </a:lnTo>
                <a:lnTo>
                  <a:pt x="5376" y="1810"/>
                </a:lnTo>
                <a:lnTo>
                  <a:pt x="5376" y="1794"/>
                </a:lnTo>
                <a:close/>
                <a:moveTo>
                  <a:pt x="5440" y="1794"/>
                </a:moveTo>
                <a:lnTo>
                  <a:pt x="5408" y="1794"/>
                </a:lnTo>
                <a:lnTo>
                  <a:pt x="5408" y="1810"/>
                </a:lnTo>
                <a:lnTo>
                  <a:pt x="5440" y="1810"/>
                </a:lnTo>
                <a:lnTo>
                  <a:pt x="5440" y="1794"/>
                </a:lnTo>
                <a:close/>
                <a:moveTo>
                  <a:pt x="5504" y="1794"/>
                </a:moveTo>
                <a:lnTo>
                  <a:pt x="5472" y="1794"/>
                </a:lnTo>
                <a:lnTo>
                  <a:pt x="5472" y="1810"/>
                </a:lnTo>
                <a:lnTo>
                  <a:pt x="5504" y="1810"/>
                </a:lnTo>
                <a:lnTo>
                  <a:pt x="5504" y="1794"/>
                </a:lnTo>
                <a:close/>
                <a:moveTo>
                  <a:pt x="5568" y="1794"/>
                </a:moveTo>
                <a:lnTo>
                  <a:pt x="5536" y="1794"/>
                </a:lnTo>
                <a:lnTo>
                  <a:pt x="5536" y="1810"/>
                </a:lnTo>
                <a:lnTo>
                  <a:pt x="5568" y="1810"/>
                </a:lnTo>
                <a:lnTo>
                  <a:pt x="5568" y="1794"/>
                </a:lnTo>
                <a:close/>
                <a:moveTo>
                  <a:pt x="5632" y="1794"/>
                </a:moveTo>
                <a:lnTo>
                  <a:pt x="5600" y="1794"/>
                </a:lnTo>
                <a:lnTo>
                  <a:pt x="5600" y="1810"/>
                </a:lnTo>
                <a:lnTo>
                  <a:pt x="5632" y="1810"/>
                </a:lnTo>
                <a:lnTo>
                  <a:pt x="5632" y="1794"/>
                </a:lnTo>
                <a:close/>
                <a:moveTo>
                  <a:pt x="5696" y="1794"/>
                </a:moveTo>
                <a:lnTo>
                  <a:pt x="5664" y="1794"/>
                </a:lnTo>
                <a:lnTo>
                  <a:pt x="5664" y="1810"/>
                </a:lnTo>
                <a:lnTo>
                  <a:pt x="5696" y="1810"/>
                </a:lnTo>
                <a:lnTo>
                  <a:pt x="5696" y="1794"/>
                </a:lnTo>
                <a:close/>
                <a:moveTo>
                  <a:pt x="5760" y="1794"/>
                </a:moveTo>
                <a:lnTo>
                  <a:pt x="5728" y="1794"/>
                </a:lnTo>
                <a:lnTo>
                  <a:pt x="5728" y="1810"/>
                </a:lnTo>
                <a:lnTo>
                  <a:pt x="5760" y="1810"/>
                </a:lnTo>
                <a:lnTo>
                  <a:pt x="5760" y="1794"/>
                </a:lnTo>
                <a:close/>
                <a:moveTo>
                  <a:pt x="5824" y="1794"/>
                </a:moveTo>
                <a:lnTo>
                  <a:pt x="5792" y="1794"/>
                </a:lnTo>
                <a:lnTo>
                  <a:pt x="5792" y="1810"/>
                </a:lnTo>
                <a:lnTo>
                  <a:pt x="5824" y="1810"/>
                </a:lnTo>
                <a:lnTo>
                  <a:pt x="5824" y="1794"/>
                </a:lnTo>
                <a:close/>
                <a:moveTo>
                  <a:pt x="5888" y="1794"/>
                </a:moveTo>
                <a:lnTo>
                  <a:pt x="5856" y="1794"/>
                </a:lnTo>
                <a:lnTo>
                  <a:pt x="5856" y="1810"/>
                </a:lnTo>
                <a:lnTo>
                  <a:pt x="5888" y="1810"/>
                </a:lnTo>
                <a:lnTo>
                  <a:pt x="5888" y="1794"/>
                </a:lnTo>
                <a:close/>
                <a:moveTo>
                  <a:pt x="5952" y="1794"/>
                </a:moveTo>
                <a:lnTo>
                  <a:pt x="5920" y="1794"/>
                </a:lnTo>
                <a:lnTo>
                  <a:pt x="5920" y="1810"/>
                </a:lnTo>
                <a:lnTo>
                  <a:pt x="5952" y="1810"/>
                </a:lnTo>
                <a:lnTo>
                  <a:pt x="5952" y="1794"/>
                </a:lnTo>
                <a:close/>
                <a:moveTo>
                  <a:pt x="6016" y="1794"/>
                </a:moveTo>
                <a:lnTo>
                  <a:pt x="5984" y="1794"/>
                </a:lnTo>
                <a:lnTo>
                  <a:pt x="5984" y="1810"/>
                </a:lnTo>
                <a:lnTo>
                  <a:pt x="6016" y="1810"/>
                </a:lnTo>
                <a:lnTo>
                  <a:pt x="6016" y="1794"/>
                </a:lnTo>
                <a:close/>
                <a:moveTo>
                  <a:pt x="6080" y="1794"/>
                </a:moveTo>
                <a:lnTo>
                  <a:pt x="6048" y="1794"/>
                </a:lnTo>
                <a:lnTo>
                  <a:pt x="6048" y="1810"/>
                </a:lnTo>
                <a:lnTo>
                  <a:pt x="6080" y="1810"/>
                </a:lnTo>
                <a:lnTo>
                  <a:pt x="6080" y="1794"/>
                </a:lnTo>
                <a:close/>
                <a:moveTo>
                  <a:pt x="6144" y="1794"/>
                </a:moveTo>
                <a:lnTo>
                  <a:pt x="6112" y="1794"/>
                </a:lnTo>
                <a:lnTo>
                  <a:pt x="6112" y="1810"/>
                </a:lnTo>
                <a:lnTo>
                  <a:pt x="6144" y="1810"/>
                </a:lnTo>
                <a:lnTo>
                  <a:pt x="6144" y="1794"/>
                </a:lnTo>
                <a:close/>
                <a:moveTo>
                  <a:pt x="6208" y="1794"/>
                </a:moveTo>
                <a:lnTo>
                  <a:pt x="6176" y="1794"/>
                </a:lnTo>
                <a:lnTo>
                  <a:pt x="6176" y="1810"/>
                </a:lnTo>
                <a:lnTo>
                  <a:pt x="6208" y="1810"/>
                </a:lnTo>
                <a:lnTo>
                  <a:pt x="6208" y="1794"/>
                </a:lnTo>
                <a:close/>
                <a:moveTo>
                  <a:pt x="6272" y="1794"/>
                </a:moveTo>
                <a:lnTo>
                  <a:pt x="6240" y="1794"/>
                </a:lnTo>
                <a:lnTo>
                  <a:pt x="6240" y="1810"/>
                </a:lnTo>
                <a:lnTo>
                  <a:pt x="6272" y="1810"/>
                </a:lnTo>
                <a:lnTo>
                  <a:pt x="6272" y="1794"/>
                </a:lnTo>
                <a:close/>
                <a:moveTo>
                  <a:pt x="6336" y="1794"/>
                </a:moveTo>
                <a:lnTo>
                  <a:pt x="6304" y="1794"/>
                </a:lnTo>
                <a:lnTo>
                  <a:pt x="6304" y="1810"/>
                </a:lnTo>
                <a:lnTo>
                  <a:pt x="6336" y="1810"/>
                </a:lnTo>
                <a:lnTo>
                  <a:pt x="6336" y="1794"/>
                </a:lnTo>
                <a:close/>
                <a:moveTo>
                  <a:pt x="6400" y="1794"/>
                </a:moveTo>
                <a:lnTo>
                  <a:pt x="6368" y="1794"/>
                </a:lnTo>
                <a:lnTo>
                  <a:pt x="6368" y="1810"/>
                </a:lnTo>
                <a:lnTo>
                  <a:pt x="6400" y="1810"/>
                </a:lnTo>
                <a:lnTo>
                  <a:pt x="6400" y="1794"/>
                </a:lnTo>
                <a:close/>
                <a:moveTo>
                  <a:pt x="6464" y="1794"/>
                </a:moveTo>
                <a:lnTo>
                  <a:pt x="6432" y="1794"/>
                </a:lnTo>
                <a:lnTo>
                  <a:pt x="6432" y="1810"/>
                </a:lnTo>
                <a:lnTo>
                  <a:pt x="6464" y="1810"/>
                </a:lnTo>
                <a:lnTo>
                  <a:pt x="6464" y="1794"/>
                </a:lnTo>
                <a:close/>
                <a:moveTo>
                  <a:pt x="6528" y="1794"/>
                </a:moveTo>
                <a:lnTo>
                  <a:pt x="6496" y="1794"/>
                </a:lnTo>
                <a:lnTo>
                  <a:pt x="6496" y="1810"/>
                </a:lnTo>
                <a:lnTo>
                  <a:pt x="6528" y="1810"/>
                </a:lnTo>
                <a:lnTo>
                  <a:pt x="6528" y="1794"/>
                </a:lnTo>
                <a:close/>
                <a:moveTo>
                  <a:pt x="6592" y="1794"/>
                </a:moveTo>
                <a:lnTo>
                  <a:pt x="6560" y="1794"/>
                </a:lnTo>
                <a:lnTo>
                  <a:pt x="6560" y="1810"/>
                </a:lnTo>
                <a:lnTo>
                  <a:pt x="6592" y="1810"/>
                </a:lnTo>
                <a:lnTo>
                  <a:pt x="6592" y="1794"/>
                </a:lnTo>
                <a:close/>
                <a:moveTo>
                  <a:pt x="6656" y="1794"/>
                </a:moveTo>
                <a:lnTo>
                  <a:pt x="6624" y="1794"/>
                </a:lnTo>
                <a:lnTo>
                  <a:pt x="6624" y="1810"/>
                </a:lnTo>
                <a:lnTo>
                  <a:pt x="6656" y="1810"/>
                </a:lnTo>
                <a:lnTo>
                  <a:pt x="6656" y="1794"/>
                </a:lnTo>
                <a:close/>
                <a:moveTo>
                  <a:pt x="6720" y="1794"/>
                </a:moveTo>
                <a:lnTo>
                  <a:pt x="6688" y="1794"/>
                </a:lnTo>
                <a:lnTo>
                  <a:pt x="6688" y="1810"/>
                </a:lnTo>
                <a:lnTo>
                  <a:pt x="6720" y="1810"/>
                </a:lnTo>
                <a:lnTo>
                  <a:pt x="6720" y="1794"/>
                </a:lnTo>
                <a:close/>
                <a:moveTo>
                  <a:pt x="6784" y="1794"/>
                </a:moveTo>
                <a:lnTo>
                  <a:pt x="6752" y="1794"/>
                </a:lnTo>
                <a:lnTo>
                  <a:pt x="6752" y="1810"/>
                </a:lnTo>
                <a:lnTo>
                  <a:pt x="6784" y="1810"/>
                </a:lnTo>
                <a:lnTo>
                  <a:pt x="6784" y="1794"/>
                </a:lnTo>
                <a:close/>
                <a:moveTo>
                  <a:pt x="6848" y="1794"/>
                </a:moveTo>
                <a:lnTo>
                  <a:pt x="6816" y="1794"/>
                </a:lnTo>
                <a:lnTo>
                  <a:pt x="6816" y="1810"/>
                </a:lnTo>
                <a:lnTo>
                  <a:pt x="6848" y="1810"/>
                </a:lnTo>
                <a:lnTo>
                  <a:pt x="6848" y="1794"/>
                </a:lnTo>
                <a:close/>
                <a:moveTo>
                  <a:pt x="6912" y="1794"/>
                </a:moveTo>
                <a:lnTo>
                  <a:pt x="6880" y="1794"/>
                </a:lnTo>
                <a:lnTo>
                  <a:pt x="6880" y="1810"/>
                </a:lnTo>
                <a:lnTo>
                  <a:pt x="6912" y="1810"/>
                </a:lnTo>
                <a:lnTo>
                  <a:pt x="6912" y="1794"/>
                </a:lnTo>
                <a:close/>
                <a:moveTo>
                  <a:pt x="6976" y="1794"/>
                </a:moveTo>
                <a:lnTo>
                  <a:pt x="6944" y="1794"/>
                </a:lnTo>
                <a:lnTo>
                  <a:pt x="6944" y="1810"/>
                </a:lnTo>
                <a:lnTo>
                  <a:pt x="6976" y="1810"/>
                </a:lnTo>
                <a:lnTo>
                  <a:pt x="6976" y="1794"/>
                </a:lnTo>
                <a:close/>
                <a:moveTo>
                  <a:pt x="7040" y="1794"/>
                </a:moveTo>
                <a:lnTo>
                  <a:pt x="7008" y="1794"/>
                </a:lnTo>
                <a:lnTo>
                  <a:pt x="7008" y="1810"/>
                </a:lnTo>
                <a:lnTo>
                  <a:pt x="7040" y="1810"/>
                </a:lnTo>
                <a:lnTo>
                  <a:pt x="7040" y="1794"/>
                </a:lnTo>
                <a:close/>
                <a:moveTo>
                  <a:pt x="7104" y="1794"/>
                </a:moveTo>
                <a:lnTo>
                  <a:pt x="7072" y="1794"/>
                </a:lnTo>
                <a:lnTo>
                  <a:pt x="7072" y="1810"/>
                </a:lnTo>
                <a:lnTo>
                  <a:pt x="7104" y="1810"/>
                </a:lnTo>
                <a:lnTo>
                  <a:pt x="7104" y="1794"/>
                </a:lnTo>
                <a:close/>
                <a:moveTo>
                  <a:pt x="7168" y="1794"/>
                </a:moveTo>
                <a:lnTo>
                  <a:pt x="7136" y="1794"/>
                </a:lnTo>
                <a:lnTo>
                  <a:pt x="7136" y="1810"/>
                </a:lnTo>
                <a:lnTo>
                  <a:pt x="7168" y="1810"/>
                </a:lnTo>
                <a:lnTo>
                  <a:pt x="7168" y="1794"/>
                </a:lnTo>
                <a:close/>
                <a:moveTo>
                  <a:pt x="7232" y="1794"/>
                </a:moveTo>
                <a:lnTo>
                  <a:pt x="7200" y="1794"/>
                </a:lnTo>
                <a:lnTo>
                  <a:pt x="7200" y="1810"/>
                </a:lnTo>
                <a:lnTo>
                  <a:pt x="7232" y="1810"/>
                </a:lnTo>
                <a:lnTo>
                  <a:pt x="7232" y="1794"/>
                </a:lnTo>
                <a:close/>
                <a:moveTo>
                  <a:pt x="7296" y="1794"/>
                </a:moveTo>
                <a:lnTo>
                  <a:pt x="7264" y="1794"/>
                </a:lnTo>
                <a:lnTo>
                  <a:pt x="7264" y="1810"/>
                </a:lnTo>
                <a:lnTo>
                  <a:pt x="7296" y="1810"/>
                </a:lnTo>
                <a:lnTo>
                  <a:pt x="7296" y="1794"/>
                </a:lnTo>
                <a:close/>
                <a:moveTo>
                  <a:pt x="7360" y="1794"/>
                </a:moveTo>
                <a:lnTo>
                  <a:pt x="7328" y="1794"/>
                </a:lnTo>
                <a:lnTo>
                  <a:pt x="7328" y="1810"/>
                </a:lnTo>
                <a:lnTo>
                  <a:pt x="7360" y="1810"/>
                </a:lnTo>
                <a:lnTo>
                  <a:pt x="7360" y="1794"/>
                </a:lnTo>
                <a:close/>
                <a:moveTo>
                  <a:pt x="7424" y="1794"/>
                </a:moveTo>
                <a:lnTo>
                  <a:pt x="7392" y="1794"/>
                </a:lnTo>
                <a:lnTo>
                  <a:pt x="7392" y="1810"/>
                </a:lnTo>
                <a:lnTo>
                  <a:pt x="7424" y="1810"/>
                </a:lnTo>
                <a:lnTo>
                  <a:pt x="7424" y="1794"/>
                </a:lnTo>
                <a:close/>
                <a:moveTo>
                  <a:pt x="7488" y="1794"/>
                </a:moveTo>
                <a:lnTo>
                  <a:pt x="7456" y="1794"/>
                </a:lnTo>
                <a:lnTo>
                  <a:pt x="7456" y="1810"/>
                </a:lnTo>
                <a:lnTo>
                  <a:pt x="7488" y="1810"/>
                </a:lnTo>
                <a:lnTo>
                  <a:pt x="7488" y="1794"/>
                </a:lnTo>
                <a:close/>
                <a:moveTo>
                  <a:pt x="7552" y="1794"/>
                </a:moveTo>
                <a:lnTo>
                  <a:pt x="7520" y="1794"/>
                </a:lnTo>
                <a:lnTo>
                  <a:pt x="7520" y="1810"/>
                </a:lnTo>
                <a:lnTo>
                  <a:pt x="7552" y="1810"/>
                </a:lnTo>
                <a:lnTo>
                  <a:pt x="7552" y="1794"/>
                </a:lnTo>
                <a:close/>
                <a:moveTo>
                  <a:pt x="7616" y="1794"/>
                </a:moveTo>
                <a:lnTo>
                  <a:pt x="7584" y="1794"/>
                </a:lnTo>
                <a:lnTo>
                  <a:pt x="7584" y="1810"/>
                </a:lnTo>
                <a:lnTo>
                  <a:pt x="7616" y="1810"/>
                </a:lnTo>
                <a:lnTo>
                  <a:pt x="7616" y="1794"/>
                </a:lnTo>
                <a:close/>
                <a:moveTo>
                  <a:pt x="7680" y="1794"/>
                </a:moveTo>
                <a:lnTo>
                  <a:pt x="7648" y="1794"/>
                </a:lnTo>
                <a:lnTo>
                  <a:pt x="7648" y="1810"/>
                </a:lnTo>
                <a:lnTo>
                  <a:pt x="7680" y="1810"/>
                </a:lnTo>
                <a:lnTo>
                  <a:pt x="7680" y="1794"/>
                </a:lnTo>
                <a:close/>
                <a:moveTo>
                  <a:pt x="7744" y="1794"/>
                </a:moveTo>
                <a:lnTo>
                  <a:pt x="7712" y="1794"/>
                </a:lnTo>
                <a:lnTo>
                  <a:pt x="7712" y="1810"/>
                </a:lnTo>
                <a:lnTo>
                  <a:pt x="7744" y="1810"/>
                </a:lnTo>
                <a:lnTo>
                  <a:pt x="7744" y="1794"/>
                </a:lnTo>
                <a:close/>
                <a:moveTo>
                  <a:pt x="7808" y="1794"/>
                </a:moveTo>
                <a:lnTo>
                  <a:pt x="7776" y="1794"/>
                </a:lnTo>
                <a:lnTo>
                  <a:pt x="7776" y="1810"/>
                </a:lnTo>
                <a:lnTo>
                  <a:pt x="7808" y="1810"/>
                </a:lnTo>
                <a:lnTo>
                  <a:pt x="7808" y="1794"/>
                </a:lnTo>
                <a:close/>
                <a:moveTo>
                  <a:pt x="7872" y="1794"/>
                </a:moveTo>
                <a:lnTo>
                  <a:pt x="7840" y="1794"/>
                </a:lnTo>
                <a:lnTo>
                  <a:pt x="7840" y="1810"/>
                </a:lnTo>
                <a:lnTo>
                  <a:pt x="7872" y="1810"/>
                </a:lnTo>
                <a:lnTo>
                  <a:pt x="7872" y="1794"/>
                </a:lnTo>
                <a:close/>
                <a:moveTo>
                  <a:pt x="7936" y="1794"/>
                </a:moveTo>
                <a:lnTo>
                  <a:pt x="7904" y="1794"/>
                </a:lnTo>
                <a:lnTo>
                  <a:pt x="7904" y="1810"/>
                </a:lnTo>
                <a:lnTo>
                  <a:pt x="7936" y="1810"/>
                </a:lnTo>
                <a:lnTo>
                  <a:pt x="7936" y="1794"/>
                </a:lnTo>
                <a:close/>
                <a:moveTo>
                  <a:pt x="8000" y="1794"/>
                </a:moveTo>
                <a:lnTo>
                  <a:pt x="7968" y="1794"/>
                </a:lnTo>
                <a:lnTo>
                  <a:pt x="7968" y="1810"/>
                </a:lnTo>
                <a:lnTo>
                  <a:pt x="8000" y="1810"/>
                </a:lnTo>
                <a:lnTo>
                  <a:pt x="8000" y="1794"/>
                </a:lnTo>
                <a:close/>
                <a:moveTo>
                  <a:pt x="8064" y="1794"/>
                </a:moveTo>
                <a:lnTo>
                  <a:pt x="8032" y="1794"/>
                </a:lnTo>
                <a:lnTo>
                  <a:pt x="8032" y="1810"/>
                </a:lnTo>
                <a:lnTo>
                  <a:pt x="8064" y="1810"/>
                </a:lnTo>
                <a:lnTo>
                  <a:pt x="8064" y="1794"/>
                </a:lnTo>
                <a:close/>
                <a:moveTo>
                  <a:pt x="8128" y="1794"/>
                </a:moveTo>
                <a:lnTo>
                  <a:pt x="8096" y="1794"/>
                </a:lnTo>
                <a:lnTo>
                  <a:pt x="8096" y="1810"/>
                </a:lnTo>
                <a:lnTo>
                  <a:pt x="8128" y="1810"/>
                </a:lnTo>
                <a:lnTo>
                  <a:pt x="8128" y="1794"/>
                </a:lnTo>
                <a:close/>
                <a:moveTo>
                  <a:pt x="8192" y="1794"/>
                </a:moveTo>
                <a:lnTo>
                  <a:pt x="8160" y="1794"/>
                </a:lnTo>
                <a:lnTo>
                  <a:pt x="8160" y="1810"/>
                </a:lnTo>
                <a:lnTo>
                  <a:pt x="8192" y="1810"/>
                </a:lnTo>
                <a:lnTo>
                  <a:pt x="8192" y="1794"/>
                </a:lnTo>
                <a:close/>
                <a:moveTo>
                  <a:pt x="8256" y="1794"/>
                </a:moveTo>
                <a:lnTo>
                  <a:pt x="8224" y="1794"/>
                </a:lnTo>
                <a:lnTo>
                  <a:pt x="8224" y="1810"/>
                </a:lnTo>
                <a:lnTo>
                  <a:pt x="8256" y="1810"/>
                </a:lnTo>
                <a:lnTo>
                  <a:pt x="8256" y="1794"/>
                </a:lnTo>
                <a:close/>
                <a:moveTo>
                  <a:pt x="8320" y="1794"/>
                </a:moveTo>
                <a:lnTo>
                  <a:pt x="8288" y="1794"/>
                </a:lnTo>
                <a:lnTo>
                  <a:pt x="8288" y="1810"/>
                </a:lnTo>
                <a:lnTo>
                  <a:pt x="8320" y="1810"/>
                </a:lnTo>
                <a:lnTo>
                  <a:pt x="8320" y="1794"/>
                </a:lnTo>
                <a:close/>
                <a:moveTo>
                  <a:pt x="8384" y="1794"/>
                </a:moveTo>
                <a:lnTo>
                  <a:pt x="8352" y="1794"/>
                </a:lnTo>
                <a:lnTo>
                  <a:pt x="8352" y="1810"/>
                </a:lnTo>
                <a:lnTo>
                  <a:pt x="8384" y="1810"/>
                </a:lnTo>
                <a:lnTo>
                  <a:pt x="8384" y="1794"/>
                </a:lnTo>
                <a:close/>
                <a:moveTo>
                  <a:pt x="8448" y="1794"/>
                </a:moveTo>
                <a:lnTo>
                  <a:pt x="8416" y="1794"/>
                </a:lnTo>
                <a:lnTo>
                  <a:pt x="8416" y="1810"/>
                </a:lnTo>
                <a:lnTo>
                  <a:pt x="8448" y="1810"/>
                </a:lnTo>
                <a:lnTo>
                  <a:pt x="8448" y="1794"/>
                </a:lnTo>
                <a:close/>
                <a:moveTo>
                  <a:pt x="8512" y="1794"/>
                </a:moveTo>
                <a:lnTo>
                  <a:pt x="8480" y="1794"/>
                </a:lnTo>
                <a:lnTo>
                  <a:pt x="8480" y="1810"/>
                </a:lnTo>
                <a:lnTo>
                  <a:pt x="8512" y="1810"/>
                </a:lnTo>
                <a:lnTo>
                  <a:pt x="8512" y="1794"/>
                </a:lnTo>
                <a:close/>
                <a:moveTo>
                  <a:pt x="8576" y="1794"/>
                </a:moveTo>
                <a:lnTo>
                  <a:pt x="8544" y="1794"/>
                </a:lnTo>
                <a:lnTo>
                  <a:pt x="8544" y="1810"/>
                </a:lnTo>
                <a:lnTo>
                  <a:pt x="8576" y="1810"/>
                </a:lnTo>
                <a:lnTo>
                  <a:pt x="8576" y="1794"/>
                </a:lnTo>
                <a:close/>
                <a:moveTo>
                  <a:pt x="8640" y="1794"/>
                </a:moveTo>
                <a:lnTo>
                  <a:pt x="8608" y="1794"/>
                </a:lnTo>
                <a:lnTo>
                  <a:pt x="8608" y="1810"/>
                </a:lnTo>
                <a:lnTo>
                  <a:pt x="8640" y="1810"/>
                </a:lnTo>
                <a:lnTo>
                  <a:pt x="8640" y="1794"/>
                </a:lnTo>
                <a:close/>
                <a:moveTo>
                  <a:pt x="8704" y="1794"/>
                </a:moveTo>
                <a:lnTo>
                  <a:pt x="8672" y="1794"/>
                </a:lnTo>
                <a:lnTo>
                  <a:pt x="8672" y="1810"/>
                </a:lnTo>
                <a:lnTo>
                  <a:pt x="8704" y="1810"/>
                </a:lnTo>
                <a:lnTo>
                  <a:pt x="8704" y="1794"/>
                </a:lnTo>
                <a:close/>
                <a:moveTo>
                  <a:pt x="8768" y="1794"/>
                </a:moveTo>
                <a:lnTo>
                  <a:pt x="8736" y="1794"/>
                </a:lnTo>
                <a:lnTo>
                  <a:pt x="8736" y="1810"/>
                </a:lnTo>
                <a:lnTo>
                  <a:pt x="8768" y="1810"/>
                </a:lnTo>
                <a:lnTo>
                  <a:pt x="8768" y="1794"/>
                </a:lnTo>
                <a:close/>
                <a:moveTo>
                  <a:pt x="8832" y="1794"/>
                </a:moveTo>
                <a:lnTo>
                  <a:pt x="8800" y="1794"/>
                </a:lnTo>
                <a:lnTo>
                  <a:pt x="8800" y="1810"/>
                </a:lnTo>
                <a:lnTo>
                  <a:pt x="8832" y="1810"/>
                </a:lnTo>
                <a:lnTo>
                  <a:pt x="8832" y="1794"/>
                </a:lnTo>
                <a:close/>
                <a:moveTo>
                  <a:pt x="8896" y="1794"/>
                </a:moveTo>
                <a:lnTo>
                  <a:pt x="8864" y="1794"/>
                </a:lnTo>
                <a:lnTo>
                  <a:pt x="8864" y="1810"/>
                </a:lnTo>
                <a:lnTo>
                  <a:pt x="8896" y="1810"/>
                </a:lnTo>
                <a:lnTo>
                  <a:pt x="8896" y="1794"/>
                </a:lnTo>
                <a:close/>
                <a:moveTo>
                  <a:pt x="8960" y="1794"/>
                </a:moveTo>
                <a:lnTo>
                  <a:pt x="8928" y="1794"/>
                </a:lnTo>
                <a:lnTo>
                  <a:pt x="8928" y="1810"/>
                </a:lnTo>
                <a:lnTo>
                  <a:pt x="8960" y="1810"/>
                </a:lnTo>
                <a:lnTo>
                  <a:pt x="8960" y="1794"/>
                </a:lnTo>
                <a:close/>
                <a:moveTo>
                  <a:pt x="9024" y="1794"/>
                </a:moveTo>
                <a:lnTo>
                  <a:pt x="8992" y="1794"/>
                </a:lnTo>
                <a:lnTo>
                  <a:pt x="8992" y="1810"/>
                </a:lnTo>
                <a:lnTo>
                  <a:pt x="9024" y="1810"/>
                </a:lnTo>
                <a:lnTo>
                  <a:pt x="9024" y="1794"/>
                </a:lnTo>
                <a:close/>
                <a:moveTo>
                  <a:pt x="9088" y="1794"/>
                </a:moveTo>
                <a:lnTo>
                  <a:pt x="9056" y="1794"/>
                </a:lnTo>
                <a:lnTo>
                  <a:pt x="9056" y="1810"/>
                </a:lnTo>
                <a:lnTo>
                  <a:pt x="9088" y="1810"/>
                </a:lnTo>
                <a:lnTo>
                  <a:pt x="9088" y="1794"/>
                </a:lnTo>
                <a:close/>
                <a:moveTo>
                  <a:pt x="9152" y="1794"/>
                </a:moveTo>
                <a:lnTo>
                  <a:pt x="9120" y="1794"/>
                </a:lnTo>
                <a:lnTo>
                  <a:pt x="9120" y="1810"/>
                </a:lnTo>
                <a:lnTo>
                  <a:pt x="9152" y="1810"/>
                </a:lnTo>
                <a:lnTo>
                  <a:pt x="9152" y="1794"/>
                </a:lnTo>
                <a:close/>
                <a:moveTo>
                  <a:pt x="9216" y="1794"/>
                </a:moveTo>
                <a:lnTo>
                  <a:pt x="9184" y="1794"/>
                </a:lnTo>
                <a:lnTo>
                  <a:pt x="9184" y="1810"/>
                </a:lnTo>
                <a:lnTo>
                  <a:pt x="9216" y="1810"/>
                </a:lnTo>
                <a:lnTo>
                  <a:pt x="9216" y="1794"/>
                </a:lnTo>
                <a:close/>
                <a:moveTo>
                  <a:pt x="9280" y="1794"/>
                </a:moveTo>
                <a:lnTo>
                  <a:pt x="9248" y="1794"/>
                </a:lnTo>
                <a:lnTo>
                  <a:pt x="9248" y="1810"/>
                </a:lnTo>
                <a:lnTo>
                  <a:pt x="9280" y="1810"/>
                </a:lnTo>
                <a:lnTo>
                  <a:pt x="9280" y="1794"/>
                </a:lnTo>
                <a:close/>
                <a:moveTo>
                  <a:pt x="9344" y="1794"/>
                </a:moveTo>
                <a:lnTo>
                  <a:pt x="9312" y="1794"/>
                </a:lnTo>
                <a:lnTo>
                  <a:pt x="9312" y="1810"/>
                </a:lnTo>
                <a:lnTo>
                  <a:pt x="9344" y="1810"/>
                </a:lnTo>
                <a:lnTo>
                  <a:pt x="9344" y="1794"/>
                </a:lnTo>
                <a:close/>
                <a:moveTo>
                  <a:pt x="9408" y="1794"/>
                </a:moveTo>
                <a:lnTo>
                  <a:pt x="9376" y="1794"/>
                </a:lnTo>
                <a:lnTo>
                  <a:pt x="9376" y="1810"/>
                </a:lnTo>
                <a:lnTo>
                  <a:pt x="9408" y="1810"/>
                </a:lnTo>
                <a:lnTo>
                  <a:pt x="9408" y="1794"/>
                </a:lnTo>
                <a:close/>
                <a:moveTo>
                  <a:pt x="9472" y="1794"/>
                </a:moveTo>
                <a:lnTo>
                  <a:pt x="9440" y="1794"/>
                </a:lnTo>
                <a:lnTo>
                  <a:pt x="9440" y="1810"/>
                </a:lnTo>
                <a:lnTo>
                  <a:pt x="9472" y="1810"/>
                </a:lnTo>
                <a:lnTo>
                  <a:pt x="9472" y="1794"/>
                </a:lnTo>
                <a:close/>
                <a:moveTo>
                  <a:pt x="9536" y="1794"/>
                </a:moveTo>
                <a:lnTo>
                  <a:pt x="9504" y="1794"/>
                </a:lnTo>
                <a:lnTo>
                  <a:pt x="9504" y="1810"/>
                </a:lnTo>
                <a:lnTo>
                  <a:pt x="9536" y="1810"/>
                </a:lnTo>
                <a:lnTo>
                  <a:pt x="9536" y="1794"/>
                </a:lnTo>
                <a:close/>
                <a:moveTo>
                  <a:pt x="9600" y="1794"/>
                </a:moveTo>
                <a:lnTo>
                  <a:pt x="9568" y="1794"/>
                </a:lnTo>
                <a:lnTo>
                  <a:pt x="9568" y="1810"/>
                </a:lnTo>
                <a:lnTo>
                  <a:pt x="9600" y="1810"/>
                </a:lnTo>
                <a:lnTo>
                  <a:pt x="9600" y="1794"/>
                </a:lnTo>
                <a:close/>
                <a:moveTo>
                  <a:pt x="9664" y="1794"/>
                </a:moveTo>
                <a:lnTo>
                  <a:pt x="9632" y="1794"/>
                </a:lnTo>
                <a:lnTo>
                  <a:pt x="9632" y="1810"/>
                </a:lnTo>
                <a:lnTo>
                  <a:pt x="9664" y="1810"/>
                </a:lnTo>
                <a:lnTo>
                  <a:pt x="9664" y="1794"/>
                </a:lnTo>
                <a:close/>
                <a:moveTo>
                  <a:pt x="9728" y="1794"/>
                </a:moveTo>
                <a:lnTo>
                  <a:pt x="9696" y="1794"/>
                </a:lnTo>
                <a:lnTo>
                  <a:pt x="9696" y="1810"/>
                </a:lnTo>
                <a:lnTo>
                  <a:pt x="9728" y="1810"/>
                </a:lnTo>
                <a:lnTo>
                  <a:pt x="9728" y="1794"/>
                </a:lnTo>
                <a:close/>
                <a:moveTo>
                  <a:pt x="9792" y="1794"/>
                </a:moveTo>
                <a:lnTo>
                  <a:pt x="9760" y="1794"/>
                </a:lnTo>
                <a:lnTo>
                  <a:pt x="9760" y="1810"/>
                </a:lnTo>
                <a:lnTo>
                  <a:pt x="9792" y="1810"/>
                </a:lnTo>
                <a:lnTo>
                  <a:pt x="9792" y="1794"/>
                </a:lnTo>
                <a:close/>
                <a:moveTo>
                  <a:pt x="9856" y="1794"/>
                </a:moveTo>
                <a:lnTo>
                  <a:pt x="9824" y="1794"/>
                </a:lnTo>
                <a:lnTo>
                  <a:pt x="9824" y="1810"/>
                </a:lnTo>
                <a:lnTo>
                  <a:pt x="9856" y="1810"/>
                </a:lnTo>
                <a:lnTo>
                  <a:pt x="9856" y="1794"/>
                </a:lnTo>
                <a:close/>
                <a:moveTo>
                  <a:pt x="9920" y="1794"/>
                </a:moveTo>
                <a:lnTo>
                  <a:pt x="9888" y="1794"/>
                </a:lnTo>
                <a:lnTo>
                  <a:pt x="9888" y="1810"/>
                </a:lnTo>
                <a:lnTo>
                  <a:pt x="9920" y="1810"/>
                </a:lnTo>
                <a:lnTo>
                  <a:pt x="9920" y="1794"/>
                </a:lnTo>
                <a:close/>
                <a:moveTo>
                  <a:pt x="9984" y="1794"/>
                </a:moveTo>
                <a:lnTo>
                  <a:pt x="9952" y="1794"/>
                </a:lnTo>
                <a:lnTo>
                  <a:pt x="9952" y="1810"/>
                </a:lnTo>
                <a:lnTo>
                  <a:pt x="9984" y="1810"/>
                </a:lnTo>
                <a:lnTo>
                  <a:pt x="9984" y="1794"/>
                </a:lnTo>
                <a:close/>
                <a:moveTo>
                  <a:pt x="10048" y="1794"/>
                </a:moveTo>
                <a:lnTo>
                  <a:pt x="10016" y="1794"/>
                </a:lnTo>
                <a:lnTo>
                  <a:pt x="10016" y="1810"/>
                </a:lnTo>
                <a:lnTo>
                  <a:pt x="10048" y="1810"/>
                </a:lnTo>
                <a:lnTo>
                  <a:pt x="10048" y="1794"/>
                </a:lnTo>
                <a:close/>
                <a:moveTo>
                  <a:pt x="10112" y="1794"/>
                </a:moveTo>
                <a:lnTo>
                  <a:pt x="10080" y="1794"/>
                </a:lnTo>
                <a:lnTo>
                  <a:pt x="10080" y="1810"/>
                </a:lnTo>
                <a:lnTo>
                  <a:pt x="10112" y="1810"/>
                </a:lnTo>
                <a:lnTo>
                  <a:pt x="10112" y="1794"/>
                </a:lnTo>
                <a:close/>
                <a:moveTo>
                  <a:pt x="10176" y="1794"/>
                </a:moveTo>
                <a:lnTo>
                  <a:pt x="10144" y="1794"/>
                </a:lnTo>
                <a:lnTo>
                  <a:pt x="10144" y="1810"/>
                </a:lnTo>
                <a:lnTo>
                  <a:pt x="10176" y="1810"/>
                </a:lnTo>
                <a:lnTo>
                  <a:pt x="10176" y="1794"/>
                </a:lnTo>
                <a:close/>
                <a:moveTo>
                  <a:pt x="10240" y="1794"/>
                </a:moveTo>
                <a:lnTo>
                  <a:pt x="10208" y="1794"/>
                </a:lnTo>
                <a:lnTo>
                  <a:pt x="10208" y="1810"/>
                </a:lnTo>
                <a:lnTo>
                  <a:pt x="10240" y="1810"/>
                </a:lnTo>
                <a:lnTo>
                  <a:pt x="10240" y="1794"/>
                </a:lnTo>
                <a:close/>
                <a:moveTo>
                  <a:pt x="10304" y="1794"/>
                </a:moveTo>
                <a:lnTo>
                  <a:pt x="10272" y="1794"/>
                </a:lnTo>
                <a:lnTo>
                  <a:pt x="10272" y="1810"/>
                </a:lnTo>
                <a:lnTo>
                  <a:pt x="10304" y="1810"/>
                </a:lnTo>
                <a:lnTo>
                  <a:pt x="10304" y="1794"/>
                </a:lnTo>
                <a:close/>
                <a:moveTo>
                  <a:pt x="10368" y="1794"/>
                </a:moveTo>
                <a:lnTo>
                  <a:pt x="10336" y="1794"/>
                </a:lnTo>
                <a:lnTo>
                  <a:pt x="10336" y="1810"/>
                </a:lnTo>
                <a:lnTo>
                  <a:pt x="10368" y="1810"/>
                </a:lnTo>
                <a:lnTo>
                  <a:pt x="10368" y="1794"/>
                </a:lnTo>
                <a:close/>
                <a:moveTo>
                  <a:pt x="10432" y="1794"/>
                </a:moveTo>
                <a:lnTo>
                  <a:pt x="10400" y="1794"/>
                </a:lnTo>
                <a:lnTo>
                  <a:pt x="10400" y="1810"/>
                </a:lnTo>
                <a:lnTo>
                  <a:pt x="10432" y="1810"/>
                </a:lnTo>
                <a:lnTo>
                  <a:pt x="10432" y="1794"/>
                </a:lnTo>
                <a:close/>
                <a:moveTo>
                  <a:pt x="10496" y="1794"/>
                </a:moveTo>
                <a:lnTo>
                  <a:pt x="10464" y="1794"/>
                </a:lnTo>
                <a:lnTo>
                  <a:pt x="10464" y="1810"/>
                </a:lnTo>
                <a:lnTo>
                  <a:pt x="10496" y="1810"/>
                </a:lnTo>
                <a:lnTo>
                  <a:pt x="10496" y="1794"/>
                </a:lnTo>
                <a:close/>
                <a:moveTo>
                  <a:pt x="10560" y="1794"/>
                </a:moveTo>
                <a:lnTo>
                  <a:pt x="10528" y="1794"/>
                </a:lnTo>
                <a:lnTo>
                  <a:pt x="10528" y="1810"/>
                </a:lnTo>
                <a:lnTo>
                  <a:pt x="10560" y="1810"/>
                </a:lnTo>
                <a:lnTo>
                  <a:pt x="10560" y="1794"/>
                </a:lnTo>
                <a:close/>
                <a:moveTo>
                  <a:pt x="10624" y="1794"/>
                </a:moveTo>
                <a:lnTo>
                  <a:pt x="10592" y="1794"/>
                </a:lnTo>
                <a:lnTo>
                  <a:pt x="10592" y="1810"/>
                </a:lnTo>
                <a:lnTo>
                  <a:pt x="10624" y="1810"/>
                </a:lnTo>
                <a:lnTo>
                  <a:pt x="10624" y="1794"/>
                </a:lnTo>
                <a:close/>
                <a:moveTo>
                  <a:pt x="10688" y="1794"/>
                </a:moveTo>
                <a:lnTo>
                  <a:pt x="10656" y="1794"/>
                </a:lnTo>
                <a:lnTo>
                  <a:pt x="10656" y="1810"/>
                </a:lnTo>
                <a:lnTo>
                  <a:pt x="10688" y="1810"/>
                </a:lnTo>
                <a:lnTo>
                  <a:pt x="10688" y="1794"/>
                </a:lnTo>
                <a:close/>
                <a:moveTo>
                  <a:pt x="10752" y="1794"/>
                </a:moveTo>
                <a:lnTo>
                  <a:pt x="10720" y="1794"/>
                </a:lnTo>
                <a:lnTo>
                  <a:pt x="10720" y="1810"/>
                </a:lnTo>
                <a:lnTo>
                  <a:pt x="10752" y="1810"/>
                </a:lnTo>
                <a:lnTo>
                  <a:pt x="10752" y="1794"/>
                </a:lnTo>
                <a:close/>
                <a:moveTo>
                  <a:pt x="10816" y="1794"/>
                </a:moveTo>
                <a:lnTo>
                  <a:pt x="10784" y="1794"/>
                </a:lnTo>
                <a:lnTo>
                  <a:pt x="10784" y="1810"/>
                </a:lnTo>
                <a:lnTo>
                  <a:pt x="10816" y="1810"/>
                </a:lnTo>
                <a:lnTo>
                  <a:pt x="10816" y="1794"/>
                </a:lnTo>
                <a:close/>
                <a:moveTo>
                  <a:pt x="10880" y="1794"/>
                </a:moveTo>
                <a:lnTo>
                  <a:pt x="10848" y="1794"/>
                </a:lnTo>
                <a:lnTo>
                  <a:pt x="10848" y="1810"/>
                </a:lnTo>
                <a:lnTo>
                  <a:pt x="10880" y="1810"/>
                </a:lnTo>
                <a:lnTo>
                  <a:pt x="10880" y="1794"/>
                </a:lnTo>
                <a:close/>
                <a:moveTo>
                  <a:pt x="10944" y="1794"/>
                </a:moveTo>
                <a:lnTo>
                  <a:pt x="10912" y="1794"/>
                </a:lnTo>
                <a:lnTo>
                  <a:pt x="10912" y="1810"/>
                </a:lnTo>
                <a:lnTo>
                  <a:pt x="10944" y="1810"/>
                </a:lnTo>
                <a:lnTo>
                  <a:pt x="10944" y="1794"/>
                </a:lnTo>
                <a:close/>
                <a:moveTo>
                  <a:pt x="11008" y="1794"/>
                </a:moveTo>
                <a:lnTo>
                  <a:pt x="10976" y="1794"/>
                </a:lnTo>
                <a:lnTo>
                  <a:pt x="10976" y="1810"/>
                </a:lnTo>
                <a:lnTo>
                  <a:pt x="11008" y="1810"/>
                </a:lnTo>
                <a:lnTo>
                  <a:pt x="11008" y="1794"/>
                </a:lnTo>
                <a:close/>
                <a:moveTo>
                  <a:pt x="11072" y="1794"/>
                </a:moveTo>
                <a:lnTo>
                  <a:pt x="11040" y="1794"/>
                </a:lnTo>
                <a:lnTo>
                  <a:pt x="11040" y="1810"/>
                </a:lnTo>
                <a:lnTo>
                  <a:pt x="11072" y="1810"/>
                </a:lnTo>
                <a:lnTo>
                  <a:pt x="11072" y="1794"/>
                </a:lnTo>
                <a:close/>
                <a:moveTo>
                  <a:pt x="11136" y="1794"/>
                </a:moveTo>
                <a:lnTo>
                  <a:pt x="11104" y="1794"/>
                </a:lnTo>
                <a:lnTo>
                  <a:pt x="11104" y="1810"/>
                </a:lnTo>
                <a:lnTo>
                  <a:pt x="11136" y="1810"/>
                </a:lnTo>
                <a:lnTo>
                  <a:pt x="11136" y="1794"/>
                </a:lnTo>
                <a:close/>
                <a:moveTo>
                  <a:pt x="11200" y="1794"/>
                </a:moveTo>
                <a:lnTo>
                  <a:pt x="11168" y="1794"/>
                </a:lnTo>
                <a:lnTo>
                  <a:pt x="11168" y="1810"/>
                </a:lnTo>
                <a:lnTo>
                  <a:pt x="11200" y="1810"/>
                </a:lnTo>
                <a:lnTo>
                  <a:pt x="11200" y="1794"/>
                </a:lnTo>
                <a:close/>
                <a:moveTo>
                  <a:pt x="11264" y="1794"/>
                </a:moveTo>
                <a:lnTo>
                  <a:pt x="11232" y="1794"/>
                </a:lnTo>
                <a:lnTo>
                  <a:pt x="11232" y="1810"/>
                </a:lnTo>
                <a:lnTo>
                  <a:pt x="11264" y="1810"/>
                </a:lnTo>
                <a:lnTo>
                  <a:pt x="11264" y="1794"/>
                </a:lnTo>
                <a:close/>
                <a:moveTo>
                  <a:pt x="11328" y="1794"/>
                </a:moveTo>
                <a:lnTo>
                  <a:pt x="11296" y="1794"/>
                </a:lnTo>
                <a:lnTo>
                  <a:pt x="11296" y="1810"/>
                </a:lnTo>
                <a:lnTo>
                  <a:pt x="11328" y="1810"/>
                </a:lnTo>
                <a:lnTo>
                  <a:pt x="11328" y="1794"/>
                </a:lnTo>
                <a:close/>
                <a:moveTo>
                  <a:pt x="11392" y="1794"/>
                </a:moveTo>
                <a:lnTo>
                  <a:pt x="11360" y="1794"/>
                </a:lnTo>
                <a:lnTo>
                  <a:pt x="11360" y="1810"/>
                </a:lnTo>
                <a:lnTo>
                  <a:pt x="11392" y="1810"/>
                </a:lnTo>
                <a:lnTo>
                  <a:pt x="11392" y="1794"/>
                </a:lnTo>
                <a:close/>
                <a:moveTo>
                  <a:pt x="11456" y="1794"/>
                </a:moveTo>
                <a:lnTo>
                  <a:pt x="11424" y="1794"/>
                </a:lnTo>
                <a:lnTo>
                  <a:pt x="11424" y="1810"/>
                </a:lnTo>
                <a:lnTo>
                  <a:pt x="11456" y="1810"/>
                </a:lnTo>
                <a:lnTo>
                  <a:pt x="11456" y="1794"/>
                </a:lnTo>
                <a:close/>
                <a:moveTo>
                  <a:pt x="11520" y="1794"/>
                </a:moveTo>
                <a:lnTo>
                  <a:pt x="11488" y="1794"/>
                </a:lnTo>
                <a:lnTo>
                  <a:pt x="11488" y="1810"/>
                </a:lnTo>
                <a:lnTo>
                  <a:pt x="11520" y="1810"/>
                </a:lnTo>
                <a:lnTo>
                  <a:pt x="11520" y="1794"/>
                </a:lnTo>
                <a:close/>
                <a:moveTo>
                  <a:pt x="11584" y="1794"/>
                </a:moveTo>
                <a:lnTo>
                  <a:pt x="11552" y="1794"/>
                </a:lnTo>
                <a:lnTo>
                  <a:pt x="11552" y="1810"/>
                </a:lnTo>
                <a:lnTo>
                  <a:pt x="11584" y="1810"/>
                </a:lnTo>
                <a:lnTo>
                  <a:pt x="11584" y="1794"/>
                </a:lnTo>
                <a:close/>
                <a:moveTo>
                  <a:pt x="11648" y="1794"/>
                </a:moveTo>
                <a:lnTo>
                  <a:pt x="11616" y="1794"/>
                </a:lnTo>
                <a:lnTo>
                  <a:pt x="11616" y="1810"/>
                </a:lnTo>
                <a:lnTo>
                  <a:pt x="11648" y="1810"/>
                </a:lnTo>
                <a:lnTo>
                  <a:pt x="11648" y="1794"/>
                </a:lnTo>
                <a:close/>
                <a:moveTo>
                  <a:pt x="11712" y="1794"/>
                </a:moveTo>
                <a:lnTo>
                  <a:pt x="11680" y="1794"/>
                </a:lnTo>
                <a:lnTo>
                  <a:pt x="11680" y="1810"/>
                </a:lnTo>
                <a:lnTo>
                  <a:pt x="11712" y="1810"/>
                </a:lnTo>
                <a:lnTo>
                  <a:pt x="11712" y="1794"/>
                </a:lnTo>
                <a:close/>
                <a:moveTo>
                  <a:pt x="11776" y="1794"/>
                </a:moveTo>
                <a:lnTo>
                  <a:pt x="11744" y="1794"/>
                </a:lnTo>
                <a:lnTo>
                  <a:pt x="11744" y="1810"/>
                </a:lnTo>
                <a:lnTo>
                  <a:pt x="11776" y="1810"/>
                </a:lnTo>
                <a:lnTo>
                  <a:pt x="11776" y="1794"/>
                </a:lnTo>
                <a:close/>
                <a:moveTo>
                  <a:pt x="11840" y="1794"/>
                </a:moveTo>
                <a:lnTo>
                  <a:pt x="11808" y="1794"/>
                </a:lnTo>
                <a:lnTo>
                  <a:pt x="11808" y="1810"/>
                </a:lnTo>
                <a:lnTo>
                  <a:pt x="11840" y="1810"/>
                </a:lnTo>
                <a:lnTo>
                  <a:pt x="11840" y="1794"/>
                </a:lnTo>
                <a:close/>
                <a:moveTo>
                  <a:pt x="11904" y="1794"/>
                </a:moveTo>
                <a:lnTo>
                  <a:pt x="11872" y="1794"/>
                </a:lnTo>
                <a:lnTo>
                  <a:pt x="11872" y="1810"/>
                </a:lnTo>
                <a:lnTo>
                  <a:pt x="11904" y="1810"/>
                </a:lnTo>
                <a:lnTo>
                  <a:pt x="11904" y="1794"/>
                </a:lnTo>
                <a:close/>
                <a:moveTo>
                  <a:pt x="11968" y="1794"/>
                </a:moveTo>
                <a:lnTo>
                  <a:pt x="11936" y="1794"/>
                </a:lnTo>
                <a:lnTo>
                  <a:pt x="11936" y="1810"/>
                </a:lnTo>
                <a:lnTo>
                  <a:pt x="11968" y="1810"/>
                </a:lnTo>
                <a:lnTo>
                  <a:pt x="11968" y="1794"/>
                </a:lnTo>
                <a:close/>
                <a:moveTo>
                  <a:pt x="12032" y="1794"/>
                </a:moveTo>
                <a:lnTo>
                  <a:pt x="12000" y="1794"/>
                </a:lnTo>
                <a:lnTo>
                  <a:pt x="12000" y="1810"/>
                </a:lnTo>
                <a:lnTo>
                  <a:pt x="12032" y="1810"/>
                </a:lnTo>
                <a:lnTo>
                  <a:pt x="12032" y="1794"/>
                </a:lnTo>
                <a:close/>
                <a:moveTo>
                  <a:pt x="12096" y="1794"/>
                </a:moveTo>
                <a:lnTo>
                  <a:pt x="12064" y="1794"/>
                </a:lnTo>
                <a:lnTo>
                  <a:pt x="12064" y="1810"/>
                </a:lnTo>
                <a:lnTo>
                  <a:pt x="12096" y="1810"/>
                </a:lnTo>
                <a:lnTo>
                  <a:pt x="12096" y="1794"/>
                </a:lnTo>
                <a:close/>
                <a:moveTo>
                  <a:pt x="12160" y="1794"/>
                </a:moveTo>
                <a:lnTo>
                  <a:pt x="12128" y="1794"/>
                </a:lnTo>
                <a:lnTo>
                  <a:pt x="12128" y="1810"/>
                </a:lnTo>
                <a:lnTo>
                  <a:pt x="12160" y="1810"/>
                </a:lnTo>
                <a:lnTo>
                  <a:pt x="12160" y="1794"/>
                </a:lnTo>
                <a:close/>
                <a:moveTo>
                  <a:pt x="12224" y="1794"/>
                </a:moveTo>
                <a:lnTo>
                  <a:pt x="12192" y="1794"/>
                </a:lnTo>
                <a:lnTo>
                  <a:pt x="12192" y="1810"/>
                </a:lnTo>
                <a:lnTo>
                  <a:pt x="12224" y="1810"/>
                </a:lnTo>
                <a:lnTo>
                  <a:pt x="12224" y="1794"/>
                </a:lnTo>
                <a:close/>
                <a:moveTo>
                  <a:pt x="12288" y="1794"/>
                </a:moveTo>
                <a:lnTo>
                  <a:pt x="12256" y="1794"/>
                </a:lnTo>
                <a:lnTo>
                  <a:pt x="12256" y="1810"/>
                </a:lnTo>
                <a:lnTo>
                  <a:pt x="12288" y="1810"/>
                </a:lnTo>
                <a:lnTo>
                  <a:pt x="12288" y="1794"/>
                </a:lnTo>
                <a:close/>
                <a:moveTo>
                  <a:pt x="12352" y="1794"/>
                </a:moveTo>
                <a:lnTo>
                  <a:pt x="12320" y="1794"/>
                </a:lnTo>
                <a:lnTo>
                  <a:pt x="12320" y="1810"/>
                </a:lnTo>
                <a:lnTo>
                  <a:pt x="12352" y="1810"/>
                </a:lnTo>
                <a:lnTo>
                  <a:pt x="12352" y="1794"/>
                </a:lnTo>
                <a:close/>
                <a:moveTo>
                  <a:pt x="12416" y="1794"/>
                </a:moveTo>
                <a:lnTo>
                  <a:pt x="12384" y="1794"/>
                </a:lnTo>
                <a:lnTo>
                  <a:pt x="12384" y="1810"/>
                </a:lnTo>
                <a:lnTo>
                  <a:pt x="12416" y="1810"/>
                </a:lnTo>
                <a:lnTo>
                  <a:pt x="12416" y="1794"/>
                </a:lnTo>
                <a:close/>
                <a:moveTo>
                  <a:pt x="12480" y="1794"/>
                </a:moveTo>
                <a:lnTo>
                  <a:pt x="12448" y="1794"/>
                </a:lnTo>
                <a:lnTo>
                  <a:pt x="12448" y="1810"/>
                </a:lnTo>
                <a:lnTo>
                  <a:pt x="12480" y="1810"/>
                </a:lnTo>
                <a:lnTo>
                  <a:pt x="12480" y="1794"/>
                </a:lnTo>
                <a:close/>
                <a:moveTo>
                  <a:pt x="12544" y="1794"/>
                </a:moveTo>
                <a:lnTo>
                  <a:pt x="12512" y="1794"/>
                </a:lnTo>
                <a:lnTo>
                  <a:pt x="12512" y="1810"/>
                </a:lnTo>
                <a:lnTo>
                  <a:pt x="12544" y="1810"/>
                </a:lnTo>
                <a:lnTo>
                  <a:pt x="12544" y="1794"/>
                </a:lnTo>
                <a:close/>
                <a:moveTo>
                  <a:pt x="12608" y="1794"/>
                </a:moveTo>
                <a:lnTo>
                  <a:pt x="12576" y="1794"/>
                </a:lnTo>
                <a:lnTo>
                  <a:pt x="12576" y="1810"/>
                </a:lnTo>
                <a:lnTo>
                  <a:pt x="12608" y="1810"/>
                </a:lnTo>
                <a:lnTo>
                  <a:pt x="12608" y="1794"/>
                </a:lnTo>
                <a:close/>
                <a:moveTo>
                  <a:pt x="12672" y="1794"/>
                </a:moveTo>
                <a:lnTo>
                  <a:pt x="12640" y="1794"/>
                </a:lnTo>
                <a:lnTo>
                  <a:pt x="12640" y="1810"/>
                </a:lnTo>
                <a:lnTo>
                  <a:pt x="12672" y="1810"/>
                </a:lnTo>
                <a:lnTo>
                  <a:pt x="12672" y="1794"/>
                </a:lnTo>
                <a:close/>
                <a:moveTo>
                  <a:pt x="12736" y="1794"/>
                </a:moveTo>
                <a:lnTo>
                  <a:pt x="12704" y="1794"/>
                </a:lnTo>
                <a:lnTo>
                  <a:pt x="12704" y="1810"/>
                </a:lnTo>
                <a:lnTo>
                  <a:pt x="12736" y="1810"/>
                </a:lnTo>
                <a:lnTo>
                  <a:pt x="12736" y="1794"/>
                </a:lnTo>
                <a:close/>
                <a:moveTo>
                  <a:pt x="12800" y="1794"/>
                </a:moveTo>
                <a:lnTo>
                  <a:pt x="12768" y="1794"/>
                </a:lnTo>
                <a:lnTo>
                  <a:pt x="12768" y="1810"/>
                </a:lnTo>
                <a:lnTo>
                  <a:pt x="12800" y="1810"/>
                </a:lnTo>
                <a:lnTo>
                  <a:pt x="12800" y="1794"/>
                </a:lnTo>
                <a:close/>
                <a:moveTo>
                  <a:pt x="12864" y="1794"/>
                </a:moveTo>
                <a:lnTo>
                  <a:pt x="12832" y="1794"/>
                </a:lnTo>
                <a:lnTo>
                  <a:pt x="12832" y="1810"/>
                </a:lnTo>
                <a:lnTo>
                  <a:pt x="12864" y="1810"/>
                </a:lnTo>
                <a:lnTo>
                  <a:pt x="12864" y="1794"/>
                </a:lnTo>
                <a:close/>
                <a:moveTo>
                  <a:pt x="12928" y="1794"/>
                </a:moveTo>
                <a:lnTo>
                  <a:pt x="12896" y="1794"/>
                </a:lnTo>
                <a:lnTo>
                  <a:pt x="12896" y="1810"/>
                </a:lnTo>
                <a:lnTo>
                  <a:pt x="12928" y="1810"/>
                </a:lnTo>
                <a:lnTo>
                  <a:pt x="12928" y="1794"/>
                </a:lnTo>
                <a:close/>
                <a:moveTo>
                  <a:pt x="12992" y="1794"/>
                </a:moveTo>
                <a:lnTo>
                  <a:pt x="12960" y="1794"/>
                </a:lnTo>
                <a:lnTo>
                  <a:pt x="12960" y="1810"/>
                </a:lnTo>
                <a:lnTo>
                  <a:pt x="12992" y="1810"/>
                </a:lnTo>
                <a:lnTo>
                  <a:pt x="12992" y="1794"/>
                </a:lnTo>
                <a:close/>
                <a:moveTo>
                  <a:pt x="13018" y="1772"/>
                </a:moveTo>
                <a:lnTo>
                  <a:pt x="13018" y="1802"/>
                </a:lnTo>
                <a:lnTo>
                  <a:pt x="13026" y="1802"/>
                </a:lnTo>
                <a:lnTo>
                  <a:pt x="13026" y="1794"/>
                </a:lnTo>
                <a:lnTo>
                  <a:pt x="13024" y="1794"/>
                </a:lnTo>
                <a:lnTo>
                  <a:pt x="13024" y="1810"/>
                </a:lnTo>
                <a:lnTo>
                  <a:pt x="13026" y="1810"/>
                </a:lnTo>
                <a:lnTo>
                  <a:pt x="13034" y="1810"/>
                </a:lnTo>
                <a:lnTo>
                  <a:pt x="13034" y="1772"/>
                </a:lnTo>
                <a:lnTo>
                  <a:pt x="13018" y="1772"/>
                </a:lnTo>
                <a:lnTo>
                  <a:pt x="13018" y="1772"/>
                </a:lnTo>
                <a:close/>
                <a:moveTo>
                  <a:pt x="13018" y="1708"/>
                </a:moveTo>
                <a:lnTo>
                  <a:pt x="13018" y="1740"/>
                </a:lnTo>
                <a:lnTo>
                  <a:pt x="13034" y="1740"/>
                </a:lnTo>
                <a:lnTo>
                  <a:pt x="13034" y="1708"/>
                </a:lnTo>
                <a:lnTo>
                  <a:pt x="13018" y="1708"/>
                </a:lnTo>
                <a:close/>
                <a:moveTo>
                  <a:pt x="13018" y="1644"/>
                </a:moveTo>
                <a:lnTo>
                  <a:pt x="13018" y="1676"/>
                </a:lnTo>
                <a:lnTo>
                  <a:pt x="13034" y="1676"/>
                </a:lnTo>
                <a:lnTo>
                  <a:pt x="13034" y="1644"/>
                </a:lnTo>
                <a:lnTo>
                  <a:pt x="13018" y="1644"/>
                </a:lnTo>
                <a:close/>
                <a:moveTo>
                  <a:pt x="13018" y="1580"/>
                </a:moveTo>
                <a:lnTo>
                  <a:pt x="13018" y="1612"/>
                </a:lnTo>
                <a:lnTo>
                  <a:pt x="13034" y="1612"/>
                </a:lnTo>
                <a:lnTo>
                  <a:pt x="13034" y="1580"/>
                </a:lnTo>
                <a:lnTo>
                  <a:pt x="13018" y="1580"/>
                </a:lnTo>
                <a:close/>
                <a:moveTo>
                  <a:pt x="13018" y="1516"/>
                </a:moveTo>
                <a:lnTo>
                  <a:pt x="13018" y="1548"/>
                </a:lnTo>
                <a:lnTo>
                  <a:pt x="13034" y="1548"/>
                </a:lnTo>
                <a:lnTo>
                  <a:pt x="13034" y="1516"/>
                </a:lnTo>
                <a:lnTo>
                  <a:pt x="13018" y="1516"/>
                </a:lnTo>
                <a:close/>
                <a:moveTo>
                  <a:pt x="13018" y="1452"/>
                </a:moveTo>
                <a:lnTo>
                  <a:pt x="13018" y="1484"/>
                </a:lnTo>
                <a:lnTo>
                  <a:pt x="13034" y="1484"/>
                </a:lnTo>
                <a:lnTo>
                  <a:pt x="13034" y="1452"/>
                </a:lnTo>
                <a:lnTo>
                  <a:pt x="13018" y="1452"/>
                </a:lnTo>
                <a:close/>
                <a:moveTo>
                  <a:pt x="13018" y="1388"/>
                </a:moveTo>
                <a:lnTo>
                  <a:pt x="13018" y="1420"/>
                </a:lnTo>
                <a:lnTo>
                  <a:pt x="13034" y="1420"/>
                </a:lnTo>
                <a:lnTo>
                  <a:pt x="13034" y="1388"/>
                </a:lnTo>
                <a:lnTo>
                  <a:pt x="13018" y="1388"/>
                </a:lnTo>
                <a:close/>
                <a:moveTo>
                  <a:pt x="13018" y="1324"/>
                </a:moveTo>
                <a:lnTo>
                  <a:pt x="13018" y="1356"/>
                </a:lnTo>
                <a:lnTo>
                  <a:pt x="13034" y="1356"/>
                </a:lnTo>
                <a:lnTo>
                  <a:pt x="13034" y="1324"/>
                </a:lnTo>
                <a:lnTo>
                  <a:pt x="13018" y="1324"/>
                </a:lnTo>
                <a:close/>
                <a:moveTo>
                  <a:pt x="13018" y="1260"/>
                </a:moveTo>
                <a:lnTo>
                  <a:pt x="13018" y="1292"/>
                </a:lnTo>
                <a:lnTo>
                  <a:pt x="13034" y="1292"/>
                </a:lnTo>
                <a:lnTo>
                  <a:pt x="13034" y="1260"/>
                </a:lnTo>
                <a:lnTo>
                  <a:pt x="13018" y="1260"/>
                </a:lnTo>
                <a:close/>
                <a:moveTo>
                  <a:pt x="13018" y="1196"/>
                </a:moveTo>
                <a:lnTo>
                  <a:pt x="13018" y="1228"/>
                </a:lnTo>
                <a:lnTo>
                  <a:pt x="13034" y="1228"/>
                </a:lnTo>
                <a:lnTo>
                  <a:pt x="13034" y="1196"/>
                </a:lnTo>
                <a:lnTo>
                  <a:pt x="13018" y="1196"/>
                </a:lnTo>
                <a:close/>
                <a:moveTo>
                  <a:pt x="13018" y="1132"/>
                </a:moveTo>
                <a:lnTo>
                  <a:pt x="13018" y="1164"/>
                </a:lnTo>
                <a:lnTo>
                  <a:pt x="13034" y="1164"/>
                </a:lnTo>
                <a:lnTo>
                  <a:pt x="13034" y="1132"/>
                </a:lnTo>
                <a:lnTo>
                  <a:pt x="13018" y="1132"/>
                </a:lnTo>
                <a:close/>
                <a:moveTo>
                  <a:pt x="13018" y="1068"/>
                </a:moveTo>
                <a:lnTo>
                  <a:pt x="13018" y="1100"/>
                </a:lnTo>
                <a:lnTo>
                  <a:pt x="13034" y="1100"/>
                </a:lnTo>
                <a:lnTo>
                  <a:pt x="13034" y="1068"/>
                </a:lnTo>
                <a:lnTo>
                  <a:pt x="13018" y="1068"/>
                </a:lnTo>
                <a:close/>
                <a:moveTo>
                  <a:pt x="13018" y="1004"/>
                </a:moveTo>
                <a:lnTo>
                  <a:pt x="13018" y="1036"/>
                </a:lnTo>
                <a:lnTo>
                  <a:pt x="13034" y="1036"/>
                </a:lnTo>
                <a:lnTo>
                  <a:pt x="13034" y="1004"/>
                </a:lnTo>
                <a:lnTo>
                  <a:pt x="13018" y="1004"/>
                </a:lnTo>
                <a:close/>
                <a:moveTo>
                  <a:pt x="13018" y="940"/>
                </a:moveTo>
                <a:lnTo>
                  <a:pt x="13018" y="972"/>
                </a:lnTo>
                <a:lnTo>
                  <a:pt x="13034" y="972"/>
                </a:lnTo>
                <a:lnTo>
                  <a:pt x="13034" y="940"/>
                </a:lnTo>
                <a:lnTo>
                  <a:pt x="13018" y="940"/>
                </a:lnTo>
                <a:close/>
                <a:moveTo>
                  <a:pt x="13018" y="876"/>
                </a:moveTo>
                <a:lnTo>
                  <a:pt x="13018" y="908"/>
                </a:lnTo>
                <a:lnTo>
                  <a:pt x="13034" y="908"/>
                </a:lnTo>
                <a:lnTo>
                  <a:pt x="13034" y="876"/>
                </a:lnTo>
                <a:lnTo>
                  <a:pt x="13018" y="876"/>
                </a:lnTo>
                <a:close/>
                <a:moveTo>
                  <a:pt x="13018" y="812"/>
                </a:moveTo>
                <a:lnTo>
                  <a:pt x="13018" y="844"/>
                </a:lnTo>
                <a:lnTo>
                  <a:pt x="13034" y="844"/>
                </a:lnTo>
                <a:lnTo>
                  <a:pt x="13034" y="812"/>
                </a:lnTo>
                <a:lnTo>
                  <a:pt x="13018" y="812"/>
                </a:lnTo>
                <a:close/>
                <a:moveTo>
                  <a:pt x="13018" y="748"/>
                </a:moveTo>
                <a:lnTo>
                  <a:pt x="13018" y="780"/>
                </a:lnTo>
                <a:lnTo>
                  <a:pt x="13034" y="780"/>
                </a:lnTo>
                <a:lnTo>
                  <a:pt x="13034" y="748"/>
                </a:lnTo>
                <a:lnTo>
                  <a:pt x="13018" y="748"/>
                </a:lnTo>
                <a:close/>
                <a:moveTo>
                  <a:pt x="13018" y="684"/>
                </a:moveTo>
                <a:lnTo>
                  <a:pt x="13018" y="716"/>
                </a:lnTo>
                <a:lnTo>
                  <a:pt x="13034" y="716"/>
                </a:lnTo>
                <a:lnTo>
                  <a:pt x="13034" y="684"/>
                </a:lnTo>
                <a:lnTo>
                  <a:pt x="13018" y="684"/>
                </a:lnTo>
                <a:close/>
                <a:moveTo>
                  <a:pt x="13018" y="620"/>
                </a:moveTo>
                <a:lnTo>
                  <a:pt x="13018" y="652"/>
                </a:lnTo>
                <a:lnTo>
                  <a:pt x="13034" y="652"/>
                </a:lnTo>
                <a:lnTo>
                  <a:pt x="13034" y="620"/>
                </a:lnTo>
                <a:lnTo>
                  <a:pt x="13018" y="620"/>
                </a:lnTo>
                <a:close/>
                <a:moveTo>
                  <a:pt x="13018" y="556"/>
                </a:moveTo>
                <a:lnTo>
                  <a:pt x="13018" y="588"/>
                </a:lnTo>
                <a:lnTo>
                  <a:pt x="13034" y="588"/>
                </a:lnTo>
                <a:lnTo>
                  <a:pt x="13034" y="556"/>
                </a:lnTo>
                <a:lnTo>
                  <a:pt x="13018" y="556"/>
                </a:lnTo>
                <a:close/>
                <a:moveTo>
                  <a:pt x="13018" y="492"/>
                </a:moveTo>
                <a:lnTo>
                  <a:pt x="13018" y="524"/>
                </a:lnTo>
                <a:lnTo>
                  <a:pt x="13034" y="524"/>
                </a:lnTo>
                <a:lnTo>
                  <a:pt x="13034" y="492"/>
                </a:lnTo>
                <a:lnTo>
                  <a:pt x="13018" y="492"/>
                </a:lnTo>
                <a:close/>
                <a:moveTo>
                  <a:pt x="13018" y="428"/>
                </a:moveTo>
                <a:lnTo>
                  <a:pt x="13018" y="460"/>
                </a:lnTo>
                <a:lnTo>
                  <a:pt x="13034" y="460"/>
                </a:lnTo>
                <a:lnTo>
                  <a:pt x="13034" y="428"/>
                </a:lnTo>
                <a:lnTo>
                  <a:pt x="13018" y="428"/>
                </a:lnTo>
                <a:close/>
                <a:moveTo>
                  <a:pt x="13018" y="364"/>
                </a:moveTo>
                <a:lnTo>
                  <a:pt x="13018" y="396"/>
                </a:lnTo>
                <a:lnTo>
                  <a:pt x="13034" y="396"/>
                </a:lnTo>
                <a:lnTo>
                  <a:pt x="13034" y="364"/>
                </a:lnTo>
                <a:lnTo>
                  <a:pt x="13018" y="364"/>
                </a:lnTo>
                <a:close/>
                <a:moveTo>
                  <a:pt x="13018" y="300"/>
                </a:moveTo>
                <a:lnTo>
                  <a:pt x="13018" y="332"/>
                </a:lnTo>
                <a:lnTo>
                  <a:pt x="13034" y="332"/>
                </a:lnTo>
                <a:lnTo>
                  <a:pt x="13034" y="300"/>
                </a:lnTo>
                <a:lnTo>
                  <a:pt x="13018" y="300"/>
                </a:lnTo>
                <a:close/>
                <a:moveTo>
                  <a:pt x="13018" y="236"/>
                </a:moveTo>
                <a:lnTo>
                  <a:pt x="13018" y="268"/>
                </a:lnTo>
                <a:lnTo>
                  <a:pt x="13034" y="268"/>
                </a:lnTo>
                <a:lnTo>
                  <a:pt x="13034" y="236"/>
                </a:lnTo>
                <a:lnTo>
                  <a:pt x="13018" y="236"/>
                </a:lnTo>
                <a:close/>
                <a:moveTo>
                  <a:pt x="13018" y="172"/>
                </a:moveTo>
                <a:lnTo>
                  <a:pt x="13018" y="204"/>
                </a:lnTo>
                <a:lnTo>
                  <a:pt x="13034" y="204"/>
                </a:lnTo>
                <a:lnTo>
                  <a:pt x="13034" y="172"/>
                </a:lnTo>
                <a:lnTo>
                  <a:pt x="13018" y="172"/>
                </a:lnTo>
                <a:close/>
                <a:moveTo>
                  <a:pt x="13018" y="108"/>
                </a:moveTo>
                <a:lnTo>
                  <a:pt x="13018" y="140"/>
                </a:lnTo>
                <a:lnTo>
                  <a:pt x="13034" y="140"/>
                </a:lnTo>
                <a:lnTo>
                  <a:pt x="13034" y="108"/>
                </a:lnTo>
                <a:lnTo>
                  <a:pt x="13018" y="108"/>
                </a:lnTo>
                <a:close/>
                <a:moveTo>
                  <a:pt x="13018" y="44"/>
                </a:moveTo>
                <a:lnTo>
                  <a:pt x="13018" y="76"/>
                </a:lnTo>
                <a:lnTo>
                  <a:pt x="13034" y="76"/>
                </a:lnTo>
                <a:lnTo>
                  <a:pt x="13034" y="44"/>
                </a:lnTo>
                <a:lnTo>
                  <a:pt x="13018" y="44"/>
                </a:lnTo>
                <a:close/>
                <a:moveTo>
                  <a:pt x="12998" y="16"/>
                </a:moveTo>
                <a:lnTo>
                  <a:pt x="13026" y="16"/>
                </a:lnTo>
                <a:lnTo>
                  <a:pt x="13026" y="8"/>
                </a:lnTo>
                <a:lnTo>
                  <a:pt x="13018" y="8"/>
                </a:lnTo>
                <a:lnTo>
                  <a:pt x="13018" y="12"/>
                </a:lnTo>
                <a:lnTo>
                  <a:pt x="13034" y="12"/>
                </a:lnTo>
                <a:lnTo>
                  <a:pt x="13034" y="8"/>
                </a:lnTo>
                <a:lnTo>
                  <a:pt x="13034" y="0"/>
                </a:lnTo>
                <a:lnTo>
                  <a:pt x="12998" y="0"/>
                </a:lnTo>
                <a:lnTo>
                  <a:pt x="12998" y="16"/>
                </a:lnTo>
                <a:close/>
                <a:moveTo>
                  <a:pt x="12934" y="16"/>
                </a:moveTo>
                <a:lnTo>
                  <a:pt x="12966" y="16"/>
                </a:lnTo>
                <a:lnTo>
                  <a:pt x="12966" y="0"/>
                </a:lnTo>
                <a:lnTo>
                  <a:pt x="12934" y="0"/>
                </a:lnTo>
                <a:lnTo>
                  <a:pt x="12934" y="16"/>
                </a:lnTo>
                <a:close/>
                <a:moveTo>
                  <a:pt x="12870" y="16"/>
                </a:moveTo>
                <a:lnTo>
                  <a:pt x="12902" y="16"/>
                </a:lnTo>
                <a:lnTo>
                  <a:pt x="12902" y="0"/>
                </a:lnTo>
                <a:lnTo>
                  <a:pt x="12870" y="0"/>
                </a:lnTo>
                <a:lnTo>
                  <a:pt x="12870" y="16"/>
                </a:lnTo>
                <a:close/>
                <a:moveTo>
                  <a:pt x="12806" y="16"/>
                </a:moveTo>
                <a:lnTo>
                  <a:pt x="12838" y="16"/>
                </a:lnTo>
                <a:lnTo>
                  <a:pt x="12838" y="0"/>
                </a:lnTo>
                <a:lnTo>
                  <a:pt x="12806" y="0"/>
                </a:lnTo>
                <a:lnTo>
                  <a:pt x="12806" y="16"/>
                </a:lnTo>
                <a:close/>
                <a:moveTo>
                  <a:pt x="12742" y="16"/>
                </a:moveTo>
                <a:lnTo>
                  <a:pt x="12774" y="16"/>
                </a:lnTo>
                <a:lnTo>
                  <a:pt x="12774" y="0"/>
                </a:lnTo>
                <a:lnTo>
                  <a:pt x="12742" y="0"/>
                </a:lnTo>
                <a:lnTo>
                  <a:pt x="12742" y="16"/>
                </a:lnTo>
                <a:close/>
                <a:moveTo>
                  <a:pt x="12678" y="16"/>
                </a:moveTo>
                <a:lnTo>
                  <a:pt x="12710" y="16"/>
                </a:lnTo>
                <a:lnTo>
                  <a:pt x="12710" y="0"/>
                </a:lnTo>
                <a:lnTo>
                  <a:pt x="12678" y="0"/>
                </a:lnTo>
                <a:lnTo>
                  <a:pt x="12678" y="16"/>
                </a:lnTo>
                <a:close/>
                <a:moveTo>
                  <a:pt x="12614" y="16"/>
                </a:moveTo>
                <a:lnTo>
                  <a:pt x="12646" y="16"/>
                </a:lnTo>
                <a:lnTo>
                  <a:pt x="12646" y="0"/>
                </a:lnTo>
                <a:lnTo>
                  <a:pt x="12614" y="0"/>
                </a:lnTo>
                <a:lnTo>
                  <a:pt x="12614" y="16"/>
                </a:lnTo>
                <a:close/>
                <a:moveTo>
                  <a:pt x="12550" y="16"/>
                </a:moveTo>
                <a:lnTo>
                  <a:pt x="12582" y="16"/>
                </a:lnTo>
                <a:lnTo>
                  <a:pt x="12582" y="0"/>
                </a:lnTo>
                <a:lnTo>
                  <a:pt x="12550" y="0"/>
                </a:lnTo>
                <a:lnTo>
                  <a:pt x="12550" y="16"/>
                </a:lnTo>
                <a:close/>
                <a:moveTo>
                  <a:pt x="12486" y="16"/>
                </a:moveTo>
                <a:lnTo>
                  <a:pt x="12518" y="16"/>
                </a:lnTo>
                <a:lnTo>
                  <a:pt x="12518" y="0"/>
                </a:lnTo>
                <a:lnTo>
                  <a:pt x="12486" y="0"/>
                </a:lnTo>
                <a:lnTo>
                  <a:pt x="12486" y="16"/>
                </a:lnTo>
                <a:close/>
                <a:moveTo>
                  <a:pt x="12422" y="16"/>
                </a:moveTo>
                <a:lnTo>
                  <a:pt x="12454" y="16"/>
                </a:lnTo>
                <a:lnTo>
                  <a:pt x="12454" y="0"/>
                </a:lnTo>
                <a:lnTo>
                  <a:pt x="12422" y="0"/>
                </a:lnTo>
                <a:lnTo>
                  <a:pt x="12422" y="16"/>
                </a:lnTo>
                <a:close/>
                <a:moveTo>
                  <a:pt x="12358" y="16"/>
                </a:moveTo>
                <a:lnTo>
                  <a:pt x="12390" y="16"/>
                </a:lnTo>
                <a:lnTo>
                  <a:pt x="12390" y="0"/>
                </a:lnTo>
                <a:lnTo>
                  <a:pt x="12358" y="0"/>
                </a:lnTo>
                <a:lnTo>
                  <a:pt x="12358" y="16"/>
                </a:lnTo>
                <a:close/>
                <a:moveTo>
                  <a:pt x="12294" y="16"/>
                </a:moveTo>
                <a:lnTo>
                  <a:pt x="12326" y="16"/>
                </a:lnTo>
                <a:lnTo>
                  <a:pt x="12326" y="0"/>
                </a:lnTo>
                <a:lnTo>
                  <a:pt x="12294" y="0"/>
                </a:lnTo>
                <a:lnTo>
                  <a:pt x="12294" y="16"/>
                </a:lnTo>
                <a:close/>
                <a:moveTo>
                  <a:pt x="12230" y="16"/>
                </a:moveTo>
                <a:lnTo>
                  <a:pt x="12262" y="16"/>
                </a:lnTo>
                <a:lnTo>
                  <a:pt x="12262" y="0"/>
                </a:lnTo>
                <a:lnTo>
                  <a:pt x="12230" y="0"/>
                </a:lnTo>
                <a:lnTo>
                  <a:pt x="12230" y="16"/>
                </a:lnTo>
                <a:close/>
                <a:moveTo>
                  <a:pt x="12166" y="16"/>
                </a:moveTo>
                <a:lnTo>
                  <a:pt x="12198" y="16"/>
                </a:lnTo>
                <a:lnTo>
                  <a:pt x="12198" y="0"/>
                </a:lnTo>
                <a:lnTo>
                  <a:pt x="12166" y="0"/>
                </a:lnTo>
                <a:lnTo>
                  <a:pt x="12166" y="16"/>
                </a:lnTo>
                <a:close/>
                <a:moveTo>
                  <a:pt x="12102" y="16"/>
                </a:moveTo>
                <a:lnTo>
                  <a:pt x="12134" y="16"/>
                </a:lnTo>
                <a:lnTo>
                  <a:pt x="12134" y="0"/>
                </a:lnTo>
                <a:lnTo>
                  <a:pt x="12102" y="0"/>
                </a:lnTo>
                <a:lnTo>
                  <a:pt x="12102" y="16"/>
                </a:lnTo>
                <a:close/>
                <a:moveTo>
                  <a:pt x="12038" y="16"/>
                </a:moveTo>
                <a:lnTo>
                  <a:pt x="12070" y="16"/>
                </a:lnTo>
                <a:lnTo>
                  <a:pt x="12070" y="0"/>
                </a:lnTo>
                <a:lnTo>
                  <a:pt x="12038" y="0"/>
                </a:lnTo>
                <a:lnTo>
                  <a:pt x="12038" y="16"/>
                </a:lnTo>
                <a:close/>
                <a:moveTo>
                  <a:pt x="11974" y="16"/>
                </a:moveTo>
                <a:lnTo>
                  <a:pt x="12006" y="16"/>
                </a:lnTo>
                <a:lnTo>
                  <a:pt x="12006" y="0"/>
                </a:lnTo>
                <a:lnTo>
                  <a:pt x="11974" y="0"/>
                </a:lnTo>
                <a:lnTo>
                  <a:pt x="11974" y="16"/>
                </a:lnTo>
                <a:close/>
                <a:moveTo>
                  <a:pt x="11910" y="16"/>
                </a:moveTo>
                <a:lnTo>
                  <a:pt x="11942" y="16"/>
                </a:lnTo>
                <a:lnTo>
                  <a:pt x="11942" y="0"/>
                </a:lnTo>
                <a:lnTo>
                  <a:pt x="11910" y="0"/>
                </a:lnTo>
                <a:lnTo>
                  <a:pt x="11910" y="16"/>
                </a:lnTo>
                <a:close/>
                <a:moveTo>
                  <a:pt x="11846" y="16"/>
                </a:moveTo>
                <a:lnTo>
                  <a:pt x="11878" y="16"/>
                </a:lnTo>
                <a:lnTo>
                  <a:pt x="11878" y="0"/>
                </a:lnTo>
                <a:lnTo>
                  <a:pt x="11846" y="0"/>
                </a:lnTo>
                <a:lnTo>
                  <a:pt x="11846" y="16"/>
                </a:lnTo>
                <a:close/>
                <a:moveTo>
                  <a:pt x="11782" y="16"/>
                </a:moveTo>
                <a:lnTo>
                  <a:pt x="11814" y="16"/>
                </a:lnTo>
                <a:lnTo>
                  <a:pt x="11814" y="0"/>
                </a:lnTo>
                <a:lnTo>
                  <a:pt x="11782" y="0"/>
                </a:lnTo>
                <a:lnTo>
                  <a:pt x="11782" y="16"/>
                </a:lnTo>
                <a:close/>
                <a:moveTo>
                  <a:pt x="11718" y="16"/>
                </a:moveTo>
                <a:lnTo>
                  <a:pt x="11750" y="16"/>
                </a:lnTo>
                <a:lnTo>
                  <a:pt x="11750" y="0"/>
                </a:lnTo>
                <a:lnTo>
                  <a:pt x="11718" y="0"/>
                </a:lnTo>
                <a:lnTo>
                  <a:pt x="11718" y="16"/>
                </a:lnTo>
                <a:close/>
                <a:moveTo>
                  <a:pt x="11654" y="16"/>
                </a:moveTo>
                <a:lnTo>
                  <a:pt x="11686" y="16"/>
                </a:lnTo>
                <a:lnTo>
                  <a:pt x="11686" y="0"/>
                </a:lnTo>
                <a:lnTo>
                  <a:pt x="11654" y="0"/>
                </a:lnTo>
                <a:lnTo>
                  <a:pt x="11654" y="16"/>
                </a:lnTo>
                <a:close/>
                <a:moveTo>
                  <a:pt x="11590" y="16"/>
                </a:moveTo>
                <a:lnTo>
                  <a:pt x="11622" y="16"/>
                </a:lnTo>
                <a:lnTo>
                  <a:pt x="11622" y="0"/>
                </a:lnTo>
                <a:lnTo>
                  <a:pt x="11590" y="0"/>
                </a:lnTo>
                <a:lnTo>
                  <a:pt x="11590" y="16"/>
                </a:lnTo>
                <a:close/>
                <a:moveTo>
                  <a:pt x="11526" y="16"/>
                </a:moveTo>
                <a:lnTo>
                  <a:pt x="11558" y="16"/>
                </a:lnTo>
                <a:lnTo>
                  <a:pt x="11558" y="0"/>
                </a:lnTo>
                <a:lnTo>
                  <a:pt x="11526" y="0"/>
                </a:lnTo>
                <a:lnTo>
                  <a:pt x="11526" y="16"/>
                </a:lnTo>
                <a:close/>
                <a:moveTo>
                  <a:pt x="11462" y="16"/>
                </a:moveTo>
                <a:lnTo>
                  <a:pt x="11494" y="16"/>
                </a:lnTo>
                <a:lnTo>
                  <a:pt x="11494" y="0"/>
                </a:lnTo>
                <a:lnTo>
                  <a:pt x="11462" y="0"/>
                </a:lnTo>
                <a:lnTo>
                  <a:pt x="11462" y="16"/>
                </a:lnTo>
                <a:close/>
                <a:moveTo>
                  <a:pt x="11398" y="16"/>
                </a:moveTo>
                <a:lnTo>
                  <a:pt x="11430" y="16"/>
                </a:lnTo>
                <a:lnTo>
                  <a:pt x="11430" y="0"/>
                </a:lnTo>
                <a:lnTo>
                  <a:pt x="11398" y="0"/>
                </a:lnTo>
                <a:lnTo>
                  <a:pt x="11398" y="16"/>
                </a:lnTo>
                <a:close/>
                <a:moveTo>
                  <a:pt x="11334" y="16"/>
                </a:moveTo>
                <a:lnTo>
                  <a:pt x="11366" y="16"/>
                </a:lnTo>
                <a:lnTo>
                  <a:pt x="11366" y="0"/>
                </a:lnTo>
                <a:lnTo>
                  <a:pt x="11334" y="0"/>
                </a:lnTo>
                <a:lnTo>
                  <a:pt x="11334" y="16"/>
                </a:lnTo>
                <a:close/>
                <a:moveTo>
                  <a:pt x="11270" y="16"/>
                </a:moveTo>
                <a:lnTo>
                  <a:pt x="11302" y="16"/>
                </a:lnTo>
                <a:lnTo>
                  <a:pt x="11302" y="0"/>
                </a:lnTo>
                <a:lnTo>
                  <a:pt x="11270" y="0"/>
                </a:lnTo>
                <a:lnTo>
                  <a:pt x="11270" y="16"/>
                </a:lnTo>
                <a:close/>
                <a:moveTo>
                  <a:pt x="11206" y="16"/>
                </a:moveTo>
                <a:lnTo>
                  <a:pt x="11238" y="16"/>
                </a:lnTo>
                <a:lnTo>
                  <a:pt x="11238" y="0"/>
                </a:lnTo>
                <a:lnTo>
                  <a:pt x="11206" y="0"/>
                </a:lnTo>
                <a:lnTo>
                  <a:pt x="11206" y="16"/>
                </a:lnTo>
                <a:close/>
                <a:moveTo>
                  <a:pt x="11142" y="16"/>
                </a:moveTo>
                <a:lnTo>
                  <a:pt x="11174" y="16"/>
                </a:lnTo>
                <a:lnTo>
                  <a:pt x="11174" y="0"/>
                </a:lnTo>
                <a:lnTo>
                  <a:pt x="11142" y="0"/>
                </a:lnTo>
                <a:lnTo>
                  <a:pt x="11142" y="16"/>
                </a:lnTo>
                <a:close/>
                <a:moveTo>
                  <a:pt x="11078" y="16"/>
                </a:moveTo>
                <a:lnTo>
                  <a:pt x="11110" y="16"/>
                </a:lnTo>
                <a:lnTo>
                  <a:pt x="11110" y="0"/>
                </a:lnTo>
                <a:lnTo>
                  <a:pt x="11078" y="0"/>
                </a:lnTo>
                <a:lnTo>
                  <a:pt x="11078" y="16"/>
                </a:lnTo>
                <a:close/>
                <a:moveTo>
                  <a:pt x="11014" y="16"/>
                </a:moveTo>
                <a:lnTo>
                  <a:pt x="11046" y="16"/>
                </a:lnTo>
                <a:lnTo>
                  <a:pt x="11046" y="0"/>
                </a:lnTo>
                <a:lnTo>
                  <a:pt x="11014" y="0"/>
                </a:lnTo>
                <a:lnTo>
                  <a:pt x="11014" y="16"/>
                </a:lnTo>
                <a:close/>
                <a:moveTo>
                  <a:pt x="10950" y="16"/>
                </a:moveTo>
                <a:lnTo>
                  <a:pt x="10982" y="16"/>
                </a:lnTo>
                <a:lnTo>
                  <a:pt x="10982" y="0"/>
                </a:lnTo>
                <a:lnTo>
                  <a:pt x="10950" y="0"/>
                </a:lnTo>
                <a:lnTo>
                  <a:pt x="10950" y="16"/>
                </a:lnTo>
                <a:close/>
                <a:moveTo>
                  <a:pt x="10886" y="16"/>
                </a:moveTo>
                <a:lnTo>
                  <a:pt x="10918" y="16"/>
                </a:lnTo>
                <a:lnTo>
                  <a:pt x="10918" y="0"/>
                </a:lnTo>
                <a:lnTo>
                  <a:pt x="10886" y="0"/>
                </a:lnTo>
                <a:lnTo>
                  <a:pt x="10886" y="16"/>
                </a:lnTo>
                <a:close/>
                <a:moveTo>
                  <a:pt x="10822" y="16"/>
                </a:moveTo>
                <a:lnTo>
                  <a:pt x="10854" y="16"/>
                </a:lnTo>
                <a:lnTo>
                  <a:pt x="10854" y="0"/>
                </a:lnTo>
                <a:lnTo>
                  <a:pt x="10822" y="0"/>
                </a:lnTo>
                <a:lnTo>
                  <a:pt x="10822" y="16"/>
                </a:lnTo>
                <a:close/>
                <a:moveTo>
                  <a:pt x="10758" y="16"/>
                </a:moveTo>
                <a:lnTo>
                  <a:pt x="10790" y="16"/>
                </a:lnTo>
                <a:lnTo>
                  <a:pt x="10790" y="0"/>
                </a:lnTo>
                <a:lnTo>
                  <a:pt x="10758" y="0"/>
                </a:lnTo>
                <a:lnTo>
                  <a:pt x="10758" y="16"/>
                </a:lnTo>
                <a:close/>
                <a:moveTo>
                  <a:pt x="10694" y="16"/>
                </a:moveTo>
                <a:lnTo>
                  <a:pt x="10726" y="16"/>
                </a:lnTo>
                <a:lnTo>
                  <a:pt x="10726" y="0"/>
                </a:lnTo>
                <a:lnTo>
                  <a:pt x="10694" y="0"/>
                </a:lnTo>
                <a:lnTo>
                  <a:pt x="10694" y="16"/>
                </a:lnTo>
                <a:close/>
                <a:moveTo>
                  <a:pt x="10630" y="16"/>
                </a:moveTo>
                <a:lnTo>
                  <a:pt x="10662" y="16"/>
                </a:lnTo>
                <a:lnTo>
                  <a:pt x="10662" y="0"/>
                </a:lnTo>
                <a:lnTo>
                  <a:pt x="10630" y="0"/>
                </a:lnTo>
                <a:lnTo>
                  <a:pt x="10630" y="16"/>
                </a:lnTo>
                <a:close/>
                <a:moveTo>
                  <a:pt x="10566" y="16"/>
                </a:moveTo>
                <a:lnTo>
                  <a:pt x="10598" y="16"/>
                </a:lnTo>
                <a:lnTo>
                  <a:pt x="10598" y="0"/>
                </a:lnTo>
                <a:lnTo>
                  <a:pt x="10566" y="0"/>
                </a:lnTo>
                <a:lnTo>
                  <a:pt x="10566" y="16"/>
                </a:lnTo>
                <a:close/>
                <a:moveTo>
                  <a:pt x="10502" y="16"/>
                </a:moveTo>
                <a:lnTo>
                  <a:pt x="10534" y="16"/>
                </a:lnTo>
                <a:lnTo>
                  <a:pt x="10534" y="0"/>
                </a:lnTo>
                <a:lnTo>
                  <a:pt x="10502" y="0"/>
                </a:lnTo>
                <a:lnTo>
                  <a:pt x="10502" y="16"/>
                </a:lnTo>
                <a:close/>
                <a:moveTo>
                  <a:pt x="10438" y="16"/>
                </a:moveTo>
                <a:lnTo>
                  <a:pt x="10470" y="16"/>
                </a:lnTo>
                <a:lnTo>
                  <a:pt x="10470" y="0"/>
                </a:lnTo>
                <a:lnTo>
                  <a:pt x="10438" y="0"/>
                </a:lnTo>
                <a:lnTo>
                  <a:pt x="10438" y="16"/>
                </a:lnTo>
                <a:close/>
                <a:moveTo>
                  <a:pt x="10374" y="16"/>
                </a:moveTo>
                <a:lnTo>
                  <a:pt x="10406" y="16"/>
                </a:lnTo>
                <a:lnTo>
                  <a:pt x="10406" y="0"/>
                </a:lnTo>
                <a:lnTo>
                  <a:pt x="10374" y="0"/>
                </a:lnTo>
                <a:lnTo>
                  <a:pt x="10374" y="16"/>
                </a:lnTo>
                <a:close/>
                <a:moveTo>
                  <a:pt x="10310" y="16"/>
                </a:moveTo>
                <a:lnTo>
                  <a:pt x="10342" y="16"/>
                </a:lnTo>
                <a:lnTo>
                  <a:pt x="10342" y="0"/>
                </a:lnTo>
                <a:lnTo>
                  <a:pt x="10310" y="0"/>
                </a:lnTo>
                <a:lnTo>
                  <a:pt x="10310" y="16"/>
                </a:lnTo>
                <a:close/>
                <a:moveTo>
                  <a:pt x="10246" y="16"/>
                </a:moveTo>
                <a:lnTo>
                  <a:pt x="10278" y="16"/>
                </a:lnTo>
                <a:lnTo>
                  <a:pt x="10278" y="0"/>
                </a:lnTo>
                <a:lnTo>
                  <a:pt x="10246" y="0"/>
                </a:lnTo>
                <a:lnTo>
                  <a:pt x="10246" y="16"/>
                </a:lnTo>
                <a:close/>
                <a:moveTo>
                  <a:pt x="10182" y="16"/>
                </a:moveTo>
                <a:lnTo>
                  <a:pt x="10214" y="16"/>
                </a:lnTo>
                <a:lnTo>
                  <a:pt x="10214" y="0"/>
                </a:lnTo>
                <a:lnTo>
                  <a:pt x="10182" y="0"/>
                </a:lnTo>
                <a:lnTo>
                  <a:pt x="10182" y="16"/>
                </a:lnTo>
                <a:close/>
                <a:moveTo>
                  <a:pt x="10118" y="16"/>
                </a:moveTo>
                <a:lnTo>
                  <a:pt x="10150" y="16"/>
                </a:lnTo>
                <a:lnTo>
                  <a:pt x="10150" y="0"/>
                </a:lnTo>
                <a:lnTo>
                  <a:pt x="10118" y="0"/>
                </a:lnTo>
                <a:lnTo>
                  <a:pt x="10118" y="16"/>
                </a:lnTo>
                <a:close/>
                <a:moveTo>
                  <a:pt x="10054" y="16"/>
                </a:moveTo>
                <a:lnTo>
                  <a:pt x="10086" y="16"/>
                </a:lnTo>
                <a:lnTo>
                  <a:pt x="10086" y="0"/>
                </a:lnTo>
                <a:lnTo>
                  <a:pt x="10054" y="0"/>
                </a:lnTo>
                <a:lnTo>
                  <a:pt x="10054" y="16"/>
                </a:lnTo>
                <a:close/>
                <a:moveTo>
                  <a:pt x="9990" y="16"/>
                </a:moveTo>
                <a:lnTo>
                  <a:pt x="10022" y="16"/>
                </a:lnTo>
                <a:lnTo>
                  <a:pt x="10022" y="0"/>
                </a:lnTo>
                <a:lnTo>
                  <a:pt x="9990" y="0"/>
                </a:lnTo>
                <a:lnTo>
                  <a:pt x="9990" y="16"/>
                </a:lnTo>
                <a:close/>
                <a:moveTo>
                  <a:pt x="9926" y="16"/>
                </a:moveTo>
                <a:lnTo>
                  <a:pt x="9958" y="16"/>
                </a:lnTo>
                <a:lnTo>
                  <a:pt x="9958" y="0"/>
                </a:lnTo>
                <a:lnTo>
                  <a:pt x="9926" y="0"/>
                </a:lnTo>
                <a:lnTo>
                  <a:pt x="9926" y="16"/>
                </a:lnTo>
                <a:close/>
                <a:moveTo>
                  <a:pt x="9862" y="16"/>
                </a:moveTo>
                <a:lnTo>
                  <a:pt x="9894" y="16"/>
                </a:lnTo>
                <a:lnTo>
                  <a:pt x="9894" y="0"/>
                </a:lnTo>
                <a:lnTo>
                  <a:pt x="9862" y="0"/>
                </a:lnTo>
                <a:lnTo>
                  <a:pt x="9862" y="16"/>
                </a:lnTo>
                <a:close/>
                <a:moveTo>
                  <a:pt x="9798" y="16"/>
                </a:moveTo>
                <a:lnTo>
                  <a:pt x="9830" y="16"/>
                </a:lnTo>
                <a:lnTo>
                  <a:pt x="9830" y="0"/>
                </a:lnTo>
                <a:lnTo>
                  <a:pt x="9798" y="0"/>
                </a:lnTo>
                <a:lnTo>
                  <a:pt x="9798" y="16"/>
                </a:lnTo>
                <a:close/>
                <a:moveTo>
                  <a:pt x="9734" y="16"/>
                </a:moveTo>
                <a:lnTo>
                  <a:pt x="9766" y="16"/>
                </a:lnTo>
                <a:lnTo>
                  <a:pt x="9766" y="0"/>
                </a:lnTo>
                <a:lnTo>
                  <a:pt x="9734" y="0"/>
                </a:lnTo>
                <a:lnTo>
                  <a:pt x="9734" y="16"/>
                </a:lnTo>
                <a:close/>
                <a:moveTo>
                  <a:pt x="9670" y="16"/>
                </a:moveTo>
                <a:lnTo>
                  <a:pt x="9702" y="16"/>
                </a:lnTo>
                <a:lnTo>
                  <a:pt x="9702" y="0"/>
                </a:lnTo>
                <a:lnTo>
                  <a:pt x="9670" y="0"/>
                </a:lnTo>
                <a:lnTo>
                  <a:pt x="9670" y="16"/>
                </a:lnTo>
                <a:close/>
                <a:moveTo>
                  <a:pt x="9606" y="16"/>
                </a:moveTo>
                <a:lnTo>
                  <a:pt x="9638" y="16"/>
                </a:lnTo>
                <a:lnTo>
                  <a:pt x="9638" y="0"/>
                </a:lnTo>
                <a:lnTo>
                  <a:pt x="9606" y="0"/>
                </a:lnTo>
                <a:lnTo>
                  <a:pt x="9606" y="16"/>
                </a:lnTo>
                <a:close/>
                <a:moveTo>
                  <a:pt x="9542" y="16"/>
                </a:moveTo>
                <a:lnTo>
                  <a:pt x="9574" y="16"/>
                </a:lnTo>
                <a:lnTo>
                  <a:pt x="9574" y="0"/>
                </a:lnTo>
                <a:lnTo>
                  <a:pt x="9542" y="0"/>
                </a:lnTo>
                <a:lnTo>
                  <a:pt x="9542" y="16"/>
                </a:lnTo>
                <a:close/>
                <a:moveTo>
                  <a:pt x="9478" y="16"/>
                </a:moveTo>
                <a:lnTo>
                  <a:pt x="9510" y="16"/>
                </a:lnTo>
                <a:lnTo>
                  <a:pt x="9510" y="0"/>
                </a:lnTo>
                <a:lnTo>
                  <a:pt x="9478" y="0"/>
                </a:lnTo>
                <a:lnTo>
                  <a:pt x="9478" y="16"/>
                </a:lnTo>
                <a:close/>
                <a:moveTo>
                  <a:pt x="9414" y="16"/>
                </a:moveTo>
                <a:lnTo>
                  <a:pt x="9446" y="16"/>
                </a:lnTo>
                <a:lnTo>
                  <a:pt x="9446" y="0"/>
                </a:lnTo>
                <a:lnTo>
                  <a:pt x="9414" y="0"/>
                </a:lnTo>
                <a:lnTo>
                  <a:pt x="9414" y="16"/>
                </a:lnTo>
                <a:close/>
                <a:moveTo>
                  <a:pt x="9350" y="16"/>
                </a:moveTo>
                <a:lnTo>
                  <a:pt x="9382" y="16"/>
                </a:lnTo>
                <a:lnTo>
                  <a:pt x="9382" y="0"/>
                </a:lnTo>
                <a:lnTo>
                  <a:pt x="9350" y="0"/>
                </a:lnTo>
                <a:lnTo>
                  <a:pt x="9350" y="16"/>
                </a:lnTo>
                <a:close/>
                <a:moveTo>
                  <a:pt x="9286" y="16"/>
                </a:moveTo>
                <a:lnTo>
                  <a:pt x="9318" y="16"/>
                </a:lnTo>
                <a:lnTo>
                  <a:pt x="9318" y="0"/>
                </a:lnTo>
                <a:lnTo>
                  <a:pt x="9286" y="0"/>
                </a:lnTo>
                <a:lnTo>
                  <a:pt x="9286" y="16"/>
                </a:lnTo>
                <a:close/>
                <a:moveTo>
                  <a:pt x="9222" y="16"/>
                </a:moveTo>
                <a:lnTo>
                  <a:pt x="9254" y="16"/>
                </a:lnTo>
                <a:lnTo>
                  <a:pt x="9254" y="0"/>
                </a:lnTo>
                <a:lnTo>
                  <a:pt x="9222" y="0"/>
                </a:lnTo>
                <a:lnTo>
                  <a:pt x="9222" y="16"/>
                </a:lnTo>
                <a:close/>
                <a:moveTo>
                  <a:pt x="9158" y="16"/>
                </a:moveTo>
                <a:lnTo>
                  <a:pt x="9190" y="16"/>
                </a:lnTo>
                <a:lnTo>
                  <a:pt x="9190" y="0"/>
                </a:lnTo>
                <a:lnTo>
                  <a:pt x="9158" y="0"/>
                </a:lnTo>
                <a:lnTo>
                  <a:pt x="9158" y="16"/>
                </a:lnTo>
                <a:close/>
                <a:moveTo>
                  <a:pt x="9094" y="16"/>
                </a:moveTo>
                <a:lnTo>
                  <a:pt x="9126" y="16"/>
                </a:lnTo>
                <a:lnTo>
                  <a:pt x="9126" y="0"/>
                </a:lnTo>
                <a:lnTo>
                  <a:pt x="9094" y="0"/>
                </a:lnTo>
                <a:lnTo>
                  <a:pt x="9094" y="16"/>
                </a:lnTo>
                <a:close/>
                <a:moveTo>
                  <a:pt x="9030" y="16"/>
                </a:moveTo>
                <a:lnTo>
                  <a:pt x="9062" y="16"/>
                </a:lnTo>
                <a:lnTo>
                  <a:pt x="9062" y="0"/>
                </a:lnTo>
                <a:lnTo>
                  <a:pt x="9030" y="0"/>
                </a:lnTo>
                <a:lnTo>
                  <a:pt x="9030" y="16"/>
                </a:lnTo>
                <a:close/>
                <a:moveTo>
                  <a:pt x="8966" y="16"/>
                </a:moveTo>
                <a:lnTo>
                  <a:pt x="8998" y="16"/>
                </a:lnTo>
                <a:lnTo>
                  <a:pt x="8998" y="0"/>
                </a:lnTo>
                <a:lnTo>
                  <a:pt x="8966" y="0"/>
                </a:lnTo>
                <a:lnTo>
                  <a:pt x="8966" y="16"/>
                </a:lnTo>
                <a:close/>
                <a:moveTo>
                  <a:pt x="8902" y="16"/>
                </a:moveTo>
                <a:lnTo>
                  <a:pt x="8934" y="16"/>
                </a:lnTo>
                <a:lnTo>
                  <a:pt x="8934" y="0"/>
                </a:lnTo>
                <a:lnTo>
                  <a:pt x="8902" y="0"/>
                </a:lnTo>
                <a:lnTo>
                  <a:pt x="8902" y="16"/>
                </a:lnTo>
                <a:close/>
                <a:moveTo>
                  <a:pt x="8838" y="16"/>
                </a:moveTo>
                <a:lnTo>
                  <a:pt x="8870" y="16"/>
                </a:lnTo>
                <a:lnTo>
                  <a:pt x="8870" y="0"/>
                </a:lnTo>
                <a:lnTo>
                  <a:pt x="8838" y="0"/>
                </a:lnTo>
                <a:lnTo>
                  <a:pt x="8838" y="16"/>
                </a:lnTo>
                <a:close/>
                <a:moveTo>
                  <a:pt x="8774" y="16"/>
                </a:moveTo>
                <a:lnTo>
                  <a:pt x="8806" y="16"/>
                </a:lnTo>
                <a:lnTo>
                  <a:pt x="8806" y="0"/>
                </a:lnTo>
                <a:lnTo>
                  <a:pt x="8774" y="0"/>
                </a:lnTo>
                <a:lnTo>
                  <a:pt x="8774" y="16"/>
                </a:lnTo>
                <a:close/>
                <a:moveTo>
                  <a:pt x="8710" y="16"/>
                </a:moveTo>
                <a:lnTo>
                  <a:pt x="8742" y="16"/>
                </a:lnTo>
                <a:lnTo>
                  <a:pt x="8742" y="0"/>
                </a:lnTo>
                <a:lnTo>
                  <a:pt x="8710" y="0"/>
                </a:lnTo>
                <a:lnTo>
                  <a:pt x="8710" y="16"/>
                </a:lnTo>
                <a:close/>
                <a:moveTo>
                  <a:pt x="8646" y="16"/>
                </a:moveTo>
                <a:lnTo>
                  <a:pt x="8678" y="16"/>
                </a:lnTo>
                <a:lnTo>
                  <a:pt x="8678" y="0"/>
                </a:lnTo>
                <a:lnTo>
                  <a:pt x="8646" y="0"/>
                </a:lnTo>
                <a:lnTo>
                  <a:pt x="8646" y="16"/>
                </a:lnTo>
                <a:close/>
                <a:moveTo>
                  <a:pt x="8582" y="16"/>
                </a:moveTo>
                <a:lnTo>
                  <a:pt x="8614" y="16"/>
                </a:lnTo>
                <a:lnTo>
                  <a:pt x="8614" y="0"/>
                </a:lnTo>
                <a:lnTo>
                  <a:pt x="8582" y="0"/>
                </a:lnTo>
                <a:lnTo>
                  <a:pt x="8582" y="16"/>
                </a:lnTo>
                <a:close/>
                <a:moveTo>
                  <a:pt x="8518" y="16"/>
                </a:moveTo>
                <a:lnTo>
                  <a:pt x="8550" y="16"/>
                </a:lnTo>
                <a:lnTo>
                  <a:pt x="8550" y="0"/>
                </a:lnTo>
                <a:lnTo>
                  <a:pt x="8518" y="0"/>
                </a:lnTo>
                <a:lnTo>
                  <a:pt x="8518" y="16"/>
                </a:lnTo>
                <a:close/>
                <a:moveTo>
                  <a:pt x="8454" y="16"/>
                </a:moveTo>
                <a:lnTo>
                  <a:pt x="8486" y="16"/>
                </a:lnTo>
                <a:lnTo>
                  <a:pt x="8486" y="0"/>
                </a:lnTo>
                <a:lnTo>
                  <a:pt x="8454" y="0"/>
                </a:lnTo>
                <a:lnTo>
                  <a:pt x="8454" y="16"/>
                </a:lnTo>
                <a:close/>
                <a:moveTo>
                  <a:pt x="8390" y="16"/>
                </a:moveTo>
                <a:lnTo>
                  <a:pt x="8422" y="16"/>
                </a:lnTo>
                <a:lnTo>
                  <a:pt x="8422" y="0"/>
                </a:lnTo>
                <a:lnTo>
                  <a:pt x="8390" y="0"/>
                </a:lnTo>
                <a:lnTo>
                  <a:pt x="8390" y="16"/>
                </a:lnTo>
                <a:close/>
                <a:moveTo>
                  <a:pt x="8326" y="16"/>
                </a:moveTo>
                <a:lnTo>
                  <a:pt x="8358" y="16"/>
                </a:lnTo>
                <a:lnTo>
                  <a:pt x="8358" y="0"/>
                </a:lnTo>
                <a:lnTo>
                  <a:pt x="8326" y="0"/>
                </a:lnTo>
                <a:lnTo>
                  <a:pt x="8326" y="16"/>
                </a:lnTo>
                <a:close/>
                <a:moveTo>
                  <a:pt x="8262" y="16"/>
                </a:moveTo>
                <a:lnTo>
                  <a:pt x="8294" y="16"/>
                </a:lnTo>
                <a:lnTo>
                  <a:pt x="8294" y="0"/>
                </a:lnTo>
                <a:lnTo>
                  <a:pt x="8262" y="0"/>
                </a:lnTo>
                <a:lnTo>
                  <a:pt x="8262" y="16"/>
                </a:lnTo>
                <a:close/>
                <a:moveTo>
                  <a:pt x="8198" y="16"/>
                </a:moveTo>
                <a:lnTo>
                  <a:pt x="8230" y="16"/>
                </a:lnTo>
                <a:lnTo>
                  <a:pt x="8230" y="0"/>
                </a:lnTo>
                <a:lnTo>
                  <a:pt x="8198" y="0"/>
                </a:lnTo>
                <a:lnTo>
                  <a:pt x="8198" y="16"/>
                </a:lnTo>
                <a:close/>
                <a:moveTo>
                  <a:pt x="8134" y="16"/>
                </a:moveTo>
                <a:lnTo>
                  <a:pt x="8166" y="16"/>
                </a:lnTo>
                <a:lnTo>
                  <a:pt x="8166" y="0"/>
                </a:lnTo>
                <a:lnTo>
                  <a:pt x="8134" y="0"/>
                </a:lnTo>
                <a:lnTo>
                  <a:pt x="8134" y="16"/>
                </a:lnTo>
                <a:close/>
                <a:moveTo>
                  <a:pt x="8070" y="16"/>
                </a:moveTo>
                <a:lnTo>
                  <a:pt x="8102" y="16"/>
                </a:lnTo>
                <a:lnTo>
                  <a:pt x="8102" y="0"/>
                </a:lnTo>
                <a:lnTo>
                  <a:pt x="8070" y="0"/>
                </a:lnTo>
                <a:lnTo>
                  <a:pt x="8070" y="16"/>
                </a:lnTo>
                <a:close/>
                <a:moveTo>
                  <a:pt x="8006" y="16"/>
                </a:moveTo>
                <a:lnTo>
                  <a:pt x="8038" y="16"/>
                </a:lnTo>
                <a:lnTo>
                  <a:pt x="8038" y="0"/>
                </a:lnTo>
                <a:lnTo>
                  <a:pt x="8006" y="0"/>
                </a:lnTo>
                <a:lnTo>
                  <a:pt x="8006" y="16"/>
                </a:lnTo>
                <a:close/>
                <a:moveTo>
                  <a:pt x="7942" y="16"/>
                </a:moveTo>
                <a:lnTo>
                  <a:pt x="7974" y="16"/>
                </a:lnTo>
                <a:lnTo>
                  <a:pt x="7974" y="0"/>
                </a:lnTo>
                <a:lnTo>
                  <a:pt x="7942" y="0"/>
                </a:lnTo>
                <a:lnTo>
                  <a:pt x="7942" y="16"/>
                </a:lnTo>
                <a:close/>
                <a:moveTo>
                  <a:pt x="7878" y="16"/>
                </a:moveTo>
                <a:lnTo>
                  <a:pt x="7910" y="16"/>
                </a:lnTo>
                <a:lnTo>
                  <a:pt x="7910" y="0"/>
                </a:lnTo>
                <a:lnTo>
                  <a:pt x="7878" y="0"/>
                </a:lnTo>
                <a:lnTo>
                  <a:pt x="7878" y="16"/>
                </a:lnTo>
                <a:close/>
                <a:moveTo>
                  <a:pt x="7814" y="16"/>
                </a:moveTo>
                <a:lnTo>
                  <a:pt x="7846" y="16"/>
                </a:lnTo>
                <a:lnTo>
                  <a:pt x="7846" y="0"/>
                </a:lnTo>
                <a:lnTo>
                  <a:pt x="7814" y="0"/>
                </a:lnTo>
                <a:lnTo>
                  <a:pt x="7814" y="16"/>
                </a:lnTo>
                <a:close/>
                <a:moveTo>
                  <a:pt x="7750" y="16"/>
                </a:moveTo>
                <a:lnTo>
                  <a:pt x="7782" y="16"/>
                </a:lnTo>
                <a:lnTo>
                  <a:pt x="7782" y="0"/>
                </a:lnTo>
                <a:lnTo>
                  <a:pt x="7750" y="0"/>
                </a:lnTo>
                <a:lnTo>
                  <a:pt x="7750" y="16"/>
                </a:lnTo>
                <a:close/>
                <a:moveTo>
                  <a:pt x="7686" y="16"/>
                </a:moveTo>
                <a:lnTo>
                  <a:pt x="7718" y="16"/>
                </a:lnTo>
                <a:lnTo>
                  <a:pt x="7718" y="0"/>
                </a:lnTo>
                <a:lnTo>
                  <a:pt x="7686" y="0"/>
                </a:lnTo>
                <a:lnTo>
                  <a:pt x="7686" y="16"/>
                </a:lnTo>
                <a:close/>
                <a:moveTo>
                  <a:pt x="7622" y="16"/>
                </a:moveTo>
                <a:lnTo>
                  <a:pt x="7654" y="16"/>
                </a:lnTo>
                <a:lnTo>
                  <a:pt x="7654" y="0"/>
                </a:lnTo>
                <a:lnTo>
                  <a:pt x="7622" y="0"/>
                </a:lnTo>
                <a:lnTo>
                  <a:pt x="7622" y="16"/>
                </a:lnTo>
                <a:close/>
                <a:moveTo>
                  <a:pt x="7558" y="16"/>
                </a:moveTo>
                <a:lnTo>
                  <a:pt x="7590" y="16"/>
                </a:lnTo>
                <a:lnTo>
                  <a:pt x="7590" y="0"/>
                </a:lnTo>
                <a:lnTo>
                  <a:pt x="7558" y="0"/>
                </a:lnTo>
                <a:lnTo>
                  <a:pt x="7558" y="16"/>
                </a:lnTo>
                <a:close/>
                <a:moveTo>
                  <a:pt x="7494" y="16"/>
                </a:moveTo>
                <a:lnTo>
                  <a:pt x="7526" y="16"/>
                </a:lnTo>
                <a:lnTo>
                  <a:pt x="7526" y="0"/>
                </a:lnTo>
                <a:lnTo>
                  <a:pt x="7494" y="0"/>
                </a:lnTo>
                <a:lnTo>
                  <a:pt x="7494" y="16"/>
                </a:lnTo>
                <a:close/>
                <a:moveTo>
                  <a:pt x="7430" y="16"/>
                </a:moveTo>
                <a:lnTo>
                  <a:pt x="7462" y="16"/>
                </a:lnTo>
                <a:lnTo>
                  <a:pt x="7462" y="0"/>
                </a:lnTo>
                <a:lnTo>
                  <a:pt x="7430" y="0"/>
                </a:lnTo>
                <a:lnTo>
                  <a:pt x="7430" y="16"/>
                </a:lnTo>
                <a:close/>
                <a:moveTo>
                  <a:pt x="7366" y="16"/>
                </a:moveTo>
                <a:lnTo>
                  <a:pt x="7398" y="16"/>
                </a:lnTo>
                <a:lnTo>
                  <a:pt x="7398" y="0"/>
                </a:lnTo>
                <a:lnTo>
                  <a:pt x="7366" y="0"/>
                </a:lnTo>
                <a:lnTo>
                  <a:pt x="7366" y="16"/>
                </a:lnTo>
                <a:close/>
                <a:moveTo>
                  <a:pt x="7302" y="16"/>
                </a:moveTo>
                <a:lnTo>
                  <a:pt x="7334" y="16"/>
                </a:lnTo>
                <a:lnTo>
                  <a:pt x="7334" y="0"/>
                </a:lnTo>
                <a:lnTo>
                  <a:pt x="7302" y="0"/>
                </a:lnTo>
                <a:lnTo>
                  <a:pt x="7302" y="16"/>
                </a:lnTo>
                <a:close/>
                <a:moveTo>
                  <a:pt x="7238" y="16"/>
                </a:moveTo>
                <a:lnTo>
                  <a:pt x="7270" y="16"/>
                </a:lnTo>
                <a:lnTo>
                  <a:pt x="7270" y="0"/>
                </a:lnTo>
                <a:lnTo>
                  <a:pt x="7238" y="0"/>
                </a:lnTo>
                <a:lnTo>
                  <a:pt x="7238" y="16"/>
                </a:lnTo>
                <a:close/>
                <a:moveTo>
                  <a:pt x="7174" y="16"/>
                </a:moveTo>
                <a:lnTo>
                  <a:pt x="7206" y="16"/>
                </a:lnTo>
                <a:lnTo>
                  <a:pt x="7206" y="0"/>
                </a:lnTo>
                <a:lnTo>
                  <a:pt x="7174" y="0"/>
                </a:lnTo>
                <a:lnTo>
                  <a:pt x="7174" y="16"/>
                </a:lnTo>
                <a:close/>
                <a:moveTo>
                  <a:pt x="7110" y="16"/>
                </a:moveTo>
                <a:lnTo>
                  <a:pt x="7142" y="16"/>
                </a:lnTo>
                <a:lnTo>
                  <a:pt x="7142" y="0"/>
                </a:lnTo>
                <a:lnTo>
                  <a:pt x="7110" y="0"/>
                </a:lnTo>
                <a:lnTo>
                  <a:pt x="7110" y="16"/>
                </a:lnTo>
                <a:close/>
                <a:moveTo>
                  <a:pt x="7046" y="16"/>
                </a:moveTo>
                <a:lnTo>
                  <a:pt x="7078" y="16"/>
                </a:lnTo>
                <a:lnTo>
                  <a:pt x="7078" y="0"/>
                </a:lnTo>
                <a:lnTo>
                  <a:pt x="7046" y="0"/>
                </a:lnTo>
                <a:lnTo>
                  <a:pt x="7046" y="16"/>
                </a:lnTo>
                <a:close/>
                <a:moveTo>
                  <a:pt x="6982" y="16"/>
                </a:moveTo>
                <a:lnTo>
                  <a:pt x="7014" y="16"/>
                </a:lnTo>
                <a:lnTo>
                  <a:pt x="7014" y="0"/>
                </a:lnTo>
                <a:lnTo>
                  <a:pt x="6982" y="0"/>
                </a:lnTo>
                <a:lnTo>
                  <a:pt x="6982" y="16"/>
                </a:lnTo>
                <a:close/>
                <a:moveTo>
                  <a:pt x="6918" y="16"/>
                </a:moveTo>
                <a:lnTo>
                  <a:pt x="6950" y="16"/>
                </a:lnTo>
                <a:lnTo>
                  <a:pt x="6950" y="0"/>
                </a:lnTo>
                <a:lnTo>
                  <a:pt x="6918" y="0"/>
                </a:lnTo>
                <a:lnTo>
                  <a:pt x="6918" y="16"/>
                </a:lnTo>
                <a:close/>
                <a:moveTo>
                  <a:pt x="6854" y="16"/>
                </a:moveTo>
                <a:lnTo>
                  <a:pt x="6886" y="16"/>
                </a:lnTo>
                <a:lnTo>
                  <a:pt x="6886" y="0"/>
                </a:lnTo>
                <a:lnTo>
                  <a:pt x="6854" y="0"/>
                </a:lnTo>
                <a:lnTo>
                  <a:pt x="6854" y="16"/>
                </a:lnTo>
                <a:close/>
                <a:moveTo>
                  <a:pt x="6790" y="16"/>
                </a:moveTo>
                <a:lnTo>
                  <a:pt x="6822" y="16"/>
                </a:lnTo>
                <a:lnTo>
                  <a:pt x="6822" y="0"/>
                </a:lnTo>
                <a:lnTo>
                  <a:pt x="6790" y="0"/>
                </a:lnTo>
                <a:lnTo>
                  <a:pt x="6790" y="16"/>
                </a:lnTo>
                <a:close/>
                <a:moveTo>
                  <a:pt x="6726" y="16"/>
                </a:moveTo>
                <a:lnTo>
                  <a:pt x="6758" y="16"/>
                </a:lnTo>
                <a:lnTo>
                  <a:pt x="6758" y="0"/>
                </a:lnTo>
                <a:lnTo>
                  <a:pt x="6726" y="0"/>
                </a:lnTo>
                <a:lnTo>
                  <a:pt x="6726" y="16"/>
                </a:lnTo>
                <a:close/>
                <a:moveTo>
                  <a:pt x="6662" y="16"/>
                </a:moveTo>
                <a:lnTo>
                  <a:pt x="6694" y="16"/>
                </a:lnTo>
                <a:lnTo>
                  <a:pt x="6694" y="0"/>
                </a:lnTo>
                <a:lnTo>
                  <a:pt x="6662" y="0"/>
                </a:lnTo>
                <a:lnTo>
                  <a:pt x="6662" y="16"/>
                </a:lnTo>
                <a:close/>
                <a:moveTo>
                  <a:pt x="6598" y="16"/>
                </a:moveTo>
                <a:lnTo>
                  <a:pt x="6630" y="16"/>
                </a:lnTo>
                <a:lnTo>
                  <a:pt x="6630" y="0"/>
                </a:lnTo>
                <a:lnTo>
                  <a:pt x="6598" y="0"/>
                </a:lnTo>
                <a:lnTo>
                  <a:pt x="6598" y="16"/>
                </a:lnTo>
                <a:close/>
                <a:moveTo>
                  <a:pt x="6534" y="16"/>
                </a:moveTo>
                <a:lnTo>
                  <a:pt x="6566" y="16"/>
                </a:lnTo>
                <a:lnTo>
                  <a:pt x="6566" y="0"/>
                </a:lnTo>
                <a:lnTo>
                  <a:pt x="6534" y="0"/>
                </a:lnTo>
                <a:lnTo>
                  <a:pt x="6534" y="16"/>
                </a:lnTo>
                <a:close/>
                <a:moveTo>
                  <a:pt x="6470" y="16"/>
                </a:moveTo>
                <a:lnTo>
                  <a:pt x="6502" y="16"/>
                </a:lnTo>
                <a:lnTo>
                  <a:pt x="6502" y="0"/>
                </a:lnTo>
                <a:lnTo>
                  <a:pt x="6470" y="0"/>
                </a:lnTo>
                <a:lnTo>
                  <a:pt x="6470" y="16"/>
                </a:lnTo>
                <a:close/>
                <a:moveTo>
                  <a:pt x="6406" y="16"/>
                </a:moveTo>
                <a:lnTo>
                  <a:pt x="6438" y="16"/>
                </a:lnTo>
                <a:lnTo>
                  <a:pt x="6438" y="0"/>
                </a:lnTo>
                <a:lnTo>
                  <a:pt x="6406" y="0"/>
                </a:lnTo>
                <a:lnTo>
                  <a:pt x="6406" y="16"/>
                </a:lnTo>
                <a:close/>
                <a:moveTo>
                  <a:pt x="6342" y="16"/>
                </a:moveTo>
                <a:lnTo>
                  <a:pt x="6374" y="16"/>
                </a:lnTo>
                <a:lnTo>
                  <a:pt x="6374" y="0"/>
                </a:lnTo>
                <a:lnTo>
                  <a:pt x="6342" y="0"/>
                </a:lnTo>
                <a:lnTo>
                  <a:pt x="6342" y="16"/>
                </a:lnTo>
                <a:close/>
                <a:moveTo>
                  <a:pt x="6278" y="16"/>
                </a:moveTo>
                <a:lnTo>
                  <a:pt x="6310" y="16"/>
                </a:lnTo>
                <a:lnTo>
                  <a:pt x="6310" y="0"/>
                </a:lnTo>
                <a:lnTo>
                  <a:pt x="6278" y="0"/>
                </a:lnTo>
                <a:lnTo>
                  <a:pt x="6278" y="16"/>
                </a:lnTo>
                <a:close/>
                <a:moveTo>
                  <a:pt x="6214" y="16"/>
                </a:moveTo>
                <a:lnTo>
                  <a:pt x="6246" y="16"/>
                </a:lnTo>
                <a:lnTo>
                  <a:pt x="6246" y="0"/>
                </a:lnTo>
                <a:lnTo>
                  <a:pt x="6214" y="0"/>
                </a:lnTo>
                <a:lnTo>
                  <a:pt x="6214" y="16"/>
                </a:lnTo>
                <a:close/>
                <a:moveTo>
                  <a:pt x="6150" y="16"/>
                </a:moveTo>
                <a:lnTo>
                  <a:pt x="6182" y="16"/>
                </a:lnTo>
                <a:lnTo>
                  <a:pt x="6182" y="0"/>
                </a:lnTo>
                <a:lnTo>
                  <a:pt x="6150" y="0"/>
                </a:lnTo>
                <a:lnTo>
                  <a:pt x="6150" y="16"/>
                </a:lnTo>
                <a:close/>
                <a:moveTo>
                  <a:pt x="6086" y="16"/>
                </a:moveTo>
                <a:lnTo>
                  <a:pt x="6118" y="16"/>
                </a:lnTo>
                <a:lnTo>
                  <a:pt x="6118" y="0"/>
                </a:lnTo>
                <a:lnTo>
                  <a:pt x="6086" y="0"/>
                </a:lnTo>
                <a:lnTo>
                  <a:pt x="6086" y="16"/>
                </a:lnTo>
                <a:close/>
                <a:moveTo>
                  <a:pt x="6022" y="16"/>
                </a:moveTo>
                <a:lnTo>
                  <a:pt x="6054" y="16"/>
                </a:lnTo>
                <a:lnTo>
                  <a:pt x="6054" y="0"/>
                </a:lnTo>
                <a:lnTo>
                  <a:pt x="6022" y="0"/>
                </a:lnTo>
                <a:lnTo>
                  <a:pt x="6022" y="16"/>
                </a:lnTo>
                <a:close/>
                <a:moveTo>
                  <a:pt x="5958" y="16"/>
                </a:moveTo>
                <a:lnTo>
                  <a:pt x="5990" y="16"/>
                </a:lnTo>
                <a:lnTo>
                  <a:pt x="5990" y="0"/>
                </a:lnTo>
                <a:lnTo>
                  <a:pt x="5958" y="0"/>
                </a:lnTo>
                <a:lnTo>
                  <a:pt x="5958" y="16"/>
                </a:lnTo>
                <a:close/>
                <a:moveTo>
                  <a:pt x="5894" y="16"/>
                </a:moveTo>
                <a:lnTo>
                  <a:pt x="5926" y="16"/>
                </a:lnTo>
                <a:lnTo>
                  <a:pt x="5926" y="0"/>
                </a:lnTo>
                <a:lnTo>
                  <a:pt x="5894" y="0"/>
                </a:lnTo>
                <a:lnTo>
                  <a:pt x="5894" y="16"/>
                </a:lnTo>
                <a:close/>
                <a:moveTo>
                  <a:pt x="5830" y="16"/>
                </a:moveTo>
                <a:lnTo>
                  <a:pt x="5862" y="16"/>
                </a:lnTo>
                <a:lnTo>
                  <a:pt x="5862" y="0"/>
                </a:lnTo>
                <a:lnTo>
                  <a:pt x="5830" y="0"/>
                </a:lnTo>
                <a:lnTo>
                  <a:pt x="5830" y="16"/>
                </a:lnTo>
                <a:close/>
                <a:moveTo>
                  <a:pt x="5766" y="16"/>
                </a:moveTo>
                <a:lnTo>
                  <a:pt x="5798" y="16"/>
                </a:lnTo>
                <a:lnTo>
                  <a:pt x="5798" y="0"/>
                </a:lnTo>
                <a:lnTo>
                  <a:pt x="5766" y="0"/>
                </a:lnTo>
                <a:lnTo>
                  <a:pt x="5766" y="16"/>
                </a:lnTo>
                <a:close/>
                <a:moveTo>
                  <a:pt x="5702" y="16"/>
                </a:moveTo>
                <a:lnTo>
                  <a:pt x="5734" y="16"/>
                </a:lnTo>
                <a:lnTo>
                  <a:pt x="5734" y="0"/>
                </a:lnTo>
                <a:lnTo>
                  <a:pt x="5702" y="0"/>
                </a:lnTo>
                <a:lnTo>
                  <a:pt x="5702" y="16"/>
                </a:lnTo>
                <a:close/>
                <a:moveTo>
                  <a:pt x="5638" y="16"/>
                </a:moveTo>
                <a:lnTo>
                  <a:pt x="5670" y="16"/>
                </a:lnTo>
                <a:lnTo>
                  <a:pt x="5670" y="0"/>
                </a:lnTo>
                <a:lnTo>
                  <a:pt x="5638" y="0"/>
                </a:lnTo>
                <a:lnTo>
                  <a:pt x="5638" y="16"/>
                </a:lnTo>
                <a:close/>
                <a:moveTo>
                  <a:pt x="5574" y="16"/>
                </a:moveTo>
                <a:lnTo>
                  <a:pt x="5606" y="16"/>
                </a:lnTo>
                <a:lnTo>
                  <a:pt x="5606" y="0"/>
                </a:lnTo>
                <a:lnTo>
                  <a:pt x="5574" y="0"/>
                </a:lnTo>
                <a:lnTo>
                  <a:pt x="5574" y="16"/>
                </a:lnTo>
                <a:close/>
                <a:moveTo>
                  <a:pt x="5510" y="16"/>
                </a:moveTo>
                <a:lnTo>
                  <a:pt x="5542" y="16"/>
                </a:lnTo>
                <a:lnTo>
                  <a:pt x="5542" y="0"/>
                </a:lnTo>
                <a:lnTo>
                  <a:pt x="5510" y="0"/>
                </a:lnTo>
                <a:lnTo>
                  <a:pt x="5510" y="16"/>
                </a:lnTo>
                <a:close/>
                <a:moveTo>
                  <a:pt x="5446" y="16"/>
                </a:moveTo>
                <a:lnTo>
                  <a:pt x="5478" y="16"/>
                </a:lnTo>
                <a:lnTo>
                  <a:pt x="5478" y="0"/>
                </a:lnTo>
                <a:lnTo>
                  <a:pt x="5446" y="0"/>
                </a:lnTo>
                <a:lnTo>
                  <a:pt x="5446" y="16"/>
                </a:lnTo>
                <a:close/>
                <a:moveTo>
                  <a:pt x="5382" y="16"/>
                </a:moveTo>
                <a:lnTo>
                  <a:pt x="5414" y="16"/>
                </a:lnTo>
                <a:lnTo>
                  <a:pt x="5414" y="0"/>
                </a:lnTo>
                <a:lnTo>
                  <a:pt x="5382" y="0"/>
                </a:lnTo>
                <a:lnTo>
                  <a:pt x="5382" y="16"/>
                </a:lnTo>
                <a:close/>
                <a:moveTo>
                  <a:pt x="5318" y="16"/>
                </a:moveTo>
                <a:lnTo>
                  <a:pt x="5350" y="16"/>
                </a:lnTo>
                <a:lnTo>
                  <a:pt x="5350" y="0"/>
                </a:lnTo>
                <a:lnTo>
                  <a:pt x="5318" y="0"/>
                </a:lnTo>
                <a:lnTo>
                  <a:pt x="5318" y="16"/>
                </a:lnTo>
                <a:close/>
                <a:moveTo>
                  <a:pt x="5254" y="16"/>
                </a:moveTo>
                <a:lnTo>
                  <a:pt x="5286" y="16"/>
                </a:lnTo>
                <a:lnTo>
                  <a:pt x="5286" y="0"/>
                </a:lnTo>
                <a:lnTo>
                  <a:pt x="5254" y="0"/>
                </a:lnTo>
                <a:lnTo>
                  <a:pt x="5254" y="16"/>
                </a:lnTo>
                <a:close/>
                <a:moveTo>
                  <a:pt x="5190" y="16"/>
                </a:moveTo>
                <a:lnTo>
                  <a:pt x="5222" y="16"/>
                </a:lnTo>
                <a:lnTo>
                  <a:pt x="5222" y="0"/>
                </a:lnTo>
                <a:lnTo>
                  <a:pt x="5190" y="0"/>
                </a:lnTo>
                <a:lnTo>
                  <a:pt x="5190" y="16"/>
                </a:lnTo>
                <a:close/>
                <a:moveTo>
                  <a:pt x="5126" y="16"/>
                </a:moveTo>
                <a:lnTo>
                  <a:pt x="5158" y="16"/>
                </a:lnTo>
                <a:lnTo>
                  <a:pt x="5158" y="0"/>
                </a:lnTo>
                <a:lnTo>
                  <a:pt x="5126" y="0"/>
                </a:lnTo>
                <a:lnTo>
                  <a:pt x="5126" y="16"/>
                </a:lnTo>
                <a:close/>
                <a:moveTo>
                  <a:pt x="5062" y="16"/>
                </a:moveTo>
                <a:lnTo>
                  <a:pt x="5094" y="16"/>
                </a:lnTo>
                <a:lnTo>
                  <a:pt x="5094" y="0"/>
                </a:lnTo>
                <a:lnTo>
                  <a:pt x="5062" y="0"/>
                </a:lnTo>
                <a:lnTo>
                  <a:pt x="5062" y="16"/>
                </a:lnTo>
                <a:close/>
                <a:moveTo>
                  <a:pt x="4998" y="16"/>
                </a:moveTo>
                <a:lnTo>
                  <a:pt x="5030" y="16"/>
                </a:lnTo>
                <a:lnTo>
                  <a:pt x="5030" y="0"/>
                </a:lnTo>
                <a:lnTo>
                  <a:pt x="4998" y="0"/>
                </a:lnTo>
                <a:lnTo>
                  <a:pt x="4998" y="16"/>
                </a:lnTo>
                <a:close/>
                <a:moveTo>
                  <a:pt x="4934" y="16"/>
                </a:moveTo>
                <a:lnTo>
                  <a:pt x="4966" y="16"/>
                </a:lnTo>
                <a:lnTo>
                  <a:pt x="4966" y="0"/>
                </a:lnTo>
                <a:lnTo>
                  <a:pt x="4934" y="0"/>
                </a:lnTo>
                <a:lnTo>
                  <a:pt x="4934" y="16"/>
                </a:lnTo>
                <a:close/>
                <a:moveTo>
                  <a:pt x="4870" y="16"/>
                </a:moveTo>
                <a:lnTo>
                  <a:pt x="4902" y="16"/>
                </a:lnTo>
                <a:lnTo>
                  <a:pt x="4902" y="0"/>
                </a:lnTo>
                <a:lnTo>
                  <a:pt x="4870" y="0"/>
                </a:lnTo>
                <a:lnTo>
                  <a:pt x="4870" y="16"/>
                </a:lnTo>
                <a:close/>
                <a:moveTo>
                  <a:pt x="4806" y="16"/>
                </a:moveTo>
                <a:lnTo>
                  <a:pt x="4838" y="16"/>
                </a:lnTo>
                <a:lnTo>
                  <a:pt x="4838" y="0"/>
                </a:lnTo>
                <a:lnTo>
                  <a:pt x="4806" y="0"/>
                </a:lnTo>
                <a:lnTo>
                  <a:pt x="4806" y="16"/>
                </a:lnTo>
                <a:close/>
                <a:moveTo>
                  <a:pt x="4742" y="16"/>
                </a:moveTo>
                <a:lnTo>
                  <a:pt x="4774" y="16"/>
                </a:lnTo>
                <a:lnTo>
                  <a:pt x="4774" y="0"/>
                </a:lnTo>
                <a:lnTo>
                  <a:pt x="4742" y="0"/>
                </a:lnTo>
                <a:lnTo>
                  <a:pt x="4742" y="16"/>
                </a:lnTo>
                <a:close/>
                <a:moveTo>
                  <a:pt x="4678" y="16"/>
                </a:moveTo>
                <a:lnTo>
                  <a:pt x="4710" y="16"/>
                </a:lnTo>
                <a:lnTo>
                  <a:pt x="4710" y="0"/>
                </a:lnTo>
                <a:lnTo>
                  <a:pt x="4678" y="0"/>
                </a:lnTo>
                <a:lnTo>
                  <a:pt x="4678" y="16"/>
                </a:lnTo>
                <a:close/>
                <a:moveTo>
                  <a:pt x="4614" y="16"/>
                </a:moveTo>
                <a:lnTo>
                  <a:pt x="4646" y="16"/>
                </a:lnTo>
                <a:lnTo>
                  <a:pt x="4646" y="0"/>
                </a:lnTo>
                <a:lnTo>
                  <a:pt x="4614" y="0"/>
                </a:lnTo>
                <a:lnTo>
                  <a:pt x="4614" y="16"/>
                </a:lnTo>
                <a:close/>
                <a:moveTo>
                  <a:pt x="4550" y="16"/>
                </a:moveTo>
                <a:lnTo>
                  <a:pt x="4582" y="16"/>
                </a:lnTo>
                <a:lnTo>
                  <a:pt x="4582" y="0"/>
                </a:lnTo>
                <a:lnTo>
                  <a:pt x="4550" y="0"/>
                </a:lnTo>
                <a:lnTo>
                  <a:pt x="4550" y="16"/>
                </a:lnTo>
                <a:close/>
                <a:moveTo>
                  <a:pt x="4486" y="16"/>
                </a:moveTo>
                <a:lnTo>
                  <a:pt x="4518" y="16"/>
                </a:lnTo>
                <a:lnTo>
                  <a:pt x="4518" y="0"/>
                </a:lnTo>
                <a:lnTo>
                  <a:pt x="4486" y="0"/>
                </a:lnTo>
                <a:lnTo>
                  <a:pt x="4486" y="16"/>
                </a:lnTo>
                <a:close/>
                <a:moveTo>
                  <a:pt x="4422" y="16"/>
                </a:moveTo>
                <a:lnTo>
                  <a:pt x="4454" y="16"/>
                </a:lnTo>
                <a:lnTo>
                  <a:pt x="4454" y="0"/>
                </a:lnTo>
                <a:lnTo>
                  <a:pt x="4422" y="0"/>
                </a:lnTo>
                <a:lnTo>
                  <a:pt x="4422" y="16"/>
                </a:lnTo>
                <a:close/>
                <a:moveTo>
                  <a:pt x="4358" y="16"/>
                </a:moveTo>
                <a:lnTo>
                  <a:pt x="4390" y="16"/>
                </a:lnTo>
                <a:lnTo>
                  <a:pt x="4390" y="0"/>
                </a:lnTo>
                <a:lnTo>
                  <a:pt x="4358" y="0"/>
                </a:lnTo>
                <a:lnTo>
                  <a:pt x="4358" y="16"/>
                </a:lnTo>
                <a:close/>
                <a:moveTo>
                  <a:pt x="4294" y="16"/>
                </a:moveTo>
                <a:lnTo>
                  <a:pt x="4326" y="16"/>
                </a:lnTo>
                <a:lnTo>
                  <a:pt x="4326" y="0"/>
                </a:lnTo>
                <a:lnTo>
                  <a:pt x="4294" y="0"/>
                </a:lnTo>
                <a:lnTo>
                  <a:pt x="4294" y="16"/>
                </a:lnTo>
                <a:close/>
                <a:moveTo>
                  <a:pt x="4230" y="16"/>
                </a:moveTo>
                <a:lnTo>
                  <a:pt x="4262" y="16"/>
                </a:lnTo>
                <a:lnTo>
                  <a:pt x="4262" y="0"/>
                </a:lnTo>
                <a:lnTo>
                  <a:pt x="4230" y="0"/>
                </a:lnTo>
                <a:lnTo>
                  <a:pt x="4230" y="16"/>
                </a:lnTo>
                <a:close/>
                <a:moveTo>
                  <a:pt x="4166" y="16"/>
                </a:moveTo>
                <a:lnTo>
                  <a:pt x="4198" y="16"/>
                </a:lnTo>
                <a:lnTo>
                  <a:pt x="4198" y="0"/>
                </a:lnTo>
                <a:lnTo>
                  <a:pt x="4166" y="0"/>
                </a:lnTo>
                <a:lnTo>
                  <a:pt x="4166" y="16"/>
                </a:lnTo>
                <a:close/>
                <a:moveTo>
                  <a:pt x="4102" y="16"/>
                </a:moveTo>
                <a:lnTo>
                  <a:pt x="4134" y="16"/>
                </a:lnTo>
                <a:lnTo>
                  <a:pt x="4134" y="0"/>
                </a:lnTo>
                <a:lnTo>
                  <a:pt x="4102" y="0"/>
                </a:lnTo>
                <a:lnTo>
                  <a:pt x="4102" y="16"/>
                </a:lnTo>
                <a:close/>
                <a:moveTo>
                  <a:pt x="4038" y="16"/>
                </a:moveTo>
                <a:lnTo>
                  <a:pt x="4070" y="16"/>
                </a:lnTo>
                <a:lnTo>
                  <a:pt x="4070" y="0"/>
                </a:lnTo>
                <a:lnTo>
                  <a:pt x="4038" y="0"/>
                </a:lnTo>
                <a:lnTo>
                  <a:pt x="4038" y="16"/>
                </a:lnTo>
                <a:close/>
                <a:moveTo>
                  <a:pt x="3974" y="16"/>
                </a:moveTo>
                <a:lnTo>
                  <a:pt x="4006" y="16"/>
                </a:lnTo>
                <a:lnTo>
                  <a:pt x="4006" y="0"/>
                </a:lnTo>
                <a:lnTo>
                  <a:pt x="3974" y="0"/>
                </a:lnTo>
                <a:lnTo>
                  <a:pt x="3974" y="16"/>
                </a:lnTo>
                <a:close/>
                <a:moveTo>
                  <a:pt x="3910" y="16"/>
                </a:moveTo>
                <a:lnTo>
                  <a:pt x="3942" y="16"/>
                </a:lnTo>
                <a:lnTo>
                  <a:pt x="3942" y="0"/>
                </a:lnTo>
                <a:lnTo>
                  <a:pt x="3910" y="0"/>
                </a:lnTo>
                <a:lnTo>
                  <a:pt x="3910" y="16"/>
                </a:lnTo>
                <a:close/>
                <a:moveTo>
                  <a:pt x="3846" y="16"/>
                </a:moveTo>
                <a:lnTo>
                  <a:pt x="3878" y="16"/>
                </a:lnTo>
                <a:lnTo>
                  <a:pt x="3878" y="0"/>
                </a:lnTo>
                <a:lnTo>
                  <a:pt x="3846" y="0"/>
                </a:lnTo>
                <a:lnTo>
                  <a:pt x="3846" y="16"/>
                </a:lnTo>
                <a:close/>
                <a:moveTo>
                  <a:pt x="3782" y="16"/>
                </a:moveTo>
                <a:lnTo>
                  <a:pt x="3814" y="16"/>
                </a:lnTo>
                <a:lnTo>
                  <a:pt x="3814" y="0"/>
                </a:lnTo>
                <a:lnTo>
                  <a:pt x="3782" y="0"/>
                </a:lnTo>
                <a:lnTo>
                  <a:pt x="3782" y="16"/>
                </a:lnTo>
                <a:close/>
                <a:moveTo>
                  <a:pt x="3718" y="16"/>
                </a:moveTo>
                <a:lnTo>
                  <a:pt x="3750" y="16"/>
                </a:lnTo>
                <a:lnTo>
                  <a:pt x="3750" y="0"/>
                </a:lnTo>
                <a:lnTo>
                  <a:pt x="3718" y="0"/>
                </a:lnTo>
                <a:lnTo>
                  <a:pt x="3718" y="16"/>
                </a:lnTo>
                <a:close/>
                <a:moveTo>
                  <a:pt x="3654" y="16"/>
                </a:moveTo>
                <a:lnTo>
                  <a:pt x="3686" y="16"/>
                </a:lnTo>
                <a:lnTo>
                  <a:pt x="3686" y="0"/>
                </a:lnTo>
                <a:lnTo>
                  <a:pt x="3654" y="0"/>
                </a:lnTo>
                <a:lnTo>
                  <a:pt x="3654" y="16"/>
                </a:lnTo>
                <a:close/>
                <a:moveTo>
                  <a:pt x="3590" y="16"/>
                </a:moveTo>
                <a:lnTo>
                  <a:pt x="3622" y="16"/>
                </a:lnTo>
                <a:lnTo>
                  <a:pt x="3622" y="0"/>
                </a:lnTo>
                <a:lnTo>
                  <a:pt x="3590" y="0"/>
                </a:lnTo>
                <a:lnTo>
                  <a:pt x="3590" y="16"/>
                </a:lnTo>
                <a:close/>
                <a:moveTo>
                  <a:pt x="3526" y="16"/>
                </a:moveTo>
                <a:lnTo>
                  <a:pt x="3558" y="16"/>
                </a:lnTo>
                <a:lnTo>
                  <a:pt x="3558" y="0"/>
                </a:lnTo>
                <a:lnTo>
                  <a:pt x="3526" y="0"/>
                </a:lnTo>
                <a:lnTo>
                  <a:pt x="3526" y="16"/>
                </a:lnTo>
                <a:close/>
                <a:moveTo>
                  <a:pt x="3462" y="16"/>
                </a:moveTo>
                <a:lnTo>
                  <a:pt x="3494" y="16"/>
                </a:lnTo>
                <a:lnTo>
                  <a:pt x="3494" y="0"/>
                </a:lnTo>
                <a:lnTo>
                  <a:pt x="3462" y="0"/>
                </a:lnTo>
                <a:lnTo>
                  <a:pt x="3462" y="16"/>
                </a:lnTo>
                <a:close/>
                <a:moveTo>
                  <a:pt x="3398" y="16"/>
                </a:moveTo>
                <a:lnTo>
                  <a:pt x="3430" y="16"/>
                </a:lnTo>
                <a:lnTo>
                  <a:pt x="3430" y="0"/>
                </a:lnTo>
                <a:lnTo>
                  <a:pt x="3398" y="0"/>
                </a:lnTo>
                <a:lnTo>
                  <a:pt x="3398" y="16"/>
                </a:lnTo>
                <a:close/>
                <a:moveTo>
                  <a:pt x="3334" y="16"/>
                </a:moveTo>
                <a:lnTo>
                  <a:pt x="3366" y="16"/>
                </a:lnTo>
                <a:lnTo>
                  <a:pt x="3366" y="0"/>
                </a:lnTo>
                <a:lnTo>
                  <a:pt x="3334" y="0"/>
                </a:lnTo>
                <a:lnTo>
                  <a:pt x="3334" y="16"/>
                </a:lnTo>
                <a:close/>
                <a:moveTo>
                  <a:pt x="3270" y="16"/>
                </a:moveTo>
                <a:lnTo>
                  <a:pt x="3302" y="16"/>
                </a:lnTo>
                <a:lnTo>
                  <a:pt x="3302" y="0"/>
                </a:lnTo>
                <a:lnTo>
                  <a:pt x="3270" y="0"/>
                </a:lnTo>
                <a:lnTo>
                  <a:pt x="3270" y="16"/>
                </a:lnTo>
                <a:close/>
                <a:moveTo>
                  <a:pt x="3206" y="16"/>
                </a:moveTo>
                <a:lnTo>
                  <a:pt x="3238" y="16"/>
                </a:lnTo>
                <a:lnTo>
                  <a:pt x="3238" y="0"/>
                </a:lnTo>
                <a:lnTo>
                  <a:pt x="3206" y="0"/>
                </a:lnTo>
                <a:lnTo>
                  <a:pt x="3206" y="16"/>
                </a:lnTo>
                <a:close/>
                <a:moveTo>
                  <a:pt x="3142" y="16"/>
                </a:moveTo>
                <a:lnTo>
                  <a:pt x="3174" y="16"/>
                </a:lnTo>
                <a:lnTo>
                  <a:pt x="3174" y="0"/>
                </a:lnTo>
                <a:lnTo>
                  <a:pt x="3142" y="0"/>
                </a:lnTo>
                <a:lnTo>
                  <a:pt x="3142" y="16"/>
                </a:lnTo>
                <a:close/>
                <a:moveTo>
                  <a:pt x="3078" y="16"/>
                </a:moveTo>
                <a:lnTo>
                  <a:pt x="3110" y="16"/>
                </a:lnTo>
                <a:lnTo>
                  <a:pt x="3110" y="0"/>
                </a:lnTo>
                <a:lnTo>
                  <a:pt x="3078" y="0"/>
                </a:lnTo>
                <a:lnTo>
                  <a:pt x="3078" y="16"/>
                </a:lnTo>
                <a:close/>
                <a:moveTo>
                  <a:pt x="3014" y="16"/>
                </a:moveTo>
                <a:lnTo>
                  <a:pt x="3046" y="16"/>
                </a:lnTo>
                <a:lnTo>
                  <a:pt x="3046" y="0"/>
                </a:lnTo>
                <a:lnTo>
                  <a:pt x="3014" y="0"/>
                </a:lnTo>
                <a:lnTo>
                  <a:pt x="3014" y="16"/>
                </a:lnTo>
                <a:close/>
                <a:moveTo>
                  <a:pt x="2950" y="16"/>
                </a:moveTo>
                <a:lnTo>
                  <a:pt x="2982" y="16"/>
                </a:lnTo>
                <a:lnTo>
                  <a:pt x="2982" y="0"/>
                </a:lnTo>
                <a:lnTo>
                  <a:pt x="2950" y="0"/>
                </a:lnTo>
                <a:lnTo>
                  <a:pt x="2950" y="16"/>
                </a:lnTo>
                <a:close/>
                <a:moveTo>
                  <a:pt x="2886" y="16"/>
                </a:moveTo>
                <a:lnTo>
                  <a:pt x="2918" y="16"/>
                </a:lnTo>
                <a:lnTo>
                  <a:pt x="2918" y="0"/>
                </a:lnTo>
                <a:lnTo>
                  <a:pt x="2886" y="0"/>
                </a:lnTo>
                <a:lnTo>
                  <a:pt x="2886" y="16"/>
                </a:lnTo>
                <a:close/>
                <a:moveTo>
                  <a:pt x="2822" y="16"/>
                </a:moveTo>
                <a:lnTo>
                  <a:pt x="2854" y="16"/>
                </a:lnTo>
                <a:lnTo>
                  <a:pt x="2854" y="0"/>
                </a:lnTo>
                <a:lnTo>
                  <a:pt x="2822" y="0"/>
                </a:lnTo>
                <a:lnTo>
                  <a:pt x="2822" y="16"/>
                </a:lnTo>
                <a:close/>
                <a:moveTo>
                  <a:pt x="2758" y="16"/>
                </a:moveTo>
                <a:lnTo>
                  <a:pt x="2790" y="16"/>
                </a:lnTo>
                <a:lnTo>
                  <a:pt x="2790" y="0"/>
                </a:lnTo>
                <a:lnTo>
                  <a:pt x="2758" y="0"/>
                </a:lnTo>
                <a:lnTo>
                  <a:pt x="2758" y="16"/>
                </a:lnTo>
                <a:close/>
                <a:moveTo>
                  <a:pt x="2694" y="16"/>
                </a:moveTo>
                <a:lnTo>
                  <a:pt x="2726" y="16"/>
                </a:lnTo>
                <a:lnTo>
                  <a:pt x="2726" y="0"/>
                </a:lnTo>
                <a:lnTo>
                  <a:pt x="2694" y="0"/>
                </a:lnTo>
                <a:lnTo>
                  <a:pt x="2694" y="16"/>
                </a:lnTo>
                <a:close/>
                <a:moveTo>
                  <a:pt x="2630" y="16"/>
                </a:moveTo>
                <a:lnTo>
                  <a:pt x="2662" y="16"/>
                </a:lnTo>
                <a:lnTo>
                  <a:pt x="2662" y="0"/>
                </a:lnTo>
                <a:lnTo>
                  <a:pt x="2630" y="0"/>
                </a:lnTo>
                <a:lnTo>
                  <a:pt x="2630" y="16"/>
                </a:lnTo>
                <a:close/>
                <a:moveTo>
                  <a:pt x="2566" y="16"/>
                </a:moveTo>
                <a:lnTo>
                  <a:pt x="2598" y="16"/>
                </a:lnTo>
                <a:lnTo>
                  <a:pt x="2598" y="0"/>
                </a:lnTo>
                <a:lnTo>
                  <a:pt x="2566" y="0"/>
                </a:lnTo>
                <a:lnTo>
                  <a:pt x="2566" y="16"/>
                </a:lnTo>
                <a:close/>
                <a:moveTo>
                  <a:pt x="2502" y="16"/>
                </a:moveTo>
                <a:lnTo>
                  <a:pt x="2534" y="16"/>
                </a:lnTo>
                <a:lnTo>
                  <a:pt x="2534" y="0"/>
                </a:lnTo>
                <a:lnTo>
                  <a:pt x="2502" y="0"/>
                </a:lnTo>
                <a:lnTo>
                  <a:pt x="2502" y="16"/>
                </a:lnTo>
                <a:close/>
                <a:moveTo>
                  <a:pt x="2438" y="16"/>
                </a:moveTo>
                <a:lnTo>
                  <a:pt x="2470" y="16"/>
                </a:lnTo>
                <a:lnTo>
                  <a:pt x="2470" y="0"/>
                </a:lnTo>
                <a:lnTo>
                  <a:pt x="2438" y="0"/>
                </a:lnTo>
                <a:lnTo>
                  <a:pt x="2438" y="16"/>
                </a:lnTo>
                <a:close/>
                <a:moveTo>
                  <a:pt x="2374" y="16"/>
                </a:moveTo>
                <a:lnTo>
                  <a:pt x="2406" y="16"/>
                </a:lnTo>
                <a:lnTo>
                  <a:pt x="2406" y="0"/>
                </a:lnTo>
                <a:lnTo>
                  <a:pt x="2374" y="0"/>
                </a:lnTo>
                <a:lnTo>
                  <a:pt x="2374" y="16"/>
                </a:lnTo>
                <a:close/>
                <a:moveTo>
                  <a:pt x="2310" y="16"/>
                </a:moveTo>
                <a:lnTo>
                  <a:pt x="2342" y="16"/>
                </a:lnTo>
                <a:lnTo>
                  <a:pt x="2342" y="0"/>
                </a:lnTo>
                <a:lnTo>
                  <a:pt x="2310" y="0"/>
                </a:lnTo>
                <a:lnTo>
                  <a:pt x="2310" y="16"/>
                </a:lnTo>
                <a:close/>
                <a:moveTo>
                  <a:pt x="2246" y="16"/>
                </a:moveTo>
                <a:lnTo>
                  <a:pt x="2278" y="16"/>
                </a:lnTo>
                <a:lnTo>
                  <a:pt x="2278" y="0"/>
                </a:lnTo>
                <a:lnTo>
                  <a:pt x="2246" y="0"/>
                </a:lnTo>
                <a:lnTo>
                  <a:pt x="2246" y="16"/>
                </a:lnTo>
                <a:close/>
                <a:moveTo>
                  <a:pt x="2182" y="16"/>
                </a:moveTo>
                <a:lnTo>
                  <a:pt x="2214" y="16"/>
                </a:lnTo>
                <a:lnTo>
                  <a:pt x="2214" y="0"/>
                </a:lnTo>
                <a:lnTo>
                  <a:pt x="2182" y="0"/>
                </a:lnTo>
                <a:lnTo>
                  <a:pt x="2182" y="16"/>
                </a:lnTo>
                <a:close/>
                <a:moveTo>
                  <a:pt x="2118" y="16"/>
                </a:moveTo>
                <a:lnTo>
                  <a:pt x="2150" y="16"/>
                </a:lnTo>
                <a:lnTo>
                  <a:pt x="2150" y="0"/>
                </a:lnTo>
                <a:lnTo>
                  <a:pt x="2118" y="0"/>
                </a:lnTo>
                <a:lnTo>
                  <a:pt x="2118" y="16"/>
                </a:lnTo>
                <a:close/>
                <a:moveTo>
                  <a:pt x="2054" y="16"/>
                </a:moveTo>
                <a:lnTo>
                  <a:pt x="2086" y="16"/>
                </a:lnTo>
                <a:lnTo>
                  <a:pt x="2086" y="0"/>
                </a:lnTo>
                <a:lnTo>
                  <a:pt x="2054" y="0"/>
                </a:lnTo>
                <a:lnTo>
                  <a:pt x="2054" y="16"/>
                </a:lnTo>
                <a:close/>
                <a:moveTo>
                  <a:pt x="1990" y="16"/>
                </a:moveTo>
                <a:lnTo>
                  <a:pt x="2022" y="16"/>
                </a:lnTo>
                <a:lnTo>
                  <a:pt x="2022" y="0"/>
                </a:lnTo>
                <a:lnTo>
                  <a:pt x="1990" y="0"/>
                </a:lnTo>
                <a:lnTo>
                  <a:pt x="1990" y="16"/>
                </a:lnTo>
                <a:close/>
                <a:moveTo>
                  <a:pt x="1926" y="16"/>
                </a:moveTo>
                <a:lnTo>
                  <a:pt x="1958" y="16"/>
                </a:lnTo>
                <a:lnTo>
                  <a:pt x="1958" y="0"/>
                </a:lnTo>
                <a:lnTo>
                  <a:pt x="1926" y="0"/>
                </a:lnTo>
                <a:lnTo>
                  <a:pt x="1926" y="16"/>
                </a:lnTo>
                <a:close/>
                <a:moveTo>
                  <a:pt x="1862" y="16"/>
                </a:moveTo>
                <a:lnTo>
                  <a:pt x="1894" y="16"/>
                </a:lnTo>
                <a:lnTo>
                  <a:pt x="1894" y="0"/>
                </a:lnTo>
                <a:lnTo>
                  <a:pt x="1862" y="0"/>
                </a:lnTo>
                <a:lnTo>
                  <a:pt x="1862" y="16"/>
                </a:lnTo>
                <a:close/>
                <a:moveTo>
                  <a:pt x="1798" y="16"/>
                </a:moveTo>
                <a:lnTo>
                  <a:pt x="1830" y="16"/>
                </a:lnTo>
                <a:lnTo>
                  <a:pt x="1830" y="0"/>
                </a:lnTo>
                <a:lnTo>
                  <a:pt x="1798" y="0"/>
                </a:lnTo>
                <a:lnTo>
                  <a:pt x="1798" y="16"/>
                </a:lnTo>
                <a:close/>
                <a:moveTo>
                  <a:pt x="1734" y="16"/>
                </a:moveTo>
                <a:lnTo>
                  <a:pt x="1766" y="16"/>
                </a:lnTo>
                <a:lnTo>
                  <a:pt x="1766" y="0"/>
                </a:lnTo>
                <a:lnTo>
                  <a:pt x="1734" y="0"/>
                </a:lnTo>
                <a:lnTo>
                  <a:pt x="1734" y="16"/>
                </a:lnTo>
                <a:close/>
                <a:moveTo>
                  <a:pt x="1670" y="16"/>
                </a:moveTo>
                <a:lnTo>
                  <a:pt x="1702" y="16"/>
                </a:lnTo>
                <a:lnTo>
                  <a:pt x="1702" y="0"/>
                </a:lnTo>
                <a:lnTo>
                  <a:pt x="1670" y="0"/>
                </a:lnTo>
                <a:lnTo>
                  <a:pt x="1670" y="16"/>
                </a:lnTo>
                <a:close/>
                <a:moveTo>
                  <a:pt x="1606" y="16"/>
                </a:moveTo>
                <a:lnTo>
                  <a:pt x="1638" y="16"/>
                </a:lnTo>
                <a:lnTo>
                  <a:pt x="1638" y="0"/>
                </a:lnTo>
                <a:lnTo>
                  <a:pt x="1606" y="0"/>
                </a:lnTo>
                <a:lnTo>
                  <a:pt x="1606" y="16"/>
                </a:lnTo>
                <a:close/>
                <a:moveTo>
                  <a:pt x="1542" y="16"/>
                </a:moveTo>
                <a:lnTo>
                  <a:pt x="1574" y="16"/>
                </a:lnTo>
                <a:lnTo>
                  <a:pt x="1574" y="0"/>
                </a:lnTo>
                <a:lnTo>
                  <a:pt x="1542" y="0"/>
                </a:lnTo>
                <a:lnTo>
                  <a:pt x="1542" y="16"/>
                </a:lnTo>
                <a:close/>
                <a:moveTo>
                  <a:pt x="1478" y="16"/>
                </a:moveTo>
                <a:lnTo>
                  <a:pt x="1510" y="16"/>
                </a:lnTo>
                <a:lnTo>
                  <a:pt x="1510" y="0"/>
                </a:lnTo>
                <a:lnTo>
                  <a:pt x="1478" y="0"/>
                </a:lnTo>
                <a:lnTo>
                  <a:pt x="1478" y="16"/>
                </a:lnTo>
                <a:close/>
                <a:moveTo>
                  <a:pt x="1414" y="16"/>
                </a:moveTo>
                <a:lnTo>
                  <a:pt x="1446" y="16"/>
                </a:lnTo>
                <a:lnTo>
                  <a:pt x="1446" y="0"/>
                </a:lnTo>
                <a:lnTo>
                  <a:pt x="1414" y="0"/>
                </a:lnTo>
                <a:lnTo>
                  <a:pt x="1414" y="16"/>
                </a:lnTo>
                <a:close/>
                <a:moveTo>
                  <a:pt x="1350" y="16"/>
                </a:moveTo>
                <a:lnTo>
                  <a:pt x="1382" y="16"/>
                </a:lnTo>
                <a:lnTo>
                  <a:pt x="1382" y="0"/>
                </a:lnTo>
                <a:lnTo>
                  <a:pt x="1350" y="0"/>
                </a:lnTo>
                <a:lnTo>
                  <a:pt x="1350" y="16"/>
                </a:lnTo>
                <a:close/>
                <a:moveTo>
                  <a:pt x="1286" y="16"/>
                </a:moveTo>
                <a:lnTo>
                  <a:pt x="1318" y="16"/>
                </a:lnTo>
                <a:lnTo>
                  <a:pt x="1318" y="0"/>
                </a:lnTo>
                <a:lnTo>
                  <a:pt x="1286" y="0"/>
                </a:lnTo>
                <a:lnTo>
                  <a:pt x="1286" y="16"/>
                </a:lnTo>
                <a:close/>
                <a:moveTo>
                  <a:pt x="1222" y="16"/>
                </a:moveTo>
                <a:lnTo>
                  <a:pt x="1254" y="16"/>
                </a:lnTo>
                <a:lnTo>
                  <a:pt x="1254" y="0"/>
                </a:lnTo>
                <a:lnTo>
                  <a:pt x="1222" y="0"/>
                </a:lnTo>
                <a:lnTo>
                  <a:pt x="1222" y="16"/>
                </a:lnTo>
                <a:close/>
                <a:moveTo>
                  <a:pt x="1158" y="16"/>
                </a:moveTo>
                <a:lnTo>
                  <a:pt x="1190" y="16"/>
                </a:lnTo>
                <a:lnTo>
                  <a:pt x="1190" y="0"/>
                </a:lnTo>
                <a:lnTo>
                  <a:pt x="1158" y="0"/>
                </a:lnTo>
                <a:lnTo>
                  <a:pt x="1158" y="16"/>
                </a:lnTo>
                <a:close/>
                <a:moveTo>
                  <a:pt x="1094" y="16"/>
                </a:moveTo>
                <a:lnTo>
                  <a:pt x="1126" y="16"/>
                </a:lnTo>
                <a:lnTo>
                  <a:pt x="1126" y="0"/>
                </a:lnTo>
                <a:lnTo>
                  <a:pt x="1094" y="0"/>
                </a:lnTo>
                <a:lnTo>
                  <a:pt x="1094" y="16"/>
                </a:lnTo>
                <a:close/>
                <a:moveTo>
                  <a:pt x="1030" y="16"/>
                </a:moveTo>
                <a:lnTo>
                  <a:pt x="1062" y="16"/>
                </a:lnTo>
                <a:lnTo>
                  <a:pt x="1062" y="0"/>
                </a:lnTo>
                <a:lnTo>
                  <a:pt x="1030" y="0"/>
                </a:lnTo>
                <a:lnTo>
                  <a:pt x="1030" y="16"/>
                </a:lnTo>
                <a:close/>
                <a:moveTo>
                  <a:pt x="966" y="16"/>
                </a:moveTo>
                <a:lnTo>
                  <a:pt x="998" y="16"/>
                </a:lnTo>
                <a:lnTo>
                  <a:pt x="998" y="0"/>
                </a:lnTo>
                <a:lnTo>
                  <a:pt x="966" y="0"/>
                </a:lnTo>
                <a:lnTo>
                  <a:pt x="966" y="16"/>
                </a:lnTo>
                <a:close/>
                <a:moveTo>
                  <a:pt x="902" y="16"/>
                </a:moveTo>
                <a:lnTo>
                  <a:pt x="934" y="16"/>
                </a:lnTo>
                <a:lnTo>
                  <a:pt x="934" y="0"/>
                </a:lnTo>
                <a:lnTo>
                  <a:pt x="902" y="0"/>
                </a:lnTo>
                <a:lnTo>
                  <a:pt x="902" y="16"/>
                </a:lnTo>
                <a:close/>
                <a:moveTo>
                  <a:pt x="838" y="16"/>
                </a:moveTo>
                <a:lnTo>
                  <a:pt x="870" y="16"/>
                </a:lnTo>
                <a:lnTo>
                  <a:pt x="870" y="0"/>
                </a:lnTo>
                <a:lnTo>
                  <a:pt x="838" y="0"/>
                </a:lnTo>
                <a:lnTo>
                  <a:pt x="838" y="16"/>
                </a:lnTo>
                <a:close/>
                <a:moveTo>
                  <a:pt x="774" y="16"/>
                </a:moveTo>
                <a:lnTo>
                  <a:pt x="806" y="16"/>
                </a:lnTo>
                <a:lnTo>
                  <a:pt x="806" y="0"/>
                </a:lnTo>
                <a:lnTo>
                  <a:pt x="774" y="0"/>
                </a:lnTo>
                <a:lnTo>
                  <a:pt x="774" y="16"/>
                </a:lnTo>
                <a:close/>
                <a:moveTo>
                  <a:pt x="710" y="16"/>
                </a:moveTo>
                <a:lnTo>
                  <a:pt x="742" y="16"/>
                </a:lnTo>
                <a:lnTo>
                  <a:pt x="742" y="0"/>
                </a:lnTo>
                <a:lnTo>
                  <a:pt x="710" y="0"/>
                </a:lnTo>
                <a:lnTo>
                  <a:pt x="710" y="16"/>
                </a:lnTo>
                <a:close/>
                <a:moveTo>
                  <a:pt x="646" y="16"/>
                </a:moveTo>
                <a:lnTo>
                  <a:pt x="678" y="16"/>
                </a:lnTo>
                <a:lnTo>
                  <a:pt x="678" y="0"/>
                </a:lnTo>
                <a:lnTo>
                  <a:pt x="646" y="0"/>
                </a:lnTo>
                <a:lnTo>
                  <a:pt x="646" y="16"/>
                </a:lnTo>
                <a:close/>
                <a:moveTo>
                  <a:pt x="582" y="16"/>
                </a:moveTo>
                <a:lnTo>
                  <a:pt x="614" y="16"/>
                </a:lnTo>
                <a:lnTo>
                  <a:pt x="614" y="0"/>
                </a:lnTo>
                <a:lnTo>
                  <a:pt x="582" y="0"/>
                </a:lnTo>
                <a:lnTo>
                  <a:pt x="582" y="16"/>
                </a:lnTo>
                <a:close/>
                <a:moveTo>
                  <a:pt x="518" y="16"/>
                </a:moveTo>
                <a:lnTo>
                  <a:pt x="550" y="16"/>
                </a:lnTo>
                <a:lnTo>
                  <a:pt x="550" y="0"/>
                </a:lnTo>
                <a:lnTo>
                  <a:pt x="518" y="0"/>
                </a:lnTo>
                <a:lnTo>
                  <a:pt x="518" y="16"/>
                </a:lnTo>
                <a:close/>
                <a:moveTo>
                  <a:pt x="454" y="16"/>
                </a:moveTo>
                <a:lnTo>
                  <a:pt x="486" y="16"/>
                </a:lnTo>
                <a:lnTo>
                  <a:pt x="486" y="0"/>
                </a:lnTo>
                <a:lnTo>
                  <a:pt x="454" y="0"/>
                </a:lnTo>
                <a:lnTo>
                  <a:pt x="454" y="16"/>
                </a:lnTo>
                <a:close/>
                <a:moveTo>
                  <a:pt x="390" y="16"/>
                </a:moveTo>
                <a:lnTo>
                  <a:pt x="422" y="16"/>
                </a:lnTo>
                <a:lnTo>
                  <a:pt x="422" y="0"/>
                </a:lnTo>
                <a:lnTo>
                  <a:pt x="390" y="0"/>
                </a:lnTo>
                <a:lnTo>
                  <a:pt x="390" y="16"/>
                </a:lnTo>
                <a:close/>
                <a:moveTo>
                  <a:pt x="326" y="16"/>
                </a:moveTo>
                <a:lnTo>
                  <a:pt x="358" y="16"/>
                </a:lnTo>
                <a:lnTo>
                  <a:pt x="358" y="0"/>
                </a:lnTo>
                <a:lnTo>
                  <a:pt x="326" y="0"/>
                </a:lnTo>
                <a:lnTo>
                  <a:pt x="326" y="16"/>
                </a:lnTo>
                <a:close/>
                <a:moveTo>
                  <a:pt x="262" y="16"/>
                </a:moveTo>
                <a:lnTo>
                  <a:pt x="294" y="16"/>
                </a:lnTo>
                <a:lnTo>
                  <a:pt x="294" y="0"/>
                </a:lnTo>
                <a:lnTo>
                  <a:pt x="262" y="0"/>
                </a:lnTo>
                <a:lnTo>
                  <a:pt x="262" y="16"/>
                </a:lnTo>
                <a:close/>
                <a:moveTo>
                  <a:pt x="198" y="16"/>
                </a:moveTo>
                <a:lnTo>
                  <a:pt x="230" y="16"/>
                </a:lnTo>
                <a:lnTo>
                  <a:pt x="230" y="0"/>
                </a:lnTo>
                <a:lnTo>
                  <a:pt x="198" y="0"/>
                </a:lnTo>
                <a:lnTo>
                  <a:pt x="198" y="16"/>
                </a:lnTo>
                <a:close/>
                <a:moveTo>
                  <a:pt x="134" y="16"/>
                </a:moveTo>
                <a:lnTo>
                  <a:pt x="166" y="16"/>
                </a:lnTo>
                <a:lnTo>
                  <a:pt x="166" y="0"/>
                </a:lnTo>
                <a:lnTo>
                  <a:pt x="134" y="0"/>
                </a:lnTo>
                <a:lnTo>
                  <a:pt x="134" y="16"/>
                </a:lnTo>
                <a:close/>
                <a:moveTo>
                  <a:pt x="70" y="16"/>
                </a:moveTo>
                <a:lnTo>
                  <a:pt x="102" y="16"/>
                </a:lnTo>
                <a:lnTo>
                  <a:pt x="102" y="0"/>
                </a:lnTo>
                <a:lnTo>
                  <a:pt x="70" y="0"/>
                </a:lnTo>
                <a:lnTo>
                  <a:pt x="70" y="16"/>
                </a:lnTo>
                <a:close/>
                <a:moveTo>
                  <a:pt x="16" y="10"/>
                </a:moveTo>
                <a:lnTo>
                  <a:pt x="16" y="8"/>
                </a:lnTo>
                <a:lnTo>
                  <a:pt x="8" y="8"/>
                </a:lnTo>
                <a:lnTo>
                  <a:pt x="8" y="16"/>
                </a:lnTo>
                <a:lnTo>
                  <a:pt x="38" y="16"/>
                </a:lnTo>
                <a:lnTo>
                  <a:pt x="38" y="0"/>
                </a:lnTo>
                <a:lnTo>
                  <a:pt x="0" y="0"/>
                </a:lnTo>
                <a:lnTo>
                  <a:pt x="0" y="10"/>
                </a:lnTo>
                <a:lnTo>
                  <a:pt x="16" y="10"/>
                </a:lnTo>
                <a:close/>
                <a:moveTo>
                  <a:pt x="16" y="74"/>
                </a:moveTo>
                <a:lnTo>
                  <a:pt x="16" y="42"/>
                </a:lnTo>
                <a:lnTo>
                  <a:pt x="0" y="42"/>
                </a:lnTo>
                <a:lnTo>
                  <a:pt x="0" y="74"/>
                </a:lnTo>
                <a:lnTo>
                  <a:pt x="16" y="74"/>
                </a:lnTo>
                <a:close/>
                <a:moveTo>
                  <a:pt x="16" y="138"/>
                </a:moveTo>
                <a:lnTo>
                  <a:pt x="16" y="106"/>
                </a:lnTo>
                <a:lnTo>
                  <a:pt x="0" y="106"/>
                </a:lnTo>
                <a:lnTo>
                  <a:pt x="0" y="138"/>
                </a:lnTo>
                <a:lnTo>
                  <a:pt x="16" y="138"/>
                </a:lnTo>
                <a:close/>
                <a:moveTo>
                  <a:pt x="16" y="202"/>
                </a:moveTo>
                <a:lnTo>
                  <a:pt x="16" y="170"/>
                </a:lnTo>
                <a:lnTo>
                  <a:pt x="0" y="170"/>
                </a:lnTo>
                <a:lnTo>
                  <a:pt x="0" y="202"/>
                </a:lnTo>
                <a:lnTo>
                  <a:pt x="16" y="202"/>
                </a:lnTo>
                <a:close/>
                <a:moveTo>
                  <a:pt x="16" y="266"/>
                </a:moveTo>
                <a:lnTo>
                  <a:pt x="16" y="234"/>
                </a:lnTo>
                <a:lnTo>
                  <a:pt x="0" y="234"/>
                </a:lnTo>
                <a:lnTo>
                  <a:pt x="0" y="266"/>
                </a:lnTo>
                <a:lnTo>
                  <a:pt x="16" y="266"/>
                </a:lnTo>
                <a:close/>
                <a:moveTo>
                  <a:pt x="16" y="330"/>
                </a:moveTo>
                <a:lnTo>
                  <a:pt x="16" y="298"/>
                </a:lnTo>
                <a:lnTo>
                  <a:pt x="0" y="298"/>
                </a:lnTo>
                <a:lnTo>
                  <a:pt x="0" y="330"/>
                </a:lnTo>
                <a:lnTo>
                  <a:pt x="16" y="330"/>
                </a:lnTo>
                <a:close/>
                <a:moveTo>
                  <a:pt x="16" y="394"/>
                </a:moveTo>
                <a:lnTo>
                  <a:pt x="16" y="362"/>
                </a:lnTo>
                <a:lnTo>
                  <a:pt x="0" y="362"/>
                </a:lnTo>
                <a:lnTo>
                  <a:pt x="0" y="394"/>
                </a:lnTo>
                <a:lnTo>
                  <a:pt x="16" y="394"/>
                </a:lnTo>
                <a:close/>
                <a:moveTo>
                  <a:pt x="16" y="458"/>
                </a:moveTo>
                <a:lnTo>
                  <a:pt x="16" y="426"/>
                </a:lnTo>
                <a:lnTo>
                  <a:pt x="0" y="426"/>
                </a:lnTo>
                <a:lnTo>
                  <a:pt x="0" y="458"/>
                </a:lnTo>
                <a:lnTo>
                  <a:pt x="16" y="458"/>
                </a:lnTo>
                <a:close/>
                <a:moveTo>
                  <a:pt x="16" y="522"/>
                </a:moveTo>
                <a:lnTo>
                  <a:pt x="16" y="490"/>
                </a:lnTo>
                <a:lnTo>
                  <a:pt x="0" y="490"/>
                </a:lnTo>
                <a:lnTo>
                  <a:pt x="0" y="522"/>
                </a:lnTo>
                <a:lnTo>
                  <a:pt x="16" y="522"/>
                </a:lnTo>
                <a:close/>
                <a:moveTo>
                  <a:pt x="16" y="586"/>
                </a:moveTo>
                <a:lnTo>
                  <a:pt x="16" y="554"/>
                </a:lnTo>
                <a:lnTo>
                  <a:pt x="0" y="554"/>
                </a:lnTo>
                <a:lnTo>
                  <a:pt x="0" y="586"/>
                </a:lnTo>
                <a:lnTo>
                  <a:pt x="16" y="586"/>
                </a:lnTo>
                <a:close/>
                <a:moveTo>
                  <a:pt x="16" y="650"/>
                </a:moveTo>
                <a:lnTo>
                  <a:pt x="16" y="618"/>
                </a:lnTo>
                <a:lnTo>
                  <a:pt x="0" y="618"/>
                </a:lnTo>
                <a:lnTo>
                  <a:pt x="0" y="650"/>
                </a:lnTo>
                <a:lnTo>
                  <a:pt x="16" y="650"/>
                </a:lnTo>
                <a:close/>
                <a:moveTo>
                  <a:pt x="16" y="714"/>
                </a:moveTo>
                <a:lnTo>
                  <a:pt x="16" y="682"/>
                </a:lnTo>
                <a:lnTo>
                  <a:pt x="0" y="682"/>
                </a:lnTo>
                <a:lnTo>
                  <a:pt x="0" y="714"/>
                </a:lnTo>
                <a:lnTo>
                  <a:pt x="16" y="714"/>
                </a:lnTo>
                <a:close/>
                <a:moveTo>
                  <a:pt x="16" y="778"/>
                </a:moveTo>
                <a:lnTo>
                  <a:pt x="16" y="746"/>
                </a:lnTo>
                <a:lnTo>
                  <a:pt x="0" y="746"/>
                </a:lnTo>
                <a:lnTo>
                  <a:pt x="0" y="778"/>
                </a:lnTo>
                <a:lnTo>
                  <a:pt x="16" y="778"/>
                </a:lnTo>
                <a:close/>
                <a:moveTo>
                  <a:pt x="16" y="842"/>
                </a:moveTo>
                <a:lnTo>
                  <a:pt x="16" y="810"/>
                </a:lnTo>
                <a:lnTo>
                  <a:pt x="0" y="810"/>
                </a:lnTo>
                <a:lnTo>
                  <a:pt x="0" y="842"/>
                </a:lnTo>
                <a:lnTo>
                  <a:pt x="16" y="842"/>
                </a:lnTo>
                <a:close/>
                <a:moveTo>
                  <a:pt x="16" y="906"/>
                </a:moveTo>
                <a:lnTo>
                  <a:pt x="16" y="874"/>
                </a:lnTo>
                <a:lnTo>
                  <a:pt x="0" y="874"/>
                </a:lnTo>
                <a:lnTo>
                  <a:pt x="0" y="906"/>
                </a:lnTo>
                <a:lnTo>
                  <a:pt x="16" y="906"/>
                </a:lnTo>
                <a:close/>
                <a:moveTo>
                  <a:pt x="16" y="970"/>
                </a:moveTo>
                <a:lnTo>
                  <a:pt x="16" y="938"/>
                </a:lnTo>
                <a:lnTo>
                  <a:pt x="0" y="938"/>
                </a:lnTo>
                <a:lnTo>
                  <a:pt x="0" y="970"/>
                </a:lnTo>
                <a:lnTo>
                  <a:pt x="16" y="970"/>
                </a:lnTo>
                <a:close/>
                <a:moveTo>
                  <a:pt x="16" y="1034"/>
                </a:moveTo>
                <a:lnTo>
                  <a:pt x="16" y="1002"/>
                </a:lnTo>
                <a:lnTo>
                  <a:pt x="0" y="1002"/>
                </a:lnTo>
                <a:lnTo>
                  <a:pt x="0" y="1034"/>
                </a:lnTo>
                <a:lnTo>
                  <a:pt x="16" y="1034"/>
                </a:lnTo>
                <a:close/>
                <a:moveTo>
                  <a:pt x="16" y="1098"/>
                </a:moveTo>
                <a:lnTo>
                  <a:pt x="16" y="1066"/>
                </a:lnTo>
                <a:lnTo>
                  <a:pt x="0" y="1066"/>
                </a:lnTo>
                <a:lnTo>
                  <a:pt x="0" y="1098"/>
                </a:lnTo>
                <a:lnTo>
                  <a:pt x="16" y="1098"/>
                </a:lnTo>
                <a:close/>
                <a:moveTo>
                  <a:pt x="16" y="1162"/>
                </a:moveTo>
                <a:lnTo>
                  <a:pt x="16" y="1130"/>
                </a:lnTo>
                <a:lnTo>
                  <a:pt x="0" y="1130"/>
                </a:lnTo>
                <a:lnTo>
                  <a:pt x="0" y="1162"/>
                </a:lnTo>
                <a:lnTo>
                  <a:pt x="16" y="1162"/>
                </a:lnTo>
                <a:close/>
                <a:moveTo>
                  <a:pt x="16" y="1226"/>
                </a:moveTo>
                <a:lnTo>
                  <a:pt x="16" y="1194"/>
                </a:lnTo>
                <a:lnTo>
                  <a:pt x="0" y="1194"/>
                </a:lnTo>
                <a:lnTo>
                  <a:pt x="0" y="1226"/>
                </a:lnTo>
                <a:lnTo>
                  <a:pt x="16" y="1226"/>
                </a:lnTo>
                <a:close/>
                <a:moveTo>
                  <a:pt x="16" y="1290"/>
                </a:moveTo>
                <a:lnTo>
                  <a:pt x="16" y="1258"/>
                </a:lnTo>
                <a:lnTo>
                  <a:pt x="0" y="1258"/>
                </a:lnTo>
                <a:lnTo>
                  <a:pt x="0" y="1290"/>
                </a:lnTo>
                <a:lnTo>
                  <a:pt x="16" y="1290"/>
                </a:lnTo>
                <a:close/>
                <a:moveTo>
                  <a:pt x="16" y="1354"/>
                </a:moveTo>
                <a:lnTo>
                  <a:pt x="16" y="1322"/>
                </a:lnTo>
                <a:lnTo>
                  <a:pt x="0" y="1322"/>
                </a:lnTo>
                <a:lnTo>
                  <a:pt x="0" y="1354"/>
                </a:lnTo>
                <a:lnTo>
                  <a:pt x="16" y="1354"/>
                </a:lnTo>
                <a:close/>
                <a:moveTo>
                  <a:pt x="16" y="1418"/>
                </a:moveTo>
                <a:lnTo>
                  <a:pt x="16" y="1386"/>
                </a:lnTo>
                <a:lnTo>
                  <a:pt x="0" y="1386"/>
                </a:lnTo>
                <a:lnTo>
                  <a:pt x="0" y="1418"/>
                </a:lnTo>
                <a:lnTo>
                  <a:pt x="16" y="1418"/>
                </a:lnTo>
                <a:close/>
                <a:moveTo>
                  <a:pt x="16" y="1482"/>
                </a:moveTo>
                <a:lnTo>
                  <a:pt x="16" y="1450"/>
                </a:lnTo>
                <a:lnTo>
                  <a:pt x="0" y="1450"/>
                </a:lnTo>
                <a:lnTo>
                  <a:pt x="0" y="1482"/>
                </a:lnTo>
                <a:lnTo>
                  <a:pt x="16" y="1482"/>
                </a:lnTo>
                <a:close/>
                <a:moveTo>
                  <a:pt x="16" y="1546"/>
                </a:moveTo>
                <a:lnTo>
                  <a:pt x="16" y="1514"/>
                </a:lnTo>
                <a:lnTo>
                  <a:pt x="0" y="1514"/>
                </a:lnTo>
                <a:lnTo>
                  <a:pt x="0" y="1546"/>
                </a:lnTo>
                <a:lnTo>
                  <a:pt x="16" y="1546"/>
                </a:lnTo>
                <a:close/>
                <a:moveTo>
                  <a:pt x="16" y="1610"/>
                </a:moveTo>
                <a:lnTo>
                  <a:pt x="16" y="1578"/>
                </a:lnTo>
                <a:lnTo>
                  <a:pt x="0" y="1578"/>
                </a:lnTo>
                <a:lnTo>
                  <a:pt x="0" y="1610"/>
                </a:lnTo>
                <a:lnTo>
                  <a:pt x="16" y="1610"/>
                </a:lnTo>
                <a:close/>
                <a:moveTo>
                  <a:pt x="16" y="1674"/>
                </a:moveTo>
                <a:lnTo>
                  <a:pt x="16" y="1642"/>
                </a:lnTo>
                <a:lnTo>
                  <a:pt x="0" y="1642"/>
                </a:lnTo>
                <a:lnTo>
                  <a:pt x="0" y="1674"/>
                </a:lnTo>
                <a:lnTo>
                  <a:pt x="16" y="1674"/>
                </a:lnTo>
                <a:close/>
                <a:moveTo>
                  <a:pt x="16" y="1738"/>
                </a:moveTo>
                <a:lnTo>
                  <a:pt x="16" y="1706"/>
                </a:lnTo>
                <a:lnTo>
                  <a:pt x="0" y="1706"/>
                </a:lnTo>
                <a:lnTo>
                  <a:pt x="0" y="1738"/>
                </a:lnTo>
                <a:lnTo>
                  <a:pt x="16" y="1738"/>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6" name="Rectangle 1365">
            <a:extLst>
              <a:ext uri="{FF2B5EF4-FFF2-40B4-BE49-F238E27FC236}">
                <a16:creationId xmlns:a16="http://schemas.microsoft.com/office/drawing/2014/main" xmlns="" id="{B3D0240F-5DAE-4A27-B836-15F9126004D0}"/>
              </a:ext>
            </a:extLst>
          </p:cNvPr>
          <p:cNvSpPr>
            <a:spLocks noChangeArrowheads="1"/>
          </p:cNvSpPr>
          <p:nvPr/>
        </p:nvSpPr>
        <p:spPr bwMode="auto">
          <a:xfrm>
            <a:off x="1176383" y="1785378"/>
            <a:ext cx="3288251" cy="624863"/>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7" name="Freeform 1367">
            <a:extLst>
              <a:ext uri="{FF2B5EF4-FFF2-40B4-BE49-F238E27FC236}">
                <a16:creationId xmlns:a16="http://schemas.microsoft.com/office/drawing/2014/main" xmlns="" id="{E7262FE2-DB82-4CA8-86D1-AB7AC0A4085B}"/>
              </a:ext>
            </a:extLst>
          </p:cNvPr>
          <p:cNvSpPr>
            <a:spLocks noEditPoints="1"/>
          </p:cNvSpPr>
          <p:nvPr/>
        </p:nvSpPr>
        <p:spPr bwMode="auto">
          <a:xfrm>
            <a:off x="1209648" y="1813727"/>
            <a:ext cx="3220712" cy="567027"/>
          </a:xfrm>
          <a:custGeom>
            <a:avLst/>
            <a:gdLst>
              <a:gd name="T0" fmla="*/ 198 w 6390"/>
              <a:gd name="T1" fmla="*/ 1000 h 1000"/>
              <a:gd name="T2" fmla="*/ 422 w 6390"/>
              <a:gd name="T3" fmla="*/ 1000 h 1000"/>
              <a:gd name="T4" fmla="*/ 678 w 6390"/>
              <a:gd name="T5" fmla="*/ 984 h 1000"/>
              <a:gd name="T6" fmla="*/ 966 w 6390"/>
              <a:gd name="T7" fmla="*/ 984 h 1000"/>
              <a:gd name="T8" fmla="*/ 1158 w 6390"/>
              <a:gd name="T9" fmla="*/ 984 h 1000"/>
              <a:gd name="T10" fmla="*/ 1414 w 6390"/>
              <a:gd name="T11" fmla="*/ 1000 h 1000"/>
              <a:gd name="T12" fmla="*/ 1638 w 6390"/>
              <a:gd name="T13" fmla="*/ 1000 h 1000"/>
              <a:gd name="T14" fmla="*/ 1894 w 6390"/>
              <a:gd name="T15" fmla="*/ 984 h 1000"/>
              <a:gd name="T16" fmla="*/ 2182 w 6390"/>
              <a:gd name="T17" fmla="*/ 984 h 1000"/>
              <a:gd name="T18" fmla="*/ 2374 w 6390"/>
              <a:gd name="T19" fmla="*/ 984 h 1000"/>
              <a:gd name="T20" fmla="*/ 2630 w 6390"/>
              <a:gd name="T21" fmla="*/ 1000 h 1000"/>
              <a:gd name="T22" fmla="*/ 2854 w 6390"/>
              <a:gd name="T23" fmla="*/ 1000 h 1000"/>
              <a:gd name="T24" fmla="*/ 3110 w 6390"/>
              <a:gd name="T25" fmla="*/ 984 h 1000"/>
              <a:gd name="T26" fmla="*/ 3398 w 6390"/>
              <a:gd name="T27" fmla="*/ 984 h 1000"/>
              <a:gd name="T28" fmla="*/ 3590 w 6390"/>
              <a:gd name="T29" fmla="*/ 984 h 1000"/>
              <a:gd name="T30" fmla="*/ 3846 w 6390"/>
              <a:gd name="T31" fmla="*/ 1000 h 1000"/>
              <a:gd name="T32" fmla="*/ 4070 w 6390"/>
              <a:gd name="T33" fmla="*/ 1000 h 1000"/>
              <a:gd name="T34" fmla="*/ 4326 w 6390"/>
              <a:gd name="T35" fmla="*/ 984 h 1000"/>
              <a:gd name="T36" fmla="*/ 4614 w 6390"/>
              <a:gd name="T37" fmla="*/ 984 h 1000"/>
              <a:gd name="T38" fmla="*/ 4806 w 6390"/>
              <a:gd name="T39" fmla="*/ 984 h 1000"/>
              <a:gd name="T40" fmla="*/ 5062 w 6390"/>
              <a:gd name="T41" fmla="*/ 1000 h 1000"/>
              <a:gd name="T42" fmla="*/ 5286 w 6390"/>
              <a:gd name="T43" fmla="*/ 1000 h 1000"/>
              <a:gd name="T44" fmla="*/ 5542 w 6390"/>
              <a:gd name="T45" fmla="*/ 984 h 1000"/>
              <a:gd name="T46" fmla="*/ 5830 w 6390"/>
              <a:gd name="T47" fmla="*/ 984 h 1000"/>
              <a:gd name="T48" fmla="*/ 6022 w 6390"/>
              <a:gd name="T49" fmla="*/ 984 h 1000"/>
              <a:gd name="T50" fmla="*/ 6278 w 6390"/>
              <a:gd name="T51" fmla="*/ 1000 h 1000"/>
              <a:gd name="T52" fmla="*/ 6390 w 6390"/>
              <a:gd name="T53" fmla="*/ 906 h 1000"/>
              <a:gd name="T54" fmla="*/ 6390 w 6390"/>
              <a:gd name="T55" fmla="*/ 682 h 1000"/>
              <a:gd name="T56" fmla="*/ 6374 w 6390"/>
              <a:gd name="T57" fmla="*/ 426 h 1000"/>
              <a:gd name="T58" fmla="*/ 6374 w 6390"/>
              <a:gd name="T59" fmla="*/ 138 h 1000"/>
              <a:gd name="T60" fmla="*/ 6320 w 6390"/>
              <a:gd name="T61" fmla="*/ 16 h 1000"/>
              <a:gd name="T62" fmla="*/ 6064 w 6390"/>
              <a:gd name="T63" fmla="*/ 0 h 1000"/>
              <a:gd name="T64" fmla="*/ 5840 w 6390"/>
              <a:gd name="T65" fmla="*/ 0 h 1000"/>
              <a:gd name="T66" fmla="*/ 5584 w 6390"/>
              <a:gd name="T67" fmla="*/ 16 h 1000"/>
              <a:gd name="T68" fmla="*/ 5296 w 6390"/>
              <a:gd name="T69" fmla="*/ 16 h 1000"/>
              <a:gd name="T70" fmla="*/ 5104 w 6390"/>
              <a:gd name="T71" fmla="*/ 16 h 1000"/>
              <a:gd name="T72" fmla="*/ 4848 w 6390"/>
              <a:gd name="T73" fmla="*/ 0 h 1000"/>
              <a:gd name="T74" fmla="*/ 4624 w 6390"/>
              <a:gd name="T75" fmla="*/ 0 h 1000"/>
              <a:gd name="T76" fmla="*/ 4368 w 6390"/>
              <a:gd name="T77" fmla="*/ 16 h 1000"/>
              <a:gd name="T78" fmla="*/ 4080 w 6390"/>
              <a:gd name="T79" fmla="*/ 16 h 1000"/>
              <a:gd name="T80" fmla="*/ 3888 w 6390"/>
              <a:gd name="T81" fmla="*/ 16 h 1000"/>
              <a:gd name="T82" fmla="*/ 3632 w 6390"/>
              <a:gd name="T83" fmla="*/ 0 h 1000"/>
              <a:gd name="T84" fmla="*/ 3408 w 6390"/>
              <a:gd name="T85" fmla="*/ 0 h 1000"/>
              <a:gd name="T86" fmla="*/ 3152 w 6390"/>
              <a:gd name="T87" fmla="*/ 16 h 1000"/>
              <a:gd name="T88" fmla="*/ 2864 w 6390"/>
              <a:gd name="T89" fmla="*/ 16 h 1000"/>
              <a:gd name="T90" fmla="*/ 2672 w 6390"/>
              <a:gd name="T91" fmla="*/ 16 h 1000"/>
              <a:gd name="T92" fmla="*/ 2416 w 6390"/>
              <a:gd name="T93" fmla="*/ 0 h 1000"/>
              <a:gd name="T94" fmla="*/ 2192 w 6390"/>
              <a:gd name="T95" fmla="*/ 0 h 1000"/>
              <a:gd name="T96" fmla="*/ 1936 w 6390"/>
              <a:gd name="T97" fmla="*/ 16 h 1000"/>
              <a:gd name="T98" fmla="*/ 1648 w 6390"/>
              <a:gd name="T99" fmla="*/ 16 h 1000"/>
              <a:gd name="T100" fmla="*/ 1456 w 6390"/>
              <a:gd name="T101" fmla="*/ 16 h 1000"/>
              <a:gd name="T102" fmla="*/ 1200 w 6390"/>
              <a:gd name="T103" fmla="*/ 0 h 1000"/>
              <a:gd name="T104" fmla="*/ 976 w 6390"/>
              <a:gd name="T105" fmla="*/ 0 h 1000"/>
              <a:gd name="T106" fmla="*/ 720 w 6390"/>
              <a:gd name="T107" fmla="*/ 16 h 1000"/>
              <a:gd name="T108" fmla="*/ 432 w 6390"/>
              <a:gd name="T109" fmla="*/ 16 h 1000"/>
              <a:gd name="T110" fmla="*/ 240 w 6390"/>
              <a:gd name="T111" fmla="*/ 16 h 1000"/>
              <a:gd name="T112" fmla="*/ 16 w 6390"/>
              <a:gd name="T113" fmla="*/ 0 h 1000"/>
              <a:gd name="T114" fmla="*/ 0 w 6390"/>
              <a:gd name="T115" fmla="*/ 224 h 1000"/>
              <a:gd name="T116" fmla="*/ 0 w 6390"/>
              <a:gd name="T117" fmla="*/ 448 h 1000"/>
              <a:gd name="T118" fmla="*/ 16 w 6390"/>
              <a:gd name="T119" fmla="*/ 70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0" h="1000">
                <a:moveTo>
                  <a:pt x="16" y="992"/>
                </a:moveTo>
                <a:lnTo>
                  <a:pt x="16" y="960"/>
                </a:lnTo>
                <a:lnTo>
                  <a:pt x="0" y="960"/>
                </a:lnTo>
                <a:lnTo>
                  <a:pt x="0" y="992"/>
                </a:lnTo>
                <a:lnTo>
                  <a:pt x="16" y="992"/>
                </a:lnTo>
                <a:close/>
                <a:moveTo>
                  <a:pt x="70" y="984"/>
                </a:moveTo>
                <a:lnTo>
                  <a:pt x="38" y="984"/>
                </a:lnTo>
                <a:lnTo>
                  <a:pt x="38" y="1000"/>
                </a:lnTo>
                <a:lnTo>
                  <a:pt x="70" y="1000"/>
                </a:lnTo>
                <a:lnTo>
                  <a:pt x="70" y="984"/>
                </a:lnTo>
                <a:close/>
                <a:moveTo>
                  <a:pt x="134" y="984"/>
                </a:moveTo>
                <a:lnTo>
                  <a:pt x="102" y="984"/>
                </a:lnTo>
                <a:lnTo>
                  <a:pt x="102" y="1000"/>
                </a:lnTo>
                <a:lnTo>
                  <a:pt x="134" y="1000"/>
                </a:lnTo>
                <a:lnTo>
                  <a:pt x="134" y="984"/>
                </a:lnTo>
                <a:close/>
                <a:moveTo>
                  <a:pt x="198" y="984"/>
                </a:moveTo>
                <a:lnTo>
                  <a:pt x="166" y="984"/>
                </a:lnTo>
                <a:lnTo>
                  <a:pt x="166" y="1000"/>
                </a:lnTo>
                <a:lnTo>
                  <a:pt x="198" y="1000"/>
                </a:lnTo>
                <a:lnTo>
                  <a:pt x="198" y="984"/>
                </a:lnTo>
                <a:close/>
                <a:moveTo>
                  <a:pt x="262" y="984"/>
                </a:moveTo>
                <a:lnTo>
                  <a:pt x="230" y="984"/>
                </a:lnTo>
                <a:lnTo>
                  <a:pt x="230" y="1000"/>
                </a:lnTo>
                <a:lnTo>
                  <a:pt x="262" y="1000"/>
                </a:lnTo>
                <a:lnTo>
                  <a:pt x="262" y="984"/>
                </a:lnTo>
                <a:close/>
                <a:moveTo>
                  <a:pt x="326" y="984"/>
                </a:moveTo>
                <a:lnTo>
                  <a:pt x="294" y="984"/>
                </a:lnTo>
                <a:lnTo>
                  <a:pt x="294" y="1000"/>
                </a:lnTo>
                <a:lnTo>
                  <a:pt x="326" y="1000"/>
                </a:lnTo>
                <a:lnTo>
                  <a:pt x="326" y="984"/>
                </a:lnTo>
                <a:close/>
                <a:moveTo>
                  <a:pt x="390" y="984"/>
                </a:moveTo>
                <a:lnTo>
                  <a:pt x="358" y="984"/>
                </a:lnTo>
                <a:lnTo>
                  <a:pt x="358" y="1000"/>
                </a:lnTo>
                <a:lnTo>
                  <a:pt x="390" y="1000"/>
                </a:lnTo>
                <a:lnTo>
                  <a:pt x="390" y="984"/>
                </a:lnTo>
                <a:close/>
                <a:moveTo>
                  <a:pt x="454" y="984"/>
                </a:moveTo>
                <a:lnTo>
                  <a:pt x="422" y="984"/>
                </a:lnTo>
                <a:lnTo>
                  <a:pt x="422" y="1000"/>
                </a:lnTo>
                <a:lnTo>
                  <a:pt x="454" y="1000"/>
                </a:lnTo>
                <a:lnTo>
                  <a:pt x="454" y="984"/>
                </a:lnTo>
                <a:close/>
                <a:moveTo>
                  <a:pt x="518" y="984"/>
                </a:moveTo>
                <a:lnTo>
                  <a:pt x="486" y="984"/>
                </a:lnTo>
                <a:lnTo>
                  <a:pt x="486" y="1000"/>
                </a:lnTo>
                <a:lnTo>
                  <a:pt x="518" y="1000"/>
                </a:lnTo>
                <a:lnTo>
                  <a:pt x="518" y="984"/>
                </a:lnTo>
                <a:close/>
                <a:moveTo>
                  <a:pt x="582" y="984"/>
                </a:moveTo>
                <a:lnTo>
                  <a:pt x="550" y="984"/>
                </a:lnTo>
                <a:lnTo>
                  <a:pt x="550" y="1000"/>
                </a:lnTo>
                <a:lnTo>
                  <a:pt x="582" y="1000"/>
                </a:lnTo>
                <a:lnTo>
                  <a:pt x="582" y="984"/>
                </a:lnTo>
                <a:close/>
                <a:moveTo>
                  <a:pt x="646" y="984"/>
                </a:moveTo>
                <a:lnTo>
                  <a:pt x="614" y="984"/>
                </a:lnTo>
                <a:lnTo>
                  <a:pt x="614" y="1000"/>
                </a:lnTo>
                <a:lnTo>
                  <a:pt x="646" y="1000"/>
                </a:lnTo>
                <a:lnTo>
                  <a:pt x="646" y="984"/>
                </a:lnTo>
                <a:close/>
                <a:moveTo>
                  <a:pt x="710" y="984"/>
                </a:moveTo>
                <a:lnTo>
                  <a:pt x="678" y="984"/>
                </a:lnTo>
                <a:lnTo>
                  <a:pt x="678" y="1000"/>
                </a:lnTo>
                <a:lnTo>
                  <a:pt x="710" y="1000"/>
                </a:lnTo>
                <a:lnTo>
                  <a:pt x="710" y="984"/>
                </a:lnTo>
                <a:close/>
                <a:moveTo>
                  <a:pt x="774" y="984"/>
                </a:moveTo>
                <a:lnTo>
                  <a:pt x="742" y="984"/>
                </a:lnTo>
                <a:lnTo>
                  <a:pt x="742" y="1000"/>
                </a:lnTo>
                <a:lnTo>
                  <a:pt x="774" y="1000"/>
                </a:lnTo>
                <a:lnTo>
                  <a:pt x="774" y="984"/>
                </a:lnTo>
                <a:close/>
                <a:moveTo>
                  <a:pt x="838" y="984"/>
                </a:moveTo>
                <a:lnTo>
                  <a:pt x="806" y="984"/>
                </a:lnTo>
                <a:lnTo>
                  <a:pt x="806" y="1000"/>
                </a:lnTo>
                <a:lnTo>
                  <a:pt x="838" y="1000"/>
                </a:lnTo>
                <a:lnTo>
                  <a:pt x="838" y="984"/>
                </a:lnTo>
                <a:close/>
                <a:moveTo>
                  <a:pt x="902" y="984"/>
                </a:moveTo>
                <a:lnTo>
                  <a:pt x="870" y="984"/>
                </a:lnTo>
                <a:lnTo>
                  <a:pt x="870" y="1000"/>
                </a:lnTo>
                <a:lnTo>
                  <a:pt x="902" y="1000"/>
                </a:lnTo>
                <a:lnTo>
                  <a:pt x="902" y="984"/>
                </a:lnTo>
                <a:close/>
                <a:moveTo>
                  <a:pt x="966" y="984"/>
                </a:moveTo>
                <a:lnTo>
                  <a:pt x="934" y="984"/>
                </a:lnTo>
                <a:lnTo>
                  <a:pt x="934" y="1000"/>
                </a:lnTo>
                <a:lnTo>
                  <a:pt x="966" y="1000"/>
                </a:lnTo>
                <a:lnTo>
                  <a:pt x="966" y="984"/>
                </a:lnTo>
                <a:close/>
                <a:moveTo>
                  <a:pt x="1030" y="984"/>
                </a:moveTo>
                <a:lnTo>
                  <a:pt x="998" y="984"/>
                </a:lnTo>
                <a:lnTo>
                  <a:pt x="998" y="1000"/>
                </a:lnTo>
                <a:lnTo>
                  <a:pt x="1030" y="1000"/>
                </a:lnTo>
                <a:lnTo>
                  <a:pt x="1030" y="984"/>
                </a:lnTo>
                <a:close/>
                <a:moveTo>
                  <a:pt x="1094" y="984"/>
                </a:moveTo>
                <a:lnTo>
                  <a:pt x="1062" y="984"/>
                </a:lnTo>
                <a:lnTo>
                  <a:pt x="1062" y="1000"/>
                </a:lnTo>
                <a:lnTo>
                  <a:pt x="1094" y="1000"/>
                </a:lnTo>
                <a:lnTo>
                  <a:pt x="1094" y="984"/>
                </a:lnTo>
                <a:close/>
                <a:moveTo>
                  <a:pt x="1158" y="984"/>
                </a:moveTo>
                <a:lnTo>
                  <a:pt x="1126" y="984"/>
                </a:lnTo>
                <a:lnTo>
                  <a:pt x="1126" y="1000"/>
                </a:lnTo>
                <a:lnTo>
                  <a:pt x="1158" y="1000"/>
                </a:lnTo>
                <a:lnTo>
                  <a:pt x="1158" y="984"/>
                </a:lnTo>
                <a:close/>
                <a:moveTo>
                  <a:pt x="1222" y="984"/>
                </a:moveTo>
                <a:lnTo>
                  <a:pt x="1190" y="984"/>
                </a:lnTo>
                <a:lnTo>
                  <a:pt x="1190" y="1000"/>
                </a:lnTo>
                <a:lnTo>
                  <a:pt x="1222" y="1000"/>
                </a:lnTo>
                <a:lnTo>
                  <a:pt x="1222" y="984"/>
                </a:lnTo>
                <a:close/>
                <a:moveTo>
                  <a:pt x="1286" y="984"/>
                </a:moveTo>
                <a:lnTo>
                  <a:pt x="1254" y="984"/>
                </a:lnTo>
                <a:lnTo>
                  <a:pt x="1254" y="1000"/>
                </a:lnTo>
                <a:lnTo>
                  <a:pt x="1286" y="1000"/>
                </a:lnTo>
                <a:lnTo>
                  <a:pt x="1286" y="984"/>
                </a:lnTo>
                <a:close/>
                <a:moveTo>
                  <a:pt x="1350" y="984"/>
                </a:moveTo>
                <a:lnTo>
                  <a:pt x="1318" y="984"/>
                </a:lnTo>
                <a:lnTo>
                  <a:pt x="1318" y="1000"/>
                </a:lnTo>
                <a:lnTo>
                  <a:pt x="1350" y="1000"/>
                </a:lnTo>
                <a:lnTo>
                  <a:pt x="1350" y="984"/>
                </a:lnTo>
                <a:close/>
                <a:moveTo>
                  <a:pt x="1414" y="984"/>
                </a:moveTo>
                <a:lnTo>
                  <a:pt x="1382" y="984"/>
                </a:lnTo>
                <a:lnTo>
                  <a:pt x="1382" y="1000"/>
                </a:lnTo>
                <a:lnTo>
                  <a:pt x="1414" y="1000"/>
                </a:lnTo>
                <a:lnTo>
                  <a:pt x="1414" y="984"/>
                </a:lnTo>
                <a:close/>
                <a:moveTo>
                  <a:pt x="1478" y="984"/>
                </a:moveTo>
                <a:lnTo>
                  <a:pt x="1446" y="984"/>
                </a:lnTo>
                <a:lnTo>
                  <a:pt x="1446" y="1000"/>
                </a:lnTo>
                <a:lnTo>
                  <a:pt x="1478" y="1000"/>
                </a:lnTo>
                <a:lnTo>
                  <a:pt x="1478" y="984"/>
                </a:lnTo>
                <a:close/>
                <a:moveTo>
                  <a:pt x="1542" y="984"/>
                </a:moveTo>
                <a:lnTo>
                  <a:pt x="1510" y="984"/>
                </a:lnTo>
                <a:lnTo>
                  <a:pt x="1510" y="1000"/>
                </a:lnTo>
                <a:lnTo>
                  <a:pt x="1542" y="1000"/>
                </a:lnTo>
                <a:lnTo>
                  <a:pt x="1542" y="984"/>
                </a:lnTo>
                <a:close/>
                <a:moveTo>
                  <a:pt x="1606" y="984"/>
                </a:moveTo>
                <a:lnTo>
                  <a:pt x="1574" y="984"/>
                </a:lnTo>
                <a:lnTo>
                  <a:pt x="1574" y="1000"/>
                </a:lnTo>
                <a:lnTo>
                  <a:pt x="1606" y="1000"/>
                </a:lnTo>
                <a:lnTo>
                  <a:pt x="1606" y="984"/>
                </a:lnTo>
                <a:close/>
                <a:moveTo>
                  <a:pt x="1670" y="984"/>
                </a:moveTo>
                <a:lnTo>
                  <a:pt x="1638" y="984"/>
                </a:lnTo>
                <a:lnTo>
                  <a:pt x="1638" y="1000"/>
                </a:lnTo>
                <a:lnTo>
                  <a:pt x="1670" y="1000"/>
                </a:lnTo>
                <a:lnTo>
                  <a:pt x="1670" y="984"/>
                </a:lnTo>
                <a:close/>
                <a:moveTo>
                  <a:pt x="1734" y="984"/>
                </a:moveTo>
                <a:lnTo>
                  <a:pt x="1702" y="984"/>
                </a:lnTo>
                <a:lnTo>
                  <a:pt x="1702" y="1000"/>
                </a:lnTo>
                <a:lnTo>
                  <a:pt x="1734" y="1000"/>
                </a:lnTo>
                <a:lnTo>
                  <a:pt x="1734" y="984"/>
                </a:lnTo>
                <a:close/>
                <a:moveTo>
                  <a:pt x="1798" y="984"/>
                </a:moveTo>
                <a:lnTo>
                  <a:pt x="1766" y="984"/>
                </a:lnTo>
                <a:lnTo>
                  <a:pt x="1766" y="1000"/>
                </a:lnTo>
                <a:lnTo>
                  <a:pt x="1798" y="1000"/>
                </a:lnTo>
                <a:lnTo>
                  <a:pt x="1798" y="984"/>
                </a:lnTo>
                <a:close/>
                <a:moveTo>
                  <a:pt x="1862" y="984"/>
                </a:moveTo>
                <a:lnTo>
                  <a:pt x="1830" y="984"/>
                </a:lnTo>
                <a:lnTo>
                  <a:pt x="1830" y="1000"/>
                </a:lnTo>
                <a:lnTo>
                  <a:pt x="1862" y="1000"/>
                </a:lnTo>
                <a:lnTo>
                  <a:pt x="1862" y="984"/>
                </a:lnTo>
                <a:close/>
                <a:moveTo>
                  <a:pt x="1926" y="984"/>
                </a:moveTo>
                <a:lnTo>
                  <a:pt x="1894" y="984"/>
                </a:lnTo>
                <a:lnTo>
                  <a:pt x="1894" y="1000"/>
                </a:lnTo>
                <a:lnTo>
                  <a:pt x="1926" y="1000"/>
                </a:lnTo>
                <a:lnTo>
                  <a:pt x="1926" y="984"/>
                </a:lnTo>
                <a:close/>
                <a:moveTo>
                  <a:pt x="1990" y="984"/>
                </a:moveTo>
                <a:lnTo>
                  <a:pt x="1958" y="984"/>
                </a:lnTo>
                <a:lnTo>
                  <a:pt x="1958" y="1000"/>
                </a:lnTo>
                <a:lnTo>
                  <a:pt x="1990" y="1000"/>
                </a:lnTo>
                <a:lnTo>
                  <a:pt x="1990" y="984"/>
                </a:lnTo>
                <a:close/>
                <a:moveTo>
                  <a:pt x="2054" y="984"/>
                </a:moveTo>
                <a:lnTo>
                  <a:pt x="2022" y="984"/>
                </a:lnTo>
                <a:lnTo>
                  <a:pt x="2022" y="1000"/>
                </a:lnTo>
                <a:lnTo>
                  <a:pt x="2054" y="1000"/>
                </a:lnTo>
                <a:lnTo>
                  <a:pt x="2054" y="984"/>
                </a:lnTo>
                <a:close/>
                <a:moveTo>
                  <a:pt x="2118" y="984"/>
                </a:moveTo>
                <a:lnTo>
                  <a:pt x="2086" y="984"/>
                </a:lnTo>
                <a:lnTo>
                  <a:pt x="2086" y="1000"/>
                </a:lnTo>
                <a:lnTo>
                  <a:pt x="2118" y="1000"/>
                </a:lnTo>
                <a:lnTo>
                  <a:pt x="2118" y="984"/>
                </a:lnTo>
                <a:close/>
                <a:moveTo>
                  <a:pt x="2182" y="984"/>
                </a:moveTo>
                <a:lnTo>
                  <a:pt x="2150" y="984"/>
                </a:lnTo>
                <a:lnTo>
                  <a:pt x="2150" y="1000"/>
                </a:lnTo>
                <a:lnTo>
                  <a:pt x="2182" y="1000"/>
                </a:lnTo>
                <a:lnTo>
                  <a:pt x="2182" y="984"/>
                </a:lnTo>
                <a:close/>
                <a:moveTo>
                  <a:pt x="2246" y="984"/>
                </a:moveTo>
                <a:lnTo>
                  <a:pt x="2214" y="984"/>
                </a:lnTo>
                <a:lnTo>
                  <a:pt x="2214" y="1000"/>
                </a:lnTo>
                <a:lnTo>
                  <a:pt x="2246" y="1000"/>
                </a:lnTo>
                <a:lnTo>
                  <a:pt x="2246" y="984"/>
                </a:lnTo>
                <a:close/>
                <a:moveTo>
                  <a:pt x="2310" y="984"/>
                </a:moveTo>
                <a:lnTo>
                  <a:pt x="2278" y="984"/>
                </a:lnTo>
                <a:lnTo>
                  <a:pt x="2278" y="1000"/>
                </a:lnTo>
                <a:lnTo>
                  <a:pt x="2310" y="1000"/>
                </a:lnTo>
                <a:lnTo>
                  <a:pt x="2310" y="984"/>
                </a:lnTo>
                <a:close/>
                <a:moveTo>
                  <a:pt x="2374" y="984"/>
                </a:moveTo>
                <a:lnTo>
                  <a:pt x="2342" y="984"/>
                </a:lnTo>
                <a:lnTo>
                  <a:pt x="2342" y="1000"/>
                </a:lnTo>
                <a:lnTo>
                  <a:pt x="2374" y="1000"/>
                </a:lnTo>
                <a:lnTo>
                  <a:pt x="2374" y="984"/>
                </a:lnTo>
                <a:close/>
                <a:moveTo>
                  <a:pt x="2438" y="984"/>
                </a:moveTo>
                <a:lnTo>
                  <a:pt x="2406" y="984"/>
                </a:lnTo>
                <a:lnTo>
                  <a:pt x="2406" y="1000"/>
                </a:lnTo>
                <a:lnTo>
                  <a:pt x="2438" y="1000"/>
                </a:lnTo>
                <a:lnTo>
                  <a:pt x="2438" y="984"/>
                </a:lnTo>
                <a:close/>
                <a:moveTo>
                  <a:pt x="2502" y="984"/>
                </a:moveTo>
                <a:lnTo>
                  <a:pt x="2470" y="984"/>
                </a:lnTo>
                <a:lnTo>
                  <a:pt x="2470" y="1000"/>
                </a:lnTo>
                <a:lnTo>
                  <a:pt x="2502" y="1000"/>
                </a:lnTo>
                <a:lnTo>
                  <a:pt x="2502" y="984"/>
                </a:lnTo>
                <a:close/>
                <a:moveTo>
                  <a:pt x="2566" y="984"/>
                </a:moveTo>
                <a:lnTo>
                  <a:pt x="2534" y="984"/>
                </a:lnTo>
                <a:lnTo>
                  <a:pt x="2534" y="1000"/>
                </a:lnTo>
                <a:lnTo>
                  <a:pt x="2566" y="1000"/>
                </a:lnTo>
                <a:lnTo>
                  <a:pt x="2566" y="984"/>
                </a:lnTo>
                <a:close/>
                <a:moveTo>
                  <a:pt x="2630" y="984"/>
                </a:moveTo>
                <a:lnTo>
                  <a:pt x="2598" y="984"/>
                </a:lnTo>
                <a:lnTo>
                  <a:pt x="2598" y="1000"/>
                </a:lnTo>
                <a:lnTo>
                  <a:pt x="2630" y="1000"/>
                </a:lnTo>
                <a:lnTo>
                  <a:pt x="2630" y="984"/>
                </a:lnTo>
                <a:close/>
                <a:moveTo>
                  <a:pt x="2694" y="984"/>
                </a:moveTo>
                <a:lnTo>
                  <a:pt x="2662" y="984"/>
                </a:lnTo>
                <a:lnTo>
                  <a:pt x="2662" y="1000"/>
                </a:lnTo>
                <a:lnTo>
                  <a:pt x="2694" y="1000"/>
                </a:lnTo>
                <a:lnTo>
                  <a:pt x="2694" y="984"/>
                </a:lnTo>
                <a:close/>
                <a:moveTo>
                  <a:pt x="2758" y="984"/>
                </a:moveTo>
                <a:lnTo>
                  <a:pt x="2726" y="984"/>
                </a:lnTo>
                <a:lnTo>
                  <a:pt x="2726" y="1000"/>
                </a:lnTo>
                <a:lnTo>
                  <a:pt x="2758" y="1000"/>
                </a:lnTo>
                <a:lnTo>
                  <a:pt x="2758" y="984"/>
                </a:lnTo>
                <a:close/>
                <a:moveTo>
                  <a:pt x="2822" y="984"/>
                </a:moveTo>
                <a:lnTo>
                  <a:pt x="2790" y="984"/>
                </a:lnTo>
                <a:lnTo>
                  <a:pt x="2790" y="1000"/>
                </a:lnTo>
                <a:lnTo>
                  <a:pt x="2822" y="1000"/>
                </a:lnTo>
                <a:lnTo>
                  <a:pt x="2822" y="984"/>
                </a:lnTo>
                <a:close/>
                <a:moveTo>
                  <a:pt x="2886" y="984"/>
                </a:moveTo>
                <a:lnTo>
                  <a:pt x="2854" y="984"/>
                </a:lnTo>
                <a:lnTo>
                  <a:pt x="2854" y="1000"/>
                </a:lnTo>
                <a:lnTo>
                  <a:pt x="2886" y="1000"/>
                </a:lnTo>
                <a:lnTo>
                  <a:pt x="2886" y="984"/>
                </a:lnTo>
                <a:close/>
                <a:moveTo>
                  <a:pt x="2950" y="984"/>
                </a:moveTo>
                <a:lnTo>
                  <a:pt x="2918" y="984"/>
                </a:lnTo>
                <a:lnTo>
                  <a:pt x="2918" y="1000"/>
                </a:lnTo>
                <a:lnTo>
                  <a:pt x="2950" y="1000"/>
                </a:lnTo>
                <a:lnTo>
                  <a:pt x="2950" y="984"/>
                </a:lnTo>
                <a:close/>
                <a:moveTo>
                  <a:pt x="3014" y="984"/>
                </a:moveTo>
                <a:lnTo>
                  <a:pt x="2982" y="984"/>
                </a:lnTo>
                <a:lnTo>
                  <a:pt x="2982" y="1000"/>
                </a:lnTo>
                <a:lnTo>
                  <a:pt x="3014" y="1000"/>
                </a:lnTo>
                <a:lnTo>
                  <a:pt x="3014" y="984"/>
                </a:lnTo>
                <a:close/>
                <a:moveTo>
                  <a:pt x="3078" y="984"/>
                </a:moveTo>
                <a:lnTo>
                  <a:pt x="3046" y="984"/>
                </a:lnTo>
                <a:lnTo>
                  <a:pt x="3046" y="1000"/>
                </a:lnTo>
                <a:lnTo>
                  <a:pt x="3078" y="1000"/>
                </a:lnTo>
                <a:lnTo>
                  <a:pt x="3078" y="984"/>
                </a:lnTo>
                <a:close/>
                <a:moveTo>
                  <a:pt x="3142" y="984"/>
                </a:moveTo>
                <a:lnTo>
                  <a:pt x="3110" y="984"/>
                </a:lnTo>
                <a:lnTo>
                  <a:pt x="3110" y="1000"/>
                </a:lnTo>
                <a:lnTo>
                  <a:pt x="3142" y="1000"/>
                </a:lnTo>
                <a:lnTo>
                  <a:pt x="3142" y="984"/>
                </a:lnTo>
                <a:close/>
                <a:moveTo>
                  <a:pt x="3206" y="984"/>
                </a:moveTo>
                <a:lnTo>
                  <a:pt x="3174" y="984"/>
                </a:lnTo>
                <a:lnTo>
                  <a:pt x="3174" y="1000"/>
                </a:lnTo>
                <a:lnTo>
                  <a:pt x="3206" y="1000"/>
                </a:lnTo>
                <a:lnTo>
                  <a:pt x="3206" y="984"/>
                </a:lnTo>
                <a:close/>
                <a:moveTo>
                  <a:pt x="3270" y="984"/>
                </a:moveTo>
                <a:lnTo>
                  <a:pt x="3238" y="984"/>
                </a:lnTo>
                <a:lnTo>
                  <a:pt x="3238" y="1000"/>
                </a:lnTo>
                <a:lnTo>
                  <a:pt x="3270" y="1000"/>
                </a:lnTo>
                <a:lnTo>
                  <a:pt x="3270" y="984"/>
                </a:lnTo>
                <a:close/>
                <a:moveTo>
                  <a:pt x="3334" y="984"/>
                </a:moveTo>
                <a:lnTo>
                  <a:pt x="3302" y="984"/>
                </a:lnTo>
                <a:lnTo>
                  <a:pt x="3302" y="1000"/>
                </a:lnTo>
                <a:lnTo>
                  <a:pt x="3334" y="1000"/>
                </a:lnTo>
                <a:lnTo>
                  <a:pt x="3334" y="984"/>
                </a:lnTo>
                <a:close/>
                <a:moveTo>
                  <a:pt x="3398" y="984"/>
                </a:moveTo>
                <a:lnTo>
                  <a:pt x="3366" y="984"/>
                </a:lnTo>
                <a:lnTo>
                  <a:pt x="3366" y="1000"/>
                </a:lnTo>
                <a:lnTo>
                  <a:pt x="3398" y="1000"/>
                </a:lnTo>
                <a:lnTo>
                  <a:pt x="3398" y="984"/>
                </a:lnTo>
                <a:close/>
                <a:moveTo>
                  <a:pt x="3462" y="984"/>
                </a:moveTo>
                <a:lnTo>
                  <a:pt x="3430" y="984"/>
                </a:lnTo>
                <a:lnTo>
                  <a:pt x="3430" y="1000"/>
                </a:lnTo>
                <a:lnTo>
                  <a:pt x="3462" y="1000"/>
                </a:lnTo>
                <a:lnTo>
                  <a:pt x="3462" y="984"/>
                </a:lnTo>
                <a:close/>
                <a:moveTo>
                  <a:pt x="3526" y="984"/>
                </a:moveTo>
                <a:lnTo>
                  <a:pt x="3494" y="984"/>
                </a:lnTo>
                <a:lnTo>
                  <a:pt x="3494" y="1000"/>
                </a:lnTo>
                <a:lnTo>
                  <a:pt x="3526" y="1000"/>
                </a:lnTo>
                <a:lnTo>
                  <a:pt x="3526" y="984"/>
                </a:lnTo>
                <a:close/>
                <a:moveTo>
                  <a:pt x="3590" y="984"/>
                </a:moveTo>
                <a:lnTo>
                  <a:pt x="3558" y="984"/>
                </a:lnTo>
                <a:lnTo>
                  <a:pt x="3558" y="1000"/>
                </a:lnTo>
                <a:lnTo>
                  <a:pt x="3590" y="1000"/>
                </a:lnTo>
                <a:lnTo>
                  <a:pt x="3590" y="984"/>
                </a:lnTo>
                <a:close/>
                <a:moveTo>
                  <a:pt x="3654" y="984"/>
                </a:moveTo>
                <a:lnTo>
                  <a:pt x="3622" y="984"/>
                </a:lnTo>
                <a:lnTo>
                  <a:pt x="3622" y="1000"/>
                </a:lnTo>
                <a:lnTo>
                  <a:pt x="3654" y="1000"/>
                </a:lnTo>
                <a:lnTo>
                  <a:pt x="3654" y="984"/>
                </a:lnTo>
                <a:close/>
                <a:moveTo>
                  <a:pt x="3718" y="984"/>
                </a:moveTo>
                <a:lnTo>
                  <a:pt x="3686" y="984"/>
                </a:lnTo>
                <a:lnTo>
                  <a:pt x="3686" y="1000"/>
                </a:lnTo>
                <a:lnTo>
                  <a:pt x="3718" y="1000"/>
                </a:lnTo>
                <a:lnTo>
                  <a:pt x="3718" y="984"/>
                </a:lnTo>
                <a:close/>
                <a:moveTo>
                  <a:pt x="3782" y="984"/>
                </a:moveTo>
                <a:lnTo>
                  <a:pt x="3750" y="984"/>
                </a:lnTo>
                <a:lnTo>
                  <a:pt x="3750" y="1000"/>
                </a:lnTo>
                <a:lnTo>
                  <a:pt x="3782" y="1000"/>
                </a:lnTo>
                <a:lnTo>
                  <a:pt x="3782" y="984"/>
                </a:lnTo>
                <a:close/>
                <a:moveTo>
                  <a:pt x="3846" y="984"/>
                </a:moveTo>
                <a:lnTo>
                  <a:pt x="3814" y="984"/>
                </a:lnTo>
                <a:lnTo>
                  <a:pt x="3814" y="1000"/>
                </a:lnTo>
                <a:lnTo>
                  <a:pt x="3846" y="1000"/>
                </a:lnTo>
                <a:lnTo>
                  <a:pt x="3846" y="984"/>
                </a:lnTo>
                <a:close/>
                <a:moveTo>
                  <a:pt x="3910" y="984"/>
                </a:moveTo>
                <a:lnTo>
                  <a:pt x="3878" y="984"/>
                </a:lnTo>
                <a:lnTo>
                  <a:pt x="3878" y="1000"/>
                </a:lnTo>
                <a:lnTo>
                  <a:pt x="3910" y="1000"/>
                </a:lnTo>
                <a:lnTo>
                  <a:pt x="3910" y="984"/>
                </a:lnTo>
                <a:close/>
                <a:moveTo>
                  <a:pt x="3974" y="984"/>
                </a:moveTo>
                <a:lnTo>
                  <a:pt x="3942" y="984"/>
                </a:lnTo>
                <a:lnTo>
                  <a:pt x="3942" y="1000"/>
                </a:lnTo>
                <a:lnTo>
                  <a:pt x="3974" y="1000"/>
                </a:lnTo>
                <a:lnTo>
                  <a:pt x="3974" y="984"/>
                </a:lnTo>
                <a:close/>
                <a:moveTo>
                  <a:pt x="4038" y="984"/>
                </a:moveTo>
                <a:lnTo>
                  <a:pt x="4006" y="984"/>
                </a:lnTo>
                <a:lnTo>
                  <a:pt x="4006" y="1000"/>
                </a:lnTo>
                <a:lnTo>
                  <a:pt x="4038" y="1000"/>
                </a:lnTo>
                <a:lnTo>
                  <a:pt x="4038" y="984"/>
                </a:lnTo>
                <a:close/>
                <a:moveTo>
                  <a:pt x="4102" y="984"/>
                </a:moveTo>
                <a:lnTo>
                  <a:pt x="4070" y="984"/>
                </a:lnTo>
                <a:lnTo>
                  <a:pt x="4070" y="1000"/>
                </a:lnTo>
                <a:lnTo>
                  <a:pt x="4102" y="1000"/>
                </a:lnTo>
                <a:lnTo>
                  <a:pt x="4102" y="984"/>
                </a:lnTo>
                <a:close/>
                <a:moveTo>
                  <a:pt x="4166" y="984"/>
                </a:moveTo>
                <a:lnTo>
                  <a:pt x="4134" y="984"/>
                </a:lnTo>
                <a:lnTo>
                  <a:pt x="4134" y="1000"/>
                </a:lnTo>
                <a:lnTo>
                  <a:pt x="4166" y="1000"/>
                </a:lnTo>
                <a:lnTo>
                  <a:pt x="4166" y="984"/>
                </a:lnTo>
                <a:close/>
                <a:moveTo>
                  <a:pt x="4230" y="984"/>
                </a:moveTo>
                <a:lnTo>
                  <a:pt x="4198" y="984"/>
                </a:lnTo>
                <a:lnTo>
                  <a:pt x="4198" y="1000"/>
                </a:lnTo>
                <a:lnTo>
                  <a:pt x="4230" y="1000"/>
                </a:lnTo>
                <a:lnTo>
                  <a:pt x="4230" y="984"/>
                </a:lnTo>
                <a:close/>
                <a:moveTo>
                  <a:pt x="4294" y="984"/>
                </a:moveTo>
                <a:lnTo>
                  <a:pt x="4262" y="984"/>
                </a:lnTo>
                <a:lnTo>
                  <a:pt x="4262" y="1000"/>
                </a:lnTo>
                <a:lnTo>
                  <a:pt x="4294" y="1000"/>
                </a:lnTo>
                <a:lnTo>
                  <a:pt x="4294" y="984"/>
                </a:lnTo>
                <a:close/>
                <a:moveTo>
                  <a:pt x="4358" y="984"/>
                </a:moveTo>
                <a:lnTo>
                  <a:pt x="4326" y="984"/>
                </a:lnTo>
                <a:lnTo>
                  <a:pt x="4326" y="1000"/>
                </a:lnTo>
                <a:lnTo>
                  <a:pt x="4358" y="1000"/>
                </a:lnTo>
                <a:lnTo>
                  <a:pt x="4358" y="984"/>
                </a:lnTo>
                <a:close/>
                <a:moveTo>
                  <a:pt x="4422" y="984"/>
                </a:moveTo>
                <a:lnTo>
                  <a:pt x="4390" y="984"/>
                </a:lnTo>
                <a:lnTo>
                  <a:pt x="4390" y="1000"/>
                </a:lnTo>
                <a:lnTo>
                  <a:pt x="4422" y="1000"/>
                </a:lnTo>
                <a:lnTo>
                  <a:pt x="4422" y="984"/>
                </a:lnTo>
                <a:close/>
                <a:moveTo>
                  <a:pt x="4486" y="984"/>
                </a:moveTo>
                <a:lnTo>
                  <a:pt x="4454" y="984"/>
                </a:lnTo>
                <a:lnTo>
                  <a:pt x="4454" y="1000"/>
                </a:lnTo>
                <a:lnTo>
                  <a:pt x="4486" y="1000"/>
                </a:lnTo>
                <a:lnTo>
                  <a:pt x="4486" y="984"/>
                </a:lnTo>
                <a:close/>
                <a:moveTo>
                  <a:pt x="4550" y="984"/>
                </a:moveTo>
                <a:lnTo>
                  <a:pt x="4518" y="984"/>
                </a:lnTo>
                <a:lnTo>
                  <a:pt x="4518" y="1000"/>
                </a:lnTo>
                <a:lnTo>
                  <a:pt x="4550" y="1000"/>
                </a:lnTo>
                <a:lnTo>
                  <a:pt x="4550" y="984"/>
                </a:lnTo>
                <a:close/>
                <a:moveTo>
                  <a:pt x="4614" y="984"/>
                </a:moveTo>
                <a:lnTo>
                  <a:pt x="4582" y="984"/>
                </a:lnTo>
                <a:lnTo>
                  <a:pt x="4582" y="1000"/>
                </a:lnTo>
                <a:lnTo>
                  <a:pt x="4614" y="1000"/>
                </a:lnTo>
                <a:lnTo>
                  <a:pt x="4614" y="984"/>
                </a:lnTo>
                <a:close/>
                <a:moveTo>
                  <a:pt x="4678" y="984"/>
                </a:moveTo>
                <a:lnTo>
                  <a:pt x="4646" y="984"/>
                </a:lnTo>
                <a:lnTo>
                  <a:pt x="4646" y="1000"/>
                </a:lnTo>
                <a:lnTo>
                  <a:pt x="4678" y="1000"/>
                </a:lnTo>
                <a:lnTo>
                  <a:pt x="4678" y="984"/>
                </a:lnTo>
                <a:close/>
                <a:moveTo>
                  <a:pt x="4742" y="984"/>
                </a:moveTo>
                <a:lnTo>
                  <a:pt x="4710" y="984"/>
                </a:lnTo>
                <a:lnTo>
                  <a:pt x="4710" y="1000"/>
                </a:lnTo>
                <a:lnTo>
                  <a:pt x="4742" y="1000"/>
                </a:lnTo>
                <a:lnTo>
                  <a:pt x="4742" y="984"/>
                </a:lnTo>
                <a:close/>
                <a:moveTo>
                  <a:pt x="4806" y="984"/>
                </a:moveTo>
                <a:lnTo>
                  <a:pt x="4774" y="984"/>
                </a:lnTo>
                <a:lnTo>
                  <a:pt x="4774" y="1000"/>
                </a:lnTo>
                <a:lnTo>
                  <a:pt x="4806" y="1000"/>
                </a:lnTo>
                <a:lnTo>
                  <a:pt x="4806" y="984"/>
                </a:lnTo>
                <a:close/>
                <a:moveTo>
                  <a:pt x="4870" y="984"/>
                </a:moveTo>
                <a:lnTo>
                  <a:pt x="4838" y="984"/>
                </a:lnTo>
                <a:lnTo>
                  <a:pt x="4838" y="1000"/>
                </a:lnTo>
                <a:lnTo>
                  <a:pt x="4870" y="1000"/>
                </a:lnTo>
                <a:lnTo>
                  <a:pt x="4870" y="984"/>
                </a:lnTo>
                <a:close/>
                <a:moveTo>
                  <a:pt x="4934" y="984"/>
                </a:moveTo>
                <a:lnTo>
                  <a:pt x="4902" y="984"/>
                </a:lnTo>
                <a:lnTo>
                  <a:pt x="4902" y="1000"/>
                </a:lnTo>
                <a:lnTo>
                  <a:pt x="4934" y="1000"/>
                </a:lnTo>
                <a:lnTo>
                  <a:pt x="4934" y="984"/>
                </a:lnTo>
                <a:close/>
                <a:moveTo>
                  <a:pt x="4998" y="984"/>
                </a:moveTo>
                <a:lnTo>
                  <a:pt x="4966" y="984"/>
                </a:lnTo>
                <a:lnTo>
                  <a:pt x="4966" y="1000"/>
                </a:lnTo>
                <a:lnTo>
                  <a:pt x="4998" y="1000"/>
                </a:lnTo>
                <a:lnTo>
                  <a:pt x="4998" y="984"/>
                </a:lnTo>
                <a:close/>
                <a:moveTo>
                  <a:pt x="5062" y="984"/>
                </a:moveTo>
                <a:lnTo>
                  <a:pt x="5030" y="984"/>
                </a:lnTo>
                <a:lnTo>
                  <a:pt x="5030" y="1000"/>
                </a:lnTo>
                <a:lnTo>
                  <a:pt x="5062" y="1000"/>
                </a:lnTo>
                <a:lnTo>
                  <a:pt x="5062" y="984"/>
                </a:lnTo>
                <a:close/>
                <a:moveTo>
                  <a:pt x="5126" y="984"/>
                </a:moveTo>
                <a:lnTo>
                  <a:pt x="5094" y="984"/>
                </a:lnTo>
                <a:lnTo>
                  <a:pt x="5094" y="1000"/>
                </a:lnTo>
                <a:lnTo>
                  <a:pt x="5126" y="1000"/>
                </a:lnTo>
                <a:lnTo>
                  <a:pt x="5126" y="984"/>
                </a:lnTo>
                <a:close/>
                <a:moveTo>
                  <a:pt x="5190" y="984"/>
                </a:moveTo>
                <a:lnTo>
                  <a:pt x="5158" y="984"/>
                </a:lnTo>
                <a:lnTo>
                  <a:pt x="5158" y="1000"/>
                </a:lnTo>
                <a:lnTo>
                  <a:pt x="5190" y="1000"/>
                </a:lnTo>
                <a:lnTo>
                  <a:pt x="5190" y="984"/>
                </a:lnTo>
                <a:close/>
                <a:moveTo>
                  <a:pt x="5254" y="984"/>
                </a:moveTo>
                <a:lnTo>
                  <a:pt x="5222" y="984"/>
                </a:lnTo>
                <a:lnTo>
                  <a:pt x="5222" y="1000"/>
                </a:lnTo>
                <a:lnTo>
                  <a:pt x="5254" y="1000"/>
                </a:lnTo>
                <a:lnTo>
                  <a:pt x="5254" y="984"/>
                </a:lnTo>
                <a:close/>
                <a:moveTo>
                  <a:pt x="5318" y="984"/>
                </a:moveTo>
                <a:lnTo>
                  <a:pt x="5286" y="984"/>
                </a:lnTo>
                <a:lnTo>
                  <a:pt x="5286" y="1000"/>
                </a:lnTo>
                <a:lnTo>
                  <a:pt x="5318" y="1000"/>
                </a:lnTo>
                <a:lnTo>
                  <a:pt x="5318" y="984"/>
                </a:lnTo>
                <a:close/>
                <a:moveTo>
                  <a:pt x="5382" y="984"/>
                </a:moveTo>
                <a:lnTo>
                  <a:pt x="5350" y="984"/>
                </a:lnTo>
                <a:lnTo>
                  <a:pt x="5350" y="1000"/>
                </a:lnTo>
                <a:lnTo>
                  <a:pt x="5382" y="1000"/>
                </a:lnTo>
                <a:lnTo>
                  <a:pt x="5382" y="984"/>
                </a:lnTo>
                <a:close/>
                <a:moveTo>
                  <a:pt x="5446" y="984"/>
                </a:moveTo>
                <a:lnTo>
                  <a:pt x="5414" y="984"/>
                </a:lnTo>
                <a:lnTo>
                  <a:pt x="5414" y="1000"/>
                </a:lnTo>
                <a:lnTo>
                  <a:pt x="5446" y="1000"/>
                </a:lnTo>
                <a:lnTo>
                  <a:pt x="5446" y="984"/>
                </a:lnTo>
                <a:close/>
                <a:moveTo>
                  <a:pt x="5510" y="984"/>
                </a:moveTo>
                <a:lnTo>
                  <a:pt x="5478" y="984"/>
                </a:lnTo>
                <a:lnTo>
                  <a:pt x="5478" y="1000"/>
                </a:lnTo>
                <a:lnTo>
                  <a:pt x="5510" y="1000"/>
                </a:lnTo>
                <a:lnTo>
                  <a:pt x="5510" y="984"/>
                </a:lnTo>
                <a:close/>
                <a:moveTo>
                  <a:pt x="5574" y="984"/>
                </a:moveTo>
                <a:lnTo>
                  <a:pt x="5542" y="984"/>
                </a:lnTo>
                <a:lnTo>
                  <a:pt x="5542" y="1000"/>
                </a:lnTo>
                <a:lnTo>
                  <a:pt x="5574" y="1000"/>
                </a:lnTo>
                <a:lnTo>
                  <a:pt x="5574" y="984"/>
                </a:lnTo>
                <a:close/>
                <a:moveTo>
                  <a:pt x="5638" y="984"/>
                </a:moveTo>
                <a:lnTo>
                  <a:pt x="5606" y="984"/>
                </a:lnTo>
                <a:lnTo>
                  <a:pt x="5606" y="1000"/>
                </a:lnTo>
                <a:lnTo>
                  <a:pt x="5638" y="1000"/>
                </a:lnTo>
                <a:lnTo>
                  <a:pt x="5638" y="984"/>
                </a:lnTo>
                <a:close/>
                <a:moveTo>
                  <a:pt x="5702" y="984"/>
                </a:moveTo>
                <a:lnTo>
                  <a:pt x="5670" y="984"/>
                </a:lnTo>
                <a:lnTo>
                  <a:pt x="5670" y="1000"/>
                </a:lnTo>
                <a:lnTo>
                  <a:pt x="5702" y="1000"/>
                </a:lnTo>
                <a:lnTo>
                  <a:pt x="5702" y="984"/>
                </a:lnTo>
                <a:close/>
                <a:moveTo>
                  <a:pt x="5766" y="984"/>
                </a:moveTo>
                <a:lnTo>
                  <a:pt x="5734" y="984"/>
                </a:lnTo>
                <a:lnTo>
                  <a:pt x="5734" y="1000"/>
                </a:lnTo>
                <a:lnTo>
                  <a:pt x="5766" y="1000"/>
                </a:lnTo>
                <a:lnTo>
                  <a:pt x="5766" y="984"/>
                </a:lnTo>
                <a:close/>
                <a:moveTo>
                  <a:pt x="5830" y="984"/>
                </a:moveTo>
                <a:lnTo>
                  <a:pt x="5798" y="984"/>
                </a:lnTo>
                <a:lnTo>
                  <a:pt x="5798" y="1000"/>
                </a:lnTo>
                <a:lnTo>
                  <a:pt x="5830" y="1000"/>
                </a:lnTo>
                <a:lnTo>
                  <a:pt x="5830" y="984"/>
                </a:lnTo>
                <a:close/>
                <a:moveTo>
                  <a:pt x="5894" y="984"/>
                </a:moveTo>
                <a:lnTo>
                  <a:pt x="5862" y="984"/>
                </a:lnTo>
                <a:lnTo>
                  <a:pt x="5862" y="1000"/>
                </a:lnTo>
                <a:lnTo>
                  <a:pt x="5894" y="1000"/>
                </a:lnTo>
                <a:lnTo>
                  <a:pt x="5894" y="984"/>
                </a:lnTo>
                <a:close/>
                <a:moveTo>
                  <a:pt x="5958" y="984"/>
                </a:moveTo>
                <a:lnTo>
                  <a:pt x="5926" y="984"/>
                </a:lnTo>
                <a:lnTo>
                  <a:pt x="5926" y="1000"/>
                </a:lnTo>
                <a:lnTo>
                  <a:pt x="5958" y="1000"/>
                </a:lnTo>
                <a:lnTo>
                  <a:pt x="5958" y="984"/>
                </a:lnTo>
                <a:close/>
                <a:moveTo>
                  <a:pt x="6022" y="984"/>
                </a:moveTo>
                <a:lnTo>
                  <a:pt x="5990" y="984"/>
                </a:lnTo>
                <a:lnTo>
                  <a:pt x="5990" y="1000"/>
                </a:lnTo>
                <a:lnTo>
                  <a:pt x="6022" y="1000"/>
                </a:lnTo>
                <a:lnTo>
                  <a:pt x="6022" y="984"/>
                </a:lnTo>
                <a:close/>
                <a:moveTo>
                  <a:pt x="6086" y="984"/>
                </a:moveTo>
                <a:lnTo>
                  <a:pt x="6054" y="984"/>
                </a:lnTo>
                <a:lnTo>
                  <a:pt x="6054" y="1000"/>
                </a:lnTo>
                <a:lnTo>
                  <a:pt x="6086" y="1000"/>
                </a:lnTo>
                <a:lnTo>
                  <a:pt x="6086" y="984"/>
                </a:lnTo>
                <a:close/>
                <a:moveTo>
                  <a:pt x="6150" y="984"/>
                </a:moveTo>
                <a:lnTo>
                  <a:pt x="6118" y="984"/>
                </a:lnTo>
                <a:lnTo>
                  <a:pt x="6118" y="1000"/>
                </a:lnTo>
                <a:lnTo>
                  <a:pt x="6150" y="1000"/>
                </a:lnTo>
                <a:lnTo>
                  <a:pt x="6150" y="984"/>
                </a:lnTo>
                <a:close/>
                <a:moveTo>
                  <a:pt x="6214" y="984"/>
                </a:moveTo>
                <a:lnTo>
                  <a:pt x="6182" y="984"/>
                </a:lnTo>
                <a:lnTo>
                  <a:pt x="6182" y="1000"/>
                </a:lnTo>
                <a:lnTo>
                  <a:pt x="6214" y="1000"/>
                </a:lnTo>
                <a:lnTo>
                  <a:pt x="6214" y="984"/>
                </a:lnTo>
                <a:close/>
                <a:moveTo>
                  <a:pt x="6278" y="984"/>
                </a:moveTo>
                <a:lnTo>
                  <a:pt x="6246" y="984"/>
                </a:lnTo>
                <a:lnTo>
                  <a:pt x="6246" y="1000"/>
                </a:lnTo>
                <a:lnTo>
                  <a:pt x="6278" y="1000"/>
                </a:lnTo>
                <a:lnTo>
                  <a:pt x="6278" y="984"/>
                </a:lnTo>
                <a:close/>
                <a:moveTo>
                  <a:pt x="6342" y="984"/>
                </a:moveTo>
                <a:lnTo>
                  <a:pt x="6310" y="984"/>
                </a:lnTo>
                <a:lnTo>
                  <a:pt x="6310" y="1000"/>
                </a:lnTo>
                <a:lnTo>
                  <a:pt x="6342" y="1000"/>
                </a:lnTo>
                <a:lnTo>
                  <a:pt x="6342" y="984"/>
                </a:lnTo>
                <a:close/>
                <a:moveTo>
                  <a:pt x="6374" y="970"/>
                </a:moveTo>
                <a:lnTo>
                  <a:pt x="6374" y="984"/>
                </a:lnTo>
                <a:lnTo>
                  <a:pt x="6374" y="984"/>
                </a:lnTo>
                <a:lnTo>
                  <a:pt x="6374" y="1000"/>
                </a:lnTo>
                <a:lnTo>
                  <a:pt x="6382" y="1000"/>
                </a:lnTo>
                <a:lnTo>
                  <a:pt x="6390" y="1000"/>
                </a:lnTo>
                <a:lnTo>
                  <a:pt x="6390" y="970"/>
                </a:lnTo>
                <a:lnTo>
                  <a:pt x="6374" y="970"/>
                </a:lnTo>
                <a:lnTo>
                  <a:pt x="6374" y="970"/>
                </a:lnTo>
                <a:close/>
                <a:moveTo>
                  <a:pt x="6374" y="906"/>
                </a:moveTo>
                <a:lnTo>
                  <a:pt x="6374" y="938"/>
                </a:lnTo>
                <a:lnTo>
                  <a:pt x="6390" y="938"/>
                </a:lnTo>
                <a:lnTo>
                  <a:pt x="6390" y="906"/>
                </a:lnTo>
                <a:lnTo>
                  <a:pt x="6374" y="906"/>
                </a:lnTo>
                <a:close/>
                <a:moveTo>
                  <a:pt x="6374" y="842"/>
                </a:moveTo>
                <a:lnTo>
                  <a:pt x="6374" y="874"/>
                </a:lnTo>
                <a:lnTo>
                  <a:pt x="6390" y="874"/>
                </a:lnTo>
                <a:lnTo>
                  <a:pt x="6390" y="842"/>
                </a:lnTo>
                <a:lnTo>
                  <a:pt x="6374" y="842"/>
                </a:lnTo>
                <a:close/>
                <a:moveTo>
                  <a:pt x="6374" y="778"/>
                </a:moveTo>
                <a:lnTo>
                  <a:pt x="6374" y="810"/>
                </a:lnTo>
                <a:lnTo>
                  <a:pt x="6390" y="810"/>
                </a:lnTo>
                <a:lnTo>
                  <a:pt x="6390" y="778"/>
                </a:lnTo>
                <a:lnTo>
                  <a:pt x="6374" y="778"/>
                </a:lnTo>
                <a:close/>
                <a:moveTo>
                  <a:pt x="6374" y="714"/>
                </a:moveTo>
                <a:lnTo>
                  <a:pt x="6374" y="746"/>
                </a:lnTo>
                <a:lnTo>
                  <a:pt x="6390" y="746"/>
                </a:lnTo>
                <a:lnTo>
                  <a:pt x="6390" y="714"/>
                </a:lnTo>
                <a:lnTo>
                  <a:pt x="6374" y="714"/>
                </a:lnTo>
                <a:close/>
                <a:moveTo>
                  <a:pt x="6374" y="650"/>
                </a:moveTo>
                <a:lnTo>
                  <a:pt x="6374" y="682"/>
                </a:lnTo>
                <a:lnTo>
                  <a:pt x="6390" y="682"/>
                </a:lnTo>
                <a:lnTo>
                  <a:pt x="6390" y="650"/>
                </a:lnTo>
                <a:lnTo>
                  <a:pt x="6374" y="650"/>
                </a:lnTo>
                <a:close/>
                <a:moveTo>
                  <a:pt x="6374" y="586"/>
                </a:moveTo>
                <a:lnTo>
                  <a:pt x="6374" y="618"/>
                </a:lnTo>
                <a:lnTo>
                  <a:pt x="6390" y="618"/>
                </a:lnTo>
                <a:lnTo>
                  <a:pt x="6390" y="586"/>
                </a:lnTo>
                <a:lnTo>
                  <a:pt x="6374" y="586"/>
                </a:lnTo>
                <a:close/>
                <a:moveTo>
                  <a:pt x="6374" y="522"/>
                </a:moveTo>
                <a:lnTo>
                  <a:pt x="6374" y="554"/>
                </a:lnTo>
                <a:lnTo>
                  <a:pt x="6390" y="554"/>
                </a:lnTo>
                <a:lnTo>
                  <a:pt x="6390" y="522"/>
                </a:lnTo>
                <a:lnTo>
                  <a:pt x="6374" y="522"/>
                </a:lnTo>
                <a:close/>
                <a:moveTo>
                  <a:pt x="6374" y="458"/>
                </a:moveTo>
                <a:lnTo>
                  <a:pt x="6374" y="490"/>
                </a:lnTo>
                <a:lnTo>
                  <a:pt x="6390" y="490"/>
                </a:lnTo>
                <a:lnTo>
                  <a:pt x="6390" y="458"/>
                </a:lnTo>
                <a:lnTo>
                  <a:pt x="6374" y="458"/>
                </a:lnTo>
                <a:close/>
                <a:moveTo>
                  <a:pt x="6374" y="394"/>
                </a:moveTo>
                <a:lnTo>
                  <a:pt x="6374" y="426"/>
                </a:lnTo>
                <a:lnTo>
                  <a:pt x="6390" y="426"/>
                </a:lnTo>
                <a:lnTo>
                  <a:pt x="6390" y="394"/>
                </a:lnTo>
                <a:lnTo>
                  <a:pt x="6374" y="394"/>
                </a:lnTo>
                <a:close/>
                <a:moveTo>
                  <a:pt x="6374" y="330"/>
                </a:moveTo>
                <a:lnTo>
                  <a:pt x="6374" y="362"/>
                </a:lnTo>
                <a:lnTo>
                  <a:pt x="6390" y="362"/>
                </a:lnTo>
                <a:lnTo>
                  <a:pt x="6390" y="330"/>
                </a:lnTo>
                <a:lnTo>
                  <a:pt x="6374" y="330"/>
                </a:lnTo>
                <a:close/>
                <a:moveTo>
                  <a:pt x="6374" y="266"/>
                </a:moveTo>
                <a:lnTo>
                  <a:pt x="6374" y="298"/>
                </a:lnTo>
                <a:lnTo>
                  <a:pt x="6390" y="298"/>
                </a:lnTo>
                <a:lnTo>
                  <a:pt x="6390" y="266"/>
                </a:lnTo>
                <a:lnTo>
                  <a:pt x="6374" y="266"/>
                </a:lnTo>
                <a:close/>
                <a:moveTo>
                  <a:pt x="6374" y="202"/>
                </a:moveTo>
                <a:lnTo>
                  <a:pt x="6374" y="234"/>
                </a:lnTo>
                <a:lnTo>
                  <a:pt x="6390" y="234"/>
                </a:lnTo>
                <a:lnTo>
                  <a:pt x="6390" y="202"/>
                </a:lnTo>
                <a:lnTo>
                  <a:pt x="6374" y="202"/>
                </a:lnTo>
                <a:close/>
                <a:moveTo>
                  <a:pt x="6374" y="138"/>
                </a:moveTo>
                <a:lnTo>
                  <a:pt x="6374" y="170"/>
                </a:lnTo>
                <a:lnTo>
                  <a:pt x="6390" y="170"/>
                </a:lnTo>
                <a:lnTo>
                  <a:pt x="6390" y="138"/>
                </a:lnTo>
                <a:lnTo>
                  <a:pt x="6374" y="138"/>
                </a:lnTo>
                <a:close/>
                <a:moveTo>
                  <a:pt x="6374" y="74"/>
                </a:moveTo>
                <a:lnTo>
                  <a:pt x="6374" y="106"/>
                </a:lnTo>
                <a:lnTo>
                  <a:pt x="6390" y="106"/>
                </a:lnTo>
                <a:lnTo>
                  <a:pt x="6390" y="74"/>
                </a:lnTo>
                <a:lnTo>
                  <a:pt x="6374" y="74"/>
                </a:lnTo>
                <a:close/>
                <a:moveTo>
                  <a:pt x="6374" y="10"/>
                </a:moveTo>
                <a:lnTo>
                  <a:pt x="6374" y="42"/>
                </a:lnTo>
                <a:lnTo>
                  <a:pt x="6390" y="42"/>
                </a:lnTo>
                <a:lnTo>
                  <a:pt x="6390" y="10"/>
                </a:lnTo>
                <a:lnTo>
                  <a:pt x="6374" y="10"/>
                </a:lnTo>
                <a:close/>
                <a:moveTo>
                  <a:pt x="6320" y="16"/>
                </a:moveTo>
                <a:lnTo>
                  <a:pt x="6352" y="16"/>
                </a:lnTo>
                <a:lnTo>
                  <a:pt x="6352" y="0"/>
                </a:lnTo>
                <a:lnTo>
                  <a:pt x="6320" y="0"/>
                </a:lnTo>
                <a:lnTo>
                  <a:pt x="6320" y="16"/>
                </a:lnTo>
                <a:close/>
                <a:moveTo>
                  <a:pt x="6256" y="16"/>
                </a:moveTo>
                <a:lnTo>
                  <a:pt x="6288" y="16"/>
                </a:lnTo>
                <a:lnTo>
                  <a:pt x="6288" y="0"/>
                </a:lnTo>
                <a:lnTo>
                  <a:pt x="6256" y="0"/>
                </a:lnTo>
                <a:lnTo>
                  <a:pt x="6256" y="16"/>
                </a:lnTo>
                <a:close/>
                <a:moveTo>
                  <a:pt x="6192" y="16"/>
                </a:moveTo>
                <a:lnTo>
                  <a:pt x="6224" y="16"/>
                </a:lnTo>
                <a:lnTo>
                  <a:pt x="6224" y="0"/>
                </a:lnTo>
                <a:lnTo>
                  <a:pt x="6192" y="0"/>
                </a:lnTo>
                <a:lnTo>
                  <a:pt x="6192" y="16"/>
                </a:lnTo>
                <a:close/>
                <a:moveTo>
                  <a:pt x="6128" y="16"/>
                </a:moveTo>
                <a:lnTo>
                  <a:pt x="6160" y="16"/>
                </a:lnTo>
                <a:lnTo>
                  <a:pt x="6160" y="0"/>
                </a:lnTo>
                <a:lnTo>
                  <a:pt x="6128" y="0"/>
                </a:lnTo>
                <a:lnTo>
                  <a:pt x="6128" y="16"/>
                </a:lnTo>
                <a:close/>
                <a:moveTo>
                  <a:pt x="6064" y="16"/>
                </a:moveTo>
                <a:lnTo>
                  <a:pt x="6096" y="16"/>
                </a:lnTo>
                <a:lnTo>
                  <a:pt x="6096" y="0"/>
                </a:lnTo>
                <a:lnTo>
                  <a:pt x="6064" y="0"/>
                </a:lnTo>
                <a:lnTo>
                  <a:pt x="6064" y="16"/>
                </a:lnTo>
                <a:close/>
                <a:moveTo>
                  <a:pt x="6000" y="16"/>
                </a:moveTo>
                <a:lnTo>
                  <a:pt x="6032" y="16"/>
                </a:lnTo>
                <a:lnTo>
                  <a:pt x="6032" y="0"/>
                </a:lnTo>
                <a:lnTo>
                  <a:pt x="6000" y="0"/>
                </a:lnTo>
                <a:lnTo>
                  <a:pt x="6000" y="16"/>
                </a:lnTo>
                <a:close/>
                <a:moveTo>
                  <a:pt x="5936" y="16"/>
                </a:moveTo>
                <a:lnTo>
                  <a:pt x="5968" y="16"/>
                </a:lnTo>
                <a:lnTo>
                  <a:pt x="5968" y="0"/>
                </a:lnTo>
                <a:lnTo>
                  <a:pt x="5936" y="0"/>
                </a:lnTo>
                <a:lnTo>
                  <a:pt x="5936" y="16"/>
                </a:lnTo>
                <a:close/>
                <a:moveTo>
                  <a:pt x="5872" y="16"/>
                </a:moveTo>
                <a:lnTo>
                  <a:pt x="5904" y="16"/>
                </a:lnTo>
                <a:lnTo>
                  <a:pt x="5904" y="0"/>
                </a:lnTo>
                <a:lnTo>
                  <a:pt x="5872" y="0"/>
                </a:lnTo>
                <a:lnTo>
                  <a:pt x="5872" y="16"/>
                </a:lnTo>
                <a:close/>
                <a:moveTo>
                  <a:pt x="5808" y="16"/>
                </a:moveTo>
                <a:lnTo>
                  <a:pt x="5840" y="16"/>
                </a:lnTo>
                <a:lnTo>
                  <a:pt x="5840" y="0"/>
                </a:lnTo>
                <a:lnTo>
                  <a:pt x="5808" y="0"/>
                </a:lnTo>
                <a:lnTo>
                  <a:pt x="5808" y="16"/>
                </a:lnTo>
                <a:close/>
                <a:moveTo>
                  <a:pt x="5744" y="16"/>
                </a:moveTo>
                <a:lnTo>
                  <a:pt x="5776" y="16"/>
                </a:lnTo>
                <a:lnTo>
                  <a:pt x="5776" y="0"/>
                </a:lnTo>
                <a:lnTo>
                  <a:pt x="5744" y="0"/>
                </a:lnTo>
                <a:lnTo>
                  <a:pt x="5744" y="16"/>
                </a:lnTo>
                <a:close/>
                <a:moveTo>
                  <a:pt x="5680" y="16"/>
                </a:moveTo>
                <a:lnTo>
                  <a:pt x="5712" y="16"/>
                </a:lnTo>
                <a:lnTo>
                  <a:pt x="5712" y="0"/>
                </a:lnTo>
                <a:lnTo>
                  <a:pt x="5680" y="0"/>
                </a:lnTo>
                <a:lnTo>
                  <a:pt x="5680" y="16"/>
                </a:lnTo>
                <a:close/>
                <a:moveTo>
                  <a:pt x="5616" y="16"/>
                </a:moveTo>
                <a:lnTo>
                  <a:pt x="5648" y="16"/>
                </a:lnTo>
                <a:lnTo>
                  <a:pt x="5648" y="0"/>
                </a:lnTo>
                <a:lnTo>
                  <a:pt x="5616" y="0"/>
                </a:lnTo>
                <a:lnTo>
                  <a:pt x="5616" y="16"/>
                </a:lnTo>
                <a:close/>
                <a:moveTo>
                  <a:pt x="5552" y="16"/>
                </a:moveTo>
                <a:lnTo>
                  <a:pt x="5584" y="16"/>
                </a:lnTo>
                <a:lnTo>
                  <a:pt x="5584" y="0"/>
                </a:lnTo>
                <a:lnTo>
                  <a:pt x="5552" y="0"/>
                </a:lnTo>
                <a:lnTo>
                  <a:pt x="5552" y="16"/>
                </a:lnTo>
                <a:close/>
                <a:moveTo>
                  <a:pt x="5488" y="16"/>
                </a:moveTo>
                <a:lnTo>
                  <a:pt x="5520" y="16"/>
                </a:lnTo>
                <a:lnTo>
                  <a:pt x="5520" y="0"/>
                </a:lnTo>
                <a:lnTo>
                  <a:pt x="5488" y="0"/>
                </a:lnTo>
                <a:lnTo>
                  <a:pt x="5488" y="16"/>
                </a:lnTo>
                <a:close/>
                <a:moveTo>
                  <a:pt x="5424" y="16"/>
                </a:moveTo>
                <a:lnTo>
                  <a:pt x="5456" y="16"/>
                </a:lnTo>
                <a:lnTo>
                  <a:pt x="5456" y="0"/>
                </a:lnTo>
                <a:lnTo>
                  <a:pt x="5424" y="0"/>
                </a:lnTo>
                <a:lnTo>
                  <a:pt x="5424" y="16"/>
                </a:lnTo>
                <a:close/>
                <a:moveTo>
                  <a:pt x="5360" y="16"/>
                </a:moveTo>
                <a:lnTo>
                  <a:pt x="5392" y="16"/>
                </a:lnTo>
                <a:lnTo>
                  <a:pt x="5392" y="0"/>
                </a:lnTo>
                <a:lnTo>
                  <a:pt x="5360" y="0"/>
                </a:lnTo>
                <a:lnTo>
                  <a:pt x="5360" y="16"/>
                </a:lnTo>
                <a:close/>
                <a:moveTo>
                  <a:pt x="5296" y="16"/>
                </a:moveTo>
                <a:lnTo>
                  <a:pt x="5328" y="16"/>
                </a:lnTo>
                <a:lnTo>
                  <a:pt x="5328" y="0"/>
                </a:lnTo>
                <a:lnTo>
                  <a:pt x="5296" y="0"/>
                </a:lnTo>
                <a:lnTo>
                  <a:pt x="5296" y="16"/>
                </a:lnTo>
                <a:close/>
                <a:moveTo>
                  <a:pt x="5232" y="16"/>
                </a:moveTo>
                <a:lnTo>
                  <a:pt x="5264" y="16"/>
                </a:lnTo>
                <a:lnTo>
                  <a:pt x="5264" y="0"/>
                </a:lnTo>
                <a:lnTo>
                  <a:pt x="5232" y="0"/>
                </a:lnTo>
                <a:lnTo>
                  <a:pt x="5232" y="16"/>
                </a:lnTo>
                <a:close/>
                <a:moveTo>
                  <a:pt x="5168" y="16"/>
                </a:moveTo>
                <a:lnTo>
                  <a:pt x="5200" y="16"/>
                </a:lnTo>
                <a:lnTo>
                  <a:pt x="5200" y="0"/>
                </a:lnTo>
                <a:lnTo>
                  <a:pt x="5168" y="0"/>
                </a:lnTo>
                <a:lnTo>
                  <a:pt x="5168" y="16"/>
                </a:lnTo>
                <a:close/>
                <a:moveTo>
                  <a:pt x="5104" y="16"/>
                </a:moveTo>
                <a:lnTo>
                  <a:pt x="5136" y="16"/>
                </a:lnTo>
                <a:lnTo>
                  <a:pt x="5136" y="0"/>
                </a:lnTo>
                <a:lnTo>
                  <a:pt x="5104" y="0"/>
                </a:lnTo>
                <a:lnTo>
                  <a:pt x="5104" y="16"/>
                </a:lnTo>
                <a:close/>
                <a:moveTo>
                  <a:pt x="5040" y="16"/>
                </a:moveTo>
                <a:lnTo>
                  <a:pt x="5072" y="16"/>
                </a:lnTo>
                <a:lnTo>
                  <a:pt x="5072" y="0"/>
                </a:lnTo>
                <a:lnTo>
                  <a:pt x="5040" y="0"/>
                </a:lnTo>
                <a:lnTo>
                  <a:pt x="5040" y="16"/>
                </a:lnTo>
                <a:close/>
                <a:moveTo>
                  <a:pt x="4976" y="16"/>
                </a:moveTo>
                <a:lnTo>
                  <a:pt x="5008" y="16"/>
                </a:lnTo>
                <a:lnTo>
                  <a:pt x="5008" y="0"/>
                </a:lnTo>
                <a:lnTo>
                  <a:pt x="4976" y="0"/>
                </a:lnTo>
                <a:lnTo>
                  <a:pt x="4976" y="16"/>
                </a:lnTo>
                <a:close/>
                <a:moveTo>
                  <a:pt x="4912" y="16"/>
                </a:moveTo>
                <a:lnTo>
                  <a:pt x="4944" y="16"/>
                </a:lnTo>
                <a:lnTo>
                  <a:pt x="4944" y="0"/>
                </a:lnTo>
                <a:lnTo>
                  <a:pt x="4912" y="0"/>
                </a:lnTo>
                <a:lnTo>
                  <a:pt x="4912" y="16"/>
                </a:lnTo>
                <a:close/>
                <a:moveTo>
                  <a:pt x="4848" y="16"/>
                </a:moveTo>
                <a:lnTo>
                  <a:pt x="4880" y="16"/>
                </a:lnTo>
                <a:lnTo>
                  <a:pt x="4880" y="0"/>
                </a:lnTo>
                <a:lnTo>
                  <a:pt x="4848" y="0"/>
                </a:lnTo>
                <a:lnTo>
                  <a:pt x="4848" y="16"/>
                </a:lnTo>
                <a:close/>
                <a:moveTo>
                  <a:pt x="4784" y="16"/>
                </a:moveTo>
                <a:lnTo>
                  <a:pt x="4816" y="16"/>
                </a:lnTo>
                <a:lnTo>
                  <a:pt x="4816" y="0"/>
                </a:lnTo>
                <a:lnTo>
                  <a:pt x="4784" y="0"/>
                </a:lnTo>
                <a:lnTo>
                  <a:pt x="4784" y="16"/>
                </a:lnTo>
                <a:close/>
                <a:moveTo>
                  <a:pt x="4720" y="16"/>
                </a:moveTo>
                <a:lnTo>
                  <a:pt x="4752" y="16"/>
                </a:lnTo>
                <a:lnTo>
                  <a:pt x="4752" y="0"/>
                </a:lnTo>
                <a:lnTo>
                  <a:pt x="4720" y="0"/>
                </a:lnTo>
                <a:lnTo>
                  <a:pt x="4720" y="16"/>
                </a:lnTo>
                <a:close/>
                <a:moveTo>
                  <a:pt x="4656" y="16"/>
                </a:moveTo>
                <a:lnTo>
                  <a:pt x="4688" y="16"/>
                </a:lnTo>
                <a:lnTo>
                  <a:pt x="4688" y="0"/>
                </a:lnTo>
                <a:lnTo>
                  <a:pt x="4656" y="0"/>
                </a:lnTo>
                <a:lnTo>
                  <a:pt x="4656" y="16"/>
                </a:lnTo>
                <a:close/>
                <a:moveTo>
                  <a:pt x="4592" y="16"/>
                </a:moveTo>
                <a:lnTo>
                  <a:pt x="4624" y="16"/>
                </a:lnTo>
                <a:lnTo>
                  <a:pt x="4624" y="0"/>
                </a:lnTo>
                <a:lnTo>
                  <a:pt x="4592" y="0"/>
                </a:lnTo>
                <a:lnTo>
                  <a:pt x="4592" y="16"/>
                </a:lnTo>
                <a:close/>
                <a:moveTo>
                  <a:pt x="4528" y="16"/>
                </a:moveTo>
                <a:lnTo>
                  <a:pt x="4560" y="16"/>
                </a:lnTo>
                <a:lnTo>
                  <a:pt x="4560" y="0"/>
                </a:lnTo>
                <a:lnTo>
                  <a:pt x="4528" y="0"/>
                </a:lnTo>
                <a:lnTo>
                  <a:pt x="4528" y="16"/>
                </a:lnTo>
                <a:close/>
                <a:moveTo>
                  <a:pt x="4464" y="16"/>
                </a:moveTo>
                <a:lnTo>
                  <a:pt x="4496" y="16"/>
                </a:lnTo>
                <a:lnTo>
                  <a:pt x="4496" y="0"/>
                </a:lnTo>
                <a:lnTo>
                  <a:pt x="4464" y="0"/>
                </a:lnTo>
                <a:lnTo>
                  <a:pt x="4464" y="16"/>
                </a:lnTo>
                <a:close/>
                <a:moveTo>
                  <a:pt x="4400" y="16"/>
                </a:moveTo>
                <a:lnTo>
                  <a:pt x="4432" y="16"/>
                </a:lnTo>
                <a:lnTo>
                  <a:pt x="4432" y="0"/>
                </a:lnTo>
                <a:lnTo>
                  <a:pt x="4400" y="0"/>
                </a:lnTo>
                <a:lnTo>
                  <a:pt x="4400" y="16"/>
                </a:lnTo>
                <a:close/>
                <a:moveTo>
                  <a:pt x="4336" y="16"/>
                </a:moveTo>
                <a:lnTo>
                  <a:pt x="4368" y="16"/>
                </a:lnTo>
                <a:lnTo>
                  <a:pt x="4368" y="0"/>
                </a:lnTo>
                <a:lnTo>
                  <a:pt x="4336" y="0"/>
                </a:lnTo>
                <a:lnTo>
                  <a:pt x="4336" y="16"/>
                </a:lnTo>
                <a:close/>
                <a:moveTo>
                  <a:pt x="4272" y="16"/>
                </a:moveTo>
                <a:lnTo>
                  <a:pt x="4304" y="16"/>
                </a:lnTo>
                <a:lnTo>
                  <a:pt x="4304" y="0"/>
                </a:lnTo>
                <a:lnTo>
                  <a:pt x="4272" y="0"/>
                </a:lnTo>
                <a:lnTo>
                  <a:pt x="4272" y="16"/>
                </a:lnTo>
                <a:close/>
                <a:moveTo>
                  <a:pt x="4208" y="16"/>
                </a:moveTo>
                <a:lnTo>
                  <a:pt x="4240" y="16"/>
                </a:lnTo>
                <a:lnTo>
                  <a:pt x="4240" y="0"/>
                </a:lnTo>
                <a:lnTo>
                  <a:pt x="4208" y="0"/>
                </a:lnTo>
                <a:lnTo>
                  <a:pt x="4208" y="16"/>
                </a:lnTo>
                <a:close/>
                <a:moveTo>
                  <a:pt x="4144" y="16"/>
                </a:moveTo>
                <a:lnTo>
                  <a:pt x="4176" y="16"/>
                </a:lnTo>
                <a:lnTo>
                  <a:pt x="4176" y="0"/>
                </a:lnTo>
                <a:lnTo>
                  <a:pt x="4144" y="0"/>
                </a:lnTo>
                <a:lnTo>
                  <a:pt x="4144" y="16"/>
                </a:lnTo>
                <a:close/>
                <a:moveTo>
                  <a:pt x="4080" y="16"/>
                </a:moveTo>
                <a:lnTo>
                  <a:pt x="4112" y="16"/>
                </a:lnTo>
                <a:lnTo>
                  <a:pt x="4112" y="0"/>
                </a:lnTo>
                <a:lnTo>
                  <a:pt x="4080" y="0"/>
                </a:lnTo>
                <a:lnTo>
                  <a:pt x="4080" y="16"/>
                </a:lnTo>
                <a:close/>
                <a:moveTo>
                  <a:pt x="4016" y="16"/>
                </a:moveTo>
                <a:lnTo>
                  <a:pt x="4048" y="16"/>
                </a:lnTo>
                <a:lnTo>
                  <a:pt x="4048" y="0"/>
                </a:lnTo>
                <a:lnTo>
                  <a:pt x="4016" y="0"/>
                </a:lnTo>
                <a:lnTo>
                  <a:pt x="4016" y="16"/>
                </a:lnTo>
                <a:close/>
                <a:moveTo>
                  <a:pt x="3952" y="16"/>
                </a:moveTo>
                <a:lnTo>
                  <a:pt x="3984" y="16"/>
                </a:lnTo>
                <a:lnTo>
                  <a:pt x="3984" y="0"/>
                </a:lnTo>
                <a:lnTo>
                  <a:pt x="3952" y="0"/>
                </a:lnTo>
                <a:lnTo>
                  <a:pt x="3952" y="16"/>
                </a:lnTo>
                <a:close/>
                <a:moveTo>
                  <a:pt x="3888" y="16"/>
                </a:moveTo>
                <a:lnTo>
                  <a:pt x="3920" y="16"/>
                </a:lnTo>
                <a:lnTo>
                  <a:pt x="3920" y="0"/>
                </a:lnTo>
                <a:lnTo>
                  <a:pt x="3888" y="0"/>
                </a:lnTo>
                <a:lnTo>
                  <a:pt x="3888" y="16"/>
                </a:lnTo>
                <a:close/>
                <a:moveTo>
                  <a:pt x="3824" y="16"/>
                </a:moveTo>
                <a:lnTo>
                  <a:pt x="3856" y="16"/>
                </a:lnTo>
                <a:lnTo>
                  <a:pt x="3856" y="0"/>
                </a:lnTo>
                <a:lnTo>
                  <a:pt x="3824" y="0"/>
                </a:lnTo>
                <a:lnTo>
                  <a:pt x="3824" y="16"/>
                </a:lnTo>
                <a:close/>
                <a:moveTo>
                  <a:pt x="3760" y="16"/>
                </a:moveTo>
                <a:lnTo>
                  <a:pt x="3792" y="16"/>
                </a:lnTo>
                <a:lnTo>
                  <a:pt x="3792" y="0"/>
                </a:lnTo>
                <a:lnTo>
                  <a:pt x="3760" y="0"/>
                </a:lnTo>
                <a:lnTo>
                  <a:pt x="3760" y="16"/>
                </a:lnTo>
                <a:close/>
                <a:moveTo>
                  <a:pt x="3696" y="16"/>
                </a:moveTo>
                <a:lnTo>
                  <a:pt x="3728" y="16"/>
                </a:lnTo>
                <a:lnTo>
                  <a:pt x="3728" y="0"/>
                </a:lnTo>
                <a:lnTo>
                  <a:pt x="3696" y="0"/>
                </a:lnTo>
                <a:lnTo>
                  <a:pt x="3696" y="16"/>
                </a:lnTo>
                <a:close/>
                <a:moveTo>
                  <a:pt x="3632" y="16"/>
                </a:moveTo>
                <a:lnTo>
                  <a:pt x="3664" y="16"/>
                </a:lnTo>
                <a:lnTo>
                  <a:pt x="3664" y="0"/>
                </a:lnTo>
                <a:lnTo>
                  <a:pt x="3632" y="0"/>
                </a:lnTo>
                <a:lnTo>
                  <a:pt x="3632" y="16"/>
                </a:lnTo>
                <a:close/>
                <a:moveTo>
                  <a:pt x="3568" y="16"/>
                </a:moveTo>
                <a:lnTo>
                  <a:pt x="3600" y="16"/>
                </a:lnTo>
                <a:lnTo>
                  <a:pt x="3600" y="0"/>
                </a:lnTo>
                <a:lnTo>
                  <a:pt x="3568" y="0"/>
                </a:lnTo>
                <a:lnTo>
                  <a:pt x="3568" y="16"/>
                </a:lnTo>
                <a:close/>
                <a:moveTo>
                  <a:pt x="3504" y="16"/>
                </a:moveTo>
                <a:lnTo>
                  <a:pt x="3536" y="16"/>
                </a:lnTo>
                <a:lnTo>
                  <a:pt x="3536" y="0"/>
                </a:lnTo>
                <a:lnTo>
                  <a:pt x="3504" y="0"/>
                </a:lnTo>
                <a:lnTo>
                  <a:pt x="3504" y="16"/>
                </a:lnTo>
                <a:close/>
                <a:moveTo>
                  <a:pt x="3440" y="16"/>
                </a:moveTo>
                <a:lnTo>
                  <a:pt x="3472" y="16"/>
                </a:lnTo>
                <a:lnTo>
                  <a:pt x="3472" y="0"/>
                </a:lnTo>
                <a:lnTo>
                  <a:pt x="3440" y="0"/>
                </a:lnTo>
                <a:lnTo>
                  <a:pt x="3440" y="16"/>
                </a:lnTo>
                <a:close/>
                <a:moveTo>
                  <a:pt x="3376" y="16"/>
                </a:moveTo>
                <a:lnTo>
                  <a:pt x="3408" y="16"/>
                </a:lnTo>
                <a:lnTo>
                  <a:pt x="3408" y="0"/>
                </a:lnTo>
                <a:lnTo>
                  <a:pt x="3376" y="0"/>
                </a:lnTo>
                <a:lnTo>
                  <a:pt x="3376" y="16"/>
                </a:lnTo>
                <a:close/>
                <a:moveTo>
                  <a:pt x="3312" y="16"/>
                </a:moveTo>
                <a:lnTo>
                  <a:pt x="3344" y="16"/>
                </a:lnTo>
                <a:lnTo>
                  <a:pt x="3344" y="0"/>
                </a:lnTo>
                <a:lnTo>
                  <a:pt x="3312" y="0"/>
                </a:lnTo>
                <a:lnTo>
                  <a:pt x="3312" y="16"/>
                </a:lnTo>
                <a:close/>
                <a:moveTo>
                  <a:pt x="3248" y="16"/>
                </a:moveTo>
                <a:lnTo>
                  <a:pt x="3280" y="16"/>
                </a:lnTo>
                <a:lnTo>
                  <a:pt x="3280" y="0"/>
                </a:lnTo>
                <a:lnTo>
                  <a:pt x="3248" y="0"/>
                </a:lnTo>
                <a:lnTo>
                  <a:pt x="3248" y="16"/>
                </a:lnTo>
                <a:close/>
                <a:moveTo>
                  <a:pt x="3184" y="16"/>
                </a:moveTo>
                <a:lnTo>
                  <a:pt x="3216" y="16"/>
                </a:lnTo>
                <a:lnTo>
                  <a:pt x="3216" y="0"/>
                </a:lnTo>
                <a:lnTo>
                  <a:pt x="3184" y="0"/>
                </a:lnTo>
                <a:lnTo>
                  <a:pt x="3184" y="16"/>
                </a:lnTo>
                <a:close/>
                <a:moveTo>
                  <a:pt x="3120" y="16"/>
                </a:moveTo>
                <a:lnTo>
                  <a:pt x="3152" y="16"/>
                </a:lnTo>
                <a:lnTo>
                  <a:pt x="3152" y="0"/>
                </a:lnTo>
                <a:lnTo>
                  <a:pt x="3120" y="0"/>
                </a:lnTo>
                <a:lnTo>
                  <a:pt x="3120" y="16"/>
                </a:lnTo>
                <a:close/>
                <a:moveTo>
                  <a:pt x="3056" y="16"/>
                </a:moveTo>
                <a:lnTo>
                  <a:pt x="3088" y="16"/>
                </a:lnTo>
                <a:lnTo>
                  <a:pt x="3088" y="0"/>
                </a:lnTo>
                <a:lnTo>
                  <a:pt x="3056" y="0"/>
                </a:lnTo>
                <a:lnTo>
                  <a:pt x="3056" y="16"/>
                </a:lnTo>
                <a:close/>
                <a:moveTo>
                  <a:pt x="2992" y="16"/>
                </a:moveTo>
                <a:lnTo>
                  <a:pt x="3024" y="16"/>
                </a:lnTo>
                <a:lnTo>
                  <a:pt x="3024" y="0"/>
                </a:lnTo>
                <a:lnTo>
                  <a:pt x="2992" y="0"/>
                </a:lnTo>
                <a:lnTo>
                  <a:pt x="2992" y="16"/>
                </a:lnTo>
                <a:close/>
                <a:moveTo>
                  <a:pt x="2928" y="16"/>
                </a:moveTo>
                <a:lnTo>
                  <a:pt x="2960" y="16"/>
                </a:lnTo>
                <a:lnTo>
                  <a:pt x="2960" y="0"/>
                </a:lnTo>
                <a:lnTo>
                  <a:pt x="2928" y="0"/>
                </a:lnTo>
                <a:lnTo>
                  <a:pt x="2928" y="16"/>
                </a:lnTo>
                <a:close/>
                <a:moveTo>
                  <a:pt x="2864" y="16"/>
                </a:moveTo>
                <a:lnTo>
                  <a:pt x="2896" y="16"/>
                </a:lnTo>
                <a:lnTo>
                  <a:pt x="2896" y="0"/>
                </a:lnTo>
                <a:lnTo>
                  <a:pt x="2864" y="0"/>
                </a:lnTo>
                <a:lnTo>
                  <a:pt x="2864" y="16"/>
                </a:lnTo>
                <a:close/>
                <a:moveTo>
                  <a:pt x="2800" y="16"/>
                </a:moveTo>
                <a:lnTo>
                  <a:pt x="2832" y="16"/>
                </a:lnTo>
                <a:lnTo>
                  <a:pt x="2832" y="0"/>
                </a:lnTo>
                <a:lnTo>
                  <a:pt x="2800" y="0"/>
                </a:lnTo>
                <a:lnTo>
                  <a:pt x="2800" y="16"/>
                </a:lnTo>
                <a:close/>
                <a:moveTo>
                  <a:pt x="2736" y="16"/>
                </a:moveTo>
                <a:lnTo>
                  <a:pt x="2768" y="16"/>
                </a:lnTo>
                <a:lnTo>
                  <a:pt x="2768" y="0"/>
                </a:lnTo>
                <a:lnTo>
                  <a:pt x="2736" y="0"/>
                </a:lnTo>
                <a:lnTo>
                  <a:pt x="2736" y="16"/>
                </a:lnTo>
                <a:close/>
                <a:moveTo>
                  <a:pt x="2672" y="16"/>
                </a:moveTo>
                <a:lnTo>
                  <a:pt x="2704" y="16"/>
                </a:lnTo>
                <a:lnTo>
                  <a:pt x="2704" y="0"/>
                </a:lnTo>
                <a:lnTo>
                  <a:pt x="2672" y="0"/>
                </a:lnTo>
                <a:lnTo>
                  <a:pt x="2672" y="16"/>
                </a:lnTo>
                <a:close/>
                <a:moveTo>
                  <a:pt x="2608" y="16"/>
                </a:moveTo>
                <a:lnTo>
                  <a:pt x="2640" y="16"/>
                </a:lnTo>
                <a:lnTo>
                  <a:pt x="2640" y="0"/>
                </a:lnTo>
                <a:lnTo>
                  <a:pt x="2608" y="0"/>
                </a:lnTo>
                <a:lnTo>
                  <a:pt x="2608" y="16"/>
                </a:lnTo>
                <a:close/>
                <a:moveTo>
                  <a:pt x="2544" y="16"/>
                </a:moveTo>
                <a:lnTo>
                  <a:pt x="2576" y="16"/>
                </a:lnTo>
                <a:lnTo>
                  <a:pt x="2576" y="0"/>
                </a:lnTo>
                <a:lnTo>
                  <a:pt x="2544" y="0"/>
                </a:lnTo>
                <a:lnTo>
                  <a:pt x="2544" y="16"/>
                </a:lnTo>
                <a:close/>
                <a:moveTo>
                  <a:pt x="2480" y="16"/>
                </a:moveTo>
                <a:lnTo>
                  <a:pt x="2512" y="16"/>
                </a:lnTo>
                <a:lnTo>
                  <a:pt x="2512" y="0"/>
                </a:lnTo>
                <a:lnTo>
                  <a:pt x="2480" y="0"/>
                </a:lnTo>
                <a:lnTo>
                  <a:pt x="2480" y="16"/>
                </a:lnTo>
                <a:close/>
                <a:moveTo>
                  <a:pt x="2416" y="16"/>
                </a:moveTo>
                <a:lnTo>
                  <a:pt x="2448" y="16"/>
                </a:lnTo>
                <a:lnTo>
                  <a:pt x="2448" y="0"/>
                </a:lnTo>
                <a:lnTo>
                  <a:pt x="2416" y="0"/>
                </a:lnTo>
                <a:lnTo>
                  <a:pt x="2416" y="16"/>
                </a:lnTo>
                <a:close/>
                <a:moveTo>
                  <a:pt x="2352" y="16"/>
                </a:moveTo>
                <a:lnTo>
                  <a:pt x="2384" y="16"/>
                </a:lnTo>
                <a:lnTo>
                  <a:pt x="2384" y="0"/>
                </a:lnTo>
                <a:lnTo>
                  <a:pt x="2352" y="0"/>
                </a:lnTo>
                <a:lnTo>
                  <a:pt x="2352" y="16"/>
                </a:lnTo>
                <a:close/>
                <a:moveTo>
                  <a:pt x="2288" y="16"/>
                </a:moveTo>
                <a:lnTo>
                  <a:pt x="2320" y="16"/>
                </a:lnTo>
                <a:lnTo>
                  <a:pt x="2320" y="0"/>
                </a:lnTo>
                <a:lnTo>
                  <a:pt x="2288" y="0"/>
                </a:lnTo>
                <a:lnTo>
                  <a:pt x="2288" y="16"/>
                </a:lnTo>
                <a:close/>
                <a:moveTo>
                  <a:pt x="2224" y="16"/>
                </a:moveTo>
                <a:lnTo>
                  <a:pt x="2256" y="16"/>
                </a:lnTo>
                <a:lnTo>
                  <a:pt x="2256" y="0"/>
                </a:lnTo>
                <a:lnTo>
                  <a:pt x="2224" y="0"/>
                </a:lnTo>
                <a:lnTo>
                  <a:pt x="2224" y="16"/>
                </a:lnTo>
                <a:close/>
                <a:moveTo>
                  <a:pt x="2160" y="16"/>
                </a:moveTo>
                <a:lnTo>
                  <a:pt x="2192" y="16"/>
                </a:lnTo>
                <a:lnTo>
                  <a:pt x="2192" y="0"/>
                </a:lnTo>
                <a:lnTo>
                  <a:pt x="2160" y="0"/>
                </a:lnTo>
                <a:lnTo>
                  <a:pt x="2160" y="16"/>
                </a:lnTo>
                <a:close/>
                <a:moveTo>
                  <a:pt x="2096" y="16"/>
                </a:moveTo>
                <a:lnTo>
                  <a:pt x="2128" y="16"/>
                </a:lnTo>
                <a:lnTo>
                  <a:pt x="2128" y="0"/>
                </a:lnTo>
                <a:lnTo>
                  <a:pt x="2096" y="0"/>
                </a:lnTo>
                <a:lnTo>
                  <a:pt x="2096" y="16"/>
                </a:lnTo>
                <a:close/>
                <a:moveTo>
                  <a:pt x="2032" y="16"/>
                </a:moveTo>
                <a:lnTo>
                  <a:pt x="2064" y="16"/>
                </a:lnTo>
                <a:lnTo>
                  <a:pt x="2064" y="0"/>
                </a:lnTo>
                <a:lnTo>
                  <a:pt x="2032" y="0"/>
                </a:lnTo>
                <a:lnTo>
                  <a:pt x="2032" y="16"/>
                </a:lnTo>
                <a:close/>
                <a:moveTo>
                  <a:pt x="1968" y="16"/>
                </a:moveTo>
                <a:lnTo>
                  <a:pt x="2000" y="16"/>
                </a:lnTo>
                <a:lnTo>
                  <a:pt x="2000" y="0"/>
                </a:lnTo>
                <a:lnTo>
                  <a:pt x="1968" y="0"/>
                </a:lnTo>
                <a:lnTo>
                  <a:pt x="1968" y="16"/>
                </a:lnTo>
                <a:close/>
                <a:moveTo>
                  <a:pt x="1904" y="16"/>
                </a:moveTo>
                <a:lnTo>
                  <a:pt x="1936" y="16"/>
                </a:lnTo>
                <a:lnTo>
                  <a:pt x="1936" y="0"/>
                </a:lnTo>
                <a:lnTo>
                  <a:pt x="1904" y="0"/>
                </a:lnTo>
                <a:lnTo>
                  <a:pt x="1904" y="16"/>
                </a:lnTo>
                <a:close/>
                <a:moveTo>
                  <a:pt x="1840" y="16"/>
                </a:moveTo>
                <a:lnTo>
                  <a:pt x="1872" y="16"/>
                </a:lnTo>
                <a:lnTo>
                  <a:pt x="1872" y="0"/>
                </a:lnTo>
                <a:lnTo>
                  <a:pt x="1840" y="0"/>
                </a:lnTo>
                <a:lnTo>
                  <a:pt x="1840" y="16"/>
                </a:lnTo>
                <a:close/>
                <a:moveTo>
                  <a:pt x="1776" y="16"/>
                </a:moveTo>
                <a:lnTo>
                  <a:pt x="1808" y="16"/>
                </a:lnTo>
                <a:lnTo>
                  <a:pt x="1808" y="0"/>
                </a:lnTo>
                <a:lnTo>
                  <a:pt x="1776" y="0"/>
                </a:lnTo>
                <a:lnTo>
                  <a:pt x="1776" y="16"/>
                </a:lnTo>
                <a:close/>
                <a:moveTo>
                  <a:pt x="1712" y="16"/>
                </a:moveTo>
                <a:lnTo>
                  <a:pt x="1744" y="16"/>
                </a:lnTo>
                <a:lnTo>
                  <a:pt x="1744" y="0"/>
                </a:lnTo>
                <a:lnTo>
                  <a:pt x="1712" y="0"/>
                </a:lnTo>
                <a:lnTo>
                  <a:pt x="1712" y="16"/>
                </a:lnTo>
                <a:close/>
                <a:moveTo>
                  <a:pt x="1648" y="16"/>
                </a:moveTo>
                <a:lnTo>
                  <a:pt x="1680" y="16"/>
                </a:lnTo>
                <a:lnTo>
                  <a:pt x="1680" y="0"/>
                </a:lnTo>
                <a:lnTo>
                  <a:pt x="1648" y="0"/>
                </a:lnTo>
                <a:lnTo>
                  <a:pt x="1648" y="16"/>
                </a:lnTo>
                <a:close/>
                <a:moveTo>
                  <a:pt x="1584" y="16"/>
                </a:moveTo>
                <a:lnTo>
                  <a:pt x="1616" y="16"/>
                </a:lnTo>
                <a:lnTo>
                  <a:pt x="1616" y="0"/>
                </a:lnTo>
                <a:lnTo>
                  <a:pt x="1584" y="0"/>
                </a:lnTo>
                <a:lnTo>
                  <a:pt x="1584" y="16"/>
                </a:lnTo>
                <a:close/>
                <a:moveTo>
                  <a:pt x="1520" y="16"/>
                </a:moveTo>
                <a:lnTo>
                  <a:pt x="1552" y="16"/>
                </a:lnTo>
                <a:lnTo>
                  <a:pt x="1552" y="0"/>
                </a:lnTo>
                <a:lnTo>
                  <a:pt x="1520" y="0"/>
                </a:lnTo>
                <a:lnTo>
                  <a:pt x="1520" y="16"/>
                </a:lnTo>
                <a:close/>
                <a:moveTo>
                  <a:pt x="1456" y="16"/>
                </a:moveTo>
                <a:lnTo>
                  <a:pt x="1488" y="16"/>
                </a:lnTo>
                <a:lnTo>
                  <a:pt x="1488" y="0"/>
                </a:lnTo>
                <a:lnTo>
                  <a:pt x="1456" y="0"/>
                </a:lnTo>
                <a:lnTo>
                  <a:pt x="1456" y="16"/>
                </a:lnTo>
                <a:close/>
                <a:moveTo>
                  <a:pt x="1392" y="16"/>
                </a:moveTo>
                <a:lnTo>
                  <a:pt x="1424" y="16"/>
                </a:lnTo>
                <a:lnTo>
                  <a:pt x="1424" y="0"/>
                </a:lnTo>
                <a:lnTo>
                  <a:pt x="1392" y="0"/>
                </a:lnTo>
                <a:lnTo>
                  <a:pt x="1392" y="16"/>
                </a:lnTo>
                <a:close/>
                <a:moveTo>
                  <a:pt x="1328" y="16"/>
                </a:moveTo>
                <a:lnTo>
                  <a:pt x="1360" y="16"/>
                </a:lnTo>
                <a:lnTo>
                  <a:pt x="1360" y="0"/>
                </a:lnTo>
                <a:lnTo>
                  <a:pt x="1328" y="0"/>
                </a:lnTo>
                <a:lnTo>
                  <a:pt x="1328" y="16"/>
                </a:lnTo>
                <a:close/>
                <a:moveTo>
                  <a:pt x="1264" y="16"/>
                </a:moveTo>
                <a:lnTo>
                  <a:pt x="1296" y="16"/>
                </a:lnTo>
                <a:lnTo>
                  <a:pt x="1296" y="0"/>
                </a:lnTo>
                <a:lnTo>
                  <a:pt x="1264" y="0"/>
                </a:lnTo>
                <a:lnTo>
                  <a:pt x="1264" y="16"/>
                </a:lnTo>
                <a:close/>
                <a:moveTo>
                  <a:pt x="1200" y="16"/>
                </a:moveTo>
                <a:lnTo>
                  <a:pt x="1232" y="16"/>
                </a:lnTo>
                <a:lnTo>
                  <a:pt x="1232" y="0"/>
                </a:lnTo>
                <a:lnTo>
                  <a:pt x="1200" y="0"/>
                </a:lnTo>
                <a:lnTo>
                  <a:pt x="1200" y="16"/>
                </a:lnTo>
                <a:close/>
                <a:moveTo>
                  <a:pt x="1136" y="16"/>
                </a:moveTo>
                <a:lnTo>
                  <a:pt x="1168" y="16"/>
                </a:lnTo>
                <a:lnTo>
                  <a:pt x="1168" y="0"/>
                </a:lnTo>
                <a:lnTo>
                  <a:pt x="1136" y="0"/>
                </a:lnTo>
                <a:lnTo>
                  <a:pt x="1136" y="16"/>
                </a:lnTo>
                <a:close/>
                <a:moveTo>
                  <a:pt x="1072" y="16"/>
                </a:moveTo>
                <a:lnTo>
                  <a:pt x="1104" y="16"/>
                </a:lnTo>
                <a:lnTo>
                  <a:pt x="1104" y="0"/>
                </a:lnTo>
                <a:lnTo>
                  <a:pt x="1072" y="0"/>
                </a:lnTo>
                <a:lnTo>
                  <a:pt x="1072" y="16"/>
                </a:lnTo>
                <a:close/>
                <a:moveTo>
                  <a:pt x="1008" y="16"/>
                </a:moveTo>
                <a:lnTo>
                  <a:pt x="1040" y="16"/>
                </a:lnTo>
                <a:lnTo>
                  <a:pt x="1040" y="0"/>
                </a:lnTo>
                <a:lnTo>
                  <a:pt x="1008" y="0"/>
                </a:lnTo>
                <a:lnTo>
                  <a:pt x="1008" y="16"/>
                </a:lnTo>
                <a:close/>
                <a:moveTo>
                  <a:pt x="944" y="16"/>
                </a:moveTo>
                <a:lnTo>
                  <a:pt x="976" y="16"/>
                </a:lnTo>
                <a:lnTo>
                  <a:pt x="976" y="0"/>
                </a:lnTo>
                <a:lnTo>
                  <a:pt x="944" y="0"/>
                </a:lnTo>
                <a:lnTo>
                  <a:pt x="944" y="16"/>
                </a:lnTo>
                <a:close/>
                <a:moveTo>
                  <a:pt x="880" y="16"/>
                </a:moveTo>
                <a:lnTo>
                  <a:pt x="912" y="16"/>
                </a:lnTo>
                <a:lnTo>
                  <a:pt x="912" y="0"/>
                </a:lnTo>
                <a:lnTo>
                  <a:pt x="880" y="0"/>
                </a:lnTo>
                <a:lnTo>
                  <a:pt x="880" y="16"/>
                </a:lnTo>
                <a:close/>
                <a:moveTo>
                  <a:pt x="816" y="16"/>
                </a:moveTo>
                <a:lnTo>
                  <a:pt x="848" y="16"/>
                </a:lnTo>
                <a:lnTo>
                  <a:pt x="848" y="0"/>
                </a:lnTo>
                <a:lnTo>
                  <a:pt x="816" y="0"/>
                </a:lnTo>
                <a:lnTo>
                  <a:pt x="816" y="16"/>
                </a:lnTo>
                <a:close/>
                <a:moveTo>
                  <a:pt x="752" y="16"/>
                </a:moveTo>
                <a:lnTo>
                  <a:pt x="784" y="16"/>
                </a:lnTo>
                <a:lnTo>
                  <a:pt x="784" y="0"/>
                </a:lnTo>
                <a:lnTo>
                  <a:pt x="752" y="0"/>
                </a:lnTo>
                <a:lnTo>
                  <a:pt x="752" y="16"/>
                </a:lnTo>
                <a:close/>
                <a:moveTo>
                  <a:pt x="688" y="16"/>
                </a:moveTo>
                <a:lnTo>
                  <a:pt x="720" y="16"/>
                </a:lnTo>
                <a:lnTo>
                  <a:pt x="720" y="0"/>
                </a:lnTo>
                <a:lnTo>
                  <a:pt x="688" y="0"/>
                </a:lnTo>
                <a:lnTo>
                  <a:pt x="688" y="16"/>
                </a:lnTo>
                <a:close/>
                <a:moveTo>
                  <a:pt x="624" y="16"/>
                </a:moveTo>
                <a:lnTo>
                  <a:pt x="656" y="16"/>
                </a:lnTo>
                <a:lnTo>
                  <a:pt x="656" y="0"/>
                </a:lnTo>
                <a:lnTo>
                  <a:pt x="624" y="0"/>
                </a:lnTo>
                <a:lnTo>
                  <a:pt x="624" y="16"/>
                </a:lnTo>
                <a:close/>
                <a:moveTo>
                  <a:pt x="560" y="16"/>
                </a:moveTo>
                <a:lnTo>
                  <a:pt x="592" y="16"/>
                </a:lnTo>
                <a:lnTo>
                  <a:pt x="592" y="0"/>
                </a:lnTo>
                <a:lnTo>
                  <a:pt x="560" y="0"/>
                </a:lnTo>
                <a:lnTo>
                  <a:pt x="560" y="16"/>
                </a:lnTo>
                <a:close/>
                <a:moveTo>
                  <a:pt x="496" y="16"/>
                </a:moveTo>
                <a:lnTo>
                  <a:pt x="528" y="16"/>
                </a:lnTo>
                <a:lnTo>
                  <a:pt x="528" y="0"/>
                </a:lnTo>
                <a:lnTo>
                  <a:pt x="496" y="0"/>
                </a:lnTo>
                <a:lnTo>
                  <a:pt x="496" y="16"/>
                </a:lnTo>
                <a:close/>
                <a:moveTo>
                  <a:pt x="432" y="16"/>
                </a:moveTo>
                <a:lnTo>
                  <a:pt x="464" y="16"/>
                </a:lnTo>
                <a:lnTo>
                  <a:pt x="464" y="0"/>
                </a:lnTo>
                <a:lnTo>
                  <a:pt x="432" y="0"/>
                </a:lnTo>
                <a:lnTo>
                  <a:pt x="432" y="16"/>
                </a:lnTo>
                <a:close/>
                <a:moveTo>
                  <a:pt x="368" y="16"/>
                </a:moveTo>
                <a:lnTo>
                  <a:pt x="400" y="16"/>
                </a:lnTo>
                <a:lnTo>
                  <a:pt x="400" y="0"/>
                </a:lnTo>
                <a:lnTo>
                  <a:pt x="368" y="0"/>
                </a:lnTo>
                <a:lnTo>
                  <a:pt x="368" y="16"/>
                </a:lnTo>
                <a:close/>
                <a:moveTo>
                  <a:pt x="304" y="16"/>
                </a:moveTo>
                <a:lnTo>
                  <a:pt x="336" y="16"/>
                </a:lnTo>
                <a:lnTo>
                  <a:pt x="336" y="0"/>
                </a:lnTo>
                <a:lnTo>
                  <a:pt x="304" y="0"/>
                </a:lnTo>
                <a:lnTo>
                  <a:pt x="304" y="16"/>
                </a:lnTo>
                <a:close/>
                <a:moveTo>
                  <a:pt x="240" y="16"/>
                </a:moveTo>
                <a:lnTo>
                  <a:pt x="272" y="16"/>
                </a:lnTo>
                <a:lnTo>
                  <a:pt x="272" y="0"/>
                </a:lnTo>
                <a:lnTo>
                  <a:pt x="240" y="0"/>
                </a:lnTo>
                <a:lnTo>
                  <a:pt x="240" y="16"/>
                </a:lnTo>
                <a:close/>
                <a:moveTo>
                  <a:pt x="176" y="16"/>
                </a:moveTo>
                <a:lnTo>
                  <a:pt x="208" y="16"/>
                </a:lnTo>
                <a:lnTo>
                  <a:pt x="208" y="0"/>
                </a:lnTo>
                <a:lnTo>
                  <a:pt x="176" y="0"/>
                </a:lnTo>
                <a:lnTo>
                  <a:pt x="176" y="16"/>
                </a:lnTo>
                <a:close/>
                <a:moveTo>
                  <a:pt x="112" y="16"/>
                </a:moveTo>
                <a:lnTo>
                  <a:pt x="144" y="16"/>
                </a:lnTo>
                <a:lnTo>
                  <a:pt x="144" y="0"/>
                </a:lnTo>
                <a:lnTo>
                  <a:pt x="112" y="0"/>
                </a:lnTo>
                <a:lnTo>
                  <a:pt x="112" y="16"/>
                </a:lnTo>
                <a:close/>
                <a:moveTo>
                  <a:pt x="48" y="16"/>
                </a:moveTo>
                <a:lnTo>
                  <a:pt x="80" y="16"/>
                </a:lnTo>
                <a:lnTo>
                  <a:pt x="80" y="0"/>
                </a:lnTo>
                <a:lnTo>
                  <a:pt x="48" y="0"/>
                </a:lnTo>
                <a:lnTo>
                  <a:pt x="48" y="16"/>
                </a:lnTo>
                <a:close/>
                <a:moveTo>
                  <a:pt x="16" y="32"/>
                </a:moveTo>
                <a:lnTo>
                  <a:pt x="16" y="16"/>
                </a:lnTo>
                <a:lnTo>
                  <a:pt x="16" y="16"/>
                </a:lnTo>
                <a:lnTo>
                  <a:pt x="16" y="0"/>
                </a:lnTo>
                <a:lnTo>
                  <a:pt x="8" y="0"/>
                </a:lnTo>
                <a:lnTo>
                  <a:pt x="0" y="0"/>
                </a:lnTo>
                <a:lnTo>
                  <a:pt x="0" y="32"/>
                </a:lnTo>
                <a:lnTo>
                  <a:pt x="16" y="32"/>
                </a:lnTo>
                <a:lnTo>
                  <a:pt x="16" y="32"/>
                </a:lnTo>
                <a:close/>
                <a:moveTo>
                  <a:pt x="16" y="96"/>
                </a:moveTo>
                <a:lnTo>
                  <a:pt x="16" y="64"/>
                </a:lnTo>
                <a:lnTo>
                  <a:pt x="0" y="64"/>
                </a:lnTo>
                <a:lnTo>
                  <a:pt x="0" y="96"/>
                </a:lnTo>
                <a:lnTo>
                  <a:pt x="16" y="96"/>
                </a:lnTo>
                <a:close/>
                <a:moveTo>
                  <a:pt x="16" y="160"/>
                </a:moveTo>
                <a:lnTo>
                  <a:pt x="16" y="128"/>
                </a:lnTo>
                <a:lnTo>
                  <a:pt x="0" y="128"/>
                </a:lnTo>
                <a:lnTo>
                  <a:pt x="0" y="160"/>
                </a:lnTo>
                <a:lnTo>
                  <a:pt x="16" y="160"/>
                </a:lnTo>
                <a:close/>
                <a:moveTo>
                  <a:pt x="16" y="224"/>
                </a:moveTo>
                <a:lnTo>
                  <a:pt x="16" y="192"/>
                </a:lnTo>
                <a:lnTo>
                  <a:pt x="0" y="192"/>
                </a:lnTo>
                <a:lnTo>
                  <a:pt x="0" y="224"/>
                </a:lnTo>
                <a:lnTo>
                  <a:pt x="16" y="224"/>
                </a:lnTo>
                <a:close/>
                <a:moveTo>
                  <a:pt x="16" y="288"/>
                </a:moveTo>
                <a:lnTo>
                  <a:pt x="16" y="256"/>
                </a:lnTo>
                <a:lnTo>
                  <a:pt x="0" y="256"/>
                </a:lnTo>
                <a:lnTo>
                  <a:pt x="0" y="288"/>
                </a:lnTo>
                <a:lnTo>
                  <a:pt x="16" y="288"/>
                </a:lnTo>
                <a:close/>
                <a:moveTo>
                  <a:pt x="16" y="352"/>
                </a:moveTo>
                <a:lnTo>
                  <a:pt x="16" y="320"/>
                </a:lnTo>
                <a:lnTo>
                  <a:pt x="0" y="320"/>
                </a:lnTo>
                <a:lnTo>
                  <a:pt x="0" y="352"/>
                </a:lnTo>
                <a:lnTo>
                  <a:pt x="16" y="352"/>
                </a:lnTo>
                <a:close/>
                <a:moveTo>
                  <a:pt x="16" y="416"/>
                </a:moveTo>
                <a:lnTo>
                  <a:pt x="16" y="384"/>
                </a:lnTo>
                <a:lnTo>
                  <a:pt x="0" y="384"/>
                </a:lnTo>
                <a:lnTo>
                  <a:pt x="0" y="416"/>
                </a:lnTo>
                <a:lnTo>
                  <a:pt x="16" y="416"/>
                </a:lnTo>
                <a:close/>
                <a:moveTo>
                  <a:pt x="16" y="480"/>
                </a:moveTo>
                <a:lnTo>
                  <a:pt x="16" y="448"/>
                </a:lnTo>
                <a:lnTo>
                  <a:pt x="0" y="448"/>
                </a:lnTo>
                <a:lnTo>
                  <a:pt x="0" y="480"/>
                </a:lnTo>
                <a:lnTo>
                  <a:pt x="16" y="480"/>
                </a:lnTo>
                <a:close/>
                <a:moveTo>
                  <a:pt x="16" y="544"/>
                </a:moveTo>
                <a:lnTo>
                  <a:pt x="16" y="512"/>
                </a:lnTo>
                <a:lnTo>
                  <a:pt x="0" y="512"/>
                </a:lnTo>
                <a:lnTo>
                  <a:pt x="0" y="544"/>
                </a:lnTo>
                <a:lnTo>
                  <a:pt x="16" y="544"/>
                </a:lnTo>
                <a:close/>
                <a:moveTo>
                  <a:pt x="16" y="608"/>
                </a:moveTo>
                <a:lnTo>
                  <a:pt x="16" y="576"/>
                </a:lnTo>
                <a:lnTo>
                  <a:pt x="0" y="576"/>
                </a:lnTo>
                <a:lnTo>
                  <a:pt x="0" y="608"/>
                </a:lnTo>
                <a:lnTo>
                  <a:pt x="16" y="608"/>
                </a:lnTo>
                <a:close/>
                <a:moveTo>
                  <a:pt x="16" y="672"/>
                </a:moveTo>
                <a:lnTo>
                  <a:pt x="16" y="640"/>
                </a:lnTo>
                <a:lnTo>
                  <a:pt x="0" y="640"/>
                </a:lnTo>
                <a:lnTo>
                  <a:pt x="0" y="672"/>
                </a:lnTo>
                <a:lnTo>
                  <a:pt x="16" y="672"/>
                </a:lnTo>
                <a:close/>
                <a:moveTo>
                  <a:pt x="16" y="736"/>
                </a:moveTo>
                <a:lnTo>
                  <a:pt x="16" y="704"/>
                </a:lnTo>
                <a:lnTo>
                  <a:pt x="0" y="704"/>
                </a:lnTo>
                <a:lnTo>
                  <a:pt x="0" y="736"/>
                </a:lnTo>
                <a:lnTo>
                  <a:pt x="16" y="736"/>
                </a:lnTo>
                <a:close/>
                <a:moveTo>
                  <a:pt x="16" y="800"/>
                </a:moveTo>
                <a:lnTo>
                  <a:pt x="16" y="768"/>
                </a:lnTo>
                <a:lnTo>
                  <a:pt x="0" y="768"/>
                </a:lnTo>
                <a:lnTo>
                  <a:pt x="0" y="800"/>
                </a:lnTo>
                <a:lnTo>
                  <a:pt x="16" y="800"/>
                </a:lnTo>
                <a:close/>
                <a:moveTo>
                  <a:pt x="16" y="864"/>
                </a:moveTo>
                <a:lnTo>
                  <a:pt x="16" y="832"/>
                </a:lnTo>
                <a:lnTo>
                  <a:pt x="0" y="832"/>
                </a:lnTo>
                <a:lnTo>
                  <a:pt x="0" y="864"/>
                </a:lnTo>
                <a:lnTo>
                  <a:pt x="16" y="864"/>
                </a:lnTo>
                <a:close/>
                <a:moveTo>
                  <a:pt x="16" y="928"/>
                </a:moveTo>
                <a:lnTo>
                  <a:pt x="16" y="896"/>
                </a:lnTo>
                <a:lnTo>
                  <a:pt x="0" y="896"/>
                </a:lnTo>
                <a:lnTo>
                  <a:pt x="0" y="928"/>
                </a:lnTo>
                <a:lnTo>
                  <a:pt x="16" y="928"/>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8" name="Rectangle 1368">
            <a:extLst>
              <a:ext uri="{FF2B5EF4-FFF2-40B4-BE49-F238E27FC236}">
                <a16:creationId xmlns:a16="http://schemas.microsoft.com/office/drawing/2014/main" xmlns="" id="{409666F3-3AB8-4373-BB05-E480727AD8AC}"/>
              </a:ext>
            </a:extLst>
          </p:cNvPr>
          <p:cNvSpPr>
            <a:spLocks noChangeArrowheads="1"/>
          </p:cNvSpPr>
          <p:nvPr/>
        </p:nvSpPr>
        <p:spPr bwMode="auto">
          <a:xfrm>
            <a:off x="4524109" y="1785378"/>
            <a:ext cx="3288251" cy="624863"/>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29" name="Freeform 1370">
            <a:extLst>
              <a:ext uri="{FF2B5EF4-FFF2-40B4-BE49-F238E27FC236}">
                <a16:creationId xmlns:a16="http://schemas.microsoft.com/office/drawing/2014/main" xmlns="" id="{3A5449EF-A9BE-4A4C-AF46-C0E207101CD7}"/>
              </a:ext>
            </a:extLst>
          </p:cNvPr>
          <p:cNvSpPr>
            <a:spLocks noEditPoints="1"/>
          </p:cNvSpPr>
          <p:nvPr/>
        </p:nvSpPr>
        <p:spPr bwMode="auto">
          <a:xfrm>
            <a:off x="4558383" y="1813727"/>
            <a:ext cx="3220712" cy="567027"/>
          </a:xfrm>
          <a:custGeom>
            <a:avLst/>
            <a:gdLst>
              <a:gd name="T0" fmla="*/ 196 w 6390"/>
              <a:gd name="T1" fmla="*/ 1000 h 1000"/>
              <a:gd name="T2" fmla="*/ 420 w 6390"/>
              <a:gd name="T3" fmla="*/ 1000 h 1000"/>
              <a:gd name="T4" fmla="*/ 676 w 6390"/>
              <a:gd name="T5" fmla="*/ 984 h 1000"/>
              <a:gd name="T6" fmla="*/ 964 w 6390"/>
              <a:gd name="T7" fmla="*/ 984 h 1000"/>
              <a:gd name="T8" fmla="*/ 1156 w 6390"/>
              <a:gd name="T9" fmla="*/ 984 h 1000"/>
              <a:gd name="T10" fmla="*/ 1412 w 6390"/>
              <a:gd name="T11" fmla="*/ 1000 h 1000"/>
              <a:gd name="T12" fmla="*/ 1636 w 6390"/>
              <a:gd name="T13" fmla="*/ 1000 h 1000"/>
              <a:gd name="T14" fmla="*/ 1892 w 6390"/>
              <a:gd name="T15" fmla="*/ 984 h 1000"/>
              <a:gd name="T16" fmla="*/ 2180 w 6390"/>
              <a:gd name="T17" fmla="*/ 984 h 1000"/>
              <a:gd name="T18" fmla="*/ 2372 w 6390"/>
              <a:gd name="T19" fmla="*/ 984 h 1000"/>
              <a:gd name="T20" fmla="*/ 2628 w 6390"/>
              <a:gd name="T21" fmla="*/ 1000 h 1000"/>
              <a:gd name="T22" fmla="*/ 2852 w 6390"/>
              <a:gd name="T23" fmla="*/ 1000 h 1000"/>
              <a:gd name="T24" fmla="*/ 3108 w 6390"/>
              <a:gd name="T25" fmla="*/ 984 h 1000"/>
              <a:gd name="T26" fmla="*/ 3396 w 6390"/>
              <a:gd name="T27" fmla="*/ 984 h 1000"/>
              <a:gd name="T28" fmla="*/ 3588 w 6390"/>
              <a:gd name="T29" fmla="*/ 984 h 1000"/>
              <a:gd name="T30" fmla="*/ 3844 w 6390"/>
              <a:gd name="T31" fmla="*/ 1000 h 1000"/>
              <a:gd name="T32" fmla="*/ 4068 w 6390"/>
              <a:gd name="T33" fmla="*/ 1000 h 1000"/>
              <a:gd name="T34" fmla="*/ 4324 w 6390"/>
              <a:gd name="T35" fmla="*/ 984 h 1000"/>
              <a:gd name="T36" fmla="*/ 4612 w 6390"/>
              <a:gd name="T37" fmla="*/ 984 h 1000"/>
              <a:gd name="T38" fmla="*/ 4804 w 6390"/>
              <a:gd name="T39" fmla="*/ 984 h 1000"/>
              <a:gd name="T40" fmla="*/ 5060 w 6390"/>
              <a:gd name="T41" fmla="*/ 1000 h 1000"/>
              <a:gd name="T42" fmla="*/ 5284 w 6390"/>
              <a:gd name="T43" fmla="*/ 1000 h 1000"/>
              <a:gd name="T44" fmla="*/ 5540 w 6390"/>
              <a:gd name="T45" fmla="*/ 984 h 1000"/>
              <a:gd name="T46" fmla="*/ 5828 w 6390"/>
              <a:gd name="T47" fmla="*/ 984 h 1000"/>
              <a:gd name="T48" fmla="*/ 6020 w 6390"/>
              <a:gd name="T49" fmla="*/ 984 h 1000"/>
              <a:gd name="T50" fmla="*/ 6276 w 6390"/>
              <a:gd name="T51" fmla="*/ 1000 h 1000"/>
              <a:gd name="T52" fmla="*/ 6390 w 6390"/>
              <a:gd name="T53" fmla="*/ 906 h 1000"/>
              <a:gd name="T54" fmla="*/ 6390 w 6390"/>
              <a:gd name="T55" fmla="*/ 682 h 1000"/>
              <a:gd name="T56" fmla="*/ 6374 w 6390"/>
              <a:gd name="T57" fmla="*/ 426 h 1000"/>
              <a:gd name="T58" fmla="*/ 6374 w 6390"/>
              <a:gd name="T59" fmla="*/ 138 h 1000"/>
              <a:gd name="T60" fmla="*/ 6320 w 6390"/>
              <a:gd name="T61" fmla="*/ 16 h 1000"/>
              <a:gd name="T62" fmla="*/ 6064 w 6390"/>
              <a:gd name="T63" fmla="*/ 0 h 1000"/>
              <a:gd name="T64" fmla="*/ 5840 w 6390"/>
              <a:gd name="T65" fmla="*/ 0 h 1000"/>
              <a:gd name="T66" fmla="*/ 5584 w 6390"/>
              <a:gd name="T67" fmla="*/ 16 h 1000"/>
              <a:gd name="T68" fmla="*/ 5296 w 6390"/>
              <a:gd name="T69" fmla="*/ 16 h 1000"/>
              <a:gd name="T70" fmla="*/ 5104 w 6390"/>
              <a:gd name="T71" fmla="*/ 16 h 1000"/>
              <a:gd name="T72" fmla="*/ 4848 w 6390"/>
              <a:gd name="T73" fmla="*/ 0 h 1000"/>
              <a:gd name="T74" fmla="*/ 4624 w 6390"/>
              <a:gd name="T75" fmla="*/ 0 h 1000"/>
              <a:gd name="T76" fmla="*/ 4368 w 6390"/>
              <a:gd name="T77" fmla="*/ 16 h 1000"/>
              <a:gd name="T78" fmla="*/ 4080 w 6390"/>
              <a:gd name="T79" fmla="*/ 16 h 1000"/>
              <a:gd name="T80" fmla="*/ 3888 w 6390"/>
              <a:gd name="T81" fmla="*/ 16 h 1000"/>
              <a:gd name="T82" fmla="*/ 3632 w 6390"/>
              <a:gd name="T83" fmla="*/ 0 h 1000"/>
              <a:gd name="T84" fmla="*/ 3408 w 6390"/>
              <a:gd name="T85" fmla="*/ 0 h 1000"/>
              <a:gd name="T86" fmla="*/ 3152 w 6390"/>
              <a:gd name="T87" fmla="*/ 16 h 1000"/>
              <a:gd name="T88" fmla="*/ 2864 w 6390"/>
              <a:gd name="T89" fmla="*/ 16 h 1000"/>
              <a:gd name="T90" fmla="*/ 2672 w 6390"/>
              <a:gd name="T91" fmla="*/ 16 h 1000"/>
              <a:gd name="T92" fmla="*/ 2416 w 6390"/>
              <a:gd name="T93" fmla="*/ 0 h 1000"/>
              <a:gd name="T94" fmla="*/ 2192 w 6390"/>
              <a:gd name="T95" fmla="*/ 0 h 1000"/>
              <a:gd name="T96" fmla="*/ 1936 w 6390"/>
              <a:gd name="T97" fmla="*/ 16 h 1000"/>
              <a:gd name="T98" fmla="*/ 1648 w 6390"/>
              <a:gd name="T99" fmla="*/ 16 h 1000"/>
              <a:gd name="T100" fmla="*/ 1456 w 6390"/>
              <a:gd name="T101" fmla="*/ 16 h 1000"/>
              <a:gd name="T102" fmla="*/ 1200 w 6390"/>
              <a:gd name="T103" fmla="*/ 0 h 1000"/>
              <a:gd name="T104" fmla="*/ 976 w 6390"/>
              <a:gd name="T105" fmla="*/ 0 h 1000"/>
              <a:gd name="T106" fmla="*/ 720 w 6390"/>
              <a:gd name="T107" fmla="*/ 16 h 1000"/>
              <a:gd name="T108" fmla="*/ 432 w 6390"/>
              <a:gd name="T109" fmla="*/ 16 h 1000"/>
              <a:gd name="T110" fmla="*/ 240 w 6390"/>
              <a:gd name="T111" fmla="*/ 16 h 1000"/>
              <a:gd name="T112" fmla="*/ 16 w 6390"/>
              <a:gd name="T113" fmla="*/ 0 h 1000"/>
              <a:gd name="T114" fmla="*/ 0 w 6390"/>
              <a:gd name="T115" fmla="*/ 224 h 1000"/>
              <a:gd name="T116" fmla="*/ 0 w 6390"/>
              <a:gd name="T117" fmla="*/ 448 h 1000"/>
              <a:gd name="T118" fmla="*/ 16 w 6390"/>
              <a:gd name="T119" fmla="*/ 704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90" h="1000">
                <a:moveTo>
                  <a:pt x="16" y="992"/>
                </a:moveTo>
                <a:lnTo>
                  <a:pt x="16" y="960"/>
                </a:lnTo>
                <a:lnTo>
                  <a:pt x="0" y="960"/>
                </a:lnTo>
                <a:lnTo>
                  <a:pt x="0" y="992"/>
                </a:lnTo>
                <a:lnTo>
                  <a:pt x="16" y="992"/>
                </a:lnTo>
                <a:close/>
                <a:moveTo>
                  <a:pt x="68" y="984"/>
                </a:moveTo>
                <a:lnTo>
                  <a:pt x="36" y="984"/>
                </a:lnTo>
                <a:lnTo>
                  <a:pt x="36" y="1000"/>
                </a:lnTo>
                <a:lnTo>
                  <a:pt x="68" y="1000"/>
                </a:lnTo>
                <a:lnTo>
                  <a:pt x="68" y="984"/>
                </a:lnTo>
                <a:close/>
                <a:moveTo>
                  <a:pt x="132" y="984"/>
                </a:moveTo>
                <a:lnTo>
                  <a:pt x="100" y="984"/>
                </a:lnTo>
                <a:lnTo>
                  <a:pt x="100" y="1000"/>
                </a:lnTo>
                <a:lnTo>
                  <a:pt x="132" y="1000"/>
                </a:lnTo>
                <a:lnTo>
                  <a:pt x="132" y="984"/>
                </a:lnTo>
                <a:close/>
                <a:moveTo>
                  <a:pt x="196" y="984"/>
                </a:moveTo>
                <a:lnTo>
                  <a:pt x="164" y="984"/>
                </a:lnTo>
                <a:lnTo>
                  <a:pt x="164" y="1000"/>
                </a:lnTo>
                <a:lnTo>
                  <a:pt x="196" y="1000"/>
                </a:lnTo>
                <a:lnTo>
                  <a:pt x="196" y="984"/>
                </a:lnTo>
                <a:close/>
                <a:moveTo>
                  <a:pt x="260" y="984"/>
                </a:moveTo>
                <a:lnTo>
                  <a:pt x="228" y="984"/>
                </a:lnTo>
                <a:lnTo>
                  <a:pt x="228" y="1000"/>
                </a:lnTo>
                <a:lnTo>
                  <a:pt x="260" y="1000"/>
                </a:lnTo>
                <a:lnTo>
                  <a:pt x="260" y="984"/>
                </a:lnTo>
                <a:close/>
                <a:moveTo>
                  <a:pt x="324" y="984"/>
                </a:moveTo>
                <a:lnTo>
                  <a:pt x="292" y="984"/>
                </a:lnTo>
                <a:lnTo>
                  <a:pt x="292" y="1000"/>
                </a:lnTo>
                <a:lnTo>
                  <a:pt x="324" y="1000"/>
                </a:lnTo>
                <a:lnTo>
                  <a:pt x="324" y="984"/>
                </a:lnTo>
                <a:close/>
                <a:moveTo>
                  <a:pt x="388" y="984"/>
                </a:moveTo>
                <a:lnTo>
                  <a:pt x="356" y="984"/>
                </a:lnTo>
                <a:lnTo>
                  <a:pt x="356" y="1000"/>
                </a:lnTo>
                <a:lnTo>
                  <a:pt x="388" y="1000"/>
                </a:lnTo>
                <a:lnTo>
                  <a:pt x="388" y="984"/>
                </a:lnTo>
                <a:close/>
                <a:moveTo>
                  <a:pt x="452" y="984"/>
                </a:moveTo>
                <a:lnTo>
                  <a:pt x="420" y="984"/>
                </a:lnTo>
                <a:lnTo>
                  <a:pt x="420" y="1000"/>
                </a:lnTo>
                <a:lnTo>
                  <a:pt x="452" y="1000"/>
                </a:lnTo>
                <a:lnTo>
                  <a:pt x="452" y="984"/>
                </a:lnTo>
                <a:close/>
                <a:moveTo>
                  <a:pt x="516" y="984"/>
                </a:moveTo>
                <a:lnTo>
                  <a:pt x="484" y="984"/>
                </a:lnTo>
                <a:lnTo>
                  <a:pt x="484" y="1000"/>
                </a:lnTo>
                <a:lnTo>
                  <a:pt x="516" y="1000"/>
                </a:lnTo>
                <a:lnTo>
                  <a:pt x="516" y="984"/>
                </a:lnTo>
                <a:close/>
                <a:moveTo>
                  <a:pt x="580" y="984"/>
                </a:moveTo>
                <a:lnTo>
                  <a:pt x="548" y="984"/>
                </a:lnTo>
                <a:lnTo>
                  <a:pt x="548" y="1000"/>
                </a:lnTo>
                <a:lnTo>
                  <a:pt x="580" y="1000"/>
                </a:lnTo>
                <a:lnTo>
                  <a:pt x="580" y="984"/>
                </a:lnTo>
                <a:close/>
                <a:moveTo>
                  <a:pt x="644" y="984"/>
                </a:moveTo>
                <a:lnTo>
                  <a:pt x="612" y="984"/>
                </a:lnTo>
                <a:lnTo>
                  <a:pt x="612" y="1000"/>
                </a:lnTo>
                <a:lnTo>
                  <a:pt x="644" y="1000"/>
                </a:lnTo>
                <a:lnTo>
                  <a:pt x="644" y="984"/>
                </a:lnTo>
                <a:close/>
                <a:moveTo>
                  <a:pt x="708" y="984"/>
                </a:moveTo>
                <a:lnTo>
                  <a:pt x="676" y="984"/>
                </a:lnTo>
                <a:lnTo>
                  <a:pt x="676" y="1000"/>
                </a:lnTo>
                <a:lnTo>
                  <a:pt x="708" y="1000"/>
                </a:lnTo>
                <a:lnTo>
                  <a:pt x="708" y="984"/>
                </a:lnTo>
                <a:close/>
                <a:moveTo>
                  <a:pt x="772" y="984"/>
                </a:moveTo>
                <a:lnTo>
                  <a:pt x="740" y="984"/>
                </a:lnTo>
                <a:lnTo>
                  <a:pt x="740" y="1000"/>
                </a:lnTo>
                <a:lnTo>
                  <a:pt x="772" y="1000"/>
                </a:lnTo>
                <a:lnTo>
                  <a:pt x="772" y="984"/>
                </a:lnTo>
                <a:close/>
                <a:moveTo>
                  <a:pt x="836" y="984"/>
                </a:moveTo>
                <a:lnTo>
                  <a:pt x="804" y="984"/>
                </a:lnTo>
                <a:lnTo>
                  <a:pt x="804" y="1000"/>
                </a:lnTo>
                <a:lnTo>
                  <a:pt x="836" y="1000"/>
                </a:lnTo>
                <a:lnTo>
                  <a:pt x="836" y="984"/>
                </a:lnTo>
                <a:close/>
                <a:moveTo>
                  <a:pt x="900" y="984"/>
                </a:moveTo>
                <a:lnTo>
                  <a:pt x="868" y="984"/>
                </a:lnTo>
                <a:lnTo>
                  <a:pt x="868" y="1000"/>
                </a:lnTo>
                <a:lnTo>
                  <a:pt x="900" y="1000"/>
                </a:lnTo>
                <a:lnTo>
                  <a:pt x="900" y="984"/>
                </a:lnTo>
                <a:close/>
                <a:moveTo>
                  <a:pt x="964" y="984"/>
                </a:moveTo>
                <a:lnTo>
                  <a:pt x="932" y="984"/>
                </a:lnTo>
                <a:lnTo>
                  <a:pt x="932" y="1000"/>
                </a:lnTo>
                <a:lnTo>
                  <a:pt x="964" y="1000"/>
                </a:lnTo>
                <a:lnTo>
                  <a:pt x="964" y="984"/>
                </a:lnTo>
                <a:close/>
                <a:moveTo>
                  <a:pt x="1028" y="984"/>
                </a:moveTo>
                <a:lnTo>
                  <a:pt x="996" y="984"/>
                </a:lnTo>
                <a:lnTo>
                  <a:pt x="996" y="1000"/>
                </a:lnTo>
                <a:lnTo>
                  <a:pt x="1028" y="1000"/>
                </a:lnTo>
                <a:lnTo>
                  <a:pt x="1028" y="984"/>
                </a:lnTo>
                <a:close/>
                <a:moveTo>
                  <a:pt x="1092" y="984"/>
                </a:moveTo>
                <a:lnTo>
                  <a:pt x="1060" y="984"/>
                </a:lnTo>
                <a:lnTo>
                  <a:pt x="1060" y="1000"/>
                </a:lnTo>
                <a:lnTo>
                  <a:pt x="1092" y="1000"/>
                </a:lnTo>
                <a:lnTo>
                  <a:pt x="1092" y="984"/>
                </a:lnTo>
                <a:close/>
                <a:moveTo>
                  <a:pt x="1156" y="984"/>
                </a:moveTo>
                <a:lnTo>
                  <a:pt x="1124" y="984"/>
                </a:lnTo>
                <a:lnTo>
                  <a:pt x="1124" y="1000"/>
                </a:lnTo>
                <a:lnTo>
                  <a:pt x="1156" y="1000"/>
                </a:lnTo>
                <a:lnTo>
                  <a:pt x="1156" y="984"/>
                </a:lnTo>
                <a:close/>
                <a:moveTo>
                  <a:pt x="1220" y="984"/>
                </a:moveTo>
                <a:lnTo>
                  <a:pt x="1188" y="984"/>
                </a:lnTo>
                <a:lnTo>
                  <a:pt x="1188" y="1000"/>
                </a:lnTo>
                <a:lnTo>
                  <a:pt x="1220" y="1000"/>
                </a:lnTo>
                <a:lnTo>
                  <a:pt x="1220" y="984"/>
                </a:lnTo>
                <a:close/>
                <a:moveTo>
                  <a:pt x="1284" y="984"/>
                </a:moveTo>
                <a:lnTo>
                  <a:pt x="1252" y="984"/>
                </a:lnTo>
                <a:lnTo>
                  <a:pt x="1252" y="1000"/>
                </a:lnTo>
                <a:lnTo>
                  <a:pt x="1284" y="1000"/>
                </a:lnTo>
                <a:lnTo>
                  <a:pt x="1284" y="984"/>
                </a:lnTo>
                <a:close/>
                <a:moveTo>
                  <a:pt x="1348" y="984"/>
                </a:moveTo>
                <a:lnTo>
                  <a:pt x="1316" y="984"/>
                </a:lnTo>
                <a:lnTo>
                  <a:pt x="1316" y="1000"/>
                </a:lnTo>
                <a:lnTo>
                  <a:pt x="1348" y="1000"/>
                </a:lnTo>
                <a:lnTo>
                  <a:pt x="1348" y="984"/>
                </a:lnTo>
                <a:close/>
                <a:moveTo>
                  <a:pt x="1412" y="984"/>
                </a:moveTo>
                <a:lnTo>
                  <a:pt x="1380" y="984"/>
                </a:lnTo>
                <a:lnTo>
                  <a:pt x="1380" y="1000"/>
                </a:lnTo>
                <a:lnTo>
                  <a:pt x="1412" y="1000"/>
                </a:lnTo>
                <a:lnTo>
                  <a:pt x="1412" y="984"/>
                </a:lnTo>
                <a:close/>
                <a:moveTo>
                  <a:pt x="1476" y="984"/>
                </a:moveTo>
                <a:lnTo>
                  <a:pt x="1444" y="984"/>
                </a:lnTo>
                <a:lnTo>
                  <a:pt x="1444" y="1000"/>
                </a:lnTo>
                <a:lnTo>
                  <a:pt x="1476" y="1000"/>
                </a:lnTo>
                <a:lnTo>
                  <a:pt x="1476" y="984"/>
                </a:lnTo>
                <a:close/>
                <a:moveTo>
                  <a:pt x="1540" y="984"/>
                </a:moveTo>
                <a:lnTo>
                  <a:pt x="1508" y="984"/>
                </a:lnTo>
                <a:lnTo>
                  <a:pt x="1508" y="1000"/>
                </a:lnTo>
                <a:lnTo>
                  <a:pt x="1540" y="1000"/>
                </a:lnTo>
                <a:lnTo>
                  <a:pt x="1540" y="984"/>
                </a:lnTo>
                <a:close/>
                <a:moveTo>
                  <a:pt x="1604" y="984"/>
                </a:moveTo>
                <a:lnTo>
                  <a:pt x="1572" y="984"/>
                </a:lnTo>
                <a:lnTo>
                  <a:pt x="1572" y="1000"/>
                </a:lnTo>
                <a:lnTo>
                  <a:pt x="1604" y="1000"/>
                </a:lnTo>
                <a:lnTo>
                  <a:pt x="1604" y="984"/>
                </a:lnTo>
                <a:close/>
                <a:moveTo>
                  <a:pt x="1668" y="984"/>
                </a:moveTo>
                <a:lnTo>
                  <a:pt x="1636" y="984"/>
                </a:lnTo>
                <a:lnTo>
                  <a:pt x="1636" y="1000"/>
                </a:lnTo>
                <a:lnTo>
                  <a:pt x="1668" y="1000"/>
                </a:lnTo>
                <a:lnTo>
                  <a:pt x="1668" y="984"/>
                </a:lnTo>
                <a:close/>
                <a:moveTo>
                  <a:pt x="1732" y="984"/>
                </a:moveTo>
                <a:lnTo>
                  <a:pt x="1700" y="984"/>
                </a:lnTo>
                <a:lnTo>
                  <a:pt x="1700" y="1000"/>
                </a:lnTo>
                <a:lnTo>
                  <a:pt x="1732" y="1000"/>
                </a:lnTo>
                <a:lnTo>
                  <a:pt x="1732" y="984"/>
                </a:lnTo>
                <a:close/>
                <a:moveTo>
                  <a:pt x="1796" y="984"/>
                </a:moveTo>
                <a:lnTo>
                  <a:pt x="1764" y="984"/>
                </a:lnTo>
                <a:lnTo>
                  <a:pt x="1764" y="1000"/>
                </a:lnTo>
                <a:lnTo>
                  <a:pt x="1796" y="1000"/>
                </a:lnTo>
                <a:lnTo>
                  <a:pt x="1796" y="984"/>
                </a:lnTo>
                <a:close/>
                <a:moveTo>
                  <a:pt x="1860" y="984"/>
                </a:moveTo>
                <a:lnTo>
                  <a:pt x="1828" y="984"/>
                </a:lnTo>
                <a:lnTo>
                  <a:pt x="1828" y="1000"/>
                </a:lnTo>
                <a:lnTo>
                  <a:pt x="1860" y="1000"/>
                </a:lnTo>
                <a:lnTo>
                  <a:pt x="1860" y="984"/>
                </a:lnTo>
                <a:close/>
                <a:moveTo>
                  <a:pt x="1924" y="984"/>
                </a:moveTo>
                <a:lnTo>
                  <a:pt x="1892" y="984"/>
                </a:lnTo>
                <a:lnTo>
                  <a:pt x="1892" y="1000"/>
                </a:lnTo>
                <a:lnTo>
                  <a:pt x="1924" y="1000"/>
                </a:lnTo>
                <a:lnTo>
                  <a:pt x="1924" y="984"/>
                </a:lnTo>
                <a:close/>
                <a:moveTo>
                  <a:pt x="1988" y="984"/>
                </a:moveTo>
                <a:lnTo>
                  <a:pt x="1956" y="984"/>
                </a:lnTo>
                <a:lnTo>
                  <a:pt x="1956" y="1000"/>
                </a:lnTo>
                <a:lnTo>
                  <a:pt x="1988" y="1000"/>
                </a:lnTo>
                <a:lnTo>
                  <a:pt x="1988" y="984"/>
                </a:lnTo>
                <a:close/>
                <a:moveTo>
                  <a:pt x="2052" y="984"/>
                </a:moveTo>
                <a:lnTo>
                  <a:pt x="2020" y="984"/>
                </a:lnTo>
                <a:lnTo>
                  <a:pt x="2020" y="1000"/>
                </a:lnTo>
                <a:lnTo>
                  <a:pt x="2052" y="1000"/>
                </a:lnTo>
                <a:lnTo>
                  <a:pt x="2052" y="984"/>
                </a:lnTo>
                <a:close/>
                <a:moveTo>
                  <a:pt x="2116" y="984"/>
                </a:moveTo>
                <a:lnTo>
                  <a:pt x="2084" y="984"/>
                </a:lnTo>
                <a:lnTo>
                  <a:pt x="2084" y="1000"/>
                </a:lnTo>
                <a:lnTo>
                  <a:pt x="2116" y="1000"/>
                </a:lnTo>
                <a:lnTo>
                  <a:pt x="2116" y="984"/>
                </a:lnTo>
                <a:close/>
                <a:moveTo>
                  <a:pt x="2180" y="984"/>
                </a:moveTo>
                <a:lnTo>
                  <a:pt x="2148" y="984"/>
                </a:lnTo>
                <a:lnTo>
                  <a:pt x="2148" y="1000"/>
                </a:lnTo>
                <a:lnTo>
                  <a:pt x="2180" y="1000"/>
                </a:lnTo>
                <a:lnTo>
                  <a:pt x="2180" y="984"/>
                </a:lnTo>
                <a:close/>
                <a:moveTo>
                  <a:pt x="2244" y="984"/>
                </a:moveTo>
                <a:lnTo>
                  <a:pt x="2212" y="984"/>
                </a:lnTo>
                <a:lnTo>
                  <a:pt x="2212" y="1000"/>
                </a:lnTo>
                <a:lnTo>
                  <a:pt x="2244" y="1000"/>
                </a:lnTo>
                <a:lnTo>
                  <a:pt x="2244" y="984"/>
                </a:lnTo>
                <a:close/>
                <a:moveTo>
                  <a:pt x="2308" y="984"/>
                </a:moveTo>
                <a:lnTo>
                  <a:pt x="2276" y="984"/>
                </a:lnTo>
                <a:lnTo>
                  <a:pt x="2276" y="1000"/>
                </a:lnTo>
                <a:lnTo>
                  <a:pt x="2308" y="1000"/>
                </a:lnTo>
                <a:lnTo>
                  <a:pt x="2308" y="984"/>
                </a:lnTo>
                <a:close/>
                <a:moveTo>
                  <a:pt x="2372" y="984"/>
                </a:moveTo>
                <a:lnTo>
                  <a:pt x="2340" y="984"/>
                </a:lnTo>
                <a:lnTo>
                  <a:pt x="2340" y="1000"/>
                </a:lnTo>
                <a:lnTo>
                  <a:pt x="2372" y="1000"/>
                </a:lnTo>
                <a:lnTo>
                  <a:pt x="2372" y="984"/>
                </a:lnTo>
                <a:close/>
                <a:moveTo>
                  <a:pt x="2436" y="984"/>
                </a:moveTo>
                <a:lnTo>
                  <a:pt x="2404" y="984"/>
                </a:lnTo>
                <a:lnTo>
                  <a:pt x="2404" y="1000"/>
                </a:lnTo>
                <a:lnTo>
                  <a:pt x="2436" y="1000"/>
                </a:lnTo>
                <a:lnTo>
                  <a:pt x="2436" y="984"/>
                </a:lnTo>
                <a:close/>
                <a:moveTo>
                  <a:pt x="2500" y="984"/>
                </a:moveTo>
                <a:lnTo>
                  <a:pt x="2468" y="984"/>
                </a:lnTo>
                <a:lnTo>
                  <a:pt x="2468" y="1000"/>
                </a:lnTo>
                <a:lnTo>
                  <a:pt x="2500" y="1000"/>
                </a:lnTo>
                <a:lnTo>
                  <a:pt x="2500" y="984"/>
                </a:lnTo>
                <a:close/>
                <a:moveTo>
                  <a:pt x="2564" y="984"/>
                </a:moveTo>
                <a:lnTo>
                  <a:pt x="2532" y="984"/>
                </a:lnTo>
                <a:lnTo>
                  <a:pt x="2532" y="1000"/>
                </a:lnTo>
                <a:lnTo>
                  <a:pt x="2564" y="1000"/>
                </a:lnTo>
                <a:lnTo>
                  <a:pt x="2564" y="984"/>
                </a:lnTo>
                <a:close/>
                <a:moveTo>
                  <a:pt x="2628" y="984"/>
                </a:moveTo>
                <a:lnTo>
                  <a:pt x="2596" y="984"/>
                </a:lnTo>
                <a:lnTo>
                  <a:pt x="2596" y="1000"/>
                </a:lnTo>
                <a:lnTo>
                  <a:pt x="2628" y="1000"/>
                </a:lnTo>
                <a:lnTo>
                  <a:pt x="2628" y="984"/>
                </a:lnTo>
                <a:close/>
                <a:moveTo>
                  <a:pt x="2692" y="984"/>
                </a:moveTo>
                <a:lnTo>
                  <a:pt x="2660" y="984"/>
                </a:lnTo>
                <a:lnTo>
                  <a:pt x="2660" y="1000"/>
                </a:lnTo>
                <a:lnTo>
                  <a:pt x="2692" y="1000"/>
                </a:lnTo>
                <a:lnTo>
                  <a:pt x="2692" y="984"/>
                </a:lnTo>
                <a:close/>
                <a:moveTo>
                  <a:pt x="2756" y="984"/>
                </a:moveTo>
                <a:lnTo>
                  <a:pt x="2724" y="984"/>
                </a:lnTo>
                <a:lnTo>
                  <a:pt x="2724" y="1000"/>
                </a:lnTo>
                <a:lnTo>
                  <a:pt x="2756" y="1000"/>
                </a:lnTo>
                <a:lnTo>
                  <a:pt x="2756" y="984"/>
                </a:lnTo>
                <a:close/>
                <a:moveTo>
                  <a:pt x="2820" y="984"/>
                </a:moveTo>
                <a:lnTo>
                  <a:pt x="2788" y="984"/>
                </a:lnTo>
                <a:lnTo>
                  <a:pt x="2788" y="1000"/>
                </a:lnTo>
                <a:lnTo>
                  <a:pt x="2820" y="1000"/>
                </a:lnTo>
                <a:lnTo>
                  <a:pt x="2820" y="984"/>
                </a:lnTo>
                <a:close/>
                <a:moveTo>
                  <a:pt x="2884" y="984"/>
                </a:moveTo>
                <a:lnTo>
                  <a:pt x="2852" y="984"/>
                </a:lnTo>
                <a:lnTo>
                  <a:pt x="2852" y="1000"/>
                </a:lnTo>
                <a:lnTo>
                  <a:pt x="2884" y="1000"/>
                </a:lnTo>
                <a:lnTo>
                  <a:pt x="2884" y="984"/>
                </a:lnTo>
                <a:close/>
                <a:moveTo>
                  <a:pt x="2948" y="984"/>
                </a:moveTo>
                <a:lnTo>
                  <a:pt x="2916" y="984"/>
                </a:lnTo>
                <a:lnTo>
                  <a:pt x="2916" y="1000"/>
                </a:lnTo>
                <a:lnTo>
                  <a:pt x="2948" y="1000"/>
                </a:lnTo>
                <a:lnTo>
                  <a:pt x="2948" y="984"/>
                </a:lnTo>
                <a:close/>
                <a:moveTo>
                  <a:pt x="3012" y="984"/>
                </a:moveTo>
                <a:lnTo>
                  <a:pt x="2980" y="984"/>
                </a:lnTo>
                <a:lnTo>
                  <a:pt x="2980" y="1000"/>
                </a:lnTo>
                <a:lnTo>
                  <a:pt x="3012" y="1000"/>
                </a:lnTo>
                <a:lnTo>
                  <a:pt x="3012" y="984"/>
                </a:lnTo>
                <a:close/>
                <a:moveTo>
                  <a:pt x="3076" y="984"/>
                </a:moveTo>
                <a:lnTo>
                  <a:pt x="3044" y="984"/>
                </a:lnTo>
                <a:lnTo>
                  <a:pt x="3044" y="1000"/>
                </a:lnTo>
                <a:lnTo>
                  <a:pt x="3076" y="1000"/>
                </a:lnTo>
                <a:lnTo>
                  <a:pt x="3076" y="984"/>
                </a:lnTo>
                <a:close/>
                <a:moveTo>
                  <a:pt x="3140" y="984"/>
                </a:moveTo>
                <a:lnTo>
                  <a:pt x="3108" y="984"/>
                </a:lnTo>
                <a:lnTo>
                  <a:pt x="3108" y="1000"/>
                </a:lnTo>
                <a:lnTo>
                  <a:pt x="3140" y="1000"/>
                </a:lnTo>
                <a:lnTo>
                  <a:pt x="3140" y="984"/>
                </a:lnTo>
                <a:close/>
                <a:moveTo>
                  <a:pt x="3204" y="984"/>
                </a:moveTo>
                <a:lnTo>
                  <a:pt x="3172" y="984"/>
                </a:lnTo>
                <a:lnTo>
                  <a:pt x="3172" y="1000"/>
                </a:lnTo>
                <a:lnTo>
                  <a:pt x="3204" y="1000"/>
                </a:lnTo>
                <a:lnTo>
                  <a:pt x="3204" y="984"/>
                </a:lnTo>
                <a:close/>
                <a:moveTo>
                  <a:pt x="3268" y="984"/>
                </a:moveTo>
                <a:lnTo>
                  <a:pt x="3236" y="984"/>
                </a:lnTo>
                <a:lnTo>
                  <a:pt x="3236" y="1000"/>
                </a:lnTo>
                <a:lnTo>
                  <a:pt x="3268" y="1000"/>
                </a:lnTo>
                <a:lnTo>
                  <a:pt x="3268" y="984"/>
                </a:lnTo>
                <a:close/>
                <a:moveTo>
                  <a:pt x="3332" y="984"/>
                </a:moveTo>
                <a:lnTo>
                  <a:pt x="3300" y="984"/>
                </a:lnTo>
                <a:lnTo>
                  <a:pt x="3300" y="1000"/>
                </a:lnTo>
                <a:lnTo>
                  <a:pt x="3332" y="1000"/>
                </a:lnTo>
                <a:lnTo>
                  <a:pt x="3332" y="984"/>
                </a:lnTo>
                <a:close/>
                <a:moveTo>
                  <a:pt x="3396" y="984"/>
                </a:moveTo>
                <a:lnTo>
                  <a:pt x="3364" y="984"/>
                </a:lnTo>
                <a:lnTo>
                  <a:pt x="3364" y="1000"/>
                </a:lnTo>
                <a:lnTo>
                  <a:pt x="3396" y="1000"/>
                </a:lnTo>
                <a:lnTo>
                  <a:pt x="3396" y="984"/>
                </a:lnTo>
                <a:close/>
                <a:moveTo>
                  <a:pt x="3460" y="984"/>
                </a:moveTo>
                <a:lnTo>
                  <a:pt x="3428" y="984"/>
                </a:lnTo>
                <a:lnTo>
                  <a:pt x="3428" y="1000"/>
                </a:lnTo>
                <a:lnTo>
                  <a:pt x="3460" y="1000"/>
                </a:lnTo>
                <a:lnTo>
                  <a:pt x="3460" y="984"/>
                </a:lnTo>
                <a:close/>
                <a:moveTo>
                  <a:pt x="3524" y="984"/>
                </a:moveTo>
                <a:lnTo>
                  <a:pt x="3492" y="984"/>
                </a:lnTo>
                <a:lnTo>
                  <a:pt x="3492" y="1000"/>
                </a:lnTo>
                <a:lnTo>
                  <a:pt x="3524" y="1000"/>
                </a:lnTo>
                <a:lnTo>
                  <a:pt x="3524" y="984"/>
                </a:lnTo>
                <a:close/>
                <a:moveTo>
                  <a:pt x="3588" y="984"/>
                </a:moveTo>
                <a:lnTo>
                  <a:pt x="3556" y="984"/>
                </a:lnTo>
                <a:lnTo>
                  <a:pt x="3556" y="1000"/>
                </a:lnTo>
                <a:lnTo>
                  <a:pt x="3588" y="1000"/>
                </a:lnTo>
                <a:lnTo>
                  <a:pt x="3588" y="984"/>
                </a:lnTo>
                <a:close/>
                <a:moveTo>
                  <a:pt x="3652" y="984"/>
                </a:moveTo>
                <a:lnTo>
                  <a:pt x="3620" y="984"/>
                </a:lnTo>
                <a:lnTo>
                  <a:pt x="3620" y="1000"/>
                </a:lnTo>
                <a:lnTo>
                  <a:pt x="3652" y="1000"/>
                </a:lnTo>
                <a:lnTo>
                  <a:pt x="3652" y="984"/>
                </a:lnTo>
                <a:close/>
                <a:moveTo>
                  <a:pt x="3716" y="984"/>
                </a:moveTo>
                <a:lnTo>
                  <a:pt x="3684" y="984"/>
                </a:lnTo>
                <a:lnTo>
                  <a:pt x="3684" y="1000"/>
                </a:lnTo>
                <a:lnTo>
                  <a:pt x="3716" y="1000"/>
                </a:lnTo>
                <a:lnTo>
                  <a:pt x="3716" y="984"/>
                </a:lnTo>
                <a:close/>
                <a:moveTo>
                  <a:pt x="3780" y="984"/>
                </a:moveTo>
                <a:lnTo>
                  <a:pt x="3748" y="984"/>
                </a:lnTo>
                <a:lnTo>
                  <a:pt x="3748" y="1000"/>
                </a:lnTo>
                <a:lnTo>
                  <a:pt x="3780" y="1000"/>
                </a:lnTo>
                <a:lnTo>
                  <a:pt x="3780" y="984"/>
                </a:lnTo>
                <a:close/>
                <a:moveTo>
                  <a:pt x="3844" y="984"/>
                </a:moveTo>
                <a:lnTo>
                  <a:pt x="3812" y="984"/>
                </a:lnTo>
                <a:lnTo>
                  <a:pt x="3812" y="1000"/>
                </a:lnTo>
                <a:lnTo>
                  <a:pt x="3844" y="1000"/>
                </a:lnTo>
                <a:lnTo>
                  <a:pt x="3844" y="984"/>
                </a:lnTo>
                <a:close/>
                <a:moveTo>
                  <a:pt x="3908" y="984"/>
                </a:moveTo>
                <a:lnTo>
                  <a:pt x="3876" y="984"/>
                </a:lnTo>
                <a:lnTo>
                  <a:pt x="3876" y="1000"/>
                </a:lnTo>
                <a:lnTo>
                  <a:pt x="3908" y="1000"/>
                </a:lnTo>
                <a:lnTo>
                  <a:pt x="3908" y="984"/>
                </a:lnTo>
                <a:close/>
                <a:moveTo>
                  <a:pt x="3972" y="984"/>
                </a:moveTo>
                <a:lnTo>
                  <a:pt x="3940" y="984"/>
                </a:lnTo>
                <a:lnTo>
                  <a:pt x="3940" y="1000"/>
                </a:lnTo>
                <a:lnTo>
                  <a:pt x="3972" y="1000"/>
                </a:lnTo>
                <a:lnTo>
                  <a:pt x="3972" y="984"/>
                </a:lnTo>
                <a:close/>
                <a:moveTo>
                  <a:pt x="4036" y="984"/>
                </a:moveTo>
                <a:lnTo>
                  <a:pt x="4004" y="984"/>
                </a:lnTo>
                <a:lnTo>
                  <a:pt x="4004" y="1000"/>
                </a:lnTo>
                <a:lnTo>
                  <a:pt x="4036" y="1000"/>
                </a:lnTo>
                <a:lnTo>
                  <a:pt x="4036" y="984"/>
                </a:lnTo>
                <a:close/>
                <a:moveTo>
                  <a:pt x="4100" y="984"/>
                </a:moveTo>
                <a:lnTo>
                  <a:pt x="4068" y="984"/>
                </a:lnTo>
                <a:lnTo>
                  <a:pt x="4068" y="1000"/>
                </a:lnTo>
                <a:lnTo>
                  <a:pt x="4100" y="1000"/>
                </a:lnTo>
                <a:lnTo>
                  <a:pt x="4100" y="984"/>
                </a:lnTo>
                <a:close/>
                <a:moveTo>
                  <a:pt x="4164" y="984"/>
                </a:moveTo>
                <a:lnTo>
                  <a:pt x="4132" y="984"/>
                </a:lnTo>
                <a:lnTo>
                  <a:pt x="4132" y="1000"/>
                </a:lnTo>
                <a:lnTo>
                  <a:pt x="4164" y="1000"/>
                </a:lnTo>
                <a:lnTo>
                  <a:pt x="4164" y="984"/>
                </a:lnTo>
                <a:close/>
                <a:moveTo>
                  <a:pt x="4228" y="984"/>
                </a:moveTo>
                <a:lnTo>
                  <a:pt x="4196" y="984"/>
                </a:lnTo>
                <a:lnTo>
                  <a:pt x="4196" y="1000"/>
                </a:lnTo>
                <a:lnTo>
                  <a:pt x="4228" y="1000"/>
                </a:lnTo>
                <a:lnTo>
                  <a:pt x="4228" y="984"/>
                </a:lnTo>
                <a:close/>
                <a:moveTo>
                  <a:pt x="4292" y="984"/>
                </a:moveTo>
                <a:lnTo>
                  <a:pt x="4260" y="984"/>
                </a:lnTo>
                <a:lnTo>
                  <a:pt x="4260" y="1000"/>
                </a:lnTo>
                <a:lnTo>
                  <a:pt x="4292" y="1000"/>
                </a:lnTo>
                <a:lnTo>
                  <a:pt x="4292" y="984"/>
                </a:lnTo>
                <a:close/>
                <a:moveTo>
                  <a:pt x="4356" y="984"/>
                </a:moveTo>
                <a:lnTo>
                  <a:pt x="4324" y="984"/>
                </a:lnTo>
                <a:lnTo>
                  <a:pt x="4324" y="1000"/>
                </a:lnTo>
                <a:lnTo>
                  <a:pt x="4356" y="1000"/>
                </a:lnTo>
                <a:lnTo>
                  <a:pt x="4356" y="984"/>
                </a:lnTo>
                <a:close/>
                <a:moveTo>
                  <a:pt x="4420" y="984"/>
                </a:moveTo>
                <a:lnTo>
                  <a:pt x="4388" y="984"/>
                </a:lnTo>
                <a:lnTo>
                  <a:pt x="4388" y="1000"/>
                </a:lnTo>
                <a:lnTo>
                  <a:pt x="4420" y="1000"/>
                </a:lnTo>
                <a:lnTo>
                  <a:pt x="4420" y="984"/>
                </a:lnTo>
                <a:close/>
                <a:moveTo>
                  <a:pt x="4484" y="984"/>
                </a:moveTo>
                <a:lnTo>
                  <a:pt x="4452" y="984"/>
                </a:lnTo>
                <a:lnTo>
                  <a:pt x="4452" y="1000"/>
                </a:lnTo>
                <a:lnTo>
                  <a:pt x="4484" y="1000"/>
                </a:lnTo>
                <a:lnTo>
                  <a:pt x="4484" y="984"/>
                </a:lnTo>
                <a:close/>
                <a:moveTo>
                  <a:pt x="4548" y="984"/>
                </a:moveTo>
                <a:lnTo>
                  <a:pt x="4516" y="984"/>
                </a:lnTo>
                <a:lnTo>
                  <a:pt x="4516" y="1000"/>
                </a:lnTo>
                <a:lnTo>
                  <a:pt x="4548" y="1000"/>
                </a:lnTo>
                <a:lnTo>
                  <a:pt x="4548" y="984"/>
                </a:lnTo>
                <a:close/>
                <a:moveTo>
                  <a:pt x="4612" y="984"/>
                </a:moveTo>
                <a:lnTo>
                  <a:pt x="4580" y="984"/>
                </a:lnTo>
                <a:lnTo>
                  <a:pt x="4580" y="1000"/>
                </a:lnTo>
                <a:lnTo>
                  <a:pt x="4612" y="1000"/>
                </a:lnTo>
                <a:lnTo>
                  <a:pt x="4612" y="984"/>
                </a:lnTo>
                <a:close/>
                <a:moveTo>
                  <a:pt x="4676" y="984"/>
                </a:moveTo>
                <a:lnTo>
                  <a:pt x="4644" y="984"/>
                </a:lnTo>
                <a:lnTo>
                  <a:pt x="4644" y="1000"/>
                </a:lnTo>
                <a:lnTo>
                  <a:pt x="4676" y="1000"/>
                </a:lnTo>
                <a:lnTo>
                  <a:pt x="4676" y="984"/>
                </a:lnTo>
                <a:close/>
                <a:moveTo>
                  <a:pt x="4740" y="984"/>
                </a:moveTo>
                <a:lnTo>
                  <a:pt x="4708" y="984"/>
                </a:lnTo>
                <a:lnTo>
                  <a:pt x="4708" y="1000"/>
                </a:lnTo>
                <a:lnTo>
                  <a:pt x="4740" y="1000"/>
                </a:lnTo>
                <a:lnTo>
                  <a:pt x="4740" y="984"/>
                </a:lnTo>
                <a:close/>
                <a:moveTo>
                  <a:pt x="4804" y="984"/>
                </a:moveTo>
                <a:lnTo>
                  <a:pt x="4772" y="984"/>
                </a:lnTo>
                <a:lnTo>
                  <a:pt x="4772" y="1000"/>
                </a:lnTo>
                <a:lnTo>
                  <a:pt x="4804" y="1000"/>
                </a:lnTo>
                <a:lnTo>
                  <a:pt x="4804" y="984"/>
                </a:lnTo>
                <a:close/>
                <a:moveTo>
                  <a:pt x="4868" y="984"/>
                </a:moveTo>
                <a:lnTo>
                  <a:pt x="4836" y="984"/>
                </a:lnTo>
                <a:lnTo>
                  <a:pt x="4836" y="1000"/>
                </a:lnTo>
                <a:lnTo>
                  <a:pt x="4868" y="1000"/>
                </a:lnTo>
                <a:lnTo>
                  <a:pt x="4868" y="984"/>
                </a:lnTo>
                <a:close/>
                <a:moveTo>
                  <a:pt x="4932" y="984"/>
                </a:moveTo>
                <a:lnTo>
                  <a:pt x="4900" y="984"/>
                </a:lnTo>
                <a:lnTo>
                  <a:pt x="4900" y="1000"/>
                </a:lnTo>
                <a:lnTo>
                  <a:pt x="4932" y="1000"/>
                </a:lnTo>
                <a:lnTo>
                  <a:pt x="4932" y="984"/>
                </a:lnTo>
                <a:close/>
                <a:moveTo>
                  <a:pt x="4996" y="984"/>
                </a:moveTo>
                <a:lnTo>
                  <a:pt x="4964" y="984"/>
                </a:lnTo>
                <a:lnTo>
                  <a:pt x="4964" y="1000"/>
                </a:lnTo>
                <a:lnTo>
                  <a:pt x="4996" y="1000"/>
                </a:lnTo>
                <a:lnTo>
                  <a:pt x="4996" y="984"/>
                </a:lnTo>
                <a:close/>
                <a:moveTo>
                  <a:pt x="5060" y="984"/>
                </a:moveTo>
                <a:lnTo>
                  <a:pt x="5028" y="984"/>
                </a:lnTo>
                <a:lnTo>
                  <a:pt x="5028" y="1000"/>
                </a:lnTo>
                <a:lnTo>
                  <a:pt x="5060" y="1000"/>
                </a:lnTo>
                <a:lnTo>
                  <a:pt x="5060" y="984"/>
                </a:lnTo>
                <a:close/>
                <a:moveTo>
                  <a:pt x="5124" y="984"/>
                </a:moveTo>
                <a:lnTo>
                  <a:pt x="5092" y="984"/>
                </a:lnTo>
                <a:lnTo>
                  <a:pt x="5092" y="1000"/>
                </a:lnTo>
                <a:lnTo>
                  <a:pt x="5124" y="1000"/>
                </a:lnTo>
                <a:lnTo>
                  <a:pt x="5124" y="984"/>
                </a:lnTo>
                <a:close/>
                <a:moveTo>
                  <a:pt x="5188" y="984"/>
                </a:moveTo>
                <a:lnTo>
                  <a:pt x="5156" y="984"/>
                </a:lnTo>
                <a:lnTo>
                  <a:pt x="5156" y="1000"/>
                </a:lnTo>
                <a:lnTo>
                  <a:pt x="5188" y="1000"/>
                </a:lnTo>
                <a:lnTo>
                  <a:pt x="5188" y="984"/>
                </a:lnTo>
                <a:close/>
                <a:moveTo>
                  <a:pt x="5252" y="984"/>
                </a:moveTo>
                <a:lnTo>
                  <a:pt x="5220" y="984"/>
                </a:lnTo>
                <a:lnTo>
                  <a:pt x="5220" y="1000"/>
                </a:lnTo>
                <a:lnTo>
                  <a:pt x="5252" y="1000"/>
                </a:lnTo>
                <a:lnTo>
                  <a:pt x="5252" y="984"/>
                </a:lnTo>
                <a:close/>
                <a:moveTo>
                  <a:pt x="5316" y="984"/>
                </a:moveTo>
                <a:lnTo>
                  <a:pt x="5284" y="984"/>
                </a:lnTo>
                <a:lnTo>
                  <a:pt x="5284" y="1000"/>
                </a:lnTo>
                <a:lnTo>
                  <a:pt x="5316" y="1000"/>
                </a:lnTo>
                <a:lnTo>
                  <a:pt x="5316" y="984"/>
                </a:lnTo>
                <a:close/>
                <a:moveTo>
                  <a:pt x="5380" y="984"/>
                </a:moveTo>
                <a:lnTo>
                  <a:pt x="5348" y="984"/>
                </a:lnTo>
                <a:lnTo>
                  <a:pt x="5348" y="1000"/>
                </a:lnTo>
                <a:lnTo>
                  <a:pt x="5380" y="1000"/>
                </a:lnTo>
                <a:lnTo>
                  <a:pt x="5380" y="984"/>
                </a:lnTo>
                <a:close/>
                <a:moveTo>
                  <a:pt x="5444" y="984"/>
                </a:moveTo>
                <a:lnTo>
                  <a:pt x="5412" y="984"/>
                </a:lnTo>
                <a:lnTo>
                  <a:pt x="5412" y="1000"/>
                </a:lnTo>
                <a:lnTo>
                  <a:pt x="5444" y="1000"/>
                </a:lnTo>
                <a:lnTo>
                  <a:pt x="5444" y="984"/>
                </a:lnTo>
                <a:close/>
                <a:moveTo>
                  <a:pt x="5508" y="984"/>
                </a:moveTo>
                <a:lnTo>
                  <a:pt x="5476" y="984"/>
                </a:lnTo>
                <a:lnTo>
                  <a:pt x="5476" y="1000"/>
                </a:lnTo>
                <a:lnTo>
                  <a:pt x="5508" y="1000"/>
                </a:lnTo>
                <a:lnTo>
                  <a:pt x="5508" y="984"/>
                </a:lnTo>
                <a:close/>
                <a:moveTo>
                  <a:pt x="5572" y="984"/>
                </a:moveTo>
                <a:lnTo>
                  <a:pt x="5540" y="984"/>
                </a:lnTo>
                <a:lnTo>
                  <a:pt x="5540" y="1000"/>
                </a:lnTo>
                <a:lnTo>
                  <a:pt x="5572" y="1000"/>
                </a:lnTo>
                <a:lnTo>
                  <a:pt x="5572" y="984"/>
                </a:lnTo>
                <a:close/>
                <a:moveTo>
                  <a:pt x="5636" y="984"/>
                </a:moveTo>
                <a:lnTo>
                  <a:pt x="5604" y="984"/>
                </a:lnTo>
                <a:lnTo>
                  <a:pt x="5604" y="1000"/>
                </a:lnTo>
                <a:lnTo>
                  <a:pt x="5636" y="1000"/>
                </a:lnTo>
                <a:lnTo>
                  <a:pt x="5636" y="984"/>
                </a:lnTo>
                <a:close/>
                <a:moveTo>
                  <a:pt x="5700" y="984"/>
                </a:moveTo>
                <a:lnTo>
                  <a:pt x="5668" y="984"/>
                </a:lnTo>
                <a:lnTo>
                  <a:pt x="5668" y="1000"/>
                </a:lnTo>
                <a:lnTo>
                  <a:pt x="5700" y="1000"/>
                </a:lnTo>
                <a:lnTo>
                  <a:pt x="5700" y="984"/>
                </a:lnTo>
                <a:close/>
                <a:moveTo>
                  <a:pt x="5764" y="984"/>
                </a:moveTo>
                <a:lnTo>
                  <a:pt x="5732" y="984"/>
                </a:lnTo>
                <a:lnTo>
                  <a:pt x="5732" y="1000"/>
                </a:lnTo>
                <a:lnTo>
                  <a:pt x="5764" y="1000"/>
                </a:lnTo>
                <a:lnTo>
                  <a:pt x="5764" y="984"/>
                </a:lnTo>
                <a:close/>
                <a:moveTo>
                  <a:pt x="5828" y="984"/>
                </a:moveTo>
                <a:lnTo>
                  <a:pt x="5796" y="984"/>
                </a:lnTo>
                <a:lnTo>
                  <a:pt x="5796" y="1000"/>
                </a:lnTo>
                <a:lnTo>
                  <a:pt x="5828" y="1000"/>
                </a:lnTo>
                <a:lnTo>
                  <a:pt x="5828" y="984"/>
                </a:lnTo>
                <a:close/>
                <a:moveTo>
                  <a:pt x="5892" y="984"/>
                </a:moveTo>
                <a:lnTo>
                  <a:pt x="5860" y="984"/>
                </a:lnTo>
                <a:lnTo>
                  <a:pt x="5860" y="1000"/>
                </a:lnTo>
                <a:lnTo>
                  <a:pt x="5892" y="1000"/>
                </a:lnTo>
                <a:lnTo>
                  <a:pt x="5892" y="984"/>
                </a:lnTo>
                <a:close/>
                <a:moveTo>
                  <a:pt x="5956" y="984"/>
                </a:moveTo>
                <a:lnTo>
                  <a:pt x="5924" y="984"/>
                </a:lnTo>
                <a:lnTo>
                  <a:pt x="5924" y="1000"/>
                </a:lnTo>
                <a:lnTo>
                  <a:pt x="5956" y="1000"/>
                </a:lnTo>
                <a:lnTo>
                  <a:pt x="5956" y="984"/>
                </a:lnTo>
                <a:close/>
                <a:moveTo>
                  <a:pt x="6020" y="984"/>
                </a:moveTo>
                <a:lnTo>
                  <a:pt x="5988" y="984"/>
                </a:lnTo>
                <a:lnTo>
                  <a:pt x="5988" y="1000"/>
                </a:lnTo>
                <a:lnTo>
                  <a:pt x="6020" y="1000"/>
                </a:lnTo>
                <a:lnTo>
                  <a:pt x="6020" y="984"/>
                </a:lnTo>
                <a:close/>
                <a:moveTo>
                  <a:pt x="6084" y="984"/>
                </a:moveTo>
                <a:lnTo>
                  <a:pt x="6052" y="984"/>
                </a:lnTo>
                <a:lnTo>
                  <a:pt x="6052" y="1000"/>
                </a:lnTo>
                <a:lnTo>
                  <a:pt x="6084" y="1000"/>
                </a:lnTo>
                <a:lnTo>
                  <a:pt x="6084" y="984"/>
                </a:lnTo>
                <a:close/>
                <a:moveTo>
                  <a:pt x="6148" y="984"/>
                </a:moveTo>
                <a:lnTo>
                  <a:pt x="6116" y="984"/>
                </a:lnTo>
                <a:lnTo>
                  <a:pt x="6116" y="1000"/>
                </a:lnTo>
                <a:lnTo>
                  <a:pt x="6148" y="1000"/>
                </a:lnTo>
                <a:lnTo>
                  <a:pt x="6148" y="984"/>
                </a:lnTo>
                <a:close/>
                <a:moveTo>
                  <a:pt x="6212" y="984"/>
                </a:moveTo>
                <a:lnTo>
                  <a:pt x="6180" y="984"/>
                </a:lnTo>
                <a:lnTo>
                  <a:pt x="6180" y="1000"/>
                </a:lnTo>
                <a:lnTo>
                  <a:pt x="6212" y="1000"/>
                </a:lnTo>
                <a:lnTo>
                  <a:pt x="6212" y="984"/>
                </a:lnTo>
                <a:close/>
                <a:moveTo>
                  <a:pt x="6276" y="984"/>
                </a:moveTo>
                <a:lnTo>
                  <a:pt x="6244" y="984"/>
                </a:lnTo>
                <a:lnTo>
                  <a:pt x="6244" y="1000"/>
                </a:lnTo>
                <a:lnTo>
                  <a:pt x="6276" y="1000"/>
                </a:lnTo>
                <a:lnTo>
                  <a:pt x="6276" y="984"/>
                </a:lnTo>
                <a:close/>
                <a:moveTo>
                  <a:pt x="6340" y="984"/>
                </a:moveTo>
                <a:lnTo>
                  <a:pt x="6308" y="984"/>
                </a:lnTo>
                <a:lnTo>
                  <a:pt x="6308" y="1000"/>
                </a:lnTo>
                <a:lnTo>
                  <a:pt x="6340" y="1000"/>
                </a:lnTo>
                <a:lnTo>
                  <a:pt x="6340" y="984"/>
                </a:lnTo>
                <a:close/>
                <a:moveTo>
                  <a:pt x="6374" y="970"/>
                </a:moveTo>
                <a:lnTo>
                  <a:pt x="6374" y="984"/>
                </a:lnTo>
                <a:lnTo>
                  <a:pt x="6372" y="984"/>
                </a:lnTo>
                <a:lnTo>
                  <a:pt x="6372" y="1000"/>
                </a:lnTo>
                <a:lnTo>
                  <a:pt x="6382" y="1000"/>
                </a:lnTo>
                <a:lnTo>
                  <a:pt x="6390" y="1000"/>
                </a:lnTo>
                <a:lnTo>
                  <a:pt x="6390" y="970"/>
                </a:lnTo>
                <a:lnTo>
                  <a:pt x="6374" y="970"/>
                </a:lnTo>
                <a:lnTo>
                  <a:pt x="6374" y="970"/>
                </a:lnTo>
                <a:close/>
                <a:moveTo>
                  <a:pt x="6374" y="906"/>
                </a:moveTo>
                <a:lnTo>
                  <a:pt x="6374" y="938"/>
                </a:lnTo>
                <a:lnTo>
                  <a:pt x="6390" y="938"/>
                </a:lnTo>
                <a:lnTo>
                  <a:pt x="6390" y="906"/>
                </a:lnTo>
                <a:lnTo>
                  <a:pt x="6374" y="906"/>
                </a:lnTo>
                <a:close/>
                <a:moveTo>
                  <a:pt x="6374" y="842"/>
                </a:moveTo>
                <a:lnTo>
                  <a:pt x="6374" y="874"/>
                </a:lnTo>
                <a:lnTo>
                  <a:pt x="6390" y="874"/>
                </a:lnTo>
                <a:lnTo>
                  <a:pt x="6390" y="842"/>
                </a:lnTo>
                <a:lnTo>
                  <a:pt x="6374" y="842"/>
                </a:lnTo>
                <a:close/>
                <a:moveTo>
                  <a:pt x="6374" y="778"/>
                </a:moveTo>
                <a:lnTo>
                  <a:pt x="6374" y="810"/>
                </a:lnTo>
                <a:lnTo>
                  <a:pt x="6390" y="810"/>
                </a:lnTo>
                <a:lnTo>
                  <a:pt x="6390" y="778"/>
                </a:lnTo>
                <a:lnTo>
                  <a:pt x="6374" y="778"/>
                </a:lnTo>
                <a:close/>
                <a:moveTo>
                  <a:pt x="6374" y="714"/>
                </a:moveTo>
                <a:lnTo>
                  <a:pt x="6374" y="746"/>
                </a:lnTo>
                <a:lnTo>
                  <a:pt x="6390" y="746"/>
                </a:lnTo>
                <a:lnTo>
                  <a:pt x="6390" y="714"/>
                </a:lnTo>
                <a:lnTo>
                  <a:pt x="6374" y="714"/>
                </a:lnTo>
                <a:close/>
                <a:moveTo>
                  <a:pt x="6374" y="650"/>
                </a:moveTo>
                <a:lnTo>
                  <a:pt x="6374" y="682"/>
                </a:lnTo>
                <a:lnTo>
                  <a:pt x="6390" y="682"/>
                </a:lnTo>
                <a:lnTo>
                  <a:pt x="6390" y="650"/>
                </a:lnTo>
                <a:lnTo>
                  <a:pt x="6374" y="650"/>
                </a:lnTo>
                <a:close/>
                <a:moveTo>
                  <a:pt x="6374" y="586"/>
                </a:moveTo>
                <a:lnTo>
                  <a:pt x="6374" y="618"/>
                </a:lnTo>
                <a:lnTo>
                  <a:pt x="6390" y="618"/>
                </a:lnTo>
                <a:lnTo>
                  <a:pt x="6390" y="586"/>
                </a:lnTo>
                <a:lnTo>
                  <a:pt x="6374" y="586"/>
                </a:lnTo>
                <a:close/>
                <a:moveTo>
                  <a:pt x="6374" y="522"/>
                </a:moveTo>
                <a:lnTo>
                  <a:pt x="6374" y="554"/>
                </a:lnTo>
                <a:lnTo>
                  <a:pt x="6390" y="554"/>
                </a:lnTo>
                <a:lnTo>
                  <a:pt x="6390" y="522"/>
                </a:lnTo>
                <a:lnTo>
                  <a:pt x="6374" y="522"/>
                </a:lnTo>
                <a:close/>
                <a:moveTo>
                  <a:pt x="6374" y="458"/>
                </a:moveTo>
                <a:lnTo>
                  <a:pt x="6374" y="490"/>
                </a:lnTo>
                <a:lnTo>
                  <a:pt x="6390" y="490"/>
                </a:lnTo>
                <a:lnTo>
                  <a:pt x="6390" y="458"/>
                </a:lnTo>
                <a:lnTo>
                  <a:pt x="6374" y="458"/>
                </a:lnTo>
                <a:close/>
                <a:moveTo>
                  <a:pt x="6374" y="394"/>
                </a:moveTo>
                <a:lnTo>
                  <a:pt x="6374" y="426"/>
                </a:lnTo>
                <a:lnTo>
                  <a:pt x="6390" y="426"/>
                </a:lnTo>
                <a:lnTo>
                  <a:pt x="6390" y="394"/>
                </a:lnTo>
                <a:lnTo>
                  <a:pt x="6374" y="394"/>
                </a:lnTo>
                <a:close/>
                <a:moveTo>
                  <a:pt x="6374" y="330"/>
                </a:moveTo>
                <a:lnTo>
                  <a:pt x="6374" y="362"/>
                </a:lnTo>
                <a:lnTo>
                  <a:pt x="6390" y="362"/>
                </a:lnTo>
                <a:lnTo>
                  <a:pt x="6390" y="330"/>
                </a:lnTo>
                <a:lnTo>
                  <a:pt x="6374" y="330"/>
                </a:lnTo>
                <a:close/>
                <a:moveTo>
                  <a:pt x="6374" y="266"/>
                </a:moveTo>
                <a:lnTo>
                  <a:pt x="6374" y="298"/>
                </a:lnTo>
                <a:lnTo>
                  <a:pt x="6390" y="298"/>
                </a:lnTo>
                <a:lnTo>
                  <a:pt x="6390" y="266"/>
                </a:lnTo>
                <a:lnTo>
                  <a:pt x="6374" y="266"/>
                </a:lnTo>
                <a:close/>
                <a:moveTo>
                  <a:pt x="6374" y="202"/>
                </a:moveTo>
                <a:lnTo>
                  <a:pt x="6374" y="234"/>
                </a:lnTo>
                <a:lnTo>
                  <a:pt x="6390" y="234"/>
                </a:lnTo>
                <a:lnTo>
                  <a:pt x="6390" y="202"/>
                </a:lnTo>
                <a:lnTo>
                  <a:pt x="6374" y="202"/>
                </a:lnTo>
                <a:close/>
                <a:moveTo>
                  <a:pt x="6374" y="138"/>
                </a:moveTo>
                <a:lnTo>
                  <a:pt x="6374" y="170"/>
                </a:lnTo>
                <a:lnTo>
                  <a:pt x="6390" y="170"/>
                </a:lnTo>
                <a:lnTo>
                  <a:pt x="6390" y="138"/>
                </a:lnTo>
                <a:lnTo>
                  <a:pt x="6374" y="138"/>
                </a:lnTo>
                <a:close/>
                <a:moveTo>
                  <a:pt x="6374" y="74"/>
                </a:moveTo>
                <a:lnTo>
                  <a:pt x="6374" y="106"/>
                </a:lnTo>
                <a:lnTo>
                  <a:pt x="6390" y="106"/>
                </a:lnTo>
                <a:lnTo>
                  <a:pt x="6390" y="74"/>
                </a:lnTo>
                <a:lnTo>
                  <a:pt x="6374" y="74"/>
                </a:lnTo>
                <a:close/>
                <a:moveTo>
                  <a:pt x="6374" y="10"/>
                </a:moveTo>
                <a:lnTo>
                  <a:pt x="6374" y="42"/>
                </a:lnTo>
                <a:lnTo>
                  <a:pt x="6390" y="42"/>
                </a:lnTo>
                <a:lnTo>
                  <a:pt x="6390" y="10"/>
                </a:lnTo>
                <a:lnTo>
                  <a:pt x="6374" y="10"/>
                </a:lnTo>
                <a:close/>
                <a:moveTo>
                  <a:pt x="6320" y="16"/>
                </a:moveTo>
                <a:lnTo>
                  <a:pt x="6352" y="16"/>
                </a:lnTo>
                <a:lnTo>
                  <a:pt x="6352" y="0"/>
                </a:lnTo>
                <a:lnTo>
                  <a:pt x="6320" y="0"/>
                </a:lnTo>
                <a:lnTo>
                  <a:pt x="6320" y="16"/>
                </a:lnTo>
                <a:close/>
                <a:moveTo>
                  <a:pt x="6256" y="16"/>
                </a:moveTo>
                <a:lnTo>
                  <a:pt x="6288" y="16"/>
                </a:lnTo>
                <a:lnTo>
                  <a:pt x="6288" y="0"/>
                </a:lnTo>
                <a:lnTo>
                  <a:pt x="6256" y="0"/>
                </a:lnTo>
                <a:lnTo>
                  <a:pt x="6256" y="16"/>
                </a:lnTo>
                <a:close/>
                <a:moveTo>
                  <a:pt x="6192" y="16"/>
                </a:moveTo>
                <a:lnTo>
                  <a:pt x="6224" y="16"/>
                </a:lnTo>
                <a:lnTo>
                  <a:pt x="6224" y="0"/>
                </a:lnTo>
                <a:lnTo>
                  <a:pt x="6192" y="0"/>
                </a:lnTo>
                <a:lnTo>
                  <a:pt x="6192" y="16"/>
                </a:lnTo>
                <a:close/>
                <a:moveTo>
                  <a:pt x="6128" y="16"/>
                </a:moveTo>
                <a:lnTo>
                  <a:pt x="6160" y="16"/>
                </a:lnTo>
                <a:lnTo>
                  <a:pt x="6160" y="0"/>
                </a:lnTo>
                <a:lnTo>
                  <a:pt x="6128" y="0"/>
                </a:lnTo>
                <a:lnTo>
                  <a:pt x="6128" y="16"/>
                </a:lnTo>
                <a:close/>
                <a:moveTo>
                  <a:pt x="6064" y="16"/>
                </a:moveTo>
                <a:lnTo>
                  <a:pt x="6096" y="16"/>
                </a:lnTo>
                <a:lnTo>
                  <a:pt x="6096" y="0"/>
                </a:lnTo>
                <a:lnTo>
                  <a:pt x="6064" y="0"/>
                </a:lnTo>
                <a:lnTo>
                  <a:pt x="6064" y="16"/>
                </a:lnTo>
                <a:close/>
                <a:moveTo>
                  <a:pt x="6000" y="16"/>
                </a:moveTo>
                <a:lnTo>
                  <a:pt x="6032" y="16"/>
                </a:lnTo>
                <a:lnTo>
                  <a:pt x="6032" y="0"/>
                </a:lnTo>
                <a:lnTo>
                  <a:pt x="6000" y="0"/>
                </a:lnTo>
                <a:lnTo>
                  <a:pt x="6000" y="16"/>
                </a:lnTo>
                <a:close/>
                <a:moveTo>
                  <a:pt x="5936" y="16"/>
                </a:moveTo>
                <a:lnTo>
                  <a:pt x="5968" y="16"/>
                </a:lnTo>
                <a:lnTo>
                  <a:pt x="5968" y="0"/>
                </a:lnTo>
                <a:lnTo>
                  <a:pt x="5936" y="0"/>
                </a:lnTo>
                <a:lnTo>
                  <a:pt x="5936" y="16"/>
                </a:lnTo>
                <a:close/>
                <a:moveTo>
                  <a:pt x="5872" y="16"/>
                </a:moveTo>
                <a:lnTo>
                  <a:pt x="5904" y="16"/>
                </a:lnTo>
                <a:lnTo>
                  <a:pt x="5904" y="0"/>
                </a:lnTo>
                <a:lnTo>
                  <a:pt x="5872" y="0"/>
                </a:lnTo>
                <a:lnTo>
                  <a:pt x="5872" y="16"/>
                </a:lnTo>
                <a:close/>
                <a:moveTo>
                  <a:pt x="5808" y="16"/>
                </a:moveTo>
                <a:lnTo>
                  <a:pt x="5840" y="16"/>
                </a:lnTo>
                <a:lnTo>
                  <a:pt x="5840" y="0"/>
                </a:lnTo>
                <a:lnTo>
                  <a:pt x="5808" y="0"/>
                </a:lnTo>
                <a:lnTo>
                  <a:pt x="5808" y="16"/>
                </a:lnTo>
                <a:close/>
                <a:moveTo>
                  <a:pt x="5744" y="16"/>
                </a:moveTo>
                <a:lnTo>
                  <a:pt x="5776" y="16"/>
                </a:lnTo>
                <a:lnTo>
                  <a:pt x="5776" y="0"/>
                </a:lnTo>
                <a:lnTo>
                  <a:pt x="5744" y="0"/>
                </a:lnTo>
                <a:lnTo>
                  <a:pt x="5744" y="16"/>
                </a:lnTo>
                <a:close/>
                <a:moveTo>
                  <a:pt x="5680" y="16"/>
                </a:moveTo>
                <a:lnTo>
                  <a:pt x="5712" y="16"/>
                </a:lnTo>
                <a:lnTo>
                  <a:pt x="5712" y="0"/>
                </a:lnTo>
                <a:lnTo>
                  <a:pt x="5680" y="0"/>
                </a:lnTo>
                <a:lnTo>
                  <a:pt x="5680" y="16"/>
                </a:lnTo>
                <a:close/>
                <a:moveTo>
                  <a:pt x="5616" y="16"/>
                </a:moveTo>
                <a:lnTo>
                  <a:pt x="5648" y="16"/>
                </a:lnTo>
                <a:lnTo>
                  <a:pt x="5648" y="0"/>
                </a:lnTo>
                <a:lnTo>
                  <a:pt x="5616" y="0"/>
                </a:lnTo>
                <a:lnTo>
                  <a:pt x="5616" y="16"/>
                </a:lnTo>
                <a:close/>
                <a:moveTo>
                  <a:pt x="5552" y="16"/>
                </a:moveTo>
                <a:lnTo>
                  <a:pt x="5584" y="16"/>
                </a:lnTo>
                <a:lnTo>
                  <a:pt x="5584" y="0"/>
                </a:lnTo>
                <a:lnTo>
                  <a:pt x="5552" y="0"/>
                </a:lnTo>
                <a:lnTo>
                  <a:pt x="5552" y="16"/>
                </a:lnTo>
                <a:close/>
                <a:moveTo>
                  <a:pt x="5488" y="16"/>
                </a:moveTo>
                <a:lnTo>
                  <a:pt x="5520" y="16"/>
                </a:lnTo>
                <a:lnTo>
                  <a:pt x="5520" y="0"/>
                </a:lnTo>
                <a:lnTo>
                  <a:pt x="5488" y="0"/>
                </a:lnTo>
                <a:lnTo>
                  <a:pt x="5488" y="16"/>
                </a:lnTo>
                <a:close/>
                <a:moveTo>
                  <a:pt x="5424" y="16"/>
                </a:moveTo>
                <a:lnTo>
                  <a:pt x="5456" y="16"/>
                </a:lnTo>
                <a:lnTo>
                  <a:pt x="5456" y="0"/>
                </a:lnTo>
                <a:lnTo>
                  <a:pt x="5424" y="0"/>
                </a:lnTo>
                <a:lnTo>
                  <a:pt x="5424" y="16"/>
                </a:lnTo>
                <a:close/>
                <a:moveTo>
                  <a:pt x="5360" y="16"/>
                </a:moveTo>
                <a:lnTo>
                  <a:pt x="5392" y="16"/>
                </a:lnTo>
                <a:lnTo>
                  <a:pt x="5392" y="0"/>
                </a:lnTo>
                <a:lnTo>
                  <a:pt x="5360" y="0"/>
                </a:lnTo>
                <a:lnTo>
                  <a:pt x="5360" y="16"/>
                </a:lnTo>
                <a:close/>
                <a:moveTo>
                  <a:pt x="5296" y="16"/>
                </a:moveTo>
                <a:lnTo>
                  <a:pt x="5328" y="16"/>
                </a:lnTo>
                <a:lnTo>
                  <a:pt x="5328" y="0"/>
                </a:lnTo>
                <a:lnTo>
                  <a:pt x="5296" y="0"/>
                </a:lnTo>
                <a:lnTo>
                  <a:pt x="5296" y="16"/>
                </a:lnTo>
                <a:close/>
                <a:moveTo>
                  <a:pt x="5232" y="16"/>
                </a:moveTo>
                <a:lnTo>
                  <a:pt x="5264" y="16"/>
                </a:lnTo>
                <a:lnTo>
                  <a:pt x="5264" y="0"/>
                </a:lnTo>
                <a:lnTo>
                  <a:pt x="5232" y="0"/>
                </a:lnTo>
                <a:lnTo>
                  <a:pt x="5232" y="16"/>
                </a:lnTo>
                <a:close/>
                <a:moveTo>
                  <a:pt x="5168" y="16"/>
                </a:moveTo>
                <a:lnTo>
                  <a:pt x="5200" y="16"/>
                </a:lnTo>
                <a:lnTo>
                  <a:pt x="5200" y="0"/>
                </a:lnTo>
                <a:lnTo>
                  <a:pt x="5168" y="0"/>
                </a:lnTo>
                <a:lnTo>
                  <a:pt x="5168" y="16"/>
                </a:lnTo>
                <a:close/>
                <a:moveTo>
                  <a:pt x="5104" y="16"/>
                </a:moveTo>
                <a:lnTo>
                  <a:pt x="5136" y="16"/>
                </a:lnTo>
                <a:lnTo>
                  <a:pt x="5136" y="0"/>
                </a:lnTo>
                <a:lnTo>
                  <a:pt x="5104" y="0"/>
                </a:lnTo>
                <a:lnTo>
                  <a:pt x="5104" y="16"/>
                </a:lnTo>
                <a:close/>
                <a:moveTo>
                  <a:pt x="5040" y="16"/>
                </a:moveTo>
                <a:lnTo>
                  <a:pt x="5072" y="16"/>
                </a:lnTo>
                <a:lnTo>
                  <a:pt x="5072" y="0"/>
                </a:lnTo>
                <a:lnTo>
                  <a:pt x="5040" y="0"/>
                </a:lnTo>
                <a:lnTo>
                  <a:pt x="5040" y="16"/>
                </a:lnTo>
                <a:close/>
                <a:moveTo>
                  <a:pt x="4976" y="16"/>
                </a:moveTo>
                <a:lnTo>
                  <a:pt x="5008" y="16"/>
                </a:lnTo>
                <a:lnTo>
                  <a:pt x="5008" y="0"/>
                </a:lnTo>
                <a:lnTo>
                  <a:pt x="4976" y="0"/>
                </a:lnTo>
                <a:lnTo>
                  <a:pt x="4976" y="16"/>
                </a:lnTo>
                <a:close/>
                <a:moveTo>
                  <a:pt x="4912" y="16"/>
                </a:moveTo>
                <a:lnTo>
                  <a:pt x="4944" y="16"/>
                </a:lnTo>
                <a:lnTo>
                  <a:pt x="4944" y="0"/>
                </a:lnTo>
                <a:lnTo>
                  <a:pt x="4912" y="0"/>
                </a:lnTo>
                <a:lnTo>
                  <a:pt x="4912" y="16"/>
                </a:lnTo>
                <a:close/>
                <a:moveTo>
                  <a:pt x="4848" y="16"/>
                </a:moveTo>
                <a:lnTo>
                  <a:pt x="4880" y="16"/>
                </a:lnTo>
                <a:lnTo>
                  <a:pt x="4880" y="0"/>
                </a:lnTo>
                <a:lnTo>
                  <a:pt x="4848" y="0"/>
                </a:lnTo>
                <a:lnTo>
                  <a:pt x="4848" y="16"/>
                </a:lnTo>
                <a:close/>
                <a:moveTo>
                  <a:pt x="4784" y="16"/>
                </a:moveTo>
                <a:lnTo>
                  <a:pt x="4816" y="16"/>
                </a:lnTo>
                <a:lnTo>
                  <a:pt x="4816" y="0"/>
                </a:lnTo>
                <a:lnTo>
                  <a:pt x="4784" y="0"/>
                </a:lnTo>
                <a:lnTo>
                  <a:pt x="4784" y="16"/>
                </a:lnTo>
                <a:close/>
                <a:moveTo>
                  <a:pt x="4720" y="16"/>
                </a:moveTo>
                <a:lnTo>
                  <a:pt x="4752" y="16"/>
                </a:lnTo>
                <a:lnTo>
                  <a:pt x="4752" y="0"/>
                </a:lnTo>
                <a:lnTo>
                  <a:pt x="4720" y="0"/>
                </a:lnTo>
                <a:lnTo>
                  <a:pt x="4720" y="16"/>
                </a:lnTo>
                <a:close/>
                <a:moveTo>
                  <a:pt x="4656" y="16"/>
                </a:moveTo>
                <a:lnTo>
                  <a:pt x="4688" y="16"/>
                </a:lnTo>
                <a:lnTo>
                  <a:pt x="4688" y="0"/>
                </a:lnTo>
                <a:lnTo>
                  <a:pt x="4656" y="0"/>
                </a:lnTo>
                <a:lnTo>
                  <a:pt x="4656" y="16"/>
                </a:lnTo>
                <a:close/>
                <a:moveTo>
                  <a:pt x="4592" y="16"/>
                </a:moveTo>
                <a:lnTo>
                  <a:pt x="4624" y="16"/>
                </a:lnTo>
                <a:lnTo>
                  <a:pt x="4624" y="0"/>
                </a:lnTo>
                <a:lnTo>
                  <a:pt x="4592" y="0"/>
                </a:lnTo>
                <a:lnTo>
                  <a:pt x="4592" y="16"/>
                </a:lnTo>
                <a:close/>
                <a:moveTo>
                  <a:pt x="4528" y="16"/>
                </a:moveTo>
                <a:lnTo>
                  <a:pt x="4560" y="16"/>
                </a:lnTo>
                <a:lnTo>
                  <a:pt x="4560" y="0"/>
                </a:lnTo>
                <a:lnTo>
                  <a:pt x="4528" y="0"/>
                </a:lnTo>
                <a:lnTo>
                  <a:pt x="4528" y="16"/>
                </a:lnTo>
                <a:close/>
                <a:moveTo>
                  <a:pt x="4464" y="16"/>
                </a:moveTo>
                <a:lnTo>
                  <a:pt x="4496" y="16"/>
                </a:lnTo>
                <a:lnTo>
                  <a:pt x="4496" y="0"/>
                </a:lnTo>
                <a:lnTo>
                  <a:pt x="4464" y="0"/>
                </a:lnTo>
                <a:lnTo>
                  <a:pt x="4464" y="16"/>
                </a:lnTo>
                <a:close/>
                <a:moveTo>
                  <a:pt x="4400" y="16"/>
                </a:moveTo>
                <a:lnTo>
                  <a:pt x="4432" y="16"/>
                </a:lnTo>
                <a:lnTo>
                  <a:pt x="4432" y="0"/>
                </a:lnTo>
                <a:lnTo>
                  <a:pt x="4400" y="0"/>
                </a:lnTo>
                <a:lnTo>
                  <a:pt x="4400" y="16"/>
                </a:lnTo>
                <a:close/>
                <a:moveTo>
                  <a:pt x="4336" y="16"/>
                </a:moveTo>
                <a:lnTo>
                  <a:pt x="4368" y="16"/>
                </a:lnTo>
                <a:lnTo>
                  <a:pt x="4368" y="0"/>
                </a:lnTo>
                <a:lnTo>
                  <a:pt x="4336" y="0"/>
                </a:lnTo>
                <a:lnTo>
                  <a:pt x="4336" y="16"/>
                </a:lnTo>
                <a:close/>
                <a:moveTo>
                  <a:pt x="4272" y="16"/>
                </a:moveTo>
                <a:lnTo>
                  <a:pt x="4304" y="16"/>
                </a:lnTo>
                <a:lnTo>
                  <a:pt x="4304" y="0"/>
                </a:lnTo>
                <a:lnTo>
                  <a:pt x="4272" y="0"/>
                </a:lnTo>
                <a:lnTo>
                  <a:pt x="4272" y="16"/>
                </a:lnTo>
                <a:close/>
                <a:moveTo>
                  <a:pt x="4208" y="16"/>
                </a:moveTo>
                <a:lnTo>
                  <a:pt x="4240" y="16"/>
                </a:lnTo>
                <a:lnTo>
                  <a:pt x="4240" y="0"/>
                </a:lnTo>
                <a:lnTo>
                  <a:pt x="4208" y="0"/>
                </a:lnTo>
                <a:lnTo>
                  <a:pt x="4208" y="16"/>
                </a:lnTo>
                <a:close/>
                <a:moveTo>
                  <a:pt x="4144" y="16"/>
                </a:moveTo>
                <a:lnTo>
                  <a:pt x="4176" y="16"/>
                </a:lnTo>
                <a:lnTo>
                  <a:pt x="4176" y="0"/>
                </a:lnTo>
                <a:lnTo>
                  <a:pt x="4144" y="0"/>
                </a:lnTo>
                <a:lnTo>
                  <a:pt x="4144" y="16"/>
                </a:lnTo>
                <a:close/>
                <a:moveTo>
                  <a:pt x="4080" y="16"/>
                </a:moveTo>
                <a:lnTo>
                  <a:pt x="4112" y="16"/>
                </a:lnTo>
                <a:lnTo>
                  <a:pt x="4112" y="0"/>
                </a:lnTo>
                <a:lnTo>
                  <a:pt x="4080" y="0"/>
                </a:lnTo>
                <a:lnTo>
                  <a:pt x="4080" y="16"/>
                </a:lnTo>
                <a:close/>
                <a:moveTo>
                  <a:pt x="4016" y="16"/>
                </a:moveTo>
                <a:lnTo>
                  <a:pt x="4048" y="16"/>
                </a:lnTo>
                <a:lnTo>
                  <a:pt x="4048" y="0"/>
                </a:lnTo>
                <a:lnTo>
                  <a:pt x="4016" y="0"/>
                </a:lnTo>
                <a:lnTo>
                  <a:pt x="4016" y="16"/>
                </a:lnTo>
                <a:close/>
                <a:moveTo>
                  <a:pt x="3952" y="16"/>
                </a:moveTo>
                <a:lnTo>
                  <a:pt x="3984" y="16"/>
                </a:lnTo>
                <a:lnTo>
                  <a:pt x="3984" y="0"/>
                </a:lnTo>
                <a:lnTo>
                  <a:pt x="3952" y="0"/>
                </a:lnTo>
                <a:lnTo>
                  <a:pt x="3952" y="16"/>
                </a:lnTo>
                <a:close/>
                <a:moveTo>
                  <a:pt x="3888" y="16"/>
                </a:moveTo>
                <a:lnTo>
                  <a:pt x="3920" y="16"/>
                </a:lnTo>
                <a:lnTo>
                  <a:pt x="3920" y="0"/>
                </a:lnTo>
                <a:lnTo>
                  <a:pt x="3888" y="0"/>
                </a:lnTo>
                <a:lnTo>
                  <a:pt x="3888" y="16"/>
                </a:lnTo>
                <a:close/>
                <a:moveTo>
                  <a:pt x="3824" y="16"/>
                </a:moveTo>
                <a:lnTo>
                  <a:pt x="3856" y="16"/>
                </a:lnTo>
                <a:lnTo>
                  <a:pt x="3856" y="0"/>
                </a:lnTo>
                <a:lnTo>
                  <a:pt x="3824" y="0"/>
                </a:lnTo>
                <a:lnTo>
                  <a:pt x="3824" y="16"/>
                </a:lnTo>
                <a:close/>
                <a:moveTo>
                  <a:pt x="3760" y="16"/>
                </a:moveTo>
                <a:lnTo>
                  <a:pt x="3792" y="16"/>
                </a:lnTo>
                <a:lnTo>
                  <a:pt x="3792" y="0"/>
                </a:lnTo>
                <a:lnTo>
                  <a:pt x="3760" y="0"/>
                </a:lnTo>
                <a:lnTo>
                  <a:pt x="3760" y="16"/>
                </a:lnTo>
                <a:close/>
                <a:moveTo>
                  <a:pt x="3696" y="16"/>
                </a:moveTo>
                <a:lnTo>
                  <a:pt x="3728" y="16"/>
                </a:lnTo>
                <a:lnTo>
                  <a:pt x="3728" y="0"/>
                </a:lnTo>
                <a:lnTo>
                  <a:pt x="3696" y="0"/>
                </a:lnTo>
                <a:lnTo>
                  <a:pt x="3696" y="16"/>
                </a:lnTo>
                <a:close/>
                <a:moveTo>
                  <a:pt x="3632" y="16"/>
                </a:moveTo>
                <a:lnTo>
                  <a:pt x="3664" y="16"/>
                </a:lnTo>
                <a:lnTo>
                  <a:pt x="3664" y="0"/>
                </a:lnTo>
                <a:lnTo>
                  <a:pt x="3632" y="0"/>
                </a:lnTo>
                <a:lnTo>
                  <a:pt x="3632" y="16"/>
                </a:lnTo>
                <a:close/>
                <a:moveTo>
                  <a:pt x="3568" y="16"/>
                </a:moveTo>
                <a:lnTo>
                  <a:pt x="3600" y="16"/>
                </a:lnTo>
                <a:lnTo>
                  <a:pt x="3600" y="0"/>
                </a:lnTo>
                <a:lnTo>
                  <a:pt x="3568" y="0"/>
                </a:lnTo>
                <a:lnTo>
                  <a:pt x="3568" y="16"/>
                </a:lnTo>
                <a:close/>
                <a:moveTo>
                  <a:pt x="3504" y="16"/>
                </a:moveTo>
                <a:lnTo>
                  <a:pt x="3536" y="16"/>
                </a:lnTo>
                <a:lnTo>
                  <a:pt x="3536" y="0"/>
                </a:lnTo>
                <a:lnTo>
                  <a:pt x="3504" y="0"/>
                </a:lnTo>
                <a:lnTo>
                  <a:pt x="3504" y="16"/>
                </a:lnTo>
                <a:close/>
                <a:moveTo>
                  <a:pt x="3440" y="16"/>
                </a:moveTo>
                <a:lnTo>
                  <a:pt x="3472" y="16"/>
                </a:lnTo>
                <a:lnTo>
                  <a:pt x="3472" y="0"/>
                </a:lnTo>
                <a:lnTo>
                  <a:pt x="3440" y="0"/>
                </a:lnTo>
                <a:lnTo>
                  <a:pt x="3440" y="16"/>
                </a:lnTo>
                <a:close/>
                <a:moveTo>
                  <a:pt x="3376" y="16"/>
                </a:moveTo>
                <a:lnTo>
                  <a:pt x="3408" y="16"/>
                </a:lnTo>
                <a:lnTo>
                  <a:pt x="3408" y="0"/>
                </a:lnTo>
                <a:lnTo>
                  <a:pt x="3376" y="0"/>
                </a:lnTo>
                <a:lnTo>
                  <a:pt x="3376" y="16"/>
                </a:lnTo>
                <a:close/>
                <a:moveTo>
                  <a:pt x="3312" y="16"/>
                </a:moveTo>
                <a:lnTo>
                  <a:pt x="3344" y="16"/>
                </a:lnTo>
                <a:lnTo>
                  <a:pt x="3344" y="0"/>
                </a:lnTo>
                <a:lnTo>
                  <a:pt x="3312" y="0"/>
                </a:lnTo>
                <a:lnTo>
                  <a:pt x="3312" y="16"/>
                </a:lnTo>
                <a:close/>
                <a:moveTo>
                  <a:pt x="3248" y="16"/>
                </a:moveTo>
                <a:lnTo>
                  <a:pt x="3280" y="16"/>
                </a:lnTo>
                <a:lnTo>
                  <a:pt x="3280" y="0"/>
                </a:lnTo>
                <a:lnTo>
                  <a:pt x="3248" y="0"/>
                </a:lnTo>
                <a:lnTo>
                  <a:pt x="3248" y="16"/>
                </a:lnTo>
                <a:close/>
                <a:moveTo>
                  <a:pt x="3184" y="16"/>
                </a:moveTo>
                <a:lnTo>
                  <a:pt x="3216" y="16"/>
                </a:lnTo>
                <a:lnTo>
                  <a:pt x="3216" y="0"/>
                </a:lnTo>
                <a:lnTo>
                  <a:pt x="3184" y="0"/>
                </a:lnTo>
                <a:lnTo>
                  <a:pt x="3184" y="16"/>
                </a:lnTo>
                <a:close/>
                <a:moveTo>
                  <a:pt x="3120" y="16"/>
                </a:moveTo>
                <a:lnTo>
                  <a:pt x="3152" y="16"/>
                </a:lnTo>
                <a:lnTo>
                  <a:pt x="3152" y="0"/>
                </a:lnTo>
                <a:lnTo>
                  <a:pt x="3120" y="0"/>
                </a:lnTo>
                <a:lnTo>
                  <a:pt x="3120" y="16"/>
                </a:lnTo>
                <a:close/>
                <a:moveTo>
                  <a:pt x="3056" y="16"/>
                </a:moveTo>
                <a:lnTo>
                  <a:pt x="3088" y="16"/>
                </a:lnTo>
                <a:lnTo>
                  <a:pt x="3088" y="0"/>
                </a:lnTo>
                <a:lnTo>
                  <a:pt x="3056" y="0"/>
                </a:lnTo>
                <a:lnTo>
                  <a:pt x="3056" y="16"/>
                </a:lnTo>
                <a:close/>
                <a:moveTo>
                  <a:pt x="2992" y="16"/>
                </a:moveTo>
                <a:lnTo>
                  <a:pt x="3024" y="16"/>
                </a:lnTo>
                <a:lnTo>
                  <a:pt x="3024" y="0"/>
                </a:lnTo>
                <a:lnTo>
                  <a:pt x="2992" y="0"/>
                </a:lnTo>
                <a:lnTo>
                  <a:pt x="2992" y="16"/>
                </a:lnTo>
                <a:close/>
                <a:moveTo>
                  <a:pt x="2928" y="16"/>
                </a:moveTo>
                <a:lnTo>
                  <a:pt x="2960" y="16"/>
                </a:lnTo>
                <a:lnTo>
                  <a:pt x="2960" y="0"/>
                </a:lnTo>
                <a:lnTo>
                  <a:pt x="2928" y="0"/>
                </a:lnTo>
                <a:lnTo>
                  <a:pt x="2928" y="16"/>
                </a:lnTo>
                <a:close/>
                <a:moveTo>
                  <a:pt x="2864" y="16"/>
                </a:moveTo>
                <a:lnTo>
                  <a:pt x="2896" y="16"/>
                </a:lnTo>
                <a:lnTo>
                  <a:pt x="2896" y="0"/>
                </a:lnTo>
                <a:lnTo>
                  <a:pt x="2864" y="0"/>
                </a:lnTo>
                <a:lnTo>
                  <a:pt x="2864" y="16"/>
                </a:lnTo>
                <a:close/>
                <a:moveTo>
                  <a:pt x="2800" y="16"/>
                </a:moveTo>
                <a:lnTo>
                  <a:pt x="2832" y="16"/>
                </a:lnTo>
                <a:lnTo>
                  <a:pt x="2832" y="0"/>
                </a:lnTo>
                <a:lnTo>
                  <a:pt x="2800" y="0"/>
                </a:lnTo>
                <a:lnTo>
                  <a:pt x="2800" y="16"/>
                </a:lnTo>
                <a:close/>
                <a:moveTo>
                  <a:pt x="2736" y="16"/>
                </a:moveTo>
                <a:lnTo>
                  <a:pt x="2768" y="16"/>
                </a:lnTo>
                <a:lnTo>
                  <a:pt x="2768" y="0"/>
                </a:lnTo>
                <a:lnTo>
                  <a:pt x="2736" y="0"/>
                </a:lnTo>
                <a:lnTo>
                  <a:pt x="2736" y="16"/>
                </a:lnTo>
                <a:close/>
                <a:moveTo>
                  <a:pt x="2672" y="16"/>
                </a:moveTo>
                <a:lnTo>
                  <a:pt x="2704" y="16"/>
                </a:lnTo>
                <a:lnTo>
                  <a:pt x="2704" y="0"/>
                </a:lnTo>
                <a:lnTo>
                  <a:pt x="2672" y="0"/>
                </a:lnTo>
                <a:lnTo>
                  <a:pt x="2672" y="16"/>
                </a:lnTo>
                <a:close/>
                <a:moveTo>
                  <a:pt x="2608" y="16"/>
                </a:moveTo>
                <a:lnTo>
                  <a:pt x="2640" y="16"/>
                </a:lnTo>
                <a:lnTo>
                  <a:pt x="2640" y="0"/>
                </a:lnTo>
                <a:lnTo>
                  <a:pt x="2608" y="0"/>
                </a:lnTo>
                <a:lnTo>
                  <a:pt x="2608" y="16"/>
                </a:lnTo>
                <a:close/>
                <a:moveTo>
                  <a:pt x="2544" y="16"/>
                </a:moveTo>
                <a:lnTo>
                  <a:pt x="2576" y="16"/>
                </a:lnTo>
                <a:lnTo>
                  <a:pt x="2576" y="0"/>
                </a:lnTo>
                <a:lnTo>
                  <a:pt x="2544" y="0"/>
                </a:lnTo>
                <a:lnTo>
                  <a:pt x="2544" y="16"/>
                </a:lnTo>
                <a:close/>
                <a:moveTo>
                  <a:pt x="2480" y="16"/>
                </a:moveTo>
                <a:lnTo>
                  <a:pt x="2512" y="16"/>
                </a:lnTo>
                <a:lnTo>
                  <a:pt x="2512" y="0"/>
                </a:lnTo>
                <a:lnTo>
                  <a:pt x="2480" y="0"/>
                </a:lnTo>
                <a:lnTo>
                  <a:pt x="2480" y="16"/>
                </a:lnTo>
                <a:close/>
                <a:moveTo>
                  <a:pt x="2416" y="16"/>
                </a:moveTo>
                <a:lnTo>
                  <a:pt x="2448" y="16"/>
                </a:lnTo>
                <a:lnTo>
                  <a:pt x="2448" y="0"/>
                </a:lnTo>
                <a:lnTo>
                  <a:pt x="2416" y="0"/>
                </a:lnTo>
                <a:lnTo>
                  <a:pt x="2416" y="16"/>
                </a:lnTo>
                <a:close/>
                <a:moveTo>
                  <a:pt x="2352" y="16"/>
                </a:moveTo>
                <a:lnTo>
                  <a:pt x="2384" y="16"/>
                </a:lnTo>
                <a:lnTo>
                  <a:pt x="2384" y="0"/>
                </a:lnTo>
                <a:lnTo>
                  <a:pt x="2352" y="0"/>
                </a:lnTo>
                <a:lnTo>
                  <a:pt x="2352" y="16"/>
                </a:lnTo>
                <a:close/>
                <a:moveTo>
                  <a:pt x="2288" y="16"/>
                </a:moveTo>
                <a:lnTo>
                  <a:pt x="2320" y="16"/>
                </a:lnTo>
                <a:lnTo>
                  <a:pt x="2320" y="0"/>
                </a:lnTo>
                <a:lnTo>
                  <a:pt x="2288" y="0"/>
                </a:lnTo>
                <a:lnTo>
                  <a:pt x="2288" y="16"/>
                </a:lnTo>
                <a:close/>
                <a:moveTo>
                  <a:pt x="2224" y="16"/>
                </a:moveTo>
                <a:lnTo>
                  <a:pt x="2256" y="16"/>
                </a:lnTo>
                <a:lnTo>
                  <a:pt x="2256" y="0"/>
                </a:lnTo>
                <a:lnTo>
                  <a:pt x="2224" y="0"/>
                </a:lnTo>
                <a:lnTo>
                  <a:pt x="2224" y="16"/>
                </a:lnTo>
                <a:close/>
                <a:moveTo>
                  <a:pt x="2160" y="16"/>
                </a:moveTo>
                <a:lnTo>
                  <a:pt x="2192" y="16"/>
                </a:lnTo>
                <a:lnTo>
                  <a:pt x="2192" y="0"/>
                </a:lnTo>
                <a:lnTo>
                  <a:pt x="2160" y="0"/>
                </a:lnTo>
                <a:lnTo>
                  <a:pt x="2160" y="16"/>
                </a:lnTo>
                <a:close/>
                <a:moveTo>
                  <a:pt x="2096" y="16"/>
                </a:moveTo>
                <a:lnTo>
                  <a:pt x="2128" y="16"/>
                </a:lnTo>
                <a:lnTo>
                  <a:pt x="2128" y="0"/>
                </a:lnTo>
                <a:lnTo>
                  <a:pt x="2096" y="0"/>
                </a:lnTo>
                <a:lnTo>
                  <a:pt x="2096" y="16"/>
                </a:lnTo>
                <a:close/>
                <a:moveTo>
                  <a:pt x="2032" y="16"/>
                </a:moveTo>
                <a:lnTo>
                  <a:pt x="2064" y="16"/>
                </a:lnTo>
                <a:lnTo>
                  <a:pt x="2064" y="0"/>
                </a:lnTo>
                <a:lnTo>
                  <a:pt x="2032" y="0"/>
                </a:lnTo>
                <a:lnTo>
                  <a:pt x="2032" y="16"/>
                </a:lnTo>
                <a:close/>
                <a:moveTo>
                  <a:pt x="1968" y="16"/>
                </a:moveTo>
                <a:lnTo>
                  <a:pt x="2000" y="16"/>
                </a:lnTo>
                <a:lnTo>
                  <a:pt x="2000" y="0"/>
                </a:lnTo>
                <a:lnTo>
                  <a:pt x="1968" y="0"/>
                </a:lnTo>
                <a:lnTo>
                  <a:pt x="1968" y="16"/>
                </a:lnTo>
                <a:close/>
                <a:moveTo>
                  <a:pt x="1904" y="16"/>
                </a:moveTo>
                <a:lnTo>
                  <a:pt x="1936" y="16"/>
                </a:lnTo>
                <a:lnTo>
                  <a:pt x="1936" y="0"/>
                </a:lnTo>
                <a:lnTo>
                  <a:pt x="1904" y="0"/>
                </a:lnTo>
                <a:lnTo>
                  <a:pt x="1904" y="16"/>
                </a:lnTo>
                <a:close/>
                <a:moveTo>
                  <a:pt x="1840" y="16"/>
                </a:moveTo>
                <a:lnTo>
                  <a:pt x="1872" y="16"/>
                </a:lnTo>
                <a:lnTo>
                  <a:pt x="1872" y="0"/>
                </a:lnTo>
                <a:lnTo>
                  <a:pt x="1840" y="0"/>
                </a:lnTo>
                <a:lnTo>
                  <a:pt x="1840" y="16"/>
                </a:lnTo>
                <a:close/>
                <a:moveTo>
                  <a:pt x="1776" y="16"/>
                </a:moveTo>
                <a:lnTo>
                  <a:pt x="1808" y="16"/>
                </a:lnTo>
                <a:lnTo>
                  <a:pt x="1808" y="0"/>
                </a:lnTo>
                <a:lnTo>
                  <a:pt x="1776" y="0"/>
                </a:lnTo>
                <a:lnTo>
                  <a:pt x="1776" y="16"/>
                </a:lnTo>
                <a:close/>
                <a:moveTo>
                  <a:pt x="1712" y="16"/>
                </a:moveTo>
                <a:lnTo>
                  <a:pt x="1744" y="16"/>
                </a:lnTo>
                <a:lnTo>
                  <a:pt x="1744" y="0"/>
                </a:lnTo>
                <a:lnTo>
                  <a:pt x="1712" y="0"/>
                </a:lnTo>
                <a:lnTo>
                  <a:pt x="1712" y="16"/>
                </a:lnTo>
                <a:close/>
                <a:moveTo>
                  <a:pt x="1648" y="16"/>
                </a:moveTo>
                <a:lnTo>
                  <a:pt x="1680" y="16"/>
                </a:lnTo>
                <a:lnTo>
                  <a:pt x="1680" y="0"/>
                </a:lnTo>
                <a:lnTo>
                  <a:pt x="1648" y="0"/>
                </a:lnTo>
                <a:lnTo>
                  <a:pt x="1648" y="16"/>
                </a:lnTo>
                <a:close/>
                <a:moveTo>
                  <a:pt x="1584" y="16"/>
                </a:moveTo>
                <a:lnTo>
                  <a:pt x="1616" y="16"/>
                </a:lnTo>
                <a:lnTo>
                  <a:pt x="1616" y="0"/>
                </a:lnTo>
                <a:lnTo>
                  <a:pt x="1584" y="0"/>
                </a:lnTo>
                <a:lnTo>
                  <a:pt x="1584" y="16"/>
                </a:lnTo>
                <a:close/>
                <a:moveTo>
                  <a:pt x="1520" y="16"/>
                </a:moveTo>
                <a:lnTo>
                  <a:pt x="1552" y="16"/>
                </a:lnTo>
                <a:lnTo>
                  <a:pt x="1552" y="0"/>
                </a:lnTo>
                <a:lnTo>
                  <a:pt x="1520" y="0"/>
                </a:lnTo>
                <a:lnTo>
                  <a:pt x="1520" y="16"/>
                </a:lnTo>
                <a:close/>
                <a:moveTo>
                  <a:pt x="1456" y="16"/>
                </a:moveTo>
                <a:lnTo>
                  <a:pt x="1488" y="16"/>
                </a:lnTo>
                <a:lnTo>
                  <a:pt x="1488" y="0"/>
                </a:lnTo>
                <a:lnTo>
                  <a:pt x="1456" y="0"/>
                </a:lnTo>
                <a:lnTo>
                  <a:pt x="1456" y="16"/>
                </a:lnTo>
                <a:close/>
                <a:moveTo>
                  <a:pt x="1392" y="16"/>
                </a:moveTo>
                <a:lnTo>
                  <a:pt x="1424" y="16"/>
                </a:lnTo>
                <a:lnTo>
                  <a:pt x="1424" y="0"/>
                </a:lnTo>
                <a:lnTo>
                  <a:pt x="1392" y="0"/>
                </a:lnTo>
                <a:lnTo>
                  <a:pt x="1392" y="16"/>
                </a:lnTo>
                <a:close/>
                <a:moveTo>
                  <a:pt x="1328" y="16"/>
                </a:moveTo>
                <a:lnTo>
                  <a:pt x="1360" y="16"/>
                </a:lnTo>
                <a:lnTo>
                  <a:pt x="1360" y="0"/>
                </a:lnTo>
                <a:lnTo>
                  <a:pt x="1328" y="0"/>
                </a:lnTo>
                <a:lnTo>
                  <a:pt x="1328" y="16"/>
                </a:lnTo>
                <a:close/>
                <a:moveTo>
                  <a:pt x="1264" y="16"/>
                </a:moveTo>
                <a:lnTo>
                  <a:pt x="1296" y="16"/>
                </a:lnTo>
                <a:lnTo>
                  <a:pt x="1296" y="0"/>
                </a:lnTo>
                <a:lnTo>
                  <a:pt x="1264" y="0"/>
                </a:lnTo>
                <a:lnTo>
                  <a:pt x="1264" y="16"/>
                </a:lnTo>
                <a:close/>
                <a:moveTo>
                  <a:pt x="1200" y="16"/>
                </a:moveTo>
                <a:lnTo>
                  <a:pt x="1232" y="16"/>
                </a:lnTo>
                <a:lnTo>
                  <a:pt x="1232" y="0"/>
                </a:lnTo>
                <a:lnTo>
                  <a:pt x="1200" y="0"/>
                </a:lnTo>
                <a:lnTo>
                  <a:pt x="1200" y="16"/>
                </a:lnTo>
                <a:close/>
                <a:moveTo>
                  <a:pt x="1136" y="16"/>
                </a:moveTo>
                <a:lnTo>
                  <a:pt x="1168" y="16"/>
                </a:lnTo>
                <a:lnTo>
                  <a:pt x="1168" y="0"/>
                </a:lnTo>
                <a:lnTo>
                  <a:pt x="1136" y="0"/>
                </a:lnTo>
                <a:lnTo>
                  <a:pt x="1136" y="16"/>
                </a:lnTo>
                <a:close/>
                <a:moveTo>
                  <a:pt x="1072" y="16"/>
                </a:moveTo>
                <a:lnTo>
                  <a:pt x="1104" y="16"/>
                </a:lnTo>
                <a:lnTo>
                  <a:pt x="1104" y="0"/>
                </a:lnTo>
                <a:lnTo>
                  <a:pt x="1072" y="0"/>
                </a:lnTo>
                <a:lnTo>
                  <a:pt x="1072" y="16"/>
                </a:lnTo>
                <a:close/>
                <a:moveTo>
                  <a:pt x="1008" y="16"/>
                </a:moveTo>
                <a:lnTo>
                  <a:pt x="1040" y="16"/>
                </a:lnTo>
                <a:lnTo>
                  <a:pt x="1040" y="0"/>
                </a:lnTo>
                <a:lnTo>
                  <a:pt x="1008" y="0"/>
                </a:lnTo>
                <a:lnTo>
                  <a:pt x="1008" y="16"/>
                </a:lnTo>
                <a:close/>
                <a:moveTo>
                  <a:pt x="944" y="16"/>
                </a:moveTo>
                <a:lnTo>
                  <a:pt x="976" y="16"/>
                </a:lnTo>
                <a:lnTo>
                  <a:pt x="976" y="0"/>
                </a:lnTo>
                <a:lnTo>
                  <a:pt x="944" y="0"/>
                </a:lnTo>
                <a:lnTo>
                  <a:pt x="944" y="16"/>
                </a:lnTo>
                <a:close/>
                <a:moveTo>
                  <a:pt x="880" y="16"/>
                </a:moveTo>
                <a:lnTo>
                  <a:pt x="912" y="16"/>
                </a:lnTo>
                <a:lnTo>
                  <a:pt x="912" y="0"/>
                </a:lnTo>
                <a:lnTo>
                  <a:pt x="880" y="0"/>
                </a:lnTo>
                <a:lnTo>
                  <a:pt x="880" y="16"/>
                </a:lnTo>
                <a:close/>
                <a:moveTo>
                  <a:pt x="816" y="16"/>
                </a:moveTo>
                <a:lnTo>
                  <a:pt x="848" y="16"/>
                </a:lnTo>
                <a:lnTo>
                  <a:pt x="848" y="0"/>
                </a:lnTo>
                <a:lnTo>
                  <a:pt x="816" y="0"/>
                </a:lnTo>
                <a:lnTo>
                  <a:pt x="816" y="16"/>
                </a:lnTo>
                <a:close/>
                <a:moveTo>
                  <a:pt x="752" y="16"/>
                </a:moveTo>
                <a:lnTo>
                  <a:pt x="784" y="16"/>
                </a:lnTo>
                <a:lnTo>
                  <a:pt x="784" y="0"/>
                </a:lnTo>
                <a:lnTo>
                  <a:pt x="752" y="0"/>
                </a:lnTo>
                <a:lnTo>
                  <a:pt x="752" y="16"/>
                </a:lnTo>
                <a:close/>
                <a:moveTo>
                  <a:pt x="688" y="16"/>
                </a:moveTo>
                <a:lnTo>
                  <a:pt x="720" y="16"/>
                </a:lnTo>
                <a:lnTo>
                  <a:pt x="720" y="0"/>
                </a:lnTo>
                <a:lnTo>
                  <a:pt x="688" y="0"/>
                </a:lnTo>
                <a:lnTo>
                  <a:pt x="688" y="16"/>
                </a:lnTo>
                <a:close/>
                <a:moveTo>
                  <a:pt x="624" y="16"/>
                </a:moveTo>
                <a:lnTo>
                  <a:pt x="656" y="16"/>
                </a:lnTo>
                <a:lnTo>
                  <a:pt x="656" y="0"/>
                </a:lnTo>
                <a:lnTo>
                  <a:pt x="624" y="0"/>
                </a:lnTo>
                <a:lnTo>
                  <a:pt x="624" y="16"/>
                </a:lnTo>
                <a:close/>
                <a:moveTo>
                  <a:pt x="560" y="16"/>
                </a:moveTo>
                <a:lnTo>
                  <a:pt x="592" y="16"/>
                </a:lnTo>
                <a:lnTo>
                  <a:pt x="592" y="0"/>
                </a:lnTo>
                <a:lnTo>
                  <a:pt x="560" y="0"/>
                </a:lnTo>
                <a:lnTo>
                  <a:pt x="560" y="16"/>
                </a:lnTo>
                <a:close/>
                <a:moveTo>
                  <a:pt x="496" y="16"/>
                </a:moveTo>
                <a:lnTo>
                  <a:pt x="528" y="16"/>
                </a:lnTo>
                <a:lnTo>
                  <a:pt x="528" y="0"/>
                </a:lnTo>
                <a:lnTo>
                  <a:pt x="496" y="0"/>
                </a:lnTo>
                <a:lnTo>
                  <a:pt x="496" y="16"/>
                </a:lnTo>
                <a:close/>
                <a:moveTo>
                  <a:pt x="432" y="16"/>
                </a:moveTo>
                <a:lnTo>
                  <a:pt x="464" y="16"/>
                </a:lnTo>
                <a:lnTo>
                  <a:pt x="464" y="0"/>
                </a:lnTo>
                <a:lnTo>
                  <a:pt x="432" y="0"/>
                </a:lnTo>
                <a:lnTo>
                  <a:pt x="432" y="16"/>
                </a:lnTo>
                <a:close/>
                <a:moveTo>
                  <a:pt x="368" y="16"/>
                </a:moveTo>
                <a:lnTo>
                  <a:pt x="400" y="16"/>
                </a:lnTo>
                <a:lnTo>
                  <a:pt x="400" y="0"/>
                </a:lnTo>
                <a:lnTo>
                  <a:pt x="368" y="0"/>
                </a:lnTo>
                <a:lnTo>
                  <a:pt x="368" y="16"/>
                </a:lnTo>
                <a:close/>
                <a:moveTo>
                  <a:pt x="304" y="16"/>
                </a:moveTo>
                <a:lnTo>
                  <a:pt x="336" y="16"/>
                </a:lnTo>
                <a:lnTo>
                  <a:pt x="336" y="0"/>
                </a:lnTo>
                <a:lnTo>
                  <a:pt x="304" y="0"/>
                </a:lnTo>
                <a:lnTo>
                  <a:pt x="304" y="16"/>
                </a:lnTo>
                <a:close/>
                <a:moveTo>
                  <a:pt x="240" y="16"/>
                </a:moveTo>
                <a:lnTo>
                  <a:pt x="272" y="16"/>
                </a:lnTo>
                <a:lnTo>
                  <a:pt x="272" y="0"/>
                </a:lnTo>
                <a:lnTo>
                  <a:pt x="240" y="0"/>
                </a:lnTo>
                <a:lnTo>
                  <a:pt x="240" y="16"/>
                </a:lnTo>
                <a:close/>
                <a:moveTo>
                  <a:pt x="176" y="16"/>
                </a:moveTo>
                <a:lnTo>
                  <a:pt x="208" y="16"/>
                </a:lnTo>
                <a:lnTo>
                  <a:pt x="208" y="0"/>
                </a:lnTo>
                <a:lnTo>
                  <a:pt x="176" y="0"/>
                </a:lnTo>
                <a:lnTo>
                  <a:pt x="176" y="16"/>
                </a:lnTo>
                <a:close/>
                <a:moveTo>
                  <a:pt x="112" y="16"/>
                </a:moveTo>
                <a:lnTo>
                  <a:pt x="144" y="16"/>
                </a:lnTo>
                <a:lnTo>
                  <a:pt x="144" y="0"/>
                </a:lnTo>
                <a:lnTo>
                  <a:pt x="112" y="0"/>
                </a:lnTo>
                <a:lnTo>
                  <a:pt x="112" y="16"/>
                </a:lnTo>
                <a:close/>
                <a:moveTo>
                  <a:pt x="48" y="16"/>
                </a:moveTo>
                <a:lnTo>
                  <a:pt x="80" y="16"/>
                </a:lnTo>
                <a:lnTo>
                  <a:pt x="80" y="0"/>
                </a:lnTo>
                <a:lnTo>
                  <a:pt x="48" y="0"/>
                </a:lnTo>
                <a:lnTo>
                  <a:pt x="48" y="16"/>
                </a:lnTo>
                <a:close/>
                <a:moveTo>
                  <a:pt x="16" y="32"/>
                </a:moveTo>
                <a:lnTo>
                  <a:pt x="16" y="16"/>
                </a:lnTo>
                <a:lnTo>
                  <a:pt x="16" y="16"/>
                </a:lnTo>
                <a:lnTo>
                  <a:pt x="16" y="0"/>
                </a:lnTo>
                <a:lnTo>
                  <a:pt x="8" y="0"/>
                </a:lnTo>
                <a:lnTo>
                  <a:pt x="0" y="0"/>
                </a:lnTo>
                <a:lnTo>
                  <a:pt x="0" y="32"/>
                </a:lnTo>
                <a:lnTo>
                  <a:pt x="16" y="32"/>
                </a:lnTo>
                <a:lnTo>
                  <a:pt x="16" y="32"/>
                </a:lnTo>
                <a:close/>
                <a:moveTo>
                  <a:pt x="16" y="96"/>
                </a:moveTo>
                <a:lnTo>
                  <a:pt x="16" y="64"/>
                </a:lnTo>
                <a:lnTo>
                  <a:pt x="0" y="64"/>
                </a:lnTo>
                <a:lnTo>
                  <a:pt x="0" y="96"/>
                </a:lnTo>
                <a:lnTo>
                  <a:pt x="16" y="96"/>
                </a:lnTo>
                <a:close/>
                <a:moveTo>
                  <a:pt x="16" y="160"/>
                </a:moveTo>
                <a:lnTo>
                  <a:pt x="16" y="128"/>
                </a:lnTo>
                <a:lnTo>
                  <a:pt x="0" y="128"/>
                </a:lnTo>
                <a:lnTo>
                  <a:pt x="0" y="160"/>
                </a:lnTo>
                <a:lnTo>
                  <a:pt x="16" y="160"/>
                </a:lnTo>
                <a:close/>
                <a:moveTo>
                  <a:pt x="16" y="224"/>
                </a:moveTo>
                <a:lnTo>
                  <a:pt x="16" y="192"/>
                </a:lnTo>
                <a:lnTo>
                  <a:pt x="0" y="192"/>
                </a:lnTo>
                <a:lnTo>
                  <a:pt x="0" y="224"/>
                </a:lnTo>
                <a:lnTo>
                  <a:pt x="16" y="224"/>
                </a:lnTo>
                <a:close/>
                <a:moveTo>
                  <a:pt x="16" y="288"/>
                </a:moveTo>
                <a:lnTo>
                  <a:pt x="16" y="256"/>
                </a:lnTo>
                <a:lnTo>
                  <a:pt x="0" y="256"/>
                </a:lnTo>
                <a:lnTo>
                  <a:pt x="0" y="288"/>
                </a:lnTo>
                <a:lnTo>
                  <a:pt x="16" y="288"/>
                </a:lnTo>
                <a:close/>
                <a:moveTo>
                  <a:pt x="16" y="352"/>
                </a:moveTo>
                <a:lnTo>
                  <a:pt x="16" y="320"/>
                </a:lnTo>
                <a:lnTo>
                  <a:pt x="0" y="320"/>
                </a:lnTo>
                <a:lnTo>
                  <a:pt x="0" y="352"/>
                </a:lnTo>
                <a:lnTo>
                  <a:pt x="16" y="352"/>
                </a:lnTo>
                <a:close/>
                <a:moveTo>
                  <a:pt x="16" y="416"/>
                </a:moveTo>
                <a:lnTo>
                  <a:pt x="16" y="384"/>
                </a:lnTo>
                <a:lnTo>
                  <a:pt x="0" y="384"/>
                </a:lnTo>
                <a:lnTo>
                  <a:pt x="0" y="416"/>
                </a:lnTo>
                <a:lnTo>
                  <a:pt x="16" y="416"/>
                </a:lnTo>
                <a:close/>
                <a:moveTo>
                  <a:pt x="16" y="480"/>
                </a:moveTo>
                <a:lnTo>
                  <a:pt x="16" y="448"/>
                </a:lnTo>
                <a:lnTo>
                  <a:pt x="0" y="448"/>
                </a:lnTo>
                <a:lnTo>
                  <a:pt x="0" y="480"/>
                </a:lnTo>
                <a:lnTo>
                  <a:pt x="16" y="480"/>
                </a:lnTo>
                <a:close/>
                <a:moveTo>
                  <a:pt x="16" y="544"/>
                </a:moveTo>
                <a:lnTo>
                  <a:pt x="16" y="512"/>
                </a:lnTo>
                <a:lnTo>
                  <a:pt x="0" y="512"/>
                </a:lnTo>
                <a:lnTo>
                  <a:pt x="0" y="544"/>
                </a:lnTo>
                <a:lnTo>
                  <a:pt x="16" y="544"/>
                </a:lnTo>
                <a:close/>
                <a:moveTo>
                  <a:pt x="16" y="608"/>
                </a:moveTo>
                <a:lnTo>
                  <a:pt x="16" y="576"/>
                </a:lnTo>
                <a:lnTo>
                  <a:pt x="0" y="576"/>
                </a:lnTo>
                <a:lnTo>
                  <a:pt x="0" y="608"/>
                </a:lnTo>
                <a:lnTo>
                  <a:pt x="16" y="608"/>
                </a:lnTo>
                <a:close/>
                <a:moveTo>
                  <a:pt x="16" y="672"/>
                </a:moveTo>
                <a:lnTo>
                  <a:pt x="16" y="640"/>
                </a:lnTo>
                <a:lnTo>
                  <a:pt x="0" y="640"/>
                </a:lnTo>
                <a:lnTo>
                  <a:pt x="0" y="672"/>
                </a:lnTo>
                <a:lnTo>
                  <a:pt x="16" y="672"/>
                </a:lnTo>
                <a:close/>
                <a:moveTo>
                  <a:pt x="16" y="736"/>
                </a:moveTo>
                <a:lnTo>
                  <a:pt x="16" y="704"/>
                </a:lnTo>
                <a:lnTo>
                  <a:pt x="0" y="704"/>
                </a:lnTo>
                <a:lnTo>
                  <a:pt x="0" y="736"/>
                </a:lnTo>
                <a:lnTo>
                  <a:pt x="16" y="736"/>
                </a:lnTo>
                <a:close/>
                <a:moveTo>
                  <a:pt x="16" y="800"/>
                </a:moveTo>
                <a:lnTo>
                  <a:pt x="16" y="768"/>
                </a:lnTo>
                <a:lnTo>
                  <a:pt x="0" y="768"/>
                </a:lnTo>
                <a:lnTo>
                  <a:pt x="0" y="800"/>
                </a:lnTo>
                <a:lnTo>
                  <a:pt x="16" y="800"/>
                </a:lnTo>
                <a:close/>
                <a:moveTo>
                  <a:pt x="16" y="864"/>
                </a:moveTo>
                <a:lnTo>
                  <a:pt x="16" y="832"/>
                </a:lnTo>
                <a:lnTo>
                  <a:pt x="0" y="832"/>
                </a:lnTo>
                <a:lnTo>
                  <a:pt x="0" y="864"/>
                </a:lnTo>
                <a:lnTo>
                  <a:pt x="16" y="864"/>
                </a:lnTo>
                <a:close/>
                <a:moveTo>
                  <a:pt x="16" y="928"/>
                </a:moveTo>
                <a:lnTo>
                  <a:pt x="16" y="896"/>
                </a:lnTo>
                <a:lnTo>
                  <a:pt x="0" y="896"/>
                </a:lnTo>
                <a:lnTo>
                  <a:pt x="0" y="928"/>
                </a:lnTo>
                <a:lnTo>
                  <a:pt x="16" y="928"/>
                </a:lnTo>
                <a:close/>
              </a:path>
            </a:pathLst>
          </a:custGeom>
          <a:solidFill>
            <a:srgbClr val="D717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0" name="Rectangle 1371">
            <a:extLst>
              <a:ext uri="{FF2B5EF4-FFF2-40B4-BE49-F238E27FC236}">
                <a16:creationId xmlns:a16="http://schemas.microsoft.com/office/drawing/2014/main" xmlns="" id="{D1A16E2A-0ECD-4BE6-B227-523FED94E140}"/>
              </a:ext>
            </a:extLst>
          </p:cNvPr>
          <p:cNvSpPr>
            <a:spLocks noChangeArrowheads="1"/>
          </p:cNvSpPr>
          <p:nvPr/>
        </p:nvSpPr>
        <p:spPr bwMode="auto">
          <a:xfrm>
            <a:off x="3891252" y="1150379"/>
            <a:ext cx="12567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400" b="1" dirty="0">
                <a:latin typeface="微软雅黑" panose="020B0503020204020204" pitchFamily="34" charset="-122"/>
                <a:ea typeface="微软雅黑" panose="020B0503020204020204" pitchFamily="34" charset="-122"/>
              </a:rPr>
              <a:t>大数据创新</a:t>
            </a:r>
            <a:r>
              <a:rPr lang="zh-CN" altLang="zh-CN" sz="1400" b="1" dirty="0" smtClean="0">
                <a:latin typeface="微软雅黑" panose="020B0503020204020204" pitchFamily="34" charset="-122"/>
                <a:ea typeface="微软雅黑" panose="020B0503020204020204" pitchFamily="34" charset="-122"/>
              </a:rPr>
              <a:t>应用</a:t>
            </a:r>
            <a:endParaRPr lang="zh-CN" altLang="zh-CN" sz="700" dirty="0"/>
          </a:p>
        </p:txBody>
      </p:sp>
      <p:sp>
        <p:nvSpPr>
          <p:cNvPr id="231" name="Rectangle 1372">
            <a:extLst>
              <a:ext uri="{FF2B5EF4-FFF2-40B4-BE49-F238E27FC236}">
                <a16:creationId xmlns:a16="http://schemas.microsoft.com/office/drawing/2014/main" xmlns="" id="{5C73B667-861A-48C3-92F9-A434175A4905}"/>
              </a:ext>
            </a:extLst>
          </p:cNvPr>
          <p:cNvSpPr>
            <a:spLocks noChangeArrowheads="1"/>
          </p:cNvSpPr>
          <p:nvPr/>
        </p:nvSpPr>
        <p:spPr bwMode="auto">
          <a:xfrm>
            <a:off x="1655440" y="1867029"/>
            <a:ext cx="24622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600" dirty="0">
                <a:latin typeface="微软雅黑" panose="020B0503020204020204" pitchFamily="34" charset="-122"/>
                <a:ea typeface="微软雅黑" panose="020B0503020204020204" pitchFamily="34" charset="-122"/>
              </a:rPr>
              <a:t>校园信息化大数据服务引擎</a:t>
            </a:r>
            <a:endParaRPr lang="zh-CN" altLang="zh-CN" sz="800" dirty="0"/>
          </a:p>
        </p:txBody>
      </p:sp>
      <p:sp>
        <p:nvSpPr>
          <p:cNvPr id="232" name="Rectangle 1373">
            <a:extLst>
              <a:ext uri="{FF2B5EF4-FFF2-40B4-BE49-F238E27FC236}">
                <a16:creationId xmlns:a16="http://schemas.microsoft.com/office/drawing/2014/main" xmlns="" id="{F243392E-3808-43C8-A6F9-955CCD173A42}"/>
              </a:ext>
            </a:extLst>
          </p:cNvPr>
          <p:cNvSpPr>
            <a:spLocks noChangeArrowheads="1"/>
          </p:cNvSpPr>
          <p:nvPr/>
        </p:nvSpPr>
        <p:spPr bwMode="auto">
          <a:xfrm>
            <a:off x="5037033" y="1867029"/>
            <a:ext cx="24622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600" dirty="0">
                <a:latin typeface="微软雅黑" panose="020B0503020204020204" pitchFamily="34" charset="-122"/>
                <a:ea typeface="微软雅黑" panose="020B0503020204020204" pitchFamily="34" charset="-122"/>
              </a:rPr>
              <a:t>教学与创新大数据服务引擎</a:t>
            </a:r>
            <a:endParaRPr lang="zh-CN" altLang="zh-CN" sz="800" dirty="0"/>
          </a:p>
        </p:txBody>
      </p:sp>
      <p:sp>
        <p:nvSpPr>
          <p:cNvPr id="233" name="Rectangle 1374">
            <a:extLst>
              <a:ext uri="{FF2B5EF4-FFF2-40B4-BE49-F238E27FC236}">
                <a16:creationId xmlns:a16="http://schemas.microsoft.com/office/drawing/2014/main" xmlns="" id="{499BBA96-C32B-4141-BF38-DC6561260C00}"/>
              </a:ext>
            </a:extLst>
          </p:cNvPr>
          <p:cNvSpPr>
            <a:spLocks noChangeArrowheads="1"/>
          </p:cNvSpPr>
          <p:nvPr/>
        </p:nvSpPr>
        <p:spPr bwMode="auto">
          <a:xfrm>
            <a:off x="1270131" y="2133531"/>
            <a:ext cx="738899" cy="190521"/>
          </a:xfrm>
          <a:prstGeom prst="rect">
            <a:avLst/>
          </a:prstGeom>
          <a:solidFill>
            <a:srgbClr val="0F6A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5" name="Rectangle 1376">
            <a:extLst>
              <a:ext uri="{FF2B5EF4-FFF2-40B4-BE49-F238E27FC236}">
                <a16:creationId xmlns:a16="http://schemas.microsoft.com/office/drawing/2014/main" xmlns="" id="{1818A1FA-F73B-4393-A070-A740E86851CA}"/>
              </a:ext>
            </a:extLst>
          </p:cNvPr>
          <p:cNvSpPr>
            <a:spLocks noChangeArrowheads="1"/>
          </p:cNvSpPr>
          <p:nvPr/>
        </p:nvSpPr>
        <p:spPr bwMode="auto">
          <a:xfrm>
            <a:off x="1294324" y="3029433"/>
            <a:ext cx="3187447" cy="190521"/>
          </a:xfrm>
          <a:prstGeom prst="rect">
            <a:avLst/>
          </a:prstGeom>
          <a:solidFill>
            <a:srgbClr val="4F4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6" name="Rectangle 1377">
            <a:extLst>
              <a:ext uri="{FF2B5EF4-FFF2-40B4-BE49-F238E27FC236}">
                <a16:creationId xmlns:a16="http://schemas.microsoft.com/office/drawing/2014/main" xmlns="" id="{0A90D652-9778-4F28-9F5C-F259EAC219EA}"/>
              </a:ext>
            </a:extLst>
          </p:cNvPr>
          <p:cNvSpPr>
            <a:spLocks noChangeArrowheads="1"/>
          </p:cNvSpPr>
          <p:nvPr/>
        </p:nvSpPr>
        <p:spPr bwMode="auto">
          <a:xfrm>
            <a:off x="4506972" y="3029433"/>
            <a:ext cx="3187447" cy="190521"/>
          </a:xfrm>
          <a:prstGeom prst="rect">
            <a:avLst/>
          </a:prstGeom>
          <a:solidFill>
            <a:srgbClr val="4F4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7" name="Rectangle 1378">
            <a:extLst>
              <a:ext uri="{FF2B5EF4-FFF2-40B4-BE49-F238E27FC236}">
                <a16:creationId xmlns:a16="http://schemas.microsoft.com/office/drawing/2014/main" xmlns="" id="{DE16E16E-836F-4576-BAAB-D3F4DFAE6BF7}"/>
              </a:ext>
            </a:extLst>
          </p:cNvPr>
          <p:cNvSpPr>
            <a:spLocks noChangeArrowheads="1"/>
          </p:cNvSpPr>
          <p:nvPr/>
        </p:nvSpPr>
        <p:spPr bwMode="auto">
          <a:xfrm>
            <a:off x="1294324" y="3246037"/>
            <a:ext cx="6400094" cy="190521"/>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8" name="Rectangle 1379">
            <a:extLst>
              <a:ext uri="{FF2B5EF4-FFF2-40B4-BE49-F238E27FC236}">
                <a16:creationId xmlns:a16="http://schemas.microsoft.com/office/drawing/2014/main" xmlns="" id="{D40136C1-011B-48F8-8A3F-EFA5F10E7E4B}"/>
              </a:ext>
            </a:extLst>
          </p:cNvPr>
          <p:cNvSpPr>
            <a:spLocks noChangeArrowheads="1"/>
          </p:cNvSpPr>
          <p:nvPr/>
        </p:nvSpPr>
        <p:spPr bwMode="auto">
          <a:xfrm>
            <a:off x="1294324" y="3246037"/>
            <a:ext cx="6400094" cy="19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39" name="Freeform 1380">
            <a:extLst>
              <a:ext uri="{FF2B5EF4-FFF2-40B4-BE49-F238E27FC236}">
                <a16:creationId xmlns:a16="http://schemas.microsoft.com/office/drawing/2014/main" xmlns="" id="{EF46F6FE-A20E-4C62-AC2F-3E46717D24EF}"/>
              </a:ext>
            </a:extLst>
          </p:cNvPr>
          <p:cNvSpPr>
            <a:spLocks/>
          </p:cNvSpPr>
          <p:nvPr/>
        </p:nvSpPr>
        <p:spPr bwMode="auto">
          <a:xfrm>
            <a:off x="2899136" y="2809427"/>
            <a:ext cx="1584651" cy="195057"/>
          </a:xfrm>
          <a:custGeom>
            <a:avLst/>
            <a:gdLst>
              <a:gd name="T0" fmla="*/ 3140 w 3144"/>
              <a:gd name="T1" fmla="*/ 340 h 344"/>
              <a:gd name="T2" fmla="*/ 3140 w 3144"/>
              <a:gd name="T3" fmla="*/ 336 h 344"/>
              <a:gd name="T4" fmla="*/ 8 w 3144"/>
              <a:gd name="T5" fmla="*/ 336 h 344"/>
              <a:gd name="T6" fmla="*/ 8 w 3144"/>
              <a:gd name="T7" fmla="*/ 8 h 344"/>
              <a:gd name="T8" fmla="*/ 3136 w 3144"/>
              <a:gd name="T9" fmla="*/ 8 h 344"/>
              <a:gd name="T10" fmla="*/ 3136 w 3144"/>
              <a:gd name="T11" fmla="*/ 340 h 344"/>
              <a:gd name="T12" fmla="*/ 3140 w 3144"/>
              <a:gd name="T13" fmla="*/ 340 h 344"/>
              <a:gd name="T14" fmla="*/ 3140 w 3144"/>
              <a:gd name="T15" fmla="*/ 336 h 344"/>
              <a:gd name="T16" fmla="*/ 3140 w 3144"/>
              <a:gd name="T17" fmla="*/ 340 h 344"/>
              <a:gd name="T18" fmla="*/ 3144 w 3144"/>
              <a:gd name="T19" fmla="*/ 340 h 344"/>
              <a:gd name="T20" fmla="*/ 3144 w 3144"/>
              <a:gd name="T21" fmla="*/ 0 h 344"/>
              <a:gd name="T22" fmla="*/ 0 w 3144"/>
              <a:gd name="T23" fmla="*/ 0 h 344"/>
              <a:gd name="T24" fmla="*/ 0 w 3144"/>
              <a:gd name="T25" fmla="*/ 344 h 344"/>
              <a:gd name="T26" fmla="*/ 3144 w 3144"/>
              <a:gd name="T27" fmla="*/ 344 h 344"/>
              <a:gd name="T28" fmla="*/ 3144 w 3144"/>
              <a:gd name="T29" fmla="*/ 340 h 344"/>
              <a:gd name="T30" fmla="*/ 3140 w 3144"/>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4" h="344">
                <a:moveTo>
                  <a:pt x="3140" y="340"/>
                </a:moveTo>
                <a:lnTo>
                  <a:pt x="3140" y="336"/>
                </a:lnTo>
                <a:lnTo>
                  <a:pt x="8" y="336"/>
                </a:lnTo>
                <a:lnTo>
                  <a:pt x="8" y="8"/>
                </a:lnTo>
                <a:lnTo>
                  <a:pt x="3136" y="8"/>
                </a:lnTo>
                <a:lnTo>
                  <a:pt x="3136" y="340"/>
                </a:lnTo>
                <a:lnTo>
                  <a:pt x="3140" y="340"/>
                </a:lnTo>
                <a:lnTo>
                  <a:pt x="3140" y="336"/>
                </a:lnTo>
                <a:lnTo>
                  <a:pt x="3140" y="340"/>
                </a:lnTo>
                <a:lnTo>
                  <a:pt x="3144" y="340"/>
                </a:lnTo>
                <a:lnTo>
                  <a:pt x="3144" y="0"/>
                </a:lnTo>
                <a:lnTo>
                  <a:pt x="0" y="0"/>
                </a:lnTo>
                <a:lnTo>
                  <a:pt x="0" y="344"/>
                </a:lnTo>
                <a:lnTo>
                  <a:pt x="3144" y="344"/>
                </a:lnTo>
                <a:lnTo>
                  <a:pt x="3144" y="340"/>
                </a:lnTo>
                <a:lnTo>
                  <a:pt x="3140" y="340"/>
                </a:lnTo>
                <a:close/>
              </a:path>
            </a:pathLst>
          </a:custGeom>
          <a:solidFill>
            <a:schemeClr val="bg1">
              <a:lumMod val="50000"/>
            </a:schemeClr>
          </a:solidFill>
          <a:ln>
            <a:noFill/>
          </a:ln>
          <a:extLst/>
        </p:spPr>
        <p:txBody>
          <a:bodyPr vert="horz" wrap="square" lIns="30239" tIns="15119" rIns="30239" bIns="15119" numCol="1" anchor="t" anchorCtr="0" compatLnSpc="1">
            <a:prstTxWarp prst="textNoShape">
              <a:avLst/>
            </a:prstTxWarp>
          </a:bodyPr>
          <a:lstStyle/>
          <a:p>
            <a:endParaRPr lang="zh-CN" altLang="en-US" sz="800"/>
          </a:p>
        </p:txBody>
      </p:sp>
      <p:sp>
        <p:nvSpPr>
          <p:cNvPr id="240" name="Freeform 1381">
            <a:extLst>
              <a:ext uri="{FF2B5EF4-FFF2-40B4-BE49-F238E27FC236}">
                <a16:creationId xmlns:a16="http://schemas.microsoft.com/office/drawing/2014/main" xmlns="" id="{B5F479B9-18E3-447D-898B-24C3EA5F3413}"/>
              </a:ext>
            </a:extLst>
          </p:cNvPr>
          <p:cNvSpPr>
            <a:spLocks/>
          </p:cNvSpPr>
          <p:nvPr/>
        </p:nvSpPr>
        <p:spPr bwMode="auto">
          <a:xfrm>
            <a:off x="4504955" y="2809427"/>
            <a:ext cx="1584651" cy="195057"/>
          </a:xfrm>
          <a:custGeom>
            <a:avLst/>
            <a:gdLst>
              <a:gd name="T0" fmla="*/ 3140 w 3144"/>
              <a:gd name="T1" fmla="*/ 340 h 344"/>
              <a:gd name="T2" fmla="*/ 3140 w 3144"/>
              <a:gd name="T3" fmla="*/ 336 h 344"/>
              <a:gd name="T4" fmla="*/ 8 w 3144"/>
              <a:gd name="T5" fmla="*/ 336 h 344"/>
              <a:gd name="T6" fmla="*/ 8 w 3144"/>
              <a:gd name="T7" fmla="*/ 8 h 344"/>
              <a:gd name="T8" fmla="*/ 3136 w 3144"/>
              <a:gd name="T9" fmla="*/ 8 h 344"/>
              <a:gd name="T10" fmla="*/ 3136 w 3144"/>
              <a:gd name="T11" fmla="*/ 340 h 344"/>
              <a:gd name="T12" fmla="*/ 3140 w 3144"/>
              <a:gd name="T13" fmla="*/ 340 h 344"/>
              <a:gd name="T14" fmla="*/ 3140 w 3144"/>
              <a:gd name="T15" fmla="*/ 336 h 344"/>
              <a:gd name="T16" fmla="*/ 3140 w 3144"/>
              <a:gd name="T17" fmla="*/ 340 h 344"/>
              <a:gd name="T18" fmla="*/ 3144 w 3144"/>
              <a:gd name="T19" fmla="*/ 340 h 344"/>
              <a:gd name="T20" fmla="*/ 3144 w 3144"/>
              <a:gd name="T21" fmla="*/ 0 h 344"/>
              <a:gd name="T22" fmla="*/ 0 w 3144"/>
              <a:gd name="T23" fmla="*/ 0 h 344"/>
              <a:gd name="T24" fmla="*/ 0 w 3144"/>
              <a:gd name="T25" fmla="*/ 344 h 344"/>
              <a:gd name="T26" fmla="*/ 3144 w 3144"/>
              <a:gd name="T27" fmla="*/ 344 h 344"/>
              <a:gd name="T28" fmla="*/ 3144 w 3144"/>
              <a:gd name="T29" fmla="*/ 340 h 344"/>
              <a:gd name="T30" fmla="*/ 3140 w 3144"/>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4" h="344">
                <a:moveTo>
                  <a:pt x="3140" y="340"/>
                </a:moveTo>
                <a:lnTo>
                  <a:pt x="3140" y="336"/>
                </a:lnTo>
                <a:lnTo>
                  <a:pt x="8" y="336"/>
                </a:lnTo>
                <a:lnTo>
                  <a:pt x="8" y="8"/>
                </a:lnTo>
                <a:lnTo>
                  <a:pt x="3136" y="8"/>
                </a:lnTo>
                <a:lnTo>
                  <a:pt x="3136" y="340"/>
                </a:lnTo>
                <a:lnTo>
                  <a:pt x="3140" y="340"/>
                </a:lnTo>
                <a:lnTo>
                  <a:pt x="3140" y="336"/>
                </a:lnTo>
                <a:lnTo>
                  <a:pt x="3140" y="340"/>
                </a:lnTo>
                <a:lnTo>
                  <a:pt x="3144" y="340"/>
                </a:lnTo>
                <a:lnTo>
                  <a:pt x="3144" y="0"/>
                </a:lnTo>
                <a:lnTo>
                  <a:pt x="0" y="0"/>
                </a:lnTo>
                <a:lnTo>
                  <a:pt x="0" y="344"/>
                </a:lnTo>
                <a:lnTo>
                  <a:pt x="3144" y="344"/>
                </a:lnTo>
                <a:lnTo>
                  <a:pt x="3144" y="340"/>
                </a:lnTo>
                <a:lnTo>
                  <a:pt x="3140"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1" name="Freeform 1382">
            <a:extLst>
              <a:ext uri="{FF2B5EF4-FFF2-40B4-BE49-F238E27FC236}">
                <a16:creationId xmlns:a16="http://schemas.microsoft.com/office/drawing/2014/main" xmlns="" id="{488B6645-E4E8-42A5-8BE3-ADC7A884FA37}"/>
              </a:ext>
            </a:extLst>
          </p:cNvPr>
          <p:cNvSpPr>
            <a:spLocks/>
          </p:cNvSpPr>
          <p:nvPr/>
        </p:nvSpPr>
        <p:spPr bwMode="auto">
          <a:xfrm>
            <a:off x="6110776" y="2809427"/>
            <a:ext cx="1585659" cy="195057"/>
          </a:xfrm>
          <a:custGeom>
            <a:avLst/>
            <a:gdLst>
              <a:gd name="T0" fmla="*/ 3142 w 3146"/>
              <a:gd name="T1" fmla="*/ 340 h 344"/>
              <a:gd name="T2" fmla="*/ 3142 w 3146"/>
              <a:gd name="T3" fmla="*/ 336 h 344"/>
              <a:gd name="T4" fmla="*/ 8 w 3146"/>
              <a:gd name="T5" fmla="*/ 336 h 344"/>
              <a:gd name="T6" fmla="*/ 8 w 3146"/>
              <a:gd name="T7" fmla="*/ 8 h 344"/>
              <a:gd name="T8" fmla="*/ 3138 w 3146"/>
              <a:gd name="T9" fmla="*/ 8 h 344"/>
              <a:gd name="T10" fmla="*/ 3138 w 3146"/>
              <a:gd name="T11" fmla="*/ 340 h 344"/>
              <a:gd name="T12" fmla="*/ 3142 w 3146"/>
              <a:gd name="T13" fmla="*/ 340 h 344"/>
              <a:gd name="T14" fmla="*/ 3142 w 3146"/>
              <a:gd name="T15" fmla="*/ 336 h 344"/>
              <a:gd name="T16" fmla="*/ 3142 w 3146"/>
              <a:gd name="T17" fmla="*/ 340 h 344"/>
              <a:gd name="T18" fmla="*/ 3146 w 3146"/>
              <a:gd name="T19" fmla="*/ 340 h 344"/>
              <a:gd name="T20" fmla="*/ 3146 w 3146"/>
              <a:gd name="T21" fmla="*/ 0 h 344"/>
              <a:gd name="T22" fmla="*/ 0 w 3146"/>
              <a:gd name="T23" fmla="*/ 0 h 344"/>
              <a:gd name="T24" fmla="*/ 0 w 3146"/>
              <a:gd name="T25" fmla="*/ 344 h 344"/>
              <a:gd name="T26" fmla="*/ 3146 w 3146"/>
              <a:gd name="T27" fmla="*/ 344 h 344"/>
              <a:gd name="T28" fmla="*/ 3146 w 3146"/>
              <a:gd name="T29" fmla="*/ 340 h 344"/>
              <a:gd name="T30" fmla="*/ 3142 w 3146"/>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6" h="344">
                <a:moveTo>
                  <a:pt x="3142" y="340"/>
                </a:moveTo>
                <a:lnTo>
                  <a:pt x="3142" y="336"/>
                </a:lnTo>
                <a:lnTo>
                  <a:pt x="8" y="336"/>
                </a:lnTo>
                <a:lnTo>
                  <a:pt x="8" y="8"/>
                </a:lnTo>
                <a:lnTo>
                  <a:pt x="3138" y="8"/>
                </a:lnTo>
                <a:lnTo>
                  <a:pt x="3138" y="340"/>
                </a:lnTo>
                <a:lnTo>
                  <a:pt x="3142" y="340"/>
                </a:lnTo>
                <a:lnTo>
                  <a:pt x="3142" y="336"/>
                </a:lnTo>
                <a:lnTo>
                  <a:pt x="3142" y="340"/>
                </a:lnTo>
                <a:lnTo>
                  <a:pt x="3146" y="340"/>
                </a:lnTo>
                <a:lnTo>
                  <a:pt x="3146" y="0"/>
                </a:lnTo>
                <a:lnTo>
                  <a:pt x="0" y="0"/>
                </a:lnTo>
                <a:lnTo>
                  <a:pt x="0" y="344"/>
                </a:lnTo>
                <a:lnTo>
                  <a:pt x="3146" y="344"/>
                </a:lnTo>
                <a:lnTo>
                  <a:pt x="3146" y="340"/>
                </a:lnTo>
                <a:lnTo>
                  <a:pt x="3142"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2" name="Rectangle 1383">
            <a:extLst>
              <a:ext uri="{FF2B5EF4-FFF2-40B4-BE49-F238E27FC236}">
                <a16:creationId xmlns:a16="http://schemas.microsoft.com/office/drawing/2014/main" xmlns="" id="{E6874E2A-E137-4A60-A1ED-343E2E8F5DAE}"/>
              </a:ext>
            </a:extLst>
          </p:cNvPr>
          <p:cNvSpPr>
            <a:spLocks noChangeArrowheads="1"/>
          </p:cNvSpPr>
          <p:nvPr/>
        </p:nvSpPr>
        <p:spPr bwMode="auto">
          <a:xfrm>
            <a:off x="2057415" y="2133531"/>
            <a:ext cx="738899" cy="190521"/>
          </a:xfrm>
          <a:prstGeom prst="rect">
            <a:avLst/>
          </a:prstGeom>
          <a:solidFill>
            <a:srgbClr val="0F6A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3" name="Rectangle 1384">
            <a:extLst>
              <a:ext uri="{FF2B5EF4-FFF2-40B4-BE49-F238E27FC236}">
                <a16:creationId xmlns:a16="http://schemas.microsoft.com/office/drawing/2014/main" xmlns="" id="{E768A8B1-6265-424C-B88C-888AFE8FACEC}"/>
              </a:ext>
            </a:extLst>
          </p:cNvPr>
          <p:cNvSpPr>
            <a:spLocks noChangeArrowheads="1"/>
          </p:cNvSpPr>
          <p:nvPr/>
        </p:nvSpPr>
        <p:spPr bwMode="auto">
          <a:xfrm>
            <a:off x="2844702" y="2133531"/>
            <a:ext cx="738899" cy="190521"/>
          </a:xfrm>
          <a:prstGeom prst="rect">
            <a:avLst/>
          </a:prstGeom>
          <a:solidFill>
            <a:srgbClr val="0F6A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4" name="Rectangle 1385">
            <a:extLst>
              <a:ext uri="{FF2B5EF4-FFF2-40B4-BE49-F238E27FC236}">
                <a16:creationId xmlns:a16="http://schemas.microsoft.com/office/drawing/2014/main" xmlns="" id="{3D6F5754-1F18-4C97-9529-10CA841BF454}"/>
              </a:ext>
            </a:extLst>
          </p:cNvPr>
          <p:cNvSpPr>
            <a:spLocks noChangeArrowheads="1"/>
          </p:cNvSpPr>
          <p:nvPr/>
        </p:nvSpPr>
        <p:spPr bwMode="auto">
          <a:xfrm>
            <a:off x="3631987" y="2133531"/>
            <a:ext cx="738899" cy="190521"/>
          </a:xfrm>
          <a:prstGeom prst="rect">
            <a:avLst/>
          </a:prstGeom>
          <a:solidFill>
            <a:srgbClr val="0F6A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5" name="Rectangle 1386">
            <a:extLst>
              <a:ext uri="{FF2B5EF4-FFF2-40B4-BE49-F238E27FC236}">
                <a16:creationId xmlns:a16="http://schemas.microsoft.com/office/drawing/2014/main" xmlns="" id="{C539B771-3BB0-4AC1-9B81-D3BC90E01E7A}"/>
              </a:ext>
            </a:extLst>
          </p:cNvPr>
          <p:cNvSpPr>
            <a:spLocks noChangeArrowheads="1"/>
          </p:cNvSpPr>
          <p:nvPr/>
        </p:nvSpPr>
        <p:spPr bwMode="auto">
          <a:xfrm>
            <a:off x="4617857" y="2133531"/>
            <a:ext cx="738899" cy="190521"/>
          </a:xfrm>
          <a:prstGeom prst="rect">
            <a:avLst/>
          </a:prstGeom>
          <a:solidFill>
            <a:srgbClr val="269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6" name="Rectangle 1387">
            <a:extLst>
              <a:ext uri="{FF2B5EF4-FFF2-40B4-BE49-F238E27FC236}">
                <a16:creationId xmlns:a16="http://schemas.microsoft.com/office/drawing/2014/main" xmlns="" id="{250296FA-EF09-4847-BCA1-99D9DBDCAB84}"/>
              </a:ext>
            </a:extLst>
          </p:cNvPr>
          <p:cNvSpPr>
            <a:spLocks noChangeArrowheads="1"/>
          </p:cNvSpPr>
          <p:nvPr/>
        </p:nvSpPr>
        <p:spPr bwMode="auto">
          <a:xfrm>
            <a:off x="5405143" y="2133531"/>
            <a:ext cx="738899" cy="190521"/>
          </a:xfrm>
          <a:prstGeom prst="rect">
            <a:avLst/>
          </a:prstGeom>
          <a:solidFill>
            <a:srgbClr val="269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solidFill>
                <a:schemeClr val="bg1"/>
              </a:solidFill>
            </a:endParaRPr>
          </a:p>
        </p:txBody>
      </p:sp>
      <p:sp>
        <p:nvSpPr>
          <p:cNvPr id="247" name="Rectangle 1388">
            <a:extLst>
              <a:ext uri="{FF2B5EF4-FFF2-40B4-BE49-F238E27FC236}">
                <a16:creationId xmlns:a16="http://schemas.microsoft.com/office/drawing/2014/main" xmlns="" id="{DF86E8BE-4B8B-4253-ABAF-4A8FD4074ADF}"/>
              </a:ext>
            </a:extLst>
          </p:cNvPr>
          <p:cNvSpPr>
            <a:spLocks noChangeArrowheads="1"/>
          </p:cNvSpPr>
          <p:nvPr/>
        </p:nvSpPr>
        <p:spPr bwMode="auto">
          <a:xfrm>
            <a:off x="6192428" y="2133531"/>
            <a:ext cx="738899" cy="190521"/>
          </a:xfrm>
          <a:prstGeom prst="rect">
            <a:avLst/>
          </a:prstGeom>
          <a:solidFill>
            <a:srgbClr val="269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8" name="Rectangle 1389">
            <a:extLst>
              <a:ext uri="{FF2B5EF4-FFF2-40B4-BE49-F238E27FC236}">
                <a16:creationId xmlns:a16="http://schemas.microsoft.com/office/drawing/2014/main" xmlns="" id="{7FA39348-8BB7-4B9A-B8F5-45C5994240D7}"/>
              </a:ext>
            </a:extLst>
          </p:cNvPr>
          <p:cNvSpPr>
            <a:spLocks noChangeArrowheads="1"/>
          </p:cNvSpPr>
          <p:nvPr/>
        </p:nvSpPr>
        <p:spPr bwMode="auto">
          <a:xfrm>
            <a:off x="6979713" y="2133531"/>
            <a:ext cx="738899" cy="190521"/>
          </a:xfrm>
          <a:prstGeom prst="rect">
            <a:avLst/>
          </a:prstGeom>
          <a:solidFill>
            <a:srgbClr val="269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249" name="Rectangle 1390">
            <a:extLst>
              <a:ext uri="{FF2B5EF4-FFF2-40B4-BE49-F238E27FC236}">
                <a16:creationId xmlns:a16="http://schemas.microsoft.com/office/drawing/2014/main" xmlns="" id="{D964B40C-BE66-4B0C-952A-9A1D0C32F935}"/>
              </a:ext>
            </a:extLst>
          </p:cNvPr>
          <p:cNvSpPr>
            <a:spLocks noChangeArrowheads="1"/>
          </p:cNvSpPr>
          <p:nvPr/>
        </p:nvSpPr>
        <p:spPr bwMode="auto">
          <a:xfrm>
            <a:off x="1357832"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高质量数据集</a:t>
            </a:r>
            <a:endParaRPr lang="zh-CN" altLang="zh-CN" sz="900" dirty="0">
              <a:solidFill>
                <a:schemeClr val="bg1"/>
              </a:solidFill>
            </a:endParaRPr>
          </a:p>
        </p:txBody>
      </p:sp>
      <p:sp>
        <p:nvSpPr>
          <p:cNvPr id="250" name="Rectangle 1391">
            <a:extLst>
              <a:ext uri="{FF2B5EF4-FFF2-40B4-BE49-F238E27FC236}">
                <a16:creationId xmlns:a16="http://schemas.microsoft.com/office/drawing/2014/main" xmlns="" id="{9F4564DC-717E-44B8-8A5D-ECAF1665CFFC}"/>
              </a:ext>
            </a:extLst>
          </p:cNvPr>
          <p:cNvSpPr>
            <a:spLocks noChangeArrowheads="1"/>
          </p:cNvSpPr>
          <p:nvPr/>
        </p:nvSpPr>
        <p:spPr bwMode="auto">
          <a:xfrm>
            <a:off x="2145117"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数据资源目录</a:t>
            </a:r>
            <a:endParaRPr lang="zh-CN" altLang="zh-CN" sz="900" dirty="0">
              <a:solidFill>
                <a:schemeClr val="bg1"/>
              </a:solidFill>
            </a:endParaRPr>
          </a:p>
        </p:txBody>
      </p:sp>
      <p:sp>
        <p:nvSpPr>
          <p:cNvPr id="251" name="Rectangle 1392">
            <a:extLst>
              <a:ext uri="{FF2B5EF4-FFF2-40B4-BE49-F238E27FC236}">
                <a16:creationId xmlns:a16="http://schemas.microsoft.com/office/drawing/2014/main" xmlns="" id="{1DA24388-7E12-496E-B31E-FEDA18344EAE}"/>
              </a:ext>
            </a:extLst>
          </p:cNvPr>
          <p:cNvSpPr>
            <a:spLocks noChangeArrowheads="1"/>
          </p:cNvSpPr>
          <p:nvPr/>
        </p:nvSpPr>
        <p:spPr bwMode="auto">
          <a:xfrm>
            <a:off x="2861838" y="2167552"/>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数据服务发布机制</a:t>
            </a:r>
            <a:endParaRPr lang="zh-CN" altLang="zh-CN" sz="900" dirty="0">
              <a:solidFill>
                <a:schemeClr val="bg1"/>
              </a:solidFill>
            </a:endParaRPr>
          </a:p>
        </p:txBody>
      </p:sp>
      <p:sp>
        <p:nvSpPr>
          <p:cNvPr id="252" name="Rectangle 1393">
            <a:extLst>
              <a:ext uri="{FF2B5EF4-FFF2-40B4-BE49-F238E27FC236}">
                <a16:creationId xmlns:a16="http://schemas.microsoft.com/office/drawing/2014/main" xmlns="" id="{2649D383-4596-4E59-A78A-BF45B7E00945}"/>
              </a:ext>
            </a:extLst>
          </p:cNvPr>
          <p:cNvSpPr>
            <a:spLocks noChangeArrowheads="1"/>
          </p:cNvSpPr>
          <p:nvPr/>
        </p:nvSpPr>
        <p:spPr bwMode="auto">
          <a:xfrm>
            <a:off x="3718679"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标准数据接口</a:t>
            </a:r>
            <a:endParaRPr lang="zh-CN" altLang="zh-CN" sz="900" dirty="0">
              <a:solidFill>
                <a:schemeClr val="bg1"/>
              </a:solidFill>
            </a:endParaRPr>
          </a:p>
        </p:txBody>
      </p:sp>
      <p:sp>
        <p:nvSpPr>
          <p:cNvPr id="253" name="Rectangle 1394">
            <a:extLst>
              <a:ext uri="{FF2B5EF4-FFF2-40B4-BE49-F238E27FC236}">
                <a16:creationId xmlns:a16="http://schemas.microsoft.com/office/drawing/2014/main" xmlns="" id="{810A3CF5-8735-4D17-A394-868CCDEAF33A}"/>
              </a:ext>
            </a:extLst>
          </p:cNvPr>
          <p:cNvSpPr>
            <a:spLocks noChangeArrowheads="1"/>
          </p:cNvSpPr>
          <p:nvPr/>
        </p:nvSpPr>
        <p:spPr bwMode="auto">
          <a:xfrm>
            <a:off x="4704550"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综合实训平台</a:t>
            </a:r>
            <a:endParaRPr lang="zh-CN" altLang="zh-CN" sz="900" dirty="0">
              <a:solidFill>
                <a:schemeClr val="bg1"/>
              </a:solidFill>
            </a:endParaRPr>
          </a:p>
        </p:txBody>
      </p:sp>
      <p:sp>
        <p:nvSpPr>
          <p:cNvPr id="254" name="Rectangle 1395">
            <a:extLst>
              <a:ext uri="{FF2B5EF4-FFF2-40B4-BE49-F238E27FC236}">
                <a16:creationId xmlns:a16="http://schemas.microsoft.com/office/drawing/2014/main" xmlns="" id="{AC02AD05-7972-4E7E-9938-E4F16D5B3C22}"/>
              </a:ext>
            </a:extLst>
          </p:cNvPr>
          <p:cNvSpPr>
            <a:spLocks noChangeArrowheads="1"/>
          </p:cNvSpPr>
          <p:nvPr/>
        </p:nvSpPr>
        <p:spPr bwMode="auto">
          <a:xfrm>
            <a:off x="5527116" y="2167552"/>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云端知识库</a:t>
            </a:r>
            <a:endParaRPr lang="zh-CN" altLang="zh-CN" sz="900" dirty="0">
              <a:solidFill>
                <a:schemeClr val="bg1"/>
              </a:solidFill>
            </a:endParaRPr>
          </a:p>
        </p:txBody>
      </p:sp>
      <p:sp>
        <p:nvSpPr>
          <p:cNvPr id="255" name="Rectangle 1396">
            <a:extLst>
              <a:ext uri="{FF2B5EF4-FFF2-40B4-BE49-F238E27FC236}">
                <a16:creationId xmlns:a16="http://schemas.microsoft.com/office/drawing/2014/main" xmlns="" id="{C876D0C2-9FA2-4A77-8D34-F4C11A12E717}"/>
              </a:ext>
            </a:extLst>
          </p:cNvPr>
          <p:cNvSpPr>
            <a:spLocks noChangeArrowheads="1"/>
          </p:cNvSpPr>
          <p:nvPr/>
        </p:nvSpPr>
        <p:spPr bwMode="auto">
          <a:xfrm>
            <a:off x="6279120"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数据科学工厂</a:t>
            </a:r>
            <a:endParaRPr lang="zh-CN" altLang="zh-CN" sz="900" dirty="0">
              <a:solidFill>
                <a:schemeClr val="bg1"/>
              </a:solidFill>
            </a:endParaRPr>
          </a:p>
        </p:txBody>
      </p:sp>
      <p:sp>
        <p:nvSpPr>
          <p:cNvPr id="256" name="Rectangle 1397">
            <a:extLst>
              <a:ext uri="{FF2B5EF4-FFF2-40B4-BE49-F238E27FC236}">
                <a16:creationId xmlns:a16="http://schemas.microsoft.com/office/drawing/2014/main" xmlns="" id="{5708AC10-E774-49DF-9D74-D52D51AEBE6C}"/>
              </a:ext>
            </a:extLst>
          </p:cNvPr>
          <p:cNvSpPr>
            <a:spLocks noChangeArrowheads="1"/>
          </p:cNvSpPr>
          <p:nvPr/>
        </p:nvSpPr>
        <p:spPr bwMode="auto">
          <a:xfrm>
            <a:off x="7066405" y="2167552"/>
            <a:ext cx="6924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900" dirty="0">
                <a:solidFill>
                  <a:schemeClr val="bg1"/>
                </a:solidFill>
                <a:latin typeface="微软雅黑" panose="020B0503020204020204" pitchFamily="34" charset="-122"/>
                <a:ea typeface="微软雅黑" panose="020B0503020204020204" pitchFamily="34" charset="-122"/>
              </a:rPr>
              <a:t>应用构建工厂</a:t>
            </a:r>
            <a:endParaRPr lang="zh-CN" altLang="zh-CN" sz="900" dirty="0">
              <a:solidFill>
                <a:schemeClr val="bg1"/>
              </a:solidFill>
            </a:endParaRPr>
          </a:p>
        </p:txBody>
      </p:sp>
      <p:sp>
        <p:nvSpPr>
          <p:cNvPr id="257" name="Rectangle 1398">
            <a:extLst>
              <a:ext uri="{FF2B5EF4-FFF2-40B4-BE49-F238E27FC236}">
                <a16:creationId xmlns:a16="http://schemas.microsoft.com/office/drawing/2014/main" xmlns="" id="{50FD31A9-E7D5-4429-A059-6886F0377C21}"/>
              </a:ext>
            </a:extLst>
          </p:cNvPr>
          <p:cNvSpPr>
            <a:spLocks noChangeArrowheads="1"/>
          </p:cNvSpPr>
          <p:nvPr/>
        </p:nvSpPr>
        <p:spPr bwMode="auto">
          <a:xfrm>
            <a:off x="1490893" y="1389592"/>
            <a:ext cx="686480"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58" name="Rectangle 1399">
            <a:extLst>
              <a:ext uri="{FF2B5EF4-FFF2-40B4-BE49-F238E27FC236}">
                <a16:creationId xmlns:a16="http://schemas.microsoft.com/office/drawing/2014/main" xmlns="" id="{8A915745-968C-4975-8C2F-4BCC33028E7B}"/>
              </a:ext>
            </a:extLst>
          </p:cNvPr>
          <p:cNvSpPr>
            <a:spLocks noChangeArrowheads="1"/>
          </p:cNvSpPr>
          <p:nvPr/>
        </p:nvSpPr>
        <p:spPr bwMode="auto">
          <a:xfrm>
            <a:off x="1490893" y="1389592"/>
            <a:ext cx="686480"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59" name="Rectangle 1400">
            <a:extLst>
              <a:ext uri="{FF2B5EF4-FFF2-40B4-BE49-F238E27FC236}">
                <a16:creationId xmlns:a16="http://schemas.microsoft.com/office/drawing/2014/main" xmlns="" id="{1E9A7E55-3E39-46DA-A2EB-A575EFCD677A}"/>
              </a:ext>
            </a:extLst>
          </p:cNvPr>
          <p:cNvSpPr>
            <a:spLocks noChangeArrowheads="1"/>
          </p:cNvSpPr>
          <p:nvPr/>
        </p:nvSpPr>
        <p:spPr bwMode="auto">
          <a:xfrm>
            <a:off x="1817501"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教学服务</a:t>
            </a:r>
            <a:endParaRPr lang="zh-CN" altLang="zh-CN" sz="1000" dirty="0"/>
          </a:p>
        </p:txBody>
      </p:sp>
      <p:grpSp>
        <p:nvGrpSpPr>
          <p:cNvPr id="260" name="组合 259">
            <a:extLst>
              <a:ext uri="{FF2B5EF4-FFF2-40B4-BE49-F238E27FC236}">
                <a16:creationId xmlns:a16="http://schemas.microsoft.com/office/drawing/2014/main" xmlns="" id="{B858C571-7D31-428B-9841-ED0B979BA1C0}"/>
              </a:ext>
            </a:extLst>
          </p:cNvPr>
          <p:cNvGrpSpPr/>
          <p:nvPr/>
        </p:nvGrpSpPr>
        <p:grpSpPr>
          <a:xfrm>
            <a:off x="1572546" y="1441758"/>
            <a:ext cx="214714" cy="162170"/>
            <a:chOff x="5089525" y="4921250"/>
            <a:chExt cx="676275" cy="454025"/>
          </a:xfrm>
        </p:grpSpPr>
        <p:sp>
          <p:nvSpPr>
            <p:cNvPr id="261" name="Freeform 1401">
              <a:extLst>
                <a:ext uri="{FF2B5EF4-FFF2-40B4-BE49-F238E27FC236}">
                  <a16:creationId xmlns:a16="http://schemas.microsoft.com/office/drawing/2014/main" xmlns="" id="{A77083F3-F494-48AD-877C-3E6A37C2949A}"/>
                </a:ext>
              </a:extLst>
            </p:cNvPr>
            <p:cNvSpPr>
              <a:spLocks noEditPoints="1"/>
            </p:cNvSpPr>
            <p:nvPr/>
          </p:nvSpPr>
          <p:spPr bwMode="auto">
            <a:xfrm>
              <a:off x="5089525" y="4921250"/>
              <a:ext cx="479425" cy="454025"/>
            </a:xfrm>
            <a:custGeom>
              <a:avLst/>
              <a:gdLst>
                <a:gd name="T0" fmla="*/ 264 w 302"/>
                <a:gd name="T1" fmla="*/ 216 h 286"/>
                <a:gd name="T2" fmla="*/ 264 w 302"/>
                <a:gd name="T3" fmla="*/ 216 h 286"/>
                <a:gd name="T4" fmla="*/ 248 w 302"/>
                <a:gd name="T5" fmla="*/ 216 h 286"/>
                <a:gd name="T6" fmla="*/ 248 w 302"/>
                <a:gd name="T7" fmla="*/ 216 h 286"/>
                <a:gd name="T8" fmla="*/ 248 w 302"/>
                <a:gd name="T9" fmla="*/ 220 h 286"/>
                <a:gd name="T10" fmla="*/ 248 w 302"/>
                <a:gd name="T11" fmla="*/ 220 h 286"/>
                <a:gd name="T12" fmla="*/ 264 w 302"/>
                <a:gd name="T13" fmla="*/ 220 h 286"/>
                <a:gd name="T14" fmla="*/ 264 w 302"/>
                <a:gd name="T15" fmla="*/ 220 h 286"/>
                <a:gd name="T16" fmla="*/ 264 w 302"/>
                <a:gd name="T17" fmla="*/ 216 h 286"/>
                <a:gd name="T18" fmla="*/ 126 w 302"/>
                <a:gd name="T19" fmla="*/ 240 h 286"/>
                <a:gd name="T20" fmla="*/ 126 w 302"/>
                <a:gd name="T21" fmla="*/ 240 h 286"/>
                <a:gd name="T22" fmla="*/ 174 w 302"/>
                <a:gd name="T23" fmla="*/ 240 h 286"/>
                <a:gd name="T24" fmla="*/ 174 w 302"/>
                <a:gd name="T25" fmla="*/ 240 h 286"/>
                <a:gd name="T26" fmla="*/ 182 w 302"/>
                <a:gd name="T27" fmla="*/ 276 h 286"/>
                <a:gd name="T28" fmla="*/ 182 w 302"/>
                <a:gd name="T29" fmla="*/ 276 h 286"/>
                <a:gd name="T30" fmla="*/ 228 w 302"/>
                <a:gd name="T31" fmla="*/ 276 h 286"/>
                <a:gd name="T32" fmla="*/ 228 w 302"/>
                <a:gd name="T33" fmla="*/ 276 h 286"/>
                <a:gd name="T34" fmla="*/ 230 w 302"/>
                <a:gd name="T35" fmla="*/ 286 h 286"/>
                <a:gd name="T36" fmla="*/ 230 w 302"/>
                <a:gd name="T37" fmla="*/ 286 h 286"/>
                <a:gd name="T38" fmla="*/ 70 w 302"/>
                <a:gd name="T39" fmla="*/ 286 h 286"/>
                <a:gd name="T40" fmla="*/ 70 w 302"/>
                <a:gd name="T41" fmla="*/ 286 h 286"/>
                <a:gd name="T42" fmla="*/ 72 w 302"/>
                <a:gd name="T43" fmla="*/ 276 h 286"/>
                <a:gd name="T44" fmla="*/ 72 w 302"/>
                <a:gd name="T45" fmla="*/ 276 h 286"/>
                <a:gd name="T46" fmla="*/ 118 w 302"/>
                <a:gd name="T47" fmla="*/ 276 h 286"/>
                <a:gd name="T48" fmla="*/ 118 w 302"/>
                <a:gd name="T49" fmla="*/ 276 h 286"/>
                <a:gd name="T50" fmla="*/ 126 w 302"/>
                <a:gd name="T51" fmla="*/ 240 h 286"/>
                <a:gd name="T52" fmla="*/ 126 w 302"/>
                <a:gd name="T53" fmla="*/ 240 h 286"/>
                <a:gd name="T54" fmla="*/ 18 w 302"/>
                <a:gd name="T55" fmla="*/ 20 h 286"/>
                <a:gd name="T56" fmla="*/ 18 w 302"/>
                <a:gd name="T57" fmla="*/ 20 h 286"/>
                <a:gd name="T58" fmla="*/ 282 w 302"/>
                <a:gd name="T59" fmla="*/ 20 h 286"/>
                <a:gd name="T60" fmla="*/ 282 w 302"/>
                <a:gd name="T61" fmla="*/ 20 h 286"/>
                <a:gd name="T62" fmla="*/ 282 w 302"/>
                <a:gd name="T63" fmla="*/ 202 h 286"/>
                <a:gd name="T64" fmla="*/ 282 w 302"/>
                <a:gd name="T65" fmla="*/ 202 h 286"/>
                <a:gd name="T66" fmla="*/ 18 w 302"/>
                <a:gd name="T67" fmla="*/ 202 h 286"/>
                <a:gd name="T68" fmla="*/ 18 w 302"/>
                <a:gd name="T69" fmla="*/ 202 h 286"/>
                <a:gd name="T70" fmla="*/ 18 w 302"/>
                <a:gd name="T71" fmla="*/ 20 h 286"/>
                <a:gd name="T72" fmla="*/ 18 w 302"/>
                <a:gd name="T73" fmla="*/ 20 h 286"/>
                <a:gd name="T74" fmla="*/ 8 w 302"/>
                <a:gd name="T75" fmla="*/ 0 h 286"/>
                <a:gd name="T76" fmla="*/ 8 w 302"/>
                <a:gd name="T77" fmla="*/ 0 h 286"/>
                <a:gd name="T78" fmla="*/ 292 w 302"/>
                <a:gd name="T79" fmla="*/ 0 h 286"/>
                <a:gd name="T80" fmla="*/ 292 w 302"/>
                <a:gd name="T81" fmla="*/ 0 h 286"/>
                <a:gd name="T82" fmla="*/ 296 w 302"/>
                <a:gd name="T83" fmla="*/ 2 h 286"/>
                <a:gd name="T84" fmla="*/ 298 w 302"/>
                <a:gd name="T85" fmla="*/ 4 h 286"/>
                <a:gd name="T86" fmla="*/ 302 w 302"/>
                <a:gd name="T87" fmla="*/ 8 h 286"/>
                <a:gd name="T88" fmla="*/ 302 w 302"/>
                <a:gd name="T89" fmla="*/ 8 h 286"/>
                <a:gd name="T90" fmla="*/ 302 w 302"/>
                <a:gd name="T91" fmla="*/ 226 h 286"/>
                <a:gd name="T92" fmla="*/ 302 w 302"/>
                <a:gd name="T93" fmla="*/ 226 h 286"/>
                <a:gd name="T94" fmla="*/ 298 w 302"/>
                <a:gd name="T95" fmla="*/ 230 h 286"/>
                <a:gd name="T96" fmla="*/ 296 w 302"/>
                <a:gd name="T97" fmla="*/ 232 h 286"/>
                <a:gd name="T98" fmla="*/ 292 w 302"/>
                <a:gd name="T99" fmla="*/ 232 h 286"/>
                <a:gd name="T100" fmla="*/ 292 w 302"/>
                <a:gd name="T101" fmla="*/ 232 h 286"/>
                <a:gd name="T102" fmla="*/ 8 w 302"/>
                <a:gd name="T103" fmla="*/ 232 h 286"/>
                <a:gd name="T104" fmla="*/ 8 w 302"/>
                <a:gd name="T105" fmla="*/ 232 h 286"/>
                <a:gd name="T106" fmla="*/ 4 w 302"/>
                <a:gd name="T107" fmla="*/ 232 h 286"/>
                <a:gd name="T108" fmla="*/ 2 w 302"/>
                <a:gd name="T109" fmla="*/ 230 h 286"/>
                <a:gd name="T110" fmla="*/ 0 w 302"/>
                <a:gd name="T111" fmla="*/ 226 h 286"/>
                <a:gd name="T112" fmla="*/ 0 w 302"/>
                <a:gd name="T113" fmla="*/ 226 h 286"/>
                <a:gd name="T114" fmla="*/ 0 w 302"/>
                <a:gd name="T115" fmla="*/ 8 h 286"/>
                <a:gd name="T116" fmla="*/ 0 w 302"/>
                <a:gd name="T117" fmla="*/ 8 h 286"/>
                <a:gd name="T118" fmla="*/ 2 w 302"/>
                <a:gd name="T119" fmla="*/ 4 h 286"/>
                <a:gd name="T120" fmla="*/ 4 w 302"/>
                <a:gd name="T121" fmla="*/ 2 h 286"/>
                <a:gd name="T122" fmla="*/ 8 w 302"/>
                <a:gd name="T123" fmla="*/ 0 h 286"/>
                <a:gd name="T124" fmla="*/ 8 w 302"/>
                <a:gd name="T12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286">
                  <a:moveTo>
                    <a:pt x="264" y="216"/>
                  </a:moveTo>
                  <a:lnTo>
                    <a:pt x="264" y="216"/>
                  </a:lnTo>
                  <a:lnTo>
                    <a:pt x="248" y="216"/>
                  </a:lnTo>
                  <a:lnTo>
                    <a:pt x="248" y="216"/>
                  </a:lnTo>
                  <a:lnTo>
                    <a:pt x="248" y="220"/>
                  </a:lnTo>
                  <a:lnTo>
                    <a:pt x="248" y="220"/>
                  </a:lnTo>
                  <a:lnTo>
                    <a:pt x="264" y="220"/>
                  </a:lnTo>
                  <a:lnTo>
                    <a:pt x="264" y="220"/>
                  </a:lnTo>
                  <a:lnTo>
                    <a:pt x="264" y="216"/>
                  </a:lnTo>
                  <a:close/>
                  <a:moveTo>
                    <a:pt x="126" y="240"/>
                  </a:moveTo>
                  <a:lnTo>
                    <a:pt x="126" y="240"/>
                  </a:lnTo>
                  <a:lnTo>
                    <a:pt x="174" y="240"/>
                  </a:lnTo>
                  <a:lnTo>
                    <a:pt x="174" y="240"/>
                  </a:lnTo>
                  <a:lnTo>
                    <a:pt x="182" y="276"/>
                  </a:lnTo>
                  <a:lnTo>
                    <a:pt x="182" y="276"/>
                  </a:lnTo>
                  <a:lnTo>
                    <a:pt x="228" y="276"/>
                  </a:lnTo>
                  <a:lnTo>
                    <a:pt x="228" y="276"/>
                  </a:lnTo>
                  <a:lnTo>
                    <a:pt x="230" y="286"/>
                  </a:lnTo>
                  <a:lnTo>
                    <a:pt x="230" y="286"/>
                  </a:lnTo>
                  <a:lnTo>
                    <a:pt x="70" y="286"/>
                  </a:lnTo>
                  <a:lnTo>
                    <a:pt x="70" y="286"/>
                  </a:lnTo>
                  <a:lnTo>
                    <a:pt x="72" y="276"/>
                  </a:lnTo>
                  <a:lnTo>
                    <a:pt x="72" y="276"/>
                  </a:lnTo>
                  <a:lnTo>
                    <a:pt x="118" y="276"/>
                  </a:lnTo>
                  <a:lnTo>
                    <a:pt x="118" y="276"/>
                  </a:lnTo>
                  <a:lnTo>
                    <a:pt x="126" y="240"/>
                  </a:lnTo>
                  <a:lnTo>
                    <a:pt x="126" y="240"/>
                  </a:lnTo>
                  <a:close/>
                  <a:moveTo>
                    <a:pt x="18" y="20"/>
                  </a:moveTo>
                  <a:lnTo>
                    <a:pt x="18" y="20"/>
                  </a:lnTo>
                  <a:lnTo>
                    <a:pt x="282" y="20"/>
                  </a:lnTo>
                  <a:lnTo>
                    <a:pt x="282" y="20"/>
                  </a:lnTo>
                  <a:lnTo>
                    <a:pt x="282" y="202"/>
                  </a:lnTo>
                  <a:lnTo>
                    <a:pt x="282" y="202"/>
                  </a:lnTo>
                  <a:lnTo>
                    <a:pt x="18" y="202"/>
                  </a:lnTo>
                  <a:lnTo>
                    <a:pt x="18" y="202"/>
                  </a:lnTo>
                  <a:lnTo>
                    <a:pt x="18" y="20"/>
                  </a:lnTo>
                  <a:lnTo>
                    <a:pt x="18" y="20"/>
                  </a:lnTo>
                  <a:close/>
                  <a:moveTo>
                    <a:pt x="8" y="0"/>
                  </a:moveTo>
                  <a:lnTo>
                    <a:pt x="8" y="0"/>
                  </a:lnTo>
                  <a:lnTo>
                    <a:pt x="292" y="0"/>
                  </a:lnTo>
                  <a:lnTo>
                    <a:pt x="292" y="0"/>
                  </a:lnTo>
                  <a:lnTo>
                    <a:pt x="296" y="2"/>
                  </a:lnTo>
                  <a:lnTo>
                    <a:pt x="298" y="4"/>
                  </a:lnTo>
                  <a:lnTo>
                    <a:pt x="302" y="8"/>
                  </a:lnTo>
                  <a:lnTo>
                    <a:pt x="302" y="8"/>
                  </a:lnTo>
                  <a:lnTo>
                    <a:pt x="302" y="226"/>
                  </a:lnTo>
                  <a:lnTo>
                    <a:pt x="302" y="226"/>
                  </a:lnTo>
                  <a:lnTo>
                    <a:pt x="298" y="230"/>
                  </a:lnTo>
                  <a:lnTo>
                    <a:pt x="296" y="232"/>
                  </a:lnTo>
                  <a:lnTo>
                    <a:pt x="292" y="232"/>
                  </a:lnTo>
                  <a:lnTo>
                    <a:pt x="292" y="232"/>
                  </a:lnTo>
                  <a:lnTo>
                    <a:pt x="8" y="232"/>
                  </a:lnTo>
                  <a:lnTo>
                    <a:pt x="8" y="232"/>
                  </a:lnTo>
                  <a:lnTo>
                    <a:pt x="4" y="232"/>
                  </a:lnTo>
                  <a:lnTo>
                    <a:pt x="2" y="230"/>
                  </a:lnTo>
                  <a:lnTo>
                    <a:pt x="0" y="226"/>
                  </a:lnTo>
                  <a:lnTo>
                    <a:pt x="0" y="226"/>
                  </a:lnTo>
                  <a:lnTo>
                    <a:pt x="0" y="8"/>
                  </a:lnTo>
                  <a:lnTo>
                    <a:pt x="0" y="8"/>
                  </a:lnTo>
                  <a:lnTo>
                    <a:pt x="2" y="4"/>
                  </a:lnTo>
                  <a:lnTo>
                    <a:pt x="4" y="2"/>
                  </a:lnTo>
                  <a:lnTo>
                    <a:pt x="8" y="0"/>
                  </a:lnTo>
                  <a:lnTo>
                    <a:pt x="8"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262" name="Freeform 1402">
              <a:extLst>
                <a:ext uri="{FF2B5EF4-FFF2-40B4-BE49-F238E27FC236}">
                  <a16:creationId xmlns:a16="http://schemas.microsoft.com/office/drawing/2014/main" xmlns="" id="{60509BD9-AEFC-4207-B375-5E5E9DBDD1AA}"/>
                </a:ext>
              </a:extLst>
            </p:cNvPr>
            <p:cNvSpPr>
              <a:spLocks/>
            </p:cNvSpPr>
            <p:nvPr/>
          </p:nvSpPr>
          <p:spPr bwMode="auto">
            <a:xfrm>
              <a:off x="5483225" y="5264150"/>
              <a:ext cx="25400" cy="6350"/>
            </a:xfrm>
            <a:custGeom>
              <a:avLst/>
              <a:gdLst>
                <a:gd name="T0" fmla="*/ 16 w 16"/>
                <a:gd name="T1" fmla="*/ 0 h 4"/>
                <a:gd name="T2" fmla="*/ 16 w 16"/>
                <a:gd name="T3" fmla="*/ 0 h 4"/>
                <a:gd name="T4" fmla="*/ 0 w 16"/>
                <a:gd name="T5" fmla="*/ 0 h 4"/>
                <a:gd name="T6" fmla="*/ 0 w 16"/>
                <a:gd name="T7" fmla="*/ 0 h 4"/>
                <a:gd name="T8" fmla="*/ 0 w 16"/>
                <a:gd name="T9" fmla="*/ 4 h 4"/>
                <a:gd name="T10" fmla="*/ 0 w 16"/>
                <a:gd name="T11" fmla="*/ 4 h 4"/>
                <a:gd name="T12" fmla="*/ 16 w 16"/>
                <a:gd name="T13" fmla="*/ 4 h 4"/>
                <a:gd name="T14" fmla="*/ 16 w 16"/>
                <a:gd name="T15" fmla="*/ 4 h 4"/>
                <a:gd name="T16" fmla="*/ 16 w 1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
                  <a:moveTo>
                    <a:pt x="16" y="0"/>
                  </a:moveTo>
                  <a:lnTo>
                    <a:pt x="16" y="0"/>
                  </a:lnTo>
                  <a:lnTo>
                    <a:pt x="0" y="0"/>
                  </a:lnTo>
                  <a:lnTo>
                    <a:pt x="0" y="0"/>
                  </a:lnTo>
                  <a:lnTo>
                    <a:pt x="0" y="4"/>
                  </a:lnTo>
                  <a:lnTo>
                    <a:pt x="0" y="4"/>
                  </a:lnTo>
                  <a:lnTo>
                    <a:pt x="16" y="4"/>
                  </a:lnTo>
                  <a:lnTo>
                    <a:pt x="16" y="4"/>
                  </a:lnTo>
                  <a:lnTo>
                    <a:pt x="1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3" name="Freeform 1403">
              <a:extLst>
                <a:ext uri="{FF2B5EF4-FFF2-40B4-BE49-F238E27FC236}">
                  <a16:creationId xmlns:a16="http://schemas.microsoft.com/office/drawing/2014/main" xmlns="" id="{3F300B63-531A-40F7-AF2D-100A83013BDE}"/>
                </a:ext>
              </a:extLst>
            </p:cNvPr>
            <p:cNvSpPr>
              <a:spLocks/>
            </p:cNvSpPr>
            <p:nvPr/>
          </p:nvSpPr>
          <p:spPr bwMode="auto">
            <a:xfrm>
              <a:off x="5200650" y="5302250"/>
              <a:ext cx="254000" cy="73025"/>
            </a:xfrm>
            <a:custGeom>
              <a:avLst/>
              <a:gdLst>
                <a:gd name="T0" fmla="*/ 56 w 160"/>
                <a:gd name="T1" fmla="*/ 0 h 46"/>
                <a:gd name="T2" fmla="*/ 56 w 160"/>
                <a:gd name="T3" fmla="*/ 0 h 46"/>
                <a:gd name="T4" fmla="*/ 104 w 160"/>
                <a:gd name="T5" fmla="*/ 0 h 46"/>
                <a:gd name="T6" fmla="*/ 104 w 160"/>
                <a:gd name="T7" fmla="*/ 0 h 46"/>
                <a:gd name="T8" fmla="*/ 112 w 160"/>
                <a:gd name="T9" fmla="*/ 36 h 46"/>
                <a:gd name="T10" fmla="*/ 112 w 160"/>
                <a:gd name="T11" fmla="*/ 36 h 46"/>
                <a:gd name="T12" fmla="*/ 158 w 160"/>
                <a:gd name="T13" fmla="*/ 36 h 46"/>
                <a:gd name="T14" fmla="*/ 158 w 160"/>
                <a:gd name="T15" fmla="*/ 36 h 46"/>
                <a:gd name="T16" fmla="*/ 160 w 160"/>
                <a:gd name="T17" fmla="*/ 46 h 46"/>
                <a:gd name="T18" fmla="*/ 160 w 160"/>
                <a:gd name="T19" fmla="*/ 46 h 46"/>
                <a:gd name="T20" fmla="*/ 0 w 160"/>
                <a:gd name="T21" fmla="*/ 46 h 46"/>
                <a:gd name="T22" fmla="*/ 0 w 160"/>
                <a:gd name="T23" fmla="*/ 46 h 46"/>
                <a:gd name="T24" fmla="*/ 2 w 160"/>
                <a:gd name="T25" fmla="*/ 36 h 46"/>
                <a:gd name="T26" fmla="*/ 2 w 160"/>
                <a:gd name="T27" fmla="*/ 36 h 46"/>
                <a:gd name="T28" fmla="*/ 48 w 160"/>
                <a:gd name="T29" fmla="*/ 36 h 46"/>
                <a:gd name="T30" fmla="*/ 48 w 160"/>
                <a:gd name="T31" fmla="*/ 36 h 46"/>
                <a:gd name="T32" fmla="*/ 56 w 160"/>
                <a:gd name="T33" fmla="*/ 0 h 46"/>
                <a:gd name="T34" fmla="*/ 56 w 160"/>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46">
                  <a:moveTo>
                    <a:pt x="56" y="0"/>
                  </a:moveTo>
                  <a:lnTo>
                    <a:pt x="56" y="0"/>
                  </a:lnTo>
                  <a:lnTo>
                    <a:pt x="104" y="0"/>
                  </a:lnTo>
                  <a:lnTo>
                    <a:pt x="104" y="0"/>
                  </a:lnTo>
                  <a:lnTo>
                    <a:pt x="112" y="36"/>
                  </a:lnTo>
                  <a:lnTo>
                    <a:pt x="112" y="36"/>
                  </a:lnTo>
                  <a:lnTo>
                    <a:pt x="158" y="36"/>
                  </a:lnTo>
                  <a:lnTo>
                    <a:pt x="158" y="36"/>
                  </a:lnTo>
                  <a:lnTo>
                    <a:pt x="160" y="46"/>
                  </a:lnTo>
                  <a:lnTo>
                    <a:pt x="160" y="46"/>
                  </a:lnTo>
                  <a:lnTo>
                    <a:pt x="0" y="46"/>
                  </a:lnTo>
                  <a:lnTo>
                    <a:pt x="0" y="46"/>
                  </a:lnTo>
                  <a:lnTo>
                    <a:pt x="2" y="36"/>
                  </a:lnTo>
                  <a:lnTo>
                    <a:pt x="2" y="36"/>
                  </a:lnTo>
                  <a:lnTo>
                    <a:pt x="48" y="36"/>
                  </a:lnTo>
                  <a:lnTo>
                    <a:pt x="48" y="36"/>
                  </a:lnTo>
                  <a:lnTo>
                    <a:pt x="56" y="0"/>
                  </a:lnTo>
                  <a:lnTo>
                    <a:pt x="5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4" name="Freeform 1404">
              <a:extLst>
                <a:ext uri="{FF2B5EF4-FFF2-40B4-BE49-F238E27FC236}">
                  <a16:creationId xmlns:a16="http://schemas.microsoft.com/office/drawing/2014/main" xmlns="" id="{6C3D5BDC-B253-4227-AC0D-CA5FC58FFB29}"/>
                </a:ext>
              </a:extLst>
            </p:cNvPr>
            <p:cNvSpPr>
              <a:spLocks/>
            </p:cNvSpPr>
            <p:nvPr/>
          </p:nvSpPr>
          <p:spPr bwMode="auto">
            <a:xfrm>
              <a:off x="5118100" y="4953000"/>
              <a:ext cx="419100" cy="288925"/>
            </a:xfrm>
            <a:custGeom>
              <a:avLst/>
              <a:gdLst>
                <a:gd name="T0" fmla="*/ 0 w 264"/>
                <a:gd name="T1" fmla="*/ 0 h 182"/>
                <a:gd name="T2" fmla="*/ 0 w 264"/>
                <a:gd name="T3" fmla="*/ 0 h 182"/>
                <a:gd name="T4" fmla="*/ 264 w 264"/>
                <a:gd name="T5" fmla="*/ 0 h 182"/>
                <a:gd name="T6" fmla="*/ 264 w 264"/>
                <a:gd name="T7" fmla="*/ 0 h 182"/>
                <a:gd name="T8" fmla="*/ 264 w 264"/>
                <a:gd name="T9" fmla="*/ 182 h 182"/>
                <a:gd name="T10" fmla="*/ 264 w 264"/>
                <a:gd name="T11" fmla="*/ 182 h 182"/>
                <a:gd name="T12" fmla="*/ 0 w 264"/>
                <a:gd name="T13" fmla="*/ 182 h 182"/>
                <a:gd name="T14" fmla="*/ 0 w 264"/>
                <a:gd name="T15" fmla="*/ 182 h 182"/>
                <a:gd name="T16" fmla="*/ 0 w 264"/>
                <a:gd name="T17" fmla="*/ 0 h 182"/>
                <a:gd name="T18" fmla="*/ 0 w 264"/>
                <a:gd name="T1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82">
                  <a:moveTo>
                    <a:pt x="0" y="0"/>
                  </a:moveTo>
                  <a:lnTo>
                    <a:pt x="0" y="0"/>
                  </a:lnTo>
                  <a:lnTo>
                    <a:pt x="264" y="0"/>
                  </a:lnTo>
                  <a:lnTo>
                    <a:pt x="264" y="0"/>
                  </a:lnTo>
                  <a:lnTo>
                    <a:pt x="264" y="182"/>
                  </a:lnTo>
                  <a:lnTo>
                    <a:pt x="264" y="182"/>
                  </a:lnTo>
                  <a:lnTo>
                    <a:pt x="0" y="182"/>
                  </a:lnTo>
                  <a:lnTo>
                    <a:pt x="0" y="182"/>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5" name="Freeform 1405">
              <a:extLst>
                <a:ext uri="{FF2B5EF4-FFF2-40B4-BE49-F238E27FC236}">
                  <a16:creationId xmlns:a16="http://schemas.microsoft.com/office/drawing/2014/main" xmlns="" id="{1C069242-503D-49DC-9483-51F49AA026A2}"/>
                </a:ext>
              </a:extLst>
            </p:cNvPr>
            <p:cNvSpPr>
              <a:spLocks/>
            </p:cNvSpPr>
            <p:nvPr/>
          </p:nvSpPr>
          <p:spPr bwMode="auto">
            <a:xfrm>
              <a:off x="5089525" y="4921250"/>
              <a:ext cx="479425" cy="368300"/>
            </a:xfrm>
            <a:custGeom>
              <a:avLst/>
              <a:gdLst>
                <a:gd name="T0" fmla="*/ 8 w 302"/>
                <a:gd name="T1" fmla="*/ 0 h 232"/>
                <a:gd name="T2" fmla="*/ 8 w 302"/>
                <a:gd name="T3" fmla="*/ 0 h 232"/>
                <a:gd name="T4" fmla="*/ 292 w 302"/>
                <a:gd name="T5" fmla="*/ 0 h 232"/>
                <a:gd name="T6" fmla="*/ 292 w 302"/>
                <a:gd name="T7" fmla="*/ 0 h 232"/>
                <a:gd name="T8" fmla="*/ 296 w 302"/>
                <a:gd name="T9" fmla="*/ 2 h 232"/>
                <a:gd name="T10" fmla="*/ 298 w 302"/>
                <a:gd name="T11" fmla="*/ 4 h 232"/>
                <a:gd name="T12" fmla="*/ 302 w 302"/>
                <a:gd name="T13" fmla="*/ 8 h 232"/>
                <a:gd name="T14" fmla="*/ 302 w 302"/>
                <a:gd name="T15" fmla="*/ 8 h 232"/>
                <a:gd name="T16" fmla="*/ 302 w 302"/>
                <a:gd name="T17" fmla="*/ 226 h 232"/>
                <a:gd name="T18" fmla="*/ 302 w 302"/>
                <a:gd name="T19" fmla="*/ 226 h 232"/>
                <a:gd name="T20" fmla="*/ 298 w 302"/>
                <a:gd name="T21" fmla="*/ 230 h 232"/>
                <a:gd name="T22" fmla="*/ 296 w 302"/>
                <a:gd name="T23" fmla="*/ 232 h 232"/>
                <a:gd name="T24" fmla="*/ 292 w 302"/>
                <a:gd name="T25" fmla="*/ 232 h 232"/>
                <a:gd name="T26" fmla="*/ 292 w 302"/>
                <a:gd name="T27" fmla="*/ 232 h 232"/>
                <a:gd name="T28" fmla="*/ 8 w 302"/>
                <a:gd name="T29" fmla="*/ 232 h 232"/>
                <a:gd name="T30" fmla="*/ 8 w 302"/>
                <a:gd name="T31" fmla="*/ 232 h 232"/>
                <a:gd name="T32" fmla="*/ 4 w 302"/>
                <a:gd name="T33" fmla="*/ 232 h 232"/>
                <a:gd name="T34" fmla="*/ 2 w 302"/>
                <a:gd name="T35" fmla="*/ 230 h 232"/>
                <a:gd name="T36" fmla="*/ 0 w 302"/>
                <a:gd name="T37" fmla="*/ 226 h 232"/>
                <a:gd name="T38" fmla="*/ 0 w 302"/>
                <a:gd name="T39" fmla="*/ 226 h 232"/>
                <a:gd name="T40" fmla="*/ 0 w 302"/>
                <a:gd name="T41" fmla="*/ 8 h 232"/>
                <a:gd name="T42" fmla="*/ 0 w 302"/>
                <a:gd name="T43" fmla="*/ 8 h 232"/>
                <a:gd name="T44" fmla="*/ 2 w 302"/>
                <a:gd name="T45" fmla="*/ 4 h 232"/>
                <a:gd name="T46" fmla="*/ 4 w 302"/>
                <a:gd name="T47" fmla="*/ 2 h 232"/>
                <a:gd name="T48" fmla="*/ 8 w 302"/>
                <a:gd name="T49" fmla="*/ 0 h 232"/>
                <a:gd name="T50" fmla="*/ 8 w 302"/>
                <a:gd name="T5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2" h="232">
                  <a:moveTo>
                    <a:pt x="8" y="0"/>
                  </a:moveTo>
                  <a:lnTo>
                    <a:pt x="8" y="0"/>
                  </a:lnTo>
                  <a:lnTo>
                    <a:pt x="292" y="0"/>
                  </a:lnTo>
                  <a:lnTo>
                    <a:pt x="292" y="0"/>
                  </a:lnTo>
                  <a:lnTo>
                    <a:pt x="296" y="2"/>
                  </a:lnTo>
                  <a:lnTo>
                    <a:pt x="298" y="4"/>
                  </a:lnTo>
                  <a:lnTo>
                    <a:pt x="302" y="8"/>
                  </a:lnTo>
                  <a:lnTo>
                    <a:pt x="302" y="8"/>
                  </a:lnTo>
                  <a:lnTo>
                    <a:pt x="302" y="226"/>
                  </a:lnTo>
                  <a:lnTo>
                    <a:pt x="302" y="226"/>
                  </a:lnTo>
                  <a:lnTo>
                    <a:pt x="298" y="230"/>
                  </a:lnTo>
                  <a:lnTo>
                    <a:pt x="296" y="232"/>
                  </a:lnTo>
                  <a:lnTo>
                    <a:pt x="292" y="232"/>
                  </a:lnTo>
                  <a:lnTo>
                    <a:pt x="292" y="232"/>
                  </a:lnTo>
                  <a:lnTo>
                    <a:pt x="8" y="232"/>
                  </a:lnTo>
                  <a:lnTo>
                    <a:pt x="8" y="232"/>
                  </a:lnTo>
                  <a:lnTo>
                    <a:pt x="4" y="232"/>
                  </a:lnTo>
                  <a:lnTo>
                    <a:pt x="2" y="230"/>
                  </a:lnTo>
                  <a:lnTo>
                    <a:pt x="0" y="226"/>
                  </a:lnTo>
                  <a:lnTo>
                    <a:pt x="0" y="226"/>
                  </a:lnTo>
                  <a:lnTo>
                    <a:pt x="0" y="8"/>
                  </a:lnTo>
                  <a:lnTo>
                    <a:pt x="0" y="8"/>
                  </a:lnTo>
                  <a:lnTo>
                    <a:pt x="2" y="4"/>
                  </a:lnTo>
                  <a:lnTo>
                    <a:pt x="4" y="2"/>
                  </a:lnTo>
                  <a:lnTo>
                    <a:pt x="8" y="0"/>
                  </a:lnTo>
                  <a:lnTo>
                    <a:pt x="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6" name="Freeform 1406">
              <a:extLst>
                <a:ext uri="{FF2B5EF4-FFF2-40B4-BE49-F238E27FC236}">
                  <a16:creationId xmlns:a16="http://schemas.microsoft.com/office/drawing/2014/main" xmlns="" id="{E9CF8F0E-FB5E-4FE9-B6B3-61A4CA01A3B2}"/>
                </a:ext>
              </a:extLst>
            </p:cNvPr>
            <p:cNvSpPr>
              <a:spLocks noEditPoints="1"/>
            </p:cNvSpPr>
            <p:nvPr/>
          </p:nvSpPr>
          <p:spPr bwMode="auto">
            <a:xfrm>
              <a:off x="5156200" y="4987925"/>
              <a:ext cx="342900" cy="212725"/>
            </a:xfrm>
            <a:custGeom>
              <a:avLst/>
              <a:gdLst>
                <a:gd name="T0" fmla="*/ 144 w 216"/>
                <a:gd name="T1" fmla="*/ 64 h 134"/>
                <a:gd name="T2" fmla="*/ 150 w 216"/>
                <a:gd name="T3" fmla="*/ 56 h 134"/>
                <a:gd name="T4" fmla="*/ 120 w 216"/>
                <a:gd name="T5" fmla="*/ 38 h 134"/>
                <a:gd name="T6" fmla="*/ 96 w 216"/>
                <a:gd name="T7" fmla="*/ 38 h 134"/>
                <a:gd name="T8" fmla="*/ 66 w 216"/>
                <a:gd name="T9" fmla="*/ 56 h 134"/>
                <a:gd name="T10" fmla="*/ 72 w 216"/>
                <a:gd name="T11" fmla="*/ 64 h 134"/>
                <a:gd name="T12" fmla="*/ 74 w 216"/>
                <a:gd name="T13" fmla="*/ 70 h 134"/>
                <a:gd name="T14" fmla="*/ 82 w 216"/>
                <a:gd name="T15" fmla="*/ 62 h 134"/>
                <a:gd name="T16" fmla="*/ 108 w 216"/>
                <a:gd name="T17" fmla="*/ 52 h 134"/>
                <a:gd name="T18" fmla="*/ 126 w 216"/>
                <a:gd name="T19" fmla="*/ 56 h 134"/>
                <a:gd name="T20" fmla="*/ 142 w 216"/>
                <a:gd name="T21" fmla="*/ 68 h 134"/>
                <a:gd name="T22" fmla="*/ 108 w 216"/>
                <a:gd name="T23" fmla="*/ 66 h 134"/>
                <a:gd name="T24" fmla="*/ 122 w 216"/>
                <a:gd name="T25" fmla="*/ 70 h 134"/>
                <a:gd name="T26" fmla="*/ 134 w 216"/>
                <a:gd name="T27" fmla="*/ 80 h 134"/>
                <a:gd name="T28" fmla="*/ 128 w 216"/>
                <a:gd name="T29" fmla="*/ 94 h 134"/>
                <a:gd name="T30" fmla="*/ 124 w 216"/>
                <a:gd name="T31" fmla="*/ 88 h 134"/>
                <a:gd name="T32" fmla="*/ 108 w 216"/>
                <a:gd name="T33" fmla="*/ 80 h 134"/>
                <a:gd name="T34" fmla="*/ 100 w 216"/>
                <a:gd name="T35" fmla="*/ 82 h 134"/>
                <a:gd name="T36" fmla="*/ 88 w 216"/>
                <a:gd name="T37" fmla="*/ 94 h 134"/>
                <a:gd name="T38" fmla="*/ 82 w 216"/>
                <a:gd name="T39" fmla="*/ 80 h 134"/>
                <a:gd name="T40" fmla="*/ 84 w 216"/>
                <a:gd name="T41" fmla="*/ 76 h 134"/>
                <a:gd name="T42" fmla="*/ 108 w 216"/>
                <a:gd name="T43" fmla="*/ 66 h 134"/>
                <a:gd name="T44" fmla="*/ 108 w 216"/>
                <a:gd name="T45" fmla="*/ 96 h 134"/>
                <a:gd name="T46" fmla="*/ 118 w 216"/>
                <a:gd name="T47" fmla="*/ 102 h 134"/>
                <a:gd name="T48" fmla="*/ 118 w 216"/>
                <a:gd name="T49" fmla="*/ 110 h 134"/>
                <a:gd name="T50" fmla="*/ 108 w 216"/>
                <a:gd name="T51" fmla="*/ 116 h 134"/>
                <a:gd name="T52" fmla="*/ 100 w 216"/>
                <a:gd name="T53" fmla="*/ 114 h 134"/>
                <a:gd name="T54" fmla="*/ 98 w 216"/>
                <a:gd name="T55" fmla="*/ 106 h 134"/>
                <a:gd name="T56" fmla="*/ 104 w 216"/>
                <a:gd name="T57" fmla="*/ 96 h 134"/>
                <a:gd name="T58" fmla="*/ 120 w 216"/>
                <a:gd name="T59" fmla="*/ 0 h 134"/>
                <a:gd name="T60" fmla="*/ 136 w 216"/>
                <a:gd name="T61" fmla="*/ 2 h 134"/>
                <a:gd name="T62" fmla="*/ 170 w 216"/>
                <a:gd name="T63" fmla="*/ 34 h 134"/>
                <a:gd name="T64" fmla="*/ 172 w 216"/>
                <a:gd name="T65" fmla="*/ 34 h 134"/>
                <a:gd name="T66" fmla="*/ 196 w 216"/>
                <a:gd name="T67" fmla="*/ 42 h 134"/>
                <a:gd name="T68" fmla="*/ 212 w 216"/>
                <a:gd name="T69" fmla="*/ 64 h 134"/>
                <a:gd name="T70" fmla="*/ 216 w 216"/>
                <a:gd name="T71" fmla="*/ 84 h 134"/>
                <a:gd name="T72" fmla="*/ 198 w 216"/>
                <a:gd name="T73" fmla="*/ 124 h 134"/>
                <a:gd name="T74" fmla="*/ 186 w 216"/>
                <a:gd name="T75" fmla="*/ 130 h 134"/>
                <a:gd name="T76" fmla="*/ 172 w 216"/>
                <a:gd name="T77" fmla="*/ 134 h 134"/>
                <a:gd name="T78" fmla="*/ 28 w 216"/>
                <a:gd name="T79" fmla="*/ 134 h 134"/>
                <a:gd name="T80" fmla="*/ 10 w 216"/>
                <a:gd name="T81" fmla="*/ 122 h 134"/>
                <a:gd name="T82" fmla="*/ 0 w 216"/>
                <a:gd name="T83" fmla="*/ 102 h 134"/>
                <a:gd name="T84" fmla="*/ 2 w 216"/>
                <a:gd name="T85" fmla="*/ 80 h 134"/>
                <a:gd name="T86" fmla="*/ 24 w 216"/>
                <a:gd name="T87" fmla="*/ 56 h 134"/>
                <a:gd name="T88" fmla="*/ 30 w 216"/>
                <a:gd name="T89" fmla="*/ 48 h 134"/>
                <a:gd name="T90" fmla="*/ 40 w 216"/>
                <a:gd name="T91" fmla="*/ 30 h 134"/>
                <a:gd name="T92" fmla="*/ 56 w 216"/>
                <a:gd name="T93" fmla="*/ 20 h 134"/>
                <a:gd name="T94" fmla="*/ 70 w 216"/>
                <a:gd name="T95" fmla="*/ 20 h 134"/>
                <a:gd name="T96" fmla="*/ 84 w 216"/>
                <a:gd name="T97" fmla="*/ 14 h 134"/>
                <a:gd name="T98" fmla="*/ 120 w 216"/>
                <a:gd name="T9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 h="134">
                  <a:moveTo>
                    <a:pt x="144" y="70"/>
                  </a:moveTo>
                  <a:lnTo>
                    <a:pt x="144" y="70"/>
                  </a:lnTo>
                  <a:lnTo>
                    <a:pt x="144" y="64"/>
                  </a:lnTo>
                  <a:lnTo>
                    <a:pt x="144" y="64"/>
                  </a:lnTo>
                  <a:lnTo>
                    <a:pt x="150" y="56"/>
                  </a:lnTo>
                  <a:lnTo>
                    <a:pt x="150" y="56"/>
                  </a:lnTo>
                  <a:lnTo>
                    <a:pt x="142" y="48"/>
                  </a:lnTo>
                  <a:lnTo>
                    <a:pt x="132" y="42"/>
                  </a:lnTo>
                  <a:lnTo>
                    <a:pt x="120" y="38"/>
                  </a:lnTo>
                  <a:lnTo>
                    <a:pt x="108" y="38"/>
                  </a:lnTo>
                  <a:lnTo>
                    <a:pt x="108" y="38"/>
                  </a:lnTo>
                  <a:lnTo>
                    <a:pt x="96" y="38"/>
                  </a:lnTo>
                  <a:lnTo>
                    <a:pt x="84" y="42"/>
                  </a:lnTo>
                  <a:lnTo>
                    <a:pt x="74" y="48"/>
                  </a:lnTo>
                  <a:lnTo>
                    <a:pt x="66" y="56"/>
                  </a:lnTo>
                  <a:lnTo>
                    <a:pt x="66" y="56"/>
                  </a:lnTo>
                  <a:lnTo>
                    <a:pt x="72" y="64"/>
                  </a:lnTo>
                  <a:lnTo>
                    <a:pt x="72" y="64"/>
                  </a:lnTo>
                  <a:lnTo>
                    <a:pt x="74" y="70"/>
                  </a:lnTo>
                  <a:lnTo>
                    <a:pt x="74" y="70"/>
                  </a:lnTo>
                  <a:lnTo>
                    <a:pt x="74" y="70"/>
                  </a:lnTo>
                  <a:lnTo>
                    <a:pt x="74" y="68"/>
                  </a:lnTo>
                  <a:lnTo>
                    <a:pt x="74" y="68"/>
                  </a:lnTo>
                  <a:lnTo>
                    <a:pt x="82" y="62"/>
                  </a:lnTo>
                  <a:lnTo>
                    <a:pt x="90" y="56"/>
                  </a:lnTo>
                  <a:lnTo>
                    <a:pt x="98" y="54"/>
                  </a:lnTo>
                  <a:lnTo>
                    <a:pt x="108" y="52"/>
                  </a:lnTo>
                  <a:lnTo>
                    <a:pt x="108" y="52"/>
                  </a:lnTo>
                  <a:lnTo>
                    <a:pt x="118" y="54"/>
                  </a:lnTo>
                  <a:lnTo>
                    <a:pt x="126" y="56"/>
                  </a:lnTo>
                  <a:lnTo>
                    <a:pt x="134" y="62"/>
                  </a:lnTo>
                  <a:lnTo>
                    <a:pt x="142" y="68"/>
                  </a:lnTo>
                  <a:lnTo>
                    <a:pt x="142" y="68"/>
                  </a:lnTo>
                  <a:lnTo>
                    <a:pt x="142" y="70"/>
                  </a:lnTo>
                  <a:lnTo>
                    <a:pt x="144" y="70"/>
                  </a:lnTo>
                  <a:close/>
                  <a:moveTo>
                    <a:pt x="108" y="66"/>
                  </a:moveTo>
                  <a:lnTo>
                    <a:pt x="108" y="66"/>
                  </a:lnTo>
                  <a:lnTo>
                    <a:pt x="114" y="66"/>
                  </a:lnTo>
                  <a:lnTo>
                    <a:pt x="122" y="70"/>
                  </a:lnTo>
                  <a:lnTo>
                    <a:pt x="132" y="76"/>
                  </a:lnTo>
                  <a:lnTo>
                    <a:pt x="132" y="76"/>
                  </a:lnTo>
                  <a:lnTo>
                    <a:pt x="134" y="80"/>
                  </a:lnTo>
                  <a:lnTo>
                    <a:pt x="134" y="80"/>
                  </a:lnTo>
                  <a:lnTo>
                    <a:pt x="128" y="94"/>
                  </a:lnTo>
                  <a:lnTo>
                    <a:pt x="128" y="94"/>
                  </a:lnTo>
                  <a:lnTo>
                    <a:pt x="126" y="92"/>
                  </a:lnTo>
                  <a:lnTo>
                    <a:pt x="124" y="88"/>
                  </a:lnTo>
                  <a:lnTo>
                    <a:pt x="124" y="88"/>
                  </a:lnTo>
                  <a:lnTo>
                    <a:pt x="116" y="82"/>
                  </a:lnTo>
                  <a:lnTo>
                    <a:pt x="112" y="82"/>
                  </a:lnTo>
                  <a:lnTo>
                    <a:pt x="108" y="80"/>
                  </a:lnTo>
                  <a:lnTo>
                    <a:pt x="108" y="80"/>
                  </a:lnTo>
                  <a:lnTo>
                    <a:pt x="104" y="82"/>
                  </a:lnTo>
                  <a:lnTo>
                    <a:pt x="100" y="82"/>
                  </a:lnTo>
                  <a:lnTo>
                    <a:pt x="92" y="88"/>
                  </a:lnTo>
                  <a:lnTo>
                    <a:pt x="92" y="88"/>
                  </a:lnTo>
                  <a:lnTo>
                    <a:pt x="88" y="94"/>
                  </a:lnTo>
                  <a:lnTo>
                    <a:pt x="88" y="94"/>
                  </a:lnTo>
                  <a:lnTo>
                    <a:pt x="82" y="80"/>
                  </a:lnTo>
                  <a:lnTo>
                    <a:pt x="82" y="80"/>
                  </a:lnTo>
                  <a:lnTo>
                    <a:pt x="82" y="78"/>
                  </a:lnTo>
                  <a:lnTo>
                    <a:pt x="84" y="76"/>
                  </a:lnTo>
                  <a:lnTo>
                    <a:pt x="84" y="76"/>
                  </a:lnTo>
                  <a:lnTo>
                    <a:pt x="94" y="70"/>
                  </a:lnTo>
                  <a:lnTo>
                    <a:pt x="100" y="66"/>
                  </a:lnTo>
                  <a:lnTo>
                    <a:pt x="108" y="66"/>
                  </a:lnTo>
                  <a:lnTo>
                    <a:pt x="108" y="66"/>
                  </a:lnTo>
                  <a:close/>
                  <a:moveTo>
                    <a:pt x="108" y="96"/>
                  </a:moveTo>
                  <a:lnTo>
                    <a:pt x="108" y="96"/>
                  </a:lnTo>
                  <a:lnTo>
                    <a:pt x="112" y="96"/>
                  </a:lnTo>
                  <a:lnTo>
                    <a:pt x="116" y="98"/>
                  </a:lnTo>
                  <a:lnTo>
                    <a:pt x="118" y="102"/>
                  </a:lnTo>
                  <a:lnTo>
                    <a:pt x="118" y="106"/>
                  </a:lnTo>
                  <a:lnTo>
                    <a:pt x="118" y="106"/>
                  </a:lnTo>
                  <a:lnTo>
                    <a:pt x="118" y="110"/>
                  </a:lnTo>
                  <a:lnTo>
                    <a:pt x="116" y="114"/>
                  </a:lnTo>
                  <a:lnTo>
                    <a:pt x="112" y="116"/>
                  </a:lnTo>
                  <a:lnTo>
                    <a:pt x="108" y="116"/>
                  </a:lnTo>
                  <a:lnTo>
                    <a:pt x="108" y="116"/>
                  </a:lnTo>
                  <a:lnTo>
                    <a:pt x="104" y="116"/>
                  </a:lnTo>
                  <a:lnTo>
                    <a:pt x="100" y="114"/>
                  </a:lnTo>
                  <a:lnTo>
                    <a:pt x="100" y="110"/>
                  </a:lnTo>
                  <a:lnTo>
                    <a:pt x="98" y="106"/>
                  </a:lnTo>
                  <a:lnTo>
                    <a:pt x="98" y="106"/>
                  </a:lnTo>
                  <a:lnTo>
                    <a:pt x="100" y="102"/>
                  </a:lnTo>
                  <a:lnTo>
                    <a:pt x="100" y="98"/>
                  </a:lnTo>
                  <a:lnTo>
                    <a:pt x="104" y="96"/>
                  </a:lnTo>
                  <a:lnTo>
                    <a:pt x="108" y="96"/>
                  </a:lnTo>
                  <a:lnTo>
                    <a:pt x="108" y="96"/>
                  </a:lnTo>
                  <a:close/>
                  <a:moveTo>
                    <a:pt x="120" y="0"/>
                  </a:moveTo>
                  <a:lnTo>
                    <a:pt x="120" y="0"/>
                  </a:lnTo>
                  <a:lnTo>
                    <a:pt x="128" y="0"/>
                  </a:lnTo>
                  <a:lnTo>
                    <a:pt x="136" y="2"/>
                  </a:lnTo>
                  <a:lnTo>
                    <a:pt x="150" y="10"/>
                  </a:lnTo>
                  <a:lnTo>
                    <a:pt x="162" y="20"/>
                  </a:lnTo>
                  <a:lnTo>
                    <a:pt x="170" y="34"/>
                  </a:lnTo>
                  <a:lnTo>
                    <a:pt x="170" y="34"/>
                  </a:lnTo>
                  <a:lnTo>
                    <a:pt x="172" y="34"/>
                  </a:lnTo>
                  <a:lnTo>
                    <a:pt x="172" y="34"/>
                  </a:lnTo>
                  <a:lnTo>
                    <a:pt x="180" y="34"/>
                  </a:lnTo>
                  <a:lnTo>
                    <a:pt x="190" y="38"/>
                  </a:lnTo>
                  <a:lnTo>
                    <a:pt x="196" y="42"/>
                  </a:lnTo>
                  <a:lnTo>
                    <a:pt x="204" y="48"/>
                  </a:lnTo>
                  <a:lnTo>
                    <a:pt x="208" y="56"/>
                  </a:lnTo>
                  <a:lnTo>
                    <a:pt x="212" y="64"/>
                  </a:lnTo>
                  <a:lnTo>
                    <a:pt x="216" y="74"/>
                  </a:lnTo>
                  <a:lnTo>
                    <a:pt x="216" y="84"/>
                  </a:lnTo>
                  <a:lnTo>
                    <a:pt x="216" y="84"/>
                  </a:lnTo>
                  <a:lnTo>
                    <a:pt x="214" y="100"/>
                  </a:lnTo>
                  <a:lnTo>
                    <a:pt x="208" y="112"/>
                  </a:lnTo>
                  <a:lnTo>
                    <a:pt x="198" y="124"/>
                  </a:lnTo>
                  <a:lnTo>
                    <a:pt x="192" y="128"/>
                  </a:lnTo>
                  <a:lnTo>
                    <a:pt x="186" y="130"/>
                  </a:lnTo>
                  <a:lnTo>
                    <a:pt x="186" y="130"/>
                  </a:lnTo>
                  <a:lnTo>
                    <a:pt x="178" y="132"/>
                  </a:lnTo>
                  <a:lnTo>
                    <a:pt x="172" y="134"/>
                  </a:lnTo>
                  <a:lnTo>
                    <a:pt x="172" y="134"/>
                  </a:lnTo>
                  <a:lnTo>
                    <a:pt x="36" y="134"/>
                  </a:lnTo>
                  <a:lnTo>
                    <a:pt x="36" y="134"/>
                  </a:lnTo>
                  <a:lnTo>
                    <a:pt x="28" y="134"/>
                  </a:lnTo>
                  <a:lnTo>
                    <a:pt x="22" y="130"/>
                  </a:lnTo>
                  <a:lnTo>
                    <a:pt x="16" y="126"/>
                  </a:lnTo>
                  <a:lnTo>
                    <a:pt x="10" y="122"/>
                  </a:lnTo>
                  <a:lnTo>
                    <a:pt x="6" y="116"/>
                  </a:lnTo>
                  <a:lnTo>
                    <a:pt x="2" y="108"/>
                  </a:lnTo>
                  <a:lnTo>
                    <a:pt x="0" y="102"/>
                  </a:lnTo>
                  <a:lnTo>
                    <a:pt x="0" y="94"/>
                  </a:lnTo>
                  <a:lnTo>
                    <a:pt x="0" y="94"/>
                  </a:lnTo>
                  <a:lnTo>
                    <a:pt x="2" y="80"/>
                  </a:lnTo>
                  <a:lnTo>
                    <a:pt x="8" y="68"/>
                  </a:lnTo>
                  <a:lnTo>
                    <a:pt x="18" y="60"/>
                  </a:lnTo>
                  <a:lnTo>
                    <a:pt x="24" y="56"/>
                  </a:lnTo>
                  <a:lnTo>
                    <a:pt x="30" y="54"/>
                  </a:lnTo>
                  <a:lnTo>
                    <a:pt x="30" y="54"/>
                  </a:lnTo>
                  <a:lnTo>
                    <a:pt x="30" y="48"/>
                  </a:lnTo>
                  <a:lnTo>
                    <a:pt x="32" y="40"/>
                  </a:lnTo>
                  <a:lnTo>
                    <a:pt x="36" y="36"/>
                  </a:lnTo>
                  <a:lnTo>
                    <a:pt x="40" y="30"/>
                  </a:lnTo>
                  <a:lnTo>
                    <a:pt x="44" y="26"/>
                  </a:lnTo>
                  <a:lnTo>
                    <a:pt x="50" y="22"/>
                  </a:lnTo>
                  <a:lnTo>
                    <a:pt x="56" y="20"/>
                  </a:lnTo>
                  <a:lnTo>
                    <a:pt x="62" y="20"/>
                  </a:lnTo>
                  <a:lnTo>
                    <a:pt x="62" y="20"/>
                  </a:lnTo>
                  <a:lnTo>
                    <a:pt x="70" y="20"/>
                  </a:lnTo>
                  <a:lnTo>
                    <a:pt x="74" y="22"/>
                  </a:lnTo>
                  <a:lnTo>
                    <a:pt x="74" y="22"/>
                  </a:lnTo>
                  <a:lnTo>
                    <a:pt x="84" y="14"/>
                  </a:lnTo>
                  <a:lnTo>
                    <a:pt x="94" y="6"/>
                  </a:lnTo>
                  <a:lnTo>
                    <a:pt x="106" y="0"/>
                  </a:lnTo>
                  <a:lnTo>
                    <a:pt x="120" y="0"/>
                  </a:lnTo>
                  <a:lnTo>
                    <a:pt x="120"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267" name="Freeform 1407">
              <a:extLst>
                <a:ext uri="{FF2B5EF4-FFF2-40B4-BE49-F238E27FC236}">
                  <a16:creationId xmlns:a16="http://schemas.microsoft.com/office/drawing/2014/main" xmlns="" id="{FC12966D-53D1-4E99-A307-6259247FBC18}"/>
                </a:ext>
              </a:extLst>
            </p:cNvPr>
            <p:cNvSpPr>
              <a:spLocks/>
            </p:cNvSpPr>
            <p:nvPr/>
          </p:nvSpPr>
          <p:spPr bwMode="auto">
            <a:xfrm>
              <a:off x="5260975" y="5048250"/>
              <a:ext cx="133350" cy="50800"/>
            </a:xfrm>
            <a:custGeom>
              <a:avLst/>
              <a:gdLst>
                <a:gd name="T0" fmla="*/ 78 w 84"/>
                <a:gd name="T1" fmla="*/ 32 h 32"/>
                <a:gd name="T2" fmla="*/ 78 w 84"/>
                <a:gd name="T3" fmla="*/ 32 h 32"/>
                <a:gd name="T4" fmla="*/ 78 w 84"/>
                <a:gd name="T5" fmla="*/ 26 h 32"/>
                <a:gd name="T6" fmla="*/ 78 w 84"/>
                <a:gd name="T7" fmla="*/ 26 h 32"/>
                <a:gd name="T8" fmla="*/ 84 w 84"/>
                <a:gd name="T9" fmla="*/ 18 h 32"/>
                <a:gd name="T10" fmla="*/ 84 w 84"/>
                <a:gd name="T11" fmla="*/ 18 h 32"/>
                <a:gd name="T12" fmla="*/ 76 w 84"/>
                <a:gd name="T13" fmla="*/ 10 h 32"/>
                <a:gd name="T14" fmla="*/ 66 w 84"/>
                <a:gd name="T15" fmla="*/ 4 h 32"/>
                <a:gd name="T16" fmla="*/ 54 w 84"/>
                <a:gd name="T17" fmla="*/ 0 h 32"/>
                <a:gd name="T18" fmla="*/ 42 w 84"/>
                <a:gd name="T19" fmla="*/ 0 h 32"/>
                <a:gd name="T20" fmla="*/ 42 w 84"/>
                <a:gd name="T21" fmla="*/ 0 h 32"/>
                <a:gd name="T22" fmla="*/ 30 w 84"/>
                <a:gd name="T23" fmla="*/ 0 h 32"/>
                <a:gd name="T24" fmla="*/ 18 w 84"/>
                <a:gd name="T25" fmla="*/ 4 h 32"/>
                <a:gd name="T26" fmla="*/ 8 w 84"/>
                <a:gd name="T27" fmla="*/ 10 h 32"/>
                <a:gd name="T28" fmla="*/ 0 w 84"/>
                <a:gd name="T29" fmla="*/ 18 h 32"/>
                <a:gd name="T30" fmla="*/ 0 w 84"/>
                <a:gd name="T31" fmla="*/ 18 h 32"/>
                <a:gd name="T32" fmla="*/ 6 w 84"/>
                <a:gd name="T33" fmla="*/ 26 h 32"/>
                <a:gd name="T34" fmla="*/ 6 w 84"/>
                <a:gd name="T35" fmla="*/ 26 h 32"/>
                <a:gd name="T36" fmla="*/ 8 w 84"/>
                <a:gd name="T37" fmla="*/ 32 h 32"/>
                <a:gd name="T38" fmla="*/ 8 w 84"/>
                <a:gd name="T39" fmla="*/ 32 h 32"/>
                <a:gd name="T40" fmla="*/ 8 w 84"/>
                <a:gd name="T41" fmla="*/ 32 h 32"/>
                <a:gd name="T42" fmla="*/ 8 w 84"/>
                <a:gd name="T43" fmla="*/ 30 h 32"/>
                <a:gd name="T44" fmla="*/ 8 w 84"/>
                <a:gd name="T45" fmla="*/ 30 h 32"/>
                <a:gd name="T46" fmla="*/ 16 w 84"/>
                <a:gd name="T47" fmla="*/ 24 h 32"/>
                <a:gd name="T48" fmla="*/ 24 w 84"/>
                <a:gd name="T49" fmla="*/ 18 h 32"/>
                <a:gd name="T50" fmla="*/ 32 w 84"/>
                <a:gd name="T51" fmla="*/ 16 h 32"/>
                <a:gd name="T52" fmla="*/ 42 w 84"/>
                <a:gd name="T53" fmla="*/ 14 h 32"/>
                <a:gd name="T54" fmla="*/ 42 w 84"/>
                <a:gd name="T55" fmla="*/ 14 h 32"/>
                <a:gd name="T56" fmla="*/ 52 w 84"/>
                <a:gd name="T57" fmla="*/ 16 h 32"/>
                <a:gd name="T58" fmla="*/ 60 w 84"/>
                <a:gd name="T59" fmla="*/ 18 h 32"/>
                <a:gd name="T60" fmla="*/ 68 w 84"/>
                <a:gd name="T61" fmla="*/ 24 h 32"/>
                <a:gd name="T62" fmla="*/ 76 w 84"/>
                <a:gd name="T63" fmla="*/ 30 h 32"/>
                <a:gd name="T64" fmla="*/ 76 w 84"/>
                <a:gd name="T65" fmla="*/ 30 h 32"/>
                <a:gd name="T66" fmla="*/ 76 w 84"/>
                <a:gd name="T67" fmla="*/ 32 h 32"/>
                <a:gd name="T68" fmla="*/ 78 w 84"/>
                <a:gd name="T6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32">
                  <a:moveTo>
                    <a:pt x="78" y="32"/>
                  </a:moveTo>
                  <a:lnTo>
                    <a:pt x="78" y="32"/>
                  </a:lnTo>
                  <a:lnTo>
                    <a:pt x="78" y="26"/>
                  </a:lnTo>
                  <a:lnTo>
                    <a:pt x="78" y="26"/>
                  </a:lnTo>
                  <a:lnTo>
                    <a:pt x="84" y="18"/>
                  </a:lnTo>
                  <a:lnTo>
                    <a:pt x="84" y="18"/>
                  </a:lnTo>
                  <a:lnTo>
                    <a:pt x="76" y="10"/>
                  </a:lnTo>
                  <a:lnTo>
                    <a:pt x="66" y="4"/>
                  </a:lnTo>
                  <a:lnTo>
                    <a:pt x="54" y="0"/>
                  </a:lnTo>
                  <a:lnTo>
                    <a:pt x="42" y="0"/>
                  </a:lnTo>
                  <a:lnTo>
                    <a:pt x="42" y="0"/>
                  </a:lnTo>
                  <a:lnTo>
                    <a:pt x="30" y="0"/>
                  </a:lnTo>
                  <a:lnTo>
                    <a:pt x="18" y="4"/>
                  </a:lnTo>
                  <a:lnTo>
                    <a:pt x="8" y="10"/>
                  </a:lnTo>
                  <a:lnTo>
                    <a:pt x="0" y="18"/>
                  </a:lnTo>
                  <a:lnTo>
                    <a:pt x="0" y="18"/>
                  </a:lnTo>
                  <a:lnTo>
                    <a:pt x="6" y="26"/>
                  </a:lnTo>
                  <a:lnTo>
                    <a:pt x="6" y="26"/>
                  </a:lnTo>
                  <a:lnTo>
                    <a:pt x="8" y="32"/>
                  </a:lnTo>
                  <a:lnTo>
                    <a:pt x="8" y="32"/>
                  </a:lnTo>
                  <a:lnTo>
                    <a:pt x="8" y="32"/>
                  </a:lnTo>
                  <a:lnTo>
                    <a:pt x="8" y="30"/>
                  </a:lnTo>
                  <a:lnTo>
                    <a:pt x="8" y="30"/>
                  </a:lnTo>
                  <a:lnTo>
                    <a:pt x="16" y="24"/>
                  </a:lnTo>
                  <a:lnTo>
                    <a:pt x="24" y="18"/>
                  </a:lnTo>
                  <a:lnTo>
                    <a:pt x="32" y="16"/>
                  </a:lnTo>
                  <a:lnTo>
                    <a:pt x="42" y="14"/>
                  </a:lnTo>
                  <a:lnTo>
                    <a:pt x="42" y="14"/>
                  </a:lnTo>
                  <a:lnTo>
                    <a:pt x="52" y="16"/>
                  </a:lnTo>
                  <a:lnTo>
                    <a:pt x="60" y="18"/>
                  </a:lnTo>
                  <a:lnTo>
                    <a:pt x="68" y="24"/>
                  </a:lnTo>
                  <a:lnTo>
                    <a:pt x="76" y="30"/>
                  </a:lnTo>
                  <a:lnTo>
                    <a:pt x="76" y="30"/>
                  </a:lnTo>
                  <a:lnTo>
                    <a:pt x="76" y="32"/>
                  </a:lnTo>
                  <a:lnTo>
                    <a:pt x="78" y="3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8" name="Freeform 1408">
              <a:extLst>
                <a:ext uri="{FF2B5EF4-FFF2-40B4-BE49-F238E27FC236}">
                  <a16:creationId xmlns:a16="http://schemas.microsoft.com/office/drawing/2014/main" xmlns="" id="{9E7E0984-F97D-44B1-AC2E-E41570670783}"/>
                </a:ext>
              </a:extLst>
            </p:cNvPr>
            <p:cNvSpPr>
              <a:spLocks/>
            </p:cNvSpPr>
            <p:nvPr/>
          </p:nvSpPr>
          <p:spPr bwMode="auto">
            <a:xfrm>
              <a:off x="5286375" y="5092700"/>
              <a:ext cx="82550" cy="44450"/>
            </a:xfrm>
            <a:custGeom>
              <a:avLst/>
              <a:gdLst>
                <a:gd name="T0" fmla="*/ 26 w 52"/>
                <a:gd name="T1" fmla="*/ 0 h 28"/>
                <a:gd name="T2" fmla="*/ 26 w 52"/>
                <a:gd name="T3" fmla="*/ 0 h 28"/>
                <a:gd name="T4" fmla="*/ 32 w 52"/>
                <a:gd name="T5" fmla="*/ 0 h 28"/>
                <a:gd name="T6" fmla="*/ 40 w 52"/>
                <a:gd name="T7" fmla="*/ 4 h 28"/>
                <a:gd name="T8" fmla="*/ 50 w 52"/>
                <a:gd name="T9" fmla="*/ 10 h 28"/>
                <a:gd name="T10" fmla="*/ 50 w 52"/>
                <a:gd name="T11" fmla="*/ 10 h 28"/>
                <a:gd name="T12" fmla="*/ 52 w 52"/>
                <a:gd name="T13" fmla="*/ 14 h 28"/>
                <a:gd name="T14" fmla="*/ 52 w 52"/>
                <a:gd name="T15" fmla="*/ 14 h 28"/>
                <a:gd name="T16" fmla="*/ 46 w 52"/>
                <a:gd name="T17" fmla="*/ 28 h 28"/>
                <a:gd name="T18" fmla="*/ 46 w 52"/>
                <a:gd name="T19" fmla="*/ 28 h 28"/>
                <a:gd name="T20" fmla="*/ 44 w 52"/>
                <a:gd name="T21" fmla="*/ 26 h 28"/>
                <a:gd name="T22" fmla="*/ 42 w 52"/>
                <a:gd name="T23" fmla="*/ 22 h 28"/>
                <a:gd name="T24" fmla="*/ 42 w 52"/>
                <a:gd name="T25" fmla="*/ 22 h 28"/>
                <a:gd name="T26" fmla="*/ 34 w 52"/>
                <a:gd name="T27" fmla="*/ 16 h 28"/>
                <a:gd name="T28" fmla="*/ 30 w 52"/>
                <a:gd name="T29" fmla="*/ 16 h 28"/>
                <a:gd name="T30" fmla="*/ 26 w 52"/>
                <a:gd name="T31" fmla="*/ 14 h 28"/>
                <a:gd name="T32" fmla="*/ 26 w 52"/>
                <a:gd name="T33" fmla="*/ 14 h 28"/>
                <a:gd name="T34" fmla="*/ 22 w 52"/>
                <a:gd name="T35" fmla="*/ 16 h 28"/>
                <a:gd name="T36" fmla="*/ 18 w 52"/>
                <a:gd name="T37" fmla="*/ 16 h 28"/>
                <a:gd name="T38" fmla="*/ 10 w 52"/>
                <a:gd name="T39" fmla="*/ 22 h 28"/>
                <a:gd name="T40" fmla="*/ 10 w 52"/>
                <a:gd name="T41" fmla="*/ 22 h 28"/>
                <a:gd name="T42" fmla="*/ 6 w 52"/>
                <a:gd name="T43" fmla="*/ 28 h 28"/>
                <a:gd name="T44" fmla="*/ 6 w 52"/>
                <a:gd name="T45" fmla="*/ 28 h 28"/>
                <a:gd name="T46" fmla="*/ 0 w 52"/>
                <a:gd name="T47" fmla="*/ 14 h 28"/>
                <a:gd name="T48" fmla="*/ 0 w 52"/>
                <a:gd name="T49" fmla="*/ 14 h 28"/>
                <a:gd name="T50" fmla="*/ 0 w 52"/>
                <a:gd name="T51" fmla="*/ 12 h 28"/>
                <a:gd name="T52" fmla="*/ 2 w 52"/>
                <a:gd name="T53" fmla="*/ 10 h 28"/>
                <a:gd name="T54" fmla="*/ 2 w 52"/>
                <a:gd name="T55" fmla="*/ 10 h 28"/>
                <a:gd name="T56" fmla="*/ 12 w 52"/>
                <a:gd name="T57" fmla="*/ 4 h 28"/>
                <a:gd name="T58" fmla="*/ 18 w 52"/>
                <a:gd name="T59" fmla="*/ 0 h 28"/>
                <a:gd name="T60" fmla="*/ 26 w 52"/>
                <a:gd name="T61" fmla="*/ 0 h 28"/>
                <a:gd name="T62" fmla="*/ 26 w 52"/>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8">
                  <a:moveTo>
                    <a:pt x="26" y="0"/>
                  </a:moveTo>
                  <a:lnTo>
                    <a:pt x="26" y="0"/>
                  </a:lnTo>
                  <a:lnTo>
                    <a:pt x="32" y="0"/>
                  </a:lnTo>
                  <a:lnTo>
                    <a:pt x="40" y="4"/>
                  </a:lnTo>
                  <a:lnTo>
                    <a:pt x="50" y="10"/>
                  </a:lnTo>
                  <a:lnTo>
                    <a:pt x="50" y="10"/>
                  </a:lnTo>
                  <a:lnTo>
                    <a:pt x="52" y="14"/>
                  </a:lnTo>
                  <a:lnTo>
                    <a:pt x="52" y="14"/>
                  </a:lnTo>
                  <a:lnTo>
                    <a:pt x="46" y="28"/>
                  </a:lnTo>
                  <a:lnTo>
                    <a:pt x="46" y="28"/>
                  </a:lnTo>
                  <a:lnTo>
                    <a:pt x="44" y="26"/>
                  </a:lnTo>
                  <a:lnTo>
                    <a:pt x="42" y="22"/>
                  </a:lnTo>
                  <a:lnTo>
                    <a:pt x="42" y="22"/>
                  </a:lnTo>
                  <a:lnTo>
                    <a:pt x="34" y="16"/>
                  </a:lnTo>
                  <a:lnTo>
                    <a:pt x="30" y="16"/>
                  </a:lnTo>
                  <a:lnTo>
                    <a:pt x="26" y="14"/>
                  </a:lnTo>
                  <a:lnTo>
                    <a:pt x="26" y="14"/>
                  </a:lnTo>
                  <a:lnTo>
                    <a:pt x="22" y="16"/>
                  </a:lnTo>
                  <a:lnTo>
                    <a:pt x="18" y="16"/>
                  </a:lnTo>
                  <a:lnTo>
                    <a:pt x="10" y="22"/>
                  </a:lnTo>
                  <a:lnTo>
                    <a:pt x="10" y="22"/>
                  </a:lnTo>
                  <a:lnTo>
                    <a:pt x="6" y="28"/>
                  </a:lnTo>
                  <a:lnTo>
                    <a:pt x="6" y="28"/>
                  </a:lnTo>
                  <a:lnTo>
                    <a:pt x="0" y="14"/>
                  </a:lnTo>
                  <a:lnTo>
                    <a:pt x="0" y="14"/>
                  </a:lnTo>
                  <a:lnTo>
                    <a:pt x="0" y="12"/>
                  </a:lnTo>
                  <a:lnTo>
                    <a:pt x="2" y="10"/>
                  </a:lnTo>
                  <a:lnTo>
                    <a:pt x="2" y="10"/>
                  </a:lnTo>
                  <a:lnTo>
                    <a:pt x="12" y="4"/>
                  </a:lnTo>
                  <a:lnTo>
                    <a:pt x="18" y="0"/>
                  </a:lnTo>
                  <a:lnTo>
                    <a:pt x="26" y="0"/>
                  </a:lnTo>
                  <a:lnTo>
                    <a:pt x="2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69" name="Freeform 1409">
              <a:extLst>
                <a:ext uri="{FF2B5EF4-FFF2-40B4-BE49-F238E27FC236}">
                  <a16:creationId xmlns:a16="http://schemas.microsoft.com/office/drawing/2014/main" xmlns="" id="{C509B561-89D7-41B9-AB9E-2BCDFE431FB3}"/>
                </a:ext>
              </a:extLst>
            </p:cNvPr>
            <p:cNvSpPr>
              <a:spLocks/>
            </p:cNvSpPr>
            <p:nvPr/>
          </p:nvSpPr>
          <p:spPr bwMode="auto">
            <a:xfrm>
              <a:off x="5311775" y="5140325"/>
              <a:ext cx="31750" cy="31750"/>
            </a:xfrm>
            <a:custGeom>
              <a:avLst/>
              <a:gdLst>
                <a:gd name="T0" fmla="*/ 10 w 20"/>
                <a:gd name="T1" fmla="*/ 0 h 20"/>
                <a:gd name="T2" fmla="*/ 10 w 20"/>
                <a:gd name="T3" fmla="*/ 0 h 20"/>
                <a:gd name="T4" fmla="*/ 14 w 20"/>
                <a:gd name="T5" fmla="*/ 0 h 20"/>
                <a:gd name="T6" fmla="*/ 18 w 20"/>
                <a:gd name="T7" fmla="*/ 2 h 20"/>
                <a:gd name="T8" fmla="*/ 20 w 20"/>
                <a:gd name="T9" fmla="*/ 6 h 20"/>
                <a:gd name="T10" fmla="*/ 20 w 20"/>
                <a:gd name="T11" fmla="*/ 10 h 20"/>
                <a:gd name="T12" fmla="*/ 20 w 20"/>
                <a:gd name="T13" fmla="*/ 10 h 20"/>
                <a:gd name="T14" fmla="*/ 20 w 20"/>
                <a:gd name="T15" fmla="*/ 14 h 20"/>
                <a:gd name="T16" fmla="*/ 18 w 20"/>
                <a:gd name="T17" fmla="*/ 18 h 20"/>
                <a:gd name="T18" fmla="*/ 14 w 20"/>
                <a:gd name="T19" fmla="*/ 20 h 20"/>
                <a:gd name="T20" fmla="*/ 10 w 20"/>
                <a:gd name="T21" fmla="*/ 20 h 20"/>
                <a:gd name="T22" fmla="*/ 10 w 20"/>
                <a:gd name="T23" fmla="*/ 20 h 20"/>
                <a:gd name="T24" fmla="*/ 6 w 20"/>
                <a:gd name="T25" fmla="*/ 20 h 20"/>
                <a:gd name="T26" fmla="*/ 2 w 20"/>
                <a:gd name="T27" fmla="*/ 18 h 20"/>
                <a:gd name="T28" fmla="*/ 2 w 20"/>
                <a:gd name="T29" fmla="*/ 14 h 20"/>
                <a:gd name="T30" fmla="*/ 0 w 20"/>
                <a:gd name="T31" fmla="*/ 10 h 20"/>
                <a:gd name="T32" fmla="*/ 0 w 20"/>
                <a:gd name="T33" fmla="*/ 10 h 20"/>
                <a:gd name="T34" fmla="*/ 2 w 20"/>
                <a:gd name="T35" fmla="*/ 6 h 20"/>
                <a:gd name="T36" fmla="*/ 2 w 20"/>
                <a:gd name="T37" fmla="*/ 2 h 20"/>
                <a:gd name="T38" fmla="*/ 6 w 20"/>
                <a:gd name="T39" fmla="*/ 0 h 20"/>
                <a:gd name="T40" fmla="*/ 10 w 20"/>
                <a:gd name="T41" fmla="*/ 0 h 20"/>
                <a:gd name="T42" fmla="*/ 10 w 20"/>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10" y="0"/>
                  </a:moveTo>
                  <a:lnTo>
                    <a:pt x="10" y="0"/>
                  </a:lnTo>
                  <a:lnTo>
                    <a:pt x="14" y="0"/>
                  </a:lnTo>
                  <a:lnTo>
                    <a:pt x="18" y="2"/>
                  </a:lnTo>
                  <a:lnTo>
                    <a:pt x="20" y="6"/>
                  </a:lnTo>
                  <a:lnTo>
                    <a:pt x="20" y="10"/>
                  </a:lnTo>
                  <a:lnTo>
                    <a:pt x="20" y="10"/>
                  </a:lnTo>
                  <a:lnTo>
                    <a:pt x="20" y="14"/>
                  </a:lnTo>
                  <a:lnTo>
                    <a:pt x="18" y="18"/>
                  </a:lnTo>
                  <a:lnTo>
                    <a:pt x="14" y="20"/>
                  </a:lnTo>
                  <a:lnTo>
                    <a:pt x="10" y="20"/>
                  </a:lnTo>
                  <a:lnTo>
                    <a:pt x="10" y="20"/>
                  </a:lnTo>
                  <a:lnTo>
                    <a:pt x="6" y="20"/>
                  </a:lnTo>
                  <a:lnTo>
                    <a:pt x="2" y="18"/>
                  </a:lnTo>
                  <a:lnTo>
                    <a:pt x="2" y="14"/>
                  </a:lnTo>
                  <a:lnTo>
                    <a:pt x="0" y="10"/>
                  </a:lnTo>
                  <a:lnTo>
                    <a:pt x="0" y="10"/>
                  </a:lnTo>
                  <a:lnTo>
                    <a:pt x="2" y="6"/>
                  </a:lnTo>
                  <a:lnTo>
                    <a:pt x="2" y="2"/>
                  </a:lnTo>
                  <a:lnTo>
                    <a:pt x="6" y="0"/>
                  </a:lnTo>
                  <a:lnTo>
                    <a:pt x="10" y="0"/>
                  </a:lnTo>
                  <a:lnTo>
                    <a:pt x="1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70" name="Freeform 1410">
              <a:extLst>
                <a:ext uri="{FF2B5EF4-FFF2-40B4-BE49-F238E27FC236}">
                  <a16:creationId xmlns:a16="http://schemas.microsoft.com/office/drawing/2014/main" xmlns="" id="{7A0AD932-966D-42A0-B91D-B4B16992E641}"/>
                </a:ext>
              </a:extLst>
            </p:cNvPr>
            <p:cNvSpPr>
              <a:spLocks/>
            </p:cNvSpPr>
            <p:nvPr/>
          </p:nvSpPr>
          <p:spPr bwMode="auto">
            <a:xfrm>
              <a:off x="5156200" y="4987925"/>
              <a:ext cx="342900" cy="212725"/>
            </a:xfrm>
            <a:custGeom>
              <a:avLst/>
              <a:gdLst>
                <a:gd name="T0" fmla="*/ 120 w 216"/>
                <a:gd name="T1" fmla="*/ 0 h 134"/>
                <a:gd name="T2" fmla="*/ 120 w 216"/>
                <a:gd name="T3" fmla="*/ 0 h 134"/>
                <a:gd name="T4" fmla="*/ 128 w 216"/>
                <a:gd name="T5" fmla="*/ 0 h 134"/>
                <a:gd name="T6" fmla="*/ 136 w 216"/>
                <a:gd name="T7" fmla="*/ 2 h 134"/>
                <a:gd name="T8" fmla="*/ 150 w 216"/>
                <a:gd name="T9" fmla="*/ 10 h 134"/>
                <a:gd name="T10" fmla="*/ 162 w 216"/>
                <a:gd name="T11" fmla="*/ 20 h 134"/>
                <a:gd name="T12" fmla="*/ 170 w 216"/>
                <a:gd name="T13" fmla="*/ 34 h 134"/>
                <a:gd name="T14" fmla="*/ 170 w 216"/>
                <a:gd name="T15" fmla="*/ 34 h 134"/>
                <a:gd name="T16" fmla="*/ 172 w 216"/>
                <a:gd name="T17" fmla="*/ 34 h 134"/>
                <a:gd name="T18" fmla="*/ 172 w 216"/>
                <a:gd name="T19" fmla="*/ 34 h 134"/>
                <a:gd name="T20" fmla="*/ 180 w 216"/>
                <a:gd name="T21" fmla="*/ 34 h 134"/>
                <a:gd name="T22" fmla="*/ 190 w 216"/>
                <a:gd name="T23" fmla="*/ 38 h 134"/>
                <a:gd name="T24" fmla="*/ 196 w 216"/>
                <a:gd name="T25" fmla="*/ 42 h 134"/>
                <a:gd name="T26" fmla="*/ 204 w 216"/>
                <a:gd name="T27" fmla="*/ 48 h 134"/>
                <a:gd name="T28" fmla="*/ 208 w 216"/>
                <a:gd name="T29" fmla="*/ 56 h 134"/>
                <a:gd name="T30" fmla="*/ 212 w 216"/>
                <a:gd name="T31" fmla="*/ 64 h 134"/>
                <a:gd name="T32" fmla="*/ 216 w 216"/>
                <a:gd name="T33" fmla="*/ 74 h 134"/>
                <a:gd name="T34" fmla="*/ 216 w 216"/>
                <a:gd name="T35" fmla="*/ 84 h 134"/>
                <a:gd name="T36" fmla="*/ 216 w 216"/>
                <a:gd name="T37" fmla="*/ 84 h 134"/>
                <a:gd name="T38" fmla="*/ 214 w 216"/>
                <a:gd name="T39" fmla="*/ 100 h 134"/>
                <a:gd name="T40" fmla="*/ 208 w 216"/>
                <a:gd name="T41" fmla="*/ 112 h 134"/>
                <a:gd name="T42" fmla="*/ 198 w 216"/>
                <a:gd name="T43" fmla="*/ 124 h 134"/>
                <a:gd name="T44" fmla="*/ 192 w 216"/>
                <a:gd name="T45" fmla="*/ 128 h 134"/>
                <a:gd name="T46" fmla="*/ 186 w 216"/>
                <a:gd name="T47" fmla="*/ 130 h 134"/>
                <a:gd name="T48" fmla="*/ 186 w 216"/>
                <a:gd name="T49" fmla="*/ 130 h 134"/>
                <a:gd name="T50" fmla="*/ 178 w 216"/>
                <a:gd name="T51" fmla="*/ 132 h 134"/>
                <a:gd name="T52" fmla="*/ 172 w 216"/>
                <a:gd name="T53" fmla="*/ 134 h 134"/>
                <a:gd name="T54" fmla="*/ 172 w 216"/>
                <a:gd name="T55" fmla="*/ 134 h 134"/>
                <a:gd name="T56" fmla="*/ 36 w 216"/>
                <a:gd name="T57" fmla="*/ 134 h 134"/>
                <a:gd name="T58" fmla="*/ 36 w 216"/>
                <a:gd name="T59" fmla="*/ 134 h 134"/>
                <a:gd name="T60" fmla="*/ 28 w 216"/>
                <a:gd name="T61" fmla="*/ 134 h 134"/>
                <a:gd name="T62" fmla="*/ 22 w 216"/>
                <a:gd name="T63" fmla="*/ 130 h 134"/>
                <a:gd name="T64" fmla="*/ 16 w 216"/>
                <a:gd name="T65" fmla="*/ 126 h 134"/>
                <a:gd name="T66" fmla="*/ 10 w 216"/>
                <a:gd name="T67" fmla="*/ 122 h 134"/>
                <a:gd name="T68" fmla="*/ 6 w 216"/>
                <a:gd name="T69" fmla="*/ 116 h 134"/>
                <a:gd name="T70" fmla="*/ 2 w 216"/>
                <a:gd name="T71" fmla="*/ 108 h 134"/>
                <a:gd name="T72" fmla="*/ 0 w 216"/>
                <a:gd name="T73" fmla="*/ 102 h 134"/>
                <a:gd name="T74" fmla="*/ 0 w 216"/>
                <a:gd name="T75" fmla="*/ 94 h 134"/>
                <a:gd name="T76" fmla="*/ 0 w 216"/>
                <a:gd name="T77" fmla="*/ 94 h 134"/>
                <a:gd name="T78" fmla="*/ 2 w 216"/>
                <a:gd name="T79" fmla="*/ 80 h 134"/>
                <a:gd name="T80" fmla="*/ 8 w 216"/>
                <a:gd name="T81" fmla="*/ 68 h 134"/>
                <a:gd name="T82" fmla="*/ 18 w 216"/>
                <a:gd name="T83" fmla="*/ 60 h 134"/>
                <a:gd name="T84" fmla="*/ 24 w 216"/>
                <a:gd name="T85" fmla="*/ 56 h 134"/>
                <a:gd name="T86" fmla="*/ 30 w 216"/>
                <a:gd name="T87" fmla="*/ 54 h 134"/>
                <a:gd name="T88" fmla="*/ 30 w 216"/>
                <a:gd name="T89" fmla="*/ 54 h 134"/>
                <a:gd name="T90" fmla="*/ 30 w 216"/>
                <a:gd name="T91" fmla="*/ 48 h 134"/>
                <a:gd name="T92" fmla="*/ 32 w 216"/>
                <a:gd name="T93" fmla="*/ 40 h 134"/>
                <a:gd name="T94" fmla="*/ 36 w 216"/>
                <a:gd name="T95" fmla="*/ 36 h 134"/>
                <a:gd name="T96" fmla="*/ 40 w 216"/>
                <a:gd name="T97" fmla="*/ 30 h 134"/>
                <a:gd name="T98" fmla="*/ 44 w 216"/>
                <a:gd name="T99" fmla="*/ 26 h 134"/>
                <a:gd name="T100" fmla="*/ 50 w 216"/>
                <a:gd name="T101" fmla="*/ 22 h 134"/>
                <a:gd name="T102" fmla="*/ 56 w 216"/>
                <a:gd name="T103" fmla="*/ 20 h 134"/>
                <a:gd name="T104" fmla="*/ 62 w 216"/>
                <a:gd name="T105" fmla="*/ 20 h 134"/>
                <a:gd name="T106" fmla="*/ 62 w 216"/>
                <a:gd name="T107" fmla="*/ 20 h 134"/>
                <a:gd name="T108" fmla="*/ 70 w 216"/>
                <a:gd name="T109" fmla="*/ 20 h 134"/>
                <a:gd name="T110" fmla="*/ 74 w 216"/>
                <a:gd name="T111" fmla="*/ 22 h 134"/>
                <a:gd name="T112" fmla="*/ 74 w 216"/>
                <a:gd name="T113" fmla="*/ 22 h 134"/>
                <a:gd name="T114" fmla="*/ 84 w 216"/>
                <a:gd name="T115" fmla="*/ 14 h 134"/>
                <a:gd name="T116" fmla="*/ 94 w 216"/>
                <a:gd name="T117" fmla="*/ 6 h 134"/>
                <a:gd name="T118" fmla="*/ 106 w 216"/>
                <a:gd name="T119" fmla="*/ 0 h 134"/>
                <a:gd name="T120" fmla="*/ 120 w 216"/>
                <a:gd name="T121" fmla="*/ 0 h 134"/>
                <a:gd name="T122" fmla="*/ 120 w 216"/>
                <a:gd name="T12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134">
                  <a:moveTo>
                    <a:pt x="120" y="0"/>
                  </a:moveTo>
                  <a:lnTo>
                    <a:pt x="120" y="0"/>
                  </a:lnTo>
                  <a:lnTo>
                    <a:pt x="128" y="0"/>
                  </a:lnTo>
                  <a:lnTo>
                    <a:pt x="136" y="2"/>
                  </a:lnTo>
                  <a:lnTo>
                    <a:pt x="150" y="10"/>
                  </a:lnTo>
                  <a:lnTo>
                    <a:pt x="162" y="20"/>
                  </a:lnTo>
                  <a:lnTo>
                    <a:pt x="170" y="34"/>
                  </a:lnTo>
                  <a:lnTo>
                    <a:pt x="170" y="34"/>
                  </a:lnTo>
                  <a:lnTo>
                    <a:pt x="172" y="34"/>
                  </a:lnTo>
                  <a:lnTo>
                    <a:pt x="172" y="34"/>
                  </a:lnTo>
                  <a:lnTo>
                    <a:pt x="180" y="34"/>
                  </a:lnTo>
                  <a:lnTo>
                    <a:pt x="190" y="38"/>
                  </a:lnTo>
                  <a:lnTo>
                    <a:pt x="196" y="42"/>
                  </a:lnTo>
                  <a:lnTo>
                    <a:pt x="204" y="48"/>
                  </a:lnTo>
                  <a:lnTo>
                    <a:pt x="208" y="56"/>
                  </a:lnTo>
                  <a:lnTo>
                    <a:pt x="212" y="64"/>
                  </a:lnTo>
                  <a:lnTo>
                    <a:pt x="216" y="74"/>
                  </a:lnTo>
                  <a:lnTo>
                    <a:pt x="216" y="84"/>
                  </a:lnTo>
                  <a:lnTo>
                    <a:pt x="216" y="84"/>
                  </a:lnTo>
                  <a:lnTo>
                    <a:pt x="214" y="100"/>
                  </a:lnTo>
                  <a:lnTo>
                    <a:pt x="208" y="112"/>
                  </a:lnTo>
                  <a:lnTo>
                    <a:pt x="198" y="124"/>
                  </a:lnTo>
                  <a:lnTo>
                    <a:pt x="192" y="128"/>
                  </a:lnTo>
                  <a:lnTo>
                    <a:pt x="186" y="130"/>
                  </a:lnTo>
                  <a:lnTo>
                    <a:pt x="186" y="130"/>
                  </a:lnTo>
                  <a:lnTo>
                    <a:pt x="178" y="132"/>
                  </a:lnTo>
                  <a:lnTo>
                    <a:pt x="172" y="134"/>
                  </a:lnTo>
                  <a:lnTo>
                    <a:pt x="172" y="134"/>
                  </a:lnTo>
                  <a:lnTo>
                    <a:pt x="36" y="134"/>
                  </a:lnTo>
                  <a:lnTo>
                    <a:pt x="36" y="134"/>
                  </a:lnTo>
                  <a:lnTo>
                    <a:pt x="28" y="134"/>
                  </a:lnTo>
                  <a:lnTo>
                    <a:pt x="22" y="130"/>
                  </a:lnTo>
                  <a:lnTo>
                    <a:pt x="16" y="126"/>
                  </a:lnTo>
                  <a:lnTo>
                    <a:pt x="10" y="122"/>
                  </a:lnTo>
                  <a:lnTo>
                    <a:pt x="6" y="116"/>
                  </a:lnTo>
                  <a:lnTo>
                    <a:pt x="2" y="108"/>
                  </a:lnTo>
                  <a:lnTo>
                    <a:pt x="0" y="102"/>
                  </a:lnTo>
                  <a:lnTo>
                    <a:pt x="0" y="94"/>
                  </a:lnTo>
                  <a:lnTo>
                    <a:pt x="0" y="94"/>
                  </a:lnTo>
                  <a:lnTo>
                    <a:pt x="2" y="80"/>
                  </a:lnTo>
                  <a:lnTo>
                    <a:pt x="8" y="68"/>
                  </a:lnTo>
                  <a:lnTo>
                    <a:pt x="18" y="60"/>
                  </a:lnTo>
                  <a:lnTo>
                    <a:pt x="24" y="56"/>
                  </a:lnTo>
                  <a:lnTo>
                    <a:pt x="30" y="54"/>
                  </a:lnTo>
                  <a:lnTo>
                    <a:pt x="30" y="54"/>
                  </a:lnTo>
                  <a:lnTo>
                    <a:pt x="30" y="48"/>
                  </a:lnTo>
                  <a:lnTo>
                    <a:pt x="32" y="40"/>
                  </a:lnTo>
                  <a:lnTo>
                    <a:pt x="36" y="36"/>
                  </a:lnTo>
                  <a:lnTo>
                    <a:pt x="40" y="30"/>
                  </a:lnTo>
                  <a:lnTo>
                    <a:pt x="44" y="26"/>
                  </a:lnTo>
                  <a:lnTo>
                    <a:pt x="50" y="22"/>
                  </a:lnTo>
                  <a:lnTo>
                    <a:pt x="56" y="20"/>
                  </a:lnTo>
                  <a:lnTo>
                    <a:pt x="62" y="20"/>
                  </a:lnTo>
                  <a:lnTo>
                    <a:pt x="62" y="20"/>
                  </a:lnTo>
                  <a:lnTo>
                    <a:pt x="70" y="20"/>
                  </a:lnTo>
                  <a:lnTo>
                    <a:pt x="74" y="22"/>
                  </a:lnTo>
                  <a:lnTo>
                    <a:pt x="74" y="22"/>
                  </a:lnTo>
                  <a:lnTo>
                    <a:pt x="84" y="14"/>
                  </a:lnTo>
                  <a:lnTo>
                    <a:pt x="94" y="6"/>
                  </a:lnTo>
                  <a:lnTo>
                    <a:pt x="106" y="0"/>
                  </a:lnTo>
                  <a:lnTo>
                    <a:pt x="120" y="0"/>
                  </a:lnTo>
                  <a:lnTo>
                    <a:pt x="12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71" name="Freeform 1412">
              <a:extLst>
                <a:ext uri="{FF2B5EF4-FFF2-40B4-BE49-F238E27FC236}">
                  <a16:creationId xmlns:a16="http://schemas.microsoft.com/office/drawing/2014/main" xmlns="" id="{8C06A432-AF7F-490C-BE5D-91EE590B4D3B}"/>
                </a:ext>
              </a:extLst>
            </p:cNvPr>
            <p:cNvSpPr>
              <a:spLocks noEditPoints="1"/>
            </p:cNvSpPr>
            <p:nvPr/>
          </p:nvSpPr>
          <p:spPr bwMode="auto">
            <a:xfrm>
              <a:off x="5603875" y="4921250"/>
              <a:ext cx="161925" cy="454025"/>
            </a:xfrm>
            <a:custGeom>
              <a:avLst/>
              <a:gdLst>
                <a:gd name="T0" fmla="*/ 42 w 102"/>
                <a:gd name="T1" fmla="*/ 254 h 286"/>
                <a:gd name="T2" fmla="*/ 42 w 102"/>
                <a:gd name="T3" fmla="*/ 264 h 286"/>
                <a:gd name="T4" fmla="*/ 58 w 102"/>
                <a:gd name="T5" fmla="*/ 264 h 286"/>
                <a:gd name="T6" fmla="*/ 58 w 102"/>
                <a:gd name="T7" fmla="*/ 254 h 286"/>
                <a:gd name="T8" fmla="*/ 42 w 102"/>
                <a:gd name="T9" fmla="*/ 254 h 286"/>
                <a:gd name="T10" fmla="*/ 10 w 102"/>
                <a:gd name="T11" fmla="*/ 74 h 286"/>
                <a:gd name="T12" fmla="*/ 10 w 102"/>
                <a:gd name="T13" fmla="*/ 94 h 286"/>
                <a:gd name="T14" fmla="*/ 92 w 102"/>
                <a:gd name="T15" fmla="*/ 94 h 286"/>
                <a:gd name="T16" fmla="*/ 92 w 102"/>
                <a:gd name="T17" fmla="*/ 74 h 286"/>
                <a:gd name="T18" fmla="*/ 10 w 102"/>
                <a:gd name="T19" fmla="*/ 74 h 286"/>
                <a:gd name="T20" fmla="*/ 10 w 102"/>
                <a:gd name="T21" fmla="*/ 42 h 286"/>
                <a:gd name="T22" fmla="*/ 10 w 102"/>
                <a:gd name="T23" fmla="*/ 64 h 286"/>
                <a:gd name="T24" fmla="*/ 92 w 102"/>
                <a:gd name="T25" fmla="*/ 64 h 286"/>
                <a:gd name="T26" fmla="*/ 92 w 102"/>
                <a:gd name="T27" fmla="*/ 42 h 286"/>
                <a:gd name="T28" fmla="*/ 10 w 102"/>
                <a:gd name="T29" fmla="*/ 42 h 286"/>
                <a:gd name="T30" fmla="*/ 10 w 102"/>
                <a:gd name="T31" fmla="*/ 14 h 286"/>
                <a:gd name="T32" fmla="*/ 10 w 102"/>
                <a:gd name="T33" fmla="*/ 34 h 286"/>
                <a:gd name="T34" fmla="*/ 92 w 102"/>
                <a:gd name="T35" fmla="*/ 34 h 286"/>
                <a:gd name="T36" fmla="*/ 92 w 102"/>
                <a:gd name="T37" fmla="*/ 14 h 286"/>
                <a:gd name="T38" fmla="*/ 10 w 102"/>
                <a:gd name="T39" fmla="*/ 14 h 286"/>
                <a:gd name="T40" fmla="*/ 0 w 102"/>
                <a:gd name="T41" fmla="*/ 0 h 286"/>
                <a:gd name="T42" fmla="*/ 0 w 102"/>
                <a:gd name="T43" fmla="*/ 286 h 286"/>
                <a:gd name="T44" fmla="*/ 102 w 102"/>
                <a:gd name="T45" fmla="*/ 286 h 286"/>
                <a:gd name="T46" fmla="*/ 102 w 102"/>
                <a:gd name="T47" fmla="*/ 0 h 286"/>
                <a:gd name="T48" fmla="*/ 0 w 102"/>
                <a:gd name="T4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286">
                  <a:moveTo>
                    <a:pt x="42" y="254"/>
                  </a:moveTo>
                  <a:lnTo>
                    <a:pt x="42" y="264"/>
                  </a:lnTo>
                  <a:lnTo>
                    <a:pt x="58" y="264"/>
                  </a:lnTo>
                  <a:lnTo>
                    <a:pt x="58" y="254"/>
                  </a:lnTo>
                  <a:lnTo>
                    <a:pt x="42" y="254"/>
                  </a:lnTo>
                  <a:close/>
                  <a:moveTo>
                    <a:pt x="10" y="74"/>
                  </a:moveTo>
                  <a:lnTo>
                    <a:pt x="10" y="94"/>
                  </a:lnTo>
                  <a:lnTo>
                    <a:pt x="92" y="94"/>
                  </a:lnTo>
                  <a:lnTo>
                    <a:pt x="92" y="74"/>
                  </a:lnTo>
                  <a:lnTo>
                    <a:pt x="10" y="74"/>
                  </a:lnTo>
                  <a:close/>
                  <a:moveTo>
                    <a:pt x="10" y="42"/>
                  </a:moveTo>
                  <a:lnTo>
                    <a:pt x="10" y="64"/>
                  </a:lnTo>
                  <a:lnTo>
                    <a:pt x="92" y="64"/>
                  </a:lnTo>
                  <a:lnTo>
                    <a:pt x="92" y="42"/>
                  </a:lnTo>
                  <a:lnTo>
                    <a:pt x="10" y="42"/>
                  </a:lnTo>
                  <a:close/>
                  <a:moveTo>
                    <a:pt x="10" y="14"/>
                  </a:moveTo>
                  <a:lnTo>
                    <a:pt x="10" y="34"/>
                  </a:lnTo>
                  <a:lnTo>
                    <a:pt x="92" y="34"/>
                  </a:lnTo>
                  <a:lnTo>
                    <a:pt x="92" y="14"/>
                  </a:lnTo>
                  <a:lnTo>
                    <a:pt x="10" y="14"/>
                  </a:lnTo>
                  <a:close/>
                  <a:moveTo>
                    <a:pt x="0" y="0"/>
                  </a:moveTo>
                  <a:lnTo>
                    <a:pt x="0" y="286"/>
                  </a:lnTo>
                  <a:lnTo>
                    <a:pt x="102" y="286"/>
                  </a:lnTo>
                  <a:lnTo>
                    <a:pt x="102" y="0"/>
                  </a:lnTo>
                  <a:lnTo>
                    <a:pt x="0"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272" name="Rectangle 1413">
            <a:extLst>
              <a:ext uri="{FF2B5EF4-FFF2-40B4-BE49-F238E27FC236}">
                <a16:creationId xmlns:a16="http://schemas.microsoft.com/office/drawing/2014/main" xmlns="" id="{D834EA58-ABE6-47BC-95A7-3FDF720774CB}"/>
              </a:ext>
            </a:extLst>
          </p:cNvPr>
          <p:cNvSpPr>
            <a:spLocks noChangeArrowheads="1"/>
          </p:cNvSpPr>
          <p:nvPr/>
        </p:nvSpPr>
        <p:spPr bwMode="auto">
          <a:xfrm>
            <a:off x="2376967" y="1389592"/>
            <a:ext cx="687488"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73" name="Rectangle 1414">
            <a:extLst>
              <a:ext uri="{FF2B5EF4-FFF2-40B4-BE49-F238E27FC236}">
                <a16:creationId xmlns:a16="http://schemas.microsoft.com/office/drawing/2014/main" xmlns="" id="{4CC6AB93-9874-4557-9F01-2C69D34E8F63}"/>
              </a:ext>
            </a:extLst>
          </p:cNvPr>
          <p:cNvSpPr>
            <a:spLocks noChangeArrowheads="1"/>
          </p:cNvSpPr>
          <p:nvPr/>
        </p:nvSpPr>
        <p:spPr bwMode="auto">
          <a:xfrm>
            <a:off x="2376967"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74" name="Rectangle 1415">
            <a:extLst>
              <a:ext uri="{FF2B5EF4-FFF2-40B4-BE49-F238E27FC236}">
                <a16:creationId xmlns:a16="http://schemas.microsoft.com/office/drawing/2014/main" xmlns="" id="{F30383B4-1834-4E4B-B631-826DAC01CC81}"/>
              </a:ext>
            </a:extLst>
          </p:cNvPr>
          <p:cNvSpPr>
            <a:spLocks noChangeArrowheads="1"/>
          </p:cNvSpPr>
          <p:nvPr/>
        </p:nvSpPr>
        <p:spPr bwMode="auto">
          <a:xfrm>
            <a:off x="2684422"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管理服务</a:t>
            </a:r>
            <a:endParaRPr lang="zh-CN" altLang="zh-CN" sz="1000"/>
          </a:p>
        </p:txBody>
      </p:sp>
      <p:grpSp>
        <p:nvGrpSpPr>
          <p:cNvPr id="275" name="组合 274">
            <a:extLst>
              <a:ext uri="{FF2B5EF4-FFF2-40B4-BE49-F238E27FC236}">
                <a16:creationId xmlns:a16="http://schemas.microsoft.com/office/drawing/2014/main" xmlns="" id="{2393ED04-98D0-4DC3-ACBB-61D369EEFBB8}"/>
              </a:ext>
            </a:extLst>
          </p:cNvPr>
          <p:cNvGrpSpPr/>
          <p:nvPr/>
        </p:nvGrpSpPr>
        <p:grpSpPr>
          <a:xfrm>
            <a:off x="2478780" y="1432685"/>
            <a:ext cx="168344" cy="185985"/>
            <a:chOff x="7943850" y="4895850"/>
            <a:chExt cx="530225" cy="520700"/>
          </a:xfrm>
        </p:grpSpPr>
        <p:sp>
          <p:nvSpPr>
            <p:cNvPr id="278" name="Freeform 1416">
              <a:extLst>
                <a:ext uri="{FF2B5EF4-FFF2-40B4-BE49-F238E27FC236}">
                  <a16:creationId xmlns:a16="http://schemas.microsoft.com/office/drawing/2014/main" xmlns="" id="{8CB082DF-78A5-4A8F-9C69-4B094F2BFDF3}"/>
                </a:ext>
              </a:extLst>
            </p:cNvPr>
            <p:cNvSpPr>
              <a:spLocks noEditPoints="1"/>
            </p:cNvSpPr>
            <p:nvPr/>
          </p:nvSpPr>
          <p:spPr bwMode="auto">
            <a:xfrm>
              <a:off x="7943850" y="4895850"/>
              <a:ext cx="530225" cy="520700"/>
            </a:xfrm>
            <a:custGeom>
              <a:avLst/>
              <a:gdLst>
                <a:gd name="T0" fmla="*/ 222 w 334"/>
                <a:gd name="T1" fmla="*/ 138 h 328"/>
                <a:gd name="T2" fmla="*/ 168 w 334"/>
                <a:gd name="T3" fmla="*/ 120 h 328"/>
                <a:gd name="T4" fmla="*/ 118 w 334"/>
                <a:gd name="T5" fmla="*/ 138 h 328"/>
                <a:gd name="T6" fmla="*/ 126 w 334"/>
                <a:gd name="T7" fmla="*/ 150 h 328"/>
                <a:gd name="T8" fmla="*/ 146 w 334"/>
                <a:gd name="T9" fmla="*/ 138 h 328"/>
                <a:gd name="T10" fmla="*/ 192 w 334"/>
                <a:gd name="T11" fmla="*/ 138 h 328"/>
                <a:gd name="T12" fmla="*/ 168 w 334"/>
                <a:gd name="T13" fmla="*/ 148 h 328"/>
                <a:gd name="T14" fmla="*/ 200 w 334"/>
                <a:gd name="T15" fmla="*/ 158 h 328"/>
                <a:gd name="T16" fmla="*/ 194 w 334"/>
                <a:gd name="T17" fmla="*/ 174 h 328"/>
                <a:gd name="T18" fmla="*/ 168 w 334"/>
                <a:gd name="T19" fmla="*/ 162 h 328"/>
                <a:gd name="T20" fmla="*/ 148 w 334"/>
                <a:gd name="T21" fmla="*/ 172 h 328"/>
                <a:gd name="T22" fmla="*/ 140 w 334"/>
                <a:gd name="T23" fmla="*/ 158 h 328"/>
                <a:gd name="T24" fmla="*/ 168 w 334"/>
                <a:gd name="T25" fmla="*/ 148 h 328"/>
                <a:gd name="T26" fmla="*/ 180 w 334"/>
                <a:gd name="T27" fmla="*/ 178 h 328"/>
                <a:gd name="T28" fmla="*/ 180 w 334"/>
                <a:gd name="T29" fmla="*/ 192 h 328"/>
                <a:gd name="T30" fmla="*/ 162 w 334"/>
                <a:gd name="T31" fmla="*/ 192 h 328"/>
                <a:gd name="T32" fmla="*/ 162 w 334"/>
                <a:gd name="T33" fmla="*/ 178 h 328"/>
                <a:gd name="T34" fmla="*/ 262 w 334"/>
                <a:gd name="T35" fmla="*/ 234 h 328"/>
                <a:gd name="T36" fmla="*/ 252 w 334"/>
                <a:gd name="T37" fmla="*/ 226 h 328"/>
                <a:gd name="T38" fmla="*/ 272 w 334"/>
                <a:gd name="T39" fmla="*/ 222 h 328"/>
                <a:gd name="T40" fmla="*/ 280 w 334"/>
                <a:gd name="T41" fmla="*/ 238 h 328"/>
                <a:gd name="T42" fmla="*/ 286 w 334"/>
                <a:gd name="T43" fmla="*/ 250 h 328"/>
                <a:gd name="T44" fmla="*/ 282 w 334"/>
                <a:gd name="T45" fmla="*/ 266 h 328"/>
                <a:gd name="T46" fmla="*/ 266 w 334"/>
                <a:gd name="T47" fmla="*/ 312 h 328"/>
                <a:gd name="T48" fmla="*/ 262 w 334"/>
                <a:gd name="T49" fmla="*/ 328 h 328"/>
                <a:gd name="T50" fmla="*/ 220 w 334"/>
                <a:gd name="T51" fmla="*/ 326 h 328"/>
                <a:gd name="T52" fmla="*/ 208 w 334"/>
                <a:gd name="T53" fmla="*/ 276 h 328"/>
                <a:gd name="T54" fmla="*/ 206 w 334"/>
                <a:gd name="T55" fmla="*/ 242 h 328"/>
                <a:gd name="T56" fmla="*/ 214 w 334"/>
                <a:gd name="T57" fmla="*/ 224 h 328"/>
                <a:gd name="T58" fmla="*/ 226 w 334"/>
                <a:gd name="T59" fmla="*/ 240 h 328"/>
                <a:gd name="T60" fmla="*/ 234 w 334"/>
                <a:gd name="T61" fmla="*/ 258 h 328"/>
                <a:gd name="T62" fmla="*/ 254 w 334"/>
                <a:gd name="T63" fmla="*/ 254 h 328"/>
                <a:gd name="T64" fmla="*/ 260 w 334"/>
                <a:gd name="T65" fmla="*/ 244 h 328"/>
                <a:gd name="T66" fmla="*/ 248 w 334"/>
                <a:gd name="T67" fmla="*/ 254 h 328"/>
                <a:gd name="T68" fmla="*/ 246 w 334"/>
                <a:gd name="T69" fmla="*/ 88 h 328"/>
                <a:gd name="T70" fmla="*/ 94 w 334"/>
                <a:gd name="T71" fmla="*/ 88 h 328"/>
                <a:gd name="T72" fmla="*/ 92 w 334"/>
                <a:gd name="T73" fmla="*/ 256 h 328"/>
                <a:gd name="T74" fmla="*/ 204 w 334"/>
                <a:gd name="T75" fmla="*/ 262 h 328"/>
                <a:gd name="T76" fmla="*/ 108 w 334"/>
                <a:gd name="T77" fmla="*/ 248 h 328"/>
                <a:gd name="T78" fmla="*/ 108 w 334"/>
                <a:gd name="T79" fmla="*/ 96 h 328"/>
                <a:gd name="T80" fmla="*/ 232 w 334"/>
                <a:gd name="T81" fmla="*/ 244 h 328"/>
                <a:gd name="T82" fmla="*/ 248 w 334"/>
                <a:gd name="T83" fmla="*/ 254 h 328"/>
                <a:gd name="T84" fmla="*/ 202 w 334"/>
                <a:gd name="T85" fmla="*/ 8 h 328"/>
                <a:gd name="T86" fmla="*/ 252 w 334"/>
                <a:gd name="T87" fmla="*/ 54 h 328"/>
                <a:gd name="T88" fmla="*/ 288 w 334"/>
                <a:gd name="T89" fmla="*/ 58 h 328"/>
                <a:gd name="T90" fmla="*/ 332 w 334"/>
                <a:gd name="T91" fmla="*/ 108 h 328"/>
                <a:gd name="T92" fmla="*/ 322 w 334"/>
                <a:gd name="T93" fmla="*/ 160 h 328"/>
                <a:gd name="T94" fmla="*/ 258 w 334"/>
                <a:gd name="T95" fmla="*/ 190 h 328"/>
                <a:gd name="T96" fmla="*/ 254 w 334"/>
                <a:gd name="T97" fmla="*/ 88 h 328"/>
                <a:gd name="T98" fmla="*/ 242 w 334"/>
                <a:gd name="T99" fmla="*/ 78 h 328"/>
                <a:gd name="T100" fmla="*/ 86 w 334"/>
                <a:gd name="T101" fmla="*/ 88 h 328"/>
                <a:gd name="T102" fmla="*/ 66 w 334"/>
                <a:gd name="T103" fmla="*/ 190 h 328"/>
                <a:gd name="T104" fmla="*/ 12 w 334"/>
                <a:gd name="T105" fmla="*/ 166 h 328"/>
                <a:gd name="T106" fmla="*/ 2 w 334"/>
                <a:gd name="T107" fmla="*/ 124 h 328"/>
                <a:gd name="T108" fmla="*/ 36 w 334"/>
                <a:gd name="T109" fmla="*/ 84 h 328"/>
                <a:gd name="T110" fmla="*/ 68 w 334"/>
                <a:gd name="T111" fmla="*/ 46 h 328"/>
                <a:gd name="T112" fmla="*/ 138 w 334"/>
                <a:gd name="T113" fmla="*/ 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4" h="328">
                  <a:moveTo>
                    <a:pt x="212" y="150"/>
                  </a:moveTo>
                  <a:lnTo>
                    <a:pt x="212" y="150"/>
                  </a:lnTo>
                  <a:lnTo>
                    <a:pt x="218" y="146"/>
                  </a:lnTo>
                  <a:lnTo>
                    <a:pt x="218" y="146"/>
                  </a:lnTo>
                  <a:lnTo>
                    <a:pt x="222" y="138"/>
                  </a:lnTo>
                  <a:lnTo>
                    <a:pt x="222" y="138"/>
                  </a:lnTo>
                  <a:lnTo>
                    <a:pt x="212" y="130"/>
                  </a:lnTo>
                  <a:lnTo>
                    <a:pt x="198" y="124"/>
                  </a:lnTo>
                  <a:lnTo>
                    <a:pt x="184" y="120"/>
                  </a:lnTo>
                  <a:lnTo>
                    <a:pt x="168" y="120"/>
                  </a:lnTo>
                  <a:lnTo>
                    <a:pt x="168" y="120"/>
                  </a:lnTo>
                  <a:lnTo>
                    <a:pt x="154" y="120"/>
                  </a:lnTo>
                  <a:lnTo>
                    <a:pt x="140" y="124"/>
                  </a:lnTo>
                  <a:lnTo>
                    <a:pt x="128" y="130"/>
                  </a:lnTo>
                  <a:lnTo>
                    <a:pt x="118" y="138"/>
                  </a:lnTo>
                  <a:lnTo>
                    <a:pt x="118" y="138"/>
                  </a:lnTo>
                  <a:lnTo>
                    <a:pt x="124" y="146"/>
                  </a:lnTo>
                  <a:lnTo>
                    <a:pt x="124" y="146"/>
                  </a:lnTo>
                  <a:lnTo>
                    <a:pt x="126" y="150"/>
                  </a:lnTo>
                  <a:lnTo>
                    <a:pt x="126" y="150"/>
                  </a:lnTo>
                  <a:lnTo>
                    <a:pt x="128" y="150"/>
                  </a:lnTo>
                  <a:lnTo>
                    <a:pt x="128" y="148"/>
                  </a:lnTo>
                  <a:lnTo>
                    <a:pt x="128" y="148"/>
                  </a:lnTo>
                  <a:lnTo>
                    <a:pt x="136" y="144"/>
                  </a:lnTo>
                  <a:lnTo>
                    <a:pt x="146" y="138"/>
                  </a:lnTo>
                  <a:lnTo>
                    <a:pt x="158" y="136"/>
                  </a:lnTo>
                  <a:lnTo>
                    <a:pt x="168" y="134"/>
                  </a:lnTo>
                  <a:lnTo>
                    <a:pt x="168" y="134"/>
                  </a:lnTo>
                  <a:lnTo>
                    <a:pt x="180" y="136"/>
                  </a:lnTo>
                  <a:lnTo>
                    <a:pt x="192" y="138"/>
                  </a:lnTo>
                  <a:lnTo>
                    <a:pt x="202" y="144"/>
                  </a:lnTo>
                  <a:lnTo>
                    <a:pt x="212" y="148"/>
                  </a:lnTo>
                  <a:lnTo>
                    <a:pt x="212" y="148"/>
                  </a:lnTo>
                  <a:lnTo>
                    <a:pt x="212" y="150"/>
                  </a:lnTo>
                  <a:close/>
                  <a:moveTo>
                    <a:pt x="168" y="148"/>
                  </a:moveTo>
                  <a:lnTo>
                    <a:pt x="168" y="148"/>
                  </a:lnTo>
                  <a:lnTo>
                    <a:pt x="178" y="148"/>
                  </a:lnTo>
                  <a:lnTo>
                    <a:pt x="188" y="150"/>
                  </a:lnTo>
                  <a:lnTo>
                    <a:pt x="194" y="154"/>
                  </a:lnTo>
                  <a:lnTo>
                    <a:pt x="200" y="158"/>
                  </a:lnTo>
                  <a:lnTo>
                    <a:pt x="200" y="158"/>
                  </a:lnTo>
                  <a:lnTo>
                    <a:pt x="204" y="160"/>
                  </a:lnTo>
                  <a:lnTo>
                    <a:pt x="204" y="160"/>
                  </a:lnTo>
                  <a:lnTo>
                    <a:pt x="194" y="174"/>
                  </a:lnTo>
                  <a:lnTo>
                    <a:pt x="194" y="174"/>
                  </a:lnTo>
                  <a:lnTo>
                    <a:pt x="192" y="172"/>
                  </a:lnTo>
                  <a:lnTo>
                    <a:pt x="188" y="168"/>
                  </a:lnTo>
                  <a:lnTo>
                    <a:pt x="188" y="168"/>
                  </a:lnTo>
                  <a:lnTo>
                    <a:pt x="180" y="164"/>
                  </a:lnTo>
                  <a:lnTo>
                    <a:pt x="168" y="162"/>
                  </a:lnTo>
                  <a:lnTo>
                    <a:pt x="168" y="162"/>
                  </a:lnTo>
                  <a:lnTo>
                    <a:pt x="160" y="164"/>
                  </a:lnTo>
                  <a:lnTo>
                    <a:pt x="152" y="168"/>
                  </a:lnTo>
                  <a:lnTo>
                    <a:pt x="152" y="168"/>
                  </a:lnTo>
                  <a:lnTo>
                    <a:pt x="148" y="172"/>
                  </a:lnTo>
                  <a:lnTo>
                    <a:pt x="146" y="174"/>
                  </a:lnTo>
                  <a:lnTo>
                    <a:pt x="146" y="174"/>
                  </a:lnTo>
                  <a:lnTo>
                    <a:pt x="138" y="160"/>
                  </a:lnTo>
                  <a:lnTo>
                    <a:pt x="138" y="160"/>
                  </a:lnTo>
                  <a:lnTo>
                    <a:pt x="140" y="158"/>
                  </a:lnTo>
                  <a:lnTo>
                    <a:pt x="140" y="158"/>
                  </a:lnTo>
                  <a:lnTo>
                    <a:pt x="146" y="154"/>
                  </a:lnTo>
                  <a:lnTo>
                    <a:pt x="152" y="150"/>
                  </a:lnTo>
                  <a:lnTo>
                    <a:pt x="160" y="148"/>
                  </a:lnTo>
                  <a:lnTo>
                    <a:pt x="168" y="148"/>
                  </a:lnTo>
                  <a:lnTo>
                    <a:pt x="168" y="148"/>
                  </a:lnTo>
                  <a:close/>
                  <a:moveTo>
                    <a:pt x="168" y="176"/>
                  </a:moveTo>
                  <a:lnTo>
                    <a:pt x="168" y="176"/>
                  </a:lnTo>
                  <a:lnTo>
                    <a:pt x="174" y="176"/>
                  </a:lnTo>
                  <a:lnTo>
                    <a:pt x="180" y="178"/>
                  </a:lnTo>
                  <a:lnTo>
                    <a:pt x="182" y="182"/>
                  </a:lnTo>
                  <a:lnTo>
                    <a:pt x="184" y="184"/>
                  </a:lnTo>
                  <a:lnTo>
                    <a:pt x="184" y="184"/>
                  </a:lnTo>
                  <a:lnTo>
                    <a:pt x="182" y="188"/>
                  </a:lnTo>
                  <a:lnTo>
                    <a:pt x="180" y="192"/>
                  </a:lnTo>
                  <a:lnTo>
                    <a:pt x="174" y="194"/>
                  </a:lnTo>
                  <a:lnTo>
                    <a:pt x="168" y="194"/>
                  </a:lnTo>
                  <a:lnTo>
                    <a:pt x="168" y="194"/>
                  </a:lnTo>
                  <a:lnTo>
                    <a:pt x="164" y="194"/>
                  </a:lnTo>
                  <a:lnTo>
                    <a:pt x="162" y="192"/>
                  </a:lnTo>
                  <a:lnTo>
                    <a:pt x="158" y="188"/>
                  </a:lnTo>
                  <a:lnTo>
                    <a:pt x="158" y="184"/>
                  </a:lnTo>
                  <a:lnTo>
                    <a:pt x="158" y="184"/>
                  </a:lnTo>
                  <a:lnTo>
                    <a:pt x="158" y="182"/>
                  </a:lnTo>
                  <a:lnTo>
                    <a:pt x="162" y="178"/>
                  </a:lnTo>
                  <a:lnTo>
                    <a:pt x="164" y="176"/>
                  </a:lnTo>
                  <a:lnTo>
                    <a:pt x="168" y="176"/>
                  </a:lnTo>
                  <a:lnTo>
                    <a:pt x="168" y="176"/>
                  </a:lnTo>
                  <a:close/>
                  <a:moveTo>
                    <a:pt x="262" y="234"/>
                  </a:moveTo>
                  <a:lnTo>
                    <a:pt x="262" y="234"/>
                  </a:lnTo>
                  <a:lnTo>
                    <a:pt x="262" y="232"/>
                  </a:lnTo>
                  <a:lnTo>
                    <a:pt x="262" y="232"/>
                  </a:lnTo>
                  <a:lnTo>
                    <a:pt x="258" y="230"/>
                  </a:lnTo>
                  <a:lnTo>
                    <a:pt x="252" y="226"/>
                  </a:lnTo>
                  <a:lnTo>
                    <a:pt x="252" y="226"/>
                  </a:lnTo>
                  <a:lnTo>
                    <a:pt x="252" y="208"/>
                  </a:lnTo>
                  <a:lnTo>
                    <a:pt x="252" y="208"/>
                  </a:lnTo>
                  <a:lnTo>
                    <a:pt x="262" y="214"/>
                  </a:lnTo>
                  <a:lnTo>
                    <a:pt x="272" y="222"/>
                  </a:lnTo>
                  <a:lnTo>
                    <a:pt x="272" y="222"/>
                  </a:lnTo>
                  <a:lnTo>
                    <a:pt x="274" y="224"/>
                  </a:lnTo>
                  <a:lnTo>
                    <a:pt x="276" y="226"/>
                  </a:lnTo>
                  <a:lnTo>
                    <a:pt x="278" y="228"/>
                  </a:lnTo>
                  <a:lnTo>
                    <a:pt x="278" y="228"/>
                  </a:lnTo>
                  <a:lnTo>
                    <a:pt x="280" y="238"/>
                  </a:lnTo>
                  <a:lnTo>
                    <a:pt x="282" y="246"/>
                  </a:lnTo>
                  <a:lnTo>
                    <a:pt x="282" y="246"/>
                  </a:lnTo>
                  <a:lnTo>
                    <a:pt x="282" y="248"/>
                  </a:lnTo>
                  <a:lnTo>
                    <a:pt x="286" y="250"/>
                  </a:lnTo>
                  <a:lnTo>
                    <a:pt x="286" y="250"/>
                  </a:lnTo>
                  <a:lnTo>
                    <a:pt x="286" y="258"/>
                  </a:lnTo>
                  <a:lnTo>
                    <a:pt x="286" y="258"/>
                  </a:lnTo>
                  <a:lnTo>
                    <a:pt x="284" y="262"/>
                  </a:lnTo>
                  <a:lnTo>
                    <a:pt x="282" y="266"/>
                  </a:lnTo>
                  <a:lnTo>
                    <a:pt x="282" y="266"/>
                  </a:lnTo>
                  <a:lnTo>
                    <a:pt x="272" y="290"/>
                  </a:lnTo>
                  <a:lnTo>
                    <a:pt x="272" y="290"/>
                  </a:lnTo>
                  <a:lnTo>
                    <a:pt x="268" y="300"/>
                  </a:lnTo>
                  <a:lnTo>
                    <a:pt x="266" y="312"/>
                  </a:lnTo>
                  <a:lnTo>
                    <a:pt x="266" y="312"/>
                  </a:lnTo>
                  <a:lnTo>
                    <a:pt x="266" y="326"/>
                  </a:lnTo>
                  <a:lnTo>
                    <a:pt x="266" y="326"/>
                  </a:lnTo>
                  <a:lnTo>
                    <a:pt x="264" y="328"/>
                  </a:lnTo>
                  <a:lnTo>
                    <a:pt x="262" y="328"/>
                  </a:lnTo>
                  <a:lnTo>
                    <a:pt x="262" y="328"/>
                  </a:lnTo>
                  <a:lnTo>
                    <a:pt x="222" y="328"/>
                  </a:lnTo>
                  <a:lnTo>
                    <a:pt x="222" y="328"/>
                  </a:lnTo>
                  <a:lnTo>
                    <a:pt x="220" y="328"/>
                  </a:lnTo>
                  <a:lnTo>
                    <a:pt x="220" y="326"/>
                  </a:lnTo>
                  <a:lnTo>
                    <a:pt x="220" y="326"/>
                  </a:lnTo>
                  <a:lnTo>
                    <a:pt x="220" y="302"/>
                  </a:lnTo>
                  <a:lnTo>
                    <a:pt x="220" y="302"/>
                  </a:lnTo>
                  <a:lnTo>
                    <a:pt x="214" y="288"/>
                  </a:lnTo>
                  <a:lnTo>
                    <a:pt x="208" y="276"/>
                  </a:lnTo>
                  <a:lnTo>
                    <a:pt x="208" y="276"/>
                  </a:lnTo>
                  <a:lnTo>
                    <a:pt x="206" y="268"/>
                  </a:lnTo>
                  <a:lnTo>
                    <a:pt x="206" y="260"/>
                  </a:lnTo>
                  <a:lnTo>
                    <a:pt x="206" y="260"/>
                  </a:lnTo>
                  <a:lnTo>
                    <a:pt x="206" y="242"/>
                  </a:lnTo>
                  <a:lnTo>
                    <a:pt x="206" y="242"/>
                  </a:lnTo>
                  <a:lnTo>
                    <a:pt x="206" y="230"/>
                  </a:lnTo>
                  <a:lnTo>
                    <a:pt x="208" y="226"/>
                  </a:lnTo>
                  <a:lnTo>
                    <a:pt x="210" y="224"/>
                  </a:lnTo>
                  <a:lnTo>
                    <a:pt x="214" y="224"/>
                  </a:lnTo>
                  <a:lnTo>
                    <a:pt x="214" y="224"/>
                  </a:lnTo>
                  <a:lnTo>
                    <a:pt x="220" y="226"/>
                  </a:lnTo>
                  <a:lnTo>
                    <a:pt x="222" y="228"/>
                  </a:lnTo>
                  <a:lnTo>
                    <a:pt x="224" y="234"/>
                  </a:lnTo>
                  <a:lnTo>
                    <a:pt x="226" y="240"/>
                  </a:lnTo>
                  <a:lnTo>
                    <a:pt x="226" y="240"/>
                  </a:lnTo>
                  <a:lnTo>
                    <a:pt x="228" y="246"/>
                  </a:lnTo>
                  <a:lnTo>
                    <a:pt x="232" y="254"/>
                  </a:lnTo>
                  <a:lnTo>
                    <a:pt x="232" y="254"/>
                  </a:lnTo>
                  <a:lnTo>
                    <a:pt x="232" y="256"/>
                  </a:lnTo>
                  <a:lnTo>
                    <a:pt x="234" y="258"/>
                  </a:lnTo>
                  <a:lnTo>
                    <a:pt x="234" y="258"/>
                  </a:lnTo>
                  <a:lnTo>
                    <a:pt x="244" y="258"/>
                  </a:lnTo>
                  <a:lnTo>
                    <a:pt x="250" y="256"/>
                  </a:lnTo>
                  <a:lnTo>
                    <a:pt x="254" y="254"/>
                  </a:lnTo>
                  <a:lnTo>
                    <a:pt x="254" y="254"/>
                  </a:lnTo>
                  <a:lnTo>
                    <a:pt x="256" y="250"/>
                  </a:lnTo>
                  <a:lnTo>
                    <a:pt x="258" y="246"/>
                  </a:lnTo>
                  <a:lnTo>
                    <a:pt x="258" y="246"/>
                  </a:lnTo>
                  <a:lnTo>
                    <a:pt x="260" y="244"/>
                  </a:lnTo>
                  <a:lnTo>
                    <a:pt x="260" y="244"/>
                  </a:lnTo>
                  <a:lnTo>
                    <a:pt x="260" y="244"/>
                  </a:lnTo>
                  <a:lnTo>
                    <a:pt x="260" y="238"/>
                  </a:lnTo>
                  <a:lnTo>
                    <a:pt x="262" y="234"/>
                  </a:lnTo>
                  <a:lnTo>
                    <a:pt x="262" y="234"/>
                  </a:lnTo>
                  <a:close/>
                  <a:moveTo>
                    <a:pt x="248" y="254"/>
                  </a:moveTo>
                  <a:lnTo>
                    <a:pt x="248" y="254"/>
                  </a:lnTo>
                  <a:lnTo>
                    <a:pt x="248" y="92"/>
                  </a:lnTo>
                  <a:lnTo>
                    <a:pt x="248" y="92"/>
                  </a:lnTo>
                  <a:lnTo>
                    <a:pt x="248" y="90"/>
                  </a:lnTo>
                  <a:lnTo>
                    <a:pt x="246" y="88"/>
                  </a:lnTo>
                  <a:lnTo>
                    <a:pt x="240" y="86"/>
                  </a:lnTo>
                  <a:lnTo>
                    <a:pt x="240" y="86"/>
                  </a:lnTo>
                  <a:lnTo>
                    <a:pt x="100" y="86"/>
                  </a:lnTo>
                  <a:lnTo>
                    <a:pt x="100" y="86"/>
                  </a:lnTo>
                  <a:lnTo>
                    <a:pt x="94" y="88"/>
                  </a:lnTo>
                  <a:lnTo>
                    <a:pt x="92" y="90"/>
                  </a:lnTo>
                  <a:lnTo>
                    <a:pt x="92" y="92"/>
                  </a:lnTo>
                  <a:lnTo>
                    <a:pt x="92" y="92"/>
                  </a:lnTo>
                  <a:lnTo>
                    <a:pt x="92" y="256"/>
                  </a:lnTo>
                  <a:lnTo>
                    <a:pt x="92" y="256"/>
                  </a:lnTo>
                  <a:lnTo>
                    <a:pt x="94" y="260"/>
                  </a:lnTo>
                  <a:lnTo>
                    <a:pt x="100" y="262"/>
                  </a:lnTo>
                  <a:lnTo>
                    <a:pt x="100" y="262"/>
                  </a:lnTo>
                  <a:lnTo>
                    <a:pt x="204" y="262"/>
                  </a:lnTo>
                  <a:lnTo>
                    <a:pt x="204" y="262"/>
                  </a:lnTo>
                  <a:lnTo>
                    <a:pt x="204" y="260"/>
                  </a:lnTo>
                  <a:lnTo>
                    <a:pt x="204" y="260"/>
                  </a:lnTo>
                  <a:lnTo>
                    <a:pt x="200" y="248"/>
                  </a:lnTo>
                  <a:lnTo>
                    <a:pt x="200" y="248"/>
                  </a:lnTo>
                  <a:lnTo>
                    <a:pt x="108" y="248"/>
                  </a:lnTo>
                  <a:lnTo>
                    <a:pt x="106" y="248"/>
                  </a:lnTo>
                  <a:lnTo>
                    <a:pt x="106" y="248"/>
                  </a:lnTo>
                  <a:lnTo>
                    <a:pt x="106" y="100"/>
                  </a:lnTo>
                  <a:lnTo>
                    <a:pt x="108" y="96"/>
                  </a:lnTo>
                  <a:lnTo>
                    <a:pt x="108" y="96"/>
                  </a:lnTo>
                  <a:lnTo>
                    <a:pt x="232" y="96"/>
                  </a:lnTo>
                  <a:lnTo>
                    <a:pt x="232" y="100"/>
                  </a:lnTo>
                  <a:lnTo>
                    <a:pt x="232" y="100"/>
                  </a:lnTo>
                  <a:lnTo>
                    <a:pt x="232" y="244"/>
                  </a:lnTo>
                  <a:lnTo>
                    <a:pt x="232" y="244"/>
                  </a:lnTo>
                  <a:lnTo>
                    <a:pt x="234" y="248"/>
                  </a:lnTo>
                  <a:lnTo>
                    <a:pt x="238" y="254"/>
                  </a:lnTo>
                  <a:lnTo>
                    <a:pt x="238" y="254"/>
                  </a:lnTo>
                  <a:lnTo>
                    <a:pt x="248" y="254"/>
                  </a:lnTo>
                  <a:lnTo>
                    <a:pt x="248" y="254"/>
                  </a:lnTo>
                  <a:close/>
                  <a:moveTo>
                    <a:pt x="158" y="0"/>
                  </a:moveTo>
                  <a:lnTo>
                    <a:pt x="158" y="0"/>
                  </a:lnTo>
                  <a:lnTo>
                    <a:pt x="174" y="0"/>
                  </a:lnTo>
                  <a:lnTo>
                    <a:pt x="188" y="4"/>
                  </a:lnTo>
                  <a:lnTo>
                    <a:pt x="202" y="8"/>
                  </a:lnTo>
                  <a:lnTo>
                    <a:pt x="216" y="14"/>
                  </a:lnTo>
                  <a:lnTo>
                    <a:pt x="226" y="22"/>
                  </a:lnTo>
                  <a:lnTo>
                    <a:pt x="236" y="32"/>
                  </a:lnTo>
                  <a:lnTo>
                    <a:pt x="246" y="42"/>
                  </a:lnTo>
                  <a:lnTo>
                    <a:pt x="252" y="54"/>
                  </a:lnTo>
                  <a:lnTo>
                    <a:pt x="252" y="54"/>
                  </a:lnTo>
                  <a:lnTo>
                    <a:pt x="258" y="54"/>
                  </a:lnTo>
                  <a:lnTo>
                    <a:pt x="258" y="54"/>
                  </a:lnTo>
                  <a:lnTo>
                    <a:pt x="272" y="54"/>
                  </a:lnTo>
                  <a:lnTo>
                    <a:pt x="288" y="58"/>
                  </a:lnTo>
                  <a:lnTo>
                    <a:pt x="300" y="66"/>
                  </a:lnTo>
                  <a:lnTo>
                    <a:pt x="312" y="74"/>
                  </a:lnTo>
                  <a:lnTo>
                    <a:pt x="322" y="84"/>
                  </a:lnTo>
                  <a:lnTo>
                    <a:pt x="328" y="96"/>
                  </a:lnTo>
                  <a:lnTo>
                    <a:pt x="332" y="108"/>
                  </a:lnTo>
                  <a:lnTo>
                    <a:pt x="334" y="122"/>
                  </a:lnTo>
                  <a:lnTo>
                    <a:pt x="334" y="122"/>
                  </a:lnTo>
                  <a:lnTo>
                    <a:pt x="332" y="136"/>
                  </a:lnTo>
                  <a:lnTo>
                    <a:pt x="328" y="148"/>
                  </a:lnTo>
                  <a:lnTo>
                    <a:pt x="322" y="160"/>
                  </a:lnTo>
                  <a:lnTo>
                    <a:pt x="312" y="170"/>
                  </a:lnTo>
                  <a:lnTo>
                    <a:pt x="300" y="178"/>
                  </a:lnTo>
                  <a:lnTo>
                    <a:pt x="288" y="184"/>
                  </a:lnTo>
                  <a:lnTo>
                    <a:pt x="272" y="188"/>
                  </a:lnTo>
                  <a:lnTo>
                    <a:pt x="258" y="190"/>
                  </a:lnTo>
                  <a:lnTo>
                    <a:pt x="258" y="190"/>
                  </a:lnTo>
                  <a:lnTo>
                    <a:pt x="254" y="190"/>
                  </a:lnTo>
                  <a:lnTo>
                    <a:pt x="254" y="190"/>
                  </a:lnTo>
                  <a:lnTo>
                    <a:pt x="254" y="88"/>
                  </a:lnTo>
                  <a:lnTo>
                    <a:pt x="254" y="88"/>
                  </a:lnTo>
                  <a:lnTo>
                    <a:pt x="254" y="84"/>
                  </a:lnTo>
                  <a:lnTo>
                    <a:pt x="252" y="80"/>
                  </a:lnTo>
                  <a:lnTo>
                    <a:pt x="248" y="78"/>
                  </a:lnTo>
                  <a:lnTo>
                    <a:pt x="242" y="78"/>
                  </a:lnTo>
                  <a:lnTo>
                    <a:pt x="242" y="78"/>
                  </a:lnTo>
                  <a:lnTo>
                    <a:pt x="94" y="78"/>
                  </a:lnTo>
                  <a:lnTo>
                    <a:pt x="94" y="78"/>
                  </a:lnTo>
                  <a:lnTo>
                    <a:pt x="90" y="78"/>
                  </a:lnTo>
                  <a:lnTo>
                    <a:pt x="88" y="80"/>
                  </a:lnTo>
                  <a:lnTo>
                    <a:pt x="86" y="88"/>
                  </a:lnTo>
                  <a:lnTo>
                    <a:pt x="86" y="88"/>
                  </a:lnTo>
                  <a:lnTo>
                    <a:pt x="86" y="190"/>
                  </a:lnTo>
                  <a:lnTo>
                    <a:pt x="86" y="190"/>
                  </a:lnTo>
                  <a:lnTo>
                    <a:pt x="66" y="190"/>
                  </a:lnTo>
                  <a:lnTo>
                    <a:pt x="66" y="190"/>
                  </a:lnTo>
                  <a:lnTo>
                    <a:pt x="54" y="188"/>
                  </a:lnTo>
                  <a:lnTo>
                    <a:pt x="42" y="186"/>
                  </a:lnTo>
                  <a:lnTo>
                    <a:pt x="30" y="180"/>
                  </a:lnTo>
                  <a:lnTo>
                    <a:pt x="20" y="174"/>
                  </a:lnTo>
                  <a:lnTo>
                    <a:pt x="12" y="166"/>
                  </a:lnTo>
                  <a:lnTo>
                    <a:pt x="6" y="156"/>
                  </a:lnTo>
                  <a:lnTo>
                    <a:pt x="2" y="146"/>
                  </a:lnTo>
                  <a:lnTo>
                    <a:pt x="0" y="134"/>
                  </a:lnTo>
                  <a:lnTo>
                    <a:pt x="0" y="134"/>
                  </a:lnTo>
                  <a:lnTo>
                    <a:pt x="2" y="124"/>
                  </a:lnTo>
                  <a:lnTo>
                    <a:pt x="6" y="114"/>
                  </a:lnTo>
                  <a:lnTo>
                    <a:pt x="10" y="104"/>
                  </a:lnTo>
                  <a:lnTo>
                    <a:pt x="18" y="96"/>
                  </a:lnTo>
                  <a:lnTo>
                    <a:pt x="26" y="90"/>
                  </a:lnTo>
                  <a:lnTo>
                    <a:pt x="36" y="84"/>
                  </a:lnTo>
                  <a:lnTo>
                    <a:pt x="46" y="80"/>
                  </a:lnTo>
                  <a:lnTo>
                    <a:pt x="58" y="78"/>
                  </a:lnTo>
                  <a:lnTo>
                    <a:pt x="58" y="78"/>
                  </a:lnTo>
                  <a:lnTo>
                    <a:pt x="62" y="62"/>
                  </a:lnTo>
                  <a:lnTo>
                    <a:pt x="68" y="46"/>
                  </a:lnTo>
                  <a:lnTo>
                    <a:pt x="78" y="34"/>
                  </a:lnTo>
                  <a:lnTo>
                    <a:pt x="90" y="22"/>
                  </a:lnTo>
                  <a:lnTo>
                    <a:pt x="104" y="12"/>
                  </a:lnTo>
                  <a:lnTo>
                    <a:pt x="122" y="6"/>
                  </a:lnTo>
                  <a:lnTo>
                    <a:pt x="138" y="2"/>
                  </a:lnTo>
                  <a:lnTo>
                    <a:pt x="158" y="0"/>
                  </a:lnTo>
                  <a:lnTo>
                    <a:pt x="158"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279" name="Freeform 1417">
              <a:extLst>
                <a:ext uri="{FF2B5EF4-FFF2-40B4-BE49-F238E27FC236}">
                  <a16:creationId xmlns:a16="http://schemas.microsoft.com/office/drawing/2014/main" xmlns="" id="{74EA145E-1B3F-4FAE-A726-01975C2C48D7}"/>
                </a:ext>
              </a:extLst>
            </p:cNvPr>
            <p:cNvSpPr>
              <a:spLocks/>
            </p:cNvSpPr>
            <p:nvPr/>
          </p:nvSpPr>
          <p:spPr bwMode="auto">
            <a:xfrm>
              <a:off x="8131175" y="5086350"/>
              <a:ext cx="165100" cy="47625"/>
            </a:xfrm>
            <a:custGeom>
              <a:avLst/>
              <a:gdLst>
                <a:gd name="T0" fmla="*/ 94 w 104"/>
                <a:gd name="T1" fmla="*/ 30 h 30"/>
                <a:gd name="T2" fmla="*/ 94 w 104"/>
                <a:gd name="T3" fmla="*/ 30 h 30"/>
                <a:gd name="T4" fmla="*/ 100 w 104"/>
                <a:gd name="T5" fmla="*/ 26 h 30"/>
                <a:gd name="T6" fmla="*/ 100 w 104"/>
                <a:gd name="T7" fmla="*/ 26 h 30"/>
                <a:gd name="T8" fmla="*/ 104 w 104"/>
                <a:gd name="T9" fmla="*/ 18 h 30"/>
                <a:gd name="T10" fmla="*/ 104 w 104"/>
                <a:gd name="T11" fmla="*/ 18 h 30"/>
                <a:gd name="T12" fmla="*/ 94 w 104"/>
                <a:gd name="T13" fmla="*/ 10 h 30"/>
                <a:gd name="T14" fmla="*/ 80 w 104"/>
                <a:gd name="T15" fmla="*/ 4 h 30"/>
                <a:gd name="T16" fmla="*/ 66 w 104"/>
                <a:gd name="T17" fmla="*/ 0 h 30"/>
                <a:gd name="T18" fmla="*/ 50 w 104"/>
                <a:gd name="T19" fmla="*/ 0 h 30"/>
                <a:gd name="T20" fmla="*/ 50 w 104"/>
                <a:gd name="T21" fmla="*/ 0 h 30"/>
                <a:gd name="T22" fmla="*/ 36 w 104"/>
                <a:gd name="T23" fmla="*/ 0 h 30"/>
                <a:gd name="T24" fmla="*/ 22 w 104"/>
                <a:gd name="T25" fmla="*/ 4 h 30"/>
                <a:gd name="T26" fmla="*/ 10 w 104"/>
                <a:gd name="T27" fmla="*/ 10 h 30"/>
                <a:gd name="T28" fmla="*/ 0 w 104"/>
                <a:gd name="T29" fmla="*/ 18 h 30"/>
                <a:gd name="T30" fmla="*/ 0 w 104"/>
                <a:gd name="T31" fmla="*/ 18 h 30"/>
                <a:gd name="T32" fmla="*/ 6 w 104"/>
                <a:gd name="T33" fmla="*/ 26 h 30"/>
                <a:gd name="T34" fmla="*/ 6 w 104"/>
                <a:gd name="T35" fmla="*/ 26 h 30"/>
                <a:gd name="T36" fmla="*/ 8 w 104"/>
                <a:gd name="T37" fmla="*/ 30 h 30"/>
                <a:gd name="T38" fmla="*/ 8 w 104"/>
                <a:gd name="T39" fmla="*/ 30 h 30"/>
                <a:gd name="T40" fmla="*/ 10 w 104"/>
                <a:gd name="T41" fmla="*/ 30 h 30"/>
                <a:gd name="T42" fmla="*/ 10 w 104"/>
                <a:gd name="T43" fmla="*/ 28 h 30"/>
                <a:gd name="T44" fmla="*/ 10 w 104"/>
                <a:gd name="T45" fmla="*/ 28 h 30"/>
                <a:gd name="T46" fmla="*/ 18 w 104"/>
                <a:gd name="T47" fmla="*/ 24 h 30"/>
                <a:gd name="T48" fmla="*/ 28 w 104"/>
                <a:gd name="T49" fmla="*/ 18 h 30"/>
                <a:gd name="T50" fmla="*/ 40 w 104"/>
                <a:gd name="T51" fmla="*/ 16 h 30"/>
                <a:gd name="T52" fmla="*/ 50 w 104"/>
                <a:gd name="T53" fmla="*/ 14 h 30"/>
                <a:gd name="T54" fmla="*/ 50 w 104"/>
                <a:gd name="T55" fmla="*/ 14 h 30"/>
                <a:gd name="T56" fmla="*/ 62 w 104"/>
                <a:gd name="T57" fmla="*/ 16 h 30"/>
                <a:gd name="T58" fmla="*/ 74 w 104"/>
                <a:gd name="T59" fmla="*/ 18 h 30"/>
                <a:gd name="T60" fmla="*/ 84 w 104"/>
                <a:gd name="T61" fmla="*/ 24 h 30"/>
                <a:gd name="T62" fmla="*/ 94 w 104"/>
                <a:gd name="T63" fmla="*/ 28 h 30"/>
                <a:gd name="T64" fmla="*/ 94 w 104"/>
                <a:gd name="T65" fmla="*/ 28 h 30"/>
                <a:gd name="T66" fmla="*/ 94 w 104"/>
                <a:gd name="T6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30">
                  <a:moveTo>
                    <a:pt x="94" y="30"/>
                  </a:moveTo>
                  <a:lnTo>
                    <a:pt x="94" y="30"/>
                  </a:lnTo>
                  <a:lnTo>
                    <a:pt x="100" y="26"/>
                  </a:lnTo>
                  <a:lnTo>
                    <a:pt x="100" y="26"/>
                  </a:lnTo>
                  <a:lnTo>
                    <a:pt x="104" y="18"/>
                  </a:lnTo>
                  <a:lnTo>
                    <a:pt x="104" y="18"/>
                  </a:lnTo>
                  <a:lnTo>
                    <a:pt x="94" y="10"/>
                  </a:lnTo>
                  <a:lnTo>
                    <a:pt x="80" y="4"/>
                  </a:lnTo>
                  <a:lnTo>
                    <a:pt x="66" y="0"/>
                  </a:lnTo>
                  <a:lnTo>
                    <a:pt x="50" y="0"/>
                  </a:lnTo>
                  <a:lnTo>
                    <a:pt x="50" y="0"/>
                  </a:lnTo>
                  <a:lnTo>
                    <a:pt x="36" y="0"/>
                  </a:lnTo>
                  <a:lnTo>
                    <a:pt x="22" y="4"/>
                  </a:lnTo>
                  <a:lnTo>
                    <a:pt x="10" y="10"/>
                  </a:lnTo>
                  <a:lnTo>
                    <a:pt x="0" y="18"/>
                  </a:lnTo>
                  <a:lnTo>
                    <a:pt x="0" y="18"/>
                  </a:lnTo>
                  <a:lnTo>
                    <a:pt x="6" y="26"/>
                  </a:lnTo>
                  <a:lnTo>
                    <a:pt x="6" y="26"/>
                  </a:lnTo>
                  <a:lnTo>
                    <a:pt x="8" y="30"/>
                  </a:lnTo>
                  <a:lnTo>
                    <a:pt x="8" y="30"/>
                  </a:lnTo>
                  <a:lnTo>
                    <a:pt x="10" y="30"/>
                  </a:lnTo>
                  <a:lnTo>
                    <a:pt x="10" y="28"/>
                  </a:lnTo>
                  <a:lnTo>
                    <a:pt x="10" y="28"/>
                  </a:lnTo>
                  <a:lnTo>
                    <a:pt x="18" y="24"/>
                  </a:lnTo>
                  <a:lnTo>
                    <a:pt x="28" y="18"/>
                  </a:lnTo>
                  <a:lnTo>
                    <a:pt x="40" y="16"/>
                  </a:lnTo>
                  <a:lnTo>
                    <a:pt x="50" y="14"/>
                  </a:lnTo>
                  <a:lnTo>
                    <a:pt x="50" y="14"/>
                  </a:lnTo>
                  <a:lnTo>
                    <a:pt x="62" y="16"/>
                  </a:lnTo>
                  <a:lnTo>
                    <a:pt x="74" y="18"/>
                  </a:lnTo>
                  <a:lnTo>
                    <a:pt x="84" y="24"/>
                  </a:lnTo>
                  <a:lnTo>
                    <a:pt x="94" y="28"/>
                  </a:lnTo>
                  <a:lnTo>
                    <a:pt x="94" y="28"/>
                  </a:lnTo>
                  <a:lnTo>
                    <a:pt x="94" y="3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80" name="Freeform 1418">
              <a:extLst>
                <a:ext uri="{FF2B5EF4-FFF2-40B4-BE49-F238E27FC236}">
                  <a16:creationId xmlns:a16="http://schemas.microsoft.com/office/drawing/2014/main" xmlns="" id="{F5BBBB0E-916D-416E-95CD-DEBD0C71AAA3}"/>
                </a:ext>
              </a:extLst>
            </p:cNvPr>
            <p:cNvSpPr>
              <a:spLocks/>
            </p:cNvSpPr>
            <p:nvPr/>
          </p:nvSpPr>
          <p:spPr bwMode="auto">
            <a:xfrm>
              <a:off x="8162925" y="5130800"/>
              <a:ext cx="104775" cy="41275"/>
            </a:xfrm>
            <a:custGeom>
              <a:avLst/>
              <a:gdLst>
                <a:gd name="T0" fmla="*/ 30 w 66"/>
                <a:gd name="T1" fmla="*/ 0 h 26"/>
                <a:gd name="T2" fmla="*/ 30 w 66"/>
                <a:gd name="T3" fmla="*/ 0 h 26"/>
                <a:gd name="T4" fmla="*/ 40 w 66"/>
                <a:gd name="T5" fmla="*/ 0 h 26"/>
                <a:gd name="T6" fmla="*/ 50 w 66"/>
                <a:gd name="T7" fmla="*/ 2 h 26"/>
                <a:gd name="T8" fmla="*/ 56 w 66"/>
                <a:gd name="T9" fmla="*/ 6 h 26"/>
                <a:gd name="T10" fmla="*/ 62 w 66"/>
                <a:gd name="T11" fmla="*/ 10 h 26"/>
                <a:gd name="T12" fmla="*/ 62 w 66"/>
                <a:gd name="T13" fmla="*/ 10 h 26"/>
                <a:gd name="T14" fmla="*/ 66 w 66"/>
                <a:gd name="T15" fmla="*/ 12 h 26"/>
                <a:gd name="T16" fmla="*/ 66 w 66"/>
                <a:gd name="T17" fmla="*/ 12 h 26"/>
                <a:gd name="T18" fmla="*/ 56 w 66"/>
                <a:gd name="T19" fmla="*/ 26 h 26"/>
                <a:gd name="T20" fmla="*/ 56 w 66"/>
                <a:gd name="T21" fmla="*/ 26 h 26"/>
                <a:gd name="T22" fmla="*/ 54 w 66"/>
                <a:gd name="T23" fmla="*/ 24 h 26"/>
                <a:gd name="T24" fmla="*/ 50 w 66"/>
                <a:gd name="T25" fmla="*/ 20 h 26"/>
                <a:gd name="T26" fmla="*/ 50 w 66"/>
                <a:gd name="T27" fmla="*/ 20 h 26"/>
                <a:gd name="T28" fmla="*/ 42 w 66"/>
                <a:gd name="T29" fmla="*/ 16 h 26"/>
                <a:gd name="T30" fmla="*/ 30 w 66"/>
                <a:gd name="T31" fmla="*/ 14 h 26"/>
                <a:gd name="T32" fmla="*/ 30 w 66"/>
                <a:gd name="T33" fmla="*/ 14 h 26"/>
                <a:gd name="T34" fmla="*/ 22 w 66"/>
                <a:gd name="T35" fmla="*/ 16 h 26"/>
                <a:gd name="T36" fmla="*/ 14 w 66"/>
                <a:gd name="T37" fmla="*/ 20 h 26"/>
                <a:gd name="T38" fmla="*/ 14 w 66"/>
                <a:gd name="T39" fmla="*/ 20 h 26"/>
                <a:gd name="T40" fmla="*/ 10 w 66"/>
                <a:gd name="T41" fmla="*/ 24 h 26"/>
                <a:gd name="T42" fmla="*/ 8 w 66"/>
                <a:gd name="T43" fmla="*/ 26 h 26"/>
                <a:gd name="T44" fmla="*/ 8 w 66"/>
                <a:gd name="T45" fmla="*/ 26 h 26"/>
                <a:gd name="T46" fmla="*/ 0 w 66"/>
                <a:gd name="T47" fmla="*/ 12 h 26"/>
                <a:gd name="T48" fmla="*/ 0 w 66"/>
                <a:gd name="T49" fmla="*/ 12 h 26"/>
                <a:gd name="T50" fmla="*/ 2 w 66"/>
                <a:gd name="T51" fmla="*/ 10 h 26"/>
                <a:gd name="T52" fmla="*/ 2 w 66"/>
                <a:gd name="T53" fmla="*/ 10 h 26"/>
                <a:gd name="T54" fmla="*/ 8 w 66"/>
                <a:gd name="T55" fmla="*/ 6 h 26"/>
                <a:gd name="T56" fmla="*/ 14 w 66"/>
                <a:gd name="T57" fmla="*/ 2 h 26"/>
                <a:gd name="T58" fmla="*/ 22 w 66"/>
                <a:gd name="T59" fmla="*/ 0 h 26"/>
                <a:gd name="T60" fmla="*/ 30 w 66"/>
                <a:gd name="T61" fmla="*/ 0 h 26"/>
                <a:gd name="T62" fmla="*/ 30 w 66"/>
                <a:gd name="T6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26">
                  <a:moveTo>
                    <a:pt x="30" y="0"/>
                  </a:moveTo>
                  <a:lnTo>
                    <a:pt x="30" y="0"/>
                  </a:lnTo>
                  <a:lnTo>
                    <a:pt x="40" y="0"/>
                  </a:lnTo>
                  <a:lnTo>
                    <a:pt x="50" y="2"/>
                  </a:lnTo>
                  <a:lnTo>
                    <a:pt x="56" y="6"/>
                  </a:lnTo>
                  <a:lnTo>
                    <a:pt x="62" y="10"/>
                  </a:lnTo>
                  <a:lnTo>
                    <a:pt x="62" y="10"/>
                  </a:lnTo>
                  <a:lnTo>
                    <a:pt x="66" y="12"/>
                  </a:lnTo>
                  <a:lnTo>
                    <a:pt x="66" y="12"/>
                  </a:lnTo>
                  <a:lnTo>
                    <a:pt x="56" y="26"/>
                  </a:lnTo>
                  <a:lnTo>
                    <a:pt x="56" y="26"/>
                  </a:lnTo>
                  <a:lnTo>
                    <a:pt x="54" y="24"/>
                  </a:lnTo>
                  <a:lnTo>
                    <a:pt x="50" y="20"/>
                  </a:lnTo>
                  <a:lnTo>
                    <a:pt x="50" y="20"/>
                  </a:lnTo>
                  <a:lnTo>
                    <a:pt x="42" y="16"/>
                  </a:lnTo>
                  <a:lnTo>
                    <a:pt x="30" y="14"/>
                  </a:lnTo>
                  <a:lnTo>
                    <a:pt x="30" y="14"/>
                  </a:lnTo>
                  <a:lnTo>
                    <a:pt x="22" y="16"/>
                  </a:lnTo>
                  <a:lnTo>
                    <a:pt x="14" y="20"/>
                  </a:lnTo>
                  <a:lnTo>
                    <a:pt x="14" y="20"/>
                  </a:lnTo>
                  <a:lnTo>
                    <a:pt x="10" y="24"/>
                  </a:lnTo>
                  <a:lnTo>
                    <a:pt x="8" y="26"/>
                  </a:lnTo>
                  <a:lnTo>
                    <a:pt x="8" y="26"/>
                  </a:lnTo>
                  <a:lnTo>
                    <a:pt x="0" y="12"/>
                  </a:lnTo>
                  <a:lnTo>
                    <a:pt x="0" y="12"/>
                  </a:lnTo>
                  <a:lnTo>
                    <a:pt x="2" y="10"/>
                  </a:lnTo>
                  <a:lnTo>
                    <a:pt x="2" y="10"/>
                  </a:lnTo>
                  <a:lnTo>
                    <a:pt x="8" y="6"/>
                  </a:lnTo>
                  <a:lnTo>
                    <a:pt x="14" y="2"/>
                  </a:lnTo>
                  <a:lnTo>
                    <a:pt x="22" y="0"/>
                  </a:lnTo>
                  <a:lnTo>
                    <a:pt x="30" y="0"/>
                  </a:lnTo>
                  <a:lnTo>
                    <a:pt x="3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81" name="Freeform 1419">
              <a:extLst>
                <a:ext uri="{FF2B5EF4-FFF2-40B4-BE49-F238E27FC236}">
                  <a16:creationId xmlns:a16="http://schemas.microsoft.com/office/drawing/2014/main" xmlns="" id="{0CDFBC49-A4A5-4F45-B99E-8976BE01A3CC}"/>
                </a:ext>
              </a:extLst>
            </p:cNvPr>
            <p:cNvSpPr>
              <a:spLocks/>
            </p:cNvSpPr>
            <p:nvPr/>
          </p:nvSpPr>
          <p:spPr bwMode="auto">
            <a:xfrm>
              <a:off x="8194675" y="5175250"/>
              <a:ext cx="41275" cy="28575"/>
            </a:xfrm>
            <a:custGeom>
              <a:avLst/>
              <a:gdLst>
                <a:gd name="T0" fmla="*/ 10 w 26"/>
                <a:gd name="T1" fmla="*/ 0 h 18"/>
                <a:gd name="T2" fmla="*/ 10 w 26"/>
                <a:gd name="T3" fmla="*/ 0 h 18"/>
                <a:gd name="T4" fmla="*/ 16 w 26"/>
                <a:gd name="T5" fmla="*/ 0 h 18"/>
                <a:gd name="T6" fmla="*/ 22 w 26"/>
                <a:gd name="T7" fmla="*/ 2 h 18"/>
                <a:gd name="T8" fmla="*/ 24 w 26"/>
                <a:gd name="T9" fmla="*/ 6 h 18"/>
                <a:gd name="T10" fmla="*/ 26 w 26"/>
                <a:gd name="T11" fmla="*/ 8 h 18"/>
                <a:gd name="T12" fmla="*/ 26 w 26"/>
                <a:gd name="T13" fmla="*/ 8 h 18"/>
                <a:gd name="T14" fmla="*/ 24 w 26"/>
                <a:gd name="T15" fmla="*/ 12 h 18"/>
                <a:gd name="T16" fmla="*/ 22 w 26"/>
                <a:gd name="T17" fmla="*/ 16 h 18"/>
                <a:gd name="T18" fmla="*/ 16 w 26"/>
                <a:gd name="T19" fmla="*/ 18 h 18"/>
                <a:gd name="T20" fmla="*/ 10 w 26"/>
                <a:gd name="T21" fmla="*/ 18 h 18"/>
                <a:gd name="T22" fmla="*/ 10 w 26"/>
                <a:gd name="T23" fmla="*/ 18 h 18"/>
                <a:gd name="T24" fmla="*/ 6 w 26"/>
                <a:gd name="T25" fmla="*/ 18 h 18"/>
                <a:gd name="T26" fmla="*/ 4 w 26"/>
                <a:gd name="T27" fmla="*/ 16 h 18"/>
                <a:gd name="T28" fmla="*/ 0 w 26"/>
                <a:gd name="T29" fmla="*/ 12 h 18"/>
                <a:gd name="T30" fmla="*/ 0 w 26"/>
                <a:gd name="T31" fmla="*/ 8 h 18"/>
                <a:gd name="T32" fmla="*/ 0 w 26"/>
                <a:gd name="T33" fmla="*/ 8 h 18"/>
                <a:gd name="T34" fmla="*/ 0 w 26"/>
                <a:gd name="T35" fmla="*/ 6 h 18"/>
                <a:gd name="T36" fmla="*/ 4 w 26"/>
                <a:gd name="T37" fmla="*/ 2 h 18"/>
                <a:gd name="T38" fmla="*/ 6 w 26"/>
                <a:gd name="T39" fmla="*/ 0 h 18"/>
                <a:gd name="T40" fmla="*/ 10 w 26"/>
                <a:gd name="T41" fmla="*/ 0 h 18"/>
                <a:gd name="T42" fmla="*/ 10 w 26"/>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8">
                  <a:moveTo>
                    <a:pt x="10" y="0"/>
                  </a:moveTo>
                  <a:lnTo>
                    <a:pt x="10" y="0"/>
                  </a:lnTo>
                  <a:lnTo>
                    <a:pt x="16" y="0"/>
                  </a:lnTo>
                  <a:lnTo>
                    <a:pt x="22" y="2"/>
                  </a:lnTo>
                  <a:lnTo>
                    <a:pt x="24" y="6"/>
                  </a:lnTo>
                  <a:lnTo>
                    <a:pt x="26" y="8"/>
                  </a:lnTo>
                  <a:lnTo>
                    <a:pt x="26" y="8"/>
                  </a:lnTo>
                  <a:lnTo>
                    <a:pt x="24" y="12"/>
                  </a:lnTo>
                  <a:lnTo>
                    <a:pt x="22" y="16"/>
                  </a:lnTo>
                  <a:lnTo>
                    <a:pt x="16" y="18"/>
                  </a:lnTo>
                  <a:lnTo>
                    <a:pt x="10" y="18"/>
                  </a:lnTo>
                  <a:lnTo>
                    <a:pt x="10" y="18"/>
                  </a:lnTo>
                  <a:lnTo>
                    <a:pt x="6" y="18"/>
                  </a:lnTo>
                  <a:lnTo>
                    <a:pt x="4" y="16"/>
                  </a:lnTo>
                  <a:lnTo>
                    <a:pt x="0" y="12"/>
                  </a:lnTo>
                  <a:lnTo>
                    <a:pt x="0" y="8"/>
                  </a:lnTo>
                  <a:lnTo>
                    <a:pt x="0" y="8"/>
                  </a:lnTo>
                  <a:lnTo>
                    <a:pt x="0" y="6"/>
                  </a:lnTo>
                  <a:lnTo>
                    <a:pt x="4" y="2"/>
                  </a:lnTo>
                  <a:lnTo>
                    <a:pt x="6" y="0"/>
                  </a:lnTo>
                  <a:lnTo>
                    <a:pt x="10" y="0"/>
                  </a:lnTo>
                  <a:lnTo>
                    <a:pt x="1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82" name="Freeform 1420">
              <a:extLst>
                <a:ext uri="{FF2B5EF4-FFF2-40B4-BE49-F238E27FC236}">
                  <a16:creationId xmlns:a16="http://schemas.microsoft.com/office/drawing/2014/main" xmlns="" id="{01EDD567-A5F8-4F0A-8BC4-183E73F7E7E1}"/>
                </a:ext>
              </a:extLst>
            </p:cNvPr>
            <p:cNvSpPr>
              <a:spLocks/>
            </p:cNvSpPr>
            <p:nvPr/>
          </p:nvSpPr>
          <p:spPr bwMode="auto">
            <a:xfrm>
              <a:off x="8270875" y="5226050"/>
              <a:ext cx="127000" cy="190500"/>
            </a:xfrm>
            <a:custGeom>
              <a:avLst/>
              <a:gdLst>
                <a:gd name="T0" fmla="*/ 56 w 80"/>
                <a:gd name="T1" fmla="*/ 26 h 120"/>
                <a:gd name="T2" fmla="*/ 56 w 80"/>
                <a:gd name="T3" fmla="*/ 24 h 120"/>
                <a:gd name="T4" fmla="*/ 46 w 80"/>
                <a:gd name="T5" fmla="*/ 18 h 120"/>
                <a:gd name="T6" fmla="*/ 46 w 80"/>
                <a:gd name="T7" fmla="*/ 0 h 120"/>
                <a:gd name="T8" fmla="*/ 56 w 80"/>
                <a:gd name="T9" fmla="*/ 6 h 120"/>
                <a:gd name="T10" fmla="*/ 66 w 80"/>
                <a:gd name="T11" fmla="*/ 14 h 120"/>
                <a:gd name="T12" fmla="*/ 70 w 80"/>
                <a:gd name="T13" fmla="*/ 18 h 120"/>
                <a:gd name="T14" fmla="*/ 72 w 80"/>
                <a:gd name="T15" fmla="*/ 20 h 120"/>
                <a:gd name="T16" fmla="*/ 76 w 80"/>
                <a:gd name="T17" fmla="*/ 38 h 120"/>
                <a:gd name="T18" fmla="*/ 76 w 80"/>
                <a:gd name="T19" fmla="*/ 40 h 120"/>
                <a:gd name="T20" fmla="*/ 80 w 80"/>
                <a:gd name="T21" fmla="*/ 42 h 120"/>
                <a:gd name="T22" fmla="*/ 80 w 80"/>
                <a:gd name="T23" fmla="*/ 50 h 120"/>
                <a:gd name="T24" fmla="*/ 76 w 80"/>
                <a:gd name="T25" fmla="*/ 58 h 120"/>
                <a:gd name="T26" fmla="*/ 66 w 80"/>
                <a:gd name="T27" fmla="*/ 82 h 120"/>
                <a:gd name="T28" fmla="*/ 62 w 80"/>
                <a:gd name="T29" fmla="*/ 92 h 120"/>
                <a:gd name="T30" fmla="*/ 60 w 80"/>
                <a:gd name="T31" fmla="*/ 104 h 120"/>
                <a:gd name="T32" fmla="*/ 60 w 80"/>
                <a:gd name="T33" fmla="*/ 118 h 120"/>
                <a:gd name="T34" fmla="*/ 56 w 80"/>
                <a:gd name="T35" fmla="*/ 120 h 120"/>
                <a:gd name="T36" fmla="*/ 16 w 80"/>
                <a:gd name="T37" fmla="*/ 120 h 120"/>
                <a:gd name="T38" fmla="*/ 14 w 80"/>
                <a:gd name="T39" fmla="*/ 120 h 120"/>
                <a:gd name="T40" fmla="*/ 14 w 80"/>
                <a:gd name="T41" fmla="*/ 118 h 120"/>
                <a:gd name="T42" fmla="*/ 14 w 80"/>
                <a:gd name="T43" fmla="*/ 94 h 120"/>
                <a:gd name="T44" fmla="*/ 2 w 80"/>
                <a:gd name="T45" fmla="*/ 68 h 120"/>
                <a:gd name="T46" fmla="*/ 0 w 80"/>
                <a:gd name="T47" fmla="*/ 60 h 120"/>
                <a:gd name="T48" fmla="*/ 0 w 80"/>
                <a:gd name="T49" fmla="*/ 52 h 120"/>
                <a:gd name="T50" fmla="*/ 0 w 80"/>
                <a:gd name="T51" fmla="*/ 34 h 120"/>
                <a:gd name="T52" fmla="*/ 2 w 80"/>
                <a:gd name="T53" fmla="*/ 18 h 120"/>
                <a:gd name="T54" fmla="*/ 8 w 80"/>
                <a:gd name="T55" fmla="*/ 16 h 120"/>
                <a:gd name="T56" fmla="*/ 14 w 80"/>
                <a:gd name="T57" fmla="*/ 18 h 120"/>
                <a:gd name="T58" fmla="*/ 18 w 80"/>
                <a:gd name="T59" fmla="*/ 26 h 120"/>
                <a:gd name="T60" fmla="*/ 20 w 80"/>
                <a:gd name="T61" fmla="*/ 32 h 120"/>
                <a:gd name="T62" fmla="*/ 26 w 80"/>
                <a:gd name="T63" fmla="*/ 46 h 120"/>
                <a:gd name="T64" fmla="*/ 26 w 80"/>
                <a:gd name="T65" fmla="*/ 48 h 120"/>
                <a:gd name="T66" fmla="*/ 28 w 80"/>
                <a:gd name="T67" fmla="*/ 50 h 120"/>
                <a:gd name="T68" fmla="*/ 44 w 80"/>
                <a:gd name="T69" fmla="*/ 48 h 120"/>
                <a:gd name="T70" fmla="*/ 48 w 80"/>
                <a:gd name="T71" fmla="*/ 46 h 120"/>
                <a:gd name="T72" fmla="*/ 52 w 80"/>
                <a:gd name="T73" fmla="*/ 38 h 120"/>
                <a:gd name="T74" fmla="*/ 54 w 80"/>
                <a:gd name="T75" fmla="*/ 36 h 120"/>
                <a:gd name="T76" fmla="*/ 54 w 80"/>
                <a:gd name="T77" fmla="*/ 36 h 120"/>
                <a:gd name="T78" fmla="*/ 56 w 80"/>
                <a:gd name="T79" fmla="*/ 2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120">
                  <a:moveTo>
                    <a:pt x="56" y="26"/>
                  </a:moveTo>
                  <a:lnTo>
                    <a:pt x="56" y="26"/>
                  </a:lnTo>
                  <a:lnTo>
                    <a:pt x="56" y="24"/>
                  </a:lnTo>
                  <a:lnTo>
                    <a:pt x="56" y="24"/>
                  </a:lnTo>
                  <a:lnTo>
                    <a:pt x="52" y="22"/>
                  </a:lnTo>
                  <a:lnTo>
                    <a:pt x="46" y="18"/>
                  </a:lnTo>
                  <a:lnTo>
                    <a:pt x="46" y="18"/>
                  </a:lnTo>
                  <a:lnTo>
                    <a:pt x="46" y="0"/>
                  </a:lnTo>
                  <a:lnTo>
                    <a:pt x="46" y="0"/>
                  </a:lnTo>
                  <a:lnTo>
                    <a:pt x="56" y="6"/>
                  </a:lnTo>
                  <a:lnTo>
                    <a:pt x="66" y="14"/>
                  </a:lnTo>
                  <a:lnTo>
                    <a:pt x="66" y="14"/>
                  </a:lnTo>
                  <a:lnTo>
                    <a:pt x="68" y="16"/>
                  </a:lnTo>
                  <a:lnTo>
                    <a:pt x="70" y="18"/>
                  </a:lnTo>
                  <a:lnTo>
                    <a:pt x="72" y="20"/>
                  </a:lnTo>
                  <a:lnTo>
                    <a:pt x="72" y="20"/>
                  </a:lnTo>
                  <a:lnTo>
                    <a:pt x="74" y="30"/>
                  </a:lnTo>
                  <a:lnTo>
                    <a:pt x="76" y="38"/>
                  </a:lnTo>
                  <a:lnTo>
                    <a:pt x="76" y="38"/>
                  </a:lnTo>
                  <a:lnTo>
                    <a:pt x="76" y="40"/>
                  </a:lnTo>
                  <a:lnTo>
                    <a:pt x="80" y="42"/>
                  </a:lnTo>
                  <a:lnTo>
                    <a:pt x="80" y="42"/>
                  </a:lnTo>
                  <a:lnTo>
                    <a:pt x="80" y="50"/>
                  </a:lnTo>
                  <a:lnTo>
                    <a:pt x="80" y="50"/>
                  </a:lnTo>
                  <a:lnTo>
                    <a:pt x="78" y="54"/>
                  </a:lnTo>
                  <a:lnTo>
                    <a:pt x="76" y="58"/>
                  </a:lnTo>
                  <a:lnTo>
                    <a:pt x="76" y="58"/>
                  </a:lnTo>
                  <a:lnTo>
                    <a:pt x="66" y="82"/>
                  </a:lnTo>
                  <a:lnTo>
                    <a:pt x="66" y="82"/>
                  </a:lnTo>
                  <a:lnTo>
                    <a:pt x="62" y="92"/>
                  </a:lnTo>
                  <a:lnTo>
                    <a:pt x="60" y="104"/>
                  </a:lnTo>
                  <a:lnTo>
                    <a:pt x="60" y="104"/>
                  </a:lnTo>
                  <a:lnTo>
                    <a:pt x="60" y="118"/>
                  </a:lnTo>
                  <a:lnTo>
                    <a:pt x="60" y="118"/>
                  </a:lnTo>
                  <a:lnTo>
                    <a:pt x="58" y="120"/>
                  </a:lnTo>
                  <a:lnTo>
                    <a:pt x="56" y="120"/>
                  </a:lnTo>
                  <a:lnTo>
                    <a:pt x="56" y="120"/>
                  </a:lnTo>
                  <a:lnTo>
                    <a:pt x="16" y="120"/>
                  </a:lnTo>
                  <a:lnTo>
                    <a:pt x="16" y="120"/>
                  </a:lnTo>
                  <a:lnTo>
                    <a:pt x="14" y="120"/>
                  </a:lnTo>
                  <a:lnTo>
                    <a:pt x="14" y="118"/>
                  </a:lnTo>
                  <a:lnTo>
                    <a:pt x="14" y="118"/>
                  </a:lnTo>
                  <a:lnTo>
                    <a:pt x="14" y="94"/>
                  </a:lnTo>
                  <a:lnTo>
                    <a:pt x="14" y="94"/>
                  </a:lnTo>
                  <a:lnTo>
                    <a:pt x="8" y="80"/>
                  </a:lnTo>
                  <a:lnTo>
                    <a:pt x="2" y="68"/>
                  </a:lnTo>
                  <a:lnTo>
                    <a:pt x="2" y="68"/>
                  </a:lnTo>
                  <a:lnTo>
                    <a:pt x="0" y="60"/>
                  </a:lnTo>
                  <a:lnTo>
                    <a:pt x="0" y="52"/>
                  </a:lnTo>
                  <a:lnTo>
                    <a:pt x="0" y="52"/>
                  </a:lnTo>
                  <a:lnTo>
                    <a:pt x="0" y="34"/>
                  </a:lnTo>
                  <a:lnTo>
                    <a:pt x="0" y="34"/>
                  </a:lnTo>
                  <a:lnTo>
                    <a:pt x="0" y="22"/>
                  </a:lnTo>
                  <a:lnTo>
                    <a:pt x="2" y="18"/>
                  </a:lnTo>
                  <a:lnTo>
                    <a:pt x="4" y="16"/>
                  </a:lnTo>
                  <a:lnTo>
                    <a:pt x="8" y="16"/>
                  </a:lnTo>
                  <a:lnTo>
                    <a:pt x="8" y="16"/>
                  </a:lnTo>
                  <a:lnTo>
                    <a:pt x="14" y="18"/>
                  </a:lnTo>
                  <a:lnTo>
                    <a:pt x="16" y="20"/>
                  </a:lnTo>
                  <a:lnTo>
                    <a:pt x="18" y="26"/>
                  </a:lnTo>
                  <a:lnTo>
                    <a:pt x="20" y="32"/>
                  </a:lnTo>
                  <a:lnTo>
                    <a:pt x="20" y="32"/>
                  </a:lnTo>
                  <a:lnTo>
                    <a:pt x="22" y="38"/>
                  </a:lnTo>
                  <a:lnTo>
                    <a:pt x="26" y="46"/>
                  </a:lnTo>
                  <a:lnTo>
                    <a:pt x="26" y="46"/>
                  </a:lnTo>
                  <a:lnTo>
                    <a:pt x="26" y="48"/>
                  </a:lnTo>
                  <a:lnTo>
                    <a:pt x="28" y="50"/>
                  </a:lnTo>
                  <a:lnTo>
                    <a:pt x="28" y="50"/>
                  </a:lnTo>
                  <a:lnTo>
                    <a:pt x="38" y="50"/>
                  </a:lnTo>
                  <a:lnTo>
                    <a:pt x="44" y="48"/>
                  </a:lnTo>
                  <a:lnTo>
                    <a:pt x="48" y="46"/>
                  </a:lnTo>
                  <a:lnTo>
                    <a:pt x="48" y="46"/>
                  </a:lnTo>
                  <a:lnTo>
                    <a:pt x="50" y="42"/>
                  </a:lnTo>
                  <a:lnTo>
                    <a:pt x="52" y="38"/>
                  </a:lnTo>
                  <a:lnTo>
                    <a:pt x="52" y="38"/>
                  </a:lnTo>
                  <a:lnTo>
                    <a:pt x="54" y="36"/>
                  </a:lnTo>
                  <a:lnTo>
                    <a:pt x="54" y="36"/>
                  </a:lnTo>
                  <a:lnTo>
                    <a:pt x="54" y="36"/>
                  </a:lnTo>
                  <a:lnTo>
                    <a:pt x="54" y="30"/>
                  </a:lnTo>
                  <a:lnTo>
                    <a:pt x="56" y="26"/>
                  </a:lnTo>
                  <a:lnTo>
                    <a:pt x="56" y="2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83" name="Freeform 1421">
              <a:extLst>
                <a:ext uri="{FF2B5EF4-FFF2-40B4-BE49-F238E27FC236}">
                  <a16:creationId xmlns:a16="http://schemas.microsoft.com/office/drawing/2014/main" xmlns="" id="{EF9D52BF-C7E8-40D0-AD90-5234ACCEAE60}"/>
                </a:ext>
              </a:extLst>
            </p:cNvPr>
            <p:cNvSpPr>
              <a:spLocks/>
            </p:cNvSpPr>
            <p:nvPr/>
          </p:nvSpPr>
          <p:spPr bwMode="auto">
            <a:xfrm>
              <a:off x="8089900" y="5032375"/>
              <a:ext cx="247650" cy="279400"/>
            </a:xfrm>
            <a:custGeom>
              <a:avLst/>
              <a:gdLst>
                <a:gd name="T0" fmla="*/ 156 w 156"/>
                <a:gd name="T1" fmla="*/ 168 h 176"/>
                <a:gd name="T2" fmla="*/ 156 w 156"/>
                <a:gd name="T3" fmla="*/ 168 h 176"/>
                <a:gd name="T4" fmla="*/ 156 w 156"/>
                <a:gd name="T5" fmla="*/ 6 h 176"/>
                <a:gd name="T6" fmla="*/ 156 w 156"/>
                <a:gd name="T7" fmla="*/ 6 h 176"/>
                <a:gd name="T8" fmla="*/ 156 w 156"/>
                <a:gd name="T9" fmla="*/ 4 h 176"/>
                <a:gd name="T10" fmla="*/ 154 w 156"/>
                <a:gd name="T11" fmla="*/ 2 h 176"/>
                <a:gd name="T12" fmla="*/ 148 w 156"/>
                <a:gd name="T13" fmla="*/ 0 h 176"/>
                <a:gd name="T14" fmla="*/ 148 w 156"/>
                <a:gd name="T15" fmla="*/ 0 h 176"/>
                <a:gd name="T16" fmla="*/ 8 w 156"/>
                <a:gd name="T17" fmla="*/ 0 h 176"/>
                <a:gd name="T18" fmla="*/ 8 w 156"/>
                <a:gd name="T19" fmla="*/ 0 h 176"/>
                <a:gd name="T20" fmla="*/ 2 w 156"/>
                <a:gd name="T21" fmla="*/ 2 h 176"/>
                <a:gd name="T22" fmla="*/ 0 w 156"/>
                <a:gd name="T23" fmla="*/ 4 h 176"/>
                <a:gd name="T24" fmla="*/ 0 w 156"/>
                <a:gd name="T25" fmla="*/ 6 h 176"/>
                <a:gd name="T26" fmla="*/ 0 w 156"/>
                <a:gd name="T27" fmla="*/ 6 h 176"/>
                <a:gd name="T28" fmla="*/ 0 w 156"/>
                <a:gd name="T29" fmla="*/ 170 h 176"/>
                <a:gd name="T30" fmla="*/ 0 w 156"/>
                <a:gd name="T31" fmla="*/ 170 h 176"/>
                <a:gd name="T32" fmla="*/ 2 w 156"/>
                <a:gd name="T33" fmla="*/ 174 h 176"/>
                <a:gd name="T34" fmla="*/ 8 w 156"/>
                <a:gd name="T35" fmla="*/ 176 h 176"/>
                <a:gd name="T36" fmla="*/ 8 w 156"/>
                <a:gd name="T37" fmla="*/ 176 h 176"/>
                <a:gd name="T38" fmla="*/ 112 w 156"/>
                <a:gd name="T39" fmla="*/ 176 h 176"/>
                <a:gd name="T40" fmla="*/ 112 w 156"/>
                <a:gd name="T41" fmla="*/ 176 h 176"/>
                <a:gd name="T42" fmla="*/ 112 w 156"/>
                <a:gd name="T43" fmla="*/ 174 h 176"/>
                <a:gd name="T44" fmla="*/ 112 w 156"/>
                <a:gd name="T45" fmla="*/ 174 h 176"/>
                <a:gd name="T46" fmla="*/ 108 w 156"/>
                <a:gd name="T47" fmla="*/ 162 h 176"/>
                <a:gd name="T48" fmla="*/ 108 w 156"/>
                <a:gd name="T49" fmla="*/ 162 h 176"/>
                <a:gd name="T50" fmla="*/ 16 w 156"/>
                <a:gd name="T51" fmla="*/ 162 h 176"/>
                <a:gd name="T52" fmla="*/ 14 w 156"/>
                <a:gd name="T53" fmla="*/ 162 h 176"/>
                <a:gd name="T54" fmla="*/ 14 w 156"/>
                <a:gd name="T55" fmla="*/ 162 h 176"/>
                <a:gd name="T56" fmla="*/ 14 w 156"/>
                <a:gd name="T57" fmla="*/ 14 h 176"/>
                <a:gd name="T58" fmla="*/ 16 w 156"/>
                <a:gd name="T59" fmla="*/ 10 h 176"/>
                <a:gd name="T60" fmla="*/ 16 w 156"/>
                <a:gd name="T61" fmla="*/ 10 h 176"/>
                <a:gd name="T62" fmla="*/ 140 w 156"/>
                <a:gd name="T63" fmla="*/ 10 h 176"/>
                <a:gd name="T64" fmla="*/ 140 w 156"/>
                <a:gd name="T65" fmla="*/ 14 h 176"/>
                <a:gd name="T66" fmla="*/ 140 w 156"/>
                <a:gd name="T67" fmla="*/ 14 h 176"/>
                <a:gd name="T68" fmla="*/ 140 w 156"/>
                <a:gd name="T69" fmla="*/ 158 h 176"/>
                <a:gd name="T70" fmla="*/ 140 w 156"/>
                <a:gd name="T71" fmla="*/ 158 h 176"/>
                <a:gd name="T72" fmla="*/ 142 w 156"/>
                <a:gd name="T73" fmla="*/ 162 h 176"/>
                <a:gd name="T74" fmla="*/ 146 w 156"/>
                <a:gd name="T75" fmla="*/ 168 h 176"/>
                <a:gd name="T76" fmla="*/ 146 w 156"/>
                <a:gd name="T77" fmla="*/ 168 h 176"/>
                <a:gd name="T78" fmla="*/ 156 w 156"/>
                <a:gd name="T79" fmla="*/ 168 h 176"/>
                <a:gd name="T80" fmla="*/ 156 w 156"/>
                <a:gd name="T8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76">
                  <a:moveTo>
                    <a:pt x="156" y="168"/>
                  </a:moveTo>
                  <a:lnTo>
                    <a:pt x="156" y="168"/>
                  </a:lnTo>
                  <a:lnTo>
                    <a:pt x="156" y="6"/>
                  </a:lnTo>
                  <a:lnTo>
                    <a:pt x="156" y="6"/>
                  </a:lnTo>
                  <a:lnTo>
                    <a:pt x="156" y="4"/>
                  </a:lnTo>
                  <a:lnTo>
                    <a:pt x="154" y="2"/>
                  </a:lnTo>
                  <a:lnTo>
                    <a:pt x="148" y="0"/>
                  </a:lnTo>
                  <a:lnTo>
                    <a:pt x="148" y="0"/>
                  </a:lnTo>
                  <a:lnTo>
                    <a:pt x="8" y="0"/>
                  </a:lnTo>
                  <a:lnTo>
                    <a:pt x="8" y="0"/>
                  </a:lnTo>
                  <a:lnTo>
                    <a:pt x="2" y="2"/>
                  </a:lnTo>
                  <a:lnTo>
                    <a:pt x="0" y="4"/>
                  </a:lnTo>
                  <a:lnTo>
                    <a:pt x="0" y="6"/>
                  </a:lnTo>
                  <a:lnTo>
                    <a:pt x="0" y="6"/>
                  </a:lnTo>
                  <a:lnTo>
                    <a:pt x="0" y="170"/>
                  </a:lnTo>
                  <a:lnTo>
                    <a:pt x="0" y="170"/>
                  </a:lnTo>
                  <a:lnTo>
                    <a:pt x="2" y="174"/>
                  </a:lnTo>
                  <a:lnTo>
                    <a:pt x="8" y="176"/>
                  </a:lnTo>
                  <a:lnTo>
                    <a:pt x="8" y="176"/>
                  </a:lnTo>
                  <a:lnTo>
                    <a:pt x="112" y="176"/>
                  </a:lnTo>
                  <a:lnTo>
                    <a:pt x="112" y="176"/>
                  </a:lnTo>
                  <a:lnTo>
                    <a:pt x="112" y="174"/>
                  </a:lnTo>
                  <a:lnTo>
                    <a:pt x="112" y="174"/>
                  </a:lnTo>
                  <a:lnTo>
                    <a:pt x="108" y="162"/>
                  </a:lnTo>
                  <a:lnTo>
                    <a:pt x="108" y="162"/>
                  </a:lnTo>
                  <a:lnTo>
                    <a:pt x="16" y="162"/>
                  </a:lnTo>
                  <a:lnTo>
                    <a:pt x="14" y="162"/>
                  </a:lnTo>
                  <a:lnTo>
                    <a:pt x="14" y="162"/>
                  </a:lnTo>
                  <a:lnTo>
                    <a:pt x="14" y="14"/>
                  </a:lnTo>
                  <a:lnTo>
                    <a:pt x="16" y="10"/>
                  </a:lnTo>
                  <a:lnTo>
                    <a:pt x="16" y="10"/>
                  </a:lnTo>
                  <a:lnTo>
                    <a:pt x="140" y="10"/>
                  </a:lnTo>
                  <a:lnTo>
                    <a:pt x="140" y="14"/>
                  </a:lnTo>
                  <a:lnTo>
                    <a:pt x="140" y="14"/>
                  </a:lnTo>
                  <a:lnTo>
                    <a:pt x="140" y="158"/>
                  </a:lnTo>
                  <a:lnTo>
                    <a:pt x="140" y="158"/>
                  </a:lnTo>
                  <a:lnTo>
                    <a:pt x="142" y="162"/>
                  </a:lnTo>
                  <a:lnTo>
                    <a:pt x="146" y="168"/>
                  </a:lnTo>
                  <a:lnTo>
                    <a:pt x="146" y="168"/>
                  </a:lnTo>
                  <a:lnTo>
                    <a:pt x="156" y="168"/>
                  </a:lnTo>
                  <a:lnTo>
                    <a:pt x="156" y="16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284" name="Freeform 1422">
              <a:extLst>
                <a:ext uri="{FF2B5EF4-FFF2-40B4-BE49-F238E27FC236}">
                  <a16:creationId xmlns:a16="http://schemas.microsoft.com/office/drawing/2014/main" xmlns="" id="{D2419784-9440-4FB8-B9EA-5FA15C01D71F}"/>
                </a:ext>
              </a:extLst>
            </p:cNvPr>
            <p:cNvSpPr>
              <a:spLocks/>
            </p:cNvSpPr>
            <p:nvPr/>
          </p:nvSpPr>
          <p:spPr bwMode="auto">
            <a:xfrm>
              <a:off x="7943850" y="4895850"/>
              <a:ext cx="530225" cy="301625"/>
            </a:xfrm>
            <a:custGeom>
              <a:avLst/>
              <a:gdLst>
                <a:gd name="T0" fmla="*/ 158 w 334"/>
                <a:gd name="T1" fmla="*/ 0 h 190"/>
                <a:gd name="T2" fmla="*/ 188 w 334"/>
                <a:gd name="T3" fmla="*/ 4 h 190"/>
                <a:gd name="T4" fmla="*/ 216 w 334"/>
                <a:gd name="T5" fmla="*/ 14 h 190"/>
                <a:gd name="T6" fmla="*/ 236 w 334"/>
                <a:gd name="T7" fmla="*/ 32 h 190"/>
                <a:gd name="T8" fmla="*/ 252 w 334"/>
                <a:gd name="T9" fmla="*/ 54 h 190"/>
                <a:gd name="T10" fmla="*/ 258 w 334"/>
                <a:gd name="T11" fmla="*/ 54 h 190"/>
                <a:gd name="T12" fmla="*/ 272 w 334"/>
                <a:gd name="T13" fmla="*/ 54 h 190"/>
                <a:gd name="T14" fmla="*/ 300 w 334"/>
                <a:gd name="T15" fmla="*/ 66 h 190"/>
                <a:gd name="T16" fmla="*/ 322 w 334"/>
                <a:gd name="T17" fmla="*/ 84 h 190"/>
                <a:gd name="T18" fmla="*/ 332 w 334"/>
                <a:gd name="T19" fmla="*/ 108 h 190"/>
                <a:gd name="T20" fmla="*/ 334 w 334"/>
                <a:gd name="T21" fmla="*/ 122 h 190"/>
                <a:gd name="T22" fmla="*/ 328 w 334"/>
                <a:gd name="T23" fmla="*/ 148 h 190"/>
                <a:gd name="T24" fmla="*/ 312 w 334"/>
                <a:gd name="T25" fmla="*/ 170 h 190"/>
                <a:gd name="T26" fmla="*/ 288 w 334"/>
                <a:gd name="T27" fmla="*/ 184 h 190"/>
                <a:gd name="T28" fmla="*/ 258 w 334"/>
                <a:gd name="T29" fmla="*/ 190 h 190"/>
                <a:gd name="T30" fmla="*/ 254 w 334"/>
                <a:gd name="T31" fmla="*/ 190 h 190"/>
                <a:gd name="T32" fmla="*/ 254 w 334"/>
                <a:gd name="T33" fmla="*/ 88 h 190"/>
                <a:gd name="T34" fmla="*/ 254 w 334"/>
                <a:gd name="T35" fmla="*/ 84 h 190"/>
                <a:gd name="T36" fmla="*/ 248 w 334"/>
                <a:gd name="T37" fmla="*/ 78 h 190"/>
                <a:gd name="T38" fmla="*/ 242 w 334"/>
                <a:gd name="T39" fmla="*/ 78 h 190"/>
                <a:gd name="T40" fmla="*/ 94 w 334"/>
                <a:gd name="T41" fmla="*/ 78 h 190"/>
                <a:gd name="T42" fmla="*/ 88 w 334"/>
                <a:gd name="T43" fmla="*/ 80 h 190"/>
                <a:gd name="T44" fmla="*/ 86 w 334"/>
                <a:gd name="T45" fmla="*/ 88 h 190"/>
                <a:gd name="T46" fmla="*/ 86 w 334"/>
                <a:gd name="T47" fmla="*/ 190 h 190"/>
                <a:gd name="T48" fmla="*/ 66 w 334"/>
                <a:gd name="T49" fmla="*/ 190 h 190"/>
                <a:gd name="T50" fmla="*/ 42 w 334"/>
                <a:gd name="T51" fmla="*/ 186 h 190"/>
                <a:gd name="T52" fmla="*/ 20 w 334"/>
                <a:gd name="T53" fmla="*/ 174 h 190"/>
                <a:gd name="T54" fmla="*/ 6 w 334"/>
                <a:gd name="T55" fmla="*/ 156 h 190"/>
                <a:gd name="T56" fmla="*/ 0 w 334"/>
                <a:gd name="T57" fmla="*/ 134 h 190"/>
                <a:gd name="T58" fmla="*/ 2 w 334"/>
                <a:gd name="T59" fmla="*/ 124 h 190"/>
                <a:gd name="T60" fmla="*/ 10 w 334"/>
                <a:gd name="T61" fmla="*/ 104 h 190"/>
                <a:gd name="T62" fmla="*/ 26 w 334"/>
                <a:gd name="T63" fmla="*/ 90 h 190"/>
                <a:gd name="T64" fmla="*/ 46 w 334"/>
                <a:gd name="T65" fmla="*/ 80 h 190"/>
                <a:gd name="T66" fmla="*/ 58 w 334"/>
                <a:gd name="T67" fmla="*/ 78 h 190"/>
                <a:gd name="T68" fmla="*/ 68 w 334"/>
                <a:gd name="T69" fmla="*/ 46 h 190"/>
                <a:gd name="T70" fmla="*/ 90 w 334"/>
                <a:gd name="T71" fmla="*/ 22 h 190"/>
                <a:gd name="T72" fmla="*/ 122 w 334"/>
                <a:gd name="T73" fmla="*/ 6 h 190"/>
                <a:gd name="T74" fmla="*/ 158 w 334"/>
                <a:gd name="T7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4" h="190">
                  <a:moveTo>
                    <a:pt x="158" y="0"/>
                  </a:moveTo>
                  <a:lnTo>
                    <a:pt x="158" y="0"/>
                  </a:lnTo>
                  <a:lnTo>
                    <a:pt x="174" y="0"/>
                  </a:lnTo>
                  <a:lnTo>
                    <a:pt x="188" y="4"/>
                  </a:lnTo>
                  <a:lnTo>
                    <a:pt x="202" y="8"/>
                  </a:lnTo>
                  <a:lnTo>
                    <a:pt x="216" y="14"/>
                  </a:lnTo>
                  <a:lnTo>
                    <a:pt x="226" y="22"/>
                  </a:lnTo>
                  <a:lnTo>
                    <a:pt x="236" y="32"/>
                  </a:lnTo>
                  <a:lnTo>
                    <a:pt x="246" y="42"/>
                  </a:lnTo>
                  <a:lnTo>
                    <a:pt x="252" y="54"/>
                  </a:lnTo>
                  <a:lnTo>
                    <a:pt x="252" y="54"/>
                  </a:lnTo>
                  <a:lnTo>
                    <a:pt x="258" y="54"/>
                  </a:lnTo>
                  <a:lnTo>
                    <a:pt x="258" y="54"/>
                  </a:lnTo>
                  <a:lnTo>
                    <a:pt x="272" y="54"/>
                  </a:lnTo>
                  <a:lnTo>
                    <a:pt x="288" y="58"/>
                  </a:lnTo>
                  <a:lnTo>
                    <a:pt x="300" y="66"/>
                  </a:lnTo>
                  <a:lnTo>
                    <a:pt x="312" y="74"/>
                  </a:lnTo>
                  <a:lnTo>
                    <a:pt x="322" y="84"/>
                  </a:lnTo>
                  <a:lnTo>
                    <a:pt x="328" y="96"/>
                  </a:lnTo>
                  <a:lnTo>
                    <a:pt x="332" y="108"/>
                  </a:lnTo>
                  <a:lnTo>
                    <a:pt x="334" y="122"/>
                  </a:lnTo>
                  <a:lnTo>
                    <a:pt x="334" y="122"/>
                  </a:lnTo>
                  <a:lnTo>
                    <a:pt x="332" y="136"/>
                  </a:lnTo>
                  <a:lnTo>
                    <a:pt x="328" y="148"/>
                  </a:lnTo>
                  <a:lnTo>
                    <a:pt x="322" y="160"/>
                  </a:lnTo>
                  <a:lnTo>
                    <a:pt x="312" y="170"/>
                  </a:lnTo>
                  <a:lnTo>
                    <a:pt x="300" y="178"/>
                  </a:lnTo>
                  <a:lnTo>
                    <a:pt x="288" y="184"/>
                  </a:lnTo>
                  <a:lnTo>
                    <a:pt x="272" y="188"/>
                  </a:lnTo>
                  <a:lnTo>
                    <a:pt x="258" y="190"/>
                  </a:lnTo>
                  <a:lnTo>
                    <a:pt x="258" y="190"/>
                  </a:lnTo>
                  <a:lnTo>
                    <a:pt x="254" y="190"/>
                  </a:lnTo>
                  <a:lnTo>
                    <a:pt x="254" y="190"/>
                  </a:lnTo>
                  <a:lnTo>
                    <a:pt x="254" y="88"/>
                  </a:lnTo>
                  <a:lnTo>
                    <a:pt x="254" y="88"/>
                  </a:lnTo>
                  <a:lnTo>
                    <a:pt x="254" y="84"/>
                  </a:lnTo>
                  <a:lnTo>
                    <a:pt x="252" y="80"/>
                  </a:lnTo>
                  <a:lnTo>
                    <a:pt x="248" y="78"/>
                  </a:lnTo>
                  <a:lnTo>
                    <a:pt x="242" y="78"/>
                  </a:lnTo>
                  <a:lnTo>
                    <a:pt x="242" y="78"/>
                  </a:lnTo>
                  <a:lnTo>
                    <a:pt x="94" y="78"/>
                  </a:lnTo>
                  <a:lnTo>
                    <a:pt x="94" y="78"/>
                  </a:lnTo>
                  <a:lnTo>
                    <a:pt x="90" y="78"/>
                  </a:lnTo>
                  <a:lnTo>
                    <a:pt x="88" y="80"/>
                  </a:lnTo>
                  <a:lnTo>
                    <a:pt x="86" y="88"/>
                  </a:lnTo>
                  <a:lnTo>
                    <a:pt x="86" y="88"/>
                  </a:lnTo>
                  <a:lnTo>
                    <a:pt x="86" y="190"/>
                  </a:lnTo>
                  <a:lnTo>
                    <a:pt x="86" y="190"/>
                  </a:lnTo>
                  <a:lnTo>
                    <a:pt x="66" y="190"/>
                  </a:lnTo>
                  <a:lnTo>
                    <a:pt x="66" y="190"/>
                  </a:lnTo>
                  <a:lnTo>
                    <a:pt x="54" y="188"/>
                  </a:lnTo>
                  <a:lnTo>
                    <a:pt x="42" y="186"/>
                  </a:lnTo>
                  <a:lnTo>
                    <a:pt x="30" y="180"/>
                  </a:lnTo>
                  <a:lnTo>
                    <a:pt x="20" y="174"/>
                  </a:lnTo>
                  <a:lnTo>
                    <a:pt x="12" y="166"/>
                  </a:lnTo>
                  <a:lnTo>
                    <a:pt x="6" y="156"/>
                  </a:lnTo>
                  <a:lnTo>
                    <a:pt x="2" y="146"/>
                  </a:lnTo>
                  <a:lnTo>
                    <a:pt x="0" y="134"/>
                  </a:lnTo>
                  <a:lnTo>
                    <a:pt x="0" y="134"/>
                  </a:lnTo>
                  <a:lnTo>
                    <a:pt x="2" y="124"/>
                  </a:lnTo>
                  <a:lnTo>
                    <a:pt x="6" y="114"/>
                  </a:lnTo>
                  <a:lnTo>
                    <a:pt x="10" y="104"/>
                  </a:lnTo>
                  <a:lnTo>
                    <a:pt x="18" y="96"/>
                  </a:lnTo>
                  <a:lnTo>
                    <a:pt x="26" y="90"/>
                  </a:lnTo>
                  <a:lnTo>
                    <a:pt x="36" y="84"/>
                  </a:lnTo>
                  <a:lnTo>
                    <a:pt x="46" y="80"/>
                  </a:lnTo>
                  <a:lnTo>
                    <a:pt x="58" y="78"/>
                  </a:lnTo>
                  <a:lnTo>
                    <a:pt x="58" y="78"/>
                  </a:lnTo>
                  <a:lnTo>
                    <a:pt x="62" y="62"/>
                  </a:lnTo>
                  <a:lnTo>
                    <a:pt x="68" y="46"/>
                  </a:lnTo>
                  <a:lnTo>
                    <a:pt x="78" y="34"/>
                  </a:lnTo>
                  <a:lnTo>
                    <a:pt x="90" y="22"/>
                  </a:lnTo>
                  <a:lnTo>
                    <a:pt x="104" y="12"/>
                  </a:lnTo>
                  <a:lnTo>
                    <a:pt x="122" y="6"/>
                  </a:lnTo>
                  <a:lnTo>
                    <a:pt x="138" y="2"/>
                  </a:lnTo>
                  <a:lnTo>
                    <a:pt x="158" y="0"/>
                  </a:lnTo>
                  <a:lnTo>
                    <a:pt x="15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285" name="Rectangle 1423">
            <a:extLst>
              <a:ext uri="{FF2B5EF4-FFF2-40B4-BE49-F238E27FC236}">
                <a16:creationId xmlns:a16="http://schemas.microsoft.com/office/drawing/2014/main" xmlns="" id="{3219BC7C-140D-429C-9F5E-BAE2C8124D89}"/>
              </a:ext>
            </a:extLst>
          </p:cNvPr>
          <p:cNvSpPr>
            <a:spLocks noChangeArrowheads="1"/>
          </p:cNvSpPr>
          <p:nvPr/>
        </p:nvSpPr>
        <p:spPr bwMode="auto">
          <a:xfrm>
            <a:off x="3308391" y="1389592"/>
            <a:ext cx="687488"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86" name="Rectangle 1424">
            <a:extLst>
              <a:ext uri="{FF2B5EF4-FFF2-40B4-BE49-F238E27FC236}">
                <a16:creationId xmlns:a16="http://schemas.microsoft.com/office/drawing/2014/main" xmlns="" id="{2AB4EEF5-A6B7-45BC-9BAF-D49FDC84614E}"/>
              </a:ext>
            </a:extLst>
          </p:cNvPr>
          <p:cNvSpPr>
            <a:spLocks noChangeArrowheads="1"/>
          </p:cNvSpPr>
          <p:nvPr/>
        </p:nvSpPr>
        <p:spPr bwMode="auto">
          <a:xfrm>
            <a:off x="3264049"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287" name="Rectangle 1425">
            <a:extLst>
              <a:ext uri="{FF2B5EF4-FFF2-40B4-BE49-F238E27FC236}">
                <a16:creationId xmlns:a16="http://schemas.microsoft.com/office/drawing/2014/main" xmlns="" id="{A9468F48-CC78-48E9-A827-51898964DAF7}"/>
              </a:ext>
            </a:extLst>
          </p:cNvPr>
          <p:cNvSpPr>
            <a:spLocks noChangeArrowheads="1"/>
          </p:cNvSpPr>
          <p:nvPr/>
        </p:nvSpPr>
        <p:spPr bwMode="auto">
          <a:xfrm>
            <a:off x="3547310"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000" dirty="0">
                <a:latin typeface="微软雅黑" panose="020B0503020204020204" pitchFamily="34" charset="-122"/>
                <a:ea typeface="微软雅黑" panose="020B0503020204020204" pitchFamily="34" charset="-122"/>
              </a:rPr>
              <a:t>就业</a:t>
            </a:r>
            <a:r>
              <a:rPr lang="zh-CN" altLang="zh-CN" sz="1000" dirty="0" smtClean="0">
                <a:latin typeface="微软雅黑" panose="020B0503020204020204" pitchFamily="34" charset="-122"/>
                <a:ea typeface="微软雅黑" panose="020B0503020204020204" pitchFamily="34" charset="-122"/>
              </a:rPr>
              <a:t>服务</a:t>
            </a:r>
            <a:endParaRPr lang="zh-CN" altLang="zh-CN" sz="1000" dirty="0"/>
          </a:p>
        </p:txBody>
      </p:sp>
      <p:grpSp>
        <p:nvGrpSpPr>
          <p:cNvPr id="288" name="组合 287">
            <a:extLst>
              <a:ext uri="{FF2B5EF4-FFF2-40B4-BE49-F238E27FC236}">
                <a16:creationId xmlns:a16="http://schemas.microsoft.com/office/drawing/2014/main" xmlns="" id="{2F5A06CA-B6D0-46BA-8421-BE6B7848B625}"/>
              </a:ext>
            </a:extLst>
          </p:cNvPr>
          <p:cNvGrpSpPr/>
          <p:nvPr/>
        </p:nvGrpSpPr>
        <p:grpSpPr>
          <a:xfrm>
            <a:off x="3388038" y="1444026"/>
            <a:ext cx="118950" cy="163304"/>
            <a:chOff x="10807700" y="4927600"/>
            <a:chExt cx="374650" cy="457200"/>
          </a:xfrm>
        </p:grpSpPr>
        <p:sp>
          <p:nvSpPr>
            <p:cNvPr id="289" name="Freeform 1426">
              <a:extLst>
                <a:ext uri="{FF2B5EF4-FFF2-40B4-BE49-F238E27FC236}">
                  <a16:creationId xmlns:a16="http://schemas.microsoft.com/office/drawing/2014/main" xmlns="" id="{91929740-3581-458E-9A7A-C4C93138F6A7}"/>
                </a:ext>
              </a:extLst>
            </p:cNvPr>
            <p:cNvSpPr>
              <a:spLocks/>
            </p:cNvSpPr>
            <p:nvPr/>
          </p:nvSpPr>
          <p:spPr bwMode="auto">
            <a:xfrm>
              <a:off x="10858500" y="4927600"/>
              <a:ext cx="288925" cy="339725"/>
            </a:xfrm>
            <a:custGeom>
              <a:avLst/>
              <a:gdLst>
                <a:gd name="T0" fmla="*/ 90 w 182"/>
                <a:gd name="T1" fmla="*/ 214 h 214"/>
                <a:gd name="T2" fmla="*/ 0 w 182"/>
                <a:gd name="T3" fmla="*/ 112 h 214"/>
                <a:gd name="T4" fmla="*/ 64 w 182"/>
                <a:gd name="T5" fmla="*/ 112 h 214"/>
                <a:gd name="T6" fmla="*/ 46 w 182"/>
                <a:gd name="T7" fmla="*/ 0 h 214"/>
                <a:gd name="T8" fmla="*/ 136 w 182"/>
                <a:gd name="T9" fmla="*/ 0 h 214"/>
                <a:gd name="T10" fmla="*/ 118 w 182"/>
                <a:gd name="T11" fmla="*/ 112 h 214"/>
                <a:gd name="T12" fmla="*/ 182 w 182"/>
                <a:gd name="T13" fmla="*/ 112 h 214"/>
                <a:gd name="T14" fmla="*/ 90 w 182"/>
                <a:gd name="T15" fmla="*/ 214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4">
                  <a:moveTo>
                    <a:pt x="90" y="214"/>
                  </a:moveTo>
                  <a:lnTo>
                    <a:pt x="0" y="112"/>
                  </a:lnTo>
                  <a:lnTo>
                    <a:pt x="64" y="112"/>
                  </a:lnTo>
                  <a:lnTo>
                    <a:pt x="46" y="0"/>
                  </a:lnTo>
                  <a:lnTo>
                    <a:pt x="136" y="0"/>
                  </a:lnTo>
                  <a:lnTo>
                    <a:pt x="118" y="112"/>
                  </a:lnTo>
                  <a:lnTo>
                    <a:pt x="182" y="112"/>
                  </a:lnTo>
                  <a:lnTo>
                    <a:pt x="90" y="21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290" name="Freeform 1427">
              <a:extLst>
                <a:ext uri="{FF2B5EF4-FFF2-40B4-BE49-F238E27FC236}">
                  <a16:creationId xmlns:a16="http://schemas.microsoft.com/office/drawing/2014/main" xmlns="" id="{BC585149-EAEE-4372-8039-EA3236096E28}"/>
                </a:ext>
              </a:extLst>
            </p:cNvPr>
            <p:cNvSpPr>
              <a:spLocks/>
            </p:cNvSpPr>
            <p:nvPr/>
          </p:nvSpPr>
          <p:spPr bwMode="auto">
            <a:xfrm>
              <a:off x="10858500" y="4927600"/>
              <a:ext cx="288925" cy="339725"/>
            </a:xfrm>
            <a:custGeom>
              <a:avLst/>
              <a:gdLst>
                <a:gd name="T0" fmla="*/ 90 w 182"/>
                <a:gd name="T1" fmla="*/ 214 h 214"/>
                <a:gd name="T2" fmla="*/ 0 w 182"/>
                <a:gd name="T3" fmla="*/ 112 h 214"/>
                <a:gd name="T4" fmla="*/ 64 w 182"/>
                <a:gd name="T5" fmla="*/ 112 h 214"/>
                <a:gd name="T6" fmla="*/ 46 w 182"/>
                <a:gd name="T7" fmla="*/ 0 h 214"/>
                <a:gd name="T8" fmla="*/ 136 w 182"/>
                <a:gd name="T9" fmla="*/ 0 h 214"/>
                <a:gd name="T10" fmla="*/ 118 w 182"/>
                <a:gd name="T11" fmla="*/ 112 h 214"/>
                <a:gd name="T12" fmla="*/ 182 w 182"/>
                <a:gd name="T13" fmla="*/ 112 h 214"/>
                <a:gd name="T14" fmla="*/ 90 w 182"/>
                <a:gd name="T15" fmla="*/ 214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4">
                  <a:moveTo>
                    <a:pt x="90" y="214"/>
                  </a:moveTo>
                  <a:lnTo>
                    <a:pt x="0" y="112"/>
                  </a:lnTo>
                  <a:lnTo>
                    <a:pt x="64" y="112"/>
                  </a:lnTo>
                  <a:lnTo>
                    <a:pt x="46" y="0"/>
                  </a:lnTo>
                  <a:lnTo>
                    <a:pt x="136" y="0"/>
                  </a:lnTo>
                  <a:lnTo>
                    <a:pt x="118" y="112"/>
                  </a:lnTo>
                  <a:lnTo>
                    <a:pt x="182" y="112"/>
                  </a:lnTo>
                  <a:lnTo>
                    <a:pt x="90" y="2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02" name="Freeform 1428">
              <a:extLst>
                <a:ext uri="{FF2B5EF4-FFF2-40B4-BE49-F238E27FC236}">
                  <a16:creationId xmlns:a16="http://schemas.microsoft.com/office/drawing/2014/main" xmlns="" id="{DFCB46D7-F40C-41A4-9D1B-ECD463061577}"/>
                </a:ext>
              </a:extLst>
            </p:cNvPr>
            <p:cNvSpPr>
              <a:spLocks/>
            </p:cNvSpPr>
            <p:nvPr/>
          </p:nvSpPr>
          <p:spPr bwMode="auto">
            <a:xfrm>
              <a:off x="10858500" y="4927600"/>
              <a:ext cx="288925" cy="339725"/>
            </a:xfrm>
            <a:custGeom>
              <a:avLst/>
              <a:gdLst>
                <a:gd name="T0" fmla="*/ 90 w 182"/>
                <a:gd name="T1" fmla="*/ 214 h 214"/>
                <a:gd name="T2" fmla="*/ 0 w 182"/>
                <a:gd name="T3" fmla="*/ 112 h 214"/>
                <a:gd name="T4" fmla="*/ 64 w 182"/>
                <a:gd name="T5" fmla="*/ 112 h 214"/>
                <a:gd name="T6" fmla="*/ 46 w 182"/>
                <a:gd name="T7" fmla="*/ 0 h 214"/>
                <a:gd name="T8" fmla="*/ 136 w 182"/>
                <a:gd name="T9" fmla="*/ 0 h 214"/>
                <a:gd name="T10" fmla="*/ 118 w 182"/>
                <a:gd name="T11" fmla="*/ 112 h 214"/>
                <a:gd name="T12" fmla="*/ 182 w 182"/>
                <a:gd name="T13" fmla="*/ 112 h 214"/>
                <a:gd name="T14" fmla="*/ 90 w 182"/>
                <a:gd name="T15" fmla="*/ 214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4">
                  <a:moveTo>
                    <a:pt x="90" y="214"/>
                  </a:moveTo>
                  <a:lnTo>
                    <a:pt x="0" y="112"/>
                  </a:lnTo>
                  <a:lnTo>
                    <a:pt x="64" y="112"/>
                  </a:lnTo>
                  <a:lnTo>
                    <a:pt x="46" y="0"/>
                  </a:lnTo>
                  <a:lnTo>
                    <a:pt x="136" y="0"/>
                  </a:lnTo>
                  <a:lnTo>
                    <a:pt x="118" y="112"/>
                  </a:lnTo>
                  <a:lnTo>
                    <a:pt x="182" y="112"/>
                  </a:lnTo>
                  <a:lnTo>
                    <a:pt x="90" y="21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03" name="Freeform 1429">
              <a:extLst>
                <a:ext uri="{FF2B5EF4-FFF2-40B4-BE49-F238E27FC236}">
                  <a16:creationId xmlns:a16="http://schemas.microsoft.com/office/drawing/2014/main" xmlns="" id="{532B6E9A-1412-4A5C-BBD7-562C5CB68EAC}"/>
                </a:ext>
              </a:extLst>
            </p:cNvPr>
            <p:cNvSpPr>
              <a:spLocks/>
            </p:cNvSpPr>
            <p:nvPr/>
          </p:nvSpPr>
          <p:spPr bwMode="auto">
            <a:xfrm>
              <a:off x="10858500" y="4927600"/>
              <a:ext cx="288925" cy="339725"/>
            </a:xfrm>
            <a:custGeom>
              <a:avLst/>
              <a:gdLst>
                <a:gd name="T0" fmla="*/ 90 w 182"/>
                <a:gd name="T1" fmla="*/ 214 h 214"/>
                <a:gd name="T2" fmla="*/ 0 w 182"/>
                <a:gd name="T3" fmla="*/ 112 h 214"/>
                <a:gd name="T4" fmla="*/ 64 w 182"/>
                <a:gd name="T5" fmla="*/ 112 h 214"/>
                <a:gd name="T6" fmla="*/ 46 w 182"/>
                <a:gd name="T7" fmla="*/ 0 h 214"/>
                <a:gd name="T8" fmla="*/ 136 w 182"/>
                <a:gd name="T9" fmla="*/ 0 h 214"/>
                <a:gd name="T10" fmla="*/ 118 w 182"/>
                <a:gd name="T11" fmla="*/ 112 h 214"/>
                <a:gd name="T12" fmla="*/ 182 w 182"/>
                <a:gd name="T13" fmla="*/ 112 h 214"/>
                <a:gd name="T14" fmla="*/ 90 w 182"/>
                <a:gd name="T15" fmla="*/ 214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4">
                  <a:moveTo>
                    <a:pt x="90" y="214"/>
                  </a:moveTo>
                  <a:lnTo>
                    <a:pt x="0" y="112"/>
                  </a:lnTo>
                  <a:lnTo>
                    <a:pt x="64" y="112"/>
                  </a:lnTo>
                  <a:lnTo>
                    <a:pt x="46" y="0"/>
                  </a:lnTo>
                  <a:lnTo>
                    <a:pt x="136" y="0"/>
                  </a:lnTo>
                  <a:lnTo>
                    <a:pt x="118" y="112"/>
                  </a:lnTo>
                  <a:lnTo>
                    <a:pt x="182" y="112"/>
                  </a:lnTo>
                  <a:lnTo>
                    <a:pt x="90" y="2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04" name="Freeform 1430">
              <a:extLst>
                <a:ext uri="{FF2B5EF4-FFF2-40B4-BE49-F238E27FC236}">
                  <a16:creationId xmlns:a16="http://schemas.microsoft.com/office/drawing/2014/main" xmlns="" id="{B7DE0493-3107-4C64-89FB-AA811F3EB462}"/>
                </a:ext>
              </a:extLst>
            </p:cNvPr>
            <p:cNvSpPr>
              <a:spLocks/>
            </p:cNvSpPr>
            <p:nvPr/>
          </p:nvSpPr>
          <p:spPr bwMode="auto">
            <a:xfrm>
              <a:off x="10985500" y="5295900"/>
              <a:ext cx="34925" cy="88900"/>
            </a:xfrm>
            <a:custGeom>
              <a:avLst/>
              <a:gdLst>
                <a:gd name="T0" fmla="*/ 22 w 22"/>
                <a:gd name="T1" fmla="*/ 10 h 56"/>
                <a:gd name="T2" fmla="*/ 22 w 22"/>
                <a:gd name="T3" fmla="*/ 10 h 56"/>
                <a:gd name="T4" fmla="*/ 22 w 22"/>
                <a:gd name="T5" fmla="*/ 6 h 56"/>
                <a:gd name="T6" fmla="*/ 18 w 22"/>
                <a:gd name="T7" fmla="*/ 2 h 56"/>
                <a:gd name="T8" fmla="*/ 16 w 22"/>
                <a:gd name="T9" fmla="*/ 0 h 56"/>
                <a:gd name="T10" fmla="*/ 10 w 22"/>
                <a:gd name="T11" fmla="*/ 0 h 56"/>
                <a:gd name="T12" fmla="*/ 10 w 22"/>
                <a:gd name="T13" fmla="*/ 0 h 56"/>
                <a:gd name="T14" fmla="*/ 4 w 22"/>
                <a:gd name="T15" fmla="*/ 2 h 56"/>
                <a:gd name="T16" fmla="*/ 0 w 22"/>
                <a:gd name="T17" fmla="*/ 6 h 56"/>
                <a:gd name="T18" fmla="*/ 0 w 22"/>
                <a:gd name="T19" fmla="*/ 10 h 56"/>
                <a:gd name="T20" fmla="*/ 0 w 22"/>
                <a:gd name="T21" fmla="*/ 10 h 56"/>
                <a:gd name="T22" fmla="*/ 0 w 22"/>
                <a:gd name="T23" fmla="*/ 44 h 56"/>
                <a:gd name="T24" fmla="*/ 0 w 22"/>
                <a:gd name="T25" fmla="*/ 44 h 56"/>
                <a:gd name="T26" fmla="*/ 0 w 22"/>
                <a:gd name="T27" fmla="*/ 50 h 56"/>
                <a:gd name="T28" fmla="*/ 4 w 22"/>
                <a:gd name="T29" fmla="*/ 52 h 56"/>
                <a:gd name="T30" fmla="*/ 8 w 22"/>
                <a:gd name="T31" fmla="*/ 54 h 56"/>
                <a:gd name="T32" fmla="*/ 10 w 22"/>
                <a:gd name="T33" fmla="*/ 56 h 56"/>
                <a:gd name="T34" fmla="*/ 10 w 22"/>
                <a:gd name="T35" fmla="*/ 56 h 56"/>
                <a:gd name="T36" fmla="*/ 16 w 22"/>
                <a:gd name="T37" fmla="*/ 54 h 56"/>
                <a:gd name="T38" fmla="*/ 18 w 22"/>
                <a:gd name="T39" fmla="*/ 52 h 56"/>
                <a:gd name="T40" fmla="*/ 22 w 22"/>
                <a:gd name="T41" fmla="*/ 50 h 56"/>
                <a:gd name="T42" fmla="*/ 22 w 22"/>
                <a:gd name="T43" fmla="*/ 44 h 56"/>
                <a:gd name="T44" fmla="*/ 22 w 22"/>
                <a:gd name="T45"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56">
                  <a:moveTo>
                    <a:pt x="22" y="10"/>
                  </a:moveTo>
                  <a:lnTo>
                    <a:pt x="22" y="10"/>
                  </a:lnTo>
                  <a:lnTo>
                    <a:pt x="22" y="6"/>
                  </a:lnTo>
                  <a:lnTo>
                    <a:pt x="18" y="2"/>
                  </a:lnTo>
                  <a:lnTo>
                    <a:pt x="16" y="0"/>
                  </a:lnTo>
                  <a:lnTo>
                    <a:pt x="10" y="0"/>
                  </a:lnTo>
                  <a:lnTo>
                    <a:pt x="10" y="0"/>
                  </a:lnTo>
                  <a:lnTo>
                    <a:pt x="4" y="2"/>
                  </a:lnTo>
                  <a:lnTo>
                    <a:pt x="0" y="6"/>
                  </a:lnTo>
                  <a:lnTo>
                    <a:pt x="0" y="10"/>
                  </a:lnTo>
                  <a:lnTo>
                    <a:pt x="0" y="10"/>
                  </a:lnTo>
                  <a:lnTo>
                    <a:pt x="0" y="44"/>
                  </a:lnTo>
                  <a:lnTo>
                    <a:pt x="0" y="44"/>
                  </a:lnTo>
                  <a:lnTo>
                    <a:pt x="0" y="50"/>
                  </a:lnTo>
                  <a:lnTo>
                    <a:pt x="4" y="52"/>
                  </a:lnTo>
                  <a:lnTo>
                    <a:pt x="8" y="54"/>
                  </a:lnTo>
                  <a:lnTo>
                    <a:pt x="10" y="56"/>
                  </a:lnTo>
                  <a:lnTo>
                    <a:pt x="10" y="56"/>
                  </a:lnTo>
                  <a:lnTo>
                    <a:pt x="16" y="54"/>
                  </a:lnTo>
                  <a:lnTo>
                    <a:pt x="18" y="52"/>
                  </a:lnTo>
                  <a:lnTo>
                    <a:pt x="22" y="50"/>
                  </a:lnTo>
                  <a:lnTo>
                    <a:pt x="22" y="44"/>
                  </a:lnTo>
                  <a:lnTo>
                    <a:pt x="22" y="1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05" name="Freeform 1431">
              <a:extLst>
                <a:ext uri="{FF2B5EF4-FFF2-40B4-BE49-F238E27FC236}">
                  <a16:creationId xmlns:a16="http://schemas.microsoft.com/office/drawing/2014/main" xmlns="" id="{928A44A3-7F25-4475-9B49-19CBC8022A2E}"/>
                </a:ext>
              </a:extLst>
            </p:cNvPr>
            <p:cNvSpPr>
              <a:spLocks/>
            </p:cNvSpPr>
            <p:nvPr/>
          </p:nvSpPr>
          <p:spPr bwMode="auto">
            <a:xfrm>
              <a:off x="10985500" y="5295900"/>
              <a:ext cx="34925" cy="88900"/>
            </a:xfrm>
            <a:custGeom>
              <a:avLst/>
              <a:gdLst>
                <a:gd name="T0" fmla="*/ 22 w 22"/>
                <a:gd name="T1" fmla="*/ 10 h 56"/>
                <a:gd name="T2" fmla="*/ 22 w 22"/>
                <a:gd name="T3" fmla="*/ 10 h 56"/>
                <a:gd name="T4" fmla="*/ 22 w 22"/>
                <a:gd name="T5" fmla="*/ 6 h 56"/>
                <a:gd name="T6" fmla="*/ 18 w 22"/>
                <a:gd name="T7" fmla="*/ 2 h 56"/>
                <a:gd name="T8" fmla="*/ 16 w 22"/>
                <a:gd name="T9" fmla="*/ 0 h 56"/>
                <a:gd name="T10" fmla="*/ 10 w 22"/>
                <a:gd name="T11" fmla="*/ 0 h 56"/>
                <a:gd name="T12" fmla="*/ 10 w 22"/>
                <a:gd name="T13" fmla="*/ 0 h 56"/>
                <a:gd name="T14" fmla="*/ 4 w 22"/>
                <a:gd name="T15" fmla="*/ 2 h 56"/>
                <a:gd name="T16" fmla="*/ 0 w 22"/>
                <a:gd name="T17" fmla="*/ 6 h 56"/>
                <a:gd name="T18" fmla="*/ 0 w 22"/>
                <a:gd name="T19" fmla="*/ 10 h 56"/>
                <a:gd name="T20" fmla="*/ 0 w 22"/>
                <a:gd name="T21" fmla="*/ 10 h 56"/>
                <a:gd name="T22" fmla="*/ 0 w 22"/>
                <a:gd name="T23" fmla="*/ 44 h 56"/>
                <a:gd name="T24" fmla="*/ 0 w 22"/>
                <a:gd name="T25" fmla="*/ 44 h 56"/>
                <a:gd name="T26" fmla="*/ 0 w 22"/>
                <a:gd name="T27" fmla="*/ 50 h 56"/>
                <a:gd name="T28" fmla="*/ 4 w 22"/>
                <a:gd name="T29" fmla="*/ 52 h 56"/>
                <a:gd name="T30" fmla="*/ 8 w 22"/>
                <a:gd name="T31" fmla="*/ 54 h 56"/>
                <a:gd name="T32" fmla="*/ 10 w 22"/>
                <a:gd name="T33" fmla="*/ 56 h 56"/>
                <a:gd name="T34" fmla="*/ 10 w 22"/>
                <a:gd name="T35" fmla="*/ 56 h 56"/>
                <a:gd name="T36" fmla="*/ 16 w 22"/>
                <a:gd name="T37" fmla="*/ 54 h 56"/>
                <a:gd name="T38" fmla="*/ 18 w 22"/>
                <a:gd name="T39" fmla="*/ 52 h 56"/>
                <a:gd name="T40" fmla="*/ 22 w 22"/>
                <a:gd name="T41" fmla="*/ 50 h 56"/>
                <a:gd name="T42" fmla="*/ 22 w 22"/>
                <a:gd name="T43" fmla="*/ 44 h 56"/>
                <a:gd name="T44" fmla="*/ 22 w 22"/>
                <a:gd name="T45"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56">
                  <a:moveTo>
                    <a:pt x="22" y="10"/>
                  </a:moveTo>
                  <a:lnTo>
                    <a:pt x="22" y="10"/>
                  </a:lnTo>
                  <a:lnTo>
                    <a:pt x="22" y="6"/>
                  </a:lnTo>
                  <a:lnTo>
                    <a:pt x="18" y="2"/>
                  </a:lnTo>
                  <a:lnTo>
                    <a:pt x="16" y="0"/>
                  </a:lnTo>
                  <a:lnTo>
                    <a:pt x="10" y="0"/>
                  </a:lnTo>
                  <a:lnTo>
                    <a:pt x="10" y="0"/>
                  </a:lnTo>
                  <a:lnTo>
                    <a:pt x="4" y="2"/>
                  </a:lnTo>
                  <a:lnTo>
                    <a:pt x="0" y="6"/>
                  </a:lnTo>
                  <a:lnTo>
                    <a:pt x="0" y="10"/>
                  </a:lnTo>
                  <a:lnTo>
                    <a:pt x="0" y="10"/>
                  </a:lnTo>
                  <a:lnTo>
                    <a:pt x="0" y="44"/>
                  </a:lnTo>
                  <a:lnTo>
                    <a:pt x="0" y="44"/>
                  </a:lnTo>
                  <a:lnTo>
                    <a:pt x="0" y="50"/>
                  </a:lnTo>
                  <a:lnTo>
                    <a:pt x="4" y="52"/>
                  </a:lnTo>
                  <a:lnTo>
                    <a:pt x="8" y="54"/>
                  </a:lnTo>
                  <a:lnTo>
                    <a:pt x="10" y="56"/>
                  </a:lnTo>
                  <a:lnTo>
                    <a:pt x="10" y="56"/>
                  </a:lnTo>
                  <a:lnTo>
                    <a:pt x="16" y="54"/>
                  </a:lnTo>
                  <a:lnTo>
                    <a:pt x="18" y="52"/>
                  </a:lnTo>
                  <a:lnTo>
                    <a:pt x="22" y="50"/>
                  </a:lnTo>
                  <a:lnTo>
                    <a:pt x="22" y="44"/>
                  </a:lnTo>
                  <a:lnTo>
                    <a:pt x="22" y="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06" name="Freeform 1432">
              <a:extLst>
                <a:ext uri="{FF2B5EF4-FFF2-40B4-BE49-F238E27FC236}">
                  <a16:creationId xmlns:a16="http://schemas.microsoft.com/office/drawing/2014/main" xmlns="" id="{D81E37DB-A18E-4399-B20B-8AFDDBE3C732}"/>
                </a:ext>
              </a:extLst>
            </p:cNvPr>
            <p:cNvSpPr>
              <a:spLocks/>
            </p:cNvSpPr>
            <p:nvPr/>
          </p:nvSpPr>
          <p:spPr bwMode="auto">
            <a:xfrm>
              <a:off x="10887075" y="5273675"/>
              <a:ext cx="63500" cy="85725"/>
            </a:xfrm>
            <a:custGeom>
              <a:avLst/>
              <a:gdLst>
                <a:gd name="T0" fmla="*/ 40 w 40"/>
                <a:gd name="T1" fmla="*/ 14 h 54"/>
                <a:gd name="T2" fmla="*/ 40 w 40"/>
                <a:gd name="T3" fmla="*/ 14 h 54"/>
                <a:gd name="T4" fmla="*/ 40 w 40"/>
                <a:gd name="T5" fmla="*/ 10 h 54"/>
                <a:gd name="T6" fmla="*/ 40 w 40"/>
                <a:gd name="T7" fmla="*/ 6 h 54"/>
                <a:gd name="T8" fmla="*/ 38 w 40"/>
                <a:gd name="T9" fmla="*/ 4 h 54"/>
                <a:gd name="T10" fmla="*/ 34 w 40"/>
                <a:gd name="T11" fmla="*/ 2 h 54"/>
                <a:gd name="T12" fmla="*/ 34 w 40"/>
                <a:gd name="T13" fmla="*/ 2 h 54"/>
                <a:gd name="T14" fmla="*/ 30 w 40"/>
                <a:gd name="T15" fmla="*/ 0 h 54"/>
                <a:gd name="T16" fmla="*/ 24 w 40"/>
                <a:gd name="T17" fmla="*/ 2 h 54"/>
                <a:gd name="T18" fmla="*/ 20 w 40"/>
                <a:gd name="T19" fmla="*/ 4 h 54"/>
                <a:gd name="T20" fmla="*/ 18 w 40"/>
                <a:gd name="T21" fmla="*/ 6 h 54"/>
                <a:gd name="T22" fmla="*/ 18 w 40"/>
                <a:gd name="T23" fmla="*/ 6 h 54"/>
                <a:gd name="T24" fmla="*/ 2 w 40"/>
                <a:gd name="T25" fmla="*/ 38 h 54"/>
                <a:gd name="T26" fmla="*/ 2 w 40"/>
                <a:gd name="T27" fmla="*/ 38 h 54"/>
                <a:gd name="T28" fmla="*/ 0 w 40"/>
                <a:gd name="T29" fmla="*/ 44 h 54"/>
                <a:gd name="T30" fmla="*/ 2 w 40"/>
                <a:gd name="T31" fmla="*/ 48 h 54"/>
                <a:gd name="T32" fmla="*/ 4 w 40"/>
                <a:gd name="T33" fmla="*/ 50 h 54"/>
                <a:gd name="T34" fmla="*/ 6 w 40"/>
                <a:gd name="T35" fmla="*/ 52 h 54"/>
                <a:gd name="T36" fmla="*/ 6 w 40"/>
                <a:gd name="T37" fmla="*/ 52 h 54"/>
                <a:gd name="T38" fmla="*/ 12 w 40"/>
                <a:gd name="T39" fmla="*/ 54 h 54"/>
                <a:gd name="T40" fmla="*/ 16 w 40"/>
                <a:gd name="T41" fmla="*/ 52 h 54"/>
                <a:gd name="T42" fmla="*/ 20 w 40"/>
                <a:gd name="T43" fmla="*/ 50 h 54"/>
                <a:gd name="T44" fmla="*/ 22 w 40"/>
                <a:gd name="T45" fmla="*/ 46 h 54"/>
                <a:gd name="T46" fmla="*/ 40 w 40"/>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4">
                  <a:moveTo>
                    <a:pt x="40" y="14"/>
                  </a:moveTo>
                  <a:lnTo>
                    <a:pt x="40" y="14"/>
                  </a:lnTo>
                  <a:lnTo>
                    <a:pt x="40" y="10"/>
                  </a:lnTo>
                  <a:lnTo>
                    <a:pt x="40" y="6"/>
                  </a:lnTo>
                  <a:lnTo>
                    <a:pt x="38" y="4"/>
                  </a:lnTo>
                  <a:lnTo>
                    <a:pt x="34" y="2"/>
                  </a:lnTo>
                  <a:lnTo>
                    <a:pt x="34" y="2"/>
                  </a:lnTo>
                  <a:lnTo>
                    <a:pt x="30" y="0"/>
                  </a:lnTo>
                  <a:lnTo>
                    <a:pt x="24" y="2"/>
                  </a:lnTo>
                  <a:lnTo>
                    <a:pt x="20" y="4"/>
                  </a:lnTo>
                  <a:lnTo>
                    <a:pt x="18" y="6"/>
                  </a:lnTo>
                  <a:lnTo>
                    <a:pt x="18" y="6"/>
                  </a:lnTo>
                  <a:lnTo>
                    <a:pt x="2" y="38"/>
                  </a:lnTo>
                  <a:lnTo>
                    <a:pt x="2" y="38"/>
                  </a:lnTo>
                  <a:lnTo>
                    <a:pt x="0" y="44"/>
                  </a:lnTo>
                  <a:lnTo>
                    <a:pt x="2" y="48"/>
                  </a:lnTo>
                  <a:lnTo>
                    <a:pt x="4" y="50"/>
                  </a:lnTo>
                  <a:lnTo>
                    <a:pt x="6" y="52"/>
                  </a:lnTo>
                  <a:lnTo>
                    <a:pt x="6" y="52"/>
                  </a:lnTo>
                  <a:lnTo>
                    <a:pt x="12" y="54"/>
                  </a:lnTo>
                  <a:lnTo>
                    <a:pt x="16" y="52"/>
                  </a:lnTo>
                  <a:lnTo>
                    <a:pt x="20" y="50"/>
                  </a:lnTo>
                  <a:lnTo>
                    <a:pt x="22" y="46"/>
                  </a:lnTo>
                  <a:lnTo>
                    <a:pt x="40" y="1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07" name="Freeform 1433">
              <a:extLst>
                <a:ext uri="{FF2B5EF4-FFF2-40B4-BE49-F238E27FC236}">
                  <a16:creationId xmlns:a16="http://schemas.microsoft.com/office/drawing/2014/main" xmlns="" id="{55335889-D59E-491E-9393-F229C6EBA438}"/>
                </a:ext>
              </a:extLst>
            </p:cNvPr>
            <p:cNvSpPr>
              <a:spLocks/>
            </p:cNvSpPr>
            <p:nvPr/>
          </p:nvSpPr>
          <p:spPr bwMode="auto">
            <a:xfrm>
              <a:off x="10887075" y="5273675"/>
              <a:ext cx="63500" cy="85725"/>
            </a:xfrm>
            <a:custGeom>
              <a:avLst/>
              <a:gdLst>
                <a:gd name="T0" fmla="*/ 40 w 40"/>
                <a:gd name="T1" fmla="*/ 14 h 54"/>
                <a:gd name="T2" fmla="*/ 40 w 40"/>
                <a:gd name="T3" fmla="*/ 14 h 54"/>
                <a:gd name="T4" fmla="*/ 40 w 40"/>
                <a:gd name="T5" fmla="*/ 10 h 54"/>
                <a:gd name="T6" fmla="*/ 40 w 40"/>
                <a:gd name="T7" fmla="*/ 6 h 54"/>
                <a:gd name="T8" fmla="*/ 38 w 40"/>
                <a:gd name="T9" fmla="*/ 4 h 54"/>
                <a:gd name="T10" fmla="*/ 34 w 40"/>
                <a:gd name="T11" fmla="*/ 2 h 54"/>
                <a:gd name="T12" fmla="*/ 34 w 40"/>
                <a:gd name="T13" fmla="*/ 2 h 54"/>
                <a:gd name="T14" fmla="*/ 30 w 40"/>
                <a:gd name="T15" fmla="*/ 0 h 54"/>
                <a:gd name="T16" fmla="*/ 24 w 40"/>
                <a:gd name="T17" fmla="*/ 2 h 54"/>
                <a:gd name="T18" fmla="*/ 20 w 40"/>
                <a:gd name="T19" fmla="*/ 4 h 54"/>
                <a:gd name="T20" fmla="*/ 18 w 40"/>
                <a:gd name="T21" fmla="*/ 6 h 54"/>
                <a:gd name="T22" fmla="*/ 18 w 40"/>
                <a:gd name="T23" fmla="*/ 6 h 54"/>
                <a:gd name="T24" fmla="*/ 2 w 40"/>
                <a:gd name="T25" fmla="*/ 38 h 54"/>
                <a:gd name="T26" fmla="*/ 2 w 40"/>
                <a:gd name="T27" fmla="*/ 38 h 54"/>
                <a:gd name="T28" fmla="*/ 0 w 40"/>
                <a:gd name="T29" fmla="*/ 44 h 54"/>
                <a:gd name="T30" fmla="*/ 2 w 40"/>
                <a:gd name="T31" fmla="*/ 48 h 54"/>
                <a:gd name="T32" fmla="*/ 4 w 40"/>
                <a:gd name="T33" fmla="*/ 50 h 54"/>
                <a:gd name="T34" fmla="*/ 6 w 40"/>
                <a:gd name="T35" fmla="*/ 52 h 54"/>
                <a:gd name="T36" fmla="*/ 6 w 40"/>
                <a:gd name="T37" fmla="*/ 52 h 54"/>
                <a:gd name="T38" fmla="*/ 12 w 40"/>
                <a:gd name="T39" fmla="*/ 54 h 54"/>
                <a:gd name="T40" fmla="*/ 16 w 40"/>
                <a:gd name="T41" fmla="*/ 52 h 54"/>
                <a:gd name="T42" fmla="*/ 20 w 40"/>
                <a:gd name="T43" fmla="*/ 50 h 54"/>
                <a:gd name="T44" fmla="*/ 22 w 40"/>
                <a:gd name="T45" fmla="*/ 46 h 54"/>
                <a:gd name="T46" fmla="*/ 40 w 40"/>
                <a:gd name="T47"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4">
                  <a:moveTo>
                    <a:pt x="40" y="14"/>
                  </a:moveTo>
                  <a:lnTo>
                    <a:pt x="40" y="14"/>
                  </a:lnTo>
                  <a:lnTo>
                    <a:pt x="40" y="10"/>
                  </a:lnTo>
                  <a:lnTo>
                    <a:pt x="40" y="6"/>
                  </a:lnTo>
                  <a:lnTo>
                    <a:pt x="38" y="4"/>
                  </a:lnTo>
                  <a:lnTo>
                    <a:pt x="34" y="2"/>
                  </a:lnTo>
                  <a:lnTo>
                    <a:pt x="34" y="2"/>
                  </a:lnTo>
                  <a:lnTo>
                    <a:pt x="30" y="0"/>
                  </a:lnTo>
                  <a:lnTo>
                    <a:pt x="24" y="2"/>
                  </a:lnTo>
                  <a:lnTo>
                    <a:pt x="20" y="4"/>
                  </a:lnTo>
                  <a:lnTo>
                    <a:pt x="18" y="6"/>
                  </a:lnTo>
                  <a:lnTo>
                    <a:pt x="18" y="6"/>
                  </a:lnTo>
                  <a:lnTo>
                    <a:pt x="2" y="38"/>
                  </a:lnTo>
                  <a:lnTo>
                    <a:pt x="2" y="38"/>
                  </a:lnTo>
                  <a:lnTo>
                    <a:pt x="0" y="44"/>
                  </a:lnTo>
                  <a:lnTo>
                    <a:pt x="2" y="48"/>
                  </a:lnTo>
                  <a:lnTo>
                    <a:pt x="4" y="50"/>
                  </a:lnTo>
                  <a:lnTo>
                    <a:pt x="6" y="52"/>
                  </a:lnTo>
                  <a:lnTo>
                    <a:pt x="6" y="52"/>
                  </a:lnTo>
                  <a:lnTo>
                    <a:pt x="12" y="54"/>
                  </a:lnTo>
                  <a:lnTo>
                    <a:pt x="16" y="52"/>
                  </a:lnTo>
                  <a:lnTo>
                    <a:pt x="20" y="50"/>
                  </a:lnTo>
                  <a:lnTo>
                    <a:pt x="22" y="46"/>
                  </a:lnTo>
                  <a:lnTo>
                    <a:pt x="40"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08" name="Freeform 1434">
              <a:extLst>
                <a:ext uri="{FF2B5EF4-FFF2-40B4-BE49-F238E27FC236}">
                  <a16:creationId xmlns:a16="http://schemas.microsoft.com/office/drawing/2014/main" xmlns="" id="{DC1EB3A9-AD1B-4F41-A73A-E8A18709196B}"/>
                </a:ext>
              </a:extLst>
            </p:cNvPr>
            <p:cNvSpPr>
              <a:spLocks/>
            </p:cNvSpPr>
            <p:nvPr/>
          </p:nvSpPr>
          <p:spPr bwMode="auto">
            <a:xfrm>
              <a:off x="11055350" y="5273675"/>
              <a:ext cx="63500" cy="85725"/>
            </a:xfrm>
            <a:custGeom>
              <a:avLst/>
              <a:gdLst>
                <a:gd name="T0" fmla="*/ 2 w 40"/>
                <a:gd name="T1" fmla="*/ 14 h 54"/>
                <a:gd name="T2" fmla="*/ 2 w 40"/>
                <a:gd name="T3" fmla="*/ 14 h 54"/>
                <a:gd name="T4" fmla="*/ 0 w 40"/>
                <a:gd name="T5" fmla="*/ 10 h 54"/>
                <a:gd name="T6" fmla="*/ 0 w 40"/>
                <a:gd name="T7" fmla="*/ 6 h 54"/>
                <a:gd name="T8" fmla="*/ 2 w 40"/>
                <a:gd name="T9" fmla="*/ 4 h 54"/>
                <a:gd name="T10" fmla="*/ 8 w 40"/>
                <a:gd name="T11" fmla="*/ 2 h 54"/>
                <a:gd name="T12" fmla="*/ 8 w 40"/>
                <a:gd name="T13" fmla="*/ 2 h 54"/>
                <a:gd name="T14" fmla="*/ 12 w 40"/>
                <a:gd name="T15" fmla="*/ 0 h 54"/>
                <a:gd name="T16" fmla="*/ 16 w 40"/>
                <a:gd name="T17" fmla="*/ 2 h 54"/>
                <a:gd name="T18" fmla="*/ 24 w 40"/>
                <a:gd name="T19" fmla="*/ 6 h 54"/>
                <a:gd name="T20" fmla="*/ 24 w 40"/>
                <a:gd name="T21" fmla="*/ 6 h 54"/>
                <a:gd name="T22" fmla="*/ 40 w 40"/>
                <a:gd name="T23" fmla="*/ 38 h 54"/>
                <a:gd name="T24" fmla="*/ 40 w 40"/>
                <a:gd name="T25" fmla="*/ 38 h 54"/>
                <a:gd name="T26" fmla="*/ 40 w 40"/>
                <a:gd name="T27" fmla="*/ 44 h 54"/>
                <a:gd name="T28" fmla="*/ 40 w 40"/>
                <a:gd name="T29" fmla="*/ 48 h 54"/>
                <a:gd name="T30" fmla="*/ 38 w 40"/>
                <a:gd name="T31" fmla="*/ 50 h 54"/>
                <a:gd name="T32" fmla="*/ 32 w 40"/>
                <a:gd name="T33" fmla="*/ 52 h 54"/>
                <a:gd name="T34" fmla="*/ 32 w 40"/>
                <a:gd name="T35" fmla="*/ 52 h 54"/>
                <a:gd name="T36" fmla="*/ 28 w 40"/>
                <a:gd name="T37" fmla="*/ 54 h 54"/>
                <a:gd name="T38" fmla="*/ 24 w 40"/>
                <a:gd name="T39" fmla="*/ 52 h 54"/>
                <a:gd name="T40" fmla="*/ 22 w 40"/>
                <a:gd name="T41" fmla="*/ 50 h 54"/>
                <a:gd name="T42" fmla="*/ 18 w 40"/>
                <a:gd name="T43" fmla="*/ 46 h 54"/>
                <a:gd name="T44" fmla="*/ 2 w 40"/>
                <a:gd name="T4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54">
                  <a:moveTo>
                    <a:pt x="2" y="14"/>
                  </a:moveTo>
                  <a:lnTo>
                    <a:pt x="2" y="14"/>
                  </a:lnTo>
                  <a:lnTo>
                    <a:pt x="0" y="10"/>
                  </a:lnTo>
                  <a:lnTo>
                    <a:pt x="0" y="6"/>
                  </a:lnTo>
                  <a:lnTo>
                    <a:pt x="2" y="4"/>
                  </a:lnTo>
                  <a:lnTo>
                    <a:pt x="8" y="2"/>
                  </a:lnTo>
                  <a:lnTo>
                    <a:pt x="8" y="2"/>
                  </a:lnTo>
                  <a:lnTo>
                    <a:pt x="12" y="0"/>
                  </a:lnTo>
                  <a:lnTo>
                    <a:pt x="16" y="2"/>
                  </a:lnTo>
                  <a:lnTo>
                    <a:pt x="24" y="6"/>
                  </a:lnTo>
                  <a:lnTo>
                    <a:pt x="24" y="6"/>
                  </a:lnTo>
                  <a:lnTo>
                    <a:pt x="40" y="38"/>
                  </a:lnTo>
                  <a:lnTo>
                    <a:pt x="40" y="38"/>
                  </a:lnTo>
                  <a:lnTo>
                    <a:pt x="40" y="44"/>
                  </a:lnTo>
                  <a:lnTo>
                    <a:pt x="40" y="48"/>
                  </a:lnTo>
                  <a:lnTo>
                    <a:pt x="38" y="50"/>
                  </a:lnTo>
                  <a:lnTo>
                    <a:pt x="32" y="52"/>
                  </a:lnTo>
                  <a:lnTo>
                    <a:pt x="32" y="52"/>
                  </a:lnTo>
                  <a:lnTo>
                    <a:pt x="28" y="54"/>
                  </a:lnTo>
                  <a:lnTo>
                    <a:pt x="24" y="52"/>
                  </a:lnTo>
                  <a:lnTo>
                    <a:pt x="22" y="50"/>
                  </a:lnTo>
                  <a:lnTo>
                    <a:pt x="18" y="46"/>
                  </a:lnTo>
                  <a:lnTo>
                    <a:pt x="2" y="1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09" name="Freeform 1435">
              <a:extLst>
                <a:ext uri="{FF2B5EF4-FFF2-40B4-BE49-F238E27FC236}">
                  <a16:creationId xmlns:a16="http://schemas.microsoft.com/office/drawing/2014/main" xmlns="" id="{C9445DF2-F171-4CF7-9D8F-96DE5D7E31F9}"/>
                </a:ext>
              </a:extLst>
            </p:cNvPr>
            <p:cNvSpPr>
              <a:spLocks/>
            </p:cNvSpPr>
            <p:nvPr/>
          </p:nvSpPr>
          <p:spPr bwMode="auto">
            <a:xfrm>
              <a:off x="11055350" y="5273675"/>
              <a:ext cx="63500" cy="85725"/>
            </a:xfrm>
            <a:custGeom>
              <a:avLst/>
              <a:gdLst>
                <a:gd name="T0" fmla="*/ 2 w 40"/>
                <a:gd name="T1" fmla="*/ 14 h 54"/>
                <a:gd name="T2" fmla="*/ 2 w 40"/>
                <a:gd name="T3" fmla="*/ 14 h 54"/>
                <a:gd name="T4" fmla="*/ 0 w 40"/>
                <a:gd name="T5" fmla="*/ 10 h 54"/>
                <a:gd name="T6" fmla="*/ 0 w 40"/>
                <a:gd name="T7" fmla="*/ 6 h 54"/>
                <a:gd name="T8" fmla="*/ 2 w 40"/>
                <a:gd name="T9" fmla="*/ 4 h 54"/>
                <a:gd name="T10" fmla="*/ 8 w 40"/>
                <a:gd name="T11" fmla="*/ 2 h 54"/>
                <a:gd name="T12" fmla="*/ 8 w 40"/>
                <a:gd name="T13" fmla="*/ 2 h 54"/>
                <a:gd name="T14" fmla="*/ 12 w 40"/>
                <a:gd name="T15" fmla="*/ 0 h 54"/>
                <a:gd name="T16" fmla="*/ 16 w 40"/>
                <a:gd name="T17" fmla="*/ 2 h 54"/>
                <a:gd name="T18" fmla="*/ 24 w 40"/>
                <a:gd name="T19" fmla="*/ 6 h 54"/>
                <a:gd name="T20" fmla="*/ 24 w 40"/>
                <a:gd name="T21" fmla="*/ 6 h 54"/>
                <a:gd name="T22" fmla="*/ 40 w 40"/>
                <a:gd name="T23" fmla="*/ 38 h 54"/>
                <a:gd name="T24" fmla="*/ 40 w 40"/>
                <a:gd name="T25" fmla="*/ 38 h 54"/>
                <a:gd name="T26" fmla="*/ 40 w 40"/>
                <a:gd name="T27" fmla="*/ 44 h 54"/>
                <a:gd name="T28" fmla="*/ 40 w 40"/>
                <a:gd name="T29" fmla="*/ 48 h 54"/>
                <a:gd name="T30" fmla="*/ 38 w 40"/>
                <a:gd name="T31" fmla="*/ 50 h 54"/>
                <a:gd name="T32" fmla="*/ 32 w 40"/>
                <a:gd name="T33" fmla="*/ 52 h 54"/>
                <a:gd name="T34" fmla="*/ 32 w 40"/>
                <a:gd name="T35" fmla="*/ 52 h 54"/>
                <a:gd name="T36" fmla="*/ 28 w 40"/>
                <a:gd name="T37" fmla="*/ 54 h 54"/>
                <a:gd name="T38" fmla="*/ 24 w 40"/>
                <a:gd name="T39" fmla="*/ 52 h 54"/>
                <a:gd name="T40" fmla="*/ 22 w 40"/>
                <a:gd name="T41" fmla="*/ 50 h 54"/>
                <a:gd name="T42" fmla="*/ 18 w 40"/>
                <a:gd name="T43" fmla="*/ 46 h 54"/>
                <a:gd name="T44" fmla="*/ 2 w 40"/>
                <a:gd name="T45"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54">
                  <a:moveTo>
                    <a:pt x="2" y="14"/>
                  </a:moveTo>
                  <a:lnTo>
                    <a:pt x="2" y="14"/>
                  </a:lnTo>
                  <a:lnTo>
                    <a:pt x="0" y="10"/>
                  </a:lnTo>
                  <a:lnTo>
                    <a:pt x="0" y="6"/>
                  </a:lnTo>
                  <a:lnTo>
                    <a:pt x="2" y="4"/>
                  </a:lnTo>
                  <a:lnTo>
                    <a:pt x="8" y="2"/>
                  </a:lnTo>
                  <a:lnTo>
                    <a:pt x="8" y="2"/>
                  </a:lnTo>
                  <a:lnTo>
                    <a:pt x="12" y="0"/>
                  </a:lnTo>
                  <a:lnTo>
                    <a:pt x="16" y="2"/>
                  </a:lnTo>
                  <a:lnTo>
                    <a:pt x="24" y="6"/>
                  </a:lnTo>
                  <a:lnTo>
                    <a:pt x="24" y="6"/>
                  </a:lnTo>
                  <a:lnTo>
                    <a:pt x="40" y="38"/>
                  </a:lnTo>
                  <a:lnTo>
                    <a:pt x="40" y="38"/>
                  </a:lnTo>
                  <a:lnTo>
                    <a:pt x="40" y="44"/>
                  </a:lnTo>
                  <a:lnTo>
                    <a:pt x="40" y="48"/>
                  </a:lnTo>
                  <a:lnTo>
                    <a:pt x="38" y="50"/>
                  </a:lnTo>
                  <a:lnTo>
                    <a:pt x="32" y="52"/>
                  </a:lnTo>
                  <a:lnTo>
                    <a:pt x="32" y="52"/>
                  </a:lnTo>
                  <a:lnTo>
                    <a:pt x="28" y="54"/>
                  </a:lnTo>
                  <a:lnTo>
                    <a:pt x="24" y="52"/>
                  </a:lnTo>
                  <a:lnTo>
                    <a:pt x="22" y="50"/>
                  </a:lnTo>
                  <a:lnTo>
                    <a:pt x="18" y="46"/>
                  </a:lnTo>
                  <a:lnTo>
                    <a:pt x="2"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12" name="Freeform 1436">
              <a:extLst>
                <a:ext uri="{FF2B5EF4-FFF2-40B4-BE49-F238E27FC236}">
                  <a16:creationId xmlns:a16="http://schemas.microsoft.com/office/drawing/2014/main" xmlns="" id="{BCC42A5A-0982-4ACF-8313-BD1EB606CFCF}"/>
                </a:ext>
              </a:extLst>
            </p:cNvPr>
            <p:cNvSpPr>
              <a:spLocks/>
            </p:cNvSpPr>
            <p:nvPr/>
          </p:nvSpPr>
          <p:spPr bwMode="auto">
            <a:xfrm>
              <a:off x="11083925" y="5232400"/>
              <a:ext cx="98425" cy="34925"/>
            </a:xfrm>
            <a:custGeom>
              <a:avLst/>
              <a:gdLst>
                <a:gd name="T0" fmla="*/ 10 w 62"/>
                <a:gd name="T1" fmla="*/ 20 h 22"/>
                <a:gd name="T2" fmla="*/ 10 w 62"/>
                <a:gd name="T3" fmla="*/ 20 h 22"/>
                <a:gd name="T4" fmla="*/ 6 w 62"/>
                <a:gd name="T5" fmla="*/ 18 h 22"/>
                <a:gd name="T6" fmla="*/ 4 w 62"/>
                <a:gd name="T7" fmla="*/ 16 h 22"/>
                <a:gd name="T8" fmla="*/ 2 w 62"/>
                <a:gd name="T9" fmla="*/ 12 h 22"/>
                <a:gd name="T10" fmla="*/ 0 w 62"/>
                <a:gd name="T11" fmla="*/ 8 h 22"/>
                <a:gd name="T12" fmla="*/ 0 w 62"/>
                <a:gd name="T13" fmla="*/ 8 h 22"/>
                <a:gd name="T14" fmla="*/ 2 w 62"/>
                <a:gd name="T15" fmla="*/ 4 h 22"/>
                <a:gd name="T16" fmla="*/ 4 w 62"/>
                <a:gd name="T17" fmla="*/ 2 h 22"/>
                <a:gd name="T18" fmla="*/ 8 w 62"/>
                <a:gd name="T19" fmla="*/ 0 h 22"/>
                <a:gd name="T20" fmla="*/ 12 w 62"/>
                <a:gd name="T21" fmla="*/ 0 h 22"/>
                <a:gd name="T22" fmla="*/ 12 w 62"/>
                <a:gd name="T23" fmla="*/ 0 h 22"/>
                <a:gd name="T24" fmla="*/ 54 w 62"/>
                <a:gd name="T25" fmla="*/ 2 h 22"/>
                <a:gd name="T26" fmla="*/ 54 w 62"/>
                <a:gd name="T27" fmla="*/ 2 h 22"/>
                <a:gd name="T28" fmla="*/ 58 w 62"/>
                <a:gd name="T29" fmla="*/ 2 h 22"/>
                <a:gd name="T30" fmla="*/ 60 w 62"/>
                <a:gd name="T31" fmla="*/ 6 h 22"/>
                <a:gd name="T32" fmla="*/ 62 w 62"/>
                <a:gd name="T33" fmla="*/ 12 h 22"/>
                <a:gd name="T34" fmla="*/ 62 w 62"/>
                <a:gd name="T35" fmla="*/ 12 h 22"/>
                <a:gd name="T36" fmla="*/ 62 w 62"/>
                <a:gd name="T37" fmla="*/ 16 h 22"/>
                <a:gd name="T38" fmla="*/ 60 w 62"/>
                <a:gd name="T39" fmla="*/ 20 h 22"/>
                <a:gd name="T40" fmla="*/ 56 w 62"/>
                <a:gd name="T41" fmla="*/ 22 h 22"/>
                <a:gd name="T42" fmla="*/ 52 w 62"/>
                <a:gd name="T43" fmla="*/ 22 h 22"/>
                <a:gd name="T44" fmla="*/ 10 w 62"/>
                <a:gd name="T4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22">
                  <a:moveTo>
                    <a:pt x="10" y="20"/>
                  </a:moveTo>
                  <a:lnTo>
                    <a:pt x="10" y="20"/>
                  </a:lnTo>
                  <a:lnTo>
                    <a:pt x="6" y="18"/>
                  </a:lnTo>
                  <a:lnTo>
                    <a:pt x="4" y="16"/>
                  </a:lnTo>
                  <a:lnTo>
                    <a:pt x="2" y="12"/>
                  </a:lnTo>
                  <a:lnTo>
                    <a:pt x="0" y="8"/>
                  </a:lnTo>
                  <a:lnTo>
                    <a:pt x="0" y="8"/>
                  </a:lnTo>
                  <a:lnTo>
                    <a:pt x="2" y="4"/>
                  </a:lnTo>
                  <a:lnTo>
                    <a:pt x="4" y="2"/>
                  </a:lnTo>
                  <a:lnTo>
                    <a:pt x="8" y="0"/>
                  </a:lnTo>
                  <a:lnTo>
                    <a:pt x="12" y="0"/>
                  </a:lnTo>
                  <a:lnTo>
                    <a:pt x="12" y="0"/>
                  </a:lnTo>
                  <a:lnTo>
                    <a:pt x="54" y="2"/>
                  </a:lnTo>
                  <a:lnTo>
                    <a:pt x="54" y="2"/>
                  </a:lnTo>
                  <a:lnTo>
                    <a:pt x="58" y="2"/>
                  </a:lnTo>
                  <a:lnTo>
                    <a:pt x="60" y="6"/>
                  </a:lnTo>
                  <a:lnTo>
                    <a:pt x="62" y="12"/>
                  </a:lnTo>
                  <a:lnTo>
                    <a:pt x="62" y="12"/>
                  </a:lnTo>
                  <a:lnTo>
                    <a:pt x="62" y="16"/>
                  </a:lnTo>
                  <a:lnTo>
                    <a:pt x="60" y="20"/>
                  </a:lnTo>
                  <a:lnTo>
                    <a:pt x="56" y="22"/>
                  </a:lnTo>
                  <a:lnTo>
                    <a:pt x="52" y="22"/>
                  </a:lnTo>
                  <a:lnTo>
                    <a:pt x="10" y="2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13" name="Freeform 1437">
              <a:extLst>
                <a:ext uri="{FF2B5EF4-FFF2-40B4-BE49-F238E27FC236}">
                  <a16:creationId xmlns:a16="http://schemas.microsoft.com/office/drawing/2014/main" xmlns="" id="{482E1949-CC29-437E-AC89-B09D6323D082}"/>
                </a:ext>
              </a:extLst>
            </p:cNvPr>
            <p:cNvSpPr>
              <a:spLocks/>
            </p:cNvSpPr>
            <p:nvPr/>
          </p:nvSpPr>
          <p:spPr bwMode="auto">
            <a:xfrm>
              <a:off x="11083925" y="5232400"/>
              <a:ext cx="98425" cy="34925"/>
            </a:xfrm>
            <a:custGeom>
              <a:avLst/>
              <a:gdLst>
                <a:gd name="T0" fmla="*/ 10 w 62"/>
                <a:gd name="T1" fmla="*/ 20 h 22"/>
                <a:gd name="T2" fmla="*/ 10 w 62"/>
                <a:gd name="T3" fmla="*/ 20 h 22"/>
                <a:gd name="T4" fmla="*/ 6 w 62"/>
                <a:gd name="T5" fmla="*/ 18 h 22"/>
                <a:gd name="T6" fmla="*/ 4 w 62"/>
                <a:gd name="T7" fmla="*/ 16 h 22"/>
                <a:gd name="T8" fmla="*/ 2 w 62"/>
                <a:gd name="T9" fmla="*/ 12 h 22"/>
                <a:gd name="T10" fmla="*/ 0 w 62"/>
                <a:gd name="T11" fmla="*/ 8 h 22"/>
                <a:gd name="T12" fmla="*/ 0 w 62"/>
                <a:gd name="T13" fmla="*/ 8 h 22"/>
                <a:gd name="T14" fmla="*/ 2 w 62"/>
                <a:gd name="T15" fmla="*/ 4 h 22"/>
                <a:gd name="T16" fmla="*/ 4 w 62"/>
                <a:gd name="T17" fmla="*/ 2 h 22"/>
                <a:gd name="T18" fmla="*/ 8 w 62"/>
                <a:gd name="T19" fmla="*/ 0 h 22"/>
                <a:gd name="T20" fmla="*/ 12 w 62"/>
                <a:gd name="T21" fmla="*/ 0 h 22"/>
                <a:gd name="T22" fmla="*/ 12 w 62"/>
                <a:gd name="T23" fmla="*/ 0 h 22"/>
                <a:gd name="T24" fmla="*/ 54 w 62"/>
                <a:gd name="T25" fmla="*/ 2 h 22"/>
                <a:gd name="T26" fmla="*/ 54 w 62"/>
                <a:gd name="T27" fmla="*/ 2 h 22"/>
                <a:gd name="T28" fmla="*/ 58 w 62"/>
                <a:gd name="T29" fmla="*/ 2 h 22"/>
                <a:gd name="T30" fmla="*/ 60 w 62"/>
                <a:gd name="T31" fmla="*/ 6 h 22"/>
                <a:gd name="T32" fmla="*/ 62 w 62"/>
                <a:gd name="T33" fmla="*/ 12 h 22"/>
                <a:gd name="T34" fmla="*/ 62 w 62"/>
                <a:gd name="T35" fmla="*/ 12 h 22"/>
                <a:gd name="T36" fmla="*/ 62 w 62"/>
                <a:gd name="T37" fmla="*/ 16 h 22"/>
                <a:gd name="T38" fmla="*/ 60 w 62"/>
                <a:gd name="T39" fmla="*/ 20 h 22"/>
                <a:gd name="T40" fmla="*/ 56 w 62"/>
                <a:gd name="T41" fmla="*/ 22 h 22"/>
                <a:gd name="T42" fmla="*/ 52 w 62"/>
                <a:gd name="T43" fmla="*/ 22 h 22"/>
                <a:gd name="T44" fmla="*/ 10 w 62"/>
                <a:gd name="T4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22">
                  <a:moveTo>
                    <a:pt x="10" y="20"/>
                  </a:moveTo>
                  <a:lnTo>
                    <a:pt x="10" y="20"/>
                  </a:lnTo>
                  <a:lnTo>
                    <a:pt x="6" y="18"/>
                  </a:lnTo>
                  <a:lnTo>
                    <a:pt x="4" y="16"/>
                  </a:lnTo>
                  <a:lnTo>
                    <a:pt x="2" y="12"/>
                  </a:lnTo>
                  <a:lnTo>
                    <a:pt x="0" y="8"/>
                  </a:lnTo>
                  <a:lnTo>
                    <a:pt x="0" y="8"/>
                  </a:lnTo>
                  <a:lnTo>
                    <a:pt x="2" y="4"/>
                  </a:lnTo>
                  <a:lnTo>
                    <a:pt x="4" y="2"/>
                  </a:lnTo>
                  <a:lnTo>
                    <a:pt x="8" y="0"/>
                  </a:lnTo>
                  <a:lnTo>
                    <a:pt x="12" y="0"/>
                  </a:lnTo>
                  <a:lnTo>
                    <a:pt x="12" y="0"/>
                  </a:lnTo>
                  <a:lnTo>
                    <a:pt x="54" y="2"/>
                  </a:lnTo>
                  <a:lnTo>
                    <a:pt x="54" y="2"/>
                  </a:lnTo>
                  <a:lnTo>
                    <a:pt x="58" y="2"/>
                  </a:lnTo>
                  <a:lnTo>
                    <a:pt x="60" y="6"/>
                  </a:lnTo>
                  <a:lnTo>
                    <a:pt x="62" y="12"/>
                  </a:lnTo>
                  <a:lnTo>
                    <a:pt x="62" y="12"/>
                  </a:lnTo>
                  <a:lnTo>
                    <a:pt x="62" y="16"/>
                  </a:lnTo>
                  <a:lnTo>
                    <a:pt x="60" y="20"/>
                  </a:lnTo>
                  <a:lnTo>
                    <a:pt x="56" y="22"/>
                  </a:lnTo>
                  <a:lnTo>
                    <a:pt x="52" y="22"/>
                  </a:lnTo>
                  <a:lnTo>
                    <a:pt x="10" y="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14" name="Freeform 1438">
              <a:extLst>
                <a:ext uri="{FF2B5EF4-FFF2-40B4-BE49-F238E27FC236}">
                  <a16:creationId xmlns:a16="http://schemas.microsoft.com/office/drawing/2014/main" xmlns="" id="{5B00A7DC-F567-4DF8-9E08-F25F4472A797}"/>
                </a:ext>
              </a:extLst>
            </p:cNvPr>
            <p:cNvSpPr>
              <a:spLocks/>
            </p:cNvSpPr>
            <p:nvPr/>
          </p:nvSpPr>
          <p:spPr bwMode="auto">
            <a:xfrm>
              <a:off x="10807700" y="5232400"/>
              <a:ext cx="101600" cy="34925"/>
            </a:xfrm>
            <a:custGeom>
              <a:avLst/>
              <a:gdLst>
                <a:gd name="T0" fmla="*/ 52 w 64"/>
                <a:gd name="T1" fmla="*/ 20 h 22"/>
                <a:gd name="T2" fmla="*/ 52 w 64"/>
                <a:gd name="T3" fmla="*/ 20 h 22"/>
                <a:gd name="T4" fmla="*/ 58 w 64"/>
                <a:gd name="T5" fmla="*/ 18 h 22"/>
                <a:gd name="T6" fmla="*/ 60 w 64"/>
                <a:gd name="T7" fmla="*/ 16 h 22"/>
                <a:gd name="T8" fmla="*/ 64 w 64"/>
                <a:gd name="T9" fmla="*/ 12 h 22"/>
                <a:gd name="T10" fmla="*/ 64 w 64"/>
                <a:gd name="T11" fmla="*/ 8 h 22"/>
                <a:gd name="T12" fmla="*/ 64 w 64"/>
                <a:gd name="T13" fmla="*/ 8 h 22"/>
                <a:gd name="T14" fmla="*/ 62 w 64"/>
                <a:gd name="T15" fmla="*/ 4 h 22"/>
                <a:gd name="T16" fmla="*/ 60 w 64"/>
                <a:gd name="T17" fmla="*/ 2 h 22"/>
                <a:gd name="T18" fmla="*/ 52 w 64"/>
                <a:gd name="T19" fmla="*/ 0 h 22"/>
                <a:gd name="T20" fmla="*/ 52 w 64"/>
                <a:gd name="T21" fmla="*/ 0 h 22"/>
                <a:gd name="T22" fmla="*/ 10 w 64"/>
                <a:gd name="T23" fmla="*/ 2 h 22"/>
                <a:gd name="T24" fmla="*/ 10 w 64"/>
                <a:gd name="T25" fmla="*/ 2 h 22"/>
                <a:gd name="T26" fmla="*/ 4 w 64"/>
                <a:gd name="T27" fmla="*/ 2 h 22"/>
                <a:gd name="T28" fmla="*/ 2 w 64"/>
                <a:gd name="T29" fmla="*/ 6 h 22"/>
                <a:gd name="T30" fmla="*/ 0 w 64"/>
                <a:gd name="T31" fmla="*/ 8 h 22"/>
                <a:gd name="T32" fmla="*/ 0 w 64"/>
                <a:gd name="T33" fmla="*/ 12 h 22"/>
                <a:gd name="T34" fmla="*/ 0 w 64"/>
                <a:gd name="T35" fmla="*/ 12 h 22"/>
                <a:gd name="T36" fmla="*/ 0 w 64"/>
                <a:gd name="T37" fmla="*/ 16 h 22"/>
                <a:gd name="T38" fmla="*/ 4 w 64"/>
                <a:gd name="T39" fmla="*/ 20 h 22"/>
                <a:gd name="T40" fmla="*/ 6 w 64"/>
                <a:gd name="T41" fmla="*/ 22 h 22"/>
                <a:gd name="T42" fmla="*/ 12 w 64"/>
                <a:gd name="T43" fmla="*/ 22 h 22"/>
                <a:gd name="T44" fmla="*/ 52 w 64"/>
                <a:gd name="T4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22">
                  <a:moveTo>
                    <a:pt x="52" y="20"/>
                  </a:moveTo>
                  <a:lnTo>
                    <a:pt x="52" y="20"/>
                  </a:lnTo>
                  <a:lnTo>
                    <a:pt x="58" y="18"/>
                  </a:lnTo>
                  <a:lnTo>
                    <a:pt x="60" y="16"/>
                  </a:lnTo>
                  <a:lnTo>
                    <a:pt x="64" y="12"/>
                  </a:lnTo>
                  <a:lnTo>
                    <a:pt x="64" y="8"/>
                  </a:lnTo>
                  <a:lnTo>
                    <a:pt x="64" y="8"/>
                  </a:lnTo>
                  <a:lnTo>
                    <a:pt x="62" y="4"/>
                  </a:lnTo>
                  <a:lnTo>
                    <a:pt x="60" y="2"/>
                  </a:lnTo>
                  <a:lnTo>
                    <a:pt x="52" y="0"/>
                  </a:lnTo>
                  <a:lnTo>
                    <a:pt x="52" y="0"/>
                  </a:lnTo>
                  <a:lnTo>
                    <a:pt x="10" y="2"/>
                  </a:lnTo>
                  <a:lnTo>
                    <a:pt x="10" y="2"/>
                  </a:lnTo>
                  <a:lnTo>
                    <a:pt x="4" y="2"/>
                  </a:lnTo>
                  <a:lnTo>
                    <a:pt x="2" y="6"/>
                  </a:lnTo>
                  <a:lnTo>
                    <a:pt x="0" y="8"/>
                  </a:lnTo>
                  <a:lnTo>
                    <a:pt x="0" y="12"/>
                  </a:lnTo>
                  <a:lnTo>
                    <a:pt x="0" y="12"/>
                  </a:lnTo>
                  <a:lnTo>
                    <a:pt x="0" y="16"/>
                  </a:lnTo>
                  <a:lnTo>
                    <a:pt x="4" y="20"/>
                  </a:lnTo>
                  <a:lnTo>
                    <a:pt x="6" y="22"/>
                  </a:lnTo>
                  <a:lnTo>
                    <a:pt x="12" y="22"/>
                  </a:lnTo>
                  <a:lnTo>
                    <a:pt x="52" y="2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15" name="Freeform 1439">
              <a:extLst>
                <a:ext uri="{FF2B5EF4-FFF2-40B4-BE49-F238E27FC236}">
                  <a16:creationId xmlns:a16="http://schemas.microsoft.com/office/drawing/2014/main" xmlns="" id="{114E70DC-0CE8-4EDC-8F49-54D3E7EBAAE4}"/>
                </a:ext>
              </a:extLst>
            </p:cNvPr>
            <p:cNvSpPr>
              <a:spLocks/>
            </p:cNvSpPr>
            <p:nvPr/>
          </p:nvSpPr>
          <p:spPr bwMode="auto">
            <a:xfrm>
              <a:off x="10807700" y="5232400"/>
              <a:ext cx="101600" cy="34925"/>
            </a:xfrm>
            <a:custGeom>
              <a:avLst/>
              <a:gdLst>
                <a:gd name="T0" fmla="*/ 52 w 64"/>
                <a:gd name="T1" fmla="*/ 20 h 22"/>
                <a:gd name="T2" fmla="*/ 52 w 64"/>
                <a:gd name="T3" fmla="*/ 20 h 22"/>
                <a:gd name="T4" fmla="*/ 58 w 64"/>
                <a:gd name="T5" fmla="*/ 18 h 22"/>
                <a:gd name="T6" fmla="*/ 60 w 64"/>
                <a:gd name="T7" fmla="*/ 16 h 22"/>
                <a:gd name="T8" fmla="*/ 64 w 64"/>
                <a:gd name="T9" fmla="*/ 12 h 22"/>
                <a:gd name="T10" fmla="*/ 64 w 64"/>
                <a:gd name="T11" fmla="*/ 8 h 22"/>
                <a:gd name="T12" fmla="*/ 64 w 64"/>
                <a:gd name="T13" fmla="*/ 8 h 22"/>
                <a:gd name="T14" fmla="*/ 62 w 64"/>
                <a:gd name="T15" fmla="*/ 4 h 22"/>
                <a:gd name="T16" fmla="*/ 60 w 64"/>
                <a:gd name="T17" fmla="*/ 2 h 22"/>
                <a:gd name="T18" fmla="*/ 52 w 64"/>
                <a:gd name="T19" fmla="*/ 0 h 22"/>
                <a:gd name="T20" fmla="*/ 52 w 64"/>
                <a:gd name="T21" fmla="*/ 0 h 22"/>
                <a:gd name="T22" fmla="*/ 10 w 64"/>
                <a:gd name="T23" fmla="*/ 2 h 22"/>
                <a:gd name="T24" fmla="*/ 10 w 64"/>
                <a:gd name="T25" fmla="*/ 2 h 22"/>
                <a:gd name="T26" fmla="*/ 4 w 64"/>
                <a:gd name="T27" fmla="*/ 2 h 22"/>
                <a:gd name="T28" fmla="*/ 2 w 64"/>
                <a:gd name="T29" fmla="*/ 6 h 22"/>
                <a:gd name="T30" fmla="*/ 0 w 64"/>
                <a:gd name="T31" fmla="*/ 8 h 22"/>
                <a:gd name="T32" fmla="*/ 0 w 64"/>
                <a:gd name="T33" fmla="*/ 12 h 22"/>
                <a:gd name="T34" fmla="*/ 0 w 64"/>
                <a:gd name="T35" fmla="*/ 12 h 22"/>
                <a:gd name="T36" fmla="*/ 0 w 64"/>
                <a:gd name="T37" fmla="*/ 16 h 22"/>
                <a:gd name="T38" fmla="*/ 4 w 64"/>
                <a:gd name="T39" fmla="*/ 20 h 22"/>
                <a:gd name="T40" fmla="*/ 6 w 64"/>
                <a:gd name="T41" fmla="*/ 22 h 22"/>
                <a:gd name="T42" fmla="*/ 12 w 64"/>
                <a:gd name="T43" fmla="*/ 22 h 22"/>
                <a:gd name="T44" fmla="*/ 52 w 64"/>
                <a:gd name="T4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22">
                  <a:moveTo>
                    <a:pt x="52" y="20"/>
                  </a:moveTo>
                  <a:lnTo>
                    <a:pt x="52" y="20"/>
                  </a:lnTo>
                  <a:lnTo>
                    <a:pt x="58" y="18"/>
                  </a:lnTo>
                  <a:lnTo>
                    <a:pt x="60" y="16"/>
                  </a:lnTo>
                  <a:lnTo>
                    <a:pt x="64" y="12"/>
                  </a:lnTo>
                  <a:lnTo>
                    <a:pt x="64" y="8"/>
                  </a:lnTo>
                  <a:lnTo>
                    <a:pt x="64" y="8"/>
                  </a:lnTo>
                  <a:lnTo>
                    <a:pt x="62" y="4"/>
                  </a:lnTo>
                  <a:lnTo>
                    <a:pt x="60" y="2"/>
                  </a:lnTo>
                  <a:lnTo>
                    <a:pt x="52" y="0"/>
                  </a:lnTo>
                  <a:lnTo>
                    <a:pt x="52" y="0"/>
                  </a:lnTo>
                  <a:lnTo>
                    <a:pt x="10" y="2"/>
                  </a:lnTo>
                  <a:lnTo>
                    <a:pt x="10" y="2"/>
                  </a:lnTo>
                  <a:lnTo>
                    <a:pt x="4" y="2"/>
                  </a:lnTo>
                  <a:lnTo>
                    <a:pt x="2" y="6"/>
                  </a:lnTo>
                  <a:lnTo>
                    <a:pt x="0" y="8"/>
                  </a:lnTo>
                  <a:lnTo>
                    <a:pt x="0" y="12"/>
                  </a:lnTo>
                  <a:lnTo>
                    <a:pt x="0" y="12"/>
                  </a:lnTo>
                  <a:lnTo>
                    <a:pt x="0" y="16"/>
                  </a:lnTo>
                  <a:lnTo>
                    <a:pt x="4" y="20"/>
                  </a:lnTo>
                  <a:lnTo>
                    <a:pt x="6" y="22"/>
                  </a:lnTo>
                  <a:lnTo>
                    <a:pt x="12" y="22"/>
                  </a:lnTo>
                  <a:lnTo>
                    <a:pt x="52" y="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316" name="Rectangle 1440">
            <a:extLst>
              <a:ext uri="{FF2B5EF4-FFF2-40B4-BE49-F238E27FC236}">
                <a16:creationId xmlns:a16="http://schemas.microsoft.com/office/drawing/2014/main" xmlns="" id="{230F0646-8A29-4DC9-8DCE-E9933FC443B8}"/>
              </a:ext>
            </a:extLst>
          </p:cNvPr>
          <p:cNvSpPr>
            <a:spLocks noChangeArrowheads="1"/>
          </p:cNvSpPr>
          <p:nvPr/>
        </p:nvSpPr>
        <p:spPr bwMode="auto">
          <a:xfrm>
            <a:off x="4151131" y="1389592"/>
            <a:ext cx="686480"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17" name="Rectangle 1441">
            <a:extLst>
              <a:ext uri="{FF2B5EF4-FFF2-40B4-BE49-F238E27FC236}">
                <a16:creationId xmlns:a16="http://schemas.microsoft.com/office/drawing/2014/main" xmlns="" id="{9381DAB2-9D21-4BAC-974F-2CE27D05F089}"/>
              </a:ext>
            </a:extLst>
          </p:cNvPr>
          <p:cNvSpPr>
            <a:spLocks noChangeArrowheads="1"/>
          </p:cNvSpPr>
          <p:nvPr/>
        </p:nvSpPr>
        <p:spPr bwMode="auto">
          <a:xfrm>
            <a:off x="4151131" y="1389592"/>
            <a:ext cx="686480"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18" name="Rectangle 1442">
            <a:extLst>
              <a:ext uri="{FF2B5EF4-FFF2-40B4-BE49-F238E27FC236}">
                <a16:creationId xmlns:a16="http://schemas.microsoft.com/office/drawing/2014/main" xmlns="" id="{C321478E-B0DE-49F9-ADD4-3367FEAC70F0}"/>
              </a:ext>
            </a:extLst>
          </p:cNvPr>
          <p:cNvSpPr>
            <a:spLocks noChangeArrowheads="1"/>
          </p:cNvSpPr>
          <p:nvPr/>
        </p:nvSpPr>
        <p:spPr bwMode="auto">
          <a:xfrm>
            <a:off x="4460602"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双创服务</a:t>
            </a:r>
            <a:endParaRPr lang="zh-CN" altLang="zh-CN" sz="1000"/>
          </a:p>
        </p:txBody>
      </p:sp>
      <p:grpSp>
        <p:nvGrpSpPr>
          <p:cNvPr id="319" name="组合 318">
            <a:extLst>
              <a:ext uri="{FF2B5EF4-FFF2-40B4-BE49-F238E27FC236}">
                <a16:creationId xmlns:a16="http://schemas.microsoft.com/office/drawing/2014/main" xmlns="" id="{FA9A143E-69AB-4235-9E05-F5662923F175}"/>
              </a:ext>
            </a:extLst>
          </p:cNvPr>
          <p:cNvGrpSpPr/>
          <p:nvPr/>
        </p:nvGrpSpPr>
        <p:grpSpPr>
          <a:xfrm>
            <a:off x="4248911" y="1431551"/>
            <a:ext cx="189513" cy="183717"/>
            <a:chOff x="13519150" y="4892675"/>
            <a:chExt cx="596900" cy="514350"/>
          </a:xfrm>
        </p:grpSpPr>
        <p:sp>
          <p:nvSpPr>
            <p:cNvPr id="320" name="Freeform 1443">
              <a:extLst>
                <a:ext uri="{FF2B5EF4-FFF2-40B4-BE49-F238E27FC236}">
                  <a16:creationId xmlns:a16="http://schemas.microsoft.com/office/drawing/2014/main" xmlns="" id="{427B33DF-DA8C-48B1-8310-1C3E50306CE5}"/>
                </a:ext>
              </a:extLst>
            </p:cNvPr>
            <p:cNvSpPr>
              <a:spLocks noEditPoints="1"/>
            </p:cNvSpPr>
            <p:nvPr/>
          </p:nvSpPr>
          <p:spPr bwMode="auto">
            <a:xfrm>
              <a:off x="13519150" y="4892675"/>
              <a:ext cx="596900" cy="514350"/>
            </a:xfrm>
            <a:custGeom>
              <a:avLst/>
              <a:gdLst>
                <a:gd name="T0" fmla="*/ 190 w 376"/>
                <a:gd name="T1" fmla="*/ 304 h 324"/>
                <a:gd name="T2" fmla="*/ 190 w 376"/>
                <a:gd name="T3" fmla="*/ 314 h 324"/>
                <a:gd name="T4" fmla="*/ 170 w 376"/>
                <a:gd name="T5" fmla="*/ 304 h 324"/>
                <a:gd name="T6" fmla="*/ 134 w 376"/>
                <a:gd name="T7" fmla="*/ 162 h 324"/>
                <a:gd name="T8" fmla="*/ 134 w 376"/>
                <a:gd name="T9" fmla="*/ 294 h 324"/>
                <a:gd name="T10" fmla="*/ 136 w 376"/>
                <a:gd name="T11" fmla="*/ 298 h 324"/>
                <a:gd name="T12" fmla="*/ 228 w 376"/>
                <a:gd name="T13" fmla="*/ 296 h 324"/>
                <a:gd name="T14" fmla="*/ 228 w 376"/>
                <a:gd name="T15" fmla="*/ 162 h 324"/>
                <a:gd name="T16" fmla="*/ 226 w 376"/>
                <a:gd name="T17" fmla="*/ 162 h 324"/>
                <a:gd name="T18" fmla="*/ 134 w 376"/>
                <a:gd name="T19" fmla="*/ 148 h 324"/>
                <a:gd name="T20" fmla="*/ 228 w 376"/>
                <a:gd name="T21" fmla="*/ 148 h 324"/>
                <a:gd name="T22" fmla="*/ 242 w 376"/>
                <a:gd name="T23" fmla="*/ 158 h 324"/>
                <a:gd name="T24" fmla="*/ 244 w 376"/>
                <a:gd name="T25" fmla="*/ 306 h 324"/>
                <a:gd name="T26" fmla="*/ 240 w 376"/>
                <a:gd name="T27" fmla="*/ 318 h 324"/>
                <a:gd name="T28" fmla="*/ 228 w 376"/>
                <a:gd name="T29" fmla="*/ 324 h 324"/>
                <a:gd name="T30" fmla="*/ 128 w 376"/>
                <a:gd name="T31" fmla="*/ 322 h 324"/>
                <a:gd name="T32" fmla="*/ 118 w 376"/>
                <a:gd name="T33" fmla="*/ 306 h 324"/>
                <a:gd name="T34" fmla="*/ 118 w 376"/>
                <a:gd name="T35" fmla="*/ 162 h 324"/>
                <a:gd name="T36" fmla="*/ 128 w 376"/>
                <a:gd name="T37" fmla="*/ 150 h 324"/>
                <a:gd name="T38" fmla="*/ 244 w 376"/>
                <a:gd name="T39" fmla="*/ 78 h 324"/>
                <a:gd name="T40" fmla="*/ 242 w 376"/>
                <a:gd name="T41" fmla="*/ 94 h 324"/>
                <a:gd name="T42" fmla="*/ 272 w 376"/>
                <a:gd name="T43" fmla="*/ 106 h 324"/>
                <a:gd name="T44" fmla="*/ 294 w 376"/>
                <a:gd name="T45" fmla="*/ 130 h 324"/>
                <a:gd name="T46" fmla="*/ 302 w 376"/>
                <a:gd name="T47" fmla="*/ 150 h 324"/>
                <a:gd name="T48" fmla="*/ 314 w 376"/>
                <a:gd name="T49" fmla="*/ 134 h 324"/>
                <a:gd name="T50" fmla="*/ 292 w 376"/>
                <a:gd name="T51" fmla="*/ 102 h 324"/>
                <a:gd name="T52" fmla="*/ 258 w 376"/>
                <a:gd name="T53" fmla="*/ 82 h 324"/>
                <a:gd name="T54" fmla="*/ 270 w 376"/>
                <a:gd name="T55" fmla="*/ 160 h 324"/>
                <a:gd name="T56" fmla="*/ 284 w 376"/>
                <a:gd name="T57" fmla="*/ 156 h 324"/>
                <a:gd name="T58" fmla="*/ 274 w 376"/>
                <a:gd name="T59" fmla="*/ 130 h 324"/>
                <a:gd name="T60" fmla="*/ 254 w 376"/>
                <a:gd name="T61" fmla="*/ 114 h 324"/>
                <a:gd name="T62" fmla="*/ 236 w 376"/>
                <a:gd name="T63" fmla="*/ 110 h 324"/>
                <a:gd name="T64" fmla="*/ 246 w 376"/>
                <a:gd name="T65" fmla="*/ 128 h 324"/>
                <a:gd name="T66" fmla="*/ 268 w 376"/>
                <a:gd name="T67" fmla="*/ 154 h 324"/>
                <a:gd name="T68" fmla="*/ 176 w 376"/>
                <a:gd name="T69" fmla="*/ 0 h 324"/>
                <a:gd name="T70" fmla="*/ 210 w 376"/>
                <a:gd name="T71" fmla="*/ 4 h 324"/>
                <a:gd name="T72" fmla="*/ 254 w 376"/>
                <a:gd name="T73" fmla="*/ 28 h 324"/>
                <a:gd name="T74" fmla="*/ 282 w 376"/>
                <a:gd name="T75" fmla="*/ 66 h 324"/>
                <a:gd name="T76" fmla="*/ 288 w 376"/>
                <a:gd name="T77" fmla="*/ 66 h 324"/>
                <a:gd name="T78" fmla="*/ 336 w 376"/>
                <a:gd name="T79" fmla="*/ 82 h 324"/>
                <a:gd name="T80" fmla="*/ 368 w 376"/>
                <a:gd name="T81" fmla="*/ 118 h 324"/>
                <a:gd name="T82" fmla="*/ 376 w 376"/>
                <a:gd name="T83" fmla="*/ 150 h 324"/>
                <a:gd name="T84" fmla="*/ 360 w 376"/>
                <a:gd name="T85" fmla="*/ 198 h 324"/>
                <a:gd name="T86" fmla="*/ 322 w 376"/>
                <a:gd name="T87" fmla="*/ 230 h 324"/>
                <a:gd name="T88" fmla="*/ 288 w 376"/>
                <a:gd name="T89" fmla="*/ 238 h 324"/>
                <a:gd name="T90" fmla="*/ 254 w 376"/>
                <a:gd name="T91" fmla="*/ 162 h 324"/>
                <a:gd name="T92" fmla="*/ 248 w 376"/>
                <a:gd name="T93" fmla="*/ 146 h 324"/>
                <a:gd name="T94" fmla="*/ 228 w 376"/>
                <a:gd name="T95" fmla="*/ 138 h 324"/>
                <a:gd name="T96" fmla="*/ 122 w 376"/>
                <a:gd name="T97" fmla="*/ 140 h 324"/>
                <a:gd name="T98" fmla="*/ 108 w 376"/>
                <a:gd name="T99" fmla="*/ 162 h 324"/>
                <a:gd name="T100" fmla="*/ 108 w 376"/>
                <a:gd name="T101" fmla="*/ 238 h 324"/>
                <a:gd name="T102" fmla="*/ 58 w 376"/>
                <a:gd name="T103" fmla="*/ 236 h 324"/>
                <a:gd name="T104" fmla="*/ 20 w 376"/>
                <a:gd name="T105" fmla="*/ 216 h 324"/>
                <a:gd name="T106" fmla="*/ 0 w 376"/>
                <a:gd name="T107" fmla="*/ 180 h 324"/>
                <a:gd name="T108" fmla="*/ 0 w 376"/>
                <a:gd name="T109" fmla="*/ 152 h 324"/>
                <a:gd name="T110" fmla="*/ 18 w 376"/>
                <a:gd name="T111" fmla="*/ 120 h 324"/>
                <a:gd name="T112" fmla="*/ 50 w 376"/>
                <a:gd name="T113" fmla="*/ 98 h 324"/>
                <a:gd name="T114" fmla="*/ 66 w 376"/>
                <a:gd name="T115" fmla="*/ 76 h 324"/>
                <a:gd name="T116" fmla="*/ 98 w 376"/>
                <a:gd name="T117" fmla="*/ 26 h 324"/>
                <a:gd name="T118" fmla="*/ 154 w 376"/>
                <a:gd name="T119"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6" h="324">
                  <a:moveTo>
                    <a:pt x="170" y="304"/>
                  </a:moveTo>
                  <a:lnTo>
                    <a:pt x="170" y="304"/>
                  </a:lnTo>
                  <a:lnTo>
                    <a:pt x="190" y="304"/>
                  </a:lnTo>
                  <a:lnTo>
                    <a:pt x="190" y="304"/>
                  </a:lnTo>
                  <a:lnTo>
                    <a:pt x="190" y="314"/>
                  </a:lnTo>
                  <a:lnTo>
                    <a:pt x="190" y="314"/>
                  </a:lnTo>
                  <a:lnTo>
                    <a:pt x="170" y="314"/>
                  </a:lnTo>
                  <a:lnTo>
                    <a:pt x="170" y="314"/>
                  </a:lnTo>
                  <a:lnTo>
                    <a:pt x="170" y="304"/>
                  </a:lnTo>
                  <a:close/>
                  <a:moveTo>
                    <a:pt x="136" y="162"/>
                  </a:moveTo>
                  <a:lnTo>
                    <a:pt x="136" y="162"/>
                  </a:lnTo>
                  <a:lnTo>
                    <a:pt x="134" y="162"/>
                  </a:lnTo>
                  <a:lnTo>
                    <a:pt x="134" y="162"/>
                  </a:lnTo>
                  <a:lnTo>
                    <a:pt x="134" y="294"/>
                  </a:lnTo>
                  <a:lnTo>
                    <a:pt x="134" y="294"/>
                  </a:lnTo>
                  <a:lnTo>
                    <a:pt x="134" y="296"/>
                  </a:lnTo>
                  <a:lnTo>
                    <a:pt x="136" y="298"/>
                  </a:lnTo>
                  <a:lnTo>
                    <a:pt x="136" y="298"/>
                  </a:lnTo>
                  <a:lnTo>
                    <a:pt x="226" y="298"/>
                  </a:lnTo>
                  <a:lnTo>
                    <a:pt x="226" y="298"/>
                  </a:lnTo>
                  <a:lnTo>
                    <a:pt x="228" y="296"/>
                  </a:lnTo>
                  <a:lnTo>
                    <a:pt x="228" y="294"/>
                  </a:lnTo>
                  <a:lnTo>
                    <a:pt x="228" y="294"/>
                  </a:lnTo>
                  <a:lnTo>
                    <a:pt x="228" y="162"/>
                  </a:lnTo>
                  <a:lnTo>
                    <a:pt x="228" y="162"/>
                  </a:lnTo>
                  <a:lnTo>
                    <a:pt x="226" y="162"/>
                  </a:lnTo>
                  <a:lnTo>
                    <a:pt x="226" y="162"/>
                  </a:lnTo>
                  <a:lnTo>
                    <a:pt x="136" y="162"/>
                  </a:lnTo>
                  <a:lnTo>
                    <a:pt x="136" y="162"/>
                  </a:lnTo>
                  <a:close/>
                  <a:moveTo>
                    <a:pt x="134" y="148"/>
                  </a:moveTo>
                  <a:lnTo>
                    <a:pt x="134" y="148"/>
                  </a:lnTo>
                  <a:lnTo>
                    <a:pt x="228" y="148"/>
                  </a:lnTo>
                  <a:lnTo>
                    <a:pt x="228" y="148"/>
                  </a:lnTo>
                  <a:lnTo>
                    <a:pt x="234" y="150"/>
                  </a:lnTo>
                  <a:lnTo>
                    <a:pt x="240" y="152"/>
                  </a:lnTo>
                  <a:lnTo>
                    <a:pt x="242" y="158"/>
                  </a:lnTo>
                  <a:lnTo>
                    <a:pt x="244" y="162"/>
                  </a:lnTo>
                  <a:lnTo>
                    <a:pt x="244" y="162"/>
                  </a:lnTo>
                  <a:lnTo>
                    <a:pt x="244" y="306"/>
                  </a:lnTo>
                  <a:lnTo>
                    <a:pt x="244" y="306"/>
                  </a:lnTo>
                  <a:lnTo>
                    <a:pt x="242" y="314"/>
                  </a:lnTo>
                  <a:lnTo>
                    <a:pt x="240" y="318"/>
                  </a:lnTo>
                  <a:lnTo>
                    <a:pt x="234" y="322"/>
                  </a:lnTo>
                  <a:lnTo>
                    <a:pt x="228" y="324"/>
                  </a:lnTo>
                  <a:lnTo>
                    <a:pt x="228" y="324"/>
                  </a:lnTo>
                  <a:lnTo>
                    <a:pt x="134" y="324"/>
                  </a:lnTo>
                  <a:lnTo>
                    <a:pt x="134" y="324"/>
                  </a:lnTo>
                  <a:lnTo>
                    <a:pt x="128" y="322"/>
                  </a:lnTo>
                  <a:lnTo>
                    <a:pt x="122" y="318"/>
                  </a:lnTo>
                  <a:lnTo>
                    <a:pt x="118" y="314"/>
                  </a:lnTo>
                  <a:lnTo>
                    <a:pt x="118" y="306"/>
                  </a:lnTo>
                  <a:lnTo>
                    <a:pt x="118" y="306"/>
                  </a:lnTo>
                  <a:lnTo>
                    <a:pt x="118" y="162"/>
                  </a:lnTo>
                  <a:lnTo>
                    <a:pt x="118" y="162"/>
                  </a:lnTo>
                  <a:lnTo>
                    <a:pt x="118" y="158"/>
                  </a:lnTo>
                  <a:lnTo>
                    <a:pt x="122" y="152"/>
                  </a:lnTo>
                  <a:lnTo>
                    <a:pt x="128" y="150"/>
                  </a:lnTo>
                  <a:lnTo>
                    <a:pt x="134" y="148"/>
                  </a:lnTo>
                  <a:lnTo>
                    <a:pt x="134" y="148"/>
                  </a:lnTo>
                  <a:close/>
                  <a:moveTo>
                    <a:pt x="244" y="78"/>
                  </a:moveTo>
                  <a:lnTo>
                    <a:pt x="244" y="78"/>
                  </a:lnTo>
                  <a:lnTo>
                    <a:pt x="242" y="94"/>
                  </a:lnTo>
                  <a:lnTo>
                    <a:pt x="242" y="94"/>
                  </a:lnTo>
                  <a:lnTo>
                    <a:pt x="252" y="96"/>
                  </a:lnTo>
                  <a:lnTo>
                    <a:pt x="264" y="100"/>
                  </a:lnTo>
                  <a:lnTo>
                    <a:pt x="272" y="106"/>
                  </a:lnTo>
                  <a:lnTo>
                    <a:pt x="282" y="112"/>
                  </a:lnTo>
                  <a:lnTo>
                    <a:pt x="288" y="122"/>
                  </a:lnTo>
                  <a:lnTo>
                    <a:pt x="294" y="130"/>
                  </a:lnTo>
                  <a:lnTo>
                    <a:pt x="300" y="140"/>
                  </a:lnTo>
                  <a:lnTo>
                    <a:pt x="302" y="150"/>
                  </a:lnTo>
                  <a:lnTo>
                    <a:pt x="302" y="150"/>
                  </a:lnTo>
                  <a:lnTo>
                    <a:pt x="318" y="146"/>
                  </a:lnTo>
                  <a:lnTo>
                    <a:pt x="318" y="146"/>
                  </a:lnTo>
                  <a:lnTo>
                    <a:pt x="314" y="134"/>
                  </a:lnTo>
                  <a:lnTo>
                    <a:pt x="308" y="122"/>
                  </a:lnTo>
                  <a:lnTo>
                    <a:pt x="300" y="110"/>
                  </a:lnTo>
                  <a:lnTo>
                    <a:pt x="292" y="102"/>
                  </a:lnTo>
                  <a:lnTo>
                    <a:pt x="282" y="92"/>
                  </a:lnTo>
                  <a:lnTo>
                    <a:pt x="270" y="86"/>
                  </a:lnTo>
                  <a:lnTo>
                    <a:pt x="258" y="82"/>
                  </a:lnTo>
                  <a:lnTo>
                    <a:pt x="244" y="78"/>
                  </a:lnTo>
                  <a:lnTo>
                    <a:pt x="244" y="78"/>
                  </a:lnTo>
                  <a:close/>
                  <a:moveTo>
                    <a:pt x="270" y="160"/>
                  </a:moveTo>
                  <a:lnTo>
                    <a:pt x="270" y="160"/>
                  </a:lnTo>
                  <a:lnTo>
                    <a:pt x="284" y="156"/>
                  </a:lnTo>
                  <a:lnTo>
                    <a:pt x="284" y="156"/>
                  </a:lnTo>
                  <a:lnTo>
                    <a:pt x="282" y="146"/>
                  </a:lnTo>
                  <a:lnTo>
                    <a:pt x="280" y="138"/>
                  </a:lnTo>
                  <a:lnTo>
                    <a:pt x="274" y="130"/>
                  </a:lnTo>
                  <a:lnTo>
                    <a:pt x="268" y="124"/>
                  </a:lnTo>
                  <a:lnTo>
                    <a:pt x="262" y="118"/>
                  </a:lnTo>
                  <a:lnTo>
                    <a:pt x="254" y="114"/>
                  </a:lnTo>
                  <a:lnTo>
                    <a:pt x="246" y="112"/>
                  </a:lnTo>
                  <a:lnTo>
                    <a:pt x="236" y="110"/>
                  </a:lnTo>
                  <a:lnTo>
                    <a:pt x="236" y="110"/>
                  </a:lnTo>
                  <a:lnTo>
                    <a:pt x="232" y="124"/>
                  </a:lnTo>
                  <a:lnTo>
                    <a:pt x="232" y="124"/>
                  </a:lnTo>
                  <a:lnTo>
                    <a:pt x="246" y="128"/>
                  </a:lnTo>
                  <a:lnTo>
                    <a:pt x="258" y="136"/>
                  </a:lnTo>
                  <a:lnTo>
                    <a:pt x="266" y="146"/>
                  </a:lnTo>
                  <a:lnTo>
                    <a:pt x="268" y="154"/>
                  </a:lnTo>
                  <a:lnTo>
                    <a:pt x="270" y="160"/>
                  </a:lnTo>
                  <a:lnTo>
                    <a:pt x="270" y="160"/>
                  </a:lnTo>
                  <a:close/>
                  <a:moveTo>
                    <a:pt x="176" y="0"/>
                  </a:moveTo>
                  <a:lnTo>
                    <a:pt x="176" y="0"/>
                  </a:lnTo>
                  <a:lnTo>
                    <a:pt x="194" y="0"/>
                  </a:lnTo>
                  <a:lnTo>
                    <a:pt x="210" y="4"/>
                  </a:lnTo>
                  <a:lnTo>
                    <a:pt x="226" y="10"/>
                  </a:lnTo>
                  <a:lnTo>
                    <a:pt x="240" y="18"/>
                  </a:lnTo>
                  <a:lnTo>
                    <a:pt x="254" y="28"/>
                  </a:lnTo>
                  <a:lnTo>
                    <a:pt x="264" y="38"/>
                  </a:lnTo>
                  <a:lnTo>
                    <a:pt x="274" y="52"/>
                  </a:lnTo>
                  <a:lnTo>
                    <a:pt x="282" y="66"/>
                  </a:lnTo>
                  <a:lnTo>
                    <a:pt x="282" y="66"/>
                  </a:lnTo>
                  <a:lnTo>
                    <a:pt x="288" y="66"/>
                  </a:lnTo>
                  <a:lnTo>
                    <a:pt x="288" y="66"/>
                  </a:lnTo>
                  <a:lnTo>
                    <a:pt x="304" y="68"/>
                  </a:lnTo>
                  <a:lnTo>
                    <a:pt x="322" y="74"/>
                  </a:lnTo>
                  <a:lnTo>
                    <a:pt x="336" y="82"/>
                  </a:lnTo>
                  <a:lnTo>
                    <a:pt x="350" y="92"/>
                  </a:lnTo>
                  <a:lnTo>
                    <a:pt x="360" y="104"/>
                  </a:lnTo>
                  <a:lnTo>
                    <a:pt x="368" y="118"/>
                  </a:lnTo>
                  <a:lnTo>
                    <a:pt x="374" y="134"/>
                  </a:lnTo>
                  <a:lnTo>
                    <a:pt x="376" y="150"/>
                  </a:lnTo>
                  <a:lnTo>
                    <a:pt x="376" y="150"/>
                  </a:lnTo>
                  <a:lnTo>
                    <a:pt x="374" y="168"/>
                  </a:lnTo>
                  <a:lnTo>
                    <a:pt x="368" y="184"/>
                  </a:lnTo>
                  <a:lnTo>
                    <a:pt x="360" y="198"/>
                  </a:lnTo>
                  <a:lnTo>
                    <a:pt x="350" y="212"/>
                  </a:lnTo>
                  <a:lnTo>
                    <a:pt x="336" y="222"/>
                  </a:lnTo>
                  <a:lnTo>
                    <a:pt x="322" y="230"/>
                  </a:lnTo>
                  <a:lnTo>
                    <a:pt x="304" y="236"/>
                  </a:lnTo>
                  <a:lnTo>
                    <a:pt x="288" y="238"/>
                  </a:lnTo>
                  <a:lnTo>
                    <a:pt x="288" y="238"/>
                  </a:lnTo>
                  <a:lnTo>
                    <a:pt x="254" y="238"/>
                  </a:lnTo>
                  <a:lnTo>
                    <a:pt x="254" y="238"/>
                  </a:lnTo>
                  <a:lnTo>
                    <a:pt x="254" y="162"/>
                  </a:lnTo>
                  <a:lnTo>
                    <a:pt x="254" y="162"/>
                  </a:lnTo>
                  <a:lnTo>
                    <a:pt x="252" y="152"/>
                  </a:lnTo>
                  <a:lnTo>
                    <a:pt x="248" y="146"/>
                  </a:lnTo>
                  <a:lnTo>
                    <a:pt x="240" y="140"/>
                  </a:lnTo>
                  <a:lnTo>
                    <a:pt x="228" y="138"/>
                  </a:lnTo>
                  <a:lnTo>
                    <a:pt x="228" y="138"/>
                  </a:lnTo>
                  <a:lnTo>
                    <a:pt x="134" y="138"/>
                  </a:lnTo>
                  <a:lnTo>
                    <a:pt x="134" y="138"/>
                  </a:lnTo>
                  <a:lnTo>
                    <a:pt x="122" y="140"/>
                  </a:lnTo>
                  <a:lnTo>
                    <a:pt x="114" y="146"/>
                  </a:lnTo>
                  <a:lnTo>
                    <a:pt x="110" y="152"/>
                  </a:lnTo>
                  <a:lnTo>
                    <a:pt x="108" y="162"/>
                  </a:lnTo>
                  <a:lnTo>
                    <a:pt x="108" y="162"/>
                  </a:lnTo>
                  <a:lnTo>
                    <a:pt x="108" y="238"/>
                  </a:lnTo>
                  <a:lnTo>
                    <a:pt x="108" y="238"/>
                  </a:lnTo>
                  <a:lnTo>
                    <a:pt x="72" y="238"/>
                  </a:lnTo>
                  <a:lnTo>
                    <a:pt x="72" y="238"/>
                  </a:lnTo>
                  <a:lnTo>
                    <a:pt x="58" y="236"/>
                  </a:lnTo>
                  <a:lnTo>
                    <a:pt x="44" y="232"/>
                  </a:lnTo>
                  <a:lnTo>
                    <a:pt x="32" y="226"/>
                  </a:lnTo>
                  <a:lnTo>
                    <a:pt x="20" y="216"/>
                  </a:lnTo>
                  <a:lnTo>
                    <a:pt x="12" y="206"/>
                  </a:lnTo>
                  <a:lnTo>
                    <a:pt x="4" y="194"/>
                  </a:lnTo>
                  <a:lnTo>
                    <a:pt x="0" y="180"/>
                  </a:lnTo>
                  <a:lnTo>
                    <a:pt x="0" y="164"/>
                  </a:lnTo>
                  <a:lnTo>
                    <a:pt x="0" y="164"/>
                  </a:lnTo>
                  <a:lnTo>
                    <a:pt x="0" y="152"/>
                  </a:lnTo>
                  <a:lnTo>
                    <a:pt x="4" y="140"/>
                  </a:lnTo>
                  <a:lnTo>
                    <a:pt x="10" y="130"/>
                  </a:lnTo>
                  <a:lnTo>
                    <a:pt x="18" y="120"/>
                  </a:lnTo>
                  <a:lnTo>
                    <a:pt x="28" y="110"/>
                  </a:lnTo>
                  <a:lnTo>
                    <a:pt x="38" y="104"/>
                  </a:lnTo>
                  <a:lnTo>
                    <a:pt x="50" y="98"/>
                  </a:lnTo>
                  <a:lnTo>
                    <a:pt x="62" y="96"/>
                  </a:lnTo>
                  <a:lnTo>
                    <a:pt x="62" y="96"/>
                  </a:lnTo>
                  <a:lnTo>
                    <a:pt x="66" y="76"/>
                  </a:lnTo>
                  <a:lnTo>
                    <a:pt x="74" y="58"/>
                  </a:lnTo>
                  <a:lnTo>
                    <a:pt x="84" y="40"/>
                  </a:lnTo>
                  <a:lnTo>
                    <a:pt x="98" y="26"/>
                  </a:lnTo>
                  <a:lnTo>
                    <a:pt x="114" y="16"/>
                  </a:lnTo>
                  <a:lnTo>
                    <a:pt x="134" y="6"/>
                  </a:lnTo>
                  <a:lnTo>
                    <a:pt x="154" y="0"/>
                  </a:lnTo>
                  <a:lnTo>
                    <a:pt x="176" y="0"/>
                  </a:lnTo>
                  <a:lnTo>
                    <a:pt x="17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21" name="Freeform 1445">
              <a:extLst>
                <a:ext uri="{FF2B5EF4-FFF2-40B4-BE49-F238E27FC236}">
                  <a16:creationId xmlns:a16="http://schemas.microsoft.com/office/drawing/2014/main" xmlns="" id="{E5E6A5C7-5017-42B5-AAF3-74DBBCED5F95}"/>
                </a:ext>
              </a:extLst>
            </p:cNvPr>
            <p:cNvSpPr>
              <a:spLocks/>
            </p:cNvSpPr>
            <p:nvPr/>
          </p:nvSpPr>
          <p:spPr bwMode="auto">
            <a:xfrm>
              <a:off x="13731875" y="5149850"/>
              <a:ext cx="149225" cy="215900"/>
            </a:xfrm>
            <a:custGeom>
              <a:avLst/>
              <a:gdLst>
                <a:gd name="T0" fmla="*/ 2 w 94"/>
                <a:gd name="T1" fmla="*/ 0 h 136"/>
                <a:gd name="T2" fmla="*/ 2 w 94"/>
                <a:gd name="T3" fmla="*/ 0 h 136"/>
                <a:gd name="T4" fmla="*/ 0 w 94"/>
                <a:gd name="T5" fmla="*/ 0 h 136"/>
                <a:gd name="T6" fmla="*/ 0 w 94"/>
                <a:gd name="T7" fmla="*/ 0 h 136"/>
                <a:gd name="T8" fmla="*/ 0 w 94"/>
                <a:gd name="T9" fmla="*/ 132 h 136"/>
                <a:gd name="T10" fmla="*/ 0 w 94"/>
                <a:gd name="T11" fmla="*/ 132 h 136"/>
                <a:gd name="T12" fmla="*/ 0 w 94"/>
                <a:gd name="T13" fmla="*/ 134 h 136"/>
                <a:gd name="T14" fmla="*/ 2 w 94"/>
                <a:gd name="T15" fmla="*/ 136 h 136"/>
                <a:gd name="T16" fmla="*/ 2 w 94"/>
                <a:gd name="T17" fmla="*/ 136 h 136"/>
                <a:gd name="T18" fmla="*/ 92 w 94"/>
                <a:gd name="T19" fmla="*/ 136 h 136"/>
                <a:gd name="T20" fmla="*/ 92 w 94"/>
                <a:gd name="T21" fmla="*/ 136 h 136"/>
                <a:gd name="T22" fmla="*/ 94 w 94"/>
                <a:gd name="T23" fmla="*/ 134 h 136"/>
                <a:gd name="T24" fmla="*/ 94 w 94"/>
                <a:gd name="T25" fmla="*/ 132 h 136"/>
                <a:gd name="T26" fmla="*/ 94 w 94"/>
                <a:gd name="T27" fmla="*/ 132 h 136"/>
                <a:gd name="T28" fmla="*/ 94 w 94"/>
                <a:gd name="T29" fmla="*/ 0 h 136"/>
                <a:gd name="T30" fmla="*/ 94 w 94"/>
                <a:gd name="T31" fmla="*/ 0 h 136"/>
                <a:gd name="T32" fmla="*/ 92 w 94"/>
                <a:gd name="T33" fmla="*/ 0 h 136"/>
                <a:gd name="T34" fmla="*/ 92 w 94"/>
                <a:gd name="T35" fmla="*/ 0 h 136"/>
                <a:gd name="T36" fmla="*/ 2 w 94"/>
                <a:gd name="T37" fmla="*/ 0 h 136"/>
                <a:gd name="T38" fmla="*/ 2 w 94"/>
                <a:gd name="T3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36">
                  <a:moveTo>
                    <a:pt x="2" y="0"/>
                  </a:moveTo>
                  <a:lnTo>
                    <a:pt x="2" y="0"/>
                  </a:lnTo>
                  <a:lnTo>
                    <a:pt x="0" y="0"/>
                  </a:lnTo>
                  <a:lnTo>
                    <a:pt x="0" y="0"/>
                  </a:lnTo>
                  <a:lnTo>
                    <a:pt x="0" y="132"/>
                  </a:lnTo>
                  <a:lnTo>
                    <a:pt x="0" y="132"/>
                  </a:lnTo>
                  <a:lnTo>
                    <a:pt x="0" y="134"/>
                  </a:lnTo>
                  <a:lnTo>
                    <a:pt x="2" y="136"/>
                  </a:lnTo>
                  <a:lnTo>
                    <a:pt x="2" y="136"/>
                  </a:lnTo>
                  <a:lnTo>
                    <a:pt x="92" y="136"/>
                  </a:lnTo>
                  <a:lnTo>
                    <a:pt x="92" y="136"/>
                  </a:lnTo>
                  <a:lnTo>
                    <a:pt x="94" y="134"/>
                  </a:lnTo>
                  <a:lnTo>
                    <a:pt x="94" y="132"/>
                  </a:lnTo>
                  <a:lnTo>
                    <a:pt x="94" y="132"/>
                  </a:lnTo>
                  <a:lnTo>
                    <a:pt x="94" y="0"/>
                  </a:lnTo>
                  <a:lnTo>
                    <a:pt x="94" y="0"/>
                  </a:lnTo>
                  <a:lnTo>
                    <a:pt x="92" y="0"/>
                  </a:lnTo>
                  <a:lnTo>
                    <a:pt x="92" y="0"/>
                  </a:lnTo>
                  <a:lnTo>
                    <a:pt x="2" y="0"/>
                  </a:lnTo>
                  <a:lnTo>
                    <a:pt x="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22" name="Freeform 1446">
              <a:extLst>
                <a:ext uri="{FF2B5EF4-FFF2-40B4-BE49-F238E27FC236}">
                  <a16:creationId xmlns:a16="http://schemas.microsoft.com/office/drawing/2014/main" xmlns="" id="{61355AFA-B468-44B3-BED3-931D8087DEF6}"/>
                </a:ext>
              </a:extLst>
            </p:cNvPr>
            <p:cNvSpPr>
              <a:spLocks/>
            </p:cNvSpPr>
            <p:nvPr/>
          </p:nvSpPr>
          <p:spPr bwMode="auto">
            <a:xfrm>
              <a:off x="13706475" y="5127625"/>
              <a:ext cx="200025" cy="279400"/>
            </a:xfrm>
            <a:custGeom>
              <a:avLst/>
              <a:gdLst>
                <a:gd name="T0" fmla="*/ 16 w 126"/>
                <a:gd name="T1" fmla="*/ 0 h 176"/>
                <a:gd name="T2" fmla="*/ 16 w 126"/>
                <a:gd name="T3" fmla="*/ 0 h 176"/>
                <a:gd name="T4" fmla="*/ 110 w 126"/>
                <a:gd name="T5" fmla="*/ 0 h 176"/>
                <a:gd name="T6" fmla="*/ 110 w 126"/>
                <a:gd name="T7" fmla="*/ 0 h 176"/>
                <a:gd name="T8" fmla="*/ 116 w 126"/>
                <a:gd name="T9" fmla="*/ 2 h 176"/>
                <a:gd name="T10" fmla="*/ 122 w 126"/>
                <a:gd name="T11" fmla="*/ 4 h 176"/>
                <a:gd name="T12" fmla="*/ 124 w 126"/>
                <a:gd name="T13" fmla="*/ 10 h 176"/>
                <a:gd name="T14" fmla="*/ 126 w 126"/>
                <a:gd name="T15" fmla="*/ 14 h 176"/>
                <a:gd name="T16" fmla="*/ 126 w 126"/>
                <a:gd name="T17" fmla="*/ 14 h 176"/>
                <a:gd name="T18" fmla="*/ 126 w 126"/>
                <a:gd name="T19" fmla="*/ 158 h 176"/>
                <a:gd name="T20" fmla="*/ 126 w 126"/>
                <a:gd name="T21" fmla="*/ 158 h 176"/>
                <a:gd name="T22" fmla="*/ 124 w 126"/>
                <a:gd name="T23" fmla="*/ 166 h 176"/>
                <a:gd name="T24" fmla="*/ 122 w 126"/>
                <a:gd name="T25" fmla="*/ 170 h 176"/>
                <a:gd name="T26" fmla="*/ 116 w 126"/>
                <a:gd name="T27" fmla="*/ 174 h 176"/>
                <a:gd name="T28" fmla="*/ 110 w 126"/>
                <a:gd name="T29" fmla="*/ 176 h 176"/>
                <a:gd name="T30" fmla="*/ 110 w 126"/>
                <a:gd name="T31" fmla="*/ 176 h 176"/>
                <a:gd name="T32" fmla="*/ 16 w 126"/>
                <a:gd name="T33" fmla="*/ 176 h 176"/>
                <a:gd name="T34" fmla="*/ 16 w 126"/>
                <a:gd name="T35" fmla="*/ 176 h 176"/>
                <a:gd name="T36" fmla="*/ 10 w 126"/>
                <a:gd name="T37" fmla="*/ 174 h 176"/>
                <a:gd name="T38" fmla="*/ 4 w 126"/>
                <a:gd name="T39" fmla="*/ 170 h 176"/>
                <a:gd name="T40" fmla="*/ 0 w 126"/>
                <a:gd name="T41" fmla="*/ 166 h 176"/>
                <a:gd name="T42" fmla="*/ 0 w 126"/>
                <a:gd name="T43" fmla="*/ 158 h 176"/>
                <a:gd name="T44" fmla="*/ 0 w 126"/>
                <a:gd name="T45" fmla="*/ 158 h 176"/>
                <a:gd name="T46" fmla="*/ 0 w 126"/>
                <a:gd name="T47" fmla="*/ 14 h 176"/>
                <a:gd name="T48" fmla="*/ 0 w 126"/>
                <a:gd name="T49" fmla="*/ 14 h 176"/>
                <a:gd name="T50" fmla="*/ 0 w 126"/>
                <a:gd name="T51" fmla="*/ 10 h 176"/>
                <a:gd name="T52" fmla="*/ 4 w 126"/>
                <a:gd name="T53" fmla="*/ 4 h 176"/>
                <a:gd name="T54" fmla="*/ 10 w 126"/>
                <a:gd name="T55" fmla="*/ 2 h 176"/>
                <a:gd name="T56" fmla="*/ 16 w 126"/>
                <a:gd name="T57" fmla="*/ 0 h 176"/>
                <a:gd name="T58" fmla="*/ 16 w 126"/>
                <a:gd name="T5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76">
                  <a:moveTo>
                    <a:pt x="16" y="0"/>
                  </a:moveTo>
                  <a:lnTo>
                    <a:pt x="16" y="0"/>
                  </a:lnTo>
                  <a:lnTo>
                    <a:pt x="110" y="0"/>
                  </a:lnTo>
                  <a:lnTo>
                    <a:pt x="110" y="0"/>
                  </a:lnTo>
                  <a:lnTo>
                    <a:pt x="116" y="2"/>
                  </a:lnTo>
                  <a:lnTo>
                    <a:pt x="122" y="4"/>
                  </a:lnTo>
                  <a:lnTo>
                    <a:pt x="124" y="10"/>
                  </a:lnTo>
                  <a:lnTo>
                    <a:pt x="126" y="14"/>
                  </a:lnTo>
                  <a:lnTo>
                    <a:pt x="126" y="14"/>
                  </a:lnTo>
                  <a:lnTo>
                    <a:pt x="126" y="158"/>
                  </a:lnTo>
                  <a:lnTo>
                    <a:pt x="126" y="158"/>
                  </a:lnTo>
                  <a:lnTo>
                    <a:pt x="124" y="166"/>
                  </a:lnTo>
                  <a:lnTo>
                    <a:pt x="122" y="170"/>
                  </a:lnTo>
                  <a:lnTo>
                    <a:pt x="116" y="174"/>
                  </a:lnTo>
                  <a:lnTo>
                    <a:pt x="110" y="176"/>
                  </a:lnTo>
                  <a:lnTo>
                    <a:pt x="110" y="176"/>
                  </a:lnTo>
                  <a:lnTo>
                    <a:pt x="16" y="176"/>
                  </a:lnTo>
                  <a:lnTo>
                    <a:pt x="16" y="176"/>
                  </a:lnTo>
                  <a:lnTo>
                    <a:pt x="10" y="174"/>
                  </a:lnTo>
                  <a:lnTo>
                    <a:pt x="4" y="170"/>
                  </a:lnTo>
                  <a:lnTo>
                    <a:pt x="0" y="166"/>
                  </a:lnTo>
                  <a:lnTo>
                    <a:pt x="0" y="158"/>
                  </a:lnTo>
                  <a:lnTo>
                    <a:pt x="0" y="158"/>
                  </a:lnTo>
                  <a:lnTo>
                    <a:pt x="0" y="14"/>
                  </a:lnTo>
                  <a:lnTo>
                    <a:pt x="0" y="14"/>
                  </a:lnTo>
                  <a:lnTo>
                    <a:pt x="0" y="10"/>
                  </a:lnTo>
                  <a:lnTo>
                    <a:pt x="4" y="4"/>
                  </a:lnTo>
                  <a:lnTo>
                    <a:pt x="10" y="2"/>
                  </a:lnTo>
                  <a:lnTo>
                    <a:pt x="16" y="0"/>
                  </a:lnTo>
                  <a:lnTo>
                    <a:pt x="1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23" name="Freeform 1447">
              <a:extLst>
                <a:ext uri="{FF2B5EF4-FFF2-40B4-BE49-F238E27FC236}">
                  <a16:creationId xmlns:a16="http://schemas.microsoft.com/office/drawing/2014/main" xmlns="" id="{56435DC6-08FF-4998-B8E4-3FA93617523B}"/>
                </a:ext>
              </a:extLst>
            </p:cNvPr>
            <p:cNvSpPr>
              <a:spLocks/>
            </p:cNvSpPr>
            <p:nvPr/>
          </p:nvSpPr>
          <p:spPr bwMode="auto">
            <a:xfrm>
              <a:off x="13903325" y="5016500"/>
              <a:ext cx="120650" cy="114300"/>
            </a:xfrm>
            <a:custGeom>
              <a:avLst/>
              <a:gdLst>
                <a:gd name="T0" fmla="*/ 2 w 76"/>
                <a:gd name="T1" fmla="*/ 0 h 72"/>
                <a:gd name="T2" fmla="*/ 2 w 76"/>
                <a:gd name="T3" fmla="*/ 0 h 72"/>
                <a:gd name="T4" fmla="*/ 0 w 76"/>
                <a:gd name="T5" fmla="*/ 16 h 72"/>
                <a:gd name="T6" fmla="*/ 0 w 76"/>
                <a:gd name="T7" fmla="*/ 16 h 72"/>
                <a:gd name="T8" fmla="*/ 10 w 76"/>
                <a:gd name="T9" fmla="*/ 18 h 72"/>
                <a:gd name="T10" fmla="*/ 22 w 76"/>
                <a:gd name="T11" fmla="*/ 22 h 72"/>
                <a:gd name="T12" fmla="*/ 30 w 76"/>
                <a:gd name="T13" fmla="*/ 28 h 72"/>
                <a:gd name="T14" fmla="*/ 40 w 76"/>
                <a:gd name="T15" fmla="*/ 34 h 72"/>
                <a:gd name="T16" fmla="*/ 46 w 76"/>
                <a:gd name="T17" fmla="*/ 44 h 72"/>
                <a:gd name="T18" fmla="*/ 52 w 76"/>
                <a:gd name="T19" fmla="*/ 52 h 72"/>
                <a:gd name="T20" fmla="*/ 58 w 76"/>
                <a:gd name="T21" fmla="*/ 62 h 72"/>
                <a:gd name="T22" fmla="*/ 60 w 76"/>
                <a:gd name="T23" fmla="*/ 72 h 72"/>
                <a:gd name="T24" fmla="*/ 60 w 76"/>
                <a:gd name="T25" fmla="*/ 72 h 72"/>
                <a:gd name="T26" fmla="*/ 76 w 76"/>
                <a:gd name="T27" fmla="*/ 68 h 72"/>
                <a:gd name="T28" fmla="*/ 76 w 76"/>
                <a:gd name="T29" fmla="*/ 68 h 72"/>
                <a:gd name="T30" fmla="*/ 72 w 76"/>
                <a:gd name="T31" fmla="*/ 56 h 72"/>
                <a:gd name="T32" fmla="*/ 66 w 76"/>
                <a:gd name="T33" fmla="*/ 44 h 72"/>
                <a:gd name="T34" fmla="*/ 58 w 76"/>
                <a:gd name="T35" fmla="*/ 32 h 72"/>
                <a:gd name="T36" fmla="*/ 50 w 76"/>
                <a:gd name="T37" fmla="*/ 24 h 72"/>
                <a:gd name="T38" fmla="*/ 40 w 76"/>
                <a:gd name="T39" fmla="*/ 14 h 72"/>
                <a:gd name="T40" fmla="*/ 28 w 76"/>
                <a:gd name="T41" fmla="*/ 8 h 72"/>
                <a:gd name="T42" fmla="*/ 16 w 76"/>
                <a:gd name="T43" fmla="*/ 4 h 72"/>
                <a:gd name="T44" fmla="*/ 2 w 76"/>
                <a:gd name="T45" fmla="*/ 0 h 72"/>
                <a:gd name="T46" fmla="*/ 2 w 76"/>
                <a:gd name="T4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72">
                  <a:moveTo>
                    <a:pt x="2" y="0"/>
                  </a:moveTo>
                  <a:lnTo>
                    <a:pt x="2" y="0"/>
                  </a:lnTo>
                  <a:lnTo>
                    <a:pt x="0" y="16"/>
                  </a:lnTo>
                  <a:lnTo>
                    <a:pt x="0" y="16"/>
                  </a:lnTo>
                  <a:lnTo>
                    <a:pt x="10" y="18"/>
                  </a:lnTo>
                  <a:lnTo>
                    <a:pt x="22" y="22"/>
                  </a:lnTo>
                  <a:lnTo>
                    <a:pt x="30" y="28"/>
                  </a:lnTo>
                  <a:lnTo>
                    <a:pt x="40" y="34"/>
                  </a:lnTo>
                  <a:lnTo>
                    <a:pt x="46" y="44"/>
                  </a:lnTo>
                  <a:lnTo>
                    <a:pt x="52" y="52"/>
                  </a:lnTo>
                  <a:lnTo>
                    <a:pt x="58" y="62"/>
                  </a:lnTo>
                  <a:lnTo>
                    <a:pt x="60" y="72"/>
                  </a:lnTo>
                  <a:lnTo>
                    <a:pt x="60" y="72"/>
                  </a:lnTo>
                  <a:lnTo>
                    <a:pt x="76" y="68"/>
                  </a:lnTo>
                  <a:lnTo>
                    <a:pt x="76" y="68"/>
                  </a:lnTo>
                  <a:lnTo>
                    <a:pt x="72" y="56"/>
                  </a:lnTo>
                  <a:lnTo>
                    <a:pt x="66" y="44"/>
                  </a:lnTo>
                  <a:lnTo>
                    <a:pt x="58" y="32"/>
                  </a:lnTo>
                  <a:lnTo>
                    <a:pt x="50" y="24"/>
                  </a:lnTo>
                  <a:lnTo>
                    <a:pt x="40" y="14"/>
                  </a:lnTo>
                  <a:lnTo>
                    <a:pt x="28" y="8"/>
                  </a:lnTo>
                  <a:lnTo>
                    <a:pt x="16" y="4"/>
                  </a:lnTo>
                  <a:lnTo>
                    <a:pt x="2" y="0"/>
                  </a:lnTo>
                  <a:lnTo>
                    <a:pt x="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24" name="Freeform 1448">
              <a:extLst>
                <a:ext uri="{FF2B5EF4-FFF2-40B4-BE49-F238E27FC236}">
                  <a16:creationId xmlns:a16="http://schemas.microsoft.com/office/drawing/2014/main" xmlns="" id="{DD653ADE-6E16-4374-A8CD-1F1681810B75}"/>
                </a:ext>
              </a:extLst>
            </p:cNvPr>
            <p:cNvSpPr>
              <a:spLocks/>
            </p:cNvSpPr>
            <p:nvPr/>
          </p:nvSpPr>
          <p:spPr bwMode="auto">
            <a:xfrm>
              <a:off x="13887450" y="5067300"/>
              <a:ext cx="82550" cy="79375"/>
            </a:xfrm>
            <a:custGeom>
              <a:avLst/>
              <a:gdLst>
                <a:gd name="T0" fmla="*/ 38 w 52"/>
                <a:gd name="T1" fmla="*/ 50 h 50"/>
                <a:gd name="T2" fmla="*/ 38 w 52"/>
                <a:gd name="T3" fmla="*/ 50 h 50"/>
                <a:gd name="T4" fmla="*/ 52 w 52"/>
                <a:gd name="T5" fmla="*/ 46 h 50"/>
                <a:gd name="T6" fmla="*/ 52 w 52"/>
                <a:gd name="T7" fmla="*/ 46 h 50"/>
                <a:gd name="T8" fmla="*/ 50 w 52"/>
                <a:gd name="T9" fmla="*/ 36 h 50"/>
                <a:gd name="T10" fmla="*/ 48 w 52"/>
                <a:gd name="T11" fmla="*/ 28 h 50"/>
                <a:gd name="T12" fmla="*/ 42 w 52"/>
                <a:gd name="T13" fmla="*/ 20 h 50"/>
                <a:gd name="T14" fmla="*/ 36 w 52"/>
                <a:gd name="T15" fmla="*/ 14 h 50"/>
                <a:gd name="T16" fmla="*/ 30 w 52"/>
                <a:gd name="T17" fmla="*/ 8 h 50"/>
                <a:gd name="T18" fmla="*/ 22 w 52"/>
                <a:gd name="T19" fmla="*/ 4 h 50"/>
                <a:gd name="T20" fmla="*/ 14 w 52"/>
                <a:gd name="T21" fmla="*/ 2 h 50"/>
                <a:gd name="T22" fmla="*/ 4 w 52"/>
                <a:gd name="T23" fmla="*/ 0 h 50"/>
                <a:gd name="T24" fmla="*/ 4 w 52"/>
                <a:gd name="T25" fmla="*/ 0 h 50"/>
                <a:gd name="T26" fmla="*/ 0 w 52"/>
                <a:gd name="T27" fmla="*/ 14 h 50"/>
                <a:gd name="T28" fmla="*/ 0 w 52"/>
                <a:gd name="T29" fmla="*/ 14 h 50"/>
                <a:gd name="T30" fmla="*/ 14 w 52"/>
                <a:gd name="T31" fmla="*/ 18 h 50"/>
                <a:gd name="T32" fmla="*/ 26 w 52"/>
                <a:gd name="T33" fmla="*/ 26 h 50"/>
                <a:gd name="T34" fmla="*/ 34 w 52"/>
                <a:gd name="T35" fmla="*/ 36 h 50"/>
                <a:gd name="T36" fmla="*/ 36 w 52"/>
                <a:gd name="T37" fmla="*/ 44 h 50"/>
                <a:gd name="T38" fmla="*/ 38 w 52"/>
                <a:gd name="T39" fmla="*/ 50 h 50"/>
                <a:gd name="T40" fmla="*/ 38 w 52"/>
                <a:gd name="T4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50">
                  <a:moveTo>
                    <a:pt x="38" y="50"/>
                  </a:moveTo>
                  <a:lnTo>
                    <a:pt x="38" y="50"/>
                  </a:lnTo>
                  <a:lnTo>
                    <a:pt x="52" y="46"/>
                  </a:lnTo>
                  <a:lnTo>
                    <a:pt x="52" y="46"/>
                  </a:lnTo>
                  <a:lnTo>
                    <a:pt x="50" y="36"/>
                  </a:lnTo>
                  <a:lnTo>
                    <a:pt x="48" y="28"/>
                  </a:lnTo>
                  <a:lnTo>
                    <a:pt x="42" y="20"/>
                  </a:lnTo>
                  <a:lnTo>
                    <a:pt x="36" y="14"/>
                  </a:lnTo>
                  <a:lnTo>
                    <a:pt x="30" y="8"/>
                  </a:lnTo>
                  <a:lnTo>
                    <a:pt x="22" y="4"/>
                  </a:lnTo>
                  <a:lnTo>
                    <a:pt x="14" y="2"/>
                  </a:lnTo>
                  <a:lnTo>
                    <a:pt x="4" y="0"/>
                  </a:lnTo>
                  <a:lnTo>
                    <a:pt x="4" y="0"/>
                  </a:lnTo>
                  <a:lnTo>
                    <a:pt x="0" y="14"/>
                  </a:lnTo>
                  <a:lnTo>
                    <a:pt x="0" y="14"/>
                  </a:lnTo>
                  <a:lnTo>
                    <a:pt x="14" y="18"/>
                  </a:lnTo>
                  <a:lnTo>
                    <a:pt x="26" y="26"/>
                  </a:lnTo>
                  <a:lnTo>
                    <a:pt x="34" y="36"/>
                  </a:lnTo>
                  <a:lnTo>
                    <a:pt x="36" y="44"/>
                  </a:lnTo>
                  <a:lnTo>
                    <a:pt x="38" y="50"/>
                  </a:lnTo>
                  <a:lnTo>
                    <a:pt x="38" y="5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25" name="Freeform 1449">
              <a:extLst>
                <a:ext uri="{FF2B5EF4-FFF2-40B4-BE49-F238E27FC236}">
                  <a16:creationId xmlns:a16="http://schemas.microsoft.com/office/drawing/2014/main" xmlns="" id="{33A4637A-C928-4C1D-9B53-5A5AAF44876F}"/>
                </a:ext>
              </a:extLst>
            </p:cNvPr>
            <p:cNvSpPr>
              <a:spLocks/>
            </p:cNvSpPr>
            <p:nvPr/>
          </p:nvSpPr>
          <p:spPr bwMode="auto">
            <a:xfrm>
              <a:off x="13519150" y="4892675"/>
              <a:ext cx="596900" cy="377825"/>
            </a:xfrm>
            <a:custGeom>
              <a:avLst/>
              <a:gdLst>
                <a:gd name="T0" fmla="*/ 176 w 376"/>
                <a:gd name="T1" fmla="*/ 0 h 238"/>
                <a:gd name="T2" fmla="*/ 210 w 376"/>
                <a:gd name="T3" fmla="*/ 4 h 238"/>
                <a:gd name="T4" fmla="*/ 240 w 376"/>
                <a:gd name="T5" fmla="*/ 18 h 238"/>
                <a:gd name="T6" fmla="*/ 264 w 376"/>
                <a:gd name="T7" fmla="*/ 38 h 238"/>
                <a:gd name="T8" fmla="*/ 282 w 376"/>
                <a:gd name="T9" fmla="*/ 66 h 238"/>
                <a:gd name="T10" fmla="*/ 288 w 376"/>
                <a:gd name="T11" fmla="*/ 66 h 238"/>
                <a:gd name="T12" fmla="*/ 304 w 376"/>
                <a:gd name="T13" fmla="*/ 68 h 238"/>
                <a:gd name="T14" fmla="*/ 336 w 376"/>
                <a:gd name="T15" fmla="*/ 82 h 238"/>
                <a:gd name="T16" fmla="*/ 360 w 376"/>
                <a:gd name="T17" fmla="*/ 104 h 238"/>
                <a:gd name="T18" fmla="*/ 374 w 376"/>
                <a:gd name="T19" fmla="*/ 134 h 238"/>
                <a:gd name="T20" fmla="*/ 376 w 376"/>
                <a:gd name="T21" fmla="*/ 150 h 238"/>
                <a:gd name="T22" fmla="*/ 368 w 376"/>
                <a:gd name="T23" fmla="*/ 184 h 238"/>
                <a:gd name="T24" fmla="*/ 350 w 376"/>
                <a:gd name="T25" fmla="*/ 212 h 238"/>
                <a:gd name="T26" fmla="*/ 322 w 376"/>
                <a:gd name="T27" fmla="*/ 230 h 238"/>
                <a:gd name="T28" fmla="*/ 288 w 376"/>
                <a:gd name="T29" fmla="*/ 238 h 238"/>
                <a:gd name="T30" fmla="*/ 254 w 376"/>
                <a:gd name="T31" fmla="*/ 238 h 238"/>
                <a:gd name="T32" fmla="*/ 254 w 376"/>
                <a:gd name="T33" fmla="*/ 162 h 238"/>
                <a:gd name="T34" fmla="*/ 252 w 376"/>
                <a:gd name="T35" fmla="*/ 152 h 238"/>
                <a:gd name="T36" fmla="*/ 240 w 376"/>
                <a:gd name="T37" fmla="*/ 140 h 238"/>
                <a:gd name="T38" fmla="*/ 228 w 376"/>
                <a:gd name="T39" fmla="*/ 138 h 238"/>
                <a:gd name="T40" fmla="*/ 134 w 376"/>
                <a:gd name="T41" fmla="*/ 138 h 238"/>
                <a:gd name="T42" fmla="*/ 114 w 376"/>
                <a:gd name="T43" fmla="*/ 146 h 238"/>
                <a:gd name="T44" fmla="*/ 108 w 376"/>
                <a:gd name="T45" fmla="*/ 162 h 238"/>
                <a:gd name="T46" fmla="*/ 108 w 376"/>
                <a:gd name="T47" fmla="*/ 238 h 238"/>
                <a:gd name="T48" fmla="*/ 72 w 376"/>
                <a:gd name="T49" fmla="*/ 238 h 238"/>
                <a:gd name="T50" fmla="*/ 58 w 376"/>
                <a:gd name="T51" fmla="*/ 236 h 238"/>
                <a:gd name="T52" fmla="*/ 32 w 376"/>
                <a:gd name="T53" fmla="*/ 226 h 238"/>
                <a:gd name="T54" fmla="*/ 12 w 376"/>
                <a:gd name="T55" fmla="*/ 206 h 238"/>
                <a:gd name="T56" fmla="*/ 0 w 376"/>
                <a:gd name="T57" fmla="*/ 180 h 238"/>
                <a:gd name="T58" fmla="*/ 0 w 376"/>
                <a:gd name="T59" fmla="*/ 164 h 238"/>
                <a:gd name="T60" fmla="*/ 4 w 376"/>
                <a:gd name="T61" fmla="*/ 140 h 238"/>
                <a:gd name="T62" fmla="*/ 18 w 376"/>
                <a:gd name="T63" fmla="*/ 120 h 238"/>
                <a:gd name="T64" fmla="*/ 38 w 376"/>
                <a:gd name="T65" fmla="*/ 104 h 238"/>
                <a:gd name="T66" fmla="*/ 62 w 376"/>
                <a:gd name="T67" fmla="*/ 96 h 238"/>
                <a:gd name="T68" fmla="*/ 66 w 376"/>
                <a:gd name="T69" fmla="*/ 76 h 238"/>
                <a:gd name="T70" fmla="*/ 84 w 376"/>
                <a:gd name="T71" fmla="*/ 40 h 238"/>
                <a:gd name="T72" fmla="*/ 114 w 376"/>
                <a:gd name="T73" fmla="*/ 16 h 238"/>
                <a:gd name="T74" fmla="*/ 154 w 376"/>
                <a:gd name="T75" fmla="*/ 0 h 238"/>
                <a:gd name="T76" fmla="*/ 176 w 376"/>
                <a:gd name="T7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6" h="238">
                  <a:moveTo>
                    <a:pt x="176" y="0"/>
                  </a:moveTo>
                  <a:lnTo>
                    <a:pt x="176" y="0"/>
                  </a:lnTo>
                  <a:lnTo>
                    <a:pt x="194" y="0"/>
                  </a:lnTo>
                  <a:lnTo>
                    <a:pt x="210" y="4"/>
                  </a:lnTo>
                  <a:lnTo>
                    <a:pt x="226" y="10"/>
                  </a:lnTo>
                  <a:lnTo>
                    <a:pt x="240" y="18"/>
                  </a:lnTo>
                  <a:lnTo>
                    <a:pt x="254" y="28"/>
                  </a:lnTo>
                  <a:lnTo>
                    <a:pt x="264" y="38"/>
                  </a:lnTo>
                  <a:lnTo>
                    <a:pt x="274" y="52"/>
                  </a:lnTo>
                  <a:lnTo>
                    <a:pt x="282" y="66"/>
                  </a:lnTo>
                  <a:lnTo>
                    <a:pt x="282" y="66"/>
                  </a:lnTo>
                  <a:lnTo>
                    <a:pt x="288" y="66"/>
                  </a:lnTo>
                  <a:lnTo>
                    <a:pt x="288" y="66"/>
                  </a:lnTo>
                  <a:lnTo>
                    <a:pt x="304" y="68"/>
                  </a:lnTo>
                  <a:lnTo>
                    <a:pt x="322" y="74"/>
                  </a:lnTo>
                  <a:lnTo>
                    <a:pt x="336" y="82"/>
                  </a:lnTo>
                  <a:lnTo>
                    <a:pt x="350" y="92"/>
                  </a:lnTo>
                  <a:lnTo>
                    <a:pt x="360" y="104"/>
                  </a:lnTo>
                  <a:lnTo>
                    <a:pt x="368" y="118"/>
                  </a:lnTo>
                  <a:lnTo>
                    <a:pt x="374" y="134"/>
                  </a:lnTo>
                  <a:lnTo>
                    <a:pt x="376" y="150"/>
                  </a:lnTo>
                  <a:lnTo>
                    <a:pt x="376" y="150"/>
                  </a:lnTo>
                  <a:lnTo>
                    <a:pt x="374" y="168"/>
                  </a:lnTo>
                  <a:lnTo>
                    <a:pt x="368" y="184"/>
                  </a:lnTo>
                  <a:lnTo>
                    <a:pt x="360" y="198"/>
                  </a:lnTo>
                  <a:lnTo>
                    <a:pt x="350" y="212"/>
                  </a:lnTo>
                  <a:lnTo>
                    <a:pt x="336" y="222"/>
                  </a:lnTo>
                  <a:lnTo>
                    <a:pt x="322" y="230"/>
                  </a:lnTo>
                  <a:lnTo>
                    <a:pt x="304" y="236"/>
                  </a:lnTo>
                  <a:lnTo>
                    <a:pt x="288" y="238"/>
                  </a:lnTo>
                  <a:lnTo>
                    <a:pt x="288" y="238"/>
                  </a:lnTo>
                  <a:lnTo>
                    <a:pt x="254" y="238"/>
                  </a:lnTo>
                  <a:lnTo>
                    <a:pt x="254" y="238"/>
                  </a:lnTo>
                  <a:lnTo>
                    <a:pt x="254" y="162"/>
                  </a:lnTo>
                  <a:lnTo>
                    <a:pt x="254" y="162"/>
                  </a:lnTo>
                  <a:lnTo>
                    <a:pt x="252" y="152"/>
                  </a:lnTo>
                  <a:lnTo>
                    <a:pt x="248" y="146"/>
                  </a:lnTo>
                  <a:lnTo>
                    <a:pt x="240" y="140"/>
                  </a:lnTo>
                  <a:lnTo>
                    <a:pt x="228" y="138"/>
                  </a:lnTo>
                  <a:lnTo>
                    <a:pt x="228" y="138"/>
                  </a:lnTo>
                  <a:lnTo>
                    <a:pt x="134" y="138"/>
                  </a:lnTo>
                  <a:lnTo>
                    <a:pt x="134" y="138"/>
                  </a:lnTo>
                  <a:lnTo>
                    <a:pt x="122" y="140"/>
                  </a:lnTo>
                  <a:lnTo>
                    <a:pt x="114" y="146"/>
                  </a:lnTo>
                  <a:lnTo>
                    <a:pt x="110" y="152"/>
                  </a:lnTo>
                  <a:lnTo>
                    <a:pt x="108" y="162"/>
                  </a:lnTo>
                  <a:lnTo>
                    <a:pt x="108" y="162"/>
                  </a:lnTo>
                  <a:lnTo>
                    <a:pt x="108" y="238"/>
                  </a:lnTo>
                  <a:lnTo>
                    <a:pt x="108" y="238"/>
                  </a:lnTo>
                  <a:lnTo>
                    <a:pt x="72" y="238"/>
                  </a:lnTo>
                  <a:lnTo>
                    <a:pt x="72" y="238"/>
                  </a:lnTo>
                  <a:lnTo>
                    <a:pt x="58" y="236"/>
                  </a:lnTo>
                  <a:lnTo>
                    <a:pt x="44" y="232"/>
                  </a:lnTo>
                  <a:lnTo>
                    <a:pt x="32" y="226"/>
                  </a:lnTo>
                  <a:lnTo>
                    <a:pt x="20" y="216"/>
                  </a:lnTo>
                  <a:lnTo>
                    <a:pt x="12" y="206"/>
                  </a:lnTo>
                  <a:lnTo>
                    <a:pt x="4" y="194"/>
                  </a:lnTo>
                  <a:lnTo>
                    <a:pt x="0" y="180"/>
                  </a:lnTo>
                  <a:lnTo>
                    <a:pt x="0" y="164"/>
                  </a:lnTo>
                  <a:lnTo>
                    <a:pt x="0" y="164"/>
                  </a:lnTo>
                  <a:lnTo>
                    <a:pt x="0" y="152"/>
                  </a:lnTo>
                  <a:lnTo>
                    <a:pt x="4" y="140"/>
                  </a:lnTo>
                  <a:lnTo>
                    <a:pt x="10" y="130"/>
                  </a:lnTo>
                  <a:lnTo>
                    <a:pt x="18" y="120"/>
                  </a:lnTo>
                  <a:lnTo>
                    <a:pt x="28" y="110"/>
                  </a:lnTo>
                  <a:lnTo>
                    <a:pt x="38" y="104"/>
                  </a:lnTo>
                  <a:lnTo>
                    <a:pt x="50" y="98"/>
                  </a:lnTo>
                  <a:lnTo>
                    <a:pt x="62" y="96"/>
                  </a:lnTo>
                  <a:lnTo>
                    <a:pt x="62" y="96"/>
                  </a:lnTo>
                  <a:lnTo>
                    <a:pt x="66" y="76"/>
                  </a:lnTo>
                  <a:lnTo>
                    <a:pt x="74" y="58"/>
                  </a:lnTo>
                  <a:lnTo>
                    <a:pt x="84" y="40"/>
                  </a:lnTo>
                  <a:lnTo>
                    <a:pt x="98" y="26"/>
                  </a:lnTo>
                  <a:lnTo>
                    <a:pt x="114" y="16"/>
                  </a:lnTo>
                  <a:lnTo>
                    <a:pt x="134" y="6"/>
                  </a:lnTo>
                  <a:lnTo>
                    <a:pt x="154" y="0"/>
                  </a:lnTo>
                  <a:lnTo>
                    <a:pt x="176" y="0"/>
                  </a:lnTo>
                  <a:lnTo>
                    <a:pt x="17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326" name="Rectangle 1450">
            <a:extLst>
              <a:ext uri="{FF2B5EF4-FFF2-40B4-BE49-F238E27FC236}">
                <a16:creationId xmlns:a16="http://schemas.microsoft.com/office/drawing/2014/main" xmlns="" id="{A763FA1B-F2F0-4E07-9F58-DDB9CCA518D9}"/>
              </a:ext>
            </a:extLst>
          </p:cNvPr>
          <p:cNvSpPr>
            <a:spLocks noChangeArrowheads="1"/>
          </p:cNvSpPr>
          <p:nvPr/>
        </p:nvSpPr>
        <p:spPr bwMode="auto">
          <a:xfrm>
            <a:off x="5037205" y="1389592"/>
            <a:ext cx="687488"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27" name="Rectangle 1451">
            <a:extLst>
              <a:ext uri="{FF2B5EF4-FFF2-40B4-BE49-F238E27FC236}">
                <a16:creationId xmlns:a16="http://schemas.microsoft.com/office/drawing/2014/main" xmlns="" id="{6FE561AD-7B10-48C9-A287-54CF4E1678E9}"/>
              </a:ext>
            </a:extLst>
          </p:cNvPr>
          <p:cNvSpPr>
            <a:spLocks noChangeArrowheads="1"/>
          </p:cNvSpPr>
          <p:nvPr/>
        </p:nvSpPr>
        <p:spPr bwMode="auto">
          <a:xfrm>
            <a:off x="5037205"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28" name="Rectangle 1452">
            <a:extLst>
              <a:ext uri="{FF2B5EF4-FFF2-40B4-BE49-F238E27FC236}">
                <a16:creationId xmlns:a16="http://schemas.microsoft.com/office/drawing/2014/main" xmlns="" id="{77866EE0-61E7-4BBD-B951-FA334EF5C6AE}"/>
              </a:ext>
            </a:extLst>
          </p:cNvPr>
          <p:cNvSpPr>
            <a:spLocks noChangeArrowheads="1"/>
          </p:cNvSpPr>
          <p:nvPr/>
        </p:nvSpPr>
        <p:spPr bwMode="auto">
          <a:xfrm>
            <a:off x="5307361"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健康服务</a:t>
            </a:r>
            <a:endParaRPr lang="zh-CN" altLang="zh-CN" sz="1000"/>
          </a:p>
        </p:txBody>
      </p:sp>
      <p:grpSp>
        <p:nvGrpSpPr>
          <p:cNvPr id="329" name="组合 328">
            <a:extLst>
              <a:ext uri="{FF2B5EF4-FFF2-40B4-BE49-F238E27FC236}">
                <a16:creationId xmlns:a16="http://schemas.microsoft.com/office/drawing/2014/main" xmlns="" id="{378A5D2A-37B6-480D-B1F6-A759B4311347}"/>
              </a:ext>
            </a:extLst>
          </p:cNvPr>
          <p:cNvGrpSpPr/>
          <p:nvPr/>
        </p:nvGrpSpPr>
        <p:grpSpPr>
          <a:xfrm>
            <a:off x="5175308" y="1424747"/>
            <a:ext cx="104837" cy="196191"/>
            <a:chOff x="16436975" y="4873625"/>
            <a:chExt cx="330200" cy="549275"/>
          </a:xfrm>
        </p:grpSpPr>
        <p:sp>
          <p:nvSpPr>
            <p:cNvPr id="330" name="Freeform 1453">
              <a:extLst>
                <a:ext uri="{FF2B5EF4-FFF2-40B4-BE49-F238E27FC236}">
                  <a16:creationId xmlns:a16="http://schemas.microsoft.com/office/drawing/2014/main" xmlns="" id="{A7915CA1-B24A-4AF4-8DA3-0B1D3427025E}"/>
                </a:ext>
              </a:extLst>
            </p:cNvPr>
            <p:cNvSpPr>
              <a:spLocks/>
            </p:cNvSpPr>
            <p:nvPr/>
          </p:nvSpPr>
          <p:spPr bwMode="auto">
            <a:xfrm>
              <a:off x="16690975" y="5178425"/>
              <a:ext cx="76200" cy="152400"/>
            </a:xfrm>
            <a:custGeom>
              <a:avLst/>
              <a:gdLst>
                <a:gd name="T0" fmla="*/ 48 w 48"/>
                <a:gd name="T1" fmla="*/ 52 h 96"/>
                <a:gd name="T2" fmla="*/ 48 w 48"/>
                <a:gd name="T3" fmla="*/ 52 h 96"/>
                <a:gd name="T4" fmla="*/ 48 w 48"/>
                <a:gd name="T5" fmla="*/ 60 h 96"/>
                <a:gd name="T6" fmla="*/ 48 w 48"/>
                <a:gd name="T7" fmla="*/ 60 h 96"/>
                <a:gd name="T8" fmla="*/ 42 w 48"/>
                <a:gd name="T9" fmla="*/ 70 h 96"/>
                <a:gd name="T10" fmla="*/ 32 w 48"/>
                <a:gd name="T11" fmla="*/ 80 h 96"/>
                <a:gd name="T12" fmla="*/ 18 w 48"/>
                <a:gd name="T13" fmla="*/ 88 h 96"/>
                <a:gd name="T14" fmla="*/ 4 w 48"/>
                <a:gd name="T15" fmla="*/ 96 h 96"/>
                <a:gd name="T16" fmla="*/ 4 w 48"/>
                <a:gd name="T17" fmla="*/ 96 h 96"/>
                <a:gd name="T18" fmla="*/ 6 w 48"/>
                <a:gd name="T19" fmla="*/ 74 h 96"/>
                <a:gd name="T20" fmla="*/ 8 w 48"/>
                <a:gd name="T21" fmla="*/ 52 h 96"/>
                <a:gd name="T22" fmla="*/ 8 w 48"/>
                <a:gd name="T23" fmla="*/ 52 h 96"/>
                <a:gd name="T24" fmla="*/ 6 w 48"/>
                <a:gd name="T25" fmla="*/ 24 h 96"/>
                <a:gd name="T26" fmla="*/ 0 w 48"/>
                <a:gd name="T27" fmla="*/ 0 h 96"/>
                <a:gd name="T28" fmla="*/ 0 w 48"/>
                <a:gd name="T29" fmla="*/ 0 h 96"/>
                <a:gd name="T30" fmla="*/ 18 w 48"/>
                <a:gd name="T31" fmla="*/ 6 h 96"/>
                <a:gd name="T32" fmla="*/ 30 w 48"/>
                <a:gd name="T33" fmla="*/ 14 h 96"/>
                <a:gd name="T34" fmla="*/ 40 w 48"/>
                <a:gd name="T35" fmla="*/ 24 h 96"/>
                <a:gd name="T36" fmla="*/ 46 w 48"/>
                <a:gd name="T37" fmla="*/ 34 h 96"/>
                <a:gd name="T38" fmla="*/ 46 w 48"/>
                <a:gd name="T39" fmla="*/ 34 h 96"/>
                <a:gd name="T40" fmla="*/ 48 w 48"/>
                <a:gd name="T41" fmla="*/ 42 h 96"/>
                <a:gd name="T42" fmla="*/ 48 w 48"/>
                <a:gd name="T4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96">
                  <a:moveTo>
                    <a:pt x="48" y="52"/>
                  </a:moveTo>
                  <a:lnTo>
                    <a:pt x="48" y="52"/>
                  </a:lnTo>
                  <a:lnTo>
                    <a:pt x="48" y="60"/>
                  </a:lnTo>
                  <a:lnTo>
                    <a:pt x="48" y="60"/>
                  </a:lnTo>
                  <a:lnTo>
                    <a:pt x="42" y="70"/>
                  </a:lnTo>
                  <a:lnTo>
                    <a:pt x="32" y="80"/>
                  </a:lnTo>
                  <a:lnTo>
                    <a:pt x="18" y="88"/>
                  </a:lnTo>
                  <a:lnTo>
                    <a:pt x="4" y="96"/>
                  </a:lnTo>
                  <a:lnTo>
                    <a:pt x="4" y="96"/>
                  </a:lnTo>
                  <a:lnTo>
                    <a:pt x="6" y="74"/>
                  </a:lnTo>
                  <a:lnTo>
                    <a:pt x="8" y="52"/>
                  </a:lnTo>
                  <a:lnTo>
                    <a:pt x="8" y="52"/>
                  </a:lnTo>
                  <a:lnTo>
                    <a:pt x="6" y="24"/>
                  </a:lnTo>
                  <a:lnTo>
                    <a:pt x="0" y="0"/>
                  </a:lnTo>
                  <a:lnTo>
                    <a:pt x="0" y="0"/>
                  </a:lnTo>
                  <a:lnTo>
                    <a:pt x="18" y="6"/>
                  </a:lnTo>
                  <a:lnTo>
                    <a:pt x="30" y="14"/>
                  </a:lnTo>
                  <a:lnTo>
                    <a:pt x="40" y="24"/>
                  </a:lnTo>
                  <a:lnTo>
                    <a:pt x="46" y="34"/>
                  </a:lnTo>
                  <a:lnTo>
                    <a:pt x="46" y="34"/>
                  </a:lnTo>
                  <a:lnTo>
                    <a:pt x="48" y="42"/>
                  </a:lnTo>
                  <a:lnTo>
                    <a:pt x="48" y="5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31" name="Freeform 1454">
              <a:extLst>
                <a:ext uri="{FF2B5EF4-FFF2-40B4-BE49-F238E27FC236}">
                  <a16:creationId xmlns:a16="http://schemas.microsoft.com/office/drawing/2014/main" xmlns="" id="{32418789-1061-46FB-AC21-698B66B2A8BF}"/>
                </a:ext>
              </a:extLst>
            </p:cNvPr>
            <p:cNvSpPr>
              <a:spLocks/>
            </p:cNvSpPr>
            <p:nvPr/>
          </p:nvSpPr>
          <p:spPr bwMode="auto">
            <a:xfrm>
              <a:off x="16690975" y="5178425"/>
              <a:ext cx="76200" cy="152400"/>
            </a:xfrm>
            <a:custGeom>
              <a:avLst/>
              <a:gdLst>
                <a:gd name="T0" fmla="*/ 48 w 48"/>
                <a:gd name="T1" fmla="*/ 52 h 96"/>
                <a:gd name="T2" fmla="*/ 48 w 48"/>
                <a:gd name="T3" fmla="*/ 52 h 96"/>
                <a:gd name="T4" fmla="*/ 48 w 48"/>
                <a:gd name="T5" fmla="*/ 60 h 96"/>
                <a:gd name="T6" fmla="*/ 48 w 48"/>
                <a:gd name="T7" fmla="*/ 60 h 96"/>
                <a:gd name="T8" fmla="*/ 42 w 48"/>
                <a:gd name="T9" fmla="*/ 70 h 96"/>
                <a:gd name="T10" fmla="*/ 32 w 48"/>
                <a:gd name="T11" fmla="*/ 80 h 96"/>
                <a:gd name="T12" fmla="*/ 18 w 48"/>
                <a:gd name="T13" fmla="*/ 88 h 96"/>
                <a:gd name="T14" fmla="*/ 4 w 48"/>
                <a:gd name="T15" fmla="*/ 96 h 96"/>
                <a:gd name="T16" fmla="*/ 4 w 48"/>
                <a:gd name="T17" fmla="*/ 96 h 96"/>
                <a:gd name="T18" fmla="*/ 6 w 48"/>
                <a:gd name="T19" fmla="*/ 74 h 96"/>
                <a:gd name="T20" fmla="*/ 8 w 48"/>
                <a:gd name="T21" fmla="*/ 52 h 96"/>
                <a:gd name="T22" fmla="*/ 8 w 48"/>
                <a:gd name="T23" fmla="*/ 52 h 96"/>
                <a:gd name="T24" fmla="*/ 6 w 48"/>
                <a:gd name="T25" fmla="*/ 24 h 96"/>
                <a:gd name="T26" fmla="*/ 0 w 48"/>
                <a:gd name="T27" fmla="*/ 0 h 96"/>
                <a:gd name="T28" fmla="*/ 0 w 48"/>
                <a:gd name="T29" fmla="*/ 0 h 96"/>
                <a:gd name="T30" fmla="*/ 18 w 48"/>
                <a:gd name="T31" fmla="*/ 6 h 96"/>
                <a:gd name="T32" fmla="*/ 30 w 48"/>
                <a:gd name="T33" fmla="*/ 14 h 96"/>
                <a:gd name="T34" fmla="*/ 40 w 48"/>
                <a:gd name="T35" fmla="*/ 24 h 96"/>
                <a:gd name="T36" fmla="*/ 46 w 48"/>
                <a:gd name="T37" fmla="*/ 34 h 96"/>
                <a:gd name="T38" fmla="*/ 46 w 48"/>
                <a:gd name="T39" fmla="*/ 34 h 96"/>
                <a:gd name="T40" fmla="*/ 48 w 48"/>
                <a:gd name="T41" fmla="*/ 42 h 96"/>
                <a:gd name="T42" fmla="*/ 48 w 48"/>
                <a:gd name="T4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96">
                  <a:moveTo>
                    <a:pt x="48" y="52"/>
                  </a:moveTo>
                  <a:lnTo>
                    <a:pt x="48" y="52"/>
                  </a:lnTo>
                  <a:lnTo>
                    <a:pt x="48" y="60"/>
                  </a:lnTo>
                  <a:lnTo>
                    <a:pt x="48" y="60"/>
                  </a:lnTo>
                  <a:lnTo>
                    <a:pt x="42" y="70"/>
                  </a:lnTo>
                  <a:lnTo>
                    <a:pt x="32" y="80"/>
                  </a:lnTo>
                  <a:lnTo>
                    <a:pt x="18" y="88"/>
                  </a:lnTo>
                  <a:lnTo>
                    <a:pt x="4" y="96"/>
                  </a:lnTo>
                  <a:lnTo>
                    <a:pt x="4" y="96"/>
                  </a:lnTo>
                  <a:lnTo>
                    <a:pt x="6" y="74"/>
                  </a:lnTo>
                  <a:lnTo>
                    <a:pt x="8" y="52"/>
                  </a:lnTo>
                  <a:lnTo>
                    <a:pt x="8" y="52"/>
                  </a:lnTo>
                  <a:lnTo>
                    <a:pt x="6" y="24"/>
                  </a:lnTo>
                  <a:lnTo>
                    <a:pt x="0" y="0"/>
                  </a:lnTo>
                  <a:lnTo>
                    <a:pt x="0" y="0"/>
                  </a:lnTo>
                  <a:lnTo>
                    <a:pt x="18" y="6"/>
                  </a:lnTo>
                  <a:lnTo>
                    <a:pt x="30" y="14"/>
                  </a:lnTo>
                  <a:lnTo>
                    <a:pt x="40" y="24"/>
                  </a:lnTo>
                  <a:lnTo>
                    <a:pt x="46" y="34"/>
                  </a:lnTo>
                  <a:lnTo>
                    <a:pt x="46" y="34"/>
                  </a:lnTo>
                  <a:lnTo>
                    <a:pt x="48" y="42"/>
                  </a:lnTo>
                  <a:lnTo>
                    <a:pt x="48" y="5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32" name="Freeform 1455">
              <a:extLst>
                <a:ext uri="{FF2B5EF4-FFF2-40B4-BE49-F238E27FC236}">
                  <a16:creationId xmlns:a16="http://schemas.microsoft.com/office/drawing/2014/main" xmlns="" id="{547B5CBF-0371-4D6D-8414-37278AEDE9B4}"/>
                </a:ext>
              </a:extLst>
            </p:cNvPr>
            <p:cNvSpPr>
              <a:spLocks/>
            </p:cNvSpPr>
            <p:nvPr/>
          </p:nvSpPr>
          <p:spPr bwMode="auto">
            <a:xfrm>
              <a:off x="16649700" y="5102225"/>
              <a:ext cx="111125" cy="101600"/>
            </a:xfrm>
            <a:custGeom>
              <a:avLst/>
              <a:gdLst>
                <a:gd name="T0" fmla="*/ 70 w 70"/>
                <a:gd name="T1" fmla="*/ 64 h 64"/>
                <a:gd name="T2" fmla="*/ 70 w 70"/>
                <a:gd name="T3" fmla="*/ 64 h 64"/>
                <a:gd name="T4" fmla="*/ 50 w 70"/>
                <a:gd name="T5" fmla="*/ 50 h 64"/>
                <a:gd name="T6" fmla="*/ 38 w 70"/>
                <a:gd name="T7" fmla="*/ 44 h 64"/>
                <a:gd name="T8" fmla="*/ 24 w 70"/>
                <a:gd name="T9" fmla="*/ 38 h 64"/>
                <a:gd name="T10" fmla="*/ 24 w 70"/>
                <a:gd name="T11" fmla="*/ 38 h 64"/>
                <a:gd name="T12" fmla="*/ 14 w 70"/>
                <a:gd name="T13" fmla="*/ 16 h 64"/>
                <a:gd name="T14" fmla="*/ 8 w 70"/>
                <a:gd name="T15" fmla="*/ 8 h 64"/>
                <a:gd name="T16" fmla="*/ 0 w 70"/>
                <a:gd name="T17" fmla="*/ 0 h 64"/>
                <a:gd name="T18" fmla="*/ 0 w 70"/>
                <a:gd name="T19" fmla="*/ 0 h 64"/>
                <a:gd name="T20" fmla="*/ 12 w 70"/>
                <a:gd name="T21" fmla="*/ 4 h 64"/>
                <a:gd name="T22" fmla="*/ 22 w 70"/>
                <a:gd name="T23" fmla="*/ 10 h 64"/>
                <a:gd name="T24" fmla="*/ 32 w 70"/>
                <a:gd name="T25" fmla="*/ 16 h 64"/>
                <a:gd name="T26" fmla="*/ 42 w 70"/>
                <a:gd name="T27" fmla="*/ 24 h 64"/>
                <a:gd name="T28" fmla="*/ 50 w 70"/>
                <a:gd name="T29" fmla="*/ 32 h 64"/>
                <a:gd name="T30" fmla="*/ 58 w 70"/>
                <a:gd name="T31" fmla="*/ 42 h 64"/>
                <a:gd name="T32" fmla="*/ 64 w 70"/>
                <a:gd name="T33" fmla="*/ 54 h 64"/>
                <a:gd name="T34" fmla="*/ 70 w 70"/>
                <a:gd name="T3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64">
                  <a:moveTo>
                    <a:pt x="70" y="64"/>
                  </a:moveTo>
                  <a:lnTo>
                    <a:pt x="70" y="64"/>
                  </a:lnTo>
                  <a:lnTo>
                    <a:pt x="50" y="50"/>
                  </a:lnTo>
                  <a:lnTo>
                    <a:pt x="38" y="44"/>
                  </a:lnTo>
                  <a:lnTo>
                    <a:pt x="24" y="38"/>
                  </a:lnTo>
                  <a:lnTo>
                    <a:pt x="24" y="38"/>
                  </a:lnTo>
                  <a:lnTo>
                    <a:pt x="14" y="16"/>
                  </a:lnTo>
                  <a:lnTo>
                    <a:pt x="8" y="8"/>
                  </a:lnTo>
                  <a:lnTo>
                    <a:pt x="0" y="0"/>
                  </a:lnTo>
                  <a:lnTo>
                    <a:pt x="0" y="0"/>
                  </a:lnTo>
                  <a:lnTo>
                    <a:pt x="12" y="4"/>
                  </a:lnTo>
                  <a:lnTo>
                    <a:pt x="22" y="10"/>
                  </a:lnTo>
                  <a:lnTo>
                    <a:pt x="32" y="16"/>
                  </a:lnTo>
                  <a:lnTo>
                    <a:pt x="42" y="24"/>
                  </a:lnTo>
                  <a:lnTo>
                    <a:pt x="50" y="32"/>
                  </a:lnTo>
                  <a:lnTo>
                    <a:pt x="58" y="42"/>
                  </a:lnTo>
                  <a:lnTo>
                    <a:pt x="64" y="54"/>
                  </a:lnTo>
                  <a:lnTo>
                    <a:pt x="70" y="6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33" name="Freeform 1456">
              <a:extLst>
                <a:ext uri="{FF2B5EF4-FFF2-40B4-BE49-F238E27FC236}">
                  <a16:creationId xmlns:a16="http://schemas.microsoft.com/office/drawing/2014/main" xmlns="" id="{AA5B5693-1632-40AC-BCD4-A84E5CBDA9BC}"/>
                </a:ext>
              </a:extLst>
            </p:cNvPr>
            <p:cNvSpPr>
              <a:spLocks/>
            </p:cNvSpPr>
            <p:nvPr/>
          </p:nvSpPr>
          <p:spPr bwMode="auto">
            <a:xfrm>
              <a:off x="16649700" y="5102225"/>
              <a:ext cx="111125" cy="101600"/>
            </a:xfrm>
            <a:custGeom>
              <a:avLst/>
              <a:gdLst>
                <a:gd name="T0" fmla="*/ 70 w 70"/>
                <a:gd name="T1" fmla="*/ 64 h 64"/>
                <a:gd name="T2" fmla="*/ 70 w 70"/>
                <a:gd name="T3" fmla="*/ 64 h 64"/>
                <a:gd name="T4" fmla="*/ 50 w 70"/>
                <a:gd name="T5" fmla="*/ 50 h 64"/>
                <a:gd name="T6" fmla="*/ 38 w 70"/>
                <a:gd name="T7" fmla="*/ 44 h 64"/>
                <a:gd name="T8" fmla="*/ 24 w 70"/>
                <a:gd name="T9" fmla="*/ 38 h 64"/>
                <a:gd name="T10" fmla="*/ 24 w 70"/>
                <a:gd name="T11" fmla="*/ 38 h 64"/>
                <a:gd name="T12" fmla="*/ 14 w 70"/>
                <a:gd name="T13" fmla="*/ 16 h 64"/>
                <a:gd name="T14" fmla="*/ 8 w 70"/>
                <a:gd name="T15" fmla="*/ 8 h 64"/>
                <a:gd name="T16" fmla="*/ 0 w 70"/>
                <a:gd name="T17" fmla="*/ 0 h 64"/>
                <a:gd name="T18" fmla="*/ 0 w 70"/>
                <a:gd name="T19" fmla="*/ 0 h 64"/>
                <a:gd name="T20" fmla="*/ 12 w 70"/>
                <a:gd name="T21" fmla="*/ 4 h 64"/>
                <a:gd name="T22" fmla="*/ 22 w 70"/>
                <a:gd name="T23" fmla="*/ 10 h 64"/>
                <a:gd name="T24" fmla="*/ 32 w 70"/>
                <a:gd name="T25" fmla="*/ 16 h 64"/>
                <a:gd name="T26" fmla="*/ 42 w 70"/>
                <a:gd name="T27" fmla="*/ 24 h 64"/>
                <a:gd name="T28" fmla="*/ 50 w 70"/>
                <a:gd name="T29" fmla="*/ 32 h 64"/>
                <a:gd name="T30" fmla="*/ 58 w 70"/>
                <a:gd name="T31" fmla="*/ 42 h 64"/>
                <a:gd name="T32" fmla="*/ 64 w 70"/>
                <a:gd name="T33" fmla="*/ 54 h 64"/>
                <a:gd name="T34" fmla="*/ 70 w 70"/>
                <a:gd name="T3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64">
                  <a:moveTo>
                    <a:pt x="70" y="64"/>
                  </a:moveTo>
                  <a:lnTo>
                    <a:pt x="70" y="64"/>
                  </a:lnTo>
                  <a:lnTo>
                    <a:pt x="50" y="50"/>
                  </a:lnTo>
                  <a:lnTo>
                    <a:pt x="38" y="44"/>
                  </a:lnTo>
                  <a:lnTo>
                    <a:pt x="24" y="38"/>
                  </a:lnTo>
                  <a:lnTo>
                    <a:pt x="24" y="38"/>
                  </a:lnTo>
                  <a:lnTo>
                    <a:pt x="14" y="16"/>
                  </a:lnTo>
                  <a:lnTo>
                    <a:pt x="8" y="8"/>
                  </a:lnTo>
                  <a:lnTo>
                    <a:pt x="0" y="0"/>
                  </a:lnTo>
                  <a:lnTo>
                    <a:pt x="0" y="0"/>
                  </a:lnTo>
                  <a:lnTo>
                    <a:pt x="12" y="4"/>
                  </a:lnTo>
                  <a:lnTo>
                    <a:pt x="22" y="10"/>
                  </a:lnTo>
                  <a:lnTo>
                    <a:pt x="32" y="16"/>
                  </a:lnTo>
                  <a:lnTo>
                    <a:pt x="42" y="24"/>
                  </a:lnTo>
                  <a:lnTo>
                    <a:pt x="50" y="32"/>
                  </a:lnTo>
                  <a:lnTo>
                    <a:pt x="58" y="42"/>
                  </a:lnTo>
                  <a:lnTo>
                    <a:pt x="64" y="54"/>
                  </a:lnTo>
                  <a:lnTo>
                    <a:pt x="70" y="6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34" name="Freeform 1457">
              <a:extLst>
                <a:ext uri="{FF2B5EF4-FFF2-40B4-BE49-F238E27FC236}">
                  <a16:creationId xmlns:a16="http://schemas.microsoft.com/office/drawing/2014/main" xmlns="" id="{CD3AB26E-C520-4530-9FDF-A471AFC2073A}"/>
                </a:ext>
              </a:extLst>
            </p:cNvPr>
            <p:cNvSpPr>
              <a:spLocks/>
            </p:cNvSpPr>
            <p:nvPr/>
          </p:nvSpPr>
          <p:spPr bwMode="auto">
            <a:xfrm>
              <a:off x="16649700" y="5302250"/>
              <a:ext cx="111125" cy="114300"/>
            </a:xfrm>
            <a:custGeom>
              <a:avLst/>
              <a:gdLst>
                <a:gd name="T0" fmla="*/ 28 w 70"/>
                <a:gd name="T1" fmla="*/ 24 h 72"/>
                <a:gd name="T2" fmla="*/ 28 w 70"/>
                <a:gd name="T3" fmla="*/ 24 h 72"/>
                <a:gd name="T4" fmla="*/ 40 w 70"/>
                <a:gd name="T5" fmla="*/ 20 h 72"/>
                <a:gd name="T6" fmla="*/ 52 w 70"/>
                <a:gd name="T7" fmla="*/ 14 h 72"/>
                <a:gd name="T8" fmla="*/ 62 w 70"/>
                <a:gd name="T9" fmla="*/ 8 h 72"/>
                <a:gd name="T10" fmla="*/ 70 w 70"/>
                <a:gd name="T11" fmla="*/ 0 h 72"/>
                <a:gd name="T12" fmla="*/ 70 w 70"/>
                <a:gd name="T13" fmla="*/ 0 h 72"/>
                <a:gd name="T14" fmla="*/ 66 w 70"/>
                <a:gd name="T15" fmla="*/ 12 h 72"/>
                <a:gd name="T16" fmla="*/ 60 w 70"/>
                <a:gd name="T17" fmla="*/ 24 h 72"/>
                <a:gd name="T18" fmla="*/ 54 w 70"/>
                <a:gd name="T19" fmla="*/ 36 h 72"/>
                <a:gd name="T20" fmla="*/ 44 w 70"/>
                <a:gd name="T21" fmla="*/ 44 h 72"/>
                <a:gd name="T22" fmla="*/ 34 w 70"/>
                <a:gd name="T23" fmla="*/ 54 h 72"/>
                <a:gd name="T24" fmla="*/ 24 w 70"/>
                <a:gd name="T25" fmla="*/ 62 h 72"/>
                <a:gd name="T26" fmla="*/ 12 w 70"/>
                <a:gd name="T27" fmla="*/ 68 h 72"/>
                <a:gd name="T28" fmla="*/ 0 w 70"/>
                <a:gd name="T29" fmla="*/ 72 h 72"/>
                <a:gd name="T30" fmla="*/ 0 w 70"/>
                <a:gd name="T31" fmla="*/ 72 h 72"/>
                <a:gd name="T32" fmla="*/ 8 w 70"/>
                <a:gd name="T33" fmla="*/ 64 h 72"/>
                <a:gd name="T34" fmla="*/ 14 w 70"/>
                <a:gd name="T35" fmla="*/ 52 h 72"/>
                <a:gd name="T36" fmla="*/ 22 w 70"/>
                <a:gd name="T37" fmla="*/ 40 h 72"/>
                <a:gd name="T38" fmla="*/ 28 w 70"/>
                <a:gd name="T3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2">
                  <a:moveTo>
                    <a:pt x="28" y="24"/>
                  </a:moveTo>
                  <a:lnTo>
                    <a:pt x="28" y="24"/>
                  </a:lnTo>
                  <a:lnTo>
                    <a:pt x="40" y="20"/>
                  </a:lnTo>
                  <a:lnTo>
                    <a:pt x="52" y="14"/>
                  </a:lnTo>
                  <a:lnTo>
                    <a:pt x="62" y="8"/>
                  </a:lnTo>
                  <a:lnTo>
                    <a:pt x="70" y="0"/>
                  </a:lnTo>
                  <a:lnTo>
                    <a:pt x="70" y="0"/>
                  </a:lnTo>
                  <a:lnTo>
                    <a:pt x="66" y="12"/>
                  </a:lnTo>
                  <a:lnTo>
                    <a:pt x="60" y="24"/>
                  </a:lnTo>
                  <a:lnTo>
                    <a:pt x="54" y="36"/>
                  </a:lnTo>
                  <a:lnTo>
                    <a:pt x="44" y="44"/>
                  </a:lnTo>
                  <a:lnTo>
                    <a:pt x="34" y="54"/>
                  </a:lnTo>
                  <a:lnTo>
                    <a:pt x="24" y="62"/>
                  </a:lnTo>
                  <a:lnTo>
                    <a:pt x="12" y="68"/>
                  </a:lnTo>
                  <a:lnTo>
                    <a:pt x="0" y="72"/>
                  </a:lnTo>
                  <a:lnTo>
                    <a:pt x="0" y="72"/>
                  </a:lnTo>
                  <a:lnTo>
                    <a:pt x="8" y="64"/>
                  </a:lnTo>
                  <a:lnTo>
                    <a:pt x="14" y="52"/>
                  </a:lnTo>
                  <a:lnTo>
                    <a:pt x="22" y="40"/>
                  </a:lnTo>
                  <a:lnTo>
                    <a:pt x="28" y="2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35" name="Freeform 1458">
              <a:extLst>
                <a:ext uri="{FF2B5EF4-FFF2-40B4-BE49-F238E27FC236}">
                  <a16:creationId xmlns:a16="http://schemas.microsoft.com/office/drawing/2014/main" xmlns="" id="{BC080E69-C0A7-4487-A3B5-88F66E981C1F}"/>
                </a:ext>
              </a:extLst>
            </p:cNvPr>
            <p:cNvSpPr>
              <a:spLocks/>
            </p:cNvSpPr>
            <p:nvPr/>
          </p:nvSpPr>
          <p:spPr bwMode="auto">
            <a:xfrm>
              <a:off x="16649700" y="5302250"/>
              <a:ext cx="111125" cy="114300"/>
            </a:xfrm>
            <a:custGeom>
              <a:avLst/>
              <a:gdLst>
                <a:gd name="T0" fmla="*/ 28 w 70"/>
                <a:gd name="T1" fmla="*/ 24 h 72"/>
                <a:gd name="T2" fmla="*/ 28 w 70"/>
                <a:gd name="T3" fmla="*/ 24 h 72"/>
                <a:gd name="T4" fmla="*/ 40 w 70"/>
                <a:gd name="T5" fmla="*/ 20 h 72"/>
                <a:gd name="T6" fmla="*/ 52 w 70"/>
                <a:gd name="T7" fmla="*/ 14 h 72"/>
                <a:gd name="T8" fmla="*/ 62 w 70"/>
                <a:gd name="T9" fmla="*/ 8 h 72"/>
                <a:gd name="T10" fmla="*/ 70 w 70"/>
                <a:gd name="T11" fmla="*/ 0 h 72"/>
                <a:gd name="T12" fmla="*/ 70 w 70"/>
                <a:gd name="T13" fmla="*/ 0 h 72"/>
                <a:gd name="T14" fmla="*/ 66 w 70"/>
                <a:gd name="T15" fmla="*/ 12 h 72"/>
                <a:gd name="T16" fmla="*/ 60 w 70"/>
                <a:gd name="T17" fmla="*/ 24 h 72"/>
                <a:gd name="T18" fmla="*/ 54 w 70"/>
                <a:gd name="T19" fmla="*/ 36 h 72"/>
                <a:gd name="T20" fmla="*/ 44 w 70"/>
                <a:gd name="T21" fmla="*/ 44 h 72"/>
                <a:gd name="T22" fmla="*/ 34 w 70"/>
                <a:gd name="T23" fmla="*/ 54 h 72"/>
                <a:gd name="T24" fmla="*/ 24 w 70"/>
                <a:gd name="T25" fmla="*/ 62 h 72"/>
                <a:gd name="T26" fmla="*/ 12 w 70"/>
                <a:gd name="T27" fmla="*/ 68 h 72"/>
                <a:gd name="T28" fmla="*/ 0 w 70"/>
                <a:gd name="T29" fmla="*/ 72 h 72"/>
                <a:gd name="T30" fmla="*/ 0 w 70"/>
                <a:gd name="T31" fmla="*/ 72 h 72"/>
                <a:gd name="T32" fmla="*/ 8 w 70"/>
                <a:gd name="T33" fmla="*/ 64 h 72"/>
                <a:gd name="T34" fmla="*/ 14 w 70"/>
                <a:gd name="T35" fmla="*/ 52 h 72"/>
                <a:gd name="T36" fmla="*/ 22 w 70"/>
                <a:gd name="T37" fmla="*/ 40 h 72"/>
                <a:gd name="T38" fmla="*/ 28 w 70"/>
                <a:gd name="T3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2">
                  <a:moveTo>
                    <a:pt x="28" y="24"/>
                  </a:moveTo>
                  <a:lnTo>
                    <a:pt x="28" y="24"/>
                  </a:lnTo>
                  <a:lnTo>
                    <a:pt x="40" y="20"/>
                  </a:lnTo>
                  <a:lnTo>
                    <a:pt x="52" y="14"/>
                  </a:lnTo>
                  <a:lnTo>
                    <a:pt x="62" y="8"/>
                  </a:lnTo>
                  <a:lnTo>
                    <a:pt x="70" y="0"/>
                  </a:lnTo>
                  <a:lnTo>
                    <a:pt x="70" y="0"/>
                  </a:lnTo>
                  <a:lnTo>
                    <a:pt x="66" y="12"/>
                  </a:lnTo>
                  <a:lnTo>
                    <a:pt x="60" y="24"/>
                  </a:lnTo>
                  <a:lnTo>
                    <a:pt x="54" y="36"/>
                  </a:lnTo>
                  <a:lnTo>
                    <a:pt x="44" y="44"/>
                  </a:lnTo>
                  <a:lnTo>
                    <a:pt x="34" y="54"/>
                  </a:lnTo>
                  <a:lnTo>
                    <a:pt x="24" y="62"/>
                  </a:lnTo>
                  <a:lnTo>
                    <a:pt x="12" y="68"/>
                  </a:lnTo>
                  <a:lnTo>
                    <a:pt x="0" y="72"/>
                  </a:lnTo>
                  <a:lnTo>
                    <a:pt x="0" y="72"/>
                  </a:lnTo>
                  <a:lnTo>
                    <a:pt x="8" y="64"/>
                  </a:lnTo>
                  <a:lnTo>
                    <a:pt x="14" y="52"/>
                  </a:lnTo>
                  <a:lnTo>
                    <a:pt x="22" y="40"/>
                  </a:lnTo>
                  <a:lnTo>
                    <a:pt x="28"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36" name="Freeform 1459">
              <a:extLst>
                <a:ext uri="{FF2B5EF4-FFF2-40B4-BE49-F238E27FC236}">
                  <a16:creationId xmlns:a16="http://schemas.microsoft.com/office/drawing/2014/main" xmlns="" id="{17C21C28-D225-48D0-9323-AAC02C02E523}"/>
                </a:ext>
              </a:extLst>
            </p:cNvPr>
            <p:cNvSpPr>
              <a:spLocks/>
            </p:cNvSpPr>
            <p:nvPr/>
          </p:nvSpPr>
          <p:spPr bwMode="auto">
            <a:xfrm>
              <a:off x="16510000" y="5162550"/>
              <a:ext cx="180975" cy="180975"/>
            </a:xfrm>
            <a:custGeom>
              <a:avLst/>
              <a:gdLst>
                <a:gd name="T0" fmla="*/ 114 w 114"/>
                <a:gd name="T1" fmla="*/ 62 h 114"/>
                <a:gd name="T2" fmla="*/ 114 w 114"/>
                <a:gd name="T3" fmla="*/ 62 h 114"/>
                <a:gd name="T4" fmla="*/ 112 w 114"/>
                <a:gd name="T5" fmla="*/ 86 h 114"/>
                <a:gd name="T6" fmla="*/ 108 w 114"/>
                <a:gd name="T7" fmla="*/ 108 h 114"/>
                <a:gd name="T8" fmla="*/ 108 w 114"/>
                <a:gd name="T9" fmla="*/ 108 h 114"/>
                <a:gd name="T10" fmla="*/ 96 w 114"/>
                <a:gd name="T11" fmla="*/ 110 h 114"/>
                <a:gd name="T12" fmla="*/ 84 w 114"/>
                <a:gd name="T13" fmla="*/ 112 h 114"/>
                <a:gd name="T14" fmla="*/ 56 w 114"/>
                <a:gd name="T15" fmla="*/ 114 h 114"/>
                <a:gd name="T16" fmla="*/ 56 w 114"/>
                <a:gd name="T17" fmla="*/ 114 h 114"/>
                <a:gd name="T18" fmla="*/ 30 w 114"/>
                <a:gd name="T19" fmla="*/ 112 h 114"/>
                <a:gd name="T20" fmla="*/ 18 w 114"/>
                <a:gd name="T21" fmla="*/ 110 h 114"/>
                <a:gd name="T22" fmla="*/ 8 w 114"/>
                <a:gd name="T23" fmla="*/ 108 h 114"/>
                <a:gd name="T24" fmla="*/ 8 w 114"/>
                <a:gd name="T25" fmla="*/ 108 h 114"/>
                <a:gd name="T26" fmla="*/ 2 w 114"/>
                <a:gd name="T27" fmla="*/ 86 h 114"/>
                <a:gd name="T28" fmla="*/ 0 w 114"/>
                <a:gd name="T29" fmla="*/ 62 h 114"/>
                <a:gd name="T30" fmla="*/ 0 w 114"/>
                <a:gd name="T31" fmla="*/ 62 h 114"/>
                <a:gd name="T32" fmla="*/ 2 w 114"/>
                <a:gd name="T33" fmla="*/ 34 h 114"/>
                <a:gd name="T34" fmla="*/ 8 w 114"/>
                <a:gd name="T35" fmla="*/ 8 h 114"/>
                <a:gd name="T36" fmla="*/ 8 w 114"/>
                <a:gd name="T37" fmla="*/ 8 h 114"/>
                <a:gd name="T38" fmla="*/ 32 w 114"/>
                <a:gd name="T39" fmla="*/ 2 h 114"/>
                <a:gd name="T40" fmla="*/ 56 w 114"/>
                <a:gd name="T41" fmla="*/ 0 h 114"/>
                <a:gd name="T42" fmla="*/ 56 w 114"/>
                <a:gd name="T43" fmla="*/ 0 h 114"/>
                <a:gd name="T44" fmla="*/ 82 w 114"/>
                <a:gd name="T45" fmla="*/ 2 h 114"/>
                <a:gd name="T46" fmla="*/ 106 w 114"/>
                <a:gd name="T47" fmla="*/ 8 h 114"/>
                <a:gd name="T48" fmla="*/ 106 w 114"/>
                <a:gd name="T49" fmla="*/ 8 h 114"/>
                <a:gd name="T50" fmla="*/ 112 w 114"/>
                <a:gd name="T51" fmla="*/ 34 h 114"/>
                <a:gd name="T52" fmla="*/ 114 w 114"/>
                <a:gd name="T53" fmla="*/ 46 h 114"/>
                <a:gd name="T54" fmla="*/ 114 w 114"/>
                <a:gd name="T55"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14">
                  <a:moveTo>
                    <a:pt x="114" y="62"/>
                  </a:moveTo>
                  <a:lnTo>
                    <a:pt x="114" y="62"/>
                  </a:lnTo>
                  <a:lnTo>
                    <a:pt x="112" y="86"/>
                  </a:lnTo>
                  <a:lnTo>
                    <a:pt x="108" y="108"/>
                  </a:lnTo>
                  <a:lnTo>
                    <a:pt x="108" y="108"/>
                  </a:lnTo>
                  <a:lnTo>
                    <a:pt x="96" y="110"/>
                  </a:lnTo>
                  <a:lnTo>
                    <a:pt x="84" y="112"/>
                  </a:lnTo>
                  <a:lnTo>
                    <a:pt x="56" y="114"/>
                  </a:lnTo>
                  <a:lnTo>
                    <a:pt x="56" y="114"/>
                  </a:lnTo>
                  <a:lnTo>
                    <a:pt x="30" y="112"/>
                  </a:lnTo>
                  <a:lnTo>
                    <a:pt x="18" y="110"/>
                  </a:lnTo>
                  <a:lnTo>
                    <a:pt x="8" y="108"/>
                  </a:lnTo>
                  <a:lnTo>
                    <a:pt x="8" y="108"/>
                  </a:lnTo>
                  <a:lnTo>
                    <a:pt x="2" y="86"/>
                  </a:lnTo>
                  <a:lnTo>
                    <a:pt x="0" y="62"/>
                  </a:lnTo>
                  <a:lnTo>
                    <a:pt x="0" y="62"/>
                  </a:lnTo>
                  <a:lnTo>
                    <a:pt x="2" y="34"/>
                  </a:lnTo>
                  <a:lnTo>
                    <a:pt x="8" y="8"/>
                  </a:lnTo>
                  <a:lnTo>
                    <a:pt x="8" y="8"/>
                  </a:lnTo>
                  <a:lnTo>
                    <a:pt x="32" y="2"/>
                  </a:lnTo>
                  <a:lnTo>
                    <a:pt x="56" y="0"/>
                  </a:lnTo>
                  <a:lnTo>
                    <a:pt x="56" y="0"/>
                  </a:lnTo>
                  <a:lnTo>
                    <a:pt x="82" y="2"/>
                  </a:lnTo>
                  <a:lnTo>
                    <a:pt x="106" y="8"/>
                  </a:lnTo>
                  <a:lnTo>
                    <a:pt x="106" y="8"/>
                  </a:lnTo>
                  <a:lnTo>
                    <a:pt x="112" y="34"/>
                  </a:lnTo>
                  <a:lnTo>
                    <a:pt x="114" y="46"/>
                  </a:lnTo>
                  <a:lnTo>
                    <a:pt x="114" y="6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37" name="Freeform 1460">
              <a:extLst>
                <a:ext uri="{FF2B5EF4-FFF2-40B4-BE49-F238E27FC236}">
                  <a16:creationId xmlns:a16="http://schemas.microsoft.com/office/drawing/2014/main" xmlns="" id="{E62C7FE9-9B5D-4474-A396-50CE31641D12}"/>
                </a:ext>
              </a:extLst>
            </p:cNvPr>
            <p:cNvSpPr>
              <a:spLocks/>
            </p:cNvSpPr>
            <p:nvPr/>
          </p:nvSpPr>
          <p:spPr bwMode="auto">
            <a:xfrm>
              <a:off x="16510000" y="5162550"/>
              <a:ext cx="180975" cy="180975"/>
            </a:xfrm>
            <a:custGeom>
              <a:avLst/>
              <a:gdLst>
                <a:gd name="T0" fmla="*/ 114 w 114"/>
                <a:gd name="T1" fmla="*/ 62 h 114"/>
                <a:gd name="T2" fmla="*/ 114 w 114"/>
                <a:gd name="T3" fmla="*/ 62 h 114"/>
                <a:gd name="T4" fmla="*/ 112 w 114"/>
                <a:gd name="T5" fmla="*/ 86 h 114"/>
                <a:gd name="T6" fmla="*/ 108 w 114"/>
                <a:gd name="T7" fmla="*/ 108 h 114"/>
                <a:gd name="T8" fmla="*/ 108 w 114"/>
                <a:gd name="T9" fmla="*/ 108 h 114"/>
                <a:gd name="T10" fmla="*/ 96 w 114"/>
                <a:gd name="T11" fmla="*/ 110 h 114"/>
                <a:gd name="T12" fmla="*/ 84 w 114"/>
                <a:gd name="T13" fmla="*/ 112 h 114"/>
                <a:gd name="T14" fmla="*/ 56 w 114"/>
                <a:gd name="T15" fmla="*/ 114 h 114"/>
                <a:gd name="T16" fmla="*/ 56 w 114"/>
                <a:gd name="T17" fmla="*/ 114 h 114"/>
                <a:gd name="T18" fmla="*/ 30 w 114"/>
                <a:gd name="T19" fmla="*/ 112 h 114"/>
                <a:gd name="T20" fmla="*/ 18 w 114"/>
                <a:gd name="T21" fmla="*/ 110 h 114"/>
                <a:gd name="T22" fmla="*/ 8 w 114"/>
                <a:gd name="T23" fmla="*/ 108 h 114"/>
                <a:gd name="T24" fmla="*/ 8 w 114"/>
                <a:gd name="T25" fmla="*/ 108 h 114"/>
                <a:gd name="T26" fmla="*/ 2 w 114"/>
                <a:gd name="T27" fmla="*/ 86 h 114"/>
                <a:gd name="T28" fmla="*/ 0 w 114"/>
                <a:gd name="T29" fmla="*/ 62 h 114"/>
                <a:gd name="T30" fmla="*/ 0 w 114"/>
                <a:gd name="T31" fmla="*/ 62 h 114"/>
                <a:gd name="T32" fmla="*/ 2 w 114"/>
                <a:gd name="T33" fmla="*/ 34 h 114"/>
                <a:gd name="T34" fmla="*/ 8 w 114"/>
                <a:gd name="T35" fmla="*/ 8 h 114"/>
                <a:gd name="T36" fmla="*/ 8 w 114"/>
                <a:gd name="T37" fmla="*/ 8 h 114"/>
                <a:gd name="T38" fmla="*/ 32 w 114"/>
                <a:gd name="T39" fmla="*/ 2 h 114"/>
                <a:gd name="T40" fmla="*/ 56 w 114"/>
                <a:gd name="T41" fmla="*/ 0 h 114"/>
                <a:gd name="T42" fmla="*/ 56 w 114"/>
                <a:gd name="T43" fmla="*/ 0 h 114"/>
                <a:gd name="T44" fmla="*/ 82 w 114"/>
                <a:gd name="T45" fmla="*/ 2 h 114"/>
                <a:gd name="T46" fmla="*/ 106 w 114"/>
                <a:gd name="T47" fmla="*/ 8 h 114"/>
                <a:gd name="T48" fmla="*/ 106 w 114"/>
                <a:gd name="T49" fmla="*/ 8 h 114"/>
                <a:gd name="T50" fmla="*/ 112 w 114"/>
                <a:gd name="T51" fmla="*/ 34 h 114"/>
                <a:gd name="T52" fmla="*/ 114 w 114"/>
                <a:gd name="T53" fmla="*/ 46 h 114"/>
                <a:gd name="T54" fmla="*/ 114 w 114"/>
                <a:gd name="T55" fmla="*/ 6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14">
                  <a:moveTo>
                    <a:pt x="114" y="62"/>
                  </a:moveTo>
                  <a:lnTo>
                    <a:pt x="114" y="62"/>
                  </a:lnTo>
                  <a:lnTo>
                    <a:pt x="112" y="86"/>
                  </a:lnTo>
                  <a:lnTo>
                    <a:pt x="108" y="108"/>
                  </a:lnTo>
                  <a:lnTo>
                    <a:pt x="108" y="108"/>
                  </a:lnTo>
                  <a:lnTo>
                    <a:pt x="96" y="110"/>
                  </a:lnTo>
                  <a:lnTo>
                    <a:pt x="84" y="112"/>
                  </a:lnTo>
                  <a:lnTo>
                    <a:pt x="56" y="114"/>
                  </a:lnTo>
                  <a:lnTo>
                    <a:pt x="56" y="114"/>
                  </a:lnTo>
                  <a:lnTo>
                    <a:pt x="30" y="112"/>
                  </a:lnTo>
                  <a:lnTo>
                    <a:pt x="18" y="110"/>
                  </a:lnTo>
                  <a:lnTo>
                    <a:pt x="8" y="108"/>
                  </a:lnTo>
                  <a:lnTo>
                    <a:pt x="8" y="108"/>
                  </a:lnTo>
                  <a:lnTo>
                    <a:pt x="2" y="86"/>
                  </a:lnTo>
                  <a:lnTo>
                    <a:pt x="0" y="62"/>
                  </a:lnTo>
                  <a:lnTo>
                    <a:pt x="0" y="62"/>
                  </a:lnTo>
                  <a:lnTo>
                    <a:pt x="2" y="34"/>
                  </a:lnTo>
                  <a:lnTo>
                    <a:pt x="8" y="8"/>
                  </a:lnTo>
                  <a:lnTo>
                    <a:pt x="8" y="8"/>
                  </a:lnTo>
                  <a:lnTo>
                    <a:pt x="32" y="2"/>
                  </a:lnTo>
                  <a:lnTo>
                    <a:pt x="56" y="0"/>
                  </a:lnTo>
                  <a:lnTo>
                    <a:pt x="56" y="0"/>
                  </a:lnTo>
                  <a:lnTo>
                    <a:pt x="82" y="2"/>
                  </a:lnTo>
                  <a:lnTo>
                    <a:pt x="106" y="8"/>
                  </a:lnTo>
                  <a:lnTo>
                    <a:pt x="106" y="8"/>
                  </a:lnTo>
                  <a:lnTo>
                    <a:pt x="112" y="34"/>
                  </a:lnTo>
                  <a:lnTo>
                    <a:pt x="114" y="46"/>
                  </a:lnTo>
                  <a:lnTo>
                    <a:pt x="114" y="6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38" name="Freeform 1461">
              <a:extLst>
                <a:ext uri="{FF2B5EF4-FFF2-40B4-BE49-F238E27FC236}">
                  <a16:creationId xmlns:a16="http://schemas.microsoft.com/office/drawing/2014/main" xmlns="" id="{297FB122-8528-4CB1-B221-AB022B3C8BCF}"/>
                </a:ext>
              </a:extLst>
            </p:cNvPr>
            <p:cNvSpPr>
              <a:spLocks noEditPoints="1"/>
            </p:cNvSpPr>
            <p:nvPr/>
          </p:nvSpPr>
          <p:spPr bwMode="auto">
            <a:xfrm>
              <a:off x="16510000" y="4873625"/>
              <a:ext cx="180975" cy="180975"/>
            </a:xfrm>
            <a:custGeom>
              <a:avLst/>
              <a:gdLst>
                <a:gd name="T0" fmla="*/ 96 w 114"/>
                <a:gd name="T1" fmla="*/ 58 h 114"/>
                <a:gd name="T2" fmla="*/ 94 w 114"/>
                <a:gd name="T3" fmla="*/ 42 h 114"/>
                <a:gd name="T4" fmla="*/ 84 w 114"/>
                <a:gd name="T5" fmla="*/ 30 h 114"/>
                <a:gd name="T6" fmla="*/ 72 w 114"/>
                <a:gd name="T7" fmla="*/ 20 h 114"/>
                <a:gd name="T8" fmla="*/ 56 w 114"/>
                <a:gd name="T9" fmla="*/ 18 h 114"/>
                <a:gd name="T10" fmla="*/ 48 w 114"/>
                <a:gd name="T11" fmla="*/ 18 h 114"/>
                <a:gd name="T12" fmla="*/ 36 w 114"/>
                <a:gd name="T13" fmla="*/ 24 h 114"/>
                <a:gd name="T14" fmla="*/ 26 w 114"/>
                <a:gd name="T15" fmla="*/ 36 h 114"/>
                <a:gd name="T16" fmla="*/ 20 w 114"/>
                <a:gd name="T17" fmla="*/ 50 h 114"/>
                <a:gd name="T18" fmla="*/ 20 w 114"/>
                <a:gd name="T19" fmla="*/ 58 h 114"/>
                <a:gd name="T20" fmla="*/ 22 w 114"/>
                <a:gd name="T21" fmla="*/ 72 h 114"/>
                <a:gd name="T22" fmla="*/ 30 w 114"/>
                <a:gd name="T23" fmla="*/ 84 h 114"/>
                <a:gd name="T24" fmla="*/ 42 w 114"/>
                <a:gd name="T25" fmla="*/ 94 h 114"/>
                <a:gd name="T26" fmla="*/ 56 w 114"/>
                <a:gd name="T27" fmla="*/ 98 h 114"/>
                <a:gd name="T28" fmla="*/ 64 w 114"/>
                <a:gd name="T29" fmla="*/ 96 h 114"/>
                <a:gd name="T30" fmla="*/ 80 w 114"/>
                <a:gd name="T31" fmla="*/ 90 h 114"/>
                <a:gd name="T32" fmla="*/ 90 w 114"/>
                <a:gd name="T33" fmla="*/ 80 h 114"/>
                <a:gd name="T34" fmla="*/ 96 w 114"/>
                <a:gd name="T35" fmla="*/ 64 h 114"/>
                <a:gd name="T36" fmla="*/ 24 w 114"/>
                <a:gd name="T37" fmla="*/ 104 h 114"/>
                <a:gd name="T38" fmla="*/ 14 w 114"/>
                <a:gd name="T39" fmla="*/ 96 h 114"/>
                <a:gd name="T40" fmla="*/ 2 w 114"/>
                <a:gd name="T41" fmla="*/ 70 h 114"/>
                <a:gd name="T42" fmla="*/ 0 w 114"/>
                <a:gd name="T43" fmla="*/ 58 h 114"/>
                <a:gd name="T44" fmla="*/ 6 w 114"/>
                <a:gd name="T45" fmla="*/ 36 h 114"/>
                <a:gd name="T46" fmla="*/ 18 w 114"/>
                <a:gd name="T47" fmla="*/ 18 h 114"/>
                <a:gd name="T48" fmla="*/ 34 w 114"/>
                <a:gd name="T49" fmla="*/ 6 h 114"/>
                <a:gd name="T50" fmla="*/ 56 w 114"/>
                <a:gd name="T51" fmla="*/ 0 h 114"/>
                <a:gd name="T52" fmla="*/ 68 w 114"/>
                <a:gd name="T53" fmla="*/ 2 h 114"/>
                <a:gd name="T54" fmla="*/ 90 w 114"/>
                <a:gd name="T55" fmla="*/ 10 h 114"/>
                <a:gd name="T56" fmla="*/ 104 w 114"/>
                <a:gd name="T57" fmla="*/ 26 h 114"/>
                <a:gd name="T58" fmla="*/ 114 w 114"/>
                <a:gd name="T59" fmla="*/ 46 h 114"/>
                <a:gd name="T60" fmla="*/ 114 w 114"/>
                <a:gd name="T61" fmla="*/ 58 h 114"/>
                <a:gd name="T62" fmla="*/ 108 w 114"/>
                <a:gd name="T63" fmla="*/ 84 h 114"/>
                <a:gd name="T64" fmla="*/ 92 w 114"/>
                <a:gd name="T65" fmla="*/ 104 h 114"/>
                <a:gd name="T66" fmla="*/ 84 w 114"/>
                <a:gd name="T67" fmla="*/ 108 h 114"/>
                <a:gd name="T68" fmla="*/ 66 w 114"/>
                <a:gd name="T69" fmla="*/ 112 h 114"/>
                <a:gd name="T70" fmla="*/ 56 w 114"/>
                <a:gd name="T71" fmla="*/ 114 h 114"/>
                <a:gd name="T72" fmla="*/ 32 w 114"/>
                <a:gd name="T73" fmla="*/ 108 h 114"/>
                <a:gd name="T74" fmla="*/ 24 w 114"/>
                <a:gd name="T75" fmla="*/ 10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14">
                  <a:moveTo>
                    <a:pt x="96" y="58"/>
                  </a:moveTo>
                  <a:lnTo>
                    <a:pt x="96" y="58"/>
                  </a:lnTo>
                  <a:lnTo>
                    <a:pt x="96" y="50"/>
                  </a:lnTo>
                  <a:lnTo>
                    <a:pt x="94" y="42"/>
                  </a:lnTo>
                  <a:lnTo>
                    <a:pt x="90" y="36"/>
                  </a:lnTo>
                  <a:lnTo>
                    <a:pt x="84" y="30"/>
                  </a:lnTo>
                  <a:lnTo>
                    <a:pt x="80" y="24"/>
                  </a:lnTo>
                  <a:lnTo>
                    <a:pt x="72" y="20"/>
                  </a:lnTo>
                  <a:lnTo>
                    <a:pt x="64" y="18"/>
                  </a:lnTo>
                  <a:lnTo>
                    <a:pt x="56" y="18"/>
                  </a:lnTo>
                  <a:lnTo>
                    <a:pt x="56" y="18"/>
                  </a:lnTo>
                  <a:lnTo>
                    <a:pt x="48" y="18"/>
                  </a:lnTo>
                  <a:lnTo>
                    <a:pt x="42" y="20"/>
                  </a:lnTo>
                  <a:lnTo>
                    <a:pt x="36" y="24"/>
                  </a:lnTo>
                  <a:lnTo>
                    <a:pt x="30" y="30"/>
                  </a:lnTo>
                  <a:lnTo>
                    <a:pt x="26" y="36"/>
                  </a:lnTo>
                  <a:lnTo>
                    <a:pt x="22" y="42"/>
                  </a:lnTo>
                  <a:lnTo>
                    <a:pt x="20" y="50"/>
                  </a:lnTo>
                  <a:lnTo>
                    <a:pt x="20" y="58"/>
                  </a:lnTo>
                  <a:lnTo>
                    <a:pt x="20" y="58"/>
                  </a:lnTo>
                  <a:lnTo>
                    <a:pt x="20" y="64"/>
                  </a:lnTo>
                  <a:lnTo>
                    <a:pt x="22" y="72"/>
                  </a:lnTo>
                  <a:lnTo>
                    <a:pt x="26" y="80"/>
                  </a:lnTo>
                  <a:lnTo>
                    <a:pt x="30" y="84"/>
                  </a:lnTo>
                  <a:lnTo>
                    <a:pt x="36" y="90"/>
                  </a:lnTo>
                  <a:lnTo>
                    <a:pt x="42" y="94"/>
                  </a:lnTo>
                  <a:lnTo>
                    <a:pt x="48" y="96"/>
                  </a:lnTo>
                  <a:lnTo>
                    <a:pt x="56" y="98"/>
                  </a:lnTo>
                  <a:lnTo>
                    <a:pt x="56" y="98"/>
                  </a:lnTo>
                  <a:lnTo>
                    <a:pt x="64" y="96"/>
                  </a:lnTo>
                  <a:lnTo>
                    <a:pt x="72" y="94"/>
                  </a:lnTo>
                  <a:lnTo>
                    <a:pt x="80" y="90"/>
                  </a:lnTo>
                  <a:lnTo>
                    <a:pt x="84" y="84"/>
                  </a:lnTo>
                  <a:lnTo>
                    <a:pt x="90" y="80"/>
                  </a:lnTo>
                  <a:lnTo>
                    <a:pt x="94" y="72"/>
                  </a:lnTo>
                  <a:lnTo>
                    <a:pt x="96" y="64"/>
                  </a:lnTo>
                  <a:lnTo>
                    <a:pt x="96" y="58"/>
                  </a:lnTo>
                  <a:close/>
                  <a:moveTo>
                    <a:pt x="24" y="104"/>
                  </a:moveTo>
                  <a:lnTo>
                    <a:pt x="24" y="104"/>
                  </a:lnTo>
                  <a:lnTo>
                    <a:pt x="14" y="96"/>
                  </a:lnTo>
                  <a:lnTo>
                    <a:pt x="8" y="84"/>
                  </a:lnTo>
                  <a:lnTo>
                    <a:pt x="2" y="70"/>
                  </a:lnTo>
                  <a:lnTo>
                    <a:pt x="0" y="58"/>
                  </a:lnTo>
                  <a:lnTo>
                    <a:pt x="0" y="58"/>
                  </a:lnTo>
                  <a:lnTo>
                    <a:pt x="2" y="46"/>
                  </a:lnTo>
                  <a:lnTo>
                    <a:pt x="6" y="36"/>
                  </a:lnTo>
                  <a:lnTo>
                    <a:pt x="10" y="26"/>
                  </a:lnTo>
                  <a:lnTo>
                    <a:pt x="18" y="18"/>
                  </a:lnTo>
                  <a:lnTo>
                    <a:pt x="26" y="10"/>
                  </a:lnTo>
                  <a:lnTo>
                    <a:pt x="34" y="6"/>
                  </a:lnTo>
                  <a:lnTo>
                    <a:pt x="46" y="2"/>
                  </a:lnTo>
                  <a:lnTo>
                    <a:pt x="56" y="0"/>
                  </a:lnTo>
                  <a:lnTo>
                    <a:pt x="56" y="0"/>
                  </a:lnTo>
                  <a:lnTo>
                    <a:pt x="68" y="2"/>
                  </a:lnTo>
                  <a:lnTo>
                    <a:pt x="80" y="6"/>
                  </a:lnTo>
                  <a:lnTo>
                    <a:pt x="90" y="10"/>
                  </a:lnTo>
                  <a:lnTo>
                    <a:pt x="98" y="18"/>
                  </a:lnTo>
                  <a:lnTo>
                    <a:pt x="104" y="26"/>
                  </a:lnTo>
                  <a:lnTo>
                    <a:pt x="110" y="36"/>
                  </a:lnTo>
                  <a:lnTo>
                    <a:pt x="114" y="46"/>
                  </a:lnTo>
                  <a:lnTo>
                    <a:pt x="114" y="58"/>
                  </a:lnTo>
                  <a:lnTo>
                    <a:pt x="114" y="58"/>
                  </a:lnTo>
                  <a:lnTo>
                    <a:pt x="112" y="70"/>
                  </a:lnTo>
                  <a:lnTo>
                    <a:pt x="108" y="84"/>
                  </a:lnTo>
                  <a:lnTo>
                    <a:pt x="100" y="96"/>
                  </a:lnTo>
                  <a:lnTo>
                    <a:pt x="92" y="104"/>
                  </a:lnTo>
                  <a:lnTo>
                    <a:pt x="92" y="104"/>
                  </a:lnTo>
                  <a:lnTo>
                    <a:pt x="84" y="108"/>
                  </a:lnTo>
                  <a:lnTo>
                    <a:pt x="76" y="112"/>
                  </a:lnTo>
                  <a:lnTo>
                    <a:pt x="66" y="112"/>
                  </a:lnTo>
                  <a:lnTo>
                    <a:pt x="56" y="114"/>
                  </a:lnTo>
                  <a:lnTo>
                    <a:pt x="56" y="114"/>
                  </a:lnTo>
                  <a:lnTo>
                    <a:pt x="40" y="112"/>
                  </a:lnTo>
                  <a:lnTo>
                    <a:pt x="32" y="108"/>
                  </a:lnTo>
                  <a:lnTo>
                    <a:pt x="24" y="104"/>
                  </a:lnTo>
                  <a:lnTo>
                    <a:pt x="24" y="10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39" name="Freeform 1462">
              <a:extLst>
                <a:ext uri="{FF2B5EF4-FFF2-40B4-BE49-F238E27FC236}">
                  <a16:creationId xmlns:a16="http://schemas.microsoft.com/office/drawing/2014/main" xmlns="" id="{F0111478-1DD2-491B-85E4-6321EA2BEBA4}"/>
                </a:ext>
              </a:extLst>
            </p:cNvPr>
            <p:cNvSpPr>
              <a:spLocks/>
            </p:cNvSpPr>
            <p:nvPr/>
          </p:nvSpPr>
          <p:spPr bwMode="auto">
            <a:xfrm>
              <a:off x="16541750" y="4902200"/>
              <a:ext cx="120650" cy="127000"/>
            </a:xfrm>
            <a:custGeom>
              <a:avLst/>
              <a:gdLst>
                <a:gd name="T0" fmla="*/ 76 w 76"/>
                <a:gd name="T1" fmla="*/ 40 h 80"/>
                <a:gd name="T2" fmla="*/ 76 w 76"/>
                <a:gd name="T3" fmla="*/ 40 h 80"/>
                <a:gd name="T4" fmla="*/ 76 w 76"/>
                <a:gd name="T5" fmla="*/ 32 h 80"/>
                <a:gd name="T6" fmla="*/ 74 w 76"/>
                <a:gd name="T7" fmla="*/ 24 h 80"/>
                <a:gd name="T8" fmla="*/ 70 w 76"/>
                <a:gd name="T9" fmla="*/ 18 h 80"/>
                <a:gd name="T10" fmla="*/ 64 w 76"/>
                <a:gd name="T11" fmla="*/ 12 h 80"/>
                <a:gd name="T12" fmla="*/ 60 w 76"/>
                <a:gd name="T13" fmla="*/ 6 h 80"/>
                <a:gd name="T14" fmla="*/ 52 w 76"/>
                <a:gd name="T15" fmla="*/ 2 h 80"/>
                <a:gd name="T16" fmla="*/ 44 w 76"/>
                <a:gd name="T17" fmla="*/ 0 h 80"/>
                <a:gd name="T18" fmla="*/ 36 w 76"/>
                <a:gd name="T19" fmla="*/ 0 h 80"/>
                <a:gd name="T20" fmla="*/ 36 w 76"/>
                <a:gd name="T21" fmla="*/ 0 h 80"/>
                <a:gd name="T22" fmla="*/ 28 w 76"/>
                <a:gd name="T23" fmla="*/ 0 h 80"/>
                <a:gd name="T24" fmla="*/ 22 w 76"/>
                <a:gd name="T25" fmla="*/ 2 h 80"/>
                <a:gd name="T26" fmla="*/ 16 w 76"/>
                <a:gd name="T27" fmla="*/ 6 h 80"/>
                <a:gd name="T28" fmla="*/ 10 w 76"/>
                <a:gd name="T29" fmla="*/ 12 h 80"/>
                <a:gd name="T30" fmla="*/ 6 w 76"/>
                <a:gd name="T31" fmla="*/ 18 h 80"/>
                <a:gd name="T32" fmla="*/ 2 w 76"/>
                <a:gd name="T33" fmla="*/ 24 h 80"/>
                <a:gd name="T34" fmla="*/ 0 w 76"/>
                <a:gd name="T35" fmla="*/ 32 h 80"/>
                <a:gd name="T36" fmla="*/ 0 w 76"/>
                <a:gd name="T37" fmla="*/ 40 h 80"/>
                <a:gd name="T38" fmla="*/ 0 w 76"/>
                <a:gd name="T39" fmla="*/ 40 h 80"/>
                <a:gd name="T40" fmla="*/ 0 w 76"/>
                <a:gd name="T41" fmla="*/ 46 h 80"/>
                <a:gd name="T42" fmla="*/ 2 w 76"/>
                <a:gd name="T43" fmla="*/ 54 h 80"/>
                <a:gd name="T44" fmla="*/ 6 w 76"/>
                <a:gd name="T45" fmla="*/ 62 h 80"/>
                <a:gd name="T46" fmla="*/ 10 w 76"/>
                <a:gd name="T47" fmla="*/ 66 h 80"/>
                <a:gd name="T48" fmla="*/ 16 w 76"/>
                <a:gd name="T49" fmla="*/ 72 h 80"/>
                <a:gd name="T50" fmla="*/ 22 w 76"/>
                <a:gd name="T51" fmla="*/ 76 h 80"/>
                <a:gd name="T52" fmla="*/ 28 w 76"/>
                <a:gd name="T53" fmla="*/ 78 h 80"/>
                <a:gd name="T54" fmla="*/ 36 w 76"/>
                <a:gd name="T55" fmla="*/ 80 h 80"/>
                <a:gd name="T56" fmla="*/ 36 w 76"/>
                <a:gd name="T57" fmla="*/ 80 h 80"/>
                <a:gd name="T58" fmla="*/ 44 w 76"/>
                <a:gd name="T59" fmla="*/ 78 h 80"/>
                <a:gd name="T60" fmla="*/ 52 w 76"/>
                <a:gd name="T61" fmla="*/ 76 h 80"/>
                <a:gd name="T62" fmla="*/ 60 w 76"/>
                <a:gd name="T63" fmla="*/ 72 h 80"/>
                <a:gd name="T64" fmla="*/ 64 w 76"/>
                <a:gd name="T65" fmla="*/ 66 h 80"/>
                <a:gd name="T66" fmla="*/ 70 w 76"/>
                <a:gd name="T67" fmla="*/ 62 h 80"/>
                <a:gd name="T68" fmla="*/ 74 w 76"/>
                <a:gd name="T69" fmla="*/ 54 h 80"/>
                <a:gd name="T70" fmla="*/ 76 w 76"/>
                <a:gd name="T71" fmla="*/ 46 h 80"/>
                <a:gd name="T72" fmla="*/ 76 w 76"/>
                <a:gd name="T73"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76" y="40"/>
                  </a:moveTo>
                  <a:lnTo>
                    <a:pt x="76" y="40"/>
                  </a:lnTo>
                  <a:lnTo>
                    <a:pt x="76" y="32"/>
                  </a:lnTo>
                  <a:lnTo>
                    <a:pt x="74" y="24"/>
                  </a:lnTo>
                  <a:lnTo>
                    <a:pt x="70" y="18"/>
                  </a:lnTo>
                  <a:lnTo>
                    <a:pt x="64" y="12"/>
                  </a:lnTo>
                  <a:lnTo>
                    <a:pt x="60" y="6"/>
                  </a:lnTo>
                  <a:lnTo>
                    <a:pt x="52" y="2"/>
                  </a:lnTo>
                  <a:lnTo>
                    <a:pt x="44" y="0"/>
                  </a:lnTo>
                  <a:lnTo>
                    <a:pt x="36" y="0"/>
                  </a:lnTo>
                  <a:lnTo>
                    <a:pt x="36" y="0"/>
                  </a:lnTo>
                  <a:lnTo>
                    <a:pt x="28" y="0"/>
                  </a:lnTo>
                  <a:lnTo>
                    <a:pt x="22" y="2"/>
                  </a:lnTo>
                  <a:lnTo>
                    <a:pt x="16" y="6"/>
                  </a:lnTo>
                  <a:lnTo>
                    <a:pt x="10" y="12"/>
                  </a:lnTo>
                  <a:lnTo>
                    <a:pt x="6" y="18"/>
                  </a:lnTo>
                  <a:lnTo>
                    <a:pt x="2" y="24"/>
                  </a:lnTo>
                  <a:lnTo>
                    <a:pt x="0" y="32"/>
                  </a:lnTo>
                  <a:lnTo>
                    <a:pt x="0" y="40"/>
                  </a:lnTo>
                  <a:lnTo>
                    <a:pt x="0" y="40"/>
                  </a:lnTo>
                  <a:lnTo>
                    <a:pt x="0" y="46"/>
                  </a:lnTo>
                  <a:lnTo>
                    <a:pt x="2" y="54"/>
                  </a:lnTo>
                  <a:lnTo>
                    <a:pt x="6" y="62"/>
                  </a:lnTo>
                  <a:lnTo>
                    <a:pt x="10" y="66"/>
                  </a:lnTo>
                  <a:lnTo>
                    <a:pt x="16" y="72"/>
                  </a:lnTo>
                  <a:lnTo>
                    <a:pt x="22" y="76"/>
                  </a:lnTo>
                  <a:lnTo>
                    <a:pt x="28" y="78"/>
                  </a:lnTo>
                  <a:lnTo>
                    <a:pt x="36" y="80"/>
                  </a:lnTo>
                  <a:lnTo>
                    <a:pt x="36" y="80"/>
                  </a:lnTo>
                  <a:lnTo>
                    <a:pt x="44" y="78"/>
                  </a:lnTo>
                  <a:lnTo>
                    <a:pt x="52" y="76"/>
                  </a:lnTo>
                  <a:lnTo>
                    <a:pt x="60" y="72"/>
                  </a:lnTo>
                  <a:lnTo>
                    <a:pt x="64" y="66"/>
                  </a:lnTo>
                  <a:lnTo>
                    <a:pt x="70" y="62"/>
                  </a:lnTo>
                  <a:lnTo>
                    <a:pt x="74" y="54"/>
                  </a:lnTo>
                  <a:lnTo>
                    <a:pt x="76" y="46"/>
                  </a:lnTo>
                  <a:lnTo>
                    <a:pt x="76" y="4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0" name="Freeform 1463">
              <a:extLst>
                <a:ext uri="{FF2B5EF4-FFF2-40B4-BE49-F238E27FC236}">
                  <a16:creationId xmlns:a16="http://schemas.microsoft.com/office/drawing/2014/main" xmlns="" id="{2D46CB52-07FD-45C5-8E9D-5F62C39610E3}"/>
                </a:ext>
              </a:extLst>
            </p:cNvPr>
            <p:cNvSpPr>
              <a:spLocks/>
            </p:cNvSpPr>
            <p:nvPr/>
          </p:nvSpPr>
          <p:spPr bwMode="auto">
            <a:xfrm>
              <a:off x="16510000" y="4873625"/>
              <a:ext cx="180975" cy="180975"/>
            </a:xfrm>
            <a:custGeom>
              <a:avLst/>
              <a:gdLst>
                <a:gd name="T0" fmla="*/ 24 w 114"/>
                <a:gd name="T1" fmla="*/ 104 h 114"/>
                <a:gd name="T2" fmla="*/ 24 w 114"/>
                <a:gd name="T3" fmla="*/ 104 h 114"/>
                <a:gd name="T4" fmla="*/ 14 w 114"/>
                <a:gd name="T5" fmla="*/ 96 h 114"/>
                <a:gd name="T6" fmla="*/ 8 w 114"/>
                <a:gd name="T7" fmla="*/ 84 h 114"/>
                <a:gd name="T8" fmla="*/ 2 w 114"/>
                <a:gd name="T9" fmla="*/ 70 h 114"/>
                <a:gd name="T10" fmla="*/ 0 w 114"/>
                <a:gd name="T11" fmla="*/ 58 h 114"/>
                <a:gd name="T12" fmla="*/ 0 w 114"/>
                <a:gd name="T13" fmla="*/ 58 h 114"/>
                <a:gd name="T14" fmla="*/ 2 w 114"/>
                <a:gd name="T15" fmla="*/ 46 h 114"/>
                <a:gd name="T16" fmla="*/ 6 w 114"/>
                <a:gd name="T17" fmla="*/ 36 h 114"/>
                <a:gd name="T18" fmla="*/ 10 w 114"/>
                <a:gd name="T19" fmla="*/ 26 h 114"/>
                <a:gd name="T20" fmla="*/ 18 w 114"/>
                <a:gd name="T21" fmla="*/ 18 h 114"/>
                <a:gd name="T22" fmla="*/ 26 w 114"/>
                <a:gd name="T23" fmla="*/ 10 h 114"/>
                <a:gd name="T24" fmla="*/ 34 w 114"/>
                <a:gd name="T25" fmla="*/ 6 h 114"/>
                <a:gd name="T26" fmla="*/ 46 w 114"/>
                <a:gd name="T27" fmla="*/ 2 h 114"/>
                <a:gd name="T28" fmla="*/ 56 w 114"/>
                <a:gd name="T29" fmla="*/ 0 h 114"/>
                <a:gd name="T30" fmla="*/ 56 w 114"/>
                <a:gd name="T31" fmla="*/ 0 h 114"/>
                <a:gd name="T32" fmla="*/ 68 w 114"/>
                <a:gd name="T33" fmla="*/ 2 h 114"/>
                <a:gd name="T34" fmla="*/ 80 w 114"/>
                <a:gd name="T35" fmla="*/ 6 h 114"/>
                <a:gd name="T36" fmla="*/ 90 w 114"/>
                <a:gd name="T37" fmla="*/ 10 h 114"/>
                <a:gd name="T38" fmla="*/ 98 w 114"/>
                <a:gd name="T39" fmla="*/ 18 h 114"/>
                <a:gd name="T40" fmla="*/ 104 w 114"/>
                <a:gd name="T41" fmla="*/ 26 h 114"/>
                <a:gd name="T42" fmla="*/ 110 w 114"/>
                <a:gd name="T43" fmla="*/ 36 h 114"/>
                <a:gd name="T44" fmla="*/ 114 w 114"/>
                <a:gd name="T45" fmla="*/ 46 h 114"/>
                <a:gd name="T46" fmla="*/ 114 w 114"/>
                <a:gd name="T47" fmla="*/ 58 h 114"/>
                <a:gd name="T48" fmla="*/ 114 w 114"/>
                <a:gd name="T49" fmla="*/ 58 h 114"/>
                <a:gd name="T50" fmla="*/ 112 w 114"/>
                <a:gd name="T51" fmla="*/ 70 h 114"/>
                <a:gd name="T52" fmla="*/ 108 w 114"/>
                <a:gd name="T53" fmla="*/ 84 h 114"/>
                <a:gd name="T54" fmla="*/ 100 w 114"/>
                <a:gd name="T55" fmla="*/ 96 h 114"/>
                <a:gd name="T56" fmla="*/ 92 w 114"/>
                <a:gd name="T57" fmla="*/ 104 h 114"/>
                <a:gd name="T58" fmla="*/ 92 w 114"/>
                <a:gd name="T59" fmla="*/ 104 h 114"/>
                <a:gd name="T60" fmla="*/ 84 w 114"/>
                <a:gd name="T61" fmla="*/ 108 h 114"/>
                <a:gd name="T62" fmla="*/ 76 w 114"/>
                <a:gd name="T63" fmla="*/ 112 h 114"/>
                <a:gd name="T64" fmla="*/ 66 w 114"/>
                <a:gd name="T65" fmla="*/ 112 h 114"/>
                <a:gd name="T66" fmla="*/ 56 w 114"/>
                <a:gd name="T67" fmla="*/ 114 h 114"/>
                <a:gd name="T68" fmla="*/ 56 w 114"/>
                <a:gd name="T69" fmla="*/ 114 h 114"/>
                <a:gd name="T70" fmla="*/ 40 w 114"/>
                <a:gd name="T71" fmla="*/ 112 h 114"/>
                <a:gd name="T72" fmla="*/ 32 w 114"/>
                <a:gd name="T73" fmla="*/ 108 h 114"/>
                <a:gd name="T74" fmla="*/ 24 w 114"/>
                <a:gd name="T75" fmla="*/ 104 h 114"/>
                <a:gd name="T76" fmla="*/ 24 w 114"/>
                <a:gd name="T77" fmla="*/ 10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114">
                  <a:moveTo>
                    <a:pt x="24" y="104"/>
                  </a:moveTo>
                  <a:lnTo>
                    <a:pt x="24" y="104"/>
                  </a:lnTo>
                  <a:lnTo>
                    <a:pt x="14" y="96"/>
                  </a:lnTo>
                  <a:lnTo>
                    <a:pt x="8" y="84"/>
                  </a:lnTo>
                  <a:lnTo>
                    <a:pt x="2" y="70"/>
                  </a:lnTo>
                  <a:lnTo>
                    <a:pt x="0" y="58"/>
                  </a:lnTo>
                  <a:lnTo>
                    <a:pt x="0" y="58"/>
                  </a:lnTo>
                  <a:lnTo>
                    <a:pt x="2" y="46"/>
                  </a:lnTo>
                  <a:lnTo>
                    <a:pt x="6" y="36"/>
                  </a:lnTo>
                  <a:lnTo>
                    <a:pt x="10" y="26"/>
                  </a:lnTo>
                  <a:lnTo>
                    <a:pt x="18" y="18"/>
                  </a:lnTo>
                  <a:lnTo>
                    <a:pt x="26" y="10"/>
                  </a:lnTo>
                  <a:lnTo>
                    <a:pt x="34" y="6"/>
                  </a:lnTo>
                  <a:lnTo>
                    <a:pt x="46" y="2"/>
                  </a:lnTo>
                  <a:lnTo>
                    <a:pt x="56" y="0"/>
                  </a:lnTo>
                  <a:lnTo>
                    <a:pt x="56" y="0"/>
                  </a:lnTo>
                  <a:lnTo>
                    <a:pt x="68" y="2"/>
                  </a:lnTo>
                  <a:lnTo>
                    <a:pt x="80" y="6"/>
                  </a:lnTo>
                  <a:lnTo>
                    <a:pt x="90" y="10"/>
                  </a:lnTo>
                  <a:lnTo>
                    <a:pt x="98" y="18"/>
                  </a:lnTo>
                  <a:lnTo>
                    <a:pt x="104" y="26"/>
                  </a:lnTo>
                  <a:lnTo>
                    <a:pt x="110" y="36"/>
                  </a:lnTo>
                  <a:lnTo>
                    <a:pt x="114" y="46"/>
                  </a:lnTo>
                  <a:lnTo>
                    <a:pt x="114" y="58"/>
                  </a:lnTo>
                  <a:lnTo>
                    <a:pt x="114" y="58"/>
                  </a:lnTo>
                  <a:lnTo>
                    <a:pt x="112" y="70"/>
                  </a:lnTo>
                  <a:lnTo>
                    <a:pt x="108" y="84"/>
                  </a:lnTo>
                  <a:lnTo>
                    <a:pt x="100" y="96"/>
                  </a:lnTo>
                  <a:lnTo>
                    <a:pt x="92" y="104"/>
                  </a:lnTo>
                  <a:lnTo>
                    <a:pt x="92" y="104"/>
                  </a:lnTo>
                  <a:lnTo>
                    <a:pt x="84" y="108"/>
                  </a:lnTo>
                  <a:lnTo>
                    <a:pt x="76" y="112"/>
                  </a:lnTo>
                  <a:lnTo>
                    <a:pt x="66" y="112"/>
                  </a:lnTo>
                  <a:lnTo>
                    <a:pt x="56" y="114"/>
                  </a:lnTo>
                  <a:lnTo>
                    <a:pt x="56" y="114"/>
                  </a:lnTo>
                  <a:lnTo>
                    <a:pt x="40" y="112"/>
                  </a:lnTo>
                  <a:lnTo>
                    <a:pt x="32" y="108"/>
                  </a:lnTo>
                  <a:lnTo>
                    <a:pt x="24" y="104"/>
                  </a:lnTo>
                  <a:lnTo>
                    <a:pt x="24" y="10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1" name="Freeform 1464">
              <a:extLst>
                <a:ext uri="{FF2B5EF4-FFF2-40B4-BE49-F238E27FC236}">
                  <a16:creationId xmlns:a16="http://schemas.microsoft.com/office/drawing/2014/main" xmlns="" id="{5B15280D-9391-4B92-B50C-BB324813F78C}"/>
                </a:ext>
              </a:extLst>
            </p:cNvPr>
            <p:cNvSpPr>
              <a:spLocks/>
            </p:cNvSpPr>
            <p:nvPr/>
          </p:nvSpPr>
          <p:spPr bwMode="auto">
            <a:xfrm>
              <a:off x="16529050" y="5099050"/>
              <a:ext cx="146050" cy="63500"/>
            </a:xfrm>
            <a:custGeom>
              <a:avLst/>
              <a:gdLst>
                <a:gd name="T0" fmla="*/ 58 w 92"/>
                <a:gd name="T1" fmla="*/ 0 h 40"/>
                <a:gd name="T2" fmla="*/ 58 w 92"/>
                <a:gd name="T3" fmla="*/ 0 h 40"/>
                <a:gd name="T4" fmla="*/ 68 w 92"/>
                <a:gd name="T5" fmla="*/ 6 h 40"/>
                <a:gd name="T6" fmla="*/ 78 w 92"/>
                <a:gd name="T7" fmla="*/ 14 h 40"/>
                <a:gd name="T8" fmla="*/ 86 w 92"/>
                <a:gd name="T9" fmla="*/ 26 h 40"/>
                <a:gd name="T10" fmla="*/ 92 w 92"/>
                <a:gd name="T11" fmla="*/ 40 h 40"/>
                <a:gd name="T12" fmla="*/ 92 w 92"/>
                <a:gd name="T13" fmla="*/ 40 h 40"/>
                <a:gd name="T14" fmla="*/ 68 w 92"/>
                <a:gd name="T15" fmla="*/ 36 h 40"/>
                <a:gd name="T16" fmla="*/ 44 w 92"/>
                <a:gd name="T17" fmla="*/ 34 h 40"/>
                <a:gd name="T18" fmla="*/ 44 w 92"/>
                <a:gd name="T19" fmla="*/ 34 h 40"/>
                <a:gd name="T20" fmla="*/ 22 w 92"/>
                <a:gd name="T21" fmla="*/ 36 h 40"/>
                <a:gd name="T22" fmla="*/ 0 w 92"/>
                <a:gd name="T23" fmla="*/ 40 h 40"/>
                <a:gd name="T24" fmla="*/ 0 w 92"/>
                <a:gd name="T25" fmla="*/ 40 h 40"/>
                <a:gd name="T26" fmla="*/ 6 w 92"/>
                <a:gd name="T27" fmla="*/ 26 h 40"/>
                <a:gd name="T28" fmla="*/ 14 w 92"/>
                <a:gd name="T29" fmla="*/ 14 h 40"/>
                <a:gd name="T30" fmla="*/ 22 w 92"/>
                <a:gd name="T31" fmla="*/ 4 h 40"/>
                <a:gd name="T32" fmla="*/ 30 w 92"/>
                <a:gd name="T33" fmla="*/ 0 h 40"/>
                <a:gd name="T34" fmla="*/ 30 w 92"/>
                <a:gd name="T35" fmla="*/ 0 h 40"/>
                <a:gd name="T36" fmla="*/ 44 w 92"/>
                <a:gd name="T37" fmla="*/ 28 h 40"/>
                <a:gd name="T38" fmla="*/ 58 w 92"/>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40">
                  <a:moveTo>
                    <a:pt x="58" y="0"/>
                  </a:moveTo>
                  <a:lnTo>
                    <a:pt x="58" y="0"/>
                  </a:lnTo>
                  <a:lnTo>
                    <a:pt x="68" y="6"/>
                  </a:lnTo>
                  <a:lnTo>
                    <a:pt x="78" y="14"/>
                  </a:lnTo>
                  <a:lnTo>
                    <a:pt x="86" y="26"/>
                  </a:lnTo>
                  <a:lnTo>
                    <a:pt x="92" y="40"/>
                  </a:lnTo>
                  <a:lnTo>
                    <a:pt x="92" y="40"/>
                  </a:lnTo>
                  <a:lnTo>
                    <a:pt x="68" y="36"/>
                  </a:lnTo>
                  <a:lnTo>
                    <a:pt x="44" y="34"/>
                  </a:lnTo>
                  <a:lnTo>
                    <a:pt x="44" y="34"/>
                  </a:lnTo>
                  <a:lnTo>
                    <a:pt x="22" y="36"/>
                  </a:lnTo>
                  <a:lnTo>
                    <a:pt x="0" y="40"/>
                  </a:lnTo>
                  <a:lnTo>
                    <a:pt x="0" y="40"/>
                  </a:lnTo>
                  <a:lnTo>
                    <a:pt x="6" y="26"/>
                  </a:lnTo>
                  <a:lnTo>
                    <a:pt x="14" y="14"/>
                  </a:lnTo>
                  <a:lnTo>
                    <a:pt x="22" y="4"/>
                  </a:lnTo>
                  <a:lnTo>
                    <a:pt x="30" y="0"/>
                  </a:lnTo>
                  <a:lnTo>
                    <a:pt x="30" y="0"/>
                  </a:lnTo>
                  <a:lnTo>
                    <a:pt x="44" y="28"/>
                  </a:lnTo>
                  <a:lnTo>
                    <a:pt x="58"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42" name="Freeform 1465">
              <a:extLst>
                <a:ext uri="{FF2B5EF4-FFF2-40B4-BE49-F238E27FC236}">
                  <a16:creationId xmlns:a16="http://schemas.microsoft.com/office/drawing/2014/main" xmlns="" id="{A411ABCD-DCA6-4830-9091-051064441B3B}"/>
                </a:ext>
              </a:extLst>
            </p:cNvPr>
            <p:cNvSpPr>
              <a:spLocks/>
            </p:cNvSpPr>
            <p:nvPr/>
          </p:nvSpPr>
          <p:spPr bwMode="auto">
            <a:xfrm>
              <a:off x="16529050" y="5099050"/>
              <a:ext cx="146050" cy="63500"/>
            </a:xfrm>
            <a:custGeom>
              <a:avLst/>
              <a:gdLst>
                <a:gd name="T0" fmla="*/ 58 w 92"/>
                <a:gd name="T1" fmla="*/ 0 h 40"/>
                <a:gd name="T2" fmla="*/ 58 w 92"/>
                <a:gd name="T3" fmla="*/ 0 h 40"/>
                <a:gd name="T4" fmla="*/ 68 w 92"/>
                <a:gd name="T5" fmla="*/ 6 h 40"/>
                <a:gd name="T6" fmla="*/ 78 w 92"/>
                <a:gd name="T7" fmla="*/ 14 h 40"/>
                <a:gd name="T8" fmla="*/ 86 w 92"/>
                <a:gd name="T9" fmla="*/ 26 h 40"/>
                <a:gd name="T10" fmla="*/ 92 w 92"/>
                <a:gd name="T11" fmla="*/ 40 h 40"/>
                <a:gd name="T12" fmla="*/ 92 w 92"/>
                <a:gd name="T13" fmla="*/ 40 h 40"/>
                <a:gd name="T14" fmla="*/ 68 w 92"/>
                <a:gd name="T15" fmla="*/ 36 h 40"/>
                <a:gd name="T16" fmla="*/ 44 w 92"/>
                <a:gd name="T17" fmla="*/ 34 h 40"/>
                <a:gd name="T18" fmla="*/ 44 w 92"/>
                <a:gd name="T19" fmla="*/ 34 h 40"/>
                <a:gd name="T20" fmla="*/ 22 w 92"/>
                <a:gd name="T21" fmla="*/ 36 h 40"/>
                <a:gd name="T22" fmla="*/ 0 w 92"/>
                <a:gd name="T23" fmla="*/ 40 h 40"/>
                <a:gd name="T24" fmla="*/ 0 w 92"/>
                <a:gd name="T25" fmla="*/ 40 h 40"/>
                <a:gd name="T26" fmla="*/ 6 w 92"/>
                <a:gd name="T27" fmla="*/ 26 h 40"/>
                <a:gd name="T28" fmla="*/ 14 w 92"/>
                <a:gd name="T29" fmla="*/ 14 h 40"/>
                <a:gd name="T30" fmla="*/ 22 w 92"/>
                <a:gd name="T31" fmla="*/ 4 h 40"/>
                <a:gd name="T32" fmla="*/ 30 w 92"/>
                <a:gd name="T33" fmla="*/ 0 h 40"/>
                <a:gd name="T34" fmla="*/ 30 w 92"/>
                <a:gd name="T35" fmla="*/ 0 h 40"/>
                <a:gd name="T36" fmla="*/ 44 w 92"/>
                <a:gd name="T37" fmla="*/ 28 h 40"/>
                <a:gd name="T38" fmla="*/ 58 w 92"/>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40">
                  <a:moveTo>
                    <a:pt x="58" y="0"/>
                  </a:moveTo>
                  <a:lnTo>
                    <a:pt x="58" y="0"/>
                  </a:lnTo>
                  <a:lnTo>
                    <a:pt x="68" y="6"/>
                  </a:lnTo>
                  <a:lnTo>
                    <a:pt x="78" y="14"/>
                  </a:lnTo>
                  <a:lnTo>
                    <a:pt x="86" y="26"/>
                  </a:lnTo>
                  <a:lnTo>
                    <a:pt x="92" y="40"/>
                  </a:lnTo>
                  <a:lnTo>
                    <a:pt x="92" y="40"/>
                  </a:lnTo>
                  <a:lnTo>
                    <a:pt x="68" y="36"/>
                  </a:lnTo>
                  <a:lnTo>
                    <a:pt x="44" y="34"/>
                  </a:lnTo>
                  <a:lnTo>
                    <a:pt x="44" y="34"/>
                  </a:lnTo>
                  <a:lnTo>
                    <a:pt x="22" y="36"/>
                  </a:lnTo>
                  <a:lnTo>
                    <a:pt x="0" y="40"/>
                  </a:lnTo>
                  <a:lnTo>
                    <a:pt x="0" y="40"/>
                  </a:lnTo>
                  <a:lnTo>
                    <a:pt x="6" y="26"/>
                  </a:lnTo>
                  <a:lnTo>
                    <a:pt x="14" y="14"/>
                  </a:lnTo>
                  <a:lnTo>
                    <a:pt x="22" y="4"/>
                  </a:lnTo>
                  <a:lnTo>
                    <a:pt x="30" y="0"/>
                  </a:lnTo>
                  <a:lnTo>
                    <a:pt x="30" y="0"/>
                  </a:lnTo>
                  <a:lnTo>
                    <a:pt x="44" y="28"/>
                  </a:lnTo>
                  <a:lnTo>
                    <a:pt x="5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3" name="Freeform 1466">
              <a:extLst>
                <a:ext uri="{FF2B5EF4-FFF2-40B4-BE49-F238E27FC236}">
                  <a16:creationId xmlns:a16="http://schemas.microsoft.com/office/drawing/2014/main" xmlns="" id="{BBCF7189-A092-4455-AA5C-25148CC41C0D}"/>
                </a:ext>
              </a:extLst>
            </p:cNvPr>
            <p:cNvSpPr>
              <a:spLocks/>
            </p:cNvSpPr>
            <p:nvPr/>
          </p:nvSpPr>
          <p:spPr bwMode="auto">
            <a:xfrm>
              <a:off x="16525875" y="5349875"/>
              <a:ext cx="152400" cy="73025"/>
            </a:xfrm>
            <a:custGeom>
              <a:avLst/>
              <a:gdLst>
                <a:gd name="T0" fmla="*/ 96 w 96"/>
                <a:gd name="T1" fmla="*/ 0 h 46"/>
                <a:gd name="T2" fmla="*/ 96 w 96"/>
                <a:gd name="T3" fmla="*/ 0 h 46"/>
                <a:gd name="T4" fmla="*/ 90 w 96"/>
                <a:gd name="T5" fmla="*/ 16 h 46"/>
                <a:gd name="T6" fmla="*/ 80 w 96"/>
                <a:gd name="T7" fmla="*/ 28 h 46"/>
                <a:gd name="T8" fmla="*/ 72 w 96"/>
                <a:gd name="T9" fmla="*/ 38 h 46"/>
                <a:gd name="T10" fmla="*/ 60 w 96"/>
                <a:gd name="T11" fmla="*/ 46 h 46"/>
                <a:gd name="T12" fmla="*/ 60 w 96"/>
                <a:gd name="T13" fmla="*/ 46 h 46"/>
                <a:gd name="T14" fmla="*/ 46 w 96"/>
                <a:gd name="T15" fmla="*/ 46 h 46"/>
                <a:gd name="T16" fmla="*/ 46 w 96"/>
                <a:gd name="T17" fmla="*/ 46 h 46"/>
                <a:gd name="T18" fmla="*/ 34 w 96"/>
                <a:gd name="T19" fmla="*/ 46 h 46"/>
                <a:gd name="T20" fmla="*/ 34 w 96"/>
                <a:gd name="T21" fmla="*/ 46 h 46"/>
                <a:gd name="T22" fmla="*/ 24 w 96"/>
                <a:gd name="T23" fmla="*/ 38 h 46"/>
                <a:gd name="T24" fmla="*/ 14 w 96"/>
                <a:gd name="T25" fmla="*/ 28 h 46"/>
                <a:gd name="T26" fmla="*/ 6 w 96"/>
                <a:gd name="T27" fmla="*/ 16 h 46"/>
                <a:gd name="T28" fmla="*/ 0 w 96"/>
                <a:gd name="T29" fmla="*/ 0 h 46"/>
                <a:gd name="T30" fmla="*/ 0 w 96"/>
                <a:gd name="T31" fmla="*/ 0 h 46"/>
                <a:gd name="T32" fmla="*/ 22 w 96"/>
                <a:gd name="T33" fmla="*/ 2 h 46"/>
                <a:gd name="T34" fmla="*/ 46 w 96"/>
                <a:gd name="T35" fmla="*/ 4 h 46"/>
                <a:gd name="T36" fmla="*/ 46 w 96"/>
                <a:gd name="T37" fmla="*/ 4 h 46"/>
                <a:gd name="T38" fmla="*/ 72 w 96"/>
                <a:gd name="T39" fmla="*/ 2 h 46"/>
                <a:gd name="T40" fmla="*/ 96 w 96"/>
                <a:gd name="T4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46">
                  <a:moveTo>
                    <a:pt x="96" y="0"/>
                  </a:moveTo>
                  <a:lnTo>
                    <a:pt x="96" y="0"/>
                  </a:lnTo>
                  <a:lnTo>
                    <a:pt x="90" y="16"/>
                  </a:lnTo>
                  <a:lnTo>
                    <a:pt x="80" y="28"/>
                  </a:lnTo>
                  <a:lnTo>
                    <a:pt x="72" y="38"/>
                  </a:lnTo>
                  <a:lnTo>
                    <a:pt x="60" y="46"/>
                  </a:lnTo>
                  <a:lnTo>
                    <a:pt x="60" y="46"/>
                  </a:lnTo>
                  <a:lnTo>
                    <a:pt x="46" y="46"/>
                  </a:lnTo>
                  <a:lnTo>
                    <a:pt x="46" y="46"/>
                  </a:lnTo>
                  <a:lnTo>
                    <a:pt x="34" y="46"/>
                  </a:lnTo>
                  <a:lnTo>
                    <a:pt x="34" y="46"/>
                  </a:lnTo>
                  <a:lnTo>
                    <a:pt x="24" y="38"/>
                  </a:lnTo>
                  <a:lnTo>
                    <a:pt x="14" y="28"/>
                  </a:lnTo>
                  <a:lnTo>
                    <a:pt x="6" y="16"/>
                  </a:lnTo>
                  <a:lnTo>
                    <a:pt x="0" y="0"/>
                  </a:lnTo>
                  <a:lnTo>
                    <a:pt x="0" y="0"/>
                  </a:lnTo>
                  <a:lnTo>
                    <a:pt x="22" y="2"/>
                  </a:lnTo>
                  <a:lnTo>
                    <a:pt x="46" y="4"/>
                  </a:lnTo>
                  <a:lnTo>
                    <a:pt x="46" y="4"/>
                  </a:lnTo>
                  <a:lnTo>
                    <a:pt x="72" y="2"/>
                  </a:lnTo>
                  <a:lnTo>
                    <a:pt x="9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44" name="Freeform 1467">
              <a:extLst>
                <a:ext uri="{FF2B5EF4-FFF2-40B4-BE49-F238E27FC236}">
                  <a16:creationId xmlns:a16="http://schemas.microsoft.com/office/drawing/2014/main" xmlns="" id="{EF2DA19C-DE71-4CF0-A1ED-21BFB2537E73}"/>
                </a:ext>
              </a:extLst>
            </p:cNvPr>
            <p:cNvSpPr>
              <a:spLocks/>
            </p:cNvSpPr>
            <p:nvPr/>
          </p:nvSpPr>
          <p:spPr bwMode="auto">
            <a:xfrm>
              <a:off x="16525875" y="5349875"/>
              <a:ext cx="152400" cy="73025"/>
            </a:xfrm>
            <a:custGeom>
              <a:avLst/>
              <a:gdLst>
                <a:gd name="T0" fmla="*/ 96 w 96"/>
                <a:gd name="T1" fmla="*/ 0 h 46"/>
                <a:gd name="T2" fmla="*/ 96 w 96"/>
                <a:gd name="T3" fmla="*/ 0 h 46"/>
                <a:gd name="T4" fmla="*/ 90 w 96"/>
                <a:gd name="T5" fmla="*/ 16 h 46"/>
                <a:gd name="T6" fmla="*/ 80 w 96"/>
                <a:gd name="T7" fmla="*/ 28 h 46"/>
                <a:gd name="T8" fmla="*/ 72 w 96"/>
                <a:gd name="T9" fmla="*/ 38 h 46"/>
                <a:gd name="T10" fmla="*/ 60 w 96"/>
                <a:gd name="T11" fmla="*/ 46 h 46"/>
                <a:gd name="T12" fmla="*/ 60 w 96"/>
                <a:gd name="T13" fmla="*/ 46 h 46"/>
                <a:gd name="T14" fmla="*/ 46 w 96"/>
                <a:gd name="T15" fmla="*/ 46 h 46"/>
                <a:gd name="T16" fmla="*/ 46 w 96"/>
                <a:gd name="T17" fmla="*/ 46 h 46"/>
                <a:gd name="T18" fmla="*/ 34 w 96"/>
                <a:gd name="T19" fmla="*/ 46 h 46"/>
                <a:gd name="T20" fmla="*/ 34 w 96"/>
                <a:gd name="T21" fmla="*/ 46 h 46"/>
                <a:gd name="T22" fmla="*/ 24 w 96"/>
                <a:gd name="T23" fmla="*/ 38 h 46"/>
                <a:gd name="T24" fmla="*/ 14 w 96"/>
                <a:gd name="T25" fmla="*/ 28 h 46"/>
                <a:gd name="T26" fmla="*/ 6 w 96"/>
                <a:gd name="T27" fmla="*/ 16 h 46"/>
                <a:gd name="T28" fmla="*/ 0 w 96"/>
                <a:gd name="T29" fmla="*/ 0 h 46"/>
                <a:gd name="T30" fmla="*/ 0 w 96"/>
                <a:gd name="T31" fmla="*/ 0 h 46"/>
                <a:gd name="T32" fmla="*/ 22 w 96"/>
                <a:gd name="T33" fmla="*/ 2 h 46"/>
                <a:gd name="T34" fmla="*/ 46 w 96"/>
                <a:gd name="T35" fmla="*/ 4 h 46"/>
                <a:gd name="T36" fmla="*/ 46 w 96"/>
                <a:gd name="T37" fmla="*/ 4 h 46"/>
                <a:gd name="T38" fmla="*/ 72 w 96"/>
                <a:gd name="T39" fmla="*/ 2 h 46"/>
                <a:gd name="T40" fmla="*/ 96 w 96"/>
                <a:gd name="T4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46">
                  <a:moveTo>
                    <a:pt x="96" y="0"/>
                  </a:moveTo>
                  <a:lnTo>
                    <a:pt x="96" y="0"/>
                  </a:lnTo>
                  <a:lnTo>
                    <a:pt x="90" y="16"/>
                  </a:lnTo>
                  <a:lnTo>
                    <a:pt x="80" y="28"/>
                  </a:lnTo>
                  <a:lnTo>
                    <a:pt x="72" y="38"/>
                  </a:lnTo>
                  <a:lnTo>
                    <a:pt x="60" y="46"/>
                  </a:lnTo>
                  <a:lnTo>
                    <a:pt x="60" y="46"/>
                  </a:lnTo>
                  <a:lnTo>
                    <a:pt x="46" y="46"/>
                  </a:lnTo>
                  <a:lnTo>
                    <a:pt x="46" y="46"/>
                  </a:lnTo>
                  <a:lnTo>
                    <a:pt x="34" y="46"/>
                  </a:lnTo>
                  <a:lnTo>
                    <a:pt x="34" y="46"/>
                  </a:lnTo>
                  <a:lnTo>
                    <a:pt x="24" y="38"/>
                  </a:lnTo>
                  <a:lnTo>
                    <a:pt x="14" y="28"/>
                  </a:lnTo>
                  <a:lnTo>
                    <a:pt x="6" y="16"/>
                  </a:lnTo>
                  <a:lnTo>
                    <a:pt x="0" y="0"/>
                  </a:lnTo>
                  <a:lnTo>
                    <a:pt x="0" y="0"/>
                  </a:lnTo>
                  <a:lnTo>
                    <a:pt x="22" y="2"/>
                  </a:lnTo>
                  <a:lnTo>
                    <a:pt x="46" y="4"/>
                  </a:lnTo>
                  <a:lnTo>
                    <a:pt x="46" y="4"/>
                  </a:lnTo>
                  <a:lnTo>
                    <a:pt x="72" y="2"/>
                  </a:lnTo>
                  <a:lnTo>
                    <a:pt x="9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5" name="Freeform 1468">
              <a:extLst>
                <a:ext uri="{FF2B5EF4-FFF2-40B4-BE49-F238E27FC236}">
                  <a16:creationId xmlns:a16="http://schemas.microsoft.com/office/drawing/2014/main" xmlns="" id="{A1F9CC84-49DA-4B78-9C7D-2CB7FF332050}"/>
                </a:ext>
              </a:extLst>
            </p:cNvPr>
            <p:cNvSpPr>
              <a:spLocks/>
            </p:cNvSpPr>
            <p:nvPr/>
          </p:nvSpPr>
          <p:spPr bwMode="auto">
            <a:xfrm>
              <a:off x="16548100" y="5038725"/>
              <a:ext cx="107950" cy="44450"/>
            </a:xfrm>
            <a:custGeom>
              <a:avLst/>
              <a:gdLst>
                <a:gd name="T0" fmla="*/ 68 w 68"/>
                <a:gd name="T1" fmla="*/ 0 h 28"/>
                <a:gd name="T2" fmla="*/ 68 w 68"/>
                <a:gd name="T3" fmla="*/ 0 h 28"/>
                <a:gd name="T4" fmla="*/ 52 w 68"/>
                <a:gd name="T5" fmla="*/ 28 h 28"/>
                <a:gd name="T6" fmla="*/ 52 w 68"/>
                <a:gd name="T7" fmla="*/ 28 h 28"/>
                <a:gd name="T8" fmla="*/ 44 w 68"/>
                <a:gd name="T9" fmla="*/ 26 h 28"/>
                <a:gd name="T10" fmla="*/ 34 w 68"/>
                <a:gd name="T11" fmla="*/ 26 h 28"/>
                <a:gd name="T12" fmla="*/ 34 w 68"/>
                <a:gd name="T13" fmla="*/ 26 h 28"/>
                <a:gd name="T14" fmla="*/ 16 w 68"/>
                <a:gd name="T15" fmla="*/ 28 h 28"/>
                <a:gd name="T16" fmla="*/ 16 w 68"/>
                <a:gd name="T17" fmla="*/ 28 h 28"/>
                <a:gd name="T18" fmla="*/ 0 w 68"/>
                <a:gd name="T19" fmla="*/ 0 h 28"/>
                <a:gd name="T20" fmla="*/ 0 w 68"/>
                <a:gd name="T21" fmla="*/ 0 h 28"/>
                <a:gd name="T22" fmla="*/ 8 w 68"/>
                <a:gd name="T23" fmla="*/ 4 h 28"/>
                <a:gd name="T24" fmla="*/ 16 w 68"/>
                <a:gd name="T25" fmla="*/ 8 h 28"/>
                <a:gd name="T26" fmla="*/ 34 w 68"/>
                <a:gd name="T27" fmla="*/ 10 h 28"/>
                <a:gd name="T28" fmla="*/ 34 w 68"/>
                <a:gd name="T29" fmla="*/ 10 h 28"/>
                <a:gd name="T30" fmla="*/ 52 w 68"/>
                <a:gd name="T31" fmla="*/ 8 h 28"/>
                <a:gd name="T32" fmla="*/ 60 w 68"/>
                <a:gd name="T33" fmla="*/ 4 h 28"/>
                <a:gd name="T34" fmla="*/ 68 w 68"/>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28">
                  <a:moveTo>
                    <a:pt x="68" y="0"/>
                  </a:moveTo>
                  <a:lnTo>
                    <a:pt x="68" y="0"/>
                  </a:lnTo>
                  <a:lnTo>
                    <a:pt x="52" y="28"/>
                  </a:lnTo>
                  <a:lnTo>
                    <a:pt x="52" y="28"/>
                  </a:lnTo>
                  <a:lnTo>
                    <a:pt x="44" y="26"/>
                  </a:lnTo>
                  <a:lnTo>
                    <a:pt x="34" y="26"/>
                  </a:lnTo>
                  <a:lnTo>
                    <a:pt x="34" y="26"/>
                  </a:lnTo>
                  <a:lnTo>
                    <a:pt x="16" y="28"/>
                  </a:lnTo>
                  <a:lnTo>
                    <a:pt x="16" y="28"/>
                  </a:lnTo>
                  <a:lnTo>
                    <a:pt x="0" y="0"/>
                  </a:lnTo>
                  <a:lnTo>
                    <a:pt x="0" y="0"/>
                  </a:lnTo>
                  <a:lnTo>
                    <a:pt x="8" y="4"/>
                  </a:lnTo>
                  <a:lnTo>
                    <a:pt x="16" y="8"/>
                  </a:lnTo>
                  <a:lnTo>
                    <a:pt x="34" y="10"/>
                  </a:lnTo>
                  <a:lnTo>
                    <a:pt x="34" y="10"/>
                  </a:lnTo>
                  <a:lnTo>
                    <a:pt x="52" y="8"/>
                  </a:lnTo>
                  <a:lnTo>
                    <a:pt x="60" y="4"/>
                  </a:lnTo>
                  <a:lnTo>
                    <a:pt x="68"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46" name="Freeform 1469">
              <a:extLst>
                <a:ext uri="{FF2B5EF4-FFF2-40B4-BE49-F238E27FC236}">
                  <a16:creationId xmlns:a16="http://schemas.microsoft.com/office/drawing/2014/main" xmlns="" id="{6B487F06-B28A-4B97-9E20-40C9CC29D16E}"/>
                </a:ext>
              </a:extLst>
            </p:cNvPr>
            <p:cNvSpPr>
              <a:spLocks/>
            </p:cNvSpPr>
            <p:nvPr/>
          </p:nvSpPr>
          <p:spPr bwMode="auto">
            <a:xfrm>
              <a:off x="16548100" y="5038725"/>
              <a:ext cx="107950" cy="44450"/>
            </a:xfrm>
            <a:custGeom>
              <a:avLst/>
              <a:gdLst>
                <a:gd name="T0" fmla="*/ 68 w 68"/>
                <a:gd name="T1" fmla="*/ 0 h 28"/>
                <a:gd name="T2" fmla="*/ 68 w 68"/>
                <a:gd name="T3" fmla="*/ 0 h 28"/>
                <a:gd name="T4" fmla="*/ 52 w 68"/>
                <a:gd name="T5" fmla="*/ 28 h 28"/>
                <a:gd name="T6" fmla="*/ 52 w 68"/>
                <a:gd name="T7" fmla="*/ 28 h 28"/>
                <a:gd name="T8" fmla="*/ 44 w 68"/>
                <a:gd name="T9" fmla="*/ 26 h 28"/>
                <a:gd name="T10" fmla="*/ 34 w 68"/>
                <a:gd name="T11" fmla="*/ 26 h 28"/>
                <a:gd name="T12" fmla="*/ 34 w 68"/>
                <a:gd name="T13" fmla="*/ 26 h 28"/>
                <a:gd name="T14" fmla="*/ 16 w 68"/>
                <a:gd name="T15" fmla="*/ 28 h 28"/>
                <a:gd name="T16" fmla="*/ 16 w 68"/>
                <a:gd name="T17" fmla="*/ 28 h 28"/>
                <a:gd name="T18" fmla="*/ 0 w 68"/>
                <a:gd name="T19" fmla="*/ 0 h 28"/>
                <a:gd name="T20" fmla="*/ 0 w 68"/>
                <a:gd name="T21" fmla="*/ 0 h 28"/>
                <a:gd name="T22" fmla="*/ 8 w 68"/>
                <a:gd name="T23" fmla="*/ 4 h 28"/>
                <a:gd name="T24" fmla="*/ 16 w 68"/>
                <a:gd name="T25" fmla="*/ 8 h 28"/>
                <a:gd name="T26" fmla="*/ 34 w 68"/>
                <a:gd name="T27" fmla="*/ 10 h 28"/>
                <a:gd name="T28" fmla="*/ 34 w 68"/>
                <a:gd name="T29" fmla="*/ 10 h 28"/>
                <a:gd name="T30" fmla="*/ 52 w 68"/>
                <a:gd name="T31" fmla="*/ 8 h 28"/>
                <a:gd name="T32" fmla="*/ 60 w 68"/>
                <a:gd name="T33" fmla="*/ 4 h 28"/>
                <a:gd name="T34" fmla="*/ 68 w 68"/>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28">
                  <a:moveTo>
                    <a:pt x="68" y="0"/>
                  </a:moveTo>
                  <a:lnTo>
                    <a:pt x="68" y="0"/>
                  </a:lnTo>
                  <a:lnTo>
                    <a:pt x="52" y="28"/>
                  </a:lnTo>
                  <a:lnTo>
                    <a:pt x="52" y="28"/>
                  </a:lnTo>
                  <a:lnTo>
                    <a:pt x="44" y="26"/>
                  </a:lnTo>
                  <a:lnTo>
                    <a:pt x="34" y="26"/>
                  </a:lnTo>
                  <a:lnTo>
                    <a:pt x="34" y="26"/>
                  </a:lnTo>
                  <a:lnTo>
                    <a:pt x="16" y="28"/>
                  </a:lnTo>
                  <a:lnTo>
                    <a:pt x="16" y="28"/>
                  </a:lnTo>
                  <a:lnTo>
                    <a:pt x="0" y="0"/>
                  </a:lnTo>
                  <a:lnTo>
                    <a:pt x="0" y="0"/>
                  </a:lnTo>
                  <a:lnTo>
                    <a:pt x="8" y="4"/>
                  </a:lnTo>
                  <a:lnTo>
                    <a:pt x="16" y="8"/>
                  </a:lnTo>
                  <a:lnTo>
                    <a:pt x="34" y="10"/>
                  </a:lnTo>
                  <a:lnTo>
                    <a:pt x="34" y="10"/>
                  </a:lnTo>
                  <a:lnTo>
                    <a:pt x="52" y="8"/>
                  </a:lnTo>
                  <a:lnTo>
                    <a:pt x="60" y="4"/>
                  </a:lnTo>
                  <a:lnTo>
                    <a:pt x="6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7" name="Freeform 1470">
              <a:extLst>
                <a:ext uri="{FF2B5EF4-FFF2-40B4-BE49-F238E27FC236}">
                  <a16:creationId xmlns:a16="http://schemas.microsoft.com/office/drawing/2014/main" xmlns="" id="{75812ECB-8099-4084-BFAE-C363338D3084}"/>
                </a:ext>
              </a:extLst>
            </p:cNvPr>
            <p:cNvSpPr>
              <a:spLocks/>
            </p:cNvSpPr>
            <p:nvPr/>
          </p:nvSpPr>
          <p:spPr bwMode="auto">
            <a:xfrm>
              <a:off x="16598900" y="5080000"/>
              <a:ext cx="31750" cy="6350"/>
            </a:xfrm>
            <a:custGeom>
              <a:avLst/>
              <a:gdLst>
                <a:gd name="T0" fmla="*/ 20 w 20"/>
                <a:gd name="T1" fmla="*/ 2 h 4"/>
                <a:gd name="T2" fmla="*/ 20 w 20"/>
                <a:gd name="T3" fmla="*/ 2 h 4"/>
                <a:gd name="T4" fmla="*/ 20 w 20"/>
                <a:gd name="T5" fmla="*/ 4 h 4"/>
                <a:gd name="T6" fmla="*/ 20 w 20"/>
                <a:gd name="T7" fmla="*/ 4 h 4"/>
                <a:gd name="T8" fmla="*/ 10 w 20"/>
                <a:gd name="T9" fmla="*/ 2 h 4"/>
                <a:gd name="T10" fmla="*/ 0 w 20"/>
                <a:gd name="T11" fmla="*/ 0 h 4"/>
                <a:gd name="T12" fmla="*/ 0 w 20"/>
                <a:gd name="T13" fmla="*/ 0 h 4"/>
                <a:gd name="T14" fmla="*/ 10 w 20"/>
                <a:gd name="T15" fmla="*/ 0 h 4"/>
                <a:gd name="T16" fmla="*/ 20 w 20"/>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
                  <a:moveTo>
                    <a:pt x="20" y="2"/>
                  </a:moveTo>
                  <a:lnTo>
                    <a:pt x="20" y="2"/>
                  </a:lnTo>
                  <a:lnTo>
                    <a:pt x="20" y="4"/>
                  </a:lnTo>
                  <a:lnTo>
                    <a:pt x="20" y="4"/>
                  </a:lnTo>
                  <a:lnTo>
                    <a:pt x="10" y="2"/>
                  </a:lnTo>
                  <a:lnTo>
                    <a:pt x="0" y="0"/>
                  </a:lnTo>
                  <a:lnTo>
                    <a:pt x="0" y="0"/>
                  </a:lnTo>
                  <a:lnTo>
                    <a:pt x="10" y="0"/>
                  </a:lnTo>
                  <a:lnTo>
                    <a:pt x="20" y="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48" name="Freeform 1471">
              <a:extLst>
                <a:ext uri="{FF2B5EF4-FFF2-40B4-BE49-F238E27FC236}">
                  <a16:creationId xmlns:a16="http://schemas.microsoft.com/office/drawing/2014/main" xmlns="" id="{11A2823B-664C-4C95-A154-51AC227C95F6}"/>
                </a:ext>
              </a:extLst>
            </p:cNvPr>
            <p:cNvSpPr>
              <a:spLocks/>
            </p:cNvSpPr>
            <p:nvPr/>
          </p:nvSpPr>
          <p:spPr bwMode="auto">
            <a:xfrm>
              <a:off x="16598900" y="5080000"/>
              <a:ext cx="31750" cy="6350"/>
            </a:xfrm>
            <a:custGeom>
              <a:avLst/>
              <a:gdLst>
                <a:gd name="T0" fmla="*/ 20 w 20"/>
                <a:gd name="T1" fmla="*/ 2 h 4"/>
                <a:gd name="T2" fmla="*/ 20 w 20"/>
                <a:gd name="T3" fmla="*/ 2 h 4"/>
                <a:gd name="T4" fmla="*/ 20 w 20"/>
                <a:gd name="T5" fmla="*/ 4 h 4"/>
                <a:gd name="T6" fmla="*/ 20 w 20"/>
                <a:gd name="T7" fmla="*/ 4 h 4"/>
                <a:gd name="T8" fmla="*/ 10 w 20"/>
                <a:gd name="T9" fmla="*/ 2 h 4"/>
                <a:gd name="T10" fmla="*/ 0 w 20"/>
                <a:gd name="T11" fmla="*/ 0 h 4"/>
                <a:gd name="T12" fmla="*/ 0 w 20"/>
                <a:gd name="T13" fmla="*/ 0 h 4"/>
                <a:gd name="T14" fmla="*/ 10 w 20"/>
                <a:gd name="T15" fmla="*/ 0 h 4"/>
                <a:gd name="T16" fmla="*/ 20 w 20"/>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
                  <a:moveTo>
                    <a:pt x="20" y="2"/>
                  </a:moveTo>
                  <a:lnTo>
                    <a:pt x="20" y="2"/>
                  </a:lnTo>
                  <a:lnTo>
                    <a:pt x="20" y="4"/>
                  </a:lnTo>
                  <a:lnTo>
                    <a:pt x="20" y="4"/>
                  </a:lnTo>
                  <a:lnTo>
                    <a:pt x="10" y="2"/>
                  </a:lnTo>
                  <a:lnTo>
                    <a:pt x="0" y="0"/>
                  </a:lnTo>
                  <a:lnTo>
                    <a:pt x="0" y="0"/>
                  </a:lnTo>
                  <a:lnTo>
                    <a:pt x="10" y="0"/>
                  </a:lnTo>
                  <a:lnTo>
                    <a:pt x="20"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49" name="Freeform 1472">
              <a:extLst>
                <a:ext uri="{FF2B5EF4-FFF2-40B4-BE49-F238E27FC236}">
                  <a16:creationId xmlns:a16="http://schemas.microsoft.com/office/drawing/2014/main" xmlns="" id="{90090643-C5BF-4104-8F75-C03EAE94A59C}"/>
                </a:ext>
              </a:extLst>
            </p:cNvPr>
            <p:cNvSpPr>
              <a:spLocks/>
            </p:cNvSpPr>
            <p:nvPr/>
          </p:nvSpPr>
          <p:spPr bwMode="auto">
            <a:xfrm>
              <a:off x="16570325" y="4937125"/>
              <a:ext cx="63500" cy="60325"/>
            </a:xfrm>
            <a:custGeom>
              <a:avLst/>
              <a:gdLst>
                <a:gd name="T0" fmla="*/ 0 w 40"/>
                <a:gd name="T1" fmla="*/ 18 h 38"/>
                <a:gd name="T2" fmla="*/ 0 w 40"/>
                <a:gd name="T3" fmla="*/ 18 h 38"/>
                <a:gd name="T4" fmla="*/ 2 w 40"/>
                <a:gd name="T5" fmla="*/ 10 h 38"/>
                <a:gd name="T6" fmla="*/ 6 w 40"/>
                <a:gd name="T7" fmla="*/ 4 h 38"/>
                <a:gd name="T8" fmla="*/ 12 w 40"/>
                <a:gd name="T9" fmla="*/ 0 h 38"/>
                <a:gd name="T10" fmla="*/ 20 w 40"/>
                <a:gd name="T11" fmla="*/ 0 h 38"/>
                <a:gd name="T12" fmla="*/ 20 w 40"/>
                <a:gd name="T13" fmla="*/ 0 h 38"/>
                <a:gd name="T14" fmla="*/ 28 w 40"/>
                <a:gd name="T15" fmla="*/ 0 h 38"/>
                <a:gd name="T16" fmla="*/ 34 w 40"/>
                <a:gd name="T17" fmla="*/ 4 h 38"/>
                <a:gd name="T18" fmla="*/ 38 w 40"/>
                <a:gd name="T19" fmla="*/ 10 h 38"/>
                <a:gd name="T20" fmla="*/ 40 w 40"/>
                <a:gd name="T21" fmla="*/ 18 h 38"/>
                <a:gd name="T22" fmla="*/ 40 w 40"/>
                <a:gd name="T23" fmla="*/ 18 h 38"/>
                <a:gd name="T24" fmla="*/ 38 w 40"/>
                <a:gd name="T25" fmla="*/ 26 h 38"/>
                <a:gd name="T26" fmla="*/ 34 w 40"/>
                <a:gd name="T27" fmla="*/ 32 h 38"/>
                <a:gd name="T28" fmla="*/ 28 w 40"/>
                <a:gd name="T29" fmla="*/ 36 h 38"/>
                <a:gd name="T30" fmla="*/ 20 w 40"/>
                <a:gd name="T31" fmla="*/ 38 h 38"/>
                <a:gd name="T32" fmla="*/ 20 w 40"/>
                <a:gd name="T33" fmla="*/ 38 h 38"/>
                <a:gd name="T34" fmla="*/ 12 w 40"/>
                <a:gd name="T35" fmla="*/ 36 h 38"/>
                <a:gd name="T36" fmla="*/ 6 w 40"/>
                <a:gd name="T37" fmla="*/ 32 h 38"/>
                <a:gd name="T38" fmla="*/ 2 w 40"/>
                <a:gd name="T39" fmla="*/ 26 h 38"/>
                <a:gd name="T40" fmla="*/ 0 w 40"/>
                <a:gd name="T41"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8">
                  <a:moveTo>
                    <a:pt x="0" y="18"/>
                  </a:moveTo>
                  <a:lnTo>
                    <a:pt x="0" y="18"/>
                  </a:lnTo>
                  <a:lnTo>
                    <a:pt x="2" y="10"/>
                  </a:lnTo>
                  <a:lnTo>
                    <a:pt x="6" y="4"/>
                  </a:lnTo>
                  <a:lnTo>
                    <a:pt x="12" y="0"/>
                  </a:lnTo>
                  <a:lnTo>
                    <a:pt x="20" y="0"/>
                  </a:lnTo>
                  <a:lnTo>
                    <a:pt x="20" y="0"/>
                  </a:lnTo>
                  <a:lnTo>
                    <a:pt x="28" y="0"/>
                  </a:lnTo>
                  <a:lnTo>
                    <a:pt x="34" y="4"/>
                  </a:lnTo>
                  <a:lnTo>
                    <a:pt x="38" y="10"/>
                  </a:lnTo>
                  <a:lnTo>
                    <a:pt x="40" y="18"/>
                  </a:lnTo>
                  <a:lnTo>
                    <a:pt x="40" y="18"/>
                  </a:lnTo>
                  <a:lnTo>
                    <a:pt x="38" y="26"/>
                  </a:lnTo>
                  <a:lnTo>
                    <a:pt x="34" y="32"/>
                  </a:lnTo>
                  <a:lnTo>
                    <a:pt x="28" y="36"/>
                  </a:lnTo>
                  <a:lnTo>
                    <a:pt x="20" y="38"/>
                  </a:lnTo>
                  <a:lnTo>
                    <a:pt x="20" y="38"/>
                  </a:lnTo>
                  <a:lnTo>
                    <a:pt x="12" y="36"/>
                  </a:lnTo>
                  <a:lnTo>
                    <a:pt x="6" y="32"/>
                  </a:lnTo>
                  <a:lnTo>
                    <a:pt x="2" y="26"/>
                  </a:lnTo>
                  <a:lnTo>
                    <a:pt x="0" y="18"/>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50" name="Freeform 1473">
              <a:extLst>
                <a:ext uri="{FF2B5EF4-FFF2-40B4-BE49-F238E27FC236}">
                  <a16:creationId xmlns:a16="http://schemas.microsoft.com/office/drawing/2014/main" xmlns="" id="{C631A6A2-41FD-4E18-8FEB-2D6F24E4DE32}"/>
                </a:ext>
              </a:extLst>
            </p:cNvPr>
            <p:cNvSpPr>
              <a:spLocks/>
            </p:cNvSpPr>
            <p:nvPr/>
          </p:nvSpPr>
          <p:spPr bwMode="auto">
            <a:xfrm>
              <a:off x="16570325" y="4937125"/>
              <a:ext cx="63500" cy="60325"/>
            </a:xfrm>
            <a:custGeom>
              <a:avLst/>
              <a:gdLst>
                <a:gd name="T0" fmla="*/ 0 w 40"/>
                <a:gd name="T1" fmla="*/ 18 h 38"/>
                <a:gd name="T2" fmla="*/ 0 w 40"/>
                <a:gd name="T3" fmla="*/ 18 h 38"/>
                <a:gd name="T4" fmla="*/ 2 w 40"/>
                <a:gd name="T5" fmla="*/ 10 h 38"/>
                <a:gd name="T6" fmla="*/ 6 w 40"/>
                <a:gd name="T7" fmla="*/ 4 h 38"/>
                <a:gd name="T8" fmla="*/ 12 w 40"/>
                <a:gd name="T9" fmla="*/ 0 h 38"/>
                <a:gd name="T10" fmla="*/ 20 w 40"/>
                <a:gd name="T11" fmla="*/ 0 h 38"/>
                <a:gd name="T12" fmla="*/ 20 w 40"/>
                <a:gd name="T13" fmla="*/ 0 h 38"/>
                <a:gd name="T14" fmla="*/ 28 w 40"/>
                <a:gd name="T15" fmla="*/ 0 h 38"/>
                <a:gd name="T16" fmla="*/ 34 w 40"/>
                <a:gd name="T17" fmla="*/ 4 h 38"/>
                <a:gd name="T18" fmla="*/ 38 w 40"/>
                <a:gd name="T19" fmla="*/ 10 h 38"/>
                <a:gd name="T20" fmla="*/ 40 w 40"/>
                <a:gd name="T21" fmla="*/ 18 h 38"/>
                <a:gd name="T22" fmla="*/ 40 w 40"/>
                <a:gd name="T23" fmla="*/ 18 h 38"/>
                <a:gd name="T24" fmla="*/ 38 w 40"/>
                <a:gd name="T25" fmla="*/ 26 h 38"/>
                <a:gd name="T26" fmla="*/ 34 w 40"/>
                <a:gd name="T27" fmla="*/ 32 h 38"/>
                <a:gd name="T28" fmla="*/ 28 w 40"/>
                <a:gd name="T29" fmla="*/ 36 h 38"/>
                <a:gd name="T30" fmla="*/ 20 w 40"/>
                <a:gd name="T31" fmla="*/ 38 h 38"/>
                <a:gd name="T32" fmla="*/ 20 w 40"/>
                <a:gd name="T33" fmla="*/ 38 h 38"/>
                <a:gd name="T34" fmla="*/ 12 w 40"/>
                <a:gd name="T35" fmla="*/ 36 h 38"/>
                <a:gd name="T36" fmla="*/ 6 w 40"/>
                <a:gd name="T37" fmla="*/ 32 h 38"/>
                <a:gd name="T38" fmla="*/ 2 w 40"/>
                <a:gd name="T39" fmla="*/ 26 h 38"/>
                <a:gd name="T40" fmla="*/ 0 w 40"/>
                <a:gd name="T41"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8">
                  <a:moveTo>
                    <a:pt x="0" y="18"/>
                  </a:moveTo>
                  <a:lnTo>
                    <a:pt x="0" y="18"/>
                  </a:lnTo>
                  <a:lnTo>
                    <a:pt x="2" y="10"/>
                  </a:lnTo>
                  <a:lnTo>
                    <a:pt x="6" y="4"/>
                  </a:lnTo>
                  <a:lnTo>
                    <a:pt x="12" y="0"/>
                  </a:lnTo>
                  <a:lnTo>
                    <a:pt x="20" y="0"/>
                  </a:lnTo>
                  <a:lnTo>
                    <a:pt x="20" y="0"/>
                  </a:lnTo>
                  <a:lnTo>
                    <a:pt x="28" y="0"/>
                  </a:lnTo>
                  <a:lnTo>
                    <a:pt x="34" y="4"/>
                  </a:lnTo>
                  <a:lnTo>
                    <a:pt x="38" y="10"/>
                  </a:lnTo>
                  <a:lnTo>
                    <a:pt x="40" y="18"/>
                  </a:lnTo>
                  <a:lnTo>
                    <a:pt x="40" y="18"/>
                  </a:lnTo>
                  <a:lnTo>
                    <a:pt x="38" y="26"/>
                  </a:lnTo>
                  <a:lnTo>
                    <a:pt x="34" y="32"/>
                  </a:lnTo>
                  <a:lnTo>
                    <a:pt x="28" y="36"/>
                  </a:lnTo>
                  <a:lnTo>
                    <a:pt x="20" y="38"/>
                  </a:lnTo>
                  <a:lnTo>
                    <a:pt x="20" y="38"/>
                  </a:lnTo>
                  <a:lnTo>
                    <a:pt x="12" y="36"/>
                  </a:lnTo>
                  <a:lnTo>
                    <a:pt x="6" y="32"/>
                  </a:lnTo>
                  <a:lnTo>
                    <a:pt x="2" y="26"/>
                  </a:lnTo>
                  <a:lnTo>
                    <a:pt x="0" y="1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51" name="Freeform 1474">
              <a:extLst>
                <a:ext uri="{FF2B5EF4-FFF2-40B4-BE49-F238E27FC236}">
                  <a16:creationId xmlns:a16="http://schemas.microsoft.com/office/drawing/2014/main" xmlns="" id="{0B041A77-1C01-443B-B6BB-B43B4FD355C0}"/>
                </a:ext>
              </a:extLst>
            </p:cNvPr>
            <p:cNvSpPr>
              <a:spLocks/>
            </p:cNvSpPr>
            <p:nvPr/>
          </p:nvSpPr>
          <p:spPr bwMode="auto">
            <a:xfrm>
              <a:off x="16583025" y="5089525"/>
              <a:ext cx="28575" cy="3175"/>
            </a:xfrm>
            <a:custGeom>
              <a:avLst/>
              <a:gdLst>
                <a:gd name="T0" fmla="*/ 18 w 18"/>
                <a:gd name="T1" fmla="*/ 2 h 2"/>
                <a:gd name="T2" fmla="*/ 18 w 18"/>
                <a:gd name="T3" fmla="*/ 2 h 2"/>
                <a:gd name="T4" fmla="*/ 10 w 18"/>
                <a:gd name="T5" fmla="*/ 2 h 2"/>
                <a:gd name="T6" fmla="*/ 10 w 18"/>
                <a:gd name="T7" fmla="*/ 2 h 2"/>
                <a:gd name="T8" fmla="*/ 0 w 18"/>
                <a:gd name="T9" fmla="*/ 2 h 2"/>
                <a:gd name="T10" fmla="*/ 0 w 18"/>
                <a:gd name="T11" fmla="*/ 2 h 2"/>
                <a:gd name="T12" fmla="*/ 6 w 18"/>
                <a:gd name="T13" fmla="*/ 2 h 2"/>
                <a:gd name="T14" fmla="*/ 10 w 18"/>
                <a:gd name="T15" fmla="*/ 0 h 2"/>
                <a:gd name="T16" fmla="*/ 10 w 18"/>
                <a:gd name="T17" fmla="*/ 0 h 2"/>
                <a:gd name="T18" fmla="*/ 16 w 18"/>
                <a:gd name="T19" fmla="*/ 2 h 2"/>
                <a:gd name="T20" fmla="*/ 18 w 18"/>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
                  <a:moveTo>
                    <a:pt x="18" y="2"/>
                  </a:moveTo>
                  <a:lnTo>
                    <a:pt x="18" y="2"/>
                  </a:lnTo>
                  <a:lnTo>
                    <a:pt x="10" y="2"/>
                  </a:lnTo>
                  <a:lnTo>
                    <a:pt x="10" y="2"/>
                  </a:lnTo>
                  <a:lnTo>
                    <a:pt x="0" y="2"/>
                  </a:lnTo>
                  <a:lnTo>
                    <a:pt x="0" y="2"/>
                  </a:lnTo>
                  <a:lnTo>
                    <a:pt x="6" y="2"/>
                  </a:lnTo>
                  <a:lnTo>
                    <a:pt x="10" y="0"/>
                  </a:lnTo>
                  <a:lnTo>
                    <a:pt x="10" y="0"/>
                  </a:lnTo>
                  <a:lnTo>
                    <a:pt x="16" y="2"/>
                  </a:lnTo>
                  <a:lnTo>
                    <a:pt x="18" y="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52" name="Freeform 1475">
              <a:extLst>
                <a:ext uri="{FF2B5EF4-FFF2-40B4-BE49-F238E27FC236}">
                  <a16:creationId xmlns:a16="http://schemas.microsoft.com/office/drawing/2014/main" xmlns="" id="{01C94F65-9A15-4136-9194-F484F586A816}"/>
                </a:ext>
              </a:extLst>
            </p:cNvPr>
            <p:cNvSpPr>
              <a:spLocks/>
            </p:cNvSpPr>
            <p:nvPr/>
          </p:nvSpPr>
          <p:spPr bwMode="auto">
            <a:xfrm>
              <a:off x="16583025" y="5089525"/>
              <a:ext cx="28575" cy="3175"/>
            </a:xfrm>
            <a:custGeom>
              <a:avLst/>
              <a:gdLst>
                <a:gd name="T0" fmla="*/ 18 w 18"/>
                <a:gd name="T1" fmla="*/ 2 h 2"/>
                <a:gd name="T2" fmla="*/ 18 w 18"/>
                <a:gd name="T3" fmla="*/ 2 h 2"/>
                <a:gd name="T4" fmla="*/ 10 w 18"/>
                <a:gd name="T5" fmla="*/ 2 h 2"/>
                <a:gd name="T6" fmla="*/ 10 w 18"/>
                <a:gd name="T7" fmla="*/ 2 h 2"/>
                <a:gd name="T8" fmla="*/ 0 w 18"/>
                <a:gd name="T9" fmla="*/ 2 h 2"/>
                <a:gd name="T10" fmla="*/ 0 w 18"/>
                <a:gd name="T11" fmla="*/ 2 h 2"/>
                <a:gd name="T12" fmla="*/ 6 w 18"/>
                <a:gd name="T13" fmla="*/ 2 h 2"/>
                <a:gd name="T14" fmla="*/ 10 w 18"/>
                <a:gd name="T15" fmla="*/ 0 h 2"/>
                <a:gd name="T16" fmla="*/ 10 w 18"/>
                <a:gd name="T17" fmla="*/ 0 h 2"/>
                <a:gd name="T18" fmla="*/ 16 w 18"/>
                <a:gd name="T19" fmla="*/ 2 h 2"/>
                <a:gd name="T20" fmla="*/ 18 w 18"/>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
                  <a:moveTo>
                    <a:pt x="18" y="2"/>
                  </a:moveTo>
                  <a:lnTo>
                    <a:pt x="18" y="2"/>
                  </a:lnTo>
                  <a:lnTo>
                    <a:pt x="10" y="2"/>
                  </a:lnTo>
                  <a:lnTo>
                    <a:pt x="10" y="2"/>
                  </a:lnTo>
                  <a:lnTo>
                    <a:pt x="0" y="2"/>
                  </a:lnTo>
                  <a:lnTo>
                    <a:pt x="0" y="2"/>
                  </a:lnTo>
                  <a:lnTo>
                    <a:pt x="6" y="2"/>
                  </a:lnTo>
                  <a:lnTo>
                    <a:pt x="10" y="0"/>
                  </a:lnTo>
                  <a:lnTo>
                    <a:pt x="10" y="0"/>
                  </a:lnTo>
                  <a:lnTo>
                    <a:pt x="16" y="2"/>
                  </a:lnTo>
                  <a:lnTo>
                    <a:pt x="18"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53" name="Freeform 1476">
              <a:extLst>
                <a:ext uri="{FF2B5EF4-FFF2-40B4-BE49-F238E27FC236}">
                  <a16:creationId xmlns:a16="http://schemas.microsoft.com/office/drawing/2014/main" xmlns="" id="{BE64ACDA-1548-4C39-B2DB-7948C7A37062}"/>
                </a:ext>
              </a:extLst>
            </p:cNvPr>
            <p:cNvSpPr>
              <a:spLocks/>
            </p:cNvSpPr>
            <p:nvPr/>
          </p:nvSpPr>
          <p:spPr bwMode="auto">
            <a:xfrm>
              <a:off x="16573500" y="5080000"/>
              <a:ext cx="57150" cy="12700"/>
            </a:xfrm>
            <a:custGeom>
              <a:avLst/>
              <a:gdLst>
                <a:gd name="T0" fmla="*/ 0 w 36"/>
                <a:gd name="T1" fmla="*/ 4 h 8"/>
                <a:gd name="T2" fmla="*/ 0 w 36"/>
                <a:gd name="T3" fmla="*/ 4 h 8"/>
                <a:gd name="T4" fmla="*/ 8 w 36"/>
                <a:gd name="T5" fmla="*/ 2 h 8"/>
                <a:gd name="T6" fmla="*/ 16 w 36"/>
                <a:gd name="T7" fmla="*/ 0 h 8"/>
                <a:gd name="T8" fmla="*/ 16 w 36"/>
                <a:gd name="T9" fmla="*/ 0 h 8"/>
                <a:gd name="T10" fmla="*/ 26 w 36"/>
                <a:gd name="T11" fmla="*/ 2 h 8"/>
                <a:gd name="T12" fmla="*/ 36 w 36"/>
                <a:gd name="T13" fmla="*/ 4 h 8"/>
                <a:gd name="T14" fmla="*/ 36 w 36"/>
                <a:gd name="T15" fmla="*/ 4 h 8"/>
                <a:gd name="T16" fmla="*/ 34 w 36"/>
                <a:gd name="T17" fmla="*/ 8 h 8"/>
                <a:gd name="T18" fmla="*/ 34 w 36"/>
                <a:gd name="T19" fmla="*/ 8 h 8"/>
                <a:gd name="T20" fmla="*/ 26 w 36"/>
                <a:gd name="T21" fmla="*/ 8 h 8"/>
                <a:gd name="T22" fmla="*/ 26 w 36"/>
                <a:gd name="T23" fmla="*/ 8 h 8"/>
                <a:gd name="T24" fmla="*/ 22 w 36"/>
                <a:gd name="T25" fmla="*/ 8 h 8"/>
                <a:gd name="T26" fmla="*/ 16 w 36"/>
                <a:gd name="T27" fmla="*/ 8 h 8"/>
                <a:gd name="T28" fmla="*/ 16 w 36"/>
                <a:gd name="T29" fmla="*/ 8 h 8"/>
                <a:gd name="T30" fmla="*/ 12 w 36"/>
                <a:gd name="T31" fmla="*/ 8 h 8"/>
                <a:gd name="T32" fmla="*/ 6 w 36"/>
                <a:gd name="T33" fmla="*/ 8 h 8"/>
                <a:gd name="T34" fmla="*/ 6 w 36"/>
                <a:gd name="T35" fmla="*/ 8 h 8"/>
                <a:gd name="T36" fmla="*/ 2 w 36"/>
                <a:gd name="T37" fmla="*/ 8 h 8"/>
                <a:gd name="T38" fmla="*/ 0 w 36"/>
                <a:gd name="T3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8">
                  <a:moveTo>
                    <a:pt x="0" y="4"/>
                  </a:moveTo>
                  <a:lnTo>
                    <a:pt x="0" y="4"/>
                  </a:lnTo>
                  <a:lnTo>
                    <a:pt x="8" y="2"/>
                  </a:lnTo>
                  <a:lnTo>
                    <a:pt x="16" y="0"/>
                  </a:lnTo>
                  <a:lnTo>
                    <a:pt x="16" y="0"/>
                  </a:lnTo>
                  <a:lnTo>
                    <a:pt x="26" y="2"/>
                  </a:lnTo>
                  <a:lnTo>
                    <a:pt x="36" y="4"/>
                  </a:lnTo>
                  <a:lnTo>
                    <a:pt x="36" y="4"/>
                  </a:lnTo>
                  <a:lnTo>
                    <a:pt x="34" y="8"/>
                  </a:lnTo>
                  <a:lnTo>
                    <a:pt x="34" y="8"/>
                  </a:lnTo>
                  <a:lnTo>
                    <a:pt x="26" y="8"/>
                  </a:lnTo>
                  <a:lnTo>
                    <a:pt x="26" y="8"/>
                  </a:lnTo>
                  <a:lnTo>
                    <a:pt x="22" y="8"/>
                  </a:lnTo>
                  <a:lnTo>
                    <a:pt x="16" y="8"/>
                  </a:lnTo>
                  <a:lnTo>
                    <a:pt x="16" y="8"/>
                  </a:lnTo>
                  <a:lnTo>
                    <a:pt x="12" y="8"/>
                  </a:lnTo>
                  <a:lnTo>
                    <a:pt x="6" y="8"/>
                  </a:lnTo>
                  <a:lnTo>
                    <a:pt x="6" y="8"/>
                  </a:lnTo>
                  <a:lnTo>
                    <a:pt x="2" y="8"/>
                  </a:lnTo>
                  <a:lnTo>
                    <a:pt x="0" y="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54" name="Freeform 1477">
              <a:extLst>
                <a:ext uri="{FF2B5EF4-FFF2-40B4-BE49-F238E27FC236}">
                  <a16:creationId xmlns:a16="http://schemas.microsoft.com/office/drawing/2014/main" xmlns="" id="{6EAA5DC7-CAE2-41F7-8B15-E30C4BAA15B3}"/>
                </a:ext>
              </a:extLst>
            </p:cNvPr>
            <p:cNvSpPr>
              <a:spLocks/>
            </p:cNvSpPr>
            <p:nvPr/>
          </p:nvSpPr>
          <p:spPr bwMode="auto">
            <a:xfrm>
              <a:off x="16573500" y="5080000"/>
              <a:ext cx="57150" cy="12700"/>
            </a:xfrm>
            <a:custGeom>
              <a:avLst/>
              <a:gdLst>
                <a:gd name="T0" fmla="*/ 0 w 36"/>
                <a:gd name="T1" fmla="*/ 4 h 8"/>
                <a:gd name="T2" fmla="*/ 0 w 36"/>
                <a:gd name="T3" fmla="*/ 4 h 8"/>
                <a:gd name="T4" fmla="*/ 8 w 36"/>
                <a:gd name="T5" fmla="*/ 2 h 8"/>
                <a:gd name="T6" fmla="*/ 16 w 36"/>
                <a:gd name="T7" fmla="*/ 0 h 8"/>
                <a:gd name="T8" fmla="*/ 16 w 36"/>
                <a:gd name="T9" fmla="*/ 0 h 8"/>
                <a:gd name="T10" fmla="*/ 26 w 36"/>
                <a:gd name="T11" fmla="*/ 2 h 8"/>
                <a:gd name="T12" fmla="*/ 36 w 36"/>
                <a:gd name="T13" fmla="*/ 4 h 8"/>
                <a:gd name="T14" fmla="*/ 36 w 36"/>
                <a:gd name="T15" fmla="*/ 4 h 8"/>
                <a:gd name="T16" fmla="*/ 34 w 36"/>
                <a:gd name="T17" fmla="*/ 8 h 8"/>
                <a:gd name="T18" fmla="*/ 34 w 36"/>
                <a:gd name="T19" fmla="*/ 8 h 8"/>
                <a:gd name="T20" fmla="*/ 26 w 36"/>
                <a:gd name="T21" fmla="*/ 8 h 8"/>
                <a:gd name="T22" fmla="*/ 26 w 36"/>
                <a:gd name="T23" fmla="*/ 8 h 8"/>
                <a:gd name="T24" fmla="*/ 22 w 36"/>
                <a:gd name="T25" fmla="*/ 8 h 8"/>
                <a:gd name="T26" fmla="*/ 16 w 36"/>
                <a:gd name="T27" fmla="*/ 8 h 8"/>
                <a:gd name="T28" fmla="*/ 16 w 36"/>
                <a:gd name="T29" fmla="*/ 8 h 8"/>
                <a:gd name="T30" fmla="*/ 12 w 36"/>
                <a:gd name="T31" fmla="*/ 8 h 8"/>
                <a:gd name="T32" fmla="*/ 6 w 36"/>
                <a:gd name="T33" fmla="*/ 8 h 8"/>
                <a:gd name="T34" fmla="*/ 6 w 36"/>
                <a:gd name="T35" fmla="*/ 8 h 8"/>
                <a:gd name="T36" fmla="*/ 2 w 36"/>
                <a:gd name="T37" fmla="*/ 8 h 8"/>
                <a:gd name="T38" fmla="*/ 0 w 36"/>
                <a:gd name="T3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8">
                  <a:moveTo>
                    <a:pt x="0" y="4"/>
                  </a:moveTo>
                  <a:lnTo>
                    <a:pt x="0" y="4"/>
                  </a:lnTo>
                  <a:lnTo>
                    <a:pt x="8" y="2"/>
                  </a:lnTo>
                  <a:lnTo>
                    <a:pt x="16" y="0"/>
                  </a:lnTo>
                  <a:lnTo>
                    <a:pt x="16" y="0"/>
                  </a:lnTo>
                  <a:lnTo>
                    <a:pt x="26" y="2"/>
                  </a:lnTo>
                  <a:lnTo>
                    <a:pt x="36" y="4"/>
                  </a:lnTo>
                  <a:lnTo>
                    <a:pt x="36" y="4"/>
                  </a:lnTo>
                  <a:lnTo>
                    <a:pt x="34" y="8"/>
                  </a:lnTo>
                  <a:lnTo>
                    <a:pt x="34" y="8"/>
                  </a:lnTo>
                  <a:lnTo>
                    <a:pt x="26" y="8"/>
                  </a:lnTo>
                  <a:lnTo>
                    <a:pt x="26" y="8"/>
                  </a:lnTo>
                  <a:lnTo>
                    <a:pt x="22" y="8"/>
                  </a:lnTo>
                  <a:lnTo>
                    <a:pt x="16" y="8"/>
                  </a:lnTo>
                  <a:lnTo>
                    <a:pt x="16" y="8"/>
                  </a:lnTo>
                  <a:lnTo>
                    <a:pt x="12" y="8"/>
                  </a:lnTo>
                  <a:lnTo>
                    <a:pt x="6" y="8"/>
                  </a:lnTo>
                  <a:lnTo>
                    <a:pt x="6" y="8"/>
                  </a:lnTo>
                  <a:lnTo>
                    <a:pt x="2" y="8"/>
                  </a:lnTo>
                  <a:lnTo>
                    <a:pt x="0" y="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55" name="Freeform 1478">
              <a:extLst>
                <a:ext uri="{FF2B5EF4-FFF2-40B4-BE49-F238E27FC236}">
                  <a16:creationId xmlns:a16="http://schemas.microsoft.com/office/drawing/2014/main" xmlns="" id="{1B9B3F1B-822E-41C1-A468-6E9D6FCD6B49}"/>
                </a:ext>
              </a:extLst>
            </p:cNvPr>
            <p:cNvSpPr>
              <a:spLocks/>
            </p:cNvSpPr>
            <p:nvPr/>
          </p:nvSpPr>
          <p:spPr bwMode="auto">
            <a:xfrm>
              <a:off x="16573500" y="5080000"/>
              <a:ext cx="25400" cy="6350"/>
            </a:xfrm>
            <a:custGeom>
              <a:avLst/>
              <a:gdLst>
                <a:gd name="T0" fmla="*/ 16 w 16"/>
                <a:gd name="T1" fmla="*/ 0 h 4"/>
                <a:gd name="T2" fmla="*/ 16 w 16"/>
                <a:gd name="T3" fmla="*/ 0 h 4"/>
                <a:gd name="T4" fmla="*/ 8 w 16"/>
                <a:gd name="T5" fmla="*/ 2 h 4"/>
                <a:gd name="T6" fmla="*/ 0 w 16"/>
                <a:gd name="T7" fmla="*/ 4 h 4"/>
                <a:gd name="T8" fmla="*/ 0 w 16"/>
                <a:gd name="T9" fmla="*/ 4 h 4"/>
                <a:gd name="T10" fmla="*/ 0 w 16"/>
                <a:gd name="T11" fmla="*/ 2 h 4"/>
                <a:gd name="T12" fmla="*/ 0 w 16"/>
                <a:gd name="T13" fmla="*/ 2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lnTo>
                    <a:pt x="16" y="0"/>
                  </a:lnTo>
                  <a:lnTo>
                    <a:pt x="8" y="2"/>
                  </a:lnTo>
                  <a:lnTo>
                    <a:pt x="0" y="4"/>
                  </a:lnTo>
                  <a:lnTo>
                    <a:pt x="0" y="4"/>
                  </a:lnTo>
                  <a:lnTo>
                    <a:pt x="0" y="2"/>
                  </a:lnTo>
                  <a:lnTo>
                    <a:pt x="0" y="2"/>
                  </a:lnTo>
                  <a:lnTo>
                    <a:pt x="1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56" name="Freeform 1479">
              <a:extLst>
                <a:ext uri="{FF2B5EF4-FFF2-40B4-BE49-F238E27FC236}">
                  <a16:creationId xmlns:a16="http://schemas.microsoft.com/office/drawing/2014/main" xmlns="" id="{8EC5DD24-0AA3-49C2-99C6-CD7E7DE893FE}"/>
                </a:ext>
              </a:extLst>
            </p:cNvPr>
            <p:cNvSpPr>
              <a:spLocks/>
            </p:cNvSpPr>
            <p:nvPr/>
          </p:nvSpPr>
          <p:spPr bwMode="auto">
            <a:xfrm>
              <a:off x="16573500" y="5080000"/>
              <a:ext cx="25400" cy="6350"/>
            </a:xfrm>
            <a:custGeom>
              <a:avLst/>
              <a:gdLst>
                <a:gd name="T0" fmla="*/ 16 w 16"/>
                <a:gd name="T1" fmla="*/ 0 h 4"/>
                <a:gd name="T2" fmla="*/ 16 w 16"/>
                <a:gd name="T3" fmla="*/ 0 h 4"/>
                <a:gd name="T4" fmla="*/ 8 w 16"/>
                <a:gd name="T5" fmla="*/ 2 h 4"/>
                <a:gd name="T6" fmla="*/ 0 w 16"/>
                <a:gd name="T7" fmla="*/ 4 h 4"/>
                <a:gd name="T8" fmla="*/ 0 w 16"/>
                <a:gd name="T9" fmla="*/ 4 h 4"/>
                <a:gd name="T10" fmla="*/ 0 w 16"/>
                <a:gd name="T11" fmla="*/ 2 h 4"/>
                <a:gd name="T12" fmla="*/ 0 w 16"/>
                <a:gd name="T13" fmla="*/ 2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lnTo>
                    <a:pt x="16" y="0"/>
                  </a:lnTo>
                  <a:lnTo>
                    <a:pt x="8" y="2"/>
                  </a:lnTo>
                  <a:lnTo>
                    <a:pt x="0" y="4"/>
                  </a:lnTo>
                  <a:lnTo>
                    <a:pt x="0" y="4"/>
                  </a:lnTo>
                  <a:lnTo>
                    <a:pt x="0" y="2"/>
                  </a:lnTo>
                  <a:lnTo>
                    <a:pt x="0" y="2"/>
                  </a:lnTo>
                  <a:lnTo>
                    <a:pt x="1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57" name="Freeform 1480">
              <a:extLst>
                <a:ext uri="{FF2B5EF4-FFF2-40B4-BE49-F238E27FC236}">
                  <a16:creationId xmlns:a16="http://schemas.microsoft.com/office/drawing/2014/main" xmlns="" id="{ADFEE719-8813-4F95-BF5A-72563C9AF157}"/>
                </a:ext>
              </a:extLst>
            </p:cNvPr>
            <p:cNvSpPr>
              <a:spLocks/>
            </p:cNvSpPr>
            <p:nvPr/>
          </p:nvSpPr>
          <p:spPr bwMode="auto">
            <a:xfrm>
              <a:off x="16443325" y="5102225"/>
              <a:ext cx="111125" cy="101600"/>
            </a:xfrm>
            <a:custGeom>
              <a:avLst/>
              <a:gdLst>
                <a:gd name="T0" fmla="*/ 70 w 70"/>
                <a:gd name="T1" fmla="*/ 0 h 64"/>
                <a:gd name="T2" fmla="*/ 70 w 70"/>
                <a:gd name="T3" fmla="*/ 0 h 64"/>
                <a:gd name="T4" fmla="*/ 62 w 70"/>
                <a:gd name="T5" fmla="*/ 8 h 64"/>
                <a:gd name="T6" fmla="*/ 54 w 70"/>
                <a:gd name="T7" fmla="*/ 16 h 64"/>
                <a:gd name="T8" fmla="*/ 50 w 70"/>
                <a:gd name="T9" fmla="*/ 26 h 64"/>
                <a:gd name="T10" fmla="*/ 44 w 70"/>
                <a:gd name="T11" fmla="*/ 38 h 64"/>
                <a:gd name="T12" fmla="*/ 44 w 70"/>
                <a:gd name="T13" fmla="*/ 38 h 64"/>
                <a:gd name="T14" fmla="*/ 18 w 70"/>
                <a:gd name="T15" fmla="*/ 50 h 64"/>
                <a:gd name="T16" fmla="*/ 8 w 70"/>
                <a:gd name="T17" fmla="*/ 58 h 64"/>
                <a:gd name="T18" fmla="*/ 0 w 70"/>
                <a:gd name="T19" fmla="*/ 64 h 64"/>
                <a:gd name="T20" fmla="*/ 0 w 70"/>
                <a:gd name="T21" fmla="*/ 64 h 64"/>
                <a:gd name="T22" fmla="*/ 6 w 70"/>
                <a:gd name="T23" fmla="*/ 54 h 64"/>
                <a:gd name="T24" fmla="*/ 12 w 70"/>
                <a:gd name="T25" fmla="*/ 42 h 64"/>
                <a:gd name="T26" fmla="*/ 18 w 70"/>
                <a:gd name="T27" fmla="*/ 32 h 64"/>
                <a:gd name="T28" fmla="*/ 28 w 70"/>
                <a:gd name="T29" fmla="*/ 24 h 64"/>
                <a:gd name="T30" fmla="*/ 36 w 70"/>
                <a:gd name="T31" fmla="*/ 16 h 64"/>
                <a:gd name="T32" fmla="*/ 46 w 70"/>
                <a:gd name="T33" fmla="*/ 10 h 64"/>
                <a:gd name="T34" fmla="*/ 58 w 70"/>
                <a:gd name="T35" fmla="*/ 4 h 64"/>
                <a:gd name="T36" fmla="*/ 70 w 70"/>
                <a:gd name="T3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4">
                  <a:moveTo>
                    <a:pt x="70" y="0"/>
                  </a:moveTo>
                  <a:lnTo>
                    <a:pt x="70" y="0"/>
                  </a:lnTo>
                  <a:lnTo>
                    <a:pt x="62" y="8"/>
                  </a:lnTo>
                  <a:lnTo>
                    <a:pt x="54" y="16"/>
                  </a:lnTo>
                  <a:lnTo>
                    <a:pt x="50" y="26"/>
                  </a:lnTo>
                  <a:lnTo>
                    <a:pt x="44" y="38"/>
                  </a:lnTo>
                  <a:lnTo>
                    <a:pt x="44" y="38"/>
                  </a:lnTo>
                  <a:lnTo>
                    <a:pt x="18" y="50"/>
                  </a:lnTo>
                  <a:lnTo>
                    <a:pt x="8" y="58"/>
                  </a:lnTo>
                  <a:lnTo>
                    <a:pt x="0" y="64"/>
                  </a:lnTo>
                  <a:lnTo>
                    <a:pt x="0" y="64"/>
                  </a:lnTo>
                  <a:lnTo>
                    <a:pt x="6" y="54"/>
                  </a:lnTo>
                  <a:lnTo>
                    <a:pt x="12" y="42"/>
                  </a:lnTo>
                  <a:lnTo>
                    <a:pt x="18" y="32"/>
                  </a:lnTo>
                  <a:lnTo>
                    <a:pt x="28" y="24"/>
                  </a:lnTo>
                  <a:lnTo>
                    <a:pt x="36" y="16"/>
                  </a:lnTo>
                  <a:lnTo>
                    <a:pt x="46" y="10"/>
                  </a:lnTo>
                  <a:lnTo>
                    <a:pt x="58" y="4"/>
                  </a:lnTo>
                  <a:lnTo>
                    <a:pt x="70"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58" name="Freeform 1481">
              <a:extLst>
                <a:ext uri="{FF2B5EF4-FFF2-40B4-BE49-F238E27FC236}">
                  <a16:creationId xmlns:a16="http://schemas.microsoft.com/office/drawing/2014/main" xmlns="" id="{AE974995-FCBD-4633-BFB4-1946A6EE96FD}"/>
                </a:ext>
              </a:extLst>
            </p:cNvPr>
            <p:cNvSpPr>
              <a:spLocks/>
            </p:cNvSpPr>
            <p:nvPr/>
          </p:nvSpPr>
          <p:spPr bwMode="auto">
            <a:xfrm>
              <a:off x="16443325" y="5102225"/>
              <a:ext cx="111125" cy="101600"/>
            </a:xfrm>
            <a:custGeom>
              <a:avLst/>
              <a:gdLst>
                <a:gd name="T0" fmla="*/ 70 w 70"/>
                <a:gd name="T1" fmla="*/ 0 h 64"/>
                <a:gd name="T2" fmla="*/ 70 w 70"/>
                <a:gd name="T3" fmla="*/ 0 h 64"/>
                <a:gd name="T4" fmla="*/ 62 w 70"/>
                <a:gd name="T5" fmla="*/ 8 h 64"/>
                <a:gd name="T6" fmla="*/ 54 w 70"/>
                <a:gd name="T7" fmla="*/ 16 h 64"/>
                <a:gd name="T8" fmla="*/ 50 w 70"/>
                <a:gd name="T9" fmla="*/ 26 h 64"/>
                <a:gd name="T10" fmla="*/ 44 w 70"/>
                <a:gd name="T11" fmla="*/ 38 h 64"/>
                <a:gd name="T12" fmla="*/ 44 w 70"/>
                <a:gd name="T13" fmla="*/ 38 h 64"/>
                <a:gd name="T14" fmla="*/ 18 w 70"/>
                <a:gd name="T15" fmla="*/ 50 h 64"/>
                <a:gd name="T16" fmla="*/ 8 w 70"/>
                <a:gd name="T17" fmla="*/ 58 h 64"/>
                <a:gd name="T18" fmla="*/ 0 w 70"/>
                <a:gd name="T19" fmla="*/ 64 h 64"/>
                <a:gd name="T20" fmla="*/ 0 w 70"/>
                <a:gd name="T21" fmla="*/ 64 h 64"/>
                <a:gd name="T22" fmla="*/ 6 w 70"/>
                <a:gd name="T23" fmla="*/ 54 h 64"/>
                <a:gd name="T24" fmla="*/ 12 w 70"/>
                <a:gd name="T25" fmla="*/ 42 h 64"/>
                <a:gd name="T26" fmla="*/ 18 w 70"/>
                <a:gd name="T27" fmla="*/ 32 h 64"/>
                <a:gd name="T28" fmla="*/ 28 w 70"/>
                <a:gd name="T29" fmla="*/ 24 h 64"/>
                <a:gd name="T30" fmla="*/ 36 w 70"/>
                <a:gd name="T31" fmla="*/ 16 h 64"/>
                <a:gd name="T32" fmla="*/ 46 w 70"/>
                <a:gd name="T33" fmla="*/ 10 h 64"/>
                <a:gd name="T34" fmla="*/ 58 w 70"/>
                <a:gd name="T35" fmla="*/ 4 h 64"/>
                <a:gd name="T36" fmla="*/ 70 w 70"/>
                <a:gd name="T3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64">
                  <a:moveTo>
                    <a:pt x="70" y="0"/>
                  </a:moveTo>
                  <a:lnTo>
                    <a:pt x="70" y="0"/>
                  </a:lnTo>
                  <a:lnTo>
                    <a:pt x="62" y="8"/>
                  </a:lnTo>
                  <a:lnTo>
                    <a:pt x="54" y="16"/>
                  </a:lnTo>
                  <a:lnTo>
                    <a:pt x="50" y="26"/>
                  </a:lnTo>
                  <a:lnTo>
                    <a:pt x="44" y="38"/>
                  </a:lnTo>
                  <a:lnTo>
                    <a:pt x="44" y="38"/>
                  </a:lnTo>
                  <a:lnTo>
                    <a:pt x="18" y="50"/>
                  </a:lnTo>
                  <a:lnTo>
                    <a:pt x="8" y="58"/>
                  </a:lnTo>
                  <a:lnTo>
                    <a:pt x="0" y="64"/>
                  </a:lnTo>
                  <a:lnTo>
                    <a:pt x="0" y="64"/>
                  </a:lnTo>
                  <a:lnTo>
                    <a:pt x="6" y="54"/>
                  </a:lnTo>
                  <a:lnTo>
                    <a:pt x="12" y="42"/>
                  </a:lnTo>
                  <a:lnTo>
                    <a:pt x="18" y="32"/>
                  </a:lnTo>
                  <a:lnTo>
                    <a:pt x="28" y="24"/>
                  </a:lnTo>
                  <a:lnTo>
                    <a:pt x="36" y="16"/>
                  </a:lnTo>
                  <a:lnTo>
                    <a:pt x="46" y="10"/>
                  </a:lnTo>
                  <a:lnTo>
                    <a:pt x="58" y="4"/>
                  </a:lnTo>
                  <a:lnTo>
                    <a:pt x="7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59" name="Freeform 1482">
              <a:extLst>
                <a:ext uri="{FF2B5EF4-FFF2-40B4-BE49-F238E27FC236}">
                  <a16:creationId xmlns:a16="http://schemas.microsoft.com/office/drawing/2014/main" xmlns="" id="{F0EE2B73-E964-4635-84FF-6DB083397A99}"/>
                </a:ext>
              </a:extLst>
            </p:cNvPr>
            <p:cNvSpPr>
              <a:spLocks/>
            </p:cNvSpPr>
            <p:nvPr/>
          </p:nvSpPr>
          <p:spPr bwMode="auto">
            <a:xfrm>
              <a:off x="16440150" y="5302250"/>
              <a:ext cx="114300" cy="114300"/>
            </a:xfrm>
            <a:custGeom>
              <a:avLst/>
              <a:gdLst>
                <a:gd name="T0" fmla="*/ 44 w 72"/>
                <a:gd name="T1" fmla="*/ 24 h 72"/>
                <a:gd name="T2" fmla="*/ 44 w 72"/>
                <a:gd name="T3" fmla="*/ 24 h 72"/>
                <a:gd name="T4" fmla="*/ 50 w 72"/>
                <a:gd name="T5" fmla="*/ 40 h 72"/>
                <a:gd name="T6" fmla="*/ 56 w 72"/>
                <a:gd name="T7" fmla="*/ 52 h 72"/>
                <a:gd name="T8" fmla="*/ 64 w 72"/>
                <a:gd name="T9" fmla="*/ 64 h 72"/>
                <a:gd name="T10" fmla="*/ 72 w 72"/>
                <a:gd name="T11" fmla="*/ 72 h 72"/>
                <a:gd name="T12" fmla="*/ 72 w 72"/>
                <a:gd name="T13" fmla="*/ 72 h 72"/>
                <a:gd name="T14" fmla="*/ 60 w 72"/>
                <a:gd name="T15" fmla="*/ 68 h 72"/>
                <a:gd name="T16" fmla="*/ 48 w 72"/>
                <a:gd name="T17" fmla="*/ 62 h 72"/>
                <a:gd name="T18" fmla="*/ 36 w 72"/>
                <a:gd name="T19" fmla="*/ 54 h 72"/>
                <a:gd name="T20" fmla="*/ 26 w 72"/>
                <a:gd name="T21" fmla="*/ 44 h 72"/>
                <a:gd name="T22" fmla="*/ 18 w 72"/>
                <a:gd name="T23" fmla="*/ 36 h 72"/>
                <a:gd name="T24" fmla="*/ 10 w 72"/>
                <a:gd name="T25" fmla="*/ 24 h 72"/>
                <a:gd name="T26" fmla="*/ 4 w 72"/>
                <a:gd name="T27" fmla="*/ 12 h 72"/>
                <a:gd name="T28" fmla="*/ 0 w 72"/>
                <a:gd name="T29" fmla="*/ 0 h 72"/>
                <a:gd name="T30" fmla="*/ 0 w 72"/>
                <a:gd name="T31" fmla="*/ 0 h 72"/>
                <a:gd name="T32" fmla="*/ 8 w 72"/>
                <a:gd name="T33" fmla="*/ 8 h 72"/>
                <a:gd name="T34" fmla="*/ 18 w 72"/>
                <a:gd name="T35" fmla="*/ 14 h 72"/>
                <a:gd name="T36" fmla="*/ 30 w 72"/>
                <a:gd name="T37" fmla="*/ 20 h 72"/>
                <a:gd name="T38" fmla="*/ 44 w 72"/>
                <a:gd name="T3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44" y="24"/>
                  </a:moveTo>
                  <a:lnTo>
                    <a:pt x="44" y="24"/>
                  </a:lnTo>
                  <a:lnTo>
                    <a:pt x="50" y="40"/>
                  </a:lnTo>
                  <a:lnTo>
                    <a:pt x="56" y="52"/>
                  </a:lnTo>
                  <a:lnTo>
                    <a:pt x="64" y="64"/>
                  </a:lnTo>
                  <a:lnTo>
                    <a:pt x="72" y="72"/>
                  </a:lnTo>
                  <a:lnTo>
                    <a:pt x="72" y="72"/>
                  </a:lnTo>
                  <a:lnTo>
                    <a:pt x="60" y="68"/>
                  </a:lnTo>
                  <a:lnTo>
                    <a:pt x="48" y="62"/>
                  </a:lnTo>
                  <a:lnTo>
                    <a:pt x="36" y="54"/>
                  </a:lnTo>
                  <a:lnTo>
                    <a:pt x="26" y="44"/>
                  </a:lnTo>
                  <a:lnTo>
                    <a:pt x="18" y="36"/>
                  </a:lnTo>
                  <a:lnTo>
                    <a:pt x="10" y="24"/>
                  </a:lnTo>
                  <a:lnTo>
                    <a:pt x="4" y="12"/>
                  </a:lnTo>
                  <a:lnTo>
                    <a:pt x="0" y="0"/>
                  </a:lnTo>
                  <a:lnTo>
                    <a:pt x="0" y="0"/>
                  </a:lnTo>
                  <a:lnTo>
                    <a:pt x="8" y="8"/>
                  </a:lnTo>
                  <a:lnTo>
                    <a:pt x="18" y="14"/>
                  </a:lnTo>
                  <a:lnTo>
                    <a:pt x="30" y="20"/>
                  </a:lnTo>
                  <a:lnTo>
                    <a:pt x="44" y="2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60" name="Freeform 1483">
              <a:extLst>
                <a:ext uri="{FF2B5EF4-FFF2-40B4-BE49-F238E27FC236}">
                  <a16:creationId xmlns:a16="http://schemas.microsoft.com/office/drawing/2014/main" xmlns="" id="{A0FD8863-B2EB-4243-8C48-3C6EF913128F}"/>
                </a:ext>
              </a:extLst>
            </p:cNvPr>
            <p:cNvSpPr>
              <a:spLocks/>
            </p:cNvSpPr>
            <p:nvPr/>
          </p:nvSpPr>
          <p:spPr bwMode="auto">
            <a:xfrm>
              <a:off x="16440150" y="5302250"/>
              <a:ext cx="114300" cy="114300"/>
            </a:xfrm>
            <a:custGeom>
              <a:avLst/>
              <a:gdLst>
                <a:gd name="T0" fmla="*/ 44 w 72"/>
                <a:gd name="T1" fmla="*/ 24 h 72"/>
                <a:gd name="T2" fmla="*/ 44 w 72"/>
                <a:gd name="T3" fmla="*/ 24 h 72"/>
                <a:gd name="T4" fmla="*/ 50 w 72"/>
                <a:gd name="T5" fmla="*/ 40 h 72"/>
                <a:gd name="T6" fmla="*/ 56 w 72"/>
                <a:gd name="T7" fmla="*/ 52 h 72"/>
                <a:gd name="T8" fmla="*/ 64 w 72"/>
                <a:gd name="T9" fmla="*/ 64 h 72"/>
                <a:gd name="T10" fmla="*/ 72 w 72"/>
                <a:gd name="T11" fmla="*/ 72 h 72"/>
                <a:gd name="T12" fmla="*/ 72 w 72"/>
                <a:gd name="T13" fmla="*/ 72 h 72"/>
                <a:gd name="T14" fmla="*/ 60 w 72"/>
                <a:gd name="T15" fmla="*/ 68 h 72"/>
                <a:gd name="T16" fmla="*/ 48 w 72"/>
                <a:gd name="T17" fmla="*/ 62 h 72"/>
                <a:gd name="T18" fmla="*/ 36 w 72"/>
                <a:gd name="T19" fmla="*/ 54 h 72"/>
                <a:gd name="T20" fmla="*/ 26 w 72"/>
                <a:gd name="T21" fmla="*/ 44 h 72"/>
                <a:gd name="T22" fmla="*/ 18 w 72"/>
                <a:gd name="T23" fmla="*/ 36 h 72"/>
                <a:gd name="T24" fmla="*/ 10 w 72"/>
                <a:gd name="T25" fmla="*/ 24 h 72"/>
                <a:gd name="T26" fmla="*/ 4 w 72"/>
                <a:gd name="T27" fmla="*/ 12 h 72"/>
                <a:gd name="T28" fmla="*/ 0 w 72"/>
                <a:gd name="T29" fmla="*/ 0 h 72"/>
                <a:gd name="T30" fmla="*/ 0 w 72"/>
                <a:gd name="T31" fmla="*/ 0 h 72"/>
                <a:gd name="T32" fmla="*/ 8 w 72"/>
                <a:gd name="T33" fmla="*/ 8 h 72"/>
                <a:gd name="T34" fmla="*/ 18 w 72"/>
                <a:gd name="T35" fmla="*/ 14 h 72"/>
                <a:gd name="T36" fmla="*/ 30 w 72"/>
                <a:gd name="T37" fmla="*/ 20 h 72"/>
                <a:gd name="T38" fmla="*/ 44 w 72"/>
                <a:gd name="T3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2">
                  <a:moveTo>
                    <a:pt x="44" y="24"/>
                  </a:moveTo>
                  <a:lnTo>
                    <a:pt x="44" y="24"/>
                  </a:lnTo>
                  <a:lnTo>
                    <a:pt x="50" y="40"/>
                  </a:lnTo>
                  <a:lnTo>
                    <a:pt x="56" y="52"/>
                  </a:lnTo>
                  <a:lnTo>
                    <a:pt x="64" y="64"/>
                  </a:lnTo>
                  <a:lnTo>
                    <a:pt x="72" y="72"/>
                  </a:lnTo>
                  <a:lnTo>
                    <a:pt x="72" y="72"/>
                  </a:lnTo>
                  <a:lnTo>
                    <a:pt x="60" y="68"/>
                  </a:lnTo>
                  <a:lnTo>
                    <a:pt x="48" y="62"/>
                  </a:lnTo>
                  <a:lnTo>
                    <a:pt x="36" y="54"/>
                  </a:lnTo>
                  <a:lnTo>
                    <a:pt x="26" y="44"/>
                  </a:lnTo>
                  <a:lnTo>
                    <a:pt x="18" y="36"/>
                  </a:lnTo>
                  <a:lnTo>
                    <a:pt x="10" y="24"/>
                  </a:lnTo>
                  <a:lnTo>
                    <a:pt x="4" y="12"/>
                  </a:lnTo>
                  <a:lnTo>
                    <a:pt x="0" y="0"/>
                  </a:lnTo>
                  <a:lnTo>
                    <a:pt x="0" y="0"/>
                  </a:lnTo>
                  <a:lnTo>
                    <a:pt x="8" y="8"/>
                  </a:lnTo>
                  <a:lnTo>
                    <a:pt x="18" y="14"/>
                  </a:lnTo>
                  <a:lnTo>
                    <a:pt x="30" y="20"/>
                  </a:lnTo>
                  <a:lnTo>
                    <a:pt x="44" y="2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61" name="Freeform 1484">
              <a:extLst>
                <a:ext uri="{FF2B5EF4-FFF2-40B4-BE49-F238E27FC236}">
                  <a16:creationId xmlns:a16="http://schemas.microsoft.com/office/drawing/2014/main" xmlns="" id="{224FCBDB-0BA6-4A99-8161-E60BFF14D2AF}"/>
                </a:ext>
              </a:extLst>
            </p:cNvPr>
            <p:cNvSpPr>
              <a:spLocks/>
            </p:cNvSpPr>
            <p:nvPr/>
          </p:nvSpPr>
          <p:spPr bwMode="auto">
            <a:xfrm>
              <a:off x="16436975" y="5178425"/>
              <a:ext cx="69850" cy="152400"/>
            </a:xfrm>
            <a:custGeom>
              <a:avLst/>
              <a:gdLst>
                <a:gd name="T0" fmla="*/ 44 w 44"/>
                <a:gd name="T1" fmla="*/ 0 h 96"/>
                <a:gd name="T2" fmla="*/ 44 w 44"/>
                <a:gd name="T3" fmla="*/ 0 h 96"/>
                <a:gd name="T4" fmla="*/ 40 w 44"/>
                <a:gd name="T5" fmla="*/ 24 h 96"/>
                <a:gd name="T6" fmla="*/ 40 w 44"/>
                <a:gd name="T7" fmla="*/ 52 h 96"/>
                <a:gd name="T8" fmla="*/ 40 w 44"/>
                <a:gd name="T9" fmla="*/ 52 h 96"/>
                <a:gd name="T10" fmla="*/ 40 w 44"/>
                <a:gd name="T11" fmla="*/ 74 h 96"/>
                <a:gd name="T12" fmla="*/ 40 w 44"/>
                <a:gd name="T13" fmla="*/ 84 h 96"/>
                <a:gd name="T14" fmla="*/ 44 w 44"/>
                <a:gd name="T15" fmla="*/ 96 h 96"/>
                <a:gd name="T16" fmla="*/ 44 w 44"/>
                <a:gd name="T17" fmla="*/ 96 h 96"/>
                <a:gd name="T18" fmla="*/ 26 w 44"/>
                <a:gd name="T19" fmla="*/ 88 h 96"/>
                <a:gd name="T20" fmla="*/ 14 w 44"/>
                <a:gd name="T21" fmla="*/ 78 h 96"/>
                <a:gd name="T22" fmla="*/ 4 w 44"/>
                <a:gd name="T23" fmla="*/ 68 h 96"/>
                <a:gd name="T24" fmla="*/ 0 w 44"/>
                <a:gd name="T25" fmla="*/ 56 h 96"/>
                <a:gd name="T26" fmla="*/ 0 w 44"/>
                <a:gd name="T27" fmla="*/ 56 h 96"/>
                <a:gd name="T28" fmla="*/ 0 w 44"/>
                <a:gd name="T29" fmla="*/ 52 h 96"/>
                <a:gd name="T30" fmla="*/ 0 w 44"/>
                <a:gd name="T31" fmla="*/ 52 h 96"/>
                <a:gd name="T32" fmla="*/ 0 w 44"/>
                <a:gd name="T33" fmla="*/ 38 h 96"/>
                <a:gd name="T34" fmla="*/ 0 w 44"/>
                <a:gd name="T35" fmla="*/ 38 h 96"/>
                <a:gd name="T36" fmla="*/ 2 w 44"/>
                <a:gd name="T37" fmla="*/ 32 h 96"/>
                <a:gd name="T38" fmla="*/ 4 w 44"/>
                <a:gd name="T39" fmla="*/ 26 h 96"/>
                <a:gd name="T40" fmla="*/ 14 w 44"/>
                <a:gd name="T41" fmla="*/ 16 h 96"/>
                <a:gd name="T42" fmla="*/ 26 w 44"/>
                <a:gd name="T43" fmla="*/ 8 h 96"/>
                <a:gd name="T44" fmla="*/ 44 w 44"/>
                <a:gd name="T4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96">
                  <a:moveTo>
                    <a:pt x="44" y="0"/>
                  </a:moveTo>
                  <a:lnTo>
                    <a:pt x="44" y="0"/>
                  </a:lnTo>
                  <a:lnTo>
                    <a:pt x="40" y="24"/>
                  </a:lnTo>
                  <a:lnTo>
                    <a:pt x="40" y="52"/>
                  </a:lnTo>
                  <a:lnTo>
                    <a:pt x="40" y="52"/>
                  </a:lnTo>
                  <a:lnTo>
                    <a:pt x="40" y="74"/>
                  </a:lnTo>
                  <a:lnTo>
                    <a:pt x="40" y="84"/>
                  </a:lnTo>
                  <a:lnTo>
                    <a:pt x="44" y="96"/>
                  </a:lnTo>
                  <a:lnTo>
                    <a:pt x="44" y="96"/>
                  </a:lnTo>
                  <a:lnTo>
                    <a:pt x="26" y="88"/>
                  </a:lnTo>
                  <a:lnTo>
                    <a:pt x="14" y="78"/>
                  </a:lnTo>
                  <a:lnTo>
                    <a:pt x="4" y="68"/>
                  </a:lnTo>
                  <a:lnTo>
                    <a:pt x="0" y="56"/>
                  </a:lnTo>
                  <a:lnTo>
                    <a:pt x="0" y="56"/>
                  </a:lnTo>
                  <a:lnTo>
                    <a:pt x="0" y="52"/>
                  </a:lnTo>
                  <a:lnTo>
                    <a:pt x="0" y="52"/>
                  </a:lnTo>
                  <a:lnTo>
                    <a:pt x="0" y="38"/>
                  </a:lnTo>
                  <a:lnTo>
                    <a:pt x="0" y="38"/>
                  </a:lnTo>
                  <a:lnTo>
                    <a:pt x="2" y="32"/>
                  </a:lnTo>
                  <a:lnTo>
                    <a:pt x="4" y="26"/>
                  </a:lnTo>
                  <a:lnTo>
                    <a:pt x="14" y="16"/>
                  </a:lnTo>
                  <a:lnTo>
                    <a:pt x="26" y="8"/>
                  </a:lnTo>
                  <a:lnTo>
                    <a:pt x="44"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62" name="Freeform 1485">
              <a:extLst>
                <a:ext uri="{FF2B5EF4-FFF2-40B4-BE49-F238E27FC236}">
                  <a16:creationId xmlns:a16="http://schemas.microsoft.com/office/drawing/2014/main" xmlns="" id="{FE493482-7A63-4FBC-B79D-E412085FB443}"/>
                </a:ext>
              </a:extLst>
            </p:cNvPr>
            <p:cNvSpPr>
              <a:spLocks/>
            </p:cNvSpPr>
            <p:nvPr/>
          </p:nvSpPr>
          <p:spPr bwMode="auto">
            <a:xfrm>
              <a:off x="16436975" y="5178425"/>
              <a:ext cx="69850" cy="152400"/>
            </a:xfrm>
            <a:custGeom>
              <a:avLst/>
              <a:gdLst>
                <a:gd name="T0" fmla="*/ 44 w 44"/>
                <a:gd name="T1" fmla="*/ 0 h 96"/>
                <a:gd name="T2" fmla="*/ 44 w 44"/>
                <a:gd name="T3" fmla="*/ 0 h 96"/>
                <a:gd name="T4" fmla="*/ 40 w 44"/>
                <a:gd name="T5" fmla="*/ 24 h 96"/>
                <a:gd name="T6" fmla="*/ 40 w 44"/>
                <a:gd name="T7" fmla="*/ 52 h 96"/>
                <a:gd name="T8" fmla="*/ 40 w 44"/>
                <a:gd name="T9" fmla="*/ 52 h 96"/>
                <a:gd name="T10" fmla="*/ 40 w 44"/>
                <a:gd name="T11" fmla="*/ 74 h 96"/>
                <a:gd name="T12" fmla="*/ 40 w 44"/>
                <a:gd name="T13" fmla="*/ 84 h 96"/>
                <a:gd name="T14" fmla="*/ 44 w 44"/>
                <a:gd name="T15" fmla="*/ 96 h 96"/>
                <a:gd name="T16" fmla="*/ 44 w 44"/>
                <a:gd name="T17" fmla="*/ 96 h 96"/>
                <a:gd name="T18" fmla="*/ 26 w 44"/>
                <a:gd name="T19" fmla="*/ 88 h 96"/>
                <a:gd name="T20" fmla="*/ 14 w 44"/>
                <a:gd name="T21" fmla="*/ 78 h 96"/>
                <a:gd name="T22" fmla="*/ 4 w 44"/>
                <a:gd name="T23" fmla="*/ 68 h 96"/>
                <a:gd name="T24" fmla="*/ 0 w 44"/>
                <a:gd name="T25" fmla="*/ 56 h 96"/>
                <a:gd name="T26" fmla="*/ 0 w 44"/>
                <a:gd name="T27" fmla="*/ 56 h 96"/>
                <a:gd name="T28" fmla="*/ 0 w 44"/>
                <a:gd name="T29" fmla="*/ 52 h 96"/>
                <a:gd name="T30" fmla="*/ 0 w 44"/>
                <a:gd name="T31" fmla="*/ 52 h 96"/>
                <a:gd name="T32" fmla="*/ 0 w 44"/>
                <a:gd name="T33" fmla="*/ 38 h 96"/>
                <a:gd name="T34" fmla="*/ 0 w 44"/>
                <a:gd name="T35" fmla="*/ 38 h 96"/>
                <a:gd name="T36" fmla="*/ 2 w 44"/>
                <a:gd name="T37" fmla="*/ 32 h 96"/>
                <a:gd name="T38" fmla="*/ 4 w 44"/>
                <a:gd name="T39" fmla="*/ 26 h 96"/>
                <a:gd name="T40" fmla="*/ 14 w 44"/>
                <a:gd name="T41" fmla="*/ 16 h 96"/>
                <a:gd name="T42" fmla="*/ 26 w 44"/>
                <a:gd name="T43" fmla="*/ 8 h 96"/>
                <a:gd name="T44" fmla="*/ 44 w 44"/>
                <a:gd name="T4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96">
                  <a:moveTo>
                    <a:pt x="44" y="0"/>
                  </a:moveTo>
                  <a:lnTo>
                    <a:pt x="44" y="0"/>
                  </a:lnTo>
                  <a:lnTo>
                    <a:pt x="40" y="24"/>
                  </a:lnTo>
                  <a:lnTo>
                    <a:pt x="40" y="52"/>
                  </a:lnTo>
                  <a:lnTo>
                    <a:pt x="40" y="52"/>
                  </a:lnTo>
                  <a:lnTo>
                    <a:pt x="40" y="74"/>
                  </a:lnTo>
                  <a:lnTo>
                    <a:pt x="40" y="84"/>
                  </a:lnTo>
                  <a:lnTo>
                    <a:pt x="44" y="96"/>
                  </a:lnTo>
                  <a:lnTo>
                    <a:pt x="44" y="96"/>
                  </a:lnTo>
                  <a:lnTo>
                    <a:pt x="26" y="88"/>
                  </a:lnTo>
                  <a:lnTo>
                    <a:pt x="14" y="78"/>
                  </a:lnTo>
                  <a:lnTo>
                    <a:pt x="4" y="68"/>
                  </a:lnTo>
                  <a:lnTo>
                    <a:pt x="0" y="56"/>
                  </a:lnTo>
                  <a:lnTo>
                    <a:pt x="0" y="56"/>
                  </a:lnTo>
                  <a:lnTo>
                    <a:pt x="0" y="52"/>
                  </a:lnTo>
                  <a:lnTo>
                    <a:pt x="0" y="52"/>
                  </a:lnTo>
                  <a:lnTo>
                    <a:pt x="0" y="38"/>
                  </a:lnTo>
                  <a:lnTo>
                    <a:pt x="0" y="38"/>
                  </a:lnTo>
                  <a:lnTo>
                    <a:pt x="2" y="32"/>
                  </a:lnTo>
                  <a:lnTo>
                    <a:pt x="4" y="26"/>
                  </a:lnTo>
                  <a:lnTo>
                    <a:pt x="14" y="16"/>
                  </a:lnTo>
                  <a:lnTo>
                    <a:pt x="26" y="8"/>
                  </a:lnTo>
                  <a:lnTo>
                    <a:pt x="4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363" name="Rectangle 1486">
            <a:extLst>
              <a:ext uri="{FF2B5EF4-FFF2-40B4-BE49-F238E27FC236}">
                <a16:creationId xmlns:a16="http://schemas.microsoft.com/office/drawing/2014/main" xmlns="" id="{AAA28E18-3AF6-4976-A562-75CE53E1557A}"/>
              </a:ext>
            </a:extLst>
          </p:cNvPr>
          <p:cNvSpPr>
            <a:spLocks noChangeArrowheads="1"/>
          </p:cNvSpPr>
          <p:nvPr/>
        </p:nvSpPr>
        <p:spPr bwMode="auto">
          <a:xfrm>
            <a:off x="5924287" y="1389592"/>
            <a:ext cx="687488"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64" name="Rectangle 1487">
            <a:extLst>
              <a:ext uri="{FF2B5EF4-FFF2-40B4-BE49-F238E27FC236}">
                <a16:creationId xmlns:a16="http://schemas.microsoft.com/office/drawing/2014/main" xmlns="" id="{3514C6B1-7351-496E-A6FA-4FDBC213297A}"/>
              </a:ext>
            </a:extLst>
          </p:cNvPr>
          <p:cNvSpPr>
            <a:spLocks noChangeArrowheads="1"/>
          </p:cNvSpPr>
          <p:nvPr/>
        </p:nvSpPr>
        <p:spPr bwMode="auto">
          <a:xfrm>
            <a:off x="5924287"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65" name="Rectangle 1488">
            <a:extLst>
              <a:ext uri="{FF2B5EF4-FFF2-40B4-BE49-F238E27FC236}">
                <a16:creationId xmlns:a16="http://schemas.microsoft.com/office/drawing/2014/main" xmlns="" id="{9A3E819A-14AE-4B04-BDD8-235A78B0E5AF}"/>
              </a:ext>
            </a:extLst>
          </p:cNvPr>
          <p:cNvSpPr>
            <a:spLocks noChangeArrowheads="1"/>
          </p:cNvSpPr>
          <p:nvPr/>
        </p:nvSpPr>
        <p:spPr bwMode="auto">
          <a:xfrm>
            <a:off x="6235774" y="1478047"/>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安全服务</a:t>
            </a:r>
            <a:endParaRPr lang="zh-CN" altLang="zh-CN" sz="1000"/>
          </a:p>
        </p:txBody>
      </p:sp>
      <p:grpSp>
        <p:nvGrpSpPr>
          <p:cNvPr id="366" name="组合 365">
            <a:extLst>
              <a:ext uri="{FF2B5EF4-FFF2-40B4-BE49-F238E27FC236}">
                <a16:creationId xmlns:a16="http://schemas.microsoft.com/office/drawing/2014/main" xmlns="" id="{0B926DBF-2263-43A0-AFA9-04ECC2CFCB5C}"/>
              </a:ext>
            </a:extLst>
          </p:cNvPr>
          <p:cNvGrpSpPr/>
          <p:nvPr/>
        </p:nvGrpSpPr>
        <p:grpSpPr>
          <a:xfrm>
            <a:off x="6020051" y="1434954"/>
            <a:ext cx="189513" cy="176912"/>
            <a:chOff x="19097625" y="4902200"/>
            <a:chExt cx="596900" cy="495300"/>
          </a:xfrm>
        </p:grpSpPr>
        <p:sp>
          <p:nvSpPr>
            <p:cNvPr id="367" name="Freeform 1489">
              <a:extLst>
                <a:ext uri="{FF2B5EF4-FFF2-40B4-BE49-F238E27FC236}">
                  <a16:creationId xmlns:a16="http://schemas.microsoft.com/office/drawing/2014/main" xmlns="" id="{7DA5EE9A-D87C-4D8C-A16D-E50F7C630AC3}"/>
                </a:ext>
              </a:extLst>
            </p:cNvPr>
            <p:cNvSpPr>
              <a:spLocks noEditPoints="1"/>
            </p:cNvSpPr>
            <p:nvPr/>
          </p:nvSpPr>
          <p:spPr bwMode="auto">
            <a:xfrm>
              <a:off x="19097625" y="4902200"/>
              <a:ext cx="596900" cy="495300"/>
            </a:xfrm>
            <a:custGeom>
              <a:avLst/>
              <a:gdLst>
                <a:gd name="T0" fmla="*/ 224 w 376"/>
                <a:gd name="T1" fmla="*/ 98 h 312"/>
                <a:gd name="T2" fmla="*/ 210 w 376"/>
                <a:gd name="T3" fmla="*/ 78 h 312"/>
                <a:gd name="T4" fmla="*/ 176 w 376"/>
                <a:gd name="T5" fmla="*/ 74 h 312"/>
                <a:gd name="T6" fmla="*/ 146 w 376"/>
                <a:gd name="T7" fmla="*/ 90 h 312"/>
                <a:gd name="T8" fmla="*/ 154 w 376"/>
                <a:gd name="T9" fmla="*/ 100 h 312"/>
                <a:gd name="T10" fmla="*/ 178 w 376"/>
                <a:gd name="T11" fmla="*/ 88 h 312"/>
                <a:gd name="T12" fmla="*/ 206 w 376"/>
                <a:gd name="T13" fmla="*/ 90 h 312"/>
                <a:gd name="T14" fmla="*/ 222 w 376"/>
                <a:gd name="T15" fmla="*/ 102 h 312"/>
                <a:gd name="T16" fmla="*/ 194 w 376"/>
                <a:gd name="T17" fmla="*/ 100 h 312"/>
                <a:gd name="T18" fmla="*/ 212 w 376"/>
                <a:gd name="T19" fmla="*/ 110 h 312"/>
                <a:gd name="T20" fmla="*/ 206 w 376"/>
                <a:gd name="T21" fmla="*/ 122 h 312"/>
                <a:gd name="T22" fmla="*/ 196 w 376"/>
                <a:gd name="T23" fmla="*/ 114 h 312"/>
                <a:gd name="T24" fmla="*/ 174 w 376"/>
                <a:gd name="T25" fmla="*/ 118 h 312"/>
                <a:gd name="T26" fmla="*/ 170 w 376"/>
                <a:gd name="T27" fmla="*/ 122 h 312"/>
                <a:gd name="T28" fmla="*/ 162 w 376"/>
                <a:gd name="T29" fmla="*/ 110 h 312"/>
                <a:gd name="T30" fmla="*/ 180 w 376"/>
                <a:gd name="T31" fmla="*/ 100 h 312"/>
                <a:gd name="T32" fmla="*/ 188 w 376"/>
                <a:gd name="T33" fmla="*/ 124 h 312"/>
                <a:gd name="T34" fmla="*/ 198 w 376"/>
                <a:gd name="T35" fmla="*/ 134 h 312"/>
                <a:gd name="T36" fmla="*/ 192 w 376"/>
                <a:gd name="T37" fmla="*/ 142 h 312"/>
                <a:gd name="T38" fmla="*/ 180 w 376"/>
                <a:gd name="T39" fmla="*/ 138 h 312"/>
                <a:gd name="T40" fmla="*/ 182 w 376"/>
                <a:gd name="T41" fmla="*/ 128 h 312"/>
                <a:gd name="T42" fmla="*/ 198 w 376"/>
                <a:gd name="T43" fmla="*/ 40 h 312"/>
                <a:gd name="T44" fmla="*/ 240 w 376"/>
                <a:gd name="T45" fmla="*/ 58 h 312"/>
                <a:gd name="T46" fmla="*/ 266 w 376"/>
                <a:gd name="T47" fmla="*/ 74 h 312"/>
                <a:gd name="T48" fmla="*/ 290 w 376"/>
                <a:gd name="T49" fmla="*/ 98 h 312"/>
                <a:gd name="T50" fmla="*/ 290 w 376"/>
                <a:gd name="T51" fmla="*/ 130 h 312"/>
                <a:gd name="T52" fmla="*/ 262 w 376"/>
                <a:gd name="T53" fmla="*/ 156 h 312"/>
                <a:gd name="T54" fmla="*/ 118 w 376"/>
                <a:gd name="T55" fmla="*/ 160 h 312"/>
                <a:gd name="T56" fmla="*/ 98 w 376"/>
                <a:gd name="T57" fmla="*/ 154 h 312"/>
                <a:gd name="T58" fmla="*/ 84 w 376"/>
                <a:gd name="T59" fmla="*/ 130 h 312"/>
                <a:gd name="T60" fmla="*/ 92 w 376"/>
                <a:gd name="T61" fmla="*/ 100 h 312"/>
                <a:gd name="T62" fmla="*/ 112 w 376"/>
                <a:gd name="T63" fmla="*/ 82 h 312"/>
                <a:gd name="T64" fmla="*/ 132 w 376"/>
                <a:gd name="T65" fmla="*/ 60 h 312"/>
                <a:gd name="T66" fmla="*/ 150 w 376"/>
                <a:gd name="T67" fmla="*/ 58 h 312"/>
                <a:gd name="T68" fmla="*/ 174 w 376"/>
                <a:gd name="T69" fmla="*/ 44 h 312"/>
                <a:gd name="T70" fmla="*/ 56 w 376"/>
                <a:gd name="T71" fmla="*/ 220 h 312"/>
                <a:gd name="T72" fmla="*/ 328 w 376"/>
                <a:gd name="T73" fmla="*/ 240 h 312"/>
                <a:gd name="T74" fmla="*/ 42 w 376"/>
                <a:gd name="T75" fmla="*/ 262 h 312"/>
                <a:gd name="T76" fmla="*/ 36 w 376"/>
                <a:gd name="T77" fmla="*/ 210 h 312"/>
                <a:gd name="T78" fmla="*/ 376 w 376"/>
                <a:gd name="T79" fmla="*/ 302 h 312"/>
                <a:gd name="T80" fmla="*/ 0 w 376"/>
                <a:gd name="T81" fmla="*/ 312 h 312"/>
                <a:gd name="T82" fmla="*/ 36 w 376"/>
                <a:gd name="T83" fmla="*/ 210 h 312"/>
                <a:gd name="T84" fmla="*/ 322 w 376"/>
                <a:gd name="T85" fmla="*/ 16 h 312"/>
                <a:gd name="T86" fmla="*/ 52 w 376"/>
                <a:gd name="T87" fmla="*/ 182 h 312"/>
                <a:gd name="T88" fmla="*/ 138 w 376"/>
                <a:gd name="T89" fmla="*/ 270 h 312"/>
                <a:gd name="T90" fmla="*/ 238 w 376"/>
                <a:gd name="T91" fmla="*/ 290 h 312"/>
                <a:gd name="T92" fmla="*/ 138 w 376"/>
                <a:gd name="T93" fmla="*/ 270 h 312"/>
                <a:gd name="T94" fmla="*/ 340 w 376"/>
                <a:gd name="T95" fmla="*/ 0 h 312"/>
                <a:gd name="T96" fmla="*/ 36 w 376"/>
                <a:gd name="T97" fmla="*/ 20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12">
                  <a:moveTo>
                    <a:pt x="222" y="102"/>
                  </a:moveTo>
                  <a:lnTo>
                    <a:pt x="222" y="102"/>
                  </a:lnTo>
                  <a:lnTo>
                    <a:pt x="224" y="98"/>
                  </a:lnTo>
                  <a:lnTo>
                    <a:pt x="224" y="98"/>
                  </a:lnTo>
                  <a:lnTo>
                    <a:pt x="230" y="90"/>
                  </a:lnTo>
                  <a:lnTo>
                    <a:pt x="230" y="90"/>
                  </a:lnTo>
                  <a:lnTo>
                    <a:pt x="220" y="82"/>
                  </a:lnTo>
                  <a:lnTo>
                    <a:pt x="210" y="78"/>
                  </a:lnTo>
                  <a:lnTo>
                    <a:pt x="198" y="74"/>
                  </a:lnTo>
                  <a:lnTo>
                    <a:pt x="188" y="74"/>
                  </a:lnTo>
                  <a:lnTo>
                    <a:pt x="188" y="74"/>
                  </a:lnTo>
                  <a:lnTo>
                    <a:pt x="176" y="74"/>
                  </a:lnTo>
                  <a:lnTo>
                    <a:pt x="164" y="78"/>
                  </a:lnTo>
                  <a:lnTo>
                    <a:pt x="156" y="82"/>
                  </a:lnTo>
                  <a:lnTo>
                    <a:pt x="146" y="90"/>
                  </a:lnTo>
                  <a:lnTo>
                    <a:pt x="146" y="90"/>
                  </a:lnTo>
                  <a:lnTo>
                    <a:pt x="150" y="98"/>
                  </a:lnTo>
                  <a:lnTo>
                    <a:pt x="150" y="98"/>
                  </a:lnTo>
                  <a:lnTo>
                    <a:pt x="154" y="102"/>
                  </a:lnTo>
                  <a:lnTo>
                    <a:pt x="154" y="100"/>
                  </a:lnTo>
                  <a:lnTo>
                    <a:pt x="154" y="100"/>
                  </a:lnTo>
                  <a:lnTo>
                    <a:pt x="162" y="94"/>
                  </a:lnTo>
                  <a:lnTo>
                    <a:pt x="170" y="90"/>
                  </a:lnTo>
                  <a:lnTo>
                    <a:pt x="178" y="88"/>
                  </a:lnTo>
                  <a:lnTo>
                    <a:pt x="188" y="88"/>
                  </a:lnTo>
                  <a:lnTo>
                    <a:pt x="188" y="88"/>
                  </a:lnTo>
                  <a:lnTo>
                    <a:pt x="198" y="88"/>
                  </a:lnTo>
                  <a:lnTo>
                    <a:pt x="206" y="90"/>
                  </a:lnTo>
                  <a:lnTo>
                    <a:pt x="214" y="94"/>
                  </a:lnTo>
                  <a:lnTo>
                    <a:pt x="220" y="100"/>
                  </a:lnTo>
                  <a:lnTo>
                    <a:pt x="220" y="100"/>
                  </a:lnTo>
                  <a:lnTo>
                    <a:pt x="222" y="102"/>
                  </a:lnTo>
                  <a:lnTo>
                    <a:pt x="222" y="102"/>
                  </a:lnTo>
                  <a:close/>
                  <a:moveTo>
                    <a:pt x="188" y="100"/>
                  </a:moveTo>
                  <a:lnTo>
                    <a:pt x="188" y="100"/>
                  </a:lnTo>
                  <a:lnTo>
                    <a:pt x="194" y="100"/>
                  </a:lnTo>
                  <a:lnTo>
                    <a:pt x="200" y="102"/>
                  </a:lnTo>
                  <a:lnTo>
                    <a:pt x="206" y="104"/>
                  </a:lnTo>
                  <a:lnTo>
                    <a:pt x="212" y="110"/>
                  </a:lnTo>
                  <a:lnTo>
                    <a:pt x="212" y="110"/>
                  </a:lnTo>
                  <a:lnTo>
                    <a:pt x="214" y="110"/>
                  </a:lnTo>
                  <a:lnTo>
                    <a:pt x="214" y="112"/>
                  </a:lnTo>
                  <a:lnTo>
                    <a:pt x="214" y="112"/>
                  </a:lnTo>
                  <a:lnTo>
                    <a:pt x="206" y="122"/>
                  </a:lnTo>
                  <a:lnTo>
                    <a:pt x="206" y="122"/>
                  </a:lnTo>
                  <a:lnTo>
                    <a:pt x="204" y="118"/>
                  </a:lnTo>
                  <a:lnTo>
                    <a:pt x="204" y="118"/>
                  </a:lnTo>
                  <a:lnTo>
                    <a:pt x="196" y="114"/>
                  </a:lnTo>
                  <a:lnTo>
                    <a:pt x="188" y="112"/>
                  </a:lnTo>
                  <a:lnTo>
                    <a:pt x="188" y="112"/>
                  </a:lnTo>
                  <a:lnTo>
                    <a:pt x="180" y="114"/>
                  </a:lnTo>
                  <a:lnTo>
                    <a:pt x="174" y="118"/>
                  </a:lnTo>
                  <a:lnTo>
                    <a:pt x="174" y="118"/>
                  </a:lnTo>
                  <a:lnTo>
                    <a:pt x="172" y="122"/>
                  </a:lnTo>
                  <a:lnTo>
                    <a:pt x="170" y="122"/>
                  </a:lnTo>
                  <a:lnTo>
                    <a:pt x="170" y="122"/>
                  </a:lnTo>
                  <a:lnTo>
                    <a:pt x="160" y="112"/>
                  </a:lnTo>
                  <a:lnTo>
                    <a:pt x="160" y="112"/>
                  </a:lnTo>
                  <a:lnTo>
                    <a:pt x="162" y="110"/>
                  </a:lnTo>
                  <a:lnTo>
                    <a:pt x="162" y="110"/>
                  </a:lnTo>
                  <a:lnTo>
                    <a:pt x="162" y="110"/>
                  </a:lnTo>
                  <a:lnTo>
                    <a:pt x="168" y="104"/>
                  </a:lnTo>
                  <a:lnTo>
                    <a:pt x="174" y="102"/>
                  </a:lnTo>
                  <a:lnTo>
                    <a:pt x="180" y="100"/>
                  </a:lnTo>
                  <a:lnTo>
                    <a:pt x="188" y="100"/>
                  </a:lnTo>
                  <a:lnTo>
                    <a:pt x="188" y="100"/>
                  </a:lnTo>
                  <a:close/>
                  <a:moveTo>
                    <a:pt x="188" y="124"/>
                  </a:moveTo>
                  <a:lnTo>
                    <a:pt x="188" y="124"/>
                  </a:lnTo>
                  <a:lnTo>
                    <a:pt x="192" y="126"/>
                  </a:lnTo>
                  <a:lnTo>
                    <a:pt x="194" y="128"/>
                  </a:lnTo>
                  <a:lnTo>
                    <a:pt x="196" y="130"/>
                  </a:lnTo>
                  <a:lnTo>
                    <a:pt x="198" y="134"/>
                  </a:lnTo>
                  <a:lnTo>
                    <a:pt x="198" y="134"/>
                  </a:lnTo>
                  <a:lnTo>
                    <a:pt x="196" y="138"/>
                  </a:lnTo>
                  <a:lnTo>
                    <a:pt x="194" y="140"/>
                  </a:lnTo>
                  <a:lnTo>
                    <a:pt x="192" y="142"/>
                  </a:lnTo>
                  <a:lnTo>
                    <a:pt x="188" y="144"/>
                  </a:lnTo>
                  <a:lnTo>
                    <a:pt x="188" y="144"/>
                  </a:lnTo>
                  <a:lnTo>
                    <a:pt x="182" y="140"/>
                  </a:lnTo>
                  <a:lnTo>
                    <a:pt x="180" y="138"/>
                  </a:lnTo>
                  <a:lnTo>
                    <a:pt x="178" y="134"/>
                  </a:lnTo>
                  <a:lnTo>
                    <a:pt x="178" y="134"/>
                  </a:lnTo>
                  <a:lnTo>
                    <a:pt x="180" y="130"/>
                  </a:lnTo>
                  <a:lnTo>
                    <a:pt x="182" y="128"/>
                  </a:lnTo>
                  <a:lnTo>
                    <a:pt x="184" y="126"/>
                  </a:lnTo>
                  <a:lnTo>
                    <a:pt x="188" y="124"/>
                  </a:lnTo>
                  <a:lnTo>
                    <a:pt x="188" y="124"/>
                  </a:lnTo>
                  <a:close/>
                  <a:moveTo>
                    <a:pt x="198" y="40"/>
                  </a:moveTo>
                  <a:lnTo>
                    <a:pt x="198" y="40"/>
                  </a:lnTo>
                  <a:lnTo>
                    <a:pt x="214" y="42"/>
                  </a:lnTo>
                  <a:lnTo>
                    <a:pt x="228" y="48"/>
                  </a:lnTo>
                  <a:lnTo>
                    <a:pt x="240" y="58"/>
                  </a:lnTo>
                  <a:lnTo>
                    <a:pt x="248" y="72"/>
                  </a:lnTo>
                  <a:lnTo>
                    <a:pt x="248" y="72"/>
                  </a:lnTo>
                  <a:lnTo>
                    <a:pt x="258" y="72"/>
                  </a:lnTo>
                  <a:lnTo>
                    <a:pt x="266" y="74"/>
                  </a:lnTo>
                  <a:lnTo>
                    <a:pt x="274" y="78"/>
                  </a:lnTo>
                  <a:lnTo>
                    <a:pt x="280" y="84"/>
                  </a:lnTo>
                  <a:lnTo>
                    <a:pt x="286" y="90"/>
                  </a:lnTo>
                  <a:lnTo>
                    <a:pt x="290" y="98"/>
                  </a:lnTo>
                  <a:lnTo>
                    <a:pt x="292" y="106"/>
                  </a:lnTo>
                  <a:lnTo>
                    <a:pt x="292" y="114"/>
                  </a:lnTo>
                  <a:lnTo>
                    <a:pt x="292" y="114"/>
                  </a:lnTo>
                  <a:lnTo>
                    <a:pt x="290" y="130"/>
                  </a:lnTo>
                  <a:lnTo>
                    <a:pt x="284" y="142"/>
                  </a:lnTo>
                  <a:lnTo>
                    <a:pt x="276" y="150"/>
                  </a:lnTo>
                  <a:lnTo>
                    <a:pt x="262" y="156"/>
                  </a:lnTo>
                  <a:lnTo>
                    <a:pt x="262" y="156"/>
                  </a:lnTo>
                  <a:lnTo>
                    <a:pt x="256" y="158"/>
                  </a:lnTo>
                  <a:lnTo>
                    <a:pt x="248" y="160"/>
                  </a:lnTo>
                  <a:lnTo>
                    <a:pt x="248" y="160"/>
                  </a:lnTo>
                  <a:lnTo>
                    <a:pt x="118" y="160"/>
                  </a:lnTo>
                  <a:lnTo>
                    <a:pt x="118" y="160"/>
                  </a:lnTo>
                  <a:lnTo>
                    <a:pt x="110" y="160"/>
                  </a:lnTo>
                  <a:lnTo>
                    <a:pt x="104" y="158"/>
                  </a:lnTo>
                  <a:lnTo>
                    <a:pt x="98" y="154"/>
                  </a:lnTo>
                  <a:lnTo>
                    <a:pt x="94" y="150"/>
                  </a:lnTo>
                  <a:lnTo>
                    <a:pt x="90" y="144"/>
                  </a:lnTo>
                  <a:lnTo>
                    <a:pt x="86" y="138"/>
                  </a:lnTo>
                  <a:lnTo>
                    <a:pt x="84" y="130"/>
                  </a:lnTo>
                  <a:lnTo>
                    <a:pt x="84" y="122"/>
                  </a:lnTo>
                  <a:lnTo>
                    <a:pt x="84" y="122"/>
                  </a:lnTo>
                  <a:lnTo>
                    <a:pt x="86" y="110"/>
                  </a:lnTo>
                  <a:lnTo>
                    <a:pt x="92" y="100"/>
                  </a:lnTo>
                  <a:lnTo>
                    <a:pt x="100" y="92"/>
                  </a:lnTo>
                  <a:lnTo>
                    <a:pt x="112" y="88"/>
                  </a:lnTo>
                  <a:lnTo>
                    <a:pt x="112" y="88"/>
                  </a:lnTo>
                  <a:lnTo>
                    <a:pt x="112" y="82"/>
                  </a:lnTo>
                  <a:lnTo>
                    <a:pt x="114" y="76"/>
                  </a:lnTo>
                  <a:lnTo>
                    <a:pt x="122" y="66"/>
                  </a:lnTo>
                  <a:lnTo>
                    <a:pt x="126" y="62"/>
                  </a:lnTo>
                  <a:lnTo>
                    <a:pt x="132" y="60"/>
                  </a:lnTo>
                  <a:lnTo>
                    <a:pt x="138" y="58"/>
                  </a:lnTo>
                  <a:lnTo>
                    <a:pt x="144" y="56"/>
                  </a:lnTo>
                  <a:lnTo>
                    <a:pt x="144" y="56"/>
                  </a:lnTo>
                  <a:lnTo>
                    <a:pt x="150" y="58"/>
                  </a:lnTo>
                  <a:lnTo>
                    <a:pt x="154" y="58"/>
                  </a:lnTo>
                  <a:lnTo>
                    <a:pt x="154" y="58"/>
                  </a:lnTo>
                  <a:lnTo>
                    <a:pt x="164" y="50"/>
                  </a:lnTo>
                  <a:lnTo>
                    <a:pt x="174" y="44"/>
                  </a:lnTo>
                  <a:lnTo>
                    <a:pt x="186" y="42"/>
                  </a:lnTo>
                  <a:lnTo>
                    <a:pt x="198" y="40"/>
                  </a:lnTo>
                  <a:lnTo>
                    <a:pt x="198" y="40"/>
                  </a:lnTo>
                  <a:close/>
                  <a:moveTo>
                    <a:pt x="56" y="220"/>
                  </a:moveTo>
                  <a:lnTo>
                    <a:pt x="56" y="220"/>
                  </a:lnTo>
                  <a:lnTo>
                    <a:pt x="322" y="220"/>
                  </a:lnTo>
                  <a:lnTo>
                    <a:pt x="322" y="220"/>
                  </a:lnTo>
                  <a:lnTo>
                    <a:pt x="328" y="240"/>
                  </a:lnTo>
                  <a:lnTo>
                    <a:pt x="336" y="262"/>
                  </a:lnTo>
                  <a:lnTo>
                    <a:pt x="336" y="262"/>
                  </a:lnTo>
                  <a:lnTo>
                    <a:pt x="42" y="262"/>
                  </a:lnTo>
                  <a:lnTo>
                    <a:pt x="42" y="262"/>
                  </a:lnTo>
                  <a:lnTo>
                    <a:pt x="48" y="240"/>
                  </a:lnTo>
                  <a:lnTo>
                    <a:pt x="56" y="220"/>
                  </a:lnTo>
                  <a:lnTo>
                    <a:pt x="56" y="220"/>
                  </a:lnTo>
                  <a:close/>
                  <a:moveTo>
                    <a:pt x="36" y="210"/>
                  </a:moveTo>
                  <a:lnTo>
                    <a:pt x="36" y="210"/>
                  </a:lnTo>
                  <a:lnTo>
                    <a:pt x="340" y="210"/>
                  </a:lnTo>
                  <a:lnTo>
                    <a:pt x="340" y="210"/>
                  </a:lnTo>
                  <a:lnTo>
                    <a:pt x="376" y="302"/>
                  </a:lnTo>
                  <a:lnTo>
                    <a:pt x="376" y="302"/>
                  </a:lnTo>
                  <a:lnTo>
                    <a:pt x="376" y="312"/>
                  </a:lnTo>
                  <a:lnTo>
                    <a:pt x="376" y="312"/>
                  </a:lnTo>
                  <a:lnTo>
                    <a:pt x="0" y="312"/>
                  </a:lnTo>
                  <a:lnTo>
                    <a:pt x="0" y="312"/>
                  </a:lnTo>
                  <a:lnTo>
                    <a:pt x="0" y="302"/>
                  </a:lnTo>
                  <a:lnTo>
                    <a:pt x="0" y="302"/>
                  </a:lnTo>
                  <a:lnTo>
                    <a:pt x="36" y="210"/>
                  </a:lnTo>
                  <a:lnTo>
                    <a:pt x="36" y="210"/>
                  </a:lnTo>
                  <a:close/>
                  <a:moveTo>
                    <a:pt x="52" y="16"/>
                  </a:moveTo>
                  <a:lnTo>
                    <a:pt x="52" y="16"/>
                  </a:lnTo>
                  <a:lnTo>
                    <a:pt x="322" y="16"/>
                  </a:lnTo>
                  <a:lnTo>
                    <a:pt x="322" y="16"/>
                  </a:lnTo>
                  <a:lnTo>
                    <a:pt x="322" y="182"/>
                  </a:lnTo>
                  <a:lnTo>
                    <a:pt x="322" y="182"/>
                  </a:lnTo>
                  <a:lnTo>
                    <a:pt x="52" y="182"/>
                  </a:lnTo>
                  <a:lnTo>
                    <a:pt x="52" y="182"/>
                  </a:lnTo>
                  <a:lnTo>
                    <a:pt x="52" y="16"/>
                  </a:lnTo>
                  <a:lnTo>
                    <a:pt x="52" y="16"/>
                  </a:lnTo>
                  <a:close/>
                  <a:moveTo>
                    <a:pt x="138" y="270"/>
                  </a:moveTo>
                  <a:lnTo>
                    <a:pt x="138" y="270"/>
                  </a:lnTo>
                  <a:lnTo>
                    <a:pt x="236" y="270"/>
                  </a:lnTo>
                  <a:lnTo>
                    <a:pt x="236" y="270"/>
                  </a:lnTo>
                  <a:lnTo>
                    <a:pt x="238" y="290"/>
                  </a:lnTo>
                  <a:lnTo>
                    <a:pt x="238" y="290"/>
                  </a:lnTo>
                  <a:lnTo>
                    <a:pt x="136" y="290"/>
                  </a:lnTo>
                  <a:lnTo>
                    <a:pt x="136" y="290"/>
                  </a:lnTo>
                  <a:lnTo>
                    <a:pt x="138" y="270"/>
                  </a:lnTo>
                  <a:lnTo>
                    <a:pt x="138" y="270"/>
                  </a:lnTo>
                  <a:close/>
                  <a:moveTo>
                    <a:pt x="36" y="0"/>
                  </a:moveTo>
                  <a:lnTo>
                    <a:pt x="36" y="0"/>
                  </a:lnTo>
                  <a:lnTo>
                    <a:pt x="340" y="0"/>
                  </a:lnTo>
                  <a:lnTo>
                    <a:pt x="340" y="0"/>
                  </a:lnTo>
                  <a:lnTo>
                    <a:pt x="340" y="202"/>
                  </a:lnTo>
                  <a:lnTo>
                    <a:pt x="340" y="202"/>
                  </a:lnTo>
                  <a:lnTo>
                    <a:pt x="36" y="202"/>
                  </a:lnTo>
                  <a:lnTo>
                    <a:pt x="36" y="202"/>
                  </a:lnTo>
                  <a:lnTo>
                    <a:pt x="36" y="0"/>
                  </a:lnTo>
                  <a:lnTo>
                    <a:pt x="3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68" name="Freeform 1490">
              <a:extLst>
                <a:ext uri="{FF2B5EF4-FFF2-40B4-BE49-F238E27FC236}">
                  <a16:creationId xmlns:a16="http://schemas.microsoft.com/office/drawing/2014/main" xmlns="" id="{3934A8B2-B7FD-4BA0-A90F-28A59B0495E5}"/>
                </a:ext>
              </a:extLst>
            </p:cNvPr>
            <p:cNvSpPr>
              <a:spLocks/>
            </p:cNvSpPr>
            <p:nvPr/>
          </p:nvSpPr>
          <p:spPr bwMode="auto">
            <a:xfrm>
              <a:off x="19329400" y="5019675"/>
              <a:ext cx="133350" cy="44450"/>
            </a:xfrm>
            <a:custGeom>
              <a:avLst/>
              <a:gdLst>
                <a:gd name="T0" fmla="*/ 76 w 84"/>
                <a:gd name="T1" fmla="*/ 28 h 28"/>
                <a:gd name="T2" fmla="*/ 76 w 84"/>
                <a:gd name="T3" fmla="*/ 28 h 28"/>
                <a:gd name="T4" fmla="*/ 78 w 84"/>
                <a:gd name="T5" fmla="*/ 24 h 28"/>
                <a:gd name="T6" fmla="*/ 78 w 84"/>
                <a:gd name="T7" fmla="*/ 24 h 28"/>
                <a:gd name="T8" fmla="*/ 84 w 84"/>
                <a:gd name="T9" fmla="*/ 16 h 28"/>
                <a:gd name="T10" fmla="*/ 84 w 84"/>
                <a:gd name="T11" fmla="*/ 16 h 28"/>
                <a:gd name="T12" fmla="*/ 74 w 84"/>
                <a:gd name="T13" fmla="*/ 8 h 28"/>
                <a:gd name="T14" fmla="*/ 64 w 84"/>
                <a:gd name="T15" fmla="*/ 4 h 28"/>
                <a:gd name="T16" fmla="*/ 52 w 84"/>
                <a:gd name="T17" fmla="*/ 0 h 28"/>
                <a:gd name="T18" fmla="*/ 42 w 84"/>
                <a:gd name="T19" fmla="*/ 0 h 28"/>
                <a:gd name="T20" fmla="*/ 42 w 84"/>
                <a:gd name="T21" fmla="*/ 0 h 28"/>
                <a:gd name="T22" fmla="*/ 30 w 84"/>
                <a:gd name="T23" fmla="*/ 0 h 28"/>
                <a:gd name="T24" fmla="*/ 18 w 84"/>
                <a:gd name="T25" fmla="*/ 4 h 28"/>
                <a:gd name="T26" fmla="*/ 10 w 84"/>
                <a:gd name="T27" fmla="*/ 8 h 28"/>
                <a:gd name="T28" fmla="*/ 0 w 84"/>
                <a:gd name="T29" fmla="*/ 16 h 28"/>
                <a:gd name="T30" fmla="*/ 0 w 84"/>
                <a:gd name="T31" fmla="*/ 16 h 28"/>
                <a:gd name="T32" fmla="*/ 4 w 84"/>
                <a:gd name="T33" fmla="*/ 24 h 28"/>
                <a:gd name="T34" fmla="*/ 4 w 84"/>
                <a:gd name="T35" fmla="*/ 24 h 28"/>
                <a:gd name="T36" fmla="*/ 8 w 84"/>
                <a:gd name="T37" fmla="*/ 28 h 28"/>
                <a:gd name="T38" fmla="*/ 8 w 84"/>
                <a:gd name="T39" fmla="*/ 26 h 28"/>
                <a:gd name="T40" fmla="*/ 8 w 84"/>
                <a:gd name="T41" fmla="*/ 26 h 28"/>
                <a:gd name="T42" fmla="*/ 16 w 84"/>
                <a:gd name="T43" fmla="*/ 20 h 28"/>
                <a:gd name="T44" fmla="*/ 24 w 84"/>
                <a:gd name="T45" fmla="*/ 16 h 28"/>
                <a:gd name="T46" fmla="*/ 32 w 84"/>
                <a:gd name="T47" fmla="*/ 14 h 28"/>
                <a:gd name="T48" fmla="*/ 42 w 84"/>
                <a:gd name="T49" fmla="*/ 14 h 28"/>
                <a:gd name="T50" fmla="*/ 42 w 84"/>
                <a:gd name="T51" fmla="*/ 14 h 28"/>
                <a:gd name="T52" fmla="*/ 52 w 84"/>
                <a:gd name="T53" fmla="*/ 14 h 28"/>
                <a:gd name="T54" fmla="*/ 60 w 84"/>
                <a:gd name="T55" fmla="*/ 16 h 28"/>
                <a:gd name="T56" fmla="*/ 68 w 84"/>
                <a:gd name="T57" fmla="*/ 20 h 28"/>
                <a:gd name="T58" fmla="*/ 74 w 84"/>
                <a:gd name="T59" fmla="*/ 26 h 28"/>
                <a:gd name="T60" fmla="*/ 74 w 84"/>
                <a:gd name="T61" fmla="*/ 26 h 28"/>
                <a:gd name="T62" fmla="*/ 76 w 84"/>
                <a:gd name="T63" fmla="*/ 28 h 28"/>
                <a:gd name="T64" fmla="*/ 76 w 84"/>
                <a:gd name="T6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28">
                  <a:moveTo>
                    <a:pt x="76" y="28"/>
                  </a:moveTo>
                  <a:lnTo>
                    <a:pt x="76" y="28"/>
                  </a:lnTo>
                  <a:lnTo>
                    <a:pt x="78" y="24"/>
                  </a:lnTo>
                  <a:lnTo>
                    <a:pt x="78" y="24"/>
                  </a:lnTo>
                  <a:lnTo>
                    <a:pt x="84" y="16"/>
                  </a:lnTo>
                  <a:lnTo>
                    <a:pt x="84" y="16"/>
                  </a:lnTo>
                  <a:lnTo>
                    <a:pt x="74" y="8"/>
                  </a:lnTo>
                  <a:lnTo>
                    <a:pt x="64" y="4"/>
                  </a:lnTo>
                  <a:lnTo>
                    <a:pt x="52" y="0"/>
                  </a:lnTo>
                  <a:lnTo>
                    <a:pt x="42" y="0"/>
                  </a:lnTo>
                  <a:lnTo>
                    <a:pt x="42" y="0"/>
                  </a:lnTo>
                  <a:lnTo>
                    <a:pt x="30" y="0"/>
                  </a:lnTo>
                  <a:lnTo>
                    <a:pt x="18" y="4"/>
                  </a:lnTo>
                  <a:lnTo>
                    <a:pt x="10" y="8"/>
                  </a:lnTo>
                  <a:lnTo>
                    <a:pt x="0" y="16"/>
                  </a:lnTo>
                  <a:lnTo>
                    <a:pt x="0" y="16"/>
                  </a:lnTo>
                  <a:lnTo>
                    <a:pt x="4" y="24"/>
                  </a:lnTo>
                  <a:lnTo>
                    <a:pt x="4" y="24"/>
                  </a:lnTo>
                  <a:lnTo>
                    <a:pt x="8" y="28"/>
                  </a:lnTo>
                  <a:lnTo>
                    <a:pt x="8" y="26"/>
                  </a:lnTo>
                  <a:lnTo>
                    <a:pt x="8" y="26"/>
                  </a:lnTo>
                  <a:lnTo>
                    <a:pt x="16" y="20"/>
                  </a:lnTo>
                  <a:lnTo>
                    <a:pt x="24" y="16"/>
                  </a:lnTo>
                  <a:lnTo>
                    <a:pt x="32" y="14"/>
                  </a:lnTo>
                  <a:lnTo>
                    <a:pt x="42" y="14"/>
                  </a:lnTo>
                  <a:lnTo>
                    <a:pt x="42" y="14"/>
                  </a:lnTo>
                  <a:lnTo>
                    <a:pt x="52" y="14"/>
                  </a:lnTo>
                  <a:lnTo>
                    <a:pt x="60" y="16"/>
                  </a:lnTo>
                  <a:lnTo>
                    <a:pt x="68" y="20"/>
                  </a:lnTo>
                  <a:lnTo>
                    <a:pt x="74" y="26"/>
                  </a:lnTo>
                  <a:lnTo>
                    <a:pt x="74" y="26"/>
                  </a:lnTo>
                  <a:lnTo>
                    <a:pt x="76" y="28"/>
                  </a:lnTo>
                  <a:lnTo>
                    <a:pt x="76" y="2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69" name="Freeform 1491">
              <a:extLst>
                <a:ext uri="{FF2B5EF4-FFF2-40B4-BE49-F238E27FC236}">
                  <a16:creationId xmlns:a16="http://schemas.microsoft.com/office/drawing/2014/main" xmlns="" id="{20275C5D-22CA-40DE-9859-9C0FBF1659A6}"/>
                </a:ext>
              </a:extLst>
            </p:cNvPr>
            <p:cNvSpPr>
              <a:spLocks/>
            </p:cNvSpPr>
            <p:nvPr/>
          </p:nvSpPr>
          <p:spPr bwMode="auto">
            <a:xfrm>
              <a:off x="19351625" y="5060950"/>
              <a:ext cx="85725" cy="34925"/>
            </a:xfrm>
            <a:custGeom>
              <a:avLst/>
              <a:gdLst>
                <a:gd name="T0" fmla="*/ 28 w 54"/>
                <a:gd name="T1" fmla="*/ 0 h 22"/>
                <a:gd name="T2" fmla="*/ 28 w 54"/>
                <a:gd name="T3" fmla="*/ 0 h 22"/>
                <a:gd name="T4" fmla="*/ 34 w 54"/>
                <a:gd name="T5" fmla="*/ 0 h 22"/>
                <a:gd name="T6" fmla="*/ 40 w 54"/>
                <a:gd name="T7" fmla="*/ 2 h 22"/>
                <a:gd name="T8" fmla="*/ 46 w 54"/>
                <a:gd name="T9" fmla="*/ 4 h 22"/>
                <a:gd name="T10" fmla="*/ 52 w 54"/>
                <a:gd name="T11" fmla="*/ 10 h 22"/>
                <a:gd name="T12" fmla="*/ 52 w 54"/>
                <a:gd name="T13" fmla="*/ 10 h 22"/>
                <a:gd name="T14" fmla="*/ 54 w 54"/>
                <a:gd name="T15" fmla="*/ 10 h 22"/>
                <a:gd name="T16" fmla="*/ 54 w 54"/>
                <a:gd name="T17" fmla="*/ 12 h 22"/>
                <a:gd name="T18" fmla="*/ 54 w 54"/>
                <a:gd name="T19" fmla="*/ 12 h 22"/>
                <a:gd name="T20" fmla="*/ 46 w 54"/>
                <a:gd name="T21" fmla="*/ 22 h 22"/>
                <a:gd name="T22" fmla="*/ 46 w 54"/>
                <a:gd name="T23" fmla="*/ 22 h 22"/>
                <a:gd name="T24" fmla="*/ 44 w 54"/>
                <a:gd name="T25" fmla="*/ 18 h 22"/>
                <a:gd name="T26" fmla="*/ 44 w 54"/>
                <a:gd name="T27" fmla="*/ 18 h 22"/>
                <a:gd name="T28" fmla="*/ 36 w 54"/>
                <a:gd name="T29" fmla="*/ 14 h 22"/>
                <a:gd name="T30" fmla="*/ 28 w 54"/>
                <a:gd name="T31" fmla="*/ 12 h 22"/>
                <a:gd name="T32" fmla="*/ 28 w 54"/>
                <a:gd name="T33" fmla="*/ 12 h 22"/>
                <a:gd name="T34" fmla="*/ 20 w 54"/>
                <a:gd name="T35" fmla="*/ 14 h 22"/>
                <a:gd name="T36" fmla="*/ 14 w 54"/>
                <a:gd name="T37" fmla="*/ 18 h 22"/>
                <a:gd name="T38" fmla="*/ 14 w 54"/>
                <a:gd name="T39" fmla="*/ 18 h 22"/>
                <a:gd name="T40" fmla="*/ 12 w 54"/>
                <a:gd name="T41" fmla="*/ 22 h 22"/>
                <a:gd name="T42" fmla="*/ 10 w 54"/>
                <a:gd name="T43" fmla="*/ 22 h 22"/>
                <a:gd name="T44" fmla="*/ 10 w 54"/>
                <a:gd name="T45" fmla="*/ 22 h 22"/>
                <a:gd name="T46" fmla="*/ 0 w 54"/>
                <a:gd name="T47" fmla="*/ 12 h 22"/>
                <a:gd name="T48" fmla="*/ 0 w 54"/>
                <a:gd name="T49" fmla="*/ 12 h 22"/>
                <a:gd name="T50" fmla="*/ 2 w 54"/>
                <a:gd name="T51" fmla="*/ 10 h 22"/>
                <a:gd name="T52" fmla="*/ 2 w 54"/>
                <a:gd name="T53" fmla="*/ 10 h 22"/>
                <a:gd name="T54" fmla="*/ 2 w 54"/>
                <a:gd name="T55" fmla="*/ 10 h 22"/>
                <a:gd name="T56" fmla="*/ 8 w 54"/>
                <a:gd name="T57" fmla="*/ 4 h 22"/>
                <a:gd name="T58" fmla="*/ 14 w 54"/>
                <a:gd name="T59" fmla="*/ 2 h 22"/>
                <a:gd name="T60" fmla="*/ 20 w 54"/>
                <a:gd name="T61" fmla="*/ 0 h 22"/>
                <a:gd name="T62" fmla="*/ 28 w 54"/>
                <a:gd name="T63" fmla="*/ 0 h 22"/>
                <a:gd name="T64" fmla="*/ 28 w 54"/>
                <a:gd name="T6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22">
                  <a:moveTo>
                    <a:pt x="28" y="0"/>
                  </a:moveTo>
                  <a:lnTo>
                    <a:pt x="28" y="0"/>
                  </a:lnTo>
                  <a:lnTo>
                    <a:pt x="34" y="0"/>
                  </a:lnTo>
                  <a:lnTo>
                    <a:pt x="40" y="2"/>
                  </a:lnTo>
                  <a:lnTo>
                    <a:pt x="46" y="4"/>
                  </a:lnTo>
                  <a:lnTo>
                    <a:pt x="52" y="10"/>
                  </a:lnTo>
                  <a:lnTo>
                    <a:pt x="52" y="10"/>
                  </a:lnTo>
                  <a:lnTo>
                    <a:pt x="54" y="10"/>
                  </a:lnTo>
                  <a:lnTo>
                    <a:pt x="54" y="12"/>
                  </a:lnTo>
                  <a:lnTo>
                    <a:pt x="54" y="12"/>
                  </a:lnTo>
                  <a:lnTo>
                    <a:pt x="46" y="22"/>
                  </a:lnTo>
                  <a:lnTo>
                    <a:pt x="46" y="22"/>
                  </a:lnTo>
                  <a:lnTo>
                    <a:pt x="44" y="18"/>
                  </a:lnTo>
                  <a:lnTo>
                    <a:pt x="44" y="18"/>
                  </a:lnTo>
                  <a:lnTo>
                    <a:pt x="36" y="14"/>
                  </a:lnTo>
                  <a:lnTo>
                    <a:pt x="28" y="12"/>
                  </a:lnTo>
                  <a:lnTo>
                    <a:pt x="28" y="12"/>
                  </a:lnTo>
                  <a:lnTo>
                    <a:pt x="20" y="14"/>
                  </a:lnTo>
                  <a:lnTo>
                    <a:pt x="14" y="18"/>
                  </a:lnTo>
                  <a:lnTo>
                    <a:pt x="14" y="18"/>
                  </a:lnTo>
                  <a:lnTo>
                    <a:pt x="12" y="22"/>
                  </a:lnTo>
                  <a:lnTo>
                    <a:pt x="10" y="22"/>
                  </a:lnTo>
                  <a:lnTo>
                    <a:pt x="10" y="22"/>
                  </a:lnTo>
                  <a:lnTo>
                    <a:pt x="0" y="12"/>
                  </a:lnTo>
                  <a:lnTo>
                    <a:pt x="0" y="12"/>
                  </a:lnTo>
                  <a:lnTo>
                    <a:pt x="2" y="10"/>
                  </a:lnTo>
                  <a:lnTo>
                    <a:pt x="2" y="10"/>
                  </a:lnTo>
                  <a:lnTo>
                    <a:pt x="2" y="10"/>
                  </a:lnTo>
                  <a:lnTo>
                    <a:pt x="8" y="4"/>
                  </a:lnTo>
                  <a:lnTo>
                    <a:pt x="14" y="2"/>
                  </a:lnTo>
                  <a:lnTo>
                    <a:pt x="20" y="0"/>
                  </a:lnTo>
                  <a:lnTo>
                    <a:pt x="28" y="0"/>
                  </a:lnTo>
                  <a:lnTo>
                    <a:pt x="2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0" name="Freeform 1492">
              <a:extLst>
                <a:ext uri="{FF2B5EF4-FFF2-40B4-BE49-F238E27FC236}">
                  <a16:creationId xmlns:a16="http://schemas.microsoft.com/office/drawing/2014/main" xmlns="" id="{32A864E2-B899-4044-9556-19E741AD5FC3}"/>
                </a:ext>
              </a:extLst>
            </p:cNvPr>
            <p:cNvSpPr>
              <a:spLocks/>
            </p:cNvSpPr>
            <p:nvPr/>
          </p:nvSpPr>
          <p:spPr bwMode="auto">
            <a:xfrm>
              <a:off x="19380200" y="5099050"/>
              <a:ext cx="31750" cy="31750"/>
            </a:xfrm>
            <a:custGeom>
              <a:avLst/>
              <a:gdLst>
                <a:gd name="T0" fmla="*/ 10 w 20"/>
                <a:gd name="T1" fmla="*/ 0 h 20"/>
                <a:gd name="T2" fmla="*/ 10 w 20"/>
                <a:gd name="T3" fmla="*/ 0 h 20"/>
                <a:gd name="T4" fmla="*/ 14 w 20"/>
                <a:gd name="T5" fmla="*/ 2 h 20"/>
                <a:gd name="T6" fmla="*/ 16 w 20"/>
                <a:gd name="T7" fmla="*/ 4 h 20"/>
                <a:gd name="T8" fmla="*/ 18 w 20"/>
                <a:gd name="T9" fmla="*/ 6 h 20"/>
                <a:gd name="T10" fmla="*/ 20 w 20"/>
                <a:gd name="T11" fmla="*/ 10 h 20"/>
                <a:gd name="T12" fmla="*/ 20 w 20"/>
                <a:gd name="T13" fmla="*/ 10 h 20"/>
                <a:gd name="T14" fmla="*/ 18 w 20"/>
                <a:gd name="T15" fmla="*/ 14 h 20"/>
                <a:gd name="T16" fmla="*/ 16 w 20"/>
                <a:gd name="T17" fmla="*/ 16 h 20"/>
                <a:gd name="T18" fmla="*/ 14 w 20"/>
                <a:gd name="T19" fmla="*/ 18 h 20"/>
                <a:gd name="T20" fmla="*/ 10 w 20"/>
                <a:gd name="T21" fmla="*/ 20 h 20"/>
                <a:gd name="T22" fmla="*/ 10 w 20"/>
                <a:gd name="T23" fmla="*/ 20 h 20"/>
                <a:gd name="T24" fmla="*/ 4 w 20"/>
                <a:gd name="T25" fmla="*/ 16 h 20"/>
                <a:gd name="T26" fmla="*/ 2 w 20"/>
                <a:gd name="T27" fmla="*/ 14 h 20"/>
                <a:gd name="T28" fmla="*/ 0 w 20"/>
                <a:gd name="T29" fmla="*/ 10 h 20"/>
                <a:gd name="T30" fmla="*/ 0 w 20"/>
                <a:gd name="T31" fmla="*/ 10 h 20"/>
                <a:gd name="T32" fmla="*/ 2 w 20"/>
                <a:gd name="T33" fmla="*/ 6 h 20"/>
                <a:gd name="T34" fmla="*/ 4 w 20"/>
                <a:gd name="T35" fmla="*/ 4 h 20"/>
                <a:gd name="T36" fmla="*/ 6 w 20"/>
                <a:gd name="T37" fmla="*/ 2 h 20"/>
                <a:gd name="T38" fmla="*/ 10 w 20"/>
                <a:gd name="T39" fmla="*/ 0 h 20"/>
                <a:gd name="T40" fmla="*/ 10 w 20"/>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0">
                  <a:moveTo>
                    <a:pt x="10" y="0"/>
                  </a:moveTo>
                  <a:lnTo>
                    <a:pt x="10" y="0"/>
                  </a:lnTo>
                  <a:lnTo>
                    <a:pt x="14" y="2"/>
                  </a:lnTo>
                  <a:lnTo>
                    <a:pt x="16" y="4"/>
                  </a:lnTo>
                  <a:lnTo>
                    <a:pt x="18" y="6"/>
                  </a:lnTo>
                  <a:lnTo>
                    <a:pt x="20" y="10"/>
                  </a:lnTo>
                  <a:lnTo>
                    <a:pt x="20" y="10"/>
                  </a:lnTo>
                  <a:lnTo>
                    <a:pt x="18" y="14"/>
                  </a:lnTo>
                  <a:lnTo>
                    <a:pt x="16" y="16"/>
                  </a:lnTo>
                  <a:lnTo>
                    <a:pt x="14" y="18"/>
                  </a:lnTo>
                  <a:lnTo>
                    <a:pt x="10" y="20"/>
                  </a:lnTo>
                  <a:lnTo>
                    <a:pt x="10" y="20"/>
                  </a:lnTo>
                  <a:lnTo>
                    <a:pt x="4" y="16"/>
                  </a:lnTo>
                  <a:lnTo>
                    <a:pt x="2" y="14"/>
                  </a:lnTo>
                  <a:lnTo>
                    <a:pt x="0" y="10"/>
                  </a:lnTo>
                  <a:lnTo>
                    <a:pt x="0" y="10"/>
                  </a:lnTo>
                  <a:lnTo>
                    <a:pt x="2" y="6"/>
                  </a:lnTo>
                  <a:lnTo>
                    <a:pt x="4" y="4"/>
                  </a:lnTo>
                  <a:lnTo>
                    <a:pt x="6" y="2"/>
                  </a:lnTo>
                  <a:lnTo>
                    <a:pt x="10" y="0"/>
                  </a:lnTo>
                  <a:lnTo>
                    <a:pt x="1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1" name="Freeform 1493">
              <a:extLst>
                <a:ext uri="{FF2B5EF4-FFF2-40B4-BE49-F238E27FC236}">
                  <a16:creationId xmlns:a16="http://schemas.microsoft.com/office/drawing/2014/main" xmlns="" id="{E5484CA9-EBF5-469C-9F2F-DFA233BBC33B}"/>
                </a:ext>
              </a:extLst>
            </p:cNvPr>
            <p:cNvSpPr>
              <a:spLocks/>
            </p:cNvSpPr>
            <p:nvPr/>
          </p:nvSpPr>
          <p:spPr bwMode="auto">
            <a:xfrm>
              <a:off x="19230975" y="4965700"/>
              <a:ext cx="330200" cy="190500"/>
            </a:xfrm>
            <a:custGeom>
              <a:avLst/>
              <a:gdLst>
                <a:gd name="T0" fmla="*/ 114 w 208"/>
                <a:gd name="T1" fmla="*/ 0 h 120"/>
                <a:gd name="T2" fmla="*/ 114 w 208"/>
                <a:gd name="T3" fmla="*/ 0 h 120"/>
                <a:gd name="T4" fmla="*/ 130 w 208"/>
                <a:gd name="T5" fmla="*/ 2 h 120"/>
                <a:gd name="T6" fmla="*/ 144 w 208"/>
                <a:gd name="T7" fmla="*/ 8 h 120"/>
                <a:gd name="T8" fmla="*/ 156 w 208"/>
                <a:gd name="T9" fmla="*/ 18 h 120"/>
                <a:gd name="T10" fmla="*/ 164 w 208"/>
                <a:gd name="T11" fmla="*/ 32 h 120"/>
                <a:gd name="T12" fmla="*/ 164 w 208"/>
                <a:gd name="T13" fmla="*/ 32 h 120"/>
                <a:gd name="T14" fmla="*/ 174 w 208"/>
                <a:gd name="T15" fmla="*/ 32 h 120"/>
                <a:gd name="T16" fmla="*/ 182 w 208"/>
                <a:gd name="T17" fmla="*/ 34 h 120"/>
                <a:gd name="T18" fmla="*/ 190 w 208"/>
                <a:gd name="T19" fmla="*/ 38 h 120"/>
                <a:gd name="T20" fmla="*/ 196 w 208"/>
                <a:gd name="T21" fmla="*/ 44 h 120"/>
                <a:gd name="T22" fmla="*/ 202 w 208"/>
                <a:gd name="T23" fmla="*/ 50 h 120"/>
                <a:gd name="T24" fmla="*/ 206 w 208"/>
                <a:gd name="T25" fmla="*/ 58 h 120"/>
                <a:gd name="T26" fmla="*/ 208 w 208"/>
                <a:gd name="T27" fmla="*/ 66 h 120"/>
                <a:gd name="T28" fmla="*/ 208 w 208"/>
                <a:gd name="T29" fmla="*/ 74 h 120"/>
                <a:gd name="T30" fmla="*/ 208 w 208"/>
                <a:gd name="T31" fmla="*/ 74 h 120"/>
                <a:gd name="T32" fmla="*/ 206 w 208"/>
                <a:gd name="T33" fmla="*/ 90 h 120"/>
                <a:gd name="T34" fmla="*/ 200 w 208"/>
                <a:gd name="T35" fmla="*/ 102 h 120"/>
                <a:gd name="T36" fmla="*/ 192 w 208"/>
                <a:gd name="T37" fmla="*/ 110 h 120"/>
                <a:gd name="T38" fmla="*/ 178 w 208"/>
                <a:gd name="T39" fmla="*/ 116 h 120"/>
                <a:gd name="T40" fmla="*/ 178 w 208"/>
                <a:gd name="T41" fmla="*/ 116 h 120"/>
                <a:gd name="T42" fmla="*/ 172 w 208"/>
                <a:gd name="T43" fmla="*/ 118 h 120"/>
                <a:gd name="T44" fmla="*/ 164 w 208"/>
                <a:gd name="T45" fmla="*/ 120 h 120"/>
                <a:gd name="T46" fmla="*/ 164 w 208"/>
                <a:gd name="T47" fmla="*/ 120 h 120"/>
                <a:gd name="T48" fmla="*/ 34 w 208"/>
                <a:gd name="T49" fmla="*/ 120 h 120"/>
                <a:gd name="T50" fmla="*/ 34 w 208"/>
                <a:gd name="T51" fmla="*/ 120 h 120"/>
                <a:gd name="T52" fmla="*/ 26 w 208"/>
                <a:gd name="T53" fmla="*/ 120 h 120"/>
                <a:gd name="T54" fmla="*/ 20 w 208"/>
                <a:gd name="T55" fmla="*/ 118 h 120"/>
                <a:gd name="T56" fmla="*/ 14 w 208"/>
                <a:gd name="T57" fmla="*/ 114 h 120"/>
                <a:gd name="T58" fmla="*/ 10 w 208"/>
                <a:gd name="T59" fmla="*/ 110 h 120"/>
                <a:gd name="T60" fmla="*/ 6 w 208"/>
                <a:gd name="T61" fmla="*/ 104 h 120"/>
                <a:gd name="T62" fmla="*/ 2 w 208"/>
                <a:gd name="T63" fmla="*/ 98 h 120"/>
                <a:gd name="T64" fmla="*/ 0 w 208"/>
                <a:gd name="T65" fmla="*/ 90 h 120"/>
                <a:gd name="T66" fmla="*/ 0 w 208"/>
                <a:gd name="T67" fmla="*/ 82 h 120"/>
                <a:gd name="T68" fmla="*/ 0 w 208"/>
                <a:gd name="T69" fmla="*/ 82 h 120"/>
                <a:gd name="T70" fmla="*/ 2 w 208"/>
                <a:gd name="T71" fmla="*/ 70 h 120"/>
                <a:gd name="T72" fmla="*/ 8 w 208"/>
                <a:gd name="T73" fmla="*/ 60 h 120"/>
                <a:gd name="T74" fmla="*/ 16 w 208"/>
                <a:gd name="T75" fmla="*/ 52 h 120"/>
                <a:gd name="T76" fmla="*/ 28 w 208"/>
                <a:gd name="T77" fmla="*/ 48 h 120"/>
                <a:gd name="T78" fmla="*/ 28 w 208"/>
                <a:gd name="T79" fmla="*/ 48 h 120"/>
                <a:gd name="T80" fmla="*/ 28 w 208"/>
                <a:gd name="T81" fmla="*/ 42 h 120"/>
                <a:gd name="T82" fmla="*/ 30 w 208"/>
                <a:gd name="T83" fmla="*/ 36 h 120"/>
                <a:gd name="T84" fmla="*/ 38 w 208"/>
                <a:gd name="T85" fmla="*/ 26 h 120"/>
                <a:gd name="T86" fmla="*/ 42 w 208"/>
                <a:gd name="T87" fmla="*/ 22 h 120"/>
                <a:gd name="T88" fmla="*/ 48 w 208"/>
                <a:gd name="T89" fmla="*/ 20 h 120"/>
                <a:gd name="T90" fmla="*/ 54 w 208"/>
                <a:gd name="T91" fmla="*/ 18 h 120"/>
                <a:gd name="T92" fmla="*/ 60 w 208"/>
                <a:gd name="T93" fmla="*/ 16 h 120"/>
                <a:gd name="T94" fmla="*/ 60 w 208"/>
                <a:gd name="T95" fmla="*/ 16 h 120"/>
                <a:gd name="T96" fmla="*/ 66 w 208"/>
                <a:gd name="T97" fmla="*/ 18 h 120"/>
                <a:gd name="T98" fmla="*/ 70 w 208"/>
                <a:gd name="T99" fmla="*/ 18 h 120"/>
                <a:gd name="T100" fmla="*/ 70 w 208"/>
                <a:gd name="T101" fmla="*/ 18 h 120"/>
                <a:gd name="T102" fmla="*/ 80 w 208"/>
                <a:gd name="T103" fmla="*/ 10 h 120"/>
                <a:gd name="T104" fmla="*/ 90 w 208"/>
                <a:gd name="T105" fmla="*/ 4 h 120"/>
                <a:gd name="T106" fmla="*/ 102 w 208"/>
                <a:gd name="T107" fmla="*/ 2 h 120"/>
                <a:gd name="T108" fmla="*/ 114 w 208"/>
                <a:gd name="T109" fmla="*/ 0 h 120"/>
                <a:gd name="T110" fmla="*/ 114 w 208"/>
                <a:gd name="T11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 h="120">
                  <a:moveTo>
                    <a:pt x="114" y="0"/>
                  </a:moveTo>
                  <a:lnTo>
                    <a:pt x="114" y="0"/>
                  </a:lnTo>
                  <a:lnTo>
                    <a:pt x="130" y="2"/>
                  </a:lnTo>
                  <a:lnTo>
                    <a:pt x="144" y="8"/>
                  </a:lnTo>
                  <a:lnTo>
                    <a:pt x="156" y="18"/>
                  </a:lnTo>
                  <a:lnTo>
                    <a:pt x="164" y="32"/>
                  </a:lnTo>
                  <a:lnTo>
                    <a:pt x="164" y="32"/>
                  </a:lnTo>
                  <a:lnTo>
                    <a:pt x="174" y="32"/>
                  </a:lnTo>
                  <a:lnTo>
                    <a:pt x="182" y="34"/>
                  </a:lnTo>
                  <a:lnTo>
                    <a:pt x="190" y="38"/>
                  </a:lnTo>
                  <a:lnTo>
                    <a:pt x="196" y="44"/>
                  </a:lnTo>
                  <a:lnTo>
                    <a:pt x="202" y="50"/>
                  </a:lnTo>
                  <a:lnTo>
                    <a:pt x="206" y="58"/>
                  </a:lnTo>
                  <a:lnTo>
                    <a:pt x="208" y="66"/>
                  </a:lnTo>
                  <a:lnTo>
                    <a:pt x="208" y="74"/>
                  </a:lnTo>
                  <a:lnTo>
                    <a:pt x="208" y="74"/>
                  </a:lnTo>
                  <a:lnTo>
                    <a:pt x="206" y="90"/>
                  </a:lnTo>
                  <a:lnTo>
                    <a:pt x="200" y="102"/>
                  </a:lnTo>
                  <a:lnTo>
                    <a:pt x="192" y="110"/>
                  </a:lnTo>
                  <a:lnTo>
                    <a:pt x="178" y="116"/>
                  </a:lnTo>
                  <a:lnTo>
                    <a:pt x="178" y="116"/>
                  </a:lnTo>
                  <a:lnTo>
                    <a:pt x="172" y="118"/>
                  </a:lnTo>
                  <a:lnTo>
                    <a:pt x="164" y="120"/>
                  </a:lnTo>
                  <a:lnTo>
                    <a:pt x="164" y="120"/>
                  </a:lnTo>
                  <a:lnTo>
                    <a:pt x="34" y="120"/>
                  </a:lnTo>
                  <a:lnTo>
                    <a:pt x="34" y="120"/>
                  </a:lnTo>
                  <a:lnTo>
                    <a:pt x="26" y="120"/>
                  </a:lnTo>
                  <a:lnTo>
                    <a:pt x="20" y="118"/>
                  </a:lnTo>
                  <a:lnTo>
                    <a:pt x="14" y="114"/>
                  </a:lnTo>
                  <a:lnTo>
                    <a:pt x="10" y="110"/>
                  </a:lnTo>
                  <a:lnTo>
                    <a:pt x="6" y="104"/>
                  </a:lnTo>
                  <a:lnTo>
                    <a:pt x="2" y="98"/>
                  </a:lnTo>
                  <a:lnTo>
                    <a:pt x="0" y="90"/>
                  </a:lnTo>
                  <a:lnTo>
                    <a:pt x="0" y="82"/>
                  </a:lnTo>
                  <a:lnTo>
                    <a:pt x="0" y="82"/>
                  </a:lnTo>
                  <a:lnTo>
                    <a:pt x="2" y="70"/>
                  </a:lnTo>
                  <a:lnTo>
                    <a:pt x="8" y="60"/>
                  </a:lnTo>
                  <a:lnTo>
                    <a:pt x="16" y="52"/>
                  </a:lnTo>
                  <a:lnTo>
                    <a:pt x="28" y="48"/>
                  </a:lnTo>
                  <a:lnTo>
                    <a:pt x="28" y="48"/>
                  </a:lnTo>
                  <a:lnTo>
                    <a:pt x="28" y="42"/>
                  </a:lnTo>
                  <a:lnTo>
                    <a:pt x="30" y="36"/>
                  </a:lnTo>
                  <a:lnTo>
                    <a:pt x="38" y="26"/>
                  </a:lnTo>
                  <a:lnTo>
                    <a:pt x="42" y="22"/>
                  </a:lnTo>
                  <a:lnTo>
                    <a:pt x="48" y="20"/>
                  </a:lnTo>
                  <a:lnTo>
                    <a:pt x="54" y="18"/>
                  </a:lnTo>
                  <a:lnTo>
                    <a:pt x="60" y="16"/>
                  </a:lnTo>
                  <a:lnTo>
                    <a:pt x="60" y="16"/>
                  </a:lnTo>
                  <a:lnTo>
                    <a:pt x="66" y="18"/>
                  </a:lnTo>
                  <a:lnTo>
                    <a:pt x="70" y="18"/>
                  </a:lnTo>
                  <a:lnTo>
                    <a:pt x="70" y="18"/>
                  </a:lnTo>
                  <a:lnTo>
                    <a:pt x="80" y="10"/>
                  </a:lnTo>
                  <a:lnTo>
                    <a:pt x="90" y="4"/>
                  </a:lnTo>
                  <a:lnTo>
                    <a:pt x="102" y="2"/>
                  </a:lnTo>
                  <a:lnTo>
                    <a:pt x="114" y="0"/>
                  </a:lnTo>
                  <a:lnTo>
                    <a:pt x="11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2" name="Freeform 1494">
              <a:extLst>
                <a:ext uri="{FF2B5EF4-FFF2-40B4-BE49-F238E27FC236}">
                  <a16:creationId xmlns:a16="http://schemas.microsoft.com/office/drawing/2014/main" xmlns="" id="{5F942D8C-7FEC-4183-9B9B-13C476D67A2F}"/>
                </a:ext>
              </a:extLst>
            </p:cNvPr>
            <p:cNvSpPr>
              <a:spLocks/>
            </p:cNvSpPr>
            <p:nvPr/>
          </p:nvSpPr>
          <p:spPr bwMode="auto">
            <a:xfrm>
              <a:off x="19164300" y="5251450"/>
              <a:ext cx="466725" cy="66675"/>
            </a:xfrm>
            <a:custGeom>
              <a:avLst/>
              <a:gdLst>
                <a:gd name="T0" fmla="*/ 14 w 294"/>
                <a:gd name="T1" fmla="*/ 0 h 42"/>
                <a:gd name="T2" fmla="*/ 14 w 294"/>
                <a:gd name="T3" fmla="*/ 0 h 42"/>
                <a:gd name="T4" fmla="*/ 280 w 294"/>
                <a:gd name="T5" fmla="*/ 0 h 42"/>
                <a:gd name="T6" fmla="*/ 280 w 294"/>
                <a:gd name="T7" fmla="*/ 0 h 42"/>
                <a:gd name="T8" fmla="*/ 286 w 294"/>
                <a:gd name="T9" fmla="*/ 20 h 42"/>
                <a:gd name="T10" fmla="*/ 294 w 294"/>
                <a:gd name="T11" fmla="*/ 42 h 42"/>
                <a:gd name="T12" fmla="*/ 294 w 294"/>
                <a:gd name="T13" fmla="*/ 42 h 42"/>
                <a:gd name="T14" fmla="*/ 0 w 294"/>
                <a:gd name="T15" fmla="*/ 42 h 42"/>
                <a:gd name="T16" fmla="*/ 0 w 294"/>
                <a:gd name="T17" fmla="*/ 42 h 42"/>
                <a:gd name="T18" fmla="*/ 6 w 294"/>
                <a:gd name="T19" fmla="*/ 20 h 42"/>
                <a:gd name="T20" fmla="*/ 14 w 294"/>
                <a:gd name="T21" fmla="*/ 0 h 42"/>
                <a:gd name="T22" fmla="*/ 14 w 29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42">
                  <a:moveTo>
                    <a:pt x="14" y="0"/>
                  </a:moveTo>
                  <a:lnTo>
                    <a:pt x="14" y="0"/>
                  </a:lnTo>
                  <a:lnTo>
                    <a:pt x="280" y="0"/>
                  </a:lnTo>
                  <a:lnTo>
                    <a:pt x="280" y="0"/>
                  </a:lnTo>
                  <a:lnTo>
                    <a:pt x="286" y="20"/>
                  </a:lnTo>
                  <a:lnTo>
                    <a:pt x="294" y="42"/>
                  </a:lnTo>
                  <a:lnTo>
                    <a:pt x="294" y="42"/>
                  </a:lnTo>
                  <a:lnTo>
                    <a:pt x="0" y="42"/>
                  </a:lnTo>
                  <a:lnTo>
                    <a:pt x="0" y="42"/>
                  </a:lnTo>
                  <a:lnTo>
                    <a:pt x="6" y="20"/>
                  </a:lnTo>
                  <a:lnTo>
                    <a:pt x="14" y="0"/>
                  </a:lnTo>
                  <a:lnTo>
                    <a:pt x="1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3" name="Freeform 1495">
              <a:extLst>
                <a:ext uri="{FF2B5EF4-FFF2-40B4-BE49-F238E27FC236}">
                  <a16:creationId xmlns:a16="http://schemas.microsoft.com/office/drawing/2014/main" xmlns="" id="{982A4465-B5B2-46A5-BC0C-3C0FBAE917A2}"/>
                </a:ext>
              </a:extLst>
            </p:cNvPr>
            <p:cNvSpPr>
              <a:spLocks/>
            </p:cNvSpPr>
            <p:nvPr/>
          </p:nvSpPr>
          <p:spPr bwMode="auto">
            <a:xfrm>
              <a:off x="19097625" y="5235575"/>
              <a:ext cx="596900" cy="161925"/>
            </a:xfrm>
            <a:custGeom>
              <a:avLst/>
              <a:gdLst>
                <a:gd name="T0" fmla="*/ 36 w 376"/>
                <a:gd name="T1" fmla="*/ 0 h 102"/>
                <a:gd name="T2" fmla="*/ 36 w 376"/>
                <a:gd name="T3" fmla="*/ 0 h 102"/>
                <a:gd name="T4" fmla="*/ 340 w 376"/>
                <a:gd name="T5" fmla="*/ 0 h 102"/>
                <a:gd name="T6" fmla="*/ 340 w 376"/>
                <a:gd name="T7" fmla="*/ 0 h 102"/>
                <a:gd name="T8" fmla="*/ 376 w 376"/>
                <a:gd name="T9" fmla="*/ 92 h 102"/>
                <a:gd name="T10" fmla="*/ 376 w 376"/>
                <a:gd name="T11" fmla="*/ 92 h 102"/>
                <a:gd name="T12" fmla="*/ 376 w 376"/>
                <a:gd name="T13" fmla="*/ 102 h 102"/>
                <a:gd name="T14" fmla="*/ 376 w 376"/>
                <a:gd name="T15" fmla="*/ 102 h 102"/>
                <a:gd name="T16" fmla="*/ 0 w 376"/>
                <a:gd name="T17" fmla="*/ 102 h 102"/>
                <a:gd name="T18" fmla="*/ 0 w 376"/>
                <a:gd name="T19" fmla="*/ 102 h 102"/>
                <a:gd name="T20" fmla="*/ 0 w 376"/>
                <a:gd name="T21" fmla="*/ 92 h 102"/>
                <a:gd name="T22" fmla="*/ 0 w 376"/>
                <a:gd name="T23" fmla="*/ 92 h 102"/>
                <a:gd name="T24" fmla="*/ 36 w 376"/>
                <a:gd name="T25" fmla="*/ 0 h 102"/>
                <a:gd name="T26" fmla="*/ 36 w 376"/>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102">
                  <a:moveTo>
                    <a:pt x="36" y="0"/>
                  </a:moveTo>
                  <a:lnTo>
                    <a:pt x="36" y="0"/>
                  </a:lnTo>
                  <a:lnTo>
                    <a:pt x="340" y="0"/>
                  </a:lnTo>
                  <a:lnTo>
                    <a:pt x="340" y="0"/>
                  </a:lnTo>
                  <a:lnTo>
                    <a:pt x="376" y="92"/>
                  </a:lnTo>
                  <a:lnTo>
                    <a:pt x="376" y="92"/>
                  </a:lnTo>
                  <a:lnTo>
                    <a:pt x="376" y="102"/>
                  </a:lnTo>
                  <a:lnTo>
                    <a:pt x="376" y="102"/>
                  </a:lnTo>
                  <a:lnTo>
                    <a:pt x="0" y="102"/>
                  </a:lnTo>
                  <a:lnTo>
                    <a:pt x="0" y="102"/>
                  </a:lnTo>
                  <a:lnTo>
                    <a:pt x="0" y="92"/>
                  </a:lnTo>
                  <a:lnTo>
                    <a:pt x="0" y="92"/>
                  </a:lnTo>
                  <a:lnTo>
                    <a:pt x="36" y="0"/>
                  </a:lnTo>
                  <a:lnTo>
                    <a:pt x="3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4" name="Freeform 1496">
              <a:extLst>
                <a:ext uri="{FF2B5EF4-FFF2-40B4-BE49-F238E27FC236}">
                  <a16:creationId xmlns:a16="http://schemas.microsoft.com/office/drawing/2014/main" xmlns="" id="{6D67FC61-ED4B-4AA0-8069-0D3DEC77FFC8}"/>
                </a:ext>
              </a:extLst>
            </p:cNvPr>
            <p:cNvSpPr>
              <a:spLocks/>
            </p:cNvSpPr>
            <p:nvPr/>
          </p:nvSpPr>
          <p:spPr bwMode="auto">
            <a:xfrm>
              <a:off x="19180175" y="4927600"/>
              <a:ext cx="428625" cy="263525"/>
            </a:xfrm>
            <a:custGeom>
              <a:avLst/>
              <a:gdLst>
                <a:gd name="T0" fmla="*/ 0 w 270"/>
                <a:gd name="T1" fmla="*/ 0 h 166"/>
                <a:gd name="T2" fmla="*/ 0 w 270"/>
                <a:gd name="T3" fmla="*/ 0 h 166"/>
                <a:gd name="T4" fmla="*/ 270 w 270"/>
                <a:gd name="T5" fmla="*/ 0 h 166"/>
                <a:gd name="T6" fmla="*/ 270 w 270"/>
                <a:gd name="T7" fmla="*/ 0 h 166"/>
                <a:gd name="T8" fmla="*/ 270 w 270"/>
                <a:gd name="T9" fmla="*/ 166 h 166"/>
                <a:gd name="T10" fmla="*/ 270 w 270"/>
                <a:gd name="T11" fmla="*/ 166 h 166"/>
                <a:gd name="T12" fmla="*/ 0 w 270"/>
                <a:gd name="T13" fmla="*/ 166 h 166"/>
                <a:gd name="T14" fmla="*/ 0 w 270"/>
                <a:gd name="T15" fmla="*/ 166 h 166"/>
                <a:gd name="T16" fmla="*/ 0 w 270"/>
                <a:gd name="T17" fmla="*/ 0 h 166"/>
                <a:gd name="T18" fmla="*/ 0 w 270"/>
                <a:gd name="T1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166">
                  <a:moveTo>
                    <a:pt x="0" y="0"/>
                  </a:moveTo>
                  <a:lnTo>
                    <a:pt x="0" y="0"/>
                  </a:lnTo>
                  <a:lnTo>
                    <a:pt x="270" y="0"/>
                  </a:lnTo>
                  <a:lnTo>
                    <a:pt x="270" y="0"/>
                  </a:lnTo>
                  <a:lnTo>
                    <a:pt x="270" y="166"/>
                  </a:lnTo>
                  <a:lnTo>
                    <a:pt x="270" y="166"/>
                  </a:lnTo>
                  <a:lnTo>
                    <a:pt x="0" y="166"/>
                  </a:lnTo>
                  <a:lnTo>
                    <a:pt x="0" y="166"/>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5" name="Freeform 1497">
              <a:extLst>
                <a:ext uri="{FF2B5EF4-FFF2-40B4-BE49-F238E27FC236}">
                  <a16:creationId xmlns:a16="http://schemas.microsoft.com/office/drawing/2014/main" xmlns="" id="{A4500119-8C55-4E67-83E0-8F779240CE14}"/>
                </a:ext>
              </a:extLst>
            </p:cNvPr>
            <p:cNvSpPr>
              <a:spLocks/>
            </p:cNvSpPr>
            <p:nvPr/>
          </p:nvSpPr>
          <p:spPr bwMode="auto">
            <a:xfrm>
              <a:off x="19313525" y="5330825"/>
              <a:ext cx="161925" cy="31750"/>
            </a:xfrm>
            <a:custGeom>
              <a:avLst/>
              <a:gdLst>
                <a:gd name="T0" fmla="*/ 2 w 102"/>
                <a:gd name="T1" fmla="*/ 0 h 20"/>
                <a:gd name="T2" fmla="*/ 2 w 102"/>
                <a:gd name="T3" fmla="*/ 0 h 20"/>
                <a:gd name="T4" fmla="*/ 100 w 102"/>
                <a:gd name="T5" fmla="*/ 0 h 20"/>
                <a:gd name="T6" fmla="*/ 100 w 102"/>
                <a:gd name="T7" fmla="*/ 0 h 20"/>
                <a:gd name="T8" fmla="*/ 102 w 102"/>
                <a:gd name="T9" fmla="*/ 20 h 20"/>
                <a:gd name="T10" fmla="*/ 102 w 102"/>
                <a:gd name="T11" fmla="*/ 20 h 20"/>
                <a:gd name="T12" fmla="*/ 0 w 102"/>
                <a:gd name="T13" fmla="*/ 20 h 20"/>
                <a:gd name="T14" fmla="*/ 0 w 102"/>
                <a:gd name="T15" fmla="*/ 20 h 20"/>
                <a:gd name="T16" fmla="*/ 2 w 102"/>
                <a:gd name="T17" fmla="*/ 0 h 20"/>
                <a:gd name="T18" fmla="*/ 2 w 102"/>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0">
                  <a:moveTo>
                    <a:pt x="2" y="0"/>
                  </a:moveTo>
                  <a:lnTo>
                    <a:pt x="2" y="0"/>
                  </a:lnTo>
                  <a:lnTo>
                    <a:pt x="100" y="0"/>
                  </a:lnTo>
                  <a:lnTo>
                    <a:pt x="100" y="0"/>
                  </a:lnTo>
                  <a:lnTo>
                    <a:pt x="102" y="20"/>
                  </a:lnTo>
                  <a:lnTo>
                    <a:pt x="102" y="20"/>
                  </a:lnTo>
                  <a:lnTo>
                    <a:pt x="0" y="20"/>
                  </a:lnTo>
                  <a:lnTo>
                    <a:pt x="0" y="20"/>
                  </a:lnTo>
                  <a:lnTo>
                    <a:pt x="2" y="0"/>
                  </a:lnTo>
                  <a:lnTo>
                    <a:pt x="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76" name="Freeform 1498">
              <a:extLst>
                <a:ext uri="{FF2B5EF4-FFF2-40B4-BE49-F238E27FC236}">
                  <a16:creationId xmlns:a16="http://schemas.microsoft.com/office/drawing/2014/main" xmlns="" id="{B5EDEC0F-173B-47AC-BBB2-D616893A0E3E}"/>
                </a:ext>
              </a:extLst>
            </p:cNvPr>
            <p:cNvSpPr>
              <a:spLocks/>
            </p:cNvSpPr>
            <p:nvPr/>
          </p:nvSpPr>
          <p:spPr bwMode="auto">
            <a:xfrm>
              <a:off x="19154775" y="4902200"/>
              <a:ext cx="482600" cy="320675"/>
            </a:xfrm>
            <a:custGeom>
              <a:avLst/>
              <a:gdLst>
                <a:gd name="T0" fmla="*/ 0 w 304"/>
                <a:gd name="T1" fmla="*/ 0 h 202"/>
                <a:gd name="T2" fmla="*/ 0 w 304"/>
                <a:gd name="T3" fmla="*/ 0 h 202"/>
                <a:gd name="T4" fmla="*/ 304 w 304"/>
                <a:gd name="T5" fmla="*/ 0 h 202"/>
                <a:gd name="T6" fmla="*/ 304 w 304"/>
                <a:gd name="T7" fmla="*/ 0 h 202"/>
                <a:gd name="T8" fmla="*/ 304 w 304"/>
                <a:gd name="T9" fmla="*/ 202 h 202"/>
                <a:gd name="T10" fmla="*/ 304 w 304"/>
                <a:gd name="T11" fmla="*/ 202 h 202"/>
                <a:gd name="T12" fmla="*/ 0 w 304"/>
                <a:gd name="T13" fmla="*/ 202 h 202"/>
                <a:gd name="T14" fmla="*/ 0 w 304"/>
                <a:gd name="T15" fmla="*/ 202 h 202"/>
                <a:gd name="T16" fmla="*/ 0 w 304"/>
                <a:gd name="T17" fmla="*/ 0 h 202"/>
                <a:gd name="T18" fmla="*/ 0 w 304"/>
                <a:gd name="T19"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202">
                  <a:moveTo>
                    <a:pt x="0" y="0"/>
                  </a:moveTo>
                  <a:lnTo>
                    <a:pt x="0" y="0"/>
                  </a:lnTo>
                  <a:lnTo>
                    <a:pt x="304" y="0"/>
                  </a:lnTo>
                  <a:lnTo>
                    <a:pt x="304" y="0"/>
                  </a:lnTo>
                  <a:lnTo>
                    <a:pt x="304" y="202"/>
                  </a:lnTo>
                  <a:lnTo>
                    <a:pt x="304" y="202"/>
                  </a:lnTo>
                  <a:lnTo>
                    <a:pt x="0" y="202"/>
                  </a:lnTo>
                  <a:lnTo>
                    <a:pt x="0" y="202"/>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377" name="Rectangle 1499">
            <a:extLst>
              <a:ext uri="{FF2B5EF4-FFF2-40B4-BE49-F238E27FC236}">
                <a16:creationId xmlns:a16="http://schemas.microsoft.com/office/drawing/2014/main" xmlns="" id="{8D3BFC22-1DBB-4220-9E92-CCACCBC5085E}"/>
              </a:ext>
            </a:extLst>
          </p:cNvPr>
          <p:cNvSpPr>
            <a:spLocks noChangeArrowheads="1"/>
          </p:cNvSpPr>
          <p:nvPr/>
        </p:nvSpPr>
        <p:spPr bwMode="auto">
          <a:xfrm>
            <a:off x="6810361" y="1389592"/>
            <a:ext cx="687488" cy="266503"/>
          </a:xfrm>
          <a:prstGeom prst="rect">
            <a:avLst/>
          </a:prstGeom>
          <a:solidFill>
            <a:srgbClr val="FF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78" name="Rectangle 1500">
            <a:extLst>
              <a:ext uri="{FF2B5EF4-FFF2-40B4-BE49-F238E27FC236}">
                <a16:creationId xmlns:a16="http://schemas.microsoft.com/office/drawing/2014/main" xmlns="" id="{97711F90-3B7E-488B-A675-B92E5034D23C}"/>
              </a:ext>
            </a:extLst>
          </p:cNvPr>
          <p:cNvSpPr>
            <a:spLocks noChangeArrowheads="1"/>
          </p:cNvSpPr>
          <p:nvPr/>
        </p:nvSpPr>
        <p:spPr bwMode="auto">
          <a:xfrm>
            <a:off x="6810361" y="1389592"/>
            <a:ext cx="687488" cy="26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1000"/>
          </a:p>
        </p:txBody>
      </p:sp>
      <p:sp>
        <p:nvSpPr>
          <p:cNvPr id="379" name="Rectangle 1501">
            <a:extLst>
              <a:ext uri="{FF2B5EF4-FFF2-40B4-BE49-F238E27FC236}">
                <a16:creationId xmlns:a16="http://schemas.microsoft.com/office/drawing/2014/main" xmlns="" id="{50483928-DC90-4323-A5B1-E2346E803BC1}"/>
              </a:ext>
            </a:extLst>
          </p:cNvPr>
          <p:cNvSpPr>
            <a:spLocks noChangeArrowheads="1"/>
          </p:cNvSpPr>
          <p:nvPr/>
        </p:nvSpPr>
        <p:spPr bwMode="auto">
          <a:xfrm>
            <a:off x="7098662" y="1478047"/>
            <a:ext cx="6412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个性化服务</a:t>
            </a:r>
            <a:endParaRPr lang="zh-CN" altLang="zh-CN" sz="1000"/>
          </a:p>
        </p:txBody>
      </p:sp>
      <p:grpSp>
        <p:nvGrpSpPr>
          <p:cNvPr id="380" name="组合 379">
            <a:extLst>
              <a:ext uri="{FF2B5EF4-FFF2-40B4-BE49-F238E27FC236}">
                <a16:creationId xmlns:a16="http://schemas.microsoft.com/office/drawing/2014/main" xmlns="" id="{D95451F9-1764-4469-8CF9-2E88E760CBA0}"/>
              </a:ext>
            </a:extLst>
          </p:cNvPr>
          <p:cNvGrpSpPr/>
          <p:nvPr/>
        </p:nvGrpSpPr>
        <p:grpSpPr>
          <a:xfrm>
            <a:off x="6860763" y="1444027"/>
            <a:ext cx="214714" cy="148561"/>
            <a:chOff x="21745575" y="4927600"/>
            <a:chExt cx="676275" cy="415925"/>
          </a:xfrm>
        </p:grpSpPr>
        <p:sp>
          <p:nvSpPr>
            <p:cNvPr id="381" name="Freeform 1502">
              <a:extLst>
                <a:ext uri="{FF2B5EF4-FFF2-40B4-BE49-F238E27FC236}">
                  <a16:creationId xmlns:a16="http://schemas.microsoft.com/office/drawing/2014/main" xmlns="" id="{AFA6EE49-7655-4A1A-B71E-97E3158661B6}"/>
                </a:ext>
              </a:extLst>
            </p:cNvPr>
            <p:cNvSpPr>
              <a:spLocks noEditPoints="1"/>
            </p:cNvSpPr>
            <p:nvPr/>
          </p:nvSpPr>
          <p:spPr bwMode="auto">
            <a:xfrm>
              <a:off x="22215475" y="4927600"/>
              <a:ext cx="206375" cy="231775"/>
            </a:xfrm>
            <a:custGeom>
              <a:avLst/>
              <a:gdLst>
                <a:gd name="T0" fmla="*/ 104 w 130"/>
                <a:gd name="T1" fmla="*/ 72 h 146"/>
                <a:gd name="T2" fmla="*/ 100 w 130"/>
                <a:gd name="T3" fmla="*/ 56 h 146"/>
                <a:gd name="T4" fmla="*/ 92 w 130"/>
                <a:gd name="T5" fmla="*/ 42 h 146"/>
                <a:gd name="T6" fmla="*/ 80 w 130"/>
                <a:gd name="T7" fmla="*/ 32 h 146"/>
                <a:gd name="T8" fmla="*/ 64 w 130"/>
                <a:gd name="T9" fmla="*/ 28 h 146"/>
                <a:gd name="T10" fmla="*/ 56 w 130"/>
                <a:gd name="T11" fmla="*/ 30 h 146"/>
                <a:gd name="T12" fmla="*/ 42 w 130"/>
                <a:gd name="T13" fmla="*/ 36 h 146"/>
                <a:gd name="T14" fmla="*/ 32 w 130"/>
                <a:gd name="T15" fmla="*/ 48 h 146"/>
                <a:gd name="T16" fmla="*/ 26 w 130"/>
                <a:gd name="T17" fmla="*/ 64 h 146"/>
                <a:gd name="T18" fmla="*/ 26 w 130"/>
                <a:gd name="T19" fmla="*/ 72 h 146"/>
                <a:gd name="T20" fmla="*/ 28 w 130"/>
                <a:gd name="T21" fmla="*/ 88 h 146"/>
                <a:gd name="T22" fmla="*/ 38 w 130"/>
                <a:gd name="T23" fmla="*/ 102 h 146"/>
                <a:gd name="T24" fmla="*/ 50 w 130"/>
                <a:gd name="T25" fmla="*/ 112 h 146"/>
                <a:gd name="T26" fmla="*/ 64 w 130"/>
                <a:gd name="T27" fmla="*/ 116 h 146"/>
                <a:gd name="T28" fmla="*/ 72 w 130"/>
                <a:gd name="T29" fmla="*/ 116 h 146"/>
                <a:gd name="T30" fmla="*/ 86 w 130"/>
                <a:gd name="T31" fmla="*/ 108 h 146"/>
                <a:gd name="T32" fmla="*/ 98 w 130"/>
                <a:gd name="T33" fmla="*/ 96 h 146"/>
                <a:gd name="T34" fmla="*/ 102 w 130"/>
                <a:gd name="T35" fmla="*/ 80 h 146"/>
                <a:gd name="T36" fmla="*/ 64 w 130"/>
                <a:gd name="T37" fmla="*/ 0 h 146"/>
                <a:gd name="T38" fmla="*/ 78 w 130"/>
                <a:gd name="T39" fmla="*/ 2 h 146"/>
                <a:gd name="T40" fmla="*/ 102 w 130"/>
                <a:gd name="T41" fmla="*/ 12 h 146"/>
                <a:gd name="T42" fmla="*/ 120 w 130"/>
                <a:gd name="T43" fmla="*/ 32 h 146"/>
                <a:gd name="T44" fmla="*/ 128 w 130"/>
                <a:gd name="T45" fmla="*/ 58 h 146"/>
                <a:gd name="T46" fmla="*/ 130 w 130"/>
                <a:gd name="T47" fmla="*/ 72 h 146"/>
                <a:gd name="T48" fmla="*/ 126 w 130"/>
                <a:gd name="T49" fmla="*/ 100 h 146"/>
                <a:gd name="T50" fmla="*/ 112 w 130"/>
                <a:gd name="T51" fmla="*/ 124 h 146"/>
                <a:gd name="T52" fmla="*/ 90 w 130"/>
                <a:gd name="T53" fmla="*/ 140 h 146"/>
                <a:gd name="T54" fmla="*/ 64 w 130"/>
                <a:gd name="T55" fmla="*/ 146 h 146"/>
                <a:gd name="T56" fmla="*/ 52 w 130"/>
                <a:gd name="T57" fmla="*/ 144 h 146"/>
                <a:gd name="T58" fmla="*/ 30 w 130"/>
                <a:gd name="T59" fmla="*/ 136 h 146"/>
                <a:gd name="T60" fmla="*/ 20 w 130"/>
                <a:gd name="T61" fmla="*/ 128 h 146"/>
                <a:gd name="T62" fmla="*/ 22 w 130"/>
                <a:gd name="T63" fmla="*/ 126 h 146"/>
                <a:gd name="T64" fmla="*/ 26 w 130"/>
                <a:gd name="T65" fmla="*/ 118 h 146"/>
                <a:gd name="T66" fmla="*/ 26 w 130"/>
                <a:gd name="T67" fmla="*/ 114 h 146"/>
                <a:gd name="T68" fmla="*/ 24 w 130"/>
                <a:gd name="T69" fmla="*/ 112 h 146"/>
                <a:gd name="T70" fmla="*/ 18 w 130"/>
                <a:gd name="T71" fmla="*/ 112 h 146"/>
                <a:gd name="T72" fmla="*/ 16 w 130"/>
                <a:gd name="T73" fmla="*/ 114 h 146"/>
                <a:gd name="T74" fmla="*/ 12 w 130"/>
                <a:gd name="T75" fmla="*/ 116 h 146"/>
                <a:gd name="T76" fmla="*/ 2 w 130"/>
                <a:gd name="T77" fmla="*/ 96 h 146"/>
                <a:gd name="T78" fmla="*/ 0 w 130"/>
                <a:gd name="T79" fmla="*/ 72 h 146"/>
                <a:gd name="T80" fmla="*/ 0 w 130"/>
                <a:gd name="T81" fmla="*/ 58 h 146"/>
                <a:gd name="T82" fmla="*/ 10 w 130"/>
                <a:gd name="T83" fmla="*/ 32 h 146"/>
                <a:gd name="T84" fmla="*/ 28 w 130"/>
                <a:gd name="T85" fmla="*/ 12 h 146"/>
                <a:gd name="T86" fmla="*/ 52 w 130"/>
                <a:gd name="T87" fmla="*/ 2 h 146"/>
                <a:gd name="T88" fmla="*/ 64 w 130"/>
                <a:gd name="T8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46">
                  <a:moveTo>
                    <a:pt x="104" y="72"/>
                  </a:moveTo>
                  <a:lnTo>
                    <a:pt x="104" y="72"/>
                  </a:lnTo>
                  <a:lnTo>
                    <a:pt x="102" y="64"/>
                  </a:lnTo>
                  <a:lnTo>
                    <a:pt x="100" y="56"/>
                  </a:lnTo>
                  <a:lnTo>
                    <a:pt x="98" y="48"/>
                  </a:lnTo>
                  <a:lnTo>
                    <a:pt x="92" y="42"/>
                  </a:lnTo>
                  <a:lnTo>
                    <a:pt x="86" y="36"/>
                  </a:lnTo>
                  <a:lnTo>
                    <a:pt x="80" y="32"/>
                  </a:lnTo>
                  <a:lnTo>
                    <a:pt x="72" y="30"/>
                  </a:lnTo>
                  <a:lnTo>
                    <a:pt x="64" y="28"/>
                  </a:lnTo>
                  <a:lnTo>
                    <a:pt x="64" y="28"/>
                  </a:lnTo>
                  <a:lnTo>
                    <a:pt x="56" y="30"/>
                  </a:lnTo>
                  <a:lnTo>
                    <a:pt x="50" y="32"/>
                  </a:lnTo>
                  <a:lnTo>
                    <a:pt x="42" y="36"/>
                  </a:lnTo>
                  <a:lnTo>
                    <a:pt x="38" y="42"/>
                  </a:lnTo>
                  <a:lnTo>
                    <a:pt x="32" y="48"/>
                  </a:lnTo>
                  <a:lnTo>
                    <a:pt x="28" y="56"/>
                  </a:lnTo>
                  <a:lnTo>
                    <a:pt x="26" y="64"/>
                  </a:lnTo>
                  <a:lnTo>
                    <a:pt x="26" y="72"/>
                  </a:lnTo>
                  <a:lnTo>
                    <a:pt x="26" y="72"/>
                  </a:lnTo>
                  <a:lnTo>
                    <a:pt x="26" y="80"/>
                  </a:lnTo>
                  <a:lnTo>
                    <a:pt x="28" y="88"/>
                  </a:lnTo>
                  <a:lnTo>
                    <a:pt x="32" y="96"/>
                  </a:lnTo>
                  <a:lnTo>
                    <a:pt x="38" y="102"/>
                  </a:lnTo>
                  <a:lnTo>
                    <a:pt x="42" y="108"/>
                  </a:lnTo>
                  <a:lnTo>
                    <a:pt x="50" y="112"/>
                  </a:lnTo>
                  <a:lnTo>
                    <a:pt x="56" y="116"/>
                  </a:lnTo>
                  <a:lnTo>
                    <a:pt x="64" y="116"/>
                  </a:lnTo>
                  <a:lnTo>
                    <a:pt x="64" y="116"/>
                  </a:lnTo>
                  <a:lnTo>
                    <a:pt x="72" y="116"/>
                  </a:lnTo>
                  <a:lnTo>
                    <a:pt x="80" y="112"/>
                  </a:lnTo>
                  <a:lnTo>
                    <a:pt x="86" y="108"/>
                  </a:lnTo>
                  <a:lnTo>
                    <a:pt x="92" y="102"/>
                  </a:lnTo>
                  <a:lnTo>
                    <a:pt x="98" y="96"/>
                  </a:lnTo>
                  <a:lnTo>
                    <a:pt x="100" y="88"/>
                  </a:lnTo>
                  <a:lnTo>
                    <a:pt x="102" y="80"/>
                  </a:lnTo>
                  <a:lnTo>
                    <a:pt x="104" y="72"/>
                  </a:lnTo>
                  <a:close/>
                  <a:moveTo>
                    <a:pt x="64" y="0"/>
                  </a:moveTo>
                  <a:lnTo>
                    <a:pt x="64" y="0"/>
                  </a:lnTo>
                  <a:lnTo>
                    <a:pt x="78" y="2"/>
                  </a:lnTo>
                  <a:lnTo>
                    <a:pt x="90" y="6"/>
                  </a:lnTo>
                  <a:lnTo>
                    <a:pt x="102" y="12"/>
                  </a:lnTo>
                  <a:lnTo>
                    <a:pt x="112" y="22"/>
                  </a:lnTo>
                  <a:lnTo>
                    <a:pt x="120" y="32"/>
                  </a:lnTo>
                  <a:lnTo>
                    <a:pt x="126" y="44"/>
                  </a:lnTo>
                  <a:lnTo>
                    <a:pt x="128" y="58"/>
                  </a:lnTo>
                  <a:lnTo>
                    <a:pt x="130" y="72"/>
                  </a:lnTo>
                  <a:lnTo>
                    <a:pt x="130" y="72"/>
                  </a:lnTo>
                  <a:lnTo>
                    <a:pt x="128" y="86"/>
                  </a:lnTo>
                  <a:lnTo>
                    <a:pt x="126" y="100"/>
                  </a:lnTo>
                  <a:lnTo>
                    <a:pt x="120" y="114"/>
                  </a:lnTo>
                  <a:lnTo>
                    <a:pt x="112" y="124"/>
                  </a:lnTo>
                  <a:lnTo>
                    <a:pt x="102" y="134"/>
                  </a:lnTo>
                  <a:lnTo>
                    <a:pt x="90" y="140"/>
                  </a:lnTo>
                  <a:lnTo>
                    <a:pt x="78" y="144"/>
                  </a:lnTo>
                  <a:lnTo>
                    <a:pt x="64" y="146"/>
                  </a:lnTo>
                  <a:lnTo>
                    <a:pt x="64" y="146"/>
                  </a:lnTo>
                  <a:lnTo>
                    <a:pt x="52" y="144"/>
                  </a:lnTo>
                  <a:lnTo>
                    <a:pt x="40" y="140"/>
                  </a:lnTo>
                  <a:lnTo>
                    <a:pt x="30" y="136"/>
                  </a:lnTo>
                  <a:lnTo>
                    <a:pt x="20" y="128"/>
                  </a:lnTo>
                  <a:lnTo>
                    <a:pt x="20" y="128"/>
                  </a:lnTo>
                  <a:lnTo>
                    <a:pt x="22" y="126"/>
                  </a:lnTo>
                  <a:lnTo>
                    <a:pt x="22" y="126"/>
                  </a:lnTo>
                  <a:lnTo>
                    <a:pt x="24" y="122"/>
                  </a:lnTo>
                  <a:lnTo>
                    <a:pt x="26" y="118"/>
                  </a:lnTo>
                  <a:lnTo>
                    <a:pt x="26" y="118"/>
                  </a:lnTo>
                  <a:lnTo>
                    <a:pt x="26" y="114"/>
                  </a:lnTo>
                  <a:lnTo>
                    <a:pt x="26" y="114"/>
                  </a:lnTo>
                  <a:lnTo>
                    <a:pt x="24" y="112"/>
                  </a:lnTo>
                  <a:lnTo>
                    <a:pt x="22" y="112"/>
                  </a:lnTo>
                  <a:lnTo>
                    <a:pt x="18" y="112"/>
                  </a:lnTo>
                  <a:lnTo>
                    <a:pt x="16" y="114"/>
                  </a:lnTo>
                  <a:lnTo>
                    <a:pt x="16" y="114"/>
                  </a:lnTo>
                  <a:lnTo>
                    <a:pt x="12" y="116"/>
                  </a:lnTo>
                  <a:lnTo>
                    <a:pt x="12" y="116"/>
                  </a:lnTo>
                  <a:lnTo>
                    <a:pt x="8" y="106"/>
                  </a:lnTo>
                  <a:lnTo>
                    <a:pt x="2" y="96"/>
                  </a:lnTo>
                  <a:lnTo>
                    <a:pt x="0" y="84"/>
                  </a:lnTo>
                  <a:lnTo>
                    <a:pt x="0" y="72"/>
                  </a:lnTo>
                  <a:lnTo>
                    <a:pt x="0" y="72"/>
                  </a:lnTo>
                  <a:lnTo>
                    <a:pt x="0" y="58"/>
                  </a:lnTo>
                  <a:lnTo>
                    <a:pt x="4" y="44"/>
                  </a:lnTo>
                  <a:lnTo>
                    <a:pt x="10" y="32"/>
                  </a:lnTo>
                  <a:lnTo>
                    <a:pt x="18" y="22"/>
                  </a:lnTo>
                  <a:lnTo>
                    <a:pt x="28" y="12"/>
                  </a:lnTo>
                  <a:lnTo>
                    <a:pt x="38" y="6"/>
                  </a:lnTo>
                  <a:lnTo>
                    <a:pt x="52" y="2"/>
                  </a:lnTo>
                  <a:lnTo>
                    <a:pt x="64" y="0"/>
                  </a:lnTo>
                  <a:lnTo>
                    <a:pt x="64"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82" name="Freeform 1503">
              <a:extLst>
                <a:ext uri="{FF2B5EF4-FFF2-40B4-BE49-F238E27FC236}">
                  <a16:creationId xmlns:a16="http://schemas.microsoft.com/office/drawing/2014/main" xmlns="" id="{96BA601F-D8A0-48F0-83B2-420D1D859AD9}"/>
                </a:ext>
              </a:extLst>
            </p:cNvPr>
            <p:cNvSpPr>
              <a:spLocks/>
            </p:cNvSpPr>
            <p:nvPr/>
          </p:nvSpPr>
          <p:spPr bwMode="auto">
            <a:xfrm>
              <a:off x="22256750" y="4972050"/>
              <a:ext cx="123825" cy="139700"/>
            </a:xfrm>
            <a:custGeom>
              <a:avLst/>
              <a:gdLst>
                <a:gd name="T0" fmla="*/ 78 w 78"/>
                <a:gd name="T1" fmla="*/ 44 h 88"/>
                <a:gd name="T2" fmla="*/ 78 w 78"/>
                <a:gd name="T3" fmla="*/ 44 h 88"/>
                <a:gd name="T4" fmla="*/ 76 w 78"/>
                <a:gd name="T5" fmla="*/ 36 h 88"/>
                <a:gd name="T6" fmla="*/ 74 w 78"/>
                <a:gd name="T7" fmla="*/ 28 h 88"/>
                <a:gd name="T8" fmla="*/ 72 w 78"/>
                <a:gd name="T9" fmla="*/ 20 h 88"/>
                <a:gd name="T10" fmla="*/ 66 w 78"/>
                <a:gd name="T11" fmla="*/ 14 h 88"/>
                <a:gd name="T12" fmla="*/ 60 w 78"/>
                <a:gd name="T13" fmla="*/ 8 h 88"/>
                <a:gd name="T14" fmla="*/ 54 w 78"/>
                <a:gd name="T15" fmla="*/ 4 h 88"/>
                <a:gd name="T16" fmla="*/ 46 w 78"/>
                <a:gd name="T17" fmla="*/ 2 h 88"/>
                <a:gd name="T18" fmla="*/ 38 w 78"/>
                <a:gd name="T19" fmla="*/ 0 h 88"/>
                <a:gd name="T20" fmla="*/ 38 w 78"/>
                <a:gd name="T21" fmla="*/ 0 h 88"/>
                <a:gd name="T22" fmla="*/ 30 w 78"/>
                <a:gd name="T23" fmla="*/ 2 h 88"/>
                <a:gd name="T24" fmla="*/ 24 w 78"/>
                <a:gd name="T25" fmla="*/ 4 h 88"/>
                <a:gd name="T26" fmla="*/ 16 w 78"/>
                <a:gd name="T27" fmla="*/ 8 h 88"/>
                <a:gd name="T28" fmla="*/ 12 w 78"/>
                <a:gd name="T29" fmla="*/ 14 h 88"/>
                <a:gd name="T30" fmla="*/ 6 w 78"/>
                <a:gd name="T31" fmla="*/ 20 h 88"/>
                <a:gd name="T32" fmla="*/ 2 w 78"/>
                <a:gd name="T33" fmla="*/ 28 h 88"/>
                <a:gd name="T34" fmla="*/ 0 w 78"/>
                <a:gd name="T35" fmla="*/ 36 h 88"/>
                <a:gd name="T36" fmla="*/ 0 w 78"/>
                <a:gd name="T37" fmla="*/ 44 h 88"/>
                <a:gd name="T38" fmla="*/ 0 w 78"/>
                <a:gd name="T39" fmla="*/ 44 h 88"/>
                <a:gd name="T40" fmla="*/ 0 w 78"/>
                <a:gd name="T41" fmla="*/ 52 h 88"/>
                <a:gd name="T42" fmla="*/ 2 w 78"/>
                <a:gd name="T43" fmla="*/ 60 h 88"/>
                <a:gd name="T44" fmla="*/ 6 w 78"/>
                <a:gd name="T45" fmla="*/ 68 h 88"/>
                <a:gd name="T46" fmla="*/ 12 w 78"/>
                <a:gd name="T47" fmla="*/ 74 h 88"/>
                <a:gd name="T48" fmla="*/ 16 w 78"/>
                <a:gd name="T49" fmla="*/ 80 h 88"/>
                <a:gd name="T50" fmla="*/ 24 w 78"/>
                <a:gd name="T51" fmla="*/ 84 h 88"/>
                <a:gd name="T52" fmla="*/ 30 w 78"/>
                <a:gd name="T53" fmla="*/ 88 h 88"/>
                <a:gd name="T54" fmla="*/ 38 w 78"/>
                <a:gd name="T55" fmla="*/ 88 h 88"/>
                <a:gd name="T56" fmla="*/ 38 w 78"/>
                <a:gd name="T57" fmla="*/ 88 h 88"/>
                <a:gd name="T58" fmla="*/ 46 w 78"/>
                <a:gd name="T59" fmla="*/ 88 h 88"/>
                <a:gd name="T60" fmla="*/ 54 w 78"/>
                <a:gd name="T61" fmla="*/ 84 h 88"/>
                <a:gd name="T62" fmla="*/ 60 w 78"/>
                <a:gd name="T63" fmla="*/ 80 h 88"/>
                <a:gd name="T64" fmla="*/ 66 w 78"/>
                <a:gd name="T65" fmla="*/ 74 h 88"/>
                <a:gd name="T66" fmla="*/ 72 w 78"/>
                <a:gd name="T67" fmla="*/ 68 h 88"/>
                <a:gd name="T68" fmla="*/ 74 w 78"/>
                <a:gd name="T69" fmla="*/ 60 h 88"/>
                <a:gd name="T70" fmla="*/ 76 w 78"/>
                <a:gd name="T71" fmla="*/ 52 h 88"/>
                <a:gd name="T72" fmla="*/ 78 w 78"/>
                <a:gd name="T7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88">
                  <a:moveTo>
                    <a:pt x="78" y="44"/>
                  </a:moveTo>
                  <a:lnTo>
                    <a:pt x="78" y="44"/>
                  </a:lnTo>
                  <a:lnTo>
                    <a:pt x="76" y="36"/>
                  </a:lnTo>
                  <a:lnTo>
                    <a:pt x="74" y="28"/>
                  </a:lnTo>
                  <a:lnTo>
                    <a:pt x="72" y="20"/>
                  </a:lnTo>
                  <a:lnTo>
                    <a:pt x="66" y="14"/>
                  </a:lnTo>
                  <a:lnTo>
                    <a:pt x="60" y="8"/>
                  </a:lnTo>
                  <a:lnTo>
                    <a:pt x="54" y="4"/>
                  </a:lnTo>
                  <a:lnTo>
                    <a:pt x="46" y="2"/>
                  </a:lnTo>
                  <a:lnTo>
                    <a:pt x="38" y="0"/>
                  </a:lnTo>
                  <a:lnTo>
                    <a:pt x="38" y="0"/>
                  </a:lnTo>
                  <a:lnTo>
                    <a:pt x="30" y="2"/>
                  </a:lnTo>
                  <a:lnTo>
                    <a:pt x="24" y="4"/>
                  </a:lnTo>
                  <a:lnTo>
                    <a:pt x="16" y="8"/>
                  </a:lnTo>
                  <a:lnTo>
                    <a:pt x="12" y="14"/>
                  </a:lnTo>
                  <a:lnTo>
                    <a:pt x="6" y="20"/>
                  </a:lnTo>
                  <a:lnTo>
                    <a:pt x="2" y="28"/>
                  </a:lnTo>
                  <a:lnTo>
                    <a:pt x="0" y="36"/>
                  </a:lnTo>
                  <a:lnTo>
                    <a:pt x="0" y="44"/>
                  </a:lnTo>
                  <a:lnTo>
                    <a:pt x="0" y="44"/>
                  </a:lnTo>
                  <a:lnTo>
                    <a:pt x="0" y="52"/>
                  </a:lnTo>
                  <a:lnTo>
                    <a:pt x="2" y="60"/>
                  </a:lnTo>
                  <a:lnTo>
                    <a:pt x="6" y="68"/>
                  </a:lnTo>
                  <a:lnTo>
                    <a:pt x="12" y="74"/>
                  </a:lnTo>
                  <a:lnTo>
                    <a:pt x="16" y="80"/>
                  </a:lnTo>
                  <a:lnTo>
                    <a:pt x="24" y="84"/>
                  </a:lnTo>
                  <a:lnTo>
                    <a:pt x="30" y="88"/>
                  </a:lnTo>
                  <a:lnTo>
                    <a:pt x="38" y="88"/>
                  </a:lnTo>
                  <a:lnTo>
                    <a:pt x="38" y="88"/>
                  </a:lnTo>
                  <a:lnTo>
                    <a:pt x="46" y="88"/>
                  </a:lnTo>
                  <a:lnTo>
                    <a:pt x="54" y="84"/>
                  </a:lnTo>
                  <a:lnTo>
                    <a:pt x="60" y="80"/>
                  </a:lnTo>
                  <a:lnTo>
                    <a:pt x="66" y="74"/>
                  </a:lnTo>
                  <a:lnTo>
                    <a:pt x="72" y="68"/>
                  </a:lnTo>
                  <a:lnTo>
                    <a:pt x="74" y="60"/>
                  </a:lnTo>
                  <a:lnTo>
                    <a:pt x="76" y="52"/>
                  </a:lnTo>
                  <a:lnTo>
                    <a:pt x="78" y="4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83" name="Freeform 1504">
              <a:extLst>
                <a:ext uri="{FF2B5EF4-FFF2-40B4-BE49-F238E27FC236}">
                  <a16:creationId xmlns:a16="http://schemas.microsoft.com/office/drawing/2014/main" xmlns="" id="{719D4785-C72A-43D0-B2B6-A72828AFC4DC}"/>
                </a:ext>
              </a:extLst>
            </p:cNvPr>
            <p:cNvSpPr>
              <a:spLocks/>
            </p:cNvSpPr>
            <p:nvPr/>
          </p:nvSpPr>
          <p:spPr bwMode="auto">
            <a:xfrm>
              <a:off x="22215475" y="4927600"/>
              <a:ext cx="206375" cy="231775"/>
            </a:xfrm>
            <a:custGeom>
              <a:avLst/>
              <a:gdLst>
                <a:gd name="T0" fmla="*/ 64 w 130"/>
                <a:gd name="T1" fmla="*/ 0 h 146"/>
                <a:gd name="T2" fmla="*/ 64 w 130"/>
                <a:gd name="T3" fmla="*/ 0 h 146"/>
                <a:gd name="T4" fmla="*/ 78 w 130"/>
                <a:gd name="T5" fmla="*/ 2 h 146"/>
                <a:gd name="T6" fmla="*/ 90 w 130"/>
                <a:gd name="T7" fmla="*/ 6 h 146"/>
                <a:gd name="T8" fmla="*/ 102 w 130"/>
                <a:gd name="T9" fmla="*/ 12 h 146"/>
                <a:gd name="T10" fmla="*/ 112 w 130"/>
                <a:gd name="T11" fmla="*/ 22 h 146"/>
                <a:gd name="T12" fmla="*/ 120 w 130"/>
                <a:gd name="T13" fmla="*/ 32 h 146"/>
                <a:gd name="T14" fmla="*/ 126 w 130"/>
                <a:gd name="T15" fmla="*/ 44 h 146"/>
                <a:gd name="T16" fmla="*/ 128 w 130"/>
                <a:gd name="T17" fmla="*/ 58 h 146"/>
                <a:gd name="T18" fmla="*/ 130 w 130"/>
                <a:gd name="T19" fmla="*/ 72 h 146"/>
                <a:gd name="T20" fmla="*/ 130 w 130"/>
                <a:gd name="T21" fmla="*/ 72 h 146"/>
                <a:gd name="T22" fmla="*/ 128 w 130"/>
                <a:gd name="T23" fmla="*/ 86 h 146"/>
                <a:gd name="T24" fmla="*/ 126 w 130"/>
                <a:gd name="T25" fmla="*/ 100 h 146"/>
                <a:gd name="T26" fmla="*/ 120 w 130"/>
                <a:gd name="T27" fmla="*/ 114 h 146"/>
                <a:gd name="T28" fmla="*/ 112 w 130"/>
                <a:gd name="T29" fmla="*/ 124 h 146"/>
                <a:gd name="T30" fmla="*/ 102 w 130"/>
                <a:gd name="T31" fmla="*/ 134 h 146"/>
                <a:gd name="T32" fmla="*/ 90 w 130"/>
                <a:gd name="T33" fmla="*/ 140 h 146"/>
                <a:gd name="T34" fmla="*/ 78 w 130"/>
                <a:gd name="T35" fmla="*/ 144 h 146"/>
                <a:gd name="T36" fmla="*/ 64 w 130"/>
                <a:gd name="T37" fmla="*/ 146 h 146"/>
                <a:gd name="T38" fmla="*/ 64 w 130"/>
                <a:gd name="T39" fmla="*/ 146 h 146"/>
                <a:gd name="T40" fmla="*/ 52 w 130"/>
                <a:gd name="T41" fmla="*/ 144 h 146"/>
                <a:gd name="T42" fmla="*/ 40 w 130"/>
                <a:gd name="T43" fmla="*/ 140 h 146"/>
                <a:gd name="T44" fmla="*/ 30 w 130"/>
                <a:gd name="T45" fmla="*/ 136 h 146"/>
                <a:gd name="T46" fmla="*/ 20 w 130"/>
                <a:gd name="T47" fmla="*/ 128 h 146"/>
                <a:gd name="T48" fmla="*/ 20 w 130"/>
                <a:gd name="T49" fmla="*/ 128 h 146"/>
                <a:gd name="T50" fmla="*/ 22 w 130"/>
                <a:gd name="T51" fmla="*/ 126 h 146"/>
                <a:gd name="T52" fmla="*/ 22 w 130"/>
                <a:gd name="T53" fmla="*/ 126 h 146"/>
                <a:gd name="T54" fmla="*/ 24 w 130"/>
                <a:gd name="T55" fmla="*/ 122 h 146"/>
                <a:gd name="T56" fmla="*/ 26 w 130"/>
                <a:gd name="T57" fmla="*/ 118 h 146"/>
                <a:gd name="T58" fmla="*/ 26 w 130"/>
                <a:gd name="T59" fmla="*/ 118 h 146"/>
                <a:gd name="T60" fmla="*/ 26 w 130"/>
                <a:gd name="T61" fmla="*/ 114 h 146"/>
                <a:gd name="T62" fmla="*/ 26 w 130"/>
                <a:gd name="T63" fmla="*/ 114 h 146"/>
                <a:gd name="T64" fmla="*/ 24 w 130"/>
                <a:gd name="T65" fmla="*/ 112 h 146"/>
                <a:gd name="T66" fmla="*/ 22 w 130"/>
                <a:gd name="T67" fmla="*/ 112 h 146"/>
                <a:gd name="T68" fmla="*/ 18 w 130"/>
                <a:gd name="T69" fmla="*/ 112 h 146"/>
                <a:gd name="T70" fmla="*/ 16 w 130"/>
                <a:gd name="T71" fmla="*/ 114 h 146"/>
                <a:gd name="T72" fmla="*/ 16 w 130"/>
                <a:gd name="T73" fmla="*/ 114 h 146"/>
                <a:gd name="T74" fmla="*/ 12 w 130"/>
                <a:gd name="T75" fmla="*/ 116 h 146"/>
                <a:gd name="T76" fmla="*/ 12 w 130"/>
                <a:gd name="T77" fmla="*/ 116 h 146"/>
                <a:gd name="T78" fmla="*/ 8 w 130"/>
                <a:gd name="T79" fmla="*/ 106 h 146"/>
                <a:gd name="T80" fmla="*/ 2 w 130"/>
                <a:gd name="T81" fmla="*/ 96 h 146"/>
                <a:gd name="T82" fmla="*/ 0 w 130"/>
                <a:gd name="T83" fmla="*/ 84 h 146"/>
                <a:gd name="T84" fmla="*/ 0 w 130"/>
                <a:gd name="T85" fmla="*/ 72 h 146"/>
                <a:gd name="T86" fmla="*/ 0 w 130"/>
                <a:gd name="T87" fmla="*/ 72 h 146"/>
                <a:gd name="T88" fmla="*/ 0 w 130"/>
                <a:gd name="T89" fmla="*/ 58 h 146"/>
                <a:gd name="T90" fmla="*/ 4 w 130"/>
                <a:gd name="T91" fmla="*/ 44 h 146"/>
                <a:gd name="T92" fmla="*/ 10 w 130"/>
                <a:gd name="T93" fmla="*/ 32 h 146"/>
                <a:gd name="T94" fmla="*/ 18 w 130"/>
                <a:gd name="T95" fmla="*/ 22 h 146"/>
                <a:gd name="T96" fmla="*/ 28 w 130"/>
                <a:gd name="T97" fmla="*/ 12 h 146"/>
                <a:gd name="T98" fmla="*/ 38 w 130"/>
                <a:gd name="T99" fmla="*/ 6 h 146"/>
                <a:gd name="T100" fmla="*/ 52 w 130"/>
                <a:gd name="T101" fmla="*/ 2 h 146"/>
                <a:gd name="T102" fmla="*/ 64 w 130"/>
                <a:gd name="T103" fmla="*/ 0 h 146"/>
                <a:gd name="T104" fmla="*/ 64 w 130"/>
                <a:gd name="T10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46">
                  <a:moveTo>
                    <a:pt x="64" y="0"/>
                  </a:moveTo>
                  <a:lnTo>
                    <a:pt x="64" y="0"/>
                  </a:lnTo>
                  <a:lnTo>
                    <a:pt x="78" y="2"/>
                  </a:lnTo>
                  <a:lnTo>
                    <a:pt x="90" y="6"/>
                  </a:lnTo>
                  <a:lnTo>
                    <a:pt x="102" y="12"/>
                  </a:lnTo>
                  <a:lnTo>
                    <a:pt x="112" y="22"/>
                  </a:lnTo>
                  <a:lnTo>
                    <a:pt x="120" y="32"/>
                  </a:lnTo>
                  <a:lnTo>
                    <a:pt x="126" y="44"/>
                  </a:lnTo>
                  <a:lnTo>
                    <a:pt x="128" y="58"/>
                  </a:lnTo>
                  <a:lnTo>
                    <a:pt x="130" y="72"/>
                  </a:lnTo>
                  <a:lnTo>
                    <a:pt x="130" y="72"/>
                  </a:lnTo>
                  <a:lnTo>
                    <a:pt x="128" y="86"/>
                  </a:lnTo>
                  <a:lnTo>
                    <a:pt x="126" y="100"/>
                  </a:lnTo>
                  <a:lnTo>
                    <a:pt x="120" y="114"/>
                  </a:lnTo>
                  <a:lnTo>
                    <a:pt x="112" y="124"/>
                  </a:lnTo>
                  <a:lnTo>
                    <a:pt x="102" y="134"/>
                  </a:lnTo>
                  <a:lnTo>
                    <a:pt x="90" y="140"/>
                  </a:lnTo>
                  <a:lnTo>
                    <a:pt x="78" y="144"/>
                  </a:lnTo>
                  <a:lnTo>
                    <a:pt x="64" y="146"/>
                  </a:lnTo>
                  <a:lnTo>
                    <a:pt x="64" y="146"/>
                  </a:lnTo>
                  <a:lnTo>
                    <a:pt x="52" y="144"/>
                  </a:lnTo>
                  <a:lnTo>
                    <a:pt x="40" y="140"/>
                  </a:lnTo>
                  <a:lnTo>
                    <a:pt x="30" y="136"/>
                  </a:lnTo>
                  <a:lnTo>
                    <a:pt x="20" y="128"/>
                  </a:lnTo>
                  <a:lnTo>
                    <a:pt x="20" y="128"/>
                  </a:lnTo>
                  <a:lnTo>
                    <a:pt x="22" y="126"/>
                  </a:lnTo>
                  <a:lnTo>
                    <a:pt x="22" y="126"/>
                  </a:lnTo>
                  <a:lnTo>
                    <a:pt x="24" y="122"/>
                  </a:lnTo>
                  <a:lnTo>
                    <a:pt x="26" y="118"/>
                  </a:lnTo>
                  <a:lnTo>
                    <a:pt x="26" y="118"/>
                  </a:lnTo>
                  <a:lnTo>
                    <a:pt x="26" y="114"/>
                  </a:lnTo>
                  <a:lnTo>
                    <a:pt x="26" y="114"/>
                  </a:lnTo>
                  <a:lnTo>
                    <a:pt x="24" y="112"/>
                  </a:lnTo>
                  <a:lnTo>
                    <a:pt x="22" y="112"/>
                  </a:lnTo>
                  <a:lnTo>
                    <a:pt x="18" y="112"/>
                  </a:lnTo>
                  <a:lnTo>
                    <a:pt x="16" y="114"/>
                  </a:lnTo>
                  <a:lnTo>
                    <a:pt x="16" y="114"/>
                  </a:lnTo>
                  <a:lnTo>
                    <a:pt x="12" y="116"/>
                  </a:lnTo>
                  <a:lnTo>
                    <a:pt x="12" y="116"/>
                  </a:lnTo>
                  <a:lnTo>
                    <a:pt x="8" y="106"/>
                  </a:lnTo>
                  <a:lnTo>
                    <a:pt x="2" y="96"/>
                  </a:lnTo>
                  <a:lnTo>
                    <a:pt x="0" y="84"/>
                  </a:lnTo>
                  <a:lnTo>
                    <a:pt x="0" y="72"/>
                  </a:lnTo>
                  <a:lnTo>
                    <a:pt x="0" y="72"/>
                  </a:lnTo>
                  <a:lnTo>
                    <a:pt x="0" y="58"/>
                  </a:lnTo>
                  <a:lnTo>
                    <a:pt x="4" y="44"/>
                  </a:lnTo>
                  <a:lnTo>
                    <a:pt x="10" y="32"/>
                  </a:lnTo>
                  <a:lnTo>
                    <a:pt x="18" y="22"/>
                  </a:lnTo>
                  <a:lnTo>
                    <a:pt x="28" y="12"/>
                  </a:lnTo>
                  <a:lnTo>
                    <a:pt x="38" y="6"/>
                  </a:lnTo>
                  <a:lnTo>
                    <a:pt x="52" y="2"/>
                  </a:lnTo>
                  <a:lnTo>
                    <a:pt x="64" y="0"/>
                  </a:lnTo>
                  <a:lnTo>
                    <a:pt x="6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84" name="Freeform 1505">
              <a:extLst>
                <a:ext uri="{FF2B5EF4-FFF2-40B4-BE49-F238E27FC236}">
                  <a16:creationId xmlns:a16="http://schemas.microsoft.com/office/drawing/2014/main" xmlns="" id="{7EE1BBB9-E77C-440C-8D6D-067BE76B4696}"/>
                </a:ext>
              </a:extLst>
            </p:cNvPr>
            <p:cNvSpPr>
              <a:spLocks/>
            </p:cNvSpPr>
            <p:nvPr/>
          </p:nvSpPr>
          <p:spPr bwMode="auto">
            <a:xfrm>
              <a:off x="22285325" y="5006975"/>
              <a:ext cx="66675" cy="73025"/>
            </a:xfrm>
            <a:custGeom>
              <a:avLst/>
              <a:gdLst>
                <a:gd name="T0" fmla="*/ 0 w 42"/>
                <a:gd name="T1" fmla="*/ 22 h 46"/>
                <a:gd name="T2" fmla="*/ 0 w 42"/>
                <a:gd name="T3" fmla="*/ 22 h 46"/>
                <a:gd name="T4" fmla="*/ 2 w 42"/>
                <a:gd name="T5" fmla="*/ 14 h 46"/>
                <a:gd name="T6" fmla="*/ 6 w 42"/>
                <a:gd name="T7" fmla="*/ 6 h 46"/>
                <a:gd name="T8" fmla="*/ 12 w 42"/>
                <a:gd name="T9" fmla="*/ 2 h 46"/>
                <a:gd name="T10" fmla="*/ 20 w 42"/>
                <a:gd name="T11" fmla="*/ 0 h 46"/>
                <a:gd name="T12" fmla="*/ 20 w 42"/>
                <a:gd name="T13" fmla="*/ 0 h 46"/>
                <a:gd name="T14" fmla="*/ 28 w 42"/>
                <a:gd name="T15" fmla="*/ 2 h 46"/>
                <a:gd name="T16" fmla="*/ 36 w 42"/>
                <a:gd name="T17" fmla="*/ 6 h 46"/>
                <a:gd name="T18" fmla="*/ 40 w 42"/>
                <a:gd name="T19" fmla="*/ 14 h 46"/>
                <a:gd name="T20" fmla="*/ 42 w 42"/>
                <a:gd name="T21" fmla="*/ 22 h 46"/>
                <a:gd name="T22" fmla="*/ 42 w 42"/>
                <a:gd name="T23" fmla="*/ 22 h 46"/>
                <a:gd name="T24" fmla="*/ 40 w 42"/>
                <a:gd name="T25" fmla="*/ 32 h 46"/>
                <a:gd name="T26" fmla="*/ 36 w 42"/>
                <a:gd name="T27" fmla="*/ 40 h 46"/>
                <a:gd name="T28" fmla="*/ 28 w 42"/>
                <a:gd name="T29" fmla="*/ 44 h 46"/>
                <a:gd name="T30" fmla="*/ 20 w 42"/>
                <a:gd name="T31" fmla="*/ 46 h 46"/>
                <a:gd name="T32" fmla="*/ 20 w 42"/>
                <a:gd name="T33" fmla="*/ 46 h 46"/>
                <a:gd name="T34" fmla="*/ 12 w 42"/>
                <a:gd name="T35" fmla="*/ 44 h 46"/>
                <a:gd name="T36" fmla="*/ 6 w 42"/>
                <a:gd name="T37" fmla="*/ 40 h 46"/>
                <a:gd name="T38" fmla="*/ 2 w 42"/>
                <a:gd name="T39" fmla="*/ 32 h 46"/>
                <a:gd name="T40" fmla="*/ 0 w 42"/>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6">
                  <a:moveTo>
                    <a:pt x="0" y="22"/>
                  </a:moveTo>
                  <a:lnTo>
                    <a:pt x="0" y="22"/>
                  </a:lnTo>
                  <a:lnTo>
                    <a:pt x="2" y="14"/>
                  </a:lnTo>
                  <a:lnTo>
                    <a:pt x="6" y="6"/>
                  </a:lnTo>
                  <a:lnTo>
                    <a:pt x="12" y="2"/>
                  </a:lnTo>
                  <a:lnTo>
                    <a:pt x="20" y="0"/>
                  </a:lnTo>
                  <a:lnTo>
                    <a:pt x="20" y="0"/>
                  </a:lnTo>
                  <a:lnTo>
                    <a:pt x="28" y="2"/>
                  </a:lnTo>
                  <a:lnTo>
                    <a:pt x="36" y="6"/>
                  </a:lnTo>
                  <a:lnTo>
                    <a:pt x="40" y="14"/>
                  </a:lnTo>
                  <a:lnTo>
                    <a:pt x="42" y="22"/>
                  </a:lnTo>
                  <a:lnTo>
                    <a:pt x="42" y="22"/>
                  </a:lnTo>
                  <a:lnTo>
                    <a:pt x="40" y="32"/>
                  </a:lnTo>
                  <a:lnTo>
                    <a:pt x="36" y="40"/>
                  </a:lnTo>
                  <a:lnTo>
                    <a:pt x="28" y="44"/>
                  </a:lnTo>
                  <a:lnTo>
                    <a:pt x="20" y="46"/>
                  </a:lnTo>
                  <a:lnTo>
                    <a:pt x="20" y="46"/>
                  </a:lnTo>
                  <a:lnTo>
                    <a:pt x="12" y="44"/>
                  </a:lnTo>
                  <a:lnTo>
                    <a:pt x="6" y="40"/>
                  </a:lnTo>
                  <a:lnTo>
                    <a:pt x="2" y="32"/>
                  </a:lnTo>
                  <a:lnTo>
                    <a:pt x="0" y="2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85" name="Freeform 1506">
              <a:extLst>
                <a:ext uri="{FF2B5EF4-FFF2-40B4-BE49-F238E27FC236}">
                  <a16:creationId xmlns:a16="http://schemas.microsoft.com/office/drawing/2014/main" xmlns="" id="{8D771FB6-7429-468C-AD33-5687E1B455DF}"/>
                </a:ext>
              </a:extLst>
            </p:cNvPr>
            <p:cNvSpPr>
              <a:spLocks/>
            </p:cNvSpPr>
            <p:nvPr/>
          </p:nvSpPr>
          <p:spPr bwMode="auto">
            <a:xfrm>
              <a:off x="22285325" y="5006975"/>
              <a:ext cx="66675" cy="73025"/>
            </a:xfrm>
            <a:custGeom>
              <a:avLst/>
              <a:gdLst>
                <a:gd name="T0" fmla="*/ 0 w 42"/>
                <a:gd name="T1" fmla="*/ 22 h 46"/>
                <a:gd name="T2" fmla="*/ 0 w 42"/>
                <a:gd name="T3" fmla="*/ 22 h 46"/>
                <a:gd name="T4" fmla="*/ 2 w 42"/>
                <a:gd name="T5" fmla="*/ 14 h 46"/>
                <a:gd name="T6" fmla="*/ 6 w 42"/>
                <a:gd name="T7" fmla="*/ 6 h 46"/>
                <a:gd name="T8" fmla="*/ 12 w 42"/>
                <a:gd name="T9" fmla="*/ 2 h 46"/>
                <a:gd name="T10" fmla="*/ 20 w 42"/>
                <a:gd name="T11" fmla="*/ 0 h 46"/>
                <a:gd name="T12" fmla="*/ 20 w 42"/>
                <a:gd name="T13" fmla="*/ 0 h 46"/>
                <a:gd name="T14" fmla="*/ 28 w 42"/>
                <a:gd name="T15" fmla="*/ 2 h 46"/>
                <a:gd name="T16" fmla="*/ 36 w 42"/>
                <a:gd name="T17" fmla="*/ 6 h 46"/>
                <a:gd name="T18" fmla="*/ 40 w 42"/>
                <a:gd name="T19" fmla="*/ 14 h 46"/>
                <a:gd name="T20" fmla="*/ 42 w 42"/>
                <a:gd name="T21" fmla="*/ 22 h 46"/>
                <a:gd name="T22" fmla="*/ 42 w 42"/>
                <a:gd name="T23" fmla="*/ 22 h 46"/>
                <a:gd name="T24" fmla="*/ 40 w 42"/>
                <a:gd name="T25" fmla="*/ 32 h 46"/>
                <a:gd name="T26" fmla="*/ 36 w 42"/>
                <a:gd name="T27" fmla="*/ 40 h 46"/>
                <a:gd name="T28" fmla="*/ 28 w 42"/>
                <a:gd name="T29" fmla="*/ 44 h 46"/>
                <a:gd name="T30" fmla="*/ 20 w 42"/>
                <a:gd name="T31" fmla="*/ 46 h 46"/>
                <a:gd name="T32" fmla="*/ 20 w 42"/>
                <a:gd name="T33" fmla="*/ 46 h 46"/>
                <a:gd name="T34" fmla="*/ 12 w 42"/>
                <a:gd name="T35" fmla="*/ 44 h 46"/>
                <a:gd name="T36" fmla="*/ 6 w 42"/>
                <a:gd name="T37" fmla="*/ 40 h 46"/>
                <a:gd name="T38" fmla="*/ 2 w 42"/>
                <a:gd name="T39" fmla="*/ 32 h 46"/>
                <a:gd name="T40" fmla="*/ 0 w 42"/>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6">
                  <a:moveTo>
                    <a:pt x="0" y="22"/>
                  </a:moveTo>
                  <a:lnTo>
                    <a:pt x="0" y="22"/>
                  </a:lnTo>
                  <a:lnTo>
                    <a:pt x="2" y="14"/>
                  </a:lnTo>
                  <a:lnTo>
                    <a:pt x="6" y="6"/>
                  </a:lnTo>
                  <a:lnTo>
                    <a:pt x="12" y="2"/>
                  </a:lnTo>
                  <a:lnTo>
                    <a:pt x="20" y="0"/>
                  </a:lnTo>
                  <a:lnTo>
                    <a:pt x="20" y="0"/>
                  </a:lnTo>
                  <a:lnTo>
                    <a:pt x="28" y="2"/>
                  </a:lnTo>
                  <a:lnTo>
                    <a:pt x="36" y="6"/>
                  </a:lnTo>
                  <a:lnTo>
                    <a:pt x="40" y="14"/>
                  </a:lnTo>
                  <a:lnTo>
                    <a:pt x="42" y="22"/>
                  </a:lnTo>
                  <a:lnTo>
                    <a:pt x="42" y="22"/>
                  </a:lnTo>
                  <a:lnTo>
                    <a:pt x="40" y="32"/>
                  </a:lnTo>
                  <a:lnTo>
                    <a:pt x="36" y="40"/>
                  </a:lnTo>
                  <a:lnTo>
                    <a:pt x="28" y="44"/>
                  </a:lnTo>
                  <a:lnTo>
                    <a:pt x="20" y="46"/>
                  </a:lnTo>
                  <a:lnTo>
                    <a:pt x="20" y="46"/>
                  </a:lnTo>
                  <a:lnTo>
                    <a:pt x="12" y="44"/>
                  </a:lnTo>
                  <a:lnTo>
                    <a:pt x="6" y="40"/>
                  </a:lnTo>
                  <a:lnTo>
                    <a:pt x="2" y="32"/>
                  </a:lnTo>
                  <a:lnTo>
                    <a:pt x="0"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86" name="Freeform 1507">
              <a:extLst>
                <a:ext uri="{FF2B5EF4-FFF2-40B4-BE49-F238E27FC236}">
                  <a16:creationId xmlns:a16="http://schemas.microsoft.com/office/drawing/2014/main" xmlns="" id="{25517E4E-0D00-47E5-AE65-3FF776A1386E}"/>
                </a:ext>
              </a:extLst>
            </p:cNvPr>
            <p:cNvSpPr>
              <a:spLocks/>
            </p:cNvSpPr>
            <p:nvPr/>
          </p:nvSpPr>
          <p:spPr bwMode="auto">
            <a:xfrm>
              <a:off x="22234525" y="5105400"/>
              <a:ext cx="22225" cy="25400"/>
            </a:xfrm>
            <a:custGeom>
              <a:avLst/>
              <a:gdLst>
                <a:gd name="T0" fmla="*/ 14 w 14"/>
                <a:gd name="T1" fmla="*/ 2 h 16"/>
                <a:gd name="T2" fmla="*/ 14 w 14"/>
                <a:gd name="T3" fmla="*/ 2 h 16"/>
                <a:gd name="T4" fmla="*/ 14 w 14"/>
                <a:gd name="T5" fmla="*/ 6 h 16"/>
                <a:gd name="T6" fmla="*/ 14 w 14"/>
                <a:gd name="T7" fmla="*/ 6 h 16"/>
                <a:gd name="T8" fmla="*/ 10 w 14"/>
                <a:gd name="T9" fmla="*/ 14 h 16"/>
                <a:gd name="T10" fmla="*/ 10 w 14"/>
                <a:gd name="T11" fmla="*/ 14 h 16"/>
                <a:gd name="T12" fmla="*/ 6 w 14"/>
                <a:gd name="T13" fmla="*/ 16 h 16"/>
                <a:gd name="T14" fmla="*/ 6 w 14"/>
                <a:gd name="T15" fmla="*/ 16 h 16"/>
                <a:gd name="T16" fmla="*/ 0 w 14"/>
                <a:gd name="T17" fmla="*/ 4 h 16"/>
                <a:gd name="T18" fmla="*/ 0 w 14"/>
                <a:gd name="T19" fmla="*/ 4 h 16"/>
                <a:gd name="T20" fmla="*/ 4 w 14"/>
                <a:gd name="T21" fmla="*/ 2 h 16"/>
                <a:gd name="T22" fmla="*/ 4 w 14"/>
                <a:gd name="T23" fmla="*/ 2 h 16"/>
                <a:gd name="T24" fmla="*/ 6 w 14"/>
                <a:gd name="T25" fmla="*/ 0 h 16"/>
                <a:gd name="T26" fmla="*/ 10 w 14"/>
                <a:gd name="T27" fmla="*/ 0 h 16"/>
                <a:gd name="T28" fmla="*/ 12 w 14"/>
                <a:gd name="T29" fmla="*/ 0 h 16"/>
                <a:gd name="T30" fmla="*/ 14 w 14"/>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6">
                  <a:moveTo>
                    <a:pt x="14" y="2"/>
                  </a:moveTo>
                  <a:lnTo>
                    <a:pt x="14" y="2"/>
                  </a:lnTo>
                  <a:lnTo>
                    <a:pt x="14" y="6"/>
                  </a:lnTo>
                  <a:lnTo>
                    <a:pt x="14" y="6"/>
                  </a:lnTo>
                  <a:lnTo>
                    <a:pt x="10" y="14"/>
                  </a:lnTo>
                  <a:lnTo>
                    <a:pt x="10" y="14"/>
                  </a:lnTo>
                  <a:lnTo>
                    <a:pt x="6" y="16"/>
                  </a:lnTo>
                  <a:lnTo>
                    <a:pt x="6" y="16"/>
                  </a:lnTo>
                  <a:lnTo>
                    <a:pt x="0" y="4"/>
                  </a:lnTo>
                  <a:lnTo>
                    <a:pt x="0" y="4"/>
                  </a:lnTo>
                  <a:lnTo>
                    <a:pt x="4" y="2"/>
                  </a:lnTo>
                  <a:lnTo>
                    <a:pt x="4" y="2"/>
                  </a:lnTo>
                  <a:lnTo>
                    <a:pt x="6" y="0"/>
                  </a:lnTo>
                  <a:lnTo>
                    <a:pt x="10" y="0"/>
                  </a:lnTo>
                  <a:lnTo>
                    <a:pt x="12" y="0"/>
                  </a:lnTo>
                  <a:lnTo>
                    <a:pt x="14" y="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87" name="Freeform 1508">
              <a:extLst>
                <a:ext uri="{FF2B5EF4-FFF2-40B4-BE49-F238E27FC236}">
                  <a16:creationId xmlns:a16="http://schemas.microsoft.com/office/drawing/2014/main" xmlns="" id="{355D62E7-F6A6-40BF-B8C9-13E940288885}"/>
                </a:ext>
              </a:extLst>
            </p:cNvPr>
            <p:cNvSpPr>
              <a:spLocks/>
            </p:cNvSpPr>
            <p:nvPr/>
          </p:nvSpPr>
          <p:spPr bwMode="auto">
            <a:xfrm>
              <a:off x="22234525" y="5105400"/>
              <a:ext cx="22225" cy="25400"/>
            </a:xfrm>
            <a:custGeom>
              <a:avLst/>
              <a:gdLst>
                <a:gd name="T0" fmla="*/ 14 w 14"/>
                <a:gd name="T1" fmla="*/ 2 h 16"/>
                <a:gd name="T2" fmla="*/ 14 w 14"/>
                <a:gd name="T3" fmla="*/ 2 h 16"/>
                <a:gd name="T4" fmla="*/ 14 w 14"/>
                <a:gd name="T5" fmla="*/ 6 h 16"/>
                <a:gd name="T6" fmla="*/ 14 w 14"/>
                <a:gd name="T7" fmla="*/ 6 h 16"/>
                <a:gd name="T8" fmla="*/ 10 w 14"/>
                <a:gd name="T9" fmla="*/ 14 h 16"/>
                <a:gd name="T10" fmla="*/ 10 w 14"/>
                <a:gd name="T11" fmla="*/ 14 h 16"/>
                <a:gd name="T12" fmla="*/ 6 w 14"/>
                <a:gd name="T13" fmla="*/ 16 h 16"/>
                <a:gd name="T14" fmla="*/ 6 w 14"/>
                <a:gd name="T15" fmla="*/ 16 h 16"/>
                <a:gd name="T16" fmla="*/ 0 w 14"/>
                <a:gd name="T17" fmla="*/ 4 h 16"/>
                <a:gd name="T18" fmla="*/ 0 w 14"/>
                <a:gd name="T19" fmla="*/ 4 h 16"/>
                <a:gd name="T20" fmla="*/ 4 w 14"/>
                <a:gd name="T21" fmla="*/ 2 h 16"/>
                <a:gd name="T22" fmla="*/ 4 w 14"/>
                <a:gd name="T23" fmla="*/ 2 h 16"/>
                <a:gd name="T24" fmla="*/ 6 w 14"/>
                <a:gd name="T25" fmla="*/ 0 h 16"/>
                <a:gd name="T26" fmla="*/ 10 w 14"/>
                <a:gd name="T27" fmla="*/ 0 h 16"/>
                <a:gd name="T28" fmla="*/ 12 w 14"/>
                <a:gd name="T29" fmla="*/ 0 h 16"/>
                <a:gd name="T30" fmla="*/ 14 w 14"/>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6">
                  <a:moveTo>
                    <a:pt x="14" y="2"/>
                  </a:moveTo>
                  <a:lnTo>
                    <a:pt x="14" y="2"/>
                  </a:lnTo>
                  <a:lnTo>
                    <a:pt x="14" y="6"/>
                  </a:lnTo>
                  <a:lnTo>
                    <a:pt x="14" y="6"/>
                  </a:lnTo>
                  <a:lnTo>
                    <a:pt x="10" y="14"/>
                  </a:lnTo>
                  <a:lnTo>
                    <a:pt x="10" y="14"/>
                  </a:lnTo>
                  <a:lnTo>
                    <a:pt x="6" y="16"/>
                  </a:lnTo>
                  <a:lnTo>
                    <a:pt x="6" y="16"/>
                  </a:lnTo>
                  <a:lnTo>
                    <a:pt x="0" y="4"/>
                  </a:lnTo>
                  <a:lnTo>
                    <a:pt x="0" y="4"/>
                  </a:lnTo>
                  <a:lnTo>
                    <a:pt x="4" y="2"/>
                  </a:lnTo>
                  <a:lnTo>
                    <a:pt x="4" y="2"/>
                  </a:lnTo>
                  <a:lnTo>
                    <a:pt x="6" y="0"/>
                  </a:lnTo>
                  <a:lnTo>
                    <a:pt x="10" y="0"/>
                  </a:lnTo>
                  <a:lnTo>
                    <a:pt x="12" y="0"/>
                  </a:lnTo>
                  <a:lnTo>
                    <a:pt x="14"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88" name="Freeform 1509">
              <a:extLst>
                <a:ext uri="{FF2B5EF4-FFF2-40B4-BE49-F238E27FC236}">
                  <a16:creationId xmlns:a16="http://schemas.microsoft.com/office/drawing/2014/main" xmlns="" id="{96875D1B-F956-4E40-9251-369B6D62B050}"/>
                </a:ext>
              </a:extLst>
            </p:cNvPr>
            <p:cNvSpPr>
              <a:spLocks/>
            </p:cNvSpPr>
            <p:nvPr/>
          </p:nvSpPr>
          <p:spPr bwMode="auto">
            <a:xfrm>
              <a:off x="22145625" y="5111750"/>
              <a:ext cx="98425" cy="88900"/>
            </a:xfrm>
            <a:custGeom>
              <a:avLst/>
              <a:gdLst>
                <a:gd name="T0" fmla="*/ 56 w 62"/>
                <a:gd name="T1" fmla="*/ 0 h 56"/>
                <a:gd name="T2" fmla="*/ 56 w 62"/>
                <a:gd name="T3" fmla="*/ 0 h 56"/>
                <a:gd name="T4" fmla="*/ 62 w 62"/>
                <a:gd name="T5" fmla="*/ 10 h 56"/>
                <a:gd name="T6" fmla="*/ 62 w 62"/>
                <a:gd name="T7" fmla="*/ 10 h 56"/>
                <a:gd name="T8" fmla="*/ 6 w 62"/>
                <a:gd name="T9" fmla="*/ 56 h 56"/>
                <a:gd name="T10" fmla="*/ 6 w 62"/>
                <a:gd name="T11" fmla="*/ 56 h 56"/>
                <a:gd name="T12" fmla="*/ 4 w 62"/>
                <a:gd name="T13" fmla="*/ 50 h 56"/>
                <a:gd name="T14" fmla="*/ 0 w 62"/>
                <a:gd name="T15" fmla="*/ 44 h 56"/>
                <a:gd name="T16" fmla="*/ 56 w 6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6">
                  <a:moveTo>
                    <a:pt x="56" y="0"/>
                  </a:moveTo>
                  <a:lnTo>
                    <a:pt x="56" y="0"/>
                  </a:lnTo>
                  <a:lnTo>
                    <a:pt x="62" y="10"/>
                  </a:lnTo>
                  <a:lnTo>
                    <a:pt x="62" y="10"/>
                  </a:lnTo>
                  <a:lnTo>
                    <a:pt x="6" y="56"/>
                  </a:lnTo>
                  <a:lnTo>
                    <a:pt x="6" y="56"/>
                  </a:lnTo>
                  <a:lnTo>
                    <a:pt x="4" y="50"/>
                  </a:lnTo>
                  <a:lnTo>
                    <a:pt x="0" y="44"/>
                  </a:lnTo>
                  <a:lnTo>
                    <a:pt x="5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89" name="Freeform 1510">
              <a:extLst>
                <a:ext uri="{FF2B5EF4-FFF2-40B4-BE49-F238E27FC236}">
                  <a16:creationId xmlns:a16="http://schemas.microsoft.com/office/drawing/2014/main" xmlns="" id="{E6830D47-9B75-4D18-B592-BDB81BD38A22}"/>
                </a:ext>
              </a:extLst>
            </p:cNvPr>
            <p:cNvSpPr>
              <a:spLocks/>
            </p:cNvSpPr>
            <p:nvPr/>
          </p:nvSpPr>
          <p:spPr bwMode="auto">
            <a:xfrm>
              <a:off x="22145625" y="5111750"/>
              <a:ext cx="98425" cy="88900"/>
            </a:xfrm>
            <a:custGeom>
              <a:avLst/>
              <a:gdLst>
                <a:gd name="T0" fmla="*/ 56 w 62"/>
                <a:gd name="T1" fmla="*/ 0 h 56"/>
                <a:gd name="T2" fmla="*/ 56 w 62"/>
                <a:gd name="T3" fmla="*/ 0 h 56"/>
                <a:gd name="T4" fmla="*/ 62 w 62"/>
                <a:gd name="T5" fmla="*/ 10 h 56"/>
                <a:gd name="T6" fmla="*/ 62 w 62"/>
                <a:gd name="T7" fmla="*/ 10 h 56"/>
                <a:gd name="T8" fmla="*/ 6 w 62"/>
                <a:gd name="T9" fmla="*/ 56 h 56"/>
                <a:gd name="T10" fmla="*/ 6 w 62"/>
                <a:gd name="T11" fmla="*/ 56 h 56"/>
                <a:gd name="T12" fmla="*/ 4 w 62"/>
                <a:gd name="T13" fmla="*/ 50 h 56"/>
                <a:gd name="T14" fmla="*/ 0 w 62"/>
                <a:gd name="T15" fmla="*/ 44 h 56"/>
                <a:gd name="T16" fmla="*/ 56 w 6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6">
                  <a:moveTo>
                    <a:pt x="56" y="0"/>
                  </a:moveTo>
                  <a:lnTo>
                    <a:pt x="56" y="0"/>
                  </a:lnTo>
                  <a:lnTo>
                    <a:pt x="62" y="10"/>
                  </a:lnTo>
                  <a:lnTo>
                    <a:pt x="62" y="10"/>
                  </a:lnTo>
                  <a:lnTo>
                    <a:pt x="6" y="56"/>
                  </a:lnTo>
                  <a:lnTo>
                    <a:pt x="6" y="56"/>
                  </a:lnTo>
                  <a:lnTo>
                    <a:pt x="4" y="50"/>
                  </a:lnTo>
                  <a:lnTo>
                    <a:pt x="0" y="44"/>
                  </a:lnTo>
                  <a:lnTo>
                    <a:pt x="5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0" name="Freeform 1511">
              <a:extLst>
                <a:ext uri="{FF2B5EF4-FFF2-40B4-BE49-F238E27FC236}">
                  <a16:creationId xmlns:a16="http://schemas.microsoft.com/office/drawing/2014/main" xmlns="" id="{BF5E1C8D-EC25-4716-B0FD-67CD1F7261EA}"/>
                </a:ext>
              </a:extLst>
            </p:cNvPr>
            <p:cNvSpPr>
              <a:spLocks noEditPoints="1"/>
            </p:cNvSpPr>
            <p:nvPr/>
          </p:nvSpPr>
          <p:spPr bwMode="auto">
            <a:xfrm>
              <a:off x="22015450" y="5146675"/>
              <a:ext cx="142875" cy="155575"/>
            </a:xfrm>
            <a:custGeom>
              <a:avLst/>
              <a:gdLst>
                <a:gd name="T0" fmla="*/ 72 w 90"/>
                <a:gd name="T1" fmla="*/ 34 h 98"/>
                <a:gd name="T2" fmla="*/ 72 w 90"/>
                <a:gd name="T3" fmla="*/ 38 h 98"/>
                <a:gd name="T4" fmla="*/ 84 w 90"/>
                <a:gd name="T5" fmla="*/ 38 h 98"/>
                <a:gd name="T6" fmla="*/ 88 w 90"/>
                <a:gd name="T7" fmla="*/ 34 h 98"/>
                <a:gd name="T8" fmla="*/ 90 w 90"/>
                <a:gd name="T9" fmla="*/ 50 h 98"/>
                <a:gd name="T10" fmla="*/ 88 w 90"/>
                <a:gd name="T11" fmla="*/ 60 h 98"/>
                <a:gd name="T12" fmla="*/ 82 w 90"/>
                <a:gd name="T13" fmla="*/ 76 h 98"/>
                <a:gd name="T14" fmla="*/ 70 w 90"/>
                <a:gd name="T15" fmla="*/ 90 h 98"/>
                <a:gd name="T16" fmla="*/ 54 w 90"/>
                <a:gd name="T17" fmla="*/ 98 h 98"/>
                <a:gd name="T18" fmla="*/ 44 w 90"/>
                <a:gd name="T19" fmla="*/ 98 h 98"/>
                <a:gd name="T20" fmla="*/ 28 w 90"/>
                <a:gd name="T21" fmla="*/ 94 h 98"/>
                <a:gd name="T22" fmla="*/ 14 w 90"/>
                <a:gd name="T23" fmla="*/ 84 h 98"/>
                <a:gd name="T24" fmla="*/ 4 w 90"/>
                <a:gd name="T25" fmla="*/ 68 h 98"/>
                <a:gd name="T26" fmla="*/ 0 w 90"/>
                <a:gd name="T27" fmla="*/ 50 h 98"/>
                <a:gd name="T28" fmla="*/ 2 w 90"/>
                <a:gd name="T29" fmla="*/ 40 h 98"/>
                <a:gd name="T30" fmla="*/ 4 w 90"/>
                <a:gd name="T31" fmla="*/ 30 h 98"/>
                <a:gd name="T32" fmla="*/ 8 w 90"/>
                <a:gd name="T33" fmla="*/ 32 h 98"/>
                <a:gd name="T34" fmla="*/ 10 w 90"/>
                <a:gd name="T35" fmla="*/ 34 h 98"/>
                <a:gd name="T36" fmla="*/ 14 w 90"/>
                <a:gd name="T37" fmla="*/ 32 h 98"/>
                <a:gd name="T38" fmla="*/ 16 w 90"/>
                <a:gd name="T39" fmla="*/ 30 h 98"/>
                <a:gd name="T40" fmla="*/ 12 w 90"/>
                <a:gd name="T41" fmla="*/ 20 h 98"/>
                <a:gd name="T42" fmla="*/ 8 w 90"/>
                <a:gd name="T43" fmla="*/ 20 h 98"/>
                <a:gd name="T44" fmla="*/ 16 w 90"/>
                <a:gd name="T45" fmla="*/ 12 h 98"/>
                <a:gd name="T46" fmla="*/ 34 w 90"/>
                <a:gd name="T47" fmla="*/ 2 h 98"/>
                <a:gd name="T48" fmla="*/ 44 w 90"/>
                <a:gd name="T49" fmla="*/ 0 h 98"/>
                <a:gd name="T50" fmla="*/ 66 w 90"/>
                <a:gd name="T51" fmla="*/ 6 h 98"/>
                <a:gd name="T52" fmla="*/ 82 w 90"/>
                <a:gd name="T53" fmla="*/ 24 h 98"/>
                <a:gd name="T54" fmla="*/ 76 w 90"/>
                <a:gd name="T55" fmla="*/ 26 h 98"/>
                <a:gd name="T56" fmla="*/ 74 w 90"/>
                <a:gd name="T57" fmla="*/ 28 h 98"/>
                <a:gd name="T58" fmla="*/ 72 w 90"/>
                <a:gd name="T59" fmla="*/ 34 h 98"/>
                <a:gd name="T60" fmla="*/ 44 w 90"/>
                <a:gd name="T61" fmla="*/ 20 h 98"/>
                <a:gd name="T62" fmla="*/ 26 w 90"/>
                <a:gd name="T63" fmla="*/ 30 h 98"/>
                <a:gd name="T64" fmla="*/ 18 w 90"/>
                <a:gd name="T65" fmla="*/ 50 h 98"/>
                <a:gd name="T66" fmla="*/ 22 w 90"/>
                <a:gd name="T67" fmla="*/ 62 h 98"/>
                <a:gd name="T68" fmla="*/ 34 w 90"/>
                <a:gd name="T69" fmla="*/ 76 h 98"/>
                <a:gd name="T70" fmla="*/ 44 w 90"/>
                <a:gd name="T71" fmla="*/ 78 h 98"/>
                <a:gd name="T72" fmla="*/ 64 w 90"/>
                <a:gd name="T73" fmla="*/ 70 h 98"/>
                <a:gd name="T74" fmla="*/ 72 w 90"/>
                <a:gd name="T75" fmla="*/ 50 h 98"/>
                <a:gd name="T76" fmla="*/ 70 w 90"/>
                <a:gd name="T77" fmla="*/ 38 h 98"/>
                <a:gd name="T78" fmla="*/ 56 w 90"/>
                <a:gd name="T79" fmla="*/ 24 h 98"/>
                <a:gd name="T80" fmla="*/ 44 w 90"/>
                <a:gd name="T81" fmla="*/ 2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98">
                  <a:moveTo>
                    <a:pt x="72" y="34"/>
                  </a:moveTo>
                  <a:lnTo>
                    <a:pt x="72" y="34"/>
                  </a:lnTo>
                  <a:lnTo>
                    <a:pt x="72" y="38"/>
                  </a:lnTo>
                  <a:lnTo>
                    <a:pt x="72" y="38"/>
                  </a:lnTo>
                  <a:lnTo>
                    <a:pt x="78" y="40"/>
                  </a:lnTo>
                  <a:lnTo>
                    <a:pt x="84" y="38"/>
                  </a:lnTo>
                  <a:lnTo>
                    <a:pt x="84" y="38"/>
                  </a:lnTo>
                  <a:lnTo>
                    <a:pt x="88" y="34"/>
                  </a:lnTo>
                  <a:lnTo>
                    <a:pt x="88" y="34"/>
                  </a:lnTo>
                  <a:lnTo>
                    <a:pt x="90" y="50"/>
                  </a:lnTo>
                  <a:lnTo>
                    <a:pt x="90" y="50"/>
                  </a:lnTo>
                  <a:lnTo>
                    <a:pt x="88" y="60"/>
                  </a:lnTo>
                  <a:lnTo>
                    <a:pt x="86" y="68"/>
                  </a:lnTo>
                  <a:lnTo>
                    <a:pt x="82" y="76"/>
                  </a:lnTo>
                  <a:lnTo>
                    <a:pt x="76" y="84"/>
                  </a:lnTo>
                  <a:lnTo>
                    <a:pt x="70" y="90"/>
                  </a:lnTo>
                  <a:lnTo>
                    <a:pt x="62" y="94"/>
                  </a:lnTo>
                  <a:lnTo>
                    <a:pt x="54" y="98"/>
                  </a:lnTo>
                  <a:lnTo>
                    <a:pt x="44" y="98"/>
                  </a:lnTo>
                  <a:lnTo>
                    <a:pt x="44" y="98"/>
                  </a:lnTo>
                  <a:lnTo>
                    <a:pt x="36" y="98"/>
                  </a:lnTo>
                  <a:lnTo>
                    <a:pt x="28" y="94"/>
                  </a:lnTo>
                  <a:lnTo>
                    <a:pt x="20" y="90"/>
                  </a:lnTo>
                  <a:lnTo>
                    <a:pt x="14" y="84"/>
                  </a:lnTo>
                  <a:lnTo>
                    <a:pt x="8" y="76"/>
                  </a:lnTo>
                  <a:lnTo>
                    <a:pt x="4" y="68"/>
                  </a:lnTo>
                  <a:lnTo>
                    <a:pt x="2" y="60"/>
                  </a:lnTo>
                  <a:lnTo>
                    <a:pt x="0" y="50"/>
                  </a:lnTo>
                  <a:lnTo>
                    <a:pt x="0" y="50"/>
                  </a:lnTo>
                  <a:lnTo>
                    <a:pt x="2" y="40"/>
                  </a:lnTo>
                  <a:lnTo>
                    <a:pt x="4" y="30"/>
                  </a:lnTo>
                  <a:lnTo>
                    <a:pt x="4" y="30"/>
                  </a:lnTo>
                  <a:lnTo>
                    <a:pt x="8" y="32"/>
                  </a:lnTo>
                  <a:lnTo>
                    <a:pt x="8" y="32"/>
                  </a:lnTo>
                  <a:lnTo>
                    <a:pt x="8" y="34"/>
                  </a:lnTo>
                  <a:lnTo>
                    <a:pt x="10" y="34"/>
                  </a:lnTo>
                  <a:lnTo>
                    <a:pt x="10" y="34"/>
                  </a:lnTo>
                  <a:lnTo>
                    <a:pt x="14" y="32"/>
                  </a:lnTo>
                  <a:lnTo>
                    <a:pt x="16" y="30"/>
                  </a:lnTo>
                  <a:lnTo>
                    <a:pt x="16" y="30"/>
                  </a:lnTo>
                  <a:lnTo>
                    <a:pt x="16" y="26"/>
                  </a:lnTo>
                  <a:lnTo>
                    <a:pt x="12" y="20"/>
                  </a:lnTo>
                  <a:lnTo>
                    <a:pt x="12" y="20"/>
                  </a:lnTo>
                  <a:lnTo>
                    <a:pt x="8" y="20"/>
                  </a:lnTo>
                  <a:lnTo>
                    <a:pt x="8" y="20"/>
                  </a:lnTo>
                  <a:lnTo>
                    <a:pt x="16" y="12"/>
                  </a:lnTo>
                  <a:lnTo>
                    <a:pt x="24" y="6"/>
                  </a:lnTo>
                  <a:lnTo>
                    <a:pt x="34" y="2"/>
                  </a:lnTo>
                  <a:lnTo>
                    <a:pt x="44" y="0"/>
                  </a:lnTo>
                  <a:lnTo>
                    <a:pt x="44" y="0"/>
                  </a:lnTo>
                  <a:lnTo>
                    <a:pt x="56" y="2"/>
                  </a:lnTo>
                  <a:lnTo>
                    <a:pt x="66" y="6"/>
                  </a:lnTo>
                  <a:lnTo>
                    <a:pt x="76" y="14"/>
                  </a:lnTo>
                  <a:lnTo>
                    <a:pt x="82" y="24"/>
                  </a:lnTo>
                  <a:lnTo>
                    <a:pt x="82" y="24"/>
                  </a:lnTo>
                  <a:lnTo>
                    <a:pt x="76" y="26"/>
                  </a:lnTo>
                  <a:lnTo>
                    <a:pt x="76" y="26"/>
                  </a:lnTo>
                  <a:lnTo>
                    <a:pt x="74" y="28"/>
                  </a:lnTo>
                  <a:lnTo>
                    <a:pt x="74" y="30"/>
                  </a:lnTo>
                  <a:lnTo>
                    <a:pt x="72" y="34"/>
                  </a:lnTo>
                  <a:close/>
                  <a:moveTo>
                    <a:pt x="44" y="20"/>
                  </a:moveTo>
                  <a:lnTo>
                    <a:pt x="44" y="20"/>
                  </a:lnTo>
                  <a:lnTo>
                    <a:pt x="34" y="24"/>
                  </a:lnTo>
                  <a:lnTo>
                    <a:pt x="26" y="30"/>
                  </a:lnTo>
                  <a:lnTo>
                    <a:pt x="22" y="38"/>
                  </a:lnTo>
                  <a:lnTo>
                    <a:pt x="18" y="50"/>
                  </a:lnTo>
                  <a:lnTo>
                    <a:pt x="18" y="50"/>
                  </a:lnTo>
                  <a:lnTo>
                    <a:pt x="22" y="62"/>
                  </a:lnTo>
                  <a:lnTo>
                    <a:pt x="26" y="70"/>
                  </a:lnTo>
                  <a:lnTo>
                    <a:pt x="34" y="76"/>
                  </a:lnTo>
                  <a:lnTo>
                    <a:pt x="44" y="78"/>
                  </a:lnTo>
                  <a:lnTo>
                    <a:pt x="44" y="78"/>
                  </a:lnTo>
                  <a:lnTo>
                    <a:pt x="56" y="76"/>
                  </a:lnTo>
                  <a:lnTo>
                    <a:pt x="64" y="70"/>
                  </a:lnTo>
                  <a:lnTo>
                    <a:pt x="70" y="62"/>
                  </a:lnTo>
                  <a:lnTo>
                    <a:pt x="72" y="50"/>
                  </a:lnTo>
                  <a:lnTo>
                    <a:pt x="72" y="50"/>
                  </a:lnTo>
                  <a:lnTo>
                    <a:pt x="70" y="38"/>
                  </a:lnTo>
                  <a:lnTo>
                    <a:pt x="64" y="30"/>
                  </a:lnTo>
                  <a:lnTo>
                    <a:pt x="56" y="24"/>
                  </a:lnTo>
                  <a:lnTo>
                    <a:pt x="50" y="22"/>
                  </a:lnTo>
                  <a:lnTo>
                    <a:pt x="44" y="20"/>
                  </a:lnTo>
                  <a:lnTo>
                    <a:pt x="44" y="2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91" name="Freeform 1512">
              <a:extLst>
                <a:ext uri="{FF2B5EF4-FFF2-40B4-BE49-F238E27FC236}">
                  <a16:creationId xmlns:a16="http://schemas.microsoft.com/office/drawing/2014/main" xmlns="" id="{4353C625-01B4-4288-BBA0-52A9EFED01D7}"/>
                </a:ext>
              </a:extLst>
            </p:cNvPr>
            <p:cNvSpPr>
              <a:spLocks/>
            </p:cNvSpPr>
            <p:nvPr/>
          </p:nvSpPr>
          <p:spPr bwMode="auto">
            <a:xfrm>
              <a:off x="22015450" y="5146675"/>
              <a:ext cx="142875" cy="155575"/>
            </a:xfrm>
            <a:custGeom>
              <a:avLst/>
              <a:gdLst>
                <a:gd name="T0" fmla="*/ 72 w 90"/>
                <a:gd name="T1" fmla="*/ 34 h 98"/>
                <a:gd name="T2" fmla="*/ 72 w 90"/>
                <a:gd name="T3" fmla="*/ 34 h 98"/>
                <a:gd name="T4" fmla="*/ 72 w 90"/>
                <a:gd name="T5" fmla="*/ 38 h 98"/>
                <a:gd name="T6" fmla="*/ 72 w 90"/>
                <a:gd name="T7" fmla="*/ 38 h 98"/>
                <a:gd name="T8" fmla="*/ 78 w 90"/>
                <a:gd name="T9" fmla="*/ 40 h 98"/>
                <a:gd name="T10" fmla="*/ 84 w 90"/>
                <a:gd name="T11" fmla="*/ 38 h 98"/>
                <a:gd name="T12" fmla="*/ 84 w 90"/>
                <a:gd name="T13" fmla="*/ 38 h 98"/>
                <a:gd name="T14" fmla="*/ 88 w 90"/>
                <a:gd name="T15" fmla="*/ 34 h 98"/>
                <a:gd name="T16" fmla="*/ 88 w 90"/>
                <a:gd name="T17" fmla="*/ 34 h 98"/>
                <a:gd name="T18" fmla="*/ 90 w 90"/>
                <a:gd name="T19" fmla="*/ 50 h 98"/>
                <a:gd name="T20" fmla="*/ 90 w 90"/>
                <a:gd name="T21" fmla="*/ 50 h 98"/>
                <a:gd name="T22" fmla="*/ 88 w 90"/>
                <a:gd name="T23" fmla="*/ 60 h 98"/>
                <a:gd name="T24" fmla="*/ 86 w 90"/>
                <a:gd name="T25" fmla="*/ 68 h 98"/>
                <a:gd name="T26" fmla="*/ 82 w 90"/>
                <a:gd name="T27" fmla="*/ 76 h 98"/>
                <a:gd name="T28" fmla="*/ 76 w 90"/>
                <a:gd name="T29" fmla="*/ 84 h 98"/>
                <a:gd name="T30" fmla="*/ 70 w 90"/>
                <a:gd name="T31" fmla="*/ 90 h 98"/>
                <a:gd name="T32" fmla="*/ 62 w 90"/>
                <a:gd name="T33" fmla="*/ 94 h 98"/>
                <a:gd name="T34" fmla="*/ 54 w 90"/>
                <a:gd name="T35" fmla="*/ 98 h 98"/>
                <a:gd name="T36" fmla="*/ 44 w 90"/>
                <a:gd name="T37" fmla="*/ 98 h 98"/>
                <a:gd name="T38" fmla="*/ 44 w 90"/>
                <a:gd name="T39" fmla="*/ 98 h 98"/>
                <a:gd name="T40" fmla="*/ 36 w 90"/>
                <a:gd name="T41" fmla="*/ 98 h 98"/>
                <a:gd name="T42" fmla="*/ 28 w 90"/>
                <a:gd name="T43" fmla="*/ 94 h 98"/>
                <a:gd name="T44" fmla="*/ 20 w 90"/>
                <a:gd name="T45" fmla="*/ 90 h 98"/>
                <a:gd name="T46" fmla="*/ 14 w 90"/>
                <a:gd name="T47" fmla="*/ 84 h 98"/>
                <a:gd name="T48" fmla="*/ 8 w 90"/>
                <a:gd name="T49" fmla="*/ 76 h 98"/>
                <a:gd name="T50" fmla="*/ 4 w 90"/>
                <a:gd name="T51" fmla="*/ 68 h 98"/>
                <a:gd name="T52" fmla="*/ 2 w 90"/>
                <a:gd name="T53" fmla="*/ 60 h 98"/>
                <a:gd name="T54" fmla="*/ 0 w 90"/>
                <a:gd name="T55" fmla="*/ 50 h 98"/>
                <a:gd name="T56" fmla="*/ 0 w 90"/>
                <a:gd name="T57" fmla="*/ 50 h 98"/>
                <a:gd name="T58" fmla="*/ 2 w 90"/>
                <a:gd name="T59" fmla="*/ 40 h 98"/>
                <a:gd name="T60" fmla="*/ 4 w 90"/>
                <a:gd name="T61" fmla="*/ 30 h 98"/>
                <a:gd name="T62" fmla="*/ 4 w 90"/>
                <a:gd name="T63" fmla="*/ 30 h 98"/>
                <a:gd name="T64" fmla="*/ 8 w 90"/>
                <a:gd name="T65" fmla="*/ 32 h 98"/>
                <a:gd name="T66" fmla="*/ 8 w 90"/>
                <a:gd name="T67" fmla="*/ 32 h 98"/>
                <a:gd name="T68" fmla="*/ 8 w 90"/>
                <a:gd name="T69" fmla="*/ 34 h 98"/>
                <a:gd name="T70" fmla="*/ 10 w 90"/>
                <a:gd name="T71" fmla="*/ 34 h 98"/>
                <a:gd name="T72" fmla="*/ 10 w 90"/>
                <a:gd name="T73" fmla="*/ 34 h 98"/>
                <a:gd name="T74" fmla="*/ 14 w 90"/>
                <a:gd name="T75" fmla="*/ 32 h 98"/>
                <a:gd name="T76" fmla="*/ 16 w 90"/>
                <a:gd name="T77" fmla="*/ 30 h 98"/>
                <a:gd name="T78" fmla="*/ 16 w 90"/>
                <a:gd name="T79" fmla="*/ 30 h 98"/>
                <a:gd name="T80" fmla="*/ 16 w 90"/>
                <a:gd name="T81" fmla="*/ 26 h 98"/>
                <a:gd name="T82" fmla="*/ 12 w 90"/>
                <a:gd name="T83" fmla="*/ 20 h 98"/>
                <a:gd name="T84" fmla="*/ 12 w 90"/>
                <a:gd name="T85" fmla="*/ 20 h 98"/>
                <a:gd name="T86" fmla="*/ 8 w 90"/>
                <a:gd name="T87" fmla="*/ 20 h 98"/>
                <a:gd name="T88" fmla="*/ 8 w 90"/>
                <a:gd name="T89" fmla="*/ 20 h 98"/>
                <a:gd name="T90" fmla="*/ 16 w 90"/>
                <a:gd name="T91" fmla="*/ 12 h 98"/>
                <a:gd name="T92" fmla="*/ 24 w 90"/>
                <a:gd name="T93" fmla="*/ 6 h 98"/>
                <a:gd name="T94" fmla="*/ 34 w 90"/>
                <a:gd name="T95" fmla="*/ 2 h 98"/>
                <a:gd name="T96" fmla="*/ 44 w 90"/>
                <a:gd name="T97" fmla="*/ 0 h 98"/>
                <a:gd name="T98" fmla="*/ 44 w 90"/>
                <a:gd name="T99" fmla="*/ 0 h 98"/>
                <a:gd name="T100" fmla="*/ 56 w 90"/>
                <a:gd name="T101" fmla="*/ 2 h 98"/>
                <a:gd name="T102" fmla="*/ 66 w 90"/>
                <a:gd name="T103" fmla="*/ 6 h 98"/>
                <a:gd name="T104" fmla="*/ 76 w 90"/>
                <a:gd name="T105" fmla="*/ 14 h 98"/>
                <a:gd name="T106" fmla="*/ 82 w 90"/>
                <a:gd name="T107" fmla="*/ 24 h 98"/>
                <a:gd name="T108" fmla="*/ 82 w 90"/>
                <a:gd name="T109" fmla="*/ 24 h 98"/>
                <a:gd name="T110" fmla="*/ 76 w 90"/>
                <a:gd name="T111" fmla="*/ 26 h 98"/>
                <a:gd name="T112" fmla="*/ 76 w 90"/>
                <a:gd name="T113" fmla="*/ 26 h 98"/>
                <a:gd name="T114" fmla="*/ 74 w 90"/>
                <a:gd name="T115" fmla="*/ 28 h 98"/>
                <a:gd name="T116" fmla="*/ 74 w 90"/>
                <a:gd name="T117" fmla="*/ 30 h 98"/>
                <a:gd name="T118" fmla="*/ 72 w 90"/>
                <a:gd name="T119" fmla="*/ 3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 h="98">
                  <a:moveTo>
                    <a:pt x="72" y="34"/>
                  </a:moveTo>
                  <a:lnTo>
                    <a:pt x="72" y="34"/>
                  </a:lnTo>
                  <a:lnTo>
                    <a:pt x="72" y="38"/>
                  </a:lnTo>
                  <a:lnTo>
                    <a:pt x="72" y="38"/>
                  </a:lnTo>
                  <a:lnTo>
                    <a:pt x="78" y="40"/>
                  </a:lnTo>
                  <a:lnTo>
                    <a:pt x="84" y="38"/>
                  </a:lnTo>
                  <a:lnTo>
                    <a:pt x="84" y="38"/>
                  </a:lnTo>
                  <a:lnTo>
                    <a:pt x="88" y="34"/>
                  </a:lnTo>
                  <a:lnTo>
                    <a:pt x="88" y="34"/>
                  </a:lnTo>
                  <a:lnTo>
                    <a:pt x="90" y="50"/>
                  </a:lnTo>
                  <a:lnTo>
                    <a:pt x="90" y="50"/>
                  </a:lnTo>
                  <a:lnTo>
                    <a:pt x="88" y="60"/>
                  </a:lnTo>
                  <a:lnTo>
                    <a:pt x="86" y="68"/>
                  </a:lnTo>
                  <a:lnTo>
                    <a:pt x="82" y="76"/>
                  </a:lnTo>
                  <a:lnTo>
                    <a:pt x="76" y="84"/>
                  </a:lnTo>
                  <a:lnTo>
                    <a:pt x="70" y="90"/>
                  </a:lnTo>
                  <a:lnTo>
                    <a:pt x="62" y="94"/>
                  </a:lnTo>
                  <a:lnTo>
                    <a:pt x="54" y="98"/>
                  </a:lnTo>
                  <a:lnTo>
                    <a:pt x="44" y="98"/>
                  </a:lnTo>
                  <a:lnTo>
                    <a:pt x="44" y="98"/>
                  </a:lnTo>
                  <a:lnTo>
                    <a:pt x="36" y="98"/>
                  </a:lnTo>
                  <a:lnTo>
                    <a:pt x="28" y="94"/>
                  </a:lnTo>
                  <a:lnTo>
                    <a:pt x="20" y="90"/>
                  </a:lnTo>
                  <a:lnTo>
                    <a:pt x="14" y="84"/>
                  </a:lnTo>
                  <a:lnTo>
                    <a:pt x="8" y="76"/>
                  </a:lnTo>
                  <a:lnTo>
                    <a:pt x="4" y="68"/>
                  </a:lnTo>
                  <a:lnTo>
                    <a:pt x="2" y="60"/>
                  </a:lnTo>
                  <a:lnTo>
                    <a:pt x="0" y="50"/>
                  </a:lnTo>
                  <a:lnTo>
                    <a:pt x="0" y="50"/>
                  </a:lnTo>
                  <a:lnTo>
                    <a:pt x="2" y="40"/>
                  </a:lnTo>
                  <a:lnTo>
                    <a:pt x="4" y="30"/>
                  </a:lnTo>
                  <a:lnTo>
                    <a:pt x="4" y="30"/>
                  </a:lnTo>
                  <a:lnTo>
                    <a:pt x="8" y="32"/>
                  </a:lnTo>
                  <a:lnTo>
                    <a:pt x="8" y="32"/>
                  </a:lnTo>
                  <a:lnTo>
                    <a:pt x="8" y="34"/>
                  </a:lnTo>
                  <a:lnTo>
                    <a:pt x="10" y="34"/>
                  </a:lnTo>
                  <a:lnTo>
                    <a:pt x="10" y="34"/>
                  </a:lnTo>
                  <a:lnTo>
                    <a:pt x="14" y="32"/>
                  </a:lnTo>
                  <a:lnTo>
                    <a:pt x="16" y="30"/>
                  </a:lnTo>
                  <a:lnTo>
                    <a:pt x="16" y="30"/>
                  </a:lnTo>
                  <a:lnTo>
                    <a:pt x="16" y="26"/>
                  </a:lnTo>
                  <a:lnTo>
                    <a:pt x="12" y="20"/>
                  </a:lnTo>
                  <a:lnTo>
                    <a:pt x="12" y="20"/>
                  </a:lnTo>
                  <a:lnTo>
                    <a:pt x="8" y="20"/>
                  </a:lnTo>
                  <a:lnTo>
                    <a:pt x="8" y="20"/>
                  </a:lnTo>
                  <a:lnTo>
                    <a:pt x="16" y="12"/>
                  </a:lnTo>
                  <a:lnTo>
                    <a:pt x="24" y="6"/>
                  </a:lnTo>
                  <a:lnTo>
                    <a:pt x="34" y="2"/>
                  </a:lnTo>
                  <a:lnTo>
                    <a:pt x="44" y="0"/>
                  </a:lnTo>
                  <a:lnTo>
                    <a:pt x="44" y="0"/>
                  </a:lnTo>
                  <a:lnTo>
                    <a:pt x="56" y="2"/>
                  </a:lnTo>
                  <a:lnTo>
                    <a:pt x="66" y="6"/>
                  </a:lnTo>
                  <a:lnTo>
                    <a:pt x="76" y="14"/>
                  </a:lnTo>
                  <a:lnTo>
                    <a:pt x="82" y="24"/>
                  </a:lnTo>
                  <a:lnTo>
                    <a:pt x="82" y="24"/>
                  </a:lnTo>
                  <a:lnTo>
                    <a:pt x="76" y="26"/>
                  </a:lnTo>
                  <a:lnTo>
                    <a:pt x="76" y="26"/>
                  </a:lnTo>
                  <a:lnTo>
                    <a:pt x="74" y="28"/>
                  </a:lnTo>
                  <a:lnTo>
                    <a:pt x="74" y="30"/>
                  </a:lnTo>
                  <a:lnTo>
                    <a:pt x="72" y="3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2" name="Freeform 1513">
              <a:extLst>
                <a:ext uri="{FF2B5EF4-FFF2-40B4-BE49-F238E27FC236}">
                  <a16:creationId xmlns:a16="http://schemas.microsoft.com/office/drawing/2014/main" xmlns="" id="{ED25434C-0591-4512-B8DD-5EEB4D6BE76D}"/>
                </a:ext>
              </a:extLst>
            </p:cNvPr>
            <p:cNvSpPr>
              <a:spLocks/>
            </p:cNvSpPr>
            <p:nvPr/>
          </p:nvSpPr>
          <p:spPr bwMode="auto">
            <a:xfrm>
              <a:off x="22044025" y="5178425"/>
              <a:ext cx="85725" cy="92075"/>
            </a:xfrm>
            <a:custGeom>
              <a:avLst/>
              <a:gdLst>
                <a:gd name="T0" fmla="*/ 26 w 54"/>
                <a:gd name="T1" fmla="*/ 0 h 58"/>
                <a:gd name="T2" fmla="*/ 26 w 54"/>
                <a:gd name="T3" fmla="*/ 0 h 58"/>
                <a:gd name="T4" fmla="*/ 16 w 54"/>
                <a:gd name="T5" fmla="*/ 4 h 58"/>
                <a:gd name="T6" fmla="*/ 8 w 54"/>
                <a:gd name="T7" fmla="*/ 10 h 58"/>
                <a:gd name="T8" fmla="*/ 4 w 54"/>
                <a:gd name="T9" fmla="*/ 18 h 58"/>
                <a:gd name="T10" fmla="*/ 0 w 54"/>
                <a:gd name="T11" fmla="*/ 30 h 58"/>
                <a:gd name="T12" fmla="*/ 0 w 54"/>
                <a:gd name="T13" fmla="*/ 30 h 58"/>
                <a:gd name="T14" fmla="*/ 4 w 54"/>
                <a:gd name="T15" fmla="*/ 42 h 58"/>
                <a:gd name="T16" fmla="*/ 8 w 54"/>
                <a:gd name="T17" fmla="*/ 50 h 58"/>
                <a:gd name="T18" fmla="*/ 16 w 54"/>
                <a:gd name="T19" fmla="*/ 56 h 58"/>
                <a:gd name="T20" fmla="*/ 26 w 54"/>
                <a:gd name="T21" fmla="*/ 58 h 58"/>
                <a:gd name="T22" fmla="*/ 26 w 54"/>
                <a:gd name="T23" fmla="*/ 58 h 58"/>
                <a:gd name="T24" fmla="*/ 38 w 54"/>
                <a:gd name="T25" fmla="*/ 56 h 58"/>
                <a:gd name="T26" fmla="*/ 46 w 54"/>
                <a:gd name="T27" fmla="*/ 50 h 58"/>
                <a:gd name="T28" fmla="*/ 52 w 54"/>
                <a:gd name="T29" fmla="*/ 42 h 58"/>
                <a:gd name="T30" fmla="*/ 54 w 54"/>
                <a:gd name="T31" fmla="*/ 30 h 58"/>
                <a:gd name="T32" fmla="*/ 54 w 54"/>
                <a:gd name="T33" fmla="*/ 30 h 58"/>
                <a:gd name="T34" fmla="*/ 52 w 54"/>
                <a:gd name="T35" fmla="*/ 18 h 58"/>
                <a:gd name="T36" fmla="*/ 46 w 54"/>
                <a:gd name="T37" fmla="*/ 10 h 58"/>
                <a:gd name="T38" fmla="*/ 38 w 54"/>
                <a:gd name="T39" fmla="*/ 4 h 58"/>
                <a:gd name="T40" fmla="*/ 32 w 54"/>
                <a:gd name="T41" fmla="*/ 2 h 58"/>
                <a:gd name="T42" fmla="*/ 26 w 54"/>
                <a:gd name="T43" fmla="*/ 0 h 58"/>
                <a:gd name="T44" fmla="*/ 26 w 54"/>
                <a:gd name="T4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58">
                  <a:moveTo>
                    <a:pt x="26" y="0"/>
                  </a:moveTo>
                  <a:lnTo>
                    <a:pt x="26" y="0"/>
                  </a:lnTo>
                  <a:lnTo>
                    <a:pt x="16" y="4"/>
                  </a:lnTo>
                  <a:lnTo>
                    <a:pt x="8" y="10"/>
                  </a:lnTo>
                  <a:lnTo>
                    <a:pt x="4" y="18"/>
                  </a:lnTo>
                  <a:lnTo>
                    <a:pt x="0" y="30"/>
                  </a:lnTo>
                  <a:lnTo>
                    <a:pt x="0" y="30"/>
                  </a:lnTo>
                  <a:lnTo>
                    <a:pt x="4" y="42"/>
                  </a:lnTo>
                  <a:lnTo>
                    <a:pt x="8" y="50"/>
                  </a:lnTo>
                  <a:lnTo>
                    <a:pt x="16" y="56"/>
                  </a:lnTo>
                  <a:lnTo>
                    <a:pt x="26" y="58"/>
                  </a:lnTo>
                  <a:lnTo>
                    <a:pt x="26" y="58"/>
                  </a:lnTo>
                  <a:lnTo>
                    <a:pt x="38" y="56"/>
                  </a:lnTo>
                  <a:lnTo>
                    <a:pt x="46" y="50"/>
                  </a:lnTo>
                  <a:lnTo>
                    <a:pt x="52" y="42"/>
                  </a:lnTo>
                  <a:lnTo>
                    <a:pt x="54" y="30"/>
                  </a:lnTo>
                  <a:lnTo>
                    <a:pt x="54" y="30"/>
                  </a:lnTo>
                  <a:lnTo>
                    <a:pt x="52" y="18"/>
                  </a:lnTo>
                  <a:lnTo>
                    <a:pt x="46" y="10"/>
                  </a:lnTo>
                  <a:lnTo>
                    <a:pt x="38" y="4"/>
                  </a:lnTo>
                  <a:lnTo>
                    <a:pt x="32" y="2"/>
                  </a:lnTo>
                  <a:lnTo>
                    <a:pt x="26" y="0"/>
                  </a:lnTo>
                  <a:lnTo>
                    <a:pt x="2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3" name="Freeform 1514">
              <a:extLst>
                <a:ext uri="{FF2B5EF4-FFF2-40B4-BE49-F238E27FC236}">
                  <a16:creationId xmlns:a16="http://schemas.microsoft.com/office/drawing/2014/main" xmlns="" id="{8BB2F2F3-1F4B-4BC3-A444-9C2FE9236A7F}"/>
                </a:ext>
              </a:extLst>
            </p:cNvPr>
            <p:cNvSpPr>
              <a:spLocks/>
            </p:cNvSpPr>
            <p:nvPr/>
          </p:nvSpPr>
          <p:spPr bwMode="auto">
            <a:xfrm>
              <a:off x="22129750" y="5184775"/>
              <a:ext cx="25400" cy="22225"/>
            </a:xfrm>
            <a:custGeom>
              <a:avLst/>
              <a:gdLst>
                <a:gd name="T0" fmla="*/ 16 w 16"/>
                <a:gd name="T1" fmla="*/ 10 h 14"/>
                <a:gd name="T2" fmla="*/ 16 w 16"/>
                <a:gd name="T3" fmla="*/ 10 h 14"/>
                <a:gd name="T4" fmla="*/ 12 w 16"/>
                <a:gd name="T5" fmla="*/ 12 h 14"/>
                <a:gd name="T6" fmla="*/ 12 w 16"/>
                <a:gd name="T7" fmla="*/ 12 h 14"/>
                <a:gd name="T8" fmla="*/ 6 w 16"/>
                <a:gd name="T9" fmla="*/ 14 h 14"/>
                <a:gd name="T10" fmla="*/ 0 w 16"/>
                <a:gd name="T11" fmla="*/ 12 h 14"/>
                <a:gd name="T12" fmla="*/ 0 w 16"/>
                <a:gd name="T13" fmla="*/ 12 h 14"/>
                <a:gd name="T14" fmla="*/ 0 w 16"/>
                <a:gd name="T15" fmla="*/ 10 h 14"/>
                <a:gd name="T16" fmla="*/ 0 w 16"/>
                <a:gd name="T17" fmla="*/ 10 h 14"/>
                <a:gd name="T18" fmla="*/ 2 w 16"/>
                <a:gd name="T19" fmla="*/ 6 h 14"/>
                <a:gd name="T20" fmla="*/ 4 w 16"/>
                <a:gd name="T21" fmla="*/ 2 h 14"/>
                <a:gd name="T22" fmla="*/ 4 w 16"/>
                <a:gd name="T23" fmla="*/ 2 h 14"/>
                <a:gd name="T24" fmla="*/ 10 w 16"/>
                <a:gd name="T25" fmla="*/ 0 h 14"/>
                <a:gd name="T26" fmla="*/ 10 w 16"/>
                <a:gd name="T27" fmla="*/ 0 h 14"/>
                <a:gd name="T28" fmla="*/ 14 w 16"/>
                <a:gd name="T29" fmla="*/ 4 h 14"/>
                <a:gd name="T30" fmla="*/ 16 w 16"/>
                <a:gd name="T3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6" y="10"/>
                  </a:moveTo>
                  <a:lnTo>
                    <a:pt x="16" y="10"/>
                  </a:lnTo>
                  <a:lnTo>
                    <a:pt x="12" y="12"/>
                  </a:lnTo>
                  <a:lnTo>
                    <a:pt x="12" y="12"/>
                  </a:lnTo>
                  <a:lnTo>
                    <a:pt x="6" y="14"/>
                  </a:lnTo>
                  <a:lnTo>
                    <a:pt x="0" y="12"/>
                  </a:lnTo>
                  <a:lnTo>
                    <a:pt x="0" y="12"/>
                  </a:lnTo>
                  <a:lnTo>
                    <a:pt x="0" y="10"/>
                  </a:lnTo>
                  <a:lnTo>
                    <a:pt x="0" y="10"/>
                  </a:lnTo>
                  <a:lnTo>
                    <a:pt x="2" y="6"/>
                  </a:lnTo>
                  <a:lnTo>
                    <a:pt x="4" y="2"/>
                  </a:lnTo>
                  <a:lnTo>
                    <a:pt x="4" y="2"/>
                  </a:lnTo>
                  <a:lnTo>
                    <a:pt x="10" y="0"/>
                  </a:lnTo>
                  <a:lnTo>
                    <a:pt x="10" y="0"/>
                  </a:lnTo>
                  <a:lnTo>
                    <a:pt x="14" y="4"/>
                  </a:lnTo>
                  <a:lnTo>
                    <a:pt x="16" y="1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94" name="Freeform 1515">
              <a:extLst>
                <a:ext uri="{FF2B5EF4-FFF2-40B4-BE49-F238E27FC236}">
                  <a16:creationId xmlns:a16="http://schemas.microsoft.com/office/drawing/2014/main" xmlns="" id="{3A128BBC-8BCA-4CF2-92AB-8A9B99451E1C}"/>
                </a:ext>
              </a:extLst>
            </p:cNvPr>
            <p:cNvSpPr>
              <a:spLocks/>
            </p:cNvSpPr>
            <p:nvPr/>
          </p:nvSpPr>
          <p:spPr bwMode="auto">
            <a:xfrm>
              <a:off x="22129750" y="5184775"/>
              <a:ext cx="25400" cy="22225"/>
            </a:xfrm>
            <a:custGeom>
              <a:avLst/>
              <a:gdLst>
                <a:gd name="T0" fmla="*/ 16 w 16"/>
                <a:gd name="T1" fmla="*/ 10 h 14"/>
                <a:gd name="T2" fmla="*/ 16 w 16"/>
                <a:gd name="T3" fmla="*/ 10 h 14"/>
                <a:gd name="T4" fmla="*/ 12 w 16"/>
                <a:gd name="T5" fmla="*/ 12 h 14"/>
                <a:gd name="T6" fmla="*/ 12 w 16"/>
                <a:gd name="T7" fmla="*/ 12 h 14"/>
                <a:gd name="T8" fmla="*/ 6 w 16"/>
                <a:gd name="T9" fmla="*/ 14 h 14"/>
                <a:gd name="T10" fmla="*/ 0 w 16"/>
                <a:gd name="T11" fmla="*/ 12 h 14"/>
                <a:gd name="T12" fmla="*/ 0 w 16"/>
                <a:gd name="T13" fmla="*/ 12 h 14"/>
                <a:gd name="T14" fmla="*/ 0 w 16"/>
                <a:gd name="T15" fmla="*/ 10 h 14"/>
                <a:gd name="T16" fmla="*/ 0 w 16"/>
                <a:gd name="T17" fmla="*/ 10 h 14"/>
                <a:gd name="T18" fmla="*/ 2 w 16"/>
                <a:gd name="T19" fmla="*/ 6 h 14"/>
                <a:gd name="T20" fmla="*/ 4 w 16"/>
                <a:gd name="T21" fmla="*/ 2 h 14"/>
                <a:gd name="T22" fmla="*/ 4 w 16"/>
                <a:gd name="T23" fmla="*/ 2 h 14"/>
                <a:gd name="T24" fmla="*/ 10 w 16"/>
                <a:gd name="T25" fmla="*/ 0 h 14"/>
                <a:gd name="T26" fmla="*/ 10 w 16"/>
                <a:gd name="T27" fmla="*/ 0 h 14"/>
                <a:gd name="T28" fmla="*/ 14 w 16"/>
                <a:gd name="T29" fmla="*/ 4 h 14"/>
                <a:gd name="T30" fmla="*/ 16 w 16"/>
                <a:gd name="T3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4">
                  <a:moveTo>
                    <a:pt x="16" y="10"/>
                  </a:moveTo>
                  <a:lnTo>
                    <a:pt x="16" y="10"/>
                  </a:lnTo>
                  <a:lnTo>
                    <a:pt x="12" y="12"/>
                  </a:lnTo>
                  <a:lnTo>
                    <a:pt x="12" y="12"/>
                  </a:lnTo>
                  <a:lnTo>
                    <a:pt x="6" y="14"/>
                  </a:lnTo>
                  <a:lnTo>
                    <a:pt x="0" y="12"/>
                  </a:lnTo>
                  <a:lnTo>
                    <a:pt x="0" y="12"/>
                  </a:lnTo>
                  <a:lnTo>
                    <a:pt x="0" y="10"/>
                  </a:lnTo>
                  <a:lnTo>
                    <a:pt x="0" y="10"/>
                  </a:lnTo>
                  <a:lnTo>
                    <a:pt x="2" y="6"/>
                  </a:lnTo>
                  <a:lnTo>
                    <a:pt x="4" y="2"/>
                  </a:lnTo>
                  <a:lnTo>
                    <a:pt x="4" y="2"/>
                  </a:lnTo>
                  <a:lnTo>
                    <a:pt x="10" y="0"/>
                  </a:lnTo>
                  <a:lnTo>
                    <a:pt x="10" y="0"/>
                  </a:lnTo>
                  <a:lnTo>
                    <a:pt x="14" y="4"/>
                  </a:lnTo>
                  <a:lnTo>
                    <a:pt x="16" y="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5" name="Freeform 1516">
              <a:extLst>
                <a:ext uri="{FF2B5EF4-FFF2-40B4-BE49-F238E27FC236}">
                  <a16:creationId xmlns:a16="http://schemas.microsoft.com/office/drawing/2014/main" xmlns="" id="{3B6FBD53-FA68-4D18-A1CA-4F85138862AE}"/>
                </a:ext>
              </a:extLst>
            </p:cNvPr>
            <p:cNvSpPr>
              <a:spLocks/>
            </p:cNvSpPr>
            <p:nvPr/>
          </p:nvSpPr>
          <p:spPr bwMode="auto">
            <a:xfrm>
              <a:off x="22063075" y="5203825"/>
              <a:ext cx="44450" cy="44450"/>
            </a:xfrm>
            <a:custGeom>
              <a:avLst/>
              <a:gdLst>
                <a:gd name="T0" fmla="*/ 0 w 28"/>
                <a:gd name="T1" fmla="*/ 14 h 28"/>
                <a:gd name="T2" fmla="*/ 0 w 28"/>
                <a:gd name="T3" fmla="*/ 14 h 28"/>
                <a:gd name="T4" fmla="*/ 2 w 28"/>
                <a:gd name="T5" fmla="*/ 8 h 28"/>
                <a:gd name="T6" fmla="*/ 4 w 28"/>
                <a:gd name="T7" fmla="*/ 4 h 28"/>
                <a:gd name="T8" fmla="*/ 10 w 28"/>
                <a:gd name="T9" fmla="*/ 0 h 28"/>
                <a:gd name="T10" fmla="*/ 14 w 28"/>
                <a:gd name="T11" fmla="*/ 0 h 28"/>
                <a:gd name="T12" fmla="*/ 14 w 28"/>
                <a:gd name="T13" fmla="*/ 0 h 28"/>
                <a:gd name="T14" fmla="*/ 20 w 28"/>
                <a:gd name="T15" fmla="*/ 0 h 28"/>
                <a:gd name="T16" fmla="*/ 24 w 28"/>
                <a:gd name="T17" fmla="*/ 4 h 28"/>
                <a:gd name="T18" fmla="*/ 26 w 28"/>
                <a:gd name="T19" fmla="*/ 8 h 28"/>
                <a:gd name="T20" fmla="*/ 28 w 28"/>
                <a:gd name="T21" fmla="*/ 14 h 28"/>
                <a:gd name="T22" fmla="*/ 28 w 28"/>
                <a:gd name="T23" fmla="*/ 14 h 28"/>
                <a:gd name="T24" fmla="*/ 26 w 28"/>
                <a:gd name="T25" fmla="*/ 20 h 28"/>
                <a:gd name="T26" fmla="*/ 24 w 28"/>
                <a:gd name="T27" fmla="*/ 24 h 28"/>
                <a:gd name="T28" fmla="*/ 20 w 28"/>
                <a:gd name="T29" fmla="*/ 26 h 28"/>
                <a:gd name="T30" fmla="*/ 14 w 28"/>
                <a:gd name="T31" fmla="*/ 28 h 28"/>
                <a:gd name="T32" fmla="*/ 14 w 28"/>
                <a:gd name="T33" fmla="*/ 28 h 28"/>
                <a:gd name="T34" fmla="*/ 10 w 28"/>
                <a:gd name="T35" fmla="*/ 26 h 28"/>
                <a:gd name="T36" fmla="*/ 4 w 28"/>
                <a:gd name="T37" fmla="*/ 24 h 28"/>
                <a:gd name="T38" fmla="*/ 2 w 28"/>
                <a:gd name="T39" fmla="*/ 20 h 28"/>
                <a:gd name="T40" fmla="*/ 0 w 28"/>
                <a:gd name="T4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8">
                  <a:moveTo>
                    <a:pt x="0" y="14"/>
                  </a:moveTo>
                  <a:lnTo>
                    <a:pt x="0" y="14"/>
                  </a:lnTo>
                  <a:lnTo>
                    <a:pt x="2" y="8"/>
                  </a:lnTo>
                  <a:lnTo>
                    <a:pt x="4" y="4"/>
                  </a:lnTo>
                  <a:lnTo>
                    <a:pt x="10" y="0"/>
                  </a:lnTo>
                  <a:lnTo>
                    <a:pt x="14" y="0"/>
                  </a:lnTo>
                  <a:lnTo>
                    <a:pt x="14" y="0"/>
                  </a:lnTo>
                  <a:lnTo>
                    <a:pt x="20" y="0"/>
                  </a:lnTo>
                  <a:lnTo>
                    <a:pt x="24" y="4"/>
                  </a:lnTo>
                  <a:lnTo>
                    <a:pt x="26" y="8"/>
                  </a:lnTo>
                  <a:lnTo>
                    <a:pt x="28" y="14"/>
                  </a:lnTo>
                  <a:lnTo>
                    <a:pt x="28" y="14"/>
                  </a:lnTo>
                  <a:lnTo>
                    <a:pt x="26" y="20"/>
                  </a:lnTo>
                  <a:lnTo>
                    <a:pt x="24" y="24"/>
                  </a:lnTo>
                  <a:lnTo>
                    <a:pt x="20" y="26"/>
                  </a:lnTo>
                  <a:lnTo>
                    <a:pt x="14" y="28"/>
                  </a:lnTo>
                  <a:lnTo>
                    <a:pt x="14" y="28"/>
                  </a:lnTo>
                  <a:lnTo>
                    <a:pt x="10" y="26"/>
                  </a:lnTo>
                  <a:lnTo>
                    <a:pt x="4" y="24"/>
                  </a:lnTo>
                  <a:lnTo>
                    <a:pt x="2" y="20"/>
                  </a:lnTo>
                  <a:lnTo>
                    <a:pt x="0" y="1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96" name="Freeform 1517">
              <a:extLst>
                <a:ext uri="{FF2B5EF4-FFF2-40B4-BE49-F238E27FC236}">
                  <a16:creationId xmlns:a16="http://schemas.microsoft.com/office/drawing/2014/main" xmlns="" id="{31F051E4-7BDA-4E35-BAF9-142732CE6ACA}"/>
                </a:ext>
              </a:extLst>
            </p:cNvPr>
            <p:cNvSpPr>
              <a:spLocks/>
            </p:cNvSpPr>
            <p:nvPr/>
          </p:nvSpPr>
          <p:spPr bwMode="auto">
            <a:xfrm>
              <a:off x="22063075" y="5203825"/>
              <a:ext cx="44450" cy="44450"/>
            </a:xfrm>
            <a:custGeom>
              <a:avLst/>
              <a:gdLst>
                <a:gd name="T0" fmla="*/ 0 w 28"/>
                <a:gd name="T1" fmla="*/ 14 h 28"/>
                <a:gd name="T2" fmla="*/ 0 w 28"/>
                <a:gd name="T3" fmla="*/ 14 h 28"/>
                <a:gd name="T4" fmla="*/ 2 w 28"/>
                <a:gd name="T5" fmla="*/ 8 h 28"/>
                <a:gd name="T6" fmla="*/ 4 w 28"/>
                <a:gd name="T7" fmla="*/ 4 h 28"/>
                <a:gd name="T8" fmla="*/ 10 w 28"/>
                <a:gd name="T9" fmla="*/ 0 h 28"/>
                <a:gd name="T10" fmla="*/ 14 w 28"/>
                <a:gd name="T11" fmla="*/ 0 h 28"/>
                <a:gd name="T12" fmla="*/ 14 w 28"/>
                <a:gd name="T13" fmla="*/ 0 h 28"/>
                <a:gd name="T14" fmla="*/ 20 w 28"/>
                <a:gd name="T15" fmla="*/ 0 h 28"/>
                <a:gd name="T16" fmla="*/ 24 w 28"/>
                <a:gd name="T17" fmla="*/ 4 h 28"/>
                <a:gd name="T18" fmla="*/ 26 w 28"/>
                <a:gd name="T19" fmla="*/ 8 h 28"/>
                <a:gd name="T20" fmla="*/ 28 w 28"/>
                <a:gd name="T21" fmla="*/ 14 h 28"/>
                <a:gd name="T22" fmla="*/ 28 w 28"/>
                <a:gd name="T23" fmla="*/ 14 h 28"/>
                <a:gd name="T24" fmla="*/ 26 w 28"/>
                <a:gd name="T25" fmla="*/ 20 h 28"/>
                <a:gd name="T26" fmla="*/ 24 w 28"/>
                <a:gd name="T27" fmla="*/ 24 h 28"/>
                <a:gd name="T28" fmla="*/ 20 w 28"/>
                <a:gd name="T29" fmla="*/ 26 h 28"/>
                <a:gd name="T30" fmla="*/ 14 w 28"/>
                <a:gd name="T31" fmla="*/ 28 h 28"/>
                <a:gd name="T32" fmla="*/ 14 w 28"/>
                <a:gd name="T33" fmla="*/ 28 h 28"/>
                <a:gd name="T34" fmla="*/ 10 w 28"/>
                <a:gd name="T35" fmla="*/ 26 h 28"/>
                <a:gd name="T36" fmla="*/ 4 w 28"/>
                <a:gd name="T37" fmla="*/ 24 h 28"/>
                <a:gd name="T38" fmla="*/ 2 w 28"/>
                <a:gd name="T39" fmla="*/ 20 h 28"/>
                <a:gd name="T40" fmla="*/ 0 w 28"/>
                <a:gd name="T4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8">
                  <a:moveTo>
                    <a:pt x="0" y="14"/>
                  </a:moveTo>
                  <a:lnTo>
                    <a:pt x="0" y="14"/>
                  </a:lnTo>
                  <a:lnTo>
                    <a:pt x="2" y="8"/>
                  </a:lnTo>
                  <a:lnTo>
                    <a:pt x="4" y="4"/>
                  </a:lnTo>
                  <a:lnTo>
                    <a:pt x="10" y="0"/>
                  </a:lnTo>
                  <a:lnTo>
                    <a:pt x="14" y="0"/>
                  </a:lnTo>
                  <a:lnTo>
                    <a:pt x="14" y="0"/>
                  </a:lnTo>
                  <a:lnTo>
                    <a:pt x="20" y="0"/>
                  </a:lnTo>
                  <a:lnTo>
                    <a:pt x="24" y="4"/>
                  </a:lnTo>
                  <a:lnTo>
                    <a:pt x="26" y="8"/>
                  </a:lnTo>
                  <a:lnTo>
                    <a:pt x="28" y="14"/>
                  </a:lnTo>
                  <a:lnTo>
                    <a:pt x="28" y="14"/>
                  </a:lnTo>
                  <a:lnTo>
                    <a:pt x="26" y="20"/>
                  </a:lnTo>
                  <a:lnTo>
                    <a:pt x="24" y="24"/>
                  </a:lnTo>
                  <a:lnTo>
                    <a:pt x="20" y="26"/>
                  </a:lnTo>
                  <a:lnTo>
                    <a:pt x="14" y="28"/>
                  </a:lnTo>
                  <a:lnTo>
                    <a:pt x="14" y="28"/>
                  </a:lnTo>
                  <a:lnTo>
                    <a:pt x="10" y="26"/>
                  </a:lnTo>
                  <a:lnTo>
                    <a:pt x="4" y="24"/>
                  </a:lnTo>
                  <a:lnTo>
                    <a:pt x="2" y="20"/>
                  </a:lnTo>
                  <a:lnTo>
                    <a:pt x="0" y="1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7" name="Freeform 1518">
              <a:extLst>
                <a:ext uri="{FF2B5EF4-FFF2-40B4-BE49-F238E27FC236}">
                  <a16:creationId xmlns:a16="http://schemas.microsoft.com/office/drawing/2014/main" xmlns="" id="{A4B8A1FD-F7FF-4A68-ABCD-1B54EAF42409}"/>
                </a:ext>
              </a:extLst>
            </p:cNvPr>
            <p:cNvSpPr>
              <a:spLocks/>
            </p:cNvSpPr>
            <p:nvPr/>
          </p:nvSpPr>
          <p:spPr bwMode="auto">
            <a:xfrm>
              <a:off x="22021800" y="5175250"/>
              <a:ext cx="19050" cy="25400"/>
            </a:xfrm>
            <a:custGeom>
              <a:avLst/>
              <a:gdLst>
                <a:gd name="T0" fmla="*/ 8 w 12"/>
                <a:gd name="T1" fmla="*/ 2 h 16"/>
                <a:gd name="T2" fmla="*/ 8 w 12"/>
                <a:gd name="T3" fmla="*/ 2 h 16"/>
                <a:gd name="T4" fmla="*/ 12 w 12"/>
                <a:gd name="T5" fmla="*/ 8 h 16"/>
                <a:gd name="T6" fmla="*/ 12 w 12"/>
                <a:gd name="T7" fmla="*/ 12 h 16"/>
                <a:gd name="T8" fmla="*/ 12 w 12"/>
                <a:gd name="T9" fmla="*/ 12 h 16"/>
                <a:gd name="T10" fmla="*/ 10 w 12"/>
                <a:gd name="T11" fmla="*/ 14 h 16"/>
                <a:gd name="T12" fmla="*/ 6 w 12"/>
                <a:gd name="T13" fmla="*/ 16 h 16"/>
                <a:gd name="T14" fmla="*/ 6 w 12"/>
                <a:gd name="T15" fmla="*/ 16 h 16"/>
                <a:gd name="T16" fmla="*/ 4 w 12"/>
                <a:gd name="T17" fmla="*/ 14 h 16"/>
                <a:gd name="T18" fmla="*/ 4 w 12"/>
                <a:gd name="T19" fmla="*/ 14 h 16"/>
                <a:gd name="T20" fmla="*/ 0 w 12"/>
                <a:gd name="T21" fmla="*/ 12 h 16"/>
                <a:gd name="T22" fmla="*/ 0 w 12"/>
                <a:gd name="T23" fmla="*/ 12 h 16"/>
                <a:gd name="T24" fmla="*/ 4 w 12"/>
                <a:gd name="T25" fmla="*/ 0 h 16"/>
                <a:gd name="T26" fmla="*/ 8 w 12"/>
                <a:gd name="T2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6">
                  <a:moveTo>
                    <a:pt x="8" y="2"/>
                  </a:moveTo>
                  <a:lnTo>
                    <a:pt x="8" y="2"/>
                  </a:lnTo>
                  <a:lnTo>
                    <a:pt x="12" y="8"/>
                  </a:lnTo>
                  <a:lnTo>
                    <a:pt x="12" y="12"/>
                  </a:lnTo>
                  <a:lnTo>
                    <a:pt x="12" y="12"/>
                  </a:lnTo>
                  <a:lnTo>
                    <a:pt x="10" y="14"/>
                  </a:lnTo>
                  <a:lnTo>
                    <a:pt x="6" y="16"/>
                  </a:lnTo>
                  <a:lnTo>
                    <a:pt x="6" y="16"/>
                  </a:lnTo>
                  <a:lnTo>
                    <a:pt x="4" y="14"/>
                  </a:lnTo>
                  <a:lnTo>
                    <a:pt x="4" y="14"/>
                  </a:lnTo>
                  <a:lnTo>
                    <a:pt x="0" y="12"/>
                  </a:lnTo>
                  <a:lnTo>
                    <a:pt x="0" y="12"/>
                  </a:lnTo>
                  <a:lnTo>
                    <a:pt x="4" y="0"/>
                  </a:lnTo>
                  <a:lnTo>
                    <a:pt x="8" y="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398" name="Freeform 1519">
              <a:extLst>
                <a:ext uri="{FF2B5EF4-FFF2-40B4-BE49-F238E27FC236}">
                  <a16:creationId xmlns:a16="http://schemas.microsoft.com/office/drawing/2014/main" xmlns="" id="{37D46A21-0570-41C3-BC32-F157542D449A}"/>
                </a:ext>
              </a:extLst>
            </p:cNvPr>
            <p:cNvSpPr>
              <a:spLocks/>
            </p:cNvSpPr>
            <p:nvPr/>
          </p:nvSpPr>
          <p:spPr bwMode="auto">
            <a:xfrm>
              <a:off x="22021800" y="5175250"/>
              <a:ext cx="19050" cy="25400"/>
            </a:xfrm>
            <a:custGeom>
              <a:avLst/>
              <a:gdLst>
                <a:gd name="T0" fmla="*/ 8 w 12"/>
                <a:gd name="T1" fmla="*/ 2 h 16"/>
                <a:gd name="T2" fmla="*/ 8 w 12"/>
                <a:gd name="T3" fmla="*/ 2 h 16"/>
                <a:gd name="T4" fmla="*/ 12 w 12"/>
                <a:gd name="T5" fmla="*/ 8 h 16"/>
                <a:gd name="T6" fmla="*/ 12 w 12"/>
                <a:gd name="T7" fmla="*/ 12 h 16"/>
                <a:gd name="T8" fmla="*/ 12 w 12"/>
                <a:gd name="T9" fmla="*/ 12 h 16"/>
                <a:gd name="T10" fmla="*/ 10 w 12"/>
                <a:gd name="T11" fmla="*/ 14 h 16"/>
                <a:gd name="T12" fmla="*/ 6 w 12"/>
                <a:gd name="T13" fmla="*/ 16 h 16"/>
                <a:gd name="T14" fmla="*/ 6 w 12"/>
                <a:gd name="T15" fmla="*/ 16 h 16"/>
                <a:gd name="T16" fmla="*/ 4 w 12"/>
                <a:gd name="T17" fmla="*/ 14 h 16"/>
                <a:gd name="T18" fmla="*/ 4 w 12"/>
                <a:gd name="T19" fmla="*/ 14 h 16"/>
                <a:gd name="T20" fmla="*/ 0 w 12"/>
                <a:gd name="T21" fmla="*/ 12 h 16"/>
                <a:gd name="T22" fmla="*/ 0 w 12"/>
                <a:gd name="T23" fmla="*/ 12 h 16"/>
                <a:gd name="T24" fmla="*/ 4 w 12"/>
                <a:gd name="T25" fmla="*/ 0 h 16"/>
                <a:gd name="T26" fmla="*/ 8 w 12"/>
                <a:gd name="T2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6">
                  <a:moveTo>
                    <a:pt x="8" y="2"/>
                  </a:moveTo>
                  <a:lnTo>
                    <a:pt x="8" y="2"/>
                  </a:lnTo>
                  <a:lnTo>
                    <a:pt x="12" y="8"/>
                  </a:lnTo>
                  <a:lnTo>
                    <a:pt x="12" y="12"/>
                  </a:lnTo>
                  <a:lnTo>
                    <a:pt x="12" y="12"/>
                  </a:lnTo>
                  <a:lnTo>
                    <a:pt x="10" y="14"/>
                  </a:lnTo>
                  <a:lnTo>
                    <a:pt x="6" y="16"/>
                  </a:lnTo>
                  <a:lnTo>
                    <a:pt x="6" y="16"/>
                  </a:lnTo>
                  <a:lnTo>
                    <a:pt x="4" y="14"/>
                  </a:lnTo>
                  <a:lnTo>
                    <a:pt x="4" y="14"/>
                  </a:lnTo>
                  <a:lnTo>
                    <a:pt x="0" y="12"/>
                  </a:lnTo>
                  <a:lnTo>
                    <a:pt x="0" y="12"/>
                  </a:lnTo>
                  <a:lnTo>
                    <a:pt x="4" y="0"/>
                  </a:lnTo>
                  <a:lnTo>
                    <a:pt x="8" y="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399" name="Freeform 1520">
              <a:extLst>
                <a:ext uri="{FF2B5EF4-FFF2-40B4-BE49-F238E27FC236}">
                  <a16:creationId xmlns:a16="http://schemas.microsoft.com/office/drawing/2014/main" xmlns="" id="{83682D4F-C0A3-4FB7-B0EA-D2CE09059193}"/>
                </a:ext>
              </a:extLst>
            </p:cNvPr>
            <p:cNvSpPr>
              <a:spLocks/>
            </p:cNvSpPr>
            <p:nvPr/>
          </p:nvSpPr>
          <p:spPr bwMode="auto">
            <a:xfrm>
              <a:off x="21945600" y="5127625"/>
              <a:ext cx="85725" cy="66675"/>
            </a:xfrm>
            <a:custGeom>
              <a:avLst/>
              <a:gdLst>
                <a:gd name="T0" fmla="*/ 6 w 54"/>
                <a:gd name="T1" fmla="*/ 0 h 42"/>
                <a:gd name="T2" fmla="*/ 6 w 54"/>
                <a:gd name="T3" fmla="*/ 0 h 42"/>
                <a:gd name="T4" fmla="*/ 54 w 54"/>
                <a:gd name="T5" fmla="*/ 30 h 42"/>
                <a:gd name="T6" fmla="*/ 54 w 54"/>
                <a:gd name="T7" fmla="*/ 30 h 42"/>
                <a:gd name="T8" fmla="*/ 48 w 54"/>
                <a:gd name="T9" fmla="*/ 42 h 42"/>
                <a:gd name="T10" fmla="*/ 48 w 54"/>
                <a:gd name="T11" fmla="*/ 42 h 42"/>
                <a:gd name="T12" fmla="*/ 0 w 54"/>
                <a:gd name="T13" fmla="*/ 8 h 42"/>
                <a:gd name="T14" fmla="*/ 0 w 54"/>
                <a:gd name="T15" fmla="*/ 8 h 42"/>
                <a:gd name="T16" fmla="*/ 4 w 54"/>
                <a:gd name="T17" fmla="*/ 4 h 42"/>
                <a:gd name="T18" fmla="*/ 6 w 5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2">
                  <a:moveTo>
                    <a:pt x="6" y="0"/>
                  </a:moveTo>
                  <a:lnTo>
                    <a:pt x="6" y="0"/>
                  </a:lnTo>
                  <a:lnTo>
                    <a:pt x="54" y="30"/>
                  </a:lnTo>
                  <a:lnTo>
                    <a:pt x="54" y="30"/>
                  </a:lnTo>
                  <a:lnTo>
                    <a:pt x="48" y="42"/>
                  </a:lnTo>
                  <a:lnTo>
                    <a:pt x="48" y="42"/>
                  </a:lnTo>
                  <a:lnTo>
                    <a:pt x="0" y="8"/>
                  </a:lnTo>
                  <a:lnTo>
                    <a:pt x="0" y="8"/>
                  </a:lnTo>
                  <a:lnTo>
                    <a:pt x="4" y="4"/>
                  </a:lnTo>
                  <a:lnTo>
                    <a:pt x="6" y="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00" name="Freeform 1521">
              <a:extLst>
                <a:ext uri="{FF2B5EF4-FFF2-40B4-BE49-F238E27FC236}">
                  <a16:creationId xmlns:a16="http://schemas.microsoft.com/office/drawing/2014/main" xmlns="" id="{D1F04583-267E-4F0F-9BD8-856364FA58FE}"/>
                </a:ext>
              </a:extLst>
            </p:cNvPr>
            <p:cNvSpPr>
              <a:spLocks/>
            </p:cNvSpPr>
            <p:nvPr/>
          </p:nvSpPr>
          <p:spPr bwMode="auto">
            <a:xfrm>
              <a:off x="21945600" y="5127625"/>
              <a:ext cx="85725" cy="66675"/>
            </a:xfrm>
            <a:custGeom>
              <a:avLst/>
              <a:gdLst>
                <a:gd name="T0" fmla="*/ 6 w 54"/>
                <a:gd name="T1" fmla="*/ 0 h 42"/>
                <a:gd name="T2" fmla="*/ 6 w 54"/>
                <a:gd name="T3" fmla="*/ 0 h 42"/>
                <a:gd name="T4" fmla="*/ 54 w 54"/>
                <a:gd name="T5" fmla="*/ 30 h 42"/>
                <a:gd name="T6" fmla="*/ 54 w 54"/>
                <a:gd name="T7" fmla="*/ 30 h 42"/>
                <a:gd name="T8" fmla="*/ 48 w 54"/>
                <a:gd name="T9" fmla="*/ 42 h 42"/>
                <a:gd name="T10" fmla="*/ 48 w 54"/>
                <a:gd name="T11" fmla="*/ 42 h 42"/>
                <a:gd name="T12" fmla="*/ 0 w 54"/>
                <a:gd name="T13" fmla="*/ 8 h 42"/>
                <a:gd name="T14" fmla="*/ 0 w 54"/>
                <a:gd name="T15" fmla="*/ 8 h 42"/>
                <a:gd name="T16" fmla="*/ 4 w 54"/>
                <a:gd name="T17" fmla="*/ 4 h 42"/>
                <a:gd name="T18" fmla="*/ 6 w 5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2">
                  <a:moveTo>
                    <a:pt x="6" y="0"/>
                  </a:moveTo>
                  <a:lnTo>
                    <a:pt x="6" y="0"/>
                  </a:lnTo>
                  <a:lnTo>
                    <a:pt x="54" y="30"/>
                  </a:lnTo>
                  <a:lnTo>
                    <a:pt x="54" y="30"/>
                  </a:lnTo>
                  <a:lnTo>
                    <a:pt x="48" y="42"/>
                  </a:lnTo>
                  <a:lnTo>
                    <a:pt x="48" y="42"/>
                  </a:lnTo>
                  <a:lnTo>
                    <a:pt x="0" y="8"/>
                  </a:lnTo>
                  <a:lnTo>
                    <a:pt x="0" y="8"/>
                  </a:lnTo>
                  <a:lnTo>
                    <a:pt x="4" y="4"/>
                  </a:lnTo>
                  <a:lnTo>
                    <a:pt x="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01" name="Freeform 1522">
              <a:extLst>
                <a:ext uri="{FF2B5EF4-FFF2-40B4-BE49-F238E27FC236}">
                  <a16:creationId xmlns:a16="http://schemas.microsoft.com/office/drawing/2014/main" xmlns="" id="{C3AC752A-6340-4286-BCB3-15B2265FA594}"/>
                </a:ext>
              </a:extLst>
            </p:cNvPr>
            <p:cNvSpPr>
              <a:spLocks/>
            </p:cNvSpPr>
            <p:nvPr/>
          </p:nvSpPr>
          <p:spPr bwMode="auto">
            <a:xfrm>
              <a:off x="21932900" y="5118100"/>
              <a:ext cx="22225" cy="22225"/>
            </a:xfrm>
            <a:custGeom>
              <a:avLst/>
              <a:gdLst>
                <a:gd name="T0" fmla="*/ 2 w 14"/>
                <a:gd name="T1" fmla="*/ 12 h 14"/>
                <a:gd name="T2" fmla="*/ 2 w 14"/>
                <a:gd name="T3" fmla="*/ 12 h 14"/>
                <a:gd name="T4" fmla="*/ 0 w 14"/>
                <a:gd name="T5" fmla="*/ 8 h 14"/>
                <a:gd name="T6" fmla="*/ 0 w 14"/>
                <a:gd name="T7" fmla="*/ 2 h 14"/>
                <a:gd name="T8" fmla="*/ 0 w 14"/>
                <a:gd name="T9" fmla="*/ 2 h 14"/>
                <a:gd name="T10" fmla="*/ 2 w 14"/>
                <a:gd name="T11" fmla="*/ 0 h 14"/>
                <a:gd name="T12" fmla="*/ 6 w 14"/>
                <a:gd name="T13" fmla="*/ 0 h 14"/>
                <a:gd name="T14" fmla="*/ 6 w 14"/>
                <a:gd name="T15" fmla="*/ 0 h 14"/>
                <a:gd name="T16" fmla="*/ 8 w 14"/>
                <a:gd name="T17" fmla="*/ 0 h 14"/>
                <a:gd name="T18" fmla="*/ 8 w 14"/>
                <a:gd name="T19" fmla="*/ 0 h 14"/>
                <a:gd name="T20" fmla="*/ 14 w 14"/>
                <a:gd name="T21" fmla="*/ 6 h 14"/>
                <a:gd name="T22" fmla="*/ 14 w 14"/>
                <a:gd name="T23" fmla="*/ 6 h 14"/>
                <a:gd name="T24" fmla="*/ 12 w 14"/>
                <a:gd name="T25" fmla="*/ 10 h 14"/>
                <a:gd name="T26" fmla="*/ 8 w 14"/>
                <a:gd name="T27" fmla="*/ 14 h 14"/>
                <a:gd name="T28" fmla="*/ 2 w 14"/>
                <a:gd name="T2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4">
                  <a:moveTo>
                    <a:pt x="2" y="12"/>
                  </a:moveTo>
                  <a:lnTo>
                    <a:pt x="2" y="12"/>
                  </a:lnTo>
                  <a:lnTo>
                    <a:pt x="0" y="8"/>
                  </a:lnTo>
                  <a:lnTo>
                    <a:pt x="0" y="2"/>
                  </a:lnTo>
                  <a:lnTo>
                    <a:pt x="0" y="2"/>
                  </a:lnTo>
                  <a:lnTo>
                    <a:pt x="2" y="0"/>
                  </a:lnTo>
                  <a:lnTo>
                    <a:pt x="6" y="0"/>
                  </a:lnTo>
                  <a:lnTo>
                    <a:pt x="6" y="0"/>
                  </a:lnTo>
                  <a:lnTo>
                    <a:pt x="8" y="0"/>
                  </a:lnTo>
                  <a:lnTo>
                    <a:pt x="8" y="0"/>
                  </a:lnTo>
                  <a:lnTo>
                    <a:pt x="14" y="6"/>
                  </a:lnTo>
                  <a:lnTo>
                    <a:pt x="14" y="6"/>
                  </a:lnTo>
                  <a:lnTo>
                    <a:pt x="12" y="10"/>
                  </a:lnTo>
                  <a:lnTo>
                    <a:pt x="8" y="14"/>
                  </a:lnTo>
                  <a:lnTo>
                    <a:pt x="2" y="1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02" name="Freeform 1523">
              <a:extLst>
                <a:ext uri="{FF2B5EF4-FFF2-40B4-BE49-F238E27FC236}">
                  <a16:creationId xmlns:a16="http://schemas.microsoft.com/office/drawing/2014/main" xmlns="" id="{8A8B2479-90D9-4762-A0F0-A6A6D55256C4}"/>
                </a:ext>
              </a:extLst>
            </p:cNvPr>
            <p:cNvSpPr>
              <a:spLocks/>
            </p:cNvSpPr>
            <p:nvPr/>
          </p:nvSpPr>
          <p:spPr bwMode="auto">
            <a:xfrm>
              <a:off x="21932900" y="5118100"/>
              <a:ext cx="22225" cy="22225"/>
            </a:xfrm>
            <a:custGeom>
              <a:avLst/>
              <a:gdLst>
                <a:gd name="T0" fmla="*/ 2 w 14"/>
                <a:gd name="T1" fmla="*/ 12 h 14"/>
                <a:gd name="T2" fmla="*/ 2 w 14"/>
                <a:gd name="T3" fmla="*/ 12 h 14"/>
                <a:gd name="T4" fmla="*/ 0 w 14"/>
                <a:gd name="T5" fmla="*/ 8 h 14"/>
                <a:gd name="T6" fmla="*/ 0 w 14"/>
                <a:gd name="T7" fmla="*/ 2 h 14"/>
                <a:gd name="T8" fmla="*/ 0 w 14"/>
                <a:gd name="T9" fmla="*/ 2 h 14"/>
                <a:gd name="T10" fmla="*/ 2 w 14"/>
                <a:gd name="T11" fmla="*/ 0 h 14"/>
                <a:gd name="T12" fmla="*/ 6 w 14"/>
                <a:gd name="T13" fmla="*/ 0 h 14"/>
                <a:gd name="T14" fmla="*/ 6 w 14"/>
                <a:gd name="T15" fmla="*/ 0 h 14"/>
                <a:gd name="T16" fmla="*/ 8 w 14"/>
                <a:gd name="T17" fmla="*/ 0 h 14"/>
                <a:gd name="T18" fmla="*/ 8 w 14"/>
                <a:gd name="T19" fmla="*/ 0 h 14"/>
                <a:gd name="T20" fmla="*/ 14 w 14"/>
                <a:gd name="T21" fmla="*/ 6 h 14"/>
                <a:gd name="T22" fmla="*/ 14 w 14"/>
                <a:gd name="T23" fmla="*/ 6 h 14"/>
                <a:gd name="T24" fmla="*/ 12 w 14"/>
                <a:gd name="T25" fmla="*/ 10 h 14"/>
                <a:gd name="T26" fmla="*/ 8 w 14"/>
                <a:gd name="T27" fmla="*/ 14 h 14"/>
                <a:gd name="T28" fmla="*/ 2 w 14"/>
                <a:gd name="T2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4">
                  <a:moveTo>
                    <a:pt x="2" y="12"/>
                  </a:moveTo>
                  <a:lnTo>
                    <a:pt x="2" y="12"/>
                  </a:lnTo>
                  <a:lnTo>
                    <a:pt x="0" y="8"/>
                  </a:lnTo>
                  <a:lnTo>
                    <a:pt x="0" y="2"/>
                  </a:lnTo>
                  <a:lnTo>
                    <a:pt x="0" y="2"/>
                  </a:lnTo>
                  <a:lnTo>
                    <a:pt x="2" y="0"/>
                  </a:lnTo>
                  <a:lnTo>
                    <a:pt x="6" y="0"/>
                  </a:lnTo>
                  <a:lnTo>
                    <a:pt x="6" y="0"/>
                  </a:lnTo>
                  <a:lnTo>
                    <a:pt x="8" y="0"/>
                  </a:lnTo>
                  <a:lnTo>
                    <a:pt x="8" y="0"/>
                  </a:lnTo>
                  <a:lnTo>
                    <a:pt x="14" y="6"/>
                  </a:lnTo>
                  <a:lnTo>
                    <a:pt x="14" y="6"/>
                  </a:lnTo>
                  <a:lnTo>
                    <a:pt x="12" y="10"/>
                  </a:lnTo>
                  <a:lnTo>
                    <a:pt x="8" y="14"/>
                  </a:lnTo>
                  <a:lnTo>
                    <a:pt x="2" y="1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03" name="Freeform 1524">
              <a:extLst>
                <a:ext uri="{FF2B5EF4-FFF2-40B4-BE49-F238E27FC236}">
                  <a16:creationId xmlns:a16="http://schemas.microsoft.com/office/drawing/2014/main" xmlns="" id="{C8C3B83D-FCF1-498F-9B40-10B18FC4DC64}"/>
                </a:ext>
              </a:extLst>
            </p:cNvPr>
            <p:cNvSpPr>
              <a:spLocks/>
            </p:cNvSpPr>
            <p:nvPr/>
          </p:nvSpPr>
          <p:spPr bwMode="auto">
            <a:xfrm>
              <a:off x="21872575" y="5054600"/>
              <a:ext cx="31750" cy="34925"/>
            </a:xfrm>
            <a:custGeom>
              <a:avLst/>
              <a:gdLst>
                <a:gd name="T0" fmla="*/ 0 w 20"/>
                <a:gd name="T1" fmla="*/ 10 h 22"/>
                <a:gd name="T2" fmla="*/ 0 w 20"/>
                <a:gd name="T3" fmla="*/ 10 h 22"/>
                <a:gd name="T4" fmla="*/ 0 w 20"/>
                <a:gd name="T5" fmla="*/ 6 h 22"/>
                <a:gd name="T6" fmla="*/ 2 w 20"/>
                <a:gd name="T7" fmla="*/ 2 h 22"/>
                <a:gd name="T8" fmla="*/ 6 w 20"/>
                <a:gd name="T9" fmla="*/ 0 h 22"/>
                <a:gd name="T10" fmla="*/ 10 w 20"/>
                <a:gd name="T11" fmla="*/ 0 h 22"/>
                <a:gd name="T12" fmla="*/ 10 w 20"/>
                <a:gd name="T13" fmla="*/ 0 h 22"/>
                <a:gd name="T14" fmla="*/ 14 w 20"/>
                <a:gd name="T15" fmla="*/ 0 h 22"/>
                <a:gd name="T16" fmla="*/ 18 w 20"/>
                <a:gd name="T17" fmla="*/ 2 h 22"/>
                <a:gd name="T18" fmla="*/ 20 w 20"/>
                <a:gd name="T19" fmla="*/ 6 h 22"/>
                <a:gd name="T20" fmla="*/ 20 w 20"/>
                <a:gd name="T21" fmla="*/ 10 h 22"/>
                <a:gd name="T22" fmla="*/ 20 w 20"/>
                <a:gd name="T23" fmla="*/ 10 h 22"/>
                <a:gd name="T24" fmla="*/ 20 w 20"/>
                <a:gd name="T25" fmla="*/ 14 h 22"/>
                <a:gd name="T26" fmla="*/ 18 w 20"/>
                <a:gd name="T27" fmla="*/ 18 h 22"/>
                <a:gd name="T28" fmla="*/ 14 w 20"/>
                <a:gd name="T29" fmla="*/ 20 h 22"/>
                <a:gd name="T30" fmla="*/ 10 w 20"/>
                <a:gd name="T31" fmla="*/ 22 h 22"/>
                <a:gd name="T32" fmla="*/ 10 w 20"/>
                <a:gd name="T33" fmla="*/ 22 h 22"/>
                <a:gd name="T34" fmla="*/ 6 w 20"/>
                <a:gd name="T35" fmla="*/ 20 h 22"/>
                <a:gd name="T36" fmla="*/ 2 w 20"/>
                <a:gd name="T37" fmla="*/ 18 h 22"/>
                <a:gd name="T38" fmla="*/ 0 w 20"/>
                <a:gd name="T39" fmla="*/ 14 h 22"/>
                <a:gd name="T40" fmla="*/ 0 w 20"/>
                <a:gd name="T4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2">
                  <a:moveTo>
                    <a:pt x="0" y="10"/>
                  </a:moveTo>
                  <a:lnTo>
                    <a:pt x="0" y="10"/>
                  </a:lnTo>
                  <a:lnTo>
                    <a:pt x="0" y="6"/>
                  </a:lnTo>
                  <a:lnTo>
                    <a:pt x="2" y="2"/>
                  </a:lnTo>
                  <a:lnTo>
                    <a:pt x="6" y="0"/>
                  </a:lnTo>
                  <a:lnTo>
                    <a:pt x="10" y="0"/>
                  </a:lnTo>
                  <a:lnTo>
                    <a:pt x="10" y="0"/>
                  </a:lnTo>
                  <a:lnTo>
                    <a:pt x="14" y="0"/>
                  </a:lnTo>
                  <a:lnTo>
                    <a:pt x="18" y="2"/>
                  </a:lnTo>
                  <a:lnTo>
                    <a:pt x="20" y="6"/>
                  </a:lnTo>
                  <a:lnTo>
                    <a:pt x="20" y="10"/>
                  </a:lnTo>
                  <a:lnTo>
                    <a:pt x="20" y="10"/>
                  </a:lnTo>
                  <a:lnTo>
                    <a:pt x="20" y="14"/>
                  </a:lnTo>
                  <a:lnTo>
                    <a:pt x="18" y="18"/>
                  </a:lnTo>
                  <a:lnTo>
                    <a:pt x="14" y="20"/>
                  </a:lnTo>
                  <a:lnTo>
                    <a:pt x="10" y="22"/>
                  </a:lnTo>
                  <a:lnTo>
                    <a:pt x="10" y="22"/>
                  </a:lnTo>
                  <a:lnTo>
                    <a:pt x="6" y="20"/>
                  </a:lnTo>
                  <a:lnTo>
                    <a:pt x="2" y="18"/>
                  </a:lnTo>
                  <a:lnTo>
                    <a:pt x="0" y="14"/>
                  </a:lnTo>
                  <a:lnTo>
                    <a:pt x="0" y="1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04" name="Freeform 1525">
              <a:extLst>
                <a:ext uri="{FF2B5EF4-FFF2-40B4-BE49-F238E27FC236}">
                  <a16:creationId xmlns:a16="http://schemas.microsoft.com/office/drawing/2014/main" xmlns="" id="{422264BF-9BC3-4F92-AC4F-37468AF3F247}"/>
                </a:ext>
              </a:extLst>
            </p:cNvPr>
            <p:cNvSpPr>
              <a:spLocks/>
            </p:cNvSpPr>
            <p:nvPr/>
          </p:nvSpPr>
          <p:spPr bwMode="auto">
            <a:xfrm>
              <a:off x="21872575" y="5054600"/>
              <a:ext cx="31750" cy="34925"/>
            </a:xfrm>
            <a:custGeom>
              <a:avLst/>
              <a:gdLst>
                <a:gd name="T0" fmla="*/ 0 w 20"/>
                <a:gd name="T1" fmla="*/ 10 h 22"/>
                <a:gd name="T2" fmla="*/ 0 w 20"/>
                <a:gd name="T3" fmla="*/ 10 h 22"/>
                <a:gd name="T4" fmla="*/ 0 w 20"/>
                <a:gd name="T5" fmla="*/ 6 h 22"/>
                <a:gd name="T6" fmla="*/ 2 w 20"/>
                <a:gd name="T7" fmla="*/ 2 h 22"/>
                <a:gd name="T8" fmla="*/ 6 w 20"/>
                <a:gd name="T9" fmla="*/ 0 h 22"/>
                <a:gd name="T10" fmla="*/ 10 w 20"/>
                <a:gd name="T11" fmla="*/ 0 h 22"/>
                <a:gd name="T12" fmla="*/ 10 w 20"/>
                <a:gd name="T13" fmla="*/ 0 h 22"/>
                <a:gd name="T14" fmla="*/ 14 w 20"/>
                <a:gd name="T15" fmla="*/ 0 h 22"/>
                <a:gd name="T16" fmla="*/ 18 w 20"/>
                <a:gd name="T17" fmla="*/ 2 h 22"/>
                <a:gd name="T18" fmla="*/ 20 w 20"/>
                <a:gd name="T19" fmla="*/ 6 h 22"/>
                <a:gd name="T20" fmla="*/ 20 w 20"/>
                <a:gd name="T21" fmla="*/ 10 h 22"/>
                <a:gd name="T22" fmla="*/ 20 w 20"/>
                <a:gd name="T23" fmla="*/ 10 h 22"/>
                <a:gd name="T24" fmla="*/ 20 w 20"/>
                <a:gd name="T25" fmla="*/ 14 h 22"/>
                <a:gd name="T26" fmla="*/ 18 w 20"/>
                <a:gd name="T27" fmla="*/ 18 h 22"/>
                <a:gd name="T28" fmla="*/ 14 w 20"/>
                <a:gd name="T29" fmla="*/ 20 h 22"/>
                <a:gd name="T30" fmla="*/ 10 w 20"/>
                <a:gd name="T31" fmla="*/ 22 h 22"/>
                <a:gd name="T32" fmla="*/ 10 w 20"/>
                <a:gd name="T33" fmla="*/ 22 h 22"/>
                <a:gd name="T34" fmla="*/ 6 w 20"/>
                <a:gd name="T35" fmla="*/ 20 h 22"/>
                <a:gd name="T36" fmla="*/ 2 w 20"/>
                <a:gd name="T37" fmla="*/ 18 h 22"/>
                <a:gd name="T38" fmla="*/ 0 w 20"/>
                <a:gd name="T39" fmla="*/ 14 h 22"/>
                <a:gd name="T40" fmla="*/ 0 w 20"/>
                <a:gd name="T4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2">
                  <a:moveTo>
                    <a:pt x="0" y="10"/>
                  </a:moveTo>
                  <a:lnTo>
                    <a:pt x="0" y="10"/>
                  </a:lnTo>
                  <a:lnTo>
                    <a:pt x="0" y="6"/>
                  </a:lnTo>
                  <a:lnTo>
                    <a:pt x="2" y="2"/>
                  </a:lnTo>
                  <a:lnTo>
                    <a:pt x="6" y="0"/>
                  </a:lnTo>
                  <a:lnTo>
                    <a:pt x="10" y="0"/>
                  </a:lnTo>
                  <a:lnTo>
                    <a:pt x="10" y="0"/>
                  </a:lnTo>
                  <a:lnTo>
                    <a:pt x="14" y="0"/>
                  </a:lnTo>
                  <a:lnTo>
                    <a:pt x="18" y="2"/>
                  </a:lnTo>
                  <a:lnTo>
                    <a:pt x="20" y="6"/>
                  </a:lnTo>
                  <a:lnTo>
                    <a:pt x="20" y="10"/>
                  </a:lnTo>
                  <a:lnTo>
                    <a:pt x="20" y="10"/>
                  </a:lnTo>
                  <a:lnTo>
                    <a:pt x="20" y="14"/>
                  </a:lnTo>
                  <a:lnTo>
                    <a:pt x="18" y="18"/>
                  </a:lnTo>
                  <a:lnTo>
                    <a:pt x="14" y="20"/>
                  </a:lnTo>
                  <a:lnTo>
                    <a:pt x="10" y="22"/>
                  </a:lnTo>
                  <a:lnTo>
                    <a:pt x="10" y="22"/>
                  </a:lnTo>
                  <a:lnTo>
                    <a:pt x="6" y="20"/>
                  </a:lnTo>
                  <a:lnTo>
                    <a:pt x="2" y="18"/>
                  </a:lnTo>
                  <a:lnTo>
                    <a:pt x="0" y="14"/>
                  </a:lnTo>
                  <a:lnTo>
                    <a:pt x="0" y="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05" name="Freeform 1526">
              <a:extLst>
                <a:ext uri="{FF2B5EF4-FFF2-40B4-BE49-F238E27FC236}">
                  <a16:creationId xmlns:a16="http://schemas.microsoft.com/office/drawing/2014/main" xmlns="" id="{4455C198-58BF-48DA-91BF-D8CBC2F49469}"/>
                </a:ext>
              </a:extLst>
            </p:cNvPr>
            <p:cNvSpPr>
              <a:spLocks/>
            </p:cNvSpPr>
            <p:nvPr/>
          </p:nvSpPr>
          <p:spPr bwMode="auto">
            <a:xfrm>
              <a:off x="21847175" y="5130800"/>
              <a:ext cx="19050" cy="28575"/>
            </a:xfrm>
            <a:custGeom>
              <a:avLst/>
              <a:gdLst>
                <a:gd name="T0" fmla="*/ 12 w 12"/>
                <a:gd name="T1" fmla="*/ 6 h 18"/>
                <a:gd name="T2" fmla="*/ 12 w 12"/>
                <a:gd name="T3" fmla="*/ 8 h 18"/>
                <a:gd name="T4" fmla="*/ 12 w 12"/>
                <a:gd name="T5" fmla="*/ 8 h 18"/>
                <a:gd name="T6" fmla="*/ 10 w 12"/>
                <a:gd name="T7" fmla="*/ 18 h 18"/>
                <a:gd name="T8" fmla="*/ 10 w 12"/>
                <a:gd name="T9" fmla="*/ 18 h 18"/>
                <a:gd name="T10" fmla="*/ 0 w 12"/>
                <a:gd name="T11" fmla="*/ 12 h 18"/>
                <a:gd name="T12" fmla="*/ 0 w 12"/>
                <a:gd name="T13" fmla="*/ 12 h 18"/>
                <a:gd name="T14" fmla="*/ 2 w 12"/>
                <a:gd name="T15" fmla="*/ 4 h 18"/>
                <a:gd name="T16" fmla="*/ 2 w 12"/>
                <a:gd name="T17" fmla="*/ 4 h 18"/>
                <a:gd name="T18" fmla="*/ 6 w 12"/>
                <a:gd name="T19" fmla="*/ 0 h 18"/>
                <a:gd name="T20" fmla="*/ 10 w 12"/>
                <a:gd name="T21" fmla="*/ 0 h 18"/>
                <a:gd name="T22" fmla="*/ 10 w 12"/>
                <a:gd name="T23" fmla="*/ 0 h 18"/>
                <a:gd name="T24" fmla="*/ 12 w 12"/>
                <a:gd name="T25" fmla="*/ 2 h 18"/>
                <a:gd name="T26" fmla="*/ 12 w 12"/>
                <a:gd name="T2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12" y="6"/>
                  </a:moveTo>
                  <a:lnTo>
                    <a:pt x="12" y="8"/>
                  </a:lnTo>
                  <a:lnTo>
                    <a:pt x="12" y="8"/>
                  </a:lnTo>
                  <a:lnTo>
                    <a:pt x="10" y="18"/>
                  </a:lnTo>
                  <a:lnTo>
                    <a:pt x="10" y="18"/>
                  </a:lnTo>
                  <a:lnTo>
                    <a:pt x="0" y="12"/>
                  </a:lnTo>
                  <a:lnTo>
                    <a:pt x="0" y="12"/>
                  </a:lnTo>
                  <a:lnTo>
                    <a:pt x="2" y="4"/>
                  </a:lnTo>
                  <a:lnTo>
                    <a:pt x="2" y="4"/>
                  </a:lnTo>
                  <a:lnTo>
                    <a:pt x="6" y="0"/>
                  </a:lnTo>
                  <a:lnTo>
                    <a:pt x="10" y="0"/>
                  </a:lnTo>
                  <a:lnTo>
                    <a:pt x="10" y="0"/>
                  </a:lnTo>
                  <a:lnTo>
                    <a:pt x="12" y="2"/>
                  </a:lnTo>
                  <a:lnTo>
                    <a:pt x="12" y="6"/>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06" name="Freeform 1527">
              <a:extLst>
                <a:ext uri="{FF2B5EF4-FFF2-40B4-BE49-F238E27FC236}">
                  <a16:creationId xmlns:a16="http://schemas.microsoft.com/office/drawing/2014/main" xmlns="" id="{2FCC936B-0BB6-40F9-AA5B-FF86A6E4EEA1}"/>
                </a:ext>
              </a:extLst>
            </p:cNvPr>
            <p:cNvSpPr>
              <a:spLocks/>
            </p:cNvSpPr>
            <p:nvPr/>
          </p:nvSpPr>
          <p:spPr bwMode="auto">
            <a:xfrm>
              <a:off x="21847175" y="5130800"/>
              <a:ext cx="19050" cy="28575"/>
            </a:xfrm>
            <a:custGeom>
              <a:avLst/>
              <a:gdLst>
                <a:gd name="T0" fmla="*/ 12 w 12"/>
                <a:gd name="T1" fmla="*/ 6 h 18"/>
                <a:gd name="T2" fmla="*/ 12 w 12"/>
                <a:gd name="T3" fmla="*/ 8 h 18"/>
                <a:gd name="T4" fmla="*/ 12 w 12"/>
                <a:gd name="T5" fmla="*/ 8 h 18"/>
                <a:gd name="T6" fmla="*/ 10 w 12"/>
                <a:gd name="T7" fmla="*/ 18 h 18"/>
                <a:gd name="T8" fmla="*/ 10 w 12"/>
                <a:gd name="T9" fmla="*/ 18 h 18"/>
                <a:gd name="T10" fmla="*/ 0 w 12"/>
                <a:gd name="T11" fmla="*/ 12 h 18"/>
                <a:gd name="T12" fmla="*/ 0 w 12"/>
                <a:gd name="T13" fmla="*/ 12 h 18"/>
                <a:gd name="T14" fmla="*/ 2 w 12"/>
                <a:gd name="T15" fmla="*/ 4 h 18"/>
                <a:gd name="T16" fmla="*/ 2 w 12"/>
                <a:gd name="T17" fmla="*/ 4 h 18"/>
                <a:gd name="T18" fmla="*/ 6 w 12"/>
                <a:gd name="T19" fmla="*/ 0 h 18"/>
                <a:gd name="T20" fmla="*/ 10 w 12"/>
                <a:gd name="T21" fmla="*/ 0 h 18"/>
                <a:gd name="T22" fmla="*/ 10 w 12"/>
                <a:gd name="T23" fmla="*/ 0 h 18"/>
                <a:gd name="T24" fmla="*/ 12 w 12"/>
                <a:gd name="T25" fmla="*/ 2 h 18"/>
                <a:gd name="T26" fmla="*/ 12 w 12"/>
                <a:gd name="T2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8">
                  <a:moveTo>
                    <a:pt x="12" y="6"/>
                  </a:moveTo>
                  <a:lnTo>
                    <a:pt x="12" y="8"/>
                  </a:lnTo>
                  <a:lnTo>
                    <a:pt x="12" y="8"/>
                  </a:lnTo>
                  <a:lnTo>
                    <a:pt x="10" y="18"/>
                  </a:lnTo>
                  <a:lnTo>
                    <a:pt x="10" y="18"/>
                  </a:lnTo>
                  <a:lnTo>
                    <a:pt x="0" y="12"/>
                  </a:lnTo>
                  <a:lnTo>
                    <a:pt x="0" y="12"/>
                  </a:lnTo>
                  <a:lnTo>
                    <a:pt x="2" y="4"/>
                  </a:lnTo>
                  <a:lnTo>
                    <a:pt x="2" y="4"/>
                  </a:lnTo>
                  <a:lnTo>
                    <a:pt x="6" y="0"/>
                  </a:lnTo>
                  <a:lnTo>
                    <a:pt x="10" y="0"/>
                  </a:lnTo>
                  <a:lnTo>
                    <a:pt x="10" y="0"/>
                  </a:lnTo>
                  <a:lnTo>
                    <a:pt x="12" y="2"/>
                  </a:lnTo>
                  <a:lnTo>
                    <a:pt x="12"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07" name="Freeform 1528">
              <a:extLst>
                <a:ext uri="{FF2B5EF4-FFF2-40B4-BE49-F238E27FC236}">
                  <a16:creationId xmlns:a16="http://schemas.microsoft.com/office/drawing/2014/main" xmlns="" id="{7B625BE9-3D24-4182-AD91-1B13AD017EEF}"/>
                </a:ext>
              </a:extLst>
            </p:cNvPr>
            <p:cNvSpPr>
              <a:spLocks noEditPoints="1"/>
            </p:cNvSpPr>
            <p:nvPr/>
          </p:nvSpPr>
          <p:spPr bwMode="auto">
            <a:xfrm>
              <a:off x="21802725" y="4975225"/>
              <a:ext cx="171450" cy="190500"/>
            </a:xfrm>
            <a:custGeom>
              <a:avLst/>
              <a:gdLst>
                <a:gd name="T0" fmla="*/ 84 w 108"/>
                <a:gd name="T1" fmla="*/ 100 h 120"/>
                <a:gd name="T2" fmla="*/ 90 w 108"/>
                <a:gd name="T3" fmla="*/ 104 h 120"/>
                <a:gd name="T4" fmla="*/ 72 w 108"/>
                <a:gd name="T5" fmla="*/ 116 h 120"/>
                <a:gd name="T6" fmla="*/ 54 w 108"/>
                <a:gd name="T7" fmla="*/ 120 h 120"/>
                <a:gd name="T8" fmla="*/ 44 w 108"/>
                <a:gd name="T9" fmla="*/ 118 h 120"/>
                <a:gd name="T10" fmla="*/ 38 w 108"/>
                <a:gd name="T11" fmla="*/ 116 h 120"/>
                <a:gd name="T12" fmla="*/ 40 w 108"/>
                <a:gd name="T13" fmla="*/ 104 h 120"/>
                <a:gd name="T14" fmla="*/ 40 w 108"/>
                <a:gd name="T15" fmla="*/ 100 h 120"/>
                <a:gd name="T16" fmla="*/ 38 w 108"/>
                <a:gd name="T17" fmla="*/ 96 h 120"/>
                <a:gd name="T18" fmla="*/ 30 w 108"/>
                <a:gd name="T19" fmla="*/ 100 h 120"/>
                <a:gd name="T20" fmla="*/ 28 w 108"/>
                <a:gd name="T21" fmla="*/ 110 h 120"/>
                <a:gd name="T22" fmla="*/ 16 w 108"/>
                <a:gd name="T23" fmla="*/ 102 h 120"/>
                <a:gd name="T24" fmla="*/ 2 w 108"/>
                <a:gd name="T25" fmla="*/ 76 h 120"/>
                <a:gd name="T26" fmla="*/ 0 w 108"/>
                <a:gd name="T27" fmla="*/ 60 h 120"/>
                <a:gd name="T28" fmla="*/ 4 w 108"/>
                <a:gd name="T29" fmla="*/ 38 h 120"/>
                <a:gd name="T30" fmla="*/ 16 w 108"/>
                <a:gd name="T31" fmla="*/ 18 h 120"/>
                <a:gd name="T32" fmla="*/ 32 w 108"/>
                <a:gd name="T33" fmla="*/ 6 h 120"/>
                <a:gd name="T34" fmla="*/ 54 w 108"/>
                <a:gd name="T35" fmla="*/ 0 h 120"/>
                <a:gd name="T36" fmla="*/ 64 w 108"/>
                <a:gd name="T37" fmla="*/ 2 h 120"/>
                <a:gd name="T38" fmla="*/ 84 w 108"/>
                <a:gd name="T39" fmla="*/ 12 h 120"/>
                <a:gd name="T40" fmla="*/ 98 w 108"/>
                <a:gd name="T41" fmla="*/ 28 h 120"/>
                <a:gd name="T42" fmla="*/ 106 w 108"/>
                <a:gd name="T43" fmla="*/ 48 h 120"/>
                <a:gd name="T44" fmla="*/ 108 w 108"/>
                <a:gd name="T45" fmla="*/ 60 h 120"/>
                <a:gd name="T46" fmla="*/ 104 w 108"/>
                <a:gd name="T47" fmla="*/ 78 h 120"/>
                <a:gd name="T48" fmla="*/ 96 w 108"/>
                <a:gd name="T49" fmla="*/ 96 h 120"/>
                <a:gd name="T50" fmla="*/ 90 w 108"/>
                <a:gd name="T51" fmla="*/ 90 h 120"/>
                <a:gd name="T52" fmla="*/ 88 w 108"/>
                <a:gd name="T53" fmla="*/ 90 h 120"/>
                <a:gd name="T54" fmla="*/ 82 w 108"/>
                <a:gd name="T55" fmla="*/ 92 h 120"/>
                <a:gd name="T56" fmla="*/ 82 w 108"/>
                <a:gd name="T57" fmla="*/ 96 h 120"/>
                <a:gd name="T58" fmla="*/ 22 w 108"/>
                <a:gd name="T59" fmla="*/ 60 h 120"/>
                <a:gd name="T60" fmla="*/ 22 w 108"/>
                <a:gd name="T61" fmla="*/ 66 h 120"/>
                <a:gd name="T62" fmla="*/ 28 w 108"/>
                <a:gd name="T63" fmla="*/ 80 h 120"/>
                <a:gd name="T64" fmla="*/ 36 w 108"/>
                <a:gd name="T65" fmla="*/ 90 h 120"/>
                <a:gd name="T66" fmla="*/ 48 w 108"/>
                <a:gd name="T67" fmla="*/ 94 h 120"/>
                <a:gd name="T68" fmla="*/ 54 w 108"/>
                <a:gd name="T69" fmla="*/ 96 h 120"/>
                <a:gd name="T70" fmla="*/ 66 w 108"/>
                <a:gd name="T71" fmla="*/ 92 h 120"/>
                <a:gd name="T72" fmla="*/ 76 w 108"/>
                <a:gd name="T73" fmla="*/ 84 h 120"/>
                <a:gd name="T74" fmla="*/ 86 w 108"/>
                <a:gd name="T75" fmla="*/ 66 h 120"/>
                <a:gd name="T76" fmla="*/ 86 w 108"/>
                <a:gd name="T77" fmla="*/ 60 h 120"/>
                <a:gd name="T78" fmla="*/ 84 w 108"/>
                <a:gd name="T79" fmla="*/ 46 h 120"/>
                <a:gd name="T80" fmla="*/ 72 w 108"/>
                <a:gd name="T81" fmla="*/ 30 h 120"/>
                <a:gd name="T82" fmla="*/ 60 w 108"/>
                <a:gd name="T83" fmla="*/ 26 h 120"/>
                <a:gd name="T84" fmla="*/ 54 w 108"/>
                <a:gd name="T85" fmla="*/ 24 h 120"/>
                <a:gd name="T86" fmla="*/ 42 w 108"/>
                <a:gd name="T87" fmla="*/ 28 h 120"/>
                <a:gd name="T88" fmla="*/ 32 w 108"/>
                <a:gd name="T89" fmla="*/ 36 h 120"/>
                <a:gd name="T90" fmla="*/ 24 w 108"/>
                <a:gd name="T91" fmla="*/ 46 h 120"/>
                <a:gd name="T92" fmla="*/ 22 w 108"/>
                <a:gd name="T93"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120">
                  <a:moveTo>
                    <a:pt x="84" y="100"/>
                  </a:moveTo>
                  <a:lnTo>
                    <a:pt x="84" y="100"/>
                  </a:lnTo>
                  <a:lnTo>
                    <a:pt x="90" y="104"/>
                  </a:lnTo>
                  <a:lnTo>
                    <a:pt x="90" y="104"/>
                  </a:lnTo>
                  <a:lnTo>
                    <a:pt x="82" y="110"/>
                  </a:lnTo>
                  <a:lnTo>
                    <a:pt x="72" y="116"/>
                  </a:lnTo>
                  <a:lnTo>
                    <a:pt x="64" y="118"/>
                  </a:lnTo>
                  <a:lnTo>
                    <a:pt x="54" y="120"/>
                  </a:lnTo>
                  <a:lnTo>
                    <a:pt x="54" y="120"/>
                  </a:lnTo>
                  <a:lnTo>
                    <a:pt x="44" y="118"/>
                  </a:lnTo>
                  <a:lnTo>
                    <a:pt x="38" y="116"/>
                  </a:lnTo>
                  <a:lnTo>
                    <a:pt x="38" y="116"/>
                  </a:lnTo>
                  <a:lnTo>
                    <a:pt x="40" y="106"/>
                  </a:lnTo>
                  <a:lnTo>
                    <a:pt x="40" y="104"/>
                  </a:lnTo>
                  <a:lnTo>
                    <a:pt x="40" y="104"/>
                  </a:lnTo>
                  <a:lnTo>
                    <a:pt x="40" y="100"/>
                  </a:lnTo>
                  <a:lnTo>
                    <a:pt x="38" y="96"/>
                  </a:lnTo>
                  <a:lnTo>
                    <a:pt x="38" y="96"/>
                  </a:lnTo>
                  <a:lnTo>
                    <a:pt x="34" y="98"/>
                  </a:lnTo>
                  <a:lnTo>
                    <a:pt x="30" y="100"/>
                  </a:lnTo>
                  <a:lnTo>
                    <a:pt x="30" y="100"/>
                  </a:lnTo>
                  <a:lnTo>
                    <a:pt x="28" y="110"/>
                  </a:lnTo>
                  <a:lnTo>
                    <a:pt x="28" y="110"/>
                  </a:lnTo>
                  <a:lnTo>
                    <a:pt x="16" y="102"/>
                  </a:lnTo>
                  <a:lnTo>
                    <a:pt x="8" y="90"/>
                  </a:lnTo>
                  <a:lnTo>
                    <a:pt x="2" y="76"/>
                  </a:lnTo>
                  <a:lnTo>
                    <a:pt x="0" y="60"/>
                  </a:lnTo>
                  <a:lnTo>
                    <a:pt x="0" y="60"/>
                  </a:lnTo>
                  <a:lnTo>
                    <a:pt x="0" y="48"/>
                  </a:lnTo>
                  <a:lnTo>
                    <a:pt x="4" y="38"/>
                  </a:lnTo>
                  <a:lnTo>
                    <a:pt x="10" y="28"/>
                  </a:lnTo>
                  <a:lnTo>
                    <a:pt x="16" y="18"/>
                  </a:lnTo>
                  <a:lnTo>
                    <a:pt x="24" y="12"/>
                  </a:lnTo>
                  <a:lnTo>
                    <a:pt x="32" y="6"/>
                  </a:lnTo>
                  <a:lnTo>
                    <a:pt x="44" y="2"/>
                  </a:lnTo>
                  <a:lnTo>
                    <a:pt x="54" y="0"/>
                  </a:lnTo>
                  <a:lnTo>
                    <a:pt x="54" y="0"/>
                  </a:lnTo>
                  <a:lnTo>
                    <a:pt x="64" y="2"/>
                  </a:lnTo>
                  <a:lnTo>
                    <a:pt x="74" y="6"/>
                  </a:lnTo>
                  <a:lnTo>
                    <a:pt x="84" y="12"/>
                  </a:lnTo>
                  <a:lnTo>
                    <a:pt x="92" y="18"/>
                  </a:lnTo>
                  <a:lnTo>
                    <a:pt x="98" y="28"/>
                  </a:lnTo>
                  <a:lnTo>
                    <a:pt x="104" y="38"/>
                  </a:lnTo>
                  <a:lnTo>
                    <a:pt x="106" y="48"/>
                  </a:lnTo>
                  <a:lnTo>
                    <a:pt x="108" y="60"/>
                  </a:lnTo>
                  <a:lnTo>
                    <a:pt x="108" y="60"/>
                  </a:lnTo>
                  <a:lnTo>
                    <a:pt x="106" y="70"/>
                  </a:lnTo>
                  <a:lnTo>
                    <a:pt x="104" y="78"/>
                  </a:lnTo>
                  <a:lnTo>
                    <a:pt x="96" y="96"/>
                  </a:lnTo>
                  <a:lnTo>
                    <a:pt x="96" y="96"/>
                  </a:lnTo>
                  <a:lnTo>
                    <a:pt x="90" y="90"/>
                  </a:lnTo>
                  <a:lnTo>
                    <a:pt x="90" y="90"/>
                  </a:lnTo>
                  <a:lnTo>
                    <a:pt x="88" y="90"/>
                  </a:lnTo>
                  <a:lnTo>
                    <a:pt x="88" y="90"/>
                  </a:lnTo>
                  <a:lnTo>
                    <a:pt x="84" y="90"/>
                  </a:lnTo>
                  <a:lnTo>
                    <a:pt x="82" y="92"/>
                  </a:lnTo>
                  <a:lnTo>
                    <a:pt x="82" y="92"/>
                  </a:lnTo>
                  <a:lnTo>
                    <a:pt x="82" y="96"/>
                  </a:lnTo>
                  <a:lnTo>
                    <a:pt x="84" y="100"/>
                  </a:lnTo>
                  <a:close/>
                  <a:moveTo>
                    <a:pt x="22" y="60"/>
                  </a:moveTo>
                  <a:lnTo>
                    <a:pt x="22" y="60"/>
                  </a:lnTo>
                  <a:lnTo>
                    <a:pt x="22" y="66"/>
                  </a:lnTo>
                  <a:lnTo>
                    <a:pt x="24" y="74"/>
                  </a:lnTo>
                  <a:lnTo>
                    <a:pt x="28" y="80"/>
                  </a:lnTo>
                  <a:lnTo>
                    <a:pt x="32" y="84"/>
                  </a:lnTo>
                  <a:lnTo>
                    <a:pt x="36" y="90"/>
                  </a:lnTo>
                  <a:lnTo>
                    <a:pt x="42" y="92"/>
                  </a:lnTo>
                  <a:lnTo>
                    <a:pt x="48" y="94"/>
                  </a:lnTo>
                  <a:lnTo>
                    <a:pt x="54" y="96"/>
                  </a:lnTo>
                  <a:lnTo>
                    <a:pt x="54" y="96"/>
                  </a:lnTo>
                  <a:lnTo>
                    <a:pt x="60" y="94"/>
                  </a:lnTo>
                  <a:lnTo>
                    <a:pt x="66" y="92"/>
                  </a:lnTo>
                  <a:lnTo>
                    <a:pt x="72" y="90"/>
                  </a:lnTo>
                  <a:lnTo>
                    <a:pt x="76" y="84"/>
                  </a:lnTo>
                  <a:lnTo>
                    <a:pt x="84" y="74"/>
                  </a:lnTo>
                  <a:lnTo>
                    <a:pt x="86" y="66"/>
                  </a:lnTo>
                  <a:lnTo>
                    <a:pt x="86" y="60"/>
                  </a:lnTo>
                  <a:lnTo>
                    <a:pt x="86" y="60"/>
                  </a:lnTo>
                  <a:lnTo>
                    <a:pt x="86" y="52"/>
                  </a:lnTo>
                  <a:lnTo>
                    <a:pt x="84" y="46"/>
                  </a:lnTo>
                  <a:lnTo>
                    <a:pt x="76" y="36"/>
                  </a:lnTo>
                  <a:lnTo>
                    <a:pt x="72" y="30"/>
                  </a:lnTo>
                  <a:lnTo>
                    <a:pt x="66" y="28"/>
                  </a:lnTo>
                  <a:lnTo>
                    <a:pt x="60" y="26"/>
                  </a:lnTo>
                  <a:lnTo>
                    <a:pt x="54" y="24"/>
                  </a:lnTo>
                  <a:lnTo>
                    <a:pt x="54" y="24"/>
                  </a:lnTo>
                  <a:lnTo>
                    <a:pt x="48" y="26"/>
                  </a:lnTo>
                  <a:lnTo>
                    <a:pt x="42" y="28"/>
                  </a:lnTo>
                  <a:lnTo>
                    <a:pt x="36" y="30"/>
                  </a:lnTo>
                  <a:lnTo>
                    <a:pt x="32" y="36"/>
                  </a:lnTo>
                  <a:lnTo>
                    <a:pt x="28" y="40"/>
                  </a:lnTo>
                  <a:lnTo>
                    <a:pt x="24" y="46"/>
                  </a:lnTo>
                  <a:lnTo>
                    <a:pt x="22" y="52"/>
                  </a:lnTo>
                  <a:lnTo>
                    <a:pt x="22" y="60"/>
                  </a:lnTo>
                  <a:lnTo>
                    <a:pt x="22" y="6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08" name="Freeform 1529">
              <a:extLst>
                <a:ext uri="{FF2B5EF4-FFF2-40B4-BE49-F238E27FC236}">
                  <a16:creationId xmlns:a16="http://schemas.microsoft.com/office/drawing/2014/main" xmlns="" id="{5741A910-1B98-4D58-9A10-815B2179B16F}"/>
                </a:ext>
              </a:extLst>
            </p:cNvPr>
            <p:cNvSpPr>
              <a:spLocks/>
            </p:cNvSpPr>
            <p:nvPr/>
          </p:nvSpPr>
          <p:spPr bwMode="auto">
            <a:xfrm>
              <a:off x="21802725" y="4975225"/>
              <a:ext cx="171450" cy="190500"/>
            </a:xfrm>
            <a:custGeom>
              <a:avLst/>
              <a:gdLst>
                <a:gd name="T0" fmla="*/ 84 w 108"/>
                <a:gd name="T1" fmla="*/ 100 h 120"/>
                <a:gd name="T2" fmla="*/ 84 w 108"/>
                <a:gd name="T3" fmla="*/ 100 h 120"/>
                <a:gd name="T4" fmla="*/ 90 w 108"/>
                <a:gd name="T5" fmla="*/ 104 h 120"/>
                <a:gd name="T6" fmla="*/ 90 w 108"/>
                <a:gd name="T7" fmla="*/ 104 h 120"/>
                <a:gd name="T8" fmla="*/ 82 w 108"/>
                <a:gd name="T9" fmla="*/ 110 h 120"/>
                <a:gd name="T10" fmla="*/ 72 w 108"/>
                <a:gd name="T11" fmla="*/ 116 h 120"/>
                <a:gd name="T12" fmla="*/ 64 w 108"/>
                <a:gd name="T13" fmla="*/ 118 h 120"/>
                <a:gd name="T14" fmla="*/ 54 w 108"/>
                <a:gd name="T15" fmla="*/ 120 h 120"/>
                <a:gd name="T16" fmla="*/ 54 w 108"/>
                <a:gd name="T17" fmla="*/ 120 h 120"/>
                <a:gd name="T18" fmla="*/ 44 w 108"/>
                <a:gd name="T19" fmla="*/ 118 h 120"/>
                <a:gd name="T20" fmla="*/ 38 w 108"/>
                <a:gd name="T21" fmla="*/ 116 h 120"/>
                <a:gd name="T22" fmla="*/ 38 w 108"/>
                <a:gd name="T23" fmla="*/ 116 h 120"/>
                <a:gd name="T24" fmla="*/ 40 w 108"/>
                <a:gd name="T25" fmla="*/ 106 h 120"/>
                <a:gd name="T26" fmla="*/ 40 w 108"/>
                <a:gd name="T27" fmla="*/ 104 h 120"/>
                <a:gd name="T28" fmla="*/ 40 w 108"/>
                <a:gd name="T29" fmla="*/ 104 h 120"/>
                <a:gd name="T30" fmla="*/ 40 w 108"/>
                <a:gd name="T31" fmla="*/ 100 h 120"/>
                <a:gd name="T32" fmla="*/ 38 w 108"/>
                <a:gd name="T33" fmla="*/ 96 h 120"/>
                <a:gd name="T34" fmla="*/ 38 w 108"/>
                <a:gd name="T35" fmla="*/ 96 h 120"/>
                <a:gd name="T36" fmla="*/ 34 w 108"/>
                <a:gd name="T37" fmla="*/ 98 h 120"/>
                <a:gd name="T38" fmla="*/ 30 w 108"/>
                <a:gd name="T39" fmla="*/ 100 h 120"/>
                <a:gd name="T40" fmla="*/ 30 w 108"/>
                <a:gd name="T41" fmla="*/ 100 h 120"/>
                <a:gd name="T42" fmla="*/ 28 w 108"/>
                <a:gd name="T43" fmla="*/ 110 h 120"/>
                <a:gd name="T44" fmla="*/ 28 w 108"/>
                <a:gd name="T45" fmla="*/ 110 h 120"/>
                <a:gd name="T46" fmla="*/ 16 w 108"/>
                <a:gd name="T47" fmla="*/ 102 h 120"/>
                <a:gd name="T48" fmla="*/ 8 w 108"/>
                <a:gd name="T49" fmla="*/ 90 h 120"/>
                <a:gd name="T50" fmla="*/ 2 w 108"/>
                <a:gd name="T51" fmla="*/ 76 h 120"/>
                <a:gd name="T52" fmla="*/ 0 w 108"/>
                <a:gd name="T53" fmla="*/ 60 h 120"/>
                <a:gd name="T54" fmla="*/ 0 w 108"/>
                <a:gd name="T55" fmla="*/ 60 h 120"/>
                <a:gd name="T56" fmla="*/ 0 w 108"/>
                <a:gd name="T57" fmla="*/ 48 h 120"/>
                <a:gd name="T58" fmla="*/ 4 w 108"/>
                <a:gd name="T59" fmla="*/ 38 h 120"/>
                <a:gd name="T60" fmla="*/ 10 w 108"/>
                <a:gd name="T61" fmla="*/ 28 h 120"/>
                <a:gd name="T62" fmla="*/ 16 w 108"/>
                <a:gd name="T63" fmla="*/ 18 h 120"/>
                <a:gd name="T64" fmla="*/ 24 w 108"/>
                <a:gd name="T65" fmla="*/ 12 h 120"/>
                <a:gd name="T66" fmla="*/ 32 w 108"/>
                <a:gd name="T67" fmla="*/ 6 h 120"/>
                <a:gd name="T68" fmla="*/ 44 w 108"/>
                <a:gd name="T69" fmla="*/ 2 h 120"/>
                <a:gd name="T70" fmla="*/ 54 w 108"/>
                <a:gd name="T71" fmla="*/ 0 h 120"/>
                <a:gd name="T72" fmla="*/ 54 w 108"/>
                <a:gd name="T73" fmla="*/ 0 h 120"/>
                <a:gd name="T74" fmla="*/ 64 w 108"/>
                <a:gd name="T75" fmla="*/ 2 h 120"/>
                <a:gd name="T76" fmla="*/ 74 w 108"/>
                <a:gd name="T77" fmla="*/ 6 h 120"/>
                <a:gd name="T78" fmla="*/ 84 w 108"/>
                <a:gd name="T79" fmla="*/ 12 h 120"/>
                <a:gd name="T80" fmla="*/ 92 w 108"/>
                <a:gd name="T81" fmla="*/ 18 h 120"/>
                <a:gd name="T82" fmla="*/ 98 w 108"/>
                <a:gd name="T83" fmla="*/ 28 h 120"/>
                <a:gd name="T84" fmla="*/ 104 w 108"/>
                <a:gd name="T85" fmla="*/ 38 h 120"/>
                <a:gd name="T86" fmla="*/ 106 w 108"/>
                <a:gd name="T87" fmla="*/ 48 h 120"/>
                <a:gd name="T88" fmla="*/ 108 w 108"/>
                <a:gd name="T89" fmla="*/ 60 h 120"/>
                <a:gd name="T90" fmla="*/ 108 w 108"/>
                <a:gd name="T91" fmla="*/ 60 h 120"/>
                <a:gd name="T92" fmla="*/ 106 w 108"/>
                <a:gd name="T93" fmla="*/ 70 h 120"/>
                <a:gd name="T94" fmla="*/ 104 w 108"/>
                <a:gd name="T95" fmla="*/ 78 h 120"/>
                <a:gd name="T96" fmla="*/ 96 w 108"/>
                <a:gd name="T97" fmla="*/ 96 h 120"/>
                <a:gd name="T98" fmla="*/ 96 w 108"/>
                <a:gd name="T99" fmla="*/ 96 h 120"/>
                <a:gd name="T100" fmla="*/ 90 w 108"/>
                <a:gd name="T101" fmla="*/ 90 h 120"/>
                <a:gd name="T102" fmla="*/ 90 w 108"/>
                <a:gd name="T103" fmla="*/ 90 h 120"/>
                <a:gd name="T104" fmla="*/ 88 w 108"/>
                <a:gd name="T105" fmla="*/ 90 h 120"/>
                <a:gd name="T106" fmla="*/ 88 w 108"/>
                <a:gd name="T107" fmla="*/ 90 h 120"/>
                <a:gd name="T108" fmla="*/ 84 w 108"/>
                <a:gd name="T109" fmla="*/ 90 h 120"/>
                <a:gd name="T110" fmla="*/ 82 w 108"/>
                <a:gd name="T111" fmla="*/ 92 h 120"/>
                <a:gd name="T112" fmla="*/ 82 w 108"/>
                <a:gd name="T113" fmla="*/ 92 h 120"/>
                <a:gd name="T114" fmla="*/ 82 w 108"/>
                <a:gd name="T115" fmla="*/ 96 h 120"/>
                <a:gd name="T116" fmla="*/ 84 w 108"/>
                <a:gd name="T117" fmla="*/ 10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120">
                  <a:moveTo>
                    <a:pt x="84" y="100"/>
                  </a:moveTo>
                  <a:lnTo>
                    <a:pt x="84" y="100"/>
                  </a:lnTo>
                  <a:lnTo>
                    <a:pt x="90" y="104"/>
                  </a:lnTo>
                  <a:lnTo>
                    <a:pt x="90" y="104"/>
                  </a:lnTo>
                  <a:lnTo>
                    <a:pt x="82" y="110"/>
                  </a:lnTo>
                  <a:lnTo>
                    <a:pt x="72" y="116"/>
                  </a:lnTo>
                  <a:lnTo>
                    <a:pt x="64" y="118"/>
                  </a:lnTo>
                  <a:lnTo>
                    <a:pt x="54" y="120"/>
                  </a:lnTo>
                  <a:lnTo>
                    <a:pt x="54" y="120"/>
                  </a:lnTo>
                  <a:lnTo>
                    <a:pt x="44" y="118"/>
                  </a:lnTo>
                  <a:lnTo>
                    <a:pt x="38" y="116"/>
                  </a:lnTo>
                  <a:lnTo>
                    <a:pt x="38" y="116"/>
                  </a:lnTo>
                  <a:lnTo>
                    <a:pt x="40" y="106"/>
                  </a:lnTo>
                  <a:lnTo>
                    <a:pt x="40" y="104"/>
                  </a:lnTo>
                  <a:lnTo>
                    <a:pt x="40" y="104"/>
                  </a:lnTo>
                  <a:lnTo>
                    <a:pt x="40" y="100"/>
                  </a:lnTo>
                  <a:lnTo>
                    <a:pt x="38" y="96"/>
                  </a:lnTo>
                  <a:lnTo>
                    <a:pt x="38" y="96"/>
                  </a:lnTo>
                  <a:lnTo>
                    <a:pt x="34" y="98"/>
                  </a:lnTo>
                  <a:lnTo>
                    <a:pt x="30" y="100"/>
                  </a:lnTo>
                  <a:lnTo>
                    <a:pt x="30" y="100"/>
                  </a:lnTo>
                  <a:lnTo>
                    <a:pt x="28" y="110"/>
                  </a:lnTo>
                  <a:lnTo>
                    <a:pt x="28" y="110"/>
                  </a:lnTo>
                  <a:lnTo>
                    <a:pt x="16" y="102"/>
                  </a:lnTo>
                  <a:lnTo>
                    <a:pt x="8" y="90"/>
                  </a:lnTo>
                  <a:lnTo>
                    <a:pt x="2" y="76"/>
                  </a:lnTo>
                  <a:lnTo>
                    <a:pt x="0" y="60"/>
                  </a:lnTo>
                  <a:lnTo>
                    <a:pt x="0" y="60"/>
                  </a:lnTo>
                  <a:lnTo>
                    <a:pt x="0" y="48"/>
                  </a:lnTo>
                  <a:lnTo>
                    <a:pt x="4" y="38"/>
                  </a:lnTo>
                  <a:lnTo>
                    <a:pt x="10" y="28"/>
                  </a:lnTo>
                  <a:lnTo>
                    <a:pt x="16" y="18"/>
                  </a:lnTo>
                  <a:lnTo>
                    <a:pt x="24" y="12"/>
                  </a:lnTo>
                  <a:lnTo>
                    <a:pt x="32" y="6"/>
                  </a:lnTo>
                  <a:lnTo>
                    <a:pt x="44" y="2"/>
                  </a:lnTo>
                  <a:lnTo>
                    <a:pt x="54" y="0"/>
                  </a:lnTo>
                  <a:lnTo>
                    <a:pt x="54" y="0"/>
                  </a:lnTo>
                  <a:lnTo>
                    <a:pt x="64" y="2"/>
                  </a:lnTo>
                  <a:lnTo>
                    <a:pt x="74" y="6"/>
                  </a:lnTo>
                  <a:lnTo>
                    <a:pt x="84" y="12"/>
                  </a:lnTo>
                  <a:lnTo>
                    <a:pt x="92" y="18"/>
                  </a:lnTo>
                  <a:lnTo>
                    <a:pt x="98" y="28"/>
                  </a:lnTo>
                  <a:lnTo>
                    <a:pt x="104" y="38"/>
                  </a:lnTo>
                  <a:lnTo>
                    <a:pt x="106" y="48"/>
                  </a:lnTo>
                  <a:lnTo>
                    <a:pt x="108" y="60"/>
                  </a:lnTo>
                  <a:lnTo>
                    <a:pt x="108" y="60"/>
                  </a:lnTo>
                  <a:lnTo>
                    <a:pt x="106" y="70"/>
                  </a:lnTo>
                  <a:lnTo>
                    <a:pt x="104" y="78"/>
                  </a:lnTo>
                  <a:lnTo>
                    <a:pt x="96" y="96"/>
                  </a:lnTo>
                  <a:lnTo>
                    <a:pt x="96" y="96"/>
                  </a:lnTo>
                  <a:lnTo>
                    <a:pt x="90" y="90"/>
                  </a:lnTo>
                  <a:lnTo>
                    <a:pt x="90" y="90"/>
                  </a:lnTo>
                  <a:lnTo>
                    <a:pt x="88" y="90"/>
                  </a:lnTo>
                  <a:lnTo>
                    <a:pt x="88" y="90"/>
                  </a:lnTo>
                  <a:lnTo>
                    <a:pt x="84" y="90"/>
                  </a:lnTo>
                  <a:lnTo>
                    <a:pt x="82" y="92"/>
                  </a:lnTo>
                  <a:lnTo>
                    <a:pt x="82" y="92"/>
                  </a:lnTo>
                  <a:lnTo>
                    <a:pt x="82" y="96"/>
                  </a:lnTo>
                  <a:lnTo>
                    <a:pt x="84" y="10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09" name="Freeform 1530">
              <a:extLst>
                <a:ext uri="{FF2B5EF4-FFF2-40B4-BE49-F238E27FC236}">
                  <a16:creationId xmlns:a16="http://schemas.microsoft.com/office/drawing/2014/main" xmlns="" id="{1D3568AF-EE4F-4075-8E71-CEE89DA8770E}"/>
                </a:ext>
              </a:extLst>
            </p:cNvPr>
            <p:cNvSpPr>
              <a:spLocks/>
            </p:cNvSpPr>
            <p:nvPr/>
          </p:nvSpPr>
          <p:spPr bwMode="auto">
            <a:xfrm>
              <a:off x="21837650" y="5013325"/>
              <a:ext cx="101600" cy="114300"/>
            </a:xfrm>
            <a:custGeom>
              <a:avLst/>
              <a:gdLst>
                <a:gd name="T0" fmla="*/ 0 w 64"/>
                <a:gd name="T1" fmla="*/ 36 h 72"/>
                <a:gd name="T2" fmla="*/ 0 w 64"/>
                <a:gd name="T3" fmla="*/ 36 h 72"/>
                <a:gd name="T4" fmla="*/ 0 w 64"/>
                <a:gd name="T5" fmla="*/ 42 h 72"/>
                <a:gd name="T6" fmla="*/ 2 w 64"/>
                <a:gd name="T7" fmla="*/ 50 h 72"/>
                <a:gd name="T8" fmla="*/ 6 w 64"/>
                <a:gd name="T9" fmla="*/ 56 h 72"/>
                <a:gd name="T10" fmla="*/ 10 w 64"/>
                <a:gd name="T11" fmla="*/ 60 h 72"/>
                <a:gd name="T12" fmla="*/ 14 w 64"/>
                <a:gd name="T13" fmla="*/ 66 h 72"/>
                <a:gd name="T14" fmla="*/ 20 w 64"/>
                <a:gd name="T15" fmla="*/ 68 h 72"/>
                <a:gd name="T16" fmla="*/ 26 w 64"/>
                <a:gd name="T17" fmla="*/ 70 h 72"/>
                <a:gd name="T18" fmla="*/ 32 w 64"/>
                <a:gd name="T19" fmla="*/ 72 h 72"/>
                <a:gd name="T20" fmla="*/ 32 w 64"/>
                <a:gd name="T21" fmla="*/ 72 h 72"/>
                <a:gd name="T22" fmla="*/ 38 w 64"/>
                <a:gd name="T23" fmla="*/ 70 h 72"/>
                <a:gd name="T24" fmla="*/ 44 w 64"/>
                <a:gd name="T25" fmla="*/ 68 h 72"/>
                <a:gd name="T26" fmla="*/ 50 w 64"/>
                <a:gd name="T27" fmla="*/ 66 h 72"/>
                <a:gd name="T28" fmla="*/ 54 w 64"/>
                <a:gd name="T29" fmla="*/ 60 h 72"/>
                <a:gd name="T30" fmla="*/ 62 w 64"/>
                <a:gd name="T31" fmla="*/ 50 h 72"/>
                <a:gd name="T32" fmla="*/ 64 w 64"/>
                <a:gd name="T33" fmla="*/ 42 h 72"/>
                <a:gd name="T34" fmla="*/ 64 w 64"/>
                <a:gd name="T35" fmla="*/ 36 h 72"/>
                <a:gd name="T36" fmla="*/ 64 w 64"/>
                <a:gd name="T37" fmla="*/ 36 h 72"/>
                <a:gd name="T38" fmla="*/ 64 w 64"/>
                <a:gd name="T39" fmla="*/ 28 h 72"/>
                <a:gd name="T40" fmla="*/ 62 w 64"/>
                <a:gd name="T41" fmla="*/ 22 h 72"/>
                <a:gd name="T42" fmla="*/ 54 w 64"/>
                <a:gd name="T43" fmla="*/ 12 h 72"/>
                <a:gd name="T44" fmla="*/ 50 w 64"/>
                <a:gd name="T45" fmla="*/ 6 h 72"/>
                <a:gd name="T46" fmla="*/ 44 w 64"/>
                <a:gd name="T47" fmla="*/ 4 h 72"/>
                <a:gd name="T48" fmla="*/ 38 w 64"/>
                <a:gd name="T49" fmla="*/ 2 h 72"/>
                <a:gd name="T50" fmla="*/ 32 w 64"/>
                <a:gd name="T51" fmla="*/ 0 h 72"/>
                <a:gd name="T52" fmla="*/ 32 w 64"/>
                <a:gd name="T53" fmla="*/ 0 h 72"/>
                <a:gd name="T54" fmla="*/ 26 w 64"/>
                <a:gd name="T55" fmla="*/ 2 h 72"/>
                <a:gd name="T56" fmla="*/ 20 w 64"/>
                <a:gd name="T57" fmla="*/ 4 h 72"/>
                <a:gd name="T58" fmla="*/ 14 w 64"/>
                <a:gd name="T59" fmla="*/ 6 h 72"/>
                <a:gd name="T60" fmla="*/ 10 w 64"/>
                <a:gd name="T61" fmla="*/ 12 h 72"/>
                <a:gd name="T62" fmla="*/ 6 w 64"/>
                <a:gd name="T63" fmla="*/ 16 h 72"/>
                <a:gd name="T64" fmla="*/ 2 w 64"/>
                <a:gd name="T65" fmla="*/ 22 h 72"/>
                <a:gd name="T66" fmla="*/ 0 w 64"/>
                <a:gd name="T67" fmla="*/ 28 h 72"/>
                <a:gd name="T68" fmla="*/ 0 w 64"/>
                <a:gd name="T69" fmla="*/ 36 h 72"/>
                <a:gd name="T70" fmla="*/ 0 w 64"/>
                <a:gd name="T71"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2">
                  <a:moveTo>
                    <a:pt x="0" y="36"/>
                  </a:moveTo>
                  <a:lnTo>
                    <a:pt x="0" y="36"/>
                  </a:lnTo>
                  <a:lnTo>
                    <a:pt x="0" y="42"/>
                  </a:lnTo>
                  <a:lnTo>
                    <a:pt x="2" y="50"/>
                  </a:lnTo>
                  <a:lnTo>
                    <a:pt x="6" y="56"/>
                  </a:lnTo>
                  <a:lnTo>
                    <a:pt x="10" y="60"/>
                  </a:lnTo>
                  <a:lnTo>
                    <a:pt x="14" y="66"/>
                  </a:lnTo>
                  <a:lnTo>
                    <a:pt x="20" y="68"/>
                  </a:lnTo>
                  <a:lnTo>
                    <a:pt x="26" y="70"/>
                  </a:lnTo>
                  <a:lnTo>
                    <a:pt x="32" y="72"/>
                  </a:lnTo>
                  <a:lnTo>
                    <a:pt x="32" y="72"/>
                  </a:lnTo>
                  <a:lnTo>
                    <a:pt x="38" y="70"/>
                  </a:lnTo>
                  <a:lnTo>
                    <a:pt x="44" y="68"/>
                  </a:lnTo>
                  <a:lnTo>
                    <a:pt x="50" y="66"/>
                  </a:lnTo>
                  <a:lnTo>
                    <a:pt x="54" y="60"/>
                  </a:lnTo>
                  <a:lnTo>
                    <a:pt x="62" y="50"/>
                  </a:lnTo>
                  <a:lnTo>
                    <a:pt x="64" y="42"/>
                  </a:lnTo>
                  <a:lnTo>
                    <a:pt x="64" y="36"/>
                  </a:lnTo>
                  <a:lnTo>
                    <a:pt x="64" y="36"/>
                  </a:lnTo>
                  <a:lnTo>
                    <a:pt x="64" y="28"/>
                  </a:lnTo>
                  <a:lnTo>
                    <a:pt x="62" y="22"/>
                  </a:lnTo>
                  <a:lnTo>
                    <a:pt x="54" y="12"/>
                  </a:lnTo>
                  <a:lnTo>
                    <a:pt x="50" y="6"/>
                  </a:lnTo>
                  <a:lnTo>
                    <a:pt x="44" y="4"/>
                  </a:lnTo>
                  <a:lnTo>
                    <a:pt x="38" y="2"/>
                  </a:lnTo>
                  <a:lnTo>
                    <a:pt x="32" y="0"/>
                  </a:lnTo>
                  <a:lnTo>
                    <a:pt x="32" y="0"/>
                  </a:lnTo>
                  <a:lnTo>
                    <a:pt x="26" y="2"/>
                  </a:lnTo>
                  <a:lnTo>
                    <a:pt x="20" y="4"/>
                  </a:lnTo>
                  <a:lnTo>
                    <a:pt x="14" y="6"/>
                  </a:lnTo>
                  <a:lnTo>
                    <a:pt x="10" y="12"/>
                  </a:lnTo>
                  <a:lnTo>
                    <a:pt x="6" y="16"/>
                  </a:lnTo>
                  <a:lnTo>
                    <a:pt x="2" y="22"/>
                  </a:lnTo>
                  <a:lnTo>
                    <a:pt x="0" y="28"/>
                  </a:lnTo>
                  <a:lnTo>
                    <a:pt x="0" y="36"/>
                  </a:lnTo>
                  <a:lnTo>
                    <a:pt x="0" y="3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10" name="Freeform 1531">
              <a:extLst>
                <a:ext uri="{FF2B5EF4-FFF2-40B4-BE49-F238E27FC236}">
                  <a16:creationId xmlns:a16="http://schemas.microsoft.com/office/drawing/2014/main" xmlns="" id="{CF19B4C5-82F9-45B2-A803-6DC8A4D0CF28}"/>
                </a:ext>
              </a:extLst>
            </p:cNvPr>
            <p:cNvSpPr>
              <a:spLocks/>
            </p:cNvSpPr>
            <p:nvPr/>
          </p:nvSpPr>
          <p:spPr bwMode="auto">
            <a:xfrm>
              <a:off x="21805900" y="5149850"/>
              <a:ext cx="57150" cy="98425"/>
            </a:xfrm>
            <a:custGeom>
              <a:avLst/>
              <a:gdLst>
                <a:gd name="T0" fmla="*/ 36 w 36"/>
                <a:gd name="T1" fmla="*/ 6 h 62"/>
                <a:gd name="T2" fmla="*/ 36 w 36"/>
                <a:gd name="T3" fmla="*/ 6 h 62"/>
                <a:gd name="T4" fmla="*/ 10 w 36"/>
                <a:gd name="T5" fmla="*/ 62 h 62"/>
                <a:gd name="T6" fmla="*/ 10 w 36"/>
                <a:gd name="T7" fmla="*/ 62 h 62"/>
                <a:gd name="T8" fmla="*/ 0 w 36"/>
                <a:gd name="T9" fmla="*/ 56 h 62"/>
                <a:gd name="T10" fmla="*/ 0 w 36"/>
                <a:gd name="T11" fmla="*/ 56 h 62"/>
                <a:gd name="T12" fmla="*/ 26 w 36"/>
                <a:gd name="T13" fmla="*/ 0 h 62"/>
                <a:gd name="T14" fmla="*/ 26 w 36"/>
                <a:gd name="T15" fmla="*/ 0 h 62"/>
                <a:gd name="T16" fmla="*/ 36 w 36"/>
                <a:gd name="T17"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
                  </a:moveTo>
                  <a:lnTo>
                    <a:pt x="36" y="6"/>
                  </a:lnTo>
                  <a:lnTo>
                    <a:pt x="10" y="62"/>
                  </a:lnTo>
                  <a:lnTo>
                    <a:pt x="10" y="62"/>
                  </a:lnTo>
                  <a:lnTo>
                    <a:pt x="0" y="56"/>
                  </a:lnTo>
                  <a:lnTo>
                    <a:pt x="0" y="56"/>
                  </a:lnTo>
                  <a:lnTo>
                    <a:pt x="26" y="0"/>
                  </a:lnTo>
                  <a:lnTo>
                    <a:pt x="26" y="0"/>
                  </a:lnTo>
                  <a:lnTo>
                    <a:pt x="36" y="6"/>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11" name="Freeform 1532">
              <a:extLst>
                <a:ext uri="{FF2B5EF4-FFF2-40B4-BE49-F238E27FC236}">
                  <a16:creationId xmlns:a16="http://schemas.microsoft.com/office/drawing/2014/main" xmlns="" id="{0FA9D4E4-E626-4731-AA02-0934B2BECE54}"/>
                </a:ext>
              </a:extLst>
            </p:cNvPr>
            <p:cNvSpPr>
              <a:spLocks/>
            </p:cNvSpPr>
            <p:nvPr/>
          </p:nvSpPr>
          <p:spPr bwMode="auto">
            <a:xfrm>
              <a:off x="21805900" y="5149850"/>
              <a:ext cx="57150" cy="98425"/>
            </a:xfrm>
            <a:custGeom>
              <a:avLst/>
              <a:gdLst>
                <a:gd name="T0" fmla="*/ 36 w 36"/>
                <a:gd name="T1" fmla="*/ 6 h 62"/>
                <a:gd name="T2" fmla="*/ 36 w 36"/>
                <a:gd name="T3" fmla="*/ 6 h 62"/>
                <a:gd name="T4" fmla="*/ 10 w 36"/>
                <a:gd name="T5" fmla="*/ 62 h 62"/>
                <a:gd name="T6" fmla="*/ 10 w 36"/>
                <a:gd name="T7" fmla="*/ 62 h 62"/>
                <a:gd name="T8" fmla="*/ 0 w 36"/>
                <a:gd name="T9" fmla="*/ 56 h 62"/>
                <a:gd name="T10" fmla="*/ 0 w 36"/>
                <a:gd name="T11" fmla="*/ 56 h 62"/>
                <a:gd name="T12" fmla="*/ 26 w 36"/>
                <a:gd name="T13" fmla="*/ 0 h 62"/>
                <a:gd name="T14" fmla="*/ 26 w 36"/>
                <a:gd name="T15" fmla="*/ 0 h 62"/>
                <a:gd name="T16" fmla="*/ 36 w 36"/>
                <a:gd name="T17"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
                  </a:moveTo>
                  <a:lnTo>
                    <a:pt x="36" y="6"/>
                  </a:lnTo>
                  <a:lnTo>
                    <a:pt x="10" y="62"/>
                  </a:lnTo>
                  <a:lnTo>
                    <a:pt x="10" y="62"/>
                  </a:lnTo>
                  <a:lnTo>
                    <a:pt x="0" y="56"/>
                  </a:lnTo>
                  <a:lnTo>
                    <a:pt x="0" y="56"/>
                  </a:lnTo>
                  <a:lnTo>
                    <a:pt x="26" y="0"/>
                  </a:lnTo>
                  <a:lnTo>
                    <a:pt x="26" y="0"/>
                  </a:lnTo>
                  <a:lnTo>
                    <a:pt x="36" y="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12" name="Freeform 1533">
              <a:extLst>
                <a:ext uri="{FF2B5EF4-FFF2-40B4-BE49-F238E27FC236}">
                  <a16:creationId xmlns:a16="http://schemas.microsoft.com/office/drawing/2014/main" xmlns="" id="{DC4C1760-E13B-4505-8432-3B8BEC7AAA8A}"/>
                </a:ext>
              </a:extLst>
            </p:cNvPr>
            <p:cNvSpPr>
              <a:spLocks noEditPoints="1"/>
            </p:cNvSpPr>
            <p:nvPr/>
          </p:nvSpPr>
          <p:spPr bwMode="auto">
            <a:xfrm>
              <a:off x="21745575" y="5238750"/>
              <a:ext cx="95250" cy="104775"/>
            </a:xfrm>
            <a:custGeom>
              <a:avLst/>
              <a:gdLst>
                <a:gd name="T0" fmla="*/ 32 w 60"/>
                <a:gd name="T1" fmla="*/ 0 h 66"/>
                <a:gd name="T2" fmla="*/ 38 w 60"/>
                <a:gd name="T3" fmla="*/ 0 h 66"/>
                <a:gd name="T4" fmla="*/ 38 w 60"/>
                <a:gd name="T5" fmla="*/ 2 h 66"/>
                <a:gd name="T6" fmla="*/ 36 w 60"/>
                <a:gd name="T7" fmla="*/ 4 h 66"/>
                <a:gd name="T8" fmla="*/ 36 w 60"/>
                <a:gd name="T9" fmla="*/ 8 h 66"/>
                <a:gd name="T10" fmla="*/ 38 w 60"/>
                <a:gd name="T11" fmla="*/ 10 h 66"/>
                <a:gd name="T12" fmla="*/ 44 w 60"/>
                <a:gd name="T13" fmla="*/ 12 h 66"/>
                <a:gd name="T14" fmla="*/ 48 w 60"/>
                <a:gd name="T15" fmla="*/ 8 h 66"/>
                <a:gd name="T16" fmla="*/ 48 w 60"/>
                <a:gd name="T17" fmla="*/ 4 h 66"/>
                <a:gd name="T18" fmla="*/ 58 w 60"/>
                <a:gd name="T19" fmla="*/ 18 h 66"/>
                <a:gd name="T20" fmla="*/ 60 w 60"/>
                <a:gd name="T21" fmla="*/ 34 h 66"/>
                <a:gd name="T22" fmla="*/ 60 w 60"/>
                <a:gd name="T23" fmla="*/ 40 h 66"/>
                <a:gd name="T24" fmla="*/ 52 w 60"/>
                <a:gd name="T25" fmla="*/ 56 h 66"/>
                <a:gd name="T26" fmla="*/ 38 w 60"/>
                <a:gd name="T27" fmla="*/ 66 h 66"/>
                <a:gd name="T28" fmla="*/ 32 w 60"/>
                <a:gd name="T29" fmla="*/ 66 h 66"/>
                <a:gd name="T30" fmla="*/ 18 w 60"/>
                <a:gd name="T31" fmla="*/ 64 h 66"/>
                <a:gd name="T32" fmla="*/ 8 w 60"/>
                <a:gd name="T33" fmla="*/ 56 h 66"/>
                <a:gd name="T34" fmla="*/ 0 w 60"/>
                <a:gd name="T35" fmla="*/ 40 h 66"/>
                <a:gd name="T36" fmla="*/ 0 w 60"/>
                <a:gd name="T37" fmla="*/ 34 h 66"/>
                <a:gd name="T38" fmla="*/ 2 w 60"/>
                <a:gd name="T39" fmla="*/ 20 h 66"/>
                <a:gd name="T40" fmla="*/ 8 w 60"/>
                <a:gd name="T41" fmla="*/ 10 h 66"/>
                <a:gd name="T42" fmla="*/ 18 w 60"/>
                <a:gd name="T43" fmla="*/ 2 h 66"/>
                <a:gd name="T44" fmla="*/ 32 w 60"/>
                <a:gd name="T45" fmla="*/ 0 h 66"/>
                <a:gd name="T46" fmla="*/ 48 w 60"/>
                <a:gd name="T47" fmla="*/ 34 h 66"/>
                <a:gd name="T48" fmla="*/ 42 w 60"/>
                <a:gd name="T49" fmla="*/ 18 h 66"/>
                <a:gd name="T50" fmla="*/ 32 w 60"/>
                <a:gd name="T51" fmla="*/ 12 h 66"/>
                <a:gd name="T52" fmla="*/ 24 w 60"/>
                <a:gd name="T53" fmla="*/ 14 h 66"/>
                <a:gd name="T54" fmla="*/ 14 w 60"/>
                <a:gd name="T55" fmla="*/ 26 h 66"/>
                <a:gd name="T56" fmla="*/ 12 w 60"/>
                <a:gd name="T57" fmla="*/ 34 h 66"/>
                <a:gd name="T58" fmla="*/ 18 w 60"/>
                <a:gd name="T59" fmla="*/ 48 h 66"/>
                <a:gd name="T60" fmla="*/ 32 w 60"/>
                <a:gd name="T61" fmla="*/ 54 h 66"/>
                <a:gd name="T62" fmla="*/ 36 w 60"/>
                <a:gd name="T63" fmla="*/ 52 h 66"/>
                <a:gd name="T64" fmla="*/ 46 w 60"/>
                <a:gd name="T65" fmla="*/ 42 h 66"/>
                <a:gd name="T66" fmla="*/ 48 w 60"/>
                <a:gd name="T67"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6">
                  <a:moveTo>
                    <a:pt x="32" y="0"/>
                  </a:moveTo>
                  <a:lnTo>
                    <a:pt x="32" y="0"/>
                  </a:lnTo>
                  <a:lnTo>
                    <a:pt x="38" y="0"/>
                  </a:lnTo>
                  <a:lnTo>
                    <a:pt x="38" y="0"/>
                  </a:lnTo>
                  <a:lnTo>
                    <a:pt x="38" y="2"/>
                  </a:lnTo>
                  <a:lnTo>
                    <a:pt x="38" y="2"/>
                  </a:lnTo>
                  <a:lnTo>
                    <a:pt x="36" y="4"/>
                  </a:lnTo>
                  <a:lnTo>
                    <a:pt x="36" y="4"/>
                  </a:lnTo>
                  <a:lnTo>
                    <a:pt x="36" y="4"/>
                  </a:lnTo>
                  <a:lnTo>
                    <a:pt x="36" y="8"/>
                  </a:lnTo>
                  <a:lnTo>
                    <a:pt x="38" y="10"/>
                  </a:lnTo>
                  <a:lnTo>
                    <a:pt x="38" y="10"/>
                  </a:lnTo>
                  <a:lnTo>
                    <a:pt x="42" y="12"/>
                  </a:lnTo>
                  <a:lnTo>
                    <a:pt x="44" y="12"/>
                  </a:lnTo>
                  <a:lnTo>
                    <a:pt x="48" y="8"/>
                  </a:lnTo>
                  <a:lnTo>
                    <a:pt x="48" y="8"/>
                  </a:lnTo>
                  <a:lnTo>
                    <a:pt x="48" y="4"/>
                  </a:lnTo>
                  <a:lnTo>
                    <a:pt x="48" y="4"/>
                  </a:lnTo>
                  <a:lnTo>
                    <a:pt x="54" y="12"/>
                  </a:lnTo>
                  <a:lnTo>
                    <a:pt x="58" y="18"/>
                  </a:lnTo>
                  <a:lnTo>
                    <a:pt x="60" y="26"/>
                  </a:lnTo>
                  <a:lnTo>
                    <a:pt x="60" y="34"/>
                  </a:lnTo>
                  <a:lnTo>
                    <a:pt x="60" y="34"/>
                  </a:lnTo>
                  <a:lnTo>
                    <a:pt x="60" y="40"/>
                  </a:lnTo>
                  <a:lnTo>
                    <a:pt x="58" y="46"/>
                  </a:lnTo>
                  <a:lnTo>
                    <a:pt x="52" y="56"/>
                  </a:lnTo>
                  <a:lnTo>
                    <a:pt x="42" y="64"/>
                  </a:lnTo>
                  <a:lnTo>
                    <a:pt x="38" y="66"/>
                  </a:lnTo>
                  <a:lnTo>
                    <a:pt x="32" y="66"/>
                  </a:lnTo>
                  <a:lnTo>
                    <a:pt x="32" y="66"/>
                  </a:lnTo>
                  <a:lnTo>
                    <a:pt x="24" y="66"/>
                  </a:lnTo>
                  <a:lnTo>
                    <a:pt x="18" y="64"/>
                  </a:lnTo>
                  <a:lnTo>
                    <a:pt x="14" y="60"/>
                  </a:lnTo>
                  <a:lnTo>
                    <a:pt x="8" y="56"/>
                  </a:lnTo>
                  <a:lnTo>
                    <a:pt x="2" y="46"/>
                  </a:lnTo>
                  <a:lnTo>
                    <a:pt x="0" y="40"/>
                  </a:lnTo>
                  <a:lnTo>
                    <a:pt x="0" y="34"/>
                  </a:lnTo>
                  <a:lnTo>
                    <a:pt x="0" y="34"/>
                  </a:lnTo>
                  <a:lnTo>
                    <a:pt x="0" y="26"/>
                  </a:lnTo>
                  <a:lnTo>
                    <a:pt x="2" y="20"/>
                  </a:lnTo>
                  <a:lnTo>
                    <a:pt x="4" y="14"/>
                  </a:lnTo>
                  <a:lnTo>
                    <a:pt x="8" y="10"/>
                  </a:lnTo>
                  <a:lnTo>
                    <a:pt x="14" y="6"/>
                  </a:lnTo>
                  <a:lnTo>
                    <a:pt x="18" y="2"/>
                  </a:lnTo>
                  <a:lnTo>
                    <a:pt x="24" y="0"/>
                  </a:lnTo>
                  <a:lnTo>
                    <a:pt x="32" y="0"/>
                  </a:lnTo>
                  <a:close/>
                  <a:moveTo>
                    <a:pt x="48" y="34"/>
                  </a:moveTo>
                  <a:lnTo>
                    <a:pt x="48" y="34"/>
                  </a:lnTo>
                  <a:lnTo>
                    <a:pt x="46" y="26"/>
                  </a:lnTo>
                  <a:lnTo>
                    <a:pt x="42" y="18"/>
                  </a:lnTo>
                  <a:lnTo>
                    <a:pt x="36" y="14"/>
                  </a:lnTo>
                  <a:lnTo>
                    <a:pt x="32" y="12"/>
                  </a:lnTo>
                  <a:lnTo>
                    <a:pt x="32" y="12"/>
                  </a:lnTo>
                  <a:lnTo>
                    <a:pt x="24" y="14"/>
                  </a:lnTo>
                  <a:lnTo>
                    <a:pt x="18" y="18"/>
                  </a:lnTo>
                  <a:lnTo>
                    <a:pt x="14" y="26"/>
                  </a:lnTo>
                  <a:lnTo>
                    <a:pt x="12" y="34"/>
                  </a:lnTo>
                  <a:lnTo>
                    <a:pt x="12" y="34"/>
                  </a:lnTo>
                  <a:lnTo>
                    <a:pt x="14" y="42"/>
                  </a:lnTo>
                  <a:lnTo>
                    <a:pt x="18" y="48"/>
                  </a:lnTo>
                  <a:lnTo>
                    <a:pt x="24" y="52"/>
                  </a:lnTo>
                  <a:lnTo>
                    <a:pt x="32" y="54"/>
                  </a:lnTo>
                  <a:lnTo>
                    <a:pt x="32" y="54"/>
                  </a:lnTo>
                  <a:lnTo>
                    <a:pt x="36" y="52"/>
                  </a:lnTo>
                  <a:lnTo>
                    <a:pt x="42" y="48"/>
                  </a:lnTo>
                  <a:lnTo>
                    <a:pt x="46" y="42"/>
                  </a:lnTo>
                  <a:lnTo>
                    <a:pt x="48" y="34"/>
                  </a:lnTo>
                  <a:lnTo>
                    <a:pt x="48" y="3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13" name="Freeform 1534">
              <a:extLst>
                <a:ext uri="{FF2B5EF4-FFF2-40B4-BE49-F238E27FC236}">
                  <a16:creationId xmlns:a16="http://schemas.microsoft.com/office/drawing/2014/main" xmlns="" id="{C6A3DCED-6996-4629-8268-48026FA255FC}"/>
                </a:ext>
              </a:extLst>
            </p:cNvPr>
            <p:cNvSpPr>
              <a:spLocks/>
            </p:cNvSpPr>
            <p:nvPr/>
          </p:nvSpPr>
          <p:spPr bwMode="auto">
            <a:xfrm>
              <a:off x="21745575" y="5238750"/>
              <a:ext cx="95250" cy="104775"/>
            </a:xfrm>
            <a:custGeom>
              <a:avLst/>
              <a:gdLst>
                <a:gd name="T0" fmla="*/ 32 w 60"/>
                <a:gd name="T1" fmla="*/ 0 h 66"/>
                <a:gd name="T2" fmla="*/ 32 w 60"/>
                <a:gd name="T3" fmla="*/ 0 h 66"/>
                <a:gd name="T4" fmla="*/ 38 w 60"/>
                <a:gd name="T5" fmla="*/ 0 h 66"/>
                <a:gd name="T6" fmla="*/ 38 w 60"/>
                <a:gd name="T7" fmla="*/ 0 h 66"/>
                <a:gd name="T8" fmla="*/ 38 w 60"/>
                <a:gd name="T9" fmla="*/ 2 h 66"/>
                <a:gd name="T10" fmla="*/ 38 w 60"/>
                <a:gd name="T11" fmla="*/ 2 h 66"/>
                <a:gd name="T12" fmla="*/ 36 w 60"/>
                <a:gd name="T13" fmla="*/ 4 h 66"/>
                <a:gd name="T14" fmla="*/ 36 w 60"/>
                <a:gd name="T15" fmla="*/ 4 h 66"/>
                <a:gd name="T16" fmla="*/ 36 w 60"/>
                <a:gd name="T17" fmla="*/ 4 h 66"/>
                <a:gd name="T18" fmla="*/ 36 w 60"/>
                <a:gd name="T19" fmla="*/ 8 h 66"/>
                <a:gd name="T20" fmla="*/ 38 w 60"/>
                <a:gd name="T21" fmla="*/ 10 h 66"/>
                <a:gd name="T22" fmla="*/ 38 w 60"/>
                <a:gd name="T23" fmla="*/ 10 h 66"/>
                <a:gd name="T24" fmla="*/ 42 w 60"/>
                <a:gd name="T25" fmla="*/ 12 h 66"/>
                <a:gd name="T26" fmla="*/ 44 w 60"/>
                <a:gd name="T27" fmla="*/ 12 h 66"/>
                <a:gd name="T28" fmla="*/ 48 w 60"/>
                <a:gd name="T29" fmla="*/ 8 h 66"/>
                <a:gd name="T30" fmla="*/ 48 w 60"/>
                <a:gd name="T31" fmla="*/ 8 h 66"/>
                <a:gd name="T32" fmla="*/ 48 w 60"/>
                <a:gd name="T33" fmla="*/ 4 h 66"/>
                <a:gd name="T34" fmla="*/ 48 w 60"/>
                <a:gd name="T35" fmla="*/ 4 h 66"/>
                <a:gd name="T36" fmla="*/ 54 w 60"/>
                <a:gd name="T37" fmla="*/ 12 h 66"/>
                <a:gd name="T38" fmla="*/ 58 w 60"/>
                <a:gd name="T39" fmla="*/ 18 h 66"/>
                <a:gd name="T40" fmla="*/ 60 w 60"/>
                <a:gd name="T41" fmla="*/ 26 h 66"/>
                <a:gd name="T42" fmla="*/ 60 w 60"/>
                <a:gd name="T43" fmla="*/ 34 h 66"/>
                <a:gd name="T44" fmla="*/ 60 w 60"/>
                <a:gd name="T45" fmla="*/ 34 h 66"/>
                <a:gd name="T46" fmla="*/ 60 w 60"/>
                <a:gd name="T47" fmla="*/ 40 h 66"/>
                <a:gd name="T48" fmla="*/ 58 w 60"/>
                <a:gd name="T49" fmla="*/ 46 h 66"/>
                <a:gd name="T50" fmla="*/ 52 w 60"/>
                <a:gd name="T51" fmla="*/ 56 h 66"/>
                <a:gd name="T52" fmla="*/ 42 w 60"/>
                <a:gd name="T53" fmla="*/ 64 h 66"/>
                <a:gd name="T54" fmla="*/ 38 w 60"/>
                <a:gd name="T55" fmla="*/ 66 h 66"/>
                <a:gd name="T56" fmla="*/ 32 w 60"/>
                <a:gd name="T57" fmla="*/ 66 h 66"/>
                <a:gd name="T58" fmla="*/ 32 w 60"/>
                <a:gd name="T59" fmla="*/ 66 h 66"/>
                <a:gd name="T60" fmla="*/ 24 w 60"/>
                <a:gd name="T61" fmla="*/ 66 h 66"/>
                <a:gd name="T62" fmla="*/ 18 w 60"/>
                <a:gd name="T63" fmla="*/ 64 h 66"/>
                <a:gd name="T64" fmla="*/ 14 w 60"/>
                <a:gd name="T65" fmla="*/ 60 h 66"/>
                <a:gd name="T66" fmla="*/ 8 w 60"/>
                <a:gd name="T67" fmla="*/ 56 h 66"/>
                <a:gd name="T68" fmla="*/ 2 w 60"/>
                <a:gd name="T69" fmla="*/ 46 h 66"/>
                <a:gd name="T70" fmla="*/ 0 w 60"/>
                <a:gd name="T71" fmla="*/ 40 h 66"/>
                <a:gd name="T72" fmla="*/ 0 w 60"/>
                <a:gd name="T73" fmla="*/ 34 h 66"/>
                <a:gd name="T74" fmla="*/ 0 w 60"/>
                <a:gd name="T75" fmla="*/ 34 h 66"/>
                <a:gd name="T76" fmla="*/ 0 w 60"/>
                <a:gd name="T77" fmla="*/ 26 h 66"/>
                <a:gd name="T78" fmla="*/ 2 w 60"/>
                <a:gd name="T79" fmla="*/ 20 h 66"/>
                <a:gd name="T80" fmla="*/ 4 w 60"/>
                <a:gd name="T81" fmla="*/ 14 h 66"/>
                <a:gd name="T82" fmla="*/ 8 w 60"/>
                <a:gd name="T83" fmla="*/ 10 h 66"/>
                <a:gd name="T84" fmla="*/ 14 w 60"/>
                <a:gd name="T85" fmla="*/ 6 h 66"/>
                <a:gd name="T86" fmla="*/ 18 w 60"/>
                <a:gd name="T87" fmla="*/ 2 h 66"/>
                <a:gd name="T88" fmla="*/ 24 w 60"/>
                <a:gd name="T89" fmla="*/ 0 h 66"/>
                <a:gd name="T90" fmla="*/ 32 w 60"/>
                <a:gd name="T9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66">
                  <a:moveTo>
                    <a:pt x="32" y="0"/>
                  </a:moveTo>
                  <a:lnTo>
                    <a:pt x="32" y="0"/>
                  </a:lnTo>
                  <a:lnTo>
                    <a:pt x="38" y="0"/>
                  </a:lnTo>
                  <a:lnTo>
                    <a:pt x="38" y="0"/>
                  </a:lnTo>
                  <a:lnTo>
                    <a:pt x="38" y="2"/>
                  </a:lnTo>
                  <a:lnTo>
                    <a:pt x="38" y="2"/>
                  </a:lnTo>
                  <a:lnTo>
                    <a:pt x="36" y="4"/>
                  </a:lnTo>
                  <a:lnTo>
                    <a:pt x="36" y="4"/>
                  </a:lnTo>
                  <a:lnTo>
                    <a:pt x="36" y="4"/>
                  </a:lnTo>
                  <a:lnTo>
                    <a:pt x="36" y="8"/>
                  </a:lnTo>
                  <a:lnTo>
                    <a:pt x="38" y="10"/>
                  </a:lnTo>
                  <a:lnTo>
                    <a:pt x="38" y="10"/>
                  </a:lnTo>
                  <a:lnTo>
                    <a:pt x="42" y="12"/>
                  </a:lnTo>
                  <a:lnTo>
                    <a:pt x="44" y="12"/>
                  </a:lnTo>
                  <a:lnTo>
                    <a:pt x="48" y="8"/>
                  </a:lnTo>
                  <a:lnTo>
                    <a:pt x="48" y="8"/>
                  </a:lnTo>
                  <a:lnTo>
                    <a:pt x="48" y="4"/>
                  </a:lnTo>
                  <a:lnTo>
                    <a:pt x="48" y="4"/>
                  </a:lnTo>
                  <a:lnTo>
                    <a:pt x="54" y="12"/>
                  </a:lnTo>
                  <a:lnTo>
                    <a:pt x="58" y="18"/>
                  </a:lnTo>
                  <a:lnTo>
                    <a:pt x="60" y="26"/>
                  </a:lnTo>
                  <a:lnTo>
                    <a:pt x="60" y="34"/>
                  </a:lnTo>
                  <a:lnTo>
                    <a:pt x="60" y="34"/>
                  </a:lnTo>
                  <a:lnTo>
                    <a:pt x="60" y="40"/>
                  </a:lnTo>
                  <a:lnTo>
                    <a:pt x="58" y="46"/>
                  </a:lnTo>
                  <a:lnTo>
                    <a:pt x="52" y="56"/>
                  </a:lnTo>
                  <a:lnTo>
                    <a:pt x="42" y="64"/>
                  </a:lnTo>
                  <a:lnTo>
                    <a:pt x="38" y="66"/>
                  </a:lnTo>
                  <a:lnTo>
                    <a:pt x="32" y="66"/>
                  </a:lnTo>
                  <a:lnTo>
                    <a:pt x="32" y="66"/>
                  </a:lnTo>
                  <a:lnTo>
                    <a:pt x="24" y="66"/>
                  </a:lnTo>
                  <a:lnTo>
                    <a:pt x="18" y="64"/>
                  </a:lnTo>
                  <a:lnTo>
                    <a:pt x="14" y="60"/>
                  </a:lnTo>
                  <a:lnTo>
                    <a:pt x="8" y="56"/>
                  </a:lnTo>
                  <a:lnTo>
                    <a:pt x="2" y="46"/>
                  </a:lnTo>
                  <a:lnTo>
                    <a:pt x="0" y="40"/>
                  </a:lnTo>
                  <a:lnTo>
                    <a:pt x="0" y="34"/>
                  </a:lnTo>
                  <a:lnTo>
                    <a:pt x="0" y="34"/>
                  </a:lnTo>
                  <a:lnTo>
                    <a:pt x="0" y="26"/>
                  </a:lnTo>
                  <a:lnTo>
                    <a:pt x="2" y="20"/>
                  </a:lnTo>
                  <a:lnTo>
                    <a:pt x="4" y="14"/>
                  </a:lnTo>
                  <a:lnTo>
                    <a:pt x="8" y="10"/>
                  </a:lnTo>
                  <a:lnTo>
                    <a:pt x="14" y="6"/>
                  </a:lnTo>
                  <a:lnTo>
                    <a:pt x="18" y="2"/>
                  </a:lnTo>
                  <a:lnTo>
                    <a:pt x="24" y="0"/>
                  </a:lnTo>
                  <a:lnTo>
                    <a:pt x="3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14" name="Freeform 1535">
              <a:extLst>
                <a:ext uri="{FF2B5EF4-FFF2-40B4-BE49-F238E27FC236}">
                  <a16:creationId xmlns:a16="http://schemas.microsoft.com/office/drawing/2014/main" xmlns="" id="{9F9F5044-A1B1-4813-A9CB-32A7B1247EB6}"/>
                </a:ext>
              </a:extLst>
            </p:cNvPr>
            <p:cNvSpPr>
              <a:spLocks/>
            </p:cNvSpPr>
            <p:nvPr/>
          </p:nvSpPr>
          <p:spPr bwMode="auto">
            <a:xfrm>
              <a:off x="21764625" y="5257800"/>
              <a:ext cx="57150" cy="66675"/>
            </a:xfrm>
            <a:custGeom>
              <a:avLst/>
              <a:gdLst>
                <a:gd name="T0" fmla="*/ 36 w 36"/>
                <a:gd name="T1" fmla="*/ 22 h 42"/>
                <a:gd name="T2" fmla="*/ 36 w 36"/>
                <a:gd name="T3" fmla="*/ 22 h 42"/>
                <a:gd name="T4" fmla="*/ 34 w 36"/>
                <a:gd name="T5" fmla="*/ 14 h 42"/>
                <a:gd name="T6" fmla="*/ 30 w 36"/>
                <a:gd name="T7" fmla="*/ 6 h 42"/>
                <a:gd name="T8" fmla="*/ 24 w 36"/>
                <a:gd name="T9" fmla="*/ 2 h 42"/>
                <a:gd name="T10" fmla="*/ 20 w 36"/>
                <a:gd name="T11" fmla="*/ 0 h 42"/>
                <a:gd name="T12" fmla="*/ 20 w 36"/>
                <a:gd name="T13" fmla="*/ 0 h 42"/>
                <a:gd name="T14" fmla="*/ 12 w 36"/>
                <a:gd name="T15" fmla="*/ 2 h 42"/>
                <a:gd name="T16" fmla="*/ 6 w 36"/>
                <a:gd name="T17" fmla="*/ 6 h 42"/>
                <a:gd name="T18" fmla="*/ 2 w 36"/>
                <a:gd name="T19" fmla="*/ 14 h 42"/>
                <a:gd name="T20" fmla="*/ 0 w 36"/>
                <a:gd name="T21" fmla="*/ 22 h 42"/>
                <a:gd name="T22" fmla="*/ 0 w 36"/>
                <a:gd name="T23" fmla="*/ 22 h 42"/>
                <a:gd name="T24" fmla="*/ 2 w 36"/>
                <a:gd name="T25" fmla="*/ 30 h 42"/>
                <a:gd name="T26" fmla="*/ 6 w 36"/>
                <a:gd name="T27" fmla="*/ 36 h 42"/>
                <a:gd name="T28" fmla="*/ 12 w 36"/>
                <a:gd name="T29" fmla="*/ 40 h 42"/>
                <a:gd name="T30" fmla="*/ 20 w 36"/>
                <a:gd name="T31" fmla="*/ 42 h 42"/>
                <a:gd name="T32" fmla="*/ 20 w 36"/>
                <a:gd name="T33" fmla="*/ 42 h 42"/>
                <a:gd name="T34" fmla="*/ 24 w 36"/>
                <a:gd name="T35" fmla="*/ 40 h 42"/>
                <a:gd name="T36" fmla="*/ 30 w 36"/>
                <a:gd name="T37" fmla="*/ 36 h 42"/>
                <a:gd name="T38" fmla="*/ 34 w 36"/>
                <a:gd name="T39" fmla="*/ 30 h 42"/>
                <a:gd name="T40" fmla="*/ 36 w 36"/>
                <a:gd name="T41" fmla="*/ 22 h 42"/>
                <a:gd name="T42" fmla="*/ 36 w 36"/>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2">
                  <a:moveTo>
                    <a:pt x="36" y="22"/>
                  </a:moveTo>
                  <a:lnTo>
                    <a:pt x="36" y="22"/>
                  </a:lnTo>
                  <a:lnTo>
                    <a:pt x="34" y="14"/>
                  </a:lnTo>
                  <a:lnTo>
                    <a:pt x="30" y="6"/>
                  </a:lnTo>
                  <a:lnTo>
                    <a:pt x="24" y="2"/>
                  </a:lnTo>
                  <a:lnTo>
                    <a:pt x="20" y="0"/>
                  </a:lnTo>
                  <a:lnTo>
                    <a:pt x="20" y="0"/>
                  </a:lnTo>
                  <a:lnTo>
                    <a:pt x="12" y="2"/>
                  </a:lnTo>
                  <a:lnTo>
                    <a:pt x="6" y="6"/>
                  </a:lnTo>
                  <a:lnTo>
                    <a:pt x="2" y="14"/>
                  </a:lnTo>
                  <a:lnTo>
                    <a:pt x="0" y="22"/>
                  </a:lnTo>
                  <a:lnTo>
                    <a:pt x="0" y="22"/>
                  </a:lnTo>
                  <a:lnTo>
                    <a:pt x="2" y="30"/>
                  </a:lnTo>
                  <a:lnTo>
                    <a:pt x="6" y="36"/>
                  </a:lnTo>
                  <a:lnTo>
                    <a:pt x="12" y="40"/>
                  </a:lnTo>
                  <a:lnTo>
                    <a:pt x="20" y="42"/>
                  </a:lnTo>
                  <a:lnTo>
                    <a:pt x="20" y="42"/>
                  </a:lnTo>
                  <a:lnTo>
                    <a:pt x="24" y="40"/>
                  </a:lnTo>
                  <a:lnTo>
                    <a:pt x="30" y="36"/>
                  </a:lnTo>
                  <a:lnTo>
                    <a:pt x="34" y="30"/>
                  </a:lnTo>
                  <a:lnTo>
                    <a:pt x="36" y="22"/>
                  </a:lnTo>
                  <a:lnTo>
                    <a:pt x="36" y="2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15" name="Freeform 1536">
              <a:extLst>
                <a:ext uri="{FF2B5EF4-FFF2-40B4-BE49-F238E27FC236}">
                  <a16:creationId xmlns:a16="http://schemas.microsoft.com/office/drawing/2014/main" xmlns="" id="{3DB1050E-70FF-43DC-BE20-CC4EB1634C1B}"/>
                </a:ext>
              </a:extLst>
            </p:cNvPr>
            <p:cNvSpPr>
              <a:spLocks/>
            </p:cNvSpPr>
            <p:nvPr/>
          </p:nvSpPr>
          <p:spPr bwMode="auto">
            <a:xfrm>
              <a:off x="21802725" y="5238750"/>
              <a:ext cx="19050" cy="19050"/>
            </a:xfrm>
            <a:custGeom>
              <a:avLst/>
              <a:gdLst>
                <a:gd name="T0" fmla="*/ 12 w 12"/>
                <a:gd name="T1" fmla="*/ 8 h 12"/>
                <a:gd name="T2" fmla="*/ 12 w 12"/>
                <a:gd name="T3" fmla="*/ 8 h 12"/>
                <a:gd name="T4" fmla="*/ 8 w 12"/>
                <a:gd name="T5" fmla="*/ 12 h 12"/>
                <a:gd name="T6" fmla="*/ 6 w 12"/>
                <a:gd name="T7" fmla="*/ 12 h 12"/>
                <a:gd name="T8" fmla="*/ 4 w 12"/>
                <a:gd name="T9" fmla="*/ 10 h 12"/>
                <a:gd name="T10" fmla="*/ 4 w 12"/>
                <a:gd name="T11" fmla="*/ 10 h 12"/>
                <a:gd name="T12" fmla="*/ 0 w 12"/>
                <a:gd name="T13" fmla="*/ 8 h 12"/>
                <a:gd name="T14" fmla="*/ 0 w 12"/>
                <a:gd name="T15" fmla="*/ 4 h 12"/>
                <a:gd name="T16" fmla="*/ 0 w 12"/>
                <a:gd name="T17" fmla="*/ 4 h 12"/>
                <a:gd name="T18" fmla="*/ 0 w 12"/>
                <a:gd name="T19" fmla="*/ 4 h 12"/>
                <a:gd name="T20" fmla="*/ 2 w 12"/>
                <a:gd name="T21" fmla="*/ 2 h 12"/>
                <a:gd name="T22" fmla="*/ 2 w 12"/>
                <a:gd name="T23" fmla="*/ 2 h 12"/>
                <a:gd name="T24" fmla="*/ 2 w 12"/>
                <a:gd name="T25" fmla="*/ 0 h 12"/>
                <a:gd name="T26" fmla="*/ 2 w 12"/>
                <a:gd name="T27" fmla="*/ 0 h 12"/>
                <a:gd name="T28" fmla="*/ 12 w 12"/>
                <a:gd name="T29" fmla="*/ 4 h 12"/>
                <a:gd name="T30" fmla="*/ 12 w 12"/>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2">
                  <a:moveTo>
                    <a:pt x="12" y="8"/>
                  </a:moveTo>
                  <a:lnTo>
                    <a:pt x="12" y="8"/>
                  </a:lnTo>
                  <a:lnTo>
                    <a:pt x="8" y="12"/>
                  </a:lnTo>
                  <a:lnTo>
                    <a:pt x="6" y="12"/>
                  </a:lnTo>
                  <a:lnTo>
                    <a:pt x="4" y="10"/>
                  </a:lnTo>
                  <a:lnTo>
                    <a:pt x="4" y="10"/>
                  </a:lnTo>
                  <a:lnTo>
                    <a:pt x="0" y="8"/>
                  </a:lnTo>
                  <a:lnTo>
                    <a:pt x="0" y="4"/>
                  </a:lnTo>
                  <a:lnTo>
                    <a:pt x="0" y="4"/>
                  </a:lnTo>
                  <a:lnTo>
                    <a:pt x="0" y="4"/>
                  </a:lnTo>
                  <a:lnTo>
                    <a:pt x="2" y="2"/>
                  </a:lnTo>
                  <a:lnTo>
                    <a:pt x="2" y="2"/>
                  </a:lnTo>
                  <a:lnTo>
                    <a:pt x="2" y="0"/>
                  </a:lnTo>
                  <a:lnTo>
                    <a:pt x="2" y="0"/>
                  </a:lnTo>
                  <a:lnTo>
                    <a:pt x="12" y="4"/>
                  </a:lnTo>
                  <a:lnTo>
                    <a:pt x="12" y="8"/>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16" name="Freeform 1537">
              <a:extLst>
                <a:ext uri="{FF2B5EF4-FFF2-40B4-BE49-F238E27FC236}">
                  <a16:creationId xmlns:a16="http://schemas.microsoft.com/office/drawing/2014/main" xmlns="" id="{57019E7E-52F7-4584-BE36-1E21E77F57C7}"/>
                </a:ext>
              </a:extLst>
            </p:cNvPr>
            <p:cNvSpPr>
              <a:spLocks/>
            </p:cNvSpPr>
            <p:nvPr/>
          </p:nvSpPr>
          <p:spPr bwMode="auto">
            <a:xfrm>
              <a:off x="21802725" y="5238750"/>
              <a:ext cx="19050" cy="19050"/>
            </a:xfrm>
            <a:custGeom>
              <a:avLst/>
              <a:gdLst>
                <a:gd name="T0" fmla="*/ 12 w 12"/>
                <a:gd name="T1" fmla="*/ 8 h 12"/>
                <a:gd name="T2" fmla="*/ 12 w 12"/>
                <a:gd name="T3" fmla="*/ 8 h 12"/>
                <a:gd name="T4" fmla="*/ 8 w 12"/>
                <a:gd name="T5" fmla="*/ 12 h 12"/>
                <a:gd name="T6" fmla="*/ 6 w 12"/>
                <a:gd name="T7" fmla="*/ 12 h 12"/>
                <a:gd name="T8" fmla="*/ 4 w 12"/>
                <a:gd name="T9" fmla="*/ 10 h 12"/>
                <a:gd name="T10" fmla="*/ 4 w 12"/>
                <a:gd name="T11" fmla="*/ 10 h 12"/>
                <a:gd name="T12" fmla="*/ 0 w 12"/>
                <a:gd name="T13" fmla="*/ 8 h 12"/>
                <a:gd name="T14" fmla="*/ 0 w 12"/>
                <a:gd name="T15" fmla="*/ 4 h 12"/>
                <a:gd name="T16" fmla="*/ 0 w 12"/>
                <a:gd name="T17" fmla="*/ 4 h 12"/>
                <a:gd name="T18" fmla="*/ 0 w 12"/>
                <a:gd name="T19" fmla="*/ 4 h 12"/>
                <a:gd name="T20" fmla="*/ 2 w 12"/>
                <a:gd name="T21" fmla="*/ 2 h 12"/>
                <a:gd name="T22" fmla="*/ 2 w 12"/>
                <a:gd name="T23" fmla="*/ 2 h 12"/>
                <a:gd name="T24" fmla="*/ 2 w 12"/>
                <a:gd name="T25" fmla="*/ 0 h 12"/>
                <a:gd name="T26" fmla="*/ 2 w 12"/>
                <a:gd name="T27" fmla="*/ 0 h 12"/>
                <a:gd name="T28" fmla="*/ 12 w 12"/>
                <a:gd name="T29" fmla="*/ 4 h 12"/>
                <a:gd name="T30" fmla="*/ 12 w 12"/>
                <a:gd name="T3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2">
                  <a:moveTo>
                    <a:pt x="12" y="8"/>
                  </a:moveTo>
                  <a:lnTo>
                    <a:pt x="12" y="8"/>
                  </a:lnTo>
                  <a:lnTo>
                    <a:pt x="8" y="12"/>
                  </a:lnTo>
                  <a:lnTo>
                    <a:pt x="6" y="12"/>
                  </a:lnTo>
                  <a:lnTo>
                    <a:pt x="4" y="10"/>
                  </a:lnTo>
                  <a:lnTo>
                    <a:pt x="4" y="10"/>
                  </a:lnTo>
                  <a:lnTo>
                    <a:pt x="0" y="8"/>
                  </a:lnTo>
                  <a:lnTo>
                    <a:pt x="0" y="4"/>
                  </a:lnTo>
                  <a:lnTo>
                    <a:pt x="0" y="4"/>
                  </a:lnTo>
                  <a:lnTo>
                    <a:pt x="0" y="4"/>
                  </a:lnTo>
                  <a:lnTo>
                    <a:pt x="2" y="2"/>
                  </a:lnTo>
                  <a:lnTo>
                    <a:pt x="2" y="2"/>
                  </a:lnTo>
                  <a:lnTo>
                    <a:pt x="2" y="0"/>
                  </a:lnTo>
                  <a:lnTo>
                    <a:pt x="2" y="0"/>
                  </a:lnTo>
                  <a:lnTo>
                    <a:pt x="12" y="4"/>
                  </a:lnTo>
                  <a:lnTo>
                    <a:pt x="12" y="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417" name="Freeform 1538">
              <a:extLst>
                <a:ext uri="{FF2B5EF4-FFF2-40B4-BE49-F238E27FC236}">
                  <a16:creationId xmlns:a16="http://schemas.microsoft.com/office/drawing/2014/main" xmlns="" id="{7CEF9CE7-4CE9-4346-A34B-CBFCD596267F}"/>
                </a:ext>
              </a:extLst>
            </p:cNvPr>
            <p:cNvSpPr>
              <a:spLocks/>
            </p:cNvSpPr>
            <p:nvPr/>
          </p:nvSpPr>
          <p:spPr bwMode="auto">
            <a:xfrm>
              <a:off x="21780500" y="5276850"/>
              <a:ext cx="25400" cy="25400"/>
            </a:xfrm>
            <a:custGeom>
              <a:avLst/>
              <a:gdLst>
                <a:gd name="T0" fmla="*/ 0 w 16"/>
                <a:gd name="T1" fmla="*/ 8 h 16"/>
                <a:gd name="T2" fmla="*/ 0 w 16"/>
                <a:gd name="T3" fmla="*/ 8 h 16"/>
                <a:gd name="T4" fmla="*/ 2 w 16"/>
                <a:gd name="T5" fmla="*/ 6 h 16"/>
                <a:gd name="T6" fmla="*/ 2 w 16"/>
                <a:gd name="T7" fmla="*/ 2 h 16"/>
                <a:gd name="T8" fmla="*/ 6 w 16"/>
                <a:gd name="T9" fmla="*/ 0 h 16"/>
                <a:gd name="T10" fmla="*/ 8 w 16"/>
                <a:gd name="T11" fmla="*/ 0 h 16"/>
                <a:gd name="T12" fmla="*/ 8 w 16"/>
                <a:gd name="T13" fmla="*/ 0 h 16"/>
                <a:gd name="T14" fmla="*/ 12 w 16"/>
                <a:gd name="T15" fmla="*/ 0 h 16"/>
                <a:gd name="T16" fmla="*/ 14 w 16"/>
                <a:gd name="T17" fmla="*/ 2 h 16"/>
                <a:gd name="T18" fmla="*/ 16 w 16"/>
                <a:gd name="T19" fmla="*/ 6 h 16"/>
                <a:gd name="T20" fmla="*/ 16 w 16"/>
                <a:gd name="T21" fmla="*/ 8 h 16"/>
                <a:gd name="T22" fmla="*/ 16 w 16"/>
                <a:gd name="T23" fmla="*/ 8 h 16"/>
                <a:gd name="T24" fmla="*/ 14 w 16"/>
                <a:gd name="T25" fmla="*/ 14 h 16"/>
                <a:gd name="T26" fmla="*/ 12 w 16"/>
                <a:gd name="T27" fmla="*/ 16 h 16"/>
                <a:gd name="T28" fmla="*/ 8 w 16"/>
                <a:gd name="T29" fmla="*/ 16 h 16"/>
                <a:gd name="T30" fmla="*/ 8 w 16"/>
                <a:gd name="T31" fmla="*/ 16 h 16"/>
                <a:gd name="T32" fmla="*/ 2 w 16"/>
                <a:gd name="T33" fmla="*/ 14 h 16"/>
                <a:gd name="T34" fmla="*/ 2 w 16"/>
                <a:gd name="T35" fmla="*/ 12 h 16"/>
                <a:gd name="T36" fmla="*/ 0 w 16"/>
                <a:gd name="T3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6">
                  <a:moveTo>
                    <a:pt x="0" y="8"/>
                  </a:moveTo>
                  <a:lnTo>
                    <a:pt x="0" y="8"/>
                  </a:lnTo>
                  <a:lnTo>
                    <a:pt x="2" y="6"/>
                  </a:lnTo>
                  <a:lnTo>
                    <a:pt x="2" y="2"/>
                  </a:lnTo>
                  <a:lnTo>
                    <a:pt x="6" y="0"/>
                  </a:lnTo>
                  <a:lnTo>
                    <a:pt x="8" y="0"/>
                  </a:lnTo>
                  <a:lnTo>
                    <a:pt x="8" y="0"/>
                  </a:lnTo>
                  <a:lnTo>
                    <a:pt x="12" y="0"/>
                  </a:lnTo>
                  <a:lnTo>
                    <a:pt x="14" y="2"/>
                  </a:lnTo>
                  <a:lnTo>
                    <a:pt x="16" y="6"/>
                  </a:lnTo>
                  <a:lnTo>
                    <a:pt x="16" y="8"/>
                  </a:lnTo>
                  <a:lnTo>
                    <a:pt x="16" y="8"/>
                  </a:lnTo>
                  <a:lnTo>
                    <a:pt x="14" y="14"/>
                  </a:lnTo>
                  <a:lnTo>
                    <a:pt x="12" y="16"/>
                  </a:lnTo>
                  <a:lnTo>
                    <a:pt x="8" y="16"/>
                  </a:lnTo>
                  <a:lnTo>
                    <a:pt x="8" y="16"/>
                  </a:lnTo>
                  <a:lnTo>
                    <a:pt x="2" y="14"/>
                  </a:lnTo>
                  <a:lnTo>
                    <a:pt x="2" y="12"/>
                  </a:lnTo>
                  <a:lnTo>
                    <a:pt x="0" y="8"/>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1000"/>
            </a:p>
          </p:txBody>
        </p:sp>
        <p:sp>
          <p:nvSpPr>
            <p:cNvPr id="418" name="Freeform 1539">
              <a:extLst>
                <a:ext uri="{FF2B5EF4-FFF2-40B4-BE49-F238E27FC236}">
                  <a16:creationId xmlns:a16="http://schemas.microsoft.com/office/drawing/2014/main" xmlns="" id="{005E5C04-42F9-49F2-A661-AE4479CF4FAB}"/>
                </a:ext>
              </a:extLst>
            </p:cNvPr>
            <p:cNvSpPr>
              <a:spLocks/>
            </p:cNvSpPr>
            <p:nvPr/>
          </p:nvSpPr>
          <p:spPr bwMode="auto">
            <a:xfrm>
              <a:off x="21780500" y="5276850"/>
              <a:ext cx="25400" cy="25400"/>
            </a:xfrm>
            <a:custGeom>
              <a:avLst/>
              <a:gdLst>
                <a:gd name="T0" fmla="*/ 0 w 16"/>
                <a:gd name="T1" fmla="*/ 8 h 16"/>
                <a:gd name="T2" fmla="*/ 0 w 16"/>
                <a:gd name="T3" fmla="*/ 8 h 16"/>
                <a:gd name="T4" fmla="*/ 2 w 16"/>
                <a:gd name="T5" fmla="*/ 6 h 16"/>
                <a:gd name="T6" fmla="*/ 2 w 16"/>
                <a:gd name="T7" fmla="*/ 2 h 16"/>
                <a:gd name="T8" fmla="*/ 6 w 16"/>
                <a:gd name="T9" fmla="*/ 0 h 16"/>
                <a:gd name="T10" fmla="*/ 8 w 16"/>
                <a:gd name="T11" fmla="*/ 0 h 16"/>
                <a:gd name="T12" fmla="*/ 8 w 16"/>
                <a:gd name="T13" fmla="*/ 0 h 16"/>
                <a:gd name="T14" fmla="*/ 12 w 16"/>
                <a:gd name="T15" fmla="*/ 0 h 16"/>
                <a:gd name="T16" fmla="*/ 14 w 16"/>
                <a:gd name="T17" fmla="*/ 2 h 16"/>
                <a:gd name="T18" fmla="*/ 16 w 16"/>
                <a:gd name="T19" fmla="*/ 6 h 16"/>
                <a:gd name="T20" fmla="*/ 16 w 16"/>
                <a:gd name="T21" fmla="*/ 8 h 16"/>
                <a:gd name="T22" fmla="*/ 16 w 16"/>
                <a:gd name="T23" fmla="*/ 8 h 16"/>
                <a:gd name="T24" fmla="*/ 14 w 16"/>
                <a:gd name="T25" fmla="*/ 14 h 16"/>
                <a:gd name="T26" fmla="*/ 12 w 16"/>
                <a:gd name="T27" fmla="*/ 16 h 16"/>
                <a:gd name="T28" fmla="*/ 8 w 16"/>
                <a:gd name="T29" fmla="*/ 16 h 16"/>
                <a:gd name="T30" fmla="*/ 8 w 16"/>
                <a:gd name="T31" fmla="*/ 16 h 16"/>
                <a:gd name="T32" fmla="*/ 2 w 16"/>
                <a:gd name="T33" fmla="*/ 14 h 16"/>
                <a:gd name="T34" fmla="*/ 2 w 16"/>
                <a:gd name="T35" fmla="*/ 12 h 16"/>
                <a:gd name="T36" fmla="*/ 0 w 16"/>
                <a:gd name="T3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16">
                  <a:moveTo>
                    <a:pt x="0" y="8"/>
                  </a:moveTo>
                  <a:lnTo>
                    <a:pt x="0" y="8"/>
                  </a:lnTo>
                  <a:lnTo>
                    <a:pt x="2" y="6"/>
                  </a:lnTo>
                  <a:lnTo>
                    <a:pt x="2" y="2"/>
                  </a:lnTo>
                  <a:lnTo>
                    <a:pt x="6" y="0"/>
                  </a:lnTo>
                  <a:lnTo>
                    <a:pt x="8" y="0"/>
                  </a:lnTo>
                  <a:lnTo>
                    <a:pt x="8" y="0"/>
                  </a:lnTo>
                  <a:lnTo>
                    <a:pt x="12" y="0"/>
                  </a:lnTo>
                  <a:lnTo>
                    <a:pt x="14" y="2"/>
                  </a:lnTo>
                  <a:lnTo>
                    <a:pt x="16" y="6"/>
                  </a:lnTo>
                  <a:lnTo>
                    <a:pt x="16" y="8"/>
                  </a:lnTo>
                  <a:lnTo>
                    <a:pt x="16" y="8"/>
                  </a:lnTo>
                  <a:lnTo>
                    <a:pt x="14" y="14"/>
                  </a:lnTo>
                  <a:lnTo>
                    <a:pt x="12" y="16"/>
                  </a:lnTo>
                  <a:lnTo>
                    <a:pt x="8" y="16"/>
                  </a:lnTo>
                  <a:lnTo>
                    <a:pt x="8" y="16"/>
                  </a:lnTo>
                  <a:lnTo>
                    <a:pt x="2" y="14"/>
                  </a:lnTo>
                  <a:lnTo>
                    <a:pt x="2" y="12"/>
                  </a:lnTo>
                  <a:lnTo>
                    <a:pt x="0" y="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000"/>
            </a:p>
          </p:txBody>
        </p:sp>
      </p:grpSp>
      <p:sp>
        <p:nvSpPr>
          <p:cNvPr id="419" name="Rectangle 1540">
            <a:extLst>
              <a:ext uri="{FF2B5EF4-FFF2-40B4-BE49-F238E27FC236}">
                <a16:creationId xmlns:a16="http://schemas.microsoft.com/office/drawing/2014/main" xmlns="" id="{E5A07CCC-1B4E-4862-8B65-120FED72237F}"/>
              </a:ext>
            </a:extLst>
          </p:cNvPr>
          <p:cNvSpPr>
            <a:spLocks noChangeArrowheads="1"/>
          </p:cNvSpPr>
          <p:nvPr/>
        </p:nvSpPr>
        <p:spPr bwMode="auto">
          <a:xfrm>
            <a:off x="1205616" y="3716670"/>
            <a:ext cx="2368912" cy="739403"/>
          </a:xfrm>
          <a:prstGeom prst="rect">
            <a:avLst/>
          </a:prstGeom>
          <a:solidFill>
            <a:srgbClr val="FFFFFF">
              <a:alpha val="20000"/>
            </a:srgbClr>
          </a:solidFill>
          <a:ln w="9525">
            <a:solidFill>
              <a:srgbClr val="000000"/>
            </a:solidFill>
            <a:prstDash val="sysDash"/>
            <a:miter lim="800000"/>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420" name="Rectangle 1541">
            <a:extLst>
              <a:ext uri="{FF2B5EF4-FFF2-40B4-BE49-F238E27FC236}">
                <a16:creationId xmlns:a16="http://schemas.microsoft.com/office/drawing/2014/main" xmlns="" id="{4251799E-5651-4C7B-BFD2-B562CCE715DC}"/>
              </a:ext>
            </a:extLst>
          </p:cNvPr>
          <p:cNvSpPr>
            <a:spLocks noChangeArrowheads="1"/>
          </p:cNvSpPr>
          <p:nvPr/>
        </p:nvSpPr>
        <p:spPr bwMode="auto">
          <a:xfrm>
            <a:off x="1205616" y="3716670"/>
            <a:ext cx="2368912" cy="7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421" name="Rectangle 1542">
            <a:extLst>
              <a:ext uri="{FF2B5EF4-FFF2-40B4-BE49-F238E27FC236}">
                <a16:creationId xmlns:a16="http://schemas.microsoft.com/office/drawing/2014/main" xmlns="" id="{077D60D8-E6F7-44FB-B63C-684EBEE1E171}"/>
              </a:ext>
            </a:extLst>
          </p:cNvPr>
          <p:cNvSpPr>
            <a:spLocks noChangeArrowheads="1"/>
          </p:cNvSpPr>
          <p:nvPr/>
        </p:nvSpPr>
        <p:spPr bwMode="auto">
          <a:xfrm>
            <a:off x="3617874" y="3716670"/>
            <a:ext cx="2314477" cy="739403"/>
          </a:xfrm>
          <a:prstGeom prst="rect">
            <a:avLst/>
          </a:prstGeom>
          <a:solidFill>
            <a:srgbClr val="FFFFFF">
              <a:alpha val="20000"/>
            </a:srgbClr>
          </a:solidFill>
          <a:ln w="9525">
            <a:solidFill>
              <a:srgbClr val="000000"/>
            </a:solidFill>
            <a:prstDash val="sysDash"/>
            <a:miter lim="800000"/>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422" name="Rectangle 1543">
            <a:extLst>
              <a:ext uri="{FF2B5EF4-FFF2-40B4-BE49-F238E27FC236}">
                <a16:creationId xmlns:a16="http://schemas.microsoft.com/office/drawing/2014/main" xmlns="" id="{6B241FFB-E443-411F-A516-89A303D61F97}"/>
              </a:ext>
            </a:extLst>
          </p:cNvPr>
          <p:cNvSpPr>
            <a:spLocks noChangeArrowheads="1"/>
          </p:cNvSpPr>
          <p:nvPr/>
        </p:nvSpPr>
        <p:spPr bwMode="auto">
          <a:xfrm>
            <a:off x="3617874" y="3716670"/>
            <a:ext cx="2314477" cy="7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423" name="Rectangle 1544">
            <a:extLst>
              <a:ext uri="{FF2B5EF4-FFF2-40B4-BE49-F238E27FC236}">
                <a16:creationId xmlns:a16="http://schemas.microsoft.com/office/drawing/2014/main" xmlns="" id="{A2C42A56-DA3C-428B-ADD2-CF16C1C1A61C}"/>
              </a:ext>
            </a:extLst>
          </p:cNvPr>
          <p:cNvSpPr>
            <a:spLocks noChangeArrowheads="1"/>
          </p:cNvSpPr>
          <p:nvPr/>
        </p:nvSpPr>
        <p:spPr bwMode="auto">
          <a:xfrm>
            <a:off x="5976704" y="3716670"/>
            <a:ext cx="1835655" cy="739403"/>
          </a:xfrm>
          <a:prstGeom prst="rect">
            <a:avLst/>
          </a:prstGeom>
          <a:solidFill>
            <a:srgbClr val="FFFFFF">
              <a:alpha val="20000"/>
            </a:srgbClr>
          </a:solidFill>
          <a:ln w="9525">
            <a:solidFill>
              <a:srgbClr val="000000"/>
            </a:solidFill>
            <a:prstDash val="sysDash"/>
            <a:miter lim="800000"/>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424" name="Rectangle 1545">
            <a:extLst>
              <a:ext uri="{FF2B5EF4-FFF2-40B4-BE49-F238E27FC236}">
                <a16:creationId xmlns:a16="http://schemas.microsoft.com/office/drawing/2014/main" xmlns="" id="{8875756D-CDA3-42DC-8F96-564A95822CFE}"/>
              </a:ext>
            </a:extLst>
          </p:cNvPr>
          <p:cNvSpPr>
            <a:spLocks noChangeArrowheads="1"/>
          </p:cNvSpPr>
          <p:nvPr/>
        </p:nvSpPr>
        <p:spPr bwMode="auto">
          <a:xfrm>
            <a:off x="5976704" y="3716670"/>
            <a:ext cx="1835655" cy="7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239" tIns="15119" rIns="30239" bIns="15119" numCol="1" anchor="t" anchorCtr="0" compatLnSpc="1">
            <a:prstTxWarp prst="textNoShape">
              <a:avLst/>
            </a:prstTxWarp>
          </a:bodyPr>
          <a:lstStyle/>
          <a:p>
            <a:endParaRPr lang="zh-CN" altLang="en-US" sz="800"/>
          </a:p>
        </p:txBody>
      </p:sp>
      <p:sp>
        <p:nvSpPr>
          <p:cNvPr id="425" name="Rectangle 1546">
            <a:extLst>
              <a:ext uri="{FF2B5EF4-FFF2-40B4-BE49-F238E27FC236}">
                <a16:creationId xmlns:a16="http://schemas.microsoft.com/office/drawing/2014/main" xmlns="" id="{ACC6DADC-05B2-4900-A2C5-CF256E49FB24}"/>
              </a:ext>
            </a:extLst>
          </p:cNvPr>
          <p:cNvSpPr>
            <a:spLocks noChangeArrowheads="1"/>
          </p:cNvSpPr>
          <p:nvPr/>
        </p:nvSpPr>
        <p:spPr bwMode="auto">
          <a:xfrm>
            <a:off x="1979654" y="4268799"/>
            <a:ext cx="10259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000" b="1" dirty="0" smtClean="0">
                <a:latin typeface="微软雅黑" panose="020B0503020204020204" pitchFamily="34" charset="-122"/>
                <a:ea typeface="微软雅黑" panose="020B0503020204020204" pitchFamily="34" charset="-122"/>
              </a:rPr>
              <a:t>数字</a:t>
            </a:r>
            <a:r>
              <a:rPr lang="zh-CN" altLang="zh-CN" sz="1000" b="1" dirty="0" smtClean="0">
                <a:latin typeface="微软雅黑" panose="020B0503020204020204" pitchFamily="34" charset="-122"/>
                <a:ea typeface="微软雅黑" panose="020B0503020204020204" pitchFamily="34" charset="-122"/>
              </a:rPr>
              <a:t>校园</a:t>
            </a:r>
            <a:r>
              <a:rPr lang="zh-CN" altLang="zh-CN" sz="1000" b="1" dirty="0">
                <a:latin typeface="微软雅黑" panose="020B0503020204020204" pitchFamily="34" charset="-122"/>
                <a:ea typeface="微软雅黑" panose="020B0503020204020204" pitchFamily="34" charset="-122"/>
              </a:rPr>
              <a:t>业务系统</a:t>
            </a:r>
            <a:endParaRPr lang="zh-CN" altLang="zh-CN" sz="900" dirty="0"/>
          </a:p>
        </p:txBody>
      </p:sp>
      <p:sp>
        <p:nvSpPr>
          <p:cNvPr id="426" name="Rectangle 1547">
            <a:extLst>
              <a:ext uri="{FF2B5EF4-FFF2-40B4-BE49-F238E27FC236}">
                <a16:creationId xmlns:a16="http://schemas.microsoft.com/office/drawing/2014/main" xmlns="" id="{3BF0BC9D-69A5-419E-AE39-4A8CCA8241E8}"/>
              </a:ext>
            </a:extLst>
          </p:cNvPr>
          <p:cNvSpPr>
            <a:spLocks noChangeArrowheads="1"/>
          </p:cNvSpPr>
          <p:nvPr/>
        </p:nvSpPr>
        <p:spPr bwMode="auto">
          <a:xfrm>
            <a:off x="4211902" y="4257510"/>
            <a:ext cx="13433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b="1" dirty="0">
                <a:latin typeface="微软雅黑" panose="020B0503020204020204" pitchFamily="34" charset="-122"/>
                <a:ea typeface="微软雅黑" panose="020B0503020204020204" pitchFamily="34" charset="-122"/>
              </a:rPr>
              <a:t>其他业务系统/机器</a:t>
            </a:r>
            <a:r>
              <a:rPr lang="zh-CN" altLang="zh-CN" sz="1000" b="1" dirty="0" smtClean="0">
                <a:latin typeface="微软雅黑" panose="020B0503020204020204" pitchFamily="34" charset="-122"/>
                <a:ea typeface="微软雅黑" panose="020B0503020204020204" pitchFamily="34" charset="-122"/>
              </a:rPr>
              <a:t>日志</a:t>
            </a:r>
            <a:endParaRPr lang="zh-CN" altLang="zh-CN" sz="900" dirty="0"/>
          </a:p>
        </p:txBody>
      </p:sp>
      <p:sp>
        <p:nvSpPr>
          <p:cNvPr id="427" name="Rectangle 1548">
            <a:extLst>
              <a:ext uri="{FF2B5EF4-FFF2-40B4-BE49-F238E27FC236}">
                <a16:creationId xmlns:a16="http://schemas.microsoft.com/office/drawing/2014/main" xmlns="" id="{05A8466F-2C54-4FE5-9C7C-8BC259BFDB4A}"/>
              </a:ext>
            </a:extLst>
          </p:cNvPr>
          <p:cNvSpPr>
            <a:spLocks noChangeArrowheads="1"/>
          </p:cNvSpPr>
          <p:nvPr/>
        </p:nvSpPr>
        <p:spPr bwMode="auto">
          <a:xfrm>
            <a:off x="6589203" y="4246221"/>
            <a:ext cx="7694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000" b="1" dirty="0">
                <a:latin typeface="微软雅黑" panose="020B0503020204020204" pitchFamily="34" charset="-122"/>
                <a:ea typeface="微软雅黑" panose="020B0503020204020204" pitchFamily="34" charset="-122"/>
              </a:rPr>
              <a:t>互联网</a:t>
            </a:r>
            <a:r>
              <a:rPr lang="zh-CN" altLang="zh-CN" sz="1000" b="1" dirty="0" smtClean="0">
                <a:latin typeface="微软雅黑" panose="020B0503020204020204" pitchFamily="34" charset="-122"/>
                <a:ea typeface="微软雅黑" panose="020B0503020204020204" pitchFamily="34" charset="-122"/>
              </a:rPr>
              <a:t>数据</a:t>
            </a:r>
            <a:r>
              <a:rPr lang="zh-CN" altLang="zh-CN" sz="1000" b="1" dirty="0">
                <a:latin typeface="微软雅黑" panose="020B0503020204020204" pitchFamily="34" charset="-122"/>
                <a:ea typeface="微软雅黑" panose="020B0503020204020204" pitchFamily="34" charset="-122"/>
              </a:rPr>
              <a:t>集</a:t>
            </a:r>
            <a:endParaRPr lang="zh-CN" altLang="zh-CN" sz="900" dirty="0"/>
          </a:p>
        </p:txBody>
      </p:sp>
      <p:grpSp>
        <p:nvGrpSpPr>
          <p:cNvPr id="428" name="组合 427">
            <a:extLst>
              <a:ext uri="{FF2B5EF4-FFF2-40B4-BE49-F238E27FC236}">
                <a16:creationId xmlns:a16="http://schemas.microsoft.com/office/drawing/2014/main" xmlns="" id="{179A58D6-6642-4527-BBFC-81DEECFDE164}"/>
              </a:ext>
            </a:extLst>
          </p:cNvPr>
          <p:cNvGrpSpPr/>
          <p:nvPr/>
        </p:nvGrpSpPr>
        <p:grpSpPr>
          <a:xfrm>
            <a:off x="1360855" y="3826673"/>
            <a:ext cx="290318" cy="217738"/>
            <a:chOff x="4422775" y="11598275"/>
            <a:chExt cx="914400" cy="609600"/>
          </a:xfrm>
        </p:grpSpPr>
        <p:sp>
          <p:nvSpPr>
            <p:cNvPr id="429" name="Freeform 1549">
              <a:extLst>
                <a:ext uri="{FF2B5EF4-FFF2-40B4-BE49-F238E27FC236}">
                  <a16:creationId xmlns:a16="http://schemas.microsoft.com/office/drawing/2014/main" xmlns="" id="{E6873BE1-2AEA-456A-84CC-DE5972E792D2}"/>
                </a:ext>
              </a:extLst>
            </p:cNvPr>
            <p:cNvSpPr>
              <a:spLocks/>
            </p:cNvSpPr>
            <p:nvPr/>
          </p:nvSpPr>
          <p:spPr bwMode="auto">
            <a:xfrm>
              <a:off x="4435475" y="11610975"/>
              <a:ext cx="889000" cy="584200"/>
            </a:xfrm>
            <a:custGeom>
              <a:avLst/>
              <a:gdLst>
                <a:gd name="T0" fmla="*/ 0 w 560"/>
                <a:gd name="T1" fmla="*/ 62 h 368"/>
                <a:gd name="T2" fmla="*/ 0 w 560"/>
                <a:gd name="T3" fmla="*/ 62 h 368"/>
                <a:gd name="T4" fmla="*/ 2 w 560"/>
                <a:gd name="T5" fmla="*/ 54 h 368"/>
                <a:gd name="T6" fmla="*/ 6 w 560"/>
                <a:gd name="T7" fmla="*/ 48 h 368"/>
                <a:gd name="T8" fmla="*/ 14 w 560"/>
                <a:gd name="T9" fmla="*/ 44 h 368"/>
                <a:gd name="T10" fmla="*/ 22 w 560"/>
                <a:gd name="T11" fmla="*/ 38 h 368"/>
                <a:gd name="T12" fmla="*/ 48 w 560"/>
                <a:gd name="T13" fmla="*/ 26 h 368"/>
                <a:gd name="T14" fmla="*/ 82 w 560"/>
                <a:gd name="T15" fmla="*/ 18 h 368"/>
                <a:gd name="T16" fmla="*/ 124 w 560"/>
                <a:gd name="T17" fmla="*/ 10 h 368"/>
                <a:gd name="T18" fmla="*/ 172 w 560"/>
                <a:gd name="T19" fmla="*/ 4 h 368"/>
                <a:gd name="T20" fmla="*/ 224 w 560"/>
                <a:gd name="T21" fmla="*/ 2 h 368"/>
                <a:gd name="T22" fmla="*/ 280 w 560"/>
                <a:gd name="T23" fmla="*/ 0 h 368"/>
                <a:gd name="T24" fmla="*/ 280 w 560"/>
                <a:gd name="T25" fmla="*/ 0 h 368"/>
                <a:gd name="T26" fmla="*/ 336 w 560"/>
                <a:gd name="T27" fmla="*/ 2 h 368"/>
                <a:gd name="T28" fmla="*/ 388 w 560"/>
                <a:gd name="T29" fmla="*/ 4 h 368"/>
                <a:gd name="T30" fmla="*/ 436 w 560"/>
                <a:gd name="T31" fmla="*/ 10 h 368"/>
                <a:gd name="T32" fmla="*/ 478 w 560"/>
                <a:gd name="T33" fmla="*/ 18 h 368"/>
                <a:gd name="T34" fmla="*/ 512 w 560"/>
                <a:gd name="T35" fmla="*/ 26 h 368"/>
                <a:gd name="T36" fmla="*/ 538 w 560"/>
                <a:gd name="T37" fmla="*/ 38 h 368"/>
                <a:gd name="T38" fmla="*/ 548 w 560"/>
                <a:gd name="T39" fmla="*/ 44 h 368"/>
                <a:gd name="T40" fmla="*/ 554 w 560"/>
                <a:gd name="T41" fmla="*/ 48 h 368"/>
                <a:gd name="T42" fmla="*/ 558 w 560"/>
                <a:gd name="T43" fmla="*/ 54 h 368"/>
                <a:gd name="T44" fmla="*/ 560 w 560"/>
                <a:gd name="T45" fmla="*/ 62 h 368"/>
                <a:gd name="T46" fmla="*/ 560 w 560"/>
                <a:gd name="T47" fmla="*/ 306 h 368"/>
                <a:gd name="T48" fmla="*/ 560 w 560"/>
                <a:gd name="T49" fmla="*/ 306 h 368"/>
                <a:gd name="T50" fmla="*/ 558 w 560"/>
                <a:gd name="T51" fmla="*/ 312 h 368"/>
                <a:gd name="T52" fmla="*/ 554 w 560"/>
                <a:gd name="T53" fmla="*/ 318 h 368"/>
                <a:gd name="T54" fmla="*/ 548 w 560"/>
                <a:gd name="T55" fmla="*/ 324 h 368"/>
                <a:gd name="T56" fmla="*/ 538 w 560"/>
                <a:gd name="T57" fmla="*/ 330 h 368"/>
                <a:gd name="T58" fmla="*/ 512 w 560"/>
                <a:gd name="T59" fmla="*/ 340 h 368"/>
                <a:gd name="T60" fmla="*/ 478 w 560"/>
                <a:gd name="T61" fmla="*/ 350 h 368"/>
                <a:gd name="T62" fmla="*/ 436 w 560"/>
                <a:gd name="T63" fmla="*/ 356 h 368"/>
                <a:gd name="T64" fmla="*/ 388 w 560"/>
                <a:gd name="T65" fmla="*/ 362 h 368"/>
                <a:gd name="T66" fmla="*/ 336 w 560"/>
                <a:gd name="T67" fmla="*/ 366 h 368"/>
                <a:gd name="T68" fmla="*/ 280 w 560"/>
                <a:gd name="T69" fmla="*/ 368 h 368"/>
                <a:gd name="T70" fmla="*/ 280 w 560"/>
                <a:gd name="T71" fmla="*/ 368 h 368"/>
                <a:gd name="T72" fmla="*/ 224 w 560"/>
                <a:gd name="T73" fmla="*/ 366 h 368"/>
                <a:gd name="T74" fmla="*/ 172 w 560"/>
                <a:gd name="T75" fmla="*/ 362 h 368"/>
                <a:gd name="T76" fmla="*/ 124 w 560"/>
                <a:gd name="T77" fmla="*/ 356 h 368"/>
                <a:gd name="T78" fmla="*/ 82 w 560"/>
                <a:gd name="T79" fmla="*/ 350 h 368"/>
                <a:gd name="T80" fmla="*/ 48 w 560"/>
                <a:gd name="T81" fmla="*/ 340 h 368"/>
                <a:gd name="T82" fmla="*/ 22 w 560"/>
                <a:gd name="T83" fmla="*/ 330 h 368"/>
                <a:gd name="T84" fmla="*/ 14 w 560"/>
                <a:gd name="T85" fmla="*/ 324 h 368"/>
                <a:gd name="T86" fmla="*/ 6 w 560"/>
                <a:gd name="T87" fmla="*/ 318 h 368"/>
                <a:gd name="T88" fmla="*/ 2 w 560"/>
                <a:gd name="T89" fmla="*/ 312 h 368"/>
                <a:gd name="T90" fmla="*/ 0 w 560"/>
                <a:gd name="T91" fmla="*/ 306 h 368"/>
                <a:gd name="T92" fmla="*/ 0 w 560"/>
                <a:gd name="T93" fmla="*/ 6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0" h="368">
                  <a:moveTo>
                    <a:pt x="0" y="62"/>
                  </a:moveTo>
                  <a:lnTo>
                    <a:pt x="0" y="62"/>
                  </a:lnTo>
                  <a:lnTo>
                    <a:pt x="2" y="54"/>
                  </a:lnTo>
                  <a:lnTo>
                    <a:pt x="6" y="48"/>
                  </a:lnTo>
                  <a:lnTo>
                    <a:pt x="14" y="44"/>
                  </a:lnTo>
                  <a:lnTo>
                    <a:pt x="22" y="38"/>
                  </a:lnTo>
                  <a:lnTo>
                    <a:pt x="48" y="26"/>
                  </a:lnTo>
                  <a:lnTo>
                    <a:pt x="82" y="18"/>
                  </a:lnTo>
                  <a:lnTo>
                    <a:pt x="124" y="10"/>
                  </a:lnTo>
                  <a:lnTo>
                    <a:pt x="172" y="4"/>
                  </a:lnTo>
                  <a:lnTo>
                    <a:pt x="224" y="2"/>
                  </a:lnTo>
                  <a:lnTo>
                    <a:pt x="280" y="0"/>
                  </a:lnTo>
                  <a:lnTo>
                    <a:pt x="280" y="0"/>
                  </a:lnTo>
                  <a:lnTo>
                    <a:pt x="336" y="2"/>
                  </a:lnTo>
                  <a:lnTo>
                    <a:pt x="388" y="4"/>
                  </a:lnTo>
                  <a:lnTo>
                    <a:pt x="436" y="10"/>
                  </a:lnTo>
                  <a:lnTo>
                    <a:pt x="478" y="18"/>
                  </a:lnTo>
                  <a:lnTo>
                    <a:pt x="512" y="26"/>
                  </a:lnTo>
                  <a:lnTo>
                    <a:pt x="538" y="38"/>
                  </a:lnTo>
                  <a:lnTo>
                    <a:pt x="548" y="44"/>
                  </a:lnTo>
                  <a:lnTo>
                    <a:pt x="554" y="48"/>
                  </a:lnTo>
                  <a:lnTo>
                    <a:pt x="558" y="54"/>
                  </a:lnTo>
                  <a:lnTo>
                    <a:pt x="560" y="62"/>
                  </a:lnTo>
                  <a:lnTo>
                    <a:pt x="560" y="306"/>
                  </a:lnTo>
                  <a:lnTo>
                    <a:pt x="560" y="306"/>
                  </a:lnTo>
                  <a:lnTo>
                    <a:pt x="558" y="312"/>
                  </a:lnTo>
                  <a:lnTo>
                    <a:pt x="554" y="318"/>
                  </a:lnTo>
                  <a:lnTo>
                    <a:pt x="548" y="324"/>
                  </a:lnTo>
                  <a:lnTo>
                    <a:pt x="538" y="330"/>
                  </a:lnTo>
                  <a:lnTo>
                    <a:pt x="512" y="340"/>
                  </a:lnTo>
                  <a:lnTo>
                    <a:pt x="478" y="350"/>
                  </a:lnTo>
                  <a:lnTo>
                    <a:pt x="436" y="356"/>
                  </a:lnTo>
                  <a:lnTo>
                    <a:pt x="388" y="362"/>
                  </a:lnTo>
                  <a:lnTo>
                    <a:pt x="336" y="366"/>
                  </a:lnTo>
                  <a:lnTo>
                    <a:pt x="280" y="368"/>
                  </a:lnTo>
                  <a:lnTo>
                    <a:pt x="280" y="368"/>
                  </a:lnTo>
                  <a:lnTo>
                    <a:pt x="224" y="366"/>
                  </a:lnTo>
                  <a:lnTo>
                    <a:pt x="172" y="362"/>
                  </a:lnTo>
                  <a:lnTo>
                    <a:pt x="124" y="356"/>
                  </a:lnTo>
                  <a:lnTo>
                    <a:pt x="82" y="350"/>
                  </a:lnTo>
                  <a:lnTo>
                    <a:pt x="48" y="340"/>
                  </a:lnTo>
                  <a:lnTo>
                    <a:pt x="22" y="330"/>
                  </a:lnTo>
                  <a:lnTo>
                    <a:pt x="14" y="324"/>
                  </a:lnTo>
                  <a:lnTo>
                    <a:pt x="6" y="318"/>
                  </a:lnTo>
                  <a:lnTo>
                    <a:pt x="2" y="312"/>
                  </a:lnTo>
                  <a:lnTo>
                    <a:pt x="0" y="306"/>
                  </a:lnTo>
                  <a:lnTo>
                    <a:pt x="0" y="62"/>
                  </a:lnTo>
                  <a:close/>
                </a:path>
              </a:pathLst>
            </a:custGeom>
            <a:solidFill>
              <a:srgbClr val="A7A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0" name="Freeform 1550">
              <a:extLst>
                <a:ext uri="{FF2B5EF4-FFF2-40B4-BE49-F238E27FC236}">
                  <a16:creationId xmlns:a16="http://schemas.microsoft.com/office/drawing/2014/main" xmlns="" id="{71A2347B-8188-4A12-B3C9-DD758C6B4819}"/>
                </a:ext>
              </a:extLst>
            </p:cNvPr>
            <p:cNvSpPr>
              <a:spLocks/>
            </p:cNvSpPr>
            <p:nvPr/>
          </p:nvSpPr>
          <p:spPr bwMode="auto">
            <a:xfrm>
              <a:off x="4422775" y="11709400"/>
              <a:ext cx="914400" cy="107950"/>
            </a:xfrm>
            <a:custGeom>
              <a:avLst/>
              <a:gdLst>
                <a:gd name="T0" fmla="*/ 560 w 576"/>
                <a:gd name="T1" fmla="*/ 0 h 68"/>
                <a:gd name="T2" fmla="*/ 560 w 576"/>
                <a:gd name="T3" fmla="*/ 0 h 68"/>
                <a:gd name="T4" fmla="*/ 558 w 576"/>
                <a:gd name="T5" fmla="*/ 2 h 68"/>
                <a:gd name="T6" fmla="*/ 556 w 576"/>
                <a:gd name="T7" fmla="*/ 6 h 68"/>
                <a:gd name="T8" fmla="*/ 556 w 576"/>
                <a:gd name="T9" fmla="*/ 6 h 68"/>
                <a:gd name="T10" fmla="*/ 544 w 576"/>
                <a:gd name="T11" fmla="*/ 14 h 68"/>
                <a:gd name="T12" fmla="*/ 524 w 576"/>
                <a:gd name="T13" fmla="*/ 24 h 68"/>
                <a:gd name="T14" fmla="*/ 524 w 576"/>
                <a:gd name="T15" fmla="*/ 24 h 68"/>
                <a:gd name="T16" fmla="*/ 504 w 576"/>
                <a:gd name="T17" fmla="*/ 30 h 68"/>
                <a:gd name="T18" fmla="*/ 482 w 576"/>
                <a:gd name="T19" fmla="*/ 36 h 68"/>
                <a:gd name="T20" fmla="*/ 456 w 576"/>
                <a:gd name="T21" fmla="*/ 40 h 68"/>
                <a:gd name="T22" fmla="*/ 426 w 576"/>
                <a:gd name="T23" fmla="*/ 44 h 68"/>
                <a:gd name="T24" fmla="*/ 426 w 576"/>
                <a:gd name="T25" fmla="*/ 44 h 68"/>
                <a:gd name="T26" fmla="*/ 360 w 576"/>
                <a:gd name="T27" fmla="*/ 50 h 68"/>
                <a:gd name="T28" fmla="*/ 288 w 576"/>
                <a:gd name="T29" fmla="*/ 52 h 68"/>
                <a:gd name="T30" fmla="*/ 288 w 576"/>
                <a:gd name="T31" fmla="*/ 52 h 68"/>
                <a:gd name="T32" fmla="*/ 232 w 576"/>
                <a:gd name="T33" fmla="*/ 52 h 68"/>
                <a:gd name="T34" fmla="*/ 180 w 576"/>
                <a:gd name="T35" fmla="*/ 48 h 68"/>
                <a:gd name="T36" fmla="*/ 134 w 576"/>
                <a:gd name="T37" fmla="*/ 42 h 68"/>
                <a:gd name="T38" fmla="*/ 92 w 576"/>
                <a:gd name="T39" fmla="*/ 34 h 68"/>
                <a:gd name="T40" fmla="*/ 92 w 576"/>
                <a:gd name="T41" fmla="*/ 34 h 68"/>
                <a:gd name="T42" fmla="*/ 58 w 576"/>
                <a:gd name="T43" fmla="*/ 26 h 68"/>
                <a:gd name="T44" fmla="*/ 34 w 576"/>
                <a:gd name="T45" fmla="*/ 16 h 68"/>
                <a:gd name="T46" fmla="*/ 34 w 576"/>
                <a:gd name="T47" fmla="*/ 16 h 68"/>
                <a:gd name="T48" fmla="*/ 26 w 576"/>
                <a:gd name="T49" fmla="*/ 10 h 68"/>
                <a:gd name="T50" fmla="*/ 20 w 576"/>
                <a:gd name="T51" fmla="*/ 6 h 68"/>
                <a:gd name="T52" fmla="*/ 20 w 576"/>
                <a:gd name="T53" fmla="*/ 6 h 68"/>
                <a:gd name="T54" fmla="*/ 18 w 576"/>
                <a:gd name="T55" fmla="*/ 2 h 68"/>
                <a:gd name="T56" fmla="*/ 16 w 576"/>
                <a:gd name="T57" fmla="*/ 0 h 68"/>
                <a:gd name="T58" fmla="*/ 0 w 576"/>
                <a:gd name="T59" fmla="*/ 0 h 68"/>
                <a:gd name="T60" fmla="*/ 0 w 576"/>
                <a:gd name="T61" fmla="*/ 0 h 68"/>
                <a:gd name="T62" fmla="*/ 2 w 576"/>
                <a:gd name="T63" fmla="*/ 8 h 68"/>
                <a:gd name="T64" fmla="*/ 8 w 576"/>
                <a:gd name="T65" fmla="*/ 18 h 68"/>
                <a:gd name="T66" fmla="*/ 8 w 576"/>
                <a:gd name="T67" fmla="*/ 18 h 68"/>
                <a:gd name="T68" fmla="*/ 16 w 576"/>
                <a:gd name="T69" fmla="*/ 24 h 68"/>
                <a:gd name="T70" fmla="*/ 24 w 576"/>
                <a:gd name="T71" fmla="*/ 28 h 68"/>
                <a:gd name="T72" fmla="*/ 46 w 576"/>
                <a:gd name="T73" fmla="*/ 38 h 68"/>
                <a:gd name="T74" fmla="*/ 46 w 576"/>
                <a:gd name="T75" fmla="*/ 38 h 68"/>
                <a:gd name="T76" fmla="*/ 68 w 576"/>
                <a:gd name="T77" fmla="*/ 46 h 68"/>
                <a:gd name="T78" fmla="*/ 92 w 576"/>
                <a:gd name="T79" fmla="*/ 50 h 68"/>
                <a:gd name="T80" fmla="*/ 118 w 576"/>
                <a:gd name="T81" fmla="*/ 56 h 68"/>
                <a:gd name="T82" fmla="*/ 148 w 576"/>
                <a:gd name="T83" fmla="*/ 60 h 68"/>
                <a:gd name="T84" fmla="*/ 148 w 576"/>
                <a:gd name="T85" fmla="*/ 60 h 68"/>
                <a:gd name="T86" fmla="*/ 214 w 576"/>
                <a:gd name="T87" fmla="*/ 66 h 68"/>
                <a:gd name="T88" fmla="*/ 288 w 576"/>
                <a:gd name="T89" fmla="*/ 68 h 68"/>
                <a:gd name="T90" fmla="*/ 288 w 576"/>
                <a:gd name="T91" fmla="*/ 68 h 68"/>
                <a:gd name="T92" fmla="*/ 344 w 576"/>
                <a:gd name="T93" fmla="*/ 68 h 68"/>
                <a:gd name="T94" fmla="*/ 398 w 576"/>
                <a:gd name="T95" fmla="*/ 64 h 68"/>
                <a:gd name="T96" fmla="*/ 446 w 576"/>
                <a:gd name="T97" fmla="*/ 58 h 68"/>
                <a:gd name="T98" fmla="*/ 488 w 576"/>
                <a:gd name="T99" fmla="*/ 50 h 68"/>
                <a:gd name="T100" fmla="*/ 488 w 576"/>
                <a:gd name="T101" fmla="*/ 50 h 68"/>
                <a:gd name="T102" fmla="*/ 522 w 576"/>
                <a:gd name="T103" fmla="*/ 42 h 68"/>
                <a:gd name="T104" fmla="*/ 550 w 576"/>
                <a:gd name="T105" fmla="*/ 30 h 68"/>
                <a:gd name="T106" fmla="*/ 550 w 576"/>
                <a:gd name="T107" fmla="*/ 30 h 68"/>
                <a:gd name="T108" fmla="*/ 560 w 576"/>
                <a:gd name="T109" fmla="*/ 24 h 68"/>
                <a:gd name="T110" fmla="*/ 568 w 576"/>
                <a:gd name="T111" fmla="*/ 18 h 68"/>
                <a:gd name="T112" fmla="*/ 568 w 576"/>
                <a:gd name="T113" fmla="*/ 18 h 68"/>
                <a:gd name="T114" fmla="*/ 574 w 576"/>
                <a:gd name="T115" fmla="*/ 8 h 68"/>
                <a:gd name="T116" fmla="*/ 576 w 576"/>
                <a:gd name="T117" fmla="*/ 0 h 68"/>
                <a:gd name="T118" fmla="*/ 560 w 576"/>
                <a:gd name="T119" fmla="*/ 0 h 68"/>
                <a:gd name="T120" fmla="*/ 560 w 576"/>
                <a:gd name="T1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68">
                  <a:moveTo>
                    <a:pt x="560" y="0"/>
                  </a:moveTo>
                  <a:lnTo>
                    <a:pt x="560" y="0"/>
                  </a:lnTo>
                  <a:lnTo>
                    <a:pt x="558" y="2"/>
                  </a:lnTo>
                  <a:lnTo>
                    <a:pt x="556" y="6"/>
                  </a:lnTo>
                  <a:lnTo>
                    <a:pt x="556" y="6"/>
                  </a:lnTo>
                  <a:lnTo>
                    <a:pt x="544" y="14"/>
                  </a:lnTo>
                  <a:lnTo>
                    <a:pt x="524" y="24"/>
                  </a:lnTo>
                  <a:lnTo>
                    <a:pt x="524" y="24"/>
                  </a:lnTo>
                  <a:lnTo>
                    <a:pt x="504" y="30"/>
                  </a:lnTo>
                  <a:lnTo>
                    <a:pt x="482" y="36"/>
                  </a:lnTo>
                  <a:lnTo>
                    <a:pt x="456" y="40"/>
                  </a:lnTo>
                  <a:lnTo>
                    <a:pt x="426" y="44"/>
                  </a:lnTo>
                  <a:lnTo>
                    <a:pt x="426" y="44"/>
                  </a:lnTo>
                  <a:lnTo>
                    <a:pt x="360" y="50"/>
                  </a:lnTo>
                  <a:lnTo>
                    <a:pt x="288" y="52"/>
                  </a:lnTo>
                  <a:lnTo>
                    <a:pt x="288" y="52"/>
                  </a:lnTo>
                  <a:lnTo>
                    <a:pt x="232" y="52"/>
                  </a:lnTo>
                  <a:lnTo>
                    <a:pt x="180" y="48"/>
                  </a:lnTo>
                  <a:lnTo>
                    <a:pt x="134" y="42"/>
                  </a:lnTo>
                  <a:lnTo>
                    <a:pt x="92" y="34"/>
                  </a:lnTo>
                  <a:lnTo>
                    <a:pt x="92" y="34"/>
                  </a:lnTo>
                  <a:lnTo>
                    <a:pt x="58" y="26"/>
                  </a:lnTo>
                  <a:lnTo>
                    <a:pt x="34" y="16"/>
                  </a:lnTo>
                  <a:lnTo>
                    <a:pt x="34" y="16"/>
                  </a:lnTo>
                  <a:lnTo>
                    <a:pt x="26" y="10"/>
                  </a:lnTo>
                  <a:lnTo>
                    <a:pt x="20" y="6"/>
                  </a:lnTo>
                  <a:lnTo>
                    <a:pt x="20" y="6"/>
                  </a:lnTo>
                  <a:lnTo>
                    <a:pt x="18" y="2"/>
                  </a:lnTo>
                  <a:lnTo>
                    <a:pt x="16" y="0"/>
                  </a:lnTo>
                  <a:lnTo>
                    <a:pt x="0" y="0"/>
                  </a:lnTo>
                  <a:lnTo>
                    <a:pt x="0" y="0"/>
                  </a:lnTo>
                  <a:lnTo>
                    <a:pt x="2" y="8"/>
                  </a:lnTo>
                  <a:lnTo>
                    <a:pt x="8" y="18"/>
                  </a:lnTo>
                  <a:lnTo>
                    <a:pt x="8" y="18"/>
                  </a:lnTo>
                  <a:lnTo>
                    <a:pt x="16" y="24"/>
                  </a:lnTo>
                  <a:lnTo>
                    <a:pt x="24" y="28"/>
                  </a:lnTo>
                  <a:lnTo>
                    <a:pt x="46" y="38"/>
                  </a:lnTo>
                  <a:lnTo>
                    <a:pt x="46" y="38"/>
                  </a:lnTo>
                  <a:lnTo>
                    <a:pt x="68" y="46"/>
                  </a:lnTo>
                  <a:lnTo>
                    <a:pt x="92" y="50"/>
                  </a:lnTo>
                  <a:lnTo>
                    <a:pt x="118" y="56"/>
                  </a:lnTo>
                  <a:lnTo>
                    <a:pt x="148" y="60"/>
                  </a:lnTo>
                  <a:lnTo>
                    <a:pt x="148" y="60"/>
                  </a:lnTo>
                  <a:lnTo>
                    <a:pt x="214" y="66"/>
                  </a:lnTo>
                  <a:lnTo>
                    <a:pt x="288" y="68"/>
                  </a:lnTo>
                  <a:lnTo>
                    <a:pt x="288" y="68"/>
                  </a:lnTo>
                  <a:lnTo>
                    <a:pt x="344" y="68"/>
                  </a:lnTo>
                  <a:lnTo>
                    <a:pt x="398" y="64"/>
                  </a:lnTo>
                  <a:lnTo>
                    <a:pt x="446" y="58"/>
                  </a:lnTo>
                  <a:lnTo>
                    <a:pt x="488" y="50"/>
                  </a:lnTo>
                  <a:lnTo>
                    <a:pt x="488" y="50"/>
                  </a:lnTo>
                  <a:lnTo>
                    <a:pt x="522" y="42"/>
                  </a:lnTo>
                  <a:lnTo>
                    <a:pt x="550" y="30"/>
                  </a:lnTo>
                  <a:lnTo>
                    <a:pt x="550" y="30"/>
                  </a:lnTo>
                  <a:lnTo>
                    <a:pt x="560" y="24"/>
                  </a:lnTo>
                  <a:lnTo>
                    <a:pt x="568" y="18"/>
                  </a:lnTo>
                  <a:lnTo>
                    <a:pt x="568" y="18"/>
                  </a:lnTo>
                  <a:lnTo>
                    <a:pt x="574" y="8"/>
                  </a:lnTo>
                  <a:lnTo>
                    <a:pt x="576" y="0"/>
                  </a:lnTo>
                  <a:lnTo>
                    <a:pt x="560" y="0"/>
                  </a:lnTo>
                  <a:lnTo>
                    <a:pt x="5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1" name="Freeform 1551">
              <a:extLst>
                <a:ext uri="{FF2B5EF4-FFF2-40B4-BE49-F238E27FC236}">
                  <a16:creationId xmlns:a16="http://schemas.microsoft.com/office/drawing/2014/main" xmlns="" id="{333E4023-E8F3-4E53-9C73-9FAD410639FE}"/>
                </a:ext>
              </a:extLst>
            </p:cNvPr>
            <p:cNvSpPr>
              <a:spLocks/>
            </p:cNvSpPr>
            <p:nvPr/>
          </p:nvSpPr>
          <p:spPr bwMode="auto">
            <a:xfrm>
              <a:off x="4422775" y="11598275"/>
              <a:ext cx="914400" cy="609600"/>
            </a:xfrm>
            <a:custGeom>
              <a:avLst/>
              <a:gdLst>
                <a:gd name="T0" fmla="*/ 16 w 576"/>
                <a:gd name="T1" fmla="*/ 70 h 384"/>
                <a:gd name="T2" fmla="*/ 18 w 576"/>
                <a:gd name="T3" fmla="*/ 66 h 384"/>
                <a:gd name="T4" fmla="*/ 20 w 576"/>
                <a:gd name="T5" fmla="*/ 62 h 384"/>
                <a:gd name="T6" fmla="*/ 52 w 576"/>
                <a:gd name="T7" fmla="*/ 44 h 384"/>
                <a:gd name="T8" fmla="*/ 72 w 576"/>
                <a:gd name="T9" fmla="*/ 38 h 384"/>
                <a:gd name="T10" fmla="*/ 120 w 576"/>
                <a:gd name="T11" fmla="*/ 28 h 384"/>
                <a:gd name="T12" fmla="*/ 150 w 576"/>
                <a:gd name="T13" fmla="*/ 24 h 384"/>
                <a:gd name="T14" fmla="*/ 288 w 576"/>
                <a:gd name="T15" fmla="*/ 16 h 384"/>
                <a:gd name="T16" fmla="*/ 344 w 576"/>
                <a:gd name="T17" fmla="*/ 18 h 384"/>
                <a:gd name="T18" fmla="*/ 444 w 576"/>
                <a:gd name="T19" fmla="*/ 26 h 384"/>
                <a:gd name="T20" fmla="*/ 484 w 576"/>
                <a:gd name="T21" fmla="*/ 34 h 384"/>
                <a:gd name="T22" fmla="*/ 542 w 576"/>
                <a:gd name="T23" fmla="*/ 52 h 384"/>
                <a:gd name="T24" fmla="*/ 550 w 576"/>
                <a:gd name="T25" fmla="*/ 58 h 384"/>
                <a:gd name="T26" fmla="*/ 556 w 576"/>
                <a:gd name="T27" fmla="*/ 62 h 384"/>
                <a:gd name="T28" fmla="*/ 560 w 576"/>
                <a:gd name="T29" fmla="*/ 70 h 384"/>
                <a:gd name="T30" fmla="*/ 560 w 576"/>
                <a:gd name="T31" fmla="*/ 314 h 384"/>
                <a:gd name="T32" fmla="*/ 556 w 576"/>
                <a:gd name="T33" fmla="*/ 322 h 384"/>
                <a:gd name="T34" fmla="*/ 544 w 576"/>
                <a:gd name="T35" fmla="*/ 330 h 384"/>
                <a:gd name="T36" fmla="*/ 524 w 576"/>
                <a:gd name="T37" fmla="*/ 338 h 384"/>
                <a:gd name="T38" fmla="*/ 482 w 576"/>
                <a:gd name="T39" fmla="*/ 350 h 384"/>
                <a:gd name="T40" fmla="*/ 426 w 576"/>
                <a:gd name="T41" fmla="*/ 360 h 384"/>
                <a:gd name="T42" fmla="*/ 360 w 576"/>
                <a:gd name="T43" fmla="*/ 366 h 384"/>
                <a:gd name="T44" fmla="*/ 288 w 576"/>
                <a:gd name="T45" fmla="*/ 368 h 384"/>
                <a:gd name="T46" fmla="*/ 180 w 576"/>
                <a:gd name="T47" fmla="*/ 362 h 384"/>
                <a:gd name="T48" fmla="*/ 92 w 576"/>
                <a:gd name="T49" fmla="*/ 350 h 384"/>
                <a:gd name="T50" fmla="*/ 58 w 576"/>
                <a:gd name="T51" fmla="*/ 340 h 384"/>
                <a:gd name="T52" fmla="*/ 34 w 576"/>
                <a:gd name="T53" fmla="*/ 330 h 384"/>
                <a:gd name="T54" fmla="*/ 20 w 576"/>
                <a:gd name="T55" fmla="*/ 322 h 384"/>
                <a:gd name="T56" fmla="*/ 18 w 576"/>
                <a:gd name="T57" fmla="*/ 318 h 384"/>
                <a:gd name="T58" fmla="*/ 16 w 576"/>
                <a:gd name="T59" fmla="*/ 70 h 384"/>
                <a:gd name="T60" fmla="*/ 0 w 576"/>
                <a:gd name="T61" fmla="*/ 70 h 384"/>
                <a:gd name="T62" fmla="*/ 0 w 576"/>
                <a:gd name="T63" fmla="*/ 314 h 384"/>
                <a:gd name="T64" fmla="*/ 8 w 576"/>
                <a:gd name="T65" fmla="*/ 332 h 384"/>
                <a:gd name="T66" fmla="*/ 16 w 576"/>
                <a:gd name="T67" fmla="*/ 338 h 384"/>
                <a:gd name="T68" fmla="*/ 46 w 576"/>
                <a:gd name="T69" fmla="*/ 354 h 384"/>
                <a:gd name="T70" fmla="*/ 68 w 576"/>
                <a:gd name="T71" fmla="*/ 360 h 384"/>
                <a:gd name="T72" fmla="*/ 118 w 576"/>
                <a:gd name="T73" fmla="*/ 370 h 384"/>
                <a:gd name="T74" fmla="*/ 148 w 576"/>
                <a:gd name="T75" fmla="*/ 376 h 384"/>
                <a:gd name="T76" fmla="*/ 288 w 576"/>
                <a:gd name="T77" fmla="*/ 384 h 384"/>
                <a:gd name="T78" fmla="*/ 344 w 576"/>
                <a:gd name="T79" fmla="*/ 382 h 384"/>
                <a:gd name="T80" fmla="*/ 446 w 576"/>
                <a:gd name="T81" fmla="*/ 372 h 384"/>
                <a:gd name="T82" fmla="*/ 488 w 576"/>
                <a:gd name="T83" fmla="*/ 366 h 384"/>
                <a:gd name="T84" fmla="*/ 550 w 576"/>
                <a:gd name="T85" fmla="*/ 346 h 384"/>
                <a:gd name="T86" fmla="*/ 560 w 576"/>
                <a:gd name="T87" fmla="*/ 338 h 384"/>
                <a:gd name="T88" fmla="*/ 568 w 576"/>
                <a:gd name="T89" fmla="*/ 332 h 384"/>
                <a:gd name="T90" fmla="*/ 576 w 576"/>
                <a:gd name="T91" fmla="*/ 314 h 384"/>
                <a:gd name="T92" fmla="*/ 576 w 576"/>
                <a:gd name="T93" fmla="*/ 70 h 384"/>
                <a:gd name="T94" fmla="*/ 568 w 576"/>
                <a:gd name="T95" fmla="*/ 52 h 384"/>
                <a:gd name="T96" fmla="*/ 560 w 576"/>
                <a:gd name="T97" fmla="*/ 46 h 384"/>
                <a:gd name="T98" fmla="*/ 530 w 576"/>
                <a:gd name="T99" fmla="*/ 30 h 384"/>
                <a:gd name="T100" fmla="*/ 510 w 576"/>
                <a:gd name="T101" fmla="*/ 24 h 384"/>
                <a:gd name="T102" fmla="*/ 458 w 576"/>
                <a:gd name="T103" fmla="*/ 12 h 384"/>
                <a:gd name="T104" fmla="*/ 428 w 576"/>
                <a:gd name="T105" fmla="*/ 8 h 384"/>
                <a:gd name="T106" fmla="*/ 288 w 576"/>
                <a:gd name="T107" fmla="*/ 0 h 384"/>
                <a:gd name="T108" fmla="*/ 232 w 576"/>
                <a:gd name="T109" fmla="*/ 2 h 384"/>
                <a:gd name="T110" fmla="*/ 130 w 576"/>
                <a:gd name="T111" fmla="*/ 10 h 384"/>
                <a:gd name="T112" fmla="*/ 88 w 576"/>
                <a:gd name="T113" fmla="*/ 18 h 384"/>
                <a:gd name="T114" fmla="*/ 26 w 576"/>
                <a:gd name="T115" fmla="*/ 38 h 384"/>
                <a:gd name="T116" fmla="*/ 16 w 576"/>
                <a:gd name="T117" fmla="*/ 44 h 384"/>
                <a:gd name="T118" fmla="*/ 8 w 576"/>
                <a:gd name="T119" fmla="*/ 52 h 384"/>
                <a:gd name="T120" fmla="*/ 0 w 576"/>
                <a:gd name="T121" fmla="*/ 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384">
                  <a:moveTo>
                    <a:pt x="8" y="70"/>
                  </a:moveTo>
                  <a:lnTo>
                    <a:pt x="16" y="70"/>
                  </a:lnTo>
                  <a:lnTo>
                    <a:pt x="16" y="70"/>
                  </a:lnTo>
                  <a:lnTo>
                    <a:pt x="18" y="66"/>
                  </a:lnTo>
                  <a:lnTo>
                    <a:pt x="20" y="62"/>
                  </a:lnTo>
                  <a:lnTo>
                    <a:pt x="20" y="62"/>
                  </a:lnTo>
                  <a:lnTo>
                    <a:pt x="32" y="54"/>
                  </a:lnTo>
                  <a:lnTo>
                    <a:pt x="52" y="44"/>
                  </a:lnTo>
                  <a:lnTo>
                    <a:pt x="52" y="44"/>
                  </a:lnTo>
                  <a:lnTo>
                    <a:pt x="72" y="38"/>
                  </a:lnTo>
                  <a:lnTo>
                    <a:pt x="94" y="34"/>
                  </a:lnTo>
                  <a:lnTo>
                    <a:pt x="120" y="28"/>
                  </a:lnTo>
                  <a:lnTo>
                    <a:pt x="150" y="24"/>
                  </a:lnTo>
                  <a:lnTo>
                    <a:pt x="150" y="24"/>
                  </a:lnTo>
                  <a:lnTo>
                    <a:pt x="216" y="18"/>
                  </a:lnTo>
                  <a:lnTo>
                    <a:pt x="288" y="16"/>
                  </a:lnTo>
                  <a:lnTo>
                    <a:pt x="288" y="16"/>
                  </a:lnTo>
                  <a:lnTo>
                    <a:pt x="344" y="18"/>
                  </a:lnTo>
                  <a:lnTo>
                    <a:pt x="396" y="20"/>
                  </a:lnTo>
                  <a:lnTo>
                    <a:pt x="444" y="26"/>
                  </a:lnTo>
                  <a:lnTo>
                    <a:pt x="484" y="34"/>
                  </a:lnTo>
                  <a:lnTo>
                    <a:pt x="484" y="34"/>
                  </a:lnTo>
                  <a:lnTo>
                    <a:pt x="518" y="42"/>
                  </a:lnTo>
                  <a:lnTo>
                    <a:pt x="542" y="52"/>
                  </a:lnTo>
                  <a:lnTo>
                    <a:pt x="542" y="52"/>
                  </a:lnTo>
                  <a:lnTo>
                    <a:pt x="550" y="58"/>
                  </a:lnTo>
                  <a:lnTo>
                    <a:pt x="556" y="62"/>
                  </a:lnTo>
                  <a:lnTo>
                    <a:pt x="556" y="62"/>
                  </a:lnTo>
                  <a:lnTo>
                    <a:pt x="558" y="66"/>
                  </a:lnTo>
                  <a:lnTo>
                    <a:pt x="560" y="70"/>
                  </a:lnTo>
                  <a:lnTo>
                    <a:pt x="560" y="314"/>
                  </a:lnTo>
                  <a:lnTo>
                    <a:pt x="560" y="314"/>
                  </a:lnTo>
                  <a:lnTo>
                    <a:pt x="558" y="318"/>
                  </a:lnTo>
                  <a:lnTo>
                    <a:pt x="556" y="322"/>
                  </a:lnTo>
                  <a:lnTo>
                    <a:pt x="556" y="322"/>
                  </a:lnTo>
                  <a:lnTo>
                    <a:pt x="544" y="330"/>
                  </a:lnTo>
                  <a:lnTo>
                    <a:pt x="524" y="338"/>
                  </a:lnTo>
                  <a:lnTo>
                    <a:pt x="524" y="338"/>
                  </a:lnTo>
                  <a:lnTo>
                    <a:pt x="504" y="344"/>
                  </a:lnTo>
                  <a:lnTo>
                    <a:pt x="482" y="350"/>
                  </a:lnTo>
                  <a:lnTo>
                    <a:pt x="456" y="356"/>
                  </a:lnTo>
                  <a:lnTo>
                    <a:pt x="426" y="360"/>
                  </a:lnTo>
                  <a:lnTo>
                    <a:pt x="426" y="360"/>
                  </a:lnTo>
                  <a:lnTo>
                    <a:pt x="360" y="366"/>
                  </a:lnTo>
                  <a:lnTo>
                    <a:pt x="288" y="368"/>
                  </a:lnTo>
                  <a:lnTo>
                    <a:pt x="288" y="368"/>
                  </a:lnTo>
                  <a:lnTo>
                    <a:pt x="232" y="366"/>
                  </a:lnTo>
                  <a:lnTo>
                    <a:pt x="180" y="362"/>
                  </a:lnTo>
                  <a:lnTo>
                    <a:pt x="134" y="358"/>
                  </a:lnTo>
                  <a:lnTo>
                    <a:pt x="92" y="350"/>
                  </a:lnTo>
                  <a:lnTo>
                    <a:pt x="92" y="350"/>
                  </a:lnTo>
                  <a:lnTo>
                    <a:pt x="58" y="340"/>
                  </a:lnTo>
                  <a:lnTo>
                    <a:pt x="34" y="330"/>
                  </a:lnTo>
                  <a:lnTo>
                    <a:pt x="34" y="330"/>
                  </a:lnTo>
                  <a:lnTo>
                    <a:pt x="26" y="326"/>
                  </a:lnTo>
                  <a:lnTo>
                    <a:pt x="20" y="322"/>
                  </a:lnTo>
                  <a:lnTo>
                    <a:pt x="20" y="322"/>
                  </a:lnTo>
                  <a:lnTo>
                    <a:pt x="18" y="318"/>
                  </a:lnTo>
                  <a:lnTo>
                    <a:pt x="16" y="314"/>
                  </a:lnTo>
                  <a:lnTo>
                    <a:pt x="16" y="70"/>
                  </a:lnTo>
                  <a:lnTo>
                    <a:pt x="8" y="70"/>
                  </a:lnTo>
                  <a:lnTo>
                    <a:pt x="0" y="70"/>
                  </a:lnTo>
                  <a:lnTo>
                    <a:pt x="0" y="314"/>
                  </a:lnTo>
                  <a:lnTo>
                    <a:pt x="0" y="314"/>
                  </a:lnTo>
                  <a:lnTo>
                    <a:pt x="2" y="324"/>
                  </a:lnTo>
                  <a:lnTo>
                    <a:pt x="8" y="332"/>
                  </a:lnTo>
                  <a:lnTo>
                    <a:pt x="8" y="332"/>
                  </a:lnTo>
                  <a:lnTo>
                    <a:pt x="16" y="338"/>
                  </a:lnTo>
                  <a:lnTo>
                    <a:pt x="24" y="344"/>
                  </a:lnTo>
                  <a:lnTo>
                    <a:pt x="46" y="354"/>
                  </a:lnTo>
                  <a:lnTo>
                    <a:pt x="46" y="354"/>
                  </a:lnTo>
                  <a:lnTo>
                    <a:pt x="68" y="360"/>
                  </a:lnTo>
                  <a:lnTo>
                    <a:pt x="92" y="366"/>
                  </a:lnTo>
                  <a:lnTo>
                    <a:pt x="118" y="370"/>
                  </a:lnTo>
                  <a:lnTo>
                    <a:pt x="148" y="376"/>
                  </a:lnTo>
                  <a:lnTo>
                    <a:pt x="148" y="376"/>
                  </a:lnTo>
                  <a:lnTo>
                    <a:pt x="214" y="382"/>
                  </a:lnTo>
                  <a:lnTo>
                    <a:pt x="288" y="384"/>
                  </a:lnTo>
                  <a:lnTo>
                    <a:pt x="288" y="384"/>
                  </a:lnTo>
                  <a:lnTo>
                    <a:pt x="344" y="382"/>
                  </a:lnTo>
                  <a:lnTo>
                    <a:pt x="398" y="378"/>
                  </a:lnTo>
                  <a:lnTo>
                    <a:pt x="446" y="372"/>
                  </a:lnTo>
                  <a:lnTo>
                    <a:pt x="488" y="366"/>
                  </a:lnTo>
                  <a:lnTo>
                    <a:pt x="488" y="366"/>
                  </a:lnTo>
                  <a:lnTo>
                    <a:pt x="522" y="356"/>
                  </a:lnTo>
                  <a:lnTo>
                    <a:pt x="550" y="346"/>
                  </a:lnTo>
                  <a:lnTo>
                    <a:pt x="550" y="346"/>
                  </a:lnTo>
                  <a:lnTo>
                    <a:pt x="560" y="338"/>
                  </a:lnTo>
                  <a:lnTo>
                    <a:pt x="568" y="332"/>
                  </a:lnTo>
                  <a:lnTo>
                    <a:pt x="568" y="332"/>
                  </a:lnTo>
                  <a:lnTo>
                    <a:pt x="574" y="324"/>
                  </a:lnTo>
                  <a:lnTo>
                    <a:pt x="576" y="314"/>
                  </a:lnTo>
                  <a:lnTo>
                    <a:pt x="576" y="70"/>
                  </a:lnTo>
                  <a:lnTo>
                    <a:pt x="576" y="70"/>
                  </a:lnTo>
                  <a:lnTo>
                    <a:pt x="574" y="60"/>
                  </a:lnTo>
                  <a:lnTo>
                    <a:pt x="568" y="52"/>
                  </a:lnTo>
                  <a:lnTo>
                    <a:pt x="568" y="52"/>
                  </a:lnTo>
                  <a:lnTo>
                    <a:pt x="560" y="46"/>
                  </a:lnTo>
                  <a:lnTo>
                    <a:pt x="552" y="40"/>
                  </a:lnTo>
                  <a:lnTo>
                    <a:pt x="530" y="30"/>
                  </a:lnTo>
                  <a:lnTo>
                    <a:pt x="530" y="30"/>
                  </a:lnTo>
                  <a:lnTo>
                    <a:pt x="510" y="24"/>
                  </a:lnTo>
                  <a:lnTo>
                    <a:pt x="486" y="18"/>
                  </a:lnTo>
                  <a:lnTo>
                    <a:pt x="458" y="12"/>
                  </a:lnTo>
                  <a:lnTo>
                    <a:pt x="428" y="8"/>
                  </a:lnTo>
                  <a:lnTo>
                    <a:pt x="428" y="8"/>
                  </a:lnTo>
                  <a:lnTo>
                    <a:pt x="362" y="2"/>
                  </a:lnTo>
                  <a:lnTo>
                    <a:pt x="288" y="0"/>
                  </a:lnTo>
                  <a:lnTo>
                    <a:pt x="288" y="0"/>
                  </a:lnTo>
                  <a:lnTo>
                    <a:pt x="232" y="2"/>
                  </a:lnTo>
                  <a:lnTo>
                    <a:pt x="178" y="4"/>
                  </a:lnTo>
                  <a:lnTo>
                    <a:pt x="130" y="10"/>
                  </a:lnTo>
                  <a:lnTo>
                    <a:pt x="88" y="18"/>
                  </a:lnTo>
                  <a:lnTo>
                    <a:pt x="88" y="18"/>
                  </a:lnTo>
                  <a:lnTo>
                    <a:pt x="54" y="28"/>
                  </a:lnTo>
                  <a:lnTo>
                    <a:pt x="26" y="38"/>
                  </a:lnTo>
                  <a:lnTo>
                    <a:pt x="26" y="38"/>
                  </a:lnTo>
                  <a:lnTo>
                    <a:pt x="16" y="44"/>
                  </a:lnTo>
                  <a:lnTo>
                    <a:pt x="8" y="52"/>
                  </a:lnTo>
                  <a:lnTo>
                    <a:pt x="8" y="52"/>
                  </a:lnTo>
                  <a:lnTo>
                    <a:pt x="2" y="60"/>
                  </a:lnTo>
                  <a:lnTo>
                    <a:pt x="0" y="70"/>
                  </a:lnTo>
                  <a:lnTo>
                    <a:pt x="8"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grpSp>
        <p:nvGrpSpPr>
          <p:cNvPr id="432" name="组合 431">
            <a:extLst>
              <a:ext uri="{FF2B5EF4-FFF2-40B4-BE49-F238E27FC236}">
                <a16:creationId xmlns:a16="http://schemas.microsoft.com/office/drawing/2014/main" xmlns="" id="{4C903D83-231F-4B62-A673-A53BA11E6DD7}"/>
              </a:ext>
            </a:extLst>
          </p:cNvPr>
          <p:cNvGrpSpPr/>
          <p:nvPr/>
        </p:nvGrpSpPr>
        <p:grpSpPr>
          <a:xfrm>
            <a:off x="1803388" y="3826673"/>
            <a:ext cx="289310" cy="217738"/>
            <a:chOff x="5816600" y="11598275"/>
            <a:chExt cx="911225" cy="609600"/>
          </a:xfrm>
        </p:grpSpPr>
        <p:sp>
          <p:nvSpPr>
            <p:cNvPr id="433" name="Freeform 1552">
              <a:extLst>
                <a:ext uri="{FF2B5EF4-FFF2-40B4-BE49-F238E27FC236}">
                  <a16:creationId xmlns:a16="http://schemas.microsoft.com/office/drawing/2014/main" xmlns="" id="{0B96FFE7-D3D0-4C94-B36B-87EB341E8F85}"/>
                </a:ext>
              </a:extLst>
            </p:cNvPr>
            <p:cNvSpPr>
              <a:spLocks/>
            </p:cNvSpPr>
            <p:nvPr/>
          </p:nvSpPr>
          <p:spPr bwMode="auto">
            <a:xfrm>
              <a:off x="5829300" y="11610975"/>
              <a:ext cx="885825" cy="584200"/>
            </a:xfrm>
            <a:custGeom>
              <a:avLst/>
              <a:gdLst>
                <a:gd name="T0" fmla="*/ 0 w 558"/>
                <a:gd name="T1" fmla="*/ 62 h 368"/>
                <a:gd name="T2" fmla="*/ 0 w 558"/>
                <a:gd name="T3" fmla="*/ 62 h 368"/>
                <a:gd name="T4" fmla="*/ 2 w 558"/>
                <a:gd name="T5" fmla="*/ 54 h 368"/>
                <a:gd name="T6" fmla="*/ 6 w 558"/>
                <a:gd name="T7" fmla="*/ 48 h 368"/>
                <a:gd name="T8" fmla="*/ 12 w 558"/>
                <a:gd name="T9" fmla="*/ 44 h 368"/>
                <a:gd name="T10" fmla="*/ 22 w 558"/>
                <a:gd name="T11" fmla="*/ 38 h 368"/>
                <a:gd name="T12" fmla="*/ 48 w 558"/>
                <a:gd name="T13" fmla="*/ 26 h 368"/>
                <a:gd name="T14" fmla="*/ 82 w 558"/>
                <a:gd name="T15" fmla="*/ 18 h 368"/>
                <a:gd name="T16" fmla="*/ 122 w 558"/>
                <a:gd name="T17" fmla="*/ 10 h 368"/>
                <a:gd name="T18" fmla="*/ 170 w 558"/>
                <a:gd name="T19" fmla="*/ 4 h 368"/>
                <a:gd name="T20" fmla="*/ 222 w 558"/>
                <a:gd name="T21" fmla="*/ 2 h 368"/>
                <a:gd name="T22" fmla="*/ 280 w 558"/>
                <a:gd name="T23" fmla="*/ 0 h 368"/>
                <a:gd name="T24" fmla="*/ 280 w 558"/>
                <a:gd name="T25" fmla="*/ 0 h 368"/>
                <a:gd name="T26" fmla="*/ 336 w 558"/>
                <a:gd name="T27" fmla="*/ 2 h 368"/>
                <a:gd name="T28" fmla="*/ 388 w 558"/>
                <a:gd name="T29" fmla="*/ 4 h 368"/>
                <a:gd name="T30" fmla="*/ 436 w 558"/>
                <a:gd name="T31" fmla="*/ 10 h 368"/>
                <a:gd name="T32" fmla="*/ 476 w 558"/>
                <a:gd name="T33" fmla="*/ 18 h 368"/>
                <a:gd name="T34" fmla="*/ 510 w 558"/>
                <a:gd name="T35" fmla="*/ 26 h 368"/>
                <a:gd name="T36" fmla="*/ 536 w 558"/>
                <a:gd name="T37" fmla="*/ 38 h 368"/>
                <a:gd name="T38" fmla="*/ 546 w 558"/>
                <a:gd name="T39" fmla="*/ 44 h 368"/>
                <a:gd name="T40" fmla="*/ 552 w 558"/>
                <a:gd name="T41" fmla="*/ 48 h 368"/>
                <a:gd name="T42" fmla="*/ 558 w 558"/>
                <a:gd name="T43" fmla="*/ 54 h 368"/>
                <a:gd name="T44" fmla="*/ 558 w 558"/>
                <a:gd name="T45" fmla="*/ 62 h 368"/>
                <a:gd name="T46" fmla="*/ 558 w 558"/>
                <a:gd name="T47" fmla="*/ 306 h 368"/>
                <a:gd name="T48" fmla="*/ 558 w 558"/>
                <a:gd name="T49" fmla="*/ 306 h 368"/>
                <a:gd name="T50" fmla="*/ 558 w 558"/>
                <a:gd name="T51" fmla="*/ 312 h 368"/>
                <a:gd name="T52" fmla="*/ 552 w 558"/>
                <a:gd name="T53" fmla="*/ 318 h 368"/>
                <a:gd name="T54" fmla="*/ 546 w 558"/>
                <a:gd name="T55" fmla="*/ 324 h 368"/>
                <a:gd name="T56" fmla="*/ 536 w 558"/>
                <a:gd name="T57" fmla="*/ 330 h 368"/>
                <a:gd name="T58" fmla="*/ 510 w 558"/>
                <a:gd name="T59" fmla="*/ 340 h 368"/>
                <a:gd name="T60" fmla="*/ 476 w 558"/>
                <a:gd name="T61" fmla="*/ 350 h 368"/>
                <a:gd name="T62" fmla="*/ 436 w 558"/>
                <a:gd name="T63" fmla="*/ 356 h 368"/>
                <a:gd name="T64" fmla="*/ 388 w 558"/>
                <a:gd name="T65" fmla="*/ 362 h 368"/>
                <a:gd name="T66" fmla="*/ 336 w 558"/>
                <a:gd name="T67" fmla="*/ 366 h 368"/>
                <a:gd name="T68" fmla="*/ 280 w 558"/>
                <a:gd name="T69" fmla="*/ 368 h 368"/>
                <a:gd name="T70" fmla="*/ 280 w 558"/>
                <a:gd name="T71" fmla="*/ 368 h 368"/>
                <a:gd name="T72" fmla="*/ 222 w 558"/>
                <a:gd name="T73" fmla="*/ 366 h 368"/>
                <a:gd name="T74" fmla="*/ 170 w 558"/>
                <a:gd name="T75" fmla="*/ 362 h 368"/>
                <a:gd name="T76" fmla="*/ 122 w 558"/>
                <a:gd name="T77" fmla="*/ 356 h 368"/>
                <a:gd name="T78" fmla="*/ 82 w 558"/>
                <a:gd name="T79" fmla="*/ 350 h 368"/>
                <a:gd name="T80" fmla="*/ 48 w 558"/>
                <a:gd name="T81" fmla="*/ 340 h 368"/>
                <a:gd name="T82" fmla="*/ 22 w 558"/>
                <a:gd name="T83" fmla="*/ 330 h 368"/>
                <a:gd name="T84" fmla="*/ 12 w 558"/>
                <a:gd name="T85" fmla="*/ 324 h 368"/>
                <a:gd name="T86" fmla="*/ 6 w 558"/>
                <a:gd name="T87" fmla="*/ 318 h 368"/>
                <a:gd name="T88" fmla="*/ 2 w 558"/>
                <a:gd name="T89" fmla="*/ 312 h 368"/>
                <a:gd name="T90" fmla="*/ 0 w 558"/>
                <a:gd name="T91" fmla="*/ 306 h 368"/>
                <a:gd name="T92" fmla="*/ 0 w 558"/>
                <a:gd name="T93" fmla="*/ 6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8" h="368">
                  <a:moveTo>
                    <a:pt x="0" y="62"/>
                  </a:moveTo>
                  <a:lnTo>
                    <a:pt x="0" y="62"/>
                  </a:lnTo>
                  <a:lnTo>
                    <a:pt x="2" y="54"/>
                  </a:lnTo>
                  <a:lnTo>
                    <a:pt x="6" y="48"/>
                  </a:lnTo>
                  <a:lnTo>
                    <a:pt x="12" y="44"/>
                  </a:lnTo>
                  <a:lnTo>
                    <a:pt x="22" y="38"/>
                  </a:lnTo>
                  <a:lnTo>
                    <a:pt x="48" y="26"/>
                  </a:lnTo>
                  <a:lnTo>
                    <a:pt x="82" y="18"/>
                  </a:lnTo>
                  <a:lnTo>
                    <a:pt x="122" y="10"/>
                  </a:lnTo>
                  <a:lnTo>
                    <a:pt x="170" y="4"/>
                  </a:lnTo>
                  <a:lnTo>
                    <a:pt x="222" y="2"/>
                  </a:lnTo>
                  <a:lnTo>
                    <a:pt x="280" y="0"/>
                  </a:lnTo>
                  <a:lnTo>
                    <a:pt x="280" y="0"/>
                  </a:lnTo>
                  <a:lnTo>
                    <a:pt x="336" y="2"/>
                  </a:lnTo>
                  <a:lnTo>
                    <a:pt x="388" y="4"/>
                  </a:lnTo>
                  <a:lnTo>
                    <a:pt x="436" y="10"/>
                  </a:lnTo>
                  <a:lnTo>
                    <a:pt x="476" y="18"/>
                  </a:lnTo>
                  <a:lnTo>
                    <a:pt x="510" y="26"/>
                  </a:lnTo>
                  <a:lnTo>
                    <a:pt x="536" y="38"/>
                  </a:lnTo>
                  <a:lnTo>
                    <a:pt x="546" y="44"/>
                  </a:lnTo>
                  <a:lnTo>
                    <a:pt x="552" y="48"/>
                  </a:lnTo>
                  <a:lnTo>
                    <a:pt x="558" y="54"/>
                  </a:lnTo>
                  <a:lnTo>
                    <a:pt x="558" y="62"/>
                  </a:lnTo>
                  <a:lnTo>
                    <a:pt x="558" y="306"/>
                  </a:lnTo>
                  <a:lnTo>
                    <a:pt x="558" y="306"/>
                  </a:lnTo>
                  <a:lnTo>
                    <a:pt x="558" y="312"/>
                  </a:lnTo>
                  <a:lnTo>
                    <a:pt x="552" y="318"/>
                  </a:lnTo>
                  <a:lnTo>
                    <a:pt x="546" y="324"/>
                  </a:lnTo>
                  <a:lnTo>
                    <a:pt x="536" y="330"/>
                  </a:lnTo>
                  <a:lnTo>
                    <a:pt x="510" y="340"/>
                  </a:lnTo>
                  <a:lnTo>
                    <a:pt x="476" y="350"/>
                  </a:lnTo>
                  <a:lnTo>
                    <a:pt x="436" y="356"/>
                  </a:lnTo>
                  <a:lnTo>
                    <a:pt x="388" y="362"/>
                  </a:lnTo>
                  <a:lnTo>
                    <a:pt x="336" y="366"/>
                  </a:lnTo>
                  <a:lnTo>
                    <a:pt x="280" y="368"/>
                  </a:lnTo>
                  <a:lnTo>
                    <a:pt x="280" y="368"/>
                  </a:lnTo>
                  <a:lnTo>
                    <a:pt x="222" y="366"/>
                  </a:lnTo>
                  <a:lnTo>
                    <a:pt x="170" y="362"/>
                  </a:lnTo>
                  <a:lnTo>
                    <a:pt x="122" y="356"/>
                  </a:lnTo>
                  <a:lnTo>
                    <a:pt x="82" y="350"/>
                  </a:lnTo>
                  <a:lnTo>
                    <a:pt x="48" y="340"/>
                  </a:lnTo>
                  <a:lnTo>
                    <a:pt x="22" y="330"/>
                  </a:lnTo>
                  <a:lnTo>
                    <a:pt x="12" y="324"/>
                  </a:lnTo>
                  <a:lnTo>
                    <a:pt x="6" y="318"/>
                  </a:lnTo>
                  <a:lnTo>
                    <a:pt x="2" y="312"/>
                  </a:lnTo>
                  <a:lnTo>
                    <a:pt x="0" y="306"/>
                  </a:lnTo>
                  <a:lnTo>
                    <a:pt x="0" y="62"/>
                  </a:lnTo>
                  <a:close/>
                </a:path>
              </a:pathLst>
            </a:custGeom>
            <a:solidFill>
              <a:srgbClr val="A7A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4" name="Freeform 1553">
              <a:extLst>
                <a:ext uri="{FF2B5EF4-FFF2-40B4-BE49-F238E27FC236}">
                  <a16:creationId xmlns:a16="http://schemas.microsoft.com/office/drawing/2014/main" xmlns="" id="{B31C942C-F773-48AB-8397-3B34EFDA781F}"/>
                </a:ext>
              </a:extLst>
            </p:cNvPr>
            <p:cNvSpPr>
              <a:spLocks/>
            </p:cNvSpPr>
            <p:nvPr/>
          </p:nvSpPr>
          <p:spPr bwMode="auto">
            <a:xfrm>
              <a:off x="5816600" y="11709400"/>
              <a:ext cx="911225" cy="107950"/>
            </a:xfrm>
            <a:custGeom>
              <a:avLst/>
              <a:gdLst>
                <a:gd name="T0" fmla="*/ 558 w 574"/>
                <a:gd name="T1" fmla="*/ 0 h 68"/>
                <a:gd name="T2" fmla="*/ 558 w 574"/>
                <a:gd name="T3" fmla="*/ 0 h 68"/>
                <a:gd name="T4" fmla="*/ 558 w 574"/>
                <a:gd name="T5" fmla="*/ 2 h 68"/>
                <a:gd name="T6" fmla="*/ 556 w 574"/>
                <a:gd name="T7" fmla="*/ 6 h 68"/>
                <a:gd name="T8" fmla="*/ 556 w 574"/>
                <a:gd name="T9" fmla="*/ 6 h 68"/>
                <a:gd name="T10" fmla="*/ 544 w 574"/>
                <a:gd name="T11" fmla="*/ 14 h 68"/>
                <a:gd name="T12" fmla="*/ 524 w 574"/>
                <a:gd name="T13" fmla="*/ 24 h 68"/>
                <a:gd name="T14" fmla="*/ 524 w 574"/>
                <a:gd name="T15" fmla="*/ 24 h 68"/>
                <a:gd name="T16" fmla="*/ 504 w 574"/>
                <a:gd name="T17" fmla="*/ 30 h 68"/>
                <a:gd name="T18" fmla="*/ 480 w 574"/>
                <a:gd name="T19" fmla="*/ 36 h 68"/>
                <a:gd name="T20" fmla="*/ 454 w 574"/>
                <a:gd name="T21" fmla="*/ 40 h 68"/>
                <a:gd name="T22" fmla="*/ 426 w 574"/>
                <a:gd name="T23" fmla="*/ 44 h 68"/>
                <a:gd name="T24" fmla="*/ 426 w 574"/>
                <a:gd name="T25" fmla="*/ 44 h 68"/>
                <a:gd name="T26" fmla="*/ 360 w 574"/>
                <a:gd name="T27" fmla="*/ 50 h 68"/>
                <a:gd name="T28" fmla="*/ 288 w 574"/>
                <a:gd name="T29" fmla="*/ 52 h 68"/>
                <a:gd name="T30" fmla="*/ 288 w 574"/>
                <a:gd name="T31" fmla="*/ 52 h 68"/>
                <a:gd name="T32" fmla="*/ 232 w 574"/>
                <a:gd name="T33" fmla="*/ 52 h 68"/>
                <a:gd name="T34" fmla="*/ 180 w 574"/>
                <a:gd name="T35" fmla="*/ 48 h 68"/>
                <a:gd name="T36" fmla="*/ 132 w 574"/>
                <a:gd name="T37" fmla="*/ 42 h 68"/>
                <a:gd name="T38" fmla="*/ 92 w 574"/>
                <a:gd name="T39" fmla="*/ 34 h 68"/>
                <a:gd name="T40" fmla="*/ 92 w 574"/>
                <a:gd name="T41" fmla="*/ 34 h 68"/>
                <a:gd name="T42" fmla="*/ 58 w 574"/>
                <a:gd name="T43" fmla="*/ 26 h 68"/>
                <a:gd name="T44" fmla="*/ 34 w 574"/>
                <a:gd name="T45" fmla="*/ 16 h 68"/>
                <a:gd name="T46" fmla="*/ 34 w 574"/>
                <a:gd name="T47" fmla="*/ 16 h 68"/>
                <a:gd name="T48" fmla="*/ 24 w 574"/>
                <a:gd name="T49" fmla="*/ 10 h 68"/>
                <a:gd name="T50" fmla="*/ 20 w 574"/>
                <a:gd name="T51" fmla="*/ 6 h 68"/>
                <a:gd name="T52" fmla="*/ 20 w 574"/>
                <a:gd name="T53" fmla="*/ 6 h 68"/>
                <a:gd name="T54" fmla="*/ 16 w 574"/>
                <a:gd name="T55" fmla="*/ 2 h 68"/>
                <a:gd name="T56" fmla="*/ 16 w 574"/>
                <a:gd name="T57" fmla="*/ 0 h 68"/>
                <a:gd name="T58" fmla="*/ 0 w 574"/>
                <a:gd name="T59" fmla="*/ 0 h 68"/>
                <a:gd name="T60" fmla="*/ 0 w 574"/>
                <a:gd name="T61" fmla="*/ 0 h 68"/>
                <a:gd name="T62" fmla="*/ 2 w 574"/>
                <a:gd name="T63" fmla="*/ 8 h 68"/>
                <a:gd name="T64" fmla="*/ 8 w 574"/>
                <a:gd name="T65" fmla="*/ 18 h 68"/>
                <a:gd name="T66" fmla="*/ 8 w 574"/>
                <a:gd name="T67" fmla="*/ 18 h 68"/>
                <a:gd name="T68" fmla="*/ 14 w 574"/>
                <a:gd name="T69" fmla="*/ 24 h 68"/>
                <a:gd name="T70" fmla="*/ 24 w 574"/>
                <a:gd name="T71" fmla="*/ 28 h 68"/>
                <a:gd name="T72" fmla="*/ 46 w 574"/>
                <a:gd name="T73" fmla="*/ 38 h 68"/>
                <a:gd name="T74" fmla="*/ 46 w 574"/>
                <a:gd name="T75" fmla="*/ 38 h 68"/>
                <a:gd name="T76" fmla="*/ 66 w 574"/>
                <a:gd name="T77" fmla="*/ 46 h 68"/>
                <a:gd name="T78" fmla="*/ 90 w 574"/>
                <a:gd name="T79" fmla="*/ 50 h 68"/>
                <a:gd name="T80" fmla="*/ 118 w 574"/>
                <a:gd name="T81" fmla="*/ 56 h 68"/>
                <a:gd name="T82" fmla="*/ 146 w 574"/>
                <a:gd name="T83" fmla="*/ 60 h 68"/>
                <a:gd name="T84" fmla="*/ 146 w 574"/>
                <a:gd name="T85" fmla="*/ 60 h 68"/>
                <a:gd name="T86" fmla="*/ 214 w 574"/>
                <a:gd name="T87" fmla="*/ 66 h 68"/>
                <a:gd name="T88" fmla="*/ 288 w 574"/>
                <a:gd name="T89" fmla="*/ 68 h 68"/>
                <a:gd name="T90" fmla="*/ 288 w 574"/>
                <a:gd name="T91" fmla="*/ 68 h 68"/>
                <a:gd name="T92" fmla="*/ 344 w 574"/>
                <a:gd name="T93" fmla="*/ 68 h 68"/>
                <a:gd name="T94" fmla="*/ 396 w 574"/>
                <a:gd name="T95" fmla="*/ 64 h 68"/>
                <a:gd name="T96" fmla="*/ 444 w 574"/>
                <a:gd name="T97" fmla="*/ 58 h 68"/>
                <a:gd name="T98" fmla="*/ 486 w 574"/>
                <a:gd name="T99" fmla="*/ 50 h 68"/>
                <a:gd name="T100" fmla="*/ 486 w 574"/>
                <a:gd name="T101" fmla="*/ 50 h 68"/>
                <a:gd name="T102" fmla="*/ 522 w 574"/>
                <a:gd name="T103" fmla="*/ 42 h 68"/>
                <a:gd name="T104" fmla="*/ 548 w 574"/>
                <a:gd name="T105" fmla="*/ 30 h 68"/>
                <a:gd name="T106" fmla="*/ 548 w 574"/>
                <a:gd name="T107" fmla="*/ 30 h 68"/>
                <a:gd name="T108" fmla="*/ 558 w 574"/>
                <a:gd name="T109" fmla="*/ 24 h 68"/>
                <a:gd name="T110" fmla="*/ 566 w 574"/>
                <a:gd name="T111" fmla="*/ 18 h 68"/>
                <a:gd name="T112" fmla="*/ 566 w 574"/>
                <a:gd name="T113" fmla="*/ 18 h 68"/>
                <a:gd name="T114" fmla="*/ 572 w 574"/>
                <a:gd name="T115" fmla="*/ 8 h 68"/>
                <a:gd name="T116" fmla="*/ 574 w 574"/>
                <a:gd name="T117" fmla="*/ 0 h 68"/>
                <a:gd name="T118" fmla="*/ 558 w 574"/>
                <a:gd name="T119" fmla="*/ 0 h 68"/>
                <a:gd name="T120" fmla="*/ 558 w 574"/>
                <a:gd name="T1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68">
                  <a:moveTo>
                    <a:pt x="558" y="0"/>
                  </a:moveTo>
                  <a:lnTo>
                    <a:pt x="558" y="0"/>
                  </a:lnTo>
                  <a:lnTo>
                    <a:pt x="558" y="2"/>
                  </a:lnTo>
                  <a:lnTo>
                    <a:pt x="556" y="6"/>
                  </a:lnTo>
                  <a:lnTo>
                    <a:pt x="556" y="6"/>
                  </a:lnTo>
                  <a:lnTo>
                    <a:pt x="544" y="14"/>
                  </a:lnTo>
                  <a:lnTo>
                    <a:pt x="524" y="24"/>
                  </a:lnTo>
                  <a:lnTo>
                    <a:pt x="524" y="24"/>
                  </a:lnTo>
                  <a:lnTo>
                    <a:pt x="504" y="30"/>
                  </a:lnTo>
                  <a:lnTo>
                    <a:pt x="480" y="36"/>
                  </a:lnTo>
                  <a:lnTo>
                    <a:pt x="454" y="40"/>
                  </a:lnTo>
                  <a:lnTo>
                    <a:pt x="426" y="44"/>
                  </a:lnTo>
                  <a:lnTo>
                    <a:pt x="426" y="44"/>
                  </a:lnTo>
                  <a:lnTo>
                    <a:pt x="360" y="50"/>
                  </a:lnTo>
                  <a:lnTo>
                    <a:pt x="288" y="52"/>
                  </a:lnTo>
                  <a:lnTo>
                    <a:pt x="288" y="52"/>
                  </a:lnTo>
                  <a:lnTo>
                    <a:pt x="232" y="52"/>
                  </a:lnTo>
                  <a:lnTo>
                    <a:pt x="180" y="48"/>
                  </a:lnTo>
                  <a:lnTo>
                    <a:pt x="132" y="42"/>
                  </a:lnTo>
                  <a:lnTo>
                    <a:pt x="92" y="34"/>
                  </a:lnTo>
                  <a:lnTo>
                    <a:pt x="92" y="34"/>
                  </a:lnTo>
                  <a:lnTo>
                    <a:pt x="58" y="26"/>
                  </a:lnTo>
                  <a:lnTo>
                    <a:pt x="34" y="16"/>
                  </a:lnTo>
                  <a:lnTo>
                    <a:pt x="34" y="16"/>
                  </a:lnTo>
                  <a:lnTo>
                    <a:pt x="24" y="10"/>
                  </a:lnTo>
                  <a:lnTo>
                    <a:pt x="20" y="6"/>
                  </a:lnTo>
                  <a:lnTo>
                    <a:pt x="20" y="6"/>
                  </a:lnTo>
                  <a:lnTo>
                    <a:pt x="16" y="2"/>
                  </a:lnTo>
                  <a:lnTo>
                    <a:pt x="16" y="0"/>
                  </a:lnTo>
                  <a:lnTo>
                    <a:pt x="0" y="0"/>
                  </a:lnTo>
                  <a:lnTo>
                    <a:pt x="0" y="0"/>
                  </a:lnTo>
                  <a:lnTo>
                    <a:pt x="2" y="8"/>
                  </a:lnTo>
                  <a:lnTo>
                    <a:pt x="8" y="18"/>
                  </a:lnTo>
                  <a:lnTo>
                    <a:pt x="8" y="18"/>
                  </a:lnTo>
                  <a:lnTo>
                    <a:pt x="14" y="24"/>
                  </a:lnTo>
                  <a:lnTo>
                    <a:pt x="24" y="28"/>
                  </a:lnTo>
                  <a:lnTo>
                    <a:pt x="46" y="38"/>
                  </a:lnTo>
                  <a:lnTo>
                    <a:pt x="46" y="38"/>
                  </a:lnTo>
                  <a:lnTo>
                    <a:pt x="66" y="46"/>
                  </a:lnTo>
                  <a:lnTo>
                    <a:pt x="90" y="50"/>
                  </a:lnTo>
                  <a:lnTo>
                    <a:pt x="118" y="56"/>
                  </a:lnTo>
                  <a:lnTo>
                    <a:pt x="146" y="60"/>
                  </a:lnTo>
                  <a:lnTo>
                    <a:pt x="146" y="60"/>
                  </a:lnTo>
                  <a:lnTo>
                    <a:pt x="214" y="66"/>
                  </a:lnTo>
                  <a:lnTo>
                    <a:pt x="288" y="68"/>
                  </a:lnTo>
                  <a:lnTo>
                    <a:pt x="288" y="68"/>
                  </a:lnTo>
                  <a:lnTo>
                    <a:pt x="344" y="68"/>
                  </a:lnTo>
                  <a:lnTo>
                    <a:pt x="396" y="64"/>
                  </a:lnTo>
                  <a:lnTo>
                    <a:pt x="444" y="58"/>
                  </a:lnTo>
                  <a:lnTo>
                    <a:pt x="486" y="50"/>
                  </a:lnTo>
                  <a:lnTo>
                    <a:pt x="486" y="50"/>
                  </a:lnTo>
                  <a:lnTo>
                    <a:pt x="522" y="42"/>
                  </a:lnTo>
                  <a:lnTo>
                    <a:pt x="548" y="30"/>
                  </a:lnTo>
                  <a:lnTo>
                    <a:pt x="548" y="30"/>
                  </a:lnTo>
                  <a:lnTo>
                    <a:pt x="558" y="24"/>
                  </a:lnTo>
                  <a:lnTo>
                    <a:pt x="566" y="18"/>
                  </a:lnTo>
                  <a:lnTo>
                    <a:pt x="566" y="18"/>
                  </a:lnTo>
                  <a:lnTo>
                    <a:pt x="572" y="8"/>
                  </a:lnTo>
                  <a:lnTo>
                    <a:pt x="574" y="0"/>
                  </a:lnTo>
                  <a:lnTo>
                    <a:pt x="558" y="0"/>
                  </a:lnTo>
                  <a:lnTo>
                    <a:pt x="5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5" name="Freeform 1554">
              <a:extLst>
                <a:ext uri="{FF2B5EF4-FFF2-40B4-BE49-F238E27FC236}">
                  <a16:creationId xmlns:a16="http://schemas.microsoft.com/office/drawing/2014/main" xmlns="" id="{60EA110C-EEE5-49A0-802B-1D5DDFDD201E}"/>
                </a:ext>
              </a:extLst>
            </p:cNvPr>
            <p:cNvSpPr>
              <a:spLocks/>
            </p:cNvSpPr>
            <p:nvPr/>
          </p:nvSpPr>
          <p:spPr bwMode="auto">
            <a:xfrm>
              <a:off x="5816600" y="11598275"/>
              <a:ext cx="911225" cy="609600"/>
            </a:xfrm>
            <a:custGeom>
              <a:avLst/>
              <a:gdLst>
                <a:gd name="T0" fmla="*/ 16 w 574"/>
                <a:gd name="T1" fmla="*/ 70 h 384"/>
                <a:gd name="T2" fmla="*/ 16 w 574"/>
                <a:gd name="T3" fmla="*/ 66 h 384"/>
                <a:gd name="T4" fmla="*/ 20 w 574"/>
                <a:gd name="T5" fmla="*/ 62 h 384"/>
                <a:gd name="T6" fmla="*/ 50 w 574"/>
                <a:gd name="T7" fmla="*/ 44 h 384"/>
                <a:gd name="T8" fmla="*/ 70 w 574"/>
                <a:gd name="T9" fmla="*/ 38 h 384"/>
                <a:gd name="T10" fmla="*/ 120 w 574"/>
                <a:gd name="T11" fmla="*/ 28 h 384"/>
                <a:gd name="T12" fmla="*/ 148 w 574"/>
                <a:gd name="T13" fmla="*/ 24 h 384"/>
                <a:gd name="T14" fmla="*/ 288 w 574"/>
                <a:gd name="T15" fmla="*/ 16 h 384"/>
                <a:gd name="T16" fmla="*/ 344 w 574"/>
                <a:gd name="T17" fmla="*/ 18 h 384"/>
                <a:gd name="T18" fmla="*/ 442 w 574"/>
                <a:gd name="T19" fmla="*/ 26 h 384"/>
                <a:gd name="T20" fmla="*/ 482 w 574"/>
                <a:gd name="T21" fmla="*/ 34 h 384"/>
                <a:gd name="T22" fmla="*/ 540 w 574"/>
                <a:gd name="T23" fmla="*/ 52 h 384"/>
                <a:gd name="T24" fmla="*/ 550 w 574"/>
                <a:gd name="T25" fmla="*/ 58 h 384"/>
                <a:gd name="T26" fmla="*/ 556 w 574"/>
                <a:gd name="T27" fmla="*/ 62 h 384"/>
                <a:gd name="T28" fmla="*/ 558 w 574"/>
                <a:gd name="T29" fmla="*/ 70 h 384"/>
                <a:gd name="T30" fmla="*/ 558 w 574"/>
                <a:gd name="T31" fmla="*/ 314 h 384"/>
                <a:gd name="T32" fmla="*/ 556 w 574"/>
                <a:gd name="T33" fmla="*/ 322 h 384"/>
                <a:gd name="T34" fmla="*/ 544 w 574"/>
                <a:gd name="T35" fmla="*/ 330 h 384"/>
                <a:gd name="T36" fmla="*/ 524 w 574"/>
                <a:gd name="T37" fmla="*/ 338 h 384"/>
                <a:gd name="T38" fmla="*/ 480 w 574"/>
                <a:gd name="T39" fmla="*/ 350 h 384"/>
                <a:gd name="T40" fmla="*/ 426 w 574"/>
                <a:gd name="T41" fmla="*/ 360 h 384"/>
                <a:gd name="T42" fmla="*/ 360 w 574"/>
                <a:gd name="T43" fmla="*/ 366 h 384"/>
                <a:gd name="T44" fmla="*/ 288 w 574"/>
                <a:gd name="T45" fmla="*/ 368 h 384"/>
                <a:gd name="T46" fmla="*/ 180 w 574"/>
                <a:gd name="T47" fmla="*/ 362 h 384"/>
                <a:gd name="T48" fmla="*/ 92 w 574"/>
                <a:gd name="T49" fmla="*/ 350 h 384"/>
                <a:gd name="T50" fmla="*/ 58 w 574"/>
                <a:gd name="T51" fmla="*/ 340 h 384"/>
                <a:gd name="T52" fmla="*/ 34 w 574"/>
                <a:gd name="T53" fmla="*/ 330 h 384"/>
                <a:gd name="T54" fmla="*/ 20 w 574"/>
                <a:gd name="T55" fmla="*/ 322 h 384"/>
                <a:gd name="T56" fmla="*/ 16 w 574"/>
                <a:gd name="T57" fmla="*/ 318 h 384"/>
                <a:gd name="T58" fmla="*/ 16 w 574"/>
                <a:gd name="T59" fmla="*/ 70 h 384"/>
                <a:gd name="T60" fmla="*/ 0 w 574"/>
                <a:gd name="T61" fmla="*/ 70 h 384"/>
                <a:gd name="T62" fmla="*/ 0 w 574"/>
                <a:gd name="T63" fmla="*/ 314 h 384"/>
                <a:gd name="T64" fmla="*/ 8 w 574"/>
                <a:gd name="T65" fmla="*/ 332 h 384"/>
                <a:gd name="T66" fmla="*/ 14 w 574"/>
                <a:gd name="T67" fmla="*/ 338 h 384"/>
                <a:gd name="T68" fmla="*/ 46 w 574"/>
                <a:gd name="T69" fmla="*/ 354 h 384"/>
                <a:gd name="T70" fmla="*/ 66 w 574"/>
                <a:gd name="T71" fmla="*/ 360 h 384"/>
                <a:gd name="T72" fmla="*/ 118 w 574"/>
                <a:gd name="T73" fmla="*/ 370 h 384"/>
                <a:gd name="T74" fmla="*/ 146 w 574"/>
                <a:gd name="T75" fmla="*/ 376 h 384"/>
                <a:gd name="T76" fmla="*/ 288 w 574"/>
                <a:gd name="T77" fmla="*/ 384 h 384"/>
                <a:gd name="T78" fmla="*/ 344 w 574"/>
                <a:gd name="T79" fmla="*/ 382 h 384"/>
                <a:gd name="T80" fmla="*/ 444 w 574"/>
                <a:gd name="T81" fmla="*/ 372 h 384"/>
                <a:gd name="T82" fmla="*/ 486 w 574"/>
                <a:gd name="T83" fmla="*/ 366 h 384"/>
                <a:gd name="T84" fmla="*/ 548 w 574"/>
                <a:gd name="T85" fmla="*/ 346 h 384"/>
                <a:gd name="T86" fmla="*/ 558 w 574"/>
                <a:gd name="T87" fmla="*/ 338 h 384"/>
                <a:gd name="T88" fmla="*/ 566 w 574"/>
                <a:gd name="T89" fmla="*/ 332 h 384"/>
                <a:gd name="T90" fmla="*/ 574 w 574"/>
                <a:gd name="T91" fmla="*/ 314 h 384"/>
                <a:gd name="T92" fmla="*/ 574 w 574"/>
                <a:gd name="T93" fmla="*/ 70 h 384"/>
                <a:gd name="T94" fmla="*/ 566 w 574"/>
                <a:gd name="T95" fmla="*/ 52 h 384"/>
                <a:gd name="T96" fmla="*/ 560 w 574"/>
                <a:gd name="T97" fmla="*/ 46 h 384"/>
                <a:gd name="T98" fmla="*/ 528 w 574"/>
                <a:gd name="T99" fmla="*/ 30 h 384"/>
                <a:gd name="T100" fmla="*/ 508 w 574"/>
                <a:gd name="T101" fmla="*/ 24 h 384"/>
                <a:gd name="T102" fmla="*/ 456 w 574"/>
                <a:gd name="T103" fmla="*/ 12 h 384"/>
                <a:gd name="T104" fmla="*/ 428 w 574"/>
                <a:gd name="T105" fmla="*/ 8 h 384"/>
                <a:gd name="T106" fmla="*/ 288 w 574"/>
                <a:gd name="T107" fmla="*/ 0 h 384"/>
                <a:gd name="T108" fmla="*/ 230 w 574"/>
                <a:gd name="T109" fmla="*/ 2 h 384"/>
                <a:gd name="T110" fmla="*/ 130 w 574"/>
                <a:gd name="T111" fmla="*/ 10 h 384"/>
                <a:gd name="T112" fmla="*/ 88 w 574"/>
                <a:gd name="T113" fmla="*/ 18 h 384"/>
                <a:gd name="T114" fmla="*/ 26 w 574"/>
                <a:gd name="T115" fmla="*/ 38 h 384"/>
                <a:gd name="T116" fmla="*/ 16 w 574"/>
                <a:gd name="T117" fmla="*/ 44 h 384"/>
                <a:gd name="T118" fmla="*/ 8 w 574"/>
                <a:gd name="T119" fmla="*/ 52 h 384"/>
                <a:gd name="T120" fmla="*/ 0 w 574"/>
                <a:gd name="T121" fmla="*/ 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384">
                  <a:moveTo>
                    <a:pt x="8" y="70"/>
                  </a:moveTo>
                  <a:lnTo>
                    <a:pt x="16" y="70"/>
                  </a:lnTo>
                  <a:lnTo>
                    <a:pt x="16" y="70"/>
                  </a:lnTo>
                  <a:lnTo>
                    <a:pt x="16" y="66"/>
                  </a:lnTo>
                  <a:lnTo>
                    <a:pt x="20" y="62"/>
                  </a:lnTo>
                  <a:lnTo>
                    <a:pt x="20" y="62"/>
                  </a:lnTo>
                  <a:lnTo>
                    <a:pt x="30" y="54"/>
                  </a:lnTo>
                  <a:lnTo>
                    <a:pt x="50" y="44"/>
                  </a:lnTo>
                  <a:lnTo>
                    <a:pt x="50" y="44"/>
                  </a:lnTo>
                  <a:lnTo>
                    <a:pt x="70" y="38"/>
                  </a:lnTo>
                  <a:lnTo>
                    <a:pt x="94" y="34"/>
                  </a:lnTo>
                  <a:lnTo>
                    <a:pt x="120" y="28"/>
                  </a:lnTo>
                  <a:lnTo>
                    <a:pt x="148" y="24"/>
                  </a:lnTo>
                  <a:lnTo>
                    <a:pt x="148" y="24"/>
                  </a:lnTo>
                  <a:lnTo>
                    <a:pt x="214" y="18"/>
                  </a:lnTo>
                  <a:lnTo>
                    <a:pt x="288" y="16"/>
                  </a:lnTo>
                  <a:lnTo>
                    <a:pt x="288" y="16"/>
                  </a:lnTo>
                  <a:lnTo>
                    <a:pt x="344" y="18"/>
                  </a:lnTo>
                  <a:lnTo>
                    <a:pt x="396" y="20"/>
                  </a:lnTo>
                  <a:lnTo>
                    <a:pt x="442" y="26"/>
                  </a:lnTo>
                  <a:lnTo>
                    <a:pt x="482" y="34"/>
                  </a:lnTo>
                  <a:lnTo>
                    <a:pt x="482" y="34"/>
                  </a:lnTo>
                  <a:lnTo>
                    <a:pt x="516" y="42"/>
                  </a:lnTo>
                  <a:lnTo>
                    <a:pt x="540" y="52"/>
                  </a:lnTo>
                  <a:lnTo>
                    <a:pt x="540" y="52"/>
                  </a:lnTo>
                  <a:lnTo>
                    <a:pt x="550" y="58"/>
                  </a:lnTo>
                  <a:lnTo>
                    <a:pt x="556" y="62"/>
                  </a:lnTo>
                  <a:lnTo>
                    <a:pt x="556" y="62"/>
                  </a:lnTo>
                  <a:lnTo>
                    <a:pt x="558" y="66"/>
                  </a:lnTo>
                  <a:lnTo>
                    <a:pt x="558" y="70"/>
                  </a:lnTo>
                  <a:lnTo>
                    <a:pt x="558" y="314"/>
                  </a:lnTo>
                  <a:lnTo>
                    <a:pt x="558" y="314"/>
                  </a:lnTo>
                  <a:lnTo>
                    <a:pt x="558" y="318"/>
                  </a:lnTo>
                  <a:lnTo>
                    <a:pt x="556" y="322"/>
                  </a:lnTo>
                  <a:lnTo>
                    <a:pt x="556" y="322"/>
                  </a:lnTo>
                  <a:lnTo>
                    <a:pt x="544" y="330"/>
                  </a:lnTo>
                  <a:lnTo>
                    <a:pt x="524" y="338"/>
                  </a:lnTo>
                  <a:lnTo>
                    <a:pt x="524" y="338"/>
                  </a:lnTo>
                  <a:lnTo>
                    <a:pt x="504" y="344"/>
                  </a:lnTo>
                  <a:lnTo>
                    <a:pt x="480" y="350"/>
                  </a:lnTo>
                  <a:lnTo>
                    <a:pt x="454" y="356"/>
                  </a:lnTo>
                  <a:lnTo>
                    <a:pt x="426" y="360"/>
                  </a:lnTo>
                  <a:lnTo>
                    <a:pt x="426" y="360"/>
                  </a:lnTo>
                  <a:lnTo>
                    <a:pt x="360" y="366"/>
                  </a:lnTo>
                  <a:lnTo>
                    <a:pt x="288" y="368"/>
                  </a:lnTo>
                  <a:lnTo>
                    <a:pt x="288" y="368"/>
                  </a:lnTo>
                  <a:lnTo>
                    <a:pt x="232" y="366"/>
                  </a:lnTo>
                  <a:lnTo>
                    <a:pt x="180" y="362"/>
                  </a:lnTo>
                  <a:lnTo>
                    <a:pt x="132" y="358"/>
                  </a:lnTo>
                  <a:lnTo>
                    <a:pt x="92" y="350"/>
                  </a:lnTo>
                  <a:lnTo>
                    <a:pt x="92" y="350"/>
                  </a:lnTo>
                  <a:lnTo>
                    <a:pt x="58" y="340"/>
                  </a:lnTo>
                  <a:lnTo>
                    <a:pt x="34" y="330"/>
                  </a:lnTo>
                  <a:lnTo>
                    <a:pt x="34" y="330"/>
                  </a:lnTo>
                  <a:lnTo>
                    <a:pt x="24" y="326"/>
                  </a:lnTo>
                  <a:lnTo>
                    <a:pt x="20" y="322"/>
                  </a:lnTo>
                  <a:lnTo>
                    <a:pt x="20" y="322"/>
                  </a:lnTo>
                  <a:lnTo>
                    <a:pt x="16" y="318"/>
                  </a:lnTo>
                  <a:lnTo>
                    <a:pt x="16" y="314"/>
                  </a:lnTo>
                  <a:lnTo>
                    <a:pt x="16" y="70"/>
                  </a:lnTo>
                  <a:lnTo>
                    <a:pt x="8" y="70"/>
                  </a:lnTo>
                  <a:lnTo>
                    <a:pt x="0" y="70"/>
                  </a:lnTo>
                  <a:lnTo>
                    <a:pt x="0" y="314"/>
                  </a:lnTo>
                  <a:lnTo>
                    <a:pt x="0" y="314"/>
                  </a:lnTo>
                  <a:lnTo>
                    <a:pt x="2" y="324"/>
                  </a:lnTo>
                  <a:lnTo>
                    <a:pt x="8" y="332"/>
                  </a:lnTo>
                  <a:lnTo>
                    <a:pt x="8" y="332"/>
                  </a:lnTo>
                  <a:lnTo>
                    <a:pt x="14" y="338"/>
                  </a:lnTo>
                  <a:lnTo>
                    <a:pt x="24" y="344"/>
                  </a:lnTo>
                  <a:lnTo>
                    <a:pt x="46" y="354"/>
                  </a:lnTo>
                  <a:lnTo>
                    <a:pt x="46" y="354"/>
                  </a:lnTo>
                  <a:lnTo>
                    <a:pt x="66" y="360"/>
                  </a:lnTo>
                  <a:lnTo>
                    <a:pt x="90" y="366"/>
                  </a:lnTo>
                  <a:lnTo>
                    <a:pt x="118" y="370"/>
                  </a:lnTo>
                  <a:lnTo>
                    <a:pt x="146" y="376"/>
                  </a:lnTo>
                  <a:lnTo>
                    <a:pt x="146" y="376"/>
                  </a:lnTo>
                  <a:lnTo>
                    <a:pt x="214" y="382"/>
                  </a:lnTo>
                  <a:lnTo>
                    <a:pt x="288" y="384"/>
                  </a:lnTo>
                  <a:lnTo>
                    <a:pt x="288" y="384"/>
                  </a:lnTo>
                  <a:lnTo>
                    <a:pt x="344" y="382"/>
                  </a:lnTo>
                  <a:lnTo>
                    <a:pt x="396" y="378"/>
                  </a:lnTo>
                  <a:lnTo>
                    <a:pt x="444" y="372"/>
                  </a:lnTo>
                  <a:lnTo>
                    <a:pt x="486" y="366"/>
                  </a:lnTo>
                  <a:lnTo>
                    <a:pt x="486" y="366"/>
                  </a:lnTo>
                  <a:lnTo>
                    <a:pt x="522" y="356"/>
                  </a:lnTo>
                  <a:lnTo>
                    <a:pt x="548" y="346"/>
                  </a:lnTo>
                  <a:lnTo>
                    <a:pt x="548" y="346"/>
                  </a:lnTo>
                  <a:lnTo>
                    <a:pt x="558" y="338"/>
                  </a:lnTo>
                  <a:lnTo>
                    <a:pt x="566" y="332"/>
                  </a:lnTo>
                  <a:lnTo>
                    <a:pt x="566" y="332"/>
                  </a:lnTo>
                  <a:lnTo>
                    <a:pt x="572" y="324"/>
                  </a:lnTo>
                  <a:lnTo>
                    <a:pt x="574" y="314"/>
                  </a:lnTo>
                  <a:lnTo>
                    <a:pt x="574" y="70"/>
                  </a:lnTo>
                  <a:lnTo>
                    <a:pt x="574" y="70"/>
                  </a:lnTo>
                  <a:lnTo>
                    <a:pt x="572" y="60"/>
                  </a:lnTo>
                  <a:lnTo>
                    <a:pt x="566" y="52"/>
                  </a:lnTo>
                  <a:lnTo>
                    <a:pt x="566" y="52"/>
                  </a:lnTo>
                  <a:lnTo>
                    <a:pt x="560" y="46"/>
                  </a:lnTo>
                  <a:lnTo>
                    <a:pt x="552" y="40"/>
                  </a:lnTo>
                  <a:lnTo>
                    <a:pt x="528" y="30"/>
                  </a:lnTo>
                  <a:lnTo>
                    <a:pt x="528" y="30"/>
                  </a:lnTo>
                  <a:lnTo>
                    <a:pt x="508" y="24"/>
                  </a:lnTo>
                  <a:lnTo>
                    <a:pt x="484" y="18"/>
                  </a:lnTo>
                  <a:lnTo>
                    <a:pt x="456" y="12"/>
                  </a:lnTo>
                  <a:lnTo>
                    <a:pt x="428" y="8"/>
                  </a:lnTo>
                  <a:lnTo>
                    <a:pt x="428" y="8"/>
                  </a:lnTo>
                  <a:lnTo>
                    <a:pt x="360" y="2"/>
                  </a:lnTo>
                  <a:lnTo>
                    <a:pt x="288" y="0"/>
                  </a:lnTo>
                  <a:lnTo>
                    <a:pt x="288" y="0"/>
                  </a:lnTo>
                  <a:lnTo>
                    <a:pt x="230" y="2"/>
                  </a:lnTo>
                  <a:lnTo>
                    <a:pt x="178" y="4"/>
                  </a:lnTo>
                  <a:lnTo>
                    <a:pt x="130" y="10"/>
                  </a:lnTo>
                  <a:lnTo>
                    <a:pt x="88" y="18"/>
                  </a:lnTo>
                  <a:lnTo>
                    <a:pt x="88" y="18"/>
                  </a:lnTo>
                  <a:lnTo>
                    <a:pt x="52" y="28"/>
                  </a:lnTo>
                  <a:lnTo>
                    <a:pt x="26" y="38"/>
                  </a:lnTo>
                  <a:lnTo>
                    <a:pt x="26" y="38"/>
                  </a:lnTo>
                  <a:lnTo>
                    <a:pt x="16" y="44"/>
                  </a:lnTo>
                  <a:lnTo>
                    <a:pt x="8" y="52"/>
                  </a:lnTo>
                  <a:lnTo>
                    <a:pt x="8" y="52"/>
                  </a:lnTo>
                  <a:lnTo>
                    <a:pt x="2" y="60"/>
                  </a:lnTo>
                  <a:lnTo>
                    <a:pt x="0" y="70"/>
                  </a:lnTo>
                  <a:lnTo>
                    <a:pt x="8"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grpSp>
        <p:nvGrpSpPr>
          <p:cNvPr id="436" name="组合 435">
            <a:extLst>
              <a:ext uri="{FF2B5EF4-FFF2-40B4-BE49-F238E27FC236}">
                <a16:creationId xmlns:a16="http://schemas.microsoft.com/office/drawing/2014/main" xmlns="" id="{013033AA-BD89-46C1-B832-C0336B584B84}"/>
              </a:ext>
            </a:extLst>
          </p:cNvPr>
          <p:cNvGrpSpPr/>
          <p:nvPr/>
        </p:nvGrpSpPr>
        <p:grpSpPr>
          <a:xfrm>
            <a:off x="2244913" y="3826673"/>
            <a:ext cx="290318" cy="217738"/>
            <a:chOff x="7207250" y="11598275"/>
            <a:chExt cx="914400" cy="609600"/>
          </a:xfrm>
        </p:grpSpPr>
        <p:sp>
          <p:nvSpPr>
            <p:cNvPr id="437" name="Freeform 1555">
              <a:extLst>
                <a:ext uri="{FF2B5EF4-FFF2-40B4-BE49-F238E27FC236}">
                  <a16:creationId xmlns:a16="http://schemas.microsoft.com/office/drawing/2014/main" xmlns="" id="{2D269188-E5F1-4E2C-8174-6BA49731D28D}"/>
                </a:ext>
              </a:extLst>
            </p:cNvPr>
            <p:cNvSpPr>
              <a:spLocks/>
            </p:cNvSpPr>
            <p:nvPr/>
          </p:nvSpPr>
          <p:spPr bwMode="auto">
            <a:xfrm>
              <a:off x="7219950" y="11610975"/>
              <a:ext cx="889000" cy="584200"/>
            </a:xfrm>
            <a:custGeom>
              <a:avLst/>
              <a:gdLst>
                <a:gd name="T0" fmla="*/ 0 w 560"/>
                <a:gd name="T1" fmla="*/ 62 h 368"/>
                <a:gd name="T2" fmla="*/ 0 w 560"/>
                <a:gd name="T3" fmla="*/ 62 h 368"/>
                <a:gd name="T4" fmla="*/ 2 w 560"/>
                <a:gd name="T5" fmla="*/ 54 h 368"/>
                <a:gd name="T6" fmla="*/ 6 w 560"/>
                <a:gd name="T7" fmla="*/ 48 h 368"/>
                <a:gd name="T8" fmla="*/ 14 w 560"/>
                <a:gd name="T9" fmla="*/ 44 h 368"/>
                <a:gd name="T10" fmla="*/ 22 w 560"/>
                <a:gd name="T11" fmla="*/ 38 h 368"/>
                <a:gd name="T12" fmla="*/ 48 w 560"/>
                <a:gd name="T13" fmla="*/ 26 h 368"/>
                <a:gd name="T14" fmla="*/ 82 w 560"/>
                <a:gd name="T15" fmla="*/ 18 h 368"/>
                <a:gd name="T16" fmla="*/ 124 w 560"/>
                <a:gd name="T17" fmla="*/ 10 h 368"/>
                <a:gd name="T18" fmla="*/ 172 w 560"/>
                <a:gd name="T19" fmla="*/ 4 h 368"/>
                <a:gd name="T20" fmla="*/ 224 w 560"/>
                <a:gd name="T21" fmla="*/ 2 h 368"/>
                <a:gd name="T22" fmla="*/ 280 w 560"/>
                <a:gd name="T23" fmla="*/ 0 h 368"/>
                <a:gd name="T24" fmla="*/ 280 w 560"/>
                <a:gd name="T25" fmla="*/ 0 h 368"/>
                <a:gd name="T26" fmla="*/ 336 w 560"/>
                <a:gd name="T27" fmla="*/ 2 h 368"/>
                <a:gd name="T28" fmla="*/ 388 w 560"/>
                <a:gd name="T29" fmla="*/ 4 h 368"/>
                <a:gd name="T30" fmla="*/ 436 w 560"/>
                <a:gd name="T31" fmla="*/ 10 h 368"/>
                <a:gd name="T32" fmla="*/ 478 w 560"/>
                <a:gd name="T33" fmla="*/ 18 h 368"/>
                <a:gd name="T34" fmla="*/ 512 w 560"/>
                <a:gd name="T35" fmla="*/ 26 h 368"/>
                <a:gd name="T36" fmla="*/ 538 w 560"/>
                <a:gd name="T37" fmla="*/ 38 h 368"/>
                <a:gd name="T38" fmla="*/ 546 w 560"/>
                <a:gd name="T39" fmla="*/ 44 h 368"/>
                <a:gd name="T40" fmla="*/ 554 w 560"/>
                <a:gd name="T41" fmla="*/ 48 h 368"/>
                <a:gd name="T42" fmla="*/ 558 w 560"/>
                <a:gd name="T43" fmla="*/ 54 h 368"/>
                <a:gd name="T44" fmla="*/ 560 w 560"/>
                <a:gd name="T45" fmla="*/ 62 h 368"/>
                <a:gd name="T46" fmla="*/ 560 w 560"/>
                <a:gd name="T47" fmla="*/ 306 h 368"/>
                <a:gd name="T48" fmla="*/ 560 w 560"/>
                <a:gd name="T49" fmla="*/ 306 h 368"/>
                <a:gd name="T50" fmla="*/ 558 w 560"/>
                <a:gd name="T51" fmla="*/ 312 h 368"/>
                <a:gd name="T52" fmla="*/ 554 w 560"/>
                <a:gd name="T53" fmla="*/ 318 h 368"/>
                <a:gd name="T54" fmla="*/ 546 w 560"/>
                <a:gd name="T55" fmla="*/ 324 h 368"/>
                <a:gd name="T56" fmla="*/ 538 w 560"/>
                <a:gd name="T57" fmla="*/ 330 h 368"/>
                <a:gd name="T58" fmla="*/ 512 w 560"/>
                <a:gd name="T59" fmla="*/ 340 h 368"/>
                <a:gd name="T60" fmla="*/ 478 w 560"/>
                <a:gd name="T61" fmla="*/ 350 h 368"/>
                <a:gd name="T62" fmla="*/ 436 w 560"/>
                <a:gd name="T63" fmla="*/ 356 h 368"/>
                <a:gd name="T64" fmla="*/ 388 w 560"/>
                <a:gd name="T65" fmla="*/ 362 h 368"/>
                <a:gd name="T66" fmla="*/ 336 w 560"/>
                <a:gd name="T67" fmla="*/ 366 h 368"/>
                <a:gd name="T68" fmla="*/ 280 w 560"/>
                <a:gd name="T69" fmla="*/ 368 h 368"/>
                <a:gd name="T70" fmla="*/ 280 w 560"/>
                <a:gd name="T71" fmla="*/ 368 h 368"/>
                <a:gd name="T72" fmla="*/ 224 w 560"/>
                <a:gd name="T73" fmla="*/ 366 h 368"/>
                <a:gd name="T74" fmla="*/ 172 w 560"/>
                <a:gd name="T75" fmla="*/ 362 h 368"/>
                <a:gd name="T76" fmla="*/ 124 w 560"/>
                <a:gd name="T77" fmla="*/ 356 h 368"/>
                <a:gd name="T78" fmla="*/ 82 w 560"/>
                <a:gd name="T79" fmla="*/ 350 h 368"/>
                <a:gd name="T80" fmla="*/ 48 w 560"/>
                <a:gd name="T81" fmla="*/ 340 h 368"/>
                <a:gd name="T82" fmla="*/ 22 w 560"/>
                <a:gd name="T83" fmla="*/ 330 h 368"/>
                <a:gd name="T84" fmla="*/ 14 w 560"/>
                <a:gd name="T85" fmla="*/ 324 h 368"/>
                <a:gd name="T86" fmla="*/ 6 w 560"/>
                <a:gd name="T87" fmla="*/ 318 h 368"/>
                <a:gd name="T88" fmla="*/ 2 w 560"/>
                <a:gd name="T89" fmla="*/ 312 h 368"/>
                <a:gd name="T90" fmla="*/ 0 w 560"/>
                <a:gd name="T91" fmla="*/ 306 h 368"/>
                <a:gd name="T92" fmla="*/ 0 w 560"/>
                <a:gd name="T93" fmla="*/ 6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0" h="368">
                  <a:moveTo>
                    <a:pt x="0" y="62"/>
                  </a:moveTo>
                  <a:lnTo>
                    <a:pt x="0" y="62"/>
                  </a:lnTo>
                  <a:lnTo>
                    <a:pt x="2" y="54"/>
                  </a:lnTo>
                  <a:lnTo>
                    <a:pt x="6" y="48"/>
                  </a:lnTo>
                  <a:lnTo>
                    <a:pt x="14" y="44"/>
                  </a:lnTo>
                  <a:lnTo>
                    <a:pt x="22" y="38"/>
                  </a:lnTo>
                  <a:lnTo>
                    <a:pt x="48" y="26"/>
                  </a:lnTo>
                  <a:lnTo>
                    <a:pt x="82" y="18"/>
                  </a:lnTo>
                  <a:lnTo>
                    <a:pt x="124" y="10"/>
                  </a:lnTo>
                  <a:lnTo>
                    <a:pt x="172" y="4"/>
                  </a:lnTo>
                  <a:lnTo>
                    <a:pt x="224" y="2"/>
                  </a:lnTo>
                  <a:lnTo>
                    <a:pt x="280" y="0"/>
                  </a:lnTo>
                  <a:lnTo>
                    <a:pt x="280" y="0"/>
                  </a:lnTo>
                  <a:lnTo>
                    <a:pt x="336" y="2"/>
                  </a:lnTo>
                  <a:lnTo>
                    <a:pt x="388" y="4"/>
                  </a:lnTo>
                  <a:lnTo>
                    <a:pt x="436" y="10"/>
                  </a:lnTo>
                  <a:lnTo>
                    <a:pt x="478" y="18"/>
                  </a:lnTo>
                  <a:lnTo>
                    <a:pt x="512" y="26"/>
                  </a:lnTo>
                  <a:lnTo>
                    <a:pt x="538" y="38"/>
                  </a:lnTo>
                  <a:lnTo>
                    <a:pt x="546" y="44"/>
                  </a:lnTo>
                  <a:lnTo>
                    <a:pt x="554" y="48"/>
                  </a:lnTo>
                  <a:lnTo>
                    <a:pt x="558" y="54"/>
                  </a:lnTo>
                  <a:lnTo>
                    <a:pt x="560" y="62"/>
                  </a:lnTo>
                  <a:lnTo>
                    <a:pt x="560" y="306"/>
                  </a:lnTo>
                  <a:lnTo>
                    <a:pt x="560" y="306"/>
                  </a:lnTo>
                  <a:lnTo>
                    <a:pt x="558" y="312"/>
                  </a:lnTo>
                  <a:lnTo>
                    <a:pt x="554" y="318"/>
                  </a:lnTo>
                  <a:lnTo>
                    <a:pt x="546" y="324"/>
                  </a:lnTo>
                  <a:lnTo>
                    <a:pt x="538" y="330"/>
                  </a:lnTo>
                  <a:lnTo>
                    <a:pt x="512" y="340"/>
                  </a:lnTo>
                  <a:lnTo>
                    <a:pt x="478" y="350"/>
                  </a:lnTo>
                  <a:lnTo>
                    <a:pt x="436" y="356"/>
                  </a:lnTo>
                  <a:lnTo>
                    <a:pt x="388" y="362"/>
                  </a:lnTo>
                  <a:lnTo>
                    <a:pt x="336" y="366"/>
                  </a:lnTo>
                  <a:lnTo>
                    <a:pt x="280" y="368"/>
                  </a:lnTo>
                  <a:lnTo>
                    <a:pt x="280" y="368"/>
                  </a:lnTo>
                  <a:lnTo>
                    <a:pt x="224" y="366"/>
                  </a:lnTo>
                  <a:lnTo>
                    <a:pt x="172" y="362"/>
                  </a:lnTo>
                  <a:lnTo>
                    <a:pt x="124" y="356"/>
                  </a:lnTo>
                  <a:lnTo>
                    <a:pt x="82" y="350"/>
                  </a:lnTo>
                  <a:lnTo>
                    <a:pt x="48" y="340"/>
                  </a:lnTo>
                  <a:lnTo>
                    <a:pt x="22" y="330"/>
                  </a:lnTo>
                  <a:lnTo>
                    <a:pt x="14" y="324"/>
                  </a:lnTo>
                  <a:lnTo>
                    <a:pt x="6" y="318"/>
                  </a:lnTo>
                  <a:lnTo>
                    <a:pt x="2" y="312"/>
                  </a:lnTo>
                  <a:lnTo>
                    <a:pt x="0" y="306"/>
                  </a:lnTo>
                  <a:lnTo>
                    <a:pt x="0" y="62"/>
                  </a:lnTo>
                  <a:close/>
                </a:path>
              </a:pathLst>
            </a:custGeom>
            <a:solidFill>
              <a:srgbClr val="A7A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8" name="Freeform 1556">
              <a:extLst>
                <a:ext uri="{FF2B5EF4-FFF2-40B4-BE49-F238E27FC236}">
                  <a16:creationId xmlns:a16="http://schemas.microsoft.com/office/drawing/2014/main" xmlns="" id="{A0FDB4D5-D97C-4D73-BDBB-DD7EF784DE6A}"/>
                </a:ext>
              </a:extLst>
            </p:cNvPr>
            <p:cNvSpPr>
              <a:spLocks/>
            </p:cNvSpPr>
            <p:nvPr/>
          </p:nvSpPr>
          <p:spPr bwMode="auto">
            <a:xfrm>
              <a:off x="7207250" y="11709400"/>
              <a:ext cx="914400" cy="107950"/>
            </a:xfrm>
            <a:custGeom>
              <a:avLst/>
              <a:gdLst>
                <a:gd name="T0" fmla="*/ 560 w 576"/>
                <a:gd name="T1" fmla="*/ 0 h 68"/>
                <a:gd name="T2" fmla="*/ 560 w 576"/>
                <a:gd name="T3" fmla="*/ 0 h 68"/>
                <a:gd name="T4" fmla="*/ 558 w 576"/>
                <a:gd name="T5" fmla="*/ 2 h 68"/>
                <a:gd name="T6" fmla="*/ 556 w 576"/>
                <a:gd name="T7" fmla="*/ 6 h 68"/>
                <a:gd name="T8" fmla="*/ 556 w 576"/>
                <a:gd name="T9" fmla="*/ 6 h 68"/>
                <a:gd name="T10" fmla="*/ 544 w 576"/>
                <a:gd name="T11" fmla="*/ 14 h 68"/>
                <a:gd name="T12" fmla="*/ 524 w 576"/>
                <a:gd name="T13" fmla="*/ 24 h 68"/>
                <a:gd name="T14" fmla="*/ 524 w 576"/>
                <a:gd name="T15" fmla="*/ 24 h 68"/>
                <a:gd name="T16" fmla="*/ 504 w 576"/>
                <a:gd name="T17" fmla="*/ 30 h 68"/>
                <a:gd name="T18" fmla="*/ 482 w 576"/>
                <a:gd name="T19" fmla="*/ 36 h 68"/>
                <a:gd name="T20" fmla="*/ 456 w 576"/>
                <a:gd name="T21" fmla="*/ 40 h 68"/>
                <a:gd name="T22" fmla="*/ 426 w 576"/>
                <a:gd name="T23" fmla="*/ 44 h 68"/>
                <a:gd name="T24" fmla="*/ 426 w 576"/>
                <a:gd name="T25" fmla="*/ 44 h 68"/>
                <a:gd name="T26" fmla="*/ 360 w 576"/>
                <a:gd name="T27" fmla="*/ 50 h 68"/>
                <a:gd name="T28" fmla="*/ 288 w 576"/>
                <a:gd name="T29" fmla="*/ 52 h 68"/>
                <a:gd name="T30" fmla="*/ 288 w 576"/>
                <a:gd name="T31" fmla="*/ 52 h 68"/>
                <a:gd name="T32" fmla="*/ 232 w 576"/>
                <a:gd name="T33" fmla="*/ 52 h 68"/>
                <a:gd name="T34" fmla="*/ 180 w 576"/>
                <a:gd name="T35" fmla="*/ 48 h 68"/>
                <a:gd name="T36" fmla="*/ 132 w 576"/>
                <a:gd name="T37" fmla="*/ 42 h 68"/>
                <a:gd name="T38" fmla="*/ 92 w 576"/>
                <a:gd name="T39" fmla="*/ 34 h 68"/>
                <a:gd name="T40" fmla="*/ 92 w 576"/>
                <a:gd name="T41" fmla="*/ 34 h 68"/>
                <a:gd name="T42" fmla="*/ 58 w 576"/>
                <a:gd name="T43" fmla="*/ 26 h 68"/>
                <a:gd name="T44" fmla="*/ 34 w 576"/>
                <a:gd name="T45" fmla="*/ 16 h 68"/>
                <a:gd name="T46" fmla="*/ 34 w 576"/>
                <a:gd name="T47" fmla="*/ 16 h 68"/>
                <a:gd name="T48" fmla="*/ 26 w 576"/>
                <a:gd name="T49" fmla="*/ 10 h 68"/>
                <a:gd name="T50" fmla="*/ 20 w 576"/>
                <a:gd name="T51" fmla="*/ 6 h 68"/>
                <a:gd name="T52" fmla="*/ 20 w 576"/>
                <a:gd name="T53" fmla="*/ 6 h 68"/>
                <a:gd name="T54" fmla="*/ 18 w 576"/>
                <a:gd name="T55" fmla="*/ 2 h 68"/>
                <a:gd name="T56" fmla="*/ 16 w 576"/>
                <a:gd name="T57" fmla="*/ 0 h 68"/>
                <a:gd name="T58" fmla="*/ 0 w 576"/>
                <a:gd name="T59" fmla="*/ 0 h 68"/>
                <a:gd name="T60" fmla="*/ 0 w 576"/>
                <a:gd name="T61" fmla="*/ 0 h 68"/>
                <a:gd name="T62" fmla="*/ 2 w 576"/>
                <a:gd name="T63" fmla="*/ 8 h 68"/>
                <a:gd name="T64" fmla="*/ 8 w 576"/>
                <a:gd name="T65" fmla="*/ 18 h 68"/>
                <a:gd name="T66" fmla="*/ 8 w 576"/>
                <a:gd name="T67" fmla="*/ 18 h 68"/>
                <a:gd name="T68" fmla="*/ 16 w 576"/>
                <a:gd name="T69" fmla="*/ 24 h 68"/>
                <a:gd name="T70" fmla="*/ 24 w 576"/>
                <a:gd name="T71" fmla="*/ 28 h 68"/>
                <a:gd name="T72" fmla="*/ 46 w 576"/>
                <a:gd name="T73" fmla="*/ 38 h 68"/>
                <a:gd name="T74" fmla="*/ 46 w 576"/>
                <a:gd name="T75" fmla="*/ 38 h 68"/>
                <a:gd name="T76" fmla="*/ 68 w 576"/>
                <a:gd name="T77" fmla="*/ 46 h 68"/>
                <a:gd name="T78" fmla="*/ 92 w 576"/>
                <a:gd name="T79" fmla="*/ 50 h 68"/>
                <a:gd name="T80" fmla="*/ 118 w 576"/>
                <a:gd name="T81" fmla="*/ 56 h 68"/>
                <a:gd name="T82" fmla="*/ 148 w 576"/>
                <a:gd name="T83" fmla="*/ 60 h 68"/>
                <a:gd name="T84" fmla="*/ 148 w 576"/>
                <a:gd name="T85" fmla="*/ 60 h 68"/>
                <a:gd name="T86" fmla="*/ 214 w 576"/>
                <a:gd name="T87" fmla="*/ 66 h 68"/>
                <a:gd name="T88" fmla="*/ 288 w 576"/>
                <a:gd name="T89" fmla="*/ 68 h 68"/>
                <a:gd name="T90" fmla="*/ 288 w 576"/>
                <a:gd name="T91" fmla="*/ 68 h 68"/>
                <a:gd name="T92" fmla="*/ 344 w 576"/>
                <a:gd name="T93" fmla="*/ 68 h 68"/>
                <a:gd name="T94" fmla="*/ 398 w 576"/>
                <a:gd name="T95" fmla="*/ 64 h 68"/>
                <a:gd name="T96" fmla="*/ 446 w 576"/>
                <a:gd name="T97" fmla="*/ 58 h 68"/>
                <a:gd name="T98" fmla="*/ 488 w 576"/>
                <a:gd name="T99" fmla="*/ 50 h 68"/>
                <a:gd name="T100" fmla="*/ 488 w 576"/>
                <a:gd name="T101" fmla="*/ 50 h 68"/>
                <a:gd name="T102" fmla="*/ 522 w 576"/>
                <a:gd name="T103" fmla="*/ 42 h 68"/>
                <a:gd name="T104" fmla="*/ 550 w 576"/>
                <a:gd name="T105" fmla="*/ 30 h 68"/>
                <a:gd name="T106" fmla="*/ 550 w 576"/>
                <a:gd name="T107" fmla="*/ 30 h 68"/>
                <a:gd name="T108" fmla="*/ 560 w 576"/>
                <a:gd name="T109" fmla="*/ 24 h 68"/>
                <a:gd name="T110" fmla="*/ 568 w 576"/>
                <a:gd name="T111" fmla="*/ 18 h 68"/>
                <a:gd name="T112" fmla="*/ 568 w 576"/>
                <a:gd name="T113" fmla="*/ 18 h 68"/>
                <a:gd name="T114" fmla="*/ 574 w 576"/>
                <a:gd name="T115" fmla="*/ 8 h 68"/>
                <a:gd name="T116" fmla="*/ 576 w 576"/>
                <a:gd name="T117" fmla="*/ 0 h 68"/>
                <a:gd name="T118" fmla="*/ 560 w 576"/>
                <a:gd name="T119" fmla="*/ 0 h 68"/>
                <a:gd name="T120" fmla="*/ 560 w 576"/>
                <a:gd name="T1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68">
                  <a:moveTo>
                    <a:pt x="560" y="0"/>
                  </a:moveTo>
                  <a:lnTo>
                    <a:pt x="560" y="0"/>
                  </a:lnTo>
                  <a:lnTo>
                    <a:pt x="558" y="2"/>
                  </a:lnTo>
                  <a:lnTo>
                    <a:pt x="556" y="6"/>
                  </a:lnTo>
                  <a:lnTo>
                    <a:pt x="556" y="6"/>
                  </a:lnTo>
                  <a:lnTo>
                    <a:pt x="544" y="14"/>
                  </a:lnTo>
                  <a:lnTo>
                    <a:pt x="524" y="24"/>
                  </a:lnTo>
                  <a:lnTo>
                    <a:pt x="524" y="24"/>
                  </a:lnTo>
                  <a:lnTo>
                    <a:pt x="504" y="30"/>
                  </a:lnTo>
                  <a:lnTo>
                    <a:pt x="482" y="36"/>
                  </a:lnTo>
                  <a:lnTo>
                    <a:pt x="456" y="40"/>
                  </a:lnTo>
                  <a:lnTo>
                    <a:pt x="426" y="44"/>
                  </a:lnTo>
                  <a:lnTo>
                    <a:pt x="426" y="44"/>
                  </a:lnTo>
                  <a:lnTo>
                    <a:pt x="360" y="50"/>
                  </a:lnTo>
                  <a:lnTo>
                    <a:pt x="288" y="52"/>
                  </a:lnTo>
                  <a:lnTo>
                    <a:pt x="288" y="52"/>
                  </a:lnTo>
                  <a:lnTo>
                    <a:pt x="232" y="52"/>
                  </a:lnTo>
                  <a:lnTo>
                    <a:pt x="180" y="48"/>
                  </a:lnTo>
                  <a:lnTo>
                    <a:pt x="132" y="42"/>
                  </a:lnTo>
                  <a:lnTo>
                    <a:pt x="92" y="34"/>
                  </a:lnTo>
                  <a:lnTo>
                    <a:pt x="92" y="34"/>
                  </a:lnTo>
                  <a:lnTo>
                    <a:pt x="58" y="26"/>
                  </a:lnTo>
                  <a:lnTo>
                    <a:pt x="34" y="16"/>
                  </a:lnTo>
                  <a:lnTo>
                    <a:pt x="34" y="16"/>
                  </a:lnTo>
                  <a:lnTo>
                    <a:pt x="26" y="10"/>
                  </a:lnTo>
                  <a:lnTo>
                    <a:pt x="20" y="6"/>
                  </a:lnTo>
                  <a:lnTo>
                    <a:pt x="20" y="6"/>
                  </a:lnTo>
                  <a:lnTo>
                    <a:pt x="18" y="2"/>
                  </a:lnTo>
                  <a:lnTo>
                    <a:pt x="16" y="0"/>
                  </a:lnTo>
                  <a:lnTo>
                    <a:pt x="0" y="0"/>
                  </a:lnTo>
                  <a:lnTo>
                    <a:pt x="0" y="0"/>
                  </a:lnTo>
                  <a:lnTo>
                    <a:pt x="2" y="8"/>
                  </a:lnTo>
                  <a:lnTo>
                    <a:pt x="8" y="18"/>
                  </a:lnTo>
                  <a:lnTo>
                    <a:pt x="8" y="18"/>
                  </a:lnTo>
                  <a:lnTo>
                    <a:pt x="16" y="24"/>
                  </a:lnTo>
                  <a:lnTo>
                    <a:pt x="24" y="28"/>
                  </a:lnTo>
                  <a:lnTo>
                    <a:pt x="46" y="38"/>
                  </a:lnTo>
                  <a:lnTo>
                    <a:pt x="46" y="38"/>
                  </a:lnTo>
                  <a:lnTo>
                    <a:pt x="68" y="46"/>
                  </a:lnTo>
                  <a:lnTo>
                    <a:pt x="92" y="50"/>
                  </a:lnTo>
                  <a:lnTo>
                    <a:pt x="118" y="56"/>
                  </a:lnTo>
                  <a:lnTo>
                    <a:pt x="148" y="60"/>
                  </a:lnTo>
                  <a:lnTo>
                    <a:pt x="148" y="60"/>
                  </a:lnTo>
                  <a:lnTo>
                    <a:pt x="214" y="66"/>
                  </a:lnTo>
                  <a:lnTo>
                    <a:pt x="288" y="68"/>
                  </a:lnTo>
                  <a:lnTo>
                    <a:pt x="288" y="68"/>
                  </a:lnTo>
                  <a:lnTo>
                    <a:pt x="344" y="68"/>
                  </a:lnTo>
                  <a:lnTo>
                    <a:pt x="398" y="64"/>
                  </a:lnTo>
                  <a:lnTo>
                    <a:pt x="446" y="58"/>
                  </a:lnTo>
                  <a:lnTo>
                    <a:pt x="488" y="50"/>
                  </a:lnTo>
                  <a:lnTo>
                    <a:pt x="488" y="50"/>
                  </a:lnTo>
                  <a:lnTo>
                    <a:pt x="522" y="42"/>
                  </a:lnTo>
                  <a:lnTo>
                    <a:pt x="550" y="30"/>
                  </a:lnTo>
                  <a:lnTo>
                    <a:pt x="550" y="30"/>
                  </a:lnTo>
                  <a:lnTo>
                    <a:pt x="560" y="24"/>
                  </a:lnTo>
                  <a:lnTo>
                    <a:pt x="568" y="18"/>
                  </a:lnTo>
                  <a:lnTo>
                    <a:pt x="568" y="18"/>
                  </a:lnTo>
                  <a:lnTo>
                    <a:pt x="574" y="8"/>
                  </a:lnTo>
                  <a:lnTo>
                    <a:pt x="576" y="0"/>
                  </a:lnTo>
                  <a:lnTo>
                    <a:pt x="560" y="0"/>
                  </a:lnTo>
                  <a:lnTo>
                    <a:pt x="5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39" name="Freeform 1557">
              <a:extLst>
                <a:ext uri="{FF2B5EF4-FFF2-40B4-BE49-F238E27FC236}">
                  <a16:creationId xmlns:a16="http://schemas.microsoft.com/office/drawing/2014/main" xmlns="" id="{91138FFF-3085-43CF-B2ED-237C3A8DAAE4}"/>
                </a:ext>
              </a:extLst>
            </p:cNvPr>
            <p:cNvSpPr>
              <a:spLocks/>
            </p:cNvSpPr>
            <p:nvPr/>
          </p:nvSpPr>
          <p:spPr bwMode="auto">
            <a:xfrm>
              <a:off x="7207250" y="11598275"/>
              <a:ext cx="914400" cy="609600"/>
            </a:xfrm>
            <a:custGeom>
              <a:avLst/>
              <a:gdLst>
                <a:gd name="T0" fmla="*/ 16 w 576"/>
                <a:gd name="T1" fmla="*/ 70 h 384"/>
                <a:gd name="T2" fmla="*/ 18 w 576"/>
                <a:gd name="T3" fmla="*/ 66 h 384"/>
                <a:gd name="T4" fmla="*/ 20 w 576"/>
                <a:gd name="T5" fmla="*/ 62 h 384"/>
                <a:gd name="T6" fmla="*/ 52 w 576"/>
                <a:gd name="T7" fmla="*/ 44 h 384"/>
                <a:gd name="T8" fmla="*/ 72 w 576"/>
                <a:gd name="T9" fmla="*/ 38 h 384"/>
                <a:gd name="T10" fmla="*/ 120 w 576"/>
                <a:gd name="T11" fmla="*/ 28 h 384"/>
                <a:gd name="T12" fmla="*/ 150 w 576"/>
                <a:gd name="T13" fmla="*/ 24 h 384"/>
                <a:gd name="T14" fmla="*/ 288 w 576"/>
                <a:gd name="T15" fmla="*/ 16 h 384"/>
                <a:gd name="T16" fmla="*/ 344 w 576"/>
                <a:gd name="T17" fmla="*/ 18 h 384"/>
                <a:gd name="T18" fmla="*/ 444 w 576"/>
                <a:gd name="T19" fmla="*/ 26 h 384"/>
                <a:gd name="T20" fmla="*/ 484 w 576"/>
                <a:gd name="T21" fmla="*/ 34 h 384"/>
                <a:gd name="T22" fmla="*/ 542 w 576"/>
                <a:gd name="T23" fmla="*/ 52 h 384"/>
                <a:gd name="T24" fmla="*/ 550 w 576"/>
                <a:gd name="T25" fmla="*/ 58 h 384"/>
                <a:gd name="T26" fmla="*/ 556 w 576"/>
                <a:gd name="T27" fmla="*/ 62 h 384"/>
                <a:gd name="T28" fmla="*/ 560 w 576"/>
                <a:gd name="T29" fmla="*/ 70 h 384"/>
                <a:gd name="T30" fmla="*/ 560 w 576"/>
                <a:gd name="T31" fmla="*/ 314 h 384"/>
                <a:gd name="T32" fmla="*/ 556 w 576"/>
                <a:gd name="T33" fmla="*/ 322 h 384"/>
                <a:gd name="T34" fmla="*/ 544 w 576"/>
                <a:gd name="T35" fmla="*/ 330 h 384"/>
                <a:gd name="T36" fmla="*/ 524 w 576"/>
                <a:gd name="T37" fmla="*/ 338 h 384"/>
                <a:gd name="T38" fmla="*/ 482 w 576"/>
                <a:gd name="T39" fmla="*/ 350 h 384"/>
                <a:gd name="T40" fmla="*/ 426 w 576"/>
                <a:gd name="T41" fmla="*/ 360 h 384"/>
                <a:gd name="T42" fmla="*/ 360 w 576"/>
                <a:gd name="T43" fmla="*/ 366 h 384"/>
                <a:gd name="T44" fmla="*/ 288 w 576"/>
                <a:gd name="T45" fmla="*/ 368 h 384"/>
                <a:gd name="T46" fmla="*/ 180 w 576"/>
                <a:gd name="T47" fmla="*/ 362 h 384"/>
                <a:gd name="T48" fmla="*/ 92 w 576"/>
                <a:gd name="T49" fmla="*/ 350 h 384"/>
                <a:gd name="T50" fmla="*/ 58 w 576"/>
                <a:gd name="T51" fmla="*/ 340 h 384"/>
                <a:gd name="T52" fmla="*/ 34 w 576"/>
                <a:gd name="T53" fmla="*/ 330 h 384"/>
                <a:gd name="T54" fmla="*/ 20 w 576"/>
                <a:gd name="T55" fmla="*/ 322 h 384"/>
                <a:gd name="T56" fmla="*/ 18 w 576"/>
                <a:gd name="T57" fmla="*/ 318 h 384"/>
                <a:gd name="T58" fmla="*/ 16 w 576"/>
                <a:gd name="T59" fmla="*/ 70 h 384"/>
                <a:gd name="T60" fmla="*/ 0 w 576"/>
                <a:gd name="T61" fmla="*/ 70 h 384"/>
                <a:gd name="T62" fmla="*/ 0 w 576"/>
                <a:gd name="T63" fmla="*/ 314 h 384"/>
                <a:gd name="T64" fmla="*/ 8 w 576"/>
                <a:gd name="T65" fmla="*/ 332 h 384"/>
                <a:gd name="T66" fmla="*/ 16 w 576"/>
                <a:gd name="T67" fmla="*/ 338 h 384"/>
                <a:gd name="T68" fmla="*/ 46 w 576"/>
                <a:gd name="T69" fmla="*/ 354 h 384"/>
                <a:gd name="T70" fmla="*/ 68 w 576"/>
                <a:gd name="T71" fmla="*/ 360 h 384"/>
                <a:gd name="T72" fmla="*/ 118 w 576"/>
                <a:gd name="T73" fmla="*/ 370 h 384"/>
                <a:gd name="T74" fmla="*/ 148 w 576"/>
                <a:gd name="T75" fmla="*/ 376 h 384"/>
                <a:gd name="T76" fmla="*/ 288 w 576"/>
                <a:gd name="T77" fmla="*/ 384 h 384"/>
                <a:gd name="T78" fmla="*/ 344 w 576"/>
                <a:gd name="T79" fmla="*/ 382 h 384"/>
                <a:gd name="T80" fmla="*/ 446 w 576"/>
                <a:gd name="T81" fmla="*/ 372 h 384"/>
                <a:gd name="T82" fmla="*/ 488 w 576"/>
                <a:gd name="T83" fmla="*/ 366 h 384"/>
                <a:gd name="T84" fmla="*/ 550 w 576"/>
                <a:gd name="T85" fmla="*/ 346 h 384"/>
                <a:gd name="T86" fmla="*/ 560 w 576"/>
                <a:gd name="T87" fmla="*/ 338 h 384"/>
                <a:gd name="T88" fmla="*/ 568 w 576"/>
                <a:gd name="T89" fmla="*/ 332 h 384"/>
                <a:gd name="T90" fmla="*/ 576 w 576"/>
                <a:gd name="T91" fmla="*/ 314 h 384"/>
                <a:gd name="T92" fmla="*/ 576 w 576"/>
                <a:gd name="T93" fmla="*/ 70 h 384"/>
                <a:gd name="T94" fmla="*/ 568 w 576"/>
                <a:gd name="T95" fmla="*/ 52 h 384"/>
                <a:gd name="T96" fmla="*/ 560 w 576"/>
                <a:gd name="T97" fmla="*/ 46 h 384"/>
                <a:gd name="T98" fmla="*/ 530 w 576"/>
                <a:gd name="T99" fmla="*/ 30 h 384"/>
                <a:gd name="T100" fmla="*/ 508 w 576"/>
                <a:gd name="T101" fmla="*/ 24 h 384"/>
                <a:gd name="T102" fmla="*/ 458 w 576"/>
                <a:gd name="T103" fmla="*/ 12 h 384"/>
                <a:gd name="T104" fmla="*/ 428 w 576"/>
                <a:gd name="T105" fmla="*/ 8 h 384"/>
                <a:gd name="T106" fmla="*/ 288 w 576"/>
                <a:gd name="T107" fmla="*/ 0 h 384"/>
                <a:gd name="T108" fmla="*/ 232 w 576"/>
                <a:gd name="T109" fmla="*/ 2 h 384"/>
                <a:gd name="T110" fmla="*/ 130 w 576"/>
                <a:gd name="T111" fmla="*/ 10 h 384"/>
                <a:gd name="T112" fmla="*/ 88 w 576"/>
                <a:gd name="T113" fmla="*/ 18 h 384"/>
                <a:gd name="T114" fmla="*/ 26 w 576"/>
                <a:gd name="T115" fmla="*/ 38 h 384"/>
                <a:gd name="T116" fmla="*/ 16 w 576"/>
                <a:gd name="T117" fmla="*/ 44 h 384"/>
                <a:gd name="T118" fmla="*/ 8 w 576"/>
                <a:gd name="T119" fmla="*/ 52 h 384"/>
                <a:gd name="T120" fmla="*/ 0 w 576"/>
                <a:gd name="T121" fmla="*/ 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384">
                  <a:moveTo>
                    <a:pt x="8" y="70"/>
                  </a:moveTo>
                  <a:lnTo>
                    <a:pt x="16" y="70"/>
                  </a:lnTo>
                  <a:lnTo>
                    <a:pt x="16" y="70"/>
                  </a:lnTo>
                  <a:lnTo>
                    <a:pt x="18" y="66"/>
                  </a:lnTo>
                  <a:lnTo>
                    <a:pt x="20" y="62"/>
                  </a:lnTo>
                  <a:lnTo>
                    <a:pt x="20" y="62"/>
                  </a:lnTo>
                  <a:lnTo>
                    <a:pt x="32" y="54"/>
                  </a:lnTo>
                  <a:lnTo>
                    <a:pt x="52" y="44"/>
                  </a:lnTo>
                  <a:lnTo>
                    <a:pt x="52" y="44"/>
                  </a:lnTo>
                  <a:lnTo>
                    <a:pt x="72" y="38"/>
                  </a:lnTo>
                  <a:lnTo>
                    <a:pt x="94" y="34"/>
                  </a:lnTo>
                  <a:lnTo>
                    <a:pt x="120" y="28"/>
                  </a:lnTo>
                  <a:lnTo>
                    <a:pt x="150" y="24"/>
                  </a:lnTo>
                  <a:lnTo>
                    <a:pt x="150" y="24"/>
                  </a:lnTo>
                  <a:lnTo>
                    <a:pt x="216" y="18"/>
                  </a:lnTo>
                  <a:lnTo>
                    <a:pt x="288" y="16"/>
                  </a:lnTo>
                  <a:lnTo>
                    <a:pt x="288" y="16"/>
                  </a:lnTo>
                  <a:lnTo>
                    <a:pt x="344" y="18"/>
                  </a:lnTo>
                  <a:lnTo>
                    <a:pt x="396" y="20"/>
                  </a:lnTo>
                  <a:lnTo>
                    <a:pt x="444" y="26"/>
                  </a:lnTo>
                  <a:lnTo>
                    <a:pt x="484" y="34"/>
                  </a:lnTo>
                  <a:lnTo>
                    <a:pt x="484" y="34"/>
                  </a:lnTo>
                  <a:lnTo>
                    <a:pt x="518" y="42"/>
                  </a:lnTo>
                  <a:lnTo>
                    <a:pt x="542" y="52"/>
                  </a:lnTo>
                  <a:lnTo>
                    <a:pt x="542" y="52"/>
                  </a:lnTo>
                  <a:lnTo>
                    <a:pt x="550" y="58"/>
                  </a:lnTo>
                  <a:lnTo>
                    <a:pt x="556" y="62"/>
                  </a:lnTo>
                  <a:lnTo>
                    <a:pt x="556" y="62"/>
                  </a:lnTo>
                  <a:lnTo>
                    <a:pt x="558" y="66"/>
                  </a:lnTo>
                  <a:lnTo>
                    <a:pt x="560" y="70"/>
                  </a:lnTo>
                  <a:lnTo>
                    <a:pt x="560" y="314"/>
                  </a:lnTo>
                  <a:lnTo>
                    <a:pt x="560" y="314"/>
                  </a:lnTo>
                  <a:lnTo>
                    <a:pt x="558" y="318"/>
                  </a:lnTo>
                  <a:lnTo>
                    <a:pt x="556" y="322"/>
                  </a:lnTo>
                  <a:lnTo>
                    <a:pt x="556" y="322"/>
                  </a:lnTo>
                  <a:lnTo>
                    <a:pt x="544" y="330"/>
                  </a:lnTo>
                  <a:lnTo>
                    <a:pt x="524" y="338"/>
                  </a:lnTo>
                  <a:lnTo>
                    <a:pt x="524" y="338"/>
                  </a:lnTo>
                  <a:lnTo>
                    <a:pt x="504" y="344"/>
                  </a:lnTo>
                  <a:lnTo>
                    <a:pt x="482" y="350"/>
                  </a:lnTo>
                  <a:lnTo>
                    <a:pt x="456" y="356"/>
                  </a:lnTo>
                  <a:lnTo>
                    <a:pt x="426" y="360"/>
                  </a:lnTo>
                  <a:lnTo>
                    <a:pt x="426" y="360"/>
                  </a:lnTo>
                  <a:lnTo>
                    <a:pt x="360" y="366"/>
                  </a:lnTo>
                  <a:lnTo>
                    <a:pt x="288" y="368"/>
                  </a:lnTo>
                  <a:lnTo>
                    <a:pt x="288" y="368"/>
                  </a:lnTo>
                  <a:lnTo>
                    <a:pt x="232" y="366"/>
                  </a:lnTo>
                  <a:lnTo>
                    <a:pt x="180" y="362"/>
                  </a:lnTo>
                  <a:lnTo>
                    <a:pt x="132" y="358"/>
                  </a:lnTo>
                  <a:lnTo>
                    <a:pt x="92" y="350"/>
                  </a:lnTo>
                  <a:lnTo>
                    <a:pt x="92" y="350"/>
                  </a:lnTo>
                  <a:lnTo>
                    <a:pt x="58" y="340"/>
                  </a:lnTo>
                  <a:lnTo>
                    <a:pt x="34" y="330"/>
                  </a:lnTo>
                  <a:lnTo>
                    <a:pt x="34" y="330"/>
                  </a:lnTo>
                  <a:lnTo>
                    <a:pt x="26" y="326"/>
                  </a:lnTo>
                  <a:lnTo>
                    <a:pt x="20" y="322"/>
                  </a:lnTo>
                  <a:lnTo>
                    <a:pt x="20" y="322"/>
                  </a:lnTo>
                  <a:lnTo>
                    <a:pt x="18" y="318"/>
                  </a:lnTo>
                  <a:lnTo>
                    <a:pt x="16" y="314"/>
                  </a:lnTo>
                  <a:lnTo>
                    <a:pt x="16" y="70"/>
                  </a:lnTo>
                  <a:lnTo>
                    <a:pt x="8" y="70"/>
                  </a:lnTo>
                  <a:lnTo>
                    <a:pt x="0" y="70"/>
                  </a:lnTo>
                  <a:lnTo>
                    <a:pt x="0" y="314"/>
                  </a:lnTo>
                  <a:lnTo>
                    <a:pt x="0" y="314"/>
                  </a:lnTo>
                  <a:lnTo>
                    <a:pt x="2" y="324"/>
                  </a:lnTo>
                  <a:lnTo>
                    <a:pt x="8" y="332"/>
                  </a:lnTo>
                  <a:lnTo>
                    <a:pt x="8" y="332"/>
                  </a:lnTo>
                  <a:lnTo>
                    <a:pt x="16" y="338"/>
                  </a:lnTo>
                  <a:lnTo>
                    <a:pt x="24" y="344"/>
                  </a:lnTo>
                  <a:lnTo>
                    <a:pt x="46" y="354"/>
                  </a:lnTo>
                  <a:lnTo>
                    <a:pt x="46" y="354"/>
                  </a:lnTo>
                  <a:lnTo>
                    <a:pt x="68" y="360"/>
                  </a:lnTo>
                  <a:lnTo>
                    <a:pt x="92" y="366"/>
                  </a:lnTo>
                  <a:lnTo>
                    <a:pt x="118" y="370"/>
                  </a:lnTo>
                  <a:lnTo>
                    <a:pt x="148" y="376"/>
                  </a:lnTo>
                  <a:lnTo>
                    <a:pt x="148" y="376"/>
                  </a:lnTo>
                  <a:lnTo>
                    <a:pt x="214" y="382"/>
                  </a:lnTo>
                  <a:lnTo>
                    <a:pt x="288" y="384"/>
                  </a:lnTo>
                  <a:lnTo>
                    <a:pt x="288" y="384"/>
                  </a:lnTo>
                  <a:lnTo>
                    <a:pt x="344" y="382"/>
                  </a:lnTo>
                  <a:lnTo>
                    <a:pt x="398" y="378"/>
                  </a:lnTo>
                  <a:lnTo>
                    <a:pt x="446" y="372"/>
                  </a:lnTo>
                  <a:lnTo>
                    <a:pt x="488" y="366"/>
                  </a:lnTo>
                  <a:lnTo>
                    <a:pt x="488" y="366"/>
                  </a:lnTo>
                  <a:lnTo>
                    <a:pt x="522" y="356"/>
                  </a:lnTo>
                  <a:lnTo>
                    <a:pt x="550" y="346"/>
                  </a:lnTo>
                  <a:lnTo>
                    <a:pt x="550" y="346"/>
                  </a:lnTo>
                  <a:lnTo>
                    <a:pt x="560" y="338"/>
                  </a:lnTo>
                  <a:lnTo>
                    <a:pt x="568" y="332"/>
                  </a:lnTo>
                  <a:lnTo>
                    <a:pt x="568" y="332"/>
                  </a:lnTo>
                  <a:lnTo>
                    <a:pt x="574" y="324"/>
                  </a:lnTo>
                  <a:lnTo>
                    <a:pt x="576" y="314"/>
                  </a:lnTo>
                  <a:lnTo>
                    <a:pt x="576" y="70"/>
                  </a:lnTo>
                  <a:lnTo>
                    <a:pt x="576" y="70"/>
                  </a:lnTo>
                  <a:lnTo>
                    <a:pt x="574" y="60"/>
                  </a:lnTo>
                  <a:lnTo>
                    <a:pt x="568" y="52"/>
                  </a:lnTo>
                  <a:lnTo>
                    <a:pt x="568" y="52"/>
                  </a:lnTo>
                  <a:lnTo>
                    <a:pt x="560" y="46"/>
                  </a:lnTo>
                  <a:lnTo>
                    <a:pt x="552" y="40"/>
                  </a:lnTo>
                  <a:lnTo>
                    <a:pt x="530" y="30"/>
                  </a:lnTo>
                  <a:lnTo>
                    <a:pt x="530" y="30"/>
                  </a:lnTo>
                  <a:lnTo>
                    <a:pt x="508" y="24"/>
                  </a:lnTo>
                  <a:lnTo>
                    <a:pt x="484" y="18"/>
                  </a:lnTo>
                  <a:lnTo>
                    <a:pt x="458" y="12"/>
                  </a:lnTo>
                  <a:lnTo>
                    <a:pt x="428" y="8"/>
                  </a:lnTo>
                  <a:lnTo>
                    <a:pt x="428" y="8"/>
                  </a:lnTo>
                  <a:lnTo>
                    <a:pt x="362" y="2"/>
                  </a:lnTo>
                  <a:lnTo>
                    <a:pt x="288" y="0"/>
                  </a:lnTo>
                  <a:lnTo>
                    <a:pt x="288" y="0"/>
                  </a:lnTo>
                  <a:lnTo>
                    <a:pt x="232" y="2"/>
                  </a:lnTo>
                  <a:lnTo>
                    <a:pt x="178" y="4"/>
                  </a:lnTo>
                  <a:lnTo>
                    <a:pt x="130" y="10"/>
                  </a:lnTo>
                  <a:lnTo>
                    <a:pt x="88" y="18"/>
                  </a:lnTo>
                  <a:lnTo>
                    <a:pt x="88" y="18"/>
                  </a:lnTo>
                  <a:lnTo>
                    <a:pt x="54" y="28"/>
                  </a:lnTo>
                  <a:lnTo>
                    <a:pt x="26" y="38"/>
                  </a:lnTo>
                  <a:lnTo>
                    <a:pt x="26" y="38"/>
                  </a:lnTo>
                  <a:lnTo>
                    <a:pt x="16" y="44"/>
                  </a:lnTo>
                  <a:lnTo>
                    <a:pt x="8" y="52"/>
                  </a:lnTo>
                  <a:lnTo>
                    <a:pt x="8" y="52"/>
                  </a:lnTo>
                  <a:lnTo>
                    <a:pt x="2" y="60"/>
                  </a:lnTo>
                  <a:lnTo>
                    <a:pt x="0" y="70"/>
                  </a:lnTo>
                  <a:lnTo>
                    <a:pt x="8"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grpSp>
        <p:nvGrpSpPr>
          <p:cNvPr id="440" name="组合 439">
            <a:extLst>
              <a:ext uri="{FF2B5EF4-FFF2-40B4-BE49-F238E27FC236}">
                <a16:creationId xmlns:a16="http://schemas.microsoft.com/office/drawing/2014/main" xmlns="" id="{6948ABFD-A17C-4A2C-AD62-D4223879A598}"/>
              </a:ext>
            </a:extLst>
          </p:cNvPr>
          <p:cNvGrpSpPr/>
          <p:nvPr/>
        </p:nvGrpSpPr>
        <p:grpSpPr>
          <a:xfrm>
            <a:off x="2687446" y="3826673"/>
            <a:ext cx="289310" cy="217738"/>
            <a:chOff x="8601075" y="11598275"/>
            <a:chExt cx="911225" cy="609600"/>
          </a:xfrm>
        </p:grpSpPr>
        <p:sp>
          <p:nvSpPr>
            <p:cNvPr id="441" name="Freeform 1558">
              <a:extLst>
                <a:ext uri="{FF2B5EF4-FFF2-40B4-BE49-F238E27FC236}">
                  <a16:creationId xmlns:a16="http://schemas.microsoft.com/office/drawing/2014/main" xmlns="" id="{DA0CDDA4-50E7-4DA3-A176-B9989A17589D}"/>
                </a:ext>
              </a:extLst>
            </p:cNvPr>
            <p:cNvSpPr>
              <a:spLocks/>
            </p:cNvSpPr>
            <p:nvPr/>
          </p:nvSpPr>
          <p:spPr bwMode="auto">
            <a:xfrm>
              <a:off x="8613775" y="11610975"/>
              <a:ext cx="885825" cy="584200"/>
            </a:xfrm>
            <a:custGeom>
              <a:avLst/>
              <a:gdLst>
                <a:gd name="T0" fmla="*/ 0 w 558"/>
                <a:gd name="T1" fmla="*/ 62 h 368"/>
                <a:gd name="T2" fmla="*/ 0 w 558"/>
                <a:gd name="T3" fmla="*/ 62 h 368"/>
                <a:gd name="T4" fmla="*/ 0 w 558"/>
                <a:gd name="T5" fmla="*/ 54 h 368"/>
                <a:gd name="T6" fmla="*/ 6 w 558"/>
                <a:gd name="T7" fmla="*/ 48 h 368"/>
                <a:gd name="T8" fmla="*/ 12 w 558"/>
                <a:gd name="T9" fmla="*/ 44 h 368"/>
                <a:gd name="T10" fmla="*/ 22 w 558"/>
                <a:gd name="T11" fmla="*/ 38 h 368"/>
                <a:gd name="T12" fmla="*/ 48 w 558"/>
                <a:gd name="T13" fmla="*/ 26 h 368"/>
                <a:gd name="T14" fmla="*/ 82 w 558"/>
                <a:gd name="T15" fmla="*/ 18 h 368"/>
                <a:gd name="T16" fmla="*/ 122 w 558"/>
                <a:gd name="T17" fmla="*/ 10 h 368"/>
                <a:gd name="T18" fmla="*/ 170 w 558"/>
                <a:gd name="T19" fmla="*/ 4 h 368"/>
                <a:gd name="T20" fmla="*/ 222 w 558"/>
                <a:gd name="T21" fmla="*/ 2 h 368"/>
                <a:gd name="T22" fmla="*/ 280 w 558"/>
                <a:gd name="T23" fmla="*/ 0 h 368"/>
                <a:gd name="T24" fmla="*/ 280 w 558"/>
                <a:gd name="T25" fmla="*/ 0 h 368"/>
                <a:gd name="T26" fmla="*/ 336 w 558"/>
                <a:gd name="T27" fmla="*/ 2 h 368"/>
                <a:gd name="T28" fmla="*/ 388 w 558"/>
                <a:gd name="T29" fmla="*/ 4 h 368"/>
                <a:gd name="T30" fmla="*/ 436 w 558"/>
                <a:gd name="T31" fmla="*/ 10 h 368"/>
                <a:gd name="T32" fmla="*/ 476 w 558"/>
                <a:gd name="T33" fmla="*/ 18 h 368"/>
                <a:gd name="T34" fmla="*/ 510 w 558"/>
                <a:gd name="T35" fmla="*/ 26 h 368"/>
                <a:gd name="T36" fmla="*/ 536 w 558"/>
                <a:gd name="T37" fmla="*/ 38 h 368"/>
                <a:gd name="T38" fmla="*/ 546 w 558"/>
                <a:gd name="T39" fmla="*/ 44 h 368"/>
                <a:gd name="T40" fmla="*/ 552 w 558"/>
                <a:gd name="T41" fmla="*/ 48 h 368"/>
                <a:gd name="T42" fmla="*/ 558 w 558"/>
                <a:gd name="T43" fmla="*/ 54 h 368"/>
                <a:gd name="T44" fmla="*/ 558 w 558"/>
                <a:gd name="T45" fmla="*/ 62 h 368"/>
                <a:gd name="T46" fmla="*/ 558 w 558"/>
                <a:gd name="T47" fmla="*/ 306 h 368"/>
                <a:gd name="T48" fmla="*/ 558 w 558"/>
                <a:gd name="T49" fmla="*/ 306 h 368"/>
                <a:gd name="T50" fmla="*/ 558 w 558"/>
                <a:gd name="T51" fmla="*/ 312 h 368"/>
                <a:gd name="T52" fmla="*/ 552 w 558"/>
                <a:gd name="T53" fmla="*/ 318 h 368"/>
                <a:gd name="T54" fmla="*/ 546 w 558"/>
                <a:gd name="T55" fmla="*/ 324 h 368"/>
                <a:gd name="T56" fmla="*/ 536 w 558"/>
                <a:gd name="T57" fmla="*/ 330 h 368"/>
                <a:gd name="T58" fmla="*/ 510 w 558"/>
                <a:gd name="T59" fmla="*/ 340 h 368"/>
                <a:gd name="T60" fmla="*/ 476 w 558"/>
                <a:gd name="T61" fmla="*/ 350 h 368"/>
                <a:gd name="T62" fmla="*/ 436 w 558"/>
                <a:gd name="T63" fmla="*/ 356 h 368"/>
                <a:gd name="T64" fmla="*/ 388 w 558"/>
                <a:gd name="T65" fmla="*/ 362 h 368"/>
                <a:gd name="T66" fmla="*/ 336 w 558"/>
                <a:gd name="T67" fmla="*/ 366 h 368"/>
                <a:gd name="T68" fmla="*/ 280 w 558"/>
                <a:gd name="T69" fmla="*/ 368 h 368"/>
                <a:gd name="T70" fmla="*/ 280 w 558"/>
                <a:gd name="T71" fmla="*/ 368 h 368"/>
                <a:gd name="T72" fmla="*/ 222 w 558"/>
                <a:gd name="T73" fmla="*/ 366 h 368"/>
                <a:gd name="T74" fmla="*/ 170 w 558"/>
                <a:gd name="T75" fmla="*/ 362 h 368"/>
                <a:gd name="T76" fmla="*/ 122 w 558"/>
                <a:gd name="T77" fmla="*/ 356 h 368"/>
                <a:gd name="T78" fmla="*/ 82 w 558"/>
                <a:gd name="T79" fmla="*/ 350 h 368"/>
                <a:gd name="T80" fmla="*/ 48 w 558"/>
                <a:gd name="T81" fmla="*/ 340 h 368"/>
                <a:gd name="T82" fmla="*/ 22 w 558"/>
                <a:gd name="T83" fmla="*/ 330 h 368"/>
                <a:gd name="T84" fmla="*/ 12 w 558"/>
                <a:gd name="T85" fmla="*/ 324 h 368"/>
                <a:gd name="T86" fmla="*/ 6 w 558"/>
                <a:gd name="T87" fmla="*/ 318 h 368"/>
                <a:gd name="T88" fmla="*/ 0 w 558"/>
                <a:gd name="T89" fmla="*/ 312 h 368"/>
                <a:gd name="T90" fmla="*/ 0 w 558"/>
                <a:gd name="T91" fmla="*/ 306 h 368"/>
                <a:gd name="T92" fmla="*/ 0 w 558"/>
                <a:gd name="T93" fmla="*/ 6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8" h="368">
                  <a:moveTo>
                    <a:pt x="0" y="62"/>
                  </a:moveTo>
                  <a:lnTo>
                    <a:pt x="0" y="62"/>
                  </a:lnTo>
                  <a:lnTo>
                    <a:pt x="0" y="54"/>
                  </a:lnTo>
                  <a:lnTo>
                    <a:pt x="6" y="48"/>
                  </a:lnTo>
                  <a:lnTo>
                    <a:pt x="12" y="44"/>
                  </a:lnTo>
                  <a:lnTo>
                    <a:pt x="22" y="38"/>
                  </a:lnTo>
                  <a:lnTo>
                    <a:pt x="48" y="26"/>
                  </a:lnTo>
                  <a:lnTo>
                    <a:pt x="82" y="18"/>
                  </a:lnTo>
                  <a:lnTo>
                    <a:pt x="122" y="10"/>
                  </a:lnTo>
                  <a:lnTo>
                    <a:pt x="170" y="4"/>
                  </a:lnTo>
                  <a:lnTo>
                    <a:pt x="222" y="2"/>
                  </a:lnTo>
                  <a:lnTo>
                    <a:pt x="280" y="0"/>
                  </a:lnTo>
                  <a:lnTo>
                    <a:pt x="280" y="0"/>
                  </a:lnTo>
                  <a:lnTo>
                    <a:pt x="336" y="2"/>
                  </a:lnTo>
                  <a:lnTo>
                    <a:pt x="388" y="4"/>
                  </a:lnTo>
                  <a:lnTo>
                    <a:pt x="436" y="10"/>
                  </a:lnTo>
                  <a:lnTo>
                    <a:pt x="476" y="18"/>
                  </a:lnTo>
                  <a:lnTo>
                    <a:pt x="510" y="26"/>
                  </a:lnTo>
                  <a:lnTo>
                    <a:pt x="536" y="38"/>
                  </a:lnTo>
                  <a:lnTo>
                    <a:pt x="546" y="44"/>
                  </a:lnTo>
                  <a:lnTo>
                    <a:pt x="552" y="48"/>
                  </a:lnTo>
                  <a:lnTo>
                    <a:pt x="558" y="54"/>
                  </a:lnTo>
                  <a:lnTo>
                    <a:pt x="558" y="62"/>
                  </a:lnTo>
                  <a:lnTo>
                    <a:pt x="558" y="306"/>
                  </a:lnTo>
                  <a:lnTo>
                    <a:pt x="558" y="306"/>
                  </a:lnTo>
                  <a:lnTo>
                    <a:pt x="558" y="312"/>
                  </a:lnTo>
                  <a:lnTo>
                    <a:pt x="552" y="318"/>
                  </a:lnTo>
                  <a:lnTo>
                    <a:pt x="546" y="324"/>
                  </a:lnTo>
                  <a:lnTo>
                    <a:pt x="536" y="330"/>
                  </a:lnTo>
                  <a:lnTo>
                    <a:pt x="510" y="340"/>
                  </a:lnTo>
                  <a:lnTo>
                    <a:pt x="476" y="350"/>
                  </a:lnTo>
                  <a:lnTo>
                    <a:pt x="436" y="356"/>
                  </a:lnTo>
                  <a:lnTo>
                    <a:pt x="388" y="362"/>
                  </a:lnTo>
                  <a:lnTo>
                    <a:pt x="336" y="366"/>
                  </a:lnTo>
                  <a:lnTo>
                    <a:pt x="280" y="368"/>
                  </a:lnTo>
                  <a:lnTo>
                    <a:pt x="280" y="368"/>
                  </a:lnTo>
                  <a:lnTo>
                    <a:pt x="222" y="366"/>
                  </a:lnTo>
                  <a:lnTo>
                    <a:pt x="170" y="362"/>
                  </a:lnTo>
                  <a:lnTo>
                    <a:pt x="122" y="356"/>
                  </a:lnTo>
                  <a:lnTo>
                    <a:pt x="82" y="350"/>
                  </a:lnTo>
                  <a:lnTo>
                    <a:pt x="48" y="340"/>
                  </a:lnTo>
                  <a:lnTo>
                    <a:pt x="22" y="330"/>
                  </a:lnTo>
                  <a:lnTo>
                    <a:pt x="12" y="324"/>
                  </a:lnTo>
                  <a:lnTo>
                    <a:pt x="6" y="318"/>
                  </a:lnTo>
                  <a:lnTo>
                    <a:pt x="0" y="312"/>
                  </a:lnTo>
                  <a:lnTo>
                    <a:pt x="0" y="306"/>
                  </a:lnTo>
                  <a:lnTo>
                    <a:pt x="0" y="62"/>
                  </a:lnTo>
                  <a:close/>
                </a:path>
              </a:pathLst>
            </a:custGeom>
            <a:solidFill>
              <a:srgbClr val="A7A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42" name="Freeform 1559">
              <a:extLst>
                <a:ext uri="{FF2B5EF4-FFF2-40B4-BE49-F238E27FC236}">
                  <a16:creationId xmlns:a16="http://schemas.microsoft.com/office/drawing/2014/main" xmlns="" id="{7D2CF95E-BE04-42F7-970B-6B042A7AB58A}"/>
                </a:ext>
              </a:extLst>
            </p:cNvPr>
            <p:cNvSpPr>
              <a:spLocks/>
            </p:cNvSpPr>
            <p:nvPr/>
          </p:nvSpPr>
          <p:spPr bwMode="auto">
            <a:xfrm>
              <a:off x="8601075" y="11709400"/>
              <a:ext cx="911225" cy="107950"/>
            </a:xfrm>
            <a:custGeom>
              <a:avLst/>
              <a:gdLst>
                <a:gd name="T0" fmla="*/ 558 w 574"/>
                <a:gd name="T1" fmla="*/ 0 h 68"/>
                <a:gd name="T2" fmla="*/ 558 w 574"/>
                <a:gd name="T3" fmla="*/ 0 h 68"/>
                <a:gd name="T4" fmla="*/ 558 w 574"/>
                <a:gd name="T5" fmla="*/ 2 h 68"/>
                <a:gd name="T6" fmla="*/ 554 w 574"/>
                <a:gd name="T7" fmla="*/ 6 h 68"/>
                <a:gd name="T8" fmla="*/ 554 w 574"/>
                <a:gd name="T9" fmla="*/ 6 h 68"/>
                <a:gd name="T10" fmla="*/ 544 w 574"/>
                <a:gd name="T11" fmla="*/ 14 h 68"/>
                <a:gd name="T12" fmla="*/ 524 w 574"/>
                <a:gd name="T13" fmla="*/ 24 h 68"/>
                <a:gd name="T14" fmla="*/ 524 w 574"/>
                <a:gd name="T15" fmla="*/ 24 h 68"/>
                <a:gd name="T16" fmla="*/ 504 w 574"/>
                <a:gd name="T17" fmla="*/ 30 h 68"/>
                <a:gd name="T18" fmla="*/ 480 w 574"/>
                <a:gd name="T19" fmla="*/ 36 h 68"/>
                <a:gd name="T20" fmla="*/ 454 w 574"/>
                <a:gd name="T21" fmla="*/ 40 h 68"/>
                <a:gd name="T22" fmla="*/ 426 w 574"/>
                <a:gd name="T23" fmla="*/ 44 h 68"/>
                <a:gd name="T24" fmla="*/ 426 w 574"/>
                <a:gd name="T25" fmla="*/ 44 h 68"/>
                <a:gd name="T26" fmla="*/ 360 w 574"/>
                <a:gd name="T27" fmla="*/ 50 h 68"/>
                <a:gd name="T28" fmla="*/ 288 w 574"/>
                <a:gd name="T29" fmla="*/ 52 h 68"/>
                <a:gd name="T30" fmla="*/ 288 w 574"/>
                <a:gd name="T31" fmla="*/ 52 h 68"/>
                <a:gd name="T32" fmla="*/ 232 w 574"/>
                <a:gd name="T33" fmla="*/ 52 h 68"/>
                <a:gd name="T34" fmla="*/ 178 w 574"/>
                <a:gd name="T35" fmla="*/ 48 h 68"/>
                <a:gd name="T36" fmla="*/ 132 w 574"/>
                <a:gd name="T37" fmla="*/ 42 h 68"/>
                <a:gd name="T38" fmla="*/ 92 w 574"/>
                <a:gd name="T39" fmla="*/ 34 h 68"/>
                <a:gd name="T40" fmla="*/ 92 w 574"/>
                <a:gd name="T41" fmla="*/ 34 h 68"/>
                <a:gd name="T42" fmla="*/ 58 w 574"/>
                <a:gd name="T43" fmla="*/ 26 h 68"/>
                <a:gd name="T44" fmla="*/ 34 w 574"/>
                <a:gd name="T45" fmla="*/ 16 h 68"/>
                <a:gd name="T46" fmla="*/ 34 w 574"/>
                <a:gd name="T47" fmla="*/ 16 h 68"/>
                <a:gd name="T48" fmla="*/ 24 w 574"/>
                <a:gd name="T49" fmla="*/ 10 h 68"/>
                <a:gd name="T50" fmla="*/ 20 w 574"/>
                <a:gd name="T51" fmla="*/ 6 h 68"/>
                <a:gd name="T52" fmla="*/ 20 w 574"/>
                <a:gd name="T53" fmla="*/ 6 h 68"/>
                <a:gd name="T54" fmla="*/ 16 w 574"/>
                <a:gd name="T55" fmla="*/ 2 h 68"/>
                <a:gd name="T56" fmla="*/ 16 w 574"/>
                <a:gd name="T57" fmla="*/ 0 h 68"/>
                <a:gd name="T58" fmla="*/ 0 w 574"/>
                <a:gd name="T59" fmla="*/ 0 h 68"/>
                <a:gd name="T60" fmla="*/ 0 w 574"/>
                <a:gd name="T61" fmla="*/ 0 h 68"/>
                <a:gd name="T62" fmla="*/ 2 w 574"/>
                <a:gd name="T63" fmla="*/ 8 h 68"/>
                <a:gd name="T64" fmla="*/ 8 w 574"/>
                <a:gd name="T65" fmla="*/ 18 h 68"/>
                <a:gd name="T66" fmla="*/ 8 w 574"/>
                <a:gd name="T67" fmla="*/ 18 h 68"/>
                <a:gd name="T68" fmla="*/ 14 w 574"/>
                <a:gd name="T69" fmla="*/ 24 h 68"/>
                <a:gd name="T70" fmla="*/ 24 w 574"/>
                <a:gd name="T71" fmla="*/ 28 h 68"/>
                <a:gd name="T72" fmla="*/ 46 w 574"/>
                <a:gd name="T73" fmla="*/ 38 h 68"/>
                <a:gd name="T74" fmla="*/ 46 w 574"/>
                <a:gd name="T75" fmla="*/ 38 h 68"/>
                <a:gd name="T76" fmla="*/ 66 w 574"/>
                <a:gd name="T77" fmla="*/ 46 h 68"/>
                <a:gd name="T78" fmla="*/ 90 w 574"/>
                <a:gd name="T79" fmla="*/ 50 h 68"/>
                <a:gd name="T80" fmla="*/ 118 w 574"/>
                <a:gd name="T81" fmla="*/ 56 h 68"/>
                <a:gd name="T82" fmla="*/ 146 w 574"/>
                <a:gd name="T83" fmla="*/ 60 h 68"/>
                <a:gd name="T84" fmla="*/ 146 w 574"/>
                <a:gd name="T85" fmla="*/ 60 h 68"/>
                <a:gd name="T86" fmla="*/ 214 w 574"/>
                <a:gd name="T87" fmla="*/ 66 h 68"/>
                <a:gd name="T88" fmla="*/ 288 w 574"/>
                <a:gd name="T89" fmla="*/ 68 h 68"/>
                <a:gd name="T90" fmla="*/ 288 w 574"/>
                <a:gd name="T91" fmla="*/ 68 h 68"/>
                <a:gd name="T92" fmla="*/ 344 w 574"/>
                <a:gd name="T93" fmla="*/ 68 h 68"/>
                <a:gd name="T94" fmla="*/ 396 w 574"/>
                <a:gd name="T95" fmla="*/ 64 h 68"/>
                <a:gd name="T96" fmla="*/ 444 w 574"/>
                <a:gd name="T97" fmla="*/ 58 h 68"/>
                <a:gd name="T98" fmla="*/ 486 w 574"/>
                <a:gd name="T99" fmla="*/ 50 h 68"/>
                <a:gd name="T100" fmla="*/ 486 w 574"/>
                <a:gd name="T101" fmla="*/ 50 h 68"/>
                <a:gd name="T102" fmla="*/ 522 w 574"/>
                <a:gd name="T103" fmla="*/ 42 h 68"/>
                <a:gd name="T104" fmla="*/ 548 w 574"/>
                <a:gd name="T105" fmla="*/ 30 h 68"/>
                <a:gd name="T106" fmla="*/ 548 w 574"/>
                <a:gd name="T107" fmla="*/ 30 h 68"/>
                <a:gd name="T108" fmla="*/ 558 w 574"/>
                <a:gd name="T109" fmla="*/ 24 h 68"/>
                <a:gd name="T110" fmla="*/ 566 w 574"/>
                <a:gd name="T111" fmla="*/ 18 h 68"/>
                <a:gd name="T112" fmla="*/ 566 w 574"/>
                <a:gd name="T113" fmla="*/ 18 h 68"/>
                <a:gd name="T114" fmla="*/ 572 w 574"/>
                <a:gd name="T115" fmla="*/ 8 h 68"/>
                <a:gd name="T116" fmla="*/ 574 w 574"/>
                <a:gd name="T117" fmla="*/ 0 h 68"/>
                <a:gd name="T118" fmla="*/ 558 w 574"/>
                <a:gd name="T119" fmla="*/ 0 h 68"/>
                <a:gd name="T120" fmla="*/ 558 w 574"/>
                <a:gd name="T1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68">
                  <a:moveTo>
                    <a:pt x="558" y="0"/>
                  </a:moveTo>
                  <a:lnTo>
                    <a:pt x="558" y="0"/>
                  </a:lnTo>
                  <a:lnTo>
                    <a:pt x="558" y="2"/>
                  </a:lnTo>
                  <a:lnTo>
                    <a:pt x="554" y="6"/>
                  </a:lnTo>
                  <a:lnTo>
                    <a:pt x="554" y="6"/>
                  </a:lnTo>
                  <a:lnTo>
                    <a:pt x="544" y="14"/>
                  </a:lnTo>
                  <a:lnTo>
                    <a:pt x="524" y="24"/>
                  </a:lnTo>
                  <a:lnTo>
                    <a:pt x="524" y="24"/>
                  </a:lnTo>
                  <a:lnTo>
                    <a:pt x="504" y="30"/>
                  </a:lnTo>
                  <a:lnTo>
                    <a:pt x="480" y="36"/>
                  </a:lnTo>
                  <a:lnTo>
                    <a:pt x="454" y="40"/>
                  </a:lnTo>
                  <a:lnTo>
                    <a:pt x="426" y="44"/>
                  </a:lnTo>
                  <a:lnTo>
                    <a:pt x="426" y="44"/>
                  </a:lnTo>
                  <a:lnTo>
                    <a:pt x="360" y="50"/>
                  </a:lnTo>
                  <a:lnTo>
                    <a:pt x="288" y="52"/>
                  </a:lnTo>
                  <a:lnTo>
                    <a:pt x="288" y="52"/>
                  </a:lnTo>
                  <a:lnTo>
                    <a:pt x="232" y="52"/>
                  </a:lnTo>
                  <a:lnTo>
                    <a:pt x="178" y="48"/>
                  </a:lnTo>
                  <a:lnTo>
                    <a:pt x="132" y="42"/>
                  </a:lnTo>
                  <a:lnTo>
                    <a:pt x="92" y="34"/>
                  </a:lnTo>
                  <a:lnTo>
                    <a:pt x="92" y="34"/>
                  </a:lnTo>
                  <a:lnTo>
                    <a:pt x="58" y="26"/>
                  </a:lnTo>
                  <a:lnTo>
                    <a:pt x="34" y="16"/>
                  </a:lnTo>
                  <a:lnTo>
                    <a:pt x="34" y="16"/>
                  </a:lnTo>
                  <a:lnTo>
                    <a:pt x="24" y="10"/>
                  </a:lnTo>
                  <a:lnTo>
                    <a:pt x="20" y="6"/>
                  </a:lnTo>
                  <a:lnTo>
                    <a:pt x="20" y="6"/>
                  </a:lnTo>
                  <a:lnTo>
                    <a:pt x="16" y="2"/>
                  </a:lnTo>
                  <a:lnTo>
                    <a:pt x="16" y="0"/>
                  </a:lnTo>
                  <a:lnTo>
                    <a:pt x="0" y="0"/>
                  </a:lnTo>
                  <a:lnTo>
                    <a:pt x="0" y="0"/>
                  </a:lnTo>
                  <a:lnTo>
                    <a:pt x="2" y="8"/>
                  </a:lnTo>
                  <a:lnTo>
                    <a:pt x="8" y="18"/>
                  </a:lnTo>
                  <a:lnTo>
                    <a:pt x="8" y="18"/>
                  </a:lnTo>
                  <a:lnTo>
                    <a:pt x="14" y="24"/>
                  </a:lnTo>
                  <a:lnTo>
                    <a:pt x="24" y="28"/>
                  </a:lnTo>
                  <a:lnTo>
                    <a:pt x="46" y="38"/>
                  </a:lnTo>
                  <a:lnTo>
                    <a:pt x="46" y="38"/>
                  </a:lnTo>
                  <a:lnTo>
                    <a:pt x="66" y="46"/>
                  </a:lnTo>
                  <a:lnTo>
                    <a:pt x="90" y="50"/>
                  </a:lnTo>
                  <a:lnTo>
                    <a:pt x="118" y="56"/>
                  </a:lnTo>
                  <a:lnTo>
                    <a:pt x="146" y="60"/>
                  </a:lnTo>
                  <a:lnTo>
                    <a:pt x="146" y="60"/>
                  </a:lnTo>
                  <a:lnTo>
                    <a:pt x="214" y="66"/>
                  </a:lnTo>
                  <a:lnTo>
                    <a:pt x="288" y="68"/>
                  </a:lnTo>
                  <a:lnTo>
                    <a:pt x="288" y="68"/>
                  </a:lnTo>
                  <a:lnTo>
                    <a:pt x="344" y="68"/>
                  </a:lnTo>
                  <a:lnTo>
                    <a:pt x="396" y="64"/>
                  </a:lnTo>
                  <a:lnTo>
                    <a:pt x="444" y="58"/>
                  </a:lnTo>
                  <a:lnTo>
                    <a:pt x="486" y="50"/>
                  </a:lnTo>
                  <a:lnTo>
                    <a:pt x="486" y="50"/>
                  </a:lnTo>
                  <a:lnTo>
                    <a:pt x="522" y="42"/>
                  </a:lnTo>
                  <a:lnTo>
                    <a:pt x="548" y="30"/>
                  </a:lnTo>
                  <a:lnTo>
                    <a:pt x="548" y="30"/>
                  </a:lnTo>
                  <a:lnTo>
                    <a:pt x="558" y="24"/>
                  </a:lnTo>
                  <a:lnTo>
                    <a:pt x="566" y="18"/>
                  </a:lnTo>
                  <a:lnTo>
                    <a:pt x="566" y="18"/>
                  </a:lnTo>
                  <a:lnTo>
                    <a:pt x="572" y="8"/>
                  </a:lnTo>
                  <a:lnTo>
                    <a:pt x="574" y="0"/>
                  </a:lnTo>
                  <a:lnTo>
                    <a:pt x="558" y="0"/>
                  </a:lnTo>
                  <a:lnTo>
                    <a:pt x="5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43" name="Freeform 1560">
              <a:extLst>
                <a:ext uri="{FF2B5EF4-FFF2-40B4-BE49-F238E27FC236}">
                  <a16:creationId xmlns:a16="http://schemas.microsoft.com/office/drawing/2014/main" xmlns="" id="{FF702329-0810-40CA-9F96-BA794381959A}"/>
                </a:ext>
              </a:extLst>
            </p:cNvPr>
            <p:cNvSpPr>
              <a:spLocks/>
            </p:cNvSpPr>
            <p:nvPr/>
          </p:nvSpPr>
          <p:spPr bwMode="auto">
            <a:xfrm>
              <a:off x="8601075" y="11598275"/>
              <a:ext cx="911225" cy="609600"/>
            </a:xfrm>
            <a:custGeom>
              <a:avLst/>
              <a:gdLst>
                <a:gd name="T0" fmla="*/ 16 w 574"/>
                <a:gd name="T1" fmla="*/ 70 h 384"/>
                <a:gd name="T2" fmla="*/ 16 w 574"/>
                <a:gd name="T3" fmla="*/ 66 h 384"/>
                <a:gd name="T4" fmla="*/ 20 w 574"/>
                <a:gd name="T5" fmla="*/ 62 h 384"/>
                <a:gd name="T6" fmla="*/ 50 w 574"/>
                <a:gd name="T7" fmla="*/ 44 h 384"/>
                <a:gd name="T8" fmla="*/ 70 w 574"/>
                <a:gd name="T9" fmla="*/ 38 h 384"/>
                <a:gd name="T10" fmla="*/ 120 w 574"/>
                <a:gd name="T11" fmla="*/ 28 h 384"/>
                <a:gd name="T12" fmla="*/ 148 w 574"/>
                <a:gd name="T13" fmla="*/ 24 h 384"/>
                <a:gd name="T14" fmla="*/ 288 w 574"/>
                <a:gd name="T15" fmla="*/ 16 h 384"/>
                <a:gd name="T16" fmla="*/ 342 w 574"/>
                <a:gd name="T17" fmla="*/ 18 h 384"/>
                <a:gd name="T18" fmla="*/ 442 w 574"/>
                <a:gd name="T19" fmla="*/ 26 h 384"/>
                <a:gd name="T20" fmla="*/ 482 w 574"/>
                <a:gd name="T21" fmla="*/ 34 h 384"/>
                <a:gd name="T22" fmla="*/ 540 w 574"/>
                <a:gd name="T23" fmla="*/ 52 h 384"/>
                <a:gd name="T24" fmla="*/ 550 w 574"/>
                <a:gd name="T25" fmla="*/ 58 h 384"/>
                <a:gd name="T26" fmla="*/ 554 w 574"/>
                <a:gd name="T27" fmla="*/ 62 h 384"/>
                <a:gd name="T28" fmla="*/ 558 w 574"/>
                <a:gd name="T29" fmla="*/ 70 h 384"/>
                <a:gd name="T30" fmla="*/ 558 w 574"/>
                <a:gd name="T31" fmla="*/ 314 h 384"/>
                <a:gd name="T32" fmla="*/ 554 w 574"/>
                <a:gd name="T33" fmla="*/ 322 h 384"/>
                <a:gd name="T34" fmla="*/ 544 w 574"/>
                <a:gd name="T35" fmla="*/ 330 h 384"/>
                <a:gd name="T36" fmla="*/ 524 w 574"/>
                <a:gd name="T37" fmla="*/ 338 h 384"/>
                <a:gd name="T38" fmla="*/ 480 w 574"/>
                <a:gd name="T39" fmla="*/ 350 h 384"/>
                <a:gd name="T40" fmla="*/ 426 w 574"/>
                <a:gd name="T41" fmla="*/ 360 h 384"/>
                <a:gd name="T42" fmla="*/ 360 w 574"/>
                <a:gd name="T43" fmla="*/ 366 h 384"/>
                <a:gd name="T44" fmla="*/ 288 w 574"/>
                <a:gd name="T45" fmla="*/ 368 h 384"/>
                <a:gd name="T46" fmla="*/ 178 w 574"/>
                <a:gd name="T47" fmla="*/ 362 h 384"/>
                <a:gd name="T48" fmla="*/ 92 w 574"/>
                <a:gd name="T49" fmla="*/ 350 h 384"/>
                <a:gd name="T50" fmla="*/ 58 w 574"/>
                <a:gd name="T51" fmla="*/ 340 h 384"/>
                <a:gd name="T52" fmla="*/ 34 w 574"/>
                <a:gd name="T53" fmla="*/ 330 h 384"/>
                <a:gd name="T54" fmla="*/ 20 w 574"/>
                <a:gd name="T55" fmla="*/ 322 h 384"/>
                <a:gd name="T56" fmla="*/ 16 w 574"/>
                <a:gd name="T57" fmla="*/ 318 h 384"/>
                <a:gd name="T58" fmla="*/ 16 w 574"/>
                <a:gd name="T59" fmla="*/ 70 h 384"/>
                <a:gd name="T60" fmla="*/ 0 w 574"/>
                <a:gd name="T61" fmla="*/ 70 h 384"/>
                <a:gd name="T62" fmla="*/ 0 w 574"/>
                <a:gd name="T63" fmla="*/ 314 h 384"/>
                <a:gd name="T64" fmla="*/ 8 w 574"/>
                <a:gd name="T65" fmla="*/ 332 h 384"/>
                <a:gd name="T66" fmla="*/ 14 w 574"/>
                <a:gd name="T67" fmla="*/ 338 h 384"/>
                <a:gd name="T68" fmla="*/ 46 w 574"/>
                <a:gd name="T69" fmla="*/ 354 h 384"/>
                <a:gd name="T70" fmla="*/ 66 w 574"/>
                <a:gd name="T71" fmla="*/ 360 h 384"/>
                <a:gd name="T72" fmla="*/ 118 w 574"/>
                <a:gd name="T73" fmla="*/ 370 h 384"/>
                <a:gd name="T74" fmla="*/ 146 w 574"/>
                <a:gd name="T75" fmla="*/ 376 h 384"/>
                <a:gd name="T76" fmla="*/ 288 w 574"/>
                <a:gd name="T77" fmla="*/ 384 h 384"/>
                <a:gd name="T78" fmla="*/ 344 w 574"/>
                <a:gd name="T79" fmla="*/ 382 h 384"/>
                <a:gd name="T80" fmla="*/ 444 w 574"/>
                <a:gd name="T81" fmla="*/ 372 h 384"/>
                <a:gd name="T82" fmla="*/ 486 w 574"/>
                <a:gd name="T83" fmla="*/ 366 h 384"/>
                <a:gd name="T84" fmla="*/ 548 w 574"/>
                <a:gd name="T85" fmla="*/ 346 h 384"/>
                <a:gd name="T86" fmla="*/ 558 w 574"/>
                <a:gd name="T87" fmla="*/ 338 h 384"/>
                <a:gd name="T88" fmla="*/ 566 w 574"/>
                <a:gd name="T89" fmla="*/ 332 h 384"/>
                <a:gd name="T90" fmla="*/ 574 w 574"/>
                <a:gd name="T91" fmla="*/ 314 h 384"/>
                <a:gd name="T92" fmla="*/ 574 w 574"/>
                <a:gd name="T93" fmla="*/ 70 h 384"/>
                <a:gd name="T94" fmla="*/ 566 w 574"/>
                <a:gd name="T95" fmla="*/ 52 h 384"/>
                <a:gd name="T96" fmla="*/ 560 w 574"/>
                <a:gd name="T97" fmla="*/ 46 h 384"/>
                <a:gd name="T98" fmla="*/ 528 w 574"/>
                <a:gd name="T99" fmla="*/ 30 h 384"/>
                <a:gd name="T100" fmla="*/ 508 w 574"/>
                <a:gd name="T101" fmla="*/ 24 h 384"/>
                <a:gd name="T102" fmla="*/ 456 w 574"/>
                <a:gd name="T103" fmla="*/ 12 h 384"/>
                <a:gd name="T104" fmla="*/ 428 w 574"/>
                <a:gd name="T105" fmla="*/ 8 h 384"/>
                <a:gd name="T106" fmla="*/ 288 w 574"/>
                <a:gd name="T107" fmla="*/ 0 h 384"/>
                <a:gd name="T108" fmla="*/ 230 w 574"/>
                <a:gd name="T109" fmla="*/ 2 h 384"/>
                <a:gd name="T110" fmla="*/ 130 w 574"/>
                <a:gd name="T111" fmla="*/ 10 h 384"/>
                <a:gd name="T112" fmla="*/ 88 w 574"/>
                <a:gd name="T113" fmla="*/ 18 h 384"/>
                <a:gd name="T114" fmla="*/ 26 w 574"/>
                <a:gd name="T115" fmla="*/ 38 h 384"/>
                <a:gd name="T116" fmla="*/ 16 w 574"/>
                <a:gd name="T117" fmla="*/ 44 h 384"/>
                <a:gd name="T118" fmla="*/ 8 w 574"/>
                <a:gd name="T119" fmla="*/ 52 h 384"/>
                <a:gd name="T120" fmla="*/ 0 w 574"/>
                <a:gd name="T121" fmla="*/ 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384">
                  <a:moveTo>
                    <a:pt x="8" y="70"/>
                  </a:moveTo>
                  <a:lnTo>
                    <a:pt x="16" y="70"/>
                  </a:lnTo>
                  <a:lnTo>
                    <a:pt x="16" y="70"/>
                  </a:lnTo>
                  <a:lnTo>
                    <a:pt x="16" y="66"/>
                  </a:lnTo>
                  <a:lnTo>
                    <a:pt x="20" y="62"/>
                  </a:lnTo>
                  <a:lnTo>
                    <a:pt x="20" y="62"/>
                  </a:lnTo>
                  <a:lnTo>
                    <a:pt x="30" y="54"/>
                  </a:lnTo>
                  <a:lnTo>
                    <a:pt x="50" y="44"/>
                  </a:lnTo>
                  <a:lnTo>
                    <a:pt x="50" y="44"/>
                  </a:lnTo>
                  <a:lnTo>
                    <a:pt x="70" y="38"/>
                  </a:lnTo>
                  <a:lnTo>
                    <a:pt x="94" y="34"/>
                  </a:lnTo>
                  <a:lnTo>
                    <a:pt x="120" y="28"/>
                  </a:lnTo>
                  <a:lnTo>
                    <a:pt x="148" y="24"/>
                  </a:lnTo>
                  <a:lnTo>
                    <a:pt x="148" y="24"/>
                  </a:lnTo>
                  <a:lnTo>
                    <a:pt x="214" y="18"/>
                  </a:lnTo>
                  <a:lnTo>
                    <a:pt x="288" y="16"/>
                  </a:lnTo>
                  <a:lnTo>
                    <a:pt x="288" y="16"/>
                  </a:lnTo>
                  <a:lnTo>
                    <a:pt x="342" y="18"/>
                  </a:lnTo>
                  <a:lnTo>
                    <a:pt x="396" y="20"/>
                  </a:lnTo>
                  <a:lnTo>
                    <a:pt x="442" y="26"/>
                  </a:lnTo>
                  <a:lnTo>
                    <a:pt x="482" y="34"/>
                  </a:lnTo>
                  <a:lnTo>
                    <a:pt x="482" y="34"/>
                  </a:lnTo>
                  <a:lnTo>
                    <a:pt x="516" y="42"/>
                  </a:lnTo>
                  <a:lnTo>
                    <a:pt x="540" y="52"/>
                  </a:lnTo>
                  <a:lnTo>
                    <a:pt x="540" y="52"/>
                  </a:lnTo>
                  <a:lnTo>
                    <a:pt x="550" y="58"/>
                  </a:lnTo>
                  <a:lnTo>
                    <a:pt x="554" y="62"/>
                  </a:lnTo>
                  <a:lnTo>
                    <a:pt x="554" y="62"/>
                  </a:lnTo>
                  <a:lnTo>
                    <a:pt x="558" y="66"/>
                  </a:lnTo>
                  <a:lnTo>
                    <a:pt x="558" y="70"/>
                  </a:lnTo>
                  <a:lnTo>
                    <a:pt x="558" y="314"/>
                  </a:lnTo>
                  <a:lnTo>
                    <a:pt x="558" y="314"/>
                  </a:lnTo>
                  <a:lnTo>
                    <a:pt x="558" y="318"/>
                  </a:lnTo>
                  <a:lnTo>
                    <a:pt x="554" y="322"/>
                  </a:lnTo>
                  <a:lnTo>
                    <a:pt x="554" y="322"/>
                  </a:lnTo>
                  <a:lnTo>
                    <a:pt x="544" y="330"/>
                  </a:lnTo>
                  <a:lnTo>
                    <a:pt x="524" y="338"/>
                  </a:lnTo>
                  <a:lnTo>
                    <a:pt x="524" y="338"/>
                  </a:lnTo>
                  <a:lnTo>
                    <a:pt x="504" y="344"/>
                  </a:lnTo>
                  <a:lnTo>
                    <a:pt x="480" y="350"/>
                  </a:lnTo>
                  <a:lnTo>
                    <a:pt x="454" y="356"/>
                  </a:lnTo>
                  <a:lnTo>
                    <a:pt x="426" y="360"/>
                  </a:lnTo>
                  <a:lnTo>
                    <a:pt x="426" y="360"/>
                  </a:lnTo>
                  <a:lnTo>
                    <a:pt x="360" y="366"/>
                  </a:lnTo>
                  <a:lnTo>
                    <a:pt x="288" y="368"/>
                  </a:lnTo>
                  <a:lnTo>
                    <a:pt x="288" y="368"/>
                  </a:lnTo>
                  <a:lnTo>
                    <a:pt x="232" y="366"/>
                  </a:lnTo>
                  <a:lnTo>
                    <a:pt x="178" y="362"/>
                  </a:lnTo>
                  <a:lnTo>
                    <a:pt x="132" y="358"/>
                  </a:lnTo>
                  <a:lnTo>
                    <a:pt x="92" y="350"/>
                  </a:lnTo>
                  <a:lnTo>
                    <a:pt x="92" y="350"/>
                  </a:lnTo>
                  <a:lnTo>
                    <a:pt x="58" y="340"/>
                  </a:lnTo>
                  <a:lnTo>
                    <a:pt x="34" y="330"/>
                  </a:lnTo>
                  <a:lnTo>
                    <a:pt x="34" y="330"/>
                  </a:lnTo>
                  <a:lnTo>
                    <a:pt x="24" y="326"/>
                  </a:lnTo>
                  <a:lnTo>
                    <a:pt x="20" y="322"/>
                  </a:lnTo>
                  <a:lnTo>
                    <a:pt x="20" y="322"/>
                  </a:lnTo>
                  <a:lnTo>
                    <a:pt x="16" y="318"/>
                  </a:lnTo>
                  <a:lnTo>
                    <a:pt x="16" y="314"/>
                  </a:lnTo>
                  <a:lnTo>
                    <a:pt x="16" y="70"/>
                  </a:lnTo>
                  <a:lnTo>
                    <a:pt x="8" y="70"/>
                  </a:lnTo>
                  <a:lnTo>
                    <a:pt x="0" y="70"/>
                  </a:lnTo>
                  <a:lnTo>
                    <a:pt x="0" y="314"/>
                  </a:lnTo>
                  <a:lnTo>
                    <a:pt x="0" y="314"/>
                  </a:lnTo>
                  <a:lnTo>
                    <a:pt x="2" y="324"/>
                  </a:lnTo>
                  <a:lnTo>
                    <a:pt x="8" y="332"/>
                  </a:lnTo>
                  <a:lnTo>
                    <a:pt x="8" y="332"/>
                  </a:lnTo>
                  <a:lnTo>
                    <a:pt x="14" y="338"/>
                  </a:lnTo>
                  <a:lnTo>
                    <a:pt x="24" y="344"/>
                  </a:lnTo>
                  <a:lnTo>
                    <a:pt x="46" y="354"/>
                  </a:lnTo>
                  <a:lnTo>
                    <a:pt x="46" y="354"/>
                  </a:lnTo>
                  <a:lnTo>
                    <a:pt x="66" y="360"/>
                  </a:lnTo>
                  <a:lnTo>
                    <a:pt x="90" y="366"/>
                  </a:lnTo>
                  <a:lnTo>
                    <a:pt x="118" y="370"/>
                  </a:lnTo>
                  <a:lnTo>
                    <a:pt x="146" y="376"/>
                  </a:lnTo>
                  <a:lnTo>
                    <a:pt x="146" y="376"/>
                  </a:lnTo>
                  <a:lnTo>
                    <a:pt x="214" y="382"/>
                  </a:lnTo>
                  <a:lnTo>
                    <a:pt x="288" y="384"/>
                  </a:lnTo>
                  <a:lnTo>
                    <a:pt x="288" y="384"/>
                  </a:lnTo>
                  <a:lnTo>
                    <a:pt x="344" y="382"/>
                  </a:lnTo>
                  <a:lnTo>
                    <a:pt x="396" y="378"/>
                  </a:lnTo>
                  <a:lnTo>
                    <a:pt x="444" y="372"/>
                  </a:lnTo>
                  <a:lnTo>
                    <a:pt x="486" y="366"/>
                  </a:lnTo>
                  <a:lnTo>
                    <a:pt x="486" y="366"/>
                  </a:lnTo>
                  <a:lnTo>
                    <a:pt x="522" y="356"/>
                  </a:lnTo>
                  <a:lnTo>
                    <a:pt x="548" y="346"/>
                  </a:lnTo>
                  <a:lnTo>
                    <a:pt x="548" y="346"/>
                  </a:lnTo>
                  <a:lnTo>
                    <a:pt x="558" y="338"/>
                  </a:lnTo>
                  <a:lnTo>
                    <a:pt x="566" y="332"/>
                  </a:lnTo>
                  <a:lnTo>
                    <a:pt x="566" y="332"/>
                  </a:lnTo>
                  <a:lnTo>
                    <a:pt x="572" y="324"/>
                  </a:lnTo>
                  <a:lnTo>
                    <a:pt x="574" y="314"/>
                  </a:lnTo>
                  <a:lnTo>
                    <a:pt x="574" y="70"/>
                  </a:lnTo>
                  <a:lnTo>
                    <a:pt x="574" y="70"/>
                  </a:lnTo>
                  <a:lnTo>
                    <a:pt x="572" y="60"/>
                  </a:lnTo>
                  <a:lnTo>
                    <a:pt x="566" y="52"/>
                  </a:lnTo>
                  <a:lnTo>
                    <a:pt x="566" y="52"/>
                  </a:lnTo>
                  <a:lnTo>
                    <a:pt x="560" y="46"/>
                  </a:lnTo>
                  <a:lnTo>
                    <a:pt x="550" y="40"/>
                  </a:lnTo>
                  <a:lnTo>
                    <a:pt x="528" y="30"/>
                  </a:lnTo>
                  <a:lnTo>
                    <a:pt x="528" y="30"/>
                  </a:lnTo>
                  <a:lnTo>
                    <a:pt x="508" y="24"/>
                  </a:lnTo>
                  <a:lnTo>
                    <a:pt x="484" y="18"/>
                  </a:lnTo>
                  <a:lnTo>
                    <a:pt x="456" y="12"/>
                  </a:lnTo>
                  <a:lnTo>
                    <a:pt x="428" y="8"/>
                  </a:lnTo>
                  <a:lnTo>
                    <a:pt x="428" y="8"/>
                  </a:lnTo>
                  <a:lnTo>
                    <a:pt x="360" y="2"/>
                  </a:lnTo>
                  <a:lnTo>
                    <a:pt x="288" y="0"/>
                  </a:lnTo>
                  <a:lnTo>
                    <a:pt x="288" y="0"/>
                  </a:lnTo>
                  <a:lnTo>
                    <a:pt x="230" y="2"/>
                  </a:lnTo>
                  <a:lnTo>
                    <a:pt x="178" y="4"/>
                  </a:lnTo>
                  <a:lnTo>
                    <a:pt x="130" y="10"/>
                  </a:lnTo>
                  <a:lnTo>
                    <a:pt x="88" y="18"/>
                  </a:lnTo>
                  <a:lnTo>
                    <a:pt x="88" y="18"/>
                  </a:lnTo>
                  <a:lnTo>
                    <a:pt x="52" y="28"/>
                  </a:lnTo>
                  <a:lnTo>
                    <a:pt x="26" y="38"/>
                  </a:lnTo>
                  <a:lnTo>
                    <a:pt x="26" y="38"/>
                  </a:lnTo>
                  <a:lnTo>
                    <a:pt x="16" y="44"/>
                  </a:lnTo>
                  <a:lnTo>
                    <a:pt x="8" y="52"/>
                  </a:lnTo>
                  <a:lnTo>
                    <a:pt x="8" y="52"/>
                  </a:lnTo>
                  <a:lnTo>
                    <a:pt x="2" y="60"/>
                  </a:lnTo>
                  <a:lnTo>
                    <a:pt x="0" y="70"/>
                  </a:lnTo>
                  <a:lnTo>
                    <a:pt x="8"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grpSp>
        <p:nvGrpSpPr>
          <p:cNvPr id="444" name="组合 443">
            <a:extLst>
              <a:ext uri="{FF2B5EF4-FFF2-40B4-BE49-F238E27FC236}">
                <a16:creationId xmlns:a16="http://schemas.microsoft.com/office/drawing/2014/main" xmlns="" id="{44D128CF-0626-4027-A2E0-ECEBCD491F7A}"/>
              </a:ext>
            </a:extLst>
          </p:cNvPr>
          <p:cNvGrpSpPr/>
          <p:nvPr/>
        </p:nvGrpSpPr>
        <p:grpSpPr>
          <a:xfrm>
            <a:off x="3128970" y="3826673"/>
            <a:ext cx="290318" cy="217738"/>
            <a:chOff x="9991725" y="11598275"/>
            <a:chExt cx="914400" cy="609600"/>
          </a:xfrm>
        </p:grpSpPr>
        <p:sp>
          <p:nvSpPr>
            <p:cNvPr id="445" name="Freeform 1561">
              <a:extLst>
                <a:ext uri="{FF2B5EF4-FFF2-40B4-BE49-F238E27FC236}">
                  <a16:creationId xmlns:a16="http://schemas.microsoft.com/office/drawing/2014/main" xmlns="" id="{A53EE315-7083-4624-AC66-D83751323107}"/>
                </a:ext>
              </a:extLst>
            </p:cNvPr>
            <p:cNvSpPr>
              <a:spLocks/>
            </p:cNvSpPr>
            <p:nvPr/>
          </p:nvSpPr>
          <p:spPr bwMode="auto">
            <a:xfrm>
              <a:off x="10004425" y="11610975"/>
              <a:ext cx="889000" cy="584200"/>
            </a:xfrm>
            <a:custGeom>
              <a:avLst/>
              <a:gdLst>
                <a:gd name="T0" fmla="*/ 0 w 560"/>
                <a:gd name="T1" fmla="*/ 62 h 368"/>
                <a:gd name="T2" fmla="*/ 0 w 560"/>
                <a:gd name="T3" fmla="*/ 62 h 368"/>
                <a:gd name="T4" fmla="*/ 2 w 560"/>
                <a:gd name="T5" fmla="*/ 54 h 368"/>
                <a:gd name="T6" fmla="*/ 6 w 560"/>
                <a:gd name="T7" fmla="*/ 48 h 368"/>
                <a:gd name="T8" fmla="*/ 14 w 560"/>
                <a:gd name="T9" fmla="*/ 44 h 368"/>
                <a:gd name="T10" fmla="*/ 22 w 560"/>
                <a:gd name="T11" fmla="*/ 38 h 368"/>
                <a:gd name="T12" fmla="*/ 48 w 560"/>
                <a:gd name="T13" fmla="*/ 26 h 368"/>
                <a:gd name="T14" fmla="*/ 82 w 560"/>
                <a:gd name="T15" fmla="*/ 18 h 368"/>
                <a:gd name="T16" fmla="*/ 124 w 560"/>
                <a:gd name="T17" fmla="*/ 10 h 368"/>
                <a:gd name="T18" fmla="*/ 172 w 560"/>
                <a:gd name="T19" fmla="*/ 4 h 368"/>
                <a:gd name="T20" fmla="*/ 224 w 560"/>
                <a:gd name="T21" fmla="*/ 2 h 368"/>
                <a:gd name="T22" fmla="*/ 280 w 560"/>
                <a:gd name="T23" fmla="*/ 0 h 368"/>
                <a:gd name="T24" fmla="*/ 280 w 560"/>
                <a:gd name="T25" fmla="*/ 0 h 368"/>
                <a:gd name="T26" fmla="*/ 336 w 560"/>
                <a:gd name="T27" fmla="*/ 2 h 368"/>
                <a:gd name="T28" fmla="*/ 388 w 560"/>
                <a:gd name="T29" fmla="*/ 4 h 368"/>
                <a:gd name="T30" fmla="*/ 436 w 560"/>
                <a:gd name="T31" fmla="*/ 10 h 368"/>
                <a:gd name="T32" fmla="*/ 478 w 560"/>
                <a:gd name="T33" fmla="*/ 18 h 368"/>
                <a:gd name="T34" fmla="*/ 512 w 560"/>
                <a:gd name="T35" fmla="*/ 26 h 368"/>
                <a:gd name="T36" fmla="*/ 538 w 560"/>
                <a:gd name="T37" fmla="*/ 38 h 368"/>
                <a:gd name="T38" fmla="*/ 546 w 560"/>
                <a:gd name="T39" fmla="*/ 44 h 368"/>
                <a:gd name="T40" fmla="*/ 554 w 560"/>
                <a:gd name="T41" fmla="*/ 48 h 368"/>
                <a:gd name="T42" fmla="*/ 558 w 560"/>
                <a:gd name="T43" fmla="*/ 54 h 368"/>
                <a:gd name="T44" fmla="*/ 560 w 560"/>
                <a:gd name="T45" fmla="*/ 62 h 368"/>
                <a:gd name="T46" fmla="*/ 560 w 560"/>
                <a:gd name="T47" fmla="*/ 306 h 368"/>
                <a:gd name="T48" fmla="*/ 560 w 560"/>
                <a:gd name="T49" fmla="*/ 306 h 368"/>
                <a:gd name="T50" fmla="*/ 558 w 560"/>
                <a:gd name="T51" fmla="*/ 312 h 368"/>
                <a:gd name="T52" fmla="*/ 554 w 560"/>
                <a:gd name="T53" fmla="*/ 318 h 368"/>
                <a:gd name="T54" fmla="*/ 546 w 560"/>
                <a:gd name="T55" fmla="*/ 324 h 368"/>
                <a:gd name="T56" fmla="*/ 538 w 560"/>
                <a:gd name="T57" fmla="*/ 330 h 368"/>
                <a:gd name="T58" fmla="*/ 512 w 560"/>
                <a:gd name="T59" fmla="*/ 340 h 368"/>
                <a:gd name="T60" fmla="*/ 478 w 560"/>
                <a:gd name="T61" fmla="*/ 350 h 368"/>
                <a:gd name="T62" fmla="*/ 436 w 560"/>
                <a:gd name="T63" fmla="*/ 356 h 368"/>
                <a:gd name="T64" fmla="*/ 388 w 560"/>
                <a:gd name="T65" fmla="*/ 362 h 368"/>
                <a:gd name="T66" fmla="*/ 336 w 560"/>
                <a:gd name="T67" fmla="*/ 366 h 368"/>
                <a:gd name="T68" fmla="*/ 280 w 560"/>
                <a:gd name="T69" fmla="*/ 368 h 368"/>
                <a:gd name="T70" fmla="*/ 280 w 560"/>
                <a:gd name="T71" fmla="*/ 368 h 368"/>
                <a:gd name="T72" fmla="*/ 224 w 560"/>
                <a:gd name="T73" fmla="*/ 366 h 368"/>
                <a:gd name="T74" fmla="*/ 172 w 560"/>
                <a:gd name="T75" fmla="*/ 362 h 368"/>
                <a:gd name="T76" fmla="*/ 124 w 560"/>
                <a:gd name="T77" fmla="*/ 356 h 368"/>
                <a:gd name="T78" fmla="*/ 82 w 560"/>
                <a:gd name="T79" fmla="*/ 350 h 368"/>
                <a:gd name="T80" fmla="*/ 48 w 560"/>
                <a:gd name="T81" fmla="*/ 340 h 368"/>
                <a:gd name="T82" fmla="*/ 22 w 560"/>
                <a:gd name="T83" fmla="*/ 330 h 368"/>
                <a:gd name="T84" fmla="*/ 14 w 560"/>
                <a:gd name="T85" fmla="*/ 324 h 368"/>
                <a:gd name="T86" fmla="*/ 6 w 560"/>
                <a:gd name="T87" fmla="*/ 318 h 368"/>
                <a:gd name="T88" fmla="*/ 2 w 560"/>
                <a:gd name="T89" fmla="*/ 312 h 368"/>
                <a:gd name="T90" fmla="*/ 0 w 560"/>
                <a:gd name="T91" fmla="*/ 306 h 368"/>
                <a:gd name="T92" fmla="*/ 0 w 560"/>
                <a:gd name="T93" fmla="*/ 6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0" h="368">
                  <a:moveTo>
                    <a:pt x="0" y="62"/>
                  </a:moveTo>
                  <a:lnTo>
                    <a:pt x="0" y="62"/>
                  </a:lnTo>
                  <a:lnTo>
                    <a:pt x="2" y="54"/>
                  </a:lnTo>
                  <a:lnTo>
                    <a:pt x="6" y="48"/>
                  </a:lnTo>
                  <a:lnTo>
                    <a:pt x="14" y="44"/>
                  </a:lnTo>
                  <a:lnTo>
                    <a:pt x="22" y="38"/>
                  </a:lnTo>
                  <a:lnTo>
                    <a:pt x="48" y="26"/>
                  </a:lnTo>
                  <a:lnTo>
                    <a:pt x="82" y="18"/>
                  </a:lnTo>
                  <a:lnTo>
                    <a:pt x="124" y="10"/>
                  </a:lnTo>
                  <a:lnTo>
                    <a:pt x="172" y="4"/>
                  </a:lnTo>
                  <a:lnTo>
                    <a:pt x="224" y="2"/>
                  </a:lnTo>
                  <a:lnTo>
                    <a:pt x="280" y="0"/>
                  </a:lnTo>
                  <a:lnTo>
                    <a:pt x="280" y="0"/>
                  </a:lnTo>
                  <a:lnTo>
                    <a:pt x="336" y="2"/>
                  </a:lnTo>
                  <a:lnTo>
                    <a:pt x="388" y="4"/>
                  </a:lnTo>
                  <a:lnTo>
                    <a:pt x="436" y="10"/>
                  </a:lnTo>
                  <a:lnTo>
                    <a:pt x="478" y="18"/>
                  </a:lnTo>
                  <a:lnTo>
                    <a:pt x="512" y="26"/>
                  </a:lnTo>
                  <a:lnTo>
                    <a:pt x="538" y="38"/>
                  </a:lnTo>
                  <a:lnTo>
                    <a:pt x="546" y="44"/>
                  </a:lnTo>
                  <a:lnTo>
                    <a:pt x="554" y="48"/>
                  </a:lnTo>
                  <a:lnTo>
                    <a:pt x="558" y="54"/>
                  </a:lnTo>
                  <a:lnTo>
                    <a:pt x="560" y="62"/>
                  </a:lnTo>
                  <a:lnTo>
                    <a:pt x="560" y="306"/>
                  </a:lnTo>
                  <a:lnTo>
                    <a:pt x="560" y="306"/>
                  </a:lnTo>
                  <a:lnTo>
                    <a:pt x="558" y="312"/>
                  </a:lnTo>
                  <a:lnTo>
                    <a:pt x="554" y="318"/>
                  </a:lnTo>
                  <a:lnTo>
                    <a:pt x="546" y="324"/>
                  </a:lnTo>
                  <a:lnTo>
                    <a:pt x="538" y="330"/>
                  </a:lnTo>
                  <a:lnTo>
                    <a:pt x="512" y="340"/>
                  </a:lnTo>
                  <a:lnTo>
                    <a:pt x="478" y="350"/>
                  </a:lnTo>
                  <a:lnTo>
                    <a:pt x="436" y="356"/>
                  </a:lnTo>
                  <a:lnTo>
                    <a:pt x="388" y="362"/>
                  </a:lnTo>
                  <a:lnTo>
                    <a:pt x="336" y="366"/>
                  </a:lnTo>
                  <a:lnTo>
                    <a:pt x="280" y="368"/>
                  </a:lnTo>
                  <a:lnTo>
                    <a:pt x="280" y="368"/>
                  </a:lnTo>
                  <a:lnTo>
                    <a:pt x="224" y="366"/>
                  </a:lnTo>
                  <a:lnTo>
                    <a:pt x="172" y="362"/>
                  </a:lnTo>
                  <a:lnTo>
                    <a:pt x="124" y="356"/>
                  </a:lnTo>
                  <a:lnTo>
                    <a:pt x="82" y="350"/>
                  </a:lnTo>
                  <a:lnTo>
                    <a:pt x="48" y="340"/>
                  </a:lnTo>
                  <a:lnTo>
                    <a:pt x="22" y="330"/>
                  </a:lnTo>
                  <a:lnTo>
                    <a:pt x="14" y="324"/>
                  </a:lnTo>
                  <a:lnTo>
                    <a:pt x="6" y="318"/>
                  </a:lnTo>
                  <a:lnTo>
                    <a:pt x="2" y="312"/>
                  </a:lnTo>
                  <a:lnTo>
                    <a:pt x="0" y="306"/>
                  </a:lnTo>
                  <a:lnTo>
                    <a:pt x="0" y="62"/>
                  </a:lnTo>
                  <a:close/>
                </a:path>
              </a:pathLst>
            </a:custGeom>
            <a:solidFill>
              <a:srgbClr val="A7A8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46" name="Freeform 1562">
              <a:extLst>
                <a:ext uri="{FF2B5EF4-FFF2-40B4-BE49-F238E27FC236}">
                  <a16:creationId xmlns:a16="http://schemas.microsoft.com/office/drawing/2014/main" xmlns="" id="{2C3247C1-DF00-4166-BF5D-D0919046D55D}"/>
                </a:ext>
              </a:extLst>
            </p:cNvPr>
            <p:cNvSpPr>
              <a:spLocks/>
            </p:cNvSpPr>
            <p:nvPr/>
          </p:nvSpPr>
          <p:spPr bwMode="auto">
            <a:xfrm>
              <a:off x="9991725" y="11709400"/>
              <a:ext cx="914400" cy="107950"/>
            </a:xfrm>
            <a:custGeom>
              <a:avLst/>
              <a:gdLst>
                <a:gd name="T0" fmla="*/ 560 w 576"/>
                <a:gd name="T1" fmla="*/ 0 h 68"/>
                <a:gd name="T2" fmla="*/ 560 w 576"/>
                <a:gd name="T3" fmla="*/ 0 h 68"/>
                <a:gd name="T4" fmla="*/ 558 w 576"/>
                <a:gd name="T5" fmla="*/ 2 h 68"/>
                <a:gd name="T6" fmla="*/ 556 w 576"/>
                <a:gd name="T7" fmla="*/ 6 h 68"/>
                <a:gd name="T8" fmla="*/ 556 w 576"/>
                <a:gd name="T9" fmla="*/ 6 h 68"/>
                <a:gd name="T10" fmla="*/ 544 w 576"/>
                <a:gd name="T11" fmla="*/ 14 h 68"/>
                <a:gd name="T12" fmla="*/ 524 w 576"/>
                <a:gd name="T13" fmla="*/ 24 h 68"/>
                <a:gd name="T14" fmla="*/ 524 w 576"/>
                <a:gd name="T15" fmla="*/ 24 h 68"/>
                <a:gd name="T16" fmla="*/ 504 w 576"/>
                <a:gd name="T17" fmla="*/ 30 h 68"/>
                <a:gd name="T18" fmla="*/ 482 w 576"/>
                <a:gd name="T19" fmla="*/ 36 h 68"/>
                <a:gd name="T20" fmla="*/ 456 w 576"/>
                <a:gd name="T21" fmla="*/ 40 h 68"/>
                <a:gd name="T22" fmla="*/ 426 w 576"/>
                <a:gd name="T23" fmla="*/ 44 h 68"/>
                <a:gd name="T24" fmla="*/ 426 w 576"/>
                <a:gd name="T25" fmla="*/ 44 h 68"/>
                <a:gd name="T26" fmla="*/ 360 w 576"/>
                <a:gd name="T27" fmla="*/ 50 h 68"/>
                <a:gd name="T28" fmla="*/ 288 w 576"/>
                <a:gd name="T29" fmla="*/ 52 h 68"/>
                <a:gd name="T30" fmla="*/ 288 w 576"/>
                <a:gd name="T31" fmla="*/ 52 h 68"/>
                <a:gd name="T32" fmla="*/ 232 w 576"/>
                <a:gd name="T33" fmla="*/ 52 h 68"/>
                <a:gd name="T34" fmla="*/ 180 w 576"/>
                <a:gd name="T35" fmla="*/ 48 h 68"/>
                <a:gd name="T36" fmla="*/ 132 w 576"/>
                <a:gd name="T37" fmla="*/ 42 h 68"/>
                <a:gd name="T38" fmla="*/ 92 w 576"/>
                <a:gd name="T39" fmla="*/ 34 h 68"/>
                <a:gd name="T40" fmla="*/ 92 w 576"/>
                <a:gd name="T41" fmla="*/ 34 h 68"/>
                <a:gd name="T42" fmla="*/ 58 w 576"/>
                <a:gd name="T43" fmla="*/ 26 h 68"/>
                <a:gd name="T44" fmla="*/ 34 w 576"/>
                <a:gd name="T45" fmla="*/ 16 h 68"/>
                <a:gd name="T46" fmla="*/ 34 w 576"/>
                <a:gd name="T47" fmla="*/ 16 h 68"/>
                <a:gd name="T48" fmla="*/ 26 w 576"/>
                <a:gd name="T49" fmla="*/ 10 h 68"/>
                <a:gd name="T50" fmla="*/ 20 w 576"/>
                <a:gd name="T51" fmla="*/ 6 h 68"/>
                <a:gd name="T52" fmla="*/ 20 w 576"/>
                <a:gd name="T53" fmla="*/ 6 h 68"/>
                <a:gd name="T54" fmla="*/ 18 w 576"/>
                <a:gd name="T55" fmla="*/ 2 h 68"/>
                <a:gd name="T56" fmla="*/ 16 w 576"/>
                <a:gd name="T57" fmla="*/ 0 h 68"/>
                <a:gd name="T58" fmla="*/ 0 w 576"/>
                <a:gd name="T59" fmla="*/ 0 h 68"/>
                <a:gd name="T60" fmla="*/ 0 w 576"/>
                <a:gd name="T61" fmla="*/ 0 h 68"/>
                <a:gd name="T62" fmla="*/ 2 w 576"/>
                <a:gd name="T63" fmla="*/ 8 h 68"/>
                <a:gd name="T64" fmla="*/ 8 w 576"/>
                <a:gd name="T65" fmla="*/ 18 h 68"/>
                <a:gd name="T66" fmla="*/ 8 w 576"/>
                <a:gd name="T67" fmla="*/ 18 h 68"/>
                <a:gd name="T68" fmla="*/ 16 w 576"/>
                <a:gd name="T69" fmla="*/ 24 h 68"/>
                <a:gd name="T70" fmla="*/ 24 w 576"/>
                <a:gd name="T71" fmla="*/ 28 h 68"/>
                <a:gd name="T72" fmla="*/ 46 w 576"/>
                <a:gd name="T73" fmla="*/ 38 h 68"/>
                <a:gd name="T74" fmla="*/ 46 w 576"/>
                <a:gd name="T75" fmla="*/ 38 h 68"/>
                <a:gd name="T76" fmla="*/ 68 w 576"/>
                <a:gd name="T77" fmla="*/ 46 h 68"/>
                <a:gd name="T78" fmla="*/ 92 w 576"/>
                <a:gd name="T79" fmla="*/ 50 h 68"/>
                <a:gd name="T80" fmla="*/ 118 w 576"/>
                <a:gd name="T81" fmla="*/ 56 h 68"/>
                <a:gd name="T82" fmla="*/ 148 w 576"/>
                <a:gd name="T83" fmla="*/ 60 h 68"/>
                <a:gd name="T84" fmla="*/ 148 w 576"/>
                <a:gd name="T85" fmla="*/ 60 h 68"/>
                <a:gd name="T86" fmla="*/ 214 w 576"/>
                <a:gd name="T87" fmla="*/ 66 h 68"/>
                <a:gd name="T88" fmla="*/ 288 w 576"/>
                <a:gd name="T89" fmla="*/ 68 h 68"/>
                <a:gd name="T90" fmla="*/ 288 w 576"/>
                <a:gd name="T91" fmla="*/ 68 h 68"/>
                <a:gd name="T92" fmla="*/ 344 w 576"/>
                <a:gd name="T93" fmla="*/ 68 h 68"/>
                <a:gd name="T94" fmla="*/ 398 w 576"/>
                <a:gd name="T95" fmla="*/ 64 h 68"/>
                <a:gd name="T96" fmla="*/ 446 w 576"/>
                <a:gd name="T97" fmla="*/ 58 h 68"/>
                <a:gd name="T98" fmla="*/ 488 w 576"/>
                <a:gd name="T99" fmla="*/ 50 h 68"/>
                <a:gd name="T100" fmla="*/ 488 w 576"/>
                <a:gd name="T101" fmla="*/ 50 h 68"/>
                <a:gd name="T102" fmla="*/ 522 w 576"/>
                <a:gd name="T103" fmla="*/ 42 h 68"/>
                <a:gd name="T104" fmla="*/ 550 w 576"/>
                <a:gd name="T105" fmla="*/ 30 h 68"/>
                <a:gd name="T106" fmla="*/ 550 w 576"/>
                <a:gd name="T107" fmla="*/ 30 h 68"/>
                <a:gd name="T108" fmla="*/ 560 w 576"/>
                <a:gd name="T109" fmla="*/ 24 h 68"/>
                <a:gd name="T110" fmla="*/ 568 w 576"/>
                <a:gd name="T111" fmla="*/ 18 h 68"/>
                <a:gd name="T112" fmla="*/ 568 w 576"/>
                <a:gd name="T113" fmla="*/ 18 h 68"/>
                <a:gd name="T114" fmla="*/ 574 w 576"/>
                <a:gd name="T115" fmla="*/ 8 h 68"/>
                <a:gd name="T116" fmla="*/ 576 w 576"/>
                <a:gd name="T117" fmla="*/ 0 h 68"/>
                <a:gd name="T118" fmla="*/ 560 w 576"/>
                <a:gd name="T119" fmla="*/ 0 h 68"/>
                <a:gd name="T120" fmla="*/ 560 w 576"/>
                <a:gd name="T1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68">
                  <a:moveTo>
                    <a:pt x="560" y="0"/>
                  </a:moveTo>
                  <a:lnTo>
                    <a:pt x="560" y="0"/>
                  </a:lnTo>
                  <a:lnTo>
                    <a:pt x="558" y="2"/>
                  </a:lnTo>
                  <a:lnTo>
                    <a:pt x="556" y="6"/>
                  </a:lnTo>
                  <a:lnTo>
                    <a:pt x="556" y="6"/>
                  </a:lnTo>
                  <a:lnTo>
                    <a:pt x="544" y="14"/>
                  </a:lnTo>
                  <a:lnTo>
                    <a:pt x="524" y="24"/>
                  </a:lnTo>
                  <a:lnTo>
                    <a:pt x="524" y="24"/>
                  </a:lnTo>
                  <a:lnTo>
                    <a:pt x="504" y="30"/>
                  </a:lnTo>
                  <a:lnTo>
                    <a:pt x="482" y="36"/>
                  </a:lnTo>
                  <a:lnTo>
                    <a:pt x="456" y="40"/>
                  </a:lnTo>
                  <a:lnTo>
                    <a:pt x="426" y="44"/>
                  </a:lnTo>
                  <a:lnTo>
                    <a:pt x="426" y="44"/>
                  </a:lnTo>
                  <a:lnTo>
                    <a:pt x="360" y="50"/>
                  </a:lnTo>
                  <a:lnTo>
                    <a:pt x="288" y="52"/>
                  </a:lnTo>
                  <a:lnTo>
                    <a:pt x="288" y="52"/>
                  </a:lnTo>
                  <a:lnTo>
                    <a:pt x="232" y="52"/>
                  </a:lnTo>
                  <a:lnTo>
                    <a:pt x="180" y="48"/>
                  </a:lnTo>
                  <a:lnTo>
                    <a:pt x="132" y="42"/>
                  </a:lnTo>
                  <a:lnTo>
                    <a:pt x="92" y="34"/>
                  </a:lnTo>
                  <a:lnTo>
                    <a:pt x="92" y="34"/>
                  </a:lnTo>
                  <a:lnTo>
                    <a:pt x="58" y="26"/>
                  </a:lnTo>
                  <a:lnTo>
                    <a:pt x="34" y="16"/>
                  </a:lnTo>
                  <a:lnTo>
                    <a:pt x="34" y="16"/>
                  </a:lnTo>
                  <a:lnTo>
                    <a:pt x="26" y="10"/>
                  </a:lnTo>
                  <a:lnTo>
                    <a:pt x="20" y="6"/>
                  </a:lnTo>
                  <a:lnTo>
                    <a:pt x="20" y="6"/>
                  </a:lnTo>
                  <a:lnTo>
                    <a:pt x="18" y="2"/>
                  </a:lnTo>
                  <a:lnTo>
                    <a:pt x="16" y="0"/>
                  </a:lnTo>
                  <a:lnTo>
                    <a:pt x="0" y="0"/>
                  </a:lnTo>
                  <a:lnTo>
                    <a:pt x="0" y="0"/>
                  </a:lnTo>
                  <a:lnTo>
                    <a:pt x="2" y="8"/>
                  </a:lnTo>
                  <a:lnTo>
                    <a:pt x="8" y="18"/>
                  </a:lnTo>
                  <a:lnTo>
                    <a:pt x="8" y="18"/>
                  </a:lnTo>
                  <a:lnTo>
                    <a:pt x="16" y="24"/>
                  </a:lnTo>
                  <a:lnTo>
                    <a:pt x="24" y="28"/>
                  </a:lnTo>
                  <a:lnTo>
                    <a:pt x="46" y="38"/>
                  </a:lnTo>
                  <a:lnTo>
                    <a:pt x="46" y="38"/>
                  </a:lnTo>
                  <a:lnTo>
                    <a:pt x="68" y="46"/>
                  </a:lnTo>
                  <a:lnTo>
                    <a:pt x="92" y="50"/>
                  </a:lnTo>
                  <a:lnTo>
                    <a:pt x="118" y="56"/>
                  </a:lnTo>
                  <a:lnTo>
                    <a:pt x="148" y="60"/>
                  </a:lnTo>
                  <a:lnTo>
                    <a:pt x="148" y="60"/>
                  </a:lnTo>
                  <a:lnTo>
                    <a:pt x="214" y="66"/>
                  </a:lnTo>
                  <a:lnTo>
                    <a:pt x="288" y="68"/>
                  </a:lnTo>
                  <a:lnTo>
                    <a:pt x="288" y="68"/>
                  </a:lnTo>
                  <a:lnTo>
                    <a:pt x="344" y="68"/>
                  </a:lnTo>
                  <a:lnTo>
                    <a:pt x="398" y="64"/>
                  </a:lnTo>
                  <a:lnTo>
                    <a:pt x="446" y="58"/>
                  </a:lnTo>
                  <a:lnTo>
                    <a:pt x="488" y="50"/>
                  </a:lnTo>
                  <a:lnTo>
                    <a:pt x="488" y="50"/>
                  </a:lnTo>
                  <a:lnTo>
                    <a:pt x="522" y="42"/>
                  </a:lnTo>
                  <a:lnTo>
                    <a:pt x="550" y="30"/>
                  </a:lnTo>
                  <a:lnTo>
                    <a:pt x="550" y="30"/>
                  </a:lnTo>
                  <a:lnTo>
                    <a:pt x="560" y="24"/>
                  </a:lnTo>
                  <a:lnTo>
                    <a:pt x="568" y="18"/>
                  </a:lnTo>
                  <a:lnTo>
                    <a:pt x="568" y="18"/>
                  </a:lnTo>
                  <a:lnTo>
                    <a:pt x="574" y="8"/>
                  </a:lnTo>
                  <a:lnTo>
                    <a:pt x="576" y="0"/>
                  </a:lnTo>
                  <a:lnTo>
                    <a:pt x="560" y="0"/>
                  </a:lnTo>
                  <a:lnTo>
                    <a:pt x="5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47" name="Freeform 1563">
              <a:extLst>
                <a:ext uri="{FF2B5EF4-FFF2-40B4-BE49-F238E27FC236}">
                  <a16:creationId xmlns:a16="http://schemas.microsoft.com/office/drawing/2014/main" xmlns="" id="{415399A7-4793-4905-8A36-2E42DA651A15}"/>
                </a:ext>
              </a:extLst>
            </p:cNvPr>
            <p:cNvSpPr>
              <a:spLocks/>
            </p:cNvSpPr>
            <p:nvPr/>
          </p:nvSpPr>
          <p:spPr bwMode="auto">
            <a:xfrm>
              <a:off x="9991725" y="11598275"/>
              <a:ext cx="914400" cy="609600"/>
            </a:xfrm>
            <a:custGeom>
              <a:avLst/>
              <a:gdLst>
                <a:gd name="T0" fmla="*/ 16 w 576"/>
                <a:gd name="T1" fmla="*/ 70 h 384"/>
                <a:gd name="T2" fmla="*/ 18 w 576"/>
                <a:gd name="T3" fmla="*/ 66 h 384"/>
                <a:gd name="T4" fmla="*/ 20 w 576"/>
                <a:gd name="T5" fmla="*/ 62 h 384"/>
                <a:gd name="T6" fmla="*/ 52 w 576"/>
                <a:gd name="T7" fmla="*/ 44 h 384"/>
                <a:gd name="T8" fmla="*/ 72 w 576"/>
                <a:gd name="T9" fmla="*/ 38 h 384"/>
                <a:gd name="T10" fmla="*/ 120 w 576"/>
                <a:gd name="T11" fmla="*/ 28 h 384"/>
                <a:gd name="T12" fmla="*/ 150 w 576"/>
                <a:gd name="T13" fmla="*/ 24 h 384"/>
                <a:gd name="T14" fmla="*/ 288 w 576"/>
                <a:gd name="T15" fmla="*/ 16 h 384"/>
                <a:gd name="T16" fmla="*/ 344 w 576"/>
                <a:gd name="T17" fmla="*/ 18 h 384"/>
                <a:gd name="T18" fmla="*/ 444 w 576"/>
                <a:gd name="T19" fmla="*/ 26 h 384"/>
                <a:gd name="T20" fmla="*/ 484 w 576"/>
                <a:gd name="T21" fmla="*/ 34 h 384"/>
                <a:gd name="T22" fmla="*/ 542 w 576"/>
                <a:gd name="T23" fmla="*/ 52 h 384"/>
                <a:gd name="T24" fmla="*/ 550 w 576"/>
                <a:gd name="T25" fmla="*/ 58 h 384"/>
                <a:gd name="T26" fmla="*/ 556 w 576"/>
                <a:gd name="T27" fmla="*/ 62 h 384"/>
                <a:gd name="T28" fmla="*/ 560 w 576"/>
                <a:gd name="T29" fmla="*/ 70 h 384"/>
                <a:gd name="T30" fmla="*/ 560 w 576"/>
                <a:gd name="T31" fmla="*/ 314 h 384"/>
                <a:gd name="T32" fmla="*/ 556 w 576"/>
                <a:gd name="T33" fmla="*/ 322 h 384"/>
                <a:gd name="T34" fmla="*/ 544 w 576"/>
                <a:gd name="T35" fmla="*/ 330 h 384"/>
                <a:gd name="T36" fmla="*/ 524 w 576"/>
                <a:gd name="T37" fmla="*/ 338 h 384"/>
                <a:gd name="T38" fmla="*/ 482 w 576"/>
                <a:gd name="T39" fmla="*/ 350 h 384"/>
                <a:gd name="T40" fmla="*/ 426 w 576"/>
                <a:gd name="T41" fmla="*/ 360 h 384"/>
                <a:gd name="T42" fmla="*/ 360 w 576"/>
                <a:gd name="T43" fmla="*/ 366 h 384"/>
                <a:gd name="T44" fmla="*/ 288 w 576"/>
                <a:gd name="T45" fmla="*/ 368 h 384"/>
                <a:gd name="T46" fmla="*/ 180 w 576"/>
                <a:gd name="T47" fmla="*/ 362 h 384"/>
                <a:gd name="T48" fmla="*/ 92 w 576"/>
                <a:gd name="T49" fmla="*/ 350 h 384"/>
                <a:gd name="T50" fmla="*/ 58 w 576"/>
                <a:gd name="T51" fmla="*/ 340 h 384"/>
                <a:gd name="T52" fmla="*/ 34 w 576"/>
                <a:gd name="T53" fmla="*/ 330 h 384"/>
                <a:gd name="T54" fmla="*/ 20 w 576"/>
                <a:gd name="T55" fmla="*/ 322 h 384"/>
                <a:gd name="T56" fmla="*/ 18 w 576"/>
                <a:gd name="T57" fmla="*/ 318 h 384"/>
                <a:gd name="T58" fmla="*/ 16 w 576"/>
                <a:gd name="T59" fmla="*/ 70 h 384"/>
                <a:gd name="T60" fmla="*/ 0 w 576"/>
                <a:gd name="T61" fmla="*/ 70 h 384"/>
                <a:gd name="T62" fmla="*/ 0 w 576"/>
                <a:gd name="T63" fmla="*/ 314 h 384"/>
                <a:gd name="T64" fmla="*/ 8 w 576"/>
                <a:gd name="T65" fmla="*/ 332 h 384"/>
                <a:gd name="T66" fmla="*/ 16 w 576"/>
                <a:gd name="T67" fmla="*/ 338 h 384"/>
                <a:gd name="T68" fmla="*/ 46 w 576"/>
                <a:gd name="T69" fmla="*/ 354 h 384"/>
                <a:gd name="T70" fmla="*/ 68 w 576"/>
                <a:gd name="T71" fmla="*/ 360 h 384"/>
                <a:gd name="T72" fmla="*/ 118 w 576"/>
                <a:gd name="T73" fmla="*/ 370 h 384"/>
                <a:gd name="T74" fmla="*/ 148 w 576"/>
                <a:gd name="T75" fmla="*/ 376 h 384"/>
                <a:gd name="T76" fmla="*/ 288 w 576"/>
                <a:gd name="T77" fmla="*/ 384 h 384"/>
                <a:gd name="T78" fmla="*/ 344 w 576"/>
                <a:gd name="T79" fmla="*/ 382 h 384"/>
                <a:gd name="T80" fmla="*/ 446 w 576"/>
                <a:gd name="T81" fmla="*/ 372 h 384"/>
                <a:gd name="T82" fmla="*/ 488 w 576"/>
                <a:gd name="T83" fmla="*/ 366 h 384"/>
                <a:gd name="T84" fmla="*/ 550 w 576"/>
                <a:gd name="T85" fmla="*/ 346 h 384"/>
                <a:gd name="T86" fmla="*/ 560 w 576"/>
                <a:gd name="T87" fmla="*/ 338 h 384"/>
                <a:gd name="T88" fmla="*/ 568 w 576"/>
                <a:gd name="T89" fmla="*/ 332 h 384"/>
                <a:gd name="T90" fmla="*/ 576 w 576"/>
                <a:gd name="T91" fmla="*/ 314 h 384"/>
                <a:gd name="T92" fmla="*/ 576 w 576"/>
                <a:gd name="T93" fmla="*/ 70 h 384"/>
                <a:gd name="T94" fmla="*/ 568 w 576"/>
                <a:gd name="T95" fmla="*/ 52 h 384"/>
                <a:gd name="T96" fmla="*/ 560 w 576"/>
                <a:gd name="T97" fmla="*/ 46 h 384"/>
                <a:gd name="T98" fmla="*/ 530 w 576"/>
                <a:gd name="T99" fmla="*/ 30 h 384"/>
                <a:gd name="T100" fmla="*/ 508 w 576"/>
                <a:gd name="T101" fmla="*/ 24 h 384"/>
                <a:gd name="T102" fmla="*/ 458 w 576"/>
                <a:gd name="T103" fmla="*/ 12 h 384"/>
                <a:gd name="T104" fmla="*/ 428 w 576"/>
                <a:gd name="T105" fmla="*/ 8 h 384"/>
                <a:gd name="T106" fmla="*/ 288 w 576"/>
                <a:gd name="T107" fmla="*/ 0 h 384"/>
                <a:gd name="T108" fmla="*/ 232 w 576"/>
                <a:gd name="T109" fmla="*/ 2 h 384"/>
                <a:gd name="T110" fmla="*/ 130 w 576"/>
                <a:gd name="T111" fmla="*/ 10 h 384"/>
                <a:gd name="T112" fmla="*/ 88 w 576"/>
                <a:gd name="T113" fmla="*/ 18 h 384"/>
                <a:gd name="T114" fmla="*/ 26 w 576"/>
                <a:gd name="T115" fmla="*/ 38 h 384"/>
                <a:gd name="T116" fmla="*/ 16 w 576"/>
                <a:gd name="T117" fmla="*/ 44 h 384"/>
                <a:gd name="T118" fmla="*/ 8 w 576"/>
                <a:gd name="T119" fmla="*/ 52 h 384"/>
                <a:gd name="T120" fmla="*/ 0 w 576"/>
                <a:gd name="T121" fmla="*/ 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384">
                  <a:moveTo>
                    <a:pt x="8" y="70"/>
                  </a:moveTo>
                  <a:lnTo>
                    <a:pt x="16" y="70"/>
                  </a:lnTo>
                  <a:lnTo>
                    <a:pt x="16" y="70"/>
                  </a:lnTo>
                  <a:lnTo>
                    <a:pt x="18" y="66"/>
                  </a:lnTo>
                  <a:lnTo>
                    <a:pt x="20" y="62"/>
                  </a:lnTo>
                  <a:lnTo>
                    <a:pt x="20" y="62"/>
                  </a:lnTo>
                  <a:lnTo>
                    <a:pt x="32" y="54"/>
                  </a:lnTo>
                  <a:lnTo>
                    <a:pt x="52" y="44"/>
                  </a:lnTo>
                  <a:lnTo>
                    <a:pt x="52" y="44"/>
                  </a:lnTo>
                  <a:lnTo>
                    <a:pt x="72" y="38"/>
                  </a:lnTo>
                  <a:lnTo>
                    <a:pt x="94" y="34"/>
                  </a:lnTo>
                  <a:lnTo>
                    <a:pt x="120" y="28"/>
                  </a:lnTo>
                  <a:lnTo>
                    <a:pt x="150" y="24"/>
                  </a:lnTo>
                  <a:lnTo>
                    <a:pt x="150" y="24"/>
                  </a:lnTo>
                  <a:lnTo>
                    <a:pt x="216" y="18"/>
                  </a:lnTo>
                  <a:lnTo>
                    <a:pt x="288" y="16"/>
                  </a:lnTo>
                  <a:lnTo>
                    <a:pt x="288" y="16"/>
                  </a:lnTo>
                  <a:lnTo>
                    <a:pt x="344" y="18"/>
                  </a:lnTo>
                  <a:lnTo>
                    <a:pt x="396" y="20"/>
                  </a:lnTo>
                  <a:lnTo>
                    <a:pt x="444" y="26"/>
                  </a:lnTo>
                  <a:lnTo>
                    <a:pt x="484" y="34"/>
                  </a:lnTo>
                  <a:lnTo>
                    <a:pt x="484" y="34"/>
                  </a:lnTo>
                  <a:lnTo>
                    <a:pt x="518" y="42"/>
                  </a:lnTo>
                  <a:lnTo>
                    <a:pt x="542" y="52"/>
                  </a:lnTo>
                  <a:lnTo>
                    <a:pt x="542" y="52"/>
                  </a:lnTo>
                  <a:lnTo>
                    <a:pt x="550" y="58"/>
                  </a:lnTo>
                  <a:lnTo>
                    <a:pt x="556" y="62"/>
                  </a:lnTo>
                  <a:lnTo>
                    <a:pt x="556" y="62"/>
                  </a:lnTo>
                  <a:lnTo>
                    <a:pt x="558" y="66"/>
                  </a:lnTo>
                  <a:lnTo>
                    <a:pt x="560" y="70"/>
                  </a:lnTo>
                  <a:lnTo>
                    <a:pt x="560" y="314"/>
                  </a:lnTo>
                  <a:lnTo>
                    <a:pt x="560" y="314"/>
                  </a:lnTo>
                  <a:lnTo>
                    <a:pt x="558" y="318"/>
                  </a:lnTo>
                  <a:lnTo>
                    <a:pt x="556" y="322"/>
                  </a:lnTo>
                  <a:lnTo>
                    <a:pt x="556" y="322"/>
                  </a:lnTo>
                  <a:lnTo>
                    <a:pt x="544" y="330"/>
                  </a:lnTo>
                  <a:lnTo>
                    <a:pt x="524" y="338"/>
                  </a:lnTo>
                  <a:lnTo>
                    <a:pt x="524" y="338"/>
                  </a:lnTo>
                  <a:lnTo>
                    <a:pt x="504" y="344"/>
                  </a:lnTo>
                  <a:lnTo>
                    <a:pt x="482" y="350"/>
                  </a:lnTo>
                  <a:lnTo>
                    <a:pt x="456" y="356"/>
                  </a:lnTo>
                  <a:lnTo>
                    <a:pt x="426" y="360"/>
                  </a:lnTo>
                  <a:lnTo>
                    <a:pt x="426" y="360"/>
                  </a:lnTo>
                  <a:lnTo>
                    <a:pt x="360" y="366"/>
                  </a:lnTo>
                  <a:lnTo>
                    <a:pt x="288" y="368"/>
                  </a:lnTo>
                  <a:lnTo>
                    <a:pt x="288" y="368"/>
                  </a:lnTo>
                  <a:lnTo>
                    <a:pt x="232" y="366"/>
                  </a:lnTo>
                  <a:lnTo>
                    <a:pt x="180" y="362"/>
                  </a:lnTo>
                  <a:lnTo>
                    <a:pt x="132" y="358"/>
                  </a:lnTo>
                  <a:lnTo>
                    <a:pt x="92" y="350"/>
                  </a:lnTo>
                  <a:lnTo>
                    <a:pt x="92" y="350"/>
                  </a:lnTo>
                  <a:lnTo>
                    <a:pt x="58" y="340"/>
                  </a:lnTo>
                  <a:lnTo>
                    <a:pt x="34" y="330"/>
                  </a:lnTo>
                  <a:lnTo>
                    <a:pt x="34" y="330"/>
                  </a:lnTo>
                  <a:lnTo>
                    <a:pt x="26" y="326"/>
                  </a:lnTo>
                  <a:lnTo>
                    <a:pt x="20" y="322"/>
                  </a:lnTo>
                  <a:lnTo>
                    <a:pt x="20" y="322"/>
                  </a:lnTo>
                  <a:lnTo>
                    <a:pt x="18" y="318"/>
                  </a:lnTo>
                  <a:lnTo>
                    <a:pt x="16" y="314"/>
                  </a:lnTo>
                  <a:lnTo>
                    <a:pt x="16" y="70"/>
                  </a:lnTo>
                  <a:lnTo>
                    <a:pt x="8" y="70"/>
                  </a:lnTo>
                  <a:lnTo>
                    <a:pt x="0" y="70"/>
                  </a:lnTo>
                  <a:lnTo>
                    <a:pt x="0" y="314"/>
                  </a:lnTo>
                  <a:lnTo>
                    <a:pt x="0" y="314"/>
                  </a:lnTo>
                  <a:lnTo>
                    <a:pt x="2" y="324"/>
                  </a:lnTo>
                  <a:lnTo>
                    <a:pt x="8" y="332"/>
                  </a:lnTo>
                  <a:lnTo>
                    <a:pt x="8" y="332"/>
                  </a:lnTo>
                  <a:lnTo>
                    <a:pt x="16" y="338"/>
                  </a:lnTo>
                  <a:lnTo>
                    <a:pt x="24" y="344"/>
                  </a:lnTo>
                  <a:lnTo>
                    <a:pt x="46" y="354"/>
                  </a:lnTo>
                  <a:lnTo>
                    <a:pt x="46" y="354"/>
                  </a:lnTo>
                  <a:lnTo>
                    <a:pt x="68" y="360"/>
                  </a:lnTo>
                  <a:lnTo>
                    <a:pt x="92" y="366"/>
                  </a:lnTo>
                  <a:lnTo>
                    <a:pt x="118" y="370"/>
                  </a:lnTo>
                  <a:lnTo>
                    <a:pt x="148" y="376"/>
                  </a:lnTo>
                  <a:lnTo>
                    <a:pt x="148" y="376"/>
                  </a:lnTo>
                  <a:lnTo>
                    <a:pt x="214" y="382"/>
                  </a:lnTo>
                  <a:lnTo>
                    <a:pt x="288" y="384"/>
                  </a:lnTo>
                  <a:lnTo>
                    <a:pt x="288" y="384"/>
                  </a:lnTo>
                  <a:lnTo>
                    <a:pt x="344" y="382"/>
                  </a:lnTo>
                  <a:lnTo>
                    <a:pt x="398" y="378"/>
                  </a:lnTo>
                  <a:lnTo>
                    <a:pt x="446" y="372"/>
                  </a:lnTo>
                  <a:lnTo>
                    <a:pt x="488" y="366"/>
                  </a:lnTo>
                  <a:lnTo>
                    <a:pt x="488" y="366"/>
                  </a:lnTo>
                  <a:lnTo>
                    <a:pt x="522" y="356"/>
                  </a:lnTo>
                  <a:lnTo>
                    <a:pt x="550" y="346"/>
                  </a:lnTo>
                  <a:lnTo>
                    <a:pt x="550" y="346"/>
                  </a:lnTo>
                  <a:lnTo>
                    <a:pt x="560" y="338"/>
                  </a:lnTo>
                  <a:lnTo>
                    <a:pt x="568" y="332"/>
                  </a:lnTo>
                  <a:lnTo>
                    <a:pt x="568" y="332"/>
                  </a:lnTo>
                  <a:lnTo>
                    <a:pt x="574" y="324"/>
                  </a:lnTo>
                  <a:lnTo>
                    <a:pt x="576" y="314"/>
                  </a:lnTo>
                  <a:lnTo>
                    <a:pt x="576" y="70"/>
                  </a:lnTo>
                  <a:lnTo>
                    <a:pt x="576" y="70"/>
                  </a:lnTo>
                  <a:lnTo>
                    <a:pt x="574" y="60"/>
                  </a:lnTo>
                  <a:lnTo>
                    <a:pt x="568" y="52"/>
                  </a:lnTo>
                  <a:lnTo>
                    <a:pt x="568" y="52"/>
                  </a:lnTo>
                  <a:lnTo>
                    <a:pt x="560" y="46"/>
                  </a:lnTo>
                  <a:lnTo>
                    <a:pt x="552" y="40"/>
                  </a:lnTo>
                  <a:lnTo>
                    <a:pt x="530" y="30"/>
                  </a:lnTo>
                  <a:lnTo>
                    <a:pt x="530" y="30"/>
                  </a:lnTo>
                  <a:lnTo>
                    <a:pt x="508" y="24"/>
                  </a:lnTo>
                  <a:lnTo>
                    <a:pt x="484" y="18"/>
                  </a:lnTo>
                  <a:lnTo>
                    <a:pt x="458" y="12"/>
                  </a:lnTo>
                  <a:lnTo>
                    <a:pt x="428" y="8"/>
                  </a:lnTo>
                  <a:lnTo>
                    <a:pt x="428" y="8"/>
                  </a:lnTo>
                  <a:lnTo>
                    <a:pt x="362" y="2"/>
                  </a:lnTo>
                  <a:lnTo>
                    <a:pt x="288" y="0"/>
                  </a:lnTo>
                  <a:lnTo>
                    <a:pt x="288" y="0"/>
                  </a:lnTo>
                  <a:lnTo>
                    <a:pt x="232" y="2"/>
                  </a:lnTo>
                  <a:lnTo>
                    <a:pt x="178" y="4"/>
                  </a:lnTo>
                  <a:lnTo>
                    <a:pt x="130" y="10"/>
                  </a:lnTo>
                  <a:lnTo>
                    <a:pt x="88" y="18"/>
                  </a:lnTo>
                  <a:lnTo>
                    <a:pt x="88" y="18"/>
                  </a:lnTo>
                  <a:lnTo>
                    <a:pt x="54" y="28"/>
                  </a:lnTo>
                  <a:lnTo>
                    <a:pt x="26" y="38"/>
                  </a:lnTo>
                  <a:lnTo>
                    <a:pt x="26" y="38"/>
                  </a:lnTo>
                  <a:lnTo>
                    <a:pt x="16" y="44"/>
                  </a:lnTo>
                  <a:lnTo>
                    <a:pt x="8" y="52"/>
                  </a:lnTo>
                  <a:lnTo>
                    <a:pt x="8" y="52"/>
                  </a:lnTo>
                  <a:lnTo>
                    <a:pt x="2" y="60"/>
                  </a:lnTo>
                  <a:lnTo>
                    <a:pt x="0" y="70"/>
                  </a:lnTo>
                  <a:lnTo>
                    <a:pt x="8"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448" name="Rectangle 1564">
            <a:extLst>
              <a:ext uri="{FF2B5EF4-FFF2-40B4-BE49-F238E27FC236}">
                <a16:creationId xmlns:a16="http://schemas.microsoft.com/office/drawing/2014/main" xmlns="" id="{82484752-12CB-4B11-8B32-38083CCD6200}"/>
              </a:ext>
            </a:extLst>
          </p:cNvPr>
          <p:cNvSpPr>
            <a:spLocks noChangeArrowheads="1"/>
          </p:cNvSpPr>
          <p:nvPr/>
        </p:nvSpPr>
        <p:spPr bwMode="auto">
          <a:xfrm>
            <a:off x="1416297" y="4076164"/>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学工</a:t>
            </a:r>
            <a:endParaRPr lang="zh-CN" altLang="zh-CN" sz="1000" dirty="0"/>
          </a:p>
        </p:txBody>
      </p:sp>
      <p:sp>
        <p:nvSpPr>
          <p:cNvPr id="449" name="Rectangle 1565">
            <a:extLst>
              <a:ext uri="{FF2B5EF4-FFF2-40B4-BE49-F238E27FC236}">
                <a16:creationId xmlns:a16="http://schemas.microsoft.com/office/drawing/2014/main" xmlns="" id="{A6214462-9C5A-41CC-9340-3E5386BD813C}"/>
              </a:ext>
            </a:extLst>
          </p:cNvPr>
          <p:cNvSpPr>
            <a:spLocks noChangeArrowheads="1"/>
          </p:cNvSpPr>
          <p:nvPr/>
        </p:nvSpPr>
        <p:spPr bwMode="auto">
          <a:xfrm>
            <a:off x="1822541" y="4076164"/>
            <a:ext cx="3847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一卡通</a:t>
            </a:r>
            <a:endParaRPr lang="zh-CN" altLang="zh-CN" sz="1000"/>
          </a:p>
        </p:txBody>
      </p:sp>
      <p:sp>
        <p:nvSpPr>
          <p:cNvPr id="450" name="Rectangle 1566">
            <a:extLst>
              <a:ext uri="{FF2B5EF4-FFF2-40B4-BE49-F238E27FC236}">
                <a16:creationId xmlns:a16="http://schemas.microsoft.com/office/drawing/2014/main" xmlns="" id="{78E6A6C1-AEAA-4EED-A642-C6FDA15B8078}"/>
              </a:ext>
            </a:extLst>
          </p:cNvPr>
          <p:cNvSpPr>
            <a:spLocks noChangeArrowheads="1"/>
          </p:cNvSpPr>
          <p:nvPr/>
        </p:nvSpPr>
        <p:spPr bwMode="auto">
          <a:xfrm>
            <a:off x="2300355" y="4076164"/>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教务</a:t>
            </a:r>
            <a:endParaRPr lang="zh-CN" altLang="zh-CN" sz="1000"/>
          </a:p>
        </p:txBody>
      </p:sp>
      <p:sp>
        <p:nvSpPr>
          <p:cNvPr id="451" name="Rectangle 1567">
            <a:extLst>
              <a:ext uri="{FF2B5EF4-FFF2-40B4-BE49-F238E27FC236}">
                <a16:creationId xmlns:a16="http://schemas.microsoft.com/office/drawing/2014/main" xmlns="" id="{1AD7DE6C-D721-43DD-A825-774C78CCE1DA}"/>
              </a:ext>
            </a:extLst>
          </p:cNvPr>
          <p:cNvSpPr>
            <a:spLocks noChangeArrowheads="1"/>
          </p:cNvSpPr>
          <p:nvPr/>
        </p:nvSpPr>
        <p:spPr bwMode="auto">
          <a:xfrm>
            <a:off x="2706599" y="4076164"/>
            <a:ext cx="38472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a:latin typeface="微软雅黑" panose="020B0503020204020204" pitchFamily="34" charset="-122"/>
                <a:ea typeface="微软雅黑" panose="020B0503020204020204" pitchFamily="34" charset="-122"/>
              </a:rPr>
              <a:t>图书馆</a:t>
            </a:r>
            <a:endParaRPr lang="zh-CN" altLang="zh-CN" sz="1000"/>
          </a:p>
        </p:txBody>
      </p:sp>
      <p:sp>
        <p:nvSpPr>
          <p:cNvPr id="452" name="Rectangle 1568">
            <a:extLst>
              <a:ext uri="{FF2B5EF4-FFF2-40B4-BE49-F238E27FC236}">
                <a16:creationId xmlns:a16="http://schemas.microsoft.com/office/drawing/2014/main" xmlns="" id="{A768204E-73FC-4428-8151-4B0E92C967B1}"/>
              </a:ext>
            </a:extLst>
          </p:cNvPr>
          <p:cNvSpPr>
            <a:spLocks noChangeArrowheads="1"/>
          </p:cNvSpPr>
          <p:nvPr/>
        </p:nvSpPr>
        <p:spPr bwMode="auto">
          <a:xfrm>
            <a:off x="3110825" y="4076164"/>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业务系统</a:t>
            </a:r>
            <a:endParaRPr lang="zh-CN" altLang="zh-CN" sz="1000" dirty="0"/>
          </a:p>
        </p:txBody>
      </p:sp>
      <p:grpSp>
        <p:nvGrpSpPr>
          <p:cNvPr id="460" name="组合 459">
            <a:extLst>
              <a:ext uri="{FF2B5EF4-FFF2-40B4-BE49-F238E27FC236}">
                <a16:creationId xmlns:a16="http://schemas.microsoft.com/office/drawing/2014/main" xmlns="" id="{94A0C878-5BE5-4957-B55A-E1EBC1401FEB}"/>
              </a:ext>
            </a:extLst>
          </p:cNvPr>
          <p:cNvGrpSpPr/>
          <p:nvPr/>
        </p:nvGrpSpPr>
        <p:grpSpPr>
          <a:xfrm>
            <a:off x="4159702" y="3878839"/>
            <a:ext cx="205642" cy="164438"/>
            <a:chOff x="14217650" y="11744325"/>
            <a:chExt cx="647700" cy="460375"/>
          </a:xfrm>
        </p:grpSpPr>
        <p:sp>
          <p:nvSpPr>
            <p:cNvPr id="461" name="Freeform 1575">
              <a:extLst>
                <a:ext uri="{FF2B5EF4-FFF2-40B4-BE49-F238E27FC236}">
                  <a16:creationId xmlns:a16="http://schemas.microsoft.com/office/drawing/2014/main" xmlns="" id="{C68B0629-B44C-4C17-8BF0-9A8856CFB739}"/>
                </a:ext>
              </a:extLst>
            </p:cNvPr>
            <p:cNvSpPr>
              <a:spLocks/>
            </p:cNvSpPr>
            <p:nvPr/>
          </p:nvSpPr>
          <p:spPr bwMode="auto">
            <a:xfrm>
              <a:off x="14538325" y="11928475"/>
              <a:ext cx="317500" cy="276225"/>
            </a:xfrm>
            <a:custGeom>
              <a:avLst/>
              <a:gdLst>
                <a:gd name="T0" fmla="*/ 200 w 200"/>
                <a:gd name="T1" fmla="*/ 0 h 174"/>
                <a:gd name="T2" fmla="*/ 200 w 200"/>
                <a:gd name="T3" fmla="*/ 58 h 174"/>
                <a:gd name="T4" fmla="*/ 0 w 200"/>
                <a:gd name="T5" fmla="*/ 174 h 174"/>
                <a:gd name="T6" fmla="*/ 0 w 200"/>
                <a:gd name="T7" fmla="*/ 114 h 174"/>
                <a:gd name="T8" fmla="*/ 200 w 200"/>
                <a:gd name="T9" fmla="*/ 0 h 174"/>
              </a:gdLst>
              <a:ahLst/>
              <a:cxnLst>
                <a:cxn ang="0">
                  <a:pos x="T0" y="T1"/>
                </a:cxn>
                <a:cxn ang="0">
                  <a:pos x="T2" y="T3"/>
                </a:cxn>
                <a:cxn ang="0">
                  <a:pos x="T4" y="T5"/>
                </a:cxn>
                <a:cxn ang="0">
                  <a:pos x="T6" y="T7"/>
                </a:cxn>
                <a:cxn ang="0">
                  <a:pos x="T8" y="T9"/>
                </a:cxn>
              </a:cxnLst>
              <a:rect l="0" t="0" r="r" b="b"/>
              <a:pathLst>
                <a:path w="200" h="174">
                  <a:moveTo>
                    <a:pt x="200" y="0"/>
                  </a:moveTo>
                  <a:lnTo>
                    <a:pt x="200" y="58"/>
                  </a:lnTo>
                  <a:lnTo>
                    <a:pt x="0" y="174"/>
                  </a:lnTo>
                  <a:lnTo>
                    <a:pt x="0" y="114"/>
                  </a:lnTo>
                  <a:lnTo>
                    <a:pt x="200" y="0"/>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2" name="Freeform 1576">
              <a:extLst>
                <a:ext uri="{FF2B5EF4-FFF2-40B4-BE49-F238E27FC236}">
                  <a16:creationId xmlns:a16="http://schemas.microsoft.com/office/drawing/2014/main" xmlns="" id="{F129536B-BFDF-45D4-B500-A7C4C3E70D23}"/>
                </a:ext>
              </a:extLst>
            </p:cNvPr>
            <p:cNvSpPr>
              <a:spLocks/>
            </p:cNvSpPr>
            <p:nvPr/>
          </p:nvSpPr>
          <p:spPr bwMode="auto">
            <a:xfrm>
              <a:off x="14538325" y="11928475"/>
              <a:ext cx="317500" cy="276225"/>
            </a:xfrm>
            <a:custGeom>
              <a:avLst/>
              <a:gdLst>
                <a:gd name="T0" fmla="*/ 200 w 200"/>
                <a:gd name="T1" fmla="*/ 0 h 174"/>
                <a:gd name="T2" fmla="*/ 200 w 200"/>
                <a:gd name="T3" fmla="*/ 58 h 174"/>
                <a:gd name="T4" fmla="*/ 0 w 200"/>
                <a:gd name="T5" fmla="*/ 174 h 174"/>
                <a:gd name="T6" fmla="*/ 0 w 200"/>
                <a:gd name="T7" fmla="*/ 114 h 174"/>
                <a:gd name="T8" fmla="*/ 200 w 200"/>
                <a:gd name="T9" fmla="*/ 0 h 174"/>
              </a:gdLst>
              <a:ahLst/>
              <a:cxnLst>
                <a:cxn ang="0">
                  <a:pos x="T0" y="T1"/>
                </a:cxn>
                <a:cxn ang="0">
                  <a:pos x="T2" y="T3"/>
                </a:cxn>
                <a:cxn ang="0">
                  <a:pos x="T4" y="T5"/>
                </a:cxn>
                <a:cxn ang="0">
                  <a:pos x="T6" y="T7"/>
                </a:cxn>
                <a:cxn ang="0">
                  <a:pos x="T8" y="T9"/>
                </a:cxn>
              </a:cxnLst>
              <a:rect l="0" t="0" r="r" b="b"/>
              <a:pathLst>
                <a:path w="200" h="174">
                  <a:moveTo>
                    <a:pt x="200" y="0"/>
                  </a:moveTo>
                  <a:lnTo>
                    <a:pt x="200" y="58"/>
                  </a:lnTo>
                  <a:lnTo>
                    <a:pt x="0" y="174"/>
                  </a:lnTo>
                  <a:lnTo>
                    <a:pt x="0" y="114"/>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3" name="Freeform 1577">
              <a:extLst>
                <a:ext uri="{FF2B5EF4-FFF2-40B4-BE49-F238E27FC236}">
                  <a16:creationId xmlns:a16="http://schemas.microsoft.com/office/drawing/2014/main" xmlns="" id="{11774FC3-61B4-48D5-9354-21818C51E672}"/>
                </a:ext>
              </a:extLst>
            </p:cNvPr>
            <p:cNvSpPr>
              <a:spLocks/>
            </p:cNvSpPr>
            <p:nvPr/>
          </p:nvSpPr>
          <p:spPr bwMode="auto">
            <a:xfrm>
              <a:off x="14217650" y="11928475"/>
              <a:ext cx="320675" cy="276225"/>
            </a:xfrm>
            <a:custGeom>
              <a:avLst/>
              <a:gdLst>
                <a:gd name="T0" fmla="*/ 202 w 202"/>
                <a:gd name="T1" fmla="*/ 114 h 174"/>
                <a:gd name="T2" fmla="*/ 202 w 202"/>
                <a:gd name="T3" fmla="*/ 174 h 174"/>
                <a:gd name="T4" fmla="*/ 0 w 202"/>
                <a:gd name="T5" fmla="*/ 58 h 174"/>
                <a:gd name="T6" fmla="*/ 0 w 202"/>
                <a:gd name="T7" fmla="*/ 0 h 174"/>
                <a:gd name="T8" fmla="*/ 202 w 202"/>
                <a:gd name="T9" fmla="*/ 114 h 174"/>
              </a:gdLst>
              <a:ahLst/>
              <a:cxnLst>
                <a:cxn ang="0">
                  <a:pos x="T0" y="T1"/>
                </a:cxn>
                <a:cxn ang="0">
                  <a:pos x="T2" y="T3"/>
                </a:cxn>
                <a:cxn ang="0">
                  <a:pos x="T4" y="T5"/>
                </a:cxn>
                <a:cxn ang="0">
                  <a:pos x="T6" y="T7"/>
                </a:cxn>
                <a:cxn ang="0">
                  <a:pos x="T8" y="T9"/>
                </a:cxn>
              </a:cxnLst>
              <a:rect l="0" t="0" r="r" b="b"/>
              <a:pathLst>
                <a:path w="202" h="174">
                  <a:moveTo>
                    <a:pt x="202" y="114"/>
                  </a:moveTo>
                  <a:lnTo>
                    <a:pt x="202" y="174"/>
                  </a:lnTo>
                  <a:lnTo>
                    <a:pt x="0" y="58"/>
                  </a:lnTo>
                  <a:lnTo>
                    <a:pt x="0" y="0"/>
                  </a:lnTo>
                  <a:lnTo>
                    <a:pt x="202" y="114"/>
                  </a:lnTo>
                  <a:close/>
                </a:path>
              </a:pathLst>
            </a:custGeom>
            <a:solidFill>
              <a:srgbClr val="3041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4" name="Freeform 1578">
              <a:extLst>
                <a:ext uri="{FF2B5EF4-FFF2-40B4-BE49-F238E27FC236}">
                  <a16:creationId xmlns:a16="http://schemas.microsoft.com/office/drawing/2014/main" xmlns="" id="{0E6DE662-E8DD-41F6-A3BA-19EA5C9C7219}"/>
                </a:ext>
              </a:extLst>
            </p:cNvPr>
            <p:cNvSpPr>
              <a:spLocks/>
            </p:cNvSpPr>
            <p:nvPr/>
          </p:nvSpPr>
          <p:spPr bwMode="auto">
            <a:xfrm>
              <a:off x="14217650" y="11928475"/>
              <a:ext cx="320675" cy="276225"/>
            </a:xfrm>
            <a:custGeom>
              <a:avLst/>
              <a:gdLst>
                <a:gd name="T0" fmla="*/ 202 w 202"/>
                <a:gd name="T1" fmla="*/ 114 h 174"/>
                <a:gd name="T2" fmla="*/ 202 w 202"/>
                <a:gd name="T3" fmla="*/ 174 h 174"/>
                <a:gd name="T4" fmla="*/ 0 w 202"/>
                <a:gd name="T5" fmla="*/ 58 h 174"/>
                <a:gd name="T6" fmla="*/ 0 w 202"/>
                <a:gd name="T7" fmla="*/ 0 h 174"/>
                <a:gd name="T8" fmla="*/ 202 w 202"/>
                <a:gd name="T9" fmla="*/ 114 h 174"/>
              </a:gdLst>
              <a:ahLst/>
              <a:cxnLst>
                <a:cxn ang="0">
                  <a:pos x="T0" y="T1"/>
                </a:cxn>
                <a:cxn ang="0">
                  <a:pos x="T2" y="T3"/>
                </a:cxn>
                <a:cxn ang="0">
                  <a:pos x="T4" y="T5"/>
                </a:cxn>
                <a:cxn ang="0">
                  <a:pos x="T6" y="T7"/>
                </a:cxn>
                <a:cxn ang="0">
                  <a:pos x="T8" y="T9"/>
                </a:cxn>
              </a:cxnLst>
              <a:rect l="0" t="0" r="r" b="b"/>
              <a:pathLst>
                <a:path w="202" h="174">
                  <a:moveTo>
                    <a:pt x="202" y="114"/>
                  </a:moveTo>
                  <a:lnTo>
                    <a:pt x="202" y="174"/>
                  </a:lnTo>
                  <a:lnTo>
                    <a:pt x="0" y="58"/>
                  </a:lnTo>
                  <a:lnTo>
                    <a:pt x="0" y="0"/>
                  </a:lnTo>
                  <a:lnTo>
                    <a:pt x="202"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5" name="Freeform 1579">
              <a:extLst>
                <a:ext uri="{FF2B5EF4-FFF2-40B4-BE49-F238E27FC236}">
                  <a16:creationId xmlns:a16="http://schemas.microsoft.com/office/drawing/2014/main" xmlns="" id="{41BB36CC-AB76-4D7D-8A90-1D7F7900542D}"/>
                </a:ext>
              </a:extLst>
            </p:cNvPr>
            <p:cNvSpPr>
              <a:spLocks/>
            </p:cNvSpPr>
            <p:nvPr/>
          </p:nvSpPr>
          <p:spPr bwMode="auto">
            <a:xfrm>
              <a:off x="14217650" y="11744325"/>
              <a:ext cx="638175" cy="365125"/>
            </a:xfrm>
            <a:custGeom>
              <a:avLst/>
              <a:gdLst>
                <a:gd name="T0" fmla="*/ 402 w 402"/>
                <a:gd name="T1" fmla="*/ 116 h 230"/>
                <a:gd name="T2" fmla="*/ 202 w 402"/>
                <a:gd name="T3" fmla="*/ 230 h 230"/>
                <a:gd name="T4" fmla="*/ 0 w 402"/>
                <a:gd name="T5" fmla="*/ 116 h 230"/>
                <a:gd name="T6" fmla="*/ 202 w 402"/>
                <a:gd name="T7" fmla="*/ 0 h 230"/>
                <a:gd name="T8" fmla="*/ 402 w 402"/>
                <a:gd name="T9" fmla="*/ 116 h 230"/>
              </a:gdLst>
              <a:ahLst/>
              <a:cxnLst>
                <a:cxn ang="0">
                  <a:pos x="T0" y="T1"/>
                </a:cxn>
                <a:cxn ang="0">
                  <a:pos x="T2" y="T3"/>
                </a:cxn>
                <a:cxn ang="0">
                  <a:pos x="T4" y="T5"/>
                </a:cxn>
                <a:cxn ang="0">
                  <a:pos x="T6" y="T7"/>
                </a:cxn>
                <a:cxn ang="0">
                  <a:pos x="T8" y="T9"/>
                </a:cxn>
              </a:cxnLst>
              <a:rect l="0" t="0" r="r" b="b"/>
              <a:pathLst>
                <a:path w="402" h="230">
                  <a:moveTo>
                    <a:pt x="402" y="116"/>
                  </a:moveTo>
                  <a:lnTo>
                    <a:pt x="202" y="230"/>
                  </a:lnTo>
                  <a:lnTo>
                    <a:pt x="0" y="116"/>
                  </a:lnTo>
                  <a:lnTo>
                    <a:pt x="202" y="0"/>
                  </a:lnTo>
                  <a:lnTo>
                    <a:pt x="402" y="116"/>
                  </a:lnTo>
                  <a:close/>
                </a:path>
              </a:pathLst>
            </a:custGeom>
            <a:solidFill>
              <a:srgbClr val="475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6" name="Freeform 1580">
              <a:extLst>
                <a:ext uri="{FF2B5EF4-FFF2-40B4-BE49-F238E27FC236}">
                  <a16:creationId xmlns:a16="http://schemas.microsoft.com/office/drawing/2014/main" xmlns="" id="{0798418A-4D8D-43E7-B88A-DA77E61DF9B5}"/>
                </a:ext>
              </a:extLst>
            </p:cNvPr>
            <p:cNvSpPr>
              <a:spLocks/>
            </p:cNvSpPr>
            <p:nvPr/>
          </p:nvSpPr>
          <p:spPr bwMode="auto">
            <a:xfrm>
              <a:off x="14217650" y="11744325"/>
              <a:ext cx="638175" cy="365125"/>
            </a:xfrm>
            <a:custGeom>
              <a:avLst/>
              <a:gdLst>
                <a:gd name="T0" fmla="*/ 402 w 402"/>
                <a:gd name="T1" fmla="*/ 116 h 230"/>
                <a:gd name="T2" fmla="*/ 202 w 402"/>
                <a:gd name="T3" fmla="*/ 230 h 230"/>
                <a:gd name="T4" fmla="*/ 0 w 402"/>
                <a:gd name="T5" fmla="*/ 116 h 230"/>
                <a:gd name="T6" fmla="*/ 202 w 402"/>
                <a:gd name="T7" fmla="*/ 0 h 230"/>
                <a:gd name="T8" fmla="*/ 402 w 402"/>
                <a:gd name="T9" fmla="*/ 116 h 230"/>
              </a:gdLst>
              <a:ahLst/>
              <a:cxnLst>
                <a:cxn ang="0">
                  <a:pos x="T0" y="T1"/>
                </a:cxn>
                <a:cxn ang="0">
                  <a:pos x="T2" y="T3"/>
                </a:cxn>
                <a:cxn ang="0">
                  <a:pos x="T4" y="T5"/>
                </a:cxn>
                <a:cxn ang="0">
                  <a:pos x="T6" y="T7"/>
                </a:cxn>
                <a:cxn ang="0">
                  <a:pos x="T8" y="T9"/>
                </a:cxn>
              </a:cxnLst>
              <a:rect l="0" t="0" r="r" b="b"/>
              <a:pathLst>
                <a:path w="402" h="230">
                  <a:moveTo>
                    <a:pt x="402" y="116"/>
                  </a:moveTo>
                  <a:lnTo>
                    <a:pt x="202" y="230"/>
                  </a:lnTo>
                  <a:lnTo>
                    <a:pt x="0" y="116"/>
                  </a:lnTo>
                  <a:lnTo>
                    <a:pt x="202" y="0"/>
                  </a:lnTo>
                  <a:lnTo>
                    <a:pt x="402" y="1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7" name="Freeform 1581">
              <a:extLst>
                <a:ext uri="{FF2B5EF4-FFF2-40B4-BE49-F238E27FC236}">
                  <a16:creationId xmlns:a16="http://schemas.microsoft.com/office/drawing/2014/main" xmlns="" id="{D595FC4B-93BE-4E75-A8FE-8F0F0FA71854}"/>
                </a:ext>
              </a:extLst>
            </p:cNvPr>
            <p:cNvSpPr>
              <a:spLocks noEditPoints="1"/>
            </p:cNvSpPr>
            <p:nvPr/>
          </p:nvSpPr>
          <p:spPr bwMode="auto">
            <a:xfrm>
              <a:off x="14531975" y="11947525"/>
              <a:ext cx="333375" cy="241300"/>
            </a:xfrm>
            <a:custGeom>
              <a:avLst/>
              <a:gdLst>
                <a:gd name="T0" fmla="*/ 0 w 210"/>
                <a:gd name="T1" fmla="*/ 144 h 152"/>
                <a:gd name="T2" fmla="*/ 204 w 210"/>
                <a:gd name="T3" fmla="*/ 28 h 152"/>
                <a:gd name="T4" fmla="*/ 210 w 210"/>
                <a:gd name="T5" fmla="*/ 36 h 152"/>
                <a:gd name="T6" fmla="*/ 6 w 210"/>
                <a:gd name="T7" fmla="*/ 152 h 152"/>
                <a:gd name="T8" fmla="*/ 0 w 210"/>
                <a:gd name="T9" fmla="*/ 144 h 152"/>
                <a:gd name="T10" fmla="*/ 0 w 210"/>
                <a:gd name="T11" fmla="*/ 128 h 152"/>
                <a:gd name="T12" fmla="*/ 204 w 210"/>
                <a:gd name="T13" fmla="*/ 14 h 152"/>
                <a:gd name="T14" fmla="*/ 210 w 210"/>
                <a:gd name="T15" fmla="*/ 22 h 152"/>
                <a:gd name="T16" fmla="*/ 6 w 210"/>
                <a:gd name="T17" fmla="*/ 136 h 152"/>
                <a:gd name="T18" fmla="*/ 0 w 210"/>
                <a:gd name="T19" fmla="*/ 128 h 152"/>
                <a:gd name="T20" fmla="*/ 0 w 210"/>
                <a:gd name="T21" fmla="*/ 114 h 152"/>
                <a:gd name="T22" fmla="*/ 204 w 210"/>
                <a:gd name="T23" fmla="*/ 0 h 152"/>
                <a:gd name="T24" fmla="*/ 210 w 210"/>
                <a:gd name="T25" fmla="*/ 8 h 152"/>
                <a:gd name="T26" fmla="*/ 6 w 210"/>
                <a:gd name="T27" fmla="*/ 122 h 152"/>
                <a:gd name="T28" fmla="*/ 0 w 210"/>
                <a:gd name="T29" fmla="*/ 11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152">
                  <a:moveTo>
                    <a:pt x="0" y="144"/>
                  </a:moveTo>
                  <a:lnTo>
                    <a:pt x="204" y="28"/>
                  </a:lnTo>
                  <a:lnTo>
                    <a:pt x="210" y="36"/>
                  </a:lnTo>
                  <a:lnTo>
                    <a:pt x="6" y="152"/>
                  </a:lnTo>
                  <a:lnTo>
                    <a:pt x="0" y="144"/>
                  </a:lnTo>
                  <a:close/>
                  <a:moveTo>
                    <a:pt x="0" y="128"/>
                  </a:moveTo>
                  <a:lnTo>
                    <a:pt x="204" y="14"/>
                  </a:lnTo>
                  <a:lnTo>
                    <a:pt x="210" y="22"/>
                  </a:lnTo>
                  <a:lnTo>
                    <a:pt x="6" y="136"/>
                  </a:lnTo>
                  <a:lnTo>
                    <a:pt x="0" y="128"/>
                  </a:lnTo>
                  <a:close/>
                  <a:moveTo>
                    <a:pt x="0" y="114"/>
                  </a:moveTo>
                  <a:lnTo>
                    <a:pt x="204" y="0"/>
                  </a:lnTo>
                  <a:lnTo>
                    <a:pt x="210" y="8"/>
                  </a:lnTo>
                  <a:lnTo>
                    <a:pt x="6" y="122"/>
                  </a:lnTo>
                  <a:lnTo>
                    <a:pt x="0" y="114"/>
                  </a:lnTo>
                  <a:close/>
                </a:path>
              </a:pathLst>
            </a:custGeom>
            <a:solidFill>
              <a:srgbClr val="4D5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8" name="Freeform 1582">
              <a:extLst>
                <a:ext uri="{FF2B5EF4-FFF2-40B4-BE49-F238E27FC236}">
                  <a16:creationId xmlns:a16="http://schemas.microsoft.com/office/drawing/2014/main" xmlns="" id="{10EA9E93-3925-47B0-AAAF-F85B15EC9F96}"/>
                </a:ext>
              </a:extLst>
            </p:cNvPr>
            <p:cNvSpPr>
              <a:spLocks/>
            </p:cNvSpPr>
            <p:nvPr/>
          </p:nvSpPr>
          <p:spPr bwMode="auto">
            <a:xfrm>
              <a:off x="14531975" y="11991975"/>
              <a:ext cx="333375" cy="196850"/>
            </a:xfrm>
            <a:custGeom>
              <a:avLst/>
              <a:gdLst>
                <a:gd name="T0" fmla="*/ 0 w 210"/>
                <a:gd name="T1" fmla="*/ 116 h 124"/>
                <a:gd name="T2" fmla="*/ 204 w 210"/>
                <a:gd name="T3" fmla="*/ 0 h 124"/>
                <a:gd name="T4" fmla="*/ 210 w 210"/>
                <a:gd name="T5" fmla="*/ 8 h 124"/>
                <a:gd name="T6" fmla="*/ 6 w 210"/>
                <a:gd name="T7" fmla="*/ 124 h 124"/>
              </a:gdLst>
              <a:ahLst/>
              <a:cxnLst>
                <a:cxn ang="0">
                  <a:pos x="T0" y="T1"/>
                </a:cxn>
                <a:cxn ang="0">
                  <a:pos x="T2" y="T3"/>
                </a:cxn>
                <a:cxn ang="0">
                  <a:pos x="T4" y="T5"/>
                </a:cxn>
                <a:cxn ang="0">
                  <a:pos x="T6" y="T7"/>
                </a:cxn>
              </a:cxnLst>
              <a:rect l="0" t="0" r="r" b="b"/>
              <a:pathLst>
                <a:path w="210" h="124">
                  <a:moveTo>
                    <a:pt x="0" y="116"/>
                  </a:moveTo>
                  <a:lnTo>
                    <a:pt x="204" y="0"/>
                  </a:lnTo>
                  <a:lnTo>
                    <a:pt x="210" y="8"/>
                  </a:lnTo>
                  <a:lnTo>
                    <a:pt x="6" y="1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69" name="Freeform 1583">
              <a:extLst>
                <a:ext uri="{FF2B5EF4-FFF2-40B4-BE49-F238E27FC236}">
                  <a16:creationId xmlns:a16="http://schemas.microsoft.com/office/drawing/2014/main" xmlns="" id="{78811F21-4749-4151-BDE5-90E0DC76A832}"/>
                </a:ext>
              </a:extLst>
            </p:cNvPr>
            <p:cNvSpPr>
              <a:spLocks/>
            </p:cNvSpPr>
            <p:nvPr/>
          </p:nvSpPr>
          <p:spPr bwMode="auto">
            <a:xfrm>
              <a:off x="14531975" y="11969750"/>
              <a:ext cx="333375" cy="193675"/>
            </a:xfrm>
            <a:custGeom>
              <a:avLst/>
              <a:gdLst>
                <a:gd name="T0" fmla="*/ 0 w 210"/>
                <a:gd name="T1" fmla="*/ 114 h 122"/>
                <a:gd name="T2" fmla="*/ 204 w 210"/>
                <a:gd name="T3" fmla="*/ 0 h 122"/>
                <a:gd name="T4" fmla="*/ 210 w 210"/>
                <a:gd name="T5" fmla="*/ 8 h 122"/>
                <a:gd name="T6" fmla="*/ 6 w 210"/>
                <a:gd name="T7" fmla="*/ 122 h 122"/>
                <a:gd name="T8" fmla="*/ 0 w 210"/>
                <a:gd name="T9" fmla="*/ 114 h 122"/>
              </a:gdLst>
              <a:ahLst/>
              <a:cxnLst>
                <a:cxn ang="0">
                  <a:pos x="T0" y="T1"/>
                </a:cxn>
                <a:cxn ang="0">
                  <a:pos x="T2" y="T3"/>
                </a:cxn>
                <a:cxn ang="0">
                  <a:pos x="T4" y="T5"/>
                </a:cxn>
                <a:cxn ang="0">
                  <a:pos x="T6" y="T7"/>
                </a:cxn>
                <a:cxn ang="0">
                  <a:pos x="T8" y="T9"/>
                </a:cxn>
              </a:cxnLst>
              <a:rect l="0" t="0" r="r" b="b"/>
              <a:pathLst>
                <a:path w="210" h="122">
                  <a:moveTo>
                    <a:pt x="0" y="114"/>
                  </a:moveTo>
                  <a:lnTo>
                    <a:pt x="204" y="0"/>
                  </a:lnTo>
                  <a:lnTo>
                    <a:pt x="210" y="8"/>
                  </a:lnTo>
                  <a:lnTo>
                    <a:pt x="6" y="122"/>
                  </a:lnTo>
                  <a:lnTo>
                    <a:pt x="0"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0" name="Freeform 1584">
              <a:extLst>
                <a:ext uri="{FF2B5EF4-FFF2-40B4-BE49-F238E27FC236}">
                  <a16:creationId xmlns:a16="http://schemas.microsoft.com/office/drawing/2014/main" xmlns="" id="{AA78BDD9-1CFC-48C6-965A-AC4A9FA9D710}"/>
                </a:ext>
              </a:extLst>
            </p:cNvPr>
            <p:cNvSpPr>
              <a:spLocks/>
            </p:cNvSpPr>
            <p:nvPr/>
          </p:nvSpPr>
          <p:spPr bwMode="auto">
            <a:xfrm>
              <a:off x="14531975" y="11947525"/>
              <a:ext cx="333375" cy="193675"/>
            </a:xfrm>
            <a:custGeom>
              <a:avLst/>
              <a:gdLst>
                <a:gd name="T0" fmla="*/ 0 w 210"/>
                <a:gd name="T1" fmla="*/ 114 h 122"/>
                <a:gd name="T2" fmla="*/ 204 w 210"/>
                <a:gd name="T3" fmla="*/ 0 h 122"/>
                <a:gd name="T4" fmla="*/ 210 w 210"/>
                <a:gd name="T5" fmla="*/ 8 h 122"/>
                <a:gd name="T6" fmla="*/ 6 w 210"/>
                <a:gd name="T7" fmla="*/ 122 h 122"/>
                <a:gd name="T8" fmla="*/ 0 w 210"/>
                <a:gd name="T9" fmla="*/ 114 h 122"/>
              </a:gdLst>
              <a:ahLst/>
              <a:cxnLst>
                <a:cxn ang="0">
                  <a:pos x="T0" y="T1"/>
                </a:cxn>
                <a:cxn ang="0">
                  <a:pos x="T2" y="T3"/>
                </a:cxn>
                <a:cxn ang="0">
                  <a:pos x="T4" y="T5"/>
                </a:cxn>
                <a:cxn ang="0">
                  <a:pos x="T6" y="T7"/>
                </a:cxn>
                <a:cxn ang="0">
                  <a:pos x="T8" y="T9"/>
                </a:cxn>
              </a:cxnLst>
              <a:rect l="0" t="0" r="r" b="b"/>
              <a:pathLst>
                <a:path w="210" h="122">
                  <a:moveTo>
                    <a:pt x="0" y="114"/>
                  </a:moveTo>
                  <a:lnTo>
                    <a:pt x="204" y="0"/>
                  </a:lnTo>
                  <a:lnTo>
                    <a:pt x="210" y="8"/>
                  </a:lnTo>
                  <a:lnTo>
                    <a:pt x="6" y="122"/>
                  </a:lnTo>
                  <a:lnTo>
                    <a:pt x="0"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1" name="Freeform 1585">
              <a:extLst>
                <a:ext uri="{FF2B5EF4-FFF2-40B4-BE49-F238E27FC236}">
                  <a16:creationId xmlns:a16="http://schemas.microsoft.com/office/drawing/2014/main" xmlns="" id="{25AF1C03-24E0-4491-AFB9-80FC190D8349}"/>
                </a:ext>
              </a:extLst>
            </p:cNvPr>
            <p:cNvSpPr>
              <a:spLocks/>
            </p:cNvSpPr>
            <p:nvPr/>
          </p:nvSpPr>
          <p:spPr bwMode="auto">
            <a:xfrm>
              <a:off x="14297025" y="11998325"/>
              <a:ext cx="34925" cy="57150"/>
            </a:xfrm>
            <a:custGeom>
              <a:avLst/>
              <a:gdLst>
                <a:gd name="T0" fmla="*/ 22 w 22"/>
                <a:gd name="T1" fmla="*/ 12 h 36"/>
                <a:gd name="T2" fmla="*/ 22 w 22"/>
                <a:gd name="T3" fmla="*/ 20 h 36"/>
                <a:gd name="T4" fmla="*/ 16 w 22"/>
                <a:gd name="T5" fmla="*/ 16 h 36"/>
                <a:gd name="T6" fmla="*/ 16 w 22"/>
                <a:gd name="T7" fmla="*/ 36 h 36"/>
                <a:gd name="T8" fmla="*/ 8 w 22"/>
                <a:gd name="T9" fmla="*/ 32 h 36"/>
                <a:gd name="T10" fmla="*/ 8 w 22"/>
                <a:gd name="T11" fmla="*/ 12 h 36"/>
                <a:gd name="T12" fmla="*/ 0 w 22"/>
                <a:gd name="T13" fmla="*/ 8 h 36"/>
                <a:gd name="T14" fmla="*/ 0 w 22"/>
                <a:gd name="T15" fmla="*/ 0 h 36"/>
                <a:gd name="T16" fmla="*/ 22 w 22"/>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6">
                  <a:moveTo>
                    <a:pt x="22" y="12"/>
                  </a:moveTo>
                  <a:lnTo>
                    <a:pt x="22" y="20"/>
                  </a:lnTo>
                  <a:lnTo>
                    <a:pt x="16" y="16"/>
                  </a:lnTo>
                  <a:lnTo>
                    <a:pt x="16" y="36"/>
                  </a:lnTo>
                  <a:lnTo>
                    <a:pt x="8" y="32"/>
                  </a:lnTo>
                  <a:lnTo>
                    <a:pt x="8" y="12"/>
                  </a:lnTo>
                  <a:lnTo>
                    <a:pt x="0" y="8"/>
                  </a:lnTo>
                  <a:lnTo>
                    <a:pt x="0" y="0"/>
                  </a:lnTo>
                  <a:lnTo>
                    <a:pt x="22"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2" name="Freeform 1586">
              <a:extLst>
                <a:ext uri="{FF2B5EF4-FFF2-40B4-BE49-F238E27FC236}">
                  <a16:creationId xmlns:a16="http://schemas.microsoft.com/office/drawing/2014/main" xmlns="" id="{99175DDF-2ABB-4A26-B66E-CE5559ACA291}"/>
                </a:ext>
              </a:extLst>
            </p:cNvPr>
            <p:cNvSpPr>
              <a:spLocks/>
            </p:cNvSpPr>
            <p:nvPr/>
          </p:nvSpPr>
          <p:spPr bwMode="auto">
            <a:xfrm>
              <a:off x="14297025" y="11998325"/>
              <a:ext cx="34925" cy="57150"/>
            </a:xfrm>
            <a:custGeom>
              <a:avLst/>
              <a:gdLst>
                <a:gd name="T0" fmla="*/ 22 w 22"/>
                <a:gd name="T1" fmla="*/ 12 h 36"/>
                <a:gd name="T2" fmla="*/ 22 w 22"/>
                <a:gd name="T3" fmla="*/ 20 h 36"/>
                <a:gd name="T4" fmla="*/ 16 w 22"/>
                <a:gd name="T5" fmla="*/ 16 h 36"/>
                <a:gd name="T6" fmla="*/ 16 w 22"/>
                <a:gd name="T7" fmla="*/ 36 h 36"/>
                <a:gd name="T8" fmla="*/ 8 w 22"/>
                <a:gd name="T9" fmla="*/ 32 h 36"/>
                <a:gd name="T10" fmla="*/ 8 w 22"/>
                <a:gd name="T11" fmla="*/ 12 h 36"/>
                <a:gd name="T12" fmla="*/ 0 w 22"/>
                <a:gd name="T13" fmla="*/ 8 h 36"/>
                <a:gd name="T14" fmla="*/ 0 w 22"/>
                <a:gd name="T15" fmla="*/ 0 h 36"/>
                <a:gd name="T16" fmla="*/ 22 w 22"/>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6">
                  <a:moveTo>
                    <a:pt x="22" y="12"/>
                  </a:moveTo>
                  <a:lnTo>
                    <a:pt x="22" y="20"/>
                  </a:lnTo>
                  <a:lnTo>
                    <a:pt x="16" y="16"/>
                  </a:lnTo>
                  <a:lnTo>
                    <a:pt x="16" y="36"/>
                  </a:lnTo>
                  <a:lnTo>
                    <a:pt x="8" y="32"/>
                  </a:lnTo>
                  <a:lnTo>
                    <a:pt x="8" y="12"/>
                  </a:lnTo>
                  <a:lnTo>
                    <a:pt x="0" y="8"/>
                  </a:lnTo>
                  <a:lnTo>
                    <a:pt x="0" y="0"/>
                  </a:lnTo>
                  <a:lnTo>
                    <a:pt x="22"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3" name="Freeform 1587">
              <a:extLst>
                <a:ext uri="{FF2B5EF4-FFF2-40B4-BE49-F238E27FC236}">
                  <a16:creationId xmlns:a16="http://schemas.microsoft.com/office/drawing/2014/main" xmlns="" id="{0AE5510D-8AC2-4F11-9623-364B1D0C3146}"/>
                </a:ext>
              </a:extLst>
            </p:cNvPr>
            <p:cNvSpPr>
              <a:spLocks/>
            </p:cNvSpPr>
            <p:nvPr/>
          </p:nvSpPr>
          <p:spPr bwMode="auto">
            <a:xfrm>
              <a:off x="14338300" y="12033250"/>
              <a:ext cx="22225" cy="38100"/>
            </a:xfrm>
            <a:custGeom>
              <a:avLst/>
              <a:gdLst>
                <a:gd name="T0" fmla="*/ 12 w 14"/>
                <a:gd name="T1" fmla="*/ 6 h 24"/>
                <a:gd name="T2" fmla="*/ 12 w 14"/>
                <a:gd name="T3" fmla="*/ 6 h 24"/>
                <a:gd name="T4" fmla="*/ 14 w 14"/>
                <a:gd name="T5" fmla="*/ 8 h 24"/>
                <a:gd name="T6" fmla="*/ 14 w 14"/>
                <a:gd name="T7" fmla="*/ 8 h 24"/>
                <a:gd name="T8" fmla="*/ 14 w 14"/>
                <a:gd name="T9" fmla="*/ 14 h 24"/>
                <a:gd name="T10" fmla="*/ 14 w 14"/>
                <a:gd name="T11" fmla="*/ 14 h 24"/>
                <a:gd name="T12" fmla="*/ 10 w 14"/>
                <a:gd name="T13" fmla="*/ 12 h 24"/>
                <a:gd name="T14" fmla="*/ 10 w 14"/>
                <a:gd name="T15" fmla="*/ 12 h 24"/>
                <a:gd name="T16" fmla="*/ 8 w 14"/>
                <a:gd name="T17" fmla="*/ 12 h 24"/>
                <a:gd name="T18" fmla="*/ 6 w 14"/>
                <a:gd name="T19" fmla="*/ 16 h 24"/>
                <a:gd name="T20" fmla="*/ 6 w 14"/>
                <a:gd name="T21" fmla="*/ 16 h 24"/>
                <a:gd name="T22" fmla="*/ 6 w 14"/>
                <a:gd name="T23" fmla="*/ 24 h 24"/>
                <a:gd name="T24" fmla="*/ 6 w 14"/>
                <a:gd name="T25" fmla="*/ 24 h 24"/>
                <a:gd name="T26" fmla="*/ 0 w 14"/>
                <a:gd name="T27" fmla="*/ 20 h 24"/>
                <a:gd name="T28" fmla="*/ 0 w 14"/>
                <a:gd name="T29" fmla="*/ 20 h 24"/>
                <a:gd name="T30" fmla="*/ 0 w 14"/>
                <a:gd name="T31" fmla="*/ 0 h 24"/>
                <a:gd name="T32" fmla="*/ 0 w 14"/>
                <a:gd name="T33" fmla="*/ 0 h 24"/>
                <a:gd name="T34" fmla="*/ 6 w 14"/>
                <a:gd name="T35" fmla="*/ 4 h 24"/>
                <a:gd name="T36" fmla="*/ 6 w 14"/>
                <a:gd name="T37" fmla="*/ 4 h 24"/>
                <a:gd name="T38" fmla="*/ 6 w 14"/>
                <a:gd name="T39" fmla="*/ 6 h 24"/>
                <a:gd name="T40" fmla="*/ 6 w 14"/>
                <a:gd name="T41" fmla="*/ 6 h 24"/>
                <a:gd name="T42" fmla="*/ 6 w 14"/>
                <a:gd name="T43" fmla="*/ 8 h 24"/>
                <a:gd name="T44" fmla="*/ 6 w 14"/>
                <a:gd name="T45" fmla="*/ 8 h 24"/>
                <a:gd name="T46" fmla="*/ 8 w 14"/>
                <a:gd name="T47" fmla="*/ 6 h 24"/>
                <a:gd name="T48" fmla="*/ 12 w 14"/>
                <a:gd name="T4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4">
                  <a:moveTo>
                    <a:pt x="12" y="6"/>
                  </a:moveTo>
                  <a:lnTo>
                    <a:pt x="12" y="6"/>
                  </a:lnTo>
                  <a:lnTo>
                    <a:pt x="14" y="8"/>
                  </a:lnTo>
                  <a:lnTo>
                    <a:pt x="14" y="8"/>
                  </a:lnTo>
                  <a:lnTo>
                    <a:pt x="14" y="14"/>
                  </a:lnTo>
                  <a:lnTo>
                    <a:pt x="14" y="14"/>
                  </a:lnTo>
                  <a:lnTo>
                    <a:pt x="10" y="12"/>
                  </a:lnTo>
                  <a:lnTo>
                    <a:pt x="10" y="12"/>
                  </a:lnTo>
                  <a:lnTo>
                    <a:pt x="8" y="12"/>
                  </a:lnTo>
                  <a:lnTo>
                    <a:pt x="6" y="16"/>
                  </a:lnTo>
                  <a:lnTo>
                    <a:pt x="6" y="16"/>
                  </a:lnTo>
                  <a:lnTo>
                    <a:pt x="6" y="24"/>
                  </a:lnTo>
                  <a:lnTo>
                    <a:pt x="6" y="24"/>
                  </a:lnTo>
                  <a:lnTo>
                    <a:pt x="0" y="20"/>
                  </a:lnTo>
                  <a:lnTo>
                    <a:pt x="0" y="20"/>
                  </a:lnTo>
                  <a:lnTo>
                    <a:pt x="0" y="0"/>
                  </a:lnTo>
                  <a:lnTo>
                    <a:pt x="0" y="0"/>
                  </a:lnTo>
                  <a:lnTo>
                    <a:pt x="6" y="4"/>
                  </a:lnTo>
                  <a:lnTo>
                    <a:pt x="6" y="4"/>
                  </a:lnTo>
                  <a:lnTo>
                    <a:pt x="6" y="6"/>
                  </a:lnTo>
                  <a:lnTo>
                    <a:pt x="6" y="6"/>
                  </a:lnTo>
                  <a:lnTo>
                    <a:pt x="6" y="8"/>
                  </a:lnTo>
                  <a:lnTo>
                    <a:pt x="6" y="8"/>
                  </a:lnTo>
                  <a:lnTo>
                    <a:pt x="8" y="6"/>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4" name="Freeform 1588">
              <a:extLst>
                <a:ext uri="{FF2B5EF4-FFF2-40B4-BE49-F238E27FC236}">
                  <a16:creationId xmlns:a16="http://schemas.microsoft.com/office/drawing/2014/main" xmlns="" id="{82B1A124-0723-44AA-BDBC-74F20909CD58}"/>
                </a:ext>
              </a:extLst>
            </p:cNvPr>
            <p:cNvSpPr>
              <a:spLocks/>
            </p:cNvSpPr>
            <p:nvPr/>
          </p:nvSpPr>
          <p:spPr bwMode="auto">
            <a:xfrm>
              <a:off x="14338300" y="12033250"/>
              <a:ext cx="22225" cy="38100"/>
            </a:xfrm>
            <a:custGeom>
              <a:avLst/>
              <a:gdLst>
                <a:gd name="T0" fmla="*/ 12 w 14"/>
                <a:gd name="T1" fmla="*/ 6 h 24"/>
                <a:gd name="T2" fmla="*/ 12 w 14"/>
                <a:gd name="T3" fmla="*/ 6 h 24"/>
                <a:gd name="T4" fmla="*/ 14 w 14"/>
                <a:gd name="T5" fmla="*/ 8 h 24"/>
                <a:gd name="T6" fmla="*/ 14 w 14"/>
                <a:gd name="T7" fmla="*/ 8 h 24"/>
                <a:gd name="T8" fmla="*/ 14 w 14"/>
                <a:gd name="T9" fmla="*/ 14 h 24"/>
                <a:gd name="T10" fmla="*/ 14 w 14"/>
                <a:gd name="T11" fmla="*/ 14 h 24"/>
                <a:gd name="T12" fmla="*/ 10 w 14"/>
                <a:gd name="T13" fmla="*/ 12 h 24"/>
                <a:gd name="T14" fmla="*/ 10 w 14"/>
                <a:gd name="T15" fmla="*/ 12 h 24"/>
                <a:gd name="T16" fmla="*/ 8 w 14"/>
                <a:gd name="T17" fmla="*/ 12 h 24"/>
                <a:gd name="T18" fmla="*/ 6 w 14"/>
                <a:gd name="T19" fmla="*/ 16 h 24"/>
                <a:gd name="T20" fmla="*/ 6 w 14"/>
                <a:gd name="T21" fmla="*/ 16 h 24"/>
                <a:gd name="T22" fmla="*/ 6 w 14"/>
                <a:gd name="T23" fmla="*/ 24 h 24"/>
                <a:gd name="T24" fmla="*/ 6 w 14"/>
                <a:gd name="T25" fmla="*/ 24 h 24"/>
                <a:gd name="T26" fmla="*/ 0 w 14"/>
                <a:gd name="T27" fmla="*/ 20 h 24"/>
                <a:gd name="T28" fmla="*/ 0 w 14"/>
                <a:gd name="T29" fmla="*/ 20 h 24"/>
                <a:gd name="T30" fmla="*/ 0 w 14"/>
                <a:gd name="T31" fmla="*/ 0 h 24"/>
                <a:gd name="T32" fmla="*/ 0 w 14"/>
                <a:gd name="T33" fmla="*/ 0 h 24"/>
                <a:gd name="T34" fmla="*/ 6 w 14"/>
                <a:gd name="T35" fmla="*/ 4 h 24"/>
                <a:gd name="T36" fmla="*/ 6 w 14"/>
                <a:gd name="T37" fmla="*/ 4 h 24"/>
                <a:gd name="T38" fmla="*/ 6 w 14"/>
                <a:gd name="T39" fmla="*/ 6 h 24"/>
                <a:gd name="T40" fmla="*/ 6 w 14"/>
                <a:gd name="T41" fmla="*/ 6 h 24"/>
                <a:gd name="T42" fmla="*/ 6 w 14"/>
                <a:gd name="T43" fmla="*/ 8 h 24"/>
                <a:gd name="T44" fmla="*/ 6 w 14"/>
                <a:gd name="T45" fmla="*/ 8 h 24"/>
                <a:gd name="T46" fmla="*/ 8 w 14"/>
                <a:gd name="T47" fmla="*/ 6 h 24"/>
                <a:gd name="T48" fmla="*/ 12 w 14"/>
                <a:gd name="T4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4">
                  <a:moveTo>
                    <a:pt x="12" y="6"/>
                  </a:moveTo>
                  <a:lnTo>
                    <a:pt x="12" y="6"/>
                  </a:lnTo>
                  <a:lnTo>
                    <a:pt x="14" y="8"/>
                  </a:lnTo>
                  <a:lnTo>
                    <a:pt x="14" y="8"/>
                  </a:lnTo>
                  <a:lnTo>
                    <a:pt x="14" y="14"/>
                  </a:lnTo>
                  <a:lnTo>
                    <a:pt x="14" y="14"/>
                  </a:lnTo>
                  <a:lnTo>
                    <a:pt x="10" y="12"/>
                  </a:lnTo>
                  <a:lnTo>
                    <a:pt x="10" y="12"/>
                  </a:lnTo>
                  <a:lnTo>
                    <a:pt x="8" y="12"/>
                  </a:lnTo>
                  <a:lnTo>
                    <a:pt x="6" y="16"/>
                  </a:lnTo>
                  <a:lnTo>
                    <a:pt x="6" y="16"/>
                  </a:lnTo>
                  <a:lnTo>
                    <a:pt x="6" y="24"/>
                  </a:lnTo>
                  <a:lnTo>
                    <a:pt x="6" y="24"/>
                  </a:lnTo>
                  <a:lnTo>
                    <a:pt x="0" y="20"/>
                  </a:lnTo>
                  <a:lnTo>
                    <a:pt x="0" y="20"/>
                  </a:lnTo>
                  <a:lnTo>
                    <a:pt x="0" y="0"/>
                  </a:lnTo>
                  <a:lnTo>
                    <a:pt x="0" y="0"/>
                  </a:lnTo>
                  <a:lnTo>
                    <a:pt x="6" y="4"/>
                  </a:lnTo>
                  <a:lnTo>
                    <a:pt x="6" y="4"/>
                  </a:lnTo>
                  <a:lnTo>
                    <a:pt x="6" y="6"/>
                  </a:lnTo>
                  <a:lnTo>
                    <a:pt x="6" y="6"/>
                  </a:lnTo>
                  <a:lnTo>
                    <a:pt x="6" y="8"/>
                  </a:lnTo>
                  <a:lnTo>
                    <a:pt x="6" y="8"/>
                  </a:lnTo>
                  <a:lnTo>
                    <a:pt x="8" y="6"/>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5" name="Freeform 1589">
              <a:extLst>
                <a:ext uri="{FF2B5EF4-FFF2-40B4-BE49-F238E27FC236}">
                  <a16:creationId xmlns:a16="http://schemas.microsoft.com/office/drawing/2014/main" xmlns="" id="{9E71582D-F8AB-4BC3-83F5-98CEEDB98CED}"/>
                </a:ext>
              </a:extLst>
            </p:cNvPr>
            <p:cNvSpPr>
              <a:spLocks noEditPoints="1"/>
            </p:cNvSpPr>
            <p:nvPr/>
          </p:nvSpPr>
          <p:spPr bwMode="auto">
            <a:xfrm>
              <a:off x="14360525" y="12052300"/>
              <a:ext cx="28575" cy="44450"/>
            </a:xfrm>
            <a:custGeom>
              <a:avLst/>
              <a:gdLst>
                <a:gd name="T0" fmla="*/ 10 w 18"/>
                <a:gd name="T1" fmla="*/ 16 h 28"/>
                <a:gd name="T2" fmla="*/ 10 w 18"/>
                <a:gd name="T3" fmla="*/ 16 h 28"/>
                <a:gd name="T4" fmla="*/ 10 w 18"/>
                <a:gd name="T5" fmla="*/ 16 h 28"/>
                <a:gd name="T6" fmla="*/ 10 w 18"/>
                <a:gd name="T7" fmla="*/ 16 h 28"/>
                <a:gd name="T8" fmla="*/ 10 w 18"/>
                <a:gd name="T9" fmla="*/ 14 h 28"/>
                <a:gd name="T10" fmla="*/ 10 w 18"/>
                <a:gd name="T11" fmla="*/ 14 h 28"/>
                <a:gd name="T12" fmla="*/ 8 w 18"/>
                <a:gd name="T13" fmla="*/ 14 h 28"/>
                <a:gd name="T14" fmla="*/ 8 w 18"/>
                <a:gd name="T15" fmla="*/ 14 h 28"/>
                <a:gd name="T16" fmla="*/ 6 w 18"/>
                <a:gd name="T17" fmla="*/ 16 h 28"/>
                <a:gd name="T18" fmla="*/ 6 w 18"/>
                <a:gd name="T19" fmla="*/ 16 h 28"/>
                <a:gd name="T20" fmla="*/ 8 w 18"/>
                <a:gd name="T21" fmla="*/ 16 h 28"/>
                <a:gd name="T22" fmla="*/ 8 w 18"/>
                <a:gd name="T23" fmla="*/ 16 h 28"/>
                <a:gd name="T24" fmla="*/ 10 w 18"/>
                <a:gd name="T25" fmla="*/ 18 h 28"/>
                <a:gd name="T26" fmla="*/ 10 w 18"/>
                <a:gd name="T27" fmla="*/ 18 h 28"/>
                <a:gd name="T28" fmla="*/ 10 w 18"/>
                <a:gd name="T29" fmla="*/ 18 h 28"/>
                <a:gd name="T30" fmla="*/ 10 w 18"/>
                <a:gd name="T31" fmla="*/ 18 h 28"/>
                <a:gd name="T32" fmla="*/ 10 w 18"/>
                <a:gd name="T33" fmla="*/ 18 h 28"/>
                <a:gd name="T34" fmla="*/ 10 w 18"/>
                <a:gd name="T35" fmla="*/ 18 h 28"/>
                <a:gd name="T36" fmla="*/ 10 w 18"/>
                <a:gd name="T37" fmla="*/ 16 h 28"/>
                <a:gd name="T38" fmla="*/ 18 w 18"/>
                <a:gd name="T39" fmla="*/ 24 h 28"/>
                <a:gd name="T40" fmla="*/ 18 w 18"/>
                <a:gd name="T41" fmla="*/ 24 h 28"/>
                <a:gd name="T42" fmla="*/ 18 w 18"/>
                <a:gd name="T43" fmla="*/ 28 h 28"/>
                <a:gd name="T44" fmla="*/ 18 w 18"/>
                <a:gd name="T45" fmla="*/ 28 h 28"/>
                <a:gd name="T46" fmla="*/ 12 w 18"/>
                <a:gd name="T47" fmla="*/ 24 h 28"/>
                <a:gd name="T48" fmla="*/ 12 w 18"/>
                <a:gd name="T49" fmla="*/ 24 h 28"/>
                <a:gd name="T50" fmla="*/ 10 w 18"/>
                <a:gd name="T51" fmla="*/ 22 h 28"/>
                <a:gd name="T52" fmla="*/ 10 w 18"/>
                <a:gd name="T53" fmla="*/ 22 h 28"/>
                <a:gd name="T54" fmla="*/ 10 w 18"/>
                <a:gd name="T55" fmla="*/ 22 h 28"/>
                <a:gd name="T56" fmla="*/ 6 w 18"/>
                <a:gd name="T57" fmla="*/ 20 h 28"/>
                <a:gd name="T58" fmla="*/ 6 w 18"/>
                <a:gd name="T59" fmla="*/ 20 h 28"/>
                <a:gd name="T60" fmla="*/ 4 w 18"/>
                <a:gd name="T61" fmla="*/ 20 h 28"/>
                <a:gd name="T62" fmla="*/ 2 w 18"/>
                <a:gd name="T63" fmla="*/ 18 h 28"/>
                <a:gd name="T64" fmla="*/ 2 w 18"/>
                <a:gd name="T65" fmla="*/ 18 h 28"/>
                <a:gd name="T66" fmla="*/ 0 w 18"/>
                <a:gd name="T67" fmla="*/ 12 h 28"/>
                <a:gd name="T68" fmla="*/ 0 w 18"/>
                <a:gd name="T69" fmla="*/ 12 h 28"/>
                <a:gd name="T70" fmla="*/ 0 w 18"/>
                <a:gd name="T71" fmla="*/ 8 h 28"/>
                <a:gd name="T72" fmla="*/ 2 w 18"/>
                <a:gd name="T73" fmla="*/ 8 h 28"/>
                <a:gd name="T74" fmla="*/ 2 w 18"/>
                <a:gd name="T75" fmla="*/ 8 h 28"/>
                <a:gd name="T76" fmla="*/ 6 w 18"/>
                <a:gd name="T77" fmla="*/ 8 h 28"/>
                <a:gd name="T78" fmla="*/ 6 w 18"/>
                <a:gd name="T79" fmla="*/ 8 h 28"/>
                <a:gd name="T80" fmla="*/ 10 w 18"/>
                <a:gd name="T81" fmla="*/ 10 h 28"/>
                <a:gd name="T82" fmla="*/ 10 w 18"/>
                <a:gd name="T83" fmla="*/ 10 h 28"/>
                <a:gd name="T84" fmla="*/ 10 w 18"/>
                <a:gd name="T85" fmla="*/ 10 h 28"/>
                <a:gd name="T86" fmla="*/ 10 w 18"/>
                <a:gd name="T87" fmla="*/ 10 h 28"/>
                <a:gd name="T88" fmla="*/ 10 w 18"/>
                <a:gd name="T89" fmla="*/ 6 h 28"/>
                <a:gd name="T90" fmla="*/ 10 w 18"/>
                <a:gd name="T91" fmla="*/ 6 h 28"/>
                <a:gd name="T92" fmla="*/ 8 w 18"/>
                <a:gd name="T93" fmla="*/ 6 h 28"/>
                <a:gd name="T94" fmla="*/ 8 w 18"/>
                <a:gd name="T95" fmla="*/ 8 h 28"/>
                <a:gd name="T96" fmla="*/ 8 w 18"/>
                <a:gd name="T97" fmla="*/ 8 h 28"/>
                <a:gd name="T98" fmla="*/ 0 w 18"/>
                <a:gd name="T99" fmla="*/ 4 h 28"/>
                <a:gd name="T100" fmla="*/ 0 w 18"/>
                <a:gd name="T101" fmla="*/ 4 h 28"/>
                <a:gd name="T102" fmla="*/ 2 w 18"/>
                <a:gd name="T103" fmla="*/ 0 h 28"/>
                <a:gd name="T104" fmla="*/ 2 w 18"/>
                <a:gd name="T105" fmla="*/ 0 h 28"/>
                <a:gd name="T106" fmla="*/ 10 w 18"/>
                <a:gd name="T107" fmla="*/ 2 h 28"/>
                <a:gd name="T108" fmla="*/ 10 w 18"/>
                <a:gd name="T109" fmla="*/ 2 h 28"/>
                <a:gd name="T110" fmla="*/ 18 w 18"/>
                <a:gd name="T111" fmla="*/ 8 h 28"/>
                <a:gd name="T112" fmla="*/ 18 w 18"/>
                <a:gd name="T113" fmla="*/ 8 h 28"/>
                <a:gd name="T114" fmla="*/ 18 w 18"/>
                <a:gd name="T115" fmla="*/ 16 h 28"/>
                <a:gd name="T116" fmla="*/ 18 w 18"/>
                <a:gd name="T117" fmla="*/ 16 h 28"/>
                <a:gd name="T118" fmla="*/ 18 w 18"/>
                <a:gd name="T119" fmla="*/ 24 h 28"/>
                <a:gd name="T120" fmla="*/ 18 w 18"/>
                <a:gd name="T12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 h="28">
                  <a:moveTo>
                    <a:pt x="10" y="16"/>
                  </a:moveTo>
                  <a:lnTo>
                    <a:pt x="10" y="16"/>
                  </a:lnTo>
                  <a:lnTo>
                    <a:pt x="10" y="16"/>
                  </a:lnTo>
                  <a:lnTo>
                    <a:pt x="10" y="16"/>
                  </a:lnTo>
                  <a:lnTo>
                    <a:pt x="10" y="14"/>
                  </a:lnTo>
                  <a:lnTo>
                    <a:pt x="10" y="14"/>
                  </a:lnTo>
                  <a:lnTo>
                    <a:pt x="8" y="14"/>
                  </a:lnTo>
                  <a:lnTo>
                    <a:pt x="8" y="14"/>
                  </a:lnTo>
                  <a:lnTo>
                    <a:pt x="6" y="16"/>
                  </a:lnTo>
                  <a:lnTo>
                    <a:pt x="6" y="16"/>
                  </a:lnTo>
                  <a:lnTo>
                    <a:pt x="8" y="16"/>
                  </a:lnTo>
                  <a:lnTo>
                    <a:pt x="8" y="16"/>
                  </a:lnTo>
                  <a:lnTo>
                    <a:pt x="10" y="18"/>
                  </a:lnTo>
                  <a:lnTo>
                    <a:pt x="10" y="18"/>
                  </a:lnTo>
                  <a:lnTo>
                    <a:pt x="10" y="18"/>
                  </a:lnTo>
                  <a:lnTo>
                    <a:pt x="10" y="18"/>
                  </a:lnTo>
                  <a:lnTo>
                    <a:pt x="10" y="18"/>
                  </a:lnTo>
                  <a:lnTo>
                    <a:pt x="10" y="18"/>
                  </a:lnTo>
                  <a:lnTo>
                    <a:pt x="10" y="16"/>
                  </a:lnTo>
                  <a:close/>
                  <a:moveTo>
                    <a:pt x="18" y="24"/>
                  </a:moveTo>
                  <a:lnTo>
                    <a:pt x="18" y="24"/>
                  </a:lnTo>
                  <a:lnTo>
                    <a:pt x="18" y="28"/>
                  </a:lnTo>
                  <a:lnTo>
                    <a:pt x="18" y="28"/>
                  </a:lnTo>
                  <a:lnTo>
                    <a:pt x="12" y="24"/>
                  </a:lnTo>
                  <a:lnTo>
                    <a:pt x="12" y="24"/>
                  </a:lnTo>
                  <a:lnTo>
                    <a:pt x="10" y="22"/>
                  </a:lnTo>
                  <a:lnTo>
                    <a:pt x="10" y="22"/>
                  </a:lnTo>
                  <a:lnTo>
                    <a:pt x="10" y="22"/>
                  </a:lnTo>
                  <a:lnTo>
                    <a:pt x="6" y="20"/>
                  </a:lnTo>
                  <a:lnTo>
                    <a:pt x="6" y="20"/>
                  </a:lnTo>
                  <a:lnTo>
                    <a:pt x="4" y="20"/>
                  </a:lnTo>
                  <a:lnTo>
                    <a:pt x="2" y="18"/>
                  </a:lnTo>
                  <a:lnTo>
                    <a:pt x="2" y="18"/>
                  </a:lnTo>
                  <a:lnTo>
                    <a:pt x="0" y="12"/>
                  </a:lnTo>
                  <a:lnTo>
                    <a:pt x="0" y="12"/>
                  </a:lnTo>
                  <a:lnTo>
                    <a:pt x="0" y="8"/>
                  </a:lnTo>
                  <a:lnTo>
                    <a:pt x="2" y="8"/>
                  </a:lnTo>
                  <a:lnTo>
                    <a:pt x="2" y="8"/>
                  </a:lnTo>
                  <a:lnTo>
                    <a:pt x="6" y="8"/>
                  </a:lnTo>
                  <a:lnTo>
                    <a:pt x="6" y="8"/>
                  </a:lnTo>
                  <a:lnTo>
                    <a:pt x="10" y="10"/>
                  </a:lnTo>
                  <a:lnTo>
                    <a:pt x="10" y="10"/>
                  </a:lnTo>
                  <a:lnTo>
                    <a:pt x="10" y="10"/>
                  </a:lnTo>
                  <a:lnTo>
                    <a:pt x="10" y="10"/>
                  </a:lnTo>
                  <a:lnTo>
                    <a:pt x="10" y="6"/>
                  </a:lnTo>
                  <a:lnTo>
                    <a:pt x="10" y="6"/>
                  </a:lnTo>
                  <a:lnTo>
                    <a:pt x="8" y="6"/>
                  </a:lnTo>
                  <a:lnTo>
                    <a:pt x="8" y="8"/>
                  </a:lnTo>
                  <a:lnTo>
                    <a:pt x="8" y="8"/>
                  </a:lnTo>
                  <a:lnTo>
                    <a:pt x="0" y="4"/>
                  </a:lnTo>
                  <a:lnTo>
                    <a:pt x="0" y="4"/>
                  </a:lnTo>
                  <a:lnTo>
                    <a:pt x="2" y="0"/>
                  </a:lnTo>
                  <a:lnTo>
                    <a:pt x="2" y="0"/>
                  </a:lnTo>
                  <a:lnTo>
                    <a:pt x="10" y="2"/>
                  </a:lnTo>
                  <a:lnTo>
                    <a:pt x="10" y="2"/>
                  </a:lnTo>
                  <a:lnTo>
                    <a:pt x="18" y="8"/>
                  </a:lnTo>
                  <a:lnTo>
                    <a:pt x="18" y="8"/>
                  </a:lnTo>
                  <a:lnTo>
                    <a:pt x="18" y="16"/>
                  </a:lnTo>
                  <a:lnTo>
                    <a:pt x="18" y="16"/>
                  </a:lnTo>
                  <a:lnTo>
                    <a:pt x="18" y="24"/>
                  </a:lnTo>
                  <a:lnTo>
                    <a:pt x="1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6" name="Freeform 1590">
              <a:extLst>
                <a:ext uri="{FF2B5EF4-FFF2-40B4-BE49-F238E27FC236}">
                  <a16:creationId xmlns:a16="http://schemas.microsoft.com/office/drawing/2014/main" xmlns="" id="{AE03EECC-7904-43D5-8680-6BDA65F2B4EB}"/>
                </a:ext>
              </a:extLst>
            </p:cNvPr>
            <p:cNvSpPr>
              <a:spLocks/>
            </p:cNvSpPr>
            <p:nvPr/>
          </p:nvSpPr>
          <p:spPr bwMode="auto">
            <a:xfrm>
              <a:off x="14370050" y="12074525"/>
              <a:ext cx="6350" cy="6350"/>
            </a:xfrm>
            <a:custGeom>
              <a:avLst/>
              <a:gdLst>
                <a:gd name="T0" fmla="*/ 4 w 4"/>
                <a:gd name="T1" fmla="*/ 2 h 4"/>
                <a:gd name="T2" fmla="*/ 4 w 4"/>
                <a:gd name="T3" fmla="*/ 2 h 4"/>
                <a:gd name="T4" fmla="*/ 4 w 4"/>
                <a:gd name="T5" fmla="*/ 2 h 4"/>
                <a:gd name="T6" fmla="*/ 4 w 4"/>
                <a:gd name="T7" fmla="*/ 2 h 4"/>
                <a:gd name="T8" fmla="*/ 4 w 4"/>
                <a:gd name="T9" fmla="*/ 0 h 4"/>
                <a:gd name="T10" fmla="*/ 4 w 4"/>
                <a:gd name="T11" fmla="*/ 0 h 4"/>
                <a:gd name="T12" fmla="*/ 2 w 4"/>
                <a:gd name="T13" fmla="*/ 0 h 4"/>
                <a:gd name="T14" fmla="*/ 2 w 4"/>
                <a:gd name="T15" fmla="*/ 0 h 4"/>
                <a:gd name="T16" fmla="*/ 0 w 4"/>
                <a:gd name="T17" fmla="*/ 2 h 4"/>
                <a:gd name="T18" fmla="*/ 0 w 4"/>
                <a:gd name="T19" fmla="*/ 2 h 4"/>
                <a:gd name="T20" fmla="*/ 2 w 4"/>
                <a:gd name="T21" fmla="*/ 2 h 4"/>
                <a:gd name="T22" fmla="*/ 2 w 4"/>
                <a:gd name="T23" fmla="*/ 2 h 4"/>
                <a:gd name="T24" fmla="*/ 4 w 4"/>
                <a:gd name="T25" fmla="*/ 4 h 4"/>
                <a:gd name="T26" fmla="*/ 4 w 4"/>
                <a:gd name="T27" fmla="*/ 4 h 4"/>
                <a:gd name="T28" fmla="*/ 4 w 4"/>
                <a:gd name="T29" fmla="*/ 4 h 4"/>
                <a:gd name="T30" fmla="*/ 4 w 4"/>
                <a:gd name="T31" fmla="*/ 4 h 4"/>
                <a:gd name="T32" fmla="*/ 4 w 4"/>
                <a:gd name="T33" fmla="*/ 4 h 4"/>
                <a:gd name="T34" fmla="*/ 4 w 4"/>
                <a:gd name="T35" fmla="*/ 4 h 4"/>
                <a:gd name="T36" fmla="*/ 4 w 4"/>
                <a:gd name="T3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4">
                  <a:moveTo>
                    <a:pt x="4" y="2"/>
                  </a:moveTo>
                  <a:lnTo>
                    <a:pt x="4" y="2"/>
                  </a:lnTo>
                  <a:lnTo>
                    <a:pt x="4" y="2"/>
                  </a:lnTo>
                  <a:lnTo>
                    <a:pt x="4" y="2"/>
                  </a:lnTo>
                  <a:lnTo>
                    <a:pt x="4" y="0"/>
                  </a:lnTo>
                  <a:lnTo>
                    <a:pt x="4" y="0"/>
                  </a:lnTo>
                  <a:lnTo>
                    <a:pt x="2" y="0"/>
                  </a:lnTo>
                  <a:lnTo>
                    <a:pt x="2" y="0"/>
                  </a:lnTo>
                  <a:lnTo>
                    <a:pt x="0" y="2"/>
                  </a:lnTo>
                  <a:lnTo>
                    <a:pt x="0" y="2"/>
                  </a:lnTo>
                  <a:lnTo>
                    <a:pt x="2" y="2"/>
                  </a:lnTo>
                  <a:lnTo>
                    <a:pt x="2" y="2"/>
                  </a:lnTo>
                  <a:lnTo>
                    <a:pt x="4" y="4"/>
                  </a:lnTo>
                  <a:lnTo>
                    <a:pt x="4" y="4"/>
                  </a:lnTo>
                  <a:lnTo>
                    <a:pt x="4" y="4"/>
                  </a:lnTo>
                  <a:lnTo>
                    <a:pt x="4" y="4"/>
                  </a:lnTo>
                  <a:lnTo>
                    <a:pt x="4" y="4"/>
                  </a:lnTo>
                  <a:lnTo>
                    <a:pt x="4" y="4"/>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7" name="Freeform 1591">
              <a:extLst>
                <a:ext uri="{FF2B5EF4-FFF2-40B4-BE49-F238E27FC236}">
                  <a16:creationId xmlns:a16="http://schemas.microsoft.com/office/drawing/2014/main" xmlns="" id="{94908635-8D9F-4923-BFA5-FD55CA407B4E}"/>
                </a:ext>
              </a:extLst>
            </p:cNvPr>
            <p:cNvSpPr>
              <a:spLocks/>
            </p:cNvSpPr>
            <p:nvPr/>
          </p:nvSpPr>
          <p:spPr bwMode="auto">
            <a:xfrm>
              <a:off x="14360525" y="12052300"/>
              <a:ext cx="28575" cy="44450"/>
            </a:xfrm>
            <a:custGeom>
              <a:avLst/>
              <a:gdLst>
                <a:gd name="T0" fmla="*/ 18 w 18"/>
                <a:gd name="T1" fmla="*/ 24 h 28"/>
                <a:gd name="T2" fmla="*/ 18 w 18"/>
                <a:gd name="T3" fmla="*/ 24 h 28"/>
                <a:gd name="T4" fmla="*/ 18 w 18"/>
                <a:gd name="T5" fmla="*/ 28 h 28"/>
                <a:gd name="T6" fmla="*/ 18 w 18"/>
                <a:gd name="T7" fmla="*/ 28 h 28"/>
                <a:gd name="T8" fmla="*/ 12 w 18"/>
                <a:gd name="T9" fmla="*/ 24 h 28"/>
                <a:gd name="T10" fmla="*/ 12 w 18"/>
                <a:gd name="T11" fmla="*/ 24 h 28"/>
                <a:gd name="T12" fmla="*/ 10 w 18"/>
                <a:gd name="T13" fmla="*/ 22 h 28"/>
                <a:gd name="T14" fmla="*/ 10 w 18"/>
                <a:gd name="T15" fmla="*/ 22 h 28"/>
                <a:gd name="T16" fmla="*/ 10 w 18"/>
                <a:gd name="T17" fmla="*/ 22 h 28"/>
                <a:gd name="T18" fmla="*/ 6 w 18"/>
                <a:gd name="T19" fmla="*/ 20 h 28"/>
                <a:gd name="T20" fmla="*/ 6 w 18"/>
                <a:gd name="T21" fmla="*/ 20 h 28"/>
                <a:gd name="T22" fmla="*/ 4 w 18"/>
                <a:gd name="T23" fmla="*/ 20 h 28"/>
                <a:gd name="T24" fmla="*/ 2 w 18"/>
                <a:gd name="T25" fmla="*/ 18 h 28"/>
                <a:gd name="T26" fmla="*/ 2 w 18"/>
                <a:gd name="T27" fmla="*/ 18 h 28"/>
                <a:gd name="T28" fmla="*/ 0 w 18"/>
                <a:gd name="T29" fmla="*/ 12 h 28"/>
                <a:gd name="T30" fmla="*/ 0 w 18"/>
                <a:gd name="T31" fmla="*/ 12 h 28"/>
                <a:gd name="T32" fmla="*/ 0 w 18"/>
                <a:gd name="T33" fmla="*/ 8 h 28"/>
                <a:gd name="T34" fmla="*/ 2 w 18"/>
                <a:gd name="T35" fmla="*/ 8 h 28"/>
                <a:gd name="T36" fmla="*/ 2 w 18"/>
                <a:gd name="T37" fmla="*/ 8 h 28"/>
                <a:gd name="T38" fmla="*/ 6 w 18"/>
                <a:gd name="T39" fmla="*/ 8 h 28"/>
                <a:gd name="T40" fmla="*/ 6 w 18"/>
                <a:gd name="T41" fmla="*/ 8 h 28"/>
                <a:gd name="T42" fmla="*/ 10 w 18"/>
                <a:gd name="T43" fmla="*/ 10 h 28"/>
                <a:gd name="T44" fmla="*/ 10 w 18"/>
                <a:gd name="T45" fmla="*/ 10 h 28"/>
                <a:gd name="T46" fmla="*/ 10 w 18"/>
                <a:gd name="T47" fmla="*/ 10 h 28"/>
                <a:gd name="T48" fmla="*/ 10 w 18"/>
                <a:gd name="T49" fmla="*/ 10 h 28"/>
                <a:gd name="T50" fmla="*/ 10 w 18"/>
                <a:gd name="T51" fmla="*/ 6 h 28"/>
                <a:gd name="T52" fmla="*/ 10 w 18"/>
                <a:gd name="T53" fmla="*/ 6 h 28"/>
                <a:gd name="T54" fmla="*/ 8 w 18"/>
                <a:gd name="T55" fmla="*/ 6 h 28"/>
                <a:gd name="T56" fmla="*/ 8 w 18"/>
                <a:gd name="T57" fmla="*/ 8 h 28"/>
                <a:gd name="T58" fmla="*/ 8 w 18"/>
                <a:gd name="T59" fmla="*/ 8 h 28"/>
                <a:gd name="T60" fmla="*/ 0 w 18"/>
                <a:gd name="T61" fmla="*/ 4 h 28"/>
                <a:gd name="T62" fmla="*/ 0 w 18"/>
                <a:gd name="T63" fmla="*/ 4 h 28"/>
                <a:gd name="T64" fmla="*/ 2 w 18"/>
                <a:gd name="T65" fmla="*/ 0 h 28"/>
                <a:gd name="T66" fmla="*/ 2 w 18"/>
                <a:gd name="T67" fmla="*/ 0 h 28"/>
                <a:gd name="T68" fmla="*/ 10 w 18"/>
                <a:gd name="T69" fmla="*/ 2 h 28"/>
                <a:gd name="T70" fmla="*/ 10 w 18"/>
                <a:gd name="T71" fmla="*/ 2 h 28"/>
                <a:gd name="T72" fmla="*/ 18 w 18"/>
                <a:gd name="T73" fmla="*/ 8 h 28"/>
                <a:gd name="T74" fmla="*/ 18 w 18"/>
                <a:gd name="T75" fmla="*/ 8 h 28"/>
                <a:gd name="T76" fmla="*/ 18 w 18"/>
                <a:gd name="T77" fmla="*/ 16 h 28"/>
                <a:gd name="T78" fmla="*/ 18 w 18"/>
                <a:gd name="T79" fmla="*/ 16 h 28"/>
                <a:gd name="T80" fmla="*/ 18 w 18"/>
                <a:gd name="T81" fmla="*/ 24 h 28"/>
                <a:gd name="T82" fmla="*/ 18 w 18"/>
                <a:gd name="T8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8">
                  <a:moveTo>
                    <a:pt x="18" y="24"/>
                  </a:moveTo>
                  <a:lnTo>
                    <a:pt x="18" y="24"/>
                  </a:lnTo>
                  <a:lnTo>
                    <a:pt x="18" y="28"/>
                  </a:lnTo>
                  <a:lnTo>
                    <a:pt x="18" y="28"/>
                  </a:lnTo>
                  <a:lnTo>
                    <a:pt x="12" y="24"/>
                  </a:lnTo>
                  <a:lnTo>
                    <a:pt x="12" y="24"/>
                  </a:lnTo>
                  <a:lnTo>
                    <a:pt x="10" y="22"/>
                  </a:lnTo>
                  <a:lnTo>
                    <a:pt x="10" y="22"/>
                  </a:lnTo>
                  <a:lnTo>
                    <a:pt x="10" y="22"/>
                  </a:lnTo>
                  <a:lnTo>
                    <a:pt x="6" y="20"/>
                  </a:lnTo>
                  <a:lnTo>
                    <a:pt x="6" y="20"/>
                  </a:lnTo>
                  <a:lnTo>
                    <a:pt x="4" y="20"/>
                  </a:lnTo>
                  <a:lnTo>
                    <a:pt x="2" y="18"/>
                  </a:lnTo>
                  <a:lnTo>
                    <a:pt x="2" y="18"/>
                  </a:lnTo>
                  <a:lnTo>
                    <a:pt x="0" y="12"/>
                  </a:lnTo>
                  <a:lnTo>
                    <a:pt x="0" y="12"/>
                  </a:lnTo>
                  <a:lnTo>
                    <a:pt x="0" y="8"/>
                  </a:lnTo>
                  <a:lnTo>
                    <a:pt x="2" y="8"/>
                  </a:lnTo>
                  <a:lnTo>
                    <a:pt x="2" y="8"/>
                  </a:lnTo>
                  <a:lnTo>
                    <a:pt x="6" y="8"/>
                  </a:lnTo>
                  <a:lnTo>
                    <a:pt x="6" y="8"/>
                  </a:lnTo>
                  <a:lnTo>
                    <a:pt x="10" y="10"/>
                  </a:lnTo>
                  <a:lnTo>
                    <a:pt x="10" y="10"/>
                  </a:lnTo>
                  <a:lnTo>
                    <a:pt x="10" y="10"/>
                  </a:lnTo>
                  <a:lnTo>
                    <a:pt x="10" y="10"/>
                  </a:lnTo>
                  <a:lnTo>
                    <a:pt x="10" y="6"/>
                  </a:lnTo>
                  <a:lnTo>
                    <a:pt x="10" y="6"/>
                  </a:lnTo>
                  <a:lnTo>
                    <a:pt x="8" y="6"/>
                  </a:lnTo>
                  <a:lnTo>
                    <a:pt x="8" y="8"/>
                  </a:lnTo>
                  <a:lnTo>
                    <a:pt x="8" y="8"/>
                  </a:lnTo>
                  <a:lnTo>
                    <a:pt x="0" y="4"/>
                  </a:lnTo>
                  <a:lnTo>
                    <a:pt x="0" y="4"/>
                  </a:lnTo>
                  <a:lnTo>
                    <a:pt x="2" y="0"/>
                  </a:lnTo>
                  <a:lnTo>
                    <a:pt x="2" y="0"/>
                  </a:lnTo>
                  <a:lnTo>
                    <a:pt x="10" y="2"/>
                  </a:lnTo>
                  <a:lnTo>
                    <a:pt x="10" y="2"/>
                  </a:lnTo>
                  <a:lnTo>
                    <a:pt x="18" y="8"/>
                  </a:lnTo>
                  <a:lnTo>
                    <a:pt x="18" y="8"/>
                  </a:lnTo>
                  <a:lnTo>
                    <a:pt x="18" y="16"/>
                  </a:lnTo>
                  <a:lnTo>
                    <a:pt x="18" y="16"/>
                  </a:lnTo>
                  <a:lnTo>
                    <a:pt x="18" y="24"/>
                  </a:lnTo>
                  <a:lnTo>
                    <a:pt x="18"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8" name="Freeform 1592">
              <a:extLst>
                <a:ext uri="{FF2B5EF4-FFF2-40B4-BE49-F238E27FC236}">
                  <a16:creationId xmlns:a16="http://schemas.microsoft.com/office/drawing/2014/main" xmlns="" id="{93F46BC4-C23D-4946-B475-3A50BED7D07E}"/>
                </a:ext>
              </a:extLst>
            </p:cNvPr>
            <p:cNvSpPr>
              <a:spLocks/>
            </p:cNvSpPr>
            <p:nvPr/>
          </p:nvSpPr>
          <p:spPr bwMode="auto">
            <a:xfrm>
              <a:off x="14395450" y="12068175"/>
              <a:ext cx="28575" cy="50800"/>
            </a:xfrm>
            <a:custGeom>
              <a:avLst/>
              <a:gdLst>
                <a:gd name="T0" fmla="*/ 12 w 18"/>
                <a:gd name="T1" fmla="*/ 6 h 32"/>
                <a:gd name="T2" fmla="*/ 12 w 18"/>
                <a:gd name="T3" fmla="*/ 6 h 32"/>
                <a:gd name="T4" fmla="*/ 16 w 18"/>
                <a:gd name="T5" fmla="*/ 10 h 32"/>
                <a:gd name="T6" fmla="*/ 16 w 18"/>
                <a:gd name="T7" fmla="*/ 10 h 32"/>
                <a:gd name="T8" fmla="*/ 18 w 18"/>
                <a:gd name="T9" fmla="*/ 14 h 32"/>
                <a:gd name="T10" fmla="*/ 18 w 18"/>
                <a:gd name="T11" fmla="*/ 16 h 32"/>
                <a:gd name="T12" fmla="*/ 18 w 18"/>
                <a:gd name="T13" fmla="*/ 16 h 32"/>
                <a:gd name="T14" fmla="*/ 18 w 18"/>
                <a:gd name="T15" fmla="*/ 32 h 32"/>
                <a:gd name="T16" fmla="*/ 18 w 18"/>
                <a:gd name="T17" fmla="*/ 32 h 32"/>
                <a:gd name="T18" fmla="*/ 12 w 18"/>
                <a:gd name="T19" fmla="*/ 26 h 32"/>
                <a:gd name="T20" fmla="*/ 12 w 18"/>
                <a:gd name="T21" fmla="*/ 26 h 32"/>
                <a:gd name="T22" fmla="*/ 12 w 18"/>
                <a:gd name="T23" fmla="*/ 16 h 32"/>
                <a:gd name="T24" fmla="*/ 12 w 18"/>
                <a:gd name="T25" fmla="*/ 16 h 32"/>
                <a:gd name="T26" fmla="*/ 12 w 18"/>
                <a:gd name="T27" fmla="*/ 12 h 32"/>
                <a:gd name="T28" fmla="*/ 12 w 18"/>
                <a:gd name="T29" fmla="*/ 12 h 32"/>
                <a:gd name="T30" fmla="*/ 10 w 18"/>
                <a:gd name="T31" fmla="*/ 10 h 32"/>
                <a:gd name="T32" fmla="*/ 10 w 18"/>
                <a:gd name="T33" fmla="*/ 10 h 32"/>
                <a:gd name="T34" fmla="*/ 8 w 18"/>
                <a:gd name="T35" fmla="*/ 10 h 32"/>
                <a:gd name="T36" fmla="*/ 6 w 18"/>
                <a:gd name="T37" fmla="*/ 12 h 32"/>
                <a:gd name="T38" fmla="*/ 6 w 18"/>
                <a:gd name="T39" fmla="*/ 12 h 32"/>
                <a:gd name="T40" fmla="*/ 6 w 18"/>
                <a:gd name="T41" fmla="*/ 24 h 32"/>
                <a:gd name="T42" fmla="*/ 6 w 18"/>
                <a:gd name="T43" fmla="*/ 24 h 32"/>
                <a:gd name="T44" fmla="*/ 0 w 18"/>
                <a:gd name="T45" fmla="*/ 20 h 32"/>
                <a:gd name="T46" fmla="*/ 0 w 18"/>
                <a:gd name="T47" fmla="*/ 20 h 32"/>
                <a:gd name="T48" fmla="*/ 0 w 18"/>
                <a:gd name="T49" fmla="*/ 0 h 32"/>
                <a:gd name="T50" fmla="*/ 0 w 18"/>
                <a:gd name="T51" fmla="*/ 0 h 32"/>
                <a:gd name="T52" fmla="*/ 6 w 18"/>
                <a:gd name="T53" fmla="*/ 2 h 32"/>
                <a:gd name="T54" fmla="*/ 6 w 18"/>
                <a:gd name="T55" fmla="*/ 2 h 32"/>
                <a:gd name="T56" fmla="*/ 6 w 18"/>
                <a:gd name="T57" fmla="*/ 6 h 32"/>
                <a:gd name="T58" fmla="*/ 6 w 18"/>
                <a:gd name="T59" fmla="*/ 6 h 32"/>
                <a:gd name="T60" fmla="*/ 8 w 18"/>
                <a:gd name="T61" fmla="*/ 4 h 32"/>
                <a:gd name="T62" fmla="*/ 10 w 18"/>
                <a:gd name="T63" fmla="*/ 4 h 32"/>
                <a:gd name="T64" fmla="*/ 12 w 18"/>
                <a:gd name="T6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2">
                  <a:moveTo>
                    <a:pt x="12" y="6"/>
                  </a:moveTo>
                  <a:lnTo>
                    <a:pt x="12" y="6"/>
                  </a:lnTo>
                  <a:lnTo>
                    <a:pt x="16" y="10"/>
                  </a:lnTo>
                  <a:lnTo>
                    <a:pt x="16" y="10"/>
                  </a:lnTo>
                  <a:lnTo>
                    <a:pt x="18" y="14"/>
                  </a:lnTo>
                  <a:lnTo>
                    <a:pt x="18" y="16"/>
                  </a:lnTo>
                  <a:lnTo>
                    <a:pt x="18" y="16"/>
                  </a:lnTo>
                  <a:lnTo>
                    <a:pt x="18" y="32"/>
                  </a:lnTo>
                  <a:lnTo>
                    <a:pt x="18" y="32"/>
                  </a:lnTo>
                  <a:lnTo>
                    <a:pt x="12" y="26"/>
                  </a:lnTo>
                  <a:lnTo>
                    <a:pt x="12" y="26"/>
                  </a:lnTo>
                  <a:lnTo>
                    <a:pt x="12" y="16"/>
                  </a:lnTo>
                  <a:lnTo>
                    <a:pt x="12" y="16"/>
                  </a:lnTo>
                  <a:lnTo>
                    <a:pt x="12" y="12"/>
                  </a:lnTo>
                  <a:lnTo>
                    <a:pt x="12" y="12"/>
                  </a:lnTo>
                  <a:lnTo>
                    <a:pt x="10" y="10"/>
                  </a:lnTo>
                  <a:lnTo>
                    <a:pt x="10" y="10"/>
                  </a:lnTo>
                  <a:lnTo>
                    <a:pt x="8" y="10"/>
                  </a:lnTo>
                  <a:lnTo>
                    <a:pt x="6" y="12"/>
                  </a:lnTo>
                  <a:lnTo>
                    <a:pt x="6" y="12"/>
                  </a:lnTo>
                  <a:lnTo>
                    <a:pt x="6" y="24"/>
                  </a:lnTo>
                  <a:lnTo>
                    <a:pt x="6" y="24"/>
                  </a:lnTo>
                  <a:lnTo>
                    <a:pt x="0" y="20"/>
                  </a:lnTo>
                  <a:lnTo>
                    <a:pt x="0" y="20"/>
                  </a:lnTo>
                  <a:lnTo>
                    <a:pt x="0" y="0"/>
                  </a:lnTo>
                  <a:lnTo>
                    <a:pt x="0" y="0"/>
                  </a:lnTo>
                  <a:lnTo>
                    <a:pt x="6" y="2"/>
                  </a:lnTo>
                  <a:lnTo>
                    <a:pt x="6" y="2"/>
                  </a:lnTo>
                  <a:lnTo>
                    <a:pt x="6" y="6"/>
                  </a:lnTo>
                  <a:lnTo>
                    <a:pt x="6" y="6"/>
                  </a:lnTo>
                  <a:lnTo>
                    <a:pt x="8" y="4"/>
                  </a:lnTo>
                  <a:lnTo>
                    <a:pt x="10" y="4"/>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79" name="Freeform 1593">
              <a:extLst>
                <a:ext uri="{FF2B5EF4-FFF2-40B4-BE49-F238E27FC236}">
                  <a16:creationId xmlns:a16="http://schemas.microsoft.com/office/drawing/2014/main" xmlns="" id="{D335F89D-E606-40FA-88F9-0883EFD945DD}"/>
                </a:ext>
              </a:extLst>
            </p:cNvPr>
            <p:cNvSpPr>
              <a:spLocks/>
            </p:cNvSpPr>
            <p:nvPr/>
          </p:nvSpPr>
          <p:spPr bwMode="auto">
            <a:xfrm>
              <a:off x="14395450" y="12068175"/>
              <a:ext cx="28575" cy="50800"/>
            </a:xfrm>
            <a:custGeom>
              <a:avLst/>
              <a:gdLst>
                <a:gd name="T0" fmla="*/ 12 w 18"/>
                <a:gd name="T1" fmla="*/ 6 h 32"/>
                <a:gd name="T2" fmla="*/ 12 w 18"/>
                <a:gd name="T3" fmla="*/ 6 h 32"/>
                <a:gd name="T4" fmla="*/ 16 w 18"/>
                <a:gd name="T5" fmla="*/ 10 h 32"/>
                <a:gd name="T6" fmla="*/ 16 w 18"/>
                <a:gd name="T7" fmla="*/ 10 h 32"/>
                <a:gd name="T8" fmla="*/ 18 w 18"/>
                <a:gd name="T9" fmla="*/ 14 h 32"/>
                <a:gd name="T10" fmla="*/ 18 w 18"/>
                <a:gd name="T11" fmla="*/ 16 h 32"/>
                <a:gd name="T12" fmla="*/ 18 w 18"/>
                <a:gd name="T13" fmla="*/ 16 h 32"/>
                <a:gd name="T14" fmla="*/ 18 w 18"/>
                <a:gd name="T15" fmla="*/ 32 h 32"/>
                <a:gd name="T16" fmla="*/ 18 w 18"/>
                <a:gd name="T17" fmla="*/ 32 h 32"/>
                <a:gd name="T18" fmla="*/ 12 w 18"/>
                <a:gd name="T19" fmla="*/ 26 h 32"/>
                <a:gd name="T20" fmla="*/ 12 w 18"/>
                <a:gd name="T21" fmla="*/ 26 h 32"/>
                <a:gd name="T22" fmla="*/ 12 w 18"/>
                <a:gd name="T23" fmla="*/ 16 h 32"/>
                <a:gd name="T24" fmla="*/ 12 w 18"/>
                <a:gd name="T25" fmla="*/ 16 h 32"/>
                <a:gd name="T26" fmla="*/ 12 w 18"/>
                <a:gd name="T27" fmla="*/ 12 h 32"/>
                <a:gd name="T28" fmla="*/ 12 w 18"/>
                <a:gd name="T29" fmla="*/ 12 h 32"/>
                <a:gd name="T30" fmla="*/ 10 w 18"/>
                <a:gd name="T31" fmla="*/ 10 h 32"/>
                <a:gd name="T32" fmla="*/ 10 w 18"/>
                <a:gd name="T33" fmla="*/ 10 h 32"/>
                <a:gd name="T34" fmla="*/ 8 w 18"/>
                <a:gd name="T35" fmla="*/ 10 h 32"/>
                <a:gd name="T36" fmla="*/ 6 w 18"/>
                <a:gd name="T37" fmla="*/ 12 h 32"/>
                <a:gd name="T38" fmla="*/ 6 w 18"/>
                <a:gd name="T39" fmla="*/ 12 h 32"/>
                <a:gd name="T40" fmla="*/ 6 w 18"/>
                <a:gd name="T41" fmla="*/ 24 h 32"/>
                <a:gd name="T42" fmla="*/ 6 w 18"/>
                <a:gd name="T43" fmla="*/ 24 h 32"/>
                <a:gd name="T44" fmla="*/ 0 w 18"/>
                <a:gd name="T45" fmla="*/ 20 h 32"/>
                <a:gd name="T46" fmla="*/ 0 w 18"/>
                <a:gd name="T47" fmla="*/ 20 h 32"/>
                <a:gd name="T48" fmla="*/ 0 w 18"/>
                <a:gd name="T49" fmla="*/ 0 h 32"/>
                <a:gd name="T50" fmla="*/ 0 w 18"/>
                <a:gd name="T51" fmla="*/ 0 h 32"/>
                <a:gd name="T52" fmla="*/ 6 w 18"/>
                <a:gd name="T53" fmla="*/ 2 h 32"/>
                <a:gd name="T54" fmla="*/ 6 w 18"/>
                <a:gd name="T55" fmla="*/ 2 h 32"/>
                <a:gd name="T56" fmla="*/ 6 w 18"/>
                <a:gd name="T57" fmla="*/ 6 h 32"/>
                <a:gd name="T58" fmla="*/ 6 w 18"/>
                <a:gd name="T59" fmla="*/ 6 h 32"/>
                <a:gd name="T60" fmla="*/ 8 w 18"/>
                <a:gd name="T61" fmla="*/ 4 h 32"/>
                <a:gd name="T62" fmla="*/ 10 w 18"/>
                <a:gd name="T63" fmla="*/ 4 h 32"/>
                <a:gd name="T64" fmla="*/ 12 w 18"/>
                <a:gd name="T6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2">
                  <a:moveTo>
                    <a:pt x="12" y="6"/>
                  </a:moveTo>
                  <a:lnTo>
                    <a:pt x="12" y="6"/>
                  </a:lnTo>
                  <a:lnTo>
                    <a:pt x="16" y="10"/>
                  </a:lnTo>
                  <a:lnTo>
                    <a:pt x="16" y="10"/>
                  </a:lnTo>
                  <a:lnTo>
                    <a:pt x="18" y="14"/>
                  </a:lnTo>
                  <a:lnTo>
                    <a:pt x="18" y="16"/>
                  </a:lnTo>
                  <a:lnTo>
                    <a:pt x="18" y="16"/>
                  </a:lnTo>
                  <a:lnTo>
                    <a:pt x="18" y="32"/>
                  </a:lnTo>
                  <a:lnTo>
                    <a:pt x="18" y="32"/>
                  </a:lnTo>
                  <a:lnTo>
                    <a:pt x="12" y="26"/>
                  </a:lnTo>
                  <a:lnTo>
                    <a:pt x="12" y="26"/>
                  </a:lnTo>
                  <a:lnTo>
                    <a:pt x="12" y="16"/>
                  </a:lnTo>
                  <a:lnTo>
                    <a:pt x="12" y="16"/>
                  </a:lnTo>
                  <a:lnTo>
                    <a:pt x="12" y="12"/>
                  </a:lnTo>
                  <a:lnTo>
                    <a:pt x="12" y="12"/>
                  </a:lnTo>
                  <a:lnTo>
                    <a:pt x="10" y="10"/>
                  </a:lnTo>
                  <a:lnTo>
                    <a:pt x="10" y="10"/>
                  </a:lnTo>
                  <a:lnTo>
                    <a:pt x="8" y="10"/>
                  </a:lnTo>
                  <a:lnTo>
                    <a:pt x="6" y="12"/>
                  </a:lnTo>
                  <a:lnTo>
                    <a:pt x="6" y="12"/>
                  </a:lnTo>
                  <a:lnTo>
                    <a:pt x="6" y="24"/>
                  </a:lnTo>
                  <a:lnTo>
                    <a:pt x="6" y="24"/>
                  </a:lnTo>
                  <a:lnTo>
                    <a:pt x="0" y="20"/>
                  </a:lnTo>
                  <a:lnTo>
                    <a:pt x="0" y="20"/>
                  </a:lnTo>
                  <a:lnTo>
                    <a:pt x="0" y="0"/>
                  </a:lnTo>
                  <a:lnTo>
                    <a:pt x="0" y="0"/>
                  </a:lnTo>
                  <a:lnTo>
                    <a:pt x="6" y="2"/>
                  </a:lnTo>
                  <a:lnTo>
                    <a:pt x="6" y="2"/>
                  </a:lnTo>
                  <a:lnTo>
                    <a:pt x="6" y="6"/>
                  </a:lnTo>
                  <a:lnTo>
                    <a:pt x="6" y="6"/>
                  </a:lnTo>
                  <a:lnTo>
                    <a:pt x="8" y="4"/>
                  </a:lnTo>
                  <a:lnTo>
                    <a:pt x="10" y="4"/>
                  </a:lnTo>
                  <a:lnTo>
                    <a:pt x="12"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0" name="Freeform 1594">
              <a:extLst>
                <a:ext uri="{FF2B5EF4-FFF2-40B4-BE49-F238E27FC236}">
                  <a16:creationId xmlns:a16="http://schemas.microsoft.com/office/drawing/2014/main" xmlns="" id="{5BE13328-A441-4CBF-AF8F-7463ADCF703C}"/>
                </a:ext>
              </a:extLst>
            </p:cNvPr>
            <p:cNvSpPr>
              <a:spLocks/>
            </p:cNvSpPr>
            <p:nvPr/>
          </p:nvSpPr>
          <p:spPr bwMode="auto">
            <a:xfrm>
              <a:off x="14430375" y="12090400"/>
              <a:ext cx="28575" cy="41275"/>
            </a:xfrm>
            <a:custGeom>
              <a:avLst/>
              <a:gdLst>
                <a:gd name="T0" fmla="*/ 8 w 18"/>
                <a:gd name="T1" fmla="*/ 2 h 26"/>
                <a:gd name="T2" fmla="*/ 8 w 18"/>
                <a:gd name="T3" fmla="*/ 2 h 26"/>
                <a:gd name="T4" fmla="*/ 14 w 18"/>
                <a:gd name="T5" fmla="*/ 6 h 26"/>
                <a:gd name="T6" fmla="*/ 14 w 18"/>
                <a:gd name="T7" fmla="*/ 6 h 26"/>
                <a:gd name="T8" fmla="*/ 18 w 18"/>
                <a:gd name="T9" fmla="*/ 10 h 26"/>
                <a:gd name="T10" fmla="*/ 18 w 18"/>
                <a:gd name="T11" fmla="*/ 14 h 26"/>
                <a:gd name="T12" fmla="*/ 18 w 18"/>
                <a:gd name="T13" fmla="*/ 14 h 26"/>
                <a:gd name="T14" fmla="*/ 12 w 18"/>
                <a:gd name="T15" fmla="*/ 10 h 26"/>
                <a:gd name="T16" fmla="*/ 12 w 18"/>
                <a:gd name="T17" fmla="*/ 10 h 26"/>
                <a:gd name="T18" fmla="*/ 10 w 18"/>
                <a:gd name="T19" fmla="*/ 8 h 26"/>
                <a:gd name="T20" fmla="*/ 10 w 18"/>
                <a:gd name="T21" fmla="*/ 8 h 26"/>
                <a:gd name="T22" fmla="*/ 8 w 18"/>
                <a:gd name="T23" fmla="*/ 6 h 26"/>
                <a:gd name="T24" fmla="*/ 8 w 18"/>
                <a:gd name="T25" fmla="*/ 6 h 26"/>
                <a:gd name="T26" fmla="*/ 8 w 18"/>
                <a:gd name="T27" fmla="*/ 6 h 26"/>
                <a:gd name="T28" fmla="*/ 8 w 18"/>
                <a:gd name="T29" fmla="*/ 8 h 26"/>
                <a:gd name="T30" fmla="*/ 8 w 18"/>
                <a:gd name="T31" fmla="*/ 8 h 26"/>
                <a:gd name="T32" fmla="*/ 8 w 18"/>
                <a:gd name="T33" fmla="*/ 8 h 26"/>
                <a:gd name="T34" fmla="*/ 8 w 18"/>
                <a:gd name="T35" fmla="*/ 10 h 26"/>
                <a:gd name="T36" fmla="*/ 12 w 18"/>
                <a:gd name="T37" fmla="*/ 12 h 26"/>
                <a:gd name="T38" fmla="*/ 12 w 18"/>
                <a:gd name="T39" fmla="*/ 12 h 26"/>
                <a:gd name="T40" fmla="*/ 16 w 18"/>
                <a:gd name="T41" fmla="*/ 16 h 26"/>
                <a:gd name="T42" fmla="*/ 16 w 18"/>
                <a:gd name="T43" fmla="*/ 16 h 26"/>
                <a:gd name="T44" fmla="*/ 18 w 18"/>
                <a:gd name="T45" fmla="*/ 18 h 26"/>
                <a:gd name="T46" fmla="*/ 18 w 18"/>
                <a:gd name="T47" fmla="*/ 22 h 26"/>
                <a:gd name="T48" fmla="*/ 18 w 18"/>
                <a:gd name="T49" fmla="*/ 22 h 26"/>
                <a:gd name="T50" fmla="*/ 18 w 18"/>
                <a:gd name="T51" fmla="*/ 26 h 26"/>
                <a:gd name="T52" fmla="*/ 16 w 18"/>
                <a:gd name="T53" fmla="*/ 26 h 26"/>
                <a:gd name="T54" fmla="*/ 16 w 18"/>
                <a:gd name="T55" fmla="*/ 26 h 26"/>
                <a:gd name="T56" fmla="*/ 12 w 18"/>
                <a:gd name="T57" fmla="*/ 26 h 26"/>
                <a:gd name="T58" fmla="*/ 8 w 18"/>
                <a:gd name="T59" fmla="*/ 24 h 26"/>
                <a:gd name="T60" fmla="*/ 8 w 18"/>
                <a:gd name="T61" fmla="*/ 24 h 26"/>
                <a:gd name="T62" fmla="*/ 2 w 18"/>
                <a:gd name="T63" fmla="*/ 18 h 26"/>
                <a:gd name="T64" fmla="*/ 2 w 18"/>
                <a:gd name="T65" fmla="*/ 18 h 26"/>
                <a:gd name="T66" fmla="*/ 0 w 18"/>
                <a:gd name="T67" fmla="*/ 16 h 26"/>
                <a:gd name="T68" fmla="*/ 0 w 18"/>
                <a:gd name="T69" fmla="*/ 12 h 26"/>
                <a:gd name="T70" fmla="*/ 0 w 18"/>
                <a:gd name="T71" fmla="*/ 12 h 26"/>
                <a:gd name="T72" fmla="*/ 6 w 18"/>
                <a:gd name="T73" fmla="*/ 16 h 26"/>
                <a:gd name="T74" fmla="*/ 6 w 18"/>
                <a:gd name="T75" fmla="*/ 16 h 26"/>
                <a:gd name="T76" fmla="*/ 8 w 18"/>
                <a:gd name="T77" fmla="*/ 18 h 26"/>
                <a:gd name="T78" fmla="*/ 8 w 18"/>
                <a:gd name="T79" fmla="*/ 18 h 26"/>
                <a:gd name="T80" fmla="*/ 8 w 18"/>
                <a:gd name="T81" fmla="*/ 20 h 26"/>
                <a:gd name="T82" fmla="*/ 8 w 18"/>
                <a:gd name="T83" fmla="*/ 20 h 26"/>
                <a:gd name="T84" fmla="*/ 10 w 18"/>
                <a:gd name="T85" fmla="*/ 20 h 26"/>
                <a:gd name="T86" fmla="*/ 10 w 18"/>
                <a:gd name="T87" fmla="*/ 20 h 26"/>
                <a:gd name="T88" fmla="*/ 12 w 18"/>
                <a:gd name="T89" fmla="*/ 18 h 26"/>
                <a:gd name="T90" fmla="*/ 12 w 18"/>
                <a:gd name="T91" fmla="*/ 18 h 26"/>
                <a:gd name="T92" fmla="*/ 10 w 18"/>
                <a:gd name="T93" fmla="*/ 16 h 26"/>
                <a:gd name="T94" fmla="*/ 10 w 18"/>
                <a:gd name="T95" fmla="*/ 16 h 26"/>
                <a:gd name="T96" fmla="*/ 8 w 18"/>
                <a:gd name="T97" fmla="*/ 14 h 26"/>
                <a:gd name="T98" fmla="*/ 8 w 18"/>
                <a:gd name="T99" fmla="*/ 14 h 26"/>
                <a:gd name="T100" fmla="*/ 2 w 18"/>
                <a:gd name="T101" fmla="*/ 10 h 26"/>
                <a:gd name="T102" fmla="*/ 2 w 18"/>
                <a:gd name="T103" fmla="*/ 10 h 26"/>
                <a:gd name="T104" fmla="*/ 0 w 18"/>
                <a:gd name="T105" fmla="*/ 4 h 26"/>
                <a:gd name="T106" fmla="*/ 0 w 18"/>
                <a:gd name="T107" fmla="*/ 4 h 26"/>
                <a:gd name="T108" fmla="*/ 0 w 18"/>
                <a:gd name="T109" fmla="*/ 2 h 26"/>
                <a:gd name="T110" fmla="*/ 2 w 18"/>
                <a:gd name="T111" fmla="*/ 0 h 26"/>
                <a:gd name="T112" fmla="*/ 2 w 18"/>
                <a:gd name="T113" fmla="*/ 0 h 26"/>
                <a:gd name="T114" fmla="*/ 8 w 18"/>
                <a:gd name="T115"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 h="26">
                  <a:moveTo>
                    <a:pt x="8" y="2"/>
                  </a:moveTo>
                  <a:lnTo>
                    <a:pt x="8" y="2"/>
                  </a:lnTo>
                  <a:lnTo>
                    <a:pt x="14" y="6"/>
                  </a:lnTo>
                  <a:lnTo>
                    <a:pt x="14" y="6"/>
                  </a:lnTo>
                  <a:lnTo>
                    <a:pt x="18" y="10"/>
                  </a:lnTo>
                  <a:lnTo>
                    <a:pt x="18" y="14"/>
                  </a:lnTo>
                  <a:lnTo>
                    <a:pt x="18" y="14"/>
                  </a:lnTo>
                  <a:lnTo>
                    <a:pt x="12" y="10"/>
                  </a:lnTo>
                  <a:lnTo>
                    <a:pt x="12" y="10"/>
                  </a:lnTo>
                  <a:lnTo>
                    <a:pt x="10" y="8"/>
                  </a:lnTo>
                  <a:lnTo>
                    <a:pt x="10" y="8"/>
                  </a:lnTo>
                  <a:lnTo>
                    <a:pt x="8" y="6"/>
                  </a:lnTo>
                  <a:lnTo>
                    <a:pt x="8" y="6"/>
                  </a:lnTo>
                  <a:lnTo>
                    <a:pt x="8" y="6"/>
                  </a:lnTo>
                  <a:lnTo>
                    <a:pt x="8" y="8"/>
                  </a:lnTo>
                  <a:lnTo>
                    <a:pt x="8" y="8"/>
                  </a:lnTo>
                  <a:lnTo>
                    <a:pt x="8" y="8"/>
                  </a:lnTo>
                  <a:lnTo>
                    <a:pt x="8" y="10"/>
                  </a:lnTo>
                  <a:lnTo>
                    <a:pt x="12" y="12"/>
                  </a:lnTo>
                  <a:lnTo>
                    <a:pt x="12" y="12"/>
                  </a:lnTo>
                  <a:lnTo>
                    <a:pt x="16" y="16"/>
                  </a:lnTo>
                  <a:lnTo>
                    <a:pt x="16" y="16"/>
                  </a:lnTo>
                  <a:lnTo>
                    <a:pt x="18" y="18"/>
                  </a:lnTo>
                  <a:lnTo>
                    <a:pt x="18" y="22"/>
                  </a:lnTo>
                  <a:lnTo>
                    <a:pt x="18" y="22"/>
                  </a:lnTo>
                  <a:lnTo>
                    <a:pt x="18" y="26"/>
                  </a:lnTo>
                  <a:lnTo>
                    <a:pt x="16" y="26"/>
                  </a:lnTo>
                  <a:lnTo>
                    <a:pt x="16" y="26"/>
                  </a:lnTo>
                  <a:lnTo>
                    <a:pt x="12" y="26"/>
                  </a:lnTo>
                  <a:lnTo>
                    <a:pt x="8" y="24"/>
                  </a:lnTo>
                  <a:lnTo>
                    <a:pt x="8" y="24"/>
                  </a:lnTo>
                  <a:lnTo>
                    <a:pt x="2" y="18"/>
                  </a:lnTo>
                  <a:lnTo>
                    <a:pt x="2" y="18"/>
                  </a:lnTo>
                  <a:lnTo>
                    <a:pt x="0" y="16"/>
                  </a:lnTo>
                  <a:lnTo>
                    <a:pt x="0" y="12"/>
                  </a:lnTo>
                  <a:lnTo>
                    <a:pt x="0" y="12"/>
                  </a:lnTo>
                  <a:lnTo>
                    <a:pt x="6" y="16"/>
                  </a:lnTo>
                  <a:lnTo>
                    <a:pt x="6" y="16"/>
                  </a:lnTo>
                  <a:lnTo>
                    <a:pt x="8" y="18"/>
                  </a:lnTo>
                  <a:lnTo>
                    <a:pt x="8" y="18"/>
                  </a:lnTo>
                  <a:lnTo>
                    <a:pt x="8" y="20"/>
                  </a:lnTo>
                  <a:lnTo>
                    <a:pt x="8" y="20"/>
                  </a:lnTo>
                  <a:lnTo>
                    <a:pt x="10" y="20"/>
                  </a:lnTo>
                  <a:lnTo>
                    <a:pt x="10" y="20"/>
                  </a:lnTo>
                  <a:lnTo>
                    <a:pt x="12" y="18"/>
                  </a:lnTo>
                  <a:lnTo>
                    <a:pt x="12" y="18"/>
                  </a:lnTo>
                  <a:lnTo>
                    <a:pt x="10" y="16"/>
                  </a:lnTo>
                  <a:lnTo>
                    <a:pt x="10" y="16"/>
                  </a:lnTo>
                  <a:lnTo>
                    <a:pt x="8" y="14"/>
                  </a:lnTo>
                  <a:lnTo>
                    <a:pt x="8" y="14"/>
                  </a:lnTo>
                  <a:lnTo>
                    <a:pt x="2" y="10"/>
                  </a:lnTo>
                  <a:lnTo>
                    <a:pt x="2" y="10"/>
                  </a:lnTo>
                  <a:lnTo>
                    <a:pt x="0" y="4"/>
                  </a:lnTo>
                  <a:lnTo>
                    <a:pt x="0" y="4"/>
                  </a:lnTo>
                  <a:lnTo>
                    <a:pt x="0" y="2"/>
                  </a:lnTo>
                  <a:lnTo>
                    <a:pt x="2" y="0"/>
                  </a:lnTo>
                  <a:lnTo>
                    <a:pt x="2" y="0"/>
                  </a:lnTo>
                  <a:lnTo>
                    <a:pt x="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1" name="Freeform 1595">
              <a:extLst>
                <a:ext uri="{FF2B5EF4-FFF2-40B4-BE49-F238E27FC236}">
                  <a16:creationId xmlns:a16="http://schemas.microsoft.com/office/drawing/2014/main" xmlns="" id="{4AEA380B-B5D7-4C67-A651-DA0957D420F9}"/>
                </a:ext>
              </a:extLst>
            </p:cNvPr>
            <p:cNvSpPr>
              <a:spLocks/>
            </p:cNvSpPr>
            <p:nvPr/>
          </p:nvSpPr>
          <p:spPr bwMode="auto">
            <a:xfrm>
              <a:off x="14430375" y="12090400"/>
              <a:ext cx="28575" cy="41275"/>
            </a:xfrm>
            <a:custGeom>
              <a:avLst/>
              <a:gdLst>
                <a:gd name="T0" fmla="*/ 8 w 18"/>
                <a:gd name="T1" fmla="*/ 2 h 26"/>
                <a:gd name="T2" fmla="*/ 8 w 18"/>
                <a:gd name="T3" fmla="*/ 2 h 26"/>
                <a:gd name="T4" fmla="*/ 14 w 18"/>
                <a:gd name="T5" fmla="*/ 6 h 26"/>
                <a:gd name="T6" fmla="*/ 14 w 18"/>
                <a:gd name="T7" fmla="*/ 6 h 26"/>
                <a:gd name="T8" fmla="*/ 18 w 18"/>
                <a:gd name="T9" fmla="*/ 10 h 26"/>
                <a:gd name="T10" fmla="*/ 18 w 18"/>
                <a:gd name="T11" fmla="*/ 14 h 26"/>
                <a:gd name="T12" fmla="*/ 18 w 18"/>
                <a:gd name="T13" fmla="*/ 14 h 26"/>
                <a:gd name="T14" fmla="*/ 12 w 18"/>
                <a:gd name="T15" fmla="*/ 10 h 26"/>
                <a:gd name="T16" fmla="*/ 12 w 18"/>
                <a:gd name="T17" fmla="*/ 10 h 26"/>
                <a:gd name="T18" fmla="*/ 10 w 18"/>
                <a:gd name="T19" fmla="*/ 8 h 26"/>
                <a:gd name="T20" fmla="*/ 10 w 18"/>
                <a:gd name="T21" fmla="*/ 8 h 26"/>
                <a:gd name="T22" fmla="*/ 8 w 18"/>
                <a:gd name="T23" fmla="*/ 6 h 26"/>
                <a:gd name="T24" fmla="*/ 8 w 18"/>
                <a:gd name="T25" fmla="*/ 6 h 26"/>
                <a:gd name="T26" fmla="*/ 8 w 18"/>
                <a:gd name="T27" fmla="*/ 6 h 26"/>
                <a:gd name="T28" fmla="*/ 8 w 18"/>
                <a:gd name="T29" fmla="*/ 8 h 26"/>
                <a:gd name="T30" fmla="*/ 8 w 18"/>
                <a:gd name="T31" fmla="*/ 8 h 26"/>
                <a:gd name="T32" fmla="*/ 8 w 18"/>
                <a:gd name="T33" fmla="*/ 8 h 26"/>
                <a:gd name="T34" fmla="*/ 8 w 18"/>
                <a:gd name="T35" fmla="*/ 10 h 26"/>
                <a:gd name="T36" fmla="*/ 12 w 18"/>
                <a:gd name="T37" fmla="*/ 12 h 26"/>
                <a:gd name="T38" fmla="*/ 12 w 18"/>
                <a:gd name="T39" fmla="*/ 12 h 26"/>
                <a:gd name="T40" fmla="*/ 16 w 18"/>
                <a:gd name="T41" fmla="*/ 16 h 26"/>
                <a:gd name="T42" fmla="*/ 16 w 18"/>
                <a:gd name="T43" fmla="*/ 16 h 26"/>
                <a:gd name="T44" fmla="*/ 18 w 18"/>
                <a:gd name="T45" fmla="*/ 18 h 26"/>
                <a:gd name="T46" fmla="*/ 18 w 18"/>
                <a:gd name="T47" fmla="*/ 22 h 26"/>
                <a:gd name="T48" fmla="*/ 18 w 18"/>
                <a:gd name="T49" fmla="*/ 22 h 26"/>
                <a:gd name="T50" fmla="*/ 18 w 18"/>
                <a:gd name="T51" fmla="*/ 26 h 26"/>
                <a:gd name="T52" fmla="*/ 16 w 18"/>
                <a:gd name="T53" fmla="*/ 26 h 26"/>
                <a:gd name="T54" fmla="*/ 16 w 18"/>
                <a:gd name="T55" fmla="*/ 26 h 26"/>
                <a:gd name="T56" fmla="*/ 12 w 18"/>
                <a:gd name="T57" fmla="*/ 26 h 26"/>
                <a:gd name="T58" fmla="*/ 8 w 18"/>
                <a:gd name="T59" fmla="*/ 24 h 26"/>
                <a:gd name="T60" fmla="*/ 8 w 18"/>
                <a:gd name="T61" fmla="*/ 24 h 26"/>
                <a:gd name="T62" fmla="*/ 2 w 18"/>
                <a:gd name="T63" fmla="*/ 18 h 26"/>
                <a:gd name="T64" fmla="*/ 2 w 18"/>
                <a:gd name="T65" fmla="*/ 18 h 26"/>
                <a:gd name="T66" fmla="*/ 0 w 18"/>
                <a:gd name="T67" fmla="*/ 16 h 26"/>
                <a:gd name="T68" fmla="*/ 0 w 18"/>
                <a:gd name="T69" fmla="*/ 12 h 26"/>
                <a:gd name="T70" fmla="*/ 0 w 18"/>
                <a:gd name="T71" fmla="*/ 12 h 26"/>
                <a:gd name="T72" fmla="*/ 6 w 18"/>
                <a:gd name="T73" fmla="*/ 16 h 26"/>
                <a:gd name="T74" fmla="*/ 6 w 18"/>
                <a:gd name="T75" fmla="*/ 16 h 26"/>
                <a:gd name="T76" fmla="*/ 8 w 18"/>
                <a:gd name="T77" fmla="*/ 18 h 26"/>
                <a:gd name="T78" fmla="*/ 8 w 18"/>
                <a:gd name="T79" fmla="*/ 18 h 26"/>
                <a:gd name="T80" fmla="*/ 8 w 18"/>
                <a:gd name="T81" fmla="*/ 20 h 26"/>
                <a:gd name="T82" fmla="*/ 8 w 18"/>
                <a:gd name="T83" fmla="*/ 20 h 26"/>
                <a:gd name="T84" fmla="*/ 10 w 18"/>
                <a:gd name="T85" fmla="*/ 20 h 26"/>
                <a:gd name="T86" fmla="*/ 10 w 18"/>
                <a:gd name="T87" fmla="*/ 20 h 26"/>
                <a:gd name="T88" fmla="*/ 12 w 18"/>
                <a:gd name="T89" fmla="*/ 18 h 26"/>
                <a:gd name="T90" fmla="*/ 12 w 18"/>
                <a:gd name="T91" fmla="*/ 18 h 26"/>
                <a:gd name="T92" fmla="*/ 10 w 18"/>
                <a:gd name="T93" fmla="*/ 16 h 26"/>
                <a:gd name="T94" fmla="*/ 10 w 18"/>
                <a:gd name="T95" fmla="*/ 16 h 26"/>
                <a:gd name="T96" fmla="*/ 8 w 18"/>
                <a:gd name="T97" fmla="*/ 14 h 26"/>
                <a:gd name="T98" fmla="*/ 8 w 18"/>
                <a:gd name="T99" fmla="*/ 14 h 26"/>
                <a:gd name="T100" fmla="*/ 2 w 18"/>
                <a:gd name="T101" fmla="*/ 10 h 26"/>
                <a:gd name="T102" fmla="*/ 2 w 18"/>
                <a:gd name="T103" fmla="*/ 10 h 26"/>
                <a:gd name="T104" fmla="*/ 0 w 18"/>
                <a:gd name="T105" fmla="*/ 4 h 26"/>
                <a:gd name="T106" fmla="*/ 0 w 18"/>
                <a:gd name="T107" fmla="*/ 4 h 26"/>
                <a:gd name="T108" fmla="*/ 0 w 18"/>
                <a:gd name="T109" fmla="*/ 2 h 26"/>
                <a:gd name="T110" fmla="*/ 2 w 18"/>
                <a:gd name="T111" fmla="*/ 0 h 26"/>
                <a:gd name="T112" fmla="*/ 2 w 18"/>
                <a:gd name="T113" fmla="*/ 0 h 26"/>
                <a:gd name="T114" fmla="*/ 8 w 18"/>
                <a:gd name="T115"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 h="26">
                  <a:moveTo>
                    <a:pt x="8" y="2"/>
                  </a:moveTo>
                  <a:lnTo>
                    <a:pt x="8" y="2"/>
                  </a:lnTo>
                  <a:lnTo>
                    <a:pt x="14" y="6"/>
                  </a:lnTo>
                  <a:lnTo>
                    <a:pt x="14" y="6"/>
                  </a:lnTo>
                  <a:lnTo>
                    <a:pt x="18" y="10"/>
                  </a:lnTo>
                  <a:lnTo>
                    <a:pt x="18" y="14"/>
                  </a:lnTo>
                  <a:lnTo>
                    <a:pt x="18" y="14"/>
                  </a:lnTo>
                  <a:lnTo>
                    <a:pt x="12" y="10"/>
                  </a:lnTo>
                  <a:lnTo>
                    <a:pt x="12" y="10"/>
                  </a:lnTo>
                  <a:lnTo>
                    <a:pt x="10" y="8"/>
                  </a:lnTo>
                  <a:lnTo>
                    <a:pt x="10" y="8"/>
                  </a:lnTo>
                  <a:lnTo>
                    <a:pt x="8" y="6"/>
                  </a:lnTo>
                  <a:lnTo>
                    <a:pt x="8" y="6"/>
                  </a:lnTo>
                  <a:lnTo>
                    <a:pt x="8" y="6"/>
                  </a:lnTo>
                  <a:lnTo>
                    <a:pt x="8" y="8"/>
                  </a:lnTo>
                  <a:lnTo>
                    <a:pt x="8" y="8"/>
                  </a:lnTo>
                  <a:lnTo>
                    <a:pt x="8" y="8"/>
                  </a:lnTo>
                  <a:lnTo>
                    <a:pt x="8" y="10"/>
                  </a:lnTo>
                  <a:lnTo>
                    <a:pt x="12" y="12"/>
                  </a:lnTo>
                  <a:lnTo>
                    <a:pt x="12" y="12"/>
                  </a:lnTo>
                  <a:lnTo>
                    <a:pt x="16" y="16"/>
                  </a:lnTo>
                  <a:lnTo>
                    <a:pt x="16" y="16"/>
                  </a:lnTo>
                  <a:lnTo>
                    <a:pt x="18" y="18"/>
                  </a:lnTo>
                  <a:lnTo>
                    <a:pt x="18" y="22"/>
                  </a:lnTo>
                  <a:lnTo>
                    <a:pt x="18" y="22"/>
                  </a:lnTo>
                  <a:lnTo>
                    <a:pt x="18" y="26"/>
                  </a:lnTo>
                  <a:lnTo>
                    <a:pt x="16" y="26"/>
                  </a:lnTo>
                  <a:lnTo>
                    <a:pt x="16" y="26"/>
                  </a:lnTo>
                  <a:lnTo>
                    <a:pt x="12" y="26"/>
                  </a:lnTo>
                  <a:lnTo>
                    <a:pt x="8" y="24"/>
                  </a:lnTo>
                  <a:lnTo>
                    <a:pt x="8" y="24"/>
                  </a:lnTo>
                  <a:lnTo>
                    <a:pt x="2" y="18"/>
                  </a:lnTo>
                  <a:lnTo>
                    <a:pt x="2" y="18"/>
                  </a:lnTo>
                  <a:lnTo>
                    <a:pt x="0" y="16"/>
                  </a:lnTo>
                  <a:lnTo>
                    <a:pt x="0" y="12"/>
                  </a:lnTo>
                  <a:lnTo>
                    <a:pt x="0" y="12"/>
                  </a:lnTo>
                  <a:lnTo>
                    <a:pt x="6" y="16"/>
                  </a:lnTo>
                  <a:lnTo>
                    <a:pt x="6" y="16"/>
                  </a:lnTo>
                  <a:lnTo>
                    <a:pt x="8" y="18"/>
                  </a:lnTo>
                  <a:lnTo>
                    <a:pt x="8" y="18"/>
                  </a:lnTo>
                  <a:lnTo>
                    <a:pt x="8" y="20"/>
                  </a:lnTo>
                  <a:lnTo>
                    <a:pt x="8" y="20"/>
                  </a:lnTo>
                  <a:lnTo>
                    <a:pt x="10" y="20"/>
                  </a:lnTo>
                  <a:lnTo>
                    <a:pt x="10" y="20"/>
                  </a:lnTo>
                  <a:lnTo>
                    <a:pt x="12" y="18"/>
                  </a:lnTo>
                  <a:lnTo>
                    <a:pt x="12" y="18"/>
                  </a:lnTo>
                  <a:lnTo>
                    <a:pt x="10" y="16"/>
                  </a:lnTo>
                  <a:lnTo>
                    <a:pt x="10" y="16"/>
                  </a:lnTo>
                  <a:lnTo>
                    <a:pt x="8" y="14"/>
                  </a:lnTo>
                  <a:lnTo>
                    <a:pt x="8" y="14"/>
                  </a:lnTo>
                  <a:lnTo>
                    <a:pt x="2" y="10"/>
                  </a:lnTo>
                  <a:lnTo>
                    <a:pt x="2" y="10"/>
                  </a:lnTo>
                  <a:lnTo>
                    <a:pt x="0" y="4"/>
                  </a:lnTo>
                  <a:lnTo>
                    <a:pt x="0" y="4"/>
                  </a:lnTo>
                  <a:lnTo>
                    <a:pt x="0" y="2"/>
                  </a:lnTo>
                  <a:lnTo>
                    <a:pt x="2" y="0"/>
                  </a:lnTo>
                  <a:lnTo>
                    <a:pt x="2" y="0"/>
                  </a:lnTo>
                  <a:lnTo>
                    <a:pt x="8"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2" name="Freeform 1596">
              <a:extLst>
                <a:ext uri="{FF2B5EF4-FFF2-40B4-BE49-F238E27FC236}">
                  <a16:creationId xmlns:a16="http://schemas.microsoft.com/office/drawing/2014/main" xmlns="" id="{9B601850-BBAB-4E5B-8A96-81D23257369C}"/>
                </a:ext>
              </a:extLst>
            </p:cNvPr>
            <p:cNvSpPr>
              <a:spLocks noEditPoints="1"/>
            </p:cNvSpPr>
            <p:nvPr/>
          </p:nvSpPr>
          <p:spPr bwMode="auto">
            <a:xfrm>
              <a:off x="14303375" y="11795125"/>
              <a:ext cx="460375" cy="266700"/>
            </a:xfrm>
            <a:custGeom>
              <a:avLst/>
              <a:gdLst>
                <a:gd name="T0" fmla="*/ 126 w 290"/>
                <a:gd name="T1" fmla="*/ 94 h 168"/>
                <a:gd name="T2" fmla="*/ 146 w 290"/>
                <a:gd name="T3" fmla="*/ 100 h 168"/>
                <a:gd name="T4" fmla="*/ 166 w 290"/>
                <a:gd name="T5" fmla="*/ 94 h 168"/>
                <a:gd name="T6" fmla="*/ 174 w 290"/>
                <a:gd name="T7" fmla="*/ 90 h 168"/>
                <a:gd name="T8" fmla="*/ 174 w 290"/>
                <a:gd name="T9" fmla="*/ 76 h 168"/>
                <a:gd name="T10" fmla="*/ 166 w 290"/>
                <a:gd name="T11" fmla="*/ 72 h 168"/>
                <a:gd name="T12" fmla="*/ 146 w 290"/>
                <a:gd name="T13" fmla="*/ 66 h 168"/>
                <a:gd name="T14" fmla="*/ 124 w 290"/>
                <a:gd name="T15" fmla="*/ 72 h 168"/>
                <a:gd name="T16" fmla="*/ 118 w 290"/>
                <a:gd name="T17" fmla="*/ 76 h 168"/>
                <a:gd name="T18" fmla="*/ 120 w 290"/>
                <a:gd name="T19" fmla="*/ 90 h 168"/>
                <a:gd name="T20" fmla="*/ 178 w 290"/>
                <a:gd name="T21" fmla="*/ 130 h 168"/>
                <a:gd name="T22" fmla="*/ 194 w 290"/>
                <a:gd name="T23" fmla="*/ 138 h 168"/>
                <a:gd name="T24" fmla="*/ 144 w 290"/>
                <a:gd name="T25" fmla="*/ 168 h 168"/>
                <a:gd name="T26" fmla="*/ 94 w 290"/>
                <a:gd name="T27" fmla="*/ 138 h 168"/>
                <a:gd name="T28" fmla="*/ 110 w 290"/>
                <a:gd name="T29" fmla="*/ 130 h 168"/>
                <a:gd name="T30" fmla="*/ 132 w 290"/>
                <a:gd name="T31" fmla="*/ 142 h 168"/>
                <a:gd name="T32" fmla="*/ 132 w 290"/>
                <a:gd name="T33" fmla="*/ 114 h 168"/>
                <a:gd name="T34" fmla="*/ 118 w 290"/>
                <a:gd name="T35" fmla="*/ 112 h 168"/>
                <a:gd name="T36" fmla="*/ 106 w 290"/>
                <a:gd name="T37" fmla="*/ 106 h 168"/>
                <a:gd name="T38" fmla="*/ 90 w 290"/>
                <a:gd name="T39" fmla="*/ 90 h 168"/>
                <a:gd name="T40" fmla="*/ 42 w 290"/>
                <a:gd name="T41" fmla="*/ 90 h 168"/>
                <a:gd name="T42" fmla="*/ 64 w 290"/>
                <a:gd name="T43" fmla="*/ 104 h 168"/>
                <a:gd name="T44" fmla="*/ 50 w 290"/>
                <a:gd name="T45" fmla="*/ 112 h 168"/>
                <a:gd name="T46" fmla="*/ 0 w 290"/>
                <a:gd name="T47" fmla="*/ 84 h 168"/>
                <a:gd name="T48" fmla="*/ 48 w 290"/>
                <a:gd name="T49" fmla="*/ 56 h 168"/>
                <a:gd name="T50" fmla="*/ 64 w 290"/>
                <a:gd name="T51" fmla="*/ 64 h 168"/>
                <a:gd name="T52" fmla="*/ 42 w 290"/>
                <a:gd name="T53" fmla="*/ 78 h 168"/>
                <a:gd name="T54" fmla="*/ 90 w 290"/>
                <a:gd name="T55" fmla="*/ 78 h 168"/>
                <a:gd name="T56" fmla="*/ 92 w 290"/>
                <a:gd name="T57" fmla="*/ 72 h 168"/>
                <a:gd name="T58" fmla="*/ 106 w 290"/>
                <a:gd name="T59" fmla="*/ 60 h 168"/>
                <a:gd name="T60" fmla="*/ 120 w 290"/>
                <a:gd name="T61" fmla="*/ 54 h 168"/>
                <a:gd name="T62" fmla="*/ 138 w 290"/>
                <a:gd name="T63" fmla="*/ 52 h 168"/>
                <a:gd name="T64" fmla="*/ 138 w 290"/>
                <a:gd name="T65" fmla="*/ 24 h 168"/>
                <a:gd name="T66" fmla="*/ 114 w 290"/>
                <a:gd name="T67" fmla="*/ 36 h 168"/>
                <a:gd name="T68" fmla="*/ 98 w 290"/>
                <a:gd name="T69" fmla="*/ 28 h 168"/>
                <a:gd name="T70" fmla="*/ 150 w 290"/>
                <a:gd name="T71" fmla="*/ 0 h 168"/>
                <a:gd name="T72" fmla="*/ 198 w 290"/>
                <a:gd name="T73" fmla="*/ 28 h 168"/>
                <a:gd name="T74" fmla="*/ 184 w 290"/>
                <a:gd name="T75" fmla="*/ 36 h 168"/>
                <a:gd name="T76" fmla="*/ 160 w 290"/>
                <a:gd name="T77" fmla="*/ 24 h 168"/>
                <a:gd name="T78" fmla="*/ 160 w 290"/>
                <a:gd name="T79" fmla="*/ 52 h 168"/>
                <a:gd name="T80" fmla="*/ 186 w 290"/>
                <a:gd name="T81" fmla="*/ 60 h 168"/>
                <a:gd name="T82" fmla="*/ 194 w 290"/>
                <a:gd name="T83" fmla="*/ 66 h 168"/>
                <a:gd name="T84" fmla="*/ 200 w 290"/>
                <a:gd name="T85" fmla="*/ 74 h 168"/>
                <a:gd name="T86" fmla="*/ 250 w 290"/>
                <a:gd name="T87" fmla="*/ 74 h 168"/>
                <a:gd name="T88" fmla="*/ 226 w 290"/>
                <a:gd name="T89" fmla="*/ 62 h 168"/>
                <a:gd name="T90" fmla="*/ 242 w 290"/>
                <a:gd name="T91" fmla="*/ 52 h 168"/>
                <a:gd name="T92" fmla="*/ 290 w 290"/>
                <a:gd name="T93" fmla="*/ 82 h 168"/>
                <a:gd name="T94" fmla="*/ 242 w 290"/>
                <a:gd name="T95" fmla="*/ 110 h 168"/>
                <a:gd name="T96" fmla="*/ 226 w 290"/>
                <a:gd name="T97" fmla="*/ 102 h 168"/>
                <a:gd name="T98" fmla="*/ 250 w 290"/>
                <a:gd name="T99" fmla="*/ 88 h 168"/>
                <a:gd name="T100" fmla="*/ 202 w 290"/>
                <a:gd name="T101" fmla="*/ 88 h 168"/>
                <a:gd name="T102" fmla="*/ 196 w 290"/>
                <a:gd name="T103" fmla="*/ 98 h 168"/>
                <a:gd name="T104" fmla="*/ 186 w 290"/>
                <a:gd name="T105" fmla="*/ 106 h 168"/>
                <a:gd name="T106" fmla="*/ 180 w 290"/>
                <a:gd name="T107" fmla="*/ 110 h 168"/>
                <a:gd name="T108" fmla="*/ 156 w 290"/>
                <a:gd name="T109" fmla="*/ 114 h 168"/>
                <a:gd name="T110" fmla="*/ 156 w 290"/>
                <a:gd name="T111" fmla="*/ 142 h 168"/>
                <a:gd name="T112" fmla="*/ 178 w 290"/>
                <a:gd name="T113" fmla="*/ 1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0" h="168">
                  <a:moveTo>
                    <a:pt x="126" y="94"/>
                  </a:moveTo>
                  <a:lnTo>
                    <a:pt x="126" y="94"/>
                  </a:lnTo>
                  <a:lnTo>
                    <a:pt x="136" y="98"/>
                  </a:lnTo>
                  <a:lnTo>
                    <a:pt x="146" y="100"/>
                  </a:lnTo>
                  <a:lnTo>
                    <a:pt x="158" y="98"/>
                  </a:lnTo>
                  <a:lnTo>
                    <a:pt x="166" y="94"/>
                  </a:lnTo>
                  <a:lnTo>
                    <a:pt x="166" y="94"/>
                  </a:lnTo>
                  <a:lnTo>
                    <a:pt x="174" y="90"/>
                  </a:lnTo>
                  <a:lnTo>
                    <a:pt x="176" y="84"/>
                  </a:lnTo>
                  <a:lnTo>
                    <a:pt x="174" y="76"/>
                  </a:lnTo>
                  <a:lnTo>
                    <a:pt x="166" y="72"/>
                  </a:lnTo>
                  <a:lnTo>
                    <a:pt x="166" y="72"/>
                  </a:lnTo>
                  <a:lnTo>
                    <a:pt x="156" y="68"/>
                  </a:lnTo>
                  <a:lnTo>
                    <a:pt x="146" y="66"/>
                  </a:lnTo>
                  <a:lnTo>
                    <a:pt x="134" y="68"/>
                  </a:lnTo>
                  <a:lnTo>
                    <a:pt x="124" y="72"/>
                  </a:lnTo>
                  <a:lnTo>
                    <a:pt x="124" y="72"/>
                  </a:lnTo>
                  <a:lnTo>
                    <a:pt x="118" y="76"/>
                  </a:lnTo>
                  <a:lnTo>
                    <a:pt x="116" y="84"/>
                  </a:lnTo>
                  <a:lnTo>
                    <a:pt x="120" y="90"/>
                  </a:lnTo>
                  <a:lnTo>
                    <a:pt x="126" y="94"/>
                  </a:lnTo>
                  <a:close/>
                  <a:moveTo>
                    <a:pt x="178" y="130"/>
                  </a:moveTo>
                  <a:lnTo>
                    <a:pt x="178" y="130"/>
                  </a:lnTo>
                  <a:lnTo>
                    <a:pt x="194" y="138"/>
                  </a:lnTo>
                  <a:lnTo>
                    <a:pt x="194" y="138"/>
                  </a:lnTo>
                  <a:lnTo>
                    <a:pt x="144" y="168"/>
                  </a:lnTo>
                  <a:lnTo>
                    <a:pt x="144" y="168"/>
                  </a:lnTo>
                  <a:lnTo>
                    <a:pt x="94" y="138"/>
                  </a:lnTo>
                  <a:lnTo>
                    <a:pt x="94" y="138"/>
                  </a:lnTo>
                  <a:lnTo>
                    <a:pt x="110" y="130"/>
                  </a:lnTo>
                  <a:lnTo>
                    <a:pt x="110" y="130"/>
                  </a:lnTo>
                  <a:lnTo>
                    <a:pt x="132" y="142"/>
                  </a:lnTo>
                  <a:lnTo>
                    <a:pt x="132" y="142"/>
                  </a:lnTo>
                  <a:lnTo>
                    <a:pt x="132" y="114"/>
                  </a:lnTo>
                  <a:lnTo>
                    <a:pt x="132" y="114"/>
                  </a:lnTo>
                  <a:lnTo>
                    <a:pt x="118" y="112"/>
                  </a:lnTo>
                  <a:lnTo>
                    <a:pt x="106" y="106"/>
                  </a:lnTo>
                  <a:lnTo>
                    <a:pt x="106" y="106"/>
                  </a:lnTo>
                  <a:lnTo>
                    <a:pt x="96" y="98"/>
                  </a:lnTo>
                  <a:lnTo>
                    <a:pt x="90" y="90"/>
                  </a:lnTo>
                  <a:lnTo>
                    <a:pt x="90" y="90"/>
                  </a:lnTo>
                  <a:lnTo>
                    <a:pt x="42" y="90"/>
                  </a:lnTo>
                  <a:lnTo>
                    <a:pt x="42" y="90"/>
                  </a:lnTo>
                  <a:lnTo>
                    <a:pt x="64" y="104"/>
                  </a:lnTo>
                  <a:lnTo>
                    <a:pt x="64" y="104"/>
                  </a:lnTo>
                  <a:lnTo>
                    <a:pt x="50" y="112"/>
                  </a:lnTo>
                  <a:lnTo>
                    <a:pt x="50" y="112"/>
                  </a:lnTo>
                  <a:lnTo>
                    <a:pt x="0" y="84"/>
                  </a:lnTo>
                  <a:lnTo>
                    <a:pt x="0" y="84"/>
                  </a:lnTo>
                  <a:lnTo>
                    <a:pt x="48" y="56"/>
                  </a:lnTo>
                  <a:lnTo>
                    <a:pt x="48" y="56"/>
                  </a:lnTo>
                  <a:lnTo>
                    <a:pt x="64" y="64"/>
                  </a:lnTo>
                  <a:lnTo>
                    <a:pt x="64" y="64"/>
                  </a:lnTo>
                  <a:lnTo>
                    <a:pt x="42" y="78"/>
                  </a:lnTo>
                  <a:lnTo>
                    <a:pt x="42" y="78"/>
                  </a:lnTo>
                  <a:lnTo>
                    <a:pt x="90" y="78"/>
                  </a:lnTo>
                  <a:lnTo>
                    <a:pt x="90" y="78"/>
                  </a:lnTo>
                  <a:lnTo>
                    <a:pt x="92" y="72"/>
                  </a:lnTo>
                  <a:lnTo>
                    <a:pt x="96" y="68"/>
                  </a:lnTo>
                  <a:lnTo>
                    <a:pt x="106" y="60"/>
                  </a:lnTo>
                  <a:lnTo>
                    <a:pt x="106" y="60"/>
                  </a:lnTo>
                  <a:lnTo>
                    <a:pt x="120" y="54"/>
                  </a:lnTo>
                  <a:lnTo>
                    <a:pt x="138" y="52"/>
                  </a:lnTo>
                  <a:lnTo>
                    <a:pt x="138" y="52"/>
                  </a:lnTo>
                  <a:lnTo>
                    <a:pt x="138" y="24"/>
                  </a:lnTo>
                  <a:lnTo>
                    <a:pt x="138" y="24"/>
                  </a:lnTo>
                  <a:lnTo>
                    <a:pt x="114" y="36"/>
                  </a:lnTo>
                  <a:lnTo>
                    <a:pt x="114" y="36"/>
                  </a:lnTo>
                  <a:lnTo>
                    <a:pt x="98" y="28"/>
                  </a:lnTo>
                  <a:lnTo>
                    <a:pt x="98" y="28"/>
                  </a:lnTo>
                  <a:lnTo>
                    <a:pt x="150" y="0"/>
                  </a:lnTo>
                  <a:lnTo>
                    <a:pt x="150" y="0"/>
                  </a:lnTo>
                  <a:lnTo>
                    <a:pt x="198" y="28"/>
                  </a:lnTo>
                  <a:lnTo>
                    <a:pt x="198" y="28"/>
                  </a:lnTo>
                  <a:lnTo>
                    <a:pt x="184" y="36"/>
                  </a:lnTo>
                  <a:lnTo>
                    <a:pt x="184" y="36"/>
                  </a:lnTo>
                  <a:lnTo>
                    <a:pt x="160" y="24"/>
                  </a:lnTo>
                  <a:lnTo>
                    <a:pt x="160" y="24"/>
                  </a:lnTo>
                  <a:lnTo>
                    <a:pt x="160" y="52"/>
                  </a:lnTo>
                  <a:lnTo>
                    <a:pt x="160" y="52"/>
                  </a:lnTo>
                  <a:lnTo>
                    <a:pt x="174" y="54"/>
                  </a:lnTo>
                  <a:lnTo>
                    <a:pt x="186" y="60"/>
                  </a:lnTo>
                  <a:lnTo>
                    <a:pt x="186" y="60"/>
                  </a:lnTo>
                  <a:lnTo>
                    <a:pt x="194" y="66"/>
                  </a:lnTo>
                  <a:lnTo>
                    <a:pt x="200" y="74"/>
                  </a:lnTo>
                  <a:lnTo>
                    <a:pt x="200" y="74"/>
                  </a:lnTo>
                  <a:lnTo>
                    <a:pt x="250" y="74"/>
                  </a:lnTo>
                  <a:lnTo>
                    <a:pt x="250" y="74"/>
                  </a:lnTo>
                  <a:lnTo>
                    <a:pt x="226" y="62"/>
                  </a:lnTo>
                  <a:lnTo>
                    <a:pt x="226" y="62"/>
                  </a:lnTo>
                  <a:lnTo>
                    <a:pt x="242" y="52"/>
                  </a:lnTo>
                  <a:lnTo>
                    <a:pt x="242" y="52"/>
                  </a:lnTo>
                  <a:lnTo>
                    <a:pt x="290" y="82"/>
                  </a:lnTo>
                  <a:lnTo>
                    <a:pt x="290" y="82"/>
                  </a:lnTo>
                  <a:lnTo>
                    <a:pt x="242" y="110"/>
                  </a:lnTo>
                  <a:lnTo>
                    <a:pt x="242" y="110"/>
                  </a:lnTo>
                  <a:lnTo>
                    <a:pt x="226" y="102"/>
                  </a:lnTo>
                  <a:lnTo>
                    <a:pt x="226" y="102"/>
                  </a:lnTo>
                  <a:lnTo>
                    <a:pt x="250" y="88"/>
                  </a:lnTo>
                  <a:lnTo>
                    <a:pt x="250" y="88"/>
                  </a:lnTo>
                  <a:lnTo>
                    <a:pt x="202" y="88"/>
                  </a:lnTo>
                  <a:lnTo>
                    <a:pt x="202" y="88"/>
                  </a:lnTo>
                  <a:lnTo>
                    <a:pt x="200" y="94"/>
                  </a:lnTo>
                  <a:lnTo>
                    <a:pt x="196" y="98"/>
                  </a:lnTo>
                  <a:lnTo>
                    <a:pt x="192" y="102"/>
                  </a:lnTo>
                  <a:lnTo>
                    <a:pt x="186" y="106"/>
                  </a:lnTo>
                  <a:lnTo>
                    <a:pt x="186" y="106"/>
                  </a:lnTo>
                  <a:lnTo>
                    <a:pt x="180" y="110"/>
                  </a:lnTo>
                  <a:lnTo>
                    <a:pt x="172" y="112"/>
                  </a:lnTo>
                  <a:lnTo>
                    <a:pt x="156" y="114"/>
                  </a:lnTo>
                  <a:lnTo>
                    <a:pt x="156" y="114"/>
                  </a:lnTo>
                  <a:lnTo>
                    <a:pt x="156" y="142"/>
                  </a:lnTo>
                  <a:lnTo>
                    <a:pt x="156" y="142"/>
                  </a:lnTo>
                  <a:lnTo>
                    <a:pt x="178" y="130"/>
                  </a:lnTo>
                  <a:lnTo>
                    <a:pt x="178" y="130"/>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3" name="Freeform 1597">
              <a:extLst>
                <a:ext uri="{FF2B5EF4-FFF2-40B4-BE49-F238E27FC236}">
                  <a16:creationId xmlns:a16="http://schemas.microsoft.com/office/drawing/2014/main" xmlns="" id="{EEC2B825-1881-4524-A372-9AEDEED2B4C2}"/>
                </a:ext>
              </a:extLst>
            </p:cNvPr>
            <p:cNvSpPr>
              <a:spLocks/>
            </p:cNvSpPr>
            <p:nvPr/>
          </p:nvSpPr>
          <p:spPr bwMode="auto">
            <a:xfrm>
              <a:off x="14487525" y="11899900"/>
              <a:ext cx="95250" cy="53975"/>
            </a:xfrm>
            <a:custGeom>
              <a:avLst/>
              <a:gdLst>
                <a:gd name="T0" fmla="*/ 10 w 60"/>
                <a:gd name="T1" fmla="*/ 28 h 34"/>
                <a:gd name="T2" fmla="*/ 10 w 60"/>
                <a:gd name="T3" fmla="*/ 28 h 34"/>
                <a:gd name="T4" fmla="*/ 20 w 60"/>
                <a:gd name="T5" fmla="*/ 32 h 34"/>
                <a:gd name="T6" fmla="*/ 30 w 60"/>
                <a:gd name="T7" fmla="*/ 34 h 34"/>
                <a:gd name="T8" fmla="*/ 42 w 60"/>
                <a:gd name="T9" fmla="*/ 32 h 34"/>
                <a:gd name="T10" fmla="*/ 50 w 60"/>
                <a:gd name="T11" fmla="*/ 28 h 34"/>
                <a:gd name="T12" fmla="*/ 50 w 60"/>
                <a:gd name="T13" fmla="*/ 28 h 34"/>
                <a:gd name="T14" fmla="*/ 58 w 60"/>
                <a:gd name="T15" fmla="*/ 24 h 34"/>
                <a:gd name="T16" fmla="*/ 60 w 60"/>
                <a:gd name="T17" fmla="*/ 18 h 34"/>
                <a:gd name="T18" fmla="*/ 58 w 60"/>
                <a:gd name="T19" fmla="*/ 10 h 34"/>
                <a:gd name="T20" fmla="*/ 50 w 60"/>
                <a:gd name="T21" fmla="*/ 6 h 34"/>
                <a:gd name="T22" fmla="*/ 50 w 60"/>
                <a:gd name="T23" fmla="*/ 6 h 34"/>
                <a:gd name="T24" fmla="*/ 40 w 60"/>
                <a:gd name="T25" fmla="*/ 2 h 34"/>
                <a:gd name="T26" fmla="*/ 30 w 60"/>
                <a:gd name="T27" fmla="*/ 0 h 34"/>
                <a:gd name="T28" fmla="*/ 18 w 60"/>
                <a:gd name="T29" fmla="*/ 2 h 34"/>
                <a:gd name="T30" fmla="*/ 8 w 60"/>
                <a:gd name="T31" fmla="*/ 6 h 34"/>
                <a:gd name="T32" fmla="*/ 8 w 60"/>
                <a:gd name="T33" fmla="*/ 6 h 34"/>
                <a:gd name="T34" fmla="*/ 2 w 60"/>
                <a:gd name="T35" fmla="*/ 10 h 34"/>
                <a:gd name="T36" fmla="*/ 0 w 60"/>
                <a:gd name="T37" fmla="*/ 18 h 34"/>
                <a:gd name="T38" fmla="*/ 4 w 60"/>
                <a:gd name="T39" fmla="*/ 24 h 34"/>
                <a:gd name="T40" fmla="*/ 10 w 60"/>
                <a:gd name="T41"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34">
                  <a:moveTo>
                    <a:pt x="10" y="28"/>
                  </a:moveTo>
                  <a:lnTo>
                    <a:pt x="10" y="28"/>
                  </a:lnTo>
                  <a:lnTo>
                    <a:pt x="20" y="32"/>
                  </a:lnTo>
                  <a:lnTo>
                    <a:pt x="30" y="34"/>
                  </a:lnTo>
                  <a:lnTo>
                    <a:pt x="42" y="32"/>
                  </a:lnTo>
                  <a:lnTo>
                    <a:pt x="50" y="28"/>
                  </a:lnTo>
                  <a:lnTo>
                    <a:pt x="50" y="28"/>
                  </a:lnTo>
                  <a:lnTo>
                    <a:pt x="58" y="24"/>
                  </a:lnTo>
                  <a:lnTo>
                    <a:pt x="60" y="18"/>
                  </a:lnTo>
                  <a:lnTo>
                    <a:pt x="58" y="10"/>
                  </a:lnTo>
                  <a:lnTo>
                    <a:pt x="50" y="6"/>
                  </a:lnTo>
                  <a:lnTo>
                    <a:pt x="50" y="6"/>
                  </a:lnTo>
                  <a:lnTo>
                    <a:pt x="40" y="2"/>
                  </a:lnTo>
                  <a:lnTo>
                    <a:pt x="30" y="0"/>
                  </a:lnTo>
                  <a:lnTo>
                    <a:pt x="18" y="2"/>
                  </a:lnTo>
                  <a:lnTo>
                    <a:pt x="8" y="6"/>
                  </a:lnTo>
                  <a:lnTo>
                    <a:pt x="8" y="6"/>
                  </a:lnTo>
                  <a:lnTo>
                    <a:pt x="2" y="10"/>
                  </a:lnTo>
                  <a:lnTo>
                    <a:pt x="0" y="18"/>
                  </a:lnTo>
                  <a:lnTo>
                    <a:pt x="4" y="24"/>
                  </a:lnTo>
                  <a:lnTo>
                    <a:pt x="1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4" name="Freeform 1598">
              <a:extLst>
                <a:ext uri="{FF2B5EF4-FFF2-40B4-BE49-F238E27FC236}">
                  <a16:creationId xmlns:a16="http://schemas.microsoft.com/office/drawing/2014/main" xmlns="" id="{67EDD50C-2EEE-462D-B1A1-841D5C4D33D4}"/>
                </a:ext>
              </a:extLst>
            </p:cNvPr>
            <p:cNvSpPr>
              <a:spLocks/>
            </p:cNvSpPr>
            <p:nvPr/>
          </p:nvSpPr>
          <p:spPr bwMode="auto">
            <a:xfrm>
              <a:off x="14303375" y="11795125"/>
              <a:ext cx="460375" cy="266700"/>
            </a:xfrm>
            <a:custGeom>
              <a:avLst/>
              <a:gdLst>
                <a:gd name="T0" fmla="*/ 178 w 290"/>
                <a:gd name="T1" fmla="*/ 130 h 168"/>
                <a:gd name="T2" fmla="*/ 194 w 290"/>
                <a:gd name="T3" fmla="*/ 138 h 168"/>
                <a:gd name="T4" fmla="*/ 144 w 290"/>
                <a:gd name="T5" fmla="*/ 168 h 168"/>
                <a:gd name="T6" fmla="*/ 94 w 290"/>
                <a:gd name="T7" fmla="*/ 138 h 168"/>
                <a:gd name="T8" fmla="*/ 110 w 290"/>
                <a:gd name="T9" fmla="*/ 130 h 168"/>
                <a:gd name="T10" fmla="*/ 132 w 290"/>
                <a:gd name="T11" fmla="*/ 142 h 168"/>
                <a:gd name="T12" fmla="*/ 132 w 290"/>
                <a:gd name="T13" fmla="*/ 114 h 168"/>
                <a:gd name="T14" fmla="*/ 106 w 290"/>
                <a:gd name="T15" fmla="*/ 106 h 168"/>
                <a:gd name="T16" fmla="*/ 96 w 290"/>
                <a:gd name="T17" fmla="*/ 98 h 168"/>
                <a:gd name="T18" fmla="*/ 90 w 290"/>
                <a:gd name="T19" fmla="*/ 90 h 168"/>
                <a:gd name="T20" fmla="*/ 42 w 290"/>
                <a:gd name="T21" fmla="*/ 90 h 168"/>
                <a:gd name="T22" fmla="*/ 64 w 290"/>
                <a:gd name="T23" fmla="*/ 104 h 168"/>
                <a:gd name="T24" fmla="*/ 50 w 290"/>
                <a:gd name="T25" fmla="*/ 112 h 168"/>
                <a:gd name="T26" fmla="*/ 0 w 290"/>
                <a:gd name="T27" fmla="*/ 84 h 168"/>
                <a:gd name="T28" fmla="*/ 48 w 290"/>
                <a:gd name="T29" fmla="*/ 56 h 168"/>
                <a:gd name="T30" fmla="*/ 64 w 290"/>
                <a:gd name="T31" fmla="*/ 64 h 168"/>
                <a:gd name="T32" fmla="*/ 42 w 290"/>
                <a:gd name="T33" fmla="*/ 78 h 168"/>
                <a:gd name="T34" fmla="*/ 90 w 290"/>
                <a:gd name="T35" fmla="*/ 78 h 168"/>
                <a:gd name="T36" fmla="*/ 96 w 290"/>
                <a:gd name="T37" fmla="*/ 68 h 168"/>
                <a:gd name="T38" fmla="*/ 106 w 290"/>
                <a:gd name="T39" fmla="*/ 60 h 168"/>
                <a:gd name="T40" fmla="*/ 138 w 290"/>
                <a:gd name="T41" fmla="*/ 52 h 168"/>
                <a:gd name="T42" fmla="*/ 138 w 290"/>
                <a:gd name="T43" fmla="*/ 24 h 168"/>
                <a:gd name="T44" fmla="*/ 114 w 290"/>
                <a:gd name="T45" fmla="*/ 36 h 168"/>
                <a:gd name="T46" fmla="*/ 98 w 290"/>
                <a:gd name="T47" fmla="*/ 28 h 168"/>
                <a:gd name="T48" fmla="*/ 150 w 290"/>
                <a:gd name="T49" fmla="*/ 0 h 168"/>
                <a:gd name="T50" fmla="*/ 198 w 290"/>
                <a:gd name="T51" fmla="*/ 28 h 168"/>
                <a:gd name="T52" fmla="*/ 184 w 290"/>
                <a:gd name="T53" fmla="*/ 36 h 168"/>
                <a:gd name="T54" fmla="*/ 160 w 290"/>
                <a:gd name="T55" fmla="*/ 24 h 168"/>
                <a:gd name="T56" fmla="*/ 160 w 290"/>
                <a:gd name="T57" fmla="*/ 52 h 168"/>
                <a:gd name="T58" fmla="*/ 174 w 290"/>
                <a:gd name="T59" fmla="*/ 54 h 168"/>
                <a:gd name="T60" fmla="*/ 186 w 290"/>
                <a:gd name="T61" fmla="*/ 60 h 168"/>
                <a:gd name="T62" fmla="*/ 200 w 290"/>
                <a:gd name="T63" fmla="*/ 74 h 168"/>
                <a:gd name="T64" fmla="*/ 250 w 290"/>
                <a:gd name="T65" fmla="*/ 74 h 168"/>
                <a:gd name="T66" fmla="*/ 226 w 290"/>
                <a:gd name="T67" fmla="*/ 62 h 168"/>
                <a:gd name="T68" fmla="*/ 242 w 290"/>
                <a:gd name="T69" fmla="*/ 52 h 168"/>
                <a:gd name="T70" fmla="*/ 290 w 290"/>
                <a:gd name="T71" fmla="*/ 82 h 168"/>
                <a:gd name="T72" fmla="*/ 242 w 290"/>
                <a:gd name="T73" fmla="*/ 110 h 168"/>
                <a:gd name="T74" fmla="*/ 226 w 290"/>
                <a:gd name="T75" fmla="*/ 102 h 168"/>
                <a:gd name="T76" fmla="*/ 250 w 290"/>
                <a:gd name="T77" fmla="*/ 88 h 168"/>
                <a:gd name="T78" fmla="*/ 202 w 290"/>
                <a:gd name="T79" fmla="*/ 88 h 168"/>
                <a:gd name="T80" fmla="*/ 200 w 290"/>
                <a:gd name="T81" fmla="*/ 94 h 168"/>
                <a:gd name="T82" fmla="*/ 192 w 290"/>
                <a:gd name="T83" fmla="*/ 102 h 168"/>
                <a:gd name="T84" fmla="*/ 186 w 290"/>
                <a:gd name="T85" fmla="*/ 106 h 168"/>
                <a:gd name="T86" fmla="*/ 172 w 290"/>
                <a:gd name="T87" fmla="*/ 112 h 168"/>
                <a:gd name="T88" fmla="*/ 156 w 290"/>
                <a:gd name="T89" fmla="*/ 114 h 168"/>
                <a:gd name="T90" fmla="*/ 156 w 290"/>
                <a:gd name="T91" fmla="*/ 142 h 168"/>
                <a:gd name="T92" fmla="*/ 178 w 290"/>
                <a:gd name="T93" fmla="*/ 1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0" h="168">
                  <a:moveTo>
                    <a:pt x="178" y="130"/>
                  </a:moveTo>
                  <a:lnTo>
                    <a:pt x="178" y="130"/>
                  </a:lnTo>
                  <a:lnTo>
                    <a:pt x="194" y="138"/>
                  </a:lnTo>
                  <a:lnTo>
                    <a:pt x="194" y="138"/>
                  </a:lnTo>
                  <a:lnTo>
                    <a:pt x="144" y="168"/>
                  </a:lnTo>
                  <a:lnTo>
                    <a:pt x="144" y="168"/>
                  </a:lnTo>
                  <a:lnTo>
                    <a:pt x="94" y="138"/>
                  </a:lnTo>
                  <a:lnTo>
                    <a:pt x="94" y="138"/>
                  </a:lnTo>
                  <a:lnTo>
                    <a:pt x="110" y="130"/>
                  </a:lnTo>
                  <a:lnTo>
                    <a:pt x="110" y="130"/>
                  </a:lnTo>
                  <a:lnTo>
                    <a:pt x="132" y="142"/>
                  </a:lnTo>
                  <a:lnTo>
                    <a:pt x="132" y="142"/>
                  </a:lnTo>
                  <a:lnTo>
                    <a:pt x="132" y="114"/>
                  </a:lnTo>
                  <a:lnTo>
                    <a:pt x="132" y="114"/>
                  </a:lnTo>
                  <a:lnTo>
                    <a:pt x="118" y="112"/>
                  </a:lnTo>
                  <a:lnTo>
                    <a:pt x="106" y="106"/>
                  </a:lnTo>
                  <a:lnTo>
                    <a:pt x="106" y="106"/>
                  </a:lnTo>
                  <a:lnTo>
                    <a:pt x="96" y="98"/>
                  </a:lnTo>
                  <a:lnTo>
                    <a:pt x="90" y="90"/>
                  </a:lnTo>
                  <a:lnTo>
                    <a:pt x="90" y="90"/>
                  </a:lnTo>
                  <a:lnTo>
                    <a:pt x="42" y="90"/>
                  </a:lnTo>
                  <a:lnTo>
                    <a:pt x="42" y="90"/>
                  </a:lnTo>
                  <a:lnTo>
                    <a:pt x="64" y="104"/>
                  </a:lnTo>
                  <a:lnTo>
                    <a:pt x="64" y="104"/>
                  </a:lnTo>
                  <a:lnTo>
                    <a:pt x="50" y="112"/>
                  </a:lnTo>
                  <a:lnTo>
                    <a:pt x="50" y="112"/>
                  </a:lnTo>
                  <a:lnTo>
                    <a:pt x="0" y="84"/>
                  </a:lnTo>
                  <a:lnTo>
                    <a:pt x="0" y="84"/>
                  </a:lnTo>
                  <a:lnTo>
                    <a:pt x="48" y="56"/>
                  </a:lnTo>
                  <a:lnTo>
                    <a:pt x="48" y="56"/>
                  </a:lnTo>
                  <a:lnTo>
                    <a:pt x="64" y="64"/>
                  </a:lnTo>
                  <a:lnTo>
                    <a:pt x="64" y="64"/>
                  </a:lnTo>
                  <a:lnTo>
                    <a:pt x="42" y="78"/>
                  </a:lnTo>
                  <a:lnTo>
                    <a:pt x="42" y="78"/>
                  </a:lnTo>
                  <a:lnTo>
                    <a:pt x="90" y="78"/>
                  </a:lnTo>
                  <a:lnTo>
                    <a:pt x="90" y="78"/>
                  </a:lnTo>
                  <a:lnTo>
                    <a:pt x="92" y="72"/>
                  </a:lnTo>
                  <a:lnTo>
                    <a:pt x="96" y="68"/>
                  </a:lnTo>
                  <a:lnTo>
                    <a:pt x="106" y="60"/>
                  </a:lnTo>
                  <a:lnTo>
                    <a:pt x="106" y="60"/>
                  </a:lnTo>
                  <a:lnTo>
                    <a:pt x="120" y="54"/>
                  </a:lnTo>
                  <a:lnTo>
                    <a:pt x="138" y="52"/>
                  </a:lnTo>
                  <a:lnTo>
                    <a:pt x="138" y="52"/>
                  </a:lnTo>
                  <a:lnTo>
                    <a:pt x="138" y="24"/>
                  </a:lnTo>
                  <a:lnTo>
                    <a:pt x="138" y="24"/>
                  </a:lnTo>
                  <a:lnTo>
                    <a:pt x="114" y="36"/>
                  </a:lnTo>
                  <a:lnTo>
                    <a:pt x="114" y="36"/>
                  </a:lnTo>
                  <a:lnTo>
                    <a:pt x="98" y="28"/>
                  </a:lnTo>
                  <a:lnTo>
                    <a:pt x="98" y="28"/>
                  </a:lnTo>
                  <a:lnTo>
                    <a:pt x="150" y="0"/>
                  </a:lnTo>
                  <a:lnTo>
                    <a:pt x="150" y="0"/>
                  </a:lnTo>
                  <a:lnTo>
                    <a:pt x="198" y="28"/>
                  </a:lnTo>
                  <a:lnTo>
                    <a:pt x="198" y="28"/>
                  </a:lnTo>
                  <a:lnTo>
                    <a:pt x="184" y="36"/>
                  </a:lnTo>
                  <a:lnTo>
                    <a:pt x="184" y="36"/>
                  </a:lnTo>
                  <a:lnTo>
                    <a:pt x="160" y="24"/>
                  </a:lnTo>
                  <a:lnTo>
                    <a:pt x="160" y="24"/>
                  </a:lnTo>
                  <a:lnTo>
                    <a:pt x="160" y="52"/>
                  </a:lnTo>
                  <a:lnTo>
                    <a:pt x="160" y="52"/>
                  </a:lnTo>
                  <a:lnTo>
                    <a:pt x="174" y="54"/>
                  </a:lnTo>
                  <a:lnTo>
                    <a:pt x="186" y="60"/>
                  </a:lnTo>
                  <a:lnTo>
                    <a:pt x="186" y="60"/>
                  </a:lnTo>
                  <a:lnTo>
                    <a:pt x="194" y="66"/>
                  </a:lnTo>
                  <a:lnTo>
                    <a:pt x="200" y="74"/>
                  </a:lnTo>
                  <a:lnTo>
                    <a:pt x="200" y="74"/>
                  </a:lnTo>
                  <a:lnTo>
                    <a:pt x="250" y="74"/>
                  </a:lnTo>
                  <a:lnTo>
                    <a:pt x="250" y="74"/>
                  </a:lnTo>
                  <a:lnTo>
                    <a:pt x="226" y="62"/>
                  </a:lnTo>
                  <a:lnTo>
                    <a:pt x="226" y="62"/>
                  </a:lnTo>
                  <a:lnTo>
                    <a:pt x="242" y="52"/>
                  </a:lnTo>
                  <a:lnTo>
                    <a:pt x="242" y="52"/>
                  </a:lnTo>
                  <a:lnTo>
                    <a:pt x="290" y="82"/>
                  </a:lnTo>
                  <a:lnTo>
                    <a:pt x="290" y="82"/>
                  </a:lnTo>
                  <a:lnTo>
                    <a:pt x="242" y="110"/>
                  </a:lnTo>
                  <a:lnTo>
                    <a:pt x="242" y="110"/>
                  </a:lnTo>
                  <a:lnTo>
                    <a:pt x="226" y="102"/>
                  </a:lnTo>
                  <a:lnTo>
                    <a:pt x="226" y="102"/>
                  </a:lnTo>
                  <a:lnTo>
                    <a:pt x="250" y="88"/>
                  </a:lnTo>
                  <a:lnTo>
                    <a:pt x="250" y="88"/>
                  </a:lnTo>
                  <a:lnTo>
                    <a:pt x="202" y="88"/>
                  </a:lnTo>
                  <a:lnTo>
                    <a:pt x="202" y="88"/>
                  </a:lnTo>
                  <a:lnTo>
                    <a:pt x="200" y="94"/>
                  </a:lnTo>
                  <a:lnTo>
                    <a:pt x="196" y="98"/>
                  </a:lnTo>
                  <a:lnTo>
                    <a:pt x="192" y="102"/>
                  </a:lnTo>
                  <a:lnTo>
                    <a:pt x="186" y="106"/>
                  </a:lnTo>
                  <a:lnTo>
                    <a:pt x="186" y="106"/>
                  </a:lnTo>
                  <a:lnTo>
                    <a:pt x="180" y="110"/>
                  </a:lnTo>
                  <a:lnTo>
                    <a:pt x="172" y="112"/>
                  </a:lnTo>
                  <a:lnTo>
                    <a:pt x="156" y="114"/>
                  </a:lnTo>
                  <a:lnTo>
                    <a:pt x="156" y="114"/>
                  </a:lnTo>
                  <a:lnTo>
                    <a:pt x="156" y="142"/>
                  </a:lnTo>
                  <a:lnTo>
                    <a:pt x="156" y="142"/>
                  </a:lnTo>
                  <a:lnTo>
                    <a:pt x="178" y="130"/>
                  </a:lnTo>
                  <a:lnTo>
                    <a:pt x="178"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5" name="Freeform 1599">
              <a:extLst>
                <a:ext uri="{FF2B5EF4-FFF2-40B4-BE49-F238E27FC236}">
                  <a16:creationId xmlns:a16="http://schemas.microsoft.com/office/drawing/2014/main" xmlns="" id="{232CD610-4BA4-4EA7-ABCF-2172F2F825A7}"/>
                </a:ext>
              </a:extLst>
            </p:cNvPr>
            <p:cNvSpPr>
              <a:spLocks noEditPoints="1"/>
            </p:cNvSpPr>
            <p:nvPr/>
          </p:nvSpPr>
          <p:spPr bwMode="auto">
            <a:xfrm>
              <a:off x="14303375" y="11788775"/>
              <a:ext cx="460375" cy="266700"/>
            </a:xfrm>
            <a:custGeom>
              <a:avLst/>
              <a:gdLst>
                <a:gd name="T0" fmla="*/ 126 w 290"/>
                <a:gd name="T1" fmla="*/ 94 h 168"/>
                <a:gd name="T2" fmla="*/ 146 w 290"/>
                <a:gd name="T3" fmla="*/ 100 h 168"/>
                <a:gd name="T4" fmla="*/ 166 w 290"/>
                <a:gd name="T5" fmla="*/ 94 h 168"/>
                <a:gd name="T6" fmla="*/ 174 w 290"/>
                <a:gd name="T7" fmla="*/ 90 h 168"/>
                <a:gd name="T8" fmla="*/ 174 w 290"/>
                <a:gd name="T9" fmla="*/ 76 h 168"/>
                <a:gd name="T10" fmla="*/ 166 w 290"/>
                <a:gd name="T11" fmla="*/ 72 h 168"/>
                <a:gd name="T12" fmla="*/ 146 w 290"/>
                <a:gd name="T13" fmla="*/ 66 h 168"/>
                <a:gd name="T14" fmla="*/ 124 w 290"/>
                <a:gd name="T15" fmla="*/ 72 h 168"/>
                <a:gd name="T16" fmla="*/ 118 w 290"/>
                <a:gd name="T17" fmla="*/ 76 h 168"/>
                <a:gd name="T18" fmla="*/ 120 w 290"/>
                <a:gd name="T19" fmla="*/ 90 h 168"/>
                <a:gd name="T20" fmla="*/ 178 w 290"/>
                <a:gd name="T21" fmla="*/ 130 h 168"/>
                <a:gd name="T22" fmla="*/ 194 w 290"/>
                <a:gd name="T23" fmla="*/ 140 h 168"/>
                <a:gd name="T24" fmla="*/ 144 w 290"/>
                <a:gd name="T25" fmla="*/ 168 h 168"/>
                <a:gd name="T26" fmla="*/ 94 w 290"/>
                <a:gd name="T27" fmla="*/ 140 h 168"/>
                <a:gd name="T28" fmla="*/ 110 w 290"/>
                <a:gd name="T29" fmla="*/ 130 h 168"/>
                <a:gd name="T30" fmla="*/ 132 w 290"/>
                <a:gd name="T31" fmla="*/ 144 h 168"/>
                <a:gd name="T32" fmla="*/ 132 w 290"/>
                <a:gd name="T33" fmla="*/ 114 h 168"/>
                <a:gd name="T34" fmla="*/ 118 w 290"/>
                <a:gd name="T35" fmla="*/ 112 h 168"/>
                <a:gd name="T36" fmla="*/ 106 w 290"/>
                <a:gd name="T37" fmla="*/ 106 h 168"/>
                <a:gd name="T38" fmla="*/ 90 w 290"/>
                <a:gd name="T39" fmla="*/ 92 h 168"/>
                <a:gd name="T40" fmla="*/ 42 w 290"/>
                <a:gd name="T41" fmla="*/ 92 h 168"/>
                <a:gd name="T42" fmla="*/ 64 w 290"/>
                <a:gd name="T43" fmla="*/ 104 h 168"/>
                <a:gd name="T44" fmla="*/ 50 w 290"/>
                <a:gd name="T45" fmla="*/ 112 h 168"/>
                <a:gd name="T46" fmla="*/ 0 w 290"/>
                <a:gd name="T47" fmla="*/ 84 h 168"/>
                <a:gd name="T48" fmla="*/ 48 w 290"/>
                <a:gd name="T49" fmla="*/ 56 h 168"/>
                <a:gd name="T50" fmla="*/ 64 w 290"/>
                <a:gd name="T51" fmla="*/ 64 h 168"/>
                <a:gd name="T52" fmla="*/ 42 w 290"/>
                <a:gd name="T53" fmla="*/ 78 h 168"/>
                <a:gd name="T54" fmla="*/ 90 w 290"/>
                <a:gd name="T55" fmla="*/ 78 h 168"/>
                <a:gd name="T56" fmla="*/ 96 w 290"/>
                <a:gd name="T57" fmla="*/ 68 h 168"/>
                <a:gd name="T58" fmla="*/ 106 w 290"/>
                <a:gd name="T59" fmla="*/ 60 h 168"/>
                <a:gd name="T60" fmla="*/ 120 w 290"/>
                <a:gd name="T61" fmla="*/ 54 h 168"/>
                <a:gd name="T62" fmla="*/ 138 w 290"/>
                <a:gd name="T63" fmla="*/ 52 h 168"/>
                <a:gd name="T64" fmla="*/ 138 w 290"/>
                <a:gd name="T65" fmla="*/ 24 h 168"/>
                <a:gd name="T66" fmla="*/ 114 w 290"/>
                <a:gd name="T67" fmla="*/ 36 h 168"/>
                <a:gd name="T68" fmla="*/ 98 w 290"/>
                <a:gd name="T69" fmla="*/ 28 h 168"/>
                <a:gd name="T70" fmla="*/ 150 w 290"/>
                <a:gd name="T71" fmla="*/ 0 h 168"/>
                <a:gd name="T72" fmla="*/ 198 w 290"/>
                <a:gd name="T73" fmla="*/ 28 h 168"/>
                <a:gd name="T74" fmla="*/ 184 w 290"/>
                <a:gd name="T75" fmla="*/ 36 h 168"/>
                <a:gd name="T76" fmla="*/ 160 w 290"/>
                <a:gd name="T77" fmla="*/ 24 h 168"/>
                <a:gd name="T78" fmla="*/ 160 w 290"/>
                <a:gd name="T79" fmla="*/ 52 h 168"/>
                <a:gd name="T80" fmla="*/ 186 w 290"/>
                <a:gd name="T81" fmla="*/ 60 h 168"/>
                <a:gd name="T82" fmla="*/ 194 w 290"/>
                <a:gd name="T83" fmla="*/ 68 h 168"/>
                <a:gd name="T84" fmla="*/ 200 w 290"/>
                <a:gd name="T85" fmla="*/ 74 h 168"/>
                <a:gd name="T86" fmla="*/ 250 w 290"/>
                <a:gd name="T87" fmla="*/ 74 h 168"/>
                <a:gd name="T88" fmla="*/ 226 w 290"/>
                <a:gd name="T89" fmla="*/ 62 h 168"/>
                <a:gd name="T90" fmla="*/ 242 w 290"/>
                <a:gd name="T91" fmla="*/ 52 h 168"/>
                <a:gd name="T92" fmla="*/ 290 w 290"/>
                <a:gd name="T93" fmla="*/ 82 h 168"/>
                <a:gd name="T94" fmla="*/ 242 w 290"/>
                <a:gd name="T95" fmla="*/ 110 h 168"/>
                <a:gd name="T96" fmla="*/ 226 w 290"/>
                <a:gd name="T97" fmla="*/ 102 h 168"/>
                <a:gd name="T98" fmla="*/ 250 w 290"/>
                <a:gd name="T99" fmla="*/ 90 h 168"/>
                <a:gd name="T100" fmla="*/ 202 w 290"/>
                <a:gd name="T101" fmla="*/ 90 h 168"/>
                <a:gd name="T102" fmla="*/ 196 w 290"/>
                <a:gd name="T103" fmla="*/ 98 h 168"/>
                <a:gd name="T104" fmla="*/ 186 w 290"/>
                <a:gd name="T105" fmla="*/ 106 h 168"/>
                <a:gd name="T106" fmla="*/ 156 w 290"/>
                <a:gd name="T107" fmla="*/ 116 h 168"/>
                <a:gd name="T108" fmla="*/ 156 w 290"/>
                <a:gd name="T109" fmla="*/ 144 h 168"/>
                <a:gd name="T110" fmla="*/ 178 w 290"/>
                <a:gd name="T111" fmla="*/ 1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68">
                  <a:moveTo>
                    <a:pt x="126" y="94"/>
                  </a:moveTo>
                  <a:lnTo>
                    <a:pt x="126" y="94"/>
                  </a:lnTo>
                  <a:lnTo>
                    <a:pt x="136" y="98"/>
                  </a:lnTo>
                  <a:lnTo>
                    <a:pt x="146" y="100"/>
                  </a:lnTo>
                  <a:lnTo>
                    <a:pt x="158" y="98"/>
                  </a:lnTo>
                  <a:lnTo>
                    <a:pt x="166" y="94"/>
                  </a:lnTo>
                  <a:lnTo>
                    <a:pt x="166" y="94"/>
                  </a:lnTo>
                  <a:lnTo>
                    <a:pt x="174" y="90"/>
                  </a:lnTo>
                  <a:lnTo>
                    <a:pt x="176" y="84"/>
                  </a:lnTo>
                  <a:lnTo>
                    <a:pt x="174" y="76"/>
                  </a:lnTo>
                  <a:lnTo>
                    <a:pt x="166" y="72"/>
                  </a:lnTo>
                  <a:lnTo>
                    <a:pt x="166" y="72"/>
                  </a:lnTo>
                  <a:lnTo>
                    <a:pt x="156" y="68"/>
                  </a:lnTo>
                  <a:lnTo>
                    <a:pt x="146" y="66"/>
                  </a:lnTo>
                  <a:lnTo>
                    <a:pt x="134" y="68"/>
                  </a:lnTo>
                  <a:lnTo>
                    <a:pt x="124" y="72"/>
                  </a:lnTo>
                  <a:lnTo>
                    <a:pt x="124" y="72"/>
                  </a:lnTo>
                  <a:lnTo>
                    <a:pt x="118" y="76"/>
                  </a:lnTo>
                  <a:lnTo>
                    <a:pt x="116" y="84"/>
                  </a:lnTo>
                  <a:lnTo>
                    <a:pt x="120" y="90"/>
                  </a:lnTo>
                  <a:lnTo>
                    <a:pt x="126" y="94"/>
                  </a:lnTo>
                  <a:close/>
                  <a:moveTo>
                    <a:pt x="178" y="130"/>
                  </a:moveTo>
                  <a:lnTo>
                    <a:pt x="178" y="130"/>
                  </a:lnTo>
                  <a:lnTo>
                    <a:pt x="194" y="140"/>
                  </a:lnTo>
                  <a:lnTo>
                    <a:pt x="194" y="140"/>
                  </a:lnTo>
                  <a:lnTo>
                    <a:pt x="144" y="168"/>
                  </a:lnTo>
                  <a:lnTo>
                    <a:pt x="144" y="168"/>
                  </a:lnTo>
                  <a:lnTo>
                    <a:pt x="94" y="140"/>
                  </a:lnTo>
                  <a:lnTo>
                    <a:pt x="94" y="140"/>
                  </a:lnTo>
                  <a:lnTo>
                    <a:pt x="110" y="130"/>
                  </a:lnTo>
                  <a:lnTo>
                    <a:pt x="110" y="130"/>
                  </a:lnTo>
                  <a:lnTo>
                    <a:pt x="132" y="144"/>
                  </a:lnTo>
                  <a:lnTo>
                    <a:pt x="132" y="144"/>
                  </a:lnTo>
                  <a:lnTo>
                    <a:pt x="132" y="114"/>
                  </a:lnTo>
                  <a:lnTo>
                    <a:pt x="132" y="114"/>
                  </a:lnTo>
                  <a:lnTo>
                    <a:pt x="118" y="112"/>
                  </a:lnTo>
                  <a:lnTo>
                    <a:pt x="106" y="106"/>
                  </a:lnTo>
                  <a:lnTo>
                    <a:pt x="106" y="106"/>
                  </a:lnTo>
                  <a:lnTo>
                    <a:pt x="96" y="100"/>
                  </a:lnTo>
                  <a:lnTo>
                    <a:pt x="90" y="92"/>
                  </a:lnTo>
                  <a:lnTo>
                    <a:pt x="90" y="92"/>
                  </a:lnTo>
                  <a:lnTo>
                    <a:pt x="42" y="92"/>
                  </a:lnTo>
                  <a:lnTo>
                    <a:pt x="42" y="92"/>
                  </a:lnTo>
                  <a:lnTo>
                    <a:pt x="64" y="104"/>
                  </a:lnTo>
                  <a:lnTo>
                    <a:pt x="64" y="104"/>
                  </a:lnTo>
                  <a:lnTo>
                    <a:pt x="50" y="112"/>
                  </a:lnTo>
                  <a:lnTo>
                    <a:pt x="50" y="112"/>
                  </a:lnTo>
                  <a:lnTo>
                    <a:pt x="0" y="84"/>
                  </a:lnTo>
                  <a:lnTo>
                    <a:pt x="0" y="84"/>
                  </a:lnTo>
                  <a:lnTo>
                    <a:pt x="48" y="56"/>
                  </a:lnTo>
                  <a:lnTo>
                    <a:pt x="48" y="56"/>
                  </a:lnTo>
                  <a:lnTo>
                    <a:pt x="64" y="64"/>
                  </a:lnTo>
                  <a:lnTo>
                    <a:pt x="64" y="64"/>
                  </a:lnTo>
                  <a:lnTo>
                    <a:pt x="42" y="78"/>
                  </a:lnTo>
                  <a:lnTo>
                    <a:pt x="42" y="78"/>
                  </a:lnTo>
                  <a:lnTo>
                    <a:pt x="90" y="78"/>
                  </a:lnTo>
                  <a:lnTo>
                    <a:pt x="90" y="78"/>
                  </a:lnTo>
                  <a:lnTo>
                    <a:pt x="96" y="68"/>
                  </a:lnTo>
                  <a:lnTo>
                    <a:pt x="100" y="64"/>
                  </a:lnTo>
                  <a:lnTo>
                    <a:pt x="106" y="60"/>
                  </a:lnTo>
                  <a:lnTo>
                    <a:pt x="106" y="60"/>
                  </a:lnTo>
                  <a:lnTo>
                    <a:pt x="120" y="54"/>
                  </a:lnTo>
                  <a:lnTo>
                    <a:pt x="138" y="52"/>
                  </a:lnTo>
                  <a:lnTo>
                    <a:pt x="138" y="52"/>
                  </a:lnTo>
                  <a:lnTo>
                    <a:pt x="138" y="24"/>
                  </a:lnTo>
                  <a:lnTo>
                    <a:pt x="138" y="24"/>
                  </a:lnTo>
                  <a:lnTo>
                    <a:pt x="114" y="36"/>
                  </a:lnTo>
                  <a:lnTo>
                    <a:pt x="114" y="36"/>
                  </a:lnTo>
                  <a:lnTo>
                    <a:pt x="98" y="28"/>
                  </a:lnTo>
                  <a:lnTo>
                    <a:pt x="98" y="28"/>
                  </a:lnTo>
                  <a:lnTo>
                    <a:pt x="150" y="0"/>
                  </a:lnTo>
                  <a:lnTo>
                    <a:pt x="150" y="0"/>
                  </a:lnTo>
                  <a:lnTo>
                    <a:pt x="198" y="28"/>
                  </a:lnTo>
                  <a:lnTo>
                    <a:pt x="198" y="28"/>
                  </a:lnTo>
                  <a:lnTo>
                    <a:pt x="184" y="36"/>
                  </a:lnTo>
                  <a:lnTo>
                    <a:pt x="184" y="36"/>
                  </a:lnTo>
                  <a:lnTo>
                    <a:pt x="160" y="24"/>
                  </a:lnTo>
                  <a:lnTo>
                    <a:pt x="160" y="24"/>
                  </a:lnTo>
                  <a:lnTo>
                    <a:pt x="160" y="52"/>
                  </a:lnTo>
                  <a:lnTo>
                    <a:pt x="160" y="52"/>
                  </a:lnTo>
                  <a:lnTo>
                    <a:pt x="174" y="56"/>
                  </a:lnTo>
                  <a:lnTo>
                    <a:pt x="186" y="60"/>
                  </a:lnTo>
                  <a:lnTo>
                    <a:pt x="186" y="60"/>
                  </a:lnTo>
                  <a:lnTo>
                    <a:pt x="194" y="68"/>
                  </a:lnTo>
                  <a:lnTo>
                    <a:pt x="200" y="74"/>
                  </a:lnTo>
                  <a:lnTo>
                    <a:pt x="200" y="74"/>
                  </a:lnTo>
                  <a:lnTo>
                    <a:pt x="250" y="74"/>
                  </a:lnTo>
                  <a:lnTo>
                    <a:pt x="250" y="74"/>
                  </a:lnTo>
                  <a:lnTo>
                    <a:pt x="226" y="62"/>
                  </a:lnTo>
                  <a:lnTo>
                    <a:pt x="226" y="62"/>
                  </a:lnTo>
                  <a:lnTo>
                    <a:pt x="242" y="52"/>
                  </a:lnTo>
                  <a:lnTo>
                    <a:pt x="242" y="52"/>
                  </a:lnTo>
                  <a:lnTo>
                    <a:pt x="290" y="82"/>
                  </a:lnTo>
                  <a:lnTo>
                    <a:pt x="290" y="82"/>
                  </a:lnTo>
                  <a:lnTo>
                    <a:pt x="242" y="110"/>
                  </a:lnTo>
                  <a:lnTo>
                    <a:pt x="242" y="110"/>
                  </a:lnTo>
                  <a:lnTo>
                    <a:pt x="226" y="102"/>
                  </a:lnTo>
                  <a:lnTo>
                    <a:pt x="226" y="102"/>
                  </a:lnTo>
                  <a:lnTo>
                    <a:pt x="250" y="90"/>
                  </a:lnTo>
                  <a:lnTo>
                    <a:pt x="250" y="90"/>
                  </a:lnTo>
                  <a:lnTo>
                    <a:pt x="202" y="90"/>
                  </a:lnTo>
                  <a:lnTo>
                    <a:pt x="202" y="90"/>
                  </a:lnTo>
                  <a:lnTo>
                    <a:pt x="200" y="94"/>
                  </a:lnTo>
                  <a:lnTo>
                    <a:pt x="196" y="98"/>
                  </a:lnTo>
                  <a:lnTo>
                    <a:pt x="186" y="106"/>
                  </a:lnTo>
                  <a:lnTo>
                    <a:pt x="186" y="106"/>
                  </a:lnTo>
                  <a:lnTo>
                    <a:pt x="172" y="112"/>
                  </a:lnTo>
                  <a:lnTo>
                    <a:pt x="156" y="116"/>
                  </a:lnTo>
                  <a:lnTo>
                    <a:pt x="156" y="116"/>
                  </a:lnTo>
                  <a:lnTo>
                    <a:pt x="156" y="144"/>
                  </a:lnTo>
                  <a:lnTo>
                    <a:pt x="156" y="144"/>
                  </a:lnTo>
                  <a:lnTo>
                    <a:pt x="178" y="130"/>
                  </a:lnTo>
                  <a:lnTo>
                    <a:pt x="178"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6" name="Freeform 1600">
              <a:extLst>
                <a:ext uri="{FF2B5EF4-FFF2-40B4-BE49-F238E27FC236}">
                  <a16:creationId xmlns:a16="http://schemas.microsoft.com/office/drawing/2014/main" xmlns="" id="{4F591226-C93A-4595-B25E-68E574DE4429}"/>
                </a:ext>
              </a:extLst>
            </p:cNvPr>
            <p:cNvSpPr>
              <a:spLocks/>
            </p:cNvSpPr>
            <p:nvPr/>
          </p:nvSpPr>
          <p:spPr bwMode="auto">
            <a:xfrm>
              <a:off x="14487525" y="11893550"/>
              <a:ext cx="95250" cy="53975"/>
            </a:xfrm>
            <a:custGeom>
              <a:avLst/>
              <a:gdLst>
                <a:gd name="T0" fmla="*/ 10 w 60"/>
                <a:gd name="T1" fmla="*/ 28 h 34"/>
                <a:gd name="T2" fmla="*/ 10 w 60"/>
                <a:gd name="T3" fmla="*/ 28 h 34"/>
                <a:gd name="T4" fmla="*/ 20 w 60"/>
                <a:gd name="T5" fmla="*/ 32 h 34"/>
                <a:gd name="T6" fmla="*/ 30 w 60"/>
                <a:gd name="T7" fmla="*/ 34 h 34"/>
                <a:gd name="T8" fmla="*/ 42 w 60"/>
                <a:gd name="T9" fmla="*/ 32 h 34"/>
                <a:gd name="T10" fmla="*/ 50 w 60"/>
                <a:gd name="T11" fmla="*/ 28 h 34"/>
                <a:gd name="T12" fmla="*/ 50 w 60"/>
                <a:gd name="T13" fmla="*/ 28 h 34"/>
                <a:gd name="T14" fmla="*/ 58 w 60"/>
                <a:gd name="T15" fmla="*/ 24 h 34"/>
                <a:gd name="T16" fmla="*/ 60 w 60"/>
                <a:gd name="T17" fmla="*/ 18 h 34"/>
                <a:gd name="T18" fmla="*/ 58 w 60"/>
                <a:gd name="T19" fmla="*/ 10 h 34"/>
                <a:gd name="T20" fmla="*/ 50 w 60"/>
                <a:gd name="T21" fmla="*/ 6 h 34"/>
                <a:gd name="T22" fmla="*/ 50 w 60"/>
                <a:gd name="T23" fmla="*/ 6 h 34"/>
                <a:gd name="T24" fmla="*/ 40 w 60"/>
                <a:gd name="T25" fmla="*/ 2 h 34"/>
                <a:gd name="T26" fmla="*/ 30 w 60"/>
                <a:gd name="T27" fmla="*/ 0 h 34"/>
                <a:gd name="T28" fmla="*/ 18 w 60"/>
                <a:gd name="T29" fmla="*/ 2 h 34"/>
                <a:gd name="T30" fmla="*/ 8 w 60"/>
                <a:gd name="T31" fmla="*/ 6 h 34"/>
                <a:gd name="T32" fmla="*/ 8 w 60"/>
                <a:gd name="T33" fmla="*/ 6 h 34"/>
                <a:gd name="T34" fmla="*/ 2 w 60"/>
                <a:gd name="T35" fmla="*/ 10 h 34"/>
                <a:gd name="T36" fmla="*/ 0 w 60"/>
                <a:gd name="T37" fmla="*/ 18 h 34"/>
                <a:gd name="T38" fmla="*/ 4 w 60"/>
                <a:gd name="T39" fmla="*/ 24 h 34"/>
                <a:gd name="T40" fmla="*/ 10 w 60"/>
                <a:gd name="T41"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34">
                  <a:moveTo>
                    <a:pt x="10" y="28"/>
                  </a:moveTo>
                  <a:lnTo>
                    <a:pt x="10" y="28"/>
                  </a:lnTo>
                  <a:lnTo>
                    <a:pt x="20" y="32"/>
                  </a:lnTo>
                  <a:lnTo>
                    <a:pt x="30" y="34"/>
                  </a:lnTo>
                  <a:lnTo>
                    <a:pt x="42" y="32"/>
                  </a:lnTo>
                  <a:lnTo>
                    <a:pt x="50" y="28"/>
                  </a:lnTo>
                  <a:lnTo>
                    <a:pt x="50" y="28"/>
                  </a:lnTo>
                  <a:lnTo>
                    <a:pt x="58" y="24"/>
                  </a:lnTo>
                  <a:lnTo>
                    <a:pt x="60" y="18"/>
                  </a:lnTo>
                  <a:lnTo>
                    <a:pt x="58" y="10"/>
                  </a:lnTo>
                  <a:lnTo>
                    <a:pt x="50" y="6"/>
                  </a:lnTo>
                  <a:lnTo>
                    <a:pt x="50" y="6"/>
                  </a:lnTo>
                  <a:lnTo>
                    <a:pt x="40" y="2"/>
                  </a:lnTo>
                  <a:lnTo>
                    <a:pt x="30" y="0"/>
                  </a:lnTo>
                  <a:lnTo>
                    <a:pt x="18" y="2"/>
                  </a:lnTo>
                  <a:lnTo>
                    <a:pt x="8" y="6"/>
                  </a:lnTo>
                  <a:lnTo>
                    <a:pt x="8" y="6"/>
                  </a:lnTo>
                  <a:lnTo>
                    <a:pt x="2" y="10"/>
                  </a:lnTo>
                  <a:lnTo>
                    <a:pt x="0" y="18"/>
                  </a:lnTo>
                  <a:lnTo>
                    <a:pt x="4" y="24"/>
                  </a:lnTo>
                  <a:lnTo>
                    <a:pt x="1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87" name="Freeform 1601">
              <a:extLst>
                <a:ext uri="{FF2B5EF4-FFF2-40B4-BE49-F238E27FC236}">
                  <a16:creationId xmlns:a16="http://schemas.microsoft.com/office/drawing/2014/main" xmlns="" id="{C5D8D00C-A868-492E-BDA7-BBD9D7A0A81B}"/>
                </a:ext>
              </a:extLst>
            </p:cNvPr>
            <p:cNvSpPr>
              <a:spLocks/>
            </p:cNvSpPr>
            <p:nvPr/>
          </p:nvSpPr>
          <p:spPr bwMode="auto">
            <a:xfrm>
              <a:off x="14303375" y="11788775"/>
              <a:ext cx="460375" cy="266700"/>
            </a:xfrm>
            <a:custGeom>
              <a:avLst/>
              <a:gdLst>
                <a:gd name="T0" fmla="*/ 178 w 290"/>
                <a:gd name="T1" fmla="*/ 130 h 168"/>
                <a:gd name="T2" fmla="*/ 194 w 290"/>
                <a:gd name="T3" fmla="*/ 140 h 168"/>
                <a:gd name="T4" fmla="*/ 144 w 290"/>
                <a:gd name="T5" fmla="*/ 168 h 168"/>
                <a:gd name="T6" fmla="*/ 94 w 290"/>
                <a:gd name="T7" fmla="*/ 140 h 168"/>
                <a:gd name="T8" fmla="*/ 110 w 290"/>
                <a:gd name="T9" fmla="*/ 130 h 168"/>
                <a:gd name="T10" fmla="*/ 132 w 290"/>
                <a:gd name="T11" fmla="*/ 144 h 168"/>
                <a:gd name="T12" fmla="*/ 132 w 290"/>
                <a:gd name="T13" fmla="*/ 114 h 168"/>
                <a:gd name="T14" fmla="*/ 106 w 290"/>
                <a:gd name="T15" fmla="*/ 106 h 168"/>
                <a:gd name="T16" fmla="*/ 96 w 290"/>
                <a:gd name="T17" fmla="*/ 100 h 168"/>
                <a:gd name="T18" fmla="*/ 90 w 290"/>
                <a:gd name="T19" fmla="*/ 92 h 168"/>
                <a:gd name="T20" fmla="*/ 42 w 290"/>
                <a:gd name="T21" fmla="*/ 92 h 168"/>
                <a:gd name="T22" fmla="*/ 64 w 290"/>
                <a:gd name="T23" fmla="*/ 104 h 168"/>
                <a:gd name="T24" fmla="*/ 50 w 290"/>
                <a:gd name="T25" fmla="*/ 112 h 168"/>
                <a:gd name="T26" fmla="*/ 0 w 290"/>
                <a:gd name="T27" fmla="*/ 84 h 168"/>
                <a:gd name="T28" fmla="*/ 48 w 290"/>
                <a:gd name="T29" fmla="*/ 56 h 168"/>
                <a:gd name="T30" fmla="*/ 64 w 290"/>
                <a:gd name="T31" fmla="*/ 64 h 168"/>
                <a:gd name="T32" fmla="*/ 42 w 290"/>
                <a:gd name="T33" fmla="*/ 78 h 168"/>
                <a:gd name="T34" fmla="*/ 90 w 290"/>
                <a:gd name="T35" fmla="*/ 78 h 168"/>
                <a:gd name="T36" fmla="*/ 100 w 290"/>
                <a:gd name="T37" fmla="*/ 64 h 168"/>
                <a:gd name="T38" fmla="*/ 106 w 290"/>
                <a:gd name="T39" fmla="*/ 60 h 168"/>
                <a:gd name="T40" fmla="*/ 138 w 290"/>
                <a:gd name="T41" fmla="*/ 52 h 168"/>
                <a:gd name="T42" fmla="*/ 138 w 290"/>
                <a:gd name="T43" fmla="*/ 24 h 168"/>
                <a:gd name="T44" fmla="*/ 114 w 290"/>
                <a:gd name="T45" fmla="*/ 36 h 168"/>
                <a:gd name="T46" fmla="*/ 98 w 290"/>
                <a:gd name="T47" fmla="*/ 28 h 168"/>
                <a:gd name="T48" fmla="*/ 150 w 290"/>
                <a:gd name="T49" fmla="*/ 0 h 168"/>
                <a:gd name="T50" fmla="*/ 198 w 290"/>
                <a:gd name="T51" fmla="*/ 28 h 168"/>
                <a:gd name="T52" fmla="*/ 184 w 290"/>
                <a:gd name="T53" fmla="*/ 36 h 168"/>
                <a:gd name="T54" fmla="*/ 160 w 290"/>
                <a:gd name="T55" fmla="*/ 24 h 168"/>
                <a:gd name="T56" fmla="*/ 160 w 290"/>
                <a:gd name="T57" fmla="*/ 52 h 168"/>
                <a:gd name="T58" fmla="*/ 174 w 290"/>
                <a:gd name="T59" fmla="*/ 56 h 168"/>
                <a:gd name="T60" fmla="*/ 186 w 290"/>
                <a:gd name="T61" fmla="*/ 60 h 168"/>
                <a:gd name="T62" fmla="*/ 200 w 290"/>
                <a:gd name="T63" fmla="*/ 74 h 168"/>
                <a:gd name="T64" fmla="*/ 250 w 290"/>
                <a:gd name="T65" fmla="*/ 74 h 168"/>
                <a:gd name="T66" fmla="*/ 226 w 290"/>
                <a:gd name="T67" fmla="*/ 62 h 168"/>
                <a:gd name="T68" fmla="*/ 242 w 290"/>
                <a:gd name="T69" fmla="*/ 52 h 168"/>
                <a:gd name="T70" fmla="*/ 290 w 290"/>
                <a:gd name="T71" fmla="*/ 82 h 168"/>
                <a:gd name="T72" fmla="*/ 242 w 290"/>
                <a:gd name="T73" fmla="*/ 110 h 168"/>
                <a:gd name="T74" fmla="*/ 226 w 290"/>
                <a:gd name="T75" fmla="*/ 102 h 168"/>
                <a:gd name="T76" fmla="*/ 250 w 290"/>
                <a:gd name="T77" fmla="*/ 90 h 168"/>
                <a:gd name="T78" fmla="*/ 202 w 290"/>
                <a:gd name="T79" fmla="*/ 90 h 168"/>
                <a:gd name="T80" fmla="*/ 200 w 290"/>
                <a:gd name="T81" fmla="*/ 94 h 168"/>
                <a:gd name="T82" fmla="*/ 186 w 290"/>
                <a:gd name="T83" fmla="*/ 106 h 168"/>
                <a:gd name="T84" fmla="*/ 172 w 290"/>
                <a:gd name="T85" fmla="*/ 112 h 168"/>
                <a:gd name="T86" fmla="*/ 156 w 290"/>
                <a:gd name="T87" fmla="*/ 116 h 168"/>
                <a:gd name="T88" fmla="*/ 156 w 290"/>
                <a:gd name="T89" fmla="*/ 144 h 168"/>
                <a:gd name="T90" fmla="*/ 178 w 290"/>
                <a:gd name="T91" fmla="*/ 1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0" h="168">
                  <a:moveTo>
                    <a:pt x="178" y="130"/>
                  </a:moveTo>
                  <a:lnTo>
                    <a:pt x="178" y="130"/>
                  </a:lnTo>
                  <a:lnTo>
                    <a:pt x="194" y="140"/>
                  </a:lnTo>
                  <a:lnTo>
                    <a:pt x="194" y="140"/>
                  </a:lnTo>
                  <a:lnTo>
                    <a:pt x="144" y="168"/>
                  </a:lnTo>
                  <a:lnTo>
                    <a:pt x="144" y="168"/>
                  </a:lnTo>
                  <a:lnTo>
                    <a:pt x="94" y="140"/>
                  </a:lnTo>
                  <a:lnTo>
                    <a:pt x="94" y="140"/>
                  </a:lnTo>
                  <a:lnTo>
                    <a:pt x="110" y="130"/>
                  </a:lnTo>
                  <a:lnTo>
                    <a:pt x="110" y="130"/>
                  </a:lnTo>
                  <a:lnTo>
                    <a:pt x="132" y="144"/>
                  </a:lnTo>
                  <a:lnTo>
                    <a:pt x="132" y="144"/>
                  </a:lnTo>
                  <a:lnTo>
                    <a:pt x="132" y="114"/>
                  </a:lnTo>
                  <a:lnTo>
                    <a:pt x="132" y="114"/>
                  </a:lnTo>
                  <a:lnTo>
                    <a:pt x="118" y="112"/>
                  </a:lnTo>
                  <a:lnTo>
                    <a:pt x="106" y="106"/>
                  </a:lnTo>
                  <a:lnTo>
                    <a:pt x="106" y="106"/>
                  </a:lnTo>
                  <a:lnTo>
                    <a:pt x="96" y="100"/>
                  </a:lnTo>
                  <a:lnTo>
                    <a:pt x="90" y="92"/>
                  </a:lnTo>
                  <a:lnTo>
                    <a:pt x="90" y="92"/>
                  </a:lnTo>
                  <a:lnTo>
                    <a:pt x="42" y="92"/>
                  </a:lnTo>
                  <a:lnTo>
                    <a:pt x="42" y="92"/>
                  </a:lnTo>
                  <a:lnTo>
                    <a:pt x="64" y="104"/>
                  </a:lnTo>
                  <a:lnTo>
                    <a:pt x="64" y="104"/>
                  </a:lnTo>
                  <a:lnTo>
                    <a:pt x="50" y="112"/>
                  </a:lnTo>
                  <a:lnTo>
                    <a:pt x="50" y="112"/>
                  </a:lnTo>
                  <a:lnTo>
                    <a:pt x="0" y="84"/>
                  </a:lnTo>
                  <a:lnTo>
                    <a:pt x="0" y="84"/>
                  </a:lnTo>
                  <a:lnTo>
                    <a:pt x="48" y="56"/>
                  </a:lnTo>
                  <a:lnTo>
                    <a:pt x="48" y="56"/>
                  </a:lnTo>
                  <a:lnTo>
                    <a:pt x="64" y="64"/>
                  </a:lnTo>
                  <a:lnTo>
                    <a:pt x="64" y="64"/>
                  </a:lnTo>
                  <a:lnTo>
                    <a:pt x="42" y="78"/>
                  </a:lnTo>
                  <a:lnTo>
                    <a:pt x="42" y="78"/>
                  </a:lnTo>
                  <a:lnTo>
                    <a:pt x="90" y="78"/>
                  </a:lnTo>
                  <a:lnTo>
                    <a:pt x="90" y="78"/>
                  </a:lnTo>
                  <a:lnTo>
                    <a:pt x="96" y="68"/>
                  </a:lnTo>
                  <a:lnTo>
                    <a:pt x="100" y="64"/>
                  </a:lnTo>
                  <a:lnTo>
                    <a:pt x="106" y="60"/>
                  </a:lnTo>
                  <a:lnTo>
                    <a:pt x="106" y="60"/>
                  </a:lnTo>
                  <a:lnTo>
                    <a:pt x="120" y="54"/>
                  </a:lnTo>
                  <a:lnTo>
                    <a:pt x="138" y="52"/>
                  </a:lnTo>
                  <a:lnTo>
                    <a:pt x="138" y="52"/>
                  </a:lnTo>
                  <a:lnTo>
                    <a:pt x="138" y="24"/>
                  </a:lnTo>
                  <a:lnTo>
                    <a:pt x="138" y="24"/>
                  </a:lnTo>
                  <a:lnTo>
                    <a:pt x="114" y="36"/>
                  </a:lnTo>
                  <a:lnTo>
                    <a:pt x="114" y="36"/>
                  </a:lnTo>
                  <a:lnTo>
                    <a:pt x="98" y="28"/>
                  </a:lnTo>
                  <a:lnTo>
                    <a:pt x="98" y="28"/>
                  </a:lnTo>
                  <a:lnTo>
                    <a:pt x="150" y="0"/>
                  </a:lnTo>
                  <a:lnTo>
                    <a:pt x="150" y="0"/>
                  </a:lnTo>
                  <a:lnTo>
                    <a:pt x="198" y="28"/>
                  </a:lnTo>
                  <a:lnTo>
                    <a:pt x="198" y="28"/>
                  </a:lnTo>
                  <a:lnTo>
                    <a:pt x="184" y="36"/>
                  </a:lnTo>
                  <a:lnTo>
                    <a:pt x="184" y="36"/>
                  </a:lnTo>
                  <a:lnTo>
                    <a:pt x="160" y="24"/>
                  </a:lnTo>
                  <a:lnTo>
                    <a:pt x="160" y="24"/>
                  </a:lnTo>
                  <a:lnTo>
                    <a:pt x="160" y="52"/>
                  </a:lnTo>
                  <a:lnTo>
                    <a:pt x="160" y="52"/>
                  </a:lnTo>
                  <a:lnTo>
                    <a:pt x="174" y="56"/>
                  </a:lnTo>
                  <a:lnTo>
                    <a:pt x="186" y="60"/>
                  </a:lnTo>
                  <a:lnTo>
                    <a:pt x="186" y="60"/>
                  </a:lnTo>
                  <a:lnTo>
                    <a:pt x="194" y="68"/>
                  </a:lnTo>
                  <a:lnTo>
                    <a:pt x="200" y="74"/>
                  </a:lnTo>
                  <a:lnTo>
                    <a:pt x="200" y="74"/>
                  </a:lnTo>
                  <a:lnTo>
                    <a:pt x="250" y="74"/>
                  </a:lnTo>
                  <a:lnTo>
                    <a:pt x="250" y="74"/>
                  </a:lnTo>
                  <a:lnTo>
                    <a:pt x="226" y="62"/>
                  </a:lnTo>
                  <a:lnTo>
                    <a:pt x="226" y="62"/>
                  </a:lnTo>
                  <a:lnTo>
                    <a:pt x="242" y="52"/>
                  </a:lnTo>
                  <a:lnTo>
                    <a:pt x="242" y="52"/>
                  </a:lnTo>
                  <a:lnTo>
                    <a:pt x="290" y="82"/>
                  </a:lnTo>
                  <a:lnTo>
                    <a:pt x="290" y="82"/>
                  </a:lnTo>
                  <a:lnTo>
                    <a:pt x="242" y="110"/>
                  </a:lnTo>
                  <a:lnTo>
                    <a:pt x="242" y="110"/>
                  </a:lnTo>
                  <a:lnTo>
                    <a:pt x="226" y="102"/>
                  </a:lnTo>
                  <a:lnTo>
                    <a:pt x="226" y="102"/>
                  </a:lnTo>
                  <a:lnTo>
                    <a:pt x="250" y="90"/>
                  </a:lnTo>
                  <a:lnTo>
                    <a:pt x="250" y="90"/>
                  </a:lnTo>
                  <a:lnTo>
                    <a:pt x="202" y="90"/>
                  </a:lnTo>
                  <a:lnTo>
                    <a:pt x="202" y="90"/>
                  </a:lnTo>
                  <a:lnTo>
                    <a:pt x="200" y="94"/>
                  </a:lnTo>
                  <a:lnTo>
                    <a:pt x="196" y="98"/>
                  </a:lnTo>
                  <a:lnTo>
                    <a:pt x="186" y="106"/>
                  </a:lnTo>
                  <a:lnTo>
                    <a:pt x="186" y="106"/>
                  </a:lnTo>
                  <a:lnTo>
                    <a:pt x="172" y="112"/>
                  </a:lnTo>
                  <a:lnTo>
                    <a:pt x="156" y="116"/>
                  </a:lnTo>
                  <a:lnTo>
                    <a:pt x="156" y="116"/>
                  </a:lnTo>
                  <a:lnTo>
                    <a:pt x="156" y="144"/>
                  </a:lnTo>
                  <a:lnTo>
                    <a:pt x="156" y="144"/>
                  </a:lnTo>
                  <a:lnTo>
                    <a:pt x="178" y="130"/>
                  </a:lnTo>
                  <a:lnTo>
                    <a:pt x="178"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488" name="Rectangle 1602">
            <a:extLst>
              <a:ext uri="{FF2B5EF4-FFF2-40B4-BE49-F238E27FC236}">
                <a16:creationId xmlns:a16="http://schemas.microsoft.com/office/drawing/2014/main" xmlns="" id="{C14BCC49-CF0B-40B5-9C2A-DB968878D133}"/>
              </a:ext>
            </a:extLst>
          </p:cNvPr>
          <p:cNvSpPr>
            <a:spLocks noChangeArrowheads="1"/>
          </p:cNvSpPr>
          <p:nvPr/>
        </p:nvSpPr>
        <p:spPr bwMode="auto">
          <a:xfrm>
            <a:off x="4103051" y="4076164"/>
            <a:ext cx="4600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日志源1</a:t>
            </a:r>
            <a:endParaRPr lang="zh-CN" altLang="zh-CN" sz="1000" dirty="0"/>
          </a:p>
        </p:txBody>
      </p:sp>
      <p:grpSp>
        <p:nvGrpSpPr>
          <p:cNvPr id="489" name="组合 488">
            <a:extLst>
              <a:ext uri="{FF2B5EF4-FFF2-40B4-BE49-F238E27FC236}">
                <a16:creationId xmlns:a16="http://schemas.microsoft.com/office/drawing/2014/main" xmlns="" id="{8A4ED298-B83E-4068-820A-C11B8E375A15}"/>
              </a:ext>
            </a:extLst>
          </p:cNvPr>
          <p:cNvGrpSpPr/>
          <p:nvPr/>
        </p:nvGrpSpPr>
        <p:grpSpPr>
          <a:xfrm>
            <a:off x="4659694" y="3878839"/>
            <a:ext cx="204634" cy="164438"/>
            <a:chOff x="15792450" y="11744325"/>
            <a:chExt cx="644525" cy="460375"/>
          </a:xfrm>
        </p:grpSpPr>
        <p:sp>
          <p:nvSpPr>
            <p:cNvPr id="490" name="Freeform 1603">
              <a:extLst>
                <a:ext uri="{FF2B5EF4-FFF2-40B4-BE49-F238E27FC236}">
                  <a16:creationId xmlns:a16="http://schemas.microsoft.com/office/drawing/2014/main" xmlns="" id="{E75F4D16-12BE-46AF-BD4E-25FC242C300E}"/>
                </a:ext>
              </a:extLst>
            </p:cNvPr>
            <p:cNvSpPr>
              <a:spLocks/>
            </p:cNvSpPr>
            <p:nvPr/>
          </p:nvSpPr>
          <p:spPr bwMode="auto">
            <a:xfrm>
              <a:off x="16116300" y="11928475"/>
              <a:ext cx="320675" cy="276225"/>
            </a:xfrm>
            <a:custGeom>
              <a:avLst/>
              <a:gdLst>
                <a:gd name="T0" fmla="*/ 202 w 202"/>
                <a:gd name="T1" fmla="*/ 0 h 174"/>
                <a:gd name="T2" fmla="*/ 202 w 202"/>
                <a:gd name="T3" fmla="*/ 60 h 174"/>
                <a:gd name="T4" fmla="*/ 0 w 202"/>
                <a:gd name="T5" fmla="*/ 174 h 174"/>
                <a:gd name="T6" fmla="*/ 0 w 202"/>
                <a:gd name="T7" fmla="*/ 116 h 174"/>
                <a:gd name="T8" fmla="*/ 202 w 202"/>
                <a:gd name="T9" fmla="*/ 0 h 174"/>
              </a:gdLst>
              <a:ahLst/>
              <a:cxnLst>
                <a:cxn ang="0">
                  <a:pos x="T0" y="T1"/>
                </a:cxn>
                <a:cxn ang="0">
                  <a:pos x="T2" y="T3"/>
                </a:cxn>
                <a:cxn ang="0">
                  <a:pos x="T4" y="T5"/>
                </a:cxn>
                <a:cxn ang="0">
                  <a:pos x="T6" y="T7"/>
                </a:cxn>
                <a:cxn ang="0">
                  <a:pos x="T8" y="T9"/>
                </a:cxn>
              </a:cxnLst>
              <a:rect l="0" t="0" r="r" b="b"/>
              <a:pathLst>
                <a:path w="202" h="174">
                  <a:moveTo>
                    <a:pt x="202" y="0"/>
                  </a:moveTo>
                  <a:lnTo>
                    <a:pt x="202" y="60"/>
                  </a:lnTo>
                  <a:lnTo>
                    <a:pt x="0" y="174"/>
                  </a:lnTo>
                  <a:lnTo>
                    <a:pt x="0" y="116"/>
                  </a:lnTo>
                  <a:lnTo>
                    <a:pt x="202" y="0"/>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1" name="Freeform 1604">
              <a:extLst>
                <a:ext uri="{FF2B5EF4-FFF2-40B4-BE49-F238E27FC236}">
                  <a16:creationId xmlns:a16="http://schemas.microsoft.com/office/drawing/2014/main" xmlns="" id="{4D019176-130B-48B5-A67B-2374F8B0FFCE}"/>
                </a:ext>
              </a:extLst>
            </p:cNvPr>
            <p:cNvSpPr>
              <a:spLocks/>
            </p:cNvSpPr>
            <p:nvPr/>
          </p:nvSpPr>
          <p:spPr bwMode="auto">
            <a:xfrm>
              <a:off x="16116300" y="11928475"/>
              <a:ext cx="320675" cy="276225"/>
            </a:xfrm>
            <a:custGeom>
              <a:avLst/>
              <a:gdLst>
                <a:gd name="T0" fmla="*/ 202 w 202"/>
                <a:gd name="T1" fmla="*/ 0 h 174"/>
                <a:gd name="T2" fmla="*/ 202 w 202"/>
                <a:gd name="T3" fmla="*/ 60 h 174"/>
                <a:gd name="T4" fmla="*/ 0 w 202"/>
                <a:gd name="T5" fmla="*/ 174 h 174"/>
                <a:gd name="T6" fmla="*/ 0 w 202"/>
                <a:gd name="T7" fmla="*/ 116 h 174"/>
                <a:gd name="T8" fmla="*/ 202 w 202"/>
                <a:gd name="T9" fmla="*/ 0 h 174"/>
              </a:gdLst>
              <a:ahLst/>
              <a:cxnLst>
                <a:cxn ang="0">
                  <a:pos x="T0" y="T1"/>
                </a:cxn>
                <a:cxn ang="0">
                  <a:pos x="T2" y="T3"/>
                </a:cxn>
                <a:cxn ang="0">
                  <a:pos x="T4" y="T5"/>
                </a:cxn>
                <a:cxn ang="0">
                  <a:pos x="T6" y="T7"/>
                </a:cxn>
                <a:cxn ang="0">
                  <a:pos x="T8" y="T9"/>
                </a:cxn>
              </a:cxnLst>
              <a:rect l="0" t="0" r="r" b="b"/>
              <a:pathLst>
                <a:path w="202" h="174">
                  <a:moveTo>
                    <a:pt x="202" y="0"/>
                  </a:moveTo>
                  <a:lnTo>
                    <a:pt x="202" y="60"/>
                  </a:lnTo>
                  <a:lnTo>
                    <a:pt x="0" y="174"/>
                  </a:lnTo>
                  <a:lnTo>
                    <a:pt x="0" y="116"/>
                  </a:lnTo>
                  <a:lnTo>
                    <a:pt x="2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2" name="Freeform 1605">
              <a:extLst>
                <a:ext uri="{FF2B5EF4-FFF2-40B4-BE49-F238E27FC236}">
                  <a16:creationId xmlns:a16="http://schemas.microsoft.com/office/drawing/2014/main" xmlns="" id="{DA703BAC-C729-4FD1-8F4A-03B4DB28F8F5}"/>
                </a:ext>
              </a:extLst>
            </p:cNvPr>
            <p:cNvSpPr>
              <a:spLocks/>
            </p:cNvSpPr>
            <p:nvPr/>
          </p:nvSpPr>
          <p:spPr bwMode="auto">
            <a:xfrm>
              <a:off x="15792450" y="11928475"/>
              <a:ext cx="323850" cy="276225"/>
            </a:xfrm>
            <a:custGeom>
              <a:avLst/>
              <a:gdLst>
                <a:gd name="T0" fmla="*/ 204 w 204"/>
                <a:gd name="T1" fmla="*/ 116 h 174"/>
                <a:gd name="T2" fmla="*/ 204 w 204"/>
                <a:gd name="T3" fmla="*/ 174 h 174"/>
                <a:gd name="T4" fmla="*/ 0 w 204"/>
                <a:gd name="T5" fmla="*/ 60 h 174"/>
                <a:gd name="T6" fmla="*/ 2 w 204"/>
                <a:gd name="T7" fmla="*/ 0 h 174"/>
                <a:gd name="T8" fmla="*/ 204 w 204"/>
                <a:gd name="T9" fmla="*/ 116 h 174"/>
              </a:gdLst>
              <a:ahLst/>
              <a:cxnLst>
                <a:cxn ang="0">
                  <a:pos x="T0" y="T1"/>
                </a:cxn>
                <a:cxn ang="0">
                  <a:pos x="T2" y="T3"/>
                </a:cxn>
                <a:cxn ang="0">
                  <a:pos x="T4" y="T5"/>
                </a:cxn>
                <a:cxn ang="0">
                  <a:pos x="T6" y="T7"/>
                </a:cxn>
                <a:cxn ang="0">
                  <a:pos x="T8" y="T9"/>
                </a:cxn>
              </a:cxnLst>
              <a:rect l="0" t="0" r="r" b="b"/>
              <a:pathLst>
                <a:path w="204" h="174">
                  <a:moveTo>
                    <a:pt x="204" y="116"/>
                  </a:moveTo>
                  <a:lnTo>
                    <a:pt x="204" y="174"/>
                  </a:lnTo>
                  <a:lnTo>
                    <a:pt x="0" y="60"/>
                  </a:lnTo>
                  <a:lnTo>
                    <a:pt x="2" y="0"/>
                  </a:lnTo>
                  <a:lnTo>
                    <a:pt x="204" y="116"/>
                  </a:lnTo>
                  <a:close/>
                </a:path>
              </a:pathLst>
            </a:custGeom>
            <a:solidFill>
              <a:srgbClr val="2D43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3" name="Freeform 1606">
              <a:extLst>
                <a:ext uri="{FF2B5EF4-FFF2-40B4-BE49-F238E27FC236}">
                  <a16:creationId xmlns:a16="http://schemas.microsoft.com/office/drawing/2014/main" xmlns="" id="{88E00408-365A-4FBB-8F81-30A7C4C136ED}"/>
                </a:ext>
              </a:extLst>
            </p:cNvPr>
            <p:cNvSpPr>
              <a:spLocks/>
            </p:cNvSpPr>
            <p:nvPr/>
          </p:nvSpPr>
          <p:spPr bwMode="auto">
            <a:xfrm>
              <a:off x="15792450" y="11928475"/>
              <a:ext cx="323850" cy="276225"/>
            </a:xfrm>
            <a:custGeom>
              <a:avLst/>
              <a:gdLst>
                <a:gd name="T0" fmla="*/ 204 w 204"/>
                <a:gd name="T1" fmla="*/ 116 h 174"/>
                <a:gd name="T2" fmla="*/ 204 w 204"/>
                <a:gd name="T3" fmla="*/ 174 h 174"/>
                <a:gd name="T4" fmla="*/ 0 w 204"/>
                <a:gd name="T5" fmla="*/ 60 h 174"/>
                <a:gd name="T6" fmla="*/ 2 w 204"/>
                <a:gd name="T7" fmla="*/ 0 h 174"/>
                <a:gd name="T8" fmla="*/ 204 w 204"/>
                <a:gd name="T9" fmla="*/ 116 h 174"/>
              </a:gdLst>
              <a:ahLst/>
              <a:cxnLst>
                <a:cxn ang="0">
                  <a:pos x="T0" y="T1"/>
                </a:cxn>
                <a:cxn ang="0">
                  <a:pos x="T2" y="T3"/>
                </a:cxn>
                <a:cxn ang="0">
                  <a:pos x="T4" y="T5"/>
                </a:cxn>
                <a:cxn ang="0">
                  <a:pos x="T6" y="T7"/>
                </a:cxn>
                <a:cxn ang="0">
                  <a:pos x="T8" y="T9"/>
                </a:cxn>
              </a:cxnLst>
              <a:rect l="0" t="0" r="r" b="b"/>
              <a:pathLst>
                <a:path w="204" h="174">
                  <a:moveTo>
                    <a:pt x="204" y="116"/>
                  </a:moveTo>
                  <a:lnTo>
                    <a:pt x="204" y="174"/>
                  </a:lnTo>
                  <a:lnTo>
                    <a:pt x="0" y="60"/>
                  </a:lnTo>
                  <a:lnTo>
                    <a:pt x="2" y="0"/>
                  </a:lnTo>
                  <a:lnTo>
                    <a:pt x="204" y="1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4" name="Freeform 1607">
              <a:extLst>
                <a:ext uri="{FF2B5EF4-FFF2-40B4-BE49-F238E27FC236}">
                  <a16:creationId xmlns:a16="http://schemas.microsoft.com/office/drawing/2014/main" xmlns="" id="{4703F06B-020F-440C-B36A-2A5E6E253D81}"/>
                </a:ext>
              </a:extLst>
            </p:cNvPr>
            <p:cNvSpPr>
              <a:spLocks/>
            </p:cNvSpPr>
            <p:nvPr/>
          </p:nvSpPr>
          <p:spPr bwMode="auto">
            <a:xfrm>
              <a:off x="15795625" y="11744325"/>
              <a:ext cx="641350" cy="368300"/>
            </a:xfrm>
            <a:custGeom>
              <a:avLst/>
              <a:gdLst>
                <a:gd name="T0" fmla="*/ 404 w 404"/>
                <a:gd name="T1" fmla="*/ 116 h 232"/>
                <a:gd name="T2" fmla="*/ 202 w 404"/>
                <a:gd name="T3" fmla="*/ 232 h 232"/>
                <a:gd name="T4" fmla="*/ 0 w 404"/>
                <a:gd name="T5" fmla="*/ 116 h 232"/>
                <a:gd name="T6" fmla="*/ 202 w 404"/>
                <a:gd name="T7" fmla="*/ 0 h 232"/>
                <a:gd name="T8" fmla="*/ 404 w 404"/>
                <a:gd name="T9" fmla="*/ 116 h 232"/>
              </a:gdLst>
              <a:ahLst/>
              <a:cxnLst>
                <a:cxn ang="0">
                  <a:pos x="T0" y="T1"/>
                </a:cxn>
                <a:cxn ang="0">
                  <a:pos x="T2" y="T3"/>
                </a:cxn>
                <a:cxn ang="0">
                  <a:pos x="T4" y="T5"/>
                </a:cxn>
                <a:cxn ang="0">
                  <a:pos x="T6" y="T7"/>
                </a:cxn>
                <a:cxn ang="0">
                  <a:pos x="T8" y="T9"/>
                </a:cxn>
              </a:cxnLst>
              <a:rect l="0" t="0" r="r" b="b"/>
              <a:pathLst>
                <a:path w="404" h="232">
                  <a:moveTo>
                    <a:pt x="404" y="116"/>
                  </a:moveTo>
                  <a:lnTo>
                    <a:pt x="202" y="232"/>
                  </a:lnTo>
                  <a:lnTo>
                    <a:pt x="0" y="116"/>
                  </a:lnTo>
                  <a:lnTo>
                    <a:pt x="202" y="0"/>
                  </a:lnTo>
                  <a:lnTo>
                    <a:pt x="404" y="116"/>
                  </a:lnTo>
                  <a:close/>
                </a:path>
              </a:pathLst>
            </a:custGeom>
            <a:solidFill>
              <a:srgbClr val="445D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5" name="Freeform 1608">
              <a:extLst>
                <a:ext uri="{FF2B5EF4-FFF2-40B4-BE49-F238E27FC236}">
                  <a16:creationId xmlns:a16="http://schemas.microsoft.com/office/drawing/2014/main" xmlns="" id="{54AFF7FF-11FE-436C-9E73-FD162F1AFEC1}"/>
                </a:ext>
              </a:extLst>
            </p:cNvPr>
            <p:cNvSpPr>
              <a:spLocks/>
            </p:cNvSpPr>
            <p:nvPr/>
          </p:nvSpPr>
          <p:spPr bwMode="auto">
            <a:xfrm>
              <a:off x="15795625" y="11744325"/>
              <a:ext cx="641350" cy="368300"/>
            </a:xfrm>
            <a:custGeom>
              <a:avLst/>
              <a:gdLst>
                <a:gd name="T0" fmla="*/ 404 w 404"/>
                <a:gd name="T1" fmla="*/ 116 h 232"/>
                <a:gd name="T2" fmla="*/ 202 w 404"/>
                <a:gd name="T3" fmla="*/ 232 h 232"/>
                <a:gd name="T4" fmla="*/ 0 w 404"/>
                <a:gd name="T5" fmla="*/ 116 h 232"/>
                <a:gd name="T6" fmla="*/ 202 w 404"/>
                <a:gd name="T7" fmla="*/ 0 h 232"/>
                <a:gd name="T8" fmla="*/ 404 w 404"/>
                <a:gd name="T9" fmla="*/ 116 h 232"/>
              </a:gdLst>
              <a:ahLst/>
              <a:cxnLst>
                <a:cxn ang="0">
                  <a:pos x="T0" y="T1"/>
                </a:cxn>
                <a:cxn ang="0">
                  <a:pos x="T2" y="T3"/>
                </a:cxn>
                <a:cxn ang="0">
                  <a:pos x="T4" y="T5"/>
                </a:cxn>
                <a:cxn ang="0">
                  <a:pos x="T6" y="T7"/>
                </a:cxn>
                <a:cxn ang="0">
                  <a:pos x="T8" y="T9"/>
                </a:cxn>
              </a:cxnLst>
              <a:rect l="0" t="0" r="r" b="b"/>
              <a:pathLst>
                <a:path w="404" h="232">
                  <a:moveTo>
                    <a:pt x="404" y="116"/>
                  </a:moveTo>
                  <a:lnTo>
                    <a:pt x="202" y="232"/>
                  </a:lnTo>
                  <a:lnTo>
                    <a:pt x="0" y="116"/>
                  </a:lnTo>
                  <a:lnTo>
                    <a:pt x="202" y="0"/>
                  </a:lnTo>
                  <a:lnTo>
                    <a:pt x="404" y="1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6" name="Freeform 1609">
              <a:extLst>
                <a:ext uri="{FF2B5EF4-FFF2-40B4-BE49-F238E27FC236}">
                  <a16:creationId xmlns:a16="http://schemas.microsoft.com/office/drawing/2014/main" xmlns="" id="{54F4A895-4656-4CF1-A966-960B2426722A}"/>
                </a:ext>
              </a:extLst>
            </p:cNvPr>
            <p:cNvSpPr>
              <a:spLocks/>
            </p:cNvSpPr>
            <p:nvPr/>
          </p:nvSpPr>
          <p:spPr bwMode="auto">
            <a:xfrm>
              <a:off x="16151225" y="11906250"/>
              <a:ext cx="44450" cy="47625"/>
            </a:xfrm>
            <a:custGeom>
              <a:avLst/>
              <a:gdLst>
                <a:gd name="T0" fmla="*/ 4 w 28"/>
                <a:gd name="T1" fmla="*/ 24 h 30"/>
                <a:gd name="T2" fmla="*/ 4 w 28"/>
                <a:gd name="T3" fmla="*/ 24 h 30"/>
                <a:gd name="T4" fmla="*/ 6 w 28"/>
                <a:gd name="T5" fmla="*/ 20 h 30"/>
                <a:gd name="T6" fmla="*/ 6 w 28"/>
                <a:gd name="T7" fmla="*/ 18 h 30"/>
                <a:gd name="T8" fmla="*/ 6 w 28"/>
                <a:gd name="T9" fmla="*/ 18 h 30"/>
                <a:gd name="T10" fmla="*/ 4 w 28"/>
                <a:gd name="T11" fmla="*/ 12 h 30"/>
                <a:gd name="T12" fmla="*/ 0 w 28"/>
                <a:gd name="T13" fmla="*/ 8 h 30"/>
                <a:gd name="T14" fmla="*/ 0 w 28"/>
                <a:gd name="T15" fmla="*/ 8 h 30"/>
                <a:gd name="T16" fmla="*/ 14 w 28"/>
                <a:gd name="T17" fmla="*/ 0 h 30"/>
                <a:gd name="T18" fmla="*/ 14 w 28"/>
                <a:gd name="T19" fmla="*/ 0 h 30"/>
                <a:gd name="T20" fmla="*/ 20 w 28"/>
                <a:gd name="T21" fmla="*/ 4 h 30"/>
                <a:gd name="T22" fmla="*/ 24 w 28"/>
                <a:gd name="T23" fmla="*/ 8 h 30"/>
                <a:gd name="T24" fmla="*/ 26 w 28"/>
                <a:gd name="T25" fmla="*/ 12 h 30"/>
                <a:gd name="T26" fmla="*/ 28 w 28"/>
                <a:gd name="T27" fmla="*/ 18 h 30"/>
                <a:gd name="T28" fmla="*/ 28 w 28"/>
                <a:gd name="T29" fmla="*/ 18 h 30"/>
                <a:gd name="T30" fmla="*/ 26 w 28"/>
                <a:gd name="T31" fmla="*/ 24 h 30"/>
                <a:gd name="T32" fmla="*/ 22 w 28"/>
                <a:gd name="T33" fmla="*/ 30 h 30"/>
                <a:gd name="T34" fmla="*/ 22 w 28"/>
                <a:gd name="T35" fmla="*/ 30 h 30"/>
                <a:gd name="T36" fmla="*/ 4 w 28"/>
                <a:gd name="T3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4" y="24"/>
                  </a:moveTo>
                  <a:lnTo>
                    <a:pt x="4" y="24"/>
                  </a:lnTo>
                  <a:lnTo>
                    <a:pt x="6" y="20"/>
                  </a:lnTo>
                  <a:lnTo>
                    <a:pt x="6" y="18"/>
                  </a:lnTo>
                  <a:lnTo>
                    <a:pt x="6" y="18"/>
                  </a:lnTo>
                  <a:lnTo>
                    <a:pt x="4" y="12"/>
                  </a:lnTo>
                  <a:lnTo>
                    <a:pt x="0" y="8"/>
                  </a:lnTo>
                  <a:lnTo>
                    <a:pt x="0" y="8"/>
                  </a:lnTo>
                  <a:lnTo>
                    <a:pt x="14" y="0"/>
                  </a:lnTo>
                  <a:lnTo>
                    <a:pt x="14" y="0"/>
                  </a:lnTo>
                  <a:lnTo>
                    <a:pt x="20" y="4"/>
                  </a:lnTo>
                  <a:lnTo>
                    <a:pt x="24" y="8"/>
                  </a:lnTo>
                  <a:lnTo>
                    <a:pt x="26" y="12"/>
                  </a:lnTo>
                  <a:lnTo>
                    <a:pt x="28" y="18"/>
                  </a:lnTo>
                  <a:lnTo>
                    <a:pt x="28" y="18"/>
                  </a:lnTo>
                  <a:lnTo>
                    <a:pt x="26" y="24"/>
                  </a:lnTo>
                  <a:lnTo>
                    <a:pt x="22" y="30"/>
                  </a:lnTo>
                  <a:lnTo>
                    <a:pt x="22" y="30"/>
                  </a:lnTo>
                  <a:lnTo>
                    <a:pt x="4" y="24"/>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7" name="Freeform 1610">
              <a:extLst>
                <a:ext uri="{FF2B5EF4-FFF2-40B4-BE49-F238E27FC236}">
                  <a16:creationId xmlns:a16="http://schemas.microsoft.com/office/drawing/2014/main" xmlns="" id="{3383823C-F527-45FE-B8B1-CAB8A5887725}"/>
                </a:ext>
              </a:extLst>
            </p:cNvPr>
            <p:cNvSpPr>
              <a:spLocks/>
            </p:cNvSpPr>
            <p:nvPr/>
          </p:nvSpPr>
          <p:spPr bwMode="auto">
            <a:xfrm>
              <a:off x="16151225" y="11906250"/>
              <a:ext cx="44450" cy="47625"/>
            </a:xfrm>
            <a:custGeom>
              <a:avLst/>
              <a:gdLst>
                <a:gd name="T0" fmla="*/ 4 w 28"/>
                <a:gd name="T1" fmla="*/ 24 h 30"/>
                <a:gd name="T2" fmla="*/ 4 w 28"/>
                <a:gd name="T3" fmla="*/ 24 h 30"/>
                <a:gd name="T4" fmla="*/ 6 w 28"/>
                <a:gd name="T5" fmla="*/ 20 h 30"/>
                <a:gd name="T6" fmla="*/ 6 w 28"/>
                <a:gd name="T7" fmla="*/ 18 h 30"/>
                <a:gd name="T8" fmla="*/ 6 w 28"/>
                <a:gd name="T9" fmla="*/ 18 h 30"/>
                <a:gd name="T10" fmla="*/ 4 w 28"/>
                <a:gd name="T11" fmla="*/ 12 h 30"/>
                <a:gd name="T12" fmla="*/ 0 w 28"/>
                <a:gd name="T13" fmla="*/ 8 h 30"/>
                <a:gd name="T14" fmla="*/ 0 w 28"/>
                <a:gd name="T15" fmla="*/ 8 h 30"/>
                <a:gd name="T16" fmla="*/ 14 w 28"/>
                <a:gd name="T17" fmla="*/ 0 h 30"/>
                <a:gd name="T18" fmla="*/ 14 w 28"/>
                <a:gd name="T19" fmla="*/ 0 h 30"/>
                <a:gd name="T20" fmla="*/ 20 w 28"/>
                <a:gd name="T21" fmla="*/ 4 h 30"/>
                <a:gd name="T22" fmla="*/ 24 w 28"/>
                <a:gd name="T23" fmla="*/ 8 h 30"/>
                <a:gd name="T24" fmla="*/ 26 w 28"/>
                <a:gd name="T25" fmla="*/ 12 h 30"/>
                <a:gd name="T26" fmla="*/ 28 w 28"/>
                <a:gd name="T27" fmla="*/ 18 h 30"/>
                <a:gd name="T28" fmla="*/ 28 w 28"/>
                <a:gd name="T29" fmla="*/ 18 h 30"/>
                <a:gd name="T30" fmla="*/ 26 w 28"/>
                <a:gd name="T31" fmla="*/ 24 h 30"/>
                <a:gd name="T32" fmla="*/ 22 w 28"/>
                <a:gd name="T33" fmla="*/ 30 h 30"/>
                <a:gd name="T34" fmla="*/ 22 w 28"/>
                <a:gd name="T35" fmla="*/ 30 h 30"/>
                <a:gd name="T36" fmla="*/ 4 w 28"/>
                <a:gd name="T3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4" y="24"/>
                  </a:moveTo>
                  <a:lnTo>
                    <a:pt x="4" y="24"/>
                  </a:lnTo>
                  <a:lnTo>
                    <a:pt x="6" y="20"/>
                  </a:lnTo>
                  <a:lnTo>
                    <a:pt x="6" y="18"/>
                  </a:lnTo>
                  <a:lnTo>
                    <a:pt x="6" y="18"/>
                  </a:lnTo>
                  <a:lnTo>
                    <a:pt x="4" y="12"/>
                  </a:lnTo>
                  <a:lnTo>
                    <a:pt x="0" y="8"/>
                  </a:lnTo>
                  <a:lnTo>
                    <a:pt x="0" y="8"/>
                  </a:lnTo>
                  <a:lnTo>
                    <a:pt x="14" y="0"/>
                  </a:lnTo>
                  <a:lnTo>
                    <a:pt x="14" y="0"/>
                  </a:lnTo>
                  <a:lnTo>
                    <a:pt x="20" y="4"/>
                  </a:lnTo>
                  <a:lnTo>
                    <a:pt x="24" y="8"/>
                  </a:lnTo>
                  <a:lnTo>
                    <a:pt x="26" y="12"/>
                  </a:lnTo>
                  <a:lnTo>
                    <a:pt x="28" y="18"/>
                  </a:lnTo>
                  <a:lnTo>
                    <a:pt x="28" y="18"/>
                  </a:lnTo>
                  <a:lnTo>
                    <a:pt x="26" y="24"/>
                  </a:lnTo>
                  <a:lnTo>
                    <a:pt x="22" y="30"/>
                  </a:lnTo>
                  <a:lnTo>
                    <a:pt x="22" y="30"/>
                  </a:lnTo>
                  <a:lnTo>
                    <a:pt x="4"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8" name="Freeform 1611">
              <a:extLst>
                <a:ext uri="{FF2B5EF4-FFF2-40B4-BE49-F238E27FC236}">
                  <a16:creationId xmlns:a16="http://schemas.microsoft.com/office/drawing/2014/main" xmlns="" id="{BBA641E1-8D3C-4482-ADA1-60C300479816}"/>
                </a:ext>
              </a:extLst>
            </p:cNvPr>
            <p:cNvSpPr>
              <a:spLocks/>
            </p:cNvSpPr>
            <p:nvPr/>
          </p:nvSpPr>
          <p:spPr bwMode="auto">
            <a:xfrm>
              <a:off x="16036925" y="11906250"/>
              <a:ext cx="44450" cy="47625"/>
            </a:xfrm>
            <a:custGeom>
              <a:avLst/>
              <a:gdLst>
                <a:gd name="T0" fmla="*/ 28 w 28"/>
                <a:gd name="T1" fmla="*/ 8 h 30"/>
                <a:gd name="T2" fmla="*/ 28 w 28"/>
                <a:gd name="T3" fmla="*/ 8 h 30"/>
                <a:gd name="T4" fmla="*/ 24 w 28"/>
                <a:gd name="T5" fmla="*/ 12 h 30"/>
                <a:gd name="T6" fmla="*/ 22 w 28"/>
                <a:gd name="T7" fmla="*/ 18 h 30"/>
                <a:gd name="T8" fmla="*/ 22 w 28"/>
                <a:gd name="T9" fmla="*/ 18 h 30"/>
                <a:gd name="T10" fmla="*/ 22 w 28"/>
                <a:gd name="T11" fmla="*/ 20 h 30"/>
                <a:gd name="T12" fmla="*/ 24 w 28"/>
                <a:gd name="T13" fmla="*/ 24 h 30"/>
                <a:gd name="T14" fmla="*/ 24 w 28"/>
                <a:gd name="T15" fmla="*/ 24 h 30"/>
                <a:gd name="T16" fmla="*/ 6 w 28"/>
                <a:gd name="T17" fmla="*/ 30 h 30"/>
                <a:gd name="T18" fmla="*/ 6 w 28"/>
                <a:gd name="T19" fmla="*/ 30 h 30"/>
                <a:gd name="T20" fmla="*/ 2 w 28"/>
                <a:gd name="T21" fmla="*/ 24 h 30"/>
                <a:gd name="T22" fmla="*/ 0 w 28"/>
                <a:gd name="T23" fmla="*/ 18 h 30"/>
                <a:gd name="T24" fmla="*/ 0 w 28"/>
                <a:gd name="T25" fmla="*/ 18 h 30"/>
                <a:gd name="T26" fmla="*/ 2 w 28"/>
                <a:gd name="T27" fmla="*/ 12 h 30"/>
                <a:gd name="T28" fmla="*/ 4 w 28"/>
                <a:gd name="T29" fmla="*/ 8 h 30"/>
                <a:gd name="T30" fmla="*/ 8 w 28"/>
                <a:gd name="T31" fmla="*/ 4 h 30"/>
                <a:gd name="T32" fmla="*/ 14 w 28"/>
                <a:gd name="T33" fmla="*/ 0 h 30"/>
                <a:gd name="T34" fmla="*/ 14 w 28"/>
                <a:gd name="T35" fmla="*/ 0 h 30"/>
                <a:gd name="T36" fmla="*/ 28 w 28"/>
                <a:gd name="T3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28" y="8"/>
                  </a:moveTo>
                  <a:lnTo>
                    <a:pt x="28" y="8"/>
                  </a:lnTo>
                  <a:lnTo>
                    <a:pt x="24" y="12"/>
                  </a:lnTo>
                  <a:lnTo>
                    <a:pt x="22" y="18"/>
                  </a:lnTo>
                  <a:lnTo>
                    <a:pt x="22" y="18"/>
                  </a:lnTo>
                  <a:lnTo>
                    <a:pt x="22" y="20"/>
                  </a:lnTo>
                  <a:lnTo>
                    <a:pt x="24" y="24"/>
                  </a:lnTo>
                  <a:lnTo>
                    <a:pt x="24" y="24"/>
                  </a:lnTo>
                  <a:lnTo>
                    <a:pt x="6" y="30"/>
                  </a:lnTo>
                  <a:lnTo>
                    <a:pt x="6" y="30"/>
                  </a:lnTo>
                  <a:lnTo>
                    <a:pt x="2" y="24"/>
                  </a:lnTo>
                  <a:lnTo>
                    <a:pt x="0" y="18"/>
                  </a:lnTo>
                  <a:lnTo>
                    <a:pt x="0" y="18"/>
                  </a:lnTo>
                  <a:lnTo>
                    <a:pt x="2" y="12"/>
                  </a:lnTo>
                  <a:lnTo>
                    <a:pt x="4" y="8"/>
                  </a:lnTo>
                  <a:lnTo>
                    <a:pt x="8" y="4"/>
                  </a:lnTo>
                  <a:lnTo>
                    <a:pt x="14" y="0"/>
                  </a:lnTo>
                  <a:lnTo>
                    <a:pt x="14" y="0"/>
                  </a:lnTo>
                  <a:lnTo>
                    <a:pt x="28" y="8"/>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499" name="Freeform 1613">
              <a:extLst>
                <a:ext uri="{FF2B5EF4-FFF2-40B4-BE49-F238E27FC236}">
                  <a16:creationId xmlns:a16="http://schemas.microsoft.com/office/drawing/2014/main" xmlns="" id="{4126B4DB-E02C-432C-A272-770A50345AF0}"/>
                </a:ext>
              </a:extLst>
            </p:cNvPr>
            <p:cNvSpPr>
              <a:spLocks/>
            </p:cNvSpPr>
            <p:nvPr/>
          </p:nvSpPr>
          <p:spPr bwMode="auto">
            <a:xfrm>
              <a:off x="16036925" y="11906250"/>
              <a:ext cx="44450" cy="47625"/>
            </a:xfrm>
            <a:custGeom>
              <a:avLst/>
              <a:gdLst>
                <a:gd name="T0" fmla="*/ 28 w 28"/>
                <a:gd name="T1" fmla="*/ 8 h 30"/>
                <a:gd name="T2" fmla="*/ 28 w 28"/>
                <a:gd name="T3" fmla="*/ 8 h 30"/>
                <a:gd name="T4" fmla="*/ 24 w 28"/>
                <a:gd name="T5" fmla="*/ 12 h 30"/>
                <a:gd name="T6" fmla="*/ 22 w 28"/>
                <a:gd name="T7" fmla="*/ 18 h 30"/>
                <a:gd name="T8" fmla="*/ 22 w 28"/>
                <a:gd name="T9" fmla="*/ 18 h 30"/>
                <a:gd name="T10" fmla="*/ 22 w 28"/>
                <a:gd name="T11" fmla="*/ 20 h 30"/>
                <a:gd name="T12" fmla="*/ 24 w 28"/>
                <a:gd name="T13" fmla="*/ 24 h 30"/>
                <a:gd name="T14" fmla="*/ 24 w 28"/>
                <a:gd name="T15" fmla="*/ 24 h 30"/>
                <a:gd name="T16" fmla="*/ 6 w 28"/>
                <a:gd name="T17" fmla="*/ 30 h 30"/>
                <a:gd name="T18" fmla="*/ 6 w 28"/>
                <a:gd name="T19" fmla="*/ 30 h 30"/>
                <a:gd name="T20" fmla="*/ 2 w 28"/>
                <a:gd name="T21" fmla="*/ 24 h 30"/>
                <a:gd name="T22" fmla="*/ 0 w 28"/>
                <a:gd name="T23" fmla="*/ 18 h 30"/>
                <a:gd name="T24" fmla="*/ 0 w 28"/>
                <a:gd name="T25" fmla="*/ 18 h 30"/>
                <a:gd name="T26" fmla="*/ 2 w 28"/>
                <a:gd name="T27" fmla="*/ 12 h 30"/>
                <a:gd name="T28" fmla="*/ 4 w 28"/>
                <a:gd name="T29" fmla="*/ 8 h 30"/>
                <a:gd name="T30" fmla="*/ 8 w 28"/>
                <a:gd name="T31" fmla="*/ 4 h 30"/>
                <a:gd name="T32" fmla="*/ 14 w 28"/>
                <a:gd name="T33" fmla="*/ 0 h 30"/>
                <a:gd name="T34" fmla="*/ 14 w 28"/>
                <a:gd name="T35" fmla="*/ 0 h 30"/>
                <a:gd name="T36" fmla="*/ 28 w 28"/>
                <a:gd name="T3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28" y="8"/>
                  </a:moveTo>
                  <a:lnTo>
                    <a:pt x="28" y="8"/>
                  </a:lnTo>
                  <a:lnTo>
                    <a:pt x="24" y="12"/>
                  </a:lnTo>
                  <a:lnTo>
                    <a:pt x="22" y="18"/>
                  </a:lnTo>
                  <a:lnTo>
                    <a:pt x="22" y="18"/>
                  </a:lnTo>
                  <a:lnTo>
                    <a:pt x="22" y="20"/>
                  </a:lnTo>
                  <a:lnTo>
                    <a:pt x="24" y="24"/>
                  </a:lnTo>
                  <a:lnTo>
                    <a:pt x="24" y="24"/>
                  </a:lnTo>
                  <a:lnTo>
                    <a:pt x="6" y="30"/>
                  </a:lnTo>
                  <a:lnTo>
                    <a:pt x="6" y="30"/>
                  </a:lnTo>
                  <a:lnTo>
                    <a:pt x="2" y="24"/>
                  </a:lnTo>
                  <a:lnTo>
                    <a:pt x="0" y="18"/>
                  </a:lnTo>
                  <a:lnTo>
                    <a:pt x="0" y="18"/>
                  </a:lnTo>
                  <a:lnTo>
                    <a:pt x="2" y="12"/>
                  </a:lnTo>
                  <a:lnTo>
                    <a:pt x="4" y="8"/>
                  </a:lnTo>
                  <a:lnTo>
                    <a:pt x="8" y="4"/>
                  </a:lnTo>
                  <a:lnTo>
                    <a:pt x="14" y="0"/>
                  </a:lnTo>
                  <a:lnTo>
                    <a:pt x="14" y="0"/>
                  </a:lnTo>
                  <a:lnTo>
                    <a:pt x="2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0" name="Freeform 1614">
              <a:extLst>
                <a:ext uri="{FF2B5EF4-FFF2-40B4-BE49-F238E27FC236}">
                  <a16:creationId xmlns:a16="http://schemas.microsoft.com/office/drawing/2014/main" xmlns="" id="{D8B42492-CF85-48A8-947F-4993AFE79BD9}"/>
                </a:ext>
              </a:extLst>
            </p:cNvPr>
            <p:cNvSpPr>
              <a:spLocks/>
            </p:cNvSpPr>
            <p:nvPr/>
          </p:nvSpPr>
          <p:spPr bwMode="auto">
            <a:xfrm>
              <a:off x="16192500" y="11880850"/>
              <a:ext cx="63500" cy="92075"/>
            </a:xfrm>
            <a:custGeom>
              <a:avLst/>
              <a:gdLst>
                <a:gd name="T0" fmla="*/ 10 w 40"/>
                <a:gd name="T1" fmla="*/ 52 h 58"/>
                <a:gd name="T2" fmla="*/ 10 w 40"/>
                <a:gd name="T3" fmla="*/ 52 h 58"/>
                <a:gd name="T4" fmla="*/ 16 w 40"/>
                <a:gd name="T5" fmla="*/ 42 h 58"/>
                <a:gd name="T6" fmla="*/ 18 w 40"/>
                <a:gd name="T7" fmla="*/ 34 h 58"/>
                <a:gd name="T8" fmla="*/ 18 w 40"/>
                <a:gd name="T9" fmla="*/ 34 h 58"/>
                <a:gd name="T10" fmla="*/ 18 w 40"/>
                <a:gd name="T11" fmla="*/ 26 h 58"/>
                <a:gd name="T12" fmla="*/ 14 w 40"/>
                <a:gd name="T13" fmla="*/ 20 h 58"/>
                <a:gd name="T14" fmla="*/ 8 w 40"/>
                <a:gd name="T15" fmla="*/ 14 h 58"/>
                <a:gd name="T16" fmla="*/ 0 w 40"/>
                <a:gd name="T17" fmla="*/ 10 h 58"/>
                <a:gd name="T18" fmla="*/ 0 w 40"/>
                <a:gd name="T19" fmla="*/ 10 h 58"/>
                <a:gd name="T20" fmla="*/ 14 w 40"/>
                <a:gd name="T21" fmla="*/ 0 h 58"/>
                <a:gd name="T22" fmla="*/ 14 w 40"/>
                <a:gd name="T23" fmla="*/ 0 h 58"/>
                <a:gd name="T24" fmla="*/ 26 w 40"/>
                <a:gd name="T25" fmla="*/ 8 h 58"/>
                <a:gd name="T26" fmla="*/ 32 w 40"/>
                <a:gd name="T27" fmla="*/ 16 h 58"/>
                <a:gd name="T28" fmla="*/ 38 w 40"/>
                <a:gd name="T29" fmla="*/ 24 h 58"/>
                <a:gd name="T30" fmla="*/ 40 w 40"/>
                <a:gd name="T31" fmla="*/ 34 h 58"/>
                <a:gd name="T32" fmla="*/ 40 w 40"/>
                <a:gd name="T33" fmla="*/ 34 h 58"/>
                <a:gd name="T34" fmla="*/ 38 w 40"/>
                <a:gd name="T35" fmla="*/ 40 h 58"/>
                <a:gd name="T36" fmla="*/ 36 w 40"/>
                <a:gd name="T37" fmla="*/ 46 h 58"/>
                <a:gd name="T38" fmla="*/ 28 w 40"/>
                <a:gd name="T39" fmla="*/ 58 h 58"/>
                <a:gd name="T40" fmla="*/ 28 w 40"/>
                <a:gd name="T41" fmla="*/ 58 h 58"/>
                <a:gd name="T42" fmla="*/ 10 w 40"/>
                <a:gd name="T43"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8">
                  <a:moveTo>
                    <a:pt x="10" y="52"/>
                  </a:moveTo>
                  <a:lnTo>
                    <a:pt x="10" y="52"/>
                  </a:lnTo>
                  <a:lnTo>
                    <a:pt x="16" y="42"/>
                  </a:lnTo>
                  <a:lnTo>
                    <a:pt x="18" y="34"/>
                  </a:lnTo>
                  <a:lnTo>
                    <a:pt x="18" y="34"/>
                  </a:lnTo>
                  <a:lnTo>
                    <a:pt x="18" y="26"/>
                  </a:lnTo>
                  <a:lnTo>
                    <a:pt x="14" y="20"/>
                  </a:lnTo>
                  <a:lnTo>
                    <a:pt x="8" y="14"/>
                  </a:lnTo>
                  <a:lnTo>
                    <a:pt x="0" y="10"/>
                  </a:lnTo>
                  <a:lnTo>
                    <a:pt x="0" y="10"/>
                  </a:lnTo>
                  <a:lnTo>
                    <a:pt x="14" y="0"/>
                  </a:lnTo>
                  <a:lnTo>
                    <a:pt x="14" y="0"/>
                  </a:lnTo>
                  <a:lnTo>
                    <a:pt x="26" y="8"/>
                  </a:lnTo>
                  <a:lnTo>
                    <a:pt x="32" y="16"/>
                  </a:lnTo>
                  <a:lnTo>
                    <a:pt x="38" y="24"/>
                  </a:lnTo>
                  <a:lnTo>
                    <a:pt x="40" y="34"/>
                  </a:lnTo>
                  <a:lnTo>
                    <a:pt x="40" y="34"/>
                  </a:lnTo>
                  <a:lnTo>
                    <a:pt x="38" y="40"/>
                  </a:lnTo>
                  <a:lnTo>
                    <a:pt x="36" y="46"/>
                  </a:lnTo>
                  <a:lnTo>
                    <a:pt x="28" y="58"/>
                  </a:lnTo>
                  <a:lnTo>
                    <a:pt x="28" y="58"/>
                  </a:lnTo>
                  <a:lnTo>
                    <a:pt x="10" y="52"/>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1" name="Freeform 1615">
              <a:extLst>
                <a:ext uri="{FF2B5EF4-FFF2-40B4-BE49-F238E27FC236}">
                  <a16:creationId xmlns:a16="http://schemas.microsoft.com/office/drawing/2014/main" xmlns="" id="{4D2E8C3D-3260-4977-AE3E-23B28A426454}"/>
                </a:ext>
              </a:extLst>
            </p:cNvPr>
            <p:cNvSpPr>
              <a:spLocks/>
            </p:cNvSpPr>
            <p:nvPr/>
          </p:nvSpPr>
          <p:spPr bwMode="auto">
            <a:xfrm>
              <a:off x="16192500" y="11880850"/>
              <a:ext cx="63500" cy="92075"/>
            </a:xfrm>
            <a:custGeom>
              <a:avLst/>
              <a:gdLst>
                <a:gd name="T0" fmla="*/ 10 w 40"/>
                <a:gd name="T1" fmla="*/ 52 h 58"/>
                <a:gd name="T2" fmla="*/ 10 w 40"/>
                <a:gd name="T3" fmla="*/ 52 h 58"/>
                <a:gd name="T4" fmla="*/ 16 w 40"/>
                <a:gd name="T5" fmla="*/ 42 h 58"/>
                <a:gd name="T6" fmla="*/ 18 w 40"/>
                <a:gd name="T7" fmla="*/ 34 h 58"/>
                <a:gd name="T8" fmla="*/ 18 w 40"/>
                <a:gd name="T9" fmla="*/ 34 h 58"/>
                <a:gd name="T10" fmla="*/ 18 w 40"/>
                <a:gd name="T11" fmla="*/ 26 h 58"/>
                <a:gd name="T12" fmla="*/ 14 w 40"/>
                <a:gd name="T13" fmla="*/ 20 h 58"/>
                <a:gd name="T14" fmla="*/ 8 w 40"/>
                <a:gd name="T15" fmla="*/ 14 h 58"/>
                <a:gd name="T16" fmla="*/ 0 w 40"/>
                <a:gd name="T17" fmla="*/ 10 h 58"/>
                <a:gd name="T18" fmla="*/ 0 w 40"/>
                <a:gd name="T19" fmla="*/ 10 h 58"/>
                <a:gd name="T20" fmla="*/ 14 w 40"/>
                <a:gd name="T21" fmla="*/ 0 h 58"/>
                <a:gd name="T22" fmla="*/ 14 w 40"/>
                <a:gd name="T23" fmla="*/ 0 h 58"/>
                <a:gd name="T24" fmla="*/ 26 w 40"/>
                <a:gd name="T25" fmla="*/ 8 h 58"/>
                <a:gd name="T26" fmla="*/ 32 w 40"/>
                <a:gd name="T27" fmla="*/ 16 h 58"/>
                <a:gd name="T28" fmla="*/ 38 w 40"/>
                <a:gd name="T29" fmla="*/ 24 h 58"/>
                <a:gd name="T30" fmla="*/ 40 w 40"/>
                <a:gd name="T31" fmla="*/ 34 h 58"/>
                <a:gd name="T32" fmla="*/ 40 w 40"/>
                <a:gd name="T33" fmla="*/ 34 h 58"/>
                <a:gd name="T34" fmla="*/ 38 w 40"/>
                <a:gd name="T35" fmla="*/ 40 h 58"/>
                <a:gd name="T36" fmla="*/ 36 w 40"/>
                <a:gd name="T37" fmla="*/ 46 h 58"/>
                <a:gd name="T38" fmla="*/ 28 w 40"/>
                <a:gd name="T39" fmla="*/ 58 h 58"/>
                <a:gd name="T40" fmla="*/ 28 w 40"/>
                <a:gd name="T41" fmla="*/ 58 h 58"/>
                <a:gd name="T42" fmla="*/ 10 w 40"/>
                <a:gd name="T43" fmla="*/ 5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8">
                  <a:moveTo>
                    <a:pt x="10" y="52"/>
                  </a:moveTo>
                  <a:lnTo>
                    <a:pt x="10" y="52"/>
                  </a:lnTo>
                  <a:lnTo>
                    <a:pt x="16" y="42"/>
                  </a:lnTo>
                  <a:lnTo>
                    <a:pt x="18" y="34"/>
                  </a:lnTo>
                  <a:lnTo>
                    <a:pt x="18" y="34"/>
                  </a:lnTo>
                  <a:lnTo>
                    <a:pt x="18" y="26"/>
                  </a:lnTo>
                  <a:lnTo>
                    <a:pt x="14" y="20"/>
                  </a:lnTo>
                  <a:lnTo>
                    <a:pt x="8" y="14"/>
                  </a:lnTo>
                  <a:lnTo>
                    <a:pt x="0" y="10"/>
                  </a:lnTo>
                  <a:lnTo>
                    <a:pt x="0" y="10"/>
                  </a:lnTo>
                  <a:lnTo>
                    <a:pt x="14" y="0"/>
                  </a:lnTo>
                  <a:lnTo>
                    <a:pt x="14" y="0"/>
                  </a:lnTo>
                  <a:lnTo>
                    <a:pt x="26" y="8"/>
                  </a:lnTo>
                  <a:lnTo>
                    <a:pt x="32" y="16"/>
                  </a:lnTo>
                  <a:lnTo>
                    <a:pt x="38" y="24"/>
                  </a:lnTo>
                  <a:lnTo>
                    <a:pt x="40" y="34"/>
                  </a:lnTo>
                  <a:lnTo>
                    <a:pt x="40" y="34"/>
                  </a:lnTo>
                  <a:lnTo>
                    <a:pt x="38" y="40"/>
                  </a:lnTo>
                  <a:lnTo>
                    <a:pt x="36" y="46"/>
                  </a:lnTo>
                  <a:lnTo>
                    <a:pt x="28" y="58"/>
                  </a:lnTo>
                  <a:lnTo>
                    <a:pt x="28" y="58"/>
                  </a:lnTo>
                  <a:lnTo>
                    <a:pt x="1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2" name="Freeform 1616">
              <a:extLst>
                <a:ext uri="{FF2B5EF4-FFF2-40B4-BE49-F238E27FC236}">
                  <a16:creationId xmlns:a16="http://schemas.microsoft.com/office/drawing/2014/main" xmlns="" id="{17C24299-6CE0-4DDD-9416-EEE2CE445E84}"/>
                </a:ext>
              </a:extLst>
            </p:cNvPr>
            <p:cNvSpPr>
              <a:spLocks/>
            </p:cNvSpPr>
            <p:nvPr/>
          </p:nvSpPr>
          <p:spPr bwMode="auto">
            <a:xfrm>
              <a:off x="15979775" y="11880850"/>
              <a:ext cx="60325" cy="92075"/>
            </a:xfrm>
            <a:custGeom>
              <a:avLst/>
              <a:gdLst>
                <a:gd name="T0" fmla="*/ 38 w 38"/>
                <a:gd name="T1" fmla="*/ 10 h 58"/>
                <a:gd name="T2" fmla="*/ 38 w 38"/>
                <a:gd name="T3" fmla="*/ 10 h 58"/>
                <a:gd name="T4" fmla="*/ 30 w 38"/>
                <a:gd name="T5" fmla="*/ 14 h 58"/>
                <a:gd name="T6" fmla="*/ 24 w 38"/>
                <a:gd name="T7" fmla="*/ 20 h 58"/>
                <a:gd name="T8" fmla="*/ 20 w 38"/>
                <a:gd name="T9" fmla="*/ 26 h 58"/>
                <a:gd name="T10" fmla="*/ 20 w 38"/>
                <a:gd name="T11" fmla="*/ 34 h 58"/>
                <a:gd name="T12" fmla="*/ 20 w 38"/>
                <a:gd name="T13" fmla="*/ 34 h 58"/>
                <a:gd name="T14" fmla="*/ 20 w 38"/>
                <a:gd name="T15" fmla="*/ 38 h 58"/>
                <a:gd name="T16" fmla="*/ 22 w 38"/>
                <a:gd name="T17" fmla="*/ 42 h 58"/>
                <a:gd name="T18" fmla="*/ 28 w 38"/>
                <a:gd name="T19" fmla="*/ 52 h 58"/>
                <a:gd name="T20" fmla="*/ 28 w 38"/>
                <a:gd name="T21" fmla="*/ 52 h 58"/>
                <a:gd name="T22" fmla="*/ 10 w 38"/>
                <a:gd name="T23" fmla="*/ 58 h 58"/>
                <a:gd name="T24" fmla="*/ 10 w 38"/>
                <a:gd name="T25" fmla="*/ 58 h 58"/>
                <a:gd name="T26" fmla="*/ 2 w 38"/>
                <a:gd name="T27" fmla="*/ 46 h 58"/>
                <a:gd name="T28" fmla="*/ 0 w 38"/>
                <a:gd name="T29" fmla="*/ 40 h 58"/>
                <a:gd name="T30" fmla="*/ 0 w 38"/>
                <a:gd name="T31" fmla="*/ 34 h 58"/>
                <a:gd name="T32" fmla="*/ 0 w 38"/>
                <a:gd name="T33" fmla="*/ 34 h 58"/>
                <a:gd name="T34" fmla="*/ 0 w 38"/>
                <a:gd name="T35" fmla="*/ 24 h 58"/>
                <a:gd name="T36" fmla="*/ 6 w 38"/>
                <a:gd name="T37" fmla="*/ 16 h 58"/>
                <a:gd name="T38" fmla="*/ 12 w 38"/>
                <a:gd name="T39" fmla="*/ 8 h 58"/>
                <a:gd name="T40" fmla="*/ 24 w 38"/>
                <a:gd name="T41" fmla="*/ 0 h 58"/>
                <a:gd name="T42" fmla="*/ 24 w 38"/>
                <a:gd name="T43" fmla="*/ 0 h 58"/>
                <a:gd name="T44" fmla="*/ 38 w 38"/>
                <a:gd name="T4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8">
                  <a:moveTo>
                    <a:pt x="38" y="10"/>
                  </a:moveTo>
                  <a:lnTo>
                    <a:pt x="38" y="10"/>
                  </a:lnTo>
                  <a:lnTo>
                    <a:pt x="30" y="14"/>
                  </a:lnTo>
                  <a:lnTo>
                    <a:pt x="24" y="20"/>
                  </a:lnTo>
                  <a:lnTo>
                    <a:pt x="20" y="26"/>
                  </a:lnTo>
                  <a:lnTo>
                    <a:pt x="20" y="34"/>
                  </a:lnTo>
                  <a:lnTo>
                    <a:pt x="20" y="34"/>
                  </a:lnTo>
                  <a:lnTo>
                    <a:pt x="20" y="38"/>
                  </a:lnTo>
                  <a:lnTo>
                    <a:pt x="22" y="42"/>
                  </a:lnTo>
                  <a:lnTo>
                    <a:pt x="28" y="52"/>
                  </a:lnTo>
                  <a:lnTo>
                    <a:pt x="28" y="52"/>
                  </a:lnTo>
                  <a:lnTo>
                    <a:pt x="10" y="58"/>
                  </a:lnTo>
                  <a:lnTo>
                    <a:pt x="10" y="58"/>
                  </a:lnTo>
                  <a:lnTo>
                    <a:pt x="2" y="46"/>
                  </a:lnTo>
                  <a:lnTo>
                    <a:pt x="0" y="40"/>
                  </a:lnTo>
                  <a:lnTo>
                    <a:pt x="0" y="34"/>
                  </a:lnTo>
                  <a:lnTo>
                    <a:pt x="0" y="34"/>
                  </a:lnTo>
                  <a:lnTo>
                    <a:pt x="0" y="24"/>
                  </a:lnTo>
                  <a:lnTo>
                    <a:pt x="6" y="16"/>
                  </a:lnTo>
                  <a:lnTo>
                    <a:pt x="12" y="8"/>
                  </a:lnTo>
                  <a:lnTo>
                    <a:pt x="24" y="0"/>
                  </a:lnTo>
                  <a:lnTo>
                    <a:pt x="24" y="0"/>
                  </a:lnTo>
                  <a:lnTo>
                    <a:pt x="38" y="10"/>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3" name="Freeform 1617">
              <a:extLst>
                <a:ext uri="{FF2B5EF4-FFF2-40B4-BE49-F238E27FC236}">
                  <a16:creationId xmlns:a16="http://schemas.microsoft.com/office/drawing/2014/main" xmlns="" id="{A3B6F16D-B37C-48EB-A4BF-33B2DB97AF17}"/>
                </a:ext>
              </a:extLst>
            </p:cNvPr>
            <p:cNvSpPr>
              <a:spLocks/>
            </p:cNvSpPr>
            <p:nvPr/>
          </p:nvSpPr>
          <p:spPr bwMode="auto">
            <a:xfrm>
              <a:off x="15979775" y="11880850"/>
              <a:ext cx="60325" cy="92075"/>
            </a:xfrm>
            <a:custGeom>
              <a:avLst/>
              <a:gdLst>
                <a:gd name="T0" fmla="*/ 38 w 38"/>
                <a:gd name="T1" fmla="*/ 10 h 58"/>
                <a:gd name="T2" fmla="*/ 38 w 38"/>
                <a:gd name="T3" fmla="*/ 10 h 58"/>
                <a:gd name="T4" fmla="*/ 30 w 38"/>
                <a:gd name="T5" fmla="*/ 14 h 58"/>
                <a:gd name="T6" fmla="*/ 24 w 38"/>
                <a:gd name="T7" fmla="*/ 20 h 58"/>
                <a:gd name="T8" fmla="*/ 20 w 38"/>
                <a:gd name="T9" fmla="*/ 26 h 58"/>
                <a:gd name="T10" fmla="*/ 20 w 38"/>
                <a:gd name="T11" fmla="*/ 34 h 58"/>
                <a:gd name="T12" fmla="*/ 20 w 38"/>
                <a:gd name="T13" fmla="*/ 34 h 58"/>
                <a:gd name="T14" fmla="*/ 20 w 38"/>
                <a:gd name="T15" fmla="*/ 38 h 58"/>
                <a:gd name="T16" fmla="*/ 22 w 38"/>
                <a:gd name="T17" fmla="*/ 42 h 58"/>
                <a:gd name="T18" fmla="*/ 28 w 38"/>
                <a:gd name="T19" fmla="*/ 52 h 58"/>
                <a:gd name="T20" fmla="*/ 28 w 38"/>
                <a:gd name="T21" fmla="*/ 52 h 58"/>
                <a:gd name="T22" fmla="*/ 10 w 38"/>
                <a:gd name="T23" fmla="*/ 58 h 58"/>
                <a:gd name="T24" fmla="*/ 10 w 38"/>
                <a:gd name="T25" fmla="*/ 58 h 58"/>
                <a:gd name="T26" fmla="*/ 2 w 38"/>
                <a:gd name="T27" fmla="*/ 46 h 58"/>
                <a:gd name="T28" fmla="*/ 0 w 38"/>
                <a:gd name="T29" fmla="*/ 40 h 58"/>
                <a:gd name="T30" fmla="*/ 0 w 38"/>
                <a:gd name="T31" fmla="*/ 34 h 58"/>
                <a:gd name="T32" fmla="*/ 0 w 38"/>
                <a:gd name="T33" fmla="*/ 34 h 58"/>
                <a:gd name="T34" fmla="*/ 0 w 38"/>
                <a:gd name="T35" fmla="*/ 24 h 58"/>
                <a:gd name="T36" fmla="*/ 6 w 38"/>
                <a:gd name="T37" fmla="*/ 16 h 58"/>
                <a:gd name="T38" fmla="*/ 12 w 38"/>
                <a:gd name="T39" fmla="*/ 8 h 58"/>
                <a:gd name="T40" fmla="*/ 24 w 38"/>
                <a:gd name="T41" fmla="*/ 0 h 58"/>
                <a:gd name="T42" fmla="*/ 24 w 38"/>
                <a:gd name="T43" fmla="*/ 0 h 58"/>
                <a:gd name="T44" fmla="*/ 38 w 38"/>
                <a:gd name="T4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8">
                  <a:moveTo>
                    <a:pt x="38" y="10"/>
                  </a:moveTo>
                  <a:lnTo>
                    <a:pt x="38" y="10"/>
                  </a:lnTo>
                  <a:lnTo>
                    <a:pt x="30" y="14"/>
                  </a:lnTo>
                  <a:lnTo>
                    <a:pt x="24" y="20"/>
                  </a:lnTo>
                  <a:lnTo>
                    <a:pt x="20" y="26"/>
                  </a:lnTo>
                  <a:lnTo>
                    <a:pt x="20" y="34"/>
                  </a:lnTo>
                  <a:lnTo>
                    <a:pt x="20" y="34"/>
                  </a:lnTo>
                  <a:lnTo>
                    <a:pt x="20" y="38"/>
                  </a:lnTo>
                  <a:lnTo>
                    <a:pt x="22" y="42"/>
                  </a:lnTo>
                  <a:lnTo>
                    <a:pt x="28" y="52"/>
                  </a:lnTo>
                  <a:lnTo>
                    <a:pt x="28" y="52"/>
                  </a:lnTo>
                  <a:lnTo>
                    <a:pt x="10" y="58"/>
                  </a:lnTo>
                  <a:lnTo>
                    <a:pt x="10" y="58"/>
                  </a:lnTo>
                  <a:lnTo>
                    <a:pt x="2" y="46"/>
                  </a:lnTo>
                  <a:lnTo>
                    <a:pt x="0" y="40"/>
                  </a:lnTo>
                  <a:lnTo>
                    <a:pt x="0" y="34"/>
                  </a:lnTo>
                  <a:lnTo>
                    <a:pt x="0" y="34"/>
                  </a:lnTo>
                  <a:lnTo>
                    <a:pt x="0" y="24"/>
                  </a:lnTo>
                  <a:lnTo>
                    <a:pt x="6" y="16"/>
                  </a:lnTo>
                  <a:lnTo>
                    <a:pt x="12" y="8"/>
                  </a:lnTo>
                  <a:lnTo>
                    <a:pt x="24" y="0"/>
                  </a:lnTo>
                  <a:lnTo>
                    <a:pt x="24" y="0"/>
                  </a:lnTo>
                  <a:lnTo>
                    <a:pt x="3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4" name="Freeform 1618">
              <a:extLst>
                <a:ext uri="{FF2B5EF4-FFF2-40B4-BE49-F238E27FC236}">
                  <a16:creationId xmlns:a16="http://schemas.microsoft.com/office/drawing/2014/main" xmlns="" id="{01010A9B-F514-42D4-B3B7-07E6116067BE}"/>
                </a:ext>
              </a:extLst>
            </p:cNvPr>
            <p:cNvSpPr>
              <a:spLocks/>
            </p:cNvSpPr>
            <p:nvPr/>
          </p:nvSpPr>
          <p:spPr bwMode="auto">
            <a:xfrm>
              <a:off x="16236950" y="11855450"/>
              <a:ext cx="79375" cy="133350"/>
            </a:xfrm>
            <a:custGeom>
              <a:avLst/>
              <a:gdLst>
                <a:gd name="T0" fmla="*/ 16 w 50"/>
                <a:gd name="T1" fmla="*/ 78 h 84"/>
                <a:gd name="T2" fmla="*/ 16 w 50"/>
                <a:gd name="T3" fmla="*/ 78 h 84"/>
                <a:gd name="T4" fmla="*/ 22 w 50"/>
                <a:gd name="T5" fmla="*/ 72 h 84"/>
                <a:gd name="T6" fmla="*/ 26 w 50"/>
                <a:gd name="T7" fmla="*/ 64 h 84"/>
                <a:gd name="T8" fmla="*/ 28 w 50"/>
                <a:gd name="T9" fmla="*/ 58 h 84"/>
                <a:gd name="T10" fmla="*/ 28 w 50"/>
                <a:gd name="T11" fmla="*/ 50 h 84"/>
                <a:gd name="T12" fmla="*/ 28 w 50"/>
                <a:gd name="T13" fmla="*/ 50 h 84"/>
                <a:gd name="T14" fmla="*/ 26 w 50"/>
                <a:gd name="T15" fmla="*/ 38 h 84"/>
                <a:gd name="T16" fmla="*/ 20 w 50"/>
                <a:gd name="T17" fmla="*/ 28 h 84"/>
                <a:gd name="T18" fmla="*/ 12 w 50"/>
                <a:gd name="T19" fmla="*/ 18 h 84"/>
                <a:gd name="T20" fmla="*/ 0 w 50"/>
                <a:gd name="T21" fmla="*/ 10 h 84"/>
                <a:gd name="T22" fmla="*/ 0 w 50"/>
                <a:gd name="T23" fmla="*/ 10 h 84"/>
                <a:gd name="T24" fmla="*/ 14 w 50"/>
                <a:gd name="T25" fmla="*/ 0 h 84"/>
                <a:gd name="T26" fmla="*/ 14 w 50"/>
                <a:gd name="T27" fmla="*/ 0 h 84"/>
                <a:gd name="T28" fmla="*/ 30 w 50"/>
                <a:gd name="T29" fmla="*/ 10 h 84"/>
                <a:gd name="T30" fmla="*/ 40 w 50"/>
                <a:gd name="T31" fmla="*/ 22 h 84"/>
                <a:gd name="T32" fmla="*/ 48 w 50"/>
                <a:gd name="T33" fmla="*/ 36 h 84"/>
                <a:gd name="T34" fmla="*/ 50 w 50"/>
                <a:gd name="T35" fmla="*/ 42 h 84"/>
                <a:gd name="T36" fmla="*/ 50 w 50"/>
                <a:gd name="T37" fmla="*/ 50 h 84"/>
                <a:gd name="T38" fmla="*/ 50 w 50"/>
                <a:gd name="T39" fmla="*/ 50 h 84"/>
                <a:gd name="T40" fmla="*/ 48 w 50"/>
                <a:gd name="T41" fmla="*/ 58 h 84"/>
                <a:gd name="T42" fmla="*/ 46 w 50"/>
                <a:gd name="T43" fmla="*/ 68 h 84"/>
                <a:gd name="T44" fmla="*/ 40 w 50"/>
                <a:gd name="T45" fmla="*/ 76 h 84"/>
                <a:gd name="T46" fmla="*/ 34 w 50"/>
                <a:gd name="T47" fmla="*/ 84 h 84"/>
                <a:gd name="T48" fmla="*/ 34 w 50"/>
                <a:gd name="T49" fmla="*/ 84 h 84"/>
                <a:gd name="T50" fmla="*/ 16 w 50"/>
                <a:gd name="T51"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16" y="78"/>
                  </a:moveTo>
                  <a:lnTo>
                    <a:pt x="16" y="78"/>
                  </a:lnTo>
                  <a:lnTo>
                    <a:pt x="22" y="72"/>
                  </a:lnTo>
                  <a:lnTo>
                    <a:pt x="26" y="64"/>
                  </a:lnTo>
                  <a:lnTo>
                    <a:pt x="28" y="58"/>
                  </a:lnTo>
                  <a:lnTo>
                    <a:pt x="28" y="50"/>
                  </a:lnTo>
                  <a:lnTo>
                    <a:pt x="28" y="50"/>
                  </a:lnTo>
                  <a:lnTo>
                    <a:pt x="26" y="38"/>
                  </a:lnTo>
                  <a:lnTo>
                    <a:pt x="20" y="28"/>
                  </a:lnTo>
                  <a:lnTo>
                    <a:pt x="12" y="18"/>
                  </a:lnTo>
                  <a:lnTo>
                    <a:pt x="0" y="10"/>
                  </a:lnTo>
                  <a:lnTo>
                    <a:pt x="0" y="10"/>
                  </a:lnTo>
                  <a:lnTo>
                    <a:pt x="14" y="0"/>
                  </a:lnTo>
                  <a:lnTo>
                    <a:pt x="14" y="0"/>
                  </a:lnTo>
                  <a:lnTo>
                    <a:pt x="30" y="10"/>
                  </a:lnTo>
                  <a:lnTo>
                    <a:pt x="40" y="22"/>
                  </a:lnTo>
                  <a:lnTo>
                    <a:pt x="48" y="36"/>
                  </a:lnTo>
                  <a:lnTo>
                    <a:pt x="50" y="42"/>
                  </a:lnTo>
                  <a:lnTo>
                    <a:pt x="50" y="50"/>
                  </a:lnTo>
                  <a:lnTo>
                    <a:pt x="50" y="50"/>
                  </a:lnTo>
                  <a:lnTo>
                    <a:pt x="48" y="58"/>
                  </a:lnTo>
                  <a:lnTo>
                    <a:pt x="46" y="68"/>
                  </a:lnTo>
                  <a:lnTo>
                    <a:pt x="40" y="76"/>
                  </a:lnTo>
                  <a:lnTo>
                    <a:pt x="34" y="84"/>
                  </a:lnTo>
                  <a:lnTo>
                    <a:pt x="34" y="84"/>
                  </a:lnTo>
                  <a:lnTo>
                    <a:pt x="16" y="78"/>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5" name="Freeform 1619">
              <a:extLst>
                <a:ext uri="{FF2B5EF4-FFF2-40B4-BE49-F238E27FC236}">
                  <a16:creationId xmlns:a16="http://schemas.microsoft.com/office/drawing/2014/main" xmlns="" id="{415FEBC7-3936-4215-A581-53D020D1C405}"/>
                </a:ext>
              </a:extLst>
            </p:cNvPr>
            <p:cNvSpPr>
              <a:spLocks/>
            </p:cNvSpPr>
            <p:nvPr/>
          </p:nvSpPr>
          <p:spPr bwMode="auto">
            <a:xfrm>
              <a:off x="16236950" y="11855450"/>
              <a:ext cx="79375" cy="133350"/>
            </a:xfrm>
            <a:custGeom>
              <a:avLst/>
              <a:gdLst>
                <a:gd name="T0" fmla="*/ 16 w 50"/>
                <a:gd name="T1" fmla="*/ 78 h 84"/>
                <a:gd name="T2" fmla="*/ 16 w 50"/>
                <a:gd name="T3" fmla="*/ 78 h 84"/>
                <a:gd name="T4" fmla="*/ 22 w 50"/>
                <a:gd name="T5" fmla="*/ 72 h 84"/>
                <a:gd name="T6" fmla="*/ 26 w 50"/>
                <a:gd name="T7" fmla="*/ 64 h 84"/>
                <a:gd name="T8" fmla="*/ 28 w 50"/>
                <a:gd name="T9" fmla="*/ 58 h 84"/>
                <a:gd name="T10" fmla="*/ 28 w 50"/>
                <a:gd name="T11" fmla="*/ 50 h 84"/>
                <a:gd name="T12" fmla="*/ 28 w 50"/>
                <a:gd name="T13" fmla="*/ 50 h 84"/>
                <a:gd name="T14" fmla="*/ 26 w 50"/>
                <a:gd name="T15" fmla="*/ 38 h 84"/>
                <a:gd name="T16" fmla="*/ 20 w 50"/>
                <a:gd name="T17" fmla="*/ 28 h 84"/>
                <a:gd name="T18" fmla="*/ 12 w 50"/>
                <a:gd name="T19" fmla="*/ 18 h 84"/>
                <a:gd name="T20" fmla="*/ 0 w 50"/>
                <a:gd name="T21" fmla="*/ 10 h 84"/>
                <a:gd name="T22" fmla="*/ 0 w 50"/>
                <a:gd name="T23" fmla="*/ 10 h 84"/>
                <a:gd name="T24" fmla="*/ 14 w 50"/>
                <a:gd name="T25" fmla="*/ 0 h 84"/>
                <a:gd name="T26" fmla="*/ 14 w 50"/>
                <a:gd name="T27" fmla="*/ 0 h 84"/>
                <a:gd name="T28" fmla="*/ 30 w 50"/>
                <a:gd name="T29" fmla="*/ 10 h 84"/>
                <a:gd name="T30" fmla="*/ 40 w 50"/>
                <a:gd name="T31" fmla="*/ 22 h 84"/>
                <a:gd name="T32" fmla="*/ 48 w 50"/>
                <a:gd name="T33" fmla="*/ 36 h 84"/>
                <a:gd name="T34" fmla="*/ 50 w 50"/>
                <a:gd name="T35" fmla="*/ 42 h 84"/>
                <a:gd name="T36" fmla="*/ 50 w 50"/>
                <a:gd name="T37" fmla="*/ 50 h 84"/>
                <a:gd name="T38" fmla="*/ 50 w 50"/>
                <a:gd name="T39" fmla="*/ 50 h 84"/>
                <a:gd name="T40" fmla="*/ 48 w 50"/>
                <a:gd name="T41" fmla="*/ 58 h 84"/>
                <a:gd name="T42" fmla="*/ 46 w 50"/>
                <a:gd name="T43" fmla="*/ 68 h 84"/>
                <a:gd name="T44" fmla="*/ 40 w 50"/>
                <a:gd name="T45" fmla="*/ 76 h 84"/>
                <a:gd name="T46" fmla="*/ 34 w 50"/>
                <a:gd name="T47" fmla="*/ 84 h 84"/>
                <a:gd name="T48" fmla="*/ 34 w 50"/>
                <a:gd name="T49" fmla="*/ 84 h 84"/>
                <a:gd name="T50" fmla="*/ 16 w 50"/>
                <a:gd name="T51"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16" y="78"/>
                  </a:moveTo>
                  <a:lnTo>
                    <a:pt x="16" y="78"/>
                  </a:lnTo>
                  <a:lnTo>
                    <a:pt x="22" y="72"/>
                  </a:lnTo>
                  <a:lnTo>
                    <a:pt x="26" y="64"/>
                  </a:lnTo>
                  <a:lnTo>
                    <a:pt x="28" y="58"/>
                  </a:lnTo>
                  <a:lnTo>
                    <a:pt x="28" y="50"/>
                  </a:lnTo>
                  <a:lnTo>
                    <a:pt x="28" y="50"/>
                  </a:lnTo>
                  <a:lnTo>
                    <a:pt x="26" y="38"/>
                  </a:lnTo>
                  <a:lnTo>
                    <a:pt x="20" y="28"/>
                  </a:lnTo>
                  <a:lnTo>
                    <a:pt x="12" y="18"/>
                  </a:lnTo>
                  <a:lnTo>
                    <a:pt x="0" y="10"/>
                  </a:lnTo>
                  <a:lnTo>
                    <a:pt x="0" y="10"/>
                  </a:lnTo>
                  <a:lnTo>
                    <a:pt x="14" y="0"/>
                  </a:lnTo>
                  <a:lnTo>
                    <a:pt x="14" y="0"/>
                  </a:lnTo>
                  <a:lnTo>
                    <a:pt x="30" y="10"/>
                  </a:lnTo>
                  <a:lnTo>
                    <a:pt x="40" y="22"/>
                  </a:lnTo>
                  <a:lnTo>
                    <a:pt x="48" y="36"/>
                  </a:lnTo>
                  <a:lnTo>
                    <a:pt x="50" y="42"/>
                  </a:lnTo>
                  <a:lnTo>
                    <a:pt x="50" y="50"/>
                  </a:lnTo>
                  <a:lnTo>
                    <a:pt x="50" y="50"/>
                  </a:lnTo>
                  <a:lnTo>
                    <a:pt x="48" y="58"/>
                  </a:lnTo>
                  <a:lnTo>
                    <a:pt x="46" y="68"/>
                  </a:lnTo>
                  <a:lnTo>
                    <a:pt x="40" y="76"/>
                  </a:lnTo>
                  <a:lnTo>
                    <a:pt x="34" y="84"/>
                  </a:lnTo>
                  <a:lnTo>
                    <a:pt x="34" y="84"/>
                  </a:lnTo>
                  <a:lnTo>
                    <a:pt x="16"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6" name="Freeform 1620">
              <a:extLst>
                <a:ext uri="{FF2B5EF4-FFF2-40B4-BE49-F238E27FC236}">
                  <a16:creationId xmlns:a16="http://schemas.microsoft.com/office/drawing/2014/main" xmlns="" id="{DE0F9633-FC47-4A9A-853C-09D1414662C2}"/>
                </a:ext>
              </a:extLst>
            </p:cNvPr>
            <p:cNvSpPr>
              <a:spLocks/>
            </p:cNvSpPr>
            <p:nvPr/>
          </p:nvSpPr>
          <p:spPr bwMode="auto">
            <a:xfrm>
              <a:off x="15916275" y="11855450"/>
              <a:ext cx="79375" cy="133350"/>
            </a:xfrm>
            <a:custGeom>
              <a:avLst/>
              <a:gdLst>
                <a:gd name="T0" fmla="*/ 50 w 50"/>
                <a:gd name="T1" fmla="*/ 10 h 84"/>
                <a:gd name="T2" fmla="*/ 50 w 50"/>
                <a:gd name="T3" fmla="*/ 10 h 84"/>
                <a:gd name="T4" fmla="*/ 38 w 50"/>
                <a:gd name="T5" fmla="*/ 18 h 84"/>
                <a:gd name="T6" fmla="*/ 30 w 50"/>
                <a:gd name="T7" fmla="*/ 28 h 84"/>
                <a:gd name="T8" fmla="*/ 24 w 50"/>
                <a:gd name="T9" fmla="*/ 38 h 84"/>
                <a:gd name="T10" fmla="*/ 22 w 50"/>
                <a:gd name="T11" fmla="*/ 50 h 84"/>
                <a:gd name="T12" fmla="*/ 22 w 50"/>
                <a:gd name="T13" fmla="*/ 50 h 84"/>
                <a:gd name="T14" fmla="*/ 22 w 50"/>
                <a:gd name="T15" fmla="*/ 58 h 84"/>
                <a:gd name="T16" fmla="*/ 26 w 50"/>
                <a:gd name="T17" fmla="*/ 64 h 84"/>
                <a:gd name="T18" fmla="*/ 30 w 50"/>
                <a:gd name="T19" fmla="*/ 72 h 84"/>
                <a:gd name="T20" fmla="*/ 36 w 50"/>
                <a:gd name="T21" fmla="*/ 78 h 84"/>
                <a:gd name="T22" fmla="*/ 36 w 50"/>
                <a:gd name="T23" fmla="*/ 78 h 84"/>
                <a:gd name="T24" fmla="*/ 16 w 50"/>
                <a:gd name="T25" fmla="*/ 84 h 84"/>
                <a:gd name="T26" fmla="*/ 16 w 50"/>
                <a:gd name="T27" fmla="*/ 84 h 84"/>
                <a:gd name="T28" fmla="*/ 10 w 50"/>
                <a:gd name="T29" fmla="*/ 76 h 84"/>
                <a:gd name="T30" fmla="*/ 6 w 50"/>
                <a:gd name="T31" fmla="*/ 68 h 84"/>
                <a:gd name="T32" fmla="*/ 2 w 50"/>
                <a:gd name="T33" fmla="*/ 58 h 84"/>
                <a:gd name="T34" fmla="*/ 0 w 50"/>
                <a:gd name="T35" fmla="*/ 50 h 84"/>
                <a:gd name="T36" fmla="*/ 0 w 50"/>
                <a:gd name="T37" fmla="*/ 50 h 84"/>
                <a:gd name="T38" fmla="*/ 0 w 50"/>
                <a:gd name="T39" fmla="*/ 42 h 84"/>
                <a:gd name="T40" fmla="*/ 2 w 50"/>
                <a:gd name="T41" fmla="*/ 36 h 84"/>
                <a:gd name="T42" fmla="*/ 10 w 50"/>
                <a:gd name="T43" fmla="*/ 22 h 84"/>
                <a:gd name="T44" fmla="*/ 22 w 50"/>
                <a:gd name="T45" fmla="*/ 10 h 84"/>
                <a:gd name="T46" fmla="*/ 36 w 50"/>
                <a:gd name="T47" fmla="*/ 0 h 84"/>
                <a:gd name="T48" fmla="*/ 36 w 50"/>
                <a:gd name="T49" fmla="*/ 0 h 84"/>
                <a:gd name="T50" fmla="*/ 50 w 50"/>
                <a:gd name="T51"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50" y="10"/>
                  </a:moveTo>
                  <a:lnTo>
                    <a:pt x="50" y="10"/>
                  </a:lnTo>
                  <a:lnTo>
                    <a:pt x="38" y="18"/>
                  </a:lnTo>
                  <a:lnTo>
                    <a:pt x="30" y="28"/>
                  </a:lnTo>
                  <a:lnTo>
                    <a:pt x="24" y="38"/>
                  </a:lnTo>
                  <a:lnTo>
                    <a:pt x="22" y="50"/>
                  </a:lnTo>
                  <a:lnTo>
                    <a:pt x="22" y="50"/>
                  </a:lnTo>
                  <a:lnTo>
                    <a:pt x="22" y="58"/>
                  </a:lnTo>
                  <a:lnTo>
                    <a:pt x="26" y="64"/>
                  </a:lnTo>
                  <a:lnTo>
                    <a:pt x="30" y="72"/>
                  </a:lnTo>
                  <a:lnTo>
                    <a:pt x="36" y="78"/>
                  </a:lnTo>
                  <a:lnTo>
                    <a:pt x="36" y="78"/>
                  </a:lnTo>
                  <a:lnTo>
                    <a:pt x="16" y="84"/>
                  </a:lnTo>
                  <a:lnTo>
                    <a:pt x="16" y="84"/>
                  </a:lnTo>
                  <a:lnTo>
                    <a:pt x="10" y="76"/>
                  </a:lnTo>
                  <a:lnTo>
                    <a:pt x="6" y="68"/>
                  </a:lnTo>
                  <a:lnTo>
                    <a:pt x="2" y="58"/>
                  </a:lnTo>
                  <a:lnTo>
                    <a:pt x="0" y="50"/>
                  </a:lnTo>
                  <a:lnTo>
                    <a:pt x="0" y="50"/>
                  </a:lnTo>
                  <a:lnTo>
                    <a:pt x="0" y="42"/>
                  </a:lnTo>
                  <a:lnTo>
                    <a:pt x="2" y="36"/>
                  </a:lnTo>
                  <a:lnTo>
                    <a:pt x="10" y="22"/>
                  </a:lnTo>
                  <a:lnTo>
                    <a:pt x="22" y="10"/>
                  </a:lnTo>
                  <a:lnTo>
                    <a:pt x="36" y="0"/>
                  </a:lnTo>
                  <a:lnTo>
                    <a:pt x="36" y="0"/>
                  </a:lnTo>
                  <a:lnTo>
                    <a:pt x="50" y="10"/>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7" name="Freeform 1621">
              <a:extLst>
                <a:ext uri="{FF2B5EF4-FFF2-40B4-BE49-F238E27FC236}">
                  <a16:creationId xmlns:a16="http://schemas.microsoft.com/office/drawing/2014/main" xmlns="" id="{3E5EA908-7583-4760-B27E-3AC856C339C5}"/>
                </a:ext>
              </a:extLst>
            </p:cNvPr>
            <p:cNvSpPr>
              <a:spLocks/>
            </p:cNvSpPr>
            <p:nvPr/>
          </p:nvSpPr>
          <p:spPr bwMode="auto">
            <a:xfrm>
              <a:off x="15916275" y="11855450"/>
              <a:ext cx="79375" cy="133350"/>
            </a:xfrm>
            <a:custGeom>
              <a:avLst/>
              <a:gdLst>
                <a:gd name="T0" fmla="*/ 50 w 50"/>
                <a:gd name="T1" fmla="*/ 10 h 84"/>
                <a:gd name="T2" fmla="*/ 50 w 50"/>
                <a:gd name="T3" fmla="*/ 10 h 84"/>
                <a:gd name="T4" fmla="*/ 38 w 50"/>
                <a:gd name="T5" fmla="*/ 18 h 84"/>
                <a:gd name="T6" fmla="*/ 30 w 50"/>
                <a:gd name="T7" fmla="*/ 28 h 84"/>
                <a:gd name="T8" fmla="*/ 24 w 50"/>
                <a:gd name="T9" fmla="*/ 38 h 84"/>
                <a:gd name="T10" fmla="*/ 22 w 50"/>
                <a:gd name="T11" fmla="*/ 50 h 84"/>
                <a:gd name="T12" fmla="*/ 22 w 50"/>
                <a:gd name="T13" fmla="*/ 50 h 84"/>
                <a:gd name="T14" fmla="*/ 22 w 50"/>
                <a:gd name="T15" fmla="*/ 58 h 84"/>
                <a:gd name="T16" fmla="*/ 26 w 50"/>
                <a:gd name="T17" fmla="*/ 64 h 84"/>
                <a:gd name="T18" fmla="*/ 30 w 50"/>
                <a:gd name="T19" fmla="*/ 72 h 84"/>
                <a:gd name="T20" fmla="*/ 36 w 50"/>
                <a:gd name="T21" fmla="*/ 78 h 84"/>
                <a:gd name="T22" fmla="*/ 36 w 50"/>
                <a:gd name="T23" fmla="*/ 78 h 84"/>
                <a:gd name="T24" fmla="*/ 16 w 50"/>
                <a:gd name="T25" fmla="*/ 84 h 84"/>
                <a:gd name="T26" fmla="*/ 16 w 50"/>
                <a:gd name="T27" fmla="*/ 84 h 84"/>
                <a:gd name="T28" fmla="*/ 10 w 50"/>
                <a:gd name="T29" fmla="*/ 76 h 84"/>
                <a:gd name="T30" fmla="*/ 6 w 50"/>
                <a:gd name="T31" fmla="*/ 68 h 84"/>
                <a:gd name="T32" fmla="*/ 2 w 50"/>
                <a:gd name="T33" fmla="*/ 58 h 84"/>
                <a:gd name="T34" fmla="*/ 0 w 50"/>
                <a:gd name="T35" fmla="*/ 50 h 84"/>
                <a:gd name="T36" fmla="*/ 0 w 50"/>
                <a:gd name="T37" fmla="*/ 50 h 84"/>
                <a:gd name="T38" fmla="*/ 0 w 50"/>
                <a:gd name="T39" fmla="*/ 42 h 84"/>
                <a:gd name="T40" fmla="*/ 2 w 50"/>
                <a:gd name="T41" fmla="*/ 36 h 84"/>
                <a:gd name="T42" fmla="*/ 10 w 50"/>
                <a:gd name="T43" fmla="*/ 22 h 84"/>
                <a:gd name="T44" fmla="*/ 22 w 50"/>
                <a:gd name="T45" fmla="*/ 10 h 84"/>
                <a:gd name="T46" fmla="*/ 36 w 50"/>
                <a:gd name="T47" fmla="*/ 0 h 84"/>
                <a:gd name="T48" fmla="*/ 36 w 50"/>
                <a:gd name="T49" fmla="*/ 0 h 84"/>
                <a:gd name="T50" fmla="*/ 50 w 50"/>
                <a:gd name="T51"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50" y="10"/>
                  </a:moveTo>
                  <a:lnTo>
                    <a:pt x="50" y="10"/>
                  </a:lnTo>
                  <a:lnTo>
                    <a:pt x="38" y="18"/>
                  </a:lnTo>
                  <a:lnTo>
                    <a:pt x="30" y="28"/>
                  </a:lnTo>
                  <a:lnTo>
                    <a:pt x="24" y="38"/>
                  </a:lnTo>
                  <a:lnTo>
                    <a:pt x="22" y="50"/>
                  </a:lnTo>
                  <a:lnTo>
                    <a:pt x="22" y="50"/>
                  </a:lnTo>
                  <a:lnTo>
                    <a:pt x="22" y="58"/>
                  </a:lnTo>
                  <a:lnTo>
                    <a:pt x="26" y="64"/>
                  </a:lnTo>
                  <a:lnTo>
                    <a:pt x="30" y="72"/>
                  </a:lnTo>
                  <a:lnTo>
                    <a:pt x="36" y="78"/>
                  </a:lnTo>
                  <a:lnTo>
                    <a:pt x="36" y="78"/>
                  </a:lnTo>
                  <a:lnTo>
                    <a:pt x="16" y="84"/>
                  </a:lnTo>
                  <a:lnTo>
                    <a:pt x="16" y="84"/>
                  </a:lnTo>
                  <a:lnTo>
                    <a:pt x="10" y="76"/>
                  </a:lnTo>
                  <a:lnTo>
                    <a:pt x="6" y="68"/>
                  </a:lnTo>
                  <a:lnTo>
                    <a:pt x="2" y="58"/>
                  </a:lnTo>
                  <a:lnTo>
                    <a:pt x="0" y="50"/>
                  </a:lnTo>
                  <a:lnTo>
                    <a:pt x="0" y="50"/>
                  </a:lnTo>
                  <a:lnTo>
                    <a:pt x="0" y="42"/>
                  </a:lnTo>
                  <a:lnTo>
                    <a:pt x="2" y="36"/>
                  </a:lnTo>
                  <a:lnTo>
                    <a:pt x="10" y="22"/>
                  </a:lnTo>
                  <a:lnTo>
                    <a:pt x="22" y="10"/>
                  </a:lnTo>
                  <a:lnTo>
                    <a:pt x="36" y="0"/>
                  </a:lnTo>
                  <a:lnTo>
                    <a:pt x="36" y="0"/>
                  </a:lnTo>
                  <a:lnTo>
                    <a:pt x="5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8" name="Freeform 1622">
              <a:extLst>
                <a:ext uri="{FF2B5EF4-FFF2-40B4-BE49-F238E27FC236}">
                  <a16:creationId xmlns:a16="http://schemas.microsoft.com/office/drawing/2014/main" xmlns="" id="{BD52A3DB-49BF-4D95-AC19-90B5C46AFA7D}"/>
                </a:ext>
              </a:extLst>
            </p:cNvPr>
            <p:cNvSpPr>
              <a:spLocks/>
            </p:cNvSpPr>
            <p:nvPr/>
          </p:nvSpPr>
          <p:spPr bwMode="auto">
            <a:xfrm>
              <a:off x="16046450" y="11922125"/>
              <a:ext cx="139700" cy="120650"/>
            </a:xfrm>
            <a:custGeom>
              <a:avLst/>
              <a:gdLst>
                <a:gd name="T0" fmla="*/ 56 w 88"/>
                <a:gd name="T1" fmla="*/ 8 h 76"/>
                <a:gd name="T2" fmla="*/ 56 w 88"/>
                <a:gd name="T3" fmla="*/ 8 h 76"/>
                <a:gd name="T4" fmla="*/ 56 w 88"/>
                <a:gd name="T5" fmla="*/ 10 h 76"/>
                <a:gd name="T6" fmla="*/ 52 w 88"/>
                <a:gd name="T7" fmla="*/ 14 h 76"/>
                <a:gd name="T8" fmla="*/ 52 w 88"/>
                <a:gd name="T9" fmla="*/ 14 h 76"/>
                <a:gd name="T10" fmla="*/ 88 w 88"/>
                <a:gd name="T11" fmla="*/ 76 h 76"/>
                <a:gd name="T12" fmla="*/ 88 w 88"/>
                <a:gd name="T13" fmla="*/ 76 h 76"/>
                <a:gd name="T14" fmla="*/ 0 w 88"/>
                <a:gd name="T15" fmla="*/ 76 h 76"/>
                <a:gd name="T16" fmla="*/ 0 w 88"/>
                <a:gd name="T17" fmla="*/ 76 h 76"/>
                <a:gd name="T18" fmla="*/ 38 w 88"/>
                <a:gd name="T19" fmla="*/ 14 h 76"/>
                <a:gd name="T20" fmla="*/ 38 w 88"/>
                <a:gd name="T21" fmla="*/ 14 h 76"/>
                <a:gd name="T22" fmla="*/ 34 w 88"/>
                <a:gd name="T23" fmla="*/ 12 h 76"/>
                <a:gd name="T24" fmla="*/ 34 w 88"/>
                <a:gd name="T25" fmla="*/ 12 h 76"/>
                <a:gd name="T26" fmla="*/ 32 w 88"/>
                <a:gd name="T27" fmla="*/ 10 h 76"/>
                <a:gd name="T28" fmla="*/ 30 w 88"/>
                <a:gd name="T29" fmla="*/ 8 h 76"/>
                <a:gd name="T30" fmla="*/ 30 w 88"/>
                <a:gd name="T31" fmla="*/ 8 h 76"/>
                <a:gd name="T32" fmla="*/ 32 w 88"/>
                <a:gd name="T33" fmla="*/ 4 h 76"/>
                <a:gd name="T34" fmla="*/ 34 w 88"/>
                <a:gd name="T35" fmla="*/ 2 h 76"/>
                <a:gd name="T36" fmla="*/ 44 w 88"/>
                <a:gd name="T37" fmla="*/ 0 h 76"/>
                <a:gd name="T38" fmla="*/ 44 w 88"/>
                <a:gd name="T39" fmla="*/ 0 h 76"/>
                <a:gd name="T40" fmla="*/ 54 w 88"/>
                <a:gd name="T41" fmla="*/ 2 h 76"/>
                <a:gd name="T42" fmla="*/ 54 w 88"/>
                <a:gd name="T43" fmla="*/ 2 h 76"/>
                <a:gd name="T44" fmla="*/ 56 w 88"/>
                <a:gd name="T45" fmla="*/ 4 h 76"/>
                <a:gd name="T46" fmla="*/ 56 w 88"/>
                <a:gd name="T47"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76">
                  <a:moveTo>
                    <a:pt x="56" y="8"/>
                  </a:moveTo>
                  <a:lnTo>
                    <a:pt x="56" y="8"/>
                  </a:lnTo>
                  <a:lnTo>
                    <a:pt x="56" y="10"/>
                  </a:lnTo>
                  <a:lnTo>
                    <a:pt x="52" y="14"/>
                  </a:lnTo>
                  <a:lnTo>
                    <a:pt x="52" y="14"/>
                  </a:lnTo>
                  <a:lnTo>
                    <a:pt x="88" y="76"/>
                  </a:lnTo>
                  <a:lnTo>
                    <a:pt x="88" y="76"/>
                  </a:lnTo>
                  <a:lnTo>
                    <a:pt x="0" y="76"/>
                  </a:lnTo>
                  <a:lnTo>
                    <a:pt x="0" y="76"/>
                  </a:lnTo>
                  <a:lnTo>
                    <a:pt x="38" y="14"/>
                  </a:lnTo>
                  <a:lnTo>
                    <a:pt x="38" y="14"/>
                  </a:lnTo>
                  <a:lnTo>
                    <a:pt x="34" y="12"/>
                  </a:lnTo>
                  <a:lnTo>
                    <a:pt x="34" y="12"/>
                  </a:lnTo>
                  <a:lnTo>
                    <a:pt x="32" y="10"/>
                  </a:lnTo>
                  <a:lnTo>
                    <a:pt x="30" y="8"/>
                  </a:lnTo>
                  <a:lnTo>
                    <a:pt x="30" y="8"/>
                  </a:lnTo>
                  <a:lnTo>
                    <a:pt x="32" y="4"/>
                  </a:lnTo>
                  <a:lnTo>
                    <a:pt x="34" y="2"/>
                  </a:lnTo>
                  <a:lnTo>
                    <a:pt x="44" y="0"/>
                  </a:lnTo>
                  <a:lnTo>
                    <a:pt x="44" y="0"/>
                  </a:lnTo>
                  <a:lnTo>
                    <a:pt x="54" y="2"/>
                  </a:lnTo>
                  <a:lnTo>
                    <a:pt x="54" y="2"/>
                  </a:lnTo>
                  <a:lnTo>
                    <a:pt x="56" y="4"/>
                  </a:lnTo>
                  <a:lnTo>
                    <a:pt x="56" y="8"/>
                  </a:lnTo>
                  <a:close/>
                </a:path>
              </a:pathLst>
            </a:custGeom>
            <a:solidFill>
              <a:srgbClr val="172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09" name="Freeform 1623">
              <a:extLst>
                <a:ext uri="{FF2B5EF4-FFF2-40B4-BE49-F238E27FC236}">
                  <a16:creationId xmlns:a16="http://schemas.microsoft.com/office/drawing/2014/main" xmlns="" id="{12CD2041-AB6B-461E-B79D-BFEB9BAEBC67}"/>
                </a:ext>
              </a:extLst>
            </p:cNvPr>
            <p:cNvSpPr>
              <a:spLocks/>
            </p:cNvSpPr>
            <p:nvPr/>
          </p:nvSpPr>
          <p:spPr bwMode="auto">
            <a:xfrm>
              <a:off x="16046450" y="11922125"/>
              <a:ext cx="139700" cy="120650"/>
            </a:xfrm>
            <a:custGeom>
              <a:avLst/>
              <a:gdLst>
                <a:gd name="T0" fmla="*/ 56 w 88"/>
                <a:gd name="T1" fmla="*/ 8 h 76"/>
                <a:gd name="T2" fmla="*/ 56 w 88"/>
                <a:gd name="T3" fmla="*/ 8 h 76"/>
                <a:gd name="T4" fmla="*/ 56 w 88"/>
                <a:gd name="T5" fmla="*/ 10 h 76"/>
                <a:gd name="T6" fmla="*/ 52 w 88"/>
                <a:gd name="T7" fmla="*/ 14 h 76"/>
                <a:gd name="T8" fmla="*/ 52 w 88"/>
                <a:gd name="T9" fmla="*/ 14 h 76"/>
                <a:gd name="T10" fmla="*/ 88 w 88"/>
                <a:gd name="T11" fmla="*/ 76 h 76"/>
                <a:gd name="T12" fmla="*/ 88 w 88"/>
                <a:gd name="T13" fmla="*/ 76 h 76"/>
                <a:gd name="T14" fmla="*/ 0 w 88"/>
                <a:gd name="T15" fmla="*/ 76 h 76"/>
                <a:gd name="T16" fmla="*/ 0 w 88"/>
                <a:gd name="T17" fmla="*/ 76 h 76"/>
                <a:gd name="T18" fmla="*/ 38 w 88"/>
                <a:gd name="T19" fmla="*/ 14 h 76"/>
                <a:gd name="T20" fmla="*/ 38 w 88"/>
                <a:gd name="T21" fmla="*/ 14 h 76"/>
                <a:gd name="T22" fmla="*/ 34 w 88"/>
                <a:gd name="T23" fmla="*/ 12 h 76"/>
                <a:gd name="T24" fmla="*/ 34 w 88"/>
                <a:gd name="T25" fmla="*/ 12 h 76"/>
                <a:gd name="T26" fmla="*/ 32 w 88"/>
                <a:gd name="T27" fmla="*/ 10 h 76"/>
                <a:gd name="T28" fmla="*/ 30 w 88"/>
                <a:gd name="T29" fmla="*/ 8 h 76"/>
                <a:gd name="T30" fmla="*/ 30 w 88"/>
                <a:gd name="T31" fmla="*/ 8 h 76"/>
                <a:gd name="T32" fmla="*/ 32 w 88"/>
                <a:gd name="T33" fmla="*/ 4 h 76"/>
                <a:gd name="T34" fmla="*/ 34 w 88"/>
                <a:gd name="T35" fmla="*/ 2 h 76"/>
                <a:gd name="T36" fmla="*/ 44 w 88"/>
                <a:gd name="T37" fmla="*/ 0 h 76"/>
                <a:gd name="T38" fmla="*/ 44 w 88"/>
                <a:gd name="T39" fmla="*/ 0 h 76"/>
                <a:gd name="T40" fmla="*/ 54 w 88"/>
                <a:gd name="T41" fmla="*/ 2 h 76"/>
                <a:gd name="T42" fmla="*/ 54 w 88"/>
                <a:gd name="T43" fmla="*/ 2 h 76"/>
                <a:gd name="T44" fmla="*/ 56 w 88"/>
                <a:gd name="T45" fmla="*/ 4 h 76"/>
                <a:gd name="T46" fmla="*/ 56 w 88"/>
                <a:gd name="T47"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76">
                  <a:moveTo>
                    <a:pt x="56" y="8"/>
                  </a:moveTo>
                  <a:lnTo>
                    <a:pt x="56" y="8"/>
                  </a:lnTo>
                  <a:lnTo>
                    <a:pt x="56" y="10"/>
                  </a:lnTo>
                  <a:lnTo>
                    <a:pt x="52" y="14"/>
                  </a:lnTo>
                  <a:lnTo>
                    <a:pt x="52" y="14"/>
                  </a:lnTo>
                  <a:lnTo>
                    <a:pt x="88" y="76"/>
                  </a:lnTo>
                  <a:lnTo>
                    <a:pt x="88" y="76"/>
                  </a:lnTo>
                  <a:lnTo>
                    <a:pt x="0" y="76"/>
                  </a:lnTo>
                  <a:lnTo>
                    <a:pt x="0" y="76"/>
                  </a:lnTo>
                  <a:lnTo>
                    <a:pt x="38" y="14"/>
                  </a:lnTo>
                  <a:lnTo>
                    <a:pt x="38" y="14"/>
                  </a:lnTo>
                  <a:lnTo>
                    <a:pt x="34" y="12"/>
                  </a:lnTo>
                  <a:lnTo>
                    <a:pt x="34" y="12"/>
                  </a:lnTo>
                  <a:lnTo>
                    <a:pt x="32" y="10"/>
                  </a:lnTo>
                  <a:lnTo>
                    <a:pt x="30" y="8"/>
                  </a:lnTo>
                  <a:lnTo>
                    <a:pt x="30" y="8"/>
                  </a:lnTo>
                  <a:lnTo>
                    <a:pt x="32" y="4"/>
                  </a:lnTo>
                  <a:lnTo>
                    <a:pt x="34" y="2"/>
                  </a:lnTo>
                  <a:lnTo>
                    <a:pt x="44" y="0"/>
                  </a:lnTo>
                  <a:lnTo>
                    <a:pt x="44" y="0"/>
                  </a:lnTo>
                  <a:lnTo>
                    <a:pt x="54" y="2"/>
                  </a:lnTo>
                  <a:lnTo>
                    <a:pt x="54" y="2"/>
                  </a:lnTo>
                  <a:lnTo>
                    <a:pt x="56" y="4"/>
                  </a:lnTo>
                  <a:lnTo>
                    <a:pt x="5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0" name="Freeform 1624">
              <a:extLst>
                <a:ext uri="{FF2B5EF4-FFF2-40B4-BE49-F238E27FC236}">
                  <a16:creationId xmlns:a16="http://schemas.microsoft.com/office/drawing/2014/main" xmlns="" id="{E36FA800-7DAE-4F65-9E1D-1F7176222ECD}"/>
                </a:ext>
              </a:extLst>
            </p:cNvPr>
            <p:cNvSpPr>
              <a:spLocks/>
            </p:cNvSpPr>
            <p:nvPr/>
          </p:nvSpPr>
          <p:spPr bwMode="auto">
            <a:xfrm>
              <a:off x="16151225" y="11899900"/>
              <a:ext cx="44450" cy="47625"/>
            </a:xfrm>
            <a:custGeom>
              <a:avLst/>
              <a:gdLst>
                <a:gd name="T0" fmla="*/ 4 w 28"/>
                <a:gd name="T1" fmla="*/ 24 h 30"/>
                <a:gd name="T2" fmla="*/ 4 w 28"/>
                <a:gd name="T3" fmla="*/ 24 h 30"/>
                <a:gd name="T4" fmla="*/ 6 w 28"/>
                <a:gd name="T5" fmla="*/ 20 h 30"/>
                <a:gd name="T6" fmla="*/ 6 w 28"/>
                <a:gd name="T7" fmla="*/ 18 h 30"/>
                <a:gd name="T8" fmla="*/ 6 w 28"/>
                <a:gd name="T9" fmla="*/ 18 h 30"/>
                <a:gd name="T10" fmla="*/ 4 w 28"/>
                <a:gd name="T11" fmla="*/ 12 h 30"/>
                <a:gd name="T12" fmla="*/ 0 w 28"/>
                <a:gd name="T13" fmla="*/ 8 h 30"/>
                <a:gd name="T14" fmla="*/ 0 w 28"/>
                <a:gd name="T15" fmla="*/ 8 h 30"/>
                <a:gd name="T16" fmla="*/ 14 w 28"/>
                <a:gd name="T17" fmla="*/ 0 h 30"/>
                <a:gd name="T18" fmla="*/ 14 w 28"/>
                <a:gd name="T19" fmla="*/ 0 h 30"/>
                <a:gd name="T20" fmla="*/ 20 w 28"/>
                <a:gd name="T21" fmla="*/ 4 h 30"/>
                <a:gd name="T22" fmla="*/ 24 w 28"/>
                <a:gd name="T23" fmla="*/ 8 h 30"/>
                <a:gd name="T24" fmla="*/ 26 w 28"/>
                <a:gd name="T25" fmla="*/ 12 h 30"/>
                <a:gd name="T26" fmla="*/ 28 w 28"/>
                <a:gd name="T27" fmla="*/ 18 h 30"/>
                <a:gd name="T28" fmla="*/ 28 w 28"/>
                <a:gd name="T29" fmla="*/ 18 h 30"/>
                <a:gd name="T30" fmla="*/ 26 w 28"/>
                <a:gd name="T31" fmla="*/ 24 h 30"/>
                <a:gd name="T32" fmla="*/ 22 w 28"/>
                <a:gd name="T33" fmla="*/ 30 h 30"/>
                <a:gd name="T34" fmla="*/ 22 w 28"/>
                <a:gd name="T35" fmla="*/ 30 h 30"/>
                <a:gd name="T36" fmla="*/ 4 w 28"/>
                <a:gd name="T3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4" y="24"/>
                  </a:moveTo>
                  <a:lnTo>
                    <a:pt x="4" y="24"/>
                  </a:lnTo>
                  <a:lnTo>
                    <a:pt x="6" y="20"/>
                  </a:lnTo>
                  <a:lnTo>
                    <a:pt x="6" y="18"/>
                  </a:lnTo>
                  <a:lnTo>
                    <a:pt x="6" y="18"/>
                  </a:lnTo>
                  <a:lnTo>
                    <a:pt x="4" y="12"/>
                  </a:lnTo>
                  <a:lnTo>
                    <a:pt x="0" y="8"/>
                  </a:lnTo>
                  <a:lnTo>
                    <a:pt x="0" y="8"/>
                  </a:lnTo>
                  <a:lnTo>
                    <a:pt x="14" y="0"/>
                  </a:lnTo>
                  <a:lnTo>
                    <a:pt x="14" y="0"/>
                  </a:lnTo>
                  <a:lnTo>
                    <a:pt x="20" y="4"/>
                  </a:lnTo>
                  <a:lnTo>
                    <a:pt x="24" y="8"/>
                  </a:lnTo>
                  <a:lnTo>
                    <a:pt x="26" y="12"/>
                  </a:lnTo>
                  <a:lnTo>
                    <a:pt x="28" y="18"/>
                  </a:lnTo>
                  <a:lnTo>
                    <a:pt x="28" y="18"/>
                  </a:lnTo>
                  <a:lnTo>
                    <a:pt x="26" y="24"/>
                  </a:lnTo>
                  <a:lnTo>
                    <a:pt x="22" y="30"/>
                  </a:lnTo>
                  <a:lnTo>
                    <a:pt x="22" y="30"/>
                  </a:lnTo>
                  <a:lnTo>
                    <a:pt x="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1" name="Freeform 1625">
              <a:extLst>
                <a:ext uri="{FF2B5EF4-FFF2-40B4-BE49-F238E27FC236}">
                  <a16:creationId xmlns:a16="http://schemas.microsoft.com/office/drawing/2014/main" xmlns="" id="{3C8C229C-D1C7-412B-A6C6-24B004D029FA}"/>
                </a:ext>
              </a:extLst>
            </p:cNvPr>
            <p:cNvSpPr>
              <a:spLocks/>
            </p:cNvSpPr>
            <p:nvPr/>
          </p:nvSpPr>
          <p:spPr bwMode="auto">
            <a:xfrm>
              <a:off x="16151225" y="11899900"/>
              <a:ext cx="44450" cy="47625"/>
            </a:xfrm>
            <a:custGeom>
              <a:avLst/>
              <a:gdLst>
                <a:gd name="T0" fmla="*/ 4 w 28"/>
                <a:gd name="T1" fmla="*/ 24 h 30"/>
                <a:gd name="T2" fmla="*/ 4 w 28"/>
                <a:gd name="T3" fmla="*/ 24 h 30"/>
                <a:gd name="T4" fmla="*/ 6 w 28"/>
                <a:gd name="T5" fmla="*/ 20 h 30"/>
                <a:gd name="T6" fmla="*/ 6 w 28"/>
                <a:gd name="T7" fmla="*/ 18 h 30"/>
                <a:gd name="T8" fmla="*/ 6 w 28"/>
                <a:gd name="T9" fmla="*/ 18 h 30"/>
                <a:gd name="T10" fmla="*/ 4 w 28"/>
                <a:gd name="T11" fmla="*/ 12 h 30"/>
                <a:gd name="T12" fmla="*/ 0 w 28"/>
                <a:gd name="T13" fmla="*/ 8 h 30"/>
                <a:gd name="T14" fmla="*/ 0 w 28"/>
                <a:gd name="T15" fmla="*/ 8 h 30"/>
                <a:gd name="T16" fmla="*/ 14 w 28"/>
                <a:gd name="T17" fmla="*/ 0 h 30"/>
                <a:gd name="T18" fmla="*/ 14 w 28"/>
                <a:gd name="T19" fmla="*/ 0 h 30"/>
                <a:gd name="T20" fmla="*/ 20 w 28"/>
                <a:gd name="T21" fmla="*/ 4 h 30"/>
                <a:gd name="T22" fmla="*/ 24 w 28"/>
                <a:gd name="T23" fmla="*/ 8 h 30"/>
                <a:gd name="T24" fmla="*/ 26 w 28"/>
                <a:gd name="T25" fmla="*/ 12 h 30"/>
                <a:gd name="T26" fmla="*/ 28 w 28"/>
                <a:gd name="T27" fmla="*/ 18 h 30"/>
                <a:gd name="T28" fmla="*/ 28 w 28"/>
                <a:gd name="T29" fmla="*/ 18 h 30"/>
                <a:gd name="T30" fmla="*/ 26 w 28"/>
                <a:gd name="T31" fmla="*/ 24 h 30"/>
                <a:gd name="T32" fmla="*/ 22 w 28"/>
                <a:gd name="T33" fmla="*/ 30 h 30"/>
                <a:gd name="T34" fmla="*/ 22 w 28"/>
                <a:gd name="T35" fmla="*/ 30 h 30"/>
                <a:gd name="T36" fmla="*/ 4 w 28"/>
                <a:gd name="T3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4" y="24"/>
                  </a:moveTo>
                  <a:lnTo>
                    <a:pt x="4" y="24"/>
                  </a:lnTo>
                  <a:lnTo>
                    <a:pt x="6" y="20"/>
                  </a:lnTo>
                  <a:lnTo>
                    <a:pt x="6" y="18"/>
                  </a:lnTo>
                  <a:lnTo>
                    <a:pt x="6" y="18"/>
                  </a:lnTo>
                  <a:lnTo>
                    <a:pt x="4" y="12"/>
                  </a:lnTo>
                  <a:lnTo>
                    <a:pt x="0" y="8"/>
                  </a:lnTo>
                  <a:lnTo>
                    <a:pt x="0" y="8"/>
                  </a:lnTo>
                  <a:lnTo>
                    <a:pt x="14" y="0"/>
                  </a:lnTo>
                  <a:lnTo>
                    <a:pt x="14" y="0"/>
                  </a:lnTo>
                  <a:lnTo>
                    <a:pt x="20" y="4"/>
                  </a:lnTo>
                  <a:lnTo>
                    <a:pt x="24" y="8"/>
                  </a:lnTo>
                  <a:lnTo>
                    <a:pt x="26" y="12"/>
                  </a:lnTo>
                  <a:lnTo>
                    <a:pt x="28" y="18"/>
                  </a:lnTo>
                  <a:lnTo>
                    <a:pt x="28" y="18"/>
                  </a:lnTo>
                  <a:lnTo>
                    <a:pt x="26" y="24"/>
                  </a:lnTo>
                  <a:lnTo>
                    <a:pt x="22" y="30"/>
                  </a:lnTo>
                  <a:lnTo>
                    <a:pt x="22" y="30"/>
                  </a:lnTo>
                  <a:lnTo>
                    <a:pt x="4"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2" name="Freeform 1626">
              <a:extLst>
                <a:ext uri="{FF2B5EF4-FFF2-40B4-BE49-F238E27FC236}">
                  <a16:creationId xmlns:a16="http://schemas.microsoft.com/office/drawing/2014/main" xmlns="" id="{7BB360F6-2EE6-48EC-A0B9-98EEC0DAF109}"/>
                </a:ext>
              </a:extLst>
            </p:cNvPr>
            <p:cNvSpPr>
              <a:spLocks/>
            </p:cNvSpPr>
            <p:nvPr/>
          </p:nvSpPr>
          <p:spPr bwMode="auto">
            <a:xfrm>
              <a:off x="16036925" y="11899900"/>
              <a:ext cx="44450" cy="47625"/>
            </a:xfrm>
            <a:custGeom>
              <a:avLst/>
              <a:gdLst>
                <a:gd name="T0" fmla="*/ 28 w 28"/>
                <a:gd name="T1" fmla="*/ 8 h 30"/>
                <a:gd name="T2" fmla="*/ 28 w 28"/>
                <a:gd name="T3" fmla="*/ 8 h 30"/>
                <a:gd name="T4" fmla="*/ 24 w 28"/>
                <a:gd name="T5" fmla="*/ 12 h 30"/>
                <a:gd name="T6" fmla="*/ 22 w 28"/>
                <a:gd name="T7" fmla="*/ 18 h 30"/>
                <a:gd name="T8" fmla="*/ 22 w 28"/>
                <a:gd name="T9" fmla="*/ 18 h 30"/>
                <a:gd name="T10" fmla="*/ 22 w 28"/>
                <a:gd name="T11" fmla="*/ 20 h 30"/>
                <a:gd name="T12" fmla="*/ 24 w 28"/>
                <a:gd name="T13" fmla="*/ 24 h 30"/>
                <a:gd name="T14" fmla="*/ 24 w 28"/>
                <a:gd name="T15" fmla="*/ 24 h 30"/>
                <a:gd name="T16" fmla="*/ 6 w 28"/>
                <a:gd name="T17" fmla="*/ 30 h 30"/>
                <a:gd name="T18" fmla="*/ 6 w 28"/>
                <a:gd name="T19" fmla="*/ 30 h 30"/>
                <a:gd name="T20" fmla="*/ 2 w 28"/>
                <a:gd name="T21" fmla="*/ 24 h 30"/>
                <a:gd name="T22" fmla="*/ 0 w 28"/>
                <a:gd name="T23" fmla="*/ 18 h 30"/>
                <a:gd name="T24" fmla="*/ 0 w 28"/>
                <a:gd name="T25" fmla="*/ 18 h 30"/>
                <a:gd name="T26" fmla="*/ 2 w 28"/>
                <a:gd name="T27" fmla="*/ 12 h 30"/>
                <a:gd name="T28" fmla="*/ 4 w 28"/>
                <a:gd name="T29" fmla="*/ 8 h 30"/>
                <a:gd name="T30" fmla="*/ 8 w 28"/>
                <a:gd name="T31" fmla="*/ 4 h 30"/>
                <a:gd name="T32" fmla="*/ 14 w 28"/>
                <a:gd name="T33" fmla="*/ 0 h 30"/>
                <a:gd name="T34" fmla="*/ 14 w 28"/>
                <a:gd name="T35" fmla="*/ 0 h 30"/>
                <a:gd name="T36" fmla="*/ 28 w 28"/>
                <a:gd name="T3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28" y="8"/>
                  </a:moveTo>
                  <a:lnTo>
                    <a:pt x="28" y="8"/>
                  </a:lnTo>
                  <a:lnTo>
                    <a:pt x="24" y="12"/>
                  </a:lnTo>
                  <a:lnTo>
                    <a:pt x="22" y="18"/>
                  </a:lnTo>
                  <a:lnTo>
                    <a:pt x="22" y="18"/>
                  </a:lnTo>
                  <a:lnTo>
                    <a:pt x="22" y="20"/>
                  </a:lnTo>
                  <a:lnTo>
                    <a:pt x="24" y="24"/>
                  </a:lnTo>
                  <a:lnTo>
                    <a:pt x="24" y="24"/>
                  </a:lnTo>
                  <a:lnTo>
                    <a:pt x="6" y="30"/>
                  </a:lnTo>
                  <a:lnTo>
                    <a:pt x="6" y="30"/>
                  </a:lnTo>
                  <a:lnTo>
                    <a:pt x="2" y="24"/>
                  </a:lnTo>
                  <a:lnTo>
                    <a:pt x="0" y="18"/>
                  </a:lnTo>
                  <a:lnTo>
                    <a:pt x="0" y="18"/>
                  </a:lnTo>
                  <a:lnTo>
                    <a:pt x="2" y="12"/>
                  </a:lnTo>
                  <a:lnTo>
                    <a:pt x="4" y="8"/>
                  </a:lnTo>
                  <a:lnTo>
                    <a:pt x="8" y="4"/>
                  </a:lnTo>
                  <a:lnTo>
                    <a:pt x="14" y="0"/>
                  </a:lnTo>
                  <a:lnTo>
                    <a:pt x="14" y="0"/>
                  </a:lnTo>
                  <a:lnTo>
                    <a:pt x="2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3" name="Freeform 1627">
              <a:extLst>
                <a:ext uri="{FF2B5EF4-FFF2-40B4-BE49-F238E27FC236}">
                  <a16:creationId xmlns:a16="http://schemas.microsoft.com/office/drawing/2014/main" xmlns="" id="{678892DC-F67E-41C4-A192-26C2DB8E214B}"/>
                </a:ext>
              </a:extLst>
            </p:cNvPr>
            <p:cNvSpPr>
              <a:spLocks/>
            </p:cNvSpPr>
            <p:nvPr/>
          </p:nvSpPr>
          <p:spPr bwMode="auto">
            <a:xfrm>
              <a:off x="16036925" y="11899900"/>
              <a:ext cx="44450" cy="47625"/>
            </a:xfrm>
            <a:custGeom>
              <a:avLst/>
              <a:gdLst>
                <a:gd name="T0" fmla="*/ 28 w 28"/>
                <a:gd name="T1" fmla="*/ 8 h 30"/>
                <a:gd name="T2" fmla="*/ 28 w 28"/>
                <a:gd name="T3" fmla="*/ 8 h 30"/>
                <a:gd name="T4" fmla="*/ 24 w 28"/>
                <a:gd name="T5" fmla="*/ 12 h 30"/>
                <a:gd name="T6" fmla="*/ 22 w 28"/>
                <a:gd name="T7" fmla="*/ 18 h 30"/>
                <a:gd name="T8" fmla="*/ 22 w 28"/>
                <a:gd name="T9" fmla="*/ 18 h 30"/>
                <a:gd name="T10" fmla="*/ 22 w 28"/>
                <a:gd name="T11" fmla="*/ 20 h 30"/>
                <a:gd name="T12" fmla="*/ 24 w 28"/>
                <a:gd name="T13" fmla="*/ 24 h 30"/>
                <a:gd name="T14" fmla="*/ 24 w 28"/>
                <a:gd name="T15" fmla="*/ 24 h 30"/>
                <a:gd name="T16" fmla="*/ 6 w 28"/>
                <a:gd name="T17" fmla="*/ 30 h 30"/>
                <a:gd name="T18" fmla="*/ 6 w 28"/>
                <a:gd name="T19" fmla="*/ 30 h 30"/>
                <a:gd name="T20" fmla="*/ 2 w 28"/>
                <a:gd name="T21" fmla="*/ 24 h 30"/>
                <a:gd name="T22" fmla="*/ 0 w 28"/>
                <a:gd name="T23" fmla="*/ 18 h 30"/>
                <a:gd name="T24" fmla="*/ 0 w 28"/>
                <a:gd name="T25" fmla="*/ 18 h 30"/>
                <a:gd name="T26" fmla="*/ 2 w 28"/>
                <a:gd name="T27" fmla="*/ 12 h 30"/>
                <a:gd name="T28" fmla="*/ 4 w 28"/>
                <a:gd name="T29" fmla="*/ 8 h 30"/>
                <a:gd name="T30" fmla="*/ 8 w 28"/>
                <a:gd name="T31" fmla="*/ 4 h 30"/>
                <a:gd name="T32" fmla="*/ 14 w 28"/>
                <a:gd name="T33" fmla="*/ 0 h 30"/>
                <a:gd name="T34" fmla="*/ 14 w 28"/>
                <a:gd name="T35" fmla="*/ 0 h 30"/>
                <a:gd name="T36" fmla="*/ 28 w 28"/>
                <a:gd name="T37"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0">
                  <a:moveTo>
                    <a:pt x="28" y="8"/>
                  </a:moveTo>
                  <a:lnTo>
                    <a:pt x="28" y="8"/>
                  </a:lnTo>
                  <a:lnTo>
                    <a:pt x="24" y="12"/>
                  </a:lnTo>
                  <a:lnTo>
                    <a:pt x="22" y="18"/>
                  </a:lnTo>
                  <a:lnTo>
                    <a:pt x="22" y="18"/>
                  </a:lnTo>
                  <a:lnTo>
                    <a:pt x="22" y="20"/>
                  </a:lnTo>
                  <a:lnTo>
                    <a:pt x="24" y="24"/>
                  </a:lnTo>
                  <a:lnTo>
                    <a:pt x="24" y="24"/>
                  </a:lnTo>
                  <a:lnTo>
                    <a:pt x="6" y="30"/>
                  </a:lnTo>
                  <a:lnTo>
                    <a:pt x="6" y="30"/>
                  </a:lnTo>
                  <a:lnTo>
                    <a:pt x="2" y="24"/>
                  </a:lnTo>
                  <a:lnTo>
                    <a:pt x="0" y="18"/>
                  </a:lnTo>
                  <a:lnTo>
                    <a:pt x="0" y="18"/>
                  </a:lnTo>
                  <a:lnTo>
                    <a:pt x="2" y="12"/>
                  </a:lnTo>
                  <a:lnTo>
                    <a:pt x="4" y="8"/>
                  </a:lnTo>
                  <a:lnTo>
                    <a:pt x="8" y="4"/>
                  </a:lnTo>
                  <a:lnTo>
                    <a:pt x="14" y="0"/>
                  </a:lnTo>
                  <a:lnTo>
                    <a:pt x="14" y="0"/>
                  </a:lnTo>
                  <a:lnTo>
                    <a:pt x="2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4" name="Freeform 1628">
              <a:extLst>
                <a:ext uri="{FF2B5EF4-FFF2-40B4-BE49-F238E27FC236}">
                  <a16:creationId xmlns:a16="http://schemas.microsoft.com/office/drawing/2014/main" xmlns="" id="{32CFD52B-E1CF-4CEC-B658-7131D6049FAB}"/>
                </a:ext>
              </a:extLst>
            </p:cNvPr>
            <p:cNvSpPr>
              <a:spLocks/>
            </p:cNvSpPr>
            <p:nvPr/>
          </p:nvSpPr>
          <p:spPr bwMode="auto">
            <a:xfrm>
              <a:off x="16192500" y="11874500"/>
              <a:ext cx="63500" cy="92075"/>
            </a:xfrm>
            <a:custGeom>
              <a:avLst/>
              <a:gdLst>
                <a:gd name="T0" fmla="*/ 10 w 40"/>
                <a:gd name="T1" fmla="*/ 50 h 58"/>
                <a:gd name="T2" fmla="*/ 10 w 40"/>
                <a:gd name="T3" fmla="*/ 50 h 58"/>
                <a:gd name="T4" fmla="*/ 16 w 40"/>
                <a:gd name="T5" fmla="*/ 42 h 58"/>
                <a:gd name="T6" fmla="*/ 18 w 40"/>
                <a:gd name="T7" fmla="*/ 34 h 58"/>
                <a:gd name="T8" fmla="*/ 18 w 40"/>
                <a:gd name="T9" fmla="*/ 34 h 58"/>
                <a:gd name="T10" fmla="*/ 18 w 40"/>
                <a:gd name="T11" fmla="*/ 26 h 58"/>
                <a:gd name="T12" fmla="*/ 14 w 40"/>
                <a:gd name="T13" fmla="*/ 20 h 58"/>
                <a:gd name="T14" fmla="*/ 8 w 40"/>
                <a:gd name="T15" fmla="*/ 14 h 58"/>
                <a:gd name="T16" fmla="*/ 0 w 40"/>
                <a:gd name="T17" fmla="*/ 10 h 58"/>
                <a:gd name="T18" fmla="*/ 0 w 40"/>
                <a:gd name="T19" fmla="*/ 10 h 58"/>
                <a:gd name="T20" fmla="*/ 14 w 40"/>
                <a:gd name="T21" fmla="*/ 0 h 58"/>
                <a:gd name="T22" fmla="*/ 14 w 40"/>
                <a:gd name="T23" fmla="*/ 0 h 58"/>
                <a:gd name="T24" fmla="*/ 26 w 40"/>
                <a:gd name="T25" fmla="*/ 8 h 58"/>
                <a:gd name="T26" fmla="*/ 32 w 40"/>
                <a:gd name="T27" fmla="*/ 16 h 58"/>
                <a:gd name="T28" fmla="*/ 38 w 40"/>
                <a:gd name="T29" fmla="*/ 24 h 58"/>
                <a:gd name="T30" fmla="*/ 40 w 40"/>
                <a:gd name="T31" fmla="*/ 34 h 58"/>
                <a:gd name="T32" fmla="*/ 40 w 40"/>
                <a:gd name="T33" fmla="*/ 34 h 58"/>
                <a:gd name="T34" fmla="*/ 38 w 40"/>
                <a:gd name="T35" fmla="*/ 40 h 58"/>
                <a:gd name="T36" fmla="*/ 36 w 40"/>
                <a:gd name="T37" fmla="*/ 46 h 58"/>
                <a:gd name="T38" fmla="*/ 28 w 40"/>
                <a:gd name="T39" fmla="*/ 58 h 58"/>
                <a:gd name="T40" fmla="*/ 28 w 40"/>
                <a:gd name="T41" fmla="*/ 58 h 58"/>
                <a:gd name="T42" fmla="*/ 10 w 40"/>
                <a:gd name="T43"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8">
                  <a:moveTo>
                    <a:pt x="10" y="50"/>
                  </a:moveTo>
                  <a:lnTo>
                    <a:pt x="10" y="50"/>
                  </a:lnTo>
                  <a:lnTo>
                    <a:pt x="16" y="42"/>
                  </a:lnTo>
                  <a:lnTo>
                    <a:pt x="18" y="34"/>
                  </a:lnTo>
                  <a:lnTo>
                    <a:pt x="18" y="34"/>
                  </a:lnTo>
                  <a:lnTo>
                    <a:pt x="18" y="26"/>
                  </a:lnTo>
                  <a:lnTo>
                    <a:pt x="14" y="20"/>
                  </a:lnTo>
                  <a:lnTo>
                    <a:pt x="8" y="14"/>
                  </a:lnTo>
                  <a:lnTo>
                    <a:pt x="0" y="10"/>
                  </a:lnTo>
                  <a:lnTo>
                    <a:pt x="0" y="10"/>
                  </a:lnTo>
                  <a:lnTo>
                    <a:pt x="14" y="0"/>
                  </a:lnTo>
                  <a:lnTo>
                    <a:pt x="14" y="0"/>
                  </a:lnTo>
                  <a:lnTo>
                    <a:pt x="26" y="8"/>
                  </a:lnTo>
                  <a:lnTo>
                    <a:pt x="32" y="16"/>
                  </a:lnTo>
                  <a:lnTo>
                    <a:pt x="38" y="24"/>
                  </a:lnTo>
                  <a:lnTo>
                    <a:pt x="40" y="34"/>
                  </a:lnTo>
                  <a:lnTo>
                    <a:pt x="40" y="34"/>
                  </a:lnTo>
                  <a:lnTo>
                    <a:pt x="38" y="40"/>
                  </a:lnTo>
                  <a:lnTo>
                    <a:pt x="36" y="46"/>
                  </a:lnTo>
                  <a:lnTo>
                    <a:pt x="28" y="58"/>
                  </a:lnTo>
                  <a:lnTo>
                    <a:pt x="28" y="58"/>
                  </a:lnTo>
                  <a:lnTo>
                    <a:pt x="1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5" name="Freeform 1629">
              <a:extLst>
                <a:ext uri="{FF2B5EF4-FFF2-40B4-BE49-F238E27FC236}">
                  <a16:creationId xmlns:a16="http://schemas.microsoft.com/office/drawing/2014/main" xmlns="" id="{BBBF0685-A1BB-4B8A-B34E-F4F8D94784C2}"/>
                </a:ext>
              </a:extLst>
            </p:cNvPr>
            <p:cNvSpPr>
              <a:spLocks/>
            </p:cNvSpPr>
            <p:nvPr/>
          </p:nvSpPr>
          <p:spPr bwMode="auto">
            <a:xfrm>
              <a:off x="16192500" y="11874500"/>
              <a:ext cx="63500" cy="92075"/>
            </a:xfrm>
            <a:custGeom>
              <a:avLst/>
              <a:gdLst>
                <a:gd name="T0" fmla="*/ 10 w 40"/>
                <a:gd name="T1" fmla="*/ 50 h 58"/>
                <a:gd name="T2" fmla="*/ 10 w 40"/>
                <a:gd name="T3" fmla="*/ 50 h 58"/>
                <a:gd name="T4" fmla="*/ 16 w 40"/>
                <a:gd name="T5" fmla="*/ 42 h 58"/>
                <a:gd name="T6" fmla="*/ 18 w 40"/>
                <a:gd name="T7" fmla="*/ 34 h 58"/>
                <a:gd name="T8" fmla="*/ 18 w 40"/>
                <a:gd name="T9" fmla="*/ 34 h 58"/>
                <a:gd name="T10" fmla="*/ 18 w 40"/>
                <a:gd name="T11" fmla="*/ 26 h 58"/>
                <a:gd name="T12" fmla="*/ 14 w 40"/>
                <a:gd name="T13" fmla="*/ 20 h 58"/>
                <a:gd name="T14" fmla="*/ 8 w 40"/>
                <a:gd name="T15" fmla="*/ 14 h 58"/>
                <a:gd name="T16" fmla="*/ 0 w 40"/>
                <a:gd name="T17" fmla="*/ 10 h 58"/>
                <a:gd name="T18" fmla="*/ 0 w 40"/>
                <a:gd name="T19" fmla="*/ 10 h 58"/>
                <a:gd name="T20" fmla="*/ 14 w 40"/>
                <a:gd name="T21" fmla="*/ 0 h 58"/>
                <a:gd name="T22" fmla="*/ 14 w 40"/>
                <a:gd name="T23" fmla="*/ 0 h 58"/>
                <a:gd name="T24" fmla="*/ 26 w 40"/>
                <a:gd name="T25" fmla="*/ 8 h 58"/>
                <a:gd name="T26" fmla="*/ 32 w 40"/>
                <a:gd name="T27" fmla="*/ 16 h 58"/>
                <a:gd name="T28" fmla="*/ 38 w 40"/>
                <a:gd name="T29" fmla="*/ 24 h 58"/>
                <a:gd name="T30" fmla="*/ 40 w 40"/>
                <a:gd name="T31" fmla="*/ 34 h 58"/>
                <a:gd name="T32" fmla="*/ 40 w 40"/>
                <a:gd name="T33" fmla="*/ 34 h 58"/>
                <a:gd name="T34" fmla="*/ 38 w 40"/>
                <a:gd name="T35" fmla="*/ 40 h 58"/>
                <a:gd name="T36" fmla="*/ 36 w 40"/>
                <a:gd name="T37" fmla="*/ 46 h 58"/>
                <a:gd name="T38" fmla="*/ 28 w 40"/>
                <a:gd name="T39" fmla="*/ 58 h 58"/>
                <a:gd name="T40" fmla="*/ 28 w 40"/>
                <a:gd name="T41" fmla="*/ 58 h 58"/>
                <a:gd name="T42" fmla="*/ 10 w 40"/>
                <a:gd name="T43"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8">
                  <a:moveTo>
                    <a:pt x="10" y="50"/>
                  </a:moveTo>
                  <a:lnTo>
                    <a:pt x="10" y="50"/>
                  </a:lnTo>
                  <a:lnTo>
                    <a:pt x="16" y="42"/>
                  </a:lnTo>
                  <a:lnTo>
                    <a:pt x="18" y="34"/>
                  </a:lnTo>
                  <a:lnTo>
                    <a:pt x="18" y="34"/>
                  </a:lnTo>
                  <a:lnTo>
                    <a:pt x="18" y="26"/>
                  </a:lnTo>
                  <a:lnTo>
                    <a:pt x="14" y="20"/>
                  </a:lnTo>
                  <a:lnTo>
                    <a:pt x="8" y="14"/>
                  </a:lnTo>
                  <a:lnTo>
                    <a:pt x="0" y="10"/>
                  </a:lnTo>
                  <a:lnTo>
                    <a:pt x="0" y="10"/>
                  </a:lnTo>
                  <a:lnTo>
                    <a:pt x="14" y="0"/>
                  </a:lnTo>
                  <a:lnTo>
                    <a:pt x="14" y="0"/>
                  </a:lnTo>
                  <a:lnTo>
                    <a:pt x="26" y="8"/>
                  </a:lnTo>
                  <a:lnTo>
                    <a:pt x="32" y="16"/>
                  </a:lnTo>
                  <a:lnTo>
                    <a:pt x="38" y="24"/>
                  </a:lnTo>
                  <a:lnTo>
                    <a:pt x="40" y="34"/>
                  </a:lnTo>
                  <a:lnTo>
                    <a:pt x="40" y="34"/>
                  </a:lnTo>
                  <a:lnTo>
                    <a:pt x="38" y="40"/>
                  </a:lnTo>
                  <a:lnTo>
                    <a:pt x="36" y="46"/>
                  </a:lnTo>
                  <a:lnTo>
                    <a:pt x="28" y="58"/>
                  </a:lnTo>
                  <a:lnTo>
                    <a:pt x="28" y="58"/>
                  </a:lnTo>
                  <a:lnTo>
                    <a:pt x="1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6" name="Freeform 1630">
              <a:extLst>
                <a:ext uri="{FF2B5EF4-FFF2-40B4-BE49-F238E27FC236}">
                  <a16:creationId xmlns:a16="http://schemas.microsoft.com/office/drawing/2014/main" xmlns="" id="{6F327C1B-E817-4126-805E-CCCE8D369E17}"/>
                </a:ext>
              </a:extLst>
            </p:cNvPr>
            <p:cNvSpPr>
              <a:spLocks/>
            </p:cNvSpPr>
            <p:nvPr/>
          </p:nvSpPr>
          <p:spPr bwMode="auto">
            <a:xfrm>
              <a:off x="15979775" y="11874500"/>
              <a:ext cx="60325" cy="92075"/>
            </a:xfrm>
            <a:custGeom>
              <a:avLst/>
              <a:gdLst>
                <a:gd name="T0" fmla="*/ 38 w 38"/>
                <a:gd name="T1" fmla="*/ 10 h 58"/>
                <a:gd name="T2" fmla="*/ 38 w 38"/>
                <a:gd name="T3" fmla="*/ 10 h 58"/>
                <a:gd name="T4" fmla="*/ 30 w 38"/>
                <a:gd name="T5" fmla="*/ 14 h 58"/>
                <a:gd name="T6" fmla="*/ 24 w 38"/>
                <a:gd name="T7" fmla="*/ 20 h 58"/>
                <a:gd name="T8" fmla="*/ 20 w 38"/>
                <a:gd name="T9" fmla="*/ 26 h 58"/>
                <a:gd name="T10" fmla="*/ 20 w 38"/>
                <a:gd name="T11" fmla="*/ 34 h 58"/>
                <a:gd name="T12" fmla="*/ 20 w 38"/>
                <a:gd name="T13" fmla="*/ 34 h 58"/>
                <a:gd name="T14" fmla="*/ 20 w 38"/>
                <a:gd name="T15" fmla="*/ 38 h 58"/>
                <a:gd name="T16" fmla="*/ 22 w 38"/>
                <a:gd name="T17" fmla="*/ 42 h 58"/>
                <a:gd name="T18" fmla="*/ 28 w 38"/>
                <a:gd name="T19" fmla="*/ 50 h 58"/>
                <a:gd name="T20" fmla="*/ 28 w 38"/>
                <a:gd name="T21" fmla="*/ 50 h 58"/>
                <a:gd name="T22" fmla="*/ 10 w 38"/>
                <a:gd name="T23" fmla="*/ 58 h 58"/>
                <a:gd name="T24" fmla="*/ 10 w 38"/>
                <a:gd name="T25" fmla="*/ 58 h 58"/>
                <a:gd name="T26" fmla="*/ 2 w 38"/>
                <a:gd name="T27" fmla="*/ 46 h 58"/>
                <a:gd name="T28" fmla="*/ 0 w 38"/>
                <a:gd name="T29" fmla="*/ 40 h 58"/>
                <a:gd name="T30" fmla="*/ 0 w 38"/>
                <a:gd name="T31" fmla="*/ 34 h 58"/>
                <a:gd name="T32" fmla="*/ 0 w 38"/>
                <a:gd name="T33" fmla="*/ 34 h 58"/>
                <a:gd name="T34" fmla="*/ 0 w 38"/>
                <a:gd name="T35" fmla="*/ 24 h 58"/>
                <a:gd name="T36" fmla="*/ 6 w 38"/>
                <a:gd name="T37" fmla="*/ 16 h 58"/>
                <a:gd name="T38" fmla="*/ 12 w 38"/>
                <a:gd name="T39" fmla="*/ 8 h 58"/>
                <a:gd name="T40" fmla="*/ 24 w 38"/>
                <a:gd name="T41" fmla="*/ 0 h 58"/>
                <a:gd name="T42" fmla="*/ 24 w 38"/>
                <a:gd name="T43" fmla="*/ 0 h 58"/>
                <a:gd name="T44" fmla="*/ 38 w 38"/>
                <a:gd name="T4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8">
                  <a:moveTo>
                    <a:pt x="38" y="10"/>
                  </a:moveTo>
                  <a:lnTo>
                    <a:pt x="38" y="10"/>
                  </a:lnTo>
                  <a:lnTo>
                    <a:pt x="30" y="14"/>
                  </a:lnTo>
                  <a:lnTo>
                    <a:pt x="24" y="20"/>
                  </a:lnTo>
                  <a:lnTo>
                    <a:pt x="20" y="26"/>
                  </a:lnTo>
                  <a:lnTo>
                    <a:pt x="20" y="34"/>
                  </a:lnTo>
                  <a:lnTo>
                    <a:pt x="20" y="34"/>
                  </a:lnTo>
                  <a:lnTo>
                    <a:pt x="20" y="38"/>
                  </a:lnTo>
                  <a:lnTo>
                    <a:pt x="22" y="42"/>
                  </a:lnTo>
                  <a:lnTo>
                    <a:pt x="28" y="50"/>
                  </a:lnTo>
                  <a:lnTo>
                    <a:pt x="28" y="50"/>
                  </a:lnTo>
                  <a:lnTo>
                    <a:pt x="10" y="58"/>
                  </a:lnTo>
                  <a:lnTo>
                    <a:pt x="10" y="58"/>
                  </a:lnTo>
                  <a:lnTo>
                    <a:pt x="2" y="46"/>
                  </a:lnTo>
                  <a:lnTo>
                    <a:pt x="0" y="40"/>
                  </a:lnTo>
                  <a:lnTo>
                    <a:pt x="0" y="34"/>
                  </a:lnTo>
                  <a:lnTo>
                    <a:pt x="0" y="34"/>
                  </a:lnTo>
                  <a:lnTo>
                    <a:pt x="0" y="24"/>
                  </a:lnTo>
                  <a:lnTo>
                    <a:pt x="6" y="16"/>
                  </a:lnTo>
                  <a:lnTo>
                    <a:pt x="12" y="8"/>
                  </a:lnTo>
                  <a:lnTo>
                    <a:pt x="24" y="0"/>
                  </a:lnTo>
                  <a:lnTo>
                    <a:pt x="24" y="0"/>
                  </a:lnTo>
                  <a:lnTo>
                    <a:pt x="3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7" name="Freeform 1631">
              <a:extLst>
                <a:ext uri="{FF2B5EF4-FFF2-40B4-BE49-F238E27FC236}">
                  <a16:creationId xmlns:a16="http://schemas.microsoft.com/office/drawing/2014/main" xmlns="" id="{600E1A77-4496-43F1-936B-44D7762A1A63}"/>
                </a:ext>
              </a:extLst>
            </p:cNvPr>
            <p:cNvSpPr>
              <a:spLocks/>
            </p:cNvSpPr>
            <p:nvPr/>
          </p:nvSpPr>
          <p:spPr bwMode="auto">
            <a:xfrm>
              <a:off x="15979775" y="11874500"/>
              <a:ext cx="60325" cy="92075"/>
            </a:xfrm>
            <a:custGeom>
              <a:avLst/>
              <a:gdLst>
                <a:gd name="T0" fmla="*/ 38 w 38"/>
                <a:gd name="T1" fmla="*/ 10 h 58"/>
                <a:gd name="T2" fmla="*/ 38 w 38"/>
                <a:gd name="T3" fmla="*/ 10 h 58"/>
                <a:gd name="T4" fmla="*/ 30 w 38"/>
                <a:gd name="T5" fmla="*/ 14 h 58"/>
                <a:gd name="T6" fmla="*/ 24 w 38"/>
                <a:gd name="T7" fmla="*/ 20 h 58"/>
                <a:gd name="T8" fmla="*/ 20 w 38"/>
                <a:gd name="T9" fmla="*/ 26 h 58"/>
                <a:gd name="T10" fmla="*/ 20 w 38"/>
                <a:gd name="T11" fmla="*/ 34 h 58"/>
                <a:gd name="T12" fmla="*/ 20 w 38"/>
                <a:gd name="T13" fmla="*/ 34 h 58"/>
                <a:gd name="T14" fmla="*/ 20 w 38"/>
                <a:gd name="T15" fmla="*/ 38 h 58"/>
                <a:gd name="T16" fmla="*/ 22 w 38"/>
                <a:gd name="T17" fmla="*/ 42 h 58"/>
                <a:gd name="T18" fmla="*/ 28 w 38"/>
                <a:gd name="T19" fmla="*/ 50 h 58"/>
                <a:gd name="T20" fmla="*/ 28 w 38"/>
                <a:gd name="T21" fmla="*/ 50 h 58"/>
                <a:gd name="T22" fmla="*/ 10 w 38"/>
                <a:gd name="T23" fmla="*/ 58 h 58"/>
                <a:gd name="T24" fmla="*/ 10 w 38"/>
                <a:gd name="T25" fmla="*/ 58 h 58"/>
                <a:gd name="T26" fmla="*/ 2 w 38"/>
                <a:gd name="T27" fmla="*/ 46 h 58"/>
                <a:gd name="T28" fmla="*/ 0 w 38"/>
                <a:gd name="T29" fmla="*/ 40 h 58"/>
                <a:gd name="T30" fmla="*/ 0 w 38"/>
                <a:gd name="T31" fmla="*/ 34 h 58"/>
                <a:gd name="T32" fmla="*/ 0 w 38"/>
                <a:gd name="T33" fmla="*/ 34 h 58"/>
                <a:gd name="T34" fmla="*/ 0 w 38"/>
                <a:gd name="T35" fmla="*/ 24 h 58"/>
                <a:gd name="T36" fmla="*/ 6 w 38"/>
                <a:gd name="T37" fmla="*/ 16 h 58"/>
                <a:gd name="T38" fmla="*/ 12 w 38"/>
                <a:gd name="T39" fmla="*/ 8 h 58"/>
                <a:gd name="T40" fmla="*/ 24 w 38"/>
                <a:gd name="T41" fmla="*/ 0 h 58"/>
                <a:gd name="T42" fmla="*/ 24 w 38"/>
                <a:gd name="T43" fmla="*/ 0 h 58"/>
                <a:gd name="T44" fmla="*/ 38 w 38"/>
                <a:gd name="T45"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8">
                  <a:moveTo>
                    <a:pt x="38" y="10"/>
                  </a:moveTo>
                  <a:lnTo>
                    <a:pt x="38" y="10"/>
                  </a:lnTo>
                  <a:lnTo>
                    <a:pt x="30" y="14"/>
                  </a:lnTo>
                  <a:lnTo>
                    <a:pt x="24" y="20"/>
                  </a:lnTo>
                  <a:lnTo>
                    <a:pt x="20" y="26"/>
                  </a:lnTo>
                  <a:lnTo>
                    <a:pt x="20" y="34"/>
                  </a:lnTo>
                  <a:lnTo>
                    <a:pt x="20" y="34"/>
                  </a:lnTo>
                  <a:lnTo>
                    <a:pt x="20" y="38"/>
                  </a:lnTo>
                  <a:lnTo>
                    <a:pt x="22" y="42"/>
                  </a:lnTo>
                  <a:lnTo>
                    <a:pt x="28" y="50"/>
                  </a:lnTo>
                  <a:lnTo>
                    <a:pt x="28" y="50"/>
                  </a:lnTo>
                  <a:lnTo>
                    <a:pt x="10" y="58"/>
                  </a:lnTo>
                  <a:lnTo>
                    <a:pt x="10" y="58"/>
                  </a:lnTo>
                  <a:lnTo>
                    <a:pt x="2" y="46"/>
                  </a:lnTo>
                  <a:lnTo>
                    <a:pt x="0" y="40"/>
                  </a:lnTo>
                  <a:lnTo>
                    <a:pt x="0" y="34"/>
                  </a:lnTo>
                  <a:lnTo>
                    <a:pt x="0" y="34"/>
                  </a:lnTo>
                  <a:lnTo>
                    <a:pt x="0" y="24"/>
                  </a:lnTo>
                  <a:lnTo>
                    <a:pt x="6" y="16"/>
                  </a:lnTo>
                  <a:lnTo>
                    <a:pt x="12" y="8"/>
                  </a:lnTo>
                  <a:lnTo>
                    <a:pt x="24" y="0"/>
                  </a:lnTo>
                  <a:lnTo>
                    <a:pt x="24" y="0"/>
                  </a:lnTo>
                  <a:lnTo>
                    <a:pt x="38"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8" name="Freeform 1632">
              <a:extLst>
                <a:ext uri="{FF2B5EF4-FFF2-40B4-BE49-F238E27FC236}">
                  <a16:creationId xmlns:a16="http://schemas.microsoft.com/office/drawing/2014/main" xmlns="" id="{AAFE4675-05F5-4E7C-A43B-F1A61F5D34E6}"/>
                </a:ext>
              </a:extLst>
            </p:cNvPr>
            <p:cNvSpPr>
              <a:spLocks/>
            </p:cNvSpPr>
            <p:nvPr/>
          </p:nvSpPr>
          <p:spPr bwMode="auto">
            <a:xfrm>
              <a:off x="16236950" y="11849100"/>
              <a:ext cx="79375" cy="133350"/>
            </a:xfrm>
            <a:custGeom>
              <a:avLst/>
              <a:gdLst>
                <a:gd name="T0" fmla="*/ 16 w 50"/>
                <a:gd name="T1" fmla="*/ 78 h 84"/>
                <a:gd name="T2" fmla="*/ 16 w 50"/>
                <a:gd name="T3" fmla="*/ 78 h 84"/>
                <a:gd name="T4" fmla="*/ 22 w 50"/>
                <a:gd name="T5" fmla="*/ 72 h 84"/>
                <a:gd name="T6" fmla="*/ 26 w 50"/>
                <a:gd name="T7" fmla="*/ 64 h 84"/>
                <a:gd name="T8" fmla="*/ 28 w 50"/>
                <a:gd name="T9" fmla="*/ 58 h 84"/>
                <a:gd name="T10" fmla="*/ 28 w 50"/>
                <a:gd name="T11" fmla="*/ 50 h 84"/>
                <a:gd name="T12" fmla="*/ 28 w 50"/>
                <a:gd name="T13" fmla="*/ 50 h 84"/>
                <a:gd name="T14" fmla="*/ 26 w 50"/>
                <a:gd name="T15" fmla="*/ 38 h 84"/>
                <a:gd name="T16" fmla="*/ 20 w 50"/>
                <a:gd name="T17" fmla="*/ 28 h 84"/>
                <a:gd name="T18" fmla="*/ 12 w 50"/>
                <a:gd name="T19" fmla="*/ 18 h 84"/>
                <a:gd name="T20" fmla="*/ 0 w 50"/>
                <a:gd name="T21" fmla="*/ 10 h 84"/>
                <a:gd name="T22" fmla="*/ 0 w 50"/>
                <a:gd name="T23" fmla="*/ 10 h 84"/>
                <a:gd name="T24" fmla="*/ 14 w 50"/>
                <a:gd name="T25" fmla="*/ 0 h 84"/>
                <a:gd name="T26" fmla="*/ 14 w 50"/>
                <a:gd name="T27" fmla="*/ 0 h 84"/>
                <a:gd name="T28" fmla="*/ 30 w 50"/>
                <a:gd name="T29" fmla="*/ 10 h 84"/>
                <a:gd name="T30" fmla="*/ 40 w 50"/>
                <a:gd name="T31" fmla="*/ 22 h 84"/>
                <a:gd name="T32" fmla="*/ 48 w 50"/>
                <a:gd name="T33" fmla="*/ 36 h 84"/>
                <a:gd name="T34" fmla="*/ 50 w 50"/>
                <a:gd name="T35" fmla="*/ 42 h 84"/>
                <a:gd name="T36" fmla="*/ 50 w 50"/>
                <a:gd name="T37" fmla="*/ 50 h 84"/>
                <a:gd name="T38" fmla="*/ 50 w 50"/>
                <a:gd name="T39" fmla="*/ 50 h 84"/>
                <a:gd name="T40" fmla="*/ 48 w 50"/>
                <a:gd name="T41" fmla="*/ 58 h 84"/>
                <a:gd name="T42" fmla="*/ 46 w 50"/>
                <a:gd name="T43" fmla="*/ 68 h 84"/>
                <a:gd name="T44" fmla="*/ 40 w 50"/>
                <a:gd name="T45" fmla="*/ 76 h 84"/>
                <a:gd name="T46" fmla="*/ 34 w 50"/>
                <a:gd name="T47" fmla="*/ 84 h 84"/>
                <a:gd name="T48" fmla="*/ 34 w 50"/>
                <a:gd name="T49" fmla="*/ 84 h 84"/>
                <a:gd name="T50" fmla="*/ 16 w 50"/>
                <a:gd name="T51"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16" y="78"/>
                  </a:moveTo>
                  <a:lnTo>
                    <a:pt x="16" y="78"/>
                  </a:lnTo>
                  <a:lnTo>
                    <a:pt x="22" y="72"/>
                  </a:lnTo>
                  <a:lnTo>
                    <a:pt x="26" y="64"/>
                  </a:lnTo>
                  <a:lnTo>
                    <a:pt x="28" y="58"/>
                  </a:lnTo>
                  <a:lnTo>
                    <a:pt x="28" y="50"/>
                  </a:lnTo>
                  <a:lnTo>
                    <a:pt x="28" y="50"/>
                  </a:lnTo>
                  <a:lnTo>
                    <a:pt x="26" y="38"/>
                  </a:lnTo>
                  <a:lnTo>
                    <a:pt x="20" y="28"/>
                  </a:lnTo>
                  <a:lnTo>
                    <a:pt x="12" y="18"/>
                  </a:lnTo>
                  <a:lnTo>
                    <a:pt x="0" y="10"/>
                  </a:lnTo>
                  <a:lnTo>
                    <a:pt x="0" y="10"/>
                  </a:lnTo>
                  <a:lnTo>
                    <a:pt x="14" y="0"/>
                  </a:lnTo>
                  <a:lnTo>
                    <a:pt x="14" y="0"/>
                  </a:lnTo>
                  <a:lnTo>
                    <a:pt x="30" y="10"/>
                  </a:lnTo>
                  <a:lnTo>
                    <a:pt x="40" y="22"/>
                  </a:lnTo>
                  <a:lnTo>
                    <a:pt x="48" y="36"/>
                  </a:lnTo>
                  <a:lnTo>
                    <a:pt x="50" y="42"/>
                  </a:lnTo>
                  <a:lnTo>
                    <a:pt x="50" y="50"/>
                  </a:lnTo>
                  <a:lnTo>
                    <a:pt x="50" y="50"/>
                  </a:lnTo>
                  <a:lnTo>
                    <a:pt x="48" y="58"/>
                  </a:lnTo>
                  <a:lnTo>
                    <a:pt x="46" y="68"/>
                  </a:lnTo>
                  <a:lnTo>
                    <a:pt x="40" y="76"/>
                  </a:lnTo>
                  <a:lnTo>
                    <a:pt x="34" y="84"/>
                  </a:lnTo>
                  <a:lnTo>
                    <a:pt x="34" y="84"/>
                  </a:lnTo>
                  <a:lnTo>
                    <a:pt x="1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19" name="Freeform 1633">
              <a:extLst>
                <a:ext uri="{FF2B5EF4-FFF2-40B4-BE49-F238E27FC236}">
                  <a16:creationId xmlns:a16="http://schemas.microsoft.com/office/drawing/2014/main" xmlns="" id="{D0045A6E-15D0-4B59-AA7A-5EEEAB9F8879}"/>
                </a:ext>
              </a:extLst>
            </p:cNvPr>
            <p:cNvSpPr>
              <a:spLocks/>
            </p:cNvSpPr>
            <p:nvPr/>
          </p:nvSpPr>
          <p:spPr bwMode="auto">
            <a:xfrm>
              <a:off x="16236950" y="11849100"/>
              <a:ext cx="79375" cy="133350"/>
            </a:xfrm>
            <a:custGeom>
              <a:avLst/>
              <a:gdLst>
                <a:gd name="T0" fmla="*/ 16 w 50"/>
                <a:gd name="T1" fmla="*/ 78 h 84"/>
                <a:gd name="T2" fmla="*/ 16 w 50"/>
                <a:gd name="T3" fmla="*/ 78 h 84"/>
                <a:gd name="T4" fmla="*/ 22 w 50"/>
                <a:gd name="T5" fmla="*/ 72 h 84"/>
                <a:gd name="T6" fmla="*/ 26 w 50"/>
                <a:gd name="T7" fmla="*/ 64 h 84"/>
                <a:gd name="T8" fmla="*/ 28 w 50"/>
                <a:gd name="T9" fmla="*/ 58 h 84"/>
                <a:gd name="T10" fmla="*/ 28 w 50"/>
                <a:gd name="T11" fmla="*/ 50 h 84"/>
                <a:gd name="T12" fmla="*/ 28 w 50"/>
                <a:gd name="T13" fmla="*/ 50 h 84"/>
                <a:gd name="T14" fmla="*/ 26 w 50"/>
                <a:gd name="T15" fmla="*/ 38 h 84"/>
                <a:gd name="T16" fmla="*/ 20 w 50"/>
                <a:gd name="T17" fmla="*/ 28 h 84"/>
                <a:gd name="T18" fmla="*/ 12 w 50"/>
                <a:gd name="T19" fmla="*/ 18 h 84"/>
                <a:gd name="T20" fmla="*/ 0 w 50"/>
                <a:gd name="T21" fmla="*/ 10 h 84"/>
                <a:gd name="T22" fmla="*/ 0 w 50"/>
                <a:gd name="T23" fmla="*/ 10 h 84"/>
                <a:gd name="T24" fmla="*/ 14 w 50"/>
                <a:gd name="T25" fmla="*/ 0 h 84"/>
                <a:gd name="T26" fmla="*/ 14 w 50"/>
                <a:gd name="T27" fmla="*/ 0 h 84"/>
                <a:gd name="T28" fmla="*/ 30 w 50"/>
                <a:gd name="T29" fmla="*/ 10 h 84"/>
                <a:gd name="T30" fmla="*/ 40 w 50"/>
                <a:gd name="T31" fmla="*/ 22 h 84"/>
                <a:gd name="T32" fmla="*/ 48 w 50"/>
                <a:gd name="T33" fmla="*/ 36 h 84"/>
                <a:gd name="T34" fmla="*/ 50 w 50"/>
                <a:gd name="T35" fmla="*/ 42 h 84"/>
                <a:gd name="T36" fmla="*/ 50 w 50"/>
                <a:gd name="T37" fmla="*/ 50 h 84"/>
                <a:gd name="T38" fmla="*/ 50 w 50"/>
                <a:gd name="T39" fmla="*/ 50 h 84"/>
                <a:gd name="T40" fmla="*/ 48 w 50"/>
                <a:gd name="T41" fmla="*/ 58 h 84"/>
                <a:gd name="T42" fmla="*/ 46 w 50"/>
                <a:gd name="T43" fmla="*/ 68 h 84"/>
                <a:gd name="T44" fmla="*/ 40 w 50"/>
                <a:gd name="T45" fmla="*/ 76 h 84"/>
                <a:gd name="T46" fmla="*/ 34 w 50"/>
                <a:gd name="T47" fmla="*/ 84 h 84"/>
                <a:gd name="T48" fmla="*/ 34 w 50"/>
                <a:gd name="T49" fmla="*/ 84 h 84"/>
                <a:gd name="T50" fmla="*/ 16 w 50"/>
                <a:gd name="T51"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16" y="78"/>
                  </a:moveTo>
                  <a:lnTo>
                    <a:pt x="16" y="78"/>
                  </a:lnTo>
                  <a:lnTo>
                    <a:pt x="22" y="72"/>
                  </a:lnTo>
                  <a:lnTo>
                    <a:pt x="26" y="64"/>
                  </a:lnTo>
                  <a:lnTo>
                    <a:pt x="28" y="58"/>
                  </a:lnTo>
                  <a:lnTo>
                    <a:pt x="28" y="50"/>
                  </a:lnTo>
                  <a:lnTo>
                    <a:pt x="28" y="50"/>
                  </a:lnTo>
                  <a:lnTo>
                    <a:pt x="26" y="38"/>
                  </a:lnTo>
                  <a:lnTo>
                    <a:pt x="20" y="28"/>
                  </a:lnTo>
                  <a:lnTo>
                    <a:pt x="12" y="18"/>
                  </a:lnTo>
                  <a:lnTo>
                    <a:pt x="0" y="10"/>
                  </a:lnTo>
                  <a:lnTo>
                    <a:pt x="0" y="10"/>
                  </a:lnTo>
                  <a:lnTo>
                    <a:pt x="14" y="0"/>
                  </a:lnTo>
                  <a:lnTo>
                    <a:pt x="14" y="0"/>
                  </a:lnTo>
                  <a:lnTo>
                    <a:pt x="30" y="10"/>
                  </a:lnTo>
                  <a:lnTo>
                    <a:pt x="40" y="22"/>
                  </a:lnTo>
                  <a:lnTo>
                    <a:pt x="48" y="36"/>
                  </a:lnTo>
                  <a:lnTo>
                    <a:pt x="50" y="42"/>
                  </a:lnTo>
                  <a:lnTo>
                    <a:pt x="50" y="50"/>
                  </a:lnTo>
                  <a:lnTo>
                    <a:pt x="50" y="50"/>
                  </a:lnTo>
                  <a:lnTo>
                    <a:pt x="48" y="58"/>
                  </a:lnTo>
                  <a:lnTo>
                    <a:pt x="46" y="68"/>
                  </a:lnTo>
                  <a:lnTo>
                    <a:pt x="40" y="76"/>
                  </a:lnTo>
                  <a:lnTo>
                    <a:pt x="34" y="84"/>
                  </a:lnTo>
                  <a:lnTo>
                    <a:pt x="34" y="84"/>
                  </a:lnTo>
                  <a:lnTo>
                    <a:pt x="16"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0" name="Freeform 1634">
              <a:extLst>
                <a:ext uri="{FF2B5EF4-FFF2-40B4-BE49-F238E27FC236}">
                  <a16:creationId xmlns:a16="http://schemas.microsoft.com/office/drawing/2014/main" xmlns="" id="{1F46D820-5AB9-41A1-A0F1-B2E23DE2F92B}"/>
                </a:ext>
              </a:extLst>
            </p:cNvPr>
            <p:cNvSpPr>
              <a:spLocks/>
            </p:cNvSpPr>
            <p:nvPr/>
          </p:nvSpPr>
          <p:spPr bwMode="auto">
            <a:xfrm>
              <a:off x="15916275" y="11849100"/>
              <a:ext cx="79375" cy="133350"/>
            </a:xfrm>
            <a:custGeom>
              <a:avLst/>
              <a:gdLst>
                <a:gd name="T0" fmla="*/ 50 w 50"/>
                <a:gd name="T1" fmla="*/ 10 h 84"/>
                <a:gd name="T2" fmla="*/ 50 w 50"/>
                <a:gd name="T3" fmla="*/ 10 h 84"/>
                <a:gd name="T4" fmla="*/ 38 w 50"/>
                <a:gd name="T5" fmla="*/ 18 h 84"/>
                <a:gd name="T6" fmla="*/ 30 w 50"/>
                <a:gd name="T7" fmla="*/ 28 h 84"/>
                <a:gd name="T8" fmla="*/ 24 w 50"/>
                <a:gd name="T9" fmla="*/ 38 h 84"/>
                <a:gd name="T10" fmla="*/ 22 w 50"/>
                <a:gd name="T11" fmla="*/ 50 h 84"/>
                <a:gd name="T12" fmla="*/ 22 w 50"/>
                <a:gd name="T13" fmla="*/ 50 h 84"/>
                <a:gd name="T14" fmla="*/ 22 w 50"/>
                <a:gd name="T15" fmla="*/ 58 h 84"/>
                <a:gd name="T16" fmla="*/ 26 w 50"/>
                <a:gd name="T17" fmla="*/ 64 h 84"/>
                <a:gd name="T18" fmla="*/ 30 w 50"/>
                <a:gd name="T19" fmla="*/ 72 h 84"/>
                <a:gd name="T20" fmla="*/ 36 w 50"/>
                <a:gd name="T21" fmla="*/ 78 h 84"/>
                <a:gd name="T22" fmla="*/ 36 w 50"/>
                <a:gd name="T23" fmla="*/ 78 h 84"/>
                <a:gd name="T24" fmla="*/ 16 w 50"/>
                <a:gd name="T25" fmla="*/ 84 h 84"/>
                <a:gd name="T26" fmla="*/ 16 w 50"/>
                <a:gd name="T27" fmla="*/ 84 h 84"/>
                <a:gd name="T28" fmla="*/ 10 w 50"/>
                <a:gd name="T29" fmla="*/ 76 h 84"/>
                <a:gd name="T30" fmla="*/ 6 w 50"/>
                <a:gd name="T31" fmla="*/ 68 h 84"/>
                <a:gd name="T32" fmla="*/ 2 w 50"/>
                <a:gd name="T33" fmla="*/ 58 h 84"/>
                <a:gd name="T34" fmla="*/ 0 w 50"/>
                <a:gd name="T35" fmla="*/ 50 h 84"/>
                <a:gd name="T36" fmla="*/ 0 w 50"/>
                <a:gd name="T37" fmla="*/ 50 h 84"/>
                <a:gd name="T38" fmla="*/ 0 w 50"/>
                <a:gd name="T39" fmla="*/ 42 h 84"/>
                <a:gd name="T40" fmla="*/ 2 w 50"/>
                <a:gd name="T41" fmla="*/ 36 h 84"/>
                <a:gd name="T42" fmla="*/ 10 w 50"/>
                <a:gd name="T43" fmla="*/ 22 h 84"/>
                <a:gd name="T44" fmla="*/ 22 w 50"/>
                <a:gd name="T45" fmla="*/ 10 h 84"/>
                <a:gd name="T46" fmla="*/ 36 w 50"/>
                <a:gd name="T47" fmla="*/ 0 h 84"/>
                <a:gd name="T48" fmla="*/ 36 w 50"/>
                <a:gd name="T49" fmla="*/ 0 h 84"/>
                <a:gd name="T50" fmla="*/ 50 w 50"/>
                <a:gd name="T51"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50" y="10"/>
                  </a:moveTo>
                  <a:lnTo>
                    <a:pt x="50" y="10"/>
                  </a:lnTo>
                  <a:lnTo>
                    <a:pt x="38" y="18"/>
                  </a:lnTo>
                  <a:lnTo>
                    <a:pt x="30" y="28"/>
                  </a:lnTo>
                  <a:lnTo>
                    <a:pt x="24" y="38"/>
                  </a:lnTo>
                  <a:lnTo>
                    <a:pt x="22" y="50"/>
                  </a:lnTo>
                  <a:lnTo>
                    <a:pt x="22" y="50"/>
                  </a:lnTo>
                  <a:lnTo>
                    <a:pt x="22" y="58"/>
                  </a:lnTo>
                  <a:lnTo>
                    <a:pt x="26" y="64"/>
                  </a:lnTo>
                  <a:lnTo>
                    <a:pt x="30" y="72"/>
                  </a:lnTo>
                  <a:lnTo>
                    <a:pt x="36" y="78"/>
                  </a:lnTo>
                  <a:lnTo>
                    <a:pt x="36" y="78"/>
                  </a:lnTo>
                  <a:lnTo>
                    <a:pt x="16" y="84"/>
                  </a:lnTo>
                  <a:lnTo>
                    <a:pt x="16" y="84"/>
                  </a:lnTo>
                  <a:lnTo>
                    <a:pt x="10" y="76"/>
                  </a:lnTo>
                  <a:lnTo>
                    <a:pt x="6" y="68"/>
                  </a:lnTo>
                  <a:lnTo>
                    <a:pt x="2" y="58"/>
                  </a:lnTo>
                  <a:lnTo>
                    <a:pt x="0" y="50"/>
                  </a:lnTo>
                  <a:lnTo>
                    <a:pt x="0" y="50"/>
                  </a:lnTo>
                  <a:lnTo>
                    <a:pt x="0" y="42"/>
                  </a:lnTo>
                  <a:lnTo>
                    <a:pt x="2" y="36"/>
                  </a:lnTo>
                  <a:lnTo>
                    <a:pt x="10" y="22"/>
                  </a:lnTo>
                  <a:lnTo>
                    <a:pt x="22" y="10"/>
                  </a:lnTo>
                  <a:lnTo>
                    <a:pt x="36" y="0"/>
                  </a:lnTo>
                  <a:lnTo>
                    <a:pt x="36" y="0"/>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1" name="Freeform 1635">
              <a:extLst>
                <a:ext uri="{FF2B5EF4-FFF2-40B4-BE49-F238E27FC236}">
                  <a16:creationId xmlns:a16="http://schemas.microsoft.com/office/drawing/2014/main" xmlns="" id="{21722BBD-C542-4C99-A26A-7FCBE6FFC90C}"/>
                </a:ext>
              </a:extLst>
            </p:cNvPr>
            <p:cNvSpPr>
              <a:spLocks/>
            </p:cNvSpPr>
            <p:nvPr/>
          </p:nvSpPr>
          <p:spPr bwMode="auto">
            <a:xfrm>
              <a:off x="15916275" y="11849100"/>
              <a:ext cx="79375" cy="133350"/>
            </a:xfrm>
            <a:custGeom>
              <a:avLst/>
              <a:gdLst>
                <a:gd name="T0" fmla="*/ 50 w 50"/>
                <a:gd name="T1" fmla="*/ 10 h 84"/>
                <a:gd name="T2" fmla="*/ 50 w 50"/>
                <a:gd name="T3" fmla="*/ 10 h 84"/>
                <a:gd name="T4" fmla="*/ 38 w 50"/>
                <a:gd name="T5" fmla="*/ 18 h 84"/>
                <a:gd name="T6" fmla="*/ 30 w 50"/>
                <a:gd name="T7" fmla="*/ 28 h 84"/>
                <a:gd name="T8" fmla="*/ 24 w 50"/>
                <a:gd name="T9" fmla="*/ 38 h 84"/>
                <a:gd name="T10" fmla="*/ 22 w 50"/>
                <a:gd name="T11" fmla="*/ 50 h 84"/>
                <a:gd name="T12" fmla="*/ 22 w 50"/>
                <a:gd name="T13" fmla="*/ 50 h 84"/>
                <a:gd name="T14" fmla="*/ 22 w 50"/>
                <a:gd name="T15" fmla="*/ 58 h 84"/>
                <a:gd name="T16" fmla="*/ 26 w 50"/>
                <a:gd name="T17" fmla="*/ 64 h 84"/>
                <a:gd name="T18" fmla="*/ 30 w 50"/>
                <a:gd name="T19" fmla="*/ 72 h 84"/>
                <a:gd name="T20" fmla="*/ 36 w 50"/>
                <a:gd name="T21" fmla="*/ 78 h 84"/>
                <a:gd name="T22" fmla="*/ 36 w 50"/>
                <a:gd name="T23" fmla="*/ 78 h 84"/>
                <a:gd name="T24" fmla="*/ 16 w 50"/>
                <a:gd name="T25" fmla="*/ 84 h 84"/>
                <a:gd name="T26" fmla="*/ 16 w 50"/>
                <a:gd name="T27" fmla="*/ 84 h 84"/>
                <a:gd name="T28" fmla="*/ 10 w 50"/>
                <a:gd name="T29" fmla="*/ 76 h 84"/>
                <a:gd name="T30" fmla="*/ 6 w 50"/>
                <a:gd name="T31" fmla="*/ 68 h 84"/>
                <a:gd name="T32" fmla="*/ 2 w 50"/>
                <a:gd name="T33" fmla="*/ 58 h 84"/>
                <a:gd name="T34" fmla="*/ 0 w 50"/>
                <a:gd name="T35" fmla="*/ 50 h 84"/>
                <a:gd name="T36" fmla="*/ 0 w 50"/>
                <a:gd name="T37" fmla="*/ 50 h 84"/>
                <a:gd name="T38" fmla="*/ 0 w 50"/>
                <a:gd name="T39" fmla="*/ 42 h 84"/>
                <a:gd name="T40" fmla="*/ 2 w 50"/>
                <a:gd name="T41" fmla="*/ 36 h 84"/>
                <a:gd name="T42" fmla="*/ 10 w 50"/>
                <a:gd name="T43" fmla="*/ 22 h 84"/>
                <a:gd name="T44" fmla="*/ 22 w 50"/>
                <a:gd name="T45" fmla="*/ 10 h 84"/>
                <a:gd name="T46" fmla="*/ 36 w 50"/>
                <a:gd name="T47" fmla="*/ 0 h 84"/>
                <a:gd name="T48" fmla="*/ 36 w 50"/>
                <a:gd name="T49" fmla="*/ 0 h 84"/>
                <a:gd name="T50" fmla="*/ 50 w 50"/>
                <a:gd name="T51"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84">
                  <a:moveTo>
                    <a:pt x="50" y="10"/>
                  </a:moveTo>
                  <a:lnTo>
                    <a:pt x="50" y="10"/>
                  </a:lnTo>
                  <a:lnTo>
                    <a:pt x="38" y="18"/>
                  </a:lnTo>
                  <a:lnTo>
                    <a:pt x="30" y="28"/>
                  </a:lnTo>
                  <a:lnTo>
                    <a:pt x="24" y="38"/>
                  </a:lnTo>
                  <a:lnTo>
                    <a:pt x="22" y="50"/>
                  </a:lnTo>
                  <a:lnTo>
                    <a:pt x="22" y="50"/>
                  </a:lnTo>
                  <a:lnTo>
                    <a:pt x="22" y="58"/>
                  </a:lnTo>
                  <a:lnTo>
                    <a:pt x="26" y="64"/>
                  </a:lnTo>
                  <a:lnTo>
                    <a:pt x="30" y="72"/>
                  </a:lnTo>
                  <a:lnTo>
                    <a:pt x="36" y="78"/>
                  </a:lnTo>
                  <a:lnTo>
                    <a:pt x="36" y="78"/>
                  </a:lnTo>
                  <a:lnTo>
                    <a:pt x="16" y="84"/>
                  </a:lnTo>
                  <a:lnTo>
                    <a:pt x="16" y="84"/>
                  </a:lnTo>
                  <a:lnTo>
                    <a:pt x="10" y="76"/>
                  </a:lnTo>
                  <a:lnTo>
                    <a:pt x="6" y="68"/>
                  </a:lnTo>
                  <a:lnTo>
                    <a:pt x="2" y="58"/>
                  </a:lnTo>
                  <a:lnTo>
                    <a:pt x="0" y="50"/>
                  </a:lnTo>
                  <a:lnTo>
                    <a:pt x="0" y="50"/>
                  </a:lnTo>
                  <a:lnTo>
                    <a:pt x="0" y="42"/>
                  </a:lnTo>
                  <a:lnTo>
                    <a:pt x="2" y="36"/>
                  </a:lnTo>
                  <a:lnTo>
                    <a:pt x="10" y="22"/>
                  </a:lnTo>
                  <a:lnTo>
                    <a:pt x="22" y="10"/>
                  </a:lnTo>
                  <a:lnTo>
                    <a:pt x="36" y="0"/>
                  </a:lnTo>
                  <a:lnTo>
                    <a:pt x="36" y="0"/>
                  </a:lnTo>
                  <a:lnTo>
                    <a:pt x="5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2" name="Freeform 1636">
              <a:extLst>
                <a:ext uri="{FF2B5EF4-FFF2-40B4-BE49-F238E27FC236}">
                  <a16:creationId xmlns:a16="http://schemas.microsoft.com/office/drawing/2014/main" xmlns="" id="{5BDB8732-121B-435E-8F94-038D4060BFD2}"/>
                </a:ext>
              </a:extLst>
            </p:cNvPr>
            <p:cNvSpPr>
              <a:spLocks/>
            </p:cNvSpPr>
            <p:nvPr/>
          </p:nvSpPr>
          <p:spPr bwMode="auto">
            <a:xfrm>
              <a:off x="16046450" y="11915775"/>
              <a:ext cx="139700" cy="120650"/>
            </a:xfrm>
            <a:custGeom>
              <a:avLst/>
              <a:gdLst>
                <a:gd name="T0" fmla="*/ 56 w 88"/>
                <a:gd name="T1" fmla="*/ 8 h 76"/>
                <a:gd name="T2" fmla="*/ 56 w 88"/>
                <a:gd name="T3" fmla="*/ 8 h 76"/>
                <a:gd name="T4" fmla="*/ 56 w 88"/>
                <a:gd name="T5" fmla="*/ 10 h 76"/>
                <a:gd name="T6" fmla="*/ 52 w 88"/>
                <a:gd name="T7" fmla="*/ 14 h 76"/>
                <a:gd name="T8" fmla="*/ 52 w 88"/>
                <a:gd name="T9" fmla="*/ 14 h 76"/>
                <a:gd name="T10" fmla="*/ 88 w 88"/>
                <a:gd name="T11" fmla="*/ 76 h 76"/>
                <a:gd name="T12" fmla="*/ 88 w 88"/>
                <a:gd name="T13" fmla="*/ 76 h 76"/>
                <a:gd name="T14" fmla="*/ 0 w 88"/>
                <a:gd name="T15" fmla="*/ 76 h 76"/>
                <a:gd name="T16" fmla="*/ 0 w 88"/>
                <a:gd name="T17" fmla="*/ 76 h 76"/>
                <a:gd name="T18" fmla="*/ 38 w 88"/>
                <a:gd name="T19" fmla="*/ 14 h 76"/>
                <a:gd name="T20" fmla="*/ 38 w 88"/>
                <a:gd name="T21" fmla="*/ 14 h 76"/>
                <a:gd name="T22" fmla="*/ 34 w 88"/>
                <a:gd name="T23" fmla="*/ 12 h 76"/>
                <a:gd name="T24" fmla="*/ 34 w 88"/>
                <a:gd name="T25" fmla="*/ 12 h 76"/>
                <a:gd name="T26" fmla="*/ 32 w 88"/>
                <a:gd name="T27" fmla="*/ 10 h 76"/>
                <a:gd name="T28" fmla="*/ 30 w 88"/>
                <a:gd name="T29" fmla="*/ 8 h 76"/>
                <a:gd name="T30" fmla="*/ 30 w 88"/>
                <a:gd name="T31" fmla="*/ 8 h 76"/>
                <a:gd name="T32" fmla="*/ 32 w 88"/>
                <a:gd name="T33" fmla="*/ 4 h 76"/>
                <a:gd name="T34" fmla="*/ 34 w 88"/>
                <a:gd name="T35" fmla="*/ 2 h 76"/>
                <a:gd name="T36" fmla="*/ 38 w 88"/>
                <a:gd name="T37" fmla="*/ 0 h 76"/>
                <a:gd name="T38" fmla="*/ 44 w 88"/>
                <a:gd name="T39" fmla="*/ 0 h 76"/>
                <a:gd name="T40" fmla="*/ 44 w 88"/>
                <a:gd name="T41" fmla="*/ 0 h 76"/>
                <a:gd name="T42" fmla="*/ 50 w 88"/>
                <a:gd name="T43" fmla="*/ 0 h 76"/>
                <a:gd name="T44" fmla="*/ 54 w 88"/>
                <a:gd name="T45" fmla="*/ 2 h 76"/>
                <a:gd name="T46" fmla="*/ 54 w 88"/>
                <a:gd name="T47" fmla="*/ 2 h 76"/>
                <a:gd name="T48" fmla="*/ 56 w 88"/>
                <a:gd name="T49" fmla="*/ 4 h 76"/>
                <a:gd name="T50" fmla="*/ 56 w 88"/>
                <a:gd name="T5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6">
                  <a:moveTo>
                    <a:pt x="56" y="8"/>
                  </a:moveTo>
                  <a:lnTo>
                    <a:pt x="56" y="8"/>
                  </a:lnTo>
                  <a:lnTo>
                    <a:pt x="56" y="10"/>
                  </a:lnTo>
                  <a:lnTo>
                    <a:pt x="52" y="14"/>
                  </a:lnTo>
                  <a:lnTo>
                    <a:pt x="52" y="14"/>
                  </a:lnTo>
                  <a:lnTo>
                    <a:pt x="88" y="76"/>
                  </a:lnTo>
                  <a:lnTo>
                    <a:pt x="88" y="76"/>
                  </a:lnTo>
                  <a:lnTo>
                    <a:pt x="0" y="76"/>
                  </a:lnTo>
                  <a:lnTo>
                    <a:pt x="0" y="76"/>
                  </a:lnTo>
                  <a:lnTo>
                    <a:pt x="38" y="14"/>
                  </a:lnTo>
                  <a:lnTo>
                    <a:pt x="38" y="14"/>
                  </a:lnTo>
                  <a:lnTo>
                    <a:pt x="34" y="12"/>
                  </a:lnTo>
                  <a:lnTo>
                    <a:pt x="34" y="12"/>
                  </a:lnTo>
                  <a:lnTo>
                    <a:pt x="32" y="10"/>
                  </a:lnTo>
                  <a:lnTo>
                    <a:pt x="30" y="8"/>
                  </a:lnTo>
                  <a:lnTo>
                    <a:pt x="30" y="8"/>
                  </a:lnTo>
                  <a:lnTo>
                    <a:pt x="32" y="4"/>
                  </a:lnTo>
                  <a:lnTo>
                    <a:pt x="34" y="2"/>
                  </a:lnTo>
                  <a:lnTo>
                    <a:pt x="38" y="0"/>
                  </a:lnTo>
                  <a:lnTo>
                    <a:pt x="44" y="0"/>
                  </a:lnTo>
                  <a:lnTo>
                    <a:pt x="44" y="0"/>
                  </a:lnTo>
                  <a:lnTo>
                    <a:pt x="50" y="0"/>
                  </a:lnTo>
                  <a:lnTo>
                    <a:pt x="54" y="2"/>
                  </a:lnTo>
                  <a:lnTo>
                    <a:pt x="54" y="2"/>
                  </a:lnTo>
                  <a:lnTo>
                    <a:pt x="56" y="4"/>
                  </a:lnTo>
                  <a:lnTo>
                    <a:pt x="56"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3" name="Freeform 1637">
              <a:extLst>
                <a:ext uri="{FF2B5EF4-FFF2-40B4-BE49-F238E27FC236}">
                  <a16:creationId xmlns:a16="http://schemas.microsoft.com/office/drawing/2014/main" xmlns="" id="{D50BBD2F-59EA-466D-A61E-019C977F2FE5}"/>
                </a:ext>
              </a:extLst>
            </p:cNvPr>
            <p:cNvSpPr>
              <a:spLocks/>
            </p:cNvSpPr>
            <p:nvPr/>
          </p:nvSpPr>
          <p:spPr bwMode="auto">
            <a:xfrm>
              <a:off x="16046450" y="11915775"/>
              <a:ext cx="139700" cy="120650"/>
            </a:xfrm>
            <a:custGeom>
              <a:avLst/>
              <a:gdLst>
                <a:gd name="T0" fmla="*/ 56 w 88"/>
                <a:gd name="T1" fmla="*/ 8 h 76"/>
                <a:gd name="T2" fmla="*/ 56 w 88"/>
                <a:gd name="T3" fmla="*/ 8 h 76"/>
                <a:gd name="T4" fmla="*/ 56 w 88"/>
                <a:gd name="T5" fmla="*/ 10 h 76"/>
                <a:gd name="T6" fmla="*/ 52 w 88"/>
                <a:gd name="T7" fmla="*/ 14 h 76"/>
                <a:gd name="T8" fmla="*/ 52 w 88"/>
                <a:gd name="T9" fmla="*/ 14 h 76"/>
                <a:gd name="T10" fmla="*/ 88 w 88"/>
                <a:gd name="T11" fmla="*/ 76 h 76"/>
                <a:gd name="T12" fmla="*/ 88 w 88"/>
                <a:gd name="T13" fmla="*/ 76 h 76"/>
                <a:gd name="T14" fmla="*/ 0 w 88"/>
                <a:gd name="T15" fmla="*/ 76 h 76"/>
                <a:gd name="T16" fmla="*/ 0 w 88"/>
                <a:gd name="T17" fmla="*/ 76 h 76"/>
                <a:gd name="T18" fmla="*/ 38 w 88"/>
                <a:gd name="T19" fmla="*/ 14 h 76"/>
                <a:gd name="T20" fmla="*/ 38 w 88"/>
                <a:gd name="T21" fmla="*/ 14 h 76"/>
                <a:gd name="T22" fmla="*/ 34 w 88"/>
                <a:gd name="T23" fmla="*/ 12 h 76"/>
                <a:gd name="T24" fmla="*/ 34 w 88"/>
                <a:gd name="T25" fmla="*/ 12 h 76"/>
                <a:gd name="T26" fmla="*/ 32 w 88"/>
                <a:gd name="T27" fmla="*/ 10 h 76"/>
                <a:gd name="T28" fmla="*/ 30 w 88"/>
                <a:gd name="T29" fmla="*/ 8 h 76"/>
                <a:gd name="T30" fmla="*/ 30 w 88"/>
                <a:gd name="T31" fmla="*/ 8 h 76"/>
                <a:gd name="T32" fmla="*/ 32 w 88"/>
                <a:gd name="T33" fmla="*/ 4 h 76"/>
                <a:gd name="T34" fmla="*/ 34 w 88"/>
                <a:gd name="T35" fmla="*/ 2 h 76"/>
                <a:gd name="T36" fmla="*/ 38 w 88"/>
                <a:gd name="T37" fmla="*/ 0 h 76"/>
                <a:gd name="T38" fmla="*/ 44 w 88"/>
                <a:gd name="T39" fmla="*/ 0 h 76"/>
                <a:gd name="T40" fmla="*/ 44 w 88"/>
                <a:gd name="T41" fmla="*/ 0 h 76"/>
                <a:gd name="T42" fmla="*/ 50 w 88"/>
                <a:gd name="T43" fmla="*/ 0 h 76"/>
                <a:gd name="T44" fmla="*/ 54 w 88"/>
                <a:gd name="T45" fmla="*/ 2 h 76"/>
                <a:gd name="T46" fmla="*/ 54 w 88"/>
                <a:gd name="T47" fmla="*/ 2 h 76"/>
                <a:gd name="T48" fmla="*/ 56 w 88"/>
                <a:gd name="T49" fmla="*/ 4 h 76"/>
                <a:gd name="T50" fmla="*/ 56 w 88"/>
                <a:gd name="T5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6">
                  <a:moveTo>
                    <a:pt x="56" y="8"/>
                  </a:moveTo>
                  <a:lnTo>
                    <a:pt x="56" y="8"/>
                  </a:lnTo>
                  <a:lnTo>
                    <a:pt x="56" y="10"/>
                  </a:lnTo>
                  <a:lnTo>
                    <a:pt x="52" y="14"/>
                  </a:lnTo>
                  <a:lnTo>
                    <a:pt x="52" y="14"/>
                  </a:lnTo>
                  <a:lnTo>
                    <a:pt x="88" y="76"/>
                  </a:lnTo>
                  <a:lnTo>
                    <a:pt x="88" y="76"/>
                  </a:lnTo>
                  <a:lnTo>
                    <a:pt x="0" y="76"/>
                  </a:lnTo>
                  <a:lnTo>
                    <a:pt x="0" y="76"/>
                  </a:lnTo>
                  <a:lnTo>
                    <a:pt x="38" y="14"/>
                  </a:lnTo>
                  <a:lnTo>
                    <a:pt x="38" y="14"/>
                  </a:lnTo>
                  <a:lnTo>
                    <a:pt x="34" y="12"/>
                  </a:lnTo>
                  <a:lnTo>
                    <a:pt x="34" y="12"/>
                  </a:lnTo>
                  <a:lnTo>
                    <a:pt x="32" y="10"/>
                  </a:lnTo>
                  <a:lnTo>
                    <a:pt x="30" y="8"/>
                  </a:lnTo>
                  <a:lnTo>
                    <a:pt x="30" y="8"/>
                  </a:lnTo>
                  <a:lnTo>
                    <a:pt x="32" y="4"/>
                  </a:lnTo>
                  <a:lnTo>
                    <a:pt x="34" y="2"/>
                  </a:lnTo>
                  <a:lnTo>
                    <a:pt x="38" y="0"/>
                  </a:lnTo>
                  <a:lnTo>
                    <a:pt x="44" y="0"/>
                  </a:lnTo>
                  <a:lnTo>
                    <a:pt x="44" y="0"/>
                  </a:lnTo>
                  <a:lnTo>
                    <a:pt x="50" y="0"/>
                  </a:lnTo>
                  <a:lnTo>
                    <a:pt x="54" y="2"/>
                  </a:lnTo>
                  <a:lnTo>
                    <a:pt x="54" y="2"/>
                  </a:lnTo>
                  <a:lnTo>
                    <a:pt x="56" y="4"/>
                  </a:lnTo>
                  <a:lnTo>
                    <a:pt x="56"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524" name="Rectangle 1638">
            <a:extLst>
              <a:ext uri="{FF2B5EF4-FFF2-40B4-BE49-F238E27FC236}">
                <a16:creationId xmlns:a16="http://schemas.microsoft.com/office/drawing/2014/main" xmlns="" id="{30476801-8641-4E83-9B99-CCAE708EE446}"/>
              </a:ext>
            </a:extLst>
          </p:cNvPr>
          <p:cNvSpPr>
            <a:spLocks noChangeArrowheads="1"/>
          </p:cNvSpPr>
          <p:nvPr/>
        </p:nvSpPr>
        <p:spPr bwMode="auto">
          <a:xfrm>
            <a:off x="4601227" y="4076164"/>
            <a:ext cx="46006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日志源2</a:t>
            </a:r>
            <a:endParaRPr lang="zh-CN" altLang="zh-CN" sz="1000" dirty="0"/>
          </a:p>
        </p:txBody>
      </p:sp>
      <p:grpSp>
        <p:nvGrpSpPr>
          <p:cNvPr id="525" name="组合 524">
            <a:extLst>
              <a:ext uri="{FF2B5EF4-FFF2-40B4-BE49-F238E27FC236}">
                <a16:creationId xmlns:a16="http://schemas.microsoft.com/office/drawing/2014/main" xmlns="" id="{B995A09C-68C4-4892-8BAB-8A6370214617}"/>
              </a:ext>
            </a:extLst>
          </p:cNvPr>
          <p:cNvGrpSpPr/>
          <p:nvPr/>
        </p:nvGrpSpPr>
        <p:grpSpPr>
          <a:xfrm>
            <a:off x="5186903" y="3851622"/>
            <a:ext cx="120966" cy="190521"/>
            <a:chOff x="17452975" y="11668125"/>
            <a:chExt cx="381000" cy="533400"/>
          </a:xfrm>
        </p:grpSpPr>
        <p:sp>
          <p:nvSpPr>
            <p:cNvPr id="526" name="Freeform 1639">
              <a:extLst>
                <a:ext uri="{FF2B5EF4-FFF2-40B4-BE49-F238E27FC236}">
                  <a16:creationId xmlns:a16="http://schemas.microsoft.com/office/drawing/2014/main" xmlns="" id="{9A39C650-7D46-440E-9FD5-2D8964FF149B}"/>
                </a:ext>
              </a:extLst>
            </p:cNvPr>
            <p:cNvSpPr>
              <a:spLocks/>
            </p:cNvSpPr>
            <p:nvPr/>
          </p:nvSpPr>
          <p:spPr bwMode="auto">
            <a:xfrm>
              <a:off x="17592675" y="11737975"/>
              <a:ext cx="241300" cy="450850"/>
            </a:xfrm>
            <a:custGeom>
              <a:avLst/>
              <a:gdLst>
                <a:gd name="T0" fmla="*/ 0 w 152"/>
                <a:gd name="T1" fmla="*/ 86 h 284"/>
                <a:gd name="T2" fmla="*/ 152 w 152"/>
                <a:gd name="T3" fmla="*/ 0 h 284"/>
                <a:gd name="T4" fmla="*/ 150 w 152"/>
                <a:gd name="T5" fmla="*/ 198 h 284"/>
                <a:gd name="T6" fmla="*/ 0 w 152"/>
                <a:gd name="T7" fmla="*/ 284 h 284"/>
                <a:gd name="T8" fmla="*/ 0 w 152"/>
                <a:gd name="T9" fmla="*/ 86 h 284"/>
              </a:gdLst>
              <a:ahLst/>
              <a:cxnLst>
                <a:cxn ang="0">
                  <a:pos x="T0" y="T1"/>
                </a:cxn>
                <a:cxn ang="0">
                  <a:pos x="T2" y="T3"/>
                </a:cxn>
                <a:cxn ang="0">
                  <a:pos x="T4" y="T5"/>
                </a:cxn>
                <a:cxn ang="0">
                  <a:pos x="T6" y="T7"/>
                </a:cxn>
                <a:cxn ang="0">
                  <a:pos x="T8" y="T9"/>
                </a:cxn>
              </a:cxnLst>
              <a:rect l="0" t="0" r="r" b="b"/>
              <a:pathLst>
                <a:path w="152" h="284">
                  <a:moveTo>
                    <a:pt x="0" y="86"/>
                  </a:moveTo>
                  <a:lnTo>
                    <a:pt x="152" y="0"/>
                  </a:lnTo>
                  <a:lnTo>
                    <a:pt x="150" y="198"/>
                  </a:lnTo>
                  <a:lnTo>
                    <a:pt x="0" y="284"/>
                  </a:lnTo>
                  <a:lnTo>
                    <a:pt x="0" y="86"/>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7" name="Freeform 1640">
              <a:extLst>
                <a:ext uri="{FF2B5EF4-FFF2-40B4-BE49-F238E27FC236}">
                  <a16:creationId xmlns:a16="http://schemas.microsoft.com/office/drawing/2014/main" xmlns="" id="{4FA9B699-5A82-452F-B534-9C6AD67EC3F9}"/>
                </a:ext>
              </a:extLst>
            </p:cNvPr>
            <p:cNvSpPr>
              <a:spLocks/>
            </p:cNvSpPr>
            <p:nvPr/>
          </p:nvSpPr>
          <p:spPr bwMode="auto">
            <a:xfrm>
              <a:off x="17592675" y="11737975"/>
              <a:ext cx="241300" cy="450850"/>
            </a:xfrm>
            <a:custGeom>
              <a:avLst/>
              <a:gdLst>
                <a:gd name="T0" fmla="*/ 0 w 152"/>
                <a:gd name="T1" fmla="*/ 86 h 284"/>
                <a:gd name="T2" fmla="*/ 152 w 152"/>
                <a:gd name="T3" fmla="*/ 0 h 284"/>
                <a:gd name="T4" fmla="*/ 150 w 152"/>
                <a:gd name="T5" fmla="*/ 198 h 284"/>
                <a:gd name="T6" fmla="*/ 0 w 152"/>
                <a:gd name="T7" fmla="*/ 284 h 284"/>
                <a:gd name="T8" fmla="*/ 0 w 152"/>
                <a:gd name="T9" fmla="*/ 86 h 284"/>
              </a:gdLst>
              <a:ahLst/>
              <a:cxnLst>
                <a:cxn ang="0">
                  <a:pos x="T0" y="T1"/>
                </a:cxn>
                <a:cxn ang="0">
                  <a:pos x="T2" y="T3"/>
                </a:cxn>
                <a:cxn ang="0">
                  <a:pos x="T4" y="T5"/>
                </a:cxn>
                <a:cxn ang="0">
                  <a:pos x="T6" y="T7"/>
                </a:cxn>
                <a:cxn ang="0">
                  <a:pos x="T8" y="T9"/>
                </a:cxn>
              </a:cxnLst>
              <a:rect l="0" t="0" r="r" b="b"/>
              <a:pathLst>
                <a:path w="152" h="284">
                  <a:moveTo>
                    <a:pt x="0" y="86"/>
                  </a:moveTo>
                  <a:lnTo>
                    <a:pt x="152" y="0"/>
                  </a:lnTo>
                  <a:lnTo>
                    <a:pt x="150" y="198"/>
                  </a:lnTo>
                  <a:lnTo>
                    <a:pt x="0" y="284"/>
                  </a:lnTo>
                  <a:lnTo>
                    <a:pt x="0"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8" name="Freeform 1641">
              <a:extLst>
                <a:ext uri="{FF2B5EF4-FFF2-40B4-BE49-F238E27FC236}">
                  <a16:creationId xmlns:a16="http://schemas.microsoft.com/office/drawing/2014/main" xmlns="" id="{CD8AFEBF-F3B7-4BD7-A0D7-ECE0BE2C66BC}"/>
                </a:ext>
              </a:extLst>
            </p:cNvPr>
            <p:cNvSpPr>
              <a:spLocks/>
            </p:cNvSpPr>
            <p:nvPr/>
          </p:nvSpPr>
          <p:spPr bwMode="auto">
            <a:xfrm>
              <a:off x="17472025" y="11668125"/>
              <a:ext cx="361950" cy="206375"/>
            </a:xfrm>
            <a:custGeom>
              <a:avLst/>
              <a:gdLst>
                <a:gd name="T0" fmla="*/ 0 w 228"/>
                <a:gd name="T1" fmla="*/ 86 h 130"/>
                <a:gd name="T2" fmla="*/ 150 w 228"/>
                <a:gd name="T3" fmla="*/ 0 h 130"/>
                <a:gd name="T4" fmla="*/ 228 w 228"/>
                <a:gd name="T5" fmla="*/ 44 h 130"/>
                <a:gd name="T6" fmla="*/ 76 w 228"/>
                <a:gd name="T7" fmla="*/ 130 h 130"/>
                <a:gd name="T8" fmla="*/ 0 w 228"/>
                <a:gd name="T9" fmla="*/ 86 h 130"/>
              </a:gdLst>
              <a:ahLst/>
              <a:cxnLst>
                <a:cxn ang="0">
                  <a:pos x="T0" y="T1"/>
                </a:cxn>
                <a:cxn ang="0">
                  <a:pos x="T2" y="T3"/>
                </a:cxn>
                <a:cxn ang="0">
                  <a:pos x="T4" y="T5"/>
                </a:cxn>
                <a:cxn ang="0">
                  <a:pos x="T6" y="T7"/>
                </a:cxn>
                <a:cxn ang="0">
                  <a:pos x="T8" y="T9"/>
                </a:cxn>
              </a:cxnLst>
              <a:rect l="0" t="0" r="r" b="b"/>
              <a:pathLst>
                <a:path w="228" h="130">
                  <a:moveTo>
                    <a:pt x="0" y="86"/>
                  </a:moveTo>
                  <a:lnTo>
                    <a:pt x="150" y="0"/>
                  </a:lnTo>
                  <a:lnTo>
                    <a:pt x="228" y="44"/>
                  </a:lnTo>
                  <a:lnTo>
                    <a:pt x="76" y="130"/>
                  </a:lnTo>
                  <a:lnTo>
                    <a:pt x="0" y="86"/>
                  </a:lnTo>
                  <a:close/>
                </a:path>
              </a:pathLst>
            </a:custGeom>
            <a:solidFill>
              <a:srgbClr val="475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29" name="Freeform 1642">
              <a:extLst>
                <a:ext uri="{FF2B5EF4-FFF2-40B4-BE49-F238E27FC236}">
                  <a16:creationId xmlns:a16="http://schemas.microsoft.com/office/drawing/2014/main" xmlns="" id="{C03FD305-AA6C-4484-9CAE-BA300F5E8DEC}"/>
                </a:ext>
              </a:extLst>
            </p:cNvPr>
            <p:cNvSpPr>
              <a:spLocks/>
            </p:cNvSpPr>
            <p:nvPr/>
          </p:nvSpPr>
          <p:spPr bwMode="auto">
            <a:xfrm>
              <a:off x="17472025" y="11668125"/>
              <a:ext cx="361950" cy="206375"/>
            </a:xfrm>
            <a:custGeom>
              <a:avLst/>
              <a:gdLst>
                <a:gd name="T0" fmla="*/ 0 w 228"/>
                <a:gd name="T1" fmla="*/ 86 h 130"/>
                <a:gd name="T2" fmla="*/ 150 w 228"/>
                <a:gd name="T3" fmla="*/ 0 h 130"/>
                <a:gd name="T4" fmla="*/ 228 w 228"/>
                <a:gd name="T5" fmla="*/ 44 h 130"/>
                <a:gd name="T6" fmla="*/ 76 w 228"/>
                <a:gd name="T7" fmla="*/ 130 h 130"/>
                <a:gd name="T8" fmla="*/ 0 w 228"/>
                <a:gd name="T9" fmla="*/ 86 h 130"/>
              </a:gdLst>
              <a:ahLst/>
              <a:cxnLst>
                <a:cxn ang="0">
                  <a:pos x="T0" y="T1"/>
                </a:cxn>
                <a:cxn ang="0">
                  <a:pos x="T2" y="T3"/>
                </a:cxn>
                <a:cxn ang="0">
                  <a:pos x="T4" y="T5"/>
                </a:cxn>
                <a:cxn ang="0">
                  <a:pos x="T6" y="T7"/>
                </a:cxn>
                <a:cxn ang="0">
                  <a:pos x="T8" y="T9"/>
                </a:cxn>
              </a:cxnLst>
              <a:rect l="0" t="0" r="r" b="b"/>
              <a:pathLst>
                <a:path w="228" h="130">
                  <a:moveTo>
                    <a:pt x="0" y="86"/>
                  </a:moveTo>
                  <a:lnTo>
                    <a:pt x="150" y="0"/>
                  </a:lnTo>
                  <a:lnTo>
                    <a:pt x="228" y="44"/>
                  </a:lnTo>
                  <a:lnTo>
                    <a:pt x="76" y="130"/>
                  </a:lnTo>
                  <a:lnTo>
                    <a:pt x="0"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0" name="Freeform 1643">
              <a:extLst>
                <a:ext uri="{FF2B5EF4-FFF2-40B4-BE49-F238E27FC236}">
                  <a16:creationId xmlns:a16="http://schemas.microsoft.com/office/drawing/2014/main" xmlns="" id="{5AAE2216-F83F-42F0-9474-FA102EB523CA}"/>
                </a:ext>
              </a:extLst>
            </p:cNvPr>
            <p:cNvSpPr>
              <a:spLocks/>
            </p:cNvSpPr>
            <p:nvPr/>
          </p:nvSpPr>
          <p:spPr bwMode="auto">
            <a:xfrm>
              <a:off x="17468850" y="11804650"/>
              <a:ext cx="123825" cy="384175"/>
            </a:xfrm>
            <a:custGeom>
              <a:avLst/>
              <a:gdLst>
                <a:gd name="T0" fmla="*/ 78 w 78"/>
                <a:gd name="T1" fmla="*/ 44 h 242"/>
                <a:gd name="T2" fmla="*/ 78 w 78"/>
                <a:gd name="T3" fmla="*/ 242 h 242"/>
                <a:gd name="T4" fmla="*/ 0 w 78"/>
                <a:gd name="T5" fmla="*/ 198 h 242"/>
                <a:gd name="T6" fmla="*/ 2 w 78"/>
                <a:gd name="T7" fmla="*/ 0 h 242"/>
                <a:gd name="T8" fmla="*/ 78 w 78"/>
                <a:gd name="T9" fmla="*/ 44 h 242"/>
              </a:gdLst>
              <a:ahLst/>
              <a:cxnLst>
                <a:cxn ang="0">
                  <a:pos x="T0" y="T1"/>
                </a:cxn>
                <a:cxn ang="0">
                  <a:pos x="T2" y="T3"/>
                </a:cxn>
                <a:cxn ang="0">
                  <a:pos x="T4" y="T5"/>
                </a:cxn>
                <a:cxn ang="0">
                  <a:pos x="T6" y="T7"/>
                </a:cxn>
                <a:cxn ang="0">
                  <a:pos x="T8" y="T9"/>
                </a:cxn>
              </a:cxnLst>
              <a:rect l="0" t="0" r="r" b="b"/>
              <a:pathLst>
                <a:path w="78" h="242">
                  <a:moveTo>
                    <a:pt x="78" y="44"/>
                  </a:moveTo>
                  <a:lnTo>
                    <a:pt x="78" y="242"/>
                  </a:lnTo>
                  <a:lnTo>
                    <a:pt x="0" y="198"/>
                  </a:lnTo>
                  <a:lnTo>
                    <a:pt x="2" y="0"/>
                  </a:lnTo>
                  <a:lnTo>
                    <a:pt x="78" y="44"/>
                  </a:lnTo>
                  <a:close/>
                </a:path>
              </a:pathLst>
            </a:custGeom>
            <a:solidFill>
              <a:srgbClr val="3041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1" name="Freeform 1644">
              <a:extLst>
                <a:ext uri="{FF2B5EF4-FFF2-40B4-BE49-F238E27FC236}">
                  <a16:creationId xmlns:a16="http://schemas.microsoft.com/office/drawing/2014/main" xmlns="" id="{D3CF0638-F7BA-4DD1-AFE1-F15297477812}"/>
                </a:ext>
              </a:extLst>
            </p:cNvPr>
            <p:cNvSpPr>
              <a:spLocks/>
            </p:cNvSpPr>
            <p:nvPr/>
          </p:nvSpPr>
          <p:spPr bwMode="auto">
            <a:xfrm>
              <a:off x="17468850" y="11804650"/>
              <a:ext cx="123825" cy="384175"/>
            </a:xfrm>
            <a:custGeom>
              <a:avLst/>
              <a:gdLst>
                <a:gd name="T0" fmla="*/ 78 w 78"/>
                <a:gd name="T1" fmla="*/ 44 h 242"/>
                <a:gd name="T2" fmla="*/ 78 w 78"/>
                <a:gd name="T3" fmla="*/ 242 h 242"/>
                <a:gd name="T4" fmla="*/ 0 w 78"/>
                <a:gd name="T5" fmla="*/ 198 h 242"/>
                <a:gd name="T6" fmla="*/ 2 w 78"/>
                <a:gd name="T7" fmla="*/ 0 h 242"/>
                <a:gd name="T8" fmla="*/ 78 w 78"/>
                <a:gd name="T9" fmla="*/ 44 h 242"/>
              </a:gdLst>
              <a:ahLst/>
              <a:cxnLst>
                <a:cxn ang="0">
                  <a:pos x="T0" y="T1"/>
                </a:cxn>
                <a:cxn ang="0">
                  <a:pos x="T2" y="T3"/>
                </a:cxn>
                <a:cxn ang="0">
                  <a:pos x="T4" y="T5"/>
                </a:cxn>
                <a:cxn ang="0">
                  <a:pos x="T6" y="T7"/>
                </a:cxn>
                <a:cxn ang="0">
                  <a:pos x="T8" y="T9"/>
                </a:cxn>
              </a:cxnLst>
              <a:rect l="0" t="0" r="r" b="b"/>
              <a:pathLst>
                <a:path w="78" h="242">
                  <a:moveTo>
                    <a:pt x="78" y="44"/>
                  </a:moveTo>
                  <a:lnTo>
                    <a:pt x="78" y="242"/>
                  </a:lnTo>
                  <a:lnTo>
                    <a:pt x="0" y="198"/>
                  </a:lnTo>
                  <a:lnTo>
                    <a:pt x="2" y="0"/>
                  </a:lnTo>
                  <a:lnTo>
                    <a:pt x="78"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2" name="Freeform 1645">
              <a:extLst>
                <a:ext uri="{FF2B5EF4-FFF2-40B4-BE49-F238E27FC236}">
                  <a16:creationId xmlns:a16="http://schemas.microsoft.com/office/drawing/2014/main" xmlns="" id="{56DA2BA1-AF95-4942-99D2-BDBFD7CEE86F}"/>
                </a:ext>
              </a:extLst>
            </p:cNvPr>
            <p:cNvSpPr>
              <a:spLocks/>
            </p:cNvSpPr>
            <p:nvPr/>
          </p:nvSpPr>
          <p:spPr bwMode="auto">
            <a:xfrm>
              <a:off x="17484725" y="12118975"/>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3" name="Freeform 1646">
              <a:extLst>
                <a:ext uri="{FF2B5EF4-FFF2-40B4-BE49-F238E27FC236}">
                  <a16:creationId xmlns:a16="http://schemas.microsoft.com/office/drawing/2014/main" xmlns="" id="{61FC1839-89CF-4FFB-8983-E28F851DE8B6}"/>
                </a:ext>
              </a:extLst>
            </p:cNvPr>
            <p:cNvSpPr>
              <a:spLocks/>
            </p:cNvSpPr>
            <p:nvPr/>
          </p:nvSpPr>
          <p:spPr bwMode="auto">
            <a:xfrm>
              <a:off x="17484725" y="12118975"/>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4" name="Freeform 1647">
              <a:extLst>
                <a:ext uri="{FF2B5EF4-FFF2-40B4-BE49-F238E27FC236}">
                  <a16:creationId xmlns:a16="http://schemas.microsoft.com/office/drawing/2014/main" xmlns="" id="{09D21554-EE76-4FE8-BFDF-0C7E4058A93C}"/>
                </a:ext>
              </a:extLst>
            </p:cNvPr>
            <p:cNvSpPr>
              <a:spLocks/>
            </p:cNvSpPr>
            <p:nvPr/>
          </p:nvSpPr>
          <p:spPr bwMode="auto">
            <a:xfrm>
              <a:off x="17484725" y="12103100"/>
              <a:ext cx="12700" cy="15875"/>
            </a:xfrm>
            <a:custGeom>
              <a:avLst/>
              <a:gdLst>
                <a:gd name="T0" fmla="*/ 0 w 8"/>
                <a:gd name="T1" fmla="*/ 6 h 10"/>
                <a:gd name="T2" fmla="*/ 8 w 8"/>
                <a:gd name="T3" fmla="*/ 0 h 10"/>
                <a:gd name="T4" fmla="*/ 8 w 8"/>
                <a:gd name="T5" fmla="*/ 6 h 10"/>
                <a:gd name="T6" fmla="*/ 0 w 8"/>
                <a:gd name="T7" fmla="*/ 10 h 10"/>
                <a:gd name="T8" fmla="*/ 0 w 8"/>
                <a:gd name="T9" fmla="*/ 6 h 10"/>
              </a:gdLst>
              <a:ahLst/>
              <a:cxnLst>
                <a:cxn ang="0">
                  <a:pos x="T0" y="T1"/>
                </a:cxn>
                <a:cxn ang="0">
                  <a:pos x="T2" y="T3"/>
                </a:cxn>
                <a:cxn ang="0">
                  <a:pos x="T4" y="T5"/>
                </a:cxn>
                <a:cxn ang="0">
                  <a:pos x="T6" y="T7"/>
                </a:cxn>
                <a:cxn ang="0">
                  <a:pos x="T8" y="T9"/>
                </a:cxn>
              </a:cxnLst>
              <a:rect l="0" t="0" r="r" b="b"/>
              <a:pathLst>
                <a:path w="8" h="10">
                  <a:moveTo>
                    <a:pt x="0" y="6"/>
                  </a:moveTo>
                  <a:lnTo>
                    <a:pt x="8" y="0"/>
                  </a:lnTo>
                  <a:lnTo>
                    <a:pt x="8" y="6"/>
                  </a:lnTo>
                  <a:lnTo>
                    <a:pt x="0" y="10"/>
                  </a:lnTo>
                  <a:lnTo>
                    <a:pt x="0" y="6"/>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5" name="Freeform 1648">
              <a:extLst>
                <a:ext uri="{FF2B5EF4-FFF2-40B4-BE49-F238E27FC236}">
                  <a16:creationId xmlns:a16="http://schemas.microsoft.com/office/drawing/2014/main" xmlns="" id="{AE6670AF-DE99-4DFF-9700-5E703007F58B}"/>
                </a:ext>
              </a:extLst>
            </p:cNvPr>
            <p:cNvSpPr>
              <a:spLocks/>
            </p:cNvSpPr>
            <p:nvPr/>
          </p:nvSpPr>
          <p:spPr bwMode="auto">
            <a:xfrm>
              <a:off x="17484725" y="12103100"/>
              <a:ext cx="12700" cy="15875"/>
            </a:xfrm>
            <a:custGeom>
              <a:avLst/>
              <a:gdLst>
                <a:gd name="T0" fmla="*/ 0 w 8"/>
                <a:gd name="T1" fmla="*/ 6 h 10"/>
                <a:gd name="T2" fmla="*/ 8 w 8"/>
                <a:gd name="T3" fmla="*/ 0 h 10"/>
                <a:gd name="T4" fmla="*/ 8 w 8"/>
                <a:gd name="T5" fmla="*/ 6 h 10"/>
                <a:gd name="T6" fmla="*/ 0 w 8"/>
                <a:gd name="T7" fmla="*/ 10 h 10"/>
                <a:gd name="T8" fmla="*/ 0 w 8"/>
                <a:gd name="T9" fmla="*/ 6 h 10"/>
              </a:gdLst>
              <a:ahLst/>
              <a:cxnLst>
                <a:cxn ang="0">
                  <a:pos x="T0" y="T1"/>
                </a:cxn>
                <a:cxn ang="0">
                  <a:pos x="T2" y="T3"/>
                </a:cxn>
                <a:cxn ang="0">
                  <a:pos x="T4" y="T5"/>
                </a:cxn>
                <a:cxn ang="0">
                  <a:pos x="T6" y="T7"/>
                </a:cxn>
                <a:cxn ang="0">
                  <a:pos x="T8" y="T9"/>
                </a:cxn>
              </a:cxnLst>
              <a:rect l="0" t="0" r="r" b="b"/>
              <a:pathLst>
                <a:path w="8" h="10">
                  <a:moveTo>
                    <a:pt x="0" y="6"/>
                  </a:moveTo>
                  <a:lnTo>
                    <a:pt x="8" y="0"/>
                  </a:lnTo>
                  <a:lnTo>
                    <a:pt x="8" y="6"/>
                  </a:lnTo>
                  <a:lnTo>
                    <a:pt x="0" y="10"/>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6" name="Freeform 1649">
              <a:extLst>
                <a:ext uri="{FF2B5EF4-FFF2-40B4-BE49-F238E27FC236}">
                  <a16:creationId xmlns:a16="http://schemas.microsoft.com/office/drawing/2014/main" xmlns="" id="{12CDE0F7-616C-42D1-8461-473EA96BF941}"/>
                </a:ext>
              </a:extLst>
            </p:cNvPr>
            <p:cNvSpPr>
              <a:spLocks/>
            </p:cNvSpPr>
            <p:nvPr/>
          </p:nvSpPr>
          <p:spPr bwMode="auto">
            <a:xfrm>
              <a:off x="17484725" y="12093575"/>
              <a:ext cx="12700" cy="12700"/>
            </a:xfrm>
            <a:custGeom>
              <a:avLst/>
              <a:gdLst>
                <a:gd name="T0" fmla="*/ 0 w 8"/>
                <a:gd name="T1" fmla="*/ 2 h 8"/>
                <a:gd name="T2" fmla="*/ 8 w 8"/>
                <a:gd name="T3" fmla="*/ 0 h 8"/>
                <a:gd name="T4" fmla="*/ 8 w 8"/>
                <a:gd name="T5" fmla="*/ 4 h 8"/>
                <a:gd name="T6" fmla="*/ 0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lnTo>
                    <a:pt x="8" y="0"/>
                  </a:lnTo>
                  <a:lnTo>
                    <a:pt x="8" y="4"/>
                  </a:lnTo>
                  <a:lnTo>
                    <a:pt x="0" y="8"/>
                  </a:lnTo>
                  <a:lnTo>
                    <a:pt x="0" y="2"/>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7" name="Freeform 1650">
              <a:extLst>
                <a:ext uri="{FF2B5EF4-FFF2-40B4-BE49-F238E27FC236}">
                  <a16:creationId xmlns:a16="http://schemas.microsoft.com/office/drawing/2014/main" xmlns="" id="{28ABA99A-C4DD-4B0D-9D05-95CB8CE3FC22}"/>
                </a:ext>
              </a:extLst>
            </p:cNvPr>
            <p:cNvSpPr>
              <a:spLocks/>
            </p:cNvSpPr>
            <p:nvPr/>
          </p:nvSpPr>
          <p:spPr bwMode="auto">
            <a:xfrm>
              <a:off x="17484725" y="12093575"/>
              <a:ext cx="12700" cy="12700"/>
            </a:xfrm>
            <a:custGeom>
              <a:avLst/>
              <a:gdLst>
                <a:gd name="T0" fmla="*/ 0 w 8"/>
                <a:gd name="T1" fmla="*/ 2 h 8"/>
                <a:gd name="T2" fmla="*/ 8 w 8"/>
                <a:gd name="T3" fmla="*/ 0 h 8"/>
                <a:gd name="T4" fmla="*/ 8 w 8"/>
                <a:gd name="T5" fmla="*/ 4 h 8"/>
                <a:gd name="T6" fmla="*/ 0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lnTo>
                    <a:pt x="8" y="0"/>
                  </a:lnTo>
                  <a:lnTo>
                    <a:pt x="8" y="4"/>
                  </a:lnTo>
                  <a:lnTo>
                    <a:pt x="0" y="8"/>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8" name="Freeform 1651">
              <a:extLst>
                <a:ext uri="{FF2B5EF4-FFF2-40B4-BE49-F238E27FC236}">
                  <a16:creationId xmlns:a16="http://schemas.microsoft.com/office/drawing/2014/main" xmlns="" id="{3B4D87C4-7067-4A45-A51D-D54580B95F6E}"/>
                </a:ext>
              </a:extLst>
            </p:cNvPr>
            <p:cNvSpPr>
              <a:spLocks/>
            </p:cNvSpPr>
            <p:nvPr/>
          </p:nvSpPr>
          <p:spPr bwMode="auto">
            <a:xfrm>
              <a:off x="17484725" y="12077700"/>
              <a:ext cx="12700" cy="15875"/>
            </a:xfrm>
            <a:custGeom>
              <a:avLst/>
              <a:gdLst>
                <a:gd name="T0" fmla="*/ 0 w 8"/>
                <a:gd name="T1" fmla="*/ 4 h 10"/>
                <a:gd name="T2" fmla="*/ 8 w 8"/>
                <a:gd name="T3" fmla="*/ 0 h 10"/>
                <a:gd name="T4" fmla="*/ 8 w 8"/>
                <a:gd name="T5" fmla="*/ 4 h 10"/>
                <a:gd name="T6" fmla="*/ 0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8" y="0"/>
                  </a:lnTo>
                  <a:lnTo>
                    <a:pt x="8" y="4"/>
                  </a:lnTo>
                  <a:lnTo>
                    <a:pt x="0" y="10"/>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39" name="Freeform 1652">
              <a:extLst>
                <a:ext uri="{FF2B5EF4-FFF2-40B4-BE49-F238E27FC236}">
                  <a16:creationId xmlns:a16="http://schemas.microsoft.com/office/drawing/2014/main" xmlns="" id="{84A42526-A20A-4CC8-95DB-CCAAB9AF6B35}"/>
                </a:ext>
              </a:extLst>
            </p:cNvPr>
            <p:cNvSpPr>
              <a:spLocks/>
            </p:cNvSpPr>
            <p:nvPr/>
          </p:nvSpPr>
          <p:spPr bwMode="auto">
            <a:xfrm>
              <a:off x="17484725" y="12077700"/>
              <a:ext cx="12700" cy="15875"/>
            </a:xfrm>
            <a:custGeom>
              <a:avLst/>
              <a:gdLst>
                <a:gd name="T0" fmla="*/ 0 w 8"/>
                <a:gd name="T1" fmla="*/ 4 h 10"/>
                <a:gd name="T2" fmla="*/ 8 w 8"/>
                <a:gd name="T3" fmla="*/ 0 h 10"/>
                <a:gd name="T4" fmla="*/ 8 w 8"/>
                <a:gd name="T5" fmla="*/ 4 h 10"/>
                <a:gd name="T6" fmla="*/ 0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8" y="0"/>
                  </a:lnTo>
                  <a:lnTo>
                    <a:pt x="8" y="4"/>
                  </a:lnTo>
                  <a:lnTo>
                    <a:pt x="0" y="1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0" name="Freeform 1653">
              <a:extLst>
                <a:ext uri="{FF2B5EF4-FFF2-40B4-BE49-F238E27FC236}">
                  <a16:creationId xmlns:a16="http://schemas.microsoft.com/office/drawing/2014/main" xmlns="" id="{D895D85A-85BA-4940-8C8D-0F839503BEE6}"/>
                </a:ext>
              </a:extLst>
            </p:cNvPr>
            <p:cNvSpPr>
              <a:spLocks/>
            </p:cNvSpPr>
            <p:nvPr/>
          </p:nvSpPr>
          <p:spPr bwMode="auto">
            <a:xfrm>
              <a:off x="17484725" y="1206500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1" name="Freeform 1654">
              <a:extLst>
                <a:ext uri="{FF2B5EF4-FFF2-40B4-BE49-F238E27FC236}">
                  <a16:creationId xmlns:a16="http://schemas.microsoft.com/office/drawing/2014/main" xmlns="" id="{7AE71D61-2F69-47D6-914F-6E3273BDC987}"/>
                </a:ext>
              </a:extLst>
            </p:cNvPr>
            <p:cNvSpPr>
              <a:spLocks/>
            </p:cNvSpPr>
            <p:nvPr/>
          </p:nvSpPr>
          <p:spPr bwMode="auto">
            <a:xfrm>
              <a:off x="17484725" y="1206500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2" name="Freeform 1655">
              <a:extLst>
                <a:ext uri="{FF2B5EF4-FFF2-40B4-BE49-F238E27FC236}">
                  <a16:creationId xmlns:a16="http://schemas.microsoft.com/office/drawing/2014/main" xmlns="" id="{9038B5D9-0460-4D1B-AFC0-521BC707096A}"/>
                </a:ext>
              </a:extLst>
            </p:cNvPr>
            <p:cNvSpPr>
              <a:spLocks/>
            </p:cNvSpPr>
            <p:nvPr/>
          </p:nvSpPr>
          <p:spPr bwMode="auto">
            <a:xfrm>
              <a:off x="17484725" y="1205230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3" name="Freeform 1656">
              <a:extLst>
                <a:ext uri="{FF2B5EF4-FFF2-40B4-BE49-F238E27FC236}">
                  <a16:creationId xmlns:a16="http://schemas.microsoft.com/office/drawing/2014/main" xmlns="" id="{F31CBF9E-382C-4465-A207-E26EEB52043F}"/>
                </a:ext>
              </a:extLst>
            </p:cNvPr>
            <p:cNvSpPr>
              <a:spLocks/>
            </p:cNvSpPr>
            <p:nvPr/>
          </p:nvSpPr>
          <p:spPr bwMode="auto">
            <a:xfrm>
              <a:off x="17484725" y="1205230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4" name="Freeform 1657">
              <a:extLst>
                <a:ext uri="{FF2B5EF4-FFF2-40B4-BE49-F238E27FC236}">
                  <a16:creationId xmlns:a16="http://schemas.microsoft.com/office/drawing/2014/main" xmlns="" id="{E56D9117-306A-44A8-ACD5-689B61D665AD}"/>
                </a:ext>
              </a:extLst>
            </p:cNvPr>
            <p:cNvSpPr>
              <a:spLocks/>
            </p:cNvSpPr>
            <p:nvPr/>
          </p:nvSpPr>
          <p:spPr bwMode="auto">
            <a:xfrm>
              <a:off x="17576800" y="12176125"/>
              <a:ext cx="12700" cy="25400"/>
            </a:xfrm>
            <a:custGeom>
              <a:avLst/>
              <a:gdLst>
                <a:gd name="T0" fmla="*/ 0 w 8"/>
                <a:gd name="T1" fmla="*/ 4 h 16"/>
                <a:gd name="T2" fmla="*/ 8 w 8"/>
                <a:gd name="T3" fmla="*/ 0 h 16"/>
                <a:gd name="T4" fmla="*/ 8 w 8"/>
                <a:gd name="T5" fmla="*/ 12 h 16"/>
                <a:gd name="T6" fmla="*/ 0 w 8"/>
                <a:gd name="T7" fmla="*/ 16 h 16"/>
                <a:gd name="T8" fmla="*/ 0 w 8"/>
                <a:gd name="T9" fmla="*/ 4 h 16"/>
              </a:gdLst>
              <a:ahLst/>
              <a:cxnLst>
                <a:cxn ang="0">
                  <a:pos x="T0" y="T1"/>
                </a:cxn>
                <a:cxn ang="0">
                  <a:pos x="T2" y="T3"/>
                </a:cxn>
                <a:cxn ang="0">
                  <a:pos x="T4" y="T5"/>
                </a:cxn>
                <a:cxn ang="0">
                  <a:pos x="T6" y="T7"/>
                </a:cxn>
                <a:cxn ang="0">
                  <a:pos x="T8" y="T9"/>
                </a:cxn>
              </a:cxnLst>
              <a:rect l="0" t="0" r="r" b="b"/>
              <a:pathLst>
                <a:path w="8" h="16">
                  <a:moveTo>
                    <a:pt x="0" y="4"/>
                  </a:moveTo>
                  <a:lnTo>
                    <a:pt x="8" y="0"/>
                  </a:lnTo>
                  <a:lnTo>
                    <a:pt x="8" y="12"/>
                  </a:lnTo>
                  <a:lnTo>
                    <a:pt x="0" y="16"/>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5" name="Freeform 1658">
              <a:extLst>
                <a:ext uri="{FF2B5EF4-FFF2-40B4-BE49-F238E27FC236}">
                  <a16:creationId xmlns:a16="http://schemas.microsoft.com/office/drawing/2014/main" xmlns="" id="{94C98833-86E4-4652-87C3-D736178DC6D4}"/>
                </a:ext>
              </a:extLst>
            </p:cNvPr>
            <p:cNvSpPr>
              <a:spLocks/>
            </p:cNvSpPr>
            <p:nvPr/>
          </p:nvSpPr>
          <p:spPr bwMode="auto">
            <a:xfrm>
              <a:off x="17576800" y="12176125"/>
              <a:ext cx="12700" cy="25400"/>
            </a:xfrm>
            <a:custGeom>
              <a:avLst/>
              <a:gdLst>
                <a:gd name="T0" fmla="*/ 0 w 8"/>
                <a:gd name="T1" fmla="*/ 4 h 16"/>
                <a:gd name="T2" fmla="*/ 8 w 8"/>
                <a:gd name="T3" fmla="*/ 0 h 16"/>
                <a:gd name="T4" fmla="*/ 8 w 8"/>
                <a:gd name="T5" fmla="*/ 12 h 16"/>
                <a:gd name="T6" fmla="*/ 0 w 8"/>
                <a:gd name="T7" fmla="*/ 16 h 16"/>
                <a:gd name="T8" fmla="*/ 0 w 8"/>
                <a:gd name="T9" fmla="*/ 4 h 16"/>
              </a:gdLst>
              <a:ahLst/>
              <a:cxnLst>
                <a:cxn ang="0">
                  <a:pos x="T0" y="T1"/>
                </a:cxn>
                <a:cxn ang="0">
                  <a:pos x="T2" y="T3"/>
                </a:cxn>
                <a:cxn ang="0">
                  <a:pos x="T4" y="T5"/>
                </a:cxn>
                <a:cxn ang="0">
                  <a:pos x="T6" y="T7"/>
                </a:cxn>
                <a:cxn ang="0">
                  <a:pos x="T8" y="T9"/>
                </a:cxn>
              </a:cxnLst>
              <a:rect l="0" t="0" r="r" b="b"/>
              <a:pathLst>
                <a:path w="8" h="16">
                  <a:moveTo>
                    <a:pt x="0" y="4"/>
                  </a:moveTo>
                  <a:lnTo>
                    <a:pt x="8" y="0"/>
                  </a:lnTo>
                  <a:lnTo>
                    <a:pt x="8" y="12"/>
                  </a:lnTo>
                  <a:lnTo>
                    <a:pt x="0" y="1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6" name="Freeform 1659">
              <a:extLst>
                <a:ext uri="{FF2B5EF4-FFF2-40B4-BE49-F238E27FC236}">
                  <a16:creationId xmlns:a16="http://schemas.microsoft.com/office/drawing/2014/main" xmlns="" id="{8CBF7BC2-820C-425F-B238-DDB7D95ACFE8}"/>
                </a:ext>
              </a:extLst>
            </p:cNvPr>
            <p:cNvSpPr>
              <a:spLocks/>
            </p:cNvSpPr>
            <p:nvPr/>
          </p:nvSpPr>
          <p:spPr bwMode="auto">
            <a:xfrm>
              <a:off x="17484725" y="12125325"/>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7" name="Freeform 1660">
              <a:extLst>
                <a:ext uri="{FF2B5EF4-FFF2-40B4-BE49-F238E27FC236}">
                  <a16:creationId xmlns:a16="http://schemas.microsoft.com/office/drawing/2014/main" xmlns="" id="{9F27043C-EAF3-4748-AD92-5A8B78B3275E}"/>
                </a:ext>
              </a:extLst>
            </p:cNvPr>
            <p:cNvSpPr>
              <a:spLocks/>
            </p:cNvSpPr>
            <p:nvPr/>
          </p:nvSpPr>
          <p:spPr bwMode="auto">
            <a:xfrm>
              <a:off x="17484725" y="12125325"/>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8" name="Freeform 1661">
              <a:extLst>
                <a:ext uri="{FF2B5EF4-FFF2-40B4-BE49-F238E27FC236}">
                  <a16:creationId xmlns:a16="http://schemas.microsoft.com/office/drawing/2014/main" xmlns="" id="{780E331A-EDD4-4B7E-A82C-309D6702917C}"/>
                </a:ext>
              </a:extLst>
            </p:cNvPr>
            <p:cNvSpPr>
              <a:spLocks/>
            </p:cNvSpPr>
            <p:nvPr/>
          </p:nvSpPr>
          <p:spPr bwMode="auto">
            <a:xfrm>
              <a:off x="17484725" y="12112625"/>
              <a:ext cx="104775" cy="60325"/>
            </a:xfrm>
            <a:custGeom>
              <a:avLst/>
              <a:gdLst>
                <a:gd name="T0" fmla="*/ 0 w 66"/>
                <a:gd name="T1" fmla="*/ 4 h 38"/>
                <a:gd name="T2" fmla="*/ 8 w 66"/>
                <a:gd name="T3" fmla="*/ 0 h 38"/>
                <a:gd name="T4" fmla="*/ 66 w 66"/>
                <a:gd name="T5" fmla="*/ 32 h 38"/>
                <a:gd name="T6" fmla="*/ 58 w 66"/>
                <a:gd name="T7" fmla="*/ 38 h 38"/>
                <a:gd name="T8" fmla="*/ 0 w 66"/>
                <a:gd name="T9" fmla="*/ 4 h 38"/>
              </a:gdLst>
              <a:ahLst/>
              <a:cxnLst>
                <a:cxn ang="0">
                  <a:pos x="T0" y="T1"/>
                </a:cxn>
                <a:cxn ang="0">
                  <a:pos x="T2" y="T3"/>
                </a:cxn>
                <a:cxn ang="0">
                  <a:pos x="T4" y="T5"/>
                </a:cxn>
                <a:cxn ang="0">
                  <a:pos x="T6" y="T7"/>
                </a:cxn>
                <a:cxn ang="0">
                  <a:pos x="T8" y="T9"/>
                </a:cxn>
              </a:cxnLst>
              <a:rect l="0" t="0" r="r" b="b"/>
              <a:pathLst>
                <a:path w="66" h="38">
                  <a:moveTo>
                    <a:pt x="0" y="4"/>
                  </a:moveTo>
                  <a:lnTo>
                    <a:pt x="8" y="0"/>
                  </a:lnTo>
                  <a:lnTo>
                    <a:pt x="66" y="32"/>
                  </a:lnTo>
                  <a:lnTo>
                    <a:pt x="58" y="38"/>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49" name="Freeform 1662">
              <a:extLst>
                <a:ext uri="{FF2B5EF4-FFF2-40B4-BE49-F238E27FC236}">
                  <a16:creationId xmlns:a16="http://schemas.microsoft.com/office/drawing/2014/main" xmlns="" id="{1CB42994-6240-430A-920F-967A9D6E4476}"/>
                </a:ext>
              </a:extLst>
            </p:cNvPr>
            <p:cNvSpPr>
              <a:spLocks/>
            </p:cNvSpPr>
            <p:nvPr/>
          </p:nvSpPr>
          <p:spPr bwMode="auto">
            <a:xfrm>
              <a:off x="17484725" y="12112625"/>
              <a:ext cx="104775" cy="60325"/>
            </a:xfrm>
            <a:custGeom>
              <a:avLst/>
              <a:gdLst>
                <a:gd name="T0" fmla="*/ 0 w 66"/>
                <a:gd name="T1" fmla="*/ 4 h 38"/>
                <a:gd name="T2" fmla="*/ 8 w 66"/>
                <a:gd name="T3" fmla="*/ 0 h 38"/>
                <a:gd name="T4" fmla="*/ 66 w 66"/>
                <a:gd name="T5" fmla="*/ 32 h 38"/>
                <a:gd name="T6" fmla="*/ 58 w 66"/>
                <a:gd name="T7" fmla="*/ 38 h 38"/>
                <a:gd name="T8" fmla="*/ 0 w 66"/>
                <a:gd name="T9" fmla="*/ 4 h 38"/>
              </a:gdLst>
              <a:ahLst/>
              <a:cxnLst>
                <a:cxn ang="0">
                  <a:pos x="T0" y="T1"/>
                </a:cxn>
                <a:cxn ang="0">
                  <a:pos x="T2" y="T3"/>
                </a:cxn>
                <a:cxn ang="0">
                  <a:pos x="T4" y="T5"/>
                </a:cxn>
                <a:cxn ang="0">
                  <a:pos x="T6" y="T7"/>
                </a:cxn>
                <a:cxn ang="0">
                  <a:pos x="T8" y="T9"/>
                </a:cxn>
              </a:cxnLst>
              <a:rect l="0" t="0" r="r" b="b"/>
              <a:pathLst>
                <a:path w="66" h="38">
                  <a:moveTo>
                    <a:pt x="0" y="4"/>
                  </a:moveTo>
                  <a:lnTo>
                    <a:pt x="8" y="0"/>
                  </a:lnTo>
                  <a:lnTo>
                    <a:pt x="66" y="32"/>
                  </a:lnTo>
                  <a:lnTo>
                    <a:pt x="58" y="3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0" name="Freeform 1663">
              <a:extLst>
                <a:ext uri="{FF2B5EF4-FFF2-40B4-BE49-F238E27FC236}">
                  <a16:creationId xmlns:a16="http://schemas.microsoft.com/office/drawing/2014/main" xmlns="" id="{2BB2E75E-CB64-46D4-B3D0-7157954F80FE}"/>
                </a:ext>
              </a:extLst>
            </p:cNvPr>
            <p:cNvSpPr>
              <a:spLocks/>
            </p:cNvSpPr>
            <p:nvPr/>
          </p:nvSpPr>
          <p:spPr bwMode="auto">
            <a:xfrm>
              <a:off x="17576800" y="12163425"/>
              <a:ext cx="12700" cy="12700"/>
            </a:xfrm>
            <a:custGeom>
              <a:avLst/>
              <a:gdLst>
                <a:gd name="T0" fmla="*/ 0 w 8"/>
                <a:gd name="T1" fmla="*/ 6 h 8"/>
                <a:gd name="T2" fmla="*/ 8 w 8"/>
                <a:gd name="T3" fmla="*/ 0 h 8"/>
                <a:gd name="T4" fmla="*/ 8 w 8"/>
                <a:gd name="T5" fmla="*/ 4 h 8"/>
                <a:gd name="T6" fmla="*/ 0 w 8"/>
                <a:gd name="T7" fmla="*/ 8 h 8"/>
                <a:gd name="T8" fmla="*/ 0 w 8"/>
                <a:gd name="T9" fmla="*/ 6 h 8"/>
              </a:gdLst>
              <a:ahLst/>
              <a:cxnLst>
                <a:cxn ang="0">
                  <a:pos x="T0" y="T1"/>
                </a:cxn>
                <a:cxn ang="0">
                  <a:pos x="T2" y="T3"/>
                </a:cxn>
                <a:cxn ang="0">
                  <a:pos x="T4" y="T5"/>
                </a:cxn>
                <a:cxn ang="0">
                  <a:pos x="T6" y="T7"/>
                </a:cxn>
                <a:cxn ang="0">
                  <a:pos x="T8" y="T9"/>
                </a:cxn>
              </a:cxnLst>
              <a:rect l="0" t="0" r="r" b="b"/>
              <a:pathLst>
                <a:path w="8" h="8">
                  <a:moveTo>
                    <a:pt x="0" y="6"/>
                  </a:moveTo>
                  <a:lnTo>
                    <a:pt x="8" y="0"/>
                  </a:lnTo>
                  <a:lnTo>
                    <a:pt x="8" y="4"/>
                  </a:lnTo>
                  <a:lnTo>
                    <a:pt x="0" y="8"/>
                  </a:lnTo>
                  <a:lnTo>
                    <a:pt x="0" y="6"/>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1" name="Freeform 1664">
              <a:extLst>
                <a:ext uri="{FF2B5EF4-FFF2-40B4-BE49-F238E27FC236}">
                  <a16:creationId xmlns:a16="http://schemas.microsoft.com/office/drawing/2014/main" xmlns="" id="{C666A1EE-BAD1-4BB3-A39C-A4416EBA9B3D}"/>
                </a:ext>
              </a:extLst>
            </p:cNvPr>
            <p:cNvSpPr>
              <a:spLocks/>
            </p:cNvSpPr>
            <p:nvPr/>
          </p:nvSpPr>
          <p:spPr bwMode="auto">
            <a:xfrm>
              <a:off x="17576800" y="12163425"/>
              <a:ext cx="12700" cy="12700"/>
            </a:xfrm>
            <a:custGeom>
              <a:avLst/>
              <a:gdLst>
                <a:gd name="T0" fmla="*/ 0 w 8"/>
                <a:gd name="T1" fmla="*/ 6 h 8"/>
                <a:gd name="T2" fmla="*/ 8 w 8"/>
                <a:gd name="T3" fmla="*/ 0 h 8"/>
                <a:gd name="T4" fmla="*/ 8 w 8"/>
                <a:gd name="T5" fmla="*/ 4 h 8"/>
                <a:gd name="T6" fmla="*/ 0 w 8"/>
                <a:gd name="T7" fmla="*/ 8 h 8"/>
                <a:gd name="T8" fmla="*/ 0 w 8"/>
                <a:gd name="T9" fmla="*/ 6 h 8"/>
              </a:gdLst>
              <a:ahLst/>
              <a:cxnLst>
                <a:cxn ang="0">
                  <a:pos x="T0" y="T1"/>
                </a:cxn>
                <a:cxn ang="0">
                  <a:pos x="T2" y="T3"/>
                </a:cxn>
                <a:cxn ang="0">
                  <a:pos x="T4" y="T5"/>
                </a:cxn>
                <a:cxn ang="0">
                  <a:pos x="T6" y="T7"/>
                </a:cxn>
                <a:cxn ang="0">
                  <a:pos x="T8" y="T9"/>
                </a:cxn>
              </a:cxnLst>
              <a:rect l="0" t="0" r="r" b="b"/>
              <a:pathLst>
                <a:path w="8" h="8">
                  <a:moveTo>
                    <a:pt x="0" y="6"/>
                  </a:moveTo>
                  <a:lnTo>
                    <a:pt x="8" y="0"/>
                  </a:lnTo>
                  <a:lnTo>
                    <a:pt x="8" y="4"/>
                  </a:lnTo>
                  <a:lnTo>
                    <a:pt x="0" y="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2" name="Freeform 1665">
              <a:extLst>
                <a:ext uri="{FF2B5EF4-FFF2-40B4-BE49-F238E27FC236}">
                  <a16:creationId xmlns:a16="http://schemas.microsoft.com/office/drawing/2014/main" xmlns="" id="{7658704E-1958-4286-B457-8C85443C8ED1}"/>
                </a:ext>
              </a:extLst>
            </p:cNvPr>
            <p:cNvSpPr>
              <a:spLocks/>
            </p:cNvSpPr>
            <p:nvPr/>
          </p:nvSpPr>
          <p:spPr bwMode="auto">
            <a:xfrm>
              <a:off x="17484725" y="12099925"/>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3" name="Freeform 1666">
              <a:extLst>
                <a:ext uri="{FF2B5EF4-FFF2-40B4-BE49-F238E27FC236}">
                  <a16:creationId xmlns:a16="http://schemas.microsoft.com/office/drawing/2014/main" xmlns="" id="{E09DA16F-C2D4-424B-BA93-F1FDA4869C74}"/>
                </a:ext>
              </a:extLst>
            </p:cNvPr>
            <p:cNvSpPr>
              <a:spLocks/>
            </p:cNvSpPr>
            <p:nvPr/>
          </p:nvSpPr>
          <p:spPr bwMode="auto">
            <a:xfrm>
              <a:off x="17484725" y="12099925"/>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4" name="Freeform 1667">
              <a:extLst>
                <a:ext uri="{FF2B5EF4-FFF2-40B4-BE49-F238E27FC236}">
                  <a16:creationId xmlns:a16="http://schemas.microsoft.com/office/drawing/2014/main" xmlns="" id="{A8C6ED2F-79BC-4871-A9BF-9C5016815BB5}"/>
                </a:ext>
              </a:extLst>
            </p:cNvPr>
            <p:cNvSpPr>
              <a:spLocks/>
            </p:cNvSpPr>
            <p:nvPr/>
          </p:nvSpPr>
          <p:spPr bwMode="auto">
            <a:xfrm>
              <a:off x="17576800" y="12150725"/>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5" name="Freeform 1668">
              <a:extLst>
                <a:ext uri="{FF2B5EF4-FFF2-40B4-BE49-F238E27FC236}">
                  <a16:creationId xmlns:a16="http://schemas.microsoft.com/office/drawing/2014/main" xmlns="" id="{FC297832-92F8-4116-804C-AABA132224A8}"/>
                </a:ext>
              </a:extLst>
            </p:cNvPr>
            <p:cNvSpPr>
              <a:spLocks/>
            </p:cNvSpPr>
            <p:nvPr/>
          </p:nvSpPr>
          <p:spPr bwMode="auto">
            <a:xfrm>
              <a:off x="17576800" y="12150725"/>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6" name="Freeform 1669">
              <a:extLst>
                <a:ext uri="{FF2B5EF4-FFF2-40B4-BE49-F238E27FC236}">
                  <a16:creationId xmlns:a16="http://schemas.microsoft.com/office/drawing/2014/main" xmlns="" id="{D67757AB-D999-4C9B-A423-B98AF8F573FC}"/>
                </a:ext>
              </a:extLst>
            </p:cNvPr>
            <p:cNvSpPr>
              <a:spLocks/>
            </p:cNvSpPr>
            <p:nvPr/>
          </p:nvSpPr>
          <p:spPr bwMode="auto">
            <a:xfrm>
              <a:off x="17576800" y="12138025"/>
              <a:ext cx="12700" cy="9525"/>
            </a:xfrm>
            <a:custGeom>
              <a:avLst/>
              <a:gdLst>
                <a:gd name="T0" fmla="*/ 0 w 8"/>
                <a:gd name="T1" fmla="*/ 4 h 6"/>
                <a:gd name="T2" fmla="*/ 8 w 8"/>
                <a:gd name="T3" fmla="*/ 0 h 6"/>
                <a:gd name="T4" fmla="*/ 8 w 8"/>
                <a:gd name="T5" fmla="*/ 2 h 6"/>
                <a:gd name="T6" fmla="*/ 0 w 8"/>
                <a:gd name="T7" fmla="*/ 6 h 6"/>
                <a:gd name="T8" fmla="*/ 0 w 8"/>
                <a:gd name="T9" fmla="*/ 4 h 6"/>
              </a:gdLst>
              <a:ahLst/>
              <a:cxnLst>
                <a:cxn ang="0">
                  <a:pos x="T0" y="T1"/>
                </a:cxn>
                <a:cxn ang="0">
                  <a:pos x="T2" y="T3"/>
                </a:cxn>
                <a:cxn ang="0">
                  <a:pos x="T4" y="T5"/>
                </a:cxn>
                <a:cxn ang="0">
                  <a:pos x="T6" y="T7"/>
                </a:cxn>
                <a:cxn ang="0">
                  <a:pos x="T8" y="T9"/>
                </a:cxn>
              </a:cxnLst>
              <a:rect l="0" t="0" r="r" b="b"/>
              <a:pathLst>
                <a:path w="8" h="6">
                  <a:moveTo>
                    <a:pt x="0" y="4"/>
                  </a:moveTo>
                  <a:lnTo>
                    <a:pt x="8" y="0"/>
                  </a:lnTo>
                  <a:lnTo>
                    <a:pt x="8" y="2"/>
                  </a:lnTo>
                  <a:lnTo>
                    <a:pt x="0" y="6"/>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7" name="Freeform 1670">
              <a:extLst>
                <a:ext uri="{FF2B5EF4-FFF2-40B4-BE49-F238E27FC236}">
                  <a16:creationId xmlns:a16="http://schemas.microsoft.com/office/drawing/2014/main" xmlns="" id="{9C948020-B16C-4422-8638-8E38C1D11876}"/>
                </a:ext>
              </a:extLst>
            </p:cNvPr>
            <p:cNvSpPr>
              <a:spLocks/>
            </p:cNvSpPr>
            <p:nvPr/>
          </p:nvSpPr>
          <p:spPr bwMode="auto">
            <a:xfrm>
              <a:off x="17576800" y="12138025"/>
              <a:ext cx="12700" cy="9525"/>
            </a:xfrm>
            <a:custGeom>
              <a:avLst/>
              <a:gdLst>
                <a:gd name="T0" fmla="*/ 0 w 8"/>
                <a:gd name="T1" fmla="*/ 4 h 6"/>
                <a:gd name="T2" fmla="*/ 8 w 8"/>
                <a:gd name="T3" fmla="*/ 0 h 6"/>
                <a:gd name="T4" fmla="*/ 8 w 8"/>
                <a:gd name="T5" fmla="*/ 2 h 6"/>
                <a:gd name="T6" fmla="*/ 0 w 8"/>
                <a:gd name="T7" fmla="*/ 6 h 6"/>
                <a:gd name="T8" fmla="*/ 0 w 8"/>
                <a:gd name="T9" fmla="*/ 4 h 6"/>
              </a:gdLst>
              <a:ahLst/>
              <a:cxnLst>
                <a:cxn ang="0">
                  <a:pos x="T0" y="T1"/>
                </a:cxn>
                <a:cxn ang="0">
                  <a:pos x="T2" y="T3"/>
                </a:cxn>
                <a:cxn ang="0">
                  <a:pos x="T4" y="T5"/>
                </a:cxn>
                <a:cxn ang="0">
                  <a:pos x="T6" y="T7"/>
                </a:cxn>
                <a:cxn ang="0">
                  <a:pos x="T8" y="T9"/>
                </a:cxn>
              </a:cxnLst>
              <a:rect l="0" t="0" r="r" b="b"/>
              <a:pathLst>
                <a:path w="8" h="6">
                  <a:moveTo>
                    <a:pt x="0" y="4"/>
                  </a:moveTo>
                  <a:lnTo>
                    <a:pt x="8" y="0"/>
                  </a:lnTo>
                  <a:lnTo>
                    <a:pt x="8" y="2"/>
                  </a:lnTo>
                  <a:lnTo>
                    <a:pt x="0" y="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8" name="Freeform 1671">
              <a:extLst>
                <a:ext uri="{FF2B5EF4-FFF2-40B4-BE49-F238E27FC236}">
                  <a16:creationId xmlns:a16="http://schemas.microsoft.com/office/drawing/2014/main" xmlns="" id="{8EE6927D-EDB5-48DC-80A8-0B432457BB50}"/>
                </a:ext>
              </a:extLst>
            </p:cNvPr>
            <p:cNvSpPr>
              <a:spLocks/>
            </p:cNvSpPr>
            <p:nvPr/>
          </p:nvSpPr>
          <p:spPr bwMode="auto">
            <a:xfrm>
              <a:off x="17484725" y="12084050"/>
              <a:ext cx="104775" cy="60325"/>
            </a:xfrm>
            <a:custGeom>
              <a:avLst/>
              <a:gdLst>
                <a:gd name="T0" fmla="*/ 0 w 66"/>
                <a:gd name="T1" fmla="*/ 6 h 38"/>
                <a:gd name="T2" fmla="*/ 8 w 66"/>
                <a:gd name="T3" fmla="*/ 0 h 38"/>
                <a:gd name="T4" fmla="*/ 66 w 66"/>
                <a:gd name="T5" fmla="*/ 34 h 38"/>
                <a:gd name="T6" fmla="*/ 58 w 66"/>
                <a:gd name="T7" fmla="*/ 38 h 38"/>
                <a:gd name="T8" fmla="*/ 0 w 66"/>
                <a:gd name="T9" fmla="*/ 6 h 38"/>
              </a:gdLst>
              <a:ahLst/>
              <a:cxnLst>
                <a:cxn ang="0">
                  <a:pos x="T0" y="T1"/>
                </a:cxn>
                <a:cxn ang="0">
                  <a:pos x="T2" y="T3"/>
                </a:cxn>
                <a:cxn ang="0">
                  <a:pos x="T4" y="T5"/>
                </a:cxn>
                <a:cxn ang="0">
                  <a:pos x="T6" y="T7"/>
                </a:cxn>
                <a:cxn ang="0">
                  <a:pos x="T8" y="T9"/>
                </a:cxn>
              </a:cxnLst>
              <a:rect l="0" t="0" r="r" b="b"/>
              <a:pathLst>
                <a:path w="66" h="38">
                  <a:moveTo>
                    <a:pt x="0" y="6"/>
                  </a:moveTo>
                  <a:lnTo>
                    <a:pt x="8" y="0"/>
                  </a:lnTo>
                  <a:lnTo>
                    <a:pt x="66" y="34"/>
                  </a:lnTo>
                  <a:lnTo>
                    <a:pt x="58" y="38"/>
                  </a:lnTo>
                  <a:lnTo>
                    <a:pt x="0" y="6"/>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59" name="Freeform 1672">
              <a:extLst>
                <a:ext uri="{FF2B5EF4-FFF2-40B4-BE49-F238E27FC236}">
                  <a16:creationId xmlns:a16="http://schemas.microsoft.com/office/drawing/2014/main" xmlns="" id="{E7D0947C-7DB6-4F1B-A67C-95C494CBEE78}"/>
                </a:ext>
              </a:extLst>
            </p:cNvPr>
            <p:cNvSpPr>
              <a:spLocks/>
            </p:cNvSpPr>
            <p:nvPr/>
          </p:nvSpPr>
          <p:spPr bwMode="auto">
            <a:xfrm>
              <a:off x="17484725" y="12084050"/>
              <a:ext cx="104775" cy="60325"/>
            </a:xfrm>
            <a:custGeom>
              <a:avLst/>
              <a:gdLst>
                <a:gd name="T0" fmla="*/ 0 w 66"/>
                <a:gd name="T1" fmla="*/ 6 h 38"/>
                <a:gd name="T2" fmla="*/ 8 w 66"/>
                <a:gd name="T3" fmla="*/ 0 h 38"/>
                <a:gd name="T4" fmla="*/ 66 w 66"/>
                <a:gd name="T5" fmla="*/ 34 h 38"/>
                <a:gd name="T6" fmla="*/ 58 w 66"/>
                <a:gd name="T7" fmla="*/ 38 h 38"/>
                <a:gd name="T8" fmla="*/ 0 w 66"/>
                <a:gd name="T9" fmla="*/ 6 h 38"/>
              </a:gdLst>
              <a:ahLst/>
              <a:cxnLst>
                <a:cxn ang="0">
                  <a:pos x="T0" y="T1"/>
                </a:cxn>
                <a:cxn ang="0">
                  <a:pos x="T2" y="T3"/>
                </a:cxn>
                <a:cxn ang="0">
                  <a:pos x="T4" y="T5"/>
                </a:cxn>
                <a:cxn ang="0">
                  <a:pos x="T6" y="T7"/>
                </a:cxn>
                <a:cxn ang="0">
                  <a:pos x="T8" y="T9"/>
                </a:cxn>
              </a:cxnLst>
              <a:rect l="0" t="0" r="r" b="b"/>
              <a:pathLst>
                <a:path w="66" h="38">
                  <a:moveTo>
                    <a:pt x="0" y="6"/>
                  </a:moveTo>
                  <a:lnTo>
                    <a:pt x="8" y="0"/>
                  </a:lnTo>
                  <a:lnTo>
                    <a:pt x="66" y="34"/>
                  </a:lnTo>
                  <a:lnTo>
                    <a:pt x="58" y="3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0" name="Freeform 1673">
              <a:extLst>
                <a:ext uri="{FF2B5EF4-FFF2-40B4-BE49-F238E27FC236}">
                  <a16:creationId xmlns:a16="http://schemas.microsoft.com/office/drawing/2014/main" xmlns="" id="{AEF18733-ABFC-47A0-B718-2E4C83478AEF}"/>
                </a:ext>
              </a:extLst>
            </p:cNvPr>
            <p:cNvSpPr>
              <a:spLocks/>
            </p:cNvSpPr>
            <p:nvPr/>
          </p:nvSpPr>
          <p:spPr bwMode="auto">
            <a:xfrm>
              <a:off x="17576800" y="12122150"/>
              <a:ext cx="12700" cy="15875"/>
            </a:xfrm>
            <a:custGeom>
              <a:avLst/>
              <a:gdLst>
                <a:gd name="T0" fmla="*/ 0 w 8"/>
                <a:gd name="T1" fmla="*/ 4 h 10"/>
                <a:gd name="T2" fmla="*/ 8 w 8"/>
                <a:gd name="T3" fmla="*/ 0 h 10"/>
                <a:gd name="T4" fmla="*/ 8 w 8"/>
                <a:gd name="T5" fmla="*/ 4 h 10"/>
                <a:gd name="T6" fmla="*/ 0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8" y="0"/>
                  </a:lnTo>
                  <a:lnTo>
                    <a:pt x="8" y="4"/>
                  </a:lnTo>
                  <a:lnTo>
                    <a:pt x="0" y="10"/>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1" name="Freeform 1674">
              <a:extLst>
                <a:ext uri="{FF2B5EF4-FFF2-40B4-BE49-F238E27FC236}">
                  <a16:creationId xmlns:a16="http://schemas.microsoft.com/office/drawing/2014/main" xmlns="" id="{5D0A272B-9EF0-480A-9B06-9AF4BC30085D}"/>
                </a:ext>
              </a:extLst>
            </p:cNvPr>
            <p:cNvSpPr>
              <a:spLocks/>
            </p:cNvSpPr>
            <p:nvPr/>
          </p:nvSpPr>
          <p:spPr bwMode="auto">
            <a:xfrm>
              <a:off x="17576800" y="12122150"/>
              <a:ext cx="12700" cy="15875"/>
            </a:xfrm>
            <a:custGeom>
              <a:avLst/>
              <a:gdLst>
                <a:gd name="T0" fmla="*/ 0 w 8"/>
                <a:gd name="T1" fmla="*/ 4 h 10"/>
                <a:gd name="T2" fmla="*/ 8 w 8"/>
                <a:gd name="T3" fmla="*/ 0 h 10"/>
                <a:gd name="T4" fmla="*/ 8 w 8"/>
                <a:gd name="T5" fmla="*/ 4 h 10"/>
                <a:gd name="T6" fmla="*/ 0 w 8"/>
                <a:gd name="T7" fmla="*/ 10 h 10"/>
                <a:gd name="T8" fmla="*/ 0 w 8"/>
                <a:gd name="T9" fmla="*/ 4 h 10"/>
              </a:gdLst>
              <a:ahLst/>
              <a:cxnLst>
                <a:cxn ang="0">
                  <a:pos x="T0" y="T1"/>
                </a:cxn>
                <a:cxn ang="0">
                  <a:pos x="T2" y="T3"/>
                </a:cxn>
                <a:cxn ang="0">
                  <a:pos x="T4" y="T5"/>
                </a:cxn>
                <a:cxn ang="0">
                  <a:pos x="T6" y="T7"/>
                </a:cxn>
                <a:cxn ang="0">
                  <a:pos x="T8" y="T9"/>
                </a:cxn>
              </a:cxnLst>
              <a:rect l="0" t="0" r="r" b="b"/>
              <a:pathLst>
                <a:path w="8" h="10">
                  <a:moveTo>
                    <a:pt x="0" y="4"/>
                  </a:moveTo>
                  <a:lnTo>
                    <a:pt x="8" y="0"/>
                  </a:lnTo>
                  <a:lnTo>
                    <a:pt x="8" y="4"/>
                  </a:lnTo>
                  <a:lnTo>
                    <a:pt x="0" y="1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2" name="Freeform 1675">
              <a:extLst>
                <a:ext uri="{FF2B5EF4-FFF2-40B4-BE49-F238E27FC236}">
                  <a16:creationId xmlns:a16="http://schemas.microsoft.com/office/drawing/2014/main" xmlns="" id="{55F9AF73-927D-47C2-8A22-DDAD81499353}"/>
                </a:ext>
              </a:extLst>
            </p:cNvPr>
            <p:cNvSpPr>
              <a:spLocks/>
            </p:cNvSpPr>
            <p:nvPr/>
          </p:nvSpPr>
          <p:spPr bwMode="auto">
            <a:xfrm>
              <a:off x="17484725" y="1207135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3" name="Freeform 1676">
              <a:extLst>
                <a:ext uri="{FF2B5EF4-FFF2-40B4-BE49-F238E27FC236}">
                  <a16:creationId xmlns:a16="http://schemas.microsoft.com/office/drawing/2014/main" xmlns="" id="{CD78B2E4-5B56-4FAE-AA72-87D5D610217F}"/>
                </a:ext>
              </a:extLst>
            </p:cNvPr>
            <p:cNvSpPr>
              <a:spLocks/>
            </p:cNvSpPr>
            <p:nvPr/>
          </p:nvSpPr>
          <p:spPr bwMode="auto">
            <a:xfrm>
              <a:off x="17484725" y="1207135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4" name="Freeform 1677">
              <a:extLst>
                <a:ext uri="{FF2B5EF4-FFF2-40B4-BE49-F238E27FC236}">
                  <a16:creationId xmlns:a16="http://schemas.microsoft.com/office/drawing/2014/main" xmlns="" id="{AE9318B5-F280-4A72-AAD9-1BAC542A5DE5}"/>
                </a:ext>
              </a:extLst>
            </p:cNvPr>
            <p:cNvSpPr>
              <a:spLocks/>
            </p:cNvSpPr>
            <p:nvPr/>
          </p:nvSpPr>
          <p:spPr bwMode="auto">
            <a:xfrm>
              <a:off x="17576800" y="1210945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5" name="Freeform 1678">
              <a:extLst>
                <a:ext uri="{FF2B5EF4-FFF2-40B4-BE49-F238E27FC236}">
                  <a16:creationId xmlns:a16="http://schemas.microsoft.com/office/drawing/2014/main" xmlns="" id="{9238D845-AF9B-4701-8A7D-7FD46EFB82ED}"/>
                </a:ext>
              </a:extLst>
            </p:cNvPr>
            <p:cNvSpPr>
              <a:spLocks/>
            </p:cNvSpPr>
            <p:nvPr/>
          </p:nvSpPr>
          <p:spPr bwMode="auto">
            <a:xfrm>
              <a:off x="17576800" y="12109450"/>
              <a:ext cx="12700" cy="12700"/>
            </a:xfrm>
            <a:custGeom>
              <a:avLst/>
              <a:gdLst>
                <a:gd name="T0" fmla="*/ 0 w 8"/>
                <a:gd name="T1" fmla="*/ 4 h 8"/>
                <a:gd name="T2" fmla="*/ 8 w 8"/>
                <a:gd name="T3" fmla="*/ 0 h 8"/>
                <a:gd name="T4" fmla="*/ 8 w 8"/>
                <a:gd name="T5" fmla="*/ 4 h 8"/>
                <a:gd name="T6" fmla="*/ 0 w 8"/>
                <a:gd name="T7" fmla="*/ 8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lnTo>
                    <a:pt x="8" y="0"/>
                  </a:lnTo>
                  <a:lnTo>
                    <a:pt x="8" y="4"/>
                  </a:lnTo>
                  <a:lnTo>
                    <a:pt x="0" y="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6" name="Freeform 1679">
              <a:extLst>
                <a:ext uri="{FF2B5EF4-FFF2-40B4-BE49-F238E27FC236}">
                  <a16:creationId xmlns:a16="http://schemas.microsoft.com/office/drawing/2014/main" xmlns="" id="{28052A1D-6264-4237-90AD-C394AF835911}"/>
                </a:ext>
              </a:extLst>
            </p:cNvPr>
            <p:cNvSpPr>
              <a:spLocks/>
            </p:cNvSpPr>
            <p:nvPr/>
          </p:nvSpPr>
          <p:spPr bwMode="auto">
            <a:xfrm>
              <a:off x="17484725" y="1205865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7" name="Freeform 1680">
              <a:extLst>
                <a:ext uri="{FF2B5EF4-FFF2-40B4-BE49-F238E27FC236}">
                  <a16:creationId xmlns:a16="http://schemas.microsoft.com/office/drawing/2014/main" xmlns="" id="{94D207B1-8A01-43EA-93BB-BD5B2BF3374B}"/>
                </a:ext>
              </a:extLst>
            </p:cNvPr>
            <p:cNvSpPr>
              <a:spLocks/>
            </p:cNvSpPr>
            <p:nvPr/>
          </p:nvSpPr>
          <p:spPr bwMode="auto">
            <a:xfrm>
              <a:off x="17484725" y="1205865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8" name="Freeform 1681">
              <a:extLst>
                <a:ext uri="{FF2B5EF4-FFF2-40B4-BE49-F238E27FC236}">
                  <a16:creationId xmlns:a16="http://schemas.microsoft.com/office/drawing/2014/main" xmlns="" id="{1ADA382D-1C13-42FA-A3E0-A5D334C77568}"/>
                </a:ext>
              </a:extLst>
            </p:cNvPr>
            <p:cNvSpPr>
              <a:spLocks/>
            </p:cNvSpPr>
            <p:nvPr/>
          </p:nvSpPr>
          <p:spPr bwMode="auto">
            <a:xfrm>
              <a:off x="17468850" y="11861800"/>
              <a:ext cx="12700" cy="19050"/>
            </a:xfrm>
            <a:custGeom>
              <a:avLst/>
              <a:gdLst>
                <a:gd name="T0" fmla="*/ 0 w 8"/>
                <a:gd name="T1" fmla="*/ 4 h 12"/>
                <a:gd name="T2" fmla="*/ 8 w 8"/>
                <a:gd name="T3" fmla="*/ 0 h 12"/>
                <a:gd name="T4" fmla="*/ 8 w 8"/>
                <a:gd name="T5" fmla="*/ 8 h 12"/>
                <a:gd name="T6" fmla="*/ 0 w 8"/>
                <a:gd name="T7" fmla="*/ 12 h 12"/>
                <a:gd name="T8" fmla="*/ 0 w 8"/>
                <a:gd name="T9" fmla="*/ 4 h 12"/>
              </a:gdLst>
              <a:ahLst/>
              <a:cxnLst>
                <a:cxn ang="0">
                  <a:pos x="T0" y="T1"/>
                </a:cxn>
                <a:cxn ang="0">
                  <a:pos x="T2" y="T3"/>
                </a:cxn>
                <a:cxn ang="0">
                  <a:pos x="T4" y="T5"/>
                </a:cxn>
                <a:cxn ang="0">
                  <a:pos x="T6" y="T7"/>
                </a:cxn>
                <a:cxn ang="0">
                  <a:pos x="T8" y="T9"/>
                </a:cxn>
              </a:cxnLst>
              <a:rect l="0" t="0" r="r" b="b"/>
              <a:pathLst>
                <a:path w="8" h="12">
                  <a:moveTo>
                    <a:pt x="0" y="4"/>
                  </a:moveTo>
                  <a:lnTo>
                    <a:pt x="8" y="0"/>
                  </a:lnTo>
                  <a:lnTo>
                    <a:pt x="8" y="8"/>
                  </a:lnTo>
                  <a:lnTo>
                    <a:pt x="0" y="12"/>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69" name="Freeform 1682">
              <a:extLst>
                <a:ext uri="{FF2B5EF4-FFF2-40B4-BE49-F238E27FC236}">
                  <a16:creationId xmlns:a16="http://schemas.microsoft.com/office/drawing/2014/main" xmlns="" id="{9BA9BCD3-D0FC-4805-99D4-25718737545F}"/>
                </a:ext>
              </a:extLst>
            </p:cNvPr>
            <p:cNvSpPr>
              <a:spLocks/>
            </p:cNvSpPr>
            <p:nvPr/>
          </p:nvSpPr>
          <p:spPr bwMode="auto">
            <a:xfrm>
              <a:off x="17468850" y="11861800"/>
              <a:ext cx="12700" cy="19050"/>
            </a:xfrm>
            <a:custGeom>
              <a:avLst/>
              <a:gdLst>
                <a:gd name="T0" fmla="*/ 0 w 8"/>
                <a:gd name="T1" fmla="*/ 4 h 12"/>
                <a:gd name="T2" fmla="*/ 8 w 8"/>
                <a:gd name="T3" fmla="*/ 0 h 12"/>
                <a:gd name="T4" fmla="*/ 8 w 8"/>
                <a:gd name="T5" fmla="*/ 8 h 12"/>
                <a:gd name="T6" fmla="*/ 0 w 8"/>
                <a:gd name="T7" fmla="*/ 12 h 12"/>
                <a:gd name="T8" fmla="*/ 0 w 8"/>
                <a:gd name="T9" fmla="*/ 4 h 12"/>
              </a:gdLst>
              <a:ahLst/>
              <a:cxnLst>
                <a:cxn ang="0">
                  <a:pos x="T0" y="T1"/>
                </a:cxn>
                <a:cxn ang="0">
                  <a:pos x="T2" y="T3"/>
                </a:cxn>
                <a:cxn ang="0">
                  <a:pos x="T4" y="T5"/>
                </a:cxn>
                <a:cxn ang="0">
                  <a:pos x="T6" y="T7"/>
                </a:cxn>
                <a:cxn ang="0">
                  <a:pos x="T8" y="T9"/>
                </a:cxn>
              </a:cxnLst>
              <a:rect l="0" t="0" r="r" b="b"/>
              <a:pathLst>
                <a:path w="8" h="12">
                  <a:moveTo>
                    <a:pt x="0" y="4"/>
                  </a:moveTo>
                  <a:lnTo>
                    <a:pt x="8" y="0"/>
                  </a:lnTo>
                  <a:lnTo>
                    <a:pt x="8" y="8"/>
                  </a:lnTo>
                  <a:lnTo>
                    <a:pt x="0" y="1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0" name="Freeform 1683">
              <a:extLst>
                <a:ext uri="{FF2B5EF4-FFF2-40B4-BE49-F238E27FC236}">
                  <a16:creationId xmlns:a16="http://schemas.microsoft.com/office/drawing/2014/main" xmlns="" id="{50F3002B-1F5F-4D2C-A8D2-1D0511D91A81}"/>
                </a:ext>
              </a:extLst>
            </p:cNvPr>
            <p:cNvSpPr>
              <a:spLocks/>
            </p:cNvSpPr>
            <p:nvPr/>
          </p:nvSpPr>
          <p:spPr bwMode="auto">
            <a:xfrm>
              <a:off x="17468850" y="1187450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1" name="Freeform 1684">
              <a:extLst>
                <a:ext uri="{FF2B5EF4-FFF2-40B4-BE49-F238E27FC236}">
                  <a16:creationId xmlns:a16="http://schemas.microsoft.com/office/drawing/2014/main" xmlns="" id="{104AA9FF-BD5A-47E5-B657-6692AFFB1972}"/>
                </a:ext>
              </a:extLst>
            </p:cNvPr>
            <p:cNvSpPr>
              <a:spLocks/>
            </p:cNvSpPr>
            <p:nvPr/>
          </p:nvSpPr>
          <p:spPr bwMode="auto">
            <a:xfrm>
              <a:off x="17468850" y="11874500"/>
              <a:ext cx="104775" cy="57150"/>
            </a:xfrm>
            <a:custGeom>
              <a:avLst/>
              <a:gdLst>
                <a:gd name="T0" fmla="*/ 0 w 66"/>
                <a:gd name="T1" fmla="*/ 4 h 36"/>
                <a:gd name="T2" fmla="*/ 8 w 66"/>
                <a:gd name="T3" fmla="*/ 0 h 36"/>
                <a:gd name="T4" fmla="*/ 66 w 66"/>
                <a:gd name="T5" fmla="*/ 32 h 36"/>
                <a:gd name="T6" fmla="*/ 58 w 66"/>
                <a:gd name="T7" fmla="*/ 36 h 36"/>
                <a:gd name="T8" fmla="*/ 0 w 66"/>
                <a:gd name="T9" fmla="*/ 4 h 36"/>
              </a:gdLst>
              <a:ahLst/>
              <a:cxnLst>
                <a:cxn ang="0">
                  <a:pos x="T0" y="T1"/>
                </a:cxn>
                <a:cxn ang="0">
                  <a:pos x="T2" y="T3"/>
                </a:cxn>
                <a:cxn ang="0">
                  <a:pos x="T4" y="T5"/>
                </a:cxn>
                <a:cxn ang="0">
                  <a:pos x="T6" y="T7"/>
                </a:cxn>
                <a:cxn ang="0">
                  <a:pos x="T8" y="T9"/>
                </a:cxn>
              </a:cxnLst>
              <a:rect l="0" t="0" r="r" b="b"/>
              <a:pathLst>
                <a:path w="66" h="36">
                  <a:moveTo>
                    <a:pt x="0" y="4"/>
                  </a:moveTo>
                  <a:lnTo>
                    <a:pt x="8" y="0"/>
                  </a:lnTo>
                  <a:lnTo>
                    <a:pt x="66" y="32"/>
                  </a:lnTo>
                  <a:lnTo>
                    <a:pt x="58" y="3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2" name="Freeform 1685">
              <a:extLst>
                <a:ext uri="{FF2B5EF4-FFF2-40B4-BE49-F238E27FC236}">
                  <a16:creationId xmlns:a16="http://schemas.microsoft.com/office/drawing/2014/main" xmlns="" id="{C9F46CE6-BF48-4336-9203-6F1DA110ADB5}"/>
                </a:ext>
              </a:extLst>
            </p:cNvPr>
            <p:cNvSpPr>
              <a:spLocks/>
            </p:cNvSpPr>
            <p:nvPr/>
          </p:nvSpPr>
          <p:spPr bwMode="auto">
            <a:xfrm>
              <a:off x="17576800" y="11915775"/>
              <a:ext cx="12700" cy="193675"/>
            </a:xfrm>
            <a:custGeom>
              <a:avLst/>
              <a:gdLst>
                <a:gd name="T0" fmla="*/ 0 w 8"/>
                <a:gd name="T1" fmla="*/ 4 h 122"/>
                <a:gd name="T2" fmla="*/ 8 w 8"/>
                <a:gd name="T3" fmla="*/ 0 h 122"/>
                <a:gd name="T4" fmla="*/ 8 w 8"/>
                <a:gd name="T5" fmla="*/ 118 h 122"/>
                <a:gd name="T6" fmla="*/ 0 w 8"/>
                <a:gd name="T7" fmla="*/ 122 h 122"/>
                <a:gd name="T8" fmla="*/ 0 w 8"/>
                <a:gd name="T9" fmla="*/ 4 h 122"/>
              </a:gdLst>
              <a:ahLst/>
              <a:cxnLst>
                <a:cxn ang="0">
                  <a:pos x="T0" y="T1"/>
                </a:cxn>
                <a:cxn ang="0">
                  <a:pos x="T2" y="T3"/>
                </a:cxn>
                <a:cxn ang="0">
                  <a:pos x="T4" y="T5"/>
                </a:cxn>
                <a:cxn ang="0">
                  <a:pos x="T6" y="T7"/>
                </a:cxn>
                <a:cxn ang="0">
                  <a:pos x="T8" y="T9"/>
                </a:cxn>
              </a:cxnLst>
              <a:rect l="0" t="0" r="r" b="b"/>
              <a:pathLst>
                <a:path w="8" h="122">
                  <a:moveTo>
                    <a:pt x="0" y="4"/>
                  </a:moveTo>
                  <a:lnTo>
                    <a:pt x="8" y="0"/>
                  </a:lnTo>
                  <a:lnTo>
                    <a:pt x="8" y="118"/>
                  </a:lnTo>
                  <a:lnTo>
                    <a:pt x="0" y="122"/>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3" name="Freeform 1686">
              <a:extLst>
                <a:ext uri="{FF2B5EF4-FFF2-40B4-BE49-F238E27FC236}">
                  <a16:creationId xmlns:a16="http://schemas.microsoft.com/office/drawing/2014/main" xmlns="" id="{90A45939-D6F0-46CA-A67F-9289F608D1CD}"/>
                </a:ext>
              </a:extLst>
            </p:cNvPr>
            <p:cNvSpPr>
              <a:spLocks/>
            </p:cNvSpPr>
            <p:nvPr/>
          </p:nvSpPr>
          <p:spPr bwMode="auto">
            <a:xfrm>
              <a:off x="17576800" y="11915775"/>
              <a:ext cx="12700" cy="193675"/>
            </a:xfrm>
            <a:custGeom>
              <a:avLst/>
              <a:gdLst>
                <a:gd name="T0" fmla="*/ 0 w 8"/>
                <a:gd name="T1" fmla="*/ 4 h 122"/>
                <a:gd name="T2" fmla="*/ 8 w 8"/>
                <a:gd name="T3" fmla="*/ 0 h 122"/>
                <a:gd name="T4" fmla="*/ 8 w 8"/>
                <a:gd name="T5" fmla="*/ 118 h 122"/>
                <a:gd name="T6" fmla="*/ 0 w 8"/>
                <a:gd name="T7" fmla="*/ 122 h 122"/>
                <a:gd name="T8" fmla="*/ 0 w 8"/>
                <a:gd name="T9" fmla="*/ 4 h 122"/>
              </a:gdLst>
              <a:ahLst/>
              <a:cxnLst>
                <a:cxn ang="0">
                  <a:pos x="T0" y="T1"/>
                </a:cxn>
                <a:cxn ang="0">
                  <a:pos x="T2" y="T3"/>
                </a:cxn>
                <a:cxn ang="0">
                  <a:pos x="T4" y="T5"/>
                </a:cxn>
                <a:cxn ang="0">
                  <a:pos x="T6" y="T7"/>
                </a:cxn>
                <a:cxn ang="0">
                  <a:pos x="T8" y="T9"/>
                </a:cxn>
              </a:cxnLst>
              <a:rect l="0" t="0" r="r" b="b"/>
              <a:pathLst>
                <a:path w="8" h="122">
                  <a:moveTo>
                    <a:pt x="0" y="4"/>
                  </a:moveTo>
                  <a:lnTo>
                    <a:pt x="8" y="0"/>
                  </a:lnTo>
                  <a:lnTo>
                    <a:pt x="8" y="118"/>
                  </a:lnTo>
                  <a:lnTo>
                    <a:pt x="0" y="12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4" name="Freeform 1687">
              <a:extLst>
                <a:ext uri="{FF2B5EF4-FFF2-40B4-BE49-F238E27FC236}">
                  <a16:creationId xmlns:a16="http://schemas.microsoft.com/office/drawing/2014/main" xmlns="" id="{42312F70-E236-4209-97CD-D62D099C4D05}"/>
                </a:ext>
              </a:extLst>
            </p:cNvPr>
            <p:cNvSpPr>
              <a:spLocks/>
            </p:cNvSpPr>
            <p:nvPr/>
          </p:nvSpPr>
          <p:spPr bwMode="auto">
            <a:xfrm>
              <a:off x="17452975" y="11845925"/>
              <a:ext cx="136525" cy="76200"/>
            </a:xfrm>
            <a:custGeom>
              <a:avLst/>
              <a:gdLst>
                <a:gd name="T0" fmla="*/ 0 w 86"/>
                <a:gd name="T1" fmla="*/ 6 h 48"/>
                <a:gd name="T2" fmla="*/ 8 w 86"/>
                <a:gd name="T3" fmla="*/ 0 h 48"/>
                <a:gd name="T4" fmla="*/ 86 w 86"/>
                <a:gd name="T5" fmla="*/ 44 h 48"/>
                <a:gd name="T6" fmla="*/ 78 w 86"/>
                <a:gd name="T7" fmla="*/ 48 h 48"/>
                <a:gd name="T8" fmla="*/ 0 w 86"/>
                <a:gd name="T9" fmla="*/ 6 h 48"/>
              </a:gdLst>
              <a:ahLst/>
              <a:cxnLst>
                <a:cxn ang="0">
                  <a:pos x="T0" y="T1"/>
                </a:cxn>
                <a:cxn ang="0">
                  <a:pos x="T2" y="T3"/>
                </a:cxn>
                <a:cxn ang="0">
                  <a:pos x="T4" y="T5"/>
                </a:cxn>
                <a:cxn ang="0">
                  <a:pos x="T6" y="T7"/>
                </a:cxn>
                <a:cxn ang="0">
                  <a:pos x="T8" y="T9"/>
                </a:cxn>
              </a:cxnLst>
              <a:rect l="0" t="0" r="r" b="b"/>
              <a:pathLst>
                <a:path w="86" h="48">
                  <a:moveTo>
                    <a:pt x="0" y="6"/>
                  </a:moveTo>
                  <a:lnTo>
                    <a:pt x="8" y="0"/>
                  </a:lnTo>
                  <a:lnTo>
                    <a:pt x="86" y="44"/>
                  </a:lnTo>
                  <a:lnTo>
                    <a:pt x="78" y="48"/>
                  </a:lnTo>
                  <a:lnTo>
                    <a:pt x="0" y="6"/>
                  </a:lnTo>
                  <a:close/>
                </a:path>
              </a:pathLst>
            </a:custGeom>
            <a:solidFill>
              <a:srgbClr val="4C5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5" name="Freeform 1688">
              <a:extLst>
                <a:ext uri="{FF2B5EF4-FFF2-40B4-BE49-F238E27FC236}">
                  <a16:creationId xmlns:a16="http://schemas.microsoft.com/office/drawing/2014/main" xmlns="" id="{19B378FF-FAC8-4FA7-BFD5-6708954523A7}"/>
                </a:ext>
              </a:extLst>
            </p:cNvPr>
            <p:cNvSpPr>
              <a:spLocks/>
            </p:cNvSpPr>
            <p:nvPr/>
          </p:nvSpPr>
          <p:spPr bwMode="auto">
            <a:xfrm>
              <a:off x="17452975" y="11845925"/>
              <a:ext cx="136525" cy="76200"/>
            </a:xfrm>
            <a:custGeom>
              <a:avLst/>
              <a:gdLst>
                <a:gd name="T0" fmla="*/ 0 w 86"/>
                <a:gd name="T1" fmla="*/ 6 h 48"/>
                <a:gd name="T2" fmla="*/ 8 w 86"/>
                <a:gd name="T3" fmla="*/ 0 h 48"/>
                <a:gd name="T4" fmla="*/ 86 w 86"/>
                <a:gd name="T5" fmla="*/ 44 h 48"/>
                <a:gd name="T6" fmla="*/ 78 w 86"/>
                <a:gd name="T7" fmla="*/ 48 h 48"/>
                <a:gd name="T8" fmla="*/ 0 w 86"/>
                <a:gd name="T9" fmla="*/ 6 h 48"/>
              </a:gdLst>
              <a:ahLst/>
              <a:cxnLst>
                <a:cxn ang="0">
                  <a:pos x="T0" y="T1"/>
                </a:cxn>
                <a:cxn ang="0">
                  <a:pos x="T2" y="T3"/>
                </a:cxn>
                <a:cxn ang="0">
                  <a:pos x="T4" y="T5"/>
                </a:cxn>
                <a:cxn ang="0">
                  <a:pos x="T6" y="T7"/>
                </a:cxn>
                <a:cxn ang="0">
                  <a:pos x="T8" y="T9"/>
                </a:cxn>
              </a:cxnLst>
              <a:rect l="0" t="0" r="r" b="b"/>
              <a:pathLst>
                <a:path w="86" h="48">
                  <a:moveTo>
                    <a:pt x="0" y="6"/>
                  </a:moveTo>
                  <a:lnTo>
                    <a:pt x="8" y="0"/>
                  </a:lnTo>
                  <a:lnTo>
                    <a:pt x="86" y="44"/>
                  </a:lnTo>
                  <a:lnTo>
                    <a:pt x="78" y="48"/>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6" name="Freeform 1689">
              <a:extLst>
                <a:ext uri="{FF2B5EF4-FFF2-40B4-BE49-F238E27FC236}">
                  <a16:creationId xmlns:a16="http://schemas.microsoft.com/office/drawing/2014/main" xmlns="" id="{57EC5C16-80DC-4810-825F-7F9A69E2427E}"/>
                </a:ext>
              </a:extLst>
            </p:cNvPr>
            <p:cNvSpPr>
              <a:spLocks noEditPoints="1"/>
            </p:cNvSpPr>
            <p:nvPr/>
          </p:nvSpPr>
          <p:spPr bwMode="auto">
            <a:xfrm>
              <a:off x="17452975" y="11855450"/>
              <a:ext cx="123825" cy="346075"/>
            </a:xfrm>
            <a:custGeom>
              <a:avLst/>
              <a:gdLst>
                <a:gd name="T0" fmla="*/ 10 w 78"/>
                <a:gd name="T1" fmla="*/ 16 h 218"/>
                <a:gd name="T2" fmla="*/ 68 w 78"/>
                <a:gd name="T3" fmla="*/ 48 h 218"/>
                <a:gd name="T4" fmla="*/ 68 w 78"/>
                <a:gd name="T5" fmla="*/ 42 h 218"/>
                <a:gd name="T6" fmla="*/ 10 w 78"/>
                <a:gd name="T7" fmla="*/ 8 h 218"/>
                <a:gd name="T8" fmla="*/ 10 w 78"/>
                <a:gd name="T9" fmla="*/ 16 h 218"/>
                <a:gd name="T10" fmla="*/ 78 w 78"/>
                <a:gd name="T11" fmla="*/ 160 h 218"/>
                <a:gd name="T12" fmla="*/ 20 w 78"/>
                <a:gd name="T13" fmla="*/ 128 h 218"/>
                <a:gd name="T14" fmla="*/ 20 w 78"/>
                <a:gd name="T15" fmla="*/ 132 h 218"/>
                <a:gd name="T16" fmla="*/ 78 w 78"/>
                <a:gd name="T17" fmla="*/ 164 h 218"/>
                <a:gd name="T18" fmla="*/ 78 w 78"/>
                <a:gd name="T19" fmla="*/ 168 h 218"/>
                <a:gd name="T20" fmla="*/ 20 w 78"/>
                <a:gd name="T21" fmla="*/ 136 h 218"/>
                <a:gd name="T22" fmla="*/ 20 w 78"/>
                <a:gd name="T23" fmla="*/ 140 h 218"/>
                <a:gd name="T24" fmla="*/ 78 w 78"/>
                <a:gd name="T25" fmla="*/ 172 h 218"/>
                <a:gd name="T26" fmla="*/ 78 w 78"/>
                <a:gd name="T27" fmla="*/ 178 h 218"/>
                <a:gd name="T28" fmla="*/ 20 w 78"/>
                <a:gd name="T29" fmla="*/ 144 h 218"/>
                <a:gd name="T30" fmla="*/ 20 w 78"/>
                <a:gd name="T31" fmla="*/ 150 h 218"/>
                <a:gd name="T32" fmla="*/ 78 w 78"/>
                <a:gd name="T33" fmla="*/ 182 h 218"/>
                <a:gd name="T34" fmla="*/ 78 w 78"/>
                <a:gd name="T35" fmla="*/ 184 h 218"/>
                <a:gd name="T36" fmla="*/ 20 w 78"/>
                <a:gd name="T37" fmla="*/ 152 h 218"/>
                <a:gd name="T38" fmla="*/ 20 w 78"/>
                <a:gd name="T39" fmla="*/ 158 h 218"/>
                <a:gd name="T40" fmla="*/ 78 w 78"/>
                <a:gd name="T41" fmla="*/ 190 h 218"/>
                <a:gd name="T42" fmla="*/ 78 w 78"/>
                <a:gd name="T43" fmla="*/ 194 h 218"/>
                <a:gd name="T44" fmla="*/ 20 w 78"/>
                <a:gd name="T45" fmla="*/ 162 h 218"/>
                <a:gd name="T46" fmla="*/ 20 w 78"/>
                <a:gd name="T47" fmla="*/ 166 h 218"/>
                <a:gd name="T48" fmla="*/ 78 w 78"/>
                <a:gd name="T49" fmla="*/ 200 h 218"/>
                <a:gd name="T50" fmla="*/ 78 w 78"/>
                <a:gd name="T51" fmla="*/ 202 h 218"/>
                <a:gd name="T52" fmla="*/ 20 w 78"/>
                <a:gd name="T53" fmla="*/ 170 h 218"/>
                <a:gd name="T54" fmla="*/ 20 w 78"/>
                <a:gd name="T55" fmla="*/ 174 h 218"/>
                <a:gd name="T56" fmla="*/ 78 w 78"/>
                <a:gd name="T57" fmla="*/ 206 h 218"/>
                <a:gd name="T58" fmla="*/ 78 w 78"/>
                <a:gd name="T59" fmla="*/ 218 h 218"/>
                <a:gd name="T60" fmla="*/ 0 w 78"/>
                <a:gd name="T61" fmla="*/ 176 h 218"/>
                <a:gd name="T62" fmla="*/ 0 w 78"/>
                <a:gd name="T63" fmla="*/ 0 h 218"/>
                <a:gd name="T64" fmla="*/ 78 w 78"/>
                <a:gd name="T65" fmla="*/ 42 h 218"/>
                <a:gd name="T66" fmla="*/ 78 w 78"/>
                <a:gd name="T67" fmla="*/ 16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218">
                  <a:moveTo>
                    <a:pt x="10" y="16"/>
                  </a:moveTo>
                  <a:lnTo>
                    <a:pt x="68" y="48"/>
                  </a:lnTo>
                  <a:lnTo>
                    <a:pt x="68" y="42"/>
                  </a:lnTo>
                  <a:lnTo>
                    <a:pt x="10" y="8"/>
                  </a:lnTo>
                  <a:lnTo>
                    <a:pt x="10" y="16"/>
                  </a:lnTo>
                  <a:close/>
                  <a:moveTo>
                    <a:pt x="78" y="160"/>
                  </a:moveTo>
                  <a:lnTo>
                    <a:pt x="20" y="128"/>
                  </a:lnTo>
                  <a:lnTo>
                    <a:pt x="20" y="132"/>
                  </a:lnTo>
                  <a:lnTo>
                    <a:pt x="78" y="164"/>
                  </a:lnTo>
                  <a:lnTo>
                    <a:pt x="78" y="168"/>
                  </a:lnTo>
                  <a:lnTo>
                    <a:pt x="20" y="136"/>
                  </a:lnTo>
                  <a:lnTo>
                    <a:pt x="20" y="140"/>
                  </a:lnTo>
                  <a:lnTo>
                    <a:pt x="78" y="172"/>
                  </a:lnTo>
                  <a:lnTo>
                    <a:pt x="78" y="178"/>
                  </a:lnTo>
                  <a:lnTo>
                    <a:pt x="20" y="144"/>
                  </a:lnTo>
                  <a:lnTo>
                    <a:pt x="20" y="150"/>
                  </a:lnTo>
                  <a:lnTo>
                    <a:pt x="78" y="182"/>
                  </a:lnTo>
                  <a:lnTo>
                    <a:pt x="78" y="184"/>
                  </a:lnTo>
                  <a:lnTo>
                    <a:pt x="20" y="152"/>
                  </a:lnTo>
                  <a:lnTo>
                    <a:pt x="20" y="158"/>
                  </a:lnTo>
                  <a:lnTo>
                    <a:pt x="78" y="190"/>
                  </a:lnTo>
                  <a:lnTo>
                    <a:pt x="78" y="194"/>
                  </a:lnTo>
                  <a:lnTo>
                    <a:pt x="20" y="162"/>
                  </a:lnTo>
                  <a:lnTo>
                    <a:pt x="20" y="166"/>
                  </a:lnTo>
                  <a:lnTo>
                    <a:pt x="78" y="200"/>
                  </a:lnTo>
                  <a:lnTo>
                    <a:pt x="78" y="202"/>
                  </a:lnTo>
                  <a:lnTo>
                    <a:pt x="20" y="170"/>
                  </a:lnTo>
                  <a:lnTo>
                    <a:pt x="20" y="174"/>
                  </a:lnTo>
                  <a:lnTo>
                    <a:pt x="78" y="206"/>
                  </a:lnTo>
                  <a:lnTo>
                    <a:pt x="78" y="218"/>
                  </a:lnTo>
                  <a:lnTo>
                    <a:pt x="0" y="176"/>
                  </a:lnTo>
                  <a:lnTo>
                    <a:pt x="0" y="0"/>
                  </a:lnTo>
                  <a:lnTo>
                    <a:pt x="78" y="42"/>
                  </a:lnTo>
                  <a:lnTo>
                    <a:pt x="78" y="160"/>
                  </a:lnTo>
                  <a:close/>
                </a:path>
              </a:pathLst>
            </a:custGeom>
            <a:solidFill>
              <a:srgbClr val="3041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7" name="Freeform 1690">
              <a:extLst>
                <a:ext uri="{FF2B5EF4-FFF2-40B4-BE49-F238E27FC236}">
                  <a16:creationId xmlns:a16="http://schemas.microsoft.com/office/drawing/2014/main" xmlns="" id="{2192FCD6-786D-4B36-B367-3605EBB61F50}"/>
                </a:ext>
              </a:extLst>
            </p:cNvPr>
            <p:cNvSpPr>
              <a:spLocks/>
            </p:cNvSpPr>
            <p:nvPr/>
          </p:nvSpPr>
          <p:spPr bwMode="auto">
            <a:xfrm>
              <a:off x="17468850" y="11868150"/>
              <a:ext cx="92075" cy="63500"/>
            </a:xfrm>
            <a:custGeom>
              <a:avLst/>
              <a:gdLst>
                <a:gd name="T0" fmla="*/ 0 w 58"/>
                <a:gd name="T1" fmla="*/ 8 h 40"/>
                <a:gd name="T2" fmla="*/ 58 w 58"/>
                <a:gd name="T3" fmla="*/ 40 h 40"/>
                <a:gd name="T4" fmla="*/ 58 w 58"/>
                <a:gd name="T5" fmla="*/ 34 h 40"/>
                <a:gd name="T6" fmla="*/ 0 w 58"/>
                <a:gd name="T7" fmla="*/ 0 h 40"/>
                <a:gd name="T8" fmla="*/ 0 w 58"/>
                <a:gd name="T9" fmla="*/ 8 h 40"/>
              </a:gdLst>
              <a:ahLst/>
              <a:cxnLst>
                <a:cxn ang="0">
                  <a:pos x="T0" y="T1"/>
                </a:cxn>
                <a:cxn ang="0">
                  <a:pos x="T2" y="T3"/>
                </a:cxn>
                <a:cxn ang="0">
                  <a:pos x="T4" y="T5"/>
                </a:cxn>
                <a:cxn ang="0">
                  <a:pos x="T6" y="T7"/>
                </a:cxn>
                <a:cxn ang="0">
                  <a:pos x="T8" y="T9"/>
                </a:cxn>
              </a:cxnLst>
              <a:rect l="0" t="0" r="r" b="b"/>
              <a:pathLst>
                <a:path w="58" h="40">
                  <a:moveTo>
                    <a:pt x="0" y="8"/>
                  </a:moveTo>
                  <a:lnTo>
                    <a:pt x="58" y="40"/>
                  </a:lnTo>
                  <a:lnTo>
                    <a:pt x="58" y="34"/>
                  </a:lnTo>
                  <a:lnTo>
                    <a:pt x="0" y="0"/>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8" name="Freeform 1691">
              <a:extLst>
                <a:ext uri="{FF2B5EF4-FFF2-40B4-BE49-F238E27FC236}">
                  <a16:creationId xmlns:a16="http://schemas.microsoft.com/office/drawing/2014/main" xmlns="" id="{4DF342BC-F1FE-4B0E-8863-5E1CF2340C83}"/>
                </a:ext>
              </a:extLst>
            </p:cNvPr>
            <p:cNvSpPr>
              <a:spLocks/>
            </p:cNvSpPr>
            <p:nvPr/>
          </p:nvSpPr>
          <p:spPr bwMode="auto">
            <a:xfrm>
              <a:off x="17452975" y="11855450"/>
              <a:ext cx="123825" cy="346075"/>
            </a:xfrm>
            <a:custGeom>
              <a:avLst/>
              <a:gdLst>
                <a:gd name="T0" fmla="*/ 78 w 78"/>
                <a:gd name="T1" fmla="*/ 160 h 218"/>
                <a:gd name="T2" fmla="*/ 20 w 78"/>
                <a:gd name="T3" fmla="*/ 128 h 218"/>
                <a:gd name="T4" fmla="*/ 20 w 78"/>
                <a:gd name="T5" fmla="*/ 132 h 218"/>
                <a:gd name="T6" fmla="*/ 78 w 78"/>
                <a:gd name="T7" fmla="*/ 164 h 218"/>
                <a:gd name="T8" fmla="*/ 78 w 78"/>
                <a:gd name="T9" fmla="*/ 168 h 218"/>
                <a:gd name="T10" fmla="*/ 20 w 78"/>
                <a:gd name="T11" fmla="*/ 136 h 218"/>
                <a:gd name="T12" fmla="*/ 20 w 78"/>
                <a:gd name="T13" fmla="*/ 140 h 218"/>
                <a:gd name="T14" fmla="*/ 78 w 78"/>
                <a:gd name="T15" fmla="*/ 172 h 218"/>
                <a:gd name="T16" fmla="*/ 78 w 78"/>
                <a:gd name="T17" fmla="*/ 178 h 218"/>
                <a:gd name="T18" fmla="*/ 20 w 78"/>
                <a:gd name="T19" fmla="*/ 144 h 218"/>
                <a:gd name="T20" fmla="*/ 20 w 78"/>
                <a:gd name="T21" fmla="*/ 150 h 218"/>
                <a:gd name="T22" fmla="*/ 78 w 78"/>
                <a:gd name="T23" fmla="*/ 182 h 218"/>
                <a:gd name="T24" fmla="*/ 78 w 78"/>
                <a:gd name="T25" fmla="*/ 184 h 218"/>
                <a:gd name="T26" fmla="*/ 20 w 78"/>
                <a:gd name="T27" fmla="*/ 152 h 218"/>
                <a:gd name="T28" fmla="*/ 20 w 78"/>
                <a:gd name="T29" fmla="*/ 158 h 218"/>
                <a:gd name="T30" fmla="*/ 78 w 78"/>
                <a:gd name="T31" fmla="*/ 190 h 218"/>
                <a:gd name="T32" fmla="*/ 78 w 78"/>
                <a:gd name="T33" fmla="*/ 194 h 218"/>
                <a:gd name="T34" fmla="*/ 20 w 78"/>
                <a:gd name="T35" fmla="*/ 162 h 218"/>
                <a:gd name="T36" fmla="*/ 20 w 78"/>
                <a:gd name="T37" fmla="*/ 166 h 218"/>
                <a:gd name="T38" fmla="*/ 78 w 78"/>
                <a:gd name="T39" fmla="*/ 200 h 218"/>
                <a:gd name="T40" fmla="*/ 78 w 78"/>
                <a:gd name="T41" fmla="*/ 202 h 218"/>
                <a:gd name="T42" fmla="*/ 20 w 78"/>
                <a:gd name="T43" fmla="*/ 170 h 218"/>
                <a:gd name="T44" fmla="*/ 20 w 78"/>
                <a:gd name="T45" fmla="*/ 174 h 218"/>
                <a:gd name="T46" fmla="*/ 78 w 78"/>
                <a:gd name="T47" fmla="*/ 206 h 218"/>
                <a:gd name="T48" fmla="*/ 78 w 78"/>
                <a:gd name="T49" fmla="*/ 218 h 218"/>
                <a:gd name="T50" fmla="*/ 0 w 78"/>
                <a:gd name="T51" fmla="*/ 176 h 218"/>
                <a:gd name="T52" fmla="*/ 0 w 78"/>
                <a:gd name="T53" fmla="*/ 0 h 218"/>
                <a:gd name="T54" fmla="*/ 78 w 78"/>
                <a:gd name="T55" fmla="*/ 42 h 218"/>
                <a:gd name="T56" fmla="*/ 78 w 78"/>
                <a:gd name="T57" fmla="*/ 16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218">
                  <a:moveTo>
                    <a:pt x="78" y="160"/>
                  </a:moveTo>
                  <a:lnTo>
                    <a:pt x="20" y="128"/>
                  </a:lnTo>
                  <a:lnTo>
                    <a:pt x="20" y="132"/>
                  </a:lnTo>
                  <a:lnTo>
                    <a:pt x="78" y="164"/>
                  </a:lnTo>
                  <a:lnTo>
                    <a:pt x="78" y="168"/>
                  </a:lnTo>
                  <a:lnTo>
                    <a:pt x="20" y="136"/>
                  </a:lnTo>
                  <a:lnTo>
                    <a:pt x="20" y="140"/>
                  </a:lnTo>
                  <a:lnTo>
                    <a:pt x="78" y="172"/>
                  </a:lnTo>
                  <a:lnTo>
                    <a:pt x="78" y="178"/>
                  </a:lnTo>
                  <a:lnTo>
                    <a:pt x="20" y="144"/>
                  </a:lnTo>
                  <a:lnTo>
                    <a:pt x="20" y="150"/>
                  </a:lnTo>
                  <a:lnTo>
                    <a:pt x="78" y="182"/>
                  </a:lnTo>
                  <a:lnTo>
                    <a:pt x="78" y="184"/>
                  </a:lnTo>
                  <a:lnTo>
                    <a:pt x="20" y="152"/>
                  </a:lnTo>
                  <a:lnTo>
                    <a:pt x="20" y="158"/>
                  </a:lnTo>
                  <a:lnTo>
                    <a:pt x="78" y="190"/>
                  </a:lnTo>
                  <a:lnTo>
                    <a:pt x="78" y="194"/>
                  </a:lnTo>
                  <a:lnTo>
                    <a:pt x="20" y="162"/>
                  </a:lnTo>
                  <a:lnTo>
                    <a:pt x="20" y="166"/>
                  </a:lnTo>
                  <a:lnTo>
                    <a:pt x="78" y="200"/>
                  </a:lnTo>
                  <a:lnTo>
                    <a:pt x="78" y="202"/>
                  </a:lnTo>
                  <a:lnTo>
                    <a:pt x="20" y="170"/>
                  </a:lnTo>
                  <a:lnTo>
                    <a:pt x="20" y="174"/>
                  </a:lnTo>
                  <a:lnTo>
                    <a:pt x="78" y="206"/>
                  </a:lnTo>
                  <a:lnTo>
                    <a:pt x="78" y="218"/>
                  </a:lnTo>
                  <a:lnTo>
                    <a:pt x="0" y="176"/>
                  </a:lnTo>
                  <a:lnTo>
                    <a:pt x="0" y="0"/>
                  </a:lnTo>
                  <a:lnTo>
                    <a:pt x="78" y="42"/>
                  </a:lnTo>
                  <a:lnTo>
                    <a:pt x="78" y="1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79" name="Freeform 1692">
              <a:extLst>
                <a:ext uri="{FF2B5EF4-FFF2-40B4-BE49-F238E27FC236}">
                  <a16:creationId xmlns:a16="http://schemas.microsoft.com/office/drawing/2014/main" xmlns="" id="{FFE867C1-F61D-41D2-AB98-6E05902919E0}"/>
                </a:ext>
              </a:extLst>
            </p:cNvPr>
            <p:cNvSpPr>
              <a:spLocks/>
            </p:cNvSpPr>
            <p:nvPr/>
          </p:nvSpPr>
          <p:spPr bwMode="auto">
            <a:xfrm>
              <a:off x="17576800" y="11877675"/>
              <a:ext cx="12700" cy="41275"/>
            </a:xfrm>
            <a:custGeom>
              <a:avLst/>
              <a:gdLst>
                <a:gd name="T0" fmla="*/ 0 w 8"/>
                <a:gd name="T1" fmla="*/ 4 h 26"/>
                <a:gd name="T2" fmla="*/ 8 w 8"/>
                <a:gd name="T3" fmla="*/ 0 h 26"/>
                <a:gd name="T4" fmla="*/ 8 w 8"/>
                <a:gd name="T5" fmla="*/ 22 h 26"/>
                <a:gd name="T6" fmla="*/ 0 w 8"/>
                <a:gd name="T7" fmla="*/ 26 h 26"/>
                <a:gd name="T8" fmla="*/ 0 w 8"/>
                <a:gd name="T9" fmla="*/ 4 h 26"/>
              </a:gdLst>
              <a:ahLst/>
              <a:cxnLst>
                <a:cxn ang="0">
                  <a:pos x="T0" y="T1"/>
                </a:cxn>
                <a:cxn ang="0">
                  <a:pos x="T2" y="T3"/>
                </a:cxn>
                <a:cxn ang="0">
                  <a:pos x="T4" y="T5"/>
                </a:cxn>
                <a:cxn ang="0">
                  <a:pos x="T6" y="T7"/>
                </a:cxn>
                <a:cxn ang="0">
                  <a:pos x="T8" y="T9"/>
                </a:cxn>
              </a:cxnLst>
              <a:rect l="0" t="0" r="r" b="b"/>
              <a:pathLst>
                <a:path w="8" h="26">
                  <a:moveTo>
                    <a:pt x="0" y="4"/>
                  </a:moveTo>
                  <a:lnTo>
                    <a:pt x="8" y="0"/>
                  </a:lnTo>
                  <a:lnTo>
                    <a:pt x="8" y="22"/>
                  </a:lnTo>
                  <a:lnTo>
                    <a:pt x="0" y="26"/>
                  </a:lnTo>
                  <a:lnTo>
                    <a:pt x="0" y="4"/>
                  </a:lnTo>
                  <a:close/>
                </a:path>
              </a:pathLst>
            </a:custGeom>
            <a:solidFill>
              <a:srgbClr val="1A2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0" name="Freeform 1693">
              <a:extLst>
                <a:ext uri="{FF2B5EF4-FFF2-40B4-BE49-F238E27FC236}">
                  <a16:creationId xmlns:a16="http://schemas.microsoft.com/office/drawing/2014/main" xmlns="" id="{FC4F28E9-821D-4DC6-ABE0-585C9FCBDCB2}"/>
                </a:ext>
              </a:extLst>
            </p:cNvPr>
            <p:cNvSpPr>
              <a:spLocks/>
            </p:cNvSpPr>
            <p:nvPr/>
          </p:nvSpPr>
          <p:spPr bwMode="auto">
            <a:xfrm>
              <a:off x="17576800" y="11877675"/>
              <a:ext cx="12700" cy="41275"/>
            </a:xfrm>
            <a:custGeom>
              <a:avLst/>
              <a:gdLst>
                <a:gd name="T0" fmla="*/ 0 w 8"/>
                <a:gd name="T1" fmla="*/ 4 h 26"/>
                <a:gd name="T2" fmla="*/ 8 w 8"/>
                <a:gd name="T3" fmla="*/ 0 h 26"/>
                <a:gd name="T4" fmla="*/ 8 w 8"/>
                <a:gd name="T5" fmla="*/ 22 h 26"/>
                <a:gd name="T6" fmla="*/ 0 w 8"/>
                <a:gd name="T7" fmla="*/ 26 h 26"/>
                <a:gd name="T8" fmla="*/ 0 w 8"/>
                <a:gd name="T9" fmla="*/ 4 h 26"/>
              </a:gdLst>
              <a:ahLst/>
              <a:cxnLst>
                <a:cxn ang="0">
                  <a:pos x="T0" y="T1"/>
                </a:cxn>
                <a:cxn ang="0">
                  <a:pos x="T2" y="T3"/>
                </a:cxn>
                <a:cxn ang="0">
                  <a:pos x="T4" y="T5"/>
                </a:cxn>
                <a:cxn ang="0">
                  <a:pos x="T6" y="T7"/>
                </a:cxn>
                <a:cxn ang="0">
                  <a:pos x="T8" y="T9"/>
                </a:cxn>
              </a:cxnLst>
              <a:rect l="0" t="0" r="r" b="b"/>
              <a:pathLst>
                <a:path w="8" h="26">
                  <a:moveTo>
                    <a:pt x="0" y="4"/>
                  </a:moveTo>
                  <a:lnTo>
                    <a:pt x="8" y="0"/>
                  </a:lnTo>
                  <a:lnTo>
                    <a:pt x="8" y="22"/>
                  </a:lnTo>
                  <a:lnTo>
                    <a:pt x="0" y="26"/>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1" name="Freeform 1694">
              <a:extLst>
                <a:ext uri="{FF2B5EF4-FFF2-40B4-BE49-F238E27FC236}">
                  <a16:creationId xmlns:a16="http://schemas.microsoft.com/office/drawing/2014/main" xmlns="" id="{A056DF38-7338-4D3F-BE89-FFAA2C1ECA0E}"/>
                </a:ext>
              </a:extLst>
            </p:cNvPr>
            <p:cNvSpPr>
              <a:spLocks/>
            </p:cNvSpPr>
            <p:nvPr/>
          </p:nvSpPr>
          <p:spPr bwMode="auto">
            <a:xfrm>
              <a:off x="17452975" y="11807825"/>
              <a:ext cx="136525" cy="76200"/>
            </a:xfrm>
            <a:custGeom>
              <a:avLst/>
              <a:gdLst>
                <a:gd name="T0" fmla="*/ 0 w 86"/>
                <a:gd name="T1" fmla="*/ 4 h 48"/>
                <a:gd name="T2" fmla="*/ 8 w 86"/>
                <a:gd name="T3" fmla="*/ 0 h 48"/>
                <a:gd name="T4" fmla="*/ 86 w 86"/>
                <a:gd name="T5" fmla="*/ 44 h 48"/>
                <a:gd name="T6" fmla="*/ 78 w 86"/>
                <a:gd name="T7" fmla="*/ 48 h 48"/>
                <a:gd name="T8" fmla="*/ 0 w 86"/>
                <a:gd name="T9" fmla="*/ 4 h 48"/>
              </a:gdLst>
              <a:ahLst/>
              <a:cxnLst>
                <a:cxn ang="0">
                  <a:pos x="T0" y="T1"/>
                </a:cxn>
                <a:cxn ang="0">
                  <a:pos x="T2" y="T3"/>
                </a:cxn>
                <a:cxn ang="0">
                  <a:pos x="T4" y="T5"/>
                </a:cxn>
                <a:cxn ang="0">
                  <a:pos x="T6" y="T7"/>
                </a:cxn>
                <a:cxn ang="0">
                  <a:pos x="T8" y="T9"/>
                </a:cxn>
              </a:cxnLst>
              <a:rect l="0" t="0" r="r" b="b"/>
              <a:pathLst>
                <a:path w="86" h="48">
                  <a:moveTo>
                    <a:pt x="0" y="4"/>
                  </a:moveTo>
                  <a:lnTo>
                    <a:pt x="8" y="0"/>
                  </a:lnTo>
                  <a:lnTo>
                    <a:pt x="86" y="44"/>
                  </a:lnTo>
                  <a:lnTo>
                    <a:pt x="78" y="48"/>
                  </a:lnTo>
                  <a:lnTo>
                    <a:pt x="0" y="4"/>
                  </a:lnTo>
                  <a:close/>
                </a:path>
              </a:pathLst>
            </a:custGeom>
            <a:solidFill>
              <a:srgbClr val="475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2" name="Freeform 1695">
              <a:extLst>
                <a:ext uri="{FF2B5EF4-FFF2-40B4-BE49-F238E27FC236}">
                  <a16:creationId xmlns:a16="http://schemas.microsoft.com/office/drawing/2014/main" xmlns="" id="{D2C55669-2C08-4EB6-B642-1B59A65E9477}"/>
                </a:ext>
              </a:extLst>
            </p:cNvPr>
            <p:cNvSpPr>
              <a:spLocks/>
            </p:cNvSpPr>
            <p:nvPr/>
          </p:nvSpPr>
          <p:spPr bwMode="auto">
            <a:xfrm>
              <a:off x="17452975" y="11807825"/>
              <a:ext cx="136525" cy="76200"/>
            </a:xfrm>
            <a:custGeom>
              <a:avLst/>
              <a:gdLst>
                <a:gd name="T0" fmla="*/ 0 w 86"/>
                <a:gd name="T1" fmla="*/ 4 h 48"/>
                <a:gd name="T2" fmla="*/ 8 w 86"/>
                <a:gd name="T3" fmla="*/ 0 h 48"/>
                <a:gd name="T4" fmla="*/ 86 w 86"/>
                <a:gd name="T5" fmla="*/ 44 h 48"/>
                <a:gd name="T6" fmla="*/ 78 w 86"/>
                <a:gd name="T7" fmla="*/ 48 h 48"/>
                <a:gd name="T8" fmla="*/ 0 w 86"/>
                <a:gd name="T9" fmla="*/ 4 h 48"/>
              </a:gdLst>
              <a:ahLst/>
              <a:cxnLst>
                <a:cxn ang="0">
                  <a:pos x="T0" y="T1"/>
                </a:cxn>
                <a:cxn ang="0">
                  <a:pos x="T2" y="T3"/>
                </a:cxn>
                <a:cxn ang="0">
                  <a:pos x="T4" y="T5"/>
                </a:cxn>
                <a:cxn ang="0">
                  <a:pos x="T6" y="T7"/>
                </a:cxn>
                <a:cxn ang="0">
                  <a:pos x="T8" y="T9"/>
                </a:cxn>
              </a:cxnLst>
              <a:rect l="0" t="0" r="r" b="b"/>
              <a:pathLst>
                <a:path w="86" h="48">
                  <a:moveTo>
                    <a:pt x="0" y="4"/>
                  </a:moveTo>
                  <a:lnTo>
                    <a:pt x="8" y="0"/>
                  </a:lnTo>
                  <a:lnTo>
                    <a:pt x="86" y="44"/>
                  </a:lnTo>
                  <a:lnTo>
                    <a:pt x="78" y="48"/>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3" name="Freeform 1696">
              <a:extLst>
                <a:ext uri="{FF2B5EF4-FFF2-40B4-BE49-F238E27FC236}">
                  <a16:creationId xmlns:a16="http://schemas.microsoft.com/office/drawing/2014/main" xmlns="" id="{BF72436B-A148-4A49-8FED-CA60A08C9BB9}"/>
                </a:ext>
              </a:extLst>
            </p:cNvPr>
            <p:cNvSpPr>
              <a:spLocks/>
            </p:cNvSpPr>
            <p:nvPr/>
          </p:nvSpPr>
          <p:spPr bwMode="auto">
            <a:xfrm>
              <a:off x="17452975" y="11814175"/>
              <a:ext cx="123825" cy="104775"/>
            </a:xfrm>
            <a:custGeom>
              <a:avLst/>
              <a:gdLst>
                <a:gd name="T0" fmla="*/ 78 w 78"/>
                <a:gd name="T1" fmla="*/ 44 h 66"/>
                <a:gd name="T2" fmla="*/ 78 w 78"/>
                <a:gd name="T3" fmla="*/ 66 h 66"/>
                <a:gd name="T4" fmla="*/ 0 w 78"/>
                <a:gd name="T5" fmla="*/ 22 h 66"/>
                <a:gd name="T6" fmla="*/ 0 w 78"/>
                <a:gd name="T7" fmla="*/ 0 h 66"/>
                <a:gd name="T8" fmla="*/ 78 w 78"/>
                <a:gd name="T9" fmla="*/ 44 h 66"/>
              </a:gdLst>
              <a:ahLst/>
              <a:cxnLst>
                <a:cxn ang="0">
                  <a:pos x="T0" y="T1"/>
                </a:cxn>
                <a:cxn ang="0">
                  <a:pos x="T2" y="T3"/>
                </a:cxn>
                <a:cxn ang="0">
                  <a:pos x="T4" y="T5"/>
                </a:cxn>
                <a:cxn ang="0">
                  <a:pos x="T6" y="T7"/>
                </a:cxn>
                <a:cxn ang="0">
                  <a:pos x="T8" y="T9"/>
                </a:cxn>
              </a:cxnLst>
              <a:rect l="0" t="0" r="r" b="b"/>
              <a:pathLst>
                <a:path w="78" h="66">
                  <a:moveTo>
                    <a:pt x="78" y="44"/>
                  </a:moveTo>
                  <a:lnTo>
                    <a:pt x="78" y="66"/>
                  </a:lnTo>
                  <a:lnTo>
                    <a:pt x="0" y="22"/>
                  </a:lnTo>
                  <a:lnTo>
                    <a:pt x="0" y="0"/>
                  </a:lnTo>
                  <a:lnTo>
                    <a:pt x="78" y="44"/>
                  </a:lnTo>
                  <a:close/>
                </a:path>
              </a:pathLst>
            </a:custGeom>
            <a:solidFill>
              <a:srgbClr val="3041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4" name="Freeform 1697">
              <a:extLst>
                <a:ext uri="{FF2B5EF4-FFF2-40B4-BE49-F238E27FC236}">
                  <a16:creationId xmlns:a16="http://schemas.microsoft.com/office/drawing/2014/main" xmlns="" id="{5B010869-C1F8-4EFF-995D-279D763B9AA6}"/>
                </a:ext>
              </a:extLst>
            </p:cNvPr>
            <p:cNvSpPr>
              <a:spLocks/>
            </p:cNvSpPr>
            <p:nvPr/>
          </p:nvSpPr>
          <p:spPr bwMode="auto">
            <a:xfrm>
              <a:off x="17452975" y="11814175"/>
              <a:ext cx="123825" cy="104775"/>
            </a:xfrm>
            <a:custGeom>
              <a:avLst/>
              <a:gdLst>
                <a:gd name="T0" fmla="*/ 78 w 78"/>
                <a:gd name="T1" fmla="*/ 44 h 66"/>
                <a:gd name="T2" fmla="*/ 78 w 78"/>
                <a:gd name="T3" fmla="*/ 66 h 66"/>
                <a:gd name="T4" fmla="*/ 0 w 78"/>
                <a:gd name="T5" fmla="*/ 22 h 66"/>
                <a:gd name="T6" fmla="*/ 0 w 78"/>
                <a:gd name="T7" fmla="*/ 0 h 66"/>
                <a:gd name="T8" fmla="*/ 78 w 78"/>
                <a:gd name="T9" fmla="*/ 44 h 66"/>
              </a:gdLst>
              <a:ahLst/>
              <a:cxnLst>
                <a:cxn ang="0">
                  <a:pos x="T0" y="T1"/>
                </a:cxn>
                <a:cxn ang="0">
                  <a:pos x="T2" y="T3"/>
                </a:cxn>
                <a:cxn ang="0">
                  <a:pos x="T4" y="T5"/>
                </a:cxn>
                <a:cxn ang="0">
                  <a:pos x="T6" y="T7"/>
                </a:cxn>
                <a:cxn ang="0">
                  <a:pos x="T8" y="T9"/>
                </a:cxn>
              </a:cxnLst>
              <a:rect l="0" t="0" r="r" b="b"/>
              <a:pathLst>
                <a:path w="78" h="66">
                  <a:moveTo>
                    <a:pt x="78" y="44"/>
                  </a:moveTo>
                  <a:lnTo>
                    <a:pt x="78" y="66"/>
                  </a:lnTo>
                  <a:lnTo>
                    <a:pt x="0" y="22"/>
                  </a:lnTo>
                  <a:lnTo>
                    <a:pt x="0" y="0"/>
                  </a:lnTo>
                  <a:lnTo>
                    <a:pt x="78"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5" name="Freeform 1698">
              <a:extLst>
                <a:ext uri="{FF2B5EF4-FFF2-40B4-BE49-F238E27FC236}">
                  <a16:creationId xmlns:a16="http://schemas.microsoft.com/office/drawing/2014/main" xmlns="" id="{26A52FA1-ACC9-42DD-9EB5-05EAD30DC5D2}"/>
                </a:ext>
              </a:extLst>
            </p:cNvPr>
            <p:cNvSpPr>
              <a:spLocks/>
            </p:cNvSpPr>
            <p:nvPr/>
          </p:nvSpPr>
          <p:spPr bwMode="auto">
            <a:xfrm>
              <a:off x="17786350" y="11820525"/>
              <a:ext cx="34925" cy="57150"/>
            </a:xfrm>
            <a:custGeom>
              <a:avLst/>
              <a:gdLst>
                <a:gd name="T0" fmla="*/ 12 w 22"/>
                <a:gd name="T1" fmla="*/ 2 h 36"/>
                <a:gd name="T2" fmla="*/ 12 w 22"/>
                <a:gd name="T3" fmla="*/ 2 h 36"/>
                <a:gd name="T4" fmla="*/ 16 w 22"/>
                <a:gd name="T5" fmla="*/ 0 h 36"/>
                <a:gd name="T6" fmla="*/ 18 w 22"/>
                <a:gd name="T7" fmla="*/ 0 h 36"/>
                <a:gd name="T8" fmla="*/ 18 w 22"/>
                <a:gd name="T9" fmla="*/ 0 h 36"/>
                <a:gd name="T10" fmla="*/ 20 w 22"/>
                <a:gd name="T11" fmla="*/ 2 h 36"/>
                <a:gd name="T12" fmla="*/ 22 w 22"/>
                <a:gd name="T13" fmla="*/ 6 h 36"/>
                <a:gd name="T14" fmla="*/ 22 w 22"/>
                <a:gd name="T15" fmla="*/ 6 h 36"/>
                <a:gd name="T16" fmla="*/ 14 w 22"/>
                <a:gd name="T17" fmla="*/ 10 h 36"/>
                <a:gd name="T18" fmla="*/ 14 w 22"/>
                <a:gd name="T19" fmla="*/ 10 h 36"/>
                <a:gd name="T20" fmla="*/ 14 w 22"/>
                <a:gd name="T21" fmla="*/ 8 h 36"/>
                <a:gd name="T22" fmla="*/ 14 w 22"/>
                <a:gd name="T23" fmla="*/ 8 h 36"/>
                <a:gd name="T24" fmla="*/ 12 w 22"/>
                <a:gd name="T25" fmla="*/ 8 h 36"/>
                <a:gd name="T26" fmla="*/ 12 w 22"/>
                <a:gd name="T27" fmla="*/ 8 h 36"/>
                <a:gd name="T28" fmla="*/ 12 w 22"/>
                <a:gd name="T29" fmla="*/ 8 h 36"/>
                <a:gd name="T30" fmla="*/ 10 w 22"/>
                <a:gd name="T31" fmla="*/ 10 h 36"/>
                <a:gd name="T32" fmla="*/ 8 w 22"/>
                <a:gd name="T33" fmla="*/ 12 h 36"/>
                <a:gd name="T34" fmla="*/ 8 w 22"/>
                <a:gd name="T35" fmla="*/ 12 h 36"/>
                <a:gd name="T36" fmla="*/ 8 w 22"/>
                <a:gd name="T37" fmla="*/ 12 h 36"/>
                <a:gd name="T38" fmla="*/ 10 w 22"/>
                <a:gd name="T39" fmla="*/ 12 h 36"/>
                <a:gd name="T40" fmla="*/ 10 w 22"/>
                <a:gd name="T41" fmla="*/ 12 h 36"/>
                <a:gd name="T42" fmla="*/ 16 w 22"/>
                <a:gd name="T43" fmla="*/ 12 h 36"/>
                <a:gd name="T44" fmla="*/ 16 w 22"/>
                <a:gd name="T45" fmla="*/ 12 h 36"/>
                <a:gd name="T46" fmla="*/ 18 w 22"/>
                <a:gd name="T47" fmla="*/ 10 h 36"/>
                <a:gd name="T48" fmla="*/ 20 w 22"/>
                <a:gd name="T49" fmla="*/ 12 h 36"/>
                <a:gd name="T50" fmla="*/ 20 w 22"/>
                <a:gd name="T51" fmla="*/ 12 h 36"/>
                <a:gd name="T52" fmla="*/ 22 w 22"/>
                <a:gd name="T53" fmla="*/ 14 h 36"/>
                <a:gd name="T54" fmla="*/ 22 w 22"/>
                <a:gd name="T55" fmla="*/ 16 h 36"/>
                <a:gd name="T56" fmla="*/ 22 w 22"/>
                <a:gd name="T57" fmla="*/ 16 h 36"/>
                <a:gd name="T58" fmla="*/ 22 w 22"/>
                <a:gd name="T59" fmla="*/ 22 h 36"/>
                <a:gd name="T60" fmla="*/ 20 w 22"/>
                <a:gd name="T61" fmla="*/ 28 h 36"/>
                <a:gd name="T62" fmla="*/ 20 w 22"/>
                <a:gd name="T63" fmla="*/ 28 h 36"/>
                <a:gd name="T64" fmla="*/ 16 w 22"/>
                <a:gd name="T65" fmla="*/ 32 h 36"/>
                <a:gd name="T66" fmla="*/ 12 w 22"/>
                <a:gd name="T67" fmla="*/ 34 h 36"/>
                <a:gd name="T68" fmla="*/ 12 w 22"/>
                <a:gd name="T69" fmla="*/ 34 h 36"/>
                <a:gd name="T70" fmla="*/ 4 w 22"/>
                <a:gd name="T71" fmla="*/ 36 h 36"/>
                <a:gd name="T72" fmla="*/ 4 w 22"/>
                <a:gd name="T73" fmla="*/ 36 h 36"/>
                <a:gd name="T74" fmla="*/ 0 w 22"/>
                <a:gd name="T75" fmla="*/ 34 h 36"/>
                <a:gd name="T76" fmla="*/ 0 w 22"/>
                <a:gd name="T77" fmla="*/ 30 h 36"/>
                <a:gd name="T78" fmla="*/ 0 w 22"/>
                <a:gd name="T79" fmla="*/ 30 h 36"/>
                <a:gd name="T80" fmla="*/ 8 w 22"/>
                <a:gd name="T81" fmla="*/ 24 h 36"/>
                <a:gd name="T82" fmla="*/ 8 w 22"/>
                <a:gd name="T83" fmla="*/ 24 h 36"/>
                <a:gd name="T84" fmla="*/ 8 w 22"/>
                <a:gd name="T85" fmla="*/ 26 h 36"/>
                <a:gd name="T86" fmla="*/ 8 w 22"/>
                <a:gd name="T87" fmla="*/ 26 h 36"/>
                <a:gd name="T88" fmla="*/ 10 w 22"/>
                <a:gd name="T89" fmla="*/ 28 h 36"/>
                <a:gd name="T90" fmla="*/ 12 w 22"/>
                <a:gd name="T91" fmla="*/ 26 h 36"/>
                <a:gd name="T92" fmla="*/ 12 w 22"/>
                <a:gd name="T93" fmla="*/ 26 h 36"/>
                <a:gd name="T94" fmla="*/ 14 w 22"/>
                <a:gd name="T95" fmla="*/ 24 h 36"/>
                <a:gd name="T96" fmla="*/ 14 w 22"/>
                <a:gd name="T97" fmla="*/ 22 h 36"/>
                <a:gd name="T98" fmla="*/ 14 w 22"/>
                <a:gd name="T99" fmla="*/ 22 h 36"/>
                <a:gd name="T100" fmla="*/ 14 w 22"/>
                <a:gd name="T101" fmla="*/ 20 h 36"/>
                <a:gd name="T102" fmla="*/ 14 w 22"/>
                <a:gd name="T103" fmla="*/ 20 h 36"/>
                <a:gd name="T104" fmla="*/ 10 w 22"/>
                <a:gd name="T105" fmla="*/ 22 h 36"/>
                <a:gd name="T106" fmla="*/ 10 w 22"/>
                <a:gd name="T107" fmla="*/ 22 h 36"/>
                <a:gd name="T108" fmla="*/ 4 w 22"/>
                <a:gd name="T109" fmla="*/ 22 h 36"/>
                <a:gd name="T110" fmla="*/ 4 w 22"/>
                <a:gd name="T111" fmla="*/ 22 h 36"/>
                <a:gd name="T112" fmla="*/ 2 w 22"/>
                <a:gd name="T113" fmla="*/ 20 h 36"/>
                <a:gd name="T114" fmla="*/ 0 w 22"/>
                <a:gd name="T115" fmla="*/ 16 h 36"/>
                <a:gd name="T116" fmla="*/ 0 w 22"/>
                <a:gd name="T117" fmla="*/ 16 h 36"/>
                <a:gd name="T118" fmla="*/ 2 w 22"/>
                <a:gd name="T119" fmla="*/ 12 h 36"/>
                <a:gd name="T120" fmla="*/ 4 w 22"/>
                <a:gd name="T121" fmla="*/ 8 h 36"/>
                <a:gd name="T122" fmla="*/ 4 w 22"/>
                <a:gd name="T123" fmla="*/ 8 h 36"/>
                <a:gd name="T124" fmla="*/ 12 w 22"/>
                <a:gd name="T12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 h="36">
                  <a:moveTo>
                    <a:pt x="12" y="2"/>
                  </a:moveTo>
                  <a:lnTo>
                    <a:pt x="12" y="2"/>
                  </a:lnTo>
                  <a:lnTo>
                    <a:pt x="16" y="0"/>
                  </a:lnTo>
                  <a:lnTo>
                    <a:pt x="18" y="0"/>
                  </a:lnTo>
                  <a:lnTo>
                    <a:pt x="18" y="0"/>
                  </a:lnTo>
                  <a:lnTo>
                    <a:pt x="20" y="2"/>
                  </a:lnTo>
                  <a:lnTo>
                    <a:pt x="22" y="6"/>
                  </a:lnTo>
                  <a:lnTo>
                    <a:pt x="22" y="6"/>
                  </a:lnTo>
                  <a:lnTo>
                    <a:pt x="14" y="10"/>
                  </a:lnTo>
                  <a:lnTo>
                    <a:pt x="14" y="10"/>
                  </a:lnTo>
                  <a:lnTo>
                    <a:pt x="14" y="8"/>
                  </a:lnTo>
                  <a:lnTo>
                    <a:pt x="14" y="8"/>
                  </a:lnTo>
                  <a:lnTo>
                    <a:pt x="12" y="8"/>
                  </a:lnTo>
                  <a:lnTo>
                    <a:pt x="12" y="8"/>
                  </a:lnTo>
                  <a:lnTo>
                    <a:pt x="12" y="8"/>
                  </a:lnTo>
                  <a:lnTo>
                    <a:pt x="10" y="10"/>
                  </a:lnTo>
                  <a:lnTo>
                    <a:pt x="8" y="12"/>
                  </a:lnTo>
                  <a:lnTo>
                    <a:pt x="8" y="12"/>
                  </a:lnTo>
                  <a:lnTo>
                    <a:pt x="8" y="12"/>
                  </a:lnTo>
                  <a:lnTo>
                    <a:pt x="10" y="12"/>
                  </a:lnTo>
                  <a:lnTo>
                    <a:pt x="10" y="12"/>
                  </a:lnTo>
                  <a:lnTo>
                    <a:pt x="16" y="12"/>
                  </a:lnTo>
                  <a:lnTo>
                    <a:pt x="16" y="12"/>
                  </a:lnTo>
                  <a:lnTo>
                    <a:pt x="18" y="10"/>
                  </a:lnTo>
                  <a:lnTo>
                    <a:pt x="20" y="12"/>
                  </a:lnTo>
                  <a:lnTo>
                    <a:pt x="20" y="12"/>
                  </a:lnTo>
                  <a:lnTo>
                    <a:pt x="22" y="14"/>
                  </a:lnTo>
                  <a:lnTo>
                    <a:pt x="22" y="16"/>
                  </a:lnTo>
                  <a:lnTo>
                    <a:pt x="22" y="16"/>
                  </a:lnTo>
                  <a:lnTo>
                    <a:pt x="22" y="22"/>
                  </a:lnTo>
                  <a:lnTo>
                    <a:pt x="20" y="28"/>
                  </a:lnTo>
                  <a:lnTo>
                    <a:pt x="20" y="28"/>
                  </a:lnTo>
                  <a:lnTo>
                    <a:pt x="16" y="32"/>
                  </a:lnTo>
                  <a:lnTo>
                    <a:pt x="12" y="34"/>
                  </a:lnTo>
                  <a:lnTo>
                    <a:pt x="12" y="34"/>
                  </a:lnTo>
                  <a:lnTo>
                    <a:pt x="4" y="36"/>
                  </a:lnTo>
                  <a:lnTo>
                    <a:pt x="4" y="36"/>
                  </a:lnTo>
                  <a:lnTo>
                    <a:pt x="0" y="34"/>
                  </a:lnTo>
                  <a:lnTo>
                    <a:pt x="0" y="30"/>
                  </a:lnTo>
                  <a:lnTo>
                    <a:pt x="0" y="30"/>
                  </a:lnTo>
                  <a:lnTo>
                    <a:pt x="8" y="24"/>
                  </a:lnTo>
                  <a:lnTo>
                    <a:pt x="8" y="24"/>
                  </a:lnTo>
                  <a:lnTo>
                    <a:pt x="8" y="26"/>
                  </a:lnTo>
                  <a:lnTo>
                    <a:pt x="8" y="26"/>
                  </a:lnTo>
                  <a:lnTo>
                    <a:pt x="10" y="28"/>
                  </a:lnTo>
                  <a:lnTo>
                    <a:pt x="12" y="26"/>
                  </a:lnTo>
                  <a:lnTo>
                    <a:pt x="12" y="26"/>
                  </a:lnTo>
                  <a:lnTo>
                    <a:pt x="14" y="24"/>
                  </a:lnTo>
                  <a:lnTo>
                    <a:pt x="14" y="22"/>
                  </a:lnTo>
                  <a:lnTo>
                    <a:pt x="14" y="22"/>
                  </a:lnTo>
                  <a:lnTo>
                    <a:pt x="14" y="20"/>
                  </a:lnTo>
                  <a:lnTo>
                    <a:pt x="14" y="20"/>
                  </a:lnTo>
                  <a:lnTo>
                    <a:pt x="10" y="22"/>
                  </a:lnTo>
                  <a:lnTo>
                    <a:pt x="10" y="22"/>
                  </a:lnTo>
                  <a:lnTo>
                    <a:pt x="4" y="22"/>
                  </a:lnTo>
                  <a:lnTo>
                    <a:pt x="4" y="22"/>
                  </a:lnTo>
                  <a:lnTo>
                    <a:pt x="2" y="20"/>
                  </a:lnTo>
                  <a:lnTo>
                    <a:pt x="0" y="16"/>
                  </a:lnTo>
                  <a:lnTo>
                    <a:pt x="0" y="16"/>
                  </a:lnTo>
                  <a:lnTo>
                    <a:pt x="2" y="12"/>
                  </a:lnTo>
                  <a:lnTo>
                    <a:pt x="4" y="8"/>
                  </a:lnTo>
                  <a:lnTo>
                    <a:pt x="4" y="8"/>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6" name="Freeform 1699">
              <a:extLst>
                <a:ext uri="{FF2B5EF4-FFF2-40B4-BE49-F238E27FC236}">
                  <a16:creationId xmlns:a16="http://schemas.microsoft.com/office/drawing/2014/main" xmlns="" id="{F4E29401-C99D-45FF-8402-DABD7DF54130}"/>
                </a:ext>
              </a:extLst>
            </p:cNvPr>
            <p:cNvSpPr>
              <a:spLocks/>
            </p:cNvSpPr>
            <p:nvPr/>
          </p:nvSpPr>
          <p:spPr bwMode="auto">
            <a:xfrm>
              <a:off x="17786350" y="11820525"/>
              <a:ext cx="34925" cy="57150"/>
            </a:xfrm>
            <a:custGeom>
              <a:avLst/>
              <a:gdLst>
                <a:gd name="T0" fmla="*/ 12 w 22"/>
                <a:gd name="T1" fmla="*/ 2 h 36"/>
                <a:gd name="T2" fmla="*/ 12 w 22"/>
                <a:gd name="T3" fmla="*/ 2 h 36"/>
                <a:gd name="T4" fmla="*/ 16 w 22"/>
                <a:gd name="T5" fmla="*/ 0 h 36"/>
                <a:gd name="T6" fmla="*/ 18 w 22"/>
                <a:gd name="T7" fmla="*/ 0 h 36"/>
                <a:gd name="T8" fmla="*/ 18 w 22"/>
                <a:gd name="T9" fmla="*/ 0 h 36"/>
                <a:gd name="T10" fmla="*/ 20 w 22"/>
                <a:gd name="T11" fmla="*/ 2 h 36"/>
                <a:gd name="T12" fmla="*/ 22 w 22"/>
                <a:gd name="T13" fmla="*/ 6 h 36"/>
                <a:gd name="T14" fmla="*/ 22 w 22"/>
                <a:gd name="T15" fmla="*/ 6 h 36"/>
                <a:gd name="T16" fmla="*/ 14 w 22"/>
                <a:gd name="T17" fmla="*/ 10 h 36"/>
                <a:gd name="T18" fmla="*/ 14 w 22"/>
                <a:gd name="T19" fmla="*/ 10 h 36"/>
                <a:gd name="T20" fmla="*/ 14 w 22"/>
                <a:gd name="T21" fmla="*/ 8 h 36"/>
                <a:gd name="T22" fmla="*/ 14 w 22"/>
                <a:gd name="T23" fmla="*/ 8 h 36"/>
                <a:gd name="T24" fmla="*/ 12 w 22"/>
                <a:gd name="T25" fmla="*/ 8 h 36"/>
                <a:gd name="T26" fmla="*/ 12 w 22"/>
                <a:gd name="T27" fmla="*/ 8 h 36"/>
                <a:gd name="T28" fmla="*/ 12 w 22"/>
                <a:gd name="T29" fmla="*/ 8 h 36"/>
                <a:gd name="T30" fmla="*/ 10 w 22"/>
                <a:gd name="T31" fmla="*/ 10 h 36"/>
                <a:gd name="T32" fmla="*/ 8 w 22"/>
                <a:gd name="T33" fmla="*/ 12 h 36"/>
                <a:gd name="T34" fmla="*/ 8 w 22"/>
                <a:gd name="T35" fmla="*/ 12 h 36"/>
                <a:gd name="T36" fmla="*/ 8 w 22"/>
                <a:gd name="T37" fmla="*/ 12 h 36"/>
                <a:gd name="T38" fmla="*/ 10 w 22"/>
                <a:gd name="T39" fmla="*/ 12 h 36"/>
                <a:gd name="T40" fmla="*/ 10 w 22"/>
                <a:gd name="T41" fmla="*/ 12 h 36"/>
                <a:gd name="T42" fmla="*/ 16 w 22"/>
                <a:gd name="T43" fmla="*/ 12 h 36"/>
                <a:gd name="T44" fmla="*/ 16 w 22"/>
                <a:gd name="T45" fmla="*/ 12 h 36"/>
                <a:gd name="T46" fmla="*/ 18 w 22"/>
                <a:gd name="T47" fmla="*/ 10 h 36"/>
                <a:gd name="T48" fmla="*/ 20 w 22"/>
                <a:gd name="T49" fmla="*/ 12 h 36"/>
                <a:gd name="T50" fmla="*/ 20 w 22"/>
                <a:gd name="T51" fmla="*/ 12 h 36"/>
                <a:gd name="T52" fmla="*/ 22 w 22"/>
                <a:gd name="T53" fmla="*/ 14 h 36"/>
                <a:gd name="T54" fmla="*/ 22 w 22"/>
                <a:gd name="T55" fmla="*/ 16 h 36"/>
                <a:gd name="T56" fmla="*/ 22 w 22"/>
                <a:gd name="T57" fmla="*/ 16 h 36"/>
                <a:gd name="T58" fmla="*/ 22 w 22"/>
                <a:gd name="T59" fmla="*/ 22 h 36"/>
                <a:gd name="T60" fmla="*/ 20 w 22"/>
                <a:gd name="T61" fmla="*/ 28 h 36"/>
                <a:gd name="T62" fmla="*/ 20 w 22"/>
                <a:gd name="T63" fmla="*/ 28 h 36"/>
                <a:gd name="T64" fmla="*/ 16 w 22"/>
                <a:gd name="T65" fmla="*/ 32 h 36"/>
                <a:gd name="T66" fmla="*/ 12 w 22"/>
                <a:gd name="T67" fmla="*/ 34 h 36"/>
                <a:gd name="T68" fmla="*/ 12 w 22"/>
                <a:gd name="T69" fmla="*/ 34 h 36"/>
                <a:gd name="T70" fmla="*/ 4 w 22"/>
                <a:gd name="T71" fmla="*/ 36 h 36"/>
                <a:gd name="T72" fmla="*/ 4 w 22"/>
                <a:gd name="T73" fmla="*/ 36 h 36"/>
                <a:gd name="T74" fmla="*/ 0 w 22"/>
                <a:gd name="T75" fmla="*/ 34 h 36"/>
                <a:gd name="T76" fmla="*/ 0 w 22"/>
                <a:gd name="T77" fmla="*/ 30 h 36"/>
                <a:gd name="T78" fmla="*/ 0 w 22"/>
                <a:gd name="T79" fmla="*/ 30 h 36"/>
                <a:gd name="T80" fmla="*/ 8 w 22"/>
                <a:gd name="T81" fmla="*/ 24 h 36"/>
                <a:gd name="T82" fmla="*/ 8 w 22"/>
                <a:gd name="T83" fmla="*/ 24 h 36"/>
                <a:gd name="T84" fmla="*/ 8 w 22"/>
                <a:gd name="T85" fmla="*/ 26 h 36"/>
                <a:gd name="T86" fmla="*/ 8 w 22"/>
                <a:gd name="T87" fmla="*/ 26 h 36"/>
                <a:gd name="T88" fmla="*/ 10 w 22"/>
                <a:gd name="T89" fmla="*/ 28 h 36"/>
                <a:gd name="T90" fmla="*/ 12 w 22"/>
                <a:gd name="T91" fmla="*/ 26 h 36"/>
                <a:gd name="T92" fmla="*/ 12 w 22"/>
                <a:gd name="T93" fmla="*/ 26 h 36"/>
                <a:gd name="T94" fmla="*/ 14 w 22"/>
                <a:gd name="T95" fmla="*/ 24 h 36"/>
                <a:gd name="T96" fmla="*/ 14 w 22"/>
                <a:gd name="T97" fmla="*/ 22 h 36"/>
                <a:gd name="T98" fmla="*/ 14 w 22"/>
                <a:gd name="T99" fmla="*/ 22 h 36"/>
                <a:gd name="T100" fmla="*/ 14 w 22"/>
                <a:gd name="T101" fmla="*/ 20 h 36"/>
                <a:gd name="T102" fmla="*/ 14 w 22"/>
                <a:gd name="T103" fmla="*/ 20 h 36"/>
                <a:gd name="T104" fmla="*/ 10 w 22"/>
                <a:gd name="T105" fmla="*/ 22 h 36"/>
                <a:gd name="T106" fmla="*/ 10 w 22"/>
                <a:gd name="T107" fmla="*/ 22 h 36"/>
                <a:gd name="T108" fmla="*/ 4 w 22"/>
                <a:gd name="T109" fmla="*/ 22 h 36"/>
                <a:gd name="T110" fmla="*/ 4 w 22"/>
                <a:gd name="T111" fmla="*/ 22 h 36"/>
                <a:gd name="T112" fmla="*/ 2 w 22"/>
                <a:gd name="T113" fmla="*/ 20 h 36"/>
                <a:gd name="T114" fmla="*/ 0 w 22"/>
                <a:gd name="T115" fmla="*/ 16 h 36"/>
                <a:gd name="T116" fmla="*/ 0 w 22"/>
                <a:gd name="T117" fmla="*/ 16 h 36"/>
                <a:gd name="T118" fmla="*/ 2 w 22"/>
                <a:gd name="T119" fmla="*/ 12 h 36"/>
                <a:gd name="T120" fmla="*/ 4 w 22"/>
                <a:gd name="T121" fmla="*/ 8 h 36"/>
                <a:gd name="T122" fmla="*/ 4 w 22"/>
                <a:gd name="T123" fmla="*/ 8 h 36"/>
                <a:gd name="T124" fmla="*/ 12 w 22"/>
                <a:gd name="T12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 h="36">
                  <a:moveTo>
                    <a:pt x="12" y="2"/>
                  </a:moveTo>
                  <a:lnTo>
                    <a:pt x="12" y="2"/>
                  </a:lnTo>
                  <a:lnTo>
                    <a:pt x="16" y="0"/>
                  </a:lnTo>
                  <a:lnTo>
                    <a:pt x="18" y="0"/>
                  </a:lnTo>
                  <a:lnTo>
                    <a:pt x="18" y="0"/>
                  </a:lnTo>
                  <a:lnTo>
                    <a:pt x="20" y="2"/>
                  </a:lnTo>
                  <a:lnTo>
                    <a:pt x="22" y="6"/>
                  </a:lnTo>
                  <a:lnTo>
                    <a:pt x="22" y="6"/>
                  </a:lnTo>
                  <a:lnTo>
                    <a:pt x="14" y="10"/>
                  </a:lnTo>
                  <a:lnTo>
                    <a:pt x="14" y="10"/>
                  </a:lnTo>
                  <a:lnTo>
                    <a:pt x="14" y="8"/>
                  </a:lnTo>
                  <a:lnTo>
                    <a:pt x="14" y="8"/>
                  </a:lnTo>
                  <a:lnTo>
                    <a:pt x="12" y="8"/>
                  </a:lnTo>
                  <a:lnTo>
                    <a:pt x="12" y="8"/>
                  </a:lnTo>
                  <a:lnTo>
                    <a:pt x="12" y="8"/>
                  </a:lnTo>
                  <a:lnTo>
                    <a:pt x="10" y="10"/>
                  </a:lnTo>
                  <a:lnTo>
                    <a:pt x="8" y="12"/>
                  </a:lnTo>
                  <a:lnTo>
                    <a:pt x="8" y="12"/>
                  </a:lnTo>
                  <a:lnTo>
                    <a:pt x="8" y="12"/>
                  </a:lnTo>
                  <a:lnTo>
                    <a:pt x="10" y="12"/>
                  </a:lnTo>
                  <a:lnTo>
                    <a:pt x="10" y="12"/>
                  </a:lnTo>
                  <a:lnTo>
                    <a:pt x="16" y="12"/>
                  </a:lnTo>
                  <a:lnTo>
                    <a:pt x="16" y="12"/>
                  </a:lnTo>
                  <a:lnTo>
                    <a:pt x="18" y="10"/>
                  </a:lnTo>
                  <a:lnTo>
                    <a:pt x="20" y="12"/>
                  </a:lnTo>
                  <a:lnTo>
                    <a:pt x="20" y="12"/>
                  </a:lnTo>
                  <a:lnTo>
                    <a:pt x="22" y="14"/>
                  </a:lnTo>
                  <a:lnTo>
                    <a:pt x="22" y="16"/>
                  </a:lnTo>
                  <a:lnTo>
                    <a:pt x="22" y="16"/>
                  </a:lnTo>
                  <a:lnTo>
                    <a:pt x="22" y="22"/>
                  </a:lnTo>
                  <a:lnTo>
                    <a:pt x="20" y="28"/>
                  </a:lnTo>
                  <a:lnTo>
                    <a:pt x="20" y="28"/>
                  </a:lnTo>
                  <a:lnTo>
                    <a:pt x="16" y="32"/>
                  </a:lnTo>
                  <a:lnTo>
                    <a:pt x="12" y="34"/>
                  </a:lnTo>
                  <a:lnTo>
                    <a:pt x="12" y="34"/>
                  </a:lnTo>
                  <a:lnTo>
                    <a:pt x="4" y="36"/>
                  </a:lnTo>
                  <a:lnTo>
                    <a:pt x="4" y="36"/>
                  </a:lnTo>
                  <a:lnTo>
                    <a:pt x="0" y="34"/>
                  </a:lnTo>
                  <a:lnTo>
                    <a:pt x="0" y="30"/>
                  </a:lnTo>
                  <a:lnTo>
                    <a:pt x="0" y="30"/>
                  </a:lnTo>
                  <a:lnTo>
                    <a:pt x="8" y="24"/>
                  </a:lnTo>
                  <a:lnTo>
                    <a:pt x="8" y="24"/>
                  </a:lnTo>
                  <a:lnTo>
                    <a:pt x="8" y="26"/>
                  </a:lnTo>
                  <a:lnTo>
                    <a:pt x="8" y="26"/>
                  </a:lnTo>
                  <a:lnTo>
                    <a:pt x="10" y="28"/>
                  </a:lnTo>
                  <a:lnTo>
                    <a:pt x="12" y="26"/>
                  </a:lnTo>
                  <a:lnTo>
                    <a:pt x="12" y="26"/>
                  </a:lnTo>
                  <a:lnTo>
                    <a:pt x="14" y="24"/>
                  </a:lnTo>
                  <a:lnTo>
                    <a:pt x="14" y="22"/>
                  </a:lnTo>
                  <a:lnTo>
                    <a:pt x="14" y="22"/>
                  </a:lnTo>
                  <a:lnTo>
                    <a:pt x="14" y="20"/>
                  </a:lnTo>
                  <a:lnTo>
                    <a:pt x="14" y="20"/>
                  </a:lnTo>
                  <a:lnTo>
                    <a:pt x="10" y="22"/>
                  </a:lnTo>
                  <a:lnTo>
                    <a:pt x="10" y="22"/>
                  </a:lnTo>
                  <a:lnTo>
                    <a:pt x="4" y="22"/>
                  </a:lnTo>
                  <a:lnTo>
                    <a:pt x="4" y="22"/>
                  </a:lnTo>
                  <a:lnTo>
                    <a:pt x="2" y="20"/>
                  </a:lnTo>
                  <a:lnTo>
                    <a:pt x="0" y="16"/>
                  </a:lnTo>
                  <a:lnTo>
                    <a:pt x="0" y="16"/>
                  </a:lnTo>
                  <a:lnTo>
                    <a:pt x="2" y="12"/>
                  </a:lnTo>
                  <a:lnTo>
                    <a:pt x="4" y="8"/>
                  </a:lnTo>
                  <a:lnTo>
                    <a:pt x="4" y="8"/>
                  </a:lnTo>
                  <a:lnTo>
                    <a:pt x="1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7" name="Freeform 1700">
              <a:extLst>
                <a:ext uri="{FF2B5EF4-FFF2-40B4-BE49-F238E27FC236}">
                  <a16:creationId xmlns:a16="http://schemas.microsoft.com/office/drawing/2014/main" xmlns="" id="{822B21F0-043E-4CA3-B84B-2D3DDD9E215B}"/>
                </a:ext>
              </a:extLst>
            </p:cNvPr>
            <p:cNvSpPr>
              <a:spLocks/>
            </p:cNvSpPr>
            <p:nvPr/>
          </p:nvSpPr>
          <p:spPr bwMode="auto">
            <a:xfrm>
              <a:off x="17748250" y="11833225"/>
              <a:ext cx="34925" cy="66675"/>
            </a:xfrm>
            <a:custGeom>
              <a:avLst/>
              <a:gdLst>
                <a:gd name="T0" fmla="*/ 22 w 22"/>
                <a:gd name="T1" fmla="*/ 0 h 42"/>
                <a:gd name="T2" fmla="*/ 22 w 22"/>
                <a:gd name="T3" fmla="*/ 0 h 42"/>
                <a:gd name="T4" fmla="*/ 22 w 22"/>
                <a:gd name="T5" fmla="*/ 20 h 42"/>
                <a:gd name="T6" fmla="*/ 22 w 22"/>
                <a:gd name="T7" fmla="*/ 20 h 42"/>
                <a:gd name="T8" fmla="*/ 22 w 22"/>
                <a:gd name="T9" fmla="*/ 26 h 42"/>
                <a:gd name="T10" fmla="*/ 20 w 22"/>
                <a:gd name="T11" fmla="*/ 32 h 42"/>
                <a:gd name="T12" fmla="*/ 16 w 22"/>
                <a:gd name="T13" fmla="*/ 36 h 42"/>
                <a:gd name="T14" fmla="*/ 12 w 22"/>
                <a:gd name="T15" fmla="*/ 40 h 42"/>
                <a:gd name="T16" fmla="*/ 12 w 22"/>
                <a:gd name="T17" fmla="*/ 40 h 42"/>
                <a:gd name="T18" fmla="*/ 6 w 22"/>
                <a:gd name="T19" fmla="*/ 42 h 42"/>
                <a:gd name="T20" fmla="*/ 2 w 22"/>
                <a:gd name="T21" fmla="*/ 40 h 42"/>
                <a:gd name="T22" fmla="*/ 0 w 22"/>
                <a:gd name="T23" fmla="*/ 38 h 42"/>
                <a:gd name="T24" fmla="*/ 0 w 22"/>
                <a:gd name="T25" fmla="*/ 32 h 42"/>
                <a:gd name="T26" fmla="*/ 0 w 22"/>
                <a:gd name="T27" fmla="*/ 32 h 42"/>
                <a:gd name="T28" fmla="*/ 0 w 22"/>
                <a:gd name="T29" fmla="*/ 14 h 42"/>
                <a:gd name="T30" fmla="*/ 0 w 22"/>
                <a:gd name="T31" fmla="*/ 14 h 42"/>
                <a:gd name="T32" fmla="*/ 8 w 22"/>
                <a:gd name="T33" fmla="*/ 8 h 42"/>
                <a:gd name="T34" fmla="*/ 8 w 22"/>
                <a:gd name="T35" fmla="*/ 8 h 42"/>
                <a:gd name="T36" fmla="*/ 8 w 22"/>
                <a:gd name="T37" fmla="*/ 26 h 42"/>
                <a:gd name="T38" fmla="*/ 8 w 22"/>
                <a:gd name="T39" fmla="*/ 26 h 42"/>
                <a:gd name="T40" fmla="*/ 8 w 22"/>
                <a:gd name="T41" fmla="*/ 30 h 42"/>
                <a:gd name="T42" fmla="*/ 8 w 22"/>
                <a:gd name="T43" fmla="*/ 30 h 42"/>
                <a:gd name="T44" fmla="*/ 10 w 22"/>
                <a:gd name="T45" fmla="*/ 32 h 42"/>
                <a:gd name="T46" fmla="*/ 12 w 22"/>
                <a:gd name="T47" fmla="*/ 32 h 42"/>
                <a:gd name="T48" fmla="*/ 12 w 22"/>
                <a:gd name="T49" fmla="*/ 32 h 42"/>
                <a:gd name="T50" fmla="*/ 14 w 22"/>
                <a:gd name="T51" fmla="*/ 28 h 42"/>
                <a:gd name="T52" fmla="*/ 14 w 22"/>
                <a:gd name="T53" fmla="*/ 28 h 42"/>
                <a:gd name="T54" fmla="*/ 14 w 22"/>
                <a:gd name="T55" fmla="*/ 22 h 42"/>
                <a:gd name="T56" fmla="*/ 14 w 22"/>
                <a:gd name="T57" fmla="*/ 22 h 42"/>
                <a:gd name="T58" fmla="*/ 14 w 22"/>
                <a:gd name="T59" fmla="*/ 4 h 42"/>
                <a:gd name="T60" fmla="*/ 14 w 22"/>
                <a:gd name="T61" fmla="*/ 4 h 42"/>
                <a:gd name="T62" fmla="*/ 22 w 22"/>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42">
                  <a:moveTo>
                    <a:pt x="22" y="0"/>
                  </a:moveTo>
                  <a:lnTo>
                    <a:pt x="22" y="0"/>
                  </a:lnTo>
                  <a:lnTo>
                    <a:pt x="22" y="20"/>
                  </a:lnTo>
                  <a:lnTo>
                    <a:pt x="22" y="20"/>
                  </a:lnTo>
                  <a:lnTo>
                    <a:pt x="22" y="26"/>
                  </a:lnTo>
                  <a:lnTo>
                    <a:pt x="20" y="32"/>
                  </a:lnTo>
                  <a:lnTo>
                    <a:pt x="16" y="36"/>
                  </a:lnTo>
                  <a:lnTo>
                    <a:pt x="12" y="40"/>
                  </a:lnTo>
                  <a:lnTo>
                    <a:pt x="12" y="40"/>
                  </a:lnTo>
                  <a:lnTo>
                    <a:pt x="6" y="42"/>
                  </a:lnTo>
                  <a:lnTo>
                    <a:pt x="2" y="40"/>
                  </a:lnTo>
                  <a:lnTo>
                    <a:pt x="0" y="38"/>
                  </a:lnTo>
                  <a:lnTo>
                    <a:pt x="0" y="32"/>
                  </a:lnTo>
                  <a:lnTo>
                    <a:pt x="0" y="32"/>
                  </a:lnTo>
                  <a:lnTo>
                    <a:pt x="0" y="14"/>
                  </a:lnTo>
                  <a:lnTo>
                    <a:pt x="0" y="14"/>
                  </a:lnTo>
                  <a:lnTo>
                    <a:pt x="8" y="8"/>
                  </a:lnTo>
                  <a:lnTo>
                    <a:pt x="8" y="8"/>
                  </a:lnTo>
                  <a:lnTo>
                    <a:pt x="8" y="26"/>
                  </a:lnTo>
                  <a:lnTo>
                    <a:pt x="8" y="26"/>
                  </a:lnTo>
                  <a:lnTo>
                    <a:pt x="8" y="30"/>
                  </a:lnTo>
                  <a:lnTo>
                    <a:pt x="8" y="30"/>
                  </a:lnTo>
                  <a:lnTo>
                    <a:pt x="10" y="32"/>
                  </a:lnTo>
                  <a:lnTo>
                    <a:pt x="12" y="32"/>
                  </a:lnTo>
                  <a:lnTo>
                    <a:pt x="12" y="32"/>
                  </a:lnTo>
                  <a:lnTo>
                    <a:pt x="14" y="28"/>
                  </a:lnTo>
                  <a:lnTo>
                    <a:pt x="14" y="28"/>
                  </a:lnTo>
                  <a:lnTo>
                    <a:pt x="14" y="22"/>
                  </a:lnTo>
                  <a:lnTo>
                    <a:pt x="14" y="22"/>
                  </a:lnTo>
                  <a:lnTo>
                    <a:pt x="14" y="4"/>
                  </a:lnTo>
                  <a:lnTo>
                    <a:pt x="14" y="4"/>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8" name="Freeform 1701">
              <a:extLst>
                <a:ext uri="{FF2B5EF4-FFF2-40B4-BE49-F238E27FC236}">
                  <a16:creationId xmlns:a16="http://schemas.microsoft.com/office/drawing/2014/main" xmlns="" id="{0C415D67-E799-4F09-94B3-927122CA33BA}"/>
                </a:ext>
              </a:extLst>
            </p:cNvPr>
            <p:cNvSpPr>
              <a:spLocks/>
            </p:cNvSpPr>
            <p:nvPr/>
          </p:nvSpPr>
          <p:spPr bwMode="auto">
            <a:xfrm>
              <a:off x="17748250" y="11833225"/>
              <a:ext cx="34925" cy="66675"/>
            </a:xfrm>
            <a:custGeom>
              <a:avLst/>
              <a:gdLst>
                <a:gd name="T0" fmla="*/ 22 w 22"/>
                <a:gd name="T1" fmla="*/ 0 h 42"/>
                <a:gd name="T2" fmla="*/ 22 w 22"/>
                <a:gd name="T3" fmla="*/ 0 h 42"/>
                <a:gd name="T4" fmla="*/ 22 w 22"/>
                <a:gd name="T5" fmla="*/ 20 h 42"/>
                <a:gd name="T6" fmla="*/ 22 w 22"/>
                <a:gd name="T7" fmla="*/ 20 h 42"/>
                <a:gd name="T8" fmla="*/ 22 w 22"/>
                <a:gd name="T9" fmla="*/ 26 h 42"/>
                <a:gd name="T10" fmla="*/ 20 w 22"/>
                <a:gd name="T11" fmla="*/ 32 h 42"/>
                <a:gd name="T12" fmla="*/ 16 w 22"/>
                <a:gd name="T13" fmla="*/ 36 h 42"/>
                <a:gd name="T14" fmla="*/ 12 w 22"/>
                <a:gd name="T15" fmla="*/ 40 h 42"/>
                <a:gd name="T16" fmla="*/ 12 w 22"/>
                <a:gd name="T17" fmla="*/ 40 h 42"/>
                <a:gd name="T18" fmla="*/ 6 w 22"/>
                <a:gd name="T19" fmla="*/ 42 h 42"/>
                <a:gd name="T20" fmla="*/ 2 w 22"/>
                <a:gd name="T21" fmla="*/ 40 h 42"/>
                <a:gd name="T22" fmla="*/ 0 w 22"/>
                <a:gd name="T23" fmla="*/ 38 h 42"/>
                <a:gd name="T24" fmla="*/ 0 w 22"/>
                <a:gd name="T25" fmla="*/ 32 h 42"/>
                <a:gd name="T26" fmla="*/ 0 w 22"/>
                <a:gd name="T27" fmla="*/ 32 h 42"/>
                <a:gd name="T28" fmla="*/ 0 w 22"/>
                <a:gd name="T29" fmla="*/ 14 h 42"/>
                <a:gd name="T30" fmla="*/ 0 w 22"/>
                <a:gd name="T31" fmla="*/ 14 h 42"/>
                <a:gd name="T32" fmla="*/ 8 w 22"/>
                <a:gd name="T33" fmla="*/ 8 h 42"/>
                <a:gd name="T34" fmla="*/ 8 w 22"/>
                <a:gd name="T35" fmla="*/ 8 h 42"/>
                <a:gd name="T36" fmla="*/ 8 w 22"/>
                <a:gd name="T37" fmla="*/ 26 h 42"/>
                <a:gd name="T38" fmla="*/ 8 w 22"/>
                <a:gd name="T39" fmla="*/ 26 h 42"/>
                <a:gd name="T40" fmla="*/ 8 w 22"/>
                <a:gd name="T41" fmla="*/ 30 h 42"/>
                <a:gd name="T42" fmla="*/ 8 w 22"/>
                <a:gd name="T43" fmla="*/ 30 h 42"/>
                <a:gd name="T44" fmla="*/ 10 w 22"/>
                <a:gd name="T45" fmla="*/ 32 h 42"/>
                <a:gd name="T46" fmla="*/ 12 w 22"/>
                <a:gd name="T47" fmla="*/ 32 h 42"/>
                <a:gd name="T48" fmla="*/ 12 w 22"/>
                <a:gd name="T49" fmla="*/ 32 h 42"/>
                <a:gd name="T50" fmla="*/ 14 w 22"/>
                <a:gd name="T51" fmla="*/ 28 h 42"/>
                <a:gd name="T52" fmla="*/ 14 w 22"/>
                <a:gd name="T53" fmla="*/ 28 h 42"/>
                <a:gd name="T54" fmla="*/ 14 w 22"/>
                <a:gd name="T55" fmla="*/ 22 h 42"/>
                <a:gd name="T56" fmla="*/ 14 w 22"/>
                <a:gd name="T57" fmla="*/ 22 h 42"/>
                <a:gd name="T58" fmla="*/ 14 w 22"/>
                <a:gd name="T59" fmla="*/ 4 h 42"/>
                <a:gd name="T60" fmla="*/ 14 w 22"/>
                <a:gd name="T61" fmla="*/ 4 h 42"/>
                <a:gd name="T62" fmla="*/ 22 w 22"/>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42">
                  <a:moveTo>
                    <a:pt x="22" y="0"/>
                  </a:moveTo>
                  <a:lnTo>
                    <a:pt x="22" y="0"/>
                  </a:lnTo>
                  <a:lnTo>
                    <a:pt x="22" y="20"/>
                  </a:lnTo>
                  <a:lnTo>
                    <a:pt x="22" y="20"/>
                  </a:lnTo>
                  <a:lnTo>
                    <a:pt x="22" y="26"/>
                  </a:lnTo>
                  <a:lnTo>
                    <a:pt x="20" y="32"/>
                  </a:lnTo>
                  <a:lnTo>
                    <a:pt x="16" y="36"/>
                  </a:lnTo>
                  <a:lnTo>
                    <a:pt x="12" y="40"/>
                  </a:lnTo>
                  <a:lnTo>
                    <a:pt x="12" y="40"/>
                  </a:lnTo>
                  <a:lnTo>
                    <a:pt x="6" y="42"/>
                  </a:lnTo>
                  <a:lnTo>
                    <a:pt x="2" y="40"/>
                  </a:lnTo>
                  <a:lnTo>
                    <a:pt x="0" y="38"/>
                  </a:lnTo>
                  <a:lnTo>
                    <a:pt x="0" y="32"/>
                  </a:lnTo>
                  <a:lnTo>
                    <a:pt x="0" y="32"/>
                  </a:lnTo>
                  <a:lnTo>
                    <a:pt x="0" y="14"/>
                  </a:lnTo>
                  <a:lnTo>
                    <a:pt x="0" y="14"/>
                  </a:lnTo>
                  <a:lnTo>
                    <a:pt x="8" y="8"/>
                  </a:lnTo>
                  <a:lnTo>
                    <a:pt x="8" y="8"/>
                  </a:lnTo>
                  <a:lnTo>
                    <a:pt x="8" y="26"/>
                  </a:lnTo>
                  <a:lnTo>
                    <a:pt x="8" y="26"/>
                  </a:lnTo>
                  <a:lnTo>
                    <a:pt x="8" y="30"/>
                  </a:lnTo>
                  <a:lnTo>
                    <a:pt x="8" y="30"/>
                  </a:lnTo>
                  <a:lnTo>
                    <a:pt x="10" y="32"/>
                  </a:lnTo>
                  <a:lnTo>
                    <a:pt x="12" y="32"/>
                  </a:lnTo>
                  <a:lnTo>
                    <a:pt x="12" y="32"/>
                  </a:lnTo>
                  <a:lnTo>
                    <a:pt x="14" y="28"/>
                  </a:lnTo>
                  <a:lnTo>
                    <a:pt x="14" y="28"/>
                  </a:lnTo>
                  <a:lnTo>
                    <a:pt x="14" y="22"/>
                  </a:lnTo>
                  <a:lnTo>
                    <a:pt x="14" y="22"/>
                  </a:lnTo>
                  <a:lnTo>
                    <a:pt x="14" y="4"/>
                  </a:lnTo>
                  <a:lnTo>
                    <a:pt x="14" y="4"/>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89" name="Freeform 1702">
              <a:extLst>
                <a:ext uri="{FF2B5EF4-FFF2-40B4-BE49-F238E27FC236}">
                  <a16:creationId xmlns:a16="http://schemas.microsoft.com/office/drawing/2014/main" xmlns="" id="{C3E2E5C4-83D6-4EF8-A741-E208D1910966}"/>
                </a:ext>
              </a:extLst>
            </p:cNvPr>
            <p:cNvSpPr>
              <a:spLocks/>
            </p:cNvSpPr>
            <p:nvPr/>
          </p:nvSpPr>
          <p:spPr bwMode="auto">
            <a:xfrm>
              <a:off x="17732375" y="11855450"/>
              <a:ext cx="12700" cy="57150"/>
            </a:xfrm>
            <a:custGeom>
              <a:avLst/>
              <a:gdLst>
                <a:gd name="T0" fmla="*/ 8 w 8"/>
                <a:gd name="T1" fmla="*/ 0 h 36"/>
                <a:gd name="T2" fmla="*/ 8 w 8"/>
                <a:gd name="T3" fmla="*/ 32 h 36"/>
                <a:gd name="T4" fmla="*/ 0 w 8"/>
                <a:gd name="T5" fmla="*/ 36 h 36"/>
                <a:gd name="T6" fmla="*/ 0 w 8"/>
                <a:gd name="T7" fmla="*/ 6 h 36"/>
                <a:gd name="T8" fmla="*/ 8 w 8"/>
                <a:gd name="T9" fmla="*/ 0 h 36"/>
              </a:gdLst>
              <a:ahLst/>
              <a:cxnLst>
                <a:cxn ang="0">
                  <a:pos x="T0" y="T1"/>
                </a:cxn>
                <a:cxn ang="0">
                  <a:pos x="T2" y="T3"/>
                </a:cxn>
                <a:cxn ang="0">
                  <a:pos x="T4" y="T5"/>
                </a:cxn>
                <a:cxn ang="0">
                  <a:pos x="T6" y="T7"/>
                </a:cxn>
                <a:cxn ang="0">
                  <a:pos x="T8" y="T9"/>
                </a:cxn>
              </a:cxnLst>
              <a:rect l="0" t="0" r="r" b="b"/>
              <a:pathLst>
                <a:path w="8" h="36">
                  <a:moveTo>
                    <a:pt x="8" y="0"/>
                  </a:moveTo>
                  <a:lnTo>
                    <a:pt x="8" y="32"/>
                  </a:lnTo>
                  <a:lnTo>
                    <a:pt x="0" y="36"/>
                  </a:lnTo>
                  <a:lnTo>
                    <a:pt x="0" y="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0" name="Freeform 1703">
              <a:extLst>
                <a:ext uri="{FF2B5EF4-FFF2-40B4-BE49-F238E27FC236}">
                  <a16:creationId xmlns:a16="http://schemas.microsoft.com/office/drawing/2014/main" xmlns="" id="{0F41239B-E96E-4C52-8F8B-6E5B91A477F6}"/>
                </a:ext>
              </a:extLst>
            </p:cNvPr>
            <p:cNvSpPr>
              <a:spLocks/>
            </p:cNvSpPr>
            <p:nvPr/>
          </p:nvSpPr>
          <p:spPr bwMode="auto">
            <a:xfrm>
              <a:off x="17732375" y="11855450"/>
              <a:ext cx="12700" cy="57150"/>
            </a:xfrm>
            <a:custGeom>
              <a:avLst/>
              <a:gdLst>
                <a:gd name="T0" fmla="*/ 8 w 8"/>
                <a:gd name="T1" fmla="*/ 0 h 36"/>
                <a:gd name="T2" fmla="*/ 8 w 8"/>
                <a:gd name="T3" fmla="*/ 32 h 36"/>
                <a:gd name="T4" fmla="*/ 0 w 8"/>
                <a:gd name="T5" fmla="*/ 36 h 36"/>
                <a:gd name="T6" fmla="*/ 0 w 8"/>
                <a:gd name="T7" fmla="*/ 6 h 36"/>
                <a:gd name="T8" fmla="*/ 8 w 8"/>
                <a:gd name="T9" fmla="*/ 0 h 36"/>
              </a:gdLst>
              <a:ahLst/>
              <a:cxnLst>
                <a:cxn ang="0">
                  <a:pos x="T0" y="T1"/>
                </a:cxn>
                <a:cxn ang="0">
                  <a:pos x="T2" y="T3"/>
                </a:cxn>
                <a:cxn ang="0">
                  <a:pos x="T4" y="T5"/>
                </a:cxn>
                <a:cxn ang="0">
                  <a:pos x="T6" y="T7"/>
                </a:cxn>
                <a:cxn ang="0">
                  <a:pos x="T8" y="T9"/>
                </a:cxn>
              </a:cxnLst>
              <a:rect l="0" t="0" r="r" b="b"/>
              <a:pathLst>
                <a:path w="8" h="36">
                  <a:moveTo>
                    <a:pt x="8" y="0"/>
                  </a:moveTo>
                  <a:lnTo>
                    <a:pt x="8" y="32"/>
                  </a:lnTo>
                  <a:lnTo>
                    <a:pt x="0" y="36"/>
                  </a:lnTo>
                  <a:lnTo>
                    <a:pt x="0" y="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1" name="Freeform 1704">
              <a:extLst>
                <a:ext uri="{FF2B5EF4-FFF2-40B4-BE49-F238E27FC236}">
                  <a16:creationId xmlns:a16="http://schemas.microsoft.com/office/drawing/2014/main" xmlns="" id="{041B0FAD-E59E-420E-947C-3F0707B4396B}"/>
                </a:ext>
              </a:extLst>
            </p:cNvPr>
            <p:cNvSpPr>
              <a:spLocks noEditPoints="1"/>
            </p:cNvSpPr>
            <p:nvPr/>
          </p:nvSpPr>
          <p:spPr bwMode="auto">
            <a:xfrm>
              <a:off x="17691100" y="11874500"/>
              <a:ext cx="38100" cy="60325"/>
            </a:xfrm>
            <a:custGeom>
              <a:avLst/>
              <a:gdLst>
                <a:gd name="T0" fmla="*/ 10 w 24"/>
                <a:gd name="T1" fmla="*/ 24 h 38"/>
                <a:gd name="T2" fmla="*/ 10 w 24"/>
                <a:gd name="T3" fmla="*/ 24 h 38"/>
                <a:gd name="T4" fmla="*/ 14 w 24"/>
                <a:gd name="T5" fmla="*/ 24 h 38"/>
                <a:gd name="T6" fmla="*/ 16 w 24"/>
                <a:gd name="T7" fmla="*/ 22 h 38"/>
                <a:gd name="T8" fmla="*/ 16 w 24"/>
                <a:gd name="T9" fmla="*/ 14 h 38"/>
                <a:gd name="T10" fmla="*/ 16 w 24"/>
                <a:gd name="T11" fmla="*/ 14 h 38"/>
                <a:gd name="T12" fmla="*/ 16 w 24"/>
                <a:gd name="T13" fmla="*/ 12 h 38"/>
                <a:gd name="T14" fmla="*/ 16 w 24"/>
                <a:gd name="T15" fmla="*/ 10 h 38"/>
                <a:gd name="T16" fmla="*/ 16 w 24"/>
                <a:gd name="T17" fmla="*/ 10 h 38"/>
                <a:gd name="T18" fmla="*/ 14 w 24"/>
                <a:gd name="T19" fmla="*/ 10 h 38"/>
                <a:gd name="T20" fmla="*/ 10 w 24"/>
                <a:gd name="T21" fmla="*/ 10 h 38"/>
                <a:gd name="T22" fmla="*/ 10 w 24"/>
                <a:gd name="T23" fmla="*/ 10 h 38"/>
                <a:gd name="T24" fmla="*/ 8 w 24"/>
                <a:gd name="T25" fmla="*/ 12 h 38"/>
                <a:gd name="T26" fmla="*/ 8 w 24"/>
                <a:gd name="T27" fmla="*/ 12 h 38"/>
                <a:gd name="T28" fmla="*/ 8 w 24"/>
                <a:gd name="T29" fmla="*/ 26 h 38"/>
                <a:gd name="T30" fmla="*/ 8 w 24"/>
                <a:gd name="T31" fmla="*/ 26 h 38"/>
                <a:gd name="T32" fmla="*/ 10 w 24"/>
                <a:gd name="T33" fmla="*/ 24 h 38"/>
                <a:gd name="T34" fmla="*/ 22 w 24"/>
                <a:gd name="T35" fmla="*/ 0 h 38"/>
                <a:gd name="T36" fmla="*/ 22 w 24"/>
                <a:gd name="T37" fmla="*/ 0 h 38"/>
                <a:gd name="T38" fmla="*/ 24 w 24"/>
                <a:gd name="T39" fmla="*/ 4 h 38"/>
                <a:gd name="T40" fmla="*/ 24 w 24"/>
                <a:gd name="T41" fmla="*/ 10 h 38"/>
                <a:gd name="T42" fmla="*/ 24 w 24"/>
                <a:gd name="T43" fmla="*/ 10 h 38"/>
                <a:gd name="T44" fmla="*/ 24 w 24"/>
                <a:gd name="T45" fmla="*/ 16 h 38"/>
                <a:gd name="T46" fmla="*/ 22 w 24"/>
                <a:gd name="T47" fmla="*/ 24 h 38"/>
                <a:gd name="T48" fmla="*/ 22 w 24"/>
                <a:gd name="T49" fmla="*/ 24 h 38"/>
                <a:gd name="T50" fmla="*/ 18 w 24"/>
                <a:gd name="T51" fmla="*/ 30 h 38"/>
                <a:gd name="T52" fmla="*/ 12 w 24"/>
                <a:gd name="T53" fmla="*/ 32 h 38"/>
                <a:gd name="T54" fmla="*/ 12 w 24"/>
                <a:gd name="T55" fmla="*/ 32 h 38"/>
                <a:gd name="T56" fmla="*/ 0 w 24"/>
                <a:gd name="T57" fmla="*/ 38 h 38"/>
                <a:gd name="T58" fmla="*/ 0 w 24"/>
                <a:gd name="T59" fmla="*/ 38 h 38"/>
                <a:gd name="T60" fmla="*/ 0 w 24"/>
                <a:gd name="T61" fmla="*/ 8 h 38"/>
                <a:gd name="T62" fmla="*/ 0 w 24"/>
                <a:gd name="T63" fmla="*/ 8 h 38"/>
                <a:gd name="T64" fmla="*/ 12 w 24"/>
                <a:gd name="T65" fmla="*/ 0 h 38"/>
                <a:gd name="T66" fmla="*/ 12 w 24"/>
                <a:gd name="T67" fmla="*/ 0 h 38"/>
                <a:gd name="T68" fmla="*/ 18 w 24"/>
                <a:gd name="T69" fmla="*/ 0 h 38"/>
                <a:gd name="T70" fmla="*/ 22 w 24"/>
                <a:gd name="T71" fmla="*/ 0 h 38"/>
                <a:gd name="T72" fmla="*/ 22 w 24"/>
                <a:gd name="T7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38">
                  <a:moveTo>
                    <a:pt x="10" y="24"/>
                  </a:moveTo>
                  <a:lnTo>
                    <a:pt x="10" y="24"/>
                  </a:lnTo>
                  <a:lnTo>
                    <a:pt x="14" y="24"/>
                  </a:lnTo>
                  <a:lnTo>
                    <a:pt x="16" y="22"/>
                  </a:lnTo>
                  <a:lnTo>
                    <a:pt x="16" y="14"/>
                  </a:lnTo>
                  <a:lnTo>
                    <a:pt x="16" y="14"/>
                  </a:lnTo>
                  <a:lnTo>
                    <a:pt x="16" y="12"/>
                  </a:lnTo>
                  <a:lnTo>
                    <a:pt x="16" y="10"/>
                  </a:lnTo>
                  <a:lnTo>
                    <a:pt x="16" y="10"/>
                  </a:lnTo>
                  <a:lnTo>
                    <a:pt x="14" y="10"/>
                  </a:lnTo>
                  <a:lnTo>
                    <a:pt x="10" y="10"/>
                  </a:lnTo>
                  <a:lnTo>
                    <a:pt x="10" y="10"/>
                  </a:lnTo>
                  <a:lnTo>
                    <a:pt x="8" y="12"/>
                  </a:lnTo>
                  <a:lnTo>
                    <a:pt x="8" y="12"/>
                  </a:lnTo>
                  <a:lnTo>
                    <a:pt x="8" y="26"/>
                  </a:lnTo>
                  <a:lnTo>
                    <a:pt x="8" y="26"/>
                  </a:lnTo>
                  <a:lnTo>
                    <a:pt x="10" y="24"/>
                  </a:lnTo>
                  <a:close/>
                  <a:moveTo>
                    <a:pt x="22" y="0"/>
                  </a:moveTo>
                  <a:lnTo>
                    <a:pt x="22" y="0"/>
                  </a:lnTo>
                  <a:lnTo>
                    <a:pt x="24" y="4"/>
                  </a:lnTo>
                  <a:lnTo>
                    <a:pt x="24" y="10"/>
                  </a:lnTo>
                  <a:lnTo>
                    <a:pt x="24" y="10"/>
                  </a:lnTo>
                  <a:lnTo>
                    <a:pt x="24" y="16"/>
                  </a:lnTo>
                  <a:lnTo>
                    <a:pt x="22" y="24"/>
                  </a:lnTo>
                  <a:lnTo>
                    <a:pt x="22" y="24"/>
                  </a:lnTo>
                  <a:lnTo>
                    <a:pt x="18" y="30"/>
                  </a:lnTo>
                  <a:lnTo>
                    <a:pt x="12" y="32"/>
                  </a:lnTo>
                  <a:lnTo>
                    <a:pt x="12" y="32"/>
                  </a:lnTo>
                  <a:lnTo>
                    <a:pt x="0" y="38"/>
                  </a:lnTo>
                  <a:lnTo>
                    <a:pt x="0" y="38"/>
                  </a:lnTo>
                  <a:lnTo>
                    <a:pt x="0" y="8"/>
                  </a:lnTo>
                  <a:lnTo>
                    <a:pt x="0" y="8"/>
                  </a:lnTo>
                  <a:lnTo>
                    <a:pt x="12" y="0"/>
                  </a:lnTo>
                  <a:lnTo>
                    <a:pt x="12" y="0"/>
                  </a:lnTo>
                  <a:lnTo>
                    <a:pt x="18" y="0"/>
                  </a:lnTo>
                  <a:lnTo>
                    <a:pt x="22"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2" name="Freeform 1705">
              <a:extLst>
                <a:ext uri="{FF2B5EF4-FFF2-40B4-BE49-F238E27FC236}">
                  <a16:creationId xmlns:a16="http://schemas.microsoft.com/office/drawing/2014/main" xmlns="" id="{D6C502D6-9A56-4224-A02B-0059A186A0C1}"/>
                </a:ext>
              </a:extLst>
            </p:cNvPr>
            <p:cNvSpPr>
              <a:spLocks/>
            </p:cNvSpPr>
            <p:nvPr/>
          </p:nvSpPr>
          <p:spPr bwMode="auto">
            <a:xfrm>
              <a:off x="17703800" y="11890375"/>
              <a:ext cx="12700" cy="25400"/>
            </a:xfrm>
            <a:custGeom>
              <a:avLst/>
              <a:gdLst>
                <a:gd name="T0" fmla="*/ 2 w 8"/>
                <a:gd name="T1" fmla="*/ 14 h 16"/>
                <a:gd name="T2" fmla="*/ 2 w 8"/>
                <a:gd name="T3" fmla="*/ 14 h 16"/>
                <a:gd name="T4" fmla="*/ 6 w 8"/>
                <a:gd name="T5" fmla="*/ 14 h 16"/>
                <a:gd name="T6" fmla="*/ 8 w 8"/>
                <a:gd name="T7" fmla="*/ 12 h 16"/>
                <a:gd name="T8" fmla="*/ 8 w 8"/>
                <a:gd name="T9" fmla="*/ 4 h 16"/>
                <a:gd name="T10" fmla="*/ 8 w 8"/>
                <a:gd name="T11" fmla="*/ 4 h 16"/>
                <a:gd name="T12" fmla="*/ 8 w 8"/>
                <a:gd name="T13" fmla="*/ 2 h 16"/>
                <a:gd name="T14" fmla="*/ 8 w 8"/>
                <a:gd name="T15" fmla="*/ 0 h 16"/>
                <a:gd name="T16" fmla="*/ 8 w 8"/>
                <a:gd name="T17" fmla="*/ 0 h 16"/>
                <a:gd name="T18" fmla="*/ 6 w 8"/>
                <a:gd name="T19" fmla="*/ 0 h 16"/>
                <a:gd name="T20" fmla="*/ 2 w 8"/>
                <a:gd name="T21" fmla="*/ 0 h 16"/>
                <a:gd name="T22" fmla="*/ 2 w 8"/>
                <a:gd name="T23" fmla="*/ 0 h 16"/>
                <a:gd name="T24" fmla="*/ 0 w 8"/>
                <a:gd name="T25" fmla="*/ 2 h 16"/>
                <a:gd name="T26" fmla="*/ 0 w 8"/>
                <a:gd name="T27" fmla="*/ 2 h 16"/>
                <a:gd name="T28" fmla="*/ 0 w 8"/>
                <a:gd name="T29" fmla="*/ 16 h 16"/>
                <a:gd name="T30" fmla="*/ 0 w 8"/>
                <a:gd name="T31" fmla="*/ 16 h 16"/>
                <a:gd name="T32" fmla="*/ 2 w 8"/>
                <a:gd name="T3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6">
                  <a:moveTo>
                    <a:pt x="2" y="14"/>
                  </a:moveTo>
                  <a:lnTo>
                    <a:pt x="2" y="14"/>
                  </a:lnTo>
                  <a:lnTo>
                    <a:pt x="6" y="14"/>
                  </a:lnTo>
                  <a:lnTo>
                    <a:pt x="8" y="12"/>
                  </a:lnTo>
                  <a:lnTo>
                    <a:pt x="8" y="4"/>
                  </a:lnTo>
                  <a:lnTo>
                    <a:pt x="8" y="4"/>
                  </a:lnTo>
                  <a:lnTo>
                    <a:pt x="8" y="2"/>
                  </a:lnTo>
                  <a:lnTo>
                    <a:pt x="8" y="0"/>
                  </a:lnTo>
                  <a:lnTo>
                    <a:pt x="8" y="0"/>
                  </a:lnTo>
                  <a:lnTo>
                    <a:pt x="6" y="0"/>
                  </a:lnTo>
                  <a:lnTo>
                    <a:pt x="2" y="0"/>
                  </a:lnTo>
                  <a:lnTo>
                    <a:pt x="2" y="0"/>
                  </a:lnTo>
                  <a:lnTo>
                    <a:pt x="0" y="2"/>
                  </a:lnTo>
                  <a:lnTo>
                    <a:pt x="0" y="2"/>
                  </a:lnTo>
                  <a:lnTo>
                    <a:pt x="0" y="16"/>
                  </a:lnTo>
                  <a:lnTo>
                    <a:pt x="0" y="16"/>
                  </a:lnTo>
                  <a:lnTo>
                    <a:pt x="2"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3" name="Freeform 1706">
              <a:extLst>
                <a:ext uri="{FF2B5EF4-FFF2-40B4-BE49-F238E27FC236}">
                  <a16:creationId xmlns:a16="http://schemas.microsoft.com/office/drawing/2014/main" xmlns="" id="{F18D1318-6946-4B20-AB5A-7344D70D0A9F}"/>
                </a:ext>
              </a:extLst>
            </p:cNvPr>
            <p:cNvSpPr>
              <a:spLocks/>
            </p:cNvSpPr>
            <p:nvPr/>
          </p:nvSpPr>
          <p:spPr bwMode="auto">
            <a:xfrm>
              <a:off x="17691100" y="11874500"/>
              <a:ext cx="38100" cy="60325"/>
            </a:xfrm>
            <a:custGeom>
              <a:avLst/>
              <a:gdLst>
                <a:gd name="T0" fmla="*/ 22 w 24"/>
                <a:gd name="T1" fmla="*/ 0 h 38"/>
                <a:gd name="T2" fmla="*/ 22 w 24"/>
                <a:gd name="T3" fmla="*/ 0 h 38"/>
                <a:gd name="T4" fmla="*/ 24 w 24"/>
                <a:gd name="T5" fmla="*/ 4 h 38"/>
                <a:gd name="T6" fmla="*/ 24 w 24"/>
                <a:gd name="T7" fmla="*/ 10 h 38"/>
                <a:gd name="T8" fmla="*/ 24 w 24"/>
                <a:gd name="T9" fmla="*/ 10 h 38"/>
                <a:gd name="T10" fmla="*/ 24 w 24"/>
                <a:gd name="T11" fmla="*/ 16 h 38"/>
                <a:gd name="T12" fmla="*/ 22 w 24"/>
                <a:gd name="T13" fmla="*/ 24 h 38"/>
                <a:gd name="T14" fmla="*/ 22 w 24"/>
                <a:gd name="T15" fmla="*/ 24 h 38"/>
                <a:gd name="T16" fmla="*/ 18 w 24"/>
                <a:gd name="T17" fmla="*/ 30 h 38"/>
                <a:gd name="T18" fmla="*/ 12 w 24"/>
                <a:gd name="T19" fmla="*/ 32 h 38"/>
                <a:gd name="T20" fmla="*/ 12 w 24"/>
                <a:gd name="T21" fmla="*/ 32 h 38"/>
                <a:gd name="T22" fmla="*/ 0 w 24"/>
                <a:gd name="T23" fmla="*/ 38 h 38"/>
                <a:gd name="T24" fmla="*/ 0 w 24"/>
                <a:gd name="T25" fmla="*/ 38 h 38"/>
                <a:gd name="T26" fmla="*/ 0 w 24"/>
                <a:gd name="T27" fmla="*/ 8 h 38"/>
                <a:gd name="T28" fmla="*/ 0 w 24"/>
                <a:gd name="T29" fmla="*/ 8 h 38"/>
                <a:gd name="T30" fmla="*/ 12 w 24"/>
                <a:gd name="T31" fmla="*/ 0 h 38"/>
                <a:gd name="T32" fmla="*/ 12 w 24"/>
                <a:gd name="T33" fmla="*/ 0 h 38"/>
                <a:gd name="T34" fmla="*/ 18 w 24"/>
                <a:gd name="T35" fmla="*/ 0 h 38"/>
                <a:gd name="T36" fmla="*/ 22 w 24"/>
                <a:gd name="T37" fmla="*/ 0 h 38"/>
                <a:gd name="T38" fmla="*/ 22 w 2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38">
                  <a:moveTo>
                    <a:pt x="22" y="0"/>
                  </a:moveTo>
                  <a:lnTo>
                    <a:pt x="22" y="0"/>
                  </a:lnTo>
                  <a:lnTo>
                    <a:pt x="24" y="4"/>
                  </a:lnTo>
                  <a:lnTo>
                    <a:pt x="24" y="10"/>
                  </a:lnTo>
                  <a:lnTo>
                    <a:pt x="24" y="10"/>
                  </a:lnTo>
                  <a:lnTo>
                    <a:pt x="24" y="16"/>
                  </a:lnTo>
                  <a:lnTo>
                    <a:pt x="22" y="24"/>
                  </a:lnTo>
                  <a:lnTo>
                    <a:pt x="22" y="24"/>
                  </a:lnTo>
                  <a:lnTo>
                    <a:pt x="18" y="30"/>
                  </a:lnTo>
                  <a:lnTo>
                    <a:pt x="12" y="32"/>
                  </a:lnTo>
                  <a:lnTo>
                    <a:pt x="12" y="32"/>
                  </a:lnTo>
                  <a:lnTo>
                    <a:pt x="0" y="38"/>
                  </a:lnTo>
                  <a:lnTo>
                    <a:pt x="0" y="38"/>
                  </a:lnTo>
                  <a:lnTo>
                    <a:pt x="0" y="8"/>
                  </a:lnTo>
                  <a:lnTo>
                    <a:pt x="0" y="8"/>
                  </a:lnTo>
                  <a:lnTo>
                    <a:pt x="12" y="0"/>
                  </a:lnTo>
                  <a:lnTo>
                    <a:pt x="12" y="0"/>
                  </a:lnTo>
                  <a:lnTo>
                    <a:pt x="18" y="0"/>
                  </a:lnTo>
                  <a:lnTo>
                    <a:pt x="22" y="0"/>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4" name="Freeform 1707">
              <a:extLst>
                <a:ext uri="{FF2B5EF4-FFF2-40B4-BE49-F238E27FC236}">
                  <a16:creationId xmlns:a16="http://schemas.microsoft.com/office/drawing/2014/main" xmlns="" id="{44378A16-FE10-4255-9F97-7190F6351BAC}"/>
                </a:ext>
              </a:extLst>
            </p:cNvPr>
            <p:cNvSpPr>
              <a:spLocks noEditPoints="1"/>
            </p:cNvSpPr>
            <p:nvPr/>
          </p:nvSpPr>
          <p:spPr bwMode="auto">
            <a:xfrm>
              <a:off x="17649825" y="11893550"/>
              <a:ext cx="41275" cy="66675"/>
            </a:xfrm>
            <a:custGeom>
              <a:avLst/>
              <a:gdLst>
                <a:gd name="T0" fmla="*/ 10 w 26"/>
                <a:gd name="T1" fmla="*/ 24 h 42"/>
                <a:gd name="T2" fmla="*/ 16 w 26"/>
                <a:gd name="T3" fmla="*/ 22 h 42"/>
                <a:gd name="T4" fmla="*/ 14 w 26"/>
                <a:gd name="T5" fmla="*/ 12 h 42"/>
                <a:gd name="T6" fmla="*/ 14 w 26"/>
                <a:gd name="T7" fmla="*/ 14 h 42"/>
                <a:gd name="T8" fmla="*/ 10 w 26"/>
                <a:gd name="T9" fmla="*/ 24 h 42"/>
                <a:gd name="T10" fmla="*/ 18 w 26"/>
                <a:gd name="T11" fmla="*/ 0 h 42"/>
                <a:gd name="T12" fmla="*/ 26 w 26"/>
                <a:gd name="T13" fmla="*/ 26 h 42"/>
                <a:gd name="T14" fmla="*/ 18 w 26"/>
                <a:gd name="T15" fmla="*/ 32 h 42"/>
                <a:gd name="T16" fmla="*/ 18 w 26"/>
                <a:gd name="T17" fmla="*/ 28 h 42"/>
                <a:gd name="T18" fmla="*/ 10 w 26"/>
                <a:gd name="T19" fmla="*/ 32 h 42"/>
                <a:gd name="T20" fmla="*/ 8 w 26"/>
                <a:gd name="T21" fmla="*/ 38 h 42"/>
                <a:gd name="T22" fmla="*/ 2 w 26"/>
                <a:gd name="T23" fmla="*/ 40 h 42"/>
                <a:gd name="T24" fmla="*/ 0 w 26"/>
                <a:gd name="T25" fmla="*/ 42 h 42"/>
                <a:gd name="T26" fmla="*/ 2 w 26"/>
                <a:gd name="T27" fmla="*/ 38 h 42"/>
                <a:gd name="T28" fmla="*/ 10 w 26"/>
                <a:gd name="T29" fmla="*/ 6 h 42"/>
                <a:gd name="T30" fmla="*/ 18 w 26"/>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2">
                  <a:moveTo>
                    <a:pt x="10" y="24"/>
                  </a:moveTo>
                  <a:lnTo>
                    <a:pt x="16" y="22"/>
                  </a:lnTo>
                  <a:lnTo>
                    <a:pt x="14" y="12"/>
                  </a:lnTo>
                  <a:lnTo>
                    <a:pt x="14" y="14"/>
                  </a:lnTo>
                  <a:lnTo>
                    <a:pt x="10" y="24"/>
                  </a:lnTo>
                  <a:close/>
                  <a:moveTo>
                    <a:pt x="18" y="0"/>
                  </a:moveTo>
                  <a:lnTo>
                    <a:pt x="26" y="26"/>
                  </a:lnTo>
                  <a:lnTo>
                    <a:pt x="18" y="32"/>
                  </a:lnTo>
                  <a:lnTo>
                    <a:pt x="18" y="28"/>
                  </a:lnTo>
                  <a:lnTo>
                    <a:pt x="10" y="32"/>
                  </a:lnTo>
                  <a:lnTo>
                    <a:pt x="8" y="38"/>
                  </a:lnTo>
                  <a:lnTo>
                    <a:pt x="2" y="40"/>
                  </a:lnTo>
                  <a:lnTo>
                    <a:pt x="0" y="42"/>
                  </a:lnTo>
                  <a:lnTo>
                    <a:pt x="2" y="38"/>
                  </a:lnTo>
                  <a:lnTo>
                    <a:pt x="10" y="6"/>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5" name="Freeform 1708">
              <a:extLst>
                <a:ext uri="{FF2B5EF4-FFF2-40B4-BE49-F238E27FC236}">
                  <a16:creationId xmlns:a16="http://schemas.microsoft.com/office/drawing/2014/main" xmlns="" id="{B9F06133-DB9B-408C-B9FC-FFBB813F7E3A}"/>
                </a:ext>
              </a:extLst>
            </p:cNvPr>
            <p:cNvSpPr>
              <a:spLocks/>
            </p:cNvSpPr>
            <p:nvPr/>
          </p:nvSpPr>
          <p:spPr bwMode="auto">
            <a:xfrm>
              <a:off x="17665700" y="11912600"/>
              <a:ext cx="9525" cy="19050"/>
            </a:xfrm>
            <a:custGeom>
              <a:avLst/>
              <a:gdLst>
                <a:gd name="T0" fmla="*/ 0 w 6"/>
                <a:gd name="T1" fmla="*/ 12 h 12"/>
                <a:gd name="T2" fmla="*/ 6 w 6"/>
                <a:gd name="T3" fmla="*/ 10 h 12"/>
                <a:gd name="T4" fmla="*/ 4 w 6"/>
                <a:gd name="T5" fmla="*/ 0 h 12"/>
                <a:gd name="T6" fmla="*/ 4 w 6"/>
                <a:gd name="T7" fmla="*/ 2 h 12"/>
                <a:gd name="T8" fmla="*/ 0 w 6"/>
                <a:gd name="T9" fmla="*/ 12 h 12"/>
              </a:gdLst>
              <a:ahLst/>
              <a:cxnLst>
                <a:cxn ang="0">
                  <a:pos x="T0" y="T1"/>
                </a:cxn>
                <a:cxn ang="0">
                  <a:pos x="T2" y="T3"/>
                </a:cxn>
                <a:cxn ang="0">
                  <a:pos x="T4" y="T5"/>
                </a:cxn>
                <a:cxn ang="0">
                  <a:pos x="T6" y="T7"/>
                </a:cxn>
                <a:cxn ang="0">
                  <a:pos x="T8" y="T9"/>
                </a:cxn>
              </a:cxnLst>
              <a:rect l="0" t="0" r="r" b="b"/>
              <a:pathLst>
                <a:path w="6" h="12">
                  <a:moveTo>
                    <a:pt x="0" y="12"/>
                  </a:moveTo>
                  <a:lnTo>
                    <a:pt x="6" y="10"/>
                  </a:lnTo>
                  <a:lnTo>
                    <a:pt x="4" y="0"/>
                  </a:lnTo>
                  <a:lnTo>
                    <a:pt x="4" y="2"/>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6" name="Freeform 1709">
              <a:extLst>
                <a:ext uri="{FF2B5EF4-FFF2-40B4-BE49-F238E27FC236}">
                  <a16:creationId xmlns:a16="http://schemas.microsoft.com/office/drawing/2014/main" xmlns="" id="{D3D89C77-DDCD-4E3D-A4E4-820E99720E2D}"/>
                </a:ext>
              </a:extLst>
            </p:cNvPr>
            <p:cNvSpPr>
              <a:spLocks/>
            </p:cNvSpPr>
            <p:nvPr/>
          </p:nvSpPr>
          <p:spPr bwMode="auto">
            <a:xfrm>
              <a:off x="17649825" y="11893550"/>
              <a:ext cx="41275" cy="66675"/>
            </a:xfrm>
            <a:custGeom>
              <a:avLst/>
              <a:gdLst>
                <a:gd name="T0" fmla="*/ 18 w 26"/>
                <a:gd name="T1" fmla="*/ 0 h 42"/>
                <a:gd name="T2" fmla="*/ 26 w 26"/>
                <a:gd name="T3" fmla="*/ 26 h 42"/>
                <a:gd name="T4" fmla="*/ 18 w 26"/>
                <a:gd name="T5" fmla="*/ 32 h 42"/>
                <a:gd name="T6" fmla="*/ 18 w 26"/>
                <a:gd name="T7" fmla="*/ 28 h 42"/>
                <a:gd name="T8" fmla="*/ 10 w 26"/>
                <a:gd name="T9" fmla="*/ 32 h 42"/>
                <a:gd name="T10" fmla="*/ 8 w 26"/>
                <a:gd name="T11" fmla="*/ 38 h 42"/>
                <a:gd name="T12" fmla="*/ 2 w 26"/>
                <a:gd name="T13" fmla="*/ 40 h 42"/>
                <a:gd name="T14" fmla="*/ 0 w 26"/>
                <a:gd name="T15" fmla="*/ 42 h 42"/>
                <a:gd name="T16" fmla="*/ 2 w 26"/>
                <a:gd name="T17" fmla="*/ 38 h 42"/>
                <a:gd name="T18" fmla="*/ 10 w 26"/>
                <a:gd name="T19" fmla="*/ 6 h 42"/>
                <a:gd name="T20" fmla="*/ 18 w 26"/>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2">
                  <a:moveTo>
                    <a:pt x="18" y="0"/>
                  </a:moveTo>
                  <a:lnTo>
                    <a:pt x="26" y="26"/>
                  </a:lnTo>
                  <a:lnTo>
                    <a:pt x="18" y="32"/>
                  </a:lnTo>
                  <a:lnTo>
                    <a:pt x="18" y="28"/>
                  </a:lnTo>
                  <a:lnTo>
                    <a:pt x="10" y="32"/>
                  </a:lnTo>
                  <a:lnTo>
                    <a:pt x="8" y="38"/>
                  </a:lnTo>
                  <a:lnTo>
                    <a:pt x="2" y="40"/>
                  </a:lnTo>
                  <a:lnTo>
                    <a:pt x="0" y="42"/>
                  </a:lnTo>
                  <a:lnTo>
                    <a:pt x="2" y="38"/>
                  </a:lnTo>
                  <a:lnTo>
                    <a:pt x="10" y="6"/>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7" name="Freeform 1710">
              <a:extLst>
                <a:ext uri="{FF2B5EF4-FFF2-40B4-BE49-F238E27FC236}">
                  <a16:creationId xmlns:a16="http://schemas.microsoft.com/office/drawing/2014/main" xmlns="" id="{BB8BCDCD-2E0D-4F18-962D-FF1FD0C1B24D}"/>
                </a:ext>
              </a:extLst>
            </p:cNvPr>
            <p:cNvSpPr>
              <a:spLocks noEditPoints="1"/>
            </p:cNvSpPr>
            <p:nvPr/>
          </p:nvSpPr>
          <p:spPr bwMode="auto">
            <a:xfrm>
              <a:off x="17614900" y="11915775"/>
              <a:ext cx="38100" cy="63500"/>
            </a:xfrm>
            <a:custGeom>
              <a:avLst/>
              <a:gdLst>
                <a:gd name="T0" fmla="*/ 12 w 24"/>
                <a:gd name="T1" fmla="*/ 16 h 40"/>
                <a:gd name="T2" fmla="*/ 12 w 24"/>
                <a:gd name="T3" fmla="*/ 16 h 40"/>
                <a:gd name="T4" fmla="*/ 14 w 24"/>
                <a:gd name="T5" fmla="*/ 14 h 40"/>
                <a:gd name="T6" fmla="*/ 16 w 24"/>
                <a:gd name="T7" fmla="*/ 12 h 40"/>
                <a:gd name="T8" fmla="*/ 16 w 24"/>
                <a:gd name="T9" fmla="*/ 12 h 40"/>
                <a:gd name="T10" fmla="*/ 14 w 24"/>
                <a:gd name="T11" fmla="*/ 10 h 40"/>
                <a:gd name="T12" fmla="*/ 12 w 24"/>
                <a:gd name="T13" fmla="*/ 10 h 40"/>
                <a:gd name="T14" fmla="*/ 12 w 24"/>
                <a:gd name="T15" fmla="*/ 10 h 40"/>
                <a:gd name="T16" fmla="*/ 8 w 24"/>
                <a:gd name="T17" fmla="*/ 12 h 40"/>
                <a:gd name="T18" fmla="*/ 8 w 24"/>
                <a:gd name="T19" fmla="*/ 12 h 40"/>
                <a:gd name="T20" fmla="*/ 8 w 24"/>
                <a:gd name="T21" fmla="*/ 18 h 40"/>
                <a:gd name="T22" fmla="*/ 8 w 24"/>
                <a:gd name="T23" fmla="*/ 18 h 40"/>
                <a:gd name="T24" fmla="*/ 12 w 24"/>
                <a:gd name="T25" fmla="*/ 16 h 40"/>
                <a:gd name="T26" fmla="*/ 24 w 24"/>
                <a:gd name="T27" fmla="*/ 20 h 40"/>
                <a:gd name="T28" fmla="*/ 24 w 24"/>
                <a:gd name="T29" fmla="*/ 20 h 40"/>
                <a:gd name="T30" fmla="*/ 24 w 24"/>
                <a:gd name="T31" fmla="*/ 24 h 40"/>
                <a:gd name="T32" fmla="*/ 24 w 24"/>
                <a:gd name="T33" fmla="*/ 24 h 40"/>
                <a:gd name="T34" fmla="*/ 22 w 24"/>
                <a:gd name="T35" fmla="*/ 28 h 40"/>
                <a:gd name="T36" fmla="*/ 22 w 24"/>
                <a:gd name="T37" fmla="*/ 28 h 40"/>
                <a:gd name="T38" fmla="*/ 16 w 24"/>
                <a:gd name="T39" fmla="*/ 32 h 40"/>
                <a:gd name="T40" fmla="*/ 16 w 24"/>
                <a:gd name="T41" fmla="*/ 32 h 40"/>
                <a:gd name="T42" fmla="*/ 16 w 24"/>
                <a:gd name="T43" fmla="*/ 30 h 40"/>
                <a:gd name="T44" fmla="*/ 16 w 24"/>
                <a:gd name="T45" fmla="*/ 26 h 40"/>
                <a:gd name="T46" fmla="*/ 16 w 24"/>
                <a:gd name="T47" fmla="*/ 26 h 40"/>
                <a:gd name="T48" fmla="*/ 16 w 24"/>
                <a:gd name="T49" fmla="*/ 24 h 40"/>
                <a:gd name="T50" fmla="*/ 14 w 24"/>
                <a:gd name="T51" fmla="*/ 24 h 40"/>
                <a:gd name="T52" fmla="*/ 14 w 24"/>
                <a:gd name="T53" fmla="*/ 24 h 40"/>
                <a:gd name="T54" fmla="*/ 14 w 24"/>
                <a:gd name="T55" fmla="*/ 22 h 40"/>
                <a:gd name="T56" fmla="*/ 12 w 24"/>
                <a:gd name="T57" fmla="*/ 22 h 40"/>
                <a:gd name="T58" fmla="*/ 12 w 24"/>
                <a:gd name="T59" fmla="*/ 22 h 40"/>
                <a:gd name="T60" fmla="*/ 8 w 24"/>
                <a:gd name="T61" fmla="*/ 26 h 40"/>
                <a:gd name="T62" fmla="*/ 8 w 24"/>
                <a:gd name="T63" fmla="*/ 26 h 40"/>
                <a:gd name="T64" fmla="*/ 8 w 24"/>
                <a:gd name="T65" fmla="*/ 36 h 40"/>
                <a:gd name="T66" fmla="*/ 8 w 24"/>
                <a:gd name="T67" fmla="*/ 36 h 40"/>
                <a:gd name="T68" fmla="*/ 0 w 24"/>
                <a:gd name="T69" fmla="*/ 40 h 40"/>
                <a:gd name="T70" fmla="*/ 0 w 24"/>
                <a:gd name="T71" fmla="*/ 40 h 40"/>
                <a:gd name="T72" fmla="*/ 0 w 24"/>
                <a:gd name="T73" fmla="*/ 8 h 40"/>
                <a:gd name="T74" fmla="*/ 0 w 24"/>
                <a:gd name="T75" fmla="*/ 8 h 40"/>
                <a:gd name="T76" fmla="*/ 14 w 24"/>
                <a:gd name="T77" fmla="*/ 0 h 40"/>
                <a:gd name="T78" fmla="*/ 14 w 24"/>
                <a:gd name="T79" fmla="*/ 0 h 40"/>
                <a:gd name="T80" fmla="*/ 18 w 24"/>
                <a:gd name="T81" fmla="*/ 0 h 40"/>
                <a:gd name="T82" fmla="*/ 20 w 24"/>
                <a:gd name="T83" fmla="*/ 0 h 40"/>
                <a:gd name="T84" fmla="*/ 20 w 24"/>
                <a:gd name="T85" fmla="*/ 0 h 40"/>
                <a:gd name="T86" fmla="*/ 22 w 24"/>
                <a:gd name="T87" fmla="*/ 2 h 40"/>
                <a:gd name="T88" fmla="*/ 24 w 24"/>
                <a:gd name="T89" fmla="*/ 6 h 40"/>
                <a:gd name="T90" fmla="*/ 24 w 24"/>
                <a:gd name="T91" fmla="*/ 6 h 40"/>
                <a:gd name="T92" fmla="*/ 22 w 24"/>
                <a:gd name="T93" fmla="*/ 10 h 40"/>
                <a:gd name="T94" fmla="*/ 22 w 24"/>
                <a:gd name="T95" fmla="*/ 10 h 40"/>
                <a:gd name="T96" fmla="*/ 22 w 24"/>
                <a:gd name="T97" fmla="*/ 12 h 40"/>
                <a:gd name="T98" fmla="*/ 18 w 24"/>
                <a:gd name="T99" fmla="*/ 14 h 40"/>
                <a:gd name="T100" fmla="*/ 18 w 24"/>
                <a:gd name="T101" fmla="*/ 14 h 40"/>
                <a:gd name="T102" fmla="*/ 22 w 24"/>
                <a:gd name="T103" fmla="*/ 16 h 40"/>
                <a:gd name="T104" fmla="*/ 24 w 24"/>
                <a:gd name="T105" fmla="*/ 20 h 40"/>
                <a:gd name="T106" fmla="*/ 24 w 24"/>
                <a:gd name="T10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40">
                  <a:moveTo>
                    <a:pt x="12" y="16"/>
                  </a:moveTo>
                  <a:lnTo>
                    <a:pt x="12" y="16"/>
                  </a:lnTo>
                  <a:lnTo>
                    <a:pt x="14" y="14"/>
                  </a:lnTo>
                  <a:lnTo>
                    <a:pt x="16" y="12"/>
                  </a:lnTo>
                  <a:lnTo>
                    <a:pt x="16" y="12"/>
                  </a:lnTo>
                  <a:lnTo>
                    <a:pt x="14" y="10"/>
                  </a:lnTo>
                  <a:lnTo>
                    <a:pt x="12" y="10"/>
                  </a:lnTo>
                  <a:lnTo>
                    <a:pt x="12" y="10"/>
                  </a:lnTo>
                  <a:lnTo>
                    <a:pt x="8" y="12"/>
                  </a:lnTo>
                  <a:lnTo>
                    <a:pt x="8" y="12"/>
                  </a:lnTo>
                  <a:lnTo>
                    <a:pt x="8" y="18"/>
                  </a:lnTo>
                  <a:lnTo>
                    <a:pt x="8" y="18"/>
                  </a:lnTo>
                  <a:lnTo>
                    <a:pt x="12" y="16"/>
                  </a:lnTo>
                  <a:close/>
                  <a:moveTo>
                    <a:pt x="24" y="20"/>
                  </a:moveTo>
                  <a:lnTo>
                    <a:pt x="24" y="20"/>
                  </a:lnTo>
                  <a:lnTo>
                    <a:pt x="24" y="24"/>
                  </a:lnTo>
                  <a:lnTo>
                    <a:pt x="24" y="24"/>
                  </a:lnTo>
                  <a:lnTo>
                    <a:pt x="22" y="28"/>
                  </a:lnTo>
                  <a:lnTo>
                    <a:pt x="22" y="28"/>
                  </a:lnTo>
                  <a:lnTo>
                    <a:pt x="16" y="32"/>
                  </a:lnTo>
                  <a:lnTo>
                    <a:pt x="16" y="32"/>
                  </a:lnTo>
                  <a:lnTo>
                    <a:pt x="16" y="30"/>
                  </a:lnTo>
                  <a:lnTo>
                    <a:pt x="16" y="26"/>
                  </a:lnTo>
                  <a:lnTo>
                    <a:pt x="16" y="26"/>
                  </a:lnTo>
                  <a:lnTo>
                    <a:pt x="16" y="24"/>
                  </a:lnTo>
                  <a:lnTo>
                    <a:pt x="14" y="24"/>
                  </a:lnTo>
                  <a:lnTo>
                    <a:pt x="14" y="24"/>
                  </a:lnTo>
                  <a:lnTo>
                    <a:pt x="14" y="22"/>
                  </a:lnTo>
                  <a:lnTo>
                    <a:pt x="12" y="22"/>
                  </a:lnTo>
                  <a:lnTo>
                    <a:pt x="12" y="22"/>
                  </a:lnTo>
                  <a:lnTo>
                    <a:pt x="8" y="26"/>
                  </a:lnTo>
                  <a:lnTo>
                    <a:pt x="8" y="26"/>
                  </a:lnTo>
                  <a:lnTo>
                    <a:pt x="8" y="36"/>
                  </a:lnTo>
                  <a:lnTo>
                    <a:pt x="8" y="36"/>
                  </a:lnTo>
                  <a:lnTo>
                    <a:pt x="0" y="40"/>
                  </a:lnTo>
                  <a:lnTo>
                    <a:pt x="0" y="40"/>
                  </a:lnTo>
                  <a:lnTo>
                    <a:pt x="0" y="8"/>
                  </a:lnTo>
                  <a:lnTo>
                    <a:pt x="0" y="8"/>
                  </a:lnTo>
                  <a:lnTo>
                    <a:pt x="14" y="0"/>
                  </a:lnTo>
                  <a:lnTo>
                    <a:pt x="14" y="0"/>
                  </a:lnTo>
                  <a:lnTo>
                    <a:pt x="18" y="0"/>
                  </a:lnTo>
                  <a:lnTo>
                    <a:pt x="20" y="0"/>
                  </a:lnTo>
                  <a:lnTo>
                    <a:pt x="20" y="0"/>
                  </a:lnTo>
                  <a:lnTo>
                    <a:pt x="22" y="2"/>
                  </a:lnTo>
                  <a:lnTo>
                    <a:pt x="24" y="6"/>
                  </a:lnTo>
                  <a:lnTo>
                    <a:pt x="24" y="6"/>
                  </a:lnTo>
                  <a:lnTo>
                    <a:pt x="22" y="10"/>
                  </a:lnTo>
                  <a:lnTo>
                    <a:pt x="22" y="10"/>
                  </a:lnTo>
                  <a:lnTo>
                    <a:pt x="22" y="12"/>
                  </a:lnTo>
                  <a:lnTo>
                    <a:pt x="18" y="14"/>
                  </a:lnTo>
                  <a:lnTo>
                    <a:pt x="18" y="14"/>
                  </a:lnTo>
                  <a:lnTo>
                    <a:pt x="22" y="16"/>
                  </a:lnTo>
                  <a:lnTo>
                    <a:pt x="24" y="20"/>
                  </a:lnTo>
                  <a:lnTo>
                    <a:pt x="2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8" name="Freeform 1711">
              <a:extLst>
                <a:ext uri="{FF2B5EF4-FFF2-40B4-BE49-F238E27FC236}">
                  <a16:creationId xmlns:a16="http://schemas.microsoft.com/office/drawing/2014/main" xmlns="" id="{E82DE50D-90ED-4C54-9939-AC5A26D72DE2}"/>
                </a:ext>
              </a:extLst>
            </p:cNvPr>
            <p:cNvSpPr>
              <a:spLocks/>
            </p:cNvSpPr>
            <p:nvPr/>
          </p:nvSpPr>
          <p:spPr bwMode="auto">
            <a:xfrm>
              <a:off x="17627600" y="11931650"/>
              <a:ext cx="12700" cy="12700"/>
            </a:xfrm>
            <a:custGeom>
              <a:avLst/>
              <a:gdLst>
                <a:gd name="T0" fmla="*/ 4 w 8"/>
                <a:gd name="T1" fmla="*/ 6 h 8"/>
                <a:gd name="T2" fmla="*/ 4 w 8"/>
                <a:gd name="T3" fmla="*/ 6 h 8"/>
                <a:gd name="T4" fmla="*/ 6 w 8"/>
                <a:gd name="T5" fmla="*/ 4 h 8"/>
                <a:gd name="T6" fmla="*/ 8 w 8"/>
                <a:gd name="T7" fmla="*/ 2 h 8"/>
                <a:gd name="T8" fmla="*/ 8 w 8"/>
                <a:gd name="T9" fmla="*/ 2 h 8"/>
                <a:gd name="T10" fmla="*/ 6 w 8"/>
                <a:gd name="T11" fmla="*/ 0 h 8"/>
                <a:gd name="T12" fmla="*/ 4 w 8"/>
                <a:gd name="T13" fmla="*/ 0 h 8"/>
                <a:gd name="T14" fmla="*/ 4 w 8"/>
                <a:gd name="T15" fmla="*/ 0 h 8"/>
                <a:gd name="T16" fmla="*/ 0 w 8"/>
                <a:gd name="T17" fmla="*/ 2 h 8"/>
                <a:gd name="T18" fmla="*/ 0 w 8"/>
                <a:gd name="T19" fmla="*/ 2 h 8"/>
                <a:gd name="T20" fmla="*/ 0 w 8"/>
                <a:gd name="T21" fmla="*/ 8 h 8"/>
                <a:gd name="T22" fmla="*/ 0 w 8"/>
                <a:gd name="T23" fmla="*/ 8 h 8"/>
                <a:gd name="T24" fmla="*/ 4 w 8"/>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4" y="6"/>
                  </a:moveTo>
                  <a:lnTo>
                    <a:pt x="4" y="6"/>
                  </a:lnTo>
                  <a:lnTo>
                    <a:pt x="6" y="4"/>
                  </a:lnTo>
                  <a:lnTo>
                    <a:pt x="8" y="2"/>
                  </a:lnTo>
                  <a:lnTo>
                    <a:pt x="8" y="2"/>
                  </a:lnTo>
                  <a:lnTo>
                    <a:pt x="6" y="0"/>
                  </a:lnTo>
                  <a:lnTo>
                    <a:pt x="4" y="0"/>
                  </a:lnTo>
                  <a:lnTo>
                    <a:pt x="4" y="0"/>
                  </a:lnTo>
                  <a:lnTo>
                    <a:pt x="0" y="2"/>
                  </a:lnTo>
                  <a:lnTo>
                    <a:pt x="0" y="2"/>
                  </a:lnTo>
                  <a:lnTo>
                    <a:pt x="0" y="8"/>
                  </a:lnTo>
                  <a:lnTo>
                    <a:pt x="0" y="8"/>
                  </a:lnTo>
                  <a:lnTo>
                    <a:pt x="4"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sp>
          <p:nvSpPr>
            <p:cNvPr id="599" name="Freeform 1712">
              <a:extLst>
                <a:ext uri="{FF2B5EF4-FFF2-40B4-BE49-F238E27FC236}">
                  <a16:creationId xmlns:a16="http://schemas.microsoft.com/office/drawing/2014/main" xmlns="" id="{FF5CA0E2-BA4C-4D31-BE8B-14A44C2493DB}"/>
                </a:ext>
              </a:extLst>
            </p:cNvPr>
            <p:cNvSpPr>
              <a:spLocks/>
            </p:cNvSpPr>
            <p:nvPr/>
          </p:nvSpPr>
          <p:spPr bwMode="auto">
            <a:xfrm>
              <a:off x="17614900" y="11915775"/>
              <a:ext cx="38100" cy="63500"/>
            </a:xfrm>
            <a:custGeom>
              <a:avLst/>
              <a:gdLst>
                <a:gd name="T0" fmla="*/ 24 w 24"/>
                <a:gd name="T1" fmla="*/ 20 h 40"/>
                <a:gd name="T2" fmla="*/ 24 w 24"/>
                <a:gd name="T3" fmla="*/ 20 h 40"/>
                <a:gd name="T4" fmla="*/ 24 w 24"/>
                <a:gd name="T5" fmla="*/ 24 h 40"/>
                <a:gd name="T6" fmla="*/ 24 w 24"/>
                <a:gd name="T7" fmla="*/ 24 h 40"/>
                <a:gd name="T8" fmla="*/ 22 w 24"/>
                <a:gd name="T9" fmla="*/ 28 h 40"/>
                <a:gd name="T10" fmla="*/ 22 w 24"/>
                <a:gd name="T11" fmla="*/ 28 h 40"/>
                <a:gd name="T12" fmla="*/ 16 w 24"/>
                <a:gd name="T13" fmla="*/ 32 h 40"/>
                <a:gd name="T14" fmla="*/ 16 w 24"/>
                <a:gd name="T15" fmla="*/ 32 h 40"/>
                <a:gd name="T16" fmla="*/ 16 w 24"/>
                <a:gd name="T17" fmla="*/ 30 h 40"/>
                <a:gd name="T18" fmla="*/ 16 w 24"/>
                <a:gd name="T19" fmla="*/ 26 h 40"/>
                <a:gd name="T20" fmla="*/ 16 w 24"/>
                <a:gd name="T21" fmla="*/ 26 h 40"/>
                <a:gd name="T22" fmla="*/ 16 w 24"/>
                <a:gd name="T23" fmla="*/ 24 h 40"/>
                <a:gd name="T24" fmla="*/ 14 w 24"/>
                <a:gd name="T25" fmla="*/ 24 h 40"/>
                <a:gd name="T26" fmla="*/ 14 w 24"/>
                <a:gd name="T27" fmla="*/ 24 h 40"/>
                <a:gd name="T28" fmla="*/ 14 w 24"/>
                <a:gd name="T29" fmla="*/ 22 h 40"/>
                <a:gd name="T30" fmla="*/ 12 w 24"/>
                <a:gd name="T31" fmla="*/ 22 h 40"/>
                <a:gd name="T32" fmla="*/ 12 w 24"/>
                <a:gd name="T33" fmla="*/ 22 h 40"/>
                <a:gd name="T34" fmla="*/ 8 w 24"/>
                <a:gd name="T35" fmla="*/ 26 h 40"/>
                <a:gd name="T36" fmla="*/ 8 w 24"/>
                <a:gd name="T37" fmla="*/ 26 h 40"/>
                <a:gd name="T38" fmla="*/ 8 w 24"/>
                <a:gd name="T39" fmla="*/ 36 h 40"/>
                <a:gd name="T40" fmla="*/ 8 w 24"/>
                <a:gd name="T41" fmla="*/ 36 h 40"/>
                <a:gd name="T42" fmla="*/ 0 w 24"/>
                <a:gd name="T43" fmla="*/ 40 h 40"/>
                <a:gd name="T44" fmla="*/ 0 w 24"/>
                <a:gd name="T45" fmla="*/ 40 h 40"/>
                <a:gd name="T46" fmla="*/ 0 w 24"/>
                <a:gd name="T47" fmla="*/ 8 h 40"/>
                <a:gd name="T48" fmla="*/ 0 w 24"/>
                <a:gd name="T49" fmla="*/ 8 h 40"/>
                <a:gd name="T50" fmla="*/ 14 w 24"/>
                <a:gd name="T51" fmla="*/ 0 h 40"/>
                <a:gd name="T52" fmla="*/ 14 w 24"/>
                <a:gd name="T53" fmla="*/ 0 h 40"/>
                <a:gd name="T54" fmla="*/ 18 w 24"/>
                <a:gd name="T55" fmla="*/ 0 h 40"/>
                <a:gd name="T56" fmla="*/ 20 w 24"/>
                <a:gd name="T57" fmla="*/ 0 h 40"/>
                <a:gd name="T58" fmla="*/ 20 w 24"/>
                <a:gd name="T59" fmla="*/ 0 h 40"/>
                <a:gd name="T60" fmla="*/ 22 w 24"/>
                <a:gd name="T61" fmla="*/ 2 h 40"/>
                <a:gd name="T62" fmla="*/ 24 w 24"/>
                <a:gd name="T63" fmla="*/ 6 h 40"/>
                <a:gd name="T64" fmla="*/ 24 w 24"/>
                <a:gd name="T65" fmla="*/ 6 h 40"/>
                <a:gd name="T66" fmla="*/ 22 w 24"/>
                <a:gd name="T67" fmla="*/ 10 h 40"/>
                <a:gd name="T68" fmla="*/ 22 w 24"/>
                <a:gd name="T69" fmla="*/ 10 h 40"/>
                <a:gd name="T70" fmla="*/ 22 w 24"/>
                <a:gd name="T71" fmla="*/ 12 h 40"/>
                <a:gd name="T72" fmla="*/ 18 w 24"/>
                <a:gd name="T73" fmla="*/ 14 h 40"/>
                <a:gd name="T74" fmla="*/ 18 w 24"/>
                <a:gd name="T75" fmla="*/ 14 h 40"/>
                <a:gd name="T76" fmla="*/ 22 w 24"/>
                <a:gd name="T77" fmla="*/ 16 h 40"/>
                <a:gd name="T78" fmla="*/ 24 w 24"/>
                <a:gd name="T79" fmla="*/ 20 h 40"/>
                <a:gd name="T80" fmla="*/ 24 w 24"/>
                <a:gd name="T8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40">
                  <a:moveTo>
                    <a:pt x="24" y="20"/>
                  </a:moveTo>
                  <a:lnTo>
                    <a:pt x="24" y="20"/>
                  </a:lnTo>
                  <a:lnTo>
                    <a:pt x="24" y="24"/>
                  </a:lnTo>
                  <a:lnTo>
                    <a:pt x="24" y="24"/>
                  </a:lnTo>
                  <a:lnTo>
                    <a:pt x="22" y="28"/>
                  </a:lnTo>
                  <a:lnTo>
                    <a:pt x="22" y="28"/>
                  </a:lnTo>
                  <a:lnTo>
                    <a:pt x="16" y="32"/>
                  </a:lnTo>
                  <a:lnTo>
                    <a:pt x="16" y="32"/>
                  </a:lnTo>
                  <a:lnTo>
                    <a:pt x="16" y="30"/>
                  </a:lnTo>
                  <a:lnTo>
                    <a:pt x="16" y="26"/>
                  </a:lnTo>
                  <a:lnTo>
                    <a:pt x="16" y="26"/>
                  </a:lnTo>
                  <a:lnTo>
                    <a:pt x="16" y="24"/>
                  </a:lnTo>
                  <a:lnTo>
                    <a:pt x="14" y="24"/>
                  </a:lnTo>
                  <a:lnTo>
                    <a:pt x="14" y="24"/>
                  </a:lnTo>
                  <a:lnTo>
                    <a:pt x="14" y="22"/>
                  </a:lnTo>
                  <a:lnTo>
                    <a:pt x="12" y="22"/>
                  </a:lnTo>
                  <a:lnTo>
                    <a:pt x="12" y="22"/>
                  </a:lnTo>
                  <a:lnTo>
                    <a:pt x="8" y="26"/>
                  </a:lnTo>
                  <a:lnTo>
                    <a:pt x="8" y="26"/>
                  </a:lnTo>
                  <a:lnTo>
                    <a:pt x="8" y="36"/>
                  </a:lnTo>
                  <a:lnTo>
                    <a:pt x="8" y="36"/>
                  </a:lnTo>
                  <a:lnTo>
                    <a:pt x="0" y="40"/>
                  </a:lnTo>
                  <a:lnTo>
                    <a:pt x="0" y="40"/>
                  </a:lnTo>
                  <a:lnTo>
                    <a:pt x="0" y="8"/>
                  </a:lnTo>
                  <a:lnTo>
                    <a:pt x="0" y="8"/>
                  </a:lnTo>
                  <a:lnTo>
                    <a:pt x="14" y="0"/>
                  </a:lnTo>
                  <a:lnTo>
                    <a:pt x="14" y="0"/>
                  </a:lnTo>
                  <a:lnTo>
                    <a:pt x="18" y="0"/>
                  </a:lnTo>
                  <a:lnTo>
                    <a:pt x="20" y="0"/>
                  </a:lnTo>
                  <a:lnTo>
                    <a:pt x="20" y="0"/>
                  </a:lnTo>
                  <a:lnTo>
                    <a:pt x="22" y="2"/>
                  </a:lnTo>
                  <a:lnTo>
                    <a:pt x="24" y="6"/>
                  </a:lnTo>
                  <a:lnTo>
                    <a:pt x="24" y="6"/>
                  </a:lnTo>
                  <a:lnTo>
                    <a:pt x="22" y="10"/>
                  </a:lnTo>
                  <a:lnTo>
                    <a:pt x="22" y="10"/>
                  </a:lnTo>
                  <a:lnTo>
                    <a:pt x="22" y="12"/>
                  </a:lnTo>
                  <a:lnTo>
                    <a:pt x="18" y="14"/>
                  </a:lnTo>
                  <a:lnTo>
                    <a:pt x="18" y="14"/>
                  </a:lnTo>
                  <a:lnTo>
                    <a:pt x="22" y="16"/>
                  </a:lnTo>
                  <a:lnTo>
                    <a:pt x="24" y="20"/>
                  </a:lnTo>
                  <a:lnTo>
                    <a:pt x="24"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600" name="Rectangle 1713">
            <a:extLst>
              <a:ext uri="{FF2B5EF4-FFF2-40B4-BE49-F238E27FC236}">
                <a16:creationId xmlns:a16="http://schemas.microsoft.com/office/drawing/2014/main" xmlns="" id="{1CF270C8-333A-4041-BA4F-09B0197A7DD2}"/>
              </a:ext>
            </a:extLst>
          </p:cNvPr>
          <p:cNvSpPr>
            <a:spLocks noChangeArrowheads="1"/>
          </p:cNvSpPr>
          <p:nvPr/>
        </p:nvSpPr>
        <p:spPr bwMode="auto">
          <a:xfrm>
            <a:off x="5091138" y="4076164"/>
            <a:ext cx="4889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日志源N</a:t>
            </a:r>
            <a:endParaRPr lang="zh-CN" altLang="zh-CN" sz="1000" dirty="0"/>
          </a:p>
        </p:txBody>
      </p:sp>
      <p:sp>
        <p:nvSpPr>
          <p:cNvPr id="601" name="Rectangle 1714">
            <a:extLst>
              <a:ext uri="{FF2B5EF4-FFF2-40B4-BE49-F238E27FC236}">
                <a16:creationId xmlns:a16="http://schemas.microsoft.com/office/drawing/2014/main" xmlns="" id="{68000803-F386-4D47-B3E5-DAB4FE9A0D6E}"/>
              </a:ext>
            </a:extLst>
          </p:cNvPr>
          <p:cNvSpPr>
            <a:spLocks noChangeArrowheads="1"/>
          </p:cNvSpPr>
          <p:nvPr/>
        </p:nvSpPr>
        <p:spPr bwMode="auto">
          <a:xfrm>
            <a:off x="6368835" y="4076164"/>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000" dirty="0">
                <a:latin typeface="微软雅黑" panose="020B0503020204020204" pitchFamily="34" charset="-122"/>
                <a:ea typeface="微软雅黑" panose="020B0503020204020204" pitchFamily="34" charset="-122"/>
              </a:rPr>
              <a:t>消费</a:t>
            </a:r>
            <a:endParaRPr lang="zh-CN" altLang="zh-CN" sz="1000" dirty="0"/>
          </a:p>
        </p:txBody>
      </p:sp>
      <p:grpSp>
        <p:nvGrpSpPr>
          <p:cNvPr id="602" name="组合 601">
            <a:extLst>
              <a:ext uri="{FF2B5EF4-FFF2-40B4-BE49-F238E27FC236}">
                <a16:creationId xmlns:a16="http://schemas.microsoft.com/office/drawing/2014/main" xmlns="" id="{B2DD27CE-C210-41B8-832A-F883C07D8DED}"/>
              </a:ext>
            </a:extLst>
          </p:cNvPr>
          <p:cNvGrpSpPr/>
          <p:nvPr/>
        </p:nvGrpSpPr>
        <p:grpSpPr>
          <a:xfrm>
            <a:off x="6364804" y="3832343"/>
            <a:ext cx="188505" cy="221140"/>
            <a:chOff x="20183475" y="11614150"/>
            <a:chExt cx="593725" cy="619125"/>
          </a:xfrm>
        </p:grpSpPr>
        <p:sp>
          <p:nvSpPr>
            <p:cNvPr id="603" name="Freeform 1715">
              <a:extLst>
                <a:ext uri="{FF2B5EF4-FFF2-40B4-BE49-F238E27FC236}">
                  <a16:creationId xmlns:a16="http://schemas.microsoft.com/office/drawing/2014/main" xmlns="" id="{0D84C847-07D2-4154-92FE-045D40D0F411}"/>
                </a:ext>
              </a:extLst>
            </p:cNvPr>
            <p:cNvSpPr>
              <a:spLocks noEditPoints="1"/>
            </p:cNvSpPr>
            <p:nvPr/>
          </p:nvSpPr>
          <p:spPr bwMode="auto">
            <a:xfrm>
              <a:off x="20208875" y="11614150"/>
              <a:ext cx="568325" cy="619125"/>
            </a:xfrm>
            <a:custGeom>
              <a:avLst/>
              <a:gdLst>
                <a:gd name="T0" fmla="*/ 318 w 358"/>
                <a:gd name="T1" fmla="*/ 338 h 390"/>
                <a:gd name="T2" fmla="*/ 222 w 358"/>
                <a:gd name="T3" fmla="*/ 384 h 390"/>
                <a:gd name="T4" fmla="*/ 44 w 358"/>
                <a:gd name="T5" fmla="*/ 358 h 390"/>
                <a:gd name="T6" fmla="*/ 0 w 358"/>
                <a:gd name="T7" fmla="*/ 298 h 390"/>
                <a:gd name="T8" fmla="*/ 12 w 358"/>
                <a:gd name="T9" fmla="*/ 298 h 390"/>
                <a:gd name="T10" fmla="*/ 96 w 358"/>
                <a:gd name="T11" fmla="*/ 348 h 390"/>
                <a:gd name="T12" fmla="*/ 254 w 358"/>
                <a:gd name="T13" fmla="*/ 344 h 390"/>
                <a:gd name="T14" fmla="*/ 326 w 358"/>
                <a:gd name="T15" fmla="*/ 294 h 390"/>
                <a:gd name="T16" fmla="*/ 334 w 358"/>
                <a:gd name="T17" fmla="*/ 288 h 390"/>
                <a:gd name="T18" fmla="*/ 326 w 358"/>
                <a:gd name="T19" fmla="*/ 142 h 390"/>
                <a:gd name="T20" fmla="*/ 316 w 358"/>
                <a:gd name="T21" fmla="*/ 180 h 390"/>
                <a:gd name="T22" fmla="*/ 238 w 358"/>
                <a:gd name="T23" fmla="*/ 244 h 390"/>
                <a:gd name="T24" fmla="*/ 106 w 358"/>
                <a:gd name="T25" fmla="*/ 254 h 390"/>
                <a:gd name="T26" fmla="*/ 48 w 358"/>
                <a:gd name="T27" fmla="*/ 242 h 390"/>
                <a:gd name="T28" fmla="*/ 150 w 358"/>
                <a:gd name="T29" fmla="*/ 286 h 390"/>
                <a:gd name="T30" fmla="*/ 304 w 358"/>
                <a:gd name="T31" fmla="*/ 264 h 390"/>
                <a:gd name="T32" fmla="*/ 356 w 358"/>
                <a:gd name="T33" fmla="*/ 210 h 390"/>
                <a:gd name="T34" fmla="*/ 342 w 358"/>
                <a:gd name="T35" fmla="*/ 156 h 390"/>
                <a:gd name="T36" fmla="*/ 146 w 358"/>
                <a:gd name="T37" fmla="*/ 80 h 390"/>
                <a:gd name="T38" fmla="*/ 116 w 358"/>
                <a:gd name="T39" fmla="*/ 82 h 390"/>
                <a:gd name="T40" fmla="*/ 124 w 358"/>
                <a:gd name="T41" fmla="*/ 60 h 390"/>
                <a:gd name="T42" fmla="*/ 218 w 358"/>
                <a:gd name="T43" fmla="*/ 92 h 390"/>
                <a:gd name="T44" fmla="*/ 214 w 358"/>
                <a:gd name="T45" fmla="*/ 114 h 390"/>
                <a:gd name="T46" fmla="*/ 188 w 358"/>
                <a:gd name="T47" fmla="*/ 92 h 390"/>
                <a:gd name="T48" fmla="*/ 170 w 358"/>
                <a:gd name="T49" fmla="*/ 126 h 390"/>
                <a:gd name="T50" fmla="*/ 130 w 358"/>
                <a:gd name="T51" fmla="*/ 130 h 390"/>
                <a:gd name="T52" fmla="*/ 132 w 358"/>
                <a:gd name="T53" fmla="*/ 132 h 390"/>
                <a:gd name="T54" fmla="*/ 182 w 358"/>
                <a:gd name="T55" fmla="*/ 142 h 390"/>
                <a:gd name="T56" fmla="*/ 206 w 358"/>
                <a:gd name="T57" fmla="*/ 136 h 390"/>
                <a:gd name="T58" fmla="*/ 238 w 358"/>
                <a:gd name="T59" fmla="*/ 142 h 390"/>
                <a:gd name="T60" fmla="*/ 254 w 358"/>
                <a:gd name="T61" fmla="*/ 110 h 390"/>
                <a:gd name="T62" fmla="*/ 252 w 358"/>
                <a:gd name="T63" fmla="*/ 86 h 390"/>
                <a:gd name="T64" fmla="*/ 198 w 358"/>
                <a:gd name="T65" fmla="*/ 74 h 390"/>
                <a:gd name="T66" fmla="*/ 146 w 358"/>
                <a:gd name="T67" fmla="*/ 52 h 390"/>
                <a:gd name="T68" fmla="*/ 168 w 358"/>
                <a:gd name="T69" fmla="*/ 50 h 390"/>
                <a:gd name="T70" fmla="*/ 200 w 358"/>
                <a:gd name="T71" fmla="*/ 48 h 390"/>
                <a:gd name="T72" fmla="*/ 194 w 358"/>
                <a:gd name="T73" fmla="*/ 40 h 390"/>
                <a:gd name="T74" fmla="*/ 132 w 358"/>
                <a:gd name="T75" fmla="*/ 38 h 390"/>
                <a:gd name="T76" fmla="*/ 120 w 358"/>
                <a:gd name="T77" fmla="*/ 28 h 390"/>
                <a:gd name="T78" fmla="*/ 98 w 358"/>
                <a:gd name="T79" fmla="*/ 32 h 390"/>
                <a:gd name="T80" fmla="*/ 108 w 358"/>
                <a:gd name="T81" fmla="*/ 44 h 390"/>
                <a:gd name="T82" fmla="*/ 76 w 358"/>
                <a:gd name="T83" fmla="*/ 70 h 390"/>
                <a:gd name="T84" fmla="*/ 98 w 358"/>
                <a:gd name="T85" fmla="*/ 94 h 390"/>
                <a:gd name="T86" fmla="*/ 160 w 358"/>
                <a:gd name="T87" fmla="*/ 94 h 390"/>
                <a:gd name="T88" fmla="*/ 190 w 358"/>
                <a:gd name="T89" fmla="*/ 122 h 390"/>
                <a:gd name="T90" fmla="*/ 146 w 358"/>
                <a:gd name="T91" fmla="*/ 0 h 390"/>
                <a:gd name="T92" fmla="*/ 302 w 358"/>
                <a:gd name="T93" fmla="*/ 38 h 390"/>
                <a:gd name="T94" fmla="*/ 334 w 358"/>
                <a:gd name="T95" fmla="*/ 82 h 390"/>
                <a:gd name="T96" fmla="*/ 320 w 358"/>
                <a:gd name="T97" fmla="*/ 134 h 390"/>
                <a:gd name="T98" fmla="*/ 222 w 358"/>
                <a:gd name="T99" fmla="*/ 184 h 390"/>
                <a:gd name="T100" fmla="*/ 44 w 358"/>
                <a:gd name="T101" fmla="*/ 158 h 390"/>
                <a:gd name="T102" fmla="*/ 4 w 358"/>
                <a:gd name="T103" fmla="*/ 112 h 390"/>
                <a:gd name="T104" fmla="*/ 18 w 358"/>
                <a:gd name="T105" fmla="*/ 5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8" h="390">
                  <a:moveTo>
                    <a:pt x="334" y="288"/>
                  </a:moveTo>
                  <a:lnTo>
                    <a:pt x="334" y="288"/>
                  </a:lnTo>
                  <a:lnTo>
                    <a:pt x="336" y="300"/>
                  </a:lnTo>
                  <a:lnTo>
                    <a:pt x="332" y="314"/>
                  </a:lnTo>
                  <a:lnTo>
                    <a:pt x="326" y="326"/>
                  </a:lnTo>
                  <a:lnTo>
                    <a:pt x="318" y="338"/>
                  </a:lnTo>
                  <a:lnTo>
                    <a:pt x="306" y="350"/>
                  </a:lnTo>
                  <a:lnTo>
                    <a:pt x="292" y="360"/>
                  </a:lnTo>
                  <a:lnTo>
                    <a:pt x="274" y="368"/>
                  </a:lnTo>
                  <a:lnTo>
                    <a:pt x="254" y="376"/>
                  </a:lnTo>
                  <a:lnTo>
                    <a:pt x="254" y="376"/>
                  </a:lnTo>
                  <a:lnTo>
                    <a:pt x="222" y="384"/>
                  </a:lnTo>
                  <a:lnTo>
                    <a:pt x="190" y="388"/>
                  </a:lnTo>
                  <a:lnTo>
                    <a:pt x="158" y="390"/>
                  </a:lnTo>
                  <a:lnTo>
                    <a:pt x="126" y="386"/>
                  </a:lnTo>
                  <a:lnTo>
                    <a:pt x="96" y="380"/>
                  </a:lnTo>
                  <a:lnTo>
                    <a:pt x="68" y="370"/>
                  </a:lnTo>
                  <a:lnTo>
                    <a:pt x="44" y="358"/>
                  </a:lnTo>
                  <a:lnTo>
                    <a:pt x="34" y="352"/>
                  </a:lnTo>
                  <a:lnTo>
                    <a:pt x="24" y="344"/>
                  </a:lnTo>
                  <a:lnTo>
                    <a:pt x="24" y="344"/>
                  </a:lnTo>
                  <a:lnTo>
                    <a:pt x="12" y="328"/>
                  </a:lnTo>
                  <a:lnTo>
                    <a:pt x="4" y="314"/>
                  </a:lnTo>
                  <a:lnTo>
                    <a:pt x="0" y="298"/>
                  </a:lnTo>
                  <a:lnTo>
                    <a:pt x="2" y="284"/>
                  </a:lnTo>
                  <a:lnTo>
                    <a:pt x="2" y="284"/>
                  </a:lnTo>
                  <a:lnTo>
                    <a:pt x="2" y="282"/>
                  </a:lnTo>
                  <a:lnTo>
                    <a:pt x="4" y="284"/>
                  </a:lnTo>
                  <a:lnTo>
                    <a:pt x="4" y="284"/>
                  </a:lnTo>
                  <a:lnTo>
                    <a:pt x="12" y="298"/>
                  </a:lnTo>
                  <a:lnTo>
                    <a:pt x="24" y="312"/>
                  </a:lnTo>
                  <a:lnTo>
                    <a:pt x="24" y="312"/>
                  </a:lnTo>
                  <a:lnTo>
                    <a:pt x="34" y="320"/>
                  </a:lnTo>
                  <a:lnTo>
                    <a:pt x="44" y="326"/>
                  </a:lnTo>
                  <a:lnTo>
                    <a:pt x="68" y="338"/>
                  </a:lnTo>
                  <a:lnTo>
                    <a:pt x="96" y="348"/>
                  </a:lnTo>
                  <a:lnTo>
                    <a:pt x="126" y="354"/>
                  </a:lnTo>
                  <a:lnTo>
                    <a:pt x="158" y="358"/>
                  </a:lnTo>
                  <a:lnTo>
                    <a:pt x="190" y="356"/>
                  </a:lnTo>
                  <a:lnTo>
                    <a:pt x="222" y="352"/>
                  </a:lnTo>
                  <a:lnTo>
                    <a:pt x="254" y="344"/>
                  </a:lnTo>
                  <a:lnTo>
                    <a:pt x="254" y="344"/>
                  </a:lnTo>
                  <a:lnTo>
                    <a:pt x="282" y="332"/>
                  </a:lnTo>
                  <a:lnTo>
                    <a:pt x="294" y="326"/>
                  </a:lnTo>
                  <a:lnTo>
                    <a:pt x="304" y="318"/>
                  </a:lnTo>
                  <a:lnTo>
                    <a:pt x="312" y="310"/>
                  </a:lnTo>
                  <a:lnTo>
                    <a:pt x="320" y="302"/>
                  </a:lnTo>
                  <a:lnTo>
                    <a:pt x="326" y="294"/>
                  </a:lnTo>
                  <a:lnTo>
                    <a:pt x="330" y="286"/>
                  </a:lnTo>
                  <a:lnTo>
                    <a:pt x="330" y="286"/>
                  </a:lnTo>
                  <a:lnTo>
                    <a:pt x="332" y="282"/>
                  </a:lnTo>
                  <a:lnTo>
                    <a:pt x="334" y="282"/>
                  </a:lnTo>
                  <a:lnTo>
                    <a:pt x="334" y="288"/>
                  </a:lnTo>
                  <a:lnTo>
                    <a:pt x="334" y="288"/>
                  </a:lnTo>
                  <a:close/>
                  <a:moveTo>
                    <a:pt x="334" y="146"/>
                  </a:moveTo>
                  <a:lnTo>
                    <a:pt x="334" y="146"/>
                  </a:lnTo>
                  <a:lnTo>
                    <a:pt x="330" y="142"/>
                  </a:lnTo>
                  <a:lnTo>
                    <a:pt x="330" y="142"/>
                  </a:lnTo>
                  <a:lnTo>
                    <a:pt x="328" y="142"/>
                  </a:lnTo>
                  <a:lnTo>
                    <a:pt x="326" y="142"/>
                  </a:lnTo>
                  <a:lnTo>
                    <a:pt x="326" y="142"/>
                  </a:lnTo>
                  <a:lnTo>
                    <a:pt x="320" y="152"/>
                  </a:lnTo>
                  <a:lnTo>
                    <a:pt x="318" y="154"/>
                  </a:lnTo>
                  <a:lnTo>
                    <a:pt x="318" y="154"/>
                  </a:lnTo>
                  <a:lnTo>
                    <a:pt x="320" y="168"/>
                  </a:lnTo>
                  <a:lnTo>
                    <a:pt x="316" y="180"/>
                  </a:lnTo>
                  <a:lnTo>
                    <a:pt x="310" y="194"/>
                  </a:lnTo>
                  <a:lnTo>
                    <a:pt x="302" y="206"/>
                  </a:lnTo>
                  <a:lnTo>
                    <a:pt x="290" y="216"/>
                  </a:lnTo>
                  <a:lnTo>
                    <a:pt x="276" y="226"/>
                  </a:lnTo>
                  <a:lnTo>
                    <a:pt x="258" y="236"/>
                  </a:lnTo>
                  <a:lnTo>
                    <a:pt x="238" y="244"/>
                  </a:lnTo>
                  <a:lnTo>
                    <a:pt x="238" y="244"/>
                  </a:lnTo>
                  <a:lnTo>
                    <a:pt x="212" y="250"/>
                  </a:lnTo>
                  <a:lnTo>
                    <a:pt x="186" y="254"/>
                  </a:lnTo>
                  <a:lnTo>
                    <a:pt x="160" y="256"/>
                  </a:lnTo>
                  <a:lnTo>
                    <a:pt x="132" y="256"/>
                  </a:lnTo>
                  <a:lnTo>
                    <a:pt x="106" y="254"/>
                  </a:lnTo>
                  <a:lnTo>
                    <a:pt x="82" y="248"/>
                  </a:lnTo>
                  <a:lnTo>
                    <a:pt x="58" y="240"/>
                  </a:lnTo>
                  <a:lnTo>
                    <a:pt x="38" y="232"/>
                  </a:lnTo>
                  <a:lnTo>
                    <a:pt x="38" y="232"/>
                  </a:lnTo>
                  <a:lnTo>
                    <a:pt x="38" y="232"/>
                  </a:lnTo>
                  <a:lnTo>
                    <a:pt x="48" y="242"/>
                  </a:lnTo>
                  <a:lnTo>
                    <a:pt x="48" y="242"/>
                  </a:lnTo>
                  <a:lnTo>
                    <a:pt x="56" y="250"/>
                  </a:lnTo>
                  <a:lnTo>
                    <a:pt x="68" y="258"/>
                  </a:lnTo>
                  <a:lnTo>
                    <a:pt x="92" y="270"/>
                  </a:lnTo>
                  <a:lnTo>
                    <a:pt x="120" y="280"/>
                  </a:lnTo>
                  <a:lnTo>
                    <a:pt x="150" y="286"/>
                  </a:lnTo>
                  <a:lnTo>
                    <a:pt x="182" y="288"/>
                  </a:lnTo>
                  <a:lnTo>
                    <a:pt x="214" y="288"/>
                  </a:lnTo>
                  <a:lnTo>
                    <a:pt x="246" y="284"/>
                  </a:lnTo>
                  <a:lnTo>
                    <a:pt x="276" y="276"/>
                  </a:lnTo>
                  <a:lnTo>
                    <a:pt x="276" y="276"/>
                  </a:lnTo>
                  <a:lnTo>
                    <a:pt x="304" y="264"/>
                  </a:lnTo>
                  <a:lnTo>
                    <a:pt x="326" y="250"/>
                  </a:lnTo>
                  <a:lnTo>
                    <a:pt x="334" y="244"/>
                  </a:lnTo>
                  <a:lnTo>
                    <a:pt x="342" y="236"/>
                  </a:lnTo>
                  <a:lnTo>
                    <a:pt x="348" y="226"/>
                  </a:lnTo>
                  <a:lnTo>
                    <a:pt x="354" y="218"/>
                  </a:lnTo>
                  <a:lnTo>
                    <a:pt x="356" y="210"/>
                  </a:lnTo>
                  <a:lnTo>
                    <a:pt x="358" y="200"/>
                  </a:lnTo>
                  <a:lnTo>
                    <a:pt x="358" y="192"/>
                  </a:lnTo>
                  <a:lnTo>
                    <a:pt x="356" y="182"/>
                  </a:lnTo>
                  <a:lnTo>
                    <a:pt x="354" y="172"/>
                  </a:lnTo>
                  <a:lnTo>
                    <a:pt x="350" y="164"/>
                  </a:lnTo>
                  <a:lnTo>
                    <a:pt x="342" y="156"/>
                  </a:lnTo>
                  <a:lnTo>
                    <a:pt x="334" y="146"/>
                  </a:lnTo>
                  <a:lnTo>
                    <a:pt x="334" y="146"/>
                  </a:lnTo>
                  <a:close/>
                  <a:moveTo>
                    <a:pt x="126" y="60"/>
                  </a:moveTo>
                  <a:lnTo>
                    <a:pt x="126" y="60"/>
                  </a:lnTo>
                  <a:lnTo>
                    <a:pt x="146" y="80"/>
                  </a:lnTo>
                  <a:lnTo>
                    <a:pt x="146" y="80"/>
                  </a:lnTo>
                  <a:lnTo>
                    <a:pt x="146" y="80"/>
                  </a:lnTo>
                  <a:lnTo>
                    <a:pt x="146" y="82"/>
                  </a:lnTo>
                  <a:lnTo>
                    <a:pt x="146" y="82"/>
                  </a:lnTo>
                  <a:lnTo>
                    <a:pt x="126" y="82"/>
                  </a:lnTo>
                  <a:lnTo>
                    <a:pt x="126" y="82"/>
                  </a:lnTo>
                  <a:lnTo>
                    <a:pt x="116" y="82"/>
                  </a:lnTo>
                  <a:lnTo>
                    <a:pt x="108" y="78"/>
                  </a:lnTo>
                  <a:lnTo>
                    <a:pt x="108" y="78"/>
                  </a:lnTo>
                  <a:lnTo>
                    <a:pt x="106" y="72"/>
                  </a:lnTo>
                  <a:lnTo>
                    <a:pt x="108" y="68"/>
                  </a:lnTo>
                  <a:lnTo>
                    <a:pt x="114" y="64"/>
                  </a:lnTo>
                  <a:lnTo>
                    <a:pt x="124" y="60"/>
                  </a:lnTo>
                  <a:lnTo>
                    <a:pt x="126" y="60"/>
                  </a:lnTo>
                  <a:close/>
                  <a:moveTo>
                    <a:pt x="188" y="92"/>
                  </a:moveTo>
                  <a:lnTo>
                    <a:pt x="188" y="92"/>
                  </a:lnTo>
                  <a:lnTo>
                    <a:pt x="208" y="90"/>
                  </a:lnTo>
                  <a:lnTo>
                    <a:pt x="208" y="90"/>
                  </a:lnTo>
                  <a:lnTo>
                    <a:pt x="218" y="92"/>
                  </a:lnTo>
                  <a:lnTo>
                    <a:pt x="226" y="96"/>
                  </a:lnTo>
                  <a:lnTo>
                    <a:pt x="226" y="96"/>
                  </a:lnTo>
                  <a:lnTo>
                    <a:pt x="228" y="100"/>
                  </a:lnTo>
                  <a:lnTo>
                    <a:pt x="228" y="106"/>
                  </a:lnTo>
                  <a:lnTo>
                    <a:pt x="222" y="110"/>
                  </a:lnTo>
                  <a:lnTo>
                    <a:pt x="214" y="114"/>
                  </a:lnTo>
                  <a:lnTo>
                    <a:pt x="214" y="114"/>
                  </a:lnTo>
                  <a:lnTo>
                    <a:pt x="212" y="114"/>
                  </a:lnTo>
                  <a:lnTo>
                    <a:pt x="210" y="114"/>
                  </a:lnTo>
                  <a:lnTo>
                    <a:pt x="188" y="92"/>
                  </a:lnTo>
                  <a:lnTo>
                    <a:pt x="188" y="92"/>
                  </a:lnTo>
                  <a:lnTo>
                    <a:pt x="188" y="92"/>
                  </a:lnTo>
                  <a:lnTo>
                    <a:pt x="188" y="92"/>
                  </a:lnTo>
                  <a:lnTo>
                    <a:pt x="188" y="92"/>
                  </a:lnTo>
                  <a:close/>
                  <a:moveTo>
                    <a:pt x="188" y="124"/>
                  </a:moveTo>
                  <a:lnTo>
                    <a:pt x="188" y="124"/>
                  </a:lnTo>
                  <a:lnTo>
                    <a:pt x="178" y="126"/>
                  </a:lnTo>
                  <a:lnTo>
                    <a:pt x="170" y="126"/>
                  </a:lnTo>
                  <a:lnTo>
                    <a:pt x="162" y="126"/>
                  </a:lnTo>
                  <a:lnTo>
                    <a:pt x="156" y="122"/>
                  </a:lnTo>
                  <a:lnTo>
                    <a:pt x="156" y="122"/>
                  </a:lnTo>
                  <a:lnTo>
                    <a:pt x="154" y="122"/>
                  </a:lnTo>
                  <a:lnTo>
                    <a:pt x="154" y="122"/>
                  </a:lnTo>
                  <a:lnTo>
                    <a:pt x="130" y="130"/>
                  </a:lnTo>
                  <a:lnTo>
                    <a:pt x="130" y="130"/>
                  </a:lnTo>
                  <a:lnTo>
                    <a:pt x="130" y="130"/>
                  </a:lnTo>
                  <a:lnTo>
                    <a:pt x="130" y="130"/>
                  </a:lnTo>
                  <a:lnTo>
                    <a:pt x="130" y="130"/>
                  </a:lnTo>
                  <a:lnTo>
                    <a:pt x="132" y="132"/>
                  </a:lnTo>
                  <a:lnTo>
                    <a:pt x="132" y="132"/>
                  </a:lnTo>
                  <a:lnTo>
                    <a:pt x="138" y="136"/>
                  </a:lnTo>
                  <a:lnTo>
                    <a:pt x="144" y="140"/>
                  </a:lnTo>
                  <a:lnTo>
                    <a:pt x="154" y="142"/>
                  </a:lnTo>
                  <a:lnTo>
                    <a:pt x="164" y="142"/>
                  </a:lnTo>
                  <a:lnTo>
                    <a:pt x="164" y="142"/>
                  </a:lnTo>
                  <a:lnTo>
                    <a:pt x="182" y="142"/>
                  </a:lnTo>
                  <a:lnTo>
                    <a:pt x="200" y="138"/>
                  </a:lnTo>
                  <a:lnTo>
                    <a:pt x="200" y="138"/>
                  </a:lnTo>
                  <a:lnTo>
                    <a:pt x="204" y="136"/>
                  </a:lnTo>
                  <a:lnTo>
                    <a:pt x="204" y="136"/>
                  </a:lnTo>
                  <a:lnTo>
                    <a:pt x="206" y="136"/>
                  </a:lnTo>
                  <a:lnTo>
                    <a:pt x="206" y="136"/>
                  </a:lnTo>
                  <a:lnTo>
                    <a:pt x="218" y="148"/>
                  </a:lnTo>
                  <a:lnTo>
                    <a:pt x="218" y="148"/>
                  </a:lnTo>
                  <a:lnTo>
                    <a:pt x="220" y="148"/>
                  </a:lnTo>
                  <a:lnTo>
                    <a:pt x="220" y="148"/>
                  </a:lnTo>
                  <a:lnTo>
                    <a:pt x="238" y="142"/>
                  </a:lnTo>
                  <a:lnTo>
                    <a:pt x="238" y="142"/>
                  </a:lnTo>
                  <a:lnTo>
                    <a:pt x="238" y="142"/>
                  </a:lnTo>
                  <a:lnTo>
                    <a:pt x="228" y="130"/>
                  </a:lnTo>
                  <a:lnTo>
                    <a:pt x="228" y="128"/>
                  </a:lnTo>
                  <a:lnTo>
                    <a:pt x="228" y="128"/>
                  </a:lnTo>
                  <a:lnTo>
                    <a:pt x="244" y="120"/>
                  </a:lnTo>
                  <a:lnTo>
                    <a:pt x="254" y="110"/>
                  </a:lnTo>
                  <a:lnTo>
                    <a:pt x="254" y="110"/>
                  </a:lnTo>
                  <a:lnTo>
                    <a:pt x="256" y="104"/>
                  </a:lnTo>
                  <a:lnTo>
                    <a:pt x="258" y="98"/>
                  </a:lnTo>
                  <a:lnTo>
                    <a:pt x="256" y="92"/>
                  </a:lnTo>
                  <a:lnTo>
                    <a:pt x="252" y="86"/>
                  </a:lnTo>
                  <a:lnTo>
                    <a:pt x="252" y="86"/>
                  </a:lnTo>
                  <a:lnTo>
                    <a:pt x="244" y="82"/>
                  </a:lnTo>
                  <a:lnTo>
                    <a:pt x="236" y="78"/>
                  </a:lnTo>
                  <a:lnTo>
                    <a:pt x="226" y="76"/>
                  </a:lnTo>
                  <a:lnTo>
                    <a:pt x="216" y="74"/>
                  </a:lnTo>
                  <a:lnTo>
                    <a:pt x="216" y="74"/>
                  </a:lnTo>
                  <a:lnTo>
                    <a:pt x="198" y="74"/>
                  </a:lnTo>
                  <a:lnTo>
                    <a:pt x="174" y="76"/>
                  </a:lnTo>
                  <a:lnTo>
                    <a:pt x="174" y="76"/>
                  </a:lnTo>
                  <a:lnTo>
                    <a:pt x="170" y="76"/>
                  </a:lnTo>
                  <a:lnTo>
                    <a:pt x="146" y="54"/>
                  </a:lnTo>
                  <a:lnTo>
                    <a:pt x="146" y="54"/>
                  </a:lnTo>
                  <a:lnTo>
                    <a:pt x="146" y="52"/>
                  </a:lnTo>
                  <a:lnTo>
                    <a:pt x="146" y="52"/>
                  </a:lnTo>
                  <a:lnTo>
                    <a:pt x="146" y="52"/>
                  </a:lnTo>
                  <a:lnTo>
                    <a:pt x="156" y="50"/>
                  </a:lnTo>
                  <a:lnTo>
                    <a:pt x="162" y="48"/>
                  </a:lnTo>
                  <a:lnTo>
                    <a:pt x="162" y="48"/>
                  </a:lnTo>
                  <a:lnTo>
                    <a:pt x="168" y="50"/>
                  </a:lnTo>
                  <a:lnTo>
                    <a:pt x="174" y="54"/>
                  </a:lnTo>
                  <a:lnTo>
                    <a:pt x="174" y="54"/>
                  </a:lnTo>
                  <a:lnTo>
                    <a:pt x="176" y="54"/>
                  </a:lnTo>
                  <a:lnTo>
                    <a:pt x="178" y="54"/>
                  </a:lnTo>
                  <a:lnTo>
                    <a:pt x="178" y="54"/>
                  </a:lnTo>
                  <a:lnTo>
                    <a:pt x="200" y="48"/>
                  </a:lnTo>
                  <a:lnTo>
                    <a:pt x="200" y="48"/>
                  </a:lnTo>
                  <a:lnTo>
                    <a:pt x="202" y="46"/>
                  </a:lnTo>
                  <a:lnTo>
                    <a:pt x="200" y="46"/>
                  </a:lnTo>
                  <a:lnTo>
                    <a:pt x="200" y="44"/>
                  </a:lnTo>
                  <a:lnTo>
                    <a:pt x="200" y="44"/>
                  </a:lnTo>
                  <a:lnTo>
                    <a:pt x="194" y="40"/>
                  </a:lnTo>
                  <a:lnTo>
                    <a:pt x="186" y="36"/>
                  </a:lnTo>
                  <a:lnTo>
                    <a:pt x="178" y="36"/>
                  </a:lnTo>
                  <a:lnTo>
                    <a:pt x="168" y="34"/>
                  </a:lnTo>
                  <a:lnTo>
                    <a:pt x="168" y="34"/>
                  </a:lnTo>
                  <a:lnTo>
                    <a:pt x="150" y="34"/>
                  </a:lnTo>
                  <a:lnTo>
                    <a:pt x="132" y="38"/>
                  </a:lnTo>
                  <a:lnTo>
                    <a:pt x="132" y="38"/>
                  </a:lnTo>
                  <a:lnTo>
                    <a:pt x="132" y="38"/>
                  </a:lnTo>
                  <a:lnTo>
                    <a:pt x="130" y="38"/>
                  </a:lnTo>
                  <a:lnTo>
                    <a:pt x="130" y="38"/>
                  </a:lnTo>
                  <a:lnTo>
                    <a:pt x="120" y="28"/>
                  </a:lnTo>
                  <a:lnTo>
                    <a:pt x="120" y="28"/>
                  </a:lnTo>
                  <a:lnTo>
                    <a:pt x="118" y="26"/>
                  </a:lnTo>
                  <a:lnTo>
                    <a:pt x="116" y="26"/>
                  </a:lnTo>
                  <a:lnTo>
                    <a:pt x="116" y="26"/>
                  </a:lnTo>
                  <a:lnTo>
                    <a:pt x="100" y="32"/>
                  </a:lnTo>
                  <a:lnTo>
                    <a:pt x="100" y="32"/>
                  </a:lnTo>
                  <a:lnTo>
                    <a:pt x="98" y="32"/>
                  </a:lnTo>
                  <a:lnTo>
                    <a:pt x="98" y="34"/>
                  </a:lnTo>
                  <a:lnTo>
                    <a:pt x="98" y="34"/>
                  </a:lnTo>
                  <a:lnTo>
                    <a:pt x="98" y="34"/>
                  </a:lnTo>
                  <a:lnTo>
                    <a:pt x="108" y="44"/>
                  </a:lnTo>
                  <a:lnTo>
                    <a:pt x="108" y="44"/>
                  </a:lnTo>
                  <a:lnTo>
                    <a:pt x="108" y="44"/>
                  </a:lnTo>
                  <a:lnTo>
                    <a:pt x="108" y="46"/>
                  </a:lnTo>
                  <a:lnTo>
                    <a:pt x="108" y="46"/>
                  </a:lnTo>
                  <a:lnTo>
                    <a:pt x="88" y="56"/>
                  </a:lnTo>
                  <a:lnTo>
                    <a:pt x="82" y="62"/>
                  </a:lnTo>
                  <a:lnTo>
                    <a:pt x="78" y="66"/>
                  </a:lnTo>
                  <a:lnTo>
                    <a:pt x="76" y="70"/>
                  </a:lnTo>
                  <a:lnTo>
                    <a:pt x="76" y="76"/>
                  </a:lnTo>
                  <a:lnTo>
                    <a:pt x="78" y="82"/>
                  </a:lnTo>
                  <a:lnTo>
                    <a:pt x="82" y="86"/>
                  </a:lnTo>
                  <a:lnTo>
                    <a:pt x="82" y="86"/>
                  </a:lnTo>
                  <a:lnTo>
                    <a:pt x="88" y="90"/>
                  </a:lnTo>
                  <a:lnTo>
                    <a:pt x="98" y="94"/>
                  </a:lnTo>
                  <a:lnTo>
                    <a:pt x="106" y="96"/>
                  </a:lnTo>
                  <a:lnTo>
                    <a:pt x="118" y="98"/>
                  </a:lnTo>
                  <a:lnTo>
                    <a:pt x="118" y="98"/>
                  </a:lnTo>
                  <a:lnTo>
                    <a:pt x="136" y="98"/>
                  </a:lnTo>
                  <a:lnTo>
                    <a:pt x="160" y="94"/>
                  </a:lnTo>
                  <a:lnTo>
                    <a:pt x="160" y="94"/>
                  </a:lnTo>
                  <a:lnTo>
                    <a:pt x="164" y="96"/>
                  </a:lnTo>
                  <a:lnTo>
                    <a:pt x="164" y="96"/>
                  </a:lnTo>
                  <a:lnTo>
                    <a:pt x="188" y="120"/>
                  </a:lnTo>
                  <a:lnTo>
                    <a:pt x="188" y="120"/>
                  </a:lnTo>
                  <a:lnTo>
                    <a:pt x="190" y="122"/>
                  </a:lnTo>
                  <a:lnTo>
                    <a:pt x="190" y="122"/>
                  </a:lnTo>
                  <a:lnTo>
                    <a:pt x="188" y="124"/>
                  </a:lnTo>
                  <a:lnTo>
                    <a:pt x="188" y="124"/>
                  </a:lnTo>
                  <a:close/>
                  <a:moveTo>
                    <a:pt x="82" y="12"/>
                  </a:moveTo>
                  <a:lnTo>
                    <a:pt x="82" y="12"/>
                  </a:lnTo>
                  <a:lnTo>
                    <a:pt x="114" y="4"/>
                  </a:lnTo>
                  <a:lnTo>
                    <a:pt x="146" y="0"/>
                  </a:lnTo>
                  <a:lnTo>
                    <a:pt x="178" y="0"/>
                  </a:lnTo>
                  <a:lnTo>
                    <a:pt x="210" y="2"/>
                  </a:lnTo>
                  <a:lnTo>
                    <a:pt x="240" y="8"/>
                  </a:lnTo>
                  <a:lnTo>
                    <a:pt x="268" y="18"/>
                  </a:lnTo>
                  <a:lnTo>
                    <a:pt x="292" y="30"/>
                  </a:lnTo>
                  <a:lnTo>
                    <a:pt x="302" y="38"/>
                  </a:lnTo>
                  <a:lnTo>
                    <a:pt x="312" y="46"/>
                  </a:lnTo>
                  <a:lnTo>
                    <a:pt x="312" y="46"/>
                  </a:lnTo>
                  <a:lnTo>
                    <a:pt x="320" y="54"/>
                  </a:lnTo>
                  <a:lnTo>
                    <a:pt x="326" y="64"/>
                  </a:lnTo>
                  <a:lnTo>
                    <a:pt x="330" y="72"/>
                  </a:lnTo>
                  <a:lnTo>
                    <a:pt x="334" y="82"/>
                  </a:lnTo>
                  <a:lnTo>
                    <a:pt x="336" y="90"/>
                  </a:lnTo>
                  <a:lnTo>
                    <a:pt x="336" y="100"/>
                  </a:lnTo>
                  <a:lnTo>
                    <a:pt x="334" y="108"/>
                  </a:lnTo>
                  <a:lnTo>
                    <a:pt x="330" y="118"/>
                  </a:lnTo>
                  <a:lnTo>
                    <a:pt x="326" y="126"/>
                  </a:lnTo>
                  <a:lnTo>
                    <a:pt x="320" y="134"/>
                  </a:lnTo>
                  <a:lnTo>
                    <a:pt x="312" y="142"/>
                  </a:lnTo>
                  <a:lnTo>
                    <a:pt x="302" y="150"/>
                  </a:lnTo>
                  <a:lnTo>
                    <a:pt x="280" y="164"/>
                  </a:lnTo>
                  <a:lnTo>
                    <a:pt x="254" y="176"/>
                  </a:lnTo>
                  <a:lnTo>
                    <a:pt x="254" y="176"/>
                  </a:lnTo>
                  <a:lnTo>
                    <a:pt x="222" y="184"/>
                  </a:lnTo>
                  <a:lnTo>
                    <a:pt x="190" y="188"/>
                  </a:lnTo>
                  <a:lnTo>
                    <a:pt x="158" y="188"/>
                  </a:lnTo>
                  <a:lnTo>
                    <a:pt x="126" y="186"/>
                  </a:lnTo>
                  <a:lnTo>
                    <a:pt x="96" y="180"/>
                  </a:lnTo>
                  <a:lnTo>
                    <a:pt x="68" y="170"/>
                  </a:lnTo>
                  <a:lnTo>
                    <a:pt x="44" y="158"/>
                  </a:lnTo>
                  <a:lnTo>
                    <a:pt x="34" y="150"/>
                  </a:lnTo>
                  <a:lnTo>
                    <a:pt x="24" y="142"/>
                  </a:lnTo>
                  <a:lnTo>
                    <a:pt x="24" y="142"/>
                  </a:lnTo>
                  <a:lnTo>
                    <a:pt x="16" y="132"/>
                  </a:lnTo>
                  <a:lnTo>
                    <a:pt x="8" y="122"/>
                  </a:lnTo>
                  <a:lnTo>
                    <a:pt x="4" y="112"/>
                  </a:lnTo>
                  <a:lnTo>
                    <a:pt x="2" y="102"/>
                  </a:lnTo>
                  <a:lnTo>
                    <a:pt x="2" y="102"/>
                  </a:lnTo>
                  <a:lnTo>
                    <a:pt x="0" y="90"/>
                  </a:lnTo>
                  <a:lnTo>
                    <a:pt x="4" y="76"/>
                  </a:lnTo>
                  <a:lnTo>
                    <a:pt x="10" y="64"/>
                  </a:lnTo>
                  <a:lnTo>
                    <a:pt x="18" y="52"/>
                  </a:lnTo>
                  <a:lnTo>
                    <a:pt x="30" y="40"/>
                  </a:lnTo>
                  <a:lnTo>
                    <a:pt x="44" y="30"/>
                  </a:lnTo>
                  <a:lnTo>
                    <a:pt x="62" y="20"/>
                  </a:lnTo>
                  <a:lnTo>
                    <a:pt x="82" y="12"/>
                  </a:lnTo>
                  <a:lnTo>
                    <a:pt x="82" y="1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sp>
          <p:nvSpPr>
            <p:cNvPr id="604" name="Freeform 1716">
              <a:extLst>
                <a:ext uri="{FF2B5EF4-FFF2-40B4-BE49-F238E27FC236}">
                  <a16:creationId xmlns:a16="http://schemas.microsoft.com/office/drawing/2014/main" xmlns="" id="{3669235C-201C-4071-B142-4384F8F1B994}"/>
                </a:ext>
              </a:extLst>
            </p:cNvPr>
            <p:cNvSpPr>
              <a:spLocks noEditPoints="1"/>
            </p:cNvSpPr>
            <p:nvPr/>
          </p:nvSpPr>
          <p:spPr bwMode="auto">
            <a:xfrm>
              <a:off x="20183475" y="11782425"/>
              <a:ext cx="549275" cy="368300"/>
            </a:xfrm>
            <a:custGeom>
              <a:avLst/>
              <a:gdLst>
                <a:gd name="T0" fmla="*/ 292 w 346"/>
                <a:gd name="T1" fmla="*/ 188 h 232"/>
                <a:gd name="T2" fmla="*/ 230 w 346"/>
                <a:gd name="T3" fmla="*/ 200 h 232"/>
                <a:gd name="T4" fmla="*/ 166 w 346"/>
                <a:gd name="T5" fmla="*/ 198 h 232"/>
                <a:gd name="T6" fmla="*/ 108 w 346"/>
                <a:gd name="T7" fmla="*/ 182 h 232"/>
                <a:gd name="T8" fmla="*/ 72 w 346"/>
                <a:gd name="T9" fmla="*/ 162 h 232"/>
                <a:gd name="T10" fmla="*/ 64 w 346"/>
                <a:gd name="T11" fmla="*/ 154 h 232"/>
                <a:gd name="T12" fmla="*/ 48 w 346"/>
                <a:gd name="T13" fmla="*/ 138 h 232"/>
                <a:gd name="T14" fmla="*/ 40 w 346"/>
                <a:gd name="T15" fmla="*/ 118 h 232"/>
                <a:gd name="T16" fmla="*/ 40 w 346"/>
                <a:gd name="T17" fmla="*/ 116 h 232"/>
                <a:gd name="T18" fmla="*/ 28 w 346"/>
                <a:gd name="T19" fmla="*/ 108 h 232"/>
                <a:gd name="T20" fmla="*/ 26 w 346"/>
                <a:gd name="T21" fmla="*/ 108 h 232"/>
                <a:gd name="T22" fmla="*/ 22 w 346"/>
                <a:gd name="T23" fmla="*/ 118 h 232"/>
                <a:gd name="T24" fmla="*/ 16 w 346"/>
                <a:gd name="T25" fmla="*/ 138 h 232"/>
                <a:gd name="T26" fmla="*/ 20 w 346"/>
                <a:gd name="T27" fmla="*/ 158 h 232"/>
                <a:gd name="T28" fmla="*/ 32 w 346"/>
                <a:gd name="T29" fmla="*/ 178 h 232"/>
                <a:gd name="T30" fmla="*/ 40 w 346"/>
                <a:gd name="T31" fmla="*/ 186 h 232"/>
                <a:gd name="T32" fmla="*/ 60 w 346"/>
                <a:gd name="T33" fmla="*/ 202 h 232"/>
                <a:gd name="T34" fmla="*/ 112 w 346"/>
                <a:gd name="T35" fmla="*/ 224 h 232"/>
                <a:gd name="T36" fmla="*/ 174 w 346"/>
                <a:gd name="T37" fmla="*/ 232 h 232"/>
                <a:gd name="T38" fmla="*/ 238 w 346"/>
                <a:gd name="T39" fmla="*/ 228 h 232"/>
                <a:gd name="T40" fmla="*/ 270 w 346"/>
                <a:gd name="T41" fmla="*/ 220 h 232"/>
                <a:gd name="T42" fmla="*/ 316 w 346"/>
                <a:gd name="T43" fmla="*/ 196 h 232"/>
                <a:gd name="T44" fmla="*/ 340 w 346"/>
                <a:gd name="T45" fmla="*/ 174 h 232"/>
                <a:gd name="T46" fmla="*/ 344 w 346"/>
                <a:gd name="T47" fmla="*/ 166 h 232"/>
                <a:gd name="T48" fmla="*/ 346 w 346"/>
                <a:gd name="T49" fmla="*/ 160 h 232"/>
                <a:gd name="T50" fmla="*/ 342 w 346"/>
                <a:gd name="T51" fmla="*/ 162 h 232"/>
                <a:gd name="T52" fmla="*/ 320 w 346"/>
                <a:gd name="T53" fmla="*/ 176 h 232"/>
                <a:gd name="T54" fmla="*/ 292 w 346"/>
                <a:gd name="T55" fmla="*/ 188 h 232"/>
                <a:gd name="T56" fmla="*/ 270 w 346"/>
                <a:gd name="T57" fmla="*/ 88 h 232"/>
                <a:gd name="T58" fmla="*/ 206 w 346"/>
                <a:gd name="T59" fmla="*/ 100 h 232"/>
                <a:gd name="T60" fmla="*/ 142 w 346"/>
                <a:gd name="T61" fmla="*/ 98 h 232"/>
                <a:gd name="T62" fmla="*/ 84 w 346"/>
                <a:gd name="T63" fmla="*/ 82 h 232"/>
                <a:gd name="T64" fmla="*/ 50 w 346"/>
                <a:gd name="T65" fmla="*/ 62 h 232"/>
                <a:gd name="T66" fmla="*/ 40 w 346"/>
                <a:gd name="T67" fmla="*/ 54 h 232"/>
                <a:gd name="T68" fmla="*/ 22 w 346"/>
                <a:gd name="T69" fmla="*/ 28 h 232"/>
                <a:gd name="T70" fmla="*/ 16 w 346"/>
                <a:gd name="T71" fmla="*/ 2 h 232"/>
                <a:gd name="T72" fmla="*/ 16 w 346"/>
                <a:gd name="T73" fmla="*/ 0 h 232"/>
                <a:gd name="T74" fmla="*/ 14 w 346"/>
                <a:gd name="T75" fmla="*/ 0 h 232"/>
                <a:gd name="T76" fmla="*/ 4 w 346"/>
                <a:gd name="T77" fmla="*/ 22 h 232"/>
                <a:gd name="T78" fmla="*/ 0 w 346"/>
                <a:gd name="T79" fmla="*/ 42 h 232"/>
                <a:gd name="T80" fmla="*/ 8 w 346"/>
                <a:gd name="T81" fmla="*/ 64 h 232"/>
                <a:gd name="T82" fmla="*/ 24 w 346"/>
                <a:gd name="T83" fmla="*/ 86 h 232"/>
                <a:gd name="T84" fmla="*/ 34 w 346"/>
                <a:gd name="T85" fmla="*/ 94 h 232"/>
                <a:gd name="T86" fmla="*/ 68 w 346"/>
                <a:gd name="T87" fmla="*/ 114 h 232"/>
                <a:gd name="T88" fmla="*/ 126 w 346"/>
                <a:gd name="T89" fmla="*/ 130 h 232"/>
                <a:gd name="T90" fmla="*/ 190 w 346"/>
                <a:gd name="T91" fmla="*/ 132 h 232"/>
                <a:gd name="T92" fmla="*/ 254 w 346"/>
                <a:gd name="T93" fmla="*/ 120 h 232"/>
                <a:gd name="T94" fmla="*/ 270 w 346"/>
                <a:gd name="T95" fmla="*/ 114 h 232"/>
                <a:gd name="T96" fmla="*/ 298 w 346"/>
                <a:gd name="T97" fmla="*/ 98 h 232"/>
                <a:gd name="T98" fmla="*/ 318 w 346"/>
                <a:gd name="T99" fmla="*/ 80 h 232"/>
                <a:gd name="T100" fmla="*/ 330 w 346"/>
                <a:gd name="T101" fmla="*/ 60 h 232"/>
                <a:gd name="T102" fmla="*/ 334 w 346"/>
                <a:gd name="T103" fmla="*/ 50 h 232"/>
                <a:gd name="T104" fmla="*/ 334 w 346"/>
                <a:gd name="T105" fmla="*/ 50 h 232"/>
                <a:gd name="T106" fmla="*/ 308 w 346"/>
                <a:gd name="T107" fmla="*/ 70 h 232"/>
                <a:gd name="T108" fmla="*/ 270 w 346"/>
                <a:gd name="T109" fmla="*/ 8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 h="232">
                  <a:moveTo>
                    <a:pt x="292" y="188"/>
                  </a:moveTo>
                  <a:lnTo>
                    <a:pt x="292" y="188"/>
                  </a:lnTo>
                  <a:lnTo>
                    <a:pt x="262" y="196"/>
                  </a:lnTo>
                  <a:lnTo>
                    <a:pt x="230" y="200"/>
                  </a:lnTo>
                  <a:lnTo>
                    <a:pt x="198" y="200"/>
                  </a:lnTo>
                  <a:lnTo>
                    <a:pt x="166" y="198"/>
                  </a:lnTo>
                  <a:lnTo>
                    <a:pt x="136" y="192"/>
                  </a:lnTo>
                  <a:lnTo>
                    <a:pt x="108" y="182"/>
                  </a:lnTo>
                  <a:lnTo>
                    <a:pt x="84" y="170"/>
                  </a:lnTo>
                  <a:lnTo>
                    <a:pt x="72" y="162"/>
                  </a:lnTo>
                  <a:lnTo>
                    <a:pt x="64" y="154"/>
                  </a:lnTo>
                  <a:lnTo>
                    <a:pt x="64" y="154"/>
                  </a:lnTo>
                  <a:lnTo>
                    <a:pt x="54" y="146"/>
                  </a:lnTo>
                  <a:lnTo>
                    <a:pt x="48" y="138"/>
                  </a:lnTo>
                  <a:lnTo>
                    <a:pt x="44" y="128"/>
                  </a:lnTo>
                  <a:lnTo>
                    <a:pt x="40" y="118"/>
                  </a:lnTo>
                  <a:lnTo>
                    <a:pt x="40" y="118"/>
                  </a:lnTo>
                  <a:lnTo>
                    <a:pt x="40" y="116"/>
                  </a:lnTo>
                  <a:lnTo>
                    <a:pt x="40" y="116"/>
                  </a:lnTo>
                  <a:lnTo>
                    <a:pt x="28" y="108"/>
                  </a:lnTo>
                  <a:lnTo>
                    <a:pt x="28" y="108"/>
                  </a:lnTo>
                  <a:lnTo>
                    <a:pt x="26" y="108"/>
                  </a:lnTo>
                  <a:lnTo>
                    <a:pt x="26" y="108"/>
                  </a:lnTo>
                  <a:lnTo>
                    <a:pt x="22" y="118"/>
                  </a:lnTo>
                  <a:lnTo>
                    <a:pt x="18" y="128"/>
                  </a:lnTo>
                  <a:lnTo>
                    <a:pt x="16" y="138"/>
                  </a:lnTo>
                  <a:lnTo>
                    <a:pt x="18" y="148"/>
                  </a:lnTo>
                  <a:lnTo>
                    <a:pt x="20" y="158"/>
                  </a:lnTo>
                  <a:lnTo>
                    <a:pt x="24" y="168"/>
                  </a:lnTo>
                  <a:lnTo>
                    <a:pt x="32" y="178"/>
                  </a:lnTo>
                  <a:lnTo>
                    <a:pt x="40" y="186"/>
                  </a:lnTo>
                  <a:lnTo>
                    <a:pt x="40" y="186"/>
                  </a:lnTo>
                  <a:lnTo>
                    <a:pt x="50" y="194"/>
                  </a:lnTo>
                  <a:lnTo>
                    <a:pt x="60" y="202"/>
                  </a:lnTo>
                  <a:lnTo>
                    <a:pt x="84" y="214"/>
                  </a:lnTo>
                  <a:lnTo>
                    <a:pt x="112" y="224"/>
                  </a:lnTo>
                  <a:lnTo>
                    <a:pt x="142" y="230"/>
                  </a:lnTo>
                  <a:lnTo>
                    <a:pt x="174" y="232"/>
                  </a:lnTo>
                  <a:lnTo>
                    <a:pt x="206" y="232"/>
                  </a:lnTo>
                  <a:lnTo>
                    <a:pt x="238" y="228"/>
                  </a:lnTo>
                  <a:lnTo>
                    <a:pt x="270" y="220"/>
                  </a:lnTo>
                  <a:lnTo>
                    <a:pt x="270" y="220"/>
                  </a:lnTo>
                  <a:lnTo>
                    <a:pt x="296" y="210"/>
                  </a:lnTo>
                  <a:lnTo>
                    <a:pt x="316" y="196"/>
                  </a:lnTo>
                  <a:lnTo>
                    <a:pt x="334" y="182"/>
                  </a:lnTo>
                  <a:lnTo>
                    <a:pt x="340" y="174"/>
                  </a:lnTo>
                  <a:lnTo>
                    <a:pt x="344" y="166"/>
                  </a:lnTo>
                  <a:lnTo>
                    <a:pt x="344" y="166"/>
                  </a:lnTo>
                  <a:lnTo>
                    <a:pt x="346" y="162"/>
                  </a:lnTo>
                  <a:lnTo>
                    <a:pt x="346" y="160"/>
                  </a:lnTo>
                  <a:lnTo>
                    <a:pt x="342" y="162"/>
                  </a:lnTo>
                  <a:lnTo>
                    <a:pt x="342" y="162"/>
                  </a:lnTo>
                  <a:lnTo>
                    <a:pt x="332" y="170"/>
                  </a:lnTo>
                  <a:lnTo>
                    <a:pt x="320" y="176"/>
                  </a:lnTo>
                  <a:lnTo>
                    <a:pt x="292" y="188"/>
                  </a:lnTo>
                  <a:lnTo>
                    <a:pt x="292" y="188"/>
                  </a:lnTo>
                  <a:close/>
                  <a:moveTo>
                    <a:pt x="270" y="88"/>
                  </a:moveTo>
                  <a:lnTo>
                    <a:pt x="270" y="88"/>
                  </a:lnTo>
                  <a:lnTo>
                    <a:pt x="238" y="96"/>
                  </a:lnTo>
                  <a:lnTo>
                    <a:pt x="206" y="100"/>
                  </a:lnTo>
                  <a:lnTo>
                    <a:pt x="174" y="100"/>
                  </a:lnTo>
                  <a:lnTo>
                    <a:pt x="142" y="98"/>
                  </a:lnTo>
                  <a:lnTo>
                    <a:pt x="112" y="92"/>
                  </a:lnTo>
                  <a:lnTo>
                    <a:pt x="84" y="82"/>
                  </a:lnTo>
                  <a:lnTo>
                    <a:pt x="60" y="70"/>
                  </a:lnTo>
                  <a:lnTo>
                    <a:pt x="50" y="62"/>
                  </a:lnTo>
                  <a:lnTo>
                    <a:pt x="40" y="54"/>
                  </a:lnTo>
                  <a:lnTo>
                    <a:pt x="40" y="54"/>
                  </a:lnTo>
                  <a:lnTo>
                    <a:pt x="28" y="42"/>
                  </a:lnTo>
                  <a:lnTo>
                    <a:pt x="22" y="28"/>
                  </a:lnTo>
                  <a:lnTo>
                    <a:pt x="18" y="16"/>
                  </a:lnTo>
                  <a:lnTo>
                    <a:pt x="16" y="2"/>
                  </a:lnTo>
                  <a:lnTo>
                    <a:pt x="16" y="2"/>
                  </a:lnTo>
                  <a:lnTo>
                    <a:pt x="16" y="0"/>
                  </a:lnTo>
                  <a:lnTo>
                    <a:pt x="14" y="0"/>
                  </a:lnTo>
                  <a:lnTo>
                    <a:pt x="14" y="0"/>
                  </a:lnTo>
                  <a:lnTo>
                    <a:pt x="8" y="10"/>
                  </a:lnTo>
                  <a:lnTo>
                    <a:pt x="4" y="22"/>
                  </a:lnTo>
                  <a:lnTo>
                    <a:pt x="0" y="32"/>
                  </a:lnTo>
                  <a:lnTo>
                    <a:pt x="0" y="42"/>
                  </a:lnTo>
                  <a:lnTo>
                    <a:pt x="2" y="54"/>
                  </a:lnTo>
                  <a:lnTo>
                    <a:pt x="8" y="64"/>
                  </a:lnTo>
                  <a:lnTo>
                    <a:pt x="14" y="76"/>
                  </a:lnTo>
                  <a:lnTo>
                    <a:pt x="24" y="86"/>
                  </a:lnTo>
                  <a:lnTo>
                    <a:pt x="24" y="86"/>
                  </a:lnTo>
                  <a:lnTo>
                    <a:pt x="34" y="94"/>
                  </a:lnTo>
                  <a:lnTo>
                    <a:pt x="44" y="102"/>
                  </a:lnTo>
                  <a:lnTo>
                    <a:pt x="68" y="114"/>
                  </a:lnTo>
                  <a:lnTo>
                    <a:pt x="96" y="124"/>
                  </a:lnTo>
                  <a:lnTo>
                    <a:pt x="126" y="130"/>
                  </a:lnTo>
                  <a:lnTo>
                    <a:pt x="158" y="132"/>
                  </a:lnTo>
                  <a:lnTo>
                    <a:pt x="190" y="132"/>
                  </a:lnTo>
                  <a:lnTo>
                    <a:pt x="222" y="128"/>
                  </a:lnTo>
                  <a:lnTo>
                    <a:pt x="254" y="120"/>
                  </a:lnTo>
                  <a:lnTo>
                    <a:pt x="254" y="120"/>
                  </a:lnTo>
                  <a:lnTo>
                    <a:pt x="270" y="114"/>
                  </a:lnTo>
                  <a:lnTo>
                    <a:pt x="284" y="106"/>
                  </a:lnTo>
                  <a:lnTo>
                    <a:pt x="298" y="98"/>
                  </a:lnTo>
                  <a:lnTo>
                    <a:pt x="308" y="90"/>
                  </a:lnTo>
                  <a:lnTo>
                    <a:pt x="318" y="80"/>
                  </a:lnTo>
                  <a:lnTo>
                    <a:pt x="326" y="70"/>
                  </a:lnTo>
                  <a:lnTo>
                    <a:pt x="330" y="60"/>
                  </a:lnTo>
                  <a:lnTo>
                    <a:pt x="334" y="50"/>
                  </a:lnTo>
                  <a:lnTo>
                    <a:pt x="334" y="50"/>
                  </a:lnTo>
                  <a:lnTo>
                    <a:pt x="334" y="50"/>
                  </a:lnTo>
                  <a:lnTo>
                    <a:pt x="334" y="50"/>
                  </a:lnTo>
                  <a:lnTo>
                    <a:pt x="322" y="60"/>
                  </a:lnTo>
                  <a:lnTo>
                    <a:pt x="308" y="70"/>
                  </a:lnTo>
                  <a:lnTo>
                    <a:pt x="290" y="80"/>
                  </a:lnTo>
                  <a:lnTo>
                    <a:pt x="270" y="88"/>
                  </a:lnTo>
                  <a:lnTo>
                    <a:pt x="270" y="88"/>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605" name="Rectangle 1717">
            <a:extLst>
              <a:ext uri="{FF2B5EF4-FFF2-40B4-BE49-F238E27FC236}">
                <a16:creationId xmlns:a16="http://schemas.microsoft.com/office/drawing/2014/main" xmlns="" id="{A98CDF94-06FC-47B7-A0D3-9B5D4D3C4775}"/>
              </a:ext>
            </a:extLst>
          </p:cNvPr>
          <p:cNvSpPr>
            <a:spLocks noChangeArrowheads="1"/>
          </p:cNvSpPr>
          <p:nvPr/>
        </p:nvSpPr>
        <p:spPr bwMode="auto">
          <a:xfrm>
            <a:off x="6825482" y="4076164"/>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dirty="0">
                <a:latin typeface="微软雅黑" panose="020B0503020204020204" pitchFamily="34" charset="-122"/>
                <a:ea typeface="微软雅黑" panose="020B0503020204020204" pitchFamily="34" charset="-122"/>
              </a:rPr>
              <a:t>交通</a:t>
            </a:r>
            <a:endParaRPr lang="zh-CN" altLang="zh-CN" sz="1000" dirty="0"/>
          </a:p>
        </p:txBody>
      </p:sp>
      <p:grpSp>
        <p:nvGrpSpPr>
          <p:cNvPr id="606" name="组合 605">
            <a:extLst>
              <a:ext uri="{FF2B5EF4-FFF2-40B4-BE49-F238E27FC236}">
                <a16:creationId xmlns:a16="http://schemas.microsoft.com/office/drawing/2014/main" xmlns="" id="{B7CE303A-F3B1-4949-8331-2B2D8D3B02DD}"/>
              </a:ext>
            </a:extLst>
          </p:cNvPr>
          <p:cNvGrpSpPr/>
          <p:nvPr/>
        </p:nvGrpSpPr>
        <p:grpSpPr>
          <a:xfrm>
            <a:off x="6832537" y="3832343"/>
            <a:ext cx="167336" cy="221140"/>
            <a:chOff x="21656675" y="11614150"/>
            <a:chExt cx="527050" cy="619125"/>
          </a:xfrm>
          <a:solidFill>
            <a:srgbClr val="FFFFFF"/>
          </a:solidFill>
        </p:grpSpPr>
        <p:sp>
          <p:nvSpPr>
            <p:cNvPr id="607" name="Freeform 1718">
              <a:extLst>
                <a:ext uri="{FF2B5EF4-FFF2-40B4-BE49-F238E27FC236}">
                  <a16:creationId xmlns:a16="http://schemas.microsoft.com/office/drawing/2014/main" xmlns="" id="{32175C98-52BD-4E9A-9145-F75D1C57F853}"/>
                </a:ext>
              </a:extLst>
            </p:cNvPr>
            <p:cNvSpPr>
              <a:spLocks noEditPoints="1"/>
            </p:cNvSpPr>
            <p:nvPr/>
          </p:nvSpPr>
          <p:spPr bwMode="auto">
            <a:xfrm>
              <a:off x="21675725" y="11918950"/>
              <a:ext cx="508000" cy="314325"/>
            </a:xfrm>
            <a:custGeom>
              <a:avLst/>
              <a:gdLst>
                <a:gd name="T0" fmla="*/ 138 w 320"/>
                <a:gd name="T1" fmla="*/ 42 h 198"/>
                <a:gd name="T2" fmla="*/ 138 w 320"/>
                <a:gd name="T3" fmla="*/ 42 h 198"/>
                <a:gd name="T4" fmla="*/ 182 w 320"/>
                <a:gd name="T5" fmla="*/ 42 h 198"/>
                <a:gd name="T6" fmla="*/ 182 w 320"/>
                <a:gd name="T7" fmla="*/ 42 h 198"/>
                <a:gd name="T8" fmla="*/ 184 w 320"/>
                <a:gd name="T9" fmla="*/ 68 h 198"/>
                <a:gd name="T10" fmla="*/ 184 w 320"/>
                <a:gd name="T11" fmla="*/ 68 h 198"/>
                <a:gd name="T12" fmla="*/ 188 w 320"/>
                <a:gd name="T13" fmla="*/ 102 h 198"/>
                <a:gd name="T14" fmla="*/ 188 w 320"/>
                <a:gd name="T15" fmla="*/ 102 h 198"/>
                <a:gd name="T16" fmla="*/ 130 w 320"/>
                <a:gd name="T17" fmla="*/ 102 h 198"/>
                <a:gd name="T18" fmla="*/ 130 w 320"/>
                <a:gd name="T19" fmla="*/ 102 h 198"/>
                <a:gd name="T20" fmla="*/ 136 w 320"/>
                <a:gd name="T21" fmla="*/ 68 h 198"/>
                <a:gd name="T22" fmla="*/ 136 w 320"/>
                <a:gd name="T23" fmla="*/ 68 h 198"/>
                <a:gd name="T24" fmla="*/ 138 w 320"/>
                <a:gd name="T25" fmla="*/ 42 h 198"/>
                <a:gd name="T26" fmla="*/ 138 w 320"/>
                <a:gd name="T27" fmla="*/ 42 h 198"/>
                <a:gd name="T28" fmla="*/ 92 w 320"/>
                <a:gd name="T29" fmla="*/ 0 h 198"/>
                <a:gd name="T30" fmla="*/ 92 w 320"/>
                <a:gd name="T31" fmla="*/ 0 h 198"/>
                <a:gd name="T32" fmla="*/ 64 w 320"/>
                <a:gd name="T33" fmla="*/ 60 h 198"/>
                <a:gd name="T34" fmla="*/ 64 w 320"/>
                <a:gd name="T35" fmla="*/ 60 h 198"/>
                <a:gd name="T36" fmla="*/ 0 w 320"/>
                <a:gd name="T37" fmla="*/ 198 h 198"/>
                <a:gd name="T38" fmla="*/ 0 w 320"/>
                <a:gd name="T39" fmla="*/ 198 h 198"/>
                <a:gd name="T40" fmla="*/ 58 w 320"/>
                <a:gd name="T41" fmla="*/ 198 h 198"/>
                <a:gd name="T42" fmla="*/ 58 w 320"/>
                <a:gd name="T43" fmla="*/ 198 h 198"/>
                <a:gd name="T44" fmla="*/ 118 w 320"/>
                <a:gd name="T45" fmla="*/ 198 h 198"/>
                <a:gd name="T46" fmla="*/ 118 w 320"/>
                <a:gd name="T47" fmla="*/ 198 h 198"/>
                <a:gd name="T48" fmla="*/ 126 w 320"/>
                <a:gd name="T49" fmla="*/ 144 h 198"/>
                <a:gd name="T50" fmla="*/ 126 w 320"/>
                <a:gd name="T51" fmla="*/ 144 h 198"/>
                <a:gd name="T52" fmla="*/ 190 w 320"/>
                <a:gd name="T53" fmla="*/ 144 h 198"/>
                <a:gd name="T54" fmla="*/ 190 w 320"/>
                <a:gd name="T55" fmla="*/ 144 h 198"/>
                <a:gd name="T56" fmla="*/ 196 w 320"/>
                <a:gd name="T57" fmla="*/ 198 h 198"/>
                <a:gd name="T58" fmla="*/ 196 w 320"/>
                <a:gd name="T59" fmla="*/ 198 h 198"/>
                <a:gd name="T60" fmla="*/ 258 w 320"/>
                <a:gd name="T61" fmla="*/ 198 h 198"/>
                <a:gd name="T62" fmla="*/ 258 w 320"/>
                <a:gd name="T63" fmla="*/ 198 h 198"/>
                <a:gd name="T64" fmla="*/ 320 w 320"/>
                <a:gd name="T65" fmla="*/ 198 h 198"/>
                <a:gd name="T66" fmla="*/ 320 w 320"/>
                <a:gd name="T67" fmla="*/ 198 h 198"/>
                <a:gd name="T68" fmla="*/ 260 w 320"/>
                <a:gd name="T69" fmla="*/ 60 h 198"/>
                <a:gd name="T70" fmla="*/ 260 w 320"/>
                <a:gd name="T71" fmla="*/ 60 h 198"/>
                <a:gd name="T72" fmla="*/ 232 w 320"/>
                <a:gd name="T73" fmla="*/ 0 h 198"/>
                <a:gd name="T74" fmla="*/ 232 w 320"/>
                <a:gd name="T75" fmla="*/ 0 h 198"/>
                <a:gd name="T76" fmla="*/ 206 w 320"/>
                <a:gd name="T77" fmla="*/ 0 h 198"/>
                <a:gd name="T78" fmla="*/ 206 w 320"/>
                <a:gd name="T79" fmla="*/ 0 h 198"/>
                <a:gd name="T80" fmla="*/ 178 w 320"/>
                <a:gd name="T81" fmla="*/ 0 h 198"/>
                <a:gd name="T82" fmla="*/ 178 w 320"/>
                <a:gd name="T83" fmla="*/ 0 h 198"/>
                <a:gd name="T84" fmla="*/ 180 w 320"/>
                <a:gd name="T85" fmla="*/ 20 h 198"/>
                <a:gd name="T86" fmla="*/ 180 w 320"/>
                <a:gd name="T87" fmla="*/ 20 h 198"/>
                <a:gd name="T88" fmla="*/ 142 w 320"/>
                <a:gd name="T89" fmla="*/ 20 h 198"/>
                <a:gd name="T90" fmla="*/ 142 w 320"/>
                <a:gd name="T91" fmla="*/ 20 h 198"/>
                <a:gd name="T92" fmla="*/ 144 w 320"/>
                <a:gd name="T93" fmla="*/ 0 h 198"/>
                <a:gd name="T94" fmla="*/ 144 w 320"/>
                <a:gd name="T95" fmla="*/ 0 h 198"/>
                <a:gd name="T96" fmla="*/ 118 w 320"/>
                <a:gd name="T97" fmla="*/ 0 h 198"/>
                <a:gd name="T98" fmla="*/ 118 w 320"/>
                <a:gd name="T99" fmla="*/ 0 h 198"/>
                <a:gd name="T100" fmla="*/ 92 w 320"/>
                <a:gd name="T101" fmla="*/ 0 h 198"/>
                <a:gd name="T102" fmla="*/ 92 w 320"/>
                <a:gd name="T103"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 h="198">
                  <a:moveTo>
                    <a:pt x="138" y="42"/>
                  </a:moveTo>
                  <a:lnTo>
                    <a:pt x="138" y="42"/>
                  </a:lnTo>
                  <a:lnTo>
                    <a:pt x="182" y="42"/>
                  </a:lnTo>
                  <a:lnTo>
                    <a:pt x="182" y="42"/>
                  </a:lnTo>
                  <a:lnTo>
                    <a:pt x="184" y="68"/>
                  </a:lnTo>
                  <a:lnTo>
                    <a:pt x="184" y="68"/>
                  </a:lnTo>
                  <a:lnTo>
                    <a:pt x="188" y="102"/>
                  </a:lnTo>
                  <a:lnTo>
                    <a:pt x="188" y="102"/>
                  </a:lnTo>
                  <a:lnTo>
                    <a:pt x="130" y="102"/>
                  </a:lnTo>
                  <a:lnTo>
                    <a:pt x="130" y="102"/>
                  </a:lnTo>
                  <a:lnTo>
                    <a:pt x="136" y="68"/>
                  </a:lnTo>
                  <a:lnTo>
                    <a:pt x="136" y="68"/>
                  </a:lnTo>
                  <a:lnTo>
                    <a:pt x="138" y="42"/>
                  </a:lnTo>
                  <a:lnTo>
                    <a:pt x="138" y="42"/>
                  </a:lnTo>
                  <a:close/>
                  <a:moveTo>
                    <a:pt x="92" y="0"/>
                  </a:moveTo>
                  <a:lnTo>
                    <a:pt x="92" y="0"/>
                  </a:lnTo>
                  <a:lnTo>
                    <a:pt x="64" y="60"/>
                  </a:lnTo>
                  <a:lnTo>
                    <a:pt x="64" y="60"/>
                  </a:lnTo>
                  <a:lnTo>
                    <a:pt x="0" y="198"/>
                  </a:lnTo>
                  <a:lnTo>
                    <a:pt x="0" y="198"/>
                  </a:lnTo>
                  <a:lnTo>
                    <a:pt x="58" y="198"/>
                  </a:lnTo>
                  <a:lnTo>
                    <a:pt x="58" y="198"/>
                  </a:lnTo>
                  <a:lnTo>
                    <a:pt x="118" y="198"/>
                  </a:lnTo>
                  <a:lnTo>
                    <a:pt x="118" y="198"/>
                  </a:lnTo>
                  <a:lnTo>
                    <a:pt x="126" y="144"/>
                  </a:lnTo>
                  <a:lnTo>
                    <a:pt x="126" y="144"/>
                  </a:lnTo>
                  <a:lnTo>
                    <a:pt x="190" y="144"/>
                  </a:lnTo>
                  <a:lnTo>
                    <a:pt x="190" y="144"/>
                  </a:lnTo>
                  <a:lnTo>
                    <a:pt x="196" y="198"/>
                  </a:lnTo>
                  <a:lnTo>
                    <a:pt x="196" y="198"/>
                  </a:lnTo>
                  <a:lnTo>
                    <a:pt x="258" y="198"/>
                  </a:lnTo>
                  <a:lnTo>
                    <a:pt x="258" y="198"/>
                  </a:lnTo>
                  <a:lnTo>
                    <a:pt x="320" y="198"/>
                  </a:lnTo>
                  <a:lnTo>
                    <a:pt x="320" y="198"/>
                  </a:lnTo>
                  <a:lnTo>
                    <a:pt x="260" y="60"/>
                  </a:lnTo>
                  <a:lnTo>
                    <a:pt x="260" y="60"/>
                  </a:lnTo>
                  <a:lnTo>
                    <a:pt x="232" y="0"/>
                  </a:lnTo>
                  <a:lnTo>
                    <a:pt x="232" y="0"/>
                  </a:lnTo>
                  <a:lnTo>
                    <a:pt x="206" y="0"/>
                  </a:lnTo>
                  <a:lnTo>
                    <a:pt x="206" y="0"/>
                  </a:lnTo>
                  <a:lnTo>
                    <a:pt x="178" y="0"/>
                  </a:lnTo>
                  <a:lnTo>
                    <a:pt x="178" y="0"/>
                  </a:lnTo>
                  <a:lnTo>
                    <a:pt x="180" y="20"/>
                  </a:lnTo>
                  <a:lnTo>
                    <a:pt x="180" y="20"/>
                  </a:lnTo>
                  <a:lnTo>
                    <a:pt x="142" y="20"/>
                  </a:lnTo>
                  <a:lnTo>
                    <a:pt x="142" y="20"/>
                  </a:lnTo>
                  <a:lnTo>
                    <a:pt x="144" y="0"/>
                  </a:lnTo>
                  <a:lnTo>
                    <a:pt x="144" y="0"/>
                  </a:lnTo>
                  <a:lnTo>
                    <a:pt x="118" y="0"/>
                  </a:lnTo>
                  <a:lnTo>
                    <a:pt x="118" y="0"/>
                  </a:lnTo>
                  <a:lnTo>
                    <a:pt x="92" y="0"/>
                  </a:lnTo>
                  <a:lnTo>
                    <a:pt x="92"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sp>
          <p:nvSpPr>
            <p:cNvPr id="608" name="Freeform 1719">
              <a:extLst>
                <a:ext uri="{FF2B5EF4-FFF2-40B4-BE49-F238E27FC236}">
                  <a16:creationId xmlns:a16="http://schemas.microsoft.com/office/drawing/2014/main" xmlns="" id="{4BCB9F91-0118-4361-AD3B-A1F1022FDE50}"/>
                </a:ext>
              </a:extLst>
            </p:cNvPr>
            <p:cNvSpPr>
              <a:spLocks/>
            </p:cNvSpPr>
            <p:nvPr/>
          </p:nvSpPr>
          <p:spPr bwMode="auto">
            <a:xfrm>
              <a:off x="21872575" y="11614150"/>
              <a:ext cx="111125" cy="273050"/>
            </a:xfrm>
            <a:custGeom>
              <a:avLst/>
              <a:gdLst>
                <a:gd name="T0" fmla="*/ 34 w 70"/>
                <a:gd name="T1" fmla="*/ 0 h 172"/>
                <a:gd name="T2" fmla="*/ 52 w 70"/>
                <a:gd name="T3" fmla="*/ 32 h 172"/>
                <a:gd name="T4" fmla="*/ 70 w 70"/>
                <a:gd name="T5" fmla="*/ 66 h 172"/>
                <a:gd name="T6" fmla="*/ 50 w 70"/>
                <a:gd name="T7" fmla="*/ 66 h 172"/>
                <a:gd name="T8" fmla="*/ 50 w 70"/>
                <a:gd name="T9" fmla="*/ 84 h 172"/>
                <a:gd name="T10" fmla="*/ 50 w 70"/>
                <a:gd name="T11" fmla="*/ 84 h 172"/>
                <a:gd name="T12" fmla="*/ 60 w 70"/>
                <a:gd name="T13" fmla="*/ 90 h 172"/>
                <a:gd name="T14" fmla="*/ 66 w 70"/>
                <a:gd name="T15" fmla="*/ 98 h 172"/>
                <a:gd name="T16" fmla="*/ 66 w 70"/>
                <a:gd name="T17" fmla="*/ 98 h 172"/>
                <a:gd name="T18" fmla="*/ 70 w 70"/>
                <a:gd name="T19" fmla="*/ 108 h 172"/>
                <a:gd name="T20" fmla="*/ 70 w 70"/>
                <a:gd name="T21" fmla="*/ 120 h 172"/>
                <a:gd name="T22" fmla="*/ 70 w 70"/>
                <a:gd name="T23" fmla="*/ 120 h 172"/>
                <a:gd name="T24" fmla="*/ 70 w 70"/>
                <a:gd name="T25" fmla="*/ 130 h 172"/>
                <a:gd name="T26" fmla="*/ 66 w 70"/>
                <a:gd name="T27" fmla="*/ 140 h 172"/>
                <a:gd name="T28" fmla="*/ 66 w 70"/>
                <a:gd name="T29" fmla="*/ 140 h 172"/>
                <a:gd name="T30" fmla="*/ 58 w 70"/>
                <a:gd name="T31" fmla="*/ 150 h 172"/>
                <a:gd name="T32" fmla="*/ 50 w 70"/>
                <a:gd name="T33" fmla="*/ 156 h 172"/>
                <a:gd name="T34" fmla="*/ 50 w 70"/>
                <a:gd name="T35" fmla="*/ 172 h 172"/>
                <a:gd name="T36" fmla="*/ 18 w 70"/>
                <a:gd name="T37" fmla="*/ 172 h 172"/>
                <a:gd name="T38" fmla="*/ 18 w 70"/>
                <a:gd name="T39" fmla="*/ 144 h 172"/>
                <a:gd name="T40" fmla="*/ 18 w 70"/>
                <a:gd name="T41" fmla="*/ 130 h 172"/>
                <a:gd name="T42" fmla="*/ 32 w 70"/>
                <a:gd name="T43" fmla="*/ 128 h 172"/>
                <a:gd name="T44" fmla="*/ 32 w 70"/>
                <a:gd name="T45" fmla="*/ 128 h 172"/>
                <a:gd name="T46" fmla="*/ 36 w 70"/>
                <a:gd name="T47" fmla="*/ 126 h 172"/>
                <a:gd name="T48" fmla="*/ 38 w 70"/>
                <a:gd name="T49" fmla="*/ 122 h 172"/>
                <a:gd name="T50" fmla="*/ 38 w 70"/>
                <a:gd name="T51" fmla="*/ 122 h 172"/>
                <a:gd name="T52" fmla="*/ 40 w 70"/>
                <a:gd name="T53" fmla="*/ 120 h 172"/>
                <a:gd name="T54" fmla="*/ 40 w 70"/>
                <a:gd name="T55" fmla="*/ 120 h 172"/>
                <a:gd name="T56" fmla="*/ 38 w 70"/>
                <a:gd name="T57" fmla="*/ 116 h 172"/>
                <a:gd name="T58" fmla="*/ 38 w 70"/>
                <a:gd name="T59" fmla="*/ 116 h 172"/>
                <a:gd name="T60" fmla="*/ 36 w 70"/>
                <a:gd name="T61" fmla="*/ 114 h 172"/>
                <a:gd name="T62" fmla="*/ 32 w 70"/>
                <a:gd name="T63" fmla="*/ 112 h 172"/>
                <a:gd name="T64" fmla="*/ 18 w 70"/>
                <a:gd name="T65" fmla="*/ 108 h 172"/>
                <a:gd name="T66" fmla="*/ 18 w 70"/>
                <a:gd name="T67" fmla="*/ 94 h 172"/>
                <a:gd name="T68" fmla="*/ 18 w 70"/>
                <a:gd name="T69" fmla="*/ 66 h 172"/>
                <a:gd name="T70" fmla="*/ 0 w 70"/>
                <a:gd name="T71" fmla="*/ 66 h 172"/>
                <a:gd name="T72" fmla="*/ 18 w 70"/>
                <a:gd name="T73" fmla="*/ 32 h 172"/>
                <a:gd name="T74" fmla="*/ 34 w 70"/>
                <a:gd name="T7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172">
                  <a:moveTo>
                    <a:pt x="34" y="0"/>
                  </a:moveTo>
                  <a:lnTo>
                    <a:pt x="52" y="32"/>
                  </a:lnTo>
                  <a:lnTo>
                    <a:pt x="70" y="66"/>
                  </a:lnTo>
                  <a:lnTo>
                    <a:pt x="50" y="66"/>
                  </a:lnTo>
                  <a:lnTo>
                    <a:pt x="50" y="84"/>
                  </a:lnTo>
                  <a:lnTo>
                    <a:pt x="50" y="84"/>
                  </a:lnTo>
                  <a:lnTo>
                    <a:pt x="60" y="90"/>
                  </a:lnTo>
                  <a:lnTo>
                    <a:pt x="66" y="98"/>
                  </a:lnTo>
                  <a:lnTo>
                    <a:pt x="66" y="98"/>
                  </a:lnTo>
                  <a:lnTo>
                    <a:pt x="70" y="108"/>
                  </a:lnTo>
                  <a:lnTo>
                    <a:pt x="70" y="120"/>
                  </a:lnTo>
                  <a:lnTo>
                    <a:pt x="70" y="120"/>
                  </a:lnTo>
                  <a:lnTo>
                    <a:pt x="70" y="130"/>
                  </a:lnTo>
                  <a:lnTo>
                    <a:pt x="66" y="140"/>
                  </a:lnTo>
                  <a:lnTo>
                    <a:pt x="66" y="140"/>
                  </a:lnTo>
                  <a:lnTo>
                    <a:pt x="58" y="150"/>
                  </a:lnTo>
                  <a:lnTo>
                    <a:pt x="50" y="156"/>
                  </a:lnTo>
                  <a:lnTo>
                    <a:pt x="50" y="172"/>
                  </a:lnTo>
                  <a:lnTo>
                    <a:pt x="18" y="172"/>
                  </a:lnTo>
                  <a:lnTo>
                    <a:pt x="18" y="144"/>
                  </a:lnTo>
                  <a:lnTo>
                    <a:pt x="18" y="130"/>
                  </a:lnTo>
                  <a:lnTo>
                    <a:pt x="32" y="128"/>
                  </a:lnTo>
                  <a:lnTo>
                    <a:pt x="32" y="128"/>
                  </a:lnTo>
                  <a:lnTo>
                    <a:pt x="36" y="126"/>
                  </a:lnTo>
                  <a:lnTo>
                    <a:pt x="38" y="122"/>
                  </a:lnTo>
                  <a:lnTo>
                    <a:pt x="38" y="122"/>
                  </a:lnTo>
                  <a:lnTo>
                    <a:pt x="40" y="120"/>
                  </a:lnTo>
                  <a:lnTo>
                    <a:pt x="40" y="120"/>
                  </a:lnTo>
                  <a:lnTo>
                    <a:pt x="38" y="116"/>
                  </a:lnTo>
                  <a:lnTo>
                    <a:pt x="38" y="116"/>
                  </a:lnTo>
                  <a:lnTo>
                    <a:pt x="36" y="114"/>
                  </a:lnTo>
                  <a:lnTo>
                    <a:pt x="32" y="112"/>
                  </a:lnTo>
                  <a:lnTo>
                    <a:pt x="18" y="108"/>
                  </a:lnTo>
                  <a:lnTo>
                    <a:pt x="18" y="94"/>
                  </a:lnTo>
                  <a:lnTo>
                    <a:pt x="18" y="66"/>
                  </a:lnTo>
                  <a:lnTo>
                    <a:pt x="0" y="66"/>
                  </a:lnTo>
                  <a:lnTo>
                    <a:pt x="18" y="32"/>
                  </a:lnTo>
                  <a:lnTo>
                    <a:pt x="34"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sp>
          <p:nvSpPr>
            <p:cNvPr id="609" name="Freeform 1720">
              <a:extLst>
                <a:ext uri="{FF2B5EF4-FFF2-40B4-BE49-F238E27FC236}">
                  <a16:creationId xmlns:a16="http://schemas.microsoft.com/office/drawing/2014/main" xmlns="" id="{B56BEF70-252A-47CD-BFF6-B0AFEFB0D525}"/>
                </a:ext>
              </a:extLst>
            </p:cNvPr>
            <p:cNvSpPr>
              <a:spLocks/>
            </p:cNvSpPr>
            <p:nvPr/>
          </p:nvSpPr>
          <p:spPr bwMode="auto">
            <a:xfrm>
              <a:off x="22012275" y="11630025"/>
              <a:ext cx="152400" cy="257175"/>
            </a:xfrm>
            <a:custGeom>
              <a:avLst/>
              <a:gdLst>
                <a:gd name="T0" fmla="*/ 96 w 96"/>
                <a:gd name="T1" fmla="*/ 0 h 162"/>
                <a:gd name="T2" fmla="*/ 86 w 96"/>
                <a:gd name="T3" fmla="*/ 36 h 162"/>
                <a:gd name="T4" fmla="*/ 78 w 96"/>
                <a:gd name="T5" fmla="*/ 74 h 162"/>
                <a:gd name="T6" fmla="*/ 64 w 96"/>
                <a:gd name="T7" fmla="*/ 58 h 162"/>
                <a:gd name="T8" fmla="*/ 42 w 96"/>
                <a:gd name="T9" fmla="*/ 80 h 162"/>
                <a:gd name="T10" fmla="*/ 42 w 96"/>
                <a:gd name="T11" fmla="*/ 80 h 162"/>
                <a:gd name="T12" fmla="*/ 34 w 96"/>
                <a:gd name="T13" fmla="*/ 94 h 162"/>
                <a:gd name="T14" fmla="*/ 34 w 96"/>
                <a:gd name="T15" fmla="*/ 94 h 162"/>
                <a:gd name="T16" fmla="*/ 30 w 96"/>
                <a:gd name="T17" fmla="*/ 102 h 162"/>
                <a:gd name="T18" fmla="*/ 30 w 96"/>
                <a:gd name="T19" fmla="*/ 102 h 162"/>
                <a:gd name="T20" fmla="*/ 30 w 96"/>
                <a:gd name="T21" fmla="*/ 162 h 162"/>
                <a:gd name="T22" fmla="*/ 0 w 96"/>
                <a:gd name="T23" fmla="*/ 162 h 162"/>
                <a:gd name="T24" fmla="*/ 0 w 96"/>
                <a:gd name="T25" fmla="*/ 102 h 162"/>
                <a:gd name="T26" fmla="*/ 0 w 96"/>
                <a:gd name="T27" fmla="*/ 102 h 162"/>
                <a:gd name="T28" fmla="*/ 0 w 96"/>
                <a:gd name="T29" fmla="*/ 102 h 162"/>
                <a:gd name="T30" fmla="*/ 2 w 96"/>
                <a:gd name="T31" fmla="*/ 88 h 162"/>
                <a:gd name="T32" fmla="*/ 6 w 96"/>
                <a:gd name="T33" fmla="*/ 76 h 162"/>
                <a:gd name="T34" fmla="*/ 6 w 96"/>
                <a:gd name="T35" fmla="*/ 76 h 162"/>
                <a:gd name="T36" fmla="*/ 12 w 96"/>
                <a:gd name="T37" fmla="*/ 68 h 162"/>
                <a:gd name="T38" fmla="*/ 20 w 96"/>
                <a:gd name="T39" fmla="*/ 58 h 162"/>
                <a:gd name="T40" fmla="*/ 20 w 96"/>
                <a:gd name="T41" fmla="*/ 56 h 162"/>
                <a:gd name="T42" fmla="*/ 42 w 96"/>
                <a:gd name="T43" fmla="*/ 34 h 162"/>
                <a:gd name="T44" fmla="*/ 28 w 96"/>
                <a:gd name="T45" fmla="*/ 20 h 162"/>
                <a:gd name="T46" fmla="*/ 62 w 96"/>
                <a:gd name="T47" fmla="*/ 10 h 162"/>
                <a:gd name="T48" fmla="*/ 96 w 96"/>
                <a:gd name="T4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62">
                  <a:moveTo>
                    <a:pt x="96" y="0"/>
                  </a:moveTo>
                  <a:lnTo>
                    <a:pt x="86" y="36"/>
                  </a:lnTo>
                  <a:lnTo>
                    <a:pt x="78" y="74"/>
                  </a:lnTo>
                  <a:lnTo>
                    <a:pt x="64" y="58"/>
                  </a:lnTo>
                  <a:lnTo>
                    <a:pt x="42" y="80"/>
                  </a:lnTo>
                  <a:lnTo>
                    <a:pt x="42" y="80"/>
                  </a:lnTo>
                  <a:lnTo>
                    <a:pt x="34" y="94"/>
                  </a:lnTo>
                  <a:lnTo>
                    <a:pt x="34" y="94"/>
                  </a:lnTo>
                  <a:lnTo>
                    <a:pt x="30" y="102"/>
                  </a:lnTo>
                  <a:lnTo>
                    <a:pt x="30" y="102"/>
                  </a:lnTo>
                  <a:lnTo>
                    <a:pt x="30" y="162"/>
                  </a:lnTo>
                  <a:lnTo>
                    <a:pt x="0" y="162"/>
                  </a:lnTo>
                  <a:lnTo>
                    <a:pt x="0" y="102"/>
                  </a:lnTo>
                  <a:lnTo>
                    <a:pt x="0" y="102"/>
                  </a:lnTo>
                  <a:lnTo>
                    <a:pt x="0" y="102"/>
                  </a:lnTo>
                  <a:lnTo>
                    <a:pt x="2" y="88"/>
                  </a:lnTo>
                  <a:lnTo>
                    <a:pt x="6" y="76"/>
                  </a:lnTo>
                  <a:lnTo>
                    <a:pt x="6" y="76"/>
                  </a:lnTo>
                  <a:lnTo>
                    <a:pt x="12" y="68"/>
                  </a:lnTo>
                  <a:lnTo>
                    <a:pt x="20" y="58"/>
                  </a:lnTo>
                  <a:lnTo>
                    <a:pt x="20" y="56"/>
                  </a:lnTo>
                  <a:lnTo>
                    <a:pt x="42" y="34"/>
                  </a:lnTo>
                  <a:lnTo>
                    <a:pt x="28" y="20"/>
                  </a:lnTo>
                  <a:lnTo>
                    <a:pt x="62" y="10"/>
                  </a:lnTo>
                  <a:lnTo>
                    <a:pt x="96" y="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sp>
          <p:nvSpPr>
            <p:cNvPr id="610" name="Freeform 1721">
              <a:extLst>
                <a:ext uri="{FF2B5EF4-FFF2-40B4-BE49-F238E27FC236}">
                  <a16:creationId xmlns:a16="http://schemas.microsoft.com/office/drawing/2014/main" xmlns="" id="{38CA774D-E0C3-4F6D-8F43-5D5CB2F0AA9A}"/>
                </a:ext>
              </a:extLst>
            </p:cNvPr>
            <p:cNvSpPr>
              <a:spLocks/>
            </p:cNvSpPr>
            <p:nvPr/>
          </p:nvSpPr>
          <p:spPr bwMode="auto">
            <a:xfrm>
              <a:off x="21656675" y="11649075"/>
              <a:ext cx="196850" cy="238125"/>
            </a:xfrm>
            <a:custGeom>
              <a:avLst/>
              <a:gdLst>
                <a:gd name="T0" fmla="*/ 94 w 124"/>
                <a:gd name="T1" fmla="*/ 150 h 150"/>
                <a:gd name="T2" fmla="*/ 94 w 124"/>
                <a:gd name="T3" fmla="*/ 68 h 150"/>
                <a:gd name="T4" fmla="*/ 94 w 124"/>
                <a:gd name="T5" fmla="*/ 66 h 150"/>
                <a:gd name="T6" fmla="*/ 94 w 124"/>
                <a:gd name="T7" fmla="*/ 66 h 150"/>
                <a:gd name="T8" fmla="*/ 94 w 124"/>
                <a:gd name="T9" fmla="*/ 64 h 150"/>
                <a:gd name="T10" fmla="*/ 94 w 124"/>
                <a:gd name="T11" fmla="*/ 64 h 150"/>
                <a:gd name="T12" fmla="*/ 92 w 124"/>
                <a:gd name="T13" fmla="*/ 60 h 150"/>
                <a:gd name="T14" fmla="*/ 92 w 124"/>
                <a:gd name="T15" fmla="*/ 56 h 150"/>
                <a:gd name="T16" fmla="*/ 92 w 124"/>
                <a:gd name="T17" fmla="*/ 56 h 150"/>
                <a:gd name="T18" fmla="*/ 88 w 124"/>
                <a:gd name="T19" fmla="*/ 54 h 150"/>
                <a:gd name="T20" fmla="*/ 84 w 124"/>
                <a:gd name="T21" fmla="*/ 54 h 150"/>
                <a:gd name="T22" fmla="*/ 84 w 124"/>
                <a:gd name="T23" fmla="*/ 54 h 150"/>
                <a:gd name="T24" fmla="*/ 80 w 124"/>
                <a:gd name="T25" fmla="*/ 54 h 150"/>
                <a:gd name="T26" fmla="*/ 80 w 124"/>
                <a:gd name="T27" fmla="*/ 54 h 150"/>
                <a:gd name="T28" fmla="*/ 60 w 124"/>
                <a:gd name="T29" fmla="*/ 54 h 150"/>
                <a:gd name="T30" fmla="*/ 60 w 124"/>
                <a:gd name="T31" fmla="*/ 74 h 150"/>
                <a:gd name="T32" fmla="*/ 30 w 124"/>
                <a:gd name="T33" fmla="*/ 56 h 150"/>
                <a:gd name="T34" fmla="*/ 0 w 124"/>
                <a:gd name="T35" fmla="*/ 38 h 150"/>
                <a:gd name="T36" fmla="*/ 30 w 124"/>
                <a:gd name="T37" fmla="*/ 18 h 150"/>
                <a:gd name="T38" fmla="*/ 60 w 124"/>
                <a:gd name="T39" fmla="*/ 0 h 150"/>
                <a:gd name="T40" fmla="*/ 60 w 124"/>
                <a:gd name="T41" fmla="*/ 20 h 150"/>
                <a:gd name="T42" fmla="*/ 80 w 124"/>
                <a:gd name="T43" fmla="*/ 20 h 150"/>
                <a:gd name="T44" fmla="*/ 80 w 124"/>
                <a:gd name="T45" fmla="*/ 20 h 150"/>
                <a:gd name="T46" fmla="*/ 80 w 124"/>
                <a:gd name="T47" fmla="*/ 20 h 150"/>
                <a:gd name="T48" fmla="*/ 84 w 124"/>
                <a:gd name="T49" fmla="*/ 20 h 150"/>
                <a:gd name="T50" fmla="*/ 84 w 124"/>
                <a:gd name="T51" fmla="*/ 20 h 150"/>
                <a:gd name="T52" fmla="*/ 94 w 124"/>
                <a:gd name="T53" fmla="*/ 20 h 150"/>
                <a:gd name="T54" fmla="*/ 102 w 124"/>
                <a:gd name="T55" fmla="*/ 24 h 150"/>
                <a:gd name="T56" fmla="*/ 108 w 124"/>
                <a:gd name="T57" fmla="*/ 28 h 150"/>
                <a:gd name="T58" fmla="*/ 114 w 124"/>
                <a:gd name="T59" fmla="*/ 32 h 150"/>
                <a:gd name="T60" fmla="*/ 114 w 124"/>
                <a:gd name="T61" fmla="*/ 32 h 150"/>
                <a:gd name="T62" fmla="*/ 118 w 124"/>
                <a:gd name="T63" fmla="*/ 40 h 150"/>
                <a:gd name="T64" fmla="*/ 122 w 124"/>
                <a:gd name="T65" fmla="*/ 46 h 150"/>
                <a:gd name="T66" fmla="*/ 124 w 124"/>
                <a:gd name="T67" fmla="*/ 54 h 150"/>
                <a:gd name="T68" fmla="*/ 124 w 124"/>
                <a:gd name="T69" fmla="*/ 64 h 150"/>
                <a:gd name="T70" fmla="*/ 124 w 124"/>
                <a:gd name="T71" fmla="*/ 64 h 150"/>
                <a:gd name="T72" fmla="*/ 124 w 124"/>
                <a:gd name="T73" fmla="*/ 68 h 150"/>
                <a:gd name="T74" fmla="*/ 124 w 124"/>
                <a:gd name="T75" fmla="*/ 68 h 150"/>
                <a:gd name="T76" fmla="*/ 124 w 124"/>
                <a:gd name="T77" fmla="*/ 150 h 150"/>
                <a:gd name="T78" fmla="*/ 94 w 124"/>
                <a:gd name="T7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50">
                  <a:moveTo>
                    <a:pt x="94" y="150"/>
                  </a:moveTo>
                  <a:lnTo>
                    <a:pt x="94" y="68"/>
                  </a:lnTo>
                  <a:lnTo>
                    <a:pt x="94" y="66"/>
                  </a:lnTo>
                  <a:lnTo>
                    <a:pt x="94" y="66"/>
                  </a:lnTo>
                  <a:lnTo>
                    <a:pt x="94" y="64"/>
                  </a:lnTo>
                  <a:lnTo>
                    <a:pt x="94" y="64"/>
                  </a:lnTo>
                  <a:lnTo>
                    <a:pt x="92" y="60"/>
                  </a:lnTo>
                  <a:lnTo>
                    <a:pt x="92" y="56"/>
                  </a:lnTo>
                  <a:lnTo>
                    <a:pt x="92" y="56"/>
                  </a:lnTo>
                  <a:lnTo>
                    <a:pt x="88" y="54"/>
                  </a:lnTo>
                  <a:lnTo>
                    <a:pt x="84" y="54"/>
                  </a:lnTo>
                  <a:lnTo>
                    <a:pt x="84" y="54"/>
                  </a:lnTo>
                  <a:lnTo>
                    <a:pt x="80" y="54"/>
                  </a:lnTo>
                  <a:lnTo>
                    <a:pt x="80" y="54"/>
                  </a:lnTo>
                  <a:lnTo>
                    <a:pt x="60" y="54"/>
                  </a:lnTo>
                  <a:lnTo>
                    <a:pt x="60" y="74"/>
                  </a:lnTo>
                  <a:lnTo>
                    <a:pt x="30" y="56"/>
                  </a:lnTo>
                  <a:lnTo>
                    <a:pt x="0" y="38"/>
                  </a:lnTo>
                  <a:lnTo>
                    <a:pt x="30" y="18"/>
                  </a:lnTo>
                  <a:lnTo>
                    <a:pt x="60" y="0"/>
                  </a:lnTo>
                  <a:lnTo>
                    <a:pt x="60" y="20"/>
                  </a:lnTo>
                  <a:lnTo>
                    <a:pt x="80" y="20"/>
                  </a:lnTo>
                  <a:lnTo>
                    <a:pt x="80" y="20"/>
                  </a:lnTo>
                  <a:lnTo>
                    <a:pt x="80" y="20"/>
                  </a:lnTo>
                  <a:lnTo>
                    <a:pt x="84" y="20"/>
                  </a:lnTo>
                  <a:lnTo>
                    <a:pt x="84" y="20"/>
                  </a:lnTo>
                  <a:lnTo>
                    <a:pt x="94" y="20"/>
                  </a:lnTo>
                  <a:lnTo>
                    <a:pt x="102" y="24"/>
                  </a:lnTo>
                  <a:lnTo>
                    <a:pt x="108" y="28"/>
                  </a:lnTo>
                  <a:lnTo>
                    <a:pt x="114" y="32"/>
                  </a:lnTo>
                  <a:lnTo>
                    <a:pt x="114" y="32"/>
                  </a:lnTo>
                  <a:lnTo>
                    <a:pt x="118" y="40"/>
                  </a:lnTo>
                  <a:lnTo>
                    <a:pt x="122" y="46"/>
                  </a:lnTo>
                  <a:lnTo>
                    <a:pt x="124" y="54"/>
                  </a:lnTo>
                  <a:lnTo>
                    <a:pt x="124" y="64"/>
                  </a:lnTo>
                  <a:lnTo>
                    <a:pt x="124" y="64"/>
                  </a:lnTo>
                  <a:lnTo>
                    <a:pt x="124" y="68"/>
                  </a:lnTo>
                  <a:lnTo>
                    <a:pt x="124" y="68"/>
                  </a:lnTo>
                  <a:lnTo>
                    <a:pt x="124" y="150"/>
                  </a:lnTo>
                  <a:lnTo>
                    <a:pt x="94" y="150"/>
                  </a:lnTo>
                  <a:close/>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800"/>
            </a:p>
          </p:txBody>
        </p:sp>
      </p:grpSp>
      <p:sp>
        <p:nvSpPr>
          <p:cNvPr id="611" name="Rectangle 1722">
            <a:extLst>
              <a:ext uri="{FF2B5EF4-FFF2-40B4-BE49-F238E27FC236}">
                <a16:creationId xmlns:a16="http://schemas.microsoft.com/office/drawing/2014/main" xmlns="" id="{8426D997-9BD5-4624-AABB-2AB4F6755868}"/>
              </a:ext>
            </a:extLst>
          </p:cNvPr>
          <p:cNvSpPr>
            <a:spLocks noChangeArrowheads="1"/>
          </p:cNvSpPr>
          <p:nvPr/>
        </p:nvSpPr>
        <p:spPr bwMode="auto">
          <a:xfrm>
            <a:off x="7260957" y="4076164"/>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000" dirty="0">
                <a:latin typeface="微软雅黑" panose="020B0503020204020204" pitchFamily="34" charset="-122"/>
                <a:ea typeface="微软雅黑" panose="020B0503020204020204" pitchFamily="34" charset="-122"/>
              </a:rPr>
              <a:t>浏览</a:t>
            </a:r>
            <a:endParaRPr lang="zh-CN" altLang="zh-CN" sz="1000" dirty="0">
              <a:latin typeface="微软雅黑" panose="020B0503020204020204" pitchFamily="34" charset="-122"/>
              <a:ea typeface="微软雅黑" panose="020B0503020204020204" pitchFamily="34" charset="-122"/>
            </a:endParaRPr>
          </a:p>
        </p:txBody>
      </p:sp>
      <p:sp>
        <p:nvSpPr>
          <p:cNvPr id="612" name="Freeform 1723">
            <a:extLst>
              <a:ext uri="{FF2B5EF4-FFF2-40B4-BE49-F238E27FC236}">
                <a16:creationId xmlns:a16="http://schemas.microsoft.com/office/drawing/2014/main" xmlns="" id="{3083BCFF-151B-4703-B9F4-5F095D528783}"/>
              </a:ext>
            </a:extLst>
          </p:cNvPr>
          <p:cNvSpPr>
            <a:spLocks noEditPoints="1"/>
          </p:cNvSpPr>
          <p:nvPr/>
        </p:nvSpPr>
        <p:spPr bwMode="auto">
          <a:xfrm>
            <a:off x="7281119" y="3832343"/>
            <a:ext cx="141127" cy="221140"/>
          </a:xfrm>
          <a:custGeom>
            <a:avLst/>
            <a:gdLst>
              <a:gd name="T0" fmla="*/ 88 w 280"/>
              <a:gd name="T1" fmla="*/ 180 h 390"/>
              <a:gd name="T2" fmla="*/ 50 w 280"/>
              <a:gd name="T3" fmla="*/ 128 h 390"/>
              <a:gd name="T4" fmla="*/ 32 w 280"/>
              <a:gd name="T5" fmla="*/ 70 h 390"/>
              <a:gd name="T6" fmla="*/ 50 w 280"/>
              <a:gd name="T7" fmla="*/ 52 h 390"/>
              <a:gd name="T8" fmla="*/ 74 w 280"/>
              <a:gd name="T9" fmla="*/ 54 h 390"/>
              <a:gd name="T10" fmla="*/ 92 w 280"/>
              <a:gd name="T11" fmla="*/ 28 h 390"/>
              <a:gd name="T12" fmla="*/ 64 w 280"/>
              <a:gd name="T13" fmla="*/ 0 h 390"/>
              <a:gd name="T14" fmla="*/ 40 w 280"/>
              <a:gd name="T15" fmla="*/ 16 h 390"/>
              <a:gd name="T16" fmla="*/ 24 w 280"/>
              <a:gd name="T17" fmla="*/ 36 h 390"/>
              <a:gd name="T18" fmla="*/ 2 w 280"/>
              <a:gd name="T19" fmla="*/ 68 h 390"/>
              <a:gd name="T20" fmla="*/ 24 w 280"/>
              <a:gd name="T21" fmla="*/ 140 h 390"/>
              <a:gd name="T22" fmla="*/ 68 w 280"/>
              <a:gd name="T23" fmla="*/ 202 h 390"/>
              <a:gd name="T24" fmla="*/ 110 w 280"/>
              <a:gd name="T25" fmla="*/ 248 h 390"/>
              <a:gd name="T26" fmla="*/ 84 w 280"/>
              <a:gd name="T27" fmla="*/ 286 h 390"/>
              <a:gd name="T28" fmla="*/ 52 w 280"/>
              <a:gd name="T29" fmla="*/ 324 h 390"/>
              <a:gd name="T30" fmla="*/ 52 w 280"/>
              <a:gd name="T31" fmla="*/ 372 h 390"/>
              <a:gd name="T32" fmla="*/ 70 w 280"/>
              <a:gd name="T33" fmla="*/ 386 h 390"/>
              <a:gd name="T34" fmla="*/ 126 w 280"/>
              <a:gd name="T35" fmla="*/ 380 h 390"/>
              <a:gd name="T36" fmla="*/ 178 w 280"/>
              <a:gd name="T37" fmla="*/ 356 h 390"/>
              <a:gd name="T38" fmla="*/ 206 w 280"/>
              <a:gd name="T39" fmla="*/ 370 h 390"/>
              <a:gd name="T40" fmla="*/ 242 w 280"/>
              <a:gd name="T41" fmla="*/ 366 h 390"/>
              <a:gd name="T42" fmla="*/ 274 w 280"/>
              <a:gd name="T43" fmla="*/ 334 h 390"/>
              <a:gd name="T44" fmla="*/ 278 w 280"/>
              <a:gd name="T45" fmla="*/ 296 h 390"/>
              <a:gd name="T46" fmla="*/ 252 w 280"/>
              <a:gd name="T47" fmla="*/ 258 h 390"/>
              <a:gd name="T48" fmla="*/ 218 w 280"/>
              <a:gd name="T49" fmla="*/ 246 h 390"/>
              <a:gd name="T50" fmla="*/ 174 w 280"/>
              <a:gd name="T51" fmla="*/ 264 h 390"/>
              <a:gd name="T52" fmla="*/ 154 w 280"/>
              <a:gd name="T53" fmla="*/ 308 h 390"/>
              <a:gd name="T54" fmla="*/ 160 w 280"/>
              <a:gd name="T55" fmla="*/ 332 h 390"/>
              <a:gd name="T56" fmla="*/ 90 w 280"/>
              <a:gd name="T57" fmla="*/ 362 h 390"/>
              <a:gd name="T58" fmla="*/ 72 w 280"/>
              <a:gd name="T59" fmla="*/ 350 h 390"/>
              <a:gd name="T60" fmla="*/ 92 w 280"/>
              <a:gd name="T61" fmla="*/ 316 h 390"/>
              <a:gd name="T62" fmla="*/ 108 w 280"/>
              <a:gd name="T63" fmla="*/ 300 h 390"/>
              <a:gd name="T64" fmla="*/ 140 w 280"/>
              <a:gd name="T65" fmla="*/ 248 h 390"/>
              <a:gd name="T66" fmla="*/ 184 w 280"/>
              <a:gd name="T67" fmla="*/ 202 h 390"/>
              <a:gd name="T68" fmla="*/ 228 w 280"/>
              <a:gd name="T69" fmla="*/ 140 h 390"/>
              <a:gd name="T70" fmla="*/ 252 w 280"/>
              <a:gd name="T71" fmla="*/ 62 h 390"/>
              <a:gd name="T72" fmla="*/ 228 w 280"/>
              <a:gd name="T73" fmla="*/ 36 h 390"/>
              <a:gd name="T74" fmla="*/ 214 w 280"/>
              <a:gd name="T75" fmla="*/ 16 h 390"/>
              <a:gd name="T76" fmla="*/ 188 w 280"/>
              <a:gd name="T77" fmla="*/ 0 h 390"/>
              <a:gd name="T78" fmla="*/ 160 w 280"/>
              <a:gd name="T79" fmla="*/ 28 h 390"/>
              <a:gd name="T80" fmla="*/ 178 w 280"/>
              <a:gd name="T81" fmla="*/ 54 h 390"/>
              <a:gd name="T82" fmla="*/ 202 w 280"/>
              <a:gd name="T83" fmla="*/ 52 h 390"/>
              <a:gd name="T84" fmla="*/ 222 w 280"/>
              <a:gd name="T85" fmla="*/ 70 h 390"/>
              <a:gd name="T86" fmla="*/ 202 w 280"/>
              <a:gd name="T87" fmla="*/ 128 h 390"/>
              <a:gd name="T88" fmla="*/ 164 w 280"/>
              <a:gd name="T89" fmla="*/ 180 h 390"/>
              <a:gd name="T90" fmla="*/ 218 w 280"/>
              <a:gd name="T91" fmla="*/ 284 h 390"/>
              <a:gd name="T92" fmla="*/ 242 w 280"/>
              <a:gd name="T93" fmla="*/ 308 h 390"/>
              <a:gd name="T94" fmla="*/ 226 w 280"/>
              <a:gd name="T95" fmla="*/ 332 h 390"/>
              <a:gd name="T96" fmla="*/ 200 w 280"/>
              <a:gd name="T97" fmla="*/ 326 h 390"/>
              <a:gd name="T98" fmla="*/ 194 w 280"/>
              <a:gd name="T99" fmla="*/ 300 h 390"/>
              <a:gd name="T100" fmla="*/ 218 w 280"/>
              <a:gd name="T101" fmla="*/ 28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390">
                <a:moveTo>
                  <a:pt x="126" y="200"/>
                </a:moveTo>
                <a:lnTo>
                  <a:pt x="94" y="174"/>
                </a:lnTo>
                <a:lnTo>
                  <a:pt x="88" y="180"/>
                </a:lnTo>
                <a:lnTo>
                  <a:pt x="88" y="180"/>
                </a:lnTo>
                <a:lnTo>
                  <a:pt x="74" y="164"/>
                </a:lnTo>
                <a:lnTo>
                  <a:pt x="60" y="144"/>
                </a:lnTo>
                <a:lnTo>
                  <a:pt x="60" y="144"/>
                </a:lnTo>
                <a:lnTo>
                  <a:pt x="50" y="128"/>
                </a:lnTo>
                <a:lnTo>
                  <a:pt x="42" y="110"/>
                </a:lnTo>
                <a:lnTo>
                  <a:pt x="36" y="92"/>
                </a:lnTo>
                <a:lnTo>
                  <a:pt x="32" y="70"/>
                </a:lnTo>
                <a:lnTo>
                  <a:pt x="32" y="70"/>
                </a:lnTo>
                <a:lnTo>
                  <a:pt x="42" y="58"/>
                </a:lnTo>
                <a:lnTo>
                  <a:pt x="42" y="58"/>
                </a:lnTo>
                <a:lnTo>
                  <a:pt x="50" y="52"/>
                </a:lnTo>
                <a:lnTo>
                  <a:pt x="50" y="52"/>
                </a:lnTo>
                <a:lnTo>
                  <a:pt x="58" y="54"/>
                </a:lnTo>
                <a:lnTo>
                  <a:pt x="64" y="56"/>
                </a:lnTo>
                <a:lnTo>
                  <a:pt x="64" y="56"/>
                </a:lnTo>
                <a:lnTo>
                  <a:pt x="74" y="54"/>
                </a:lnTo>
                <a:lnTo>
                  <a:pt x="84" y="48"/>
                </a:lnTo>
                <a:lnTo>
                  <a:pt x="90" y="38"/>
                </a:lnTo>
                <a:lnTo>
                  <a:pt x="92" y="28"/>
                </a:lnTo>
                <a:lnTo>
                  <a:pt x="92" y="28"/>
                </a:lnTo>
                <a:lnTo>
                  <a:pt x="90" y="16"/>
                </a:lnTo>
                <a:lnTo>
                  <a:pt x="84" y="8"/>
                </a:lnTo>
                <a:lnTo>
                  <a:pt x="74" y="2"/>
                </a:lnTo>
                <a:lnTo>
                  <a:pt x="64" y="0"/>
                </a:lnTo>
                <a:lnTo>
                  <a:pt x="64" y="0"/>
                </a:lnTo>
                <a:lnTo>
                  <a:pt x="54" y="2"/>
                </a:lnTo>
                <a:lnTo>
                  <a:pt x="46" y="8"/>
                </a:lnTo>
                <a:lnTo>
                  <a:pt x="40" y="16"/>
                </a:lnTo>
                <a:lnTo>
                  <a:pt x="36" y="26"/>
                </a:lnTo>
                <a:lnTo>
                  <a:pt x="36" y="26"/>
                </a:lnTo>
                <a:lnTo>
                  <a:pt x="24" y="36"/>
                </a:lnTo>
                <a:lnTo>
                  <a:pt x="24" y="36"/>
                </a:lnTo>
                <a:lnTo>
                  <a:pt x="14" y="46"/>
                </a:lnTo>
                <a:lnTo>
                  <a:pt x="4" y="58"/>
                </a:lnTo>
                <a:lnTo>
                  <a:pt x="0" y="62"/>
                </a:lnTo>
                <a:lnTo>
                  <a:pt x="2" y="68"/>
                </a:lnTo>
                <a:lnTo>
                  <a:pt x="2" y="68"/>
                </a:lnTo>
                <a:lnTo>
                  <a:pt x="6" y="96"/>
                </a:lnTo>
                <a:lnTo>
                  <a:pt x="14" y="120"/>
                </a:lnTo>
                <a:lnTo>
                  <a:pt x="24" y="140"/>
                </a:lnTo>
                <a:lnTo>
                  <a:pt x="34" y="160"/>
                </a:lnTo>
                <a:lnTo>
                  <a:pt x="34" y="160"/>
                </a:lnTo>
                <a:lnTo>
                  <a:pt x="50" y="182"/>
                </a:lnTo>
                <a:lnTo>
                  <a:pt x="68" y="202"/>
                </a:lnTo>
                <a:lnTo>
                  <a:pt x="62" y="210"/>
                </a:lnTo>
                <a:lnTo>
                  <a:pt x="108" y="248"/>
                </a:lnTo>
                <a:lnTo>
                  <a:pt x="110" y="248"/>
                </a:lnTo>
                <a:lnTo>
                  <a:pt x="110" y="248"/>
                </a:lnTo>
                <a:lnTo>
                  <a:pt x="102" y="262"/>
                </a:lnTo>
                <a:lnTo>
                  <a:pt x="88" y="280"/>
                </a:lnTo>
                <a:lnTo>
                  <a:pt x="88" y="280"/>
                </a:lnTo>
                <a:lnTo>
                  <a:pt x="84" y="286"/>
                </a:lnTo>
                <a:lnTo>
                  <a:pt x="84" y="286"/>
                </a:lnTo>
                <a:lnTo>
                  <a:pt x="68" y="302"/>
                </a:lnTo>
                <a:lnTo>
                  <a:pt x="60" y="314"/>
                </a:lnTo>
                <a:lnTo>
                  <a:pt x="52" y="324"/>
                </a:lnTo>
                <a:lnTo>
                  <a:pt x="48" y="336"/>
                </a:lnTo>
                <a:lnTo>
                  <a:pt x="44" y="348"/>
                </a:lnTo>
                <a:lnTo>
                  <a:pt x="46" y="360"/>
                </a:lnTo>
                <a:lnTo>
                  <a:pt x="52" y="372"/>
                </a:lnTo>
                <a:lnTo>
                  <a:pt x="52" y="372"/>
                </a:lnTo>
                <a:lnTo>
                  <a:pt x="58" y="378"/>
                </a:lnTo>
                <a:lnTo>
                  <a:pt x="64" y="384"/>
                </a:lnTo>
                <a:lnTo>
                  <a:pt x="70" y="386"/>
                </a:lnTo>
                <a:lnTo>
                  <a:pt x="78" y="388"/>
                </a:lnTo>
                <a:lnTo>
                  <a:pt x="94" y="390"/>
                </a:lnTo>
                <a:lnTo>
                  <a:pt x="110" y="386"/>
                </a:lnTo>
                <a:lnTo>
                  <a:pt x="126" y="380"/>
                </a:lnTo>
                <a:lnTo>
                  <a:pt x="144" y="372"/>
                </a:lnTo>
                <a:lnTo>
                  <a:pt x="176" y="356"/>
                </a:lnTo>
                <a:lnTo>
                  <a:pt x="176" y="354"/>
                </a:lnTo>
                <a:lnTo>
                  <a:pt x="178" y="356"/>
                </a:lnTo>
                <a:lnTo>
                  <a:pt x="178" y="356"/>
                </a:lnTo>
                <a:lnTo>
                  <a:pt x="186" y="362"/>
                </a:lnTo>
                <a:lnTo>
                  <a:pt x="196" y="368"/>
                </a:lnTo>
                <a:lnTo>
                  <a:pt x="206" y="370"/>
                </a:lnTo>
                <a:lnTo>
                  <a:pt x="218" y="372"/>
                </a:lnTo>
                <a:lnTo>
                  <a:pt x="218" y="372"/>
                </a:lnTo>
                <a:lnTo>
                  <a:pt x="230" y="370"/>
                </a:lnTo>
                <a:lnTo>
                  <a:pt x="242" y="366"/>
                </a:lnTo>
                <a:lnTo>
                  <a:pt x="252" y="360"/>
                </a:lnTo>
                <a:lnTo>
                  <a:pt x="260" y="352"/>
                </a:lnTo>
                <a:lnTo>
                  <a:pt x="268" y="344"/>
                </a:lnTo>
                <a:lnTo>
                  <a:pt x="274" y="334"/>
                </a:lnTo>
                <a:lnTo>
                  <a:pt x="278" y="322"/>
                </a:lnTo>
                <a:lnTo>
                  <a:pt x="280" y="308"/>
                </a:lnTo>
                <a:lnTo>
                  <a:pt x="280" y="308"/>
                </a:lnTo>
                <a:lnTo>
                  <a:pt x="278" y="296"/>
                </a:lnTo>
                <a:lnTo>
                  <a:pt x="274" y="284"/>
                </a:lnTo>
                <a:lnTo>
                  <a:pt x="268" y="274"/>
                </a:lnTo>
                <a:lnTo>
                  <a:pt x="260" y="264"/>
                </a:lnTo>
                <a:lnTo>
                  <a:pt x="252" y="258"/>
                </a:lnTo>
                <a:lnTo>
                  <a:pt x="242" y="252"/>
                </a:lnTo>
                <a:lnTo>
                  <a:pt x="230" y="248"/>
                </a:lnTo>
                <a:lnTo>
                  <a:pt x="218" y="246"/>
                </a:lnTo>
                <a:lnTo>
                  <a:pt x="218" y="246"/>
                </a:lnTo>
                <a:lnTo>
                  <a:pt x="204" y="248"/>
                </a:lnTo>
                <a:lnTo>
                  <a:pt x="192" y="252"/>
                </a:lnTo>
                <a:lnTo>
                  <a:pt x="182" y="258"/>
                </a:lnTo>
                <a:lnTo>
                  <a:pt x="174" y="264"/>
                </a:lnTo>
                <a:lnTo>
                  <a:pt x="166" y="274"/>
                </a:lnTo>
                <a:lnTo>
                  <a:pt x="160" y="284"/>
                </a:lnTo>
                <a:lnTo>
                  <a:pt x="156" y="296"/>
                </a:lnTo>
                <a:lnTo>
                  <a:pt x="154" y="308"/>
                </a:lnTo>
                <a:lnTo>
                  <a:pt x="154" y="308"/>
                </a:lnTo>
                <a:lnTo>
                  <a:pt x="156" y="320"/>
                </a:lnTo>
                <a:lnTo>
                  <a:pt x="160" y="332"/>
                </a:lnTo>
                <a:lnTo>
                  <a:pt x="160" y="332"/>
                </a:lnTo>
                <a:lnTo>
                  <a:pt x="136" y="346"/>
                </a:lnTo>
                <a:lnTo>
                  <a:pt x="110" y="356"/>
                </a:lnTo>
                <a:lnTo>
                  <a:pt x="100" y="360"/>
                </a:lnTo>
                <a:lnTo>
                  <a:pt x="90" y="362"/>
                </a:lnTo>
                <a:lnTo>
                  <a:pt x="80" y="360"/>
                </a:lnTo>
                <a:lnTo>
                  <a:pt x="74" y="356"/>
                </a:lnTo>
                <a:lnTo>
                  <a:pt x="74" y="356"/>
                </a:lnTo>
                <a:lnTo>
                  <a:pt x="72" y="350"/>
                </a:lnTo>
                <a:lnTo>
                  <a:pt x="74" y="344"/>
                </a:lnTo>
                <a:lnTo>
                  <a:pt x="76" y="338"/>
                </a:lnTo>
                <a:lnTo>
                  <a:pt x="80" y="330"/>
                </a:lnTo>
                <a:lnTo>
                  <a:pt x="92" y="316"/>
                </a:lnTo>
                <a:lnTo>
                  <a:pt x="104" y="304"/>
                </a:lnTo>
                <a:lnTo>
                  <a:pt x="104" y="304"/>
                </a:lnTo>
                <a:lnTo>
                  <a:pt x="108" y="300"/>
                </a:lnTo>
                <a:lnTo>
                  <a:pt x="108" y="300"/>
                </a:lnTo>
                <a:lnTo>
                  <a:pt x="120" y="284"/>
                </a:lnTo>
                <a:lnTo>
                  <a:pt x="130" y="270"/>
                </a:lnTo>
                <a:lnTo>
                  <a:pt x="136" y="258"/>
                </a:lnTo>
                <a:lnTo>
                  <a:pt x="140" y="248"/>
                </a:lnTo>
                <a:lnTo>
                  <a:pt x="144" y="248"/>
                </a:lnTo>
                <a:lnTo>
                  <a:pt x="190" y="210"/>
                </a:lnTo>
                <a:lnTo>
                  <a:pt x="184" y="202"/>
                </a:lnTo>
                <a:lnTo>
                  <a:pt x="184" y="202"/>
                </a:lnTo>
                <a:lnTo>
                  <a:pt x="202" y="182"/>
                </a:lnTo>
                <a:lnTo>
                  <a:pt x="218" y="160"/>
                </a:lnTo>
                <a:lnTo>
                  <a:pt x="218" y="160"/>
                </a:lnTo>
                <a:lnTo>
                  <a:pt x="228" y="140"/>
                </a:lnTo>
                <a:lnTo>
                  <a:pt x="238" y="120"/>
                </a:lnTo>
                <a:lnTo>
                  <a:pt x="246" y="96"/>
                </a:lnTo>
                <a:lnTo>
                  <a:pt x="252" y="68"/>
                </a:lnTo>
                <a:lnTo>
                  <a:pt x="252" y="62"/>
                </a:lnTo>
                <a:lnTo>
                  <a:pt x="248" y="58"/>
                </a:lnTo>
                <a:lnTo>
                  <a:pt x="248" y="58"/>
                </a:lnTo>
                <a:lnTo>
                  <a:pt x="240" y="46"/>
                </a:lnTo>
                <a:lnTo>
                  <a:pt x="228" y="36"/>
                </a:lnTo>
                <a:lnTo>
                  <a:pt x="228" y="36"/>
                </a:lnTo>
                <a:lnTo>
                  <a:pt x="216" y="26"/>
                </a:lnTo>
                <a:lnTo>
                  <a:pt x="216" y="26"/>
                </a:lnTo>
                <a:lnTo>
                  <a:pt x="214" y="16"/>
                </a:lnTo>
                <a:lnTo>
                  <a:pt x="208" y="8"/>
                </a:lnTo>
                <a:lnTo>
                  <a:pt x="198" y="2"/>
                </a:lnTo>
                <a:lnTo>
                  <a:pt x="188" y="0"/>
                </a:lnTo>
                <a:lnTo>
                  <a:pt x="188" y="0"/>
                </a:lnTo>
                <a:lnTo>
                  <a:pt x="178" y="2"/>
                </a:lnTo>
                <a:lnTo>
                  <a:pt x="168" y="8"/>
                </a:lnTo>
                <a:lnTo>
                  <a:pt x="162" y="16"/>
                </a:lnTo>
                <a:lnTo>
                  <a:pt x="160" y="28"/>
                </a:lnTo>
                <a:lnTo>
                  <a:pt x="160" y="28"/>
                </a:lnTo>
                <a:lnTo>
                  <a:pt x="162" y="38"/>
                </a:lnTo>
                <a:lnTo>
                  <a:pt x="168" y="48"/>
                </a:lnTo>
                <a:lnTo>
                  <a:pt x="178" y="54"/>
                </a:lnTo>
                <a:lnTo>
                  <a:pt x="188" y="56"/>
                </a:lnTo>
                <a:lnTo>
                  <a:pt x="188" y="56"/>
                </a:lnTo>
                <a:lnTo>
                  <a:pt x="196" y="54"/>
                </a:lnTo>
                <a:lnTo>
                  <a:pt x="202" y="52"/>
                </a:lnTo>
                <a:lnTo>
                  <a:pt x="202" y="52"/>
                </a:lnTo>
                <a:lnTo>
                  <a:pt x="210" y="58"/>
                </a:lnTo>
                <a:lnTo>
                  <a:pt x="210" y="58"/>
                </a:lnTo>
                <a:lnTo>
                  <a:pt x="222" y="70"/>
                </a:lnTo>
                <a:lnTo>
                  <a:pt x="222" y="70"/>
                </a:lnTo>
                <a:lnTo>
                  <a:pt x="216" y="92"/>
                </a:lnTo>
                <a:lnTo>
                  <a:pt x="210" y="110"/>
                </a:lnTo>
                <a:lnTo>
                  <a:pt x="202" y="128"/>
                </a:lnTo>
                <a:lnTo>
                  <a:pt x="194" y="144"/>
                </a:lnTo>
                <a:lnTo>
                  <a:pt x="194" y="144"/>
                </a:lnTo>
                <a:lnTo>
                  <a:pt x="178" y="164"/>
                </a:lnTo>
                <a:lnTo>
                  <a:pt x="164" y="180"/>
                </a:lnTo>
                <a:lnTo>
                  <a:pt x="156" y="174"/>
                </a:lnTo>
                <a:lnTo>
                  <a:pt x="126" y="200"/>
                </a:lnTo>
                <a:close/>
                <a:moveTo>
                  <a:pt x="218" y="284"/>
                </a:moveTo>
                <a:lnTo>
                  <a:pt x="218" y="284"/>
                </a:lnTo>
                <a:lnTo>
                  <a:pt x="226" y="286"/>
                </a:lnTo>
                <a:lnTo>
                  <a:pt x="234" y="292"/>
                </a:lnTo>
                <a:lnTo>
                  <a:pt x="240" y="300"/>
                </a:lnTo>
                <a:lnTo>
                  <a:pt x="242" y="308"/>
                </a:lnTo>
                <a:lnTo>
                  <a:pt x="242" y="308"/>
                </a:lnTo>
                <a:lnTo>
                  <a:pt x="240" y="318"/>
                </a:lnTo>
                <a:lnTo>
                  <a:pt x="234" y="326"/>
                </a:lnTo>
                <a:lnTo>
                  <a:pt x="226" y="332"/>
                </a:lnTo>
                <a:lnTo>
                  <a:pt x="218" y="334"/>
                </a:lnTo>
                <a:lnTo>
                  <a:pt x="218" y="334"/>
                </a:lnTo>
                <a:lnTo>
                  <a:pt x="208" y="332"/>
                </a:lnTo>
                <a:lnTo>
                  <a:pt x="200" y="326"/>
                </a:lnTo>
                <a:lnTo>
                  <a:pt x="194" y="318"/>
                </a:lnTo>
                <a:lnTo>
                  <a:pt x="192" y="308"/>
                </a:lnTo>
                <a:lnTo>
                  <a:pt x="192" y="308"/>
                </a:lnTo>
                <a:lnTo>
                  <a:pt x="194" y="300"/>
                </a:lnTo>
                <a:lnTo>
                  <a:pt x="200" y="292"/>
                </a:lnTo>
                <a:lnTo>
                  <a:pt x="208" y="286"/>
                </a:lnTo>
                <a:lnTo>
                  <a:pt x="218" y="284"/>
                </a:lnTo>
                <a:lnTo>
                  <a:pt x="218" y="28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3" name="Freeform 1724">
            <a:extLst>
              <a:ext uri="{FF2B5EF4-FFF2-40B4-BE49-F238E27FC236}">
                <a16:creationId xmlns:a16="http://schemas.microsoft.com/office/drawing/2014/main" xmlns="" id="{1AB64A88-BC4C-4EF8-B64A-747E7F0F72CB}"/>
              </a:ext>
            </a:extLst>
          </p:cNvPr>
          <p:cNvSpPr>
            <a:spLocks/>
          </p:cNvSpPr>
          <p:nvPr/>
        </p:nvSpPr>
        <p:spPr bwMode="auto">
          <a:xfrm>
            <a:off x="1913266" y="3615739"/>
            <a:ext cx="71571" cy="70311"/>
          </a:xfrm>
          <a:custGeom>
            <a:avLst/>
            <a:gdLst>
              <a:gd name="T0" fmla="*/ 0 w 142"/>
              <a:gd name="T1" fmla="*/ 124 h 124"/>
              <a:gd name="T2" fmla="*/ 72 w 142"/>
              <a:gd name="T3" fmla="*/ 0 h 124"/>
              <a:gd name="T4" fmla="*/ 142 w 142"/>
              <a:gd name="T5" fmla="*/ 124 h 124"/>
              <a:gd name="T6" fmla="*/ 0 w 142"/>
              <a:gd name="T7" fmla="*/ 124 h 124"/>
            </a:gdLst>
            <a:ahLst/>
            <a:cxnLst>
              <a:cxn ang="0">
                <a:pos x="T0" y="T1"/>
              </a:cxn>
              <a:cxn ang="0">
                <a:pos x="T2" y="T3"/>
              </a:cxn>
              <a:cxn ang="0">
                <a:pos x="T4" y="T5"/>
              </a:cxn>
              <a:cxn ang="0">
                <a:pos x="T6" y="T7"/>
              </a:cxn>
            </a:cxnLst>
            <a:rect l="0" t="0" r="r" b="b"/>
            <a:pathLst>
              <a:path w="142" h="124">
                <a:moveTo>
                  <a:pt x="0" y="124"/>
                </a:moveTo>
                <a:lnTo>
                  <a:pt x="72" y="0"/>
                </a:lnTo>
                <a:lnTo>
                  <a:pt x="142"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4" name="Freeform 1725">
            <a:extLst>
              <a:ext uri="{FF2B5EF4-FFF2-40B4-BE49-F238E27FC236}">
                <a16:creationId xmlns:a16="http://schemas.microsoft.com/office/drawing/2014/main" xmlns="" id="{5FE15A95-FBDA-42D0-AA02-E2CA1BF1F5C2}"/>
              </a:ext>
            </a:extLst>
          </p:cNvPr>
          <p:cNvSpPr>
            <a:spLocks/>
          </p:cNvSpPr>
          <p:nvPr/>
        </p:nvSpPr>
        <p:spPr bwMode="auto">
          <a:xfrm>
            <a:off x="2795306" y="3615739"/>
            <a:ext cx="71571" cy="70311"/>
          </a:xfrm>
          <a:custGeom>
            <a:avLst/>
            <a:gdLst>
              <a:gd name="T0" fmla="*/ 0 w 142"/>
              <a:gd name="T1" fmla="*/ 124 h 124"/>
              <a:gd name="T2" fmla="*/ 72 w 142"/>
              <a:gd name="T3" fmla="*/ 0 h 124"/>
              <a:gd name="T4" fmla="*/ 142 w 142"/>
              <a:gd name="T5" fmla="*/ 124 h 124"/>
              <a:gd name="T6" fmla="*/ 0 w 142"/>
              <a:gd name="T7" fmla="*/ 124 h 124"/>
            </a:gdLst>
            <a:ahLst/>
            <a:cxnLst>
              <a:cxn ang="0">
                <a:pos x="T0" y="T1"/>
              </a:cxn>
              <a:cxn ang="0">
                <a:pos x="T2" y="T3"/>
              </a:cxn>
              <a:cxn ang="0">
                <a:pos x="T4" y="T5"/>
              </a:cxn>
              <a:cxn ang="0">
                <a:pos x="T6" y="T7"/>
              </a:cxn>
            </a:cxnLst>
            <a:rect l="0" t="0" r="r" b="b"/>
            <a:pathLst>
              <a:path w="142" h="124">
                <a:moveTo>
                  <a:pt x="0" y="124"/>
                </a:moveTo>
                <a:lnTo>
                  <a:pt x="72" y="0"/>
                </a:lnTo>
                <a:lnTo>
                  <a:pt x="142"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5" name="Freeform 1726">
            <a:extLst>
              <a:ext uri="{FF2B5EF4-FFF2-40B4-BE49-F238E27FC236}">
                <a16:creationId xmlns:a16="http://schemas.microsoft.com/office/drawing/2014/main" xmlns="" id="{1A0178AA-7A47-400A-A6C3-8C84A61A0724}"/>
              </a:ext>
            </a:extLst>
          </p:cNvPr>
          <p:cNvSpPr>
            <a:spLocks/>
          </p:cNvSpPr>
          <p:nvPr/>
        </p:nvSpPr>
        <p:spPr bwMode="auto">
          <a:xfrm>
            <a:off x="4298306" y="3615739"/>
            <a:ext cx="71571" cy="70311"/>
          </a:xfrm>
          <a:custGeom>
            <a:avLst/>
            <a:gdLst>
              <a:gd name="T0" fmla="*/ 0 w 142"/>
              <a:gd name="T1" fmla="*/ 124 h 124"/>
              <a:gd name="T2" fmla="*/ 72 w 142"/>
              <a:gd name="T3" fmla="*/ 0 h 124"/>
              <a:gd name="T4" fmla="*/ 142 w 142"/>
              <a:gd name="T5" fmla="*/ 124 h 124"/>
              <a:gd name="T6" fmla="*/ 0 w 142"/>
              <a:gd name="T7" fmla="*/ 124 h 124"/>
            </a:gdLst>
            <a:ahLst/>
            <a:cxnLst>
              <a:cxn ang="0">
                <a:pos x="T0" y="T1"/>
              </a:cxn>
              <a:cxn ang="0">
                <a:pos x="T2" y="T3"/>
              </a:cxn>
              <a:cxn ang="0">
                <a:pos x="T4" y="T5"/>
              </a:cxn>
              <a:cxn ang="0">
                <a:pos x="T6" y="T7"/>
              </a:cxn>
            </a:cxnLst>
            <a:rect l="0" t="0" r="r" b="b"/>
            <a:pathLst>
              <a:path w="142" h="124">
                <a:moveTo>
                  <a:pt x="0" y="124"/>
                </a:moveTo>
                <a:lnTo>
                  <a:pt x="72" y="0"/>
                </a:lnTo>
                <a:lnTo>
                  <a:pt x="142"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6" name="Freeform 1727">
            <a:extLst>
              <a:ext uri="{FF2B5EF4-FFF2-40B4-BE49-F238E27FC236}">
                <a16:creationId xmlns:a16="http://schemas.microsoft.com/office/drawing/2014/main" xmlns="" id="{666551B8-581A-46B4-AE87-3E51A5AA71DD}"/>
              </a:ext>
            </a:extLst>
          </p:cNvPr>
          <p:cNvSpPr>
            <a:spLocks/>
          </p:cNvSpPr>
          <p:nvPr/>
        </p:nvSpPr>
        <p:spPr bwMode="auto">
          <a:xfrm>
            <a:off x="5180348" y="3615739"/>
            <a:ext cx="72579" cy="70311"/>
          </a:xfrm>
          <a:custGeom>
            <a:avLst/>
            <a:gdLst>
              <a:gd name="T0" fmla="*/ 0 w 144"/>
              <a:gd name="T1" fmla="*/ 124 h 124"/>
              <a:gd name="T2" fmla="*/ 72 w 144"/>
              <a:gd name="T3" fmla="*/ 0 h 124"/>
              <a:gd name="T4" fmla="*/ 144 w 144"/>
              <a:gd name="T5" fmla="*/ 124 h 124"/>
              <a:gd name="T6" fmla="*/ 0 w 144"/>
              <a:gd name="T7" fmla="*/ 124 h 124"/>
            </a:gdLst>
            <a:ahLst/>
            <a:cxnLst>
              <a:cxn ang="0">
                <a:pos x="T0" y="T1"/>
              </a:cxn>
              <a:cxn ang="0">
                <a:pos x="T2" y="T3"/>
              </a:cxn>
              <a:cxn ang="0">
                <a:pos x="T4" y="T5"/>
              </a:cxn>
              <a:cxn ang="0">
                <a:pos x="T6" y="T7"/>
              </a:cxn>
            </a:cxnLst>
            <a:rect l="0" t="0" r="r" b="b"/>
            <a:pathLst>
              <a:path w="144" h="124">
                <a:moveTo>
                  <a:pt x="0" y="124"/>
                </a:moveTo>
                <a:lnTo>
                  <a:pt x="72" y="0"/>
                </a:lnTo>
                <a:lnTo>
                  <a:pt x="144"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7" name="Freeform 1728">
            <a:extLst>
              <a:ext uri="{FF2B5EF4-FFF2-40B4-BE49-F238E27FC236}">
                <a16:creationId xmlns:a16="http://schemas.microsoft.com/office/drawing/2014/main" xmlns="" id="{BFD67157-0F16-4993-9636-8963EB37DE2A}"/>
              </a:ext>
            </a:extLst>
          </p:cNvPr>
          <p:cNvSpPr>
            <a:spLocks/>
          </p:cNvSpPr>
          <p:nvPr/>
        </p:nvSpPr>
        <p:spPr bwMode="auto">
          <a:xfrm>
            <a:off x="6417221" y="3615739"/>
            <a:ext cx="72579" cy="70311"/>
          </a:xfrm>
          <a:custGeom>
            <a:avLst/>
            <a:gdLst>
              <a:gd name="T0" fmla="*/ 0 w 144"/>
              <a:gd name="T1" fmla="*/ 124 h 124"/>
              <a:gd name="T2" fmla="*/ 72 w 144"/>
              <a:gd name="T3" fmla="*/ 0 h 124"/>
              <a:gd name="T4" fmla="*/ 144 w 144"/>
              <a:gd name="T5" fmla="*/ 124 h 124"/>
              <a:gd name="T6" fmla="*/ 0 w 144"/>
              <a:gd name="T7" fmla="*/ 124 h 124"/>
            </a:gdLst>
            <a:ahLst/>
            <a:cxnLst>
              <a:cxn ang="0">
                <a:pos x="T0" y="T1"/>
              </a:cxn>
              <a:cxn ang="0">
                <a:pos x="T2" y="T3"/>
              </a:cxn>
              <a:cxn ang="0">
                <a:pos x="T4" y="T5"/>
              </a:cxn>
              <a:cxn ang="0">
                <a:pos x="T6" y="T7"/>
              </a:cxn>
            </a:cxnLst>
            <a:rect l="0" t="0" r="r" b="b"/>
            <a:pathLst>
              <a:path w="144" h="124">
                <a:moveTo>
                  <a:pt x="0" y="124"/>
                </a:moveTo>
                <a:lnTo>
                  <a:pt x="72" y="0"/>
                </a:lnTo>
                <a:lnTo>
                  <a:pt x="144"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8" name="Freeform 1729">
            <a:extLst>
              <a:ext uri="{FF2B5EF4-FFF2-40B4-BE49-F238E27FC236}">
                <a16:creationId xmlns:a16="http://schemas.microsoft.com/office/drawing/2014/main" xmlns="" id="{EFB43F03-A044-423D-BF43-CD4DB88E72A0}"/>
              </a:ext>
            </a:extLst>
          </p:cNvPr>
          <p:cNvSpPr>
            <a:spLocks/>
          </p:cNvSpPr>
          <p:nvPr/>
        </p:nvSpPr>
        <p:spPr bwMode="auto">
          <a:xfrm>
            <a:off x="7299263" y="3615739"/>
            <a:ext cx="72579" cy="70311"/>
          </a:xfrm>
          <a:custGeom>
            <a:avLst/>
            <a:gdLst>
              <a:gd name="T0" fmla="*/ 0 w 144"/>
              <a:gd name="T1" fmla="*/ 124 h 124"/>
              <a:gd name="T2" fmla="*/ 72 w 144"/>
              <a:gd name="T3" fmla="*/ 0 h 124"/>
              <a:gd name="T4" fmla="*/ 144 w 144"/>
              <a:gd name="T5" fmla="*/ 124 h 124"/>
              <a:gd name="T6" fmla="*/ 0 w 144"/>
              <a:gd name="T7" fmla="*/ 124 h 124"/>
            </a:gdLst>
            <a:ahLst/>
            <a:cxnLst>
              <a:cxn ang="0">
                <a:pos x="T0" y="T1"/>
              </a:cxn>
              <a:cxn ang="0">
                <a:pos x="T2" y="T3"/>
              </a:cxn>
              <a:cxn ang="0">
                <a:pos x="T4" y="T5"/>
              </a:cxn>
              <a:cxn ang="0">
                <a:pos x="T6" y="T7"/>
              </a:cxn>
            </a:cxnLst>
            <a:rect l="0" t="0" r="r" b="b"/>
            <a:pathLst>
              <a:path w="144" h="124">
                <a:moveTo>
                  <a:pt x="0" y="124"/>
                </a:moveTo>
                <a:lnTo>
                  <a:pt x="72" y="0"/>
                </a:lnTo>
                <a:lnTo>
                  <a:pt x="144" y="124"/>
                </a:lnTo>
                <a:lnTo>
                  <a:pt x="0" y="124"/>
                </a:lnTo>
                <a:close/>
              </a:path>
            </a:pathLst>
          </a:custGeom>
          <a:solidFill>
            <a:srgbClr val="FFFFFF"/>
          </a:solidFill>
          <a:ln w="9525">
            <a:solidFill>
              <a:srgbClr val="000000"/>
            </a:solidFill>
            <a:round/>
            <a:headEnd/>
            <a:tailEnd/>
          </a:ln>
          <a:extLst/>
        </p:spPr>
        <p:txBody>
          <a:bodyPr vert="horz" wrap="square" lIns="30239" tIns="15119" rIns="30239" bIns="15119" numCol="1" anchor="t" anchorCtr="0" compatLnSpc="1">
            <a:prstTxWarp prst="textNoShape">
              <a:avLst/>
            </a:prstTxWarp>
          </a:bodyPr>
          <a:lstStyle/>
          <a:p>
            <a:endParaRPr lang="zh-CN" altLang="en-US" sz="800"/>
          </a:p>
        </p:txBody>
      </p:sp>
      <p:sp>
        <p:nvSpPr>
          <p:cNvPr id="619" name="Rectangle 1730">
            <a:extLst>
              <a:ext uri="{FF2B5EF4-FFF2-40B4-BE49-F238E27FC236}">
                <a16:creationId xmlns:a16="http://schemas.microsoft.com/office/drawing/2014/main" xmlns="" id="{C32AE9B1-93AD-4840-A227-50AFEE27F46A}"/>
              </a:ext>
            </a:extLst>
          </p:cNvPr>
          <p:cNvSpPr>
            <a:spLocks noChangeArrowheads="1"/>
          </p:cNvSpPr>
          <p:nvPr/>
        </p:nvSpPr>
        <p:spPr bwMode="auto">
          <a:xfrm>
            <a:off x="3492750" y="2549779"/>
            <a:ext cx="21736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400" b="1" dirty="0">
                <a:latin typeface="微软雅黑" panose="020B0503020204020204" pitchFamily="34" charset="-122"/>
                <a:ea typeface="微软雅黑" panose="020B0503020204020204" pitchFamily="34" charset="-122"/>
              </a:rPr>
              <a:t>H3</a:t>
            </a:r>
            <a:r>
              <a:rPr lang="zh-CN" altLang="zh-CN" sz="1400" b="1" dirty="0" smtClean="0">
                <a:latin typeface="微软雅黑" panose="020B0503020204020204" pitchFamily="34" charset="-122"/>
                <a:ea typeface="微软雅黑" panose="020B0503020204020204" pitchFamily="34" charset="-122"/>
              </a:rPr>
              <a:t>C大</a:t>
            </a:r>
            <a:r>
              <a:rPr lang="zh-CN" altLang="zh-CN" sz="1400" b="1" dirty="0">
                <a:latin typeface="微软雅黑" panose="020B0503020204020204" pitchFamily="34" charset="-122"/>
                <a:ea typeface="微软雅黑" panose="020B0503020204020204" pitchFamily="34" charset="-122"/>
              </a:rPr>
              <a:t>数据</a:t>
            </a:r>
            <a:r>
              <a:rPr lang="zh-CN" altLang="en-US" sz="1400" b="1" dirty="0">
                <a:latin typeface="微软雅黑" panose="020B0503020204020204" pitchFamily="34" charset="-122"/>
                <a:ea typeface="微软雅黑" panose="020B0503020204020204" pitchFamily="34" charset="-122"/>
              </a:rPr>
              <a:t>管理与创新</a:t>
            </a:r>
            <a:r>
              <a:rPr lang="zh-CN" altLang="zh-CN" sz="1400" b="1" dirty="0">
                <a:latin typeface="微软雅黑" panose="020B0503020204020204" pitchFamily="34" charset="-122"/>
                <a:ea typeface="微软雅黑" panose="020B0503020204020204" pitchFamily="34" charset="-122"/>
              </a:rPr>
              <a:t>平台</a:t>
            </a:r>
            <a:endParaRPr lang="zh-CN" altLang="zh-CN" sz="1000" dirty="0"/>
          </a:p>
        </p:txBody>
      </p:sp>
      <p:sp>
        <p:nvSpPr>
          <p:cNvPr id="620" name="Rectangle 1731">
            <a:extLst>
              <a:ext uri="{FF2B5EF4-FFF2-40B4-BE49-F238E27FC236}">
                <a16:creationId xmlns:a16="http://schemas.microsoft.com/office/drawing/2014/main" xmlns="" id="{32750C5B-32D2-4B92-8E8F-6228692D0012}"/>
              </a:ext>
            </a:extLst>
          </p:cNvPr>
          <p:cNvSpPr>
            <a:spLocks noChangeArrowheads="1"/>
          </p:cNvSpPr>
          <p:nvPr/>
        </p:nvSpPr>
        <p:spPr bwMode="auto">
          <a:xfrm>
            <a:off x="3478157" y="3257377"/>
            <a:ext cx="2435455"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en-US" altLang="zh-CN" sz="1400" b="1" dirty="0">
                <a:solidFill>
                  <a:srgbClr val="E62E25"/>
                </a:solidFill>
                <a:latin typeface="微软雅黑" panose="020B0503020204020204" pitchFamily="34" charset="-122"/>
                <a:ea typeface="微软雅黑" panose="020B0503020204020204" pitchFamily="34" charset="-122"/>
              </a:rPr>
              <a:t>H3C </a:t>
            </a:r>
            <a:r>
              <a:rPr lang="en-US" altLang="zh-CN" sz="1400" b="1" dirty="0" err="1">
                <a:solidFill>
                  <a:srgbClr val="E62E25"/>
                </a:solidFill>
                <a:latin typeface="微软雅黑" panose="020B0503020204020204" pitchFamily="34" charset="-122"/>
                <a:ea typeface="微软雅黑" panose="020B0503020204020204" pitchFamily="34" charset="-122"/>
              </a:rPr>
              <a:t>DataEngine</a:t>
            </a:r>
            <a:r>
              <a:rPr lang="zh-CN" altLang="en-US" sz="1400" b="1" dirty="0">
                <a:solidFill>
                  <a:srgbClr val="E62E25"/>
                </a:solidFill>
                <a:latin typeface="微软雅黑" panose="020B0503020204020204" pitchFamily="34" charset="-122"/>
                <a:ea typeface="微软雅黑" panose="020B0503020204020204" pitchFamily="34" charset="-122"/>
              </a:rPr>
              <a:t>大数据平台</a:t>
            </a:r>
            <a:endParaRPr lang="zh-CN" altLang="zh-CN" sz="1200" dirty="0">
              <a:solidFill>
                <a:srgbClr val="E62E25"/>
              </a:solidFill>
            </a:endParaRPr>
          </a:p>
        </p:txBody>
      </p:sp>
      <p:sp>
        <p:nvSpPr>
          <p:cNvPr id="621" name="Rectangle 1732">
            <a:extLst>
              <a:ext uri="{FF2B5EF4-FFF2-40B4-BE49-F238E27FC236}">
                <a16:creationId xmlns:a16="http://schemas.microsoft.com/office/drawing/2014/main" xmlns="" id="{8CA60290-D191-4F92-A23D-7465588C85C0}"/>
              </a:ext>
            </a:extLst>
          </p:cNvPr>
          <p:cNvSpPr>
            <a:spLocks noChangeArrowheads="1"/>
          </p:cNvSpPr>
          <p:nvPr/>
        </p:nvSpPr>
        <p:spPr bwMode="auto">
          <a:xfrm>
            <a:off x="1919314" y="2842314"/>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b="1" dirty="0">
                <a:latin typeface="微软雅黑" panose="020B0503020204020204" pitchFamily="34" charset="-122"/>
                <a:ea typeface="微软雅黑" panose="020B0503020204020204" pitchFamily="34" charset="-122"/>
              </a:rPr>
              <a:t>信息中心</a:t>
            </a:r>
            <a:endParaRPr lang="zh-CN" altLang="zh-CN" sz="900" dirty="0"/>
          </a:p>
        </p:txBody>
      </p:sp>
      <p:sp>
        <p:nvSpPr>
          <p:cNvPr id="622" name="Rectangle 1733">
            <a:extLst>
              <a:ext uri="{FF2B5EF4-FFF2-40B4-BE49-F238E27FC236}">
                <a16:creationId xmlns:a16="http://schemas.microsoft.com/office/drawing/2014/main" xmlns="" id="{746860EF-9151-41EF-8371-924BD500D8E8}"/>
              </a:ext>
            </a:extLst>
          </p:cNvPr>
          <p:cNvSpPr>
            <a:spLocks noChangeArrowheads="1"/>
          </p:cNvSpPr>
          <p:nvPr/>
        </p:nvSpPr>
        <p:spPr bwMode="auto">
          <a:xfrm>
            <a:off x="2664260" y="3062321"/>
            <a:ext cx="86562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100" dirty="0">
                <a:solidFill>
                  <a:schemeClr val="bg1"/>
                </a:solidFill>
                <a:latin typeface="微软雅黑" panose="020B0503020204020204" pitchFamily="34" charset="-122"/>
                <a:ea typeface="微软雅黑" panose="020B0503020204020204" pitchFamily="34" charset="-122"/>
              </a:rPr>
              <a:t>平台资源运营</a:t>
            </a:r>
            <a:endParaRPr lang="zh-CN" altLang="zh-CN" sz="1100" dirty="0">
              <a:solidFill>
                <a:schemeClr val="bg1"/>
              </a:solidFill>
            </a:endParaRPr>
          </a:p>
        </p:txBody>
      </p:sp>
      <p:sp>
        <p:nvSpPr>
          <p:cNvPr id="623" name="Rectangle 1734">
            <a:extLst>
              <a:ext uri="{FF2B5EF4-FFF2-40B4-BE49-F238E27FC236}">
                <a16:creationId xmlns:a16="http://schemas.microsoft.com/office/drawing/2014/main" xmlns="" id="{24FD8998-1514-4572-ABC8-04787864E812}"/>
              </a:ext>
            </a:extLst>
          </p:cNvPr>
          <p:cNvSpPr>
            <a:spLocks noChangeArrowheads="1"/>
          </p:cNvSpPr>
          <p:nvPr/>
        </p:nvSpPr>
        <p:spPr bwMode="auto">
          <a:xfrm>
            <a:off x="5850699" y="3062321"/>
            <a:ext cx="865622"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100" dirty="0">
                <a:solidFill>
                  <a:schemeClr val="bg1"/>
                </a:solidFill>
                <a:latin typeface="微软雅黑" panose="020B0503020204020204" pitchFamily="34" charset="-122"/>
                <a:ea typeface="微软雅黑" panose="020B0503020204020204" pitchFamily="34" charset="-122"/>
              </a:rPr>
              <a:t>数据资源运营</a:t>
            </a:r>
            <a:endParaRPr lang="zh-CN" altLang="zh-CN" sz="1100" dirty="0">
              <a:solidFill>
                <a:schemeClr val="bg1"/>
              </a:solidFill>
            </a:endParaRPr>
          </a:p>
        </p:txBody>
      </p:sp>
      <p:sp>
        <p:nvSpPr>
          <p:cNvPr id="624" name="Rectangle 1735">
            <a:extLst>
              <a:ext uri="{FF2B5EF4-FFF2-40B4-BE49-F238E27FC236}">
                <a16:creationId xmlns:a16="http://schemas.microsoft.com/office/drawing/2014/main" xmlns="" id="{BAA0F633-9B4D-40A2-AAAD-16549CD10070}"/>
              </a:ext>
            </a:extLst>
          </p:cNvPr>
          <p:cNvSpPr>
            <a:spLocks noChangeArrowheads="1"/>
          </p:cNvSpPr>
          <p:nvPr/>
        </p:nvSpPr>
        <p:spPr bwMode="auto">
          <a:xfrm>
            <a:off x="3524126" y="2842314"/>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b="1" dirty="0">
                <a:latin typeface="微软雅黑" panose="020B0503020204020204" pitchFamily="34" charset="-122"/>
                <a:ea typeface="微软雅黑" panose="020B0503020204020204" pitchFamily="34" charset="-122"/>
              </a:rPr>
              <a:t>院系科研</a:t>
            </a:r>
            <a:endParaRPr lang="zh-CN" altLang="zh-CN" sz="900" dirty="0"/>
          </a:p>
        </p:txBody>
      </p:sp>
      <p:sp>
        <p:nvSpPr>
          <p:cNvPr id="625" name="Rectangle 1736">
            <a:extLst>
              <a:ext uri="{FF2B5EF4-FFF2-40B4-BE49-F238E27FC236}">
                <a16:creationId xmlns:a16="http://schemas.microsoft.com/office/drawing/2014/main" xmlns="" id="{01FC8EBF-FADE-44C7-93CD-24FFB3E8230B}"/>
              </a:ext>
            </a:extLst>
          </p:cNvPr>
          <p:cNvSpPr>
            <a:spLocks noChangeArrowheads="1"/>
          </p:cNvSpPr>
          <p:nvPr/>
        </p:nvSpPr>
        <p:spPr bwMode="auto">
          <a:xfrm>
            <a:off x="5130953" y="2842314"/>
            <a:ext cx="5129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b="1" dirty="0">
                <a:latin typeface="微软雅黑" panose="020B0503020204020204" pitchFamily="34" charset="-122"/>
                <a:ea typeface="微软雅黑" panose="020B0503020204020204" pitchFamily="34" charset="-122"/>
              </a:rPr>
              <a:t>院系教学</a:t>
            </a:r>
            <a:endParaRPr lang="zh-CN" altLang="zh-CN" sz="900" dirty="0"/>
          </a:p>
        </p:txBody>
      </p:sp>
      <p:sp>
        <p:nvSpPr>
          <p:cNvPr id="626" name="Rectangle 1737">
            <a:extLst>
              <a:ext uri="{FF2B5EF4-FFF2-40B4-BE49-F238E27FC236}">
                <a16:creationId xmlns:a16="http://schemas.microsoft.com/office/drawing/2014/main" xmlns="" id="{CB1646DA-BA6A-4200-9C07-2AAA287C387A}"/>
              </a:ext>
            </a:extLst>
          </p:cNvPr>
          <p:cNvSpPr>
            <a:spLocks noChangeArrowheads="1"/>
          </p:cNvSpPr>
          <p:nvPr/>
        </p:nvSpPr>
        <p:spPr bwMode="auto">
          <a:xfrm>
            <a:off x="6611775" y="2842314"/>
            <a:ext cx="8976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zh-CN" sz="1000" b="1">
                <a:latin typeface="微软雅黑" panose="020B0503020204020204" pitchFamily="34" charset="-122"/>
                <a:ea typeface="微软雅黑" panose="020B0503020204020204" pitchFamily="34" charset="-122"/>
              </a:rPr>
              <a:t>第三方应用厂商</a:t>
            </a:r>
            <a:endParaRPr lang="zh-CN" altLang="zh-CN" sz="900"/>
          </a:p>
        </p:txBody>
      </p:sp>
      <p:sp>
        <p:nvSpPr>
          <p:cNvPr id="627" name="Freeform 1380">
            <a:extLst>
              <a:ext uri="{FF2B5EF4-FFF2-40B4-BE49-F238E27FC236}">
                <a16:creationId xmlns:a16="http://schemas.microsoft.com/office/drawing/2014/main" xmlns="" id="{EF46F6FE-A20E-4C62-AC2F-3E46717D24EF}"/>
              </a:ext>
            </a:extLst>
          </p:cNvPr>
          <p:cNvSpPr>
            <a:spLocks/>
          </p:cNvSpPr>
          <p:nvPr/>
        </p:nvSpPr>
        <p:spPr bwMode="auto">
          <a:xfrm>
            <a:off x="1311652" y="2815664"/>
            <a:ext cx="1584651" cy="195057"/>
          </a:xfrm>
          <a:custGeom>
            <a:avLst/>
            <a:gdLst>
              <a:gd name="T0" fmla="*/ 3140 w 3144"/>
              <a:gd name="T1" fmla="*/ 340 h 344"/>
              <a:gd name="T2" fmla="*/ 3140 w 3144"/>
              <a:gd name="T3" fmla="*/ 336 h 344"/>
              <a:gd name="T4" fmla="*/ 8 w 3144"/>
              <a:gd name="T5" fmla="*/ 336 h 344"/>
              <a:gd name="T6" fmla="*/ 8 w 3144"/>
              <a:gd name="T7" fmla="*/ 8 h 344"/>
              <a:gd name="T8" fmla="*/ 3136 w 3144"/>
              <a:gd name="T9" fmla="*/ 8 h 344"/>
              <a:gd name="T10" fmla="*/ 3136 w 3144"/>
              <a:gd name="T11" fmla="*/ 340 h 344"/>
              <a:gd name="T12" fmla="*/ 3140 w 3144"/>
              <a:gd name="T13" fmla="*/ 340 h 344"/>
              <a:gd name="T14" fmla="*/ 3140 w 3144"/>
              <a:gd name="T15" fmla="*/ 336 h 344"/>
              <a:gd name="T16" fmla="*/ 3140 w 3144"/>
              <a:gd name="T17" fmla="*/ 340 h 344"/>
              <a:gd name="T18" fmla="*/ 3144 w 3144"/>
              <a:gd name="T19" fmla="*/ 340 h 344"/>
              <a:gd name="T20" fmla="*/ 3144 w 3144"/>
              <a:gd name="T21" fmla="*/ 0 h 344"/>
              <a:gd name="T22" fmla="*/ 0 w 3144"/>
              <a:gd name="T23" fmla="*/ 0 h 344"/>
              <a:gd name="T24" fmla="*/ 0 w 3144"/>
              <a:gd name="T25" fmla="*/ 344 h 344"/>
              <a:gd name="T26" fmla="*/ 3144 w 3144"/>
              <a:gd name="T27" fmla="*/ 344 h 344"/>
              <a:gd name="T28" fmla="*/ 3144 w 3144"/>
              <a:gd name="T29" fmla="*/ 340 h 344"/>
              <a:gd name="T30" fmla="*/ 3140 w 3144"/>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4" h="344">
                <a:moveTo>
                  <a:pt x="3140" y="340"/>
                </a:moveTo>
                <a:lnTo>
                  <a:pt x="3140" y="336"/>
                </a:lnTo>
                <a:lnTo>
                  <a:pt x="8" y="336"/>
                </a:lnTo>
                <a:lnTo>
                  <a:pt x="8" y="8"/>
                </a:lnTo>
                <a:lnTo>
                  <a:pt x="3136" y="8"/>
                </a:lnTo>
                <a:lnTo>
                  <a:pt x="3136" y="340"/>
                </a:lnTo>
                <a:lnTo>
                  <a:pt x="3140" y="340"/>
                </a:lnTo>
                <a:lnTo>
                  <a:pt x="3140" y="336"/>
                </a:lnTo>
                <a:lnTo>
                  <a:pt x="3140" y="340"/>
                </a:lnTo>
                <a:lnTo>
                  <a:pt x="3144" y="340"/>
                </a:lnTo>
                <a:lnTo>
                  <a:pt x="3144" y="0"/>
                </a:lnTo>
                <a:lnTo>
                  <a:pt x="0" y="0"/>
                </a:lnTo>
                <a:lnTo>
                  <a:pt x="0" y="344"/>
                </a:lnTo>
                <a:lnTo>
                  <a:pt x="3144" y="344"/>
                </a:lnTo>
                <a:lnTo>
                  <a:pt x="3144" y="340"/>
                </a:lnTo>
                <a:lnTo>
                  <a:pt x="3140" y="340"/>
                </a:lnTo>
                <a:close/>
              </a:path>
            </a:pathLst>
          </a:custGeom>
          <a:solidFill>
            <a:schemeClr val="bg1">
              <a:lumMod val="50000"/>
            </a:schemeClr>
          </a:solidFill>
          <a:ln>
            <a:noFill/>
          </a:ln>
          <a:extLst/>
        </p:spPr>
        <p:txBody>
          <a:bodyPr vert="horz" wrap="square" lIns="30239" tIns="15119" rIns="30239" bIns="15119" numCol="1" anchor="t" anchorCtr="0" compatLnSpc="1">
            <a:prstTxWarp prst="textNoShape">
              <a:avLst/>
            </a:prstTxWarp>
          </a:bodyPr>
          <a:lstStyle/>
          <a:p>
            <a:endParaRPr lang="zh-CN" altLang="en-US" sz="800"/>
          </a:p>
        </p:txBody>
      </p:sp>
      <p:sp>
        <p:nvSpPr>
          <p:cNvPr id="629" name="Freeform 1380">
            <a:extLst>
              <a:ext uri="{FF2B5EF4-FFF2-40B4-BE49-F238E27FC236}">
                <a16:creationId xmlns:a16="http://schemas.microsoft.com/office/drawing/2014/main" xmlns="" id="{EF46F6FE-A20E-4C62-AC2F-3E46717D24EF}"/>
              </a:ext>
            </a:extLst>
          </p:cNvPr>
          <p:cNvSpPr>
            <a:spLocks/>
          </p:cNvSpPr>
          <p:nvPr/>
        </p:nvSpPr>
        <p:spPr bwMode="auto">
          <a:xfrm>
            <a:off x="4519391" y="2815492"/>
            <a:ext cx="1584651" cy="195057"/>
          </a:xfrm>
          <a:custGeom>
            <a:avLst/>
            <a:gdLst>
              <a:gd name="T0" fmla="*/ 3140 w 3144"/>
              <a:gd name="T1" fmla="*/ 340 h 344"/>
              <a:gd name="T2" fmla="*/ 3140 w 3144"/>
              <a:gd name="T3" fmla="*/ 336 h 344"/>
              <a:gd name="T4" fmla="*/ 8 w 3144"/>
              <a:gd name="T5" fmla="*/ 336 h 344"/>
              <a:gd name="T6" fmla="*/ 8 w 3144"/>
              <a:gd name="T7" fmla="*/ 8 h 344"/>
              <a:gd name="T8" fmla="*/ 3136 w 3144"/>
              <a:gd name="T9" fmla="*/ 8 h 344"/>
              <a:gd name="T10" fmla="*/ 3136 w 3144"/>
              <a:gd name="T11" fmla="*/ 340 h 344"/>
              <a:gd name="T12" fmla="*/ 3140 w 3144"/>
              <a:gd name="T13" fmla="*/ 340 h 344"/>
              <a:gd name="T14" fmla="*/ 3140 w 3144"/>
              <a:gd name="T15" fmla="*/ 336 h 344"/>
              <a:gd name="T16" fmla="*/ 3140 w 3144"/>
              <a:gd name="T17" fmla="*/ 340 h 344"/>
              <a:gd name="T18" fmla="*/ 3144 w 3144"/>
              <a:gd name="T19" fmla="*/ 340 h 344"/>
              <a:gd name="T20" fmla="*/ 3144 w 3144"/>
              <a:gd name="T21" fmla="*/ 0 h 344"/>
              <a:gd name="T22" fmla="*/ 0 w 3144"/>
              <a:gd name="T23" fmla="*/ 0 h 344"/>
              <a:gd name="T24" fmla="*/ 0 w 3144"/>
              <a:gd name="T25" fmla="*/ 344 h 344"/>
              <a:gd name="T26" fmla="*/ 3144 w 3144"/>
              <a:gd name="T27" fmla="*/ 344 h 344"/>
              <a:gd name="T28" fmla="*/ 3144 w 3144"/>
              <a:gd name="T29" fmla="*/ 340 h 344"/>
              <a:gd name="T30" fmla="*/ 3140 w 3144"/>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4" h="344">
                <a:moveTo>
                  <a:pt x="3140" y="340"/>
                </a:moveTo>
                <a:lnTo>
                  <a:pt x="3140" y="336"/>
                </a:lnTo>
                <a:lnTo>
                  <a:pt x="8" y="336"/>
                </a:lnTo>
                <a:lnTo>
                  <a:pt x="8" y="8"/>
                </a:lnTo>
                <a:lnTo>
                  <a:pt x="3136" y="8"/>
                </a:lnTo>
                <a:lnTo>
                  <a:pt x="3136" y="340"/>
                </a:lnTo>
                <a:lnTo>
                  <a:pt x="3140" y="340"/>
                </a:lnTo>
                <a:lnTo>
                  <a:pt x="3140" y="336"/>
                </a:lnTo>
                <a:lnTo>
                  <a:pt x="3140" y="340"/>
                </a:lnTo>
                <a:lnTo>
                  <a:pt x="3144" y="340"/>
                </a:lnTo>
                <a:lnTo>
                  <a:pt x="3144" y="0"/>
                </a:lnTo>
                <a:lnTo>
                  <a:pt x="0" y="0"/>
                </a:lnTo>
                <a:lnTo>
                  <a:pt x="0" y="344"/>
                </a:lnTo>
                <a:lnTo>
                  <a:pt x="3144" y="344"/>
                </a:lnTo>
                <a:lnTo>
                  <a:pt x="3144" y="340"/>
                </a:lnTo>
                <a:lnTo>
                  <a:pt x="3140" y="340"/>
                </a:lnTo>
                <a:close/>
              </a:path>
            </a:pathLst>
          </a:custGeom>
          <a:solidFill>
            <a:schemeClr val="bg1">
              <a:lumMod val="50000"/>
            </a:schemeClr>
          </a:solidFill>
          <a:ln>
            <a:noFill/>
          </a:ln>
          <a:extLst/>
        </p:spPr>
        <p:txBody>
          <a:bodyPr vert="horz" wrap="square" lIns="30239" tIns="15119" rIns="30239" bIns="15119" numCol="1" anchor="t" anchorCtr="0" compatLnSpc="1">
            <a:prstTxWarp prst="textNoShape">
              <a:avLst/>
            </a:prstTxWarp>
          </a:bodyPr>
          <a:lstStyle/>
          <a:p>
            <a:endParaRPr lang="zh-CN" altLang="en-US" sz="800"/>
          </a:p>
        </p:txBody>
      </p:sp>
      <p:sp>
        <p:nvSpPr>
          <p:cNvPr id="630" name="Freeform 1380">
            <a:extLst>
              <a:ext uri="{FF2B5EF4-FFF2-40B4-BE49-F238E27FC236}">
                <a16:creationId xmlns:a16="http://schemas.microsoft.com/office/drawing/2014/main" xmlns="" id="{EF46F6FE-A20E-4C62-AC2F-3E46717D24EF}"/>
              </a:ext>
            </a:extLst>
          </p:cNvPr>
          <p:cNvSpPr>
            <a:spLocks/>
          </p:cNvSpPr>
          <p:nvPr/>
        </p:nvSpPr>
        <p:spPr bwMode="auto">
          <a:xfrm>
            <a:off x="6120190" y="2821557"/>
            <a:ext cx="1584651" cy="195057"/>
          </a:xfrm>
          <a:custGeom>
            <a:avLst/>
            <a:gdLst>
              <a:gd name="T0" fmla="*/ 3140 w 3144"/>
              <a:gd name="T1" fmla="*/ 340 h 344"/>
              <a:gd name="T2" fmla="*/ 3140 w 3144"/>
              <a:gd name="T3" fmla="*/ 336 h 344"/>
              <a:gd name="T4" fmla="*/ 8 w 3144"/>
              <a:gd name="T5" fmla="*/ 336 h 344"/>
              <a:gd name="T6" fmla="*/ 8 w 3144"/>
              <a:gd name="T7" fmla="*/ 8 h 344"/>
              <a:gd name="T8" fmla="*/ 3136 w 3144"/>
              <a:gd name="T9" fmla="*/ 8 h 344"/>
              <a:gd name="T10" fmla="*/ 3136 w 3144"/>
              <a:gd name="T11" fmla="*/ 340 h 344"/>
              <a:gd name="T12" fmla="*/ 3140 w 3144"/>
              <a:gd name="T13" fmla="*/ 340 h 344"/>
              <a:gd name="T14" fmla="*/ 3140 w 3144"/>
              <a:gd name="T15" fmla="*/ 336 h 344"/>
              <a:gd name="T16" fmla="*/ 3140 w 3144"/>
              <a:gd name="T17" fmla="*/ 340 h 344"/>
              <a:gd name="T18" fmla="*/ 3144 w 3144"/>
              <a:gd name="T19" fmla="*/ 340 h 344"/>
              <a:gd name="T20" fmla="*/ 3144 w 3144"/>
              <a:gd name="T21" fmla="*/ 0 h 344"/>
              <a:gd name="T22" fmla="*/ 0 w 3144"/>
              <a:gd name="T23" fmla="*/ 0 h 344"/>
              <a:gd name="T24" fmla="*/ 0 w 3144"/>
              <a:gd name="T25" fmla="*/ 344 h 344"/>
              <a:gd name="T26" fmla="*/ 3144 w 3144"/>
              <a:gd name="T27" fmla="*/ 344 h 344"/>
              <a:gd name="T28" fmla="*/ 3144 w 3144"/>
              <a:gd name="T29" fmla="*/ 340 h 344"/>
              <a:gd name="T30" fmla="*/ 3140 w 3144"/>
              <a:gd name="T31"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4" h="344">
                <a:moveTo>
                  <a:pt x="3140" y="340"/>
                </a:moveTo>
                <a:lnTo>
                  <a:pt x="3140" y="336"/>
                </a:lnTo>
                <a:lnTo>
                  <a:pt x="8" y="336"/>
                </a:lnTo>
                <a:lnTo>
                  <a:pt x="8" y="8"/>
                </a:lnTo>
                <a:lnTo>
                  <a:pt x="3136" y="8"/>
                </a:lnTo>
                <a:lnTo>
                  <a:pt x="3136" y="340"/>
                </a:lnTo>
                <a:lnTo>
                  <a:pt x="3140" y="340"/>
                </a:lnTo>
                <a:lnTo>
                  <a:pt x="3140" y="336"/>
                </a:lnTo>
                <a:lnTo>
                  <a:pt x="3140" y="340"/>
                </a:lnTo>
                <a:lnTo>
                  <a:pt x="3144" y="340"/>
                </a:lnTo>
                <a:lnTo>
                  <a:pt x="3144" y="0"/>
                </a:lnTo>
                <a:lnTo>
                  <a:pt x="0" y="0"/>
                </a:lnTo>
                <a:lnTo>
                  <a:pt x="0" y="344"/>
                </a:lnTo>
                <a:lnTo>
                  <a:pt x="3144" y="344"/>
                </a:lnTo>
                <a:lnTo>
                  <a:pt x="3144" y="340"/>
                </a:lnTo>
                <a:lnTo>
                  <a:pt x="3140" y="340"/>
                </a:lnTo>
                <a:close/>
              </a:path>
            </a:pathLst>
          </a:custGeom>
          <a:solidFill>
            <a:schemeClr val="bg1">
              <a:lumMod val="50000"/>
            </a:schemeClr>
          </a:solidFill>
          <a:ln>
            <a:noFill/>
          </a:ln>
          <a:extLst/>
        </p:spPr>
        <p:txBody>
          <a:bodyPr vert="horz" wrap="square" lIns="30239" tIns="15119" rIns="30239" bIns="15119" numCol="1" anchor="t" anchorCtr="0" compatLnSpc="1">
            <a:prstTxWarp prst="textNoShape">
              <a:avLst/>
            </a:prstTxWarp>
          </a:bodyPr>
          <a:lstStyle/>
          <a:p>
            <a:endParaRPr lang="zh-CN" altLang="en-US" sz="800"/>
          </a:p>
        </p:txBody>
      </p:sp>
      <p:sp>
        <p:nvSpPr>
          <p:cNvPr id="453" name="Rectangle 1371">
            <a:extLst>
              <a:ext uri="{FF2B5EF4-FFF2-40B4-BE49-F238E27FC236}">
                <a16:creationId xmlns:a16="http://schemas.microsoft.com/office/drawing/2014/main" xmlns="" id="{D1A16E2A-0ECD-4BE6-B227-523FED94E140}"/>
              </a:ext>
            </a:extLst>
          </p:cNvPr>
          <p:cNvSpPr>
            <a:spLocks noChangeArrowheads="1"/>
          </p:cNvSpPr>
          <p:nvPr/>
        </p:nvSpPr>
        <p:spPr bwMode="auto">
          <a:xfrm>
            <a:off x="3812486" y="909303"/>
            <a:ext cx="14138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84"/>
            <a:r>
              <a:rPr lang="zh-CN" altLang="en-US" sz="1100" b="1" dirty="0" smtClean="0">
                <a:latin typeface="微软雅黑" panose="020B0503020204020204" pitchFamily="34" charset="-122"/>
                <a:ea typeface="微软雅黑" panose="020B0503020204020204" pitchFamily="34" charset="-122"/>
              </a:rPr>
              <a:t>校园云统一</a:t>
            </a:r>
            <a:r>
              <a:rPr lang="en-US" altLang="zh-CN" sz="1100" b="1" dirty="0" smtClean="0">
                <a:latin typeface="微软雅黑" panose="020B0503020204020204" pitchFamily="34" charset="-122"/>
                <a:ea typeface="微软雅黑" panose="020B0503020204020204" pitchFamily="34" charset="-122"/>
              </a:rPr>
              <a:t>Portal</a:t>
            </a:r>
            <a:r>
              <a:rPr lang="zh-CN" altLang="en-US" sz="1100" b="1" dirty="0" smtClean="0">
                <a:latin typeface="微软雅黑" panose="020B0503020204020204" pitchFamily="34" charset="-122"/>
                <a:ea typeface="微软雅黑" panose="020B0503020204020204" pitchFamily="34" charset="-122"/>
              </a:rPr>
              <a:t>门户</a:t>
            </a:r>
            <a:endParaRPr lang="zh-CN" altLang="zh-CN" sz="500" dirty="0"/>
          </a:p>
        </p:txBody>
      </p:sp>
      <p:cxnSp>
        <p:nvCxnSpPr>
          <p:cNvPr id="6" name="直接连接符 5"/>
          <p:cNvCxnSpPr/>
          <p:nvPr/>
        </p:nvCxnSpPr>
        <p:spPr>
          <a:xfrm>
            <a:off x="1140668" y="909303"/>
            <a:ext cx="6696743" cy="0"/>
          </a:xfrm>
          <a:prstGeom prst="line">
            <a:avLst/>
          </a:prstGeom>
          <a:ln>
            <a:prstDash val="sysDash"/>
          </a:ln>
        </p:spPr>
        <p:style>
          <a:lnRef idx="1">
            <a:schemeClr val="accent5"/>
          </a:lnRef>
          <a:fillRef idx="0">
            <a:schemeClr val="accent5"/>
          </a:fillRef>
          <a:effectRef idx="0">
            <a:schemeClr val="accent5"/>
          </a:effectRef>
          <a:fontRef idx="minor">
            <a:schemeClr val="tx1"/>
          </a:fontRef>
        </p:style>
      </p:cxnSp>
      <p:cxnSp>
        <p:nvCxnSpPr>
          <p:cNvPr id="8" name="直接连接符 7"/>
          <p:cNvCxnSpPr/>
          <p:nvPr/>
        </p:nvCxnSpPr>
        <p:spPr>
          <a:xfrm>
            <a:off x="1140668" y="903040"/>
            <a:ext cx="0" cy="746792"/>
          </a:xfrm>
          <a:prstGeom prst="line">
            <a:avLst/>
          </a:prstGeom>
          <a:ln>
            <a:prstDash val="sysDash"/>
          </a:ln>
        </p:spPr>
        <p:style>
          <a:lnRef idx="1">
            <a:schemeClr val="accent5"/>
          </a:lnRef>
          <a:fillRef idx="0">
            <a:schemeClr val="accent5"/>
          </a:fillRef>
          <a:effectRef idx="0">
            <a:schemeClr val="accent5"/>
          </a:effectRef>
          <a:fontRef idx="minor">
            <a:schemeClr val="tx1"/>
          </a:fontRef>
        </p:style>
      </p:cxnSp>
      <p:cxnSp>
        <p:nvCxnSpPr>
          <p:cNvPr id="454" name="直接连接符 453"/>
          <p:cNvCxnSpPr/>
          <p:nvPr/>
        </p:nvCxnSpPr>
        <p:spPr>
          <a:xfrm>
            <a:off x="7852824" y="899351"/>
            <a:ext cx="0" cy="746792"/>
          </a:xfrm>
          <a:prstGeom prst="line">
            <a:avLst/>
          </a:prstGeom>
          <a:ln>
            <a:prstDash val="sys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6941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高校信息化建设步入</a:t>
            </a:r>
            <a:r>
              <a:rPr lang="en-US" altLang="zh-CN" dirty="0" smtClean="0"/>
              <a:t>2.0</a:t>
            </a:r>
            <a:r>
              <a:rPr lang="zh-CN" altLang="en-US" dirty="0" smtClean="0"/>
              <a:t>时代</a:t>
            </a:r>
            <a:endParaRPr lang="zh-CN" altLang="en-US" dirty="0"/>
          </a:p>
        </p:txBody>
      </p:sp>
      <p:graphicFrame>
        <p:nvGraphicFramePr>
          <p:cNvPr id="5" name="原创设计师QQ598969553      _1"/>
          <p:cNvGraphicFramePr/>
          <p:nvPr>
            <p:extLst>
              <p:ext uri="{D42A27DB-BD31-4B8C-83A1-F6EECF244321}">
                <p14:modId xmlns:p14="http://schemas.microsoft.com/office/powerpoint/2010/main" val="3278630744"/>
              </p:ext>
            </p:extLst>
          </p:nvPr>
        </p:nvGraphicFramePr>
        <p:xfrm>
          <a:off x="2015753" y="938187"/>
          <a:ext cx="4022725"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6" name="原创设计师QQ598969553      _2"/>
          <p:cNvSpPr txBox="1">
            <a:spLocks noChangeArrowheads="1"/>
          </p:cNvSpPr>
          <p:nvPr/>
        </p:nvSpPr>
        <p:spPr bwMode="auto">
          <a:xfrm>
            <a:off x="5571752" y="967002"/>
            <a:ext cx="2749406" cy="162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nSpc>
                <a:spcPct val="150000"/>
              </a:lnSpc>
            </a:pPr>
            <a:r>
              <a:rPr lang="zh-CN" altLang="en-US" sz="1600" b="1" dirty="0">
                <a:solidFill>
                  <a:srgbClr val="262626"/>
                </a:solidFill>
                <a:latin typeface="微软雅黑" panose="020B0503020204020204" pitchFamily="34" charset="-122"/>
                <a:ea typeface="微软雅黑" panose="020B0503020204020204" pitchFamily="34" charset="-122"/>
              </a:rPr>
              <a:t>创新教学方式</a:t>
            </a:r>
            <a:endParaRPr lang="en-US" altLang="zh-CN" sz="1600" b="1" dirty="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dirty="0">
                <a:solidFill>
                  <a:srgbClr val="262626"/>
                </a:solidFill>
                <a:latin typeface="微软雅黑" panose="020B0503020204020204" pitchFamily="34" charset="-122"/>
                <a:ea typeface="微软雅黑" panose="020B0503020204020204" pitchFamily="34" charset="-122"/>
              </a:rPr>
              <a:t>创新教学手段，改革</a:t>
            </a:r>
            <a:r>
              <a:rPr lang="zh-CN" altLang="en-US" sz="1050" b="1" dirty="0">
                <a:solidFill>
                  <a:srgbClr val="262626"/>
                </a:solidFill>
                <a:latin typeface="微软雅黑" panose="020B0503020204020204" pitchFamily="34" charset="-122"/>
                <a:ea typeface="微软雅黑" panose="020B0503020204020204" pitchFamily="34" charset="-122"/>
              </a:rPr>
              <a:t>学生评价</a:t>
            </a:r>
            <a:r>
              <a:rPr lang="zh-CN" altLang="en-US" sz="1050" b="1" dirty="0" smtClean="0">
                <a:solidFill>
                  <a:srgbClr val="262626"/>
                </a:solidFill>
                <a:latin typeface="微软雅黑" panose="020B0503020204020204" pitchFamily="34" charset="-122"/>
                <a:ea typeface="微软雅黑" panose="020B0503020204020204" pitchFamily="34" charset="-122"/>
              </a:rPr>
              <a:t>方式</a:t>
            </a:r>
            <a:r>
              <a:rPr lang="zh-CN" altLang="en-US" sz="1050" dirty="0" smtClean="0">
                <a:solidFill>
                  <a:srgbClr val="262626"/>
                </a:solidFill>
                <a:latin typeface="微软雅黑" panose="020B0503020204020204" pitchFamily="34" charset="-122"/>
                <a:ea typeface="微软雅黑" panose="020B0503020204020204" pitchFamily="34" charset="-122"/>
              </a:rPr>
              <a:t>；</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b="1" dirty="0" smtClean="0">
                <a:solidFill>
                  <a:srgbClr val="262626"/>
                </a:solidFill>
                <a:latin typeface="微软雅黑" panose="020B0503020204020204" pitchFamily="34" charset="-122"/>
                <a:ea typeface="微软雅黑" panose="020B0503020204020204" pitchFamily="34" charset="-122"/>
              </a:rPr>
              <a:t>创新性人才培养</a:t>
            </a:r>
            <a:r>
              <a:rPr lang="zh-CN" altLang="en-US" sz="1050" dirty="0" smtClean="0">
                <a:solidFill>
                  <a:srgbClr val="262626"/>
                </a:solidFill>
                <a:latin typeface="微软雅黑" panose="020B0503020204020204" pitchFamily="34" charset="-122"/>
                <a:ea typeface="微软雅黑" panose="020B0503020204020204" pitchFamily="34" charset="-122"/>
              </a:rPr>
              <a:t>：培养</a:t>
            </a:r>
            <a:r>
              <a:rPr lang="zh-CN" altLang="en-US" sz="1050" dirty="0">
                <a:solidFill>
                  <a:srgbClr val="262626"/>
                </a:solidFill>
                <a:latin typeface="微软雅黑" panose="020B0503020204020204" pitchFamily="34" charset="-122"/>
                <a:ea typeface="微软雅黑" panose="020B0503020204020204" pitchFamily="34" charset="-122"/>
              </a:rPr>
              <a:t>学生独立思考，独自解决问题</a:t>
            </a:r>
            <a:r>
              <a:rPr lang="zh-CN" altLang="en-US" sz="1050" dirty="0" smtClean="0">
                <a:solidFill>
                  <a:srgbClr val="262626"/>
                </a:solidFill>
                <a:latin typeface="微软雅黑" panose="020B0503020204020204" pitchFamily="34" charset="-122"/>
                <a:ea typeface="微软雅黑" panose="020B0503020204020204" pitchFamily="34" charset="-122"/>
              </a:rPr>
              <a:t>能力；</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b="1" dirty="0" smtClean="0">
                <a:solidFill>
                  <a:srgbClr val="262626"/>
                </a:solidFill>
                <a:latin typeface="微软雅黑" panose="020B0503020204020204" pitchFamily="34" charset="-122"/>
                <a:ea typeface="微软雅黑" panose="020B0503020204020204" pitchFamily="34" charset="-122"/>
              </a:rPr>
              <a:t>个性化人才培养</a:t>
            </a:r>
            <a:r>
              <a:rPr lang="zh-CN" altLang="en-US" sz="1050" dirty="0" smtClean="0">
                <a:solidFill>
                  <a:srgbClr val="262626"/>
                </a:solidFill>
                <a:latin typeface="微软雅黑" panose="020B0503020204020204" pitchFamily="34" charset="-122"/>
                <a:ea typeface="微软雅黑" panose="020B0503020204020204" pitchFamily="34" charset="-122"/>
              </a:rPr>
              <a:t>：因材施教</a:t>
            </a:r>
            <a:r>
              <a:rPr lang="zh-CN" altLang="en-US" sz="1050" dirty="0">
                <a:solidFill>
                  <a:srgbClr val="262626"/>
                </a:solidFill>
                <a:latin typeface="微软雅黑" panose="020B0503020204020204" pitchFamily="34" charset="-122"/>
                <a:ea typeface="微软雅黑" panose="020B0503020204020204" pitchFamily="34" charset="-122"/>
              </a:rPr>
              <a:t>，综合性多维度评价</a:t>
            </a:r>
            <a:endParaRPr lang="en-US" altLang="zh-CN" sz="1050" dirty="0" smtClean="0">
              <a:solidFill>
                <a:srgbClr val="262626"/>
              </a:solidFill>
              <a:latin typeface="微软雅黑" panose="020B0503020204020204" pitchFamily="34" charset="-122"/>
              <a:ea typeface="微软雅黑" panose="020B0503020204020204" pitchFamily="34" charset="-122"/>
            </a:endParaRPr>
          </a:p>
        </p:txBody>
      </p:sp>
      <p:sp>
        <p:nvSpPr>
          <p:cNvPr id="7" name="原创设计师QQ598969553      _3"/>
          <p:cNvSpPr txBox="1">
            <a:spLocks noChangeArrowheads="1"/>
          </p:cNvSpPr>
          <p:nvPr/>
        </p:nvSpPr>
        <p:spPr bwMode="auto">
          <a:xfrm>
            <a:off x="5571752" y="3225600"/>
            <a:ext cx="25857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nSpc>
                <a:spcPct val="150000"/>
              </a:lnSpc>
            </a:pPr>
            <a:r>
              <a:rPr lang="zh-CN" altLang="en-US" sz="1600" b="1" dirty="0" smtClean="0">
                <a:solidFill>
                  <a:srgbClr val="262626"/>
                </a:solidFill>
                <a:latin typeface="微软雅黑" panose="020B0503020204020204" pitchFamily="34" charset="-122"/>
                <a:ea typeface="微软雅黑" panose="020B0503020204020204" pitchFamily="34" charset="-122"/>
              </a:rPr>
              <a:t>探索高校治理新模式</a:t>
            </a:r>
            <a:endParaRPr lang="en-US" altLang="zh-CN" sz="1600" b="1"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b="1" dirty="0" smtClean="0">
                <a:solidFill>
                  <a:srgbClr val="262626"/>
                </a:solidFill>
                <a:latin typeface="微软雅黑" panose="020B0503020204020204" pitchFamily="34" charset="-122"/>
                <a:ea typeface="微软雅黑" panose="020B0503020204020204" pitchFamily="34" charset="-122"/>
              </a:rPr>
              <a:t>探索教育</a:t>
            </a:r>
            <a:r>
              <a:rPr lang="zh-CN" altLang="en-US" sz="1050" b="1" dirty="0">
                <a:solidFill>
                  <a:srgbClr val="262626"/>
                </a:solidFill>
                <a:latin typeface="微软雅黑" panose="020B0503020204020204" pitchFamily="34" charset="-122"/>
                <a:ea typeface="微软雅黑" panose="020B0503020204020204" pitchFamily="34" charset="-122"/>
              </a:rPr>
              <a:t>治理新模式</a:t>
            </a:r>
            <a:r>
              <a:rPr lang="zh-CN" altLang="en-US" sz="1050" dirty="0">
                <a:solidFill>
                  <a:srgbClr val="262626"/>
                </a:solidFill>
                <a:latin typeface="微软雅黑" panose="020B0503020204020204" pitchFamily="34" charset="-122"/>
                <a:ea typeface="微软雅黑" panose="020B0503020204020204" pitchFamily="34" charset="-122"/>
              </a:rPr>
              <a:t>，推进基于大数据的教育治理方式变革；</a:t>
            </a:r>
          </a:p>
          <a:p>
            <a:pPr marL="171450" indent="-171450">
              <a:lnSpc>
                <a:spcPct val="150000"/>
              </a:lnSpc>
              <a:buFont typeface="Arial" pitchFamily="34" charset="0"/>
              <a:buChar char="•"/>
            </a:pPr>
            <a:r>
              <a:rPr lang="zh-CN" altLang="en-US" sz="1050" b="1" dirty="0" smtClean="0">
                <a:solidFill>
                  <a:srgbClr val="262626"/>
                </a:solidFill>
                <a:latin typeface="微软雅黑" panose="020B0503020204020204" pitchFamily="34" charset="-122"/>
                <a:ea typeface="微软雅黑" panose="020B0503020204020204" pitchFamily="34" charset="-122"/>
              </a:rPr>
              <a:t>构建</a:t>
            </a:r>
            <a:r>
              <a:rPr lang="zh-CN" altLang="en-US" sz="1050" b="1" dirty="0">
                <a:solidFill>
                  <a:srgbClr val="262626"/>
                </a:solidFill>
                <a:latin typeface="微软雅黑" panose="020B0503020204020204" pitchFamily="34" charset="-122"/>
                <a:ea typeface="微软雅黑" panose="020B0503020204020204" pitchFamily="34" charset="-122"/>
              </a:rPr>
              <a:t>安全有序的教育信息化环境</a:t>
            </a:r>
            <a:r>
              <a:rPr lang="zh-CN" altLang="en-US" sz="1050" dirty="0">
                <a:solidFill>
                  <a:srgbClr val="262626"/>
                </a:solidFill>
                <a:latin typeface="微软雅黑" panose="020B0503020204020204" pitchFamily="34" charset="-122"/>
                <a:ea typeface="微软雅黑" panose="020B0503020204020204" pitchFamily="34" charset="-122"/>
              </a:rPr>
              <a:t>，抵制不良信息侵袭，确保网络和数据安全</a:t>
            </a:r>
            <a:r>
              <a:rPr lang="zh-CN" altLang="en-US" sz="1050" dirty="0" smtClean="0">
                <a:solidFill>
                  <a:srgbClr val="262626"/>
                </a:solidFill>
                <a:latin typeface="微软雅黑" panose="020B0503020204020204" pitchFamily="34" charset="-122"/>
                <a:ea typeface="微软雅黑" panose="020B0503020204020204" pitchFamily="34" charset="-122"/>
              </a:rPr>
              <a:t>。</a:t>
            </a:r>
            <a:endParaRPr lang="zh-CN" altLang="en-US" sz="1050" dirty="0">
              <a:solidFill>
                <a:srgbClr val="262626"/>
              </a:solidFill>
              <a:latin typeface="微软雅黑" panose="020B0503020204020204" pitchFamily="34" charset="-122"/>
              <a:ea typeface="微软雅黑" panose="020B0503020204020204" pitchFamily="34" charset="-122"/>
            </a:endParaRPr>
          </a:p>
        </p:txBody>
      </p:sp>
      <p:sp>
        <p:nvSpPr>
          <p:cNvPr id="8" name="原创设计师QQ598969553      _4"/>
          <p:cNvSpPr txBox="1">
            <a:spLocks noChangeArrowheads="1"/>
          </p:cNvSpPr>
          <p:nvPr/>
        </p:nvSpPr>
        <p:spPr bwMode="auto">
          <a:xfrm>
            <a:off x="971600" y="993352"/>
            <a:ext cx="195294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nSpc>
                <a:spcPct val="150000"/>
              </a:lnSpc>
            </a:pPr>
            <a:r>
              <a:rPr lang="zh-CN" altLang="en-US" sz="1600" b="1" dirty="0" smtClean="0">
                <a:solidFill>
                  <a:srgbClr val="262626"/>
                </a:solidFill>
                <a:latin typeface="微软雅黑" panose="020B0503020204020204" pitchFamily="34" charset="-122"/>
                <a:ea typeface="微软雅黑" panose="020B0503020204020204" pitchFamily="34" charset="-122"/>
              </a:rPr>
              <a:t>教育强国</a:t>
            </a:r>
            <a:endParaRPr lang="en-US" altLang="zh-CN" sz="1050" b="1"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dirty="0">
                <a:solidFill>
                  <a:srgbClr val="262626"/>
                </a:solidFill>
                <a:latin typeface="微软雅黑" panose="020B0503020204020204" pitchFamily="34" charset="-122"/>
                <a:ea typeface="微软雅黑" panose="020B0503020204020204" pitchFamily="34" charset="-122"/>
              </a:rPr>
              <a:t>十九大要求，加快</a:t>
            </a:r>
            <a:r>
              <a:rPr lang="zh-CN" altLang="en-US" sz="1050" dirty="0" smtClean="0">
                <a:solidFill>
                  <a:srgbClr val="262626"/>
                </a:solidFill>
                <a:latin typeface="微软雅黑" panose="020B0503020204020204" pitchFamily="34" charset="-122"/>
                <a:ea typeface="微软雅黑" panose="020B0503020204020204" pitchFamily="34" charset="-122"/>
              </a:rPr>
              <a:t>教育</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a:lnSpc>
                <a:spcPct val="150000"/>
              </a:lnSpc>
            </a:pPr>
            <a:r>
              <a:rPr lang="en-US" altLang="zh-CN" sz="1050" dirty="0">
                <a:solidFill>
                  <a:srgbClr val="262626"/>
                </a:solidFill>
                <a:latin typeface="微软雅黑" panose="020B0503020204020204" pitchFamily="34" charset="-122"/>
                <a:ea typeface="微软雅黑" panose="020B0503020204020204" pitchFamily="34" charset="-122"/>
              </a:rPr>
              <a:t> </a:t>
            </a:r>
            <a:r>
              <a:rPr lang="en-US" altLang="zh-CN" sz="1050" dirty="0" smtClean="0">
                <a:solidFill>
                  <a:srgbClr val="262626"/>
                </a:solidFill>
                <a:latin typeface="微软雅黑" panose="020B0503020204020204" pitchFamily="34" charset="-122"/>
                <a:ea typeface="微软雅黑" panose="020B0503020204020204" pitchFamily="34" charset="-122"/>
              </a:rPr>
              <a:t>    </a:t>
            </a:r>
            <a:r>
              <a:rPr lang="zh-CN" altLang="en-US" sz="1050" dirty="0" smtClean="0">
                <a:solidFill>
                  <a:srgbClr val="262626"/>
                </a:solidFill>
                <a:latin typeface="微软雅黑" panose="020B0503020204020204" pitchFamily="34" charset="-122"/>
                <a:ea typeface="微软雅黑" panose="020B0503020204020204" pitchFamily="34" charset="-122"/>
              </a:rPr>
              <a:t>现代化</a:t>
            </a:r>
            <a:r>
              <a:rPr lang="zh-CN" altLang="en-US" sz="1050" dirty="0">
                <a:solidFill>
                  <a:srgbClr val="262626"/>
                </a:solidFill>
                <a:latin typeface="微软雅黑" panose="020B0503020204020204" pitchFamily="34" charset="-122"/>
                <a:ea typeface="微软雅黑" panose="020B0503020204020204" pitchFamily="34" charset="-122"/>
              </a:rPr>
              <a:t>，建设教育强国</a:t>
            </a:r>
            <a:r>
              <a:rPr lang="zh-CN" altLang="en-US" sz="1050" dirty="0" smtClean="0">
                <a:solidFill>
                  <a:srgbClr val="262626"/>
                </a:solidFill>
                <a:latin typeface="微软雅黑" panose="020B0503020204020204" pitchFamily="34" charset="-122"/>
                <a:ea typeface="微软雅黑" panose="020B0503020204020204" pitchFamily="34" charset="-122"/>
              </a:rPr>
              <a:t>；</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dirty="0" smtClean="0">
                <a:solidFill>
                  <a:srgbClr val="262626"/>
                </a:solidFill>
                <a:latin typeface="微软雅黑" panose="020B0503020204020204" pitchFamily="34" charset="-122"/>
                <a:ea typeface="微软雅黑" panose="020B0503020204020204" pitchFamily="34" charset="-122"/>
              </a:rPr>
              <a:t>内涵</a:t>
            </a:r>
            <a:r>
              <a:rPr lang="zh-CN" altLang="en-US" sz="1050" dirty="0">
                <a:solidFill>
                  <a:srgbClr val="262626"/>
                </a:solidFill>
                <a:latin typeface="微软雅黑" panose="020B0503020204020204" pitchFamily="34" charset="-122"/>
                <a:ea typeface="微软雅黑" panose="020B0503020204020204" pitchFamily="34" charset="-122"/>
              </a:rPr>
              <a:t>式发展</a:t>
            </a:r>
            <a:r>
              <a:rPr lang="en-US" altLang="zh-CN" sz="1050" dirty="0">
                <a:solidFill>
                  <a:srgbClr val="262626"/>
                </a:solidFill>
                <a:latin typeface="微软雅黑" panose="020B0503020204020204" pitchFamily="34" charset="-122"/>
                <a:ea typeface="微软雅黑" panose="020B0503020204020204" pitchFamily="34" charset="-122"/>
              </a:rPr>
              <a:t>,</a:t>
            </a:r>
            <a:r>
              <a:rPr lang="zh-CN" altLang="en-US" sz="1050" dirty="0">
                <a:solidFill>
                  <a:srgbClr val="262626"/>
                </a:solidFill>
                <a:latin typeface="微软雅黑" panose="020B0503020204020204" pitchFamily="34" charset="-122"/>
                <a:ea typeface="微软雅黑" panose="020B0503020204020204" pitchFamily="34" charset="-122"/>
              </a:rPr>
              <a:t>培养</a:t>
            </a:r>
            <a:r>
              <a:rPr lang="zh-CN" altLang="en-US" sz="1050" dirty="0" smtClean="0">
                <a:solidFill>
                  <a:srgbClr val="262626"/>
                </a:solidFill>
                <a:latin typeface="微软雅黑" panose="020B0503020204020204" pitchFamily="34" charset="-122"/>
                <a:ea typeface="微软雅黑" panose="020B0503020204020204" pitchFamily="34" charset="-122"/>
              </a:rPr>
              <a:t>国际</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a:lnSpc>
                <a:spcPct val="150000"/>
              </a:lnSpc>
            </a:pPr>
            <a:r>
              <a:rPr lang="en-US" altLang="zh-CN" sz="1050" dirty="0">
                <a:solidFill>
                  <a:srgbClr val="262626"/>
                </a:solidFill>
                <a:latin typeface="微软雅黑" panose="020B0503020204020204" pitchFamily="34" charset="-122"/>
                <a:ea typeface="微软雅黑" panose="020B0503020204020204" pitchFamily="34" charset="-122"/>
              </a:rPr>
              <a:t> </a:t>
            </a:r>
            <a:r>
              <a:rPr lang="en-US" altLang="zh-CN" sz="1050" dirty="0" smtClean="0">
                <a:solidFill>
                  <a:srgbClr val="262626"/>
                </a:solidFill>
                <a:latin typeface="微软雅黑" panose="020B0503020204020204" pitchFamily="34" charset="-122"/>
                <a:ea typeface="微软雅黑" panose="020B0503020204020204" pitchFamily="34" charset="-122"/>
              </a:rPr>
              <a:t>    </a:t>
            </a:r>
            <a:r>
              <a:rPr lang="zh-CN" altLang="en-US" sz="1050" dirty="0" smtClean="0">
                <a:solidFill>
                  <a:srgbClr val="262626"/>
                </a:solidFill>
                <a:latin typeface="微软雅黑" panose="020B0503020204020204" pitchFamily="34" charset="-122"/>
                <a:ea typeface="微软雅黑" panose="020B0503020204020204" pitchFamily="34" charset="-122"/>
              </a:rPr>
              <a:t>水平</a:t>
            </a:r>
            <a:r>
              <a:rPr lang="zh-CN" altLang="en-US" sz="1050" dirty="0">
                <a:solidFill>
                  <a:srgbClr val="262626"/>
                </a:solidFill>
                <a:latin typeface="微软雅黑" panose="020B0503020204020204" pitchFamily="34" charset="-122"/>
                <a:ea typeface="微软雅黑" panose="020B0503020204020204" pitchFamily="34" charset="-122"/>
              </a:rPr>
              <a:t>创新人才</a:t>
            </a:r>
          </a:p>
        </p:txBody>
      </p:sp>
      <p:sp>
        <p:nvSpPr>
          <p:cNvPr id="9" name="原创设计师QQ598969553      _5"/>
          <p:cNvSpPr txBox="1">
            <a:spLocks noChangeArrowheads="1"/>
          </p:cNvSpPr>
          <p:nvPr/>
        </p:nvSpPr>
        <p:spPr bwMode="auto">
          <a:xfrm>
            <a:off x="971600" y="3274987"/>
            <a:ext cx="17281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nSpc>
                <a:spcPct val="150000"/>
              </a:lnSpc>
            </a:pPr>
            <a:r>
              <a:rPr lang="zh-CN" altLang="en-US" sz="1600" b="1" dirty="0" smtClean="0">
                <a:solidFill>
                  <a:srgbClr val="262626"/>
                </a:solidFill>
                <a:latin typeface="微软雅黑" panose="020B0503020204020204" pitchFamily="34" charset="-122"/>
                <a:ea typeface="微软雅黑" panose="020B0503020204020204" pitchFamily="34" charset="-122"/>
              </a:rPr>
              <a:t>双一流建设</a:t>
            </a:r>
            <a:endParaRPr lang="en-US" altLang="zh-CN" sz="1600" b="1" dirty="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dirty="0" smtClean="0">
                <a:solidFill>
                  <a:srgbClr val="262626"/>
                </a:solidFill>
                <a:latin typeface="微软雅黑" panose="020B0503020204020204" pitchFamily="34" charset="-122"/>
                <a:ea typeface="微软雅黑" panose="020B0503020204020204" pitchFamily="34" charset="-122"/>
              </a:rPr>
              <a:t>一流大学建设和一流学科建设；</a:t>
            </a:r>
            <a:endParaRPr lang="en-US" altLang="zh-CN" sz="1050" dirty="0" smtClean="0">
              <a:solidFill>
                <a:srgbClr val="262626"/>
              </a:solidFill>
              <a:latin typeface="微软雅黑" panose="020B0503020204020204" pitchFamily="34" charset="-122"/>
              <a:ea typeface="微软雅黑" panose="020B0503020204020204" pitchFamily="34" charset="-122"/>
            </a:endParaRPr>
          </a:p>
          <a:p>
            <a:pPr marL="171450" indent="-171450">
              <a:lnSpc>
                <a:spcPct val="150000"/>
              </a:lnSpc>
              <a:buFont typeface="Arial" pitchFamily="34" charset="0"/>
              <a:buChar char="•"/>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sym typeface="微软雅黑" pitchFamily="34" charset="-122"/>
              </a:rPr>
              <a:t>提升</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itchFamily="34" charset="-122"/>
              </a:rPr>
              <a:t>专业</a:t>
            </a: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sym typeface="微软雅黑" pitchFamily="34" charset="-122"/>
              </a:rPr>
              <a:t>学科质量和人才培养质量</a:t>
            </a:r>
            <a:endParaRPr lang="zh-CN" altLang="en-US" sz="1050" dirty="0">
              <a:solidFill>
                <a:srgbClr val="262626"/>
              </a:solidFill>
              <a:latin typeface="微软雅黑" panose="020B0503020204020204" pitchFamily="34" charset="-122"/>
              <a:ea typeface="微软雅黑" panose="020B0503020204020204" pitchFamily="34" charset="-122"/>
            </a:endParaRPr>
          </a:p>
        </p:txBody>
      </p:sp>
      <p:sp>
        <p:nvSpPr>
          <p:cNvPr id="10" name="原创设计师QQ598969553      _6"/>
          <p:cNvSpPr>
            <a:spLocks noEditPoints="1"/>
          </p:cNvSpPr>
          <p:nvPr/>
        </p:nvSpPr>
        <p:spPr bwMode="auto">
          <a:xfrm>
            <a:off x="3771528" y="2954411"/>
            <a:ext cx="522288" cy="352425"/>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rgbClr val="E60012"/>
          </a:solidFill>
          <a:ln>
            <a:noFill/>
          </a:ln>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1" name="原创设计师QQ598969553      _8"/>
          <p:cNvSpPr>
            <a:spLocks noChangeAspect="1"/>
          </p:cNvSpPr>
          <p:nvPr/>
        </p:nvSpPr>
        <p:spPr bwMode="auto">
          <a:xfrm>
            <a:off x="3060328" y="1800200"/>
            <a:ext cx="288925" cy="254000"/>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noFill/>
          </a:ln>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2" name="原创设计师QQ598969553      _9"/>
          <p:cNvSpPr>
            <a:spLocks noChangeAspect="1" noEditPoints="1"/>
          </p:cNvSpPr>
          <p:nvPr/>
        </p:nvSpPr>
        <p:spPr bwMode="auto">
          <a:xfrm>
            <a:off x="3122241" y="3301975"/>
            <a:ext cx="287337" cy="276225"/>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grpSp>
        <p:nvGrpSpPr>
          <p:cNvPr id="13" name="原创设计师QQ598969553      _10"/>
          <p:cNvGrpSpPr>
            <a:grpSpLocks noChangeAspect="1"/>
          </p:cNvGrpSpPr>
          <p:nvPr/>
        </p:nvGrpSpPr>
        <p:grpSpPr>
          <a:xfrm>
            <a:off x="4748272" y="3296948"/>
            <a:ext cx="288000" cy="251077"/>
            <a:chOff x="7540014" y="4306907"/>
            <a:chExt cx="389342" cy="339426"/>
          </a:xfrm>
          <a:solidFill>
            <a:schemeClr val="bg1"/>
          </a:solidFill>
        </p:grpSpPr>
        <p:sp>
          <p:nvSpPr>
            <p:cNvPr id="14"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5"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6"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7"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8"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19"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0"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1"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2"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3"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4"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grpSp>
      <p:grpSp>
        <p:nvGrpSpPr>
          <p:cNvPr id="25" name="原创设计师QQ598969553      _11"/>
          <p:cNvGrpSpPr>
            <a:grpSpLocks noChangeAspect="1"/>
          </p:cNvGrpSpPr>
          <p:nvPr/>
        </p:nvGrpSpPr>
        <p:grpSpPr>
          <a:xfrm>
            <a:off x="4672072" y="1769998"/>
            <a:ext cx="288000" cy="286336"/>
            <a:chOff x="6559551" y="1588"/>
            <a:chExt cx="274637" cy="273050"/>
          </a:xfrm>
          <a:solidFill>
            <a:schemeClr val="bg1"/>
          </a:solidFill>
        </p:grpSpPr>
        <p:sp>
          <p:nvSpPr>
            <p:cNvPr id="26" name="Freeform 126"/>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7" name="Freeform 127"/>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sp>
          <p:nvSpPr>
            <p:cNvPr id="28" name="Freeform 128"/>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fontAlgn="auto">
                <a:spcBef>
                  <a:spcPts val="0"/>
                </a:spcBef>
                <a:spcAft>
                  <a:spcPts val="0"/>
                </a:spcAft>
                <a:defRPr/>
              </a:pPr>
              <a:endParaRPr lang="en-US" sz="1350">
                <a:solidFill>
                  <a:srgbClr val="262626">
                    <a:lumMod val="95000"/>
                    <a:lumOff val="5000"/>
                  </a:srgbClr>
                </a:solidFill>
                <a:latin typeface="华文中宋" panose="02010600040101010101" charset="-122"/>
                <a:ea typeface="华文细黑" panose="02010600040101010101" pitchFamily="2" charset="-122"/>
              </a:endParaRPr>
            </a:p>
          </p:txBody>
        </p:sp>
      </p:grpSp>
      <p:sp>
        <p:nvSpPr>
          <p:cNvPr id="29" name="TextBox 28"/>
          <p:cNvSpPr txBox="1"/>
          <p:nvPr/>
        </p:nvSpPr>
        <p:spPr>
          <a:xfrm>
            <a:off x="3563888" y="2236072"/>
            <a:ext cx="1011815" cy="646331"/>
          </a:xfrm>
          <a:prstGeom prst="rect">
            <a:avLst/>
          </a:prstGeom>
          <a:noFill/>
        </p:spPr>
        <p:txBody>
          <a:bodyPr wrap="none" rtlCol="0">
            <a:spAutoFit/>
          </a:bodyPr>
          <a:lstStyle/>
          <a:p>
            <a:r>
              <a:rPr lang="zh-CN" altLang="en-US" dirty="0">
                <a:latin typeface="微软雅黑" pitchFamily="34" charset="-122"/>
                <a:ea typeface="微软雅黑" pitchFamily="34" charset="-122"/>
              </a:rPr>
              <a:t>十九</a:t>
            </a:r>
            <a:r>
              <a:rPr lang="zh-CN" altLang="en-US" dirty="0" smtClean="0">
                <a:latin typeface="微软雅黑" pitchFamily="34" charset="-122"/>
                <a:ea typeface="微软雅黑" pitchFamily="34" charset="-122"/>
              </a:rPr>
              <a:t>大</a:t>
            </a:r>
            <a:r>
              <a:rPr lang="en-US" altLang="zh-CN" dirty="0" smtClean="0">
                <a:latin typeface="微软雅黑" pitchFamily="34" charset="-122"/>
                <a:ea typeface="微软雅黑" pitchFamily="34" charset="-122"/>
              </a:rPr>
              <a:t>/</a:t>
            </a:r>
          </a:p>
          <a:p>
            <a:r>
              <a:rPr lang="zh-CN" altLang="en-US" dirty="0" smtClean="0">
                <a:latin typeface="微软雅黑" pitchFamily="34" charset="-122"/>
                <a:ea typeface="微软雅黑" pitchFamily="34" charset="-122"/>
              </a:rPr>
              <a:t>教育部</a:t>
            </a:r>
            <a:endParaRPr lang="en-US" altLang="zh-CN" dirty="0" smtClean="0">
              <a:latin typeface="微软雅黑" pitchFamily="34" charset="-122"/>
              <a:ea typeface="微软雅黑" pitchFamily="34" charset="-122"/>
            </a:endParaRPr>
          </a:p>
        </p:txBody>
      </p:sp>
    </p:spTree>
    <p:extLst>
      <p:ext uri="{BB962C8B-B14F-4D97-AF65-F5344CB8AC3E}">
        <p14:creationId xmlns:p14="http://schemas.microsoft.com/office/powerpoint/2010/main" val="36648963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96599" y="2812547"/>
            <a:ext cx="1850736"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a:t>
            </a:r>
            <a:r>
              <a:rPr lang="zh-CN" altLang="en-US" sz="1200" b="1" dirty="0" smtClean="0">
                <a:latin typeface="微软雅黑" panose="020B0503020204020204" pitchFamily="34" charset="-122"/>
                <a:ea typeface="微软雅黑" panose="020B0503020204020204" pitchFamily="34" charset="-122"/>
              </a:rPr>
              <a:t>于校情分析</a:t>
            </a:r>
            <a:endParaRPr lang="en-US" altLang="zh-CN" sz="1200" b="1" dirty="0">
              <a:latin typeface="微软雅黑" panose="020B0503020204020204" pitchFamily="34" charset="-122"/>
              <a:ea typeface="微软雅黑" panose="020B0503020204020204" pitchFamily="34" charset="-122"/>
            </a:endParaRPr>
          </a:p>
        </p:txBody>
      </p:sp>
      <p:sp>
        <p:nvSpPr>
          <p:cNvPr id="5" name="矩形 4"/>
          <p:cNvSpPr/>
          <p:nvPr/>
        </p:nvSpPr>
        <p:spPr>
          <a:xfrm>
            <a:off x="2704674" y="2811251"/>
            <a:ext cx="2336839"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服务于学生</a:t>
            </a:r>
            <a:r>
              <a:rPr lang="zh-CN" altLang="en-US" sz="1200" b="1" dirty="0" smtClean="0">
                <a:latin typeface="微软雅黑" panose="020B0503020204020204" pitchFamily="34" charset="-122"/>
                <a:ea typeface="微软雅黑" panose="020B0503020204020204" pitchFamily="34" charset="-122"/>
              </a:rPr>
              <a:t>管理</a:t>
            </a:r>
            <a:r>
              <a:rPr lang="zh-CN" altLang="en-US" sz="1200" b="1" dirty="0" smtClean="0">
                <a:solidFill>
                  <a:srgbClr val="FF0000"/>
                </a:solidFill>
                <a:latin typeface="微软雅黑" panose="020B0503020204020204" pitchFamily="34" charset="-122"/>
                <a:ea typeface="微软雅黑" panose="020B0503020204020204" pitchFamily="34" charset="-122"/>
              </a:rPr>
              <a:t>  </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5276226" y="4344642"/>
            <a:ext cx="2336839"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服务于校园</a:t>
            </a:r>
            <a:r>
              <a:rPr lang="zh-CN" altLang="en-US" sz="1200" b="1" dirty="0" smtClean="0">
                <a:latin typeface="微软雅黑" panose="020B0503020204020204" pitchFamily="34" charset="-122"/>
                <a:ea typeface="微软雅黑" panose="020B0503020204020204" pitchFamily="34" charset="-122"/>
              </a:rPr>
              <a:t>管理</a:t>
            </a:r>
            <a:endParaRPr lang="en-US" altLang="zh-CN" sz="1200" b="1" dirty="0">
              <a:latin typeface="微软雅黑" panose="020B0503020204020204" pitchFamily="34" charset="-122"/>
              <a:ea typeface="微软雅黑" panose="020B0503020204020204" pitchFamily="34" charset="-122"/>
            </a:endParaRPr>
          </a:p>
        </p:txBody>
      </p:sp>
      <p:sp>
        <p:nvSpPr>
          <p:cNvPr id="7" name="矩形 6"/>
          <p:cNvSpPr/>
          <p:nvPr/>
        </p:nvSpPr>
        <p:spPr>
          <a:xfrm>
            <a:off x="5402635" y="2817673"/>
            <a:ext cx="2084023"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基于位置的定制化</a:t>
            </a:r>
            <a:r>
              <a:rPr lang="zh-CN" altLang="en-US" sz="1200" b="1" dirty="0" smtClean="0">
                <a:latin typeface="微软雅黑" panose="020B0503020204020204" pitchFamily="34" charset="-122"/>
                <a:ea typeface="微软雅黑" panose="020B0503020204020204" pitchFamily="34" charset="-122"/>
              </a:rPr>
              <a:t>应用</a:t>
            </a:r>
            <a:endParaRPr lang="zh-CN" altLang="en-US" sz="1200" b="1" dirty="0">
              <a:latin typeface="微软雅黑" panose="020B0503020204020204" pitchFamily="34" charset="-122"/>
              <a:ea typeface="微软雅黑" panose="020B0503020204020204" pitchFamily="34" charset="-122"/>
            </a:endParaRPr>
          </a:p>
        </p:txBody>
      </p:sp>
      <p:sp>
        <p:nvSpPr>
          <p:cNvPr id="8" name="矩形 7"/>
          <p:cNvSpPr/>
          <p:nvPr/>
        </p:nvSpPr>
        <p:spPr>
          <a:xfrm>
            <a:off x="2766709" y="4344642"/>
            <a:ext cx="2336839"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服务于</a:t>
            </a:r>
            <a:r>
              <a:rPr lang="en-US" altLang="zh-CN" sz="1200" b="1" dirty="0">
                <a:latin typeface="微软雅黑" panose="020B0503020204020204" pitchFamily="34" charset="-122"/>
                <a:ea typeface="微软雅黑" panose="020B0503020204020204" pitchFamily="34" charset="-122"/>
              </a:rPr>
              <a:t>IT</a:t>
            </a:r>
            <a:r>
              <a:rPr lang="zh-CN" altLang="en-US" sz="1200" b="1" dirty="0">
                <a:latin typeface="微软雅黑" panose="020B0503020204020204" pitchFamily="34" charset="-122"/>
                <a:ea typeface="微软雅黑" panose="020B0503020204020204" pitchFamily="34" charset="-122"/>
              </a:rPr>
              <a:t>运</a:t>
            </a:r>
            <a:r>
              <a:rPr lang="zh-CN" altLang="en-US" sz="1200" b="1" dirty="0" smtClean="0">
                <a:latin typeface="微软雅黑" panose="020B0503020204020204" pitchFamily="34" charset="-122"/>
                <a:ea typeface="微软雅黑" panose="020B0503020204020204" pitchFamily="34" charset="-122"/>
              </a:rPr>
              <a:t>维</a:t>
            </a:r>
            <a:endParaRPr lang="en-US" altLang="zh-CN" sz="1200" b="1" dirty="0">
              <a:latin typeface="微软雅黑" panose="020B0503020204020204" pitchFamily="34" charset="-122"/>
              <a:ea typeface="微软雅黑" panose="020B0503020204020204" pitchFamily="34" charset="-122"/>
            </a:endParaRPr>
          </a:p>
        </p:txBody>
      </p:sp>
      <p:sp>
        <p:nvSpPr>
          <p:cNvPr id="9" name="TextBox 115"/>
          <p:cNvSpPr txBox="1"/>
          <p:nvPr/>
        </p:nvSpPr>
        <p:spPr>
          <a:xfrm>
            <a:off x="7545531" y="2350036"/>
            <a:ext cx="86177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学生就业分析</a:t>
            </a:r>
          </a:p>
        </p:txBody>
      </p:sp>
      <p:sp>
        <p:nvSpPr>
          <p:cNvPr id="10" name="Freeform 87"/>
          <p:cNvSpPr>
            <a:spLocks/>
          </p:cNvSpPr>
          <p:nvPr/>
        </p:nvSpPr>
        <p:spPr bwMode="auto">
          <a:xfrm>
            <a:off x="7853757" y="1990919"/>
            <a:ext cx="117577" cy="99082"/>
          </a:xfrm>
          <a:custGeom>
            <a:avLst/>
            <a:gdLst>
              <a:gd name="T0" fmla="*/ 0 w 39"/>
              <a:gd name="T1" fmla="*/ 0 h 33"/>
              <a:gd name="T2" fmla="*/ 39 w 39"/>
              <a:gd name="T3" fmla="*/ 16 h 33"/>
              <a:gd name="T4" fmla="*/ 0 w 39"/>
              <a:gd name="T5" fmla="*/ 33 h 33"/>
              <a:gd name="T6" fmla="*/ 0 w 39"/>
              <a:gd name="T7" fmla="*/ 30 h 33"/>
              <a:gd name="T8" fmla="*/ 31 w 39"/>
              <a:gd name="T9" fmla="*/ 17 h 33"/>
              <a:gd name="T10" fmla="*/ 0 w 39"/>
              <a:gd name="T11" fmla="*/ 3 h 33"/>
              <a:gd name="T12" fmla="*/ 0 w 39"/>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9" h="33">
                <a:moveTo>
                  <a:pt x="0" y="0"/>
                </a:moveTo>
                <a:cubicBezTo>
                  <a:pt x="22" y="0"/>
                  <a:pt x="39" y="8"/>
                  <a:pt x="39" y="16"/>
                </a:cubicBezTo>
                <a:cubicBezTo>
                  <a:pt x="39" y="25"/>
                  <a:pt x="22" y="33"/>
                  <a:pt x="0" y="33"/>
                </a:cubicBezTo>
                <a:cubicBezTo>
                  <a:pt x="0" y="30"/>
                  <a:pt x="0" y="30"/>
                  <a:pt x="0" y="30"/>
                </a:cubicBezTo>
                <a:cubicBezTo>
                  <a:pt x="18" y="29"/>
                  <a:pt x="31" y="24"/>
                  <a:pt x="31" y="17"/>
                </a:cubicBezTo>
                <a:cubicBezTo>
                  <a:pt x="31" y="9"/>
                  <a:pt x="18" y="4"/>
                  <a:pt x="0" y="3"/>
                </a:cubicBez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1" name="Freeform 88"/>
          <p:cNvSpPr>
            <a:spLocks/>
          </p:cNvSpPr>
          <p:nvPr/>
        </p:nvSpPr>
        <p:spPr bwMode="auto">
          <a:xfrm>
            <a:off x="7730897" y="1990919"/>
            <a:ext cx="122861" cy="99082"/>
          </a:xfrm>
          <a:custGeom>
            <a:avLst/>
            <a:gdLst>
              <a:gd name="T0" fmla="*/ 40 w 41"/>
              <a:gd name="T1" fmla="*/ 33 h 33"/>
              <a:gd name="T2" fmla="*/ 0 w 41"/>
              <a:gd name="T3" fmla="*/ 16 h 33"/>
              <a:gd name="T4" fmla="*/ 40 w 41"/>
              <a:gd name="T5" fmla="*/ 0 h 33"/>
              <a:gd name="T6" fmla="*/ 41 w 41"/>
              <a:gd name="T7" fmla="*/ 0 h 33"/>
              <a:gd name="T8" fmla="*/ 41 w 41"/>
              <a:gd name="T9" fmla="*/ 3 h 33"/>
              <a:gd name="T10" fmla="*/ 40 w 41"/>
              <a:gd name="T11" fmla="*/ 3 h 33"/>
              <a:gd name="T12" fmla="*/ 7 w 41"/>
              <a:gd name="T13" fmla="*/ 17 h 33"/>
              <a:gd name="T14" fmla="*/ 40 w 41"/>
              <a:gd name="T15" fmla="*/ 30 h 33"/>
              <a:gd name="T16" fmla="*/ 41 w 41"/>
              <a:gd name="T17" fmla="*/ 30 h 33"/>
              <a:gd name="T18" fmla="*/ 41 w 41"/>
              <a:gd name="T19" fmla="*/ 33 h 33"/>
              <a:gd name="T20" fmla="*/ 40 w 41"/>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3">
                <a:moveTo>
                  <a:pt x="40" y="33"/>
                </a:moveTo>
                <a:cubicBezTo>
                  <a:pt x="18" y="33"/>
                  <a:pt x="0" y="26"/>
                  <a:pt x="0" y="16"/>
                </a:cubicBezTo>
                <a:cubicBezTo>
                  <a:pt x="0" y="7"/>
                  <a:pt x="18" y="0"/>
                  <a:pt x="40" y="0"/>
                </a:cubicBezTo>
                <a:cubicBezTo>
                  <a:pt x="40" y="0"/>
                  <a:pt x="41" y="0"/>
                  <a:pt x="41" y="0"/>
                </a:cubicBezTo>
                <a:cubicBezTo>
                  <a:pt x="41" y="3"/>
                  <a:pt x="41" y="3"/>
                  <a:pt x="41" y="3"/>
                </a:cubicBezTo>
                <a:cubicBezTo>
                  <a:pt x="41" y="3"/>
                  <a:pt x="40" y="3"/>
                  <a:pt x="40" y="3"/>
                </a:cubicBezTo>
                <a:cubicBezTo>
                  <a:pt x="22" y="3"/>
                  <a:pt x="7" y="9"/>
                  <a:pt x="7" y="17"/>
                </a:cubicBezTo>
                <a:cubicBezTo>
                  <a:pt x="7" y="24"/>
                  <a:pt x="22" y="30"/>
                  <a:pt x="40" y="30"/>
                </a:cubicBezTo>
                <a:cubicBezTo>
                  <a:pt x="40" y="30"/>
                  <a:pt x="41" y="30"/>
                  <a:pt x="41" y="30"/>
                </a:cubicBezTo>
                <a:cubicBezTo>
                  <a:pt x="41" y="33"/>
                  <a:pt x="41" y="33"/>
                  <a:pt x="41" y="33"/>
                </a:cubicBezTo>
                <a:cubicBezTo>
                  <a:pt x="41" y="33"/>
                  <a:pt x="40" y="33"/>
                  <a:pt x="40" y="3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 name="Freeform 89"/>
          <p:cNvSpPr>
            <a:spLocks/>
          </p:cNvSpPr>
          <p:nvPr/>
        </p:nvSpPr>
        <p:spPr bwMode="auto">
          <a:xfrm>
            <a:off x="7812804" y="1870701"/>
            <a:ext cx="77944" cy="92476"/>
          </a:xfrm>
          <a:custGeom>
            <a:avLst/>
            <a:gdLst>
              <a:gd name="T0" fmla="*/ 13 w 26"/>
              <a:gd name="T1" fmla="*/ 0 h 31"/>
              <a:gd name="T2" fmla="*/ 26 w 26"/>
              <a:gd name="T3" fmla="*/ 16 h 31"/>
              <a:gd name="T4" fmla="*/ 19 w 26"/>
              <a:gd name="T5" fmla="*/ 31 h 31"/>
              <a:gd name="T6" fmla="*/ 16 w 26"/>
              <a:gd name="T7" fmla="*/ 30 h 31"/>
              <a:gd name="T8" fmla="*/ 24 w 26"/>
              <a:gd name="T9" fmla="*/ 16 h 31"/>
              <a:gd name="T10" fmla="*/ 13 w 26"/>
              <a:gd name="T11" fmla="*/ 2 h 31"/>
              <a:gd name="T12" fmla="*/ 2 w 26"/>
              <a:gd name="T13" fmla="*/ 16 h 31"/>
              <a:gd name="T14" fmla="*/ 10 w 26"/>
              <a:gd name="T15" fmla="*/ 30 h 31"/>
              <a:gd name="T16" fmla="*/ 7 w 26"/>
              <a:gd name="T17" fmla="*/ 31 h 31"/>
              <a:gd name="T18" fmla="*/ 0 w 26"/>
              <a:gd name="T19" fmla="*/ 16 h 31"/>
              <a:gd name="T20" fmla="*/ 13 w 26"/>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1">
                <a:moveTo>
                  <a:pt x="13" y="0"/>
                </a:moveTo>
                <a:cubicBezTo>
                  <a:pt x="23" y="0"/>
                  <a:pt x="26" y="7"/>
                  <a:pt x="26" y="16"/>
                </a:cubicBezTo>
                <a:cubicBezTo>
                  <a:pt x="26" y="22"/>
                  <a:pt x="22" y="28"/>
                  <a:pt x="19" y="31"/>
                </a:cubicBezTo>
                <a:cubicBezTo>
                  <a:pt x="18" y="30"/>
                  <a:pt x="17" y="30"/>
                  <a:pt x="16" y="30"/>
                </a:cubicBezTo>
                <a:cubicBezTo>
                  <a:pt x="20" y="28"/>
                  <a:pt x="24" y="23"/>
                  <a:pt x="24" y="16"/>
                </a:cubicBezTo>
                <a:cubicBezTo>
                  <a:pt x="24" y="8"/>
                  <a:pt x="22" y="2"/>
                  <a:pt x="13" y="2"/>
                </a:cubicBezTo>
                <a:cubicBezTo>
                  <a:pt x="4" y="2"/>
                  <a:pt x="2" y="8"/>
                  <a:pt x="2" y="16"/>
                </a:cubicBezTo>
                <a:cubicBezTo>
                  <a:pt x="2" y="23"/>
                  <a:pt x="6" y="28"/>
                  <a:pt x="10" y="30"/>
                </a:cubicBezTo>
                <a:cubicBezTo>
                  <a:pt x="9" y="30"/>
                  <a:pt x="8" y="30"/>
                  <a:pt x="7" y="31"/>
                </a:cubicBezTo>
                <a:cubicBezTo>
                  <a:pt x="3" y="28"/>
                  <a:pt x="0" y="22"/>
                  <a:pt x="0" y="16"/>
                </a:cubicBezTo>
                <a:cubicBezTo>
                  <a:pt x="0" y="7"/>
                  <a:pt x="2" y="0"/>
                  <a:pt x="13"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 name="Freeform 90"/>
          <p:cNvSpPr>
            <a:spLocks/>
          </p:cNvSpPr>
          <p:nvPr/>
        </p:nvSpPr>
        <p:spPr bwMode="auto">
          <a:xfrm>
            <a:off x="7832620" y="1960535"/>
            <a:ext cx="36990" cy="9248"/>
          </a:xfrm>
          <a:custGeom>
            <a:avLst/>
            <a:gdLst>
              <a:gd name="T0" fmla="*/ 9 w 12"/>
              <a:gd name="T1" fmla="*/ 0 h 3"/>
              <a:gd name="T2" fmla="*/ 12 w 12"/>
              <a:gd name="T3" fmla="*/ 1 h 3"/>
              <a:gd name="T4" fmla="*/ 6 w 12"/>
              <a:gd name="T5" fmla="*/ 3 h 3"/>
              <a:gd name="T6" fmla="*/ 0 w 12"/>
              <a:gd name="T7" fmla="*/ 1 h 3"/>
              <a:gd name="T8" fmla="*/ 3 w 12"/>
              <a:gd name="T9" fmla="*/ 0 h 3"/>
              <a:gd name="T10" fmla="*/ 6 w 12"/>
              <a:gd name="T11" fmla="*/ 1 h 3"/>
              <a:gd name="T12" fmla="*/ 9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9" y="0"/>
                </a:moveTo>
                <a:cubicBezTo>
                  <a:pt x="10" y="0"/>
                  <a:pt x="11" y="0"/>
                  <a:pt x="12" y="1"/>
                </a:cubicBezTo>
                <a:cubicBezTo>
                  <a:pt x="10" y="2"/>
                  <a:pt x="8" y="3"/>
                  <a:pt x="6" y="3"/>
                </a:cubicBezTo>
                <a:cubicBezTo>
                  <a:pt x="4" y="3"/>
                  <a:pt x="2" y="2"/>
                  <a:pt x="0" y="1"/>
                </a:cubicBezTo>
                <a:cubicBezTo>
                  <a:pt x="1" y="0"/>
                  <a:pt x="2" y="0"/>
                  <a:pt x="3" y="0"/>
                </a:cubicBezTo>
                <a:cubicBezTo>
                  <a:pt x="4" y="1"/>
                  <a:pt x="5" y="1"/>
                  <a:pt x="6" y="1"/>
                </a:cubicBezTo>
                <a:cubicBezTo>
                  <a:pt x="7" y="1"/>
                  <a:pt x="8" y="1"/>
                  <a:pt x="9"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 name="Freeform 91"/>
          <p:cNvSpPr>
            <a:spLocks/>
          </p:cNvSpPr>
          <p:nvPr/>
        </p:nvSpPr>
        <p:spPr bwMode="auto">
          <a:xfrm>
            <a:off x="7770529" y="1963177"/>
            <a:ext cx="162494" cy="99082"/>
          </a:xfrm>
          <a:custGeom>
            <a:avLst/>
            <a:gdLst>
              <a:gd name="T0" fmla="*/ 0 w 54"/>
              <a:gd name="T1" fmla="*/ 12 h 33"/>
              <a:gd name="T2" fmla="*/ 18 w 54"/>
              <a:gd name="T3" fmla="*/ 0 h 33"/>
              <a:gd name="T4" fmla="*/ 18 w 54"/>
              <a:gd name="T5" fmla="*/ 0 h 33"/>
              <a:gd name="T6" fmla="*/ 27 w 54"/>
              <a:gd name="T7" fmla="*/ 4 h 33"/>
              <a:gd name="T8" fmla="*/ 36 w 54"/>
              <a:gd name="T9" fmla="*/ 0 h 33"/>
              <a:gd name="T10" fmla="*/ 54 w 54"/>
              <a:gd name="T11" fmla="*/ 12 h 33"/>
              <a:gd name="T12" fmla="*/ 54 w 54"/>
              <a:gd name="T13" fmla="*/ 26 h 33"/>
              <a:gd name="T14" fmla="*/ 28 w 54"/>
              <a:gd name="T15" fmla="*/ 33 h 33"/>
              <a:gd name="T16" fmla="*/ 26 w 54"/>
              <a:gd name="T17" fmla="*/ 33 h 33"/>
              <a:gd name="T18" fmla="*/ 0 w 54"/>
              <a:gd name="T19" fmla="*/ 26 h 33"/>
              <a:gd name="T20" fmla="*/ 0 w 54"/>
              <a:gd name="T21"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3">
                <a:moveTo>
                  <a:pt x="0" y="12"/>
                </a:moveTo>
                <a:cubicBezTo>
                  <a:pt x="0" y="6"/>
                  <a:pt x="11" y="2"/>
                  <a:pt x="18" y="0"/>
                </a:cubicBezTo>
                <a:cubicBezTo>
                  <a:pt x="18" y="0"/>
                  <a:pt x="18" y="0"/>
                  <a:pt x="18" y="0"/>
                </a:cubicBezTo>
                <a:cubicBezTo>
                  <a:pt x="18" y="0"/>
                  <a:pt x="17" y="4"/>
                  <a:pt x="27" y="4"/>
                </a:cubicBezTo>
                <a:cubicBezTo>
                  <a:pt x="36" y="4"/>
                  <a:pt x="36" y="0"/>
                  <a:pt x="36" y="0"/>
                </a:cubicBezTo>
                <a:cubicBezTo>
                  <a:pt x="43" y="2"/>
                  <a:pt x="54" y="6"/>
                  <a:pt x="54" y="12"/>
                </a:cubicBezTo>
                <a:cubicBezTo>
                  <a:pt x="54" y="22"/>
                  <a:pt x="54" y="26"/>
                  <a:pt x="54" y="26"/>
                </a:cubicBezTo>
                <a:cubicBezTo>
                  <a:pt x="54" y="26"/>
                  <a:pt x="54" y="33"/>
                  <a:pt x="28" y="33"/>
                </a:cubicBezTo>
                <a:cubicBezTo>
                  <a:pt x="26" y="33"/>
                  <a:pt x="26" y="33"/>
                  <a:pt x="26" y="33"/>
                </a:cubicBezTo>
                <a:cubicBezTo>
                  <a:pt x="0" y="33"/>
                  <a:pt x="0" y="26"/>
                  <a:pt x="0" y="26"/>
                </a:cubicBezTo>
                <a:cubicBezTo>
                  <a:pt x="0" y="26"/>
                  <a:pt x="0" y="22"/>
                  <a:pt x="0"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 name="Freeform 92"/>
          <p:cNvSpPr>
            <a:spLocks/>
          </p:cNvSpPr>
          <p:nvPr/>
        </p:nvSpPr>
        <p:spPr bwMode="auto">
          <a:xfrm>
            <a:off x="8154964" y="1990919"/>
            <a:ext cx="113613" cy="101724"/>
          </a:xfrm>
          <a:custGeom>
            <a:avLst/>
            <a:gdLst>
              <a:gd name="T0" fmla="*/ 0 w 38"/>
              <a:gd name="T1" fmla="*/ 0 h 34"/>
              <a:gd name="T2" fmla="*/ 38 w 38"/>
              <a:gd name="T3" fmla="*/ 17 h 34"/>
              <a:gd name="T4" fmla="*/ 0 w 38"/>
              <a:gd name="T5" fmla="*/ 34 h 34"/>
              <a:gd name="T6" fmla="*/ 0 w 38"/>
              <a:gd name="T7" fmla="*/ 30 h 34"/>
              <a:gd name="T8" fmla="*/ 31 w 38"/>
              <a:gd name="T9" fmla="*/ 17 h 34"/>
              <a:gd name="T10" fmla="*/ 0 w 38"/>
              <a:gd name="T11" fmla="*/ 4 h 34"/>
              <a:gd name="T12" fmla="*/ 0 w 38"/>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8" h="34">
                <a:moveTo>
                  <a:pt x="0" y="0"/>
                </a:moveTo>
                <a:cubicBezTo>
                  <a:pt x="21" y="1"/>
                  <a:pt x="38" y="8"/>
                  <a:pt x="38" y="17"/>
                </a:cubicBezTo>
                <a:cubicBezTo>
                  <a:pt x="38" y="26"/>
                  <a:pt x="21" y="33"/>
                  <a:pt x="0" y="34"/>
                </a:cubicBezTo>
                <a:cubicBezTo>
                  <a:pt x="0" y="30"/>
                  <a:pt x="0" y="30"/>
                  <a:pt x="0" y="30"/>
                </a:cubicBezTo>
                <a:cubicBezTo>
                  <a:pt x="17" y="30"/>
                  <a:pt x="31" y="24"/>
                  <a:pt x="31" y="17"/>
                </a:cubicBezTo>
                <a:cubicBezTo>
                  <a:pt x="31" y="10"/>
                  <a:pt x="17" y="4"/>
                  <a:pt x="0" y="4"/>
                </a:cubicBez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 name="Freeform 93"/>
          <p:cNvSpPr>
            <a:spLocks/>
          </p:cNvSpPr>
          <p:nvPr/>
        </p:nvSpPr>
        <p:spPr bwMode="auto">
          <a:xfrm>
            <a:off x="8028140" y="1990919"/>
            <a:ext cx="126824" cy="101724"/>
          </a:xfrm>
          <a:custGeom>
            <a:avLst/>
            <a:gdLst>
              <a:gd name="T0" fmla="*/ 40 w 42"/>
              <a:gd name="T1" fmla="*/ 4 h 34"/>
              <a:gd name="T2" fmla="*/ 8 w 42"/>
              <a:gd name="T3" fmla="*/ 17 h 34"/>
              <a:gd name="T4" fmla="*/ 40 w 42"/>
              <a:gd name="T5" fmla="*/ 30 h 34"/>
              <a:gd name="T6" fmla="*/ 42 w 42"/>
              <a:gd name="T7" fmla="*/ 30 h 34"/>
              <a:gd name="T8" fmla="*/ 42 w 42"/>
              <a:gd name="T9" fmla="*/ 34 h 34"/>
              <a:gd name="T10" fmla="*/ 40 w 42"/>
              <a:gd name="T11" fmla="*/ 34 h 34"/>
              <a:gd name="T12" fmla="*/ 0 w 42"/>
              <a:gd name="T13" fmla="*/ 17 h 34"/>
              <a:gd name="T14" fmla="*/ 40 w 42"/>
              <a:gd name="T15" fmla="*/ 0 h 34"/>
              <a:gd name="T16" fmla="*/ 42 w 42"/>
              <a:gd name="T17" fmla="*/ 0 h 34"/>
              <a:gd name="T18" fmla="*/ 42 w 42"/>
              <a:gd name="T19" fmla="*/ 4 h 34"/>
              <a:gd name="T20" fmla="*/ 40 w 42"/>
              <a:gd name="T2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4">
                <a:moveTo>
                  <a:pt x="40" y="4"/>
                </a:moveTo>
                <a:cubicBezTo>
                  <a:pt x="22" y="4"/>
                  <a:pt x="8" y="10"/>
                  <a:pt x="8" y="17"/>
                </a:cubicBezTo>
                <a:cubicBezTo>
                  <a:pt x="8" y="24"/>
                  <a:pt x="22" y="30"/>
                  <a:pt x="40" y="30"/>
                </a:cubicBezTo>
                <a:cubicBezTo>
                  <a:pt x="41" y="30"/>
                  <a:pt x="42" y="30"/>
                  <a:pt x="42" y="30"/>
                </a:cubicBezTo>
                <a:cubicBezTo>
                  <a:pt x="42" y="34"/>
                  <a:pt x="42" y="34"/>
                  <a:pt x="42" y="34"/>
                </a:cubicBezTo>
                <a:cubicBezTo>
                  <a:pt x="42" y="34"/>
                  <a:pt x="41" y="34"/>
                  <a:pt x="40" y="34"/>
                </a:cubicBezTo>
                <a:cubicBezTo>
                  <a:pt x="18" y="34"/>
                  <a:pt x="0" y="26"/>
                  <a:pt x="0" y="17"/>
                </a:cubicBezTo>
                <a:cubicBezTo>
                  <a:pt x="0" y="8"/>
                  <a:pt x="18" y="0"/>
                  <a:pt x="40" y="0"/>
                </a:cubicBezTo>
                <a:cubicBezTo>
                  <a:pt x="41" y="0"/>
                  <a:pt x="42" y="0"/>
                  <a:pt x="42" y="0"/>
                </a:cubicBezTo>
                <a:cubicBezTo>
                  <a:pt x="42" y="4"/>
                  <a:pt x="42" y="4"/>
                  <a:pt x="42" y="4"/>
                </a:cubicBezTo>
                <a:cubicBezTo>
                  <a:pt x="42" y="4"/>
                  <a:pt x="41" y="4"/>
                  <a:pt x="40"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 name="Freeform 94"/>
          <p:cNvSpPr>
            <a:spLocks/>
          </p:cNvSpPr>
          <p:nvPr/>
        </p:nvSpPr>
        <p:spPr bwMode="auto">
          <a:xfrm>
            <a:off x="8112689" y="1870701"/>
            <a:ext cx="75302" cy="92476"/>
          </a:xfrm>
          <a:custGeom>
            <a:avLst/>
            <a:gdLst>
              <a:gd name="T0" fmla="*/ 13 w 25"/>
              <a:gd name="T1" fmla="*/ 0 h 31"/>
              <a:gd name="T2" fmla="*/ 25 w 25"/>
              <a:gd name="T3" fmla="*/ 17 h 31"/>
              <a:gd name="T4" fmla="*/ 18 w 25"/>
              <a:gd name="T5" fmla="*/ 31 h 31"/>
              <a:gd name="T6" fmla="*/ 16 w 25"/>
              <a:gd name="T7" fmla="*/ 31 h 31"/>
              <a:gd name="T8" fmla="*/ 24 w 25"/>
              <a:gd name="T9" fmla="*/ 17 h 31"/>
              <a:gd name="T10" fmla="*/ 13 w 25"/>
              <a:gd name="T11" fmla="*/ 2 h 31"/>
              <a:gd name="T12" fmla="*/ 1 w 25"/>
              <a:gd name="T13" fmla="*/ 17 h 31"/>
              <a:gd name="T14" fmla="*/ 10 w 25"/>
              <a:gd name="T15" fmla="*/ 31 h 31"/>
              <a:gd name="T16" fmla="*/ 7 w 25"/>
              <a:gd name="T17" fmla="*/ 31 h 31"/>
              <a:gd name="T18" fmla="*/ 0 w 25"/>
              <a:gd name="T19" fmla="*/ 17 h 31"/>
              <a:gd name="T20" fmla="*/ 13 w 2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13" y="0"/>
                </a:moveTo>
                <a:cubicBezTo>
                  <a:pt x="23" y="0"/>
                  <a:pt x="25" y="8"/>
                  <a:pt x="25" y="17"/>
                </a:cubicBezTo>
                <a:cubicBezTo>
                  <a:pt x="25" y="23"/>
                  <a:pt x="22" y="28"/>
                  <a:pt x="18" y="31"/>
                </a:cubicBezTo>
                <a:cubicBezTo>
                  <a:pt x="17" y="31"/>
                  <a:pt x="16" y="31"/>
                  <a:pt x="16" y="31"/>
                </a:cubicBezTo>
                <a:cubicBezTo>
                  <a:pt x="20" y="29"/>
                  <a:pt x="24" y="23"/>
                  <a:pt x="24" y="17"/>
                </a:cubicBezTo>
                <a:cubicBezTo>
                  <a:pt x="24" y="9"/>
                  <a:pt x="22" y="2"/>
                  <a:pt x="13" y="2"/>
                </a:cubicBezTo>
                <a:cubicBezTo>
                  <a:pt x="3" y="2"/>
                  <a:pt x="1" y="9"/>
                  <a:pt x="1" y="17"/>
                </a:cubicBezTo>
                <a:cubicBezTo>
                  <a:pt x="1" y="23"/>
                  <a:pt x="5" y="29"/>
                  <a:pt x="10" y="31"/>
                </a:cubicBezTo>
                <a:cubicBezTo>
                  <a:pt x="9" y="31"/>
                  <a:pt x="8" y="31"/>
                  <a:pt x="7" y="31"/>
                </a:cubicBezTo>
                <a:cubicBezTo>
                  <a:pt x="3" y="28"/>
                  <a:pt x="0" y="23"/>
                  <a:pt x="0" y="17"/>
                </a:cubicBezTo>
                <a:cubicBezTo>
                  <a:pt x="0" y="8"/>
                  <a:pt x="2" y="0"/>
                  <a:pt x="13"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 name="Freeform 95"/>
          <p:cNvSpPr>
            <a:spLocks/>
          </p:cNvSpPr>
          <p:nvPr/>
        </p:nvSpPr>
        <p:spPr bwMode="auto">
          <a:xfrm>
            <a:off x="8133827" y="1963177"/>
            <a:ext cx="33027" cy="6606"/>
          </a:xfrm>
          <a:custGeom>
            <a:avLst/>
            <a:gdLst>
              <a:gd name="T0" fmla="*/ 9 w 11"/>
              <a:gd name="T1" fmla="*/ 0 h 2"/>
              <a:gd name="T2" fmla="*/ 11 w 11"/>
              <a:gd name="T3" fmla="*/ 0 h 2"/>
              <a:gd name="T4" fmla="*/ 6 w 11"/>
              <a:gd name="T5" fmla="*/ 2 h 2"/>
              <a:gd name="T6" fmla="*/ 0 w 11"/>
              <a:gd name="T7" fmla="*/ 0 h 2"/>
              <a:gd name="T8" fmla="*/ 3 w 11"/>
              <a:gd name="T9" fmla="*/ 0 h 2"/>
              <a:gd name="T10" fmla="*/ 6 w 11"/>
              <a:gd name="T11" fmla="*/ 0 h 2"/>
              <a:gd name="T12" fmla="*/ 9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9" y="0"/>
                </a:moveTo>
                <a:cubicBezTo>
                  <a:pt x="9" y="0"/>
                  <a:pt x="10" y="0"/>
                  <a:pt x="11" y="0"/>
                </a:cubicBezTo>
                <a:cubicBezTo>
                  <a:pt x="9" y="2"/>
                  <a:pt x="7" y="2"/>
                  <a:pt x="6" y="2"/>
                </a:cubicBezTo>
                <a:cubicBezTo>
                  <a:pt x="4" y="2"/>
                  <a:pt x="2" y="2"/>
                  <a:pt x="0" y="0"/>
                </a:cubicBezTo>
                <a:cubicBezTo>
                  <a:pt x="1" y="0"/>
                  <a:pt x="2" y="0"/>
                  <a:pt x="3" y="0"/>
                </a:cubicBezTo>
                <a:cubicBezTo>
                  <a:pt x="4" y="0"/>
                  <a:pt x="5" y="0"/>
                  <a:pt x="6" y="0"/>
                </a:cubicBezTo>
                <a:cubicBezTo>
                  <a:pt x="7" y="0"/>
                  <a:pt x="8" y="0"/>
                  <a:pt x="9"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9" name="Freeform 96"/>
          <p:cNvSpPr>
            <a:spLocks/>
          </p:cNvSpPr>
          <p:nvPr/>
        </p:nvSpPr>
        <p:spPr bwMode="auto">
          <a:xfrm>
            <a:off x="8067773" y="1965819"/>
            <a:ext cx="165136" cy="96439"/>
          </a:xfrm>
          <a:custGeom>
            <a:avLst/>
            <a:gdLst>
              <a:gd name="T0" fmla="*/ 1 w 55"/>
              <a:gd name="T1" fmla="*/ 11 h 32"/>
              <a:gd name="T2" fmla="*/ 19 w 55"/>
              <a:gd name="T3" fmla="*/ 0 h 32"/>
              <a:gd name="T4" fmla="*/ 19 w 55"/>
              <a:gd name="T5" fmla="*/ 0 h 32"/>
              <a:gd name="T6" fmla="*/ 28 w 55"/>
              <a:gd name="T7" fmla="*/ 4 h 32"/>
              <a:gd name="T8" fmla="*/ 36 w 55"/>
              <a:gd name="T9" fmla="*/ 0 h 32"/>
              <a:gd name="T10" fmla="*/ 54 w 55"/>
              <a:gd name="T11" fmla="*/ 11 h 32"/>
              <a:gd name="T12" fmla="*/ 54 w 55"/>
              <a:gd name="T13" fmla="*/ 25 h 32"/>
              <a:gd name="T14" fmla="*/ 29 w 55"/>
              <a:gd name="T15" fmla="*/ 32 h 32"/>
              <a:gd name="T16" fmla="*/ 26 w 55"/>
              <a:gd name="T17" fmla="*/ 32 h 32"/>
              <a:gd name="T18" fmla="*/ 1 w 55"/>
              <a:gd name="T19" fmla="*/ 25 h 32"/>
              <a:gd name="T20" fmla="*/ 1 w 55"/>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2">
                <a:moveTo>
                  <a:pt x="1" y="11"/>
                </a:moveTo>
                <a:cubicBezTo>
                  <a:pt x="1" y="5"/>
                  <a:pt x="11" y="2"/>
                  <a:pt x="19" y="0"/>
                </a:cubicBezTo>
                <a:cubicBezTo>
                  <a:pt x="19" y="0"/>
                  <a:pt x="19" y="0"/>
                  <a:pt x="19" y="0"/>
                </a:cubicBezTo>
                <a:cubicBezTo>
                  <a:pt x="19" y="0"/>
                  <a:pt x="18" y="4"/>
                  <a:pt x="28" y="4"/>
                </a:cubicBezTo>
                <a:cubicBezTo>
                  <a:pt x="37" y="4"/>
                  <a:pt x="36" y="0"/>
                  <a:pt x="36" y="0"/>
                </a:cubicBezTo>
                <a:cubicBezTo>
                  <a:pt x="44" y="2"/>
                  <a:pt x="54" y="5"/>
                  <a:pt x="54" y="11"/>
                </a:cubicBezTo>
                <a:cubicBezTo>
                  <a:pt x="54" y="21"/>
                  <a:pt x="54" y="25"/>
                  <a:pt x="54" y="25"/>
                </a:cubicBezTo>
                <a:cubicBezTo>
                  <a:pt x="54" y="25"/>
                  <a:pt x="55" y="32"/>
                  <a:pt x="29" y="32"/>
                </a:cubicBezTo>
                <a:cubicBezTo>
                  <a:pt x="26" y="32"/>
                  <a:pt x="26" y="32"/>
                  <a:pt x="26" y="32"/>
                </a:cubicBezTo>
                <a:cubicBezTo>
                  <a:pt x="0" y="32"/>
                  <a:pt x="1" y="25"/>
                  <a:pt x="1" y="25"/>
                </a:cubicBezTo>
                <a:cubicBezTo>
                  <a:pt x="1" y="25"/>
                  <a:pt x="1" y="21"/>
                  <a:pt x="1"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 name="Freeform 97"/>
          <p:cNvSpPr>
            <a:spLocks/>
          </p:cNvSpPr>
          <p:nvPr/>
        </p:nvSpPr>
        <p:spPr bwMode="auto">
          <a:xfrm>
            <a:off x="8001718" y="2194366"/>
            <a:ext cx="129466" cy="112292"/>
          </a:xfrm>
          <a:custGeom>
            <a:avLst/>
            <a:gdLst>
              <a:gd name="T0" fmla="*/ 0 w 43"/>
              <a:gd name="T1" fmla="*/ 0 h 37"/>
              <a:gd name="T2" fmla="*/ 43 w 43"/>
              <a:gd name="T3" fmla="*/ 18 h 37"/>
              <a:gd name="T4" fmla="*/ 0 w 43"/>
              <a:gd name="T5" fmla="*/ 37 h 37"/>
              <a:gd name="T6" fmla="*/ 0 w 43"/>
              <a:gd name="T7" fmla="*/ 33 h 37"/>
              <a:gd name="T8" fmla="*/ 35 w 43"/>
              <a:gd name="T9" fmla="*/ 18 h 37"/>
              <a:gd name="T10" fmla="*/ 0 w 43"/>
              <a:gd name="T11" fmla="*/ 4 h 37"/>
              <a:gd name="T12" fmla="*/ 0 w 4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43" h="37">
                <a:moveTo>
                  <a:pt x="0" y="0"/>
                </a:moveTo>
                <a:cubicBezTo>
                  <a:pt x="24" y="0"/>
                  <a:pt x="43" y="8"/>
                  <a:pt x="43" y="18"/>
                </a:cubicBezTo>
                <a:cubicBezTo>
                  <a:pt x="43" y="28"/>
                  <a:pt x="24" y="36"/>
                  <a:pt x="0" y="37"/>
                </a:cubicBezTo>
                <a:cubicBezTo>
                  <a:pt x="0" y="33"/>
                  <a:pt x="0" y="33"/>
                  <a:pt x="0" y="33"/>
                </a:cubicBezTo>
                <a:cubicBezTo>
                  <a:pt x="19" y="33"/>
                  <a:pt x="35" y="26"/>
                  <a:pt x="35" y="18"/>
                </a:cubicBezTo>
                <a:cubicBezTo>
                  <a:pt x="35" y="10"/>
                  <a:pt x="19" y="4"/>
                  <a:pt x="0" y="4"/>
                </a:cubicBez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 name="Freeform 98"/>
          <p:cNvSpPr>
            <a:spLocks/>
          </p:cNvSpPr>
          <p:nvPr/>
        </p:nvSpPr>
        <p:spPr bwMode="auto">
          <a:xfrm>
            <a:off x="7860363" y="2194366"/>
            <a:ext cx="141356" cy="112292"/>
          </a:xfrm>
          <a:custGeom>
            <a:avLst/>
            <a:gdLst>
              <a:gd name="T0" fmla="*/ 45 w 47"/>
              <a:gd name="T1" fmla="*/ 37 h 37"/>
              <a:gd name="T2" fmla="*/ 0 w 47"/>
              <a:gd name="T3" fmla="*/ 18 h 37"/>
              <a:gd name="T4" fmla="*/ 45 w 47"/>
              <a:gd name="T5" fmla="*/ 0 h 37"/>
              <a:gd name="T6" fmla="*/ 47 w 47"/>
              <a:gd name="T7" fmla="*/ 0 h 37"/>
              <a:gd name="T8" fmla="*/ 47 w 47"/>
              <a:gd name="T9" fmla="*/ 4 h 37"/>
              <a:gd name="T10" fmla="*/ 45 w 47"/>
              <a:gd name="T11" fmla="*/ 4 h 37"/>
              <a:gd name="T12" fmla="*/ 8 w 47"/>
              <a:gd name="T13" fmla="*/ 18 h 37"/>
              <a:gd name="T14" fmla="*/ 45 w 47"/>
              <a:gd name="T15" fmla="*/ 33 h 37"/>
              <a:gd name="T16" fmla="*/ 47 w 47"/>
              <a:gd name="T17" fmla="*/ 33 h 37"/>
              <a:gd name="T18" fmla="*/ 47 w 47"/>
              <a:gd name="T19" fmla="*/ 37 h 37"/>
              <a:gd name="T20" fmla="*/ 45 w 47"/>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7">
                <a:moveTo>
                  <a:pt x="45" y="37"/>
                </a:moveTo>
                <a:cubicBezTo>
                  <a:pt x="20" y="37"/>
                  <a:pt x="0" y="29"/>
                  <a:pt x="0" y="18"/>
                </a:cubicBezTo>
                <a:cubicBezTo>
                  <a:pt x="0" y="8"/>
                  <a:pt x="20" y="0"/>
                  <a:pt x="45" y="0"/>
                </a:cubicBezTo>
                <a:cubicBezTo>
                  <a:pt x="46" y="0"/>
                  <a:pt x="46" y="0"/>
                  <a:pt x="47" y="0"/>
                </a:cubicBezTo>
                <a:cubicBezTo>
                  <a:pt x="47" y="4"/>
                  <a:pt x="47" y="4"/>
                  <a:pt x="47" y="4"/>
                </a:cubicBezTo>
                <a:cubicBezTo>
                  <a:pt x="46" y="4"/>
                  <a:pt x="46" y="4"/>
                  <a:pt x="45" y="4"/>
                </a:cubicBezTo>
                <a:cubicBezTo>
                  <a:pt x="25" y="4"/>
                  <a:pt x="8" y="10"/>
                  <a:pt x="8" y="18"/>
                </a:cubicBezTo>
                <a:cubicBezTo>
                  <a:pt x="8" y="27"/>
                  <a:pt x="25" y="33"/>
                  <a:pt x="45" y="33"/>
                </a:cubicBezTo>
                <a:cubicBezTo>
                  <a:pt x="46" y="33"/>
                  <a:pt x="46" y="33"/>
                  <a:pt x="47" y="33"/>
                </a:cubicBezTo>
                <a:cubicBezTo>
                  <a:pt x="47" y="37"/>
                  <a:pt x="47" y="37"/>
                  <a:pt x="47" y="37"/>
                </a:cubicBezTo>
                <a:cubicBezTo>
                  <a:pt x="46" y="37"/>
                  <a:pt x="46" y="37"/>
                  <a:pt x="45" y="3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 name="Freeform 99"/>
          <p:cNvSpPr>
            <a:spLocks/>
          </p:cNvSpPr>
          <p:nvPr/>
        </p:nvSpPr>
        <p:spPr bwMode="auto">
          <a:xfrm>
            <a:off x="7952839" y="2059615"/>
            <a:ext cx="87191" cy="101724"/>
          </a:xfrm>
          <a:custGeom>
            <a:avLst/>
            <a:gdLst>
              <a:gd name="T0" fmla="*/ 14 w 29"/>
              <a:gd name="T1" fmla="*/ 0 h 34"/>
              <a:gd name="T2" fmla="*/ 29 w 29"/>
              <a:gd name="T3" fmla="*/ 18 h 34"/>
              <a:gd name="T4" fmla="*/ 21 w 29"/>
              <a:gd name="T5" fmla="*/ 34 h 34"/>
              <a:gd name="T6" fmla="*/ 18 w 29"/>
              <a:gd name="T7" fmla="*/ 34 h 34"/>
              <a:gd name="T8" fmla="*/ 27 w 29"/>
              <a:gd name="T9" fmla="*/ 18 h 34"/>
              <a:gd name="T10" fmla="*/ 14 w 29"/>
              <a:gd name="T11" fmla="*/ 2 h 34"/>
              <a:gd name="T12" fmla="*/ 2 w 29"/>
              <a:gd name="T13" fmla="*/ 18 h 34"/>
              <a:gd name="T14" fmla="*/ 11 w 29"/>
              <a:gd name="T15" fmla="*/ 34 h 34"/>
              <a:gd name="T16" fmla="*/ 8 w 29"/>
              <a:gd name="T17" fmla="*/ 34 h 34"/>
              <a:gd name="T18" fmla="*/ 0 w 29"/>
              <a:gd name="T19" fmla="*/ 18 h 34"/>
              <a:gd name="T20" fmla="*/ 14 w 29"/>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4">
                <a:moveTo>
                  <a:pt x="14" y="0"/>
                </a:moveTo>
                <a:cubicBezTo>
                  <a:pt x="26" y="0"/>
                  <a:pt x="29" y="8"/>
                  <a:pt x="29" y="18"/>
                </a:cubicBezTo>
                <a:cubicBezTo>
                  <a:pt x="29" y="25"/>
                  <a:pt x="25" y="31"/>
                  <a:pt x="21" y="34"/>
                </a:cubicBezTo>
                <a:cubicBezTo>
                  <a:pt x="19" y="34"/>
                  <a:pt x="18" y="34"/>
                  <a:pt x="18" y="34"/>
                </a:cubicBezTo>
                <a:cubicBezTo>
                  <a:pt x="22" y="32"/>
                  <a:pt x="27" y="26"/>
                  <a:pt x="27" y="18"/>
                </a:cubicBezTo>
                <a:cubicBezTo>
                  <a:pt x="27" y="9"/>
                  <a:pt x="25" y="2"/>
                  <a:pt x="14" y="2"/>
                </a:cubicBezTo>
                <a:cubicBezTo>
                  <a:pt x="4" y="2"/>
                  <a:pt x="2" y="9"/>
                  <a:pt x="2" y="18"/>
                </a:cubicBezTo>
                <a:cubicBezTo>
                  <a:pt x="2" y="26"/>
                  <a:pt x="6" y="32"/>
                  <a:pt x="11" y="34"/>
                </a:cubicBezTo>
                <a:cubicBezTo>
                  <a:pt x="10" y="34"/>
                  <a:pt x="9" y="34"/>
                  <a:pt x="8" y="34"/>
                </a:cubicBezTo>
                <a:cubicBezTo>
                  <a:pt x="4" y="31"/>
                  <a:pt x="0" y="25"/>
                  <a:pt x="0" y="18"/>
                </a:cubicBezTo>
                <a:cubicBezTo>
                  <a:pt x="0" y="8"/>
                  <a:pt x="3" y="0"/>
                  <a:pt x="14"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 name="Freeform 100"/>
          <p:cNvSpPr>
            <a:spLocks/>
          </p:cNvSpPr>
          <p:nvPr/>
        </p:nvSpPr>
        <p:spPr bwMode="auto">
          <a:xfrm>
            <a:off x="7977939" y="2161339"/>
            <a:ext cx="38312" cy="9248"/>
          </a:xfrm>
          <a:custGeom>
            <a:avLst/>
            <a:gdLst>
              <a:gd name="T0" fmla="*/ 10 w 13"/>
              <a:gd name="T1" fmla="*/ 0 h 3"/>
              <a:gd name="T2" fmla="*/ 13 w 13"/>
              <a:gd name="T3" fmla="*/ 0 h 3"/>
              <a:gd name="T4" fmla="*/ 6 w 13"/>
              <a:gd name="T5" fmla="*/ 3 h 3"/>
              <a:gd name="T6" fmla="*/ 0 w 13"/>
              <a:gd name="T7" fmla="*/ 0 h 3"/>
              <a:gd name="T8" fmla="*/ 3 w 13"/>
              <a:gd name="T9" fmla="*/ 0 h 3"/>
              <a:gd name="T10" fmla="*/ 6 w 13"/>
              <a:gd name="T11" fmla="*/ 1 h 3"/>
              <a:gd name="T12" fmla="*/ 10 w 1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3" h="3">
                <a:moveTo>
                  <a:pt x="10" y="0"/>
                </a:moveTo>
                <a:cubicBezTo>
                  <a:pt x="10" y="0"/>
                  <a:pt x="11" y="0"/>
                  <a:pt x="13" y="0"/>
                </a:cubicBezTo>
                <a:cubicBezTo>
                  <a:pt x="10" y="2"/>
                  <a:pt x="8" y="3"/>
                  <a:pt x="6" y="3"/>
                </a:cubicBezTo>
                <a:cubicBezTo>
                  <a:pt x="4" y="3"/>
                  <a:pt x="2" y="2"/>
                  <a:pt x="0" y="0"/>
                </a:cubicBezTo>
                <a:cubicBezTo>
                  <a:pt x="1" y="0"/>
                  <a:pt x="2" y="0"/>
                  <a:pt x="3" y="0"/>
                </a:cubicBezTo>
                <a:cubicBezTo>
                  <a:pt x="4" y="0"/>
                  <a:pt x="5" y="1"/>
                  <a:pt x="6" y="1"/>
                </a:cubicBezTo>
                <a:cubicBezTo>
                  <a:pt x="7" y="1"/>
                  <a:pt x="8" y="0"/>
                  <a:pt x="10"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4" name="Freeform 101"/>
          <p:cNvSpPr>
            <a:spLocks/>
          </p:cNvSpPr>
          <p:nvPr/>
        </p:nvSpPr>
        <p:spPr bwMode="auto">
          <a:xfrm>
            <a:off x="7905280" y="2165302"/>
            <a:ext cx="183631" cy="108329"/>
          </a:xfrm>
          <a:custGeom>
            <a:avLst/>
            <a:gdLst>
              <a:gd name="T0" fmla="*/ 0 w 61"/>
              <a:gd name="T1" fmla="*/ 13 h 36"/>
              <a:gd name="T2" fmla="*/ 20 w 61"/>
              <a:gd name="T3" fmla="*/ 0 h 36"/>
              <a:gd name="T4" fmla="*/ 20 w 61"/>
              <a:gd name="T5" fmla="*/ 0 h 36"/>
              <a:gd name="T6" fmla="*/ 30 w 61"/>
              <a:gd name="T7" fmla="*/ 5 h 36"/>
              <a:gd name="T8" fmla="*/ 40 w 61"/>
              <a:gd name="T9" fmla="*/ 0 h 36"/>
              <a:gd name="T10" fmla="*/ 40 w 61"/>
              <a:gd name="T11" fmla="*/ 0 h 36"/>
              <a:gd name="T12" fmla="*/ 60 w 61"/>
              <a:gd name="T13" fmla="*/ 13 h 36"/>
              <a:gd name="T14" fmla="*/ 60 w 61"/>
              <a:gd name="T15" fmla="*/ 28 h 36"/>
              <a:gd name="T16" fmla="*/ 32 w 61"/>
              <a:gd name="T17" fmla="*/ 36 h 36"/>
              <a:gd name="T18" fmla="*/ 29 w 61"/>
              <a:gd name="T19" fmla="*/ 36 h 36"/>
              <a:gd name="T20" fmla="*/ 0 w 61"/>
              <a:gd name="T21" fmla="*/ 28 h 36"/>
              <a:gd name="T22" fmla="*/ 0 w 61"/>
              <a:gd name="T23"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6">
                <a:moveTo>
                  <a:pt x="0" y="13"/>
                </a:moveTo>
                <a:cubicBezTo>
                  <a:pt x="0" y="6"/>
                  <a:pt x="12" y="2"/>
                  <a:pt x="20" y="0"/>
                </a:cubicBezTo>
                <a:cubicBezTo>
                  <a:pt x="20" y="0"/>
                  <a:pt x="20" y="0"/>
                  <a:pt x="20" y="0"/>
                </a:cubicBezTo>
                <a:cubicBezTo>
                  <a:pt x="20" y="0"/>
                  <a:pt x="19" y="5"/>
                  <a:pt x="30" y="5"/>
                </a:cubicBezTo>
                <a:cubicBezTo>
                  <a:pt x="41" y="5"/>
                  <a:pt x="40" y="0"/>
                  <a:pt x="40" y="0"/>
                </a:cubicBezTo>
                <a:cubicBezTo>
                  <a:pt x="40" y="0"/>
                  <a:pt x="40" y="0"/>
                  <a:pt x="40" y="0"/>
                </a:cubicBezTo>
                <a:cubicBezTo>
                  <a:pt x="48" y="2"/>
                  <a:pt x="60" y="6"/>
                  <a:pt x="60" y="13"/>
                </a:cubicBezTo>
                <a:cubicBezTo>
                  <a:pt x="60" y="24"/>
                  <a:pt x="60" y="28"/>
                  <a:pt x="60" y="28"/>
                </a:cubicBezTo>
                <a:cubicBezTo>
                  <a:pt x="60" y="28"/>
                  <a:pt x="61" y="36"/>
                  <a:pt x="32" y="36"/>
                </a:cubicBezTo>
                <a:cubicBezTo>
                  <a:pt x="29" y="36"/>
                  <a:pt x="29" y="36"/>
                  <a:pt x="29" y="36"/>
                </a:cubicBezTo>
                <a:cubicBezTo>
                  <a:pt x="0" y="36"/>
                  <a:pt x="0" y="28"/>
                  <a:pt x="0" y="28"/>
                </a:cubicBezTo>
                <a:cubicBezTo>
                  <a:pt x="0" y="28"/>
                  <a:pt x="0" y="24"/>
                  <a:pt x="0"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5" name="Line 102"/>
          <p:cNvSpPr>
            <a:spLocks noChangeShapeType="1"/>
          </p:cNvSpPr>
          <p:nvPr/>
        </p:nvSpPr>
        <p:spPr bwMode="auto">
          <a:xfrm>
            <a:off x="7971334" y="2038478"/>
            <a:ext cx="56807" cy="0"/>
          </a:xfrm>
          <a:prstGeom prst="line">
            <a:avLst/>
          </a:prstGeom>
          <a:noFill/>
          <a:ln w="14288" cap="flat">
            <a:solidFill>
              <a:srgbClr val="E6001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6" name="Line 103"/>
          <p:cNvSpPr>
            <a:spLocks noChangeShapeType="1"/>
          </p:cNvSpPr>
          <p:nvPr/>
        </p:nvSpPr>
        <p:spPr bwMode="auto">
          <a:xfrm>
            <a:off x="7851115" y="2090001"/>
            <a:ext cx="42275" cy="122861"/>
          </a:xfrm>
          <a:prstGeom prst="line">
            <a:avLst/>
          </a:prstGeom>
          <a:noFill/>
          <a:ln w="14288" cap="flat">
            <a:solidFill>
              <a:srgbClr val="E6001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7" name="Line 104"/>
          <p:cNvSpPr>
            <a:spLocks noChangeShapeType="1"/>
          </p:cNvSpPr>
          <p:nvPr/>
        </p:nvSpPr>
        <p:spPr bwMode="auto">
          <a:xfrm flipV="1">
            <a:off x="8112689" y="2092643"/>
            <a:ext cx="35670" cy="122861"/>
          </a:xfrm>
          <a:prstGeom prst="line">
            <a:avLst/>
          </a:prstGeom>
          <a:noFill/>
          <a:ln w="14288" cap="flat">
            <a:solidFill>
              <a:srgbClr val="E6001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nvGrpSpPr>
          <p:cNvPr id="28" name="组合 27"/>
          <p:cNvGrpSpPr/>
          <p:nvPr/>
        </p:nvGrpSpPr>
        <p:grpSpPr>
          <a:xfrm>
            <a:off x="8484323" y="1826317"/>
            <a:ext cx="605291" cy="793120"/>
            <a:chOff x="1257570" y="1133682"/>
            <a:chExt cx="727358" cy="953065"/>
          </a:xfrm>
        </p:grpSpPr>
        <p:sp>
          <p:nvSpPr>
            <p:cNvPr id="29" name="TextBox 101"/>
            <p:cNvSpPr txBox="1"/>
            <p:nvPr/>
          </p:nvSpPr>
          <p:spPr>
            <a:xfrm>
              <a:off x="1257570" y="1790877"/>
              <a:ext cx="727358" cy="295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学校舆情</a:t>
              </a:r>
            </a:p>
          </p:txBody>
        </p:sp>
        <p:grpSp>
          <p:nvGrpSpPr>
            <p:cNvPr id="30" name="组合 29"/>
            <p:cNvGrpSpPr/>
            <p:nvPr/>
          </p:nvGrpSpPr>
          <p:grpSpPr>
            <a:xfrm>
              <a:off x="1348164" y="1133682"/>
              <a:ext cx="520701" cy="523875"/>
              <a:chOff x="2600325" y="968376"/>
              <a:chExt cx="520701" cy="523875"/>
            </a:xfrm>
          </p:grpSpPr>
          <p:sp>
            <p:nvSpPr>
              <p:cNvPr id="31" name="Freeform 23"/>
              <p:cNvSpPr>
                <a:spLocks noEditPoints="1"/>
              </p:cNvSpPr>
              <p:nvPr/>
            </p:nvSpPr>
            <p:spPr bwMode="auto">
              <a:xfrm>
                <a:off x="2970213" y="1246188"/>
                <a:ext cx="150813" cy="246063"/>
              </a:xfrm>
              <a:custGeom>
                <a:avLst/>
                <a:gdLst>
                  <a:gd name="T0" fmla="*/ 37 w 42"/>
                  <a:gd name="T1" fmla="*/ 68 h 68"/>
                  <a:gd name="T2" fmla="*/ 6 w 42"/>
                  <a:gd name="T3" fmla="*/ 68 h 68"/>
                  <a:gd name="T4" fmla="*/ 0 w 42"/>
                  <a:gd name="T5" fmla="*/ 62 h 68"/>
                  <a:gd name="T6" fmla="*/ 0 w 42"/>
                  <a:gd name="T7" fmla="*/ 6 h 68"/>
                  <a:gd name="T8" fmla="*/ 6 w 42"/>
                  <a:gd name="T9" fmla="*/ 0 h 68"/>
                  <a:gd name="T10" fmla="*/ 37 w 42"/>
                  <a:gd name="T11" fmla="*/ 0 h 68"/>
                  <a:gd name="T12" fmla="*/ 42 w 42"/>
                  <a:gd name="T13" fmla="*/ 6 h 68"/>
                  <a:gd name="T14" fmla="*/ 42 w 42"/>
                  <a:gd name="T15" fmla="*/ 62 h 68"/>
                  <a:gd name="T16" fmla="*/ 37 w 42"/>
                  <a:gd name="T17" fmla="*/ 68 h 68"/>
                  <a:gd name="T18" fmla="*/ 21 w 42"/>
                  <a:gd name="T19" fmla="*/ 65 h 68"/>
                  <a:gd name="T20" fmla="*/ 26 w 42"/>
                  <a:gd name="T21" fmla="*/ 61 h 68"/>
                  <a:gd name="T22" fmla="*/ 21 w 42"/>
                  <a:gd name="T23" fmla="*/ 56 h 68"/>
                  <a:gd name="T24" fmla="*/ 16 w 42"/>
                  <a:gd name="T25" fmla="*/ 61 h 68"/>
                  <a:gd name="T26" fmla="*/ 21 w 42"/>
                  <a:gd name="T27" fmla="*/ 65 h 68"/>
                  <a:gd name="T28" fmla="*/ 37 w 42"/>
                  <a:gd name="T29" fmla="*/ 53 h 68"/>
                  <a:gd name="T30" fmla="*/ 37 w 42"/>
                  <a:gd name="T31" fmla="*/ 7 h 68"/>
                  <a:gd name="T32" fmla="*/ 5 w 42"/>
                  <a:gd name="T33" fmla="*/ 7 h 68"/>
                  <a:gd name="T34" fmla="*/ 5 w 42"/>
                  <a:gd name="T35" fmla="*/ 53 h 68"/>
                  <a:gd name="T36" fmla="*/ 37 w 42"/>
                  <a:gd name="T37"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68">
                    <a:moveTo>
                      <a:pt x="37" y="68"/>
                    </a:moveTo>
                    <a:cubicBezTo>
                      <a:pt x="6" y="68"/>
                      <a:pt x="6" y="68"/>
                      <a:pt x="6" y="68"/>
                    </a:cubicBezTo>
                    <a:cubicBezTo>
                      <a:pt x="3" y="68"/>
                      <a:pt x="0" y="65"/>
                      <a:pt x="0" y="62"/>
                    </a:cubicBezTo>
                    <a:cubicBezTo>
                      <a:pt x="0" y="6"/>
                      <a:pt x="0" y="6"/>
                      <a:pt x="0" y="6"/>
                    </a:cubicBezTo>
                    <a:cubicBezTo>
                      <a:pt x="0" y="3"/>
                      <a:pt x="3" y="0"/>
                      <a:pt x="6" y="0"/>
                    </a:cubicBezTo>
                    <a:cubicBezTo>
                      <a:pt x="37" y="0"/>
                      <a:pt x="37" y="0"/>
                      <a:pt x="37" y="0"/>
                    </a:cubicBezTo>
                    <a:cubicBezTo>
                      <a:pt x="40" y="0"/>
                      <a:pt x="42" y="3"/>
                      <a:pt x="42" y="6"/>
                    </a:cubicBezTo>
                    <a:cubicBezTo>
                      <a:pt x="42" y="62"/>
                      <a:pt x="42" y="62"/>
                      <a:pt x="42" y="62"/>
                    </a:cubicBezTo>
                    <a:cubicBezTo>
                      <a:pt x="42" y="65"/>
                      <a:pt x="40" y="68"/>
                      <a:pt x="37" y="68"/>
                    </a:cubicBezTo>
                    <a:close/>
                    <a:moveTo>
                      <a:pt x="21" y="65"/>
                    </a:moveTo>
                    <a:cubicBezTo>
                      <a:pt x="24" y="65"/>
                      <a:pt x="26" y="63"/>
                      <a:pt x="26" y="61"/>
                    </a:cubicBezTo>
                    <a:cubicBezTo>
                      <a:pt x="26" y="58"/>
                      <a:pt x="24" y="56"/>
                      <a:pt x="21" y="56"/>
                    </a:cubicBezTo>
                    <a:cubicBezTo>
                      <a:pt x="18" y="56"/>
                      <a:pt x="16" y="58"/>
                      <a:pt x="16" y="61"/>
                    </a:cubicBezTo>
                    <a:cubicBezTo>
                      <a:pt x="16" y="63"/>
                      <a:pt x="18" y="65"/>
                      <a:pt x="21" y="65"/>
                    </a:cubicBezTo>
                    <a:close/>
                    <a:moveTo>
                      <a:pt x="37" y="53"/>
                    </a:moveTo>
                    <a:cubicBezTo>
                      <a:pt x="37" y="7"/>
                      <a:pt x="37" y="7"/>
                      <a:pt x="37" y="7"/>
                    </a:cubicBezTo>
                    <a:cubicBezTo>
                      <a:pt x="5" y="7"/>
                      <a:pt x="5" y="7"/>
                      <a:pt x="5" y="7"/>
                    </a:cubicBezTo>
                    <a:cubicBezTo>
                      <a:pt x="5" y="53"/>
                      <a:pt x="5" y="53"/>
                      <a:pt x="5" y="53"/>
                    </a:cubicBezTo>
                    <a:lnTo>
                      <a:pt x="37" y="5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2" name="Oval 24"/>
              <p:cNvSpPr>
                <a:spLocks noChangeArrowheads="1"/>
              </p:cNvSpPr>
              <p:nvPr/>
            </p:nvSpPr>
            <p:spPr bwMode="auto">
              <a:xfrm>
                <a:off x="3019425" y="1209676"/>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3" name="Oval 25"/>
              <p:cNvSpPr>
                <a:spLocks noChangeArrowheads="1"/>
              </p:cNvSpPr>
              <p:nvPr/>
            </p:nvSpPr>
            <p:spPr bwMode="auto">
              <a:xfrm>
                <a:off x="3013075" y="1177926"/>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4" name="Oval 26"/>
              <p:cNvSpPr>
                <a:spLocks noChangeArrowheads="1"/>
              </p:cNvSpPr>
              <p:nvPr/>
            </p:nvSpPr>
            <p:spPr bwMode="auto">
              <a:xfrm>
                <a:off x="2990850" y="1149351"/>
                <a:ext cx="25400" cy="2381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5" name="Oval 27"/>
              <p:cNvSpPr>
                <a:spLocks noChangeArrowheads="1"/>
              </p:cNvSpPr>
              <p:nvPr/>
            </p:nvSpPr>
            <p:spPr bwMode="auto">
              <a:xfrm>
                <a:off x="2970213" y="1123951"/>
                <a:ext cx="23813" cy="285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6" name="Oval 28"/>
              <p:cNvSpPr>
                <a:spLocks noChangeArrowheads="1"/>
              </p:cNvSpPr>
              <p:nvPr/>
            </p:nvSpPr>
            <p:spPr bwMode="auto">
              <a:xfrm>
                <a:off x="2940050" y="1108076"/>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7" name="Freeform 29"/>
              <p:cNvSpPr>
                <a:spLocks/>
              </p:cNvSpPr>
              <p:nvPr/>
            </p:nvSpPr>
            <p:spPr bwMode="auto">
              <a:xfrm>
                <a:off x="2911475" y="1430338"/>
                <a:ext cx="33338" cy="28575"/>
              </a:xfrm>
              <a:custGeom>
                <a:avLst/>
                <a:gdLst>
                  <a:gd name="T0" fmla="*/ 7 w 9"/>
                  <a:gd name="T1" fmla="*/ 1 h 8"/>
                  <a:gd name="T2" fmla="*/ 7 w 9"/>
                  <a:gd name="T3" fmla="*/ 6 h 8"/>
                  <a:gd name="T4" fmla="*/ 2 w 9"/>
                  <a:gd name="T5" fmla="*/ 7 h 8"/>
                  <a:gd name="T6" fmla="*/ 2 w 9"/>
                  <a:gd name="T7" fmla="*/ 2 h 8"/>
                  <a:gd name="T8" fmla="*/ 7 w 9"/>
                  <a:gd name="T9" fmla="*/ 1 h 8"/>
                </a:gdLst>
                <a:ahLst/>
                <a:cxnLst>
                  <a:cxn ang="0">
                    <a:pos x="T0" y="T1"/>
                  </a:cxn>
                  <a:cxn ang="0">
                    <a:pos x="T2" y="T3"/>
                  </a:cxn>
                  <a:cxn ang="0">
                    <a:pos x="T4" y="T5"/>
                  </a:cxn>
                  <a:cxn ang="0">
                    <a:pos x="T6" y="T7"/>
                  </a:cxn>
                  <a:cxn ang="0">
                    <a:pos x="T8" y="T9"/>
                  </a:cxn>
                </a:cxnLst>
                <a:rect l="0" t="0" r="r" b="b"/>
                <a:pathLst>
                  <a:path w="9" h="8">
                    <a:moveTo>
                      <a:pt x="7" y="1"/>
                    </a:moveTo>
                    <a:cubicBezTo>
                      <a:pt x="8" y="2"/>
                      <a:pt x="9" y="5"/>
                      <a:pt x="7" y="6"/>
                    </a:cubicBezTo>
                    <a:cubicBezTo>
                      <a:pt x="6" y="8"/>
                      <a:pt x="4" y="8"/>
                      <a:pt x="2" y="7"/>
                    </a:cubicBezTo>
                    <a:cubicBezTo>
                      <a:pt x="1" y="6"/>
                      <a:pt x="0" y="4"/>
                      <a:pt x="2" y="2"/>
                    </a:cubicBezTo>
                    <a:cubicBezTo>
                      <a:pt x="3" y="0"/>
                      <a:pt x="5" y="0"/>
                      <a:pt x="7"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8" name="Freeform 30"/>
              <p:cNvSpPr>
                <a:spLocks noEditPoints="1"/>
              </p:cNvSpPr>
              <p:nvPr/>
            </p:nvSpPr>
            <p:spPr bwMode="auto">
              <a:xfrm>
                <a:off x="2778125" y="968376"/>
                <a:ext cx="152400" cy="246063"/>
              </a:xfrm>
              <a:custGeom>
                <a:avLst/>
                <a:gdLst>
                  <a:gd name="T0" fmla="*/ 37 w 42"/>
                  <a:gd name="T1" fmla="*/ 68 h 68"/>
                  <a:gd name="T2" fmla="*/ 6 w 42"/>
                  <a:gd name="T3" fmla="*/ 68 h 68"/>
                  <a:gd name="T4" fmla="*/ 0 w 42"/>
                  <a:gd name="T5" fmla="*/ 62 h 68"/>
                  <a:gd name="T6" fmla="*/ 0 w 42"/>
                  <a:gd name="T7" fmla="*/ 6 h 68"/>
                  <a:gd name="T8" fmla="*/ 6 w 42"/>
                  <a:gd name="T9" fmla="*/ 0 h 68"/>
                  <a:gd name="T10" fmla="*/ 37 w 42"/>
                  <a:gd name="T11" fmla="*/ 0 h 68"/>
                  <a:gd name="T12" fmla="*/ 42 w 42"/>
                  <a:gd name="T13" fmla="*/ 6 h 68"/>
                  <a:gd name="T14" fmla="*/ 42 w 42"/>
                  <a:gd name="T15" fmla="*/ 62 h 68"/>
                  <a:gd name="T16" fmla="*/ 37 w 42"/>
                  <a:gd name="T17" fmla="*/ 68 h 68"/>
                  <a:gd name="T18" fmla="*/ 21 w 42"/>
                  <a:gd name="T19" fmla="*/ 65 h 68"/>
                  <a:gd name="T20" fmla="*/ 26 w 42"/>
                  <a:gd name="T21" fmla="*/ 61 h 68"/>
                  <a:gd name="T22" fmla="*/ 21 w 42"/>
                  <a:gd name="T23" fmla="*/ 56 h 68"/>
                  <a:gd name="T24" fmla="*/ 16 w 42"/>
                  <a:gd name="T25" fmla="*/ 61 h 68"/>
                  <a:gd name="T26" fmla="*/ 21 w 42"/>
                  <a:gd name="T27" fmla="*/ 65 h 68"/>
                  <a:gd name="T28" fmla="*/ 37 w 42"/>
                  <a:gd name="T29" fmla="*/ 53 h 68"/>
                  <a:gd name="T30" fmla="*/ 37 w 42"/>
                  <a:gd name="T31" fmla="*/ 7 h 68"/>
                  <a:gd name="T32" fmla="*/ 5 w 42"/>
                  <a:gd name="T33" fmla="*/ 7 h 68"/>
                  <a:gd name="T34" fmla="*/ 5 w 42"/>
                  <a:gd name="T35" fmla="*/ 53 h 68"/>
                  <a:gd name="T36" fmla="*/ 37 w 42"/>
                  <a:gd name="T37"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68">
                    <a:moveTo>
                      <a:pt x="37" y="68"/>
                    </a:moveTo>
                    <a:cubicBezTo>
                      <a:pt x="6" y="68"/>
                      <a:pt x="6" y="68"/>
                      <a:pt x="6" y="68"/>
                    </a:cubicBezTo>
                    <a:cubicBezTo>
                      <a:pt x="3" y="68"/>
                      <a:pt x="0" y="65"/>
                      <a:pt x="0" y="62"/>
                    </a:cubicBezTo>
                    <a:cubicBezTo>
                      <a:pt x="0" y="6"/>
                      <a:pt x="0" y="6"/>
                      <a:pt x="0" y="6"/>
                    </a:cubicBezTo>
                    <a:cubicBezTo>
                      <a:pt x="0" y="3"/>
                      <a:pt x="3" y="0"/>
                      <a:pt x="6" y="0"/>
                    </a:cubicBezTo>
                    <a:cubicBezTo>
                      <a:pt x="37" y="0"/>
                      <a:pt x="37" y="0"/>
                      <a:pt x="37" y="0"/>
                    </a:cubicBezTo>
                    <a:cubicBezTo>
                      <a:pt x="40" y="0"/>
                      <a:pt x="42" y="3"/>
                      <a:pt x="42" y="6"/>
                    </a:cubicBezTo>
                    <a:cubicBezTo>
                      <a:pt x="42" y="62"/>
                      <a:pt x="42" y="62"/>
                      <a:pt x="42" y="62"/>
                    </a:cubicBezTo>
                    <a:cubicBezTo>
                      <a:pt x="42" y="65"/>
                      <a:pt x="40" y="68"/>
                      <a:pt x="37" y="68"/>
                    </a:cubicBezTo>
                    <a:close/>
                    <a:moveTo>
                      <a:pt x="21" y="65"/>
                    </a:moveTo>
                    <a:cubicBezTo>
                      <a:pt x="23" y="65"/>
                      <a:pt x="26" y="63"/>
                      <a:pt x="26" y="61"/>
                    </a:cubicBezTo>
                    <a:cubicBezTo>
                      <a:pt x="26" y="58"/>
                      <a:pt x="23" y="56"/>
                      <a:pt x="21" y="56"/>
                    </a:cubicBezTo>
                    <a:cubicBezTo>
                      <a:pt x="18" y="56"/>
                      <a:pt x="16" y="58"/>
                      <a:pt x="16" y="61"/>
                    </a:cubicBezTo>
                    <a:cubicBezTo>
                      <a:pt x="16" y="63"/>
                      <a:pt x="18" y="65"/>
                      <a:pt x="21" y="65"/>
                    </a:cubicBezTo>
                    <a:close/>
                    <a:moveTo>
                      <a:pt x="37" y="53"/>
                    </a:moveTo>
                    <a:cubicBezTo>
                      <a:pt x="37" y="7"/>
                      <a:pt x="37" y="7"/>
                      <a:pt x="37" y="7"/>
                    </a:cubicBezTo>
                    <a:cubicBezTo>
                      <a:pt x="5" y="7"/>
                      <a:pt x="5" y="7"/>
                      <a:pt x="5" y="7"/>
                    </a:cubicBezTo>
                    <a:cubicBezTo>
                      <a:pt x="5" y="53"/>
                      <a:pt x="5" y="53"/>
                      <a:pt x="5" y="53"/>
                    </a:cubicBezTo>
                    <a:lnTo>
                      <a:pt x="37" y="5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39" name="Freeform 31"/>
              <p:cNvSpPr>
                <a:spLocks/>
              </p:cNvSpPr>
              <p:nvPr/>
            </p:nvSpPr>
            <p:spPr bwMode="auto">
              <a:xfrm>
                <a:off x="2882900" y="1444626"/>
                <a:ext cx="28575" cy="30163"/>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2"/>
                      <a:pt x="8" y="4"/>
                      <a:pt x="7" y="6"/>
                    </a:cubicBezTo>
                    <a:cubicBezTo>
                      <a:pt x="6" y="8"/>
                      <a:pt x="4" y="8"/>
                      <a:pt x="2" y="7"/>
                    </a:cubicBezTo>
                    <a:cubicBezTo>
                      <a:pt x="0" y="6"/>
                      <a:pt x="0" y="4"/>
                      <a:pt x="1" y="2"/>
                    </a:cubicBezTo>
                    <a:cubicBezTo>
                      <a:pt x="2" y="0"/>
                      <a:pt x="4" y="0"/>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0" name="Freeform 32"/>
              <p:cNvSpPr>
                <a:spLocks/>
              </p:cNvSpPr>
              <p:nvPr/>
            </p:nvSpPr>
            <p:spPr bwMode="auto">
              <a:xfrm>
                <a:off x="2849563" y="1449388"/>
                <a:ext cx="30163" cy="28575"/>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2"/>
                      <a:pt x="8" y="5"/>
                      <a:pt x="7" y="6"/>
                    </a:cubicBezTo>
                    <a:cubicBezTo>
                      <a:pt x="6" y="8"/>
                      <a:pt x="3" y="8"/>
                      <a:pt x="2" y="7"/>
                    </a:cubicBezTo>
                    <a:cubicBezTo>
                      <a:pt x="0" y="6"/>
                      <a:pt x="0" y="4"/>
                      <a:pt x="1" y="2"/>
                    </a:cubicBezTo>
                    <a:cubicBezTo>
                      <a:pt x="2" y="0"/>
                      <a:pt x="4" y="0"/>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1" name="Freeform 33"/>
              <p:cNvSpPr>
                <a:spLocks/>
              </p:cNvSpPr>
              <p:nvPr/>
            </p:nvSpPr>
            <p:spPr bwMode="auto">
              <a:xfrm>
                <a:off x="2817813" y="1444626"/>
                <a:ext cx="28575" cy="30163"/>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7" y="2"/>
                      <a:pt x="8" y="5"/>
                      <a:pt x="7" y="6"/>
                    </a:cubicBezTo>
                    <a:cubicBezTo>
                      <a:pt x="5" y="8"/>
                      <a:pt x="3" y="8"/>
                      <a:pt x="2" y="7"/>
                    </a:cubicBezTo>
                    <a:cubicBezTo>
                      <a:pt x="0" y="6"/>
                      <a:pt x="0" y="4"/>
                      <a:pt x="1" y="2"/>
                    </a:cubicBezTo>
                    <a:cubicBezTo>
                      <a:pt x="2" y="0"/>
                      <a:pt x="4" y="0"/>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2" name="Freeform 34"/>
              <p:cNvSpPr>
                <a:spLocks/>
              </p:cNvSpPr>
              <p:nvPr/>
            </p:nvSpPr>
            <p:spPr bwMode="auto">
              <a:xfrm>
                <a:off x="2784475" y="1438276"/>
                <a:ext cx="30163" cy="28575"/>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2"/>
                      <a:pt x="8" y="4"/>
                      <a:pt x="7" y="6"/>
                    </a:cubicBezTo>
                    <a:cubicBezTo>
                      <a:pt x="6" y="8"/>
                      <a:pt x="3" y="8"/>
                      <a:pt x="2" y="7"/>
                    </a:cubicBezTo>
                    <a:cubicBezTo>
                      <a:pt x="0" y="6"/>
                      <a:pt x="0" y="3"/>
                      <a:pt x="1" y="2"/>
                    </a:cubicBezTo>
                    <a:cubicBezTo>
                      <a:pt x="2" y="0"/>
                      <a:pt x="4" y="0"/>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3" name="Oval 35"/>
              <p:cNvSpPr>
                <a:spLocks noChangeArrowheads="1"/>
              </p:cNvSpPr>
              <p:nvPr/>
            </p:nvSpPr>
            <p:spPr bwMode="auto">
              <a:xfrm>
                <a:off x="2744788" y="1101726"/>
                <a:ext cx="25400" cy="285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4" name="Freeform 36"/>
              <p:cNvSpPr>
                <a:spLocks noEditPoints="1"/>
              </p:cNvSpPr>
              <p:nvPr/>
            </p:nvSpPr>
            <p:spPr bwMode="auto">
              <a:xfrm>
                <a:off x="2600325" y="1246188"/>
                <a:ext cx="152400" cy="246063"/>
              </a:xfrm>
              <a:custGeom>
                <a:avLst/>
                <a:gdLst>
                  <a:gd name="T0" fmla="*/ 21 w 42"/>
                  <a:gd name="T1" fmla="*/ 65 h 68"/>
                  <a:gd name="T2" fmla="*/ 26 w 42"/>
                  <a:gd name="T3" fmla="*/ 61 h 68"/>
                  <a:gd name="T4" fmla="*/ 21 w 42"/>
                  <a:gd name="T5" fmla="*/ 56 h 68"/>
                  <a:gd name="T6" fmla="*/ 16 w 42"/>
                  <a:gd name="T7" fmla="*/ 61 h 68"/>
                  <a:gd name="T8" fmla="*/ 21 w 42"/>
                  <a:gd name="T9" fmla="*/ 65 h 68"/>
                  <a:gd name="T10" fmla="*/ 37 w 42"/>
                  <a:gd name="T11" fmla="*/ 68 h 68"/>
                  <a:gd name="T12" fmla="*/ 6 w 42"/>
                  <a:gd name="T13" fmla="*/ 68 h 68"/>
                  <a:gd name="T14" fmla="*/ 0 w 42"/>
                  <a:gd name="T15" fmla="*/ 62 h 68"/>
                  <a:gd name="T16" fmla="*/ 0 w 42"/>
                  <a:gd name="T17" fmla="*/ 6 h 68"/>
                  <a:gd name="T18" fmla="*/ 6 w 42"/>
                  <a:gd name="T19" fmla="*/ 0 h 68"/>
                  <a:gd name="T20" fmla="*/ 37 w 42"/>
                  <a:gd name="T21" fmla="*/ 0 h 68"/>
                  <a:gd name="T22" fmla="*/ 42 w 42"/>
                  <a:gd name="T23" fmla="*/ 6 h 68"/>
                  <a:gd name="T24" fmla="*/ 42 w 42"/>
                  <a:gd name="T25" fmla="*/ 62 h 68"/>
                  <a:gd name="T26" fmla="*/ 37 w 42"/>
                  <a:gd name="T27" fmla="*/ 68 h 68"/>
                  <a:gd name="T28" fmla="*/ 37 w 42"/>
                  <a:gd name="T29" fmla="*/ 53 h 68"/>
                  <a:gd name="T30" fmla="*/ 37 w 42"/>
                  <a:gd name="T31" fmla="*/ 7 h 68"/>
                  <a:gd name="T32" fmla="*/ 5 w 42"/>
                  <a:gd name="T33" fmla="*/ 7 h 68"/>
                  <a:gd name="T34" fmla="*/ 5 w 42"/>
                  <a:gd name="T35" fmla="*/ 53 h 68"/>
                  <a:gd name="T36" fmla="*/ 37 w 42"/>
                  <a:gd name="T37"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68">
                    <a:moveTo>
                      <a:pt x="21" y="65"/>
                    </a:moveTo>
                    <a:cubicBezTo>
                      <a:pt x="24" y="65"/>
                      <a:pt x="26" y="63"/>
                      <a:pt x="26" y="61"/>
                    </a:cubicBezTo>
                    <a:cubicBezTo>
                      <a:pt x="26" y="58"/>
                      <a:pt x="24" y="56"/>
                      <a:pt x="21" y="56"/>
                    </a:cubicBezTo>
                    <a:cubicBezTo>
                      <a:pt x="18" y="56"/>
                      <a:pt x="16" y="58"/>
                      <a:pt x="16" y="61"/>
                    </a:cubicBezTo>
                    <a:cubicBezTo>
                      <a:pt x="16" y="63"/>
                      <a:pt x="18" y="65"/>
                      <a:pt x="21" y="65"/>
                    </a:cubicBezTo>
                    <a:close/>
                    <a:moveTo>
                      <a:pt x="37" y="68"/>
                    </a:moveTo>
                    <a:cubicBezTo>
                      <a:pt x="6" y="68"/>
                      <a:pt x="6" y="68"/>
                      <a:pt x="6" y="68"/>
                    </a:cubicBezTo>
                    <a:cubicBezTo>
                      <a:pt x="3" y="68"/>
                      <a:pt x="0" y="65"/>
                      <a:pt x="0" y="62"/>
                    </a:cubicBezTo>
                    <a:cubicBezTo>
                      <a:pt x="0" y="6"/>
                      <a:pt x="0" y="6"/>
                      <a:pt x="0" y="6"/>
                    </a:cubicBezTo>
                    <a:cubicBezTo>
                      <a:pt x="0" y="3"/>
                      <a:pt x="3" y="0"/>
                      <a:pt x="6" y="0"/>
                    </a:cubicBezTo>
                    <a:cubicBezTo>
                      <a:pt x="37" y="0"/>
                      <a:pt x="37" y="0"/>
                      <a:pt x="37" y="0"/>
                    </a:cubicBezTo>
                    <a:cubicBezTo>
                      <a:pt x="40" y="0"/>
                      <a:pt x="42" y="3"/>
                      <a:pt x="42" y="6"/>
                    </a:cubicBezTo>
                    <a:cubicBezTo>
                      <a:pt x="42" y="62"/>
                      <a:pt x="42" y="62"/>
                      <a:pt x="42" y="62"/>
                    </a:cubicBezTo>
                    <a:cubicBezTo>
                      <a:pt x="42" y="65"/>
                      <a:pt x="40" y="68"/>
                      <a:pt x="37" y="68"/>
                    </a:cubicBezTo>
                    <a:close/>
                    <a:moveTo>
                      <a:pt x="37" y="53"/>
                    </a:moveTo>
                    <a:cubicBezTo>
                      <a:pt x="37" y="7"/>
                      <a:pt x="37" y="7"/>
                      <a:pt x="37" y="7"/>
                    </a:cubicBezTo>
                    <a:cubicBezTo>
                      <a:pt x="5" y="7"/>
                      <a:pt x="5" y="7"/>
                      <a:pt x="5" y="7"/>
                    </a:cubicBezTo>
                    <a:cubicBezTo>
                      <a:pt x="5" y="53"/>
                      <a:pt x="5" y="53"/>
                      <a:pt x="5" y="53"/>
                    </a:cubicBezTo>
                    <a:lnTo>
                      <a:pt x="37" y="5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5" name="Oval 37"/>
              <p:cNvSpPr>
                <a:spLocks noChangeArrowheads="1"/>
              </p:cNvSpPr>
              <p:nvPr/>
            </p:nvSpPr>
            <p:spPr bwMode="auto">
              <a:xfrm>
                <a:off x="2716213" y="1119188"/>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6" name="Oval 38"/>
              <p:cNvSpPr>
                <a:spLocks noChangeArrowheads="1"/>
              </p:cNvSpPr>
              <p:nvPr/>
            </p:nvSpPr>
            <p:spPr bwMode="auto">
              <a:xfrm>
                <a:off x="2695575" y="1144588"/>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7" name="Oval 39"/>
              <p:cNvSpPr>
                <a:spLocks noChangeArrowheads="1"/>
              </p:cNvSpPr>
              <p:nvPr/>
            </p:nvSpPr>
            <p:spPr bwMode="auto">
              <a:xfrm>
                <a:off x="2676525" y="1173163"/>
                <a:ext cx="25400" cy="2540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48" name="Oval 40"/>
              <p:cNvSpPr>
                <a:spLocks noChangeArrowheads="1"/>
              </p:cNvSpPr>
              <p:nvPr/>
            </p:nvSpPr>
            <p:spPr bwMode="auto">
              <a:xfrm>
                <a:off x="2665413" y="1203326"/>
                <a:ext cx="25400" cy="285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49" name="组合 48"/>
          <p:cNvGrpSpPr/>
          <p:nvPr/>
        </p:nvGrpSpPr>
        <p:grpSpPr>
          <a:xfrm>
            <a:off x="4344861" y="915656"/>
            <a:ext cx="861757" cy="775406"/>
            <a:chOff x="4308955" y="761200"/>
            <a:chExt cx="861756" cy="775406"/>
          </a:xfrm>
        </p:grpSpPr>
        <p:sp>
          <p:nvSpPr>
            <p:cNvPr id="50" name="TextBox 110"/>
            <p:cNvSpPr txBox="1"/>
            <p:nvPr/>
          </p:nvSpPr>
          <p:spPr>
            <a:xfrm>
              <a:off x="4308955" y="1290403"/>
              <a:ext cx="861756" cy="246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1" tIns="45711" rIns="45711" bIns="45711" numCol="1" spcCol="38094"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疑似失联预警</a:t>
              </a:r>
            </a:p>
          </p:txBody>
        </p:sp>
        <p:grpSp>
          <p:nvGrpSpPr>
            <p:cNvPr id="51" name="组合 50"/>
            <p:cNvGrpSpPr/>
            <p:nvPr/>
          </p:nvGrpSpPr>
          <p:grpSpPr>
            <a:xfrm>
              <a:off x="4482975" y="761200"/>
              <a:ext cx="498476" cy="515938"/>
              <a:chOff x="2619375" y="2281238"/>
              <a:chExt cx="498476" cy="515938"/>
            </a:xfrm>
          </p:grpSpPr>
          <p:sp>
            <p:nvSpPr>
              <p:cNvPr id="52" name="Freeform 105"/>
              <p:cNvSpPr>
                <a:spLocks/>
              </p:cNvSpPr>
              <p:nvPr/>
            </p:nvSpPr>
            <p:spPr bwMode="auto">
              <a:xfrm>
                <a:off x="2684463" y="2281238"/>
                <a:ext cx="433388" cy="436563"/>
              </a:xfrm>
              <a:custGeom>
                <a:avLst/>
                <a:gdLst>
                  <a:gd name="T0" fmla="*/ 93 w 120"/>
                  <a:gd name="T1" fmla="*/ 91 h 121"/>
                  <a:gd name="T2" fmla="*/ 90 w 120"/>
                  <a:gd name="T3" fmla="*/ 27 h 121"/>
                  <a:gd name="T4" fmla="*/ 26 w 120"/>
                  <a:gd name="T5" fmla="*/ 30 h 121"/>
                  <a:gd name="T6" fmla="*/ 23 w 120"/>
                  <a:gd name="T7" fmla="*/ 88 h 121"/>
                  <a:gd name="T8" fmla="*/ 14 w 120"/>
                  <a:gd name="T9" fmla="*/ 91 h 121"/>
                  <a:gd name="T10" fmla="*/ 19 w 120"/>
                  <a:gd name="T11" fmla="*/ 23 h 121"/>
                  <a:gd name="T12" fmla="*/ 97 w 120"/>
                  <a:gd name="T13" fmla="*/ 20 h 121"/>
                  <a:gd name="T14" fmla="*/ 100 w 120"/>
                  <a:gd name="T15" fmla="*/ 98 h 121"/>
                  <a:gd name="T16" fmla="*/ 33 w 120"/>
                  <a:gd name="T17" fmla="*/ 109 h 121"/>
                  <a:gd name="T18" fmla="*/ 35 w 120"/>
                  <a:gd name="T19" fmla="*/ 99 h 121"/>
                  <a:gd name="T20" fmla="*/ 93 w 120"/>
                  <a:gd name="T21" fmla="*/ 9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21">
                    <a:moveTo>
                      <a:pt x="93" y="91"/>
                    </a:moveTo>
                    <a:cubicBezTo>
                      <a:pt x="110" y="73"/>
                      <a:pt x="109" y="44"/>
                      <a:pt x="90" y="27"/>
                    </a:cubicBezTo>
                    <a:cubicBezTo>
                      <a:pt x="72" y="10"/>
                      <a:pt x="43" y="11"/>
                      <a:pt x="26" y="30"/>
                    </a:cubicBezTo>
                    <a:cubicBezTo>
                      <a:pt x="11" y="46"/>
                      <a:pt x="10" y="71"/>
                      <a:pt x="23" y="88"/>
                    </a:cubicBezTo>
                    <a:cubicBezTo>
                      <a:pt x="20" y="88"/>
                      <a:pt x="17" y="89"/>
                      <a:pt x="14" y="91"/>
                    </a:cubicBezTo>
                    <a:cubicBezTo>
                      <a:pt x="0" y="71"/>
                      <a:pt x="1" y="42"/>
                      <a:pt x="19" y="23"/>
                    </a:cubicBezTo>
                    <a:cubicBezTo>
                      <a:pt x="39" y="1"/>
                      <a:pt x="74" y="0"/>
                      <a:pt x="97" y="20"/>
                    </a:cubicBezTo>
                    <a:cubicBezTo>
                      <a:pt x="119" y="41"/>
                      <a:pt x="120" y="75"/>
                      <a:pt x="100" y="98"/>
                    </a:cubicBezTo>
                    <a:cubicBezTo>
                      <a:pt x="82" y="117"/>
                      <a:pt x="55" y="121"/>
                      <a:pt x="33" y="109"/>
                    </a:cubicBezTo>
                    <a:cubicBezTo>
                      <a:pt x="35" y="106"/>
                      <a:pt x="35" y="102"/>
                      <a:pt x="35" y="99"/>
                    </a:cubicBezTo>
                    <a:cubicBezTo>
                      <a:pt x="53" y="111"/>
                      <a:pt x="78" y="108"/>
                      <a:pt x="93" y="9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3" name="Freeform 106"/>
              <p:cNvSpPr>
                <a:spLocks/>
              </p:cNvSpPr>
              <p:nvPr/>
            </p:nvSpPr>
            <p:spPr bwMode="auto">
              <a:xfrm>
                <a:off x="2954338" y="2551113"/>
                <a:ext cx="25400" cy="22225"/>
              </a:xfrm>
              <a:custGeom>
                <a:avLst/>
                <a:gdLst>
                  <a:gd name="T0" fmla="*/ 1 w 7"/>
                  <a:gd name="T1" fmla="*/ 1 h 6"/>
                  <a:gd name="T2" fmla="*/ 2 w 7"/>
                  <a:gd name="T3" fmla="*/ 0 h 6"/>
                  <a:gd name="T4" fmla="*/ 7 w 7"/>
                  <a:gd name="T5" fmla="*/ 5 h 6"/>
                  <a:gd name="T6" fmla="*/ 5 w 7"/>
                  <a:gd name="T7" fmla="*/ 6 h 6"/>
                  <a:gd name="T8" fmla="*/ 0 w 7"/>
                  <a:gd name="T9" fmla="*/ 2 h 6"/>
                  <a:gd name="T10" fmla="*/ 1 w 7"/>
                  <a:gd name="T11" fmla="*/ 1 h 6"/>
                </a:gdLst>
                <a:ahLst/>
                <a:cxnLst>
                  <a:cxn ang="0">
                    <a:pos x="T0" y="T1"/>
                  </a:cxn>
                  <a:cxn ang="0">
                    <a:pos x="T2" y="T3"/>
                  </a:cxn>
                  <a:cxn ang="0">
                    <a:pos x="T4" y="T5"/>
                  </a:cxn>
                  <a:cxn ang="0">
                    <a:pos x="T6" y="T7"/>
                  </a:cxn>
                  <a:cxn ang="0">
                    <a:pos x="T8" y="T9"/>
                  </a:cxn>
                  <a:cxn ang="0">
                    <a:pos x="T10" y="T11"/>
                  </a:cxn>
                </a:cxnLst>
                <a:rect l="0" t="0" r="r" b="b"/>
                <a:pathLst>
                  <a:path w="7" h="6">
                    <a:moveTo>
                      <a:pt x="1" y="1"/>
                    </a:moveTo>
                    <a:cubicBezTo>
                      <a:pt x="2" y="1"/>
                      <a:pt x="2" y="0"/>
                      <a:pt x="2" y="0"/>
                    </a:cubicBezTo>
                    <a:cubicBezTo>
                      <a:pt x="7" y="5"/>
                      <a:pt x="7" y="5"/>
                      <a:pt x="7" y="5"/>
                    </a:cubicBezTo>
                    <a:cubicBezTo>
                      <a:pt x="5" y="6"/>
                      <a:pt x="5" y="6"/>
                      <a:pt x="5" y="6"/>
                    </a:cubicBezTo>
                    <a:cubicBezTo>
                      <a:pt x="0" y="2"/>
                      <a:pt x="0" y="2"/>
                      <a:pt x="0" y="2"/>
                    </a:cubicBezTo>
                    <a:cubicBezTo>
                      <a:pt x="1" y="2"/>
                      <a:pt x="1" y="1"/>
                      <a:pt x="1"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4" name="Freeform 107"/>
              <p:cNvSpPr>
                <a:spLocks/>
              </p:cNvSpPr>
              <p:nvPr/>
            </p:nvSpPr>
            <p:spPr bwMode="auto">
              <a:xfrm>
                <a:off x="2959100" y="2451101"/>
                <a:ext cx="28575" cy="93663"/>
              </a:xfrm>
              <a:custGeom>
                <a:avLst/>
                <a:gdLst>
                  <a:gd name="T0" fmla="*/ 3 w 8"/>
                  <a:gd name="T1" fmla="*/ 26 h 26"/>
                  <a:gd name="T2" fmla="*/ 3 w 8"/>
                  <a:gd name="T3" fmla="*/ 26 h 26"/>
                  <a:gd name="T4" fmla="*/ 1 w 8"/>
                  <a:gd name="T5" fmla="*/ 24 h 26"/>
                  <a:gd name="T6" fmla="*/ 0 w 8"/>
                  <a:gd name="T7" fmla="*/ 2 h 26"/>
                  <a:gd name="T8" fmla="*/ 0 w 8"/>
                  <a:gd name="T9" fmla="*/ 2 h 26"/>
                  <a:gd name="T10" fmla="*/ 2 w 8"/>
                  <a:gd name="T11" fmla="*/ 0 h 26"/>
                  <a:gd name="T12" fmla="*/ 3 w 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8" h="26">
                    <a:moveTo>
                      <a:pt x="3" y="26"/>
                    </a:moveTo>
                    <a:cubicBezTo>
                      <a:pt x="3" y="26"/>
                      <a:pt x="3" y="26"/>
                      <a:pt x="3" y="26"/>
                    </a:cubicBezTo>
                    <a:cubicBezTo>
                      <a:pt x="1" y="24"/>
                      <a:pt x="1" y="24"/>
                      <a:pt x="1" y="24"/>
                    </a:cubicBezTo>
                    <a:cubicBezTo>
                      <a:pt x="5" y="17"/>
                      <a:pt x="5" y="8"/>
                      <a:pt x="0" y="2"/>
                    </a:cubicBezTo>
                    <a:cubicBezTo>
                      <a:pt x="0" y="2"/>
                      <a:pt x="0" y="2"/>
                      <a:pt x="0" y="2"/>
                    </a:cubicBezTo>
                    <a:cubicBezTo>
                      <a:pt x="2" y="0"/>
                      <a:pt x="2" y="0"/>
                      <a:pt x="2" y="0"/>
                    </a:cubicBezTo>
                    <a:cubicBezTo>
                      <a:pt x="8" y="8"/>
                      <a:pt x="8" y="18"/>
                      <a:pt x="3" y="2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5" name="Freeform 108"/>
              <p:cNvSpPr>
                <a:spLocks/>
              </p:cNvSpPr>
              <p:nvPr/>
            </p:nvSpPr>
            <p:spPr bwMode="auto">
              <a:xfrm>
                <a:off x="2854325" y="2559051"/>
                <a:ext cx="96838" cy="28575"/>
              </a:xfrm>
              <a:custGeom>
                <a:avLst/>
                <a:gdLst>
                  <a:gd name="T0" fmla="*/ 25 w 27"/>
                  <a:gd name="T1" fmla="*/ 0 h 8"/>
                  <a:gd name="T2" fmla="*/ 27 w 27"/>
                  <a:gd name="T3" fmla="*/ 1 h 8"/>
                  <a:gd name="T4" fmla="*/ 0 w 27"/>
                  <a:gd name="T5" fmla="*/ 3 h 8"/>
                  <a:gd name="T6" fmla="*/ 2 w 27"/>
                  <a:gd name="T7" fmla="*/ 1 h 8"/>
                  <a:gd name="T8" fmla="*/ 2 w 27"/>
                  <a:gd name="T9" fmla="*/ 1 h 8"/>
                  <a:gd name="T10" fmla="*/ 25 w 27"/>
                  <a:gd name="T11" fmla="*/ 0 h 8"/>
                </a:gdLst>
                <a:ahLst/>
                <a:cxnLst>
                  <a:cxn ang="0">
                    <a:pos x="T0" y="T1"/>
                  </a:cxn>
                  <a:cxn ang="0">
                    <a:pos x="T2" y="T3"/>
                  </a:cxn>
                  <a:cxn ang="0">
                    <a:pos x="T4" y="T5"/>
                  </a:cxn>
                  <a:cxn ang="0">
                    <a:pos x="T6" y="T7"/>
                  </a:cxn>
                  <a:cxn ang="0">
                    <a:pos x="T8" y="T9"/>
                  </a:cxn>
                  <a:cxn ang="0">
                    <a:pos x="T10" y="T11"/>
                  </a:cxn>
                </a:cxnLst>
                <a:rect l="0" t="0" r="r" b="b"/>
                <a:pathLst>
                  <a:path w="27" h="8">
                    <a:moveTo>
                      <a:pt x="25" y="0"/>
                    </a:moveTo>
                    <a:cubicBezTo>
                      <a:pt x="27" y="1"/>
                      <a:pt x="27" y="1"/>
                      <a:pt x="27" y="1"/>
                    </a:cubicBezTo>
                    <a:cubicBezTo>
                      <a:pt x="19" y="7"/>
                      <a:pt x="9" y="8"/>
                      <a:pt x="0" y="3"/>
                    </a:cubicBezTo>
                    <a:cubicBezTo>
                      <a:pt x="2" y="1"/>
                      <a:pt x="2" y="1"/>
                      <a:pt x="2" y="1"/>
                    </a:cubicBezTo>
                    <a:cubicBezTo>
                      <a:pt x="2" y="1"/>
                      <a:pt x="2" y="1"/>
                      <a:pt x="2" y="1"/>
                    </a:cubicBezTo>
                    <a:cubicBezTo>
                      <a:pt x="9" y="5"/>
                      <a:pt x="18" y="5"/>
                      <a:pt x="25"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6" name="Freeform 109"/>
              <p:cNvSpPr>
                <a:spLocks/>
              </p:cNvSpPr>
              <p:nvPr/>
            </p:nvSpPr>
            <p:spPr bwMode="auto">
              <a:xfrm>
                <a:off x="2951163" y="2544763"/>
                <a:ext cx="11113" cy="14288"/>
              </a:xfrm>
              <a:custGeom>
                <a:avLst/>
                <a:gdLst>
                  <a:gd name="T0" fmla="*/ 0 w 3"/>
                  <a:gd name="T1" fmla="*/ 1 h 4"/>
                  <a:gd name="T2" fmla="*/ 1 w 3"/>
                  <a:gd name="T3" fmla="*/ 0 h 4"/>
                  <a:gd name="T4" fmla="*/ 3 w 3"/>
                  <a:gd name="T5" fmla="*/ 2 h 4"/>
                  <a:gd name="T6" fmla="*/ 2 w 3"/>
                  <a:gd name="T7" fmla="*/ 3 h 4"/>
                  <a:gd name="T8" fmla="*/ 1 w 3"/>
                  <a:gd name="T9" fmla="*/ 4 h 4"/>
                  <a:gd name="T10" fmla="*/ 0 w 3"/>
                  <a:gd name="T11" fmla="*/ 2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cubicBezTo>
                      <a:pt x="1" y="1"/>
                      <a:pt x="1" y="1"/>
                      <a:pt x="1" y="0"/>
                    </a:cubicBezTo>
                    <a:cubicBezTo>
                      <a:pt x="3" y="2"/>
                      <a:pt x="3" y="2"/>
                      <a:pt x="3" y="2"/>
                    </a:cubicBezTo>
                    <a:cubicBezTo>
                      <a:pt x="3" y="2"/>
                      <a:pt x="3" y="3"/>
                      <a:pt x="2" y="3"/>
                    </a:cubicBezTo>
                    <a:cubicBezTo>
                      <a:pt x="2" y="3"/>
                      <a:pt x="2" y="4"/>
                      <a:pt x="1" y="4"/>
                    </a:cubicBezTo>
                    <a:cubicBezTo>
                      <a:pt x="0" y="2"/>
                      <a:pt x="0" y="2"/>
                      <a:pt x="0" y="2"/>
                    </a:cubicBezTo>
                    <a:cubicBezTo>
                      <a:pt x="0" y="2"/>
                      <a:pt x="0" y="2"/>
                      <a:pt x="0"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7" name="Freeform 110"/>
              <p:cNvSpPr>
                <a:spLocks/>
              </p:cNvSpPr>
              <p:nvPr/>
            </p:nvSpPr>
            <p:spPr bwMode="auto">
              <a:xfrm>
                <a:off x="2933700" y="2530476"/>
                <a:ext cx="20638" cy="20638"/>
              </a:xfrm>
              <a:custGeom>
                <a:avLst/>
                <a:gdLst>
                  <a:gd name="T0" fmla="*/ 6 w 6"/>
                  <a:gd name="T1" fmla="*/ 4 h 6"/>
                  <a:gd name="T2" fmla="*/ 5 w 6"/>
                  <a:gd name="T3" fmla="*/ 5 h 6"/>
                  <a:gd name="T4" fmla="*/ 5 w 6"/>
                  <a:gd name="T5" fmla="*/ 6 h 6"/>
                  <a:gd name="T6" fmla="*/ 0 w 6"/>
                  <a:gd name="T7" fmla="*/ 2 h 6"/>
                  <a:gd name="T8" fmla="*/ 1 w 6"/>
                  <a:gd name="T9" fmla="*/ 0 h 6"/>
                  <a:gd name="T10" fmla="*/ 6 w 6"/>
                  <a:gd name="T11" fmla="*/ 4 h 6"/>
                </a:gdLst>
                <a:ahLst/>
                <a:cxnLst>
                  <a:cxn ang="0">
                    <a:pos x="T0" y="T1"/>
                  </a:cxn>
                  <a:cxn ang="0">
                    <a:pos x="T2" y="T3"/>
                  </a:cxn>
                  <a:cxn ang="0">
                    <a:pos x="T4" y="T5"/>
                  </a:cxn>
                  <a:cxn ang="0">
                    <a:pos x="T6" y="T7"/>
                  </a:cxn>
                  <a:cxn ang="0">
                    <a:pos x="T8" y="T9"/>
                  </a:cxn>
                  <a:cxn ang="0">
                    <a:pos x="T10" y="T11"/>
                  </a:cxn>
                </a:cxnLst>
                <a:rect l="0" t="0" r="r" b="b"/>
                <a:pathLst>
                  <a:path w="6" h="6">
                    <a:moveTo>
                      <a:pt x="6" y="4"/>
                    </a:moveTo>
                    <a:cubicBezTo>
                      <a:pt x="6" y="5"/>
                      <a:pt x="6" y="5"/>
                      <a:pt x="5" y="5"/>
                    </a:cubicBezTo>
                    <a:cubicBezTo>
                      <a:pt x="5" y="6"/>
                      <a:pt x="5" y="6"/>
                      <a:pt x="5" y="6"/>
                    </a:cubicBezTo>
                    <a:cubicBezTo>
                      <a:pt x="0" y="2"/>
                      <a:pt x="0" y="2"/>
                      <a:pt x="0" y="2"/>
                    </a:cubicBezTo>
                    <a:cubicBezTo>
                      <a:pt x="1" y="0"/>
                      <a:pt x="1" y="0"/>
                      <a:pt x="1" y="0"/>
                    </a:cubicBezTo>
                    <a:lnTo>
                      <a:pt x="6" y="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8" name="Freeform 111"/>
              <p:cNvSpPr>
                <a:spLocks/>
              </p:cNvSpPr>
              <p:nvPr/>
            </p:nvSpPr>
            <p:spPr bwMode="auto">
              <a:xfrm>
                <a:off x="2619375" y="2620963"/>
                <a:ext cx="173038" cy="176213"/>
              </a:xfrm>
              <a:custGeom>
                <a:avLst/>
                <a:gdLst>
                  <a:gd name="T0" fmla="*/ 48 w 48"/>
                  <a:gd name="T1" fmla="*/ 18 h 49"/>
                  <a:gd name="T2" fmla="*/ 26 w 48"/>
                  <a:gd name="T3" fmla="*/ 42 h 49"/>
                  <a:gd name="T4" fmla="*/ 6 w 48"/>
                  <a:gd name="T5" fmla="*/ 45 h 49"/>
                  <a:gd name="T6" fmla="*/ 6 w 48"/>
                  <a:gd name="T7" fmla="*/ 44 h 49"/>
                  <a:gd name="T8" fmla="*/ 7 w 48"/>
                  <a:gd name="T9" fmla="*/ 24 h 49"/>
                  <a:gd name="T10" fmla="*/ 29 w 48"/>
                  <a:gd name="T11" fmla="*/ 0 h 49"/>
                  <a:gd name="T12" fmla="*/ 37 w 48"/>
                  <a:gd name="T13" fmla="*/ 10 h 49"/>
                  <a:gd name="T14" fmla="*/ 48 w 48"/>
                  <a:gd name="T15" fmla="*/ 1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9">
                    <a:moveTo>
                      <a:pt x="48" y="18"/>
                    </a:moveTo>
                    <a:cubicBezTo>
                      <a:pt x="26" y="42"/>
                      <a:pt x="26" y="42"/>
                      <a:pt x="26" y="42"/>
                    </a:cubicBezTo>
                    <a:cubicBezTo>
                      <a:pt x="21" y="48"/>
                      <a:pt x="11" y="49"/>
                      <a:pt x="6" y="45"/>
                    </a:cubicBezTo>
                    <a:cubicBezTo>
                      <a:pt x="6" y="44"/>
                      <a:pt x="6" y="44"/>
                      <a:pt x="6" y="44"/>
                    </a:cubicBezTo>
                    <a:cubicBezTo>
                      <a:pt x="0" y="39"/>
                      <a:pt x="1" y="30"/>
                      <a:pt x="7" y="24"/>
                    </a:cubicBezTo>
                    <a:cubicBezTo>
                      <a:pt x="29" y="0"/>
                      <a:pt x="29" y="0"/>
                      <a:pt x="29" y="0"/>
                    </a:cubicBezTo>
                    <a:cubicBezTo>
                      <a:pt x="31" y="4"/>
                      <a:pt x="34" y="7"/>
                      <a:pt x="37" y="10"/>
                    </a:cubicBezTo>
                    <a:cubicBezTo>
                      <a:pt x="41" y="13"/>
                      <a:pt x="44" y="16"/>
                      <a:pt x="48" y="1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59" name="Freeform 112"/>
              <p:cNvSpPr>
                <a:spLocks/>
              </p:cNvSpPr>
              <p:nvPr/>
            </p:nvSpPr>
            <p:spPr bwMode="auto">
              <a:xfrm>
                <a:off x="2735263" y="2598738"/>
                <a:ext cx="74613" cy="76200"/>
              </a:xfrm>
              <a:custGeom>
                <a:avLst/>
                <a:gdLst>
                  <a:gd name="T0" fmla="*/ 21 w 21"/>
                  <a:gd name="T1" fmla="*/ 11 h 21"/>
                  <a:gd name="T2" fmla="*/ 19 w 21"/>
                  <a:gd name="T3" fmla="*/ 21 h 21"/>
                  <a:gd name="T4" fmla="*/ 8 w 21"/>
                  <a:gd name="T5" fmla="*/ 13 h 21"/>
                  <a:gd name="T6" fmla="*/ 0 w 21"/>
                  <a:gd name="T7" fmla="*/ 3 h 21"/>
                  <a:gd name="T8" fmla="*/ 9 w 21"/>
                  <a:gd name="T9" fmla="*/ 0 h 21"/>
                  <a:gd name="T10" fmla="*/ 15 w 21"/>
                  <a:gd name="T11" fmla="*/ 6 h 21"/>
                  <a:gd name="T12" fmla="*/ 21 w 21"/>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21" y="11"/>
                    </a:moveTo>
                    <a:cubicBezTo>
                      <a:pt x="21" y="14"/>
                      <a:pt x="21" y="18"/>
                      <a:pt x="19" y="21"/>
                    </a:cubicBezTo>
                    <a:cubicBezTo>
                      <a:pt x="15" y="18"/>
                      <a:pt x="12" y="16"/>
                      <a:pt x="8" y="13"/>
                    </a:cubicBezTo>
                    <a:cubicBezTo>
                      <a:pt x="5" y="10"/>
                      <a:pt x="2" y="7"/>
                      <a:pt x="0" y="3"/>
                    </a:cubicBezTo>
                    <a:cubicBezTo>
                      <a:pt x="3" y="1"/>
                      <a:pt x="6" y="0"/>
                      <a:pt x="9" y="0"/>
                    </a:cubicBezTo>
                    <a:cubicBezTo>
                      <a:pt x="11" y="2"/>
                      <a:pt x="12" y="4"/>
                      <a:pt x="15" y="6"/>
                    </a:cubicBezTo>
                    <a:cubicBezTo>
                      <a:pt x="17" y="8"/>
                      <a:pt x="19" y="10"/>
                      <a:pt x="21"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0" name="Freeform 113"/>
              <p:cNvSpPr>
                <a:spLocks/>
              </p:cNvSpPr>
              <p:nvPr/>
            </p:nvSpPr>
            <p:spPr bwMode="auto">
              <a:xfrm>
                <a:off x="2825750" y="2559051"/>
                <a:ext cx="20638" cy="22225"/>
              </a:xfrm>
              <a:custGeom>
                <a:avLst/>
                <a:gdLst>
                  <a:gd name="T0" fmla="*/ 6 w 6"/>
                  <a:gd name="T1" fmla="*/ 1 h 6"/>
                  <a:gd name="T2" fmla="*/ 1 w 6"/>
                  <a:gd name="T3" fmla="*/ 6 h 6"/>
                  <a:gd name="T4" fmla="*/ 0 w 6"/>
                  <a:gd name="T5" fmla="*/ 4 h 6"/>
                  <a:gd name="T6" fmla="*/ 4 w 6"/>
                  <a:gd name="T7" fmla="*/ 0 h 6"/>
                  <a:gd name="T8" fmla="*/ 5 w 6"/>
                  <a:gd name="T9" fmla="*/ 0 h 6"/>
                  <a:gd name="T10" fmla="*/ 6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6" y="1"/>
                    </a:moveTo>
                    <a:cubicBezTo>
                      <a:pt x="1" y="6"/>
                      <a:pt x="1" y="6"/>
                      <a:pt x="1" y="6"/>
                    </a:cubicBezTo>
                    <a:cubicBezTo>
                      <a:pt x="0" y="4"/>
                      <a:pt x="0" y="4"/>
                      <a:pt x="0" y="4"/>
                    </a:cubicBezTo>
                    <a:cubicBezTo>
                      <a:pt x="4" y="0"/>
                      <a:pt x="4" y="0"/>
                      <a:pt x="4" y="0"/>
                    </a:cubicBezTo>
                    <a:cubicBezTo>
                      <a:pt x="4" y="0"/>
                      <a:pt x="5" y="0"/>
                      <a:pt x="5" y="0"/>
                    </a:cubicBezTo>
                    <a:cubicBezTo>
                      <a:pt x="5" y="1"/>
                      <a:pt x="6" y="1"/>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1" name="Freeform 114"/>
              <p:cNvSpPr>
                <a:spLocks/>
              </p:cNvSpPr>
              <p:nvPr/>
            </p:nvSpPr>
            <p:spPr bwMode="auto">
              <a:xfrm>
                <a:off x="2840038" y="2551113"/>
                <a:ext cx="14288" cy="11113"/>
              </a:xfrm>
              <a:custGeom>
                <a:avLst/>
                <a:gdLst>
                  <a:gd name="T0" fmla="*/ 4 w 4"/>
                  <a:gd name="T1" fmla="*/ 1 h 3"/>
                  <a:gd name="T2" fmla="*/ 2 w 4"/>
                  <a:gd name="T3" fmla="*/ 3 h 3"/>
                  <a:gd name="T4" fmla="*/ 1 w 4"/>
                  <a:gd name="T5" fmla="*/ 2 h 3"/>
                  <a:gd name="T6" fmla="*/ 0 w 4"/>
                  <a:gd name="T7" fmla="*/ 2 h 3"/>
                  <a:gd name="T8" fmla="*/ 2 w 4"/>
                  <a:gd name="T9" fmla="*/ 0 h 3"/>
                  <a:gd name="T10" fmla="*/ 3 w 4"/>
                  <a:gd name="T11" fmla="*/ 0 h 3"/>
                  <a:gd name="T12" fmla="*/ 4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1"/>
                    </a:moveTo>
                    <a:cubicBezTo>
                      <a:pt x="2" y="3"/>
                      <a:pt x="2" y="3"/>
                      <a:pt x="2" y="3"/>
                    </a:cubicBezTo>
                    <a:cubicBezTo>
                      <a:pt x="2" y="3"/>
                      <a:pt x="1" y="3"/>
                      <a:pt x="1" y="2"/>
                    </a:cubicBezTo>
                    <a:cubicBezTo>
                      <a:pt x="1" y="2"/>
                      <a:pt x="0" y="2"/>
                      <a:pt x="0" y="2"/>
                    </a:cubicBezTo>
                    <a:cubicBezTo>
                      <a:pt x="2" y="0"/>
                      <a:pt x="2" y="0"/>
                      <a:pt x="2" y="0"/>
                    </a:cubicBezTo>
                    <a:cubicBezTo>
                      <a:pt x="2" y="0"/>
                      <a:pt x="2" y="0"/>
                      <a:pt x="3" y="0"/>
                    </a:cubicBezTo>
                    <a:cubicBezTo>
                      <a:pt x="3" y="1"/>
                      <a:pt x="3" y="1"/>
                      <a:pt x="4"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2" name="Freeform 115"/>
              <p:cNvSpPr>
                <a:spLocks/>
              </p:cNvSpPr>
              <p:nvPr/>
            </p:nvSpPr>
            <p:spPr bwMode="auto">
              <a:xfrm>
                <a:off x="2846388" y="2533651"/>
                <a:ext cx="22225" cy="22225"/>
              </a:xfrm>
              <a:custGeom>
                <a:avLst/>
                <a:gdLst>
                  <a:gd name="T0" fmla="*/ 6 w 6"/>
                  <a:gd name="T1" fmla="*/ 2 h 6"/>
                  <a:gd name="T2" fmla="*/ 2 w 6"/>
                  <a:gd name="T3" fmla="*/ 6 h 6"/>
                  <a:gd name="T4" fmla="*/ 1 w 6"/>
                  <a:gd name="T5" fmla="*/ 5 h 6"/>
                  <a:gd name="T6" fmla="*/ 0 w 6"/>
                  <a:gd name="T7" fmla="*/ 5 h 6"/>
                  <a:gd name="T8" fmla="*/ 4 w 6"/>
                  <a:gd name="T9" fmla="*/ 0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2" y="6"/>
                      <a:pt x="2" y="6"/>
                      <a:pt x="2" y="6"/>
                    </a:cubicBezTo>
                    <a:cubicBezTo>
                      <a:pt x="1" y="6"/>
                      <a:pt x="1" y="6"/>
                      <a:pt x="1" y="5"/>
                    </a:cubicBezTo>
                    <a:cubicBezTo>
                      <a:pt x="0" y="5"/>
                      <a:pt x="0" y="5"/>
                      <a:pt x="0" y="5"/>
                    </a:cubicBezTo>
                    <a:cubicBezTo>
                      <a:pt x="4" y="0"/>
                      <a:pt x="4" y="0"/>
                      <a:pt x="4" y="0"/>
                    </a:cubicBezTo>
                    <a:lnTo>
                      <a:pt x="6" y="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3" name="Freeform 116"/>
              <p:cNvSpPr>
                <a:spLocks/>
              </p:cNvSpPr>
              <p:nvPr/>
            </p:nvSpPr>
            <p:spPr bwMode="auto">
              <a:xfrm>
                <a:off x="2930525" y="2443163"/>
                <a:ext cx="20638" cy="22225"/>
              </a:xfrm>
              <a:custGeom>
                <a:avLst/>
                <a:gdLst>
                  <a:gd name="T0" fmla="*/ 6 w 6"/>
                  <a:gd name="T1" fmla="*/ 1 h 6"/>
                  <a:gd name="T2" fmla="*/ 2 w 6"/>
                  <a:gd name="T3" fmla="*/ 6 h 6"/>
                  <a:gd name="T4" fmla="*/ 0 w 6"/>
                  <a:gd name="T5" fmla="*/ 4 h 6"/>
                  <a:gd name="T6" fmla="*/ 4 w 6"/>
                  <a:gd name="T7" fmla="*/ 0 h 6"/>
                  <a:gd name="T8" fmla="*/ 5 w 6"/>
                  <a:gd name="T9" fmla="*/ 0 h 6"/>
                  <a:gd name="T10" fmla="*/ 6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6" y="1"/>
                    </a:moveTo>
                    <a:cubicBezTo>
                      <a:pt x="2" y="6"/>
                      <a:pt x="2" y="6"/>
                      <a:pt x="2" y="6"/>
                    </a:cubicBezTo>
                    <a:cubicBezTo>
                      <a:pt x="0" y="4"/>
                      <a:pt x="0" y="4"/>
                      <a:pt x="0" y="4"/>
                    </a:cubicBezTo>
                    <a:cubicBezTo>
                      <a:pt x="4" y="0"/>
                      <a:pt x="4" y="0"/>
                      <a:pt x="4" y="0"/>
                    </a:cubicBezTo>
                    <a:cubicBezTo>
                      <a:pt x="5" y="0"/>
                      <a:pt x="5" y="0"/>
                      <a:pt x="5" y="0"/>
                    </a:cubicBezTo>
                    <a:cubicBezTo>
                      <a:pt x="5" y="1"/>
                      <a:pt x="6" y="1"/>
                      <a:pt x="6"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4" name="Freeform 117"/>
              <p:cNvSpPr>
                <a:spLocks/>
              </p:cNvSpPr>
              <p:nvPr/>
            </p:nvSpPr>
            <p:spPr bwMode="auto">
              <a:xfrm>
                <a:off x="2944813" y="2436813"/>
                <a:ext cx="14288" cy="9525"/>
              </a:xfrm>
              <a:custGeom>
                <a:avLst/>
                <a:gdLst>
                  <a:gd name="T0" fmla="*/ 4 w 4"/>
                  <a:gd name="T1" fmla="*/ 1 h 3"/>
                  <a:gd name="T2" fmla="*/ 2 w 4"/>
                  <a:gd name="T3" fmla="*/ 3 h 3"/>
                  <a:gd name="T4" fmla="*/ 1 w 4"/>
                  <a:gd name="T5" fmla="*/ 2 h 3"/>
                  <a:gd name="T6" fmla="*/ 0 w 4"/>
                  <a:gd name="T7" fmla="*/ 2 h 3"/>
                  <a:gd name="T8" fmla="*/ 2 w 4"/>
                  <a:gd name="T9" fmla="*/ 0 h 3"/>
                  <a:gd name="T10" fmla="*/ 3 w 4"/>
                  <a:gd name="T11" fmla="*/ 1 h 3"/>
                  <a:gd name="T12" fmla="*/ 4 w 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1"/>
                    </a:moveTo>
                    <a:cubicBezTo>
                      <a:pt x="2" y="3"/>
                      <a:pt x="2" y="3"/>
                      <a:pt x="2" y="3"/>
                    </a:cubicBezTo>
                    <a:cubicBezTo>
                      <a:pt x="2" y="3"/>
                      <a:pt x="1" y="3"/>
                      <a:pt x="1" y="2"/>
                    </a:cubicBezTo>
                    <a:cubicBezTo>
                      <a:pt x="1" y="2"/>
                      <a:pt x="1" y="2"/>
                      <a:pt x="0" y="2"/>
                    </a:cubicBezTo>
                    <a:cubicBezTo>
                      <a:pt x="2" y="0"/>
                      <a:pt x="2" y="0"/>
                      <a:pt x="2" y="0"/>
                    </a:cubicBezTo>
                    <a:cubicBezTo>
                      <a:pt x="2" y="0"/>
                      <a:pt x="3" y="0"/>
                      <a:pt x="3" y="1"/>
                    </a:cubicBezTo>
                    <a:cubicBezTo>
                      <a:pt x="3" y="1"/>
                      <a:pt x="4" y="1"/>
                      <a:pt x="4"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5" name="Freeform 118"/>
              <p:cNvSpPr>
                <a:spLocks/>
              </p:cNvSpPr>
              <p:nvPr/>
            </p:nvSpPr>
            <p:spPr bwMode="auto">
              <a:xfrm>
                <a:off x="2951163" y="2417763"/>
                <a:ext cx="22225" cy="22225"/>
              </a:xfrm>
              <a:custGeom>
                <a:avLst/>
                <a:gdLst>
                  <a:gd name="T0" fmla="*/ 6 w 6"/>
                  <a:gd name="T1" fmla="*/ 2 h 6"/>
                  <a:gd name="T2" fmla="*/ 2 w 6"/>
                  <a:gd name="T3" fmla="*/ 6 h 6"/>
                  <a:gd name="T4" fmla="*/ 1 w 6"/>
                  <a:gd name="T5" fmla="*/ 6 h 6"/>
                  <a:gd name="T6" fmla="*/ 0 w 6"/>
                  <a:gd name="T7" fmla="*/ 5 h 6"/>
                  <a:gd name="T8" fmla="*/ 4 w 6"/>
                  <a:gd name="T9" fmla="*/ 0 h 6"/>
                  <a:gd name="T10" fmla="*/ 6 w 6"/>
                  <a:gd name="T11" fmla="*/ 2 h 6"/>
                </a:gdLst>
                <a:ahLst/>
                <a:cxnLst>
                  <a:cxn ang="0">
                    <a:pos x="T0" y="T1"/>
                  </a:cxn>
                  <a:cxn ang="0">
                    <a:pos x="T2" y="T3"/>
                  </a:cxn>
                  <a:cxn ang="0">
                    <a:pos x="T4" y="T5"/>
                  </a:cxn>
                  <a:cxn ang="0">
                    <a:pos x="T6" y="T7"/>
                  </a:cxn>
                  <a:cxn ang="0">
                    <a:pos x="T8" y="T9"/>
                  </a:cxn>
                  <a:cxn ang="0">
                    <a:pos x="T10" y="T11"/>
                  </a:cxn>
                </a:cxnLst>
                <a:rect l="0" t="0" r="r" b="b"/>
                <a:pathLst>
                  <a:path w="6" h="6">
                    <a:moveTo>
                      <a:pt x="6" y="2"/>
                    </a:moveTo>
                    <a:cubicBezTo>
                      <a:pt x="2" y="6"/>
                      <a:pt x="2" y="6"/>
                      <a:pt x="2" y="6"/>
                    </a:cubicBezTo>
                    <a:cubicBezTo>
                      <a:pt x="2" y="6"/>
                      <a:pt x="1" y="6"/>
                      <a:pt x="1" y="6"/>
                    </a:cubicBezTo>
                    <a:cubicBezTo>
                      <a:pt x="1" y="5"/>
                      <a:pt x="0" y="5"/>
                      <a:pt x="0" y="5"/>
                    </a:cubicBezTo>
                    <a:cubicBezTo>
                      <a:pt x="4" y="0"/>
                      <a:pt x="4" y="0"/>
                      <a:pt x="4" y="0"/>
                    </a:cubicBezTo>
                    <a:lnTo>
                      <a:pt x="6" y="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6" name="Freeform 119"/>
              <p:cNvSpPr>
                <a:spLocks/>
              </p:cNvSpPr>
              <p:nvPr/>
            </p:nvSpPr>
            <p:spPr bwMode="auto">
              <a:xfrm>
                <a:off x="2809875" y="2454276"/>
                <a:ext cx="30163" cy="93663"/>
              </a:xfrm>
              <a:custGeom>
                <a:avLst/>
                <a:gdLst>
                  <a:gd name="T0" fmla="*/ 8 w 8"/>
                  <a:gd name="T1" fmla="*/ 24 h 26"/>
                  <a:gd name="T2" fmla="*/ 6 w 8"/>
                  <a:gd name="T3" fmla="*/ 26 h 26"/>
                  <a:gd name="T4" fmla="*/ 5 w 8"/>
                  <a:gd name="T5" fmla="*/ 0 h 26"/>
                  <a:gd name="T6" fmla="*/ 7 w 8"/>
                  <a:gd name="T7" fmla="*/ 2 h 26"/>
                  <a:gd name="T8" fmla="*/ 7 w 8"/>
                  <a:gd name="T9" fmla="*/ 2 h 26"/>
                  <a:gd name="T10" fmla="*/ 8 w 8"/>
                  <a:gd name="T11" fmla="*/ 24 h 26"/>
                </a:gdLst>
                <a:ahLst/>
                <a:cxnLst>
                  <a:cxn ang="0">
                    <a:pos x="T0" y="T1"/>
                  </a:cxn>
                  <a:cxn ang="0">
                    <a:pos x="T2" y="T3"/>
                  </a:cxn>
                  <a:cxn ang="0">
                    <a:pos x="T4" y="T5"/>
                  </a:cxn>
                  <a:cxn ang="0">
                    <a:pos x="T6" y="T7"/>
                  </a:cxn>
                  <a:cxn ang="0">
                    <a:pos x="T8" y="T9"/>
                  </a:cxn>
                  <a:cxn ang="0">
                    <a:pos x="T10" y="T11"/>
                  </a:cxn>
                </a:cxnLst>
                <a:rect l="0" t="0" r="r" b="b"/>
                <a:pathLst>
                  <a:path w="8" h="26">
                    <a:moveTo>
                      <a:pt x="8" y="24"/>
                    </a:moveTo>
                    <a:cubicBezTo>
                      <a:pt x="6" y="26"/>
                      <a:pt x="6" y="26"/>
                      <a:pt x="6" y="26"/>
                    </a:cubicBezTo>
                    <a:cubicBezTo>
                      <a:pt x="0" y="18"/>
                      <a:pt x="0" y="8"/>
                      <a:pt x="5" y="0"/>
                    </a:cubicBezTo>
                    <a:cubicBezTo>
                      <a:pt x="7" y="2"/>
                      <a:pt x="7" y="2"/>
                      <a:pt x="7" y="2"/>
                    </a:cubicBezTo>
                    <a:cubicBezTo>
                      <a:pt x="7" y="2"/>
                      <a:pt x="7" y="2"/>
                      <a:pt x="7" y="2"/>
                    </a:cubicBezTo>
                    <a:cubicBezTo>
                      <a:pt x="3" y="9"/>
                      <a:pt x="3" y="17"/>
                      <a:pt x="8" y="2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7" name="Freeform 120"/>
              <p:cNvSpPr>
                <a:spLocks/>
              </p:cNvSpPr>
              <p:nvPr/>
            </p:nvSpPr>
            <p:spPr bwMode="auto">
              <a:xfrm>
                <a:off x="2846388" y="2411413"/>
                <a:ext cx="93663" cy="28575"/>
              </a:xfrm>
              <a:custGeom>
                <a:avLst/>
                <a:gdLst>
                  <a:gd name="T0" fmla="*/ 26 w 26"/>
                  <a:gd name="T1" fmla="*/ 5 h 8"/>
                  <a:gd name="T2" fmla="*/ 25 w 26"/>
                  <a:gd name="T3" fmla="*/ 7 h 8"/>
                  <a:gd name="T4" fmla="*/ 25 w 26"/>
                  <a:gd name="T5" fmla="*/ 7 h 8"/>
                  <a:gd name="T6" fmla="*/ 2 w 26"/>
                  <a:gd name="T7" fmla="*/ 8 h 8"/>
                  <a:gd name="T8" fmla="*/ 0 w 26"/>
                  <a:gd name="T9" fmla="*/ 6 h 8"/>
                  <a:gd name="T10" fmla="*/ 0 w 26"/>
                  <a:gd name="T11" fmla="*/ 6 h 8"/>
                  <a:gd name="T12" fmla="*/ 26 w 26"/>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26" y="5"/>
                    </a:moveTo>
                    <a:cubicBezTo>
                      <a:pt x="25" y="7"/>
                      <a:pt x="25" y="7"/>
                      <a:pt x="25" y="7"/>
                    </a:cubicBezTo>
                    <a:cubicBezTo>
                      <a:pt x="25" y="7"/>
                      <a:pt x="25" y="7"/>
                      <a:pt x="25" y="7"/>
                    </a:cubicBezTo>
                    <a:cubicBezTo>
                      <a:pt x="18" y="3"/>
                      <a:pt x="9" y="3"/>
                      <a:pt x="2" y="8"/>
                    </a:cubicBezTo>
                    <a:cubicBezTo>
                      <a:pt x="0" y="6"/>
                      <a:pt x="0" y="6"/>
                      <a:pt x="0" y="6"/>
                    </a:cubicBezTo>
                    <a:cubicBezTo>
                      <a:pt x="0" y="6"/>
                      <a:pt x="0" y="6"/>
                      <a:pt x="0" y="6"/>
                    </a:cubicBezTo>
                    <a:cubicBezTo>
                      <a:pt x="8" y="1"/>
                      <a:pt x="18" y="0"/>
                      <a:pt x="26" y="5"/>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8" name="Freeform 121"/>
              <p:cNvSpPr>
                <a:spLocks/>
              </p:cNvSpPr>
              <p:nvPr/>
            </p:nvSpPr>
            <p:spPr bwMode="auto">
              <a:xfrm>
                <a:off x="2843213" y="2446338"/>
                <a:ext cx="22225" cy="22225"/>
              </a:xfrm>
              <a:custGeom>
                <a:avLst/>
                <a:gdLst>
                  <a:gd name="T0" fmla="*/ 6 w 6"/>
                  <a:gd name="T1" fmla="*/ 4 h 6"/>
                  <a:gd name="T2" fmla="*/ 4 w 6"/>
                  <a:gd name="T3" fmla="*/ 6 h 6"/>
                  <a:gd name="T4" fmla="*/ 0 w 6"/>
                  <a:gd name="T5" fmla="*/ 2 h 6"/>
                  <a:gd name="T6" fmla="*/ 0 w 6"/>
                  <a:gd name="T7" fmla="*/ 1 h 6"/>
                  <a:gd name="T8" fmla="*/ 1 w 6"/>
                  <a:gd name="T9" fmla="*/ 0 h 6"/>
                  <a:gd name="T10" fmla="*/ 6 w 6"/>
                  <a:gd name="T11" fmla="*/ 4 h 6"/>
                </a:gdLst>
                <a:ahLst/>
                <a:cxnLst>
                  <a:cxn ang="0">
                    <a:pos x="T0" y="T1"/>
                  </a:cxn>
                  <a:cxn ang="0">
                    <a:pos x="T2" y="T3"/>
                  </a:cxn>
                  <a:cxn ang="0">
                    <a:pos x="T4" y="T5"/>
                  </a:cxn>
                  <a:cxn ang="0">
                    <a:pos x="T6" y="T7"/>
                  </a:cxn>
                  <a:cxn ang="0">
                    <a:pos x="T8" y="T9"/>
                  </a:cxn>
                  <a:cxn ang="0">
                    <a:pos x="T10" y="T11"/>
                  </a:cxn>
                </a:cxnLst>
                <a:rect l="0" t="0" r="r" b="b"/>
                <a:pathLst>
                  <a:path w="6" h="6">
                    <a:moveTo>
                      <a:pt x="6" y="4"/>
                    </a:moveTo>
                    <a:cubicBezTo>
                      <a:pt x="4" y="6"/>
                      <a:pt x="4" y="6"/>
                      <a:pt x="4" y="6"/>
                    </a:cubicBezTo>
                    <a:cubicBezTo>
                      <a:pt x="0" y="2"/>
                      <a:pt x="0" y="2"/>
                      <a:pt x="0" y="2"/>
                    </a:cubicBezTo>
                    <a:cubicBezTo>
                      <a:pt x="0" y="1"/>
                      <a:pt x="0" y="1"/>
                      <a:pt x="0" y="1"/>
                    </a:cubicBezTo>
                    <a:cubicBezTo>
                      <a:pt x="1" y="0"/>
                      <a:pt x="1" y="0"/>
                      <a:pt x="1" y="0"/>
                    </a:cubicBezTo>
                    <a:lnTo>
                      <a:pt x="6" y="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69" name="Freeform 122"/>
              <p:cNvSpPr>
                <a:spLocks/>
              </p:cNvSpPr>
              <p:nvPr/>
            </p:nvSpPr>
            <p:spPr bwMode="auto">
              <a:xfrm>
                <a:off x="2835275" y="2439988"/>
                <a:ext cx="11113" cy="14288"/>
              </a:xfrm>
              <a:custGeom>
                <a:avLst/>
                <a:gdLst>
                  <a:gd name="T0" fmla="*/ 1 w 3"/>
                  <a:gd name="T1" fmla="*/ 0 h 4"/>
                  <a:gd name="T2" fmla="*/ 3 w 3"/>
                  <a:gd name="T3" fmla="*/ 2 h 4"/>
                  <a:gd name="T4" fmla="*/ 2 w 3"/>
                  <a:gd name="T5" fmla="*/ 3 h 4"/>
                  <a:gd name="T6" fmla="*/ 2 w 3"/>
                  <a:gd name="T7" fmla="*/ 4 h 4"/>
                  <a:gd name="T8" fmla="*/ 0 w 3"/>
                  <a:gd name="T9" fmla="*/ 2 h 4"/>
                  <a:gd name="T10" fmla="*/ 1 w 3"/>
                  <a:gd name="T11" fmla="*/ 1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cubicBezTo>
                      <a:pt x="3" y="2"/>
                      <a:pt x="3" y="2"/>
                      <a:pt x="3" y="2"/>
                    </a:cubicBezTo>
                    <a:cubicBezTo>
                      <a:pt x="3" y="2"/>
                      <a:pt x="3" y="2"/>
                      <a:pt x="2" y="3"/>
                    </a:cubicBezTo>
                    <a:cubicBezTo>
                      <a:pt x="2" y="3"/>
                      <a:pt x="2" y="3"/>
                      <a:pt x="2" y="4"/>
                    </a:cubicBezTo>
                    <a:cubicBezTo>
                      <a:pt x="0" y="2"/>
                      <a:pt x="0" y="2"/>
                      <a:pt x="0" y="2"/>
                    </a:cubicBezTo>
                    <a:cubicBezTo>
                      <a:pt x="0" y="2"/>
                      <a:pt x="0" y="1"/>
                      <a:pt x="1" y="1"/>
                    </a:cubicBezTo>
                    <a:cubicBezTo>
                      <a:pt x="1" y="1"/>
                      <a:pt x="1" y="0"/>
                      <a:pt x="1"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70" name="Freeform 123"/>
              <p:cNvSpPr>
                <a:spLocks/>
              </p:cNvSpPr>
              <p:nvPr/>
            </p:nvSpPr>
            <p:spPr bwMode="auto">
              <a:xfrm>
                <a:off x="2817813" y="2425701"/>
                <a:ext cx="22225" cy="20638"/>
              </a:xfrm>
              <a:custGeom>
                <a:avLst/>
                <a:gdLst>
                  <a:gd name="T0" fmla="*/ 5 w 6"/>
                  <a:gd name="T1" fmla="*/ 6 h 6"/>
                  <a:gd name="T2" fmla="*/ 0 w 6"/>
                  <a:gd name="T3" fmla="*/ 1 h 6"/>
                  <a:gd name="T4" fmla="*/ 1 w 6"/>
                  <a:gd name="T5" fmla="*/ 0 h 6"/>
                  <a:gd name="T6" fmla="*/ 6 w 6"/>
                  <a:gd name="T7" fmla="*/ 4 h 6"/>
                  <a:gd name="T8" fmla="*/ 6 w 6"/>
                  <a:gd name="T9" fmla="*/ 5 h 6"/>
                  <a:gd name="T10" fmla="*/ 5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5" y="6"/>
                    </a:moveTo>
                    <a:cubicBezTo>
                      <a:pt x="0" y="1"/>
                      <a:pt x="0" y="1"/>
                      <a:pt x="0" y="1"/>
                    </a:cubicBezTo>
                    <a:cubicBezTo>
                      <a:pt x="1" y="0"/>
                      <a:pt x="1" y="0"/>
                      <a:pt x="1" y="0"/>
                    </a:cubicBezTo>
                    <a:cubicBezTo>
                      <a:pt x="6" y="4"/>
                      <a:pt x="6" y="4"/>
                      <a:pt x="6" y="4"/>
                    </a:cubicBezTo>
                    <a:cubicBezTo>
                      <a:pt x="6" y="4"/>
                      <a:pt x="6" y="5"/>
                      <a:pt x="6" y="5"/>
                    </a:cubicBezTo>
                    <a:cubicBezTo>
                      <a:pt x="5" y="5"/>
                      <a:pt x="5" y="6"/>
                      <a:pt x="5" y="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71" name="组合 70"/>
          <p:cNvGrpSpPr/>
          <p:nvPr/>
        </p:nvGrpSpPr>
        <p:grpSpPr>
          <a:xfrm>
            <a:off x="4455190" y="3476801"/>
            <a:ext cx="733530" cy="837460"/>
            <a:chOff x="7724048" y="3327286"/>
            <a:chExt cx="733530" cy="837460"/>
          </a:xfrm>
        </p:grpSpPr>
        <p:sp>
          <p:nvSpPr>
            <p:cNvPr id="72" name="TextBox 135"/>
            <p:cNvSpPr txBox="1"/>
            <p:nvPr/>
          </p:nvSpPr>
          <p:spPr>
            <a:xfrm>
              <a:off x="7724048" y="3918529"/>
              <a:ext cx="73353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无线大数据</a:t>
              </a:r>
            </a:p>
          </p:txBody>
        </p:sp>
        <p:grpSp>
          <p:nvGrpSpPr>
            <p:cNvPr id="73" name="组合 72"/>
            <p:cNvGrpSpPr/>
            <p:nvPr/>
          </p:nvGrpSpPr>
          <p:grpSpPr>
            <a:xfrm>
              <a:off x="7808378" y="3327286"/>
              <a:ext cx="583614" cy="576693"/>
              <a:chOff x="884238" y="3714751"/>
              <a:chExt cx="401638" cy="396875"/>
            </a:xfrm>
          </p:grpSpPr>
          <p:sp>
            <p:nvSpPr>
              <p:cNvPr id="74" name="Oval 70"/>
              <p:cNvSpPr>
                <a:spLocks noChangeArrowheads="1"/>
              </p:cNvSpPr>
              <p:nvPr/>
            </p:nvSpPr>
            <p:spPr bwMode="auto">
              <a:xfrm>
                <a:off x="884238" y="4000501"/>
                <a:ext cx="115888" cy="11112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75" name="Freeform 71"/>
              <p:cNvSpPr>
                <a:spLocks/>
              </p:cNvSpPr>
              <p:nvPr/>
            </p:nvSpPr>
            <p:spPr bwMode="auto">
              <a:xfrm>
                <a:off x="903288" y="3714751"/>
                <a:ext cx="382588" cy="382588"/>
              </a:xfrm>
              <a:custGeom>
                <a:avLst/>
                <a:gdLst>
                  <a:gd name="T0" fmla="*/ 97 w 106"/>
                  <a:gd name="T1" fmla="*/ 106 h 106"/>
                  <a:gd name="T2" fmla="*/ 88 w 106"/>
                  <a:gd name="T3" fmla="*/ 97 h 106"/>
                  <a:gd name="T4" fmla="*/ 65 w 106"/>
                  <a:gd name="T5" fmla="*/ 42 h 106"/>
                  <a:gd name="T6" fmla="*/ 9 w 106"/>
                  <a:gd name="T7" fmla="*/ 19 h 106"/>
                  <a:gd name="T8" fmla="*/ 0 w 106"/>
                  <a:gd name="T9" fmla="*/ 9 h 106"/>
                  <a:gd name="T10" fmla="*/ 9 w 106"/>
                  <a:gd name="T11" fmla="*/ 0 h 106"/>
                  <a:gd name="T12" fmla="*/ 78 w 106"/>
                  <a:gd name="T13" fmla="*/ 29 h 106"/>
                  <a:gd name="T14" fmla="*/ 106 w 106"/>
                  <a:gd name="T15" fmla="*/ 97 h 106"/>
                  <a:gd name="T16" fmla="*/ 97 w 106"/>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6">
                    <a:moveTo>
                      <a:pt x="97" y="106"/>
                    </a:moveTo>
                    <a:cubicBezTo>
                      <a:pt x="92" y="106"/>
                      <a:pt x="88" y="102"/>
                      <a:pt x="88" y="97"/>
                    </a:cubicBezTo>
                    <a:cubicBezTo>
                      <a:pt x="88" y="76"/>
                      <a:pt x="80" y="57"/>
                      <a:pt x="65" y="42"/>
                    </a:cubicBezTo>
                    <a:cubicBezTo>
                      <a:pt x="50" y="27"/>
                      <a:pt x="30" y="19"/>
                      <a:pt x="9" y="19"/>
                    </a:cubicBezTo>
                    <a:cubicBezTo>
                      <a:pt x="4" y="19"/>
                      <a:pt x="0" y="14"/>
                      <a:pt x="0" y="9"/>
                    </a:cubicBezTo>
                    <a:cubicBezTo>
                      <a:pt x="0" y="4"/>
                      <a:pt x="4" y="0"/>
                      <a:pt x="9" y="0"/>
                    </a:cubicBezTo>
                    <a:cubicBezTo>
                      <a:pt x="35" y="0"/>
                      <a:pt x="59" y="10"/>
                      <a:pt x="78" y="29"/>
                    </a:cubicBezTo>
                    <a:cubicBezTo>
                      <a:pt x="96" y="47"/>
                      <a:pt x="106" y="71"/>
                      <a:pt x="106" y="97"/>
                    </a:cubicBezTo>
                    <a:cubicBezTo>
                      <a:pt x="106" y="102"/>
                      <a:pt x="102" y="106"/>
                      <a:pt x="97" y="10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76" name="Freeform 72"/>
              <p:cNvSpPr>
                <a:spLocks/>
              </p:cNvSpPr>
              <p:nvPr/>
            </p:nvSpPr>
            <p:spPr bwMode="auto">
              <a:xfrm>
                <a:off x="906463" y="3856038"/>
                <a:ext cx="238125" cy="238125"/>
              </a:xfrm>
              <a:custGeom>
                <a:avLst/>
                <a:gdLst>
                  <a:gd name="T0" fmla="*/ 57 w 66"/>
                  <a:gd name="T1" fmla="*/ 66 h 66"/>
                  <a:gd name="T2" fmla="*/ 48 w 66"/>
                  <a:gd name="T3" fmla="*/ 57 h 66"/>
                  <a:gd name="T4" fmla="*/ 36 w 66"/>
                  <a:gd name="T5" fmla="*/ 30 h 66"/>
                  <a:gd name="T6" fmla="*/ 9 w 66"/>
                  <a:gd name="T7" fmla="*/ 19 h 66"/>
                  <a:gd name="T8" fmla="*/ 0 w 66"/>
                  <a:gd name="T9" fmla="*/ 10 h 66"/>
                  <a:gd name="T10" fmla="*/ 9 w 66"/>
                  <a:gd name="T11" fmla="*/ 0 h 66"/>
                  <a:gd name="T12" fmla="*/ 49 w 66"/>
                  <a:gd name="T13" fmla="*/ 17 h 66"/>
                  <a:gd name="T14" fmla="*/ 66 w 66"/>
                  <a:gd name="T15" fmla="*/ 57 h 66"/>
                  <a:gd name="T16" fmla="*/ 57 w 66"/>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6">
                    <a:moveTo>
                      <a:pt x="57" y="66"/>
                    </a:moveTo>
                    <a:cubicBezTo>
                      <a:pt x="52" y="66"/>
                      <a:pt x="48" y="62"/>
                      <a:pt x="48" y="57"/>
                    </a:cubicBezTo>
                    <a:cubicBezTo>
                      <a:pt x="48" y="47"/>
                      <a:pt x="44" y="37"/>
                      <a:pt x="36" y="30"/>
                    </a:cubicBezTo>
                    <a:cubicBezTo>
                      <a:pt x="29" y="23"/>
                      <a:pt x="20" y="19"/>
                      <a:pt x="9" y="19"/>
                    </a:cubicBezTo>
                    <a:cubicBezTo>
                      <a:pt x="4" y="19"/>
                      <a:pt x="0" y="15"/>
                      <a:pt x="0" y="10"/>
                    </a:cubicBezTo>
                    <a:cubicBezTo>
                      <a:pt x="0" y="4"/>
                      <a:pt x="5" y="0"/>
                      <a:pt x="9" y="0"/>
                    </a:cubicBezTo>
                    <a:cubicBezTo>
                      <a:pt x="25" y="1"/>
                      <a:pt x="39" y="6"/>
                      <a:pt x="49" y="17"/>
                    </a:cubicBezTo>
                    <a:cubicBezTo>
                      <a:pt x="60" y="28"/>
                      <a:pt x="66" y="42"/>
                      <a:pt x="66" y="57"/>
                    </a:cubicBezTo>
                    <a:cubicBezTo>
                      <a:pt x="66" y="62"/>
                      <a:pt x="62" y="66"/>
                      <a:pt x="57" y="6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sp>
        <p:nvSpPr>
          <p:cNvPr id="77" name="TextBox 117"/>
          <p:cNvSpPr txBox="1"/>
          <p:nvPr/>
        </p:nvSpPr>
        <p:spPr>
          <a:xfrm>
            <a:off x="4387066" y="2376069"/>
            <a:ext cx="73353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学生画像</a:t>
            </a:r>
            <a:endParaRPr lang="en-US" altLang="zh-CN" sz="1000" dirty="0">
              <a:latin typeface="微软雅黑" panose="020B0503020204020204" pitchFamily="34" charset="-122"/>
              <a:ea typeface="微软雅黑" panose="020B0503020204020204" pitchFamily="34" charset="-122"/>
            </a:endParaRPr>
          </a:p>
          <a:p>
            <a:pPr algn="ctr" defTabSz="914237"/>
            <a:r>
              <a:rPr lang="zh-CN" altLang="en-US" sz="1000" dirty="0">
                <a:latin typeface="微软雅黑" panose="020B0503020204020204" pitchFamily="34" charset="-122"/>
                <a:ea typeface="微软雅黑" panose="020B0503020204020204" pitchFamily="34" charset="-122"/>
              </a:rPr>
              <a:t>（移动版）</a:t>
            </a:r>
          </a:p>
        </p:txBody>
      </p:sp>
      <p:sp>
        <p:nvSpPr>
          <p:cNvPr id="78" name="Freeform 13"/>
          <p:cNvSpPr>
            <a:spLocks noEditPoints="1"/>
          </p:cNvSpPr>
          <p:nvPr/>
        </p:nvSpPr>
        <p:spPr bwMode="auto">
          <a:xfrm>
            <a:off x="4530429" y="1792645"/>
            <a:ext cx="447675" cy="538163"/>
          </a:xfrm>
          <a:custGeom>
            <a:avLst/>
            <a:gdLst>
              <a:gd name="T0" fmla="*/ 77 w 124"/>
              <a:gd name="T1" fmla="*/ 74 h 149"/>
              <a:gd name="T2" fmla="*/ 100 w 124"/>
              <a:gd name="T3" fmla="*/ 39 h 149"/>
              <a:gd name="T4" fmla="*/ 62 w 124"/>
              <a:gd name="T5" fmla="*/ 0 h 149"/>
              <a:gd name="T6" fmla="*/ 24 w 124"/>
              <a:gd name="T7" fmla="*/ 39 h 149"/>
              <a:gd name="T8" fmla="*/ 47 w 124"/>
              <a:gd name="T9" fmla="*/ 74 h 149"/>
              <a:gd name="T10" fmla="*/ 0 w 124"/>
              <a:gd name="T11" fmla="*/ 134 h 149"/>
              <a:gd name="T12" fmla="*/ 0 w 124"/>
              <a:gd name="T13" fmla="*/ 149 h 149"/>
              <a:gd name="T14" fmla="*/ 124 w 124"/>
              <a:gd name="T15" fmla="*/ 149 h 149"/>
              <a:gd name="T16" fmla="*/ 124 w 124"/>
              <a:gd name="T17" fmla="*/ 134 h 149"/>
              <a:gd name="T18" fmla="*/ 77 w 124"/>
              <a:gd name="T19" fmla="*/ 74 h 149"/>
              <a:gd name="T20" fmla="*/ 93 w 124"/>
              <a:gd name="T21" fmla="*/ 26 h 149"/>
              <a:gd name="T22" fmla="*/ 79 w 124"/>
              <a:gd name="T23" fmla="*/ 29 h 149"/>
              <a:gd name="T24" fmla="*/ 48 w 124"/>
              <a:gd name="T25" fmla="*/ 8 h 149"/>
              <a:gd name="T26" fmla="*/ 62 w 124"/>
              <a:gd name="T27" fmla="*/ 5 h 149"/>
              <a:gd name="T28" fmla="*/ 93 w 124"/>
              <a:gd name="T29" fmla="*/ 26 h 149"/>
              <a:gd name="T30" fmla="*/ 41 w 124"/>
              <a:gd name="T31" fmla="*/ 12 h 149"/>
              <a:gd name="T32" fmla="*/ 29 w 124"/>
              <a:gd name="T33" fmla="*/ 31 h 149"/>
              <a:gd name="T34" fmla="*/ 41 w 124"/>
              <a:gd name="T35" fmla="*/ 12 h 149"/>
              <a:gd name="T36" fmla="*/ 28 w 124"/>
              <a:gd name="T37" fmla="*/ 39 h 149"/>
              <a:gd name="T38" fmla="*/ 28 w 124"/>
              <a:gd name="T39" fmla="*/ 37 h 149"/>
              <a:gd name="T40" fmla="*/ 46 w 124"/>
              <a:gd name="T41" fmla="*/ 14 h 149"/>
              <a:gd name="T42" fmla="*/ 79 w 124"/>
              <a:gd name="T43" fmla="*/ 34 h 149"/>
              <a:gd name="T44" fmla="*/ 94 w 124"/>
              <a:gd name="T45" fmla="*/ 30 h 149"/>
              <a:gd name="T46" fmla="*/ 95 w 124"/>
              <a:gd name="T47" fmla="*/ 39 h 149"/>
              <a:gd name="T48" fmla="*/ 62 w 124"/>
              <a:gd name="T49" fmla="*/ 72 h 149"/>
              <a:gd name="T50" fmla="*/ 28 w 124"/>
              <a:gd name="T51" fmla="*/ 39 h 149"/>
              <a:gd name="T52" fmla="*/ 119 w 124"/>
              <a:gd name="T53" fmla="*/ 144 h 149"/>
              <a:gd name="T54" fmla="*/ 4 w 124"/>
              <a:gd name="T55" fmla="*/ 144 h 149"/>
              <a:gd name="T56" fmla="*/ 4 w 124"/>
              <a:gd name="T57" fmla="*/ 134 h 149"/>
              <a:gd name="T58" fmla="*/ 62 w 124"/>
              <a:gd name="T59" fmla="*/ 77 h 149"/>
              <a:gd name="T60" fmla="*/ 119 w 124"/>
              <a:gd name="T61" fmla="*/ 134 h 149"/>
              <a:gd name="T62" fmla="*/ 119 w 124"/>
              <a:gd name="T63" fmla="*/ 1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49">
                <a:moveTo>
                  <a:pt x="77" y="74"/>
                </a:moveTo>
                <a:cubicBezTo>
                  <a:pt x="90" y="68"/>
                  <a:pt x="100" y="54"/>
                  <a:pt x="100" y="39"/>
                </a:cubicBezTo>
                <a:cubicBezTo>
                  <a:pt x="100" y="17"/>
                  <a:pt x="83" y="0"/>
                  <a:pt x="62" y="0"/>
                </a:cubicBezTo>
                <a:cubicBezTo>
                  <a:pt x="41" y="0"/>
                  <a:pt x="24" y="17"/>
                  <a:pt x="24" y="39"/>
                </a:cubicBezTo>
                <a:cubicBezTo>
                  <a:pt x="24" y="54"/>
                  <a:pt x="33" y="68"/>
                  <a:pt x="47" y="74"/>
                </a:cubicBezTo>
                <a:cubicBezTo>
                  <a:pt x="20" y="80"/>
                  <a:pt x="0" y="105"/>
                  <a:pt x="0" y="134"/>
                </a:cubicBezTo>
                <a:cubicBezTo>
                  <a:pt x="0" y="149"/>
                  <a:pt x="0" y="149"/>
                  <a:pt x="0" y="149"/>
                </a:cubicBezTo>
                <a:cubicBezTo>
                  <a:pt x="124" y="149"/>
                  <a:pt x="124" y="149"/>
                  <a:pt x="124" y="149"/>
                </a:cubicBezTo>
                <a:cubicBezTo>
                  <a:pt x="124" y="134"/>
                  <a:pt x="124" y="134"/>
                  <a:pt x="124" y="134"/>
                </a:cubicBezTo>
                <a:cubicBezTo>
                  <a:pt x="124" y="105"/>
                  <a:pt x="104" y="80"/>
                  <a:pt x="77" y="74"/>
                </a:cubicBezTo>
                <a:close/>
                <a:moveTo>
                  <a:pt x="93" y="26"/>
                </a:moveTo>
                <a:cubicBezTo>
                  <a:pt x="88" y="28"/>
                  <a:pt x="84" y="29"/>
                  <a:pt x="79" y="29"/>
                </a:cubicBezTo>
                <a:cubicBezTo>
                  <a:pt x="65" y="29"/>
                  <a:pt x="53" y="21"/>
                  <a:pt x="48" y="8"/>
                </a:cubicBezTo>
                <a:cubicBezTo>
                  <a:pt x="52" y="6"/>
                  <a:pt x="57" y="5"/>
                  <a:pt x="62" y="5"/>
                </a:cubicBezTo>
                <a:cubicBezTo>
                  <a:pt x="76" y="5"/>
                  <a:pt x="88" y="14"/>
                  <a:pt x="93" y="26"/>
                </a:cubicBezTo>
                <a:close/>
                <a:moveTo>
                  <a:pt x="41" y="12"/>
                </a:moveTo>
                <a:cubicBezTo>
                  <a:pt x="40" y="20"/>
                  <a:pt x="35" y="26"/>
                  <a:pt x="29" y="31"/>
                </a:cubicBezTo>
                <a:cubicBezTo>
                  <a:pt x="31" y="23"/>
                  <a:pt x="35" y="17"/>
                  <a:pt x="41" y="12"/>
                </a:cubicBezTo>
                <a:close/>
                <a:moveTo>
                  <a:pt x="28" y="39"/>
                </a:moveTo>
                <a:cubicBezTo>
                  <a:pt x="28" y="38"/>
                  <a:pt x="28" y="38"/>
                  <a:pt x="28" y="37"/>
                </a:cubicBezTo>
                <a:cubicBezTo>
                  <a:pt x="37" y="32"/>
                  <a:pt x="43" y="24"/>
                  <a:pt x="46" y="14"/>
                </a:cubicBezTo>
                <a:cubicBezTo>
                  <a:pt x="52" y="26"/>
                  <a:pt x="65" y="34"/>
                  <a:pt x="79" y="34"/>
                </a:cubicBezTo>
                <a:cubicBezTo>
                  <a:pt x="84" y="34"/>
                  <a:pt x="89" y="33"/>
                  <a:pt x="94" y="30"/>
                </a:cubicBezTo>
                <a:cubicBezTo>
                  <a:pt x="95" y="33"/>
                  <a:pt x="95" y="36"/>
                  <a:pt x="95" y="39"/>
                </a:cubicBezTo>
                <a:cubicBezTo>
                  <a:pt x="95" y="57"/>
                  <a:pt x="80" y="72"/>
                  <a:pt x="62" y="72"/>
                </a:cubicBezTo>
                <a:cubicBezTo>
                  <a:pt x="43" y="72"/>
                  <a:pt x="28" y="57"/>
                  <a:pt x="28" y="39"/>
                </a:cubicBezTo>
                <a:close/>
                <a:moveTo>
                  <a:pt x="119" y="144"/>
                </a:moveTo>
                <a:cubicBezTo>
                  <a:pt x="4" y="144"/>
                  <a:pt x="4" y="144"/>
                  <a:pt x="4" y="144"/>
                </a:cubicBezTo>
                <a:cubicBezTo>
                  <a:pt x="4" y="134"/>
                  <a:pt x="4" y="134"/>
                  <a:pt x="4" y="134"/>
                </a:cubicBezTo>
                <a:cubicBezTo>
                  <a:pt x="4" y="103"/>
                  <a:pt x="30" y="77"/>
                  <a:pt x="62" y="77"/>
                </a:cubicBezTo>
                <a:cubicBezTo>
                  <a:pt x="93" y="77"/>
                  <a:pt x="119" y="103"/>
                  <a:pt x="119" y="134"/>
                </a:cubicBezTo>
                <a:lnTo>
                  <a:pt x="119" y="14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nvGrpSpPr>
          <p:cNvPr id="79" name="组合 78"/>
          <p:cNvGrpSpPr/>
          <p:nvPr/>
        </p:nvGrpSpPr>
        <p:grpSpPr>
          <a:xfrm>
            <a:off x="2767372" y="961520"/>
            <a:ext cx="605277" cy="711148"/>
            <a:chOff x="3376659" y="868697"/>
            <a:chExt cx="605277" cy="711148"/>
          </a:xfrm>
        </p:grpSpPr>
        <p:sp>
          <p:nvSpPr>
            <p:cNvPr id="80" name="TextBox 103"/>
            <p:cNvSpPr txBox="1"/>
            <p:nvPr/>
          </p:nvSpPr>
          <p:spPr>
            <a:xfrm>
              <a:off x="3376659" y="1333642"/>
              <a:ext cx="605277" cy="246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1" tIns="45711" rIns="45711" bIns="45711" numCol="1" spcCol="38094"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学业预警</a:t>
              </a:r>
            </a:p>
          </p:txBody>
        </p:sp>
        <p:sp>
          <p:nvSpPr>
            <p:cNvPr id="81" name="Freeform 13"/>
            <p:cNvSpPr>
              <a:spLocks noEditPoints="1"/>
            </p:cNvSpPr>
            <p:nvPr/>
          </p:nvSpPr>
          <p:spPr bwMode="auto">
            <a:xfrm>
              <a:off x="3415773" y="868697"/>
              <a:ext cx="527050" cy="365125"/>
            </a:xfrm>
            <a:custGeom>
              <a:avLst/>
              <a:gdLst>
                <a:gd name="T0" fmla="*/ 49 w 146"/>
                <a:gd name="T1" fmla="*/ 95 h 101"/>
                <a:gd name="T2" fmla="*/ 110 w 146"/>
                <a:gd name="T3" fmla="*/ 16 h 101"/>
                <a:gd name="T4" fmla="*/ 61 w 146"/>
                <a:gd name="T5" fmla="*/ 56 h 101"/>
                <a:gd name="T6" fmla="*/ 53 w 146"/>
                <a:gd name="T7" fmla="*/ 56 h 101"/>
                <a:gd name="T8" fmla="*/ 59 w 146"/>
                <a:gd name="T9" fmla="*/ 53 h 101"/>
                <a:gd name="T10" fmla="*/ 56 w 146"/>
                <a:gd name="T11" fmla="*/ 59 h 101"/>
                <a:gd name="T12" fmla="*/ 69 w 146"/>
                <a:gd name="T13" fmla="*/ 62 h 101"/>
                <a:gd name="T14" fmla="*/ 63 w 146"/>
                <a:gd name="T15" fmla="*/ 53 h 101"/>
                <a:gd name="T16" fmla="*/ 77 w 146"/>
                <a:gd name="T17" fmla="*/ 62 h 101"/>
                <a:gd name="T18" fmla="*/ 72 w 146"/>
                <a:gd name="T19" fmla="*/ 53 h 101"/>
                <a:gd name="T20" fmla="*/ 86 w 146"/>
                <a:gd name="T21" fmla="*/ 62 h 101"/>
                <a:gd name="T22" fmla="*/ 80 w 146"/>
                <a:gd name="T23" fmla="*/ 53 h 101"/>
                <a:gd name="T24" fmla="*/ 93 w 146"/>
                <a:gd name="T25" fmla="*/ 50 h 101"/>
                <a:gd name="T26" fmla="*/ 93 w 146"/>
                <a:gd name="T27" fmla="*/ 62 h 101"/>
                <a:gd name="T28" fmla="*/ 93 w 146"/>
                <a:gd name="T29" fmla="*/ 50 h 101"/>
                <a:gd name="T30" fmla="*/ 94 w 146"/>
                <a:gd name="T31" fmla="*/ 59 h 101"/>
                <a:gd name="T32" fmla="*/ 92 w 146"/>
                <a:gd name="T33" fmla="*/ 53 h 101"/>
                <a:gd name="T34" fmla="*/ 104 w 146"/>
                <a:gd name="T35" fmla="*/ 56 h 101"/>
                <a:gd name="T36" fmla="*/ 101 w 146"/>
                <a:gd name="T37" fmla="*/ 56 h 101"/>
                <a:gd name="T38" fmla="*/ 74 w 146"/>
                <a:gd name="T39" fmla="*/ 74 h 101"/>
                <a:gd name="T40" fmla="*/ 75 w 146"/>
                <a:gd name="T41" fmla="*/ 66 h 101"/>
                <a:gd name="T42" fmla="*/ 80 w 146"/>
                <a:gd name="T43" fmla="*/ 74 h 101"/>
                <a:gd name="T44" fmla="*/ 80 w 146"/>
                <a:gd name="T45" fmla="*/ 66 h 101"/>
                <a:gd name="T46" fmla="*/ 88 w 146"/>
                <a:gd name="T47" fmla="*/ 67 h 101"/>
                <a:gd name="T48" fmla="*/ 85 w 146"/>
                <a:gd name="T49" fmla="*/ 74 h 101"/>
                <a:gd name="T50" fmla="*/ 87 w 146"/>
                <a:gd name="T51" fmla="*/ 68 h 101"/>
                <a:gd name="T52" fmla="*/ 87 w 146"/>
                <a:gd name="T53" fmla="*/ 73 h 101"/>
                <a:gd name="T54" fmla="*/ 87 w 146"/>
                <a:gd name="T55" fmla="*/ 68 h 101"/>
                <a:gd name="T56" fmla="*/ 95 w 146"/>
                <a:gd name="T57" fmla="*/ 74 h 101"/>
                <a:gd name="T58" fmla="*/ 91 w 146"/>
                <a:gd name="T59" fmla="*/ 67 h 101"/>
                <a:gd name="T60" fmla="*/ 94 w 146"/>
                <a:gd name="T61" fmla="*/ 70 h 101"/>
                <a:gd name="T62" fmla="*/ 92 w 146"/>
                <a:gd name="T63" fmla="*/ 70 h 101"/>
                <a:gd name="T64" fmla="*/ 75 w 146"/>
                <a:gd name="T65" fmla="*/ 48 h 101"/>
                <a:gd name="T66" fmla="*/ 75 w 146"/>
                <a:gd name="T67" fmla="*/ 40 h 101"/>
                <a:gd name="T68" fmla="*/ 83 w 146"/>
                <a:gd name="T69" fmla="*/ 41 h 101"/>
                <a:gd name="T70" fmla="*/ 79 w 146"/>
                <a:gd name="T71" fmla="*/ 47 h 101"/>
                <a:gd name="T72" fmla="*/ 81 w 146"/>
                <a:gd name="T73" fmla="*/ 41 h 101"/>
                <a:gd name="T74" fmla="*/ 81 w 146"/>
                <a:gd name="T75" fmla="*/ 47 h 101"/>
                <a:gd name="T76" fmla="*/ 81 w 146"/>
                <a:gd name="T77" fmla="*/ 41 h 101"/>
                <a:gd name="T78" fmla="*/ 85 w 146"/>
                <a:gd name="T79" fmla="*/ 43 h 101"/>
                <a:gd name="T80" fmla="*/ 89 w 146"/>
                <a:gd name="T81" fmla="*/ 48 h 101"/>
                <a:gd name="T82" fmla="*/ 91 w 146"/>
                <a:gd name="T83" fmla="*/ 43 h 101"/>
                <a:gd name="T84" fmla="*/ 95 w 146"/>
                <a:gd name="T85" fmla="*/ 48 h 101"/>
                <a:gd name="T86" fmla="*/ 102 w 146"/>
                <a:gd name="T87" fmla="*/ 48 h 101"/>
                <a:gd name="T88" fmla="*/ 98 w 146"/>
                <a:gd name="T89" fmla="*/ 41 h 101"/>
                <a:gd name="T90" fmla="*/ 101 w 146"/>
                <a:gd name="T91" fmla="*/ 44 h 101"/>
                <a:gd name="T92" fmla="*/ 99 w 146"/>
                <a:gd name="T93" fmla="*/ 44 h 101"/>
                <a:gd name="T94" fmla="*/ 131 w 146"/>
                <a:gd name="T95" fmla="*/ 52 h 101"/>
                <a:gd name="T96" fmla="*/ 20 w 146"/>
                <a:gd name="T97" fmla="*/ 55 h 101"/>
                <a:gd name="T98" fmla="*/ 73 w 146"/>
                <a:gd name="T99" fmla="*/ 33 h 101"/>
                <a:gd name="T100" fmla="*/ 76 w 146"/>
                <a:gd name="T101" fmla="*/ 81 h 101"/>
                <a:gd name="T102" fmla="*/ 97 w 146"/>
                <a:gd name="T103" fmla="*/ 68 h 101"/>
                <a:gd name="T104" fmla="*/ 105 w 146"/>
                <a:gd name="T105" fmla="*/ 62 h 101"/>
                <a:gd name="T106" fmla="*/ 100 w 146"/>
                <a:gd name="T107" fmla="*/ 51 h 101"/>
                <a:gd name="T108" fmla="*/ 107 w 146"/>
                <a:gd name="T109" fmla="*/ 50 h 101"/>
                <a:gd name="T110" fmla="*/ 103 w 146"/>
                <a:gd name="T111" fmla="*/ 44 h 101"/>
                <a:gd name="T112" fmla="*/ 106 w 146"/>
                <a:gd name="T113" fmla="*/ 41 h 101"/>
                <a:gd name="T114" fmla="*/ 105 w 146"/>
                <a:gd name="T115" fmla="*/ 4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 h="101">
                  <a:moveTo>
                    <a:pt x="21" y="27"/>
                  </a:moveTo>
                  <a:cubicBezTo>
                    <a:pt x="15" y="32"/>
                    <a:pt x="10" y="38"/>
                    <a:pt x="5" y="45"/>
                  </a:cubicBezTo>
                  <a:cubicBezTo>
                    <a:pt x="0" y="51"/>
                    <a:pt x="2" y="57"/>
                    <a:pt x="7" y="63"/>
                  </a:cubicBezTo>
                  <a:cubicBezTo>
                    <a:pt x="19" y="77"/>
                    <a:pt x="32" y="89"/>
                    <a:pt x="49" y="95"/>
                  </a:cubicBezTo>
                  <a:cubicBezTo>
                    <a:pt x="66" y="101"/>
                    <a:pt x="83" y="101"/>
                    <a:pt x="99" y="94"/>
                  </a:cubicBezTo>
                  <a:cubicBezTo>
                    <a:pt x="116" y="87"/>
                    <a:pt x="127" y="76"/>
                    <a:pt x="139" y="63"/>
                  </a:cubicBezTo>
                  <a:cubicBezTo>
                    <a:pt x="143" y="57"/>
                    <a:pt x="146" y="52"/>
                    <a:pt x="141" y="45"/>
                  </a:cubicBezTo>
                  <a:cubicBezTo>
                    <a:pt x="134" y="35"/>
                    <a:pt x="120" y="22"/>
                    <a:pt x="110" y="16"/>
                  </a:cubicBezTo>
                  <a:cubicBezTo>
                    <a:pt x="82" y="0"/>
                    <a:pt x="44" y="4"/>
                    <a:pt x="21" y="27"/>
                  </a:cubicBezTo>
                  <a:close/>
                  <a:moveTo>
                    <a:pt x="57" y="50"/>
                  </a:moveTo>
                  <a:cubicBezTo>
                    <a:pt x="59" y="50"/>
                    <a:pt x="59" y="50"/>
                    <a:pt x="60" y="51"/>
                  </a:cubicBezTo>
                  <a:cubicBezTo>
                    <a:pt x="61" y="52"/>
                    <a:pt x="61" y="54"/>
                    <a:pt x="61" y="56"/>
                  </a:cubicBezTo>
                  <a:cubicBezTo>
                    <a:pt x="61" y="58"/>
                    <a:pt x="61" y="60"/>
                    <a:pt x="60" y="61"/>
                  </a:cubicBezTo>
                  <a:cubicBezTo>
                    <a:pt x="59" y="62"/>
                    <a:pt x="59" y="62"/>
                    <a:pt x="57" y="62"/>
                  </a:cubicBezTo>
                  <a:cubicBezTo>
                    <a:pt x="56" y="62"/>
                    <a:pt x="55" y="62"/>
                    <a:pt x="54" y="61"/>
                  </a:cubicBezTo>
                  <a:cubicBezTo>
                    <a:pt x="54" y="60"/>
                    <a:pt x="53" y="58"/>
                    <a:pt x="53" y="56"/>
                  </a:cubicBezTo>
                  <a:cubicBezTo>
                    <a:pt x="53" y="54"/>
                    <a:pt x="54" y="52"/>
                    <a:pt x="55" y="51"/>
                  </a:cubicBezTo>
                  <a:cubicBezTo>
                    <a:pt x="55" y="50"/>
                    <a:pt x="56" y="50"/>
                    <a:pt x="57" y="50"/>
                  </a:cubicBezTo>
                  <a:close/>
                  <a:moveTo>
                    <a:pt x="57" y="52"/>
                  </a:moveTo>
                  <a:cubicBezTo>
                    <a:pt x="58" y="52"/>
                    <a:pt x="58" y="53"/>
                    <a:pt x="59" y="53"/>
                  </a:cubicBezTo>
                  <a:cubicBezTo>
                    <a:pt x="59" y="54"/>
                    <a:pt x="59" y="55"/>
                    <a:pt x="59" y="56"/>
                  </a:cubicBezTo>
                  <a:cubicBezTo>
                    <a:pt x="59" y="58"/>
                    <a:pt x="59" y="59"/>
                    <a:pt x="59" y="59"/>
                  </a:cubicBezTo>
                  <a:cubicBezTo>
                    <a:pt x="58" y="60"/>
                    <a:pt x="58" y="60"/>
                    <a:pt x="57" y="60"/>
                  </a:cubicBezTo>
                  <a:cubicBezTo>
                    <a:pt x="57" y="60"/>
                    <a:pt x="56" y="60"/>
                    <a:pt x="56" y="59"/>
                  </a:cubicBezTo>
                  <a:cubicBezTo>
                    <a:pt x="56" y="59"/>
                    <a:pt x="56" y="58"/>
                    <a:pt x="56" y="56"/>
                  </a:cubicBezTo>
                  <a:cubicBezTo>
                    <a:pt x="56" y="55"/>
                    <a:pt x="56" y="54"/>
                    <a:pt x="56" y="53"/>
                  </a:cubicBezTo>
                  <a:cubicBezTo>
                    <a:pt x="56" y="52"/>
                    <a:pt x="57" y="52"/>
                    <a:pt x="57" y="52"/>
                  </a:cubicBezTo>
                  <a:close/>
                  <a:moveTo>
                    <a:pt x="69" y="62"/>
                  </a:moveTo>
                  <a:cubicBezTo>
                    <a:pt x="66" y="62"/>
                    <a:pt x="66" y="62"/>
                    <a:pt x="66" y="62"/>
                  </a:cubicBezTo>
                  <a:cubicBezTo>
                    <a:pt x="66" y="53"/>
                    <a:pt x="66" y="53"/>
                    <a:pt x="66" y="53"/>
                  </a:cubicBezTo>
                  <a:cubicBezTo>
                    <a:pt x="66" y="54"/>
                    <a:pt x="65" y="55"/>
                    <a:pt x="63" y="55"/>
                  </a:cubicBezTo>
                  <a:cubicBezTo>
                    <a:pt x="63" y="53"/>
                    <a:pt x="63" y="53"/>
                    <a:pt x="63" y="53"/>
                  </a:cubicBezTo>
                  <a:cubicBezTo>
                    <a:pt x="65" y="53"/>
                    <a:pt x="66" y="51"/>
                    <a:pt x="67" y="50"/>
                  </a:cubicBezTo>
                  <a:cubicBezTo>
                    <a:pt x="69" y="50"/>
                    <a:pt x="69" y="50"/>
                    <a:pt x="69" y="50"/>
                  </a:cubicBezTo>
                  <a:cubicBezTo>
                    <a:pt x="69" y="62"/>
                    <a:pt x="69" y="62"/>
                    <a:pt x="69" y="62"/>
                  </a:cubicBezTo>
                  <a:close/>
                  <a:moveTo>
                    <a:pt x="77" y="62"/>
                  </a:moveTo>
                  <a:cubicBezTo>
                    <a:pt x="75" y="62"/>
                    <a:pt x="75" y="62"/>
                    <a:pt x="75" y="62"/>
                  </a:cubicBezTo>
                  <a:cubicBezTo>
                    <a:pt x="75" y="53"/>
                    <a:pt x="75" y="53"/>
                    <a:pt x="75" y="53"/>
                  </a:cubicBezTo>
                  <a:cubicBezTo>
                    <a:pt x="74" y="54"/>
                    <a:pt x="73" y="55"/>
                    <a:pt x="72" y="55"/>
                  </a:cubicBezTo>
                  <a:cubicBezTo>
                    <a:pt x="72" y="53"/>
                    <a:pt x="72" y="53"/>
                    <a:pt x="72" y="53"/>
                  </a:cubicBezTo>
                  <a:cubicBezTo>
                    <a:pt x="73" y="53"/>
                    <a:pt x="75" y="51"/>
                    <a:pt x="75" y="50"/>
                  </a:cubicBezTo>
                  <a:cubicBezTo>
                    <a:pt x="77" y="50"/>
                    <a:pt x="77" y="50"/>
                    <a:pt x="77" y="50"/>
                  </a:cubicBezTo>
                  <a:cubicBezTo>
                    <a:pt x="77" y="62"/>
                    <a:pt x="77" y="62"/>
                    <a:pt x="77" y="62"/>
                  </a:cubicBezTo>
                  <a:close/>
                  <a:moveTo>
                    <a:pt x="86" y="62"/>
                  </a:moveTo>
                  <a:cubicBezTo>
                    <a:pt x="83" y="62"/>
                    <a:pt x="83" y="62"/>
                    <a:pt x="83" y="62"/>
                  </a:cubicBezTo>
                  <a:cubicBezTo>
                    <a:pt x="83" y="53"/>
                    <a:pt x="83" y="53"/>
                    <a:pt x="83" y="53"/>
                  </a:cubicBezTo>
                  <a:cubicBezTo>
                    <a:pt x="83" y="54"/>
                    <a:pt x="82" y="55"/>
                    <a:pt x="80" y="55"/>
                  </a:cubicBezTo>
                  <a:cubicBezTo>
                    <a:pt x="80" y="53"/>
                    <a:pt x="80" y="53"/>
                    <a:pt x="80" y="53"/>
                  </a:cubicBezTo>
                  <a:cubicBezTo>
                    <a:pt x="82" y="53"/>
                    <a:pt x="83" y="51"/>
                    <a:pt x="84" y="50"/>
                  </a:cubicBezTo>
                  <a:cubicBezTo>
                    <a:pt x="86" y="50"/>
                    <a:pt x="86" y="50"/>
                    <a:pt x="86" y="50"/>
                  </a:cubicBezTo>
                  <a:cubicBezTo>
                    <a:pt x="86" y="62"/>
                    <a:pt x="86" y="62"/>
                    <a:pt x="86" y="62"/>
                  </a:cubicBezTo>
                  <a:close/>
                  <a:moveTo>
                    <a:pt x="93" y="50"/>
                  </a:moveTo>
                  <a:cubicBezTo>
                    <a:pt x="94" y="50"/>
                    <a:pt x="95" y="50"/>
                    <a:pt x="96" y="51"/>
                  </a:cubicBezTo>
                  <a:cubicBezTo>
                    <a:pt x="97" y="52"/>
                    <a:pt x="97" y="54"/>
                    <a:pt x="97" y="56"/>
                  </a:cubicBezTo>
                  <a:cubicBezTo>
                    <a:pt x="97" y="58"/>
                    <a:pt x="97" y="60"/>
                    <a:pt x="96" y="61"/>
                  </a:cubicBezTo>
                  <a:cubicBezTo>
                    <a:pt x="95" y="62"/>
                    <a:pt x="94" y="62"/>
                    <a:pt x="93" y="62"/>
                  </a:cubicBezTo>
                  <a:cubicBezTo>
                    <a:pt x="92" y="62"/>
                    <a:pt x="91" y="62"/>
                    <a:pt x="90" y="61"/>
                  </a:cubicBezTo>
                  <a:cubicBezTo>
                    <a:pt x="90" y="60"/>
                    <a:pt x="89" y="58"/>
                    <a:pt x="89" y="56"/>
                  </a:cubicBezTo>
                  <a:cubicBezTo>
                    <a:pt x="89" y="54"/>
                    <a:pt x="90" y="52"/>
                    <a:pt x="90" y="51"/>
                  </a:cubicBezTo>
                  <a:cubicBezTo>
                    <a:pt x="91" y="50"/>
                    <a:pt x="92" y="50"/>
                    <a:pt x="93" y="50"/>
                  </a:cubicBezTo>
                  <a:close/>
                  <a:moveTo>
                    <a:pt x="93" y="52"/>
                  </a:moveTo>
                  <a:cubicBezTo>
                    <a:pt x="94" y="52"/>
                    <a:pt x="94" y="53"/>
                    <a:pt x="95" y="53"/>
                  </a:cubicBezTo>
                  <a:cubicBezTo>
                    <a:pt x="95" y="54"/>
                    <a:pt x="95" y="55"/>
                    <a:pt x="95" y="56"/>
                  </a:cubicBezTo>
                  <a:cubicBezTo>
                    <a:pt x="95" y="58"/>
                    <a:pt x="95" y="59"/>
                    <a:pt x="94" y="59"/>
                  </a:cubicBezTo>
                  <a:cubicBezTo>
                    <a:pt x="94" y="60"/>
                    <a:pt x="94" y="60"/>
                    <a:pt x="93" y="60"/>
                  </a:cubicBezTo>
                  <a:cubicBezTo>
                    <a:pt x="92" y="60"/>
                    <a:pt x="92" y="60"/>
                    <a:pt x="92" y="59"/>
                  </a:cubicBezTo>
                  <a:cubicBezTo>
                    <a:pt x="92" y="59"/>
                    <a:pt x="92" y="58"/>
                    <a:pt x="92" y="56"/>
                  </a:cubicBezTo>
                  <a:cubicBezTo>
                    <a:pt x="92" y="55"/>
                    <a:pt x="92" y="54"/>
                    <a:pt x="92" y="53"/>
                  </a:cubicBezTo>
                  <a:cubicBezTo>
                    <a:pt x="92" y="52"/>
                    <a:pt x="92" y="52"/>
                    <a:pt x="93" y="52"/>
                  </a:cubicBezTo>
                  <a:close/>
                  <a:moveTo>
                    <a:pt x="103" y="52"/>
                  </a:moveTo>
                  <a:cubicBezTo>
                    <a:pt x="103" y="52"/>
                    <a:pt x="104" y="53"/>
                    <a:pt x="104" y="53"/>
                  </a:cubicBezTo>
                  <a:cubicBezTo>
                    <a:pt x="104" y="54"/>
                    <a:pt x="104" y="55"/>
                    <a:pt x="104" y="56"/>
                  </a:cubicBezTo>
                  <a:cubicBezTo>
                    <a:pt x="104" y="58"/>
                    <a:pt x="104" y="59"/>
                    <a:pt x="104" y="59"/>
                  </a:cubicBezTo>
                  <a:cubicBezTo>
                    <a:pt x="104" y="60"/>
                    <a:pt x="103" y="60"/>
                    <a:pt x="103" y="60"/>
                  </a:cubicBezTo>
                  <a:cubicBezTo>
                    <a:pt x="102" y="60"/>
                    <a:pt x="102" y="60"/>
                    <a:pt x="101" y="59"/>
                  </a:cubicBezTo>
                  <a:cubicBezTo>
                    <a:pt x="101" y="59"/>
                    <a:pt x="101" y="58"/>
                    <a:pt x="101" y="56"/>
                  </a:cubicBezTo>
                  <a:cubicBezTo>
                    <a:pt x="101" y="55"/>
                    <a:pt x="101" y="54"/>
                    <a:pt x="101" y="53"/>
                  </a:cubicBezTo>
                  <a:cubicBezTo>
                    <a:pt x="102" y="52"/>
                    <a:pt x="102" y="52"/>
                    <a:pt x="103" y="52"/>
                  </a:cubicBezTo>
                  <a:close/>
                  <a:moveTo>
                    <a:pt x="76" y="74"/>
                  </a:moveTo>
                  <a:cubicBezTo>
                    <a:pt x="74" y="74"/>
                    <a:pt x="74" y="74"/>
                    <a:pt x="74" y="74"/>
                  </a:cubicBezTo>
                  <a:cubicBezTo>
                    <a:pt x="74" y="69"/>
                    <a:pt x="74" y="69"/>
                    <a:pt x="74" y="69"/>
                  </a:cubicBezTo>
                  <a:cubicBezTo>
                    <a:pt x="74" y="69"/>
                    <a:pt x="73" y="70"/>
                    <a:pt x="72" y="70"/>
                  </a:cubicBezTo>
                  <a:cubicBezTo>
                    <a:pt x="72" y="68"/>
                    <a:pt x="72" y="68"/>
                    <a:pt x="72" y="68"/>
                  </a:cubicBezTo>
                  <a:cubicBezTo>
                    <a:pt x="73" y="68"/>
                    <a:pt x="74" y="67"/>
                    <a:pt x="75" y="66"/>
                  </a:cubicBezTo>
                  <a:cubicBezTo>
                    <a:pt x="76" y="66"/>
                    <a:pt x="76" y="66"/>
                    <a:pt x="76" y="66"/>
                  </a:cubicBezTo>
                  <a:cubicBezTo>
                    <a:pt x="76" y="74"/>
                    <a:pt x="76" y="74"/>
                    <a:pt x="76" y="74"/>
                  </a:cubicBezTo>
                  <a:close/>
                  <a:moveTo>
                    <a:pt x="82" y="74"/>
                  </a:moveTo>
                  <a:cubicBezTo>
                    <a:pt x="80" y="74"/>
                    <a:pt x="80" y="74"/>
                    <a:pt x="80" y="74"/>
                  </a:cubicBezTo>
                  <a:cubicBezTo>
                    <a:pt x="80" y="69"/>
                    <a:pt x="80" y="69"/>
                    <a:pt x="80" y="69"/>
                  </a:cubicBezTo>
                  <a:cubicBezTo>
                    <a:pt x="79" y="69"/>
                    <a:pt x="79" y="70"/>
                    <a:pt x="78" y="70"/>
                  </a:cubicBezTo>
                  <a:cubicBezTo>
                    <a:pt x="78" y="68"/>
                    <a:pt x="78" y="68"/>
                    <a:pt x="78" y="68"/>
                  </a:cubicBezTo>
                  <a:cubicBezTo>
                    <a:pt x="79" y="68"/>
                    <a:pt x="80" y="67"/>
                    <a:pt x="80" y="66"/>
                  </a:cubicBezTo>
                  <a:cubicBezTo>
                    <a:pt x="82" y="66"/>
                    <a:pt x="82" y="66"/>
                    <a:pt x="82" y="66"/>
                  </a:cubicBezTo>
                  <a:cubicBezTo>
                    <a:pt x="82" y="74"/>
                    <a:pt x="82" y="74"/>
                    <a:pt x="82" y="74"/>
                  </a:cubicBezTo>
                  <a:close/>
                  <a:moveTo>
                    <a:pt x="87" y="66"/>
                  </a:moveTo>
                  <a:cubicBezTo>
                    <a:pt x="87" y="66"/>
                    <a:pt x="88" y="67"/>
                    <a:pt x="88" y="67"/>
                  </a:cubicBezTo>
                  <a:cubicBezTo>
                    <a:pt x="89" y="68"/>
                    <a:pt x="89" y="69"/>
                    <a:pt x="89" y="70"/>
                  </a:cubicBezTo>
                  <a:cubicBezTo>
                    <a:pt x="89" y="72"/>
                    <a:pt x="89" y="73"/>
                    <a:pt x="88" y="74"/>
                  </a:cubicBezTo>
                  <a:cubicBezTo>
                    <a:pt x="88" y="74"/>
                    <a:pt x="87" y="75"/>
                    <a:pt x="87" y="75"/>
                  </a:cubicBezTo>
                  <a:cubicBezTo>
                    <a:pt x="86" y="75"/>
                    <a:pt x="85" y="74"/>
                    <a:pt x="85" y="74"/>
                  </a:cubicBezTo>
                  <a:cubicBezTo>
                    <a:pt x="84" y="73"/>
                    <a:pt x="84" y="72"/>
                    <a:pt x="84" y="70"/>
                  </a:cubicBezTo>
                  <a:cubicBezTo>
                    <a:pt x="84" y="69"/>
                    <a:pt x="84" y="68"/>
                    <a:pt x="85" y="67"/>
                  </a:cubicBezTo>
                  <a:cubicBezTo>
                    <a:pt x="85" y="67"/>
                    <a:pt x="86" y="66"/>
                    <a:pt x="87" y="66"/>
                  </a:cubicBezTo>
                  <a:close/>
                  <a:moveTo>
                    <a:pt x="87" y="68"/>
                  </a:moveTo>
                  <a:cubicBezTo>
                    <a:pt x="87" y="68"/>
                    <a:pt x="87" y="68"/>
                    <a:pt x="87" y="68"/>
                  </a:cubicBezTo>
                  <a:cubicBezTo>
                    <a:pt x="88" y="69"/>
                    <a:pt x="88" y="69"/>
                    <a:pt x="88" y="70"/>
                  </a:cubicBezTo>
                  <a:cubicBezTo>
                    <a:pt x="88" y="71"/>
                    <a:pt x="88" y="72"/>
                    <a:pt x="87" y="73"/>
                  </a:cubicBezTo>
                  <a:cubicBezTo>
                    <a:pt x="87" y="73"/>
                    <a:pt x="87" y="73"/>
                    <a:pt x="87" y="73"/>
                  </a:cubicBezTo>
                  <a:cubicBezTo>
                    <a:pt x="86" y="73"/>
                    <a:pt x="86" y="73"/>
                    <a:pt x="86" y="72"/>
                  </a:cubicBezTo>
                  <a:cubicBezTo>
                    <a:pt x="86" y="72"/>
                    <a:pt x="86" y="71"/>
                    <a:pt x="86" y="70"/>
                  </a:cubicBezTo>
                  <a:cubicBezTo>
                    <a:pt x="86" y="69"/>
                    <a:pt x="86" y="69"/>
                    <a:pt x="86" y="68"/>
                  </a:cubicBezTo>
                  <a:cubicBezTo>
                    <a:pt x="86" y="68"/>
                    <a:pt x="86" y="68"/>
                    <a:pt x="87" y="68"/>
                  </a:cubicBezTo>
                  <a:close/>
                  <a:moveTo>
                    <a:pt x="93" y="66"/>
                  </a:moveTo>
                  <a:cubicBezTo>
                    <a:pt x="94" y="66"/>
                    <a:pt x="94" y="67"/>
                    <a:pt x="95" y="67"/>
                  </a:cubicBezTo>
                  <a:cubicBezTo>
                    <a:pt x="95" y="68"/>
                    <a:pt x="96" y="69"/>
                    <a:pt x="96" y="70"/>
                  </a:cubicBezTo>
                  <a:cubicBezTo>
                    <a:pt x="96" y="72"/>
                    <a:pt x="95" y="73"/>
                    <a:pt x="95" y="74"/>
                  </a:cubicBezTo>
                  <a:cubicBezTo>
                    <a:pt x="94" y="74"/>
                    <a:pt x="94" y="75"/>
                    <a:pt x="93" y="75"/>
                  </a:cubicBezTo>
                  <a:cubicBezTo>
                    <a:pt x="92" y="75"/>
                    <a:pt x="91" y="74"/>
                    <a:pt x="91" y="74"/>
                  </a:cubicBezTo>
                  <a:cubicBezTo>
                    <a:pt x="91" y="73"/>
                    <a:pt x="90" y="72"/>
                    <a:pt x="90" y="70"/>
                  </a:cubicBezTo>
                  <a:cubicBezTo>
                    <a:pt x="90" y="69"/>
                    <a:pt x="91" y="68"/>
                    <a:pt x="91" y="67"/>
                  </a:cubicBezTo>
                  <a:cubicBezTo>
                    <a:pt x="92" y="67"/>
                    <a:pt x="92" y="66"/>
                    <a:pt x="93" y="66"/>
                  </a:cubicBezTo>
                  <a:close/>
                  <a:moveTo>
                    <a:pt x="93" y="68"/>
                  </a:moveTo>
                  <a:cubicBezTo>
                    <a:pt x="93" y="68"/>
                    <a:pt x="94" y="68"/>
                    <a:pt x="94" y="68"/>
                  </a:cubicBezTo>
                  <a:cubicBezTo>
                    <a:pt x="94" y="69"/>
                    <a:pt x="94" y="69"/>
                    <a:pt x="94" y="70"/>
                  </a:cubicBezTo>
                  <a:cubicBezTo>
                    <a:pt x="94" y="71"/>
                    <a:pt x="94" y="72"/>
                    <a:pt x="94" y="73"/>
                  </a:cubicBezTo>
                  <a:cubicBezTo>
                    <a:pt x="94" y="73"/>
                    <a:pt x="93" y="73"/>
                    <a:pt x="93" y="73"/>
                  </a:cubicBezTo>
                  <a:cubicBezTo>
                    <a:pt x="92" y="73"/>
                    <a:pt x="92" y="73"/>
                    <a:pt x="92" y="72"/>
                  </a:cubicBezTo>
                  <a:cubicBezTo>
                    <a:pt x="92" y="72"/>
                    <a:pt x="92" y="71"/>
                    <a:pt x="92" y="70"/>
                  </a:cubicBezTo>
                  <a:cubicBezTo>
                    <a:pt x="92" y="69"/>
                    <a:pt x="92" y="69"/>
                    <a:pt x="92" y="68"/>
                  </a:cubicBezTo>
                  <a:cubicBezTo>
                    <a:pt x="92" y="68"/>
                    <a:pt x="92" y="68"/>
                    <a:pt x="93" y="68"/>
                  </a:cubicBezTo>
                  <a:close/>
                  <a:moveTo>
                    <a:pt x="76" y="48"/>
                  </a:moveTo>
                  <a:cubicBezTo>
                    <a:pt x="75" y="48"/>
                    <a:pt x="75" y="48"/>
                    <a:pt x="75" y="48"/>
                  </a:cubicBezTo>
                  <a:cubicBezTo>
                    <a:pt x="75" y="42"/>
                    <a:pt x="75" y="42"/>
                    <a:pt x="75" y="42"/>
                  </a:cubicBezTo>
                  <a:cubicBezTo>
                    <a:pt x="74" y="43"/>
                    <a:pt x="73" y="43"/>
                    <a:pt x="73" y="43"/>
                  </a:cubicBezTo>
                  <a:cubicBezTo>
                    <a:pt x="73" y="42"/>
                    <a:pt x="73" y="42"/>
                    <a:pt x="73" y="42"/>
                  </a:cubicBezTo>
                  <a:cubicBezTo>
                    <a:pt x="74" y="42"/>
                    <a:pt x="75" y="41"/>
                    <a:pt x="75" y="40"/>
                  </a:cubicBezTo>
                  <a:cubicBezTo>
                    <a:pt x="76" y="40"/>
                    <a:pt x="76" y="40"/>
                    <a:pt x="76" y="40"/>
                  </a:cubicBezTo>
                  <a:cubicBezTo>
                    <a:pt x="76" y="48"/>
                    <a:pt x="76" y="48"/>
                    <a:pt x="76" y="48"/>
                  </a:cubicBezTo>
                  <a:close/>
                  <a:moveTo>
                    <a:pt x="81" y="40"/>
                  </a:moveTo>
                  <a:cubicBezTo>
                    <a:pt x="82" y="40"/>
                    <a:pt x="83" y="40"/>
                    <a:pt x="83" y="41"/>
                  </a:cubicBezTo>
                  <a:cubicBezTo>
                    <a:pt x="84" y="42"/>
                    <a:pt x="84" y="43"/>
                    <a:pt x="84" y="44"/>
                  </a:cubicBezTo>
                  <a:cubicBezTo>
                    <a:pt x="84" y="46"/>
                    <a:pt x="84" y="47"/>
                    <a:pt x="83" y="48"/>
                  </a:cubicBezTo>
                  <a:cubicBezTo>
                    <a:pt x="83" y="48"/>
                    <a:pt x="82" y="48"/>
                    <a:pt x="81" y="48"/>
                  </a:cubicBezTo>
                  <a:cubicBezTo>
                    <a:pt x="80" y="48"/>
                    <a:pt x="80" y="48"/>
                    <a:pt x="79" y="47"/>
                  </a:cubicBezTo>
                  <a:cubicBezTo>
                    <a:pt x="79" y="47"/>
                    <a:pt x="79" y="46"/>
                    <a:pt x="79" y="44"/>
                  </a:cubicBezTo>
                  <a:cubicBezTo>
                    <a:pt x="79" y="43"/>
                    <a:pt x="79" y="42"/>
                    <a:pt x="79" y="41"/>
                  </a:cubicBezTo>
                  <a:cubicBezTo>
                    <a:pt x="80" y="40"/>
                    <a:pt x="80" y="40"/>
                    <a:pt x="81" y="40"/>
                  </a:cubicBezTo>
                  <a:close/>
                  <a:moveTo>
                    <a:pt x="81" y="41"/>
                  </a:moveTo>
                  <a:cubicBezTo>
                    <a:pt x="82" y="41"/>
                    <a:pt x="82" y="42"/>
                    <a:pt x="82" y="42"/>
                  </a:cubicBezTo>
                  <a:cubicBezTo>
                    <a:pt x="82" y="43"/>
                    <a:pt x="82" y="43"/>
                    <a:pt x="82" y="44"/>
                  </a:cubicBezTo>
                  <a:cubicBezTo>
                    <a:pt x="82" y="45"/>
                    <a:pt x="82" y="46"/>
                    <a:pt x="82" y="46"/>
                  </a:cubicBezTo>
                  <a:cubicBezTo>
                    <a:pt x="82" y="47"/>
                    <a:pt x="82" y="47"/>
                    <a:pt x="81" y="47"/>
                  </a:cubicBezTo>
                  <a:cubicBezTo>
                    <a:pt x="81" y="47"/>
                    <a:pt x="81" y="47"/>
                    <a:pt x="80" y="46"/>
                  </a:cubicBezTo>
                  <a:cubicBezTo>
                    <a:pt x="80" y="46"/>
                    <a:pt x="80" y="45"/>
                    <a:pt x="80" y="44"/>
                  </a:cubicBezTo>
                  <a:cubicBezTo>
                    <a:pt x="80" y="43"/>
                    <a:pt x="80" y="43"/>
                    <a:pt x="80" y="42"/>
                  </a:cubicBezTo>
                  <a:cubicBezTo>
                    <a:pt x="81" y="42"/>
                    <a:pt x="81" y="41"/>
                    <a:pt x="81" y="41"/>
                  </a:cubicBezTo>
                  <a:close/>
                  <a:moveTo>
                    <a:pt x="89" y="48"/>
                  </a:moveTo>
                  <a:cubicBezTo>
                    <a:pt x="87" y="48"/>
                    <a:pt x="87" y="48"/>
                    <a:pt x="87" y="48"/>
                  </a:cubicBezTo>
                  <a:cubicBezTo>
                    <a:pt x="87" y="42"/>
                    <a:pt x="87" y="42"/>
                    <a:pt x="87" y="42"/>
                  </a:cubicBezTo>
                  <a:cubicBezTo>
                    <a:pt x="87" y="43"/>
                    <a:pt x="86" y="43"/>
                    <a:pt x="85" y="43"/>
                  </a:cubicBezTo>
                  <a:cubicBezTo>
                    <a:pt x="85" y="42"/>
                    <a:pt x="85" y="42"/>
                    <a:pt x="85" y="42"/>
                  </a:cubicBezTo>
                  <a:cubicBezTo>
                    <a:pt x="86" y="42"/>
                    <a:pt x="87" y="41"/>
                    <a:pt x="88" y="40"/>
                  </a:cubicBezTo>
                  <a:cubicBezTo>
                    <a:pt x="89" y="40"/>
                    <a:pt x="89" y="40"/>
                    <a:pt x="89" y="40"/>
                  </a:cubicBezTo>
                  <a:cubicBezTo>
                    <a:pt x="89" y="48"/>
                    <a:pt x="89" y="48"/>
                    <a:pt x="89" y="48"/>
                  </a:cubicBezTo>
                  <a:close/>
                  <a:moveTo>
                    <a:pt x="95" y="48"/>
                  </a:moveTo>
                  <a:cubicBezTo>
                    <a:pt x="93" y="48"/>
                    <a:pt x="93" y="48"/>
                    <a:pt x="93" y="48"/>
                  </a:cubicBezTo>
                  <a:cubicBezTo>
                    <a:pt x="93" y="42"/>
                    <a:pt x="93" y="42"/>
                    <a:pt x="93" y="42"/>
                  </a:cubicBezTo>
                  <a:cubicBezTo>
                    <a:pt x="93" y="43"/>
                    <a:pt x="92" y="43"/>
                    <a:pt x="91" y="43"/>
                  </a:cubicBezTo>
                  <a:cubicBezTo>
                    <a:pt x="91" y="42"/>
                    <a:pt x="91" y="42"/>
                    <a:pt x="91" y="42"/>
                  </a:cubicBezTo>
                  <a:cubicBezTo>
                    <a:pt x="92" y="42"/>
                    <a:pt x="93" y="41"/>
                    <a:pt x="93" y="40"/>
                  </a:cubicBezTo>
                  <a:cubicBezTo>
                    <a:pt x="95" y="40"/>
                    <a:pt x="95" y="40"/>
                    <a:pt x="95" y="40"/>
                  </a:cubicBezTo>
                  <a:cubicBezTo>
                    <a:pt x="95" y="48"/>
                    <a:pt x="95" y="48"/>
                    <a:pt x="95" y="48"/>
                  </a:cubicBezTo>
                  <a:close/>
                  <a:moveTo>
                    <a:pt x="100" y="40"/>
                  </a:moveTo>
                  <a:cubicBezTo>
                    <a:pt x="100" y="40"/>
                    <a:pt x="101" y="40"/>
                    <a:pt x="102" y="41"/>
                  </a:cubicBezTo>
                  <a:cubicBezTo>
                    <a:pt x="102" y="42"/>
                    <a:pt x="102" y="43"/>
                    <a:pt x="102" y="44"/>
                  </a:cubicBezTo>
                  <a:cubicBezTo>
                    <a:pt x="102" y="46"/>
                    <a:pt x="102" y="47"/>
                    <a:pt x="102" y="48"/>
                  </a:cubicBezTo>
                  <a:cubicBezTo>
                    <a:pt x="101" y="48"/>
                    <a:pt x="100" y="48"/>
                    <a:pt x="100" y="48"/>
                  </a:cubicBezTo>
                  <a:cubicBezTo>
                    <a:pt x="99" y="48"/>
                    <a:pt x="98" y="48"/>
                    <a:pt x="98" y="47"/>
                  </a:cubicBezTo>
                  <a:cubicBezTo>
                    <a:pt x="97" y="47"/>
                    <a:pt x="97" y="46"/>
                    <a:pt x="97" y="44"/>
                  </a:cubicBezTo>
                  <a:cubicBezTo>
                    <a:pt x="97" y="43"/>
                    <a:pt x="97" y="42"/>
                    <a:pt x="98" y="41"/>
                  </a:cubicBezTo>
                  <a:cubicBezTo>
                    <a:pt x="98" y="40"/>
                    <a:pt x="99" y="40"/>
                    <a:pt x="100" y="40"/>
                  </a:cubicBezTo>
                  <a:close/>
                  <a:moveTo>
                    <a:pt x="100" y="41"/>
                  </a:moveTo>
                  <a:cubicBezTo>
                    <a:pt x="100" y="41"/>
                    <a:pt x="100" y="42"/>
                    <a:pt x="101" y="42"/>
                  </a:cubicBezTo>
                  <a:cubicBezTo>
                    <a:pt x="101" y="43"/>
                    <a:pt x="101" y="43"/>
                    <a:pt x="101" y="44"/>
                  </a:cubicBezTo>
                  <a:cubicBezTo>
                    <a:pt x="101" y="45"/>
                    <a:pt x="101" y="46"/>
                    <a:pt x="101" y="46"/>
                  </a:cubicBezTo>
                  <a:cubicBezTo>
                    <a:pt x="100" y="47"/>
                    <a:pt x="100" y="47"/>
                    <a:pt x="100" y="47"/>
                  </a:cubicBezTo>
                  <a:cubicBezTo>
                    <a:pt x="99" y="47"/>
                    <a:pt x="99" y="47"/>
                    <a:pt x="99" y="46"/>
                  </a:cubicBezTo>
                  <a:cubicBezTo>
                    <a:pt x="99" y="46"/>
                    <a:pt x="99" y="45"/>
                    <a:pt x="99" y="44"/>
                  </a:cubicBezTo>
                  <a:cubicBezTo>
                    <a:pt x="99" y="43"/>
                    <a:pt x="99" y="43"/>
                    <a:pt x="99" y="42"/>
                  </a:cubicBezTo>
                  <a:cubicBezTo>
                    <a:pt x="99" y="42"/>
                    <a:pt x="99" y="41"/>
                    <a:pt x="100" y="41"/>
                  </a:cubicBezTo>
                  <a:close/>
                  <a:moveTo>
                    <a:pt x="94" y="24"/>
                  </a:moveTo>
                  <a:cubicBezTo>
                    <a:pt x="112" y="29"/>
                    <a:pt x="119" y="40"/>
                    <a:pt x="131" y="52"/>
                  </a:cubicBezTo>
                  <a:cubicBezTo>
                    <a:pt x="132" y="53"/>
                    <a:pt x="132" y="54"/>
                    <a:pt x="131" y="55"/>
                  </a:cubicBezTo>
                  <a:cubicBezTo>
                    <a:pt x="122" y="67"/>
                    <a:pt x="107" y="79"/>
                    <a:pt x="93" y="84"/>
                  </a:cubicBezTo>
                  <a:cubicBezTo>
                    <a:pt x="77" y="89"/>
                    <a:pt x="61" y="87"/>
                    <a:pt x="46" y="78"/>
                  </a:cubicBezTo>
                  <a:cubicBezTo>
                    <a:pt x="37" y="73"/>
                    <a:pt x="27" y="64"/>
                    <a:pt x="20" y="55"/>
                  </a:cubicBezTo>
                  <a:cubicBezTo>
                    <a:pt x="19" y="54"/>
                    <a:pt x="20" y="53"/>
                    <a:pt x="21" y="52"/>
                  </a:cubicBezTo>
                  <a:cubicBezTo>
                    <a:pt x="25" y="47"/>
                    <a:pt x="30" y="41"/>
                    <a:pt x="35" y="37"/>
                  </a:cubicBezTo>
                  <a:cubicBezTo>
                    <a:pt x="44" y="28"/>
                    <a:pt x="54" y="24"/>
                    <a:pt x="66" y="22"/>
                  </a:cubicBezTo>
                  <a:cubicBezTo>
                    <a:pt x="70" y="24"/>
                    <a:pt x="73" y="28"/>
                    <a:pt x="73" y="33"/>
                  </a:cubicBezTo>
                  <a:cubicBezTo>
                    <a:pt x="73" y="40"/>
                    <a:pt x="68" y="45"/>
                    <a:pt x="61" y="45"/>
                  </a:cubicBezTo>
                  <a:cubicBezTo>
                    <a:pt x="54" y="45"/>
                    <a:pt x="49" y="40"/>
                    <a:pt x="49" y="33"/>
                  </a:cubicBezTo>
                  <a:cubicBezTo>
                    <a:pt x="46" y="38"/>
                    <a:pt x="44" y="44"/>
                    <a:pt x="44" y="50"/>
                  </a:cubicBezTo>
                  <a:cubicBezTo>
                    <a:pt x="44" y="67"/>
                    <a:pt x="58" y="81"/>
                    <a:pt x="76" y="81"/>
                  </a:cubicBezTo>
                  <a:cubicBezTo>
                    <a:pt x="85" y="81"/>
                    <a:pt x="93" y="77"/>
                    <a:pt x="99" y="71"/>
                  </a:cubicBezTo>
                  <a:cubicBezTo>
                    <a:pt x="99" y="69"/>
                    <a:pt x="99" y="69"/>
                    <a:pt x="99" y="69"/>
                  </a:cubicBezTo>
                  <a:cubicBezTo>
                    <a:pt x="99" y="69"/>
                    <a:pt x="98" y="70"/>
                    <a:pt x="97" y="70"/>
                  </a:cubicBezTo>
                  <a:cubicBezTo>
                    <a:pt x="97" y="68"/>
                    <a:pt x="97" y="68"/>
                    <a:pt x="97" y="68"/>
                  </a:cubicBezTo>
                  <a:cubicBezTo>
                    <a:pt x="98" y="68"/>
                    <a:pt x="99" y="67"/>
                    <a:pt x="99" y="66"/>
                  </a:cubicBezTo>
                  <a:cubicBezTo>
                    <a:pt x="101" y="66"/>
                    <a:pt x="101" y="66"/>
                    <a:pt x="101" y="66"/>
                  </a:cubicBezTo>
                  <a:cubicBezTo>
                    <a:pt x="101" y="69"/>
                    <a:pt x="101" y="69"/>
                    <a:pt x="101" y="69"/>
                  </a:cubicBezTo>
                  <a:cubicBezTo>
                    <a:pt x="102" y="67"/>
                    <a:pt x="104" y="64"/>
                    <a:pt x="105" y="62"/>
                  </a:cubicBezTo>
                  <a:cubicBezTo>
                    <a:pt x="104" y="62"/>
                    <a:pt x="104" y="62"/>
                    <a:pt x="103" y="62"/>
                  </a:cubicBezTo>
                  <a:cubicBezTo>
                    <a:pt x="102" y="62"/>
                    <a:pt x="101" y="62"/>
                    <a:pt x="100" y="61"/>
                  </a:cubicBezTo>
                  <a:cubicBezTo>
                    <a:pt x="99" y="60"/>
                    <a:pt x="99" y="58"/>
                    <a:pt x="99" y="56"/>
                  </a:cubicBezTo>
                  <a:cubicBezTo>
                    <a:pt x="99" y="54"/>
                    <a:pt x="99" y="52"/>
                    <a:pt x="100" y="51"/>
                  </a:cubicBezTo>
                  <a:cubicBezTo>
                    <a:pt x="101" y="50"/>
                    <a:pt x="102" y="50"/>
                    <a:pt x="103" y="50"/>
                  </a:cubicBezTo>
                  <a:cubicBezTo>
                    <a:pt x="104" y="50"/>
                    <a:pt x="105" y="50"/>
                    <a:pt x="105" y="51"/>
                  </a:cubicBezTo>
                  <a:cubicBezTo>
                    <a:pt x="106" y="52"/>
                    <a:pt x="107" y="54"/>
                    <a:pt x="107" y="56"/>
                  </a:cubicBezTo>
                  <a:cubicBezTo>
                    <a:pt x="107" y="54"/>
                    <a:pt x="107" y="52"/>
                    <a:pt x="107" y="50"/>
                  </a:cubicBezTo>
                  <a:cubicBezTo>
                    <a:pt x="107" y="49"/>
                    <a:pt x="107" y="49"/>
                    <a:pt x="107" y="48"/>
                  </a:cubicBezTo>
                  <a:cubicBezTo>
                    <a:pt x="107" y="48"/>
                    <a:pt x="106" y="48"/>
                    <a:pt x="106" y="48"/>
                  </a:cubicBezTo>
                  <a:cubicBezTo>
                    <a:pt x="105" y="48"/>
                    <a:pt x="105" y="48"/>
                    <a:pt x="104" y="47"/>
                  </a:cubicBezTo>
                  <a:cubicBezTo>
                    <a:pt x="104" y="47"/>
                    <a:pt x="103" y="46"/>
                    <a:pt x="103" y="44"/>
                  </a:cubicBezTo>
                  <a:cubicBezTo>
                    <a:pt x="103" y="43"/>
                    <a:pt x="104" y="42"/>
                    <a:pt x="104" y="41"/>
                  </a:cubicBezTo>
                  <a:cubicBezTo>
                    <a:pt x="105" y="40"/>
                    <a:pt x="105" y="40"/>
                    <a:pt x="106" y="40"/>
                  </a:cubicBezTo>
                  <a:cubicBezTo>
                    <a:pt x="104" y="33"/>
                    <a:pt x="99" y="28"/>
                    <a:pt x="94" y="24"/>
                  </a:cubicBezTo>
                  <a:close/>
                  <a:moveTo>
                    <a:pt x="106" y="41"/>
                  </a:moveTo>
                  <a:cubicBezTo>
                    <a:pt x="106" y="43"/>
                    <a:pt x="107" y="44"/>
                    <a:pt x="107" y="46"/>
                  </a:cubicBezTo>
                  <a:cubicBezTo>
                    <a:pt x="107" y="46"/>
                    <a:pt x="107" y="46"/>
                    <a:pt x="107" y="46"/>
                  </a:cubicBezTo>
                  <a:cubicBezTo>
                    <a:pt x="107" y="47"/>
                    <a:pt x="107" y="47"/>
                    <a:pt x="106" y="47"/>
                  </a:cubicBezTo>
                  <a:cubicBezTo>
                    <a:pt x="105" y="47"/>
                    <a:pt x="105" y="47"/>
                    <a:pt x="105" y="46"/>
                  </a:cubicBezTo>
                  <a:cubicBezTo>
                    <a:pt x="105" y="46"/>
                    <a:pt x="105" y="45"/>
                    <a:pt x="105" y="44"/>
                  </a:cubicBezTo>
                  <a:cubicBezTo>
                    <a:pt x="105" y="44"/>
                    <a:pt x="105" y="42"/>
                    <a:pt x="106" y="41"/>
                  </a:cubicBezTo>
                  <a:cubicBezTo>
                    <a:pt x="106" y="41"/>
                    <a:pt x="106" y="41"/>
                    <a:pt x="106" y="4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6" tIns="45712" rIns="91426" bIns="45712"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2619697" y="1884682"/>
            <a:ext cx="861771" cy="745816"/>
            <a:chOff x="2811898" y="1782154"/>
            <a:chExt cx="861771" cy="745816"/>
          </a:xfrm>
        </p:grpSpPr>
        <p:sp>
          <p:nvSpPr>
            <p:cNvPr id="83" name="TextBox 104"/>
            <p:cNvSpPr txBox="1"/>
            <p:nvPr/>
          </p:nvSpPr>
          <p:spPr>
            <a:xfrm>
              <a:off x="2811898" y="2281753"/>
              <a:ext cx="86177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沉迷游戏预警</a:t>
              </a:r>
            </a:p>
          </p:txBody>
        </p:sp>
        <p:sp>
          <p:nvSpPr>
            <p:cNvPr id="84" name="Freeform 15"/>
            <p:cNvSpPr>
              <a:spLocks noEditPoints="1"/>
            </p:cNvSpPr>
            <p:nvPr/>
          </p:nvSpPr>
          <p:spPr bwMode="auto">
            <a:xfrm>
              <a:off x="2969733" y="1782154"/>
              <a:ext cx="546100" cy="376238"/>
            </a:xfrm>
            <a:custGeom>
              <a:avLst/>
              <a:gdLst>
                <a:gd name="T0" fmla="*/ 108 w 151"/>
                <a:gd name="T1" fmla="*/ 0 h 104"/>
                <a:gd name="T2" fmla="*/ 99 w 151"/>
                <a:gd name="T3" fmla="*/ 6 h 104"/>
                <a:gd name="T4" fmla="*/ 117 w 151"/>
                <a:gd name="T5" fmla="*/ 15 h 104"/>
                <a:gd name="T6" fmla="*/ 124 w 151"/>
                <a:gd name="T7" fmla="*/ 24 h 104"/>
                <a:gd name="T8" fmla="*/ 117 w 151"/>
                <a:gd name="T9" fmla="*/ 15 h 104"/>
                <a:gd name="T10" fmla="*/ 81 w 151"/>
                <a:gd name="T11" fmla="*/ 0 h 104"/>
                <a:gd name="T12" fmla="*/ 71 w 151"/>
                <a:gd name="T13" fmla="*/ 6 h 104"/>
                <a:gd name="T14" fmla="*/ 42 w 151"/>
                <a:gd name="T15" fmla="*/ 29 h 104"/>
                <a:gd name="T16" fmla="*/ 48 w 151"/>
                <a:gd name="T17" fmla="*/ 35 h 104"/>
                <a:gd name="T18" fmla="*/ 42 w 151"/>
                <a:gd name="T19" fmla="*/ 29 h 104"/>
                <a:gd name="T20" fmla="*/ 124 w 151"/>
                <a:gd name="T21" fmla="*/ 0 h 104"/>
                <a:gd name="T22" fmla="*/ 117 w 151"/>
                <a:gd name="T23" fmla="*/ 11 h 104"/>
                <a:gd name="T24" fmla="*/ 113 w 151"/>
                <a:gd name="T25" fmla="*/ 6 h 104"/>
                <a:gd name="T26" fmla="*/ 57 w 151"/>
                <a:gd name="T27" fmla="*/ 0 h 104"/>
                <a:gd name="T28" fmla="*/ 67 w 151"/>
                <a:gd name="T29" fmla="*/ 6 h 104"/>
                <a:gd name="T30" fmla="*/ 57 w 151"/>
                <a:gd name="T31" fmla="*/ 0 h 104"/>
                <a:gd name="T32" fmla="*/ 48 w 151"/>
                <a:gd name="T33" fmla="*/ 15 h 104"/>
                <a:gd name="T34" fmla="*/ 42 w 151"/>
                <a:gd name="T35" fmla="*/ 24 h 104"/>
                <a:gd name="T36" fmla="*/ 53 w 151"/>
                <a:gd name="T37" fmla="*/ 0 h 104"/>
                <a:gd name="T38" fmla="*/ 48 w 151"/>
                <a:gd name="T39" fmla="*/ 6 h 104"/>
                <a:gd name="T40" fmla="*/ 42 w 151"/>
                <a:gd name="T41" fmla="*/ 11 h 104"/>
                <a:gd name="T42" fmla="*/ 53 w 151"/>
                <a:gd name="T43" fmla="*/ 0 h 104"/>
                <a:gd name="T44" fmla="*/ 94 w 151"/>
                <a:gd name="T45" fmla="*/ 0 h 104"/>
                <a:gd name="T46" fmla="*/ 85 w 151"/>
                <a:gd name="T47" fmla="*/ 6 h 104"/>
                <a:gd name="T48" fmla="*/ 80 w 151"/>
                <a:gd name="T49" fmla="*/ 83 h 104"/>
                <a:gd name="T50" fmla="*/ 12 w 151"/>
                <a:gd name="T51" fmla="*/ 37 h 104"/>
                <a:gd name="T52" fmla="*/ 80 w 151"/>
                <a:gd name="T53" fmla="*/ 83 h 104"/>
                <a:gd name="T54" fmla="*/ 21 w 151"/>
                <a:gd name="T55" fmla="*/ 47 h 104"/>
                <a:gd name="T56" fmla="*/ 70 w 151"/>
                <a:gd name="T57" fmla="*/ 73 h 104"/>
                <a:gd name="T58" fmla="*/ 80 w 151"/>
                <a:gd name="T59" fmla="*/ 86 h 104"/>
                <a:gd name="T60" fmla="*/ 0 w 151"/>
                <a:gd name="T61" fmla="*/ 95 h 104"/>
                <a:gd name="T62" fmla="*/ 91 w 151"/>
                <a:gd name="T63" fmla="*/ 104 h 104"/>
                <a:gd name="T64" fmla="*/ 80 w 151"/>
                <a:gd name="T65" fmla="*/ 86 h 104"/>
                <a:gd name="T66" fmla="*/ 80 w 151"/>
                <a:gd name="T67" fmla="*/ 91 h 104"/>
                <a:gd name="T68" fmla="*/ 15 w 151"/>
                <a:gd name="T69" fmla="*/ 88 h 104"/>
                <a:gd name="T70" fmla="*/ 55 w 151"/>
                <a:gd name="T71" fmla="*/ 94 h 104"/>
                <a:gd name="T72" fmla="*/ 35 w 151"/>
                <a:gd name="T73" fmla="*/ 96 h 104"/>
                <a:gd name="T74" fmla="*/ 55 w 151"/>
                <a:gd name="T75" fmla="*/ 94 h 104"/>
                <a:gd name="T76" fmla="*/ 96 w 151"/>
                <a:gd name="T77" fmla="*/ 58 h 104"/>
                <a:gd name="T78" fmla="*/ 143 w 151"/>
                <a:gd name="T79" fmla="*/ 27 h 104"/>
                <a:gd name="T80" fmla="*/ 137 w 151"/>
                <a:gd name="T81" fmla="*/ 34 h 104"/>
                <a:gd name="T82" fmla="*/ 103 w 151"/>
                <a:gd name="T83" fmla="*/ 51 h 104"/>
                <a:gd name="T84" fmla="*/ 137 w 151"/>
                <a:gd name="T85" fmla="*/ 34 h 104"/>
                <a:gd name="T86" fmla="*/ 96 w 151"/>
                <a:gd name="T87" fmla="*/ 60 h 104"/>
                <a:gd name="T88" fmla="*/ 89 w 151"/>
                <a:gd name="T89" fmla="*/ 73 h 104"/>
                <a:gd name="T90" fmla="*/ 151 w 151"/>
                <a:gd name="T91" fmla="*/ 67 h 104"/>
                <a:gd name="T92" fmla="*/ 141 w 151"/>
                <a:gd name="T93" fmla="*/ 62 h 104"/>
                <a:gd name="T94" fmla="*/ 96 w 151"/>
                <a:gd name="T95" fmla="*/ 64 h 104"/>
                <a:gd name="T96" fmla="*/ 141 w 151"/>
                <a:gd name="T97" fmla="*/ 62 h 104"/>
                <a:gd name="T98" fmla="*/ 127 w 151"/>
                <a:gd name="T99" fmla="*/ 67 h 104"/>
                <a:gd name="T100" fmla="*/ 113 w 151"/>
                <a:gd name="T101" fmla="*/ 6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104">
                  <a:moveTo>
                    <a:pt x="99" y="0"/>
                  </a:moveTo>
                  <a:cubicBezTo>
                    <a:pt x="108" y="0"/>
                    <a:pt x="108" y="0"/>
                    <a:pt x="108" y="0"/>
                  </a:cubicBezTo>
                  <a:cubicBezTo>
                    <a:pt x="108" y="6"/>
                    <a:pt x="108" y="6"/>
                    <a:pt x="108" y="6"/>
                  </a:cubicBezTo>
                  <a:cubicBezTo>
                    <a:pt x="99" y="6"/>
                    <a:pt x="99" y="6"/>
                    <a:pt x="99" y="6"/>
                  </a:cubicBezTo>
                  <a:cubicBezTo>
                    <a:pt x="99" y="0"/>
                    <a:pt x="99" y="0"/>
                    <a:pt x="99" y="0"/>
                  </a:cubicBezTo>
                  <a:close/>
                  <a:moveTo>
                    <a:pt x="117" y="15"/>
                  </a:moveTo>
                  <a:cubicBezTo>
                    <a:pt x="124" y="15"/>
                    <a:pt x="124" y="15"/>
                    <a:pt x="124" y="15"/>
                  </a:cubicBezTo>
                  <a:cubicBezTo>
                    <a:pt x="124" y="24"/>
                    <a:pt x="124" y="24"/>
                    <a:pt x="124" y="24"/>
                  </a:cubicBezTo>
                  <a:cubicBezTo>
                    <a:pt x="117" y="24"/>
                    <a:pt x="117" y="24"/>
                    <a:pt x="117" y="24"/>
                  </a:cubicBezTo>
                  <a:cubicBezTo>
                    <a:pt x="117" y="15"/>
                    <a:pt x="117" y="15"/>
                    <a:pt x="117" y="15"/>
                  </a:cubicBezTo>
                  <a:close/>
                  <a:moveTo>
                    <a:pt x="71" y="0"/>
                  </a:moveTo>
                  <a:cubicBezTo>
                    <a:pt x="81" y="0"/>
                    <a:pt x="81" y="0"/>
                    <a:pt x="81" y="0"/>
                  </a:cubicBezTo>
                  <a:cubicBezTo>
                    <a:pt x="81" y="6"/>
                    <a:pt x="81" y="6"/>
                    <a:pt x="81" y="6"/>
                  </a:cubicBezTo>
                  <a:cubicBezTo>
                    <a:pt x="71" y="6"/>
                    <a:pt x="71" y="6"/>
                    <a:pt x="71" y="6"/>
                  </a:cubicBezTo>
                  <a:cubicBezTo>
                    <a:pt x="71" y="0"/>
                    <a:pt x="71" y="0"/>
                    <a:pt x="71" y="0"/>
                  </a:cubicBezTo>
                  <a:close/>
                  <a:moveTo>
                    <a:pt x="42" y="29"/>
                  </a:moveTo>
                  <a:cubicBezTo>
                    <a:pt x="48" y="29"/>
                    <a:pt x="48" y="29"/>
                    <a:pt x="48" y="29"/>
                  </a:cubicBezTo>
                  <a:cubicBezTo>
                    <a:pt x="48" y="35"/>
                    <a:pt x="48" y="35"/>
                    <a:pt x="48" y="35"/>
                  </a:cubicBezTo>
                  <a:cubicBezTo>
                    <a:pt x="42" y="35"/>
                    <a:pt x="42" y="35"/>
                    <a:pt x="42" y="35"/>
                  </a:cubicBezTo>
                  <a:cubicBezTo>
                    <a:pt x="42" y="29"/>
                    <a:pt x="42" y="29"/>
                    <a:pt x="42" y="29"/>
                  </a:cubicBezTo>
                  <a:close/>
                  <a:moveTo>
                    <a:pt x="113" y="0"/>
                  </a:moveTo>
                  <a:cubicBezTo>
                    <a:pt x="124" y="0"/>
                    <a:pt x="124" y="0"/>
                    <a:pt x="124" y="0"/>
                  </a:cubicBezTo>
                  <a:cubicBezTo>
                    <a:pt x="124" y="11"/>
                    <a:pt x="124" y="11"/>
                    <a:pt x="124" y="11"/>
                  </a:cubicBezTo>
                  <a:cubicBezTo>
                    <a:pt x="117" y="11"/>
                    <a:pt x="117" y="11"/>
                    <a:pt x="117" y="11"/>
                  </a:cubicBezTo>
                  <a:cubicBezTo>
                    <a:pt x="117" y="6"/>
                    <a:pt x="117" y="6"/>
                    <a:pt x="117" y="6"/>
                  </a:cubicBezTo>
                  <a:cubicBezTo>
                    <a:pt x="113" y="6"/>
                    <a:pt x="113" y="6"/>
                    <a:pt x="113" y="6"/>
                  </a:cubicBezTo>
                  <a:cubicBezTo>
                    <a:pt x="113" y="0"/>
                    <a:pt x="113" y="0"/>
                    <a:pt x="113" y="0"/>
                  </a:cubicBezTo>
                  <a:close/>
                  <a:moveTo>
                    <a:pt x="57" y="0"/>
                  </a:moveTo>
                  <a:cubicBezTo>
                    <a:pt x="67" y="0"/>
                    <a:pt x="67" y="0"/>
                    <a:pt x="67" y="0"/>
                  </a:cubicBezTo>
                  <a:cubicBezTo>
                    <a:pt x="67" y="6"/>
                    <a:pt x="67" y="6"/>
                    <a:pt x="67" y="6"/>
                  </a:cubicBezTo>
                  <a:cubicBezTo>
                    <a:pt x="57" y="6"/>
                    <a:pt x="57" y="6"/>
                    <a:pt x="57" y="6"/>
                  </a:cubicBezTo>
                  <a:cubicBezTo>
                    <a:pt x="57" y="0"/>
                    <a:pt x="57" y="0"/>
                    <a:pt x="57" y="0"/>
                  </a:cubicBezTo>
                  <a:close/>
                  <a:moveTo>
                    <a:pt x="42" y="15"/>
                  </a:moveTo>
                  <a:cubicBezTo>
                    <a:pt x="48" y="15"/>
                    <a:pt x="48" y="15"/>
                    <a:pt x="48" y="15"/>
                  </a:cubicBezTo>
                  <a:cubicBezTo>
                    <a:pt x="48" y="24"/>
                    <a:pt x="48" y="24"/>
                    <a:pt x="48" y="24"/>
                  </a:cubicBezTo>
                  <a:cubicBezTo>
                    <a:pt x="42" y="24"/>
                    <a:pt x="42" y="24"/>
                    <a:pt x="42" y="24"/>
                  </a:cubicBezTo>
                  <a:cubicBezTo>
                    <a:pt x="42" y="15"/>
                    <a:pt x="42" y="15"/>
                    <a:pt x="42" y="15"/>
                  </a:cubicBezTo>
                  <a:close/>
                  <a:moveTo>
                    <a:pt x="53" y="0"/>
                  </a:moveTo>
                  <a:cubicBezTo>
                    <a:pt x="53" y="6"/>
                    <a:pt x="53" y="6"/>
                    <a:pt x="53" y="6"/>
                  </a:cubicBezTo>
                  <a:cubicBezTo>
                    <a:pt x="48" y="6"/>
                    <a:pt x="48" y="6"/>
                    <a:pt x="48" y="6"/>
                  </a:cubicBezTo>
                  <a:cubicBezTo>
                    <a:pt x="48" y="11"/>
                    <a:pt x="48" y="11"/>
                    <a:pt x="48" y="11"/>
                  </a:cubicBezTo>
                  <a:cubicBezTo>
                    <a:pt x="42" y="11"/>
                    <a:pt x="42" y="11"/>
                    <a:pt x="42" y="11"/>
                  </a:cubicBezTo>
                  <a:cubicBezTo>
                    <a:pt x="42" y="0"/>
                    <a:pt x="42" y="0"/>
                    <a:pt x="42" y="0"/>
                  </a:cubicBezTo>
                  <a:cubicBezTo>
                    <a:pt x="53" y="0"/>
                    <a:pt x="53" y="0"/>
                    <a:pt x="53" y="0"/>
                  </a:cubicBezTo>
                  <a:close/>
                  <a:moveTo>
                    <a:pt x="85" y="0"/>
                  </a:moveTo>
                  <a:cubicBezTo>
                    <a:pt x="94" y="0"/>
                    <a:pt x="94" y="0"/>
                    <a:pt x="94" y="0"/>
                  </a:cubicBezTo>
                  <a:cubicBezTo>
                    <a:pt x="94" y="6"/>
                    <a:pt x="94" y="6"/>
                    <a:pt x="94" y="6"/>
                  </a:cubicBezTo>
                  <a:cubicBezTo>
                    <a:pt x="85" y="6"/>
                    <a:pt x="85" y="6"/>
                    <a:pt x="85" y="6"/>
                  </a:cubicBezTo>
                  <a:cubicBezTo>
                    <a:pt x="85" y="0"/>
                    <a:pt x="85" y="0"/>
                    <a:pt x="85" y="0"/>
                  </a:cubicBezTo>
                  <a:close/>
                  <a:moveTo>
                    <a:pt x="80" y="83"/>
                  </a:moveTo>
                  <a:cubicBezTo>
                    <a:pt x="12" y="83"/>
                    <a:pt x="12" y="83"/>
                    <a:pt x="12" y="83"/>
                  </a:cubicBezTo>
                  <a:cubicBezTo>
                    <a:pt x="12" y="37"/>
                    <a:pt x="12" y="37"/>
                    <a:pt x="12" y="37"/>
                  </a:cubicBezTo>
                  <a:cubicBezTo>
                    <a:pt x="80" y="37"/>
                    <a:pt x="80" y="37"/>
                    <a:pt x="80" y="37"/>
                  </a:cubicBezTo>
                  <a:cubicBezTo>
                    <a:pt x="80" y="64"/>
                    <a:pt x="80" y="56"/>
                    <a:pt x="80" y="83"/>
                  </a:cubicBezTo>
                  <a:close/>
                  <a:moveTo>
                    <a:pt x="70" y="47"/>
                  </a:moveTo>
                  <a:cubicBezTo>
                    <a:pt x="21" y="47"/>
                    <a:pt x="21" y="47"/>
                    <a:pt x="21" y="47"/>
                  </a:cubicBezTo>
                  <a:cubicBezTo>
                    <a:pt x="21" y="73"/>
                    <a:pt x="21" y="73"/>
                    <a:pt x="21" y="73"/>
                  </a:cubicBezTo>
                  <a:cubicBezTo>
                    <a:pt x="70" y="73"/>
                    <a:pt x="70" y="73"/>
                    <a:pt x="70" y="73"/>
                  </a:cubicBezTo>
                  <a:cubicBezTo>
                    <a:pt x="70" y="53"/>
                    <a:pt x="70" y="67"/>
                    <a:pt x="70" y="47"/>
                  </a:cubicBezTo>
                  <a:close/>
                  <a:moveTo>
                    <a:pt x="80" y="86"/>
                  </a:moveTo>
                  <a:cubicBezTo>
                    <a:pt x="39" y="86"/>
                    <a:pt x="52" y="86"/>
                    <a:pt x="12" y="86"/>
                  </a:cubicBezTo>
                  <a:cubicBezTo>
                    <a:pt x="7" y="90"/>
                    <a:pt x="5" y="91"/>
                    <a:pt x="0" y="95"/>
                  </a:cubicBezTo>
                  <a:cubicBezTo>
                    <a:pt x="0" y="104"/>
                    <a:pt x="0" y="104"/>
                    <a:pt x="0" y="104"/>
                  </a:cubicBezTo>
                  <a:cubicBezTo>
                    <a:pt x="91" y="104"/>
                    <a:pt x="91" y="104"/>
                    <a:pt x="91" y="104"/>
                  </a:cubicBezTo>
                  <a:cubicBezTo>
                    <a:pt x="91" y="95"/>
                    <a:pt x="91" y="95"/>
                    <a:pt x="91" y="95"/>
                  </a:cubicBezTo>
                  <a:cubicBezTo>
                    <a:pt x="86" y="91"/>
                    <a:pt x="84" y="90"/>
                    <a:pt x="80" y="86"/>
                  </a:cubicBezTo>
                  <a:close/>
                  <a:moveTo>
                    <a:pt x="77" y="88"/>
                  </a:moveTo>
                  <a:cubicBezTo>
                    <a:pt x="78" y="89"/>
                    <a:pt x="79" y="90"/>
                    <a:pt x="80" y="91"/>
                  </a:cubicBezTo>
                  <a:cubicBezTo>
                    <a:pt x="11" y="91"/>
                    <a:pt x="11" y="91"/>
                    <a:pt x="11" y="91"/>
                  </a:cubicBezTo>
                  <a:cubicBezTo>
                    <a:pt x="12" y="90"/>
                    <a:pt x="13" y="89"/>
                    <a:pt x="15" y="88"/>
                  </a:cubicBezTo>
                  <a:cubicBezTo>
                    <a:pt x="35" y="88"/>
                    <a:pt x="56" y="88"/>
                    <a:pt x="77" y="88"/>
                  </a:cubicBezTo>
                  <a:close/>
                  <a:moveTo>
                    <a:pt x="55" y="94"/>
                  </a:moveTo>
                  <a:cubicBezTo>
                    <a:pt x="57" y="96"/>
                    <a:pt x="57" y="96"/>
                    <a:pt x="57" y="96"/>
                  </a:cubicBezTo>
                  <a:cubicBezTo>
                    <a:pt x="35" y="96"/>
                    <a:pt x="35" y="96"/>
                    <a:pt x="35" y="96"/>
                  </a:cubicBezTo>
                  <a:cubicBezTo>
                    <a:pt x="37" y="94"/>
                    <a:pt x="37" y="94"/>
                    <a:pt x="37" y="94"/>
                  </a:cubicBezTo>
                  <a:cubicBezTo>
                    <a:pt x="57" y="94"/>
                    <a:pt x="34" y="94"/>
                    <a:pt x="55" y="94"/>
                  </a:cubicBezTo>
                  <a:close/>
                  <a:moveTo>
                    <a:pt x="143" y="58"/>
                  </a:moveTo>
                  <a:cubicBezTo>
                    <a:pt x="96" y="58"/>
                    <a:pt x="96" y="58"/>
                    <a:pt x="96" y="58"/>
                  </a:cubicBezTo>
                  <a:cubicBezTo>
                    <a:pt x="96" y="27"/>
                    <a:pt x="96" y="27"/>
                    <a:pt x="96" y="27"/>
                  </a:cubicBezTo>
                  <a:cubicBezTo>
                    <a:pt x="143" y="27"/>
                    <a:pt x="143" y="27"/>
                    <a:pt x="143" y="27"/>
                  </a:cubicBezTo>
                  <a:cubicBezTo>
                    <a:pt x="143" y="45"/>
                    <a:pt x="143" y="40"/>
                    <a:pt x="143" y="58"/>
                  </a:cubicBezTo>
                  <a:close/>
                  <a:moveTo>
                    <a:pt x="137" y="34"/>
                  </a:moveTo>
                  <a:cubicBezTo>
                    <a:pt x="103" y="34"/>
                    <a:pt x="103" y="34"/>
                    <a:pt x="103" y="34"/>
                  </a:cubicBezTo>
                  <a:cubicBezTo>
                    <a:pt x="103" y="51"/>
                    <a:pt x="103" y="51"/>
                    <a:pt x="103" y="51"/>
                  </a:cubicBezTo>
                  <a:cubicBezTo>
                    <a:pt x="137" y="51"/>
                    <a:pt x="137" y="51"/>
                    <a:pt x="137" y="51"/>
                  </a:cubicBezTo>
                  <a:cubicBezTo>
                    <a:pt x="137" y="38"/>
                    <a:pt x="137" y="48"/>
                    <a:pt x="137" y="34"/>
                  </a:cubicBezTo>
                  <a:close/>
                  <a:moveTo>
                    <a:pt x="143" y="60"/>
                  </a:moveTo>
                  <a:cubicBezTo>
                    <a:pt x="115" y="60"/>
                    <a:pt x="124" y="60"/>
                    <a:pt x="96" y="60"/>
                  </a:cubicBezTo>
                  <a:cubicBezTo>
                    <a:pt x="93" y="63"/>
                    <a:pt x="92" y="64"/>
                    <a:pt x="89" y="67"/>
                  </a:cubicBezTo>
                  <a:cubicBezTo>
                    <a:pt x="89" y="73"/>
                    <a:pt x="89" y="73"/>
                    <a:pt x="89" y="73"/>
                  </a:cubicBezTo>
                  <a:cubicBezTo>
                    <a:pt x="151" y="73"/>
                    <a:pt x="151" y="73"/>
                    <a:pt x="151" y="73"/>
                  </a:cubicBezTo>
                  <a:cubicBezTo>
                    <a:pt x="151" y="67"/>
                    <a:pt x="151" y="67"/>
                    <a:pt x="151" y="67"/>
                  </a:cubicBezTo>
                  <a:cubicBezTo>
                    <a:pt x="148" y="64"/>
                    <a:pt x="147" y="63"/>
                    <a:pt x="143" y="60"/>
                  </a:cubicBezTo>
                  <a:close/>
                  <a:moveTo>
                    <a:pt x="141" y="62"/>
                  </a:moveTo>
                  <a:cubicBezTo>
                    <a:pt x="142" y="63"/>
                    <a:pt x="143" y="64"/>
                    <a:pt x="144" y="64"/>
                  </a:cubicBezTo>
                  <a:cubicBezTo>
                    <a:pt x="96" y="64"/>
                    <a:pt x="96" y="64"/>
                    <a:pt x="96" y="64"/>
                  </a:cubicBezTo>
                  <a:cubicBezTo>
                    <a:pt x="97" y="64"/>
                    <a:pt x="97" y="63"/>
                    <a:pt x="98" y="62"/>
                  </a:cubicBezTo>
                  <a:cubicBezTo>
                    <a:pt x="113" y="62"/>
                    <a:pt x="127" y="62"/>
                    <a:pt x="141" y="62"/>
                  </a:cubicBezTo>
                  <a:close/>
                  <a:moveTo>
                    <a:pt x="126" y="66"/>
                  </a:moveTo>
                  <a:cubicBezTo>
                    <a:pt x="127" y="67"/>
                    <a:pt x="127" y="67"/>
                    <a:pt x="127" y="67"/>
                  </a:cubicBezTo>
                  <a:cubicBezTo>
                    <a:pt x="112" y="67"/>
                    <a:pt x="112" y="67"/>
                    <a:pt x="112" y="67"/>
                  </a:cubicBezTo>
                  <a:cubicBezTo>
                    <a:pt x="113" y="66"/>
                    <a:pt x="113" y="66"/>
                    <a:pt x="113" y="66"/>
                  </a:cubicBezTo>
                  <a:cubicBezTo>
                    <a:pt x="128" y="66"/>
                    <a:pt x="112" y="66"/>
                    <a:pt x="126" y="6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3478843" y="901652"/>
            <a:ext cx="861771" cy="770658"/>
            <a:chOff x="3853300" y="1422783"/>
            <a:chExt cx="861771" cy="770657"/>
          </a:xfrm>
        </p:grpSpPr>
        <p:sp>
          <p:nvSpPr>
            <p:cNvPr id="86" name="TextBox 105"/>
            <p:cNvSpPr txBox="1"/>
            <p:nvPr/>
          </p:nvSpPr>
          <p:spPr>
            <a:xfrm>
              <a:off x="3853300" y="1947223"/>
              <a:ext cx="86177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孤僻人群预警</a:t>
              </a:r>
            </a:p>
          </p:txBody>
        </p:sp>
        <p:grpSp>
          <p:nvGrpSpPr>
            <p:cNvPr id="87" name="组合 86"/>
            <p:cNvGrpSpPr/>
            <p:nvPr/>
          </p:nvGrpSpPr>
          <p:grpSpPr>
            <a:xfrm>
              <a:off x="4050506" y="1422783"/>
              <a:ext cx="501650" cy="523876"/>
              <a:chOff x="779463" y="954088"/>
              <a:chExt cx="501650" cy="523876"/>
            </a:xfrm>
          </p:grpSpPr>
          <p:sp>
            <p:nvSpPr>
              <p:cNvPr id="88" name="Freeform 5"/>
              <p:cNvSpPr>
                <a:spLocks/>
              </p:cNvSpPr>
              <p:nvPr/>
            </p:nvSpPr>
            <p:spPr bwMode="auto">
              <a:xfrm>
                <a:off x="779463" y="1177926"/>
                <a:ext cx="501650" cy="300038"/>
              </a:xfrm>
              <a:custGeom>
                <a:avLst/>
                <a:gdLst>
                  <a:gd name="T0" fmla="*/ 127 w 139"/>
                  <a:gd name="T1" fmla="*/ 0 h 83"/>
                  <a:gd name="T2" fmla="*/ 138 w 139"/>
                  <a:gd name="T3" fmla="*/ 21 h 83"/>
                  <a:gd name="T4" fmla="*/ 121 w 139"/>
                  <a:gd name="T5" fmla="*/ 38 h 83"/>
                  <a:gd name="T6" fmla="*/ 119 w 139"/>
                  <a:gd name="T7" fmla="*/ 37 h 83"/>
                  <a:gd name="T8" fmla="*/ 69 w 139"/>
                  <a:gd name="T9" fmla="*/ 83 h 83"/>
                  <a:gd name="T10" fmla="*/ 19 w 139"/>
                  <a:gd name="T11" fmla="*/ 37 h 83"/>
                  <a:gd name="T12" fmla="*/ 19 w 139"/>
                  <a:gd name="T13" fmla="*/ 38 h 83"/>
                  <a:gd name="T14" fmla="*/ 2 w 139"/>
                  <a:gd name="T15" fmla="*/ 21 h 83"/>
                  <a:gd name="T16" fmla="*/ 10 w 139"/>
                  <a:gd name="T17" fmla="*/ 0 h 83"/>
                  <a:gd name="T18" fmla="*/ 26 w 139"/>
                  <a:gd name="T19" fmla="*/ 23 h 83"/>
                  <a:gd name="T20" fmla="*/ 28 w 139"/>
                  <a:gd name="T21" fmla="*/ 25 h 83"/>
                  <a:gd name="T22" fmla="*/ 47 w 139"/>
                  <a:gd name="T23" fmla="*/ 39 h 83"/>
                  <a:gd name="T24" fmla="*/ 66 w 139"/>
                  <a:gd name="T25" fmla="*/ 22 h 83"/>
                  <a:gd name="T26" fmla="*/ 71 w 139"/>
                  <a:gd name="T27" fmla="*/ 22 h 83"/>
                  <a:gd name="T28" fmla="*/ 91 w 139"/>
                  <a:gd name="T29" fmla="*/ 39 h 83"/>
                  <a:gd name="T30" fmla="*/ 109 w 139"/>
                  <a:gd name="T31" fmla="*/ 25 h 83"/>
                  <a:gd name="T32" fmla="*/ 111 w 139"/>
                  <a:gd name="T33" fmla="*/ 23 h 83"/>
                  <a:gd name="T34" fmla="*/ 127 w 139"/>
                  <a:gd name="T3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83">
                    <a:moveTo>
                      <a:pt x="127" y="0"/>
                    </a:moveTo>
                    <a:cubicBezTo>
                      <a:pt x="135" y="1"/>
                      <a:pt x="139" y="11"/>
                      <a:pt x="138" y="21"/>
                    </a:cubicBezTo>
                    <a:cubicBezTo>
                      <a:pt x="136" y="32"/>
                      <a:pt x="128" y="39"/>
                      <a:pt x="121" y="38"/>
                    </a:cubicBezTo>
                    <a:cubicBezTo>
                      <a:pt x="120" y="37"/>
                      <a:pt x="120" y="37"/>
                      <a:pt x="119" y="37"/>
                    </a:cubicBezTo>
                    <a:cubicBezTo>
                      <a:pt x="110" y="64"/>
                      <a:pt x="87" y="83"/>
                      <a:pt x="69" y="83"/>
                    </a:cubicBezTo>
                    <a:cubicBezTo>
                      <a:pt x="51" y="83"/>
                      <a:pt x="29" y="64"/>
                      <a:pt x="19" y="37"/>
                    </a:cubicBezTo>
                    <a:cubicBezTo>
                      <a:pt x="19" y="37"/>
                      <a:pt x="19" y="38"/>
                      <a:pt x="19" y="38"/>
                    </a:cubicBezTo>
                    <a:cubicBezTo>
                      <a:pt x="11" y="39"/>
                      <a:pt x="4" y="32"/>
                      <a:pt x="2" y="21"/>
                    </a:cubicBezTo>
                    <a:cubicBezTo>
                      <a:pt x="0" y="12"/>
                      <a:pt x="4" y="3"/>
                      <a:pt x="10" y="0"/>
                    </a:cubicBezTo>
                    <a:cubicBezTo>
                      <a:pt x="26" y="23"/>
                      <a:pt x="26" y="23"/>
                      <a:pt x="26" y="23"/>
                    </a:cubicBezTo>
                    <a:cubicBezTo>
                      <a:pt x="27" y="24"/>
                      <a:pt x="27" y="25"/>
                      <a:pt x="28" y="25"/>
                    </a:cubicBezTo>
                    <a:cubicBezTo>
                      <a:pt x="30" y="33"/>
                      <a:pt x="38" y="39"/>
                      <a:pt x="47" y="39"/>
                    </a:cubicBezTo>
                    <a:cubicBezTo>
                      <a:pt x="57" y="39"/>
                      <a:pt x="65" y="32"/>
                      <a:pt x="66" y="22"/>
                    </a:cubicBezTo>
                    <a:cubicBezTo>
                      <a:pt x="71" y="22"/>
                      <a:pt x="71" y="22"/>
                      <a:pt x="71" y="22"/>
                    </a:cubicBezTo>
                    <a:cubicBezTo>
                      <a:pt x="72" y="32"/>
                      <a:pt x="81" y="39"/>
                      <a:pt x="91" y="39"/>
                    </a:cubicBezTo>
                    <a:cubicBezTo>
                      <a:pt x="99" y="39"/>
                      <a:pt x="107" y="33"/>
                      <a:pt x="109" y="25"/>
                    </a:cubicBezTo>
                    <a:cubicBezTo>
                      <a:pt x="110" y="25"/>
                      <a:pt x="111" y="24"/>
                      <a:pt x="111" y="23"/>
                    </a:cubicBezTo>
                    <a:lnTo>
                      <a:pt x="12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89" name="Freeform 6"/>
              <p:cNvSpPr>
                <a:spLocks/>
              </p:cNvSpPr>
              <p:nvPr/>
            </p:nvSpPr>
            <p:spPr bwMode="auto">
              <a:xfrm>
                <a:off x="836613" y="954088"/>
                <a:ext cx="387350" cy="285750"/>
              </a:xfrm>
              <a:custGeom>
                <a:avLst/>
                <a:gdLst>
                  <a:gd name="T0" fmla="*/ 107 w 107"/>
                  <a:gd name="T1" fmla="*/ 54 h 79"/>
                  <a:gd name="T2" fmla="*/ 93 w 107"/>
                  <a:gd name="T3" fmla="*/ 74 h 79"/>
                  <a:gd name="T4" fmla="*/ 75 w 107"/>
                  <a:gd name="T5" fmla="*/ 62 h 79"/>
                  <a:gd name="T6" fmla="*/ 55 w 107"/>
                  <a:gd name="T7" fmla="*/ 79 h 79"/>
                  <a:gd name="T8" fmla="*/ 50 w 107"/>
                  <a:gd name="T9" fmla="*/ 79 h 79"/>
                  <a:gd name="T10" fmla="*/ 31 w 107"/>
                  <a:gd name="T11" fmla="*/ 62 h 79"/>
                  <a:gd name="T12" fmla="*/ 13 w 107"/>
                  <a:gd name="T13" fmla="*/ 74 h 79"/>
                  <a:gd name="T14" fmla="*/ 0 w 107"/>
                  <a:gd name="T15" fmla="*/ 55 h 79"/>
                  <a:gd name="T16" fmla="*/ 53 w 107"/>
                  <a:gd name="T17" fmla="*/ 0 h 79"/>
                  <a:gd name="T18" fmla="*/ 107 w 107"/>
                  <a:gd name="T1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79">
                    <a:moveTo>
                      <a:pt x="107" y="54"/>
                    </a:moveTo>
                    <a:cubicBezTo>
                      <a:pt x="93" y="74"/>
                      <a:pt x="93" y="74"/>
                      <a:pt x="93" y="74"/>
                    </a:cubicBezTo>
                    <a:cubicBezTo>
                      <a:pt x="90" y="67"/>
                      <a:pt x="83" y="62"/>
                      <a:pt x="75" y="62"/>
                    </a:cubicBezTo>
                    <a:cubicBezTo>
                      <a:pt x="65" y="62"/>
                      <a:pt x="57" y="69"/>
                      <a:pt x="55" y="79"/>
                    </a:cubicBezTo>
                    <a:cubicBezTo>
                      <a:pt x="50" y="79"/>
                      <a:pt x="50" y="79"/>
                      <a:pt x="50" y="79"/>
                    </a:cubicBezTo>
                    <a:cubicBezTo>
                      <a:pt x="49" y="69"/>
                      <a:pt x="41" y="62"/>
                      <a:pt x="31" y="62"/>
                    </a:cubicBezTo>
                    <a:cubicBezTo>
                      <a:pt x="23" y="62"/>
                      <a:pt x="16" y="67"/>
                      <a:pt x="13" y="74"/>
                    </a:cubicBezTo>
                    <a:cubicBezTo>
                      <a:pt x="0" y="55"/>
                      <a:pt x="0" y="55"/>
                      <a:pt x="0" y="55"/>
                    </a:cubicBezTo>
                    <a:cubicBezTo>
                      <a:pt x="4" y="24"/>
                      <a:pt x="20" y="0"/>
                      <a:pt x="53" y="0"/>
                    </a:cubicBezTo>
                    <a:cubicBezTo>
                      <a:pt x="87" y="0"/>
                      <a:pt x="103" y="23"/>
                      <a:pt x="107" y="5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0" name="Rectangle 7"/>
              <p:cNvSpPr>
                <a:spLocks noChangeArrowheads="1"/>
              </p:cNvSpPr>
              <p:nvPr/>
            </p:nvSpPr>
            <p:spPr bwMode="auto">
              <a:xfrm>
                <a:off x="1139826" y="1225551"/>
                <a:ext cx="7938" cy="539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1" name="Freeform 8"/>
              <p:cNvSpPr>
                <a:spLocks noEditPoints="1"/>
              </p:cNvSpPr>
              <p:nvPr/>
            </p:nvSpPr>
            <p:spPr bwMode="auto">
              <a:xfrm>
                <a:off x="1089026" y="1225551"/>
                <a:ext cx="39688" cy="53975"/>
              </a:xfrm>
              <a:custGeom>
                <a:avLst/>
                <a:gdLst>
                  <a:gd name="T0" fmla="*/ 11 w 11"/>
                  <a:gd name="T1" fmla="*/ 1 h 15"/>
                  <a:gd name="T2" fmla="*/ 11 w 11"/>
                  <a:gd name="T3" fmla="*/ 14 h 15"/>
                  <a:gd name="T4" fmla="*/ 9 w 11"/>
                  <a:gd name="T5" fmla="*/ 15 h 15"/>
                  <a:gd name="T6" fmla="*/ 2 w 11"/>
                  <a:gd name="T7" fmla="*/ 15 h 15"/>
                  <a:gd name="T8" fmla="*/ 0 w 11"/>
                  <a:gd name="T9" fmla="*/ 14 h 15"/>
                  <a:gd name="T10" fmla="*/ 0 w 11"/>
                  <a:gd name="T11" fmla="*/ 1 h 15"/>
                  <a:gd name="T12" fmla="*/ 2 w 11"/>
                  <a:gd name="T13" fmla="*/ 0 h 15"/>
                  <a:gd name="T14" fmla="*/ 9 w 11"/>
                  <a:gd name="T15" fmla="*/ 0 h 15"/>
                  <a:gd name="T16" fmla="*/ 11 w 11"/>
                  <a:gd name="T17" fmla="*/ 1 h 15"/>
                  <a:gd name="T18" fmla="*/ 8 w 11"/>
                  <a:gd name="T19" fmla="*/ 12 h 15"/>
                  <a:gd name="T20" fmla="*/ 8 w 11"/>
                  <a:gd name="T21" fmla="*/ 3 h 15"/>
                  <a:gd name="T22" fmla="*/ 7 w 11"/>
                  <a:gd name="T23" fmla="*/ 2 h 15"/>
                  <a:gd name="T24" fmla="*/ 4 w 11"/>
                  <a:gd name="T25" fmla="*/ 2 h 15"/>
                  <a:gd name="T26" fmla="*/ 3 w 11"/>
                  <a:gd name="T27" fmla="*/ 3 h 15"/>
                  <a:gd name="T28" fmla="*/ 3 w 11"/>
                  <a:gd name="T29" fmla="*/ 12 h 15"/>
                  <a:gd name="T30" fmla="*/ 4 w 11"/>
                  <a:gd name="T31" fmla="*/ 13 h 15"/>
                  <a:gd name="T32" fmla="*/ 7 w 11"/>
                  <a:gd name="T33" fmla="*/ 13 h 15"/>
                  <a:gd name="T34" fmla="*/ 8 w 11"/>
                  <a:gd name="T3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5">
                    <a:moveTo>
                      <a:pt x="11" y="1"/>
                    </a:moveTo>
                    <a:cubicBezTo>
                      <a:pt x="11" y="14"/>
                      <a:pt x="11" y="14"/>
                      <a:pt x="11" y="14"/>
                    </a:cubicBezTo>
                    <a:cubicBezTo>
                      <a:pt x="11" y="15"/>
                      <a:pt x="10" y="15"/>
                      <a:pt x="9" y="15"/>
                    </a:cubicBezTo>
                    <a:cubicBezTo>
                      <a:pt x="2" y="15"/>
                      <a:pt x="2" y="15"/>
                      <a:pt x="2" y="15"/>
                    </a:cubicBezTo>
                    <a:cubicBezTo>
                      <a:pt x="1" y="15"/>
                      <a:pt x="0" y="15"/>
                      <a:pt x="0" y="14"/>
                    </a:cubicBezTo>
                    <a:cubicBezTo>
                      <a:pt x="0" y="1"/>
                      <a:pt x="0" y="1"/>
                      <a:pt x="0" y="1"/>
                    </a:cubicBezTo>
                    <a:cubicBezTo>
                      <a:pt x="0" y="0"/>
                      <a:pt x="1" y="0"/>
                      <a:pt x="2" y="0"/>
                    </a:cubicBezTo>
                    <a:cubicBezTo>
                      <a:pt x="9" y="0"/>
                      <a:pt x="9" y="0"/>
                      <a:pt x="9" y="0"/>
                    </a:cubicBezTo>
                    <a:cubicBezTo>
                      <a:pt x="10" y="0"/>
                      <a:pt x="11" y="0"/>
                      <a:pt x="11" y="1"/>
                    </a:cubicBezTo>
                    <a:close/>
                    <a:moveTo>
                      <a:pt x="8" y="12"/>
                    </a:moveTo>
                    <a:cubicBezTo>
                      <a:pt x="8" y="3"/>
                      <a:pt x="8" y="3"/>
                      <a:pt x="8" y="3"/>
                    </a:cubicBezTo>
                    <a:cubicBezTo>
                      <a:pt x="8" y="3"/>
                      <a:pt x="8" y="2"/>
                      <a:pt x="7" y="2"/>
                    </a:cubicBezTo>
                    <a:cubicBezTo>
                      <a:pt x="4" y="2"/>
                      <a:pt x="4" y="2"/>
                      <a:pt x="4" y="2"/>
                    </a:cubicBezTo>
                    <a:cubicBezTo>
                      <a:pt x="3" y="2"/>
                      <a:pt x="3" y="3"/>
                      <a:pt x="3" y="3"/>
                    </a:cubicBezTo>
                    <a:cubicBezTo>
                      <a:pt x="3" y="12"/>
                      <a:pt x="3" y="12"/>
                      <a:pt x="3" y="12"/>
                    </a:cubicBezTo>
                    <a:cubicBezTo>
                      <a:pt x="3" y="12"/>
                      <a:pt x="3" y="13"/>
                      <a:pt x="4" y="13"/>
                    </a:cubicBezTo>
                    <a:cubicBezTo>
                      <a:pt x="7" y="13"/>
                      <a:pt x="7" y="13"/>
                      <a:pt x="7" y="13"/>
                    </a:cubicBezTo>
                    <a:cubicBezTo>
                      <a:pt x="8" y="13"/>
                      <a:pt x="8" y="12"/>
                      <a:pt x="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2" name="Rectangle 9"/>
              <p:cNvSpPr>
                <a:spLocks noChangeArrowheads="1"/>
              </p:cNvSpPr>
              <p:nvPr/>
            </p:nvSpPr>
            <p:spPr bwMode="auto">
              <a:xfrm>
                <a:off x="1071563" y="1225551"/>
                <a:ext cx="7938" cy="539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3" name="Freeform 10"/>
              <p:cNvSpPr>
                <a:spLocks noEditPoints="1"/>
              </p:cNvSpPr>
              <p:nvPr/>
            </p:nvSpPr>
            <p:spPr bwMode="auto">
              <a:xfrm>
                <a:off x="963613" y="1225551"/>
                <a:ext cx="36513" cy="53975"/>
              </a:xfrm>
              <a:custGeom>
                <a:avLst/>
                <a:gdLst>
                  <a:gd name="T0" fmla="*/ 10 w 10"/>
                  <a:gd name="T1" fmla="*/ 1 h 15"/>
                  <a:gd name="T2" fmla="*/ 10 w 10"/>
                  <a:gd name="T3" fmla="*/ 14 h 15"/>
                  <a:gd name="T4" fmla="*/ 9 w 10"/>
                  <a:gd name="T5" fmla="*/ 15 h 15"/>
                  <a:gd name="T6" fmla="*/ 1 w 10"/>
                  <a:gd name="T7" fmla="*/ 15 h 15"/>
                  <a:gd name="T8" fmla="*/ 0 w 10"/>
                  <a:gd name="T9" fmla="*/ 14 h 15"/>
                  <a:gd name="T10" fmla="*/ 0 w 10"/>
                  <a:gd name="T11" fmla="*/ 1 h 15"/>
                  <a:gd name="T12" fmla="*/ 1 w 10"/>
                  <a:gd name="T13" fmla="*/ 0 h 15"/>
                  <a:gd name="T14" fmla="*/ 9 w 10"/>
                  <a:gd name="T15" fmla="*/ 0 h 15"/>
                  <a:gd name="T16" fmla="*/ 10 w 10"/>
                  <a:gd name="T17" fmla="*/ 1 h 15"/>
                  <a:gd name="T18" fmla="*/ 7 w 10"/>
                  <a:gd name="T19" fmla="*/ 12 h 15"/>
                  <a:gd name="T20" fmla="*/ 7 w 10"/>
                  <a:gd name="T21" fmla="*/ 3 h 15"/>
                  <a:gd name="T22" fmla="*/ 7 w 10"/>
                  <a:gd name="T23" fmla="*/ 2 h 15"/>
                  <a:gd name="T24" fmla="*/ 3 w 10"/>
                  <a:gd name="T25" fmla="*/ 2 h 15"/>
                  <a:gd name="T26" fmla="*/ 2 w 10"/>
                  <a:gd name="T27" fmla="*/ 3 h 15"/>
                  <a:gd name="T28" fmla="*/ 2 w 10"/>
                  <a:gd name="T29" fmla="*/ 12 h 15"/>
                  <a:gd name="T30" fmla="*/ 3 w 10"/>
                  <a:gd name="T31" fmla="*/ 13 h 15"/>
                  <a:gd name="T32" fmla="*/ 7 w 10"/>
                  <a:gd name="T33" fmla="*/ 13 h 15"/>
                  <a:gd name="T34" fmla="*/ 7 w 10"/>
                  <a:gd name="T3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5">
                    <a:moveTo>
                      <a:pt x="10" y="1"/>
                    </a:moveTo>
                    <a:cubicBezTo>
                      <a:pt x="10" y="14"/>
                      <a:pt x="10" y="14"/>
                      <a:pt x="10" y="14"/>
                    </a:cubicBezTo>
                    <a:cubicBezTo>
                      <a:pt x="10" y="15"/>
                      <a:pt x="9" y="15"/>
                      <a:pt x="9" y="15"/>
                    </a:cubicBezTo>
                    <a:cubicBezTo>
                      <a:pt x="1" y="15"/>
                      <a:pt x="1" y="15"/>
                      <a:pt x="1" y="15"/>
                    </a:cubicBezTo>
                    <a:cubicBezTo>
                      <a:pt x="0" y="15"/>
                      <a:pt x="0" y="15"/>
                      <a:pt x="0" y="14"/>
                    </a:cubicBezTo>
                    <a:cubicBezTo>
                      <a:pt x="0" y="1"/>
                      <a:pt x="0" y="1"/>
                      <a:pt x="0" y="1"/>
                    </a:cubicBezTo>
                    <a:cubicBezTo>
                      <a:pt x="0" y="0"/>
                      <a:pt x="0" y="0"/>
                      <a:pt x="1" y="0"/>
                    </a:cubicBezTo>
                    <a:cubicBezTo>
                      <a:pt x="9" y="0"/>
                      <a:pt x="9" y="0"/>
                      <a:pt x="9" y="0"/>
                    </a:cubicBezTo>
                    <a:cubicBezTo>
                      <a:pt x="9" y="0"/>
                      <a:pt x="10" y="0"/>
                      <a:pt x="10" y="1"/>
                    </a:cubicBezTo>
                    <a:close/>
                    <a:moveTo>
                      <a:pt x="7" y="12"/>
                    </a:moveTo>
                    <a:cubicBezTo>
                      <a:pt x="7" y="3"/>
                      <a:pt x="7" y="3"/>
                      <a:pt x="7" y="3"/>
                    </a:cubicBezTo>
                    <a:cubicBezTo>
                      <a:pt x="7" y="3"/>
                      <a:pt x="7" y="2"/>
                      <a:pt x="7" y="2"/>
                    </a:cubicBezTo>
                    <a:cubicBezTo>
                      <a:pt x="3" y="2"/>
                      <a:pt x="3" y="2"/>
                      <a:pt x="3" y="2"/>
                    </a:cubicBezTo>
                    <a:cubicBezTo>
                      <a:pt x="3" y="2"/>
                      <a:pt x="2" y="3"/>
                      <a:pt x="2" y="3"/>
                    </a:cubicBezTo>
                    <a:cubicBezTo>
                      <a:pt x="2" y="12"/>
                      <a:pt x="2" y="12"/>
                      <a:pt x="2" y="12"/>
                    </a:cubicBezTo>
                    <a:cubicBezTo>
                      <a:pt x="2" y="12"/>
                      <a:pt x="3" y="13"/>
                      <a:pt x="3" y="13"/>
                    </a:cubicBezTo>
                    <a:cubicBezTo>
                      <a:pt x="7" y="13"/>
                      <a:pt x="7" y="13"/>
                      <a:pt x="7" y="13"/>
                    </a:cubicBezTo>
                    <a:cubicBezTo>
                      <a:pt x="7" y="13"/>
                      <a:pt x="7" y="12"/>
                      <a:pt x="7"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4" name="Rectangle 11"/>
              <p:cNvSpPr>
                <a:spLocks noChangeArrowheads="1"/>
              </p:cNvSpPr>
              <p:nvPr/>
            </p:nvSpPr>
            <p:spPr bwMode="auto">
              <a:xfrm>
                <a:off x="944563" y="1222376"/>
                <a:ext cx="11113" cy="571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95" name="Freeform 12"/>
              <p:cNvSpPr>
                <a:spLocks noEditPoints="1"/>
              </p:cNvSpPr>
              <p:nvPr/>
            </p:nvSpPr>
            <p:spPr bwMode="auto">
              <a:xfrm>
                <a:off x="901701" y="1222376"/>
                <a:ext cx="36513" cy="57150"/>
              </a:xfrm>
              <a:custGeom>
                <a:avLst/>
                <a:gdLst>
                  <a:gd name="T0" fmla="*/ 10 w 10"/>
                  <a:gd name="T1" fmla="*/ 2 h 16"/>
                  <a:gd name="T2" fmla="*/ 10 w 10"/>
                  <a:gd name="T3" fmla="*/ 15 h 16"/>
                  <a:gd name="T4" fmla="*/ 8 w 10"/>
                  <a:gd name="T5" fmla="*/ 16 h 16"/>
                  <a:gd name="T6" fmla="*/ 1 w 10"/>
                  <a:gd name="T7" fmla="*/ 16 h 16"/>
                  <a:gd name="T8" fmla="*/ 0 w 10"/>
                  <a:gd name="T9" fmla="*/ 15 h 16"/>
                  <a:gd name="T10" fmla="*/ 0 w 10"/>
                  <a:gd name="T11" fmla="*/ 2 h 16"/>
                  <a:gd name="T12" fmla="*/ 1 w 10"/>
                  <a:gd name="T13" fmla="*/ 0 h 16"/>
                  <a:gd name="T14" fmla="*/ 8 w 10"/>
                  <a:gd name="T15" fmla="*/ 0 h 16"/>
                  <a:gd name="T16" fmla="*/ 10 w 10"/>
                  <a:gd name="T17" fmla="*/ 2 h 16"/>
                  <a:gd name="T18" fmla="*/ 7 w 10"/>
                  <a:gd name="T19" fmla="*/ 13 h 16"/>
                  <a:gd name="T20" fmla="*/ 7 w 10"/>
                  <a:gd name="T21" fmla="*/ 4 h 16"/>
                  <a:gd name="T22" fmla="*/ 6 w 10"/>
                  <a:gd name="T23" fmla="*/ 3 h 16"/>
                  <a:gd name="T24" fmla="*/ 3 w 10"/>
                  <a:gd name="T25" fmla="*/ 3 h 16"/>
                  <a:gd name="T26" fmla="*/ 2 w 10"/>
                  <a:gd name="T27" fmla="*/ 4 h 16"/>
                  <a:gd name="T28" fmla="*/ 2 w 10"/>
                  <a:gd name="T29" fmla="*/ 13 h 16"/>
                  <a:gd name="T30" fmla="*/ 3 w 10"/>
                  <a:gd name="T31" fmla="*/ 14 h 16"/>
                  <a:gd name="T32" fmla="*/ 6 w 10"/>
                  <a:gd name="T33" fmla="*/ 14 h 16"/>
                  <a:gd name="T34" fmla="*/ 7 w 10"/>
                  <a:gd name="T35"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6">
                    <a:moveTo>
                      <a:pt x="10" y="2"/>
                    </a:moveTo>
                    <a:cubicBezTo>
                      <a:pt x="10" y="15"/>
                      <a:pt x="10" y="15"/>
                      <a:pt x="10" y="15"/>
                    </a:cubicBezTo>
                    <a:cubicBezTo>
                      <a:pt x="10" y="16"/>
                      <a:pt x="9" y="16"/>
                      <a:pt x="8" y="16"/>
                    </a:cubicBezTo>
                    <a:cubicBezTo>
                      <a:pt x="1" y="16"/>
                      <a:pt x="1" y="16"/>
                      <a:pt x="1" y="16"/>
                    </a:cubicBezTo>
                    <a:cubicBezTo>
                      <a:pt x="0" y="16"/>
                      <a:pt x="0" y="16"/>
                      <a:pt x="0" y="15"/>
                    </a:cubicBezTo>
                    <a:cubicBezTo>
                      <a:pt x="0" y="2"/>
                      <a:pt x="0" y="2"/>
                      <a:pt x="0" y="2"/>
                    </a:cubicBezTo>
                    <a:cubicBezTo>
                      <a:pt x="0" y="1"/>
                      <a:pt x="0" y="0"/>
                      <a:pt x="1" y="0"/>
                    </a:cubicBezTo>
                    <a:cubicBezTo>
                      <a:pt x="8" y="0"/>
                      <a:pt x="8" y="0"/>
                      <a:pt x="8" y="0"/>
                    </a:cubicBezTo>
                    <a:cubicBezTo>
                      <a:pt x="9" y="0"/>
                      <a:pt x="10" y="1"/>
                      <a:pt x="10" y="2"/>
                    </a:cubicBezTo>
                    <a:close/>
                    <a:moveTo>
                      <a:pt x="7" y="13"/>
                    </a:moveTo>
                    <a:cubicBezTo>
                      <a:pt x="7" y="4"/>
                      <a:pt x="7" y="4"/>
                      <a:pt x="7" y="4"/>
                    </a:cubicBezTo>
                    <a:cubicBezTo>
                      <a:pt x="7" y="4"/>
                      <a:pt x="7" y="3"/>
                      <a:pt x="6" y="3"/>
                    </a:cubicBezTo>
                    <a:cubicBezTo>
                      <a:pt x="3" y="3"/>
                      <a:pt x="3" y="3"/>
                      <a:pt x="3" y="3"/>
                    </a:cubicBezTo>
                    <a:cubicBezTo>
                      <a:pt x="3" y="3"/>
                      <a:pt x="2" y="4"/>
                      <a:pt x="2" y="4"/>
                    </a:cubicBezTo>
                    <a:cubicBezTo>
                      <a:pt x="2" y="13"/>
                      <a:pt x="2" y="13"/>
                      <a:pt x="2" y="13"/>
                    </a:cubicBezTo>
                    <a:cubicBezTo>
                      <a:pt x="2" y="13"/>
                      <a:pt x="3" y="14"/>
                      <a:pt x="3" y="14"/>
                    </a:cubicBezTo>
                    <a:cubicBezTo>
                      <a:pt x="6" y="14"/>
                      <a:pt x="6" y="14"/>
                      <a:pt x="6" y="14"/>
                    </a:cubicBezTo>
                    <a:cubicBezTo>
                      <a:pt x="7" y="14"/>
                      <a:pt x="7" y="13"/>
                      <a:pt x="7"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96" name="组合 95"/>
          <p:cNvGrpSpPr/>
          <p:nvPr/>
        </p:nvGrpSpPr>
        <p:grpSpPr>
          <a:xfrm>
            <a:off x="3549311" y="1856853"/>
            <a:ext cx="861757" cy="783155"/>
            <a:chOff x="4869321" y="1759619"/>
            <a:chExt cx="861756" cy="783155"/>
          </a:xfrm>
        </p:grpSpPr>
        <p:sp>
          <p:nvSpPr>
            <p:cNvPr id="97" name="TextBox 111"/>
            <p:cNvSpPr txBox="1"/>
            <p:nvPr/>
          </p:nvSpPr>
          <p:spPr>
            <a:xfrm>
              <a:off x="4869321" y="2296571"/>
              <a:ext cx="861756" cy="246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1" tIns="45711" rIns="45711" bIns="45711" numCol="1" spcCol="38094"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疑似裸贷预警</a:t>
              </a:r>
            </a:p>
          </p:txBody>
        </p:sp>
        <p:grpSp>
          <p:nvGrpSpPr>
            <p:cNvPr id="98" name="组合 97"/>
            <p:cNvGrpSpPr/>
            <p:nvPr/>
          </p:nvGrpSpPr>
          <p:grpSpPr>
            <a:xfrm>
              <a:off x="5066836" y="1759619"/>
              <a:ext cx="466726" cy="481013"/>
              <a:chOff x="2581275" y="1084263"/>
              <a:chExt cx="466726" cy="481013"/>
            </a:xfrm>
          </p:grpSpPr>
          <p:sp>
            <p:nvSpPr>
              <p:cNvPr id="99" name="Freeform 26"/>
              <p:cNvSpPr>
                <a:spLocks noEditPoints="1"/>
              </p:cNvSpPr>
              <p:nvPr/>
            </p:nvSpPr>
            <p:spPr bwMode="auto">
              <a:xfrm>
                <a:off x="2605088" y="1084263"/>
                <a:ext cx="442913" cy="481013"/>
              </a:xfrm>
              <a:custGeom>
                <a:avLst/>
                <a:gdLst>
                  <a:gd name="T0" fmla="*/ 79 w 118"/>
                  <a:gd name="T1" fmla="*/ 120 h 128"/>
                  <a:gd name="T2" fmla="*/ 2 w 118"/>
                  <a:gd name="T3" fmla="*/ 91 h 128"/>
                  <a:gd name="T4" fmla="*/ 8 w 118"/>
                  <a:gd name="T5" fmla="*/ 100 h 128"/>
                  <a:gd name="T6" fmla="*/ 102 w 118"/>
                  <a:gd name="T7" fmla="*/ 92 h 128"/>
                  <a:gd name="T8" fmla="*/ 104 w 118"/>
                  <a:gd name="T9" fmla="*/ 49 h 128"/>
                  <a:gd name="T10" fmla="*/ 101 w 118"/>
                  <a:gd name="T11" fmla="*/ 48 h 128"/>
                  <a:gd name="T12" fmla="*/ 99 w 118"/>
                  <a:gd name="T13" fmla="*/ 52 h 128"/>
                  <a:gd name="T14" fmla="*/ 12 w 118"/>
                  <a:gd name="T15" fmla="*/ 75 h 128"/>
                  <a:gd name="T16" fmla="*/ 15 w 118"/>
                  <a:gd name="T17" fmla="*/ 79 h 128"/>
                  <a:gd name="T18" fmla="*/ 104 w 118"/>
                  <a:gd name="T19" fmla="*/ 49 h 128"/>
                  <a:gd name="T20" fmla="*/ 46 w 118"/>
                  <a:gd name="T21" fmla="*/ 28 h 128"/>
                  <a:gd name="T22" fmla="*/ 40 w 118"/>
                  <a:gd name="T23" fmla="*/ 30 h 128"/>
                  <a:gd name="T24" fmla="*/ 39 w 118"/>
                  <a:gd name="T25" fmla="*/ 22 h 128"/>
                  <a:gd name="T26" fmla="*/ 59 w 118"/>
                  <a:gd name="T27" fmla="*/ 32 h 128"/>
                  <a:gd name="T28" fmla="*/ 70 w 118"/>
                  <a:gd name="T29" fmla="*/ 34 h 128"/>
                  <a:gd name="T30" fmla="*/ 65 w 118"/>
                  <a:gd name="T31" fmla="*/ 39 h 128"/>
                  <a:gd name="T32" fmla="*/ 59 w 118"/>
                  <a:gd name="T33" fmla="*/ 32 h 128"/>
                  <a:gd name="T34" fmla="*/ 49 w 118"/>
                  <a:gd name="T35" fmla="*/ 42 h 128"/>
                  <a:gd name="T36" fmla="*/ 41 w 118"/>
                  <a:gd name="T37" fmla="*/ 44 h 128"/>
                  <a:gd name="T38" fmla="*/ 41 w 118"/>
                  <a:gd name="T39" fmla="*/ 45 h 128"/>
                  <a:gd name="T40" fmla="*/ 62 w 118"/>
                  <a:gd name="T41" fmla="*/ 46 h 128"/>
                  <a:gd name="T42" fmla="*/ 64 w 118"/>
                  <a:gd name="T43" fmla="*/ 46 h 128"/>
                  <a:gd name="T44" fmla="*/ 68 w 118"/>
                  <a:gd name="T45" fmla="*/ 50 h 128"/>
                  <a:gd name="T46" fmla="*/ 74 w 118"/>
                  <a:gd name="T47" fmla="*/ 47 h 128"/>
                  <a:gd name="T48" fmla="*/ 71 w 118"/>
                  <a:gd name="T49" fmla="*/ 44 h 128"/>
                  <a:gd name="T50" fmla="*/ 78 w 118"/>
                  <a:gd name="T51" fmla="*/ 31 h 128"/>
                  <a:gd name="T52" fmla="*/ 54 w 118"/>
                  <a:gd name="T53" fmla="*/ 28 h 128"/>
                  <a:gd name="T54" fmla="*/ 46 w 118"/>
                  <a:gd name="T55" fmla="*/ 21 h 128"/>
                  <a:gd name="T56" fmla="*/ 51 w 118"/>
                  <a:gd name="T57" fmla="*/ 19 h 128"/>
                  <a:gd name="T58" fmla="*/ 55 w 118"/>
                  <a:gd name="T59" fmla="*/ 21 h 128"/>
                  <a:gd name="T60" fmla="*/ 63 w 118"/>
                  <a:gd name="T61" fmla="*/ 18 h 128"/>
                  <a:gd name="T62" fmla="*/ 52 w 118"/>
                  <a:gd name="T63" fmla="*/ 15 h 128"/>
                  <a:gd name="T64" fmla="*/ 41 w 118"/>
                  <a:gd name="T65" fmla="*/ 16 h 128"/>
                  <a:gd name="T66" fmla="*/ 37 w 118"/>
                  <a:gd name="T67" fmla="*/ 12 h 128"/>
                  <a:gd name="T68" fmla="*/ 31 w 118"/>
                  <a:gd name="T69" fmla="*/ 15 h 128"/>
                  <a:gd name="T70" fmla="*/ 34 w 118"/>
                  <a:gd name="T71" fmla="*/ 18 h 128"/>
                  <a:gd name="T72" fmla="*/ 37 w 118"/>
                  <a:gd name="T73" fmla="*/ 34 h 128"/>
                  <a:gd name="T74" fmla="*/ 51 w 118"/>
                  <a:gd name="T75" fmla="*/ 34 h 128"/>
                  <a:gd name="T76" fmla="*/ 58 w 118"/>
                  <a:gd name="T77" fmla="*/ 42 h 128"/>
                  <a:gd name="T78" fmla="*/ 97 w 118"/>
                  <a:gd name="T79" fmla="*/ 18 h 128"/>
                  <a:gd name="T80" fmla="*/ 8 w 118"/>
                  <a:gd name="T81" fmla="*/ 48 h 128"/>
                  <a:gd name="T82" fmla="*/ 26 w 118"/>
                  <a:gd name="T83"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128">
                    <a:moveTo>
                      <a:pt x="104" y="92"/>
                    </a:moveTo>
                    <a:cubicBezTo>
                      <a:pt x="105" y="103"/>
                      <a:pt x="96" y="114"/>
                      <a:pt x="79" y="120"/>
                    </a:cubicBezTo>
                    <a:cubicBezTo>
                      <a:pt x="54" y="128"/>
                      <a:pt x="23" y="123"/>
                      <a:pt x="8" y="109"/>
                    </a:cubicBezTo>
                    <a:cubicBezTo>
                      <a:pt x="2" y="104"/>
                      <a:pt x="0" y="97"/>
                      <a:pt x="2" y="91"/>
                    </a:cubicBezTo>
                    <a:cubicBezTo>
                      <a:pt x="2" y="91"/>
                      <a:pt x="2" y="90"/>
                      <a:pt x="2" y="91"/>
                    </a:cubicBezTo>
                    <a:cubicBezTo>
                      <a:pt x="4" y="94"/>
                      <a:pt x="6" y="97"/>
                      <a:pt x="8" y="100"/>
                    </a:cubicBezTo>
                    <a:cubicBezTo>
                      <a:pt x="23" y="113"/>
                      <a:pt x="54" y="118"/>
                      <a:pt x="79" y="110"/>
                    </a:cubicBezTo>
                    <a:cubicBezTo>
                      <a:pt x="91" y="106"/>
                      <a:pt x="99" y="99"/>
                      <a:pt x="102" y="92"/>
                    </a:cubicBezTo>
                    <a:cubicBezTo>
                      <a:pt x="103" y="90"/>
                      <a:pt x="103" y="92"/>
                      <a:pt x="104" y="92"/>
                    </a:cubicBezTo>
                    <a:close/>
                    <a:moveTo>
                      <a:pt x="104" y="49"/>
                    </a:moveTo>
                    <a:cubicBezTo>
                      <a:pt x="103" y="49"/>
                      <a:pt x="102" y="48"/>
                      <a:pt x="102" y="48"/>
                    </a:cubicBezTo>
                    <a:cubicBezTo>
                      <a:pt x="102" y="48"/>
                      <a:pt x="101" y="47"/>
                      <a:pt x="101" y="48"/>
                    </a:cubicBezTo>
                    <a:cubicBezTo>
                      <a:pt x="101" y="49"/>
                      <a:pt x="100" y="50"/>
                      <a:pt x="99" y="51"/>
                    </a:cubicBezTo>
                    <a:cubicBezTo>
                      <a:pt x="99" y="51"/>
                      <a:pt x="99" y="51"/>
                      <a:pt x="99" y="52"/>
                    </a:cubicBezTo>
                    <a:cubicBezTo>
                      <a:pt x="100" y="62"/>
                      <a:pt x="91" y="73"/>
                      <a:pt x="74" y="79"/>
                    </a:cubicBezTo>
                    <a:cubicBezTo>
                      <a:pt x="54" y="86"/>
                      <a:pt x="29" y="84"/>
                      <a:pt x="12" y="75"/>
                    </a:cubicBezTo>
                    <a:cubicBezTo>
                      <a:pt x="12" y="75"/>
                      <a:pt x="12" y="75"/>
                      <a:pt x="12" y="75"/>
                    </a:cubicBezTo>
                    <a:cubicBezTo>
                      <a:pt x="13" y="76"/>
                      <a:pt x="14" y="77"/>
                      <a:pt x="15" y="79"/>
                    </a:cubicBezTo>
                    <a:cubicBezTo>
                      <a:pt x="30" y="92"/>
                      <a:pt x="61" y="97"/>
                      <a:pt x="86" y="89"/>
                    </a:cubicBezTo>
                    <a:cubicBezTo>
                      <a:pt x="110" y="81"/>
                      <a:pt x="118" y="63"/>
                      <a:pt x="104" y="49"/>
                    </a:cubicBezTo>
                    <a:close/>
                    <a:moveTo>
                      <a:pt x="39" y="23"/>
                    </a:moveTo>
                    <a:cubicBezTo>
                      <a:pt x="40" y="24"/>
                      <a:pt x="45" y="28"/>
                      <a:pt x="46" y="28"/>
                    </a:cubicBezTo>
                    <a:cubicBezTo>
                      <a:pt x="46" y="29"/>
                      <a:pt x="46" y="29"/>
                      <a:pt x="46" y="29"/>
                    </a:cubicBezTo>
                    <a:cubicBezTo>
                      <a:pt x="42" y="29"/>
                      <a:pt x="40" y="30"/>
                      <a:pt x="40" y="30"/>
                    </a:cubicBezTo>
                    <a:cubicBezTo>
                      <a:pt x="37" y="30"/>
                      <a:pt x="35" y="29"/>
                      <a:pt x="34" y="28"/>
                    </a:cubicBezTo>
                    <a:cubicBezTo>
                      <a:pt x="32" y="26"/>
                      <a:pt x="34" y="24"/>
                      <a:pt x="39" y="22"/>
                    </a:cubicBezTo>
                    <a:cubicBezTo>
                      <a:pt x="39" y="22"/>
                      <a:pt x="39" y="22"/>
                      <a:pt x="39" y="23"/>
                    </a:cubicBezTo>
                    <a:close/>
                    <a:moveTo>
                      <a:pt x="59" y="32"/>
                    </a:moveTo>
                    <a:cubicBezTo>
                      <a:pt x="62" y="32"/>
                      <a:pt x="64" y="32"/>
                      <a:pt x="65" y="32"/>
                    </a:cubicBezTo>
                    <a:cubicBezTo>
                      <a:pt x="67" y="32"/>
                      <a:pt x="69" y="32"/>
                      <a:pt x="70" y="34"/>
                    </a:cubicBezTo>
                    <a:cubicBezTo>
                      <a:pt x="72" y="36"/>
                      <a:pt x="71" y="37"/>
                      <a:pt x="67" y="39"/>
                    </a:cubicBezTo>
                    <a:cubicBezTo>
                      <a:pt x="66" y="40"/>
                      <a:pt x="65" y="39"/>
                      <a:pt x="65" y="39"/>
                    </a:cubicBezTo>
                    <a:cubicBezTo>
                      <a:pt x="59" y="33"/>
                      <a:pt x="59" y="33"/>
                      <a:pt x="59" y="33"/>
                    </a:cubicBezTo>
                    <a:cubicBezTo>
                      <a:pt x="59" y="33"/>
                      <a:pt x="58" y="32"/>
                      <a:pt x="59" y="32"/>
                    </a:cubicBezTo>
                    <a:close/>
                    <a:moveTo>
                      <a:pt x="58" y="42"/>
                    </a:moveTo>
                    <a:cubicBezTo>
                      <a:pt x="54" y="43"/>
                      <a:pt x="51" y="43"/>
                      <a:pt x="49" y="42"/>
                    </a:cubicBezTo>
                    <a:cubicBezTo>
                      <a:pt x="48" y="41"/>
                      <a:pt x="48" y="41"/>
                      <a:pt x="48" y="41"/>
                    </a:cubicBezTo>
                    <a:cubicBezTo>
                      <a:pt x="41" y="44"/>
                      <a:pt x="41" y="44"/>
                      <a:pt x="41" y="44"/>
                    </a:cubicBezTo>
                    <a:cubicBezTo>
                      <a:pt x="41" y="44"/>
                      <a:pt x="40" y="44"/>
                      <a:pt x="41" y="44"/>
                    </a:cubicBezTo>
                    <a:cubicBezTo>
                      <a:pt x="41" y="45"/>
                      <a:pt x="41" y="45"/>
                      <a:pt x="41" y="45"/>
                    </a:cubicBezTo>
                    <a:cubicBezTo>
                      <a:pt x="43" y="47"/>
                      <a:pt x="47" y="48"/>
                      <a:pt x="51" y="48"/>
                    </a:cubicBezTo>
                    <a:cubicBezTo>
                      <a:pt x="55" y="48"/>
                      <a:pt x="59" y="47"/>
                      <a:pt x="62" y="46"/>
                    </a:cubicBezTo>
                    <a:cubicBezTo>
                      <a:pt x="62" y="46"/>
                      <a:pt x="63" y="46"/>
                      <a:pt x="64" y="46"/>
                    </a:cubicBezTo>
                    <a:cubicBezTo>
                      <a:pt x="64" y="46"/>
                      <a:pt x="64" y="46"/>
                      <a:pt x="64" y="46"/>
                    </a:cubicBezTo>
                    <a:cubicBezTo>
                      <a:pt x="65" y="47"/>
                      <a:pt x="68" y="49"/>
                      <a:pt x="68" y="50"/>
                    </a:cubicBezTo>
                    <a:cubicBezTo>
                      <a:pt x="68" y="50"/>
                      <a:pt x="68" y="50"/>
                      <a:pt x="68" y="50"/>
                    </a:cubicBezTo>
                    <a:cubicBezTo>
                      <a:pt x="69" y="49"/>
                      <a:pt x="74" y="48"/>
                      <a:pt x="74" y="48"/>
                    </a:cubicBezTo>
                    <a:cubicBezTo>
                      <a:pt x="74" y="48"/>
                      <a:pt x="74" y="48"/>
                      <a:pt x="74" y="47"/>
                    </a:cubicBezTo>
                    <a:cubicBezTo>
                      <a:pt x="74" y="47"/>
                      <a:pt x="71" y="45"/>
                      <a:pt x="71" y="44"/>
                    </a:cubicBezTo>
                    <a:cubicBezTo>
                      <a:pt x="70" y="44"/>
                      <a:pt x="71" y="44"/>
                      <a:pt x="71" y="44"/>
                    </a:cubicBezTo>
                    <a:cubicBezTo>
                      <a:pt x="74" y="42"/>
                      <a:pt x="77" y="40"/>
                      <a:pt x="79" y="38"/>
                    </a:cubicBezTo>
                    <a:cubicBezTo>
                      <a:pt x="81" y="35"/>
                      <a:pt x="80" y="33"/>
                      <a:pt x="78" y="31"/>
                    </a:cubicBezTo>
                    <a:cubicBezTo>
                      <a:pt x="76" y="28"/>
                      <a:pt x="72" y="27"/>
                      <a:pt x="67" y="27"/>
                    </a:cubicBezTo>
                    <a:cubicBezTo>
                      <a:pt x="64" y="27"/>
                      <a:pt x="60" y="27"/>
                      <a:pt x="54" y="28"/>
                    </a:cubicBezTo>
                    <a:cubicBezTo>
                      <a:pt x="54" y="28"/>
                      <a:pt x="53" y="28"/>
                      <a:pt x="53" y="28"/>
                    </a:cubicBezTo>
                    <a:cubicBezTo>
                      <a:pt x="46" y="21"/>
                      <a:pt x="46" y="21"/>
                      <a:pt x="46" y="21"/>
                    </a:cubicBezTo>
                    <a:cubicBezTo>
                      <a:pt x="46" y="21"/>
                      <a:pt x="45" y="20"/>
                      <a:pt x="46" y="20"/>
                    </a:cubicBezTo>
                    <a:cubicBezTo>
                      <a:pt x="48" y="19"/>
                      <a:pt x="50" y="19"/>
                      <a:pt x="51" y="19"/>
                    </a:cubicBezTo>
                    <a:cubicBezTo>
                      <a:pt x="52" y="19"/>
                      <a:pt x="53" y="20"/>
                      <a:pt x="55" y="21"/>
                    </a:cubicBezTo>
                    <a:cubicBezTo>
                      <a:pt x="55" y="21"/>
                      <a:pt x="55" y="21"/>
                      <a:pt x="55" y="21"/>
                    </a:cubicBezTo>
                    <a:cubicBezTo>
                      <a:pt x="57" y="20"/>
                      <a:pt x="61" y="19"/>
                      <a:pt x="62" y="19"/>
                    </a:cubicBezTo>
                    <a:cubicBezTo>
                      <a:pt x="63" y="18"/>
                      <a:pt x="63" y="18"/>
                      <a:pt x="63" y="18"/>
                    </a:cubicBezTo>
                    <a:cubicBezTo>
                      <a:pt x="62" y="18"/>
                      <a:pt x="62" y="18"/>
                      <a:pt x="62" y="18"/>
                    </a:cubicBezTo>
                    <a:cubicBezTo>
                      <a:pt x="60" y="16"/>
                      <a:pt x="57" y="15"/>
                      <a:pt x="52" y="15"/>
                    </a:cubicBezTo>
                    <a:cubicBezTo>
                      <a:pt x="49" y="15"/>
                      <a:pt x="45" y="15"/>
                      <a:pt x="42" y="16"/>
                    </a:cubicBezTo>
                    <a:cubicBezTo>
                      <a:pt x="41" y="16"/>
                      <a:pt x="41" y="16"/>
                      <a:pt x="41" y="16"/>
                    </a:cubicBezTo>
                    <a:cubicBezTo>
                      <a:pt x="40" y="15"/>
                      <a:pt x="37" y="13"/>
                      <a:pt x="37" y="13"/>
                    </a:cubicBezTo>
                    <a:cubicBezTo>
                      <a:pt x="37" y="13"/>
                      <a:pt x="37" y="12"/>
                      <a:pt x="37" y="12"/>
                    </a:cubicBezTo>
                    <a:cubicBezTo>
                      <a:pt x="36" y="12"/>
                      <a:pt x="31" y="14"/>
                      <a:pt x="31" y="14"/>
                    </a:cubicBezTo>
                    <a:cubicBezTo>
                      <a:pt x="31" y="14"/>
                      <a:pt x="30" y="14"/>
                      <a:pt x="31" y="15"/>
                    </a:cubicBezTo>
                    <a:cubicBezTo>
                      <a:pt x="32" y="15"/>
                      <a:pt x="34" y="18"/>
                      <a:pt x="34" y="18"/>
                    </a:cubicBezTo>
                    <a:cubicBezTo>
                      <a:pt x="34" y="18"/>
                      <a:pt x="35" y="18"/>
                      <a:pt x="34" y="18"/>
                    </a:cubicBezTo>
                    <a:cubicBezTo>
                      <a:pt x="24" y="22"/>
                      <a:pt x="22" y="26"/>
                      <a:pt x="26" y="31"/>
                    </a:cubicBezTo>
                    <a:cubicBezTo>
                      <a:pt x="29" y="33"/>
                      <a:pt x="32" y="34"/>
                      <a:pt x="37" y="34"/>
                    </a:cubicBezTo>
                    <a:cubicBezTo>
                      <a:pt x="40" y="34"/>
                      <a:pt x="45" y="34"/>
                      <a:pt x="50" y="33"/>
                    </a:cubicBezTo>
                    <a:cubicBezTo>
                      <a:pt x="50" y="33"/>
                      <a:pt x="51" y="33"/>
                      <a:pt x="51" y="34"/>
                    </a:cubicBezTo>
                    <a:cubicBezTo>
                      <a:pt x="53" y="35"/>
                      <a:pt x="58" y="40"/>
                      <a:pt x="59" y="41"/>
                    </a:cubicBezTo>
                    <a:cubicBezTo>
                      <a:pt x="60" y="42"/>
                      <a:pt x="58" y="42"/>
                      <a:pt x="58" y="42"/>
                    </a:cubicBezTo>
                    <a:close/>
                    <a:moveTo>
                      <a:pt x="26" y="8"/>
                    </a:moveTo>
                    <a:cubicBezTo>
                      <a:pt x="51" y="0"/>
                      <a:pt x="82" y="5"/>
                      <a:pt x="97" y="18"/>
                    </a:cubicBezTo>
                    <a:cubicBezTo>
                      <a:pt x="111" y="32"/>
                      <a:pt x="103" y="50"/>
                      <a:pt x="79" y="58"/>
                    </a:cubicBezTo>
                    <a:cubicBezTo>
                      <a:pt x="54" y="66"/>
                      <a:pt x="23" y="61"/>
                      <a:pt x="8" y="48"/>
                    </a:cubicBezTo>
                    <a:cubicBezTo>
                      <a:pt x="4" y="44"/>
                      <a:pt x="2" y="40"/>
                      <a:pt x="1" y="36"/>
                    </a:cubicBezTo>
                    <a:cubicBezTo>
                      <a:pt x="0" y="25"/>
                      <a:pt x="9" y="14"/>
                      <a:pt x="26" y="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00" name="Freeform 27"/>
              <p:cNvSpPr>
                <a:spLocks noEditPoints="1"/>
              </p:cNvSpPr>
              <p:nvPr/>
            </p:nvSpPr>
            <p:spPr bwMode="auto">
              <a:xfrm>
                <a:off x="2581275" y="1219200"/>
                <a:ext cx="409575" cy="285750"/>
              </a:xfrm>
              <a:custGeom>
                <a:avLst/>
                <a:gdLst>
                  <a:gd name="T0" fmla="*/ 92 w 109"/>
                  <a:gd name="T1" fmla="*/ 58 h 76"/>
                  <a:gd name="T2" fmla="*/ 21 w 109"/>
                  <a:gd name="T3" fmla="*/ 48 h 76"/>
                  <a:gd name="T4" fmla="*/ 15 w 109"/>
                  <a:gd name="T5" fmla="*/ 37 h 76"/>
                  <a:gd name="T6" fmla="*/ 14 w 109"/>
                  <a:gd name="T7" fmla="*/ 36 h 76"/>
                  <a:gd name="T8" fmla="*/ 10 w 109"/>
                  <a:gd name="T9" fmla="*/ 34 h 76"/>
                  <a:gd name="T10" fmla="*/ 10 w 109"/>
                  <a:gd name="T11" fmla="*/ 34 h 76"/>
                  <a:gd name="T12" fmla="*/ 14 w 109"/>
                  <a:gd name="T13" fmla="*/ 58 h 76"/>
                  <a:gd name="T14" fmla="*/ 85 w 109"/>
                  <a:gd name="T15" fmla="*/ 68 h 76"/>
                  <a:gd name="T16" fmla="*/ 108 w 109"/>
                  <a:gd name="T17" fmla="*/ 52 h 76"/>
                  <a:gd name="T18" fmla="*/ 107 w 109"/>
                  <a:gd name="T19" fmla="*/ 50 h 76"/>
                  <a:gd name="T20" fmla="*/ 92 w 109"/>
                  <a:gd name="T21" fmla="*/ 58 h 76"/>
                  <a:gd name="T22" fmla="*/ 85 w 109"/>
                  <a:gd name="T23" fmla="*/ 27 h 76"/>
                  <a:gd name="T24" fmla="*/ 14 w 109"/>
                  <a:gd name="T25" fmla="*/ 17 h 76"/>
                  <a:gd name="T26" fmla="*/ 7 w 109"/>
                  <a:gd name="T27" fmla="*/ 1 h 76"/>
                  <a:gd name="T28" fmla="*/ 7 w 109"/>
                  <a:gd name="T29" fmla="*/ 1 h 76"/>
                  <a:gd name="T30" fmla="*/ 9 w 109"/>
                  <a:gd name="T31" fmla="*/ 27 h 76"/>
                  <a:gd name="T32" fmla="*/ 80 w 109"/>
                  <a:gd name="T33" fmla="*/ 37 h 76"/>
                  <a:gd name="T34" fmla="*/ 104 w 109"/>
                  <a:gd name="T35" fmla="*/ 16 h 76"/>
                  <a:gd name="T36" fmla="*/ 104 w 109"/>
                  <a:gd name="T37" fmla="*/ 16 h 76"/>
                  <a:gd name="T38" fmla="*/ 85 w 109"/>
                  <a:gd name="T39" fmla="*/ 2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76">
                    <a:moveTo>
                      <a:pt x="92" y="58"/>
                    </a:moveTo>
                    <a:cubicBezTo>
                      <a:pt x="67" y="66"/>
                      <a:pt x="36" y="62"/>
                      <a:pt x="21" y="48"/>
                    </a:cubicBezTo>
                    <a:cubicBezTo>
                      <a:pt x="18" y="45"/>
                      <a:pt x="15" y="41"/>
                      <a:pt x="15" y="37"/>
                    </a:cubicBezTo>
                    <a:cubicBezTo>
                      <a:pt x="15" y="37"/>
                      <a:pt x="14" y="36"/>
                      <a:pt x="14" y="36"/>
                    </a:cubicBezTo>
                    <a:cubicBezTo>
                      <a:pt x="13" y="35"/>
                      <a:pt x="12" y="35"/>
                      <a:pt x="10" y="34"/>
                    </a:cubicBezTo>
                    <a:cubicBezTo>
                      <a:pt x="10" y="33"/>
                      <a:pt x="10" y="33"/>
                      <a:pt x="10" y="34"/>
                    </a:cubicBezTo>
                    <a:cubicBezTo>
                      <a:pt x="5" y="41"/>
                      <a:pt x="6" y="50"/>
                      <a:pt x="14" y="58"/>
                    </a:cubicBezTo>
                    <a:cubicBezTo>
                      <a:pt x="29" y="72"/>
                      <a:pt x="60" y="76"/>
                      <a:pt x="85" y="68"/>
                    </a:cubicBezTo>
                    <a:cubicBezTo>
                      <a:pt x="96" y="64"/>
                      <a:pt x="104" y="58"/>
                      <a:pt x="108" y="52"/>
                    </a:cubicBezTo>
                    <a:cubicBezTo>
                      <a:pt x="109" y="49"/>
                      <a:pt x="108" y="50"/>
                      <a:pt x="107" y="50"/>
                    </a:cubicBezTo>
                    <a:cubicBezTo>
                      <a:pt x="103" y="53"/>
                      <a:pt x="98" y="56"/>
                      <a:pt x="92" y="58"/>
                    </a:cubicBezTo>
                    <a:close/>
                    <a:moveTo>
                      <a:pt x="85" y="27"/>
                    </a:moveTo>
                    <a:cubicBezTo>
                      <a:pt x="60" y="36"/>
                      <a:pt x="29" y="31"/>
                      <a:pt x="14" y="17"/>
                    </a:cubicBezTo>
                    <a:cubicBezTo>
                      <a:pt x="9" y="12"/>
                      <a:pt x="7" y="7"/>
                      <a:pt x="7" y="1"/>
                    </a:cubicBezTo>
                    <a:cubicBezTo>
                      <a:pt x="7" y="1"/>
                      <a:pt x="7" y="0"/>
                      <a:pt x="7" y="1"/>
                    </a:cubicBezTo>
                    <a:cubicBezTo>
                      <a:pt x="0" y="9"/>
                      <a:pt x="1" y="19"/>
                      <a:pt x="9" y="27"/>
                    </a:cubicBezTo>
                    <a:cubicBezTo>
                      <a:pt x="24" y="41"/>
                      <a:pt x="55" y="45"/>
                      <a:pt x="80" y="37"/>
                    </a:cubicBezTo>
                    <a:cubicBezTo>
                      <a:pt x="94" y="33"/>
                      <a:pt x="103" y="25"/>
                      <a:pt x="104" y="16"/>
                    </a:cubicBezTo>
                    <a:cubicBezTo>
                      <a:pt x="105" y="16"/>
                      <a:pt x="104" y="16"/>
                      <a:pt x="104" y="16"/>
                    </a:cubicBezTo>
                    <a:cubicBezTo>
                      <a:pt x="100" y="20"/>
                      <a:pt x="93" y="25"/>
                      <a:pt x="85" y="2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sp>
        <p:nvSpPr>
          <p:cNvPr id="101" name="TextBox 116"/>
          <p:cNvSpPr txBox="1"/>
          <p:nvPr/>
        </p:nvSpPr>
        <p:spPr>
          <a:xfrm>
            <a:off x="5610032" y="4080830"/>
            <a:ext cx="86177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馆藏资源分析</a:t>
            </a:r>
          </a:p>
        </p:txBody>
      </p:sp>
      <p:sp>
        <p:nvSpPr>
          <p:cNvPr id="102" name="Freeform 36"/>
          <p:cNvSpPr>
            <a:spLocks noEditPoints="1"/>
          </p:cNvSpPr>
          <p:nvPr/>
        </p:nvSpPr>
        <p:spPr bwMode="auto">
          <a:xfrm>
            <a:off x="5673071" y="3515613"/>
            <a:ext cx="628650" cy="557213"/>
          </a:xfrm>
          <a:custGeom>
            <a:avLst/>
            <a:gdLst>
              <a:gd name="T0" fmla="*/ 101 w 167"/>
              <a:gd name="T1" fmla="*/ 119 h 148"/>
              <a:gd name="T2" fmla="*/ 102 w 167"/>
              <a:gd name="T3" fmla="*/ 100 h 148"/>
              <a:gd name="T4" fmla="*/ 5 w 167"/>
              <a:gd name="T5" fmla="*/ 61 h 148"/>
              <a:gd name="T6" fmla="*/ 4 w 167"/>
              <a:gd name="T7" fmla="*/ 83 h 148"/>
              <a:gd name="T8" fmla="*/ 103 w 167"/>
              <a:gd name="T9" fmla="*/ 123 h 148"/>
              <a:gd name="T10" fmla="*/ 165 w 167"/>
              <a:gd name="T11" fmla="*/ 89 h 148"/>
              <a:gd name="T12" fmla="*/ 164 w 167"/>
              <a:gd name="T13" fmla="*/ 85 h 148"/>
              <a:gd name="T14" fmla="*/ 162 w 167"/>
              <a:gd name="T15" fmla="*/ 85 h 148"/>
              <a:gd name="T16" fmla="*/ 101 w 167"/>
              <a:gd name="T17" fmla="*/ 119 h 148"/>
              <a:gd name="T18" fmla="*/ 101 w 167"/>
              <a:gd name="T19" fmla="*/ 93 h 148"/>
              <a:gd name="T20" fmla="*/ 102 w 167"/>
              <a:gd name="T21" fmla="*/ 74 h 148"/>
              <a:gd name="T22" fmla="*/ 5 w 167"/>
              <a:gd name="T23" fmla="*/ 35 h 148"/>
              <a:gd name="T24" fmla="*/ 5 w 167"/>
              <a:gd name="T25" fmla="*/ 58 h 148"/>
              <a:gd name="T26" fmla="*/ 103 w 167"/>
              <a:gd name="T27" fmla="*/ 97 h 148"/>
              <a:gd name="T28" fmla="*/ 165 w 167"/>
              <a:gd name="T29" fmla="*/ 63 h 148"/>
              <a:gd name="T30" fmla="*/ 164 w 167"/>
              <a:gd name="T31" fmla="*/ 60 h 148"/>
              <a:gd name="T32" fmla="*/ 163 w 167"/>
              <a:gd name="T33" fmla="*/ 59 h 148"/>
              <a:gd name="T34" fmla="*/ 101 w 167"/>
              <a:gd name="T35" fmla="*/ 93 h 148"/>
              <a:gd name="T36" fmla="*/ 104 w 167"/>
              <a:gd name="T37" fmla="*/ 73 h 148"/>
              <a:gd name="T38" fmla="*/ 164 w 167"/>
              <a:gd name="T39" fmla="*/ 40 h 148"/>
              <a:gd name="T40" fmla="*/ 164 w 167"/>
              <a:gd name="T41" fmla="*/ 37 h 148"/>
              <a:gd name="T42" fmla="*/ 74 w 167"/>
              <a:gd name="T43" fmla="*/ 1 h 148"/>
              <a:gd name="T44" fmla="*/ 67 w 167"/>
              <a:gd name="T45" fmla="*/ 1 h 148"/>
              <a:gd name="T46" fmla="*/ 7 w 167"/>
              <a:gd name="T47" fmla="*/ 34 h 148"/>
              <a:gd name="T48" fmla="*/ 104 w 167"/>
              <a:gd name="T49" fmla="*/ 73 h 148"/>
              <a:gd name="T50" fmla="*/ 101 w 167"/>
              <a:gd name="T51" fmla="*/ 144 h 148"/>
              <a:gd name="T52" fmla="*/ 102 w 167"/>
              <a:gd name="T53" fmla="*/ 125 h 148"/>
              <a:gd name="T54" fmla="*/ 5 w 167"/>
              <a:gd name="T55" fmla="*/ 86 h 148"/>
              <a:gd name="T56" fmla="*/ 5 w 167"/>
              <a:gd name="T57" fmla="*/ 109 h 148"/>
              <a:gd name="T58" fmla="*/ 103 w 167"/>
              <a:gd name="T59" fmla="*/ 148 h 148"/>
              <a:gd name="T60" fmla="*/ 165 w 167"/>
              <a:gd name="T61" fmla="*/ 114 h 148"/>
              <a:gd name="T62" fmla="*/ 164 w 167"/>
              <a:gd name="T63" fmla="*/ 111 h 148"/>
              <a:gd name="T64" fmla="*/ 163 w 167"/>
              <a:gd name="T65" fmla="*/ 110 h 148"/>
              <a:gd name="T66" fmla="*/ 101 w 167"/>
              <a:gd name="T67" fmla="*/ 144 h 148"/>
              <a:gd name="T68" fmla="*/ 87 w 167"/>
              <a:gd name="T69" fmla="*/ 17 h 148"/>
              <a:gd name="T70" fmla="*/ 71 w 167"/>
              <a:gd name="T71" fmla="*/ 11 h 148"/>
              <a:gd name="T72" fmla="*/ 31 w 167"/>
              <a:gd name="T73" fmla="*/ 33 h 148"/>
              <a:gd name="T74" fmla="*/ 47 w 167"/>
              <a:gd name="T75" fmla="*/ 39 h 148"/>
              <a:gd name="T76" fmla="*/ 87 w 167"/>
              <a:gd name="T77" fmla="*/ 1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 h="148">
                <a:moveTo>
                  <a:pt x="101" y="119"/>
                </a:moveTo>
                <a:cubicBezTo>
                  <a:pt x="99" y="112"/>
                  <a:pt x="99" y="106"/>
                  <a:pt x="102" y="100"/>
                </a:cubicBezTo>
                <a:cubicBezTo>
                  <a:pt x="5" y="61"/>
                  <a:pt x="5" y="61"/>
                  <a:pt x="5" y="61"/>
                </a:cubicBezTo>
                <a:cubicBezTo>
                  <a:pt x="1" y="67"/>
                  <a:pt x="0" y="75"/>
                  <a:pt x="4" y="83"/>
                </a:cubicBezTo>
                <a:cubicBezTo>
                  <a:pt x="103" y="123"/>
                  <a:pt x="103" y="123"/>
                  <a:pt x="103" y="123"/>
                </a:cubicBezTo>
                <a:cubicBezTo>
                  <a:pt x="165" y="89"/>
                  <a:pt x="165" y="89"/>
                  <a:pt x="165" y="89"/>
                </a:cubicBezTo>
                <a:cubicBezTo>
                  <a:pt x="166" y="88"/>
                  <a:pt x="166" y="86"/>
                  <a:pt x="164" y="85"/>
                </a:cubicBezTo>
                <a:cubicBezTo>
                  <a:pt x="162" y="85"/>
                  <a:pt x="162" y="85"/>
                  <a:pt x="162" y="85"/>
                </a:cubicBezTo>
                <a:cubicBezTo>
                  <a:pt x="101" y="119"/>
                  <a:pt x="101" y="119"/>
                  <a:pt x="101" y="119"/>
                </a:cubicBezTo>
                <a:close/>
                <a:moveTo>
                  <a:pt x="101" y="93"/>
                </a:moveTo>
                <a:cubicBezTo>
                  <a:pt x="100" y="87"/>
                  <a:pt x="100" y="80"/>
                  <a:pt x="102" y="74"/>
                </a:cubicBezTo>
                <a:cubicBezTo>
                  <a:pt x="5" y="35"/>
                  <a:pt x="5" y="35"/>
                  <a:pt x="5" y="35"/>
                </a:cubicBezTo>
                <a:cubicBezTo>
                  <a:pt x="1" y="41"/>
                  <a:pt x="1" y="49"/>
                  <a:pt x="5" y="58"/>
                </a:cubicBezTo>
                <a:cubicBezTo>
                  <a:pt x="103" y="97"/>
                  <a:pt x="103" y="97"/>
                  <a:pt x="103" y="97"/>
                </a:cubicBezTo>
                <a:cubicBezTo>
                  <a:pt x="165" y="63"/>
                  <a:pt x="165" y="63"/>
                  <a:pt x="165" y="63"/>
                </a:cubicBezTo>
                <a:cubicBezTo>
                  <a:pt x="167" y="62"/>
                  <a:pt x="166" y="61"/>
                  <a:pt x="164" y="60"/>
                </a:cubicBezTo>
                <a:cubicBezTo>
                  <a:pt x="163" y="59"/>
                  <a:pt x="163" y="59"/>
                  <a:pt x="163" y="59"/>
                </a:cubicBezTo>
                <a:cubicBezTo>
                  <a:pt x="101" y="93"/>
                  <a:pt x="101" y="93"/>
                  <a:pt x="101" y="93"/>
                </a:cubicBezTo>
                <a:close/>
                <a:moveTo>
                  <a:pt x="104" y="73"/>
                </a:moveTo>
                <a:cubicBezTo>
                  <a:pt x="164" y="40"/>
                  <a:pt x="164" y="40"/>
                  <a:pt x="164" y="40"/>
                </a:cubicBezTo>
                <a:cubicBezTo>
                  <a:pt x="166" y="39"/>
                  <a:pt x="166" y="38"/>
                  <a:pt x="164" y="37"/>
                </a:cubicBezTo>
                <a:cubicBezTo>
                  <a:pt x="74" y="1"/>
                  <a:pt x="74" y="1"/>
                  <a:pt x="74" y="1"/>
                </a:cubicBezTo>
                <a:cubicBezTo>
                  <a:pt x="72" y="0"/>
                  <a:pt x="69" y="0"/>
                  <a:pt x="67" y="1"/>
                </a:cubicBezTo>
                <a:cubicBezTo>
                  <a:pt x="7" y="34"/>
                  <a:pt x="7" y="34"/>
                  <a:pt x="7" y="34"/>
                </a:cubicBezTo>
                <a:cubicBezTo>
                  <a:pt x="104" y="73"/>
                  <a:pt x="104" y="73"/>
                  <a:pt x="104" y="73"/>
                </a:cubicBezTo>
                <a:close/>
                <a:moveTo>
                  <a:pt x="101" y="144"/>
                </a:moveTo>
                <a:cubicBezTo>
                  <a:pt x="100" y="138"/>
                  <a:pt x="100" y="131"/>
                  <a:pt x="102" y="125"/>
                </a:cubicBezTo>
                <a:cubicBezTo>
                  <a:pt x="5" y="86"/>
                  <a:pt x="5" y="86"/>
                  <a:pt x="5" y="86"/>
                </a:cubicBezTo>
                <a:cubicBezTo>
                  <a:pt x="1" y="92"/>
                  <a:pt x="1" y="100"/>
                  <a:pt x="5" y="109"/>
                </a:cubicBezTo>
                <a:cubicBezTo>
                  <a:pt x="103" y="148"/>
                  <a:pt x="103" y="148"/>
                  <a:pt x="103" y="148"/>
                </a:cubicBezTo>
                <a:cubicBezTo>
                  <a:pt x="165" y="114"/>
                  <a:pt x="165" y="114"/>
                  <a:pt x="165" y="114"/>
                </a:cubicBezTo>
                <a:cubicBezTo>
                  <a:pt x="167" y="113"/>
                  <a:pt x="166" y="112"/>
                  <a:pt x="164" y="111"/>
                </a:cubicBezTo>
                <a:cubicBezTo>
                  <a:pt x="163" y="110"/>
                  <a:pt x="163" y="110"/>
                  <a:pt x="163" y="110"/>
                </a:cubicBezTo>
                <a:cubicBezTo>
                  <a:pt x="101" y="144"/>
                  <a:pt x="101" y="144"/>
                  <a:pt x="101" y="144"/>
                </a:cubicBezTo>
                <a:close/>
                <a:moveTo>
                  <a:pt x="87" y="17"/>
                </a:moveTo>
                <a:cubicBezTo>
                  <a:pt x="71" y="11"/>
                  <a:pt x="71" y="11"/>
                  <a:pt x="71" y="11"/>
                </a:cubicBezTo>
                <a:cubicBezTo>
                  <a:pt x="31" y="33"/>
                  <a:pt x="31" y="33"/>
                  <a:pt x="31" y="33"/>
                </a:cubicBezTo>
                <a:cubicBezTo>
                  <a:pt x="47" y="39"/>
                  <a:pt x="47" y="39"/>
                  <a:pt x="47" y="39"/>
                </a:cubicBezTo>
                <a:cubicBezTo>
                  <a:pt x="87" y="17"/>
                  <a:pt x="87" y="17"/>
                  <a:pt x="87" y="1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6645589" y="3489585"/>
            <a:ext cx="618115" cy="831591"/>
            <a:chOff x="2377595" y="3289937"/>
            <a:chExt cx="618115" cy="831590"/>
          </a:xfrm>
        </p:grpSpPr>
        <p:sp>
          <p:nvSpPr>
            <p:cNvPr id="104" name="Freeform 38"/>
            <p:cNvSpPr>
              <a:spLocks noEditPoints="1"/>
            </p:cNvSpPr>
            <p:nvPr/>
          </p:nvSpPr>
          <p:spPr bwMode="auto">
            <a:xfrm>
              <a:off x="2377595" y="3289937"/>
              <a:ext cx="611188" cy="560388"/>
            </a:xfrm>
            <a:custGeom>
              <a:avLst/>
              <a:gdLst>
                <a:gd name="T0" fmla="*/ 79 w 163"/>
                <a:gd name="T1" fmla="*/ 9 h 149"/>
                <a:gd name="T2" fmla="*/ 12 w 163"/>
                <a:gd name="T3" fmla="*/ 101 h 149"/>
                <a:gd name="T4" fmla="*/ 31 w 163"/>
                <a:gd name="T5" fmla="*/ 111 h 149"/>
                <a:gd name="T6" fmla="*/ 0 w 163"/>
                <a:gd name="T7" fmla="*/ 10 h 149"/>
                <a:gd name="T8" fmla="*/ 7 w 163"/>
                <a:gd name="T9" fmla="*/ 4 h 149"/>
                <a:gd name="T10" fmla="*/ 82 w 163"/>
                <a:gd name="T11" fmla="*/ 4 h 149"/>
                <a:gd name="T12" fmla="*/ 156 w 163"/>
                <a:gd name="T13" fmla="*/ 10 h 149"/>
                <a:gd name="T14" fmla="*/ 163 w 163"/>
                <a:gd name="T15" fmla="*/ 111 h 149"/>
                <a:gd name="T16" fmla="*/ 132 w 163"/>
                <a:gd name="T17" fmla="*/ 99 h 149"/>
                <a:gd name="T18" fmla="*/ 151 w 163"/>
                <a:gd name="T19" fmla="*/ 10 h 149"/>
                <a:gd name="T20" fmla="*/ 84 w 163"/>
                <a:gd name="T21" fmla="*/ 25 h 149"/>
                <a:gd name="T22" fmla="*/ 79 w 163"/>
                <a:gd name="T23" fmla="*/ 25 h 149"/>
                <a:gd name="T24" fmla="*/ 132 w 163"/>
                <a:gd name="T25" fmla="*/ 130 h 149"/>
                <a:gd name="T26" fmla="*/ 31 w 163"/>
                <a:gd name="T27" fmla="*/ 137 h 149"/>
                <a:gd name="T28" fmla="*/ 35 w 163"/>
                <a:gd name="T29" fmla="*/ 77 h 149"/>
                <a:gd name="T30" fmla="*/ 128 w 163"/>
                <a:gd name="T31" fmla="*/ 77 h 149"/>
                <a:gd name="T32" fmla="*/ 35 w 163"/>
                <a:gd name="T33" fmla="*/ 79 h 149"/>
                <a:gd name="T34" fmla="*/ 28 w 163"/>
                <a:gd name="T35" fmla="*/ 76 h 149"/>
                <a:gd name="T36" fmla="*/ 135 w 163"/>
                <a:gd name="T37" fmla="*/ 76 h 149"/>
                <a:gd name="T38" fmla="*/ 82 w 163"/>
                <a:gd name="T39" fmla="*/ 29 h 149"/>
                <a:gd name="T40" fmla="*/ 28 w 163"/>
                <a:gd name="T41" fmla="*/ 76 h 149"/>
                <a:gd name="T42" fmla="*/ 128 w 163"/>
                <a:gd name="T43" fmla="*/ 84 h 149"/>
                <a:gd name="T44" fmla="*/ 110 w 163"/>
                <a:gd name="T45" fmla="*/ 125 h 149"/>
                <a:gd name="T46" fmla="*/ 85 w 163"/>
                <a:gd name="T47" fmla="*/ 84 h 149"/>
                <a:gd name="T48" fmla="*/ 103 w 163"/>
                <a:gd name="T49" fmla="*/ 125 h 149"/>
                <a:gd name="T50" fmla="*/ 85 w 163"/>
                <a:gd name="T51" fmla="*/ 84 h 149"/>
                <a:gd name="T52" fmla="*/ 78 w 163"/>
                <a:gd name="T53" fmla="*/ 84 h 149"/>
                <a:gd name="T54" fmla="*/ 60 w 163"/>
                <a:gd name="T55" fmla="*/ 125 h 149"/>
                <a:gd name="T56" fmla="*/ 35 w 163"/>
                <a:gd name="T57" fmla="*/ 84 h 149"/>
                <a:gd name="T58" fmla="*/ 53 w 163"/>
                <a:gd name="T59" fmla="*/ 125 h 149"/>
                <a:gd name="T60" fmla="*/ 35 w 163"/>
                <a:gd name="T61" fmla="*/ 84 h 149"/>
                <a:gd name="T62" fmla="*/ 140 w 163"/>
                <a:gd name="T63" fmla="*/ 142 h 149"/>
                <a:gd name="T64" fmla="*/ 24 w 163"/>
                <a:gd name="T65"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 h="149">
                  <a:moveTo>
                    <a:pt x="79" y="25"/>
                  </a:moveTo>
                  <a:cubicBezTo>
                    <a:pt x="79" y="9"/>
                    <a:pt x="79" y="9"/>
                    <a:pt x="79" y="9"/>
                  </a:cubicBezTo>
                  <a:cubicBezTo>
                    <a:pt x="55" y="7"/>
                    <a:pt x="32" y="6"/>
                    <a:pt x="12" y="10"/>
                  </a:cubicBezTo>
                  <a:cubicBezTo>
                    <a:pt x="12" y="101"/>
                    <a:pt x="12" y="101"/>
                    <a:pt x="12" y="101"/>
                  </a:cubicBezTo>
                  <a:cubicBezTo>
                    <a:pt x="18" y="100"/>
                    <a:pt x="24" y="100"/>
                    <a:pt x="31" y="99"/>
                  </a:cubicBezTo>
                  <a:cubicBezTo>
                    <a:pt x="31" y="111"/>
                    <a:pt x="31" y="111"/>
                    <a:pt x="31" y="111"/>
                  </a:cubicBezTo>
                  <a:cubicBezTo>
                    <a:pt x="0" y="111"/>
                    <a:pt x="0" y="111"/>
                    <a:pt x="0" y="111"/>
                  </a:cubicBezTo>
                  <a:cubicBezTo>
                    <a:pt x="0" y="10"/>
                    <a:pt x="0" y="10"/>
                    <a:pt x="0" y="10"/>
                  </a:cubicBezTo>
                  <a:cubicBezTo>
                    <a:pt x="7" y="10"/>
                    <a:pt x="7" y="10"/>
                    <a:pt x="7" y="10"/>
                  </a:cubicBezTo>
                  <a:cubicBezTo>
                    <a:pt x="7" y="4"/>
                    <a:pt x="7" y="4"/>
                    <a:pt x="7" y="4"/>
                  </a:cubicBezTo>
                  <a:cubicBezTo>
                    <a:pt x="32" y="0"/>
                    <a:pt x="57" y="2"/>
                    <a:pt x="82" y="4"/>
                  </a:cubicBezTo>
                  <a:cubicBezTo>
                    <a:pt x="82" y="4"/>
                    <a:pt x="82" y="4"/>
                    <a:pt x="82" y="4"/>
                  </a:cubicBezTo>
                  <a:cubicBezTo>
                    <a:pt x="106" y="2"/>
                    <a:pt x="131" y="0"/>
                    <a:pt x="156" y="4"/>
                  </a:cubicBezTo>
                  <a:cubicBezTo>
                    <a:pt x="156" y="10"/>
                    <a:pt x="156" y="10"/>
                    <a:pt x="156" y="10"/>
                  </a:cubicBezTo>
                  <a:cubicBezTo>
                    <a:pt x="163" y="10"/>
                    <a:pt x="163" y="10"/>
                    <a:pt x="163" y="10"/>
                  </a:cubicBezTo>
                  <a:cubicBezTo>
                    <a:pt x="163" y="111"/>
                    <a:pt x="163" y="111"/>
                    <a:pt x="163" y="111"/>
                  </a:cubicBezTo>
                  <a:cubicBezTo>
                    <a:pt x="132" y="111"/>
                    <a:pt x="132" y="111"/>
                    <a:pt x="132" y="111"/>
                  </a:cubicBezTo>
                  <a:cubicBezTo>
                    <a:pt x="132" y="99"/>
                    <a:pt x="132" y="99"/>
                    <a:pt x="132" y="99"/>
                  </a:cubicBezTo>
                  <a:cubicBezTo>
                    <a:pt x="139" y="100"/>
                    <a:pt x="145" y="100"/>
                    <a:pt x="151" y="101"/>
                  </a:cubicBezTo>
                  <a:cubicBezTo>
                    <a:pt x="151" y="10"/>
                    <a:pt x="151" y="10"/>
                    <a:pt x="151" y="10"/>
                  </a:cubicBezTo>
                  <a:cubicBezTo>
                    <a:pt x="131" y="6"/>
                    <a:pt x="108" y="7"/>
                    <a:pt x="84" y="9"/>
                  </a:cubicBezTo>
                  <a:cubicBezTo>
                    <a:pt x="84" y="25"/>
                    <a:pt x="84" y="25"/>
                    <a:pt x="84" y="25"/>
                  </a:cubicBezTo>
                  <a:cubicBezTo>
                    <a:pt x="82" y="24"/>
                    <a:pt x="82" y="24"/>
                    <a:pt x="82" y="24"/>
                  </a:cubicBezTo>
                  <a:cubicBezTo>
                    <a:pt x="79" y="25"/>
                    <a:pt x="79" y="25"/>
                    <a:pt x="79" y="25"/>
                  </a:cubicBezTo>
                  <a:close/>
                  <a:moveTo>
                    <a:pt x="31" y="130"/>
                  </a:moveTo>
                  <a:cubicBezTo>
                    <a:pt x="132" y="130"/>
                    <a:pt x="132" y="130"/>
                    <a:pt x="132" y="130"/>
                  </a:cubicBezTo>
                  <a:cubicBezTo>
                    <a:pt x="132" y="137"/>
                    <a:pt x="132" y="137"/>
                    <a:pt x="132" y="137"/>
                  </a:cubicBezTo>
                  <a:cubicBezTo>
                    <a:pt x="31" y="137"/>
                    <a:pt x="31" y="137"/>
                    <a:pt x="31" y="137"/>
                  </a:cubicBezTo>
                  <a:cubicBezTo>
                    <a:pt x="31" y="130"/>
                    <a:pt x="31" y="130"/>
                    <a:pt x="31" y="130"/>
                  </a:cubicBezTo>
                  <a:close/>
                  <a:moveTo>
                    <a:pt x="35" y="77"/>
                  </a:moveTo>
                  <a:cubicBezTo>
                    <a:pt x="82" y="47"/>
                    <a:pt x="82" y="47"/>
                    <a:pt x="82" y="47"/>
                  </a:cubicBezTo>
                  <a:cubicBezTo>
                    <a:pt x="128" y="77"/>
                    <a:pt x="128" y="77"/>
                    <a:pt x="128" y="77"/>
                  </a:cubicBezTo>
                  <a:cubicBezTo>
                    <a:pt x="128" y="79"/>
                    <a:pt x="128" y="79"/>
                    <a:pt x="128" y="79"/>
                  </a:cubicBezTo>
                  <a:cubicBezTo>
                    <a:pt x="35" y="79"/>
                    <a:pt x="35" y="79"/>
                    <a:pt x="35" y="79"/>
                  </a:cubicBezTo>
                  <a:cubicBezTo>
                    <a:pt x="35" y="77"/>
                    <a:pt x="35" y="77"/>
                    <a:pt x="35" y="77"/>
                  </a:cubicBezTo>
                  <a:close/>
                  <a:moveTo>
                    <a:pt x="28" y="76"/>
                  </a:moveTo>
                  <a:cubicBezTo>
                    <a:pt x="82" y="42"/>
                    <a:pt x="82" y="42"/>
                    <a:pt x="82" y="42"/>
                  </a:cubicBezTo>
                  <a:cubicBezTo>
                    <a:pt x="135" y="76"/>
                    <a:pt x="135" y="76"/>
                    <a:pt x="135" y="76"/>
                  </a:cubicBezTo>
                  <a:cubicBezTo>
                    <a:pt x="135" y="63"/>
                    <a:pt x="135" y="63"/>
                    <a:pt x="135" y="63"/>
                  </a:cubicBezTo>
                  <a:cubicBezTo>
                    <a:pt x="82" y="29"/>
                    <a:pt x="82" y="29"/>
                    <a:pt x="82" y="29"/>
                  </a:cubicBezTo>
                  <a:cubicBezTo>
                    <a:pt x="28" y="63"/>
                    <a:pt x="28" y="63"/>
                    <a:pt x="28" y="63"/>
                  </a:cubicBezTo>
                  <a:cubicBezTo>
                    <a:pt x="28" y="76"/>
                    <a:pt x="28" y="76"/>
                    <a:pt x="28" y="76"/>
                  </a:cubicBezTo>
                  <a:close/>
                  <a:moveTo>
                    <a:pt x="110" y="84"/>
                  </a:moveTo>
                  <a:cubicBezTo>
                    <a:pt x="128" y="84"/>
                    <a:pt x="128" y="84"/>
                    <a:pt x="128" y="84"/>
                  </a:cubicBezTo>
                  <a:cubicBezTo>
                    <a:pt x="128" y="125"/>
                    <a:pt x="128" y="125"/>
                    <a:pt x="128" y="125"/>
                  </a:cubicBezTo>
                  <a:cubicBezTo>
                    <a:pt x="110" y="125"/>
                    <a:pt x="110" y="125"/>
                    <a:pt x="110" y="125"/>
                  </a:cubicBezTo>
                  <a:cubicBezTo>
                    <a:pt x="110" y="84"/>
                    <a:pt x="110" y="84"/>
                    <a:pt x="110" y="84"/>
                  </a:cubicBezTo>
                  <a:close/>
                  <a:moveTo>
                    <a:pt x="85" y="84"/>
                  </a:moveTo>
                  <a:cubicBezTo>
                    <a:pt x="103" y="84"/>
                    <a:pt x="103" y="84"/>
                    <a:pt x="103" y="84"/>
                  </a:cubicBezTo>
                  <a:cubicBezTo>
                    <a:pt x="103" y="125"/>
                    <a:pt x="103" y="125"/>
                    <a:pt x="103" y="125"/>
                  </a:cubicBezTo>
                  <a:cubicBezTo>
                    <a:pt x="85" y="125"/>
                    <a:pt x="85" y="125"/>
                    <a:pt x="85" y="125"/>
                  </a:cubicBezTo>
                  <a:cubicBezTo>
                    <a:pt x="85" y="84"/>
                    <a:pt x="85" y="84"/>
                    <a:pt x="85" y="84"/>
                  </a:cubicBezTo>
                  <a:close/>
                  <a:moveTo>
                    <a:pt x="60" y="84"/>
                  </a:moveTo>
                  <a:cubicBezTo>
                    <a:pt x="78" y="84"/>
                    <a:pt x="78" y="84"/>
                    <a:pt x="78" y="84"/>
                  </a:cubicBezTo>
                  <a:cubicBezTo>
                    <a:pt x="78" y="125"/>
                    <a:pt x="78" y="125"/>
                    <a:pt x="78" y="125"/>
                  </a:cubicBezTo>
                  <a:cubicBezTo>
                    <a:pt x="60" y="125"/>
                    <a:pt x="60" y="125"/>
                    <a:pt x="60" y="125"/>
                  </a:cubicBezTo>
                  <a:cubicBezTo>
                    <a:pt x="60" y="84"/>
                    <a:pt x="60" y="84"/>
                    <a:pt x="60" y="84"/>
                  </a:cubicBezTo>
                  <a:close/>
                  <a:moveTo>
                    <a:pt x="35" y="84"/>
                  </a:moveTo>
                  <a:cubicBezTo>
                    <a:pt x="53" y="84"/>
                    <a:pt x="53" y="84"/>
                    <a:pt x="53" y="84"/>
                  </a:cubicBezTo>
                  <a:cubicBezTo>
                    <a:pt x="53" y="125"/>
                    <a:pt x="53" y="125"/>
                    <a:pt x="53" y="125"/>
                  </a:cubicBezTo>
                  <a:cubicBezTo>
                    <a:pt x="35" y="125"/>
                    <a:pt x="35" y="125"/>
                    <a:pt x="35" y="125"/>
                  </a:cubicBezTo>
                  <a:cubicBezTo>
                    <a:pt x="35" y="84"/>
                    <a:pt x="35" y="84"/>
                    <a:pt x="35" y="84"/>
                  </a:cubicBezTo>
                  <a:close/>
                  <a:moveTo>
                    <a:pt x="24" y="142"/>
                  </a:moveTo>
                  <a:cubicBezTo>
                    <a:pt x="140" y="142"/>
                    <a:pt x="140" y="142"/>
                    <a:pt x="140" y="142"/>
                  </a:cubicBezTo>
                  <a:cubicBezTo>
                    <a:pt x="140" y="149"/>
                    <a:pt x="140" y="149"/>
                    <a:pt x="140" y="149"/>
                  </a:cubicBezTo>
                  <a:cubicBezTo>
                    <a:pt x="24" y="149"/>
                    <a:pt x="24" y="149"/>
                    <a:pt x="24" y="149"/>
                  </a:cubicBezTo>
                  <a:cubicBezTo>
                    <a:pt x="24" y="142"/>
                    <a:pt x="24" y="142"/>
                    <a:pt x="24" y="14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05" name="TextBox 245"/>
            <p:cNvSpPr txBox="1"/>
            <p:nvPr/>
          </p:nvSpPr>
          <p:spPr>
            <a:xfrm>
              <a:off x="2390419" y="3875310"/>
              <a:ext cx="60529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资产分析</a:t>
              </a:r>
            </a:p>
          </p:txBody>
        </p:sp>
      </p:grpSp>
      <p:cxnSp>
        <p:nvCxnSpPr>
          <p:cNvPr id="106" name="直接连接符 105"/>
          <p:cNvCxnSpPr/>
          <p:nvPr/>
        </p:nvCxnSpPr>
        <p:spPr>
          <a:xfrm>
            <a:off x="28575" y="3326908"/>
            <a:ext cx="9144000"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7" name="直接连接符 106"/>
          <p:cNvCxnSpPr/>
          <p:nvPr/>
        </p:nvCxnSpPr>
        <p:spPr>
          <a:xfrm>
            <a:off x="2460951" y="952747"/>
            <a:ext cx="0" cy="388543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8" name="直接连接符 107"/>
          <p:cNvCxnSpPr/>
          <p:nvPr/>
        </p:nvCxnSpPr>
        <p:spPr>
          <a:xfrm>
            <a:off x="5391999" y="997648"/>
            <a:ext cx="0" cy="3854425"/>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nvGrpSpPr>
          <p:cNvPr id="109" name="组合 108"/>
          <p:cNvGrpSpPr/>
          <p:nvPr/>
        </p:nvGrpSpPr>
        <p:grpSpPr>
          <a:xfrm>
            <a:off x="1201404" y="1886506"/>
            <a:ext cx="990012" cy="718231"/>
            <a:chOff x="-74903" y="1844327"/>
            <a:chExt cx="1189664" cy="863074"/>
          </a:xfrm>
        </p:grpSpPr>
        <p:sp>
          <p:nvSpPr>
            <p:cNvPr id="110" name="TextBox 217"/>
            <p:cNvSpPr txBox="1"/>
            <p:nvPr/>
          </p:nvSpPr>
          <p:spPr>
            <a:xfrm>
              <a:off x="-74903" y="2411531"/>
              <a:ext cx="1189664" cy="295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院系竞争力评估</a:t>
              </a:r>
            </a:p>
          </p:txBody>
        </p:sp>
        <p:sp>
          <p:nvSpPr>
            <p:cNvPr id="111" name="Freeform 16"/>
            <p:cNvSpPr>
              <a:spLocks noEditPoints="1"/>
            </p:cNvSpPr>
            <p:nvPr/>
          </p:nvSpPr>
          <p:spPr bwMode="auto">
            <a:xfrm>
              <a:off x="246192" y="1844327"/>
              <a:ext cx="544607" cy="567205"/>
            </a:xfrm>
            <a:custGeom>
              <a:avLst/>
              <a:gdLst>
                <a:gd name="T0" fmla="*/ 90 w 106"/>
                <a:gd name="T1" fmla="*/ 0 h 110"/>
                <a:gd name="T2" fmla="*/ 55 w 106"/>
                <a:gd name="T3" fmla="*/ 39 h 110"/>
                <a:gd name="T4" fmla="*/ 20 w 106"/>
                <a:gd name="T5" fmla="*/ 46 h 110"/>
                <a:gd name="T6" fmla="*/ 27 w 106"/>
                <a:gd name="T7" fmla="*/ 41 h 110"/>
                <a:gd name="T8" fmla="*/ 15 w 106"/>
                <a:gd name="T9" fmla="*/ 43 h 110"/>
                <a:gd name="T10" fmla="*/ 0 w 106"/>
                <a:gd name="T11" fmla="*/ 104 h 110"/>
                <a:gd name="T12" fmla="*/ 0 w 106"/>
                <a:gd name="T13" fmla="*/ 109 h 110"/>
                <a:gd name="T14" fmla="*/ 105 w 106"/>
                <a:gd name="T15" fmla="*/ 110 h 110"/>
                <a:gd name="T16" fmla="*/ 106 w 106"/>
                <a:gd name="T17" fmla="*/ 105 h 110"/>
                <a:gd name="T18" fmla="*/ 95 w 106"/>
                <a:gd name="T19" fmla="*/ 94 h 110"/>
                <a:gd name="T20" fmla="*/ 100 w 106"/>
                <a:gd name="T21" fmla="*/ 52 h 110"/>
                <a:gd name="T22" fmla="*/ 88 w 106"/>
                <a:gd name="T23" fmla="*/ 29 h 110"/>
                <a:gd name="T24" fmla="*/ 43 w 106"/>
                <a:gd name="T25" fmla="*/ 66 h 110"/>
                <a:gd name="T26" fmla="*/ 89 w 106"/>
                <a:gd name="T27" fmla="*/ 89 h 110"/>
                <a:gd name="T28" fmla="*/ 20 w 106"/>
                <a:gd name="T29" fmla="*/ 46 h 110"/>
                <a:gd name="T30" fmla="*/ 51 w 106"/>
                <a:gd name="T31" fmla="*/ 27 h 110"/>
                <a:gd name="T32" fmla="*/ 31 w 106"/>
                <a:gd name="T33" fmla="*/ 41 h 110"/>
                <a:gd name="T34" fmla="*/ 29 w 106"/>
                <a:gd name="T35" fmla="*/ 66 h 110"/>
                <a:gd name="T36" fmla="*/ 55 w 106"/>
                <a:gd name="T37" fmla="*/ 58 h 110"/>
                <a:gd name="T38" fmla="*/ 57 w 106"/>
                <a:gd name="T39" fmla="*/ 44 h 110"/>
                <a:gd name="T40" fmla="*/ 55 w 106"/>
                <a:gd name="T41" fmla="*/ 58 h 110"/>
                <a:gd name="T42" fmla="*/ 45 w 106"/>
                <a:gd name="T43" fmla="*/ 36 h 110"/>
                <a:gd name="T44" fmla="*/ 51 w 106"/>
                <a:gd name="T45" fmla="*/ 59 h 110"/>
                <a:gd name="T46" fmla="*/ 40 w 106"/>
                <a:gd name="T47" fmla="*/ 65 h 110"/>
                <a:gd name="T48" fmla="*/ 42 w 106"/>
                <a:gd name="T49" fmla="*/ 37 h 110"/>
                <a:gd name="T50" fmla="*/ 40 w 106"/>
                <a:gd name="T51" fmla="*/ 65 h 110"/>
                <a:gd name="T52" fmla="*/ 58 w 106"/>
                <a:gd name="T53" fmla="*/ 34 h 110"/>
                <a:gd name="T54" fmla="*/ 88 w 106"/>
                <a:gd name="T55" fmla="*/ 4 h 110"/>
                <a:gd name="T56" fmla="*/ 63 w 106"/>
                <a:gd name="T57" fmla="*/ 105 h 110"/>
                <a:gd name="T58" fmla="*/ 46 w 106"/>
                <a:gd name="T59" fmla="*/ 101 h 110"/>
                <a:gd name="T60" fmla="*/ 63 w 106"/>
                <a:gd name="T61" fmla="*/ 105 h 110"/>
                <a:gd name="T62" fmla="*/ 90 w 106"/>
                <a:gd name="T63" fmla="*/ 95 h 110"/>
                <a:gd name="T64" fmla="*/ 12 w 106"/>
                <a:gd name="T65" fmla="*/ 99 h 110"/>
                <a:gd name="T66" fmla="*/ 78 w 106"/>
                <a:gd name="T67" fmla="*/ 81 h 110"/>
                <a:gd name="T68" fmla="*/ 69 w 106"/>
                <a:gd name="T69" fmla="*/ 79 h 110"/>
                <a:gd name="T70" fmla="*/ 60 w 106"/>
                <a:gd name="T71" fmla="*/ 66 h 110"/>
                <a:gd name="T72" fmla="*/ 73 w 106"/>
                <a:gd name="T73" fmla="*/ 7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10">
                  <a:moveTo>
                    <a:pt x="52" y="16"/>
                  </a:moveTo>
                  <a:cubicBezTo>
                    <a:pt x="63" y="6"/>
                    <a:pt x="76" y="3"/>
                    <a:pt x="90" y="0"/>
                  </a:cubicBezTo>
                  <a:cubicBezTo>
                    <a:pt x="98" y="25"/>
                    <a:pt x="98" y="25"/>
                    <a:pt x="98" y="25"/>
                  </a:cubicBezTo>
                  <a:cubicBezTo>
                    <a:pt x="81" y="27"/>
                    <a:pt x="71" y="31"/>
                    <a:pt x="55" y="39"/>
                  </a:cubicBezTo>
                  <a:cubicBezTo>
                    <a:pt x="52" y="16"/>
                    <a:pt x="52" y="16"/>
                    <a:pt x="52" y="16"/>
                  </a:cubicBezTo>
                  <a:close/>
                  <a:moveTo>
                    <a:pt x="20" y="46"/>
                  </a:moveTo>
                  <a:cubicBezTo>
                    <a:pt x="27" y="46"/>
                    <a:pt x="27" y="46"/>
                    <a:pt x="27" y="46"/>
                  </a:cubicBezTo>
                  <a:cubicBezTo>
                    <a:pt x="27" y="41"/>
                    <a:pt x="27" y="41"/>
                    <a:pt x="27" y="41"/>
                  </a:cubicBezTo>
                  <a:cubicBezTo>
                    <a:pt x="17" y="41"/>
                    <a:pt x="17" y="41"/>
                    <a:pt x="17" y="41"/>
                  </a:cubicBezTo>
                  <a:cubicBezTo>
                    <a:pt x="16" y="41"/>
                    <a:pt x="15" y="42"/>
                    <a:pt x="15" y="43"/>
                  </a:cubicBezTo>
                  <a:cubicBezTo>
                    <a:pt x="12" y="94"/>
                    <a:pt x="12" y="94"/>
                    <a:pt x="12" y="94"/>
                  </a:cubicBezTo>
                  <a:cubicBezTo>
                    <a:pt x="0" y="104"/>
                    <a:pt x="0" y="104"/>
                    <a:pt x="0" y="104"/>
                  </a:cubicBezTo>
                  <a:cubicBezTo>
                    <a:pt x="0" y="105"/>
                    <a:pt x="0" y="105"/>
                    <a:pt x="0" y="105"/>
                  </a:cubicBezTo>
                  <a:cubicBezTo>
                    <a:pt x="0" y="109"/>
                    <a:pt x="0" y="109"/>
                    <a:pt x="0" y="109"/>
                  </a:cubicBezTo>
                  <a:cubicBezTo>
                    <a:pt x="0" y="110"/>
                    <a:pt x="1" y="110"/>
                    <a:pt x="1" y="110"/>
                  </a:cubicBezTo>
                  <a:cubicBezTo>
                    <a:pt x="105" y="110"/>
                    <a:pt x="105" y="110"/>
                    <a:pt x="105" y="110"/>
                  </a:cubicBezTo>
                  <a:cubicBezTo>
                    <a:pt x="106" y="110"/>
                    <a:pt x="106" y="110"/>
                    <a:pt x="106" y="109"/>
                  </a:cubicBezTo>
                  <a:cubicBezTo>
                    <a:pt x="106" y="105"/>
                    <a:pt x="106" y="105"/>
                    <a:pt x="106" y="105"/>
                  </a:cubicBezTo>
                  <a:cubicBezTo>
                    <a:pt x="106" y="105"/>
                    <a:pt x="106" y="105"/>
                    <a:pt x="106" y="104"/>
                  </a:cubicBezTo>
                  <a:cubicBezTo>
                    <a:pt x="95" y="94"/>
                    <a:pt x="95" y="94"/>
                    <a:pt x="95" y="94"/>
                  </a:cubicBezTo>
                  <a:cubicBezTo>
                    <a:pt x="92" y="54"/>
                    <a:pt x="92" y="54"/>
                    <a:pt x="92" y="54"/>
                  </a:cubicBezTo>
                  <a:cubicBezTo>
                    <a:pt x="95" y="53"/>
                    <a:pt x="98" y="53"/>
                    <a:pt x="100" y="52"/>
                  </a:cubicBezTo>
                  <a:cubicBezTo>
                    <a:pt x="98" y="44"/>
                    <a:pt x="95" y="36"/>
                    <a:pt x="92" y="28"/>
                  </a:cubicBezTo>
                  <a:cubicBezTo>
                    <a:pt x="91" y="28"/>
                    <a:pt x="89" y="29"/>
                    <a:pt x="88" y="29"/>
                  </a:cubicBezTo>
                  <a:cubicBezTo>
                    <a:pt x="90" y="36"/>
                    <a:pt x="92" y="43"/>
                    <a:pt x="95" y="50"/>
                  </a:cubicBezTo>
                  <a:cubicBezTo>
                    <a:pt x="76" y="53"/>
                    <a:pt x="61" y="57"/>
                    <a:pt x="43" y="66"/>
                  </a:cubicBezTo>
                  <a:cubicBezTo>
                    <a:pt x="58" y="62"/>
                    <a:pt x="72" y="58"/>
                    <a:pt x="87" y="55"/>
                  </a:cubicBezTo>
                  <a:cubicBezTo>
                    <a:pt x="89" y="89"/>
                    <a:pt x="89" y="89"/>
                    <a:pt x="89" y="89"/>
                  </a:cubicBezTo>
                  <a:cubicBezTo>
                    <a:pt x="17" y="89"/>
                    <a:pt x="17" y="89"/>
                    <a:pt x="17" y="89"/>
                  </a:cubicBezTo>
                  <a:cubicBezTo>
                    <a:pt x="20" y="46"/>
                    <a:pt x="20" y="46"/>
                    <a:pt x="20" y="46"/>
                  </a:cubicBezTo>
                  <a:close/>
                  <a:moveTo>
                    <a:pt x="29" y="40"/>
                  </a:moveTo>
                  <a:cubicBezTo>
                    <a:pt x="37" y="35"/>
                    <a:pt x="44" y="30"/>
                    <a:pt x="51" y="27"/>
                  </a:cubicBezTo>
                  <a:cubicBezTo>
                    <a:pt x="52" y="29"/>
                    <a:pt x="52" y="29"/>
                    <a:pt x="52" y="29"/>
                  </a:cubicBezTo>
                  <a:cubicBezTo>
                    <a:pt x="45" y="33"/>
                    <a:pt x="38" y="37"/>
                    <a:pt x="31" y="41"/>
                  </a:cubicBezTo>
                  <a:cubicBezTo>
                    <a:pt x="31" y="66"/>
                    <a:pt x="31" y="66"/>
                    <a:pt x="31" y="66"/>
                  </a:cubicBezTo>
                  <a:cubicBezTo>
                    <a:pt x="29" y="66"/>
                    <a:pt x="29" y="66"/>
                    <a:pt x="29" y="66"/>
                  </a:cubicBezTo>
                  <a:cubicBezTo>
                    <a:pt x="29" y="57"/>
                    <a:pt x="29" y="49"/>
                    <a:pt x="29" y="40"/>
                  </a:cubicBezTo>
                  <a:close/>
                  <a:moveTo>
                    <a:pt x="55" y="58"/>
                  </a:moveTo>
                  <a:cubicBezTo>
                    <a:pt x="54" y="54"/>
                    <a:pt x="54" y="50"/>
                    <a:pt x="53" y="46"/>
                  </a:cubicBezTo>
                  <a:cubicBezTo>
                    <a:pt x="54" y="45"/>
                    <a:pt x="56" y="44"/>
                    <a:pt x="57" y="44"/>
                  </a:cubicBezTo>
                  <a:cubicBezTo>
                    <a:pt x="57" y="48"/>
                    <a:pt x="58" y="52"/>
                    <a:pt x="59" y="56"/>
                  </a:cubicBezTo>
                  <a:cubicBezTo>
                    <a:pt x="57" y="57"/>
                    <a:pt x="56" y="57"/>
                    <a:pt x="55" y="58"/>
                  </a:cubicBezTo>
                  <a:close/>
                  <a:moveTo>
                    <a:pt x="47" y="61"/>
                  </a:moveTo>
                  <a:cubicBezTo>
                    <a:pt x="46" y="53"/>
                    <a:pt x="46" y="44"/>
                    <a:pt x="45" y="36"/>
                  </a:cubicBezTo>
                  <a:cubicBezTo>
                    <a:pt x="46" y="35"/>
                    <a:pt x="47" y="34"/>
                    <a:pt x="48" y="34"/>
                  </a:cubicBezTo>
                  <a:cubicBezTo>
                    <a:pt x="49" y="42"/>
                    <a:pt x="50" y="51"/>
                    <a:pt x="51" y="59"/>
                  </a:cubicBezTo>
                  <a:cubicBezTo>
                    <a:pt x="50" y="60"/>
                    <a:pt x="49" y="61"/>
                    <a:pt x="47" y="61"/>
                  </a:cubicBezTo>
                  <a:close/>
                  <a:moveTo>
                    <a:pt x="40" y="65"/>
                  </a:moveTo>
                  <a:cubicBezTo>
                    <a:pt x="39" y="56"/>
                    <a:pt x="39" y="48"/>
                    <a:pt x="38" y="39"/>
                  </a:cubicBezTo>
                  <a:cubicBezTo>
                    <a:pt x="39" y="39"/>
                    <a:pt x="41" y="38"/>
                    <a:pt x="42" y="37"/>
                  </a:cubicBezTo>
                  <a:cubicBezTo>
                    <a:pt x="42" y="46"/>
                    <a:pt x="43" y="54"/>
                    <a:pt x="44" y="63"/>
                  </a:cubicBezTo>
                  <a:cubicBezTo>
                    <a:pt x="42" y="63"/>
                    <a:pt x="41" y="64"/>
                    <a:pt x="40" y="65"/>
                  </a:cubicBezTo>
                  <a:close/>
                  <a:moveTo>
                    <a:pt x="55" y="17"/>
                  </a:moveTo>
                  <a:cubicBezTo>
                    <a:pt x="58" y="34"/>
                    <a:pt x="58" y="34"/>
                    <a:pt x="58" y="34"/>
                  </a:cubicBezTo>
                  <a:cubicBezTo>
                    <a:pt x="70" y="28"/>
                    <a:pt x="81" y="25"/>
                    <a:pt x="95" y="22"/>
                  </a:cubicBezTo>
                  <a:cubicBezTo>
                    <a:pt x="88" y="4"/>
                    <a:pt x="88" y="4"/>
                    <a:pt x="88" y="4"/>
                  </a:cubicBezTo>
                  <a:cubicBezTo>
                    <a:pt x="76" y="6"/>
                    <a:pt x="65" y="9"/>
                    <a:pt x="55" y="17"/>
                  </a:cubicBezTo>
                  <a:close/>
                  <a:moveTo>
                    <a:pt x="63" y="105"/>
                  </a:moveTo>
                  <a:cubicBezTo>
                    <a:pt x="44" y="105"/>
                    <a:pt x="44" y="105"/>
                    <a:pt x="44" y="105"/>
                  </a:cubicBezTo>
                  <a:cubicBezTo>
                    <a:pt x="46" y="101"/>
                    <a:pt x="46" y="101"/>
                    <a:pt x="46" y="101"/>
                  </a:cubicBezTo>
                  <a:cubicBezTo>
                    <a:pt x="61" y="101"/>
                    <a:pt x="61" y="101"/>
                    <a:pt x="61" y="101"/>
                  </a:cubicBezTo>
                  <a:cubicBezTo>
                    <a:pt x="63" y="105"/>
                    <a:pt x="63" y="105"/>
                    <a:pt x="63" y="105"/>
                  </a:cubicBezTo>
                  <a:close/>
                  <a:moveTo>
                    <a:pt x="16" y="95"/>
                  </a:moveTo>
                  <a:cubicBezTo>
                    <a:pt x="90" y="95"/>
                    <a:pt x="90" y="95"/>
                    <a:pt x="90" y="95"/>
                  </a:cubicBezTo>
                  <a:cubicBezTo>
                    <a:pt x="95" y="99"/>
                    <a:pt x="95" y="99"/>
                    <a:pt x="95" y="99"/>
                  </a:cubicBezTo>
                  <a:cubicBezTo>
                    <a:pt x="12" y="99"/>
                    <a:pt x="12" y="99"/>
                    <a:pt x="12" y="99"/>
                  </a:cubicBezTo>
                  <a:cubicBezTo>
                    <a:pt x="13" y="98"/>
                    <a:pt x="15" y="96"/>
                    <a:pt x="16" y="95"/>
                  </a:cubicBezTo>
                  <a:close/>
                  <a:moveTo>
                    <a:pt x="78" y="81"/>
                  </a:moveTo>
                  <a:cubicBezTo>
                    <a:pt x="75" y="85"/>
                    <a:pt x="75" y="85"/>
                    <a:pt x="75" y="85"/>
                  </a:cubicBezTo>
                  <a:cubicBezTo>
                    <a:pt x="69" y="79"/>
                    <a:pt x="69" y="79"/>
                    <a:pt x="69" y="79"/>
                  </a:cubicBezTo>
                  <a:cubicBezTo>
                    <a:pt x="66" y="82"/>
                    <a:pt x="66" y="82"/>
                    <a:pt x="66" y="82"/>
                  </a:cubicBezTo>
                  <a:cubicBezTo>
                    <a:pt x="60" y="66"/>
                    <a:pt x="60" y="66"/>
                    <a:pt x="60" y="66"/>
                  </a:cubicBezTo>
                  <a:cubicBezTo>
                    <a:pt x="76" y="72"/>
                    <a:pt x="76" y="72"/>
                    <a:pt x="76" y="72"/>
                  </a:cubicBezTo>
                  <a:cubicBezTo>
                    <a:pt x="75" y="73"/>
                    <a:pt x="74" y="74"/>
                    <a:pt x="73" y="75"/>
                  </a:cubicBezTo>
                  <a:lnTo>
                    <a:pt x="78" y="8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nvGrpSpPr>
          <p:cNvPr id="112" name="组合 111"/>
          <p:cNvGrpSpPr/>
          <p:nvPr/>
        </p:nvGrpSpPr>
        <p:grpSpPr>
          <a:xfrm>
            <a:off x="200869" y="929584"/>
            <a:ext cx="861771" cy="819959"/>
            <a:chOff x="2231137" y="1882998"/>
            <a:chExt cx="1114968" cy="1060872"/>
          </a:xfrm>
        </p:grpSpPr>
        <p:sp>
          <p:nvSpPr>
            <p:cNvPr id="113" name="TextBox 221"/>
            <p:cNvSpPr txBox="1"/>
            <p:nvPr/>
          </p:nvSpPr>
          <p:spPr>
            <a:xfrm>
              <a:off x="2231137" y="2426209"/>
              <a:ext cx="1114968" cy="517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学科及科研</a:t>
              </a:r>
              <a:endParaRPr lang="en-US" altLang="zh-CN" sz="1000" dirty="0">
                <a:latin typeface="微软雅黑" panose="020B0503020204020204" pitchFamily="34" charset="-122"/>
                <a:ea typeface="微软雅黑" panose="020B0503020204020204" pitchFamily="34" charset="-122"/>
              </a:endParaRPr>
            </a:p>
            <a:p>
              <a:pPr algn="ctr" defTabSz="914237"/>
              <a:r>
                <a:rPr lang="zh-CN" altLang="en-US" sz="1000" dirty="0">
                  <a:latin typeface="微软雅黑" panose="020B0503020204020204" pitchFamily="34" charset="-122"/>
                  <a:ea typeface="微软雅黑" panose="020B0503020204020204" pitchFamily="34" charset="-122"/>
                </a:rPr>
                <a:t>能力综合评估</a:t>
              </a:r>
            </a:p>
          </p:txBody>
        </p:sp>
        <p:grpSp>
          <p:nvGrpSpPr>
            <p:cNvPr id="114" name="组合 113"/>
            <p:cNvGrpSpPr/>
            <p:nvPr/>
          </p:nvGrpSpPr>
          <p:grpSpPr>
            <a:xfrm>
              <a:off x="2399714" y="1882998"/>
              <a:ext cx="700309" cy="508893"/>
              <a:chOff x="4410075" y="1060450"/>
              <a:chExt cx="476250" cy="346076"/>
            </a:xfrm>
          </p:grpSpPr>
          <p:sp>
            <p:nvSpPr>
              <p:cNvPr id="115" name="Freeform 24"/>
              <p:cNvSpPr>
                <a:spLocks/>
              </p:cNvSpPr>
              <p:nvPr/>
            </p:nvSpPr>
            <p:spPr bwMode="auto">
              <a:xfrm>
                <a:off x="4745038" y="1146175"/>
                <a:ext cx="79375" cy="33338"/>
              </a:xfrm>
              <a:custGeom>
                <a:avLst/>
                <a:gdLst>
                  <a:gd name="T0" fmla="*/ 50 w 50"/>
                  <a:gd name="T1" fmla="*/ 3 h 21"/>
                  <a:gd name="T2" fmla="*/ 12 w 50"/>
                  <a:gd name="T3" fmla="*/ 3 h 21"/>
                  <a:gd name="T4" fmla="*/ 5 w 50"/>
                  <a:gd name="T5" fmla="*/ 21 h 21"/>
                  <a:gd name="T6" fmla="*/ 0 w 50"/>
                  <a:gd name="T7" fmla="*/ 21 h 21"/>
                  <a:gd name="T8" fmla="*/ 7 w 50"/>
                  <a:gd name="T9" fmla="*/ 0 h 21"/>
                  <a:gd name="T10" fmla="*/ 50 w 50"/>
                  <a:gd name="T11" fmla="*/ 0 h 21"/>
                  <a:gd name="T12" fmla="*/ 50 w 50"/>
                  <a:gd name="T13" fmla="*/ 3 h 21"/>
                </a:gdLst>
                <a:ahLst/>
                <a:cxnLst>
                  <a:cxn ang="0">
                    <a:pos x="T0" y="T1"/>
                  </a:cxn>
                  <a:cxn ang="0">
                    <a:pos x="T2" y="T3"/>
                  </a:cxn>
                  <a:cxn ang="0">
                    <a:pos x="T4" y="T5"/>
                  </a:cxn>
                  <a:cxn ang="0">
                    <a:pos x="T6" y="T7"/>
                  </a:cxn>
                  <a:cxn ang="0">
                    <a:pos x="T8" y="T9"/>
                  </a:cxn>
                  <a:cxn ang="0">
                    <a:pos x="T10" y="T11"/>
                  </a:cxn>
                  <a:cxn ang="0">
                    <a:pos x="T12" y="T13"/>
                  </a:cxn>
                </a:cxnLst>
                <a:rect l="0" t="0" r="r" b="b"/>
                <a:pathLst>
                  <a:path w="50" h="21">
                    <a:moveTo>
                      <a:pt x="50" y="3"/>
                    </a:moveTo>
                    <a:lnTo>
                      <a:pt x="12" y="3"/>
                    </a:lnTo>
                    <a:lnTo>
                      <a:pt x="5" y="21"/>
                    </a:lnTo>
                    <a:lnTo>
                      <a:pt x="0" y="21"/>
                    </a:lnTo>
                    <a:lnTo>
                      <a:pt x="7" y="0"/>
                    </a:lnTo>
                    <a:lnTo>
                      <a:pt x="50" y="0"/>
                    </a:lnTo>
                    <a:lnTo>
                      <a:pt x="50"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16" name="Freeform 25"/>
              <p:cNvSpPr>
                <a:spLocks noEditPoints="1"/>
              </p:cNvSpPr>
              <p:nvPr/>
            </p:nvSpPr>
            <p:spPr bwMode="auto">
              <a:xfrm>
                <a:off x="4529138" y="1103313"/>
                <a:ext cx="295275" cy="209550"/>
              </a:xfrm>
              <a:custGeom>
                <a:avLst/>
                <a:gdLst>
                  <a:gd name="T0" fmla="*/ 28 w 82"/>
                  <a:gd name="T1" fmla="*/ 30 h 58"/>
                  <a:gd name="T2" fmla="*/ 20 w 82"/>
                  <a:gd name="T3" fmla="*/ 21 h 58"/>
                  <a:gd name="T4" fmla="*/ 21 w 82"/>
                  <a:gd name="T5" fmla="*/ 32 h 58"/>
                  <a:gd name="T6" fmla="*/ 37 w 82"/>
                  <a:gd name="T7" fmla="*/ 36 h 58"/>
                  <a:gd name="T8" fmla="*/ 30 w 82"/>
                  <a:gd name="T9" fmla="*/ 36 h 58"/>
                  <a:gd name="T10" fmla="*/ 37 w 82"/>
                  <a:gd name="T11" fmla="*/ 36 h 58"/>
                  <a:gd name="T12" fmla="*/ 37 w 82"/>
                  <a:gd name="T13" fmla="*/ 39 h 58"/>
                  <a:gd name="T14" fmla="*/ 30 w 82"/>
                  <a:gd name="T15" fmla="*/ 39 h 58"/>
                  <a:gd name="T16" fmla="*/ 50 w 82"/>
                  <a:gd name="T17" fmla="*/ 21 h 58"/>
                  <a:gd name="T18" fmla="*/ 35 w 82"/>
                  <a:gd name="T19" fmla="*/ 25 h 58"/>
                  <a:gd name="T20" fmla="*/ 40 w 82"/>
                  <a:gd name="T21" fmla="*/ 35 h 58"/>
                  <a:gd name="T22" fmla="*/ 50 w 82"/>
                  <a:gd name="T23" fmla="*/ 21 h 58"/>
                  <a:gd name="T24" fmla="*/ 62 w 82"/>
                  <a:gd name="T25" fmla="*/ 46 h 58"/>
                  <a:gd name="T26" fmla="*/ 58 w 82"/>
                  <a:gd name="T27" fmla="*/ 26 h 58"/>
                  <a:gd name="T28" fmla="*/ 51 w 82"/>
                  <a:gd name="T29" fmla="*/ 27 h 58"/>
                  <a:gd name="T30" fmla="*/ 40 w 82"/>
                  <a:gd name="T31" fmla="*/ 38 h 58"/>
                  <a:gd name="T32" fmla="*/ 38 w 82"/>
                  <a:gd name="T33" fmla="*/ 46 h 58"/>
                  <a:gd name="T34" fmla="*/ 47 w 82"/>
                  <a:gd name="T35" fmla="*/ 55 h 58"/>
                  <a:gd name="T36" fmla="*/ 61 w 82"/>
                  <a:gd name="T37" fmla="*/ 47 h 58"/>
                  <a:gd name="T38" fmla="*/ 53 w 82"/>
                  <a:gd name="T39" fmla="*/ 38 h 58"/>
                  <a:gd name="T40" fmla="*/ 13 w 82"/>
                  <a:gd name="T41" fmla="*/ 23 h 58"/>
                  <a:gd name="T42" fmla="*/ 3 w 82"/>
                  <a:gd name="T43" fmla="*/ 38 h 58"/>
                  <a:gd name="T44" fmla="*/ 20 w 82"/>
                  <a:gd name="T45" fmla="*/ 55 h 58"/>
                  <a:gd name="T46" fmla="*/ 28 w 82"/>
                  <a:gd name="T47" fmla="*/ 46 h 58"/>
                  <a:gd name="T48" fmla="*/ 25 w 82"/>
                  <a:gd name="T49" fmla="*/ 38 h 58"/>
                  <a:gd name="T50" fmla="*/ 14 w 82"/>
                  <a:gd name="T51" fmla="*/ 27 h 58"/>
                  <a:gd name="T52" fmla="*/ 20 w 82"/>
                  <a:gd name="T53" fmla="*/ 58 h 58"/>
                  <a:gd name="T54" fmla="*/ 6 w 82"/>
                  <a:gd name="T55" fmla="*/ 52 h 58"/>
                  <a:gd name="T56" fmla="*/ 0 w 82"/>
                  <a:gd name="T57" fmla="*/ 38 h 58"/>
                  <a:gd name="T58" fmla="*/ 6 w 82"/>
                  <a:gd name="T59" fmla="*/ 24 h 58"/>
                  <a:gd name="T60" fmla="*/ 13 w 82"/>
                  <a:gd name="T61" fmla="*/ 20 h 58"/>
                  <a:gd name="T62" fmla="*/ 19 w 82"/>
                  <a:gd name="T63" fmla="*/ 6 h 58"/>
                  <a:gd name="T64" fmla="*/ 33 w 82"/>
                  <a:gd name="T65" fmla="*/ 0 h 58"/>
                  <a:gd name="T66" fmla="*/ 47 w 82"/>
                  <a:gd name="T67" fmla="*/ 6 h 58"/>
                  <a:gd name="T68" fmla="*/ 52 w 82"/>
                  <a:gd name="T69" fmla="*/ 19 h 58"/>
                  <a:gd name="T70" fmla="*/ 61 w 82"/>
                  <a:gd name="T71" fmla="*/ 24 h 58"/>
                  <a:gd name="T72" fmla="*/ 66 w 82"/>
                  <a:gd name="T73" fmla="*/ 38 h 58"/>
                  <a:gd name="T74" fmla="*/ 64 w 82"/>
                  <a:gd name="T75" fmla="*/ 48 h 58"/>
                  <a:gd name="T76" fmla="*/ 82 w 82"/>
                  <a:gd name="T77" fmla="*/ 50 h 58"/>
                  <a:gd name="T78" fmla="*/ 66 w 82"/>
                  <a:gd name="T79" fmla="*/ 52 h 58"/>
                  <a:gd name="T80" fmla="*/ 61 w 82"/>
                  <a:gd name="T81" fmla="*/ 52 h 58"/>
                  <a:gd name="T82" fmla="*/ 47 w 82"/>
                  <a:gd name="T83" fmla="*/ 58 h 58"/>
                  <a:gd name="T84" fmla="*/ 33 w 82"/>
                  <a:gd name="T85" fmla="*/ 53 h 58"/>
                  <a:gd name="T86" fmla="*/ 16 w 82"/>
                  <a:gd name="T87" fmla="*/ 19 h 58"/>
                  <a:gd name="T88" fmla="*/ 28 w 82"/>
                  <a:gd name="T89" fmla="*/ 20 h 58"/>
                  <a:gd name="T90" fmla="*/ 39 w 82"/>
                  <a:gd name="T91" fmla="*/ 20 h 58"/>
                  <a:gd name="T92" fmla="*/ 50 w 82"/>
                  <a:gd name="T93" fmla="*/ 18 h 58"/>
                  <a:gd name="T94" fmla="*/ 33 w 82"/>
                  <a:gd name="T95" fmla="*/ 3 h 58"/>
                  <a:gd name="T96" fmla="*/ 16 w 82"/>
                  <a:gd name="T97" fmla="*/ 1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 h="58">
                    <a:moveTo>
                      <a:pt x="27" y="36"/>
                    </a:moveTo>
                    <a:cubicBezTo>
                      <a:pt x="27" y="34"/>
                      <a:pt x="28" y="32"/>
                      <a:pt x="28" y="30"/>
                    </a:cubicBezTo>
                    <a:cubicBezTo>
                      <a:pt x="29" y="29"/>
                      <a:pt x="30" y="27"/>
                      <a:pt x="31" y="25"/>
                    </a:cubicBezTo>
                    <a:cubicBezTo>
                      <a:pt x="28" y="23"/>
                      <a:pt x="24" y="21"/>
                      <a:pt x="20" y="21"/>
                    </a:cubicBezTo>
                    <a:cubicBezTo>
                      <a:pt x="19" y="21"/>
                      <a:pt x="17" y="21"/>
                      <a:pt x="16" y="22"/>
                    </a:cubicBezTo>
                    <a:cubicBezTo>
                      <a:pt x="16" y="25"/>
                      <a:pt x="18" y="29"/>
                      <a:pt x="21" y="32"/>
                    </a:cubicBezTo>
                    <a:cubicBezTo>
                      <a:pt x="23" y="33"/>
                      <a:pt x="25" y="35"/>
                      <a:pt x="27" y="36"/>
                    </a:cubicBezTo>
                    <a:close/>
                    <a:moveTo>
                      <a:pt x="37" y="36"/>
                    </a:moveTo>
                    <a:cubicBezTo>
                      <a:pt x="36" y="33"/>
                      <a:pt x="35" y="30"/>
                      <a:pt x="33" y="28"/>
                    </a:cubicBezTo>
                    <a:cubicBezTo>
                      <a:pt x="31" y="30"/>
                      <a:pt x="30" y="33"/>
                      <a:pt x="30" y="36"/>
                    </a:cubicBezTo>
                    <a:cubicBezTo>
                      <a:pt x="31" y="36"/>
                      <a:pt x="32" y="37"/>
                      <a:pt x="33" y="37"/>
                    </a:cubicBezTo>
                    <a:cubicBezTo>
                      <a:pt x="34" y="37"/>
                      <a:pt x="35" y="36"/>
                      <a:pt x="37" y="36"/>
                    </a:cubicBezTo>
                    <a:close/>
                    <a:moveTo>
                      <a:pt x="33" y="48"/>
                    </a:moveTo>
                    <a:cubicBezTo>
                      <a:pt x="35" y="46"/>
                      <a:pt x="37" y="42"/>
                      <a:pt x="37" y="39"/>
                    </a:cubicBezTo>
                    <a:cubicBezTo>
                      <a:pt x="36" y="39"/>
                      <a:pt x="34" y="39"/>
                      <a:pt x="33" y="39"/>
                    </a:cubicBezTo>
                    <a:cubicBezTo>
                      <a:pt x="32" y="39"/>
                      <a:pt x="31" y="39"/>
                      <a:pt x="30" y="39"/>
                    </a:cubicBezTo>
                    <a:cubicBezTo>
                      <a:pt x="30" y="43"/>
                      <a:pt x="31" y="46"/>
                      <a:pt x="33" y="48"/>
                    </a:cubicBezTo>
                    <a:close/>
                    <a:moveTo>
                      <a:pt x="50" y="21"/>
                    </a:moveTo>
                    <a:cubicBezTo>
                      <a:pt x="49" y="21"/>
                      <a:pt x="48" y="21"/>
                      <a:pt x="47" y="21"/>
                    </a:cubicBezTo>
                    <a:cubicBezTo>
                      <a:pt x="42" y="21"/>
                      <a:pt x="38" y="23"/>
                      <a:pt x="35" y="25"/>
                    </a:cubicBezTo>
                    <a:cubicBezTo>
                      <a:pt x="37" y="27"/>
                      <a:pt x="38" y="29"/>
                      <a:pt x="38" y="30"/>
                    </a:cubicBezTo>
                    <a:cubicBezTo>
                      <a:pt x="39" y="32"/>
                      <a:pt x="39" y="33"/>
                      <a:pt x="40" y="35"/>
                    </a:cubicBezTo>
                    <a:cubicBezTo>
                      <a:pt x="41" y="34"/>
                      <a:pt x="43" y="33"/>
                      <a:pt x="45" y="32"/>
                    </a:cubicBezTo>
                    <a:cubicBezTo>
                      <a:pt x="47" y="29"/>
                      <a:pt x="49" y="25"/>
                      <a:pt x="50" y="21"/>
                    </a:cubicBezTo>
                    <a:close/>
                    <a:moveTo>
                      <a:pt x="53" y="38"/>
                    </a:moveTo>
                    <a:cubicBezTo>
                      <a:pt x="62" y="46"/>
                      <a:pt x="62" y="46"/>
                      <a:pt x="62" y="46"/>
                    </a:cubicBezTo>
                    <a:cubicBezTo>
                      <a:pt x="63" y="43"/>
                      <a:pt x="63" y="41"/>
                      <a:pt x="63" y="38"/>
                    </a:cubicBezTo>
                    <a:cubicBezTo>
                      <a:pt x="63" y="34"/>
                      <a:pt x="62" y="29"/>
                      <a:pt x="58" y="26"/>
                    </a:cubicBezTo>
                    <a:cubicBezTo>
                      <a:pt x="57" y="24"/>
                      <a:pt x="55" y="23"/>
                      <a:pt x="52" y="22"/>
                    </a:cubicBezTo>
                    <a:cubicBezTo>
                      <a:pt x="52" y="24"/>
                      <a:pt x="52" y="26"/>
                      <a:pt x="51" y="27"/>
                    </a:cubicBezTo>
                    <a:cubicBezTo>
                      <a:pt x="50" y="30"/>
                      <a:pt x="49" y="32"/>
                      <a:pt x="47" y="34"/>
                    </a:cubicBezTo>
                    <a:cubicBezTo>
                      <a:pt x="45" y="35"/>
                      <a:pt x="43" y="37"/>
                      <a:pt x="40" y="38"/>
                    </a:cubicBezTo>
                    <a:cubicBezTo>
                      <a:pt x="40" y="38"/>
                      <a:pt x="40" y="38"/>
                      <a:pt x="40" y="38"/>
                    </a:cubicBezTo>
                    <a:cubicBezTo>
                      <a:pt x="40" y="41"/>
                      <a:pt x="39" y="43"/>
                      <a:pt x="38" y="46"/>
                    </a:cubicBezTo>
                    <a:cubicBezTo>
                      <a:pt x="38" y="47"/>
                      <a:pt x="37" y="49"/>
                      <a:pt x="35" y="51"/>
                    </a:cubicBezTo>
                    <a:cubicBezTo>
                      <a:pt x="38" y="53"/>
                      <a:pt x="42" y="55"/>
                      <a:pt x="47" y="55"/>
                    </a:cubicBezTo>
                    <a:cubicBezTo>
                      <a:pt x="51" y="55"/>
                      <a:pt x="55" y="53"/>
                      <a:pt x="58" y="50"/>
                    </a:cubicBezTo>
                    <a:cubicBezTo>
                      <a:pt x="59" y="49"/>
                      <a:pt x="60" y="48"/>
                      <a:pt x="61" y="47"/>
                    </a:cubicBezTo>
                    <a:cubicBezTo>
                      <a:pt x="52" y="40"/>
                      <a:pt x="52" y="40"/>
                      <a:pt x="52" y="40"/>
                    </a:cubicBezTo>
                    <a:lnTo>
                      <a:pt x="53" y="38"/>
                    </a:lnTo>
                    <a:close/>
                    <a:moveTo>
                      <a:pt x="14" y="27"/>
                    </a:moveTo>
                    <a:cubicBezTo>
                      <a:pt x="14" y="26"/>
                      <a:pt x="13" y="24"/>
                      <a:pt x="13" y="23"/>
                    </a:cubicBezTo>
                    <a:cubicBezTo>
                      <a:pt x="11" y="23"/>
                      <a:pt x="10" y="25"/>
                      <a:pt x="8" y="26"/>
                    </a:cubicBezTo>
                    <a:cubicBezTo>
                      <a:pt x="5" y="29"/>
                      <a:pt x="3" y="34"/>
                      <a:pt x="3" y="38"/>
                    </a:cubicBezTo>
                    <a:cubicBezTo>
                      <a:pt x="3" y="42"/>
                      <a:pt x="5" y="47"/>
                      <a:pt x="8" y="50"/>
                    </a:cubicBezTo>
                    <a:cubicBezTo>
                      <a:pt x="11" y="53"/>
                      <a:pt x="16" y="55"/>
                      <a:pt x="20" y="55"/>
                    </a:cubicBezTo>
                    <a:cubicBezTo>
                      <a:pt x="24" y="55"/>
                      <a:pt x="28" y="53"/>
                      <a:pt x="31" y="51"/>
                    </a:cubicBezTo>
                    <a:cubicBezTo>
                      <a:pt x="30" y="49"/>
                      <a:pt x="29" y="47"/>
                      <a:pt x="28" y="46"/>
                    </a:cubicBezTo>
                    <a:cubicBezTo>
                      <a:pt x="27" y="43"/>
                      <a:pt x="27" y="41"/>
                      <a:pt x="27" y="39"/>
                    </a:cubicBezTo>
                    <a:cubicBezTo>
                      <a:pt x="26" y="38"/>
                      <a:pt x="26" y="38"/>
                      <a:pt x="25" y="38"/>
                    </a:cubicBezTo>
                    <a:cubicBezTo>
                      <a:pt x="23" y="37"/>
                      <a:pt x="21" y="35"/>
                      <a:pt x="19" y="34"/>
                    </a:cubicBezTo>
                    <a:cubicBezTo>
                      <a:pt x="17" y="32"/>
                      <a:pt x="15" y="30"/>
                      <a:pt x="14" y="27"/>
                    </a:cubicBezTo>
                    <a:close/>
                    <a:moveTo>
                      <a:pt x="28" y="56"/>
                    </a:moveTo>
                    <a:cubicBezTo>
                      <a:pt x="25" y="57"/>
                      <a:pt x="23" y="58"/>
                      <a:pt x="20" y="58"/>
                    </a:cubicBezTo>
                    <a:cubicBezTo>
                      <a:pt x="17" y="58"/>
                      <a:pt x="15" y="57"/>
                      <a:pt x="13" y="56"/>
                    </a:cubicBezTo>
                    <a:cubicBezTo>
                      <a:pt x="10" y="55"/>
                      <a:pt x="8" y="54"/>
                      <a:pt x="6" y="52"/>
                    </a:cubicBezTo>
                    <a:cubicBezTo>
                      <a:pt x="4" y="50"/>
                      <a:pt x="3" y="48"/>
                      <a:pt x="2" y="46"/>
                    </a:cubicBezTo>
                    <a:cubicBezTo>
                      <a:pt x="1" y="43"/>
                      <a:pt x="0" y="41"/>
                      <a:pt x="0" y="38"/>
                    </a:cubicBezTo>
                    <a:cubicBezTo>
                      <a:pt x="0" y="35"/>
                      <a:pt x="1" y="33"/>
                      <a:pt x="2" y="30"/>
                    </a:cubicBezTo>
                    <a:cubicBezTo>
                      <a:pt x="3" y="28"/>
                      <a:pt x="4" y="26"/>
                      <a:pt x="6" y="24"/>
                    </a:cubicBezTo>
                    <a:cubicBezTo>
                      <a:pt x="8" y="22"/>
                      <a:pt x="10" y="21"/>
                      <a:pt x="13" y="20"/>
                    </a:cubicBezTo>
                    <a:cubicBezTo>
                      <a:pt x="13" y="20"/>
                      <a:pt x="13" y="20"/>
                      <a:pt x="13" y="20"/>
                    </a:cubicBezTo>
                    <a:cubicBezTo>
                      <a:pt x="13" y="17"/>
                      <a:pt x="13" y="14"/>
                      <a:pt x="14" y="12"/>
                    </a:cubicBezTo>
                    <a:cubicBezTo>
                      <a:pt x="15" y="10"/>
                      <a:pt x="17" y="8"/>
                      <a:pt x="19" y="6"/>
                    </a:cubicBezTo>
                    <a:cubicBezTo>
                      <a:pt x="21" y="4"/>
                      <a:pt x="23" y="2"/>
                      <a:pt x="25" y="1"/>
                    </a:cubicBezTo>
                    <a:cubicBezTo>
                      <a:pt x="28" y="0"/>
                      <a:pt x="30" y="0"/>
                      <a:pt x="33" y="0"/>
                    </a:cubicBezTo>
                    <a:cubicBezTo>
                      <a:pt x="35" y="0"/>
                      <a:pt x="38" y="0"/>
                      <a:pt x="40" y="1"/>
                    </a:cubicBezTo>
                    <a:cubicBezTo>
                      <a:pt x="43" y="2"/>
                      <a:pt x="45" y="4"/>
                      <a:pt x="47" y="6"/>
                    </a:cubicBezTo>
                    <a:cubicBezTo>
                      <a:pt x="49" y="8"/>
                      <a:pt x="50" y="10"/>
                      <a:pt x="51" y="12"/>
                    </a:cubicBezTo>
                    <a:cubicBezTo>
                      <a:pt x="52" y="14"/>
                      <a:pt x="52" y="17"/>
                      <a:pt x="52" y="19"/>
                    </a:cubicBezTo>
                    <a:cubicBezTo>
                      <a:pt x="53" y="19"/>
                      <a:pt x="54" y="19"/>
                      <a:pt x="54" y="20"/>
                    </a:cubicBezTo>
                    <a:cubicBezTo>
                      <a:pt x="57" y="21"/>
                      <a:pt x="59" y="22"/>
                      <a:pt x="61" y="24"/>
                    </a:cubicBezTo>
                    <a:cubicBezTo>
                      <a:pt x="62" y="26"/>
                      <a:pt x="64" y="28"/>
                      <a:pt x="65" y="30"/>
                    </a:cubicBezTo>
                    <a:cubicBezTo>
                      <a:pt x="66" y="33"/>
                      <a:pt x="66" y="35"/>
                      <a:pt x="66" y="38"/>
                    </a:cubicBezTo>
                    <a:cubicBezTo>
                      <a:pt x="66" y="41"/>
                      <a:pt x="66" y="43"/>
                      <a:pt x="65" y="46"/>
                    </a:cubicBezTo>
                    <a:cubicBezTo>
                      <a:pt x="65" y="46"/>
                      <a:pt x="64" y="47"/>
                      <a:pt x="64" y="48"/>
                    </a:cubicBezTo>
                    <a:cubicBezTo>
                      <a:pt x="67" y="50"/>
                      <a:pt x="67" y="50"/>
                      <a:pt x="67" y="50"/>
                    </a:cubicBezTo>
                    <a:cubicBezTo>
                      <a:pt x="82" y="50"/>
                      <a:pt x="82" y="50"/>
                      <a:pt x="82" y="50"/>
                    </a:cubicBezTo>
                    <a:cubicBezTo>
                      <a:pt x="82" y="52"/>
                      <a:pt x="82" y="52"/>
                      <a:pt x="82" y="52"/>
                    </a:cubicBezTo>
                    <a:cubicBezTo>
                      <a:pt x="66" y="52"/>
                      <a:pt x="66" y="52"/>
                      <a:pt x="66" y="52"/>
                    </a:cubicBezTo>
                    <a:cubicBezTo>
                      <a:pt x="63" y="49"/>
                      <a:pt x="63" y="49"/>
                      <a:pt x="63" y="49"/>
                    </a:cubicBezTo>
                    <a:cubicBezTo>
                      <a:pt x="62" y="50"/>
                      <a:pt x="61" y="51"/>
                      <a:pt x="61" y="52"/>
                    </a:cubicBezTo>
                    <a:cubicBezTo>
                      <a:pt x="59" y="54"/>
                      <a:pt x="57" y="55"/>
                      <a:pt x="54" y="56"/>
                    </a:cubicBezTo>
                    <a:cubicBezTo>
                      <a:pt x="52" y="57"/>
                      <a:pt x="49" y="58"/>
                      <a:pt x="47" y="58"/>
                    </a:cubicBezTo>
                    <a:cubicBezTo>
                      <a:pt x="44" y="58"/>
                      <a:pt x="41" y="57"/>
                      <a:pt x="39" y="56"/>
                    </a:cubicBezTo>
                    <a:cubicBezTo>
                      <a:pt x="37" y="55"/>
                      <a:pt x="35" y="54"/>
                      <a:pt x="33" y="53"/>
                    </a:cubicBezTo>
                    <a:cubicBezTo>
                      <a:pt x="32" y="54"/>
                      <a:pt x="30" y="55"/>
                      <a:pt x="28" y="56"/>
                    </a:cubicBezTo>
                    <a:close/>
                    <a:moveTo>
                      <a:pt x="16" y="19"/>
                    </a:moveTo>
                    <a:cubicBezTo>
                      <a:pt x="17" y="18"/>
                      <a:pt x="19" y="18"/>
                      <a:pt x="20" y="18"/>
                    </a:cubicBezTo>
                    <a:cubicBezTo>
                      <a:pt x="23" y="18"/>
                      <a:pt x="25" y="19"/>
                      <a:pt x="28" y="20"/>
                    </a:cubicBezTo>
                    <a:cubicBezTo>
                      <a:pt x="30" y="21"/>
                      <a:pt x="32" y="22"/>
                      <a:pt x="33" y="23"/>
                    </a:cubicBezTo>
                    <a:cubicBezTo>
                      <a:pt x="35" y="22"/>
                      <a:pt x="37" y="21"/>
                      <a:pt x="39" y="20"/>
                    </a:cubicBezTo>
                    <a:cubicBezTo>
                      <a:pt x="41" y="19"/>
                      <a:pt x="44" y="18"/>
                      <a:pt x="47" y="18"/>
                    </a:cubicBezTo>
                    <a:cubicBezTo>
                      <a:pt x="48" y="18"/>
                      <a:pt x="49" y="18"/>
                      <a:pt x="50" y="18"/>
                    </a:cubicBezTo>
                    <a:cubicBezTo>
                      <a:pt x="49" y="14"/>
                      <a:pt x="48" y="11"/>
                      <a:pt x="45" y="8"/>
                    </a:cubicBezTo>
                    <a:cubicBezTo>
                      <a:pt x="42" y="5"/>
                      <a:pt x="37" y="3"/>
                      <a:pt x="33" y="3"/>
                    </a:cubicBezTo>
                    <a:cubicBezTo>
                      <a:pt x="28" y="3"/>
                      <a:pt x="24" y="5"/>
                      <a:pt x="21" y="8"/>
                    </a:cubicBezTo>
                    <a:cubicBezTo>
                      <a:pt x="18" y="11"/>
                      <a:pt x="16" y="15"/>
                      <a:pt x="16" y="1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17" name="Rectangle 26"/>
              <p:cNvSpPr>
                <a:spLocks noChangeArrowheads="1"/>
              </p:cNvSpPr>
              <p:nvPr/>
            </p:nvSpPr>
            <p:spPr bwMode="auto">
              <a:xfrm>
                <a:off x="4470400" y="1281113"/>
                <a:ext cx="47625" cy="142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18" name="Rectangle 27"/>
              <p:cNvSpPr>
                <a:spLocks noChangeArrowheads="1"/>
              </p:cNvSpPr>
              <p:nvPr/>
            </p:nvSpPr>
            <p:spPr bwMode="auto">
              <a:xfrm>
                <a:off x="4470400" y="1252538"/>
                <a:ext cx="47625" cy="95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19" name="Rectangle 28"/>
              <p:cNvSpPr>
                <a:spLocks noChangeArrowheads="1"/>
              </p:cNvSpPr>
              <p:nvPr/>
            </p:nvSpPr>
            <p:spPr bwMode="auto">
              <a:xfrm>
                <a:off x="4470400" y="1219200"/>
                <a:ext cx="47625" cy="1428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0" name="Freeform 29"/>
              <p:cNvSpPr>
                <a:spLocks noEditPoints="1"/>
              </p:cNvSpPr>
              <p:nvPr/>
            </p:nvSpPr>
            <p:spPr bwMode="auto">
              <a:xfrm>
                <a:off x="4438650" y="1060450"/>
                <a:ext cx="422275" cy="296863"/>
              </a:xfrm>
              <a:custGeom>
                <a:avLst/>
                <a:gdLst>
                  <a:gd name="T0" fmla="*/ 0 w 266"/>
                  <a:gd name="T1" fmla="*/ 0 h 187"/>
                  <a:gd name="T2" fmla="*/ 266 w 266"/>
                  <a:gd name="T3" fmla="*/ 0 h 187"/>
                  <a:gd name="T4" fmla="*/ 266 w 266"/>
                  <a:gd name="T5" fmla="*/ 187 h 187"/>
                  <a:gd name="T6" fmla="*/ 0 w 266"/>
                  <a:gd name="T7" fmla="*/ 187 h 187"/>
                  <a:gd name="T8" fmla="*/ 0 w 266"/>
                  <a:gd name="T9" fmla="*/ 0 h 187"/>
                  <a:gd name="T10" fmla="*/ 255 w 266"/>
                  <a:gd name="T11" fmla="*/ 11 h 187"/>
                  <a:gd name="T12" fmla="*/ 9 w 266"/>
                  <a:gd name="T13" fmla="*/ 11 h 187"/>
                  <a:gd name="T14" fmla="*/ 9 w 266"/>
                  <a:gd name="T15" fmla="*/ 175 h 187"/>
                  <a:gd name="T16" fmla="*/ 255 w 266"/>
                  <a:gd name="T17" fmla="*/ 175 h 187"/>
                  <a:gd name="T18" fmla="*/ 255 w 266"/>
                  <a:gd name="T19" fmla="*/ 1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187">
                    <a:moveTo>
                      <a:pt x="0" y="0"/>
                    </a:moveTo>
                    <a:lnTo>
                      <a:pt x="266" y="0"/>
                    </a:lnTo>
                    <a:lnTo>
                      <a:pt x="266" y="187"/>
                    </a:lnTo>
                    <a:lnTo>
                      <a:pt x="0" y="187"/>
                    </a:lnTo>
                    <a:lnTo>
                      <a:pt x="0" y="0"/>
                    </a:lnTo>
                    <a:close/>
                    <a:moveTo>
                      <a:pt x="255" y="11"/>
                    </a:moveTo>
                    <a:lnTo>
                      <a:pt x="9" y="11"/>
                    </a:lnTo>
                    <a:lnTo>
                      <a:pt x="9" y="175"/>
                    </a:lnTo>
                    <a:lnTo>
                      <a:pt x="255" y="175"/>
                    </a:lnTo>
                    <a:lnTo>
                      <a:pt x="255" y="1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1" name="Freeform 30"/>
              <p:cNvSpPr>
                <a:spLocks/>
              </p:cNvSpPr>
              <p:nvPr/>
            </p:nvSpPr>
            <p:spPr bwMode="auto">
              <a:xfrm>
                <a:off x="4410075" y="1363663"/>
                <a:ext cx="476250" cy="25400"/>
              </a:xfrm>
              <a:custGeom>
                <a:avLst/>
                <a:gdLst>
                  <a:gd name="T0" fmla="*/ 211 w 300"/>
                  <a:gd name="T1" fmla="*/ 16 h 16"/>
                  <a:gd name="T2" fmla="*/ 88 w 300"/>
                  <a:gd name="T3" fmla="*/ 16 h 16"/>
                  <a:gd name="T4" fmla="*/ 0 w 300"/>
                  <a:gd name="T5" fmla="*/ 16 h 16"/>
                  <a:gd name="T6" fmla="*/ 18 w 300"/>
                  <a:gd name="T7" fmla="*/ 0 h 16"/>
                  <a:gd name="T8" fmla="*/ 150 w 300"/>
                  <a:gd name="T9" fmla="*/ 0 h 16"/>
                  <a:gd name="T10" fmla="*/ 284 w 300"/>
                  <a:gd name="T11" fmla="*/ 0 h 16"/>
                  <a:gd name="T12" fmla="*/ 300 w 300"/>
                  <a:gd name="T13" fmla="*/ 16 h 16"/>
                  <a:gd name="T14" fmla="*/ 211 w 30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16">
                    <a:moveTo>
                      <a:pt x="211" y="16"/>
                    </a:moveTo>
                    <a:lnTo>
                      <a:pt x="88" y="16"/>
                    </a:lnTo>
                    <a:lnTo>
                      <a:pt x="0" y="16"/>
                    </a:lnTo>
                    <a:lnTo>
                      <a:pt x="18" y="0"/>
                    </a:lnTo>
                    <a:lnTo>
                      <a:pt x="150" y="0"/>
                    </a:lnTo>
                    <a:lnTo>
                      <a:pt x="284" y="0"/>
                    </a:lnTo>
                    <a:lnTo>
                      <a:pt x="300" y="16"/>
                    </a:lnTo>
                    <a:lnTo>
                      <a:pt x="211"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2" name="Freeform 31"/>
              <p:cNvSpPr>
                <a:spLocks/>
              </p:cNvSpPr>
              <p:nvPr/>
            </p:nvSpPr>
            <p:spPr bwMode="auto">
              <a:xfrm>
                <a:off x="4410075" y="1392238"/>
                <a:ext cx="476250" cy="14288"/>
              </a:xfrm>
              <a:custGeom>
                <a:avLst/>
                <a:gdLst>
                  <a:gd name="T0" fmla="*/ 127 w 132"/>
                  <a:gd name="T1" fmla="*/ 4 h 4"/>
                  <a:gd name="T2" fmla="*/ 5 w 132"/>
                  <a:gd name="T3" fmla="*/ 4 h 4"/>
                  <a:gd name="T4" fmla="*/ 0 w 132"/>
                  <a:gd name="T5" fmla="*/ 1 h 4"/>
                  <a:gd name="T6" fmla="*/ 0 w 132"/>
                  <a:gd name="T7" fmla="*/ 0 h 4"/>
                  <a:gd name="T8" fmla="*/ 132 w 132"/>
                  <a:gd name="T9" fmla="*/ 0 h 4"/>
                  <a:gd name="T10" fmla="*/ 132 w 132"/>
                  <a:gd name="T11" fmla="*/ 1 h 4"/>
                  <a:gd name="T12" fmla="*/ 127 w 1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32" h="4">
                    <a:moveTo>
                      <a:pt x="127" y="4"/>
                    </a:moveTo>
                    <a:cubicBezTo>
                      <a:pt x="5" y="4"/>
                      <a:pt x="5" y="4"/>
                      <a:pt x="5" y="4"/>
                    </a:cubicBezTo>
                    <a:cubicBezTo>
                      <a:pt x="3" y="4"/>
                      <a:pt x="0" y="3"/>
                      <a:pt x="0" y="1"/>
                    </a:cubicBezTo>
                    <a:cubicBezTo>
                      <a:pt x="0" y="0"/>
                      <a:pt x="0" y="0"/>
                      <a:pt x="0" y="0"/>
                    </a:cubicBezTo>
                    <a:cubicBezTo>
                      <a:pt x="132" y="0"/>
                      <a:pt x="132" y="0"/>
                      <a:pt x="132" y="0"/>
                    </a:cubicBezTo>
                    <a:cubicBezTo>
                      <a:pt x="132" y="1"/>
                      <a:pt x="132" y="1"/>
                      <a:pt x="132" y="1"/>
                    </a:cubicBezTo>
                    <a:cubicBezTo>
                      <a:pt x="132" y="3"/>
                      <a:pt x="130" y="4"/>
                      <a:pt x="127"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123" name="组合 122"/>
          <p:cNvGrpSpPr/>
          <p:nvPr/>
        </p:nvGrpSpPr>
        <p:grpSpPr>
          <a:xfrm>
            <a:off x="5528972" y="929110"/>
            <a:ext cx="680714" cy="987348"/>
            <a:chOff x="1269136" y="1844327"/>
            <a:chExt cx="680714" cy="987348"/>
          </a:xfrm>
        </p:grpSpPr>
        <p:sp>
          <p:nvSpPr>
            <p:cNvPr id="124" name="TextBox 219"/>
            <p:cNvSpPr txBox="1"/>
            <p:nvPr/>
          </p:nvSpPr>
          <p:spPr>
            <a:xfrm>
              <a:off x="1344560" y="2431570"/>
              <a:ext cx="605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校内资</a:t>
              </a:r>
              <a:r>
                <a:rPr lang="zh-CN" altLang="en-US" sz="1000" dirty="0" smtClean="0">
                  <a:latin typeface="微软雅黑" panose="020B0503020204020204" pitchFamily="34" charset="-122"/>
                  <a:ea typeface="微软雅黑" panose="020B0503020204020204" pitchFamily="34" charset="-122"/>
                </a:rPr>
                <a:t>产</a:t>
              </a:r>
              <a:endParaRPr lang="en-US" altLang="zh-CN" sz="1000" dirty="0" smtClean="0">
                <a:latin typeface="微软雅黑" panose="020B0503020204020204" pitchFamily="34" charset="-122"/>
                <a:ea typeface="微软雅黑" panose="020B0503020204020204" pitchFamily="34" charset="-122"/>
              </a:endParaRPr>
            </a:p>
            <a:p>
              <a:pPr algn="ctr" defTabSz="914237"/>
              <a:r>
                <a:rPr lang="zh-CN" altLang="en-US" sz="1000" dirty="0" smtClean="0">
                  <a:latin typeface="微软雅黑" panose="020B0503020204020204" pitchFamily="34" charset="-122"/>
                  <a:ea typeface="微软雅黑" panose="020B0503020204020204" pitchFamily="34" charset="-122"/>
                </a:rPr>
                <a:t>区</a:t>
              </a:r>
              <a:r>
                <a:rPr lang="zh-CN" altLang="en-US" sz="1000" dirty="0">
                  <a:latin typeface="微软雅黑" panose="020B0503020204020204" pitchFamily="34" charset="-122"/>
                  <a:ea typeface="微软雅黑" panose="020B0503020204020204" pitchFamily="34" charset="-122"/>
                </a:rPr>
                <a:t>域分析</a:t>
              </a:r>
            </a:p>
          </p:txBody>
        </p:sp>
        <p:grpSp>
          <p:nvGrpSpPr>
            <p:cNvPr id="125" name="组合 124"/>
            <p:cNvGrpSpPr/>
            <p:nvPr/>
          </p:nvGrpSpPr>
          <p:grpSpPr>
            <a:xfrm>
              <a:off x="1269136" y="1844327"/>
              <a:ext cx="660894" cy="604696"/>
              <a:chOff x="2697163" y="1016000"/>
              <a:chExt cx="466725" cy="427038"/>
            </a:xfrm>
          </p:grpSpPr>
          <p:sp>
            <p:nvSpPr>
              <p:cNvPr id="126" name="Freeform 17"/>
              <p:cNvSpPr>
                <a:spLocks noEditPoints="1"/>
              </p:cNvSpPr>
              <p:nvPr/>
            </p:nvSpPr>
            <p:spPr bwMode="auto">
              <a:xfrm>
                <a:off x="2697163" y="1292225"/>
                <a:ext cx="466725" cy="150813"/>
              </a:xfrm>
              <a:custGeom>
                <a:avLst/>
                <a:gdLst>
                  <a:gd name="T0" fmla="*/ 97 w 129"/>
                  <a:gd name="T1" fmla="*/ 12 h 42"/>
                  <a:gd name="T2" fmla="*/ 94 w 129"/>
                  <a:gd name="T3" fmla="*/ 25 h 42"/>
                  <a:gd name="T4" fmla="*/ 110 w 129"/>
                  <a:gd name="T5" fmla="*/ 19 h 42"/>
                  <a:gd name="T6" fmla="*/ 78 w 129"/>
                  <a:gd name="T7" fmla="*/ 33 h 42"/>
                  <a:gd name="T8" fmla="*/ 92 w 129"/>
                  <a:gd name="T9" fmla="*/ 26 h 42"/>
                  <a:gd name="T10" fmla="*/ 65 w 129"/>
                  <a:gd name="T11" fmla="*/ 26 h 42"/>
                  <a:gd name="T12" fmla="*/ 78 w 129"/>
                  <a:gd name="T13" fmla="*/ 33 h 42"/>
                  <a:gd name="T14" fmla="*/ 63 w 129"/>
                  <a:gd name="T15" fmla="*/ 27 h 42"/>
                  <a:gd name="T16" fmla="*/ 48 w 129"/>
                  <a:gd name="T17" fmla="*/ 34 h 42"/>
                  <a:gd name="T18" fmla="*/ 76 w 129"/>
                  <a:gd name="T19" fmla="*/ 34 h 42"/>
                  <a:gd name="T20" fmla="*/ 32 w 129"/>
                  <a:gd name="T21" fmla="*/ 11 h 42"/>
                  <a:gd name="T22" fmla="*/ 19 w 129"/>
                  <a:gd name="T23" fmla="*/ 5 h 42"/>
                  <a:gd name="T24" fmla="*/ 17 w 129"/>
                  <a:gd name="T25" fmla="*/ 18 h 42"/>
                  <a:gd name="T26" fmla="*/ 32 w 129"/>
                  <a:gd name="T27" fmla="*/ 11 h 42"/>
                  <a:gd name="T28" fmla="*/ 47 w 129"/>
                  <a:gd name="T29" fmla="*/ 19 h 42"/>
                  <a:gd name="T30" fmla="*/ 19 w 129"/>
                  <a:gd name="T31" fmla="*/ 18 h 42"/>
                  <a:gd name="T32" fmla="*/ 32 w 129"/>
                  <a:gd name="T33" fmla="*/ 25 h 42"/>
                  <a:gd name="T34" fmla="*/ 112 w 129"/>
                  <a:gd name="T35" fmla="*/ 18 h 42"/>
                  <a:gd name="T36" fmla="*/ 128 w 129"/>
                  <a:gd name="T37" fmla="*/ 12 h 42"/>
                  <a:gd name="T38" fmla="*/ 113 w 129"/>
                  <a:gd name="T39" fmla="*/ 5 h 42"/>
                  <a:gd name="T40" fmla="*/ 98 w 129"/>
                  <a:gd name="T41" fmla="*/ 12 h 42"/>
                  <a:gd name="T42" fmla="*/ 112 w 129"/>
                  <a:gd name="T43" fmla="*/ 18 h 42"/>
                  <a:gd name="T44" fmla="*/ 48 w 129"/>
                  <a:gd name="T45" fmla="*/ 20 h 42"/>
                  <a:gd name="T46" fmla="*/ 33 w 129"/>
                  <a:gd name="T47" fmla="*/ 26 h 42"/>
                  <a:gd name="T48" fmla="*/ 47 w 129"/>
                  <a:gd name="T49" fmla="*/ 32 h 42"/>
                  <a:gd name="T50" fmla="*/ 111 w 129"/>
                  <a:gd name="T51" fmla="*/ 2 h 42"/>
                  <a:gd name="T52" fmla="*/ 128 w 129"/>
                  <a:gd name="T53" fmla="*/ 12 h 42"/>
                  <a:gd name="T54" fmla="*/ 61 w 129"/>
                  <a:gd name="T55" fmla="*/ 42 h 42"/>
                  <a:gd name="T56" fmla="*/ 26 w 129"/>
                  <a:gd name="T57" fmla="*/ 0 h 42"/>
                  <a:gd name="T58" fmla="*/ 20 w 129"/>
                  <a:gd name="T59" fmla="*/ 4 h 42"/>
                  <a:gd name="T60" fmla="*/ 34 w 129"/>
                  <a:gd name="T61" fmla="*/ 10 h 42"/>
                  <a:gd name="T62" fmla="*/ 42 w 129"/>
                  <a:gd name="T63" fmla="*/ 9 h 42"/>
                  <a:gd name="T64" fmla="*/ 48 w 129"/>
                  <a:gd name="T65" fmla="*/ 18 h 42"/>
                  <a:gd name="T66" fmla="*/ 56 w 129"/>
                  <a:gd name="T67" fmla="*/ 16 h 42"/>
                  <a:gd name="T68" fmla="*/ 63 w 129"/>
                  <a:gd name="T69" fmla="*/ 25 h 42"/>
                  <a:gd name="T70" fmla="*/ 75 w 129"/>
                  <a:gd name="T71" fmla="*/ 17 h 42"/>
                  <a:gd name="T72" fmla="*/ 80 w 129"/>
                  <a:gd name="T73" fmla="*/ 18 h 42"/>
                  <a:gd name="T74" fmla="*/ 92 w 129"/>
                  <a:gd name="T75" fmla="*/ 10 h 42"/>
                  <a:gd name="T76" fmla="*/ 97 w 129"/>
                  <a:gd name="T77" fmla="*/ 11 h 42"/>
                  <a:gd name="T78" fmla="*/ 112 w 129"/>
                  <a:gd name="T79" fmla="*/ 4 h 42"/>
                  <a:gd name="T80" fmla="*/ 111 w 129"/>
                  <a:gd name="T8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 h="42">
                    <a:moveTo>
                      <a:pt x="109" y="19"/>
                    </a:moveTo>
                    <a:cubicBezTo>
                      <a:pt x="97" y="12"/>
                      <a:pt x="97" y="12"/>
                      <a:pt x="97" y="12"/>
                    </a:cubicBezTo>
                    <a:cubicBezTo>
                      <a:pt x="82" y="19"/>
                      <a:pt x="82" y="19"/>
                      <a:pt x="82" y="19"/>
                    </a:cubicBezTo>
                    <a:cubicBezTo>
                      <a:pt x="94" y="25"/>
                      <a:pt x="94" y="25"/>
                      <a:pt x="94" y="25"/>
                    </a:cubicBezTo>
                    <a:cubicBezTo>
                      <a:pt x="94" y="25"/>
                      <a:pt x="95" y="25"/>
                      <a:pt x="95" y="26"/>
                    </a:cubicBezTo>
                    <a:cubicBezTo>
                      <a:pt x="110" y="19"/>
                      <a:pt x="110" y="19"/>
                      <a:pt x="110" y="19"/>
                    </a:cubicBezTo>
                    <a:cubicBezTo>
                      <a:pt x="110" y="19"/>
                      <a:pt x="109" y="19"/>
                      <a:pt x="109" y="19"/>
                    </a:cubicBezTo>
                    <a:close/>
                    <a:moveTo>
                      <a:pt x="78" y="33"/>
                    </a:moveTo>
                    <a:cubicBezTo>
                      <a:pt x="93" y="26"/>
                      <a:pt x="93" y="26"/>
                      <a:pt x="93" y="26"/>
                    </a:cubicBezTo>
                    <a:cubicBezTo>
                      <a:pt x="93" y="26"/>
                      <a:pt x="93" y="26"/>
                      <a:pt x="92" y="26"/>
                    </a:cubicBezTo>
                    <a:cubicBezTo>
                      <a:pt x="80" y="20"/>
                      <a:pt x="80" y="20"/>
                      <a:pt x="80" y="20"/>
                    </a:cubicBezTo>
                    <a:cubicBezTo>
                      <a:pt x="65" y="26"/>
                      <a:pt x="65" y="26"/>
                      <a:pt x="65" y="26"/>
                    </a:cubicBezTo>
                    <a:cubicBezTo>
                      <a:pt x="78" y="33"/>
                      <a:pt x="78" y="33"/>
                      <a:pt x="78" y="33"/>
                    </a:cubicBezTo>
                    <a:cubicBezTo>
                      <a:pt x="78" y="33"/>
                      <a:pt x="78" y="33"/>
                      <a:pt x="78" y="33"/>
                    </a:cubicBezTo>
                    <a:close/>
                    <a:moveTo>
                      <a:pt x="76" y="33"/>
                    </a:moveTo>
                    <a:cubicBezTo>
                      <a:pt x="63" y="27"/>
                      <a:pt x="63" y="27"/>
                      <a:pt x="63" y="27"/>
                    </a:cubicBezTo>
                    <a:cubicBezTo>
                      <a:pt x="49" y="33"/>
                      <a:pt x="49" y="33"/>
                      <a:pt x="49" y="33"/>
                    </a:cubicBezTo>
                    <a:cubicBezTo>
                      <a:pt x="49" y="33"/>
                      <a:pt x="48" y="33"/>
                      <a:pt x="48" y="34"/>
                    </a:cubicBezTo>
                    <a:cubicBezTo>
                      <a:pt x="61" y="40"/>
                      <a:pt x="61" y="40"/>
                      <a:pt x="61" y="40"/>
                    </a:cubicBezTo>
                    <a:cubicBezTo>
                      <a:pt x="76" y="34"/>
                      <a:pt x="76" y="34"/>
                      <a:pt x="76" y="34"/>
                    </a:cubicBezTo>
                    <a:cubicBezTo>
                      <a:pt x="76" y="34"/>
                      <a:pt x="76" y="34"/>
                      <a:pt x="76" y="33"/>
                    </a:cubicBezTo>
                    <a:close/>
                    <a:moveTo>
                      <a:pt x="32" y="11"/>
                    </a:moveTo>
                    <a:cubicBezTo>
                      <a:pt x="19" y="5"/>
                      <a:pt x="19" y="5"/>
                      <a:pt x="19" y="5"/>
                    </a:cubicBezTo>
                    <a:cubicBezTo>
                      <a:pt x="19" y="5"/>
                      <a:pt x="19" y="5"/>
                      <a:pt x="19" y="5"/>
                    </a:cubicBezTo>
                    <a:cubicBezTo>
                      <a:pt x="4" y="11"/>
                      <a:pt x="4" y="11"/>
                      <a:pt x="4" y="11"/>
                    </a:cubicBezTo>
                    <a:cubicBezTo>
                      <a:pt x="17" y="18"/>
                      <a:pt x="17" y="18"/>
                      <a:pt x="17" y="18"/>
                    </a:cubicBezTo>
                    <a:cubicBezTo>
                      <a:pt x="17" y="18"/>
                      <a:pt x="17" y="18"/>
                      <a:pt x="18" y="17"/>
                    </a:cubicBezTo>
                    <a:lnTo>
                      <a:pt x="32" y="11"/>
                    </a:lnTo>
                    <a:close/>
                    <a:moveTo>
                      <a:pt x="32" y="25"/>
                    </a:moveTo>
                    <a:cubicBezTo>
                      <a:pt x="47" y="19"/>
                      <a:pt x="47" y="19"/>
                      <a:pt x="47" y="19"/>
                    </a:cubicBezTo>
                    <a:cubicBezTo>
                      <a:pt x="33" y="12"/>
                      <a:pt x="33" y="12"/>
                      <a:pt x="33" y="12"/>
                    </a:cubicBezTo>
                    <a:cubicBezTo>
                      <a:pt x="19" y="18"/>
                      <a:pt x="19" y="18"/>
                      <a:pt x="19" y="18"/>
                    </a:cubicBezTo>
                    <a:cubicBezTo>
                      <a:pt x="19" y="18"/>
                      <a:pt x="19" y="19"/>
                      <a:pt x="18" y="19"/>
                    </a:cubicBezTo>
                    <a:cubicBezTo>
                      <a:pt x="32" y="25"/>
                      <a:pt x="32" y="25"/>
                      <a:pt x="32" y="25"/>
                    </a:cubicBezTo>
                    <a:cubicBezTo>
                      <a:pt x="32" y="25"/>
                      <a:pt x="32" y="25"/>
                      <a:pt x="32" y="25"/>
                    </a:cubicBezTo>
                    <a:close/>
                    <a:moveTo>
                      <a:pt x="112" y="18"/>
                    </a:moveTo>
                    <a:cubicBezTo>
                      <a:pt x="121" y="14"/>
                      <a:pt x="121" y="14"/>
                      <a:pt x="121" y="14"/>
                    </a:cubicBezTo>
                    <a:cubicBezTo>
                      <a:pt x="124" y="13"/>
                      <a:pt x="127" y="12"/>
                      <a:pt x="128" y="12"/>
                    </a:cubicBezTo>
                    <a:cubicBezTo>
                      <a:pt x="127" y="11"/>
                      <a:pt x="124" y="11"/>
                      <a:pt x="122" y="9"/>
                    </a:cubicBezTo>
                    <a:cubicBezTo>
                      <a:pt x="113" y="5"/>
                      <a:pt x="113" y="5"/>
                      <a:pt x="113" y="5"/>
                    </a:cubicBezTo>
                    <a:cubicBezTo>
                      <a:pt x="113" y="5"/>
                      <a:pt x="113" y="5"/>
                      <a:pt x="113" y="5"/>
                    </a:cubicBezTo>
                    <a:cubicBezTo>
                      <a:pt x="98" y="12"/>
                      <a:pt x="98" y="12"/>
                      <a:pt x="98" y="12"/>
                    </a:cubicBezTo>
                    <a:cubicBezTo>
                      <a:pt x="111" y="18"/>
                      <a:pt x="111" y="18"/>
                      <a:pt x="111" y="18"/>
                    </a:cubicBezTo>
                    <a:cubicBezTo>
                      <a:pt x="111" y="18"/>
                      <a:pt x="111" y="18"/>
                      <a:pt x="112" y="18"/>
                    </a:cubicBezTo>
                    <a:close/>
                    <a:moveTo>
                      <a:pt x="61" y="26"/>
                    </a:moveTo>
                    <a:cubicBezTo>
                      <a:pt x="48" y="20"/>
                      <a:pt x="48" y="20"/>
                      <a:pt x="48" y="20"/>
                    </a:cubicBezTo>
                    <a:cubicBezTo>
                      <a:pt x="34" y="26"/>
                      <a:pt x="34" y="26"/>
                      <a:pt x="34" y="26"/>
                    </a:cubicBezTo>
                    <a:cubicBezTo>
                      <a:pt x="34" y="26"/>
                      <a:pt x="34" y="26"/>
                      <a:pt x="33" y="26"/>
                    </a:cubicBezTo>
                    <a:cubicBezTo>
                      <a:pt x="47" y="33"/>
                      <a:pt x="47" y="33"/>
                      <a:pt x="47" y="33"/>
                    </a:cubicBezTo>
                    <a:cubicBezTo>
                      <a:pt x="47" y="33"/>
                      <a:pt x="47" y="33"/>
                      <a:pt x="47" y="32"/>
                    </a:cubicBezTo>
                    <a:lnTo>
                      <a:pt x="61" y="26"/>
                    </a:lnTo>
                    <a:close/>
                    <a:moveTo>
                      <a:pt x="111" y="2"/>
                    </a:moveTo>
                    <a:cubicBezTo>
                      <a:pt x="123" y="8"/>
                      <a:pt x="123" y="8"/>
                      <a:pt x="123" y="8"/>
                    </a:cubicBezTo>
                    <a:cubicBezTo>
                      <a:pt x="127" y="10"/>
                      <a:pt x="129" y="11"/>
                      <a:pt x="128" y="12"/>
                    </a:cubicBezTo>
                    <a:cubicBezTo>
                      <a:pt x="129" y="12"/>
                      <a:pt x="126" y="13"/>
                      <a:pt x="123" y="15"/>
                    </a:cubicBezTo>
                    <a:cubicBezTo>
                      <a:pt x="61" y="42"/>
                      <a:pt x="61" y="42"/>
                      <a:pt x="61" y="42"/>
                    </a:cubicBezTo>
                    <a:cubicBezTo>
                      <a:pt x="0" y="11"/>
                      <a:pt x="0" y="11"/>
                      <a:pt x="0" y="11"/>
                    </a:cubicBezTo>
                    <a:cubicBezTo>
                      <a:pt x="26" y="0"/>
                      <a:pt x="26" y="0"/>
                      <a:pt x="26" y="0"/>
                    </a:cubicBezTo>
                    <a:cubicBezTo>
                      <a:pt x="28" y="1"/>
                      <a:pt x="28" y="1"/>
                      <a:pt x="28" y="1"/>
                    </a:cubicBezTo>
                    <a:cubicBezTo>
                      <a:pt x="20" y="4"/>
                      <a:pt x="20" y="4"/>
                      <a:pt x="20" y="4"/>
                    </a:cubicBezTo>
                    <a:cubicBezTo>
                      <a:pt x="21" y="4"/>
                      <a:pt x="21" y="4"/>
                      <a:pt x="21" y="4"/>
                    </a:cubicBezTo>
                    <a:cubicBezTo>
                      <a:pt x="34" y="10"/>
                      <a:pt x="34" y="10"/>
                      <a:pt x="34" y="10"/>
                    </a:cubicBezTo>
                    <a:cubicBezTo>
                      <a:pt x="40" y="8"/>
                      <a:pt x="40" y="8"/>
                      <a:pt x="40" y="8"/>
                    </a:cubicBezTo>
                    <a:cubicBezTo>
                      <a:pt x="42" y="9"/>
                      <a:pt x="42" y="9"/>
                      <a:pt x="42" y="9"/>
                    </a:cubicBezTo>
                    <a:cubicBezTo>
                      <a:pt x="35" y="11"/>
                      <a:pt x="35" y="11"/>
                      <a:pt x="35" y="11"/>
                    </a:cubicBezTo>
                    <a:cubicBezTo>
                      <a:pt x="48" y="18"/>
                      <a:pt x="48" y="18"/>
                      <a:pt x="48" y="18"/>
                    </a:cubicBezTo>
                    <a:cubicBezTo>
                      <a:pt x="54" y="15"/>
                      <a:pt x="54" y="15"/>
                      <a:pt x="54" y="15"/>
                    </a:cubicBezTo>
                    <a:cubicBezTo>
                      <a:pt x="56" y="16"/>
                      <a:pt x="56" y="16"/>
                      <a:pt x="56" y="16"/>
                    </a:cubicBezTo>
                    <a:cubicBezTo>
                      <a:pt x="50" y="19"/>
                      <a:pt x="50" y="19"/>
                      <a:pt x="50" y="19"/>
                    </a:cubicBezTo>
                    <a:cubicBezTo>
                      <a:pt x="63" y="25"/>
                      <a:pt x="63" y="25"/>
                      <a:pt x="63" y="25"/>
                    </a:cubicBezTo>
                    <a:cubicBezTo>
                      <a:pt x="78" y="19"/>
                      <a:pt x="78" y="19"/>
                      <a:pt x="78" y="19"/>
                    </a:cubicBezTo>
                    <a:cubicBezTo>
                      <a:pt x="75" y="17"/>
                      <a:pt x="75" y="17"/>
                      <a:pt x="75" y="17"/>
                    </a:cubicBezTo>
                    <a:cubicBezTo>
                      <a:pt x="77" y="17"/>
                      <a:pt x="77" y="17"/>
                      <a:pt x="77" y="17"/>
                    </a:cubicBezTo>
                    <a:cubicBezTo>
                      <a:pt x="80" y="18"/>
                      <a:pt x="80" y="18"/>
                      <a:pt x="80" y="18"/>
                    </a:cubicBezTo>
                    <a:cubicBezTo>
                      <a:pt x="95" y="12"/>
                      <a:pt x="95" y="12"/>
                      <a:pt x="95" y="12"/>
                    </a:cubicBezTo>
                    <a:cubicBezTo>
                      <a:pt x="92" y="10"/>
                      <a:pt x="92" y="10"/>
                      <a:pt x="92" y="10"/>
                    </a:cubicBezTo>
                    <a:cubicBezTo>
                      <a:pt x="94" y="9"/>
                      <a:pt x="94" y="9"/>
                      <a:pt x="94" y="9"/>
                    </a:cubicBezTo>
                    <a:cubicBezTo>
                      <a:pt x="97" y="11"/>
                      <a:pt x="97" y="11"/>
                      <a:pt x="97" y="11"/>
                    </a:cubicBezTo>
                    <a:cubicBezTo>
                      <a:pt x="111" y="4"/>
                      <a:pt x="111" y="4"/>
                      <a:pt x="111" y="4"/>
                    </a:cubicBezTo>
                    <a:cubicBezTo>
                      <a:pt x="111" y="4"/>
                      <a:pt x="111" y="4"/>
                      <a:pt x="112" y="4"/>
                    </a:cubicBezTo>
                    <a:cubicBezTo>
                      <a:pt x="109" y="3"/>
                      <a:pt x="109" y="3"/>
                      <a:pt x="109" y="3"/>
                    </a:cubicBezTo>
                    <a:lnTo>
                      <a:pt x="111" y="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7" name="Freeform 18"/>
              <p:cNvSpPr>
                <a:spLocks/>
              </p:cNvSpPr>
              <p:nvPr/>
            </p:nvSpPr>
            <p:spPr bwMode="auto">
              <a:xfrm>
                <a:off x="3048000" y="1060450"/>
                <a:ext cx="28575" cy="25400"/>
              </a:xfrm>
              <a:custGeom>
                <a:avLst/>
                <a:gdLst>
                  <a:gd name="T0" fmla="*/ 18 w 18"/>
                  <a:gd name="T1" fmla="*/ 0 h 16"/>
                  <a:gd name="T2" fmla="*/ 9 w 18"/>
                  <a:gd name="T3" fmla="*/ 16 h 16"/>
                  <a:gd name="T4" fmla="*/ 0 w 18"/>
                  <a:gd name="T5" fmla="*/ 0 h 16"/>
                  <a:gd name="T6" fmla="*/ 18 w 18"/>
                  <a:gd name="T7" fmla="*/ 0 h 16"/>
                </a:gdLst>
                <a:ahLst/>
                <a:cxnLst>
                  <a:cxn ang="0">
                    <a:pos x="T0" y="T1"/>
                  </a:cxn>
                  <a:cxn ang="0">
                    <a:pos x="T2" y="T3"/>
                  </a:cxn>
                  <a:cxn ang="0">
                    <a:pos x="T4" y="T5"/>
                  </a:cxn>
                  <a:cxn ang="0">
                    <a:pos x="T6" y="T7"/>
                  </a:cxn>
                </a:cxnLst>
                <a:rect l="0" t="0" r="r" b="b"/>
                <a:pathLst>
                  <a:path w="18" h="16">
                    <a:moveTo>
                      <a:pt x="18" y="0"/>
                    </a:moveTo>
                    <a:lnTo>
                      <a:pt x="9" y="16"/>
                    </a:lnTo>
                    <a:lnTo>
                      <a:pt x="0" y="0"/>
                    </a:lnTo>
                    <a:lnTo>
                      <a:pt x="1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8" name="Freeform 19"/>
              <p:cNvSpPr>
                <a:spLocks noEditPoints="1"/>
              </p:cNvSpPr>
              <p:nvPr/>
            </p:nvSpPr>
            <p:spPr bwMode="auto">
              <a:xfrm>
                <a:off x="3011488" y="1016000"/>
                <a:ext cx="104775" cy="155575"/>
              </a:xfrm>
              <a:custGeom>
                <a:avLst/>
                <a:gdLst>
                  <a:gd name="T0" fmla="*/ 12 w 29"/>
                  <a:gd name="T1" fmla="*/ 22 h 43"/>
                  <a:gd name="T2" fmla="*/ 21 w 29"/>
                  <a:gd name="T3" fmla="*/ 18 h 43"/>
                  <a:gd name="T4" fmla="*/ 17 w 29"/>
                  <a:gd name="T5" fmla="*/ 8 h 43"/>
                  <a:gd name="T6" fmla="*/ 7 w 29"/>
                  <a:gd name="T7" fmla="*/ 13 h 43"/>
                  <a:gd name="T8" fmla="*/ 12 w 29"/>
                  <a:gd name="T9" fmla="*/ 22 h 43"/>
                  <a:gd name="T10" fmla="*/ 2 w 29"/>
                  <a:gd name="T11" fmla="*/ 11 h 43"/>
                  <a:gd name="T12" fmla="*/ 19 w 29"/>
                  <a:gd name="T13" fmla="*/ 3 h 43"/>
                  <a:gd name="T14" fmla="*/ 26 w 29"/>
                  <a:gd name="T15" fmla="*/ 20 h 43"/>
                  <a:gd name="T16" fmla="*/ 16 w 29"/>
                  <a:gd name="T17" fmla="*/ 28 h 43"/>
                  <a:gd name="T18" fmla="*/ 4 w 29"/>
                  <a:gd name="T19" fmla="*/ 43 h 43"/>
                  <a:gd name="T20" fmla="*/ 5 w 29"/>
                  <a:gd name="T21" fmla="*/ 24 h 43"/>
                  <a:gd name="T22" fmla="*/ 2 w 29"/>
                  <a:gd name="T23" fmla="*/ 1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3">
                    <a:moveTo>
                      <a:pt x="12" y="22"/>
                    </a:moveTo>
                    <a:cubicBezTo>
                      <a:pt x="15" y="24"/>
                      <a:pt x="20" y="22"/>
                      <a:pt x="21" y="18"/>
                    </a:cubicBezTo>
                    <a:cubicBezTo>
                      <a:pt x="23" y="14"/>
                      <a:pt x="21" y="9"/>
                      <a:pt x="17" y="8"/>
                    </a:cubicBezTo>
                    <a:cubicBezTo>
                      <a:pt x="13" y="7"/>
                      <a:pt x="8" y="9"/>
                      <a:pt x="7" y="13"/>
                    </a:cubicBezTo>
                    <a:cubicBezTo>
                      <a:pt x="6" y="16"/>
                      <a:pt x="8" y="21"/>
                      <a:pt x="12" y="22"/>
                    </a:cubicBezTo>
                    <a:close/>
                    <a:moveTo>
                      <a:pt x="2" y="11"/>
                    </a:moveTo>
                    <a:cubicBezTo>
                      <a:pt x="4" y="4"/>
                      <a:pt x="12" y="0"/>
                      <a:pt x="19" y="3"/>
                    </a:cubicBezTo>
                    <a:cubicBezTo>
                      <a:pt x="25" y="5"/>
                      <a:pt x="29" y="13"/>
                      <a:pt x="26" y="20"/>
                    </a:cubicBezTo>
                    <a:cubicBezTo>
                      <a:pt x="25" y="24"/>
                      <a:pt x="20" y="28"/>
                      <a:pt x="16" y="28"/>
                    </a:cubicBezTo>
                    <a:cubicBezTo>
                      <a:pt x="4" y="43"/>
                      <a:pt x="4" y="43"/>
                      <a:pt x="4" y="43"/>
                    </a:cubicBezTo>
                    <a:cubicBezTo>
                      <a:pt x="5" y="24"/>
                      <a:pt x="5" y="24"/>
                      <a:pt x="5" y="24"/>
                    </a:cubicBezTo>
                    <a:cubicBezTo>
                      <a:pt x="1" y="21"/>
                      <a:pt x="0" y="16"/>
                      <a:pt x="2" y="1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29" name="Freeform 20"/>
              <p:cNvSpPr>
                <a:spLocks/>
              </p:cNvSpPr>
              <p:nvPr/>
            </p:nvSpPr>
            <p:spPr bwMode="auto">
              <a:xfrm>
                <a:off x="3011488" y="1187450"/>
                <a:ext cx="28575" cy="139700"/>
              </a:xfrm>
              <a:custGeom>
                <a:avLst/>
                <a:gdLst>
                  <a:gd name="T0" fmla="*/ 18 w 18"/>
                  <a:gd name="T1" fmla="*/ 82 h 88"/>
                  <a:gd name="T2" fmla="*/ 0 w 18"/>
                  <a:gd name="T3" fmla="*/ 88 h 88"/>
                  <a:gd name="T4" fmla="*/ 0 w 18"/>
                  <a:gd name="T5" fmla="*/ 0 h 88"/>
                  <a:gd name="T6" fmla="*/ 18 w 18"/>
                  <a:gd name="T7" fmla="*/ 0 h 88"/>
                  <a:gd name="T8" fmla="*/ 18 w 18"/>
                  <a:gd name="T9" fmla="*/ 82 h 88"/>
                </a:gdLst>
                <a:ahLst/>
                <a:cxnLst>
                  <a:cxn ang="0">
                    <a:pos x="T0" y="T1"/>
                  </a:cxn>
                  <a:cxn ang="0">
                    <a:pos x="T2" y="T3"/>
                  </a:cxn>
                  <a:cxn ang="0">
                    <a:pos x="T4" y="T5"/>
                  </a:cxn>
                  <a:cxn ang="0">
                    <a:pos x="T6" y="T7"/>
                  </a:cxn>
                  <a:cxn ang="0">
                    <a:pos x="T8" y="T9"/>
                  </a:cxn>
                </a:cxnLst>
                <a:rect l="0" t="0" r="r" b="b"/>
                <a:pathLst>
                  <a:path w="18" h="88">
                    <a:moveTo>
                      <a:pt x="18" y="82"/>
                    </a:moveTo>
                    <a:lnTo>
                      <a:pt x="0" y="88"/>
                    </a:lnTo>
                    <a:lnTo>
                      <a:pt x="0" y="0"/>
                    </a:lnTo>
                    <a:lnTo>
                      <a:pt x="18" y="0"/>
                    </a:lnTo>
                    <a:lnTo>
                      <a:pt x="18" y="8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0" name="Freeform 21"/>
              <p:cNvSpPr>
                <a:spLocks/>
              </p:cNvSpPr>
              <p:nvPr/>
            </p:nvSpPr>
            <p:spPr bwMode="auto">
              <a:xfrm>
                <a:off x="2940050" y="1057275"/>
                <a:ext cx="65088" cy="292100"/>
              </a:xfrm>
              <a:custGeom>
                <a:avLst/>
                <a:gdLst>
                  <a:gd name="T0" fmla="*/ 41 w 41"/>
                  <a:gd name="T1" fmla="*/ 170 h 184"/>
                  <a:gd name="T2" fmla="*/ 0 w 41"/>
                  <a:gd name="T3" fmla="*/ 184 h 184"/>
                  <a:gd name="T4" fmla="*/ 0 w 41"/>
                  <a:gd name="T5" fmla="*/ 0 h 184"/>
                  <a:gd name="T6" fmla="*/ 41 w 41"/>
                  <a:gd name="T7" fmla="*/ 20 h 184"/>
                  <a:gd name="T8" fmla="*/ 41 w 41"/>
                  <a:gd name="T9" fmla="*/ 170 h 184"/>
                </a:gdLst>
                <a:ahLst/>
                <a:cxnLst>
                  <a:cxn ang="0">
                    <a:pos x="T0" y="T1"/>
                  </a:cxn>
                  <a:cxn ang="0">
                    <a:pos x="T2" y="T3"/>
                  </a:cxn>
                  <a:cxn ang="0">
                    <a:pos x="T4" y="T5"/>
                  </a:cxn>
                  <a:cxn ang="0">
                    <a:pos x="T6" y="T7"/>
                  </a:cxn>
                  <a:cxn ang="0">
                    <a:pos x="T8" y="T9"/>
                  </a:cxn>
                </a:cxnLst>
                <a:rect l="0" t="0" r="r" b="b"/>
                <a:pathLst>
                  <a:path w="41" h="184">
                    <a:moveTo>
                      <a:pt x="41" y="170"/>
                    </a:moveTo>
                    <a:lnTo>
                      <a:pt x="0" y="184"/>
                    </a:lnTo>
                    <a:lnTo>
                      <a:pt x="0" y="0"/>
                    </a:lnTo>
                    <a:lnTo>
                      <a:pt x="41" y="20"/>
                    </a:lnTo>
                    <a:lnTo>
                      <a:pt x="41" y="17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1" name="Freeform 22"/>
              <p:cNvSpPr>
                <a:spLocks noEditPoints="1"/>
              </p:cNvSpPr>
              <p:nvPr/>
            </p:nvSpPr>
            <p:spPr bwMode="auto">
              <a:xfrm>
                <a:off x="2863850" y="1052513"/>
                <a:ext cx="68263" cy="300038"/>
              </a:xfrm>
              <a:custGeom>
                <a:avLst/>
                <a:gdLst>
                  <a:gd name="T0" fmla="*/ 43 w 43"/>
                  <a:gd name="T1" fmla="*/ 0 h 189"/>
                  <a:gd name="T2" fmla="*/ 43 w 43"/>
                  <a:gd name="T3" fmla="*/ 189 h 189"/>
                  <a:gd name="T4" fmla="*/ 0 w 43"/>
                  <a:gd name="T5" fmla="*/ 169 h 189"/>
                  <a:gd name="T6" fmla="*/ 0 w 43"/>
                  <a:gd name="T7" fmla="*/ 21 h 189"/>
                  <a:gd name="T8" fmla="*/ 43 w 43"/>
                  <a:gd name="T9" fmla="*/ 0 h 189"/>
                  <a:gd name="T10" fmla="*/ 14 w 43"/>
                  <a:gd name="T11" fmla="*/ 78 h 189"/>
                  <a:gd name="T12" fmla="*/ 14 w 43"/>
                  <a:gd name="T13" fmla="*/ 55 h 189"/>
                  <a:gd name="T14" fmla="*/ 7 w 43"/>
                  <a:gd name="T15" fmla="*/ 57 h 189"/>
                  <a:gd name="T16" fmla="*/ 7 w 43"/>
                  <a:gd name="T17" fmla="*/ 78 h 189"/>
                  <a:gd name="T18" fmla="*/ 14 w 43"/>
                  <a:gd name="T19" fmla="*/ 78 h 189"/>
                  <a:gd name="T20" fmla="*/ 18 w 43"/>
                  <a:gd name="T21" fmla="*/ 50 h 189"/>
                  <a:gd name="T22" fmla="*/ 25 w 43"/>
                  <a:gd name="T23" fmla="*/ 50 h 189"/>
                  <a:gd name="T24" fmla="*/ 25 w 43"/>
                  <a:gd name="T25" fmla="*/ 21 h 189"/>
                  <a:gd name="T26" fmla="*/ 18 w 43"/>
                  <a:gd name="T27" fmla="*/ 25 h 189"/>
                  <a:gd name="T28" fmla="*/ 18 w 43"/>
                  <a:gd name="T29" fmla="*/ 50 h 189"/>
                  <a:gd name="T30" fmla="*/ 25 w 43"/>
                  <a:gd name="T31" fmla="*/ 82 h 189"/>
                  <a:gd name="T32" fmla="*/ 18 w 43"/>
                  <a:gd name="T33" fmla="*/ 82 h 189"/>
                  <a:gd name="T34" fmla="*/ 18 w 43"/>
                  <a:gd name="T35" fmla="*/ 141 h 189"/>
                  <a:gd name="T36" fmla="*/ 25 w 43"/>
                  <a:gd name="T37" fmla="*/ 146 h 189"/>
                  <a:gd name="T38" fmla="*/ 25 w 43"/>
                  <a:gd name="T39" fmla="*/ 82 h 189"/>
                  <a:gd name="T40" fmla="*/ 25 w 43"/>
                  <a:gd name="T41" fmla="*/ 78 h 189"/>
                  <a:gd name="T42" fmla="*/ 25 w 43"/>
                  <a:gd name="T43" fmla="*/ 55 h 189"/>
                  <a:gd name="T44" fmla="*/ 18 w 43"/>
                  <a:gd name="T45" fmla="*/ 55 h 189"/>
                  <a:gd name="T46" fmla="*/ 18 w 43"/>
                  <a:gd name="T47" fmla="*/ 78 h 189"/>
                  <a:gd name="T48" fmla="*/ 25 w 43"/>
                  <a:gd name="T49" fmla="*/ 78 h 189"/>
                  <a:gd name="T50" fmla="*/ 39 w 43"/>
                  <a:gd name="T51" fmla="*/ 48 h 189"/>
                  <a:gd name="T52" fmla="*/ 39 w 43"/>
                  <a:gd name="T53" fmla="*/ 16 h 189"/>
                  <a:gd name="T54" fmla="*/ 29 w 43"/>
                  <a:gd name="T55" fmla="*/ 18 h 189"/>
                  <a:gd name="T56" fmla="*/ 29 w 43"/>
                  <a:gd name="T57" fmla="*/ 50 h 189"/>
                  <a:gd name="T58" fmla="*/ 39 w 43"/>
                  <a:gd name="T59" fmla="*/ 48 h 189"/>
                  <a:gd name="T60" fmla="*/ 39 w 43"/>
                  <a:gd name="T61" fmla="*/ 151 h 189"/>
                  <a:gd name="T62" fmla="*/ 39 w 43"/>
                  <a:gd name="T63" fmla="*/ 82 h 189"/>
                  <a:gd name="T64" fmla="*/ 29 w 43"/>
                  <a:gd name="T65" fmla="*/ 82 h 189"/>
                  <a:gd name="T66" fmla="*/ 29 w 43"/>
                  <a:gd name="T67" fmla="*/ 148 h 189"/>
                  <a:gd name="T68" fmla="*/ 39 w 43"/>
                  <a:gd name="T69" fmla="*/ 151 h 189"/>
                  <a:gd name="T70" fmla="*/ 39 w 43"/>
                  <a:gd name="T71" fmla="*/ 78 h 189"/>
                  <a:gd name="T72" fmla="*/ 39 w 43"/>
                  <a:gd name="T73" fmla="*/ 53 h 189"/>
                  <a:gd name="T74" fmla="*/ 29 w 43"/>
                  <a:gd name="T75" fmla="*/ 53 h 189"/>
                  <a:gd name="T76" fmla="*/ 29 w 43"/>
                  <a:gd name="T77" fmla="*/ 78 h 189"/>
                  <a:gd name="T78" fmla="*/ 39 w 43"/>
                  <a:gd name="T79" fmla="*/ 78 h 189"/>
                  <a:gd name="T80" fmla="*/ 7 w 43"/>
                  <a:gd name="T81" fmla="*/ 53 h 189"/>
                  <a:gd name="T82" fmla="*/ 14 w 43"/>
                  <a:gd name="T83" fmla="*/ 50 h 189"/>
                  <a:gd name="T84" fmla="*/ 14 w 43"/>
                  <a:gd name="T85" fmla="*/ 25 h 189"/>
                  <a:gd name="T86" fmla="*/ 7 w 43"/>
                  <a:gd name="T87" fmla="*/ 30 h 189"/>
                  <a:gd name="T88" fmla="*/ 7 w 43"/>
                  <a:gd name="T89" fmla="*/ 53 h 189"/>
                  <a:gd name="T90" fmla="*/ 14 w 43"/>
                  <a:gd name="T91" fmla="*/ 82 h 189"/>
                  <a:gd name="T92" fmla="*/ 7 w 43"/>
                  <a:gd name="T93" fmla="*/ 82 h 189"/>
                  <a:gd name="T94" fmla="*/ 7 w 43"/>
                  <a:gd name="T95" fmla="*/ 137 h 189"/>
                  <a:gd name="T96" fmla="*/ 14 w 43"/>
                  <a:gd name="T97" fmla="*/ 139 h 189"/>
                  <a:gd name="T98" fmla="*/ 14 w 43"/>
                  <a:gd name="T99" fmla="*/ 8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 h="189">
                    <a:moveTo>
                      <a:pt x="43" y="0"/>
                    </a:moveTo>
                    <a:lnTo>
                      <a:pt x="43" y="189"/>
                    </a:lnTo>
                    <a:lnTo>
                      <a:pt x="0" y="169"/>
                    </a:lnTo>
                    <a:lnTo>
                      <a:pt x="0" y="21"/>
                    </a:lnTo>
                    <a:lnTo>
                      <a:pt x="43" y="0"/>
                    </a:lnTo>
                    <a:close/>
                    <a:moveTo>
                      <a:pt x="14" y="78"/>
                    </a:moveTo>
                    <a:lnTo>
                      <a:pt x="14" y="55"/>
                    </a:lnTo>
                    <a:lnTo>
                      <a:pt x="7" y="57"/>
                    </a:lnTo>
                    <a:lnTo>
                      <a:pt x="7" y="78"/>
                    </a:lnTo>
                    <a:lnTo>
                      <a:pt x="14" y="78"/>
                    </a:lnTo>
                    <a:close/>
                    <a:moveTo>
                      <a:pt x="18" y="50"/>
                    </a:moveTo>
                    <a:lnTo>
                      <a:pt x="25" y="50"/>
                    </a:lnTo>
                    <a:lnTo>
                      <a:pt x="25" y="21"/>
                    </a:lnTo>
                    <a:lnTo>
                      <a:pt x="18" y="25"/>
                    </a:lnTo>
                    <a:lnTo>
                      <a:pt x="18" y="50"/>
                    </a:lnTo>
                    <a:close/>
                    <a:moveTo>
                      <a:pt x="25" y="82"/>
                    </a:moveTo>
                    <a:lnTo>
                      <a:pt x="18" y="82"/>
                    </a:lnTo>
                    <a:lnTo>
                      <a:pt x="18" y="141"/>
                    </a:lnTo>
                    <a:lnTo>
                      <a:pt x="25" y="146"/>
                    </a:lnTo>
                    <a:lnTo>
                      <a:pt x="25" y="82"/>
                    </a:lnTo>
                    <a:close/>
                    <a:moveTo>
                      <a:pt x="25" y="78"/>
                    </a:moveTo>
                    <a:lnTo>
                      <a:pt x="25" y="55"/>
                    </a:lnTo>
                    <a:lnTo>
                      <a:pt x="18" y="55"/>
                    </a:lnTo>
                    <a:lnTo>
                      <a:pt x="18" y="78"/>
                    </a:lnTo>
                    <a:lnTo>
                      <a:pt x="25" y="78"/>
                    </a:lnTo>
                    <a:close/>
                    <a:moveTo>
                      <a:pt x="39" y="48"/>
                    </a:moveTo>
                    <a:lnTo>
                      <a:pt x="39" y="16"/>
                    </a:lnTo>
                    <a:lnTo>
                      <a:pt x="29" y="18"/>
                    </a:lnTo>
                    <a:lnTo>
                      <a:pt x="29" y="50"/>
                    </a:lnTo>
                    <a:lnTo>
                      <a:pt x="39" y="48"/>
                    </a:lnTo>
                    <a:close/>
                    <a:moveTo>
                      <a:pt x="39" y="151"/>
                    </a:moveTo>
                    <a:lnTo>
                      <a:pt x="39" y="82"/>
                    </a:lnTo>
                    <a:lnTo>
                      <a:pt x="29" y="82"/>
                    </a:lnTo>
                    <a:lnTo>
                      <a:pt x="29" y="148"/>
                    </a:lnTo>
                    <a:lnTo>
                      <a:pt x="39" y="151"/>
                    </a:lnTo>
                    <a:close/>
                    <a:moveTo>
                      <a:pt x="39" y="78"/>
                    </a:moveTo>
                    <a:lnTo>
                      <a:pt x="39" y="53"/>
                    </a:lnTo>
                    <a:lnTo>
                      <a:pt x="29" y="53"/>
                    </a:lnTo>
                    <a:lnTo>
                      <a:pt x="29" y="78"/>
                    </a:lnTo>
                    <a:lnTo>
                      <a:pt x="39" y="78"/>
                    </a:lnTo>
                    <a:close/>
                    <a:moveTo>
                      <a:pt x="7" y="53"/>
                    </a:moveTo>
                    <a:lnTo>
                      <a:pt x="14" y="50"/>
                    </a:lnTo>
                    <a:lnTo>
                      <a:pt x="14" y="25"/>
                    </a:lnTo>
                    <a:lnTo>
                      <a:pt x="7" y="30"/>
                    </a:lnTo>
                    <a:lnTo>
                      <a:pt x="7" y="53"/>
                    </a:lnTo>
                    <a:close/>
                    <a:moveTo>
                      <a:pt x="14" y="82"/>
                    </a:moveTo>
                    <a:lnTo>
                      <a:pt x="7" y="82"/>
                    </a:lnTo>
                    <a:lnTo>
                      <a:pt x="7" y="137"/>
                    </a:lnTo>
                    <a:lnTo>
                      <a:pt x="14" y="139"/>
                    </a:lnTo>
                    <a:lnTo>
                      <a:pt x="14" y="8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2" name="Freeform 23"/>
              <p:cNvSpPr>
                <a:spLocks/>
              </p:cNvSpPr>
              <p:nvPr/>
            </p:nvSpPr>
            <p:spPr bwMode="auto">
              <a:xfrm>
                <a:off x="2813050" y="1146175"/>
                <a:ext cx="42863" cy="171450"/>
              </a:xfrm>
              <a:custGeom>
                <a:avLst/>
                <a:gdLst>
                  <a:gd name="T0" fmla="*/ 27 w 27"/>
                  <a:gd name="T1" fmla="*/ 0 h 108"/>
                  <a:gd name="T2" fmla="*/ 27 w 27"/>
                  <a:gd name="T3" fmla="*/ 108 h 108"/>
                  <a:gd name="T4" fmla="*/ 0 w 27"/>
                  <a:gd name="T5" fmla="*/ 92 h 108"/>
                  <a:gd name="T6" fmla="*/ 0 w 27"/>
                  <a:gd name="T7" fmla="*/ 12 h 108"/>
                  <a:gd name="T8" fmla="*/ 27 w 27"/>
                  <a:gd name="T9" fmla="*/ 0 h 108"/>
                </a:gdLst>
                <a:ahLst/>
                <a:cxnLst>
                  <a:cxn ang="0">
                    <a:pos x="T0" y="T1"/>
                  </a:cxn>
                  <a:cxn ang="0">
                    <a:pos x="T2" y="T3"/>
                  </a:cxn>
                  <a:cxn ang="0">
                    <a:pos x="T4" y="T5"/>
                  </a:cxn>
                  <a:cxn ang="0">
                    <a:pos x="T6" y="T7"/>
                  </a:cxn>
                  <a:cxn ang="0">
                    <a:pos x="T8" y="T9"/>
                  </a:cxn>
                </a:cxnLst>
                <a:rect l="0" t="0" r="r" b="b"/>
                <a:pathLst>
                  <a:path w="27" h="108">
                    <a:moveTo>
                      <a:pt x="27" y="0"/>
                    </a:moveTo>
                    <a:lnTo>
                      <a:pt x="27" y="108"/>
                    </a:lnTo>
                    <a:lnTo>
                      <a:pt x="0" y="92"/>
                    </a:lnTo>
                    <a:lnTo>
                      <a:pt x="0" y="12"/>
                    </a:lnTo>
                    <a:lnTo>
                      <a:pt x="2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133" name="组合 132"/>
          <p:cNvGrpSpPr/>
          <p:nvPr/>
        </p:nvGrpSpPr>
        <p:grpSpPr>
          <a:xfrm>
            <a:off x="5545042" y="1948845"/>
            <a:ext cx="717791" cy="801223"/>
            <a:chOff x="6649759" y="1792851"/>
            <a:chExt cx="717791" cy="801223"/>
          </a:xfrm>
        </p:grpSpPr>
        <p:grpSp>
          <p:nvGrpSpPr>
            <p:cNvPr id="134" name="组合 133"/>
            <p:cNvGrpSpPr/>
            <p:nvPr/>
          </p:nvGrpSpPr>
          <p:grpSpPr>
            <a:xfrm>
              <a:off x="6649759" y="1792851"/>
              <a:ext cx="717791" cy="401118"/>
              <a:chOff x="7542213" y="947738"/>
              <a:chExt cx="917576" cy="512763"/>
            </a:xfrm>
          </p:grpSpPr>
          <p:sp>
            <p:nvSpPr>
              <p:cNvPr id="136" name="Freeform 43"/>
              <p:cNvSpPr>
                <a:spLocks noEditPoints="1"/>
              </p:cNvSpPr>
              <p:nvPr/>
            </p:nvSpPr>
            <p:spPr bwMode="auto">
              <a:xfrm>
                <a:off x="8178801" y="947738"/>
                <a:ext cx="280988" cy="285750"/>
              </a:xfrm>
              <a:custGeom>
                <a:avLst/>
                <a:gdLst>
                  <a:gd name="T0" fmla="*/ 39 w 78"/>
                  <a:gd name="T1" fmla="*/ 0 h 79"/>
                  <a:gd name="T2" fmla="*/ 78 w 78"/>
                  <a:gd name="T3" fmla="*/ 39 h 79"/>
                  <a:gd name="T4" fmla="*/ 39 w 78"/>
                  <a:gd name="T5" fmla="*/ 79 h 79"/>
                  <a:gd name="T6" fmla="*/ 12 w 78"/>
                  <a:gd name="T7" fmla="*/ 69 h 79"/>
                  <a:gd name="T8" fmla="*/ 14 w 78"/>
                  <a:gd name="T9" fmla="*/ 68 h 79"/>
                  <a:gd name="T10" fmla="*/ 16 w 78"/>
                  <a:gd name="T11" fmla="*/ 64 h 79"/>
                  <a:gd name="T12" fmla="*/ 16 w 78"/>
                  <a:gd name="T13" fmla="*/ 62 h 79"/>
                  <a:gd name="T14" fmla="*/ 10 w 78"/>
                  <a:gd name="T15" fmla="*/ 62 h 79"/>
                  <a:gd name="T16" fmla="*/ 8 w 78"/>
                  <a:gd name="T17" fmla="*/ 63 h 79"/>
                  <a:gd name="T18" fmla="*/ 0 w 78"/>
                  <a:gd name="T19" fmla="*/ 39 h 79"/>
                  <a:gd name="T20" fmla="*/ 39 w 78"/>
                  <a:gd name="T21" fmla="*/ 0 h 79"/>
                  <a:gd name="T22" fmla="*/ 62 w 78"/>
                  <a:gd name="T23" fmla="*/ 39 h 79"/>
                  <a:gd name="T24" fmla="*/ 39 w 78"/>
                  <a:gd name="T25" fmla="*/ 16 h 79"/>
                  <a:gd name="T26" fmla="*/ 16 w 78"/>
                  <a:gd name="T27" fmla="*/ 39 h 79"/>
                  <a:gd name="T28" fmla="*/ 39 w 78"/>
                  <a:gd name="T29" fmla="*/ 63 h 79"/>
                  <a:gd name="T30" fmla="*/ 62 w 78"/>
                  <a:gd name="T31"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79">
                    <a:moveTo>
                      <a:pt x="39" y="0"/>
                    </a:moveTo>
                    <a:cubicBezTo>
                      <a:pt x="61" y="0"/>
                      <a:pt x="78" y="18"/>
                      <a:pt x="78" y="39"/>
                    </a:cubicBezTo>
                    <a:cubicBezTo>
                      <a:pt x="78" y="61"/>
                      <a:pt x="61" y="79"/>
                      <a:pt x="39" y="79"/>
                    </a:cubicBezTo>
                    <a:cubicBezTo>
                      <a:pt x="29" y="79"/>
                      <a:pt x="19" y="75"/>
                      <a:pt x="12" y="69"/>
                    </a:cubicBezTo>
                    <a:cubicBezTo>
                      <a:pt x="14" y="68"/>
                      <a:pt x="14" y="68"/>
                      <a:pt x="14" y="68"/>
                    </a:cubicBezTo>
                    <a:cubicBezTo>
                      <a:pt x="15" y="66"/>
                      <a:pt x="16" y="65"/>
                      <a:pt x="16" y="64"/>
                    </a:cubicBezTo>
                    <a:cubicBezTo>
                      <a:pt x="16" y="63"/>
                      <a:pt x="16" y="62"/>
                      <a:pt x="16" y="62"/>
                    </a:cubicBezTo>
                    <a:cubicBezTo>
                      <a:pt x="15" y="60"/>
                      <a:pt x="12" y="60"/>
                      <a:pt x="10" y="62"/>
                    </a:cubicBezTo>
                    <a:cubicBezTo>
                      <a:pt x="8" y="63"/>
                      <a:pt x="8" y="63"/>
                      <a:pt x="8" y="63"/>
                    </a:cubicBezTo>
                    <a:cubicBezTo>
                      <a:pt x="3" y="57"/>
                      <a:pt x="0" y="48"/>
                      <a:pt x="0" y="39"/>
                    </a:cubicBezTo>
                    <a:cubicBezTo>
                      <a:pt x="0" y="18"/>
                      <a:pt x="17" y="0"/>
                      <a:pt x="39" y="0"/>
                    </a:cubicBezTo>
                    <a:close/>
                    <a:moveTo>
                      <a:pt x="62" y="39"/>
                    </a:moveTo>
                    <a:cubicBezTo>
                      <a:pt x="62" y="27"/>
                      <a:pt x="52" y="16"/>
                      <a:pt x="39" y="16"/>
                    </a:cubicBezTo>
                    <a:cubicBezTo>
                      <a:pt x="26" y="16"/>
                      <a:pt x="16" y="27"/>
                      <a:pt x="16" y="39"/>
                    </a:cubicBezTo>
                    <a:cubicBezTo>
                      <a:pt x="16" y="52"/>
                      <a:pt x="26" y="63"/>
                      <a:pt x="39" y="63"/>
                    </a:cubicBezTo>
                    <a:cubicBezTo>
                      <a:pt x="52" y="63"/>
                      <a:pt x="62" y="52"/>
                      <a:pt x="62" y="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7" name="Oval 44"/>
              <p:cNvSpPr>
                <a:spLocks noChangeArrowheads="1"/>
              </p:cNvSpPr>
              <p:nvPr/>
            </p:nvSpPr>
            <p:spPr bwMode="auto">
              <a:xfrm>
                <a:off x="8275638" y="1044576"/>
                <a:ext cx="87313" cy="9048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8" name="Freeform 45"/>
              <p:cNvSpPr>
                <a:spLocks/>
              </p:cNvSpPr>
              <p:nvPr/>
            </p:nvSpPr>
            <p:spPr bwMode="auto">
              <a:xfrm>
                <a:off x="8207376" y="1163638"/>
                <a:ext cx="28575" cy="33338"/>
              </a:xfrm>
              <a:custGeom>
                <a:avLst/>
                <a:gdLst>
                  <a:gd name="T0" fmla="*/ 8 w 8"/>
                  <a:gd name="T1" fmla="*/ 2 h 9"/>
                  <a:gd name="T2" fmla="*/ 8 w 8"/>
                  <a:gd name="T3" fmla="*/ 4 h 9"/>
                  <a:gd name="T4" fmla="*/ 6 w 8"/>
                  <a:gd name="T5" fmla="*/ 8 h 9"/>
                  <a:gd name="T6" fmla="*/ 4 w 8"/>
                  <a:gd name="T7" fmla="*/ 9 h 9"/>
                  <a:gd name="T8" fmla="*/ 0 w 8"/>
                  <a:gd name="T9" fmla="*/ 3 h 9"/>
                  <a:gd name="T10" fmla="*/ 2 w 8"/>
                  <a:gd name="T11" fmla="*/ 2 h 9"/>
                  <a:gd name="T12" fmla="*/ 8 w 8"/>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8" y="2"/>
                    </a:moveTo>
                    <a:cubicBezTo>
                      <a:pt x="8" y="2"/>
                      <a:pt x="8" y="3"/>
                      <a:pt x="8" y="4"/>
                    </a:cubicBezTo>
                    <a:cubicBezTo>
                      <a:pt x="8" y="5"/>
                      <a:pt x="7" y="6"/>
                      <a:pt x="6" y="8"/>
                    </a:cubicBezTo>
                    <a:cubicBezTo>
                      <a:pt x="4" y="9"/>
                      <a:pt x="4" y="9"/>
                      <a:pt x="4" y="9"/>
                    </a:cubicBezTo>
                    <a:cubicBezTo>
                      <a:pt x="3" y="7"/>
                      <a:pt x="1" y="5"/>
                      <a:pt x="0" y="3"/>
                    </a:cubicBezTo>
                    <a:cubicBezTo>
                      <a:pt x="2" y="2"/>
                      <a:pt x="2" y="2"/>
                      <a:pt x="2" y="2"/>
                    </a:cubicBezTo>
                    <a:cubicBezTo>
                      <a:pt x="4" y="0"/>
                      <a:pt x="7" y="0"/>
                      <a:pt x="8" y="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39" name="Freeform 46"/>
              <p:cNvSpPr>
                <a:spLocks/>
              </p:cNvSpPr>
              <p:nvPr/>
            </p:nvSpPr>
            <p:spPr bwMode="auto">
              <a:xfrm>
                <a:off x="8085138" y="1174751"/>
                <a:ext cx="136525" cy="107950"/>
              </a:xfrm>
              <a:custGeom>
                <a:avLst/>
                <a:gdLst>
                  <a:gd name="T0" fmla="*/ 34 w 38"/>
                  <a:gd name="T1" fmla="*/ 0 h 30"/>
                  <a:gd name="T2" fmla="*/ 38 w 38"/>
                  <a:gd name="T3" fmla="*/ 6 h 30"/>
                  <a:gd name="T4" fmla="*/ 4 w 38"/>
                  <a:gd name="T5" fmla="*/ 30 h 30"/>
                  <a:gd name="T6" fmla="*/ 0 w 38"/>
                  <a:gd name="T7" fmla="*/ 24 h 30"/>
                  <a:gd name="T8" fmla="*/ 34 w 38"/>
                  <a:gd name="T9" fmla="*/ 0 h 30"/>
                </a:gdLst>
                <a:ahLst/>
                <a:cxnLst>
                  <a:cxn ang="0">
                    <a:pos x="T0" y="T1"/>
                  </a:cxn>
                  <a:cxn ang="0">
                    <a:pos x="T2" y="T3"/>
                  </a:cxn>
                  <a:cxn ang="0">
                    <a:pos x="T4" y="T5"/>
                  </a:cxn>
                  <a:cxn ang="0">
                    <a:pos x="T6" y="T7"/>
                  </a:cxn>
                  <a:cxn ang="0">
                    <a:pos x="T8" y="T9"/>
                  </a:cxn>
                </a:cxnLst>
                <a:rect l="0" t="0" r="r" b="b"/>
                <a:pathLst>
                  <a:path w="38" h="30">
                    <a:moveTo>
                      <a:pt x="34" y="0"/>
                    </a:moveTo>
                    <a:cubicBezTo>
                      <a:pt x="35" y="2"/>
                      <a:pt x="37" y="4"/>
                      <a:pt x="38" y="6"/>
                    </a:cubicBezTo>
                    <a:cubicBezTo>
                      <a:pt x="4" y="30"/>
                      <a:pt x="4" y="30"/>
                      <a:pt x="4" y="30"/>
                    </a:cubicBezTo>
                    <a:cubicBezTo>
                      <a:pt x="3" y="28"/>
                      <a:pt x="2" y="26"/>
                      <a:pt x="0" y="24"/>
                    </a:cubicBezTo>
                    <a:lnTo>
                      <a:pt x="3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0" name="Freeform 47"/>
              <p:cNvSpPr>
                <a:spLocks noEditPoints="1"/>
              </p:cNvSpPr>
              <p:nvPr/>
            </p:nvSpPr>
            <p:spPr bwMode="auto">
              <a:xfrm>
                <a:off x="7910513" y="1219201"/>
                <a:ext cx="192088" cy="190500"/>
              </a:xfrm>
              <a:custGeom>
                <a:avLst/>
                <a:gdLst>
                  <a:gd name="T0" fmla="*/ 26 w 53"/>
                  <a:gd name="T1" fmla="*/ 11 h 53"/>
                  <a:gd name="T2" fmla="*/ 11 w 53"/>
                  <a:gd name="T3" fmla="*/ 27 h 53"/>
                  <a:gd name="T4" fmla="*/ 26 w 53"/>
                  <a:gd name="T5" fmla="*/ 42 h 53"/>
                  <a:gd name="T6" fmla="*/ 42 w 53"/>
                  <a:gd name="T7" fmla="*/ 27 h 53"/>
                  <a:gd name="T8" fmla="*/ 26 w 53"/>
                  <a:gd name="T9" fmla="*/ 11 h 53"/>
                  <a:gd name="T10" fmla="*/ 43 w 53"/>
                  <a:gd name="T11" fmla="*/ 18 h 53"/>
                  <a:gd name="T12" fmla="*/ 43 w 53"/>
                  <a:gd name="T13" fmla="*/ 20 h 53"/>
                  <a:gd name="T14" fmla="*/ 49 w 53"/>
                  <a:gd name="T15" fmla="*/ 20 h 53"/>
                  <a:gd name="T16" fmla="*/ 52 w 53"/>
                  <a:gd name="T17" fmla="*/ 18 h 53"/>
                  <a:gd name="T18" fmla="*/ 53 w 53"/>
                  <a:gd name="T19" fmla="*/ 27 h 53"/>
                  <a:gd name="T20" fmla="*/ 26 w 53"/>
                  <a:gd name="T21" fmla="*/ 53 h 53"/>
                  <a:gd name="T22" fmla="*/ 0 w 53"/>
                  <a:gd name="T23" fmla="*/ 27 h 53"/>
                  <a:gd name="T24" fmla="*/ 2 w 53"/>
                  <a:gd name="T25" fmla="*/ 16 h 53"/>
                  <a:gd name="T26" fmla="*/ 4 w 53"/>
                  <a:gd name="T27" fmla="*/ 17 h 53"/>
                  <a:gd name="T28" fmla="*/ 6 w 53"/>
                  <a:gd name="T29" fmla="*/ 18 h 53"/>
                  <a:gd name="T30" fmla="*/ 9 w 53"/>
                  <a:gd name="T31" fmla="*/ 16 h 53"/>
                  <a:gd name="T32" fmla="*/ 7 w 53"/>
                  <a:gd name="T33" fmla="*/ 11 h 53"/>
                  <a:gd name="T34" fmla="*/ 5 w 53"/>
                  <a:gd name="T35" fmla="*/ 10 h 53"/>
                  <a:gd name="T36" fmla="*/ 26 w 53"/>
                  <a:gd name="T37" fmla="*/ 0 h 53"/>
                  <a:gd name="T38" fmla="*/ 48 w 53"/>
                  <a:gd name="T39" fmla="*/ 12 h 53"/>
                  <a:gd name="T40" fmla="*/ 45 w 53"/>
                  <a:gd name="T41" fmla="*/ 14 h 53"/>
                  <a:gd name="T42" fmla="*/ 43 w 53"/>
                  <a:gd name="T43" fmla="*/ 1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53">
                    <a:moveTo>
                      <a:pt x="26" y="11"/>
                    </a:moveTo>
                    <a:cubicBezTo>
                      <a:pt x="18" y="11"/>
                      <a:pt x="11" y="18"/>
                      <a:pt x="11" y="27"/>
                    </a:cubicBezTo>
                    <a:cubicBezTo>
                      <a:pt x="11" y="35"/>
                      <a:pt x="18" y="42"/>
                      <a:pt x="26" y="42"/>
                    </a:cubicBezTo>
                    <a:cubicBezTo>
                      <a:pt x="35" y="42"/>
                      <a:pt x="42" y="35"/>
                      <a:pt x="42" y="27"/>
                    </a:cubicBezTo>
                    <a:cubicBezTo>
                      <a:pt x="42" y="18"/>
                      <a:pt x="35" y="11"/>
                      <a:pt x="26" y="11"/>
                    </a:cubicBezTo>
                    <a:close/>
                    <a:moveTo>
                      <a:pt x="43" y="18"/>
                    </a:moveTo>
                    <a:cubicBezTo>
                      <a:pt x="43" y="19"/>
                      <a:pt x="43" y="19"/>
                      <a:pt x="43" y="20"/>
                    </a:cubicBezTo>
                    <a:cubicBezTo>
                      <a:pt x="44" y="21"/>
                      <a:pt x="47" y="21"/>
                      <a:pt x="49" y="20"/>
                    </a:cubicBezTo>
                    <a:cubicBezTo>
                      <a:pt x="52" y="18"/>
                      <a:pt x="52" y="18"/>
                      <a:pt x="52" y="18"/>
                    </a:cubicBezTo>
                    <a:cubicBezTo>
                      <a:pt x="52" y="21"/>
                      <a:pt x="53" y="24"/>
                      <a:pt x="53" y="27"/>
                    </a:cubicBezTo>
                    <a:cubicBezTo>
                      <a:pt x="53" y="41"/>
                      <a:pt x="41" y="53"/>
                      <a:pt x="26" y="53"/>
                    </a:cubicBezTo>
                    <a:cubicBezTo>
                      <a:pt x="12" y="53"/>
                      <a:pt x="0" y="41"/>
                      <a:pt x="0" y="27"/>
                    </a:cubicBezTo>
                    <a:cubicBezTo>
                      <a:pt x="0" y="23"/>
                      <a:pt x="1" y="19"/>
                      <a:pt x="2" y="16"/>
                    </a:cubicBezTo>
                    <a:cubicBezTo>
                      <a:pt x="4" y="17"/>
                      <a:pt x="4" y="17"/>
                      <a:pt x="4" y="17"/>
                    </a:cubicBezTo>
                    <a:cubicBezTo>
                      <a:pt x="5" y="18"/>
                      <a:pt x="5" y="18"/>
                      <a:pt x="6" y="18"/>
                    </a:cubicBezTo>
                    <a:cubicBezTo>
                      <a:pt x="7" y="18"/>
                      <a:pt x="8" y="17"/>
                      <a:pt x="9" y="16"/>
                    </a:cubicBezTo>
                    <a:cubicBezTo>
                      <a:pt x="10" y="15"/>
                      <a:pt x="9" y="13"/>
                      <a:pt x="7" y="11"/>
                    </a:cubicBezTo>
                    <a:cubicBezTo>
                      <a:pt x="5" y="10"/>
                      <a:pt x="5" y="10"/>
                      <a:pt x="5" y="10"/>
                    </a:cubicBezTo>
                    <a:cubicBezTo>
                      <a:pt x="10" y="4"/>
                      <a:pt x="18" y="0"/>
                      <a:pt x="26" y="0"/>
                    </a:cubicBezTo>
                    <a:cubicBezTo>
                      <a:pt x="36" y="0"/>
                      <a:pt x="44" y="5"/>
                      <a:pt x="48" y="12"/>
                    </a:cubicBezTo>
                    <a:cubicBezTo>
                      <a:pt x="45" y="14"/>
                      <a:pt x="45" y="14"/>
                      <a:pt x="45" y="14"/>
                    </a:cubicBezTo>
                    <a:cubicBezTo>
                      <a:pt x="43" y="15"/>
                      <a:pt x="43" y="17"/>
                      <a:pt x="43" y="18"/>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1" name="Freeform 48"/>
              <p:cNvSpPr>
                <a:spLocks/>
              </p:cNvSpPr>
              <p:nvPr/>
            </p:nvSpPr>
            <p:spPr bwMode="auto">
              <a:xfrm>
                <a:off x="8066088" y="1262063"/>
                <a:ext cx="33338" cy="31750"/>
              </a:xfrm>
              <a:custGeom>
                <a:avLst/>
                <a:gdLst>
                  <a:gd name="T0" fmla="*/ 9 w 9"/>
                  <a:gd name="T1" fmla="*/ 6 h 9"/>
                  <a:gd name="T2" fmla="*/ 6 w 9"/>
                  <a:gd name="T3" fmla="*/ 8 h 9"/>
                  <a:gd name="T4" fmla="*/ 0 w 9"/>
                  <a:gd name="T5" fmla="*/ 8 h 9"/>
                  <a:gd name="T6" fmla="*/ 0 w 9"/>
                  <a:gd name="T7" fmla="*/ 6 h 9"/>
                  <a:gd name="T8" fmla="*/ 2 w 9"/>
                  <a:gd name="T9" fmla="*/ 2 h 9"/>
                  <a:gd name="T10" fmla="*/ 5 w 9"/>
                  <a:gd name="T11" fmla="*/ 0 h 9"/>
                  <a:gd name="T12" fmla="*/ 9 w 9"/>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6"/>
                    </a:moveTo>
                    <a:cubicBezTo>
                      <a:pt x="6" y="8"/>
                      <a:pt x="6" y="8"/>
                      <a:pt x="6" y="8"/>
                    </a:cubicBezTo>
                    <a:cubicBezTo>
                      <a:pt x="4" y="9"/>
                      <a:pt x="1" y="9"/>
                      <a:pt x="0" y="8"/>
                    </a:cubicBezTo>
                    <a:cubicBezTo>
                      <a:pt x="0" y="7"/>
                      <a:pt x="0" y="7"/>
                      <a:pt x="0" y="6"/>
                    </a:cubicBezTo>
                    <a:cubicBezTo>
                      <a:pt x="0" y="5"/>
                      <a:pt x="0" y="3"/>
                      <a:pt x="2" y="2"/>
                    </a:cubicBezTo>
                    <a:cubicBezTo>
                      <a:pt x="5" y="0"/>
                      <a:pt x="5" y="0"/>
                      <a:pt x="5" y="0"/>
                    </a:cubicBezTo>
                    <a:cubicBezTo>
                      <a:pt x="7" y="2"/>
                      <a:pt x="8" y="4"/>
                      <a:pt x="9" y="6"/>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2" name="Oval 49"/>
              <p:cNvSpPr>
                <a:spLocks noChangeArrowheads="1"/>
              </p:cNvSpPr>
              <p:nvPr/>
            </p:nvSpPr>
            <p:spPr bwMode="auto">
              <a:xfrm>
                <a:off x="7975601" y="1287463"/>
                <a:ext cx="58738" cy="53975"/>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3" name="Freeform 50"/>
              <p:cNvSpPr>
                <a:spLocks/>
              </p:cNvSpPr>
              <p:nvPr/>
            </p:nvSpPr>
            <p:spPr bwMode="auto">
              <a:xfrm>
                <a:off x="7918451" y="1254126"/>
                <a:ext cx="28575" cy="28575"/>
              </a:xfrm>
              <a:custGeom>
                <a:avLst/>
                <a:gdLst>
                  <a:gd name="T0" fmla="*/ 5 w 8"/>
                  <a:gd name="T1" fmla="*/ 1 h 8"/>
                  <a:gd name="T2" fmla="*/ 7 w 8"/>
                  <a:gd name="T3" fmla="*/ 6 h 8"/>
                  <a:gd name="T4" fmla="*/ 4 w 8"/>
                  <a:gd name="T5" fmla="*/ 8 h 8"/>
                  <a:gd name="T6" fmla="*/ 2 w 8"/>
                  <a:gd name="T7" fmla="*/ 7 h 8"/>
                  <a:gd name="T8" fmla="*/ 0 w 8"/>
                  <a:gd name="T9" fmla="*/ 6 h 8"/>
                  <a:gd name="T10" fmla="*/ 3 w 8"/>
                  <a:gd name="T11" fmla="*/ 0 h 8"/>
                  <a:gd name="T12" fmla="*/ 5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5" y="1"/>
                    </a:moveTo>
                    <a:cubicBezTo>
                      <a:pt x="7" y="3"/>
                      <a:pt x="8" y="5"/>
                      <a:pt x="7" y="6"/>
                    </a:cubicBezTo>
                    <a:cubicBezTo>
                      <a:pt x="6" y="7"/>
                      <a:pt x="5" y="8"/>
                      <a:pt x="4" y="8"/>
                    </a:cubicBezTo>
                    <a:cubicBezTo>
                      <a:pt x="3" y="8"/>
                      <a:pt x="3" y="8"/>
                      <a:pt x="2" y="7"/>
                    </a:cubicBezTo>
                    <a:cubicBezTo>
                      <a:pt x="0" y="6"/>
                      <a:pt x="0" y="6"/>
                      <a:pt x="0" y="6"/>
                    </a:cubicBezTo>
                    <a:cubicBezTo>
                      <a:pt x="1" y="4"/>
                      <a:pt x="2" y="2"/>
                      <a:pt x="3" y="0"/>
                    </a:cubicBezTo>
                    <a:lnTo>
                      <a:pt x="5" y="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4" name="Freeform 51"/>
              <p:cNvSpPr>
                <a:spLocks/>
              </p:cNvSpPr>
              <p:nvPr/>
            </p:nvSpPr>
            <p:spPr bwMode="auto">
              <a:xfrm>
                <a:off x="7813676" y="1193801"/>
                <a:ext cx="115888" cy="82550"/>
              </a:xfrm>
              <a:custGeom>
                <a:avLst/>
                <a:gdLst>
                  <a:gd name="T0" fmla="*/ 4 w 32"/>
                  <a:gd name="T1" fmla="*/ 0 h 23"/>
                  <a:gd name="T2" fmla="*/ 32 w 32"/>
                  <a:gd name="T3" fmla="*/ 17 h 23"/>
                  <a:gd name="T4" fmla="*/ 29 w 32"/>
                  <a:gd name="T5" fmla="*/ 23 h 23"/>
                  <a:gd name="T6" fmla="*/ 0 w 32"/>
                  <a:gd name="T7" fmla="*/ 5 h 23"/>
                  <a:gd name="T8" fmla="*/ 4 w 32"/>
                  <a:gd name="T9" fmla="*/ 0 h 23"/>
                </a:gdLst>
                <a:ahLst/>
                <a:cxnLst>
                  <a:cxn ang="0">
                    <a:pos x="T0" y="T1"/>
                  </a:cxn>
                  <a:cxn ang="0">
                    <a:pos x="T2" y="T3"/>
                  </a:cxn>
                  <a:cxn ang="0">
                    <a:pos x="T4" y="T5"/>
                  </a:cxn>
                  <a:cxn ang="0">
                    <a:pos x="T6" y="T7"/>
                  </a:cxn>
                  <a:cxn ang="0">
                    <a:pos x="T8" y="T9"/>
                  </a:cxn>
                </a:cxnLst>
                <a:rect l="0" t="0" r="r" b="b"/>
                <a:pathLst>
                  <a:path w="32" h="23">
                    <a:moveTo>
                      <a:pt x="4" y="0"/>
                    </a:moveTo>
                    <a:cubicBezTo>
                      <a:pt x="32" y="17"/>
                      <a:pt x="32" y="17"/>
                      <a:pt x="32" y="17"/>
                    </a:cubicBezTo>
                    <a:cubicBezTo>
                      <a:pt x="31" y="19"/>
                      <a:pt x="30" y="21"/>
                      <a:pt x="29" y="23"/>
                    </a:cubicBezTo>
                    <a:cubicBezTo>
                      <a:pt x="0" y="5"/>
                      <a:pt x="0" y="5"/>
                      <a:pt x="0" y="5"/>
                    </a:cubicBezTo>
                    <a:cubicBezTo>
                      <a:pt x="2" y="3"/>
                      <a:pt x="3" y="1"/>
                      <a:pt x="4"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5" name="Freeform 52"/>
              <p:cNvSpPr>
                <a:spLocks/>
              </p:cNvSpPr>
              <p:nvPr/>
            </p:nvSpPr>
            <p:spPr bwMode="auto">
              <a:xfrm>
                <a:off x="7796213" y="1182688"/>
                <a:ext cx="31750" cy="28575"/>
              </a:xfrm>
              <a:custGeom>
                <a:avLst/>
                <a:gdLst>
                  <a:gd name="T0" fmla="*/ 2 w 9"/>
                  <a:gd name="T1" fmla="*/ 6 h 8"/>
                  <a:gd name="T2" fmla="*/ 1 w 9"/>
                  <a:gd name="T3" fmla="*/ 1 h 8"/>
                  <a:gd name="T4" fmla="*/ 4 w 9"/>
                  <a:gd name="T5" fmla="*/ 0 h 8"/>
                  <a:gd name="T6" fmla="*/ 6 w 9"/>
                  <a:gd name="T7" fmla="*/ 0 h 8"/>
                  <a:gd name="T8" fmla="*/ 9 w 9"/>
                  <a:gd name="T9" fmla="*/ 3 h 8"/>
                  <a:gd name="T10" fmla="*/ 5 w 9"/>
                  <a:gd name="T11" fmla="*/ 8 h 8"/>
                  <a:gd name="T12" fmla="*/ 2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2" y="6"/>
                    </a:moveTo>
                    <a:cubicBezTo>
                      <a:pt x="1" y="5"/>
                      <a:pt x="0" y="3"/>
                      <a:pt x="1" y="1"/>
                    </a:cubicBezTo>
                    <a:cubicBezTo>
                      <a:pt x="1" y="0"/>
                      <a:pt x="3" y="0"/>
                      <a:pt x="4" y="0"/>
                    </a:cubicBezTo>
                    <a:cubicBezTo>
                      <a:pt x="4" y="0"/>
                      <a:pt x="5" y="0"/>
                      <a:pt x="6" y="0"/>
                    </a:cubicBezTo>
                    <a:cubicBezTo>
                      <a:pt x="9" y="3"/>
                      <a:pt x="9" y="3"/>
                      <a:pt x="9" y="3"/>
                    </a:cubicBezTo>
                    <a:cubicBezTo>
                      <a:pt x="8" y="4"/>
                      <a:pt x="7" y="6"/>
                      <a:pt x="5" y="8"/>
                    </a:cubicBezTo>
                    <a:lnTo>
                      <a:pt x="2"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6" name="Oval 53"/>
              <p:cNvSpPr>
                <a:spLocks noChangeArrowheads="1"/>
              </p:cNvSpPr>
              <p:nvPr/>
            </p:nvSpPr>
            <p:spPr bwMode="auto">
              <a:xfrm>
                <a:off x="7715251" y="1103313"/>
                <a:ext cx="44450" cy="428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7" name="Freeform 54"/>
              <p:cNvSpPr>
                <a:spLocks/>
              </p:cNvSpPr>
              <p:nvPr/>
            </p:nvSpPr>
            <p:spPr bwMode="auto">
              <a:xfrm>
                <a:off x="7680326" y="1196976"/>
                <a:ext cx="28575" cy="36513"/>
              </a:xfrm>
              <a:custGeom>
                <a:avLst/>
                <a:gdLst>
                  <a:gd name="T0" fmla="*/ 8 w 8"/>
                  <a:gd name="T1" fmla="*/ 4 h 10"/>
                  <a:gd name="T2" fmla="*/ 8 w 8"/>
                  <a:gd name="T3" fmla="*/ 5 h 10"/>
                  <a:gd name="T4" fmla="*/ 6 w 8"/>
                  <a:gd name="T5" fmla="*/ 10 h 10"/>
                  <a:gd name="T6" fmla="*/ 0 w 8"/>
                  <a:gd name="T7" fmla="*/ 7 h 10"/>
                  <a:gd name="T8" fmla="*/ 2 w 8"/>
                  <a:gd name="T9" fmla="*/ 2 h 10"/>
                  <a:gd name="T10" fmla="*/ 7 w 8"/>
                  <a:gd name="T11" fmla="*/ 0 h 10"/>
                  <a:gd name="T12" fmla="*/ 8 w 8"/>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4"/>
                    </a:moveTo>
                    <a:cubicBezTo>
                      <a:pt x="8" y="4"/>
                      <a:pt x="8" y="5"/>
                      <a:pt x="8" y="5"/>
                    </a:cubicBezTo>
                    <a:cubicBezTo>
                      <a:pt x="6" y="10"/>
                      <a:pt x="6" y="10"/>
                      <a:pt x="6" y="10"/>
                    </a:cubicBezTo>
                    <a:cubicBezTo>
                      <a:pt x="4" y="9"/>
                      <a:pt x="2" y="8"/>
                      <a:pt x="0" y="7"/>
                    </a:cubicBezTo>
                    <a:cubicBezTo>
                      <a:pt x="2" y="2"/>
                      <a:pt x="2" y="2"/>
                      <a:pt x="2" y="2"/>
                    </a:cubicBezTo>
                    <a:cubicBezTo>
                      <a:pt x="3" y="1"/>
                      <a:pt x="5" y="0"/>
                      <a:pt x="7" y="0"/>
                    </a:cubicBezTo>
                    <a:cubicBezTo>
                      <a:pt x="8" y="1"/>
                      <a:pt x="8" y="2"/>
                      <a:pt x="8" y="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8" name="Freeform 55"/>
              <p:cNvSpPr>
                <a:spLocks noEditPoints="1"/>
              </p:cNvSpPr>
              <p:nvPr/>
            </p:nvSpPr>
            <p:spPr bwMode="auto">
              <a:xfrm>
                <a:off x="7621588" y="1008063"/>
                <a:ext cx="231775" cy="231775"/>
              </a:xfrm>
              <a:custGeom>
                <a:avLst/>
                <a:gdLst>
                  <a:gd name="T0" fmla="*/ 13 w 64"/>
                  <a:gd name="T1" fmla="*/ 32 h 64"/>
                  <a:gd name="T2" fmla="*/ 32 w 64"/>
                  <a:gd name="T3" fmla="*/ 51 h 64"/>
                  <a:gd name="T4" fmla="*/ 51 w 64"/>
                  <a:gd name="T5" fmla="*/ 32 h 64"/>
                  <a:gd name="T6" fmla="*/ 32 w 64"/>
                  <a:gd name="T7" fmla="*/ 13 h 64"/>
                  <a:gd name="T8" fmla="*/ 13 w 64"/>
                  <a:gd name="T9" fmla="*/ 32 h 64"/>
                  <a:gd name="T10" fmla="*/ 50 w 64"/>
                  <a:gd name="T11" fmla="*/ 54 h 64"/>
                  <a:gd name="T12" fmla="*/ 53 w 64"/>
                  <a:gd name="T13" fmla="*/ 56 h 64"/>
                  <a:gd name="T14" fmla="*/ 32 w 64"/>
                  <a:gd name="T15" fmla="*/ 64 h 64"/>
                  <a:gd name="T16" fmla="*/ 22 w 64"/>
                  <a:gd name="T17" fmla="*/ 62 h 64"/>
                  <a:gd name="T18" fmla="*/ 24 w 64"/>
                  <a:gd name="T19" fmla="*/ 57 h 64"/>
                  <a:gd name="T20" fmla="*/ 24 w 64"/>
                  <a:gd name="T21" fmla="*/ 56 h 64"/>
                  <a:gd name="T22" fmla="*/ 23 w 64"/>
                  <a:gd name="T23" fmla="*/ 52 h 64"/>
                  <a:gd name="T24" fmla="*/ 18 w 64"/>
                  <a:gd name="T25" fmla="*/ 54 h 64"/>
                  <a:gd name="T26" fmla="*/ 16 w 64"/>
                  <a:gd name="T27" fmla="*/ 59 h 64"/>
                  <a:gd name="T28" fmla="*/ 0 w 64"/>
                  <a:gd name="T29" fmla="*/ 32 h 64"/>
                  <a:gd name="T30" fmla="*/ 32 w 64"/>
                  <a:gd name="T31" fmla="*/ 0 h 64"/>
                  <a:gd name="T32" fmla="*/ 64 w 64"/>
                  <a:gd name="T33" fmla="*/ 32 h 64"/>
                  <a:gd name="T34" fmla="*/ 57 w 64"/>
                  <a:gd name="T35" fmla="*/ 51 h 64"/>
                  <a:gd name="T36" fmla="*/ 54 w 64"/>
                  <a:gd name="T37" fmla="*/ 48 h 64"/>
                  <a:gd name="T38" fmla="*/ 52 w 64"/>
                  <a:gd name="T39" fmla="*/ 48 h 64"/>
                  <a:gd name="T40" fmla="*/ 49 w 64"/>
                  <a:gd name="T41" fmla="*/ 49 h 64"/>
                  <a:gd name="T42" fmla="*/ 50 w 64"/>
                  <a:gd name="T4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64">
                    <a:moveTo>
                      <a:pt x="13" y="32"/>
                    </a:moveTo>
                    <a:cubicBezTo>
                      <a:pt x="13" y="42"/>
                      <a:pt x="22" y="51"/>
                      <a:pt x="32" y="51"/>
                    </a:cubicBezTo>
                    <a:cubicBezTo>
                      <a:pt x="42" y="51"/>
                      <a:pt x="51" y="42"/>
                      <a:pt x="51" y="32"/>
                    </a:cubicBezTo>
                    <a:cubicBezTo>
                      <a:pt x="51" y="22"/>
                      <a:pt x="42" y="13"/>
                      <a:pt x="32" y="13"/>
                    </a:cubicBezTo>
                    <a:cubicBezTo>
                      <a:pt x="22" y="13"/>
                      <a:pt x="13" y="22"/>
                      <a:pt x="13" y="32"/>
                    </a:cubicBezTo>
                    <a:close/>
                    <a:moveTo>
                      <a:pt x="50" y="54"/>
                    </a:moveTo>
                    <a:cubicBezTo>
                      <a:pt x="53" y="56"/>
                      <a:pt x="53" y="56"/>
                      <a:pt x="53" y="56"/>
                    </a:cubicBezTo>
                    <a:cubicBezTo>
                      <a:pt x="47" y="61"/>
                      <a:pt x="40" y="64"/>
                      <a:pt x="32" y="64"/>
                    </a:cubicBezTo>
                    <a:cubicBezTo>
                      <a:pt x="28" y="64"/>
                      <a:pt x="25" y="63"/>
                      <a:pt x="22" y="62"/>
                    </a:cubicBezTo>
                    <a:cubicBezTo>
                      <a:pt x="24" y="57"/>
                      <a:pt x="24" y="57"/>
                      <a:pt x="24" y="57"/>
                    </a:cubicBezTo>
                    <a:cubicBezTo>
                      <a:pt x="24" y="57"/>
                      <a:pt x="24" y="56"/>
                      <a:pt x="24" y="56"/>
                    </a:cubicBezTo>
                    <a:cubicBezTo>
                      <a:pt x="24" y="54"/>
                      <a:pt x="24" y="53"/>
                      <a:pt x="23" y="52"/>
                    </a:cubicBezTo>
                    <a:cubicBezTo>
                      <a:pt x="21" y="52"/>
                      <a:pt x="19" y="53"/>
                      <a:pt x="18" y="54"/>
                    </a:cubicBezTo>
                    <a:cubicBezTo>
                      <a:pt x="16" y="59"/>
                      <a:pt x="16" y="59"/>
                      <a:pt x="16" y="59"/>
                    </a:cubicBezTo>
                    <a:cubicBezTo>
                      <a:pt x="7" y="54"/>
                      <a:pt x="0" y="44"/>
                      <a:pt x="0" y="32"/>
                    </a:cubicBezTo>
                    <a:cubicBezTo>
                      <a:pt x="0" y="15"/>
                      <a:pt x="14" y="0"/>
                      <a:pt x="32" y="0"/>
                    </a:cubicBezTo>
                    <a:cubicBezTo>
                      <a:pt x="49" y="0"/>
                      <a:pt x="64" y="15"/>
                      <a:pt x="64" y="32"/>
                    </a:cubicBezTo>
                    <a:cubicBezTo>
                      <a:pt x="64" y="39"/>
                      <a:pt x="61" y="45"/>
                      <a:pt x="57" y="51"/>
                    </a:cubicBezTo>
                    <a:cubicBezTo>
                      <a:pt x="54" y="48"/>
                      <a:pt x="54" y="48"/>
                      <a:pt x="54" y="48"/>
                    </a:cubicBezTo>
                    <a:cubicBezTo>
                      <a:pt x="53" y="48"/>
                      <a:pt x="52" y="48"/>
                      <a:pt x="52" y="48"/>
                    </a:cubicBezTo>
                    <a:cubicBezTo>
                      <a:pt x="51" y="48"/>
                      <a:pt x="49" y="48"/>
                      <a:pt x="49" y="49"/>
                    </a:cubicBezTo>
                    <a:cubicBezTo>
                      <a:pt x="48" y="51"/>
                      <a:pt x="49" y="53"/>
                      <a:pt x="50" y="5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49" name="Freeform 56"/>
              <p:cNvSpPr>
                <a:spLocks/>
              </p:cNvSpPr>
              <p:nvPr/>
            </p:nvSpPr>
            <p:spPr bwMode="auto">
              <a:xfrm>
                <a:off x="7626351" y="1222376"/>
                <a:ext cx="74613" cy="119063"/>
              </a:xfrm>
              <a:custGeom>
                <a:avLst/>
                <a:gdLst>
                  <a:gd name="T0" fmla="*/ 21 w 21"/>
                  <a:gd name="T1" fmla="*/ 3 h 33"/>
                  <a:gd name="T2" fmla="*/ 6 w 21"/>
                  <a:gd name="T3" fmla="*/ 33 h 33"/>
                  <a:gd name="T4" fmla="*/ 0 w 21"/>
                  <a:gd name="T5" fmla="*/ 30 h 33"/>
                  <a:gd name="T6" fmla="*/ 15 w 21"/>
                  <a:gd name="T7" fmla="*/ 0 h 33"/>
                  <a:gd name="T8" fmla="*/ 21 w 21"/>
                  <a:gd name="T9" fmla="*/ 3 h 33"/>
                </a:gdLst>
                <a:ahLst/>
                <a:cxnLst>
                  <a:cxn ang="0">
                    <a:pos x="T0" y="T1"/>
                  </a:cxn>
                  <a:cxn ang="0">
                    <a:pos x="T2" y="T3"/>
                  </a:cxn>
                  <a:cxn ang="0">
                    <a:pos x="T4" y="T5"/>
                  </a:cxn>
                  <a:cxn ang="0">
                    <a:pos x="T6" y="T7"/>
                  </a:cxn>
                  <a:cxn ang="0">
                    <a:pos x="T8" y="T9"/>
                  </a:cxn>
                </a:cxnLst>
                <a:rect l="0" t="0" r="r" b="b"/>
                <a:pathLst>
                  <a:path w="21" h="33">
                    <a:moveTo>
                      <a:pt x="21" y="3"/>
                    </a:moveTo>
                    <a:cubicBezTo>
                      <a:pt x="6" y="33"/>
                      <a:pt x="6" y="33"/>
                      <a:pt x="6" y="33"/>
                    </a:cubicBezTo>
                    <a:cubicBezTo>
                      <a:pt x="4" y="32"/>
                      <a:pt x="2" y="31"/>
                      <a:pt x="0" y="30"/>
                    </a:cubicBezTo>
                    <a:cubicBezTo>
                      <a:pt x="15" y="0"/>
                      <a:pt x="15" y="0"/>
                      <a:pt x="15" y="0"/>
                    </a:cubicBezTo>
                    <a:cubicBezTo>
                      <a:pt x="17" y="1"/>
                      <a:pt x="19" y="2"/>
                      <a:pt x="21" y="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0" name="Freeform 57"/>
              <p:cNvSpPr>
                <a:spLocks noEditPoints="1"/>
              </p:cNvSpPr>
              <p:nvPr/>
            </p:nvSpPr>
            <p:spPr bwMode="auto">
              <a:xfrm>
                <a:off x="7542213" y="1330326"/>
                <a:ext cx="133350" cy="130175"/>
              </a:xfrm>
              <a:custGeom>
                <a:avLst/>
                <a:gdLst>
                  <a:gd name="T0" fmla="*/ 29 w 37"/>
                  <a:gd name="T1" fmla="*/ 18 h 36"/>
                  <a:gd name="T2" fmla="*/ 19 w 37"/>
                  <a:gd name="T3" fmla="*/ 7 h 36"/>
                  <a:gd name="T4" fmla="*/ 8 w 37"/>
                  <a:gd name="T5" fmla="*/ 18 h 36"/>
                  <a:gd name="T6" fmla="*/ 19 w 37"/>
                  <a:gd name="T7" fmla="*/ 29 h 36"/>
                  <a:gd name="T8" fmla="*/ 29 w 37"/>
                  <a:gd name="T9" fmla="*/ 18 h 36"/>
                  <a:gd name="T10" fmla="*/ 19 w 37"/>
                  <a:gd name="T11" fmla="*/ 0 h 36"/>
                  <a:gd name="T12" fmla="*/ 23 w 37"/>
                  <a:gd name="T13" fmla="*/ 0 h 36"/>
                  <a:gd name="T14" fmla="*/ 23 w 37"/>
                  <a:gd name="T15" fmla="*/ 1 h 36"/>
                  <a:gd name="T16" fmla="*/ 22 w 37"/>
                  <a:gd name="T17" fmla="*/ 3 h 36"/>
                  <a:gd name="T18" fmla="*/ 24 w 37"/>
                  <a:gd name="T19" fmla="*/ 6 h 36"/>
                  <a:gd name="T20" fmla="*/ 29 w 37"/>
                  <a:gd name="T21" fmla="*/ 4 h 36"/>
                  <a:gd name="T22" fmla="*/ 29 w 37"/>
                  <a:gd name="T23" fmla="*/ 3 h 36"/>
                  <a:gd name="T24" fmla="*/ 37 w 37"/>
                  <a:gd name="T25" fmla="*/ 18 h 36"/>
                  <a:gd name="T26" fmla="*/ 19 w 37"/>
                  <a:gd name="T27" fmla="*/ 36 h 36"/>
                  <a:gd name="T28" fmla="*/ 0 w 37"/>
                  <a:gd name="T29" fmla="*/ 18 h 36"/>
                  <a:gd name="T30" fmla="*/ 19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29" y="18"/>
                    </a:moveTo>
                    <a:cubicBezTo>
                      <a:pt x="29" y="12"/>
                      <a:pt x="24" y="7"/>
                      <a:pt x="19" y="7"/>
                    </a:cubicBezTo>
                    <a:cubicBezTo>
                      <a:pt x="13" y="7"/>
                      <a:pt x="8" y="12"/>
                      <a:pt x="8" y="18"/>
                    </a:cubicBezTo>
                    <a:cubicBezTo>
                      <a:pt x="8" y="24"/>
                      <a:pt x="13" y="29"/>
                      <a:pt x="19" y="29"/>
                    </a:cubicBezTo>
                    <a:cubicBezTo>
                      <a:pt x="24" y="29"/>
                      <a:pt x="29" y="24"/>
                      <a:pt x="29" y="18"/>
                    </a:cubicBezTo>
                    <a:close/>
                    <a:moveTo>
                      <a:pt x="19" y="0"/>
                    </a:moveTo>
                    <a:cubicBezTo>
                      <a:pt x="20" y="0"/>
                      <a:pt x="22" y="0"/>
                      <a:pt x="23" y="0"/>
                    </a:cubicBezTo>
                    <a:cubicBezTo>
                      <a:pt x="23" y="1"/>
                      <a:pt x="23" y="1"/>
                      <a:pt x="23" y="1"/>
                    </a:cubicBezTo>
                    <a:cubicBezTo>
                      <a:pt x="23" y="2"/>
                      <a:pt x="22" y="2"/>
                      <a:pt x="22" y="3"/>
                    </a:cubicBezTo>
                    <a:cubicBezTo>
                      <a:pt x="22" y="4"/>
                      <a:pt x="23" y="6"/>
                      <a:pt x="24" y="6"/>
                    </a:cubicBezTo>
                    <a:cubicBezTo>
                      <a:pt x="26" y="7"/>
                      <a:pt x="28" y="6"/>
                      <a:pt x="29" y="4"/>
                    </a:cubicBezTo>
                    <a:cubicBezTo>
                      <a:pt x="29" y="3"/>
                      <a:pt x="29" y="3"/>
                      <a:pt x="29" y="3"/>
                    </a:cubicBezTo>
                    <a:cubicBezTo>
                      <a:pt x="34" y="7"/>
                      <a:pt x="37" y="12"/>
                      <a:pt x="37" y="18"/>
                    </a:cubicBezTo>
                    <a:cubicBezTo>
                      <a:pt x="37" y="28"/>
                      <a:pt x="29" y="36"/>
                      <a:pt x="19" y="36"/>
                    </a:cubicBezTo>
                    <a:cubicBezTo>
                      <a:pt x="9" y="36"/>
                      <a:pt x="0" y="28"/>
                      <a:pt x="0" y="18"/>
                    </a:cubicBezTo>
                    <a:cubicBezTo>
                      <a:pt x="0" y="8"/>
                      <a:pt x="9" y="0"/>
                      <a:pt x="19"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1" name="Freeform 58"/>
              <p:cNvSpPr>
                <a:spLocks/>
              </p:cNvSpPr>
              <p:nvPr/>
            </p:nvSpPr>
            <p:spPr bwMode="auto">
              <a:xfrm>
                <a:off x="7621588" y="1330326"/>
                <a:ext cx="25400" cy="25400"/>
              </a:xfrm>
              <a:custGeom>
                <a:avLst/>
                <a:gdLst>
                  <a:gd name="T0" fmla="*/ 7 w 7"/>
                  <a:gd name="T1" fmla="*/ 4 h 7"/>
                  <a:gd name="T2" fmla="*/ 2 w 7"/>
                  <a:gd name="T3" fmla="*/ 6 h 7"/>
                  <a:gd name="T4" fmla="*/ 0 w 7"/>
                  <a:gd name="T5" fmla="*/ 3 h 7"/>
                  <a:gd name="T6" fmla="*/ 1 w 7"/>
                  <a:gd name="T7" fmla="*/ 1 h 7"/>
                  <a:gd name="T8" fmla="*/ 1 w 7"/>
                  <a:gd name="T9" fmla="*/ 0 h 7"/>
                  <a:gd name="T10" fmla="*/ 7 w 7"/>
                  <a:gd name="T11" fmla="*/ 3 h 7"/>
                  <a:gd name="T12" fmla="*/ 7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7" y="4"/>
                    </a:moveTo>
                    <a:cubicBezTo>
                      <a:pt x="6" y="6"/>
                      <a:pt x="4" y="7"/>
                      <a:pt x="2" y="6"/>
                    </a:cubicBezTo>
                    <a:cubicBezTo>
                      <a:pt x="1" y="6"/>
                      <a:pt x="0" y="4"/>
                      <a:pt x="0" y="3"/>
                    </a:cubicBezTo>
                    <a:cubicBezTo>
                      <a:pt x="0" y="2"/>
                      <a:pt x="1" y="2"/>
                      <a:pt x="1" y="1"/>
                    </a:cubicBezTo>
                    <a:cubicBezTo>
                      <a:pt x="1" y="0"/>
                      <a:pt x="1" y="0"/>
                      <a:pt x="1" y="0"/>
                    </a:cubicBezTo>
                    <a:cubicBezTo>
                      <a:pt x="3" y="1"/>
                      <a:pt x="5" y="2"/>
                      <a:pt x="7" y="3"/>
                    </a:cubicBezTo>
                    <a:lnTo>
                      <a:pt x="7" y="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2" name="Oval 59"/>
              <p:cNvSpPr>
                <a:spLocks noChangeArrowheads="1"/>
              </p:cNvSpPr>
              <p:nvPr/>
            </p:nvSpPr>
            <p:spPr bwMode="auto">
              <a:xfrm>
                <a:off x="7593013" y="1377951"/>
                <a:ext cx="33338"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sp>
          <p:nvSpPr>
            <p:cNvPr id="135" name="TextBox 288"/>
            <p:cNvSpPr txBox="1"/>
            <p:nvPr/>
          </p:nvSpPr>
          <p:spPr>
            <a:xfrm>
              <a:off x="6694199" y="2193969"/>
              <a:ext cx="60529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迎新路</a:t>
              </a:r>
              <a:r>
                <a:rPr lang="zh-CN" altLang="en-US" sz="1000" dirty="0" smtClean="0">
                  <a:latin typeface="微软雅黑" panose="020B0503020204020204" pitchFamily="34" charset="-122"/>
                  <a:ea typeface="微软雅黑" panose="020B0503020204020204" pitchFamily="34" charset="-122"/>
                </a:rPr>
                <a:t>径</a:t>
              </a:r>
              <a:endParaRPr lang="en-US" altLang="zh-CN" sz="1000" dirty="0" smtClean="0">
                <a:latin typeface="微软雅黑" panose="020B0503020204020204" pitchFamily="34" charset="-122"/>
                <a:ea typeface="微软雅黑" panose="020B0503020204020204" pitchFamily="34" charset="-122"/>
              </a:endParaRPr>
            </a:p>
            <a:p>
              <a:pPr algn="ctr" defTabSz="914237"/>
              <a:r>
                <a:rPr lang="zh-CN" altLang="en-US" sz="1000" dirty="0" smtClean="0">
                  <a:latin typeface="微软雅黑" panose="020B0503020204020204" pitchFamily="34" charset="-122"/>
                  <a:ea typeface="微软雅黑" panose="020B0503020204020204" pitchFamily="34" charset="-122"/>
                </a:rPr>
                <a:t>提</a:t>
              </a:r>
              <a:r>
                <a:rPr lang="zh-CN" altLang="en-US" sz="1000" dirty="0">
                  <a:latin typeface="微软雅黑" panose="020B0503020204020204" pitchFamily="34" charset="-122"/>
                  <a:ea typeface="微软雅黑" panose="020B0503020204020204" pitchFamily="34" charset="-122"/>
                </a:rPr>
                <a:t>前规划</a:t>
              </a:r>
            </a:p>
          </p:txBody>
        </p:sp>
      </p:grpSp>
      <p:sp>
        <p:nvSpPr>
          <p:cNvPr id="153" name="TextBox 234"/>
          <p:cNvSpPr txBox="1"/>
          <p:nvPr/>
        </p:nvSpPr>
        <p:spPr>
          <a:xfrm>
            <a:off x="2778671" y="4052148"/>
            <a:ext cx="60529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网络安全</a:t>
            </a:r>
            <a:endParaRPr lang="en-US" altLang="zh-CN" sz="1000" dirty="0">
              <a:latin typeface="微软雅黑" panose="020B0503020204020204" pitchFamily="34" charset="-122"/>
              <a:ea typeface="微软雅黑" panose="020B0503020204020204" pitchFamily="34" charset="-122"/>
            </a:endParaRPr>
          </a:p>
          <a:p>
            <a:pPr algn="ctr" defTabSz="914237"/>
            <a:r>
              <a:rPr lang="zh-CN" altLang="en-US" sz="1000" dirty="0">
                <a:latin typeface="微软雅黑" panose="020B0503020204020204" pitchFamily="34" charset="-122"/>
                <a:ea typeface="微软雅黑" panose="020B0503020204020204" pitchFamily="34" charset="-122"/>
              </a:rPr>
              <a:t>态势感知</a:t>
            </a:r>
          </a:p>
        </p:txBody>
      </p:sp>
      <p:sp>
        <p:nvSpPr>
          <p:cNvPr id="154" name="Freeform 124"/>
          <p:cNvSpPr>
            <a:spLocks/>
          </p:cNvSpPr>
          <p:nvPr/>
        </p:nvSpPr>
        <p:spPr bwMode="auto">
          <a:xfrm>
            <a:off x="3055345" y="3996973"/>
            <a:ext cx="336550" cy="22225"/>
          </a:xfrm>
          <a:custGeom>
            <a:avLst/>
            <a:gdLst>
              <a:gd name="T0" fmla="*/ 89 w 93"/>
              <a:gd name="T1" fmla="*/ 4 h 6"/>
              <a:gd name="T2" fmla="*/ 83 w 93"/>
              <a:gd name="T3" fmla="*/ 6 h 6"/>
              <a:gd name="T4" fmla="*/ 50 w 93"/>
              <a:gd name="T5" fmla="*/ 6 h 6"/>
              <a:gd name="T6" fmla="*/ 42 w 93"/>
              <a:gd name="T7" fmla="*/ 6 h 6"/>
              <a:gd name="T8" fmla="*/ 10 w 93"/>
              <a:gd name="T9" fmla="*/ 6 h 6"/>
              <a:gd name="T10" fmla="*/ 4 w 93"/>
              <a:gd name="T11" fmla="*/ 4 h 6"/>
              <a:gd name="T12" fmla="*/ 12 w 93"/>
              <a:gd name="T13" fmla="*/ 0 h 6"/>
              <a:gd name="T14" fmla="*/ 46 w 93"/>
              <a:gd name="T15" fmla="*/ 0 h 6"/>
              <a:gd name="T16" fmla="*/ 46 w 93"/>
              <a:gd name="T17" fmla="*/ 0 h 6"/>
              <a:gd name="T18" fmla="*/ 80 w 93"/>
              <a:gd name="T19" fmla="*/ 0 h 6"/>
              <a:gd name="T20" fmla="*/ 89 w 93"/>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6">
                <a:moveTo>
                  <a:pt x="89" y="4"/>
                </a:moveTo>
                <a:cubicBezTo>
                  <a:pt x="89" y="4"/>
                  <a:pt x="93" y="6"/>
                  <a:pt x="83" y="6"/>
                </a:cubicBezTo>
                <a:cubicBezTo>
                  <a:pt x="73" y="6"/>
                  <a:pt x="50" y="6"/>
                  <a:pt x="50" y="6"/>
                </a:cubicBezTo>
                <a:cubicBezTo>
                  <a:pt x="42" y="6"/>
                  <a:pt x="42" y="6"/>
                  <a:pt x="42" y="6"/>
                </a:cubicBezTo>
                <a:cubicBezTo>
                  <a:pt x="42" y="6"/>
                  <a:pt x="19" y="6"/>
                  <a:pt x="10" y="6"/>
                </a:cubicBezTo>
                <a:cubicBezTo>
                  <a:pt x="0" y="6"/>
                  <a:pt x="4" y="4"/>
                  <a:pt x="4" y="4"/>
                </a:cubicBezTo>
                <a:cubicBezTo>
                  <a:pt x="12" y="0"/>
                  <a:pt x="12" y="0"/>
                  <a:pt x="12" y="0"/>
                </a:cubicBezTo>
                <a:cubicBezTo>
                  <a:pt x="46" y="0"/>
                  <a:pt x="46" y="0"/>
                  <a:pt x="46" y="0"/>
                </a:cubicBezTo>
                <a:cubicBezTo>
                  <a:pt x="46" y="0"/>
                  <a:pt x="46" y="0"/>
                  <a:pt x="46" y="0"/>
                </a:cubicBezTo>
                <a:cubicBezTo>
                  <a:pt x="80" y="0"/>
                  <a:pt x="80" y="0"/>
                  <a:pt x="80" y="0"/>
                </a:cubicBezTo>
                <a:lnTo>
                  <a:pt x="89" y="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5" name="Freeform 125"/>
          <p:cNvSpPr>
            <a:spLocks noEditPoints="1"/>
          </p:cNvSpPr>
          <p:nvPr/>
        </p:nvSpPr>
        <p:spPr bwMode="auto">
          <a:xfrm>
            <a:off x="3101383" y="3812823"/>
            <a:ext cx="242888" cy="173038"/>
          </a:xfrm>
          <a:custGeom>
            <a:avLst/>
            <a:gdLst>
              <a:gd name="T0" fmla="*/ 3 w 67"/>
              <a:gd name="T1" fmla="*/ 0 h 48"/>
              <a:gd name="T2" fmla="*/ 63 w 67"/>
              <a:gd name="T3" fmla="*/ 0 h 48"/>
              <a:gd name="T4" fmla="*/ 67 w 67"/>
              <a:gd name="T5" fmla="*/ 4 h 48"/>
              <a:gd name="T6" fmla="*/ 67 w 67"/>
              <a:gd name="T7" fmla="*/ 44 h 48"/>
              <a:gd name="T8" fmla="*/ 63 w 67"/>
              <a:gd name="T9" fmla="*/ 48 h 48"/>
              <a:gd name="T10" fmla="*/ 3 w 67"/>
              <a:gd name="T11" fmla="*/ 48 h 48"/>
              <a:gd name="T12" fmla="*/ 0 w 67"/>
              <a:gd name="T13" fmla="*/ 44 h 48"/>
              <a:gd name="T14" fmla="*/ 0 w 67"/>
              <a:gd name="T15" fmla="*/ 4 h 48"/>
              <a:gd name="T16" fmla="*/ 3 w 67"/>
              <a:gd name="T17" fmla="*/ 0 h 48"/>
              <a:gd name="T18" fmla="*/ 30 w 67"/>
              <a:gd name="T19" fmla="*/ 2 h 48"/>
              <a:gd name="T20" fmla="*/ 29 w 67"/>
              <a:gd name="T21" fmla="*/ 3 h 48"/>
              <a:gd name="T22" fmla="*/ 30 w 67"/>
              <a:gd name="T23" fmla="*/ 4 h 48"/>
              <a:gd name="T24" fmla="*/ 36 w 67"/>
              <a:gd name="T25" fmla="*/ 4 h 48"/>
              <a:gd name="T26" fmla="*/ 37 w 67"/>
              <a:gd name="T27" fmla="*/ 3 h 48"/>
              <a:gd name="T28" fmla="*/ 36 w 67"/>
              <a:gd name="T29" fmla="*/ 2 h 48"/>
              <a:gd name="T30" fmla="*/ 30 w 67"/>
              <a:gd name="T31" fmla="*/ 2 h 48"/>
              <a:gd name="T32" fmla="*/ 60 w 67"/>
              <a:gd name="T33" fmla="*/ 6 h 48"/>
              <a:gd name="T34" fmla="*/ 6 w 67"/>
              <a:gd name="T35" fmla="*/ 6 h 48"/>
              <a:gd name="T36" fmla="*/ 6 w 67"/>
              <a:gd name="T37" fmla="*/ 41 h 48"/>
              <a:gd name="T38" fmla="*/ 60 w 67"/>
              <a:gd name="T39" fmla="*/ 41 h 48"/>
              <a:gd name="T40" fmla="*/ 60 w 67"/>
              <a:gd name="T41"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48">
                <a:moveTo>
                  <a:pt x="3" y="0"/>
                </a:moveTo>
                <a:cubicBezTo>
                  <a:pt x="63" y="0"/>
                  <a:pt x="63" y="0"/>
                  <a:pt x="63" y="0"/>
                </a:cubicBezTo>
                <a:cubicBezTo>
                  <a:pt x="66" y="0"/>
                  <a:pt x="67" y="2"/>
                  <a:pt x="67" y="4"/>
                </a:cubicBezTo>
                <a:cubicBezTo>
                  <a:pt x="67" y="44"/>
                  <a:pt x="67" y="44"/>
                  <a:pt x="67" y="44"/>
                </a:cubicBezTo>
                <a:cubicBezTo>
                  <a:pt x="67" y="46"/>
                  <a:pt x="66" y="48"/>
                  <a:pt x="63" y="48"/>
                </a:cubicBezTo>
                <a:cubicBezTo>
                  <a:pt x="3" y="48"/>
                  <a:pt x="3" y="48"/>
                  <a:pt x="3" y="48"/>
                </a:cubicBezTo>
                <a:cubicBezTo>
                  <a:pt x="1" y="48"/>
                  <a:pt x="0" y="46"/>
                  <a:pt x="0" y="44"/>
                </a:cubicBezTo>
                <a:cubicBezTo>
                  <a:pt x="0" y="4"/>
                  <a:pt x="0" y="4"/>
                  <a:pt x="0" y="4"/>
                </a:cubicBezTo>
                <a:cubicBezTo>
                  <a:pt x="0" y="2"/>
                  <a:pt x="1" y="0"/>
                  <a:pt x="3" y="0"/>
                </a:cubicBezTo>
                <a:close/>
                <a:moveTo>
                  <a:pt x="30" y="2"/>
                </a:moveTo>
                <a:cubicBezTo>
                  <a:pt x="30" y="2"/>
                  <a:pt x="29" y="3"/>
                  <a:pt x="29" y="3"/>
                </a:cubicBezTo>
                <a:cubicBezTo>
                  <a:pt x="29" y="4"/>
                  <a:pt x="30" y="4"/>
                  <a:pt x="30" y="4"/>
                </a:cubicBezTo>
                <a:cubicBezTo>
                  <a:pt x="36" y="4"/>
                  <a:pt x="36" y="4"/>
                  <a:pt x="36" y="4"/>
                </a:cubicBezTo>
                <a:cubicBezTo>
                  <a:pt x="37" y="4"/>
                  <a:pt x="37" y="4"/>
                  <a:pt x="37" y="3"/>
                </a:cubicBezTo>
                <a:cubicBezTo>
                  <a:pt x="37" y="3"/>
                  <a:pt x="37" y="2"/>
                  <a:pt x="36" y="2"/>
                </a:cubicBezTo>
                <a:lnTo>
                  <a:pt x="30" y="2"/>
                </a:lnTo>
                <a:close/>
                <a:moveTo>
                  <a:pt x="60" y="6"/>
                </a:moveTo>
                <a:cubicBezTo>
                  <a:pt x="6" y="6"/>
                  <a:pt x="6" y="6"/>
                  <a:pt x="6" y="6"/>
                </a:cubicBezTo>
                <a:cubicBezTo>
                  <a:pt x="6" y="41"/>
                  <a:pt x="6" y="41"/>
                  <a:pt x="6" y="41"/>
                </a:cubicBezTo>
                <a:cubicBezTo>
                  <a:pt x="60" y="41"/>
                  <a:pt x="60" y="41"/>
                  <a:pt x="60" y="41"/>
                </a:cubicBezTo>
                <a:lnTo>
                  <a:pt x="60" y="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6" name="Oval 126"/>
          <p:cNvSpPr>
            <a:spLocks noChangeArrowheads="1"/>
          </p:cNvSpPr>
          <p:nvPr/>
        </p:nvSpPr>
        <p:spPr bwMode="auto">
          <a:xfrm>
            <a:off x="3166470" y="3549298"/>
            <a:ext cx="33338"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7" name="Oval 127"/>
          <p:cNvSpPr>
            <a:spLocks noChangeArrowheads="1"/>
          </p:cNvSpPr>
          <p:nvPr/>
        </p:nvSpPr>
        <p:spPr bwMode="auto">
          <a:xfrm>
            <a:off x="3166470" y="3600098"/>
            <a:ext cx="33338"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8" name="Oval 128"/>
          <p:cNvSpPr>
            <a:spLocks noChangeArrowheads="1"/>
          </p:cNvSpPr>
          <p:nvPr/>
        </p:nvSpPr>
        <p:spPr bwMode="auto">
          <a:xfrm>
            <a:off x="3166470" y="3649310"/>
            <a:ext cx="33338" cy="3333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59" name="Oval 129"/>
          <p:cNvSpPr>
            <a:spLocks noChangeArrowheads="1"/>
          </p:cNvSpPr>
          <p:nvPr/>
        </p:nvSpPr>
        <p:spPr bwMode="auto">
          <a:xfrm>
            <a:off x="3166470" y="3700110"/>
            <a:ext cx="33338" cy="3333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0" name="Oval 130"/>
          <p:cNvSpPr>
            <a:spLocks noChangeArrowheads="1"/>
          </p:cNvSpPr>
          <p:nvPr/>
        </p:nvSpPr>
        <p:spPr bwMode="auto">
          <a:xfrm>
            <a:off x="3166470" y="3750910"/>
            <a:ext cx="33338" cy="3651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1" name="Oval 131"/>
          <p:cNvSpPr>
            <a:spLocks noChangeArrowheads="1"/>
          </p:cNvSpPr>
          <p:nvPr/>
        </p:nvSpPr>
        <p:spPr bwMode="auto">
          <a:xfrm>
            <a:off x="3117258" y="3549298"/>
            <a:ext cx="31750"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2" name="Oval 132"/>
          <p:cNvSpPr>
            <a:spLocks noChangeArrowheads="1"/>
          </p:cNvSpPr>
          <p:nvPr/>
        </p:nvSpPr>
        <p:spPr bwMode="auto">
          <a:xfrm>
            <a:off x="3066458" y="3549298"/>
            <a:ext cx="31750"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3" name="Freeform 133"/>
          <p:cNvSpPr>
            <a:spLocks/>
          </p:cNvSpPr>
          <p:nvPr/>
        </p:nvSpPr>
        <p:spPr bwMode="auto">
          <a:xfrm>
            <a:off x="2712445" y="3719160"/>
            <a:ext cx="334963" cy="20638"/>
          </a:xfrm>
          <a:custGeom>
            <a:avLst/>
            <a:gdLst>
              <a:gd name="T0" fmla="*/ 89 w 93"/>
              <a:gd name="T1" fmla="*/ 3 h 6"/>
              <a:gd name="T2" fmla="*/ 83 w 93"/>
              <a:gd name="T3" fmla="*/ 6 h 6"/>
              <a:gd name="T4" fmla="*/ 50 w 93"/>
              <a:gd name="T5" fmla="*/ 6 h 6"/>
              <a:gd name="T6" fmla="*/ 43 w 93"/>
              <a:gd name="T7" fmla="*/ 6 h 6"/>
              <a:gd name="T8" fmla="*/ 10 w 93"/>
              <a:gd name="T9" fmla="*/ 6 h 6"/>
              <a:gd name="T10" fmla="*/ 4 w 93"/>
              <a:gd name="T11" fmla="*/ 3 h 6"/>
              <a:gd name="T12" fmla="*/ 12 w 93"/>
              <a:gd name="T13" fmla="*/ 0 h 6"/>
              <a:gd name="T14" fmla="*/ 46 w 93"/>
              <a:gd name="T15" fmla="*/ 0 h 6"/>
              <a:gd name="T16" fmla="*/ 47 w 93"/>
              <a:gd name="T17" fmla="*/ 0 h 6"/>
              <a:gd name="T18" fmla="*/ 81 w 93"/>
              <a:gd name="T19" fmla="*/ 0 h 6"/>
              <a:gd name="T20" fmla="*/ 89 w 93"/>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6">
                <a:moveTo>
                  <a:pt x="89" y="3"/>
                </a:moveTo>
                <a:cubicBezTo>
                  <a:pt x="89" y="3"/>
                  <a:pt x="93" y="6"/>
                  <a:pt x="83" y="6"/>
                </a:cubicBezTo>
                <a:cubicBezTo>
                  <a:pt x="73" y="6"/>
                  <a:pt x="50" y="6"/>
                  <a:pt x="50" y="6"/>
                </a:cubicBezTo>
                <a:cubicBezTo>
                  <a:pt x="43" y="6"/>
                  <a:pt x="43" y="6"/>
                  <a:pt x="43" y="6"/>
                </a:cubicBezTo>
                <a:cubicBezTo>
                  <a:pt x="43" y="6"/>
                  <a:pt x="20" y="6"/>
                  <a:pt x="10" y="6"/>
                </a:cubicBezTo>
                <a:cubicBezTo>
                  <a:pt x="0" y="6"/>
                  <a:pt x="4" y="3"/>
                  <a:pt x="4" y="3"/>
                </a:cubicBezTo>
                <a:cubicBezTo>
                  <a:pt x="12" y="0"/>
                  <a:pt x="12" y="0"/>
                  <a:pt x="12" y="0"/>
                </a:cubicBezTo>
                <a:cubicBezTo>
                  <a:pt x="46" y="0"/>
                  <a:pt x="46" y="0"/>
                  <a:pt x="46" y="0"/>
                </a:cubicBezTo>
                <a:cubicBezTo>
                  <a:pt x="47" y="0"/>
                  <a:pt x="47" y="0"/>
                  <a:pt x="47" y="0"/>
                </a:cubicBezTo>
                <a:cubicBezTo>
                  <a:pt x="81" y="0"/>
                  <a:pt x="81" y="0"/>
                  <a:pt x="81" y="0"/>
                </a:cubicBezTo>
                <a:lnTo>
                  <a:pt x="89"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4" name="Oval 134"/>
          <p:cNvSpPr>
            <a:spLocks noChangeArrowheads="1"/>
          </p:cNvSpPr>
          <p:nvPr/>
        </p:nvSpPr>
        <p:spPr bwMode="auto">
          <a:xfrm>
            <a:off x="2982320" y="3968398"/>
            <a:ext cx="33338"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5" name="Oval 135"/>
          <p:cNvSpPr>
            <a:spLocks noChangeArrowheads="1"/>
          </p:cNvSpPr>
          <p:nvPr/>
        </p:nvSpPr>
        <p:spPr bwMode="auto">
          <a:xfrm>
            <a:off x="2931520" y="3968398"/>
            <a:ext cx="33338"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6" name="Oval 136"/>
          <p:cNvSpPr>
            <a:spLocks noChangeArrowheads="1"/>
          </p:cNvSpPr>
          <p:nvPr/>
        </p:nvSpPr>
        <p:spPr bwMode="auto">
          <a:xfrm>
            <a:off x="2882308" y="3762023"/>
            <a:ext cx="31750" cy="3651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7" name="Oval 137"/>
          <p:cNvSpPr>
            <a:spLocks noChangeArrowheads="1"/>
          </p:cNvSpPr>
          <p:nvPr/>
        </p:nvSpPr>
        <p:spPr bwMode="auto">
          <a:xfrm>
            <a:off x="2882308" y="3815998"/>
            <a:ext cx="31750" cy="3333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8" name="Oval 138"/>
          <p:cNvSpPr>
            <a:spLocks noChangeArrowheads="1"/>
          </p:cNvSpPr>
          <p:nvPr/>
        </p:nvSpPr>
        <p:spPr bwMode="auto">
          <a:xfrm>
            <a:off x="2882308" y="3866798"/>
            <a:ext cx="31750" cy="3333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69" name="Oval 139"/>
          <p:cNvSpPr>
            <a:spLocks noChangeArrowheads="1"/>
          </p:cNvSpPr>
          <p:nvPr/>
        </p:nvSpPr>
        <p:spPr bwMode="auto">
          <a:xfrm>
            <a:off x="2882308" y="3914423"/>
            <a:ext cx="31750" cy="3651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0" name="Oval 140"/>
          <p:cNvSpPr>
            <a:spLocks noChangeArrowheads="1"/>
          </p:cNvSpPr>
          <p:nvPr/>
        </p:nvSpPr>
        <p:spPr bwMode="auto">
          <a:xfrm>
            <a:off x="2882308" y="3968398"/>
            <a:ext cx="31750" cy="31750"/>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1" name="Freeform 141"/>
          <p:cNvSpPr>
            <a:spLocks noEditPoints="1"/>
          </p:cNvSpPr>
          <p:nvPr/>
        </p:nvSpPr>
        <p:spPr bwMode="auto">
          <a:xfrm>
            <a:off x="2758483" y="3530248"/>
            <a:ext cx="246063" cy="174625"/>
          </a:xfrm>
          <a:custGeom>
            <a:avLst/>
            <a:gdLst>
              <a:gd name="T0" fmla="*/ 60 w 68"/>
              <a:gd name="T1" fmla="*/ 6 h 48"/>
              <a:gd name="T2" fmla="*/ 6 w 68"/>
              <a:gd name="T3" fmla="*/ 6 h 48"/>
              <a:gd name="T4" fmla="*/ 6 w 68"/>
              <a:gd name="T5" fmla="*/ 42 h 48"/>
              <a:gd name="T6" fmla="*/ 60 w 68"/>
              <a:gd name="T7" fmla="*/ 42 h 48"/>
              <a:gd name="T8" fmla="*/ 60 w 68"/>
              <a:gd name="T9" fmla="*/ 6 h 48"/>
              <a:gd name="T10" fmla="*/ 36 w 68"/>
              <a:gd name="T11" fmla="*/ 3 h 48"/>
              <a:gd name="T12" fmla="*/ 31 w 68"/>
              <a:gd name="T13" fmla="*/ 3 h 48"/>
              <a:gd name="T14" fmla="*/ 29 w 68"/>
              <a:gd name="T15" fmla="*/ 4 h 48"/>
              <a:gd name="T16" fmla="*/ 31 w 68"/>
              <a:gd name="T17" fmla="*/ 4 h 48"/>
              <a:gd name="T18" fmla="*/ 36 w 68"/>
              <a:gd name="T19" fmla="*/ 4 h 48"/>
              <a:gd name="T20" fmla="*/ 37 w 68"/>
              <a:gd name="T21" fmla="*/ 4 h 48"/>
              <a:gd name="T22" fmla="*/ 36 w 68"/>
              <a:gd name="T23" fmla="*/ 3 h 48"/>
              <a:gd name="T24" fmla="*/ 4 w 68"/>
              <a:gd name="T25" fmla="*/ 0 h 48"/>
              <a:gd name="T26" fmla="*/ 64 w 68"/>
              <a:gd name="T27" fmla="*/ 0 h 48"/>
              <a:gd name="T28" fmla="*/ 68 w 68"/>
              <a:gd name="T29" fmla="*/ 4 h 48"/>
              <a:gd name="T30" fmla="*/ 68 w 68"/>
              <a:gd name="T31" fmla="*/ 44 h 48"/>
              <a:gd name="T32" fmla="*/ 64 w 68"/>
              <a:gd name="T33" fmla="*/ 48 h 48"/>
              <a:gd name="T34" fmla="*/ 4 w 68"/>
              <a:gd name="T35" fmla="*/ 48 h 48"/>
              <a:gd name="T36" fmla="*/ 0 w 68"/>
              <a:gd name="T37" fmla="*/ 44 h 48"/>
              <a:gd name="T38" fmla="*/ 0 w 68"/>
              <a:gd name="T39" fmla="*/ 4 h 48"/>
              <a:gd name="T40" fmla="*/ 4 w 68"/>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48">
                <a:moveTo>
                  <a:pt x="60" y="6"/>
                </a:moveTo>
                <a:cubicBezTo>
                  <a:pt x="6" y="6"/>
                  <a:pt x="6" y="6"/>
                  <a:pt x="6" y="6"/>
                </a:cubicBezTo>
                <a:cubicBezTo>
                  <a:pt x="6" y="42"/>
                  <a:pt x="6" y="42"/>
                  <a:pt x="6" y="42"/>
                </a:cubicBezTo>
                <a:cubicBezTo>
                  <a:pt x="60" y="42"/>
                  <a:pt x="60" y="42"/>
                  <a:pt x="60" y="42"/>
                </a:cubicBezTo>
                <a:lnTo>
                  <a:pt x="60" y="6"/>
                </a:lnTo>
                <a:close/>
                <a:moveTo>
                  <a:pt x="36" y="3"/>
                </a:moveTo>
                <a:cubicBezTo>
                  <a:pt x="31" y="3"/>
                  <a:pt x="31" y="3"/>
                  <a:pt x="31" y="3"/>
                </a:cubicBezTo>
                <a:cubicBezTo>
                  <a:pt x="30" y="3"/>
                  <a:pt x="29" y="3"/>
                  <a:pt x="29" y="4"/>
                </a:cubicBezTo>
                <a:cubicBezTo>
                  <a:pt x="29" y="4"/>
                  <a:pt x="30" y="4"/>
                  <a:pt x="31" y="4"/>
                </a:cubicBezTo>
                <a:cubicBezTo>
                  <a:pt x="36" y="4"/>
                  <a:pt x="36" y="4"/>
                  <a:pt x="36" y="4"/>
                </a:cubicBezTo>
                <a:cubicBezTo>
                  <a:pt x="37" y="4"/>
                  <a:pt x="37" y="4"/>
                  <a:pt x="37" y="4"/>
                </a:cubicBezTo>
                <a:cubicBezTo>
                  <a:pt x="37" y="3"/>
                  <a:pt x="37" y="3"/>
                  <a:pt x="36" y="3"/>
                </a:cubicBezTo>
                <a:close/>
                <a:moveTo>
                  <a:pt x="4" y="0"/>
                </a:moveTo>
                <a:cubicBezTo>
                  <a:pt x="64" y="0"/>
                  <a:pt x="64" y="0"/>
                  <a:pt x="64" y="0"/>
                </a:cubicBezTo>
                <a:cubicBezTo>
                  <a:pt x="66" y="0"/>
                  <a:pt x="68" y="2"/>
                  <a:pt x="68" y="4"/>
                </a:cubicBezTo>
                <a:cubicBezTo>
                  <a:pt x="68" y="44"/>
                  <a:pt x="68" y="44"/>
                  <a:pt x="68" y="44"/>
                </a:cubicBezTo>
                <a:cubicBezTo>
                  <a:pt x="68" y="47"/>
                  <a:pt x="66" y="48"/>
                  <a:pt x="64" y="48"/>
                </a:cubicBezTo>
                <a:cubicBezTo>
                  <a:pt x="4" y="48"/>
                  <a:pt x="4" y="48"/>
                  <a:pt x="4" y="48"/>
                </a:cubicBezTo>
                <a:cubicBezTo>
                  <a:pt x="1" y="48"/>
                  <a:pt x="0" y="47"/>
                  <a:pt x="0" y="44"/>
                </a:cubicBezTo>
                <a:cubicBezTo>
                  <a:pt x="0" y="4"/>
                  <a:pt x="0" y="4"/>
                  <a:pt x="0" y="4"/>
                </a:cubicBezTo>
                <a:cubicBezTo>
                  <a:pt x="0" y="2"/>
                  <a:pt x="1" y="0"/>
                  <a:pt x="4"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2" name="TextBox 289"/>
          <p:cNvSpPr txBox="1"/>
          <p:nvPr/>
        </p:nvSpPr>
        <p:spPr>
          <a:xfrm>
            <a:off x="6341679" y="2323243"/>
            <a:ext cx="990012"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师生签到行为</a:t>
            </a:r>
            <a:endParaRPr lang="en-US" altLang="zh-CN" sz="1000" dirty="0">
              <a:latin typeface="微软雅黑" panose="020B0503020204020204" pitchFamily="34" charset="-122"/>
              <a:ea typeface="微软雅黑" panose="020B0503020204020204" pitchFamily="34" charset="-122"/>
            </a:endParaRPr>
          </a:p>
          <a:p>
            <a:pPr algn="ctr" defTabSz="914237"/>
            <a:r>
              <a:rPr lang="zh-CN" altLang="en-US" sz="1000" dirty="0">
                <a:latin typeface="微软雅黑" panose="020B0503020204020204" pitchFamily="34" charset="-122"/>
                <a:ea typeface="微软雅黑" panose="020B0503020204020204" pitchFamily="34" charset="-122"/>
              </a:rPr>
              <a:t>与学情关联分析</a:t>
            </a:r>
          </a:p>
        </p:txBody>
      </p:sp>
      <p:sp>
        <p:nvSpPr>
          <p:cNvPr id="173" name="Freeform 35"/>
          <p:cNvSpPr>
            <a:spLocks noEditPoints="1"/>
          </p:cNvSpPr>
          <p:nvPr/>
        </p:nvSpPr>
        <p:spPr bwMode="auto">
          <a:xfrm>
            <a:off x="6512712" y="1898743"/>
            <a:ext cx="609814" cy="420253"/>
          </a:xfrm>
          <a:custGeom>
            <a:avLst/>
            <a:gdLst>
              <a:gd name="T0" fmla="*/ 102 w 150"/>
              <a:gd name="T1" fmla="*/ 29 h 103"/>
              <a:gd name="T2" fmla="*/ 74 w 150"/>
              <a:gd name="T3" fmla="*/ 68 h 103"/>
              <a:gd name="T4" fmla="*/ 64 w 150"/>
              <a:gd name="T5" fmla="*/ 57 h 103"/>
              <a:gd name="T6" fmla="*/ 73 w 150"/>
              <a:gd name="T7" fmla="*/ 0 h 103"/>
              <a:gd name="T8" fmla="*/ 89 w 150"/>
              <a:gd name="T9" fmla="*/ 80 h 103"/>
              <a:gd name="T10" fmla="*/ 85 w 150"/>
              <a:gd name="T11" fmla="*/ 94 h 103"/>
              <a:gd name="T12" fmla="*/ 133 w 150"/>
              <a:gd name="T13" fmla="*/ 95 h 103"/>
              <a:gd name="T14" fmla="*/ 100 w 150"/>
              <a:gd name="T15" fmla="*/ 47 h 103"/>
              <a:gd name="T16" fmla="*/ 88 w 150"/>
              <a:gd name="T17" fmla="*/ 72 h 103"/>
              <a:gd name="T18" fmla="*/ 103 w 150"/>
              <a:gd name="T19" fmla="*/ 57 h 103"/>
              <a:gd name="T20" fmla="*/ 131 w 150"/>
              <a:gd name="T21" fmla="*/ 85 h 103"/>
              <a:gd name="T22" fmla="*/ 103 w 150"/>
              <a:gd name="T23" fmla="*/ 62 h 103"/>
              <a:gd name="T24" fmla="*/ 103 w 150"/>
              <a:gd name="T25" fmla="*/ 57 h 103"/>
              <a:gd name="T26" fmla="*/ 106 w 150"/>
              <a:gd name="T27" fmla="*/ 77 h 103"/>
              <a:gd name="T28" fmla="*/ 110 w 150"/>
              <a:gd name="T29" fmla="*/ 81 h 103"/>
              <a:gd name="T30" fmla="*/ 102 w 150"/>
              <a:gd name="T31" fmla="*/ 81 h 103"/>
              <a:gd name="T32" fmla="*/ 103 w 150"/>
              <a:gd name="T33" fmla="*/ 66 h 103"/>
              <a:gd name="T34" fmla="*/ 121 w 150"/>
              <a:gd name="T35" fmla="*/ 85 h 103"/>
              <a:gd name="T36" fmla="*/ 103 w 150"/>
              <a:gd name="T37" fmla="*/ 72 h 103"/>
              <a:gd name="T38" fmla="*/ 103 w 150"/>
              <a:gd name="T39" fmla="*/ 66 h 103"/>
              <a:gd name="T40" fmla="*/ 29 w 150"/>
              <a:gd name="T41" fmla="*/ 42 h 103"/>
              <a:gd name="T42" fmla="*/ 0 w 150"/>
              <a:gd name="T43" fmla="*/ 71 h 103"/>
              <a:gd name="T44" fmla="*/ 47 w 150"/>
              <a:gd name="T45" fmla="*/ 94 h 103"/>
              <a:gd name="T46" fmla="*/ 47 w 150"/>
              <a:gd name="T47" fmla="*/ 94 h 103"/>
              <a:gd name="T48" fmla="*/ 60 w 150"/>
              <a:gd name="T49" fmla="*/ 94 h 103"/>
              <a:gd name="T50" fmla="*/ 57 w 150"/>
              <a:gd name="T51" fmla="*/ 80 h 103"/>
              <a:gd name="T52" fmla="*/ 58 w 150"/>
              <a:gd name="T53" fmla="*/ 71 h 103"/>
              <a:gd name="T54" fmla="*/ 29 w 150"/>
              <a:gd name="T55" fmla="*/ 53 h 103"/>
              <a:gd name="T56" fmla="*/ 36 w 150"/>
              <a:gd name="T57" fmla="*/ 60 h 103"/>
              <a:gd name="T58" fmla="*/ 21 w 150"/>
              <a:gd name="T59" fmla="*/ 60 h 103"/>
              <a:gd name="T60" fmla="*/ 28 w 150"/>
              <a:gd name="T61" fmla="*/ 69 h 103"/>
              <a:gd name="T62" fmla="*/ 30 w 150"/>
              <a:gd name="T63" fmla="*/ 69 h 103"/>
              <a:gd name="T64" fmla="*/ 41 w 150"/>
              <a:gd name="T65" fmla="*/ 81 h 103"/>
              <a:gd name="T66" fmla="*/ 38 w 150"/>
              <a:gd name="T67" fmla="*/ 86 h 103"/>
              <a:gd name="T68" fmla="*/ 17 w 150"/>
              <a:gd name="T69" fmla="*/ 85 h 103"/>
              <a:gd name="T70" fmla="*/ 22 w 150"/>
              <a:gd name="T71" fmla="*/ 72 h 103"/>
              <a:gd name="T72" fmla="*/ 30 w 150"/>
              <a:gd name="T73" fmla="*/ 76 h 103"/>
              <a:gd name="T74" fmla="*/ 29 w 150"/>
              <a:gd name="T75" fmla="*/ 77 h 103"/>
              <a:gd name="T76" fmla="*/ 25 w 150"/>
              <a:gd name="T77" fmla="*/ 72 h 103"/>
              <a:gd name="T78" fmla="*/ 26 w 150"/>
              <a:gd name="T79" fmla="*/ 71 h 103"/>
              <a:gd name="T80" fmla="*/ 32 w 150"/>
              <a:gd name="T81" fmla="*/ 71 h 103"/>
              <a:gd name="T82" fmla="*/ 30 w 150"/>
              <a:gd name="T83" fmla="*/ 76 h 103"/>
              <a:gd name="T84" fmla="*/ 58 w 150"/>
              <a:gd name="T85" fmla="*/ 22 h 103"/>
              <a:gd name="T86" fmla="*/ 58 w 150"/>
              <a:gd name="T87" fmla="*/ 32 h 103"/>
              <a:gd name="T88" fmla="*/ 58 w 150"/>
              <a:gd name="T89" fmla="*/ 22 h 103"/>
              <a:gd name="T90" fmla="*/ 88 w 150"/>
              <a:gd name="T91" fmla="*/ 22 h 103"/>
              <a:gd name="T92" fmla="*/ 88 w 150"/>
              <a:gd name="T93" fmla="*/ 32 h 103"/>
              <a:gd name="T94" fmla="*/ 88 w 150"/>
              <a:gd name="T95" fmla="*/ 22 h 103"/>
              <a:gd name="T96" fmla="*/ 73 w 150"/>
              <a:gd name="T97" fmla="*/ 22 h 103"/>
              <a:gd name="T98" fmla="*/ 73 w 150"/>
              <a:gd name="T99" fmla="*/ 32 h 103"/>
              <a:gd name="T100" fmla="*/ 73 w 150"/>
              <a:gd name="T101"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03">
                <a:moveTo>
                  <a:pt x="73" y="0"/>
                </a:moveTo>
                <a:cubicBezTo>
                  <a:pt x="89" y="0"/>
                  <a:pt x="102" y="13"/>
                  <a:pt x="102" y="29"/>
                </a:cubicBezTo>
                <a:cubicBezTo>
                  <a:pt x="102" y="43"/>
                  <a:pt x="93" y="54"/>
                  <a:pt x="81" y="57"/>
                </a:cubicBezTo>
                <a:cubicBezTo>
                  <a:pt x="74" y="68"/>
                  <a:pt x="74" y="68"/>
                  <a:pt x="74" y="68"/>
                </a:cubicBezTo>
                <a:cubicBezTo>
                  <a:pt x="73" y="69"/>
                  <a:pt x="72" y="69"/>
                  <a:pt x="72" y="68"/>
                </a:cubicBezTo>
                <a:cubicBezTo>
                  <a:pt x="64" y="57"/>
                  <a:pt x="64" y="57"/>
                  <a:pt x="64" y="57"/>
                </a:cubicBezTo>
                <a:cubicBezTo>
                  <a:pt x="52" y="54"/>
                  <a:pt x="44" y="43"/>
                  <a:pt x="44" y="29"/>
                </a:cubicBezTo>
                <a:cubicBezTo>
                  <a:pt x="44" y="13"/>
                  <a:pt x="57" y="0"/>
                  <a:pt x="73" y="0"/>
                </a:cubicBezTo>
                <a:close/>
                <a:moveTo>
                  <a:pt x="89" y="80"/>
                </a:moveTo>
                <a:cubicBezTo>
                  <a:pt x="89" y="80"/>
                  <a:pt x="89" y="80"/>
                  <a:pt x="89" y="80"/>
                </a:cubicBezTo>
                <a:cubicBezTo>
                  <a:pt x="84" y="92"/>
                  <a:pt x="84" y="92"/>
                  <a:pt x="84" y="92"/>
                </a:cubicBezTo>
                <a:cubicBezTo>
                  <a:pt x="84" y="93"/>
                  <a:pt x="84" y="94"/>
                  <a:pt x="85" y="94"/>
                </a:cubicBezTo>
                <a:cubicBezTo>
                  <a:pt x="98" y="94"/>
                  <a:pt x="98" y="94"/>
                  <a:pt x="98" y="94"/>
                </a:cubicBezTo>
                <a:cubicBezTo>
                  <a:pt x="108" y="102"/>
                  <a:pt x="122" y="103"/>
                  <a:pt x="133" y="95"/>
                </a:cubicBezTo>
                <a:cubicBezTo>
                  <a:pt x="147" y="86"/>
                  <a:pt x="150" y="68"/>
                  <a:pt x="141" y="54"/>
                </a:cubicBezTo>
                <a:cubicBezTo>
                  <a:pt x="132" y="41"/>
                  <a:pt x="114" y="38"/>
                  <a:pt x="100" y="47"/>
                </a:cubicBezTo>
                <a:cubicBezTo>
                  <a:pt x="92" y="53"/>
                  <a:pt x="87" y="62"/>
                  <a:pt x="88" y="72"/>
                </a:cubicBezTo>
                <a:cubicBezTo>
                  <a:pt x="88" y="72"/>
                  <a:pt x="88" y="72"/>
                  <a:pt x="88" y="72"/>
                </a:cubicBezTo>
                <a:cubicBezTo>
                  <a:pt x="88" y="75"/>
                  <a:pt x="88" y="77"/>
                  <a:pt x="89" y="80"/>
                </a:cubicBezTo>
                <a:close/>
                <a:moveTo>
                  <a:pt x="103" y="57"/>
                </a:moveTo>
                <a:cubicBezTo>
                  <a:pt x="103" y="57"/>
                  <a:pt x="103" y="57"/>
                  <a:pt x="103" y="57"/>
                </a:cubicBezTo>
                <a:cubicBezTo>
                  <a:pt x="118" y="57"/>
                  <a:pt x="131" y="69"/>
                  <a:pt x="131" y="85"/>
                </a:cubicBezTo>
                <a:cubicBezTo>
                  <a:pt x="126" y="85"/>
                  <a:pt x="126" y="85"/>
                  <a:pt x="126" y="85"/>
                </a:cubicBezTo>
                <a:cubicBezTo>
                  <a:pt x="126" y="72"/>
                  <a:pt x="115" y="62"/>
                  <a:pt x="103" y="62"/>
                </a:cubicBezTo>
                <a:cubicBezTo>
                  <a:pt x="103" y="62"/>
                  <a:pt x="103" y="62"/>
                  <a:pt x="103" y="62"/>
                </a:cubicBezTo>
                <a:cubicBezTo>
                  <a:pt x="103" y="57"/>
                  <a:pt x="103" y="57"/>
                  <a:pt x="103" y="57"/>
                </a:cubicBezTo>
                <a:cubicBezTo>
                  <a:pt x="103" y="57"/>
                  <a:pt x="103" y="57"/>
                  <a:pt x="103" y="57"/>
                </a:cubicBezTo>
                <a:close/>
                <a:moveTo>
                  <a:pt x="106" y="77"/>
                </a:moveTo>
                <a:cubicBezTo>
                  <a:pt x="106" y="77"/>
                  <a:pt x="106" y="77"/>
                  <a:pt x="106" y="77"/>
                </a:cubicBezTo>
                <a:cubicBezTo>
                  <a:pt x="108" y="77"/>
                  <a:pt x="110" y="79"/>
                  <a:pt x="110" y="81"/>
                </a:cubicBezTo>
                <a:cubicBezTo>
                  <a:pt x="110" y="84"/>
                  <a:pt x="108" y="85"/>
                  <a:pt x="106" y="85"/>
                </a:cubicBezTo>
                <a:cubicBezTo>
                  <a:pt x="104" y="85"/>
                  <a:pt x="102" y="84"/>
                  <a:pt x="102" y="81"/>
                </a:cubicBezTo>
                <a:cubicBezTo>
                  <a:pt x="102" y="79"/>
                  <a:pt x="104" y="77"/>
                  <a:pt x="106" y="77"/>
                </a:cubicBezTo>
                <a:close/>
                <a:moveTo>
                  <a:pt x="103" y="66"/>
                </a:moveTo>
                <a:cubicBezTo>
                  <a:pt x="103" y="66"/>
                  <a:pt x="103" y="66"/>
                  <a:pt x="103" y="66"/>
                </a:cubicBezTo>
                <a:cubicBezTo>
                  <a:pt x="113" y="66"/>
                  <a:pt x="121" y="75"/>
                  <a:pt x="121" y="85"/>
                </a:cubicBezTo>
                <a:cubicBezTo>
                  <a:pt x="116" y="85"/>
                  <a:pt x="116" y="85"/>
                  <a:pt x="116" y="85"/>
                </a:cubicBezTo>
                <a:cubicBezTo>
                  <a:pt x="116" y="78"/>
                  <a:pt x="110" y="72"/>
                  <a:pt x="103" y="72"/>
                </a:cubicBezTo>
                <a:cubicBezTo>
                  <a:pt x="103" y="72"/>
                  <a:pt x="103" y="72"/>
                  <a:pt x="103" y="72"/>
                </a:cubicBezTo>
                <a:cubicBezTo>
                  <a:pt x="103" y="66"/>
                  <a:pt x="103" y="66"/>
                  <a:pt x="103" y="66"/>
                </a:cubicBezTo>
                <a:cubicBezTo>
                  <a:pt x="103" y="66"/>
                  <a:pt x="103" y="66"/>
                  <a:pt x="103" y="66"/>
                </a:cubicBezTo>
                <a:close/>
                <a:moveTo>
                  <a:pt x="29" y="42"/>
                </a:moveTo>
                <a:cubicBezTo>
                  <a:pt x="29" y="42"/>
                  <a:pt x="29" y="42"/>
                  <a:pt x="29" y="42"/>
                </a:cubicBezTo>
                <a:cubicBezTo>
                  <a:pt x="13" y="42"/>
                  <a:pt x="0" y="55"/>
                  <a:pt x="0" y="71"/>
                </a:cubicBezTo>
                <a:cubicBezTo>
                  <a:pt x="0" y="87"/>
                  <a:pt x="13" y="100"/>
                  <a:pt x="29" y="100"/>
                </a:cubicBezTo>
                <a:cubicBezTo>
                  <a:pt x="36" y="100"/>
                  <a:pt x="42" y="98"/>
                  <a:pt x="47" y="94"/>
                </a:cubicBezTo>
                <a:cubicBezTo>
                  <a:pt x="47" y="94"/>
                  <a:pt x="47" y="94"/>
                  <a:pt x="47" y="94"/>
                </a:cubicBezTo>
                <a:cubicBezTo>
                  <a:pt x="47" y="94"/>
                  <a:pt x="47" y="94"/>
                  <a:pt x="47" y="94"/>
                </a:cubicBezTo>
                <a:cubicBezTo>
                  <a:pt x="47" y="94"/>
                  <a:pt x="47" y="94"/>
                  <a:pt x="47" y="94"/>
                </a:cubicBezTo>
                <a:cubicBezTo>
                  <a:pt x="60" y="94"/>
                  <a:pt x="60" y="94"/>
                  <a:pt x="60" y="94"/>
                </a:cubicBezTo>
                <a:cubicBezTo>
                  <a:pt x="61" y="94"/>
                  <a:pt x="62" y="93"/>
                  <a:pt x="62" y="92"/>
                </a:cubicBezTo>
                <a:cubicBezTo>
                  <a:pt x="57" y="80"/>
                  <a:pt x="57" y="80"/>
                  <a:pt x="57" y="80"/>
                </a:cubicBezTo>
                <a:cubicBezTo>
                  <a:pt x="57" y="80"/>
                  <a:pt x="57" y="80"/>
                  <a:pt x="57" y="80"/>
                </a:cubicBezTo>
                <a:cubicBezTo>
                  <a:pt x="58" y="77"/>
                  <a:pt x="58" y="74"/>
                  <a:pt x="58" y="71"/>
                </a:cubicBezTo>
                <a:cubicBezTo>
                  <a:pt x="58" y="55"/>
                  <a:pt x="45" y="42"/>
                  <a:pt x="29" y="42"/>
                </a:cubicBezTo>
                <a:close/>
                <a:moveTo>
                  <a:pt x="29" y="53"/>
                </a:moveTo>
                <a:cubicBezTo>
                  <a:pt x="29" y="53"/>
                  <a:pt x="29" y="53"/>
                  <a:pt x="29" y="53"/>
                </a:cubicBezTo>
                <a:cubicBezTo>
                  <a:pt x="33" y="53"/>
                  <a:pt x="36" y="56"/>
                  <a:pt x="36" y="60"/>
                </a:cubicBezTo>
                <a:cubicBezTo>
                  <a:pt x="36" y="64"/>
                  <a:pt x="33" y="68"/>
                  <a:pt x="29" y="68"/>
                </a:cubicBezTo>
                <a:cubicBezTo>
                  <a:pt x="25" y="68"/>
                  <a:pt x="21" y="64"/>
                  <a:pt x="21" y="60"/>
                </a:cubicBezTo>
                <a:cubicBezTo>
                  <a:pt x="21" y="56"/>
                  <a:pt x="25" y="53"/>
                  <a:pt x="29" y="53"/>
                </a:cubicBezTo>
                <a:close/>
                <a:moveTo>
                  <a:pt x="28" y="69"/>
                </a:moveTo>
                <a:cubicBezTo>
                  <a:pt x="28" y="69"/>
                  <a:pt x="28" y="69"/>
                  <a:pt x="28" y="69"/>
                </a:cubicBezTo>
                <a:cubicBezTo>
                  <a:pt x="30" y="69"/>
                  <a:pt x="30" y="69"/>
                  <a:pt x="30" y="69"/>
                </a:cubicBezTo>
                <a:cubicBezTo>
                  <a:pt x="32" y="69"/>
                  <a:pt x="34" y="70"/>
                  <a:pt x="36" y="72"/>
                </a:cubicBezTo>
                <a:cubicBezTo>
                  <a:pt x="41" y="81"/>
                  <a:pt x="41" y="81"/>
                  <a:pt x="41" y="81"/>
                </a:cubicBezTo>
                <a:cubicBezTo>
                  <a:pt x="42" y="82"/>
                  <a:pt x="42" y="84"/>
                  <a:pt x="41" y="85"/>
                </a:cubicBezTo>
                <a:cubicBezTo>
                  <a:pt x="40" y="86"/>
                  <a:pt x="39" y="86"/>
                  <a:pt x="38" y="86"/>
                </a:cubicBezTo>
                <a:cubicBezTo>
                  <a:pt x="20" y="86"/>
                  <a:pt x="20" y="86"/>
                  <a:pt x="20" y="86"/>
                </a:cubicBezTo>
                <a:cubicBezTo>
                  <a:pt x="18" y="86"/>
                  <a:pt x="17" y="86"/>
                  <a:pt x="17" y="85"/>
                </a:cubicBezTo>
                <a:cubicBezTo>
                  <a:pt x="16" y="84"/>
                  <a:pt x="16" y="82"/>
                  <a:pt x="17" y="81"/>
                </a:cubicBezTo>
                <a:cubicBezTo>
                  <a:pt x="22" y="72"/>
                  <a:pt x="22" y="72"/>
                  <a:pt x="22" y="72"/>
                </a:cubicBezTo>
                <a:cubicBezTo>
                  <a:pt x="23" y="70"/>
                  <a:pt x="25" y="69"/>
                  <a:pt x="28" y="69"/>
                </a:cubicBezTo>
                <a:close/>
                <a:moveTo>
                  <a:pt x="30" y="76"/>
                </a:moveTo>
                <a:cubicBezTo>
                  <a:pt x="30" y="76"/>
                  <a:pt x="30" y="76"/>
                  <a:pt x="30" y="76"/>
                </a:cubicBezTo>
                <a:cubicBezTo>
                  <a:pt x="29" y="77"/>
                  <a:pt x="29" y="77"/>
                  <a:pt x="29" y="77"/>
                </a:cubicBezTo>
                <a:cubicBezTo>
                  <a:pt x="28" y="77"/>
                  <a:pt x="28" y="77"/>
                  <a:pt x="28" y="76"/>
                </a:cubicBezTo>
                <a:cubicBezTo>
                  <a:pt x="25" y="72"/>
                  <a:pt x="25" y="72"/>
                  <a:pt x="25" y="72"/>
                </a:cubicBezTo>
                <a:cubicBezTo>
                  <a:pt x="25" y="72"/>
                  <a:pt x="25" y="72"/>
                  <a:pt x="25" y="71"/>
                </a:cubicBezTo>
                <a:cubicBezTo>
                  <a:pt x="26" y="71"/>
                  <a:pt x="26" y="71"/>
                  <a:pt x="26" y="71"/>
                </a:cubicBezTo>
                <a:cubicBezTo>
                  <a:pt x="31" y="71"/>
                  <a:pt x="31" y="71"/>
                  <a:pt x="31" y="71"/>
                </a:cubicBezTo>
                <a:cubicBezTo>
                  <a:pt x="31" y="71"/>
                  <a:pt x="32" y="71"/>
                  <a:pt x="32" y="71"/>
                </a:cubicBezTo>
                <a:cubicBezTo>
                  <a:pt x="32" y="72"/>
                  <a:pt x="32" y="72"/>
                  <a:pt x="32" y="72"/>
                </a:cubicBezTo>
                <a:cubicBezTo>
                  <a:pt x="30" y="76"/>
                  <a:pt x="30" y="76"/>
                  <a:pt x="30" y="76"/>
                </a:cubicBezTo>
                <a:close/>
                <a:moveTo>
                  <a:pt x="58" y="22"/>
                </a:moveTo>
                <a:cubicBezTo>
                  <a:pt x="58" y="22"/>
                  <a:pt x="58" y="22"/>
                  <a:pt x="58" y="22"/>
                </a:cubicBezTo>
                <a:cubicBezTo>
                  <a:pt x="55" y="22"/>
                  <a:pt x="53" y="25"/>
                  <a:pt x="53" y="27"/>
                </a:cubicBezTo>
                <a:cubicBezTo>
                  <a:pt x="53" y="30"/>
                  <a:pt x="55" y="32"/>
                  <a:pt x="58" y="32"/>
                </a:cubicBezTo>
                <a:cubicBezTo>
                  <a:pt x="60" y="32"/>
                  <a:pt x="62" y="30"/>
                  <a:pt x="62" y="27"/>
                </a:cubicBezTo>
                <a:cubicBezTo>
                  <a:pt x="62" y="25"/>
                  <a:pt x="60" y="22"/>
                  <a:pt x="58" y="22"/>
                </a:cubicBezTo>
                <a:close/>
                <a:moveTo>
                  <a:pt x="88" y="22"/>
                </a:moveTo>
                <a:cubicBezTo>
                  <a:pt x="88" y="22"/>
                  <a:pt x="88" y="22"/>
                  <a:pt x="88" y="22"/>
                </a:cubicBezTo>
                <a:cubicBezTo>
                  <a:pt x="85" y="22"/>
                  <a:pt x="83" y="25"/>
                  <a:pt x="83" y="27"/>
                </a:cubicBezTo>
                <a:cubicBezTo>
                  <a:pt x="83" y="30"/>
                  <a:pt x="85" y="32"/>
                  <a:pt x="88" y="32"/>
                </a:cubicBezTo>
                <a:cubicBezTo>
                  <a:pt x="91" y="32"/>
                  <a:pt x="93" y="30"/>
                  <a:pt x="93" y="27"/>
                </a:cubicBezTo>
                <a:cubicBezTo>
                  <a:pt x="93" y="25"/>
                  <a:pt x="91" y="22"/>
                  <a:pt x="88" y="22"/>
                </a:cubicBezTo>
                <a:close/>
                <a:moveTo>
                  <a:pt x="73" y="22"/>
                </a:moveTo>
                <a:cubicBezTo>
                  <a:pt x="73" y="22"/>
                  <a:pt x="73" y="22"/>
                  <a:pt x="73" y="22"/>
                </a:cubicBezTo>
                <a:cubicBezTo>
                  <a:pt x="70" y="22"/>
                  <a:pt x="68" y="25"/>
                  <a:pt x="68" y="27"/>
                </a:cubicBezTo>
                <a:cubicBezTo>
                  <a:pt x="68" y="30"/>
                  <a:pt x="70" y="32"/>
                  <a:pt x="73" y="32"/>
                </a:cubicBezTo>
                <a:cubicBezTo>
                  <a:pt x="75" y="32"/>
                  <a:pt x="78" y="30"/>
                  <a:pt x="78" y="27"/>
                </a:cubicBezTo>
                <a:cubicBezTo>
                  <a:pt x="78" y="25"/>
                  <a:pt x="75" y="22"/>
                  <a:pt x="73" y="2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cxnSp>
        <p:nvCxnSpPr>
          <p:cNvPr id="174" name="直接连接符 173"/>
          <p:cNvCxnSpPr/>
          <p:nvPr/>
        </p:nvCxnSpPr>
        <p:spPr>
          <a:xfrm>
            <a:off x="7527298" y="997648"/>
            <a:ext cx="0" cy="3854425"/>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175" name="矩形 174"/>
          <p:cNvSpPr/>
          <p:nvPr/>
        </p:nvSpPr>
        <p:spPr>
          <a:xfrm>
            <a:off x="197642" y="4390426"/>
            <a:ext cx="2084023"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服务于人才</a:t>
            </a:r>
            <a:r>
              <a:rPr lang="zh-CN" altLang="en-US" sz="1200" b="1" dirty="0" smtClean="0">
                <a:latin typeface="微软雅黑" panose="020B0503020204020204" pitchFamily="34" charset="-122"/>
                <a:ea typeface="微软雅黑" panose="020B0503020204020204" pitchFamily="34" charset="-122"/>
              </a:rPr>
              <a:t>培养</a:t>
            </a:r>
            <a:endParaRPr lang="zh-CN" altLang="en-US" sz="1200" b="1" dirty="0">
              <a:latin typeface="微软雅黑" panose="020B0503020204020204" pitchFamily="34" charset="-122"/>
              <a:ea typeface="微软雅黑" panose="020B0503020204020204" pitchFamily="34" charset="-122"/>
            </a:endParaRPr>
          </a:p>
        </p:txBody>
      </p:sp>
      <p:sp>
        <p:nvSpPr>
          <p:cNvPr id="176" name="矩形 175"/>
          <p:cNvSpPr/>
          <p:nvPr/>
        </p:nvSpPr>
        <p:spPr>
          <a:xfrm>
            <a:off x="7263312" y="4344642"/>
            <a:ext cx="2084023"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服务于院系</a:t>
            </a:r>
            <a:r>
              <a:rPr lang="zh-CN" altLang="en-US" sz="1200" b="1" dirty="0" smtClean="0">
                <a:latin typeface="微软雅黑" panose="020B0503020204020204" pitchFamily="34" charset="-122"/>
                <a:ea typeface="微软雅黑" panose="020B0503020204020204" pitchFamily="34" charset="-122"/>
              </a:rPr>
              <a:t>科研</a:t>
            </a:r>
            <a:endParaRPr lang="zh-CN" altLang="en-US" sz="1200" b="1" dirty="0">
              <a:latin typeface="微软雅黑" panose="020B0503020204020204" pitchFamily="34" charset="-122"/>
              <a:ea typeface="微软雅黑" panose="020B0503020204020204" pitchFamily="34" charset="-122"/>
            </a:endParaRPr>
          </a:p>
        </p:txBody>
      </p:sp>
      <p:sp>
        <p:nvSpPr>
          <p:cNvPr id="177" name="Freeform 38"/>
          <p:cNvSpPr>
            <a:spLocks noEditPoints="1"/>
          </p:cNvSpPr>
          <p:nvPr/>
        </p:nvSpPr>
        <p:spPr bwMode="auto">
          <a:xfrm>
            <a:off x="8118163" y="3529225"/>
            <a:ext cx="189081" cy="501966"/>
          </a:xfrm>
          <a:custGeom>
            <a:avLst/>
            <a:gdLst>
              <a:gd name="T0" fmla="*/ 84 w 84"/>
              <a:gd name="T1" fmla="*/ 0 h 223"/>
              <a:gd name="T2" fmla="*/ 84 w 84"/>
              <a:gd name="T3" fmla="*/ 223 h 223"/>
              <a:gd name="T4" fmla="*/ 0 w 84"/>
              <a:gd name="T5" fmla="*/ 223 h 223"/>
              <a:gd name="T6" fmla="*/ 0 w 84"/>
              <a:gd name="T7" fmla="*/ 0 h 223"/>
              <a:gd name="T8" fmla="*/ 84 w 84"/>
              <a:gd name="T9" fmla="*/ 0 h 223"/>
              <a:gd name="T10" fmla="*/ 73 w 84"/>
              <a:gd name="T11" fmla="*/ 218 h 223"/>
              <a:gd name="T12" fmla="*/ 73 w 84"/>
              <a:gd name="T13" fmla="*/ 214 h 223"/>
              <a:gd name="T14" fmla="*/ 9 w 84"/>
              <a:gd name="T15" fmla="*/ 214 h 223"/>
              <a:gd name="T16" fmla="*/ 9 w 84"/>
              <a:gd name="T17" fmla="*/ 218 h 223"/>
              <a:gd name="T18" fmla="*/ 73 w 84"/>
              <a:gd name="T19" fmla="*/ 218 h 223"/>
              <a:gd name="T20" fmla="*/ 73 w 84"/>
              <a:gd name="T21" fmla="*/ 211 h 223"/>
              <a:gd name="T22" fmla="*/ 73 w 84"/>
              <a:gd name="T23" fmla="*/ 207 h 223"/>
              <a:gd name="T24" fmla="*/ 9 w 84"/>
              <a:gd name="T25" fmla="*/ 207 h 223"/>
              <a:gd name="T26" fmla="*/ 9 w 84"/>
              <a:gd name="T27" fmla="*/ 211 h 223"/>
              <a:gd name="T28" fmla="*/ 73 w 84"/>
              <a:gd name="T29" fmla="*/ 211 h 223"/>
              <a:gd name="T30" fmla="*/ 73 w 84"/>
              <a:gd name="T31" fmla="*/ 202 h 223"/>
              <a:gd name="T32" fmla="*/ 73 w 84"/>
              <a:gd name="T33" fmla="*/ 198 h 223"/>
              <a:gd name="T34" fmla="*/ 9 w 84"/>
              <a:gd name="T35" fmla="*/ 198 h 223"/>
              <a:gd name="T36" fmla="*/ 9 w 84"/>
              <a:gd name="T37" fmla="*/ 202 h 223"/>
              <a:gd name="T38" fmla="*/ 73 w 84"/>
              <a:gd name="T39" fmla="*/ 202 h 223"/>
              <a:gd name="T40" fmla="*/ 73 w 84"/>
              <a:gd name="T41" fmla="*/ 189 h 223"/>
              <a:gd name="T42" fmla="*/ 73 w 84"/>
              <a:gd name="T43" fmla="*/ 4 h 223"/>
              <a:gd name="T44" fmla="*/ 48 w 84"/>
              <a:gd name="T45" fmla="*/ 4 h 223"/>
              <a:gd name="T46" fmla="*/ 48 w 84"/>
              <a:gd name="T47" fmla="*/ 189 h 223"/>
              <a:gd name="T48" fmla="*/ 73 w 84"/>
              <a:gd name="T49" fmla="*/ 189 h 223"/>
              <a:gd name="T50" fmla="*/ 36 w 84"/>
              <a:gd name="T51" fmla="*/ 189 h 223"/>
              <a:gd name="T52" fmla="*/ 36 w 84"/>
              <a:gd name="T53" fmla="*/ 4 h 223"/>
              <a:gd name="T54" fmla="*/ 9 w 84"/>
              <a:gd name="T55" fmla="*/ 4 h 223"/>
              <a:gd name="T56" fmla="*/ 9 w 84"/>
              <a:gd name="T57" fmla="*/ 189 h 223"/>
              <a:gd name="T58" fmla="*/ 36 w 84"/>
              <a:gd name="T59" fmla="*/ 18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223">
                <a:moveTo>
                  <a:pt x="84" y="0"/>
                </a:moveTo>
                <a:lnTo>
                  <a:pt x="84" y="223"/>
                </a:lnTo>
                <a:lnTo>
                  <a:pt x="0" y="223"/>
                </a:lnTo>
                <a:lnTo>
                  <a:pt x="0" y="0"/>
                </a:lnTo>
                <a:lnTo>
                  <a:pt x="84" y="0"/>
                </a:lnTo>
                <a:close/>
                <a:moveTo>
                  <a:pt x="73" y="218"/>
                </a:moveTo>
                <a:lnTo>
                  <a:pt x="73" y="214"/>
                </a:lnTo>
                <a:lnTo>
                  <a:pt x="9" y="214"/>
                </a:lnTo>
                <a:lnTo>
                  <a:pt x="9" y="218"/>
                </a:lnTo>
                <a:lnTo>
                  <a:pt x="73" y="218"/>
                </a:lnTo>
                <a:close/>
                <a:moveTo>
                  <a:pt x="73" y="211"/>
                </a:moveTo>
                <a:lnTo>
                  <a:pt x="73" y="207"/>
                </a:lnTo>
                <a:lnTo>
                  <a:pt x="9" y="207"/>
                </a:lnTo>
                <a:lnTo>
                  <a:pt x="9" y="211"/>
                </a:lnTo>
                <a:lnTo>
                  <a:pt x="73" y="211"/>
                </a:lnTo>
                <a:close/>
                <a:moveTo>
                  <a:pt x="73" y="202"/>
                </a:moveTo>
                <a:lnTo>
                  <a:pt x="73" y="198"/>
                </a:lnTo>
                <a:lnTo>
                  <a:pt x="9" y="198"/>
                </a:lnTo>
                <a:lnTo>
                  <a:pt x="9" y="202"/>
                </a:lnTo>
                <a:lnTo>
                  <a:pt x="73" y="202"/>
                </a:lnTo>
                <a:close/>
                <a:moveTo>
                  <a:pt x="73" y="189"/>
                </a:moveTo>
                <a:lnTo>
                  <a:pt x="73" y="4"/>
                </a:lnTo>
                <a:lnTo>
                  <a:pt x="48" y="4"/>
                </a:lnTo>
                <a:lnTo>
                  <a:pt x="48" y="189"/>
                </a:lnTo>
                <a:lnTo>
                  <a:pt x="73" y="189"/>
                </a:lnTo>
                <a:close/>
                <a:moveTo>
                  <a:pt x="36" y="189"/>
                </a:moveTo>
                <a:lnTo>
                  <a:pt x="36" y="4"/>
                </a:lnTo>
                <a:lnTo>
                  <a:pt x="9" y="4"/>
                </a:lnTo>
                <a:lnTo>
                  <a:pt x="9" y="189"/>
                </a:lnTo>
                <a:lnTo>
                  <a:pt x="36" y="18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8" name="Freeform 39"/>
          <p:cNvSpPr>
            <a:spLocks noEditPoints="1"/>
          </p:cNvSpPr>
          <p:nvPr/>
        </p:nvSpPr>
        <p:spPr bwMode="auto">
          <a:xfrm>
            <a:off x="8005615" y="3513469"/>
            <a:ext cx="101294" cy="533480"/>
          </a:xfrm>
          <a:custGeom>
            <a:avLst/>
            <a:gdLst>
              <a:gd name="T0" fmla="*/ 45 w 45"/>
              <a:gd name="T1" fmla="*/ 0 h 237"/>
              <a:gd name="T2" fmla="*/ 45 w 45"/>
              <a:gd name="T3" fmla="*/ 237 h 237"/>
              <a:gd name="T4" fmla="*/ 0 w 45"/>
              <a:gd name="T5" fmla="*/ 175 h 237"/>
              <a:gd name="T6" fmla="*/ 0 w 45"/>
              <a:gd name="T7" fmla="*/ 59 h 237"/>
              <a:gd name="T8" fmla="*/ 45 w 45"/>
              <a:gd name="T9" fmla="*/ 0 h 237"/>
              <a:gd name="T10" fmla="*/ 36 w 45"/>
              <a:gd name="T11" fmla="*/ 173 h 237"/>
              <a:gd name="T12" fmla="*/ 36 w 45"/>
              <a:gd name="T13" fmla="*/ 52 h 237"/>
              <a:gd name="T14" fmla="*/ 32 w 45"/>
              <a:gd name="T15" fmla="*/ 52 h 237"/>
              <a:gd name="T16" fmla="*/ 32 w 45"/>
              <a:gd name="T17" fmla="*/ 173 h 237"/>
              <a:gd name="T18" fmla="*/ 36 w 45"/>
              <a:gd name="T19" fmla="*/ 173 h 237"/>
              <a:gd name="T20" fmla="*/ 7 w 45"/>
              <a:gd name="T21" fmla="*/ 157 h 237"/>
              <a:gd name="T22" fmla="*/ 7 w 45"/>
              <a:gd name="T23" fmla="*/ 70 h 237"/>
              <a:gd name="T24" fmla="*/ 4 w 45"/>
              <a:gd name="T25" fmla="*/ 70 h 237"/>
              <a:gd name="T26" fmla="*/ 4 w 45"/>
              <a:gd name="T27" fmla="*/ 157 h 237"/>
              <a:gd name="T28" fmla="*/ 7 w 45"/>
              <a:gd name="T29" fmla="*/ 15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237">
                <a:moveTo>
                  <a:pt x="45" y="0"/>
                </a:moveTo>
                <a:lnTo>
                  <a:pt x="45" y="237"/>
                </a:lnTo>
                <a:lnTo>
                  <a:pt x="0" y="175"/>
                </a:lnTo>
                <a:lnTo>
                  <a:pt x="0" y="59"/>
                </a:lnTo>
                <a:lnTo>
                  <a:pt x="45" y="0"/>
                </a:lnTo>
                <a:close/>
                <a:moveTo>
                  <a:pt x="36" y="173"/>
                </a:moveTo>
                <a:lnTo>
                  <a:pt x="36" y="52"/>
                </a:lnTo>
                <a:lnTo>
                  <a:pt x="32" y="52"/>
                </a:lnTo>
                <a:lnTo>
                  <a:pt x="32" y="173"/>
                </a:lnTo>
                <a:lnTo>
                  <a:pt x="36" y="173"/>
                </a:lnTo>
                <a:close/>
                <a:moveTo>
                  <a:pt x="7" y="157"/>
                </a:moveTo>
                <a:lnTo>
                  <a:pt x="7" y="70"/>
                </a:lnTo>
                <a:lnTo>
                  <a:pt x="4" y="70"/>
                </a:lnTo>
                <a:lnTo>
                  <a:pt x="4" y="157"/>
                </a:lnTo>
                <a:lnTo>
                  <a:pt x="7" y="15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79" name="Freeform 40"/>
          <p:cNvSpPr>
            <a:spLocks noEditPoints="1"/>
          </p:cNvSpPr>
          <p:nvPr/>
        </p:nvSpPr>
        <p:spPr bwMode="auto">
          <a:xfrm>
            <a:off x="8451307" y="3522473"/>
            <a:ext cx="189081" cy="508719"/>
          </a:xfrm>
          <a:custGeom>
            <a:avLst/>
            <a:gdLst>
              <a:gd name="T0" fmla="*/ 84 w 84"/>
              <a:gd name="T1" fmla="*/ 0 h 226"/>
              <a:gd name="T2" fmla="*/ 84 w 84"/>
              <a:gd name="T3" fmla="*/ 226 h 226"/>
              <a:gd name="T4" fmla="*/ 0 w 84"/>
              <a:gd name="T5" fmla="*/ 226 h 226"/>
              <a:gd name="T6" fmla="*/ 0 w 84"/>
              <a:gd name="T7" fmla="*/ 0 h 226"/>
              <a:gd name="T8" fmla="*/ 84 w 84"/>
              <a:gd name="T9" fmla="*/ 0 h 226"/>
              <a:gd name="T10" fmla="*/ 73 w 84"/>
              <a:gd name="T11" fmla="*/ 221 h 226"/>
              <a:gd name="T12" fmla="*/ 73 w 84"/>
              <a:gd name="T13" fmla="*/ 217 h 226"/>
              <a:gd name="T14" fmla="*/ 9 w 84"/>
              <a:gd name="T15" fmla="*/ 217 h 226"/>
              <a:gd name="T16" fmla="*/ 9 w 84"/>
              <a:gd name="T17" fmla="*/ 221 h 226"/>
              <a:gd name="T18" fmla="*/ 73 w 84"/>
              <a:gd name="T19" fmla="*/ 221 h 226"/>
              <a:gd name="T20" fmla="*/ 73 w 84"/>
              <a:gd name="T21" fmla="*/ 214 h 226"/>
              <a:gd name="T22" fmla="*/ 73 w 84"/>
              <a:gd name="T23" fmla="*/ 210 h 226"/>
              <a:gd name="T24" fmla="*/ 9 w 84"/>
              <a:gd name="T25" fmla="*/ 210 h 226"/>
              <a:gd name="T26" fmla="*/ 9 w 84"/>
              <a:gd name="T27" fmla="*/ 214 h 226"/>
              <a:gd name="T28" fmla="*/ 73 w 84"/>
              <a:gd name="T29" fmla="*/ 214 h 226"/>
              <a:gd name="T30" fmla="*/ 73 w 84"/>
              <a:gd name="T31" fmla="*/ 205 h 226"/>
              <a:gd name="T32" fmla="*/ 73 w 84"/>
              <a:gd name="T33" fmla="*/ 201 h 226"/>
              <a:gd name="T34" fmla="*/ 9 w 84"/>
              <a:gd name="T35" fmla="*/ 201 h 226"/>
              <a:gd name="T36" fmla="*/ 9 w 84"/>
              <a:gd name="T37" fmla="*/ 205 h 226"/>
              <a:gd name="T38" fmla="*/ 73 w 84"/>
              <a:gd name="T39" fmla="*/ 205 h 226"/>
              <a:gd name="T40" fmla="*/ 73 w 84"/>
              <a:gd name="T41" fmla="*/ 192 h 226"/>
              <a:gd name="T42" fmla="*/ 73 w 84"/>
              <a:gd name="T43" fmla="*/ 7 h 226"/>
              <a:gd name="T44" fmla="*/ 45 w 84"/>
              <a:gd name="T45" fmla="*/ 7 h 226"/>
              <a:gd name="T46" fmla="*/ 45 w 84"/>
              <a:gd name="T47" fmla="*/ 192 h 226"/>
              <a:gd name="T48" fmla="*/ 73 w 84"/>
              <a:gd name="T49" fmla="*/ 192 h 226"/>
              <a:gd name="T50" fmla="*/ 36 w 84"/>
              <a:gd name="T51" fmla="*/ 192 h 226"/>
              <a:gd name="T52" fmla="*/ 36 w 84"/>
              <a:gd name="T53" fmla="*/ 7 h 226"/>
              <a:gd name="T54" fmla="*/ 9 w 84"/>
              <a:gd name="T55" fmla="*/ 7 h 226"/>
              <a:gd name="T56" fmla="*/ 9 w 84"/>
              <a:gd name="T57" fmla="*/ 192 h 226"/>
              <a:gd name="T58" fmla="*/ 36 w 84"/>
              <a:gd name="T59" fmla="*/ 1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226">
                <a:moveTo>
                  <a:pt x="84" y="0"/>
                </a:moveTo>
                <a:lnTo>
                  <a:pt x="84" y="226"/>
                </a:lnTo>
                <a:lnTo>
                  <a:pt x="0" y="226"/>
                </a:lnTo>
                <a:lnTo>
                  <a:pt x="0" y="0"/>
                </a:lnTo>
                <a:lnTo>
                  <a:pt x="84" y="0"/>
                </a:lnTo>
                <a:close/>
                <a:moveTo>
                  <a:pt x="73" y="221"/>
                </a:moveTo>
                <a:lnTo>
                  <a:pt x="73" y="217"/>
                </a:lnTo>
                <a:lnTo>
                  <a:pt x="9" y="217"/>
                </a:lnTo>
                <a:lnTo>
                  <a:pt x="9" y="221"/>
                </a:lnTo>
                <a:lnTo>
                  <a:pt x="73" y="221"/>
                </a:lnTo>
                <a:close/>
                <a:moveTo>
                  <a:pt x="73" y="214"/>
                </a:moveTo>
                <a:lnTo>
                  <a:pt x="73" y="210"/>
                </a:lnTo>
                <a:lnTo>
                  <a:pt x="9" y="210"/>
                </a:lnTo>
                <a:lnTo>
                  <a:pt x="9" y="214"/>
                </a:lnTo>
                <a:lnTo>
                  <a:pt x="73" y="214"/>
                </a:lnTo>
                <a:close/>
                <a:moveTo>
                  <a:pt x="73" y="205"/>
                </a:moveTo>
                <a:lnTo>
                  <a:pt x="73" y="201"/>
                </a:lnTo>
                <a:lnTo>
                  <a:pt x="9" y="201"/>
                </a:lnTo>
                <a:lnTo>
                  <a:pt x="9" y="205"/>
                </a:lnTo>
                <a:lnTo>
                  <a:pt x="73" y="205"/>
                </a:lnTo>
                <a:close/>
                <a:moveTo>
                  <a:pt x="73" y="192"/>
                </a:moveTo>
                <a:lnTo>
                  <a:pt x="73" y="7"/>
                </a:lnTo>
                <a:lnTo>
                  <a:pt x="45" y="7"/>
                </a:lnTo>
                <a:lnTo>
                  <a:pt x="45" y="192"/>
                </a:lnTo>
                <a:lnTo>
                  <a:pt x="73" y="192"/>
                </a:lnTo>
                <a:close/>
                <a:moveTo>
                  <a:pt x="36" y="192"/>
                </a:moveTo>
                <a:lnTo>
                  <a:pt x="36" y="7"/>
                </a:lnTo>
                <a:lnTo>
                  <a:pt x="9" y="7"/>
                </a:lnTo>
                <a:lnTo>
                  <a:pt x="9" y="192"/>
                </a:lnTo>
                <a:lnTo>
                  <a:pt x="36" y="19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0" name="Freeform 41"/>
          <p:cNvSpPr>
            <a:spLocks noEditPoints="1"/>
          </p:cNvSpPr>
          <p:nvPr/>
        </p:nvSpPr>
        <p:spPr bwMode="auto">
          <a:xfrm>
            <a:off x="8334256" y="3513469"/>
            <a:ext cx="105796" cy="533480"/>
          </a:xfrm>
          <a:custGeom>
            <a:avLst/>
            <a:gdLst>
              <a:gd name="T0" fmla="*/ 47 w 47"/>
              <a:gd name="T1" fmla="*/ 0 h 237"/>
              <a:gd name="T2" fmla="*/ 47 w 47"/>
              <a:gd name="T3" fmla="*/ 237 h 237"/>
              <a:gd name="T4" fmla="*/ 0 w 47"/>
              <a:gd name="T5" fmla="*/ 175 h 237"/>
              <a:gd name="T6" fmla="*/ 0 w 47"/>
              <a:gd name="T7" fmla="*/ 59 h 237"/>
              <a:gd name="T8" fmla="*/ 47 w 47"/>
              <a:gd name="T9" fmla="*/ 0 h 237"/>
              <a:gd name="T10" fmla="*/ 36 w 47"/>
              <a:gd name="T11" fmla="*/ 173 h 237"/>
              <a:gd name="T12" fmla="*/ 36 w 47"/>
              <a:gd name="T13" fmla="*/ 52 h 237"/>
              <a:gd name="T14" fmla="*/ 34 w 47"/>
              <a:gd name="T15" fmla="*/ 52 h 237"/>
              <a:gd name="T16" fmla="*/ 34 w 47"/>
              <a:gd name="T17" fmla="*/ 173 h 237"/>
              <a:gd name="T18" fmla="*/ 36 w 47"/>
              <a:gd name="T19" fmla="*/ 173 h 237"/>
              <a:gd name="T20" fmla="*/ 9 w 47"/>
              <a:gd name="T21" fmla="*/ 155 h 237"/>
              <a:gd name="T22" fmla="*/ 9 w 47"/>
              <a:gd name="T23" fmla="*/ 68 h 237"/>
              <a:gd name="T24" fmla="*/ 4 w 47"/>
              <a:gd name="T25" fmla="*/ 68 h 237"/>
              <a:gd name="T26" fmla="*/ 4 w 47"/>
              <a:gd name="T27" fmla="*/ 155 h 237"/>
              <a:gd name="T28" fmla="*/ 9 w 47"/>
              <a:gd name="T29" fmla="*/ 15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237">
                <a:moveTo>
                  <a:pt x="47" y="0"/>
                </a:moveTo>
                <a:lnTo>
                  <a:pt x="47" y="237"/>
                </a:lnTo>
                <a:lnTo>
                  <a:pt x="0" y="175"/>
                </a:lnTo>
                <a:lnTo>
                  <a:pt x="0" y="59"/>
                </a:lnTo>
                <a:lnTo>
                  <a:pt x="47" y="0"/>
                </a:lnTo>
                <a:close/>
                <a:moveTo>
                  <a:pt x="36" y="173"/>
                </a:moveTo>
                <a:lnTo>
                  <a:pt x="36" y="52"/>
                </a:lnTo>
                <a:lnTo>
                  <a:pt x="34" y="52"/>
                </a:lnTo>
                <a:lnTo>
                  <a:pt x="34" y="173"/>
                </a:lnTo>
                <a:lnTo>
                  <a:pt x="36" y="173"/>
                </a:lnTo>
                <a:close/>
                <a:moveTo>
                  <a:pt x="9" y="155"/>
                </a:moveTo>
                <a:lnTo>
                  <a:pt x="9" y="68"/>
                </a:lnTo>
                <a:lnTo>
                  <a:pt x="4" y="68"/>
                </a:lnTo>
                <a:lnTo>
                  <a:pt x="4" y="155"/>
                </a:lnTo>
                <a:lnTo>
                  <a:pt x="9" y="15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1" name="TextBox 395"/>
          <p:cNvSpPr txBox="1"/>
          <p:nvPr/>
        </p:nvSpPr>
        <p:spPr>
          <a:xfrm>
            <a:off x="7793435" y="4052003"/>
            <a:ext cx="1079778" cy="261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7" tIns="45717" rIns="45717" bIns="45717" numCol="1" spcCol="38099" rtlCol="0" anchor="t">
            <a:spAutoFit/>
          </a:bodyPr>
          <a:lstStyle/>
          <a:p>
            <a:pPr algn="ctr" defTabSz="914378"/>
            <a:r>
              <a:rPr lang="zh-CN" altLang="en-US" sz="1100" dirty="0">
                <a:latin typeface="微软雅黑" panose="020B0503020204020204" pitchFamily="34" charset="-122"/>
                <a:ea typeface="微软雅黑" panose="020B0503020204020204" pitchFamily="34" charset="-122"/>
              </a:rPr>
              <a:t>大数据科创平台</a:t>
            </a:r>
          </a:p>
        </p:txBody>
      </p:sp>
      <p:grpSp>
        <p:nvGrpSpPr>
          <p:cNvPr id="182" name="组合 181"/>
          <p:cNvGrpSpPr/>
          <p:nvPr/>
        </p:nvGrpSpPr>
        <p:grpSpPr>
          <a:xfrm>
            <a:off x="8023141" y="1010035"/>
            <a:ext cx="797651" cy="815457"/>
            <a:chOff x="319152" y="1167480"/>
            <a:chExt cx="864419" cy="883714"/>
          </a:xfrm>
        </p:grpSpPr>
        <p:sp>
          <p:nvSpPr>
            <p:cNvPr id="183" name="TextBox 318"/>
            <p:cNvSpPr txBox="1"/>
            <p:nvPr/>
          </p:nvSpPr>
          <p:spPr>
            <a:xfrm>
              <a:off x="319152" y="1767691"/>
              <a:ext cx="864419" cy="2835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378"/>
              <a:r>
                <a:rPr lang="zh-CN" altLang="en-US" sz="1100" dirty="0">
                  <a:latin typeface="微软雅黑" panose="020B0503020204020204" pitchFamily="34" charset="-122"/>
                  <a:ea typeface="微软雅黑" panose="020B0503020204020204" pitchFamily="34" charset="-122"/>
                </a:rPr>
                <a:t>领导驾驶舱</a:t>
              </a:r>
            </a:p>
          </p:txBody>
        </p:sp>
        <p:grpSp>
          <p:nvGrpSpPr>
            <p:cNvPr id="184" name="组合 183"/>
            <p:cNvGrpSpPr/>
            <p:nvPr/>
          </p:nvGrpSpPr>
          <p:grpSpPr>
            <a:xfrm>
              <a:off x="395830" y="1167480"/>
              <a:ext cx="724458" cy="573197"/>
              <a:chOff x="876301" y="3727451"/>
              <a:chExt cx="433388" cy="342900"/>
            </a:xfrm>
          </p:grpSpPr>
          <p:sp>
            <p:nvSpPr>
              <p:cNvPr id="185" name="Freeform 63"/>
              <p:cNvSpPr>
                <a:spLocks noEditPoints="1"/>
              </p:cNvSpPr>
              <p:nvPr/>
            </p:nvSpPr>
            <p:spPr bwMode="auto">
              <a:xfrm>
                <a:off x="941388" y="3727451"/>
                <a:ext cx="266700" cy="295275"/>
              </a:xfrm>
              <a:custGeom>
                <a:avLst/>
                <a:gdLst>
                  <a:gd name="T0" fmla="*/ 74 w 74"/>
                  <a:gd name="T1" fmla="*/ 62 h 82"/>
                  <a:gd name="T2" fmla="*/ 62 w 74"/>
                  <a:gd name="T3" fmla="*/ 62 h 82"/>
                  <a:gd name="T4" fmla="*/ 62 w 74"/>
                  <a:gd name="T5" fmla="*/ 82 h 82"/>
                  <a:gd name="T6" fmla="*/ 42 w 74"/>
                  <a:gd name="T7" fmla="*/ 62 h 82"/>
                  <a:gd name="T8" fmla="*/ 0 w 74"/>
                  <a:gd name="T9" fmla="*/ 62 h 82"/>
                  <a:gd name="T10" fmla="*/ 0 w 74"/>
                  <a:gd name="T11" fmla="*/ 0 h 82"/>
                  <a:gd name="T12" fmla="*/ 74 w 74"/>
                  <a:gd name="T13" fmla="*/ 0 h 82"/>
                  <a:gd name="T14" fmla="*/ 74 w 74"/>
                  <a:gd name="T15" fmla="*/ 62 h 82"/>
                  <a:gd name="T16" fmla="*/ 69 w 74"/>
                  <a:gd name="T17" fmla="*/ 55 h 82"/>
                  <a:gd name="T18" fmla="*/ 69 w 74"/>
                  <a:gd name="T19" fmla="*/ 13 h 82"/>
                  <a:gd name="T20" fmla="*/ 61 w 74"/>
                  <a:gd name="T21" fmla="*/ 13 h 82"/>
                  <a:gd name="T22" fmla="*/ 61 w 74"/>
                  <a:gd name="T23" fmla="*/ 6 h 82"/>
                  <a:gd name="T24" fmla="*/ 6 w 74"/>
                  <a:gd name="T25" fmla="*/ 6 h 82"/>
                  <a:gd name="T26" fmla="*/ 6 w 74"/>
                  <a:gd name="T27" fmla="*/ 55 h 82"/>
                  <a:gd name="T28" fmla="*/ 69 w 74"/>
                  <a:gd name="T29" fmla="*/ 55 h 82"/>
                  <a:gd name="T30" fmla="*/ 69 w 74"/>
                  <a:gd name="T31" fmla="*/ 11 h 82"/>
                  <a:gd name="T32" fmla="*/ 70 w 74"/>
                  <a:gd name="T33" fmla="*/ 11 h 82"/>
                  <a:gd name="T34" fmla="*/ 67 w 74"/>
                  <a:gd name="T35" fmla="*/ 8 h 82"/>
                  <a:gd name="T36" fmla="*/ 70 w 74"/>
                  <a:gd name="T37" fmla="*/ 5 h 82"/>
                  <a:gd name="T38" fmla="*/ 69 w 74"/>
                  <a:gd name="T39" fmla="*/ 5 h 82"/>
                  <a:gd name="T40" fmla="*/ 68 w 74"/>
                  <a:gd name="T41" fmla="*/ 7 h 82"/>
                  <a:gd name="T42" fmla="*/ 67 w 74"/>
                  <a:gd name="T43" fmla="*/ 7 h 82"/>
                  <a:gd name="T44" fmla="*/ 67 w 74"/>
                  <a:gd name="T45" fmla="*/ 7 h 82"/>
                  <a:gd name="T46" fmla="*/ 66 w 74"/>
                  <a:gd name="T47" fmla="*/ 7 h 82"/>
                  <a:gd name="T48" fmla="*/ 65 w 74"/>
                  <a:gd name="T49" fmla="*/ 5 h 82"/>
                  <a:gd name="T50" fmla="*/ 63 w 74"/>
                  <a:gd name="T51" fmla="*/ 5 h 82"/>
                  <a:gd name="T52" fmla="*/ 66 w 74"/>
                  <a:gd name="T53" fmla="*/ 8 h 82"/>
                  <a:gd name="T54" fmla="*/ 63 w 74"/>
                  <a:gd name="T55" fmla="*/ 11 h 82"/>
                  <a:gd name="T56" fmla="*/ 65 w 74"/>
                  <a:gd name="T57" fmla="*/ 11 h 82"/>
                  <a:gd name="T58" fmla="*/ 66 w 74"/>
                  <a:gd name="T59" fmla="*/ 10 h 82"/>
                  <a:gd name="T60" fmla="*/ 67 w 74"/>
                  <a:gd name="T61" fmla="*/ 9 h 82"/>
                  <a:gd name="T62" fmla="*/ 67 w 74"/>
                  <a:gd name="T63" fmla="*/ 9 h 82"/>
                  <a:gd name="T64" fmla="*/ 68 w 74"/>
                  <a:gd name="T65" fmla="*/ 10 h 82"/>
                  <a:gd name="T66" fmla="*/ 69 w 74"/>
                  <a:gd name="T67"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74" y="62"/>
                    </a:moveTo>
                    <a:cubicBezTo>
                      <a:pt x="62" y="62"/>
                      <a:pt x="62" y="62"/>
                      <a:pt x="62" y="62"/>
                    </a:cubicBezTo>
                    <a:cubicBezTo>
                      <a:pt x="62" y="82"/>
                      <a:pt x="62" y="82"/>
                      <a:pt x="62" y="82"/>
                    </a:cubicBezTo>
                    <a:cubicBezTo>
                      <a:pt x="42" y="62"/>
                      <a:pt x="42" y="62"/>
                      <a:pt x="42" y="62"/>
                    </a:cubicBezTo>
                    <a:cubicBezTo>
                      <a:pt x="0" y="62"/>
                      <a:pt x="0" y="62"/>
                      <a:pt x="0" y="62"/>
                    </a:cubicBezTo>
                    <a:cubicBezTo>
                      <a:pt x="0" y="0"/>
                      <a:pt x="0" y="0"/>
                      <a:pt x="0" y="0"/>
                    </a:cubicBezTo>
                    <a:cubicBezTo>
                      <a:pt x="74" y="0"/>
                      <a:pt x="74" y="0"/>
                      <a:pt x="74" y="0"/>
                    </a:cubicBezTo>
                    <a:lnTo>
                      <a:pt x="74" y="62"/>
                    </a:lnTo>
                    <a:close/>
                    <a:moveTo>
                      <a:pt x="69" y="55"/>
                    </a:moveTo>
                    <a:cubicBezTo>
                      <a:pt x="69" y="13"/>
                      <a:pt x="69" y="13"/>
                      <a:pt x="69" y="13"/>
                    </a:cubicBezTo>
                    <a:cubicBezTo>
                      <a:pt x="61" y="13"/>
                      <a:pt x="61" y="13"/>
                      <a:pt x="61" y="13"/>
                    </a:cubicBezTo>
                    <a:cubicBezTo>
                      <a:pt x="61" y="6"/>
                      <a:pt x="61" y="6"/>
                      <a:pt x="61" y="6"/>
                    </a:cubicBezTo>
                    <a:cubicBezTo>
                      <a:pt x="6" y="6"/>
                      <a:pt x="6" y="6"/>
                      <a:pt x="6" y="6"/>
                    </a:cubicBezTo>
                    <a:cubicBezTo>
                      <a:pt x="6" y="55"/>
                      <a:pt x="6" y="55"/>
                      <a:pt x="6" y="55"/>
                    </a:cubicBezTo>
                    <a:lnTo>
                      <a:pt x="69" y="55"/>
                    </a:lnTo>
                    <a:close/>
                    <a:moveTo>
                      <a:pt x="69" y="11"/>
                    </a:moveTo>
                    <a:cubicBezTo>
                      <a:pt x="70" y="11"/>
                      <a:pt x="70" y="11"/>
                      <a:pt x="70" y="11"/>
                    </a:cubicBezTo>
                    <a:cubicBezTo>
                      <a:pt x="67" y="8"/>
                      <a:pt x="67" y="8"/>
                      <a:pt x="67" y="8"/>
                    </a:cubicBezTo>
                    <a:cubicBezTo>
                      <a:pt x="70" y="5"/>
                      <a:pt x="70" y="5"/>
                      <a:pt x="70" y="5"/>
                    </a:cubicBezTo>
                    <a:cubicBezTo>
                      <a:pt x="69" y="5"/>
                      <a:pt x="69" y="5"/>
                      <a:pt x="69" y="5"/>
                    </a:cubicBezTo>
                    <a:cubicBezTo>
                      <a:pt x="68" y="7"/>
                      <a:pt x="68" y="7"/>
                      <a:pt x="68" y="7"/>
                    </a:cubicBezTo>
                    <a:cubicBezTo>
                      <a:pt x="67" y="7"/>
                      <a:pt x="67" y="7"/>
                      <a:pt x="67" y="7"/>
                    </a:cubicBezTo>
                    <a:cubicBezTo>
                      <a:pt x="67" y="7"/>
                      <a:pt x="67" y="7"/>
                      <a:pt x="67" y="7"/>
                    </a:cubicBezTo>
                    <a:cubicBezTo>
                      <a:pt x="66" y="7"/>
                      <a:pt x="66" y="7"/>
                      <a:pt x="66" y="7"/>
                    </a:cubicBezTo>
                    <a:cubicBezTo>
                      <a:pt x="65" y="5"/>
                      <a:pt x="65" y="5"/>
                      <a:pt x="65" y="5"/>
                    </a:cubicBezTo>
                    <a:cubicBezTo>
                      <a:pt x="63" y="5"/>
                      <a:pt x="63" y="5"/>
                      <a:pt x="63" y="5"/>
                    </a:cubicBezTo>
                    <a:cubicBezTo>
                      <a:pt x="66" y="8"/>
                      <a:pt x="66" y="8"/>
                      <a:pt x="66" y="8"/>
                    </a:cubicBezTo>
                    <a:cubicBezTo>
                      <a:pt x="63" y="11"/>
                      <a:pt x="63" y="11"/>
                      <a:pt x="63" y="11"/>
                    </a:cubicBezTo>
                    <a:cubicBezTo>
                      <a:pt x="65" y="11"/>
                      <a:pt x="65" y="11"/>
                      <a:pt x="65" y="11"/>
                    </a:cubicBezTo>
                    <a:cubicBezTo>
                      <a:pt x="66" y="10"/>
                      <a:pt x="66" y="10"/>
                      <a:pt x="66" y="10"/>
                    </a:cubicBezTo>
                    <a:cubicBezTo>
                      <a:pt x="66" y="9"/>
                      <a:pt x="66" y="9"/>
                      <a:pt x="67" y="9"/>
                    </a:cubicBezTo>
                    <a:cubicBezTo>
                      <a:pt x="67" y="9"/>
                      <a:pt x="67" y="9"/>
                      <a:pt x="67" y="9"/>
                    </a:cubicBezTo>
                    <a:cubicBezTo>
                      <a:pt x="67" y="9"/>
                      <a:pt x="67" y="9"/>
                      <a:pt x="68" y="10"/>
                    </a:cubicBezTo>
                    <a:lnTo>
                      <a:pt x="69" y="1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6" name="Freeform 64"/>
              <p:cNvSpPr>
                <a:spLocks noEditPoints="1"/>
              </p:cNvSpPr>
              <p:nvPr/>
            </p:nvSpPr>
            <p:spPr bwMode="auto">
              <a:xfrm>
                <a:off x="1108076" y="3860801"/>
                <a:ext cx="42863" cy="42863"/>
              </a:xfrm>
              <a:custGeom>
                <a:avLst/>
                <a:gdLst>
                  <a:gd name="T0" fmla="*/ 6 w 12"/>
                  <a:gd name="T1" fmla="*/ 0 h 12"/>
                  <a:gd name="T2" fmla="*/ 12 w 12"/>
                  <a:gd name="T3" fmla="*/ 6 h 12"/>
                  <a:gd name="T4" fmla="*/ 6 w 12"/>
                  <a:gd name="T5" fmla="*/ 12 h 12"/>
                  <a:gd name="T6" fmla="*/ 0 w 12"/>
                  <a:gd name="T7" fmla="*/ 6 h 12"/>
                  <a:gd name="T8" fmla="*/ 6 w 12"/>
                  <a:gd name="T9" fmla="*/ 0 h 12"/>
                  <a:gd name="T10" fmla="*/ 9 w 12"/>
                  <a:gd name="T11" fmla="*/ 7 h 12"/>
                  <a:gd name="T12" fmla="*/ 9 w 12"/>
                  <a:gd name="T13" fmla="*/ 5 h 12"/>
                  <a:gd name="T14" fmla="*/ 7 w 12"/>
                  <a:gd name="T15" fmla="*/ 5 h 12"/>
                  <a:gd name="T16" fmla="*/ 7 w 12"/>
                  <a:gd name="T17" fmla="*/ 3 h 12"/>
                  <a:gd name="T18" fmla="*/ 5 w 12"/>
                  <a:gd name="T19" fmla="*/ 3 h 12"/>
                  <a:gd name="T20" fmla="*/ 5 w 12"/>
                  <a:gd name="T21" fmla="*/ 5 h 12"/>
                  <a:gd name="T22" fmla="*/ 2 w 12"/>
                  <a:gd name="T23" fmla="*/ 5 h 12"/>
                  <a:gd name="T24" fmla="*/ 2 w 12"/>
                  <a:gd name="T25" fmla="*/ 7 h 12"/>
                  <a:gd name="T26" fmla="*/ 5 w 12"/>
                  <a:gd name="T27" fmla="*/ 7 h 12"/>
                  <a:gd name="T28" fmla="*/ 5 w 12"/>
                  <a:gd name="T29" fmla="*/ 10 h 12"/>
                  <a:gd name="T30" fmla="*/ 7 w 12"/>
                  <a:gd name="T31" fmla="*/ 10 h 12"/>
                  <a:gd name="T32" fmla="*/ 7 w 12"/>
                  <a:gd name="T33" fmla="*/ 7 h 12"/>
                  <a:gd name="T34" fmla="*/ 9 w 12"/>
                  <a:gd name="T35"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6" y="0"/>
                    </a:moveTo>
                    <a:cubicBezTo>
                      <a:pt x="9" y="0"/>
                      <a:pt x="12" y="3"/>
                      <a:pt x="12" y="6"/>
                    </a:cubicBezTo>
                    <a:cubicBezTo>
                      <a:pt x="12" y="10"/>
                      <a:pt x="9" y="12"/>
                      <a:pt x="6" y="12"/>
                    </a:cubicBezTo>
                    <a:cubicBezTo>
                      <a:pt x="2" y="12"/>
                      <a:pt x="0" y="10"/>
                      <a:pt x="0" y="6"/>
                    </a:cubicBezTo>
                    <a:cubicBezTo>
                      <a:pt x="0" y="3"/>
                      <a:pt x="2" y="0"/>
                      <a:pt x="6" y="0"/>
                    </a:cubicBezTo>
                    <a:close/>
                    <a:moveTo>
                      <a:pt x="9" y="7"/>
                    </a:moveTo>
                    <a:cubicBezTo>
                      <a:pt x="9" y="5"/>
                      <a:pt x="9" y="5"/>
                      <a:pt x="9" y="5"/>
                    </a:cubicBezTo>
                    <a:cubicBezTo>
                      <a:pt x="7" y="5"/>
                      <a:pt x="7" y="5"/>
                      <a:pt x="7" y="5"/>
                    </a:cubicBezTo>
                    <a:cubicBezTo>
                      <a:pt x="7" y="3"/>
                      <a:pt x="7" y="3"/>
                      <a:pt x="7" y="3"/>
                    </a:cubicBezTo>
                    <a:cubicBezTo>
                      <a:pt x="5" y="3"/>
                      <a:pt x="5" y="3"/>
                      <a:pt x="5" y="3"/>
                    </a:cubicBezTo>
                    <a:cubicBezTo>
                      <a:pt x="5" y="5"/>
                      <a:pt x="5" y="5"/>
                      <a:pt x="5" y="5"/>
                    </a:cubicBezTo>
                    <a:cubicBezTo>
                      <a:pt x="2" y="5"/>
                      <a:pt x="2" y="5"/>
                      <a:pt x="2" y="5"/>
                    </a:cubicBezTo>
                    <a:cubicBezTo>
                      <a:pt x="2" y="7"/>
                      <a:pt x="2" y="7"/>
                      <a:pt x="2" y="7"/>
                    </a:cubicBezTo>
                    <a:cubicBezTo>
                      <a:pt x="5" y="7"/>
                      <a:pt x="5" y="7"/>
                      <a:pt x="5" y="7"/>
                    </a:cubicBezTo>
                    <a:cubicBezTo>
                      <a:pt x="5" y="10"/>
                      <a:pt x="5" y="10"/>
                      <a:pt x="5" y="10"/>
                    </a:cubicBezTo>
                    <a:cubicBezTo>
                      <a:pt x="7" y="10"/>
                      <a:pt x="7" y="10"/>
                      <a:pt x="7" y="10"/>
                    </a:cubicBezTo>
                    <a:cubicBezTo>
                      <a:pt x="7" y="7"/>
                      <a:pt x="7" y="7"/>
                      <a:pt x="7" y="7"/>
                    </a:cubicBezTo>
                    <a:lnTo>
                      <a:pt x="9" y="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7" name="Freeform 65"/>
              <p:cNvSpPr>
                <a:spLocks/>
              </p:cNvSpPr>
              <p:nvPr/>
            </p:nvSpPr>
            <p:spPr bwMode="auto">
              <a:xfrm>
                <a:off x="1009651" y="3767138"/>
                <a:ext cx="98425" cy="141288"/>
              </a:xfrm>
              <a:custGeom>
                <a:avLst/>
                <a:gdLst>
                  <a:gd name="T0" fmla="*/ 27 w 27"/>
                  <a:gd name="T1" fmla="*/ 39 h 39"/>
                  <a:gd name="T2" fmla="*/ 21 w 27"/>
                  <a:gd name="T3" fmla="*/ 39 h 39"/>
                  <a:gd name="T4" fmla="*/ 12 w 27"/>
                  <a:gd name="T5" fmla="*/ 39 h 39"/>
                  <a:gd name="T6" fmla="*/ 0 w 27"/>
                  <a:gd name="T7" fmla="*/ 39 h 39"/>
                  <a:gd name="T8" fmla="*/ 0 w 27"/>
                  <a:gd name="T9" fmla="*/ 32 h 39"/>
                  <a:gd name="T10" fmla="*/ 1 w 27"/>
                  <a:gd name="T11" fmla="*/ 29 h 39"/>
                  <a:gd name="T12" fmla="*/ 11 w 27"/>
                  <a:gd name="T13" fmla="*/ 26 h 39"/>
                  <a:gd name="T14" fmla="*/ 13 w 27"/>
                  <a:gd name="T15" fmla="*/ 21 h 39"/>
                  <a:gd name="T16" fmla="*/ 10 w 27"/>
                  <a:gd name="T17" fmla="*/ 17 h 39"/>
                  <a:gd name="T18" fmla="*/ 9 w 27"/>
                  <a:gd name="T19" fmla="*/ 5 h 39"/>
                  <a:gd name="T20" fmla="*/ 16 w 27"/>
                  <a:gd name="T21" fmla="*/ 0 h 39"/>
                  <a:gd name="T22" fmla="*/ 17 w 27"/>
                  <a:gd name="T23" fmla="*/ 0 h 39"/>
                  <a:gd name="T24" fmla="*/ 24 w 27"/>
                  <a:gd name="T25" fmla="*/ 5 h 39"/>
                  <a:gd name="T26" fmla="*/ 23 w 27"/>
                  <a:gd name="T27" fmla="*/ 17 h 39"/>
                  <a:gd name="T28" fmla="*/ 20 w 27"/>
                  <a:gd name="T29" fmla="*/ 21 h 39"/>
                  <a:gd name="T30" fmla="*/ 22 w 27"/>
                  <a:gd name="T31" fmla="*/ 26 h 39"/>
                  <a:gd name="T32" fmla="*/ 26 w 27"/>
                  <a:gd name="T33" fmla="*/ 27 h 39"/>
                  <a:gd name="T34" fmla="*/ 24 w 27"/>
                  <a:gd name="T35" fmla="*/ 32 h 39"/>
                  <a:gd name="T36" fmla="*/ 27 w 27"/>
                  <a:gd name="T3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9">
                    <a:moveTo>
                      <a:pt x="27" y="39"/>
                    </a:moveTo>
                    <a:cubicBezTo>
                      <a:pt x="21" y="39"/>
                      <a:pt x="21" y="39"/>
                      <a:pt x="21" y="39"/>
                    </a:cubicBezTo>
                    <a:cubicBezTo>
                      <a:pt x="12" y="39"/>
                      <a:pt x="12" y="39"/>
                      <a:pt x="12" y="39"/>
                    </a:cubicBezTo>
                    <a:cubicBezTo>
                      <a:pt x="0" y="39"/>
                      <a:pt x="0" y="39"/>
                      <a:pt x="0" y="39"/>
                    </a:cubicBezTo>
                    <a:cubicBezTo>
                      <a:pt x="0" y="39"/>
                      <a:pt x="0" y="33"/>
                      <a:pt x="0" y="32"/>
                    </a:cubicBezTo>
                    <a:cubicBezTo>
                      <a:pt x="0" y="30"/>
                      <a:pt x="1" y="29"/>
                      <a:pt x="1" y="29"/>
                    </a:cubicBezTo>
                    <a:cubicBezTo>
                      <a:pt x="11" y="26"/>
                      <a:pt x="11" y="26"/>
                      <a:pt x="11" y="26"/>
                    </a:cubicBezTo>
                    <a:cubicBezTo>
                      <a:pt x="13" y="21"/>
                      <a:pt x="13" y="21"/>
                      <a:pt x="13" y="21"/>
                    </a:cubicBezTo>
                    <a:cubicBezTo>
                      <a:pt x="11" y="21"/>
                      <a:pt x="10" y="17"/>
                      <a:pt x="10" y="17"/>
                    </a:cubicBezTo>
                    <a:cubicBezTo>
                      <a:pt x="10" y="17"/>
                      <a:pt x="9" y="10"/>
                      <a:pt x="9" y="5"/>
                    </a:cubicBezTo>
                    <a:cubicBezTo>
                      <a:pt x="9" y="0"/>
                      <a:pt x="16" y="0"/>
                      <a:pt x="16" y="0"/>
                    </a:cubicBezTo>
                    <a:cubicBezTo>
                      <a:pt x="17" y="0"/>
                      <a:pt x="17" y="0"/>
                      <a:pt x="17" y="0"/>
                    </a:cubicBezTo>
                    <a:cubicBezTo>
                      <a:pt x="17" y="0"/>
                      <a:pt x="24" y="0"/>
                      <a:pt x="24" y="5"/>
                    </a:cubicBezTo>
                    <a:cubicBezTo>
                      <a:pt x="24" y="10"/>
                      <a:pt x="23" y="17"/>
                      <a:pt x="23" y="17"/>
                    </a:cubicBezTo>
                    <a:cubicBezTo>
                      <a:pt x="23" y="17"/>
                      <a:pt x="22" y="21"/>
                      <a:pt x="20" y="21"/>
                    </a:cubicBezTo>
                    <a:cubicBezTo>
                      <a:pt x="22" y="26"/>
                      <a:pt x="22" y="26"/>
                      <a:pt x="22" y="26"/>
                    </a:cubicBezTo>
                    <a:cubicBezTo>
                      <a:pt x="26" y="27"/>
                      <a:pt x="26" y="27"/>
                      <a:pt x="26" y="27"/>
                    </a:cubicBezTo>
                    <a:cubicBezTo>
                      <a:pt x="25" y="29"/>
                      <a:pt x="24" y="30"/>
                      <a:pt x="24" y="32"/>
                    </a:cubicBezTo>
                    <a:cubicBezTo>
                      <a:pt x="24" y="35"/>
                      <a:pt x="25" y="38"/>
                      <a:pt x="27" y="3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8" name="Freeform 66"/>
              <p:cNvSpPr>
                <a:spLocks/>
              </p:cNvSpPr>
              <p:nvPr/>
            </p:nvSpPr>
            <p:spPr bwMode="auto">
              <a:xfrm>
                <a:off x="876301" y="4008438"/>
                <a:ext cx="433388" cy="25400"/>
              </a:xfrm>
              <a:custGeom>
                <a:avLst/>
                <a:gdLst>
                  <a:gd name="T0" fmla="*/ 273 w 273"/>
                  <a:gd name="T1" fmla="*/ 16 h 16"/>
                  <a:gd name="T2" fmla="*/ 136 w 273"/>
                  <a:gd name="T3" fmla="*/ 16 h 16"/>
                  <a:gd name="T4" fmla="*/ 0 w 273"/>
                  <a:gd name="T5" fmla="*/ 16 h 16"/>
                  <a:gd name="T6" fmla="*/ 59 w 273"/>
                  <a:gd name="T7" fmla="*/ 0 h 16"/>
                  <a:gd name="T8" fmla="*/ 86 w 273"/>
                  <a:gd name="T9" fmla="*/ 0 h 16"/>
                  <a:gd name="T10" fmla="*/ 164 w 273"/>
                  <a:gd name="T11" fmla="*/ 0 h 16"/>
                  <a:gd name="T12" fmla="*/ 168 w 273"/>
                  <a:gd name="T13" fmla="*/ 3 h 16"/>
                  <a:gd name="T14" fmla="*/ 136 w 273"/>
                  <a:gd name="T15" fmla="*/ 3 h 16"/>
                  <a:gd name="T16" fmla="*/ 64 w 273"/>
                  <a:gd name="T17" fmla="*/ 3 h 16"/>
                  <a:gd name="T18" fmla="*/ 41 w 273"/>
                  <a:gd name="T19" fmla="*/ 12 h 16"/>
                  <a:gd name="T20" fmla="*/ 136 w 273"/>
                  <a:gd name="T21" fmla="*/ 12 h 16"/>
                  <a:gd name="T22" fmla="*/ 232 w 273"/>
                  <a:gd name="T23" fmla="*/ 12 h 16"/>
                  <a:gd name="T24" fmla="*/ 209 w 273"/>
                  <a:gd name="T25" fmla="*/ 3 h 16"/>
                  <a:gd name="T26" fmla="*/ 187 w 273"/>
                  <a:gd name="T27" fmla="*/ 3 h 16"/>
                  <a:gd name="T28" fmla="*/ 187 w 273"/>
                  <a:gd name="T29" fmla="*/ 0 h 16"/>
                  <a:gd name="T30" fmla="*/ 214 w 273"/>
                  <a:gd name="T31" fmla="*/ 0 h 16"/>
                  <a:gd name="T32" fmla="*/ 273 w 273"/>
                  <a:gd name="T3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16">
                    <a:moveTo>
                      <a:pt x="273" y="16"/>
                    </a:moveTo>
                    <a:lnTo>
                      <a:pt x="136" y="16"/>
                    </a:lnTo>
                    <a:lnTo>
                      <a:pt x="0" y="16"/>
                    </a:lnTo>
                    <a:lnTo>
                      <a:pt x="59" y="0"/>
                    </a:lnTo>
                    <a:lnTo>
                      <a:pt x="86" y="0"/>
                    </a:lnTo>
                    <a:lnTo>
                      <a:pt x="164" y="0"/>
                    </a:lnTo>
                    <a:lnTo>
                      <a:pt x="168" y="3"/>
                    </a:lnTo>
                    <a:lnTo>
                      <a:pt x="136" y="3"/>
                    </a:lnTo>
                    <a:lnTo>
                      <a:pt x="64" y="3"/>
                    </a:lnTo>
                    <a:lnTo>
                      <a:pt x="41" y="12"/>
                    </a:lnTo>
                    <a:lnTo>
                      <a:pt x="136" y="12"/>
                    </a:lnTo>
                    <a:lnTo>
                      <a:pt x="232" y="12"/>
                    </a:lnTo>
                    <a:lnTo>
                      <a:pt x="209" y="3"/>
                    </a:lnTo>
                    <a:lnTo>
                      <a:pt x="187" y="3"/>
                    </a:lnTo>
                    <a:lnTo>
                      <a:pt x="187" y="0"/>
                    </a:lnTo>
                    <a:lnTo>
                      <a:pt x="214" y="0"/>
                    </a:lnTo>
                    <a:lnTo>
                      <a:pt x="273" y="1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189" name="Freeform 67"/>
              <p:cNvSpPr>
                <a:spLocks/>
              </p:cNvSpPr>
              <p:nvPr/>
            </p:nvSpPr>
            <p:spPr bwMode="auto">
              <a:xfrm>
                <a:off x="876301" y="4041776"/>
                <a:ext cx="433388" cy="28575"/>
              </a:xfrm>
              <a:custGeom>
                <a:avLst/>
                <a:gdLst>
                  <a:gd name="T0" fmla="*/ 0 w 120"/>
                  <a:gd name="T1" fmla="*/ 0 h 8"/>
                  <a:gd name="T2" fmla="*/ 120 w 120"/>
                  <a:gd name="T3" fmla="*/ 0 h 8"/>
                  <a:gd name="T4" fmla="*/ 120 w 120"/>
                  <a:gd name="T5" fmla="*/ 1 h 8"/>
                  <a:gd name="T6" fmla="*/ 120 w 120"/>
                  <a:gd name="T7" fmla="*/ 2 h 8"/>
                  <a:gd name="T8" fmla="*/ 114 w 120"/>
                  <a:gd name="T9" fmla="*/ 8 h 8"/>
                  <a:gd name="T10" fmla="*/ 5 w 120"/>
                  <a:gd name="T11" fmla="*/ 8 h 8"/>
                  <a:gd name="T12" fmla="*/ 0 w 120"/>
                  <a:gd name="T13" fmla="*/ 2 h 8"/>
                  <a:gd name="T14" fmla="*/ 0 w 120"/>
                  <a:gd name="T15" fmla="*/ 1 h 8"/>
                  <a:gd name="T16" fmla="*/ 0 w 12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8">
                    <a:moveTo>
                      <a:pt x="0" y="0"/>
                    </a:moveTo>
                    <a:cubicBezTo>
                      <a:pt x="120" y="0"/>
                      <a:pt x="120" y="0"/>
                      <a:pt x="120" y="0"/>
                    </a:cubicBezTo>
                    <a:cubicBezTo>
                      <a:pt x="120" y="0"/>
                      <a:pt x="120" y="1"/>
                      <a:pt x="120" y="1"/>
                    </a:cubicBezTo>
                    <a:cubicBezTo>
                      <a:pt x="120" y="2"/>
                      <a:pt x="120" y="2"/>
                      <a:pt x="120" y="2"/>
                    </a:cubicBezTo>
                    <a:cubicBezTo>
                      <a:pt x="120" y="5"/>
                      <a:pt x="117" y="8"/>
                      <a:pt x="114" y="8"/>
                    </a:cubicBezTo>
                    <a:cubicBezTo>
                      <a:pt x="5" y="8"/>
                      <a:pt x="5" y="8"/>
                      <a:pt x="5" y="8"/>
                    </a:cubicBezTo>
                    <a:cubicBezTo>
                      <a:pt x="2" y="8"/>
                      <a:pt x="0" y="5"/>
                      <a:pt x="0" y="2"/>
                    </a:cubicBezTo>
                    <a:cubicBezTo>
                      <a:pt x="0" y="1"/>
                      <a:pt x="0" y="1"/>
                      <a:pt x="0" y="1"/>
                    </a:cubicBezTo>
                    <a:cubicBezTo>
                      <a:pt x="0" y="1"/>
                      <a:pt x="0" y="0"/>
                      <a:pt x="0"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sp>
        <p:nvSpPr>
          <p:cNvPr id="190" name="矩形 189"/>
          <p:cNvSpPr/>
          <p:nvPr/>
        </p:nvSpPr>
        <p:spPr>
          <a:xfrm>
            <a:off x="139240" y="2751172"/>
            <a:ext cx="2336839" cy="276981"/>
          </a:xfrm>
          <a:prstGeom prst="rect">
            <a:avLst/>
          </a:prstGeom>
        </p:spPr>
        <p:txBody>
          <a:bodyPr wrap="square" lIns="91424" tIns="45711" rIns="91424" bIns="45711">
            <a:spAutoFit/>
          </a:bodyPr>
          <a:lstStyle/>
          <a:p>
            <a:pPr algn="ctr" defTabSz="913910"/>
            <a:r>
              <a:rPr lang="zh-CN" altLang="en-US" sz="1200" b="1" dirty="0">
                <a:latin typeface="微软雅黑" panose="020B0503020204020204" pitchFamily="34" charset="-122"/>
                <a:ea typeface="微软雅黑" panose="020B0503020204020204" pitchFamily="34" charset="-122"/>
              </a:rPr>
              <a:t>服务</a:t>
            </a:r>
            <a:r>
              <a:rPr lang="zh-CN" altLang="en-US" sz="1200" b="1" dirty="0" smtClean="0">
                <a:latin typeface="微软雅黑" panose="020B0503020204020204" pitchFamily="34" charset="-122"/>
                <a:ea typeface="微软雅黑" panose="020B0503020204020204" pitchFamily="34" charset="-122"/>
              </a:rPr>
              <a:t>于教学</a:t>
            </a:r>
            <a:endParaRPr lang="en-US" altLang="zh-CN" sz="1200" b="1" dirty="0">
              <a:latin typeface="微软雅黑" panose="020B0503020204020204" pitchFamily="34" charset="-122"/>
              <a:ea typeface="微软雅黑" panose="020B0503020204020204" pitchFamily="34" charset="-122"/>
            </a:endParaRPr>
          </a:p>
        </p:txBody>
      </p:sp>
      <p:grpSp>
        <p:nvGrpSpPr>
          <p:cNvPr id="191" name="组合 190"/>
          <p:cNvGrpSpPr/>
          <p:nvPr/>
        </p:nvGrpSpPr>
        <p:grpSpPr>
          <a:xfrm>
            <a:off x="331635" y="1767762"/>
            <a:ext cx="605290" cy="791845"/>
            <a:chOff x="6750409" y="1755897"/>
            <a:chExt cx="553631" cy="791845"/>
          </a:xfrm>
        </p:grpSpPr>
        <p:sp>
          <p:nvSpPr>
            <p:cNvPr id="192" name="TextBox 327"/>
            <p:cNvSpPr txBox="1"/>
            <p:nvPr/>
          </p:nvSpPr>
          <p:spPr>
            <a:xfrm>
              <a:off x="6750409" y="2301525"/>
              <a:ext cx="55363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教师画像</a:t>
              </a:r>
            </a:p>
          </p:txBody>
        </p:sp>
        <p:grpSp>
          <p:nvGrpSpPr>
            <p:cNvPr id="193" name="组合 192"/>
            <p:cNvGrpSpPr/>
            <p:nvPr/>
          </p:nvGrpSpPr>
          <p:grpSpPr>
            <a:xfrm>
              <a:off x="6823334" y="1755897"/>
              <a:ext cx="387350" cy="503237"/>
              <a:chOff x="2622550" y="2425701"/>
              <a:chExt cx="387350" cy="503237"/>
            </a:xfrm>
          </p:grpSpPr>
          <p:sp>
            <p:nvSpPr>
              <p:cNvPr id="194" name="Freeform 40"/>
              <p:cNvSpPr>
                <a:spLocks noEditPoints="1"/>
              </p:cNvSpPr>
              <p:nvPr/>
            </p:nvSpPr>
            <p:spPr bwMode="auto">
              <a:xfrm>
                <a:off x="2622550" y="2744788"/>
                <a:ext cx="387350" cy="184150"/>
              </a:xfrm>
              <a:custGeom>
                <a:avLst/>
                <a:gdLst>
                  <a:gd name="T0" fmla="*/ 103 w 103"/>
                  <a:gd name="T1" fmla="*/ 43 h 49"/>
                  <a:gd name="T2" fmla="*/ 99 w 103"/>
                  <a:gd name="T3" fmla="*/ 16 h 49"/>
                  <a:gd name="T4" fmla="*/ 81 w 103"/>
                  <a:gd name="T5" fmla="*/ 3 h 49"/>
                  <a:gd name="T6" fmla="*/ 81 w 103"/>
                  <a:gd name="T7" fmla="*/ 3 h 49"/>
                  <a:gd name="T8" fmla="*/ 72 w 103"/>
                  <a:gd name="T9" fmla="*/ 0 h 49"/>
                  <a:gd name="T10" fmla="*/ 71 w 103"/>
                  <a:gd name="T11" fmla="*/ 14 h 49"/>
                  <a:gd name="T12" fmla="*/ 52 w 103"/>
                  <a:gd name="T13" fmla="*/ 45 h 49"/>
                  <a:gd name="T14" fmla="*/ 52 w 103"/>
                  <a:gd name="T15" fmla="*/ 45 h 49"/>
                  <a:gd name="T16" fmla="*/ 52 w 103"/>
                  <a:gd name="T17" fmla="*/ 45 h 49"/>
                  <a:gd name="T18" fmla="*/ 51 w 103"/>
                  <a:gd name="T19" fmla="*/ 45 h 49"/>
                  <a:gd name="T20" fmla="*/ 51 w 103"/>
                  <a:gd name="T21" fmla="*/ 45 h 49"/>
                  <a:gd name="T22" fmla="*/ 32 w 103"/>
                  <a:gd name="T23" fmla="*/ 14 h 49"/>
                  <a:gd name="T24" fmla="*/ 31 w 103"/>
                  <a:gd name="T25" fmla="*/ 0 h 49"/>
                  <a:gd name="T26" fmla="*/ 22 w 103"/>
                  <a:gd name="T27" fmla="*/ 3 h 49"/>
                  <a:gd name="T28" fmla="*/ 22 w 103"/>
                  <a:gd name="T29" fmla="*/ 3 h 49"/>
                  <a:gd name="T30" fmla="*/ 4 w 103"/>
                  <a:gd name="T31" fmla="*/ 16 h 49"/>
                  <a:gd name="T32" fmla="*/ 0 w 103"/>
                  <a:gd name="T33" fmla="*/ 43 h 49"/>
                  <a:gd name="T34" fmla="*/ 7 w 103"/>
                  <a:gd name="T35" fmla="*/ 45 h 49"/>
                  <a:gd name="T36" fmla="*/ 7 w 103"/>
                  <a:gd name="T37" fmla="*/ 45 h 49"/>
                  <a:gd name="T38" fmla="*/ 49 w 103"/>
                  <a:gd name="T39" fmla="*/ 49 h 49"/>
                  <a:gd name="T40" fmla="*/ 50 w 103"/>
                  <a:gd name="T41" fmla="*/ 49 h 49"/>
                  <a:gd name="T42" fmla="*/ 52 w 103"/>
                  <a:gd name="T43" fmla="*/ 49 h 49"/>
                  <a:gd name="T44" fmla="*/ 54 w 103"/>
                  <a:gd name="T45" fmla="*/ 49 h 49"/>
                  <a:gd name="T46" fmla="*/ 54 w 103"/>
                  <a:gd name="T47" fmla="*/ 49 h 49"/>
                  <a:gd name="T48" fmla="*/ 96 w 103"/>
                  <a:gd name="T49" fmla="*/ 45 h 49"/>
                  <a:gd name="T50" fmla="*/ 96 w 103"/>
                  <a:gd name="T51" fmla="*/ 45 h 49"/>
                  <a:gd name="T52" fmla="*/ 103 w 103"/>
                  <a:gd name="T53" fmla="*/ 43 h 49"/>
                  <a:gd name="T54" fmla="*/ 87 w 103"/>
                  <a:gd name="T55" fmla="*/ 33 h 49"/>
                  <a:gd name="T56" fmla="*/ 74 w 103"/>
                  <a:gd name="T57" fmla="*/ 34 h 49"/>
                  <a:gd name="T58" fmla="*/ 72 w 103"/>
                  <a:gd name="T59" fmla="*/ 32 h 49"/>
                  <a:gd name="T60" fmla="*/ 74 w 103"/>
                  <a:gd name="T61" fmla="*/ 30 h 49"/>
                  <a:gd name="T62" fmla="*/ 75 w 103"/>
                  <a:gd name="T63" fmla="*/ 30 h 49"/>
                  <a:gd name="T64" fmla="*/ 77 w 103"/>
                  <a:gd name="T65" fmla="*/ 30 h 49"/>
                  <a:gd name="T66" fmla="*/ 87 w 103"/>
                  <a:gd name="T67" fmla="*/ 29 h 49"/>
                  <a:gd name="T68" fmla="*/ 89 w 103"/>
                  <a:gd name="T69" fmla="*/ 31 h 49"/>
                  <a:gd name="T70" fmla="*/ 87 w 103"/>
                  <a:gd name="T71"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 h="49">
                    <a:moveTo>
                      <a:pt x="103" y="43"/>
                    </a:moveTo>
                    <a:cubicBezTo>
                      <a:pt x="103" y="43"/>
                      <a:pt x="101" y="21"/>
                      <a:pt x="99" y="16"/>
                    </a:cubicBezTo>
                    <a:cubicBezTo>
                      <a:pt x="96" y="11"/>
                      <a:pt x="91" y="7"/>
                      <a:pt x="81" y="3"/>
                    </a:cubicBezTo>
                    <a:cubicBezTo>
                      <a:pt x="81" y="3"/>
                      <a:pt x="81" y="3"/>
                      <a:pt x="81" y="3"/>
                    </a:cubicBezTo>
                    <a:cubicBezTo>
                      <a:pt x="78" y="2"/>
                      <a:pt x="75" y="1"/>
                      <a:pt x="72" y="0"/>
                    </a:cubicBezTo>
                    <a:cubicBezTo>
                      <a:pt x="73" y="3"/>
                      <a:pt x="73" y="7"/>
                      <a:pt x="71" y="14"/>
                    </a:cubicBezTo>
                    <a:cubicBezTo>
                      <a:pt x="67" y="27"/>
                      <a:pt x="52" y="44"/>
                      <a:pt x="52" y="45"/>
                    </a:cubicBezTo>
                    <a:cubicBezTo>
                      <a:pt x="52" y="45"/>
                      <a:pt x="52" y="45"/>
                      <a:pt x="52" y="45"/>
                    </a:cubicBezTo>
                    <a:cubicBezTo>
                      <a:pt x="52" y="45"/>
                      <a:pt x="52" y="45"/>
                      <a:pt x="52" y="45"/>
                    </a:cubicBezTo>
                    <a:cubicBezTo>
                      <a:pt x="52" y="45"/>
                      <a:pt x="51" y="45"/>
                      <a:pt x="51" y="45"/>
                    </a:cubicBezTo>
                    <a:cubicBezTo>
                      <a:pt x="51" y="45"/>
                      <a:pt x="51" y="45"/>
                      <a:pt x="51" y="45"/>
                    </a:cubicBezTo>
                    <a:cubicBezTo>
                      <a:pt x="51" y="44"/>
                      <a:pt x="36" y="27"/>
                      <a:pt x="32" y="14"/>
                    </a:cubicBezTo>
                    <a:cubicBezTo>
                      <a:pt x="30" y="7"/>
                      <a:pt x="30" y="3"/>
                      <a:pt x="31" y="0"/>
                    </a:cubicBezTo>
                    <a:cubicBezTo>
                      <a:pt x="28" y="1"/>
                      <a:pt x="25" y="2"/>
                      <a:pt x="22" y="3"/>
                    </a:cubicBezTo>
                    <a:cubicBezTo>
                      <a:pt x="22" y="3"/>
                      <a:pt x="22" y="3"/>
                      <a:pt x="22" y="3"/>
                    </a:cubicBezTo>
                    <a:cubicBezTo>
                      <a:pt x="12" y="7"/>
                      <a:pt x="7" y="11"/>
                      <a:pt x="4" y="16"/>
                    </a:cubicBezTo>
                    <a:cubicBezTo>
                      <a:pt x="2" y="21"/>
                      <a:pt x="0" y="43"/>
                      <a:pt x="0" y="43"/>
                    </a:cubicBezTo>
                    <a:cubicBezTo>
                      <a:pt x="2" y="43"/>
                      <a:pt x="5" y="44"/>
                      <a:pt x="7" y="45"/>
                    </a:cubicBezTo>
                    <a:cubicBezTo>
                      <a:pt x="7" y="45"/>
                      <a:pt x="7" y="45"/>
                      <a:pt x="7" y="45"/>
                    </a:cubicBezTo>
                    <a:cubicBezTo>
                      <a:pt x="18" y="48"/>
                      <a:pt x="33" y="49"/>
                      <a:pt x="49" y="49"/>
                    </a:cubicBezTo>
                    <a:cubicBezTo>
                      <a:pt x="49" y="49"/>
                      <a:pt x="49" y="49"/>
                      <a:pt x="50" y="49"/>
                    </a:cubicBezTo>
                    <a:cubicBezTo>
                      <a:pt x="50" y="49"/>
                      <a:pt x="51" y="49"/>
                      <a:pt x="52" y="49"/>
                    </a:cubicBezTo>
                    <a:cubicBezTo>
                      <a:pt x="52" y="49"/>
                      <a:pt x="53" y="49"/>
                      <a:pt x="54" y="49"/>
                    </a:cubicBezTo>
                    <a:cubicBezTo>
                      <a:pt x="54" y="49"/>
                      <a:pt x="54" y="49"/>
                      <a:pt x="54" y="49"/>
                    </a:cubicBezTo>
                    <a:cubicBezTo>
                      <a:pt x="70" y="49"/>
                      <a:pt x="85" y="48"/>
                      <a:pt x="96" y="45"/>
                    </a:cubicBezTo>
                    <a:cubicBezTo>
                      <a:pt x="96" y="45"/>
                      <a:pt x="96" y="45"/>
                      <a:pt x="96" y="45"/>
                    </a:cubicBezTo>
                    <a:cubicBezTo>
                      <a:pt x="98" y="44"/>
                      <a:pt x="101" y="43"/>
                      <a:pt x="103" y="43"/>
                    </a:cubicBezTo>
                    <a:close/>
                    <a:moveTo>
                      <a:pt x="87" y="33"/>
                    </a:moveTo>
                    <a:cubicBezTo>
                      <a:pt x="80" y="34"/>
                      <a:pt x="74" y="34"/>
                      <a:pt x="74" y="34"/>
                    </a:cubicBezTo>
                    <a:cubicBezTo>
                      <a:pt x="73" y="34"/>
                      <a:pt x="72" y="33"/>
                      <a:pt x="72" y="32"/>
                    </a:cubicBezTo>
                    <a:cubicBezTo>
                      <a:pt x="72" y="31"/>
                      <a:pt x="73" y="30"/>
                      <a:pt x="74" y="30"/>
                    </a:cubicBezTo>
                    <a:cubicBezTo>
                      <a:pt x="74" y="30"/>
                      <a:pt x="74" y="30"/>
                      <a:pt x="75" y="30"/>
                    </a:cubicBezTo>
                    <a:cubicBezTo>
                      <a:pt x="75" y="30"/>
                      <a:pt x="76" y="30"/>
                      <a:pt x="77" y="30"/>
                    </a:cubicBezTo>
                    <a:cubicBezTo>
                      <a:pt x="80" y="30"/>
                      <a:pt x="83" y="30"/>
                      <a:pt x="87" y="29"/>
                    </a:cubicBezTo>
                    <a:cubicBezTo>
                      <a:pt x="88" y="29"/>
                      <a:pt x="89" y="30"/>
                      <a:pt x="89" y="31"/>
                    </a:cubicBezTo>
                    <a:cubicBezTo>
                      <a:pt x="89" y="32"/>
                      <a:pt x="89" y="33"/>
                      <a:pt x="87" y="3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95" name="Freeform 41"/>
              <p:cNvSpPr>
                <a:spLocks/>
              </p:cNvSpPr>
              <p:nvPr/>
            </p:nvSpPr>
            <p:spPr bwMode="auto">
              <a:xfrm>
                <a:off x="2787650" y="2760663"/>
                <a:ext cx="57150" cy="134938"/>
              </a:xfrm>
              <a:custGeom>
                <a:avLst/>
                <a:gdLst>
                  <a:gd name="T0" fmla="*/ 31 w 36"/>
                  <a:gd name="T1" fmla="*/ 0 h 85"/>
                  <a:gd name="T2" fmla="*/ 19 w 36"/>
                  <a:gd name="T3" fmla="*/ 2 h 85"/>
                  <a:gd name="T4" fmla="*/ 5 w 36"/>
                  <a:gd name="T5" fmla="*/ 0 h 85"/>
                  <a:gd name="T6" fmla="*/ 0 w 36"/>
                  <a:gd name="T7" fmla="*/ 16 h 85"/>
                  <a:gd name="T8" fmla="*/ 12 w 36"/>
                  <a:gd name="T9" fmla="*/ 28 h 85"/>
                  <a:gd name="T10" fmla="*/ 3 w 36"/>
                  <a:gd name="T11" fmla="*/ 61 h 85"/>
                  <a:gd name="T12" fmla="*/ 19 w 36"/>
                  <a:gd name="T13" fmla="*/ 85 h 85"/>
                  <a:gd name="T14" fmla="*/ 34 w 36"/>
                  <a:gd name="T15" fmla="*/ 61 h 85"/>
                  <a:gd name="T16" fmla="*/ 24 w 36"/>
                  <a:gd name="T17" fmla="*/ 28 h 85"/>
                  <a:gd name="T18" fmla="*/ 36 w 36"/>
                  <a:gd name="T19" fmla="*/ 16 h 85"/>
                  <a:gd name="T20" fmla="*/ 31 w 36"/>
                  <a:gd name="T2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5">
                    <a:moveTo>
                      <a:pt x="31" y="0"/>
                    </a:moveTo>
                    <a:lnTo>
                      <a:pt x="19" y="2"/>
                    </a:lnTo>
                    <a:lnTo>
                      <a:pt x="5" y="0"/>
                    </a:lnTo>
                    <a:lnTo>
                      <a:pt x="0" y="16"/>
                    </a:lnTo>
                    <a:lnTo>
                      <a:pt x="12" y="28"/>
                    </a:lnTo>
                    <a:lnTo>
                      <a:pt x="3" y="61"/>
                    </a:lnTo>
                    <a:lnTo>
                      <a:pt x="19" y="85"/>
                    </a:lnTo>
                    <a:lnTo>
                      <a:pt x="34" y="61"/>
                    </a:lnTo>
                    <a:lnTo>
                      <a:pt x="24" y="28"/>
                    </a:lnTo>
                    <a:lnTo>
                      <a:pt x="36" y="16"/>
                    </a:lnTo>
                    <a:lnTo>
                      <a:pt x="3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96" name="Freeform 42"/>
              <p:cNvSpPr>
                <a:spLocks noEditPoints="1"/>
              </p:cNvSpPr>
              <p:nvPr/>
            </p:nvSpPr>
            <p:spPr bwMode="auto">
              <a:xfrm>
                <a:off x="2698750" y="2425701"/>
                <a:ext cx="236538" cy="307975"/>
              </a:xfrm>
              <a:custGeom>
                <a:avLst/>
                <a:gdLst>
                  <a:gd name="T0" fmla="*/ 15 w 63"/>
                  <a:gd name="T1" fmla="*/ 75 h 82"/>
                  <a:gd name="T2" fmla="*/ 32 w 63"/>
                  <a:gd name="T3" fmla="*/ 82 h 82"/>
                  <a:gd name="T4" fmla="*/ 57 w 63"/>
                  <a:gd name="T5" fmla="*/ 59 h 82"/>
                  <a:gd name="T6" fmla="*/ 63 w 63"/>
                  <a:gd name="T7" fmla="*/ 45 h 82"/>
                  <a:gd name="T8" fmla="*/ 63 w 63"/>
                  <a:gd name="T9" fmla="*/ 44 h 82"/>
                  <a:gd name="T10" fmla="*/ 60 w 63"/>
                  <a:gd name="T11" fmla="*/ 35 h 82"/>
                  <a:gd name="T12" fmla="*/ 4 w 63"/>
                  <a:gd name="T13" fmla="*/ 38 h 82"/>
                  <a:gd name="T14" fmla="*/ 0 w 63"/>
                  <a:gd name="T15" fmla="*/ 44 h 82"/>
                  <a:gd name="T16" fmla="*/ 4 w 63"/>
                  <a:gd name="T17" fmla="*/ 57 h 82"/>
                  <a:gd name="T18" fmla="*/ 53 w 63"/>
                  <a:gd name="T19" fmla="*/ 35 h 82"/>
                  <a:gd name="T20" fmla="*/ 49 w 63"/>
                  <a:gd name="T21" fmla="*/ 40 h 82"/>
                  <a:gd name="T22" fmla="*/ 29 w 63"/>
                  <a:gd name="T23" fmla="*/ 42 h 82"/>
                  <a:gd name="T24" fmla="*/ 10 w 63"/>
                  <a:gd name="T25" fmla="*/ 42 h 82"/>
                  <a:gd name="T26" fmla="*/ 50 w 63"/>
                  <a:gd name="T27" fmla="*/ 44 h 82"/>
                  <a:gd name="T28" fmla="*/ 50 w 63"/>
                  <a:gd name="T29" fmla="*/ 48 h 82"/>
                  <a:gd name="T30" fmla="*/ 46 w 63"/>
                  <a:gd name="T31" fmla="*/ 51 h 82"/>
                  <a:gd name="T32" fmla="*/ 38 w 63"/>
                  <a:gd name="T33" fmla="*/ 49 h 82"/>
                  <a:gd name="T34" fmla="*/ 37 w 63"/>
                  <a:gd name="T35" fmla="*/ 44 h 82"/>
                  <a:gd name="T36" fmla="*/ 49 w 63"/>
                  <a:gd name="T37" fmla="*/ 42 h 82"/>
                  <a:gd name="T38" fmla="*/ 50 w 63"/>
                  <a:gd name="T39" fmla="*/ 44 h 82"/>
                  <a:gd name="T40" fmla="*/ 27 w 63"/>
                  <a:gd name="T41" fmla="*/ 44 h 82"/>
                  <a:gd name="T42" fmla="*/ 25 w 63"/>
                  <a:gd name="T43" fmla="*/ 49 h 82"/>
                  <a:gd name="T44" fmla="*/ 17 w 63"/>
                  <a:gd name="T45" fmla="*/ 51 h 82"/>
                  <a:gd name="T46" fmla="*/ 13 w 63"/>
                  <a:gd name="T47" fmla="*/ 48 h 82"/>
                  <a:gd name="T48" fmla="*/ 13 w 63"/>
                  <a:gd name="T49" fmla="*/ 44 h 82"/>
                  <a:gd name="T50" fmla="*/ 13 w 63"/>
                  <a:gd name="T51" fmla="*/ 43 h 82"/>
                  <a:gd name="T52" fmla="*/ 25 w 63"/>
                  <a:gd name="T53" fmla="*/ 42 h 82"/>
                  <a:gd name="T54" fmla="*/ 3 w 63"/>
                  <a:gd name="T55" fmla="*/ 44 h 82"/>
                  <a:gd name="T56" fmla="*/ 8 w 63"/>
                  <a:gd name="T57" fmla="*/ 50 h 82"/>
                  <a:gd name="T58" fmla="*/ 10 w 63"/>
                  <a:gd name="T59" fmla="*/ 45 h 82"/>
                  <a:gd name="T60" fmla="*/ 11 w 63"/>
                  <a:gd name="T61" fmla="*/ 49 h 82"/>
                  <a:gd name="T62" fmla="*/ 22 w 63"/>
                  <a:gd name="T63" fmla="*/ 53 h 82"/>
                  <a:gd name="T64" fmla="*/ 28 w 63"/>
                  <a:gd name="T65" fmla="*/ 48 h 82"/>
                  <a:gd name="T66" fmla="*/ 35 w 63"/>
                  <a:gd name="T67" fmla="*/ 48 h 82"/>
                  <a:gd name="T68" fmla="*/ 41 w 63"/>
                  <a:gd name="T69" fmla="*/ 53 h 82"/>
                  <a:gd name="T70" fmla="*/ 52 w 63"/>
                  <a:gd name="T71" fmla="*/ 49 h 82"/>
                  <a:gd name="T72" fmla="*/ 53 w 63"/>
                  <a:gd name="T73" fmla="*/ 45 h 82"/>
                  <a:gd name="T74" fmla="*/ 55 w 63"/>
                  <a:gd name="T75" fmla="*/ 48 h 82"/>
                  <a:gd name="T76" fmla="*/ 60 w 63"/>
                  <a:gd name="T77" fmla="*/ 44 h 82"/>
                  <a:gd name="T78" fmla="*/ 60 w 63"/>
                  <a:gd name="T79" fmla="*/ 45 h 82"/>
                  <a:gd name="T80" fmla="*/ 55 w 63"/>
                  <a:gd name="T81" fmla="*/ 56 h 82"/>
                  <a:gd name="T82" fmla="*/ 46 w 63"/>
                  <a:gd name="T83" fmla="*/ 73 h 82"/>
                  <a:gd name="T84" fmla="*/ 31 w 63"/>
                  <a:gd name="T85" fmla="*/ 79 h 82"/>
                  <a:gd name="T86" fmla="*/ 9 w 63"/>
                  <a:gd name="T87" fmla="*/ 56 h 82"/>
                  <a:gd name="T88" fmla="*/ 4 w 63"/>
                  <a:gd name="T89"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82">
                    <a:moveTo>
                      <a:pt x="4" y="57"/>
                    </a:moveTo>
                    <a:cubicBezTo>
                      <a:pt x="4" y="58"/>
                      <a:pt x="5" y="58"/>
                      <a:pt x="6" y="59"/>
                    </a:cubicBezTo>
                    <a:cubicBezTo>
                      <a:pt x="8" y="65"/>
                      <a:pt x="11" y="71"/>
                      <a:pt x="15" y="75"/>
                    </a:cubicBezTo>
                    <a:cubicBezTo>
                      <a:pt x="19" y="80"/>
                      <a:pt x="25" y="82"/>
                      <a:pt x="31" y="82"/>
                    </a:cubicBezTo>
                    <a:cubicBezTo>
                      <a:pt x="32" y="82"/>
                      <a:pt x="32" y="82"/>
                      <a:pt x="32" y="82"/>
                    </a:cubicBezTo>
                    <a:cubicBezTo>
                      <a:pt x="32" y="82"/>
                      <a:pt x="32" y="82"/>
                      <a:pt x="32" y="82"/>
                    </a:cubicBezTo>
                    <a:cubicBezTo>
                      <a:pt x="32" y="82"/>
                      <a:pt x="32" y="82"/>
                      <a:pt x="32" y="82"/>
                    </a:cubicBezTo>
                    <a:cubicBezTo>
                      <a:pt x="38" y="82"/>
                      <a:pt x="44" y="80"/>
                      <a:pt x="48" y="75"/>
                    </a:cubicBezTo>
                    <a:cubicBezTo>
                      <a:pt x="52" y="71"/>
                      <a:pt x="55" y="65"/>
                      <a:pt x="57" y="59"/>
                    </a:cubicBezTo>
                    <a:cubicBezTo>
                      <a:pt x="58" y="58"/>
                      <a:pt x="59" y="58"/>
                      <a:pt x="59" y="57"/>
                    </a:cubicBezTo>
                    <a:cubicBezTo>
                      <a:pt x="61" y="55"/>
                      <a:pt x="62" y="53"/>
                      <a:pt x="62" y="51"/>
                    </a:cubicBezTo>
                    <a:cubicBezTo>
                      <a:pt x="63" y="49"/>
                      <a:pt x="63" y="47"/>
                      <a:pt x="63" y="45"/>
                    </a:cubicBezTo>
                    <a:cubicBezTo>
                      <a:pt x="63" y="45"/>
                      <a:pt x="63" y="44"/>
                      <a:pt x="63" y="44"/>
                    </a:cubicBezTo>
                    <a:cubicBezTo>
                      <a:pt x="63" y="44"/>
                      <a:pt x="63" y="44"/>
                      <a:pt x="63" y="44"/>
                    </a:cubicBezTo>
                    <a:cubicBezTo>
                      <a:pt x="63" y="44"/>
                      <a:pt x="63" y="44"/>
                      <a:pt x="63" y="44"/>
                    </a:cubicBezTo>
                    <a:cubicBezTo>
                      <a:pt x="63" y="42"/>
                      <a:pt x="62" y="40"/>
                      <a:pt x="61" y="39"/>
                    </a:cubicBezTo>
                    <a:cubicBezTo>
                      <a:pt x="61" y="39"/>
                      <a:pt x="60" y="38"/>
                      <a:pt x="59" y="38"/>
                    </a:cubicBezTo>
                    <a:cubicBezTo>
                      <a:pt x="59" y="37"/>
                      <a:pt x="59" y="36"/>
                      <a:pt x="60" y="35"/>
                    </a:cubicBezTo>
                    <a:cubicBezTo>
                      <a:pt x="61" y="27"/>
                      <a:pt x="59" y="10"/>
                      <a:pt x="40" y="5"/>
                    </a:cubicBezTo>
                    <a:cubicBezTo>
                      <a:pt x="23" y="0"/>
                      <a:pt x="13" y="12"/>
                      <a:pt x="13" y="12"/>
                    </a:cubicBezTo>
                    <a:cubicBezTo>
                      <a:pt x="13" y="12"/>
                      <a:pt x="0" y="16"/>
                      <a:pt x="4" y="38"/>
                    </a:cubicBezTo>
                    <a:cubicBezTo>
                      <a:pt x="3" y="38"/>
                      <a:pt x="2" y="39"/>
                      <a:pt x="2" y="39"/>
                    </a:cubicBezTo>
                    <a:cubicBezTo>
                      <a:pt x="1" y="40"/>
                      <a:pt x="0" y="42"/>
                      <a:pt x="0" y="44"/>
                    </a:cubicBezTo>
                    <a:cubicBezTo>
                      <a:pt x="0" y="44"/>
                      <a:pt x="0" y="44"/>
                      <a:pt x="0" y="44"/>
                    </a:cubicBezTo>
                    <a:cubicBezTo>
                      <a:pt x="0" y="44"/>
                      <a:pt x="0" y="45"/>
                      <a:pt x="0" y="45"/>
                    </a:cubicBezTo>
                    <a:cubicBezTo>
                      <a:pt x="0" y="48"/>
                      <a:pt x="0" y="51"/>
                      <a:pt x="1" y="53"/>
                    </a:cubicBezTo>
                    <a:cubicBezTo>
                      <a:pt x="2" y="55"/>
                      <a:pt x="3" y="56"/>
                      <a:pt x="4" y="57"/>
                    </a:cubicBezTo>
                    <a:close/>
                    <a:moveTo>
                      <a:pt x="16" y="24"/>
                    </a:moveTo>
                    <a:cubicBezTo>
                      <a:pt x="16" y="24"/>
                      <a:pt x="20" y="17"/>
                      <a:pt x="26" y="22"/>
                    </a:cubicBezTo>
                    <a:cubicBezTo>
                      <a:pt x="32" y="27"/>
                      <a:pt x="39" y="35"/>
                      <a:pt x="53" y="35"/>
                    </a:cubicBezTo>
                    <a:cubicBezTo>
                      <a:pt x="54" y="42"/>
                      <a:pt x="54" y="42"/>
                      <a:pt x="54" y="42"/>
                    </a:cubicBezTo>
                    <a:cubicBezTo>
                      <a:pt x="54" y="42"/>
                      <a:pt x="53" y="42"/>
                      <a:pt x="53" y="42"/>
                    </a:cubicBezTo>
                    <a:cubicBezTo>
                      <a:pt x="53" y="42"/>
                      <a:pt x="53" y="40"/>
                      <a:pt x="49" y="40"/>
                    </a:cubicBezTo>
                    <a:cubicBezTo>
                      <a:pt x="37" y="40"/>
                      <a:pt x="37" y="40"/>
                      <a:pt x="37" y="40"/>
                    </a:cubicBezTo>
                    <a:cubicBezTo>
                      <a:pt x="36" y="40"/>
                      <a:pt x="35" y="41"/>
                      <a:pt x="34" y="42"/>
                    </a:cubicBezTo>
                    <a:cubicBezTo>
                      <a:pt x="29" y="42"/>
                      <a:pt x="29" y="42"/>
                      <a:pt x="29" y="42"/>
                    </a:cubicBezTo>
                    <a:cubicBezTo>
                      <a:pt x="28" y="41"/>
                      <a:pt x="27" y="40"/>
                      <a:pt x="26" y="40"/>
                    </a:cubicBezTo>
                    <a:cubicBezTo>
                      <a:pt x="14" y="40"/>
                      <a:pt x="14" y="40"/>
                      <a:pt x="14" y="40"/>
                    </a:cubicBezTo>
                    <a:cubicBezTo>
                      <a:pt x="10" y="40"/>
                      <a:pt x="10" y="42"/>
                      <a:pt x="10" y="42"/>
                    </a:cubicBezTo>
                    <a:cubicBezTo>
                      <a:pt x="10" y="42"/>
                      <a:pt x="9" y="42"/>
                      <a:pt x="9" y="42"/>
                    </a:cubicBezTo>
                    <a:cubicBezTo>
                      <a:pt x="9" y="35"/>
                      <a:pt x="11" y="24"/>
                      <a:pt x="16" y="24"/>
                    </a:cubicBezTo>
                    <a:close/>
                    <a:moveTo>
                      <a:pt x="50" y="44"/>
                    </a:moveTo>
                    <a:cubicBezTo>
                      <a:pt x="50" y="44"/>
                      <a:pt x="50" y="44"/>
                      <a:pt x="50" y="45"/>
                    </a:cubicBezTo>
                    <a:cubicBezTo>
                      <a:pt x="50" y="45"/>
                      <a:pt x="50" y="46"/>
                      <a:pt x="50" y="46"/>
                    </a:cubicBezTo>
                    <a:cubicBezTo>
                      <a:pt x="50" y="47"/>
                      <a:pt x="50" y="48"/>
                      <a:pt x="50" y="48"/>
                    </a:cubicBezTo>
                    <a:cubicBezTo>
                      <a:pt x="50" y="48"/>
                      <a:pt x="50" y="48"/>
                      <a:pt x="50" y="48"/>
                    </a:cubicBezTo>
                    <a:cubicBezTo>
                      <a:pt x="49" y="49"/>
                      <a:pt x="49" y="50"/>
                      <a:pt x="48" y="50"/>
                    </a:cubicBezTo>
                    <a:cubicBezTo>
                      <a:pt x="48" y="50"/>
                      <a:pt x="47" y="51"/>
                      <a:pt x="46" y="51"/>
                    </a:cubicBezTo>
                    <a:cubicBezTo>
                      <a:pt x="41" y="51"/>
                      <a:pt x="41" y="51"/>
                      <a:pt x="41" y="51"/>
                    </a:cubicBezTo>
                    <a:cubicBezTo>
                      <a:pt x="41" y="51"/>
                      <a:pt x="40" y="51"/>
                      <a:pt x="39" y="50"/>
                    </a:cubicBezTo>
                    <a:cubicBezTo>
                      <a:pt x="39" y="50"/>
                      <a:pt x="38" y="50"/>
                      <a:pt x="38" y="49"/>
                    </a:cubicBezTo>
                    <a:cubicBezTo>
                      <a:pt x="38" y="49"/>
                      <a:pt x="38" y="48"/>
                      <a:pt x="37" y="48"/>
                    </a:cubicBezTo>
                    <a:cubicBezTo>
                      <a:pt x="37" y="48"/>
                      <a:pt x="37" y="47"/>
                      <a:pt x="37" y="46"/>
                    </a:cubicBezTo>
                    <a:cubicBezTo>
                      <a:pt x="37" y="45"/>
                      <a:pt x="37" y="44"/>
                      <a:pt x="37" y="44"/>
                    </a:cubicBezTo>
                    <a:cubicBezTo>
                      <a:pt x="37" y="44"/>
                      <a:pt x="37" y="44"/>
                      <a:pt x="37" y="44"/>
                    </a:cubicBezTo>
                    <a:cubicBezTo>
                      <a:pt x="37" y="43"/>
                      <a:pt x="37" y="42"/>
                      <a:pt x="38" y="42"/>
                    </a:cubicBezTo>
                    <a:cubicBezTo>
                      <a:pt x="49" y="42"/>
                      <a:pt x="49" y="42"/>
                      <a:pt x="49" y="42"/>
                    </a:cubicBezTo>
                    <a:cubicBezTo>
                      <a:pt x="49" y="42"/>
                      <a:pt x="49" y="42"/>
                      <a:pt x="50" y="43"/>
                    </a:cubicBezTo>
                    <a:cubicBezTo>
                      <a:pt x="50" y="43"/>
                      <a:pt x="50" y="43"/>
                      <a:pt x="50" y="43"/>
                    </a:cubicBezTo>
                    <a:cubicBezTo>
                      <a:pt x="50" y="43"/>
                      <a:pt x="50" y="44"/>
                      <a:pt x="50" y="44"/>
                    </a:cubicBezTo>
                    <a:cubicBezTo>
                      <a:pt x="50" y="44"/>
                      <a:pt x="50" y="44"/>
                      <a:pt x="50" y="44"/>
                    </a:cubicBezTo>
                    <a:close/>
                    <a:moveTo>
                      <a:pt x="27" y="44"/>
                    </a:moveTo>
                    <a:cubicBezTo>
                      <a:pt x="27" y="44"/>
                      <a:pt x="27" y="44"/>
                      <a:pt x="27" y="44"/>
                    </a:cubicBezTo>
                    <a:cubicBezTo>
                      <a:pt x="26" y="44"/>
                      <a:pt x="26" y="45"/>
                      <a:pt x="26" y="46"/>
                    </a:cubicBezTo>
                    <a:cubicBezTo>
                      <a:pt x="26" y="47"/>
                      <a:pt x="26" y="48"/>
                      <a:pt x="26" y="48"/>
                    </a:cubicBezTo>
                    <a:cubicBezTo>
                      <a:pt x="25" y="48"/>
                      <a:pt x="25" y="49"/>
                      <a:pt x="25" y="49"/>
                    </a:cubicBezTo>
                    <a:cubicBezTo>
                      <a:pt x="25" y="50"/>
                      <a:pt x="25" y="50"/>
                      <a:pt x="24" y="50"/>
                    </a:cubicBezTo>
                    <a:cubicBezTo>
                      <a:pt x="23" y="51"/>
                      <a:pt x="22" y="51"/>
                      <a:pt x="22" y="51"/>
                    </a:cubicBezTo>
                    <a:cubicBezTo>
                      <a:pt x="17" y="51"/>
                      <a:pt x="17" y="51"/>
                      <a:pt x="17" y="51"/>
                    </a:cubicBezTo>
                    <a:cubicBezTo>
                      <a:pt x="16" y="51"/>
                      <a:pt x="15" y="50"/>
                      <a:pt x="15" y="50"/>
                    </a:cubicBezTo>
                    <a:cubicBezTo>
                      <a:pt x="14" y="50"/>
                      <a:pt x="14" y="49"/>
                      <a:pt x="13" y="48"/>
                    </a:cubicBezTo>
                    <a:cubicBezTo>
                      <a:pt x="13" y="48"/>
                      <a:pt x="13" y="48"/>
                      <a:pt x="13" y="48"/>
                    </a:cubicBezTo>
                    <a:cubicBezTo>
                      <a:pt x="13" y="48"/>
                      <a:pt x="13" y="47"/>
                      <a:pt x="13" y="46"/>
                    </a:cubicBezTo>
                    <a:cubicBezTo>
                      <a:pt x="13" y="46"/>
                      <a:pt x="13" y="45"/>
                      <a:pt x="13" y="45"/>
                    </a:cubicBezTo>
                    <a:cubicBezTo>
                      <a:pt x="13" y="44"/>
                      <a:pt x="13" y="44"/>
                      <a:pt x="13" y="44"/>
                    </a:cubicBezTo>
                    <a:cubicBezTo>
                      <a:pt x="13" y="44"/>
                      <a:pt x="13" y="44"/>
                      <a:pt x="13" y="44"/>
                    </a:cubicBezTo>
                    <a:cubicBezTo>
                      <a:pt x="13" y="44"/>
                      <a:pt x="13" y="44"/>
                      <a:pt x="13" y="44"/>
                    </a:cubicBezTo>
                    <a:cubicBezTo>
                      <a:pt x="13" y="44"/>
                      <a:pt x="13" y="43"/>
                      <a:pt x="13" y="43"/>
                    </a:cubicBezTo>
                    <a:cubicBezTo>
                      <a:pt x="13" y="43"/>
                      <a:pt x="13" y="43"/>
                      <a:pt x="13" y="43"/>
                    </a:cubicBezTo>
                    <a:cubicBezTo>
                      <a:pt x="14" y="42"/>
                      <a:pt x="14" y="42"/>
                      <a:pt x="14" y="42"/>
                    </a:cubicBezTo>
                    <a:cubicBezTo>
                      <a:pt x="25" y="42"/>
                      <a:pt x="25" y="42"/>
                      <a:pt x="25" y="42"/>
                    </a:cubicBezTo>
                    <a:cubicBezTo>
                      <a:pt x="26" y="42"/>
                      <a:pt x="26" y="43"/>
                      <a:pt x="27" y="44"/>
                    </a:cubicBezTo>
                    <a:close/>
                    <a:moveTo>
                      <a:pt x="3" y="44"/>
                    </a:moveTo>
                    <a:cubicBezTo>
                      <a:pt x="3" y="44"/>
                      <a:pt x="3" y="44"/>
                      <a:pt x="3" y="44"/>
                    </a:cubicBezTo>
                    <a:cubicBezTo>
                      <a:pt x="3" y="43"/>
                      <a:pt x="4" y="42"/>
                      <a:pt x="4" y="42"/>
                    </a:cubicBezTo>
                    <a:cubicBezTo>
                      <a:pt x="4" y="42"/>
                      <a:pt x="5" y="41"/>
                      <a:pt x="5" y="41"/>
                    </a:cubicBezTo>
                    <a:cubicBezTo>
                      <a:pt x="6" y="45"/>
                      <a:pt x="7" y="49"/>
                      <a:pt x="8" y="50"/>
                    </a:cubicBezTo>
                    <a:cubicBezTo>
                      <a:pt x="8" y="50"/>
                      <a:pt x="8" y="48"/>
                      <a:pt x="8" y="45"/>
                    </a:cubicBezTo>
                    <a:cubicBezTo>
                      <a:pt x="8" y="45"/>
                      <a:pt x="9" y="45"/>
                      <a:pt x="9" y="45"/>
                    </a:cubicBezTo>
                    <a:cubicBezTo>
                      <a:pt x="10" y="45"/>
                      <a:pt x="10" y="45"/>
                      <a:pt x="10" y="45"/>
                    </a:cubicBezTo>
                    <a:cubicBezTo>
                      <a:pt x="10" y="45"/>
                      <a:pt x="10" y="45"/>
                      <a:pt x="10" y="45"/>
                    </a:cubicBezTo>
                    <a:cubicBezTo>
                      <a:pt x="10" y="47"/>
                      <a:pt x="11" y="49"/>
                      <a:pt x="11" y="49"/>
                    </a:cubicBezTo>
                    <a:cubicBezTo>
                      <a:pt x="11" y="49"/>
                      <a:pt x="11" y="49"/>
                      <a:pt x="11" y="49"/>
                    </a:cubicBezTo>
                    <a:cubicBezTo>
                      <a:pt x="11" y="50"/>
                      <a:pt x="12" y="51"/>
                      <a:pt x="13" y="52"/>
                    </a:cubicBezTo>
                    <a:cubicBezTo>
                      <a:pt x="14" y="53"/>
                      <a:pt x="15" y="53"/>
                      <a:pt x="17" y="53"/>
                    </a:cubicBezTo>
                    <a:cubicBezTo>
                      <a:pt x="22" y="53"/>
                      <a:pt x="22" y="53"/>
                      <a:pt x="22" y="53"/>
                    </a:cubicBezTo>
                    <a:cubicBezTo>
                      <a:pt x="23" y="53"/>
                      <a:pt x="24" y="53"/>
                      <a:pt x="25" y="53"/>
                    </a:cubicBezTo>
                    <a:cubicBezTo>
                      <a:pt x="26" y="52"/>
                      <a:pt x="27" y="51"/>
                      <a:pt x="28" y="50"/>
                    </a:cubicBezTo>
                    <a:cubicBezTo>
                      <a:pt x="28" y="50"/>
                      <a:pt x="28" y="49"/>
                      <a:pt x="28" y="48"/>
                    </a:cubicBezTo>
                    <a:cubicBezTo>
                      <a:pt x="29" y="47"/>
                      <a:pt x="29" y="46"/>
                      <a:pt x="29" y="45"/>
                    </a:cubicBezTo>
                    <a:cubicBezTo>
                      <a:pt x="34" y="45"/>
                      <a:pt x="34" y="45"/>
                      <a:pt x="34" y="45"/>
                    </a:cubicBezTo>
                    <a:cubicBezTo>
                      <a:pt x="34" y="46"/>
                      <a:pt x="34" y="47"/>
                      <a:pt x="35" y="48"/>
                    </a:cubicBezTo>
                    <a:cubicBezTo>
                      <a:pt x="35" y="49"/>
                      <a:pt x="35" y="50"/>
                      <a:pt x="35" y="50"/>
                    </a:cubicBezTo>
                    <a:cubicBezTo>
                      <a:pt x="36" y="51"/>
                      <a:pt x="37" y="52"/>
                      <a:pt x="38" y="53"/>
                    </a:cubicBezTo>
                    <a:cubicBezTo>
                      <a:pt x="39" y="53"/>
                      <a:pt x="40" y="53"/>
                      <a:pt x="41" y="53"/>
                    </a:cubicBezTo>
                    <a:cubicBezTo>
                      <a:pt x="46" y="53"/>
                      <a:pt x="46" y="53"/>
                      <a:pt x="46" y="53"/>
                    </a:cubicBezTo>
                    <a:cubicBezTo>
                      <a:pt x="48" y="53"/>
                      <a:pt x="49" y="53"/>
                      <a:pt x="50" y="52"/>
                    </a:cubicBezTo>
                    <a:cubicBezTo>
                      <a:pt x="51" y="51"/>
                      <a:pt x="52" y="50"/>
                      <a:pt x="52" y="49"/>
                    </a:cubicBezTo>
                    <a:cubicBezTo>
                      <a:pt x="52" y="49"/>
                      <a:pt x="52" y="49"/>
                      <a:pt x="52" y="49"/>
                    </a:cubicBezTo>
                    <a:cubicBezTo>
                      <a:pt x="52" y="49"/>
                      <a:pt x="53" y="47"/>
                      <a:pt x="53" y="45"/>
                    </a:cubicBezTo>
                    <a:cubicBezTo>
                      <a:pt x="53" y="45"/>
                      <a:pt x="53" y="45"/>
                      <a:pt x="53" y="45"/>
                    </a:cubicBezTo>
                    <a:cubicBezTo>
                      <a:pt x="54" y="45"/>
                      <a:pt x="54" y="45"/>
                      <a:pt x="54" y="45"/>
                    </a:cubicBezTo>
                    <a:cubicBezTo>
                      <a:pt x="54" y="45"/>
                      <a:pt x="55" y="45"/>
                      <a:pt x="55" y="45"/>
                    </a:cubicBezTo>
                    <a:cubicBezTo>
                      <a:pt x="55" y="48"/>
                      <a:pt x="55" y="48"/>
                      <a:pt x="55" y="48"/>
                    </a:cubicBezTo>
                    <a:cubicBezTo>
                      <a:pt x="55" y="48"/>
                      <a:pt x="57" y="46"/>
                      <a:pt x="58" y="41"/>
                    </a:cubicBezTo>
                    <a:cubicBezTo>
                      <a:pt x="58" y="41"/>
                      <a:pt x="59" y="42"/>
                      <a:pt x="59" y="42"/>
                    </a:cubicBezTo>
                    <a:cubicBezTo>
                      <a:pt x="59" y="42"/>
                      <a:pt x="60" y="43"/>
                      <a:pt x="60" y="44"/>
                    </a:cubicBezTo>
                    <a:cubicBezTo>
                      <a:pt x="60" y="44"/>
                      <a:pt x="60" y="44"/>
                      <a:pt x="60" y="44"/>
                    </a:cubicBezTo>
                    <a:cubicBezTo>
                      <a:pt x="60" y="44"/>
                      <a:pt x="60" y="44"/>
                      <a:pt x="60" y="44"/>
                    </a:cubicBezTo>
                    <a:cubicBezTo>
                      <a:pt x="60" y="44"/>
                      <a:pt x="60" y="45"/>
                      <a:pt x="60" y="45"/>
                    </a:cubicBezTo>
                    <a:cubicBezTo>
                      <a:pt x="60" y="47"/>
                      <a:pt x="59" y="50"/>
                      <a:pt x="58" y="52"/>
                    </a:cubicBezTo>
                    <a:cubicBezTo>
                      <a:pt x="58" y="53"/>
                      <a:pt x="57" y="54"/>
                      <a:pt x="57" y="55"/>
                    </a:cubicBezTo>
                    <a:cubicBezTo>
                      <a:pt x="56" y="55"/>
                      <a:pt x="55" y="56"/>
                      <a:pt x="55" y="56"/>
                    </a:cubicBezTo>
                    <a:cubicBezTo>
                      <a:pt x="54" y="56"/>
                      <a:pt x="54" y="56"/>
                      <a:pt x="54" y="56"/>
                    </a:cubicBezTo>
                    <a:cubicBezTo>
                      <a:pt x="54" y="57"/>
                      <a:pt x="54" y="57"/>
                      <a:pt x="54" y="57"/>
                    </a:cubicBezTo>
                    <a:cubicBezTo>
                      <a:pt x="52" y="63"/>
                      <a:pt x="49" y="69"/>
                      <a:pt x="46" y="73"/>
                    </a:cubicBezTo>
                    <a:cubicBezTo>
                      <a:pt x="42" y="76"/>
                      <a:pt x="37" y="79"/>
                      <a:pt x="32" y="79"/>
                    </a:cubicBezTo>
                    <a:cubicBezTo>
                      <a:pt x="32" y="79"/>
                      <a:pt x="32" y="79"/>
                      <a:pt x="32" y="79"/>
                    </a:cubicBezTo>
                    <a:cubicBezTo>
                      <a:pt x="31" y="79"/>
                      <a:pt x="31" y="79"/>
                      <a:pt x="31" y="79"/>
                    </a:cubicBezTo>
                    <a:cubicBezTo>
                      <a:pt x="26" y="79"/>
                      <a:pt x="21" y="76"/>
                      <a:pt x="17" y="73"/>
                    </a:cubicBezTo>
                    <a:cubicBezTo>
                      <a:pt x="14" y="69"/>
                      <a:pt x="11" y="63"/>
                      <a:pt x="9" y="57"/>
                    </a:cubicBezTo>
                    <a:cubicBezTo>
                      <a:pt x="9" y="56"/>
                      <a:pt x="9" y="56"/>
                      <a:pt x="9" y="56"/>
                    </a:cubicBezTo>
                    <a:cubicBezTo>
                      <a:pt x="8" y="56"/>
                      <a:pt x="8" y="56"/>
                      <a:pt x="8" y="56"/>
                    </a:cubicBezTo>
                    <a:cubicBezTo>
                      <a:pt x="8" y="56"/>
                      <a:pt x="7" y="55"/>
                      <a:pt x="6" y="55"/>
                    </a:cubicBezTo>
                    <a:cubicBezTo>
                      <a:pt x="6" y="54"/>
                      <a:pt x="5" y="52"/>
                      <a:pt x="4" y="50"/>
                    </a:cubicBezTo>
                    <a:cubicBezTo>
                      <a:pt x="4" y="49"/>
                      <a:pt x="3" y="47"/>
                      <a:pt x="3" y="45"/>
                    </a:cubicBezTo>
                    <a:cubicBezTo>
                      <a:pt x="3" y="45"/>
                      <a:pt x="3" y="44"/>
                      <a:pt x="3" y="4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grpSp>
      <p:sp>
        <p:nvSpPr>
          <p:cNvPr id="197" name="TextBox 333"/>
          <p:cNvSpPr txBox="1"/>
          <p:nvPr/>
        </p:nvSpPr>
        <p:spPr>
          <a:xfrm>
            <a:off x="1340862" y="1435434"/>
            <a:ext cx="86177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教学质量评估</a:t>
            </a:r>
          </a:p>
        </p:txBody>
      </p:sp>
      <p:sp>
        <p:nvSpPr>
          <p:cNvPr id="198" name="Freeform 33"/>
          <p:cNvSpPr>
            <a:spLocks noEditPoints="1"/>
          </p:cNvSpPr>
          <p:nvPr/>
        </p:nvSpPr>
        <p:spPr bwMode="auto">
          <a:xfrm>
            <a:off x="1307660" y="895612"/>
            <a:ext cx="792163" cy="506414"/>
          </a:xfrm>
          <a:custGeom>
            <a:avLst/>
            <a:gdLst>
              <a:gd name="T0" fmla="*/ 76 w 211"/>
              <a:gd name="T1" fmla="*/ 65 h 135"/>
              <a:gd name="T2" fmla="*/ 63 w 211"/>
              <a:gd name="T3" fmla="*/ 9 h 135"/>
              <a:gd name="T4" fmla="*/ 199 w 211"/>
              <a:gd name="T5" fmla="*/ 71 h 135"/>
              <a:gd name="T6" fmla="*/ 102 w 211"/>
              <a:gd name="T7" fmla="*/ 10 h 135"/>
              <a:gd name="T8" fmla="*/ 152 w 211"/>
              <a:gd name="T9" fmla="*/ 76 h 135"/>
              <a:gd name="T10" fmla="*/ 117 w 211"/>
              <a:gd name="T11" fmla="*/ 84 h 135"/>
              <a:gd name="T12" fmla="*/ 117 w 211"/>
              <a:gd name="T13" fmla="*/ 84 h 135"/>
              <a:gd name="T14" fmla="*/ 117 w 211"/>
              <a:gd name="T15" fmla="*/ 84 h 135"/>
              <a:gd name="T16" fmla="*/ 117 w 211"/>
              <a:gd name="T17" fmla="*/ 85 h 135"/>
              <a:gd name="T18" fmla="*/ 117 w 211"/>
              <a:gd name="T19" fmla="*/ 85 h 135"/>
              <a:gd name="T20" fmla="*/ 117 w 211"/>
              <a:gd name="T21" fmla="*/ 85 h 135"/>
              <a:gd name="T22" fmla="*/ 117 w 211"/>
              <a:gd name="T23" fmla="*/ 85 h 135"/>
              <a:gd name="T24" fmla="*/ 118 w 211"/>
              <a:gd name="T25" fmla="*/ 85 h 135"/>
              <a:gd name="T26" fmla="*/ 118 w 211"/>
              <a:gd name="T27" fmla="*/ 85 h 135"/>
              <a:gd name="T28" fmla="*/ 118 w 211"/>
              <a:gd name="T29" fmla="*/ 85 h 135"/>
              <a:gd name="T30" fmla="*/ 118 w 211"/>
              <a:gd name="T31" fmla="*/ 85 h 135"/>
              <a:gd name="T32" fmla="*/ 118 w 211"/>
              <a:gd name="T33" fmla="*/ 85 h 135"/>
              <a:gd name="T34" fmla="*/ 118 w 211"/>
              <a:gd name="T35" fmla="*/ 85 h 135"/>
              <a:gd name="T36" fmla="*/ 118 w 211"/>
              <a:gd name="T37" fmla="*/ 86 h 135"/>
              <a:gd name="T38" fmla="*/ 127 w 211"/>
              <a:gd name="T39" fmla="*/ 104 h 135"/>
              <a:gd name="T40" fmla="*/ 107 w 211"/>
              <a:gd name="T41" fmla="*/ 10 h 135"/>
              <a:gd name="T42" fmla="*/ 191 w 211"/>
              <a:gd name="T43" fmla="*/ 64 h 135"/>
              <a:gd name="T44" fmla="*/ 107 w 211"/>
              <a:gd name="T45" fmla="*/ 10 h 135"/>
              <a:gd name="T46" fmla="*/ 126 w 211"/>
              <a:gd name="T47" fmla="*/ 20 h 135"/>
              <a:gd name="T48" fmla="*/ 144 w 211"/>
              <a:gd name="T49" fmla="*/ 55 h 135"/>
              <a:gd name="T50" fmla="*/ 150 w 211"/>
              <a:gd name="T51" fmla="*/ 55 h 135"/>
              <a:gd name="T52" fmla="*/ 168 w 211"/>
              <a:gd name="T53" fmla="*/ 38 h 135"/>
              <a:gd name="T54" fmla="*/ 168 w 211"/>
              <a:gd name="T55" fmla="*/ 38 h 135"/>
              <a:gd name="T56" fmla="*/ 144 w 211"/>
              <a:gd name="T57" fmla="*/ 100 h 135"/>
              <a:gd name="T58" fmla="*/ 125 w 211"/>
              <a:gd name="T59" fmla="*/ 92 h 135"/>
              <a:gd name="T60" fmla="*/ 132 w 211"/>
              <a:gd name="T61" fmla="*/ 93 h 135"/>
              <a:gd name="T62" fmla="*/ 125 w 211"/>
              <a:gd name="T63" fmla="*/ 95 h 135"/>
              <a:gd name="T64" fmla="*/ 124 w 211"/>
              <a:gd name="T65" fmla="*/ 96 h 135"/>
              <a:gd name="T66" fmla="*/ 135 w 211"/>
              <a:gd name="T67" fmla="*/ 100 h 135"/>
              <a:gd name="T68" fmla="*/ 126 w 211"/>
              <a:gd name="T69" fmla="*/ 102 h 135"/>
              <a:gd name="T70" fmla="*/ 133 w 211"/>
              <a:gd name="T71" fmla="*/ 95 h 135"/>
              <a:gd name="T72" fmla="*/ 134 w 211"/>
              <a:gd name="T73" fmla="*/ 99 h 135"/>
              <a:gd name="T74" fmla="*/ 146 w 211"/>
              <a:gd name="T75" fmla="*/ 95 h 135"/>
              <a:gd name="T76" fmla="*/ 139 w 211"/>
              <a:gd name="T77" fmla="*/ 97 h 135"/>
              <a:gd name="T78" fmla="*/ 139 w 211"/>
              <a:gd name="T79" fmla="*/ 97 h 135"/>
              <a:gd name="T80" fmla="*/ 147 w 211"/>
              <a:gd name="T81" fmla="*/ 97 h 135"/>
              <a:gd name="T82" fmla="*/ 159 w 211"/>
              <a:gd name="T83" fmla="*/ 99 h 135"/>
              <a:gd name="T84" fmla="*/ 156 w 211"/>
              <a:gd name="T85" fmla="*/ 103 h 135"/>
              <a:gd name="T86" fmla="*/ 164 w 211"/>
              <a:gd name="T87" fmla="*/ 97 h 135"/>
              <a:gd name="T88" fmla="*/ 164 w 211"/>
              <a:gd name="T89" fmla="*/ 97 h 135"/>
              <a:gd name="T90" fmla="*/ 159 w 211"/>
              <a:gd name="T91" fmla="*/ 103 h 135"/>
              <a:gd name="T92" fmla="*/ 162 w 211"/>
              <a:gd name="T93" fmla="*/ 107 h 135"/>
              <a:gd name="T94" fmla="*/ 125 w 211"/>
              <a:gd name="T95" fmla="*/ 122 h 135"/>
              <a:gd name="T96" fmla="*/ 12 w 211"/>
              <a:gd name="T97" fmla="*/ 8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 h="135">
                <a:moveTo>
                  <a:pt x="63" y="9"/>
                </a:moveTo>
                <a:cubicBezTo>
                  <a:pt x="78" y="9"/>
                  <a:pt x="86" y="20"/>
                  <a:pt x="85" y="35"/>
                </a:cubicBezTo>
                <a:cubicBezTo>
                  <a:pt x="87" y="36"/>
                  <a:pt x="86" y="46"/>
                  <a:pt x="82" y="53"/>
                </a:cubicBezTo>
                <a:cubicBezTo>
                  <a:pt x="81" y="58"/>
                  <a:pt x="79" y="62"/>
                  <a:pt x="76" y="65"/>
                </a:cubicBezTo>
                <a:cubicBezTo>
                  <a:pt x="67" y="62"/>
                  <a:pt x="56" y="62"/>
                  <a:pt x="49" y="64"/>
                </a:cubicBezTo>
                <a:cubicBezTo>
                  <a:pt x="46" y="61"/>
                  <a:pt x="45" y="57"/>
                  <a:pt x="43" y="53"/>
                </a:cubicBezTo>
                <a:cubicBezTo>
                  <a:pt x="39" y="46"/>
                  <a:pt x="39" y="36"/>
                  <a:pt x="40" y="35"/>
                </a:cubicBezTo>
                <a:cubicBezTo>
                  <a:pt x="40" y="20"/>
                  <a:pt x="47" y="9"/>
                  <a:pt x="63" y="9"/>
                </a:cubicBezTo>
                <a:close/>
                <a:moveTo>
                  <a:pt x="106" y="5"/>
                </a:moveTo>
                <a:cubicBezTo>
                  <a:pt x="191" y="0"/>
                  <a:pt x="191" y="0"/>
                  <a:pt x="191" y="0"/>
                </a:cubicBezTo>
                <a:cubicBezTo>
                  <a:pt x="196" y="0"/>
                  <a:pt x="199" y="2"/>
                  <a:pt x="199" y="6"/>
                </a:cubicBezTo>
                <a:cubicBezTo>
                  <a:pt x="199" y="31"/>
                  <a:pt x="199" y="46"/>
                  <a:pt x="199" y="71"/>
                </a:cubicBezTo>
                <a:cubicBezTo>
                  <a:pt x="199" y="75"/>
                  <a:pt x="196" y="78"/>
                  <a:pt x="191" y="78"/>
                </a:cubicBezTo>
                <a:cubicBezTo>
                  <a:pt x="163" y="76"/>
                  <a:pt x="135" y="73"/>
                  <a:pt x="106" y="71"/>
                </a:cubicBezTo>
                <a:cubicBezTo>
                  <a:pt x="104" y="71"/>
                  <a:pt x="102" y="68"/>
                  <a:pt x="102" y="65"/>
                </a:cubicBezTo>
                <a:cubicBezTo>
                  <a:pt x="102" y="10"/>
                  <a:pt x="102" y="10"/>
                  <a:pt x="102" y="10"/>
                </a:cubicBezTo>
                <a:cubicBezTo>
                  <a:pt x="102" y="7"/>
                  <a:pt x="104" y="5"/>
                  <a:pt x="106" y="5"/>
                </a:cubicBezTo>
                <a:close/>
                <a:moveTo>
                  <a:pt x="211" y="82"/>
                </a:moveTo>
                <a:cubicBezTo>
                  <a:pt x="154" y="82"/>
                  <a:pt x="154" y="82"/>
                  <a:pt x="154" y="82"/>
                </a:cubicBezTo>
                <a:cubicBezTo>
                  <a:pt x="153" y="80"/>
                  <a:pt x="152" y="77"/>
                  <a:pt x="152" y="76"/>
                </a:cubicBezTo>
                <a:cubicBezTo>
                  <a:pt x="148" y="76"/>
                  <a:pt x="144" y="75"/>
                  <a:pt x="141" y="75"/>
                </a:cubicBezTo>
                <a:cubicBezTo>
                  <a:pt x="141" y="77"/>
                  <a:pt x="141" y="81"/>
                  <a:pt x="141" y="82"/>
                </a:cubicBezTo>
                <a:cubicBezTo>
                  <a:pt x="116" y="82"/>
                  <a:pt x="116" y="82"/>
                  <a:pt x="116" y="82"/>
                </a:cubicBezTo>
                <a:cubicBezTo>
                  <a:pt x="116" y="83"/>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4"/>
                  <a:pt x="117" y="84"/>
                  <a:pt x="117" y="84"/>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7" y="85"/>
                  <a:pt x="117" y="85"/>
                  <a:pt x="117"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5"/>
                  <a:pt x="118" y="85"/>
                  <a:pt x="118" y="85"/>
                </a:cubicBezTo>
                <a:cubicBezTo>
                  <a:pt x="118" y="86"/>
                  <a:pt x="118" y="86"/>
                  <a:pt x="118" y="86"/>
                </a:cubicBezTo>
                <a:cubicBezTo>
                  <a:pt x="118" y="86"/>
                  <a:pt x="118" y="86"/>
                  <a:pt x="118" y="86"/>
                </a:cubicBezTo>
                <a:cubicBezTo>
                  <a:pt x="119" y="87"/>
                  <a:pt x="120" y="89"/>
                  <a:pt x="121" y="90"/>
                </a:cubicBezTo>
                <a:cubicBezTo>
                  <a:pt x="174" y="96"/>
                  <a:pt x="174" y="96"/>
                  <a:pt x="174" y="96"/>
                </a:cubicBezTo>
                <a:cubicBezTo>
                  <a:pt x="165" y="109"/>
                  <a:pt x="165" y="109"/>
                  <a:pt x="165" y="109"/>
                </a:cubicBezTo>
                <a:cubicBezTo>
                  <a:pt x="127" y="104"/>
                  <a:pt x="127" y="104"/>
                  <a:pt x="127" y="104"/>
                </a:cubicBezTo>
                <a:cubicBezTo>
                  <a:pt x="128" y="107"/>
                  <a:pt x="128" y="111"/>
                  <a:pt x="129" y="114"/>
                </a:cubicBezTo>
                <a:cubicBezTo>
                  <a:pt x="172" y="114"/>
                  <a:pt x="172" y="114"/>
                  <a:pt x="172" y="114"/>
                </a:cubicBezTo>
                <a:cubicBezTo>
                  <a:pt x="211" y="82"/>
                  <a:pt x="211" y="82"/>
                  <a:pt x="211" y="82"/>
                </a:cubicBezTo>
                <a:close/>
                <a:moveTo>
                  <a:pt x="107" y="10"/>
                </a:moveTo>
                <a:cubicBezTo>
                  <a:pt x="106" y="10"/>
                  <a:pt x="106" y="10"/>
                  <a:pt x="106" y="10"/>
                </a:cubicBezTo>
                <a:cubicBezTo>
                  <a:pt x="106" y="60"/>
                  <a:pt x="106" y="60"/>
                  <a:pt x="106" y="60"/>
                </a:cubicBezTo>
                <a:cubicBezTo>
                  <a:pt x="106" y="60"/>
                  <a:pt x="106" y="60"/>
                  <a:pt x="106" y="60"/>
                </a:cubicBezTo>
                <a:cubicBezTo>
                  <a:pt x="135" y="61"/>
                  <a:pt x="163" y="63"/>
                  <a:pt x="191" y="64"/>
                </a:cubicBezTo>
                <a:cubicBezTo>
                  <a:pt x="192" y="64"/>
                  <a:pt x="192" y="63"/>
                  <a:pt x="192" y="63"/>
                </a:cubicBezTo>
                <a:cubicBezTo>
                  <a:pt x="192" y="41"/>
                  <a:pt x="192" y="29"/>
                  <a:pt x="192" y="7"/>
                </a:cubicBezTo>
                <a:cubicBezTo>
                  <a:pt x="192" y="7"/>
                  <a:pt x="192" y="6"/>
                  <a:pt x="191" y="6"/>
                </a:cubicBezTo>
                <a:cubicBezTo>
                  <a:pt x="107" y="10"/>
                  <a:pt x="107" y="10"/>
                  <a:pt x="107" y="10"/>
                </a:cubicBezTo>
                <a:close/>
                <a:moveTo>
                  <a:pt x="116" y="20"/>
                </a:moveTo>
                <a:cubicBezTo>
                  <a:pt x="116" y="31"/>
                  <a:pt x="116" y="43"/>
                  <a:pt x="116" y="54"/>
                </a:cubicBezTo>
                <a:cubicBezTo>
                  <a:pt x="119" y="54"/>
                  <a:pt x="123" y="54"/>
                  <a:pt x="126" y="54"/>
                </a:cubicBezTo>
                <a:cubicBezTo>
                  <a:pt x="126" y="43"/>
                  <a:pt x="126" y="31"/>
                  <a:pt x="126" y="20"/>
                </a:cubicBezTo>
                <a:cubicBezTo>
                  <a:pt x="123" y="20"/>
                  <a:pt x="119" y="20"/>
                  <a:pt x="116" y="20"/>
                </a:cubicBezTo>
                <a:close/>
                <a:moveTo>
                  <a:pt x="132" y="34"/>
                </a:moveTo>
                <a:cubicBezTo>
                  <a:pt x="132" y="41"/>
                  <a:pt x="132" y="48"/>
                  <a:pt x="132" y="55"/>
                </a:cubicBezTo>
                <a:cubicBezTo>
                  <a:pt x="136" y="55"/>
                  <a:pt x="140" y="55"/>
                  <a:pt x="144" y="55"/>
                </a:cubicBezTo>
                <a:cubicBezTo>
                  <a:pt x="144" y="48"/>
                  <a:pt x="144" y="41"/>
                  <a:pt x="144" y="34"/>
                </a:cubicBezTo>
                <a:cubicBezTo>
                  <a:pt x="140" y="34"/>
                  <a:pt x="136" y="34"/>
                  <a:pt x="132" y="34"/>
                </a:cubicBezTo>
                <a:close/>
                <a:moveTo>
                  <a:pt x="150" y="27"/>
                </a:moveTo>
                <a:cubicBezTo>
                  <a:pt x="150" y="36"/>
                  <a:pt x="150" y="46"/>
                  <a:pt x="150" y="55"/>
                </a:cubicBezTo>
                <a:cubicBezTo>
                  <a:pt x="154" y="56"/>
                  <a:pt x="158" y="56"/>
                  <a:pt x="162" y="56"/>
                </a:cubicBezTo>
                <a:cubicBezTo>
                  <a:pt x="162" y="46"/>
                  <a:pt x="162" y="37"/>
                  <a:pt x="162" y="27"/>
                </a:cubicBezTo>
                <a:cubicBezTo>
                  <a:pt x="158" y="27"/>
                  <a:pt x="154" y="27"/>
                  <a:pt x="150" y="27"/>
                </a:cubicBezTo>
                <a:close/>
                <a:moveTo>
                  <a:pt x="168" y="38"/>
                </a:moveTo>
                <a:cubicBezTo>
                  <a:pt x="168" y="44"/>
                  <a:pt x="168" y="50"/>
                  <a:pt x="168" y="56"/>
                </a:cubicBezTo>
                <a:cubicBezTo>
                  <a:pt x="173" y="56"/>
                  <a:pt x="177" y="56"/>
                  <a:pt x="181" y="57"/>
                </a:cubicBezTo>
                <a:cubicBezTo>
                  <a:pt x="181" y="51"/>
                  <a:pt x="181" y="45"/>
                  <a:pt x="181" y="38"/>
                </a:cubicBezTo>
                <a:cubicBezTo>
                  <a:pt x="177" y="38"/>
                  <a:pt x="173" y="38"/>
                  <a:pt x="168" y="38"/>
                </a:cubicBezTo>
                <a:close/>
                <a:moveTo>
                  <a:pt x="146" y="98"/>
                </a:moveTo>
                <a:cubicBezTo>
                  <a:pt x="150" y="99"/>
                  <a:pt x="154" y="99"/>
                  <a:pt x="159" y="100"/>
                </a:cubicBezTo>
                <a:cubicBezTo>
                  <a:pt x="158" y="101"/>
                  <a:pt x="157" y="101"/>
                  <a:pt x="157" y="102"/>
                </a:cubicBezTo>
                <a:cubicBezTo>
                  <a:pt x="152" y="102"/>
                  <a:pt x="148" y="101"/>
                  <a:pt x="144" y="100"/>
                </a:cubicBezTo>
                <a:cubicBezTo>
                  <a:pt x="145" y="100"/>
                  <a:pt x="145" y="99"/>
                  <a:pt x="146" y="98"/>
                </a:cubicBezTo>
                <a:close/>
                <a:moveTo>
                  <a:pt x="123" y="94"/>
                </a:moveTo>
                <a:cubicBezTo>
                  <a:pt x="123" y="93"/>
                  <a:pt x="122" y="92"/>
                  <a:pt x="122" y="92"/>
                </a:cubicBezTo>
                <a:cubicBezTo>
                  <a:pt x="125" y="92"/>
                  <a:pt x="125" y="92"/>
                  <a:pt x="125" y="92"/>
                </a:cubicBezTo>
                <a:cubicBezTo>
                  <a:pt x="125" y="93"/>
                  <a:pt x="124" y="93"/>
                  <a:pt x="124" y="94"/>
                </a:cubicBezTo>
                <a:cubicBezTo>
                  <a:pt x="123" y="94"/>
                  <a:pt x="123" y="94"/>
                  <a:pt x="123" y="94"/>
                </a:cubicBezTo>
                <a:close/>
                <a:moveTo>
                  <a:pt x="128" y="92"/>
                </a:moveTo>
                <a:cubicBezTo>
                  <a:pt x="129" y="92"/>
                  <a:pt x="131" y="93"/>
                  <a:pt x="132" y="93"/>
                </a:cubicBezTo>
                <a:cubicBezTo>
                  <a:pt x="132" y="94"/>
                  <a:pt x="131" y="94"/>
                  <a:pt x="130" y="95"/>
                </a:cubicBezTo>
                <a:cubicBezTo>
                  <a:pt x="129" y="95"/>
                  <a:pt x="127" y="95"/>
                  <a:pt x="126" y="94"/>
                </a:cubicBezTo>
                <a:cubicBezTo>
                  <a:pt x="126" y="94"/>
                  <a:pt x="127" y="93"/>
                  <a:pt x="128" y="92"/>
                </a:cubicBezTo>
                <a:close/>
                <a:moveTo>
                  <a:pt x="125" y="95"/>
                </a:moveTo>
                <a:cubicBezTo>
                  <a:pt x="126" y="96"/>
                  <a:pt x="128" y="96"/>
                  <a:pt x="129" y="96"/>
                </a:cubicBezTo>
                <a:cubicBezTo>
                  <a:pt x="129" y="97"/>
                  <a:pt x="128" y="97"/>
                  <a:pt x="127" y="98"/>
                </a:cubicBezTo>
                <a:cubicBezTo>
                  <a:pt x="125" y="98"/>
                  <a:pt x="125" y="98"/>
                  <a:pt x="125" y="98"/>
                </a:cubicBezTo>
                <a:cubicBezTo>
                  <a:pt x="125" y="97"/>
                  <a:pt x="124" y="97"/>
                  <a:pt x="124" y="96"/>
                </a:cubicBezTo>
                <a:cubicBezTo>
                  <a:pt x="125" y="95"/>
                  <a:pt x="125" y="95"/>
                  <a:pt x="125" y="95"/>
                </a:cubicBezTo>
                <a:close/>
                <a:moveTo>
                  <a:pt x="126" y="102"/>
                </a:moveTo>
                <a:cubicBezTo>
                  <a:pt x="126" y="101"/>
                  <a:pt x="126" y="100"/>
                  <a:pt x="125" y="99"/>
                </a:cubicBezTo>
                <a:cubicBezTo>
                  <a:pt x="135" y="100"/>
                  <a:pt x="135" y="100"/>
                  <a:pt x="135" y="100"/>
                </a:cubicBezTo>
                <a:cubicBezTo>
                  <a:pt x="139" y="101"/>
                  <a:pt x="144" y="102"/>
                  <a:pt x="148" y="102"/>
                </a:cubicBezTo>
                <a:cubicBezTo>
                  <a:pt x="148" y="103"/>
                  <a:pt x="147" y="104"/>
                  <a:pt x="146" y="105"/>
                </a:cubicBezTo>
                <a:cubicBezTo>
                  <a:pt x="142" y="104"/>
                  <a:pt x="137" y="103"/>
                  <a:pt x="133" y="103"/>
                </a:cubicBezTo>
                <a:cubicBezTo>
                  <a:pt x="126" y="102"/>
                  <a:pt x="126" y="102"/>
                  <a:pt x="126" y="102"/>
                </a:cubicBezTo>
                <a:close/>
                <a:moveTo>
                  <a:pt x="135" y="93"/>
                </a:moveTo>
                <a:cubicBezTo>
                  <a:pt x="136" y="93"/>
                  <a:pt x="138" y="94"/>
                  <a:pt x="139" y="94"/>
                </a:cubicBezTo>
                <a:cubicBezTo>
                  <a:pt x="139" y="94"/>
                  <a:pt x="138" y="95"/>
                  <a:pt x="137" y="96"/>
                </a:cubicBezTo>
                <a:cubicBezTo>
                  <a:pt x="136" y="96"/>
                  <a:pt x="134" y="95"/>
                  <a:pt x="133" y="95"/>
                </a:cubicBezTo>
                <a:cubicBezTo>
                  <a:pt x="133" y="95"/>
                  <a:pt x="134" y="94"/>
                  <a:pt x="135" y="93"/>
                </a:cubicBezTo>
                <a:close/>
                <a:moveTo>
                  <a:pt x="132" y="96"/>
                </a:moveTo>
                <a:cubicBezTo>
                  <a:pt x="133" y="97"/>
                  <a:pt x="135" y="97"/>
                  <a:pt x="136" y="97"/>
                </a:cubicBezTo>
                <a:cubicBezTo>
                  <a:pt x="136" y="98"/>
                  <a:pt x="135" y="98"/>
                  <a:pt x="134" y="99"/>
                </a:cubicBezTo>
                <a:cubicBezTo>
                  <a:pt x="133" y="99"/>
                  <a:pt x="131" y="99"/>
                  <a:pt x="130" y="98"/>
                </a:cubicBezTo>
                <a:cubicBezTo>
                  <a:pt x="130" y="98"/>
                  <a:pt x="131" y="97"/>
                  <a:pt x="132" y="96"/>
                </a:cubicBezTo>
                <a:close/>
                <a:moveTo>
                  <a:pt x="142" y="94"/>
                </a:moveTo>
                <a:cubicBezTo>
                  <a:pt x="143" y="94"/>
                  <a:pt x="145" y="94"/>
                  <a:pt x="146" y="95"/>
                </a:cubicBezTo>
                <a:cubicBezTo>
                  <a:pt x="146" y="95"/>
                  <a:pt x="145" y="96"/>
                  <a:pt x="144" y="97"/>
                </a:cubicBezTo>
                <a:cubicBezTo>
                  <a:pt x="143" y="97"/>
                  <a:pt x="141" y="96"/>
                  <a:pt x="140" y="96"/>
                </a:cubicBezTo>
                <a:cubicBezTo>
                  <a:pt x="140" y="95"/>
                  <a:pt x="141" y="95"/>
                  <a:pt x="142" y="94"/>
                </a:cubicBezTo>
                <a:close/>
                <a:moveTo>
                  <a:pt x="139" y="97"/>
                </a:moveTo>
                <a:cubicBezTo>
                  <a:pt x="140" y="97"/>
                  <a:pt x="142" y="98"/>
                  <a:pt x="144" y="98"/>
                </a:cubicBezTo>
                <a:cubicBezTo>
                  <a:pt x="143" y="99"/>
                  <a:pt x="142" y="99"/>
                  <a:pt x="142" y="100"/>
                </a:cubicBezTo>
                <a:cubicBezTo>
                  <a:pt x="140" y="100"/>
                  <a:pt x="138" y="100"/>
                  <a:pt x="137" y="99"/>
                </a:cubicBezTo>
                <a:cubicBezTo>
                  <a:pt x="137" y="99"/>
                  <a:pt x="138" y="98"/>
                  <a:pt x="139" y="97"/>
                </a:cubicBezTo>
                <a:close/>
                <a:moveTo>
                  <a:pt x="149" y="95"/>
                </a:moveTo>
                <a:cubicBezTo>
                  <a:pt x="150" y="95"/>
                  <a:pt x="152" y="95"/>
                  <a:pt x="154" y="96"/>
                </a:cubicBezTo>
                <a:cubicBezTo>
                  <a:pt x="153" y="96"/>
                  <a:pt x="152" y="97"/>
                  <a:pt x="152" y="98"/>
                </a:cubicBezTo>
                <a:cubicBezTo>
                  <a:pt x="150" y="98"/>
                  <a:pt x="149" y="97"/>
                  <a:pt x="147" y="97"/>
                </a:cubicBezTo>
                <a:cubicBezTo>
                  <a:pt x="148" y="96"/>
                  <a:pt x="148" y="96"/>
                  <a:pt x="149" y="95"/>
                </a:cubicBezTo>
                <a:close/>
                <a:moveTo>
                  <a:pt x="156" y="96"/>
                </a:moveTo>
                <a:cubicBezTo>
                  <a:pt x="158" y="96"/>
                  <a:pt x="159" y="96"/>
                  <a:pt x="161" y="97"/>
                </a:cubicBezTo>
                <a:cubicBezTo>
                  <a:pt x="161" y="97"/>
                  <a:pt x="160" y="98"/>
                  <a:pt x="159" y="99"/>
                </a:cubicBezTo>
                <a:cubicBezTo>
                  <a:pt x="158" y="99"/>
                  <a:pt x="156" y="98"/>
                  <a:pt x="154" y="98"/>
                </a:cubicBezTo>
                <a:cubicBezTo>
                  <a:pt x="155" y="97"/>
                  <a:pt x="156" y="97"/>
                  <a:pt x="156" y="96"/>
                </a:cubicBezTo>
                <a:close/>
                <a:moveTo>
                  <a:pt x="151" y="103"/>
                </a:moveTo>
                <a:cubicBezTo>
                  <a:pt x="152" y="103"/>
                  <a:pt x="154" y="103"/>
                  <a:pt x="156" y="103"/>
                </a:cubicBezTo>
                <a:cubicBezTo>
                  <a:pt x="155" y="104"/>
                  <a:pt x="155" y="105"/>
                  <a:pt x="154" y="106"/>
                </a:cubicBezTo>
                <a:cubicBezTo>
                  <a:pt x="152" y="106"/>
                  <a:pt x="151" y="105"/>
                  <a:pt x="149" y="105"/>
                </a:cubicBezTo>
                <a:cubicBezTo>
                  <a:pt x="149" y="104"/>
                  <a:pt x="150" y="103"/>
                  <a:pt x="151" y="103"/>
                </a:cubicBezTo>
                <a:close/>
                <a:moveTo>
                  <a:pt x="164" y="97"/>
                </a:moveTo>
                <a:cubicBezTo>
                  <a:pt x="165" y="97"/>
                  <a:pt x="167" y="97"/>
                  <a:pt x="169" y="98"/>
                </a:cubicBezTo>
                <a:cubicBezTo>
                  <a:pt x="168" y="98"/>
                  <a:pt x="168" y="99"/>
                  <a:pt x="167" y="100"/>
                </a:cubicBezTo>
                <a:cubicBezTo>
                  <a:pt x="166" y="100"/>
                  <a:pt x="164" y="99"/>
                  <a:pt x="162" y="99"/>
                </a:cubicBezTo>
                <a:cubicBezTo>
                  <a:pt x="163" y="98"/>
                  <a:pt x="163" y="98"/>
                  <a:pt x="164" y="97"/>
                </a:cubicBezTo>
                <a:close/>
                <a:moveTo>
                  <a:pt x="161" y="100"/>
                </a:moveTo>
                <a:cubicBezTo>
                  <a:pt x="163" y="101"/>
                  <a:pt x="165" y="101"/>
                  <a:pt x="166" y="101"/>
                </a:cubicBezTo>
                <a:cubicBezTo>
                  <a:pt x="166" y="102"/>
                  <a:pt x="165" y="103"/>
                  <a:pt x="165" y="103"/>
                </a:cubicBezTo>
                <a:cubicBezTo>
                  <a:pt x="163" y="103"/>
                  <a:pt x="161" y="103"/>
                  <a:pt x="159" y="103"/>
                </a:cubicBezTo>
                <a:cubicBezTo>
                  <a:pt x="160" y="102"/>
                  <a:pt x="161" y="101"/>
                  <a:pt x="161" y="100"/>
                </a:cubicBezTo>
                <a:close/>
                <a:moveTo>
                  <a:pt x="158" y="104"/>
                </a:moveTo>
                <a:cubicBezTo>
                  <a:pt x="160" y="104"/>
                  <a:pt x="162" y="104"/>
                  <a:pt x="164" y="105"/>
                </a:cubicBezTo>
                <a:cubicBezTo>
                  <a:pt x="163" y="105"/>
                  <a:pt x="163" y="106"/>
                  <a:pt x="162" y="107"/>
                </a:cubicBezTo>
                <a:cubicBezTo>
                  <a:pt x="160" y="107"/>
                  <a:pt x="158" y="106"/>
                  <a:pt x="157" y="106"/>
                </a:cubicBezTo>
                <a:cubicBezTo>
                  <a:pt x="157" y="105"/>
                  <a:pt x="158" y="105"/>
                  <a:pt x="158" y="104"/>
                </a:cubicBezTo>
                <a:close/>
                <a:moveTo>
                  <a:pt x="0" y="122"/>
                </a:moveTo>
                <a:cubicBezTo>
                  <a:pt x="42" y="135"/>
                  <a:pt x="84" y="133"/>
                  <a:pt x="125" y="122"/>
                </a:cubicBezTo>
                <a:cubicBezTo>
                  <a:pt x="123" y="110"/>
                  <a:pt x="122" y="98"/>
                  <a:pt x="113" y="87"/>
                </a:cubicBezTo>
                <a:cubicBezTo>
                  <a:pt x="103" y="75"/>
                  <a:pt x="93" y="77"/>
                  <a:pt x="84" y="73"/>
                </a:cubicBezTo>
                <a:cubicBezTo>
                  <a:pt x="74" y="66"/>
                  <a:pt x="48" y="64"/>
                  <a:pt x="42" y="72"/>
                </a:cubicBezTo>
                <a:cubicBezTo>
                  <a:pt x="33" y="78"/>
                  <a:pt x="22" y="75"/>
                  <a:pt x="12" y="87"/>
                </a:cubicBezTo>
                <a:cubicBezTo>
                  <a:pt x="3" y="98"/>
                  <a:pt x="3" y="110"/>
                  <a:pt x="0" y="12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nvGrpSpPr>
          <p:cNvPr id="199" name="组合 198"/>
          <p:cNvGrpSpPr/>
          <p:nvPr/>
        </p:nvGrpSpPr>
        <p:grpSpPr>
          <a:xfrm>
            <a:off x="3500342" y="3494970"/>
            <a:ext cx="845741" cy="818637"/>
            <a:chOff x="3390486" y="3448089"/>
            <a:chExt cx="845741" cy="818636"/>
          </a:xfrm>
        </p:grpSpPr>
        <p:sp>
          <p:nvSpPr>
            <p:cNvPr id="200" name="TextBox 134"/>
            <p:cNvSpPr txBox="1"/>
            <p:nvPr/>
          </p:nvSpPr>
          <p:spPr>
            <a:xfrm>
              <a:off x="3390486" y="4020508"/>
              <a:ext cx="845741"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algn="ctr" defTabSz="914237"/>
              <a:r>
                <a:rPr lang="en-US" altLang="zh-CN" sz="1000" dirty="0">
                  <a:latin typeface="微软雅黑" panose="020B0503020204020204" pitchFamily="34" charset="-122"/>
                  <a:ea typeface="微软雅黑" panose="020B0503020204020204" pitchFamily="34" charset="-122"/>
                </a:rPr>
                <a:t>IT</a:t>
              </a:r>
              <a:r>
                <a:rPr lang="zh-CN" altLang="en-US" sz="1000" dirty="0">
                  <a:latin typeface="微软雅黑" panose="020B0503020204020204" pitchFamily="34" charset="-122"/>
                  <a:ea typeface="微软雅黑" panose="020B0503020204020204" pitchFamily="34" charset="-122"/>
                </a:rPr>
                <a:t>流量大数据</a:t>
              </a:r>
            </a:p>
          </p:txBody>
        </p:sp>
        <p:grpSp>
          <p:nvGrpSpPr>
            <p:cNvPr id="201" name="组合 200"/>
            <p:cNvGrpSpPr/>
            <p:nvPr/>
          </p:nvGrpSpPr>
          <p:grpSpPr>
            <a:xfrm>
              <a:off x="3456973" y="3448089"/>
              <a:ext cx="703263" cy="538163"/>
              <a:chOff x="5930901" y="3646488"/>
              <a:chExt cx="703263" cy="538163"/>
            </a:xfrm>
          </p:grpSpPr>
          <p:sp>
            <p:nvSpPr>
              <p:cNvPr id="202" name="Freeform 223"/>
              <p:cNvSpPr>
                <a:spLocks/>
              </p:cNvSpPr>
              <p:nvPr/>
            </p:nvSpPr>
            <p:spPr bwMode="auto">
              <a:xfrm>
                <a:off x="6356351" y="3997326"/>
                <a:ext cx="33338" cy="187325"/>
              </a:xfrm>
              <a:custGeom>
                <a:avLst/>
                <a:gdLst>
                  <a:gd name="T0" fmla="*/ 9 w 9"/>
                  <a:gd name="T1" fmla="*/ 3 h 52"/>
                  <a:gd name="T2" fmla="*/ 0 w 9"/>
                  <a:gd name="T3" fmla="*/ 0 h 52"/>
                  <a:gd name="T4" fmla="*/ 0 w 9"/>
                  <a:gd name="T5" fmla="*/ 52 h 52"/>
                  <a:gd name="T6" fmla="*/ 9 w 9"/>
                  <a:gd name="T7" fmla="*/ 52 h 52"/>
                  <a:gd name="T8" fmla="*/ 9 w 9"/>
                  <a:gd name="T9" fmla="*/ 3 h 52"/>
                </a:gdLst>
                <a:ahLst/>
                <a:cxnLst>
                  <a:cxn ang="0">
                    <a:pos x="T0" y="T1"/>
                  </a:cxn>
                  <a:cxn ang="0">
                    <a:pos x="T2" y="T3"/>
                  </a:cxn>
                  <a:cxn ang="0">
                    <a:pos x="T4" y="T5"/>
                  </a:cxn>
                  <a:cxn ang="0">
                    <a:pos x="T6" y="T7"/>
                  </a:cxn>
                  <a:cxn ang="0">
                    <a:pos x="T8" y="T9"/>
                  </a:cxn>
                </a:cxnLst>
                <a:rect l="0" t="0" r="r" b="b"/>
                <a:pathLst>
                  <a:path w="9" h="52">
                    <a:moveTo>
                      <a:pt x="9" y="3"/>
                    </a:moveTo>
                    <a:cubicBezTo>
                      <a:pt x="6" y="3"/>
                      <a:pt x="3" y="2"/>
                      <a:pt x="0" y="0"/>
                    </a:cubicBezTo>
                    <a:cubicBezTo>
                      <a:pt x="0" y="52"/>
                      <a:pt x="0" y="52"/>
                      <a:pt x="0" y="52"/>
                    </a:cubicBezTo>
                    <a:cubicBezTo>
                      <a:pt x="9" y="52"/>
                      <a:pt x="9" y="52"/>
                      <a:pt x="9" y="52"/>
                    </a:cubicBezTo>
                    <a:lnTo>
                      <a:pt x="9" y="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3" name="Freeform 224"/>
              <p:cNvSpPr>
                <a:spLocks/>
              </p:cNvSpPr>
              <p:nvPr/>
            </p:nvSpPr>
            <p:spPr bwMode="auto">
              <a:xfrm>
                <a:off x="6410326" y="4005263"/>
                <a:ext cx="39688" cy="179388"/>
              </a:xfrm>
              <a:custGeom>
                <a:avLst/>
                <a:gdLst>
                  <a:gd name="T0" fmla="*/ 0 w 11"/>
                  <a:gd name="T1" fmla="*/ 50 h 50"/>
                  <a:gd name="T2" fmla="*/ 11 w 11"/>
                  <a:gd name="T3" fmla="*/ 50 h 50"/>
                  <a:gd name="T4" fmla="*/ 11 w 11"/>
                  <a:gd name="T5" fmla="*/ 0 h 50"/>
                  <a:gd name="T6" fmla="*/ 3 w 11"/>
                  <a:gd name="T7" fmla="*/ 1 h 50"/>
                  <a:gd name="T8" fmla="*/ 0 w 11"/>
                  <a:gd name="T9" fmla="*/ 1 h 50"/>
                  <a:gd name="T10" fmla="*/ 0 w 11"/>
                  <a:gd name="T11" fmla="*/ 50 h 50"/>
                </a:gdLst>
                <a:ahLst/>
                <a:cxnLst>
                  <a:cxn ang="0">
                    <a:pos x="T0" y="T1"/>
                  </a:cxn>
                  <a:cxn ang="0">
                    <a:pos x="T2" y="T3"/>
                  </a:cxn>
                  <a:cxn ang="0">
                    <a:pos x="T4" y="T5"/>
                  </a:cxn>
                  <a:cxn ang="0">
                    <a:pos x="T6" y="T7"/>
                  </a:cxn>
                  <a:cxn ang="0">
                    <a:pos x="T8" y="T9"/>
                  </a:cxn>
                  <a:cxn ang="0">
                    <a:pos x="T10" y="T11"/>
                  </a:cxn>
                </a:cxnLst>
                <a:rect l="0" t="0" r="r" b="b"/>
                <a:pathLst>
                  <a:path w="11" h="50">
                    <a:moveTo>
                      <a:pt x="0" y="50"/>
                    </a:moveTo>
                    <a:cubicBezTo>
                      <a:pt x="11" y="50"/>
                      <a:pt x="11" y="50"/>
                      <a:pt x="11" y="50"/>
                    </a:cubicBezTo>
                    <a:cubicBezTo>
                      <a:pt x="11" y="0"/>
                      <a:pt x="11" y="0"/>
                      <a:pt x="11" y="0"/>
                    </a:cubicBezTo>
                    <a:cubicBezTo>
                      <a:pt x="8" y="0"/>
                      <a:pt x="6" y="0"/>
                      <a:pt x="3" y="1"/>
                    </a:cubicBezTo>
                    <a:cubicBezTo>
                      <a:pt x="2" y="1"/>
                      <a:pt x="1" y="1"/>
                      <a:pt x="0" y="1"/>
                    </a:cubicBezTo>
                    <a:lnTo>
                      <a:pt x="0" y="5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4" name="Freeform 225"/>
              <p:cNvSpPr>
                <a:spLocks/>
              </p:cNvSpPr>
              <p:nvPr/>
            </p:nvSpPr>
            <p:spPr bwMode="auto">
              <a:xfrm>
                <a:off x="6245226" y="3892551"/>
                <a:ext cx="28575" cy="292100"/>
              </a:xfrm>
              <a:custGeom>
                <a:avLst/>
                <a:gdLst>
                  <a:gd name="T0" fmla="*/ 0 w 8"/>
                  <a:gd name="T1" fmla="*/ 81 h 81"/>
                  <a:gd name="T2" fmla="*/ 8 w 8"/>
                  <a:gd name="T3" fmla="*/ 81 h 81"/>
                  <a:gd name="T4" fmla="*/ 8 w 8"/>
                  <a:gd name="T5" fmla="*/ 8 h 81"/>
                  <a:gd name="T6" fmla="*/ 4 w 8"/>
                  <a:gd name="T7" fmla="*/ 5 h 81"/>
                  <a:gd name="T8" fmla="*/ 0 w 8"/>
                  <a:gd name="T9" fmla="*/ 0 h 81"/>
                  <a:gd name="T10" fmla="*/ 0 w 8"/>
                  <a:gd name="T11" fmla="*/ 81 h 81"/>
                </a:gdLst>
                <a:ahLst/>
                <a:cxnLst>
                  <a:cxn ang="0">
                    <a:pos x="T0" y="T1"/>
                  </a:cxn>
                  <a:cxn ang="0">
                    <a:pos x="T2" y="T3"/>
                  </a:cxn>
                  <a:cxn ang="0">
                    <a:pos x="T4" y="T5"/>
                  </a:cxn>
                  <a:cxn ang="0">
                    <a:pos x="T6" y="T7"/>
                  </a:cxn>
                  <a:cxn ang="0">
                    <a:pos x="T8" y="T9"/>
                  </a:cxn>
                  <a:cxn ang="0">
                    <a:pos x="T10" y="T11"/>
                  </a:cxn>
                </a:cxnLst>
                <a:rect l="0" t="0" r="r" b="b"/>
                <a:pathLst>
                  <a:path w="8" h="81">
                    <a:moveTo>
                      <a:pt x="0" y="81"/>
                    </a:moveTo>
                    <a:cubicBezTo>
                      <a:pt x="8" y="81"/>
                      <a:pt x="8" y="81"/>
                      <a:pt x="8" y="81"/>
                    </a:cubicBezTo>
                    <a:cubicBezTo>
                      <a:pt x="8" y="8"/>
                      <a:pt x="8" y="8"/>
                      <a:pt x="8" y="8"/>
                    </a:cubicBezTo>
                    <a:cubicBezTo>
                      <a:pt x="7" y="7"/>
                      <a:pt x="6" y="6"/>
                      <a:pt x="4" y="5"/>
                    </a:cubicBezTo>
                    <a:cubicBezTo>
                      <a:pt x="3" y="3"/>
                      <a:pt x="1" y="2"/>
                      <a:pt x="0" y="0"/>
                    </a:cubicBezTo>
                    <a:lnTo>
                      <a:pt x="0" y="8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5" name="Freeform 226"/>
              <p:cNvSpPr>
                <a:spLocks/>
              </p:cNvSpPr>
              <p:nvPr/>
            </p:nvSpPr>
            <p:spPr bwMode="auto">
              <a:xfrm>
                <a:off x="6299201" y="3946526"/>
                <a:ext cx="36513" cy="238125"/>
              </a:xfrm>
              <a:custGeom>
                <a:avLst/>
                <a:gdLst>
                  <a:gd name="T0" fmla="*/ 0 w 10"/>
                  <a:gd name="T1" fmla="*/ 66 h 66"/>
                  <a:gd name="T2" fmla="*/ 10 w 10"/>
                  <a:gd name="T3" fmla="*/ 66 h 66"/>
                  <a:gd name="T4" fmla="*/ 10 w 10"/>
                  <a:gd name="T5" fmla="*/ 9 h 66"/>
                  <a:gd name="T6" fmla="*/ 0 w 10"/>
                  <a:gd name="T7" fmla="*/ 0 h 66"/>
                  <a:gd name="T8" fmla="*/ 0 w 10"/>
                  <a:gd name="T9" fmla="*/ 66 h 66"/>
                </a:gdLst>
                <a:ahLst/>
                <a:cxnLst>
                  <a:cxn ang="0">
                    <a:pos x="T0" y="T1"/>
                  </a:cxn>
                  <a:cxn ang="0">
                    <a:pos x="T2" y="T3"/>
                  </a:cxn>
                  <a:cxn ang="0">
                    <a:pos x="T4" y="T5"/>
                  </a:cxn>
                  <a:cxn ang="0">
                    <a:pos x="T6" y="T7"/>
                  </a:cxn>
                  <a:cxn ang="0">
                    <a:pos x="T8" y="T9"/>
                  </a:cxn>
                </a:cxnLst>
                <a:rect l="0" t="0" r="r" b="b"/>
                <a:pathLst>
                  <a:path w="10" h="66">
                    <a:moveTo>
                      <a:pt x="0" y="66"/>
                    </a:moveTo>
                    <a:cubicBezTo>
                      <a:pt x="10" y="66"/>
                      <a:pt x="10" y="66"/>
                      <a:pt x="10" y="66"/>
                    </a:cubicBezTo>
                    <a:cubicBezTo>
                      <a:pt x="10" y="9"/>
                      <a:pt x="10" y="9"/>
                      <a:pt x="10" y="9"/>
                    </a:cubicBezTo>
                    <a:cubicBezTo>
                      <a:pt x="6" y="7"/>
                      <a:pt x="3" y="3"/>
                      <a:pt x="0" y="0"/>
                    </a:cubicBezTo>
                    <a:lnTo>
                      <a:pt x="0" y="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6" name="Freeform 227"/>
              <p:cNvSpPr>
                <a:spLocks/>
              </p:cNvSpPr>
              <p:nvPr/>
            </p:nvSpPr>
            <p:spPr bwMode="auto">
              <a:xfrm>
                <a:off x="6529388" y="4056063"/>
                <a:ext cx="36513" cy="128588"/>
              </a:xfrm>
              <a:custGeom>
                <a:avLst/>
                <a:gdLst>
                  <a:gd name="T0" fmla="*/ 10 w 10"/>
                  <a:gd name="T1" fmla="*/ 15 h 36"/>
                  <a:gd name="T2" fmla="*/ 0 w 10"/>
                  <a:gd name="T3" fmla="*/ 0 h 36"/>
                  <a:gd name="T4" fmla="*/ 0 w 10"/>
                  <a:gd name="T5" fmla="*/ 36 h 36"/>
                  <a:gd name="T6" fmla="*/ 10 w 10"/>
                  <a:gd name="T7" fmla="*/ 36 h 36"/>
                  <a:gd name="T8" fmla="*/ 10 w 10"/>
                  <a:gd name="T9" fmla="*/ 15 h 36"/>
                </a:gdLst>
                <a:ahLst/>
                <a:cxnLst>
                  <a:cxn ang="0">
                    <a:pos x="T0" y="T1"/>
                  </a:cxn>
                  <a:cxn ang="0">
                    <a:pos x="T2" y="T3"/>
                  </a:cxn>
                  <a:cxn ang="0">
                    <a:pos x="T4" y="T5"/>
                  </a:cxn>
                  <a:cxn ang="0">
                    <a:pos x="T6" y="T7"/>
                  </a:cxn>
                  <a:cxn ang="0">
                    <a:pos x="T8" y="T9"/>
                  </a:cxn>
                </a:cxnLst>
                <a:rect l="0" t="0" r="r" b="b"/>
                <a:pathLst>
                  <a:path w="10" h="36">
                    <a:moveTo>
                      <a:pt x="10" y="15"/>
                    </a:moveTo>
                    <a:cubicBezTo>
                      <a:pt x="7" y="10"/>
                      <a:pt x="4" y="4"/>
                      <a:pt x="0" y="0"/>
                    </a:cubicBezTo>
                    <a:cubicBezTo>
                      <a:pt x="0" y="36"/>
                      <a:pt x="0" y="36"/>
                      <a:pt x="0" y="36"/>
                    </a:cubicBezTo>
                    <a:cubicBezTo>
                      <a:pt x="10" y="36"/>
                      <a:pt x="10" y="36"/>
                      <a:pt x="10" y="36"/>
                    </a:cubicBezTo>
                    <a:lnTo>
                      <a:pt x="10" y="1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7" name="Freeform 228"/>
              <p:cNvSpPr>
                <a:spLocks/>
              </p:cNvSpPr>
              <p:nvPr/>
            </p:nvSpPr>
            <p:spPr bwMode="auto">
              <a:xfrm>
                <a:off x="6588126" y="4149726"/>
                <a:ext cx="46038" cy="34925"/>
              </a:xfrm>
              <a:custGeom>
                <a:avLst/>
                <a:gdLst>
                  <a:gd name="T0" fmla="*/ 0 w 13"/>
                  <a:gd name="T1" fmla="*/ 10 h 10"/>
                  <a:gd name="T2" fmla="*/ 13 w 13"/>
                  <a:gd name="T3" fmla="*/ 10 h 10"/>
                  <a:gd name="T4" fmla="*/ 0 w 13"/>
                  <a:gd name="T5" fmla="*/ 0 h 10"/>
                  <a:gd name="T6" fmla="*/ 0 w 13"/>
                  <a:gd name="T7" fmla="*/ 10 h 10"/>
                </a:gdLst>
                <a:ahLst/>
                <a:cxnLst>
                  <a:cxn ang="0">
                    <a:pos x="T0" y="T1"/>
                  </a:cxn>
                  <a:cxn ang="0">
                    <a:pos x="T2" y="T3"/>
                  </a:cxn>
                  <a:cxn ang="0">
                    <a:pos x="T4" y="T5"/>
                  </a:cxn>
                  <a:cxn ang="0">
                    <a:pos x="T6" y="T7"/>
                  </a:cxn>
                </a:cxnLst>
                <a:rect l="0" t="0" r="r" b="b"/>
                <a:pathLst>
                  <a:path w="13" h="10">
                    <a:moveTo>
                      <a:pt x="0" y="10"/>
                    </a:moveTo>
                    <a:cubicBezTo>
                      <a:pt x="13" y="10"/>
                      <a:pt x="13" y="10"/>
                      <a:pt x="13" y="10"/>
                    </a:cubicBezTo>
                    <a:cubicBezTo>
                      <a:pt x="13" y="10"/>
                      <a:pt x="7" y="9"/>
                      <a:pt x="0" y="0"/>
                    </a:cubicBezTo>
                    <a:lnTo>
                      <a:pt x="0" y="1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8" name="Freeform 229"/>
              <p:cNvSpPr>
                <a:spLocks/>
              </p:cNvSpPr>
              <p:nvPr/>
            </p:nvSpPr>
            <p:spPr bwMode="auto">
              <a:xfrm>
                <a:off x="6070601" y="4025901"/>
                <a:ext cx="36513" cy="158750"/>
              </a:xfrm>
              <a:custGeom>
                <a:avLst/>
                <a:gdLst>
                  <a:gd name="T0" fmla="*/ 10 w 10"/>
                  <a:gd name="T1" fmla="*/ 0 h 44"/>
                  <a:gd name="T2" fmla="*/ 0 w 10"/>
                  <a:gd name="T3" fmla="*/ 13 h 44"/>
                  <a:gd name="T4" fmla="*/ 0 w 10"/>
                  <a:gd name="T5" fmla="*/ 44 h 44"/>
                  <a:gd name="T6" fmla="*/ 1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cubicBezTo>
                      <a:pt x="7" y="5"/>
                      <a:pt x="3" y="9"/>
                      <a:pt x="0" y="13"/>
                    </a:cubicBezTo>
                    <a:cubicBezTo>
                      <a:pt x="0" y="44"/>
                      <a:pt x="0" y="44"/>
                      <a:pt x="0" y="44"/>
                    </a:cubicBezTo>
                    <a:cubicBezTo>
                      <a:pt x="10" y="44"/>
                      <a:pt x="10" y="44"/>
                      <a:pt x="10" y="44"/>
                    </a:cubicBezTo>
                    <a:lnTo>
                      <a:pt x="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09" name="Freeform 230"/>
              <p:cNvSpPr>
                <a:spLocks/>
              </p:cNvSpPr>
              <p:nvPr/>
            </p:nvSpPr>
            <p:spPr bwMode="auto">
              <a:xfrm>
                <a:off x="5930901" y="4144963"/>
                <a:ext cx="60325" cy="39688"/>
              </a:xfrm>
              <a:custGeom>
                <a:avLst/>
                <a:gdLst>
                  <a:gd name="T0" fmla="*/ 17 w 17"/>
                  <a:gd name="T1" fmla="*/ 0 h 11"/>
                  <a:gd name="T2" fmla="*/ 0 w 17"/>
                  <a:gd name="T3" fmla="*/ 11 h 11"/>
                  <a:gd name="T4" fmla="*/ 17 w 17"/>
                  <a:gd name="T5" fmla="*/ 11 h 11"/>
                  <a:gd name="T6" fmla="*/ 17 w 17"/>
                  <a:gd name="T7" fmla="*/ 0 h 11"/>
                </a:gdLst>
                <a:ahLst/>
                <a:cxnLst>
                  <a:cxn ang="0">
                    <a:pos x="T0" y="T1"/>
                  </a:cxn>
                  <a:cxn ang="0">
                    <a:pos x="T2" y="T3"/>
                  </a:cxn>
                  <a:cxn ang="0">
                    <a:pos x="T4" y="T5"/>
                  </a:cxn>
                  <a:cxn ang="0">
                    <a:pos x="T6" y="T7"/>
                  </a:cxn>
                </a:cxnLst>
                <a:rect l="0" t="0" r="r" b="b"/>
                <a:pathLst>
                  <a:path w="17" h="11">
                    <a:moveTo>
                      <a:pt x="17" y="0"/>
                    </a:moveTo>
                    <a:cubicBezTo>
                      <a:pt x="7" y="7"/>
                      <a:pt x="0" y="11"/>
                      <a:pt x="0" y="11"/>
                    </a:cubicBezTo>
                    <a:cubicBezTo>
                      <a:pt x="17" y="11"/>
                      <a:pt x="17" y="11"/>
                      <a:pt x="17" y="11"/>
                    </a:cubicBezTo>
                    <a:lnTo>
                      <a:pt x="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0" name="Freeform 231"/>
              <p:cNvSpPr>
                <a:spLocks/>
              </p:cNvSpPr>
              <p:nvPr/>
            </p:nvSpPr>
            <p:spPr bwMode="auto">
              <a:xfrm>
                <a:off x="6475413" y="4011613"/>
                <a:ext cx="28575" cy="173038"/>
              </a:xfrm>
              <a:custGeom>
                <a:avLst/>
                <a:gdLst>
                  <a:gd name="T0" fmla="*/ 8 w 8"/>
                  <a:gd name="T1" fmla="*/ 5 h 48"/>
                  <a:gd name="T2" fmla="*/ 0 w 8"/>
                  <a:gd name="T3" fmla="*/ 0 h 48"/>
                  <a:gd name="T4" fmla="*/ 0 w 8"/>
                  <a:gd name="T5" fmla="*/ 48 h 48"/>
                  <a:gd name="T6" fmla="*/ 3 w 8"/>
                  <a:gd name="T7" fmla="*/ 48 h 48"/>
                  <a:gd name="T8" fmla="*/ 8 w 8"/>
                  <a:gd name="T9" fmla="*/ 48 h 48"/>
                  <a:gd name="T10" fmla="*/ 8 w 8"/>
                  <a:gd name="T11" fmla="*/ 5 h 48"/>
                </a:gdLst>
                <a:ahLst/>
                <a:cxnLst>
                  <a:cxn ang="0">
                    <a:pos x="T0" y="T1"/>
                  </a:cxn>
                  <a:cxn ang="0">
                    <a:pos x="T2" y="T3"/>
                  </a:cxn>
                  <a:cxn ang="0">
                    <a:pos x="T4" y="T5"/>
                  </a:cxn>
                  <a:cxn ang="0">
                    <a:pos x="T6" y="T7"/>
                  </a:cxn>
                  <a:cxn ang="0">
                    <a:pos x="T8" y="T9"/>
                  </a:cxn>
                  <a:cxn ang="0">
                    <a:pos x="T10" y="T11"/>
                  </a:cxn>
                </a:cxnLst>
                <a:rect l="0" t="0" r="r" b="b"/>
                <a:pathLst>
                  <a:path w="8" h="48">
                    <a:moveTo>
                      <a:pt x="8" y="5"/>
                    </a:moveTo>
                    <a:cubicBezTo>
                      <a:pt x="5" y="3"/>
                      <a:pt x="3" y="1"/>
                      <a:pt x="0" y="0"/>
                    </a:cubicBezTo>
                    <a:cubicBezTo>
                      <a:pt x="0" y="48"/>
                      <a:pt x="0" y="48"/>
                      <a:pt x="0" y="48"/>
                    </a:cubicBezTo>
                    <a:cubicBezTo>
                      <a:pt x="3" y="48"/>
                      <a:pt x="3" y="48"/>
                      <a:pt x="3" y="48"/>
                    </a:cubicBezTo>
                    <a:cubicBezTo>
                      <a:pt x="8" y="48"/>
                      <a:pt x="8" y="48"/>
                      <a:pt x="8" y="48"/>
                    </a:cubicBezTo>
                    <a:lnTo>
                      <a:pt x="8" y="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1" name="Freeform 232"/>
              <p:cNvSpPr>
                <a:spLocks/>
              </p:cNvSpPr>
              <p:nvPr/>
            </p:nvSpPr>
            <p:spPr bwMode="auto">
              <a:xfrm>
                <a:off x="6016626" y="4098926"/>
                <a:ext cx="28575" cy="85725"/>
              </a:xfrm>
              <a:custGeom>
                <a:avLst/>
                <a:gdLst>
                  <a:gd name="T0" fmla="*/ 0 w 8"/>
                  <a:gd name="T1" fmla="*/ 24 h 24"/>
                  <a:gd name="T2" fmla="*/ 8 w 8"/>
                  <a:gd name="T3" fmla="*/ 24 h 24"/>
                  <a:gd name="T4" fmla="*/ 8 w 8"/>
                  <a:gd name="T5" fmla="*/ 0 h 24"/>
                  <a:gd name="T6" fmla="*/ 0 w 8"/>
                  <a:gd name="T7" fmla="*/ 8 h 24"/>
                  <a:gd name="T8" fmla="*/ 0 w 8"/>
                  <a:gd name="T9" fmla="*/ 24 h 24"/>
                </a:gdLst>
                <a:ahLst/>
                <a:cxnLst>
                  <a:cxn ang="0">
                    <a:pos x="T0" y="T1"/>
                  </a:cxn>
                  <a:cxn ang="0">
                    <a:pos x="T2" y="T3"/>
                  </a:cxn>
                  <a:cxn ang="0">
                    <a:pos x="T4" y="T5"/>
                  </a:cxn>
                  <a:cxn ang="0">
                    <a:pos x="T6" y="T7"/>
                  </a:cxn>
                  <a:cxn ang="0">
                    <a:pos x="T8" y="T9"/>
                  </a:cxn>
                </a:cxnLst>
                <a:rect l="0" t="0" r="r" b="b"/>
                <a:pathLst>
                  <a:path w="8" h="24">
                    <a:moveTo>
                      <a:pt x="0" y="24"/>
                    </a:moveTo>
                    <a:cubicBezTo>
                      <a:pt x="8" y="24"/>
                      <a:pt x="8" y="24"/>
                      <a:pt x="8" y="24"/>
                    </a:cubicBezTo>
                    <a:cubicBezTo>
                      <a:pt x="8" y="0"/>
                      <a:pt x="8" y="0"/>
                      <a:pt x="8" y="0"/>
                    </a:cubicBezTo>
                    <a:cubicBezTo>
                      <a:pt x="5" y="3"/>
                      <a:pt x="2" y="6"/>
                      <a:pt x="0" y="8"/>
                    </a:cubicBezTo>
                    <a:lnTo>
                      <a:pt x="0" y="2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2" name="Freeform 233"/>
              <p:cNvSpPr>
                <a:spLocks/>
              </p:cNvSpPr>
              <p:nvPr/>
            </p:nvSpPr>
            <p:spPr bwMode="auto">
              <a:xfrm>
                <a:off x="6132513" y="3906838"/>
                <a:ext cx="28575" cy="277813"/>
              </a:xfrm>
              <a:custGeom>
                <a:avLst/>
                <a:gdLst>
                  <a:gd name="T0" fmla="*/ 0 w 8"/>
                  <a:gd name="T1" fmla="*/ 77 h 77"/>
                  <a:gd name="T2" fmla="*/ 8 w 8"/>
                  <a:gd name="T3" fmla="*/ 77 h 77"/>
                  <a:gd name="T4" fmla="*/ 8 w 8"/>
                  <a:gd name="T5" fmla="*/ 0 h 77"/>
                  <a:gd name="T6" fmla="*/ 0 w 8"/>
                  <a:gd name="T7" fmla="*/ 19 h 77"/>
                  <a:gd name="T8" fmla="*/ 0 w 8"/>
                  <a:gd name="T9" fmla="*/ 20 h 77"/>
                  <a:gd name="T10" fmla="*/ 0 w 8"/>
                  <a:gd name="T11" fmla="*/ 77 h 77"/>
                </a:gdLst>
                <a:ahLst/>
                <a:cxnLst>
                  <a:cxn ang="0">
                    <a:pos x="T0" y="T1"/>
                  </a:cxn>
                  <a:cxn ang="0">
                    <a:pos x="T2" y="T3"/>
                  </a:cxn>
                  <a:cxn ang="0">
                    <a:pos x="T4" y="T5"/>
                  </a:cxn>
                  <a:cxn ang="0">
                    <a:pos x="T6" y="T7"/>
                  </a:cxn>
                  <a:cxn ang="0">
                    <a:pos x="T8" y="T9"/>
                  </a:cxn>
                  <a:cxn ang="0">
                    <a:pos x="T10" y="T11"/>
                  </a:cxn>
                </a:cxnLst>
                <a:rect l="0" t="0" r="r" b="b"/>
                <a:pathLst>
                  <a:path w="8" h="77">
                    <a:moveTo>
                      <a:pt x="0" y="77"/>
                    </a:moveTo>
                    <a:cubicBezTo>
                      <a:pt x="8" y="77"/>
                      <a:pt x="8" y="77"/>
                      <a:pt x="8" y="77"/>
                    </a:cubicBezTo>
                    <a:cubicBezTo>
                      <a:pt x="8" y="0"/>
                      <a:pt x="8" y="0"/>
                      <a:pt x="8" y="0"/>
                    </a:cubicBezTo>
                    <a:cubicBezTo>
                      <a:pt x="6" y="5"/>
                      <a:pt x="3" y="11"/>
                      <a:pt x="0" y="19"/>
                    </a:cubicBezTo>
                    <a:cubicBezTo>
                      <a:pt x="0" y="19"/>
                      <a:pt x="0" y="20"/>
                      <a:pt x="0" y="20"/>
                    </a:cubicBezTo>
                    <a:lnTo>
                      <a:pt x="0" y="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3" name="Freeform 234"/>
              <p:cNvSpPr>
                <a:spLocks/>
              </p:cNvSpPr>
              <p:nvPr/>
            </p:nvSpPr>
            <p:spPr bwMode="auto">
              <a:xfrm>
                <a:off x="6186488" y="3863976"/>
                <a:ext cx="33338" cy="320675"/>
              </a:xfrm>
              <a:custGeom>
                <a:avLst/>
                <a:gdLst>
                  <a:gd name="T0" fmla="*/ 0 w 9"/>
                  <a:gd name="T1" fmla="*/ 89 h 89"/>
                  <a:gd name="T2" fmla="*/ 9 w 9"/>
                  <a:gd name="T3" fmla="*/ 89 h 89"/>
                  <a:gd name="T4" fmla="*/ 9 w 9"/>
                  <a:gd name="T5" fmla="*/ 3 h 89"/>
                  <a:gd name="T6" fmla="*/ 0 w 9"/>
                  <a:gd name="T7" fmla="*/ 2 h 89"/>
                  <a:gd name="T8" fmla="*/ 0 w 9"/>
                  <a:gd name="T9" fmla="*/ 89 h 89"/>
                </a:gdLst>
                <a:ahLst/>
                <a:cxnLst>
                  <a:cxn ang="0">
                    <a:pos x="T0" y="T1"/>
                  </a:cxn>
                  <a:cxn ang="0">
                    <a:pos x="T2" y="T3"/>
                  </a:cxn>
                  <a:cxn ang="0">
                    <a:pos x="T4" y="T5"/>
                  </a:cxn>
                  <a:cxn ang="0">
                    <a:pos x="T6" y="T7"/>
                  </a:cxn>
                  <a:cxn ang="0">
                    <a:pos x="T8" y="T9"/>
                  </a:cxn>
                </a:cxnLst>
                <a:rect l="0" t="0" r="r" b="b"/>
                <a:pathLst>
                  <a:path w="9" h="89">
                    <a:moveTo>
                      <a:pt x="0" y="89"/>
                    </a:moveTo>
                    <a:cubicBezTo>
                      <a:pt x="9" y="89"/>
                      <a:pt x="9" y="89"/>
                      <a:pt x="9" y="89"/>
                    </a:cubicBezTo>
                    <a:cubicBezTo>
                      <a:pt x="9" y="3"/>
                      <a:pt x="9" y="3"/>
                      <a:pt x="9" y="3"/>
                    </a:cubicBezTo>
                    <a:cubicBezTo>
                      <a:pt x="5" y="1"/>
                      <a:pt x="2" y="0"/>
                      <a:pt x="0" y="2"/>
                    </a:cubicBezTo>
                    <a:lnTo>
                      <a:pt x="0" y="89"/>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4" name="Freeform 235"/>
              <p:cNvSpPr>
                <a:spLocks/>
              </p:cNvSpPr>
              <p:nvPr/>
            </p:nvSpPr>
            <p:spPr bwMode="auto">
              <a:xfrm>
                <a:off x="6276976" y="3646488"/>
                <a:ext cx="339725" cy="282575"/>
              </a:xfrm>
              <a:custGeom>
                <a:avLst/>
                <a:gdLst>
                  <a:gd name="T0" fmla="*/ 214 w 214"/>
                  <a:gd name="T1" fmla="*/ 0 h 178"/>
                  <a:gd name="T2" fmla="*/ 121 w 214"/>
                  <a:gd name="T3" fmla="*/ 53 h 178"/>
                  <a:gd name="T4" fmla="*/ 150 w 214"/>
                  <a:gd name="T5" fmla="*/ 75 h 178"/>
                  <a:gd name="T6" fmla="*/ 109 w 214"/>
                  <a:gd name="T7" fmla="*/ 132 h 178"/>
                  <a:gd name="T8" fmla="*/ 64 w 214"/>
                  <a:gd name="T9" fmla="*/ 55 h 178"/>
                  <a:gd name="T10" fmla="*/ 0 w 214"/>
                  <a:gd name="T11" fmla="*/ 148 h 178"/>
                  <a:gd name="T12" fmla="*/ 21 w 214"/>
                  <a:gd name="T13" fmla="*/ 162 h 178"/>
                  <a:gd name="T14" fmla="*/ 64 w 214"/>
                  <a:gd name="T15" fmla="*/ 100 h 178"/>
                  <a:gd name="T16" fmla="*/ 109 w 214"/>
                  <a:gd name="T17" fmla="*/ 178 h 178"/>
                  <a:gd name="T18" fmla="*/ 168 w 214"/>
                  <a:gd name="T19" fmla="*/ 89 h 178"/>
                  <a:gd name="T20" fmla="*/ 198 w 214"/>
                  <a:gd name="T21" fmla="*/ 112 h 178"/>
                  <a:gd name="T22" fmla="*/ 214 w 214"/>
                  <a:gd name="T2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178">
                    <a:moveTo>
                      <a:pt x="214" y="0"/>
                    </a:moveTo>
                    <a:lnTo>
                      <a:pt x="121" y="53"/>
                    </a:lnTo>
                    <a:lnTo>
                      <a:pt x="150" y="75"/>
                    </a:lnTo>
                    <a:lnTo>
                      <a:pt x="109" y="132"/>
                    </a:lnTo>
                    <a:lnTo>
                      <a:pt x="64" y="55"/>
                    </a:lnTo>
                    <a:lnTo>
                      <a:pt x="0" y="148"/>
                    </a:lnTo>
                    <a:lnTo>
                      <a:pt x="21" y="162"/>
                    </a:lnTo>
                    <a:lnTo>
                      <a:pt x="64" y="100"/>
                    </a:lnTo>
                    <a:lnTo>
                      <a:pt x="109" y="178"/>
                    </a:lnTo>
                    <a:lnTo>
                      <a:pt x="168" y="89"/>
                    </a:lnTo>
                    <a:lnTo>
                      <a:pt x="198" y="112"/>
                    </a:lnTo>
                    <a:lnTo>
                      <a:pt x="21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grpSp>
        <p:nvGrpSpPr>
          <p:cNvPr id="215" name="组合 214"/>
          <p:cNvGrpSpPr/>
          <p:nvPr/>
        </p:nvGrpSpPr>
        <p:grpSpPr>
          <a:xfrm>
            <a:off x="254417" y="3510786"/>
            <a:ext cx="938713" cy="842035"/>
            <a:chOff x="1037158" y="3333578"/>
            <a:chExt cx="938713" cy="842035"/>
          </a:xfrm>
        </p:grpSpPr>
        <p:sp>
          <p:nvSpPr>
            <p:cNvPr id="216" name="TextBox 392"/>
            <p:cNvSpPr txBox="1"/>
            <p:nvPr/>
          </p:nvSpPr>
          <p:spPr>
            <a:xfrm>
              <a:off x="1037158" y="3914009"/>
              <a:ext cx="938713" cy="261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7" tIns="45717" rIns="45717" bIns="45717" numCol="1" spcCol="38099" rtlCol="0" anchor="t">
              <a:spAutoFit/>
            </a:bodyPr>
            <a:lstStyle/>
            <a:p>
              <a:pPr algn="ctr" defTabSz="914378"/>
              <a:r>
                <a:rPr lang="zh-CN" altLang="en-US" sz="1100" dirty="0">
                  <a:latin typeface="微软雅黑" panose="020B0503020204020204" pitchFamily="34" charset="-122"/>
                  <a:ea typeface="微软雅黑" panose="020B0503020204020204" pitchFamily="34" charset="-122"/>
                </a:rPr>
                <a:t>专业学科建设</a:t>
              </a:r>
            </a:p>
          </p:txBody>
        </p:sp>
        <p:grpSp>
          <p:nvGrpSpPr>
            <p:cNvPr id="217" name="组合 216"/>
            <p:cNvGrpSpPr/>
            <p:nvPr/>
          </p:nvGrpSpPr>
          <p:grpSpPr>
            <a:xfrm>
              <a:off x="1228703" y="3333578"/>
              <a:ext cx="555625" cy="557213"/>
              <a:chOff x="4283076" y="3632201"/>
              <a:chExt cx="555625" cy="557213"/>
            </a:xfrm>
          </p:grpSpPr>
          <p:sp>
            <p:nvSpPr>
              <p:cNvPr id="218" name="Freeform 206"/>
              <p:cNvSpPr>
                <a:spLocks noEditPoints="1"/>
              </p:cNvSpPr>
              <p:nvPr/>
            </p:nvSpPr>
            <p:spPr bwMode="auto">
              <a:xfrm>
                <a:off x="4283076" y="3632201"/>
                <a:ext cx="555625" cy="557213"/>
              </a:xfrm>
              <a:custGeom>
                <a:avLst/>
                <a:gdLst>
                  <a:gd name="T0" fmla="*/ 107 w 154"/>
                  <a:gd name="T1" fmla="*/ 6 h 154"/>
                  <a:gd name="T2" fmla="*/ 23 w 154"/>
                  <a:gd name="T3" fmla="*/ 23 h 154"/>
                  <a:gd name="T4" fmla="*/ 6 w 154"/>
                  <a:gd name="T5" fmla="*/ 107 h 154"/>
                  <a:gd name="T6" fmla="*/ 77 w 154"/>
                  <a:gd name="T7" fmla="*/ 154 h 154"/>
                  <a:gd name="T8" fmla="*/ 148 w 154"/>
                  <a:gd name="T9" fmla="*/ 107 h 154"/>
                  <a:gd name="T10" fmla="*/ 149 w 154"/>
                  <a:gd name="T11" fmla="*/ 75 h 154"/>
                  <a:gd name="T12" fmla="*/ 126 w 154"/>
                  <a:gd name="T13" fmla="*/ 39 h 154"/>
                  <a:gd name="T14" fmla="*/ 148 w 154"/>
                  <a:gd name="T15" fmla="*/ 65 h 154"/>
                  <a:gd name="T16" fmla="*/ 144 w 154"/>
                  <a:gd name="T17" fmla="*/ 49 h 154"/>
                  <a:gd name="T18" fmla="*/ 122 w 154"/>
                  <a:gd name="T19" fmla="*/ 32 h 154"/>
                  <a:gd name="T20" fmla="*/ 105 w 154"/>
                  <a:gd name="T21" fmla="*/ 11 h 154"/>
                  <a:gd name="T22" fmla="*/ 89 w 154"/>
                  <a:gd name="T23" fmla="*/ 7 h 154"/>
                  <a:gd name="T24" fmla="*/ 115 w 154"/>
                  <a:gd name="T25" fmla="*/ 29 h 154"/>
                  <a:gd name="T26" fmla="*/ 80 w 154"/>
                  <a:gd name="T27" fmla="*/ 5 h 154"/>
                  <a:gd name="T28" fmla="*/ 75 w 154"/>
                  <a:gd name="T29" fmla="*/ 22 h 154"/>
                  <a:gd name="T30" fmla="*/ 46 w 154"/>
                  <a:gd name="T31" fmla="*/ 20 h 154"/>
                  <a:gd name="T32" fmla="*/ 26 w 154"/>
                  <a:gd name="T33" fmla="*/ 26 h 154"/>
                  <a:gd name="T34" fmla="*/ 35 w 154"/>
                  <a:gd name="T35" fmla="*/ 28 h 154"/>
                  <a:gd name="T36" fmla="*/ 17 w 154"/>
                  <a:gd name="T37" fmla="*/ 42 h 154"/>
                  <a:gd name="T38" fmla="*/ 7 w 154"/>
                  <a:gd name="T39" fmla="*/ 65 h 154"/>
                  <a:gd name="T40" fmla="*/ 29 w 154"/>
                  <a:gd name="T41" fmla="*/ 39 h 154"/>
                  <a:gd name="T42" fmla="*/ 5 w 154"/>
                  <a:gd name="T43" fmla="*/ 75 h 154"/>
                  <a:gd name="T44" fmla="*/ 22 w 154"/>
                  <a:gd name="T45" fmla="*/ 80 h 154"/>
                  <a:gd name="T46" fmla="*/ 20 w 154"/>
                  <a:gd name="T47" fmla="*/ 109 h 154"/>
                  <a:gd name="T48" fmla="*/ 5 w 154"/>
                  <a:gd name="T49" fmla="*/ 80 h 154"/>
                  <a:gd name="T50" fmla="*/ 17 w 154"/>
                  <a:gd name="T51" fmla="*/ 112 h 154"/>
                  <a:gd name="T52" fmla="*/ 35 w 154"/>
                  <a:gd name="T53" fmla="*/ 127 h 154"/>
                  <a:gd name="T54" fmla="*/ 26 w 154"/>
                  <a:gd name="T55" fmla="*/ 128 h 154"/>
                  <a:gd name="T56" fmla="*/ 55 w 154"/>
                  <a:gd name="T57" fmla="*/ 142 h 154"/>
                  <a:gd name="T58" fmla="*/ 52 w 154"/>
                  <a:gd name="T59" fmla="*/ 130 h 154"/>
                  <a:gd name="T60" fmla="*/ 75 w 154"/>
                  <a:gd name="T61" fmla="*/ 119 h 154"/>
                  <a:gd name="T62" fmla="*/ 36 w 154"/>
                  <a:gd name="T63" fmla="*/ 119 h 154"/>
                  <a:gd name="T64" fmla="*/ 36 w 154"/>
                  <a:gd name="T65" fmla="*/ 80 h 154"/>
                  <a:gd name="T66" fmla="*/ 26 w 154"/>
                  <a:gd name="T67" fmla="*/ 75 h 154"/>
                  <a:gd name="T68" fmla="*/ 53 w 154"/>
                  <a:gd name="T69" fmla="*/ 29 h 154"/>
                  <a:gd name="T70" fmla="*/ 77 w 154"/>
                  <a:gd name="T71" fmla="*/ 36 h 154"/>
                  <a:gd name="T72" fmla="*/ 102 w 154"/>
                  <a:gd name="T73" fmla="*/ 29 h 154"/>
                  <a:gd name="T74" fmla="*/ 128 w 154"/>
                  <a:gd name="T75" fmla="*/ 75 h 154"/>
                  <a:gd name="T76" fmla="*/ 119 w 154"/>
                  <a:gd name="T77" fmla="*/ 80 h 154"/>
                  <a:gd name="T78" fmla="*/ 119 w 154"/>
                  <a:gd name="T79" fmla="*/ 119 h 154"/>
                  <a:gd name="T80" fmla="*/ 80 w 154"/>
                  <a:gd name="T81" fmla="*/ 119 h 154"/>
                  <a:gd name="T82" fmla="*/ 89 w 154"/>
                  <a:gd name="T83" fmla="*/ 147 h 154"/>
                  <a:gd name="T84" fmla="*/ 103 w 154"/>
                  <a:gd name="T85" fmla="*/ 130 h 154"/>
                  <a:gd name="T86" fmla="*/ 100 w 154"/>
                  <a:gd name="T87" fmla="*/ 142 h 154"/>
                  <a:gd name="T88" fmla="*/ 105 w 154"/>
                  <a:gd name="T89" fmla="*/ 144 h 154"/>
                  <a:gd name="T90" fmla="*/ 122 w 154"/>
                  <a:gd name="T91" fmla="*/ 122 h 154"/>
                  <a:gd name="T92" fmla="*/ 144 w 154"/>
                  <a:gd name="T93" fmla="*/ 105 h 154"/>
                  <a:gd name="T94" fmla="*/ 142 w 154"/>
                  <a:gd name="T95" fmla="*/ 99 h 154"/>
                  <a:gd name="T96" fmla="*/ 130 w 154"/>
                  <a:gd name="T97" fmla="*/ 103 h 154"/>
                  <a:gd name="T98" fmla="*/ 148 w 154"/>
                  <a:gd name="T99" fmla="*/ 8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154">
                    <a:moveTo>
                      <a:pt x="148" y="48"/>
                    </a:moveTo>
                    <a:cubicBezTo>
                      <a:pt x="144" y="38"/>
                      <a:pt x="139" y="30"/>
                      <a:pt x="132" y="23"/>
                    </a:cubicBezTo>
                    <a:cubicBezTo>
                      <a:pt x="125" y="16"/>
                      <a:pt x="116" y="10"/>
                      <a:pt x="107" y="6"/>
                    </a:cubicBezTo>
                    <a:cubicBezTo>
                      <a:pt x="97" y="2"/>
                      <a:pt x="87" y="0"/>
                      <a:pt x="77" y="0"/>
                    </a:cubicBezTo>
                    <a:cubicBezTo>
                      <a:pt x="67" y="0"/>
                      <a:pt x="57" y="2"/>
                      <a:pt x="48" y="6"/>
                    </a:cubicBezTo>
                    <a:cubicBezTo>
                      <a:pt x="39" y="10"/>
                      <a:pt x="30" y="16"/>
                      <a:pt x="23" y="23"/>
                    </a:cubicBezTo>
                    <a:cubicBezTo>
                      <a:pt x="16" y="30"/>
                      <a:pt x="10" y="38"/>
                      <a:pt x="6" y="48"/>
                    </a:cubicBezTo>
                    <a:cubicBezTo>
                      <a:pt x="2" y="57"/>
                      <a:pt x="0" y="67"/>
                      <a:pt x="0" y="77"/>
                    </a:cubicBezTo>
                    <a:cubicBezTo>
                      <a:pt x="0" y="87"/>
                      <a:pt x="2" y="97"/>
                      <a:pt x="6" y="107"/>
                    </a:cubicBezTo>
                    <a:cubicBezTo>
                      <a:pt x="10" y="116"/>
                      <a:pt x="16" y="124"/>
                      <a:pt x="23" y="132"/>
                    </a:cubicBezTo>
                    <a:cubicBezTo>
                      <a:pt x="30" y="139"/>
                      <a:pt x="39" y="144"/>
                      <a:pt x="48" y="148"/>
                    </a:cubicBezTo>
                    <a:cubicBezTo>
                      <a:pt x="57" y="152"/>
                      <a:pt x="67" y="154"/>
                      <a:pt x="77" y="154"/>
                    </a:cubicBezTo>
                    <a:cubicBezTo>
                      <a:pt x="87" y="154"/>
                      <a:pt x="97" y="152"/>
                      <a:pt x="107" y="148"/>
                    </a:cubicBezTo>
                    <a:cubicBezTo>
                      <a:pt x="116" y="144"/>
                      <a:pt x="125" y="139"/>
                      <a:pt x="132" y="132"/>
                    </a:cubicBezTo>
                    <a:cubicBezTo>
                      <a:pt x="139" y="124"/>
                      <a:pt x="144" y="116"/>
                      <a:pt x="148" y="107"/>
                    </a:cubicBezTo>
                    <a:cubicBezTo>
                      <a:pt x="152" y="97"/>
                      <a:pt x="154" y="87"/>
                      <a:pt x="154" y="77"/>
                    </a:cubicBezTo>
                    <a:cubicBezTo>
                      <a:pt x="154" y="67"/>
                      <a:pt x="152" y="57"/>
                      <a:pt x="148" y="48"/>
                    </a:cubicBezTo>
                    <a:close/>
                    <a:moveTo>
                      <a:pt x="149" y="75"/>
                    </a:moveTo>
                    <a:cubicBezTo>
                      <a:pt x="133" y="75"/>
                      <a:pt x="133" y="75"/>
                      <a:pt x="133" y="75"/>
                    </a:cubicBezTo>
                    <a:cubicBezTo>
                      <a:pt x="133" y="67"/>
                      <a:pt x="132" y="59"/>
                      <a:pt x="130" y="52"/>
                    </a:cubicBezTo>
                    <a:cubicBezTo>
                      <a:pt x="129" y="47"/>
                      <a:pt x="127" y="43"/>
                      <a:pt x="126" y="39"/>
                    </a:cubicBezTo>
                    <a:cubicBezTo>
                      <a:pt x="129" y="41"/>
                      <a:pt x="132" y="43"/>
                      <a:pt x="134" y="46"/>
                    </a:cubicBezTo>
                    <a:cubicBezTo>
                      <a:pt x="137" y="49"/>
                      <a:pt x="140" y="52"/>
                      <a:pt x="142" y="55"/>
                    </a:cubicBezTo>
                    <a:cubicBezTo>
                      <a:pt x="144" y="58"/>
                      <a:pt x="146" y="62"/>
                      <a:pt x="148" y="65"/>
                    </a:cubicBezTo>
                    <a:cubicBezTo>
                      <a:pt x="149" y="69"/>
                      <a:pt x="149" y="72"/>
                      <a:pt x="149" y="75"/>
                    </a:cubicBezTo>
                    <a:close/>
                    <a:moveTo>
                      <a:pt x="128" y="26"/>
                    </a:moveTo>
                    <a:cubicBezTo>
                      <a:pt x="135" y="33"/>
                      <a:pt x="140" y="41"/>
                      <a:pt x="144" y="49"/>
                    </a:cubicBezTo>
                    <a:cubicBezTo>
                      <a:pt x="142" y="47"/>
                      <a:pt x="140" y="45"/>
                      <a:pt x="137" y="42"/>
                    </a:cubicBezTo>
                    <a:cubicBezTo>
                      <a:pt x="134" y="39"/>
                      <a:pt x="131" y="37"/>
                      <a:pt x="127" y="35"/>
                    </a:cubicBezTo>
                    <a:cubicBezTo>
                      <a:pt x="125" y="34"/>
                      <a:pt x="124" y="33"/>
                      <a:pt x="122" y="32"/>
                    </a:cubicBezTo>
                    <a:cubicBezTo>
                      <a:pt x="122" y="31"/>
                      <a:pt x="121" y="29"/>
                      <a:pt x="120" y="28"/>
                    </a:cubicBezTo>
                    <a:cubicBezTo>
                      <a:pt x="118" y="24"/>
                      <a:pt x="115" y="20"/>
                      <a:pt x="112" y="17"/>
                    </a:cubicBezTo>
                    <a:cubicBezTo>
                      <a:pt x="110" y="15"/>
                      <a:pt x="108" y="13"/>
                      <a:pt x="105" y="11"/>
                    </a:cubicBezTo>
                    <a:cubicBezTo>
                      <a:pt x="114" y="14"/>
                      <a:pt x="122" y="19"/>
                      <a:pt x="128" y="26"/>
                    </a:cubicBezTo>
                    <a:close/>
                    <a:moveTo>
                      <a:pt x="80" y="5"/>
                    </a:moveTo>
                    <a:cubicBezTo>
                      <a:pt x="83" y="5"/>
                      <a:pt x="86" y="6"/>
                      <a:pt x="89" y="7"/>
                    </a:cubicBezTo>
                    <a:cubicBezTo>
                      <a:pt x="93" y="8"/>
                      <a:pt x="96" y="10"/>
                      <a:pt x="100" y="12"/>
                    </a:cubicBezTo>
                    <a:cubicBezTo>
                      <a:pt x="103" y="15"/>
                      <a:pt x="106" y="17"/>
                      <a:pt x="109" y="20"/>
                    </a:cubicBezTo>
                    <a:cubicBezTo>
                      <a:pt x="111" y="23"/>
                      <a:pt x="113" y="26"/>
                      <a:pt x="115" y="29"/>
                    </a:cubicBezTo>
                    <a:cubicBezTo>
                      <a:pt x="111" y="27"/>
                      <a:pt x="107" y="26"/>
                      <a:pt x="103" y="25"/>
                    </a:cubicBezTo>
                    <a:cubicBezTo>
                      <a:pt x="95" y="23"/>
                      <a:pt x="87" y="22"/>
                      <a:pt x="80" y="22"/>
                    </a:cubicBezTo>
                    <a:lnTo>
                      <a:pt x="80" y="5"/>
                    </a:lnTo>
                    <a:close/>
                    <a:moveTo>
                      <a:pt x="66" y="7"/>
                    </a:moveTo>
                    <a:cubicBezTo>
                      <a:pt x="69" y="6"/>
                      <a:pt x="72" y="5"/>
                      <a:pt x="75" y="5"/>
                    </a:cubicBezTo>
                    <a:cubicBezTo>
                      <a:pt x="75" y="22"/>
                      <a:pt x="75" y="22"/>
                      <a:pt x="75" y="22"/>
                    </a:cubicBezTo>
                    <a:cubicBezTo>
                      <a:pt x="67" y="22"/>
                      <a:pt x="59" y="23"/>
                      <a:pt x="52" y="25"/>
                    </a:cubicBezTo>
                    <a:cubicBezTo>
                      <a:pt x="48" y="26"/>
                      <a:pt x="44" y="27"/>
                      <a:pt x="40" y="29"/>
                    </a:cubicBezTo>
                    <a:cubicBezTo>
                      <a:pt x="42" y="26"/>
                      <a:pt x="44" y="23"/>
                      <a:pt x="46" y="20"/>
                    </a:cubicBezTo>
                    <a:cubicBezTo>
                      <a:pt x="49" y="17"/>
                      <a:pt x="52" y="15"/>
                      <a:pt x="55" y="12"/>
                    </a:cubicBezTo>
                    <a:cubicBezTo>
                      <a:pt x="58" y="10"/>
                      <a:pt x="62" y="8"/>
                      <a:pt x="66" y="7"/>
                    </a:cubicBezTo>
                    <a:close/>
                    <a:moveTo>
                      <a:pt x="26" y="26"/>
                    </a:moveTo>
                    <a:cubicBezTo>
                      <a:pt x="33" y="19"/>
                      <a:pt x="41" y="14"/>
                      <a:pt x="50" y="11"/>
                    </a:cubicBezTo>
                    <a:cubicBezTo>
                      <a:pt x="47" y="13"/>
                      <a:pt x="45" y="15"/>
                      <a:pt x="42" y="17"/>
                    </a:cubicBezTo>
                    <a:cubicBezTo>
                      <a:pt x="40" y="20"/>
                      <a:pt x="37" y="24"/>
                      <a:pt x="35" y="28"/>
                    </a:cubicBezTo>
                    <a:cubicBezTo>
                      <a:pt x="34" y="29"/>
                      <a:pt x="33" y="31"/>
                      <a:pt x="32" y="32"/>
                    </a:cubicBezTo>
                    <a:cubicBezTo>
                      <a:pt x="31" y="33"/>
                      <a:pt x="29" y="34"/>
                      <a:pt x="28" y="35"/>
                    </a:cubicBezTo>
                    <a:cubicBezTo>
                      <a:pt x="24" y="37"/>
                      <a:pt x="21" y="39"/>
                      <a:pt x="17" y="42"/>
                    </a:cubicBezTo>
                    <a:cubicBezTo>
                      <a:pt x="15" y="45"/>
                      <a:pt x="13" y="47"/>
                      <a:pt x="11" y="49"/>
                    </a:cubicBezTo>
                    <a:cubicBezTo>
                      <a:pt x="14" y="41"/>
                      <a:pt x="20" y="33"/>
                      <a:pt x="26" y="26"/>
                    </a:cubicBezTo>
                    <a:close/>
                    <a:moveTo>
                      <a:pt x="7" y="65"/>
                    </a:moveTo>
                    <a:cubicBezTo>
                      <a:pt x="8" y="62"/>
                      <a:pt x="10" y="58"/>
                      <a:pt x="12" y="55"/>
                    </a:cubicBezTo>
                    <a:cubicBezTo>
                      <a:pt x="15" y="52"/>
                      <a:pt x="17" y="49"/>
                      <a:pt x="20" y="46"/>
                    </a:cubicBezTo>
                    <a:cubicBezTo>
                      <a:pt x="23" y="43"/>
                      <a:pt x="26" y="41"/>
                      <a:pt x="29" y="39"/>
                    </a:cubicBezTo>
                    <a:cubicBezTo>
                      <a:pt x="27" y="43"/>
                      <a:pt x="26" y="47"/>
                      <a:pt x="25" y="52"/>
                    </a:cubicBezTo>
                    <a:cubicBezTo>
                      <a:pt x="23" y="59"/>
                      <a:pt x="22" y="67"/>
                      <a:pt x="22" y="75"/>
                    </a:cubicBezTo>
                    <a:cubicBezTo>
                      <a:pt x="5" y="75"/>
                      <a:pt x="5" y="75"/>
                      <a:pt x="5" y="75"/>
                    </a:cubicBezTo>
                    <a:cubicBezTo>
                      <a:pt x="5" y="72"/>
                      <a:pt x="6" y="69"/>
                      <a:pt x="7" y="65"/>
                    </a:cubicBezTo>
                    <a:close/>
                    <a:moveTo>
                      <a:pt x="5" y="80"/>
                    </a:moveTo>
                    <a:cubicBezTo>
                      <a:pt x="22" y="80"/>
                      <a:pt x="22" y="80"/>
                      <a:pt x="22" y="80"/>
                    </a:cubicBezTo>
                    <a:cubicBezTo>
                      <a:pt x="22" y="87"/>
                      <a:pt x="23" y="95"/>
                      <a:pt x="25" y="103"/>
                    </a:cubicBezTo>
                    <a:cubicBezTo>
                      <a:pt x="26" y="107"/>
                      <a:pt x="27" y="111"/>
                      <a:pt x="29" y="115"/>
                    </a:cubicBezTo>
                    <a:cubicBezTo>
                      <a:pt x="26" y="113"/>
                      <a:pt x="23" y="111"/>
                      <a:pt x="20" y="109"/>
                    </a:cubicBezTo>
                    <a:cubicBezTo>
                      <a:pt x="17" y="106"/>
                      <a:pt x="15" y="103"/>
                      <a:pt x="12" y="99"/>
                    </a:cubicBezTo>
                    <a:cubicBezTo>
                      <a:pt x="10" y="96"/>
                      <a:pt x="8" y="93"/>
                      <a:pt x="7" y="89"/>
                    </a:cubicBezTo>
                    <a:cubicBezTo>
                      <a:pt x="6" y="86"/>
                      <a:pt x="5" y="83"/>
                      <a:pt x="5" y="80"/>
                    </a:cubicBezTo>
                    <a:close/>
                    <a:moveTo>
                      <a:pt x="26" y="128"/>
                    </a:moveTo>
                    <a:cubicBezTo>
                      <a:pt x="20" y="122"/>
                      <a:pt x="14" y="114"/>
                      <a:pt x="11" y="105"/>
                    </a:cubicBezTo>
                    <a:cubicBezTo>
                      <a:pt x="13" y="107"/>
                      <a:pt x="15" y="110"/>
                      <a:pt x="17" y="112"/>
                    </a:cubicBezTo>
                    <a:cubicBezTo>
                      <a:pt x="21" y="115"/>
                      <a:pt x="24" y="117"/>
                      <a:pt x="28" y="120"/>
                    </a:cubicBezTo>
                    <a:cubicBezTo>
                      <a:pt x="29" y="121"/>
                      <a:pt x="31" y="121"/>
                      <a:pt x="32" y="122"/>
                    </a:cubicBezTo>
                    <a:cubicBezTo>
                      <a:pt x="33" y="124"/>
                      <a:pt x="34" y="125"/>
                      <a:pt x="35" y="127"/>
                    </a:cubicBezTo>
                    <a:cubicBezTo>
                      <a:pt x="37" y="130"/>
                      <a:pt x="40" y="134"/>
                      <a:pt x="42" y="137"/>
                    </a:cubicBezTo>
                    <a:cubicBezTo>
                      <a:pt x="45" y="140"/>
                      <a:pt x="47" y="142"/>
                      <a:pt x="50" y="144"/>
                    </a:cubicBezTo>
                    <a:cubicBezTo>
                      <a:pt x="41" y="140"/>
                      <a:pt x="33" y="135"/>
                      <a:pt x="26" y="128"/>
                    </a:cubicBezTo>
                    <a:close/>
                    <a:moveTo>
                      <a:pt x="75" y="149"/>
                    </a:moveTo>
                    <a:cubicBezTo>
                      <a:pt x="72" y="149"/>
                      <a:pt x="69" y="148"/>
                      <a:pt x="66" y="147"/>
                    </a:cubicBezTo>
                    <a:cubicBezTo>
                      <a:pt x="62" y="146"/>
                      <a:pt x="58" y="144"/>
                      <a:pt x="55" y="142"/>
                    </a:cubicBezTo>
                    <a:cubicBezTo>
                      <a:pt x="52" y="140"/>
                      <a:pt x="49" y="137"/>
                      <a:pt x="46" y="134"/>
                    </a:cubicBezTo>
                    <a:cubicBezTo>
                      <a:pt x="44" y="131"/>
                      <a:pt x="42" y="129"/>
                      <a:pt x="40" y="126"/>
                    </a:cubicBezTo>
                    <a:cubicBezTo>
                      <a:pt x="44" y="127"/>
                      <a:pt x="48" y="129"/>
                      <a:pt x="52" y="130"/>
                    </a:cubicBezTo>
                    <a:cubicBezTo>
                      <a:pt x="59" y="132"/>
                      <a:pt x="67" y="133"/>
                      <a:pt x="75" y="133"/>
                    </a:cubicBezTo>
                    <a:lnTo>
                      <a:pt x="75" y="149"/>
                    </a:lnTo>
                    <a:close/>
                    <a:moveTo>
                      <a:pt x="75" y="119"/>
                    </a:moveTo>
                    <a:cubicBezTo>
                      <a:pt x="75" y="128"/>
                      <a:pt x="75" y="128"/>
                      <a:pt x="75" y="128"/>
                    </a:cubicBezTo>
                    <a:cubicBezTo>
                      <a:pt x="68" y="128"/>
                      <a:pt x="60" y="127"/>
                      <a:pt x="53" y="125"/>
                    </a:cubicBezTo>
                    <a:cubicBezTo>
                      <a:pt x="47" y="124"/>
                      <a:pt x="41" y="122"/>
                      <a:pt x="36" y="119"/>
                    </a:cubicBezTo>
                    <a:cubicBezTo>
                      <a:pt x="33" y="113"/>
                      <a:pt x="31" y="108"/>
                      <a:pt x="29" y="102"/>
                    </a:cubicBezTo>
                    <a:cubicBezTo>
                      <a:pt x="28" y="94"/>
                      <a:pt x="27" y="87"/>
                      <a:pt x="26" y="80"/>
                    </a:cubicBezTo>
                    <a:cubicBezTo>
                      <a:pt x="36" y="80"/>
                      <a:pt x="36" y="80"/>
                      <a:pt x="36" y="80"/>
                    </a:cubicBezTo>
                    <a:cubicBezTo>
                      <a:pt x="36" y="79"/>
                      <a:pt x="36" y="78"/>
                      <a:pt x="36" y="77"/>
                    </a:cubicBezTo>
                    <a:cubicBezTo>
                      <a:pt x="36" y="76"/>
                      <a:pt x="36" y="76"/>
                      <a:pt x="36" y="75"/>
                    </a:cubicBezTo>
                    <a:cubicBezTo>
                      <a:pt x="26" y="75"/>
                      <a:pt x="26" y="75"/>
                      <a:pt x="26" y="75"/>
                    </a:cubicBezTo>
                    <a:cubicBezTo>
                      <a:pt x="27" y="67"/>
                      <a:pt x="28" y="60"/>
                      <a:pt x="29" y="53"/>
                    </a:cubicBezTo>
                    <a:cubicBezTo>
                      <a:pt x="31" y="47"/>
                      <a:pt x="33" y="41"/>
                      <a:pt x="36" y="36"/>
                    </a:cubicBezTo>
                    <a:cubicBezTo>
                      <a:pt x="41" y="33"/>
                      <a:pt x="47" y="31"/>
                      <a:pt x="53" y="29"/>
                    </a:cubicBezTo>
                    <a:cubicBezTo>
                      <a:pt x="60" y="27"/>
                      <a:pt x="68" y="26"/>
                      <a:pt x="75" y="26"/>
                    </a:cubicBezTo>
                    <a:cubicBezTo>
                      <a:pt x="75" y="36"/>
                      <a:pt x="75" y="36"/>
                      <a:pt x="75" y="36"/>
                    </a:cubicBezTo>
                    <a:cubicBezTo>
                      <a:pt x="76" y="36"/>
                      <a:pt x="77" y="36"/>
                      <a:pt x="77" y="36"/>
                    </a:cubicBezTo>
                    <a:cubicBezTo>
                      <a:pt x="78" y="36"/>
                      <a:pt x="79" y="36"/>
                      <a:pt x="80" y="36"/>
                    </a:cubicBezTo>
                    <a:cubicBezTo>
                      <a:pt x="80" y="26"/>
                      <a:pt x="80" y="26"/>
                      <a:pt x="80" y="26"/>
                    </a:cubicBezTo>
                    <a:cubicBezTo>
                      <a:pt x="87" y="26"/>
                      <a:pt x="95" y="27"/>
                      <a:pt x="102" y="29"/>
                    </a:cubicBezTo>
                    <a:cubicBezTo>
                      <a:pt x="108" y="31"/>
                      <a:pt x="113" y="33"/>
                      <a:pt x="119" y="36"/>
                    </a:cubicBezTo>
                    <a:cubicBezTo>
                      <a:pt x="122" y="41"/>
                      <a:pt x="124" y="47"/>
                      <a:pt x="125" y="53"/>
                    </a:cubicBezTo>
                    <a:cubicBezTo>
                      <a:pt x="127" y="60"/>
                      <a:pt x="128" y="67"/>
                      <a:pt x="128" y="75"/>
                    </a:cubicBezTo>
                    <a:cubicBezTo>
                      <a:pt x="119" y="75"/>
                      <a:pt x="119" y="75"/>
                      <a:pt x="119" y="75"/>
                    </a:cubicBezTo>
                    <a:cubicBezTo>
                      <a:pt x="119" y="76"/>
                      <a:pt x="119" y="76"/>
                      <a:pt x="119" y="77"/>
                    </a:cubicBezTo>
                    <a:cubicBezTo>
                      <a:pt x="119" y="78"/>
                      <a:pt x="119" y="79"/>
                      <a:pt x="119" y="80"/>
                    </a:cubicBezTo>
                    <a:cubicBezTo>
                      <a:pt x="128" y="80"/>
                      <a:pt x="128" y="80"/>
                      <a:pt x="128" y="80"/>
                    </a:cubicBezTo>
                    <a:cubicBezTo>
                      <a:pt x="128" y="87"/>
                      <a:pt x="127" y="94"/>
                      <a:pt x="125" y="102"/>
                    </a:cubicBezTo>
                    <a:cubicBezTo>
                      <a:pt x="124" y="108"/>
                      <a:pt x="122" y="113"/>
                      <a:pt x="119" y="119"/>
                    </a:cubicBezTo>
                    <a:cubicBezTo>
                      <a:pt x="113" y="122"/>
                      <a:pt x="108" y="124"/>
                      <a:pt x="102" y="125"/>
                    </a:cubicBezTo>
                    <a:cubicBezTo>
                      <a:pt x="95" y="127"/>
                      <a:pt x="87" y="128"/>
                      <a:pt x="80" y="128"/>
                    </a:cubicBezTo>
                    <a:cubicBezTo>
                      <a:pt x="80" y="119"/>
                      <a:pt x="80" y="119"/>
                      <a:pt x="80" y="119"/>
                    </a:cubicBezTo>
                    <a:cubicBezTo>
                      <a:pt x="79" y="119"/>
                      <a:pt x="78" y="119"/>
                      <a:pt x="77" y="119"/>
                    </a:cubicBezTo>
                    <a:cubicBezTo>
                      <a:pt x="77" y="119"/>
                      <a:pt x="76" y="119"/>
                      <a:pt x="75" y="119"/>
                    </a:cubicBezTo>
                    <a:close/>
                    <a:moveTo>
                      <a:pt x="89" y="147"/>
                    </a:moveTo>
                    <a:cubicBezTo>
                      <a:pt x="86" y="148"/>
                      <a:pt x="83" y="149"/>
                      <a:pt x="80" y="149"/>
                    </a:cubicBezTo>
                    <a:cubicBezTo>
                      <a:pt x="80" y="133"/>
                      <a:pt x="80" y="133"/>
                      <a:pt x="80" y="133"/>
                    </a:cubicBezTo>
                    <a:cubicBezTo>
                      <a:pt x="87" y="133"/>
                      <a:pt x="95" y="132"/>
                      <a:pt x="103" y="130"/>
                    </a:cubicBezTo>
                    <a:cubicBezTo>
                      <a:pt x="107" y="129"/>
                      <a:pt x="111" y="127"/>
                      <a:pt x="115" y="126"/>
                    </a:cubicBezTo>
                    <a:cubicBezTo>
                      <a:pt x="113" y="129"/>
                      <a:pt x="111" y="131"/>
                      <a:pt x="109" y="134"/>
                    </a:cubicBezTo>
                    <a:cubicBezTo>
                      <a:pt x="106" y="137"/>
                      <a:pt x="103" y="140"/>
                      <a:pt x="100" y="142"/>
                    </a:cubicBezTo>
                    <a:cubicBezTo>
                      <a:pt x="96" y="144"/>
                      <a:pt x="93" y="146"/>
                      <a:pt x="89" y="147"/>
                    </a:cubicBezTo>
                    <a:close/>
                    <a:moveTo>
                      <a:pt x="128" y="128"/>
                    </a:moveTo>
                    <a:cubicBezTo>
                      <a:pt x="122" y="135"/>
                      <a:pt x="114" y="140"/>
                      <a:pt x="105" y="144"/>
                    </a:cubicBezTo>
                    <a:cubicBezTo>
                      <a:pt x="108" y="142"/>
                      <a:pt x="110" y="140"/>
                      <a:pt x="112" y="137"/>
                    </a:cubicBezTo>
                    <a:cubicBezTo>
                      <a:pt x="115" y="134"/>
                      <a:pt x="118" y="130"/>
                      <a:pt x="120" y="127"/>
                    </a:cubicBezTo>
                    <a:cubicBezTo>
                      <a:pt x="121" y="125"/>
                      <a:pt x="122" y="124"/>
                      <a:pt x="122" y="122"/>
                    </a:cubicBezTo>
                    <a:cubicBezTo>
                      <a:pt x="124" y="121"/>
                      <a:pt x="125" y="121"/>
                      <a:pt x="127" y="120"/>
                    </a:cubicBezTo>
                    <a:cubicBezTo>
                      <a:pt x="131" y="117"/>
                      <a:pt x="134" y="115"/>
                      <a:pt x="137" y="112"/>
                    </a:cubicBezTo>
                    <a:cubicBezTo>
                      <a:pt x="140" y="110"/>
                      <a:pt x="142" y="107"/>
                      <a:pt x="144" y="105"/>
                    </a:cubicBezTo>
                    <a:cubicBezTo>
                      <a:pt x="140" y="114"/>
                      <a:pt x="135" y="122"/>
                      <a:pt x="128" y="128"/>
                    </a:cubicBezTo>
                    <a:close/>
                    <a:moveTo>
                      <a:pt x="148" y="89"/>
                    </a:moveTo>
                    <a:cubicBezTo>
                      <a:pt x="146" y="93"/>
                      <a:pt x="144" y="96"/>
                      <a:pt x="142" y="99"/>
                    </a:cubicBezTo>
                    <a:cubicBezTo>
                      <a:pt x="140" y="103"/>
                      <a:pt x="137" y="106"/>
                      <a:pt x="134" y="109"/>
                    </a:cubicBezTo>
                    <a:cubicBezTo>
                      <a:pt x="132" y="111"/>
                      <a:pt x="129" y="113"/>
                      <a:pt x="126" y="115"/>
                    </a:cubicBezTo>
                    <a:cubicBezTo>
                      <a:pt x="127" y="111"/>
                      <a:pt x="129" y="107"/>
                      <a:pt x="130" y="103"/>
                    </a:cubicBezTo>
                    <a:cubicBezTo>
                      <a:pt x="132" y="95"/>
                      <a:pt x="133" y="87"/>
                      <a:pt x="133" y="80"/>
                    </a:cubicBezTo>
                    <a:cubicBezTo>
                      <a:pt x="149" y="80"/>
                      <a:pt x="149" y="80"/>
                      <a:pt x="149" y="80"/>
                    </a:cubicBezTo>
                    <a:cubicBezTo>
                      <a:pt x="149" y="83"/>
                      <a:pt x="149" y="86"/>
                      <a:pt x="148" y="89"/>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19" name="Freeform 207"/>
              <p:cNvSpPr>
                <a:spLocks noEditPoints="1"/>
              </p:cNvSpPr>
              <p:nvPr/>
            </p:nvSpPr>
            <p:spPr bwMode="auto">
              <a:xfrm>
                <a:off x="4419601" y="3770313"/>
                <a:ext cx="282575" cy="280988"/>
              </a:xfrm>
              <a:custGeom>
                <a:avLst/>
                <a:gdLst>
                  <a:gd name="T0" fmla="*/ 39 w 78"/>
                  <a:gd name="T1" fmla="*/ 0 h 78"/>
                  <a:gd name="T2" fmla="*/ 78 w 78"/>
                  <a:gd name="T3" fmla="*/ 39 h 78"/>
                  <a:gd name="T4" fmla="*/ 39 w 78"/>
                  <a:gd name="T5" fmla="*/ 78 h 78"/>
                  <a:gd name="T6" fmla="*/ 0 w 78"/>
                  <a:gd name="T7" fmla="*/ 39 h 78"/>
                  <a:gd name="T8" fmla="*/ 39 w 78"/>
                  <a:gd name="T9" fmla="*/ 0 h 78"/>
                  <a:gd name="T10" fmla="*/ 39 w 78"/>
                  <a:gd name="T11" fmla="*/ 3 h 78"/>
                  <a:gd name="T12" fmla="*/ 3 w 78"/>
                  <a:gd name="T13" fmla="*/ 39 h 78"/>
                  <a:gd name="T14" fmla="*/ 39 w 78"/>
                  <a:gd name="T15" fmla="*/ 76 h 78"/>
                  <a:gd name="T16" fmla="*/ 76 w 78"/>
                  <a:gd name="T17" fmla="*/ 39 h 78"/>
                  <a:gd name="T18" fmla="*/ 39 w 78"/>
                  <a:gd name="T19"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0"/>
                    </a:moveTo>
                    <a:cubicBezTo>
                      <a:pt x="61" y="0"/>
                      <a:pt x="78" y="18"/>
                      <a:pt x="78" y="39"/>
                    </a:cubicBezTo>
                    <a:cubicBezTo>
                      <a:pt x="78" y="61"/>
                      <a:pt x="61" y="78"/>
                      <a:pt x="39" y="78"/>
                    </a:cubicBezTo>
                    <a:cubicBezTo>
                      <a:pt x="18" y="78"/>
                      <a:pt x="0" y="61"/>
                      <a:pt x="0" y="39"/>
                    </a:cubicBezTo>
                    <a:cubicBezTo>
                      <a:pt x="0" y="18"/>
                      <a:pt x="18" y="0"/>
                      <a:pt x="39" y="0"/>
                    </a:cubicBezTo>
                    <a:close/>
                    <a:moveTo>
                      <a:pt x="39" y="3"/>
                    </a:moveTo>
                    <a:cubicBezTo>
                      <a:pt x="19" y="3"/>
                      <a:pt x="3" y="19"/>
                      <a:pt x="3" y="39"/>
                    </a:cubicBezTo>
                    <a:cubicBezTo>
                      <a:pt x="3" y="59"/>
                      <a:pt x="19" y="76"/>
                      <a:pt x="39" y="76"/>
                    </a:cubicBezTo>
                    <a:cubicBezTo>
                      <a:pt x="60" y="76"/>
                      <a:pt x="76" y="59"/>
                      <a:pt x="76" y="39"/>
                    </a:cubicBezTo>
                    <a:cubicBezTo>
                      <a:pt x="76" y="19"/>
                      <a:pt x="60" y="3"/>
                      <a:pt x="39" y="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0" name="Freeform 208"/>
              <p:cNvSpPr>
                <a:spLocks noEditPoints="1"/>
              </p:cNvSpPr>
              <p:nvPr/>
            </p:nvSpPr>
            <p:spPr bwMode="auto">
              <a:xfrm>
                <a:off x="4622801" y="3881438"/>
                <a:ext cx="39688" cy="44450"/>
              </a:xfrm>
              <a:custGeom>
                <a:avLst/>
                <a:gdLst>
                  <a:gd name="T0" fmla="*/ 7 w 11"/>
                  <a:gd name="T1" fmla="*/ 10 h 12"/>
                  <a:gd name="T2" fmla="*/ 8 w 11"/>
                  <a:gd name="T3" fmla="*/ 9 h 12"/>
                  <a:gd name="T4" fmla="*/ 8 w 11"/>
                  <a:gd name="T5" fmla="*/ 3 h 12"/>
                  <a:gd name="T6" fmla="*/ 7 w 11"/>
                  <a:gd name="T7" fmla="*/ 2 h 12"/>
                  <a:gd name="T8" fmla="*/ 4 w 11"/>
                  <a:gd name="T9" fmla="*/ 2 h 12"/>
                  <a:gd name="T10" fmla="*/ 3 w 11"/>
                  <a:gd name="T11" fmla="*/ 3 h 12"/>
                  <a:gd name="T12" fmla="*/ 3 w 11"/>
                  <a:gd name="T13" fmla="*/ 9 h 12"/>
                  <a:gd name="T14" fmla="*/ 4 w 11"/>
                  <a:gd name="T15" fmla="*/ 10 h 12"/>
                  <a:gd name="T16" fmla="*/ 7 w 11"/>
                  <a:gd name="T17" fmla="*/ 10 h 12"/>
                  <a:gd name="T18" fmla="*/ 11 w 11"/>
                  <a:gd name="T19" fmla="*/ 1 h 12"/>
                  <a:gd name="T20" fmla="*/ 11 w 11"/>
                  <a:gd name="T21" fmla="*/ 11 h 12"/>
                  <a:gd name="T22" fmla="*/ 8 w 11"/>
                  <a:gd name="T23" fmla="*/ 12 h 12"/>
                  <a:gd name="T24" fmla="*/ 3 w 11"/>
                  <a:gd name="T25" fmla="*/ 12 h 12"/>
                  <a:gd name="T26" fmla="*/ 0 w 11"/>
                  <a:gd name="T27" fmla="*/ 11 h 12"/>
                  <a:gd name="T28" fmla="*/ 0 w 11"/>
                  <a:gd name="T29" fmla="*/ 1 h 12"/>
                  <a:gd name="T30" fmla="*/ 3 w 11"/>
                  <a:gd name="T31" fmla="*/ 0 h 12"/>
                  <a:gd name="T32" fmla="*/ 8 w 11"/>
                  <a:gd name="T33" fmla="*/ 0 h 12"/>
                  <a:gd name="T34" fmla="*/ 11 w 11"/>
                  <a:gd name="T3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2">
                    <a:moveTo>
                      <a:pt x="7" y="10"/>
                    </a:moveTo>
                    <a:cubicBezTo>
                      <a:pt x="8" y="10"/>
                      <a:pt x="8" y="10"/>
                      <a:pt x="8" y="9"/>
                    </a:cubicBezTo>
                    <a:cubicBezTo>
                      <a:pt x="8" y="3"/>
                      <a:pt x="8" y="3"/>
                      <a:pt x="8" y="3"/>
                    </a:cubicBezTo>
                    <a:cubicBezTo>
                      <a:pt x="8" y="2"/>
                      <a:pt x="8" y="2"/>
                      <a:pt x="7" y="2"/>
                    </a:cubicBezTo>
                    <a:cubicBezTo>
                      <a:pt x="4" y="2"/>
                      <a:pt x="4" y="2"/>
                      <a:pt x="4" y="2"/>
                    </a:cubicBezTo>
                    <a:cubicBezTo>
                      <a:pt x="3" y="2"/>
                      <a:pt x="3" y="2"/>
                      <a:pt x="3" y="3"/>
                    </a:cubicBezTo>
                    <a:cubicBezTo>
                      <a:pt x="3" y="9"/>
                      <a:pt x="3" y="9"/>
                      <a:pt x="3" y="9"/>
                    </a:cubicBezTo>
                    <a:cubicBezTo>
                      <a:pt x="3" y="10"/>
                      <a:pt x="3" y="10"/>
                      <a:pt x="4" y="10"/>
                    </a:cubicBezTo>
                    <a:lnTo>
                      <a:pt x="7" y="10"/>
                    </a:lnTo>
                    <a:close/>
                    <a:moveTo>
                      <a:pt x="11" y="1"/>
                    </a:moveTo>
                    <a:cubicBezTo>
                      <a:pt x="11" y="11"/>
                      <a:pt x="11" y="11"/>
                      <a:pt x="11" y="11"/>
                    </a:cubicBezTo>
                    <a:cubicBezTo>
                      <a:pt x="11" y="12"/>
                      <a:pt x="10" y="12"/>
                      <a:pt x="8" y="12"/>
                    </a:cubicBezTo>
                    <a:cubicBezTo>
                      <a:pt x="3" y="12"/>
                      <a:pt x="3" y="12"/>
                      <a:pt x="3" y="12"/>
                    </a:cubicBezTo>
                    <a:cubicBezTo>
                      <a:pt x="1" y="12"/>
                      <a:pt x="0" y="12"/>
                      <a:pt x="0" y="11"/>
                    </a:cubicBezTo>
                    <a:cubicBezTo>
                      <a:pt x="0" y="1"/>
                      <a:pt x="0" y="1"/>
                      <a:pt x="0" y="1"/>
                    </a:cubicBezTo>
                    <a:cubicBezTo>
                      <a:pt x="0" y="0"/>
                      <a:pt x="1" y="0"/>
                      <a:pt x="3" y="0"/>
                    </a:cubicBezTo>
                    <a:cubicBezTo>
                      <a:pt x="8" y="0"/>
                      <a:pt x="8" y="0"/>
                      <a:pt x="8" y="0"/>
                    </a:cubicBezTo>
                    <a:cubicBezTo>
                      <a:pt x="10" y="0"/>
                      <a:pt x="11" y="0"/>
                      <a:pt x="11"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1" name="Freeform 209"/>
              <p:cNvSpPr>
                <a:spLocks noEditPoints="1"/>
              </p:cNvSpPr>
              <p:nvPr/>
            </p:nvSpPr>
            <p:spPr bwMode="auto">
              <a:xfrm>
                <a:off x="4622801" y="3935413"/>
                <a:ext cx="36513" cy="47625"/>
              </a:xfrm>
              <a:custGeom>
                <a:avLst/>
                <a:gdLst>
                  <a:gd name="T0" fmla="*/ 7 w 10"/>
                  <a:gd name="T1" fmla="*/ 11 h 13"/>
                  <a:gd name="T2" fmla="*/ 8 w 10"/>
                  <a:gd name="T3" fmla="*/ 10 h 13"/>
                  <a:gd name="T4" fmla="*/ 8 w 10"/>
                  <a:gd name="T5" fmla="*/ 3 h 13"/>
                  <a:gd name="T6" fmla="*/ 7 w 10"/>
                  <a:gd name="T7" fmla="*/ 2 h 13"/>
                  <a:gd name="T8" fmla="*/ 4 w 10"/>
                  <a:gd name="T9" fmla="*/ 2 h 13"/>
                  <a:gd name="T10" fmla="*/ 3 w 10"/>
                  <a:gd name="T11" fmla="*/ 3 h 13"/>
                  <a:gd name="T12" fmla="*/ 3 w 10"/>
                  <a:gd name="T13" fmla="*/ 10 h 13"/>
                  <a:gd name="T14" fmla="*/ 4 w 10"/>
                  <a:gd name="T15" fmla="*/ 11 h 13"/>
                  <a:gd name="T16" fmla="*/ 7 w 10"/>
                  <a:gd name="T17" fmla="*/ 11 h 13"/>
                  <a:gd name="T18" fmla="*/ 10 w 10"/>
                  <a:gd name="T19" fmla="*/ 2 h 13"/>
                  <a:gd name="T20" fmla="*/ 10 w 10"/>
                  <a:gd name="T21" fmla="*/ 11 h 13"/>
                  <a:gd name="T22" fmla="*/ 8 w 10"/>
                  <a:gd name="T23" fmla="*/ 13 h 13"/>
                  <a:gd name="T24" fmla="*/ 3 w 10"/>
                  <a:gd name="T25" fmla="*/ 13 h 13"/>
                  <a:gd name="T26" fmla="*/ 0 w 10"/>
                  <a:gd name="T27" fmla="*/ 11 h 13"/>
                  <a:gd name="T28" fmla="*/ 0 w 10"/>
                  <a:gd name="T29" fmla="*/ 2 h 13"/>
                  <a:gd name="T30" fmla="*/ 3 w 10"/>
                  <a:gd name="T31" fmla="*/ 0 h 13"/>
                  <a:gd name="T32" fmla="*/ 8 w 10"/>
                  <a:gd name="T33" fmla="*/ 0 h 13"/>
                  <a:gd name="T34" fmla="*/ 10 w 10"/>
                  <a:gd name="T3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3">
                    <a:moveTo>
                      <a:pt x="7" y="11"/>
                    </a:moveTo>
                    <a:cubicBezTo>
                      <a:pt x="8" y="11"/>
                      <a:pt x="8" y="10"/>
                      <a:pt x="8" y="10"/>
                    </a:cubicBezTo>
                    <a:cubicBezTo>
                      <a:pt x="8" y="3"/>
                      <a:pt x="8" y="3"/>
                      <a:pt x="8" y="3"/>
                    </a:cubicBezTo>
                    <a:cubicBezTo>
                      <a:pt x="8" y="3"/>
                      <a:pt x="8" y="2"/>
                      <a:pt x="7" y="2"/>
                    </a:cubicBezTo>
                    <a:cubicBezTo>
                      <a:pt x="4" y="2"/>
                      <a:pt x="4" y="2"/>
                      <a:pt x="4" y="2"/>
                    </a:cubicBezTo>
                    <a:cubicBezTo>
                      <a:pt x="3" y="2"/>
                      <a:pt x="3" y="3"/>
                      <a:pt x="3" y="3"/>
                    </a:cubicBezTo>
                    <a:cubicBezTo>
                      <a:pt x="3" y="10"/>
                      <a:pt x="3" y="10"/>
                      <a:pt x="3" y="10"/>
                    </a:cubicBezTo>
                    <a:cubicBezTo>
                      <a:pt x="3" y="10"/>
                      <a:pt x="3" y="11"/>
                      <a:pt x="4" y="11"/>
                    </a:cubicBezTo>
                    <a:lnTo>
                      <a:pt x="7" y="11"/>
                    </a:lnTo>
                    <a:close/>
                    <a:moveTo>
                      <a:pt x="10" y="2"/>
                    </a:moveTo>
                    <a:cubicBezTo>
                      <a:pt x="10" y="11"/>
                      <a:pt x="10" y="11"/>
                      <a:pt x="10" y="11"/>
                    </a:cubicBezTo>
                    <a:cubicBezTo>
                      <a:pt x="10" y="12"/>
                      <a:pt x="10" y="13"/>
                      <a:pt x="8" y="13"/>
                    </a:cubicBezTo>
                    <a:cubicBezTo>
                      <a:pt x="3" y="13"/>
                      <a:pt x="3" y="13"/>
                      <a:pt x="3" y="13"/>
                    </a:cubicBezTo>
                    <a:cubicBezTo>
                      <a:pt x="1" y="13"/>
                      <a:pt x="0" y="12"/>
                      <a:pt x="0" y="11"/>
                    </a:cubicBezTo>
                    <a:cubicBezTo>
                      <a:pt x="0" y="2"/>
                      <a:pt x="0" y="2"/>
                      <a:pt x="0" y="2"/>
                    </a:cubicBezTo>
                    <a:cubicBezTo>
                      <a:pt x="0" y="1"/>
                      <a:pt x="1" y="0"/>
                      <a:pt x="3" y="0"/>
                    </a:cubicBezTo>
                    <a:cubicBezTo>
                      <a:pt x="8" y="0"/>
                      <a:pt x="8" y="0"/>
                      <a:pt x="8" y="0"/>
                    </a:cubicBezTo>
                    <a:cubicBezTo>
                      <a:pt x="10" y="0"/>
                      <a:pt x="10" y="1"/>
                      <a:pt x="10" y="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2" name="Freeform 210"/>
              <p:cNvSpPr>
                <a:spLocks/>
              </p:cNvSpPr>
              <p:nvPr/>
            </p:nvSpPr>
            <p:spPr bwMode="auto">
              <a:xfrm>
                <a:off x="4637088" y="3827463"/>
                <a:ext cx="11113" cy="42863"/>
              </a:xfrm>
              <a:custGeom>
                <a:avLst/>
                <a:gdLst>
                  <a:gd name="T0" fmla="*/ 2 w 3"/>
                  <a:gd name="T1" fmla="*/ 0 h 12"/>
                  <a:gd name="T2" fmla="*/ 3 w 3"/>
                  <a:gd name="T3" fmla="*/ 1 h 12"/>
                  <a:gd name="T4" fmla="*/ 3 w 3"/>
                  <a:gd name="T5" fmla="*/ 12 h 12"/>
                  <a:gd name="T6" fmla="*/ 2 w 3"/>
                  <a:gd name="T7" fmla="*/ 12 h 12"/>
                  <a:gd name="T8" fmla="*/ 1 w 3"/>
                  <a:gd name="T9" fmla="*/ 12 h 12"/>
                  <a:gd name="T10" fmla="*/ 0 w 3"/>
                  <a:gd name="T11" fmla="*/ 12 h 12"/>
                  <a:gd name="T12" fmla="*/ 0 w 3"/>
                  <a:gd name="T13" fmla="*/ 1 h 12"/>
                  <a:gd name="T14" fmla="*/ 1 w 3"/>
                  <a:gd name="T15" fmla="*/ 0 h 12"/>
                  <a:gd name="T16" fmla="*/ 2 w 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2" y="0"/>
                    </a:moveTo>
                    <a:cubicBezTo>
                      <a:pt x="3" y="0"/>
                      <a:pt x="3" y="0"/>
                      <a:pt x="3" y="1"/>
                    </a:cubicBezTo>
                    <a:cubicBezTo>
                      <a:pt x="3" y="12"/>
                      <a:pt x="3" y="12"/>
                      <a:pt x="3" y="12"/>
                    </a:cubicBezTo>
                    <a:cubicBezTo>
                      <a:pt x="3" y="12"/>
                      <a:pt x="3" y="12"/>
                      <a:pt x="2" y="12"/>
                    </a:cubicBezTo>
                    <a:cubicBezTo>
                      <a:pt x="1" y="12"/>
                      <a:pt x="1" y="12"/>
                      <a:pt x="1" y="12"/>
                    </a:cubicBezTo>
                    <a:cubicBezTo>
                      <a:pt x="1" y="12"/>
                      <a:pt x="0" y="12"/>
                      <a:pt x="0" y="12"/>
                    </a:cubicBezTo>
                    <a:cubicBezTo>
                      <a:pt x="0" y="1"/>
                      <a:pt x="0" y="1"/>
                      <a:pt x="0" y="1"/>
                    </a:cubicBezTo>
                    <a:cubicBezTo>
                      <a:pt x="0" y="0"/>
                      <a:pt x="1" y="0"/>
                      <a:pt x="1" y="0"/>
                    </a:cubicBez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3" name="Freeform 211"/>
              <p:cNvSpPr>
                <a:spLocks noEditPoints="1"/>
              </p:cNvSpPr>
              <p:nvPr/>
            </p:nvSpPr>
            <p:spPr bwMode="auto">
              <a:xfrm>
                <a:off x="4586288" y="3827463"/>
                <a:ext cx="36513" cy="42863"/>
              </a:xfrm>
              <a:custGeom>
                <a:avLst/>
                <a:gdLst>
                  <a:gd name="T0" fmla="*/ 10 w 10"/>
                  <a:gd name="T1" fmla="*/ 1 h 12"/>
                  <a:gd name="T2" fmla="*/ 10 w 10"/>
                  <a:gd name="T3" fmla="*/ 11 h 12"/>
                  <a:gd name="T4" fmla="*/ 8 w 10"/>
                  <a:gd name="T5" fmla="*/ 12 h 12"/>
                  <a:gd name="T6" fmla="*/ 2 w 10"/>
                  <a:gd name="T7" fmla="*/ 12 h 12"/>
                  <a:gd name="T8" fmla="*/ 0 w 10"/>
                  <a:gd name="T9" fmla="*/ 11 h 12"/>
                  <a:gd name="T10" fmla="*/ 0 w 10"/>
                  <a:gd name="T11" fmla="*/ 1 h 12"/>
                  <a:gd name="T12" fmla="*/ 2 w 10"/>
                  <a:gd name="T13" fmla="*/ 0 h 12"/>
                  <a:gd name="T14" fmla="*/ 8 w 10"/>
                  <a:gd name="T15" fmla="*/ 0 h 12"/>
                  <a:gd name="T16" fmla="*/ 10 w 10"/>
                  <a:gd name="T17" fmla="*/ 1 h 12"/>
                  <a:gd name="T18" fmla="*/ 7 w 10"/>
                  <a:gd name="T19" fmla="*/ 2 h 12"/>
                  <a:gd name="T20" fmla="*/ 4 w 10"/>
                  <a:gd name="T21" fmla="*/ 2 h 12"/>
                  <a:gd name="T22" fmla="*/ 3 w 10"/>
                  <a:gd name="T23" fmla="*/ 3 h 12"/>
                  <a:gd name="T24" fmla="*/ 3 w 10"/>
                  <a:gd name="T25" fmla="*/ 9 h 12"/>
                  <a:gd name="T26" fmla="*/ 4 w 10"/>
                  <a:gd name="T27" fmla="*/ 11 h 12"/>
                  <a:gd name="T28" fmla="*/ 7 w 10"/>
                  <a:gd name="T29" fmla="*/ 11 h 12"/>
                  <a:gd name="T30" fmla="*/ 8 w 10"/>
                  <a:gd name="T31" fmla="*/ 9 h 12"/>
                  <a:gd name="T32" fmla="*/ 8 w 10"/>
                  <a:gd name="T33" fmla="*/ 3 h 12"/>
                  <a:gd name="T34" fmla="*/ 7 w 10"/>
                  <a:gd name="T3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2">
                    <a:moveTo>
                      <a:pt x="10" y="1"/>
                    </a:moveTo>
                    <a:cubicBezTo>
                      <a:pt x="10" y="11"/>
                      <a:pt x="10" y="11"/>
                      <a:pt x="10" y="11"/>
                    </a:cubicBezTo>
                    <a:cubicBezTo>
                      <a:pt x="10" y="12"/>
                      <a:pt x="9" y="12"/>
                      <a:pt x="8" y="12"/>
                    </a:cubicBezTo>
                    <a:cubicBezTo>
                      <a:pt x="2" y="12"/>
                      <a:pt x="2" y="12"/>
                      <a:pt x="2" y="12"/>
                    </a:cubicBezTo>
                    <a:cubicBezTo>
                      <a:pt x="1" y="12"/>
                      <a:pt x="0" y="12"/>
                      <a:pt x="0" y="11"/>
                    </a:cubicBezTo>
                    <a:cubicBezTo>
                      <a:pt x="0" y="1"/>
                      <a:pt x="0" y="1"/>
                      <a:pt x="0" y="1"/>
                    </a:cubicBezTo>
                    <a:cubicBezTo>
                      <a:pt x="0" y="1"/>
                      <a:pt x="1" y="0"/>
                      <a:pt x="2" y="0"/>
                    </a:cubicBezTo>
                    <a:cubicBezTo>
                      <a:pt x="8" y="0"/>
                      <a:pt x="8" y="0"/>
                      <a:pt x="8" y="0"/>
                    </a:cubicBezTo>
                    <a:cubicBezTo>
                      <a:pt x="9" y="0"/>
                      <a:pt x="10" y="1"/>
                      <a:pt x="10" y="1"/>
                    </a:cubicBezTo>
                    <a:close/>
                    <a:moveTo>
                      <a:pt x="7" y="2"/>
                    </a:moveTo>
                    <a:cubicBezTo>
                      <a:pt x="4" y="2"/>
                      <a:pt x="4" y="2"/>
                      <a:pt x="4" y="2"/>
                    </a:cubicBezTo>
                    <a:cubicBezTo>
                      <a:pt x="3" y="2"/>
                      <a:pt x="3" y="2"/>
                      <a:pt x="3" y="3"/>
                    </a:cubicBezTo>
                    <a:cubicBezTo>
                      <a:pt x="3" y="9"/>
                      <a:pt x="3" y="9"/>
                      <a:pt x="3" y="9"/>
                    </a:cubicBezTo>
                    <a:cubicBezTo>
                      <a:pt x="3" y="10"/>
                      <a:pt x="3" y="11"/>
                      <a:pt x="4" y="11"/>
                    </a:cubicBezTo>
                    <a:cubicBezTo>
                      <a:pt x="7" y="11"/>
                      <a:pt x="7" y="11"/>
                      <a:pt x="7" y="11"/>
                    </a:cubicBezTo>
                    <a:cubicBezTo>
                      <a:pt x="7" y="11"/>
                      <a:pt x="8" y="10"/>
                      <a:pt x="8" y="9"/>
                    </a:cubicBezTo>
                    <a:cubicBezTo>
                      <a:pt x="8" y="3"/>
                      <a:pt x="8" y="3"/>
                      <a:pt x="8" y="3"/>
                    </a:cubicBezTo>
                    <a:cubicBezTo>
                      <a:pt x="8" y="2"/>
                      <a:pt x="7" y="2"/>
                      <a:pt x="7" y="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4" name="Freeform 212"/>
              <p:cNvSpPr>
                <a:spLocks/>
              </p:cNvSpPr>
              <p:nvPr/>
            </p:nvSpPr>
            <p:spPr bwMode="auto">
              <a:xfrm>
                <a:off x="4600576" y="3881438"/>
                <a:ext cx="11113" cy="44450"/>
              </a:xfrm>
              <a:custGeom>
                <a:avLst/>
                <a:gdLst>
                  <a:gd name="T0" fmla="*/ 3 w 3"/>
                  <a:gd name="T1" fmla="*/ 11 h 12"/>
                  <a:gd name="T2" fmla="*/ 2 w 3"/>
                  <a:gd name="T3" fmla="*/ 12 h 12"/>
                  <a:gd name="T4" fmla="*/ 1 w 3"/>
                  <a:gd name="T5" fmla="*/ 12 h 12"/>
                  <a:gd name="T6" fmla="*/ 0 w 3"/>
                  <a:gd name="T7" fmla="*/ 11 h 12"/>
                  <a:gd name="T8" fmla="*/ 0 w 3"/>
                  <a:gd name="T9" fmla="*/ 1 h 12"/>
                  <a:gd name="T10" fmla="*/ 1 w 3"/>
                  <a:gd name="T11" fmla="*/ 0 h 12"/>
                  <a:gd name="T12" fmla="*/ 2 w 3"/>
                  <a:gd name="T13" fmla="*/ 0 h 12"/>
                  <a:gd name="T14" fmla="*/ 3 w 3"/>
                  <a:gd name="T15" fmla="*/ 1 h 12"/>
                  <a:gd name="T16" fmla="*/ 3 w 3"/>
                  <a:gd name="T1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3" y="11"/>
                    </a:moveTo>
                    <a:cubicBezTo>
                      <a:pt x="3" y="12"/>
                      <a:pt x="2" y="12"/>
                      <a:pt x="2" y="12"/>
                    </a:cubicBezTo>
                    <a:cubicBezTo>
                      <a:pt x="1" y="12"/>
                      <a:pt x="1" y="12"/>
                      <a:pt x="1" y="12"/>
                    </a:cubicBezTo>
                    <a:cubicBezTo>
                      <a:pt x="0" y="12"/>
                      <a:pt x="0" y="12"/>
                      <a:pt x="0" y="11"/>
                    </a:cubicBezTo>
                    <a:cubicBezTo>
                      <a:pt x="0" y="1"/>
                      <a:pt x="0" y="1"/>
                      <a:pt x="0" y="1"/>
                    </a:cubicBezTo>
                    <a:cubicBezTo>
                      <a:pt x="0" y="0"/>
                      <a:pt x="0" y="0"/>
                      <a:pt x="1" y="0"/>
                    </a:cubicBezTo>
                    <a:cubicBezTo>
                      <a:pt x="2" y="0"/>
                      <a:pt x="2" y="0"/>
                      <a:pt x="2" y="0"/>
                    </a:cubicBezTo>
                    <a:cubicBezTo>
                      <a:pt x="2" y="0"/>
                      <a:pt x="3" y="0"/>
                      <a:pt x="3" y="1"/>
                    </a:cubicBezTo>
                    <a:lnTo>
                      <a:pt x="3" y="1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5" name="Freeform 213"/>
              <p:cNvSpPr>
                <a:spLocks/>
              </p:cNvSpPr>
              <p:nvPr/>
            </p:nvSpPr>
            <p:spPr bwMode="auto">
              <a:xfrm>
                <a:off x="4597401" y="3935413"/>
                <a:ext cx="11113" cy="47625"/>
              </a:xfrm>
              <a:custGeom>
                <a:avLst/>
                <a:gdLst>
                  <a:gd name="T0" fmla="*/ 2 w 3"/>
                  <a:gd name="T1" fmla="*/ 0 h 13"/>
                  <a:gd name="T2" fmla="*/ 3 w 3"/>
                  <a:gd name="T3" fmla="*/ 1 h 13"/>
                  <a:gd name="T4" fmla="*/ 3 w 3"/>
                  <a:gd name="T5" fmla="*/ 12 h 13"/>
                  <a:gd name="T6" fmla="*/ 2 w 3"/>
                  <a:gd name="T7" fmla="*/ 13 h 13"/>
                  <a:gd name="T8" fmla="*/ 1 w 3"/>
                  <a:gd name="T9" fmla="*/ 13 h 13"/>
                  <a:gd name="T10" fmla="*/ 0 w 3"/>
                  <a:gd name="T11" fmla="*/ 12 h 13"/>
                  <a:gd name="T12" fmla="*/ 0 w 3"/>
                  <a:gd name="T13" fmla="*/ 1 h 13"/>
                  <a:gd name="T14" fmla="*/ 1 w 3"/>
                  <a:gd name="T15" fmla="*/ 0 h 13"/>
                  <a:gd name="T16" fmla="*/ 2 w 3"/>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2" y="0"/>
                    </a:moveTo>
                    <a:cubicBezTo>
                      <a:pt x="3" y="0"/>
                      <a:pt x="3" y="1"/>
                      <a:pt x="3" y="1"/>
                    </a:cubicBezTo>
                    <a:cubicBezTo>
                      <a:pt x="3" y="12"/>
                      <a:pt x="3" y="12"/>
                      <a:pt x="3" y="12"/>
                    </a:cubicBezTo>
                    <a:cubicBezTo>
                      <a:pt x="3" y="12"/>
                      <a:pt x="3" y="13"/>
                      <a:pt x="2" y="13"/>
                    </a:cubicBezTo>
                    <a:cubicBezTo>
                      <a:pt x="1" y="13"/>
                      <a:pt x="1" y="13"/>
                      <a:pt x="1" y="13"/>
                    </a:cubicBezTo>
                    <a:cubicBezTo>
                      <a:pt x="1" y="13"/>
                      <a:pt x="0" y="12"/>
                      <a:pt x="0" y="12"/>
                    </a:cubicBezTo>
                    <a:cubicBezTo>
                      <a:pt x="0" y="1"/>
                      <a:pt x="0" y="1"/>
                      <a:pt x="0" y="1"/>
                    </a:cubicBezTo>
                    <a:cubicBezTo>
                      <a:pt x="0" y="1"/>
                      <a:pt x="1" y="0"/>
                      <a:pt x="1" y="0"/>
                    </a:cubicBez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6" name="Freeform 214"/>
              <p:cNvSpPr>
                <a:spLocks/>
              </p:cNvSpPr>
              <p:nvPr/>
            </p:nvSpPr>
            <p:spPr bwMode="auto">
              <a:xfrm>
                <a:off x="4560888" y="3827463"/>
                <a:ext cx="11113" cy="42863"/>
              </a:xfrm>
              <a:custGeom>
                <a:avLst/>
                <a:gdLst>
                  <a:gd name="T0" fmla="*/ 3 w 3"/>
                  <a:gd name="T1" fmla="*/ 12 h 12"/>
                  <a:gd name="T2" fmla="*/ 2 w 3"/>
                  <a:gd name="T3" fmla="*/ 12 h 12"/>
                  <a:gd name="T4" fmla="*/ 1 w 3"/>
                  <a:gd name="T5" fmla="*/ 12 h 12"/>
                  <a:gd name="T6" fmla="*/ 0 w 3"/>
                  <a:gd name="T7" fmla="*/ 12 h 12"/>
                  <a:gd name="T8" fmla="*/ 0 w 3"/>
                  <a:gd name="T9" fmla="*/ 1 h 12"/>
                  <a:gd name="T10" fmla="*/ 1 w 3"/>
                  <a:gd name="T11" fmla="*/ 0 h 12"/>
                  <a:gd name="T12" fmla="*/ 2 w 3"/>
                  <a:gd name="T13" fmla="*/ 0 h 12"/>
                  <a:gd name="T14" fmla="*/ 3 w 3"/>
                  <a:gd name="T15" fmla="*/ 1 h 12"/>
                  <a:gd name="T16" fmla="*/ 3 w 3"/>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3" y="12"/>
                    </a:moveTo>
                    <a:cubicBezTo>
                      <a:pt x="3" y="12"/>
                      <a:pt x="2" y="12"/>
                      <a:pt x="2" y="12"/>
                    </a:cubicBezTo>
                    <a:cubicBezTo>
                      <a:pt x="1" y="12"/>
                      <a:pt x="1" y="12"/>
                      <a:pt x="1" y="12"/>
                    </a:cubicBezTo>
                    <a:cubicBezTo>
                      <a:pt x="0" y="12"/>
                      <a:pt x="0" y="12"/>
                      <a:pt x="0" y="12"/>
                    </a:cubicBezTo>
                    <a:cubicBezTo>
                      <a:pt x="0" y="1"/>
                      <a:pt x="0" y="1"/>
                      <a:pt x="0" y="1"/>
                    </a:cubicBezTo>
                    <a:cubicBezTo>
                      <a:pt x="0" y="0"/>
                      <a:pt x="0" y="0"/>
                      <a:pt x="1" y="0"/>
                    </a:cubicBezTo>
                    <a:cubicBezTo>
                      <a:pt x="2" y="0"/>
                      <a:pt x="2" y="0"/>
                      <a:pt x="2" y="0"/>
                    </a:cubicBezTo>
                    <a:cubicBezTo>
                      <a:pt x="2" y="0"/>
                      <a:pt x="3" y="0"/>
                      <a:pt x="3" y="1"/>
                    </a:cubicBezTo>
                    <a:lnTo>
                      <a:pt x="3"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7" name="Freeform 215"/>
              <p:cNvSpPr>
                <a:spLocks noEditPoints="1"/>
              </p:cNvSpPr>
              <p:nvPr/>
            </p:nvSpPr>
            <p:spPr bwMode="auto">
              <a:xfrm>
                <a:off x="4546601" y="3935413"/>
                <a:ext cx="36513" cy="47625"/>
              </a:xfrm>
              <a:custGeom>
                <a:avLst/>
                <a:gdLst>
                  <a:gd name="T0" fmla="*/ 3 w 10"/>
                  <a:gd name="T1" fmla="*/ 2 h 13"/>
                  <a:gd name="T2" fmla="*/ 2 w 10"/>
                  <a:gd name="T3" fmla="*/ 3 h 13"/>
                  <a:gd name="T4" fmla="*/ 2 w 10"/>
                  <a:gd name="T5" fmla="*/ 10 h 13"/>
                  <a:gd name="T6" fmla="*/ 3 w 10"/>
                  <a:gd name="T7" fmla="*/ 11 h 13"/>
                  <a:gd name="T8" fmla="*/ 6 w 10"/>
                  <a:gd name="T9" fmla="*/ 11 h 13"/>
                  <a:gd name="T10" fmla="*/ 7 w 10"/>
                  <a:gd name="T11" fmla="*/ 10 h 13"/>
                  <a:gd name="T12" fmla="*/ 7 w 10"/>
                  <a:gd name="T13" fmla="*/ 3 h 13"/>
                  <a:gd name="T14" fmla="*/ 6 w 10"/>
                  <a:gd name="T15" fmla="*/ 2 h 13"/>
                  <a:gd name="T16" fmla="*/ 3 w 10"/>
                  <a:gd name="T17" fmla="*/ 2 h 13"/>
                  <a:gd name="T18" fmla="*/ 8 w 10"/>
                  <a:gd name="T19" fmla="*/ 13 h 13"/>
                  <a:gd name="T20" fmla="*/ 2 w 10"/>
                  <a:gd name="T21" fmla="*/ 13 h 13"/>
                  <a:gd name="T22" fmla="*/ 0 w 10"/>
                  <a:gd name="T23" fmla="*/ 11 h 13"/>
                  <a:gd name="T24" fmla="*/ 0 w 10"/>
                  <a:gd name="T25" fmla="*/ 2 h 13"/>
                  <a:gd name="T26" fmla="*/ 2 w 10"/>
                  <a:gd name="T27" fmla="*/ 0 h 13"/>
                  <a:gd name="T28" fmla="*/ 8 w 10"/>
                  <a:gd name="T29" fmla="*/ 0 h 13"/>
                  <a:gd name="T30" fmla="*/ 10 w 10"/>
                  <a:gd name="T31" fmla="*/ 2 h 13"/>
                  <a:gd name="T32" fmla="*/ 10 w 10"/>
                  <a:gd name="T33" fmla="*/ 11 h 13"/>
                  <a:gd name="T34" fmla="*/ 8 w 10"/>
                  <a:gd name="T3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3">
                    <a:moveTo>
                      <a:pt x="3" y="2"/>
                    </a:moveTo>
                    <a:cubicBezTo>
                      <a:pt x="2" y="2"/>
                      <a:pt x="2" y="3"/>
                      <a:pt x="2" y="3"/>
                    </a:cubicBezTo>
                    <a:cubicBezTo>
                      <a:pt x="2" y="10"/>
                      <a:pt x="2" y="10"/>
                      <a:pt x="2" y="10"/>
                    </a:cubicBezTo>
                    <a:cubicBezTo>
                      <a:pt x="2" y="10"/>
                      <a:pt x="2" y="11"/>
                      <a:pt x="3" y="11"/>
                    </a:cubicBezTo>
                    <a:cubicBezTo>
                      <a:pt x="6" y="11"/>
                      <a:pt x="6" y="11"/>
                      <a:pt x="6" y="11"/>
                    </a:cubicBezTo>
                    <a:cubicBezTo>
                      <a:pt x="7" y="11"/>
                      <a:pt x="7" y="10"/>
                      <a:pt x="7" y="10"/>
                    </a:cubicBezTo>
                    <a:cubicBezTo>
                      <a:pt x="7" y="3"/>
                      <a:pt x="7" y="3"/>
                      <a:pt x="7" y="3"/>
                    </a:cubicBezTo>
                    <a:cubicBezTo>
                      <a:pt x="7" y="3"/>
                      <a:pt x="7" y="2"/>
                      <a:pt x="6" y="2"/>
                    </a:cubicBezTo>
                    <a:lnTo>
                      <a:pt x="3" y="2"/>
                    </a:lnTo>
                    <a:close/>
                    <a:moveTo>
                      <a:pt x="8" y="13"/>
                    </a:moveTo>
                    <a:cubicBezTo>
                      <a:pt x="2" y="13"/>
                      <a:pt x="2" y="13"/>
                      <a:pt x="2" y="13"/>
                    </a:cubicBezTo>
                    <a:cubicBezTo>
                      <a:pt x="0" y="13"/>
                      <a:pt x="0" y="12"/>
                      <a:pt x="0" y="11"/>
                    </a:cubicBezTo>
                    <a:cubicBezTo>
                      <a:pt x="0" y="2"/>
                      <a:pt x="0" y="2"/>
                      <a:pt x="0" y="2"/>
                    </a:cubicBezTo>
                    <a:cubicBezTo>
                      <a:pt x="0" y="1"/>
                      <a:pt x="0" y="0"/>
                      <a:pt x="2" y="0"/>
                    </a:cubicBezTo>
                    <a:cubicBezTo>
                      <a:pt x="8" y="0"/>
                      <a:pt x="8" y="0"/>
                      <a:pt x="8" y="0"/>
                    </a:cubicBezTo>
                    <a:cubicBezTo>
                      <a:pt x="9" y="0"/>
                      <a:pt x="10" y="1"/>
                      <a:pt x="10" y="2"/>
                    </a:cubicBezTo>
                    <a:cubicBezTo>
                      <a:pt x="10" y="11"/>
                      <a:pt x="10" y="11"/>
                      <a:pt x="10" y="11"/>
                    </a:cubicBezTo>
                    <a:cubicBezTo>
                      <a:pt x="10" y="12"/>
                      <a:pt x="9" y="13"/>
                      <a:pt x="8"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8" name="Freeform 216"/>
              <p:cNvSpPr>
                <a:spLocks/>
              </p:cNvSpPr>
              <p:nvPr/>
            </p:nvSpPr>
            <p:spPr bwMode="auto">
              <a:xfrm>
                <a:off x="4560888" y="3881438"/>
                <a:ext cx="7938" cy="44450"/>
              </a:xfrm>
              <a:custGeom>
                <a:avLst/>
                <a:gdLst>
                  <a:gd name="T0" fmla="*/ 1 w 2"/>
                  <a:gd name="T1" fmla="*/ 0 h 12"/>
                  <a:gd name="T2" fmla="*/ 2 w 2"/>
                  <a:gd name="T3" fmla="*/ 1 h 12"/>
                  <a:gd name="T4" fmla="*/ 2 w 2"/>
                  <a:gd name="T5" fmla="*/ 11 h 12"/>
                  <a:gd name="T6" fmla="*/ 1 w 2"/>
                  <a:gd name="T7" fmla="*/ 12 h 12"/>
                  <a:gd name="T8" fmla="*/ 0 w 2"/>
                  <a:gd name="T9" fmla="*/ 12 h 12"/>
                  <a:gd name="T10" fmla="*/ 0 w 2"/>
                  <a:gd name="T11" fmla="*/ 11 h 12"/>
                  <a:gd name="T12" fmla="*/ 0 w 2"/>
                  <a:gd name="T13" fmla="*/ 1 h 12"/>
                  <a:gd name="T14" fmla="*/ 0 w 2"/>
                  <a:gd name="T15" fmla="*/ 0 h 12"/>
                  <a:gd name="T16" fmla="*/ 1 w 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2">
                    <a:moveTo>
                      <a:pt x="1" y="0"/>
                    </a:moveTo>
                    <a:cubicBezTo>
                      <a:pt x="2" y="0"/>
                      <a:pt x="2" y="0"/>
                      <a:pt x="2" y="1"/>
                    </a:cubicBezTo>
                    <a:cubicBezTo>
                      <a:pt x="2" y="11"/>
                      <a:pt x="2" y="11"/>
                      <a:pt x="2" y="11"/>
                    </a:cubicBezTo>
                    <a:cubicBezTo>
                      <a:pt x="2" y="12"/>
                      <a:pt x="2" y="12"/>
                      <a:pt x="1" y="12"/>
                    </a:cubicBezTo>
                    <a:cubicBezTo>
                      <a:pt x="0" y="12"/>
                      <a:pt x="0" y="12"/>
                      <a:pt x="0" y="12"/>
                    </a:cubicBezTo>
                    <a:cubicBezTo>
                      <a:pt x="0" y="12"/>
                      <a:pt x="0" y="12"/>
                      <a:pt x="0" y="11"/>
                    </a:cubicBezTo>
                    <a:cubicBezTo>
                      <a:pt x="0" y="1"/>
                      <a:pt x="0" y="1"/>
                      <a:pt x="0" y="1"/>
                    </a:cubicBezTo>
                    <a:cubicBezTo>
                      <a:pt x="0" y="0"/>
                      <a:pt x="0" y="0"/>
                      <a:pt x="0" y="0"/>
                    </a:cubicBezTo>
                    <a:lnTo>
                      <a:pt x="1"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29" name="Freeform 217"/>
              <p:cNvSpPr>
                <a:spLocks noEditPoints="1"/>
              </p:cNvSpPr>
              <p:nvPr/>
            </p:nvSpPr>
            <p:spPr bwMode="auto">
              <a:xfrm>
                <a:off x="4506913" y="3827463"/>
                <a:ext cx="36513" cy="42863"/>
              </a:xfrm>
              <a:custGeom>
                <a:avLst/>
                <a:gdLst>
                  <a:gd name="T0" fmla="*/ 3 w 10"/>
                  <a:gd name="T1" fmla="*/ 9 h 12"/>
                  <a:gd name="T2" fmla="*/ 4 w 10"/>
                  <a:gd name="T3" fmla="*/ 11 h 12"/>
                  <a:gd name="T4" fmla="*/ 7 w 10"/>
                  <a:gd name="T5" fmla="*/ 11 h 12"/>
                  <a:gd name="T6" fmla="*/ 8 w 10"/>
                  <a:gd name="T7" fmla="*/ 9 h 12"/>
                  <a:gd name="T8" fmla="*/ 8 w 10"/>
                  <a:gd name="T9" fmla="*/ 3 h 12"/>
                  <a:gd name="T10" fmla="*/ 7 w 10"/>
                  <a:gd name="T11" fmla="*/ 2 h 12"/>
                  <a:gd name="T12" fmla="*/ 4 w 10"/>
                  <a:gd name="T13" fmla="*/ 2 h 12"/>
                  <a:gd name="T14" fmla="*/ 3 w 10"/>
                  <a:gd name="T15" fmla="*/ 3 h 12"/>
                  <a:gd name="T16" fmla="*/ 3 w 10"/>
                  <a:gd name="T17" fmla="*/ 9 h 12"/>
                  <a:gd name="T18" fmla="*/ 8 w 10"/>
                  <a:gd name="T19" fmla="*/ 12 h 12"/>
                  <a:gd name="T20" fmla="*/ 2 w 10"/>
                  <a:gd name="T21" fmla="*/ 12 h 12"/>
                  <a:gd name="T22" fmla="*/ 0 w 10"/>
                  <a:gd name="T23" fmla="*/ 11 h 12"/>
                  <a:gd name="T24" fmla="*/ 0 w 10"/>
                  <a:gd name="T25" fmla="*/ 1 h 12"/>
                  <a:gd name="T26" fmla="*/ 2 w 10"/>
                  <a:gd name="T27" fmla="*/ 0 h 12"/>
                  <a:gd name="T28" fmla="*/ 8 w 10"/>
                  <a:gd name="T29" fmla="*/ 0 h 12"/>
                  <a:gd name="T30" fmla="*/ 10 w 10"/>
                  <a:gd name="T31" fmla="*/ 1 h 12"/>
                  <a:gd name="T32" fmla="*/ 10 w 10"/>
                  <a:gd name="T33" fmla="*/ 11 h 12"/>
                  <a:gd name="T34" fmla="*/ 8 w 10"/>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2">
                    <a:moveTo>
                      <a:pt x="3" y="9"/>
                    </a:moveTo>
                    <a:cubicBezTo>
                      <a:pt x="3" y="10"/>
                      <a:pt x="3" y="11"/>
                      <a:pt x="4" y="11"/>
                    </a:cubicBezTo>
                    <a:cubicBezTo>
                      <a:pt x="7" y="11"/>
                      <a:pt x="7" y="11"/>
                      <a:pt x="7" y="11"/>
                    </a:cubicBezTo>
                    <a:cubicBezTo>
                      <a:pt x="8" y="11"/>
                      <a:pt x="8" y="10"/>
                      <a:pt x="8" y="9"/>
                    </a:cubicBezTo>
                    <a:cubicBezTo>
                      <a:pt x="8" y="3"/>
                      <a:pt x="8" y="3"/>
                      <a:pt x="8" y="3"/>
                    </a:cubicBezTo>
                    <a:cubicBezTo>
                      <a:pt x="8" y="2"/>
                      <a:pt x="8" y="2"/>
                      <a:pt x="7" y="2"/>
                    </a:cubicBezTo>
                    <a:cubicBezTo>
                      <a:pt x="4" y="2"/>
                      <a:pt x="4" y="2"/>
                      <a:pt x="4" y="2"/>
                    </a:cubicBezTo>
                    <a:cubicBezTo>
                      <a:pt x="3" y="2"/>
                      <a:pt x="3" y="2"/>
                      <a:pt x="3" y="3"/>
                    </a:cubicBezTo>
                    <a:lnTo>
                      <a:pt x="3" y="9"/>
                    </a:lnTo>
                    <a:close/>
                    <a:moveTo>
                      <a:pt x="8" y="12"/>
                    </a:moveTo>
                    <a:cubicBezTo>
                      <a:pt x="2" y="12"/>
                      <a:pt x="2" y="12"/>
                      <a:pt x="2" y="12"/>
                    </a:cubicBezTo>
                    <a:cubicBezTo>
                      <a:pt x="1" y="12"/>
                      <a:pt x="0" y="12"/>
                      <a:pt x="0" y="11"/>
                    </a:cubicBezTo>
                    <a:cubicBezTo>
                      <a:pt x="0" y="1"/>
                      <a:pt x="0" y="1"/>
                      <a:pt x="0" y="1"/>
                    </a:cubicBezTo>
                    <a:cubicBezTo>
                      <a:pt x="0" y="1"/>
                      <a:pt x="1" y="0"/>
                      <a:pt x="2" y="0"/>
                    </a:cubicBezTo>
                    <a:cubicBezTo>
                      <a:pt x="8" y="0"/>
                      <a:pt x="8" y="0"/>
                      <a:pt x="8" y="0"/>
                    </a:cubicBezTo>
                    <a:cubicBezTo>
                      <a:pt x="9" y="0"/>
                      <a:pt x="10" y="1"/>
                      <a:pt x="10" y="1"/>
                    </a:cubicBezTo>
                    <a:cubicBezTo>
                      <a:pt x="10" y="11"/>
                      <a:pt x="10" y="11"/>
                      <a:pt x="10" y="11"/>
                    </a:cubicBezTo>
                    <a:cubicBezTo>
                      <a:pt x="10" y="12"/>
                      <a:pt x="9" y="12"/>
                      <a:pt x="8" y="12"/>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0" name="Freeform 218"/>
              <p:cNvSpPr>
                <a:spLocks/>
              </p:cNvSpPr>
              <p:nvPr/>
            </p:nvSpPr>
            <p:spPr bwMode="auto">
              <a:xfrm>
                <a:off x="4521201" y="3881438"/>
                <a:ext cx="11113" cy="44450"/>
              </a:xfrm>
              <a:custGeom>
                <a:avLst/>
                <a:gdLst>
                  <a:gd name="T0" fmla="*/ 3 w 3"/>
                  <a:gd name="T1" fmla="*/ 11 h 12"/>
                  <a:gd name="T2" fmla="*/ 2 w 3"/>
                  <a:gd name="T3" fmla="*/ 12 h 12"/>
                  <a:gd name="T4" fmla="*/ 1 w 3"/>
                  <a:gd name="T5" fmla="*/ 12 h 12"/>
                  <a:gd name="T6" fmla="*/ 0 w 3"/>
                  <a:gd name="T7" fmla="*/ 11 h 12"/>
                  <a:gd name="T8" fmla="*/ 0 w 3"/>
                  <a:gd name="T9" fmla="*/ 1 h 12"/>
                  <a:gd name="T10" fmla="*/ 1 w 3"/>
                  <a:gd name="T11" fmla="*/ 0 h 12"/>
                  <a:gd name="T12" fmla="*/ 2 w 3"/>
                  <a:gd name="T13" fmla="*/ 0 h 12"/>
                  <a:gd name="T14" fmla="*/ 3 w 3"/>
                  <a:gd name="T15" fmla="*/ 1 h 12"/>
                  <a:gd name="T16" fmla="*/ 3 w 3"/>
                  <a:gd name="T1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3" y="11"/>
                    </a:moveTo>
                    <a:cubicBezTo>
                      <a:pt x="3" y="12"/>
                      <a:pt x="2" y="12"/>
                      <a:pt x="2" y="12"/>
                    </a:cubicBezTo>
                    <a:cubicBezTo>
                      <a:pt x="1" y="12"/>
                      <a:pt x="1" y="12"/>
                      <a:pt x="1" y="12"/>
                    </a:cubicBezTo>
                    <a:cubicBezTo>
                      <a:pt x="0" y="12"/>
                      <a:pt x="0" y="12"/>
                      <a:pt x="0" y="11"/>
                    </a:cubicBezTo>
                    <a:cubicBezTo>
                      <a:pt x="0" y="1"/>
                      <a:pt x="0" y="1"/>
                      <a:pt x="0" y="1"/>
                    </a:cubicBezTo>
                    <a:cubicBezTo>
                      <a:pt x="0" y="0"/>
                      <a:pt x="0" y="0"/>
                      <a:pt x="1" y="0"/>
                    </a:cubicBezTo>
                    <a:cubicBezTo>
                      <a:pt x="2" y="0"/>
                      <a:pt x="2" y="0"/>
                      <a:pt x="2" y="0"/>
                    </a:cubicBezTo>
                    <a:cubicBezTo>
                      <a:pt x="2" y="0"/>
                      <a:pt x="3" y="0"/>
                      <a:pt x="3" y="1"/>
                    </a:cubicBezTo>
                    <a:lnTo>
                      <a:pt x="3" y="1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1" name="Freeform 219"/>
              <p:cNvSpPr>
                <a:spLocks/>
              </p:cNvSpPr>
              <p:nvPr/>
            </p:nvSpPr>
            <p:spPr bwMode="auto">
              <a:xfrm>
                <a:off x="4521201" y="3935413"/>
                <a:ext cx="11113" cy="47625"/>
              </a:xfrm>
              <a:custGeom>
                <a:avLst/>
                <a:gdLst>
                  <a:gd name="T0" fmla="*/ 3 w 3"/>
                  <a:gd name="T1" fmla="*/ 12 h 13"/>
                  <a:gd name="T2" fmla="*/ 2 w 3"/>
                  <a:gd name="T3" fmla="*/ 13 h 13"/>
                  <a:gd name="T4" fmla="*/ 1 w 3"/>
                  <a:gd name="T5" fmla="*/ 13 h 13"/>
                  <a:gd name="T6" fmla="*/ 0 w 3"/>
                  <a:gd name="T7" fmla="*/ 12 h 13"/>
                  <a:gd name="T8" fmla="*/ 0 w 3"/>
                  <a:gd name="T9" fmla="*/ 1 h 13"/>
                  <a:gd name="T10" fmla="*/ 1 w 3"/>
                  <a:gd name="T11" fmla="*/ 0 h 13"/>
                  <a:gd name="T12" fmla="*/ 2 w 3"/>
                  <a:gd name="T13" fmla="*/ 0 h 13"/>
                  <a:gd name="T14" fmla="*/ 3 w 3"/>
                  <a:gd name="T15" fmla="*/ 1 h 13"/>
                  <a:gd name="T16" fmla="*/ 3 w 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3">
                    <a:moveTo>
                      <a:pt x="3" y="12"/>
                    </a:moveTo>
                    <a:cubicBezTo>
                      <a:pt x="3" y="12"/>
                      <a:pt x="2" y="13"/>
                      <a:pt x="2" y="13"/>
                    </a:cubicBezTo>
                    <a:cubicBezTo>
                      <a:pt x="1" y="13"/>
                      <a:pt x="1" y="13"/>
                      <a:pt x="1" y="13"/>
                    </a:cubicBezTo>
                    <a:cubicBezTo>
                      <a:pt x="0" y="13"/>
                      <a:pt x="0" y="12"/>
                      <a:pt x="0" y="12"/>
                    </a:cubicBezTo>
                    <a:cubicBezTo>
                      <a:pt x="0" y="1"/>
                      <a:pt x="0" y="1"/>
                      <a:pt x="0" y="1"/>
                    </a:cubicBezTo>
                    <a:cubicBezTo>
                      <a:pt x="0" y="1"/>
                      <a:pt x="0" y="0"/>
                      <a:pt x="1" y="0"/>
                    </a:cubicBezTo>
                    <a:cubicBezTo>
                      <a:pt x="2" y="0"/>
                      <a:pt x="2" y="0"/>
                      <a:pt x="2" y="0"/>
                    </a:cubicBezTo>
                    <a:cubicBezTo>
                      <a:pt x="2" y="0"/>
                      <a:pt x="3" y="1"/>
                      <a:pt x="3" y="1"/>
                    </a:cubicBezTo>
                    <a:lnTo>
                      <a:pt x="3" y="1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2" name="Freeform 220"/>
              <p:cNvSpPr>
                <a:spLocks noEditPoints="1"/>
              </p:cNvSpPr>
              <p:nvPr/>
            </p:nvSpPr>
            <p:spPr bwMode="auto">
              <a:xfrm>
                <a:off x="4464051" y="3935413"/>
                <a:ext cx="36513" cy="47625"/>
              </a:xfrm>
              <a:custGeom>
                <a:avLst/>
                <a:gdLst>
                  <a:gd name="T0" fmla="*/ 7 w 10"/>
                  <a:gd name="T1" fmla="*/ 2 h 13"/>
                  <a:gd name="T2" fmla="*/ 4 w 10"/>
                  <a:gd name="T3" fmla="*/ 2 h 13"/>
                  <a:gd name="T4" fmla="*/ 2 w 10"/>
                  <a:gd name="T5" fmla="*/ 3 h 13"/>
                  <a:gd name="T6" fmla="*/ 2 w 10"/>
                  <a:gd name="T7" fmla="*/ 10 h 13"/>
                  <a:gd name="T8" fmla="*/ 4 w 10"/>
                  <a:gd name="T9" fmla="*/ 11 h 13"/>
                  <a:gd name="T10" fmla="*/ 7 w 10"/>
                  <a:gd name="T11" fmla="*/ 11 h 13"/>
                  <a:gd name="T12" fmla="*/ 8 w 10"/>
                  <a:gd name="T13" fmla="*/ 10 h 13"/>
                  <a:gd name="T14" fmla="*/ 8 w 10"/>
                  <a:gd name="T15" fmla="*/ 3 h 13"/>
                  <a:gd name="T16" fmla="*/ 7 w 10"/>
                  <a:gd name="T17" fmla="*/ 2 h 13"/>
                  <a:gd name="T18" fmla="*/ 8 w 10"/>
                  <a:gd name="T19" fmla="*/ 13 h 13"/>
                  <a:gd name="T20" fmla="*/ 2 w 10"/>
                  <a:gd name="T21" fmla="*/ 13 h 13"/>
                  <a:gd name="T22" fmla="*/ 0 w 10"/>
                  <a:gd name="T23" fmla="*/ 11 h 13"/>
                  <a:gd name="T24" fmla="*/ 0 w 10"/>
                  <a:gd name="T25" fmla="*/ 2 h 13"/>
                  <a:gd name="T26" fmla="*/ 2 w 10"/>
                  <a:gd name="T27" fmla="*/ 0 h 13"/>
                  <a:gd name="T28" fmla="*/ 8 w 10"/>
                  <a:gd name="T29" fmla="*/ 0 h 13"/>
                  <a:gd name="T30" fmla="*/ 10 w 10"/>
                  <a:gd name="T31" fmla="*/ 2 h 13"/>
                  <a:gd name="T32" fmla="*/ 10 w 10"/>
                  <a:gd name="T33" fmla="*/ 11 h 13"/>
                  <a:gd name="T34" fmla="*/ 8 w 10"/>
                  <a:gd name="T3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3">
                    <a:moveTo>
                      <a:pt x="7" y="2"/>
                    </a:moveTo>
                    <a:cubicBezTo>
                      <a:pt x="4" y="2"/>
                      <a:pt x="4" y="2"/>
                      <a:pt x="4" y="2"/>
                    </a:cubicBezTo>
                    <a:cubicBezTo>
                      <a:pt x="3" y="2"/>
                      <a:pt x="2" y="3"/>
                      <a:pt x="2" y="3"/>
                    </a:cubicBezTo>
                    <a:cubicBezTo>
                      <a:pt x="2" y="10"/>
                      <a:pt x="2" y="10"/>
                      <a:pt x="2" y="10"/>
                    </a:cubicBezTo>
                    <a:cubicBezTo>
                      <a:pt x="2" y="10"/>
                      <a:pt x="3" y="11"/>
                      <a:pt x="4" y="11"/>
                    </a:cubicBezTo>
                    <a:cubicBezTo>
                      <a:pt x="7" y="11"/>
                      <a:pt x="7" y="11"/>
                      <a:pt x="7" y="11"/>
                    </a:cubicBezTo>
                    <a:cubicBezTo>
                      <a:pt x="7" y="11"/>
                      <a:pt x="8" y="10"/>
                      <a:pt x="8" y="10"/>
                    </a:cubicBezTo>
                    <a:cubicBezTo>
                      <a:pt x="8" y="3"/>
                      <a:pt x="8" y="3"/>
                      <a:pt x="8" y="3"/>
                    </a:cubicBezTo>
                    <a:cubicBezTo>
                      <a:pt x="8" y="3"/>
                      <a:pt x="7" y="2"/>
                      <a:pt x="7" y="2"/>
                    </a:cubicBezTo>
                    <a:close/>
                    <a:moveTo>
                      <a:pt x="8" y="13"/>
                    </a:moveTo>
                    <a:cubicBezTo>
                      <a:pt x="2" y="13"/>
                      <a:pt x="2" y="13"/>
                      <a:pt x="2" y="13"/>
                    </a:cubicBezTo>
                    <a:cubicBezTo>
                      <a:pt x="1" y="13"/>
                      <a:pt x="0" y="12"/>
                      <a:pt x="0" y="11"/>
                    </a:cubicBezTo>
                    <a:cubicBezTo>
                      <a:pt x="0" y="2"/>
                      <a:pt x="0" y="2"/>
                      <a:pt x="0" y="2"/>
                    </a:cubicBezTo>
                    <a:cubicBezTo>
                      <a:pt x="0" y="1"/>
                      <a:pt x="1" y="0"/>
                      <a:pt x="2" y="0"/>
                    </a:cubicBezTo>
                    <a:cubicBezTo>
                      <a:pt x="8" y="0"/>
                      <a:pt x="8" y="0"/>
                      <a:pt x="8" y="0"/>
                    </a:cubicBezTo>
                    <a:cubicBezTo>
                      <a:pt x="9" y="0"/>
                      <a:pt x="10" y="1"/>
                      <a:pt x="10" y="2"/>
                    </a:cubicBezTo>
                    <a:cubicBezTo>
                      <a:pt x="10" y="11"/>
                      <a:pt x="10" y="11"/>
                      <a:pt x="10" y="11"/>
                    </a:cubicBezTo>
                    <a:cubicBezTo>
                      <a:pt x="10" y="12"/>
                      <a:pt x="9" y="13"/>
                      <a:pt x="8" y="13"/>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3" name="Freeform 221"/>
              <p:cNvSpPr>
                <a:spLocks/>
              </p:cNvSpPr>
              <p:nvPr/>
            </p:nvSpPr>
            <p:spPr bwMode="auto">
              <a:xfrm>
                <a:off x="4478338" y="3827463"/>
                <a:ext cx="11113" cy="42863"/>
              </a:xfrm>
              <a:custGeom>
                <a:avLst/>
                <a:gdLst>
                  <a:gd name="T0" fmla="*/ 2 w 3"/>
                  <a:gd name="T1" fmla="*/ 0 h 12"/>
                  <a:gd name="T2" fmla="*/ 3 w 3"/>
                  <a:gd name="T3" fmla="*/ 1 h 12"/>
                  <a:gd name="T4" fmla="*/ 3 w 3"/>
                  <a:gd name="T5" fmla="*/ 12 h 12"/>
                  <a:gd name="T6" fmla="*/ 2 w 3"/>
                  <a:gd name="T7" fmla="*/ 12 h 12"/>
                  <a:gd name="T8" fmla="*/ 1 w 3"/>
                  <a:gd name="T9" fmla="*/ 12 h 12"/>
                  <a:gd name="T10" fmla="*/ 0 w 3"/>
                  <a:gd name="T11" fmla="*/ 12 h 12"/>
                  <a:gd name="T12" fmla="*/ 0 w 3"/>
                  <a:gd name="T13" fmla="*/ 1 h 12"/>
                  <a:gd name="T14" fmla="*/ 1 w 3"/>
                  <a:gd name="T15" fmla="*/ 0 h 12"/>
                  <a:gd name="T16" fmla="*/ 2 w 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2" y="0"/>
                    </a:moveTo>
                    <a:cubicBezTo>
                      <a:pt x="2" y="0"/>
                      <a:pt x="3" y="0"/>
                      <a:pt x="3" y="1"/>
                    </a:cubicBezTo>
                    <a:cubicBezTo>
                      <a:pt x="3" y="12"/>
                      <a:pt x="3" y="12"/>
                      <a:pt x="3" y="12"/>
                    </a:cubicBezTo>
                    <a:cubicBezTo>
                      <a:pt x="3" y="12"/>
                      <a:pt x="2" y="12"/>
                      <a:pt x="2" y="12"/>
                    </a:cubicBezTo>
                    <a:cubicBezTo>
                      <a:pt x="1" y="12"/>
                      <a:pt x="1" y="12"/>
                      <a:pt x="1" y="12"/>
                    </a:cubicBezTo>
                    <a:cubicBezTo>
                      <a:pt x="0" y="12"/>
                      <a:pt x="0" y="12"/>
                      <a:pt x="0" y="12"/>
                    </a:cubicBezTo>
                    <a:cubicBezTo>
                      <a:pt x="0" y="1"/>
                      <a:pt x="0" y="1"/>
                      <a:pt x="0" y="1"/>
                    </a:cubicBezTo>
                    <a:cubicBezTo>
                      <a:pt x="0" y="0"/>
                      <a:pt x="0" y="0"/>
                      <a:pt x="1" y="0"/>
                    </a:cubicBez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sp>
            <p:nvSpPr>
              <p:cNvPr id="234" name="Freeform 222"/>
              <p:cNvSpPr>
                <a:spLocks/>
              </p:cNvSpPr>
              <p:nvPr/>
            </p:nvSpPr>
            <p:spPr bwMode="auto">
              <a:xfrm>
                <a:off x="4478338" y="3881438"/>
                <a:ext cx="11113" cy="44450"/>
              </a:xfrm>
              <a:custGeom>
                <a:avLst/>
                <a:gdLst>
                  <a:gd name="T0" fmla="*/ 2 w 3"/>
                  <a:gd name="T1" fmla="*/ 0 h 12"/>
                  <a:gd name="T2" fmla="*/ 3 w 3"/>
                  <a:gd name="T3" fmla="*/ 1 h 12"/>
                  <a:gd name="T4" fmla="*/ 3 w 3"/>
                  <a:gd name="T5" fmla="*/ 11 h 12"/>
                  <a:gd name="T6" fmla="*/ 2 w 3"/>
                  <a:gd name="T7" fmla="*/ 12 h 12"/>
                  <a:gd name="T8" fmla="*/ 1 w 3"/>
                  <a:gd name="T9" fmla="*/ 12 h 12"/>
                  <a:gd name="T10" fmla="*/ 0 w 3"/>
                  <a:gd name="T11" fmla="*/ 11 h 12"/>
                  <a:gd name="T12" fmla="*/ 0 w 3"/>
                  <a:gd name="T13" fmla="*/ 1 h 12"/>
                  <a:gd name="T14" fmla="*/ 1 w 3"/>
                  <a:gd name="T15" fmla="*/ 0 h 12"/>
                  <a:gd name="T16" fmla="*/ 2 w 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2">
                    <a:moveTo>
                      <a:pt x="2" y="0"/>
                    </a:moveTo>
                    <a:cubicBezTo>
                      <a:pt x="2" y="0"/>
                      <a:pt x="3" y="0"/>
                      <a:pt x="3" y="1"/>
                    </a:cubicBezTo>
                    <a:cubicBezTo>
                      <a:pt x="3" y="11"/>
                      <a:pt x="3" y="11"/>
                      <a:pt x="3" y="11"/>
                    </a:cubicBezTo>
                    <a:cubicBezTo>
                      <a:pt x="3" y="12"/>
                      <a:pt x="2" y="12"/>
                      <a:pt x="2" y="12"/>
                    </a:cubicBezTo>
                    <a:cubicBezTo>
                      <a:pt x="1" y="12"/>
                      <a:pt x="1" y="12"/>
                      <a:pt x="1" y="12"/>
                    </a:cubicBezTo>
                    <a:cubicBezTo>
                      <a:pt x="0" y="12"/>
                      <a:pt x="0" y="12"/>
                      <a:pt x="0" y="11"/>
                    </a:cubicBezTo>
                    <a:cubicBezTo>
                      <a:pt x="0" y="1"/>
                      <a:pt x="0" y="1"/>
                      <a:pt x="0" y="1"/>
                    </a:cubicBezTo>
                    <a:cubicBezTo>
                      <a:pt x="0" y="0"/>
                      <a:pt x="0" y="0"/>
                      <a:pt x="1" y="0"/>
                    </a:cubicBezTo>
                    <a:lnTo>
                      <a:pt x="2"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latin typeface="微软雅黑" panose="020B0503020204020204" pitchFamily="34" charset="-122"/>
                  <a:ea typeface="微软雅黑" panose="020B0503020204020204" pitchFamily="34" charset="-122"/>
                </a:endParaRPr>
              </a:p>
            </p:txBody>
          </p:sp>
        </p:grpSp>
      </p:grpSp>
      <p:sp>
        <p:nvSpPr>
          <p:cNvPr id="235" name="TextBox 393"/>
          <p:cNvSpPr txBox="1"/>
          <p:nvPr/>
        </p:nvSpPr>
        <p:spPr>
          <a:xfrm>
            <a:off x="1193130" y="4059379"/>
            <a:ext cx="1079778" cy="261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7" tIns="45717" rIns="45717" bIns="45717" numCol="1" spcCol="38099" rtlCol="0" anchor="t">
            <a:spAutoFit/>
          </a:bodyPr>
          <a:lstStyle/>
          <a:p>
            <a:pPr algn="ctr" defTabSz="914378"/>
            <a:r>
              <a:rPr lang="zh-CN" altLang="en-US" sz="1100" dirty="0">
                <a:latin typeface="微软雅黑" panose="020B0503020204020204" pitchFamily="34" charset="-122"/>
                <a:ea typeface="微软雅黑" panose="020B0503020204020204" pitchFamily="34" charset="-122"/>
              </a:rPr>
              <a:t>大数据人才实训</a:t>
            </a:r>
          </a:p>
        </p:txBody>
      </p:sp>
      <p:sp>
        <p:nvSpPr>
          <p:cNvPr id="236" name="Freeform 23"/>
          <p:cNvSpPr>
            <a:spLocks noEditPoints="1"/>
          </p:cNvSpPr>
          <p:nvPr/>
        </p:nvSpPr>
        <p:spPr bwMode="auto">
          <a:xfrm>
            <a:off x="1496941" y="3524114"/>
            <a:ext cx="412750" cy="546100"/>
          </a:xfrm>
          <a:custGeom>
            <a:avLst/>
            <a:gdLst>
              <a:gd name="T0" fmla="*/ 5 w 110"/>
              <a:gd name="T1" fmla="*/ 99 h 145"/>
              <a:gd name="T2" fmla="*/ 50 w 110"/>
              <a:gd name="T3" fmla="*/ 107 h 145"/>
              <a:gd name="T4" fmla="*/ 47 w 110"/>
              <a:gd name="T5" fmla="*/ 89 h 145"/>
              <a:gd name="T6" fmla="*/ 63 w 110"/>
              <a:gd name="T7" fmla="*/ 86 h 145"/>
              <a:gd name="T8" fmla="*/ 59 w 110"/>
              <a:gd name="T9" fmla="*/ 96 h 145"/>
              <a:gd name="T10" fmla="*/ 73 w 110"/>
              <a:gd name="T11" fmla="*/ 82 h 145"/>
              <a:gd name="T12" fmla="*/ 110 w 110"/>
              <a:gd name="T13" fmla="*/ 109 h 145"/>
              <a:gd name="T14" fmla="*/ 78 w 110"/>
              <a:gd name="T15" fmla="*/ 37 h 145"/>
              <a:gd name="T16" fmla="*/ 80 w 110"/>
              <a:gd name="T17" fmla="*/ 53 h 145"/>
              <a:gd name="T18" fmla="*/ 63 w 110"/>
              <a:gd name="T19" fmla="*/ 81 h 145"/>
              <a:gd name="T20" fmla="*/ 35 w 110"/>
              <a:gd name="T21" fmla="*/ 65 h 145"/>
              <a:gd name="T22" fmla="*/ 32 w 110"/>
              <a:gd name="T23" fmla="*/ 43 h 145"/>
              <a:gd name="T24" fmla="*/ 78 w 110"/>
              <a:gd name="T25" fmla="*/ 37 h 145"/>
              <a:gd name="T26" fmla="*/ 41 w 110"/>
              <a:gd name="T27" fmla="*/ 43 h 145"/>
              <a:gd name="T28" fmla="*/ 70 w 110"/>
              <a:gd name="T29" fmla="*/ 39 h 145"/>
              <a:gd name="T30" fmla="*/ 71 w 110"/>
              <a:gd name="T31" fmla="*/ 46 h 145"/>
              <a:gd name="T32" fmla="*/ 72 w 110"/>
              <a:gd name="T33" fmla="*/ 48 h 145"/>
              <a:gd name="T34" fmla="*/ 75 w 110"/>
              <a:gd name="T35" fmla="*/ 45 h 145"/>
              <a:gd name="T36" fmla="*/ 73 w 110"/>
              <a:gd name="T37" fmla="*/ 62 h 145"/>
              <a:gd name="T38" fmla="*/ 61 w 110"/>
              <a:gd name="T39" fmla="*/ 77 h 145"/>
              <a:gd name="T40" fmla="*/ 38 w 110"/>
              <a:gd name="T41" fmla="*/ 62 h 145"/>
              <a:gd name="T42" fmla="*/ 33 w 110"/>
              <a:gd name="T43" fmla="*/ 53 h 145"/>
              <a:gd name="T44" fmla="*/ 37 w 110"/>
              <a:gd name="T45" fmla="*/ 47 h 145"/>
              <a:gd name="T46" fmla="*/ 39 w 110"/>
              <a:gd name="T47" fmla="*/ 44 h 145"/>
              <a:gd name="T48" fmla="*/ 63 w 110"/>
              <a:gd name="T49" fmla="*/ 0 h 145"/>
              <a:gd name="T50" fmla="*/ 88 w 110"/>
              <a:gd name="T51" fmla="*/ 15 h 145"/>
              <a:gd name="T52" fmla="*/ 76 w 110"/>
              <a:gd name="T53" fmla="*/ 27 h 145"/>
              <a:gd name="T54" fmla="*/ 32 w 110"/>
              <a:gd name="T55" fmla="*/ 35 h 145"/>
              <a:gd name="T56" fmla="*/ 46 w 110"/>
              <a:gd name="T57" fmla="*/ 15 h 145"/>
              <a:gd name="T58" fmla="*/ 72 w 110"/>
              <a:gd name="T59" fmla="*/ 17 h 145"/>
              <a:gd name="T60" fmla="*/ 45 w 110"/>
              <a:gd name="T61" fmla="*/ 13 h 145"/>
              <a:gd name="T62" fmla="*/ 8 w 110"/>
              <a:gd name="T63" fmla="*/ 9 h 145"/>
              <a:gd name="T64" fmla="*/ 91 w 110"/>
              <a:gd name="T65" fmla="*/ 34 h 145"/>
              <a:gd name="T66" fmla="*/ 92 w 110"/>
              <a:gd name="T67" fmla="*/ 36 h 145"/>
              <a:gd name="T68" fmla="*/ 92 w 110"/>
              <a:gd name="T69" fmla="*/ 39 h 145"/>
              <a:gd name="T70" fmla="*/ 93 w 110"/>
              <a:gd name="T71" fmla="*/ 53 h 145"/>
              <a:gd name="T72" fmla="*/ 88 w 110"/>
              <a:gd name="T73" fmla="*/ 40 h 145"/>
              <a:gd name="T74" fmla="*/ 89 w 110"/>
              <a:gd name="T75" fmla="*/ 37 h 145"/>
              <a:gd name="T76" fmla="*/ 88 w 110"/>
              <a:gd name="T77" fmla="*/ 34 h 145"/>
              <a:gd name="T78" fmla="*/ 89 w 110"/>
              <a:gd name="T79" fmla="*/ 14 h 145"/>
              <a:gd name="T80" fmla="*/ 91 w 110"/>
              <a:gd name="T81" fmla="*/ 15 h 145"/>
              <a:gd name="T82" fmla="*/ 101 w 110"/>
              <a:gd name="T83" fmla="*/ 23 h 145"/>
              <a:gd name="T84" fmla="*/ 91 w 110"/>
              <a:gd name="T85"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145">
                <a:moveTo>
                  <a:pt x="0" y="109"/>
                </a:moveTo>
                <a:cubicBezTo>
                  <a:pt x="1" y="105"/>
                  <a:pt x="3" y="102"/>
                  <a:pt x="5" y="99"/>
                </a:cubicBezTo>
                <a:cubicBezTo>
                  <a:pt x="16" y="85"/>
                  <a:pt x="27" y="90"/>
                  <a:pt x="37" y="82"/>
                </a:cubicBezTo>
                <a:cubicBezTo>
                  <a:pt x="41" y="92"/>
                  <a:pt x="43" y="99"/>
                  <a:pt x="50" y="107"/>
                </a:cubicBezTo>
                <a:cubicBezTo>
                  <a:pt x="51" y="96"/>
                  <a:pt x="51" y="96"/>
                  <a:pt x="51" y="96"/>
                </a:cubicBezTo>
                <a:cubicBezTo>
                  <a:pt x="47" y="89"/>
                  <a:pt x="47" y="89"/>
                  <a:pt x="47" y="89"/>
                </a:cubicBezTo>
                <a:cubicBezTo>
                  <a:pt x="47" y="88"/>
                  <a:pt x="47" y="86"/>
                  <a:pt x="47" y="86"/>
                </a:cubicBezTo>
                <a:cubicBezTo>
                  <a:pt x="51" y="88"/>
                  <a:pt x="59" y="88"/>
                  <a:pt x="63" y="86"/>
                </a:cubicBezTo>
                <a:cubicBezTo>
                  <a:pt x="63" y="87"/>
                  <a:pt x="63" y="88"/>
                  <a:pt x="63" y="88"/>
                </a:cubicBezTo>
                <a:cubicBezTo>
                  <a:pt x="59" y="96"/>
                  <a:pt x="59" y="96"/>
                  <a:pt x="59" y="96"/>
                </a:cubicBezTo>
                <a:cubicBezTo>
                  <a:pt x="60" y="107"/>
                  <a:pt x="60" y="107"/>
                  <a:pt x="60" y="107"/>
                </a:cubicBezTo>
                <a:cubicBezTo>
                  <a:pt x="67" y="99"/>
                  <a:pt x="69" y="91"/>
                  <a:pt x="73" y="82"/>
                </a:cubicBezTo>
                <a:cubicBezTo>
                  <a:pt x="82" y="89"/>
                  <a:pt x="94" y="85"/>
                  <a:pt x="105" y="99"/>
                </a:cubicBezTo>
                <a:cubicBezTo>
                  <a:pt x="107" y="102"/>
                  <a:pt x="109" y="105"/>
                  <a:pt x="110" y="109"/>
                </a:cubicBezTo>
                <a:cubicBezTo>
                  <a:pt x="78" y="144"/>
                  <a:pt x="32" y="145"/>
                  <a:pt x="0" y="109"/>
                </a:cubicBezTo>
                <a:close/>
                <a:moveTo>
                  <a:pt x="78" y="37"/>
                </a:moveTo>
                <a:cubicBezTo>
                  <a:pt x="78" y="39"/>
                  <a:pt x="79" y="41"/>
                  <a:pt x="78" y="43"/>
                </a:cubicBezTo>
                <a:cubicBezTo>
                  <a:pt x="80" y="45"/>
                  <a:pt x="80" y="51"/>
                  <a:pt x="80" y="53"/>
                </a:cubicBezTo>
                <a:cubicBezTo>
                  <a:pt x="80" y="57"/>
                  <a:pt x="79" y="63"/>
                  <a:pt x="75" y="65"/>
                </a:cubicBezTo>
                <a:cubicBezTo>
                  <a:pt x="74" y="71"/>
                  <a:pt x="69" y="77"/>
                  <a:pt x="63" y="81"/>
                </a:cubicBezTo>
                <a:cubicBezTo>
                  <a:pt x="58" y="83"/>
                  <a:pt x="53" y="84"/>
                  <a:pt x="48" y="81"/>
                </a:cubicBezTo>
                <a:cubicBezTo>
                  <a:pt x="42" y="77"/>
                  <a:pt x="36" y="71"/>
                  <a:pt x="35" y="65"/>
                </a:cubicBezTo>
                <a:cubicBezTo>
                  <a:pt x="31" y="63"/>
                  <a:pt x="30" y="57"/>
                  <a:pt x="30" y="53"/>
                </a:cubicBezTo>
                <a:cubicBezTo>
                  <a:pt x="30" y="51"/>
                  <a:pt x="30" y="45"/>
                  <a:pt x="32" y="43"/>
                </a:cubicBezTo>
                <a:cubicBezTo>
                  <a:pt x="31" y="41"/>
                  <a:pt x="31" y="39"/>
                  <a:pt x="32" y="37"/>
                </a:cubicBezTo>
                <a:cubicBezTo>
                  <a:pt x="47" y="33"/>
                  <a:pt x="63" y="33"/>
                  <a:pt x="78" y="37"/>
                </a:cubicBezTo>
                <a:close/>
                <a:moveTo>
                  <a:pt x="39" y="44"/>
                </a:moveTo>
                <a:cubicBezTo>
                  <a:pt x="39" y="42"/>
                  <a:pt x="40" y="42"/>
                  <a:pt x="41" y="43"/>
                </a:cubicBezTo>
                <a:cubicBezTo>
                  <a:pt x="45" y="44"/>
                  <a:pt x="63" y="40"/>
                  <a:pt x="67" y="38"/>
                </a:cubicBezTo>
                <a:cubicBezTo>
                  <a:pt x="68" y="38"/>
                  <a:pt x="69" y="38"/>
                  <a:pt x="70" y="39"/>
                </a:cubicBezTo>
                <a:cubicBezTo>
                  <a:pt x="70" y="39"/>
                  <a:pt x="70" y="40"/>
                  <a:pt x="70" y="40"/>
                </a:cubicBezTo>
                <a:cubicBezTo>
                  <a:pt x="71" y="42"/>
                  <a:pt x="71" y="44"/>
                  <a:pt x="71" y="46"/>
                </a:cubicBezTo>
                <a:cubicBezTo>
                  <a:pt x="71" y="46"/>
                  <a:pt x="71" y="46"/>
                  <a:pt x="71" y="47"/>
                </a:cubicBezTo>
                <a:cubicBezTo>
                  <a:pt x="71" y="48"/>
                  <a:pt x="71" y="48"/>
                  <a:pt x="72" y="48"/>
                </a:cubicBezTo>
                <a:cubicBezTo>
                  <a:pt x="72" y="47"/>
                  <a:pt x="73" y="47"/>
                  <a:pt x="73" y="46"/>
                </a:cubicBezTo>
                <a:cubicBezTo>
                  <a:pt x="73" y="45"/>
                  <a:pt x="74" y="45"/>
                  <a:pt x="75" y="45"/>
                </a:cubicBezTo>
                <a:cubicBezTo>
                  <a:pt x="76" y="45"/>
                  <a:pt x="77" y="48"/>
                  <a:pt x="77" y="53"/>
                </a:cubicBezTo>
                <a:cubicBezTo>
                  <a:pt x="76" y="58"/>
                  <a:pt x="74" y="62"/>
                  <a:pt x="73" y="62"/>
                </a:cubicBezTo>
                <a:cubicBezTo>
                  <a:pt x="73" y="62"/>
                  <a:pt x="72" y="62"/>
                  <a:pt x="72" y="62"/>
                </a:cubicBezTo>
                <a:cubicBezTo>
                  <a:pt x="71" y="69"/>
                  <a:pt x="66" y="74"/>
                  <a:pt x="61" y="77"/>
                </a:cubicBezTo>
                <a:cubicBezTo>
                  <a:pt x="57" y="80"/>
                  <a:pt x="54" y="80"/>
                  <a:pt x="49" y="78"/>
                </a:cubicBezTo>
                <a:cubicBezTo>
                  <a:pt x="44" y="75"/>
                  <a:pt x="39" y="69"/>
                  <a:pt x="38" y="62"/>
                </a:cubicBezTo>
                <a:cubicBezTo>
                  <a:pt x="38" y="62"/>
                  <a:pt x="37" y="62"/>
                  <a:pt x="37" y="62"/>
                </a:cubicBezTo>
                <a:cubicBezTo>
                  <a:pt x="35" y="62"/>
                  <a:pt x="34" y="58"/>
                  <a:pt x="33" y="53"/>
                </a:cubicBezTo>
                <a:cubicBezTo>
                  <a:pt x="33" y="48"/>
                  <a:pt x="34" y="45"/>
                  <a:pt x="35" y="45"/>
                </a:cubicBezTo>
                <a:cubicBezTo>
                  <a:pt x="36" y="45"/>
                  <a:pt x="37" y="45"/>
                  <a:pt x="37" y="47"/>
                </a:cubicBezTo>
                <a:cubicBezTo>
                  <a:pt x="38" y="48"/>
                  <a:pt x="39" y="48"/>
                  <a:pt x="39" y="48"/>
                </a:cubicBezTo>
                <a:cubicBezTo>
                  <a:pt x="39" y="47"/>
                  <a:pt x="39" y="45"/>
                  <a:pt x="39" y="44"/>
                </a:cubicBezTo>
                <a:close/>
                <a:moveTo>
                  <a:pt x="9" y="8"/>
                </a:moveTo>
                <a:cubicBezTo>
                  <a:pt x="63" y="0"/>
                  <a:pt x="63" y="0"/>
                  <a:pt x="63" y="0"/>
                </a:cubicBezTo>
                <a:cubicBezTo>
                  <a:pt x="65" y="0"/>
                  <a:pt x="66" y="0"/>
                  <a:pt x="68" y="1"/>
                </a:cubicBezTo>
                <a:cubicBezTo>
                  <a:pt x="88" y="15"/>
                  <a:pt x="88" y="15"/>
                  <a:pt x="88" y="15"/>
                </a:cubicBezTo>
                <a:cubicBezTo>
                  <a:pt x="88" y="26"/>
                  <a:pt x="88" y="26"/>
                  <a:pt x="88" y="26"/>
                </a:cubicBezTo>
                <a:cubicBezTo>
                  <a:pt x="76" y="27"/>
                  <a:pt x="76" y="27"/>
                  <a:pt x="76" y="27"/>
                </a:cubicBezTo>
                <a:cubicBezTo>
                  <a:pt x="78" y="35"/>
                  <a:pt x="78" y="35"/>
                  <a:pt x="78" y="35"/>
                </a:cubicBezTo>
                <a:cubicBezTo>
                  <a:pt x="63" y="31"/>
                  <a:pt x="47" y="31"/>
                  <a:pt x="32" y="35"/>
                </a:cubicBezTo>
                <a:cubicBezTo>
                  <a:pt x="35" y="21"/>
                  <a:pt x="35" y="21"/>
                  <a:pt x="35" y="21"/>
                </a:cubicBezTo>
                <a:cubicBezTo>
                  <a:pt x="36" y="17"/>
                  <a:pt x="41" y="15"/>
                  <a:pt x="46" y="15"/>
                </a:cubicBezTo>
                <a:cubicBezTo>
                  <a:pt x="52" y="14"/>
                  <a:pt x="58" y="14"/>
                  <a:pt x="64" y="15"/>
                </a:cubicBezTo>
                <a:cubicBezTo>
                  <a:pt x="67" y="15"/>
                  <a:pt x="70" y="16"/>
                  <a:pt x="72" y="17"/>
                </a:cubicBezTo>
                <a:cubicBezTo>
                  <a:pt x="70" y="15"/>
                  <a:pt x="67" y="14"/>
                  <a:pt x="63" y="13"/>
                </a:cubicBezTo>
                <a:cubicBezTo>
                  <a:pt x="56" y="13"/>
                  <a:pt x="51" y="12"/>
                  <a:pt x="45" y="13"/>
                </a:cubicBezTo>
                <a:cubicBezTo>
                  <a:pt x="35" y="14"/>
                  <a:pt x="34" y="18"/>
                  <a:pt x="32" y="25"/>
                </a:cubicBezTo>
                <a:cubicBezTo>
                  <a:pt x="8" y="9"/>
                  <a:pt x="8" y="9"/>
                  <a:pt x="8" y="9"/>
                </a:cubicBezTo>
                <a:cubicBezTo>
                  <a:pt x="7" y="9"/>
                  <a:pt x="7" y="8"/>
                  <a:pt x="9" y="8"/>
                </a:cubicBezTo>
                <a:close/>
                <a:moveTo>
                  <a:pt x="91" y="34"/>
                </a:moveTo>
                <a:cubicBezTo>
                  <a:pt x="91" y="34"/>
                  <a:pt x="92" y="34"/>
                  <a:pt x="92" y="34"/>
                </a:cubicBezTo>
                <a:cubicBezTo>
                  <a:pt x="92" y="36"/>
                  <a:pt x="92" y="36"/>
                  <a:pt x="92" y="36"/>
                </a:cubicBezTo>
                <a:cubicBezTo>
                  <a:pt x="92" y="37"/>
                  <a:pt x="91" y="37"/>
                  <a:pt x="91" y="37"/>
                </a:cubicBezTo>
                <a:cubicBezTo>
                  <a:pt x="92" y="39"/>
                  <a:pt x="92" y="39"/>
                  <a:pt x="92" y="39"/>
                </a:cubicBezTo>
                <a:cubicBezTo>
                  <a:pt x="92" y="40"/>
                  <a:pt x="92" y="40"/>
                  <a:pt x="92" y="40"/>
                </a:cubicBezTo>
                <a:cubicBezTo>
                  <a:pt x="93" y="53"/>
                  <a:pt x="93" y="53"/>
                  <a:pt x="93" y="53"/>
                </a:cubicBezTo>
                <a:cubicBezTo>
                  <a:pt x="93" y="54"/>
                  <a:pt x="87" y="54"/>
                  <a:pt x="87" y="53"/>
                </a:cubicBezTo>
                <a:cubicBezTo>
                  <a:pt x="88" y="40"/>
                  <a:pt x="88" y="40"/>
                  <a:pt x="88" y="40"/>
                </a:cubicBezTo>
                <a:cubicBezTo>
                  <a:pt x="88" y="40"/>
                  <a:pt x="88" y="40"/>
                  <a:pt x="89" y="39"/>
                </a:cubicBezTo>
                <a:cubicBezTo>
                  <a:pt x="89" y="37"/>
                  <a:pt x="89" y="37"/>
                  <a:pt x="89" y="37"/>
                </a:cubicBezTo>
                <a:cubicBezTo>
                  <a:pt x="89" y="37"/>
                  <a:pt x="88" y="37"/>
                  <a:pt x="88" y="36"/>
                </a:cubicBezTo>
                <a:cubicBezTo>
                  <a:pt x="88" y="34"/>
                  <a:pt x="88" y="34"/>
                  <a:pt x="88" y="34"/>
                </a:cubicBezTo>
                <a:cubicBezTo>
                  <a:pt x="88" y="34"/>
                  <a:pt x="89" y="34"/>
                  <a:pt x="89" y="34"/>
                </a:cubicBezTo>
                <a:cubicBezTo>
                  <a:pt x="89" y="14"/>
                  <a:pt x="89" y="14"/>
                  <a:pt x="89" y="14"/>
                </a:cubicBezTo>
                <a:cubicBezTo>
                  <a:pt x="90" y="14"/>
                  <a:pt x="90" y="14"/>
                  <a:pt x="90" y="14"/>
                </a:cubicBezTo>
                <a:cubicBezTo>
                  <a:pt x="91" y="14"/>
                  <a:pt x="91" y="14"/>
                  <a:pt x="91" y="15"/>
                </a:cubicBezTo>
                <a:cubicBezTo>
                  <a:pt x="91" y="17"/>
                  <a:pt x="91" y="17"/>
                  <a:pt x="91" y="17"/>
                </a:cubicBezTo>
                <a:cubicBezTo>
                  <a:pt x="101" y="23"/>
                  <a:pt x="101" y="23"/>
                  <a:pt x="101" y="23"/>
                </a:cubicBezTo>
                <a:cubicBezTo>
                  <a:pt x="102" y="24"/>
                  <a:pt x="101" y="25"/>
                  <a:pt x="101" y="25"/>
                </a:cubicBezTo>
                <a:cubicBezTo>
                  <a:pt x="91" y="26"/>
                  <a:pt x="91" y="26"/>
                  <a:pt x="91" y="26"/>
                </a:cubicBezTo>
                <a:cubicBezTo>
                  <a:pt x="91" y="34"/>
                  <a:pt x="91" y="34"/>
                  <a:pt x="91" y="34"/>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nvGrpSpPr>
          <p:cNvPr id="237" name="组合 236"/>
          <p:cNvGrpSpPr/>
          <p:nvPr/>
        </p:nvGrpSpPr>
        <p:grpSpPr>
          <a:xfrm>
            <a:off x="6365819" y="922025"/>
            <a:ext cx="861770" cy="958304"/>
            <a:chOff x="6558115" y="952747"/>
            <a:chExt cx="861770" cy="958304"/>
          </a:xfrm>
        </p:grpSpPr>
        <p:sp>
          <p:nvSpPr>
            <p:cNvPr id="238" name="TextBox 219"/>
            <p:cNvSpPr txBox="1"/>
            <p:nvPr/>
          </p:nvSpPr>
          <p:spPr>
            <a:xfrm>
              <a:off x="6558115" y="1510946"/>
              <a:ext cx="86177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7" tIns="45717" rIns="45717" bIns="45717" numCol="1" spcCol="38099" rtlCol="0" anchor="t">
              <a:spAutoFit/>
            </a:bodyPr>
            <a:lstStyle/>
            <a:p>
              <a:pPr algn="ctr" defTabSz="914237"/>
              <a:r>
                <a:rPr lang="zh-CN" altLang="en-US" sz="1000" dirty="0">
                  <a:latin typeface="微软雅黑" panose="020B0503020204020204" pitchFamily="34" charset="-122"/>
                  <a:ea typeface="微软雅黑" panose="020B0503020204020204" pitchFamily="34" charset="-122"/>
                </a:rPr>
                <a:t>公共资源使用</a:t>
              </a:r>
              <a:endParaRPr lang="en-US" altLang="zh-CN" sz="1000" dirty="0">
                <a:latin typeface="微软雅黑" panose="020B0503020204020204" pitchFamily="34" charset="-122"/>
                <a:ea typeface="微软雅黑" panose="020B0503020204020204" pitchFamily="34" charset="-122"/>
              </a:endParaRPr>
            </a:p>
            <a:p>
              <a:pPr algn="ctr" defTabSz="914237"/>
              <a:r>
                <a:rPr lang="zh-CN" altLang="en-US" sz="1000" dirty="0">
                  <a:latin typeface="微软雅黑" panose="020B0503020204020204" pitchFamily="34" charset="-122"/>
                  <a:ea typeface="微软雅黑" panose="020B0503020204020204" pitchFamily="34" charset="-122"/>
                </a:rPr>
                <a:t>分析及预测</a:t>
              </a:r>
            </a:p>
          </p:txBody>
        </p:sp>
        <p:grpSp>
          <p:nvGrpSpPr>
            <p:cNvPr id="239" name="组合 238"/>
            <p:cNvGrpSpPr/>
            <p:nvPr/>
          </p:nvGrpSpPr>
          <p:grpSpPr>
            <a:xfrm>
              <a:off x="6643954" y="952747"/>
              <a:ext cx="676275" cy="482601"/>
              <a:chOff x="6094413" y="2478088"/>
              <a:chExt cx="676275" cy="482601"/>
            </a:xfrm>
          </p:grpSpPr>
          <p:sp>
            <p:nvSpPr>
              <p:cNvPr id="240" name="Freeform 52"/>
              <p:cNvSpPr>
                <a:spLocks/>
              </p:cNvSpPr>
              <p:nvPr/>
            </p:nvSpPr>
            <p:spPr bwMode="auto">
              <a:xfrm>
                <a:off x="6192838" y="2697163"/>
                <a:ext cx="176213" cy="71438"/>
              </a:xfrm>
              <a:custGeom>
                <a:avLst/>
                <a:gdLst>
                  <a:gd name="T0" fmla="*/ 23 w 47"/>
                  <a:gd name="T1" fmla="*/ 0 h 19"/>
                  <a:gd name="T2" fmla="*/ 0 w 47"/>
                  <a:gd name="T3" fmla="*/ 18 h 19"/>
                  <a:gd name="T4" fmla="*/ 1 w 47"/>
                  <a:gd name="T5" fmla="*/ 18 h 19"/>
                  <a:gd name="T6" fmla="*/ 23 w 47"/>
                  <a:gd name="T7" fmla="*/ 1 h 19"/>
                  <a:gd name="T8" fmla="*/ 45 w 47"/>
                  <a:gd name="T9" fmla="*/ 19 h 19"/>
                  <a:gd name="T10" fmla="*/ 47 w 47"/>
                  <a:gd name="T11" fmla="*/ 19 h 19"/>
                  <a:gd name="T12" fmla="*/ 23 w 4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47" h="19">
                    <a:moveTo>
                      <a:pt x="23" y="0"/>
                    </a:moveTo>
                    <a:cubicBezTo>
                      <a:pt x="12" y="0"/>
                      <a:pt x="3" y="8"/>
                      <a:pt x="0" y="18"/>
                    </a:cubicBezTo>
                    <a:cubicBezTo>
                      <a:pt x="1" y="18"/>
                      <a:pt x="1" y="18"/>
                      <a:pt x="1" y="18"/>
                    </a:cubicBezTo>
                    <a:cubicBezTo>
                      <a:pt x="5" y="8"/>
                      <a:pt x="13" y="1"/>
                      <a:pt x="23" y="1"/>
                    </a:cubicBezTo>
                    <a:cubicBezTo>
                      <a:pt x="33" y="1"/>
                      <a:pt x="42" y="8"/>
                      <a:pt x="45" y="19"/>
                    </a:cubicBezTo>
                    <a:cubicBezTo>
                      <a:pt x="47" y="19"/>
                      <a:pt x="47" y="19"/>
                      <a:pt x="47" y="19"/>
                    </a:cubicBezTo>
                    <a:cubicBezTo>
                      <a:pt x="44" y="8"/>
                      <a:pt x="34" y="0"/>
                      <a:pt x="23" y="0"/>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41" name="Freeform 53"/>
              <p:cNvSpPr>
                <a:spLocks noEditPoints="1"/>
              </p:cNvSpPr>
              <p:nvPr/>
            </p:nvSpPr>
            <p:spPr bwMode="auto">
              <a:xfrm>
                <a:off x="6162676" y="2478088"/>
                <a:ext cx="533400" cy="328613"/>
              </a:xfrm>
              <a:custGeom>
                <a:avLst/>
                <a:gdLst>
                  <a:gd name="T0" fmla="*/ 137 w 142"/>
                  <a:gd name="T1" fmla="*/ 50 h 87"/>
                  <a:gd name="T2" fmla="*/ 127 w 142"/>
                  <a:gd name="T3" fmla="*/ 27 h 87"/>
                  <a:gd name="T4" fmla="*/ 121 w 142"/>
                  <a:gd name="T5" fmla="*/ 18 h 87"/>
                  <a:gd name="T6" fmla="*/ 115 w 142"/>
                  <a:gd name="T7" fmla="*/ 12 h 87"/>
                  <a:gd name="T8" fmla="*/ 113 w 142"/>
                  <a:gd name="T9" fmla="*/ 0 h 87"/>
                  <a:gd name="T10" fmla="*/ 112 w 142"/>
                  <a:gd name="T11" fmla="*/ 12 h 87"/>
                  <a:gd name="T12" fmla="*/ 111 w 142"/>
                  <a:gd name="T13" fmla="*/ 18 h 87"/>
                  <a:gd name="T14" fmla="*/ 105 w 142"/>
                  <a:gd name="T15" fmla="*/ 27 h 87"/>
                  <a:gd name="T16" fmla="*/ 99 w 142"/>
                  <a:gd name="T17" fmla="*/ 44 h 87"/>
                  <a:gd name="T18" fmla="*/ 2 w 142"/>
                  <a:gd name="T19" fmla="*/ 75 h 87"/>
                  <a:gd name="T20" fmla="*/ 0 w 142"/>
                  <a:gd name="T21" fmla="*/ 87 h 87"/>
                  <a:gd name="T22" fmla="*/ 10 w 142"/>
                  <a:gd name="T23" fmla="*/ 76 h 87"/>
                  <a:gd name="T24" fmla="*/ 51 w 142"/>
                  <a:gd name="T25" fmla="*/ 76 h 87"/>
                  <a:gd name="T26" fmla="*/ 59 w 142"/>
                  <a:gd name="T27" fmla="*/ 87 h 87"/>
                  <a:gd name="T28" fmla="*/ 79 w 142"/>
                  <a:gd name="T29" fmla="*/ 60 h 87"/>
                  <a:gd name="T30" fmla="*/ 99 w 142"/>
                  <a:gd name="T31" fmla="*/ 75 h 87"/>
                  <a:gd name="T32" fmla="*/ 142 w 142"/>
                  <a:gd name="T33" fmla="*/ 87 h 87"/>
                  <a:gd name="T34" fmla="*/ 137 w 142"/>
                  <a:gd name="T35" fmla="*/ 75 h 87"/>
                  <a:gd name="T36" fmla="*/ 86 w 142"/>
                  <a:gd name="T37" fmla="*/ 51 h 87"/>
                  <a:gd name="T38" fmla="*/ 86 w 142"/>
                  <a:gd name="T39" fmla="*/ 55 h 87"/>
                  <a:gd name="T40" fmla="*/ 68 w 142"/>
                  <a:gd name="T41" fmla="*/ 53 h 87"/>
                  <a:gd name="T42" fmla="*/ 22 w 142"/>
                  <a:gd name="T43" fmla="*/ 51 h 87"/>
                  <a:gd name="T44" fmla="*/ 41 w 142"/>
                  <a:gd name="T45" fmla="*/ 53 h 87"/>
                  <a:gd name="T46" fmla="*/ 22 w 142"/>
                  <a:gd name="T47" fmla="*/ 55 h 87"/>
                  <a:gd name="T48" fmla="*/ 22 w 142"/>
                  <a:gd name="T49" fmla="*/ 51 h 87"/>
                  <a:gd name="T50" fmla="*/ 30 w 142"/>
                  <a:gd name="T51" fmla="*/ 58 h 87"/>
                  <a:gd name="T52" fmla="*/ 8 w 142"/>
                  <a:gd name="T53" fmla="*/ 75 h 87"/>
                  <a:gd name="T54" fmla="*/ 53 w 142"/>
                  <a:gd name="T55" fmla="*/ 75 h 87"/>
                  <a:gd name="T56" fmla="*/ 101 w 142"/>
                  <a:gd name="T57" fmla="*/ 75 h 87"/>
                  <a:gd name="T58" fmla="*/ 58 w 142"/>
                  <a:gd name="T59" fmla="*/ 75 h 87"/>
                  <a:gd name="T60" fmla="*/ 80 w 142"/>
                  <a:gd name="T61" fmla="*/ 57 h 87"/>
                  <a:gd name="T62" fmla="*/ 101 w 142"/>
                  <a:gd name="T63" fmla="*/ 75 h 87"/>
                  <a:gd name="T64" fmla="*/ 107 w 142"/>
                  <a:gd name="T65" fmla="*/ 36 h 87"/>
                  <a:gd name="T66" fmla="*/ 119 w 142"/>
                  <a:gd name="T67" fmla="*/ 36 h 87"/>
                  <a:gd name="T68" fmla="*/ 132 w 142"/>
                  <a:gd name="T69" fmla="*/ 78 h 87"/>
                  <a:gd name="T70" fmla="*/ 128 w 142"/>
                  <a:gd name="T71" fmla="*/ 74 h 87"/>
                  <a:gd name="T72" fmla="*/ 132 w 142"/>
                  <a:gd name="T73" fmla="*/ 78 h 87"/>
                  <a:gd name="T74" fmla="*/ 128 w 142"/>
                  <a:gd name="T75" fmla="*/ 72 h 87"/>
                  <a:gd name="T76" fmla="*/ 132 w 142"/>
                  <a:gd name="T77" fmla="*/ 68 h 87"/>
                  <a:gd name="T78" fmla="*/ 132 w 142"/>
                  <a:gd name="T79" fmla="*/ 65 h 87"/>
                  <a:gd name="T80" fmla="*/ 128 w 142"/>
                  <a:gd name="T81" fmla="*/ 61 h 87"/>
                  <a:gd name="T82" fmla="*/ 132 w 142"/>
                  <a:gd name="T83" fmla="*/ 65 h 87"/>
                  <a:gd name="T84" fmla="*/ 128 w 142"/>
                  <a:gd name="T85" fmla="*/ 58 h 87"/>
                  <a:gd name="T86" fmla="*/ 132 w 142"/>
                  <a:gd name="T87" fmla="*/ 5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87">
                    <a:moveTo>
                      <a:pt x="137" y="75"/>
                    </a:moveTo>
                    <a:cubicBezTo>
                      <a:pt x="137" y="50"/>
                      <a:pt x="137" y="50"/>
                      <a:pt x="137" y="50"/>
                    </a:cubicBezTo>
                    <a:cubicBezTo>
                      <a:pt x="127" y="50"/>
                      <a:pt x="127" y="50"/>
                      <a:pt x="127" y="50"/>
                    </a:cubicBezTo>
                    <a:cubicBezTo>
                      <a:pt x="127" y="27"/>
                      <a:pt x="127" y="27"/>
                      <a:pt x="127" y="27"/>
                    </a:cubicBezTo>
                    <a:cubicBezTo>
                      <a:pt x="121" y="27"/>
                      <a:pt x="121" y="27"/>
                      <a:pt x="121" y="27"/>
                    </a:cubicBezTo>
                    <a:cubicBezTo>
                      <a:pt x="121" y="18"/>
                      <a:pt x="121" y="18"/>
                      <a:pt x="121" y="18"/>
                    </a:cubicBezTo>
                    <a:cubicBezTo>
                      <a:pt x="115" y="18"/>
                      <a:pt x="115" y="18"/>
                      <a:pt x="115" y="18"/>
                    </a:cubicBezTo>
                    <a:cubicBezTo>
                      <a:pt x="115" y="12"/>
                      <a:pt x="115" y="12"/>
                      <a:pt x="115" y="12"/>
                    </a:cubicBezTo>
                    <a:cubicBezTo>
                      <a:pt x="113" y="12"/>
                      <a:pt x="113" y="12"/>
                      <a:pt x="113" y="12"/>
                    </a:cubicBezTo>
                    <a:cubicBezTo>
                      <a:pt x="113" y="0"/>
                      <a:pt x="113" y="0"/>
                      <a:pt x="113" y="0"/>
                    </a:cubicBezTo>
                    <a:cubicBezTo>
                      <a:pt x="112" y="0"/>
                      <a:pt x="112" y="0"/>
                      <a:pt x="112" y="0"/>
                    </a:cubicBezTo>
                    <a:cubicBezTo>
                      <a:pt x="112" y="12"/>
                      <a:pt x="112" y="12"/>
                      <a:pt x="112" y="12"/>
                    </a:cubicBezTo>
                    <a:cubicBezTo>
                      <a:pt x="111" y="12"/>
                      <a:pt x="111" y="12"/>
                      <a:pt x="111" y="12"/>
                    </a:cubicBezTo>
                    <a:cubicBezTo>
                      <a:pt x="111" y="18"/>
                      <a:pt x="111" y="18"/>
                      <a:pt x="111" y="18"/>
                    </a:cubicBezTo>
                    <a:cubicBezTo>
                      <a:pt x="105" y="18"/>
                      <a:pt x="105" y="18"/>
                      <a:pt x="105" y="18"/>
                    </a:cubicBezTo>
                    <a:cubicBezTo>
                      <a:pt x="105" y="27"/>
                      <a:pt x="105" y="27"/>
                      <a:pt x="105" y="27"/>
                    </a:cubicBezTo>
                    <a:cubicBezTo>
                      <a:pt x="99" y="27"/>
                      <a:pt x="99" y="27"/>
                      <a:pt x="99" y="27"/>
                    </a:cubicBezTo>
                    <a:cubicBezTo>
                      <a:pt x="99" y="44"/>
                      <a:pt x="99" y="44"/>
                      <a:pt x="99" y="44"/>
                    </a:cubicBezTo>
                    <a:cubicBezTo>
                      <a:pt x="2" y="44"/>
                      <a:pt x="2" y="44"/>
                      <a:pt x="2" y="44"/>
                    </a:cubicBezTo>
                    <a:cubicBezTo>
                      <a:pt x="2" y="75"/>
                      <a:pt x="2" y="75"/>
                      <a:pt x="2" y="75"/>
                    </a:cubicBezTo>
                    <a:cubicBezTo>
                      <a:pt x="0" y="75"/>
                      <a:pt x="0" y="75"/>
                      <a:pt x="0" y="75"/>
                    </a:cubicBezTo>
                    <a:cubicBezTo>
                      <a:pt x="0" y="87"/>
                      <a:pt x="0" y="87"/>
                      <a:pt x="0" y="87"/>
                    </a:cubicBezTo>
                    <a:cubicBezTo>
                      <a:pt x="10" y="87"/>
                      <a:pt x="10" y="87"/>
                      <a:pt x="10" y="87"/>
                    </a:cubicBezTo>
                    <a:cubicBezTo>
                      <a:pt x="10" y="76"/>
                      <a:pt x="10" y="76"/>
                      <a:pt x="10" y="76"/>
                    </a:cubicBezTo>
                    <a:cubicBezTo>
                      <a:pt x="13" y="67"/>
                      <a:pt x="21" y="60"/>
                      <a:pt x="30" y="60"/>
                    </a:cubicBezTo>
                    <a:cubicBezTo>
                      <a:pt x="40" y="60"/>
                      <a:pt x="48" y="67"/>
                      <a:pt x="51" y="76"/>
                    </a:cubicBezTo>
                    <a:cubicBezTo>
                      <a:pt x="51" y="87"/>
                      <a:pt x="51" y="87"/>
                      <a:pt x="51" y="87"/>
                    </a:cubicBezTo>
                    <a:cubicBezTo>
                      <a:pt x="59" y="87"/>
                      <a:pt x="59" y="87"/>
                      <a:pt x="59" y="87"/>
                    </a:cubicBezTo>
                    <a:cubicBezTo>
                      <a:pt x="59" y="75"/>
                      <a:pt x="59" y="75"/>
                      <a:pt x="59" y="75"/>
                    </a:cubicBezTo>
                    <a:cubicBezTo>
                      <a:pt x="63" y="66"/>
                      <a:pt x="70" y="60"/>
                      <a:pt x="79" y="60"/>
                    </a:cubicBezTo>
                    <a:cubicBezTo>
                      <a:pt x="88" y="60"/>
                      <a:pt x="96" y="66"/>
                      <a:pt x="99" y="75"/>
                    </a:cubicBezTo>
                    <a:cubicBezTo>
                      <a:pt x="99" y="75"/>
                      <a:pt x="99" y="75"/>
                      <a:pt x="99" y="75"/>
                    </a:cubicBezTo>
                    <a:cubicBezTo>
                      <a:pt x="99" y="87"/>
                      <a:pt x="99" y="87"/>
                      <a:pt x="99" y="87"/>
                    </a:cubicBezTo>
                    <a:cubicBezTo>
                      <a:pt x="142" y="87"/>
                      <a:pt x="142" y="87"/>
                      <a:pt x="142" y="87"/>
                    </a:cubicBezTo>
                    <a:cubicBezTo>
                      <a:pt x="142" y="75"/>
                      <a:pt x="142" y="75"/>
                      <a:pt x="142" y="75"/>
                    </a:cubicBezTo>
                    <a:lnTo>
                      <a:pt x="137" y="75"/>
                    </a:lnTo>
                    <a:close/>
                    <a:moveTo>
                      <a:pt x="69" y="51"/>
                    </a:moveTo>
                    <a:cubicBezTo>
                      <a:pt x="86" y="51"/>
                      <a:pt x="86" y="51"/>
                      <a:pt x="86" y="51"/>
                    </a:cubicBezTo>
                    <a:cubicBezTo>
                      <a:pt x="87" y="51"/>
                      <a:pt x="88" y="52"/>
                      <a:pt x="88" y="53"/>
                    </a:cubicBezTo>
                    <a:cubicBezTo>
                      <a:pt x="88" y="54"/>
                      <a:pt x="87" y="55"/>
                      <a:pt x="86" y="55"/>
                    </a:cubicBezTo>
                    <a:cubicBezTo>
                      <a:pt x="69" y="55"/>
                      <a:pt x="69" y="55"/>
                      <a:pt x="69" y="55"/>
                    </a:cubicBezTo>
                    <a:cubicBezTo>
                      <a:pt x="69" y="55"/>
                      <a:pt x="68" y="54"/>
                      <a:pt x="68" y="53"/>
                    </a:cubicBezTo>
                    <a:cubicBezTo>
                      <a:pt x="68" y="52"/>
                      <a:pt x="69" y="51"/>
                      <a:pt x="69" y="51"/>
                    </a:cubicBezTo>
                    <a:close/>
                    <a:moveTo>
                      <a:pt x="22" y="51"/>
                    </a:moveTo>
                    <a:cubicBezTo>
                      <a:pt x="39" y="51"/>
                      <a:pt x="39" y="51"/>
                      <a:pt x="39" y="51"/>
                    </a:cubicBezTo>
                    <a:cubicBezTo>
                      <a:pt x="40" y="51"/>
                      <a:pt x="41" y="52"/>
                      <a:pt x="41" y="53"/>
                    </a:cubicBezTo>
                    <a:cubicBezTo>
                      <a:pt x="41" y="54"/>
                      <a:pt x="40" y="55"/>
                      <a:pt x="39" y="55"/>
                    </a:cubicBezTo>
                    <a:cubicBezTo>
                      <a:pt x="22" y="55"/>
                      <a:pt x="22" y="55"/>
                      <a:pt x="22" y="55"/>
                    </a:cubicBezTo>
                    <a:cubicBezTo>
                      <a:pt x="22" y="55"/>
                      <a:pt x="21" y="54"/>
                      <a:pt x="21" y="53"/>
                    </a:cubicBezTo>
                    <a:cubicBezTo>
                      <a:pt x="21" y="52"/>
                      <a:pt x="22" y="51"/>
                      <a:pt x="22" y="51"/>
                    </a:cubicBezTo>
                    <a:close/>
                    <a:moveTo>
                      <a:pt x="52" y="75"/>
                    </a:moveTo>
                    <a:cubicBezTo>
                      <a:pt x="48" y="65"/>
                      <a:pt x="40" y="58"/>
                      <a:pt x="30" y="58"/>
                    </a:cubicBezTo>
                    <a:cubicBezTo>
                      <a:pt x="21" y="58"/>
                      <a:pt x="13" y="65"/>
                      <a:pt x="9" y="75"/>
                    </a:cubicBezTo>
                    <a:cubicBezTo>
                      <a:pt x="8" y="75"/>
                      <a:pt x="8" y="75"/>
                      <a:pt x="8" y="75"/>
                    </a:cubicBezTo>
                    <a:cubicBezTo>
                      <a:pt x="11" y="65"/>
                      <a:pt x="20" y="57"/>
                      <a:pt x="30" y="57"/>
                    </a:cubicBezTo>
                    <a:cubicBezTo>
                      <a:pt x="41" y="57"/>
                      <a:pt x="50" y="65"/>
                      <a:pt x="53" y="75"/>
                    </a:cubicBezTo>
                    <a:lnTo>
                      <a:pt x="52" y="75"/>
                    </a:lnTo>
                    <a:close/>
                    <a:moveTo>
                      <a:pt x="101" y="75"/>
                    </a:moveTo>
                    <a:cubicBezTo>
                      <a:pt x="97" y="65"/>
                      <a:pt x="89" y="58"/>
                      <a:pt x="79" y="58"/>
                    </a:cubicBezTo>
                    <a:cubicBezTo>
                      <a:pt x="70" y="58"/>
                      <a:pt x="62" y="65"/>
                      <a:pt x="58" y="75"/>
                    </a:cubicBezTo>
                    <a:cubicBezTo>
                      <a:pt x="57" y="75"/>
                      <a:pt x="57" y="75"/>
                      <a:pt x="57" y="75"/>
                    </a:cubicBezTo>
                    <a:cubicBezTo>
                      <a:pt x="60" y="65"/>
                      <a:pt x="69" y="57"/>
                      <a:pt x="80" y="57"/>
                    </a:cubicBezTo>
                    <a:cubicBezTo>
                      <a:pt x="90" y="57"/>
                      <a:pt x="99" y="65"/>
                      <a:pt x="102" y="75"/>
                    </a:cubicBezTo>
                    <a:lnTo>
                      <a:pt x="101" y="75"/>
                    </a:lnTo>
                    <a:close/>
                    <a:moveTo>
                      <a:pt x="113" y="43"/>
                    </a:moveTo>
                    <a:cubicBezTo>
                      <a:pt x="110" y="43"/>
                      <a:pt x="107" y="40"/>
                      <a:pt x="107" y="36"/>
                    </a:cubicBezTo>
                    <a:cubicBezTo>
                      <a:pt x="107" y="33"/>
                      <a:pt x="110" y="30"/>
                      <a:pt x="113" y="30"/>
                    </a:cubicBezTo>
                    <a:cubicBezTo>
                      <a:pt x="117" y="30"/>
                      <a:pt x="119" y="33"/>
                      <a:pt x="119" y="36"/>
                    </a:cubicBezTo>
                    <a:cubicBezTo>
                      <a:pt x="119" y="40"/>
                      <a:pt x="117" y="43"/>
                      <a:pt x="113" y="43"/>
                    </a:cubicBezTo>
                    <a:close/>
                    <a:moveTo>
                      <a:pt x="132" y="78"/>
                    </a:moveTo>
                    <a:cubicBezTo>
                      <a:pt x="128" y="78"/>
                      <a:pt x="128" y="78"/>
                      <a:pt x="128" y="78"/>
                    </a:cubicBezTo>
                    <a:cubicBezTo>
                      <a:pt x="128" y="74"/>
                      <a:pt x="128" y="74"/>
                      <a:pt x="128" y="74"/>
                    </a:cubicBezTo>
                    <a:cubicBezTo>
                      <a:pt x="132" y="74"/>
                      <a:pt x="132" y="74"/>
                      <a:pt x="132" y="74"/>
                    </a:cubicBezTo>
                    <a:lnTo>
                      <a:pt x="132" y="78"/>
                    </a:lnTo>
                    <a:close/>
                    <a:moveTo>
                      <a:pt x="132" y="72"/>
                    </a:moveTo>
                    <a:cubicBezTo>
                      <a:pt x="128" y="72"/>
                      <a:pt x="128" y="72"/>
                      <a:pt x="128" y="72"/>
                    </a:cubicBezTo>
                    <a:cubicBezTo>
                      <a:pt x="128" y="68"/>
                      <a:pt x="128" y="68"/>
                      <a:pt x="128" y="68"/>
                    </a:cubicBezTo>
                    <a:cubicBezTo>
                      <a:pt x="132" y="68"/>
                      <a:pt x="132" y="68"/>
                      <a:pt x="132" y="68"/>
                    </a:cubicBezTo>
                    <a:lnTo>
                      <a:pt x="132" y="72"/>
                    </a:lnTo>
                    <a:close/>
                    <a:moveTo>
                      <a:pt x="132" y="65"/>
                    </a:moveTo>
                    <a:cubicBezTo>
                      <a:pt x="128" y="65"/>
                      <a:pt x="128" y="65"/>
                      <a:pt x="128" y="65"/>
                    </a:cubicBezTo>
                    <a:cubicBezTo>
                      <a:pt x="128" y="61"/>
                      <a:pt x="128" y="61"/>
                      <a:pt x="128" y="61"/>
                    </a:cubicBezTo>
                    <a:cubicBezTo>
                      <a:pt x="132" y="61"/>
                      <a:pt x="132" y="61"/>
                      <a:pt x="132" y="61"/>
                    </a:cubicBezTo>
                    <a:lnTo>
                      <a:pt x="132" y="65"/>
                    </a:lnTo>
                    <a:close/>
                    <a:moveTo>
                      <a:pt x="132" y="58"/>
                    </a:moveTo>
                    <a:cubicBezTo>
                      <a:pt x="128" y="58"/>
                      <a:pt x="128" y="58"/>
                      <a:pt x="128" y="58"/>
                    </a:cubicBezTo>
                    <a:cubicBezTo>
                      <a:pt x="128" y="54"/>
                      <a:pt x="128" y="54"/>
                      <a:pt x="128" y="54"/>
                    </a:cubicBezTo>
                    <a:cubicBezTo>
                      <a:pt x="132" y="54"/>
                      <a:pt x="132" y="54"/>
                      <a:pt x="132" y="54"/>
                    </a:cubicBezTo>
                    <a:lnTo>
                      <a:pt x="132" y="5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42" name="Freeform 54"/>
              <p:cNvSpPr>
                <a:spLocks/>
              </p:cNvSpPr>
              <p:nvPr/>
            </p:nvSpPr>
            <p:spPr bwMode="auto">
              <a:xfrm>
                <a:off x="6184901" y="2768601"/>
                <a:ext cx="101600" cy="139700"/>
              </a:xfrm>
              <a:custGeom>
                <a:avLst/>
                <a:gdLst>
                  <a:gd name="T0" fmla="*/ 19 w 64"/>
                  <a:gd name="T1" fmla="*/ 54 h 88"/>
                  <a:gd name="T2" fmla="*/ 14 w 64"/>
                  <a:gd name="T3" fmla="*/ 52 h 88"/>
                  <a:gd name="T4" fmla="*/ 28 w 64"/>
                  <a:gd name="T5" fmla="*/ 52 h 88"/>
                  <a:gd name="T6" fmla="*/ 28 w 64"/>
                  <a:gd name="T7" fmla="*/ 88 h 88"/>
                  <a:gd name="T8" fmla="*/ 33 w 64"/>
                  <a:gd name="T9" fmla="*/ 88 h 88"/>
                  <a:gd name="T10" fmla="*/ 33 w 64"/>
                  <a:gd name="T11" fmla="*/ 52 h 88"/>
                  <a:gd name="T12" fmla="*/ 38 w 64"/>
                  <a:gd name="T13" fmla="*/ 52 h 88"/>
                  <a:gd name="T14" fmla="*/ 38 w 64"/>
                  <a:gd name="T15" fmla="*/ 38 h 88"/>
                  <a:gd name="T16" fmla="*/ 33 w 64"/>
                  <a:gd name="T17" fmla="*/ 38 h 88"/>
                  <a:gd name="T18" fmla="*/ 33 w 64"/>
                  <a:gd name="T19" fmla="*/ 21 h 88"/>
                  <a:gd name="T20" fmla="*/ 47 w 64"/>
                  <a:gd name="T21" fmla="*/ 21 h 88"/>
                  <a:gd name="T22" fmla="*/ 45 w 64"/>
                  <a:gd name="T23" fmla="*/ 24 h 88"/>
                  <a:gd name="T24" fmla="*/ 52 w 64"/>
                  <a:gd name="T25" fmla="*/ 24 h 88"/>
                  <a:gd name="T26" fmla="*/ 64 w 64"/>
                  <a:gd name="T27" fmla="*/ 14 h 88"/>
                  <a:gd name="T28" fmla="*/ 52 w 64"/>
                  <a:gd name="T29" fmla="*/ 5 h 88"/>
                  <a:gd name="T30" fmla="*/ 45 w 64"/>
                  <a:gd name="T31" fmla="*/ 5 h 88"/>
                  <a:gd name="T32" fmla="*/ 47 w 64"/>
                  <a:gd name="T33" fmla="*/ 7 h 88"/>
                  <a:gd name="T34" fmla="*/ 33 w 64"/>
                  <a:gd name="T35" fmla="*/ 7 h 88"/>
                  <a:gd name="T36" fmla="*/ 33 w 64"/>
                  <a:gd name="T37" fmla="*/ 0 h 88"/>
                  <a:gd name="T38" fmla="*/ 28 w 64"/>
                  <a:gd name="T39" fmla="*/ 0 h 88"/>
                  <a:gd name="T40" fmla="*/ 28 w 64"/>
                  <a:gd name="T41" fmla="*/ 7 h 88"/>
                  <a:gd name="T42" fmla="*/ 24 w 64"/>
                  <a:gd name="T43" fmla="*/ 7 h 88"/>
                  <a:gd name="T44" fmla="*/ 24 w 64"/>
                  <a:gd name="T45" fmla="*/ 21 h 88"/>
                  <a:gd name="T46" fmla="*/ 28 w 64"/>
                  <a:gd name="T47" fmla="*/ 21 h 88"/>
                  <a:gd name="T48" fmla="*/ 28 w 64"/>
                  <a:gd name="T49" fmla="*/ 38 h 88"/>
                  <a:gd name="T50" fmla="*/ 14 w 64"/>
                  <a:gd name="T51" fmla="*/ 38 h 88"/>
                  <a:gd name="T52" fmla="*/ 19 w 64"/>
                  <a:gd name="T53" fmla="*/ 35 h 88"/>
                  <a:gd name="T54" fmla="*/ 9 w 64"/>
                  <a:gd name="T55" fmla="*/ 35 h 88"/>
                  <a:gd name="T56" fmla="*/ 0 w 64"/>
                  <a:gd name="T57" fmla="*/ 45 h 88"/>
                  <a:gd name="T58" fmla="*/ 9 w 64"/>
                  <a:gd name="T59" fmla="*/ 54 h 88"/>
                  <a:gd name="T60" fmla="*/ 19 w 64"/>
                  <a:gd name="T61"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88">
                    <a:moveTo>
                      <a:pt x="19" y="54"/>
                    </a:moveTo>
                    <a:lnTo>
                      <a:pt x="14" y="52"/>
                    </a:lnTo>
                    <a:lnTo>
                      <a:pt x="28" y="52"/>
                    </a:lnTo>
                    <a:lnTo>
                      <a:pt x="28" y="88"/>
                    </a:lnTo>
                    <a:lnTo>
                      <a:pt x="33" y="88"/>
                    </a:lnTo>
                    <a:lnTo>
                      <a:pt x="33" y="52"/>
                    </a:lnTo>
                    <a:lnTo>
                      <a:pt x="38" y="52"/>
                    </a:lnTo>
                    <a:lnTo>
                      <a:pt x="38" y="38"/>
                    </a:lnTo>
                    <a:lnTo>
                      <a:pt x="33" y="38"/>
                    </a:lnTo>
                    <a:lnTo>
                      <a:pt x="33" y="21"/>
                    </a:lnTo>
                    <a:lnTo>
                      <a:pt x="47" y="21"/>
                    </a:lnTo>
                    <a:lnTo>
                      <a:pt x="45" y="24"/>
                    </a:lnTo>
                    <a:lnTo>
                      <a:pt x="52" y="24"/>
                    </a:lnTo>
                    <a:lnTo>
                      <a:pt x="64" y="14"/>
                    </a:lnTo>
                    <a:lnTo>
                      <a:pt x="52" y="5"/>
                    </a:lnTo>
                    <a:lnTo>
                      <a:pt x="45" y="5"/>
                    </a:lnTo>
                    <a:lnTo>
                      <a:pt x="47" y="7"/>
                    </a:lnTo>
                    <a:lnTo>
                      <a:pt x="33" y="7"/>
                    </a:lnTo>
                    <a:lnTo>
                      <a:pt x="33" y="0"/>
                    </a:lnTo>
                    <a:lnTo>
                      <a:pt x="28" y="0"/>
                    </a:lnTo>
                    <a:lnTo>
                      <a:pt x="28" y="7"/>
                    </a:lnTo>
                    <a:lnTo>
                      <a:pt x="24" y="7"/>
                    </a:lnTo>
                    <a:lnTo>
                      <a:pt x="24" y="21"/>
                    </a:lnTo>
                    <a:lnTo>
                      <a:pt x="28" y="21"/>
                    </a:lnTo>
                    <a:lnTo>
                      <a:pt x="28" y="38"/>
                    </a:lnTo>
                    <a:lnTo>
                      <a:pt x="14" y="38"/>
                    </a:lnTo>
                    <a:lnTo>
                      <a:pt x="19" y="35"/>
                    </a:lnTo>
                    <a:lnTo>
                      <a:pt x="9" y="35"/>
                    </a:lnTo>
                    <a:lnTo>
                      <a:pt x="0" y="45"/>
                    </a:lnTo>
                    <a:lnTo>
                      <a:pt x="9" y="54"/>
                    </a:lnTo>
                    <a:lnTo>
                      <a:pt x="19"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43" name="Freeform 55"/>
              <p:cNvSpPr>
                <a:spLocks/>
              </p:cNvSpPr>
              <p:nvPr/>
            </p:nvSpPr>
            <p:spPr bwMode="auto">
              <a:xfrm>
                <a:off x="6188076" y="2892426"/>
                <a:ext cx="90488" cy="26988"/>
              </a:xfrm>
              <a:custGeom>
                <a:avLst/>
                <a:gdLst>
                  <a:gd name="T0" fmla="*/ 20 w 24"/>
                  <a:gd name="T1" fmla="*/ 1 h 7"/>
                  <a:gd name="T2" fmla="*/ 17 w 24"/>
                  <a:gd name="T3" fmla="*/ 0 h 7"/>
                  <a:gd name="T4" fmla="*/ 17 w 24"/>
                  <a:gd name="T5" fmla="*/ 1 h 7"/>
                  <a:gd name="T6" fmla="*/ 23 w 24"/>
                  <a:gd name="T7" fmla="*/ 4 h 7"/>
                  <a:gd name="T8" fmla="*/ 12 w 24"/>
                  <a:gd name="T9" fmla="*/ 7 h 7"/>
                  <a:gd name="T10" fmla="*/ 1 w 24"/>
                  <a:gd name="T11" fmla="*/ 4 h 7"/>
                  <a:gd name="T12" fmla="*/ 8 w 24"/>
                  <a:gd name="T13" fmla="*/ 1 h 7"/>
                  <a:gd name="T14" fmla="*/ 8 w 24"/>
                  <a:gd name="T15" fmla="*/ 0 h 7"/>
                  <a:gd name="T16" fmla="*/ 4 w 24"/>
                  <a:gd name="T17" fmla="*/ 1 h 7"/>
                  <a:gd name="T18" fmla="*/ 0 w 24"/>
                  <a:gd name="T19" fmla="*/ 4 h 7"/>
                  <a:gd name="T20" fmla="*/ 4 w 24"/>
                  <a:gd name="T21" fmla="*/ 6 h 7"/>
                  <a:gd name="T22" fmla="*/ 12 w 24"/>
                  <a:gd name="T23" fmla="*/ 7 h 7"/>
                  <a:gd name="T24" fmla="*/ 20 w 24"/>
                  <a:gd name="T25" fmla="*/ 6 h 7"/>
                  <a:gd name="T26" fmla="*/ 24 w 24"/>
                  <a:gd name="T27" fmla="*/ 4 h 7"/>
                  <a:gd name="T28" fmla="*/ 20 w 24"/>
                  <a:gd name="T2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7">
                    <a:moveTo>
                      <a:pt x="20" y="1"/>
                    </a:moveTo>
                    <a:cubicBezTo>
                      <a:pt x="19" y="1"/>
                      <a:pt x="18" y="0"/>
                      <a:pt x="17" y="0"/>
                    </a:cubicBezTo>
                    <a:cubicBezTo>
                      <a:pt x="17" y="1"/>
                      <a:pt x="17" y="1"/>
                      <a:pt x="17" y="1"/>
                    </a:cubicBezTo>
                    <a:cubicBezTo>
                      <a:pt x="21" y="1"/>
                      <a:pt x="23" y="3"/>
                      <a:pt x="23" y="4"/>
                    </a:cubicBezTo>
                    <a:cubicBezTo>
                      <a:pt x="23" y="5"/>
                      <a:pt x="19" y="7"/>
                      <a:pt x="12" y="7"/>
                    </a:cubicBezTo>
                    <a:cubicBezTo>
                      <a:pt x="6" y="7"/>
                      <a:pt x="1" y="5"/>
                      <a:pt x="1" y="4"/>
                    </a:cubicBezTo>
                    <a:cubicBezTo>
                      <a:pt x="1" y="3"/>
                      <a:pt x="4" y="1"/>
                      <a:pt x="8" y="1"/>
                    </a:cubicBezTo>
                    <a:cubicBezTo>
                      <a:pt x="8" y="0"/>
                      <a:pt x="8" y="0"/>
                      <a:pt x="8" y="0"/>
                    </a:cubicBezTo>
                    <a:cubicBezTo>
                      <a:pt x="7" y="0"/>
                      <a:pt x="5" y="1"/>
                      <a:pt x="4" y="1"/>
                    </a:cubicBezTo>
                    <a:cubicBezTo>
                      <a:pt x="2" y="2"/>
                      <a:pt x="0" y="3"/>
                      <a:pt x="0" y="4"/>
                    </a:cubicBezTo>
                    <a:cubicBezTo>
                      <a:pt x="0" y="5"/>
                      <a:pt x="2" y="6"/>
                      <a:pt x="4" y="6"/>
                    </a:cubicBezTo>
                    <a:cubicBezTo>
                      <a:pt x="6" y="7"/>
                      <a:pt x="9" y="7"/>
                      <a:pt x="12" y="7"/>
                    </a:cubicBezTo>
                    <a:cubicBezTo>
                      <a:pt x="15" y="7"/>
                      <a:pt x="18" y="7"/>
                      <a:pt x="20" y="6"/>
                    </a:cubicBezTo>
                    <a:cubicBezTo>
                      <a:pt x="23" y="6"/>
                      <a:pt x="24" y="5"/>
                      <a:pt x="24" y="4"/>
                    </a:cubicBezTo>
                    <a:cubicBezTo>
                      <a:pt x="24" y="3"/>
                      <a:pt x="23" y="2"/>
                      <a:pt x="20" y="1"/>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44" name="Freeform 56"/>
              <p:cNvSpPr>
                <a:spLocks/>
              </p:cNvSpPr>
              <p:nvPr/>
            </p:nvSpPr>
            <p:spPr bwMode="auto">
              <a:xfrm>
                <a:off x="6094413" y="2790826"/>
                <a:ext cx="676275" cy="169863"/>
              </a:xfrm>
              <a:custGeom>
                <a:avLst/>
                <a:gdLst>
                  <a:gd name="T0" fmla="*/ 388 w 426"/>
                  <a:gd name="T1" fmla="*/ 0 h 107"/>
                  <a:gd name="T2" fmla="*/ 383 w 426"/>
                  <a:gd name="T3" fmla="*/ 0 h 107"/>
                  <a:gd name="T4" fmla="*/ 383 w 426"/>
                  <a:gd name="T5" fmla="*/ 2 h 107"/>
                  <a:gd name="T6" fmla="*/ 417 w 426"/>
                  <a:gd name="T7" fmla="*/ 97 h 107"/>
                  <a:gd name="T8" fmla="*/ 10 w 426"/>
                  <a:gd name="T9" fmla="*/ 97 h 107"/>
                  <a:gd name="T10" fmla="*/ 40 w 426"/>
                  <a:gd name="T11" fmla="*/ 2 h 107"/>
                  <a:gd name="T12" fmla="*/ 40 w 426"/>
                  <a:gd name="T13" fmla="*/ 0 h 107"/>
                  <a:gd name="T14" fmla="*/ 36 w 426"/>
                  <a:gd name="T15" fmla="*/ 0 h 107"/>
                  <a:gd name="T16" fmla="*/ 0 w 426"/>
                  <a:gd name="T17" fmla="*/ 107 h 107"/>
                  <a:gd name="T18" fmla="*/ 426 w 426"/>
                  <a:gd name="T19" fmla="*/ 107 h 107"/>
                  <a:gd name="T20" fmla="*/ 388 w 426"/>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107">
                    <a:moveTo>
                      <a:pt x="388" y="0"/>
                    </a:moveTo>
                    <a:lnTo>
                      <a:pt x="383" y="0"/>
                    </a:lnTo>
                    <a:lnTo>
                      <a:pt x="383" y="2"/>
                    </a:lnTo>
                    <a:lnTo>
                      <a:pt x="417" y="97"/>
                    </a:lnTo>
                    <a:lnTo>
                      <a:pt x="10" y="97"/>
                    </a:lnTo>
                    <a:lnTo>
                      <a:pt x="40" y="2"/>
                    </a:lnTo>
                    <a:lnTo>
                      <a:pt x="40" y="0"/>
                    </a:lnTo>
                    <a:lnTo>
                      <a:pt x="36" y="0"/>
                    </a:lnTo>
                    <a:lnTo>
                      <a:pt x="0" y="107"/>
                    </a:lnTo>
                    <a:lnTo>
                      <a:pt x="426" y="107"/>
                    </a:lnTo>
                    <a:lnTo>
                      <a:pt x="388"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45" name="Rectangle 51"/>
              <p:cNvSpPr>
                <a:spLocks noChangeArrowheads="1"/>
              </p:cNvSpPr>
              <p:nvPr/>
            </p:nvSpPr>
            <p:spPr bwMode="auto">
              <a:xfrm>
                <a:off x="6657976" y="2760663"/>
                <a:ext cx="15875" cy="190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3910"/>
                <a:endParaRPr lang="zh-CN" altLang="en-US" dirty="0">
                  <a:solidFill>
                    <a:srgbClr val="000000">
                      <a:lumMod val="85000"/>
                      <a:lumOff val="15000"/>
                    </a:srgbClr>
                  </a:solidFill>
                  <a:latin typeface="微软雅黑" panose="020B0503020204020204" pitchFamily="34" charset="-122"/>
                  <a:ea typeface="微软雅黑" panose="020B0503020204020204" pitchFamily="34" charset="-122"/>
                </a:endParaRPr>
              </a:p>
            </p:txBody>
          </p:sp>
        </p:grpSp>
      </p:grpSp>
      <p:sp>
        <p:nvSpPr>
          <p:cNvPr id="246" name="标题 3">
            <a:extLst>
              <a:ext uri="{FF2B5EF4-FFF2-40B4-BE49-F238E27FC236}">
                <a16:creationId xmlns:a16="http://schemas.microsoft.com/office/drawing/2014/main" xmlns="" id="{0BB02471-32EF-41A6-96BC-2443A6C2D5C1}"/>
              </a:ext>
            </a:extLst>
          </p:cNvPr>
          <p:cNvSpPr>
            <a:spLocks noGrp="1"/>
          </p:cNvSpPr>
          <p:nvPr>
            <p:ph type="title"/>
          </p:nvPr>
        </p:nvSpPr>
        <p:spPr>
          <a:xfrm>
            <a:off x="323528" y="236678"/>
            <a:ext cx="8100402" cy="462864"/>
          </a:xfrm>
          <a:noFill/>
          <a:ln w="9525">
            <a:noFill/>
            <a:miter lim="800000"/>
          </a:ln>
        </p:spPr>
        <p:txBody>
          <a:bodyPr vert="horz" wrap="square" lIns="91440" tIns="45720" rIns="91440" bIns="45720" numCol="1" anchor="ctr" anchorCtr="0" compatLnSpc="1">
            <a:normAutofit fontScale="90000"/>
          </a:bodyPr>
          <a:lstStyle/>
          <a:p>
            <a:r>
              <a:rPr lang="zh-CN" altLang="en-US" dirty="0">
                <a:solidFill>
                  <a:srgbClr val="E62E25"/>
                </a:solidFill>
              </a:rPr>
              <a:t>大数据</a:t>
            </a:r>
            <a:r>
              <a:rPr lang="zh-CN" altLang="en-US" dirty="0" smtClean="0">
                <a:solidFill>
                  <a:srgbClr val="E62E25"/>
                </a:solidFill>
              </a:rPr>
              <a:t>服务</a:t>
            </a:r>
            <a:r>
              <a:rPr lang="en-US" altLang="zh-CN" dirty="0" smtClean="0"/>
              <a:t>-</a:t>
            </a:r>
            <a:r>
              <a:rPr lang="zh-CN" altLang="en-US" dirty="0" smtClean="0"/>
              <a:t>面向师生智慧型应用</a:t>
            </a:r>
            <a:endParaRPr lang="zh-CN" altLang="en-US" dirty="0"/>
          </a:p>
        </p:txBody>
      </p:sp>
    </p:spTree>
    <p:extLst>
      <p:ext uri="{BB962C8B-B14F-4D97-AF65-F5344CB8AC3E}">
        <p14:creationId xmlns:p14="http://schemas.microsoft.com/office/powerpoint/2010/main" val="2873575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2"/>
                                        </p:tgtEl>
                                        <p:attrNameLst>
                                          <p:attrName>style.opacity</p:attrName>
                                        </p:attrNameLst>
                                      </p:cBhvr>
                                      <p:to>
                                        <p:strVal val="0.5"/>
                                      </p:to>
                                    </p:set>
                                    <p:animEffect filter="image" prLst="opacity: 0.5">
                                      <p:cBhvr rctx="IE">
                                        <p:cTn id="7" dur="indefinite"/>
                                        <p:tgtEl>
                                          <p:spTgt spid="112"/>
                                        </p:tgtEl>
                                      </p:cBhvr>
                                    </p:animEffect>
                                  </p:childTnLst>
                                </p:cTn>
                              </p:par>
                              <p:par>
                                <p:cTn id="8" presetID="9" presetClass="emph" presetSubtype="0" nodeType="withEffect">
                                  <p:stCondLst>
                                    <p:cond delay="0"/>
                                  </p:stCondLst>
                                  <p:childTnLst>
                                    <p:set>
                                      <p:cBhvr rctx="PPT">
                                        <p:cTn id="9" dur="indefinite"/>
                                        <p:tgtEl>
                                          <p:spTgt spid="191"/>
                                        </p:tgtEl>
                                        <p:attrNameLst>
                                          <p:attrName>style.opacity</p:attrName>
                                        </p:attrNameLst>
                                      </p:cBhvr>
                                      <p:to>
                                        <p:strVal val="0.5"/>
                                      </p:to>
                                    </p:set>
                                    <p:animEffect filter="image" prLst="opacity: 0.5">
                                      <p:cBhvr rctx="IE">
                                        <p:cTn id="10" dur="indefinite"/>
                                        <p:tgtEl>
                                          <p:spTgt spid="191"/>
                                        </p:tgtEl>
                                      </p:cBhvr>
                                    </p:animEffect>
                                  </p:childTnLst>
                                </p:cTn>
                              </p:par>
                              <p:par>
                                <p:cTn id="11" presetID="9" presetClass="emph" presetSubtype="0" nodeType="withEffect">
                                  <p:stCondLst>
                                    <p:cond delay="0"/>
                                  </p:stCondLst>
                                  <p:childTnLst>
                                    <p:set>
                                      <p:cBhvr rctx="PPT">
                                        <p:cTn id="12" dur="indefinite"/>
                                        <p:tgtEl>
                                          <p:spTgt spid="109"/>
                                        </p:tgtEl>
                                        <p:attrNameLst>
                                          <p:attrName>style.opacity</p:attrName>
                                        </p:attrNameLst>
                                      </p:cBhvr>
                                      <p:to>
                                        <p:strVal val="0.5"/>
                                      </p:to>
                                    </p:set>
                                    <p:animEffect filter="image" prLst="opacity: 0.5">
                                      <p:cBhvr rctx="IE">
                                        <p:cTn id="13" dur="indefinite"/>
                                        <p:tgtEl>
                                          <p:spTgt spid="109"/>
                                        </p:tgtEl>
                                      </p:cBhvr>
                                    </p:animEffect>
                                  </p:childTnLst>
                                </p:cTn>
                              </p:par>
                              <p:par>
                                <p:cTn id="14" presetID="9" presetClass="emph" presetSubtype="0" nodeType="withEffect">
                                  <p:stCondLst>
                                    <p:cond delay="0"/>
                                  </p:stCondLst>
                                  <p:childTnLst>
                                    <p:set>
                                      <p:cBhvr rctx="PPT">
                                        <p:cTn id="15" dur="indefinite"/>
                                        <p:tgtEl>
                                          <p:spTgt spid="79"/>
                                        </p:tgtEl>
                                        <p:attrNameLst>
                                          <p:attrName>style.opacity</p:attrName>
                                        </p:attrNameLst>
                                      </p:cBhvr>
                                      <p:to>
                                        <p:strVal val="0.5"/>
                                      </p:to>
                                    </p:set>
                                    <p:animEffect filter="image" prLst="opacity: 0.5">
                                      <p:cBhvr rctx="IE">
                                        <p:cTn id="16" dur="indefinite"/>
                                        <p:tgtEl>
                                          <p:spTgt spid="79"/>
                                        </p:tgtEl>
                                      </p:cBhvr>
                                    </p:animEffect>
                                  </p:childTnLst>
                                </p:cTn>
                              </p:par>
                              <p:par>
                                <p:cTn id="17" presetID="9" presetClass="emph" presetSubtype="0" nodeType="withEffect">
                                  <p:stCondLst>
                                    <p:cond delay="0"/>
                                  </p:stCondLst>
                                  <p:childTnLst>
                                    <p:set>
                                      <p:cBhvr rctx="PPT">
                                        <p:cTn id="18" dur="indefinite"/>
                                        <p:tgtEl>
                                          <p:spTgt spid="85"/>
                                        </p:tgtEl>
                                        <p:attrNameLst>
                                          <p:attrName>style.opacity</p:attrName>
                                        </p:attrNameLst>
                                      </p:cBhvr>
                                      <p:to>
                                        <p:strVal val="0.5"/>
                                      </p:to>
                                    </p:set>
                                    <p:animEffect filter="image" prLst="opacity: 0.5">
                                      <p:cBhvr rctx="IE">
                                        <p:cTn id="19" dur="indefinite"/>
                                        <p:tgtEl>
                                          <p:spTgt spid="85"/>
                                        </p:tgtEl>
                                      </p:cBhvr>
                                    </p:animEffect>
                                  </p:childTnLst>
                                </p:cTn>
                              </p:par>
                              <p:par>
                                <p:cTn id="20" presetID="9" presetClass="emph" presetSubtype="0" nodeType="withEffect">
                                  <p:stCondLst>
                                    <p:cond delay="0"/>
                                  </p:stCondLst>
                                  <p:childTnLst>
                                    <p:set>
                                      <p:cBhvr rctx="PPT">
                                        <p:cTn id="21" dur="indefinite"/>
                                        <p:tgtEl>
                                          <p:spTgt spid="49"/>
                                        </p:tgtEl>
                                        <p:attrNameLst>
                                          <p:attrName>style.opacity</p:attrName>
                                        </p:attrNameLst>
                                      </p:cBhvr>
                                      <p:to>
                                        <p:strVal val="0.5"/>
                                      </p:to>
                                    </p:set>
                                    <p:animEffect filter="image" prLst="opacity: 0.5">
                                      <p:cBhvr rctx="IE">
                                        <p:cTn id="22" dur="indefinite"/>
                                        <p:tgtEl>
                                          <p:spTgt spid="49"/>
                                        </p:tgtEl>
                                      </p:cBhvr>
                                    </p:animEffect>
                                  </p:childTnLst>
                                </p:cTn>
                              </p:par>
                              <p:par>
                                <p:cTn id="23" presetID="9" presetClass="emph" presetSubtype="0" nodeType="withEffect">
                                  <p:stCondLst>
                                    <p:cond delay="0"/>
                                  </p:stCondLst>
                                  <p:childTnLst>
                                    <p:set>
                                      <p:cBhvr rctx="PPT">
                                        <p:cTn id="24" dur="indefinite"/>
                                        <p:tgtEl>
                                          <p:spTgt spid="82"/>
                                        </p:tgtEl>
                                        <p:attrNameLst>
                                          <p:attrName>style.opacity</p:attrName>
                                        </p:attrNameLst>
                                      </p:cBhvr>
                                      <p:to>
                                        <p:strVal val="0.5"/>
                                      </p:to>
                                    </p:set>
                                    <p:animEffect filter="image" prLst="opacity: 0.5">
                                      <p:cBhvr rctx="IE">
                                        <p:cTn id="25" dur="indefinite"/>
                                        <p:tgtEl>
                                          <p:spTgt spid="82"/>
                                        </p:tgtEl>
                                      </p:cBhvr>
                                    </p:animEffect>
                                  </p:childTnLst>
                                </p:cTn>
                              </p:par>
                              <p:par>
                                <p:cTn id="26" presetID="9" presetClass="emph" presetSubtype="0" nodeType="withEffect">
                                  <p:stCondLst>
                                    <p:cond delay="0"/>
                                  </p:stCondLst>
                                  <p:childTnLst>
                                    <p:set>
                                      <p:cBhvr rctx="PPT">
                                        <p:cTn id="27" dur="indefinite"/>
                                        <p:tgtEl>
                                          <p:spTgt spid="96"/>
                                        </p:tgtEl>
                                        <p:attrNameLst>
                                          <p:attrName>style.opacity</p:attrName>
                                        </p:attrNameLst>
                                      </p:cBhvr>
                                      <p:to>
                                        <p:strVal val="0.5"/>
                                      </p:to>
                                    </p:set>
                                    <p:animEffect filter="image" prLst="opacity: 0.5">
                                      <p:cBhvr rctx="IE">
                                        <p:cTn id="28" dur="indefinite"/>
                                        <p:tgtEl>
                                          <p:spTgt spid="96"/>
                                        </p:tgtEl>
                                      </p:cBhvr>
                                    </p:animEffect>
                                  </p:childTnLst>
                                </p:cTn>
                              </p:par>
                              <p:par>
                                <p:cTn id="29" presetID="9" presetClass="emph" presetSubtype="0" nodeType="withEffect">
                                  <p:stCondLst>
                                    <p:cond delay="0"/>
                                  </p:stCondLst>
                                  <p:childTnLst>
                                    <p:set>
                                      <p:cBhvr rctx="PPT">
                                        <p:cTn id="30" dur="indefinite"/>
                                        <p:tgtEl>
                                          <p:spTgt spid="123"/>
                                        </p:tgtEl>
                                        <p:attrNameLst>
                                          <p:attrName>style.opacity</p:attrName>
                                        </p:attrNameLst>
                                      </p:cBhvr>
                                      <p:to>
                                        <p:strVal val="0.5"/>
                                      </p:to>
                                    </p:set>
                                    <p:animEffect filter="image" prLst="opacity: 0.5">
                                      <p:cBhvr rctx="IE">
                                        <p:cTn id="31" dur="indefinite"/>
                                        <p:tgtEl>
                                          <p:spTgt spid="123"/>
                                        </p:tgtEl>
                                      </p:cBhvr>
                                    </p:animEffect>
                                  </p:childTnLst>
                                </p:cTn>
                              </p:par>
                              <p:par>
                                <p:cTn id="32" presetID="9" presetClass="emph" presetSubtype="0" nodeType="withEffect">
                                  <p:stCondLst>
                                    <p:cond delay="0"/>
                                  </p:stCondLst>
                                  <p:childTnLst>
                                    <p:set>
                                      <p:cBhvr rctx="PPT">
                                        <p:cTn id="33" dur="indefinite"/>
                                        <p:tgtEl>
                                          <p:spTgt spid="237"/>
                                        </p:tgtEl>
                                        <p:attrNameLst>
                                          <p:attrName>style.opacity</p:attrName>
                                        </p:attrNameLst>
                                      </p:cBhvr>
                                      <p:to>
                                        <p:strVal val="0.5"/>
                                      </p:to>
                                    </p:set>
                                    <p:animEffect filter="image" prLst="opacity: 0.5">
                                      <p:cBhvr rctx="IE">
                                        <p:cTn id="34" dur="indefinite"/>
                                        <p:tgtEl>
                                          <p:spTgt spid="237"/>
                                        </p:tgtEl>
                                      </p:cBhvr>
                                    </p:animEffect>
                                  </p:childTnLst>
                                </p:cTn>
                              </p:par>
                              <p:par>
                                <p:cTn id="35" presetID="9" presetClass="emph" presetSubtype="0" nodeType="withEffect">
                                  <p:stCondLst>
                                    <p:cond delay="0"/>
                                  </p:stCondLst>
                                  <p:childTnLst>
                                    <p:set>
                                      <p:cBhvr rctx="PPT">
                                        <p:cTn id="36" dur="indefinite"/>
                                        <p:tgtEl>
                                          <p:spTgt spid="133"/>
                                        </p:tgtEl>
                                        <p:attrNameLst>
                                          <p:attrName>style.opacity</p:attrName>
                                        </p:attrNameLst>
                                      </p:cBhvr>
                                      <p:to>
                                        <p:strVal val="0.5"/>
                                      </p:to>
                                    </p:set>
                                    <p:animEffect filter="image" prLst="opacity: 0.5">
                                      <p:cBhvr rctx="IE">
                                        <p:cTn id="37" dur="indefinite"/>
                                        <p:tgtEl>
                                          <p:spTgt spid="133"/>
                                        </p:tgtEl>
                                      </p:cBhvr>
                                    </p:animEffect>
                                  </p:childTnLst>
                                </p:cTn>
                              </p:par>
                              <p:par>
                                <p:cTn id="38" presetID="9" presetClass="emph" presetSubtype="0" nodeType="withEffect">
                                  <p:stCondLst>
                                    <p:cond delay="0"/>
                                  </p:stCondLst>
                                  <p:childTnLst>
                                    <p:set>
                                      <p:cBhvr rctx="PPT">
                                        <p:cTn id="39" dur="indefinite"/>
                                        <p:tgtEl>
                                          <p:spTgt spid="182"/>
                                        </p:tgtEl>
                                        <p:attrNameLst>
                                          <p:attrName>style.opacity</p:attrName>
                                        </p:attrNameLst>
                                      </p:cBhvr>
                                      <p:to>
                                        <p:strVal val="0.5"/>
                                      </p:to>
                                    </p:set>
                                    <p:animEffect filter="image" prLst="opacity: 0.5">
                                      <p:cBhvr rctx="IE">
                                        <p:cTn id="40" dur="indefinite"/>
                                        <p:tgtEl>
                                          <p:spTgt spid="182"/>
                                        </p:tgtEl>
                                      </p:cBhvr>
                                    </p:animEffect>
                                  </p:childTnLst>
                                </p:cTn>
                              </p:par>
                              <p:par>
                                <p:cTn id="41" presetID="9" presetClass="emph" presetSubtype="0" nodeType="withEffect">
                                  <p:stCondLst>
                                    <p:cond delay="0"/>
                                  </p:stCondLst>
                                  <p:childTnLst>
                                    <p:set>
                                      <p:cBhvr rctx="PPT">
                                        <p:cTn id="42" dur="indefinite"/>
                                        <p:tgtEl>
                                          <p:spTgt spid="28"/>
                                        </p:tgtEl>
                                        <p:attrNameLst>
                                          <p:attrName>style.opacity</p:attrName>
                                        </p:attrNameLst>
                                      </p:cBhvr>
                                      <p:to>
                                        <p:strVal val="0.5"/>
                                      </p:to>
                                    </p:set>
                                    <p:animEffect filter="image" prLst="opacity: 0.5">
                                      <p:cBhvr rctx="IE">
                                        <p:cTn id="43" dur="indefinite"/>
                                        <p:tgtEl>
                                          <p:spTgt spid="28"/>
                                        </p:tgtEl>
                                      </p:cBhvr>
                                    </p:animEffect>
                                  </p:childTnLst>
                                </p:cTn>
                              </p:par>
                              <p:par>
                                <p:cTn id="44" presetID="9" presetClass="emph" presetSubtype="0" nodeType="withEffect">
                                  <p:stCondLst>
                                    <p:cond delay="0"/>
                                  </p:stCondLst>
                                  <p:childTnLst>
                                    <p:set>
                                      <p:cBhvr rctx="PPT">
                                        <p:cTn id="45" dur="indefinite"/>
                                        <p:tgtEl>
                                          <p:spTgt spid="215"/>
                                        </p:tgtEl>
                                        <p:attrNameLst>
                                          <p:attrName>style.opacity</p:attrName>
                                        </p:attrNameLst>
                                      </p:cBhvr>
                                      <p:to>
                                        <p:strVal val="0.5"/>
                                      </p:to>
                                    </p:set>
                                    <p:animEffect filter="image" prLst="opacity: 0.5">
                                      <p:cBhvr rctx="IE">
                                        <p:cTn id="46" dur="indefinite"/>
                                        <p:tgtEl>
                                          <p:spTgt spid="215"/>
                                        </p:tgtEl>
                                      </p:cBhvr>
                                    </p:animEffect>
                                  </p:childTnLst>
                                </p:cTn>
                              </p:par>
                              <p:par>
                                <p:cTn id="47" presetID="9" presetClass="emph" presetSubtype="0" nodeType="withEffect">
                                  <p:stCondLst>
                                    <p:cond delay="0"/>
                                  </p:stCondLst>
                                  <p:childTnLst>
                                    <p:set>
                                      <p:cBhvr rctx="PPT">
                                        <p:cTn id="48" dur="indefinite"/>
                                        <p:tgtEl>
                                          <p:spTgt spid="199"/>
                                        </p:tgtEl>
                                        <p:attrNameLst>
                                          <p:attrName>style.opacity</p:attrName>
                                        </p:attrNameLst>
                                      </p:cBhvr>
                                      <p:to>
                                        <p:strVal val="0.5"/>
                                      </p:to>
                                    </p:set>
                                    <p:animEffect filter="image" prLst="opacity: 0.5">
                                      <p:cBhvr rctx="IE">
                                        <p:cTn id="49" dur="indefinite"/>
                                        <p:tgtEl>
                                          <p:spTgt spid="199"/>
                                        </p:tgtEl>
                                      </p:cBhvr>
                                    </p:animEffect>
                                  </p:childTnLst>
                                </p:cTn>
                              </p:par>
                              <p:par>
                                <p:cTn id="50" presetID="9" presetClass="emph" presetSubtype="0" nodeType="withEffect">
                                  <p:stCondLst>
                                    <p:cond delay="0"/>
                                  </p:stCondLst>
                                  <p:childTnLst>
                                    <p:set>
                                      <p:cBhvr rctx="PPT">
                                        <p:cTn id="51" dur="indefinite"/>
                                        <p:tgtEl>
                                          <p:spTgt spid="71"/>
                                        </p:tgtEl>
                                        <p:attrNameLst>
                                          <p:attrName>style.opacity</p:attrName>
                                        </p:attrNameLst>
                                      </p:cBhvr>
                                      <p:to>
                                        <p:strVal val="0.5"/>
                                      </p:to>
                                    </p:set>
                                    <p:animEffect filter="image" prLst="opacity: 0.5">
                                      <p:cBhvr rctx="IE">
                                        <p:cTn id="52" dur="indefinite"/>
                                        <p:tgtEl>
                                          <p:spTgt spid="71"/>
                                        </p:tgtEl>
                                      </p:cBhvr>
                                    </p:animEffect>
                                  </p:childTnLst>
                                </p:cTn>
                              </p:par>
                              <p:par>
                                <p:cTn id="53" presetID="9" presetClass="emph" presetSubtype="0" nodeType="withEffect">
                                  <p:stCondLst>
                                    <p:cond delay="0"/>
                                  </p:stCondLst>
                                  <p:childTnLst>
                                    <p:set>
                                      <p:cBhvr rctx="PPT">
                                        <p:cTn id="54" dur="indefinite"/>
                                        <p:tgtEl>
                                          <p:spTgt spid="103"/>
                                        </p:tgtEl>
                                        <p:attrNameLst>
                                          <p:attrName>style.opacity</p:attrName>
                                        </p:attrNameLst>
                                      </p:cBhvr>
                                      <p:to>
                                        <p:strVal val="0.5"/>
                                      </p:to>
                                    </p:set>
                                    <p:animEffect filter="image" prLst="opacity: 0.5">
                                      <p:cBhvr rctx="IE">
                                        <p:cTn id="55" dur="indefinite"/>
                                        <p:tgtEl>
                                          <p:spTgt spid="103"/>
                                        </p:tgtEl>
                                      </p:cBhvr>
                                    </p:animEffect>
                                  </p:childTnLst>
                                </p:cTn>
                              </p:par>
                              <p:par>
                                <p:cTn id="56" presetID="9" presetClass="emph" presetSubtype="0" grpId="0" nodeType="withEffect">
                                  <p:stCondLst>
                                    <p:cond delay="0"/>
                                  </p:stCondLst>
                                  <p:childTnLst>
                                    <p:set>
                                      <p:cBhvr rctx="PPT">
                                        <p:cTn id="57" dur="indefinite"/>
                                        <p:tgtEl>
                                          <p:spTgt spid="190"/>
                                        </p:tgtEl>
                                        <p:attrNameLst>
                                          <p:attrName>style.opacity</p:attrName>
                                        </p:attrNameLst>
                                      </p:cBhvr>
                                      <p:to>
                                        <p:strVal val="0.5"/>
                                      </p:to>
                                    </p:set>
                                    <p:animEffect filter="image" prLst="opacity: 0.5">
                                      <p:cBhvr rctx="IE">
                                        <p:cTn id="58" dur="indefinite"/>
                                        <p:tgtEl>
                                          <p:spTgt spid="190"/>
                                        </p:tgtEl>
                                      </p:cBhvr>
                                    </p:animEffect>
                                  </p:childTnLst>
                                </p:cTn>
                              </p:par>
                              <p:par>
                                <p:cTn id="59" presetID="9" presetClass="emph" presetSubtype="0" grpId="0" nodeType="withEffect">
                                  <p:stCondLst>
                                    <p:cond delay="0"/>
                                  </p:stCondLst>
                                  <p:childTnLst>
                                    <p:set>
                                      <p:cBhvr rctx="PPT">
                                        <p:cTn id="60" dur="indefinite"/>
                                        <p:tgtEl>
                                          <p:spTgt spid="5"/>
                                        </p:tgtEl>
                                        <p:attrNameLst>
                                          <p:attrName>style.opacity</p:attrName>
                                        </p:attrNameLst>
                                      </p:cBhvr>
                                      <p:to>
                                        <p:strVal val="0.5"/>
                                      </p:to>
                                    </p:set>
                                    <p:animEffect filter="image" prLst="opacity: 0.5">
                                      <p:cBhvr rctx="IE">
                                        <p:cTn id="61" dur="indefinite"/>
                                        <p:tgtEl>
                                          <p:spTgt spid="5"/>
                                        </p:tgtEl>
                                      </p:cBhvr>
                                    </p:animEffect>
                                  </p:childTnLst>
                                </p:cTn>
                              </p:par>
                              <p:par>
                                <p:cTn id="62" presetID="9" presetClass="emph" presetSubtype="0" grpId="0" nodeType="withEffect">
                                  <p:stCondLst>
                                    <p:cond delay="0"/>
                                  </p:stCondLst>
                                  <p:childTnLst>
                                    <p:set>
                                      <p:cBhvr rctx="PPT">
                                        <p:cTn id="63" dur="indefinite"/>
                                        <p:tgtEl>
                                          <p:spTgt spid="7"/>
                                        </p:tgtEl>
                                        <p:attrNameLst>
                                          <p:attrName>style.opacity</p:attrName>
                                        </p:attrNameLst>
                                      </p:cBhvr>
                                      <p:to>
                                        <p:strVal val="0.5"/>
                                      </p:to>
                                    </p:set>
                                    <p:animEffect filter="image" prLst="opacity: 0.5">
                                      <p:cBhvr rctx="IE">
                                        <p:cTn id="64" dur="indefinite"/>
                                        <p:tgtEl>
                                          <p:spTgt spid="7"/>
                                        </p:tgtEl>
                                      </p:cBhvr>
                                    </p:animEffect>
                                  </p:childTnLst>
                                </p:cTn>
                              </p:par>
                              <p:par>
                                <p:cTn id="65" presetID="9" presetClass="emph" presetSubtype="0" grpId="0" nodeType="withEffect">
                                  <p:stCondLst>
                                    <p:cond delay="0"/>
                                  </p:stCondLst>
                                  <p:childTnLst>
                                    <p:set>
                                      <p:cBhvr rctx="PPT">
                                        <p:cTn id="66" dur="indefinite"/>
                                        <p:tgtEl>
                                          <p:spTgt spid="4"/>
                                        </p:tgtEl>
                                        <p:attrNameLst>
                                          <p:attrName>style.opacity</p:attrName>
                                        </p:attrNameLst>
                                      </p:cBhvr>
                                      <p:to>
                                        <p:strVal val="0.5"/>
                                      </p:to>
                                    </p:set>
                                    <p:animEffect filter="image" prLst="opacity: 0.5">
                                      <p:cBhvr rctx="IE">
                                        <p:cTn id="67" dur="indefinite"/>
                                        <p:tgtEl>
                                          <p:spTgt spid="4"/>
                                        </p:tgtEl>
                                      </p:cBhvr>
                                    </p:animEffect>
                                  </p:childTnLst>
                                </p:cTn>
                              </p:par>
                              <p:par>
                                <p:cTn id="68" presetID="9" presetClass="emph" presetSubtype="0" grpId="0" nodeType="withEffect">
                                  <p:stCondLst>
                                    <p:cond delay="0"/>
                                  </p:stCondLst>
                                  <p:childTnLst>
                                    <p:set>
                                      <p:cBhvr rctx="PPT">
                                        <p:cTn id="69" dur="indefinite"/>
                                        <p:tgtEl>
                                          <p:spTgt spid="175"/>
                                        </p:tgtEl>
                                        <p:attrNameLst>
                                          <p:attrName>style.opacity</p:attrName>
                                        </p:attrNameLst>
                                      </p:cBhvr>
                                      <p:to>
                                        <p:strVal val="0.5"/>
                                      </p:to>
                                    </p:set>
                                    <p:animEffect filter="image" prLst="opacity: 0.5">
                                      <p:cBhvr rctx="IE">
                                        <p:cTn id="70" dur="indefinite"/>
                                        <p:tgtEl>
                                          <p:spTgt spid="175"/>
                                        </p:tgtEl>
                                      </p:cBhvr>
                                    </p:animEffect>
                                  </p:childTnLst>
                                </p:cTn>
                              </p:par>
                              <p:par>
                                <p:cTn id="71" presetID="9" presetClass="emph" presetSubtype="0" grpId="0" nodeType="withEffect">
                                  <p:stCondLst>
                                    <p:cond delay="0"/>
                                  </p:stCondLst>
                                  <p:childTnLst>
                                    <p:set>
                                      <p:cBhvr rctx="PPT">
                                        <p:cTn id="72" dur="indefinite"/>
                                        <p:tgtEl>
                                          <p:spTgt spid="8"/>
                                        </p:tgtEl>
                                        <p:attrNameLst>
                                          <p:attrName>style.opacity</p:attrName>
                                        </p:attrNameLst>
                                      </p:cBhvr>
                                      <p:to>
                                        <p:strVal val="0.5"/>
                                      </p:to>
                                    </p:set>
                                    <p:animEffect filter="image" prLst="opacity: 0.5">
                                      <p:cBhvr rctx="IE">
                                        <p:cTn id="73" dur="indefinite"/>
                                        <p:tgtEl>
                                          <p:spTgt spid="8"/>
                                        </p:tgtEl>
                                      </p:cBhvr>
                                    </p:animEffect>
                                  </p:childTnLst>
                                </p:cTn>
                              </p:par>
                              <p:par>
                                <p:cTn id="74" presetID="9" presetClass="emph" presetSubtype="0" grpId="0" nodeType="withEffect">
                                  <p:stCondLst>
                                    <p:cond delay="0"/>
                                  </p:stCondLst>
                                  <p:childTnLst>
                                    <p:set>
                                      <p:cBhvr rctx="PPT">
                                        <p:cTn id="75" dur="indefinite"/>
                                        <p:tgtEl>
                                          <p:spTgt spid="6"/>
                                        </p:tgtEl>
                                        <p:attrNameLst>
                                          <p:attrName>style.opacity</p:attrName>
                                        </p:attrNameLst>
                                      </p:cBhvr>
                                      <p:to>
                                        <p:strVal val="0.5"/>
                                      </p:to>
                                    </p:set>
                                    <p:animEffect filter="image" prLst="opacity: 0.5">
                                      <p:cBhvr rctx="IE">
                                        <p:cTn id="76" dur="indefinite"/>
                                        <p:tgtEl>
                                          <p:spTgt spid="6"/>
                                        </p:tgtEl>
                                      </p:cBhvr>
                                    </p:animEffect>
                                  </p:childTnLst>
                                </p:cTn>
                              </p:par>
                              <p:par>
                                <p:cTn id="77" presetID="9" presetClass="emph" presetSubtype="0" grpId="0" nodeType="withEffect">
                                  <p:stCondLst>
                                    <p:cond delay="0"/>
                                  </p:stCondLst>
                                  <p:childTnLst>
                                    <p:set>
                                      <p:cBhvr rctx="PPT">
                                        <p:cTn id="78" dur="indefinite"/>
                                        <p:tgtEl>
                                          <p:spTgt spid="176"/>
                                        </p:tgtEl>
                                        <p:attrNameLst>
                                          <p:attrName>style.opacity</p:attrName>
                                        </p:attrNameLst>
                                      </p:cBhvr>
                                      <p:to>
                                        <p:strVal val="0.5"/>
                                      </p:to>
                                    </p:set>
                                    <p:animEffect filter="image" prLst="opacity: 0.5">
                                      <p:cBhvr rctx="IE">
                                        <p:cTn id="79" dur="indefinite"/>
                                        <p:tgtEl>
                                          <p:spTgt spid="176"/>
                                        </p:tgtEl>
                                      </p:cBhvr>
                                    </p:animEffect>
                                  </p:childTnLst>
                                </p:cTn>
                              </p:par>
                              <p:par>
                                <p:cTn id="80" presetID="26" presetClass="emph" presetSubtype="0" fill="hold" grpId="0" nodeType="withEffect">
                                  <p:stCondLst>
                                    <p:cond delay="0"/>
                                  </p:stCondLst>
                                  <p:childTnLst>
                                    <p:animEffect transition="out" filter="fade">
                                      <p:cBhvr>
                                        <p:cTn id="81" dur="500" tmFilter="0, 0; .2, .5; .8, .5; 1, 0"/>
                                        <p:tgtEl>
                                          <p:spTgt spid="198"/>
                                        </p:tgtEl>
                                      </p:cBhvr>
                                    </p:animEffect>
                                    <p:animScale>
                                      <p:cBhvr>
                                        <p:cTn id="82" dur="250" autoRev="1" fill="hold"/>
                                        <p:tgtEl>
                                          <p:spTgt spid="198"/>
                                        </p:tgtEl>
                                      </p:cBhvr>
                                      <p:by x="105000" y="105000"/>
                                    </p:animScale>
                                  </p:childTnLst>
                                </p:cTn>
                              </p:par>
                              <p:par>
                                <p:cTn id="83" presetID="1" presetClass="emph" presetSubtype="2" fill="hold" nodeType="withEffect">
                                  <p:stCondLst>
                                    <p:cond delay="0"/>
                                  </p:stCondLst>
                                  <p:childTnLst>
                                    <p:animClr clrSpc="rgb" dir="cw">
                                      <p:cBhvr>
                                        <p:cTn id="84" dur="1000" fill="hold"/>
                                        <p:tgtEl>
                                          <p:spTgt spid="198"/>
                                        </p:tgtEl>
                                        <p:attrNameLst>
                                          <p:attrName>fillcolor</p:attrName>
                                        </p:attrNameLst>
                                      </p:cBhvr>
                                      <p:to>
                                        <a:schemeClr val="hlink"/>
                                      </p:to>
                                    </p:animClr>
                                    <p:set>
                                      <p:cBhvr>
                                        <p:cTn id="85" dur="1000" fill="hold"/>
                                        <p:tgtEl>
                                          <p:spTgt spid="198"/>
                                        </p:tgtEl>
                                        <p:attrNameLst>
                                          <p:attrName>fill.type</p:attrName>
                                        </p:attrNameLst>
                                      </p:cBhvr>
                                      <p:to>
                                        <p:strVal val="solid"/>
                                      </p:to>
                                    </p:set>
                                    <p:set>
                                      <p:cBhvr>
                                        <p:cTn id="86" dur="1000" fill="hold"/>
                                        <p:tgtEl>
                                          <p:spTgt spid="198"/>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fill="hold" grpId="0" nodeType="clickEffect">
                                  <p:stCondLst>
                                    <p:cond delay="0"/>
                                  </p:stCondLst>
                                  <p:childTnLst>
                                    <p:animEffect transition="out" filter="fade">
                                      <p:cBhvr>
                                        <p:cTn id="90" dur="500" tmFilter="0, 0; .2, .5; .8, .5; 1, 0"/>
                                        <p:tgtEl>
                                          <p:spTgt spid="78"/>
                                        </p:tgtEl>
                                      </p:cBhvr>
                                    </p:animEffect>
                                    <p:animScale>
                                      <p:cBhvr>
                                        <p:cTn id="91" dur="250" autoRev="1" fill="hold"/>
                                        <p:tgtEl>
                                          <p:spTgt spid="78"/>
                                        </p:tgtEl>
                                      </p:cBhvr>
                                      <p:by x="105000" y="105000"/>
                                    </p:animScale>
                                  </p:childTnLst>
                                </p:cTn>
                              </p:par>
                              <p:par>
                                <p:cTn id="92" presetID="1" presetClass="emph" presetSubtype="2" fill="hold" nodeType="withEffect">
                                  <p:stCondLst>
                                    <p:cond delay="0"/>
                                  </p:stCondLst>
                                  <p:childTnLst>
                                    <p:animClr clrSpc="rgb" dir="cw">
                                      <p:cBhvr>
                                        <p:cTn id="93" dur="1000" fill="hold"/>
                                        <p:tgtEl>
                                          <p:spTgt spid="78"/>
                                        </p:tgtEl>
                                        <p:attrNameLst>
                                          <p:attrName>fillcolor</p:attrName>
                                        </p:attrNameLst>
                                      </p:cBhvr>
                                      <p:to>
                                        <a:schemeClr val="hlink"/>
                                      </p:to>
                                    </p:animClr>
                                    <p:set>
                                      <p:cBhvr>
                                        <p:cTn id="94" dur="1000" fill="hold"/>
                                        <p:tgtEl>
                                          <p:spTgt spid="78"/>
                                        </p:tgtEl>
                                        <p:attrNameLst>
                                          <p:attrName>fill.type</p:attrName>
                                        </p:attrNameLst>
                                      </p:cBhvr>
                                      <p:to>
                                        <p:strVal val="solid"/>
                                      </p:to>
                                    </p:set>
                                    <p:set>
                                      <p:cBhvr>
                                        <p:cTn id="95" dur="1000" fill="hold"/>
                                        <p:tgtEl>
                                          <p:spTgt spid="78"/>
                                        </p:tgtEl>
                                        <p:attrNameLst>
                                          <p:attrName>fill.on</p:attrName>
                                        </p:attrNameLst>
                                      </p:cBhvr>
                                      <p:to>
                                        <p:strVal val="true"/>
                                      </p:to>
                                    </p:set>
                                  </p:childTnLst>
                                </p:cTn>
                              </p:par>
                            </p:childTnLst>
                          </p:cTn>
                        </p:par>
                      </p:childTnLst>
                    </p:cTn>
                  </p:par>
                  <p:par>
                    <p:cTn id="96" fill="hold">
                      <p:stCondLst>
                        <p:cond delay="indefinite"/>
                      </p:stCondLst>
                      <p:childTnLst>
                        <p:par>
                          <p:cTn id="97" fill="hold">
                            <p:stCondLst>
                              <p:cond delay="0"/>
                            </p:stCondLst>
                            <p:childTnLst>
                              <p:par>
                                <p:cTn id="98" presetID="26" presetClass="emph" presetSubtype="0" fill="hold" grpId="0" nodeType="clickEffect">
                                  <p:stCondLst>
                                    <p:cond delay="0"/>
                                  </p:stCondLst>
                                  <p:childTnLst>
                                    <p:animEffect transition="out" filter="fade">
                                      <p:cBhvr>
                                        <p:cTn id="99" dur="500" tmFilter="0, 0; .2, .5; .8, .5; 1, 0"/>
                                        <p:tgtEl>
                                          <p:spTgt spid="173"/>
                                        </p:tgtEl>
                                      </p:cBhvr>
                                    </p:animEffect>
                                    <p:animScale>
                                      <p:cBhvr>
                                        <p:cTn id="100" dur="250" autoRev="1" fill="hold"/>
                                        <p:tgtEl>
                                          <p:spTgt spid="173"/>
                                        </p:tgtEl>
                                      </p:cBhvr>
                                      <p:by x="105000" y="105000"/>
                                    </p:animScale>
                                  </p:childTnLst>
                                </p:cTn>
                              </p:par>
                              <p:par>
                                <p:cTn id="101" presetID="1" presetClass="emph" presetSubtype="2" fill="hold" nodeType="withEffect">
                                  <p:stCondLst>
                                    <p:cond delay="0"/>
                                  </p:stCondLst>
                                  <p:childTnLst>
                                    <p:animClr clrSpc="rgb" dir="cw">
                                      <p:cBhvr>
                                        <p:cTn id="102" dur="1000" fill="hold"/>
                                        <p:tgtEl>
                                          <p:spTgt spid="173"/>
                                        </p:tgtEl>
                                        <p:attrNameLst>
                                          <p:attrName>fillcolor</p:attrName>
                                        </p:attrNameLst>
                                      </p:cBhvr>
                                      <p:to>
                                        <a:schemeClr val="hlink"/>
                                      </p:to>
                                    </p:animClr>
                                    <p:set>
                                      <p:cBhvr>
                                        <p:cTn id="103" dur="1000" fill="hold"/>
                                        <p:tgtEl>
                                          <p:spTgt spid="173"/>
                                        </p:tgtEl>
                                        <p:attrNameLst>
                                          <p:attrName>fill.type</p:attrName>
                                        </p:attrNameLst>
                                      </p:cBhvr>
                                      <p:to>
                                        <p:strVal val="solid"/>
                                      </p:to>
                                    </p:set>
                                    <p:set>
                                      <p:cBhvr>
                                        <p:cTn id="104" dur="1000" fill="hold"/>
                                        <p:tgtEl>
                                          <p:spTgt spid="173"/>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10"/>
                                        </p:tgtEl>
                                      </p:cBhvr>
                                    </p:animEffect>
                                    <p:animScale>
                                      <p:cBhvr>
                                        <p:cTn id="109" dur="250" autoRev="1" fill="hold"/>
                                        <p:tgtEl>
                                          <p:spTgt spid="10"/>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11"/>
                                        </p:tgtEl>
                                      </p:cBhvr>
                                    </p:animEffect>
                                    <p:animScale>
                                      <p:cBhvr>
                                        <p:cTn id="112" dur="250" autoRev="1" fill="hold"/>
                                        <p:tgtEl>
                                          <p:spTgt spid="11"/>
                                        </p:tgtEl>
                                      </p:cBhvr>
                                      <p:by x="105000" y="105000"/>
                                    </p:animScale>
                                  </p:childTnLst>
                                </p:cTn>
                              </p:par>
                              <p:par>
                                <p:cTn id="113" presetID="26" presetClass="emph" presetSubtype="0" fill="hold" grpId="0" nodeType="withEffect">
                                  <p:stCondLst>
                                    <p:cond delay="0"/>
                                  </p:stCondLst>
                                  <p:childTnLst>
                                    <p:animEffect transition="out" filter="fade">
                                      <p:cBhvr>
                                        <p:cTn id="114" dur="500" tmFilter="0, 0; .2, .5; .8, .5; 1, 0"/>
                                        <p:tgtEl>
                                          <p:spTgt spid="12"/>
                                        </p:tgtEl>
                                      </p:cBhvr>
                                    </p:animEffect>
                                    <p:animScale>
                                      <p:cBhvr>
                                        <p:cTn id="115" dur="250" autoRev="1" fill="hold"/>
                                        <p:tgtEl>
                                          <p:spTgt spid="12"/>
                                        </p:tgtEl>
                                      </p:cBhvr>
                                      <p:by x="105000" y="105000"/>
                                    </p:animScale>
                                  </p:childTnLst>
                                </p:cTn>
                              </p:par>
                              <p:par>
                                <p:cTn id="116" presetID="26" presetClass="emph" presetSubtype="0" fill="hold" grpId="0" nodeType="withEffect">
                                  <p:stCondLst>
                                    <p:cond delay="0"/>
                                  </p:stCondLst>
                                  <p:childTnLst>
                                    <p:animEffect transition="out" filter="fade">
                                      <p:cBhvr>
                                        <p:cTn id="117" dur="500" tmFilter="0, 0; .2, .5; .8, .5; 1, 0"/>
                                        <p:tgtEl>
                                          <p:spTgt spid="13"/>
                                        </p:tgtEl>
                                      </p:cBhvr>
                                    </p:animEffect>
                                    <p:animScale>
                                      <p:cBhvr>
                                        <p:cTn id="118" dur="250" autoRev="1" fill="hold"/>
                                        <p:tgtEl>
                                          <p:spTgt spid="13"/>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14"/>
                                        </p:tgtEl>
                                      </p:cBhvr>
                                    </p:animEffect>
                                    <p:animScale>
                                      <p:cBhvr>
                                        <p:cTn id="121" dur="250" autoRev="1" fill="hold"/>
                                        <p:tgtEl>
                                          <p:spTgt spid="14"/>
                                        </p:tgtEl>
                                      </p:cBhvr>
                                      <p:by x="105000" y="105000"/>
                                    </p:animScale>
                                  </p:childTnLst>
                                </p:cTn>
                              </p:par>
                              <p:par>
                                <p:cTn id="122" presetID="26" presetClass="emph" presetSubtype="0" fill="hold" grpId="0" nodeType="withEffect">
                                  <p:stCondLst>
                                    <p:cond delay="0"/>
                                  </p:stCondLst>
                                  <p:childTnLst>
                                    <p:animEffect transition="out" filter="fade">
                                      <p:cBhvr>
                                        <p:cTn id="123" dur="500" tmFilter="0, 0; .2, .5; .8, .5; 1, 0"/>
                                        <p:tgtEl>
                                          <p:spTgt spid="15"/>
                                        </p:tgtEl>
                                      </p:cBhvr>
                                    </p:animEffect>
                                    <p:animScale>
                                      <p:cBhvr>
                                        <p:cTn id="124" dur="250" autoRev="1" fill="hold"/>
                                        <p:tgtEl>
                                          <p:spTgt spid="15"/>
                                        </p:tgtEl>
                                      </p:cBhvr>
                                      <p:by x="105000" y="105000"/>
                                    </p:animScale>
                                  </p:childTnLst>
                                </p:cTn>
                              </p:par>
                              <p:par>
                                <p:cTn id="125" presetID="26" presetClass="emph" presetSubtype="0" fill="hold" grpId="0" nodeType="withEffect">
                                  <p:stCondLst>
                                    <p:cond delay="0"/>
                                  </p:stCondLst>
                                  <p:childTnLst>
                                    <p:animEffect transition="out" filter="fade">
                                      <p:cBhvr>
                                        <p:cTn id="126" dur="500" tmFilter="0, 0; .2, .5; .8, .5; 1, 0"/>
                                        <p:tgtEl>
                                          <p:spTgt spid="16"/>
                                        </p:tgtEl>
                                      </p:cBhvr>
                                    </p:animEffect>
                                    <p:animScale>
                                      <p:cBhvr>
                                        <p:cTn id="127" dur="250" autoRev="1" fill="hold"/>
                                        <p:tgtEl>
                                          <p:spTgt spid="16"/>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17"/>
                                        </p:tgtEl>
                                      </p:cBhvr>
                                    </p:animEffect>
                                    <p:animScale>
                                      <p:cBhvr>
                                        <p:cTn id="130" dur="250" autoRev="1" fill="hold"/>
                                        <p:tgtEl>
                                          <p:spTgt spid="17"/>
                                        </p:tgtEl>
                                      </p:cBhvr>
                                      <p:by x="105000" y="105000"/>
                                    </p:animScale>
                                  </p:childTnLst>
                                </p:cTn>
                              </p:par>
                              <p:par>
                                <p:cTn id="131" presetID="26" presetClass="emph" presetSubtype="0" fill="hold" grpId="0" nodeType="withEffect">
                                  <p:stCondLst>
                                    <p:cond delay="0"/>
                                  </p:stCondLst>
                                  <p:childTnLst>
                                    <p:animEffect transition="out" filter="fade">
                                      <p:cBhvr>
                                        <p:cTn id="132" dur="500" tmFilter="0, 0; .2, .5; .8, .5; 1, 0"/>
                                        <p:tgtEl>
                                          <p:spTgt spid="18"/>
                                        </p:tgtEl>
                                      </p:cBhvr>
                                    </p:animEffect>
                                    <p:animScale>
                                      <p:cBhvr>
                                        <p:cTn id="133" dur="250" autoRev="1" fill="hold"/>
                                        <p:tgtEl>
                                          <p:spTgt spid="18"/>
                                        </p:tgtEl>
                                      </p:cBhvr>
                                      <p:by x="105000" y="105000"/>
                                    </p:animScale>
                                  </p:childTnLst>
                                </p:cTn>
                              </p:par>
                              <p:par>
                                <p:cTn id="134" presetID="26" presetClass="emph" presetSubtype="0" fill="hold" grpId="0" nodeType="withEffect">
                                  <p:stCondLst>
                                    <p:cond delay="0"/>
                                  </p:stCondLst>
                                  <p:childTnLst>
                                    <p:animEffect transition="out" filter="fade">
                                      <p:cBhvr>
                                        <p:cTn id="135" dur="500" tmFilter="0, 0; .2, .5; .8, .5; 1, 0"/>
                                        <p:tgtEl>
                                          <p:spTgt spid="19"/>
                                        </p:tgtEl>
                                      </p:cBhvr>
                                    </p:animEffect>
                                    <p:animScale>
                                      <p:cBhvr>
                                        <p:cTn id="136" dur="250" autoRev="1" fill="hold"/>
                                        <p:tgtEl>
                                          <p:spTgt spid="19"/>
                                        </p:tgtEl>
                                      </p:cBhvr>
                                      <p:by x="105000" y="105000"/>
                                    </p:animScale>
                                  </p:childTnLst>
                                </p:cTn>
                              </p:par>
                              <p:par>
                                <p:cTn id="137" presetID="26" presetClass="emph" presetSubtype="0" fill="hold" grpId="0" nodeType="withEffect">
                                  <p:stCondLst>
                                    <p:cond delay="0"/>
                                  </p:stCondLst>
                                  <p:childTnLst>
                                    <p:animEffect transition="out" filter="fade">
                                      <p:cBhvr>
                                        <p:cTn id="138" dur="500" tmFilter="0, 0; .2, .5; .8, .5; 1, 0"/>
                                        <p:tgtEl>
                                          <p:spTgt spid="20"/>
                                        </p:tgtEl>
                                      </p:cBhvr>
                                    </p:animEffect>
                                    <p:animScale>
                                      <p:cBhvr>
                                        <p:cTn id="139" dur="250" autoRev="1" fill="hold"/>
                                        <p:tgtEl>
                                          <p:spTgt spid="20"/>
                                        </p:tgtEl>
                                      </p:cBhvr>
                                      <p:by x="105000" y="105000"/>
                                    </p:animScale>
                                  </p:childTnLst>
                                </p:cTn>
                              </p:par>
                              <p:par>
                                <p:cTn id="140" presetID="26" presetClass="emph" presetSubtype="0" fill="hold" grpId="0" nodeType="withEffect">
                                  <p:stCondLst>
                                    <p:cond delay="0"/>
                                  </p:stCondLst>
                                  <p:childTnLst>
                                    <p:animEffect transition="out" filter="fade">
                                      <p:cBhvr>
                                        <p:cTn id="141" dur="500" tmFilter="0, 0; .2, .5; .8, .5; 1, 0"/>
                                        <p:tgtEl>
                                          <p:spTgt spid="21"/>
                                        </p:tgtEl>
                                      </p:cBhvr>
                                    </p:animEffect>
                                    <p:animScale>
                                      <p:cBhvr>
                                        <p:cTn id="142" dur="250" autoRev="1" fill="hold"/>
                                        <p:tgtEl>
                                          <p:spTgt spid="21"/>
                                        </p:tgtEl>
                                      </p:cBhvr>
                                      <p:by x="105000" y="105000"/>
                                    </p:animScale>
                                  </p:childTnLst>
                                </p:cTn>
                              </p:par>
                              <p:par>
                                <p:cTn id="143" presetID="26" presetClass="emph" presetSubtype="0" fill="hold" grpId="0" nodeType="withEffect">
                                  <p:stCondLst>
                                    <p:cond delay="0"/>
                                  </p:stCondLst>
                                  <p:childTnLst>
                                    <p:animEffect transition="out" filter="fade">
                                      <p:cBhvr>
                                        <p:cTn id="144" dur="500" tmFilter="0, 0; .2, .5; .8, .5; 1, 0"/>
                                        <p:tgtEl>
                                          <p:spTgt spid="22"/>
                                        </p:tgtEl>
                                      </p:cBhvr>
                                    </p:animEffect>
                                    <p:animScale>
                                      <p:cBhvr>
                                        <p:cTn id="145" dur="250" autoRev="1" fill="hold"/>
                                        <p:tgtEl>
                                          <p:spTgt spid="22"/>
                                        </p:tgtEl>
                                      </p:cBhvr>
                                      <p:by x="105000" y="105000"/>
                                    </p:animScale>
                                  </p:childTnLst>
                                </p:cTn>
                              </p:par>
                              <p:par>
                                <p:cTn id="146" presetID="26" presetClass="emph" presetSubtype="0" fill="hold" grpId="0" nodeType="withEffect">
                                  <p:stCondLst>
                                    <p:cond delay="0"/>
                                  </p:stCondLst>
                                  <p:childTnLst>
                                    <p:animEffect transition="out" filter="fade">
                                      <p:cBhvr>
                                        <p:cTn id="147" dur="500" tmFilter="0, 0; .2, .5; .8, .5; 1, 0"/>
                                        <p:tgtEl>
                                          <p:spTgt spid="23"/>
                                        </p:tgtEl>
                                      </p:cBhvr>
                                    </p:animEffect>
                                    <p:animScale>
                                      <p:cBhvr>
                                        <p:cTn id="148" dur="250" autoRev="1" fill="hold"/>
                                        <p:tgtEl>
                                          <p:spTgt spid="23"/>
                                        </p:tgtEl>
                                      </p:cBhvr>
                                      <p:by x="105000" y="105000"/>
                                    </p:animScale>
                                  </p:childTnLst>
                                </p:cTn>
                              </p:par>
                              <p:par>
                                <p:cTn id="149" presetID="26" presetClass="emph" presetSubtype="0" fill="hold" grpId="0" nodeType="withEffect">
                                  <p:stCondLst>
                                    <p:cond delay="0"/>
                                  </p:stCondLst>
                                  <p:childTnLst>
                                    <p:animEffect transition="out" filter="fade">
                                      <p:cBhvr>
                                        <p:cTn id="150" dur="500" tmFilter="0, 0; .2, .5; .8, .5; 1, 0"/>
                                        <p:tgtEl>
                                          <p:spTgt spid="24"/>
                                        </p:tgtEl>
                                      </p:cBhvr>
                                    </p:animEffect>
                                    <p:animScale>
                                      <p:cBhvr>
                                        <p:cTn id="151" dur="250" autoRev="1" fill="hold"/>
                                        <p:tgtEl>
                                          <p:spTgt spid="24"/>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25"/>
                                        </p:tgtEl>
                                      </p:cBhvr>
                                    </p:animEffect>
                                    <p:animScale>
                                      <p:cBhvr>
                                        <p:cTn id="154" dur="250" autoRev="1" fill="hold"/>
                                        <p:tgtEl>
                                          <p:spTgt spid="25"/>
                                        </p:tgtEl>
                                      </p:cBhvr>
                                      <p:by x="105000" y="105000"/>
                                    </p:animScale>
                                  </p:childTnLst>
                                </p:cTn>
                              </p:par>
                              <p:par>
                                <p:cTn id="155" presetID="26" presetClass="emph" presetSubtype="0" fill="hold" grpId="0" nodeType="withEffect">
                                  <p:stCondLst>
                                    <p:cond delay="0"/>
                                  </p:stCondLst>
                                  <p:childTnLst>
                                    <p:animEffect transition="out" filter="fade">
                                      <p:cBhvr>
                                        <p:cTn id="156" dur="500" tmFilter="0, 0; .2, .5; .8, .5; 1, 0"/>
                                        <p:tgtEl>
                                          <p:spTgt spid="26"/>
                                        </p:tgtEl>
                                      </p:cBhvr>
                                    </p:animEffect>
                                    <p:animScale>
                                      <p:cBhvr>
                                        <p:cTn id="157" dur="250" autoRev="1" fill="hold"/>
                                        <p:tgtEl>
                                          <p:spTgt spid="26"/>
                                        </p:tgtEl>
                                      </p:cBhvr>
                                      <p:by x="105000" y="105000"/>
                                    </p:animScale>
                                  </p:childTnLst>
                                </p:cTn>
                              </p:par>
                              <p:par>
                                <p:cTn id="158" presetID="26" presetClass="emph" presetSubtype="0" fill="hold" grpId="0" nodeType="withEffect">
                                  <p:stCondLst>
                                    <p:cond delay="0"/>
                                  </p:stCondLst>
                                  <p:childTnLst>
                                    <p:animEffect transition="out" filter="fade">
                                      <p:cBhvr>
                                        <p:cTn id="159" dur="500" tmFilter="0, 0; .2, .5; .8, .5; 1, 0"/>
                                        <p:tgtEl>
                                          <p:spTgt spid="27"/>
                                        </p:tgtEl>
                                      </p:cBhvr>
                                    </p:animEffect>
                                    <p:animScale>
                                      <p:cBhvr>
                                        <p:cTn id="160" dur="250" autoRev="1" fill="hold"/>
                                        <p:tgtEl>
                                          <p:spTgt spid="27"/>
                                        </p:tgtEl>
                                      </p:cBhvr>
                                      <p:by x="105000" y="105000"/>
                                    </p:animScale>
                                  </p:childTnLst>
                                </p:cTn>
                              </p:par>
                              <p:par>
                                <p:cTn id="161" presetID="1" presetClass="emph" presetSubtype="2" fill="hold" nodeType="withEffect">
                                  <p:stCondLst>
                                    <p:cond delay="0"/>
                                  </p:stCondLst>
                                  <p:childTnLst>
                                    <p:animClr clrSpc="rgb" dir="cw">
                                      <p:cBhvr>
                                        <p:cTn id="162" dur="1000" fill="hold"/>
                                        <p:tgtEl>
                                          <p:spTgt spid="10"/>
                                        </p:tgtEl>
                                        <p:attrNameLst>
                                          <p:attrName>fillcolor</p:attrName>
                                        </p:attrNameLst>
                                      </p:cBhvr>
                                      <p:to>
                                        <a:schemeClr val="hlink"/>
                                      </p:to>
                                    </p:animClr>
                                    <p:set>
                                      <p:cBhvr>
                                        <p:cTn id="163" dur="1000" fill="hold"/>
                                        <p:tgtEl>
                                          <p:spTgt spid="10"/>
                                        </p:tgtEl>
                                        <p:attrNameLst>
                                          <p:attrName>fill.type</p:attrName>
                                        </p:attrNameLst>
                                      </p:cBhvr>
                                      <p:to>
                                        <p:strVal val="solid"/>
                                      </p:to>
                                    </p:set>
                                    <p:set>
                                      <p:cBhvr>
                                        <p:cTn id="164" dur="1000" fill="hold"/>
                                        <p:tgtEl>
                                          <p:spTgt spid="10"/>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1000" fill="hold"/>
                                        <p:tgtEl>
                                          <p:spTgt spid="11"/>
                                        </p:tgtEl>
                                        <p:attrNameLst>
                                          <p:attrName>fillcolor</p:attrName>
                                        </p:attrNameLst>
                                      </p:cBhvr>
                                      <p:to>
                                        <a:schemeClr val="hlink"/>
                                      </p:to>
                                    </p:animClr>
                                    <p:set>
                                      <p:cBhvr>
                                        <p:cTn id="167" dur="1000" fill="hold"/>
                                        <p:tgtEl>
                                          <p:spTgt spid="11"/>
                                        </p:tgtEl>
                                        <p:attrNameLst>
                                          <p:attrName>fill.type</p:attrName>
                                        </p:attrNameLst>
                                      </p:cBhvr>
                                      <p:to>
                                        <p:strVal val="solid"/>
                                      </p:to>
                                    </p:set>
                                    <p:set>
                                      <p:cBhvr>
                                        <p:cTn id="168" dur="1000" fill="hold"/>
                                        <p:tgtEl>
                                          <p:spTgt spid="11"/>
                                        </p:tgtEl>
                                        <p:attrNameLst>
                                          <p:attrName>fill.on</p:attrName>
                                        </p:attrNameLst>
                                      </p:cBhvr>
                                      <p:to>
                                        <p:strVal val="true"/>
                                      </p:to>
                                    </p:set>
                                  </p:childTnLst>
                                </p:cTn>
                              </p:par>
                              <p:par>
                                <p:cTn id="169" presetID="1" presetClass="emph" presetSubtype="2" fill="hold" nodeType="withEffect">
                                  <p:stCondLst>
                                    <p:cond delay="0"/>
                                  </p:stCondLst>
                                  <p:childTnLst>
                                    <p:animClr clrSpc="rgb" dir="cw">
                                      <p:cBhvr>
                                        <p:cTn id="170" dur="1000" fill="hold"/>
                                        <p:tgtEl>
                                          <p:spTgt spid="12"/>
                                        </p:tgtEl>
                                        <p:attrNameLst>
                                          <p:attrName>fillcolor</p:attrName>
                                        </p:attrNameLst>
                                      </p:cBhvr>
                                      <p:to>
                                        <a:schemeClr val="hlink"/>
                                      </p:to>
                                    </p:animClr>
                                    <p:set>
                                      <p:cBhvr>
                                        <p:cTn id="171" dur="1000" fill="hold"/>
                                        <p:tgtEl>
                                          <p:spTgt spid="12"/>
                                        </p:tgtEl>
                                        <p:attrNameLst>
                                          <p:attrName>fill.type</p:attrName>
                                        </p:attrNameLst>
                                      </p:cBhvr>
                                      <p:to>
                                        <p:strVal val="solid"/>
                                      </p:to>
                                    </p:set>
                                    <p:set>
                                      <p:cBhvr>
                                        <p:cTn id="172" dur="1000" fill="hold"/>
                                        <p:tgtEl>
                                          <p:spTgt spid="12"/>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1000" fill="hold"/>
                                        <p:tgtEl>
                                          <p:spTgt spid="13"/>
                                        </p:tgtEl>
                                        <p:attrNameLst>
                                          <p:attrName>fillcolor</p:attrName>
                                        </p:attrNameLst>
                                      </p:cBhvr>
                                      <p:to>
                                        <a:schemeClr val="hlink"/>
                                      </p:to>
                                    </p:animClr>
                                    <p:set>
                                      <p:cBhvr>
                                        <p:cTn id="175" dur="1000" fill="hold"/>
                                        <p:tgtEl>
                                          <p:spTgt spid="13"/>
                                        </p:tgtEl>
                                        <p:attrNameLst>
                                          <p:attrName>fill.type</p:attrName>
                                        </p:attrNameLst>
                                      </p:cBhvr>
                                      <p:to>
                                        <p:strVal val="solid"/>
                                      </p:to>
                                    </p:set>
                                    <p:set>
                                      <p:cBhvr>
                                        <p:cTn id="176" dur="1000" fill="hold"/>
                                        <p:tgtEl>
                                          <p:spTgt spid="13"/>
                                        </p:tgtEl>
                                        <p:attrNameLst>
                                          <p:attrName>fill.on</p:attrName>
                                        </p:attrNameLst>
                                      </p:cBhvr>
                                      <p:to>
                                        <p:strVal val="true"/>
                                      </p:to>
                                    </p:set>
                                  </p:childTnLst>
                                </p:cTn>
                              </p:par>
                              <p:par>
                                <p:cTn id="177" presetID="1" presetClass="emph" presetSubtype="2" fill="hold" nodeType="withEffect">
                                  <p:stCondLst>
                                    <p:cond delay="0"/>
                                  </p:stCondLst>
                                  <p:childTnLst>
                                    <p:animClr clrSpc="rgb" dir="cw">
                                      <p:cBhvr>
                                        <p:cTn id="178" dur="1000" fill="hold"/>
                                        <p:tgtEl>
                                          <p:spTgt spid="14"/>
                                        </p:tgtEl>
                                        <p:attrNameLst>
                                          <p:attrName>fillcolor</p:attrName>
                                        </p:attrNameLst>
                                      </p:cBhvr>
                                      <p:to>
                                        <a:schemeClr val="hlink"/>
                                      </p:to>
                                    </p:animClr>
                                    <p:set>
                                      <p:cBhvr>
                                        <p:cTn id="179" dur="1000" fill="hold"/>
                                        <p:tgtEl>
                                          <p:spTgt spid="14"/>
                                        </p:tgtEl>
                                        <p:attrNameLst>
                                          <p:attrName>fill.type</p:attrName>
                                        </p:attrNameLst>
                                      </p:cBhvr>
                                      <p:to>
                                        <p:strVal val="solid"/>
                                      </p:to>
                                    </p:set>
                                    <p:set>
                                      <p:cBhvr>
                                        <p:cTn id="180" dur="1000" fill="hold"/>
                                        <p:tgtEl>
                                          <p:spTgt spid="14"/>
                                        </p:tgtEl>
                                        <p:attrNameLst>
                                          <p:attrName>fill.on</p:attrName>
                                        </p:attrNameLst>
                                      </p:cBhvr>
                                      <p:to>
                                        <p:strVal val="true"/>
                                      </p:to>
                                    </p:set>
                                  </p:childTnLst>
                                </p:cTn>
                              </p:par>
                              <p:par>
                                <p:cTn id="181" presetID="1" presetClass="emph" presetSubtype="2" fill="hold" nodeType="withEffect">
                                  <p:stCondLst>
                                    <p:cond delay="0"/>
                                  </p:stCondLst>
                                  <p:childTnLst>
                                    <p:animClr clrSpc="rgb" dir="cw">
                                      <p:cBhvr>
                                        <p:cTn id="182" dur="1000" fill="hold"/>
                                        <p:tgtEl>
                                          <p:spTgt spid="15"/>
                                        </p:tgtEl>
                                        <p:attrNameLst>
                                          <p:attrName>fillcolor</p:attrName>
                                        </p:attrNameLst>
                                      </p:cBhvr>
                                      <p:to>
                                        <a:schemeClr val="hlink"/>
                                      </p:to>
                                    </p:animClr>
                                    <p:set>
                                      <p:cBhvr>
                                        <p:cTn id="183" dur="1000" fill="hold"/>
                                        <p:tgtEl>
                                          <p:spTgt spid="15"/>
                                        </p:tgtEl>
                                        <p:attrNameLst>
                                          <p:attrName>fill.type</p:attrName>
                                        </p:attrNameLst>
                                      </p:cBhvr>
                                      <p:to>
                                        <p:strVal val="solid"/>
                                      </p:to>
                                    </p:set>
                                    <p:set>
                                      <p:cBhvr>
                                        <p:cTn id="184" dur="1000" fill="hold"/>
                                        <p:tgtEl>
                                          <p:spTgt spid="15"/>
                                        </p:tgtEl>
                                        <p:attrNameLst>
                                          <p:attrName>fill.on</p:attrName>
                                        </p:attrNameLst>
                                      </p:cBhvr>
                                      <p:to>
                                        <p:strVal val="true"/>
                                      </p:to>
                                    </p:set>
                                  </p:childTnLst>
                                </p:cTn>
                              </p:par>
                              <p:par>
                                <p:cTn id="185" presetID="1" presetClass="emph" presetSubtype="2" fill="hold" nodeType="withEffect">
                                  <p:stCondLst>
                                    <p:cond delay="0"/>
                                  </p:stCondLst>
                                  <p:childTnLst>
                                    <p:animClr clrSpc="rgb" dir="cw">
                                      <p:cBhvr>
                                        <p:cTn id="186" dur="1000" fill="hold"/>
                                        <p:tgtEl>
                                          <p:spTgt spid="16"/>
                                        </p:tgtEl>
                                        <p:attrNameLst>
                                          <p:attrName>fillcolor</p:attrName>
                                        </p:attrNameLst>
                                      </p:cBhvr>
                                      <p:to>
                                        <a:schemeClr val="hlink"/>
                                      </p:to>
                                    </p:animClr>
                                    <p:set>
                                      <p:cBhvr>
                                        <p:cTn id="187" dur="1000" fill="hold"/>
                                        <p:tgtEl>
                                          <p:spTgt spid="16"/>
                                        </p:tgtEl>
                                        <p:attrNameLst>
                                          <p:attrName>fill.type</p:attrName>
                                        </p:attrNameLst>
                                      </p:cBhvr>
                                      <p:to>
                                        <p:strVal val="solid"/>
                                      </p:to>
                                    </p:set>
                                    <p:set>
                                      <p:cBhvr>
                                        <p:cTn id="188" dur="1000" fill="hold"/>
                                        <p:tgtEl>
                                          <p:spTgt spid="16"/>
                                        </p:tgtEl>
                                        <p:attrNameLst>
                                          <p:attrName>fill.on</p:attrName>
                                        </p:attrNameLst>
                                      </p:cBhvr>
                                      <p:to>
                                        <p:strVal val="true"/>
                                      </p:to>
                                    </p:set>
                                  </p:childTnLst>
                                </p:cTn>
                              </p:par>
                              <p:par>
                                <p:cTn id="189" presetID="1" presetClass="emph" presetSubtype="2" fill="hold" nodeType="withEffect">
                                  <p:stCondLst>
                                    <p:cond delay="0"/>
                                  </p:stCondLst>
                                  <p:childTnLst>
                                    <p:animClr clrSpc="rgb" dir="cw">
                                      <p:cBhvr>
                                        <p:cTn id="190" dur="1000" fill="hold"/>
                                        <p:tgtEl>
                                          <p:spTgt spid="17"/>
                                        </p:tgtEl>
                                        <p:attrNameLst>
                                          <p:attrName>fillcolor</p:attrName>
                                        </p:attrNameLst>
                                      </p:cBhvr>
                                      <p:to>
                                        <a:schemeClr val="hlink"/>
                                      </p:to>
                                    </p:animClr>
                                    <p:set>
                                      <p:cBhvr>
                                        <p:cTn id="191" dur="1000" fill="hold"/>
                                        <p:tgtEl>
                                          <p:spTgt spid="17"/>
                                        </p:tgtEl>
                                        <p:attrNameLst>
                                          <p:attrName>fill.type</p:attrName>
                                        </p:attrNameLst>
                                      </p:cBhvr>
                                      <p:to>
                                        <p:strVal val="solid"/>
                                      </p:to>
                                    </p:set>
                                    <p:set>
                                      <p:cBhvr>
                                        <p:cTn id="192" dur="1000" fill="hold"/>
                                        <p:tgtEl>
                                          <p:spTgt spid="17"/>
                                        </p:tgtEl>
                                        <p:attrNameLst>
                                          <p:attrName>fill.on</p:attrName>
                                        </p:attrNameLst>
                                      </p:cBhvr>
                                      <p:to>
                                        <p:strVal val="true"/>
                                      </p:to>
                                    </p:set>
                                  </p:childTnLst>
                                </p:cTn>
                              </p:par>
                              <p:par>
                                <p:cTn id="193" presetID="1" presetClass="emph" presetSubtype="2" fill="hold" nodeType="withEffect">
                                  <p:stCondLst>
                                    <p:cond delay="0"/>
                                  </p:stCondLst>
                                  <p:childTnLst>
                                    <p:animClr clrSpc="rgb" dir="cw">
                                      <p:cBhvr>
                                        <p:cTn id="194" dur="1000" fill="hold"/>
                                        <p:tgtEl>
                                          <p:spTgt spid="18"/>
                                        </p:tgtEl>
                                        <p:attrNameLst>
                                          <p:attrName>fillcolor</p:attrName>
                                        </p:attrNameLst>
                                      </p:cBhvr>
                                      <p:to>
                                        <a:schemeClr val="hlink"/>
                                      </p:to>
                                    </p:animClr>
                                    <p:set>
                                      <p:cBhvr>
                                        <p:cTn id="195" dur="1000" fill="hold"/>
                                        <p:tgtEl>
                                          <p:spTgt spid="18"/>
                                        </p:tgtEl>
                                        <p:attrNameLst>
                                          <p:attrName>fill.type</p:attrName>
                                        </p:attrNameLst>
                                      </p:cBhvr>
                                      <p:to>
                                        <p:strVal val="solid"/>
                                      </p:to>
                                    </p:set>
                                    <p:set>
                                      <p:cBhvr>
                                        <p:cTn id="196" dur="1000" fill="hold"/>
                                        <p:tgtEl>
                                          <p:spTgt spid="18"/>
                                        </p:tgtEl>
                                        <p:attrNameLst>
                                          <p:attrName>fill.on</p:attrName>
                                        </p:attrNameLst>
                                      </p:cBhvr>
                                      <p:to>
                                        <p:strVal val="true"/>
                                      </p:to>
                                    </p:set>
                                  </p:childTnLst>
                                </p:cTn>
                              </p:par>
                              <p:par>
                                <p:cTn id="197" presetID="1" presetClass="emph" presetSubtype="2" fill="hold" nodeType="withEffect">
                                  <p:stCondLst>
                                    <p:cond delay="0"/>
                                  </p:stCondLst>
                                  <p:childTnLst>
                                    <p:animClr clrSpc="rgb" dir="cw">
                                      <p:cBhvr>
                                        <p:cTn id="198" dur="1000" fill="hold"/>
                                        <p:tgtEl>
                                          <p:spTgt spid="19"/>
                                        </p:tgtEl>
                                        <p:attrNameLst>
                                          <p:attrName>fillcolor</p:attrName>
                                        </p:attrNameLst>
                                      </p:cBhvr>
                                      <p:to>
                                        <a:schemeClr val="hlink"/>
                                      </p:to>
                                    </p:animClr>
                                    <p:set>
                                      <p:cBhvr>
                                        <p:cTn id="199" dur="1000" fill="hold"/>
                                        <p:tgtEl>
                                          <p:spTgt spid="19"/>
                                        </p:tgtEl>
                                        <p:attrNameLst>
                                          <p:attrName>fill.type</p:attrName>
                                        </p:attrNameLst>
                                      </p:cBhvr>
                                      <p:to>
                                        <p:strVal val="solid"/>
                                      </p:to>
                                    </p:set>
                                    <p:set>
                                      <p:cBhvr>
                                        <p:cTn id="200" dur="1000" fill="hold"/>
                                        <p:tgtEl>
                                          <p:spTgt spid="19"/>
                                        </p:tgtEl>
                                        <p:attrNameLst>
                                          <p:attrName>fill.on</p:attrName>
                                        </p:attrNameLst>
                                      </p:cBhvr>
                                      <p:to>
                                        <p:strVal val="true"/>
                                      </p:to>
                                    </p:set>
                                  </p:childTnLst>
                                </p:cTn>
                              </p:par>
                              <p:par>
                                <p:cTn id="201" presetID="1" presetClass="emph" presetSubtype="2" fill="hold" nodeType="withEffect">
                                  <p:stCondLst>
                                    <p:cond delay="0"/>
                                  </p:stCondLst>
                                  <p:childTnLst>
                                    <p:animClr clrSpc="rgb" dir="cw">
                                      <p:cBhvr>
                                        <p:cTn id="202" dur="1000" fill="hold"/>
                                        <p:tgtEl>
                                          <p:spTgt spid="20"/>
                                        </p:tgtEl>
                                        <p:attrNameLst>
                                          <p:attrName>fillcolor</p:attrName>
                                        </p:attrNameLst>
                                      </p:cBhvr>
                                      <p:to>
                                        <a:schemeClr val="hlink"/>
                                      </p:to>
                                    </p:animClr>
                                    <p:set>
                                      <p:cBhvr>
                                        <p:cTn id="203" dur="1000" fill="hold"/>
                                        <p:tgtEl>
                                          <p:spTgt spid="20"/>
                                        </p:tgtEl>
                                        <p:attrNameLst>
                                          <p:attrName>fill.type</p:attrName>
                                        </p:attrNameLst>
                                      </p:cBhvr>
                                      <p:to>
                                        <p:strVal val="solid"/>
                                      </p:to>
                                    </p:set>
                                    <p:set>
                                      <p:cBhvr>
                                        <p:cTn id="204" dur="1000" fill="hold"/>
                                        <p:tgtEl>
                                          <p:spTgt spid="20"/>
                                        </p:tgtEl>
                                        <p:attrNameLst>
                                          <p:attrName>fill.on</p:attrName>
                                        </p:attrNameLst>
                                      </p:cBhvr>
                                      <p:to>
                                        <p:strVal val="true"/>
                                      </p:to>
                                    </p:set>
                                  </p:childTnLst>
                                </p:cTn>
                              </p:par>
                              <p:par>
                                <p:cTn id="205" presetID="1" presetClass="emph" presetSubtype="2" fill="hold" nodeType="withEffect">
                                  <p:stCondLst>
                                    <p:cond delay="0"/>
                                  </p:stCondLst>
                                  <p:childTnLst>
                                    <p:animClr clrSpc="rgb" dir="cw">
                                      <p:cBhvr>
                                        <p:cTn id="206" dur="1000" fill="hold"/>
                                        <p:tgtEl>
                                          <p:spTgt spid="21"/>
                                        </p:tgtEl>
                                        <p:attrNameLst>
                                          <p:attrName>fillcolor</p:attrName>
                                        </p:attrNameLst>
                                      </p:cBhvr>
                                      <p:to>
                                        <a:schemeClr val="hlink"/>
                                      </p:to>
                                    </p:animClr>
                                    <p:set>
                                      <p:cBhvr>
                                        <p:cTn id="207" dur="1000" fill="hold"/>
                                        <p:tgtEl>
                                          <p:spTgt spid="21"/>
                                        </p:tgtEl>
                                        <p:attrNameLst>
                                          <p:attrName>fill.type</p:attrName>
                                        </p:attrNameLst>
                                      </p:cBhvr>
                                      <p:to>
                                        <p:strVal val="solid"/>
                                      </p:to>
                                    </p:set>
                                    <p:set>
                                      <p:cBhvr>
                                        <p:cTn id="208" dur="1000" fill="hold"/>
                                        <p:tgtEl>
                                          <p:spTgt spid="21"/>
                                        </p:tgtEl>
                                        <p:attrNameLst>
                                          <p:attrName>fill.on</p:attrName>
                                        </p:attrNameLst>
                                      </p:cBhvr>
                                      <p:to>
                                        <p:strVal val="true"/>
                                      </p:to>
                                    </p:set>
                                  </p:childTnLst>
                                </p:cTn>
                              </p:par>
                              <p:par>
                                <p:cTn id="209" presetID="1" presetClass="emph" presetSubtype="2" fill="hold" nodeType="withEffect">
                                  <p:stCondLst>
                                    <p:cond delay="0"/>
                                  </p:stCondLst>
                                  <p:childTnLst>
                                    <p:animClr clrSpc="rgb" dir="cw">
                                      <p:cBhvr>
                                        <p:cTn id="210" dur="1000" fill="hold"/>
                                        <p:tgtEl>
                                          <p:spTgt spid="22"/>
                                        </p:tgtEl>
                                        <p:attrNameLst>
                                          <p:attrName>fillcolor</p:attrName>
                                        </p:attrNameLst>
                                      </p:cBhvr>
                                      <p:to>
                                        <a:schemeClr val="hlink"/>
                                      </p:to>
                                    </p:animClr>
                                    <p:set>
                                      <p:cBhvr>
                                        <p:cTn id="211" dur="1000" fill="hold"/>
                                        <p:tgtEl>
                                          <p:spTgt spid="22"/>
                                        </p:tgtEl>
                                        <p:attrNameLst>
                                          <p:attrName>fill.type</p:attrName>
                                        </p:attrNameLst>
                                      </p:cBhvr>
                                      <p:to>
                                        <p:strVal val="solid"/>
                                      </p:to>
                                    </p:set>
                                    <p:set>
                                      <p:cBhvr>
                                        <p:cTn id="212" dur="1000" fill="hold"/>
                                        <p:tgtEl>
                                          <p:spTgt spid="22"/>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1000" fill="hold"/>
                                        <p:tgtEl>
                                          <p:spTgt spid="23"/>
                                        </p:tgtEl>
                                        <p:attrNameLst>
                                          <p:attrName>fillcolor</p:attrName>
                                        </p:attrNameLst>
                                      </p:cBhvr>
                                      <p:to>
                                        <a:schemeClr val="hlink"/>
                                      </p:to>
                                    </p:animClr>
                                    <p:set>
                                      <p:cBhvr>
                                        <p:cTn id="215" dur="1000" fill="hold"/>
                                        <p:tgtEl>
                                          <p:spTgt spid="23"/>
                                        </p:tgtEl>
                                        <p:attrNameLst>
                                          <p:attrName>fill.type</p:attrName>
                                        </p:attrNameLst>
                                      </p:cBhvr>
                                      <p:to>
                                        <p:strVal val="solid"/>
                                      </p:to>
                                    </p:set>
                                    <p:set>
                                      <p:cBhvr>
                                        <p:cTn id="216" dur="1000" fill="hold"/>
                                        <p:tgtEl>
                                          <p:spTgt spid="23"/>
                                        </p:tgtEl>
                                        <p:attrNameLst>
                                          <p:attrName>fill.on</p:attrName>
                                        </p:attrNameLst>
                                      </p:cBhvr>
                                      <p:to>
                                        <p:strVal val="true"/>
                                      </p:to>
                                    </p:set>
                                  </p:childTnLst>
                                </p:cTn>
                              </p:par>
                              <p:par>
                                <p:cTn id="217" presetID="1" presetClass="emph" presetSubtype="2" fill="hold" nodeType="withEffect">
                                  <p:stCondLst>
                                    <p:cond delay="0"/>
                                  </p:stCondLst>
                                  <p:childTnLst>
                                    <p:animClr clrSpc="rgb" dir="cw">
                                      <p:cBhvr>
                                        <p:cTn id="218" dur="1000" fill="hold"/>
                                        <p:tgtEl>
                                          <p:spTgt spid="24"/>
                                        </p:tgtEl>
                                        <p:attrNameLst>
                                          <p:attrName>fillcolor</p:attrName>
                                        </p:attrNameLst>
                                      </p:cBhvr>
                                      <p:to>
                                        <a:schemeClr val="hlink"/>
                                      </p:to>
                                    </p:animClr>
                                    <p:set>
                                      <p:cBhvr>
                                        <p:cTn id="219" dur="1000" fill="hold"/>
                                        <p:tgtEl>
                                          <p:spTgt spid="24"/>
                                        </p:tgtEl>
                                        <p:attrNameLst>
                                          <p:attrName>fill.type</p:attrName>
                                        </p:attrNameLst>
                                      </p:cBhvr>
                                      <p:to>
                                        <p:strVal val="solid"/>
                                      </p:to>
                                    </p:set>
                                    <p:set>
                                      <p:cBhvr>
                                        <p:cTn id="220" dur="1000" fill="hold"/>
                                        <p:tgtEl>
                                          <p:spTgt spid="24"/>
                                        </p:tgtEl>
                                        <p:attrNameLst>
                                          <p:attrName>fill.on</p:attrName>
                                        </p:attrNameLst>
                                      </p:cBhvr>
                                      <p:to>
                                        <p:strVal val="true"/>
                                      </p:to>
                                    </p:set>
                                  </p:childTnLst>
                                </p:cTn>
                              </p:par>
                              <p:par>
                                <p:cTn id="221" presetID="1" presetClass="emph" presetSubtype="2" fill="hold" nodeType="withEffect">
                                  <p:stCondLst>
                                    <p:cond delay="0"/>
                                  </p:stCondLst>
                                  <p:childTnLst>
                                    <p:animClr clrSpc="rgb" dir="cw">
                                      <p:cBhvr>
                                        <p:cTn id="222" dur="1000" fill="hold"/>
                                        <p:tgtEl>
                                          <p:spTgt spid="25"/>
                                        </p:tgtEl>
                                        <p:attrNameLst>
                                          <p:attrName>fillcolor</p:attrName>
                                        </p:attrNameLst>
                                      </p:cBhvr>
                                      <p:to>
                                        <a:schemeClr val="hlink"/>
                                      </p:to>
                                    </p:animClr>
                                    <p:set>
                                      <p:cBhvr>
                                        <p:cTn id="223" dur="1000" fill="hold"/>
                                        <p:tgtEl>
                                          <p:spTgt spid="25"/>
                                        </p:tgtEl>
                                        <p:attrNameLst>
                                          <p:attrName>fill.type</p:attrName>
                                        </p:attrNameLst>
                                      </p:cBhvr>
                                      <p:to>
                                        <p:strVal val="solid"/>
                                      </p:to>
                                    </p:set>
                                    <p:set>
                                      <p:cBhvr>
                                        <p:cTn id="224" dur="1000" fill="hold"/>
                                        <p:tgtEl>
                                          <p:spTgt spid="25"/>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1000" fill="hold"/>
                                        <p:tgtEl>
                                          <p:spTgt spid="26"/>
                                        </p:tgtEl>
                                        <p:attrNameLst>
                                          <p:attrName>fillcolor</p:attrName>
                                        </p:attrNameLst>
                                      </p:cBhvr>
                                      <p:to>
                                        <a:schemeClr val="hlink"/>
                                      </p:to>
                                    </p:animClr>
                                    <p:set>
                                      <p:cBhvr>
                                        <p:cTn id="227" dur="1000" fill="hold"/>
                                        <p:tgtEl>
                                          <p:spTgt spid="26"/>
                                        </p:tgtEl>
                                        <p:attrNameLst>
                                          <p:attrName>fill.type</p:attrName>
                                        </p:attrNameLst>
                                      </p:cBhvr>
                                      <p:to>
                                        <p:strVal val="solid"/>
                                      </p:to>
                                    </p:set>
                                    <p:set>
                                      <p:cBhvr>
                                        <p:cTn id="228" dur="1000" fill="hold"/>
                                        <p:tgtEl>
                                          <p:spTgt spid="26"/>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1000" fill="hold"/>
                                        <p:tgtEl>
                                          <p:spTgt spid="27"/>
                                        </p:tgtEl>
                                        <p:attrNameLst>
                                          <p:attrName>fillcolor</p:attrName>
                                        </p:attrNameLst>
                                      </p:cBhvr>
                                      <p:to>
                                        <a:schemeClr val="hlink"/>
                                      </p:to>
                                    </p:animClr>
                                    <p:set>
                                      <p:cBhvr>
                                        <p:cTn id="231" dur="1000" fill="hold"/>
                                        <p:tgtEl>
                                          <p:spTgt spid="27"/>
                                        </p:tgtEl>
                                        <p:attrNameLst>
                                          <p:attrName>fill.type</p:attrName>
                                        </p:attrNameLst>
                                      </p:cBhvr>
                                      <p:to>
                                        <p:strVal val="solid"/>
                                      </p:to>
                                    </p:set>
                                    <p:set>
                                      <p:cBhvr>
                                        <p:cTn id="232" dur="1000" fill="hold"/>
                                        <p:tgtEl>
                                          <p:spTgt spid="27"/>
                                        </p:tgtEl>
                                        <p:attrNameLst>
                                          <p:attrName>fill.on</p:attrName>
                                        </p:attrNameLst>
                                      </p:cBhvr>
                                      <p:to>
                                        <p:strVal val="true"/>
                                      </p:to>
                                    </p:set>
                                  </p:childTnLst>
                                </p:cTn>
                              </p:par>
                            </p:childTnLst>
                          </p:cTn>
                        </p:par>
                      </p:childTnLst>
                    </p:cTn>
                  </p:par>
                  <p:par>
                    <p:cTn id="233" fill="hold">
                      <p:stCondLst>
                        <p:cond delay="indefinite"/>
                      </p:stCondLst>
                      <p:childTnLst>
                        <p:par>
                          <p:cTn id="234" fill="hold">
                            <p:stCondLst>
                              <p:cond delay="0"/>
                            </p:stCondLst>
                            <p:childTnLst>
                              <p:par>
                                <p:cTn id="235" presetID="26" presetClass="emph" presetSubtype="0" fill="hold" grpId="0" nodeType="clickEffect">
                                  <p:stCondLst>
                                    <p:cond delay="0"/>
                                  </p:stCondLst>
                                  <p:childTnLst>
                                    <p:animEffect transition="out" filter="fade">
                                      <p:cBhvr>
                                        <p:cTn id="236" dur="500" tmFilter="0, 0; .2, .5; .8, .5; 1, 0"/>
                                        <p:tgtEl>
                                          <p:spTgt spid="236"/>
                                        </p:tgtEl>
                                      </p:cBhvr>
                                    </p:animEffect>
                                    <p:animScale>
                                      <p:cBhvr>
                                        <p:cTn id="237" dur="250" autoRev="1" fill="hold"/>
                                        <p:tgtEl>
                                          <p:spTgt spid="236"/>
                                        </p:tgtEl>
                                      </p:cBhvr>
                                      <p:by x="105000" y="105000"/>
                                    </p:animScale>
                                  </p:childTnLst>
                                </p:cTn>
                              </p:par>
                              <p:par>
                                <p:cTn id="238" presetID="1" presetClass="emph" presetSubtype="2" fill="hold" nodeType="withEffect">
                                  <p:stCondLst>
                                    <p:cond delay="0"/>
                                  </p:stCondLst>
                                  <p:childTnLst>
                                    <p:animClr clrSpc="rgb" dir="cw">
                                      <p:cBhvr>
                                        <p:cTn id="239" dur="1000" fill="hold"/>
                                        <p:tgtEl>
                                          <p:spTgt spid="236"/>
                                        </p:tgtEl>
                                        <p:attrNameLst>
                                          <p:attrName>fillcolor</p:attrName>
                                        </p:attrNameLst>
                                      </p:cBhvr>
                                      <p:to>
                                        <a:schemeClr val="hlink"/>
                                      </p:to>
                                    </p:animClr>
                                    <p:set>
                                      <p:cBhvr>
                                        <p:cTn id="240" dur="1000" fill="hold"/>
                                        <p:tgtEl>
                                          <p:spTgt spid="236"/>
                                        </p:tgtEl>
                                        <p:attrNameLst>
                                          <p:attrName>fill.type</p:attrName>
                                        </p:attrNameLst>
                                      </p:cBhvr>
                                      <p:to>
                                        <p:strVal val="solid"/>
                                      </p:to>
                                    </p:set>
                                    <p:set>
                                      <p:cBhvr>
                                        <p:cTn id="241" dur="1000" fill="hold"/>
                                        <p:tgtEl>
                                          <p:spTgt spid="236"/>
                                        </p:tgtEl>
                                        <p:attrNameLst>
                                          <p:attrName>fill.on</p:attrName>
                                        </p:attrNameLst>
                                      </p:cBhvr>
                                      <p:to>
                                        <p:strVal val="true"/>
                                      </p:to>
                                    </p:set>
                                  </p:childTnLst>
                                </p:cTn>
                              </p:par>
                            </p:childTnLst>
                          </p:cTn>
                        </p:par>
                      </p:childTnLst>
                    </p:cTn>
                  </p:par>
                  <p:par>
                    <p:cTn id="242" fill="hold">
                      <p:stCondLst>
                        <p:cond delay="indefinite"/>
                      </p:stCondLst>
                      <p:childTnLst>
                        <p:par>
                          <p:cTn id="243" fill="hold">
                            <p:stCondLst>
                              <p:cond delay="0"/>
                            </p:stCondLst>
                            <p:childTnLst>
                              <p:par>
                                <p:cTn id="244" presetID="26" presetClass="emph" presetSubtype="0" fill="hold" grpId="0" nodeType="clickEffect">
                                  <p:stCondLst>
                                    <p:cond delay="0"/>
                                  </p:stCondLst>
                                  <p:childTnLst>
                                    <p:animEffect transition="out" filter="fade">
                                      <p:cBhvr>
                                        <p:cTn id="245" dur="500" tmFilter="0, 0; .2, .5; .8, .5; 1, 0"/>
                                        <p:tgtEl>
                                          <p:spTgt spid="154"/>
                                        </p:tgtEl>
                                      </p:cBhvr>
                                    </p:animEffect>
                                    <p:animScale>
                                      <p:cBhvr>
                                        <p:cTn id="246" dur="250" autoRev="1" fill="hold"/>
                                        <p:tgtEl>
                                          <p:spTgt spid="154"/>
                                        </p:tgtEl>
                                      </p:cBhvr>
                                      <p:by x="105000" y="105000"/>
                                    </p:animScale>
                                  </p:childTnLst>
                                </p:cTn>
                              </p:par>
                              <p:par>
                                <p:cTn id="247" presetID="26" presetClass="emph" presetSubtype="0" fill="hold" grpId="0" nodeType="withEffect">
                                  <p:stCondLst>
                                    <p:cond delay="0"/>
                                  </p:stCondLst>
                                  <p:childTnLst>
                                    <p:animEffect transition="out" filter="fade">
                                      <p:cBhvr>
                                        <p:cTn id="248" dur="500" tmFilter="0, 0; .2, .5; .8, .5; 1, 0"/>
                                        <p:tgtEl>
                                          <p:spTgt spid="155"/>
                                        </p:tgtEl>
                                      </p:cBhvr>
                                    </p:animEffect>
                                    <p:animScale>
                                      <p:cBhvr>
                                        <p:cTn id="249" dur="250" autoRev="1" fill="hold"/>
                                        <p:tgtEl>
                                          <p:spTgt spid="155"/>
                                        </p:tgtEl>
                                      </p:cBhvr>
                                      <p:by x="105000" y="105000"/>
                                    </p:animScale>
                                  </p:childTnLst>
                                </p:cTn>
                              </p:par>
                              <p:par>
                                <p:cTn id="250" presetID="26" presetClass="emph" presetSubtype="0" fill="hold" grpId="0" nodeType="withEffect">
                                  <p:stCondLst>
                                    <p:cond delay="0"/>
                                  </p:stCondLst>
                                  <p:childTnLst>
                                    <p:animEffect transition="out" filter="fade">
                                      <p:cBhvr>
                                        <p:cTn id="251" dur="500" tmFilter="0, 0; .2, .5; .8, .5; 1, 0"/>
                                        <p:tgtEl>
                                          <p:spTgt spid="156"/>
                                        </p:tgtEl>
                                      </p:cBhvr>
                                    </p:animEffect>
                                    <p:animScale>
                                      <p:cBhvr>
                                        <p:cTn id="252" dur="250" autoRev="1" fill="hold"/>
                                        <p:tgtEl>
                                          <p:spTgt spid="156"/>
                                        </p:tgtEl>
                                      </p:cBhvr>
                                      <p:by x="105000" y="105000"/>
                                    </p:animScale>
                                  </p:childTnLst>
                                </p:cTn>
                              </p:par>
                              <p:par>
                                <p:cTn id="253" presetID="26" presetClass="emph" presetSubtype="0" fill="hold" grpId="0" nodeType="withEffect">
                                  <p:stCondLst>
                                    <p:cond delay="0"/>
                                  </p:stCondLst>
                                  <p:childTnLst>
                                    <p:animEffect transition="out" filter="fade">
                                      <p:cBhvr>
                                        <p:cTn id="254" dur="500" tmFilter="0, 0; .2, .5; .8, .5; 1, 0"/>
                                        <p:tgtEl>
                                          <p:spTgt spid="157"/>
                                        </p:tgtEl>
                                      </p:cBhvr>
                                    </p:animEffect>
                                    <p:animScale>
                                      <p:cBhvr>
                                        <p:cTn id="255" dur="250" autoRev="1" fill="hold"/>
                                        <p:tgtEl>
                                          <p:spTgt spid="157"/>
                                        </p:tgtEl>
                                      </p:cBhvr>
                                      <p:by x="105000" y="105000"/>
                                    </p:animScale>
                                  </p:childTnLst>
                                </p:cTn>
                              </p:par>
                              <p:par>
                                <p:cTn id="256" presetID="26" presetClass="emph" presetSubtype="0" fill="hold" grpId="0" nodeType="withEffect">
                                  <p:stCondLst>
                                    <p:cond delay="0"/>
                                  </p:stCondLst>
                                  <p:childTnLst>
                                    <p:animEffect transition="out" filter="fade">
                                      <p:cBhvr>
                                        <p:cTn id="257" dur="500" tmFilter="0, 0; .2, .5; .8, .5; 1, 0"/>
                                        <p:tgtEl>
                                          <p:spTgt spid="158"/>
                                        </p:tgtEl>
                                      </p:cBhvr>
                                    </p:animEffect>
                                    <p:animScale>
                                      <p:cBhvr>
                                        <p:cTn id="258" dur="250" autoRev="1" fill="hold"/>
                                        <p:tgtEl>
                                          <p:spTgt spid="158"/>
                                        </p:tgtEl>
                                      </p:cBhvr>
                                      <p:by x="105000" y="105000"/>
                                    </p:animScale>
                                  </p:childTnLst>
                                </p:cTn>
                              </p:par>
                              <p:par>
                                <p:cTn id="259" presetID="26" presetClass="emph" presetSubtype="0" fill="hold" grpId="0" nodeType="withEffect">
                                  <p:stCondLst>
                                    <p:cond delay="0"/>
                                  </p:stCondLst>
                                  <p:childTnLst>
                                    <p:animEffect transition="out" filter="fade">
                                      <p:cBhvr>
                                        <p:cTn id="260" dur="500" tmFilter="0, 0; .2, .5; .8, .5; 1, 0"/>
                                        <p:tgtEl>
                                          <p:spTgt spid="159"/>
                                        </p:tgtEl>
                                      </p:cBhvr>
                                    </p:animEffect>
                                    <p:animScale>
                                      <p:cBhvr>
                                        <p:cTn id="261" dur="250" autoRev="1" fill="hold"/>
                                        <p:tgtEl>
                                          <p:spTgt spid="159"/>
                                        </p:tgtEl>
                                      </p:cBhvr>
                                      <p:by x="105000" y="105000"/>
                                    </p:animScale>
                                  </p:childTnLst>
                                </p:cTn>
                              </p:par>
                              <p:par>
                                <p:cTn id="262" presetID="26" presetClass="emph" presetSubtype="0" fill="hold" grpId="0" nodeType="withEffect">
                                  <p:stCondLst>
                                    <p:cond delay="0"/>
                                  </p:stCondLst>
                                  <p:childTnLst>
                                    <p:animEffect transition="out" filter="fade">
                                      <p:cBhvr>
                                        <p:cTn id="263" dur="500" tmFilter="0, 0; .2, .5; .8, .5; 1, 0"/>
                                        <p:tgtEl>
                                          <p:spTgt spid="160"/>
                                        </p:tgtEl>
                                      </p:cBhvr>
                                    </p:animEffect>
                                    <p:animScale>
                                      <p:cBhvr>
                                        <p:cTn id="264" dur="250" autoRev="1" fill="hold"/>
                                        <p:tgtEl>
                                          <p:spTgt spid="160"/>
                                        </p:tgtEl>
                                      </p:cBhvr>
                                      <p:by x="105000" y="105000"/>
                                    </p:animScale>
                                  </p:childTnLst>
                                </p:cTn>
                              </p:par>
                              <p:par>
                                <p:cTn id="265" presetID="26" presetClass="emph" presetSubtype="0" fill="hold" grpId="0" nodeType="withEffect">
                                  <p:stCondLst>
                                    <p:cond delay="0"/>
                                  </p:stCondLst>
                                  <p:childTnLst>
                                    <p:animEffect transition="out" filter="fade">
                                      <p:cBhvr>
                                        <p:cTn id="266" dur="500" tmFilter="0, 0; .2, .5; .8, .5; 1, 0"/>
                                        <p:tgtEl>
                                          <p:spTgt spid="161"/>
                                        </p:tgtEl>
                                      </p:cBhvr>
                                    </p:animEffect>
                                    <p:animScale>
                                      <p:cBhvr>
                                        <p:cTn id="267" dur="250" autoRev="1" fill="hold"/>
                                        <p:tgtEl>
                                          <p:spTgt spid="161"/>
                                        </p:tgtEl>
                                      </p:cBhvr>
                                      <p:by x="105000" y="105000"/>
                                    </p:animScale>
                                  </p:childTnLst>
                                </p:cTn>
                              </p:par>
                              <p:par>
                                <p:cTn id="268" presetID="26" presetClass="emph" presetSubtype="0" fill="hold" grpId="0" nodeType="withEffect">
                                  <p:stCondLst>
                                    <p:cond delay="0"/>
                                  </p:stCondLst>
                                  <p:childTnLst>
                                    <p:animEffect transition="out" filter="fade">
                                      <p:cBhvr>
                                        <p:cTn id="269" dur="500" tmFilter="0, 0; .2, .5; .8, .5; 1, 0"/>
                                        <p:tgtEl>
                                          <p:spTgt spid="162"/>
                                        </p:tgtEl>
                                      </p:cBhvr>
                                    </p:animEffect>
                                    <p:animScale>
                                      <p:cBhvr>
                                        <p:cTn id="270" dur="250" autoRev="1" fill="hold"/>
                                        <p:tgtEl>
                                          <p:spTgt spid="162"/>
                                        </p:tgtEl>
                                      </p:cBhvr>
                                      <p:by x="105000" y="105000"/>
                                    </p:animScale>
                                  </p:childTnLst>
                                </p:cTn>
                              </p:par>
                              <p:par>
                                <p:cTn id="271" presetID="26" presetClass="emph" presetSubtype="0" fill="hold" grpId="0" nodeType="withEffect">
                                  <p:stCondLst>
                                    <p:cond delay="0"/>
                                  </p:stCondLst>
                                  <p:childTnLst>
                                    <p:animEffect transition="out" filter="fade">
                                      <p:cBhvr>
                                        <p:cTn id="272" dur="500" tmFilter="0, 0; .2, .5; .8, .5; 1, 0"/>
                                        <p:tgtEl>
                                          <p:spTgt spid="163"/>
                                        </p:tgtEl>
                                      </p:cBhvr>
                                    </p:animEffect>
                                    <p:animScale>
                                      <p:cBhvr>
                                        <p:cTn id="273" dur="250" autoRev="1" fill="hold"/>
                                        <p:tgtEl>
                                          <p:spTgt spid="163"/>
                                        </p:tgtEl>
                                      </p:cBhvr>
                                      <p:by x="105000" y="105000"/>
                                    </p:animScale>
                                  </p:childTnLst>
                                </p:cTn>
                              </p:par>
                              <p:par>
                                <p:cTn id="274" presetID="26" presetClass="emph" presetSubtype="0" fill="hold" grpId="0" nodeType="withEffect">
                                  <p:stCondLst>
                                    <p:cond delay="0"/>
                                  </p:stCondLst>
                                  <p:childTnLst>
                                    <p:animEffect transition="out" filter="fade">
                                      <p:cBhvr>
                                        <p:cTn id="275" dur="500" tmFilter="0, 0; .2, .5; .8, .5; 1, 0"/>
                                        <p:tgtEl>
                                          <p:spTgt spid="164"/>
                                        </p:tgtEl>
                                      </p:cBhvr>
                                    </p:animEffect>
                                    <p:animScale>
                                      <p:cBhvr>
                                        <p:cTn id="276" dur="250" autoRev="1" fill="hold"/>
                                        <p:tgtEl>
                                          <p:spTgt spid="164"/>
                                        </p:tgtEl>
                                      </p:cBhvr>
                                      <p:by x="105000" y="105000"/>
                                    </p:animScale>
                                  </p:childTnLst>
                                </p:cTn>
                              </p:par>
                              <p:par>
                                <p:cTn id="277" presetID="26" presetClass="emph" presetSubtype="0" fill="hold" grpId="0" nodeType="withEffect">
                                  <p:stCondLst>
                                    <p:cond delay="0"/>
                                  </p:stCondLst>
                                  <p:childTnLst>
                                    <p:animEffect transition="out" filter="fade">
                                      <p:cBhvr>
                                        <p:cTn id="278" dur="500" tmFilter="0, 0; .2, .5; .8, .5; 1, 0"/>
                                        <p:tgtEl>
                                          <p:spTgt spid="165"/>
                                        </p:tgtEl>
                                      </p:cBhvr>
                                    </p:animEffect>
                                    <p:animScale>
                                      <p:cBhvr>
                                        <p:cTn id="279" dur="250" autoRev="1" fill="hold"/>
                                        <p:tgtEl>
                                          <p:spTgt spid="165"/>
                                        </p:tgtEl>
                                      </p:cBhvr>
                                      <p:by x="105000" y="105000"/>
                                    </p:animScale>
                                  </p:childTnLst>
                                </p:cTn>
                              </p:par>
                              <p:par>
                                <p:cTn id="280" presetID="26" presetClass="emph" presetSubtype="0" fill="hold" grpId="0" nodeType="withEffect">
                                  <p:stCondLst>
                                    <p:cond delay="0"/>
                                  </p:stCondLst>
                                  <p:childTnLst>
                                    <p:animEffect transition="out" filter="fade">
                                      <p:cBhvr>
                                        <p:cTn id="281" dur="500" tmFilter="0, 0; .2, .5; .8, .5; 1, 0"/>
                                        <p:tgtEl>
                                          <p:spTgt spid="166"/>
                                        </p:tgtEl>
                                      </p:cBhvr>
                                    </p:animEffect>
                                    <p:animScale>
                                      <p:cBhvr>
                                        <p:cTn id="282" dur="250" autoRev="1" fill="hold"/>
                                        <p:tgtEl>
                                          <p:spTgt spid="166"/>
                                        </p:tgtEl>
                                      </p:cBhvr>
                                      <p:by x="105000" y="105000"/>
                                    </p:animScale>
                                  </p:childTnLst>
                                </p:cTn>
                              </p:par>
                              <p:par>
                                <p:cTn id="283" presetID="26" presetClass="emph" presetSubtype="0" fill="hold" grpId="0" nodeType="withEffect">
                                  <p:stCondLst>
                                    <p:cond delay="0"/>
                                  </p:stCondLst>
                                  <p:childTnLst>
                                    <p:animEffect transition="out" filter="fade">
                                      <p:cBhvr>
                                        <p:cTn id="284" dur="500" tmFilter="0, 0; .2, .5; .8, .5; 1, 0"/>
                                        <p:tgtEl>
                                          <p:spTgt spid="167"/>
                                        </p:tgtEl>
                                      </p:cBhvr>
                                    </p:animEffect>
                                    <p:animScale>
                                      <p:cBhvr>
                                        <p:cTn id="285" dur="250" autoRev="1" fill="hold"/>
                                        <p:tgtEl>
                                          <p:spTgt spid="167"/>
                                        </p:tgtEl>
                                      </p:cBhvr>
                                      <p:by x="105000" y="105000"/>
                                    </p:animScale>
                                  </p:childTnLst>
                                </p:cTn>
                              </p:par>
                              <p:par>
                                <p:cTn id="286" presetID="26" presetClass="emph" presetSubtype="0" fill="hold" grpId="0" nodeType="withEffect">
                                  <p:stCondLst>
                                    <p:cond delay="0"/>
                                  </p:stCondLst>
                                  <p:childTnLst>
                                    <p:animEffect transition="out" filter="fade">
                                      <p:cBhvr>
                                        <p:cTn id="287" dur="500" tmFilter="0, 0; .2, .5; .8, .5; 1, 0"/>
                                        <p:tgtEl>
                                          <p:spTgt spid="168"/>
                                        </p:tgtEl>
                                      </p:cBhvr>
                                    </p:animEffect>
                                    <p:animScale>
                                      <p:cBhvr>
                                        <p:cTn id="288" dur="250" autoRev="1" fill="hold"/>
                                        <p:tgtEl>
                                          <p:spTgt spid="168"/>
                                        </p:tgtEl>
                                      </p:cBhvr>
                                      <p:by x="105000" y="105000"/>
                                    </p:animScale>
                                  </p:childTnLst>
                                </p:cTn>
                              </p:par>
                              <p:par>
                                <p:cTn id="289" presetID="26" presetClass="emph" presetSubtype="0" fill="hold" grpId="0" nodeType="withEffect">
                                  <p:stCondLst>
                                    <p:cond delay="0"/>
                                  </p:stCondLst>
                                  <p:childTnLst>
                                    <p:animEffect transition="out" filter="fade">
                                      <p:cBhvr>
                                        <p:cTn id="290" dur="500" tmFilter="0, 0; .2, .5; .8, .5; 1, 0"/>
                                        <p:tgtEl>
                                          <p:spTgt spid="169"/>
                                        </p:tgtEl>
                                      </p:cBhvr>
                                    </p:animEffect>
                                    <p:animScale>
                                      <p:cBhvr>
                                        <p:cTn id="291" dur="250" autoRev="1" fill="hold"/>
                                        <p:tgtEl>
                                          <p:spTgt spid="169"/>
                                        </p:tgtEl>
                                      </p:cBhvr>
                                      <p:by x="105000" y="105000"/>
                                    </p:animScale>
                                  </p:childTnLst>
                                </p:cTn>
                              </p:par>
                              <p:par>
                                <p:cTn id="292" presetID="26" presetClass="emph" presetSubtype="0" fill="hold" grpId="0" nodeType="withEffect">
                                  <p:stCondLst>
                                    <p:cond delay="0"/>
                                  </p:stCondLst>
                                  <p:childTnLst>
                                    <p:animEffect transition="out" filter="fade">
                                      <p:cBhvr>
                                        <p:cTn id="293" dur="500" tmFilter="0, 0; .2, .5; .8, .5; 1, 0"/>
                                        <p:tgtEl>
                                          <p:spTgt spid="170"/>
                                        </p:tgtEl>
                                      </p:cBhvr>
                                    </p:animEffect>
                                    <p:animScale>
                                      <p:cBhvr>
                                        <p:cTn id="294" dur="250" autoRev="1" fill="hold"/>
                                        <p:tgtEl>
                                          <p:spTgt spid="170"/>
                                        </p:tgtEl>
                                      </p:cBhvr>
                                      <p:by x="105000" y="105000"/>
                                    </p:animScale>
                                  </p:childTnLst>
                                </p:cTn>
                              </p:par>
                              <p:par>
                                <p:cTn id="295" presetID="26" presetClass="emph" presetSubtype="0" fill="hold" grpId="0" nodeType="withEffect">
                                  <p:stCondLst>
                                    <p:cond delay="0"/>
                                  </p:stCondLst>
                                  <p:childTnLst>
                                    <p:animEffect transition="out" filter="fade">
                                      <p:cBhvr>
                                        <p:cTn id="296" dur="500" tmFilter="0, 0; .2, .5; .8, .5; 1, 0"/>
                                        <p:tgtEl>
                                          <p:spTgt spid="171"/>
                                        </p:tgtEl>
                                      </p:cBhvr>
                                    </p:animEffect>
                                    <p:animScale>
                                      <p:cBhvr>
                                        <p:cTn id="297" dur="250" autoRev="1" fill="hold"/>
                                        <p:tgtEl>
                                          <p:spTgt spid="171"/>
                                        </p:tgtEl>
                                      </p:cBhvr>
                                      <p:by x="105000" y="105000"/>
                                    </p:animScale>
                                  </p:childTnLst>
                                </p:cTn>
                              </p:par>
                              <p:par>
                                <p:cTn id="298" presetID="1" presetClass="emph" presetSubtype="2" fill="hold" nodeType="withEffect">
                                  <p:stCondLst>
                                    <p:cond delay="0"/>
                                  </p:stCondLst>
                                  <p:childTnLst>
                                    <p:animClr clrSpc="rgb" dir="cw">
                                      <p:cBhvr>
                                        <p:cTn id="299" dur="1000" fill="hold"/>
                                        <p:tgtEl>
                                          <p:spTgt spid="154"/>
                                        </p:tgtEl>
                                        <p:attrNameLst>
                                          <p:attrName>fillcolor</p:attrName>
                                        </p:attrNameLst>
                                      </p:cBhvr>
                                      <p:to>
                                        <a:schemeClr val="hlink"/>
                                      </p:to>
                                    </p:animClr>
                                    <p:set>
                                      <p:cBhvr>
                                        <p:cTn id="300" dur="1000" fill="hold"/>
                                        <p:tgtEl>
                                          <p:spTgt spid="154"/>
                                        </p:tgtEl>
                                        <p:attrNameLst>
                                          <p:attrName>fill.type</p:attrName>
                                        </p:attrNameLst>
                                      </p:cBhvr>
                                      <p:to>
                                        <p:strVal val="solid"/>
                                      </p:to>
                                    </p:set>
                                    <p:set>
                                      <p:cBhvr>
                                        <p:cTn id="301" dur="1000" fill="hold"/>
                                        <p:tgtEl>
                                          <p:spTgt spid="154"/>
                                        </p:tgtEl>
                                        <p:attrNameLst>
                                          <p:attrName>fill.on</p:attrName>
                                        </p:attrNameLst>
                                      </p:cBhvr>
                                      <p:to>
                                        <p:strVal val="true"/>
                                      </p:to>
                                    </p:set>
                                  </p:childTnLst>
                                </p:cTn>
                              </p:par>
                              <p:par>
                                <p:cTn id="302" presetID="1" presetClass="emph" presetSubtype="2" fill="hold" nodeType="withEffect">
                                  <p:stCondLst>
                                    <p:cond delay="0"/>
                                  </p:stCondLst>
                                  <p:childTnLst>
                                    <p:animClr clrSpc="rgb" dir="cw">
                                      <p:cBhvr>
                                        <p:cTn id="303" dur="1000" fill="hold"/>
                                        <p:tgtEl>
                                          <p:spTgt spid="155"/>
                                        </p:tgtEl>
                                        <p:attrNameLst>
                                          <p:attrName>fillcolor</p:attrName>
                                        </p:attrNameLst>
                                      </p:cBhvr>
                                      <p:to>
                                        <a:schemeClr val="hlink"/>
                                      </p:to>
                                    </p:animClr>
                                    <p:set>
                                      <p:cBhvr>
                                        <p:cTn id="304" dur="1000" fill="hold"/>
                                        <p:tgtEl>
                                          <p:spTgt spid="155"/>
                                        </p:tgtEl>
                                        <p:attrNameLst>
                                          <p:attrName>fill.type</p:attrName>
                                        </p:attrNameLst>
                                      </p:cBhvr>
                                      <p:to>
                                        <p:strVal val="solid"/>
                                      </p:to>
                                    </p:set>
                                    <p:set>
                                      <p:cBhvr>
                                        <p:cTn id="305" dur="1000" fill="hold"/>
                                        <p:tgtEl>
                                          <p:spTgt spid="155"/>
                                        </p:tgtEl>
                                        <p:attrNameLst>
                                          <p:attrName>fill.on</p:attrName>
                                        </p:attrNameLst>
                                      </p:cBhvr>
                                      <p:to>
                                        <p:strVal val="true"/>
                                      </p:to>
                                    </p:set>
                                  </p:childTnLst>
                                </p:cTn>
                              </p:par>
                              <p:par>
                                <p:cTn id="306" presetID="1" presetClass="emph" presetSubtype="2" fill="hold" nodeType="withEffect">
                                  <p:stCondLst>
                                    <p:cond delay="0"/>
                                  </p:stCondLst>
                                  <p:childTnLst>
                                    <p:animClr clrSpc="rgb" dir="cw">
                                      <p:cBhvr>
                                        <p:cTn id="307" dur="1000" fill="hold"/>
                                        <p:tgtEl>
                                          <p:spTgt spid="156"/>
                                        </p:tgtEl>
                                        <p:attrNameLst>
                                          <p:attrName>fillcolor</p:attrName>
                                        </p:attrNameLst>
                                      </p:cBhvr>
                                      <p:to>
                                        <a:schemeClr val="hlink"/>
                                      </p:to>
                                    </p:animClr>
                                    <p:set>
                                      <p:cBhvr>
                                        <p:cTn id="308" dur="1000" fill="hold"/>
                                        <p:tgtEl>
                                          <p:spTgt spid="156"/>
                                        </p:tgtEl>
                                        <p:attrNameLst>
                                          <p:attrName>fill.type</p:attrName>
                                        </p:attrNameLst>
                                      </p:cBhvr>
                                      <p:to>
                                        <p:strVal val="solid"/>
                                      </p:to>
                                    </p:set>
                                    <p:set>
                                      <p:cBhvr>
                                        <p:cTn id="309" dur="1000" fill="hold"/>
                                        <p:tgtEl>
                                          <p:spTgt spid="156"/>
                                        </p:tgtEl>
                                        <p:attrNameLst>
                                          <p:attrName>fill.on</p:attrName>
                                        </p:attrNameLst>
                                      </p:cBhvr>
                                      <p:to>
                                        <p:strVal val="true"/>
                                      </p:to>
                                    </p:set>
                                  </p:childTnLst>
                                </p:cTn>
                              </p:par>
                              <p:par>
                                <p:cTn id="310" presetID="1" presetClass="emph" presetSubtype="2" fill="hold" nodeType="withEffect">
                                  <p:stCondLst>
                                    <p:cond delay="0"/>
                                  </p:stCondLst>
                                  <p:childTnLst>
                                    <p:animClr clrSpc="rgb" dir="cw">
                                      <p:cBhvr>
                                        <p:cTn id="311" dur="1000" fill="hold"/>
                                        <p:tgtEl>
                                          <p:spTgt spid="157"/>
                                        </p:tgtEl>
                                        <p:attrNameLst>
                                          <p:attrName>fillcolor</p:attrName>
                                        </p:attrNameLst>
                                      </p:cBhvr>
                                      <p:to>
                                        <a:schemeClr val="hlink"/>
                                      </p:to>
                                    </p:animClr>
                                    <p:set>
                                      <p:cBhvr>
                                        <p:cTn id="312" dur="1000" fill="hold"/>
                                        <p:tgtEl>
                                          <p:spTgt spid="157"/>
                                        </p:tgtEl>
                                        <p:attrNameLst>
                                          <p:attrName>fill.type</p:attrName>
                                        </p:attrNameLst>
                                      </p:cBhvr>
                                      <p:to>
                                        <p:strVal val="solid"/>
                                      </p:to>
                                    </p:set>
                                    <p:set>
                                      <p:cBhvr>
                                        <p:cTn id="313" dur="1000" fill="hold"/>
                                        <p:tgtEl>
                                          <p:spTgt spid="157"/>
                                        </p:tgtEl>
                                        <p:attrNameLst>
                                          <p:attrName>fill.on</p:attrName>
                                        </p:attrNameLst>
                                      </p:cBhvr>
                                      <p:to>
                                        <p:strVal val="true"/>
                                      </p:to>
                                    </p:set>
                                  </p:childTnLst>
                                </p:cTn>
                              </p:par>
                              <p:par>
                                <p:cTn id="314" presetID="1" presetClass="emph" presetSubtype="2" fill="hold" nodeType="withEffect">
                                  <p:stCondLst>
                                    <p:cond delay="0"/>
                                  </p:stCondLst>
                                  <p:childTnLst>
                                    <p:animClr clrSpc="rgb" dir="cw">
                                      <p:cBhvr>
                                        <p:cTn id="315" dur="1000" fill="hold"/>
                                        <p:tgtEl>
                                          <p:spTgt spid="158"/>
                                        </p:tgtEl>
                                        <p:attrNameLst>
                                          <p:attrName>fillcolor</p:attrName>
                                        </p:attrNameLst>
                                      </p:cBhvr>
                                      <p:to>
                                        <a:schemeClr val="hlink"/>
                                      </p:to>
                                    </p:animClr>
                                    <p:set>
                                      <p:cBhvr>
                                        <p:cTn id="316" dur="1000" fill="hold"/>
                                        <p:tgtEl>
                                          <p:spTgt spid="158"/>
                                        </p:tgtEl>
                                        <p:attrNameLst>
                                          <p:attrName>fill.type</p:attrName>
                                        </p:attrNameLst>
                                      </p:cBhvr>
                                      <p:to>
                                        <p:strVal val="solid"/>
                                      </p:to>
                                    </p:set>
                                    <p:set>
                                      <p:cBhvr>
                                        <p:cTn id="317" dur="1000" fill="hold"/>
                                        <p:tgtEl>
                                          <p:spTgt spid="158"/>
                                        </p:tgtEl>
                                        <p:attrNameLst>
                                          <p:attrName>fill.on</p:attrName>
                                        </p:attrNameLst>
                                      </p:cBhvr>
                                      <p:to>
                                        <p:strVal val="true"/>
                                      </p:to>
                                    </p:set>
                                  </p:childTnLst>
                                </p:cTn>
                              </p:par>
                              <p:par>
                                <p:cTn id="318" presetID="1" presetClass="emph" presetSubtype="2" fill="hold" nodeType="withEffect">
                                  <p:stCondLst>
                                    <p:cond delay="0"/>
                                  </p:stCondLst>
                                  <p:childTnLst>
                                    <p:animClr clrSpc="rgb" dir="cw">
                                      <p:cBhvr>
                                        <p:cTn id="319" dur="1000" fill="hold"/>
                                        <p:tgtEl>
                                          <p:spTgt spid="159"/>
                                        </p:tgtEl>
                                        <p:attrNameLst>
                                          <p:attrName>fillcolor</p:attrName>
                                        </p:attrNameLst>
                                      </p:cBhvr>
                                      <p:to>
                                        <a:schemeClr val="hlink"/>
                                      </p:to>
                                    </p:animClr>
                                    <p:set>
                                      <p:cBhvr>
                                        <p:cTn id="320" dur="1000" fill="hold"/>
                                        <p:tgtEl>
                                          <p:spTgt spid="159"/>
                                        </p:tgtEl>
                                        <p:attrNameLst>
                                          <p:attrName>fill.type</p:attrName>
                                        </p:attrNameLst>
                                      </p:cBhvr>
                                      <p:to>
                                        <p:strVal val="solid"/>
                                      </p:to>
                                    </p:set>
                                    <p:set>
                                      <p:cBhvr>
                                        <p:cTn id="321" dur="1000" fill="hold"/>
                                        <p:tgtEl>
                                          <p:spTgt spid="159"/>
                                        </p:tgtEl>
                                        <p:attrNameLst>
                                          <p:attrName>fill.on</p:attrName>
                                        </p:attrNameLst>
                                      </p:cBhvr>
                                      <p:to>
                                        <p:strVal val="true"/>
                                      </p:to>
                                    </p:set>
                                  </p:childTnLst>
                                </p:cTn>
                              </p:par>
                              <p:par>
                                <p:cTn id="322" presetID="1" presetClass="emph" presetSubtype="2" fill="hold" nodeType="withEffect">
                                  <p:stCondLst>
                                    <p:cond delay="0"/>
                                  </p:stCondLst>
                                  <p:childTnLst>
                                    <p:animClr clrSpc="rgb" dir="cw">
                                      <p:cBhvr>
                                        <p:cTn id="323" dur="1000" fill="hold"/>
                                        <p:tgtEl>
                                          <p:spTgt spid="160"/>
                                        </p:tgtEl>
                                        <p:attrNameLst>
                                          <p:attrName>fillcolor</p:attrName>
                                        </p:attrNameLst>
                                      </p:cBhvr>
                                      <p:to>
                                        <a:schemeClr val="hlink"/>
                                      </p:to>
                                    </p:animClr>
                                    <p:set>
                                      <p:cBhvr>
                                        <p:cTn id="324" dur="1000" fill="hold"/>
                                        <p:tgtEl>
                                          <p:spTgt spid="160"/>
                                        </p:tgtEl>
                                        <p:attrNameLst>
                                          <p:attrName>fill.type</p:attrName>
                                        </p:attrNameLst>
                                      </p:cBhvr>
                                      <p:to>
                                        <p:strVal val="solid"/>
                                      </p:to>
                                    </p:set>
                                    <p:set>
                                      <p:cBhvr>
                                        <p:cTn id="325" dur="1000" fill="hold"/>
                                        <p:tgtEl>
                                          <p:spTgt spid="160"/>
                                        </p:tgtEl>
                                        <p:attrNameLst>
                                          <p:attrName>fill.on</p:attrName>
                                        </p:attrNameLst>
                                      </p:cBhvr>
                                      <p:to>
                                        <p:strVal val="true"/>
                                      </p:to>
                                    </p:set>
                                  </p:childTnLst>
                                </p:cTn>
                              </p:par>
                              <p:par>
                                <p:cTn id="326" presetID="1" presetClass="emph" presetSubtype="2" fill="hold" nodeType="withEffect">
                                  <p:stCondLst>
                                    <p:cond delay="0"/>
                                  </p:stCondLst>
                                  <p:childTnLst>
                                    <p:animClr clrSpc="rgb" dir="cw">
                                      <p:cBhvr>
                                        <p:cTn id="327" dur="1000" fill="hold"/>
                                        <p:tgtEl>
                                          <p:spTgt spid="161"/>
                                        </p:tgtEl>
                                        <p:attrNameLst>
                                          <p:attrName>fillcolor</p:attrName>
                                        </p:attrNameLst>
                                      </p:cBhvr>
                                      <p:to>
                                        <a:schemeClr val="hlink"/>
                                      </p:to>
                                    </p:animClr>
                                    <p:set>
                                      <p:cBhvr>
                                        <p:cTn id="328" dur="1000" fill="hold"/>
                                        <p:tgtEl>
                                          <p:spTgt spid="161"/>
                                        </p:tgtEl>
                                        <p:attrNameLst>
                                          <p:attrName>fill.type</p:attrName>
                                        </p:attrNameLst>
                                      </p:cBhvr>
                                      <p:to>
                                        <p:strVal val="solid"/>
                                      </p:to>
                                    </p:set>
                                    <p:set>
                                      <p:cBhvr>
                                        <p:cTn id="329" dur="1000" fill="hold"/>
                                        <p:tgtEl>
                                          <p:spTgt spid="161"/>
                                        </p:tgtEl>
                                        <p:attrNameLst>
                                          <p:attrName>fill.on</p:attrName>
                                        </p:attrNameLst>
                                      </p:cBhvr>
                                      <p:to>
                                        <p:strVal val="true"/>
                                      </p:to>
                                    </p:set>
                                  </p:childTnLst>
                                </p:cTn>
                              </p:par>
                              <p:par>
                                <p:cTn id="330" presetID="1" presetClass="emph" presetSubtype="2" fill="hold" nodeType="withEffect">
                                  <p:stCondLst>
                                    <p:cond delay="0"/>
                                  </p:stCondLst>
                                  <p:childTnLst>
                                    <p:animClr clrSpc="rgb" dir="cw">
                                      <p:cBhvr>
                                        <p:cTn id="331" dur="1000" fill="hold"/>
                                        <p:tgtEl>
                                          <p:spTgt spid="162"/>
                                        </p:tgtEl>
                                        <p:attrNameLst>
                                          <p:attrName>fillcolor</p:attrName>
                                        </p:attrNameLst>
                                      </p:cBhvr>
                                      <p:to>
                                        <a:schemeClr val="hlink"/>
                                      </p:to>
                                    </p:animClr>
                                    <p:set>
                                      <p:cBhvr>
                                        <p:cTn id="332" dur="1000" fill="hold"/>
                                        <p:tgtEl>
                                          <p:spTgt spid="162"/>
                                        </p:tgtEl>
                                        <p:attrNameLst>
                                          <p:attrName>fill.type</p:attrName>
                                        </p:attrNameLst>
                                      </p:cBhvr>
                                      <p:to>
                                        <p:strVal val="solid"/>
                                      </p:to>
                                    </p:set>
                                    <p:set>
                                      <p:cBhvr>
                                        <p:cTn id="333" dur="1000" fill="hold"/>
                                        <p:tgtEl>
                                          <p:spTgt spid="162"/>
                                        </p:tgtEl>
                                        <p:attrNameLst>
                                          <p:attrName>fill.on</p:attrName>
                                        </p:attrNameLst>
                                      </p:cBhvr>
                                      <p:to>
                                        <p:strVal val="true"/>
                                      </p:to>
                                    </p:set>
                                  </p:childTnLst>
                                </p:cTn>
                              </p:par>
                              <p:par>
                                <p:cTn id="334" presetID="1" presetClass="emph" presetSubtype="2" fill="hold" nodeType="withEffect">
                                  <p:stCondLst>
                                    <p:cond delay="0"/>
                                  </p:stCondLst>
                                  <p:childTnLst>
                                    <p:animClr clrSpc="rgb" dir="cw">
                                      <p:cBhvr>
                                        <p:cTn id="335" dur="1000" fill="hold"/>
                                        <p:tgtEl>
                                          <p:spTgt spid="163"/>
                                        </p:tgtEl>
                                        <p:attrNameLst>
                                          <p:attrName>fillcolor</p:attrName>
                                        </p:attrNameLst>
                                      </p:cBhvr>
                                      <p:to>
                                        <a:schemeClr val="hlink"/>
                                      </p:to>
                                    </p:animClr>
                                    <p:set>
                                      <p:cBhvr>
                                        <p:cTn id="336" dur="1000" fill="hold"/>
                                        <p:tgtEl>
                                          <p:spTgt spid="163"/>
                                        </p:tgtEl>
                                        <p:attrNameLst>
                                          <p:attrName>fill.type</p:attrName>
                                        </p:attrNameLst>
                                      </p:cBhvr>
                                      <p:to>
                                        <p:strVal val="solid"/>
                                      </p:to>
                                    </p:set>
                                    <p:set>
                                      <p:cBhvr>
                                        <p:cTn id="337" dur="1000" fill="hold"/>
                                        <p:tgtEl>
                                          <p:spTgt spid="163"/>
                                        </p:tgtEl>
                                        <p:attrNameLst>
                                          <p:attrName>fill.on</p:attrName>
                                        </p:attrNameLst>
                                      </p:cBhvr>
                                      <p:to>
                                        <p:strVal val="true"/>
                                      </p:to>
                                    </p:set>
                                  </p:childTnLst>
                                </p:cTn>
                              </p:par>
                              <p:par>
                                <p:cTn id="338" presetID="1" presetClass="emph" presetSubtype="2" fill="hold" nodeType="withEffect">
                                  <p:stCondLst>
                                    <p:cond delay="0"/>
                                  </p:stCondLst>
                                  <p:childTnLst>
                                    <p:animClr clrSpc="rgb" dir="cw">
                                      <p:cBhvr>
                                        <p:cTn id="339" dur="1000" fill="hold"/>
                                        <p:tgtEl>
                                          <p:spTgt spid="164"/>
                                        </p:tgtEl>
                                        <p:attrNameLst>
                                          <p:attrName>fillcolor</p:attrName>
                                        </p:attrNameLst>
                                      </p:cBhvr>
                                      <p:to>
                                        <a:schemeClr val="hlink"/>
                                      </p:to>
                                    </p:animClr>
                                    <p:set>
                                      <p:cBhvr>
                                        <p:cTn id="340" dur="1000" fill="hold"/>
                                        <p:tgtEl>
                                          <p:spTgt spid="164"/>
                                        </p:tgtEl>
                                        <p:attrNameLst>
                                          <p:attrName>fill.type</p:attrName>
                                        </p:attrNameLst>
                                      </p:cBhvr>
                                      <p:to>
                                        <p:strVal val="solid"/>
                                      </p:to>
                                    </p:set>
                                    <p:set>
                                      <p:cBhvr>
                                        <p:cTn id="341" dur="1000" fill="hold"/>
                                        <p:tgtEl>
                                          <p:spTgt spid="164"/>
                                        </p:tgtEl>
                                        <p:attrNameLst>
                                          <p:attrName>fill.on</p:attrName>
                                        </p:attrNameLst>
                                      </p:cBhvr>
                                      <p:to>
                                        <p:strVal val="true"/>
                                      </p:to>
                                    </p:set>
                                  </p:childTnLst>
                                </p:cTn>
                              </p:par>
                              <p:par>
                                <p:cTn id="342" presetID="1" presetClass="emph" presetSubtype="2" fill="hold" nodeType="withEffect">
                                  <p:stCondLst>
                                    <p:cond delay="0"/>
                                  </p:stCondLst>
                                  <p:childTnLst>
                                    <p:animClr clrSpc="rgb" dir="cw">
                                      <p:cBhvr>
                                        <p:cTn id="343" dur="1000" fill="hold"/>
                                        <p:tgtEl>
                                          <p:spTgt spid="165"/>
                                        </p:tgtEl>
                                        <p:attrNameLst>
                                          <p:attrName>fillcolor</p:attrName>
                                        </p:attrNameLst>
                                      </p:cBhvr>
                                      <p:to>
                                        <a:schemeClr val="hlink"/>
                                      </p:to>
                                    </p:animClr>
                                    <p:set>
                                      <p:cBhvr>
                                        <p:cTn id="344" dur="1000" fill="hold"/>
                                        <p:tgtEl>
                                          <p:spTgt spid="165"/>
                                        </p:tgtEl>
                                        <p:attrNameLst>
                                          <p:attrName>fill.type</p:attrName>
                                        </p:attrNameLst>
                                      </p:cBhvr>
                                      <p:to>
                                        <p:strVal val="solid"/>
                                      </p:to>
                                    </p:set>
                                    <p:set>
                                      <p:cBhvr>
                                        <p:cTn id="345" dur="1000" fill="hold"/>
                                        <p:tgtEl>
                                          <p:spTgt spid="165"/>
                                        </p:tgtEl>
                                        <p:attrNameLst>
                                          <p:attrName>fill.on</p:attrName>
                                        </p:attrNameLst>
                                      </p:cBhvr>
                                      <p:to>
                                        <p:strVal val="true"/>
                                      </p:to>
                                    </p:set>
                                  </p:childTnLst>
                                </p:cTn>
                              </p:par>
                              <p:par>
                                <p:cTn id="346" presetID="1" presetClass="emph" presetSubtype="2" fill="hold" nodeType="withEffect">
                                  <p:stCondLst>
                                    <p:cond delay="0"/>
                                  </p:stCondLst>
                                  <p:childTnLst>
                                    <p:animClr clrSpc="rgb" dir="cw">
                                      <p:cBhvr>
                                        <p:cTn id="347" dur="1000" fill="hold"/>
                                        <p:tgtEl>
                                          <p:spTgt spid="166"/>
                                        </p:tgtEl>
                                        <p:attrNameLst>
                                          <p:attrName>fillcolor</p:attrName>
                                        </p:attrNameLst>
                                      </p:cBhvr>
                                      <p:to>
                                        <a:schemeClr val="hlink"/>
                                      </p:to>
                                    </p:animClr>
                                    <p:set>
                                      <p:cBhvr>
                                        <p:cTn id="348" dur="1000" fill="hold"/>
                                        <p:tgtEl>
                                          <p:spTgt spid="166"/>
                                        </p:tgtEl>
                                        <p:attrNameLst>
                                          <p:attrName>fill.type</p:attrName>
                                        </p:attrNameLst>
                                      </p:cBhvr>
                                      <p:to>
                                        <p:strVal val="solid"/>
                                      </p:to>
                                    </p:set>
                                    <p:set>
                                      <p:cBhvr>
                                        <p:cTn id="349" dur="1000" fill="hold"/>
                                        <p:tgtEl>
                                          <p:spTgt spid="166"/>
                                        </p:tgtEl>
                                        <p:attrNameLst>
                                          <p:attrName>fill.on</p:attrName>
                                        </p:attrNameLst>
                                      </p:cBhvr>
                                      <p:to>
                                        <p:strVal val="true"/>
                                      </p:to>
                                    </p:set>
                                  </p:childTnLst>
                                </p:cTn>
                              </p:par>
                              <p:par>
                                <p:cTn id="350" presetID="1" presetClass="emph" presetSubtype="2" fill="hold" nodeType="withEffect">
                                  <p:stCondLst>
                                    <p:cond delay="0"/>
                                  </p:stCondLst>
                                  <p:childTnLst>
                                    <p:animClr clrSpc="rgb" dir="cw">
                                      <p:cBhvr>
                                        <p:cTn id="351" dur="1000" fill="hold"/>
                                        <p:tgtEl>
                                          <p:spTgt spid="167"/>
                                        </p:tgtEl>
                                        <p:attrNameLst>
                                          <p:attrName>fillcolor</p:attrName>
                                        </p:attrNameLst>
                                      </p:cBhvr>
                                      <p:to>
                                        <a:schemeClr val="hlink"/>
                                      </p:to>
                                    </p:animClr>
                                    <p:set>
                                      <p:cBhvr>
                                        <p:cTn id="352" dur="1000" fill="hold"/>
                                        <p:tgtEl>
                                          <p:spTgt spid="167"/>
                                        </p:tgtEl>
                                        <p:attrNameLst>
                                          <p:attrName>fill.type</p:attrName>
                                        </p:attrNameLst>
                                      </p:cBhvr>
                                      <p:to>
                                        <p:strVal val="solid"/>
                                      </p:to>
                                    </p:set>
                                    <p:set>
                                      <p:cBhvr>
                                        <p:cTn id="353" dur="1000" fill="hold"/>
                                        <p:tgtEl>
                                          <p:spTgt spid="167"/>
                                        </p:tgtEl>
                                        <p:attrNameLst>
                                          <p:attrName>fill.on</p:attrName>
                                        </p:attrNameLst>
                                      </p:cBhvr>
                                      <p:to>
                                        <p:strVal val="true"/>
                                      </p:to>
                                    </p:set>
                                  </p:childTnLst>
                                </p:cTn>
                              </p:par>
                              <p:par>
                                <p:cTn id="354" presetID="1" presetClass="emph" presetSubtype="2" fill="hold" nodeType="withEffect">
                                  <p:stCondLst>
                                    <p:cond delay="0"/>
                                  </p:stCondLst>
                                  <p:childTnLst>
                                    <p:animClr clrSpc="rgb" dir="cw">
                                      <p:cBhvr>
                                        <p:cTn id="355" dur="1000" fill="hold"/>
                                        <p:tgtEl>
                                          <p:spTgt spid="168"/>
                                        </p:tgtEl>
                                        <p:attrNameLst>
                                          <p:attrName>fillcolor</p:attrName>
                                        </p:attrNameLst>
                                      </p:cBhvr>
                                      <p:to>
                                        <a:schemeClr val="hlink"/>
                                      </p:to>
                                    </p:animClr>
                                    <p:set>
                                      <p:cBhvr>
                                        <p:cTn id="356" dur="1000" fill="hold"/>
                                        <p:tgtEl>
                                          <p:spTgt spid="168"/>
                                        </p:tgtEl>
                                        <p:attrNameLst>
                                          <p:attrName>fill.type</p:attrName>
                                        </p:attrNameLst>
                                      </p:cBhvr>
                                      <p:to>
                                        <p:strVal val="solid"/>
                                      </p:to>
                                    </p:set>
                                    <p:set>
                                      <p:cBhvr>
                                        <p:cTn id="357" dur="1000" fill="hold"/>
                                        <p:tgtEl>
                                          <p:spTgt spid="168"/>
                                        </p:tgtEl>
                                        <p:attrNameLst>
                                          <p:attrName>fill.on</p:attrName>
                                        </p:attrNameLst>
                                      </p:cBhvr>
                                      <p:to>
                                        <p:strVal val="true"/>
                                      </p:to>
                                    </p:set>
                                  </p:childTnLst>
                                </p:cTn>
                              </p:par>
                              <p:par>
                                <p:cTn id="358" presetID="1" presetClass="emph" presetSubtype="2" fill="hold" nodeType="withEffect">
                                  <p:stCondLst>
                                    <p:cond delay="0"/>
                                  </p:stCondLst>
                                  <p:childTnLst>
                                    <p:animClr clrSpc="rgb" dir="cw">
                                      <p:cBhvr>
                                        <p:cTn id="359" dur="1000" fill="hold"/>
                                        <p:tgtEl>
                                          <p:spTgt spid="169"/>
                                        </p:tgtEl>
                                        <p:attrNameLst>
                                          <p:attrName>fillcolor</p:attrName>
                                        </p:attrNameLst>
                                      </p:cBhvr>
                                      <p:to>
                                        <a:schemeClr val="hlink"/>
                                      </p:to>
                                    </p:animClr>
                                    <p:set>
                                      <p:cBhvr>
                                        <p:cTn id="360" dur="1000" fill="hold"/>
                                        <p:tgtEl>
                                          <p:spTgt spid="169"/>
                                        </p:tgtEl>
                                        <p:attrNameLst>
                                          <p:attrName>fill.type</p:attrName>
                                        </p:attrNameLst>
                                      </p:cBhvr>
                                      <p:to>
                                        <p:strVal val="solid"/>
                                      </p:to>
                                    </p:set>
                                    <p:set>
                                      <p:cBhvr>
                                        <p:cTn id="361" dur="1000" fill="hold"/>
                                        <p:tgtEl>
                                          <p:spTgt spid="169"/>
                                        </p:tgtEl>
                                        <p:attrNameLst>
                                          <p:attrName>fill.on</p:attrName>
                                        </p:attrNameLst>
                                      </p:cBhvr>
                                      <p:to>
                                        <p:strVal val="true"/>
                                      </p:to>
                                    </p:set>
                                  </p:childTnLst>
                                </p:cTn>
                              </p:par>
                              <p:par>
                                <p:cTn id="362" presetID="1" presetClass="emph" presetSubtype="2" fill="hold" nodeType="withEffect">
                                  <p:stCondLst>
                                    <p:cond delay="0"/>
                                  </p:stCondLst>
                                  <p:childTnLst>
                                    <p:animClr clrSpc="rgb" dir="cw">
                                      <p:cBhvr>
                                        <p:cTn id="363" dur="1000" fill="hold"/>
                                        <p:tgtEl>
                                          <p:spTgt spid="170"/>
                                        </p:tgtEl>
                                        <p:attrNameLst>
                                          <p:attrName>fillcolor</p:attrName>
                                        </p:attrNameLst>
                                      </p:cBhvr>
                                      <p:to>
                                        <a:schemeClr val="hlink"/>
                                      </p:to>
                                    </p:animClr>
                                    <p:set>
                                      <p:cBhvr>
                                        <p:cTn id="364" dur="1000" fill="hold"/>
                                        <p:tgtEl>
                                          <p:spTgt spid="170"/>
                                        </p:tgtEl>
                                        <p:attrNameLst>
                                          <p:attrName>fill.type</p:attrName>
                                        </p:attrNameLst>
                                      </p:cBhvr>
                                      <p:to>
                                        <p:strVal val="solid"/>
                                      </p:to>
                                    </p:set>
                                    <p:set>
                                      <p:cBhvr>
                                        <p:cTn id="365" dur="1000" fill="hold"/>
                                        <p:tgtEl>
                                          <p:spTgt spid="170"/>
                                        </p:tgtEl>
                                        <p:attrNameLst>
                                          <p:attrName>fill.on</p:attrName>
                                        </p:attrNameLst>
                                      </p:cBhvr>
                                      <p:to>
                                        <p:strVal val="true"/>
                                      </p:to>
                                    </p:set>
                                  </p:childTnLst>
                                </p:cTn>
                              </p:par>
                              <p:par>
                                <p:cTn id="366" presetID="1" presetClass="emph" presetSubtype="2" fill="hold" nodeType="withEffect">
                                  <p:stCondLst>
                                    <p:cond delay="0"/>
                                  </p:stCondLst>
                                  <p:childTnLst>
                                    <p:animClr clrSpc="rgb" dir="cw">
                                      <p:cBhvr>
                                        <p:cTn id="367" dur="1000" fill="hold"/>
                                        <p:tgtEl>
                                          <p:spTgt spid="171"/>
                                        </p:tgtEl>
                                        <p:attrNameLst>
                                          <p:attrName>fillcolor</p:attrName>
                                        </p:attrNameLst>
                                      </p:cBhvr>
                                      <p:to>
                                        <a:schemeClr val="hlink"/>
                                      </p:to>
                                    </p:animClr>
                                    <p:set>
                                      <p:cBhvr>
                                        <p:cTn id="368" dur="1000" fill="hold"/>
                                        <p:tgtEl>
                                          <p:spTgt spid="171"/>
                                        </p:tgtEl>
                                        <p:attrNameLst>
                                          <p:attrName>fill.type</p:attrName>
                                        </p:attrNameLst>
                                      </p:cBhvr>
                                      <p:to>
                                        <p:strVal val="solid"/>
                                      </p:to>
                                    </p:set>
                                    <p:set>
                                      <p:cBhvr>
                                        <p:cTn id="369" dur="1000" fill="hold"/>
                                        <p:tgtEl>
                                          <p:spTgt spid="171"/>
                                        </p:tgtEl>
                                        <p:attrNameLst>
                                          <p:attrName>fill.on</p:attrName>
                                        </p:attrNameLst>
                                      </p:cBhvr>
                                      <p:to>
                                        <p:strVal val="true"/>
                                      </p:to>
                                    </p:set>
                                  </p:childTnLst>
                                </p:cTn>
                              </p:par>
                            </p:childTnLst>
                          </p:cTn>
                        </p:par>
                      </p:childTnLst>
                    </p:cTn>
                  </p:par>
                  <p:par>
                    <p:cTn id="370" fill="hold">
                      <p:stCondLst>
                        <p:cond delay="indefinite"/>
                      </p:stCondLst>
                      <p:childTnLst>
                        <p:par>
                          <p:cTn id="371" fill="hold">
                            <p:stCondLst>
                              <p:cond delay="0"/>
                            </p:stCondLst>
                            <p:childTnLst>
                              <p:par>
                                <p:cTn id="372" presetID="26" presetClass="emph" presetSubtype="0" fill="hold" grpId="0" nodeType="clickEffect">
                                  <p:stCondLst>
                                    <p:cond delay="0"/>
                                  </p:stCondLst>
                                  <p:childTnLst>
                                    <p:animEffect transition="out" filter="fade">
                                      <p:cBhvr>
                                        <p:cTn id="373" dur="500" tmFilter="0, 0; .2, .5; .8, .5; 1, 0"/>
                                        <p:tgtEl>
                                          <p:spTgt spid="102"/>
                                        </p:tgtEl>
                                      </p:cBhvr>
                                    </p:animEffect>
                                    <p:animScale>
                                      <p:cBhvr>
                                        <p:cTn id="374" dur="250" autoRev="1" fill="hold"/>
                                        <p:tgtEl>
                                          <p:spTgt spid="102"/>
                                        </p:tgtEl>
                                      </p:cBhvr>
                                      <p:by x="105000" y="105000"/>
                                    </p:animScale>
                                  </p:childTnLst>
                                </p:cTn>
                              </p:par>
                              <p:par>
                                <p:cTn id="375" presetID="1" presetClass="emph" presetSubtype="2" fill="hold" nodeType="withEffect">
                                  <p:stCondLst>
                                    <p:cond delay="0"/>
                                  </p:stCondLst>
                                  <p:childTnLst>
                                    <p:animClr clrSpc="rgb" dir="cw">
                                      <p:cBhvr>
                                        <p:cTn id="376" dur="1000" fill="hold"/>
                                        <p:tgtEl>
                                          <p:spTgt spid="102"/>
                                        </p:tgtEl>
                                        <p:attrNameLst>
                                          <p:attrName>fillcolor</p:attrName>
                                        </p:attrNameLst>
                                      </p:cBhvr>
                                      <p:to>
                                        <a:schemeClr val="hlink"/>
                                      </p:to>
                                    </p:animClr>
                                    <p:set>
                                      <p:cBhvr>
                                        <p:cTn id="377" dur="1000" fill="hold"/>
                                        <p:tgtEl>
                                          <p:spTgt spid="102"/>
                                        </p:tgtEl>
                                        <p:attrNameLst>
                                          <p:attrName>fill.type</p:attrName>
                                        </p:attrNameLst>
                                      </p:cBhvr>
                                      <p:to>
                                        <p:strVal val="solid"/>
                                      </p:to>
                                    </p:set>
                                    <p:set>
                                      <p:cBhvr>
                                        <p:cTn id="378" dur="1000" fill="hold"/>
                                        <p:tgtEl>
                                          <p:spTgt spid="102"/>
                                        </p:tgtEl>
                                        <p:attrNameLst>
                                          <p:attrName>fill.on</p:attrName>
                                        </p:attrNameLst>
                                      </p:cBhvr>
                                      <p:to>
                                        <p:strVal val="true"/>
                                      </p:to>
                                    </p:set>
                                  </p:childTnLst>
                                </p:cTn>
                              </p:par>
                            </p:childTnLst>
                          </p:cTn>
                        </p:par>
                      </p:childTnLst>
                    </p:cTn>
                  </p:par>
                  <p:par>
                    <p:cTn id="379" fill="hold">
                      <p:stCondLst>
                        <p:cond delay="indefinite"/>
                      </p:stCondLst>
                      <p:childTnLst>
                        <p:par>
                          <p:cTn id="380" fill="hold">
                            <p:stCondLst>
                              <p:cond delay="0"/>
                            </p:stCondLst>
                            <p:childTnLst>
                              <p:par>
                                <p:cTn id="381" presetID="26" presetClass="emph" presetSubtype="0" fill="hold" grpId="0" nodeType="clickEffect">
                                  <p:stCondLst>
                                    <p:cond delay="0"/>
                                  </p:stCondLst>
                                  <p:childTnLst>
                                    <p:animEffect transition="out" filter="fade">
                                      <p:cBhvr>
                                        <p:cTn id="382" dur="500" tmFilter="0, 0; .2, .5; .8, .5; 1, 0"/>
                                        <p:tgtEl>
                                          <p:spTgt spid="177"/>
                                        </p:tgtEl>
                                      </p:cBhvr>
                                    </p:animEffect>
                                    <p:animScale>
                                      <p:cBhvr>
                                        <p:cTn id="383" dur="250" autoRev="1" fill="hold"/>
                                        <p:tgtEl>
                                          <p:spTgt spid="177"/>
                                        </p:tgtEl>
                                      </p:cBhvr>
                                      <p:by x="105000" y="105000"/>
                                    </p:animScale>
                                  </p:childTnLst>
                                </p:cTn>
                              </p:par>
                              <p:par>
                                <p:cTn id="384" presetID="26" presetClass="emph" presetSubtype="0" fill="hold" grpId="0" nodeType="withEffect">
                                  <p:stCondLst>
                                    <p:cond delay="0"/>
                                  </p:stCondLst>
                                  <p:childTnLst>
                                    <p:animEffect transition="out" filter="fade">
                                      <p:cBhvr>
                                        <p:cTn id="385" dur="500" tmFilter="0, 0; .2, .5; .8, .5; 1, 0"/>
                                        <p:tgtEl>
                                          <p:spTgt spid="178"/>
                                        </p:tgtEl>
                                      </p:cBhvr>
                                    </p:animEffect>
                                    <p:animScale>
                                      <p:cBhvr>
                                        <p:cTn id="386" dur="250" autoRev="1" fill="hold"/>
                                        <p:tgtEl>
                                          <p:spTgt spid="178"/>
                                        </p:tgtEl>
                                      </p:cBhvr>
                                      <p:by x="105000" y="105000"/>
                                    </p:animScale>
                                  </p:childTnLst>
                                </p:cTn>
                              </p:par>
                              <p:par>
                                <p:cTn id="387" presetID="26" presetClass="emph" presetSubtype="0" fill="hold" grpId="0" nodeType="withEffect">
                                  <p:stCondLst>
                                    <p:cond delay="0"/>
                                  </p:stCondLst>
                                  <p:childTnLst>
                                    <p:animEffect transition="out" filter="fade">
                                      <p:cBhvr>
                                        <p:cTn id="388" dur="500" tmFilter="0, 0; .2, .5; .8, .5; 1, 0"/>
                                        <p:tgtEl>
                                          <p:spTgt spid="179"/>
                                        </p:tgtEl>
                                      </p:cBhvr>
                                    </p:animEffect>
                                    <p:animScale>
                                      <p:cBhvr>
                                        <p:cTn id="389" dur="250" autoRev="1" fill="hold"/>
                                        <p:tgtEl>
                                          <p:spTgt spid="179"/>
                                        </p:tgtEl>
                                      </p:cBhvr>
                                      <p:by x="105000" y="105000"/>
                                    </p:animScale>
                                  </p:childTnLst>
                                </p:cTn>
                              </p:par>
                              <p:par>
                                <p:cTn id="390" presetID="26" presetClass="emph" presetSubtype="0" fill="hold" grpId="0" nodeType="withEffect">
                                  <p:stCondLst>
                                    <p:cond delay="0"/>
                                  </p:stCondLst>
                                  <p:childTnLst>
                                    <p:animEffect transition="out" filter="fade">
                                      <p:cBhvr>
                                        <p:cTn id="391" dur="500" tmFilter="0, 0; .2, .5; .8, .5; 1, 0"/>
                                        <p:tgtEl>
                                          <p:spTgt spid="180"/>
                                        </p:tgtEl>
                                      </p:cBhvr>
                                    </p:animEffect>
                                    <p:animScale>
                                      <p:cBhvr>
                                        <p:cTn id="392" dur="250" autoRev="1" fill="hold"/>
                                        <p:tgtEl>
                                          <p:spTgt spid="180"/>
                                        </p:tgtEl>
                                      </p:cBhvr>
                                      <p:by x="105000" y="105000"/>
                                    </p:animScale>
                                  </p:childTnLst>
                                </p:cTn>
                              </p:par>
                              <p:par>
                                <p:cTn id="393" presetID="1" presetClass="emph" presetSubtype="2" fill="hold" nodeType="withEffect">
                                  <p:stCondLst>
                                    <p:cond delay="0"/>
                                  </p:stCondLst>
                                  <p:childTnLst>
                                    <p:animClr clrSpc="rgb" dir="cw">
                                      <p:cBhvr>
                                        <p:cTn id="394" dur="1000" fill="hold"/>
                                        <p:tgtEl>
                                          <p:spTgt spid="177"/>
                                        </p:tgtEl>
                                        <p:attrNameLst>
                                          <p:attrName>fillcolor</p:attrName>
                                        </p:attrNameLst>
                                      </p:cBhvr>
                                      <p:to>
                                        <a:schemeClr val="hlink"/>
                                      </p:to>
                                    </p:animClr>
                                    <p:set>
                                      <p:cBhvr>
                                        <p:cTn id="395" dur="1000" fill="hold"/>
                                        <p:tgtEl>
                                          <p:spTgt spid="177"/>
                                        </p:tgtEl>
                                        <p:attrNameLst>
                                          <p:attrName>fill.type</p:attrName>
                                        </p:attrNameLst>
                                      </p:cBhvr>
                                      <p:to>
                                        <p:strVal val="solid"/>
                                      </p:to>
                                    </p:set>
                                    <p:set>
                                      <p:cBhvr>
                                        <p:cTn id="396" dur="1000" fill="hold"/>
                                        <p:tgtEl>
                                          <p:spTgt spid="177"/>
                                        </p:tgtEl>
                                        <p:attrNameLst>
                                          <p:attrName>fill.on</p:attrName>
                                        </p:attrNameLst>
                                      </p:cBhvr>
                                      <p:to>
                                        <p:strVal val="true"/>
                                      </p:to>
                                    </p:set>
                                  </p:childTnLst>
                                </p:cTn>
                              </p:par>
                              <p:par>
                                <p:cTn id="397" presetID="1" presetClass="emph" presetSubtype="2" fill="hold" nodeType="withEffect">
                                  <p:stCondLst>
                                    <p:cond delay="0"/>
                                  </p:stCondLst>
                                  <p:childTnLst>
                                    <p:animClr clrSpc="rgb" dir="cw">
                                      <p:cBhvr>
                                        <p:cTn id="398" dur="1000" fill="hold"/>
                                        <p:tgtEl>
                                          <p:spTgt spid="178"/>
                                        </p:tgtEl>
                                        <p:attrNameLst>
                                          <p:attrName>fillcolor</p:attrName>
                                        </p:attrNameLst>
                                      </p:cBhvr>
                                      <p:to>
                                        <a:schemeClr val="hlink"/>
                                      </p:to>
                                    </p:animClr>
                                    <p:set>
                                      <p:cBhvr>
                                        <p:cTn id="399" dur="1000" fill="hold"/>
                                        <p:tgtEl>
                                          <p:spTgt spid="178"/>
                                        </p:tgtEl>
                                        <p:attrNameLst>
                                          <p:attrName>fill.type</p:attrName>
                                        </p:attrNameLst>
                                      </p:cBhvr>
                                      <p:to>
                                        <p:strVal val="solid"/>
                                      </p:to>
                                    </p:set>
                                    <p:set>
                                      <p:cBhvr>
                                        <p:cTn id="400" dur="1000" fill="hold"/>
                                        <p:tgtEl>
                                          <p:spTgt spid="178"/>
                                        </p:tgtEl>
                                        <p:attrNameLst>
                                          <p:attrName>fill.on</p:attrName>
                                        </p:attrNameLst>
                                      </p:cBhvr>
                                      <p:to>
                                        <p:strVal val="true"/>
                                      </p:to>
                                    </p:set>
                                  </p:childTnLst>
                                </p:cTn>
                              </p:par>
                              <p:par>
                                <p:cTn id="401" presetID="1" presetClass="emph" presetSubtype="2" fill="hold" nodeType="withEffect">
                                  <p:stCondLst>
                                    <p:cond delay="0"/>
                                  </p:stCondLst>
                                  <p:childTnLst>
                                    <p:animClr clrSpc="rgb" dir="cw">
                                      <p:cBhvr>
                                        <p:cTn id="402" dur="1000" fill="hold"/>
                                        <p:tgtEl>
                                          <p:spTgt spid="179"/>
                                        </p:tgtEl>
                                        <p:attrNameLst>
                                          <p:attrName>fillcolor</p:attrName>
                                        </p:attrNameLst>
                                      </p:cBhvr>
                                      <p:to>
                                        <a:schemeClr val="hlink"/>
                                      </p:to>
                                    </p:animClr>
                                    <p:set>
                                      <p:cBhvr>
                                        <p:cTn id="403" dur="1000" fill="hold"/>
                                        <p:tgtEl>
                                          <p:spTgt spid="179"/>
                                        </p:tgtEl>
                                        <p:attrNameLst>
                                          <p:attrName>fill.type</p:attrName>
                                        </p:attrNameLst>
                                      </p:cBhvr>
                                      <p:to>
                                        <p:strVal val="solid"/>
                                      </p:to>
                                    </p:set>
                                    <p:set>
                                      <p:cBhvr>
                                        <p:cTn id="404" dur="1000" fill="hold"/>
                                        <p:tgtEl>
                                          <p:spTgt spid="179"/>
                                        </p:tgtEl>
                                        <p:attrNameLst>
                                          <p:attrName>fill.on</p:attrName>
                                        </p:attrNameLst>
                                      </p:cBhvr>
                                      <p:to>
                                        <p:strVal val="true"/>
                                      </p:to>
                                    </p:set>
                                  </p:childTnLst>
                                </p:cTn>
                              </p:par>
                              <p:par>
                                <p:cTn id="405" presetID="1" presetClass="emph" presetSubtype="2" fill="hold" nodeType="withEffect">
                                  <p:stCondLst>
                                    <p:cond delay="0"/>
                                  </p:stCondLst>
                                  <p:childTnLst>
                                    <p:animClr clrSpc="rgb" dir="cw">
                                      <p:cBhvr>
                                        <p:cTn id="406" dur="1000" fill="hold"/>
                                        <p:tgtEl>
                                          <p:spTgt spid="180"/>
                                        </p:tgtEl>
                                        <p:attrNameLst>
                                          <p:attrName>fillcolor</p:attrName>
                                        </p:attrNameLst>
                                      </p:cBhvr>
                                      <p:to>
                                        <a:schemeClr val="hlink"/>
                                      </p:to>
                                    </p:animClr>
                                    <p:set>
                                      <p:cBhvr>
                                        <p:cTn id="407" dur="1000" fill="hold"/>
                                        <p:tgtEl>
                                          <p:spTgt spid="180"/>
                                        </p:tgtEl>
                                        <p:attrNameLst>
                                          <p:attrName>fill.type</p:attrName>
                                        </p:attrNameLst>
                                      </p:cBhvr>
                                      <p:to>
                                        <p:strVal val="solid"/>
                                      </p:to>
                                    </p:set>
                                    <p:set>
                                      <p:cBhvr>
                                        <p:cTn id="408" dur="1000" fill="hold"/>
                                        <p:tgtEl>
                                          <p:spTgt spid="18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78" grpId="0" animBg="1"/>
      <p:bldP spid="102"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3" grpId="0" animBg="1"/>
      <p:bldP spid="175" grpId="0"/>
      <p:bldP spid="176" grpId="0"/>
      <p:bldP spid="177" grpId="0" animBg="1"/>
      <p:bldP spid="178" grpId="0" animBg="1"/>
      <p:bldP spid="179" grpId="0" animBg="1"/>
      <p:bldP spid="180" grpId="0" animBg="1"/>
      <p:bldP spid="190" grpId="0"/>
      <p:bldP spid="198" grpId="0" animBg="1"/>
      <p:bldP spid="2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661356" y="972356"/>
            <a:ext cx="3494820" cy="3399035"/>
            <a:chOff x="2555776" y="972356"/>
            <a:chExt cx="3494820" cy="3399035"/>
          </a:xfrm>
        </p:grpSpPr>
        <p:sp>
          <p:nvSpPr>
            <p:cNvPr id="6" name="任意多边形 5"/>
            <p:cNvSpPr/>
            <p:nvPr/>
          </p:nvSpPr>
          <p:spPr>
            <a:xfrm>
              <a:off x="3776769" y="972356"/>
              <a:ext cx="1026525" cy="1026525"/>
            </a:xfrm>
            <a:custGeom>
              <a:avLst/>
              <a:gdLst>
                <a:gd name="connsiteX0" fmla="*/ 0 w 1026525"/>
                <a:gd name="connsiteY0" fmla="*/ 513263 h 1026525"/>
                <a:gd name="connsiteX1" fmla="*/ 513263 w 1026525"/>
                <a:gd name="connsiteY1" fmla="*/ 0 h 1026525"/>
                <a:gd name="connsiteX2" fmla="*/ 1026526 w 1026525"/>
                <a:gd name="connsiteY2" fmla="*/ 513263 h 1026525"/>
                <a:gd name="connsiteX3" fmla="*/ 513263 w 1026525"/>
                <a:gd name="connsiteY3" fmla="*/ 1026526 h 1026525"/>
                <a:gd name="connsiteX4" fmla="*/ 0 w 1026525"/>
                <a:gd name="connsiteY4" fmla="*/ 513263 h 10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25" h="1026525">
                  <a:moveTo>
                    <a:pt x="0" y="513263"/>
                  </a:moveTo>
                  <a:cubicBezTo>
                    <a:pt x="0" y="229796"/>
                    <a:pt x="229796" y="0"/>
                    <a:pt x="513263" y="0"/>
                  </a:cubicBezTo>
                  <a:cubicBezTo>
                    <a:pt x="796730" y="0"/>
                    <a:pt x="1026526" y="229796"/>
                    <a:pt x="1026526" y="513263"/>
                  </a:cubicBezTo>
                  <a:cubicBezTo>
                    <a:pt x="1026526" y="796730"/>
                    <a:pt x="796730" y="1026526"/>
                    <a:pt x="513263" y="1026526"/>
                  </a:cubicBezTo>
                  <a:cubicBezTo>
                    <a:pt x="229796" y="1026526"/>
                    <a:pt x="0" y="796730"/>
                    <a:pt x="0" y="513263"/>
                  </a:cubicBezTo>
                  <a:close/>
                </a:path>
              </a:pathLst>
            </a:custGeom>
            <a:solidFill>
              <a:srgbClr val="03B8DF"/>
            </a:solidFill>
            <a:ln w="12700" cap="flat" cmpd="sng" algn="ctr">
              <a:noFill/>
              <a:prstDash val="solid"/>
              <a:miter lim="800000"/>
            </a:ln>
            <a:effectLst/>
          </p:spPr>
          <p:txBody>
            <a:bodyPr lIns="68570" tIns="34287" rIns="68570" bIns="34287" rtlCol="0" anchor="ctr"/>
            <a:lstStyle/>
            <a:p>
              <a:pPr algn="ctr"/>
              <a:r>
                <a:rPr lang="zh-CN" altLang="en-US" dirty="0" smtClean="0">
                  <a:solidFill>
                    <a:schemeClr val="bg1"/>
                  </a:solidFill>
                  <a:latin typeface="微软雅黑" pitchFamily="34" charset="-122"/>
                  <a:ea typeface="微软雅黑" pitchFamily="34" charset="-122"/>
                </a:rPr>
                <a:t>教</a:t>
              </a:r>
              <a:endParaRPr lang="zh-CN" altLang="en-US" dirty="0">
                <a:solidFill>
                  <a:schemeClr val="bg1"/>
                </a:solidFill>
                <a:latin typeface="微软雅黑" pitchFamily="34" charset="-122"/>
                <a:ea typeface="微软雅黑" pitchFamily="34" charset="-122"/>
              </a:endParaRPr>
            </a:p>
          </p:txBody>
        </p:sp>
        <p:sp>
          <p:nvSpPr>
            <p:cNvPr id="7" name="任意多边形 6"/>
            <p:cNvSpPr/>
            <p:nvPr/>
          </p:nvSpPr>
          <p:spPr>
            <a:xfrm rot="2160000">
              <a:off x="4770896" y="1760959"/>
              <a:ext cx="273069" cy="346452"/>
            </a:xfrm>
            <a:custGeom>
              <a:avLst/>
              <a:gdLst>
                <a:gd name="connsiteX0" fmla="*/ 0 w 273069"/>
                <a:gd name="connsiteY0" fmla="*/ 69290 h 346452"/>
                <a:gd name="connsiteX1" fmla="*/ 136535 w 273069"/>
                <a:gd name="connsiteY1" fmla="*/ 69290 h 346452"/>
                <a:gd name="connsiteX2" fmla="*/ 136535 w 273069"/>
                <a:gd name="connsiteY2" fmla="*/ 0 h 346452"/>
                <a:gd name="connsiteX3" fmla="*/ 273069 w 273069"/>
                <a:gd name="connsiteY3" fmla="*/ 173226 h 346452"/>
                <a:gd name="connsiteX4" fmla="*/ 136535 w 273069"/>
                <a:gd name="connsiteY4" fmla="*/ 346452 h 346452"/>
                <a:gd name="connsiteX5" fmla="*/ 136535 w 273069"/>
                <a:gd name="connsiteY5" fmla="*/ 277162 h 346452"/>
                <a:gd name="connsiteX6" fmla="*/ 0 w 273069"/>
                <a:gd name="connsiteY6" fmla="*/ 277162 h 346452"/>
                <a:gd name="connsiteX7" fmla="*/ 0 w 273069"/>
                <a:gd name="connsiteY7" fmla="*/ 69290 h 3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9" h="346452">
                  <a:moveTo>
                    <a:pt x="0" y="69290"/>
                  </a:moveTo>
                  <a:lnTo>
                    <a:pt x="136535" y="69290"/>
                  </a:lnTo>
                  <a:lnTo>
                    <a:pt x="136535" y="0"/>
                  </a:lnTo>
                  <a:lnTo>
                    <a:pt x="273069" y="173226"/>
                  </a:lnTo>
                  <a:lnTo>
                    <a:pt x="136535" y="346452"/>
                  </a:lnTo>
                  <a:lnTo>
                    <a:pt x="136535" y="277162"/>
                  </a:lnTo>
                  <a:lnTo>
                    <a:pt x="0" y="277162"/>
                  </a:lnTo>
                  <a:lnTo>
                    <a:pt x="0" y="69290"/>
                  </a:lnTo>
                  <a:close/>
                </a:path>
              </a:pathLst>
            </a:custGeom>
            <a:solidFill>
              <a:srgbClr val="03B8DF"/>
            </a:solidFill>
            <a:ln w="12700" cap="flat" cmpd="sng" algn="ctr">
              <a:noFill/>
              <a:prstDash val="solid"/>
              <a:miter lim="800000"/>
            </a:ln>
            <a:effectLst/>
          </p:spPr>
          <p:txBody>
            <a:bodyPr lIns="68570" tIns="34287" rIns="68570" bIns="34287" rtlCol="0" anchor="ctr"/>
            <a:lstStyle/>
            <a:p>
              <a:pPr algn="ctr"/>
              <a:endParaRPr lang="zh-CN" altLang="en-US" sz="1400">
                <a:solidFill>
                  <a:schemeClr val="bg1"/>
                </a:solidFill>
                <a:latin typeface="微软雅黑" pitchFamily="34" charset="-122"/>
                <a:ea typeface="微软雅黑" pitchFamily="34" charset="-122"/>
              </a:endParaRPr>
            </a:p>
          </p:txBody>
        </p:sp>
        <p:sp>
          <p:nvSpPr>
            <p:cNvPr id="8" name="任意多边形 7"/>
            <p:cNvSpPr/>
            <p:nvPr/>
          </p:nvSpPr>
          <p:spPr>
            <a:xfrm>
              <a:off x="5024071" y="1878574"/>
              <a:ext cx="1026525" cy="1026525"/>
            </a:xfrm>
            <a:custGeom>
              <a:avLst/>
              <a:gdLst>
                <a:gd name="connsiteX0" fmla="*/ 0 w 1026525"/>
                <a:gd name="connsiteY0" fmla="*/ 513263 h 1026525"/>
                <a:gd name="connsiteX1" fmla="*/ 513263 w 1026525"/>
                <a:gd name="connsiteY1" fmla="*/ 0 h 1026525"/>
                <a:gd name="connsiteX2" fmla="*/ 1026526 w 1026525"/>
                <a:gd name="connsiteY2" fmla="*/ 513263 h 1026525"/>
                <a:gd name="connsiteX3" fmla="*/ 513263 w 1026525"/>
                <a:gd name="connsiteY3" fmla="*/ 1026526 h 1026525"/>
                <a:gd name="connsiteX4" fmla="*/ 0 w 1026525"/>
                <a:gd name="connsiteY4" fmla="*/ 513263 h 10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25" h="1026525">
                  <a:moveTo>
                    <a:pt x="0" y="513263"/>
                  </a:moveTo>
                  <a:cubicBezTo>
                    <a:pt x="0" y="229796"/>
                    <a:pt x="229796" y="0"/>
                    <a:pt x="513263" y="0"/>
                  </a:cubicBezTo>
                  <a:cubicBezTo>
                    <a:pt x="796730" y="0"/>
                    <a:pt x="1026526" y="229796"/>
                    <a:pt x="1026526" y="513263"/>
                  </a:cubicBezTo>
                  <a:cubicBezTo>
                    <a:pt x="1026526" y="796730"/>
                    <a:pt x="796730" y="1026526"/>
                    <a:pt x="513263" y="1026526"/>
                  </a:cubicBezTo>
                  <a:cubicBezTo>
                    <a:pt x="229796" y="1026526"/>
                    <a:pt x="0" y="796730"/>
                    <a:pt x="0" y="513263"/>
                  </a:cubicBezTo>
                  <a:close/>
                </a:path>
              </a:pathLst>
            </a:custGeom>
            <a:solidFill>
              <a:srgbClr val="03B8DF"/>
            </a:solidFill>
            <a:ln w="12700" cap="flat" cmpd="sng" algn="ctr">
              <a:noFill/>
              <a:prstDash val="solid"/>
              <a:miter lim="800000"/>
            </a:ln>
            <a:effectLst/>
          </p:spPr>
          <p:txBody>
            <a:bodyPr lIns="68570" tIns="34287" rIns="68570" bIns="34287" rtlCol="0" anchor="ctr"/>
            <a:lstStyle/>
            <a:p>
              <a:pPr algn="ctr"/>
              <a:r>
                <a:rPr lang="zh-CN" altLang="en-US" dirty="0" smtClean="0">
                  <a:solidFill>
                    <a:schemeClr val="bg1"/>
                  </a:solidFill>
                  <a:latin typeface="微软雅黑" pitchFamily="34" charset="-122"/>
                  <a:ea typeface="微软雅黑" pitchFamily="34" charset="-122"/>
                </a:rPr>
                <a:t>学</a:t>
              </a:r>
              <a:endParaRPr lang="zh-CN" altLang="en-US" dirty="0">
                <a:solidFill>
                  <a:schemeClr val="bg1"/>
                </a:solidFill>
                <a:latin typeface="微软雅黑" pitchFamily="34" charset="-122"/>
                <a:ea typeface="微软雅黑" pitchFamily="34" charset="-122"/>
              </a:endParaRPr>
            </a:p>
          </p:txBody>
        </p:sp>
        <p:sp>
          <p:nvSpPr>
            <p:cNvPr id="9" name="任意多边形 8"/>
            <p:cNvSpPr/>
            <p:nvPr/>
          </p:nvSpPr>
          <p:spPr>
            <a:xfrm rot="17280000">
              <a:off x="5164974" y="2944405"/>
              <a:ext cx="273070" cy="346453"/>
            </a:xfrm>
            <a:custGeom>
              <a:avLst/>
              <a:gdLst>
                <a:gd name="connsiteX0" fmla="*/ 0 w 273069"/>
                <a:gd name="connsiteY0" fmla="*/ 69290 h 346452"/>
                <a:gd name="connsiteX1" fmla="*/ 136535 w 273069"/>
                <a:gd name="connsiteY1" fmla="*/ 69290 h 346452"/>
                <a:gd name="connsiteX2" fmla="*/ 136535 w 273069"/>
                <a:gd name="connsiteY2" fmla="*/ 0 h 346452"/>
                <a:gd name="connsiteX3" fmla="*/ 273069 w 273069"/>
                <a:gd name="connsiteY3" fmla="*/ 173226 h 346452"/>
                <a:gd name="connsiteX4" fmla="*/ 136535 w 273069"/>
                <a:gd name="connsiteY4" fmla="*/ 346452 h 346452"/>
                <a:gd name="connsiteX5" fmla="*/ 136535 w 273069"/>
                <a:gd name="connsiteY5" fmla="*/ 277162 h 346452"/>
                <a:gd name="connsiteX6" fmla="*/ 0 w 273069"/>
                <a:gd name="connsiteY6" fmla="*/ 277162 h 346452"/>
                <a:gd name="connsiteX7" fmla="*/ 0 w 273069"/>
                <a:gd name="connsiteY7" fmla="*/ 69290 h 3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9" h="346452">
                  <a:moveTo>
                    <a:pt x="273069" y="277162"/>
                  </a:moveTo>
                  <a:lnTo>
                    <a:pt x="136534" y="277162"/>
                  </a:lnTo>
                  <a:lnTo>
                    <a:pt x="136534" y="346452"/>
                  </a:lnTo>
                  <a:lnTo>
                    <a:pt x="0" y="173226"/>
                  </a:lnTo>
                  <a:lnTo>
                    <a:pt x="136534" y="0"/>
                  </a:lnTo>
                  <a:lnTo>
                    <a:pt x="136534" y="69290"/>
                  </a:lnTo>
                  <a:lnTo>
                    <a:pt x="273069" y="69290"/>
                  </a:lnTo>
                  <a:lnTo>
                    <a:pt x="273069" y="277162"/>
                  </a:lnTo>
                  <a:close/>
                </a:path>
              </a:pathLst>
            </a:custGeom>
            <a:solidFill>
              <a:srgbClr val="03B8DF"/>
            </a:solidFill>
            <a:ln w="12700" cap="flat" cmpd="sng" algn="ctr">
              <a:noFill/>
              <a:prstDash val="solid"/>
              <a:miter lim="800000"/>
            </a:ln>
            <a:effectLst/>
          </p:spPr>
          <p:txBody>
            <a:bodyPr lIns="68570" tIns="34287" rIns="68570" bIns="34287" rtlCol="0" anchor="ctr"/>
            <a:lstStyle/>
            <a:p>
              <a:pPr algn="ctr"/>
              <a:endParaRPr lang="zh-CN" altLang="en-US" sz="1400">
                <a:solidFill>
                  <a:schemeClr val="bg1"/>
                </a:solidFill>
                <a:latin typeface="微软雅黑" pitchFamily="34" charset="-122"/>
                <a:ea typeface="微软雅黑" pitchFamily="34" charset="-122"/>
              </a:endParaRPr>
            </a:p>
          </p:txBody>
        </p:sp>
        <p:sp>
          <p:nvSpPr>
            <p:cNvPr id="10" name="任意多边形 9"/>
            <p:cNvSpPr/>
            <p:nvPr/>
          </p:nvSpPr>
          <p:spPr>
            <a:xfrm>
              <a:off x="4547644" y="3344866"/>
              <a:ext cx="1026525" cy="1026525"/>
            </a:xfrm>
            <a:custGeom>
              <a:avLst/>
              <a:gdLst>
                <a:gd name="connsiteX0" fmla="*/ 0 w 1026525"/>
                <a:gd name="connsiteY0" fmla="*/ 513263 h 1026525"/>
                <a:gd name="connsiteX1" fmla="*/ 513263 w 1026525"/>
                <a:gd name="connsiteY1" fmla="*/ 0 h 1026525"/>
                <a:gd name="connsiteX2" fmla="*/ 1026526 w 1026525"/>
                <a:gd name="connsiteY2" fmla="*/ 513263 h 1026525"/>
                <a:gd name="connsiteX3" fmla="*/ 513263 w 1026525"/>
                <a:gd name="connsiteY3" fmla="*/ 1026526 h 1026525"/>
                <a:gd name="connsiteX4" fmla="*/ 0 w 1026525"/>
                <a:gd name="connsiteY4" fmla="*/ 513263 h 10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25" h="1026525">
                  <a:moveTo>
                    <a:pt x="0" y="513263"/>
                  </a:moveTo>
                  <a:cubicBezTo>
                    <a:pt x="0" y="229796"/>
                    <a:pt x="229796" y="0"/>
                    <a:pt x="513263" y="0"/>
                  </a:cubicBezTo>
                  <a:cubicBezTo>
                    <a:pt x="796730" y="0"/>
                    <a:pt x="1026526" y="229796"/>
                    <a:pt x="1026526" y="513263"/>
                  </a:cubicBezTo>
                  <a:cubicBezTo>
                    <a:pt x="1026526" y="796730"/>
                    <a:pt x="796730" y="1026526"/>
                    <a:pt x="513263" y="1026526"/>
                  </a:cubicBezTo>
                  <a:cubicBezTo>
                    <a:pt x="229796" y="1026526"/>
                    <a:pt x="0" y="796730"/>
                    <a:pt x="0" y="513263"/>
                  </a:cubicBezTo>
                  <a:close/>
                </a:path>
              </a:pathLst>
            </a:custGeom>
            <a:solidFill>
              <a:srgbClr val="03B8DF"/>
            </a:solidFill>
            <a:ln w="12700" cap="flat" cmpd="sng" algn="ctr">
              <a:noFill/>
              <a:prstDash val="solid"/>
              <a:miter lim="800000"/>
            </a:ln>
            <a:effectLst/>
          </p:spPr>
          <p:txBody>
            <a:bodyPr lIns="68570" tIns="34287" rIns="68570" bIns="34287" rtlCol="0" anchor="ctr"/>
            <a:lstStyle/>
            <a:p>
              <a:pPr algn="ctr"/>
              <a:r>
                <a:rPr lang="zh-CN" altLang="en-US" dirty="0" smtClean="0">
                  <a:solidFill>
                    <a:schemeClr val="bg1"/>
                  </a:solidFill>
                  <a:latin typeface="微软雅黑" pitchFamily="34" charset="-122"/>
                  <a:ea typeface="微软雅黑" pitchFamily="34" charset="-122"/>
                </a:rPr>
                <a:t>练</a:t>
              </a:r>
              <a:endParaRPr lang="zh-CN" altLang="en-US" dirty="0">
                <a:solidFill>
                  <a:schemeClr val="bg1"/>
                </a:solidFill>
                <a:latin typeface="微软雅黑" pitchFamily="34" charset="-122"/>
                <a:ea typeface="微软雅黑" pitchFamily="34" charset="-122"/>
              </a:endParaRPr>
            </a:p>
          </p:txBody>
        </p:sp>
        <p:sp>
          <p:nvSpPr>
            <p:cNvPr id="11" name="任意多边形 10"/>
            <p:cNvSpPr/>
            <p:nvPr/>
          </p:nvSpPr>
          <p:spPr>
            <a:xfrm>
              <a:off x="4161225" y="3684901"/>
              <a:ext cx="273070" cy="346453"/>
            </a:xfrm>
            <a:custGeom>
              <a:avLst/>
              <a:gdLst>
                <a:gd name="connsiteX0" fmla="*/ 0 w 273069"/>
                <a:gd name="connsiteY0" fmla="*/ 69290 h 346452"/>
                <a:gd name="connsiteX1" fmla="*/ 136535 w 273069"/>
                <a:gd name="connsiteY1" fmla="*/ 69290 h 346452"/>
                <a:gd name="connsiteX2" fmla="*/ 136535 w 273069"/>
                <a:gd name="connsiteY2" fmla="*/ 0 h 346452"/>
                <a:gd name="connsiteX3" fmla="*/ 273069 w 273069"/>
                <a:gd name="connsiteY3" fmla="*/ 173226 h 346452"/>
                <a:gd name="connsiteX4" fmla="*/ 136535 w 273069"/>
                <a:gd name="connsiteY4" fmla="*/ 346452 h 346452"/>
                <a:gd name="connsiteX5" fmla="*/ 136535 w 273069"/>
                <a:gd name="connsiteY5" fmla="*/ 277162 h 346452"/>
                <a:gd name="connsiteX6" fmla="*/ 0 w 273069"/>
                <a:gd name="connsiteY6" fmla="*/ 277162 h 346452"/>
                <a:gd name="connsiteX7" fmla="*/ 0 w 273069"/>
                <a:gd name="connsiteY7" fmla="*/ 69290 h 3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9" h="346452">
                  <a:moveTo>
                    <a:pt x="273069" y="277162"/>
                  </a:moveTo>
                  <a:lnTo>
                    <a:pt x="136534" y="277162"/>
                  </a:lnTo>
                  <a:lnTo>
                    <a:pt x="136534" y="346452"/>
                  </a:lnTo>
                  <a:lnTo>
                    <a:pt x="0" y="173226"/>
                  </a:lnTo>
                  <a:lnTo>
                    <a:pt x="136534" y="0"/>
                  </a:lnTo>
                  <a:lnTo>
                    <a:pt x="136534" y="69290"/>
                  </a:lnTo>
                  <a:lnTo>
                    <a:pt x="273069" y="69290"/>
                  </a:lnTo>
                  <a:lnTo>
                    <a:pt x="273069" y="277162"/>
                  </a:lnTo>
                  <a:close/>
                </a:path>
              </a:pathLst>
            </a:custGeom>
            <a:solidFill>
              <a:srgbClr val="03B8DF"/>
            </a:solidFill>
            <a:ln w="12700" cap="flat" cmpd="sng" algn="ctr">
              <a:noFill/>
              <a:prstDash val="solid"/>
              <a:miter lim="800000"/>
            </a:ln>
            <a:effectLst/>
          </p:spPr>
          <p:txBody>
            <a:bodyPr lIns="68570" tIns="34287" rIns="68570" bIns="34287" rtlCol="0" anchor="ctr"/>
            <a:lstStyle/>
            <a:p>
              <a:pPr algn="ctr"/>
              <a:endParaRPr lang="zh-CN" altLang="en-US" sz="1400">
                <a:solidFill>
                  <a:schemeClr val="bg1"/>
                </a:solidFill>
                <a:latin typeface="微软雅黑" pitchFamily="34" charset="-122"/>
                <a:ea typeface="微软雅黑" pitchFamily="34" charset="-122"/>
              </a:endParaRPr>
            </a:p>
          </p:txBody>
        </p:sp>
        <p:sp>
          <p:nvSpPr>
            <p:cNvPr id="12" name="任意多边形 11"/>
            <p:cNvSpPr/>
            <p:nvPr/>
          </p:nvSpPr>
          <p:spPr>
            <a:xfrm>
              <a:off x="3005893" y="3344866"/>
              <a:ext cx="1026525" cy="1026525"/>
            </a:xfrm>
            <a:custGeom>
              <a:avLst/>
              <a:gdLst>
                <a:gd name="connsiteX0" fmla="*/ 0 w 1026525"/>
                <a:gd name="connsiteY0" fmla="*/ 513263 h 1026525"/>
                <a:gd name="connsiteX1" fmla="*/ 513263 w 1026525"/>
                <a:gd name="connsiteY1" fmla="*/ 0 h 1026525"/>
                <a:gd name="connsiteX2" fmla="*/ 1026526 w 1026525"/>
                <a:gd name="connsiteY2" fmla="*/ 513263 h 1026525"/>
                <a:gd name="connsiteX3" fmla="*/ 513263 w 1026525"/>
                <a:gd name="connsiteY3" fmla="*/ 1026526 h 1026525"/>
                <a:gd name="connsiteX4" fmla="*/ 0 w 1026525"/>
                <a:gd name="connsiteY4" fmla="*/ 513263 h 10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25" h="1026525">
                  <a:moveTo>
                    <a:pt x="0" y="513263"/>
                  </a:moveTo>
                  <a:cubicBezTo>
                    <a:pt x="0" y="229796"/>
                    <a:pt x="229796" y="0"/>
                    <a:pt x="513263" y="0"/>
                  </a:cubicBezTo>
                  <a:cubicBezTo>
                    <a:pt x="796730" y="0"/>
                    <a:pt x="1026526" y="229796"/>
                    <a:pt x="1026526" y="513263"/>
                  </a:cubicBezTo>
                  <a:cubicBezTo>
                    <a:pt x="1026526" y="796730"/>
                    <a:pt x="796730" y="1026526"/>
                    <a:pt x="513263" y="1026526"/>
                  </a:cubicBezTo>
                  <a:cubicBezTo>
                    <a:pt x="229796" y="1026526"/>
                    <a:pt x="0" y="796730"/>
                    <a:pt x="0" y="513263"/>
                  </a:cubicBezTo>
                  <a:close/>
                </a:path>
              </a:pathLst>
            </a:custGeom>
            <a:solidFill>
              <a:srgbClr val="03B8DF"/>
            </a:solidFill>
            <a:ln w="12700" cap="flat" cmpd="sng" algn="ctr">
              <a:noFill/>
              <a:prstDash val="solid"/>
              <a:miter lim="800000"/>
            </a:ln>
            <a:effectLst/>
          </p:spPr>
          <p:txBody>
            <a:bodyPr lIns="68570" tIns="34287" rIns="68570" bIns="34287" rtlCol="0" anchor="ctr"/>
            <a:lstStyle/>
            <a:p>
              <a:pPr algn="ctr"/>
              <a:r>
                <a:rPr lang="zh-CN" altLang="en-US" dirty="0" smtClean="0">
                  <a:solidFill>
                    <a:schemeClr val="bg1"/>
                  </a:solidFill>
                  <a:latin typeface="微软雅黑" pitchFamily="34" charset="-122"/>
                  <a:ea typeface="微软雅黑" pitchFamily="34" charset="-122"/>
                </a:rPr>
                <a:t>用</a:t>
              </a:r>
              <a:endParaRPr lang="zh-CN" altLang="en-US" dirty="0">
                <a:solidFill>
                  <a:schemeClr val="bg1"/>
                </a:solidFill>
                <a:latin typeface="微软雅黑" pitchFamily="34" charset="-122"/>
                <a:ea typeface="微软雅黑" pitchFamily="34" charset="-122"/>
              </a:endParaRPr>
            </a:p>
          </p:txBody>
        </p:sp>
        <p:sp>
          <p:nvSpPr>
            <p:cNvPr id="13" name="任意多边形 12"/>
            <p:cNvSpPr/>
            <p:nvPr/>
          </p:nvSpPr>
          <p:spPr>
            <a:xfrm rot="4320000">
              <a:off x="3146796" y="2959106"/>
              <a:ext cx="273070" cy="346453"/>
            </a:xfrm>
            <a:custGeom>
              <a:avLst/>
              <a:gdLst>
                <a:gd name="connsiteX0" fmla="*/ 0 w 273069"/>
                <a:gd name="connsiteY0" fmla="*/ 69290 h 346452"/>
                <a:gd name="connsiteX1" fmla="*/ 136535 w 273069"/>
                <a:gd name="connsiteY1" fmla="*/ 69290 h 346452"/>
                <a:gd name="connsiteX2" fmla="*/ 136535 w 273069"/>
                <a:gd name="connsiteY2" fmla="*/ 0 h 346452"/>
                <a:gd name="connsiteX3" fmla="*/ 273069 w 273069"/>
                <a:gd name="connsiteY3" fmla="*/ 173226 h 346452"/>
                <a:gd name="connsiteX4" fmla="*/ 136535 w 273069"/>
                <a:gd name="connsiteY4" fmla="*/ 346452 h 346452"/>
                <a:gd name="connsiteX5" fmla="*/ 136535 w 273069"/>
                <a:gd name="connsiteY5" fmla="*/ 277162 h 346452"/>
                <a:gd name="connsiteX6" fmla="*/ 0 w 273069"/>
                <a:gd name="connsiteY6" fmla="*/ 277162 h 346452"/>
                <a:gd name="connsiteX7" fmla="*/ 0 w 273069"/>
                <a:gd name="connsiteY7" fmla="*/ 69290 h 3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9" h="346452">
                  <a:moveTo>
                    <a:pt x="273069" y="277162"/>
                  </a:moveTo>
                  <a:lnTo>
                    <a:pt x="136534" y="277162"/>
                  </a:lnTo>
                  <a:lnTo>
                    <a:pt x="136534" y="346452"/>
                  </a:lnTo>
                  <a:lnTo>
                    <a:pt x="0" y="173226"/>
                  </a:lnTo>
                  <a:lnTo>
                    <a:pt x="136534" y="0"/>
                  </a:lnTo>
                  <a:lnTo>
                    <a:pt x="136534" y="69290"/>
                  </a:lnTo>
                  <a:lnTo>
                    <a:pt x="273069" y="69290"/>
                  </a:lnTo>
                  <a:lnTo>
                    <a:pt x="273069" y="277162"/>
                  </a:lnTo>
                  <a:close/>
                </a:path>
              </a:pathLst>
            </a:custGeom>
            <a:solidFill>
              <a:srgbClr val="03B8DF"/>
            </a:solidFill>
            <a:ln w="12700" cap="flat" cmpd="sng" algn="ctr">
              <a:noFill/>
              <a:prstDash val="solid"/>
              <a:miter lim="800000"/>
            </a:ln>
            <a:effectLst/>
          </p:spPr>
          <p:txBody>
            <a:bodyPr lIns="68570" tIns="34287" rIns="68570" bIns="34287" rtlCol="0" anchor="ctr"/>
            <a:lstStyle/>
            <a:p>
              <a:pPr algn="ctr"/>
              <a:endParaRPr lang="zh-CN" altLang="en-US" sz="1400">
                <a:solidFill>
                  <a:schemeClr val="bg1"/>
                </a:solidFill>
                <a:latin typeface="微软雅黑" pitchFamily="34" charset="-122"/>
                <a:ea typeface="微软雅黑" pitchFamily="34" charset="-122"/>
              </a:endParaRPr>
            </a:p>
          </p:txBody>
        </p:sp>
        <p:sp>
          <p:nvSpPr>
            <p:cNvPr id="14" name="任意多边形 13"/>
            <p:cNvSpPr/>
            <p:nvPr/>
          </p:nvSpPr>
          <p:spPr>
            <a:xfrm>
              <a:off x="2555776" y="1878574"/>
              <a:ext cx="1026525" cy="1026525"/>
            </a:xfrm>
            <a:custGeom>
              <a:avLst/>
              <a:gdLst>
                <a:gd name="connsiteX0" fmla="*/ 0 w 1026525"/>
                <a:gd name="connsiteY0" fmla="*/ 513263 h 1026525"/>
                <a:gd name="connsiteX1" fmla="*/ 513263 w 1026525"/>
                <a:gd name="connsiteY1" fmla="*/ 0 h 1026525"/>
                <a:gd name="connsiteX2" fmla="*/ 1026526 w 1026525"/>
                <a:gd name="connsiteY2" fmla="*/ 513263 h 1026525"/>
                <a:gd name="connsiteX3" fmla="*/ 513263 w 1026525"/>
                <a:gd name="connsiteY3" fmla="*/ 1026526 h 1026525"/>
                <a:gd name="connsiteX4" fmla="*/ 0 w 1026525"/>
                <a:gd name="connsiteY4" fmla="*/ 513263 h 10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25" h="1026525">
                  <a:moveTo>
                    <a:pt x="0" y="513263"/>
                  </a:moveTo>
                  <a:cubicBezTo>
                    <a:pt x="0" y="229796"/>
                    <a:pt x="229796" y="0"/>
                    <a:pt x="513263" y="0"/>
                  </a:cubicBezTo>
                  <a:cubicBezTo>
                    <a:pt x="796730" y="0"/>
                    <a:pt x="1026526" y="229796"/>
                    <a:pt x="1026526" y="513263"/>
                  </a:cubicBezTo>
                  <a:cubicBezTo>
                    <a:pt x="1026526" y="796730"/>
                    <a:pt x="796730" y="1026526"/>
                    <a:pt x="513263" y="1026526"/>
                  </a:cubicBezTo>
                  <a:cubicBezTo>
                    <a:pt x="229796" y="1026526"/>
                    <a:pt x="0" y="796730"/>
                    <a:pt x="0" y="513263"/>
                  </a:cubicBezTo>
                  <a:close/>
                </a:path>
              </a:pathLst>
            </a:custGeom>
            <a:solidFill>
              <a:srgbClr val="03B8DF"/>
            </a:solidFill>
            <a:ln w="12700" cap="flat" cmpd="sng" algn="ctr">
              <a:noFill/>
              <a:prstDash val="solid"/>
              <a:miter lim="800000"/>
            </a:ln>
            <a:effectLst/>
          </p:spPr>
          <p:txBody>
            <a:bodyPr lIns="68570" tIns="34287" rIns="68570" bIns="34287" rtlCol="0" anchor="ctr"/>
            <a:lstStyle/>
            <a:p>
              <a:pPr algn="ctr"/>
              <a:r>
                <a:rPr lang="zh-CN" altLang="en-US" dirty="0" smtClean="0">
                  <a:solidFill>
                    <a:schemeClr val="bg1"/>
                  </a:solidFill>
                  <a:latin typeface="微软雅黑" pitchFamily="34" charset="-122"/>
                  <a:ea typeface="微软雅黑" pitchFamily="34" charset="-122"/>
                </a:rPr>
                <a:t>评</a:t>
              </a:r>
              <a:endParaRPr lang="zh-CN" altLang="en-US" dirty="0">
                <a:solidFill>
                  <a:schemeClr val="bg1"/>
                </a:solidFill>
                <a:latin typeface="微软雅黑" pitchFamily="34" charset="-122"/>
                <a:ea typeface="微软雅黑" pitchFamily="34" charset="-122"/>
              </a:endParaRPr>
            </a:p>
          </p:txBody>
        </p:sp>
        <p:sp>
          <p:nvSpPr>
            <p:cNvPr id="15" name="任意多边形 14"/>
            <p:cNvSpPr/>
            <p:nvPr/>
          </p:nvSpPr>
          <p:spPr>
            <a:xfrm rot="19440000">
              <a:off x="3523593" y="1770044"/>
              <a:ext cx="273069" cy="346452"/>
            </a:xfrm>
            <a:custGeom>
              <a:avLst/>
              <a:gdLst>
                <a:gd name="connsiteX0" fmla="*/ 0 w 273069"/>
                <a:gd name="connsiteY0" fmla="*/ 69290 h 346452"/>
                <a:gd name="connsiteX1" fmla="*/ 136535 w 273069"/>
                <a:gd name="connsiteY1" fmla="*/ 69290 h 346452"/>
                <a:gd name="connsiteX2" fmla="*/ 136535 w 273069"/>
                <a:gd name="connsiteY2" fmla="*/ 0 h 346452"/>
                <a:gd name="connsiteX3" fmla="*/ 273069 w 273069"/>
                <a:gd name="connsiteY3" fmla="*/ 173226 h 346452"/>
                <a:gd name="connsiteX4" fmla="*/ 136535 w 273069"/>
                <a:gd name="connsiteY4" fmla="*/ 346452 h 346452"/>
                <a:gd name="connsiteX5" fmla="*/ 136535 w 273069"/>
                <a:gd name="connsiteY5" fmla="*/ 277162 h 346452"/>
                <a:gd name="connsiteX6" fmla="*/ 0 w 273069"/>
                <a:gd name="connsiteY6" fmla="*/ 277162 h 346452"/>
                <a:gd name="connsiteX7" fmla="*/ 0 w 273069"/>
                <a:gd name="connsiteY7" fmla="*/ 69290 h 3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9" h="346452">
                  <a:moveTo>
                    <a:pt x="0" y="69290"/>
                  </a:moveTo>
                  <a:lnTo>
                    <a:pt x="136535" y="69290"/>
                  </a:lnTo>
                  <a:lnTo>
                    <a:pt x="136535" y="0"/>
                  </a:lnTo>
                  <a:lnTo>
                    <a:pt x="273069" y="173226"/>
                  </a:lnTo>
                  <a:lnTo>
                    <a:pt x="136535" y="346452"/>
                  </a:lnTo>
                  <a:lnTo>
                    <a:pt x="136535" y="277162"/>
                  </a:lnTo>
                  <a:lnTo>
                    <a:pt x="0" y="277162"/>
                  </a:lnTo>
                  <a:lnTo>
                    <a:pt x="0" y="69290"/>
                  </a:lnTo>
                  <a:close/>
                </a:path>
              </a:pathLst>
            </a:custGeom>
            <a:solidFill>
              <a:srgbClr val="03B8DF"/>
            </a:solidFill>
            <a:ln w="12700" cap="flat" cmpd="sng" algn="ctr">
              <a:noFill/>
              <a:prstDash val="solid"/>
              <a:miter lim="800000"/>
            </a:ln>
            <a:effectLst/>
          </p:spPr>
          <p:txBody>
            <a:bodyPr lIns="68570" tIns="34287" rIns="68570" bIns="34287" rtlCol="0" anchor="ctr"/>
            <a:lstStyle/>
            <a:p>
              <a:pPr algn="ctr"/>
              <a:endParaRPr lang="zh-CN" altLang="en-US" sz="1400">
                <a:solidFill>
                  <a:schemeClr val="bg1"/>
                </a:solidFill>
                <a:latin typeface="微软雅黑" pitchFamily="34" charset="-122"/>
                <a:ea typeface="微软雅黑" pitchFamily="34" charset="-122"/>
              </a:endParaRPr>
            </a:p>
          </p:txBody>
        </p:sp>
      </p:grpSp>
      <p:sp>
        <p:nvSpPr>
          <p:cNvPr id="17" name="TextBox 16"/>
          <p:cNvSpPr txBox="1"/>
          <p:nvPr/>
        </p:nvSpPr>
        <p:spPr>
          <a:xfrm>
            <a:off x="4944479" y="915566"/>
            <a:ext cx="2332690" cy="867930"/>
          </a:xfrm>
          <a:prstGeom prst="rect">
            <a:avLst/>
          </a:prstGeom>
          <a:noFill/>
        </p:spPr>
        <p:txBody>
          <a:bodyPr wrap="none" rtlCol="0">
            <a:spAutoFit/>
          </a:bodyPr>
          <a:lstStyle/>
          <a:p>
            <a:pPr marL="171450" lvl="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sym typeface="方正兰亭黑_GBK" pitchFamily="2" charset="-122"/>
              </a:rPr>
              <a:t>面向社会需求的学科优化</a:t>
            </a:r>
            <a:endParaRPr lang="en-US" altLang="zh-CN" sz="1400" dirty="0">
              <a:latin typeface="微软雅黑" pitchFamily="34" charset="-122"/>
              <a:ea typeface="微软雅黑" pitchFamily="34" charset="-122"/>
              <a:sym typeface="方正兰亭黑_GBK" pitchFamily="2" charset="-122"/>
            </a:endParaRPr>
          </a:p>
          <a:p>
            <a:pPr marL="171450" lvl="0" indent="-171450" fontAlgn="auto">
              <a:lnSpc>
                <a:spcPct val="120000"/>
              </a:lnSpc>
              <a:spcBef>
                <a:spcPts val="0"/>
              </a:spcBef>
              <a:spcAft>
                <a:spcPts val="0"/>
              </a:spcAft>
              <a:buFont typeface="Arial" pitchFamily="34" charset="0"/>
              <a:buChar char="•"/>
              <a:defRPr/>
            </a:pPr>
            <a:r>
              <a:rPr lang="zh-CN" altLang="en-US" sz="1400" kern="0" dirty="0" smtClean="0">
                <a:latin typeface="微软雅黑" panose="020B0503020204020204" pitchFamily="34" charset="-122"/>
                <a:ea typeface="微软雅黑" panose="020B0503020204020204" pitchFamily="34" charset="-122"/>
                <a:sym typeface="方正兰亭黑_GBK" pitchFamily="2" charset="-122"/>
              </a:rPr>
              <a:t>双一流建设</a:t>
            </a:r>
            <a:endParaRPr lang="en-US" altLang="zh-CN" sz="1400" kern="0" dirty="0" smtClean="0">
              <a:latin typeface="微软雅黑" panose="020B0503020204020204" pitchFamily="34" charset="-122"/>
              <a:ea typeface="微软雅黑" panose="020B0503020204020204" pitchFamily="34" charset="-122"/>
              <a:sym typeface="方正兰亭黑_GBK" pitchFamily="2" charset="-122"/>
            </a:endParaRPr>
          </a:p>
          <a:p>
            <a:pPr marL="171450" lvl="0" indent="-171450" fontAlgn="auto">
              <a:lnSpc>
                <a:spcPct val="120000"/>
              </a:lnSpc>
              <a:spcBef>
                <a:spcPts val="0"/>
              </a:spcBef>
              <a:spcAft>
                <a:spcPts val="0"/>
              </a:spcAft>
              <a:buFont typeface="Arial" pitchFamily="34" charset="0"/>
              <a:buChar char="•"/>
              <a:defRPr/>
            </a:pPr>
            <a:r>
              <a:rPr lang="zh-CN" altLang="en-US" sz="1400" kern="0" dirty="0">
                <a:latin typeface="微软雅黑" panose="020B0503020204020204" pitchFamily="34" charset="-122"/>
                <a:ea typeface="微软雅黑" panose="020B0503020204020204" pitchFamily="34" charset="-122"/>
                <a:sym typeface="方正兰亭黑_GBK" pitchFamily="2" charset="-122"/>
              </a:rPr>
              <a:t>因材施教</a:t>
            </a:r>
          </a:p>
        </p:txBody>
      </p:sp>
      <p:sp>
        <p:nvSpPr>
          <p:cNvPr id="18" name="TextBox 17"/>
          <p:cNvSpPr txBox="1"/>
          <p:nvPr/>
        </p:nvSpPr>
        <p:spPr>
          <a:xfrm>
            <a:off x="6156176" y="1923678"/>
            <a:ext cx="2664296" cy="954107"/>
          </a:xfrm>
          <a:prstGeom prst="rect">
            <a:avLst/>
          </a:prstGeom>
          <a:noFill/>
        </p:spPr>
        <p:txBody>
          <a:bodyPr wrap="square" rtlCol="0">
            <a:spAutoFit/>
          </a:bodyPr>
          <a:lstStyle/>
          <a:p>
            <a:pPr marL="171450" indent="-171450">
              <a:buFont typeface="Arial" pitchFamily="34" charset="0"/>
              <a:buChar char="•"/>
            </a:pPr>
            <a:r>
              <a:rPr lang="en-US" altLang="zh-CN" sz="1400" dirty="0" smtClean="0">
                <a:latin typeface="微软雅黑" pitchFamily="34" charset="-122"/>
                <a:ea typeface="微软雅黑" pitchFamily="34" charset="-122"/>
              </a:rPr>
              <a:t>MOOC</a:t>
            </a:r>
            <a:r>
              <a:rPr lang="zh-CN" altLang="en-US" sz="1400" dirty="0" smtClean="0">
                <a:latin typeface="微软雅黑" pitchFamily="34" charset="-122"/>
                <a:ea typeface="微软雅黑" pitchFamily="34" charset="-122"/>
              </a:rPr>
              <a:t>（</a:t>
            </a:r>
            <a:r>
              <a:rPr lang="zh-CN" altLang="en-US" sz="1400" dirty="0">
                <a:latin typeface="微软雅黑" pitchFamily="34" charset="-122"/>
                <a:ea typeface="微软雅黑" pitchFamily="34" charset="-122"/>
              </a:rPr>
              <a:t>校内外优质课件、国内外优质课件</a:t>
            </a:r>
            <a:r>
              <a:rPr lang="zh-CN" altLang="en-US" sz="1400" dirty="0" smtClean="0">
                <a:latin typeface="微软雅黑" pitchFamily="34" charset="-122"/>
                <a:ea typeface="微软雅黑" pitchFamily="34" charset="-122"/>
              </a:rPr>
              <a:t>）、网课、微课；</a:t>
            </a:r>
            <a:endParaRPr lang="en-US" altLang="zh-CN" sz="1400" dirty="0">
              <a:latin typeface="微软雅黑" pitchFamily="34" charset="-122"/>
              <a:ea typeface="微软雅黑" pitchFamily="34" charset="-122"/>
            </a:endParaRPr>
          </a:p>
          <a:p>
            <a:pPr marL="171450" indent="-171450">
              <a:buFont typeface="Arial" pitchFamily="34" charset="0"/>
              <a:buChar char="•"/>
            </a:pPr>
            <a:r>
              <a:rPr lang="zh-CN" altLang="en-US" sz="1400" dirty="0">
                <a:latin typeface="微软雅黑" pitchFamily="34" charset="-122"/>
                <a:ea typeface="微软雅黑" pitchFamily="34" charset="-122"/>
              </a:rPr>
              <a:t>泛在学习空间：师生、</a:t>
            </a:r>
            <a:r>
              <a:rPr lang="zh-CN" altLang="en-US" sz="1400" dirty="0" smtClean="0">
                <a:latin typeface="微软雅黑" pitchFamily="34" charset="-122"/>
                <a:ea typeface="微软雅黑" pitchFamily="34" charset="-122"/>
              </a:rPr>
              <a:t>生生</a:t>
            </a:r>
            <a:endParaRPr lang="zh-CN" altLang="en-US" sz="1400" kern="0" dirty="0">
              <a:latin typeface="微软雅黑" panose="020B0503020204020204" pitchFamily="34" charset="-122"/>
              <a:ea typeface="微软雅黑" panose="020B0503020204020204" pitchFamily="34" charset="-122"/>
              <a:sym typeface="方正兰亭黑_GBK" pitchFamily="2" charset="-122"/>
            </a:endParaRPr>
          </a:p>
        </p:txBody>
      </p:sp>
      <p:sp>
        <p:nvSpPr>
          <p:cNvPr id="19" name="TextBox 18"/>
          <p:cNvSpPr txBox="1"/>
          <p:nvPr/>
        </p:nvSpPr>
        <p:spPr>
          <a:xfrm>
            <a:off x="5701817" y="3355404"/>
            <a:ext cx="2390610" cy="867930"/>
          </a:xfrm>
          <a:prstGeom prst="rect">
            <a:avLst/>
          </a:prstGeom>
          <a:noFill/>
        </p:spPr>
        <p:txBody>
          <a:bodyPr wrap="square" rtlCol="0">
            <a:spAutoFit/>
          </a:bodyPr>
          <a:lstStyle/>
          <a:p>
            <a:pPr marL="171450" lvl="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rPr>
              <a:t>网上虚拟实训室</a:t>
            </a:r>
            <a:endParaRPr lang="en-US" altLang="zh-CN" sz="1400" dirty="0">
              <a:latin typeface="微软雅黑" pitchFamily="34" charset="-122"/>
              <a:ea typeface="微软雅黑" pitchFamily="34" charset="-122"/>
            </a:endParaRPr>
          </a:p>
          <a:p>
            <a:pPr marL="171450" lvl="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rPr>
              <a:t>网上仿真实验室</a:t>
            </a:r>
            <a:endParaRPr lang="en-US" altLang="zh-CN" sz="1400" dirty="0">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rPr>
              <a:t>产教融合学科</a:t>
            </a:r>
            <a:r>
              <a:rPr lang="zh-CN" altLang="en-US" sz="1400" dirty="0" smtClean="0">
                <a:latin typeface="微软雅黑" pitchFamily="34" charset="-122"/>
                <a:ea typeface="微软雅黑" pitchFamily="34" charset="-122"/>
              </a:rPr>
              <a:t>建设</a:t>
            </a:r>
            <a:endParaRPr lang="zh-CN" altLang="en-US" sz="1400" dirty="0">
              <a:latin typeface="微软雅黑" pitchFamily="34" charset="-122"/>
              <a:ea typeface="微软雅黑" pitchFamily="34" charset="-122"/>
              <a:sym typeface="方正兰亭黑_GBK" pitchFamily="2" charset="-122"/>
            </a:endParaRPr>
          </a:p>
        </p:txBody>
      </p:sp>
      <p:sp>
        <p:nvSpPr>
          <p:cNvPr id="20" name="TextBox 19"/>
          <p:cNvSpPr txBox="1"/>
          <p:nvPr/>
        </p:nvSpPr>
        <p:spPr>
          <a:xfrm>
            <a:off x="1403648" y="3579862"/>
            <a:ext cx="1690897" cy="867930"/>
          </a:xfrm>
          <a:prstGeom prst="rect">
            <a:avLst/>
          </a:prstGeom>
          <a:noFill/>
        </p:spPr>
        <p:txBody>
          <a:bodyPr wrap="square" rtlCol="0">
            <a:spAutoFit/>
          </a:bodyPr>
          <a:lstStyle/>
          <a:p>
            <a:pPr marL="171450" indent="-171450" fontAlgn="auto">
              <a:lnSpc>
                <a:spcPct val="120000"/>
              </a:lnSpc>
              <a:spcBef>
                <a:spcPts val="0"/>
              </a:spcBef>
              <a:spcAft>
                <a:spcPts val="0"/>
              </a:spcAft>
              <a:buFont typeface="Arial" pitchFamily="34" charset="0"/>
              <a:buChar char="•"/>
              <a:defRPr/>
            </a:pPr>
            <a:r>
              <a:rPr lang="zh-CN" altLang="en-US" sz="1400" dirty="0" smtClean="0">
                <a:latin typeface="微软雅黑" pitchFamily="34" charset="-122"/>
                <a:ea typeface="微软雅黑" pitchFamily="34" charset="-122"/>
              </a:rPr>
              <a:t>企业实习</a:t>
            </a:r>
            <a:endParaRPr lang="en-US" altLang="zh-CN" sz="1400" dirty="0" smtClean="0">
              <a:latin typeface="微软雅黑" pitchFamily="34" charset="-122"/>
              <a:ea typeface="微软雅黑" pitchFamily="34" charset="-122"/>
            </a:endParaRPr>
          </a:p>
          <a:p>
            <a:pPr marL="171450" indent="-171450" fontAlgn="auto">
              <a:lnSpc>
                <a:spcPct val="120000"/>
              </a:lnSpc>
              <a:spcBef>
                <a:spcPts val="0"/>
              </a:spcBef>
              <a:spcAft>
                <a:spcPts val="0"/>
              </a:spcAft>
              <a:buFont typeface="Arial" pitchFamily="34" charset="0"/>
              <a:buChar char="•"/>
              <a:defRPr/>
            </a:pPr>
            <a:r>
              <a:rPr lang="zh-CN" altLang="en-US" sz="1400" dirty="0" smtClean="0">
                <a:latin typeface="微软雅黑" pitchFamily="34" charset="-122"/>
                <a:ea typeface="微软雅黑" pitchFamily="34" charset="-122"/>
                <a:sym typeface="方正兰亭黑_GBK" pitchFamily="2" charset="-122"/>
              </a:rPr>
              <a:t>用人单位</a:t>
            </a:r>
            <a:r>
              <a:rPr lang="en-US" altLang="zh-CN" sz="1400" dirty="0" smtClean="0">
                <a:latin typeface="微软雅黑" pitchFamily="34" charset="-122"/>
                <a:ea typeface="微软雅黑" pitchFamily="34" charset="-122"/>
                <a:sym typeface="方正兰亭黑_GBK" pitchFamily="2" charset="-122"/>
              </a:rPr>
              <a:t>HR</a:t>
            </a:r>
            <a:r>
              <a:rPr lang="zh-CN" altLang="en-US" sz="1400" dirty="0" smtClean="0">
                <a:latin typeface="微软雅黑" pitchFamily="34" charset="-122"/>
                <a:ea typeface="微软雅黑" pitchFamily="34" charset="-122"/>
                <a:sym typeface="方正兰亭黑_GBK" pitchFamily="2" charset="-122"/>
              </a:rPr>
              <a:t>反馈</a:t>
            </a:r>
            <a:endParaRPr lang="en-US" altLang="zh-CN" sz="1400" dirty="0" smtClean="0">
              <a:latin typeface="微软雅黑" pitchFamily="34" charset="-122"/>
              <a:ea typeface="微软雅黑" pitchFamily="34" charset="-122"/>
              <a:sym typeface="方正兰亭黑_GBK" pitchFamily="2" charset="-122"/>
            </a:endParaRPr>
          </a:p>
          <a:p>
            <a:pPr marL="17145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sym typeface="方正兰亭黑_GBK" pitchFamily="2" charset="-122"/>
              </a:rPr>
              <a:t>历史就业</a:t>
            </a:r>
            <a:r>
              <a:rPr lang="zh-CN" altLang="en-US" sz="1400" dirty="0" smtClean="0">
                <a:latin typeface="微软雅黑" pitchFamily="34" charset="-122"/>
                <a:ea typeface="微软雅黑" pitchFamily="34" charset="-122"/>
                <a:sym typeface="方正兰亭黑_GBK" pitchFamily="2" charset="-122"/>
              </a:rPr>
              <a:t>数据</a:t>
            </a:r>
            <a:endParaRPr lang="zh-CN" altLang="en-US" sz="1400" dirty="0">
              <a:latin typeface="微软雅黑" pitchFamily="34" charset="-122"/>
              <a:ea typeface="微软雅黑" pitchFamily="34" charset="-122"/>
              <a:sym typeface="方正兰亭黑_GBK" pitchFamily="2" charset="-122"/>
            </a:endParaRPr>
          </a:p>
        </p:txBody>
      </p:sp>
      <p:sp>
        <p:nvSpPr>
          <p:cNvPr id="21" name="TextBox 20"/>
          <p:cNvSpPr txBox="1"/>
          <p:nvPr/>
        </p:nvSpPr>
        <p:spPr>
          <a:xfrm>
            <a:off x="971600" y="1923678"/>
            <a:ext cx="1690897" cy="1126462"/>
          </a:xfrm>
          <a:prstGeom prst="rect">
            <a:avLst/>
          </a:prstGeom>
          <a:noFill/>
        </p:spPr>
        <p:txBody>
          <a:bodyPr wrap="square" rtlCol="0">
            <a:spAutoFit/>
          </a:bodyPr>
          <a:lstStyle/>
          <a:p>
            <a:pPr marL="171450" indent="-171450" fontAlgn="auto">
              <a:lnSpc>
                <a:spcPct val="120000"/>
              </a:lnSpc>
              <a:spcBef>
                <a:spcPts val="0"/>
              </a:spcBef>
              <a:spcAft>
                <a:spcPts val="0"/>
              </a:spcAft>
              <a:buFont typeface="Arial" pitchFamily="34" charset="0"/>
              <a:buChar char="•"/>
              <a:defRPr/>
            </a:pPr>
            <a:r>
              <a:rPr lang="zh-CN" altLang="en-US" sz="1400" dirty="0">
                <a:latin typeface="微软雅黑" pitchFamily="34" charset="-122"/>
                <a:ea typeface="微软雅黑" pitchFamily="34" charset="-122"/>
              </a:rPr>
              <a:t>围绕创新型、引领型</a:t>
            </a:r>
            <a:r>
              <a:rPr lang="zh-CN" altLang="en-US" sz="1400" dirty="0" smtClean="0">
                <a:latin typeface="微软雅黑" pitchFamily="34" charset="-122"/>
                <a:ea typeface="微软雅黑" pitchFamily="34" charset="-122"/>
              </a:rPr>
              <a:t>标准动态建立综合人才评价模型</a:t>
            </a:r>
            <a:endParaRPr lang="en-US" altLang="zh-CN" sz="1400" dirty="0">
              <a:latin typeface="微软雅黑" pitchFamily="34" charset="-122"/>
              <a:ea typeface="微软雅黑" pitchFamily="34" charset="-122"/>
            </a:endParaRPr>
          </a:p>
        </p:txBody>
      </p:sp>
      <p:pic>
        <p:nvPicPr>
          <p:cNvPr id="22" name="Picture 51">
            <a:extLst>
              <a:ext uri="{FF2B5EF4-FFF2-40B4-BE49-F238E27FC236}">
                <a16:creationId xmlns="" xmlns:a16="http://schemas.microsoft.com/office/drawing/2014/main" id="{EFC3692B-C9C2-42F2-9D7C-4239673250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6740" y="3343864"/>
            <a:ext cx="1045700" cy="8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a:extLst>
              <a:ext uri="{FF2B5EF4-FFF2-40B4-BE49-F238E27FC236}">
                <a16:creationId xmlns="" xmlns:a16="http://schemas.microsoft.com/office/drawing/2014/main" id="{44411680-97CA-43B3-ABDD-79BCFE9C18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3524047"/>
            <a:ext cx="1045700" cy="8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9"/>
          <p:cNvSpPr/>
          <p:nvPr/>
        </p:nvSpPr>
        <p:spPr bwMode="auto">
          <a:xfrm flipH="1">
            <a:off x="3654309" y="2361839"/>
            <a:ext cx="1565763" cy="755792"/>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EA545D"/>
          </a:solidFill>
          <a:ln>
            <a:noFill/>
          </a:ln>
        </p:spPr>
        <p:txBody>
          <a:bodyPr vert="horz" wrap="square" lIns="55651" tIns="27825" rIns="55651" bIns="27825"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56260">
              <a:defRPr/>
            </a:pPr>
            <a:r>
              <a:rPr lang="zh-CN" altLang="en-US" sz="16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泛云中心</a:t>
            </a:r>
            <a:endPar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标题 3">
            <a:extLst>
              <a:ext uri="{FF2B5EF4-FFF2-40B4-BE49-F238E27FC236}">
                <a16:creationId xmlns:a16="http://schemas.microsoft.com/office/drawing/2014/main" xmlns="" id="{0BB02471-32EF-41A6-96BC-2443A6C2D5C1}"/>
              </a:ext>
            </a:extLst>
          </p:cNvPr>
          <p:cNvSpPr>
            <a:spLocks noGrp="1"/>
          </p:cNvSpPr>
          <p:nvPr>
            <p:ph type="title"/>
          </p:nvPr>
        </p:nvSpPr>
        <p:spPr>
          <a:xfrm>
            <a:off x="323528" y="236678"/>
            <a:ext cx="8100402" cy="462864"/>
          </a:xfrm>
          <a:noFill/>
          <a:ln w="9525">
            <a:noFill/>
            <a:miter lim="800000"/>
          </a:ln>
        </p:spPr>
        <p:txBody>
          <a:bodyPr vert="horz" wrap="square" lIns="91440" tIns="45720" rIns="91440" bIns="45720" numCol="1" anchor="ctr" anchorCtr="0" compatLnSpc="1">
            <a:normAutofit fontScale="90000"/>
          </a:bodyPr>
          <a:lstStyle/>
          <a:p>
            <a:r>
              <a:rPr lang="zh-CN" altLang="en-US" dirty="0" smtClean="0">
                <a:solidFill>
                  <a:srgbClr val="E62E25"/>
                </a:solidFill>
              </a:rPr>
              <a:t>服务人才培养</a:t>
            </a:r>
            <a:r>
              <a:rPr lang="en-US" altLang="zh-CN" dirty="0" smtClean="0"/>
              <a:t>-</a:t>
            </a:r>
            <a:r>
              <a:rPr lang="zh-CN" altLang="en-US" dirty="0"/>
              <a:t>五位</a:t>
            </a:r>
            <a:r>
              <a:rPr lang="zh-CN" altLang="en-US" dirty="0" smtClean="0"/>
              <a:t>一体服务模型</a:t>
            </a:r>
            <a:endParaRPr lang="zh-CN" altLang="en-US" dirty="0"/>
          </a:p>
        </p:txBody>
      </p:sp>
    </p:spTree>
    <p:extLst>
      <p:ext uri="{BB962C8B-B14F-4D97-AF65-F5344CB8AC3E}">
        <p14:creationId xmlns:p14="http://schemas.microsoft.com/office/powerpoint/2010/main" val="14515988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A9F9EB-8D6D-4036-B2BB-072ECDC5F428}"/>
              </a:ext>
            </a:extLst>
          </p:cNvPr>
          <p:cNvSpPr>
            <a:spLocks noGrp="1"/>
          </p:cNvSpPr>
          <p:nvPr>
            <p:ph type="title"/>
          </p:nvPr>
        </p:nvSpPr>
        <p:spPr>
          <a:xfrm>
            <a:off x="673806" y="171470"/>
            <a:ext cx="6856456" cy="584597"/>
          </a:xfrm>
        </p:spPr>
        <p:txBody>
          <a:bodyPr>
            <a:normAutofit fontScale="90000"/>
          </a:bodyPr>
          <a:lstStyle/>
          <a:p>
            <a:r>
              <a:rPr lang="zh-CN" altLang="en-US" sz="2800" dirty="0" smtClean="0">
                <a:solidFill>
                  <a:srgbClr val="E60012"/>
                </a:solidFill>
              </a:rPr>
              <a:t>服务人才培养 </a:t>
            </a:r>
            <a:r>
              <a:rPr lang="en-US" altLang="zh-CN" sz="2800" dirty="0" smtClean="0"/>
              <a:t>– </a:t>
            </a:r>
            <a:r>
              <a:rPr lang="zh-CN" altLang="en-US" sz="2800" dirty="0" smtClean="0"/>
              <a:t>大数据助力教学评估与优化</a:t>
            </a:r>
            <a:endParaRPr lang="zh-CN" altLang="en-US" sz="2800" dirty="0"/>
          </a:p>
        </p:txBody>
      </p:sp>
      <p:sp>
        <p:nvSpPr>
          <p:cNvPr id="77" name="Rectangle 5">
            <a:extLst>
              <a:ext uri="{FF2B5EF4-FFF2-40B4-BE49-F238E27FC236}">
                <a16:creationId xmlns="" xmlns:a16="http://schemas.microsoft.com/office/drawing/2014/main" id="{2B3ED799-F2AC-4F91-A6EB-BE2DDA58DFC9}"/>
              </a:ext>
            </a:extLst>
          </p:cNvPr>
          <p:cNvSpPr>
            <a:spLocks noChangeArrowheads="1"/>
          </p:cNvSpPr>
          <p:nvPr/>
        </p:nvSpPr>
        <p:spPr bwMode="auto">
          <a:xfrm>
            <a:off x="396921" y="1331548"/>
            <a:ext cx="41421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700" b="1" dirty="0">
                <a:latin typeface="微软雅黑" panose="020B0503020204020204" pitchFamily="34" charset="-122"/>
                <a:ea typeface="微软雅黑" panose="020B0503020204020204" pitchFamily="34" charset="-122"/>
              </a:rPr>
              <a:t>学校输出的人才更有针对性、</a:t>
            </a:r>
            <a:r>
              <a:rPr lang="zh-CN" altLang="en-US" sz="1700" b="1" dirty="0">
                <a:latin typeface="微软雅黑" panose="020B0503020204020204" pitchFamily="34" charset="-122"/>
                <a:ea typeface="微软雅黑" panose="020B0503020204020204" pitchFamily="34" charset="-122"/>
              </a:rPr>
              <a:t>符合时代需求</a:t>
            </a:r>
            <a:endParaRPr lang="zh-CN" altLang="zh-CN" dirty="0"/>
          </a:p>
        </p:txBody>
      </p:sp>
      <p:sp>
        <p:nvSpPr>
          <p:cNvPr id="85" name="Rectangle 8">
            <a:extLst>
              <a:ext uri="{FF2B5EF4-FFF2-40B4-BE49-F238E27FC236}">
                <a16:creationId xmlns="" xmlns:a16="http://schemas.microsoft.com/office/drawing/2014/main" id="{819BF12E-45AD-4E9D-973A-52039A0E8C54}"/>
              </a:ext>
            </a:extLst>
          </p:cNvPr>
          <p:cNvSpPr>
            <a:spLocks noChangeArrowheads="1"/>
          </p:cNvSpPr>
          <p:nvPr/>
        </p:nvSpPr>
        <p:spPr bwMode="auto">
          <a:xfrm>
            <a:off x="396920" y="1729020"/>
            <a:ext cx="5525411" cy="2653345"/>
          </a:xfrm>
          <a:prstGeom prst="rect">
            <a:avLst/>
          </a:prstGeom>
          <a:solidFill>
            <a:schemeClr val="tx1">
              <a:lumMod val="50000"/>
              <a:lumOff val="50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86" name="Rectangle 9">
            <a:extLst>
              <a:ext uri="{FF2B5EF4-FFF2-40B4-BE49-F238E27FC236}">
                <a16:creationId xmlns="" xmlns:a16="http://schemas.microsoft.com/office/drawing/2014/main" id="{87A58A33-05CE-441C-8D31-F8BD955C44E7}"/>
              </a:ext>
            </a:extLst>
          </p:cNvPr>
          <p:cNvSpPr>
            <a:spLocks noChangeArrowheads="1"/>
          </p:cNvSpPr>
          <p:nvPr/>
        </p:nvSpPr>
        <p:spPr bwMode="auto">
          <a:xfrm>
            <a:off x="396921" y="1729020"/>
            <a:ext cx="5427832" cy="26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87" name="Freeform 10">
            <a:extLst>
              <a:ext uri="{FF2B5EF4-FFF2-40B4-BE49-F238E27FC236}">
                <a16:creationId xmlns="" xmlns:a16="http://schemas.microsoft.com/office/drawing/2014/main" id="{A7438F55-30AC-4614-9CC7-3E5E99482C2F}"/>
              </a:ext>
            </a:extLst>
          </p:cNvPr>
          <p:cNvSpPr>
            <a:spLocks noEditPoints="1"/>
          </p:cNvSpPr>
          <p:nvPr/>
        </p:nvSpPr>
        <p:spPr bwMode="auto">
          <a:xfrm>
            <a:off x="6212852" y="1741495"/>
            <a:ext cx="2619109" cy="2652097"/>
          </a:xfrm>
          <a:prstGeom prst="rect">
            <a:avLst/>
          </a:prstGeom>
          <a:solidFill>
            <a:schemeClr val="tx1">
              <a:lumMod val="50000"/>
              <a:lumOff val="50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88" name="Freeform 11">
            <a:extLst>
              <a:ext uri="{FF2B5EF4-FFF2-40B4-BE49-F238E27FC236}">
                <a16:creationId xmlns="" xmlns:a16="http://schemas.microsoft.com/office/drawing/2014/main" id="{0E79D7EC-5693-4AAF-A2DA-64D79582AEF9}"/>
              </a:ext>
            </a:extLst>
          </p:cNvPr>
          <p:cNvSpPr>
            <a:spLocks/>
          </p:cNvSpPr>
          <p:nvPr/>
        </p:nvSpPr>
        <p:spPr bwMode="auto">
          <a:xfrm>
            <a:off x="6412445" y="3119937"/>
            <a:ext cx="1050083" cy="908150"/>
          </a:xfrm>
          <a:custGeom>
            <a:avLst/>
            <a:gdLst>
              <a:gd name="T0" fmla="*/ 0 w 1894"/>
              <a:gd name="T1" fmla="*/ 1456 h 1456"/>
              <a:gd name="T2" fmla="*/ 0 w 1894"/>
              <a:gd name="T3" fmla="*/ 0 h 1456"/>
              <a:gd name="T4" fmla="*/ 1342 w 1894"/>
              <a:gd name="T5" fmla="*/ 0 h 1456"/>
              <a:gd name="T6" fmla="*/ 1342 w 1894"/>
              <a:gd name="T7" fmla="*/ 0 h 1456"/>
              <a:gd name="T8" fmla="*/ 1352 w 1894"/>
              <a:gd name="T9" fmla="*/ 54 h 1456"/>
              <a:gd name="T10" fmla="*/ 1366 w 1894"/>
              <a:gd name="T11" fmla="*/ 106 h 1456"/>
              <a:gd name="T12" fmla="*/ 1382 w 1894"/>
              <a:gd name="T13" fmla="*/ 156 h 1456"/>
              <a:gd name="T14" fmla="*/ 1404 w 1894"/>
              <a:gd name="T15" fmla="*/ 206 h 1456"/>
              <a:gd name="T16" fmla="*/ 1428 w 1894"/>
              <a:gd name="T17" fmla="*/ 252 h 1456"/>
              <a:gd name="T18" fmla="*/ 1458 w 1894"/>
              <a:gd name="T19" fmla="*/ 296 h 1456"/>
              <a:gd name="T20" fmla="*/ 1488 w 1894"/>
              <a:gd name="T21" fmla="*/ 338 h 1456"/>
              <a:gd name="T22" fmla="*/ 1524 w 1894"/>
              <a:gd name="T23" fmla="*/ 378 h 1456"/>
              <a:gd name="T24" fmla="*/ 1562 w 1894"/>
              <a:gd name="T25" fmla="*/ 414 h 1456"/>
              <a:gd name="T26" fmla="*/ 1602 w 1894"/>
              <a:gd name="T27" fmla="*/ 446 h 1456"/>
              <a:gd name="T28" fmla="*/ 1646 w 1894"/>
              <a:gd name="T29" fmla="*/ 476 h 1456"/>
              <a:gd name="T30" fmla="*/ 1690 w 1894"/>
              <a:gd name="T31" fmla="*/ 504 h 1456"/>
              <a:gd name="T32" fmla="*/ 1738 w 1894"/>
              <a:gd name="T33" fmla="*/ 526 h 1456"/>
              <a:gd name="T34" fmla="*/ 1788 w 1894"/>
              <a:gd name="T35" fmla="*/ 546 h 1456"/>
              <a:gd name="T36" fmla="*/ 1840 w 1894"/>
              <a:gd name="T37" fmla="*/ 560 h 1456"/>
              <a:gd name="T38" fmla="*/ 1894 w 1894"/>
              <a:gd name="T39" fmla="*/ 572 h 1456"/>
              <a:gd name="T40" fmla="*/ 1894 w 1894"/>
              <a:gd name="T41" fmla="*/ 1456 h 1456"/>
              <a:gd name="T42" fmla="*/ 0 w 1894"/>
              <a:gd name="T43" fmla="*/ 1456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0" y="1456"/>
                </a:moveTo>
                <a:lnTo>
                  <a:pt x="0" y="0"/>
                </a:lnTo>
                <a:lnTo>
                  <a:pt x="1342" y="0"/>
                </a:lnTo>
                <a:lnTo>
                  <a:pt x="1342" y="0"/>
                </a:lnTo>
                <a:lnTo>
                  <a:pt x="1352" y="54"/>
                </a:lnTo>
                <a:lnTo>
                  <a:pt x="1366" y="106"/>
                </a:lnTo>
                <a:lnTo>
                  <a:pt x="1382" y="156"/>
                </a:lnTo>
                <a:lnTo>
                  <a:pt x="1404" y="206"/>
                </a:lnTo>
                <a:lnTo>
                  <a:pt x="1428" y="252"/>
                </a:lnTo>
                <a:lnTo>
                  <a:pt x="1458" y="296"/>
                </a:lnTo>
                <a:lnTo>
                  <a:pt x="1488" y="338"/>
                </a:lnTo>
                <a:lnTo>
                  <a:pt x="1524" y="378"/>
                </a:lnTo>
                <a:lnTo>
                  <a:pt x="1562" y="414"/>
                </a:lnTo>
                <a:lnTo>
                  <a:pt x="1602" y="446"/>
                </a:lnTo>
                <a:lnTo>
                  <a:pt x="1646" y="476"/>
                </a:lnTo>
                <a:lnTo>
                  <a:pt x="1690" y="504"/>
                </a:lnTo>
                <a:lnTo>
                  <a:pt x="1738" y="526"/>
                </a:lnTo>
                <a:lnTo>
                  <a:pt x="1788" y="546"/>
                </a:lnTo>
                <a:lnTo>
                  <a:pt x="1840" y="560"/>
                </a:lnTo>
                <a:lnTo>
                  <a:pt x="1894" y="572"/>
                </a:lnTo>
                <a:lnTo>
                  <a:pt x="1894" y="1456"/>
                </a:lnTo>
                <a:lnTo>
                  <a:pt x="0" y="14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89" name="Freeform 12">
            <a:extLst>
              <a:ext uri="{FF2B5EF4-FFF2-40B4-BE49-F238E27FC236}">
                <a16:creationId xmlns="" xmlns:a16="http://schemas.microsoft.com/office/drawing/2014/main" id="{917ADD1C-2FB0-480E-B33E-4946EEC0484B}"/>
              </a:ext>
            </a:extLst>
          </p:cNvPr>
          <p:cNvSpPr>
            <a:spLocks/>
          </p:cNvSpPr>
          <p:nvPr/>
        </p:nvSpPr>
        <p:spPr bwMode="auto">
          <a:xfrm>
            <a:off x="7582284" y="3119937"/>
            <a:ext cx="1050083" cy="908150"/>
          </a:xfrm>
          <a:custGeom>
            <a:avLst/>
            <a:gdLst>
              <a:gd name="T0" fmla="*/ 0 w 1894"/>
              <a:gd name="T1" fmla="*/ 1456 h 1456"/>
              <a:gd name="T2" fmla="*/ 0 w 1894"/>
              <a:gd name="T3" fmla="*/ 572 h 1456"/>
              <a:gd name="T4" fmla="*/ 0 w 1894"/>
              <a:gd name="T5" fmla="*/ 572 h 1456"/>
              <a:gd name="T6" fmla="*/ 54 w 1894"/>
              <a:gd name="T7" fmla="*/ 560 h 1456"/>
              <a:gd name="T8" fmla="*/ 106 w 1894"/>
              <a:gd name="T9" fmla="*/ 546 h 1456"/>
              <a:gd name="T10" fmla="*/ 156 w 1894"/>
              <a:gd name="T11" fmla="*/ 526 h 1456"/>
              <a:gd name="T12" fmla="*/ 204 w 1894"/>
              <a:gd name="T13" fmla="*/ 504 h 1456"/>
              <a:gd name="T14" fmla="*/ 248 w 1894"/>
              <a:gd name="T15" fmla="*/ 476 h 1456"/>
              <a:gd name="T16" fmla="*/ 292 w 1894"/>
              <a:gd name="T17" fmla="*/ 446 h 1456"/>
              <a:gd name="T18" fmla="*/ 332 w 1894"/>
              <a:gd name="T19" fmla="*/ 414 h 1456"/>
              <a:gd name="T20" fmla="*/ 370 w 1894"/>
              <a:gd name="T21" fmla="*/ 378 h 1456"/>
              <a:gd name="T22" fmla="*/ 406 w 1894"/>
              <a:gd name="T23" fmla="*/ 338 h 1456"/>
              <a:gd name="T24" fmla="*/ 438 w 1894"/>
              <a:gd name="T25" fmla="*/ 296 h 1456"/>
              <a:gd name="T26" fmla="*/ 466 w 1894"/>
              <a:gd name="T27" fmla="*/ 252 h 1456"/>
              <a:gd name="T28" fmla="*/ 490 w 1894"/>
              <a:gd name="T29" fmla="*/ 206 h 1456"/>
              <a:gd name="T30" fmla="*/ 512 w 1894"/>
              <a:gd name="T31" fmla="*/ 156 h 1456"/>
              <a:gd name="T32" fmla="*/ 530 w 1894"/>
              <a:gd name="T33" fmla="*/ 106 h 1456"/>
              <a:gd name="T34" fmla="*/ 542 w 1894"/>
              <a:gd name="T35" fmla="*/ 54 h 1456"/>
              <a:gd name="T36" fmla="*/ 552 w 1894"/>
              <a:gd name="T37" fmla="*/ 0 h 1456"/>
              <a:gd name="T38" fmla="*/ 1894 w 1894"/>
              <a:gd name="T39" fmla="*/ 0 h 1456"/>
              <a:gd name="T40" fmla="*/ 1894 w 1894"/>
              <a:gd name="T41" fmla="*/ 1456 h 1456"/>
              <a:gd name="T42" fmla="*/ 0 w 1894"/>
              <a:gd name="T43" fmla="*/ 1456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0" y="1456"/>
                </a:moveTo>
                <a:lnTo>
                  <a:pt x="0" y="572"/>
                </a:lnTo>
                <a:lnTo>
                  <a:pt x="0" y="572"/>
                </a:lnTo>
                <a:lnTo>
                  <a:pt x="54" y="560"/>
                </a:lnTo>
                <a:lnTo>
                  <a:pt x="106" y="546"/>
                </a:lnTo>
                <a:lnTo>
                  <a:pt x="156" y="526"/>
                </a:lnTo>
                <a:lnTo>
                  <a:pt x="204" y="504"/>
                </a:lnTo>
                <a:lnTo>
                  <a:pt x="248" y="476"/>
                </a:lnTo>
                <a:lnTo>
                  <a:pt x="292" y="446"/>
                </a:lnTo>
                <a:lnTo>
                  <a:pt x="332" y="414"/>
                </a:lnTo>
                <a:lnTo>
                  <a:pt x="370" y="378"/>
                </a:lnTo>
                <a:lnTo>
                  <a:pt x="406" y="338"/>
                </a:lnTo>
                <a:lnTo>
                  <a:pt x="438" y="296"/>
                </a:lnTo>
                <a:lnTo>
                  <a:pt x="466" y="252"/>
                </a:lnTo>
                <a:lnTo>
                  <a:pt x="490" y="206"/>
                </a:lnTo>
                <a:lnTo>
                  <a:pt x="512" y="156"/>
                </a:lnTo>
                <a:lnTo>
                  <a:pt x="530" y="106"/>
                </a:lnTo>
                <a:lnTo>
                  <a:pt x="542" y="54"/>
                </a:lnTo>
                <a:lnTo>
                  <a:pt x="552" y="0"/>
                </a:lnTo>
                <a:lnTo>
                  <a:pt x="1894" y="0"/>
                </a:lnTo>
                <a:lnTo>
                  <a:pt x="1894" y="1456"/>
                </a:lnTo>
                <a:lnTo>
                  <a:pt x="0" y="14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90" name="Freeform 13">
            <a:extLst>
              <a:ext uri="{FF2B5EF4-FFF2-40B4-BE49-F238E27FC236}">
                <a16:creationId xmlns="" xmlns:a16="http://schemas.microsoft.com/office/drawing/2014/main" id="{8C813655-A6BC-4F53-9BE9-9836119754A3}"/>
              </a:ext>
            </a:extLst>
          </p:cNvPr>
          <p:cNvSpPr>
            <a:spLocks/>
          </p:cNvSpPr>
          <p:nvPr/>
        </p:nvSpPr>
        <p:spPr bwMode="auto">
          <a:xfrm>
            <a:off x="6412445" y="2107000"/>
            <a:ext cx="1050083" cy="909397"/>
          </a:xfrm>
          <a:custGeom>
            <a:avLst/>
            <a:gdLst>
              <a:gd name="T0" fmla="*/ 0 w 1894"/>
              <a:gd name="T1" fmla="*/ 1458 h 1458"/>
              <a:gd name="T2" fmla="*/ 0 w 1894"/>
              <a:gd name="T3" fmla="*/ 0 h 1458"/>
              <a:gd name="T4" fmla="*/ 1894 w 1894"/>
              <a:gd name="T5" fmla="*/ 0 h 1458"/>
              <a:gd name="T6" fmla="*/ 1894 w 1894"/>
              <a:gd name="T7" fmla="*/ 884 h 1458"/>
              <a:gd name="T8" fmla="*/ 1894 w 1894"/>
              <a:gd name="T9" fmla="*/ 884 h 1458"/>
              <a:gd name="T10" fmla="*/ 1840 w 1894"/>
              <a:gd name="T11" fmla="*/ 896 h 1458"/>
              <a:gd name="T12" fmla="*/ 1788 w 1894"/>
              <a:gd name="T13" fmla="*/ 912 h 1458"/>
              <a:gd name="T14" fmla="*/ 1738 w 1894"/>
              <a:gd name="T15" fmla="*/ 930 h 1458"/>
              <a:gd name="T16" fmla="*/ 1690 w 1894"/>
              <a:gd name="T17" fmla="*/ 954 h 1458"/>
              <a:gd name="T18" fmla="*/ 1646 w 1894"/>
              <a:gd name="T19" fmla="*/ 980 h 1458"/>
              <a:gd name="T20" fmla="*/ 1602 w 1894"/>
              <a:gd name="T21" fmla="*/ 1010 h 1458"/>
              <a:gd name="T22" fmla="*/ 1562 w 1894"/>
              <a:gd name="T23" fmla="*/ 1044 h 1458"/>
              <a:gd name="T24" fmla="*/ 1524 w 1894"/>
              <a:gd name="T25" fmla="*/ 1080 h 1458"/>
              <a:gd name="T26" fmla="*/ 1488 w 1894"/>
              <a:gd name="T27" fmla="*/ 1118 h 1458"/>
              <a:gd name="T28" fmla="*/ 1458 w 1894"/>
              <a:gd name="T29" fmla="*/ 1160 h 1458"/>
              <a:gd name="T30" fmla="*/ 1428 w 1894"/>
              <a:gd name="T31" fmla="*/ 1204 h 1458"/>
              <a:gd name="T32" fmla="*/ 1404 w 1894"/>
              <a:gd name="T33" fmla="*/ 1252 h 1458"/>
              <a:gd name="T34" fmla="*/ 1382 w 1894"/>
              <a:gd name="T35" fmla="*/ 1300 h 1458"/>
              <a:gd name="T36" fmla="*/ 1366 w 1894"/>
              <a:gd name="T37" fmla="*/ 1352 h 1458"/>
              <a:gd name="T38" fmla="*/ 1352 w 1894"/>
              <a:gd name="T39" fmla="*/ 1404 h 1458"/>
              <a:gd name="T40" fmla="*/ 1342 w 1894"/>
              <a:gd name="T41" fmla="*/ 1458 h 1458"/>
              <a:gd name="T42" fmla="*/ 0 w 1894"/>
              <a:gd name="T43" fmla="*/ 1458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0" y="1458"/>
                </a:moveTo>
                <a:lnTo>
                  <a:pt x="0" y="0"/>
                </a:lnTo>
                <a:lnTo>
                  <a:pt x="1894" y="0"/>
                </a:lnTo>
                <a:lnTo>
                  <a:pt x="1894" y="884"/>
                </a:lnTo>
                <a:lnTo>
                  <a:pt x="1894" y="884"/>
                </a:lnTo>
                <a:lnTo>
                  <a:pt x="1840" y="896"/>
                </a:lnTo>
                <a:lnTo>
                  <a:pt x="1788" y="912"/>
                </a:lnTo>
                <a:lnTo>
                  <a:pt x="1738" y="930"/>
                </a:lnTo>
                <a:lnTo>
                  <a:pt x="1690" y="954"/>
                </a:lnTo>
                <a:lnTo>
                  <a:pt x="1646" y="980"/>
                </a:lnTo>
                <a:lnTo>
                  <a:pt x="1602" y="1010"/>
                </a:lnTo>
                <a:lnTo>
                  <a:pt x="1562" y="1044"/>
                </a:lnTo>
                <a:lnTo>
                  <a:pt x="1524" y="1080"/>
                </a:lnTo>
                <a:lnTo>
                  <a:pt x="1488" y="1118"/>
                </a:lnTo>
                <a:lnTo>
                  <a:pt x="1458" y="1160"/>
                </a:lnTo>
                <a:lnTo>
                  <a:pt x="1428" y="1204"/>
                </a:lnTo>
                <a:lnTo>
                  <a:pt x="1404" y="1252"/>
                </a:lnTo>
                <a:lnTo>
                  <a:pt x="1382" y="1300"/>
                </a:lnTo>
                <a:lnTo>
                  <a:pt x="1366" y="1352"/>
                </a:lnTo>
                <a:lnTo>
                  <a:pt x="1352" y="1404"/>
                </a:lnTo>
                <a:lnTo>
                  <a:pt x="1342" y="1458"/>
                </a:lnTo>
                <a:lnTo>
                  <a:pt x="0" y="14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91" name="Freeform 14">
            <a:extLst>
              <a:ext uri="{FF2B5EF4-FFF2-40B4-BE49-F238E27FC236}">
                <a16:creationId xmlns="" xmlns:a16="http://schemas.microsoft.com/office/drawing/2014/main" id="{F3561CB7-4B2C-49F4-8DBA-89D9E857F89C}"/>
              </a:ext>
            </a:extLst>
          </p:cNvPr>
          <p:cNvSpPr>
            <a:spLocks/>
          </p:cNvSpPr>
          <p:nvPr/>
        </p:nvSpPr>
        <p:spPr bwMode="auto">
          <a:xfrm>
            <a:off x="7582284" y="2107000"/>
            <a:ext cx="1050083" cy="909397"/>
          </a:xfrm>
          <a:custGeom>
            <a:avLst/>
            <a:gdLst>
              <a:gd name="T0" fmla="*/ 552 w 1894"/>
              <a:gd name="T1" fmla="*/ 1458 h 1458"/>
              <a:gd name="T2" fmla="*/ 552 w 1894"/>
              <a:gd name="T3" fmla="*/ 1458 h 1458"/>
              <a:gd name="T4" fmla="*/ 542 w 1894"/>
              <a:gd name="T5" fmla="*/ 1404 h 1458"/>
              <a:gd name="T6" fmla="*/ 530 w 1894"/>
              <a:gd name="T7" fmla="*/ 1352 h 1458"/>
              <a:gd name="T8" fmla="*/ 512 w 1894"/>
              <a:gd name="T9" fmla="*/ 1300 h 1458"/>
              <a:gd name="T10" fmla="*/ 490 w 1894"/>
              <a:gd name="T11" fmla="*/ 1252 h 1458"/>
              <a:gd name="T12" fmla="*/ 466 w 1894"/>
              <a:gd name="T13" fmla="*/ 1204 h 1458"/>
              <a:gd name="T14" fmla="*/ 438 w 1894"/>
              <a:gd name="T15" fmla="*/ 1160 h 1458"/>
              <a:gd name="T16" fmla="*/ 406 w 1894"/>
              <a:gd name="T17" fmla="*/ 1118 h 1458"/>
              <a:gd name="T18" fmla="*/ 370 w 1894"/>
              <a:gd name="T19" fmla="*/ 1080 h 1458"/>
              <a:gd name="T20" fmla="*/ 332 w 1894"/>
              <a:gd name="T21" fmla="*/ 1044 h 1458"/>
              <a:gd name="T22" fmla="*/ 292 w 1894"/>
              <a:gd name="T23" fmla="*/ 1010 h 1458"/>
              <a:gd name="T24" fmla="*/ 248 w 1894"/>
              <a:gd name="T25" fmla="*/ 980 h 1458"/>
              <a:gd name="T26" fmla="*/ 204 w 1894"/>
              <a:gd name="T27" fmla="*/ 954 h 1458"/>
              <a:gd name="T28" fmla="*/ 156 w 1894"/>
              <a:gd name="T29" fmla="*/ 930 h 1458"/>
              <a:gd name="T30" fmla="*/ 106 w 1894"/>
              <a:gd name="T31" fmla="*/ 912 h 1458"/>
              <a:gd name="T32" fmla="*/ 54 w 1894"/>
              <a:gd name="T33" fmla="*/ 896 h 1458"/>
              <a:gd name="T34" fmla="*/ 0 w 1894"/>
              <a:gd name="T35" fmla="*/ 884 h 1458"/>
              <a:gd name="T36" fmla="*/ 0 w 1894"/>
              <a:gd name="T37" fmla="*/ 0 h 1458"/>
              <a:gd name="T38" fmla="*/ 1894 w 1894"/>
              <a:gd name="T39" fmla="*/ 0 h 1458"/>
              <a:gd name="T40" fmla="*/ 1894 w 1894"/>
              <a:gd name="T41" fmla="*/ 1458 h 1458"/>
              <a:gd name="T42" fmla="*/ 552 w 1894"/>
              <a:gd name="T43" fmla="*/ 1458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552" y="1458"/>
                </a:moveTo>
                <a:lnTo>
                  <a:pt x="552" y="1458"/>
                </a:lnTo>
                <a:lnTo>
                  <a:pt x="542" y="1404"/>
                </a:lnTo>
                <a:lnTo>
                  <a:pt x="530" y="1352"/>
                </a:lnTo>
                <a:lnTo>
                  <a:pt x="512" y="1300"/>
                </a:lnTo>
                <a:lnTo>
                  <a:pt x="490" y="1252"/>
                </a:lnTo>
                <a:lnTo>
                  <a:pt x="466" y="1204"/>
                </a:lnTo>
                <a:lnTo>
                  <a:pt x="438" y="1160"/>
                </a:lnTo>
                <a:lnTo>
                  <a:pt x="406" y="1118"/>
                </a:lnTo>
                <a:lnTo>
                  <a:pt x="370" y="1080"/>
                </a:lnTo>
                <a:lnTo>
                  <a:pt x="332" y="1044"/>
                </a:lnTo>
                <a:lnTo>
                  <a:pt x="292" y="1010"/>
                </a:lnTo>
                <a:lnTo>
                  <a:pt x="248" y="980"/>
                </a:lnTo>
                <a:lnTo>
                  <a:pt x="204" y="954"/>
                </a:lnTo>
                <a:lnTo>
                  <a:pt x="156" y="930"/>
                </a:lnTo>
                <a:lnTo>
                  <a:pt x="106" y="912"/>
                </a:lnTo>
                <a:lnTo>
                  <a:pt x="54" y="896"/>
                </a:lnTo>
                <a:lnTo>
                  <a:pt x="0" y="884"/>
                </a:lnTo>
                <a:lnTo>
                  <a:pt x="0" y="0"/>
                </a:lnTo>
                <a:lnTo>
                  <a:pt x="1894" y="0"/>
                </a:lnTo>
                <a:lnTo>
                  <a:pt x="1894" y="1458"/>
                </a:lnTo>
                <a:lnTo>
                  <a:pt x="552" y="14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92" name="Rectangle 15">
            <a:extLst>
              <a:ext uri="{FF2B5EF4-FFF2-40B4-BE49-F238E27FC236}">
                <a16:creationId xmlns="" xmlns:a16="http://schemas.microsoft.com/office/drawing/2014/main" id="{A16072A6-0222-4C2E-97C4-B423DEF37826}"/>
              </a:ext>
            </a:extLst>
          </p:cNvPr>
          <p:cNvSpPr>
            <a:spLocks noChangeArrowheads="1"/>
          </p:cNvSpPr>
          <p:nvPr/>
        </p:nvSpPr>
        <p:spPr bwMode="auto">
          <a:xfrm>
            <a:off x="6212852" y="1741495"/>
            <a:ext cx="2619109" cy="26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93" name="Rectangle 16">
            <a:extLst>
              <a:ext uri="{FF2B5EF4-FFF2-40B4-BE49-F238E27FC236}">
                <a16:creationId xmlns="" xmlns:a16="http://schemas.microsoft.com/office/drawing/2014/main" id="{04DDE173-934F-47AF-86C7-2498C5B77F3F}"/>
              </a:ext>
            </a:extLst>
          </p:cNvPr>
          <p:cNvSpPr>
            <a:spLocks noChangeArrowheads="1"/>
          </p:cNvSpPr>
          <p:nvPr/>
        </p:nvSpPr>
        <p:spPr bwMode="auto">
          <a:xfrm>
            <a:off x="7292874" y="2909389"/>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800" b="1" dirty="0">
                <a:latin typeface="微软雅黑" panose="020B0503020204020204" pitchFamily="34" charset="-122"/>
                <a:ea typeface="微软雅黑" panose="020B0503020204020204" pitchFamily="34" charset="-122"/>
              </a:rPr>
              <a:t>优化</a:t>
            </a:r>
            <a:endParaRPr lang="zh-CN" altLang="zh-CN" sz="700" dirty="0"/>
          </a:p>
        </p:txBody>
      </p:sp>
      <p:sp>
        <p:nvSpPr>
          <p:cNvPr id="94" name="Rectangle 17">
            <a:extLst>
              <a:ext uri="{FF2B5EF4-FFF2-40B4-BE49-F238E27FC236}">
                <a16:creationId xmlns="" xmlns:a16="http://schemas.microsoft.com/office/drawing/2014/main" id="{76CF6756-D69B-4BB6-BFCD-898C93EFB7AC}"/>
              </a:ext>
            </a:extLst>
          </p:cNvPr>
          <p:cNvSpPr>
            <a:spLocks noChangeArrowheads="1"/>
          </p:cNvSpPr>
          <p:nvPr/>
        </p:nvSpPr>
        <p:spPr bwMode="auto">
          <a:xfrm>
            <a:off x="578090" y="2844248"/>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a:latin typeface="微软雅黑" panose="020B0503020204020204" pitchFamily="34" charset="-122"/>
                <a:ea typeface="微软雅黑" panose="020B0503020204020204" pitchFamily="34" charset="-122"/>
              </a:rPr>
              <a:t>历史就业数据</a:t>
            </a:r>
            <a:endParaRPr lang="zh-CN" altLang="zh-CN" sz="1050" dirty="0"/>
          </a:p>
        </p:txBody>
      </p:sp>
      <p:sp>
        <p:nvSpPr>
          <p:cNvPr id="95" name="Rectangle 18">
            <a:extLst>
              <a:ext uri="{FF2B5EF4-FFF2-40B4-BE49-F238E27FC236}">
                <a16:creationId xmlns="" xmlns:a16="http://schemas.microsoft.com/office/drawing/2014/main" id="{1147477E-AF5D-4F32-B866-6EE334EEB17A}"/>
              </a:ext>
            </a:extLst>
          </p:cNvPr>
          <p:cNvSpPr>
            <a:spLocks noChangeArrowheads="1"/>
          </p:cNvSpPr>
          <p:nvPr/>
        </p:nvSpPr>
        <p:spPr bwMode="auto">
          <a:xfrm>
            <a:off x="2011479" y="2844248"/>
            <a:ext cx="7694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a:latin typeface="微软雅黑" panose="020B0503020204020204" pitchFamily="34" charset="-122"/>
                <a:ea typeface="微软雅黑" panose="020B0503020204020204" pitchFamily="34" charset="-122"/>
              </a:rPr>
              <a:t>各课程成绩</a:t>
            </a:r>
            <a:endParaRPr lang="zh-CN" altLang="zh-CN" sz="1050" dirty="0"/>
          </a:p>
        </p:txBody>
      </p:sp>
      <p:sp>
        <p:nvSpPr>
          <p:cNvPr id="96" name="Rectangle 19">
            <a:extLst>
              <a:ext uri="{FF2B5EF4-FFF2-40B4-BE49-F238E27FC236}">
                <a16:creationId xmlns="" xmlns:a16="http://schemas.microsoft.com/office/drawing/2014/main" id="{8937460E-A16A-46E6-A44F-901222F33B90}"/>
              </a:ext>
            </a:extLst>
          </p:cNvPr>
          <p:cNvSpPr>
            <a:spLocks noChangeArrowheads="1"/>
          </p:cNvSpPr>
          <p:nvPr/>
        </p:nvSpPr>
        <p:spPr bwMode="auto">
          <a:xfrm>
            <a:off x="3206574" y="2844248"/>
            <a:ext cx="9233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a:latin typeface="微软雅黑" panose="020B0503020204020204" pitchFamily="34" charset="-122"/>
                <a:ea typeface="微软雅黑" panose="020B0503020204020204" pitchFamily="34" charset="-122"/>
              </a:rPr>
              <a:t>社会实践数据</a:t>
            </a:r>
            <a:endParaRPr lang="zh-CN" altLang="zh-CN" sz="1050" dirty="0"/>
          </a:p>
        </p:txBody>
      </p:sp>
      <p:sp>
        <p:nvSpPr>
          <p:cNvPr id="97" name="Freeform 20">
            <a:extLst>
              <a:ext uri="{FF2B5EF4-FFF2-40B4-BE49-F238E27FC236}">
                <a16:creationId xmlns="" xmlns:a16="http://schemas.microsoft.com/office/drawing/2014/main" id="{867872FD-06BC-4FF8-BBB5-DDF8F255AC1D}"/>
              </a:ext>
            </a:extLst>
          </p:cNvPr>
          <p:cNvSpPr>
            <a:spLocks/>
          </p:cNvSpPr>
          <p:nvPr/>
        </p:nvSpPr>
        <p:spPr bwMode="auto">
          <a:xfrm>
            <a:off x="4323504" y="3486689"/>
            <a:ext cx="198485" cy="411661"/>
          </a:xfrm>
          <a:custGeom>
            <a:avLst/>
            <a:gdLst>
              <a:gd name="T0" fmla="*/ 4 w 358"/>
              <a:gd name="T1" fmla="*/ 172 h 660"/>
              <a:gd name="T2" fmla="*/ 4 w 358"/>
              <a:gd name="T3" fmla="*/ 176 h 660"/>
              <a:gd name="T4" fmla="*/ 182 w 358"/>
              <a:gd name="T5" fmla="*/ 176 h 660"/>
              <a:gd name="T6" fmla="*/ 182 w 358"/>
              <a:gd name="T7" fmla="*/ 28 h 660"/>
              <a:gd name="T8" fmla="*/ 350 w 358"/>
              <a:gd name="T9" fmla="*/ 330 h 660"/>
              <a:gd name="T10" fmla="*/ 182 w 358"/>
              <a:gd name="T11" fmla="*/ 632 h 660"/>
              <a:gd name="T12" fmla="*/ 182 w 358"/>
              <a:gd name="T13" fmla="*/ 484 h 660"/>
              <a:gd name="T14" fmla="*/ 8 w 358"/>
              <a:gd name="T15" fmla="*/ 484 h 660"/>
              <a:gd name="T16" fmla="*/ 8 w 358"/>
              <a:gd name="T17" fmla="*/ 172 h 660"/>
              <a:gd name="T18" fmla="*/ 4 w 358"/>
              <a:gd name="T19" fmla="*/ 172 h 660"/>
              <a:gd name="T20" fmla="*/ 4 w 358"/>
              <a:gd name="T21" fmla="*/ 176 h 660"/>
              <a:gd name="T22" fmla="*/ 4 w 358"/>
              <a:gd name="T23" fmla="*/ 172 h 660"/>
              <a:gd name="T24" fmla="*/ 0 w 358"/>
              <a:gd name="T25" fmla="*/ 172 h 660"/>
              <a:gd name="T26" fmla="*/ 0 w 358"/>
              <a:gd name="T27" fmla="*/ 492 h 660"/>
              <a:gd name="T28" fmla="*/ 176 w 358"/>
              <a:gd name="T29" fmla="*/ 492 h 660"/>
              <a:gd name="T30" fmla="*/ 176 w 358"/>
              <a:gd name="T31" fmla="*/ 660 h 660"/>
              <a:gd name="T32" fmla="*/ 358 w 358"/>
              <a:gd name="T33" fmla="*/ 330 h 660"/>
              <a:gd name="T34" fmla="*/ 176 w 358"/>
              <a:gd name="T35" fmla="*/ 0 h 660"/>
              <a:gd name="T36" fmla="*/ 176 w 358"/>
              <a:gd name="T37" fmla="*/ 168 h 660"/>
              <a:gd name="T38" fmla="*/ 0 w 358"/>
              <a:gd name="T39" fmla="*/ 168 h 660"/>
              <a:gd name="T40" fmla="*/ 0 w 358"/>
              <a:gd name="T41" fmla="*/ 172 h 660"/>
              <a:gd name="T42" fmla="*/ 4 w 358"/>
              <a:gd name="T43" fmla="*/ 1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0">
                <a:moveTo>
                  <a:pt x="4" y="172"/>
                </a:moveTo>
                <a:lnTo>
                  <a:pt x="4" y="176"/>
                </a:lnTo>
                <a:lnTo>
                  <a:pt x="182" y="176"/>
                </a:lnTo>
                <a:lnTo>
                  <a:pt x="182" y="28"/>
                </a:lnTo>
                <a:lnTo>
                  <a:pt x="350" y="330"/>
                </a:lnTo>
                <a:lnTo>
                  <a:pt x="182" y="632"/>
                </a:lnTo>
                <a:lnTo>
                  <a:pt x="182" y="484"/>
                </a:lnTo>
                <a:lnTo>
                  <a:pt x="8" y="484"/>
                </a:lnTo>
                <a:lnTo>
                  <a:pt x="8" y="172"/>
                </a:lnTo>
                <a:lnTo>
                  <a:pt x="4" y="172"/>
                </a:lnTo>
                <a:lnTo>
                  <a:pt x="4" y="176"/>
                </a:lnTo>
                <a:lnTo>
                  <a:pt x="4" y="172"/>
                </a:lnTo>
                <a:lnTo>
                  <a:pt x="0" y="172"/>
                </a:lnTo>
                <a:lnTo>
                  <a:pt x="0" y="492"/>
                </a:lnTo>
                <a:lnTo>
                  <a:pt x="176" y="492"/>
                </a:lnTo>
                <a:lnTo>
                  <a:pt x="176" y="660"/>
                </a:lnTo>
                <a:lnTo>
                  <a:pt x="358" y="330"/>
                </a:lnTo>
                <a:lnTo>
                  <a:pt x="176" y="0"/>
                </a:lnTo>
                <a:lnTo>
                  <a:pt x="176" y="168"/>
                </a:lnTo>
                <a:lnTo>
                  <a:pt x="0" y="168"/>
                </a:lnTo>
                <a:lnTo>
                  <a:pt x="0" y="172"/>
                </a:lnTo>
                <a:lnTo>
                  <a:pt x="4" y="172"/>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98" name="Freeform 21">
            <a:extLst>
              <a:ext uri="{FF2B5EF4-FFF2-40B4-BE49-F238E27FC236}">
                <a16:creationId xmlns="" xmlns:a16="http://schemas.microsoft.com/office/drawing/2014/main" id="{D182768D-F1F5-4DDC-9D3D-0BEEF133A4AC}"/>
              </a:ext>
            </a:extLst>
          </p:cNvPr>
          <p:cNvSpPr>
            <a:spLocks/>
          </p:cNvSpPr>
          <p:nvPr/>
        </p:nvSpPr>
        <p:spPr bwMode="auto">
          <a:xfrm>
            <a:off x="4323504" y="2831774"/>
            <a:ext cx="198485" cy="411661"/>
          </a:xfrm>
          <a:custGeom>
            <a:avLst/>
            <a:gdLst>
              <a:gd name="T0" fmla="*/ 4 w 358"/>
              <a:gd name="T1" fmla="*/ 172 h 660"/>
              <a:gd name="T2" fmla="*/ 4 w 358"/>
              <a:gd name="T3" fmla="*/ 176 h 660"/>
              <a:gd name="T4" fmla="*/ 182 w 358"/>
              <a:gd name="T5" fmla="*/ 176 h 660"/>
              <a:gd name="T6" fmla="*/ 182 w 358"/>
              <a:gd name="T7" fmla="*/ 28 h 660"/>
              <a:gd name="T8" fmla="*/ 350 w 358"/>
              <a:gd name="T9" fmla="*/ 330 h 660"/>
              <a:gd name="T10" fmla="*/ 182 w 358"/>
              <a:gd name="T11" fmla="*/ 634 h 660"/>
              <a:gd name="T12" fmla="*/ 182 w 358"/>
              <a:gd name="T13" fmla="*/ 486 h 660"/>
              <a:gd name="T14" fmla="*/ 8 w 358"/>
              <a:gd name="T15" fmla="*/ 486 h 660"/>
              <a:gd name="T16" fmla="*/ 8 w 358"/>
              <a:gd name="T17" fmla="*/ 172 h 660"/>
              <a:gd name="T18" fmla="*/ 4 w 358"/>
              <a:gd name="T19" fmla="*/ 172 h 660"/>
              <a:gd name="T20" fmla="*/ 4 w 358"/>
              <a:gd name="T21" fmla="*/ 176 h 660"/>
              <a:gd name="T22" fmla="*/ 4 w 358"/>
              <a:gd name="T23" fmla="*/ 172 h 660"/>
              <a:gd name="T24" fmla="*/ 0 w 358"/>
              <a:gd name="T25" fmla="*/ 172 h 660"/>
              <a:gd name="T26" fmla="*/ 0 w 358"/>
              <a:gd name="T27" fmla="*/ 492 h 660"/>
              <a:gd name="T28" fmla="*/ 176 w 358"/>
              <a:gd name="T29" fmla="*/ 492 h 660"/>
              <a:gd name="T30" fmla="*/ 176 w 358"/>
              <a:gd name="T31" fmla="*/ 660 h 660"/>
              <a:gd name="T32" fmla="*/ 358 w 358"/>
              <a:gd name="T33" fmla="*/ 330 h 660"/>
              <a:gd name="T34" fmla="*/ 176 w 358"/>
              <a:gd name="T35" fmla="*/ 0 h 660"/>
              <a:gd name="T36" fmla="*/ 176 w 358"/>
              <a:gd name="T37" fmla="*/ 168 h 660"/>
              <a:gd name="T38" fmla="*/ 0 w 358"/>
              <a:gd name="T39" fmla="*/ 168 h 660"/>
              <a:gd name="T40" fmla="*/ 0 w 358"/>
              <a:gd name="T41" fmla="*/ 172 h 660"/>
              <a:gd name="T42" fmla="*/ 4 w 358"/>
              <a:gd name="T43" fmla="*/ 1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0">
                <a:moveTo>
                  <a:pt x="4" y="172"/>
                </a:moveTo>
                <a:lnTo>
                  <a:pt x="4" y="176"/>
                </a:lnTo>
                <a:lnTo>
                  <a:pt x="182" y="176"/>
                </a:lnTo>
                <a:lnTo>
                  <a:pt x="182" y="28"/>
                </a:lnTo>
                <a:lnTo>
                  <a:pt x="350" y="330"/>
                </a:lnTo>
                <a:lnTo>
                  <a:pt x="182" y="634"/>
                </a:lnTo>
                <a:lnTo>
                  <a:pt x="182" y="486"/>
                </a:lnTo>
                <a:lnTo>
                  <a:pt x="8" y="486"/>
                </a:lnTo>
                <a:lnTo>
                  <a:pt x="8" y="172"/>
                </a:lnTo>
                <a:lnTo>
                  <a:pt x="4" y="172"/>
                </a:lnTo>
                <a:lnTo>
                  <a:pt x="4" y="176"/>
                </a:lnTo>
                <a:lnTo>
                  <a:pt x="4" y="172"/>
                </a:lnTo>
                <a:lnTo>
                  <a:pt x="0" y="172"/>
                </a:lnTo>
                <a:lnTo>
                  <a:pt x="0" y="492"/>
                </a:lnTo>
                <a:lnTo>
                  <a:pt x="176" y="492"/>
                </a:lnTo>
                <a:lnTo>
                  <a:pt x="176" y="660"/>
                </a:lnTo>
                <a:lnTo>
                  <a:pt x="358" y="330"/>
                </a:lnTo>
                <a:lnTo>
                  <a:pt x="176" y="0"/>
                </a:lnTo>
                <a:lnTo>
                  <a:pt x="176" y="168"/>
                </a:lnTo>
                <a:lnTo>
                  <a:pt x="0" y="168"/>
                </a:lnTo>
                <a:lnTo>
                  <a:pt x="0" y="172"/>
                </a:lnTo>
                <a:lnTo>
                  <a:pt x="4" y="172"/>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99" name="Freeform 22">
            <a:extLst>
              <a:ext uri="{FF2B5EF4-FFF2-40B4-BE49-F238E27FC236}">
                <a16:creationId xmlns="" xmlns:a16="http://schemas.microsoft.com/office/drawing/2014/main" id="{5105F0F9-C0D8-43A5-B13F-0AB859772D14}"/>
              </a:ext>
            </a:extLst>
          </p:cNvPr>
          <p:cNvSpPr>
            <a:spLocks/>
          </p:cNvSpPr>
          <p:nvPr/>
        </p:nvSpPr>
        <p:spPr bwMode="auto">
          <a:xfrm>
            <a:off x="4323504" y="2176858"/>
            <a:ext cx="198485" cy="411661"/>
          </a:xfrm>
          <a:custGeom>
            <a:avLst/>
            <a:gdLst>
              <a:gd name="T0" fmla="*/ 4 w 358"/>
              <a:gd name="T1" fmla="*/ 172 h 660"/>
              <a:gd name="T2" fmla="*/ 4 w 358"/>
              <a:gd name="T3" fmla="*/ 176 h 660"/>
              <a:gd name="T4" fmla="*/ 182 w 358"/>
              <a:gd name="T5" fmla="*/ 176 h 660"/>
              <a:gd name="T6" fmla="*/ 182 w 358"/>
              <a:gd name="T7" fmla="*/ 28 h 660"/>
              <a:gd name="T8" fmla="*/ 350 w 358"/>
              <a:gd name="T9" fmla="*/ 330 h 660"/>
              <a:gd name="T10" fmla="*/ 182 w 358"/>
              <a:gd name="T11" fmla="*/ 634 h 660"/>
              <a:gd name="T12" fmla="*/ 182 w 358"/>
              <a:gd name="T13" fmla="*/ 486 h 660"/>
              <a:gd name="T14" fmla="*/ 8 w 358"/>
              <a:gd name="T15" fmla="*/ 486 h 660"/>
              <a:gd name="T16" fmla="*/ 8 w 358"/>
              <a:gd name="T17" fmla="*/ 172 h 660"/>
              <a:gd name="T18" fmla="*/ 4 w 358"/>
              <a:gd name="T19" fmla="*/ 172 h 660"/>
              <a:gd name="T20" fmla="*/ 4 w 358"/>
              <a:gd name="T21" fmla="*/ 176 h 660"/>
              <a:gd name="T22" fmla="*/ 4 w 358"/>
              <a:gd name="T23" fmla="*/ 172 h 660"/>
              <a:gd name="T24" fmla="*/ 0 w 358"/>
              <a:gd name="T25" fmla="*/ 172 h 660"/>
              <a:gd name="T26" fmla="*/ 0 w 358"/>
              <a:gd name="T27" fmla="*/ 492 h 660"/>
              <a:gd name="T28" fmla="*/ 176 w 358"/>
              <a:gd name="T29" fmla="*/ 492 h 660"/>
              <a:gd name="T30" fmla="*/ 176 w 358"/>
              <a:gd name="T31" fmla="*/ 660 h 660"/>
              <a:gd name="T32" fmla="*/ 358 w 358"/>
              <a:gd name="T33" fmla="*/ 330 h 660"/>
              <a:gd name="T34" fmla="*/ 176 w 358"/>
              <a:gd name="T35" fmla="*/ 0 h 660"/>
              <a:gd name="T36" fmla="*/ 176 w 358"/>
              <a:gd name="T37" fmla="*/ 168 h 660"/>
              <a:gd name="T38" fmla="*/ 0 w 358"/>
              <a:gd name="T39" fmla="*/ 168 h 660"/>
              <a:gd name="T40" fmla="*/ 0 w 358"/>
              <a:gd name="T41" fmla="*/ 172 h 660"/>
              <a:gd name="T42" fmla="*/ 4 w 358"/>
              <a:gd name="T43" fmla="*/ 1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0">
                <a:moveTo>
                  <a:pt x="4" y="172"/>
                </a:moveTo>
                <a:lnTo>
                  <a:pt x="4" y="176"/>
                </a:lnTo>
                <a:lnTo>
                  <a:pt x="182" y="176"/>
                </a:lnTo>
                <a:lnTo>
                  <a:pt x="182" y="28"/>
                </a:lnTo>
                <a:lnTo>
                  <a:pt x="350" y="330"/>
                </a:lnTo>
                <a:lnTo>
                  <a:pt x="182" y="634"/>
                </a:lnTo>
                <a:lnTo>
                  <a:pt x="182" y="486"/>
                </a:lnTo>
                <a:lnTo>
                  <a:pt x="8" y="486"/>
                </a:lnTo>
                <a:lnTo>
                  <a:pt x="8" y="172"/>
                </a:lnTo>
                <a:lnTo>
                  <a:pt x="4" y="172"/>
                </a:lnTo>
                <a:lnTo>
                  <a:pt x="4" y="176"/>
                </a:lnTo>
                <a:lnTo>
                  <a:pt x="4" y="172"/>
                </a:lnTo>
                <a:lnTo>
                  <a:pt x="0" y="172"/>
                </a:lnTo>
                <a:lnTo>
                  <a:pt x="0" y="492"/>
                </a:lnTo>
                <a:lnTo>
                  <a:pt x="176" y="492"/>
                </a:lnTo>
                <a:lnTo>
                  <a:pt x="176" y="660"/>
                </a:lnTo>
                <a:lnTo>
                  <a:pt x="358" y="330"/>
                </a:lnTo>
                <a:lnTo>
                  <a:pt x="176" y="0"/>
                </a:lnTo>
                <a:lnTo>
                  <a:pt x="176" y="168"/>
                </a:lnTo>
                <a:lnTo>
                  <a:pt x="0" y="168"/>
                </a:lnTo>
                <a:lnTo>
                  <a:pt x="0" y="172"/>
                </a:lnTo>
                <a:lnTo>
                  <a:pt x="4" y="172"/>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100" name="Rectangle 23">
            <a:extLst>
              <a:ext uri="{FF2B5EF4-FFF2-40B4-BE49-F238E27FC236}">
                <a16:creationId xmlns="" xmlns:a16="http://schemas.microsoft.com/office/drawing/2014/main" id="{CDF4062C-3090-4272-9A4E-1762D30D81F4}"/>
              </a:ext>
            </a:extLst>
          </p:cNvPr>
          <p:cNvSpPr>
            <a:spLocks noChangeArrowheads="1"/>
          </p:cNvSpPr>
          <p:nvPr/>
        </p:nvSpPr>
        <p:spPr bwMode="auto">
          <a:xfrm>
            <a:off x="4564064" y="1998471"/>
            <a:ext cx="1211976" cy="2058307"/>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sz="700" dirty="0"/>
          </a:p>
        </p:txBody>
      </p:sp>
      <p:sp>
        <p:nvSpPr>
          <p:cNvPr id="101" name="Rectangle 24">
            <a:extLst>
              <a:ext uri="{FF2B5EF4-FFF2-40B4-BE49-F238E27FC236}">
                <a16:creationId xmlns="" xmlns:a16="http://schemas.microsoft.com/office/drawing/2014/main" id="{1607C686-BAFA-4BD1-B540-9994774FAED1}"/>
              </a:ext>
            </a:extLst>
          </p:cNvPr>
          <p:cNvSpPr>
            <a:spLocks noChangeArrowheads="1"/>
          </p:cNvSpPr>
          <p:nvPr/>
        </p:nvSpPr>
        <p:spPr bwMode="auto">
          <a:xfrm>
            <a:off x="5013030" y="2702038"/>
            <a:ext cx="3510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300" b="1" dirty="0">
                <a:latin typeface="微软雅黑" panose="020B0503020204020204" pitchFamily="34" charset="-122"/>
                <a:ea typeface="微软雅黑" panose="020B0503020204020204" pitchFamily="34" charset="-122"/>
              </a:rPr>
              <a:t>H3C</a:t>
            </a:r>
            <a:endParaRPr lang="zh-CN" altLang="zh-CN" sz="700" dirty="0"/>
          </a:p>
        </p:txBody>
      </p:sp>
      <p:sp>
        <p:nvSpPr>
          <p:cNvPr id="102" name="Rectangle 25">
            <a:extLst>
              <a:ext uri="{FF2B5EF4-FFF2-40B4-BE49-F238E27FC236}">
                <a16:creationId xmlns="" xmlns:a16="http://schemas.microsoft.com/office/drawing/2014/main" id="{7DA8A2E0-3A60-48FA-832C-1C5DF224A4ED}"/>
              </a:ext>
            </a:extLst>
          </p:cNvPr>
          <p:cNvSpPr>
            <a:spLocks noChangeArrowheads="1"/>
          </p:cNvSpPr>
          <p:nvPr/>
        </p:nvSpPr>
        <p:spPr bwMode="auto">
          <a:xfrm>
            <a:off x="4705419" y="2882919"/>
            <a:ext cx="9601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300" b="1" dirty="0" smtClean="0">
                <a:latin typeface="微软雅黑" panose="020B0503020204020204" pitchFamily="34" charset="-122"/>
                <a:ea typeface="微软雅黑" panose="020B0503020204020204" pitchFamily="34" charset="-122"/>
              </a:rPr>
              <a:t>Data</a:t>
            </a:r>
            <a:r>
              <a:rPr lang="en-US" altLang="zh-CN" sz="1300" b="1" dirty="0" smtClean="0">
                <a:latin typeface="微软雅黑" panose="020B0503020204020204" pitchFamily="34" charset="-122"/>
                <a:ea typeface="微软雅黑" panose="020B0503020204020204" pitchFamily="34" charset="-122"/>
              </a:rPr>
              <a:t>Engine</a:t>
            </a:r>
            <a:endParaRPr lang="zh-CN" altLang="zh-CN" sz="700" dirty="0"/>
          </a:p>
        </p:txBody>
      </p:sp>
      <p:sp>
        <p:nvSpPr>
          <p:cNvPr id="105" name="Rectangle 28">
            <a:extLst>
              <a:ext uri="{FF2B5EF4-FFF2-40B4-BE49-F238E27FC236}">
                <a16:creationId xmlns="" xmlns:a16="http://schemas.microsoft.com/office/drawing/2014/main" id="{6C603179-DA3B-49FE-ACDE-F02BED60EFEA}"/>
              </a:ext>
            </a:extLst>
          </p:cNvPr>
          <p:cNvSpPr>
            <a:spLocks noChangeArrowheads="1"/>
          </p:cNvSpPr>
          <p:nvPr/>
        </p:nvSpPr>
        <p:spPr bwMode="auto">
          <a:xfrm>
            <a:off x="4646910" y="3138648"/>
            <a:ext cx="10772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b="1" dirty="0">
                <a:latin typeface="微软雅黑" panose="020B0503020204020204" pitchFamily="34" charset="-122"/>
                <a:ea typeface="微软雅黑" panose="020B0503020204020204" pitchFamily="34" charset="-122"/>
              </a:rPr>
              <a:t>校园大数据平台</a:t>
            </a:r>
            <a:endParaRPr lang="zh-CN" altLang="zh-CN" sz="1050" dirty="0"/>
          </a:p>
        </p:txBody>
      </p:sp>
      <p:sp>
        <p:nvSpPr>
          <p:cNvPr id="106" name="Freeform 29">
            <a:extLst>
              <a:ext uri="{FF2B5EF4-FFF2-40B4-BE49-F238E27FC236}">
                <a16:creationId xmlns="" xmlns:a16="http://schemas.microsoft.com/office/drawing/2014/main" id="{F787F01F-F1EB-4BB9-AFD0-EDF6ADF082B4}"/>
              </a:ext>
            </a:extLst>
          </p:cNvPr>
          <p:cNvSpPr>
            <a:spLocks/>
          </p:cNvSpPr>
          <p:nvPr/>
        </p:nvSpPr>
        <p:spPr bwMode="auto">
          <a:xfrm>
            <a:off x="5952476" y="3486689"/>
            <a:ext cx="198485" cy="411661"/>
          </a:xfrm>
          <a:custGeom>
            <a:avLst/>
            <a:gdLst>
              <a:gd name="T0" fmla="*/ 4 w 358"/>
              <a:gd name="T1" fmla="*/ 172 h 660"/>
              <a:gd name="T2" fmla="*/ 4 w 358"/>
              <a:gd name="T3" fmla="*/ 176 h 660"/>
              <a:gd name="T4" fmla="*/ 182 w 358"/>
              <a:gd name="T5" fmla="*/ 176 h 660"/>
              <a:gd name="T6" fmla="*/ 182 w 358"/>
              <a:gd name="T7" fmla="*/ 28 h 660"/>
              <a:gd name="T8" fmla="*/ 350 w 358"/>
              <a:gd name="T9" fmla="*/ 330 h 660"/>
              <a:gd name="T10" fmla="*/ 182 w 358"/>
              <a:gd name="T11" fmla="*/ 632 h 660"/>
              <a:gd name="T12" fmla="*/ 182 w 358"/>
              <a:gd name="T13" fmla="*/ 484 h 660"/>
              <a:gd name="T14" fmla="*/ 6 w 358"/>
              <a:gd name="T15" fmla="*/ 484 h 660"/>
              <a:gd name="T16" fmla="*/ 6 w 358"/>
              <a:gd name="T17" fmla="*/ 172 h 660"/>
              <a:gd name="T18" fmla="*/ 4 w 358"/>
              <a:gd name="T19" fmla="*/ 172 h 660"/>
              <a:gd name="T20" fmla="*/ 4 w 358"/>
              <a:gd name="T21" fmla="*/ 176 h 660"/>
              <a:gd name="T22" fmla="*/ 4 w 358"/>
              <a:gd name="T23" fmla="*/ 172 h 660"/>
              <a:gd name="T24" fmla="*/ 0 w 358"/>
              <a:gd name="T25" fmla="*/ 172 h 660"/>
              <a:gd name="T26" fmla="*/ 0 w 358"/>
              <a:gd name="T27" fmla="*/ 492 h 660"/>
              <a:gd name="T28" fmla="*/ 176 w 358"/>
              <a:gd name="T29" fmla="*/ 492 h 660"/>
              <a:gd name="T30" fmla="*/ 176 w 358"/>
              <a:gd name="T31" fmla="*/ 660 h 660"/>
              <a:gd name="T32" fmla="*/ 358 w 358"/>
              <a:gd name="T33" fmla="*/ 330 h 660"/>
              <a:gd name="T34" fmla="*/ 176 w 358"/>
              <a:gd name="T35" fmla="*/ 0 h 660"/>
              <a:gd name="T36" fmla="*/ 176 w 358"/>
              <a:gd name="T37" fmla="*/ 168 h 660"/>
              <a:gd name="T38" fmla="*/ 0 w 358"/>
              <a:gd name="T39" fmla="*/ 168 h 660"/>
              <a:gd name="T40" fmla="*/ 0 w 358"/>
              <a:gd name="T41" fmla="*/ 172 h 660"/>
              <a:gd name="T42" fmla="*/ 4 w 358"/>
              <a:gd name="T43" fmla="*/ 1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0">
                <a:moveTo>
                  <a:pt x="4" y="172"/>
                </a:moveTo>
                <a:lnTo>
                  <a:pt x="4" y="176"/>
                </a:lnTo>
                <a:lnTo>
                  <a:pt x="182" y="176"/>
                </a:lnTo>
                <a:lnTo>
                  <a:pt x="182" y="28"/>
                </a:lnTo>
                <a:lnTo>
                  <a:pt x="350" y="330"/>
                </a:lnTo>
                <a:lnTo>
                  <a:pt x="182" y="632"/>
                </a:lnTo>
                <a:lnTo>
                  <a:pt x="182" y="484"/>
                </a:lnTo>
                <a:lnTo>
                  <a:pt x="6" y="484"/>
                </a:lnTo>
                <a:lnTo>
                  <a:pt x="6" y="172"/>
                </a:lnTo>
                <a:lnTo>
                  <a:pt x="4" y="172"/>
                </a:lnTo>
                <a:lnTo>
                  <a:pt x="4" y="176"/>
                </a:lnTo>
                <a:lnTo>
                  <a:pt x="4" y="172"/>
                </a:lnTo>
                <a:lnTo>
                  <a:pt x="0" y="172"/>
                </a:lnTo>
                <a:lnTo>
                  <a:pt x="0" y="492"/>
                </a:lnTo>
                <a:lnTo>
                  <a:pt x="176" y="492"/>
                </a:lnTo>
                <a:lnTo>
                  <a:pt x="176" y="660"/>
                </a:lnTo>
                <a:lnTo>
                  <a:pt x="358" y="330"/>
                </a:lnTo>
                <a:lnTo>
                  <a:pt x="176" y="0"/>
                </a:lnTo>
                <a:lnTo>
                  <a:pt x="176" y="168"/>
                </a:lnTo>
                <a:lnTo>
                  <a:pt x="0" y="168"/>
                </a:lnTo>
                <a:lnTo>
                  <a:pt x="0" y="172"/>
                </a:lnTo>
                <a:lnTo>
                  <a:pt x="4" y="17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700"/>
          </a:p>
        </p:txBody>
      </p:sp>
      <p:sp>
        <p:nvSpPr>
          <p:cNvPr id="107" name="Freeform 30">
            <a:extLst>
              <a:ext uri="{FF2B5EF4-FFF2-40B4-BE49-F238E27FC236}">
                <a16:creationId xmlns="" xmlns:a16="http://schemas.microsoft.com/office/drawing/2014/main" id="{14351F8C-78A3-4CA9-9F7B-5639DA067F32}"/>
              </a:ext>
            </a:extLst>
          </p:cNvPr>
          <p:cNvSpPr>
            <a:spLocks/>
          </p:cNvSpPr>
          <p:nvPr/>
        </p:nvSpPr>
        <p:spPr bwMode="auto">
          <a:xfrm>
            <a:off x="5952476" y="2831774"/>
            <a:ext cx="198485" cy="412909"/>
          </a:xfrm>
          <a:custGeom>
            <a:avLst/>
            <a:gdLst>
              <a:gd name="T0" fmla="*/ 4 w 358"/>
              <a:gd name="T1" fmla="*/ 172 h 662"/>
              <a:gd name="T2" fmla="*/ 4 w 358"/>
              <a:gd name="T3" fmla="*/ 176 h 662"/>
              <a:gd name="T4" fmla="*/ 182 w 358"/>
              <a:gd name="T5" fmla="*/ 176 h 662"/>
              <a:gd name="T6" fmla="*/ 182 w 358"/>
              <a:gd name="T7" fmla="*/ 28 h 662"/>
              <a:gd name="T8" fmla="*/ 350 w 358"/>
              <a:gd name="T9" fmla="*/ 330 h 662"/>
              <a:gd name="T10" fmla="*/ 182 w 358"/>
              <a:gd name="T11" fmla="*/ 634 h 662"/>
              <a:gd name="T12" fmla="*/ 182 w 358"/>
              <a:gd name="T13" fmla="*/ 486 h 662"/>
              <a:gd name="T14" fmla="*/ 6 w 358"/>
              <a:gd name="T15" fmla="*/ 486 h 662"/>
              <a:gd name="T16" fmla="*/ 6 w 358"/>
              <a:gd name="T17" fmla="*/ 172 h 662"/>
              <a:gd name="T18" fmla="*/ 4 w 358"/>
              <a:gd name="T19" fmla="*/ 172 h 662"/>
              <a:gd name="T20" fmla="*/ 4 w 358"/>
              <a:gd name="T21" fmla="*/ 176 h 662"/>
              <a:gd name="T22" fmla="*/ 4 w 358"/>
              <a:gd name="T23" fmla="*/ 172 h 662"/>
              <a:gd name="T24" fmla="*/ 0 w 358"/>
              <a:gd name="T25" fmla="*/ 172 h 662"/>
              <a:gd name="T26" fmla="*/ 0 w 358"/>
              <a:gd name="T27" fmla="*/ 492 h 662"/>
              <a:gd name="T28" fmla="*/ 176 w 358"/>
              <a:gd name="T29" fmla="*/ 492 h 662"/>
              <a:gd name="T30" fmla="*/ 176 w 358"/>
              <a:gd name="T31" fmla="*/ 662 h 662"/>
              <a:gd name="T32" fmla="*/ 358 w 358"/>
              <a:gd name="T33" fmla="*/ 330 h 662"/>
              <a:gd name="T34" fmla="*/ 176 w 358"/>
              <a:gd name="T35" fmla="*/ 0 h 662"/>
              <a:gd name="T36" fmla="*/ 176 w 358"/>
              <a:gd name="T37" fmla="*/ 170 h 662"/>
              <a:gd name="T38" fmla="*/ 0 w 358"/>
              <a:gd name="T39" fmla="*/ 170 h 662"/>
              <a:gd name="T40" fmla="*/ 0 w 358"/>
              <a:gd name="T41" fmla="*/ 172 h 662"/>
              <a:gd name="T42" fmla="*/ 4 w 358"/>
              <a:gd name="T43" fmla="*/ 17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2">
                <a:moveTo>
                  <a:pt x="4" y="172"/>
                </a:moveTo>
                <a:lnTo>
                  <a:pt x="4" y="176"/>
                </a:lnTo>
                <a:lnTo>
                  <a:pt x="182" y="176"/>
                </a:lnTo>
                <a:lnTo>
                  <a:pt x="182" y="28"/>
                </a:lnTo>
                <a:lnTo>
                  <a:pt x="350" y="330"/>
                </a:lnTo>
                <a:lnTo>
                  <a:pt x="182" y="634"/>
                </a:lnTo>
                <a:lnTo>
                  <a:pt x="182" y="486"/>
                </a:lnTo>
                <a:lnTo>
                  <a:pt x="6" y="486"/>
                </a:lnTo>
                <a:lnTo>
                  <a:pt x="6" y="172"/>
                </a:lnTo>
                <a:lnTo>
                  <a:pt x="4" y="172"/>
                </a:lnTo>
                <a:lnTo>
                  <a:pt x="4" y="176"/>
                </a:lnTo>
                <a:lnTo>
                  <a:pt x="4" y="172"/>
                </a:lnTo>
                <a:lnTo>
                  <a:pt x="0" y="172"/>
                </a:lnTo>
                <a:lnTo>
                  <a:pt x="0" y="492"/>
                </a:lnTo>
                <a:lnTo>
                  <a:pt x="176" y="492"/>
                </a:lnTo>
                <a:lnTo>
                  <a:pt x="176" y="662"/>
                </a:lnTo>
                <a:lnTo>
                  <a:pt x="358" y="330"/>
                </a:lnTo>
                <a:lnTo>
                  <a:pt x="176" y="0"/>
                </a:lnTo>
                <a:lnTo>
                  <a:pt x="176" y="170"/>
                </a:lnTo>
                <a:lnTo>
                  <a:pt x="0" y="170"/>
                </a:lnTo>
                <a:lnTo>
                  <a:pt x="0" y="172"/>
                </a:lnTo>
                <a:lnTo>
                  <a:pt x="4" y="17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700"/>
          </a:p>
        </p:txBody>
      </p:sp>
      <p:sp>
        <p:nvSpPr>
          <p:cNvPr id="108" name="Freeform 31">
            <a:extLst>
              <a:ext uri="{FF2B5EF4-FFF2-40B4-BE49-F238E27FC236}">
                <a16:creationId xmlns="" xmlns:a16="http://schemas.microsoft.com/office/drawing/2014/main" id="{1CCA5674-A173-423B-9ACD-C1D49FB5968C}"/>
              </a:ext>
            </a:extLst>
          </p:cNvPr>
          <p:cNvSpPr>
            <a:spLocks/>
          </p:cNvSpPr>
          <p:nvPr/>
        </p:nvSpPr>
        <p:spPr bwMode="auto">
          <a:xfrm>
            <a:off x="5952476" y="2176858"/>
            <a:ext cx="198485" cy="411661"/>
          </a:xfrm>
          <a:custGeom>
            <a:avLst/>
            <a:gdLst>
              <a:gd name="T0" fmla="*/ 4 w 358"/>
              <a:gd name="T1" fmla="*/ 172 h 660"/>
              <a:gd name="T2" fmla="*/ 4 w 358"/>
              <a:gd name="T3" fmla="*/ 176 h 660"/>
              <a:gd name="T4" fmla="*/ 182 w 358"/>
              <a:gd name="T5" fmla="*/ 176 h 660"/>
              <a:gd name="T6" fmla="*/ 182 w 358"/>
              <a:gd name="T7" fmla="*/ 28 h 660"/>
              <a:gd name="T8" fmla="*/ 350 w 358"/>
              <a:gd name="T9" fmla="*/ 330 h 660"/>
              <a:gd name="T10" fmla="*/ 182 w 358"/>
              <a:gd name="T11" fmla="*/ 634 h 660"/>
              <a:gd name="T12" fmla="*/ 182 w 358"/>
              <a:gd name="T13" fmla="*/ 486 h 660"/>
              <a:gd name="T14" fmla="*/ 6 w 358"/>
              <a:gd name="T15" fmla="*/ 486 h 660"/>
              <a:gd name="T16" fmla="*/ 6 w 358"/>
              <a:gd name="T17" fmla="*/ 172 h 660"/>
              <a:gd name="T18" fmla="*/ 4 w 358"/>
              <a:gd name="T19" fmla="*/ 172 h 660"/>
              <a:gd name="T20" fmla="*/ 4 w 358"/>
              <a:gd name="T21" fmla="*/ 176 h 660"/>
              <a:gd name="T22" fmla="*/ 4 w 358"/>
              <a:gd name="T23" fmla="*/ 172 h 660"/>
              <a:gd name="T24" fmla="*/ 0 w 358"/>
              <a:gd name="T25" fmla="*/ 172 h 660"/>
              <a:gd name="T26" fmla="*/ 0 w 358"/>
              <a:gd name="T27" fmla="*/ 492 h 660"/>
              <a:gd name="T28" fmla="*/ 176 w 358"/>
              <a:gd name="T29" fmla="*/ 492 h 660"/>
              <a:gd name="T30" fmla="*/ 176 w 358"/>
              <a:gd name="T31" fmla="*/ 660 h 660"/>
              <a:gd name="T32" fmla="*/ 358 w 358"/>
              <a:gd name="T33" fmla="*/ 330 h 660"/>
              <a:gd name="T34" fmla="*/ 176 w 358"/>
              <a:gd name="T35" fmla="*/ 0 h 660"/>
              <a:gd name="T36" fmla="*/ 176 w 358"/>
              <a:gd name="T37" fmla="*/ 168 h 660"/>
              <a:gd name="T38" fmla="*/ 0 w 358"/>
              <a:gd name="T39" fmla="*/ 168 h 660"/>
              <a:gd name="T40" fmla="*/ 0 w 358"/>
              <a:gd name="T41" fmla="*/ 172 h 660"/>
              <a:gd name="T42" fmla="*/ 4 w 358"/>
              <a:gd name="T43" fmla="*/ 17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 h="660">
                <a:moveTo>
                  <a:pt x="4" y="172"/>
                </a:moveTo>
                <a:lnTo>
                  <a:pt x="4" y="176"/>
                </a:lnTo>
                <a:lnTo>
                  <a:pt x="182" y="176"/>
                </a:lnTo>
                <a:lnTo>
                  <a:pt x="182" y="28"/>
                </a:lnTo>
                <a:lnTo>
                  <a:pt x="350" y="330"/>
                </a:lnTo>
                <a:lnTo>
                  <a:pt x="182" y="634"/>
                </a:lnTo>
                <a:lnTo>
                  <a:pt x="182" y="486"/>
                </a:lnTo>
                <a:lnTo>
                  <a:pt x="6" y="486"/>
                </a:lnTo>
                <a:lnTo>
                  <a:pt x="6" y="172"/>
                </a:lnTo>
                <a:lnTo>
                  <a:pt x="4" y="172"/>
                </a:lnTo>
                <a:lnTo>
                  <a:pt x="4" y="176"/>
                </a:lnTo>
                <a:lnTo>
                  <a:pt x="4" y="172"/>
                </a:lnTo>
                <a:lnTo>
                  <a:pt x="0" y="172"/>
                </a:lnTo>
                <a:lnTo>
                  <a:pt x="0" y="492"/>
                </a:lnTo>
                <a:lnTo>
                  <a:pt x="176" y="492"/>
                </a:lnTo>
                <a:lnTo>
                  <a:pt x="176" y="660"/>
                </a:lnTo>
                <a:lnTo>
                  <a:pt x="358" y="330"/>
                </a:lnTo>
                <a:lnTo>
                  <a:pt x="176" y="0"/>
                </a:lnTo>
                <a:lnTo>
                  <a:pt x="176" y="168"/>
                </a:lnTo>
                <a:lnTo>
                  <a:pt x="0" y="168"/>
                </a:lnTo>
                <a:lnTo>
                  <a:pt x="0" y="172"/>
                </a:lnTo>
                <a:lnTo>
                  <a:pt x="4" y="17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zh-CN" altLang="en-US" sz="700"/>
          </a:p>
        </p:txBody>
      </p:sp>
      <p:sp>
        <p:nvSpPr>
          <p:cNvPr id="109" name="Rectangle 32">
            <a:extLst>
              <a:ext uri="{FF2B5EF4-FFF2-40B4-BE49-F238E27FC236}">
                <a16:creationId xmlns="" xmlns:a16="http://schemas.microsoft.com/office/drawing/2014/main" id="{23855325-B6B3-456E-8A17-D66D84444AF1}"/>
              </a:ext>
            </a:extLst>
          </p:cNvPr>
          <p:cNvSpPr>
            <a:spLocks noChangeArrowheads="1"/>
          </p:cNvSpPr>
          <p:nvPr/>
        </p:nvSpPr>
        <p:spPr bwMode="auto">
          <a:xfrm>
            <a:off x="3232779" y="4106676"/>
            <a:ext cx="8351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smtClean="0">
                <a:latin typeface="微软雅黑" panose="020B0503020204020204" pitchFamily="34" charset="-122"/>
                <a:ea typeface="微软雅黑" panose="020B0503020204020204" pitchFamily="34" charset="-122"/>
              </a:rPr>
              <a:t>企业</a:t>
            </a:r>
            <a:r>
              <a:rPr lang="en-US" altLang="zh-CN" sz="1200" dirty="0" smtClean="0">
                <a:latin typeface="微软雅黑" panose="020B0503020204020204" pitchFamily="34" charset="-122"/>
                <a:ea typeface="微软雅黑" panose="020B0503020204020204" pitchFamily="34" charset="-122"/>
              </a:rPr>
              <a:t>HR</a:t>
            </a:r>
            <a:r>
              <a:rPr lang="zh-CN" altLang="en-US" sz="1200" dirty="0" smtClean="0">
                <a:latin typeface="微软雅黑" panose="020B0503020204020204" pitchFamily="34" charset="-122"/>
                <a:ea typeface="微软雅黑" panose="020B0503020204020204" pitchFamily="34" charset="-122"/>
              </a:rPr>
              <a:t>数据</a:t>
            </a:r>
            <a:endParaRPr lang="zh-CN" altLang="zh-CN" sz="1050" dirty="0"/>
          </a:p>
        </p:txBody>
      </p:sp>
      <p:sp>
        <p:nvSpPr>
          <p:cNvPr id="112" name="Rectangle 35">
            <a:extLst>
              <a:ext uri="{FF2B5EF4-FFF2-40B4-BE49-F238E27FC236}">
                <a16:creationId xmlns="" xmlns:a16="http://schemas.microsoft.com/office/drawing/2014/main" id="{3758067C-1D31-4BD0-A416-0BC508087541}"/>
              </a:ext>
            </a:extLst>
          </p:cNvPr>
          <p:cNvSpPr>
            <a:spLocks noChangeArrowheads="1"/>
          </p:cNvSpPr>
          <p:nvPr/>
        </p:nvSpPr>
        <p:spPr bwMode="auto">
          <a:xfrm>
            <a:off x="1797657" y="4106676"/>
            <a:ext cx="1231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a:latin typeface="微软雅黑" panose="020B0503020204020204" pitchFamily="34" charset="-122"/>
                <a:ea typeface="微软雅黑" panose="020B0503020204020204" pitchFamily="34" charset="-122"/>
              </a:rPr>
              <a:t>社会岗位需求数据</a:t>
            </a:r>
            <a:endParaRPr lang="zh-CN" altLang="zh-CN" sz="1050" dirty="0"/>
          </a:p>
        </p:txBody>
      </p:sp>
      <p:sp>
        <p:nvSpPr>
          <p:cNvPr id="113" name="Rectangle 36">
            <a:extLst>
              <a:ext uri="{FF2B5EF4-FFF2-40B4-BE49-F238E27FC236}">
                <a16:creationId xmlns="" xmlns:a16="http://schemas.microsoft.com/office/drawing/2014/main" id="{5D1FFBE6-F679-4648-8CA4-508920E51F21}"/>
              </a:ext>
            </a:extLst>
          </p:cNvPr>
          <p:cNvSpPr>
            <a:spLocks noChangeArrowheads="1"/>
          </p:cNvSpPr>
          <p:nvPr/>
        </p:nvSpPr>
        <p:spPr bwMode="auto">
          <a:xfrm>
            <a:off x="684540" y="4122893"/>
            <a:ext cx="6155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200" dirty="0">
                <a:latin typeface="微软雅黑" panose="020B0503020204020204" pitchFamily="34" charset="-122"/>
                <a:ea typeface="微软雅黑" panose="020B0503020204020204" pitchFamily="34" charset="-122"/>
              </a:rPr>
              <a:t>问卷调查</a:t>
            </a:r>
            <a:endParaRPr lang="zh-CN" altLang="zh-CN" sz="1050" dirty="0"/>
          </a:p>
        </p:txBody>
      </p:sp>
      <p:sp>
        <p:nvSpPr>
          <p:cNvPr id="114" name="Freeform 37">
            <a:extLst>
              <a:ext uri="{FF2B5EF4-FFF2-40B4-BE49-F238E27FC236}">
                <a16:creationId xmlns="" xmlns:a16="http://schemas.microsoft.com/office/drawing/2014/main" id="{3DD8E32B-5F9D-4587-9D17-6A65856764CD}"/>
              </a:ext>
            </a:extLst>
          </p:cNvPr>
          <p:cNvSpPr>
            <a:spLocks/>
          </p:cNvSpPr>
          <p:nvPr/>
        </p:nvSpPr>
        <p:spPr bwMode="auto">
          <a:xfrm>
            <a:off x="6412445" y="2107000"/>
            <a:ext cx="1050083" cy="909397"/>
          </a:xfrm>
          <a:custGeom>
            <a:avLst/>
            <a:gdLst>
              <a:gd name="T0" fmla="*/ 1894 w 1894"/>
              <a:gd name="T1" fmla="*/ 0 h 1458"/>
              <a:gd name="T2" fmla="*/ 0 w 1894"/>
              <a:gd name="T3" fmla="*/ 0 h 1458"/>
              <a:gd name="T4" fmla="*/ 0 w 1894"/>
              <a:gd name="T5" fmla="*/ 1458 h 1458"/>
              <a:gd name="T6" fmla="*/ 1342 w 1894"/>
              <a:gd name="T7" fmla="*/ 1458 h 1458"/>
              <a:gd name="T8" fmla="*/ 1342 w 1894"/>
              <a:gd name="T9" fmla="*/ 1458 h 1458"/>
              <a:gd name="T10" fmla="*/ 1352 w 1894"/>
              <a:gd name="T11" fmla="*/ 1404 h 1458"/>
              <a:gd name="T12" fmla="*/ 1366 w 1894"/>
              <a:gd name="T13" fmla="*/ 1352 h 1458"/>
              <a:gd name="T14" fmla="*/ 1382 w 1894"/>
              <a:gd name="T15" fmla="*/ 1300 h 1458"/>
              <a:gd name="T16" fmla="*/ 1404 w 1894"/>
              <a:gd name="T17" fmla="*/ 1252 h 1458"/>
              <a:gd name="T18" fmla="*/ 1428 w 1894"/>
              <a:gd name="T19" fmla="*/ 1204 h 1458"/>
              <a:gd name="T20" fmla="*/ 1458 w 1894"/>
              <a:gd name="T21" fmla="*/ 1160 h 1458"/>
              <a:gd name="T22" fmla="*/ 1488 w 1894"/>
              <a:gd name="T23" fmla="*/ 1118 h 1458"/>
              <a:gd name="T24" fmla="*/ 1524 w 1894"/>
              <a:gd name="T25" fmla="*/ 1080 h 1458"/>
              <a:gd name="T26" fmla="*/ 1562 w 1894"/>
              <a:gd name="T27" fmla="*/ 1044 h 1458"/>
              <a:gd name="T28" fmla="*/ 1602 w 1894"/>
              <a:gd name="T29" fmla="*/ 1010 h 1458"/>
              <a:gd name="T30" fmla="*/ 1646 w 1894"/>
              <a:gd name="T31" fmla="*/ 980 h 1458"/>
              <a:gd name="T32" fmla="*/ 1690 w 1894"/>
              <a:gd name="T33" fmla="*/ 954 h 1458"/>
              <a:gd name="T34" fmla="*/ 1738 w 1894"/>
              <a:gd name="T35" fmla="*/ 930 h 1458"/>
              <a:gd name="T36" fmla="*/ 1788 w 1894"/>
              <a:gd name="T37" fmla="*/ 912 h 1458"/>
              <a:gd name="T38" fmla="*/ 1840 w 1894"/>
              <a:gd name="T39" fmla="*/ 896 h 1458"/>
              <a:gd name="T40" fmla="*/ 1894 w 1894"/>
              <a:gd name="T41" fmla="*/ 884 h 1458"/>
              <a:gd name="T42" fmla="*/ 1894 w 1894"/>
              <a:gd name="T43"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1894" y="0"/>
                </a:moveTo>
                <a:lnTo>
                  <a:pt x="0" y="0"/>
                </a:lnTo>
                <a:lnTo>
                  <a:pt x="0" y="1458"/>
                </a:lnTo>
                <a:lnTo>
                  <a:pt x="1342" y="1458"/>
                </a:lnTo>
                <a:lnTo>
                  <a:pt x="1342" y="1458"/>
                </a:lnTo>
                <a:lnTo>
                  <a:pt x="1352" y="1404"/>
                </a:lnTo>
                <a:lnTo>
                  <a:pt x="1366" y="1352"/>
                </a:lnTo>
                <a:lnTo>
                  <a:pt x="1382" y="1300"/>
                </a:lnTo>
                <a:lnTo>
                  <a:pt x="1404" y="1252"/>
                </a:lnTo>
                <a:lnTo>
                  <a:pt x="1428" y="1204"/>
                </a:lnTo>
                <a:lnTo>
                  <a:pt x="1458" y="1160"/>
                </a:lnTo>
                <a:lnTo>
                  <a:pt x="1488" y="1118"/>
                </a:lnTo>
                <a:lnTo>
                  <a:pt x="1524" y="1080"/>
                </a:lnTo>
                <a:lnTo>
                  <a:pt x="1562" y="1044"/>
                </a:lnTo>
                <a:lnTo>
                  <a:pt x="1602" y="1010"/>
                </a:lnTo>
                <a:lnTo>
                  <a:pt x="1646" y="980"/>
                </a:lnTo>
                <a:lnTo>
                  <a:pt x="1690" y="954"/>
                </a:lnTo>
                <a:lnTo>
                  <a:pt x="1738" y="930"/>
                </a:lnTo>
                <a:lnTo>
                  <a:pt x="1788" y="912"/>
                </a:lnTo>
                <a:lnTo>
                  <a:pt x="1840" y="896"/>
                </a:lnTo>
                <a:lnTo>
                  <a:pt x="1894" y="884"/>
                </a:lnTo>
                <a:lnTo>
                  <a:pt x="1894" y="0"/>
                </a:lnTo>
                <a:close/>
              </a:path>
            </a:pathLst>
          </a:custGeom>
          <a:solidFill>
            <a:schemeClr val="tx1">
              <a:lumMod val="75000"/>
              <a:lumOff val="25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115" name="Freeform 38">
            <a:extLst>
              <a:ext uri="{FF2B5EF4-FFF2-40B4-BE49-F238E27FC236}">
                <a16:creationId xmlns="" xmlns:a16="http://schemas.microsoft.com/office/drawing/2014/main" id="{2FD90375-1BE1-495C-9293-9B6A0B908FE9}"/>
              </a:ext>
            </a:extLst>
          </p:cNvPr>
          <p:cNvSpPr>
            <a:spLocks/>
          </p:cNvSpPr>
          <p:nvPr/>
        </p:nvSpPr>
        <p:spPr bwMode="auto">
          <a:xfrm>
            <a:off x="6412445" y="2107000"/>
            <a:ext cx="1050083" cy="909397"/>
          </a:xfrm>
          <a:custGeom>
            <a:avLst/>
            <a:gdLst>
              <a:gd name="T0" fmla="*/ 1894 w 1894"/>
              <a:gd name="T1" fmla="*/ 0 h 1458"/>
              <a:gd name="T2" fmla="*/ 0 w 1894"/>
              <a:gd name="T3" fmla="*/ 0 h 1458"/>
              <a:gd name="T4" fmla="*/ 0 w 1894"/>
              <a:gd name="T5" fmla="*/ 1458 h 1458"/>
              <a:gd name="T6" fmla="*/ 1342 w 1894"/>
              <a:gd name="T7" fmla="*/ 1458 h 1458"/>
              <a:gd name="T8" fmla="*/ 1342 w 1894"/>
              <a:gd name="T9" fmla="*/ 1458 h 1458"/>
              <a:gd name="T10" fmla="*/ 1352 w 1894"/>
              <a:gd name="T11" fmla="*/ 1404 h 1458"/>
              <a:gd name="T12" fmla="*/ 1366 w 1894"/>
              <a:gd name="T13" fmla="*/ 1352 h 1458"/>
              <a:gd name="T14" fmla="*/ 1382 w 1894"/>
              <a:gd name="T15" fmla="*/ 1300 h 1458"/>
              <a:gd name="T16" fmla="*/ 1404 w 1894"/>
              <a:gd name="T17" fmla="*/ 1252 h 1458"/>
              <a:gd name="T18" fmla="*/ 1428 w 1894"/>
              <a:gd name="T19" fmla="*/ 1204 h 1458"/>
              <a:gd name="T20" fmla="*/ 1458 w 1894"/>
              <a:gd name="T21" fmla="*/ 1160 h 1458"/>
              <a:gd name="T22" fmla="*/ 1488 w 1894"/>
              <a:gd name="T23" fmla="*/ 1118 h 1458"/>
              <a:gd name="T24" fmla="*/ 1524 w 1894"/>
              <a:gd name="T25" fmla="*/ 1080 h 1458"/>
              <a:gd name="T26" fmla="*/ 1562 w 1894"/>
              <a:gd name="T27" fmla="*/ 1044 h 1458"/>
              <a:gd name="T28" fmla="*/ 1602 w 1894"/>
              <a:gd name="T29" fmla="*/ 1010 h 1458"/>
              <a:gd name="T30" fmla="*/ 1646 w 1894"/>
              <a:gd name="T31" fmla="*/ 980 h 1458"/>
              <a:gd name="T32" fmla="*/ 1690 w 1894"/>
              <a:gd name="T33" fmla="*/ 954 h 1458"/>
              <a:gd name="T34" fmla="*/ 1738 w 1894"/>
              <a:gd name="T35" fmla="*/ 930 h 1458"/>
              <a:gd name="T36" fmla="*/ 1788 w 1894"/>
              <a:gd name="T37" fmla="*/ 912 h 1458"/>
              <a:gd name="T38" fmla="*/ 1840 w 1894"/>
              <a:gd name="T39" fmla="*/ 896 h 1458"/>
              <a:gd name="T40" fmla="*/ 1894 w 1894"/>
              <a:gd name="T41" fmla="*/ 884 h 1458"/>
              <a:gd name="T42" fmla="*/ 1894 w 1894"/>
              <a:gd name="T43"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1894" y="0"/>
                </a:moveTo>
                <a:lnTo>
                  <a:pt x="0" y="0"/>
                </a:lnTo>
                <a:lnTo>
                  <a:pt x="0" y="1458"/>
                </a:lnTo>
                <a:lnTo>
                  <a:pt x="1342" y="1458"/>
                </a:lnTo>
                <a:lnTo>
                  <a:pt x="1342" y="1458"/>
                </a:lnTo>
                <a:lnTo>
                  <a:pt x="1352" y="1404"/>
                </a:lnTo>
                <a:lnTo>
                  <a:pt x="1366" y="1352"/>
                </a:lnTo>
                <a:lnTo>
                  <a:pt x="1382" y="1300"/>
                </a:lnTo>
                <a:lnTo>
                  <a:pt x="1404" y="1252"/>
                </a:lnTo>
                <a:lnTo>
                  <a:pt x="1428" y="1204"/>
                </a:lnTo>
                <a:lnTo>
                  <a:pt x="1458" y="1160"/>
                </a:lnTo>
                <a:lnTo>
                  <a:pt x="1488" y="1118"/>
                </a:lnTo>
                <a:lnTo>
                  <a:pt x="1524" y="1080"/>
                </a:lnTo>
                <a:lnTo>
                  <a:pt x="1562" y="1044"/>
                </a:lnTo>
                <a:lnTo>
                  <a:pt x="1602" y="1010"/>
                </a:lnTo>
                <a:lnTo>
                  <a:pt x="1646" y="980"/>
                </a:lnTo>
                <a:lnTo>
                  <a:pt x="1690" y="954"/>
                </a:lnTo>
                <a:lnTo>
                  <a:pt x="1738" y="930"/>
                </a:lnTo>
                <a:lnTo>
                  <a:pt x="1788" y="912"/>
                </a:lnTo>
                <a:lnTo>
                  <a:pt x="1840" y="896"/>
                </a:lnTo>
                <a:lnTo>
                  <a:pt x="1894" y="884"/>
                </a:lnTo>
                <a:lnTo>
                  <a:pt x="18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116" name="Freeform 39">
            <a:extLst>
              <a:ext uri="{FF2B5EF4-FFF2-40B4-BE49-F238E27FC236}">
                <a16:creationId xmlns="" xmlns:a16="http://schemas.microsoft.com/office/drawing/2014/main" id="{A44BCDBF-1FB1-43F2-BF8F-43E6C503B522}"/>
              </a:ext>
            </a:extLst>
          </p:cNvPr>
          <p:cNvSpPr>
            <a:spLocks/>
          </p:cNvSpPr>
          <p:nvPr/>
        </p:nvSpPr>
        <p:spPr bwMode="auto">
          <a:xfrm>
            <a:off x="7582284" y="2107000"/>
            <a:ext cx="1050083" cy="909397"/>
          </a:xfrm>
          <a:custGeom>
            <a:avLst/>
            <a:gdLst>
              <a:gd name="T0" fmla="*/ 1894 w 1894"/>
              <a:gd name="T1" fmla="*/ 0 h 1458"/>
              <a:gd name="T2" fmla="*/ 0 w 1894"/>
              <a:gd name="T3" fmla="*/ 0 h 1458"/>
              <a:gd name="T4" fmla="*/ 0 w 1894"/>
              <a:gd name="T5" fmla="*/ 884 h 1458"/>
              <a:gd name="T6" fmla="*/ 0 w 1894"/>
              <a:gd name="T7" fmla="*/ 884 h 1458"/>
              <a:gd name="T8" fmla="*/ 54 w 1894"/>
              <a:gd name="T9" fmla="*/ 896 h 1458"/>
              <a:gd name="T10" fmla="*/ 106 w 1894"/>
              <a:gd name="T11" fmla="*/ 912 h 1458"/>
              <a:gd name="T12" fmla="*/ 156 w 1894"/>
              <a:gd name="T13" fmla="*/ 930 h 1458"/>
              <a:gd name="T14" fmla="*/ 204 w 1894"/>
              <a:gd name="T15" fmla="*/ 954 h 1458"/>
              <a:gd name="T16" fmla="*/ 248 w 1894"/>
              <a:gd name="T17" fmla="*/ 980 h 1458"/>
              <a:gd name="T18" fmla="*/ 292 w 1894"/>
              <a:gd name="T19" fmla="*/ 1010 h 1458"/>
              <a:gd name="T20" fmla="*/ 332 w 1894"/>
              <a:gd name="T21" fmla="*/ 1044 h 1458"/>
              <a:gd name="T22" fmla="*/ 370 w 1894"/>
              <a:gd name="T23" fmla="*/ 1080 h 1458"/>
              <a:gd name="T24" fmla="*/ 406 w 1894"/>
              <a:gd name="T25" fmla="*/ 1118 h 1458"/>
              <a:gd name="T26" fmla="*/ 438 w 1894"/>
              <a:gd name="T27" fmla="*/ 1160 h 1458"/>
              <a:gd name="T28" fmla="*/ 466 w 1894"/>
              <a:gd name="T29" fmla="*/ 1204 h 1458"/>
              <a:gd name="T30" fmla="*/ 490 w 1894"/>
              <a:gd name="T31" fmla="*/ 1252 h 1458"/>
              <a:gd name="T32" fmla="*/ 512 w 1894"/>
              <a:gd name="T33" fmla="*/ 1300 h 1458"/>
              <a:gd name="T34" fmla="*/ 530 w 1894"/>
              <a:gd name="T35" fmla="*/ 1352 h 1458"/>
              <a:gd name="T36" fmla="*/ 542 w 1894"/>
              <a:gd name="T37" fmla="*/ 1404 h 1458"/>
              <a:gd name="T38" fmla="*/ 552 w 1894"/>
              <a:gd name="T39" fmla="*/ 1458 h 1458"/>
              <a:gd name="T40" fmla="*/ 1894 w 1894"/>
              <a:gd name="T41" fmla="*/ 1458 h 1458"/>
              <a:gd name="T42" fmla="*/ 1894 w 1894"/>
              <a:gd name="T43"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1894" y="0"/>
                </a:moveTo>
                <a:lnTo>
                  <a:pt x="0" y="0"/>
                </a:lnTo>
                <a:lnTo>
                  <a:pt x="0" y="884"/>
                </a:lnTo>
                <a:lnTo>
                  <a:pt x="0" y="884"/>
                </a:lnTo>
                <a:lnTo>
                  <a:pt x="54" y="896"/>
                </a:lnTo>
                <a:lnTo>
                  <a:pt x="106" y="912"/>
                </a:lnTo>
                <a:lnTo>
                  <a:pt x="156" y="930"/>
                </a:lnTo>
                <a:lnTo>
                  <a:pt x="204" y="954"/>
                </a:lnTo>
                <a:lnTo>
                  <a:pt x="248" y="980"/>
                </a:lnTo>
                <a:lnTo>
                  <a:pt x="292" y="1010"/>
                </a:lnTo>
                <a:lnTo>
                  <a:pt x="332" y="1044"/>
                </a:lnTo>
                <a:lnTo>
                  <a:pt x="370" y="1080"/>
                </a:lnTo>
                <a:lnTo>
                  <a:pt x="406" y="1118"/>
                </a:lnTo>
                <a:lnTo>
                  <a:pt x="438" y="1160"/>
                </a:lnTo>
                <a:lnTo>
                  <a:pt x="466" y="1204"/>
                </a:lnTo>
                <a:lnTo>
                  <a:pt x="490" y="1252"/>
                </a:lnTo>
                <a:lnTo>
                  <a:pt x="512" y="1300"/>
                </a:lnTo>
                <a:lnTo>
                  <a:pt x="530" y="1352"/>
                </a:lnTo>
                <a:lnTo>
                  <a:pt x="542" y="1404"/>
                </a:lnTo>
                <a:lnTo>
                  <a:pt x="552" y="1458"/>
                </a:lnTo>
                <a:lnTo>
                  <a:pt x="1894" y="1458"/>
                </a:lnTo>
                <a:lnTo>
                  <a:pt x="1894" y="0"/>
                </a:lnTo>
                <a:close/>
              </a:path>
            </a:pathLst>
          </a:custGeom>
          <a:solidFill>
            <a:schemeClr val="tx1">
              <a:lumMod val="75000"/>
              <a:lumOff val="25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117" name="Freeform 40">
            <a:extLst>
              <a:ext uri="{FF2B5EF4-FFF2-40B4-BE49-F238E27FC236}">
                <a16:creationId xmlns="" xmlns:a16="http://schemas.microsoft.com/office/drawing/2014/main" id="{47E18CE1-291C-4919-9BC7-C0DF5DD561D7}"/>
              </a:ext>
            </a:extLst>
          </p:cNvPr>
          <p:cNvSpPr>
            <a:spLocks/>
          </p:cNvSpPr>
          <p:nvPr/>
        </p:nvSpPr>
        <p:spPr bwMode="auto">
          <a:xfrm>
            <a:off x="7582284" y="2107000"/>
            <a:ext cx="1050083" cy="909397"/>
          </a:xfrm>
          <a:custGeom>
            <a:avLst/>
            <a:gdLst>
              <a:gd name="T0" fmla="*/ 1894 w 1894"/>
              <a:gd name="T1" fmla="*/ 0 h 1458"/>
              <a:gd name="T2" fmla="*/ 0 w 1894"/>
              <a:gd name="T3" fmla="*/ 0 h 1458"/>
              <a:gd name="T4" fmla="*/ 0 w 1894"/>
              <a:gd name="T5" fmla="*/ 884 h 1458"/>
              <a:gd name="T6" fmla="*/ 0 w 1894"/>
              <a:gd name="T7" fmla="*/ 884 h 1458"/>
              <a:gd name="T8" fmla="*/ 54 w 1894"/>
              <a:gd name="T9" fmla="*/ 896 h 1458"/>
              <a:gd name="T10" fmla="*/ 106 w 1894"/>
              <a:gd name="T11" fmla="*/ 912 h 1458"/>
              <a:gd name="T12" fmla="*/ 156 w 1894"/>
              <a:gd name="T13" fmla="*/ 930 h 1458"/>
              <a:gd name="T14" fmla="*/ 204 w 1894"/>
              <a:gd name="T15" fmla="*/ 954 h 1458"/>
              <a:gd name="T16" fmla="*/ 248 w 1894"/>
              <a:gd name="T17" fmla="*/ 980 h 1458"/>
              <a:gd name="T18" fmla="*/ 292 w 1894"/>
              <a:gd name="T19" fmla="*/ 1010 h 1458"/>
              <a:gd name="T20" fmla="*/ 332 w 1894"/>
              <a:gd name="T21" fmla="*/ 1044 h 1458"/>
              <a:gd name="T22" fmla="*/ 370 w 1894"/>
              <a:gd name="T23" fmla="*/ 1080 h 1458"/>
              <a:gd name="T24" fmla="*/ 406 w 1894"/>
              <a:gd name="T25" fmla="*/ 1118 h 1458"/>
              <a:gd name="T26" fmla="*/ 438 w 1894"/>
              <a:gd name="T27" fmla="*/ 1160 h 1458"/>
              <a:gd name="T28" fmla="*/ 466 w 1894"/>
              <a:gd name="T29" fmla="*/ 1204 h 1458"/>
              <a:gd name="T30" fmla="*/ 490 w 1894"/>
              <a:gd name="T31" fmla="*/ 1252 h 1458"/>
              <a:gd name="T32" fmla="*/ 512 w 1894"/>
              <a:gd name="T33" fmla="*/ 1300 h 1458"/>
              <a:gd name="T34" fmla="*/ 530 w 1894"/>
              <a:gd name="T35" fmla="*/ 1352 h 1458"/>
              <a:gd name="T36" fmla="*/ 542 w 1894"/>
              <a:gd name="T37" fmla="*/ 1404 h 1458"/>
              <a:gd name="T38" fmla="*/ 552 w 1894"/>
              <a:gd name="T39" fmla="*/ 1458 h 1458"/>
              <a:gd name="T40" fmla="*/ 1894 w 1894"/>
              <a:gd name="T41" fmla="*/ 1458 h 1458"/>
              <a:gd name="T42" fmla="*/ 1894 w 1894"/>
              <a:gd name="T43"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8">
                <a:moveTo>
                  <a:pt x="1894" y="0"/>
                </a:moveTo>
                <a:lnTo>
                  <a:pt x="0" y="0"/>
                </a:lnTo>
                <a:lnTo>
                  <a:pt x="0" y="884"/>
                </a:lnTo>
                <a:lnTo>
                  <a:pt x="0" y="884"/>
                </a:lnTo>
                <a:lnTo>
                  <a:pt x="54" y="896"/>
                </a:lnTo>
                <a:lnTo>
                  <a:pt x="106" y="912"/>
                </a:lnTo>
                <a:lnTo>
                  <a:pt x="156" y="930"/>
                </a:lnTo>
                <a:lnTo>
                  <a:pt x="204" y="954"/>
                </a:lnTo>
                <a:lnTo>
                  <a:pt x="248" y="980"/>
                </a:lnTo>
                <a:lnTo>
                  <a:pt x="292" y="1010"/>
                </a:lnTo>
                <a:lnTo>
                  <a:pt x="332" y="1044"/>
                </a:lnTo>
                <a:lnTo>
                  <a:pt x="370" y="1080"/>
                </a:lnTo>
                <a:lnTo>
                  <a:pt x="406" y="1118"/>
                </a:lnTo>
                <a:lnTo>
                  <a:pt x="438" y="1160"/>
                </a:lnTo>
                <a:lnTo>
                  <a:pt x="466" y="1204"/>
                </a:lnTo>
                <a:lnTo>
                  <a:pt x="490" y="1252"/>
                </a:lnTo>
                <a:lnTo>
                  <a:pt x="512" y="1300"/>
                </a:lnTo>
                <a:lnTo>
                  <a:pt x="530" y="1352"/>
                </a:lnTo>
                <a:lnTo>
                  <a:pt x="542" y="1404"/>
                </a:lnTo>
                <a:lnTo>
                  <a:pt x="552" y="1458"/>
                </a:lnTo>
                <a:lnTo>
                  <a:pt x="1894" y="1458"/>
                </a:lnTo>
                <a:lnTo>
                  <a:pt x="18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118" name="Freeform 41">
            <a:extLst>
              <a:ext uri="{FF2B5EF4-FFF2-40B4-BE49-F238E27FC236}">
                <a16:creationId xmlns="" xmlns:a16="http://schemas.microsoft.com/office/drawing/2014/main" id="{A3EAD0CE-3EAA-4320-B633-BCFC0155454D}"/>
              </a:ext>
            </a:extLst>
          </p:cNvPr>
          <p:cNvSpPr>
            <a:spLocks/>
          </p:cNvSpPr>
          <p:nvPr/>
        </p:nvSpPr>
        <p:spPr bwMode="auto">
          <a:xfrm>
            <a:off x="6412445" y="3119937"/>
            <a:ext cx="1050083" cy="908150"/>
          </a:xfrm>
          <a:custGeom>
            <a:avLst/>
            <a:gdLst>
              <a:gd name="T0" fmla="*/ 1342 w 1894"/>
              <a:gd name="T1" fmla="*/ 0 h 1456"/>
              <a:gd name="T2" fmla="*/ 0 w 1894"/>
              <a:gd name="T3" fmla="*/ 0 h 1456"/>
              <a:gd name="T4" fmla="*/ 0 w 1894"/>
              <a:gd name="T5" fmla="*/ 1456 h 1456"/>
              <a:gd name="T6" fmla="*/ 1894 w 1894"/>
              <a:gd name="T7" fmla="*/ 1456 h 1456"/>
              <a:gd name="T8" fmla="*/ 1894 w 1894"/>
              <a:gd name="T9" fmla="*/ 572 h 1456"/>
              <a:gd name="T10" fmla="*/ 1894 w 1894"/>
              <a:gd name="T11" fmla="*/ 572 h 1456"/>
              <a:gd name="T12" fmla="*/ 1840 w 1894"/>
              <a:gd name="T13" fmla="*/ 560 h 1456"/>
              <a:gd name="T14" fmla="*/ 1788 w 1894"/>
              <a:gd name="T15" fmla="*/ 546 h 1456"/>
              <a:gd name="T16" fmla="*/ 1738 w 1894"/>
              <a:gd name="T17" fmla="*/ 526 h 1456"/>
              <a:gd name="T18" fmla="*/ 1690 w 1894"/>
              <a:gd name="T19" fmla="*/ 504 h 1456"/>
              <a:gd name="T20" fmla="*/ 1646 w 1894"/>
              <a:gd name="T21" fmla="*/ 476 h 1456"/>
              <a:gd name="T22" fmla="*/ 1602 w 1894"/>
              <a:gd name="T23" fmla="*/ 446 h 1456"/>
              <a:gd name="T24" fmla="*/ 1562 w 1894"/>
              <a:gd name="T25" fmla="*/ 414 h 1456"/>
              <a:gd name="T26" fmla="*/ 1524 w 1894"/>
              <a:gd name="T27" fmla="*/ 378 h 1456"/>
              <a:gd name="T28" fmla="*/ 1488 w 1894"/>
              <a:gd name="T29" fmla="*/ 338 h 1456"/>
              <a:gd name="T30" fmla="*/ 1458 w 1894"/>
              <a:gd name="T31" fmla="*/ 296 h 1456"/>
              <a:gd name="T32" fmla="*/ 1428 w 1894"/>
              <a:gd name="T33" fmla="*/ 252 h 1456"/>
              <a:gd name="T34" fmla="*/ 1404 w 1894"/>
              <a:gd name="T35" fmla="*/ 206 h 1456"/>
              <a:gd name="T36" fmla="*/ 1382 w 1894"/>
              <a:gd name="T37" fmla="*/ 156 h 1456"/>
              <a:gd name="T38" fmla="*/ 1366 w 1894"/>
              <a:gd name="T39" fmla="*/ 106 h 1456"/>
              <a:gd name="T40" fmla="*/ 1352 w 1894"/>
              <a:gd name="T41" fmla="*/ 54 h 1456"/>
              <a:gd name="T42" fmla="*/ 1342 w 1894"/>
              <a:gd name="T43"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1342" y="0"/>
                </a:moveTo>
                <a:lnTo>
                  <a:pt x="0" y="0"/>
                </a:lnTo>
                <a:lnTo>
                  <a:pt x="0" y="1456"/>
                </a:lnTo>
                <a:lnTo>
                  <a:pt x="1894" y="1456"/>
                </a:lnTo>
                <a:lnTo>
                  <a:pt x="1894" y="572"/>
                </a:lnTo>
                <a:lnTo>
                  <a:pt x="1894" y="572"/>
                </a:lnTo>
                <a:lnTo>
                  <a:pt x="1840" y="560"/>
                </a:lnTo>
                <a:lnTo>
                  <a:pt x="1788" y="546"/>
                </a:lnTo>
                <a:lnTo>
                  <a:pt x="1738" y="526"/>
                </a:lnTo>
                <a:lnTo>
                  <a:pt x="1690" y="504"/>
                </a:lnTo>
                <a:lnTo>
                  <a:pt x="1646" y="476"/>
                </a:lnTo>
                <a:lnTo>
                  <a:pt x="1602" y="446"/>
                </a:lnTo>
                <a:lnTo>
                  <a:pt x="1562" y="414"/>
                </a:lnTo>
                <a:lnTo>
                  <a:pt x="1524" y="378"/>
                </a:lnTo>
                <a:lnTo>
                  <a:pt x="1488" y="338"/>
                </a:lnTo>
                <a:lnTo>
                  <a:pt x="1458" y="296"/>
                </a:lnTo>
                <a:lnTo>
                  <a:pt x="1428" y="252"/>
                </a:lnTo>
                <a:lnTo>
                  <a:pt x="1404" y="206"/>
                </a:lnTo>
                <a:lnTo>
                  <a:pt x="1382" y="156"/>
                </a:lnTo>
                <a:lnTo>
                  <a:pt x="1366" y="106"/>
                </a:lnTo>
                <a:lnTo>
                  <a:pt x="1352" y="54"/>
                </a:lnTo>
                <a:lnTo>
                  <a:pt x="1342" y="0"/>
                </a:lnTo>
                <a:close/>
              </a:path>
            </a:pathLst>
          </a:custGeom>
          <a:solidFill>
            <a:schemeClr val="tx1">
              <a:lumMod val="75000"/>
              <a:lumOff val="25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119" name="Freeform 42">
            <a:extLst>
              <a:ext uri="{FF2B5EF4-FFF2-40B4-BE49-F238E27FC236}">
                <a16:creationId xmlns="" xmlns:a16="http://schemas.microsoft.com/office/drawing/2014/main" id="{254EF8AA-EFC6-494B-8189-A3D4AE52AFAA}"/>
              </a:ext>
            </a:extLst>
          </p:cNvPr>
          <p:cNvSpPr>
            <a:spLocks/>
          </p:cNvSpPr>
          <p:nvPr/>
        </p:nvSpPr>
        <p:spPr bwMode="auto">
          <a:xfrm>
            <a:off x="6412445" y="3119937"/>
            <a:ext cx="1050083" cy="908150"/>
          </a:xfrm>
          <a:custGeom>
            <a:avLst/>
            <a:gdLst>
              <a:gd name="T0" fmla="*/ 1342 w 1894"/>
              <a:gd name="T1" fmla="*/ 0 h 1456"/>
              <a:gd name="T2" fmla="*/ 0 w 1894"/>
              <a:gd name="T3" fmla="*/ 0 h 1456"/>
              <a:gd name="T4" fmla="*/ 0 w 1894"/>
              <a:gd name="T5" fmla="*/ 1456 h 1456"/>
              <a:gd name="T6" fmla="*/ 1894 w 1894"/>
              <a:gd name="T7" fmla="*/ 1456 h 1456"/>
              <a:gd name="T8" fmla="*/ 1894 w 1894"/>
              <a:gd name="T9" fmla="*/ 572 h 1456"/>
              <a:gd name="T10" fmla="*/ 1894 w 1894"/>
              <a:gd name="T11" fmla="*/ 572 h 1456"/>
              <a:gd name="T12" fmla="*/ 1840 w 1894"/>
              <a:gd name="T13" fmla="*/ 560 h 1456"/>
              <a:gd name="T14" fmla="*/ 1788 w 1894"/>
              <a:gd name="T15" fmla="*/ 546 h 1456"/>
              <a:gd name="T16" fmla="*/ 1738 w 1894"/>
              <a:gd name="T17" fmla="*/ 526 h 1456"/>
              <a:gd name="T18" fmla="*/ 1690 w 1894"/>
              <a:gd name="T19" fmla="*/ 504 h 1456"/>
              <a:gd name="T20" fmla="*/ 1646 w 1894"/>
              <a:gd name="T21" fmla="*/ 476 h 1456"/>
              <a:gd name="T22" fmla="*/ 1602 w 1894"/>
              <a:gd name="T23" fmla="*/ 446 h 1456"/>
              <a:gd name="T24" fmla="*/ 1562 w 1894"/>
              <a:gd name="T25" fmla="*/ 414 h 1456"/>
              <a:gd name="T26" fmla="*/ 1524 w 1894"/>
              <a:gd name="T27" fmla="*/ 378 h 1456"/>
              <a:gd name="T28" fmla="*/ 1488 w 1894"/>
              <a:gd name="T29" fmla="*/ 338 h 1456"/>
              <a:gd name="T30" fmla="*/ 1458 w 1894"/>
              <a:gd name="T31" fmla="*/ 296 h 1456"/>
              <a:gd name="T32" fmla="*/ 1428 w 1894"/>
              <a:gd name="T33" fmla="*/ 252 h 1456"/>
              <a:gd name="T34" fmla="*/ 1404 w 1894"/>
              <a:gd name="T35" fmla="*/ 206 h 1456"/>
              <a:gd name="T36" fmla="*/ 1382 w 1894"/>
              <a:gd name="T37" fmla="*/ 156 h 1456"/>
              <a:gd name="T38" fmla="*/ 1366 w 1894"/>
              <a:gd name="T39" fmla="*/ 106 h 1456"/>
              <a:gd name="T40" fmla="*/ 1352 w 1894"/>
              <a:gd name="T41" fmla="*/ 54 h 1456"/>
              <a:gd name="T42" fmla="*/ 1342 w 1894"/>
              <a:gd name="T43"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1342" y="0"/>
                </a:moveTo>
                <a:lnTo>
                  <a:pt x="0" y="0"/>
                </a:lnTo>
                <a:lnTo>
                  <a:pt x="0" y="1456"/>
                </a:lnTo>
                <a:lnTo>
                  <a:pt x="1894" y="1456"/>
                </a:lnTo>
                <a:lnTo>
                  <a:pt x="1894" y="572"/>
                </a:lnTo>
                <a:lnTo>
                  <a:pt x="1894" y="572"/>
                </a:lnTo>
                <a:lnTo>
                  <a:pt x="1840" y="560"/>
                </a:lnTo>
                <a:lnTo>
                  <a:pt x="1788" y="546"/>
                </a:lnTo>
                <a:lnTo>
                  <a:pt x="1738" y="526"/>
                </a:lnTo>
                <a:lnTo>
                  <a:pt x="1690" y="504"/>
                </a:lnTo>
                <a:lnTo>
                  <a:pt x="1646" y="476"/>
                </a:lnTo>
                <a:lnTo>
                  <a:pt x="1602" y="446"/>
                </a:lnTo>
                <a:lnTo>
                  <a:pt x="1562" y="414"/>
                </a:lnTo>
                <a:lnTo>
                  <a:pt x="1524" y="378"/>
                </a:lnTo>
                <a:lnTo>
                  <a:pt x="1488" y="338"/>
                </a:lnTo>
                <a:lnTo>
                  <a:pt x="1458" y="296"/>
                </a:lnTo>
                <a:lnTo>
                  <a:pt x="1428" y="252"/>
                </a:lnTo>
                <a:lnTo>
                  <a:pt x="1404" y="206"/>
                </a:lnTo>
                <a:lnTo>
                  <a:pt x="1382" y="156"/>
                </a:lnTo>
                <a:lnTo>
                  <a:pt x="1366" y="106"/>
                </a:lnTo>
                <a:lnTo>
                  <a:pt x="1352" y="54"/>
                </a:lnTo>
                <a:lnTo>
                  <a:pt x="13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120" name="Freeform 43">
            <a:extLst>
              <a:ext uri="{FF2B5EF4-FFF2-40B4-BE49-F238E27FC236}">
                <a16:creationId xmlns="" xmlns:a16="http://schemas.microsoft.com/office/drawing/2014/main" id="{6A47E5E0-5D7D-496B-9A9B-EC60F713300E}"/>
              </a:ext>
            </a:extLst>
          </p:cNvPr>
          <p:cNvSpPr>
            <a:spLocks/>
          </p:cNvSpPr>
          <p:nvPr/>
        </p:nvSpPr>
        <p:spPr bwMode="auto">
          <a:xfrm>
            <a:off x="7582284" y="3119937"/>
            <a:ext cx="1050083" cy="908150"/>
          </a:xfrm>
          <a:custGeom>
            <a:avLst/>
            <a:gdLst>
              <a:gd name="T0" fmla="*/ 1894 w 1894"/>
              <a:gd name="T1" fmla="*/ 0 h 1456"/>
              <a:gd name="T2" fmla="*/ 552 w 1894"/>
              <a:gd name="T3" fmla="*/ 0 h 1456"/>
              <a:gd name="T4" fmla="*/ 552 w 1894"/>
              <a:gd name="T5" fmla="*/ 0 h 1456"/>
              <a:gd name="T6" fmla="*/ 542 w 1894"/>
              <a:gd name="T7" fmla="*/ 54 h 1456"/>
              <a:gd name="T8" fmla="*/ 530 w 1894"/>
              <a:gd name="T9" fmla="*/ 106 h 1456"/>
              <a:gd name="T10" fmla="*/ 512 w 1894"/>
              <a:gd name="T11" fmla="*/ 156 h 1456"/>
              <a:gd name="T12" fmla="*/ 490 w 1894"/>
              <a:gd name="T13" fmla="*/ 206 h 1456"/>
              <a:gd name="T14" fmla="*/ 466 w 1894"/>
              <a:gd name="T15" fmla="*/ 252 h 1456"/>
              <a:gd name="T16" fmla="*/ 438 w 1894"/>
              <a:gd name="T17" fmla="*/ 296 h 1456"/>
              <a:gd name="T18" fmla="*/ 406 w 1894"/>
              <a:gd name="T19" fmla="*/ 338 h 1456"/>
              <a:gd name="T20" fmla="*/ 370 w 1894"/>
              <a:gd name="T21" fmla="*/ 378 h 1456"/>
              <a:gd name="T22" fmla="*/ 332 w 1894"/>
              <a:gd name="T23" fmla="*/ 414 h 1456"/>
              <a:gd name="T24" fmla="*/ 292 w 1894"/>
              <a:gd name="T25" fmla="*/ 446 h 1456"/>
              <a:gd name="T26" fmla="*/ 248 w 1894"/>
              <a:gd name="T27" fmla="*/ 476 h 1456"/>
              <a:gd name="T28" fmla="*/ 204 w 1894"/>
              <a:gd name="T29" fmla="*/ 504 h 1456"/>
              <a:gd name="T30" fmla="*/ 156 w 1894"/>
              <a:gd name="T31" fmla="*/ 526 h 1456"/>
              <a:gd name="T32" fmla="*/ 106 w 1894"/>
              <a:gd name="T33" fmla="*/ 546 h 1456"/>
              <a:gd name="T34" fmla="*/ 54 w 1894"/>
              <a:gd name="T35" fmla="*/ 560 h 1456"/>
              <a:gd name="T36" fmla="*/ 0 w 1894"/>
              <a:gd name="T37" fmla="*/ 572 h 1456"/>
              <a:gd name="T38" fmla="*/ 0 w 1894"/>
              <a:gd name="T39" fmla="*/ 1456 h 1456"/>
              <a:gd name="T40" fmla="*/ 1894 w 1894"/>
              <a:gd name="T41" fmla="*/ 1456 h 1456"/>
              <a:gd name="T42" fmla="*/ 1894 w 1894"/>
              <a:gd name="T43"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1894" y="0"/>
                </a:moveTo>
                <a:lnTo>
                  <a:pt x="552" y="0"/>
                </a:lnTo>
                <a:lnTo>
                  <a:pt x="552" y="0"/>
                </a:lnTo>
                <a:lnTo>
                  <a:pt x="542" y="54"/>
                </a:lnTo>
                <a:lnTo>
                  <a:pt x="530" y="106"/>
                </a:lnTo>
                <a:lnTo>
                  <a:pt x="512" y="156"/>
                </a:lnTo>
                <a:lnTo>
                  <a:pt x="490" y="206"/>
                </a:lnTo>
                <a:lnTo>
                  <a:pt x="466" y="252"/>
                </a:lnTo>
                <a:lnTo>
                  <a:pt x="438" y="296"/>
                </a:lnTo>
                <a:lnTo>
                  <a:pt x="406" y="338"/>
                </a:lnTo>
                <a:lnTo>
                  <a:pt x="370" y="378"/>
                </a:lnTo>
                <a:lnTo>
                  <a:pt x="332" y="414"/>
                </a:lnTo>
                <a:lnTo>
                  <a:pt x="292" y="446"/>
                </a:lnTo>
                <a:lnTo>
                  <a:pt x="248" y="476"/>
                </a:lnTo>
                <a:lnTo>
                  <a:pt x="204" y="504"/>
                </a:lnTo>
                <a:lnTo>
                  <a:pt x="156" y="526"/>
                </a:lnTo>
                <a:lnTo>
                  <a:pt x="106" y="546"/>
                </a:lnTo>
                <a:lnTo>
                  <a:pt x="54" y="560"/>
                </a:lnTo>
                <a:lnTo>
                  <a:pt x="0" y="572"/>
                </a:lnTo>
                <a:lnTo>
                  <a:pt x="0" y="1456"/>
                </a:lnTo>
                <a:lnTo>
                  <a:pt x="1894" y="1456"/>
                </a:lnTo>
                <a:lnTo>
                  <a:pt x="1894" y="0"/>
                </a:lnTo>
                <a:close/>
              </a:path>
            </a:pathLst>
          </a:custGeom>
          <a:solidFill>
            <a:schemeClr val="tx1">
              <a:lumMod val="75000"/>
              <a:lumOff val="25000"/>
              <a:alpha val="20000"/>
            </a:schemeClr>
          </a:solidFill>
          <a:ln>
            <a:noFill/>
          </a:ln>
          <a:extLst/>
        </p:spPr>
        <p:txBody>
          <a:bodyPr vert="horz" wrap="square" lIns="91440" tIns="45720" rIns="91440" bIns="45720" numCol="1" anchor="t" anchorCtr="0" compatLnSpc="1">
            <a:prstTxWarp prst="textNoShape">
              <a:avLst/>
            </a:prstTxWarp>
          </a:bodyPr>
          <a:lstStyle/>
          <a:p>
            <a:endParaRPr lang="zh-CN" altLang="en-US" sz="700"/>
          </a:p>
        </p:txBody>
      </p:sp>
      <p:sp>
        <p:nvSpPr>
          <p:cNvPr id="121" name="Freeform 44">
            <a:extLst>
              <a:ext uri="{FF2B5EF4-FFF2-40B4-BE49-F238E27FC236}">
                <a16:creationId xmlns="" xmlns:a16="http://schemas.microsoft.com/office/drawing/2014/main" id="{47CB3632-5611-4F47-BAAD-10F2B2646CB9}"/>
              </a:ext>
            </a:extLst>
          </p:cNvPr>
          <p:cNvSpPr>
            <a:spLocks/>
          </p:cNvSpPr>
          <p:nvPr/>
        </p:nvSpPr>
        <p:spPr bwMode="auto">
          <a:xfrm>
            <a:off x="7582284" y="3119937"/>
            <a:ext cx="1050083" cy="908150"/>
          </a:xfrm>
          <a:custGeom>
            <a:avLst/>
            <a:gdLst>
              <a:gd name="T0" fmla="*/ 1894 w 1894"/>
              <a:gd name="T1" fmla="*/ 0 h 1456"/>
              <a:gd name="T2" fmla="*/ 552 w 1894"/>
              <a:gd name="T3" fmla="*/ 0 h 1456"/>
              <a:gd name="T4" fmla="*/ 552 w 1894"/>
              <a:gd name="T5" fmla="*/ 0 h 1456"/>
              <a:gd name="T6" fmla="*/ 542 w 1894"/>
              <a:gd name="T7" fmla="*/ 54 h 1456"/>
              <a:gd name="T8" fmla="*/ 530 w 1894"/>
              <a:gd name="T9" fmla="*/ 106 h 1456"/>
              <a:gd name="T10" fmla="*/ 512 w 1894"/>
              <a:gd name="T11" fmla="*/ 156 h 1456"/>
              <a:gd name="T12" fmla="*/ 490 w 1894"/>
              <a:gd name="T13" fmla="*/ 206 h 1456"/>
              <a:gd name="T14" fmla="*/ 466 w 1894"/>
              <a:gd name="T15" fmla="*/ 252 h 1456"/>
              <a:gd name="T16" fmla="*/ 438 w 1894"/>
              <a:gd name="T17" fmla="*/ 296 h 1456"/>
              <a:gd name="T18" fmla="*/ 406 w 1894"/>
              <a:gd name="T19" fmla="*/ 338 h 1456"/>
              <a:gd name="T20" fmla="*/ 370 w 1894"/>
              <a:gd name="T21" fmla="*/ 378 h 1456"/>
              <a:gd name="T22" fmla="*/ 332 w 1894"/>
              <a:gd name="T23" fmla="*/ 414 h 1456"/>
              <a:gd name="T24" fmla="*/ 292 w 1894"/>
              <a:gd name="T25" fmla="*/ 446 h 1456"/>
              <a:gd name="T26" fmla="*/ 248 w 1894"/>
              <a:gd name="T27" fmla="*/ 476 h 1456"/>
              <a:gd name="T28" fmla="*/ 204 w 1894"/>
              <a:gd name="T29" fmla="*/ 504 h 1456"/>
              <a:gd name="T30" fmla="*/ 156 w 1894"/>
              <a:gd name="T31" fmla="*/ 526 h 1456"/>
              <a:gd name="T32" fmla="*/ 106 w 1894"/>
              <a:gd name="T33" fmla="*/ 546 h 1456"/>
              <a:gd name="T34" fmla="*/ 54 w 1894"/>
              <a:gd name="T35" fmla="*/ 560 h 1456"/>
              <a:gd name="T36" fmla="*/ 0 w 1894"/>
              <a:gd name="T37" fmla="*/ 572 h 1456"/>
              <a:gd name="T38" fmla="*/ 0 w 1894"/>
              <a:gd name="T39" fmla="*/ 1456 h 1456"/>
              <a:gd name="T40" fmla="*/ 1894 w 1894"/>
              <a:gd name="T41" fmla="*/ 1456 h 1456"/>
              <a:gd name="T42" fmla="*/ 1894 w 1894"/>
              <a:gd name="T43" fmla="*/ 0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4" h="1456">
                <a:moveTo>
                  <a:pt x="1894" y="0"/>
                </a:moveTo>
                <a:lnTo>
                  <a:pt x="552" y="0"/>
                </a:lnTo>
                <a:lnTo>
                  <a:pt x="552" y="0"/>
                </a:lnTo>
                <a:lnTo>
                  <a:pt x="542" y="54"/>
                </a:lnTo>
                <a:lnTo>
                  <a:pt x="530" y="106"/>
                </a:lnTo>
                <a:lnTo>
                  <a:pt x="512" y="156"/>
                </a:lnTo>
                <a:lnTo>
                  <a:pt x="490" y="206"/>
                </a:lnTo>
                <a:lnTo>
                  <a:pt x="466" y="252"/>
                </a:lnTo>
                <a:lnTo>
                  <a:pt x="438" y="296"/>
                </a:lnTo>
                <a:lnTo>
                  <a:pt x="406" y="338"/>
                </a:lnTo>
                <a:lnTo>
                  <a:pt x="370" y="378"/>
                </a:lnTo>
                <a:lnTo>
                  <a:pt x="332" y="414"/>
                </a:lnTo>
                <a:lnTo>
                  <a:pt x="292" y="446"/>
                </a:lnTo>
                <a:lnTo>
                  <a:pt x="248" y="476"/>
                </a:lnTo>
                <a:lnTo>
                  <a:pt x="204" y="504"/>
                </a:lnTo>
                <a:lnTo>
                  <a:pt x="156" y="526"/>
                </a:lnTo>
                <a:lnTo>
                  <a:pt x="106" y="546"/>
                </a:lnTo>
                <a:lnTo>
                  <a:pt x="54" y="560"/>
                </a:lnTo>
                <a:lnTo>
                  <a:pt x="0" y="572"/>
                </a:lnTo>
                <a:lnTo>
                  <a:pt x="0" y="1456"/>
                </a:lnTo>
                <a:lnTo>
                  <a:pt x="1894" y="1456"/>
                </a:lnTo>
                <a:lnTo>
                  <a:pt x="18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700"/>
          </a:p>
        </p:txBody>
      </p:sp>
      <p:sp>
        <p:nvSpPr>
          <p:cNvPr id="122" name="Rectangle 45">
            <a:extLst>
              <a:ext uri="{FF2B5EF4-FFF2-40B4-BE49-F238E27FC236}">
                <a16:creationId xmlns="" xmlns:a16="http://schemas.microsoft.com/office/drawing/2014/main" id="{A699824F-3063-4FB0-B9B7-55ED9996D619}"/>
              </a:ext>
            </a:extLst>
          </p:cNvPr>
          <p:cNvSpPr>
            <a:spLocks noChangeArrowheads="1"/>
          </p:cNvSpPr>
          <p:nvPr/>
        </p:nvSpPr>
        <p:spPr bwMode="auto">
          <a:xfrm>
            <a:off x="6580496" y="2458845"/>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400" b="1" dirty="0">
                <a:latin typeface="微软雅黑" panose="020B0503020204020204" pitchFamily="34" charset="-122"/>
                <a:ea typeface="微软雅黑" panose="020B0503020204020204" pitchFamily="34" charset="-122"/>
              </a:rPr>
              <a:t>学科建设</a:t>
            </a:r>
            <a:endParaRPr lang="zh-CN" altLang="zh-CN" sz="900" dirty="0"/>
          </a:p>
        </p:txBody>
      </p:sp>
      <p:sp>
        <p:nvSpPr>
          <p:cNvPr id="123" name="Rectangle 46">
            <a:extLst>
              <a:ext uri="{FF2B5EF4-FFF2-40B4-BE49-F238E27FC236}">
                <a16:creationId xmlns="" xmlns:a16="http://schemas.microsoft.com/office/drawing/2014/main" id="{61EAC0CC-AA41-40E8-BB3A-D8F5544451D5}"/>
              </a:ext>
            </a:extLst>
          </p:cNvPr>
          <p:cNvSpPr>
            <a:spLocks noChangeArrowheads="1"/>
          </p:cNvSpPr>
          <p:nvPr/>
        </p:nvSpPr>
        <p:spPr bwMode="auto">
          <a:xfrm>
            <a:off x="7740352" y="2447556"/>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400" b="1" dirty="0">
                <a:latin typeface="微软雅黑" panose="020B0503020204020204" pitchFamily="34" charset="-122"/>
                <a:ea typeface="微软雅黑" panose="020B0503020204020204" pitchFamily="34" charset="-122"/>
              </a:rPr>
              <a:t>课程设计</a:t>
            </a:r>
            <a:endParaRPr lang="zh-CN" altLang="zh-CN" sz="900" dirty="0"/>
          </a:p>
        </p:txBody>
      </p:sp>
      <p:sp>
        <p:nvSpPr>
          <p:cNvPr id="124" name="Rectangle 47">
            <a:extLst>
              <a:ext uri="{FF2B5EF4-FFF2-40B4-BE49-F238E27FC236}">
                <a16:creationId xmlns="" xmlns:a16="http://schemas.microsoft.com/office/drawing/2014/main" id="{319A1801-8483-4504-9E56-A74123CE6993}"/>
              </a:ext>
            </a:extLst>
          </p:cNvPr>
          <p:cNvSpPr>
            <a:spLocks noChangeArrowheads="1"/>
          </p:cNvSpPr>
          <p:nvPr/>
        </p:nvSpPr>
        <p:spPr bwMode="auto">
          <a:xfrm>
            <a:off x="6588224" y="3459245"/>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400" b="1" dirty="0">
                <a:latin typeface="微软雅黑" panose="020B0503020204020204" pitchFamily="34" charset="-122"/>
                <a:ea typeface="微软雅黑" panose="020B0503020204020204" pitchFamily="34" charset="-122"/>
              </a:rPr>
              <a:t>教材设计</a:t>
            </a:r>
            <a:endParaRPr lang="zh-CN" altLang="zh-CN" sz="900" dirty="0"/>
          </a:p>
        </p:txBody>
      </p:sp>
      <p:sp>
        <p:nvSpPr>
          <p:cNvPr id="125" name="Rectangle 48">
            <a:extLst>
              <a:ext uri="{FF2B5EF4-FFF2-40B4-BE49-F238E27FC236}">
                <a16:creationId xmlns="" xmlns:a16="http://schemas.microsoft.com/office/drawing/2014/main" id="{8A69AC68-A624-4611-8851-D43A170A90B3}"/>
              </a:ext>
            </a:extLst>
          </p:cNvPr>
          <p:cNvSpPr>
            <a:spLocks noChangeArrowheads="1"/>
          </p:cNvSpPr>
          <p:nvPr/>
        </p:nvSpPr>
        <p:spPr bwMode="auto">
          <a:xfrm>
            <a:off x="7740352" y="3459245"/>
            <a:ext cx="718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zh-CN" sz="1400" b="1" dirty="0">
                <a:latin typeface="微软雅黑" panose="020B0503020204020204" pitchFamily="34" charset="-122"/>
                <a:ea typeface="微软雅黑" panose="020B0503020204020204" pitchFamily="34" charset="-122"/>
              </a:rPr>
              <a:t>教学计划</a:t>
            </a:r>
            <a:endParaRPr lang="zh-CN" altLang="zh-CN" sz="900" dirty="0"/>
          </a:p>
        </p:txBody>
      </p:sp>
      <p:pic>
        <p:nvPicPr>
          <p:cNvPr id="5169" name="Picture 49">
            <a:extLst>
              <a:ext uri="{FF2B5EF4-FFF2-40B4-BE49-F238E27FC236}">
                <a16:creationId xmlns="" xmlns:a16="http://schemas.microsoft.com/office/drawing/2014/main" id="{136E26B4-33BF-487A-85E9-6C7838AC26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350" y="1954810"/>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50">
            <a:extLst>
              <a:ext uri="{FF2B5EF4-FFF2-40B4-BE49-F238E27FC236}">
                <a16:creationId xmlns="" xmlns:a16="http://schemas.microsoft.com/office/drawing/2014/main" id="{21191B54-BF77-4385-8DF9-CCC261B58C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2986" y="1954810"/>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51">
            <a:extLst>
              <a:ext uri="{FF2B5EF4-FFF2-40B4-BE49-F238E27FC236}">
                <a16:creationId xmlns="" xmlns:a16="http://schemas.microsoft.com/office/drawing/2014/main" id="{EFC3692B-C9C2-42F2-9D7C-4239673250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50405" y="1954810"/>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52">
            <a:extLst>
              <a:ext uri="{FF2B5EF4-FFF2-40B4-BE49-F238E27FC236}">
                <a16:creationId xmlns="" xmlns:a16="http://schemas.microsoft.com/office/drawing/2014/main" id="{CFBC7A47-8FAB-4BDF-A812-4D5CF8639C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0405" y="3208506"/>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53">
            <a:extLst>
              <a:ext uri="{FF2B5EF4-FFF2-40B4-BE49-F238E27FC236}">
                <a16:creationId xmlns="" xmlns:a16="http://schemas.microsoft.com/office/drawing/2014/main" id="{2D2610EF-65A5-4117-B74B-4CEC172487C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3350" y="3208506"/>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54">
            <a:extLst>
              <a:ext uri="{FF2B5EF4-FFF2-40B4-BE49-F238E27FC236}">
                <a16:creationId xmlns="" xmlns:a16="http://schemas.microsoft.com/office/drawing/2014/main" id="{44411680-97CA-43B3-ABDD-79BCFE9C182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82986" y="3208506"/>
            <a:ext cx="1220846" cy="8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74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 xmlns:a16="http://schemas.microsoft.com/office/drawing/2014/main" id="{9EA9F9EB-8D6D-4036-B2BB-072ECDC5F428}"/>
              </a:ext>
            </a:extLst>
          </p:cNvPr>
          <p:cNvSpPr>
            <a:spLocks noGrp="1"/>
          </p:cNvSpPr>
          <p:nvPr>
            <p:ph type="title"/>
          </p:nvPr>
        </p:nvSpPr>
        <p:spPr>
          <a:xfrm>
            <a:off x="673806" y="171470"/>
            <a:ext cx="6856456" cy="584597"/>
          </a:xfrm>
        </p:spPr>
        <p:txBody>
          <a:bodyPr>
            <a:normAutofit fontScale="90000"/>
          </a:bodyPr>
          <a:lstStyle/>
          <a:p>
            <a:r>
              <a:rPr lang="zh-CN" altLang="en-US" sz="2800" dirty="0" smtClean="0">
                <a:solidFill>
                  <a:srgbClr val="E60012"/>
                </a:solidFill>
              </a:rPr>
              <a:t>服务人才培养 </a:t>
            </a:r>
            <a:r>
              <a:rPr lang="en-US" altLang="zh-CN" sz="2800" dirty="0" smtClean="0"/>
              <a:t>– </a:t>
            </a:r>
            <a:r>
              <a:rPr lang="zh-CN" altLang="en-US" sz="2800" dirty="0" smtClean="0"/>
              <a:t>大数据助力教学评估与优化</a:t>
            </a:r>
            <a:endParaRPr lang="zh-CN" altLang="en-US" sz="2800" dirty="0"/>
          </a:p>
        </p:txBody>
      </p:sp>
      <p:pic>
        <p:nvPicPr>
          <p:cNvPr id="4" name="图片 3"/>
          <p:cNvPicPr>
            <a:picLocks noChangeAspect="1"/>
          </p:cNvPicPr>
          <p:nvPr/>
        </p:nvPicPr>
        <p:blipFill rotWithShape="1">
          <a:blip r:embed="rId2"/>
          <a:srcRect t="6371"/>
          <a:stretch/>
        </p:blipFill>
        <p:spPr>
          <a:xfrm>
            <a:off x="611560" y="1281469"/>
            <a:ext cx="7900526" cy="2997594"/>
          </a:xfrm>
          <a:prstGeom prst="rect">
            <a:avLst/>
          </a:prstGeom>
        </p:spPr>
      </p:pic>
      <p:pic>
        <p:nvPicPr>
          <p:cNvPr id="5" name="图片 4"/>
          <p:cNvPicPr>
            <a:picLocks noChangeAspect="1"/>
          </p:cNvPicPr>
          <p:nvPr/>
        </p:nvPicPr>
        <p:blipFill>
          <a:blip r:embed="rId3"/>
          <a:stretch>
            <a:fillRect/>
          </a:stretch>
        </p:blipFill>
        <p:spPr>
          <a:xfrm>
            <a:off x="611560" y="1059582"/>
            <a:ext cx="7900526" cy="3648505"/>
          </a:xfrm>
          <a:prstGeom prst="rect">
            <a:avLst/>
          </a:prstGeom>
        </p:spPr>
      </p:pic>
      <p:pic>
        <p:nvPicPr>
          <p:cNvPr id="6" name="图片 5"/>
          <p:cNvPicPr>
            <a:picLocks noChangeAspect="1"/>
          </p:cNvPicPr>
          <p:nvPr/>
        </p:nvPicPr>
        <p:blipFill>
          <a:blip r:embed="rId4"/>
          <a:stretch>
            <a:fillRect/>
          </a:stretch>
        </p:blipFill>
        <p:spPr>
          <a:xfrm>
            <a:off x="611560" y="987574"/>
            <a:ext cx="7900526" cy="3765312"/>
          </a:xfrm>
          <a:prstGeom prst="rect">
            <a:avLst/>
          </a:prstGeom>
        </p:spPr>
      </p:pic>
      <p:pic>
        <p:nvPicPr>
          <p:cNvPr id="7" name="图片 6"/>
          <p:cNvPicPr>
            <a:picLocks noChangeAspect="1"/>
          </p:cNvPicPr>
          <p:nvPr/>
        </p:nvPicPr>
        <p:blipFill>
          <a:blip r:embed="rId5"/>
          <a:stretch>
            <a:fillRect/>
          </a:stretch>
        </p:blipFill>
        <p:spPr>
          <a:xfrm>
            <a:off x="216080" y="916694"/>
            <a:ext cx="8738668" cy="3888431"/>
          </a:xfrm>
          <a:prstGeom prst="rect">
            <a:avLst/>
          </a:prstGeom>
        </p:spPr>
      </p:pic>
    </p:spTree>
    <p:extLst>
      <p:ext uri="{BB962C8B-B14F-4D97-AF65-F5344CB8AC3E}">
        <p14:creationId xmlns:p14="http://schemas.microsoft.com/office/powerpoint/2010/main" val="395360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4">
            <a:extLst>
              <a:ext uri="{FF2B5EF4-FFF2-40B4-BE49-F238E27FC236}">
                <a16:creationId xmlns="" xmlns:a16="http://schemas.microsoft.com/office/drawing/2014/main" id="{17736D4D-5FDB-4161-B3BB-41537EAA84C1}"/>
              </a:ext>
            </a:extLst>
          </p:cNvPr>
          <p:cNvGrpSpPr>
            <a:grpSpLocks noChangeAspect="1"/>
          </p:cNvGrpSpPr>
          <p:nvPr/>
        </p:nvGrpSpPr>
        <p:grpSpPr bwMode="auto">
          <a:xfrm>
            <a:off x="428420" y="1526090"/>
            <a:ext cx="5482268" cy="3140761"/>
            <a:chOff x="850" y="2487"/>
            <a:chExt cx="10877" cy="5539"/>
          </a:xfrm>
        </p:grpSpPr>
        <p:pic>
          <p:nvPicPr>
            <p:cNvPr id="6149" name="Picture 5">
              <a:extLst>
                <a:ext uri="{FF2B5EF4-FFF2-40B4-BE49-F238E27FC236}">
                  <a16:creationId xmlns="" xmlns:a16="http://schemas.microsoft.com/office/drawing/2014/main" id="{FE840B6C-03DE-4686-B084-48A7A6E464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V="1">
              <a:off x="872" y="2487"/>
              <a:ext cx="5278" cy="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 xmlns:a16="http://schemas.microsoft.com/office/drawing/2014/main" id="{FC793ED2-240F-43A6-B502-D6472D4323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V="1">
              <a:off x="851" y="5386"/>
              <a:ext cx="5278"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Freeform 7">
              <a:extLst>
                <a:ext uri="{FF2B5EF4-FFF2-40B4-BE49-F238E27FC236}">
                  <a16:creationId xmlns="" xmlns:a16="http://schemas.microsoft.com/office/drawing/2014/main" id="{F9B28A27-2C1E-4F49-AA99-6878BC8B96A6}"/>
                </a:ext>
              </a:extLst>
            </p:cNvPr>
            <p:cNvSpPr>
              <a:spLocks noEditPoints="1"/>
            </p:cNvSpPr>
            <p:nvPr/>
          </p:nvSpPr>
          <p:spPr bwMode="auto">
            <a:xfrm>
              <a:off x="6451" y="2488"/>
              <a:ext cx="5276" cy="5537"/>
            </a:xfrm>
            <a:prstGeom prst="rect">
              <a:avLst/>
            </a:prstGeom>
            <a:solidFill>
              <a:schemeClr val="tx1">
                <a:lumMod val="25000"/>
                <a:lumOff val="75000"/>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dirty="0"/>
            </a:p>
          </p:txBody>
        </p:sp>
        <p:sp>
          <p:nvSpPr>
            <p:cNvPr id="62" name="Freeform 8">
              <a:extLst>
                <a:ext uri="{FF2B5EF4-FFF2-40B4-BE49-F238E27FC236}">
                  <a16:creationId xmlns="" xmlns:a16="http://schemas.microsoft.com/office/drawing/2014/main" id="{2175DBF9-0641-4B00-A6C5-F431B98029BB}"/>
                </a:ext>
              </a:extLst>
            </p:cNvPr>
            <p:cNvSpPr>
              <a:spLocks noEditPoints="1"/>
            </p:cNvSpPr>
            <p:nvPr/>
          </p:nvSpPr>
          <p:spPr bwMode="auto">
            <a:xfrm>
              <a:off x="6451" y="2488"/>
              <a:ext cx="5276" cy="5537"/>
            </a:xfrm>
            <a:custGeom>
              <a:avLst/>
              <a:gdLst>
                <a:gd name="T0" fmla="*/ 338 w 5276"/>
                <a:gd name="T1" fmla="*/ 5277 h 5537"/>
                <a:gd name="T2" fmla="*/ 338 w 5276"/>
                <a:gd name="T3" fmla="*/ 4361 h 5537"/>
                <a:gd name="T4" fmla="*/ 4940 w 5276"/>
                <a:gd name="T5" fmla="*/ 4361 h 5537"/>
                <a:gd name="T6" fmla="*/ 4940 w 5276"/>
                <a:gd name="T7" fmla="*/ 5277 h 5537"/>
                <a:gd name="T8" fmla="*/ 338 w 5276"/>
                <a:gd name="T9" fmla="*/ 5277 h 5537"/>
                <a:gd name="T10" fmla="*/ 338 w 5276"/>
                <a:gd name="T11" fmla="*/ 4131 h 5537"/>
                <a:gd name="T12" fmla="*/ 338 w 5276"/>
                <a:gd name="T13" fmla="*/ 3218 h 5537"/>
                <a:gd name="T14" fmla="*/ 4940 w 5276"/>
                <a:gd name="T15" fmla="*/ 3218 h 5537"/>
                <a:gd name="T16" fmla="*/ 4940 w 5276"/>
                <a:gd name="T17" fmla="*/ 4131 h 5537"/>
                <a:gd name="T18" fmla="*/ 338 w 5276"/>
                <a:gd name="T19" fmla="*/ 4131 h 5537"/>
                <a:gd name="T20" fmla="*/ 338 w 5276"/>
                <a:gd name="T21" fmla="*/ 2985 h 5537"/>
                <a:gd name="T22" fmla="*/ 338 w 5276"/>
                <a:gd name="T23" fmla="*/ 2072 h 5537"/>
                <a:gd name="T24" fmla="*/ 4940 w 5276"/>
                <a:gd name="T25" fmla="*/ 2072 h 5537"/>
                <a:gd name="T26" fmla="*/ 4940 w 5276"/>
                <a:gd name="T27" fmla="*/ 2985 h 5537"/>
                <a:gd name="T28" fmla="*/ 338 w 5276"/>
                <a:gd name="T29" fmla="*/ 2985 h 5537"/>
                <a:gd name="T30" fmla="*/ 338 w 5276"/>
                <a:gd name="T31" fmla="*/ 1839 h 5537"/>
                <a:gd name="T32" fmla="*/ 338 w 5276"/>
                <a:gd name="T33" fmla="*/ 926 h 5537"/>
                <a:gd name="T34" fmla="*/ 4940 w 5276"/>
                <a:gd name="T35" fmla="*/ 926 h 5537"/>
                <a:gd name="T36" fmla="*/ 4940 w 5276"/>
                <a:gd name="T37" fmla="*/ 1839 h 5537"/>
                <a:gd name="T38" fmla="*/ 338 w 5276"/>
                <a:gd name="T39" fmla="*/ 1839 h 5537"/>
                <a:gd name="T40" fmla="*/ 5276 w 5276"/>
                <a:gd name="T41" fmla="*/ 0 h 5537"/>
                <a:gd name="T42" fmla="*/ 0 w 5276"/>
                <a:gd name="T43" fmla="*/ 0 h 5537"/>
                <a:gd name="T44" fmla="*/ 0 w 5276"/>
                <a:gd name="T45" fmla="*/ 5537 h 5537"/>
                <a:gd name="T46" fmla="*/ 5276 w 5276"/>
                <a:gd name="T47" fmla="*/ 5537 h 5537"/>
                <a:gd name="T48" fmla="*/ 5276 w 5276"/>
                <a:gd name="T49" fmla="*/ 0 h 5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76" h="5537">
                  <a:moveTo>
                    <a:pt x="338" y="5277"/>
                  </a:moveTo>
                  <a:lnTo>
                    <a:pt x="338" y="4361"/>
                  </a:lnTo>
                  <a:lnTo>
                    <a:pt x="4940" y="4361"/>
                  </a:lnTo>
                  <a:lnTo>
                    <a:pt x="4940" y="5277"/>
                  </a:lnTo>
                  <a:lnTo>
                    <a:pt x="338" y="5277"/>
                  </a:lnTo>
                  <a:moveTo>
                    <a:pt x="338" y="4131"/>
                  </a:moveTo>
                  <a:lnTo>
                    <a:pt x="338" y="3218"/>
                  </a:lnTo>
                  <a:lnTo>
                    <a:pt x="4940" y="3218"/>
                  </a:lnTo>
                  <a:lnTo>
                    <a:pt x="4940" y="4131"/>
                  </a:lnTo>
                  <a:lnTo>
                    <a:pt x="338" y="4131"/>
                  </a:lnTo>
                  <a:moveTo>
                    <a:pt x="338" y="2985"/>
                  </a:moveTo>
                  <a:lnTo>
                    <a:pt x="338" y="2072"/>
                  </a:lnTo>
                  <a:lnTo>
                    <a:pt x="4940" y="2072"/>
                  </a:lnTo>
                  <a:lnTo>
                    <a:pt x="4940" y="2985"/>
                  </a:lnTo>
                  <a:lnTo>
                    <a:pt x="338" y="2985"/>
                  </a:lnTo>
                  <a:moveTo>
                    <a:pt x="338" y="1839"/>
                  </a:moveTo>
                  <a:lnTo>
                    <a:pt x="338" y="926"/>
                  </a:lnTo>
                  <a:lnTo>
                    <a:pt x="4940" y="926"/>
                  </a:lnTo>
                  <a:lnTo>
                    <a:pt x="4940" y="1839"/>
                  </a:lnTo>
                  <a:lnTo>
                    <a:pt x="338" y="1839"/>
                  </a:lnTo>
                  <a:moveTo>
                    <a:pt x="5276" y="0"/>
                  </a:moveTo>
                  <a:lnTo>
                    <a:pt x="0" y="0"/>
                  </a:lnTo>
                  <a:lnTo>
                    <a:pt x="0" y="5537"/>
                  </a:lnTo>
                  <a:lnTo>
                    <a:pt x="5276" y="5537"/>
                  </a:lnTo>
                  <a:lnTo>
                    <a:pt x="5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3" name="Rectangle 9">
              <a:extLst>
                <a:ext uri="{FF2B5EF4-FFF2-40B4-BE49-F238E27FC236}">
                  <a16:creationId xmlns="" xmlns:a16="http://schemas.microsoft.com/office/drawing/2014/main" id="{89A05368-415B-4D37-A472-63EEB9C92BDC}"/>
                </a:ext>
              </a:extLst>
            </p:cNvPr>
            <p:cNvSpPr>
              <a:spLocks noChangeArrowheads="1"/>
            </p:cNvSpPr>
            <p:nvPr/>
          </p:nvSpPr>
          <p:spPr bwMode="auto">
            <a:xfrm>
              <a:off x="8089" y="2677"/>
              <a:ext cx="2099"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650" b="1" dirty="0">
                  <a:latin typeface="微软雅黑" panose="020B0503020204020204" pitchFamily="34" charset="-122"/>
                  <a:ea typeface="微软雅黑" panose="020B0503020204020204" pitchFamily="34" charset="-122"/>
                </a:rPr>
                <a:t>困难与诉求</a:t>
              </a:r>
              <a:endParaRPr lang="zh-CN" altLang="zh-CN" sz="600" dirty="0"/>
            </a:p>
          </p:txBody>
        </p:sp>
        <p:sp>
          <p:nvSpPr>
            <p:cNvPr id="6144" name="Rectangle 10">
              <a:extLst>
                <a:ext uri="{FF2B5EF4-FFF2-40B4-BE49-F238E27FC236}">
                  <a16:creationId xmlns="" xmlns:a16="http://schemas.microsoft.com/office/drawing/2014/main" id="{502276DD-23B0-49B3-B30B-4DE2239E8303}"/>
                </a:ext>
              </a:extLst>
            </p:cNvPr>
            <p:cNvSpPr>
              <a:spLocks noChangeArrowheads="1"/>
            </p:cNvSpPr>
            <p:nvPr/>
          </p:nvSpPr>
          <p:spPr bwMode="auto">
            <a:xfrm>
              <a:off x="6789" y="3414"/>
              <a:ext cx="4602" cy="913"/>
            </a:xfrm>
            <a:prstGeom prst="rect">
              <a:avLst/>
            </a:prstGeom>
            <a:solidFill>
              <a:schemeClr val="tx1">
                <a:lumMod val="75000"/>
                <a:lumOff val="25000"/>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45" name="Rectangle 11">
              <a:extLst>
                <a:ext uri="{FF2B5EF4-FFF2-40B4-BE49-F238E27FC236}">
                  <a16:creationId xmlns="" xmlns:a16="http://schemas.microsoft.com/office/drawing/2014/main" id="{CCC7D41A-1690-40BA-8847-4A3CC06C2DB3}"/>
                </a:ext>
              </a:extLst>
            </p:cNvPr>
            <p:cNvSpPr>
              <a:spLocks noChangeArrowheads="1"/>
            </p:cNvSpPr>
            <p:nvPr/>
          </p:nvSpPr>
          <p:spPr bwMode="auto">
            <a:xfrm>
              <a:off x="6789" y="3414"/>
              <a:ext cx="4602"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46" name="Rectangle 12">
              <a:extLst>
                <a:ext uri="{FF2B5EF4-FFF2-40B4-BE49-F238E27FC236}">
                  <a16:creationId xmlns="" xmlns:a16="http://schemas.microsoft.com/office/drawing/2014/main" id="{02EEE853-D843-45D9-BE01-DEC945817FBC}"/>
                </a:ext>
              </a:extLst>
            </p:cNvPr>
            <p:cNvSpPr>
              <a:spLocks noChangeArrowheads="1"/>
            </p:cNvSpPr>
            <p:nvPr/>
          </p:nvSpPr>
          <p:spPr bwMode="auto">
            <a:xfrm>
              <a:off x="6789" y="4560"/>
              <a:ext cx="4602" cy="913"/>
            </a:xfrm>
            <a:prstGeom prst="rect">
              <a:avLst/>
            </a:prstGeom>
            <a:solidFill>
              <a:schemeClr val="tx1">
                <a:lumMod val="75000"/>
                <a:lumOff val="25000"/>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47" name="Rectangle 13">
              <a:extLst>
                <a:ext uri="{FF2B5EF4-FFF2-40B4-BE49-F238E27FC236}">
                  <a16:creationId xmlns="" xmlns:a16="http://schemas.microsoft.com/office/drawing/2014/main" id="{39692DF8-CAFE-478D-BD56-BFE9286A2DD4}"/>
                </a:ext>
              </a:extLst>
            </p:cNvPr>
            <p:cNvSpPr>
              <a:spLocks noChangeArrowheads="1"/>
            </p:cNvSpPr>
            <p:nvPr/>
          </p:nvSpPr>
          <p:spPr bwMode="auto">
            <a:xfrm>
              <a:off x="6789" y="4560"/>
              <a:ext cx="4602"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48" name="Rectangle 14">
              <a:extLst>
                <a:ext uri="{FF2B5EF4-FFF2-40B4-BE49-F238E27FC236}">
                  <a16:creationId xmlns="" xmlns:a16="http://schemas.microsoft.com/office/drawing/2014/main" id="{DEFE7A61-3A7E-4A70-BD98-77902050BC62}"/>
                </a:ext>
              </a:extLst>
            </p:cNvPr>
            <p:cNvSpPr>
              <a:spLocks noChangeArrowheads="1"/>
            </p:cNvSpPr>
            <p:nvPr/>
          </p:nvSpPr>
          <p:spPr bwMode="auto">
            <a:xfrm>
              <a:off x="6789" y="5706"/>
              <a:ext cx="4602" cy="913"/>
            </a:xfrm>
            <a:prstGeom prst="rect">
              <a:avLst/>
            </a:prstGeom>
            <a:solidFill>
              <a:schemeClr val="tx1">
                <a:lumMod val="75000"/>
                <a:lumOff val="25000"/>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51" name="Rectangle 15">
              <a:extLst>
                <a:ext uri="{FF2B5EF4-FFF2-40B4-BE49-F238E27FC236}">
                  <a16:creationId xmlns="" xmlns:a16="http://schemas.microsoft.com/office/drawing/2014/main" id="{96EE3013-3569-458F-B467-AE87736F16AC}"/>
                </a:ext>
              </a:extLst>
            </p:cNvPr>
            <p:cNvSpPr>
              <a:spLocks noChangeArrowheads="1"/>
            </p:cNvSpPr>
            <p:nvPr/>
          </p:nvSpPr>
          <p:spPr bwMode="auto">
            <a:xfrm>
              <a:off x="6789" y="5706"/>
              <a:ext cx="4602"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52" name="Rectangle 16">
              <a:extLst>
                <a:ext uri="{FF2B5EF4-FFF2-40B4-BE49-F238E27FC236}">
                  <a16:creationId xmlns="" xmlns:a16="http://schemas.microsoft.com/office/drawing/2014/main" id="{B1364592-61E5-431C-9462-509C6CDA8251}"/>
                </a:ext>
              </a:extLst>
            </p:cNvPr>
            <p:cNvSpPr>
              <a:spLocks noChangeArrowheads="1"/>
            </p:cNvSpPr>
            <p:nvPr/>
          </p:nvSpPr>
          <p:spPr bwMode="auto">
            <a:xfrm>
              <a:off x="6789" y="6849"/>
              <a:ext cx="4602" cy="916"/>
            </a:xfrm>
            <a:prstGeom prst="rect">
              <a:avLst/>
            </a:prstGeom>
            <a:solidFill>
              <a:schemeClr val="tx1">
                <a:lumMod val="75000"/>
                <a:lumOff val="25000"/>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53" name="Rectangle 17">
              <a:extLst>
                <a:ext uri="{FF2B5EF4-FFF2-40B4-BE49-F238E27FC236}">
                  <a16:creationId xmlns="" xmlns:a16="http://schemas.microsoft.com/office/drawing/2014/main" id="{1C4BBA1E-C9FC-4A14-9448-85D4D3F299AC}"/>
                </a:ext>
              </a:extLst>
            </p:cNvPr>
            <p:cNvSpPr>
              <a:spLocks noChangeArrowheads="1"/>
            </p:cNvSpPr>
            <p:nvPr/>
          </p:nvSpPr>
          <p:spPr bwMode="auto">
            <a:xfrm>
              <a:off x="6789" y="6849"/>
              <a:ext cx="4602"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54" name="Rectangle 18">
              <a:extLst>
                <a:ext uri="{FF2B5EF4-FFF2-40B4-BE49-F238E27FC236}">
                  <a16:creationId xmlns="" xmlns:a16="http://schemas.microsoft.com/office/drawing/2014/main" id="{44BD73C7-1550-45DB-ADA7-B3F5F15AA891}"/>
                </a:ext>
              </a:extLst>
            </p:cNvPr>
            <p:cNvSpPr>
              <a:spLocks noChangeArrowheads="1"/>
            </p:cNvSpPr>
            <p:nvPr/>
          </p:nvSpPr>
          <p:spPr bwMode="auto">
            <a:xfrm>
              <a:off x="7404" y="3682"/>
              <a:ext cx="3553"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dirty="0">
                  <a:latin typeface="微软雅黑" panose="020B0503020204020204" pitchFamily="34" charset="-122"/>
                  <a:ea typeface="微软雅黑" panose="020B0503020204020204" pitchFamily="34" charset="-122"/>
                </a:rPr>
                <a:t>缺乏课题/实践所需要的IT资源</a:t>
              </a:r>
              <a:endParaRPr lang="zh-CN" altLang="zh-CN" sz="600" dirty="0"/>
            </a:p>
          </p:txBody>
        </p:sp>
        <p:sp>
          <p:nvSpPr>
            <p:cNvPr id="6155" name="Rectangle 19">
              <a:extLst>
                <a:ext uri="{FF2B5EF4-FFF2-40B4-BE49-F238E27FC236}">
                  <a16:creationId xmlns="" xmlns:a16="http://schemas.microsoft.com/office/drawing/2014/main" id="{2677D200-6A88-44E8-918E-3DFE3B34605E}"/>
                </a:ext>
              </a:extLst>
            </p:cNvPr>
            <p:cNvSpPr>
              <a:spLocks noChangeArrowheads="1"/>
            </p:cNvSpPr>
            <p:nvPr/>
          </p:nvSpPr>
          <p:spPr bwMode="auto">
            <a:xfrm>
              <a:off x="7695" y="4828"/>
              <a:ext cx="293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dirty="0">
                  <a:latin typeface="微软雅黑" panose="020B0503020204020204" pitchFamily="34" charset="-122"/>
                  <a:ea typeface="微软雅黑" panose="020B0503020204020204" pitchFamily="34" charset="-122"/>
                </a:rPr>
                <a:t>低成本、便利化、开放式</a:t>
              </a:r>
              <a:endParaRPr lang="zh-CN" altLang="zh-CN" sz="600" dirty="0"/>
            </a:p>
          </p:txBody>
        </p:sp>
        <p:sp>
          <p:nvSpPr>
            <p:cNvPr id="6156" name="Rectangle 20">
              <a:extLst>
                <a:ext uri="{FF2B5EF4-FFF2-40B4-BE49-F238E27FC236}">
                  <a16:creationId xmlns="" xmlns:a16="http://schemas.microsoft.com/office/drawing/2014/main" id="{52E0881C-3D2A-40B9-9A0B-3078093B5C7C}"/>
                </a:ext>
              </a:extLst>
            </p:cNvPr>
            <p:cNvSpPr>
              <a:spLocks noChangeArrowheads="1"/>
            </p:cNvSpPr>
            <p:nvPr/>
          </p:nvSpPr>
          <p:spPr bwMode="auto">
            <a:xfrm>
              <a:off x="8075" y="5974"/>
              <a:ext cx="213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dirty="0">
                  <a:latin typeface="微软雅黑" panose="020B0503020204020204" pitchFamily="34" charset="-122"/>
                  <a:ea typeface="微软雅黑" panose="020B0503020204020204" pitchFamily="34" charset="-122"/>
                </a:rPr>
                <a:t>降低创新创业门槛</a:t>
              </a:r>
              <a:endParaRPr lang="zh-CN" altLang="zh-CN" sz="600" dirty="0"/>
            </a:p>
          </p:txBody>
        </p:sp>
        <p:sp>
          <p:nvSpPr>
            <p:cNvPr id="6157" name="Rectangle 21">
              <a:extLst>
                <a:ext uri="{FF2B5EF4-FFF2-40B4-BE49-F238E27FC236}">
                  <a16:creationId xmlns="" xmlns:a16="http://schemas.microsoft.com/office/drawing/2014/main" id="{0815C68E-2548-4911-972E-EDC2AEFE4568}"/>
                </a:ext>
              </a:extLst>
            </p:cNvPr>
            <p:cNvSpPr>
              <a:spLocks noChangeArrowheads="1"/>
            </p:cNvSpPr>
            <p:nvPr/>
          </p:nvSpPr>
          <p:spPr bwMode="auto">
            <a:xfrm>
              <a:off x="7822" y="6905"/>
              <a:ext cx="2672"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dirty="0">
                  <a:latin typeface="微软雅黑" panose="020B0503020204020204" pitchFamily="34" charset="-122"/>
                  <a:ea typeface="微软雅黑" panose="020B0503020204020204" pitchFamily="34" charset="-122"/>
                </a:rPr>
                <a:t>工作空间、网络空间、</a:t>
              </a:r>
              <a:endParaRPr lang="zh-CN" altLang="zh-CN" sz="600" dirty="0"/>
            </a:p>
          </p:txBody>
        </p:sp>
        <p:sp>
          <p:nvSpPr>
            <p:cNvPr id="6158" name="Rectangle 22">
              <a:extLst>
                <a:ext uri="{FF2B5EF4-FFF2-40B4-BE49-F238E27FC236}">
                  <a16:creationId xmlns="" xmlns:a16="http://schemas.microsoft.com/office/drawing/2014/main" id="{49DE477B-83E4-4C0F-900A-CB0EFBC55C87}"/>
                </a:ext>
              </a:extLst>
            </p:cNvPr>
            <p:cNvSpPr>
              <a:spLocks noChangeArrowheads="1"/>
            </p:cNvSpPr>
            <p:nvPr/>
          </p:nvSpPr>
          <p:spPr bwMode="auto">
            <a:xfrm>
              <a:off x="7695" y="7334"/>
              <a:ext cx="293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dirty="0">
                  <a:latin typeface="微软雅黑" panose="020B0503020204020204" pitchFamily="34" charset="-122"/>
                  <a:ea typeface="微软雅黑" panose="020B0503020204020204" pitchFamily="34" charset="-122"/>
                </a:rPr>
                <a:t>社交空间、资源共享空间</a:t>
              </a:r>
              <a:endParaRPr lang="zh-CN" altLang="zh-CN" sz="600" dirty="0"/>
            </a:p>
          </p:txBody>
        </p:sp>
        <p:sp>
          <p:nvSpPr>
            <p:cNvPr id="6159" name="Freeform 25">
              <a:extLst>
                <a:ext uri="{FF2B5EF4-FFF2-40B4-BE49-F238E27FC236}">
                  <a16:creationId xmlns="" xmlns:a16="http://schemas.microsoft.com/office/drawing/2014/main" id="{9B084F76-0223-4A11-A490-9E85062FE075}"/>
                </a:ext>
              </a:extLst>
            </p:cNvPr>
            <p:cNvSpPr>
              <a:spLocks noEditPoints="1"/>
            </p:cNvSpPr>
            <p:nvPr/>
          </p:nvSpPr>
          <p:spPr bwMode="auto">
            <a:xfrm>
              <a:off x="852" y="6183"/>
              <a:ext cx="5276" cy="1047"/>
            </a:xfrm>
            <a:custGeom>
              <a:avLst/>
              <a:gdLst>
                <a:gd name="T0" fmla="*/ 0 w 5276"/>
                <a:gd name="T1" fmla="*/ 0 h 1047"/>
                <a:gd name="T2" fmla="*/ 0 w 5276"/>
                <a:gd name="T3" fmla="*/ 0 h 1047"/>
                <a:gd name="T4" fmla="*/ 0 w 5276"/>
                <a:gd name="T5" fmla="*/ 1047 h 1047"/>
                <a:gd name="T6" fmla="*/ 0 w 5276"/>
                <a:gd name="T7" fmla="*/ 1047 h 1047"/>
                <a:gd name="T8" fmla="*/ 0 w 5276"/>
                <a:gd name="T9" fmla="*/ 0 h 1047"/>
                <a:gd name="T10" fmla="*/ 5276 w 5276"/>
                <a:gd name="T11" fmla="*/ 0 h 1047"/>
                <a:gd name="T12" fmla="*/ 5276 w 5276"/>
                <a:gd name="T13" fmla="*/ 0 h 1047"/>
                <a:gd name="T14" fmla="*/ 5276 w 5276"/>
                <a:gd name="T15" fmla="*/ 1047 h 1047"/>
                <a:gd name="T16" fmla="*/ 5276 w 5276"/>
                <a:gd name="T17" fmla="*/ 1047 h 1047"/>
                <a:gd name="T18" fmla="*/ 5276 w 527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6" h="1047">
                  <a:moveTo>
                    <a:pt x="0" y="0"/>
                  </a:moveTo>
                  <a:lnTo>
                    <a:pt x="0" y="0"/>
                  </a:lnTo>
                  <a:lnTo>
                    <a:pt x="0" y="1047"/>
                  </a:lnTo>
                  <a:lnTo>
                    <a:pt x="0" y="1047"/>
                  </a:lnTo>
                  <a:lnTo>
                    <a:pt x="0" y="0"/>
                  </a:lnTo>
                  <a:close/>
                  <a:moveTo>
                    <a:pt x="5276" y="0"/>
                  </a:moveTo>
                  <a:lnTo>
                    <a:pt x="5276" y="0"/>
                  </a:lnTo>
                  <a:lnTo>
                    <a:pt x="5276" y="1047"/>
                  </a:lnTo>
                  <a:lnTo>
                    <a:pt x="5276" y="1047"/>
                  </a:lnTo>
                  <a:lnTo>
                    <a:pt x="5276"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60" name="Freeform 26">
              <a:extLst>
                <a:ext uri="{FF2B5EF4-FFF2-40B4-BE49-F238E27FC236}">
                  <a16:creationId xmlns="" xmlns:a16="http://schemas.microsoft.com/office/drawing/2014/main" id="{32C4196A-B508-44A8-A4A9-E968923CC420}"/>
                </a:ext>
              </a:extLst>
            </p:cNvPr>
            <p:cNvSpPr>
              <a:spLocks noEditPoints="1"/>
            </p:cNvSpPr>
            <p:nvPr/>
          </p:nvSpPr>
          <p:spPr bwMode="auto">
            <a:xfrm>
              <a:off x="852" y="6183"/>
              <a:ext cx="5276" cy="1047"/>
            </a:xfrm>
            <a:custGeom>
              <a:avLst/>
              <a:gdLst>
                <a:gd name="T0" fmla="*/ 0 w 5276"/>
                <a:gd name="T1" fmla="*/ 0 h 1047"/>
                <a:gd name="T2" fmla="*/ 0 w 5276"/>
                <a:gd name="T3" fmla="*/ 0 h 1047"/>
                <a:gd name="T4" fmla="*/ 0 w 5276"/>
                <a:gd name="T5" fmla="*/ 1047 h 1047"/>
                <a:gd name="T6" fmla="*/ 0 w 5276"/>
                <a:gd name="T7" fmla="*/ 1047 h 1047"/>
                <a:gd name="T8" fmla="*/ 0 w 5276"/>
                <a:gd name="T9" fmla="*/ 0 h 1047"/>
                <a:gd name="T10" fmla="*/ 5276 w 5276"/>
                <a:gd name="T11" fmla="*/ 0 h 1047"/>
                <a:gd name="T12" fmla="*/ 5276 w 5276"/>
                <a:gd name="T13" fmla="*/ 0 h 1047"/>
                <a:gd name="T14" fmla="*/ 5276 w 5276"/>
                <a:gd name="T15" fmla="*/ 1047 h 1047"/>
                <a:gd name="T16" fmla="*/ 5276 w 5276"/>
                <a:gd name="T17" fmla="*/ 1047 h 1047"/>
                <a:gd name="T18" fmla="*/ 5276 w 527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6" h="1047">
                  <a:moveTo>
                    <a:pt x="0" y="0"/>
                  </a:moveTo>
                  <a:lnTo>
                    <a:pt x="0" y="0"/>
                  </a:lnTo>
                  <a:lnTo>
                    <a:pt x="0" y="1047"/>
                  </a:lnTo>
                  <a:lnTo>
                    <a:pt x="0" y="1047"/>
                  </a:lnTo>
                  <a:lnTo>
                    <a:pt x="0" y="0"/>
                  </a:lnTo>
                  <a:moveTo>
                    <a:pt x="5276" y="0"/>
                  </a:moveTo>
                  <a:lnTo>
                    <a:pt x="5276" y="0"/>
                  </a:lnTo>
                  <a:lnTo>
                    <a:pt x="5276" y="1047"/>
                  </a:lnTo>
                  <a:lnTo>
                    <a:pt x="5276" y="1047"/>
                  </a:lnTo>
                  <a:lnTo>
                    <a:pt x="5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161" name="Rectangle 29">
              <a:extLst>
                <a:ext uri="{FF2B5EF4-FFF2-40B4-BE49-F238E27FC236}">
                  <a16:creationId xmlns="" xmlns:a16="http://schemas.microsoft.com/office/drawing/2014/main" id="{3FF7348F-1A1B-4BF3-AB25-E9517B55652A}"/>
                </a:ext>
              </a:extLst>
            </p:cNvPr>
            <p:cNvSpPr>
              <a:spLocks noChangeArrowheads="1"/>
            </p:cNvSpPr>
            <p:nvPr/>
          </p:nvSpPr>
          <p:spPr bwMode="auto">
            <a:xfrm>
              <a:off x="872" y="3464"/>
              <a:ext cx="5278" cy="863"/>
            </a:xfrm>
            <a:prstGeom prst="rect">
              <a:avLst/>
            </a:prstGeom>
            <a:solidFill>
              <a:srgbClr val="000000">
                <a:alpha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1"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b="1" dirty="0">
                  <a:solidFill>
                    <a:srgbClr val="FFFFFF"/>
                  </a:solidFill>
                  <a:latin typeface="微软雅黑" panose="020B0503020204020204" pitchFamily="34" charset="-122"/>
                  <a:ea typeface="微软雅黑" panose="020B0503020204020204" pitchFamily="34" charset="-122"/>
                </a:rPr>
                <a:t>导师/研究生承接科研课题</a:t>
              </a:r>
              <a:endParaRPr lang="zh-CN" altLang="zh-CN" sz="600" b="1" dirty="0"/>
            </a:p>
          </p:txBody>
        </p:sp>
        <p:sp>
          <p:nvSpPr>
            <p:cNvPr id="6162" name="Rectangle 30">
              <a:extLst>
                <a:ext uri="{FF2B5EF4-FFF2-40B4-BE49-F238E27FC236}">
                  <a16:creationId xmlns="" xmlns:a16="http://schemas.microsoft.com/office/drawing/2014/main" id="{F02CE049-40C5-4766-9910-F78D7CF0BDAB}"/>
                </a:ext>
              </a:extLst>
            </p:cNvPr>
            <p:cNvSpPr>
              <a:spLocks noChangeArrowheads="1"/>
            </p:cNvSpPr>
            <p:nvPr/>
          </p:nvSpPr>
          <p:spPr bwMode="auto">
            <a:xfrm>
              <a:off x="850" y="6361"/>
              <a:ext cx="5278" cy="863"/>
            </a:xfrm>
            <a:prstGeom prst="rect">
              <a:avLst/>
            </a:prstGeom>
            <a:solidFill>
              <a:srgbClr val="000000">
                <a:alpha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1"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b="1">
                  <a:solidFill>
                    <a:srgbClr val="FFFFFF"/>
                  </a:solidFill>
                  <a:latin typeface="微软雅黑" panose="020B0503020204020204" pitchFamily="34" charset="-122"/>
                  <a:ea typeface="微软雅黑" panose="020B0503020204020204" pitchFamily="34" charset="-122"/>
                </a:rPr>
                <a:t>学生自主创新实验和创业</a:t>
              </a:r>
              <a:endParaRPr lang="zh-CN" altLang="zh-CN" sz="600" b="1"/>
            </a:p>
          </p:txBody>
        </p:sp>
      </p:grpSp>
      <p:grpSp>
        <p:nvGrpSpPr>
          <p:cNvPr id="21" name="组合 20">
            <a:extLst>
              <a:ext uri="{FF2B5EF4-FFF2-40B4-BE49-F238E27FC236}">
                <a16:creationId xmlns="" xmlns:a16="http://schemas.microsoft.com/office/drawing/2014/main" id="{11E3EBE1-AA2D-424A-BF2D-5CE283FA5FE2}"/>
              </a:ext>
            </a:extLst>
          </p:cNvPr>
          <p:cNvGrpSpPr/>
          <p:nvPr/>
        </p:nvGrpSpPr>
        <p:grpSpPr>
          <a:xfrm>
            <a:off x="6081049" y="1526090"/>
            <a:ext cx="2584436" cy="3140194"/>
            <a:chOff x="19153188" y="4272580"/>
            <a:chExt cx="8140077" cy="8791574"/>
          </a:xfrm>
        </p:grpSpPr>
        <p:pic>
          <p:nvPicPr>
            <p:cNvPr id="43" name="图片 42">
              <a:extLst>
                <a:ext uri="{FF2B5EF4-FFF2-40B4-BE49-F238E27FC236}">
                  <a16:creationId xmlns="" xmlns:a16="http://schemas.microsoft.com/office/drawing/2014/main" id="{B037B402-DF81-421E-8676-2FD208589E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53188" y="4272580"/>
              <a:ext cx="8140077" cy="8791574"/>
            </a:xfrm>
            <a:prstGeom prst="rect">
              <a:avLst/>
            </a:prstGeom>
          </p:spPr>
        </p:pic>
        <p:pic>
          <p:nvPicPr>
            <p:cNvPr id="20" name="图片 19">
              <a:extLst>
                <a:ext uri="{FF2B5EF4-FFF2-40B4-BE49-F238E27FC236}">
                  <a16:creationId xmlns="" xmlns:a16="http://schemas.microsoft.com/office/drawing/2014/main" id="{D8011EE8-98EB-490E-8404-EFE86C06E3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921742" y="8511300"/>
              <a:ext cx="1766393" cy="1229600"/>
            </a:xfrm>
            <a:prstGeom prst="rect">
              <a:avLst/>
            </a:prstGeom>
            <a:effectLst>
              <a:softEdge rad="63500"/>
            </a:effectLst>
          </p:spPr>
        </p:pic>
      </p:grpSp>
      <p:sp>
        <p:nvSpPr>
          <p:cNvPr id="29" name="标题 1">
            <a:extLst>
              <a:ext uri="{FF2B5EF4-FFF2-40B4-BE49-F238E27FC236}">
                <a16:creationId xmlns="" xmlns:a16="http://schemas.microsoft.com/office/drawing/2014/main" id="{9EA9F9EB-8D6D-4036-B2BB-072ECDC5F428}"/>
              </a:ext>
            </a:extLst>
          </p:cNvPr>
          <p:cNvSpPr>
            <a:spLocks noGrp="1"/>
          </p:cNvSpPr>
          <p:nvPr>
            <p:ph type="title"/>
          </p:nvPr>
        </p:nvSpPr>
        <p:spPr>
          <a:xfrm>
            <a:off x="914441" y="208331"/>
            <a:ext cx="6856456" cy="584597"/>
          </a:xfrm>
          <a:noFill/>
          <a:ln w="9525">
            <a:noFill/>
            <a:miter lim="800000"/>
          </a:ln>
        </p:spPr>
        <p:txBody>
          <a:bodyPr vert="horz" wrap="square" lIns="91440" tIns="45720" rIns="91440" bIns="45720" numCol="1" anchor="ctr" anchorCtr="0" compatLnSpc="1"/>
          <a:lstStyle/>
          <a:p>
            <a:r>
              <a:rPr lang="zh-CN" altLang="en-US" sz="2400" dirty="0">
                <a:solidFill>
                  <a:srgbClr val="E60012"/>
                </a:solidFill>
              </a:rPr>
              <a:t>服务人才培养 </a:t>
            </a:r>
            <a:r>
              <a:rPr lang="en-US" altLang="zh-CN" sz="2400" dirty="0" smtClean="0"/>
              <a:t>– </a:t>
            </a:r>
            <a:r>
              <a:rPr lang="zh-CN" altLang="en-US" sz="2500" dirty="0" smtClean="0"/>
              <a:t>环境</a:t>
            </a:r>
            <a:r>
              <a:rPr lang="zh-CN" altLang="en-US" sz="2500" dirty="0"/>
              <a:t>支撑双创</a:t>
            </a:r>
          </a:p>
        </p:txBody>
      </p:sp>
    </p:spTree>
    <p:extLst>
      <p:ext uri="{BB962C8B-B14F-4D97-AF65-F5344CB8AC3E}">
        <p14:creationId xmlns:p14="http://schemas.microsoft.com/office/powerpoint/2010/main" val="423731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Freeform 184">
            <a:extLst>
              <a:ext uri="{FF2B5EF4-FFF2-40B4-BE49-F238E27FC236}">
                <a16:creationId xmlns="" xmlns:a16="http://schemas.microsoft.com/office/drawing/2014/main" id="{637F427F-632E-4EEE-8B53-DE28599B8350}"/>
              </a:ext>
            </a:extLst>
          </p:cNvPr>
          <p:cNvSpPr>
            <a:spLocks/>
          </p:cNvSpPr>
          <p:nvPr/>
        </p:nvSpPr>
        <p:spPr bwMode="auto">
          <a:xfrm>
            <a:off x="1017120" y="3002634"/>
            <a:ext cx="7109760" cy="1317770"/>
          </a:xfrm>
          <a:custGeom>
            <a:avLst/>
            <a:gdLst>
              <a:gd name="T0" fmla="*/ 4 w 14106"/>
              <a:gd name="T1" fmla="*/ 2320 h 2324"/>
              <a:gd name="T2" fmla="*/ 4 w 14106"/>
              <a:gd name="T3" fmla="*/ 2324 h 2324"/>
              <a:gd name="T4" fmla="*/ 14106 w 14106"/>
              <a:gd name="T5" fmla="*/ 2324 h 2324"/>
              <a:gd name="T6" fmla="*/ 14106 w 14106"/>
              <a:gd name="T7" fmla="*/ 0 h 2324"/>
              <a:gd name="T8" fmla="*/ 0 w 14106"/>
              <a:gd name="T9" fmla="*/ 0 h 2324"/>
              <a:gd name="T10" fmla="*/ 0 w 14106"/>
              <a:gd name="T11" fmla="*/ 2324 h 2324"/>
              <a:gd name="T12" fmla="*/ 4 w 14106"/>
              <a:gd name="T13" fmla="*/ 2324 h 2324"/>
              <a:gd name="T14" fmla="*/ 4 w 14106"/>
              <a:gd name="T15" fmla="*/ 2320 h 2324"/>
              <a:gd name="T16" fmla="*/ 8 w 14106"/>
              <a:gd name="T17" fmla="*/ 2320 h 2324"/>
              <a:gd name="T18" fmla="*/ 8 w 14106"/>
              <a:gd name="T19" fmla="*/ 6 h 2324"/>
              <a:gd name="T20" fmla="*/ 14098 w 14106"/>
              <a:gd name="T21" fmla="*/ 6 h 2324"/>
              <a:gd name="T22" fmla="*/ 14098 w 14106"/>
              <a:gd name="T23" fmla="*/ 2316 h 2324"/>
              <a:gd name="T24" fmla="*/ 4 w 14106"/>
              <a:gd name="T25" fmla="*/ 2316 h 2324"/>
              <a:gd name="T26" fmla="*/ 4 w 14106"/>
              <a:gd name="T27" fmla="*/ 2320 h 2324"/>
              <a:gd name="T28" fmla="*/ 8 w 14106"/>
              <a:gd name="T29" fmla="*/ 2320 h 2324"/>
              <a:gd name="T30" fmla="*/ 4 w 14106"/>
              <a:gd name="T31" fmla="*/ 2320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06" h="2324">
                <a:moveTo>
                  <a:pt x="4" y="2320"/>
                </a:moveTo>
                <a:lnTo>
                  <a:pt x="4" y="2324"/>
                </a:lnTo>
                <a:lnTo>
                  <a:pt x="14106" y="2324"/>
                </a:lnTo>
                <a:lnTo>
                  <a:pt x="14106" y="0"/>
                </a:lnTo>
                <a:lnTo>
                  <a:pt x="0" y="0"/>
                </a:lnTo>
                <a:lnTo>
                  <a:pt x="0" y="2324"/>
                </a:lnTo>
                <a:lnTo>
                  <a:pt x="4" y="2324"/>
                </a:lnTo>
                <a:lnTo>
                  <a:pt x="4" y="2320"/>
                </a:lnTo>
                <a:lnTo>
                  <a:pt x="8" y="2320"/>
                </a:lnTo>
                <a:lnTo>
                  <a:pt x="8" y="6"/>
                </a:lnTo>
                <a:lnTo>
                  <a:pt x="14098" y="6"/>
                </a:lnTo>
                <a:lnTo>
                  <a:pt x="14098" y="2316"/>
                </a:lnTo>
                <a:lnTo>
                  <a:pt x="4" y="2316"/>
                </a:lnTo>
                <a:lnTo>
                  <a:pt x="4" y="2320"/>
                </a:lnTo>
                <a:lnTo>
                  <a:pt x="8" y="2320"/>
                </a:lnTo>
                <a:lnTo>
                  <a:pt x="4" y="2320"/>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272" name="Freeform 185">
            <a:extLst>
              <a:ext uri="{FF2B5EF4-FFF2-40B4-BE49-F238E27FC236}">
                <a16:creationId xmlns="" xmlns:a16="http://schemas.microsoft.com/office/drawing/2014/main" id="{2C6BB2AE-D177-4262-8946-25A11592CCE9}"/>
              </a:ext>
            </a:extLst>
          </p:cNvPr>
          <p:cNvSpPr>
            <a:spLocks/>
          </p:cNvSpPr>
          <p:nvPr/>
        </p:nvSpPr>
        <p:spPr bwMode="auto">
          <a:xfrm>
            <a:off x="1017120" y="2313129"/>
            <a:ext cx="7109760" cy="619193"/>
          </a:xfrm>
          <a:custGeom>
            <a:avLst/>
            <a:gdLst>
              <a:gd name="T0" fmla="*/ 4 w 14106"/>
              <a:gd name="T1" fmla="*/ 1088 h 1092"/>
              <a:gd name="T2" fmla="*/ 4 w 14106"/>
              <a:gd name="T3" fmla="*/ 1092 h 1092"/>
              <a:gd name="T4" fmla="*/ 14106 w 14106"/>
              <a:gd name="T5" fmla="*/ 1092 h 1092"/>
              <a:gd name="T6" fmla="*/ 14106 w 14106"/>
              <a:gd name="T7" fmla="*/ 0 h 1092"/>
              <a:gd name="T8" fmla="*/ 0 w 14106"/>
              <a:gd name="T9" fmla="*/ 0 h 1092"/>
              <a:gd name="T10" fmla="*/ 0 w 14106"/>
              <a:gd name="T11" fmla="*/ 1092 h 1092"/>
              <a:gd name="T12" fmla="*/ 4 w 14106"/>
              <a:gd name="T13" fmla="*/ 1092 h 1092"/>
              <a:gd name="T14" fmla="*/ 4 w 14106"/>
              <a:gd name="T15" fmla="*/ 1088 h 1092"/>
              <a:gd name="T16" fmla="*/ 8 w 14106"/>
              <a:gd name="T17" fmla="*/ 1088 h 1092"/>
              <a:gd name="T18" fmla="*/ 8 w 14106"/>
              <a:gd name="T19" fmla="*/ 6 h 1092"/>
              <a:gd name="T20" fmla="*/ 14098 w 14106"/>
              <a:gd name="T21" fmla="*/ 6 h 1092"/>
              <a:gd name="T22" fmla="*/ 14098 w 14106"/>
              <a:gd name="T23" fmla="*/ 1086 h 1092"/>
              <a:gd name="T24" fmla="*/ 4 w 14106"/>
              <a:gd name="T25" fmla="*/ 1086 h 1092"/>
              <a:gd name="T26" fmla="*/ 4 w 14106"/>
              <a:gd name="T27" fmla="*/ 1088 h 1092"/>
              <a:gd name="T28" fmla="*/ 8 w 14106"/>
              <a:gd name="T29" fmla="*/ 1088 h 1092"/>
              <a:gd name="T30" fmla="*/ 4 w 14106"/>
              <a:gd name="T31" fmla="*/ 1088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06" h="1092">
                <a:moveTo>
                  <a:pt x="4" y="1088"/>
                </a:moveTo>
                <a:lnTo>
                  <a:pt x="4" y="1092"/>
                </a:lnTo>
                <a:lnTo>
                  <a:pt x="14106" y="1092"/>
                </a:lnTo>
                <a:lnTo>
                  <a:pt x="14106" y="0"/>
                </a:lnTo>
                <a:lnTo>
                  <a:pt x="0" y="0"/>
                </a:lnTo>
                <a:lnTo>
                  <a:pt x="0" y="1092"/>
                </a:lnTo>
                <a:lnTo>
                  <a:pt x="4" y="1092"/>
                </a:lnTo>
                <a:lnTo>
                  <a:pt x="4" y="1088"/>
                </a:lnTo>
                <a:lnTo>
                  <a:pt x="8" y="1088"/>
                </a:lnTo>
                <a:lnTo>
                  <a:pt x="8" y="6"/>
                </a:lnTo>
                <a:lnTo>
                  <a:pt x="14098" y="6"/>
                </a:lnTo>
                <a:lnTo>
                  <a:pt x="14098" y="1086"/>
                </a:lnTo>
                <a:lnTo>
                  <a:pt x="4" y="1086"/>
                </a:lnTo>
                <a:lnTo>
                  <a:pt x="4" y="1088"/>
                </a:lnTo>
                <a:lnTo>
                  <a:pt x="8" y="1088"/>
                </a:lnTo>
                <a:lnTo>
                  <a:pt x="4" y="1088"/>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273" name="Freeform 186">
            <a:extLst>
              <a:ext uri="{FF2B5EF4-FFF2-40B4-BE49-F238E27FC236}">
                <a16:creationId xmlns="" xmlns:a16="http://schemas.microsoft.com/office/drawing/2014/main" id="{5F1CD874-16AC-43B3-985A-E70F8291D854}"/>
              </a:ext>
            </a:extLst>
          </p:cNvPr>
          <p:cNvSpPr>
            <a:spLocks/>
          </p:cNvSpPr>
          <p:nvPr/>
        </p:nvSpPr>
        <p:spPr bwMode="auto">
          <a:xfrm>
            <a:off x="1017120" y="1841363"/>
            <a:ext cx="7109760" cy="388980"/>
          </a:xfrm>
          <a:custGeom>
            <a:avLst/>
            <a:gdLst>
              <a:gd name="T0" fmla="*/ 4 w 14106"/>
              <a:gd name="T1" fmla="*/ 682 h 686"/>
              <a:gd name="T2" fmla="*/ 4 w 14106"/>
              <a:gd name="T3" fmla="*/ 686 h 686"/>
              <a:gd name="T4" fmla="*/ 14106 w 14106"/>
              <a:gd name="T5" fmla="*/ 686 h 686"/>
              <a:gd name="T6" fmla="*/ 14106 w 14106"/>
              <a:gd name="T7" fmla="*/ 0 h 686"/>
              <a:gd name="T8" fmla="*/ 0 w 14106"/>
              <a:gd name="T9" fmla="*/ 0 h 686"/>
              <a:gd name="T10" fmla="*/ 0 w 14106"/>
              <a:gd name="T11" fmla="*/ 686 h 686"/>
              <a:gd name="T12" fmla="*/ 4 w 14106"/>
              <a:gd name="T13" fmla="*/ 686 h 686"/>
              <a:gd name="T14" fmla="*/ 4 w 14106"/>
              <a:gd name="T15" fmla="*/ 682 h 686"/>
              <a:gd name="T16" fmla="*/ 8 w 14106"/>
              <a:gd name="T17" fmla="*/ 682 h 686"/>
              <a:gd name="T18" fmla="*/ 8 w 14106"/>
              <a:gd name="T19" fmla="*/ 6 h 686"/>
              <a:gd name="T20" fmla="*/ 14098 w 14106"/>
              <a:gd name="T21" fmla="*/ 6 h 686"/>
              <a:gd name="T22" fmla="*/ 14098 w 14106"/>
              <a:gd name="T23" fmla="*/ 678 h 686"/>
              <a:gd name="T24" fmla="*/ 4 w 14106"/>
              <a:gd name="T25" fmla="*/ 678 h 686"/>
              <a:gd name="T26" fmla="*/ 4 w 14106"/>
              <a:gd name="T27" fmla="*/ 682 h 686"/>
              <a:gd name="T28" fmla="*/ 8 w 14106"/>
              <a:gd name="T29" fmla="*/ 682 h 686"/>
              <a:gd name="T30" fmla="*/ 4 w 14106"/>
              <a:gd name="T31" fmla="*/ 68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06" h="686">
                <a:moveTo>
                  <a:pt x="4" y="682"/>
                </a:moveTo>
                <a:lnTo>
                  <a:pt x="4" y="686"/>
                </a:lnTo>
                <a:lnTo>
                  <a:pt x="14106" y="686"/>
                </a:lnTo>
                <a:lnTo>
                  <a:pt x="14106" y="0"/>
                </a:lnTo>
                <a:lnTo>
                  <a:pt x="0" y="0"/>
                </a:lnTo>
                <a:lnTo>
                  <a:pt x="0" y="686"/>
                </a:lnTo>
                <a:lnTo>
                  <a:pt x="4" y="686"/>
                </a:lnTo>
                <a:lnTo>
                  <a:pt x="4" y="682"/>
                </a:lnTo>
                <a:lnTo>
                  <a:pt x="8" y="682"/>
                </a:lnTo>
                <a:lnTo>
                  <a:pt x="8" y="6"/>
                </a:lnTo>
                <a:lnTo>
                  <a:pt x="14098" y="6"/>
                </a:lnTo>
                <a:lnTo>
                  <a:pt x="14098" y="678"/>
                </a:lnTo>
                <a:lnTo>
                  <a:pt x="4" y="678"/>
                </a:lnTo>
                <a:lnTo>
                  <a:pt x="4" y="682"/>
                </a:lnTo>
                <a:lnTo>
                  <a:pt x="8" y="682"/>
                </a:lnTo>
                <a:lnTo>
                  <a:pt x="4" y="682"/>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274" name="Freeform 187">
            <a:extLst>
              <a:ext uri="{FF2B5EF4-FFF2-40B4-BE49-F238E27FC236}">
                <a16:creationId xmlns="" xmlns:a16="http://schemas.microsoft.com/office/drawing/2014/main" id="{5F26B7CF-1B93-4ACE-A482-9AC40AAEEA2A}"/>
              </a:ext>
            </a:extLst>
          </p:cNvPr>
          <p:cNvSpPr>
            <a:spLocks/>
          </p:cNvSpPr>
          <p:nvPr/>
        </p:nvSpPr>
        <p:spPr bwMode="auto">
          <a:xfrm>
            <a:off x="1017120" y="1361658"/>
            <a:ext cx="7109760" cy="396919"/>
          </a:xfrm>
          <a:custGeom>
            <a:avLst/>
            <a:gdLst>
              <a:gd name="T0" fmla="*/ 4 w 14106"/>
              <a:gd name="T1" fmla="*/ 698 h 700"/>
              <a:gd name="T2" fmla="*/ 4 w 14106"/>
              <a:gd name="T3" fmla="*/ 700 h 700"/>
              <a:gd name="T4" fmla="*/ 14106 w 14106"/>
              <a:gd name="T5" fmla="*/ 700 h 700"/>
              <a:gd name="T6" fmla="*/ 14106 w 14106"/>
              <a:gd name="T7" fmla="*/ 0 h 700"/>
              <a:gd name="T8" fmla="*/ 0 w 14106"/>
              <a:gd name="T9" fmla="*/ 0 h 700"/>
              <a:gd name="T10" fmla="*/ 0 w 14106"/>
              <a:gd name="T11" fmla="*/ 700 h 700"/>
              <a:gd name="T12" fmla="*/ 4 w 14106"/>
              <a:gd name="T13" fmla="*/ 700 h 700"/>
              <a:gd name="T14" fmla="*/ 4 w 14106"/>
              <a:gd name="T15" fmla="*/ 698 h 700"/>
              <a:gd name="T16" fmla="*/ 8 w 14106"/>
              <a:gd name="T17" fmla="*/ 698 h 700"/>
              <a:gd name="T18" fmla="*/ 8 w 14106"/>
              <a:gd name="T19" fmla="*/ 6 h 700"/>
              <a:gd name="T20" fmla="*/ 14098 w 14106"/>
              <a:gd name="T21" fmla="*/ 6 h 700"/>
              <a:gd name="T22" fmla="*/ 14098 w 14106"/>
              <a:gd name="T23" fmla="*/ 694 h 700"/>
              <a:gd name="T24" fmla="*/ 4 w 14106"/>
              <a:gd name="T25" fmla="*/ 694 h 700"/>
              <a:gd name="T26" fmla="*/ 4 w 14106"/>
              <a:gd name="T27" fmla="*/ 698 h 700"/>
              <a:gd name="T28" fmla="*/ 8 w 14106"/>
              <a:gd name="T29" fmla="*/ 698 h 700"/>
              <a:gd name="T30" fmla="*/ 4 w 14106"/>
              <a:gd name="T31" fmla="*/ 69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06" h="700">
                <a:moveTo>
                  <a:pt x="4" y="698"/>
                </a:moveTo>
                <a:lnTo>
                  <a:pt x="4" y="700"/>
                </a:lnTo>
                <a:lnTo>
                  <a:pt x="14106" y="700"/>
                </a:lnTo>
                <a:lnTo>
                  <a:pt x="14106" y="0"/>
                </a:lnTo>
                <a:lnTo>
                  <a:pt x="0" y="0"/>
                </a:lnTo>
                <a:lnTo>
                  <a:pt x="0" y="700"/>
                </a:lnTo>
                <a:lnTo>
                  <a:pt x="4" y="700"/>
                </a:lnTo>
                <a:lnTo>
                  <a:pt x="4" y="698"/>
                </a:lnTo>
                <a:lnTo>
                  <a:pt x="8" y="698"/>
                </a:lnTo>
                <a:lnTo>
                  <a:pt x="8" y="6"/>
                </a:lnTo>
                <a:lnTo>
                  <a:pt x="14098" y="6"/>
                </a:lnTo>
                <a:lnTo>
                  <a:pt x="14098" y="694"/>
                </a:lnTo>
                <a:lnTo>
                  <a:pt x="4" y="694"/>
                </a:lnTo>
                <a:lnTo>
                  <a:pt x="4" y="698"/>
                </a:lnTo>
                <a:lnTo>
                  <a:pt x="8" y="698"/>
                </a:lnTo>
                <a:lnTo>
                  <a:pt x="4" y="698"/>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276" name="Rectangle 189">
            <a:extLst>
              <a:ext uri="{FF2B5EF4-FFF2-40B4-BE49-F238E27FC236}">
                <a16:creationId xmlns="" xmlns:a16="http://schemas.microsoft.com/office/drawing/2014/main" id="{8318F7EC-9F5C-408F-98AA-BE68BD9FB7C6}"/>
              </a:ext>
            </a:extLst>
          </p:cNvPr>
          <p:cNvSpPr>
            <a:spLocks noChangeArrowheads="1"/>
          </p:cNvSpPr>
          <p:nvPr/>
        </p:nvSpPr>
        <p:spPr bwMode="auto">
          <a:xfrm>
            <a:off x="1227298" y="2554682"/>
            <a:ext cx="4039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b="1" dirty="0">
                <a:latin typeface="微软雅黑" panose="020B0503020204020204" pitchFamily="34" charset="-122"/>
                <a:ea typeface="微软雅黑" panose="020B0503020204020204" pitchFamily="34" charset="-122"/>
              </a:rPr>
              <a:t>可定义</a:t>
            </a:r>
            <a:endParaRPr lang="zh-CN" altLang="zh-CN" sz="1050" dirty="0"/>
          </a:p>
        </p:txBody>
      </p:sp>
      <p:sp>
        <p:nvSpPr>
          <p:cNvPr id="277" name="Rectangle 190">
            <a:extLst>
              <a:ext uri="{FF2B5EF4-FFF2-40B4-BE49-F238E27FC236}">
                <a16:creationId xmlns="" xmlns:a16="http://schemas.microsoft.com/office/drawing/2014/main" id="{B6549BAE-0D6B-4E4B-8F7D-D02C08A02F37}"/>
              </a:ext>
            </a:extLst>
          </p:cNvPr>
          <p:cNvSpPr>
            <a:spLocks noChangeArrowheads="1"/>
          </p:cNvSpPr>
          <p:nvPr/>
        </p:nvSpPr>
        <p:spPr bwMode="auto">
          <a:xfrm>
            <a:off x="1294585" y="1929819"/>
            <a:ext cx="26930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b="1" dirty="0">
                <a:latin typeface="微软雅黑" panose="020B0503020204020204" pitchFamily="34" charset="-122"/>
                <a:ea typeface="微软雅黑" panose="020B0503020204020204" pitchFamily="34" charset="-122"/>
              </a:rPr>
              <a:t>开放</a:t>
            </a:r>
            <a:endParaRPr lang="zh-CN" altLang="zh-CN" sz="1050" dirty="0"/>
          </a:p>
        </p:txBody>
      </p:sp>
      <p:sp>
        <p:nvSpPr>
          <p:cNvPr id="278" name="Rectangle 191">
            <a:extLst>
              <a:ext uri="{FF2B5EF4-FFF2-40B4-BE49-F238E27FC236}">
                <a16:creationId xmlns="" xmlns:a16="http://schemas.microsoft.com/office/drawing/2014/main" id="{03DB73AB-6B87-40A3-9BC1-AC8FC2B3EE45}"/>
              </a:ext>
            </a:extLst>
          </p:cNvPr>
          <p:cNvSpPr>
            <a:spLocks noChangeArrowheads="1"/>
          </p:cNvSpPr>
          <p:nvPr/>
        </p:nvSpPr>
        <p:spPr bwMode="auto">
          <a:xfrm>
            <a:off x="1160263" y="1468259"/>
            <a:ext cx="5386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b="1" dirty="0">
                <a:latin typeface="微软雅黑" panose="020B0503020204020204" pitchFamily="34" charset="-122"/>
                <a:ea typeface="微软雅黑" panose="020B0503020204020204" pitchFamily="34" charset="-122"/>
              </a:rPr>
              <a:t>创新业务</a:t>
            </a:r>
            <a:endParaRPr lang="zh-CN" altLang="zh-CN" sz="1050" dirty="0"/>
          </a:p>
        </p:txBody>
      </p:sp>
      <p:sp>
        <p:nvSpPr>
          <p:cNvPr id="279" name="Rectangle 192">
            <a:extLst>
              <a:ext uri="{FF2B5EF4-FFF2-40B4-BE49-F238E27FC236}">
                <a16:creationId xmlns="" xmlns:a16="http://schemas.microsoft.com/office/drawing/2014/main" id="{0F3B72FF-5C0A-47D9-A655-9582C2CA9956}"/>
              </a:ext>
            </a:extLst>
          </p:cNvPr>
          <p:cNvSpPr>
            <a:spLocks noChangeArrowheads="1"/>
          </p:cNvSpPr>
          <p:nvPr/>
        </p:nvSpPr>
        <p:spPr bwMode="auto">
          <a:xfrm>
            <a:off x="2237866" y="1944562"/>
            <a:ext cx="5386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a:latin typeface="微软雅黑" panose="020B0503020204020204" pitchFamily="34" charset="-122"/>
                <a:ea typeface="微软雅黑" panose="020B0503020204020204" pitchFamily="34" charset="-122"/>
              </a:rPr>
              <a:t>数据开放</a:t>
            </a:r>
            <a:endParaRPr lang="zh-CN" altLang="zh-CN" sz="675"/>
          </a:p>
        </p:txBody>
      </p:sp>
      <p:sp>
        <p:nvSpPr>
          <p:cNvPr id="280" name="Rectangle 193">
            <a:extLst>
              <a:ext uri="{FF2B5EF4-FFF2-40B4-BE49-F238E27FC236}">
                <a16:creationId xmlns="" xmlns:a16="http://schemas.microsoft.com/office/drawing/2014/main" id="{DEDECB6B-1E6A-4D5F-A5E1-C81EBCAB0B75}"/>
              </a:ext>
            </a:extLst>
          </p:cNvPr>
          <p:cNvSpPr>
            <a:spLocks noChangeArrowheads="1"/>
          </p:cNvSpPr>
          <p:nvPr/>
        </p:nvSpPr>
        <p:spPr bwMode="auto">
          <a:xfrm>
            <a:off x="3790259" y="1944562"/>
            <a:ext cx="5386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a:latin typeface="微软雅黑" panose="020B0503020204020204" pitchFamily="34" charset="-122"/>
                <a:ea typeface="微软雅黑" panose="020B0503020204020204" pitchFamily="34" charset="-122"/>
              </a:rPr>
              <a:t>接口开放</a:t>
            </a:r>
            <a:endParaRPr lang="zh-CN" altLang="zh-CN" sz="675"/>
          </a:p>
        </p:txBody>
      </p:sp>
      <p:sp>
        <p:nvSpPr>
          <p:cNvPr id="281" name="Rectangle 194">
            <a:extLst>
              <a:ext uri="{FF2B5EF4-FFF2-40B4-BE49-F238E27FC236}">
                <a16:creationId xmlns="" xmlns:a16="http://schemas.microsoft.com/office/drawing/2014/main" id="{11ED7548-365D-4F56-9F3B-190184073CCB}"/>
              </a:ext>
            </a:extLst>
          </p:cNvPr>
          <p:cNvSpPr>
            <a:spLocks noChangeArrowheads="1"/>
          </p:cNvSpPr>
          <p:nvPr/>
        </p:nvSpPr>
        <p:spPr bwMode="auto">
          <a:xfrm>
            <a:off x="5343661" y="1944562"/>
            <a:ext cx="5386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a:latin typeface="微软雅黑" panose="020B0503020204020204" pitchFamily="34" charset="-122"/>
                <a:ea typeface="微软雅黑" panose="020B0503020204020204" pitchFamily="34" charset="-122"/>
              </a:rPr>
              <a:t>流程开放</a:t>
            </a:r>
            <a:endParaRPr lang="zh-CN" altLang="zh-CN" sz="675"/>
          </a:p>
        </p:txBody>
      </p:sp>
      <p:sp>
        <p:nvSpPr>
          <p:cNvPr id="282" name="Rectangle 195">
            <a:extLst>
              <a:ext uri="{FF2B5EF4-FFF2-40B4-BE49-F238E27FC236}">
                <a16:creationId xmlns="" xmlns:a16="http://schemas.microsoft.com/office/drawing/2014/main" id="{D849D6CC-B9B5-4E97-8EEE-A54A66B2D410}"/>
              </a:ext>
            </a:extLst>
          </p:cNvPr>
          <p:cNvSpPr>
            <a:spLocks noChangeArrowheads="1"/>
          </p:cNvSpPr>
          <p:nvPr/>
        </p:nvSpPr>
        <p:spPr bwMode="auto">
          <a:xfrm>
            <a:off x="6898070" y="1944562"/>
            <a:ext cx="53860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1050">
                <a:latin typeface="微软雅黑" panose="020B0503020204020204" pitchFamily="34" charset="-122"/>
                <a:ea typeface="微软雅黑" panose="020B0503020204020204" pitchFamily="34" charset="-122"/>
              </a:rPr>
              <a:t>资源开放</a:t>
            </a:r>
            <a:endParaRPr lang="zh-CN" altLang="zh-CN" sz="675"/>
          </a:p>
        </p:txBody>
      </p:sp>
      <p:sp>
        <p:nvSpPr>
          <p:cNvPr id="283" name="Rectangle 196">
            <a:extLst>
              <a:ext uri="{FF2B5EF4-FFF2-40B4-BE49-F238E27FC236}">
                <a16:creationId xmlns="" xmlns:a16="http://schemas.microsoft.com/office/drawing/2014/main" id="{0A35EDB0-8533-4765-AC1E-BB59632EA28D}"/>
              </a:ext>
            </a:extLst>
          </p:cNvPr>
          <p:cNvSpPr>
            <a:spLocks noChangeArrowheads="1"/>
          </p:cNvSpPr>
          <p:nvPr/>
        </p:nvSpPr>
        <p:spPr bwMode="auto">
          <a:xfrm>
            <a:off x="2142318" y="3555529"/>
            <a:ext cx="13849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900" dirty="0">
                <a:latin typeface="微软雅黑" panose="020B0503020204020204" pitchFamily="34" charset="-122"/>
                <a:ea typeface="微软雅黑" panose="020B0503020204020204" pitchFamily="34" charset="-122"/>
              </a:rPr>
              <a:t>学校业务数据资源（脱</a:t>
            </a:r>
            <a:r>
              <a:rPr lang="zh-CN" altLang="en-US" sz="900" dirty="0">
                <a:latin typeface="微软雅黑" panose="020B0503020204020204" pitchFamily="34" charset="-122"/>
                <a:ea typeface="微软雅黑" panose="020B0503020204020204" pitchFamily="34" charset="-122"/>
              </a:rPr>
              <a:t>敏）</a:t>
            </a:r>
          </a:p>
        </p:txBody>
      </p:sp>
      <p:sp>
        <p:nvSpPr>
          <p:cNvPr id="286" name="Rectangle 199">
            <a:extLst>
              <a:ext uri="{FF2B5EF4-FFF2-40B4-BE49-F238E27FC236}">
                <a16:creationId xmlns="" xmlns:a16="http://schemas.microsoft.com/office/drawing/2014/main" id="{6BF41A41-15ED-415B-9841-C6473417F078}"/>
              </a:ext>
            </a:extLst>
          </p:cNvPr>
          <p:cNvSpPr>
            <a:spLocks noChangeArrowheads="1"/>
          </p:cNvSpPr>
          <p:nvPr/>
        </p:nvSpPr>
        <p:spPr bwMode="auto">
          <a:xfrm>
            <a:off x="4428855" y="3567481"/>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900" dirty="0">
                <a:latin typeface="微软雅黑" panose="020B0503020204020204" pitchFamily="34" charset="-122"/>
                <a:ea typeface="微软雅黑" panose="020B0503020204020204" pitchFamily="34" charset="-122"/>
              </a:rPr>
              <a:t>校园网络互联资源</a:t>
            </a:r>
            <a:endParaRPr lang="zh-CN" altLang="zh-CN" sz="600" dirty="0"/>
          </a:p>
        </p:txBody>
      </p:sp>
      <p:sp>
        <p:nvSpPr>
          <p:cNvPr id="287" name="Rectangle 200">
            <a:extLst>
              <a:ext uri="{FF2B5EF4-FFF2-40B4-BE49-F238E27FC236}">
                <a16:creationId xmlns="" xmlns:a16="http://schemas.microsoft.com/office/drawing/2014/main" id="{2DE30828-C79F-4015-8B3B-2663C080F4BA}"/>
              </a:ext>
            </a:extLst>
          </p:cNvPr>
          <p:cNvSpPr>
            <a:spLocks noChangeArrowheads="1"/>
          </p:cNvSpPr>
          <p:nvPr/>
        </p:nvSpPr>
        <p:spPr bwMode="auto">
          <a:xfrm>
            <a:off x="6668235" y="3585379"/>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900">
                <a:latin typeface="微软雅黑" panose="020B0503020204020204" pitchFamily="34" charset="-122"/>
                <a:ea typeface="微软雅黑" panose="020B0503020204020204" pitchFamily="34" charset="-122"/>
              </a:rPr>
              <a:t>校园云资源</a:t>
            </a:r>
            <a:endParaRPr lang="zh-CN" altLang="zh-CN" sz="600"/>
          </a:p>
        </p:txBody>
      </p:sp>
      <p:sp>
        <p:nvSpPr>
          <p:cNvPr id="298" name="Freeform 211">
            <a:extLst>
              <a:ext uri="{FF2B5EF4-FFF2-40B4-BE49-F238E27FC236}">
                <a16:creationId xmlns="" xmlns:a16="http://schemas.microsoft.com/office/drawing/2014/main" id="{5E7644D2-ECFC-483E-8A19-71CF0C67942A}"/>
              </a:ext>
            </a:extLst>
          </p:cNvPr>
          <p:cNvSpPr>
            <a:spLocks/>
          </p:cNvSpPr>
          <p:nvPr/>
        </p:nvSpPr>
        <p:spPr bwMode="auto">
          <a:xfrm>
            <a:off x="1796341" y="3470998"/>
            <a:ext cx="1995934" cy="748475"/>
          </a:xfrm>
          <a:custGeom>
            <a:avLst/>
            <a:gdLst>
              <a:gd name="T0" fmla="*/ 4 w 3960"/>
              <a:gd name="T1" fmla="*/ 1316 h 1320"/>
              <a:gd name="T2" fmla="*/ 4 w 3960"/>
              <a:gd name="T3" fmla="*/ 1320 h 1320"/>
              <a:gd name="T4" fmla="*/ 3960 w 3960"/>
              <a:gd name="T5" fmla="*/ 1320 h 1320"/>
              <a:gd name="T6" fmla="*/ 3960 w 3960"/>
              <a:gd name="T7" fmla="*/ 0 h 1320"/>
              <a:gd name="T8" fmla="*/ 0 w 3960"/>
              <a:gd name="T9" fmla="*/ 0 h 1320"/>
              <a:gd name="T10" fmla="*/ 0 w 3960"/>
              <a:gd name="T11" fmla="*/ 1320 h 1320"/>
              <a:gd name="T12" fmla="*/ 4 w 3960"/>
              <a:gd name="T13" fmla="*/ 1320 h 1320"/>
              <a:gd name="T14" fmla="*/ 4 w 3960"/>
              <a:gd name="T15" fmla="*/ 1316 h 1320"/>
              <a:gd name="T16" fmla="*/ 6 w 3960"/>
              <a:gd name="T17" fmla="*/ 1316 h 1320"/>
              <a:gd name="T18" fmla="*/ 6 w 3960"/>
              <a:gd name="T19" fmla="*/ 6 h 1320"/>
              <a:gd name="T20" fmla="*/ 3954 w 3960"/>
              <a:gd name="T21" fmla="*/ 6 h 1320"/>
              <a:gd name="T22" fmla="*/ 3954 w 3960"/>
              <a:gd name="T23" fmla="*/ 1312 h 1320"/>
              <a:gd name="T24" fmla="*/ 4 w 3960"/>
              <a:gd name="T25" fmla="*/ 1312 h 1320"/>
              <a:gd name="T26" fmla="*/ 4 w 3960"/>
              <a:gd name="T27" fmla="*/ 1316 h 1320"/>
              <a:gd name="T28" fmla="*/ 6 w 3960"/>
              <a:gd name="T29" fmla="*/ 1316 h 1320"/>
              <a:gd name="T30" fmla="*/ 4 w 3960"/>
              <a:gd name="T31" fmla="*/ 1316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0" h="1320">
                <a:moveTo>
                  <a:pt x="4" y="1316"/>
                </a:moveTo>
                <a:lnTo>
                  <a:pt x="4" y="1320"/>
                </a:lnTo>
                <a:lnTo>
                  <a:pt x="3960" y="1320"/>
                </a:lnTo>
                <a:lnTo>
                  <a:pt x="3960" y="0"/>
                </a:lnTo>
                <a:lnTo>
                  <a:pt x="0" y="0"/>
                </a:lnTo>
                <a:lnTo>
                  <a:pt x="0" y="1320"/>
                </a:lnTo>
                <a:lnTo>
                  <a:pt x="4" y="1320"/>
                </a:lnTo>
                <a:lnTo>
                  <a:pt x="4" y="1316"/>
                </a:lnTo>
                <a:lnTo>
                  <a:pt x="6" y="1316"/>
                </a:lnTo>
                <a:lnTo>
                  <a:pt x="6" y="6"/>
                </a:lnTo>
                <a:lnTo>
                  <a:pt x="3954" y="6"/>
                </a:lnTo>
                <a:lnTo>
                  <a:pt x="3954" y="1312"/>
                </a:lnTo>
                <a:lnTo>
                  <a:pt x="4" y="1312"/>
                </a:lnTo>
                <a:lnTo>
                  <a:pt x="4" y="1316"/>
                </a:lnTo>
                <a:lnTo>
                  <a:pt x="6" y="1316"/>
                </a:lnTo>
                <a:lnTo>
                  <a:pt x="4" y="1316"/>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03" name="Freeform 216">
            <a:extLst>
              <a:ext uri="{FF2B5EF4-FFF2-40B4-BE49-F238E27FC236}">
                <a16:creationId xmlns="" xmlns:a16="http://schemas.microsoft.com/office/drawing/2014/main" id="{4A9FC555-9FAE-4274-A295-DCADEE334955}"/>
              </a:ext>
            </a:extLst>
          </p:cNvPr>
          <p:cNvSpPr>
            <a:spLocks/>
          </p:cNvSpPr>
          <p:nvPr/>
        </p:nvSpPr>
        <p:spPr bwMode="auto">
          <a:xfrm>
            <a:off x="3950539" y="3470998"/>
            <a:ext cx="1922347" cy="741671"/>
          </a:xfrm>
          <a:custGeom>
            <a:avLst/>
            <a:gdLst>
              <a:gd name="T0" fmla="*/ 2 w 3814"/>
              <a:gd name="T1" fmla="*/ 1304 h 1308"/>
              <a:gd name="T2" fmla="*/ 2 w 3814"/>
              <a:gd name="T3" fmla="*/ 1308 h 1308"/>
              <a:gd name="T4" fmla="*/ 3814 w 3814"/>
              <a:gd name="T5" fmla="*/ 1308 h 1308"/>
              <a:gd name="T6" fmla="*/ 3814 w 3814"/>
              <a:gd name="T7" fmla="*/ 0 h 1308"/>
              <a:gd name="T8" fmla="*/ 0 w 3814"/>
              <a:gd name="T9" fmla="*/ 0 h 1308"/>
              <a:gd name="T10" fmla="*/ 0 w 3814"/>
              <a:gd name="T11" fmla="*/ 1308 h 1308"/>
              <a:gd name="T12" fmla="*/ 2 w 3814"/>
              <a:gd name="T13" fmla="*/ 1308 h 1308"/>
              <a:gd name="T14" fmla="*/ 2 w 3814"/>
              <a:gd name="T15" fmla="*/ 1304 h 1308"/>
              <a:gd name="T16" fmla="*/ 6 w 3814"/>
              <a:gd name="T17" fmla="*/ 1304 h 1308"/>
              <a:gd name="T18" fmla="*/ 6 w 3814"/>
              <a:gd name="T19" fmla="*/ 6 h 1308"/>
              <a:gd name="T20" fmla="*/ 3806 w 3814"/>
              <a:gd name="T21" fmla="*/ 6 h 1308"/>
              <a:gd name="T22" fmla="*/ 3806 w 3814"/>
              <a:gd name="T23" fmla="*/ 1302 h 1308"/>
              <a:gd name="T24" fmla="*/ 2 w 3814"/>
              <a:gd name="T25" fmla="*/ 1302 h 1308"/>
              <a:gd name="T26" fmla="*/ 2 w 3814"/>
              <a:gd name="T27" fmla="*/ 1304 h 1308"/>
              <a:gd name="T28" fmla="*/ 6 w 3814"/>
              <a:gd name="T29" fmla="*/ 1304 h 1308"/>
              <a:gd name="T30" fmla="*/ 2 w 3814"/>
              <a:gd name="T31" fmla="*/ 1304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14" h="1308">
                <a:moveTo>
                  <a:pt x="2" y="1304"/>
                </a:moveTo>
                <a:lnTo>
                  <a:pt x="2" y="1308"/>
                </a:lnTo>
                <a:lnTo>
                  <a:pt x="3814" y="1308"/>
                </a:lnTo>
                <a:lnTo>
                  <a:pt x="3814" y="0"/>
                </a:lnTo>
                <a:lnTo>
                  <a:pt x="0" y="0"/>
                </a:lnTo>
                <a:lnTo>
                  <a:pt x="0" y="1308"/>
                </a:lnTo>
                <a:lnTo>
                  <a:pt x="2" y="1308"/>
                </a:lnTo>
                <a:lnTo>
                  <a:pt x="2" y="1304"/>
                </a:lnTo>
                <a:lnTo>
                  <a:pt x="6" y="1304"/>
                </a:lnTo>
                <a:lnTo>
                  <a:pt x="6" y="6"/>
                </a:lnTo>
                <a:lnTo>
                  <a:pt x="3806" y="6"/>
                </a:lnTo>
                <a:lnTo>
                  <a:pt x="3806" y="1302"/>
                </a:lnTo>
                <a:lnTo>
                  <a:pt x="2" y="1302"/>
                </a:lnTo>
                <a:lnTo>
                  <a:pt x="2" y="1304"/>
                </a:lnTo>
                <a:lnTo>
                  <a:pt x="6" y="1304"/>
                </a:lnTo>
                <a:lnTo>
                  <a:pt x="2" y="1304"/>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04" name="Freeform 217">
            <a:extLst>
              <a:ext uri="{FF2B5EF4-FFF2-40B4-BE49-F238E27FC236}">
                <a16:creationId xmlns="" xmlns:a16="http://schemas.microsoft.com/office/drawing/2014/main" id="{05979178-8EE7-42B3-9B90-C468A0FD6C6A}"/>
              </a:ext>
            </a:extLst>
          </p:cNvPr>
          <p:cNvSpPr>
            <a:spLocks/>
          </p:cNvSpPr>
          <p:nvPr/>
        </p:nvSpPr>
        <p:spPr bwMode="auto">
          <a:xfrm>
            <a:off x="6027117" y="3478936"/>
            <a:ext cx="1922347" cy="733733"/>
          </a:xfrm>
          <a:custGeom>
            <a:avLst/>
            <a:gdLst>
              <a:gd name="T0" fmla="*/ 2 w 3814"/>
              <a:gd name="T1" fmla="*/ 1290 h 1294"/>
              <a:gd name="T2" fmla="*/ 2 w 3814"/>
              <a:gd name="T3" fmla="*/ 1294 h 1294"/>
              <a:gd name="T4" fmla="*/ 3814 w 3814"/>
              <a:gd name="T5" fmla="*/ 1294 h 1294"/>
              <a:gd name="T6" fmla="*/ 3814 w 3814"/>
              <a:gd name="T7" fmla="*/ 0 h 1294"/>
              <a:gd name="T8" fmla="*/ 0 w 3814"/>
              <a:gd name="T9" fmla="*/ 0 h 1294"/>
              <a:gd name="T10" fmla="*/ 0 w 3814"/>
              <a:gd name="T11" fmla="*/ 1294 h 1294"/>
              <a:gd name="T12" fmla="*/ 2 w 3814"/>
              <a:gd name="T13" fmla="*/ 1294 h 1294"/>
              <a:gd name="T14" fmla="*/ 2 w 3814"/>
              <a:gd name="T15" fmla="*/ 1290 h 1294"/>
              <a:gd name="T16" fmla="*/ 6 w 3814"/>
              <a:gd name="T17" fmla="*/ 1290 h 1294"/>
              <a:gd name="T18" fmla="*/ 6 w 3814"/>
              <a:gd name="T19" fmla="*/ 6 h 1294"/>
              <a:gd name="T20" fmla="*/ 3808 w 3814"/>
              <a:gd name="T21" fmla="*/ 6 h 1294"/>
              <a:gd name="T22" fmla="*/ 3808 w 3814"/>
              <a:gd name="T23" fmla="*/ 1288 h 1294"/>
              <a:gd name="T24" fmla="*/ 2 w 3814"/>
              <a:gd name="T25" fmla="*/ 1288 h 1294"/>
              <a:gd name="T26" fmla="*/ 2 w 3814"/>
              <a:gd name="T27" fmla="*/ 1290 h 1294"/>
              <a:gd name="T28" fmla="*/ 6 w 3814"/>
              <a:gd name="T29" fmla="*/ 1290 h 1294"/>
              <a:gd name="T30" fmla="*/ 2 w 3814"/>
              <a:gd name="T31" fmla="*/ 129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14" h="1294">
                <a:moveTo>
                  <a:pt x="2" y="1290"/>
                </a:moveTo>
                <a:lnTo>
                  <a:pt x="2" y="1294"/>
                </a:lnTo>
                <a:lnTo>
                  <a:pt x="3814" y="1294"/>
                </a:lnTo>
                <a:lnTo>
                  <a:pt x="3814" y="0"/>
                </a:lnTo>
                <a:lnTo>
                  <a:pt x="0" y="0"/>
                </a:lnTo>
                <a:lnTo>
                  <a:pt x="0" y="1294"/>
                </a:lnTo>
                <a:lnTo>
                  <a:pt x="2" y="1294"/>
                </a:lnTo>
                <a:lnTo>
                  <a:pt x="2" y="1290"/>
                </a:lnTo>
                <a:lnTo>
                  <a:pt x="6" y="1290"/>
                </a:lnTo>
                <a:lnTo>
                  <a:pt x="6" y="6"/>
                </a:lnTo>
                <a:lnTo>
                  <a:pt x="3808" y="6"/>
                </a:lnTo>
                <a:lnTo>
                  <a:pt x="3808" y="1288"/>
                </a:lnTo>
                <a:lnTo>
                  <a:pt x="2" y="1288"/>
                </a:lnTo>
                <a:lnTo>
                  <a:pt x="2" y="1290"/>
                </a:lnTo>
                <a:lnTo>
                  <a:pt x="6" y="1290"/>
                </a:lnTo>
                <a:lnTo>
                  <a:pt x="2" y="1290"/>
                </a:lnTo>
                <a:close/>
              </a:path>
            </a:pathLst>
          </a:custGeom>
          <a:solidFill>
            <a:srgbClr val="FFFFFF"/>
          </a:solid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18" name="Freeform 231">
            <a:extLst>
              <a:ext uri="{FF2B5EF4-FFF2-40B4-BE49-F238E27FC236}">
                <a16:creationId xmlns="" xmlns:a16="http://schemas.microsoft.com/office/drawing/2014/main" id="{CE2E9569-E0A5-4DF8-AA3C-B74B523B682A}"/>
              </a:ext>
            </a:extLst>
          </p:cNvPr>
          <p:cNvSpPr>
            <a:spLocks noEditPoints="1"/>
          </p:cNvSpPr>
          <p:nvPr/>
        </p:nvSpPr>
        <p:spPr bwMode="auto">
          <a:xfrm>
            <a:off x="1796341" y="2378904"/>
            <a:ext cx="1995934" cy="1056938"/>
          </a:xfrm>
          <a:custGeom>
            <a:avLst/>
            <a:gdLst>
              <a:gd name="T0" fmla="*/ 0 w 3960"/>
              <a:gd name="T1" fmla="*/ 1732 h 1864"/>
              <a:gd name="T2" fmla="*/ 0 w 3960"/>
              <a:gd name="T3" fmla="*/ 1546 h 1864"/>
              <a:gd name="T4" fmla="*/ 0 w 3960"/>
              <a:gd name="T5" fmla="*/ 1360 h 1864"/>
              <a:gd name="T6" fmla="*/ 0 w 3960"/>
              <a:gd name="T7" fmla="*/ 1176 h 1864"/>
              <a:gd name="T8" fmla="*/ 0 w 3960"/>
              <a:gd name="T9" fmla="*/ 990 h 1864"/>
              <a:gd name="T10" fmla="*/ 0 w 3960"/>
              <a:gd name="T11" fmla="*/ 804 h 1864"/>
              <a:gd name="T12" fmla="*/ 0 w 3960"/>
              <a:gd name="T13" fmla="*/ 620 h 1864"/>
              <a:gd name="T14" fmla="*/ 0 w 3960"/>
              <a:gd name="T15" fmla="*/ 434 h 1864"/>
              <a:gd name="T16" fmla="*/ 0 w 3960"/>
              <a:gd name="T17" fmla="*/ 248 h 1864"/>
              <a:gd name="T18" fmla="*/ 0 w 3960"/>
              <a:gd name="T19" fmla="*/ 62 h 1864"/>
              <a:gd name="T20" fmla="*/ 128 w 3960"/>
              <a:gd name="T21" fmla="*/ 0 h 1864"/>
              <a:gd name="T22" fmla="*/ 314 w 3960"/>
              <a:gd name="T23" fmla="*/ 0 h 1864"/>
              <a:gd name="T24" fmla="*/ 500 w 3960"/>
              <a:gd name="T25" fmla="*/ 0 h 1864"/>
              <a:gd name="T26" fmla="*/ 684 w 3960"/>
              <a:gd name="T27" fmla="*/ 0 h 1864"/>
              <a:gd name="T28" fmla="*/ 870 w 3960"/>
              <a:gd name="T29" fmla="*/ 0 h 1864"/>
              <a:gd name="T30" fmla="*/ 1056 w 3960"/>
              <a:gd name="T31" fmla="*/ 0 h 1864"/>
              <a:gd name="T32" fmla="*/ 1240 w 3960"/>
              <a:gd name="T33" fmla="*/ 0 h 1864"/>
              <a:gd name="T34" fmla="*/ 1426 w 3960"/>
              <a:gd name="T35" fmla="*/ 0 h 1864"/>
              <a:gd name="T36" fmla="*/ 1612 w 3960"/>
              <a:gd name="T37" fmla="*/ 0 h 1864"/>
              <a:gd name="T38" fmla="*/ 1796 w 3960"/>
              <a:gd name="T39" fmla="*/ 0 h 1864"/>
              <a:gd name="T40" fmla="*/ 1982 w 3960"/>
              <a:gd name="T41" fmla="*/ 0 h 1864"/>
              <a:gd name="T42" fmla="*/ 2168 w 3960"/>
              <a:gd name="T43" fmla="*/ 0 h 1864"/>
              <a:gd name="T44" fmla="*/ 2354 w 3960"/>
              <a:gd name="T45" fmla="*/ 0 h 1864"/>
              <a:gd name="T46" fmla="*/ 2538 w 3960"/>
              <a:gd name="T47" fmla="*/ 0 h 1864"/>
              <a:gd name="T48" fmla="*/ 2724 w 3960"/>
              <a:gd name="T49" fmla="*/ 0 h 1864"/>
              <a:gd name="T50" fmla="*/ 2910 w 3960"/>
              <a:gd name="T51" fmla="*/ 0 h 1864"/>
              <a:gd name="T52" fmla="*/ 3094 w 3960"/>
              <a:gd name="T53" fmla="*/ 0 h 1864"/>
              <a:gd name="T54" fmla="*/ 3280 w 3960"/>
              <a:gd name="T55" fmla="*/ 0 h 1864"/>
              <a:gd name="T56" fmla="*/ 3466 w 3960"/>
              <a:gd name="T57" fmla="*/ 0 h 1864"/>
              <a:gd name="T58" fmla="*/ 3650 w 3960"/>
              <a:gd name="T59" fmla="*/ 0 h 1864"/>
              <a:gd name="T60" fmla="*/ 3836 w 3960"/>
              <a:gd name="T61" fmla="*/ 0 h 1864"/>
              <a:gd name="T62" fmla="*/ 3960 w 3960"/>
              <a:gd name="T63" fmla="*/ 40 h 1864"/>
              <a:gd name="T64" fmla="*/ 3960 w 3960"/>
              <a:gd name="T65" fmla="*/ 226 h 1864"/>
              <a:gd name="T66" fmla="*/ 3960 w 3960"/>
              <a:gd name="T67" fmla="*/ 412 h 1864"/>
              <a:gd name="T68" fmla="*/ 3960 w 3960"/>
              <a:gd name="T69" fmla="*/ 596 h 1864"/>
              <a:gd name="T70" fmla="*/ 3960 w 3960"/>
              <a:gd name="T71" fmla="*/ 782 h 1864"/>
              <a:gd name="T72" fmla="*/ 3960 w 3960"/>
              <a:gd name="T73" fmla="*/ 968 h 1864"/>
              <a:gd name="T74" fmla="*/ 3960 w 3960"/>
              <a:gd name="T75" fmla="*/ 1152 h 1864"/>
              <a:gd name="T76" fmla="*/ 3960 w 3960"/>
              <a:gd name="T77" fmla="*/ 1338 h 1864"/>
              <a:gd name="T78" fmla="*/ 3960 w 3960"/>
              <a:gd name="T79" fmla="*/ 1524 h 1864"/>
              <a:gd name="T80" fmla="*/ 3960 w 3960"/>
              <a:gd name="T81" fmla="*/ 1710 h 1864"/>
              <a:gd name="T82" fmla="*/ 3944 w 3960"/>
              <a:gd name="T83" fmla="*/ 1864 h 1864"/>
              <a:gd name="T84" fmla="*/ 3758 w 3960"/>
              <a:gd name="T85" fmla="*/ 1858 h 1864"/>
              <a:gd name="T86" fmla="*/ 3572 w 3960"/>
              <a:gd name="T87" fmla="*/ 1858 h 1864"/>
              <a:gd name="T88" fmla="*/ 3386 w 3960"/>
              <a:gd name="T89" fmla="*/ 1858 h 1864"/>
              <a:gd name="T90" fmla="*/ 3202 w 3960"/>
              <a:gd name="T91" fmla="*/ 1858 h 1864"/>
              <a:gd name="T92" fmla="*/ 3016 w 3960"/>
              <a:gd name="T93" fmla="*/ 1858 h 1864"/>
              <a:gd name="T94" fmla="*/ 2830 w 3960"/>
              <a:gd name="T95" fmla="*/ 1858 h 1864"/>
              <a:gd name="T96" fmla="*/ 2646 w 3960"/>
              <a:gd name="T97" fmla="*/ 1858 h 1864"/>
              <a:gd name="T98" fmla="*/ 2460 w 3960"/>
              <a:gd name="T99" fmla="*/ 1858 h 1864"/>
              <a:gd name="T100" fmla="*/ 2274 w 3960"/>
              <a:gd name="T101" fmla="*/ 1858 h 1864"/>
              <a:gd name="T102" fmla="*/ 2090 w 3960"/>
              <a:gd name="T103" fmla="*/ 1858 h 1864"/>
              <a:gd name="T104" fmla="*/ 1904 w 3960"/>
              <a:gd name="T105" fmla="*/ 1858 h 1864"/>
              <a:gd name="T106" fmla="*/ 1718 w 3960"/>
              <a:gd name="T107" fmla="*/ 1858 h 1864"/>
              <a:gd name="T108" fmla="*/ 1532 w 3960"/>
              <a:gd name="T109" fmla="*/ 1858 h 1864"/>
              <a:gd name="T110" fmla="*/ 1348 w 3960"/>
              <a:gd name="T111" fmla="*/ 1858 h 1864"/>
              <a:gd name="T112" fmla="*/ 1162 w 3960"/>
              <a:gd name="T113" fmla="*/ 1858 h 1864"/>
              <a:gd name="T114" fmla="*/ 976 w 3960"/>
              <a:gd name="T115" fmla="*/ 1858 h 1864"/>
              <a:gd name="T116" fmla="*/ 792 w 3960"/>
              <a:gd name="T117" fmla="*/ 1858 h 1864"/>
              <a:gd name="T118" fmla="*/ 606 w 3960"/>
              <a:gd name="T119" fmla="*/ 1858 h 1864"/>
              <a:gd name="T120" fmla="*/ 420 w 3960"/>
              <a:gd name="T121" fmla="*/ 1858 h 1864"/>
              <a:gd name="T122" fmla="*/ 236 w 3960"/>
              <a:gd name="T123" fmla="*/ 1858 h 1864"/>
              <a:gd name="T124" fmla="*/ 50 w 3960"/>
              <a:gd name="T125" fmla="*/ 1858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60" h="1864">
                <a:moveTo>
                  <a:pt x="4" y="1864"/>
                </a:moveTo>
                <a:lnTo>
                  <a:pt x="30" y="1864"/>
                </a:lnTo>
                <a:lnTo>
                  <a:pt x="30" y="1858"/>
                </a:lnTo>
                <a:lnTo>
                  <a:pt x="4" y="1858"/>
                </a:lnTo>
                <a:lnTo>
                  <a:pt x="4" y="1864"/>
                </a:lnTo>
                <a:close/>
                <a:moveTo>
                  <a:pt x="0" y="1824"/>
                </a:moveTo>
                <a:lnTo>
                  <a:pt x="0" y="1850"/>
                </a:lnTo>
                <a:lnTo>
                  <a:pt x="6" y="1850"/>
                </a:lnTo>
                <a:lnTo>
                  <a:pt x="6" y="1824"/>
                </a:lnTo>
                <a:lnTo>
                  <a:pt x="0" y="1824"/>
                </a:lnTo>
                <a:close/>
                <a:moveTo>
                  <a:pt x="0" y="1778"/>
                </a:moveTo>
                <a:lnTo>
                  <a:pt x="0" y="1804"/>
                </a:lnTo>
                <a:lnTo>
                  <a:pt x="6" y="1804"/>
                </a:lnTo>
                <a:lnTo>
                  <a:pt x="6" y="1778"/>
                </a:lnTo>
                <a:lnTo>
                  <a:pt x="0" y="1778"/>
                </a:lnTo>
                <a:close/>
                <a:moveTo>
                  <a:pt x="0" y="1732"/>
                </a:moveTo>
                <a:lnTo>
                  <a:pt x="0" y="1758"/>
                </a:lnTo>
                <a:lnTo>
                  <a:pt x="6" y="1758"/>
                </a:lnTo>
                <a:lnTo>
                  <a:pt x="6" y="1732"/>
                </a:lnTo>
                <a:lnTo>
                  <a:pt x="0" y="1732"/>
                </a:lnTo>
                <a:close/>
                <a:moveTo>
                  <a:pt x="0" y="1686"/>
                </a:moveTo>
                <a:lnTo>
                  <a:pt x="0" y="1712"/>
                </a:lnTo>
                <a:lnTo>
                  <a:pt x="6" y="1712"/>
                </a:lnTo>
                <a:lnTo>
                  <a:pt x="6" y="1686"/>
                </a:lnTo>
                <a:lnTo>
                  <a:pt x="0" y="1686"/>
                </a:lnTo>
                <a:close/>
                <a:moveTo>
                  <a:pt x="0" y="1638"/>
                </a:moveTo>
                <a:lnTo>
                  <a:pt x="0" y="1666"/>
                </a:lnTo>
                <a:lnTo>
                  <a:pt x="6" y="1666"/>
                </a:lnTo>
                <a:lnTo>
                  <a:pt x="6" y="1638"/>
                </a:lnTo>
                <a:lnTo>
                  <a:pt x="0" y="1638"/>
                </a:lnTo>
                <a:close/>
                <a:moveTo>
                  <a:pt x="0" y="1592"/>
                </a:moveTo>
                <a:lnTo>
                  <a:pt x="0" y="1618"/>
                </a:lnTo>
                <a:lnTo>
                  <a:pt x="6" y="1618"/>
                </a:lnTo>
                <a:lnTo>
                  <a:pt x="6" y="1592"/>
                </a:lnTo>
                <a:lnTo>
                  <a:pt x="0" y="1592"/>
                </a:lnTo>
                <a:close/>
                <a:moveTo>
                  <a:pt x="0" y="1546"/>
                </a:moveTo>
                <a:lnTo>
                  <a:pt x="0" y="1572"/>
                </a:lnTo>
                <a:lnTo>
                  <a:pt x="6" y="1572"/>
                </a:lnTo>
                <a:lnTo>
                  <a:pt x="6" y="1546"/>
                </a:lnTo>
                <a:lnTo>
                  <a:pt x="0" y="1546"/>
                </a:lnTo>
                <a:close/>
                <a:moveTo>
                  <a:pt x="0" y="1500"/>
                </a:moveTo>
                <a:lnTo>
                  <a:pt x="0" y="1526"/>
                </a:lnTo>
                <a:lnTo>
                  <a:pt x="6" y="1526"/>
                </a:lnTo>
                <a:lnTo>
                  <a:pt x="6" y="1500"/>
                </a:lnTo>
                <a:lnTo>
                  <a:pt x="0" y="1500"/>
                </a:lnTo>
                <a:close/>
                <a:moveTo>
                  <a:pt x="0" y="1454"/>
                </a:moveTo>
                <a:lnTo>
                  <a:pt x="0" y="1480"/>
                </a:lnTo>
                <a:lnTo>
                  <a:pt x="6" y="1480"/>
                </a:lnTo>
                <a:lnTo>
                  <a:pt x="6" y="1454"/>
                </a:lnTo>
                <a:lnTo>
                  <a:pt x="0" y="1454"/>
                </a:lnTo>
                <a:close/>
                <a:moveTo>
                  <a:pt x="0" y="1406"/>
                </a:moveTo>
                <a:lnTo>
                  <a:pt x="0" y="1434"/>
                </a:lnTo>
                <a:lnTo>
                  <a:pt x="6" y="1434"/>
                </a:lnTo>
                <a:lnTo>
                  <a:pt x="6" y="1406"/>
                </a:lnTo>
                <a:lnTo>
                  <a:pt x="0" y="1406"/>
                </a:lnTo>
                <a:close/>
                <a:moveTo>
                  <a:pt x="0" y="1360"/>
                </a:moveTo>
                <a:lnTo>
                  <a:pt x="0" y="1388"/>
                </a:lnTo>
                <a:lnTo>
                  <a:pt x="6" y="1388"/>
                </a:lnTo>
                <a:lnTo>
                  <a:pt x="6" y="1360"/>
                </a:lnTo>
                <a:lnTo>
                  <a:pt x="0" y="1360"/>
                </a:lnTo>
                <a:close/>
                <a:moveTo>
                  <a:pt x="0" y="1314"/>
                </a:moveTo>
                <a:lnTo>
                  <a:pt x="0" y="1340"/>
                </a:lnTo>
                <a:lnTo>
                  <a:pt x="6" y="1340"/>
                </a:lnTo>
                <a:lnTo>
                  <a:pt x="6" y="1314"/>
                </a:lnTo>
                <a:lnTo>
                  <a:pt x="0" y="1314"/>
                </a:lnTo>
                <a:close/>
                <a:moveTo>
                  <a:pt x="0" y="1268"/>
                </a:moveTo>
                <a:lnTo>
                  <a:pt x="0" y="1294"/>
                </a:lnTo>
                <a:lnTo>
                  <a:pt x="6" y="1294"/>
                </a:lnTo>
                <a:lnTo>
                  <a:pt x="6" y="1268"/>
                </a:lnTo>
                <a:lnTo>
                  <a:pt x="0" y="1268"/>
                </a:lnTo>
                <a:close/>
                <a:moveTo>
                  <a:pt x="0" y="1222"/>
                </a:moveTo>
                <a:lnTo>
                  <a:pt x="0" y="1248"/>
                </a:lnTo>
                <a:lnTo>
                  <a:pt x="6" y="1248"/>
                </a:lnTo>
                <a:lnTo>
                  <a:pt x="6" y="1222"/>
                </a:lnTo>
                <a:lnTo>
                  <a:pt x="0" y="1222"/>
                </a:lnTo>
                <a:close/>
                <a:moveTo>
                  <a:pt x="0" y="1176"/>
                </a:moveTo>
                <a:lnTo>
                  <a:pt x="0" y="1202"/>
                </a:lnTo>
                <a:lnTo>
                  <a:pt x="6" y="1202"/>
                </a:lnTo>
                <a:lnTo>
                  <a:pt x="6" y="1176"/>
                </a:lnTo>
                <a:lnTo>
                  <a:pt x="0" y="1176"/>
                </a:lnTo>
                <a:close/>
                <a:moveTo>
                  <a:pt x="0" y="1128"/>
                </a:moveTo>
                <a:lnTo>
                  <a:pt x="0" y="1156"/>
                </a:lnTo>
                <a:lnTo>
                  <a:pt x="6" y="1156"/>
                </a:lnTo>
                <a:lnTo>
                  <a:pt x="6" y="1128"/>
                </a:lnTo>
                <a:lnTo>
                  <a:pt x="0" y="1128"/>
                </a:lnTo>
                <a:close/>
                <a:moveTo>
                  <a:pt x="0" y="1082"/>
                </a:moveTo>
                <a:lnTo>
                  <a:pt x="0" y="1108"/>
                </a:lnTo>
                <a:lnTo>
                  <a:pt x="6" y="1108"/>
                </a:lnTo>
                <a:lnTo>
                  <a:pt x="6" y="1082"/>
                </a:lnTo>
                <a:lnTo>
                  <a:pt x="0" y="1082"/>
                </a:lnTo>
                <a:close/>
                <a:moveTo>
                  <a:pt x="0" y="1036"/>
                </a:moveTo>
                <a:lnTo>
                  <a:pt x="0" y="1062"/>
                </a:lnTo>
                <a:lnTo>
                  <a:pt x="6" y="1062"/>
                </a:lnTo>
                <a:lnTo>
                  <a:pt x="6" y="1036"/>
                </a:lnTo>
                <a:lnTo>
                  <a:pt x="0" y="1036"/>
                </a:lnTo>
                <a:close/>
                <a:moveTo>
                  <a:pt x="0" y="990"/>
                </a:moveTo>
                <a:lnTo>
                  <a:pt x="0" y="1016"/>
                </a:lnTo>
                <a:lnTo>
                  <a:pt x="6" y="1016"/>
                </a:lnTo>
                <a:lnTo>
                  <a:pt x="6" y="990"/>
                </a:lnTo>
                <a:lnTo>
                  <a:pt x="0" y="990"/>
                </a:lnTo>
                <a:close/>
                <a:moveTo>
                  <a:pt x="0" y="944"/>
                </a:moveTo>
                <a:lnTo>
                  <a:pt x="0" y="970"/>
                </a:lnTo>
                <a:lnTo>
                  <a:pt x="6" y="970"/>
                </a:lnTo>
                <a:lnTo>
                  <a:pt x="6" y="944"/>
                </a:lnTo>
                <a:lnTo>
                  <a:pt x="0" y="944"/>
                </a:lnTo>
                <a:close/>
                <a:moveTo>
                  <a:pt x="0" y="898"/>
                </a:moveTo>
                <a:lnTo>
                  <a:pt x="0" y="924"/>
                </a:lnTo>
                <a:lnTo>
                  <a:pt x="6" y="924"/>
                </a:lnTo>
                <a:lnTo>
                  <a:pt x="6" y="898"/>
                </a:lnTo>
                <a:lnTo>
                  <a:pt x="0" y="898"/>
                </a:lnTo>
                <a:close/>
                <a:moveTo>
                  <a:pt x="0" y="850"/>
                </a:moveTo>
                <a:lnTo>
                  <a:pt x="0" y="878"/>
                </a:lnTo>
                <a:lnTo>
                  <a:pt x="6" y="878"/>
                </a:lnTo>
                <a:lnTo>
                  <a:pt x="6" y="850"/>
                </a:lnTo>
                <a:lnTo>
                  <a:pt x="0" y="850"/>
                </a:lnTo>
                <a:close/>
                <a:moveTo>
                  <a:pt x="0" y="804"/>
                </a:moveTo>
                <a:lnTo>
                  <a:pt x="0" y="830"/>
                </a:lnTo>
                <a:lnTo>
                  <a:pt x="6" y="830"/>
                </a:lnTo>
                <a:lnTo>
                  <a:pt x="6" y="804"/>
                </a:lnTo>
                <a:lnTo>
                  <a:pt x="0" y="804"/>
                </a:lnTo>
                <a:close/>
                <a:moveTo>
                  <a:pt x="0" y="758"/>
                </a:moveTo>
                <a:lnTo>
                  <a:pt x="0" y="784"/>
                </a:lnTo>
                <a:lnTo>
                  <a:pt x="6" y="784"/>
                </a:lnTo>
                <a:lnTo>
                  <a:pt x="6" y="758"/>
                </a:lnTo>
                <a:lnTo>
                  <a:pt x="0" y="758"/>
                </a:lnTo>
                <a:close/>
                <a:moveTo>
                  <a:pt x="0" y="712"/>
                </a:moveTo>
                <a:lnTo>
                  <a:pt x="0" y="738"/>
                </a:lnTo>
                <a:lnTo>
                  <a:pt x="6" y="738"/>
                </a:lnTo>
                <a:lnTo>
                  <a:pt x="6" y="712"/>
                </a:lnTo>
                <a:lnTo>
                  <a:pt x="0" y="712"/>
                </a:lnTo>
                <a:close/>
                <a:moveTo>
                  <a:pt x="0" y="666"/>
                </a:moveTo>
                <a:lnTo>
                  <a:pt x="0" y="692"/>
                </a:lnTo>
                <a:lnTo>
                  <a:pt x="6" y="692"/>
                </a:lnTo>
                <a:lnTo>
                  <a:pt x="6" y="666"/>
                </a:lnTo>
                <a:lnTo>
                  <a:pt x="0" y="666"/>
                </a:lnTo>
                <a:close/>
                <a:moveTo>
                  <a:pt x="0" y="620"/>
                </a:moveTo>
                <a:lnTo>
                  <a:pt x="0" y="646"/>
                </a:lnTo>
                <a:lnTo>
                  <a:pt x="6" y="646"/>
                </a:lnTo>
                <a:lnTo>
                  <a:pt x="6" y="620"/>
                </a:lnTo>
                <a:lnTo>
                  <a:pt x="0" y="620"/>
                </a:lnTo>
                <a:close/>
                <a:moveTo>
                  <a:pt x="0" y="572"/>
                </a:moveTo>
                <a:lnTo>
                  <a:pt x="0" y="600"/>
                </a:lnTo>
                <a:lnTo>
                  <a:pt x="6" y="600"/>
                </a:lnTo>
                <a:lnTo>
                  <a:pt x="6" y="572"/>
                </a:lnTo>
                <a:lnTo>
                  <a:pt x="0" y="572"/>
                </a:lnTo>
                <a:close/>
                <a:moveTo>
                  <a:pt x="0" y="526"/>
                </a:moveTo>
                <a:lnTo>
                  <a:pt x="0" y="552"/>
                </a:lnTo>
                <a:lnTo>
                  <a:pt x="6" y="552"/>
                </a:lnTo>
                <a:lnTo>
                  <a:pt x="6" y="526"/>
                </a:lnTo>
                <a:lnTo>
                  <a:pt x="0" y="526"/>
                </a:lnTo>
                <a:close/>
                <a:moveTo>
                  <a:pt x="0" y="480"/>
                </a:moveTo>
                <a:lnTo>
                  <a:pt x="0" y="506"/>
                </a:lnTo>
                <a:lnTo>
                  <a:pt x="6" y="506"/>
                </a:lnTo>
                <a:lnTo>
                  <a:pt x="6" y="480"/>
                </a:lnTo>
                <a:lnTo>
                  <a:pt x="0" y="480"/>
                </a:lnTo>
                <a:close/>
                <a:moveTo>
                  <a:pt x="0" y="434"/>
                </a:moveTo>
                <a:lnTo>
                  <a:pt x="0" y="460"/>
                </a:lnTo>
                <a:lnTo>
                  <a:pt x="6" y="460"/>
                </a:lnTo>
                <a:lnTo>
                  <a:pt x="6" y="434"/>
                </a:lnTo>
                <a:lnTo>
                  <a:pt x="0" y="434"/>
                </a:lnTo>
                <a:close/>
                <a:moveTo>
                  <a:pt x="0" y="388"/>
                </a:moveTo>
                <a:lnTo>
                  <a:pt x="0" y="414"/>
                </a:lnTo>
                <a:lnTo>
                  <a:pt x="6" y="414"/>
                </a:lnTo>
                <a:lnTo>
                  <a:pt x="6" y="388"/>
                </a:lnTo>
                <a:lnTo>
                  <a:pt x="0" y="388"/>
                </a:lnTo>
                <a:close/>
                <a:moveTo>
                  <a:pt x="0" y="340"/>
                </a:moveTo>
                <a:lnTo>
                  <a:pt x="0" y="368"/>
                </a:lnTo>
                <a:lnTo>
                  <a:pt x="6" y="368"/>
                </a:lnTo>
                <a:lnTo>
                  <a:pt x="6" y="340"/>
                </a:lnTo>
                <a:lnTo>
                  <a:pt x="0" y="340"/>
                </a:lnTo>
                <a:close/>
                <a:moveTo>
                  <a:pt x="0" y="294"/>
                </a:moveTo>
                <a:lnTo>
                  <a:pt x="0" y="322"/>
                </a:lnTo>
                <a:lnTo>
                  <a:pt x="6" y="322"/>
                </a:lnTo>
                <a:lnTo>
                  <a:pt x="6" y="294"/>
                </a:lnTo>
                <a:lnTo>
                  <a:pt x="0" y="294"/>
                </a:lnTo>
                <a:close/>
                <a:moveTo>
                  <a:pt x="0" y="248"/>
                </a:moveTo>
                <a:lnTo>
                  <a:pt x="0" y="274"/>
                </a:lnTo>
                <a:lnTo>
                  <a:pt x="6" y="274"/>
                </a:lnTo>
                <a:lnTo>
                  <a:pt x="6" y="248"/>
                </a:lnTo>
                <a:lnTo>
                  <a:pt x="0" y="248"/>
                </a:lnTo>
                <a:close/>
                <a:moveTo>
                  <a:pt x="0" y="202"/>
                </a:moveTo>
                <a:lnTo>
                  <a:pt x="0" y="228"/>
                </a:lnTo>
                <a:lnTo>
                  <a:pt x="6" y="228"/>
                </a:lnTo>
                <a:lnTo>
                  <a:pt x="6" y="202"/>
                </a:lnTo>
                <a:lnTo>
                  <a:pt x="0" y="202"/>
                </a:lnTo>
                <a:close/>
                <a:moveTo>
                  <a:pt x="0" y="156"/>
                </a:moveTo>
                <a:lnTo>
                  <a:pt x="0" y="182"/>
                </a:lnTo>
                <a:lnTo>
                  <a:pt x="6" y="182"/>
                </a:lnTo>
                <a:lnTo>
                  <a:pt x="6" y="156"/>
                </a:lnTo>
                <a:lnTo>
                  <a:pt x="0" y="156"/>
                </a:lnTo>
                <a:close/>
                <a:moveTo>
                  <a:pt x="0" y="110"/>
                </a:moveTo>
                <a:lnTo>
                  <a:pt x="0" y="136"/>
                </a:lnTo>
                <a:lnTo>
                  <a:pt x="6" y="136"/>
                </a:lnTo>
                <a:lnTo>
                  <a:pt x="6" y="110"/>
                </a:lnTo>
                <a:lnTo>
                  <a:pt x="0" y="110"/>
                </a:lnTo>
                <a:close/>
                <a:moveTo>
                  <a:pt x="0" y="62"/>
                </a:moveTo>
                <a:lnTo>
                  <a:pt x="0" y="90"/>
                </a:lnTo>
                <a:lnTo>
                  <a:pt x="6" y="90"/>
                </a:lnTo>
                <a:lnTo>
                  <a:pt x="6" y="62"/>
                </a:lnTo>
                <a:lnTo>
                  <a:pt x="0" y="62"/>
                </a:lnTo>
                <a:close/>
                <a:moveTo>
                  <a:pt x="0" y="16"/>
                </a:moveTo>
                <a:lnTo>
                  <a:pt x="0" y="42"/>
                </a:lnTo>
                <a:lnTo>
                  <a:pt x="6" y="42"/>
                </a:lnTo>
                <a:lnTo>
                  <a:pt x="6" y="16"/>
                </a:lnTo>
                <a:lnTo>
                  <a:pt x="0" y="16"/>
                </a:lnTo>
                <a:close/>
                <a:moveTo>
                  <a:pt x="36" y="0"/>
                </a:moveTo>
                <a:lnTo>
                  <a:pt x="10" y="0"/>
                </a:lnTo>
                <a:lnTo>
                  <a:pt x="10" y="6"/>
                </a:lnTo>
                <a:lnTo>
                  <a:pt x="36" y="6"/>
                </a:lnTo>
                <a:lnTo>
                  <a:pt x="36" y="0"/>
                </a:lnTo>
                <a:close/>
                <a:moveTo>
                  <a:pt x="82" y="0"/>
                </a:moveTo>
                <a:lnTo>
                  <a:pt x="56" y="0"/>
                </a:lnTo>
                <a:lnTo>
                  <a:pt x="56" y="6"/>
                </a:lnTo>
                <a:lnTo>
                  <a:pt x="82" y="6"/>
                </a:lnTo>
                <a:lnTo>
                  <a:pt x="82" y="0"/>
                </a:lnTo>
                <a:close/>
                <a:moveTo>
                  <a:pt x="128" y="0"/>
                </a:moveTo>
                <a:lnTo>
                  <a:pt x="102" y="0"/>
                </a:lnTo>
                <a:lnTo>
                  <a:pt x="102" y="6"/>
                </a:lnTo>
                <a:lnTo>
                  <a:pt x="128" y="6"/>
                </a:lnTo>
                <a:lnTo>
                  <a:pt x="128" y="0"/>
                </a:lnTo>
                <a:close/>
                <a:moveTo>
                  <a:pt x="174" y="0"/>
                </a:moveTo>
                <a:lnTo>
                  <a:pt x="148" y="0"/>
                </a:lnTo>
                <a:lnTo>
                  <a:pt x="148" y="6"/>
                </a:lnTo>
                <a:lnTo>
                  <a:pt x="174" y="6"/>
                </a:lnTo>
                <a:lnTo>
                  <a:pt x="174" y="0"/>
                </a:lnTo>
                <a:close/>
                <a:moveTo>
                  <a:pt x="220" y="0"/>
                </a:moveTo>
                <a:lnTo>
                  <a:pt x="194" y="0"/>
                </a:lnTo>
                <a:lnTo>
                  <a:pt x="194" y="6"/>
                </a:lnTo>
                <a:lnTo>
                  <a:pt x="220" y="6"/>
                </a:lnTo>
                <a:lnTo>
                  <a:pt x="220" y="0"/>
                </a:lnTo>
                <a:close/>
                <a:moveTo>
                  <a:pt x="268" y="0"/>
                </a:moveTo>
                <a:lnTo>
                  <a:pt x="240" y="0"/>
                </a:lnTo>
                <a:lnTo>
                  <a:pt x="240" y="6"/>
                </a:lnTo>
                <a:lnTo>
                  <a:pt x="268" y="6"/>
                </a:lnTo>
                <a:lnTo>
                  <a:pt x="268" y="0"/>
                </a:lnTo>
                <a:close/>
                <a:moveTo>
                  <a:pt x="314" y="0"/>
                </a:moveTo>
                <a:lnTo>
                  <a:pt x="288" y="0"/>
                </a:lnTo>
                <a:lnTo>
                  <a:pt x="288" y="6"/>
                </a:lnTo>
                <a:lnTo>
                  <a:pt x="314" y="6"/>
                </a:lnTo>
                <a:lnTo>
                  <a:pt x="314" y="0"/>
                </a:lnTo>
                <a:close/>
                <a:moveTo>
                  <a:pt x="360" y="0"/>
                </a:moveTo>
                <a:lnTo>
                  <a:pt x="334" y="0"/>
                </a:lnTo>
                <a:lnTo>
                  <a:pt x="334" y="6"/>
                </a:lnTo>
                <a:lnTo>
                  <a:pt x="360" y="6"/>
                </a:lnTo>
                <a:lnTo>
                  <a:pt x="360" y="0"/>
                </a:lnTo>
                <a:close/>
                <a:moveTo>
                  <a:pt x="406" y="0"/>
                </a:moveTo>
                <a:lnTo>
                  <a:pt x="380" y="0"/>
                </a:lnTo>
                <a:lnTo>
                  <a:pt x="380" y="6"/>
                </a:lnTo>
                <a:lnTo>
                  <a:pt x="406" y="6"/>
                </a:lnTo>
                <a:lnTo>
                  <a:pt x="406" y="0"/>
                </a:lnTo>
                <a:close/>
                <a:moveTo>
                  <a:pt x="452" y="0"/>
                </a:moveTo>
                <a:lnTo>
                  <a:pt x="426" y="0"/>
                </a:lnTo>
                <a:lnTo>
                  <a:pt x="426" y="6"/>
                </a:lnTo>
                <a:lnTo>
                  <a:pt x="452" y="6"/>
                </a:lnTo>
                <a:lnTo>
                  <a:pt x="452" y="0"/>
                </a:lnTo>
                <a:close/>
                <a:moveTo>
                  <a:pt x="500" y="0"/>
                </a:moveTo>
                <a:lnTo>
                  <a:pt x="472" y="0"/>
                </a:lnTo>
                <a:lnTo>
                  <a:pt x="472" y="6"/>
                </a:lnTo>
                <a:lnTo>
                  <a:pt x="500" y="6"/>
                </a:lnTo>
                <a:lnTo>
                  <a:pt x="500" y="0"/>
                </a:lnTo>
                <a:close/>
                <a:moveTo>
                  <a:pt x="546" y="0"/>
                </a:moveTo>
                <a:lnTo>
                  <a:pt x="518" y="0"/>
                </a:lnTo>
                <a:lnTo>
                  <a:pt x="518" y="6"/>
                </a:lnTo>
                <a:lnTo>
                  <a:pt x="546" y="6"/>
                </a:lnTo>
                <a:lnTo>
                  <a:pt x="546" y="0"/>
                </a:lnTo>
                <a:close/>
                <a:moveTo>
                  <a:pt x="592" y="0"/>
                </a:moveTo>
                <a:lnTo>
                  <a:pt x="566" y="0"/>
                </a:lnTo>
                <a:lnTo>
                  <a:pt x="566" y="6"/>
                </a:lnTo>
                <a:lnTo>
                  <a:pt x="592" y="6"/>
                </a:lnTo>
                <a:lnTo>
                  <a:pt x="592" y="0"/>
                </a:lnTo>
                <a:close/>
                <a:moveTo>
                  <a:pt x="638" y="0"/>
                </a:moveTo>
                <a:lnTo>
                  <a:pt x="612" y="0"/>
                </a:lnTo>
                <a:lnTo>
                  <a:pt x="612" y="6"/>
                </a:lnTo>
                <a:lnTo>
                  <a:pt x="638" y="6"/>
                </a:lnTo>
                <a:lnTo>
                  <a:pt x="638" y="0"/>
                </a:lnTo>
                <a:close/>
                <a:moveTo>
                  <a:pt x="684" y="0"/>
                </a:moveTo>
                <a:lnTo>
                  <a:pt x="658" y="0"/>
                </a:lnTo>
                <a:lnTo>
                  <a:pt x="658" y="6"/>
                </a:lnTo>
                <a:lnTo>
                  <a:pt x="684" y="6"/>
                </a:lnTo>
                <a:lnTo>
                  <a:pt x="684" y="0"/>
                </a:lnTo>
                <a:close/>
                <a:moveTo>
                  <a:pt x="730" y="0"/>
                </a:moveTo>
                <a:lnTo>
                  <a:pt x="704" y="0"/>
                </a:lnTo>
                <a:lnTo>
                  <a:pt x="704" y="6"/>
                </a:lnTo>
                <a:lnTo>
                  <a:pt x="730" y="6"/>
                </a:lnTo>
                <a:lnTo>
                  <a:pt x="730" y="0"/>
                </a:lnTo>
                <a:close/>
                <a:moveTo>
                  <a:pt x="778" y="0"/>
                </a:moveTo>
                <a:lnTo>
                  <a:pt x="750" y="0"/>
                </a:lnTo>
                <a:lnTo>
                  <a:pt x="750" y="6"/>
                </a:lnTo>
                <a:lnTo>
                  <a:pt x="778" y="6"/>
                </a:lnTo>
                <a:lnTo>
                  <a:pt x="778" y="0"/>
                </a:lnTo>
                <a:close/>
                <a:moveTo>
                  <a:pt x="824" y="0"/>
                </a:moveTo>
                <a:lnTo>
                  <a:pt x="798" y="0"/>
                </a:lnTo>
                <a:lnTo>
                  <a:pt x="798" y="6"/>
                </a:lnTo>
                <a:lnTo>
                  <a:pt x="824" y="6"/>
                </a:lnTo>
                <a:lnTo>
                  <a:pt x="824" y="0"/>
                </a:lnTo>
                <a:close/>
                <a:moveTo>
                  <a:pt x="870" y="0"/>
                </a:moveTo>
                <a:lnTo>
                  <a:pt x="844" y="0"/>
                </a:lnTo>
                <a:lnTo>
                  <a:pt x="844" y="6"/>
                </a:lnTo>
                <a:lnTo>
                  <a:pt x="870" y="6"/>
                </a:lnTo>
                <a:lnTo>
                  <a:pt x="870" y="0"/>
                </a:lnTo>
                <a:close/>
                <a:moveTo>
                  <a:pt x="916" y="0"/>
                </a:moveTo>
                <a:lnTo>
                  <a:pt x="890" y="0"/>
                </a:lnTo>
                <a:lnTo>
                  <a:pt x="890" y="6"/>
                </a:lnTo>
                <a:lnTo>
                  <a:pt x="916" y="6"/>
                </a:lnTo>
                <a:lnTo>
                  <a:pt x="916" y="0"/>
                </a:lnTo>
                <a:close/>
                <a:moveTo>
                  <a:pt x="962" y="0"/>
                </a:moveTo>
                <a:lnTo>
                  <a:pt x="936" y="0"/>
                </a:lnTo>
                <a:lnTo>
                  <a:pt x="936" y="6"/>
                </a:lnTo>
                <a:lnTo>
                  <a:pt x="962" y="6"/>
                </a:lnTo>
                <a:lnTo>
                  <a:pt x="962" y="0"/>
                </a:lnTo>
                <a:close/>
                <a:moveTo>
                  <a:pt x="1008" y="0"/>
                </a:moveTo>
                <a:lnTo>
                  <a:pt x="982" y="0"/>
                </a:lnTo>
                <a:lnTo>
                  <a:pt x="982" y="6"/>
                </a:lnTo>
                <a:lnTo>
                  <a:pt x="1008" y="6"/>
                </a:lnTo>
                <a:lnTo>
                  <a:pt x="1008" y="0"/>
                </a:lnTo>
                <a:close/>
                <a:moveTo>
                  <a:pt x="1056" y="0"/>
                </a:moveTo>
                <a:lnTo>
                  <a:pt x="1028" y="0"/>
                </a:lnTo>
                <a:lnTo>
                  <a:pt x="1028" y="6"/>
                </a:lnTo>
                <a:lnTo>
                  <a:pt x="1056" y="6"/>
                </a:lnTo>
                <a:lnTo>
                  <a:pt x="1056" y="0"/>
                </a:lnTo>
                <a:close/>
                <a:moveTo>
                  <a:pt x="1102" y="0"/>
                </a:moveTo>
                <a:lnTo>
                  <a:pt x="1076" y="0"/>
                </a:lnTo>
                <a:lnTo>
                  <a:pt x="1076" y="6"/>
                </a:lnTo>
                <a:lnTo>
                  <a:pt x="1102" y="6"/>
                </a:lnTo>
                <a:lnTo>
                  <a:pt x="1102" y="0"/>
                </a:lnTo>
                <a:close/>
                <a:moveTo>
                  <a:pt x="1148" y="0"/>
                </a:moveTo>
                <a:lnTo>
                  <a:pt x="1122" y="0"/>
                </a:lnTo>
                <a:lnTo>
                  <a:pt x="1122" y="6"/>
                </a:lnTo>
                <a:lnTo>
                  <a:pt x="1148" y="6"/>
                </a:lnTo>
                <a:lnTo>
                  <a:pt x="1148" y="0"/>
                </a:lnTo>
                <a:close/>
                <a:moveTo>
                  <a:pt x="1194" y="0"/>
                </a:moveTo>
                <a:lnTo>
                  <a:pt x="1168" y="0"/>
                </a:lnTo>
                <a:lnTo>
                  <a:pt x="1168" y="6"/>
                </a:lnTo>
                <a:lnTo>
                  <a:pt x="1194" y="6"/>
                </a:lnTo>
                <a:lnTo>
                  <a:pt x="1194" y="0"/>
                </a:lnTo>
                <a:close/>
                <a:moveTo>
                  <a:pt x="1240" y="0"/>
                </a:moveTo>
                <a:lnTo>
                  <a:pt x="1214" y="0"/>
                </a:lnTo>
                <a:lnTo>
                  <a:pt x="1214" y="6"/>
                </a:lnTo>
                <a:lnTo>
                  <a:pt x="1240" y="6"/>
                </a:lnTo>
                <a:lnTo>
                  <a:pt x="1240" y="0"/>
                </a:lnTo>
                <a:close/>
                <a:moveTo>
                  <a:pt x="1288" y="0"/>
                </a:moveTo>
                <a:lnTo>
                  <a:pt x="1260" y="0"/>
                </a:lnTo>
                <a:lnTo>
                  <a:pt x="1260" y="6"/>
                </a:lnTo>
                <a:lnTo>
                  <a:pt x="1288" y="6"/>
                </a:lnTo>
                <a:lnTo>
                  <a:pt x="1288" y="0"/>
                </a:lnTo>
                <a:close/>
                <a:moveTo>
                  <a:pt x="1334" y="0"/>
                </a:moveTo>
                <a:lnTo>
                  <a:pt x="1306" y="0"/>
                </a:lnTo>
                <a:lnTo>
                  <a:pt x="1306" y="6"/>
                </a:lnTo>
                <a:lnTo>
                  <a:pt x="1334" y="6"/>
                </a:lnTo>
                <a:lnTo>
                  <a:pt x="1334" y="0"/>
                </a:lnTo>
                <a:close/>
                <a:moveTo>
                  <a:pt x="1380" y="0"/>
                </a:moveTo>
                <a:lnTo>
                  <a:pt x="1354" y="0"/>
                </a:lnTo>
                <a:lnTo>
                  <a:pt x="1354" y="6"/>
                </a:lnTo>
                <a:lnTo>
                  <a:pt x="1380" y="6"/>
                </a:lnTo>
                <a:lnTo>
                  <a:pt x="1380" y="0"/>
                </a:lnTo>
                <a:close/>
                <a:moveTo>
                  <a:pt x="1426" y="0"/>
                </a:moveTo>
                <a:lnTo>
                  <a:pt x="1400" y="0"/>
                </a:lnTo>
                <a:lnTo>
                  <a:pt x="1400" y="6"/>
                </a:lnTo>
                <a:lnTo>
                  <a:pt x="1426" y="6"/>
                </a:lnTo>
                <a:lnTo>
                  <a:pt x="1426" y="0"/>
                </a:lnTo>
                <a:close/>
                <a:moveTo>
                  <a:pt x="1472" y="0"/>
                </a:moveTo>
                <a:lnTo>
                  <a:pt x="1446" y="0"/>
                </a:lnTo>
                <a:lnTo>
                  <a:pt x="1446" y="6"/>
                </a:lnTo>
                <a:lnTo>
                  <a:pt x="1472" y="6"/>
                </a:lnTo>
                <a:lnTo>
                  <a:pt x="1472" y="0"/>
                </a:lnTo>
                <a:close/>
                <a:moveTo>
                  <a:pt x="1518" y="0"/>
                </a:moveTo>
                <a:lnTo>
                  <a:pt x="1492" y="0"/>
                </a:lnTo>
                <a:lnTo>
                  <a:pt x="1492" y="6"/>
                </a:lnTo>
                <a:lnTo>
                  <a:pt x="1518" y="6"/>
                </a:lnTo>
                <a:lnTo>
                  <a:pt x="1518" y="0"/>
                </a:lnTo>
                <a:close/>
                <a:moveTo>
                  <a:pt x="1566" y="0"/>
                </a:moveTo>
                <a:lnTo>
                  <a:pt x="1538" y="0"/>
                </a:lnTo>
                <a:lnTo>
                  <a:pt x="1538" y="6"/>
                </a:lnTo>
                <a:lnTo>
                  <a:pt x="1566" y="6"/>
                </a:lnTo>
                <a:lnTo>
                  <a:pt x="1566" y="0"/>
                </a:lnTo>
                <a:close/>
                <a:moveTo>
                  <a:pt x="1612" y="0"/>
                </a:moveTo>
                <a:lnTo>
                  <a:pt x="1586" y="0"/>
                </a:lnTo>
                <a:lnTo>
                  <a:pt x="1586" y="6"/>
                </a:lnTo>
                <a:lnTo>
                  <a:pt x="1612" y="6"/>
                </a:lnTo>
                <a:lnTo>
                  <a:pt x="1612" y="0"/>
                </a:lnTo>
                <a:close/>
                <a:moveTo>
                  <a:pt x="1658" y="0"/>
                </a:moveTo>
                <a:lnTo>
                  <a:pt x="1632" y="0"/>
                </a:lnTo>
                <a:lnTo>
                  <a:pt x="1632" y="6"/>
                </a:lnTo>
                <a:lnTo>
                  <a:pt x="1658" y="6"/>
                </a:lnTo>
                <a:lnTo>
                  <a:pt x="1658" y="0"/>
                </a:lnTo>
                <a:close/>
                <a:moveTo>
                  <a:pt x="1704" y="0"/>
                </a:moveTo>
                <a:lnTo>
                  <a:pt x="1678" y="0"/>
                </a:lnTo>
                <a:lnTo>
                  <a:pt x="1678" y="6"/>
                </a:lnTo>
                <a:lnTo>
                  <a:pt x="1704" y="6"/>
                </a:lnTo>
                <a:lnTo>
                  <a:pt x="1704" y="0"/>
                </a:lnTo>
                <a:close/>
                <a:moveTo>
                  <a:pt x="1750" y="0"/>
                </a:moveTo>
                <a:lnTo>
                  <a:pt x="1724" y="0"/>
                </a:lnTo>
                <a:lnTo>
                  <a:pt x="1724" y="6"/>
                </a:lnTo>
                <a:lnTo>
                  <a:pt x="1750" y="6"/>
                </a:lnTo>
                <a:lnTo>
                  <a:pt x="1750" y="0"/>
                </a:lnTo>
                <a:close/>
                <a:moveTo>
                  <a:pt x="1796" y="0"/>
                </a:moveTo>
                <a:lnTo>
                  <a:pt x="1770" y="0"/>
                </a:lnTo>
                <a:lnTo>
                  <a:pt x="1770" y="6"/>
                </a:lnTo>
                <a:lnTo>
                  <a:pt x="1796" y="6"/>
                </a:lnTo>
                <a:lnTo>
                  <a:pt x="1796" y="0"/>
                </a:lnTo>
                <a:close/>
                <a:moveTo>
                  <a:pt x="1844" y="0"/>
                </a:moveTo>
                <a:lnTo>
                  <a:pt x="1816" y="0"/>
                </a:lnTo>
                <a:lnTo>
                  <a:pt x="1816" y="6"/>
                </a:lnTo>
                <a:lnTo>
                  <a:pt x="1844" y="6"/>
                </a:lnTo>
                <a:lnTo>
                  <a:pt x="1844" y="0"/>
                </a:lnTo>
                <a:close/>
                <a:moveTo>
                  <a:pt x="1890" y="0"/>
                </a:moveTo>
                <a:lnTo>
                  <a:pt x="1864" y="0"/>
                </a:lnTo>
                <a:lnTo>
                  <a:pt x="1864" y="6"/>
                </a:lnTo>
                <a:lnTo>
                  <a:pt x="1890" y="6"/>
                </a:lnTo>
                <a:lnTo>
                  <a:pt x="1890" y="0"/>
                </a:lnTo>
                <a:close/>
                <a:moveTo>
                  <a:pt x="1936" y="0"/>
                </a:moveTo>
                <a:lnTo>
                  <a:pt x="1910" y="0"/>
                </a:lnTo>
                <a:lnTo>
                  <a:pt x="1910" y="6"/>
                </a:lnTo>
                <a:lnTo>
                  <a:pt x="1936" y="6"/>
                </a:lnTo>
                <a:lnTo>
                  <a:pt x="1936" y="0"/>
                </a:lnTo>
                <a:close/>
                <a:moveTo>
                  <a:pt x="1982" y="0"/>
                </a:moveTo>
                <a:lnTo>
                  <a:pt x="1956" y="0"/>
                </a:lnTo>
                <a:lnTo>
                  <a:pt x="1956" y="6"/>
                </a:lnTo>
                <a:lnTo>
                  <a:pt x="1982" y="6"/>
                </a:lnTo>
                <a:lnTo>
                  <a:pt x="1982" y="0"/>
                </a:lnTo>
                <a:close/>
                <a:moveTo>
                  <a:pt x="2028" y="0"/>
                </a:moveTo>
                <a:lnTo>
                  <a:pt x="2002" y="0"/>
                </a:lnTo>
                <a:lnTo>
                  <a:pt x="2002" y="6"/>
                </a:lnTo>
                <a:lnTo>
                  <a:pt x="2028" y="6"/>
                </a:lnTo>
                <a:lnTo>
                  <a:pt x="2028" y="0"/>
                </a:lnTo>
                <a:close/>
                <a:moveTo>
                  <a:pt x="2074" y="0"/>
                </a:moveTo>
                <a:lnTo>
                  <a:pt x="2048" y="0"/>
                </a:lnTo>
                <a:lnTo>
                  <a:pt x="2048" y="6"/>
                </a:lnTo>
                <a:lnTo>
                  <a:pt x="2074" y="6"/>
                </a:lnTo>
                <a:lnTo>
                  <a:pt x="2074" y="0"/>
                </a:lnTo>
                <a:close/>
                <a:moveTo>
                  <a:pt x="2122" y="0"/>
                </a:moveTo>
                <a:lnTo>
                  <a:pt x="2094" y="0"/>
                </a:lnTo>
                <a:lnTo>
                  <a:pt x="2094" y="6"/>
                </a:lnTo>
                <a:lnTo>
                  <a:pt x="2122" y="6"/>
                </a:lnTo>
                <a:lnTo>
                  <a:pt x="2122" y="0"/>
                </a:lnTo>
                <a:close/>
                <a:moveTo>
                  <a:pt x="2168" y="0"/>
                </a:moveTo>
                <a:lnTo>
                  <a:pt x="2142" y="0"/>
                </a:lnTo>
                <a:lnTo>
                  <a:pt x="2142" y="6"/>
                </a:lnTo>
                <a:lnTo>
                  <a:pt x="2168" y="6"/>
                </a:lnTo>
                <a:lnTo>
                  <a:pt x="2168" y="0"/>
                </a:lnTo>
                <a:close/>
                <a:moveTo>
                  <a:pt x="2214" y="0"/>
                </a:moveTo>
                <a:lnTo>
                  <a:pt x="2188" y="0"/>
                </a:lnTo>
                <a:lnTo>
                  <a:pt x="2188" y="6"/>
                </a:lnTo>
                <a:lnTo>
                  <a:pt x="2214" y="6"/>
                </a:lnTo>
                <a:lnTo>
                  <a:pt x="2214" y="0"/>
                </a:lnTo>
                <a:close/>
                <a:moveTo>
                  <a:pt x="2260" y="0"/>
                </a:moveTo>
                <a:lnTo>
                  <a:pt x="2234" y="0"/>
                </a:lnTo>
                <a:lnTo>
                  <a:pt x="2234" y="6"/>
                </a:lnTo>
                <a:lnTo>
                  <a:pt x="2260" y="6"/>
                </a:lnTo>
                <a:lnTo>
                  <a:pt x="2260" y="0"/>
                </a:lnTo>
                <a:close/>
                <a:moveTo>
                  <a:pt x="2306" y="0"/>
                </a:moveTo>
                <a:lnTo>
                  <a:pt x="2280" y="0"/>
                </a:lnTo>
                <a:lnTo>
                  <a:pt x="2280" y="6"/>
                </a:lnTo>
                <a:lnTo>
                  <a:pt x="2306" y="6"/>
                </a:lnTo>
                <a:lnTo>
                  <a:pt x="2306" y="0"/>
                </a:lnTo>
                <a:close/>
                <a:moveTo>
                  <a:pt x="2354" y="0"/>
                </a:moveTo>
                <a:lnTo>
                  <a:pt x="2326" y="0"/>
                </a:lnTo>
                <a:lnTo>
                  <a:pt x="2326" y="6"/>
                </a:lnTo>
                <a:lnTo>
                  <a:pt x="2354" y="6"/>
                </a:lnTo>
                <a:lnTo>
                  <a:pt x="2354" y="0"/>
                </a:lnTo>
                <a:close/>
                <a:moveTo>
                  <a:pt x="2400" y="0"/>
                </a:moveTo>
                <a:lnTo>
                  <a:pt x="2372" y="0"/>
                </a:lnTo>
                <a:lnTo>
                  <a:pt x="2372" y="6"/>
                </a:lnTo>
                <a:lnTo>
                  <a:pt x="2400" y="6"/>
                </a:lnTo>
                <a:lnTo>
                  <a:pt x="2400" y="0"/>
                </a:lnTo>
                <a:close/>
                <a:moveTo>
                  <a:pt x="2446" y="0"/>
                </a:moveTo>
                <a:lnTo>
                  <a:pt x="2420" y="0"/>
                </a:lnTo>
                <a:lnTo>
                  <a:pt x="2420" y="6"/>
                </a:lnTo>
                <a:lnTo>
                  <a:pt x="2446" y="6"/>
                </a:lnTo>
                <a:lnTo>
                  <a:pt x="2446" y="0"/>
                </a:lnTo>
                <a:close/>
                <a:moveTo>
                  <a:pt x="2492" y="0"/>
                </a:moveTo>
                <a:lnTo>
                  <a:pt x="2466" y="0"/>
                </a:lnTo>
                <a:lnTo>
                  <a:pt x="2466" y="6"/>
                </a:lnTo>
                <a:lnTo>
                  <a:pt x="2492" y="6"/>
                </a:lnTo>
                <a:lnTo>
                  <a:pt x="2492" y="0"/>
                </a:lnTo>
                <a:close/>
                <a:moveTo>
                  <a:pt x="2538" y="0"/>
                </a:moveTo>
                <a:lnTo>
                  <a:pt x="2512" y="0"/>
                </a:lnTo>
                <a:lnTo>
                  <a:pt x="2512" y="6"/>
                </a:lnTo>
                <a:lnTo>
                  <a:pt x="2538" y="6"/>
                </a:lnTo>
                <a:lnTo>
                  <a:pt x="2538" y="0"/>
                </a:lnTo>
                <a:close/>
                <a:moveTo>
                  <a:pt x="2584" y="0"/>
                </a:moveTo>
                <a:lnTo>
                  <a:pt x="2558" y="0"/>
                </a:lnTo>
                <a:lnTo>
                  <a:pt x="2558" y="6"/>
                </a:lnTo>
                <a:lnTo>
                  <a:pt x="2584" y="6"/>
                </a:lnTo>
                <a:lnTo>
                  <a:pt x="2584" y="0"/>
                </a:lnTo>
                <a:close/>
                <a:moveTo>
                  <a:pt x="2632" y="0"/>
                </a:moveTo>
                <a:lnTo>
                  <a:pt x="2604" y="0"/>
                </a:lnTo>
                <a:lnTo>
                  <a:pt x="2604" y="6"/>
                </a:lnTo>
                <a:lnTo>
                  <a:pt x="2632" y="6"/>
                </a:lnTo>
                <a:lnTo>
                  <a:pt x="2632" y="0"/>
                </a:lnTo>
                <a:close/>
                <a:moveTo>
                  <a:pt x="2678" y="0"/>
                </a:moveTo>
                <a:lnTo>
                  <a:pt x="2652" y="0"/>
                </a:lnTo>
                <a:lnTo>
                  <a:pt x="2652" y="6"/>
                </a:lnTo>
                <a:lnTo>
                  <a:pt x="2678" y="6"/>
                </a:lnTo>
                <a:lnTo>
                  <a:pt x="2678" y="0"/>
                </a:lnTo>
                <a:close/>
                <a:moveTo>
                  <a:pt x="2724" y="0"/>
                </a:moveTo>
                <a:lnTo>
                  <a:pt x="2698" y="0"/>
                </a:lnTo>
                <a:lnTo>
                  <a:pt x="2698" y="6"/>
                </a:lnTo>
                <a:lnTo>
                  <a:pt x="2724" y="6"/>
                </a:lnTo>
                <a:lnTo>
                  <a:pt x="2724" y="0"/>
                </a:lnTo>
                <a:close/>
                <a:moveTo>
                  <a:pt x="2770" y="0"/>
                </a:moveTo>
                <a:lnTo>
                  <a:pt x="2744" y="0"/>
                </a:lnTo>
                <a:lnTo>
                  <a:pt x="2744" y="6"/>
                </a:lnTo>
                <a:lnTo>
                  <a:pt x="2770" y="6"/>
                </a:lnTo>
                <a:lnTo>
                  <a:pt x="2770" y="0"/>
                </a:lnTo>
                <a:close/>
                <a:moveTo>
                  <a:pt x="2816" y="0"/>
                </a:moveTo>
                <a:lnTo>
                  <a:pt x="2790" y="0"/>
                </a:lnTo>
                <a:lnTo>
                  <a:pt x="2790" y="6"/>
                </a:lnTo>
                <a:lnTo>
                  <a:pt x="2816" y="6"/>
                </a:lnTo>
                <a:lnTo>
                  <a:pt x="2816" y="0"/>
                </a:lnTo>
                <a:close/>
                <a:moveTo>
                  <a:pt x="2862" y="0"/>
                </a:moveTo>
                <a:lnTo>
                  <a:pt x="2836" y="0"/>
                </a:lnTo>
                <a:lnTo>
                  <a:pt x="2836" y="6"/>
                </a:lnTo>
                <a:lnTo>
                  <a:pt x="2862" y="6"/>
                </a:lnTo>
                <a:lnTo>
                  <a:pt x="2862" y="0"/>
                </a:lnTo>
                <a:close/>
                <a:moveTo>
                  <a:pt x="2910" y="0"/>
                </a:moveTo>
                <a:lnTo>
                  <a:pt x="2882" y="0"/>
                </a:lnTo>
                <a:lnTo>
                  <a:pt x="2882" y="6"/>
                </a:lnTo>
                <a:lnTo>
                  <a:pt x="2910" y="6"/>
                </a:lnTo>
                <a:lnTo>
                  <a:pt x="2910" y="0"/>
                </a:lnTo>
                <a:close/>
                <a:moveTo>
                  <a:pt x="2956" y="0"/>
                </a:moveTo>
                <a:lnTo>
                  <a:pt x="2930" y="0"/>
                </a:lnTo>
                <a:lnTo>
                  <a:pt x="2930" y="6"/>
                </a:lnTo>
                <a:lnTo>
                  <a:pt x="2956" y="6"/>
                </a:lnTo>
                <a:lnTo>
                  <a:pt x="2956" y="0"/>
                </a:lnTo>
                <a:close/>
                <a:moveTo>
                  <a:pt x="3002" y="0"/>
                </a:moveTo>
                <a:lnTo>
                  <a:pt x="2976" y="0"/>
                </a:lnTo>
                <a:lnTo>
                  <a:pt x="2976" y="6"/>
                </a:lnTo>
                <a:lnTo>
                  <a:pt x="3002" y="6"/>
                </a:lnTo>
                <a:lnTo>
                  <a:pt x="3002" y="0"/>
                </a:lnTo>
                <a:close/>
                <a:moveTo>
                  <a:pt x="3048" y="0"/>
                </a:moveTo>
                <a:lnTo>
                  <a:pt x="3022" y="0"/>
                </a:lnTo>
                <a:lnTo>
                  <a:pt x="3022" y="6"/>
                </a:lnTo>
                <a:lnTo>
                  <a:pt x="3048" y="6"/>
                </a:lnTo>
                <a:lnTo>
                  <a:pt x="3048" y="0"/>
                </a:lnTo>
                <a:close/>
                <a:moveTo>
                  <a:pt x="3094" y="0"/>
                </a:moveTo>
                <a:lnTo>
                  <a:pt x="3068" y="0"/>
                </a:lnTo>
                <a:lnTo>
                  <a:pt x="3068" y="6"/>
                </a:lnTo>
                <a:lnTo>
                  <a:pt x="3094" y="6"/>
                </a:lnTo>
                <a:lnTo>
                  <a:pt x="3094" y="0"/>
                </a:lnTo>
                <a:close/>
                <a:moveTo>
                  <a:pt x="3142" y="0"/>
                </a:moveTo>
                <a:lnTo>
                  <a:pt x="3114" y="0"/>
                </a:lnTo>
                <a:lnTo>
                  <a:pt x="3114" y="6"/>
                </a:lnTo>
                <a:lnTo>
                  <a:pt x="3142" y="6"/>
                </a:lnTo>
                <a:lnTo>
                  <a:pt x="3142" y="0"/>
                </a:lnTo>
                <a:close/>
                <a:moveTo>
                  <a:pt x="3188" y="0"/>
                </a:moveTo>
                <a:lnTo>
                  <a:pt x="3160" y="0"/>
                </a:lnTo>
                <a:lnTo>
                  <a:pt x="3160" y="6"/>
                </a:lnTo>
                <a:lnTo>
                  <a:pt x="3188" y="6"/>
                </a:lnTo>
                <a:lnTo>
                  <a:pt x="3188" y="0"/>
                </a:lnTo>
                <a:close/>
                <a:moveTo>
                  <a:pt x="3234" y="0"/>
                </a:moveTo>
                <a:lnTo>
                  <a:pt x="3208" y="0"/>
                </a:lnTo>
                <a:lnTo>
                  <a:pt x="3208" y="6"/>
                </a:lnTo>
                <a:lnTo>
                  <a:pt x="3234" y="6"/>
                </a:lnTo>
                <a:lnTo>
                  <a:pt x="3234" y="0"/>
                </a:lnTo>
                <a:close/>
                <a:moveTo>
                  <a:pt x="3280" y="0"/>
                </a:moveTo>
                <a:lnTo>
                  <a:pt x="3254" y="0"/>
                </a:lnTo>
                <a:lnTo>
                  <a:pt x="3254" y="6"/>
                </a:lnTo>
                <a:lnTo>
                  <a:pt x="3280" y="6"/>
                </a:lnTo>
                <a:lnTo>
                  <a:pt x="3280" y="0"/>
                </a:lnTo>
                <a:close/>
                <a:moveTo>
                  <a:pt x="3326" y="0"/>
                </a:moveTo>
                <a:lnTo>
                  <a:pt x="3300" y="0"/>
                </a:lnTo>
                <a:lnTo>
                  <a:pt x="3300" y="6"/>
                </a:lnTo>
                <a:lnTo>
                  <a:pt x="3326" y="6"/>
                </a:lnTo>
                <a:lnTo>
                  <a:pt x="3326" y="0"/>
                </a:lnTo>
                <a:close/>
                <a:moveTo>
                  <a:pt x="3372" y="0"/>
                </a:moveTo>
                <a:lnTo>
                  <a:pt x="3346" y="0"/>
                </a:lnTo>
                <a:lnTo>
                  <a:pt x="3346" y="6"/>
                </a:lnTo>
                <a:lnTo>
                  <a:pt x="3372" y="6"/>
                </a:lnTo>
                <a:lnTo>
                  <a:pt x="3372" y="0"/>
                </a:lnTo>
                <a:close/>
                <a:moveTo>
                  <a:pt x="3420" y="0"/>
                </a:moveTo>
                <a:lnTo>
                  <a:pt x="3392" y="0"/>
                </a:lnTo>
                <a:lnTo>
                  <a:pt x="3392" y="6"/>
                </a:lnTo>
                <a:lnTo>
                  <a:pt x="3420" y="6"/>
                </a:lnTo>
                <a:lnTo>
                  <a:pt x="3420" y="0"/>
                </a:lnTo>
                <a:close/>
                <a:moveTo>
                  <a:pt x="3466" y="0"/>
                </a:moveTo>
                <a:lnTo>
                  <a:pt x="3440" y="0"/>
                </a:lnTo>
                <a:lnTo>
                  <a:pt x="3440" y="6"/>
                </a:lnTo>
                <a:lnTo>
                  <a:pt x="3466" y="6"/>
                </a:lnTo>
                <a:lnTo>
                  <a:pt x="3466" y="0"/>
                </a:lnTo>
                <a:close/>
                <a:moveTo>
                  <a:pt x="3512" y="0"/>
                </a:moveTo>
                <a:lnTo>
                  <a:pt x="3486" y="0"/>
                </a:lnTo>
                <a:lnTo>
                  <a:pt x="3486" y="6"/>
                </a:lnTo>
                <a:lnTo>
                  <a:pt x="3512" y="6"/>
                </a:lnTo>
                <a:lnTo>
                  <a:pt x="3512" y="0"/>
                </a:lnTo>
                <a:close/>
                <a:moveTo>
                  <a:pt x="3558" y="0"/>
                </a:moveTo>
                <a:lnTo>
                  <a:pt x="3532" y="0"/>
                </a:lnTo>
                <a:lnTo>
                  <a:pt x="3532" y="6"/>
                </a:lnTo>
                <a:lnTo>
                  <a:pt x="3558" y="6"/>
                </a:lnTo>
                <a:lnTo>
                  <a:pt x="3558" y="0"/>
                </a:lnTo>
                <a:close/>
                <a:moveTo>
                  <a:pt x="3604" y="0"/>
                </a:moveTo>
                <a:lnTo>
                  <a:pt x="3578" y="0"/>
                </a:lnTo>
                <a:lnTo>
                  <a:pt x="3578" y="6"/>
                </a:lnTo>
                <a:lnTo>
                  <a:pt x="3604" y="6"/>
                </a:lnTo>
                <a:lnTo>
                  <a:pt x="3604" y="0"/>
                </a:lnTo>
                <a:close/>
                <a:moveTo>
                  <a:pt x="3650" y="0"/>
                </a:moveTo>
                <a:lnTo>
                  <a:pt x="3624" y="0"/>
                </a:lnTo>
                <a:lnTo>
                  <a:pt x="3624" y="6"/>
                </a:lnTo>
                <a:lnTo>
                  <a:pt x="3650" y="6"/>
                </a:lnTo>
                <a:lnTo>
                  <a:pt x="3650" y="0"/>
                </a:lnTo>
                <a:close/>
                <a:moveTo>
                  <a:pt x="3698" y="0"/>
                </a:moveTo>
                <a:lnTo>
                  <a:pt x="3670" y="0"/>
                </a:lnTo>
                <a:lnTo>
                  <a:pt x="3670" y="6"/>
                </a:lnTo>
                <a:lnTo>
                  <a:pt x="3698" y="6"/>
                </a:lnTo>
                <a:lnTo>
                  <a:pt x="3698" y="0"/>
                </a:lnTo>
                <a:close/>
                <a:moveTo>
                  <a:pt x="3744" y="0"/>
                </a:moveTo>
                <a:lnTo>
                  <a:pt x="3718" y="0"/>
                </a:lnTo>
                <a:lnTo>
                  <a:pt x="3718" y="6"/>
                </a:lnTo>
                <a:lnTo>
                  <a:pt x="3744" y="6"/>
                </a:lnTo>
                <a:lnTo>
                  <a:pt x="3744" y="0"/>
                </a:lnTo>
                <a:close/>
                <a:moveTo>
                  <a:pt x="3790" y="0"/>
                </a:moveTo>
                <a:lnTo>
                  <a:pt x="3764" y="0"/>
                </a:lnTo>
                <a:lnTo>
                  <a:pt x="3764" y="6"/>
                </a:lnTo>
                <a:lnTo>
                  <a:pt x="3790" y="6"/>
                </a:lnTo>
                <a:lnTo>
                  <a:pt x="3790" y="0"/>
                </a:lnTo>
                <a:close/>
                <a:moveTo>
                  <a:pt x="3836" y="0"/>
                </a:moveTo>
                <a:lnTo>
                  <a:pt x="3810" y="0"/>
                </a:lnTo>
                <a:lnTo>
                  <a:pt x="3810" y="6"/>
                </a:lnTo>
                <a:lnTo>
                  <a:pt x="3836" y="6"/>
                </a:lnTo>
                <a:lnTo>
                  <a:pt x="3836" y="0"/>
                </a:lnTo>
                <a:close/>
                <a:moveTo>
                  <a:pt x="3882" y="0"/>
                </a:moveTo>
                <a:lnTo>
                  <a:pt x="3856" y="0"/>
                </a:lnTo>
                <a:lnTo>
                  <a:pt x="3856" y="6"/>
                </a:lnTo>
                <a:lnTo>
                  <a:pt x="3882" y="6"/>
                </a:lnTo>
                <a:lnTo>
                  <a:pt x="3882" y="0"/>
                </a:lnTo>
                <a:close/>
                <a:moveTo>
                  <a:pt x="3930" y="0"/>
                </a:moveTo>
                <a:lnTo>
                  <a:pt x="3902" y="0"/>
                </a:lnTo>
                <a:lnTo>
                  <a:pt x="3902" y="6"/>
                </a:lnTo>
                <a:lnTo>
                  <a:pt x="3930" y="6"/>
                </a:lnTo>
                <a:lnTo>
                  <a:pt x="3930" y="0"/>
                </a:lnTo>
                <a:close/>
                <a:moveTo>
                  <a:pt x="3960" y="20"/>
                </a:moveTo>
                <a:lnTo>
                  <a:pt x="3960" y="0"/>
                </a:lnTo>
                <a:lnTo>
                  <a:pt x="3948" y="0"/>
                </a:lnTo>
                <a:lnTo>
                  <a:pt x="3948" y="6"/>
                </a:lnTo>
                <a:lnTo>
                  <a:pt x="3954" y="6"/>
                </a:lnTo>
                <a:lnTo>
                  <a:pt x="3954" y="20"/>
                </a:lnTo>
                <a:lnTo>
                  <a:pt x="3960" y="20"/>
                </a:lnTo>
                <a:lnTo>
                  <a:pt x="3960" y="20"/>
                </a:lnTo>
                <a:close/>
                <a:moveTo>
                  <a:pt x="3960" y="66"/>
                </a:moveTo>
                <a:lnTo>
                  <a:pt x="3960" y="40"/>
                </a:lnTo>
                <a:lnTo>
                  <a:pt x="3954" y="40"/>
                </a:lnTo>
                <a:lnTo>
                  <a:pt x="3954" y="66"/>
                </a:lnTo>
                <a:lnTo>
                  <a:pt x="3960" y="66"/>
                </a:lnTo>
                <a:close/>
                <a:moveTo>
                  <a:pt x="3960" y="114"/>
                </a:moveTo>
                <a:lnTo>
                  <a:pt x="3960" y="86"/>
                </a:lnTo>
                <a:lnTo>
                  <a:pt x="3954" y="86"/>
                </a:lnTo>
                <a:lnTo>
                  <a:pt x="3954" y="114"/>
                </a:lnTo>
                <a:lnTo>
                  <a:pt x="3960" y="114"/>
                </a:lnTo>
                <a:close/>
                <a:moveTo>
                  <a:pt x="3960" y="160"/>
                </a:moveTo>
                <a:lnTo>
                  <a:pt x="3960" y="134"/>
                </a:lnTo>
                <a:lnTo>
                  <a:pt x="3954" y="134"/>
                </a:lnTo>
                <a:lnTo>
                  <a:pt x="3954" y="160"/>
                </a:lnTo>
                <a:lnTo>
                  <a:pt x="3960" y="160"/>
                </a:lnTo>
                <a:close/>
                <a:moveTo>
                  <a:pt x="3960" y="206"/>
                </a:moveTo>
                <a:lnTo>
                  <a:pt x="3960" y="180"/>
                </a:lnTo>
                <a:lnTo>
                  <a:pt x="3954" y="180"/>
                </a:lnTo>
                <a:lnTo>
                  <a:pt x="3954" y="206"/>
                </a:lnTo>
                <a:lnTo>
                  <a:pt x="3960" y="206"/>
                </a:lnTo>
                <a:close/>
                <a:moveTo>
                  <a:pt x="3960" y="252"/>
                </a:moveTo>
                <a:lnTo>
                  <a:pt x="3960" y="226"/>
                </a:lnTo>
                <a:lnTo>
                  <a:pt x="3954" y="226"/>
                </a:lnTo>
                <a:lnTo>
                  <a:pt x="3954" y="252"/>
                </a:lnTo>
                <a:lnTo>
                  <a:pt x="3960" y="252"/>
                </a:lnTo>
                <a:close/>
                <a:moveTo>
                  <a:pt x="3960" y="298"/>
                </a:moveTo>
                <a:lnTo>
                  <a:pt x="3960" y="272"/>
                </a:lnTo>
                <a:lnTo>
                  <a:pt x="3954" y="272"/>
                </a:lnTo>
                <a:lnTo>
                  <a:pt x="3954" y="298"/>
                </a:lnTo>
                <a:lnTo>
                  <a:pt x="3960" y="298"/>
                </a:lnTo>
                <a:close/>
                <a:moveTo>
                  <a:pt x="3960" y="346"/>
                </a:moveTo>
                <a:lnTo>
                  <a:pt x="3960" y="318"/>
                </a:lnTo>
                <a:lnTo>
                  <a:pt x="3954" y="318"/>
                </a:lnTo>
                <a:lnTo>
                  <a:pt x="3954" y="346"/>
                </a:lnTo>
                <a:lnTo>
                  <a:pt x="3960" y="346"/>
                </a:lnTo>
                <a:close/>
                <a:moveTo>
                  <a:pt x="3960" y="392"/>
                </a:moveTo>
                <a:lnTo>
                  <a:pt x="3960" y="364"/>
                </a:lnTo>
                <a:lnTo>
                  <a:pt x="3954" y="364"/>
                </a:lnTo>
                <a:lnTo>
                  <a:pt x="3954" y="392"/>
                </a:lnTo>
                <a:lnTo>
                  <a:pt x="3960" y="392"/>
                </a:lnTo>
                <a:close/>
                <a:moveTo>
                  <a:pt x="3960" y="438"/>
                </a:moveTo>
                <a:lnTo>
                  <a:pt x="3960" y="412"/>
                </a:lnTo>
                <a:lnTo>
                  <a:pt x="3954" y="412"/>
                </a:lnTo>
                <a:lnTo>
                  <a:pt x="3954" y="438"/>
                </a:lnTo>
                <a:lnTo>
                  <a:pt x="3960" y="438"/>
                </a:lnTo>
                <a:close/>
                <a:moveTo>
                  <a:pt x="3960" y="484"/>
                </a:moveTo>
                <a:lnTo>
                  <a:pt x="3960" y="458"/>
                </a:lnTo>
                <a:lnTo>
                  <a:pt x="3954" y="458"/>
                </a:lnTo>
                <a:lnTo>
                  <a:pt x="3954" y="484"/>
                </a:lnTo>
                <a:lnTo>
                  <a:pt x="3960" y="484"/>
                </a:lnTo>
                <a:close/>
                <a:moveTo>
                  <a:pt x="3960" y="530"/>
                </a:moveTo>
                <a:lnTo>
                  <a:pt x="3960" y="504"/>
                </a:lnTo>
                <a:lnTo>
                  <a:pt x="3954" y="504"/>
                </a:lnTo>
                <a:lnTo>
                  <a:pt x="3954" y="530"/>
                </a:lnTo>
                <a:lnTo>
                  <a:pt x="3960" y="530"/>
                </a:lnTo>
                <a:close/>
                <a:moveTo>
                  <a:pt x="3960" y="576"/>
                </a:moveTo>
                <a:lnTo>
                  <a:pt x="3960" y="550"/>
                </a:lnTo>
                <a:lnTo>
                  <a:pt x="3954" y="550"/>
                </a:lnTo>
                <a:lnTo>
                  <a:pt x="3954" y="576"/>
                </a:lnTo>
                <a:lnTo>
                  <a:pt x="3960" y="576"/>
                </a:lnTo>
                <a:close/>
                <a:moveTo>
                  <a:pt x="3960" y="624"/>
                </a:moveTo>
                <a:lnTo>
                  <a:pt x="3960" y="596"/>
                </a:lnTo>
                <a:lnTo>
                  <a:pt x="3954" y="596"/>
                </a:lnTo>
                <a:lnTo>
                  <a:pt x="3954" y="624"/>
                </a:lnTo>
                <a:lnTo>
                  <a:pt x="3960" y="624"/>
                </a:lnTo>
                <a:close/>
                <a:moveTo>
                  <a:pt x="3960" y="670"/>
                </a:moveTo>
                <a:lnTo>
                  <a:pt x="3960" y="644"/>
                </a:lnTo>
                <a:lnTo>
                  <a:pt x="3954" y="644"/>
                </a:lnTo>
                <a:lnTo>
                  <a:pt x="3954" y="670"/>
                </a:lnTo>
                <a:lnTo>
                  <a:pt x="3960" y="670"/>
                </a:lnTo>
                <a:close/>
                <a:moveTo>
                  <a:pt x="3960" y="716"/>
                </a:moveTo>
                <a:lnTo>
                  <a:pt x="3960" y="690"/>
                </a:lnTo>
                <a:lnTo>
                  <a:pt x="3954" y="690"/>
                </a:lnTo>
                <a:lnTo>
                  <a:pt x="3954" y="716"/>
                </a:lnTo>
                <a:lnTo>
                  <a:pt x="3960" y="716"/>
                </a:lnTo>
                <a:close/>
                <a:moveTo>
                  <a:pt x="3960" y="762"/>
                </a:moveTo>
                <a:lnTo>
                  <a:pt x="3960" y="736"/>
                </a:lnTo>
                <a:lnTo>
                  <a:pt x="3954" y="736"/>
                </a:lnTo>
                <a:lnTo>
                  <a:pt x="3954" y="762"/>
                </a:lnTo>
                <a:lnTo>
                  <a:pt x="3960" y="762"/>
                </a:lnTo>
                <a:close/>
                <a:moveTo>
                  <a:pt x="3960" y="808"/>
                </a:moveTo>
                <a:lnTo>
                  <a:pt x="3960" y="782"/>
                </a:lnTo>
                <a:lnTo>
                  <a:pt x="3954" y="782"/>
                </a:lnTo>
                <a:lnTo>
                  <a:pt x="3954" y="808"/>
                </a:lnTo>
                <a:lnTo>
                  <a:pt x="3960" y="808"/>
                </a:lnTo>
                <a:close/>
                <a:moveTo>
                  <a:pt x="3960" y="854"/>
                </a:moveTo>
                <a:lnTo>
                  <a:pt x="3960" y="828"/>
                </a:lnTo>
                <a:lnTo>
                  <a:pt x="3954" y="828"/>
                </a:lnTo>
                <a:lnTo>
                  <a:pt x="3954" y="854"/>
                </a:lnTo>
                <a:lnTo>
                  <a:pt x="3960" y="854"/>
                </a:lnTo>
                <a:close/>
                <a:moveTo>
                  <a:pt x="3960" y="902"/>
                </a:moveTo>
                <a:lnTo>
                  <a:pt x="3960" y="874"/>
                </a:lnTo>
                <a:lnTo>
                  <a:pt x="3954" y="874"/>
                </a:lnTo>
                <a:lnTo>
                  <a:pt x="3954" y="902"/>
                </a:lnTo>
                <a:lnTo>
                  <a:pt x="3960" y="902"/>
                </a:lnTo>
                <a:close/>
                <a:moveTo>
                  <a:pt x="3960" y="948"/>
                </a:moveTo>
                <a:lnTo>
                  <a:pt x="3960" y="922"/>
                </a:lnTo>
                <a:lnTo>
                  <a:pt x="3954" y="922"/>
                </a:lnTo>
                <a:lnTo>
                  <a:pt x="3954" y="948"/>
                </a:lnTo>
                <a:lnTo>
                  <a:pt x="3960" y="948"/>
                </a:lnTo>
                <a:close/>
                <a:moveTo>
                  <a:pt x="3960" y="994"/>
                </a:moveTo>
                <a:lnTo>
                  <a:pt x="3960" y="968"/>
                </a:lnTo>
                <a:lnTo>
                  <a:pt x="3954" y="968"/>
                </a:lnTo>
                <a:lnTo>
                  <a:pt x="3954" y="994"/>
                </a:lnTo>
                <a:lnTo>
                  <a:pt x="3960" y="994"/>
                </a:lnTo>
                <a:close/>
                <a:moveTo>
                  <a:pt x="3960" y="1040"/>
                </a:moveTo>
                <a:lnTo>
                  <a:pt x="3960" y="1014"/>
                </a:lnTo>
                <a:lnTo>
                  <a:pt x="3954" y="1014"/>
                </a:lnTo>
                <a:lnTo>
                  <a:pt x="3954" y="1040"/>
                </a:lnTo>
                <a:lnTo>
                  <a:pt x="3960" y="1040"/>
                </a:lnTo>
                <a:close/>
                <a:moveTo>
                  <a:pt x="3960" y="1086"/>
                </a:moveTo>
                <a:lnTo>
                  <a:pt x="3960" y="1060"/>
                </a:lnTo>
                <a:lnTo>
                  <a:pt x="3954" y="1060"/>
                </a:lnTo>
                <a:lnTo>
                  <a:pt x="3954" y="1086"/>
                </a:lnTo>
                <a:lnTo>
                  <a:pt x="3960" y="1086"/>
                </a:lnTo>
                <a:close/>
                <a:moveTo>
                  <a:pt x="3960" y="1134"/>
                </a:moveTo>
                <a:lnTo>
                  <a:pt x="3960" y="1106"/>
                </a:lnTo>
                <a:lnTo>
                  <a:pt x="3954" y="1106"/>
                </a:lnTo>
                <a:lnTo>
                  <a:pt x="3954" y="1134"/>
                </a:lnTo>
                <a:lnTo>
                  <a:pt x="3960" y="1134"/>
                </a:lnTo>
                <a:close/>
                <a:moveTo>
                  <a:pt x="3960" y="1180"/>
                </a:moveTo>
                <a:lnTo>
                  <a:pt x="3960" y="1152"/>
                </a:lnTo>
                <a:lnTo>
                  <a:pt x="3954" y="1152"/>
                </a:lnTo>
                <a:lnTo>
                  <a:pt x="3954" y="1180"/>
                </a:lnTo>
                <a:lnTo>
                  <a:pt x="3960" y="1180"/>
                </a:lnTo>
                <a:close/>
                <a:moveTo>
                  <a:pt x="3960" y="1226"/>
                </a:moveTo>
                <a:lnTo>
                  <a:pt x="3960" y="1200"/>
                </a:lnTo>
                <a:lnTo>
                  <a:pt x="3954" y="1200"/>
                </a:lnTo>
                <a:lnTo>
                  <a:pt x="3954" y="1226"/>
                </a:lnTo>
                <a:lnTo>
                  <a:pt x="3960" y="1226"/>
                </a:lnTo>
                <a:close/>
                <a:moveTo>
                  <a:pt x="3960" y="1272"/>
                </a:moveTo>
                <a:lnTo>
                  <a:pt x="3960" y="1246"/>
                </a:lnTo>
                <a:lnTo>
                  <a:pt x="3954" y="1246"/>
                </a:lnTo>
                <a:lnTo>
                  <a:pt x="3954" y="1272"/>
                </a:lnTo>
                <a:lnTo>
                  <a:pt x="3960" y="1272"/>
                </a:lnTo>
                <a:close/>
                <a:moveTo>
                  <a:pt x="3960" y="1318"/>
                </a:moveTo>
                <a:lnTo>
                  <a:pt x="3960" y="1292"/>
                </a:lnTo>
                <a:lnTo>
                  <a:pt x="3954" y="1292"/>
                </a:lnTo>
                <a:lnTo>
                  <a:pt x="3954" y="1318"/>
                </a:lnTo>
                <a:lnTo>
                  <a:pt x="3960" y="1318"/>
                </a:lnTo>
                <a:close/>
                <a:moveTo>
                  <a:pt x="3960" y="1364"/>
                </a:moveTo>
                <a:lnTo>
                  <a:pt x="3960" y="1338"/>
                </a:lnTo>
                <a:lnTo>
                  <a:pt x="3954" y="1338"/>
                </a:lnTo>
                <a:lnTo>
                  <a:pt x="3954" y="1364"/>
                </a:lnTo>
                <a:lnTo>
                  <a:pt x="3960" y="1364"/>
                </a:lnTo>
                <a:close/>
                <a:moveTo>
                  <a:pt x="3960" y="1412"/>
                </a:moveTo>
                <a:lnTo>
                  <a:pt x="3960" y="1384"/>
                </a:lnTo>
                <a:lnTo>
                  <a:pt x="3954" y="1384"/>
                </a:lnTo>
                <a:lnTo>
                  <a:pt x="3954" y="1412"/>
                </a:lnTo>
                <a:lnTo>
                  <a:pt x="3960" y="1412"/>
                </a:lnTo>
                <a:close/>
                <a:moveTo>
                  <a:pt x="3960" y="1458"/>
                </a:moveTo>
                <a:lnTo>
                  <a:pt x="3960" y="1430"/>
                </a:lnTo>
                <a:lnTo>
                  <a:pt x="3954" y="1430"/>
                </a:lnTo>
                <a:lnTo>
                  <a:pt x="3954" y="1458"/>
                </a:lnTo>
                <a:lnTo>
                  <a:pt x="3960" y="1458"/>
                </a:lnTo>
                <a:close/>
                <a:moveTo>
                  <a:pt x="3960" y="1504"/>
                </a:moveTo>
                <a:lnTo>
                  <a:pt x="3960" y="1478"/>
                </a:lnTo>
                <a:lnTo>
                  <a:pt x="3954" y="1478"/>
                </a:lnTo>
                <a:lnTo>
                  <a:pt x="3954" y="1504"/>
                </a:lnTo>
                <a:lnTo>
                  <a:pt x="3960" y="1504"/>
                </a:lnTo>
                <a:close/>
                <a:moveTo>
                  <a:pt x="3960" y="1550"/>
                </a:moveTo>
                <a:lnTo>
                  <a:pt x="3960" y="1524"/>
                </a:lnTo>
                <a:lnTo>
                  <a:pt x="3954" y="1524"/>
                </a:lnTo>
                <a:lnTo>
                  <a:pt x="3954" y="1550"/>
                </a:lnTo>
                <a:lnTo>
                  <a:pt x="3960" y="1550"/>
                </a:lnTo>
                <a:close/>
                <a:moveTo>
                  <a:pt x="3960" y="1596"/>
                </a:moveTo>
                <a:lnTo>
                  <a:pt x="3960" y="1570"/>
                </a:lnTo>
                <a:lnTo>
                  <a:pt x="3954" y="1570"/>
                </a:lnTo>
                <a:lnTo>
                  <a:pt x="3954" y="1596"/>
                </a:lnTo>
                <a:lnTo>
                  <a:pt x="3960" y="1596"/>
                </a:lnTo>
                <a:close/>
                <a:moveTo>
                  <a:pt x="3960" y="1642"/>
                </a:moveTo>
                <a:lnTo>
                  <a:pt x="3960" y="1616"/>
                </a:lnTo>
                <a:lnTo>
                  <a:pt x="3954" y="1616"/>
                </a:lnTo>
                <a:lnTo>
                  <a:pt x="3954" y="1642"/>
                </a:lnTo>
                <a:lnTo>
                  <a:pt x="3960" y="1642"/>
                </a:lnTo>
                <a:close/>
                <a:moveTo>
                  <a:pt x="3960" y="1690"/>
                </a:moveTo>
                <a:lnTo>
                  <a:pt x="3960" y="1662"/>
                </a:lnTo>
                <a:lnTo>
                  <a:pt x="3954" y="1662"/>
                </a:lnTo>
                <a:lnTo>
                  <a:pt x="3954" y="1690"/>
                </a:lnTo>
                <a:lnTo>
                  <a:pt x="3960" y="1690"/>
                </a:lnTo>
                <a:close/>
                <a:moveTo>
                  <a:pt x="3960" y="1736"/>
                </a:moveTo>
                <a:lnTo>
                  <a:pt x="3960" y="1710"/>
                </a:lnTo>
                <a:lnTo>
                  <a:pt x="3954" y="1710"/>
                </a:lnTo>
                <a:lnTo>
                  <a:pt x="3954" y="1736"/>
                </a:lnTo>
                <a:lnTo>
                  <a:pt x="3960" y="1736"/>
                </a:lnTo>
                <a:close/>
                <a:moveTo>
                  <a:pt x="3960" y="1782"/>
                </a:moveTo>
                <a:lnTo>
                  <a:pt x="3960" y="1756"/>
                </a:lnTo>
                <a:lnTo>
                  <a:pt x="3954" y="1756"/>
                </a:lnTo>
                <a:lnTo>
                  <a:pt x="3954" y="1782"/>
                </a:lnTo>
                <a:lnTo>
                  <a:pt x="3960" y="1782"/>
                </a:lnTo>
                <a:close/>
                <a:moveTo>
                  <a:pt x="3960" y="1828"/>
                </a:moveTo>
                <a:lnTo>
                  <a:pt x="3960" y="1802"/>
                </a:lnTo>
                <a:lnTo>
                  <a:pt x="3954" y="1802"/>
                </a:lnTo>
                <a:lnTo>
                  <a:pt x="3954" y="1828"/>
                </a:lnTo>
                <a:lnTo>
                  <a:pt x="3960" y="1828"/>
                </a:lnTo>
                <a:close/>
                <a:moveTo>
                  <a:pt x="3944" y="1864"/>
                </a:moveTo>
                <a:lnTo>
                  <a:pt x="3960" y="1864"/>
                </a:lnTo>
                <a:lnTo>
                  <a:pt x="3960" y="1848"/>
                </a:lnTo>
                <a:lnTo>
                  <a:pt x="3954" y="1848"/>
                </a:lnTo>
                <a:lnTo>
                  <a:pt x="3954" y="1858"/>
                </a:lnTo>
                <a:lnTo>
                  <a:pt x="3944" y="1858"/>
                </a:lnTo>
                <a:lnTo>
                  <a:pt x="3944" y="1864"/>
                </a:lnTo>
                <a:lnTo>
                  <a:pt x="3944" y="1864"/>
                </a:lnTo>
                <a:close/>
                <a:moveTo>
                  <a:pt x="3896" y="1864"/>
                </a:moveTo>
                <a:lnTo>
                  <a:pt x="3924" y="1864"/>
                </a:lnTo>
                <a:lnTo>
                  <a:pt x="3924" y="1858"/>
                </a:lnTo>
                <a:lnTo>
                  <a:pt x="3896" y="1858"/>
                </a:lnTo>
                <a:lnTo>
                  <a:pt x="3896" y="1864"/>
                </a:lnTo>
                <a:close/>
                <a:moveTo>
                  <a:pt x="3850" y="1864"/>
                </a:moveTo>
                <a:lnTo>
                  <a:pt x="3876" y="1864"/>
                </a:lnTo>
                <a:lnTo>
                  <a:pt x="3876" y="1858"/>
                </a:lnTo>
                <a:lnTo>
                  <a:pt x="3850" y="1858"/>
                </a:lnTo>
                <a:lnTo>
                  <a:pt x="3850" y="1864"/>
                </a:lnTo>
                <a:close/>
                <a:moveTo>
                  <a:pt x="3804" y="1864"/>
                </a:moveTo>
                <a:lnTo>
                  <a:pt x="3830" y="1864"/>
                </a:lnTo>
                <a:lnTo>
                  <a:pt x="3830" y="1858"/>
                </a:lnTo>
                <a:lnTo>
                  <a:pt x="3804" y="1858"/>
                </a:lnTo>
                <a:lnTo>
                  <a:pt x="3804" y="1864"/>
                </a:lnTo>
                <a:close/>
                <a:moveTo>
                  <a:pt x="3758" y="1864"/>
                </a:moveTo>
                <a:lnTo>
                  <a:pt x="3784" y="1864"/>
                </a:lnTo>
                <a:lnTo>
                  <a:pt x="3784" y="1858"/>
                </a:lnTo>
                <a:lnTo>
                  <a:pt x="3758" y="1858"/>
                </a:lnTo>
                <a:lnTo>
                  <a:pt x="3758" y="1864"/>
                </a:lnTo>
                <a:close/>
                <a:moveTo>
                  <a:pt x="3712" y="1864"/>
                </a:moveTo>
                <a:lnTo>
                  <a:pt x="3738" y="1864"/>
                </a:lnTo>
                <a:lnTo>
                  <a:pt x="3738" y="1858"/>
                </a:lnTo>
                <a:lnTo>
                  <a:pt x="3712" y="1858"/>
                </a:lnTo>
                <a:lnTo>
                  <a:pt x="3712" y="1864"/>
                </a:lnTo>
                <a:close/>
                <a:moveTo>
                  <a:pt x="3664" y="1864"/>
                </a:moveTo>
                <a:lnTo>
                  <a:pt x="3692" y="1864"/>
                </a:lnTo>
                <a:lnTo>
                  <a:pt x="3692" y="1858"/>
                </a:lnTo>
                <a:lnTo>
                  <a:pt x="3664" y="1858"/>
                </a:lnTo>
                <a:lnTo>
                  <a:pt x="3664" y="1864"/>
                </a:lnTo>
                <a:close/>
                <a:moveTo>
                  <a:pt x="3618" y="1864"/>
                </a:moveTo>
                <a:lnTo>
                  <a:pt x="3646" y="1864"/>
                </a:lnTo>
                <a:lnTo>
                  <a:pt x="3646" y="1858"/>
                </a:lnTo>
                <a:lnTo>
                  <a:pt x="3618" y="1858"/>
                </a:lnTo>
                <a:lnTo>
                  <a:pt x="3618" y="1864"/>
                </a:lnTo>
                <a:close/>
                <a:moveTo>
                  <a:pt x="3572" y="1864"/>
                </a:moveTo>
                <a:lnTo>
                  <a:pt x="3598" y="1864"/>
                </a:lnTo>
                <a:lnTo>
                  <a:pt x="3598" y="1858"/>
                </a:lnTo>
                <a:lnTo>
                  <a:pt x="3572" y="1858"/>
                </a:lnTo>
                <a:lnTo>
                  <a:pt x="3572" y="1864"/>
                </a:lnTo>
                <a:close/>
                <a:moveTo>
                  <a:pt x="3526" y="1864"/>
                </a:moveTo>
                <a:lnTo>
                  <a:pt x="3552" y="1864"/>
                </a:lnTo>
                <a:lnTo>
                  <a:pt x="3552" y="1858"/>
                </a:lnTo>
                <a:lnTo>
                  <a:pt x="3526" y="1858"/>
                </a:lnTo>
                <a:lnTo>
                  <a:pt x="3526" y="1864"/>
                </a:lnTo>
                <a:close/>
                <a:moveTo>
                  <a:pt x="3480" y="1864"/>
                </a:moveTo>
                <a:lnTo>
                  <a:pt x="3506" y="1864"/>
                </a:lnTo>
                <a:lnTo>
                  <a:pt x="3506" y="1858"/>
                </a:lnTo>
                <a:lnTo>
                  <a:pt x="3480" y="1858"/>
                </a:lnTo>
                <a:lnTo>
                  <a:pt x="3480" y="1864"/>
                </a:lnTo>
                <a:close/>
                <a:moveTo>
                  <a:pt x="3434" y="1864"/>
                </a:moveTo>
                <a:lnTo>
                  <a:pt x="3460" y="1864"/>
                </a:lnTo>
                <a:lnTo>
                  <a:pt x="3460" y="1858"/>
                </a:lnTo>
                <a:lnTo>
                  <a:pt x="3434" y="1858"/>
                </a:lnTo>
                <a:lnTo>
                  <a:pt x="3434" y="1864"/>
                </a:lnTo>
                <a:close/>
                <a:moveTo>
                  <a:pt x="3386" y="1864"/>
                </a:moveTo>
                <a:lnTo>
                  <a:pt x="3414" y="1864"/>
                </a:lnTo>
                <a:lnTo>
                  <a:pt x="3414" y="1858"/>
                </a:lnTo>
                <a:lnTo>
                  <a:pt x="3386" y="1858"/>
                </a:lnTo>
                <a:lnTo>
                  <a:pt x="3386" y="1864"/>
                </a:lnTo>
                <a:close/>
                <a:moveTo>
                  <a:pt x="3340" y="1864"/>
                </a:moveTo>
                <a:lnTo>
                  <a:pt x="3368" y="1864"/>
                </a:lnTo>
                <a:lnTo>
                  <a:pt x="3368" y="1858"/>
                </a:lnTo>
                <a:lnTo>
                  <a:pt x="3340" y="1858"/>
                </a:lnTo>
                <a:lnTo>
                  <a:pt x="3340" y="1864"/>
                </a:lnTo>
                <a:close/>
                <a:moveTo>
                  <a:pt x="3294" y="1864"/>
                </a:moveTo>
                <a:lnTo>
                  <a:pt x="3320" y="1864"/>
                </a:lnTo>
                <a:lnTo>
                  <a:pt x="3320" y="1858"/>
                </a:lnTo>
                <a:lnTo>
                  <a:pt x="3294" y="1858"/>
                </a:lnTo>
                <a:lnTo>
                  <a:pt x="3294" y="1864"/>
                </a:lnTo>
                <a:close/>
                <a:moveTo>
                  <a:pt x="3248" y="1864"/>
                </a:moveTo>
                <a:lnTo>
                  <a:pt x="3274" y="1864"/>
                </a:lnTo>
                <a:lnTo>
                  <a:pt x="3274" y="1858"/>
                </a:lnTo>
                <a:lnTo>
                  <a:pt x="3248" y="1858"/>
                </a:lnTo>
                <a:lnTo>
                  <a:pt x="3248" y="1864"/>
                </a:lnTo>
                <a:close/>
                <a:moveTo>
                  <a:pt x="3202" y="1864"/>
                </a:moveTo>
                <a:lnTo>
                  <a:pt x="3228" y="1864"/>
                </a:lnTo>
                <a:lnTo>
                  <a:pt x="3228" y="1858"/>
                </a:lnTo>
                <a:lnTo>
                  <a:pt x="3202" y="1858"/>
                </a:lnTo>
                <a:lnTo>
                  <a:pt x="3202" y="1864"/>
                </a:lnTo>
                <a:close/>
                <a:moveTo>
                  <a:pt x="3156" y="1864"/>
                </a:moveTo>
                <a:lnTo>
                  <a:pt x="3182" y="1864"/>
                </a:lnTo>
                <a:lnTo>
                  <a:pt x="3182" y="1858"/>
                </a:lnTo>
                <a:lnTo>
                  <a:pt x="3156" y="1858"/>
                </a:lnTo>
                <a:lnTo>
                  <a:pt x="3156" y="1864"/>
                </a:lnTo>
                <a:close/>
                <a:moveTo>
                  <a:pt x="3108" y="1864"/>
                </a:moveTo>
                <a:lnTo>
                  <a:pt x="3136" y="1864"/>
                </a:lnTo>
                <a:lnTo>
                  <a:pt x="3136" y="1858"/>
                </a:lnTo>
                <a:lnTo>
                  <a:pt x="3108" y="1858"/>
                </a:lnTo>
                <a:lnTo>
                  <a:pt x="3108" y="1864"/>
                </a:lnTo>
                <a:close/>
                <a:moveTo>
                  <a:pt x="3062" y="1864"/>
                </a:moveTo>
                <a:lnTo>
                  <a:pt x="3088" y="1864"/>
                </a:lnTo>
                <a:lnTo>
                  <a:pt x="3088" y="1858"/>
                </a:lnTo>
                <a:lnTo>
                  <a:pt x="3062" y="1858"/>
                </a:lnTo>
                <a:lnTo>
                  <a:pt x="3062" y="1864"/>
                </a:lnTo>
                <a:close/>
                <a:moveTo>
                  <a:pt x="3016" y="1864"/>
                </a:moveTo>
                <a:lnTo>
                  <a:pt x="3042" y="1864"/>
                </a:lnTo>
                <a:lnTo>
                  <a:pt x="3042" y="1858"/>
                </a:lnTo>
                <a:lnTo>
                  <a:pt x="3016" y="1858"/>
                </a:lnTo>
                <a:lnTo>
                  <a:pt x="3016" y="1864"/>
                </a:lnTo>
                <a:close/>
                <a:moveTo>
                  <a:pt x="2970" y="1864"/>
                </a:moveTo>
                <a:lnTo>
                  <a:pt x="2996" y="1864"/>
                </a:lnTo>
                <a:lnTo>
                  <a:pt x="2996" y="1858"/>
                </a:lnTo>
                <a:lnTo>
                  <a:pt x="2970" y="1858"/>
                </a:lnTo>
                <a:lnTo>
                  <a:pt x="2970" y="1864"/>
                </a:lnTo>
                <a:close/>
                <a:moveTo>
                  <a:pt x="2924" y="1864"/>
                </a:moveTo>
                <a:lnTo>
                  <a:pt x="2950" y="1864"/>
                </a:lnTo>
                <a:lnTo>
                  <a:pt x="2950" y="1858"/>
                </a:lnTo>
                <a:lnTo>
                  <a:pt x="2924" y="1858"/>
                </a:lnTo>
                <a:lnTo>
                  <a:pt x="2924" y="1864"/>
                </a:lnTo>
                <a:close/>
                <a:moveTo>
                  <a:pt x="2878" y="1864"/>
                </a:moveTo>
                <a:lnTo>
                  <a:pt x="2904" y="1864"/>
                </a:lnTo>
                <a:lnTo>
                  <a:pt x="2904" y="1858"/>
                </a:lnTo>
                <a:lnTo>
                  <a:pt x="2878" y="1858"/>
                </a:lnTo>
                <a:lnTo>
                  <a:pt x="2878" y="1864"/>
                </a:lnTo>
                <a:close/>
                <a:moveTo>
                  <a:pt x="2830" y="1864"/>
                </a:moveTo>
                <a:lnTo>
                  <a:pt x="2858" y="1864"/>
                </a:lnTo>
                <a:lnTo>
                  <a:pt x="2858" y="1858"/>
                </a:lnTo>
                <a:lnTo>
                  <a:pt x="2830" y="1858"/>
                </a:lnTo>
                <a:lnTo>
                  <a:pt x="2830" y="1864"/>
                </a:lnTo>
                <a:close/>
                <a:moveTo>
                  <a:pt x="2784" y="1864"/>
                </a:moveTo>
                <a:lnTo>
                  <a:pt x="2810" y="1864"/>
                </a:lnTo>
                <a:lnTo>
                  <a:pt x="2810" y="1858"/>
                </a:lnTo>
                <a:lnTo>
                  <a:pt x="2784" y="1858"/>
                </a:lnTo>
                <a:lnTo>
                  <a:pt x="2784" y="1864"/>
                </a:lnTo>
                <a:close/>
                <a:moveTo>
                  <a:pt x="2738" y="1864"/>
                </a:moveTo>
                <a:lnTo>
                  <a:pt x="2764" y="1864"/>
                </a:lnTo>
                <a:lnTo>
                  <a:pt x="2764" y="1858"/>
                </a:lnTo>
                <a:lnTo>
                  <a:pt x="2738" y="1858"/>
                </a:lnTo>
                <a:lnTo>
                  <a:pt x="2738" y="1864"/>
                </a:lnTo>
                <a:close/>
                <a:moveTo>
                  <a:pt x="2692" y="1864"/>
                </a:moveTo>
                <a:lnTo>
                  <a:pt x="2718" y="1864"/>
                </a:lnTo>
                <a:lnTo>
                  <a:pt x="2718" y="1858"/>
                </a:lnTo>
                <a:lnTo>
                  <a:pt x="2692" y="1858"/>
                </a:lnTo>
                <a:lnTo>
                  <a:pt x="2692" y="1864"/>
                </a:lnTo>
                <a:close/>
                <a:moveTo>
                  <a:pt x="2646" y="1864"/>
                </a:moveTo>
                <a:lnTo>
                  <a:pt x="2672" y="1864"/>
                </a:lnTo>
                <a:lnTo>
                  <a:pt x="2672" y="1858"/>
                </a:lnTo>
                <a:lnTo>
                  <a:pt x="2646" y="1858"/>
                </a:lnTo>
                <a:lnTo>
                  <a:pt x="2646" y="1864"/>
                </a:lnTo>
                <a:close/>
                <a:moveTo>
                  <a:pt x="2598" y="1864"/>
                </a:moveTo>
                <a:lnTo>
                  <a:pt x="2626" y="1864"/>
                </a:lnTo>
                <a:lnTo>
                  <a:pt x="2626" y="1858"/>
                </a:lnTo>
                <a:lnTo>
                  <a:pt x="2598" y="1858"/>
                </a:lnTo>
                <a:lnTo>
                  <a:pt x="2598" y="1864"/>
                </a:lnTo>
                <a:close/>
                <a:moveTo>
                  <a:pt x="2552" y="1864"/>
                </a:moveTo>
                <a:lnTo>
                  <a:pt x="2580" y="1864"/>
                </a:lnTo>
                <a:lnTo>
                  <a:pt x="2580" y="1858"/>
                </a:lnTo>
                <a:lnTo>
                  <a:pt x="2552" y="1858"/>
                </a:lnTo>
                <a:lnTo>
                  <a:pt x="2552" y="1864"/>
                </a:lnTo>
                <a:close/>
                <a:moveTo>
                  <a:pt x="2506" y="1864"/>
                </a:moveTo>
                <a:lnTo>
                  <a:pt x="2532" y="1864"/>
                </a:lnTo>
                <a:lnTo>
                  <a:pt x="2532" y="1858"/>
                </a:lnTo>
                <a:lnTo>
                  <a:pt x="2506" y="1858"/>
                </a:lnTo>
                <a:lnTo>
                  <a:pt x="2506" y="1864"/>
                </a:lnTo>
                <a:close/>
                <a:moveTo>
                  <a:pt x="2460" y="1864"/>
                </a:moveTo>
                <a:lnTo>
                  <a:pt x="2486" y="1864"/>
                </a:lnTo>
                <a:lnTo>
                  <a:pt x="2486" y="1858"/>
                </a:lnTo>
                <a:lnTo>
                  <a:pt x="2460" y="1858"/>
                </a:lnTo>
                <a:lnTo>
                  <a:pt x="2460" y="1864"/>
                </a:lnTo>
                <a:close/>
                <a:moveTo>
                  <a:pt x="2414" y="1864"/>
                </a:moveTo>
                <a:lnTo>
                  <a:pt x="2440" y="1864"/>
                </a:lnTo>
                <a:lnTo>
                  <a:pt x="2440" y="1858"/>
                </a:lnTo>
                <a:lnTo>
                  <a:pt x="2414" y="1858"/>
                </a:lnTo>
                <a:lnTo>
                  <a:pt x="2414" y="1864"/>
                </a:lnTo>
                <a:close/>
                <a:moveTo>
                  <a:pt x="2368" y="1864"/>
                </a:moveTo>
                <a:lnTo>
                  <a:pt x="2394" y="1864"/>
                </a:lnTo>
                <a:lnTo>
                  <a:pt x="2394" y="1858"/>
                </a:lnTo>
                <a:lnTo>
                  <a:pt x="2368" y="1858"/>
                </a:lnTo>
                <a:lnTo>
                  <a:pt x="2368" y="1864"/>
                </a:lnTo>
                <a:close/>
                <a:moveTo>
                  <a:pt x="2320" y="1864"/>
                </a:moveTo>
                <a:lnTo>
                  <a:pt x="2348" y="1864"/>
                </a:lnTo>
                <a:lnTo>
                  <a:pt x="2348" y="1858"/>
                </a:lnTo>
                <a:lnTo>
                  <a:pt x="2320" y="1858"/>
                </a:lnTo>
                <a:lnTo>
                  <a:pt x="2320" y="1864"/>
                </a:lnTo>
                <a:close/>
                <a:moveTo>
                  <a:pt x="2274" y="1864"/>
                </a:moveTo>
                <a:lnTo>
                  <a:pt x="2300" y="1864"/>
                </a:lnTo>
                <a:lnTo>
                  <a:pt x="2300" y="1858"/>
                </a:lnTo>
                <a:lnTo>
                  <a:pt x="2274" y="1858"/>
                </a:lnTo>
                <a:lnTo>
                  <a:pt x="2274" y="1864"/>
                </a:lnTo>
                <a:close/>
                <a:moveTo>
                  <a:pt x="2228" y="1864"/>
                </a:moveTo>
                <a:lnTo>
                  <a:pt x="2254" y="1864"/>
                </a:lnTo>
                <a:lnTo>
                  <a:pt x="2254" y="1858"/>
                </a:lnTo>
                <a:lnTo>
                  <a:pt x="2228" y="1858"/>
                </a:lnTo>
                <a:lnTo>
                  <a:pt x="2228" y="1864"/>
                </a:lnTo>
                <a:close/>
                <a:moveTo>
                  <a:pt x="2182" y="1864"/>
                </a:moveTo>
                <a:lnTo>
                  <a:pt x="2208" y="1864"/>
                </a:lnTo>
                <a:lnTo>
                  <a:pt x="2208" y="1858"/>
                </a:lnTo>
                <a:lnTo>
                  <a:pt x="2182" y="1858"/>
                </a:lnTo>
                <a:lnTo>
                  <a:pt x="2182" y="1864"/>
                </a:lnTo>
                <a:close/>
                <a:moveTo>
                  <a:pt x="2136" y="1864"/>
                </a:moveTo>
                <a:lnTo>
                  <a:pt x="2162" y="1864"/>
                </a:lnTo>
                <a:lnTo>
                  <a:pt x="2162" y="1858"/>
                </a:lnTo>
                <a:lnTo>
                  <a:pt x="2136" y="1858"/>
                </a:lnTo>
                <a:lnTo>
                  <a:pt x="2136" y="1864"/>
                </a:lnTo>
                <a:close/>
                <a:moveTo>
                  <a:pt x="2090" y="1864"/>
                </a:moveTo>
                <a:lnTo>
                  <a:pt x="2116" y="1864"/>
                </a:lnTo>
                <a:lnTo>
                  <a:pt x="2116" y="1858"/>
                </a:lnTo>
                <a:lnTo>
                  <a:pt x="2090" y="1858"/>
                </a:lnTo>
                <a:lnTo>
                  <a:pt x="2090" y="1864"/>
                </a:lnTo>
                <a:close/>
                <a:moveTo>
                  <a:pt x="2042" y="1864"/>
                </a:moveTo>
                <a:lnTo>
                  <a:pt x="2070" y="1864"/>
                </a:lnTo>
                <a:lnTo>
                  <a:pt x="2070" y="1858"/>
                </a:lnTo>
                <a:lnTo>
                  <a:pt x="2042" y="1858"/>
                </a:lnTo>
                <a:lnTo>
                  <a:pt x="2042" y="1864"/>
                </a:lnTo>
                <a:close/>
                <a:moveTo>
                  <a:pt x="1996" y="1864"/>
                </a:moveTo>
                <a:lnTo>
                  <a:pt x="2022" y="1864"/>
                </a:lnTo>
                <a:lnTo>
                  <a:pt x="2022" y="1858"/>
                </a:lnTo>
                <a:lnTo>
                  <a:pt x="1996" y="1858"/>
                </a:lnTo>
                <a:lnTo>
                  <a:pt x="1996" y="1864"/>
                </a:lnTo>
                <a:close/>
                <a:moveTo>
                  <a:pt x="1950" y="1864"/>
                </a:moveTo>
                <a:lnTo>
                  <a:pt x="1976" y="1864"/>
                </a:lnTo>
                <a:lnTo>
                  <a:pt x="1976" y="1858"/>
                </a:lnTo>
                <a:lnTo>
                  <a:pt x="1950" y="1858"/>
                </a:lnTo>
                <a:lnTo>
                  <a:pt x="1950" y="1864"/>
                </a:lnTo>
                <a:close/>
                <a:moveTo>
                  <a:pt x="1904" y="1864"/>
                </a:moveTo>
                <a:lnTo>
                  <a:pt x="1930" y="1864"/>
                </a:lnTo>
                <a:lnTo>
                  <a:pt x="1930" y="1858"/>
                </a:lnTo>
                <a:lnTo>
                  <a:pt x="1904" y="1858"/>
                </a:lnTo>
                <a:lnTo>
                  <a:pt x="1904" y="1864"/>
                </a:lnTo>
                <a:close/>
                <a:moveTo>
                  <a:pt x="1858" y="1864"/>
                </a:moveTo>
                <a:lnTo>
                  <a:pt x="1884" y="1864"/>
                </a:lnTo>
                <a:lnTo>
                  <a:pt x="1884" y="1858"/>
                </a:lnTo>
                <a:lnTo>
                  <a:pt x="1858" y="1858"/>
                </a:lnTo>
                <a:lnTo>
                  <a:pt x="1858" y="1864"/>
                </a:lnTo>
                <a:close/>
                <a:moveTo>
                  <a:pt x="1810" y="1864"/>
                </a:moveTo>
                <a:lnTo>
                  <a:pt x="1838" y="1864"/>
                </a:lnTo>
                <a:lnTo>
                  <a:pt x="1838" y="1858"/>
                </a:lnTo>
                <a:lnTo>
                  <a:pt x="1810" y="1858"/>
                </a:lnTo>
                <a:lnTo>
                  <a:pt x="1810" y="1864"/>
                </a:lnTo>
                <a:close/>
                <a:moveTo>
                  <a:pt x="1764" y="1864"/>
                </a:moveTo>
                <a:lnTo>
                  <a:pt x="1792" y="1864"/>
                </a:lnTo>
                <a:lnTo>
                  <a:pt x="1792" y="1858"/>
                </a:lnTo>
                <a:lnTo>
                  <a:pt x="1764" y="1858"/>
                </a:lnTo>
                <a:lnTo>
                  <a:pt x="1764" y="1864"/>
                </a:lnTo>
                <a:close/>
                <a:moveTo>
                  <a:pt x="1718" y="1864"/>
                </a:moveTo>
                <a:lnTo>
                  <a:pt x="1744" y="1864"/>
                </a:lnTo>
                <a:lnTo>
                  <a:pt x="1744" y="1858"/>
                </a:lnTo>
                <a:lnTo>
                  <a:pt x="1718" y="1858"/>
                </a:lnTo>
                <a:lnTo>
                  <a:pt x="1718" y="1864"/>
                </a:lnTo>
                <a:close/>
                <a:moveTo>
                  <a:pt x="1672" y="1864"/>
                </a:moveTo>
                <a:lnTo>
                  <a:pt x="1698" y="1864"/>
                </a:lnTo>
                <a:lnTo>
                  <a:pt x="1698" y="1858"/>
                </a:lnTo>
                <a:lnTo>
                  <a:pt x="1672" y="1858"/>
                </a:lnTo>
                <a:lnTo>
                  <a:pt x="1672" y="1864"/>
                </a:lnTo>
                <a:close/>
                <a:moveTo>
                  <a:pt x="1626" y="1864"/>
                </a:moveTo>
                <a:lnTo>
                  <a:pt x="1652" y="1864"/>
                </a:lnTo>
                <a:lnTo>
                  <a:pt x="1652" y="1858"/>
                </a:lnTo>
                <a:lnTo>
                  <a:pt x="1626" y="1858"/>
                </a:lnTo>
                <a:lnTo>
                  <a:pt x="1626" y="1864"/>
                </a:lnTo>
                <a:close/>
                <a:moveTo>
                  <a:pt x="1580" y="1864"/>
                </a:moveTo>
                <a:lnTo>
                  <a:pt x="1606" y="1864"/>
                </a:lnTo>
                <a:lnTo>
                  <a:pt x="1606" y="1858"/>
                </a:lnTo>
                <a:lnTo>
                  <a:pt x="1580" y="1858"/>
                </a:lnTo>
                <a:lnTo>
                  <a:pt x="1580" y="1864"/>
                </a:lnTo>
                <a:close/>
                <a:moveTo>
                  <a:pt x="1532" y="1864"/>
                </a:moveTo>
                <a:lnTo>
                  <a:pt x="1560" y="1864"/>
                </a:lnTo>
                <a:lnTo>
                  <a:pt x="1560" y="1858"/>
                </a:lnTo>
                <a:lnTo>
                  <a:pt x="1532" y="1858"/>
                </a:lnTo>
                <a:lnTo>
                  <a:pt x="1532" y="1864"/>
                </a:lnTo>
                <a:close/>
                <a:moveTo>
                  <a:pt x="1486" y="1864"/>
                </a:moveTo>
                <a:lnTo>
                  <a:pt x="1512" y="1864"/>
                </a:lnTo>
                <a:lnTo>
                  <a:pt x="1512" y="1858"/>
                </a:lnTo>
                <a:lnTo>
                  <a:pt x="1486" y="1858"/>
                </a:lnTo>
                <a:lnTo>
                  <a:pt x="1486" y="1864"/>
                </a:lnTo>
                <a:close/>
                <a:moveTo>
                  <a:pt x="1440" y="1864"/>
                </a:moveTo>
                <a:lnTo>
                  <a:pt x="1466" y="1864"/>
                </a:lnTo>
                <a:lnTo>
                  <a:pt x="1466" y="1858"/>
                </a:lnTo>
                <a:lnTo>
                  <a:pt x="1440" y="1858"/>
                </a:lnTo>
                <a:lnTo>
                  <a:pt x="1440" y="1864"/>
                </a:lnTo>
                <a:close/>
                <a:moveTo>
                  <a:pt x="1394" y="1864"/>
                </a:moveTo>
                <a:lnTo>
                  <a:pt x="1420" y="1864"/>
                </a:lnTo>
                <a:lnTo>
                  <a:pt x="1420" y="1858"/>
                </a:lnTo>
                <a:lnTo>
                  <a:pt x="1394" y="1858"/>
                </a:lnTo>
                <a:lnTo>
                  <a:pt x="1394" y="1864"/>
                </a:lnTo>
                <a:close/>
                <a:moveTo>
                  <a:pt x="1348" y="1864"/>
                </a:moveTo>
                <a:lnTo>
                  <a:pt x="1374" y="1864"/>
                </a:lnTo>
                <a:lnTo>
                  <a:pt x="1374" y="1858"/>
                </a:lnTo>
                <a:lnTo>
                  <a:pt x="1348" y="1858"/>
                </a:lnTo>
                <a:lnTo>
                  <a:pt x="1348" y="1864"/>
                </a:lnTo>
                <a:close/>
                <a:moveTo>
                  <a:pt x="1302" y="1864"/>
                </a:moveTo>
                <a:lnTo>
                  <a:pt x="1328" y="1864"/>
                </a:lnTo>
                <a:lnTo>
                  <a:pt x="1328" y="1858"/>
                </a:lnTo>
                <a:lnTo>
                  <a:pt x="1302" y="1858"/>
                </a:lnTo>
                <a:lnTo>
                  <a:pt x="1302" y="1864"/>
                </a:lnTo>
                <a:close/>
                <a:moveTo>
                  <a:pt x="1254" y="1864"/>
                </a:moveTo>
                <a:lnTo>
                  <a:pt x="1282" y="1864"/>
                </a:lnTo>
                <a:lnTo>
                  <a:pt x="1282" y="1858"/>
                </a:lnTo>
                <a:lnTo>
                  <a:pt x="1254" y="1858"/>
                </a:lnTo>
                <a:lnTo>
                  <a:pt x="1254" y="1864"/>
                </a:lnTo>
                <a:close/>
                <a:moveTo>
                  <a:pt x="1208" y="1864"/>
                </a:moveTo>
                <a:lnTo>
                  <a:pt x="1234" y="1864"/>
                </a:lnTo>
                <a:lnTo>
                  <a:pt x="1234" y="1858"/>
                </a:lnTo>
                <a:lnTo>
                  <a:pt x="1208" y="1858"/>
                </a:lnTo>
                <a:lnTo>
                  <a:pt x="1208" y="1864"/>
                </a:lnTo>
                <a:close/>
                <a:moveTo>
                  <a:pt x="1162" y="1864"/>
                </a:moveTo>
                <a:lnTo>
                  <a:pt x="1188" y="1864"/>
                </a:lnTo>
                <a:lnTo>
                  <a:pt x="1188" y="1858"/>
                </a:lnTo>
                <a:lnTo>
                  <a:pt x="1162" y="1858"/>
                </a:lnTo>
                <a:lnTo>
                  <a:pt x="1162" y="1864"/>
                </a:lnTo>
                <a:close/>
                <a:moveTo>
                  <a:pt x="1116" y="1864"/>
                </a:moveTo>
                <a:lnTo>
                  <a:pt x="1142" y="1864"/>
                </a:lnTo>
                <a:lnTo>
                  <a:pt x="1142" y="1858"/>
                </a:lnTo>
                <a:lnTo>
                  <a:pt x="1116" y="1858"/>
                </a:lnTo>
                <a:lnTo>
                  <a:pt x="1116" y="1864"/>
                </a:lnTo>
                <a:close/>
                <a:moveTo>
                  <a:pt x="1070" y="1864"/>
                </a:moveTo>
                <a:lnTo>
                  <a:pt x="1096" y="1864"/>
                </a:lnTo>
                <a:lnTo>
                  <a:pt x="1096" y="1858"/>
                </a:lnTo>
                <a:lnTo>
                  <a:pt x="1070" y="1858"/>
                </a:lnTo>
                <a:lnTo>
                  <a:pt x="1070" y="1864"/>
                </a:lnTo>
                <a:close/>
                <a:moveTo>
                  <a:pt x="1022" y="1864"/>
                </a:moveTo>
                <a:lnTo>
                  <a:pt x="1050" y="1864"/>
                </a:lnTo>
                <a:lnTo>
                  <a:pt x="1050" y="1858"/>
                </a:lnTo>
                <a:lnTo>
                  <a:pt x="1022" y="1858"/>
                </a:lnTo>
                <a:lnTo>
                  <a:pt x="1022" y="1864"/>
                </a:lnTo>
                <a:close/>
                <a:moveTo>
                  <a:pt x="976" y="1864"/>
                </a:moveTo>
                <a:lnTo>
                  <a:pt x="1004" y="1864"/>
                </a:lnTo>
                <a:lnTo>
                  <a:pt x="1004" y="1858"/>
                </a:lnTo>
                <a:lnTo>
                  <a:pt x="976" y="1858"/>
                </a:lnTo>
                <a:lnTo>
                  <a:pt x="976" y="1864"/>
                </a:lnTo>
                <a:close/>
                <a:moveTo>
                  <a:pt x="930" y="1864"/>
                </a:moveTo>
                <a:lnTo>
                  <a:pt x="956" y="1864"/>
                </a:lnTo>
                <a:lnTo>
                  <a:pt x="956" y="1858"/>
                </a:lnTo>
                <a:lnTo>
                  <a:pt x="930" y="1858"/>
                </a:lnTo>
                <a:lnTo>
                  <a:pt x="930" y="1864"/>
                </a:lnTo>
                <a:close/>
                <a:moveTo>
                  <a:pt x="884" y="1864"/>
                </a:moveTo>
                <a:lnTo>
                  <a:pt x="910" y="1864"/>
                </a:lnTo>
                <a:lnTo>
                  <a:pt x="910" y="1858"/>
                </a:lnTo>
                <a:lnTo>
                  <a:pt x="884" y="1858"/>
                </a:lnTo>
                <a:lnTo>
                  <a:pt x="884" y="1864"/>
                </a:lnTo>
                <a:close/>
                <a:moveTo>
                  <a:pt x="838" y="1864"/>
                </a:moveTo>
                <a:lnTo>
                  <a:pt x="864" y="1864"/>
                </a:lnTo>
                <a:lnTo>
                  <a:pt x="864" y="1858"/>
                </a:lnTo>
                <a:lnTo>
                  <a:pt x="838" y="1858"/>
                </a:lnTo>
                <a:lnTo>
                  <a:pt x="838" y="1864"/>
                </a:lnTo>
                <a:close/>
                <a:moveTo>
                  <a:pt x="792" y="1864"/>
                </a:moveTo>
                <a:lnTo>
                  <a:pt x="818" y="1864"/>
                </a:lnTo>
                <a:lnTo>
                  <a:pt x="818" y="1858"/>
                </a:lnTo>
                <a:lnTo>
                  <a:pt x="792" y="1858"/>
                </a:lnTo>
                <a:lnTo>
                  <a:pt x="792" y="1864"/>
                </a:lnTo>
                <a:close/>
                <a:moveTo>
                  <a:pt x="744" y="1864"/>
                </a:moveTo>
                <a:lnTo>
                  <a:pt x="772" y="1864"/>
                </a:lnTo>
                <a:lnTo>
                  <a:pt x="772" y="1858"/>
                </a:lnTo>
                <a:lnTo>
                  <a:pt x="744" y="1858"/>
                </a:lnTo>
                <a:lnTo>
                  <a:pt x="744" y="1864"/>
                </a:lnTo>
                <a:close/>
                <a:moveTo>
                  <a:pt x="698" y="1864"/>
                </a:moveTo>
                <a:lnTo>
                  <a:pt x="726" y="1864"/>
                </a:lnTo>
                <a:lnTo>
                  <a:pt x="726" y="1858"/>
                </a:lnTo>
                <a:lnTo>
                  <a:pt x="698" y="1858"/>
                </a:lnTo>
                <a:lnTo>
                  <a:pt x="698" y="1864"/>
                </a:lnTo>
                <a:close/>
                <a:moveTo>
                  <a:pt x="652" y="1864"/>
                </a:moveTo>
                <a:lnTo>
                  <a:pt x="678" y="1864"/>
                </a:lnTo>
                <a:lnTo>
                  <a:pt x="678" y="1858"/>
                </a:lnTo>
                <a:lnTo>
                  <a:pt x="652" y="1858"/>
                </a:lnTo>
                <a:lnTo>
                  <a:pt x="652" y="1864"/>
                </a:lnTo>
                <a:close/>
                <a:moveTo>
                  <a:pt x="606" y="1864"/>
                </a:moveTo>
                <a:lnTo>
                  <a:pt x="632" y="1864"/>
                </a:lnTo>
                <a:lnTo>
                  <a:pt x="632" y="1858"/>
                </a:lnTo>
                <a:lnTo>
                  <a:pt x="606" y="1858"/>
                </a:lnTo>
                <a:lnTo>
                  <a:pt x="606" y="1864"/>
                </a:lnTo>
                <a:close/>
                <a:moveTo>
                  <a:pt x="560" y="1864"/>
                </a:moveTo>
                <a:lnTo>
                  <a:pt x="586" y="1864"/>
                </a:lnTo>
                <a:lnTo>
                  <a:pt x="586" y="1858"/>
                </a:lnTo>
                <a:lnTo>
                  <a:pt x="560" y="1858"/>
                </a:lnTo>
                <a:lnTo>
                  <a:pt x="560" y="1864"/>
                </a:lnTo>
                <a:close/>
                <a:moveTo>
                  <a:pt x="514" y="1864"/>
                </a:moveTo>
                <a:lnTo>
                  <a:pt x="540" y="1864"/>
                </a:lnTo>
                <a:lnTo>
                  <a:pt x="540" y="1858"/>
                </a:lnTo>
                <a:lnTo>
                  <a:pt x="514" y="1858"/>
                </a:lnTo>
                <a:lnTo>
                  <a:pt x="514" y="1864"/>
                </a:lnTo>
                <a:close/>
                <a:moveTo>
                  <a:pt x="466" y="1864"/>
                </a:moveTo>
                <a:lnTo>
                  <a:pt x="494" y="1864"/>
                </a:lnTo>
                <a:lnTo>
                  <a:pt x="494" y="1858"/>
                </a:lnTo>
                <a:lnTo>
                  <a:pt x="466" y="1858"/>
                </a:lnTo>
                <a:lnTo>
                  <a:pt x="466" y="1864"/>
                </a:lnTo>
                <a:close/>
                <a:moveTo>
                  <a:pt x="420" y="1864"/>
                </a:moveTo>
                <a:lnTo>
                  <a:pt x="446" y="1864"/>
                </a:lnTo>
                <a:lnTo>
                  <a:pt x="446" y="1858"/>
                </a:lnTo>
                <a:lnTo>
                  <a:pt x="420" y="1858"/>
                </a:lnTo>
                <a:lnTo>
                  <a:pt x="420" y="1864"/>
                </a:lnTo>
                <a:close/>
                <a:moveTo>
                  <a:pt x="374" y="1864"/>
                </a:moveTo>
                <a:lnTo>
                  <a:pt x="400" y="1864"/>
                </a:lnTo>
                <a:lnTo>
                  <a:pt x="400" y="1858"/>
                </a:lnTo>
                <a:lnTo>
                  <a:pt x="374" y="1858"/>
                </a:lnTo>
                <a:lnTo>
                  <a:pt x="374" y="1864"/>
                </a:lnTo>
                <a:close/>
                <a:moveTo>
                  <a:pt x="328" y="1864"/>
                </a:moveTo>
                <a:lnTo>
                  <a:pt x="354" y="1864"/>
                </a:lnTo>
                <a:lnTo>
                  <a:pt x="354" y="1858"/>
                </a:lnTo>
                <a:lnTo>
                  <a:pt x="328" y="1858"/>
                </a:lnTo>
                <a:lnTo>
                  <a:pt x="328" y="1864"/>
                </a:lnTo>
                <a:close/>
                <a:moveTo>
                  <a:pt x="282" y="1864"/>
                </a:moveTo>
                <a:lnTo>
                  <a:pt x="308" y="1864"/>
                </a:lnTo>
                <a:lnTo>
                  <a:pt x="308" y="1858"/>
                </a:lnTo>
                <a:lnTo>
                  <a:pt x="282" y="1858"/>
                </a:lnTo>
                <a:lnTo>
                  <a:pt x="282" y="1864"/>
                </a:lnTo>
                <a:close/>
                <a:moveTo>
                  <a:pt x="236" y="1864"/>
                </a:moveTo>
                <a:lnTo>
                  <a:pt x="262" y="1864"/>
                </a:lnTo>
                <a:lnTo>
                  <a:pt x="262" y="1858"/>
                </a:lnTo>
                <a:lnTo>
                  <a:pt x="236" y="1858"/>
                </a:lnTo>
                <a:lnTo>
                  <a:pt x="236" y="1864"/>
                </a:lnTo>
                <a:close/>
                <a:moveTo>
                  <a:pt x="188" y="1864"/>
                </a:moveTo>
                <a:lnTo>
                  <a:pt x="216" y="1864"/>
                </a:lnTo>
                <a:lnTo>
                  <a:pt x="216" y="1858"/>
                </a:lnTo>
                <a:lnTo>
                  <a:pt x="188" y="1858"/>
                </a:lnTo>
                <a:lnTo>
                  <a:pt x="188" y="1864"/>
                </a:lnTo>
                <a:close/>
                <a:moveTo>
                  <a:pt x="142" y="1864"/>
                </a:moveTo>
                <a:lnTo>
                  <a:pt x="168" y="1864"/>
                </a:lnTo>
                <a:lnTo>
                  <a:pt x="168" y="1858"/>
                </a:lnTo>
                <a:lnTo>
                  <a:pt x="142" y="1858"/>
                </a:lnTo>
                <a:lnTo>
                  <a:pt x="142" y="1864"/>
                </a:lnTo>
                <a:close/>
                <a:moveTo>
                  <a:pt x="96" y="1864"/>
                </a:moveTo>
                <a:lnTo>
                  <a:pt x="122" y="1864"/>
                </a:lnTo>
                <a:lnTo>
                  <a:pt x="122" y="1858"/>
                </a:lnTo>
                <a:lnTo>
                  <a:pt x="96" y="1858"/>
                </a:lnTo>
                <a:lnTo>
                  <a:pt x="96" y="1864"/>
                </a:lnTo>
                <a:close/>
                <a:moveTo>
                  <a:pt x="50" y="1864"/>
                </a:moveTo>
                <a:lnTo>
                  <a:pt x="76" y="1864"/>
                </a:lnTo>
                <a:lnTo>
                  <a:pt x="76" y="1858"/>
                </a:lnTo>
                <a:lnTo>
                  <a:pt x="50" y="1858"/>
                </a:lnTo>
                <a:lnTo>
                  <a:pt x="50" y="1864"/>
                </a:lnTo>
                <a:close/>
              </a:path>
            </a:pathLst>
          </a:custGeom>
          <a:solidFill>
            <a:srgbClr val="FFFFFF"/>
          </a:solidFill>
          <a:ln w="6350">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21" name="Freeform 234">
            <a:extLst>
              <a:ext uri="{FF2B5EF4-FFF2-40B4-BE49-F238E27FC236}">
                <a16:creationId xmlns="" xmlns:a16="http://schemas.microsoft.com/office/drawing/2014/main" id="{97788216-F59C-4874-B092-3780A887424A}"/>
              </a:ext>
            </a:extLst>
          </p:cNvPr>
          <p:cNvSpPr>
            <a:spLocks noEditPoints="1"/>
          </p:cNvSpPr>
          <p:nvPr/>
        </p:nvSpPr>
        <p:spPr bwMode="auto">
          <a:xfrm>
            <a:off x="3950539" y="2378904"/>
            <a:ext cx="1922347" cy="1056938"/>
          </a:xfrm>
          <a:custGeom>
            <a:avLst/>
            <a:gdLst>
              <a:gd name="T0" fmla="*/ 0 w 3814"/>
              <a:gd name="T1" fmla="*/ 1726 h 1864"/>
              <a:gd name="T2" fmla="*/ 0 w 3814"/>
              <a:gd name="T3" fmla="*/ 1542 h 1864"/>
              <a:gd name="T4" fmla="*/ 0 w 3814"/>
              <a:gd name="T5" fmla="*/ 1356 h 1864"/>
              <a:gd name="T6" fmla="*/ 0 w 3814"/>
              <a:gd name="T7" fmla="*/ 1170 h 1864"/>
              <a:gd name="T8" fmla="*/ 0 w 3814"/>
              <a:gd name="T9" fmla="*/ 984 h 1864"/>
              <a:gd name="T10" fmla="*/ 0 w 3814"/>
              <a:gd name="T11" fmla="*/ 800 h 1864"/>
              <a:gd name="T12" fmla="*/ 0 w 3814"/>
              <a:gd name="T13" fmla="*/ 614 h 1864"/>
              <a:gd name="T14" fmla="*/ 0 w 3814"/>
              <a:gd name="T15" fmla="*/ 428 h 1864"/>
              <a:gd name="T16" fmla="*/ 0 w 3814"/>
              <a:gd name="T17" fmla="*/ 244 h 1864"/>
              <a:gd name="T18" fmla="*/ 0 w 3814"/>
              <a:gd name="T19" fmla="*/ 58 h 1864"/>
              <a:gd name="T20" fmla="*/ 112 w 3814"/>
              <a:gd name="T21" fmla="*/ 6 h 1864"/>
              <a:gd name="T22" fmla="*/ 298 w 3814"/>
              <a:gd name="T23" fmla="*/ 6 h 1864"/>
              <a:gd name="T24" fmla="*/ 484 w 3814"/>
              <a:gd name="T25" fmla="*/ 6 h 1864"/>
              <a:gd name="T26" fmla="*/ 668 w 3814"/>
              <a:gd name="T27" fmla="*/ 6 h 1864"/>
              <a:gd name="T28" fmla="*/ 854 w 3814"/>
              <a:gd name="T29" fmla="*/ 6 h 1864"/>
              <a:gd name="T30" fmla="*/ 1040 w 3814"/>
              <a:gd name="T31" fmla="*/ 6 h 1864"/>
              <a:gd name="T32" fmla="*/ 1226 w 3814"/>
              <a:gd name="T33" fmla="*/ 6 h 1864"/>
              <a:gd name="T34" fmla="*/ 1410 w 3814"/>
              <a:gd name="T35" fmla="*/ 6 h 1864"/>
              <a:gd name="T36" fmla="*/ 1596 w 3814"/>
              <a:gd name="T37" fmla="*/ 6 h 1864"/>
              <a:gd name="T38" fmla="*/ 1782 w 3814"/>
              <a:gd name="T39" fmla="*/ 6 h 1864"/>
              <a:gd name="T40" fmla="*/ 1966 w 3814"/>
              <a:gd name="T41" fmla="*/ 6 h 1864"/>
              <a:gd name="T42" fmla="*/ 2152 w 3814"/>
              <a:gd name="T43" fmla="*/ 6 h 1864"/>
              <a:gd name="T44" fmla="*/ 2338 w 3814"/>
              <a:gd name="T45" fmla="*/ 6 h 1864"/>
              <a:gd name="T46" fmla="*/ 2524 w 3814"/>
              <a:gd name="T47" fmla="*/ 6 h 1864"/>
              <a:gd name="T48" fmla="*/ 2708 w 3814"/>
              <a:gd name="T49" fmla="*/ 6 h 1864"/>
              <a:gd name="T50" fmla="*/ 2894 w 3814"/>
              <a:gd name="T51" fmla="*/ 6 h 1864"/>
              <a:gd name="T52" fmla="*/ 3080 w 3814"/>
              <a:gd name="T53" fmla="*/ 6 h 1864"/>
              <a:gd name="T54" fmla="*/ 3264 w 3814"/>
              <a:gd name="T55" fmla="*/ 6 h 1864"/>
              <a:gd name="T56" fmla="*/ 3450 w 3814"/>
              <a:gd name="T57" fmla="*/ 6 h 1864"/>
              <a:gd name="T58" fmla="*/ 3636 w 3814"/>
              <a:gd name="T59" fmla="*/ 6 h 1864"/>
              <a:gd name="T60" fmla="*/ 3794 w 3814"/>
              <a:gd name="T61" fmla="*/ 6 h 1864"/>
              <a:gd name="T62" fmla="*/ 3814 w 3814"/>
              <a:gd name="T63" fmla="*/ 198 h 1864"/>
              <a:gd name="T64" fmla="*/ 3814 w 3814"/>
              <a:gd name="T65" fmla="*/ 384 h 1864"/>
              <a:gd name="T66" fmla="*/ 3814 w 3814"/>
              <a:gd name="T67" fmla="*/ 570 h 1864"/>
              <a:gd name="T68" fmla="*/ 3814 w 3814"/>
              <a:gd name="T69" fmla="*/ 754 h 1864"/>
              <a:gd name="T70" fmla="*/ 3814 w 3814"/>
              <a:gd name="T71" fmla="*/ 940 h 1864"/>
              <a:gd name="T72" fmla="*/ 3814 w 3814"/>
              <a:gd name="T73" fmla="*/ 1126 h 1864"/>
              <a:gd name="T74" fmla="*/ 3814 w 3814"/>
              <a:gd name="T75" fmla="*/ 1310 h 1864"/>
              <a:gd name="T76" fmla="*/ 3814 w 3814"/>
              <a:gd name="T77" fmla="*/ 1496 h 1864"/>
              <a:gd name="T78" fmla="*/ 3814 w 3814"/>
              <a:gd name="T79" fmla="*/ 1682 h 1864"/>
              <a:gd name="T80" fmla="*/ 3804 w 3814"/>
              <a:gd name="T81" fmla="*/ 1864 h 1864"/>
              <a:gd name="T82" fmla="*/ 3690 w 3814"/>
              <a:gd name="T83" fmla="*/ 1864 h 1864"/>
              <a:gd name="T84" fmla="*/ 3506 w 3814"/>
              <a:gd name="T85" fmla="*/ 1864 h 1864"/>
              <a:gd name="T86" fmla="*/ 3320 w 3814"/>
              <a:gd name="T87" fmla="*/ 1864 h 1864"/>
              <a:gd name="T88" fmla="*/ 3134 w 3814"/>
              <a:gd name="T89" fmla="*/ 1864 h 1864"/>
              <a:gd name="T90" fmla="*/ 2950 w 3814"/>
              <a:gd name="T91" fmla="*/ 1864 h 1864"/>
              <a:gd name="T92" fmla="*/ 2764 w 3814"/>
              <a:gd name="T93" fmla="*/ 1864 h 1864"/>
              <a:gd name="T94" fmla="*/ 2578 w 3814"/>
              <a:gd name="T95" fmla="*/ 1864 h 1864"/>
              <a:gd name="T96" fmla="*/ 2394 w 3814"/>
              <a:gd name="T97" fmla="*/ 1864 h 1864"/>
              <a:gd name="T98" fmla="*/ 2208 w 3814"/>
              <a:gd name="T99" fmla="*/ 1864 h 1864"/>
              <a:gd name="T100" fmla="*/ 2022 w 3814"/>
              <a:gd name="T101" fmla="*/ 1864 h 1864"/>
              <a:gd name="T102" fmla="*/ 1836 w 3814"/>
              <a:gd name="T103" fmla="*/ 1864 h 1864"/>
              <a:gd name="T104" fmla="*/ 1652 w 3814"/>
              <a:gd name="T105" fmla="*/ 1864 h 1864"/>
              <a:gd name="T106" fmla="*/ 1466 w 3814"/>
              <a:gd name="T107" fmla="*/ 1864 h 1864"/>
              <a:gd name="T108" fmla="*/ 1280 w 3814"/>
              <a:gd name="T109" fmla="*/ 1864 h 1864"/>
              <a:gd name="T110" fmla="*/ 1096 w 3814"/>
              <a:gd name="T111" fmla="*/ 1864 h 1864"/>
              <a:gd name="T112" fmla="*/ 910 w 3814"/>
              <a:gd name="T113" fmla="*/ 1864 h 1864"/>
              <a:gd name="T114" fmla="*/ 724 w 3814"/>
              <a:gd name="T115" fmla="*/ 1864 h 1864"/>
              <a:gd name="T116" fmla="*/ 540 w 3814"/>
              <a:gd name="T117" fmla="*/ 1864 h 1864"/>
              <a:gd name="T118" fmla="*/ 354 w 3814"/>
              <a:gd name="T119" fmla="*/ 1864 h 1864"/>
              <a:gd name="T120" fmla="*/ 168 w 3814"/>
              <a:gd name="T121" fmla="*/ 1864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14" h="1864">
                <a:moveTo>
                  <a:pt x="0" y="1840"/>
                </a:moveTo>
                <a:lnTo>
                  <a:pt x="0" y="1864"/>
                </a:lnTo>
                <a:lnTo>
                  <a:pt x="30" y="1864"/>
                </a:lnTo>
                <a:lnTo>
                  <a:pt x="30" y="1858"/>
                </a:lnTo>
                <a:lnTo>
                  <a:pt x="6" y="1858"/>
                </a:lnTo>
                <a:lnTo>
                  <a:pt x="6" y="1840"/>
                </a:lnTo>
                <a:lnTo>
                  <a:pt x="0" y="1840"/>
                </a:lnTo>
                <a:lnTo>
                  <a:pt x="0" y="1840"/>
                </a:lnTo>
                <a:close/>
                <a:moveTo>
                  <a:pt x="0" y="1792"/>
                </a:moveTo>
                <a:lnTo>
                  <a:pt x="0" y="1820"/>
                </a:lnTo>
                <a:lnTo>
                  <a:pt x="6" y="1820"/>
                </a:lnTo>
                <a:lnTo>
                  <a:pt x="6" y="1792"/>
                </a:lnTo>
                <a:lnTo>
                  <a:pt x="0" y="1792"/>
                </a:lnTo>
                <a:close/>
                <a:moveTo>
                  <a:pt x="0" y="1746"/>
                </a:moveTo>
                <a:lnTo>
                  <a:pt x="0" y="1772"/>
                </a:lnTo>
                <a:lnTo>
                  <a:pt x="6" y="1772"/>
                </a:lnTo>
                <a:lnTo>
                  <a:pt x="6" y="1746"/>
                </a:lnTo>
                <a:lnTo>
                  <a:pt x="0" y="1746"/>
                </a:lnTo>
                <a:close/>
                <a:moveTo>
                  <a:pt x="0" y="1700"/>
                </a:moveTo>
                <a:lnTo>
                  <a:pt x="0" y="1726"/>
                </a:lnTo>
                <a:lnTo>
                  <a:pt x="6" y="1726"/>
                </a:lnTo>
                <a:lnTo>
                  <a:pt x="6" y="1700"/>
                </a:lnTo>
                <a:lnTo>
                  <a:pt x="0" y="1700"/>
                </a:lnTo>
                <a:close/>
                <a:moveTo>
                  <a:pt x="0" y="1654"/>
                </a:moveTo>
                <a:lnTo>
                  <a:pt x="0" y="1680"/>
                </a:lnTo>
                <a:lnTo>
                  <a:pt x="6" y="1680"/>
                </a:lnTo>
                <a:lnTo>
                  <a:pt x="6" y="1654"/>
                </a:lnTo>
                <a:lnTo>
                  <a:pt x="0" y="1654"/>
                </a:lnTo>
                <a:close/>
                <a:moveTo>
                  <a:pt x="0" y="1608"/>
                </a:moveTo>
                <a:lnTo>
                  <a:pt x="0" y="1634"/>
                </a:lnTo>
                <a:lnTo>
                  <a:pt x="6" y="1634"/>
                </a:lnTo>
                <a:lnTo>
                  <a:pt x="6" y="1608"/>
                </a:lnTo>
                <a:lnTo>
                  <a:pt x="0" y="1608"/>
                </a:lnTo>
                <a:close/>
                <a:moveTo>
                  <a:pt x="0" y="1560"/>
                </a:moveTo>
                <a:lnTo>
                  <a:pt x="0" y="1588"/>
                </a:lnTo>
                <a:lnTo>
                  <a:pt x="6" y="1588"/>
                </a:lnTo>
                <a:lnTo>
                  <a:pt x="6" y="1560"/>
                </a:lnTo>
                <a:lnTo>
                  <a:pt x="0" y="1560"/>
                </a:lnTo>
                <a:close/>
                <a:moveTo>
                  <a:pt x="0" y="1514"/>
                </a:moveTo>
                <a:lnTo>
                  <a:pt x="0" y="1542"/>
                </a:lnTo>
                <a:lnTo>
                  <a:pt x="6" y="1542"/>
                </a:lnTo>
                <a:lnTo>
                  <a:pt x="6" y="1514"/>
                </a:lnTo>
                <a:lnTo>
                  <a:pt x="0" y="1514"/>
                </a:lnTo>
                <a:close/>
                <a:moveTo>
                  <a:pt x="0" y="1468"/>
                </a:moveTo>
                <a:lnTo>
                  <a:pt x="0" y="1494"/>
                </a:lnTo>
                <a:lnTo>
                  <a:pt x="6" y="1494"/>
                </a:lnTo>
                <a:lnTo>
                  <a:pt x="6" y="1468"/>
                </a:lnTo>
                <a:lnTo>
                  <a:pt x="0" y="1468"/>
                </a:lnTo>
                <a:close/>
                <a:moveTo>
                  <a:pt x="0" y="1422"/>
                </a:moveTo>
                <a:lnTo>
                  <a:pt x="0" y="1448"/>
                </a:lnTo>
                <a:lnTo>
                  <a:pt x="6" y="1448"/>
                </a:lnTo>
                <a:lnTo>
                  <a:pt x="6" y="1422"/>
                </a:lnTo>
                <a:lnTo>
                  <a:pt x="0" y="1422"/>
                </a:lnTo>
                <a:close/>
                <a:moveTo>
                  <a:pt x="0" y="1376"/>
                </a:moveTo>
                <a:lnTo>
                  <a:pt x="0" y="1402"/>
                </a:lnTo>
                <a:lnTo>
                  <a:pt x="6" y="1402"/>
                </a:lnTo>
                <a:lnTo>
                  <a:pt x="6" y="1376"/>
                </a:lnTo>
                <a:lnTo>
                  <a:pt x="0" y="1376"/>
                </a:lnTo>
                <a:close/>
                <a:moveTo>
                  <a:pt x="0" y="1330"/>
                </a:moveTo>
                <a:lnTo>
                  <a:pt x="0" y="1356"/>
                </a:lnTo>
                <a:lnTo>
                  <a:pt x="6" y="1356"/>
                </a:lnTo>
                <a:lnTo>
                  <a:pt x="6" y="1330"/>
                </a:lnTo>
                <a:lnTo>
                  <a:pt x="0" y="1330"/>
                </a:lnTo>
                <a:close/>
                <a:moveTo>
                  <a:pt x="0" y="1282"/>
                </a:moveTo>
                <a:lnTo>
                  <a:pt x="0" y="1310"/>
                </a:lnTo>
                <a:lnTo>
                  <a:pt x="6" y="1310"/>
                </a:lnTo>
                <a:lnTo>
                  <a:pt x="6" y="1282"/>
                </a:lnTo>
                <a:lnTo>
                  <a:pt x="0" y="1282"/>
                </a:lnTo>
                <a:close/>
                <a:moveTo>
                  <a:pt x="0" y="1236"/>
                </a:moveTo>
                <a:lnTo>
                  <a:pt x="0" y="1262"/>
                </a:lnTo>
                <a:lnTo>
                  <a:pt x="6" y="1262"/>
                </a:lnTo>
                <a:lnTo>
                  <a:pt x="6" y="1236"/>
                </a:lnTo>
                <a:lnTo>
                  <a:pt x="0" y="1236"/>
                </a:lnTo>
                <a:close/>
                <a:moveTo>
                  <a:pt x="0" y="1190"/>
                </a:moveTo>
                <a:lnTo>
                  <a:pt x="0" y="1216"/>
                </a:lnTo>
                <a:lnTo>
                  <a:pt x="6" y="1216"/>
                </a:lnTo>
                <a:lnTo>
                  <a:pt x="6" y="1190"/>
                </a:lnTo>
                <a:lnTo>
                  <a:pt x="0" y="1190"/>
                </a:lnTo>
                <a:close/>
                <a:moveTo>
                  <a:pt x="0" y="1144"/>
                </a:moveTo>
                <a:lnTo>
                  <a:pt x="0" y="1170"/>
                </a:lnTo>
                <a:lnTo>
                  <a:pt x="6" y="1170"/>
                </a:lnTo>
                <a:lnTo>
                  <a:pt x="6" y="1144"/>
                </a:lnTo>
                <a:lnTo>
                  <a:pt x="0" y="1144"/>
                </a:lnTo>
                <a:close/>
                <a:moveTo>
                  <a:pt x="0" y="1098"/>
                </a:moveTo>
                <a:lnTo>
                  <a:pt x="0" y="1124"/>
                </a:lnTo>
                <a:lnTo>
                  <a:pt x="6" y="1124"/>
                </a:lnTo>
                <a:lnTo>
                  <a:pt x="6" y="1098"/>
                </a:lnTo>
                <a:lnTo>
                  <a:pt x="0" y="1098"/>
                </a:lnTo>
                <a:close/>
                <a:moveTo>
                  <a:pt x="0" y="1052"/>
                </a:moveTo>
                <a:lnTo>
                  <a:pt x="0" y="1078"/>
                </a:lnTo>
                <a:lnTo>
                  <a:pt x="6" y="1078"/>
                </a:lnTo>
                <a:lnTo>
                  <a:pt x="6" y="1052"/>
                </a:lnTo>
                <a:lnTo>
                  <a:pt x="0" y="1052"/>
                </a:lnTo>
                <a:close/>
                <a:moveTo>
                  <a:pt x="0" y="1004"/>
                </a:moveTo>
                <a:lnTo>
                  <a:pt x="0" y="1032"/>
                </a:lnTo>
                <a:lnTo>
                  <a:pt x="6" y="1032"/>
                </a:lnTo>
                <a:lnTo>
                  <a:pt x="6" y="1004"/>
                </a:lnTo>
                <a:lnTo>
                  <a:pt x="0" y="1004"/>
                </a:lnTo>
                <a:close/>
                <a:moveTo>
                  <a:pt x="0" y="958"/>
                </a:moveTo>
                <a:lnTo>
                  <a:pt x="0" y="984"/>
                </a:lnTo>
                <a:lnTo>
                  <a:pt x="6" y="984"/>
                </a:lnTo>
                <a:lnTo>
                  <a:pt x="6" y="958"/>
                </a:lnTo>
                <a:lnTo>
                  <a:pt x="0" y="958"/>
                </a:lnTo>
                <a:close/>
                <a:moveTo>
                  <a:pt x="0" y="912"/>
                </a:moveTo>
                <a:lnTo>
                  <a:pt x="0" y="938"/>
                </a:lnTo>
                <a:lnTo>
                  <a:pt x="6" y="938"/>
                </a:lnTo>
                <a:lnTo>
                  <a:pt x="6" y="912"/>
                </a:lnTo>
                <a:lnTo>
                  <a:pt x="0" y="912"/>
                </a:lnTo>
                <a:close/>
                <a:moveTo>
                  <a:pt x="0" y="866"/>
                </a:moveTo>
                <a:lnTo>
                  <a:pt x="0" y="892"/>
                </a:lnTo>
                <a:lnTo>
                  <a:pt x="6" y="892"/>
                </a:lnTo>
                <a:lnTo>
                  <a:pt x="6" y="866"/>
                </a:lnTo>
                <a:lnTo>
                  <a:pt x="0" y="866"/>
                </a:lnTo>
                <a:close/>
                <a:moveTo>
                  <a:pt x="0" y="820"/>
                </a:moveTo>
                <a:lnTo>
                  <a:pt x="0" y="846"/>
                </a:lnTo>
                <a:lnTo>
                  <a:pt x="6" y="846"/>
                </a:lnTo>
                <a:lnTo>
                  <a:pt x="6" y="820"/>
                </a:lnTo>
                <a:lnTo>
                  <a:pt x="0" y="820"/>
                </a:lnTo>
                <a:close/>
                <a:moveTo>
                  <a:pt x="0" y="772"/>
                </a:moveTo>
                <a:lnTo>
                  <a:pt x="0" y="800"/>
                </a:lnTo>
                <a:lnTo>
                  <a:pt x="6" y="800"/>
                </a:lnTo>
                <a:lnTo>
                  <a:pt x="6" y="772"/>
                </a:lnTo>
                <a:lnTo>
                  <a:pt x="0" y="772"/>
                </a:lnTo>
                <a:close/>
                <a:moveTo>
                  <a:pt x="0" y="726"/>
                </a:moveTo>
                <a:lnTo>
                  <a:pt x="0" y="754"/>
                </a:lnTo>
                <a:lnTo>
                  <a:pt x="6" y="754"/>
                </a:lnTo>
                <a:lnTo>
                  <a:pt x="6" y="726"/>
                </a:lnTo>
                <a:lnTo>
                  <a:pt x="0" y="726"/>
                </a:lnTo>
                <a:close/>
                <a:moveTo>
                  <a:pt x="0" y="680"/>
                </a:moveTo>
                <a:lnTo>
                  <a:pt x="0" y="706"/>
                </a:lnTo>
                <a:lnTo>
                  <a:pt x="6" y="706"/>
                </a:lnTo>
                <a:lnTo>
                  <a:pt x="6" y="680"/>
                </a:lnTo>
                <a:lnTo>
                  <a:pt x="0" y="680"/>
                </a:lnTo>
                <a:close/>
                <a:moveTo>
                  <a:pt x="0" y="634"/>
                </a:moveTo>
                <a:lnTo>
                  <a:pt x="0" y="660"/>
                </a:lnTo>
                <a:lnTo>
                  <a:pt x="6" y="660"/>
                </a:lnTo>
                <a:lnTo>
                  <a:pt x="6" y="634"/>
                </a:lnTo>
                <a:lnTo>
                  <a:pt x="0" y="634"/>
                </a:lnTo>
                <a:close/>
                <a:moveTo>
                  <a:pt x="0" y="588"/>
                </a:moveTo>
                <a:lnTo>
                  <a:pt x="0" y="614"/>
                </a:lnTo>
                <a:lnTo>
                  <a:pt x="6" y="614"/>
                </a:lnTo>
                <a:lnTo>
                  <a:pt x="6" y="588"/>
                </a:lnTo>
                <a:lnTo>
                  <a:pt x="0" y="588"/>
                </a:lnTo>
                <a:close/>
                <a:moveTo>
                  <a:pt x="0" y="542"/>
                </a:moveTo>
                <a:lnTo>
                  <a:pt x="0" y="568"/>
                </a:lnTo>
                <a:lnTo>
                  <a:pt x="6" y="568"/>
                </a:lnTo>
                <a:lnTo>
                  <a:pt x="6" y="542"/>
                </a:lnTo>
                <a:lnTo>
                  <a:pt x="0" y="542"/>
                </a:lnTo>
                <a:close/>
                <a:moveTo>
                  <a:pt x="0" y="494"/>
                </a:moveTo>
                <a:lnTo>
                  <a:pt x="0" y="522"/>
                </a:lnTo>
                <a:lnTo>
                  <a:pt x="6" y="522"/>
                </a:lnTo>
                <a:lnTo>
                  <a:pt x="6" y="494"/>
                </a:lnTo>
                <a:lnTo>
                  <a:pt x="0" y="494"/>
                </a:lnTo>
                <a:close/>
                <a:moveTo>
                  <a:pt x="0" y="448"/>
                </a:moveTo>
                <a:lnTo>
                  <a:pt x="0" y="474"/>
                </a:lnTo>
                <a:lnTo>
                  <a:pt x="6" y="474"/>
                </a:lnTo>
                <a:lnTo>
                  <a:pt x="6" y="448"/>
                </a:lnTo>
                <a:lnTo>
                  <a:pt x="0" y="448"/>
                </a:lnTo>
                <a:close/>
                <a:moveTo>
                  <a:pt x="0" y="402"/>
                </a:moveTo>
                <a:lnTo>
                  <a:pt x="0" y="428"/>
                </a:lnTo>
                <a:lnTo>
                  <a:pt x="6" y="428"/>
                </a:lnTo>
                <a:lnTo>
                  <a:pt x="6" y="402"/>
                </a:lnTo>
                <a:lnTo>
                  <a:pt x="0" y="402"/>
                </a:lnTo>
                <a:close/>
                <a:moveTo>
                  <a:pt x="0" y="356"/>
                </a:moveTo>
                <a:lnTo>
                  <a:pt x="0" y="382"/>
                </a:lnTo>
                <a:lnTo>
                  <a:pt x="6" y="382"/>
                </a:lnTo>
                <a:lnTo>
                  <a:pt x="6" y="356"/>
                </a:lnTo>
                <a:lnTo>
                  <a:pt x="0" y="356"/>
                </a:lnTo>
                <a:close/>
                <a:moveTo>
                  <a:pt x="0" y="310"/>
                </a:moveTo>
                <a:lnTo>
                  <a:pt x="0" y="336"/>
                </a:lnTo>
                <a:lnTo>
                  <a:pt x="6" y="336"/>
                </a:lnTo>
                <a:lnTo>
                  <a:pt x="6" y="310"/>
                </a:lnTo>
                <a:lnTo>
                  <a:pt x="0" y="310"/>
                </a:lnTo>
                <a:close/>
                <a:moveTo>
                  <a:pt x="0" y="264"/>
                </a:moveTo>
                <a:lnTo>
                  <a:pt x="0" y="290"/>
                </a:lnTo>
                <a:lnTo>
                  <a:pt x="6" y="290"/>
                </a:lnTo>
                <a:lnTo>
                  <a:pt x="6" y="264"/>
                </a:lnTo>
                <a:lnTo>
                  <a:pt x="0" y="264"/>
                </a:lnTo>
                <a:close/>
                <a:moveTo>
                  <a:pt x="0" y="216"/>
                </a:moveTo>
                <a:lnTo>
                  <a:pt x="0" y="244"/>
                </a:lnTo>
                <a:lnTo>
                  <a:pt x="6" y="244"/>
                </a:lnTo>
                <a:lnTo>
                  <a:pt x="6" y="216"/>
                </a:lnTo>
                <a:lnTo>
                  <a:pt x="0" y="216"/>
                </a:lnTo>
                <a:close/>
                <a:moveTo>
                  <a:pt x="0" y="170"/>
                </a:moveTo>
                <a:lnTo>
                  <a:pt x="0" y="196"/>
                </a:lnTo>
                <a:lnTo>
                  <a:pt x="6" y="196"/>
                </a:lnTo>
                <a:lnTo>
                  <a:pt x="6" y="170"/>
                </a:lnTo>
                <a:lnTo>
                  <a:pt x="0" y="170"/>
                </a:lnTo>
                <a:close/>
                <a:moveTo>
                  <a:pt x="0" y="124"/>
                </a:moveTo>
                <a:lnTo>
                  <a:pt x="0" y="150"/>
                </a:lnTo>
                <a:lnTo>
                  <a:pt x="6" y="150"/>
                </a:lnTo>
                <a:lnTo>
                  <a:pt x="6" y="124"/>
                </a:lnTo>
                <a:lnTo>
                  <a:pt x="0" y="124"/>
                </a:lnTo>
                <a:close/>
                <a:moveTo>
                  <a:pt x="0" y="78"/>
                </a:moveTo>
                <a:lnTo>
                  <a:pt x="0" y="104"/>
                </a:lnTo>
                <a:lnTo>
                  <a:pt x="6" y="104"/>
                </a:lnTo>
                <a:lnTo>
                  <a:pt x="6" y="78"/>
                </a:lnTo>
                <a:lnTo>
                  <a:pt x="0" y="78"/>
                </a:lnTo>
                <a:close/>
                <a:moveTo>
                  <a:pt x="0" y="32"/>
                </a:moveTo>
                <a:lnTo>
                  <a:pt x="0" y="58"/>
                </a:lnTo>
                <a:lnTo>
                  <a:pt x="6" y="58"/>
                </a:lnTo>
                <a:lnTo>
                  <a:pt x="6" y="32"/>
                </a:lnTo>
                <a:lnTo>
                  <a:pt x="0" y="32"/>
                </a:lnTo>
                <a:close/>
                <a:moveTo>
                  <a:pt x="20" y="0"/>
                </a:moveTo>
                <a:lnTo>
                  <a:pt x="0" y="0"/>
                </a:lnTo>
                <a:lnTo>
                  <a:pt x="0" y="12"/>
                </a:lnTo>
                <a:lnTo>
                  <a:pt x="6" y="12"/>
                </a:lnTo>
                <a:lnTo>
                  <a:pt x="6" y="6"/>
                </a:lnTo>
                <a:lnTo>
                  <a:pt x="20" y="6"/>
                </a:lnTo>
                <a:lnTo>
                  <a:pt x="20" y="0"/>
                </a:lnTo>
                <a:lnTo>
                  <a:pt x="20" y="0"/>
                </a:lnTo>
                <a:close/>
                <a:moveTo>
                  <a:pt x="66" y="0"/>
                </a:moveTo>
                <a:lnTo>
                  <a:pt x="40" y="0"/>
                </a:lnTo>
                <a:lnTo>
                  <a:pt x="40" y="6"/>
                </a:lnTo>
                <a:lnTo>
                  <a:pt x="66" y="6"/>
                </a:lnTo>
                <a:lnTo>
                  <a:pt x="66" y="0"/>
                </a:lnTo>
                <a:close/>
                <a:moveTo>
                  <a:pt x="112" y="0"/>
                </a:moveTo>
                <a:lnTo>
                  <a:pt x="86" y="0"/>
                </a:lnTo>
                <a:lnTo>
                  <a:pt x="86" y="6"/>
                </a:lnTo>
                <a:lnTo>
                  <a:pt x="112" y="6"/>
                </a:lnTo>
                <a:lnTo>
                  <a:pt x="112" y="0"/>
                </a:lnTo>
                <a:close/>
                <a:moveTo>
                  <a:pt x="160" y="0"/>
                </a:moveTo>
                <a:lnTo>
                  <a:pt x="132" y="0"/>
                </a:lnTo>
                <a:lnTo>
                  <a:pt x="132" y="6"/>
                </a:lnTo>
                <a:lnTo>
                  <a:pt x="160" y="6"/>
                </a:lnTo>
                <a:lnTo>
                  <a:pt x="160" y="0"/>
                </a:lnTo>
                <a:close/>
                <a:moveTo>
                  <a:pt x="206" y="0"/>
                </a:moveTo>
                <a:lnTo>
                  <a:pt x="178" y="0"/>
                </a:lnTo>
                <a:lnTo>
                  <a:pt x="178" y="6"/>
                </a:lnTo>
                <a:lnTo>
                  <a:pt x="206" y="6"/>
                </a:lnTo>
                <a:lnTo>
                  <a:pt x="206" y="0"/>
                </a:lnTo>
                <a:close/>
                <a:moveTo>
                  <a:pt x="252" y="0"/>
                </a:moveTo>
                <a:lnTo>
                  <a:pt x="226" y="0"/>
                </a:lnTo>
                <a:lnTo>
                  <a:pt x="226" y="6"/>
                </a:lnTo>
                <a:lnTo>
                  <a:pt x="252" y="6"/>
                </a:lnTo>
                <a:lnTo>
                  <a:pt x="252" y="0"/>
                </a:lnTo>
                <a:close/>
                <a:moveTo>
                  <a:pt x="298" y="0"/>
                </a:moveTo>
                <a:lnTo>
                  <a:pt x="272" y="0"/>
                </a:lnTo>
                <a:lnTo>
                  <a:pt x="272" y="6"/>
                </a:lnTo>
                <a:lnTo>
                  <a:pt x="298" y="6"/>
                </a:lnTo>
                <a:lnTo>
                  <a:pt x="298" y="0"/>
                </a:lnTo>
                <a:close/>
                <a:moveTo>
                  <a:pt x="344" y="0"/>
                </a:moveTo>
                <a:lnTo>
                  <a:pt x="318" y="0"/>
                </a:lnTo>
                <a:lnTo>
                  <a:pt x="318" y="6"/>
                </a:lnTo>
                <a:lnTo>
                  <a:pt x="344" y="6"/>
                </a:lnTo>
                <a:lnTo>
                  <a:pt x="344" y="0"/>
                </a:lnTo>
                <a:close/>
                <a:moveTo>
                  <a:pt x="390" y="0"/>
                </a:moveTo>
                <a:lnTo>
                  <a:pt x="364" y="0"/>
                </a:lnTo>
                <a:lnTo>
                  <a:pt x="364" y="6"/>
                </a:lnTo>
                <a:lnTo>
                  <a:pt x="390" y="6"/>
                </a:lnTo>
                <a:lnTo>
                  <a:pt x="390" y="0"/>
                </a:lnTo>
                <a:close/>
                <a:moveTo>
                  <a:pt x="438" y="0"/>
                </a:moveTo>
                <a:lnTo>
                  <a:pt x="410" y="0"/>
                </a:lnTo>
                <a:lnTo>
                  <a:pt x="410" y="6"/>
                </a:lnTo>
                <a:lnTo>
                  <a:pt x="438" y="6"/>
                </a:lnTo>
                <a:lnTo>
                  <a:pt x="438" y="0"/>
                </a:lnTo>
                <a:close/>
                <a:moveTo>
                  <a:pt x="484" y="0"/>
                </a:moveTo>
                <a:lnTo>
                  <a:pt x="458" y="0"/>
                </a:lnTo>
                <a:lnTo>
                  <a:pt x="458" y="6"/>
                </a:lnTo>
                <a:lnTo>
                  <a:pt x="484" y="6"/>
                </a:lnTo>
                <a:lnTo>
                  <a:pt x="484" y="0"/>
                </a:lnTo>
                <a:close/>
                <a:moveTo>
                  <a:pt x="530" y="0"/>
                </a:moveTo>
                <a:lnTo>
                  <a:pt x="504" y="0"/>
                </a:lnTo>
                <a:lnTo>
                  <a:pt x="504" y="6"/>
                </a:lnTo>
                <a:lnTo>
                  <a:pt x="530" y="6"/>
                </a:lnTo>
                <a:lnTo>
                  <a:pt x="530" y="0"/>
                </a:lnTo>
                <a:close/>
                <a:moveTo>
                  <a:pt x="576" y="0"/>
                </a:moveTo>
                <a:lnTo>
                  <a:pt x="550" y="0"/>
                </a:lnTo>
                <a:lnTo>
                  <a:pt x="550" y="6"/>
                </a:lnTo>
                <a:lnTo>
                  <a:pt x="576" y="6"/>
                </a:lnTo>
                <a:lnTo>
                  <a:pt x="576" y="0"/>
                </a:lnTo>
                <a:close/>
                <a:moveTo>
                  <a:pt x="622" y="0"/>
                </a:moveTo>
                <a:lnTo>
                  <a:pt x="596" y="0"/>
                </a:lnTo>
                <a:lnTo>
                  <a:pt x="596" y="6"/>
                </a:lnTo>
                <a:lnTo>
                  <a:pt x="622" y="6"/>
                </a:lnTo>
                <a:lnTo>
                  <a:pt x="622" y="0"/>
                </a:lnTo>
                <a:close/>
                <a:moveTo>
                  <a:pt x="668" y="0"/>
                </a:moveTo>
                <a:lnTo>
                  <a:pt x="642" y="0"/>
                </a:lnTo>
                <a:lnTo>
                  <a:pt x="642" y="6"/>
                </a:lnTo>
                <a:lnTo>
                  <a:pt x="668" y="6"/>
                </a:lnTo>
                <a:lnTo>
                  <a:pt x="668" y="0"/>
                </a:lnTo>
                <a:close/>
                <a:moveTo>
                  <a:pt x="716" y="0"/>
                </a:moveTo>
                <a:lnTo>
                  <a:pt x="688" y="0"/>
                </a:lnTo>
                <a:lnTo>
                  <a:pt x="688" y="6"/>
                </a:lnTo>
                <a:lnTo>
                  <a:pt x="716" y="6"/>
                </a:lnTo>
                <a:lnTo>
                  <a:pt x="716" y="0"/>
                </a:lnTo>
                <a:close/>
                <a:moveTo>
                  <a:pt x="762" y="0"/>
                </a:moveTo>
                <a:lnTo>
                  <a:pt x="736" y="0"/>
                </a:lnTo>
                <a:lnTo>
                  <a:pt x="736" y="6"/>
                </a:lnTo>
                <a:lnTo>
                  <a:pt x="762" y="6"/>
                </a:lnTo>
                <a:lnTo>
                  <a:pt x="762" y="0"/>
                </a:lnTo>
                <a:close/>
                <a:moveTo>
                  <a:pt x="808" y="0"/>
                </a:moveTo>
                <a:lnTo>
                  <a:pt x="782" y="0"/>
                </a:lnTo>
                <a:lnTo>
                  <a:pt x="782" y="6"/>
                </a:lnTo>
                <a:lnTo>
                  <a:pt x="808" y="6"/>
                </a:lnTo>
                <a:lnTo>
                  <a:pt x="808" y="0"/>
                </a:lnTo>
                <a:close/>
                <a:moveTo>
                  <a:pt x="854" y="0"/>
                </a:moveTo>
                <a:lnTo>
                  <a:pt x="828" y="0"/>
                </a:lnTo>
                <a:lnTo>
                  <a:pt x="828" y="6"/>
                </a:lnTo>
                <a:lnTo>
                  <a:pt x="854" y="6"/>
                </a:lnTo>
                <a:lnTo>
                  <a:pt x="854" y="0"/>
                </a:lnTo>
                <a:close/>
                <a:moveTo>
                  <a:pt x="900" y="0"/>
                </a:moveTo>
                <a:lnTo>
                  <a:pt x="874" y="0"/>
                </a:lnTo>
                <a:lnTo>
                  <a:pt x="874" y="6"/>
                </a:lnTo>
                <a:lnTo>
                  <a:pt x="900" y="6"/>
                </a:lnTo>
                <a:lnTo>
                  <a:pt x="900" y="0"/>
                </a:lnTo>
                <a:close/>
                <a:moveTo>
                  <a:pt x="948" y="0"/>
                </a:moveTo>
                <a:lnTo>
                  <a:pt x="920" y="0"/>
                </a:lnTo>
                <a:lnTo>
                  <a:pt x="920" y="6"/>
                </a:lnTo>
                <a:lnTo>
                  <a:pt x="948" y="6"/>
                </a:lnTo>
                <a:lnTo>
                  <a:pt x="948" y="0"/>
                </a:lnTo>
                <a:close/>
                <a:moveTo>
                  <a:pt x="994" y="0"/>
                </a:moveTo>
                <a:lnTo>
                  <a:pt x="966" y="0"/>
                </a:lnTo>
                <a:lnTo>
                  <a:pt x="966" y="6"/>
                </a:lnTo>
                <a:lnTo>
                  <a:pt x="994" y="6"/>
                </a:lnTo>
                <a:lnTo>
                  <a:pt x="994" y="0"/>
                </a:lnTo>
                <a:close/>
                <a:moveTo>
                  <a:pt x="1040" y="0"/>
                </a:moveTo>
                <a:lnTo>
                  <a:pt x="1014" y="0"/>
                </a:lnTo>
                <a:lnTo>
                  <a:pt x="1014" y="6"/>
                </a:lnTo>
                <a:lnTo>
                  <a:pt x="1040" y="6"/>
                </a:lnTo>
                <a:lnTo>
                  <a:pt x="1040" y="0"/>
                </a:lnTo>
                <a:close/>
                <a:moveTo>
                  <a:pt x="1086" y="0"/>
                </a:moveTo>
                <a:lnTo>
                  <a:pt x="1060" y="0"/>
                </a:lnTo>
                <a:lnTo>
                  <a:pt x="1060" y="6"/>
                </a:lnTo>
                <a:lnTo>
                  <a:pt x="1086" y="6"/>
                </a:lnTo>
                <a:lnTo>
                  <a:pt x="1086" y="0"/>
                </a:lnTo>
                <a:close/>
                <a:moveTo>
                  <a:pt x="1132" y="0"/>
                </a:moveTo>
                <a:lnTo>
                  <a:pt x="1106" y="0"/>
                </a:lnTo>
                <a:lnTo>
                  <a:pt x="1106" y="6"/>
                </a:lnTo>
                <a:lnTo>
                  <a:pt x="1132" y="6"/>
                </a:lnTo>
                <a:lnTo>
                  <a:pt x="1132" y="0"/>
                </a:lnTo>
                <a:close/>
                <a:moveTo>
                  <a:pt x="1178" y="0"/>
                </a:moveTo>
                <a:lnTo>
                  <a:pt x="1152" y="0"/>
                </a:lnTo>
                <a:lnTo>
                  <a:pt x="1152" y="6"/>
                </a:lnTo>
                <a:lnTo>
                  <a:pt x="1178" y="6"/>
                </a:lnTo>
                <a:lnTo>
                  <a:pt x="1178" y="0"/>
                </a:lnTo>
                <a:close/>
                <a:moveTo>
                  <a:pt x="1226" y="0"/>
                </a:moveTo>
                <a:lnTo>
                  <a:pt x="1198" y="0"/>
                </a:lnTo>
                <a:lnTo>
                  <a:pt x="1198" y="6"/>
                </a:lnTo>
                <a:lnTo>
                  <a:pt x="1226" y="6"/>
                </a:lnTo>
                <a:lnTo>
                  <a:pt x="1226" y="0"/>
                </a:lnTo>
                <a:close/>
                <a:moveTo>
                  <a:pt x="1272" y="0"/>
                </a:moveTo>
                <a:lnTo>
                  <a:pt x="1246" y="0"/>
                </a:lnTo>
                <a:lnTo>
                  <a:pt x="1246" y="6"/>
                </a:lnTo>
                <a:lnTo>
                  <a:pt x="1272" y="6"/>
                </a:lnTo>
                <a:lnTo>
                  <a:pt x="1272" y="0"/>
                </a:lnTo>
                <a:close/>
                <a:moveTo>
                  <a:pt x="1318" y="0"/>
                </a:moveTo>
                <a:lnTo>
                  <a:pt x="1292" y="0"/>
                </a:lnTo>
                <a:lnTo>
                  <a:pt x="1292" y="6"/>
                </a:lnTo>
                <a:lnTo>
                  <a:pt x="1318" y="6"/>
                </a:lnTo>
                <a:lnTo>
                  <a:pt x="1318" y="0"/>
                </a:lnTo>
                <a:close/>
                <a:moveTo>
                  <a:pt x="1364" y="0"/>
                </a:moveTo>
                <a:lnTo>
                  <a:pt x="1338" y="0"/>
                </a:lnTo>
                <a:lnTo>
                  <a:pt x="1338" y="6"/>
                </a:lnTo>
                <a:lnTo>
                  <a:pt x="1364" y="6"/>
                </a:lnTo>
                <a:lnTo>
                  <a:pt x="1364" y="0"/>
                </a:lnTo>
                <a:close/>
                <a:moveTo>
                  <a:pt x="1410" y="0"/>
                </a:moveTo>
                <a:lnTo>
                  <a:pt x="1384" y="0"/>
                </a:lnTo>
                <a:lnTo>
                  <a:pt x="1384" y="6"/>
                </a:lnTo>
                <a:lnTo>
                  <a:pt x="1410" y="6"/>
                </a:lnTo>
                <a:lnTo>
                  <a:pt x="1410" y="0"/>
                </a:lnTo>
                <a:close/>
                <a:moveTo>
                  <a:pt x="1456" y="0"/>
                </a:moveTo>
                <a:lnTo>
                  <a:pt x="1430" y="0"/>
                </a:lnTo>
                <a:lnTo>
                  <a:pt x="1430" y="6"/>
                </a:lnTo>
                <a:lnTo>
                  <a:pt x="1456" y="6"/>
                </a:lnTo>
                <a:lnTo>
                  <a:pt x="1456" y="0"/>
                </a:lnTo>
                <a:close/>
                <a:moveTo>
                  <a:pt x="1504" y="0"/>
                </a:moveTo>
                <a:lnTo>
                  <a:pt x="1476" y="0"/>
                </a:lnTo>
                <a:lnTo>
                  <a:pt x="1476" y="6"/>
                </a:lnTo>
                <a:lnTo>
                  <a:pt x="1504" y="6"/>
                </a:lnTo>
                <a:lnTo>
                  <a:pt x="1504" y="0"/>
                </a:lnTo>
                <a:close/>
                <a:moveTo>
                  <a:pt x="1550" y="0"/>
                </a:moveTo>
                <a:lnTo>
                  <a:pt x="1524" y="0"/>
                </a:lnTo>
                <a:lnTo>
                  <a:pt x="1524" y="6"/>
                </a:lnTo>
                <a:lnTo>
                  <a:pt x="1550" y="6"/>
                </a:lnTo>
                <a:lnTo>
                  <a:pt x="1550" y="0"/>
                </a:lnTo>
                <a:close/>
                <a:moveTo>
                  <a:pt x="1596" y="0"/>
                </a:moveTo>
                <a:lnTo>
                  <a:pt x="1570" y="0"/>
                </a:lnTo>
                <a:lnTo>
                  <a:pt x="1570" y="6"/>
                </a:lnTo>
                <a:lnTo>
                  <a:pt x="1596" y="6"/>
                </a:lnTo>
                <a:lnTo>
                  <a:pt x="1596" y="0"/>
                </a:lnTo>
                <a:close/>
                <a:moveTo>
                  <a:pt x="1642" y="0"/>
                </a:moveTo>
                <a:lnTo>
                  <a:pt x="1616" y="0"/>
                </a:lnTo>
                <a:lnTo>
                  <a:pt x="1616" y="6"/>
                </a:lnTo>
                <a:lnTo>
                  <a:pt x="1642" y="6"/>
                </a:lnTo>
                <a:lnTo>
                  <a:pt x="1642" y="0"/>
                </a:lnTo>
                <a:close/>
                <a:moveTo>
                  <a:pt x="1688" y="0"/>
                </a:moveTo>
                <a:lnTo>
                  <a:pt x="1662" y="0"/>
                </a:lnTo>
                <a:lnTo>
                  <a:pt x="1662" y="6"/>
                </a:lnTo>
                <a:lnTo>
                  <a:pt x="1688" y="6"/>
                </a:lnTo>
                <a:lnTo>
                  <a:pt x="1688" y="0"/>
                </a:lnTo>
                <a:close/>
                <a:moveTo>
                  <a:pt x="1736" y="0"/>
                </a:moveTo>
                <a:lnTo>
                  <a:pt x="1708" y="0"/>
                </a:lnTo>
                <a:lnTo>
                  <a:pt x="1708" y="6"/>
                </a:lnTo>
                <a:lnTo>
                  <a:pt x="1736" y="6"/>
                </a:lnTo>
                <a:lnTo>
                  <a:pt x="1736" y="0"/>
                </a:lnTo>
                <a:close/>
                <a:moveTo>
                  <a:pt x="1782" y="0"/>
                </a:moveTo>
                <a:lnTo>
                  <a:pt x="1754" y="0"/>
                </a:lnTo>
                <a:lnTo>
                  <a:pt x="1754" y="6"/>
                </a:lnTo>
                <a:lnTo>
                  <a:pt x="1782" y="6"/>
                </a:lnTo>
                <a:lnTo>
                  <a:pt x="1782" y="0"/>
                </a:lnTo>
                <a:close/>
                <a:moveTo>
                  <a:pt x="1828" y="0"/>
                </a:moveTo>
                <a:lnTo>
                  <a:pt x="1802" y="0"/>
                </a:lnTo>
                <a:lnTo>
                  <a:pt x="1802" y="6"/>
                </a:lnTo>
                <a:lnTo>
                  <a:pt x="1828" y="6"/>
                </a:lnTo>
                <a:lnTo>
                  <a:pt x="1828" y="0"/>
                </a:lnTo>
                <a:close/>
                <a:moveTo>
                  <a:pt x="1874" y="0"/>
                </a:moveTo>
                <a:lnTo>
                  <a:pt x="1848" y="0"/>
                </a:lnTo>
                <a:lnTo>
                  <a:pt x="1848" y="6"/>
                </a:lnTo>
                <a:lnTo>
                  <a:pt x="1874" y="6"/>
                </a:lnTo>
                <a:lnTo>
                  <a:pt x="1874" y="0"/>
                </a:lnTo>
                <a:close/>
                <a:moveTo>
                  <a:pt x="1920" y="0"/>
                </a:moveTo>
                <a:lnTo>
                  <a:pt x="1894" y="0"/>
                </a:lnTo>
                <a:lnTo>
                  <a:pt x="1894" y="6"/>
                </a:lnTo>
                <a:lnTo>
                  <a:pt x="1920" y="6"/>
                </a:lnTo>
                <a:lnTo>
                  <a:pt x="1920" y="0"/>
                </a:lnTo>
                <a:close/>
                <a:moveTo>
                  <a:pt x="1966" y="0"/>
                </a:moveTo>
                <a:lnTo>
                  <a:pt x="1940" y="0"/>
                </a:lnTo>
                <a:lnTo>
                  <a:pt x="1940" y="6"/>
                </a:lnTo>
                <a:lnTo>
                  <a:pt x="1966" y="6"/>
                </a:lnTo>
                <a:lnTo>
                  <a:pt x="1966" y="0"/>
                </a:lnTo>
                <a:close/>
                <a:moveTo>
                  <a:pt x="2014" y="0"/>
                </a:moveTo>
                <a:lnTo>
                  <a:pt x="1986" y="0"/>
                </a:lnTo>
                <a:lnTo>
                  <a:pt x="1986" y="6"/>
                </a:lnTo>
                <a:lnTo>
                  <a:pt x="2014" y="6"/>
                </a:lnTo>
                <a:lnTo>
                  <a:pt x="2014" y="0"/>
                </a:lnTo>
                <a:close/>
                <a:moveTo>
                  <a:pt x="2060" y="0"/>
                </a:moveTo>
                <a:lnTo>
                  <a:pt x="2034" y="0"/>
                </a:lnTo>
                <a:lnTo>
                  <a:pt x="2034" y="6"/>
                </a:lnTo>
                <a:lnTo>
                  <a:pt x="2060" y="6"/>
                </a:lnTo>
                <a:lnTo>
                  <a:pt x="2060" y="0"/>
                </a:lnTo>
                <a:close/>
                <a:moveTo>
                  <a:pt x="2106" y="0"/>
                </a:moveTo>
                <a:lnTo>
                  <a:pt x="2080" y="0"/>
                </a:lnTo>
                <a:lnTo>
                  <a:pt x="2080" y="6"/>
                </a:lnTo>
                <a:lnTo>
                  <a:pt x="2106" y="6"/>
                </a:lnTo>
                <a:lnTo>
                  <a:pt x="2106" y="0"/>
                </a:lnTo>
                <a:close/>
                <a:moveTo>
                  <a:pt x="2152" y="0"/>
                </a:moveTo>
                <a:lnTo>
                  <a:pt x="2126" y="0"/>
                </a:lnTo>
                <a:lnTo>
                  <a:pt x="2126" y="6"/>
                </a:lnTo>
                <a:lnTo>
                  <a:pt x="2152" y="6"/>
                </a:lnTo>
                <a:lnTo>
                  <a:pt x="2152" y="0"/>
                </a:lnTo>
                <a:close/>
                <a:moveTo>
                  <a:pt x="2198" y="0"/>
                </a:moveTo>
                <a:lnTo>
                  <a:pt x="2172" y="0"/>
                </a:lnTo>
                <a:lnTo>
                  <a:pt x="2172" y="6"/>
                </a:lnTo>
                <a:lnTo>
                  <a:pt x="2198" y="6"/>
                </a:lnTo>
                <a:lnTo>
                  <a:pt x="2198" y="0"/>
                </a:lnTo>
                <a:close/>
                <a:moveTo>
                  <a:pt x="2244" y="0"/>
                </a:moveTo>
                <a:lnTo>
                  <a:pt x="2218" y="0"/>
                </a:lnTo>
                <a:lnTo>
                  <a:pt x="2218" y="6"/>
                </a:lnTo>
                <a:lnTo>
                  <a:pt x="2244" y="6"/>
                </a:lnTo>
                <a:lnTo>
                  <a:pt x="2244" y="0"/>
                </a:lnTo>
                <a:close/>
                <a:moveTo>
                  <a:pt x="2292" y="0"/>
                </a:moveTo>
                <a:lnTo>
                  <a:pt x="2264" y="0"/>
                </a:lnTo>
                <a:lnTo>
                  <a:pt x="2264" y="6"/>
                </a:lnTo>
                <a:lnTo>
                  <a:pt x="2292" y="6"/>
                </a:lnTo>
                <a:lnTo>
                  <a:pt x="2292" y="0"/>
                </a:lnTo>
                <a:close/>
                <a:moveTo>
                  <a:pt x="2338" y="0"/>
                </a:moveTo>
                <a:lnTo>
                  <a:pt x="2312" y="0"/>
                </a:lnTo>
                <a:lnTo>
                  <a:pt x="2312" y="6"/>
                </a:lnTo>
                <a:lnTo>
                  <a:pt x="2338" y="6"/>
                </a:lnTo>
                <a:lnTo>
                  <a:pt x="2338" y="0"/>
                </a:lnTo>
                <a:close/>
                <a:moveTo>
                  <a:pt x="2384" y="0"/>
                </a:moveTo>
                <a:lnTo>
                  <a:pt x="2358" y="0"/>
                </a:lnTo>
                <a:lnTo>
                  <a:pt x="2358" y="6"/>
                </a:lnTo>
                <a:lnTo>
                  <a:pt x="2384" y="6"/>
                </a:lnTo>
                <a:lnTo>
                  <a:pt x="2384" y="0"/>
                </a:lnTo>
                <a:close/>
                <a:moveTo>
                  <a:pt x="2430" y="0"/>
                </a:moveTo>
                <a:lnTo>
                  <a:pt x="2404" y="0"/>
                </a:lnTo>
                <a:lnTo>
                  <a:pt x="2404" y="6"/>
                </a:lnTo>
                <a:lnTo>
                  <a:pt x="2430" y="6"/>
                </a:lnTo>
                <a:lnTo>
                  <a:pt x="2430" y="0"/>
                </a:lnTo>
                <a:close/>
                <a:moveTo>
                  <a:pt x="2476" y="0"/>
                </a:moveTo>
                <a:lnTo>
                  <a:pt x="2450" y="0"/>
                </a:lnTo>
                <a:lnTo>
                  <a:pt x="2450" y="6"/>
                </a:lnTo>
                <a:lnTo>
                  <a:pt x="2476" y="6"/>
                </a:lnTo>
                <a:lnTo>
                  <a:pt x="2476" y="0"/>
                </a:lnTo>
                <a:close/>
                <a:moveTo>
                  <a:pt x="2524" y="0"/>
                </a:moveTo>
                <a:lnTo>
                  <a:pt x="2496" y="0"/>
                </a:lnTo>
                <a:lnTo>
                  <a:pt x="2496" y="6"/>
                </a:lnTo>
                <a:lnTo>
                  <a:pt x="2524" y="6"/>
                </a:lnTo>
                <a:lnTo>
                  <a:pt x="2524" y="0"/>
                </a:lnTo>
                <a:close/>
                <a:moveTo>
                  <a:pt x="2570" y="0"/>
                </a:moveTo>
                <a:lnTo>
                  <a:pt x="2542" y="0"/>
                </a:lnTo>
                <a:lnTo>
                  <a:pt x="2542" y="6"/>
                </a:lnTo>
                <a:lnTo>
                  <a:pt x="2570" y="6"/>
                </a:lnTo>
                <a:lnTo>
                  <a:pt x="2570" y="0"/>
                </a:lnTo>
                <a:close/>
                <a:moveTo>
                  <a:pt x="2616" y="0"/>
                </a:moveTo>
                <a:lnTo>
                  <a:pt x="2590" y="0"/>
                </a:lnTo>
                <a:lnTo>
                  <a:pt x="2590" y="6"/>
                </a:lnTo>
                <a:lnTo>
                  <a:pt x="2616" y="6"/>
                </a:lnTo>
                <a:lnTo>
                  <a:pt x="2616" y="0"/>
                </a:lnTo>
                <a:close/>
                <a:moveTo>
                  <a:pt x="2662" y="0"/>
                </a:moveTo>
                <a:lnTo>
                  <a:pt x="2636" y="0"/>
                </a:lnTo>
                <a:lnTo>
                  <a:pt x="2636" y="6"/>
                </a:lnTo>
                <a:lnTo>
                  <a:pt x="2662" y="6"/>
                </a:lnTo>
                <a:lnTo>
                  <a:pt x="2662" y="0"/>
                </a:lnTo>
                <a:close/>
                <a:moveTo>
                  <a:pt x="2708" y="0"/>
                </a:moveTo>
                <a:lnTo>
                  <a:pt x="2682" y="0"/>
                </a:lnTo>
                <a:lnTo>
                  <a:pt x="2682" y="6"/>
                </a:lnTo>
                <a:lnTo>
                  <a:pt x="2708" y="6"/>
                </a:lnTo>
                <a:lnTo>
                  <a:pt x="2708" y="0"/>
                </a:lnTo>
                <a:close/>
                <a:moveTo>
                  <a:pt x="2754" y="0"/>
                </a:moveTo>
                <a:lnTo>
                  <a:pt x="2728" y="0"/>
                </a:lnTo>
                <a:lnTo>
                  <a:pt x="2728" y="6"/>
                </a:lnTo>
                <a:lnTo>
                  <a:pt x="2754" y="6"/>
                </a:lnTo>
                <a:lnTo>
                  <a:pt x="2754" y="0"/>
                </a:lnTo>
                <a:close/>
                <a:moveTo>
                  <a:pt x="2802" y="0"/>
                </a:moveTo>
                <a:lnTo>
                  <a:pt x="2774" y="0"/>
                </a:lnTo>
                <a:lnTo>
                  <a:pt x="2774" y="6"/>
                </a:lnTo>
                <a:lnTo>
                  <a:pt x="2802" y="6"/>
                </a:lnTo>
                <a:lnTo>
                  <a:pt x="2802" y="0"/>
                </a:lnTo>
                <a:close/>
                <a:moveTo>
                  <a:pt x="2848" y="0"/>
                </a:moveTo>
                <a:lnTo>
                  <a:pt x="2820" y="0"/>
                </a:lnTo>
                <a:lnTo>
                  <a:pt x="2820" y="6"/>
                </a:lnTo>
                <a:lnTo>
                  <a:pt x="2848" y="6"/>
                </a:lnTo>
                <a:lnTo>
                  <a:pt x="2848" y="0"/>
                </a:lnTo>
                <a:close/>
                <a:moveTo>
                  <a:pt x="2894" y="0"/>
                </a:moveTo>
                <a:lnTo>
                  <a:pt x="2868" y="0"/>
                </a:lnTo>
                <a:lnTo>
                  <a:pt x="2868" y="6"/>
                </a:lnTo>
                <a:lnTo>
                  <a:pt x="2894" y="6"/>
                </a:lnTo>
                <a:lnTo>
                  <a:pt x="2894" y="0"/>
                </a:lnTo>
                <a:close/>
                <a:moveTo>
                  <a:pt x="2940" y="0"/>
                </a:moveTo>
                <a:lnTo>
                  <a:pt x="2914" y="0"/>
                </a:lnTo>
                <a:lnTo>
                  <a:pt x="2914" y="6"/>
                </a:lnTo>
                <a:lnTo>
                  <a:pt x="2940" y="6"/>
                </a:lnTo>
                <a:lnTo>
                  <a:pt x="2940" y="0"/>
                </a:lnTo>
                <a:close/>
                <a:moveTo>
                  <a:pt x="2986" y="0"/>
                </a:moveTo>
                <a:lnTo>
                  <a:pt x="2960" y="0"/>
                </a:lnTo>
                <a:lnTo>
                  <a:pt x="2960" y="6"/>
                </a:lnTo>
                <a:lnTo>
                  <a:pt x="2986" y="6"/>
                </a:lnTo>
                <a:lnTo>
                  <a:pt x="2986" y="0"/>
                </a:lnTo>
                <a:close/>
                <a:moveTo>
                  <a:pt x="3032" y="0"/>
                </a:moveTo>
                <a:lnTo>
                  <a:pt x="3006" y="0"/>
                </a:lnTo>
                <a:lnTo>
                  <a:pt x="3006" y="6"/>
                </a:lnTo>
                <a:lnTo>
                  <a:pt x="3032" y="6"/>
                </a:lnTo>
                <a:lnTo>
                  <a:pt x="3032" y="0"/>
                </a:lnTo>
                <a:close/>
                <a:moveTo>
                  <a:pt x="3080" y="0"/>
                </a:moveTo>
                <a:lnTo>
                  <a:pt x="3052" y="0"/>
                </a:lnTo>
                <a:lnTo>
                  <a:pt x="3052" y="6"/>
                </a:lnTo>
                <a:lnTo>
                  <a:pt x="3080" y="6"/>
                </a:lnTo>
                <a:lnTo>
                  <a:pt x="3080" y="0"/>
                </a:lnTo>
                <a:close/>
                <a:moveTo>
                  <a:pt x="3126" y="0"/>
                </a:moveTo>
                <a:lnTo>
                  <a:pt x="3100" y="0"/>
                </a:lnTo>
                <a:lnTo>
                  <a:pt x="3100" y="6"/>
                </a:lnTo>
                <a:lnTo>
                  <a:pt x="3126" y="6"/>
                </a:lnTo>
                <a:lnTo>
                  <a:pt x="3126" y="0"/>
                </a:lnTo>
                <a:close/>
                <a:moveTo>
                  <a:pt x="3172" y="0"/>
                </a:moveTo>
                <a:lnTo>
                  <a:pt x="3146" y="0"/>
                </a:lnTo>
                <a:lnTo>
                  <a:pt x="3146" y="6"/>
                </a:lnTo>
                <a:lnTo>
                  <a:pt x="3172" y="6"/>
                </a:lnTo>
                <a:lnTo>
                  <a:pt x="3172" y="0"/>
                </a:lnTo>
                <a:close/>
                <a:moveTo>
                  <a:pt x="3218" y="0"/>
                </a:moveTo>
                <a:lnTo>
                  <a:pt x="3192" y="0"/>
                </a:lnTo>
                <a:lnTo>
                  <a:pt x="3192" y="6"/>
                </a:lnTo>
                <a:lnTo>
                  <a:pt x="3218" y="6"/>
                </a:lnTo>
                <a:lnTo>
                  <a:pt x="3218" y="0"/>
                </a:lnTo>
                <a:close/>
                <a:moveTo>
                  <a:pt x="3264" y="0"/>
                </a:moveTo>
                <a:lnTo>
                  <a:pt x="3238" y="0"/>
                </a:lnTo>
                <a:lnTo>
                  <a:pt x="3238" y="6"/>
                </a:lnTo>
                <a:lnTo>
                  <a:pt x="3264" y="6"/>
                </a:lnTo>
                <a:lnTo>
                  <a:pt x="3264" y="0"/>
                </a:lnTo>
                <a:close/>
                <a:moveTo>
                  <a:pt x="3310" y="0"/>
                </a:moveTo>
                <a:lnTo>
                  <a:pt x="3284" y="0"/>
                </a:lnTo>
                <a:lnTo>
                  <a:pt x="3284" y="6"/>
                </a:lnTo>
                <a:lnTo>
                  <a:pt x="3310" y="6"/>
                </a:lnTo>
                <a:lnTo>
                  <a:pt x="3310" y="0"/>
                </a:lnTo>
                <a:close/>
                <a:moveTo>
                  <a:pt x="3358" y="0"/>
                </a:moveTo>
                <a:lnTo>
                  <a:pt x="3330" y="0"/>
                </a:lnTo>
                <a:lnTo>
                  <a:pt x="3330" y="6"/>
                </a:lnTo>
                <a:lnTo>
                  <a:pt x="3358" y="6"/>
                </a:lnTo>
                <a:lnTo>
                  <a:pt x="3358" y="0"/>
                </a:lnTo>
                <a:close/>
                <a:moveTo>
                  <a:pt x="3404" y="0"/>
                </a:moveTo>
                <a:lnTo>
                  <a:pt x="3378" y="0"/>
                </a:lnTo>
                <a:lnTo>
                  <a:pt x="3378" y="6"/>
                </a:lnTo>
                <a:lnTo>
                  <a:pt x="3404" y="6"/>
                </a:lnTo>
                <a:lnTo>
                  <a:pt x="3404" y="0"/>
                </a:lnTo>
                <a:close/>
                <a:moveTo>
                  <a:pt x="3450" y="0"/>
                </a:moveTo>
                <a:lnTo>
                  <a:pt x="3424" y="0"/>
                </a:lnTo>
                <a:lnTo>
                  <a:pt x="3424" y="6"/>
                </a:lnTo>
                <a:lnTo>
                  <a:pt x="3450" y="6"/>
                </a:lnTo>
                <a:lnTo>
                  <a:pt x="3450" y="0"/>
                </a:lnTo>
                <a:close/>
                <a:moveTo>
                  <a:pt x="3496" y="0"/>
                </a:moveTo>
                <a:lnTo>
                  <a:pt x="3470" y="0"/>
                </a:lnTo>
                <a:lnTo>
                  <a:pt x="3470" y="6"/>
                </a:lnTo>
                <a:lnTo>
                  <a:pt x="3496" y="6"/>
                </a:lnTo>
                <a:lnTo>
                  <a:pt x="3496" y="0"/>
                </a:lnTo>
                <a:close/>
                <a:moveTo>
                  <a:pt x="3542" y="0"/>
                </a:moveTo>
                <a:lnTo>
                  <a:pt x="3516" y="0"/>
                </a:lnTo>
                <a:lnTo>
                  <a:pt x="3516" y="6"/>
                </a:lnTo>
                <a:lnTo>
                  <a:pt x="3542" y="6"/>
                </a:lnTo>
                <a:lnTo>
                  <a:pt x="3542" y="0"/>
                </a:lnTo>
                <a:close/>
                <a:moveTo>
                  <a:pt x="3590" y="0"/>
                </a:moveTo>
                <a:lnTo>
                  <a:pt x="3562" y="0"/>
                </a:lnTo>
                <a:lnTo>
                  <a:pt x="3562" y="6"/>
                </a:lnTo>
                <a:lnTo>
                  <a:pt x="3590" y="6"/>
                </a:lnTo>
                <a:lnTo>
                  <a:pt x="3590" y="0"/>
                </a:lnTo>
                <a:close/>
                <a:moveTo>
                  <a:pt x="3636" y="0"/>
                </a:moveTo>
                <a:lnTo>
                  <a:pt x="3608" y="0"/>
                </a:lnTo>
                <a:lnTo>
                  <a:pt x="3608" y="6"/>
                </a:lnTo>
                <a:lnTo>
                  <a:pt x="3636" y="6"/>
                </a:lnTo>
                <a:lnTo>
                  <a:pt x="3636" y="0"/>
                </a:lnTo>
                <a:close/>
                <a:moveTo>
                  <a:pt x="3682" y="0"/>
                </a:moveTo>
                <a:lnTo>
                  <a:pt x="3656" y="0"/>
                </a:lnTo>
                <a:lnTo>
                  <a:pt x="3656" y="6"/>
                </a:lnTo>
                <a:lnTo>
                  <a:pt x="3682" y="6"/>
                </a:lnTo>
                <a:lnTo>
                  <a:pt x="3682" y="0"/>
                </a:lnTo>
                <a:close/>
                <a:moveTo>
                  <a:pt x="3728" y="0"/>
                </a:moveTo>
                <a:lnTo>
                  <a:pt x="3702" y="0"/>
                </a:lnTo>
                <a:lnTo>
                  <a:pt x="3702" y="6"/>
                </a:lnTo>
                <a:lnTo>
                  <a:pt x="3728" y="6"/>
                </a:lnTo>
                <a:lnTo>
                  <a:pt x="3728" y="0"/>
                </a:lnTo>
                <a:close/>
                <a:moveTo>
                  <a:pt x="3774" y="0"/>
                </a:moveTo>
                <a:lnTo>
                  <a:pt x="3748" y="0"/>
                </a:lnTo>
                <a:lnTo>
                  <a:pt x="3748" y="6"/>
                </a:lnTo>
                <a:lnTo>
                  <a:pt x="3774" y="6"/>
                </a:lnTo>
                <a:lnTo>
                  <a:pt x="3774" y="0"/>
                </a:lnTo>
                <a:close/>
                <a:moveTo>
                  <a:pt x="3814" y="14"/>
                </a:moveTo>
                <a:lnTo>
                  <a:pt x="3814" y="0"/>
                </a:lnTo>
                <a:lnTo>
                  <a:pt x="3794" y="0"/>
                </a:lnTo>
                <a:lnTo>
                  <a:pt x="3794" y="6"/>
                </a:lnTo>
                <a:lnTo>
                  <a:pt x="3806" y="6"/>
                </a:lnTo>
                <a:lnTo>
                  <a:pt x="3806" y="14"/>
                </a:lnTo>
                <a:lnTo>
                  <a:pt x="3814" y="14"/>
                </a:lnTo>
                <a:lnTo>
                  <a:pt x="3814" y="14"/>
                </a:lnTo>
                <a:close/>
                <a:moveTo>
                  <a:pt x="3814" y="60"/>
                </a:moveTo>
                <a:lnTo>
                  <a:pt x="3814" y="34"/>
                </a:lnTo>
                <a:lnTo>
                  <a:pt x="3806" y="34"/>
                </a:lnTo>
                <a:lnTo>
                  <a:pt x="3806" y="60"/>
                </a:lnTo>
                <a:lnTo>
                  <a:pt x="3814" y="60"/>
                </a:lnTo>
                <a:close/>
                <a:moveTo>
                  <a:pt x="3814" y="106"/>
                </a:moveTo>
                <a:lnTo>
                  <a:pt x="3814" y="80"/>
                </a:lnTo>
                <a:lnTo>
                  <a:pt x="3806" y="80"/>
                </a:lnTo>
                <a:lnTo>
                  <a:pt x="3806" y="106"/>
                </a:lnTo>
                <a:lnTo>
                  <a:pt x="3814" y="106"/>
                </a:lnTo>
                <a:close/>
                <a:moveTo>
                  <a:pt x="3814" y="152"/>
                </a:moveTo>
                <a:lnTo>
                  <a:pt x="3814" y="126"/>
                </a:lnTo>
                <a:lnTo>
                  <a:pt x="3806" y="126"/>
                </a:lnTo>
                <a:lnTo>
                  <a:pt x="3806" y="152"/>
                </a:lnTo>
                <a:lnTo>
                  <a:pt x="3814" y="152"/>
                </a:lnTo>
                <a:close/>
                <a:moveTo>
                  <a:pt x="3814" y="198"/>
                </a:moveTo>
                <a:lnTo>
                  <a:pt x="3814" y="172"/>
                </a:lnTo>
                <a:lnTo>
                  <a:pt x="3806" y="172"/>
                </a:lnTo>
                <a:lnTo>
                  <a:pt x="3806" y="198"/>
                </a:lnTo>
                <a:lnTo>
                  <a:pt x="3814" y="198"/>
                </a:lnTo>
                <a:close/>
                <a:moveTo>
                  <a:pt x="3814" y="244"/>
                </a:moveTo>
                <a:lnTo>
                  <a:pt x="3814" y="218"/>
                </a:lnTo>
                <a:lnTo>
                  <a:pt x="3806" y="218"/>
                </a:lnTo>
                <a:lnTo>
                  <a:pt x="3806" y="244"/>
                </a:lnTo>
                <a:lnTo>
                  <a:pt x="3814" y="244"/>
                </a:lnTo>
                <a:close/>
                <a:moveTo>
                  <a:pt x="3814" y="292"/>
                </a:moveTo>
                <a:lnTo>
                  <a:pt x="3814" y="264"/>
                </a:lnTo>
                <a:lnTo>
                  <a:pt x="3806" y="264"/>
                </a:lnTo>
                <a:lnTo>
                  <a:pt x="3806" y="292"/>
                </a:lnTo>
                <a:lnTo>
                  <a:pt x="3814" y="292"/>
                </a:lnTo>
                <a:close/>
                <a:moveTo>
                  <a:pt x="3814" y="338"/>
                </a:moveTo>
                <a:lnTo>
                  <a:pt x="3814" y="312"/>
                </a:lnTo>
                <a:lnTo>
                  <a:pt x="3806" y="312"/>
                </a:lnTo>
                <a:lnTo>
                  <a:pt x="3806" y="338"/>
                </a:lnTo>
                <a:lnTo>
                  <a:pt x="3814" y="338"/>
                </a:lnTo>
                <a:close/>
                <a:moveTo>
                  <a:pt x="3814" y="384"/>
                </a:moveTo>
                <a:lnTo>
                  <a:pt x="3814" y="358"/>
                </a:lnTo>
                <a:lnTo>
                  <a:pt x="3806" y="358"/>
                </a:lnTo>
                <a:lnTo>
                  <a:pt x="3806" y="384"/>
                </a:lnTo>
                <a:lnTo>
                  <a:pt x="3814" y="384"/>
                </a:lnTo>
                <a:close/>
                <a:moveTo>
                  <a:pt x="3814" y="430"/>
                </a:moveTo>
                <a:lnTo>
                  <a:pt x="3814" y="404"/>
                </a:lnTo>
                <a:lnTo>
                  <a:pt x="3806" y="404"/>
                </a:lnTo>
                <a:lnTo>
                  <a:pt x="3806" y="430"/>
                </a:lnTo>
                <a:lnTo>
                  <a:pt x="3814" y="430"/>
                </a:lnTo>
                <a:close/>
                <a:moveTo>
                  <a:pt x="3814" y="476"/>
                </a:moveTo>
                <a:lnTo>
                  <a:pt x="3814" y="450"/>
                </a:lnTo>
                <a:lnTo>
                  <a:pt x="3806" y="450"/>
                </a:lnTo>
                <a:lnTo>
                  <a:pt x="3806" y="476"/>
                </a:lnTo>
                <a:lnTo>
                  <a:pt x="3814" y="476"/>
                </a:lnTo>
                <a:close/>
                <a:moveTo>
                  <a:pt x="3814" y="524"/>
                </a:moveTo>
                <a:lnTo>
                  <a:pt x="3814" y="496"/>
                </a:lnTo>
                <a:lnTo>
                  <a:pt x="3806" y="496"/>
                </a:lnTo>
                <a:lnTo>
                  <a:pt x="3806" y="524"/>
                </a:lnTo>
                <a:lnTo>
                  <a:pt x="3814" y="524"/>
                </a:lnTo>
                <a:close/>
                <a:moveTo>
                  <a:pt x="3814" y="570"/>
                </a:moveTo>
                <a:lnTo>
                  <a:pt x="3814" y="542"/>
                </a:lnTo>
                <a:lnTo>
                  <a:pt x="3806" y="542"/>
                </a:lnTo>
                <a:lnTo>
                  <a:pt x="3806" y="570"/>
                </a:lnTo>
                <a:lnTo>
                  <a:pt x="3814" y="570"/>
                </a:lnTo>
                <a:close/>
                <a:moveTo>
                  <a:pt x="3814" y="616"/>
                </a:moveTo>
                <a:lnTo>
                  <a:pt x="3814" y="590"/>
                </a:lnTo>
                <a:lnTo>
                  <a:pt x="3806" y="590"/>
                </a:lnTo>
                <a:lnTo>
                  <a:pt x="3806" y="616"/>
                </a:lnTo>
                <a:lnTo>
                  <a:pt x="3814" y="616"/>
                </a:lnTo>
                <a:close/>
                <a:moveTo>
                  <a:pt x="3814" y="662"/>
                </a:moveTo>
                <a:lnTo>
                  <a:pt x="3814" y="636"/>
                </a:lnTo>
                <a:lnTo>
                  <a:pt x="3806" y="636"/>
                </a:lnTo>
                <a:lnTo>
                  <a:pt x="3806" y="662"/>
                </a:lnTo>
                <a:lnTo>
                  <a:pt x="3814" y="662"/>
                </a:lnTo>
                <a:close/>
                <a:moveTo>
                  <a:pt x="3814" y="708"/>
                </a:moveTo>
                <a:lnTo>
                  <a:pt x="3814" y="682"/>
                </a:lnTo>
                <a:lnTo>
                  <a:pt x="3806" y="682"/>
                </a:lnTo>
                <a:lnTo>
                  <a:pt x="3806" y="708"/>
                </a:lnTo>
                <a:lnTo>
                  <a:pt x="3814" y="708"/>
                </a:lnTo>
                <a:close/>
                <a:moveTo>
                  <a:pt x="3814" y="754"/>
                </a:moveTo>
                <a:lnTo>
                  <a:pt x="3814" y="728"/>
                </a:lnTo>
                <a:lnTo>
                  <a:pt x="3806" y="728"/>
                </a:lnTo>
                <a:lnTo>
                  <a:pt x="3806" y="754"/>
                </a:lnTo>
                <a:lnTo>
                  <a:pt x="3814" y="754"/>
                </a:lnTo>
                <a:close/>
                <a:moveTo>
                  <a:pt x="3814" y="802"/>
                </a:moveTo>
                <a:lnTo>
                  <a:pt x="3814" y="774"/>
                </a:lnTo>
                <a:lnTo>
                  <a:pt x="3806" y="774"/>
                </a:lnTo>
                <a:lnTo>
                  <a:pt x="3806" y="802"/>
                </a:lnTo>
                <a:lnTo>
                  <a:pt x="3814" y="802"/>
                </a:lnTo>
                <a:close/>
                <a:moveTo>
                  <a:pt x="3814" y="848"/>
                </a:moveTo>
                <a:lnTo>
                  <a:pt x="3814" y="820"/>
                </a:lnTo>
                <a:lnTo>
                  <a:pt x="3806" y="820"/>
                </a:lnTo>
                <a:lnTo>
                  <a:pt x="3806" y="848"/>
                </a:lnTo>
                <a:lnTo>
                  <a:pt x="3814" y="848"/>
                </a:lnTo>
                <a:close/>
                <a:moveTo>
                  <a:pt x="3814" y="894"/>
                </a:moveTo>
                <a:lnTo>
                  <a:pt x="3814" y="868"/>
                </a:lnTo>
                <a:lnTo>
                  <a:pt x="3806" y="868"/>
                </a:lnTo>
                <a:lnTo>
                  <a:pt x="3806" y="894"/>
                </a:lnTo>
                <a:lnTo>
                  <a:pt x="3814" y="894"/>
                </a:lnTo>
                <a:close/>
                <a:moveTo>
                  <a:pt x="3814" y="940"/>
                </a:moveTo>
                <a:lnTo>
                  <a:pt x="3814" y="914"/>
                </a:lnTo>
                <a:lnTo>
                  <a:pt x="3806" y="914"/>
                </a:lnTo>
                <a:lnTo>
                  <a:pt x="3806" y="940"/>
                </a:lnTo>
                <a:lnTo>
                  <a:pt x="3814" y="940"/>
                </a:lnTo>
                <a:close/>
                <a:moveTo>
                  <a:pt x="3814" y="986"/>
                </a:moveTo>
                <a:lnTo>
                  <a:pt x="3814" y="960"/>
                </a:lnTo>
                <a:lnTo>
                  <a:pt x="3806" y="960"/>
                </a:lnTo>
                <a:lnTo>
                  <a:pt x="3806" y="986"/>
                </a:lnTo>
                <a:lnTo>
                  <a:pt x="3814" y="986"/>
                </a:lnTo>
                <a:close/>
                <a:moveTo>
                  <a:pt x="3814" y="1032"/>
                </a:moveTo>
                <a:lnTo>
                  <a:pt x="3814" y="1006"/>
                </a:lnTo>
                <a:lnTo>
                  <a:pt x="3806" y="1006"/>
                </a:lnTo>
                <a:lnTo>
                  <a:pt x="3806" y="1032"/>
                </a:lnTo>
                <a:lnTo>
                  <a:pt x="3814" y="1032"/>
                </a:lnTo>
                <a:close/>
                <a:moveTo>
                  <a:pt x="3814" y="1080"/>
                </a:moveTo>
                <a:lnTo>
                  <a:pt x="3814" y="1052"/>
                </a:lnTo>
                <a:lnTo>
                  <a:pt x="3806" y="1052"/>
                </a:lnTo>
                <a:lnTo>
                  <a:pt x="3806" y="1080"/>
                </a:lnTo>
                <a:lnTo>
                  <a:pt x="3814" y="1080"/>
                </a:lnTo>
                <a:close/>
                <a:moveTo>
                  <a:pt x="3814" y="1126"/>
                </a:moveTo>
                <a:lnTo>
                  <a:pt x="3814" y="1100"/>
                </a:lnTo>
                <a:lnTo>
                  <a:pt x="3806" y="1100"/>
                </a:lnTo>
                <a:lnTo>
                  <a:pt x="3806" y="1126"/>
                </a:lnTo>
                <a:lnTo>
                  <a:pt x="3814" y="1126"/>
                </a:lnTo>
                <a:close/>
                <a:moveTo>
                  <a:pt x="3814" y="1172"/>
                </a:moveTo>
                <a:lnTo>
                  <a:pt x="3814" y="1146"/>
                </a:lnTo>
                <a:lnTo>
                  <a:pt x="3806" y="1146"/>
                </a:lnTo>
                <a:lnTo>
                  <a:pt x="3806" y="1172"/>
                </a:lnTo>
                <a:lnTo>
                  <a:pt x="3814" y="1172"/>
                </a:lnTo>
                <a:close/>
                <a:moveTo>
                  <a:pt x="3814" y="1218"/>
                </a:moveTo>
                <a:lnTo>
                  <a:pt x="3814" y="1192"/>
                </a:lnTo>
                <a:lnTo>
                  <a:pt x="3806" y="1192"/>
                </a:lnTo>
                <a:lnTo>
                  <a:pt x="3806" y="1218"/>
                </a:lnTo>
                <a:lnTo>
                  <a:pt x="3814" y="1218"/>
                </a:lnTo>
                <a:close/>
                <a:moveTo>
                  <a:pt x="3814" y="1264"/>
                </a:moveTo>
                <a:lnTo>
                  <a:pt x="3814" y="1238"/>
                </a:lnTo>
                <a:lnTo>
                  <a:pt x="3806" y="1238"/>
                </a:lnTo>
                <a:lnTo>
                  <a:pt x="3806" y="1264"/>
                </a:lnTo>
                <a:lnTo>
                  <a:pt x="3814" y="1264"/>
                </a:lnTo>
                <a:close/>
                <a:moveTo>
                  <a:pt x="3814" y="1310"/>
                </a:moveTo>
                <a:lnTo>
                  <a:pt x="3814" y="1284"/>
                </a:lnTo>
                <a:lnTo>
                  <a:pt x="3806" y="1284"/>
                </a:lnTo>
                <a:lnTo>
                  <a:pt x="3806" y="1310"/>
                </a:lnTo>
                <a:lnTo>
                  <a:pt x="3814" y="1310"/>
                </a:lnTo>
                <a:close/>
                <a:moveTo>
                  <a:pt x="3814" y="1358"/>
                </a:moveTo>
                <a:lnTo>
                  <a:pt x="3814" y="1330"/>
                </a:lnTo>
                <a:lnTo>
                  <a:pt x="3806" y="1330"/>
                </a:lnTo>
                <a:lnTo>
                  <a:pt x="3806" y="1358"/>
                </a:lnTo>
                <a:lnTo>
                  <a:pt x="3814" y="1358"/>
                </a:lnTo>
                <a:close/>
                <a:moveTo>
                  <a:pt x="3814" y="1404"/>
                </a:moveTo>
                <a:lnTo>
                  <a:pt x="3814" y="1378"/>
                </a:lnTo>
                <a:lnTo>
                  <a:pt x="3806" y="1378"/>
                </a:lnTo>
                <a:lnTo>
                  <a:pt x="3806" y="1404"/>
                </a:lnTo>
                <a:lnTo>
                  <a:pt x="3814" y="1404"/>
                </a:lnTo>
                <a:close/>
                <a:moveTo>
                  <a:pt x="3814" y="1450"/>
                </a:moveTo>
                <a:lnTo>
                  <a:pt x="3814" y="1424"/>
                </a:lnTo>
                <a:lnTo>
                  <a:pt x="3806" y="1424"/>
                </a:lnTo>
                <a:lnTo>
                  <a:pt x="3806" y="1450"/>
                </a:lnTo>
                <a:lnTo>
                  <a:pt x="3814" y="1450"/>
                </a:lnTo>
                <a:close/>
                <a:moveTo>
                  <a:pt x="3814" y="1496"/>
                </a:moveTo>
                <a:lnTo>
                  <a:pt x="3814" y="1470"/>
                </a:lnTo>
                <a:lnTo>
                  <a:pt x="3806" y="1470"/>
                </a:lnTo>
                <a:lnTo>
                  <a:pt x="3806" y="1496"/>
                </a:lnTo>
                <a:lnTo>
                  <a:pt x="3814" y="1496"/>
                </a:lnTo>
                <a:close/>
                <a:moveTo>
                  <a:pt x="3814" y="1542"/>
                </a:moveTo>
                <a:lnTo>
                  <a:pt x="3814" y="1516"/>
                </a:lnTo>
                <a:lnTo>
                  <a:pt x="3806" y="1516"/>
                </a:lnTo>
                <a:lnTo>
                  <a:pt x="3806" y="1542"/>
                </a:lnTo>
                <a:lnTo>
                  <a:pt x="3814" y="1542"/>
                </a:lnTo>
                <a:close/>
                <a:moveTo>
                  <a:pt x="3814" y="1590"/>
                </a:moveTo>
                <a:lnTo>
                  <a:pt x="3814" y="1562"/>
                </a:lnTo>
                <a:lnTo>
                  <a:pt x="3806" y="1562"/>
                </a:lnTo>
                <a:lnTo>
                  <a:pt x="3806" y="1590"/>
                </a:lnTo>
                <a:lnTo>
                  <a:pt x="3814" y="1590"/>
                </a:lnTo>
                <a:close/>
                <a:moveTo>
                  <a:pt x="3814" y="1636"/>
                </a:moveTo>
                <a:lnTo>
                  <a:pt x="3814" y="1608"/>
                </a:lnTo>
                <a:lnTo>
                  <a:pt x="3806" y="1608"/>
                </a:lnTo>
                <a:lnTo>
                  <a:pt x="3806" y="1636"/>
                </a:lnTo>
                <a:lnTo>
                  <a:pt x="3814" y="1636"/>
                </a:lnTo>
                <a:close/>
                <a:moveTo>
                  <a:pt x="3814" y="1682"/>
                </a:moveTo>
                <a:lnTo>
                  <a:pt x="3814" y="1656"/>
                </a:lnTo>
                <a:lnTo>
                  <a:pt x="3806" y="1656"/>
                </a:lnTo>
                <a:lnTo>
                  <a:pt x="3806" y="1682"/>
                </a:lnTo>
                <a:lnTo>
                  <a:pt x="3814" y="1682"/>
                </a:lnTo>
                <a:close/>
                <a:moveTo>
                  <a:pt x="3814" y="1728"/>
                </a:moveTo>
                <a:lnTo>
                  <a:pt x="3814" y="1702"/>
                </a:lnTo>
                <a:lnTo>
                  <a:pt x="3806" y="1702"/>
                </a:lnTo>
                <a:lnTo>
                  <a:pt x="3806" y="1728"/>
                </a:lnTo>
                <a:lnTo>
                  <a:pt x="3814" y="1728"/>
                </a:lnTo>
                <a:close/>
                <a:moveTo>
                  <a:pt x="3814" y="1774"/>
                </a:moveTo>
                <a:lnTo>
                  <a:pt x="3814" y="1748"/>
                </a:lnTo>
                <a:lnTo>
                  <a:pt x="3806" y="1748"/>
                </a:lnTo>
                <a:lnTo>
                  <a:pt x="3806" y="1774"/>
                </a:lnTo>
                <a:lnTo>
                  <a:pt x="3814" y="1774"/>
                </a:lnTo>
                <a:close/>
                <a:moveTo>
                  <a:pt x="3814" y="1820"/>
                </a:moveTo>
                <a:lnTo>
                  <a:pt x="3814" y="1794"/>
                </a:lnTo>
                <a:lnTo>
                  <a:pt x="3806" y="1794"/>
                </a:lnTo>
                <a:lnTo>
                  <a:pt x="3806" y="1820"/>
                </a:lnTo>
                <a:lnTo>
                  <a:pt x="3814" y="1820"/>
                </a:lnTo>
                <a:close/>
                <a:moveTo>
                  <a:pt x="3804" y="1864"/>
                </a:moveTo>
                <a:lnTo>
                  <a:pt x="3810" y="1864"/>
                </a:lnTo>
                <a:lnTo>
                  <a:pt x="3814" y="1864"/>
                </a:lnTo>
                <a:lnTo>
                  <a:pt x="3814" y="1840"/>
                </a:lnTo>
                <a:lnTo>
                  <a:pt x="3806" y="1840"/>
                </a:lnTo>
                <a:lnTo>
                  <a:pt x="3806" y="1858"/>
                </a:lnTo>
                <a:lnTo>
                  <a:pt x="3804" y="1858"/>
                </a:lnTo>
                <a:lnTo>
                  <a:pt x="3804" y="1864"/>
                </a:lnTo>
                <a:lnTo>
                  <a:pt x="3804" y="1864"/>
                </a:lnTo>
                <a:close/>
                <a:moveTo>
                  <a:pt x="3758" y="1864"/>
                </a:moveTo>
                <a:lnTo>
                  <a:pt x="3784" y="1864"/>
                </a:lnTo>
                <a:lnTo>
                  <a:pt x="3784" y="1858"/>
                </a:lnTo>
                <a:lnTo>
                  <a:pt x="3758" y="1858"/>
                </a:lnTo>
                <a:lnTo>
                  <a:pt x="3758" y="1864"/>
                </a:lnTo>
                <a:close/>
                <a:moveTo>
                  <a:pt x="3710" y="1864"/>
                </a:moveTo>
                <a:lnTo>
                  <a:pt x="3738" y="1864"/>
                </a:lnTo>
                <a:lnTo>
                  <a:pt x="3738" y="1858"/>
                </a:lnTo>
                <a:lnTo>
                  <a:pt x="3710" y="1858"/>
                </a:lnTo>
                <a:lnTo>
                  <a:pt x="3710" y="1864"/>
                </a:lnTo>
                <a:close/>
                <a:moveTo>
                  <a:pt x="3664" y="1864"/>
                </a:moveTo>
                <a:lnTo>
                  <a:pt x="3690" y="1864"/>
                </a:lnTo>
                <a:lnTo>
                  <a:pt x="3690" y="1858"/>
                </a:lnTo>
                <a:lnTo>
                  <a:pt x="3664" y="1858"/>
                </a:lnTo>
                <a:lnTo>
                  <a:pt x="3664" y="1864"/>
                </a:lnTo>
                <a:close/>
                <a:moveTo>
                  <a:pt x="3618" y="1864"/>
                </a:moveTo>
                <a:lnTo>
                  <a:pt x="3644" y="1864"/>
                </a:lnTo>
                <a:lnTo>
                  <a:pt x="3644" y="1858"/>
                </a:lnTo>
                <a:lnTo>
                  <a:pt x="3618" y="1858"/>
                </a:lnTo>
                <a:lnTo>
                  <a:pt x="3618" y="1864"/>
                </a:lnTo>
                <a:close/>
                <a:moveTo>
                  <a:pt x="3572" y="1864"/>
                </a:moveTo>
                <a:lnTo>
                  <a:pt x="3598" y="1864"/>
                </a:lnTo>
                <a:lnTo>
                  <a:pt x="3598" y="1858"/>
                </a:lnTo>
                <a:lnTo>
                  <a:pt x="3572" y="1858"/>
                </a:lnTo>
                <a:lnTo>
                  <a:pt x="3572" y="1864"/>
                </a:lnTo>
                <a:close/>
                <a:moveTo>
                  <a:pt x="3526" y="1864"/>
                </a:moveTo>
                <a:lnTo>
                  <a:pt x="3552" y="1864"/>
                </a:lnTo>
                <a:lnTo>
                  <a:pt x="3552" y="1858"/>
                </a:lnTo>
                <a:lnTo>
                  <a:pt x="3526" y="1858"/>
                </a:lnTo>
                <a:lnTo>
                  <a:pt x="3526" y="1864"/>
                </a:lnTo>
                <a:close/>
                <a:moveTo>
                  <a:pt x="3480" y="1864"/>
                </a:moveTo>
                <a:lnTo>
                  <a:pt x="3506" y="1864"/>
                </a:lnTo>
                <a:lnTo>
                  <a:pt x="3506" y="1858"/>
                </a:lnTo>
                <a:lnTo>
                  <a:pt x="3480" y="1858"/>
                </a:lnTo>
                <a:lnTo>
                  <a:pt x="3480" y="1864"/>
                </a:lnTo>
                <a:close/>
                <a:moveTo>
                  <a:pt x="3432" y="1864"/>
                </a:moveTo>
                <a:lnTo>
                  <a:pt x="3460" y="1864"/>
                </a:lnTo>
                <a:lnTo>
                  <a:pt x="3460" y="1858"/>
                </a:lnTo>
                <a:lnTo>
                  <a:pt x="3432" y="1858"/>
                </a:lnTo>
                <a:lnTo>
                  <a:pt x="3432" y="1864"/>
                </a:lnTo>
                <a:close/>
                <a:moveTo>
                  <a:pt x="3386" y="1864"/>
                </a:moveTo>
                <a:lnTo>
                  <a:pt x="3412" y="1864"/>
                </a:lnTo>
                <a:lnTo>
                  <a:pt x="3412" y="1858"/>
                </a:lnTo>
                <a:lnTo>
                  <a:pt x="3386" y="1858"/>
                </a:lnTo>
                <a:lnTo>
                  <a:pt x="3386" y="1864"/>
                </a:lnTo>
                <a:close/>
                <a:moveTo>
                  <a:pt x="3340" y="1864"/>
                </a:moveTo>
                <a:lnTo>
                  <a:pt x="3366" y="1864"/>
                </a:lnTo>
                <a:lnTo>
                  <a:pt x="3366" y="1858"/>
                </a:lnTo>
                <a:lnTo>
                  <a:pt x="3340" y="1858"/>
                </a:lnTo>
                <a:lnTo>
                  <a:pt x="3340" y="1864"/>
                </a:lnTo>
                <a:close/>
                <a:moveTo>
                  <a:pt x="3294" y="1864"/>
                </a:moveTo>
                <a:lnTo>
                  <a:pt x="3320" y="1864"/>
                </a:lnTo>
                <a:lnTo>
                  <a:pt x="3320" y="1858"/>
                </a:lnTo>
                <a:lnTo>
                  <a:pt x="3294" y="1858"/>
                </a:lnTo>
                <a:lnTo>
                  <a:pt x="3294" y="1864"/>
                </a:lnTo>
                <a:close/>
                <a:moveTo>
                  <a:pt x="3248" y="1864"/>
                </a:moveTo>
                <a:lnTo>
                  <a:pt x="3274" y="1864"/>
                </a:lnTo>
                <a:lnTo>
                  <a:pt x="3274" y="1858"/>
                </a:lnTo>
                <a:lnTo>
                  <a:pt x="3248" y="1858"/>
                </a:lnTo>
                <a:lnTo>
                  <a:pt x="3248" y="1864"/>
                </a:lnTo>
                <a:close/>
                <a:moveTo>
                  <a:pt x="3200" y="1864"/>
                </a:moveTo>
                <a:lnTo>
                  <a:pt x="3228" y="1864"/>
                </a:lnTo>
                <a:lnTo>
                  <a:pt x="3228" y="1858"/>
                </a:lnTo>
                <a:lnTo>
                  <a:pt x="3200" y="1858"/>
                </a:lnTo>
                <a:lnTo>
                  <a:pt x="3200" y="1864"/>
                </a:lnTo>
                <a:close/>
                <a:moveTo>
                  <a:pt x="3154" y="1864"/>
                </a:moveTo>
                <a:lnTo>
                  <a:pt x="3182" y="1864"/>
                </a:lnTo>
                <a:lnTo>
                  <a:pt x="3182" y="1858"/>
                </a:lnTo>
                <a:lnTo>
                  <a:pt x="3154" y="1858"/>
                </a:lnTo>
                <a:lnTo>
                  <a:pt x="3154" y="1864"/>
                </a:lnTo>
                <a:close/>
                <a:moveTo>
                  <a:pt x="3108" y="1864"/>
                </a:moveTo>
                <a:lnTo>
                  <a:pt x="3134" y="1864"/>
                </a:lnTo>
                <a:lnTo>
                  <a:pt x="3134" y="1858"/>
                </a:lnTo>
                <a:lnTo>
                  <a:pt x="3108" y="1858"/>
                </a:lnTo>
                <a:lnTo>
                  <a:pt x="3108" y="1864"/>
                </a:lnTo>
                <a:close/>
                <a:moveTo>
                  <a:pt x="3062" y="1864"/>
                </a:moveTo>
                <a:lnTo>
                  <a:pt x="3088" y="1864"/>
                </a:lnTo>
                <a:lnTo>
                  <a:pt x="3088" y="1858"/>
                </a:lnTo>
                <a:lnTo>
                  <a:pt x="3062" y="1858"/>
                </a:lnTo>
                <a:lnTo>
                  <a:pt x="3062" y="1864"/>
                </a:lnTo>
                <a:close/>
                <a:moveTo>
                  <a:pt x="3016" y="1864"/>
                </a:moveTo>
                <a:lnTo>
                  <a:pt x="3042" y="1864"/>
                </a:lnTo>
                <a:lnTo>
                  <a:pt x="3042" y="1858"/>
                </a:lnTo>
                <a:lnTo>
                  <a:pt x="3016" y="1858"/>
                </a:lnTo>
                <a:lnTo>
                  <a:pt x="3016" y="1864"/>
                </a:lnTo>
                <a:close/>
                <a:moveTo>
                  <a:pt x="2970" y="1864"/>
                </a:moveTo>
                <a:lnTo>
                  <a:pt x="2996" y="1864"/>
                </a:lnTo>
                <a:lnTo>
                  <a:pt x="2996" y="1858"/>
                </a:lnTo>
                <a:lnTo>
                  <a:pt x="2970" y="1858"/>
                </a:lnTo>
                <a:lnTo>
                  <a:pt x="2970" y="1864"/>
                </a:lnTo>
                <a:close/>
                <a:moveTo>
                  <a:pt x="2922" y="1864"/>
                </a:moveTo>
                <a:lnTo>
                  <a:pt x="2950" y="1864"/>
                </a:lnTo>
                <a:lnTo>
                  <a:pt x="2950" y="1858"/>
                </a:lnTo>
                <a:lnTo>
                  <a:pt x="2922" y="1858"/>
                </a:lnTo>
                <a:lnTo>
                  <a:pt x="2922" y="1864"/>
                </a:lnTo>
                <a:close/>
                <a:moveTo>
                  <a:pt x="2876" y="1864"/>
                </a:moveTo>
                <a:lnTo>
                  <a:pt x="2902" y="1864"/>
                </a:lnTo>
                <a:lnTo>
                  <a:pt x="2902" y="1858"/>
                </a:lnTo>
                <a:lnTo>
                  <a:pt x="2876" y="1858"/>
                </a:lnTo>
                <a:lnTo>
                  <a:pt x="2876" y="1864"/>
                </a:lnTo>
                <a:close/>
                <a:moveTo>
                  <a:pt x="2830" y="1864"/>
                </a:moveTo>
                <a:lnTo>
                  <a:pt x="2856" y="1864"/>
                </a:lnTo>
                <a:lnTo>
                  <a:pt x="2856" y="1858"/>
                </a:lnTo>
                <a:lnTo>
                  <a:pt x="2830" y="1858"/>
                </a:lnTo>
                <a:lnTo>
                  <a:pt x="2830" y="1864"/>
                </a:lnTo>
                <a:close/>
                <a:moveTo>
                  <a:pt x="2784" y="1864"/>
                </a:moveTo>
                <a:lnTo>
                  <a:pt x="2810" y="1864"/>
                </a:lnTo>
                <a:lnTo>
                  <a:pt x="2810" y="1858"/>
                </a:lnTo>
                <a:lnTo>
                  <a:pt x="2784" y="1858"/>
                </a:lnTo>
                <a:lnTo>
                  <a:pt x="2784" y="1864"/>
                </a:lnTo>
                <a:close/>
                <a:moveTo>
                  <a:pt x="2738" y="1864"/>
                </a:moveTo>
                <a:lnTo>
                  <a:pt x="2764" y="1864"/>
                </a:lnTo>
                <a:lnTo>
                  <a:pt x="2764" y="1858"/>
                </a:lnTo>
                <a:lnTo>
                  <a:pt x="2738" y="1858"/>
                </a:lnTo>
                <a:lnTo>
                  <a:pt x="2738" y="1864"/>
                </a:lnTo>
                <a:close/>
                <a:moveTo>
                  <a:pt x="2692" y="1864"/>
                </a:moveTo>
                <a:lnTo>
                  <a:pt x="2718" y="1864"/>
                </a:lnTo>
                <a:lnTo>
                  <a:pt x="2718" y="1858"/>
                </a:lnTo>
                <a:lnTo>
                  <a:pt x="2692" y="1858"/>
                </a:lnTo>
                <a:lnTo>
                  <a:pt x="2692" y="1864"/>
                </a:lnTo>
                <a:close/>
                <a:moveTo>
                  <a:pt x="2644" y="1864"/>
                </a:moveTo>
                <a:lnTo>
                  <a:pt x="2672" y="1864"/>
                </a:lnTo>
                <a:lnTo>
                  <a:pt x="2672" y="1858"/>
                </a:lnTo>
                <a:lnTo>
                  <a:pt x="2644" y="1858"/>
                </a:lnTo>
                <a:lnTo>
                  <a:pt x="2644" y="1864"/>
                </a:lnTo>
                <a:close/>
                <a:moveTo>
                  <a:pt x="2598" y="1864"/>
                </a:moveTo>
                <a:lnTo>
                  <a:pt x="2624" y="1864"/>
                </a:lnTo>
                <a:lnTo>
                  <a:pt x="2624" y="1858"/>
                </a:lnTo>
                <a:lnTo>
                  <a:pt x="2598" y="1858"/>
                </a:lnTo>
                <a:lnTo>
                  <a:pt x="2598" y="1864"/>
                </a:lnTo>
                <a:close/>
                <a:moveTo>
                  <a:pt x="2552" y="1864"/>
                </a:moveTo>
                <a:lnTo>
                  <a:pt x="2578" y="1864"/>
                </a:lnTo>
                <a:lnTo>
                  <a:pt x="2578" y="1858"/>
                </a:lnTo>
                <a:lnTo>
                  <a:pt x="2552" y="1858"/>
                </a:lnTo>
                <a:lnTo>
                  <a:pt x="2552" y="1864"/>
                </a:lnTo>
                <a:close/>
                <a:moveTo>
                  <a:pt x="2506" y="1864"/>
                </a:moveTo>
                <a:lnTo>
                  <a:pt x="2532" y="1864"/>
                </a:lnTo>
                <a:lnTo>
                  <a:pt x="2532" y="1858"/>
                </a:lnTo>
                <a:lnTo>
                  <a:pt x="2506" y="1858"/>
                </a:lnTo>
                <a:lnTo>
                  <a:pt x="2506" y="1864"/>
                </a:lnTo>
                <a:close/>
                <a:moveTo>
                  <a:pt x="2460" y="1864"/>
                </a:moveTo>
                <a:lnTo>
                  <a:pt x="2486" y="1864"/>
                </a:lnTo>
                <a:lnTo>
                  <a:pt x="2486" y="1858"/>
                </a:lnTo>
                <a:lnTo>
                  <a:pt x="2460" y="1858"/>
                </a:lnTo>
                <a:lnTo>
                  <a:pt x="2460" y="1864"/>
                </a:lnTo>
                <a:close/>
                <a:moveTo>
                  <a:pt x="2412" y="1864"/>
                </a:moveTo>
                <a:lnTo>
                  <a:pt x="2440" y="1864"/>
                </a:lnTo>
                <a:lnTo>
                  <a:pt x="2440" y="1858"/>
                </a:lnTo>
                <a:lnTo>
                  <a:pt x="2412" y="1858"/>
                </a:lnTo>
                <a:lnTo>
                  <a:pt x="2412" y="1864"/>
                </a:lnTo>
                <a:close/>
                <a:moveTo>
                  <a:pt x="2366" y="1864"/>
                </a:moveTo>
                <a:lnTo>
                  <a:pt x="2394" y="1864"/>
                </a:lnTo>
                <a:lnTo>
                  <a:pt x="2394" y="1858"/>
                </a:lnTo>
                <a:lnTo>
                  <a:pt x="2366" y="1858"/>
                </a:lnTo>
                <a:lnTo>
                  <a:pt x="2366" y="1864"/>
                </a:lnTo>
                <a:close/>
                <a:moveTo>
                  <a:pt x="2320" y="1864"/>
                </a:moveTo>
                <a:lnTo>
                  <a:pt x="2346" y="1864"/>
                </a:lnTo>
                <a:lnTo>
                  <a:pt x="2346" y="1858"/>
                </a:lnTo>
                <a:lnTo>
                  <a:pt x="2320" y="1858"/>
                </a:lnTo>
                <a:lnTo>
                  <a:pt x="2320" y="1864"/>
                </a:lnTo>
                <a:close/>
                <a:moveTo>
                  <a:pt x="2274" y="1864"/>
                </a:moveTo>
                <a:lnTo>
                  <a:pt x="2300" y="1864"/>
                </a:lnTo>
                <a:lnTo>
                  <a:pt x="2300" y="1858"/>
                </a:lnTo>
                <a:lnTo>
                  <a:pt x="2274" y="1858"/>
                </a:lnTo>
                <a:lnTo>
                  <a:pt x="2274" y="1864"/>
                </a:lnTo>
                <a:close/>
                <a:moveTo>
                  <a:pt x="2228" y="1864"/>
                </a:moveTo>
                <a:lnTo>
                  <a:pt x="2254" y="1864"/>
                </a:lnTo>
                <a:lnTo>
                  <a:pt x="2254" y="1858"/>
                </a:lnTo>
                <a:lnTo>
                  <a:pt x="2228" y="1858"/>
                </a:lnTo>
                <a:lnTo>
                  <a:pt x="2228" y="1864"/>
                </a:lnTo>
                <a:close/>
                <a:moveTo>
                  <a:pt x="2182" y="1864"/>
                </a:moveTo>
                <a:lnTo>
                  <a:pt x="2208" y="1864"/>
                </a:lnTo>
                <a:lnTo>
                  <a:pt x="2208" y="1858"/>
                </a:lnTo>
                <a:lnTo>
                  <a:pt x="2182" y="1858"/>
                </a:lnTo>
                <a:lnTo>
                  <a:pt x="2182" y="1864"/>
                </a:lnTo>
                <a:close/>
                <a:moveTo>
                  <a:pt x="2134" y="1864"/>
                </a:moveTo>
                <a:lnTo>
                  <a:pt x="2162" y="1864"/>
                </a:lnTo>
                <a:lnTo>
                  <a:pt x="2162" y="1858"/>
                </a:lnTo>
                <a:lnTo>
                  <a:pt x="2134" y="1858"/>
                </a:lnTo>
                <a:lnTo>
                  <a:pt x="2134" y="1864"/>
                </a:lnTo>
                <a:close/>
                <a:moveTo>
                  <a:pt x="2088" y="1864"/>
                </a:moveTo>
                <a:lnTo>
                  <a:pt x="2114" y="1864"/>
                </a:lnTo>
                <a:lnTo>
                  <a:pt x="2114" y="1858"/>
                </a:lnTo>
                <a:lnTo>
                  <a:pt x="2088" y="1858"/>
                </a:lnTo>
                <a:lnTo>
                  <a:pt x="2088" y="1864"/>
                </a:lnTo>
                <a:close/>
                <a:moveTo>
                  <a:pt x="2042" y="1864"/>
                </a:moveTo>
                <a:lnTo>
                  <a:pt x="2068" y="1864"/>
                </a:lnTo>
                <a:lnTo>
                  <a:pt x="2068" y="1858"/>
                </a:lnTo>
                <a:lnTo>
                  <a:pt x="2042" y="1858"/>
                </a:lnTo>
                <a:lnTo>
                  <a:pt x="2042" y="1864"/>
                </a:lnTo>
                <a:close/>
                <a:moveTo>
                  <a:pt x="1996" y="1864"/>
                </a:moveTo>
                <a:lnTo>
                  <a:pt x="2022" y="1864"/>
                </a:lnTo>
                <a:lnTo>
                  <a:pt x="2022" y="1858"/>
                </a:lnTo>
                <a:lnTo>
                  <a:pt x="1996" y="1858"/>
                </a:lnTo>
                <a:lnTo>
                  <a:pt x="1996" y="1864"/>
                </a:lnTo>
                <a:close/>
                <a:moveTo>
                  <a:pt x="1950" y="1864"/>
                </a:moveTo>
                <a:lnTo>
                  <a:pt x="1976" y="1864"/>
                </a:lnTo>
                <a:lnTo>
                  <a:pt x="1976" y="1858"/>
                </a:lnTo>
                <a:lnTo>
                  <a:pt x="1950" y="1858"/>
                </a:lnTo>
                <a:lnTo>
                  <a:pt x="1950" y="1864"/>
                </a:lnTo>
                <a:close/>
                <a:moveTo>
                  <a:pt x="1904" y="1864"/>
                </a:moveTo>
                <a:lnTo>
                  <a:pt x="1930" y="1864"/>
                </a:lnTo>
                <a:lnTo>
                  <a:pt x="1930" y="1858"/>
                </a:lnTo>
                <a:lnTo>
                  <a:pt x="1904" y="1858"/>
                </a:lnTo>
                <a:lnTo>
                  <a:pt x="1904" y="1864"/>
                </a:lnTo>
                <a:close/>
                <a:moveTo>
                  <a:pt x="1856" y="1864"/>
                </a:moveTo>
                <a:lnTo>
                  <a:pt x="1884" y="1864"/>
                </a:lnTo>
                <a:lnTo>
                  <a:pt x="1884" y="1858"/>
                </a:lnTo>
                <a:lnTo>
                  <a:pt x="1856" y="1858"/>
                </a:lnTo>
                <a:lnTo>
                  <a:pt x="1856" y="1864"/>
                </a:lnTo>
                <a:close/>
                <a:moveTo>
                  <a:pt x="1810" y="1864"/>
                </a:moveTo>
                <a:lnTo>
                  <a:pt x="1836" y="1864"/>
                </a:lnTo>
                <a:lnTo>
                  <a:pt x="1836" y="1858"/>
                </a:lnTo>
                <a:lnTo>
                  <a:pt x="1810" y="1858"/>
                </a:lnTo>
                <a:lnTo>
                  <a:pt x="1810" y="1864"/>
                </a:lnTo>
                <a:close/>
                <a:moveTo>
                  <a:pt x="1764" y="1864"/>
                </a:moveTo>
                <a:lnTo>
                  <a:pt x="1790" y="1864"/>
                </a:lnTo>
                <a:lnTo>
                  <a:pt x="1790" y="1858"/>
                </a:lnTo>
                <a:lnTo>
                  <a:pt x="1764" y="1858"/>
                </a:lnTo>
                <a:lnTo>
                  <a:pt x="1764" y="1864"/>
                </a:lnTo>
                <a:close/>
                <a:moveTo>
                  <a:pt x="1718" y="1864"/>
                </a:moveTo>
                <a:lnTo>
                  <a:pt x="1744" y="1864"/>
                </a:lnTo>
                <a:lnTo>
                  <a:pt x="1744" y="1858"/>
                </a:lnTo>
                <a:lnTo>
                  <a:pt x="1718" y="1858"/>
                </a:lnTo>
                <a:lnTo>
                  <a:pt x="1718" y="1864"/>
                </a:lnTo>
                <a:close/>
                <a:moveTo>
                  <a:pt x="1672" y="1864"/>
                </a:moveTo>
                <a:lnTo>
                  <a:pt x="1698" y="1864"/>
                </a:lnTo>
                <a:lnTo>
                  <a:pt x="1698" y="1858"/>
                </a:lnTo>
                <a:lnTo>
                  <a:pt x="1672" y="1858"/>
                </a:lnTo>
                <a:lnTo>
                  <a:pt x="1672" y="1864"/>
                </a:lnTo>
                <a:close/>
                <a:moveTo>
                  <a:pt x="1624" y="1864"/>
                </a:moveTo>
                <a:lnTo>
                  <a:pt x="1652" y="1864"/>
                </a:lnTo>
                <a:lnTo>
                  <a:pt x="1652" y="1858"/>
                </a:lnTo>
                <a:lnTo>
                  <a:pt x="1624" y="1858"/>
                </a:lnTo>
                <a:lnTo>
                  <a:pt x="1624" y="1864"/>
                </a:lnTo>
                <a:close/>
                <a:moveTo>
                  <a:pt x="1578" y="1864"/>
                </a:moveTo>
                <a:lnTo>
                  <a:pt x="1606" y="1864"/>
                </a:lnTo>
                <a:lnTo>
                  <a:pt x="1606" y="1858"/>
                </a:lnTo>
                <a:lnTo>
                  <a:pt x="1578" y="1858"/>
                </a:lnTo>
                <a:lnTo>
                  <a:pt x="1578" y="1864"/>
                </a:lnTo>
                <a:close/>
                <a:moveTo>
                  <a:pt x="1532" y="1864"/>
                </a:moveTo>
                <a:lnTo>
                  <a:pt x="1558" y="1864"/>
                </a:lnTo>
                <a:lnTo>
                  <a:pt x="1558" y="1858"/>
                </a:lnTo>
                <a:lnTo>
                  <a:pt x="1532" y="1858"/>
                </a:lnTo>
                <a:lnTo>
                  <a:pt x="1532" y="1864"/>
                </a:lnTo>
                <a:close/>
                <a:moveTo>
                  <a:pt x="1486" y="1864"/>
                </a:moveTo>
                <a:lnTo>
                  <a:pt x="1512" y="1864"/>
                </a:lnTo>
                <a:lnTo>
                  <a:pt x="1512" y="1858"/>
                </a:lnTo>
                <a:lnTo>
                  <a:pt x="1486" y="1858"/>
                </a:lnTo>
                <a:lnTo>
                  <a:pt x="1486" y="1864"/>
                </a:lnTo>
                <a:close/>
                <a:moveTo>
                  <a:pt x="1440" y="1864"/>
                </a:moveTo>
                <a:lnTo>
                  <a:pt x="1466" y="1864"/>
                </a:lnTo>
                <a:lnTo>
                  <a:pt x="1466" y="1858"/>
                </a:lnTo>
                <a:lnTo>
                  <a:pt x="1440" y="1858"/>
                </a:lnTo>
                <a:lnTo>
                  <a:pt x="1440" y="1864"/>
                </a:lnTo>
                <a:close/>
                <a:moveTo>
                  <a:pt x="1394" y="1864"/>
                </a:moveTo>
                <a:lnTo>
                  <a:pt x="1420" y="1864"/>
                </a:lnTo>
                <a:lnTo>
                  <a:pt x="1420" y="1858"/>
                </a:lnTo>
                <a:lnTo>
                  <a:pt x="1394" y="1858"/>
                </a:lnTo>
                <a:lnTo>
                  <a:pt x="1394" y="1864"/>
                </a:lnTo>
                <a:close/>
                <a:moveTo>
                  <a:pt x="1346" y="1864"/>
                </a:moveTo>
                <a:lnTo>
                  <a:pt x="1374" y="1864"/>
                </a:lnTo>
                <a:lnTo>
                  <a:pt x="1374" y="1858"/>
                </a:lnTo>
                <a:lnTo>
                  <a:pt x="1346" y="1858"/>
                </a:lnTo>
                <a:lnTo>
                  <a:pt x="1346" y="1864"/>
                </a:lnTo>
                <a:close/>
                <a:moveTo>
                  <a:pt x="1300" y="1864"/>
                </a:moveTo>
                <a:lnTo>
                  <a:pt x="1326" y="1864"/>
                </a:lnTo>
                <a:lnTo>
                  <a:pt x="1326" y="1858"/>
                </a:lnTo>
                <a:lnTo>
                  <a:pt x="1300" y="1858"/>
                </a:lnTo>
                <a:lnTo>
                  <a:pt x="1300" y="1864"/>
                </a:lnTo>
                <a:close/>
                <a:moveTo>
                  <a:pt x="1254" y="1864"/>
                </a:moveTo>
                <a:lnTo>
                  <a:pt x="1280" y="1864"/>
                </a:lnTo>
                <a:lnTo>
                  <a:pt x="1280" y="1858"/>
                </a:lnTo>
                <a:lnTo>
                  <a:pt x="1254" y="1858"/>
                </a:lnTo>
                <a:lnTo>
                  <a:pt x="1254" y="1864"/>
                </a:lnTo>
                <a:close/>
                <a:moveTo>
                  <a:pt x="1208" y="1864"/>
                </a:moveTo>
                <a:lnTo>
                  <a:pt x="1234" y="1864"/>
                </a:lnTo>
                <a:lnTo>
                  <a:pt x="1234" y="1858"/>
                </a:lnTo>
                <a:lnTo>
                  <a:pt x="1208" y="1858"/>
                </a:lnTo>
                <a:lnTo>
                  <a:pt x="1208" y="1864"/>
                </a:lnTo>
                <a:close/>
                <a:moveTo>
                  <a:pt x="1162" y="1864"/>
                </a:moveTo>
                <a:lnTo>
                  <a:pt x="1188" y="1864"/>
                </a:lnTo>
                <a:lnTo>
                  <a:pt x="1188" y="1858"/>
                </a:lnTo>
                <a:lnTo>
                  <a:pt x="1162" y="1858"/>
                </a:lnTo>
                <a:lnTo>
                  <a:pt x="1162" y="1864"/>
                </a:lnTo>
                <a:close/>
                <a:moveTo>
                  <a:pt x="1116" y="1864"/>
                </a:moveTo>
                <a:lnTo>
                  <a:pt x="1142" y="1864"/>
                </a:lnTo>
                <a:lnTo>
                  <a:pt x="1142" y="1858"/>
                </a:lnTo>
                <a:lnTo>
                  <a:pt x="1116" y="1858"/>
                </a:lnTo>
                <a:lnTo>
                  <a:pt x="1116" y="1864"/>
                </a:lnTo>
                <a:close/>
                <a:moveTo>
                  <a:pt x="1068" y="1864"/>
                </a:moveTo>
                <a:lnTo>
                  <a:pt x="1096" y="1864"/>
                </a:lnTo>
                <a:lnTo>
                  <a:pt x="1096" y="1858"/>
                </a:lnTo>
                <a:lnTo>
                  <a:pt x="1068" y="1858"/>
                </a:lnTo>
                <a:lnTo>
                  <a:pt x="1068" y="1864"/>
                </a:lnTo>
                <a:close/>
                <a:moveTo>
                  <a:pt x="1022" y="1864"/>
                </a:moveTo>
                <a:lnTo>
                  <a:pt x="1048" y="1864"/>
                </a:lnTo>
                <a:lnTo>
                  <a:pt x="1048" y="1858"/>
                </a:lnTo>
                <a:lnTo>
                  <a:pt x="1022" y="1858"/>
                </a:lnTo>
                <a:lnTo>
                  <a:pt x="1022" y="1864"/>
                </a:lnTo>
                <a:close/>
                <a:moveTo>
                  <a:pt x="976" y="1864"/>
                </a:moveTo>
                <a:lnTo>
                  <a:pt x="1002" y="1864"/>
                </a:lnTo>
                <a:lnTo>
                  <a:pt x="1002" y="1858"/>
                </a:lnTo>
                <a:lnTo>
                  <a:pt x="976" y="1858"/>
                </a:lnTo>
                <a:lnTo>
                  <a:pt x="976" y="1864"/>
                </a:lnTo>
                <a:close/>
                <a:moveTo>
                  <a:pt x="930" y="1864"/>
                </a:moveTo>
                <a:lnTo>
                  <a:pt x="956" y="1864"/>
                </a:lnTo>
                <a:lnTo>
                  <a:pt x="956" y="1858"/>
                </a:lnTo>
                <a:lnTo>
                  <a:pt x="930" y="1858"/>
                </a:lnTo>
                <a:lnTo>
                  <a:pt x="930" y="1864"/>
                </a:lnTo>
                <a:close/>
                <a:moveTo>
                  <a:pt x="884" y="1864"/>
                </a:moveTo>
                <a:lnTo>
                  <a:pt x="910" y="1864"/>
                </a:lnTo>
                <a:lnTo>
                  <a:pt x="910" y="1858"/>
                </a:lnTo>
                <a:lnTo>
                  <a:pt x="884" y="1858"/>
                </a:lnTo>
                <a:lnTo>
                  <a:pt x="884" y="1864"/>
                </a:lnTo>
                <a:close/>
                <a:moveTo>
                  <a:pt x="836" y="1864"/>
                </a:moveTo>
                <a:lnTo>
                  <a:pt x="864" y="1864"/>
                </a:lnTo>
                <a:lnTo>
                  <a:pt x="864" y="1858"/>
                </a:lnTo>
                <a:lnTo>
                  <a:pt x="836" y="1858"/>
                </a:lnTo>
                <a:lnTo>
                  <a:pt x="836" y="1864"/>
                </a:lnTo>
                <a:close/>
                <a:moveTo>
                  <a:pt x="790" y="1864"/>
                </a:moveTo>
                <a:lnTo>
                  <a:pt x="818" y="1864"/>
                </a:lnTo>
                <a:lnTo>
                  <a:pt x="818" y="1858"/>
                </a:lnTo>
                <a:lnTo>
                  <a:pt x="790" y="1858"/>
                </a:lnTo>
                <a:lnTo>
                  <a:pt x="790" y="1864"/>
                </a:lnTo>
                <a:close/>
                <a:moveTo>
                  <a:pt x="744" y="1864"/>
                </a:moveTo>
                <a:lnTo>
                  <a:pt x="770" y="1864"/>
                </a:lnTo>
                <a:lnTo>
                  <a:pt x="770" y="1858"/>
                </a:lnTo>
                <a:lnTo>
                  <a:pt x="744" y="1858"/>
                </a:lnTo>
                <a:lnTo>
                  <a:pt x="744" y="1864"/>
                </a:lnTo>
                <a:close/>
                <a:moveTo>
                  <a:pt x="698" y="1864"/>
                </a:moveTo>
                <a:lnTo>
                  <a:pt x="724" y="1864"/>
                </a:lnTo>
                <a:lnTo>
                  <a:pt x="724" y="1858"/>
                </a:lnTo>
                <a:lnTo>
                  <a:pt x="698" y="1858"/>
                </a:lnTo>
                <a:lnTo>
                  <a:pt x="698" y="1864"/>
                </a:lnTo>
                <a:close/>
                <a:moveTo>
                  <a:pt x="652" y="1864"/>
                </a:moveTo>
                <a:lnTo>
                  <a:pt x="678" y="1864"/>
                </a:lnTo>
                <a:lnTo>
                  <a:pt x="678" y="1858"/>
                </a:lnTo>
                <a:lnTo>
                  <a:pt x="652" y="1858"/>
                </a:lnTo>
                <a:lnTo>
                  <a:pt x="652" y="1864"/>
                </a:lnTo>
                <a:close/>
                <a:moveTo>
                  <a:pt x="606" y="1864"/>
                </a:moveTo>
                <a:lnTo>
                  <a:pt x="632" y="1864"/>
                </a:lnTo>
                <a:lnTo>
                  <a:pt x="632" y="1858"/>
                </a:lnTo>
                <a:lnTo>
                  <a:pt x="606" y="1858"/>
                </a:lnTo>
                <a:lnTo>
                  <a:pt x="606" y="1864"/>
                </a:lnTo>
                <a:close/>
                <a:moveTo>
                  <a:pt x="558" y="1864"/>
                </a:moveTo>
                <a:lnTo>
                  <a:pt x="586" y="1864"/>
                </a:lnTo>
                <a:lnTo>
                  <a:pt x="586" y="1858"/>
                </a:lnTo>
                <a:lnTo>
                  <a:pt x="558" y="1858"/>
                </a:lnTo>
                <a:lnTo>
                  <a:pt x="558" y="1864"/>
                </a:lnTo>
                <a:close/>
                <a:moveTo>
                  <a:pt x="512" y="1864"/>
                </a:moveTo>
                <a:lnTo>
                  <a:pt x="540" y="1864"/>
                </a:lnTo>
                <a:lnTo>
                  <a:pt x="540" y="1858"/>
                </a:lnTo>
                <a:lnTo>
                  <a:pt x="512" y="1858"/>
                </a:lnTo>
                <a:lnTo>
                  <a:pt x="512" y="1864"/>
                </a:lnTo>
                <a:close/>
                <a:moveTo>
                  <a:pt x="466" y="1864"/>
                </a:moveTo>
                <a:lnTo>
                  <a:pt x="492" y="1864"/>
                </a:lnTo>
                <a:lnTo>
                  <a:pt x="492" y="1858"/>
                </a:lnTo>
                <a:lnTo>
                  <a:pt x="466" y="1858"/>
                </a:lnTo>
                <a:lnTo>
                  <a:pt x="466" y="1864"/>
                </a:lnTo>
                <a:close/>
                <a:moveTo>
                  <a:pt x="420" y="1864"/>
                </a:moveTo>
                <a:lnTo>
                  <a:pt x="446" y="1864"/>
                </a:lnTo>
                <a:lnTo>
                  <a:pt x="446" y="1858"/>
                </a:lnTo>
                <a:lnTo>
                  <a:pt x="420" y="1858"/>
                </a:lnTo>
                <a:lnTo>
                  <a:pt x="420" y="1864"/>
                </a:lnTo>
                <a:close/>
                <a:moveTo>
                  <a:pt x="374" y="1864"/>
                </a:moveTo>
                <a:lnTo>
                  <a:pt x="400" y="1864"/>
                </a:lnTo>
                <a:lnTo>
                  <a:pt x="400" y="1858"/>
                </a:lnTo>
                <a:lnTo>
                  <a:pt x="374" y="1858"/>
                </a:lnTo>
                <a:lnTo>
                  <a:pt x="374" y="1864"/>
                </a:lnTo>
                <a:close/>
                <a:moveTo>
                  <a:pt x="328" y="1864"/>
                </a:moveTo>
                <a:lnTo>
                  <a:pt x="354" y="1864"/>
                </a:lnTo>
                <a:lnTo>
                  <a:pt x="354" y="1858"/>
                </a:lnTo>
                <a:lnTo>
                  <a:pt x="328" y="1858"/>
                </a:lnTo>
                <a:lnTo>
                  <a:pt x="328" y="1864"/>
                </a:lnTo>
                <a:close/>
                <a:moveTo>
                  <a:pt x="280" y="1864"/>
                </a:moveTo>
                <a:lnTo>
                  <a:pt x="308" y="1864"/>
                </a:lnTo>
                <a:lnTo>
                  <a:pt x="308" y="1858"/>
                </a:lnTo>
                <a:lnTo>
                  <a:pt x="280" y="1858"/>
                </a:lnTo>
                <a:lnTo>
                  <a:pt x="280" y="1864"/>
                </a:lnTo>
                <a:close/>
                <a:moveTo>
                  <a:pt x="234" y="1864"/>
                </a:moveTo>
                <a:lnTo>
                  <a:pt x="260" y="1864"/>
                </a:lnTo>
                <a:lnTo>
                  <a:pt x="260" y="1858"/>
                </a:lnTo>
                <a:lnTo>
                  <a:pt x="234" y="1858"/>
                </a:lnTo>
                <a:lnTo>
                  <a:pt x="234" y="1864"/>
                </a:lnTo>
                <a:close/>
                <a:moveTo>
                  <a:pt x="188" y="1864"/>
                </a:moveTo>
                <a:lnTo>
                  <a:pt x="214" y="1864"/>
                </a:lnTo>
                <a:lnTo>
                  <a:pt x="214" y="1858"/>
                </a:lnTo>
                <a:lnTo>
                  <a:pt x="188" y="1858"/>
                </a:lnTo>
                <a:lnTo>
                  <a:pt x="188" y="1864"/>
                </a:lnTo>
                <a:close/>
                <a:moveTo>
                  <a:pt x="142" y="1864"/>
                </a:moveTo>
                <a:lnTo>
                  <a:pt x="168" y="1864"/>
                </a:lnTo>
                <a:lnTo>
                  <a:pt x="168" y="1858"/>
                </a:lnTo>
                <a:lnTo>
                  <a:pt x="142" y="1858"/>
                </a:lnTo>
                <a:lnTo>
                  <a:pt x="142" y="1864"/>
                </a:lnTo>
                <a:close/>
                <a:moveTo>
                  <a:pt x="96" y="1864"/>
                </a:moveTo>
                <a:lnTo>
                  <a:pt x="122" y="1864"/>
                </a:lnTo>
                <a:lnTo>
                  <a:pt x="122" y="1858"/>
                </a:lnTo>
                <a:lnTo>
                  <a:pt x="96" y="1858"/>
                </a:lnTo>
                <a:lnTo>
                  <a:pt x="96" y="1864"/>
                </a:lnTo>
                <a:close/>
                <a:moveTo>
                  <a:pt x="50" y="1864"/>
                </a:moveTo>
                <a:lnTo>
                  <a:pt x="76" y="1864"/>
                </a:lnTo>
                <a:lnTo>
                  <a:pt x="76" y="1858"/>
                </a:lnTo>
                <a:lnTo>
                  <a:pt x="50" y="1858"/>
                </a:lnTo>
                <a:lnTo>
                  <a:pt x="50" y="1864"/>
                </a:lnTo>
                <a:close/>
              </a:path>
            </a:pathLst>
          </a:custGeom>
          <a:solidFill>
            <a:srgbClr val="FFFFFF"/>
          </a:solidFill>
          <a:ln w="6350">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22" name="Freeform 235">
            <a:extLst>
              <a:ext uri="{FF2B5EF4-FFF2-40B4-BE49-F238E27FC236}">
                <a16:creationId xmlns="" xmlns:a16="http://schemas.microsoft.com/office/drawing/2014/main" id="{715939B7-303D-4628-91D7-6A9BD7665F70}"/>
              </a:ext>
            </a:extLst>
          </p:cNvPr>
          <p:cNvSpPr>
            <a:spLocks noEditPoints="1"/>
          </p:cNvSpPr>
          <p:nvPr/>
        </p:nvSpPr>
        <p:spPr bwMode="auto">
          <a:xfrm>
            <a:off x="6025101" y="2378904"/>
            <a:ext cx="1922347" cy="1056938"/>
          </a:xfrm>
          <a:custGeom>
            <a:avLst/>
            <a:gdLst>
              <a:gd name="T0" fmla="*/ 0 w 3814"/>
              <a:gd name="T1" fmla="*/ 1726 h 1864"/>
              <a:gd name="T2" fmla="*/ 0 w 3814"/>
              <a:gd name="T3" fmla="*/ 1542 h 1864"/>
              <a:gd name="T4" fmla="*/ 0 w 3814"/>
              <a:gd name="T5" fmla="*/ 1356 h 1864"/>
              <a:gd name="T6" fmla="*/ 0 w 3814"/>
              <a:gd name="T7" fmla="*/ 1170 h 1864"/>
              <a:gd name="T8" fmla="*/ 0 w 3814"/>
              <a:gd name="T9" fmla="*/ 984 h 1864"/>
              <a:gd name="T10" fmla="*/ 0 w 3814"/>
              <a:gd name="T11" fmla="*/ 800 h 1864"/>
              <a:gd name="T12" fmla="*/ 0 w 3814"/>
              <a:gd name="T13" fmla="*/ 614 h 1864"/>
              <a:gd name="T14" fmla="*/ 0 w 3814"/>
              <a:gd name="T15" fmla="*/ 428 h 1864"/>
              <a:gd name="T16" fmla="*/ 0 w 3814"/>
              <a:gd name="T17" fmla="*/ 244 h 1864"/>
              <a:gd name="T18" fmla="*/ 0 w 3814"/>
              <a:gd name="T19" fmla="*/ 58 h 1864"/>
              <a:gd name="T20" fmla="*/ 112 w 3814"/>
              <a:gd name="T21" fmla="*/ 6 h 1864"/>
              <a:gd name="T22" fmla="*/ 298 w 3814"/>
              <a:gd name="T23" fmla="*/ 6 h 1864"/>
              <a:gd name="T24" fmla="*/ 484 w 3814"/>
              <a:gd name="T25" fmla="*/ 6 h 1864"/>
              <a:gd name="T26" fmla="*/ 670 w 3814"/>
              <a:gd name="T27" fmla="*/ 6 h 1864"/>
              <a:gd name="T28" fmla="*/ 854 w 3814"/>
              <a:gd name="T29" fmla="*/ 6 h 1864"/>
              <a:gd name="T30" fmla="*/ 1040 w 3814"/>
              <a:gd name="T31" fmla="*/ 6 h 1864"/>
              <a:gd name="T32" fmla="*/ 1226 w 3814"/>
              <a:gd name="T33" fmla="*/ 6 h 1864"/>
              <a:gd name="T34" fmla="*/ 1410 w 3814"/>
              <a:gd name="T35" fmla="*/ 6 h 1864"/>
              <a:gd name="T36" fmla="*/ 1596 w 3814"/>
              <a:gd name="T37" fmla="*/ 6 h 1864"/>
              <a:gd name="T38" fmla="*/ 1782 w 3814"/>
              <a:gd name="T39" fmla="*/ 6 h 1864"/>
              <a:gd name="T40" fmla="*/ 1966 w 3814"/>
              <a:gd name="T41" fmla="*/ 6 h 1864"/>
              <a:gd name="T42" fmla="*/ 2152 w 3814"/>
              <a:gd name="T43" fmla="*/ 6 h 1864"/>
              <a:gd name="T44" fmla="*/ 2338 w 3814"/>
              <a:gd name="T45" fmla="*/ 6 h 1864"/>
              <a:gd name="T46" fmla="*/ 2524 w 3814"/>
              <a:gd name="T47" fmla="*/ 6 h 1864"/>
              <a:gd name="T48" fmla="*/ 2708 w 3814"/>
              <a:gd name="T49" fmla="*/ 6 h 1864"/>
              <a:gd name="T50" fmla="*/ 2894 w 3814"/>
              <a:gd name="T51" fmla="*/ 6 h 1864"/>
              <a:gd name="T52" fmla="*/ 3080 w 3814"/>
              <a:gd name="T53" fmla="*/ 6 h 1864"/>
              <a:gd name="T54" fmla="*/ 3264 w 3814"/>
              <a:gd name="T55" fmla="*/ 6 h 1864"/>
              <a:gd name="T56" fmla="*/ 3450 w 3814"/>
              <a:gd name="T57" fmla="*/ 6 h 1864"/>
              <a:gd name="T58" fmla="*/ 3636 w 3814"/>
              <a:gd name="T59" fmla="*/ 6 h 1864"/>
              <a:gd name="T60" fmla="*/ 3794 w 3814"/>
              <a:gd name="T61" fmla="*/ 6 h 1864"/>
              <a:gd name="T62" fmla="*/ 3814 w 3814"/>
              <a:gd name="T63" fmla="*/ 198 h 1864"/>
              <a:gd name="T64" fmla="*/ 3814 w 3814"/>
              <a:gd name="T65" fmla="*/ 384 h 1864"/>
              <a:gd name="T66" fmla="*/ 3814 w 3814"/>
              <a:gd name="T67" fmla="*/ 570 h 1864"/>
              <a:gd name="T68" fmla="*/ 3814 w 3814"/>
              <a:gd name="T69" fmla="*/ 754 h 1864"/>
              <a:gd name="T70" fmla="*/ 3814 w 3814"/>
              <a:gd name="T71" fmla="*/ 940 h 1864"/>
              <a:gd name="T72" fmla="*/ 3814 w 3814"/>
              <a:gd name="T73" fmla="*/ 1126 h 1864"/>
              <a:gd name="T74" fmla="*/ 3814 w 3814"/>
              <a:gd name="T75" fmla="*/ 1310 h 1864"/>
              <a:gd name="T76" fmla="*/ 3814 w 3814"/>
              <a:gd name="T77" fmla="*/ 1496 h 1864"/>
              <a:gd name="T78" fmla="*/ 3814 w 3814"/>
              <a:gd name="T79" fmla="*/ 1682 h 1864"/>
              <a:gd name="T80" fmla="*/ 3804 w 3814"/>
              <a:gd name="T81" fmla="*/ 1864 h 1864"/>
              <a:gd name="T82" fmla="*/ 3692 w 3814"/>
              <a:gd name="T83" fmla="*/ 1864 h 1864"/>
              <a:gd name="T84" fmla="*/ 3506 w 3814"/>
              <a:gd name="T85" fmla="*/ 1864 h 1864"/>
              <a:gd name="T86" fmla="*/ 3320 w 3814"/>
              <a:gd name="T87" fmla="*/ 1864 h 1864"/>
              <a:gd name="T88" fmla="*/ 3134 w 3814"/>
              <a:gd name="T89" fmla="*/ 1864 h 1864"/>
              <a:gd name="T90" fmla="*/ 2950 w 3814"/>
              <a:gd name="T91" fmla="*/ 1864 h 1864"/>
              <a:gd name="T92" fmla="*/ 2764 w 3814"/>
              <a:gd name="T93" fmla="*/ 1864 h 1864"/>
              <a:gd name="T94" fmla="*/ 2578 w 3814"/>
              <a:gd name="T95" fmla="*/ 1864 h 1864"/>
              <a:gd name="T96" fmla="*/ 2394 w 3814"/>
              <a:gd name="T97" fmla="*/ 1864 h 1864"/>
              <a:gd name="T98" fmla="*/ 2208 w 3814"/>
              <a:gd name="T99" fmla="*/ 1864 h 1864"/>
              <a:gd name="T100" fmla="*/ 2022 w 3814"/>
              <a:gd name="T101" fmla="*/ 1864 h 1864"/>
              <a:gd name="T102" fmla="*/ 1836 w 3814"/>
              <a:gd name="T103" fmla="*/ 1864 h 1864"/>
              <a:gd name="T104" fmla="*/ 1652 w 3814"/>
              <a:gd name="T105" fmla="*/ 1864 h 1864"/>
              <a:gd name="T106" fmla="*/ 1466 w 3814"/>
              <a:gd name="T107" fmla="*/ 1864 h 1864"/>
              <a:gd name="T108" fmla="*/ 1280 w 3814"/>
              <a:gd name="T109" fmla="*/ 1864 h 1864"/>
              <a:gd name="T110" fmla="*/ 1096 w 3814"/>
              <a:gd name="T111" fmla="*/ 1864 h 1864"/>
              <a:gd name="T112" fmla="*/ 910 w 3814"/>
              <a:gd name="T113" fmla="*/ 1864 h 1864"/>
              <a:gd name="T114" fmla="*/ 724 w 3814"/>
              <a:gd name="T115" fmla="*/ 1864 h 1864"/>
              <a:gd name="T116" fmla="*/ 540 w 3814"/>
              <a:gd name="T117" fmla="*/ 1864 h 1864"/>
              <a:gd name="T118" fmla="*/ 354 w 3814"/>
              <a:gd name="T119" fmla="*/ 1864 h 1864"/>
              <a:gd name="T120" fmla="*/ 168 w 3814"/>
              <a:gd name="T121" fmla="*/ 1864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14" h="1864">
                <a:moveTo>
                  <a:pt x="0" y="1840"/>
                </a:moveTo>
                <a:lnTo>
                  <a:pt x="0" y="1864"/>
                </a:lnTo>
                <a:lnTo>
                  <a:pt x="30" y="1864"/>
                </a:lnTo>
                <a:lnTo>
                  <a:pt x="30" y="1858"/>
                </a:lnTo>
                <a:lnTo>
                  <a:pt x="6" y="1858"/>
                </a:lnTo>
                <a:lnTo>
                  <a:pt x="6" y="1840"/>
                </a:lnTo>
                <a:lnTo>
                  <a:pt x="0" y="1840"/>
                </a:lnTo>
                <a:lnTo>
                  <a:pt x="0" y="1840"/>
                </a:lnTo>
                <a:close/>
                <a:moveTo>
                  <a:pt x="0" y="1792"/>
                </a:moveTo>
                <a:lnTo>
                  <a:pt x="0" y="1820"/>
                </a:lnTo>
                <a:lnTo>
                  <a:pt x="6" y="1820"/>
                </a:lnTo>
                <a:lnTo>
                  <a:pt x="6" y="1792"/>
                </a:lnTo>
                <a:lnTo>
                  <a:pt x="0" y="1792"/>
                </a:lnTo>
                <a:close/>
                <a:moveTo>
                  <a:pt x="0" y="1746"/>
                </a:moveTo>
                <a:lnTo>
                  <a:pt x="0" y="1772"/>
                </a:lnTo>
                <a:lnTo>
                  <a:pt x="6" y="1772"/>
                </a:lnTo>
                <a:lnTo>
                  <a:pt x="6" y="1746"/>
                </a:lnTo>
                <a:lnTo>
                  <a:pt x="0" y="1746"/>
                </a:lnTo>
                <a:close/>
                <a:moveTo>
                  <a:pt x="0" y="1700"/>
                </a:moveTo>
                <a:lnTo>
                  <a:pt x="0" y="1726"/>
                </a:lnTo>
                <a:lnTo>
                  <a:pt x="6" y="1726"/>
                </a:lnTo>
                <a:lnTo>
                  <a:pt x="6" y="1700"/>
                </a:lnTo>
                <a:lnTo>
                  <a:pt x="0" y="1700"/>
                </a:lnTo>
                <a:close/>
                <a:moveTo>
                  <a:pt x="0" y="1654"/>
                </a:moveTo>
                <a:lnTo>
                  <a:pt x="0" y="1680"/>
                </a:lnTo>
                <a:lnTo>
                  <a:pt x="6" y="1680"/>
                </a:lnTo>
                <a:lnTo>
                  <a:pt x="6" y="1654"/>
                </a:lnTo>
                <a:lnTo>
                  <a:pt x="0" y="1654"/>
                </a:lnTo>
                <a:close/>
                <a:moveTo>
                  <a:pt x="0" y="1608"/>
                </a:moveTo>
                <a:lnTo>
                  <a:pt x="0" y="1634"/>
                </a:lnTo>
                <a:lnTo>
                  <a:pt x="6" y="1634"/>
                </a:lnTo>
                <a:lnTo>
                  <a:pt x="6" y="1608"/>
                </a:lnTo>
                <a:lnTo>
                  <a:pt x="0" y="1608"/>
                </a:lnTo>
                <a:close/>
                <a:moveTo>
                  <a:pt x="0" y="1560"/>
                </a:moveTo>
                <a:lnTo>
                  <a:pt x="0" y="1588"/>
                </a:lnTo>
                <a:lnTo>
                  <a:pt x="6" y="1588"/>
                </a:lnTo>
                <a:lnTo>
                  <a:pt x="6" y="1560"/>
                </a:lnTo>
                <a:lnTo>
                  <a:pt x="0" y="1560"/>
                </a:lnTo>
                <a:close/>
                <a:moveTo>
                  <a:pt x="0" y="1514"/>
                </a:moveTo>
                <a:lnTo>
                  <a:pt x="0" y="1542"/>
                </a:lnTo>
                <a:lnTo>
                  <a:pt x="6" y="1542"/>
                </a:lnTo>
                <a:lnTo>
                  <a:pt x="6" y="1514"/>
                </a:lnTo>
                <a:lnTo>
                  <a:pt x="0" y="1514"/>
                </a:lnTo>
                <a:close/>
                <a:moveTo>
                  <a:pt x="0" y="1468"/>
                </a:moveTo>
                <a:lnTo>
                  <a:pt x="0" y="1494"/>
                </a:lnTo>
                <a:lnTo>
                  <a:pt x="6" y="1494"/>
                </a:lnTo>
                <a:lnTo>
                  <a:pt x="6" y="1468"/>
                </a:lnTo>
                <a:lnTo>
                  <a:pt x="0" y="1468"/>
                </a:lnTo>
                <a:close/>
                <a:moveTo>
                  <a:pt x="0" y="1422"/>
                </a:moveTo>
                <a:lnTo>
                  <a:pt x="0" y="1448"/>
                </a:lnTo>
                <a:lnTo>
                  <a:pt x="6" y="1448"/>
                </a:lnTo>
                <a:lnTo>
                  <a:pt x="6" y="1422"/>
                </a:lnTo>
                <a:lnTo>
                  <a:pt x="0" y="1422"/>
                </a:lnTo>
                <a:close/>
                <a:moveTo>
                  <a:pt x="0" y="1376"/>
                </a:moveTo>
                <a:lnTo>
                  <a:pt x="0" y="1402"/>
                </a:lnTo>
                <a:lnTo>
                  <a:pt x="6" y="1402"/>
                </a:lnTo>
                <a:lnTo>
                  <a:pt x="6" y="1376"/>
                </a:lnTo>
                <a:lnTo>
                  <a:pt x="0" y="1376"/>
                </a:lnTo>
                <a:close/>
                <a:moveTo>
                  <a:pt x="0" y="1330"/>
                </a:moveTo>
                <a:lnTo>
                  <a:pt x="0" y="1356"/>
                </a:lnTo>
                <a:lnTo>
                  <a:pt x="6" y="1356"/>
                </a:lnTo>
                <a:lnTo>
                  <a:pt x="6" y="1330"/>
                </a:lnTo>
                <a:lnTo>
                  <a:pt x="0" y="1330"/>
                </a:lnTo>
                <a:close/>
                <a:moveTo>
                  <a:pt x="0" y="1282"/>
                </a:moveTo>
                <a:lnTo>
                  <a:pt x="0" y="1310"/>
                </a:lnTo>
                <a:lnTo>
                  <a:pt x="6" y="1310"/>
                </a:lnTo>
                <a:lnTo>
                  <a:pt x="6" y="1282"/>
                </a:lnTo>
                <a:lnTo>
                  <a:pt x="0" y="1282"/>
                </a:lnTo>
                <a:close/>
                <a:moveTo>
                  <a:pt x="0" y="1236"/>
                </a:moveTo>
                <a:lnTo>
                  <a:pt x="0" y="1262"/>
                </a:lnTo>
                <a:lnTo>
                  <a:pt x="6" y="1262"/>
                </a:lnTo>
                <a:lnTo>
                  <a:pt x="6" y="1236"/>
                </a:lnTo>
                <a:lnTo>
                  <a:pt x="0" y="1236"/>
                </a:lnTo>
                <a:close/>
                <a:moveTo>
                  <a:pt x="0" y="1190"/>
                </a:moveTo>
                <a:lnTo>
                  <a:pt x="0" y="1216"/>
                </a:lnTo>
                <a:lnTo>
                  <a:pt x="6" y="1216"/>
                </a:lnTo>
                <a:lnTo>
                  <a:pt x="6" y="1190"/>
                </a:lnTo>
                <a:lnTo>
                  <a:pt x="0" y="1190"/>
                </a:lnTo>
                <a:close/>
                <a:moveTo>
                  <a:pt x="0" y="1144"/>
                </a:moveTo>
                <a:lnTo>
                  <a:pt x="0" y="1170"/>
                </a:lnTo>
                <a:lnTo>
                  <a:pt x="6" y="1170"/>
                </a:lnTo>
                <a:lnTo>
                  <a:pt x="6" y="1144"/>
                </a:lnTo>
                <a:lnTo>
                  <a:pt x="0" y="1144"/>
                </a:lnTo>
                <a:close/>
                <a:moveTo>
                  <a:pt x="0" y="1098"/>
                </a:moveTo>
                <a:lnTo>
                  <a:pt x="0" y="1124"/>
                </a:lnTo>
                <a:lnTo>
                  <a:pt x="6" y="1124"/>
                </a:lnTo>
                <a:lnTo>
                  <a:pt x="6" y="1098"/>
                </a:lnTo>
                <a:lnTo>
                  <a:pt x="0" y="1098"/>
                </a:lnTo>
                <a:close/>
                <a:moveTo>
                  <a:pt x="0" y="1052"/>
                </a:moveTo>
                <a:lnTo>
                  <a:pt x="0" y="1078"/>
                </a:lnTo>
                <a:lnTo>
                  <a:pt x="6" y="1078"/>
                </a:lnTo>
                <a:lnTo>
                  <a:pt x="6" y="1052"/>
                </a:lnTo>
                <a:lnTo>
                  <a:pt x="0" y="1052"/>
                </a:lnTo>
                <a:close/>
                <a:moveTo>
                  <a:pt x="0" y="1004"/>
                </a:moveTo>
                <a:lnTo>
                  <a:pt x="0" y="1032"/>
                </a:lnTo>
                <a:lnTo>
                  <a:pt x="6" y="1032"/>
                </a:lnTo>
                <a:lnTo>
                  <a:pt x="6" y="1004"/>
                </a:lnTo>
                <a:lnTo>
                  <a:pt x="0" y="1004"/>
                </a:lnTo>
                <a:close/>
                <a:moveTo>
                  <a:pt x="0" y="958"/>
                </a:moveTo>
                <a:lnTo>
                  <a:pt x="0" y="984"/>
                </a:lnTo>
                <a:lnTo>
                  <a:pt x="6" y="984"/>
                </a:lnTo>
                <a:lnTo>
                  <a:pt x="6" y="958"/>
                </a:lnTo>
                <a:lnTo>
                  <a:pt x="0" y="958"/>
                </a:lnTo>
                <a:close/>
                <a:moveTo>
                  <a:pt x="0" y="912"/>
                </a:moveTo>
                <a:lnTo>
                  <a:pt x="0" y="938"/>
                </a:lnTo>
                <a:lnTo>
                  <a:pt x="6" y="938"/>
                </a:lnTo>
                <a:lnTo>
                  <a:pt x="6" y="912"/>
                </a:lnTo>
                <a:lnTo>
                  <a:pt x="0" y="912"/>
                </a:lnTo>
                <a:close/>
                <a:moveTo>
                  <a:pt x="0" y="866"/>
                </a:moveTo>
                <a:lnTo>
                  <a:pt x="0" y="892"/>
                </a:lnTo>
                <a:lnTo>
                  <a:pt x="6" y="892"/>
                </a:lnTo>
                <a:lnTo>
                  <a:pt x="6" y="866"/>
                </a:lnTo>
                <a:lnTo>
                  <a:pt x="0" y="866"/>
                </a:lnTo>
                <a:close/>
                <a:moveTo>
                  <a:pt x="0" y="820"/>
                </a:moveTo>
                <a:lnTo>
                  <a:pt x="0" y="846"/>
                </a:lnTo>
                <a:lnTo>
                  <a:pt x="6" y="846"/>
                </a:lnTo>
                <a:lnTo>
                  <a:pt x="6" y="820"/>
                </a:lnTo>
                <a:lnTo>
                  <a:pt x="0" y="820"/>
                </a:lnTo>
                <a:close/>
                <a:moveTo>
                  <a:pt x="0" y="772"/>
                </a:moveTo>
                <a:lnTo>
                  <a:pt x="0" y="800"/>
                </a:lnTo>
                <a:lnTo>
                  <a:pt x="6" y="800"/>
                </a:lnTo>
                <a:lnTo>
                  <a:pt x="6" y="772"/>
                </a:lnTo>
                <a:lnTo>
                  <a:pt x="0" y="772"/>
                </a:lnTo>
                <a:close/>
                <a:moveTo>
                  <a:pt x="0" y="726"/>
                </a:moveTo>
                <a:lnTo>
                  <a:pt x="0" y="754"/>
                </a:lnTo>
                <a:lnTo>
                  <a:pt x="6" y="754"/>
                </a:lnTo>
                <a:lnTo>
                  <a:pt x="6" y="726"/>
                </a:lnTo>
                <a:lnTo>
                  <a:pt x="0" y="726"/>
                </a:lnTo>
                <a:close/>
                <a:moveTo>
                  <a:pt x="0" y="680"/>
                </a:moveTo>
                <a:lnTo>
                  <a:pt x="0" y="706"/>
                </a:lnTo>
                <a:lnTo>
                  <a:pt x="6" y="706"/>
                </a:lnTo>
                <a:lnTo>
                  <a:pt x="6" y="680"/>
                </a:lnTo>
                <a:lnTo>
                  <a:pt x="0" y="680"/>
                </a:lnTo>
                <a:close/>
                <a:moveTo>
                  <a:pt x="0" y="634"/>
                </a:moveTo>
                <a:lnTo>
                  <a:pt x="0" y="660"/>
                </a:lnTo>
                <a:lnTo>
                  <a:pt x="6" y="660"/>
                </a:lnTo>
                <a:lnTo>
                  <a:pt x="6" y="634"/>
                </a:lnTo>
                <a:lnTo>
                  <a:pt x="0" y="634"/>
                </a:lnTo>
                <a:close/>
                <a:moveTo>
                  <a:pt x="0" y="588"/>
                </a:moveTo>
                <a:lnTo>
                  <a:pt x="0" y="614"/>
                </a:lnTo>
                <a:lnTo>
                  <a:pt x="6" y="614"/>
                </a:lnTo>
                <a:lnTo>
                  <a:pt x="6" y="588"/>
                </a:lnTo>
                <a:lnTo>
                  <a:pt x="0" y="588"/>
                </a:lnTo>
                <a:close/>
                <a:moveTo>
                  <a:pt x="0" y="542"/>
                </a:moveTo>
                <a:lnTo>
                  <a:pt x="0" y="568"/>
                </a:lnTo>
                <a:lnTo>
                  <a:pt x="6" y="568"/>
                </a:lnTo>
                <a:lnTo>
                  <a:pt x="6" y="542"/>
                </a:lnTo>
                <a:lnTo>
                  <a:pt x="0" y="542"/>
                </a:lnTo>
                <a:close/>
                <a:moveTo>
                  <a:pt x="0" y="494"/>
                </a:moveTo>
                <a:lnTo>
                  <a:pt x="0" y="522"/>
                </a:lnTo>
                <a:lnTo>
                  <a:pt x="6" y="522"/>
                </a:lnTo>
                <a:lnTo>
                  <a:pt x="6" y="494"/>
                </a:lnTo>
                <a:lnTo>
                  <a:pt x="0" y="494"/>
                </a:lnTo>
                <a:close/>
                <a:moveTo>
                  <a:pt x="0" y="448"/>
                </a:moveTo>
                <a:lnTo>
                  <a:pt x="0" y="474"/>
                </a:lnTo>
                <a:lnTo>
                  <a:pt x="6" y="474"/>
                </a:lnTo>
                <a:lnTo>
                  <a:pt x="6" y="448"/>
                </a:lnTo>
                <a:lnTo>
                  <a:pt x="0" y="448"/>
                </a:lnTo>
                <a:close/>
                <a:moveTo>
                  <a:pt x="0" y="402"/>
                </a:moveTo>
                <a:lnTo>
                  <a:pt x="0" y="428"/>
                </a:lnTo>
                <a:lnTo>
                  <a:pt x="6" y="428"/>
                </a:lnTo>
                <a:lnTo>
                  <a:pt x="6" y="402"/>
                </a:lnTo>
                <a:lnTo>
                  <a:pt x="0" y="402"/>
                </a:lnTo>
                <a:close/>
                <a:moveTo>
                  <a:pt x="0" y="356"/>
                </a:moveTo>
                <a:lnTo>
                  <a:pt x="0" y="382"/>
                </a:lnTo>
                <a:lnTo>
                  <a:pt x="6" y="382"/>
                </a:lnTo>
                <a:lnTo>
                  <a:pt x="6" y="356"/>
                </a:lnTo>
                <a:lnTo>
                  <a:pt x="0" y="356"/>
                </a:lnTo>
                <a:close/>
                <a:moveTo>
                  <a:pt x="0" y="310"/>
                </a:moveTo>
                <a:lnTo>
                  <a:pt x="0" y="336"/>
                </a:lnTo>
                <a:lnTo>
                  <a:pt x="6" y="336"/>
                </a:lnTo>
                <a:lnTo>
                  <a:pt x="6" y="310"/>
                </a:lnTo>
                <a:lnTo>
                  <a:pt x="0" y="310"/>
                </a:lnTo>
                <a:close/>
                <a:moveTo>
                  <a:pt x="0" y="264"/>
                </a:moveTo>
                <a:lnTo>
                  <a:pt x="0" y="290"/>
                </a:lnTo>
                <a:lnTo>
                  <a:pt x="6" y="290"/>
                </a:lnTo>
                <a:lnTo>
                  <a:pt x="6" y="264"/>
                </a:lnTo>
                <a:lnTo>
                  <a:pt x="0" y="264"/>
                </a:lnTo>
                <a:close/>
                <a:moveTo>
                  <a:pt x="0" y="216"/>
                </a:moveTo>
                <a:lnTo>
                  <a:pt x="0" y="244"/>
                </a:lnTo>
                <a:lnTo>
                  <a:pt x="6" y="244"/>
                </a:lnTo>
                <a:lnTo>
                  <a:pt x="6" y="216"/>
                </a:lnTo>
                <a:lnTo>
                  <a:pt x="0" y="216"/>
                </a:lnTo>
                <a:close/>
                <a:moveTo>
                  <a:pt x="0" y="170"/>
                </a:moveTo>
                <a:lnTo>
                  <a:pt x="0" y="196"/>
                </a:lnTo>
                <a:lnTo>
                  <a:pt x="6" y="196"/>
                </a:lnTo>
                <a:lnTo>
                  <a:pt x="6" y="170"/>
                </a:lnTo>
                <a:lnTo>
                  <a:pt x="0" y="170"/>
                </a:lnTo>
                <a:close/>
                <a:moveTo>
                  <a:pt x="0" y="124"/>
                </a:moveTo>
                <a:lnTo>
                  <a:pt x="0" y="150"/>
                </a:lnTo>
                <a:lnTo>
                  <a:pt x="6" y="150"/>
                </a:lnTo>
                <a:lnTo>
                  <a:pt x="6" y="124"/>
                </a:lnTo>
                <a:lnTo>
                  <a:pt x="0" y="124"/>
                </a:lnTo>
                <a:close/>
                <a:moveTo>
                  <a:pt x="0" y="78"/>
                </a:moveTo>
                <a:lnTo>
                  <a:pt x="0" y="104"/>
                </a:lnTo>
                <a:lnTo>
                  <a:pt x="6" y="104"/>
                </a:lnTo>
                <a:lnTo>
                  <a:pt x="6" y="78"/>
                </a:lnTo>
                <a:lnTo>
                  <a:pt x="0" y="78"/>
                </a:lnTo>
                <a:close/>
                <a:moveTo>
                  <a:pt x="0" y="32"/>
                </a:moveTo>
                <a:lnTo>
                  <a:pt x="0" y="58"/>
                </a:lnTo>
                <a:lnTo>
                  <a:pt x="6" y="58"/>
                </a:lnTo>
                <a:lnTo>
                  <a:pt x="6" y="32"/>
                </a:lnTo>
                <a:lnTo>
                  <a:pt x="0" y="32"/>
                </a:lnTo>
                <a:close/>
                <a:moveTo>
                  <a:pt x="20" y="0"/>
                </a:moveTo>
                <a:lnTo>
                  <a:pt x="0" y="0"/>
                </a:lnTo>
                <a:lnTo>
                  <a:pt x="0" y="12"/>
                </a:lnTo>
                <a:lnTo>
                  <a:pt x="6" y="12"/>
                </a:lnTo>
                <a:lnTo>
                  <a:pt x="6" y="6"/>
                </a:lnTo>
                <a:lnTo>
                  <a:pt x="20" y="6"/>
                </a:lnTo>
                <a:lnTo>
                  <a:pt x="20" y="0"/>
                </a:lnTo>
                <a:lnTo>
                  <a:pt x="20" y="0"/>
                </a:lnTo>
                <a:close/>
                <a:moveTo>
                  <a:pt x="66" y="0"/>
                </a:moveTo>
                <a:lnTo>
                  <a:pt x="40" y="0"/>
                </a:lnTo>
                <a:lnTo>
                  <a:pt x="40" y="6"/>
                </a:lnTo>
                <a:lnTo>
                  <a:pt x="66" y="6"/>
                </a:lnTo>
                <a:lnTo>
                  <a:pt x="66" y="0"/>
                </a:lnTo>
                <a:close/>
                <a:moveTo>
                  <a:pt x="112" y="0"/>
                </a:moveTo>
                <a:lnTo>
                  <a:pt x="86" y="0"/>
                </a:lnTo>
                <a:lnTo>
                  <a:pt x="86" y="6"/>
                </a:lnTo>
                <a:lnTo>
                  <a:pt x="112" y="6"/>
                </a:lnTo>
                <a:lnTo>
                  <a:pt x="112" y="0"/>
                </a:lnTo>
                <a:close/>
                <a:moveTo>
                  <a:pt x="160" y="0"/>
                </a:moveTo>
                <a:lnTo>
                  <a:pt x="132" y="0"/>
                </a:lnTo>
                <a:lnTo>
                  <a:pt x="132" y="6"/>
                </a:lnTo>
                <a:lnTo>
                  <a:pt x="160" y="6"/>
                </a:lnTo>
                <a:lnTo>
                  <a:pt x="160" y="0"/>
                </a:lnTo>
                <a:close/>
                <a:moveTo>
                  <a:pt x="206" y="0"/>
                </a:moveTo>
                <a:lnTo>
                  <a:pt x="180" y="0"/>
                </a:lnTo>
                <a:lnTo>
                  <a:pt x="180" y="6"/>
                </a:lnTo>
                <a:lnTo>
                  <a:pt x="206" y="6"/>
                </a:lnTo>
                <a:lnTo>
                  <a:pt x="206" y="0"/>
                </a:lnTo>
                <a:close/>
                <a:moveTo>
                  <a:pt x="252" y="0"/>
                </a:moveTo>
                <a:lnTo>
                  <a:pt x="226" y="0"/>
                </a:lnTo>
                <a:lnTo>
                  <a:pt x="226" y="6"/>
                </a:lnTo>
                <a:lnTo>
                  <a:pt x="252" y="6"/>
                </a:lnTo>
                <a:lnTo>
                  <a:pt x="252" y="0"/>
                </a:lnTo>
                <a:close/>
                <a:moveTo>
                  <a:pt x="298" y="0"/>
                </a:moveTo>
                <a:lnTo>
                  <a:pt x="272" y="0"/>
                </a:lnTo>
                <a:lnTo>
                  <a:pt x="272" y="6"/>
                </a:lnTo>
                <a:lnTo>
                  <a:pt x="298" y="6"/>
                </a:lnTo>
                <a:lnTo>
                  <a:pt x="298" y="0"/>
                </a:lnTo>
                <a:close/>
                <a:moveTo>
                  <a:pt x="344" y="0"/>
                </a:moveTo>
                <a:lnTo>
                  <a:pt x="318" y="0"/>
                </a:lnTo>
                <a:lnTo>
                  <a:pt x="318" y="6"/>
                </a:lnTo>
                <a:lnTo>
                  <a:pt x="344" y="6"/>
                </a:lnTo>
                <a:lnTo>
                  <a:pt x="344" y="0"/>
                </a:lnTo>
                <a:close/>
                <a:moveTo>
                  <a:pt x="392" y="0"/>
                </a:moveTo>
                <a:lnTo>
                  <a:pt x="364" y="0"/>
                </a:lnTo>
                <a:lnTo>
                  <a:pt x="364" y="6"/>
                </a:lnTo>
                <a:lnTo>
                  <a:pt x="392" y="6"/>
                </a:lnTo>
                <a:lnTo>
                  <a:pt x="392" y="0"/>
                </a:lnTo>
                <a:close/>
                <a:moveTo>
                  <a:pt x="438" y="0"/>
                </a:moveTo>
                <a:lnTo>
                  <a:pt x="410" y="0"/>
                </a:lnTo>
                <a:lnTo>
                  <a:pt x="410" y="6"/>
                </a:lnTo>
                <a:lnTo>
                  <a:pt x="438" y="6"/>
                </a:lnTo>
                <a:lnTo>
                  <a:pt x="438" y="0"/>
                </a:lnTo>
                <a:close/>
                <a:moveTo>
                  <a:pt x="484" y="0"/>
                </a:moveTo>
                <a:lnTo>
                  <a:pt x="458" y="0"/>
                </a:lnTo>
                <a:lnTo>
                  <a:pt x="458" y="6"/>
                </a:lnTo>
                <a:lnTo>
                  <a:pt x="484" y="6"/>
                </a:lnTo>
                <a:lnTo>
                  <a:pt x="484" y="0"/>
                </a:lnTo>
                <a:close/>
                <a:moveTo>
                  <a:pt x="530" y="0"/>
                </a:moveTo>
                <a:lnTo>
                  <a:pt x="504" y="0"/>
                </a:lnTo>
                <a:lnTo>
                  <a:pt x="504" y="6"/>
                </a:lnTo>
                <a:lnTo>
                  <a:pt x="530" y="6"/>
                </a:lnTo>
                <a:lnTo>
                  <a:pt x="530" y="0"/>
                </a:lnTo>
                <a:close/>
                <a:moveTo>
                  <a:pt x="576" y="0"/>
                </a:moveTo>
                <a:lnTo>
                  <a:pt x="550" y="0"/>
                </a:lnTo>
                <a:lnTo>
                  <a:pt x="550" y="6"/>
                </a:lnTo>
                <a:lnTo>
                  <a:pt x="576" y="6"/>
                </a:lnTo>
                <a:lnTo>
                  <a:pt x="576" y="0"/>
                </a:lnTo>
                <a:close/>
                <a:moveTo>
                  <a:pt x="622" y="0"/>
                </a:moveTo>
                <a:lnTo>
                  <a:pt x="596" y="0"/>
                </a:lnTo>
                <a:lnTo>
                  <a:pt x="596" y="6"/>
                </a:lnTo>
                <a:lnTo>
                  <a:pt x="622" y="6"/>
                </a:lnTo>
                <a:lnTo>
                  <a:pt x="622" y="0"/>
                </a:lnTo>
                <a:close/>
                <a:moveTo>
                  <a:pt x="670" y="0"/>
                </a:moveTo>
                <a:lnTo>
                  <a:pt x="642" y="0"/>
                </a:lnTo>
                <a:lnTo>
                  <a:pt x="642" y="6"/>
                </a:lnTo>
                <a:lnTo>
                  <a:pt x="670" y="6"/>
                </a:lnTo>
                <a:lnTo>
                  <a:pt x="670" y="0"/>
                </a:lnTo>
                <a:close/>
                <a:moveTo>
                  <a:pt x="716" y="0"/>
                </a:moveTo>
                <a:lnTo>
                  <a:pt x="688" y="0"/>
                </a:lnTo>
                <a:lnTo>
                  <a:pt x="688" y="6"/>
                </a:lnTo>
                <a:lnTo>
                  <a:pt x="716" y="6"/>
                </a:lnTo>
                <a:lnTo>
                  <a:pt x="716" y="0"/>
                </a:lnTo>
                <a:close/>
                <a:moveTo>
                  <a:pt x="762" y="0"/>
                </a:moveTo>
                <a:lnTo>
                  <a:pt x="736" y="0"/>
                </a:lnTo>
                <a:lnTo>
                  <a:pt x="736" y="6"/>
                </a:lnTo>
                <a:lnTo>
                  <a:pt x="762" y="6"/>
                </a:lnTo>
                <a:lnTo>
                  <a:pt x="762" y="0"/>
                </a:lnTo>
                <a:close/>
                <a:moveTo>
                  <a:pt x="808" y="0"/>
                </a:moveTo>
                <a:lnTo>
                  <a:pt x="782" y="0"/>
                </a:lnTo>
                <a:lnTo>
                  <a:pt x="782" y="6"/>
                </a:lnTo>
                <a:lnTo>
                  <a:pt x="808" y="6"/>
                </a:lnTo>
                <a:lnTo>
                  <a:pt x="808" y="0"/>
                </a:lnTo>
                <a:close/>
                <a:moveTo>
                  <a:pt x="854" y="0"/>
                </a:moveTo>
                <a:lnTo>
                  <a:pt x="828" y="0"/>
                </a:lnTo>
                <a:lnTo>
                  <a:pt x="828" y="6"/>
                </a:lnTo>
                <a:lnTo>
                  <a:pt x="854" y="6"/>
                </a:lnTo>
                <a:lnTo>
                  <a:pt x="854" y="0"/>
                </a:lnTo>
                <a:close/>
                <a:moveTo>
                  <a:pt x="900" y="0"/>
                </a:moveTo>
                <a:lnTo>
                  <a:pt x="874" y="0"/>
                </a:lnTo>
                <a:lnTo>
                  <a:pt x="874" y="6"/>
                </a:lnTo>
                <a:lnTo>
                  <a:pt x="900" y="6"/>
                </a:lnTo>
                <a:lnTo>
                  <a:pt x="900" y="0"/>
                </a:lnTo>
                <a:close/>
                <a:moveTo>
                  <a:pt x="948" y="0"/>
                </a:moveTo>
                <a:lnTo>
                  <a:pt x="920" y="0"/>
                </a:lnTo>
                <a:lnTo>
                  <a:pt x="920" y="6"/>
                </a:lnTo>
                <a:lnTo>
                  <a:pt x="948" y="6"/>
                </a:lnTo>
                <a:lnTo>
                  <a:pt x="948" y="0"/>
                </a:lnTo>
                <a:close/>
                <a:moveTo>
                  <a:pt x="994" y="0"/>
                </a:moveTo>
                <a:lnTo>
                  <a:pt x="968" y="0"/>
                </a:lnTo>
                <a:lnTo>
                  <a:pt x="968" y="6"/>
                </a:lnTo>
                <a:lnTo>
                  <a:pt x="994" y="6"/>
                </a:lnTo>
                <a:lnTo>
                  <a:pt x="994" y="0"/>
                </a:lnTo>
                <a:close/>
                <a:moveTo>
                  <a:pt x="1040" y="0"/>
                </a:moveTo>
                <a:lnTo>
                  <a:pt x="1014" y="0"/>
                </a:lnTo>
                <a:lnTo>
                  <a:pt x="1014" y="6"/>
                </a:lnTo>
                <a:lnTo>
                  <a:pt x="1040" y="6"/>
                </a:lnTo>
                <a:lnTo>
                  <a:pt x="1040" y="0"/>
                </a:lnTo>
                <a:close/>
                <a:moveTo>
                  <a:pt x="1086" y="0"/>
                </a:moveTo>
                <a:lnTo>
                  <a:pt x="1060" y="0"/>
                </a:lnTo>
                <a:lnTo>
                  <a:pt x="1060" y="6"/>
                </a:lnTo>
                <a:lnTo>
                  <a:pt x="1086" y="6"/>
                </a:lnTo>
                <a:lnTo>
                  <a:pt x="1086" y="0"/>
                </a:lnTo>
                <a:close/>
                <a:moveTo>
                  <a:pt x="1132" y="0"/>
                </a:moveTo>
                <a:lnTo>
                  <a:pt x="1106" y="0"/>
                </a:lnTo>
                <a:lnTo>
                  <a:pt x="1106" y="6"/>
                </a:lnTo>
                <a:lnTo>
                  <a:pt x="1132" y="6"/>
                </a:lnTo>
                <a:lnTo>
                  <a:pt x="1132" y="0"/>
                </a:lnTo>
                <a:close/>
                <a:moveTo>
                  <a:pt x="1178" y="0"/>
                </a:moveTo>
                <a:lnTo>
                  <a:pt x="1152" y="0"/>
                </a:lnTo>
                <a:lnTo>
                  <a:pt x="1152" y="6"/>
                </a:lnTo>
                <a:lnTo>
                  <a:pt x="1178" y="6"/>
                </a:lnTo>
                <a:lnTo>
                  <a:pt x="1178" y="0"/>
                </a:lnTo>
                <a:close/>
                <a:moveTo>
                  <a:pt x="1226" y="0"/>
                </a:moveTo>
                <a:lnTo>
                  <a:pt x="1198" y="0"/>
                </a:lnTo>
                <a:lnTo>
                  <a:pt x="1198" y="6"/>
                </a:lnTo>
                <a:lnTo>
                  <a:pt x="1226" y="6"/>
                </a:lnTo>
                <a:lnTo>
                  <a:pt x="1226" y="0"/>
                </a:lnTo>
                <a:close/>
                <a:moveTo>
                  <a:pt x="1272" y="0"/>
                </a:moveTo>
                <a:lnTo>
                  <a:pt x="1246" y="0"/>
                </a:lnTo>
                <a:lnTo>
                  <a:pt x="1246" y="6"/>
                </a:lnTo>
                <a:lnTo>
                  <a:pt x="1272" y="6"/>
                </a:lnTo>
                <a:lnTo>
                  <a:pt x="1272" y="0"/>
                </a:lnTo>
                <a:close/>
                <a:moveTo>
                  <a:pt x="1318" y="0"/>
                </a:moveTo>
                <a:lnTo>
                  <a:pt x="1292" y="0"/>
                </a:lnTo>
                <a:lnTo>
                  <a:pt x="1292" y="6"/>
                </a:lnTo>
                <a:lnTo>
                  <a:pt x="1318" y="6"/>
                </a:lnTo>
                <a:lnTo>
                  <a:pt x="1318" y="0"/>
                </a:lnTo>
                <a:close/>
                <a:moveTo>
                  <a:pt x="1364" y="0"/>
                </a:moveTo>
                <a:lnTo>
                  <a:pt x="1338" y="0"/>
                </a:lnTo>
                <a:lnTo>
                  <a:pt x="1338" y="6"/>
                </a:lnTo>
                <a:lnTo>
                  <a:pt x="1364" y="6"/>
                </a:lnTo>
                <a:lnTo>
                  <a:pt x="1364" y="0"/>
                </a:lnTo>
                <a:close/>
                <a:moveTo>
                  <a:pt x="1410" y="0"/>
                </a:moveTo>
                <a:lnTo>
                  <a:pt x="1384" y="0"/>
                </a:lnTo>
                <a:lnTo>
                  <a:pt x="1384" y="6"/>
                </a:lnTo>
                <a:lnTo>
                  <a:pt x="1410" y="6"/>
                </a:lnTo>
                <a:lnTo>
                  <a:pt x="1410" y="0"/>
                </a:lnTo>
                <a:close/>
                <a:moveTo>
                  <a:pt x="1458" y="0"/>
                </a:moveTo>
                <a:lnTo>
                  <a:pt x="1430" y="0"/>
                </a:lnTo>
                <a:lnTo>
                  <a:pt x="1430" y="6"/>
                </a:lnTo>
                <a:lnTo>
                  <a:pt x="1458" y="6"/>
                </a:lnTo>
                <a:lnTo>
                  <a:pt x="1458" y="0"/>
                </a:lnTo>
                <a:close/>
                <a:moveTo>
                  <a:pt x="1504" y="0"/>
                </a:moveTo>
                <a:lnTo>
                  <a:pt x="1476" y="0"/>
                </a:lnTo>
                <a:lnTo>
                  <a:pt x="1476" y="6"/>
                </a:lnTo>
                <a:lnTo>
                  <a:pt x="1504" y="6"/>
                </a:lnTo>
                <a:lnTo>
                  <a:pt x="1504" y="0"/>
                </a:lnTo>
                <a:close/>
                <a:moveTo>
                  <a:pt x="1550" y="0"/>
                </a:moveTo>
                <a:lnTo>
                  <a:pt x="1524" y="0"/>
                </a:lnTo>
                <a:lnTo>
                  <a:pt x="1524" y="6"/>
                </a:lnTo>
                <a:lnTo>
                  <a:pt x="1550" y="6"/>
                </a:lnTo>
                <a:lnTo>
                  <a:pt x="1550" y="0"/>
                </a:lnTo>
                <a:close/>
                <a:moveTo>
                  <a:pt x="1596" y="0"/>
                </a:moveTo>
                <a:lnTo>
                  <a:pt x="1570" y="0"/>
                </a:lnTo>
                <a:lnTo>
                  <a:pt x="1570" y="6"/>
                </a:lnTo>
                <a:lnTo>
                  <a:pt x="1596" y="6"/>
                </a:lnTo>
                <a:lnTo>
                  <a:pt x="1596" y="0"/>
                </a:lnTo>
                <a:close/>
                <a:moveTo>
                  <a:pt x="1642" y="0"/>
                </a:moveTo>
                <a:lnTo>
                  <a:pt x="1616" y="0"/>
                </a:lnTo>
                <a:lnTo>
                  <a:pt x="1616" y="6"/>
                </a:lnTo>
                <a:lnTo>
                  <a:pt x="1642" y="6"/>
                </a:lnTo>
                <a:lnTo>
                  <a:pt x="1642" y="0"/>
                </a:lnTo>
                <a:close/>
                <a:moveTo>
                  <a:pt x="1688" y="0"/>
                </a:moveTo>
                <a:lnTo>
                  <a:pt x="1662" y="0"/>
                </a:lnTo>
                <a:lnTo>
                  <a:pt x="1662" y="6"/>
                </a:lnTo>
                <a:lnTo>
                  <a:pt x="1688" y="6"/>
                </a:lnTo>
                <a:lnTo>
                  <a:pt x="1688" y="0"/>
                </a:lnTo>
                <a:close/>
                <a:moveTo>
                  <a:pt x="1736" y="0"/>
                </a:moveTo>
                <a:lnTo>
                  <a:pt x="1708" y="0"/>
                </a:lnTo>
                <a:lnTo>
                  <a:pt x="1708" y="6"/>
                </a:lnTo>
                <a:lnTo>
                  <a:pt x="1736" y="6"/>
                </a:lnTo>
                <a:lnTo>
                  <a:pt x="1736" y="0"/>
                </a:lnTo>
                <a:close/>
                <a:moveTo>
                  <a:pt x="1782" y="0"/>
                </a:moveTo>
                <a:lnTo>
                  <a:pt x="1756" y="0"/>
                </a:lnTo>
                <a:lnTo>
                  <a:pt x="1756" y="6"/>
                </a:lnTo>
                <a:lnTo>
                  <a:pt x="1782" y="6"/>
                </a:lnTo>
                <a:lnTo>
                  <a:pt x="1782" y="0"/>
                </a:lnTo>
                <a:close/>
                <a:moveTo>
                  <a:pt x="1828" y="0"/>
                </a:moveTo>
                <a:lnTo>
                  <a:pt x="1802" y="0"/>
                </a:lnTo>
                <a:lnTo>
                  <a:pt x="1802" y="6"/>
                </a:lnTo>
                <a:lnTo>
                  <a:pt x="1828" y="6"/>
                </a:lnTo>
                <a:lnTo>
                  <a:pt x="1828" y="0"/>
                </a:lnTo>
                <a:close/>
                <a:moveTo>
                  <a:pt x="1874" y="0"/>
                </a:moveTo>
                <a:lnTo>
                  <a:pt x="1848" y="0"/>
                </a:lnTo>
                <a:lnTo>
                  <a:pt x="1848" y="6"/>
                </a:lnTo>
                <a:lnTo>
                  <a:pt x="1874" y="6"/>
                </a:lnTo>
                <a:lnTo>
                  <a:pt x="1874" y="0"/>
                </a:lnTo>
                <a:close/>
                <a:moveTo>
                  <a:pt x="1920" y="0"/>
                </a:moveTo>
                <a:lnTo>
                  <a:pt x="1894" y="0"/>
                </a:lnTo>
                <a:lnTo>
                  <a:pt x="1894" y="6"/>
                </a:lnTo>
                <a:lnTo>
                  <a:pt x="1920" y="6"/>
                </a:lnTo>
                <a:lnTo>
                  <a:pt x="1920" y="0"/>
                </a:lnTo>
                <a:close/>
                <a:moveTo>
                  <a:pt x="1966" y="0"/>
                </a:moveTo>
                <a:lnTo>
                  <a:pt x="1940" y="0"/>
                </a:lnTo>
                <a:lnTo>
                  <a:pt x="1940" y="6"/>
                </a:lnTo>
                <a:lnTo>
                  <a:pt x="1966" y="6"/>
                </a:lnTo>
                <a:lnTo>
                  <a:pt x="1966" y="0"/>
                </a:lnTo>
                <a:close/>
                <a:moveTo>
                  <a:pt x="2014" y="0"/>
                </a:moveTo>
                <a:lnTo>
                  <a:pt x="1986" y="0"/>
                </a:lnTo>
                <a:lnTo>
                  <a:pt x="1986" y="6"/>
                </a:lnTo>
                <a:lnTo>
                  <a:pt x="2014" y="6"/>
                </a:lnTo>
                <a:lnTo>
                  <a:pt x="2014" y="0"/>
                </a:lnTo>
                <a:close/>
                <a:moveTo>
                  <a:pt x="2060" y="0"/>
                </a:moveTo>
                <a:lnTo>
                  <a:pt x="2034" y="0"/>
                </a:lnTo>
                <a:lnTo>
                  <a:pt x="2034" y="6"/>
                </a:lnTo>
                <a:lnTo>
                  <a:pt x="2060" y="6"/>
                </a:lnTo>
                <a:lnTo>
                  <a:pt x="2060" y="0"/>
                </a:lnTo>
                <a:close/>
                <a:moveTo>
                  <a:pt x="2106" y="0"/>
                </a:moveTo>
                <a:lnTo>
                  <a:pt x="2080" y="0"/>
                </a:lnTo>
                <a:lnTo>
                  <a:pt x="2080" y="6"/>
                </a:lnTo>
                <a:lnTo>
                  <a:pt x="2106" y="6"/>
                </a:lnTo>
                <a:lnTo>
                  <a:pt x="2106" y="0"/>
                </a:lnTo>
                <a:close/>
                <a:moveTo>
                  <a:pt x="2152" y="0"/>
                </a:moveTo>
                <a:lnTo>
                  <a:pt x="2126" y="0"/>
                </a:lnTo>
                <a:lnTo>
                  <a:pt x="2126" y="6"/>
                </a:lnTo>
                <a:lnTo>
                  <a:pt x="2152" y="6"/>
                </a:lnTo>
                <a:lnTo>
                  <a:pt x="2152" y="0"/>
                </a:lnTo>
                <a:close/>
                <a:moveTo>
                  <a:pt x="2198" y="0"/>
                </a:moveTo>
                <a:lnTo>
                  <a:pt x="2172" y="0"/>
                </a:lnTo>
                <a:lnTo>
                  <a:pt x="2172" y="6"/>
                </a:lnTo>
                <a:lnTo>
                  <a:pt x="2198" y="6"/>
                </a:lnTo>
                <a:lnTo>
                  <a:pt x="2198" y="0"/>
                </a:lnTo>
                <a:close/>
                <a:moveTo>
                  <a:pt x="2246" y="0"/>
                </a:moveTo>
                <a:lnTo>
                  <a:pt x="2218" y="0"/>
                </a:lnTo>
                <a:lnTo>
                  <a:pt x="2218" y="6"/>
                </a:lnTo>
                <a:lnTo>
                  <a:pt x="2246" y="6"/>
                </a:lnTo>
                <a:lnTo>
                  <a:pt x="2246" y="0"/>
                </a:lnTo>
                <a:close/>
                <a:moveTo>
                  <a:pt x="2292" y="0"/>
                </a:moveTo>
                <a:lnTo>
                  <a:pt x="2264" y="0"/>
                </a:lnTo>
                <a:lnTo>
                  <a:pt x="2264" y="6"/>
                </a:lnTo>
                <a:lnTo>
                  <a:pt x="2292" y="6"/>
                </a:lnTo>
                <a:lnTo>
                  <a:pt x="2292" y="0"/>
                </a:lnTo>
                <a:close/>
                <a:moveTo>
                  <a:pt x="2338" y="0"/>
                </a:moveTo>
                <a:lnTo>
                  <a:pt x="2312" y="0"/>
                </a:lnTo>
                <a:lnTo>
                  <a:pt x="2312" y="6"/>
                </a:lnTo>
                <a:lnTo>
                  <a:pt x="2338" y="6"/>
                </a:lnTo>
                <a:lnTo>
                  <a:pt x="2338" y="0"/>
                </a:lnTo>
                <a:close/>
                <a:moveTo>
                  <a:pt x="2384" y="0"/>
                </a:moveTo>
                <a:lnTo>
                  <a:pt x="2358" y="0"/>
                </a:lnTo>
                <a:lnTo>
                  <a:pt x="2358" y="6"/>
                </a:lnTo>
                <a:lnTo>
                  <a:pt x="2384" y="6"/>
                </a:lnTo>
                <a:lnTo>
                  <a:pt x="2384" y="0"/>
                </a:lnTo>
                <a:close/>
                <a:moveTo>
                  <a:pt x="2430" y="0"/>
                </a:moveTo>
                <a:lnTo>
                  <a:pt x="2404" y="0"/>
                </a:lnTo>
                <a:lnTo>
                  <a:pt x="2404" y="6"/>
                </a:lnTo>
                <a:lnTo>
                  <a:pt x="2430" y="6"/>
                </a:lnTo>
                <a:lnTo>
                  <a:pt x="2430" y="0"/>
                </a:lnTo>
                <a:close/>
                <a:moveTo>
                  <a:pt x="2476" y="0"/>
                </a:moveTo>
                <a:lnTo>
                  <a:pt x="2450" y="0"/>
                </a:lnTo>
                <a:lnTo>
                  <a:pt x="2450" y="6"/>
                </a:lnTo>
                <a:lnTo>
                  <a:pt x="2476" y="6"/>
                </a:lnTo>
                <a:lnTo>
                  <a:pt x="2476" y="0"/>
                </a:lnTo>
                <a:close/>
                <a:moveTo>
                  <a:pt x="2524" y="0"/>
                </a:moveTo>
                <a:lnTo>
                  <a:pt x="2496" y="0"/>
                </a:lnTo>
                <a:lnTo>
                  <a:pt x="2496" y="6"/>
                </a:lnTo>
                <a:lnTo>
                  <a:pt x="2524" y="6"/>
                </a:lnTo>
                <a:lnTo>
                  <a:pt x="2524" y="0"/>
                </a:lnTo>
                <a:close/>
                <a:moveTo>
                  <a:pt x="2570" y="0"/>
                </a:moveTo>
                <a:lnTo>
                  <a:pt x="2544" y="0"/>
                </a:lnTo>
                <a:lnTo>
                  <a:pt x="2544" y="6"/>
                </a:lnTo>
                <a:lnTo>
                  <a:pt x="2570" y="6"/>
                </a:lnTo>
                <a:lnTo>
                  <a:pt x="2570" y="0"/>
                </a:lnTo>
                <a:close/>
                <a:moveTo>
                  <a:pt x="2616" y="0"/>
                </a:moveTo>
                <a:lnTo>
                  <a:pt x="2590" y="0"/>
                </a:lnTo>
                <a:lnTo>
                  <a:pt x="2590" y="6"/>
                </a:lnTo>
                <a:lnTo>
                  <a:pt x="2616" y="6"/>
                </a:lnTo>
                <a:lnTo>
                  <a:pt x="2616" y="0"/>
                </a:lnTo>
                <a:close/>
                <a:moveTo>
                  <a:pt x="2662" y="0"/>
                </a:moveTo>
                <a:lnTo>
                  <a:pt x="2636" y="0"/>
                </a:lnTo>
                <a:lnTo>
                  <a:pt x="2636" y="6"/>
                </a:lnTo>
                <a:lnTo>
                  <a:pt x="2662" y="6"/>
                </a:lnTo>
                <a:lnTo>
                  <a:pt x="2662" y="0"/>
                </a:lnTo>
                <a:close/>
                <a:moveTo>
                  <a:pt x="2708" y="0"/>
                </a:moveTo>
                <a:lnTo>
                  <a:pt x="2682" y="0"/>
                </a:lnTo>
                <a:lnTo>
                  <a:pt x="2682" y="6"/>
                </a:lnTo>
                <a:lnTo>
                  <a:pt x="2708" y="6"/>
                </a:lnTo>
                <a:lnTo>
                  <a:pt x="2708" y="0"/>
                </a:lnTo>
                <a:close/>
                <a:moveTo>
                  <a:pt x="2754" y="0"/>
                </a:moveTo>
                <a:lnTo>
                  <a:pt x="2728" y="0"/>
                </a:lnTo>
                <a:lnTo>
                  <a:pt x="2728" y="6"/>
                </a:lnTo>
                <a:lnTo>
                  <a:pt x="2754" y="6"/>
                </a:lnTo>
                <a:lnTo>
                  <a:pt x="2754" y="0"/>
                </a:lnTo>
                <a:close/>
                <a:moveTo>
                  <a:pt x="2802" y="0"/>
                </a:moveTo>
                <a:lnTo>
                  <a:pt x="2774" y="0"/>
                </a:lnTo>
                <a:lnTo>
                  <a:pt x="2774" y="6"/>
                </a:lnTo>
                <a:lnTo>
                  <a:pt x="2802" y="6"/>
                </a:lnTo>
                <a:lnTo>
                  <a:pt x="2802" y="0"/>
                </a:lnTo>
                <a:close/>
                <a:moveTo>
                  <a:pt x="2848" y="0"/>
                </a:moveTo>
                <a:lnTo>
                  <a:pt x="2822" y="0"/>
                </a:lnTo>
                <a:lnTo>
                  <a:pt x="2822" y="6"/>
                </a:lnTo>
                <a:lnTo>
                  <a:pt x="2848" y="6"/>
                </a:lnTo>
                <a:lnTo>
                  <a:pt x="2848" y="0"/>
                </a:lnTo>
                <a:close/>
                <a:moveTo>
                  <a:pt x="2894" y="0"/>
                </a:moveTo>
                <a:lnTo>
                  <a:pt x="2868" y="0"/>
                </a:lnTo>
                <a:lnTo>
                  <a:pt x="2868" y="6"/>
                </a:lnTo>
                <a:lnTo>
                  <a:pt x="2894" y="6"/>
                </a:lnTo>
                <a:lnTo>
                  <a:pt x="2894" y="0"/>
                </a:lnTo>
                <a:close/>
                <a:moveTo>
                  <a:pt x="2940" y="0"/>
                </a:moveTo>
                <a:lnTo>
                  <a:pt x="2914" y="0"/>
                </a:lnTo>
                <a:lnTo>
                  <a:pt x="2914" y="6"/>
                </a:lnTo>
                <a:lnTo>
                  <a:pt x="2940" y="6"/>
                </a:lnTo>
                <a:lnTo>
                  <a:pt x="2940" y="0"/>
                </a:lnTo>
                <a:close/>
                <a:moveTo>
                  <a:pt x="2986" y="0"/>
                </a:moveTo>
                <a:lnTo>
                  <a:pt x="2960" y="0"/>
                </a:lnTo>
                <a:lnTo>
                  <a:pt x="2960" y="6"/>
                </a:lnTo>
                <a:lnTo>
                  <a:pt x="2986" y="6"/>
                </a:lnTo>
                <a:lnTo>
                  <a:pt x="2986" y="0"/>
                </a:lnTo>
                <a:close/>
                <a:moveTo>
                  <a:pt x="3034" y="0"/>
                </a:moveTo>
                <a:lnTo>
                  <a:pt x="3006" y="0"/>
                </a:lnTo>
                <a:lnTo>
                  <a:pt x="3006" y="6"/>
                </a:lnTo>
                <a:lnTo>
                  <a:pt x="3034" y="6"/>
                </a:lnTo>
                <a:lnTo>
                  <a:pt x="3034" y="0"/>
                </a:lnTo>
                <a:close/>
                <a:moveTo>
                  <a:pt x="3080" y="0"/>
                </a:moveTo>
                <a:lnTo>
                  <a:pt x="3052" y="0"/>
                </a:lnTo>
                <a:lnTo>
                  <a:pt x="3052" y="6"/>
                </a:lnTo>
                <a:lnTo>
                  <a:pt x="3080" y="6"/>
                </a:lnTo>
                <a:lnTo>
                  <a:pt x="3080" y="0"/>
                </a:lnTo>
                <a:close/>
                <a:moveTo>
                  <a:pt x="3126" y="0"/>
                </a:moveTo>
                <a:lnTo>
                  <a:pt x="3100" y="0"/>
                </a:lnTo>
                <a:lnTo>
                  <a:pt x="3100" y="6"/>
                </a:lnTo>
                <a:lnTo>
                  <a:pt x="3126" y="6"/>
                </a:lnTo>
                <a:lnTo>
                  <a:pt x="3126" y="0"/>
                </a:lnTo>
                <a:close/>
                <a:moveTo>
                  <a:pt x="3172" y="0"/>
                </a:moveTo>
                <a:lnTo>
                  <a:pt x="3146" y="0"/>
                </a:lnTo>
                <a:lnTo>
                  <a:pt x="3146" y="6"/>
                </a:lnTo>
                <a:lnTo>
                  <a:pt x="3172" y="6"/>
                </a:lnTo>
                <a:lnTo>
                  <a:pt x="3172" y="0"/>
                </a:lnTo>
                <a:close/>
                <a:moveTo>
                  <a:pt x="3218" y="0"/>
                </a:moveTo>
                <a:lnTo>
                  <a:pt x="3192" y="0"/>
                </a:lnTo>
                <a:lnTo>
                  <a:pt x="3192" y="6"/>
                </a:lnTo>
                <a:lnTo>
                  <a:pt x="3218" y="6"/>
                </a:lnTo>
                <a:lnTo>
                  <a:pt x="3218" y="0"/>
                </a:lnTo>
                <a:close/>
                <a:moveTo>
                  <a:pt x="3264" y="0"/>
                </a:moveTo>
                <a:lnTo>
                  <a:pt x="3238" y="0"/>
                </a:lnTo>
                <a:lnTo>
                  <a:pt x="3238" y="6"/>
                </a:lnTo>
                <a:lnTo>
                  <a:pt x="3264" y="6"/>
                </a:lnTo>
                <a:lnTo>
                  <a:pt x="3264" y="0"/>
                </a:lnTo>
                <a:close/>
                <a:moveTo>
                  <a:pt x="3312" y="0"/>
                </a:moveTo>
                <a:lnTo>
                  <a:pt x="3284" y="0"/>
                </a:lnTo>
                <a:lnTo>
                  <a:pt x="3284" y="6"/>
                </a:lnTo>
                <a:lnTo>
                  <a:pt x="3312" y="6"/>
                </a:lnTo>
                <a:lnTo>
                  <a:pt x="3312" y="0"/>
                </a:lnTo>
                <a:close/>
                <a:moveTo>
                  <a:pt x="3358" y="0"/>
                </a:moveTo>
                <a:lnTo>
                  <a:pt x="3332" y="0"/>
                </a:lnTo>
                <a:lnTo>
                  <a:pt x="3332" y="6"/>
                </a:lnTo>
                <a:lnTo>
                  <a:pt x="3358" y="6"/>
                </a:lnTo>
                <a:lnTo>
                  <a:pt x="3358" y="0"/>
                </a:lnTo>
                <a:close/>
                <a:moveTo>
                  <a:pt x="3404" y="0"/>
                </a:moveTo>
                <a:lnTo>
                  <a:pt x="3378" y="0"/>
                </a:lnTo>
                <a:lnTo>
                  <a:pt x="3378" y="6"/>
                </a:lnTo>
                <a:lnTo>
                  <a:pt x="3404" y="6"/>
                </a:lnTo>
                <a:lnTo>
                  <a:pt x="3404" y="0"/>
                </a:lnTo>
                <a:close/>
                <a:moveTo>
                  <a:pt x="3450" y="0"/>
                </a:moveTo>
                <a:lnTo>
                  <a:pt x="3424" y="0"/>
                </a:lnTo>
                <a:lnTo>
                  <a:pt x="3424" y="6"/>
                </a:lnTo>
                <a:lnTo>
                  <a:pt x="3450" y="6"/>
                </a:lnTo>
                <a:lnTo>
                  <a:pt x="3450" y="0"/>
                </a:lnTo>
                <a:close/>
                <a:moveTo>
                  <a:pt x="3496" y="0"/>
                </a:moveTo>
                <a:lnTo>
                  <a:pt x="3470" y="0"/>
                </a:lnTo>
                <a:lnTo>
                  <a:pt x="3470" y="6"/>
                </a:lnTo>
                <a:lnTo>
                  <a:pt x="3496" y="6"/>
                </a:lnTo>
                <a:lnTo>
                  <a:pt x="3496" y="0"/>
                </a:lnTo>
                <a:close/>
                <a:moveTo>
                  <a:pt x="3542" y="0"/>
                </a:moveTo>
                <a:lnTo>
                  <a:pt x="3516" y="0"/>
                </a:lnTo>
                <a:lnTo>
                  <a:pt x="3516" y="6"/>
                </a:lnTo>
                <a:lnTo>
                  <a:pt x="3542" y="6"/>
                </a:lnTo>
                <a:lnTo>
                  <a:pt x="3542" y="0"/>
                </a:lnTo>
                <a:close/>
                <a:moveTo>
                  <a:pt x="3590" y="0"/>
                </a:moveTo>
                <a:lnTo>
                  <a:pt x="3562" y="0"/>
                </a:lnTo>
                <a:lnTo>
                  <a:pt x="3562" y="6"/>
                </a:lnTo>
                <a:lnTo>
                  <a:pt x="3590" y="6"/>
                </a:lnTo>
                <a:lnTo>
                  <a:pt x="3590" y="0"/>
                </a:lnTo>
                <a:close/>
                <a:moveTo>
                  <a:pt x="3636" y="0"/>
                </a:moveTo>
                <a:lnTo>
                  <a:pt x="3610" y="0"/>
                </a:lnTo>
                <a:lnTo>
                  <a:pt x="3610" y="6"/>
                </a:lnTo>
                <a:lnTo>
                  <a:pt x="3636" y="6"/>
                </a:lnTo>
                <a:lnTo>
                  <a:pt x="3636" y="0"/>
                </a:lnTo>
                <a:close/>
                <a:moveTo>
                  <a:pt x="3682" y="0"/>
                </a:moveTo>
                <a:lnTo>
                  <a:pt x="3656" y="0"/>
                </a:lnTo>
                <a:lnTo>
                  <a:pt x="3656" y="6"/>
                </a:lnTo>
                <a:lnTo>
                  <a:pt x="3682" y="6"/>
                </a:lnTo>
                <a:lnTo>
                  <a:pt x="3682" y="0"/>
                </a:lnTo>
                <a:close/>
                <a:moveTo>
                  <a:pt x="3728" y="0"/>
                </a:moveTo>
                <a:lnTo>
                  <a:pt x="3702" y="0"/>
                </a:lnTo>
                <a:lnTo>
                  <a:pt x="3702" y="6"/>
                </a:lnTo>
                <a:lnTo>
                  <a:pt x="3728" y="6"/>
                </a:lnTo>
                <a:lnTo>
                  <a:pt x="3728" y="0"/>
                </a:lnTo>
                <a:close/>
                <a:moveTo>
                  <a:pt x="3774" y="0"/>
                </a:moveTo>
                <a:lnTo>
                  <a:pt x="3748" y="0"/>
                </a:lnTo>
                <a:lnTo>
                  <a:pt x="3748" y="6"/>
                </a:lnTo>
                <a:lnTo>
                  <a:pt x="3774" y="6"/>
                </a:lnTo>
                <a:lnTo>
                  <a:pt x="3774" y="0"/>
                </a:lnTo>
                <a:close/>
                <a:moveTo>
                  <a:pt x="3814" y="14"/>
                </a:moveTo>
                <a:lnTo>
                  <a:pt x="3814" y="0"/>
                </a:lnTo>
                <a:lnTo>
                  <a:pt x="3794" y="0"/>
                </a:lnTo>
                <a:lnTo>
                  <a:pt x="3794" y="6"/>
                </a:lnTo>
                <a:lnTo>
                  <a:pt x="3806" y="6"/>
                </a:lnTo>
                <a:lnTo>
                  <a:pt x="3806" y="14"/>
                </a:lnTo>
                <a:lnTo>
                  <a:pt x="3814" y="14"/>
                </a:lnTo>
                <a:lnTo>
                  <a:pt x="3814" y="14"/>
                </a:lnTo>
                <a:close/>
                <a:moveTo>
                  <a:pt x="3814" y="60"/>
                </a:moveTo>
                <a:lnTo>
                  <a:pt x="3814" y="34"/>
                </a:lnTo>
                <a:lnTo>
                  <a:pt x="3806" y="34"/>
                </a:lnTo>
                <a:lnTo>
                  <a:pt x="3806" y="60"/>
                </a:lnTo>
                <a:lnTo>
                  <a:pt x="3814" y="60"/>
                </a:lnTo>
                <a:close/>
                <a:moveTo>
                  <a:pt x="3814" y="106"/>
                </a:moveTo>
                <a:lnTo>
                  <a:pt x="3814" y="80"/>
                </a:lnTo>
                <a:lnTo>
                  <a:pt x="3806" y="80"/>
                </a:lnTo>
                <a:lnTo>
                  <a:pt x="3806" y="106"/>
                </a:lnTo>
                <a:lnTo>
                  <a:pt x="3814" y="106"/>
                </a:lnTo>
                <a:close/>
                <a:moveTo>
                  <a:pt x="3814" y="152"/>
                </a:moveTo>
                <a:lnTo>
                  <a:pt x="3814" y="126"/>
                </a:lnTo>
                <a:lnTo>
                  <a:pt x="3806" y="126"/>
                </a:lnTo>
                <a:lnTo>
                  <a:pt x="3806" y="152"/>
                </a:lnTo>
                <a:lnTo>
                  <a:pt x="3814" y="152"/>
                </a:lnTo>
                <a:close/>
                <a:moveTo>
                  <a:pt x="3814" y="198"/>
                </a:moveTo>
                <a:lnTo>
                  <a:pt x="3814" y="172"/>
                </a:lnTo>
                <a:lnTo>
                  <a:pt x="3806" y="172"/>
                </a:lnTo>
                <a:lnTo>
                  <a:pt x="3806" y="198"/>
                </a:lnTo>
                <a:lnTo>
                  <a:pt x="3814" y="198"/>
                </a:lnTo>
                <a:close/>
                <a:moveTo>
                  <a:pt x="3814" y="244"/>
                </a:moveTo>
                <a:lnTo>
                  <a:pt x="3814" y="218"/>
                </a:lnTo>
                <a:lnTo>
                  <a:pt x="3806" y="218"/>
                </a:lnTo>
                <a:lnTo>
                  <a:pt x="3806" y="244"/>
                </a:lnTo>
                <a:lnTo>
                  <a:pt x="3814" y="244"/>
                </a:lnTo>
                <a:close/>
                <a:moveTo>
                  <a:pt x="3814" y="292"/>
                </a:moveTo>
                <a:lnTo>
                  <a:pt x="3814" y="264"/>
                </a:lnTo>
                <a:lnTo>
                  <a:pt x="3806" y="264"/>
                </a:lnTo>
                <a:lnTo>
                  <a:pt x="3806" y="292"/>
                </a:lnTo>
                <a:lnTo>
                  <a:pt x="3814" y="292"/>
                </a:lnTo>
                <a:close/>
                <a:moveTo>
                  <a:pt x="3814" y="338"/>
                </a:moveTo>
                <a:lnTo>
                  <a:pt x="3814" y="312"/>
                </a:lnTo>
                <a:lnTo>
                  <a:pt x="3806" y="312"/>
                </a:lnTo>
                <a:lnTo>
                  <a:pt x="3806" y="338"/>
                </a:lnTo>
                <a:lnTo>
                  <a:pt x="3814" y="338"/>
                </a:lnTo>
                <a:close/>
                <a:moveTo>
                  <a:pt x="3814" y="384"/>
                </a:moveTo>
                <a:lnTo>
                  <a:pt x="3814" y="358"/>
                </a:lnTo>
                <a:lnTo>
                  <a:pt x="3806" y="358"/>
                </a:lnTo>
                <a:lnTo>
                  <a:pt x="3806" y="384"/>
                </a:lnTo>
                <a:lnTo>
                  <a:pt x="3814" y="384"/>
                </a:lnTo>
                <a:close/>
                <a:moveTo>
                  <a:pt x="3814" y="430"/>
                </a:moveTo>
                <a:lnTo>
                  <a:pt x="3814" y="404"/>
                </a:lnTo>
                <a:lnTo>
                  <a:pt x="3806" y="404"/>
                </a:lnTo>
                <a:lnTo>
                  <a:pt x="3806" y="430"/>
                </a:lnTo>
                <a:lnTo>
                  <a:pt x="3814" y="430"/>
                </a:lnTo>
                <a:close/>
                <a:moveTo>
                  <a:pt x="3814" y="476"/>
                </a:moveTo>
                <a:lnTo>
                  <a:pt x="3814" y="450"/>
                </a:lnTo>
                <a:lnTo>
                  <a:pt x="3806" y="450"/>
                </a:lnTo>
                <a:lnTo>
                  <a:pt x="3806" y="476"/>
                </a:lnTo>
                <a:lnTo>
                  <a:pt x="3814" y="476"/>
                </a:lnTo>
                <a:close/>
                <a:moveTo>
                  <a:pt x="3814" y="524"/>
                </a:moveTo>
                <a:lnTo>
                  <a:pt x="3814" y="496"/>
                </a:lnTo>
                <a:lnTo>
                  <a:pt x="3806" y="496"/>
                </a:lnTo>
                <a:lnTo>
                  <a:pt x="3806" y="524"/>
                </a:lnTo>
                <a:lnTo>
                  <a:pt x="3814" y="524"/>
                </a:lnTo>
                <a:close/>
                <a:moveTo>
                  <a:pt x="3814" y="570"/>
                </a:moveTo>
                <a:lnTo>
                  <a:pt x="3814" y="542"/>
                </a:lnTo>
                <a:lnTo>
                  <a:pt x="3806" y="542"/>
                </a:lnTo>
                <a:lnTo>
                  <a:pt x="3806" y="570"/>
                </a:lnTo>
                <a:lnTo>
                  <a:pt x="3814" y="570"/>
                </a:lnTo>
                <a:close/>
                <a:moveTo>
                  <a:pt x="3814" y="616"/>
                </a:moveTo>
                <a:lnTo>
                  <a:pt x="3814" y="590"/>
                </a:lnTo>
                <a:lnTo>
                  <a:pt x="3806" y="590"/>
                </a:lnTo>
                <a:lnTo>
                  <a:pt x="3806" y="616"/>
                </a:lnTo>
                <a:lnTo>
                  <a:pt x="3814" y="616"/>
                </a:lnTo>
                <a:close/>
                <a:moveTo>
                  <a:pt x="3814" y="662"/>
                </a:moveTo>
                <a:lnTo>
                  <a:pt x="3814" y="636"/>
                </a:lnTo>
                <a:lnTo>
                  <a:pt x="3806" y="636"/>
                </a:lnTo>
                <a:lnTo>
                  <a:pt x="3806" y="662"/>
                </a:lnTo>
                <a:lnTo>
                  <a:pt x="3814" y="662"/>
                </a:lnTo>
                <a:close/>
                <a:moveTo>
                  <a:pt x="3814" y="708"/>
                </a:moveTo>
                <a:lnTo>
                  <a:pt x="3814" y="682"/>
                </a:lnTo>
                <a:lnTo>
                  <a:pt x="3806" y="682"/>
                </a:lnTo>
                <a:lnTo>
                  <a:pt x="3806" y="708"/>
                </a:lnTo>
                <a:lnTo>
                  <a:pt x="3814" y="708"/>
                </a:lnTo>
                <a:close/>
                <a:moveTo>
                  <a:pt x="3814" y="754"/>
                </a:moveTo>
                <a:lnTo>
                  <a:pt x="3814" y="728"/>
                </a:lnTo>
                <a:lnTo>
                  <a:pt x="3806" y="728"/>
                </a:lnTo>
                <a:lnTo>
                  <a:pt x="3806" y="754"/>
                </a:lnTo>
                <a:lnTo>
                  <a:pt x="3814" y="754"/>
                </a:lnTo>
                <a:close/>
                <a:moveTo>
                  <a:pt x="3814" y="802"/>
                </a:moveTo>
                <a:lnTo>
                  <a:pt x="3814" y="774"/>
                </a:lnTo>
                <a:lnTo>
                  <a:pt x="3806" y="774"/>
                </a:lnTo>
                <a:lnTo>
                  <a:pt x="3806" y="802"/>
                </a:lnTo>
                <a:lnTo>
                  <a:pt x="3814" y="802"/>
                </a:lnTo>
                <a:close/>
                <a:moveTo>
                  <a:pt x="3814" y="848"/>
                </a:moveTo>
                <a:lnTo>
                  <a:pt x="3814" y="820"/>
                </a:lnTo>
                <a:lnTo>
                  <a:pt x="3806" y="820"/>
                </a:lnTo>
                <a:lnTo>
                  <a:pt x="3806" y="848"/>
                </a:lnTo>
                <a:lnTo>
                  <a:pt x="3814" y="848"/>
                </a:lnTo>
                <a:close/>
                <a:moveTo>
                  <a:pt x="3814" y="894"/>
                </a:moveTo>
                <a:lnTo>
                  <a:pt x="3814" y="868"/>
                </a:lnTo>
                <a:lnTo>
                  <a:pt x="3806" y="868"/>
                </a:lnTo>
                <a:lnTo>
                  <a:pt x="3806" y="894"/>
                </a:lnTo>
                <a:lnTo>
                  <a:pt x="3814" y="894"/>
                </a:lnTo>
                <a:close/>
                <a:moveTo>
                  <a:pt x="3814" y="940"/>
                </a:moveTo>
                <a:lnTo>
                  <a:pt x="3814" y="914"/>
                </a:lnTo>
                <a:lnTo>
                  <a:pt x="3806" y="914"/>
                </a:lnTo>
                <a:lnTo>
                  <a:pt x="3806" y="940"/>
                </a:lnTo>
                <a:lnTo>
                  <a:pt x="3814" y="940"/>
                </a:lnTo>
                <a:close/>
                <a:moveTo>
                  <a:pt x="3814" y="986"/>
                </a:moveTo>
                <a:lnTo>
                  <a:pt x="3814" y="960"/>
                </a:lnTo>
                <a:lnTo>
                  <a:pt x="3806" y="960"/>
                </a:lnTo>
                <a:lnTo>
                  <a:pt x="3806" y="986"/>
                </a:lnTo>
                <a:lnTo>
                  <a:pt x="3814" y="986"/>
                </a:lnTo>
                <a:close/>
                <a:moveTo>
                  <a:pt x="3814" y="1032"/>
                </a:moveTo>
                <a:lnTo>
                  <a:pt x="3814" y="1006"/>
                </a:lnTo>
                <a:lnTo>
                  <a:pt x="3806" y="1006"/>
                </a:lnTo>
                <a:lnTo>
                  <a:pt x="3806" y="1032"/>
                </a:lnTo>
                <a:lnTo>
                  <a:pt x="3814" y="1032"/>
                </a:lnTo>
                <a:close/>
                <a:moveTo>
                  <a:pt x="3814" y="1080"/>
                </a:moveTo>
                <a:lnTo>
                  <a:pt x="3814" y="1052"/>
                </a:lnTo>
                <a:lnTo>
                  <a:pt x="3806" y="1052"/>
                </a:lnTo>
                <a:lnTo>
                  <a:pt x="3806" y="1080"/>
                </a:lnTo>
                <a:lnTo>
                  <a:pt x="3814" y="1080"/>
                </a:lnTo>
                <a:close/>
                <a:moveTo>
                  <a:pt x="3814" y="1126"/>
                </a:moveTo>
                <a:lnTo>
                  <a:pt x="3814" y="1100"/>
                </a:lnTo>
                <a:lnTo>
                  <a:pt x="3806" y="1100"/>
                </a:lnTo>
                <a:lnTo>
                  <a:pt x="3806" y="1126"/>
                </a:lnTo>
                <a:lnTo>
                  <a:pt x="3814" y="1126"/>
                </a:lnTo>
                <a:close/>
                <a:moveTo>
                  <a:pt x="3814" y="1172"/>
                </a:moveTo>
                <a:lnTo>
                  <a:pt x="3814" y="1146"/>
                </a:lnTo>
                <a:lnTo>
                  <a:pt x="3806" y="1146"/>
                </a:lnTo>
                <a:lnTo>
                  <a:pt x="3806" y="1172"/>
                </a:lnTo>
                <a:lnTo>
                  <a:pt x="3814" y="1172"/>
                </a:lnTo>
                <a:close/>
                <a:moveTo>
                  <a:pt x="3814" y="1218"/>
                </a:moveTo>
                <a:lnTo>
                  <a:pt x="3814" y="1192"/>
                </a:lnTo>
                <a:lnTo>
                  <a:pt x="3806" y="1192"/>
                </a:lnTo>
                <a:lnTo>
                  <a:pt x="3806" y="1218"/>
                </a:lnTo>
                <a:lnTo>
                  <a:pt x="3814" y="1218"/>
                </a:lnTo>
                <a:close/>
                <a:moveTo>
                  <a:pt x="3814" y="1264"/>
                </a:moveTo>
                <a:lnTo>
                  <a:pt x="3814" y="1238"/>
                </a:lnTo>
                <a:lnTo>
                  <a:pt x="3806" y="1238"/>
                </a:lnTo>
                <a:lnTo>
                  <a:pt x="3806" y="1264"/>
                </a:lnTo>
                <a:lnTo>
                  <a:pt x="3814" y="1264"/>
                </a:lnTo>
                <a:close/>
                <a:moveTo>
                  <a:pt x="3814" y="1310"/>
                </a:moveTo>
                <a:lnTo>
                  <a:pt x="3814" y="1284"/>
                </a:lnTo>
                <a:lnTo>
                  <a:pt x="3806" y="1284"/>
                </a:lnTo>
                <a:lnTo>
                  <a:pt x="3806" y="1310"/>
                </a:lnTo>
                <a:lnTo>
                  <a:pt x="3814" y="1310"/>
                </a:lnTo>
                <a:close/>
                <a:moveTo>
                  <a:pt x="3814" y="1358"/>
                </a:moveTo>
                <a:lnTo>
                  <a:pt x="3814" y="1330"/>
                </a:lnTo>
                <a:lnTo>
                  <a:pt x="3806" y="1330"/>
                </a:lnTo>
                <a:lnTo>
                  <a:pt x="3806" y="1358"/>
                </a:lnTo>
                <a:lnTo>
                  <a:pt x="3814" y="1358"/>
                </a:lnTo>
                <a:close/>
                <a:moveTo>
                  <a:pt x="3814" y="1404"/>
                </a:moveTo>
                <a:lnTo>
                  <a:pt x="3814" y="1378"/>
                </a:lnTo>
                <a:lnTo>
                  <a:pt x="3806" y="1378"/>
                </a:lnTo>
                <a:lnTo>
                  <a:pt x="3806" y="1404"/>
                </a:lnTo>
                <a:lnTo>
                  <a:pt x="3814" y="1404"/>
                </a:lnTo>
                <a:close/>
                <a:moveTo>
                  <a:pt x="3814" y="1450"/>
                </a:moveTo>
                <a:lnTo>
                  <a:pt x="3814" y="1424"/>
                </a:lnTo>
                <a:lnTo>
                  <a:pt x="3806" y="1424"/>
                </a:lnTo>
                <a:lnTo>
                  <a:pt x="3806" y="1450"/>
                </a:lnTo>
                <a:lnTo>
                  <a:pt x="3814" y="1450"/>
                </a:lnTo>
                <a:close/>
                <a:moveTo>
                  <a:pt x="3814" y="1496"/>
                </a:moveTo>
                <a:lnTo>
                  <a:pt x="3814" y="1470"/>
                </a:lnTo>
                <a:lnTo>
                  <a:pt x="3806" y="1470"/>
                </a:lnTo>
                <a:lnTo>
                  <a:pt x="3806" y="1496"/>
                </a:lnTo>
                <a:lnTo>
                  <a:pt x="3814" y="1496"/>
                </a:lnTo>
                <a:close/>
                <a:moveTo>
                  <a:pt x="3814" y="1542"/>
                </a:moveTo>
                <a:lnTo>
                  <a:pt x="3814" y="1516"/>
                </a:lnTo>
                <a:lnTo>
                  <a:pt x="3806" y="1516"/>
                </a:lnTo>
                <a:lnTo>
                  <a:pt x="3806" y="1542"/>
                </a:lnTo>
                <a:lnTo>
                  <a:pt x="3814" y="1542"/>
                </a:lnTo>
                <a:close/>
                <a:moveTo>
                  <a:pt x="3814" y="1590"/>
                </a:moveTo>
                <a:lnTo>
                  <a:pt x="3814" y="1562"/>
                </a:lnTo>
                <a:lnTo>
                  <a:pt x="3806" y="1562"/>
                </a:lnTo>
                <a:lnTo>
                  <a:pt x="3806" y="1590"/>
                </a:lnTo>
                <a:lnTo>
                  <a:pt x="3814" y="1590"/>
                </a:lnTo>
                <a:close/>
                <a:moveTo>
                  <a:pt x="3814" y="1636"/>
                </a:moveTo>
                <a:lnTo>
                  <a:pt x="3814" y="1608"/>
                </a:lnTo>
                <a:lnTo>
                  <a:pt x="3806" y="1608"/>
                </a:lnTo>
                <a:lnTo>
                  <a:pt x="3806" y="1636"/>
                </a:lnTo>
                <a:lnTo>
                  <a:pt x="3814" y="1636"/>
                </a:lnTo>
                <a:close/>
                <a:moveTo>
                  <a:pt x="3814" y="1682"/>
                </a:moveTo>
                <a:lnTo>
                  <a:pt x="3814" y="1656"/>
                </a:lnTo>
                <a:lnTo>
                  <a:pt x="3806" y="1656"/>
                </a:lnTo>
                <a:lnTo>
                  <a:pt x="3806" y="1682"/>
                </a:lnTo>
                <a:lnTo>
                  <a:pt x="3814" y="1682"/>
                </a:lnTo>
                <a:close/>
                <a:moveTo>
                  <a:pt x="3814" y="1728"/>
                </a:moveTo>
                <a:lnTo>
                  <a:pt x="3814" y="1702"/>
                </a:lnTo>
                <a:lnTo>
                  <a:pt x="3806" y="1702"/>
                </a:lnTo>
                <a:lnTo>
                  <a:pt x="3806" y="1728"/>
                </a:lnTo>
                <a:lnTo>
                  <a:pt x="3814" y="1728"/>
                </a:lnTo>
                <a:close/>
                <a:moveTo>
                  <a:pt x="3814" y="1774"/>
                </a:moveTo>
                <a:lnTo>
                  <a:pt x="3814" y="1748"/>
                </a:lnTo>
                <a:lnTo>
                  <a:pt x="3806" y="1748"/>
                </a:lnTo>
                <a:lnTo>
                  <a:pt x="3806" y="1774"/>
                </a:lnTo>
                <a:lnTo>
                  <a:pt x="3814" y="1774"/>
                </a:lnTo>
                <a:close/>
                <a:moveTo>
                  <a:pt x="3814" y="1820"/>
                </a:moveTo>
                <a:lnTo>
                  <a:pt x="3814" y="1794"/>
                </a:lnTo>
                <a:lnTo>
                  <a:pt x="3806" y="1794"/>
                </a:lnTo>
                <a:lnTo>
                  <a:pt x="3806" y="1820"/>
                </a:lnTo>
                <a:lnTo>
                  <a:pt x="3814" y="1820"/>
                </a:lnTo>
                <a:close/>
                <a:moveTo>
                  <a:pt x="3804" y="1864"/>
                </a:moveTo>
                <a:lnTo>
                  <a:pt x="3810" y="1864"/>
                </a:lnTo>
                <a:lnTo>
                  <a:pt x="3814" y="1864"/>
                </a:lnTo>
                <a:lnTo>
                  <a:pt x="3814" y="1840"/>
                </a:lnTo>
                <a:lnTo>
                  <a:pt x="3806" y="1840"/>
                </a:lnTo>
                <a:lnTo>
                  <a:pt x="3806" y="1858"/>
                </a:lnTo>
                <a:lnTo>
                  <a:pt x="3804" y="1858"/>
                </a:lnTo>
                <a:lnTo>
                  <a:pt x="3804" y="1864"/>
                </a:lnTo>
                <a:lnTo>
                  <a:pt x="3804" y="1864"/>
                </a:lnTo>
                <a:close/>
                <a:moveTo>
                  <a:pt x="3758" y="1864"/>
                </a:moveTo>
                <a:lnTo>
                  <a:pt x="3784" y="1864"/>
                </a:lnTo>
                <a:lnTo>
                  <a:pt x="3784" y="1858"/>
                </a:lnTo>
                <a:lnTo>
                  <a:pt x="3758" y="1858"/>
                </a:lnTo>
                <a:lnTo>
                  <a:pt x="3758" y="1864"/>
                </a:lnTo>
                <a:close/>
                <a:moveTo>
                  <a:pt x="3710" y="1864"/>
                </a:moveTo>
                <a:lnTo>
                  <a:pt x="3738" y="1864"/>
                </a:lnTo>
                <a:lnTo>
                  <a:pt x="3738" y="1858"/>
                </a:lnTo>
                <a:lnTo>
                  <a:pt x="3710" y="1858"/>
                </a:lnTo>
                <a:lnTo>
                  <a:pt x="3710" y="1864"/>
                </a:lnTo>
                <a:close/>
                <a:moveTo>
                  <a:pt x="3664" y="1864"/>
                </a:moveTo>
                <a:lnTo>
                  <a:pt x="3692" y="1864"/>
                </a:lnTo>
                <a:lnTo>
                  <a:pt x="3692" y="1858"/>
                </a:lnTo>
                <a:lnTo>
                  <a:pt x="3664" y="1858"/>
                </a:lnTo>
                <a:lnTo>
                  <a:pt x="3664" y="1864"/>
                </a:lnTo>
                <a:close/>
                <a:moveTo>
                  <a:pt x="3618" y="1864"/>
                </a:moveTo>
                <a:lnTo>
                  <a:pt x="3644" y="1864"/>
                </a:lnTo>
                <a:lnTo>
                  <a:pt x="3644" y="1858"/>
                </a:lnTo>
                <a:lnTo>
                  <a:pt x="3618" y="1858"/>
                </a:lnTo>
                <a:lnTo>
                  <a:pt x="3618" y="1864"/>
                </a:lnTo>
                <a:close/>
                <a:moveTo>
                  <a:pt x="3572" y="1864"/>
                </a:moveTo>
                <a:lnTo>
                  <a:pt x="3598" y="1864"/>
                </a:lnTo>
                <a:lnTo>
                  <a:pt x="3598" y="1858"/>
                </a:lnTo>
                <a:lnTo>
                  <a:pt x="3572" y="1858"/>
                </a:lnTo>
                <a:lnTo>
                  <a:pt x="3572" y="1864"/>
                </a:lnTo>
                <a:close/>
                <a:moveTo>
                  <a:pt x="3526" y="1864"/>
                </a:moveTo>
                <a:lnTo>
                  <a:pt x="3552" y="1864"/>
                </a:lnTo>
                <a:lnTo>
                  <a:pt x="3552" y="1858"/>
                </a:lnTo>
                <a:lnTo>
                  <a:pt x="3526" y="1858"/>
                </a:lnTo>
                <a:lnTo>
                  <a:pt x="3526" y="1864"/>
                </a:lnTo>
                <a:close/>
                <a:moveTo>
                  <a:pt x="3480" y="1864"/>
                </a:moveTo>
                <a:lnTo>
                  <a:pt x="3506" y="1864"/>
                </a:lnTo>
                <a:lnTo>
                  <a:pt x="3506" y="1858"/>
                </a:lnTo>
                <a:lnTo>
                  <a:pt x="3480" y="1858"/>
                </a:lnTo>
                <a:lnTo>
                  <a:pt x="3480" y="1864"/>
                </a:lnTo>
                <a:close/>
                <a:moveTo>
                  <a:pt x="3432" y="1864"/>
                </a:moveTo>
                <a:lnTo>
                  <a:pt x="3460" y="1864"/>
                </a:lnTo>
                <a:lnTo>
                  <a:pt x="3460" y="1858"/>
                </a:lnTo>
                <a:lnTo>
                  <a:pt x="3432" y="1858"/>
                </a:lnTo>
                <a:lnTo>
                  <a:pt x="3432" y="1864"/>
                </a:lnTo>
                <a:close/>
                <a:moveTo>
                  <a:pt x="3386" y="1864"/>
                </a:moveTo>
                <a:lnTo>
                  <a:pt x="3412" y="1864"/>
                </a:lnTo>
                <a:lnTo>
                  <a:pt x="3412" y="1858"/>
                </a:lnTo>
                <a:lnTo>
                  <a:pt x="3386" y="1858"/>
                </a:lnTo>
                <a:lnTo>
                  <a:pt x="3386" y="1864"/>
                </a:lnTo>
                <a:close/>
                <a:moveTo>
                  <a:pt x="3340" y="1864"/>
                </a:moveTo>
                <a:lnTo>
                  <a:pt x="3366" y="1864"/>
                </a:lnTo>
                <a:lnTo>
                  <a:pt x="3366" y="1858"/>
                </a:lnTo>
                <a:lnTo>
                  <a:pt x="3340" y="1858"/>
                </a:lnTo>
                <a:lnTo>
                  <a:pt x="3340" y="1864"/>
                </a:lnTo>
                <a:close/>
                <a:moveTo>
                  <a:pt x="3294" y="1864"/>
                </a:moveTo>
                <a:lnTo>
                  <a:pt x="3320" y="1864"/>
                </a:lnTo>
                <a:lnTo>
                  <a:pt x="3320" y="1858"/>
                </a:lnTo>
                <a:lnTo>
                  <a:pt x="3294" y="1858"/>
                </a:lnTo>
                <a:lnTo>
                  <a:pt x="3294" y="1864"/>
                </a:lnTo>
                <a:close/>
                <a:moveTo>
                  <a:pt x="3248" y="1864"/>
                </a:moveTo>
                <a:lnTo>
                  <a:pt x="3274" y="1864"/>
                </a:lnTo>
                <a:lnTo>
                  <a:pt x="3274" y="1858"/>
                </a:lnTo>
                <a:lnTo>
                  <a:pt x="3248" y="1858"/>
                </a:lnTo>
                <a:lnTo>
                  <a:pt x="3248" y="1864"/>
                </a:lnTo>
                <a:close/>
                <a:moveTo>
                  <a:pt x="3202" y="1864"/>
                </a:moveTo>
                <a:lnTo>
                  <a:pt x="3228" y="1864"/>
                </a:lnTo>
                <a:lnTo>
                  <a:pt x="3228" y="1858"/>
                </a:lnTo>
                <a:lnTo>
                  <a:pt x="3202" y="1858"/>
                </a:lnTo>
                <a:lnTo>
                  <a:pt x="3202" y="1864"/>
                </a:lnTo>
                <a:close/>
                <a:moveTo>
                  <a:pt x="3154" y="1864"/>
                </a:moveTo>
                <a:lnTo>
                  <a:pt x="3182" y="1864"/>
                </a:lnTo>
                <a:lnTo>
                  <a:pt x="3182" y="1858"/>
                </a:lnTo>
                <a:lnTo>
                  <a:pt x="3154" y="1858"/>
                </a:lnTo>
                <a:lnTo>
                  <a:pt x="3154" y="1864"/>
                </a:lnTo>
                <a:close/>
                <a:moveTo>
                  <a:pt x="3108" y="1864"/>
                </a:moveTo>
                <a:lnTo>
                  <a:pt x="3134" y="1864"/>
                </a:lnTo>
                <a:lnTo>
                  <a:pt x="3134" y="1858"/>
                </a:lnTo>
                <a:lnTo>
                  <a:pt x="3108" y="1858"/>
                </a:lnTo>
                <a:lnTo>
                  <a:pt x="3108" y="1864"/>
                </a:lnTo>
                <a:close/>
                <a:moveTo>
                  <a:pt x="3062" y="1864"/>
                </a:moveTo>
                <a:lnTo>
                  <a:pt x="3088" y="1864"/>
                </a:lnTo>
                <a:lnTo>
                  <a:pt x="3088" y="1858"/>
                </a:lnTo>
                <a:lnTo>
                  <a:pt x="3062" y="1858"/>
                </a:lnTo>
                <a:lnTo>
                  <a:pt x="3062" y="1864"/>
                </a:lnTo>
                <a:close/>
                <a:moveTo>
                  <a:pt x="3016" y="1864"/>
                </a:moveTo>
                <a:lnTo>
                  <a:pt x="3042" y="1864"/>
                </a:lnTo>
                <a:lnTo>
                  <a:pt x="3042" y="1858"/>
                </a:lnTo>
                <a:lnTo>
                  <a:pt x="3016" y="1858"/>
                </a:lnTo>
                <a:lnTo>
                  <a:pt x="3016" y="1864"/>
                </a:lnTo>
                <a:close/>
                <a:moveTo>
                  <a:pt x="2970" y="1864"/>
                </a:moveTo>
                <a:lnTo>
                  <a:pt x="2996" y="1864"/>
                </a:lnTo>
                <a:lnTo>
                  <a:pt x="2996" y="1858"/>
                </a:lnTo>
                <a:lnTo>
                  <a:pt x="2970" y="1858"/>
                </a:lnTo>
                <a:lnTo>
                  <a:pt x="2970" y="1864"/>
                </a:lnTo>
                <a:close/>
                <a:moveTo>
                  <a:pt x="2922" y="1864"/>
                </a:moveTo>
                <a:lnTo>
                  <a:pt x="2950" y="1864"/>
                </a:lnTo>
                <a:lnTo>
                  <a:pt x="2950" y="1858"/>
                </a:lnTo>
                <a:lnTo>
                  <a:pt x="2922" y="1858"/>
                </a:lnTo>
                <a:lnTo>
                  <a:pt x="2922" y="1864"/>
                </a:lnTo>
                <a:close/>
                <a:moveTo>
                  <a:pt x="2876" y="1864"/>
                </a:moveTo>
                <a:lnTo>
                  <a:pt x="2904" y="1864"/>
                </a:lnTo>
                <a:lnTo>
                  <a:pt x="2904" y="1858"/>
                </a:lnTo>
                <a:lnTo>
                  <a:pt x="2876" y="1858"/>
                </a:lnTo>
                <a:lnTo>
                  <a:pt x="2876" y="1864"/>
                </a:lnTo>
                <a:close/>
                <a:moveTo>
                  <a:pt x="2830" y="1864"/>
                </a:moveTo>
                <a:lnTo>
                  <a:pt x="2856" y="1864"/>
                </a:lnTo>
                <a:lnTo>
                  <a:pt x="2856" y="1858"/>
                </a:lnTo>
                <a:lnTo>
                  <a:pt x="2830" y="1858"/>
                </a:lnTo>
                <a:lnTo>
                  <a:pt x="2830" y="1864"/>
                </a:lnTo>
                <a:close/>
                <a:moveTo>
                  <a:pt x="2784" y="1864"/>
                </a:moveTo>
                <a:lnTo>
                  <a:pt x="2810" y="1864"/>
                </a:lnTo>
                <a:lnTo>
                  <a:pt x="2810" y="1858"/>
                </a:lnTo>
                <a:lnTo>
                  <a:pt x="2784" y="1858"/>
                </a:lnTo>
                <a:lnTo>
                  <a:pt x="2784" y="1864"/>
                </a:lnTo>
                <a:close/>
                <a:moveTo>
                  <a:pt x="2738" y="1864"/>
                </a:moveTo>
                <a:lnTo>
                  <a:pt x="2764" y="1864"/>
                </a:lnTo>
                <a:lnTo>
                  <a:pt x="2764" y="1858"/>
                </a:lnTo>
                <a:lnTo>
                  <a:pt x="2738" y="1858"/>
                </a:lnTo>
                <a:lnTo>
                  <a:pt x="2738" y="1864"/>
                </a:lnTo>
                <a:close/>
                <a:moveTo>
                  <a:pt x="2692" y="1864"/>
                </a:moveTo>
                <a:lnTo>
                  <a:pt x="2718" y="1864"/>
                </a:lnTo>
                <a:lnTo>
                  <a:pt x="2718" y="1858"/>
                </a:lnTo>
                <a:lnTo>
                  <a:pt x="2692" y="1858"/>
                </a:lnTo>
                <a:lnTo>
                  <a:pt x="2692" y="1864"/>
                </a:lnTo>
                <a:close/>
                <a:moveTo>
                  <a:pt x="2644" y="1864"/>
                </a:moveTo>
                <a:lnTo>
                  <a:pt x="2672" y="1864"/>
                </a:lnTo>
                <a:lnTo>
                  <a:pt x="2672" y="1858"/>
                </a:lnTo>
                <a:lnTo>
                  <a:pt x="2644" y="1858"/>
                </a:lnTo>
                <a:lnTo>
                  <a:pt x="2644" y="1864"/>
                </a:lnTo>
                <a:close/>
                <a:moveTo>
                  <a:pt x="2598" y="1864"/>
                </a:moveTo>
                <a:lnTo>
                  <a:pt x="2624" y="1864"/>
                </a:lnTo>
                <a:lnTo>
                  <a:pt x="2624" y="1858"/>
                </a:lnTo>
                <a:lnTo>
                  <a:pt x="2598" y="1858"/>
                </a:lnTo>
                <a:lnTo>
                  <a:pt x="2598" y="1864"/>
                </a:lnTo>
                <a:close/>
                <a:moveTo>
                  <a:pt x="2552" y="1864"/>
                </a:moveTo>
                <a:lnTo>
                  <a:pt x="2578" y="1864"/>
                </a:lnTo>
                <a:lnTo>
                  <a:pt x="2578" y="1858"/>
                </a:lnTo>
                <a:lnTo>
                  <a:pt x="2552" y="1858"/>
                </a:lnTo>
                <a:lnTo>
                  <a:pt x="2552" y="1864"/>
                </a:lnTo>
                <a:close/>
                <a:moveTo>
                  <a:pt x="2506" y="1864"/>
                </a:moveTo>
                <a:lnTo>
                  <a:pt x="2532" y="1864"/>
                </a:lnTo>
                <a:lnTo>
                  <a:pt x="2532" y="1858"/>
                </a:lnTo>
                <a:lnTo>
                  <a:pt x="2506" y="1858"/>
                </a:lnTo>
                <a:lnTo>
                  <a:pt x="2506" y="1864"/>
                </a:lnTo>
                <a:close/>
                <a:moveTo>
                  <a:pt x="2460" y="1864"/>
                </a:moveTo>
                <a:lnTo>
                  <a:pt x="2486" y="1864"/>
                </a:lnTo>
                <a:lnTo>
                  <a:pt x="2486" y="1858"/>
                </a:lnTo>
                <a:lnTo>
                  <a:pt x="2460" y="1858"/>
                </a:lnTo>
                <a:lnTo>
                  <a:pt x="2460" y="1864"/>
                </a:lnTo>
                <a:close/>
                <a:moveTo>
                  <a:pt x="2414" y="1864"/>
                </a:moveTo>
                <a:lnTo>
                  <a:pt x="2440" y="1864"/>
                </a:lnTo>
                <a:lnTo>
                  <a:pt x="2440" y="1858"/>
                </a:lnTo>
                <a:lnTo>
                  <a:pt x="2414" y="1858"/>
                </a:lnTo>
                <a:lnTo>
                  <a:pt x="2414" y="1864"/>
                </a:lnTo>
                <a:close/>
                <a:moveTo>
                  <a:pt x="2366" y="1864"/>
                </a:moveTo>
                <a:lnTo>
                  <a:pt x="2394" y="1864"/>
                </a:lnTo>
                <a:lnTo>
                  <a:pt x="2394" y="1858"/>
                </a:lnTo>
                <a:lnTo>
                  <a:pt x="2366" y="1858"/>
                </a:lnTo>
                <a:lnTo>
                  <a:pt x="2366" y="1864"/>
                </a:lnTo>
                <a:close/>
                <a:moveTo>
                  <a:pt x="2320" y="1864"/>
                </a:moveTo>
                <a:lnTo>
                  <a:pt x="2346" y="1864"/>
                </a:lnTo>
                <a:lnTo>
                  <a:pt x="2346" y="1858"/>
                </a:lnTo>
                <a:lnTo>
                  <a:pt x="2320" y="1858"/>
                </a:lnTo>
                <a:lnTo>
                  <a:pt x="2320" y="1864"/>
                </a:lnTo>
                <a:close/>
                <a:moveTo>
                  <a:pt x="2274" y="1864"/>
                </a:moveTo>
                <a:lnTo>
                  <a:pt x="2300" y="1864"/>
                </a:lnTo>
                <a:lnTo>
                  <a:pt x="2300" y="1858"/>
                </a:lnTo>
                <a:lnTo>
                  <a:pt x="2274" y="1858"/>
                </a:lnTo>
                <a:lnTo>
                  <a:pt x="2274" y="1864"/>
                </a:lnTo>
                <a:close/>
                <a:moveTo>
                  <a:pt x="2228" y="1864"/>
                </a:moveTo>
                <a:lnTo>
                  <a:pt x="2254" y="1864"/>
                </a:lnTo>
                <a:lnTo>
                  <a:pt x="2254" y="1858"/>
                </a:lnTo>
                <a:lnTo>
                  <a:pt x="2228" y="1858"/>
                </a:lnTo>
                <a:lnTo>
                  <a:pt x="2228" y="1864"/>
                </a:lnTo>
                <a:close/>
                <a:moveTo>
                  <a:pt x="2182" y="1864"/>
                </a:moveTo>
                <a:lnTo>
                  <a:pt x="2208" y="1864"/>
                </a:lnTo>
                <a:lnTo>
                  <a:pt x="2208" y="1858"/>
                </a:lnTo>
                <a:lnTo>
                  <a:pt x="2182" y="1858"/>
                </a:lnTo>
                <a:lnTo>
                  <a:pt x="2182" y="1864"/>
                </a:lnTo>
                <a:close/>
                <a:moveTo>
                  <a:pt x="2134" y="1864"/>
                </a:moveTo>
                <a:lnTo>
                  <a:pt x="2162" y="1864"/>
                </a:lnTo>
                <a:lnTo>
                  <a:pt x="2162" y="1858"/>
                </a:lnTo>
                <a:lnTo>
                  <a:pt x="2134" y="1858"/>
                </a:lnTo>
                <a:lnTo>
                  <a:pt x="2134" y="1864"/>
                </a:lnTo>
                <a:close/>
                <a:moveTo>
                  <a:pt x="2088" y="1864"/>
                </a:moveTo>
                <a:lnTo>
                  <a:pt x="2116" y="1864"/>
                </a:lnTo>
                <a:lnTo>
                  <a:pt x="2116" y="1858"/>
                </a:lnTo>
                <a:lnTo>
                  <a:pt x="2088" y="1858"/>
                </a:lnTo>
                <a:lnTo>
                  <a:pt x="2088" y="1864"/>
                </a:lnTo>
                <a:close/>
                <a:moveTo>
                  <a:pt x="2042" y="1864"/>
                </a:moveTo>
                <a:lnTo>
                  <a:pt x="2068" y="1864"/>
                </a:lnTo>
                <a:lnTo>
                  <a:pt x="2068" y="1858"/>
                </a:lnTo>
                <a:lnTo>
                  <a:pt x="2042" y="1858"/>
                </a:lnTo>
                <a:lnTo>
                  <a:pt x="2042" y="1864"/>
                </a:lnTo>
                <a:close/>
                <a:moveTo>
                  <a:pt x="1996" y="1864"/>
                </a:moveTo>
                <a:lnTo>
                  <a:pt x="2022" y="1864"/>
                </a:lnTo>
                <a:lnTo>
                  <a:pt x="2022" y="1858"/>
                </a:lnTo>
                <a:lnTo>
                  <a:pt x="1996" y="1858"/>
                </a:lnTo>
                <a:lnTo>
                  <a:pt x="1996" y="1864"/>
                </a:lnTo>
                <a:close/>
                <a:moveTo>
                  <a:pt x="1950" y="1864"/>
                </a:moveTo>
                <a:lnTo>
                  <a:pt x="1976" y="1864"/>
                </a:lnTo>
                <a:lnTo>
                  <a:pt x="1976" y="1858"/>
                </a:lnTo>
                <a:lnTo>
                  <a:pt x="1950" y="1858"/>
                </a:lnTo>
                <a:lnTo>
                  <a:pt x="1950" y="1864"/>
                </a:lnTo>
                <a:close/>
                <a:moveTo>
                  <a:pt x="1904" y="1864"/>
                </a:moveTo>
                <a:lnTo>
                  <a:pt x="1930" y="1864"/>
                </a:lnTo>
                <a:lnTo>
                  <a:pt x="1930" y="1858"/>
                </a:lnTo>
                <a:lnTo>
                  <a:pt x="1904" y="1858"/>
                </a:lnTo>
                <a:lnTo>
                  <a:pt x="1904" y="1864"/>
                </a:lnTo>
                <a:close/>
                <a:moveTo>
                  <a:pt x="1856" y="1864"/>
                </a:moveTo>
                <a:lnTo>
                  <a:pt x="1884" y="1864"/>
                </a:lnTo>
                <a:lnTo>
                  <a:pt x="1884" y="1858"/>
                </a:lnTo>
                <a:lnTo>
                  <a:pt x="1856" y="1858"/>
                </a:lnTo>
                <a:lnTo>
                  <a:pt x="1856" y="1864"/>
                </a:lnTo>
                <a:close/>
                <a:moveTo>
                  <a:pt x="1810" y="1864"/>
                </a:moveTo>
                <a:lnTo>
                  <a:pt x="1836" y="1864"/>
                </a:lnTo>
                <a:lnTo>
                  <a:pt x="1836" y="1858"/>
                </a:lnTo>
                <a:lnTo>
                  <a:pt x="1810" y="1858"/>
                </a:lnTo>
                <a:lnTo>
                  <a:pt x="1810" y="1864"/>
                </a:lnTo>
                <a:close/>
                <a:moveTo>
                  <a:pt x="1764" y="1864"/>
                </a:moveTo>
                <a:lnTo>
                  <a:pt x="1790" y="1864"/>
                </a:lnTo>
                <a:lnTo>
                  <a:pt x="1790" y="1858"/>
                </a:lnTo>
                <a:lnTo>
                  <a:pt x="1764" y="1858"/>
                </a:lnTo>
                <a:lnTo>
                  <a:pt x="1764" y="1864"/>
                </a:lnTo>
                <a:close/>
                <a:moveTo>
                  <a:pt x="1718" y="1864"/>
                </a:moveTo>
                <a:lnTo>
                  <a:pt x="1744" y="1864"/>
                </a:lnTo>
                <a:lnTo>
                  <a:pt x="1744" y="1858"/>
                </a:lnTo>
                <a:lnTo>
                  <a:pt x="1718" y="1858"/>
                </a:lnTo>
                <a:lnTo>
                  <a:pt x="1718" y="1864"/>
                </a:lnTo>
                <a:close/>
                <a:moveTo>
                  <a:pt x="1672" y="1864"/>
                </a:moveTo>
                <a:lnTo>
                  <a:pt x="1698" y="1864"/>
                </a:lnTo>
                <a:lnTo>
                  <a:pt x="1698" y="1858"/>
                </a:lnTo>
                <a:lnTo>
                  <a:pt x="1672" y="1858"/>
                </a:lnTo>
                <a:lnTo>
                  <a:pt x="1672" y="1864"/>
                </a:lnTo>
                <a:close/>
                <a:moveTo>
                  <a:pt x="1626" y="1864"/>
                </a:moveTo>
                <a:lnTo>
                  <a:pt x="1652" y="1864"/>
                </a:lnTo>
                <a:lnTo>
                  <a:pt x="1652" y="1858"/>
                </a:lnTo>
                <a:lnTo>
                  <a:pt x="1626" y="1858"/>
                </a:lnTo>
                <a:lnTo>
                  <a:pt x="1626" y="1864"/>
                </a:lnTo>
                <a:close/>
                <a:moveTo>
                  <a:pt x="1578" y="1864"/>
                </a:moveTo>
                <a:lnTo>
                  <a:pt x="1606" y="1864"/>
                </a:lnTo>
                <a:lnTo>
                  <a:pt x="1606" y="1858"/>
                </a:lnTo>
                <a:lnTo>
                  <a:pt x="1578" y="1858"/>
                </a:lnTo>
                <a:lnTo>
                  <a:pt x="1578" y="1864"/>
                </a:lnTo>
                <a:close/>
                <a:moveTo>
                  <a:pt x="1532" y="1864"/>
                </a:moveTo>
                <a:lnTo>
                  <a:pt x="1558" y="1864"/>
                </a:lnTo>
                <a:lnTo>
                  <a:pt x="1558" y="1858"/>
                </a:lnTo>
                <a:lnTo>
                  <a:pt x="1532" y="1858"/>
                </a:lnTo>
                <a:lnTo>
                  <a:pt x="1532" y="1864"/>
                </a:lnTo>
                <a:close/>
                <a:moveTo>
                  <a:pt x="1486" y="1864"/>
                </a:moveTo>
                <a:lnTo>
                  <a:pt x="1512" y="1864"/>
                </a:lnTo>
                <a:lnTo>
                  <a:pt x="1512" y="1858"/>
                </a:lnTo>
                <a:lnTo>
                  <a:pt x="1486" y="1858"/>
                </a:lnTo>
                <a:lnTo>
                  <a:pt x="1486" y="1864"/>
                </a:lnTo>
                <a:close/>
                <a:moveTo>
                  <a:pt x="1440" y="1864"/>
                </a:moveTo>
                <a:lnTo>
                  <a:pt x="1466" y="1864"/>
                </a:lnTo>
                <a:lnTo>
                  <a:pt x="1466" y="1858"/>
                </a:lnTo>
                <a:lnTo>
                  <a:pt x="1440" y="1858"/>
                </a:lnTo>
                <a:lnTo>
                  <a:pt x="1440" y="1864"/>
                </a:lnTo>
                <a:close/>
                <a:moveTo>
                  <a:pt x="1394" y="1864"/>
                </a:moveTo>
                <a:lnTo>
                  <a:pt x="1420" y="1864"/>
                </a:lnTo>
                <a:lnTo>
                  <a:pt x="1420" y="1858"/>
                </a:lnTo>
                <a:lnTo>
                  <a:pt x="1394" y="1858"/>
                </a:lnTo>
                <a:lnTo>
                  <a:pt x="1394" y="1864"/>
                </a:lnTo>
                <a:close/>
                <a:moveTo>
                  <a:pt x="1348" y="1864"/>
                </a:moveTo>
                <a:lnTo>
                  <a:pt x="1374" y="1864"/>
                </a:lnTo>
                <a:lnTo>
                  <a:pt x="1374" y="1858"/>
                </a:lnTo>
                <a:lnTo>
                  <a:pt x="1348" y="1858"/>
                </a:lnTo>
                <a:lnTo>
                  <a:pt x="1348" y="1864"/>
                </a:lnTo>
                <a:close/>
                <a:moveTo>
                  <a:pt x="1300" y="1864"/>
                </a:moveTo>
                <a:lnTo>
                  <a:pt x="1328" y="1864"/>
                </a:lnTo>
                <a:lnTo>
                  <a:pt x="1328" y="1858"/>
                </a:lnTo>
                <a:lnTo>
                  <a:pt x="1300" y="1858"/>
                </a:lnTo>
                <a:lnTo>
                  <a:pt x="1300" y="1864"/>
                </a:lnTo>
                <a:close/>
                <a:moveTo>
                  <a:pt x="1254" y="1864"/>
                </a:moveTo>
                <a:lnTo>
                  <a:pt x="1280" y="1864"/>
                </a:lnTo>
                <a:lnTo>
                  <a:pt x="1280" y="1858"/>
                </a:lnTo>
                <a:lnTo>
                  <a:pt x="1254" y="1858"/>
                </a:lnTo>
                <a:lnTo>
                  <a:pt x="1254" y="1864"/>
                </a:lnTo>
                <a:close/>
                <a:moveTo>
                  <a:pt x="1208" y="1864"/>
                </a:moveTo>
                <a:lnTo>
                  <a:pt x="1234" y="1864"/>
                </a:lnTo>
                <a:lnTo>
                  <a:pt x="1234" y="1858"/>
                </a:lnTo>
                <a:lnTo>
                  <a:pt x="1208" y="1858"/>
                </a:lnTo>
                <a:lnTo>
                  <a:pt x="1208" y="1864"/>
                </a:lnTo>
                <a:close/>
                <a:moveTo>
                  <a:pt x="1162" y="1864"/>
                </a:moveTo>
                <a:lnTo>
                  <a:pt x="1188" y="1864"/>
                </a:lnTo>
                <a:lnTo>
                  <a:pt x="1188" y="1858"/>
                </a:lnTo>
                <a:lnTo>
                  <a:pt x="1162" y="1858"/>
                </a:lnTo>
                <a:lnTo>
                  <a:pt x="1162" y="1864"/>
                </a:lnTo>
                <a:close/>
                <a:moveTo>
                  <a:pt x="1116" y="1864"/>
                </a:moveTo>
                <a:lnTo>
                  <a:pt x="1142" y="1864"/>
                </a:lnTo>
                <a:lnTo>
                  <a:pt x="1142" y="1858"/>
                </a:lnTo>
                <a:lnTo>
                  <a:pt x="1116" y="1858"/>
                </a:lnTo>
                <a:lnTo>
                  <a:pt x="1116" y="1864"/>
                </a:lnTo>
                <a:close/>
                <a:moveTo>
                  <a:pt x="1068" y="1864"/>
                </a:moveTo>
                <a:lnTo>
                  <a:pt x="1096" y="1864"/>
                </a:lnTo>
                <a:lnTo>
                  <a:pt x="1096" y="1858"/>
                </a:lnTo>
                <a:lnTo>
                  <a:pt x="1068" y="1858"/>
                </a:lnTo>
                <a:lnTo>
                  <a:pt x="1068" y="1864"/>
                </a:lnTo>
                <a:close/>
                <a:moveTo>
                  <a:pt x="1022" y="1864"/>
                </a:moveTo>
                <a:lnTo>
                  <a:pt x="1050" y="1864"/>
                </a:lnTo>
                <a:lnTo>
                  <a:pt x="1050" y="1858"/>
                </a:lnTo>
                <a:lnTo>
                  <a:pt x="1022" y="1858"/>
                </a:lnTo>
                <a:lnTo>
                  <a:pt x="1022" y="1864"/>
                </a:lnTo>
                <a:close/>
                <a:moveTo>
                  <a:pt x="976" y="1864"/>
                </a:moveTo>
                <a:lnTo>
                  <a:pt x="1002" y="1864"/>
                </a:lnTo>
                <a:lnTo>
                  <a:pt x="1002" y="1858"/>
                </a:lnTo>
                <a:lnTo>
                  <a:pt x="976" y="1858"/>
                </a:lnTo>
                <a:lnTo>
                  <a:pt x="976" y="1864"/>
                </a:lnTo>
                <a:close/>
                <a:moveTo>
                  <a:pt x="930" y="1864"/>
                </a:moveTo>
                <a:lnTo>
                  <a:pt x="956" y="1864"/>
                </a:lnTo>
                <a:lnTo>
                  <a:pt x="956" y="1858"/>
                </a:lnTo>
                <a:lnTo>
                  <a:pt x="930" y="1858"/>
                </a:lnTo>
                <a:lnTo>
                  <a:pt x="930" y="1864"/>
                </a:lnTo>
                <a:close/>
                <a:moveTo>
                  <a:pt x="884" y="1864"/>
                </a:moveTo>
                <a:lnTo>
                  <a:pt x="910" y="1864"/>
                </a:lnTo>
                <a:lnTo>
                  <a:pt x="910" y="1858"/>
                </a:lnTo>
                <a:lnTo>
                  <a:pt x="884" y="1858"/>
                </a:lnTo>
                <a:lnTo>
                  <a:pt x="884" y="1864"/>
                </a:lnTo>
                <a:close/>
                <a:moveTo>
                  <a:pt x="838" y="1864"/>
                </a:moveTo>
                <a:lnTo>
                  <a:pt x="864" y="1864"/>
                </a:lnTo>
                <a:lnTo>
                  <a:pt x="864" y="1858"/>
                </a:lnTo>
                <a:lnTo>
                  <a:pt x="838" y="1858"/>
                </a:lnTo>
                <a:lnTo>
                  <a:pt x="838" y="1864"/>
                </a:lnTo>
                <a:close/>
                <a:moveTo>
                  <a:pt x="790" y="1864"/>
                </a:moveTo>
                <a:lnTo>
                  <a:pt x="818" y="1864"/>
                </a:lnTo>
                <a:lnTo>
                  <a:pt x="818" y="1858"/>
                </a:lnTo>
                <a:lnTo>
                  <a:pt x="790" y="1858"/>
                </a:lnTo>
                <a:lnTo>
                  <a:pt x="790" y="1864"/>
                </a:lnTo>
                <a:close/>
                <a:moveTo>
                  <a:pt x="744" y="1864"/>
                </a:moveTo>
                <a:lnTo>
                  <a:pt x="770" y="1864"/>
                </a:lnTo>
                <a:lnTo>
                  <a:pt x="770" y="1858"/>
                </a:lnTo>
                <a:lnTo>
                  <a:pt x="744" y="1858"/>
                </a:lnTo>
                <a:lnTo>
                  <a:pt x="744" y="1864"/>
                </a:lnTo>
                <a:close/>
                <a:moveTo>
                  <a:pt x="698" y="1864"/>
                </a:moveTo>
                <a:lnTo>
                  <a:pt x="724" y="1864"/>
                </a:lnTo>
                <a:lnTo>
                  <a:pt x="724" y="1858"/>
                </a:lnTo>
                <a:lnTo>
                  <a:pt x="698" y="1858"/>
                </a:lnTo>
                <a:lnTo>
                  <a:pt x="698" y="1864"/>
                </a:lnTo>
                <a:close/>
                <a:moveTo>
                  <a:pt x="652" y="1864"/>
                </a:moveTo>
                <a:lnTo>
                  <a:pt x="678" y="1864"/>
                </a:lnTo>
                <a:lnTo>
                  <a:pt x="678" y="1858"/>
                </a:lnTo>
                <a:lnTo>
                  <a:pt x="652" y="1858"/>
                </a:lnTo>
                <a:lnTo>
                  <a:pt x="652" y="1864"/>
                </a:lnTo>
                <a:close/>
                <a:moveTo>
                  <a:pt x="606" y="1864"/>
                </a:moveTo>
                <a:lnTo>
                  <a:pt x="632" y="1864"/>
                </a:lnTo>
                <a:lnTo>
                  <a:pt x="632" y="1858"/>
                </a:lnTo>
                <a:lnTo>
                  <a:pt x="606" y="1858"/>
                </a:lnTo>
                <a:lnTo>
                  <a:pt x="606" y="1864"/>
                </a:lnTo>
                <a:close/>
                <a:moveTo>
                  <a:pt x="560" y="1864"/>
                </a:moveTo>
                <a:lnTo>
                  <a:pt x="586" y="1864"/>
                </a:lnTo>
                <a:lnTo>
                  <a:pt x="586" y="1858"/>
                </a:lnTo>
                <a:lnTo>
                  <a:pt x="560" y="1858"/>
                </a:lnTo>
                <a:lnTo>
                  <a:pt x="560" y="1864"/>
                </a:lnTo>
                <a:close/>
                <a:moveTo>
                  <a:pt x="512" y="1864"/>
                </a:moveTo>
                <a:lnTo>
                  <a:pt x="540" y="1864"/>
                </a:lnTo>
                <a:lnTo>
                  <a:pt x="540" y="1858"/>
                </a:lnTo>
                <a:lnTo>
                  <a:pt x="512" y="1858"/>
                </a:lnTo>
                <a:lnTo>
                  <a:pt x="512" y="1864"/>
                </a:lnTo>
                <a:close/>
                <a:moveTo>
                  <a:pt x="466" y="1864"/>
                </a:moveTo>
                <a:lnTo>
                  <a:pt x="492" y="1864"/>
                </a:lnTo>
                <a:lnTo>
                  <a:pt x="492" y="1858"/>
                </a:lnTo>
                <a:lnTo>
                  <a:pt x="466" y="1858"/>
                </a:lnTo>
                <a:lnTo>
                  <a:pt x="466" y="1864"/>
                </a:lnTo>
                <a:close/>
                <a:moveTo>
                  <a:pt x="420" y="1864"/>
                </a:moveTo>
                <a:lnTo>
                  <a:pt x="446" y="1864"/>
                </a:lnTo>
                <a:lnTo>
                  <a:pt x="446" y="1858"/>
                </a:lnTo>
                <a:lnTo>
                  <a:pt x="420" y="1858"/>
                </a:lnTo>
                <a:lnTo>
                  <a:pt x="420" y="1864"/>
                </a:lnTo>
                <a:close/>
                <a:moveTo>
                  <a:pt x="374" y="1864"/>
                </a:moveTo>
                <a:lnTo>
                  <a:pt x="400" y="1864"/>
                </a:lnTo>
                <a:lnTo>
                  <a:pt x="400" y="1858"/>
                </a:lnTo>
                <a:lnTo>
                  <a:pt x="374" y="1858"/>
                </a:lnTo>
                <a:lnTo>
                  <a:pt x="374" y="1864"/>
                </a:lnTo>
                <a:close/>
                <a:moveTo>
                  <a:pt x="328" y="1864"/>
                </a:moveTo>
                <a:lnTo>
                  <a:pt x="354" y="1864"/>
                </a:lnTo>
                <a:lnTo>
                  <a:pt x="354" y="1858"/>
                </a:lnTo>
                <a:lnTo>
                  <a:pt x="328" y="1858"/>
                </a:lnTo>
                <a:lnTo>
                  <a:pt x="328" y="1864"/>
                </a:lnTo>
                <a:close/>
                <a:moveTo>
                  <a:pt x="280" y="1864"/>
                </a:moveTo>
                <a:lnTo>
                  <a:pt x="308" y="1864"/>
                </a:lnTo>
                <a:lnTo>
                  <a:pt x="308" y="1858"/>
                </a:lnTo>
                <a:lnTo>
                  <a:pt x="280" y="1858"/>
                </a:lnTo>
                <a:lnTo>
                  <a:pt x="280" y="1864"/>
                </a:lnTo>
                <a:close/>
                <a:moveTo>
                  <a:pt x="234" y="1864"/>
                </a:moveTo>
                <a:lnTo>
                  <a:pt x="262" y="1864"/>
                </a:lnTo>
                <a:lnTo>
                  <a:pt x="262" y="1858"/>
                </a:lnTo>
                <a:lnTo>
                  <a:pt x="234" y="1858"/>
                </a:lnTo>
                <a:lnTo>
                  <a:pt x="234" y="1864"/>
                </a:lnTo>
                <a:close/>
                <a:moveTo>
                  <a:pt x="188" y="1864"/>
                </a:moveTo>
                <a:lnTo>
                  <a:pt x="214" y="1864"/>
                </a:lnTo>
                <a:lnTo>
                  <a:pt x="214" y="1858"/>
                </a:lnTo>
                <a:lnTo>
                  <a:pt x="188" y="1858"/>
                </a:lnTo>
                <a:lnTo>
                  <a:pt x="188" y="1864"/>
                </a:lnTo>
                <a:close/>
                <a:moveTo>
                  <a:pt x="142" y="1864"/>
                </a:moveTo>
                <a:lnTo>
                  <a:pt x="168" y="1864"/>
                </a:lnTo>
                <a:lnTo>
                  <a:pt x="168" y="1858"/>
                </a:lnTo>
                <a:lnTo>
                  <a:pt x="142" y="1858"/>
                </a:lnTo>
                <a:lnTo>
                  <a:pt x="142" y="1864"/>
                </a:lnTo>
                <a:close/>
                <a:moveTo>
                  <a:pt x="96" y="1864"/>
                </a:moveTo>
                <a:lnTo>
                  <a:pt x="122" y="1864"/>
                </a:lnTo>
                <a:lnTo>
                  <a:pt x="122" y="1858"/>
                </a:lnTo>
                <a:lnTo>
                  <a:pt x="96" y="1858"/>
                </a:lnTo>
                <a:lnTo>
                  <a:pt x="96" y="1864"/>
                </a:lnTo>
                <a:close/>
                <a:moveTo>
                  <a:pt x="50" y="1864"/>
                </a:moveTo>
                <a:lnTo>
                  <a:pt x="76" y="1864"/>
                </a:lnTo>
                <a:lnTo>
                  <a:pt x="76" y="1858"/>
                </a:lnTo>
                <a:lnTo>
                  <a:pt x="50" y="1858"/>
                </a:lnTo>
                <a:lnTo>
                  <a:pt x="50" y="1864"/>
                </a:lnTo>
                <a:close/>
              </a:path>
            </a:pathLst>
          </a:custGeom>
          <a:solidFill>
            <a:srgbClr val="FFFFFF"/>
          </a:solidFill>
          <a:ln w="6350">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a:p>
        </p:txBody>
      </p:sp>
      <p:sp>
        <p:nvSpPr>
          <p:cNvPr id="335" name="Rectangle 248">
            <a:extLst>
              <a:ext uri="{FF2B5EF4-FFF2-40B4-BE49-F238E27FC236}">
                <a16:creationId xmlns="" xmlns:a16="http://schemas.microsoft.com/office/drawing/2014/main" id="{731DE948-9175-431B-8526-6F012E41059C}"/>
              </a:ext>
            </a:extLst>
          </p:cNvPr>
          <p:cNvSpPr>
            <a:spLocks noChangeArrowheads="1"/>
          </p:cNvSpPr>
          <p:nvPr/>
        </p:nvSpPr>
        <p:spPr bwMode="auto">
          <a:xfrm>
            <a:off x="5550311" y="1485270"/>
            <a:ext cx="2136803"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en-US" sz="1050" dirty="0">
                <a:latin typeface="微软雅黑" panose="020B0503020204020204" pitchFamily="34" charset="-122"/>
                <a:ea typeface="微软雅黑" panose="020B0503020204020204" pitchFamily="34" charset="-122"/>
              </a:rPr>
              <a:t>为学生创业孵化提供最可用的</a:t>
            </a:r>
            <a:r>
              <a:rPr lang="en-US" altLang="zh-CN" sz="1050" dirty="0">
                <a:latin typeface="微软雅黑" panose="020B0503020204020204" pitchFamily="34" charset="-122"/>
                <a:ea typeface="微软雅黑" panose="020B0503020204020204" pitchFamily="34" charset="-122"/>
              </a:rPr>
              <a:t>IT</a:t>
            </a:r>
            <a:r>
              <a:rPr lang="zh-CN" altLang="en-US" sz="1050" dirty="0">
                <a:latin typeface="微软雅黑" panose="020B0503020204020204" pitchFamily="34" charset="-122"/>
                <a:ea typeface="微软雅黑" panose="020B0503020204020204" pitchFamily="34" charset="-122"/>
              </a:rPr>
              <a:t>环境</a:t>
            </a:r>
          </a:p>
        </p:txBody>
      </p:sp>
      <p:sp>
        <p:nvSpPr>
          <p:cNvPr id="341" name="Rectangle 254">
            <a:extLst>
              <a:ext uri="{FF2B5EF4-FFF2-40B4-BE49-F238E27FC236}">
                <a16:creationId xmlns="" xmlns:a16="http://schemas.microsoft.com/office/drawing/2014/main" id="{D5366E88-926B-47D1-9435-87A8302465D1}"/>
              </a:ext>
            </a:extLst>
          </p:cNvPr>
          <p:cNvSpPr>
            <a:spLocks noChangeArrowheads="1"/>
          </p:cNvSpPr>
          <p:nvPr/>
        </p:nvSpPr>
        <p:spPr bwMode="auto">
          <a:xfrm>
            <a:off x="2371936" y="1485270"/>
            <a:ext cx="201978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en-US" sz="1050" dirty="0">
                <a:latin typeface="微软雅黑" pitchFamily="34" charset="-122"/>
                <a:ea typeface="微软雅黑" pitchFamily="34" charset="-122"/>
              </a:rPr>
              <a:t>实现创新的应用、服务、商业模式</a:t>
            </a:r>
          </a:p>
        </p:txBody>
      </p:sp>
      <p:sp>
        <p:nvSpPr>
          <p:cNvPr id="350" name="Rectangle 263">
            <a:extLst>
              <a:ext uri="{FF2B5EF4-FFF2-40B4-BE49-F238E27FC236}">
                <a16:creationId xmlns="" xmlns:a16="http://schemas.microsoft.com/office/drawing/2014/main" id="{621C73B4-DA3A-49B9-93EC-26DA7715C407}"/>
              </a:ext>
            </a:extLst>
          </p:cNvPr>
          <p:cNvSpPr>
            <a:spLocks noChangeArrowheads="1"/>
          </p:cNvSpPr>
          <p:nvPr/>
        </p:nvSpPr>
        <p:spPr bwMode="auto">
          <a:xfrm>
            <a:off x="1879000" y="3824822"/>
            <a:ext cx="274316"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一卡</a:t>
            </a:r>
            <a:r>
              <a:rPr lang="zh-CN" altLang="en-US" sz="675" dirty="0">
                <a:latin typeface="微软雅黑" panose="020B0503020204020204" pitchFamily="34" charset="-122"/>
                <a:ea typeface="微软雅黑" panose="020B0503020204020204" pitchFamily="34" charset="-122"/>
              </a:rPr>
              <a:t>通</a:t>
            </a:r>
            <a:endParaRPr lang="zh-CN" altLang="zh-CN" sz="825" dirty="0"/>
          </a:p>
        </p:txBody>
      </p:sp>
      <p:sp>
        <p:nvSpPr>
          <p:cNvPr id="352" name="Rectangle 265">
            <a:extLst>
              <a:ext uri="{FF2B5EF4-FFF2-40B4-BE49-F238E27FC236}">
                <a16:creationId xmlns="" xmlns:a16="http://schemas.microsoft.com/office/drawing/2014/main" id="{1986D7CC-AB29-461A-AAAB-B0D412464775}"/>
              </a:ext>
            </a:extLst>
          </p:cNvPr>
          <p:cNvSpPr>
            <a:spLocks noChangeArrowheads="1"/>
          </p:cNvSpPr>
          <p:nvPr/>
        </p:nvSpPr>
        <p:spPr bwMode="auto">
          <a:xfrm>
            <a:off x="2225962" y="3824822"/>
            <a:ext cx="173125"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教</a:t>
            </a:r>
            <a:r>
              <a:rPr lang="zh-CN" altLang="en-US" sz="675" dirty="0">
                <a:latin typeface="微软雅黑" panose="020B0503020204020204" pitchFamily="34" charset="-122"/>
                <a:ea typeface="微软雅黑" panose="020B0503020204020204" pitchFamily="34" charset="-122"/>
              </a:rPr>
              <a:t>务</a:t>
            </a:r>
            <a:endParaRPr lang="zh-CN" altLang="zh-CN" sz="825" dirty="0"/>
          </a:p>
        </p:txBody>
      </p:sp>
      <p:sp>
        <p:nvSpPr>
          <p:cNvPr id="354" name="Rectangle 267">
            <a:extLst>
              <a:ext uri="{FF2B5EF4-FFF2-40B4-BE49-F238E27FC236}">
                <a16:creationId xmlns="" xmlns:a16="http://schemas.microsoft.com/office/drawing/2014/main" id="{AC42F9DF-0903-44A0-B1E8-A15394B1F662}"/>
              </a:ext>
            </a:extLst>
          </p:cNvPr>
          <p:cNvSpPr>
            <a:spLocks noChangeArrowheads="1"/>
          </p:cNvSpPr>
          <p:nvPr/>
        </p:nvSpPr>
        <p:spPr bwMode="auto">
          <a:xfrm>
            <a:off x="2536440" y="3824822"/>
            <a:ext cx="173125"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图</a:t>
            </a:r>
            <a:r>
              <a:rPr lang="zh-CN" altLang="en-US" sz="675" dirty="0">
                <a:latin typeface="微软雅黑" panose="020B0503020204020204" pitchFamily="34" charset="-122"/>
                <a:ea typeface="微软雅黑" panose="020B0503020204020204" pitchFamily="34" charset="-122"/>
              </a:rPr>
              <a:t>书</a:t>
            </a:r>
            <a:endParaRPr lang="zh-CN" altLang="zh-CN" sz="825" dirty="0"/>
          </a:p>
        </p:txBody>
      </p:sp>
      <p:sp>
        <p:nvSpPr>
          <p:cNvPr id="356" name="Rectangle 269">
            <a:extLst>
              <a:ext uri="{FF2B5EF4-FFF2-40B4-BE49-F238E27FC236}">
                <a16:creationId xmlns="" xmlns:a16="http://schemas.microsoft.com/office/drawing/2014/main" id="{F55DD194-0870-46B9-ACC9-F462BDA42746}"/>
              </a:ext>
            </a:extLst>
          </p:cNvPr>
          <p:cNvSpPr>
            <a:spLocks noChangeArrowheads="1"/>
          </p:cNvSpPr>
          <p:nvPr/>
        </p:nvSpPr>
        <p:spPr bwMode="auto">
          <a:xfrm>
            <a:off x="2845911" y="3824822"/>
            <a:ext cx="173125"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人</a:t>
            </a:r>
            <a:r>
              <a:rPr lang="zh-CN" altLang="en-US" sz="675" dirty="0">
                <a:latin typeface="微软雅黑" panose="020B0503020204020204" pitchFamily="34" charset="-122"/>
                <a:ea typeface="微软雅黑" panose="020B0503020204020204" pitchFamily="34" charset="-122"/>
              </a:rPr>
              <a:t>事</a:t>
            </a:r>
            <a:endParaRPr lang="zh-CN" altLang="zh-CN" sz="825" dirty="0"/>
          </a:p>
        </p:txBody>
      </p:sp>
      <p:sp>
        <p:nvSpPr>
          <p:cNvPr id="358" name="Rectangle 271">
            <a:extLst>
              <a:ext uri="{FF2B5EF4-FFF2-40B4-BE49-F238E27FC236}">
                <a16:creationId xmlns="" xmlns:a16="http://schemas.microsoft.com/office/drawing/2014/main" id="{22EFC00F-E2A2-44ED-9D66-92A62D7FA4A9}"/>
              </a:ext>
            </a:extLst>
          </p:cNvPr>
          <p:cNvSpPr>
            <a:spLocks noChangeArrowheads="1"/>
          </p:cNvSpPr>
          <p:nvPr/>
        </p:nvSpPr>
        <p:spPr bwMode="auto">
          <a:xfrm>
            <a:off x="3156390" y="3824822"/>
            <a:ext cx="173125"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招</a:t>
            </a:r>
            <a:r>
              <a:rPr lang="zh-CN" altLang="en-US" sz="675" dirty="0">
                <a:latin typeface="微软雅黑" panose="020B0503020204020204" pitchFamily="34" charset="-122"/>
                <a:ea typeface="微软雅黑" panose="020B0503020204020204" pitchFamily="34" charset="-122"/>
              </a:rPr>
              <a:t>就</a:t>
            </a:r>
            <a:endParaRPr lang="zh-CN" altLang="zh-CN" sz="825" dirty="0"/>
          </a:p>
        </p:txBody>
      </p:sp>
      <p:sp>
        <p:nvSpPr>
          <p:cNvPr id="360" name="Rectangle 273">
            <a:extLst>
              <a:ext uri="{FF2B5EF4-FFF2-40B4-BE49-F238E27FC236}">
                <a16:creationId xmlns="" xmlns:a16="http://schemas.microsoft.com/office/drawing/2014/main" id="{17422830-63A0-4386-B807-B32B9DD4F5A5}"/>
              </a:ext>
            </a:extLst>
          </p:cNvPr>
          <p:cNvSpPr>
            <a:spLocks noChangeArrowheads="1"/>
          </p:cNvSpPr>
          <p:nvPr/>
        </p:nvSpPr>
        <p:spPr bwMode="auto">
          <a:xfrm>
            <a:off x="3465861" y="3824822"/>
            <a:ext cx="173125"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302369"/>
            <a:r>
              <a:rPr lang="zh-CN" altLang="zh-CN" sz="675" dirty="0">
                <a:latin typeface="微软雅黑" panose="020B0503020204020204" pitchFamily="34" charset="-122"/>
                <a:ea typeface="微软雅黑" panose="020B0503020204020204" pitchFamily="34" charset="-122"/>
              </a:rPr>
              <a:t>科</a:t>
            </a:r>
            <a:r>
              <a:rPr lang="zh-CN" altLang="en-US" sz="675" dirty="0">
                <a:latin typeface="微软雅黑" panose="020B0503020204020204" pitchFamily="34" charset="-122"/>
                <a:ea typeface="微软雅黑" panose="020B0503020204020204" pitchFamily="34" charset="-122"/>
              </a:rPr>
              <a:t>研</a:t>
            </a:r>
            <a:endParaRPr lang="zh-CN" altLang="zh-CN" sz="825" dirty="0"/>
          </a:p>
        </p:txBody>
      </p:sp>
      <p:sp>
        <p:nvSpPr>
          <p:cNvPr id="362" name="Rectangle 275">
            <a:extLst>
              <a:ext uri="{FF2B5EF4-FFF2-40B4-BE49-F238E27FC236}">
                <a16:creationId xmlns="" xmlns:a16="http://schemas.microsoft.com/office/drawing/2014/main" id="{C834E5A1-9CFF-40BA-AF3C-0EE1320DCC2B}"/>
              </a:ext>
            </a:extLst>
          </p:cNvPr>
          <p:cNvSpPr>
            <a:spLocks noChangeArrowheads="1"/>
          </p:cNvSpPr>
          <p:nvPr/>
        </p:nvSpPr>
        <p:spPr bwMode="auto">
          <a:xfrm>
            <a:off x="6164413" y="3824822"/>
            <a:ext cx="173124"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计</a:t>
            </a:r>
            <a:r>
              <a:rPr lang="zh-CN" altLang="en-US" sz="675" dirty="0">
                <a:latin typeface="微软雅黑" panose="020B0503020204020204" pitchFamily="34" charset="-122"/>
                <a:ea typeface="微软雅黑" panose="020B0503020204020204" pitchFamily="34" charset="-122"/>
              </a:rPr>
              <a:t>算</a:t>
            </a:r>
            <a:endParaRPr lang="zh-CN" altLang="zh-CN" sz="825" dirty="0"/>
          </a:p>
        </p:txBody>
      </p:sp>
      <p:sp>
        <p:nvSpPr>
          <p:cNvPr id="364" name="Rectangle 277">
            <a:extLst>
              <a:ext uri="{FF2B5EF4-FFF2-40B4-BE49-F238E27FC236}">
                <a16:creationId xmlns="" xmlns:a16="http://schemas.microsoft.com/office/drawing/2014/main" id="{FC026078-4F04-45AB-BF66-AEAAD3285FD7}"/>
              </a:ext>
            </a:extLst>
          </p:cNvPr>
          <p:cNvSpPr>
            <a:spLocks noChangeArrowheads="1"/>
          </p:cNvSpPr>
          <p:nvPr/>
        </p:nvSpPr>
        <p:spPr bwMode="auto">
          <a:xfrm>
            <a:off x="6474892" y="3824822"/>
            <a:ext cx="173124"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存</a:t>
            </a:r>
            <a:r>
              <a:rPr lang="zh-CN" altLang="en-US" sz="675" dirty="0">
                <a:latin typeface="微软雅黑" panose="020B0503020204020204" pitchFamily="34" charset="-122"/>
                <a:ea typeface="微软雅黑" panose="020B0503020204020204" pitchFamily="34" charset="-122"/>
              </a:rPr>
              <a:t>储</a:t>
            </a:r>
            <a:endParaRPr lang="zh-CN" altLang="zh-CN" sz="825" dirty="0"/>
          </a:p>
        </p:txBody>
      </p:sp>
      <p:sp>
        <p:nvSpPr>
          <p:cNvPr id="366" name="Rectangle 279">
            <a:extLst>
              <a:ext uri="{FF2B5EF4-FFF2-40B4-BE49-F238E27FC236}">
                <a16:creationId xmlns="" xmlns:a16="http://schemas.microsoft.com/office/drawing/2014/main" id="{AE8067D2-66FB-46E1-B9DF-3625BB6BD27C}"/>
              </a:ext>
            </a:extLst>
          </p:cNvPr>
          <p:cNvSpPr>
            <a:spLocks noChangeArrowheads="1"/>
          </p:cNvSpPr>
          <p:nvPr/>
        </p:nvSpPr>
        <p:spPr bwMode="auto">
          <a:xfrm>
            <a:off x="6785370" y="3824822"/>
            <a:ext cx="173124"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网</a:t>
            </a:r>
            <a:r>
              <a:rPr lang="zh-CN" altLang="en-US" sz="675" dirty="0">
                <a:latin typeface="微软雅黑" panose="020B0503020204020204" pitchFamily="34" charset="-122"/>
                <a:ea typeface="微软雅黑" panose="020B0503020204020204" pitchFamily="34" charset="-122"/>
              </a:rPr>
              <a:t>络</a:t>
            </a:r>
            <a:endParaRPr lang="zh-CN" altLang="zh-CN" sz="825" dirty="0"/>
          </a:p>
        </p:txBody>
      </p:sp>
      <p:sp>
        <p:nvSpPr>
          <p:cNvPr id="368" name="Rectangle 281">
            <a:extLst>
              <a:ext uri="{FF2B5EF4-FFF2-40B4-BE49-F238E27FC236}">
                <a16:creationId xmlns="" xmlns:a16="http://schemas.microsoft.com/office/drawing/2014/main" id="{CF62E75E-28C7-4386-BC48-F4EE768D1FF8}"/>
              </a:ext>
            </a:extLst>
          </p:cNvPr>
          <p:cNvSpPr>
            <a:spLocks noChangeArrowheads="1"/>
          </p:cNvSpPr>
          <p:nvPr/>
        </p:nvSpPr>
        <p:spPr bwMode="auto">
          <a:xfrm>
            <a:off x="7095849" y="3824822"/>
            <a:ext cx="173124"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安</a:t>
            </a:r>
            <a:r>
              <a:rPr lang="zh-CN" altLang="en-US" sz="675" dirty="0">
                <a:latin typeface="微软雅黑" panose="020B0503020204020204" pitchFamily="34" charset="-122"/>
                <a:ea typeface="微软雅黑" panose="020B0503020204020204" pitchFamily="34" charset="-122"/>
              </a:rPr>
              <a:t>全</a:t>
            </a:r>
            <a:endParaRPr lang="zh-CN" altLang="zh-CN" sz="825" dirty="0"/>
          </a:p>
        </p:txBody>
      </p:sp>
      <p:sp>
        <p:nvSpPr>
          <p:cNvPr id="370" name="Rectangle 283">
            <a:extLst>
              <a:ext uri="{FF2B5EF4-FFF2-40B4-BE49-F238E27FC236}">
                <a16:creationId xmlns="" xmlns:a16="http://schemas.microsoft.com/office/drawing/2014/main" id="{D565DFBD-A37B-4573-9ADC-F9782840058C}"/>
              </a:ext>
            </a:extLst>
          </p:cNvPr>
          <p:cNvSpPr>
            <a:spLocks noChangeArrowheads="1"/>
          </p:cNvSpPr>
          <p:nvPr/>
        </p:nvSpPr>
        <p:spPr bwMode="auto">
          <a:xfrm>
            <a:off x="7381126" y="3824822"/>
            <a:ext cx="432811"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高</a:t>
            </a:r>
            <a:r>
              <a:rPr lang="zh-CN" altLang="en-US" sz="675" dirty="0">
                <a:latin typeface="微软雅黑" panose="020B0503020204020204" pitchFamily="34" charset="-122"/>
                <a:ea typeface="微软雅黑" panose="020B0503020204020204" pitchFamily="34" charset="-122"/>
              </a:rPr>
              <a:t>性能计算</a:t>
            </a:r>
            <a:endParaRPr lang="zh-CN" altLang="zh-CN" sz="825" dirty="0"/>
          </a:p>
        </p:txBody>
      </p:sp>
      <p:sp>
        <p:nvSpPr>
          <p:cNvPr id="375" name="Rectangle 288">
            <a:extLst>
              <a:ext uri="{FF2B5EF4-FFF2-40B4-BE49-F238E27FC236}">
                <a16:creationId xmlns="" xmlns:a16="http://schemas.microsoft.com/office/drawing/2014/main" id="{221B0BDF-00F2-4463-9F52-7F7818F50C83}"/>
              </a:ext>
            </a:extLst>
          </p:cNvPr>
          <p:cNvSpPr>
            <a:spLocks noChangeArrowheads="1"/>
          </p:cNvSpPr>
          <p:nvPr/>
        </p:nvSpPr>
        <p:spPr bwMode="auto">
          <a:xfrm>
            <a:off x="4160414" y="3824822"/>
            <a:ext cx="259686"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校园</a:t>
            </a:r>
            <a:r>
              <a:rPr lang="zh-CN" altLang="en-US" sz="675" dirty="0">
                <a:latin typeface="微软雅黑" panose="020B0503020204020204" pitchFamily="34" charset="-122"/>
                <a:ea typeface="微软雅黑" panose="020B0503020204020204" pitchFamily="34" charset="-122"/>
              </a:rPr>
              <a:t>网</a:t>
            </a:r>
            <a:endParaRPr lang="zh-CN" altLang="zh-CN" sz="825" dirty="0"/>
          </a:p>
        </p:txBody>
      </p:sp>
      <p:sp>
        <p:nvSpPr>
          <p:cNvPr id="377" name="Rectangle 290">
            <a:extLst>
              <a:ext uri="{FF2B5EF4-FFF2-40B4-BE49-F238E27FC236}">
                <a16:creationId xmlns="" xmlns:a16="http://schemas.microsoft.com/office/drawing/2014/main" id="{8BDA0643-5788-45D2-984E-00E9C8313BA5}"/>
              </a:ext>
            </a:extLst>
          </p:cNvPr>
          <p:cNvSpPr>
            <a:spLocks noChangeArrowheads="1"/>
          </p:cNvSpPr>
          <p:nvPr/>
        </p:nvSpPr>
        <p:spPr bwMode="auto">
          <a:xfrm>
            <a:off x="4602947" y="3824822"/>
            <a:ext cx="519373"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无</a:t>
            </a:r>
            <a:r>
              <a:rPr lang="zh-CN" altLang="en-US" sz="675" dirty="0">
                <a:latin typeface="微软雅黑" panose="020B0503020204020204" pitchFamily="34" charset="-122"/>
                <a:ea typeface="微软雅黑" panose="020B0503020204020204" pitchFamily="34" charset="-122"/>
              </a:rPr>
              <a:t>线移动互联</a:t>
            </a:r>
            <a:endParaRPr lang="zh-CN" altLang="zh-CN" sz="825" dirty="0"/>
          </a:p>
        </p:txBody>
      </p:sp>
      <p:sp>
        <p:nvSpPr>
          <p:cNvPr id="383" name="Rectangle 296">
            <a:extLst>
              <a:ext uri="{FF2B5EF4-FFF2-40B4-BE49-F238E27FC236}">
                <a16:creationId xmlns="" xmlns:a16="http://schemas.microsoft.com/office/drawing/2014/main" id="{5B5F46DB-2BEC-462B-A5C3-7D2CEE69C856}"/>
              </a:ext>
            </a:extLst>
          </p:cNvPr>
          <p:cNvSpPr>
            <a:spLocks noChangeArrowheads="1"/>
          </p:cNvSpPr>
          <p:nvPr/>
        </p:nvSpPr>
        <p:spPr bwMode="auto">
          <a:xfrm>
            <a:off x="5256162" y="3824822"/>
            <a:ext cx="432811" cy="1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69"/>
            <a:r>
              <a:rPr lang="zh-CN" altLang="zh-CN" sz="675" dirty="0">
                <a:latin typeface="微软雅黑" panose="020B0503020204020204" pitchFamily="34" charset="-122"/>
                <a:ea typeface="微软雅黑" panose="020B0503020204020204" pitchFamily="34" charset="-122"/>
              </a:rPr>
              <a:t>校</a:t>
            </a:r>
            <a:r>
              <a:rPr lang="zh-CN" altLang="en-US" sz="675" dirty="0">
                <a:latin typeface="微软雅黑" panose="020B0503020204020204" pitchFamily="34" charset="-122"/>
                <a:ea typeface="微软雅黑" panose="020B0503020204020204" pitchFamily="34" charset="-122"/>
              </a:rPr>
              <a:t>园物联网</a:t>
            </a:r>
            <a:endParaRPr lang="zh-CN" altLang="zh-CN" sz="825" dirty="0"/>
          </a:p>
        </p:txBody>
      </p:sp>
      <p:sp>
        <p:nvSpPr>
          <p:cNvPr id="388" name="Freeform 301">
            <a:extLst>
              <a:ext uri="{FF2B5EF4-FFF2-40B4-BE49-F238E27FC236}">
                <a16:creationId xmlns="" xmlns:a16="http://schemas.microsoft.com/office/drawing/2014/main" id="{F0D4D1C4-2AAE-43FB-A090-2E23688AA035}"/>
              </a:ext>
            </a:extLst>
          </p:cNvPr>
          <p:cNvSpPr>
            <a:spLocks/>
          </p:cNvSpPr>
          <p:nvPr/>
        </p:nvSpPr>
        <p:spPr bwMode="auto">
          <a:xfrm>
            <a:off x="7481730" y="3974517"/>
            <a:ext cx="102821" cy="27217"/>
          </a:xfrm>
          <a:custGeom>
            <a:avLst/>
            <a:gdLst>
              <a:gd name="T0" fmla="*/ 0 w 204"/>
              <a:gd name="T1" fmla="*/ 24 h 48"/>
              <a:gd name="T2" fmla="*/ 0 w 204"/>
              <a:gd name="T3" fmla="*/ 24 h 48"/>
              <a:gd name="T4" fmla="*/ 0 w 204"/>
              <a:gd name="T5" fmla="*/ 26 h 48"/>
              <a:gd name="T6" fmla="*/ 2 w 204"/>
              <a:gd name="T7" fmla="*/ 30 h 48"/>
              <a:gd name="T8" fmla="*/ 14 w 204"/>
              <a:gd name="T9" fmla="*/ 36 h 48"/>
              <a:gd name="T10" fmla="*/ 30 w 204"/>
              <a:gd name="T11" fmla="*/ 40 h 48"/>
              <a:gd name="T12" fmla="*/ 50 w 204"/>
              <a:gd name="T13" fmla="*/ 44 h 48"/>
              <a:gd name="T14" fmla="*/ 50 w 204"/>
              <a:gd name="T15" fmla="*/ 44 h 48"/>
              <a:gd name="T16" fmla="*/ 76 w 204"/>
              <a:gd name="T17" fmla="*/ 46 h 48"/>
              <a:gd name="T18" fmla="*/ 102 w 204"/>
              <a:gd name="T19" fmla="*/ 48 h 48"/>
              <a:gd name="T20" fmla="*/ 128 w 204"/>
              <a:gd name="T21" fmla="*/ 46 h 48"/>
              <a:gd name="T22" fmla="*/ 154 w 204"/>
              <a:gd name="T23" fmla="*/ 44 h 48"/>
              <a:gd name="T24" fmla="*/ 154 w 204"/>
              <a:gd name="T25" fmla="*/ 44 h 48"/>
              <a:gd name="T26" fmla="*/ 174 w 204"/>
              <a:gd name="T27" fmla="*/ 40 h 48"/>
              <a:gd name="T28" fmla="*/ 190 w 204"/>
              <a:gd name="T29" fmla="*/ 36 h 48"/>
              <a:gd name="T30" fmla="*/ 202 w 204"/>
              <a:gd name="T31" fmla="*/ 30 h 48"/>
              <a:gd name="T32" fmla="*/ 204 w 204"/>
              <a:gd name="T33" fmla="*/ 26 h 48"/>
              <a:gd name="T34" fmla="*/ 204 w 204"/>
              <a:gd name="T35" fmla="*/ 24 h 48"/>
              <a:gd name="T36" fmla="*/ 204 w 204"/>
              <a:gd name="T37" fmla="*/ 24 h 48"/>
              <a:gd name="T38" fmla="*/ 204 w 204"/>
              <a:gd name="T39" fmla="*/ 20 h 48"/>
              <a:gd name="T40" fmla="*/ 202 w 204"/>
              <a:gd name="T41" fmla="*/ 18 h 48"/>
              <a:gd name="T42" fmla="*/ 190 w 204"/>
              <a:gd name="T43" fmla="*/ 12 h 48"/>
              <a:gd name="T44" fmla="*/ 174 w 204"/>
              <a:gd name="T45" fmla="*/ 6 h 48"/>
              <a:gd name="T46" fmla="*/ 154 w 204"/>
              <a:gd name="T47" fmla="*/ 4 h 48"/>
              <a:gd name="T48" fmla="*/ 154 w 204"/>
              <a:gd name="T49" fmla="*/ 4 h 48"/>
              <a:gd name="T50" fmla="*/ 128 w 204"/>
              <a:gd name="T51" fmla="*/ 0 h 48"/>
              <a:gd name="T52" fmla="*/ 102 w 204"/>
              <a:gd name="T53" fmla="*/ 0 h 48"/>
              <a:gd name="T54" fmla="*/ 76 w 204"/>
              <a:gd name="T55" fmla="*/ 0 h 48"/>
              <a:gd name="T56" fmla="*/ 50 w 204"/>
              <a:gd name="T57" fmla="*/ 4 h 48"/>
              <a:gd name="T58" fmla="*/ 50 w 204"/>
              <a:gd name="T59" fmla="*/ 4 h 48"/>
              <a:gd name="T60" fmla="*/ 30 w 204"/>
              <a:gd name="T61" fmla="*/ 6 h 48"/>
              <a:gd name="T62" fmla="*/ 14 w 204"/>
              <a:gd name="T63" fmla="*/ 12 h 48"/>
              <a:gd name="T64" fmla="*/ 2 w 204"/>
              <a:gd name="T65" fmla="*/ 18 h 48"/>
              <a:gd name="T66" fmla="*/ 0 w 204"/>
              <a:gd name="T67" fmla="*/ 20 h 48"/>
              <a:gd name="T68" fmla="*/ 0 w 204"/>
              <a:gd name="T69" fmla="*/ 24 h 48"/>
              <a:gd name="T70" fmla="*/ 0 w 204"/>
              <a:gd name="T7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48">
                <a:moveTo>
                  <a:pt x="0" y="24"/>
                </a:moveTo>
                <a:lnTo>
                  <a:pt x="0" y="24"/>
                </a:lnTo>
                <a:lnTo>
                  <a:pt x="0" y="26"/>
                </a:lnTo>
                <a:lnTo>
                  <a:pt x="2" y="30"/>
                </a:lnTo>
                <a:lnTo>
                  <a:pt x="14" y="36"/>
                </a:lnTo>
                <a:lnTo>
                  <a:pt x="30" y="40"/>
                </a:lnTo>
                <a:lnTo>
                  <a:pt x="50" y="44"/>
                </a:lnTo>
                <a:lnTo>
                  <a:pt x="50" y="44"/>
                </a:lnTo>
                <a:lnTo>
                  <a:pt x="76" y="46"/>
                </a:lnTo>
                <a:lnTo>
                  <a:pt x="102" y="48"/>
                </a:lnTo>
                <a:lnTo>
                  <a:pt x="128" y="46"/>
                </a:lnTo>
                <a:lnTo>
                  <a:pt x="154" y="44"/>
                </a:lnTo>
                <a:lnTo>
                  <a:pt x="154" y="44"/>
                </a:lnTo>
                <a:lnTo>
                  <a:pt x="174" y="40"/>
                </a:lnTo>
                <a:lnTo>
                  <a:pt x="190" y="36"/>
                </a:lnTo>
                <a:lnTo>
                  <a:pt x="202" y="30"/>
                </a:lnTo>
                <a:lnTo>
                  <a:pt x="204" y="26"/>
                </a:lnTo>
                <a:lnTo>
                  <a:pt x="204" y="24"/>
                </a:lnTo>
                <a:lnTo>
                  <a:pt x="204" y="24"/>
                </a:lnTo>
                <a:lnTo>
                  <a:pt x="204" y="20"/>
                </a:lnTo>
                <a:lnTo>
                  <a:pt x="202" y="18"/>
                </a:lnTo>
                <a:lnTo>
                  <a:pt x="190" y="12"/>
                </a:lnTo>
                <a:lnTo>
                  <a:pt x="174" y="6"/>
                </a:lnTo>
                <a:lnTo>
                  <a:pt x="154" y="4"/>
                </a:lnTo>
                <a:lnTo>
                  <a:pt x="154" y="4"/>
                </a:lnTo>
                <a:lnTo>
                  <a:pt x="128" y="0"/>
                </a:lnTo>
                <a:lnTo>
                  <a:pt x="102" y="0"/>
                </a:lnTo>
                <a:lnTo>
                  <a:pt x="76" y="0"/>
                </a:lnTo>
                <a:lnTo>
                  <a:pt x="50" y="4"/>
                </a:lnTo>
                <a:lnTo>
                  <a:pt x="50" y="4"/>
                </a:lnTo>
                <a:lnTo>
                  <a:pt x="30" y="6"/>
                </a:lnTo>
                <a:lnTo>
                  <a:pt x="14" y="12"/>
                </a:lnTo>
                <a:lnTo>
                  <a:pt x="2" y="18"/>
                </a:lnTo>
                <a:lnTo>
                  <a:pt x="0" y="20"/>
                </a:lnTo>
                <a:lnTo>
                  <a:pt x="0" y="24"/>
                </a:lnTo>
                <a:lnTo>
                  <a:pt x="0" y="2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89" name="Freeform 302">
            <a:extLst>
              <a:ext uri="{FF2B5EF4-FFF2-40B4-BE49-F238E27FC236}">
                <a16:creationId xmlns="" xmlns:a16="http://schemas.microsoft.com/office/drawing/2014/main" id="{C3CFA28B-6D87-499F-A2D7-145C864DD088}"/>
              </a:ext>
            </a:extLst>
          </p:cNvPr>
          <p:cNvSpPr>
            <a:spLocks/>
          </p:cNvSpPr>
          <p:nvPr/>
        </p:nvSpPr>
        <p:spPr bwMode="auto">
          <a:xfrm>
            <a:off x="7481730" y="4000601"/>
            <a:ext cx="102821" cy="36290"/>
          </a:xfrm>
          <a:custGeom>
            <a:avLst/>
            <a:gdLst>
              <a:gd name="T0" fmla="*/ 204 w 204"/>
              <a:gd name="T1" fmla="*/ 32 h 64"/>
              <a:gd name="T2" fmla="*/ 204 w 204"/>
              <a:gd name="T3" fmla="*/ 0 h 64"/>
              <a:gd name="T4" fmla="*/ 204 w 204"/>
              <a:gd name="T5" fmla="*/ 0 h 64"/>
              <a:gd name="T6" fmla="*/ 198 w 204"/>
              <a:gd name="T7" fmla="*/ 4 h 64"/>
              <a:gd name="T8" fmla="*/ 190 w 204"/>
              <a:gd name="T9" fmla="*/ 8 h 64"/>
              <a:gd name="T10" fmla="*/ 168 w 204"/>
              <a:gd name="T11" fmla="*/ 14 h 64"/>
              <a:gd name="T12" fmla="*/ 136 w 204"/>
              <a:gd name="T13" fmla="*/ 18 h 64"/>
              <a:gd name="T14" fmla="*/ 100 w 204"/>
              <a:gd name="T15" fmla="*/ 20 h 64"/>
              <a:gd name="T16" fmla="*/ 100 w 204"/>
              <a:gd name="T17" fmla="*/ 20 h 64"/>
              <a:gd name="T18" fmla="*/ 66 w 204"/>
              <a:gd name="T19" fmla="*/ 18 h 64"/>
              <a:gd name="T20" fmla="*/ 38 w 204"/>
              <a:gd name="T21" fmla="*/ 16 h 64"/>
              <a:gd name="T22" fmla="*/ 14 w 204"/>
              <a:gd name="T23" fmla="*/ 10 h 64"/>
              <a:gd name="T24" fmla="*/ 6 w 204"/>
              <a:gd name="T25" fmla="*/ 6 h 64"/>
              <a:gd name="T26" fmla="*/ 0 w 204"/>
              <a:gd name="T27" fmla="*/ 2 h 64"/>
              <a:gd name="T28" fmla="*/ 0 w 204"/>
              <a:gd name="T29" fmla="*/ 32 h 64"/>
              <a:gd name="T30" fmla="*/ 0 w 204"/>
              <a:gd name="T31" fmla="*/ 46 h 64"/>
              <a:gd name="T32" fmla="*/ 0 w 204"/>
              <a:gd name="T33" fmla="*/ 46 h 64"/>
              <a:gd name="T34" fmla="*/ 6 w 204"/>
              <a:gd name="T35" fmla="*/ 50 h 64"/>
              <a:gd name="T36" fmla="*/ 14 w 204"/>
              <a:gd name="T37" fmla="*/ 52 h 64"/>
              <a:gd name="T38" fmla="*/ 38 w 204"/>
              <a:gd name="T39" fmla="*/ 58 h 64"/>
              <a:gd name="T40" fmla="*/ 66 w 204"/>
              <a:gd name="T41" fmla="*/ 62 h 64"/>
              <a:gd name="T42" fmla="*/ 100 w 204"/>
              <a:gd name="T43" fmla="*/ 64 h 64"/>
              <a:gd name="T44" fmla="*/ 100 w 204"/>
              <a:gd name="T45" fmla="*/ 64 h 64"/>
              <a:gd name="T46" fmla="*/ 136 w 204"/>
              <a:gd name="T47" fmla="*/ 62 h 64"/>
              <a:gd name="T48" fmla="*/ 168 w 204"/>
              <a:gd name="T49" fmla="*/ 58 h 64"/>
              <a:gd name="T50" fmla="*/ 190 w 204"/>
              <a:gd name="T51" fmla="*/ 52 h 64"/>
              <a:gd name="T52" fmla="*/ 198 w 204"/>
              <a:gd name="T53" fmla="*/ 48 h 64"/>
              <a:gd name="T54" fmla="*/ 204 w 204"/>
              <a:gd name="T55" fmla="*/ 44 h 64"/>
              <a:gd name="T56" fmla="*/ 204 w 204"/>
              <a:gd name="T57"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64">
                <a:moveTo>
                  <a:pt x="204" y="32"/>
                </a:moveTo>
                <a:lnTo>
                  <a:pt x="204" y="0"/>
                </a:lnTo>
                <a:lnTo>
                  <a:pt x="204" y="0"/>
                </a:lnTo>
                <a:lnTo>
                  <a:pt x="198" y="4"/>
                </a:lnTo>
                <a:lnTo>
                  <a:pt x="190" y="8"/>
                </a:lnTo>
                <a:lnTo>
                  <a:pt x="168" y="14"/>
                </a:lnTo>
                <a:lnTo>
                  <a:pt x="136" y="18"/>
                </a:lnTo>
                <a:lnTo>
                  <a:pt x="100" y="20"/>
                </a:lnTo>
                <a:lnTo>
                  <a:pt x="100" y="20"/>
                </a:lnTo>
                <a:lnTo>
                  <a:pt x="66" y="18"/>
                </a:lnTo>
                <a:lnTo>
                  <a:pt x="38" y="16"/>
                </a:lnTo>
                <a:lnTo>
                  <a:pt x="14" y="10"/>
                </a:lnTo>
                <a:lnTo>
                  <a:pt x="6" y="6"/>
                </a:lnTo>
                <a:lnTo>
                  <a:pt x="0" y="2"/>
                </a:lnTo>
                <a:lnTo>
                  <a:pt x="0" y="32"/>
                </a:lnTo>
                <a:lnTo>
                  <a:pt x="0" y="46"/>
                </a:lnTo>
                <a:lnTo>
                  <a:pt x="0" y="46"/>
                </a:lnTo>
                <a:lnTo>
                  <a:pt x="6" y="50"/>
                </a:lnTo>
                <a:lnTo>
                  <a:pt x="14" y="52"/>
                </a:lnTo>
                <a:lnTo>
                  <a:pt x="38" y="58"/>
                </a:lnTo>
                <a:lnTo>
                  <a:pt x="66" y="62"/>
                </a:lnTo>
                <a:lnTo>
                  <a:pt x="100" y="64"/>
                </a:lnTo>
                <a:lnTo>
                  <a:pt x="100" y="64"/>
                </a:lnTo>
                <a:lnTo>
                  <a:pt x="136" y="62"/>
                </a:lnTo>
                <a:lnTo>
                  <a:pt x="168" y="58"/>
                </a:lnTo>
                <a:lnTo>
                  <a:pt x="190" y="52"/>
                </a:lnTo>
                <a:lnTo>
                  <a:pt x="198" y="48"/>
                </a:lnTo>
                <a:lnTo>
                  <a:pt x="204" y="44"/>
                </a:lnTo>
                <a:lnTo>
                  <a:pt x="204" y="3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0" name="Freeform 303">
            <a:extLst>
              <a:ext uri="{FF2B5EF4-FFF2-40B4-BE49-F238E27FC236}">
                <a16:creationId xmlns="" xmlns:a16="http://schemas.microsoft.com/office/drawing/2014/main" id="{8ED67097-F3FA-4554-AB88-92C58B175451}"/>
              </a:ext>
            </a:extLst>
          </p:cNvPr>
          <p:cNvSpPr>
            <a:spLocks/>
          </p:cNvSpPr>
          <p:nvPr/>
        </p:nvSpPr>
        <p:spPr bwMode="auto">
          <a:xfrm>
            <a:off x="7481730" y="4035756"/>
            <a:ext cx="102821" cy="35156"/>
          </a:xfrm>
          <a:custGeom>
            <a:avLst/>
            <a:gdLst>
              <a:gd name="T0" fmla="*/ 204 w 204"/>
              <a:gd name="T1" fmla="*/ 32 h 62"/>
              <a:gd name="T2" fmla="*/ 204 w 204"/>
              <a:gd name="T3" fmla="*/ 0 h 62"/>
              <a:gd name="T4" fmla="*/ 204 w 204"/>
              <a:gd name="T5" fmla="*/ 0 h 62"/>
              <a:gd name="T6" fmla="*/ 198 w 204"/>
              <a:gd name="T7" fmla="*/ 4 h 62"/>
              <a:gd name="T8" fmla="*/ 190 w 204"/>
              <a:gd name="T9" fmla="*/ 8 h 62"/>
              <a:gd name="T10" fmla="*/ 168 w 204"/>
              <a:gd name="T11" fmla="*/ 14 h 62"/>
              <a:gd name="T12" fmla="*/ 136 w 204"/>
              <a:gd name="T13" fmla="*/ 18 h 62"/>
              <a:gd name="T14" fmla="*/ 100 w 204"/>
              <a:gd name="T15" fmla="*/ 20 h 62"/>
              <a:gd name="T16" fmla="*/ 100 w 204"/>
              <a:gd name="T17" fmla="*/ 20 h 62"/>
              <a:gd name="T18" fmla="*/ 66 w 204"/>
              <a:gd name="T19" fmla="*/ 18 h 62"/>
              <a:gd name="T20" fmla="*/ 38 w 204"/>
              <a:gd name="T21" fmla="*/ 14 h 62"/>
              <a:gd name="T22" fmla="*/ 14 w 204"/>
              <a:gd name="T23" fmla="*/ 10 h 62"/>
              <a:gd name="T24" fmla="*/ 6 w 204"/>
              <a:gd name="T25" fmla="*/ 6 h 62"/>
              <a:gd name="T26" fmla="*/ 0 w 204"/>
              <a:gd name="T27" fmla="*/ 2 h 62"/>
              <a:gd name="T28" fmla="*/ 0 w 204"/>
              <a:gd name="T29" fmla="*/ 32 h 62"/>
              <a:gd name="T30" fmla="*/ 0 w 204"/>
              <a:gd name="T31" fmla="*/ 46 h 62"/>
              <a:gd name="T32" fmla="*/ 0 w 204"/>
              <a:gd name="T33" fmla="*/ 46 h 62"/>
              <a:gd name="T34" fmla="*/ 6 w 204"/>
              <a:gd name="T35" fmla="*/ 50 h 62"/>
              <a:gd name="T36" fmla="*/ 14 w 204"/>
              <a:gd name="T37" fmla="*/ 52 h 62"/>
              <a:gd name="T38" fmla="*/ 38 w 204"/>
              <a:gd name="T39" fmla="*/ 58 h 62"/>
              <a:gd name="T40" fmla="*/ 66 w 204"/>
              <a:gd name="T41" fmla="*/ 62 h 62"/>
              <a:gd name="T42" fmla="*/ 100 w 204"/>
              <a:gd name="T43" fmla="*/ 62 h 62"/>
              <a:gd name="T44" fmla="*/ 100 w 204"/>
              <a:gd name="T45" fmla="*/ 62 h 62"/>
              <a:gd name="T46" fmla="*/ 136 w 204"/>
              <a:gd name="T47" fmla="*/ 62 h 62"/>
              <a:gd name="T48" fmla="*/ 168 w 204"/>
              <a:gd name="T49" fmla="*/ 58 h 62"/>
              <a:gd name="T50" fmla="*/ 190 w 204"/>
              <a:gd name="T51" fmla="*/ 52 h 62"/>
              <a:gd name="T52" fmla="*/ 198 w 204"/>
              <a:gd name="T53" fmla="*/ 48 h 62"/>
              <a:gd name="T54" fmla="*/ 204 w 204"/>
              <a:gd name="T55" fmla="*/ 44 h 62"/>
              <a:gd name="T56" fmla="*/ 204 w 204"/>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62">
                <a:moveTo>
                  <a:pt x="204" y="32"/>
                </a:moveTo>
                <a:lnTo>
                  <a:pt x="204" y="0"/>
                </a:lnTo>
                <a:lnTo>
                  <a:pt x="204" y="0"/>
                </a:lnTo>
                <a:lnTo>
                  <a:pt x="198" y="4"/>
                </a:lnTo>
                <a:lnTo>
                  <a:pt x="190" y="8"/>
                </a:lnTo>
                <a:lnTo>
                  <a:pt x="168" y="14"/>
                </a:lnTo>
                <a:lnTo>
                  <a:pt x="136" y="18"/>
                </a:lnTo>
                <a:lnTo>
                  <a:pt x="100" y="20"/>
                </a:lnTo>
                <a:lnTo>
                  <a:pt x="100" y="20"/>
                </a:lnTo>
                <a:lnTo>
                  <a:pt x="66" y="18"/>
                </a:lnTo>
                <a:lnTo>
                  <a:pt x="38" y="14"/>
                </a:lnTo>
                <a:lnTo>
                  <a:pt x="14" y="10"/>
                </a:lnTo>
                <a:lnTo>
                  <a:pt x="6" y="6"/>
                </a:lnTo>
                <a:lnTo>
                  <a:pt x="0" y="2"/>
                </a:lnTo>
                <a:lnTo>
                  <a:pt x="0" y="32"/>
                </a:lnTo>
                <a:lnTo>
                  <a:pt x="0" y="46"/>
                </a:lnTo>
                <a:lnTo>
                  <a:pt x="0" y="46"/>
                </a:lnTo>
                <a:lnTo>
                  <a:pt x="6" y="50"/>
                </a:lnTo>
                <a:lnTo>
                  <a:pt x="14" y="52"/>
                </a:lnTo>
                <a:lnTo>
                  <a:pt x="38" y="58"/>
                </a:lnTo>
                <a:lnTo>
                  <a:pt x="66" y="62"/>
                </a:lnTo>
                <a:lnTo>
                  <a:pt x="100" y="62"/>
                </a:lnTo>
                <a:lnTo>
                  <a:pt x="100" y="62"/>
                </a:lnTo>
                <a:lnTo>
                  <a:pt x="136" y="62"/>
                </a:lnTo>
                <a:lnTo>
                  <a:pt x="168" y="58"/>
                </a:lnTo>
                <a:lnTo>
                  <a:pt x="190" y="52"/>
                </a:lnTo>
                <a:lnTo>
                  <a:pt x="198" y="48"/>
                </a:lnTo>
                <a:lnTo>
                  <a:pt x="204" y="44"/>
                </a:lnTo>
                <a:lnTo>
                  <a:pt x="204" y="3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1" name="Freeform 304">
            <a:extLst>
              <a:ext uri="{FF2B5EF4-FFF2-40B4-BE49-F238E27FC236}">
                <a16:creationId xmlns="" xmlns:a16="http://schemas.microsoft.com/office/drawing/2014/main" id="{64105B7D-EB19-4206-97BA-3A7456D974CD}"/>
              </a:ext>
            </a:extLst>
          </p:cNvPr>
          <p:cNvSpPr>
            <a:spLocks/>
          </p:cNvSpPr>
          <p:nvPr/>
        </p:nvSpPr>
        <p:spPr bwMode="auto">
          <a:xfrm>
            <a:off x="7481730" y="4070912"/>
            <a:ext cx="102821" cy="35156"/>
          </a:xfrm>
          <a:custGeom>
            <a:avLst/>
            <a:gdLst>
              <a:gd name="T0" fmla="*/ 204 w 204"/>
              <a:gd name="T1" fmla="*/ 32 h 62"/>
              <a:gd name="T2" fmla="*/ 204 w 204"/>
              <a:gd name="T3" fmla="*/ 0 h 62"/>
              <a:gd name="T4" fmla="*/ 204 w 204"/>
              <a:gd name="T5" fmla="*/ 0 h 62"/>
              <a:gd name="T6" fmla="*/ 198 w 204"/>
              <a:gd name="T7" fmla="*/ 4 h 62"/>
              <a:gd name="T8" fmla="*/ 190 w 204"/>
              <a:gd name="T9" fmla="*/ 8 h 62"/>
              <a:gd name="T10" fmla="*/ 168 w 204"/>
              <a:gd name="T11" fmla="*/ 14 h 62"/>
              <a:gd name="T12" fmla="*/ 136 w 204"/>
              <a:gd name="T13" fmla="*/ 18 h 62"/>
              <a:gd name="T14" fmla="*/ 100 w 204"/>
              <a:gd name="T15" fmla="*/ 20 h 62"/>
              <a:gd name="T16" fmla="*/ 100 w 204"/>
              <a:gd name="T17" fmla="*/ 20 h 62"/>
              <a:gd name="T18" fmla="*/ 66 w 204"/>
              <a:gd name="T19" fmla="*/ 18 h 62"/>
              <a:gd name="T20" fmla="*/ 38 w 204"/>
              <a:gd name="T21" fmla="*/ 14 h 62"/>
              <a:gd name="T22" fmla="*/ 14 w 204"/>
              <a:gd name="T23" fmla="*/ 8 h 62"/>
              <a:gd name="T24" fmla="*/ 6 w 204"/>
              <a:gd name="T25" fmla="*/ 6 h 62"/>
              <a:gd name="T26" fmla="*/ 0 w 204"/>
              <a:gd name="T27" fmla="*/ 2 h 62"/>
              <a:gd name="T28" fmla="*/ 0 w 204"/>
              <a:gd name="T29" fmla="*/ 32 h 62"/>
              <a:gd name="T30" fmla="*/ 0 w 204"/>
              <a:gd name="T31" fmla="*/ 46 h 62"/>
              <a:gd name="T32" fmla="*/ 0 w 204"/>
              <a:gd name="T33" fmla="*/ 46 h 62"/>
              <a:gd name="T34" fmla="*/ 6 w 204"/>
              <a:gd name="T35" fmla="*/ 48 h 62"/>
              <a:gd name="T36" fmla="*/ 14 w 204"/>
              <a:gd name="T37" fmla="*/ 52 h 62"/>
              <a:gd name="T38" fmla="*/ 38 w 204"/>
              <a:gd name="T39" fmla="*/ 58 h 62"/>
              <a:gd name="T40" fmla="*/ 66 w 204"/>
              <a:gd name="T41" fmla="*/ 62 h 62"/>
              <a:gd name="T42" fmla="*/ 100 w 204"/>
              <a:gd name="T43" fmla="*/ 62 h 62"/>
              <a:gd name="T44" fmla="*/ 100 w 204"/>
              <a:gd name="T45" fmla="*/ 62 h 62"/>
              <a:gd name="T46" fmla="*/ 136 w 204"/>
              <a:gd name="T47" fmla="*/ 62 h 62"/>
              <a:gd name="T48" fmla="*/ 168 w 204"/>
              <a:gd name="T49" fmla="*/ 58 h 62"/>
              <a:gd name="T50" fmla="*/ 190 w 204"/>
              <a:gd name="T51" fmla="*/ 52 h 62"/>
              <a:gd name="T52" fmla="*/ 198 w 204"/>
              <a:gd name="T53" fmla="*/ 48 h 62"/>
              <a:gd name="T54" fmla="*/ 204 w 204"/>
              <a:gd name="T55" fmla="*/ 44 h 62"/>
              <a:gd name="T56" fmla="*/ 204 w 204"/>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62">
                <a:moveTo>
                  <a:pt x="204" y="32"/>
                </a:moveTo>
                <a:lnTo>
                  <a:pt x="204" y="0"/>
                </a:lnTo>
                <a:lnTo>
                  <a:pt x="204" y="0"/>
                </a:lnTo>
                <a:lnTo>
                  <a:pt x="198" y="4"/>
                </a:lnTo>
                <a:lnTo>
                  <a:pt x="190" y="8"/>
                </a:lnTo>
                <a:lnTo>
                  <a:pt x="168" y="14"/>
                </a:lnTo>
                <a:lnTo>
                  <a:pt x="136" y="18"/>
                </a:lnTo>
                <a:lnTo>
                  <a:pt x="100" y="20"/>
                </a:lnTo>
                <a:lnTo>
                  <a:pt x="100" y="20"/>
                </a:lnTo>
                <a:lnTo>
                  <a:pt x="66" y="18"/>
                </a:lnTo>
                <a:lnTo>
                  <a:pt x="38" y="14"/>
                </a:lnTo>
                <a:lnTo>
                  <a:pt x="14" y="8"/>
                </a:lnTo>
                <a:lnTo>
                  <a:pt x="6" y="6"/>
                </a:lnTo>
                <a:lnTo>
                  <a:pt x="0" y="2"/>
                </a:lnTo>
                <a:lnTo>
                  <a:pt x="0" y="32"/>
                </a:lnTo>
                <a:lnTo>
                  <a:pt x="0" y="46"/>
                </a:lnTo>
                <a:lnTo>
                  <a:pt x="0" y="46"/>
                </a:lnTo>
                <a:lnTo>
                  <a:pt x="6" y="48"/>
                </a:lnTo>
                <a:lnTo>
                  <a:pt x="14" y="52"/>
                </a:lnTo>
                <a:lnTo>
                  <a:pt x="38" y="58"/>
                </a:lnTo>
                <a:lnTo>
                  <a:pt x="66" y="62"/>
                </a:lnTo>
                <a:lnTo>
                  <a:pt x="100" y="62"/>
                </a:lnTo>
                <a:lnTo>
                  <a:pt x="100" y="62"/>
                </a:lnTo>
                <a:lnTo>
                  <a:pt x="136" y="62"/>
                </a:lnTo>
                <a:lnTo>
                  <a:pt x="168" y="58"/>
                </a:lnTo>
                <a:lnTo>
                  <a:pt x="190" y="52"/>
                </a:lnTo>
                <a:lnTo>
                  <a:pt x="198" y="48"/>
                </a:lnTo>
                <a:lnTo>
                  <a:pt x="204" y="44"/>
                </a:lnTo>
                <a:lnTo>
                  <a:pt x="204" y="3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2" name="Freeform 305">
            <a:extLst>
              <a:ext uri="{FF2B5EF4-FFF2-40B4-BE49-F238E27FC236}">
                <a16:creationId xmlns="" xmlns:a16="http://schemas.microsoft.com/office/drawing/2014/main" id="{60CA0240-B388-4279-8773-6AC974529952}"/>
              </a:ext>
            </a:extLst>
          </p:cNvPr>
          <p:cNvSpPr>
            <a:spLocks/>
          </p:cNvSpPr>
          <p:nvPr/>
        </p:nvSpPr>
        <p:spPr bwMode="auto">
          <a:xfrm>
            <a:off x="7590599" y="3988126"/>
            <a:ext cx="59475" cy="46496"/>
          </a:xfrm>
          <a:custGeom>
            <a:avLst/>
            <a:gdLst>
              <a:gd name="T0" fmla="*/ 92 w 118"/>
              <a:gd name="T1" fmla="*/ 44 h 82"/>
              <a:gd name="T2" fmla="*/ 92 w 118"/>
              <a:gd name="T3" fmla="*/ 42 h 82"/>
              <a:gd name="T4" fmla="*/ 92 w 118"/>
              <a:gd name="T5" fmla="*/ 42 h 82"/>
              <a:gd name="T6" fmla="*/ 86 w 118"/>
              <a:gd name="T7" fmla="*/ 30 h 82"/>
              <a:gd name="T8" fmla="*/ 86 w 118"/>
              <a:gd name="T9" fmla="*/ 30 h 82"/>
              <a:gd name="T10" fmla="*/ 80 w 118"/>
              <a:gd name="T11" fmla="*/ 22 h 82"/>
              <a:gd name="T12" fmla="*/ 72 w 118"/>
              <a:gd name="T13" fmla="*/ 14 h 82"/>
              <a:gd name="T14" fmla="*/ 72 w 118"/>
              <a:gd name="T15" fmla="*/ 14 h 82"/>
              <a:gd name="T16" fmla="*/ 64 w 118"/>
              <a:gd name="T17" fmla="*/ 8 h 82"/>
              <a:gd name="T18" fmla="*/ 64 w 118"/>
              <a:gd name="T19" fmla="*/ 8 h 82"/>
              <a:gd name="T20" fmla="*/ 54 w 118"/>
              <a:gd name="T21" fmla="*/ 4 h 82"/>
              <a:gd name="T22" fmla="*/ 54 w 118"/>
              <a:gd name="T23" fmla="*/ 4 h 82"/>
              <a:gd name="T24" fmla="*/ 44 w 118"/>
              <a:gd name="T25" fmla="*/ 2 h 82"/>
              <a:gd name="T26" fmla="*/ 44 w 118"/>
              <a:gd name="T27" fmla="*/ 2 h 82"/>
              <a:gd name="T28" fmla="*/ 34 w 118"/>
              <a:gd name="T29" fmla="*/ 0 h 82"/>
              <a:gd name="T30" fmla="*/ 34 w 118"/>
              <a:gd name="T31" fmla="*/ 0 h 82"/>
              <a:gd name="T32" fmla="*/ 16 w 118"/>
              <a:gd name="T33" fmla="*/ 2 h 82"/>
              <a:gd name="T34" fmla="*/ 16 w 118"/>
              <a:gd name="T35" fmla="*/ 2 h 82"/>
              <a:gd name="T36" fmla="*/ 4 w 118"/>
              <a:gd name="T37" fmla="*/ 4 h 82"/>
              <a:gd name="T38" fmla="*/ 4 w 118"/>
              <a:gd name="T39" fmla="*/ 4 h 82"/>
              <a:gd name="T40" fmla="*/ 0 w 118"/>
              <a:gd name="T41" fmla="*/ 6 h 82"/>
              <a:gd name="T42" fmla="*/ 0 w 118"/>
              <a:gd name="T43" fmla="*/ 6 h 82"/>
              <a:gd name="T44" fmla="*/ 4 w 118"/>
              <a:gd name="T45" fmla="*/ 6 h 82"/>
              <a:gd name="T46" fmla="*/ 4 w 118"/>
              <a:gd name="T47" fmla="*/ 6 h 82"/>
              <a:gd name="T48" fmla="*/ 16 w 118"/>
              <a:gd name="T49" fmla="*/ 6 h 82"/>
              <a:gd name="T50" fmla="*/ 16 w 118"/>
              <a:gd name="T51" fmla="*/ 6 h 82"/>
              <a:gd name="T52" fmla="*/ 32 w 118"/>
              <a:gd name="T53" fmla="*/ 8 h 82"/>
              <a:gd name="T54" fmla="*/ 32 w 118"/>
              <a:gd name="T55" fmla="*/ 8 h 82"/>
              <a:gd name="T56" fmla="*/ 40 w 118"/>
              <a:gd name="T57" fmla="*/ 10 h 82"/>
              <a:gd name="T58" fmla="*/ 40 w 118"/>
              <a:gd name="T59" fmla="*/ 10 h 82"/>
              <a:gd name="T60" fmla="*/ 48 w 118"/>
              <a:gd name="T61" fmla="*/ 14 h 82"/>
              <a:gd name="T62" fmla="*/ 48 w 118"/>
              <a:gd name="T63" fmla="*/ 14 h 82"/>
              <a:gd name="T64" fmla="*/ 56 w 118"/>
              <a:gd name="T65" fmla="*/ 20 h 82"/>
              <a:gd name="T66" fmla="*/ 56 w 118"/>
              <a:gd name="T67" fmla="*/ 20 h 82"/>
              <a:gd name="T68" fmla="*/ 62 w 118"/>
              <a:gd name="T69" fmla="*/ 26 h 82"/>
              <a:gd name="T70" fmla="*/ 62 w 118"/>
              <a:gd name="T71" fmla="*/ 26 h 82"/>
              <a:gd name="T72" fmla="*/ 64 w 118"/>
              <a:gd name="T73" fmla="*/ 32 h 82"/>
              <a:gd name="T74" fmla="*/ 68 w 118"/>
              <a:gd name="T75" fmla="*/ 38 h 82"/>
              <a:gd name="T76" fmla="*/ 68 w 118"/>
              <a:gd name="T77" fmla="*/ 38 h 82"/>
              <a:gd name="T78" fmla="*/ 68 w 118"/>
              <a:gd name="T79" fmla="*/ 44 h 82"/>
              <a:gd name="T80" fmla="*/ 68 w 118"/>
              <a:gd name="T81" fmla="*/ 44 h 82"/>
              <a:gd name="T82" fmla="*/ 42 w 118"/>
              <a:gd name="T83" fmla="*/ 44 h 82"/>
              <a:gd name="T84" fmla="*/ 80 w 118"/>
              <a:gd name="T85" fmla="*/ 82 h 82"/>
              <a:gd name="T86" fmla="*/ 118 w 118"/>
              <a:gd name="T87" fmla="*/ 44 h 82"/>
              <a:gd name="T88" fmla="*/ 92 w 118"/>
              <a:gd name="T89" fmla="*/ 4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82">
                <a:moveTo>
                  <a:pt x="92" y="44"/>
                </a:moveTo>
                <a:lnTo>
                  <a:pt x="92" y="42"/>
                </a:lnTo>
                <a:lnTo>
                  <a:pt x="92" y="42"/>
                </a:lnTo>
                <a:lnTo>
                  <a:pt x="86" y="30"/>
                </a:lnTo>
                <a:lnTo>
                  <a:pt x="86" y="30"/>
                </a:lnTo>
                <a:lnTo>
                  <a:pt x="80" y="22"/>
                </a:lnTo>
                <a:lnTo>
                  <a:pt x="72" y="14"/>
                </a:lnTo>
                <a:lnTo>
                  <a:pt x="72" y="14"/>
                </a:lnTo>
                <a:lnTo>
                  <a:pt x="64" y="8"/>
                </a:lnTo>
                <a:lnTo>
                  <a:pt x="64" y="8"/>
                </a:lnTo>
                <a:lnTo>
                  <a:pt x="54" y="4"/>
                </a:lnTo>
                <a:lnTo>
                  <a:pt x="54" y="4"/>
                </a:lnTo>
                <a:lnTo>
                  <a:pt x="44" y="2"/>
                </a:lnTo>
                <a:lnTo>
                  <a:pt x="44" y="2"/>
                </a:lnTo>
                <a:lnTo>
                  <a:pt x="34" y="0"/>
                </a:lnTo>
                <a:lnTo>
                  <a:pt x="34" y="0"/>
                </a:lnTo>
                <a:lnTo>
                  <a:pt x="16" y="2"/>
                </a:lnTo>
                <a:lnTo>
                  <a:pt x="16" y="2"/>
                </a:lnTo>
                <a:lnTo>
                  <a:pt x="4" y="4"/>
                </a:lnTo>
                <a:lnTo>
                  <a:pt x="4" y="4"/>
                </a:lnTo>
                <a:lnTo>
                  <a:pt x="0" y="6"/>
                </a:lnTo>
                <a:lnTo>
                  <a:pt x="0" y="6"/>
                </a:lnTo>
                <a:lnTo>
                  <a:pt x="4" y="6"/>
                </a:lnTo>
                <a:lnTo>
                  <a:pt x="4" y="6"/>
                </a:lnTo>
                <a:lnTo>
                  <a:pt x="16" y="6"/>
                </a:lnTo>
                <a:lnTo>
                  <a:pt x="16" y="6"/>
                </a:lnTo>
                <a:lnTo>
                  <a:pt x="32" y="8"/>
                </a:lnTo>
                <a:lnTo>
                  <a:pt x="32" y="8"/>
                </a:lnTo>
                <a:lnTo>
                  <a:pt x="40" y="10"/>
                </a:lnTo>
                <a:lnTo>
                  <a:pt x="40" y="10"/>
                </a:lnTo>
                <a:lnTo>
                  <a:pt x="48" y="14"/>
                </a:lnTo>
                <a:lnTo>
                  <a:pt x="48" y="14"/>
                </a:lnTo>
                <a:lnTo>
                  <a:pt x="56" y="20"/>
                </a:lnTo>
                <a:lnTo>
                  <a:pt x="56" y="20"/>
                </a:lnTo>
                <a:lnTo>
                  <a:pt x="62" y="26"/>
                </a:lnTo>
                <a:lnTo>
                  <a:pt x="62" y="26"/>
                </a:lnTo>
                <a:lnTo>
                  <a:pt x="64" y="32"/>
                </a:lnTo>
                <a:lnTo>
                  <a:pt x="68" y="38"/>
                </a:lnTo>
                <a:lnTo>
                  <a:pt x="68" y="38"/>
                </a:lnTo>
                <a:lnTo>
                  <a:pt x="68" y="44"/>
                </a:lnTo>
                <a:lnTo>
                  <a:pt x="68" y="44"/>
                </a:lnTo>
                <a:lnTo>
                  <a:pt x="42" y="44"/>
                </a:lnTo>
                <a:lnTo>
                  <a:pt x="80" y="82"/>
                </a:lnTo>
                <a:lnTo>
                  <a:pt x="118" y="44"/>
                </a:lnTo>
                <a:lnTo>
                  <a:pt x="92" y="4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3" name="Freeform 306">
            <a:extLst>
              <a:ext uri="{FF2B5EF4-FFF2-40B4-BE49-F238E27FC236}">
                <a16:creationId xmlns="" xmlns:a16="http://schemas.microsoft.com/office/drawing/2014/main" id="{0B5E62B3-6FDE-447E-B243-5B67C42E93BC}"/>
              </a:ext>
            </a:extLst>
          </p:cNvPr>
          <p:cNvSpPr>
            <a:spLocks noEditPoints="1"/>
          </p:cNvSpPr>
          <p:nvPr/>
        </p:nvSpPr>
        <p:spPr bwMode="auto">
          <a:xfrm>
            <a:off x="7617816" y="4049365"/>
            <a:ext cx="28225" cy="30619"/>
          </a:xfrm>
          <a:custGeom>
            <a:avLst/>
            <a:gdLst>
              <a:gd name="T0" fmla="*/ 28 w 56"/>
              <a:gd name="T1" fmla="*/ 54 h 54"/>
              <a:gd name="T2" fmla="*/ 28 w 56"/>
              <a:gd name="T3" fmla="*/ 54 h 54"/>
              <a:gd name="T4" fmla="*/ 18 w 56"/>
              <a:gd name="T5" fmla="*/ 52 h 54"/>
              <a:gd name="T6" fmla="*/ 8 w 56"/>
              <a:gd name="T7" fmla="*/ 46 h 54"/>
              <a:gd name="T8" fmla="*/ 2 w 56"/>
              <a:gd name="T9" fmla="*/ 38 h 54"/>
              <a:gd name="T10" fmla="*/ 0 w 56"/>
              <a:gd name="T11" fmla="*/ 26 h 54"/>
              <a:gd name="T12" fmla="*/ 0 w 56"/>
              <a:gd name="T13" fmla="*/ 26 h 54"/>
              <a:gd name="T14" fmla="*/ 2 w 56"/>
              <a:gd name="T15" fmla="*/ 16 h 54"/>
              <a:gd name="T16" fmla="*/ 8 w 56"/>
              <a:gd name="T17" fmla="*/ 8 h 54"/>
              <a:gd name="T18" fmla="*/ 18 w 56"/>
              <a:gd name="T19" fmla="*/ 2 h 54"/>
              <a:gd name="T20" fmla="*/ 28 w 56"/>
              <a:gd name="T21" fmla="*/ 0 h 54"/>
              <a:gd name="T22" fmla="*/ 28 w 56"/>
              <a:gd name="T23" fmla="*/ 0 h 54"/>
              <a:gd name="T24" fmla="*/ 38 w 56"/>
              <a:gd name="T25" fmla="*/ 2 h 54"/>
              <a:gd name="T26" fmla="*/ 48 w 56"/>
              <a:gd name="T27" fmla="*/ 8 h 54"/>
              <a:gd name="T28" fmla="*/ 54 w 56"/>
              <a:gd name="T29" fmla="*/ 16 h 54"/>
              <a:gd name="T30" fmla="*/ 56 w 56"/>
              <a:gd name="T31" fmla="*/ 26 h 54"/>
              <a:gd name="T32" fmla="*/ 56 w 56"/>
              <a:gd name="T33" fmla="*/ 26 h 54"/>
              <a:gd name="T34" fmla="*/ 54 w 56"/>
              <a:gd name="T35" fmla="*/ 38 h 54"/>
              <a:gd name="T36" fmla="*/ 48 w 56"/>
              <a:gd name="T37" fmla="*/ 46 h 54"/>
              <a:gd name="T38" fmla="*/ 38 w 56"/>
              <a:gd name="T39" fmla="*/ 52 h 54"/>
              <a:gd name="T40" fmla="*/ 28 w 56"/>
              <a:gd name="T41" fmla="*/ 54 h 54"/>
              <a:gd name="T42" fmla="*/ 28 w 56"/>
              <a:gd name="T43" fmla="*/ 54 h 54"/>
              <a:gd name="T44" fmla="*/ 28 w 56"/>
              <a:gd name="T45" fmla="*/ 10 h 54"/>
              <a:gd name="T46" fmla="*/ 28 w 56"/>
              <a:gd name="T47" fmla="*/ 10 h 54"/>
              <a:gd name="T48" fmla="*/ 22 w 56"/>
              <a:gd name="T49" fmla="*/ 10 h 54"/>
              <a:gd name="T50" fmla="*/ 16 w 56"/>
              <a:gd name="T51" fmla="*/ 14 h 54"/>
              <a:gd name="T52" fmla="*/ 12 w 56"/>
              <a:gd name="T53" fmla="*/ 20 h 54"/>
              <a:gd name="T54" fmla="*/ 12 w 56"/>
              <a:gd name="T55" fmla="*/ 26 h 54"/>
              <a:gd name="T56" fmla="*/ 12 w 56"/>
              <a:gd name="T57" fmla="*/ 26 h 54"/>
              <a:gd name="T58" fmla="*/ 12 w 56"/>
              <a:gd name="T59" fmla="*/ 34 h 54"/>
              <a:gd name="T60" fmla="*/ 16 w 56"/>
              <a:gd name="T61" fmla="*/ 38 h 54"/>
              <a:gd name="T62" fmla="*/ 22 w 56"/>
              <a:gd name="T63" fmla="*/ 42 h 54"/>
              <a:gd name="T64" fmla="*/ 28 w 56"/>
              <a:gd name="T65" fmla="*/ 44 h 54"/>
              <a:gd name="T66" fmla="*/ 28 w 56"/>
              <a:gd name="T67" fmla="*/ 44 h 54"/>
              <a:gd name="T68" fmla="*/ 34 w 56"/>
              <a:gd name="T69" fmla="*/ 42 h 54"/>
              <a:gd name="T70" fmla="*/ 40 w 56"/>
              <a:gd name="T71" fmla="*/ 38 h 54"/>
              <a:gd name="T72" fmla="*/ 44 w 56"/>
              <a:gd name="T73" fmla="*/ 34 h 54"/>
              <a:gd name="T74" fmla="*/ 46 w 56"/>
              <a:gd name="T75" fmla="*/ 26 h 54"/>
              <a:gd name="T76" fmla="*/ 46 w 56"/>
              <a:gd name="T77" fmla="*/ 26 h 54"/>
              <a:gd name="T78" fmla="*/ 44 w 56"/>
              <a:gd name="T79" fmla="*/ 20 h 54"/>
              <a:gd name="T80" fmla="*/ 40 w 56"/>
              <a:gd name="T81" fmla="*/ 14 h 54"/>
              <a:gd name="T82" fmla="*/ 34 w 56"/>
              <a:gd name="T83" fmla="*/ 10 h 54"/>
              <a:gd name="T84" fmla="*/ 28 w 56"/>
              <a:gd name="T85" fmla="*/ 10 h 54"/>
              <a:gd name="T86" fmla="*/ 28 w 56"/>
              <a:gd name="T8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4">
                <a:moveTo>
                  <a:pt x="28" y="54"/>
                </a:moveTo>
                <a:lnTo>
                  <a:pt x="28" y="54"/>
                </a:lnTo>
                <a:lnTo>
                  <a:pt x="18" y="52"/>
                </a:lnTo>
                <a:lnTo>
                  <a:pt x="8" y="46"/>
                </a:lnTo>
                <a:lnTo>
                  <a:pt x="2" y="38"/>
                </a:lnTo>
                <a:lnTo>
                  <a:pt x="0" y="26"/>
                </a:lnTo>
                <a:lnTo>
                  <a:pt x="0" y="26"/>
                </a:lnTo>
                <a:lnTo>
                  <a:pt x="2" y="16"/>
                </a:lnTo>
                <a:lnTo>
                  <a:pt x="8" y="8"/>
                </a:lnTo>
                <a:lnTo>
                  <a:pt x="18" y="2"/>
                </a:lnTo>
                <a:lnTo>
                  <a:pt x="28" y="0"/>
                </a:lnTo>
                <a:lnTo>
                  <a:pt x="28" y="0"/>
                </a:lnTo>
                <a:lnTo>
                  <a:pt x="38" y="2"/>
                </a:lnTo>
                <a:lnTo>
                  <a:pt x="48" y="8"/>
                </a:lnTo>
                <a:lnTo>
                  <a:pt x="54" y="16"/>
                </a:lnTo>
                <a:lnTo>
                  <a:pt x="56" y="26"/>
                </a:lnTo>
                <a:lnTo>
                  <a:pt x="56" y="26"/>
                </a:lnTo>
                <a:lnTo>
                  <a:pt x="54" y="38"/>
                </a:lnTo>
                <a:lnTo>
                  <a:pt x="48" y="46"/>
                </a:lnTo>
                <a:lnTo>
                  <a:pt x="38" y="52"/>
                </a:lnTo>
                <a:lnTo>
                  <a:pt x="28" y="54"/>
                </a:lnTo>
                <a:lnTo>
                  <a:pt x="28" y="54"/>
                </a:lnTo>
                <a:close/>
                <a:moveTo>
                  <a:pt x="28" y="10"/>
                </a:moveTo>
                <a:lnTo>
                  <a:pt x="28" y="10"/>
                </a:lnTo>
                <a:lnTo>
                  <a:pt x="22" y="10"/>
                </a:lnTo>
                <a:lnTo>
                  <a:pt x="16" y="14"/>
                </a:lnTo>
                <a:lnTo>
                  <a:pt x="12" y="20"/>
                </a:lnTo>
                <a:lnTo>
                  <a:pt x="12" y="26"/>
                </a:lnTo>
                <a:lnTo>
                  <a:pt x="12" y="26"/>
                </a:lnTo>
                <a:lnTo>
                  <a:pt x="12" y="34"/>
                </a:lnTo>
                <a:lnTo>
                  <a:pt x="16" y="38"/>
                </a:lnTo>
                <a:lnTo>
                  <a:pt x="22" y="42"/>
                </a:lnTo>
                <a:lnTo>
                  <a:pt x="28" y="44"/>
                </a:lnTo>
                <a:lnTo>
                  <a:pt x="28" y="44"/>
                </a:lnTo>
                <a:lnTo>
                  <a:pt x="34" y="42"/>
                </a:lnTo>
                <a:lnTo>
                  <a:pt x="40" y="38"/>
                </a:lnTo>
                <a:lnTo>
                  <a:pt x="44" y="34"/>
                </a:lnTo>
                <a:lnTo>
                  <a:pt x="46" y="26"/>
                </a:lnTo>
                <a:lnTo>
                  <a:pt x="46" y="26"/>
                </a:lnTo>
                <a:lnTo>
                  <a:pt x="44" y="20"/>
                </a:lnTo>
                <a:lnTo>
                  <a:pt x="40" y="14"/>
                </a:lnTo>
                <a:lnTo>
                  <a:pt x="34" y="10"/>
                </a:lnTo>
                <a:lnTo>
                  <a:pt x="28" y="10"/>
                </a:lnTo>
                <a:lnTo>
                  <a:pt x="28" y="1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4" name="Freeform 307">
            <a:extLst>
              <a:ext uri="{FF2B5EF4-FFF2-40B4-BE49-F238E27FC236}">
                <a16:creationId xmlns="" xmlns:a16="http://schemas.microsoft.com/office/drawing/2014/main" id="{F63FCC11-8A33-4E4C-A961-BF27A978E905}"/>
              </a:ext>
            </a:extLst>
          </p:cNvPr>
          <p:cNvSpPr>
            <a:spLocks/>
          </p:cNvSpPr>
          <p:nvPr/>
        </p:nvSpPr>
        <p:spPr bwMode="auto">
          <a:xfrm>
            <a:off x="7598663" y="4030086"/>
            <a:ext cx="66531" cy="72579"/>
          </a:xfrm>
          <a:custGeom>
            <a:avLst/>
            <a:gdLst>
              <a:gd name="T0" fmla="*/ 96 w 132"/>
              <a:gd name="T1" fmla="*/ 12 h 128"/>
              <a:gd name="T2" fmla="*/ 106 w 132"/>
              <a:gd name="T3" fmla="*/ 22 h 128"/>
              <a:gd name="T4" fmla="*/ 120 w 132"/>
              <a:gd name="T5" fmla="*/ 46 h 128"/>
              <a:gd name="T6" fmla="*/ 122 w 132"/>
              <a:gd name="T7" fmla="*/ 60 h 128"/>
              <a:gd name="T8" fmla="*/ 118 w 132"/>
              <a:gd name="T9" fmla="*/ 82 h 128"/>
              <a:gd name="T10" fmla="*/ 106 w 132"/>
              <a:gd name="T11" fmla="*/ 100 h 128"/>
              <a:gd name="T12" fmla="*/ 88 w 132"/>
              <a:gd name="T13" fmla="*/ 112 h 128"/>
              <a:gd name="T14" fmla="*/ 66 w 132"/>
              <a:gd name="T15" fmla="*/ 118 h 128"/>
              <a:gd name="T16" fmla="*/ 54 w 132"/>
              <a:gd name="T17" fmla="*/ 116 h 128"/>
              <a:gd name="T18" fmla="*/ 34 w 132"/>
              <a:gd name="T19" fmla="*/ 108 h 128"/>
              <a:gd name="T20" fmla="*/ 20 w 132"/>
              <a:gd name="T21" fmla="*/ 92 h 128"/>
              <a:gd name="T22" fmla="*/ 10 w 132"/>
              <a:gd name="T23" fmla="*/ 72 h 128"/>
              <a:gd name="T24" fmla="*/ 10 w 132"/>
              <a:gd name="T25" fmla="*/ 60 h 128"/>
              <a:gd name="T26" fmla="*/ 16 w 132"/>
              <a:gd name="T27" fmla="*/ 34 h 128"/>
              <a:gd name="T28" fmla="*/ 34 w 132"/>
              <a:gd name="T29" fmla="*/ 14 h 128"/>
              <a:gd name="T30" fmla="*/ 34 w 132"/>
              <a:gd name="T31" fmla="*/ 2 h 128"/>
              <a:gd name="T32" fmla="*/ 10 w 132"/>
              <a:gd name="T33" fmla="*/ 26 h 128"/>
              <a:gd name="T34" fmla="*/ 2 w 132"/>
              <a:gd name="T35" fmla="*/ 42 h 128"/>
              <a:gd name="T36" fmla="*/ 0 w 132"/>
              <a:gd name="T37" fmla="*/ 60 h 128"/>
              <a:gd name="T38" fmla="*/ 0 w 132"/>
              <a:gd name="T39" fmla="*/ 74 h 128"/>
              <a:gd name="T40" fmla="*/ 10 w 132"/>
              <a:gd name="T41" fmla="*/ 98 h 128"/>
              <a:gd name="T42" fmla="*/ 28 w 132"/>
              <a:gd name="T43" fmla="*/ 116 h 128"/>
              <a:gd name="T44" fmla="*/ 52 w 132"/>
              <a:gd name="T45" fmla="*/ 126 h 128"/>
              <a:gd name="T46" fmla="*/ 66 w 132"/>
              <a:gd name="T47" fmla="*/ 128 h 128"/>
              <a:gd name="T48" fmla="*/ 92 w 132"/>
              <a:gd name="T49" fmla="*/ 122 h 128"/>
              <a:gd name="T50" fmla="*/ 114 w 132"/>
              <a:gd name="T51" fmla="*/ 108 h 128"/>
              <a:gd name="T52" fmla="*/ 128 w 132"/>
              <a:gd name="T53" fmla="*/ 86 h 128"/>
              <a:gd name="T54" fmla="*/ 132 w 132"/>
              <a:gd name="T55" fmla="*/ 60 h 128"/>
              <a:gd name="T56" fmla="*/ 132 w 132"/>
              <a:gd name="T57" fmla="*/ 50 h 128"/>
              <a:gd name="T58" fmla="*/ 128 w 132"/>
              <a:gd name="T59" fmla="*/ 34 h 128"/>
              <a:gd name="T60" fmla="*/ 118 w 132"/>
              <a:gd name="T61" fmla="*/ 18 h 128"/>
              <a:gd name="T62" fmla="*/ 104 w 132"/>
              <a:gd name="T63" fmla="*/ 6 h 128"/>
              <a:gd name="T64" fmla="*/ 96 w 132"/>
              <a:gd name="T6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28">
                <a:moveTo>
                  <a:pt x="96" y="0"/>
                </a:moveTo>
                <a:lnTo>
                  <a:pt x="96" y="12"/>
                </a:lnTo>
                <a:lnTo>
                  <a:pt x="96" y="12"/>
                </a:lnTo>
                <a:lnTo>
                  <a:pt x="106" y="22"/>
                </a:lnTo>
                <a:lnTo>
                  <a:pt x="116" y="32"/>
                </a:lnTo>
                <a:lnTo>
                  <a:pt x="120" y="46"/>
                </a:lnTo>
                <a:lnTo>
                  <a:pt x="122" y="60"/>
                </a:lnTo>
                <a:lnTo>
                  <a:pt x="122" y="60"/>
                </a:lnTo>
                <a:lnTo>
                  <a:pt x="122" y="72"/>
                </a:lnTo>
                <a:lnTo>
                  <a:pt x="118" y="82"/>
                </a:lnTo>
                <a:lnTo>
                  <a:pt x="114" y="92"/>
                </a:lnTo>
                <a:lnTo>
                  <a:pt x="106" y="100"/>
                </a:lnTo>
                <a:lnTo>
                  <a:pt x="98" y="108"/>
                </a:lnTo>
                <a:lnTo>
                  <a:pt x="88" y="112"/>
                </a:lnTo>
                <a:lnTo>
                  <a:pt x="78" y="116"/>
                </a:lnTo>
                <a:lnTo>
                  <a:pt x="66" y="118"/>
                </a:lnTo>
                <a:lnTo>
                  <a:pt x="66" y="118"/>
                </a:lnTo>
                <a:lnTo>
                  <a:pt x="54" y="116"/>
                </a:lnTo>
                <a:lnTo>
                  <a:pt x="44" y="112"/>
                </a:lnTo>
                <a:lnTo>
                  <a:pt x="34" y="108"/>
                </a:lnTo>
                <a:lnTo>
                  <a:pt x="26" y="100"/>
                </a:lnTo>
                <a:lnTo>
                  <a:pt x="20" y="92"/>
                </a:lnTo>
                <a:lnTo>
                  <a:pt x="14" y="82"/>
                </a:lnTo>
                <a:lnTo>
                  <a:pt x="10" y="72"/>
                </a:lnTo>
                <a:lnTo>
                  <a:pt x="10" y="60"/>
                </a:lnTo>
                <a:lnTo>
                  <a:pt x="10" y="60"/>
                </a:lnTo>
                <a:lnTo>
                  <a:pt x="12" y="46"/>
                </a:lnTo>
                <a:lnTo>
                  <a:pt x="16" y="34"/>
                </a:lnTo>
                <a:lnTo>
                  <a:pt x="24" y="22"/>
                </a:lnTo>
                <a:lnTo>
                  <a:pt x="34" y="14"/>
                </a:lnTo>
                <a:lnTo>
                  <a:pt x="34" y="2"/>
                </a:lnTo>
                <a:lnTo>
                  <a:pt x="34" y="2"/>
                </a:lnTo>
                <a:lnTo>
                  <a:pt x="20" y="12"/>
                </a:lnTo>
                <a:lnTo>
                  <a:pt x="10" y="26"/>
                </a:lnTo>
                <a:lnTo>
                  <a:pt x="4" y="34"/>
                </a:lnTo>
                <a:lnTo>
                  <a:pt x="2" y="42"/>
                </a:lnTo>
                <a:lnTo>
                  <a:pt x="0" y="52"/>
                </a:lnTo>
                <a:lnTo>
                  <a:pt x="0" y="60"/>
                </a:lnTo>
                <a:lnTo>
                  <a:pt x="0" y="60"/>
                </a:lnTo>
                <a:lnTo>
                  <a:pt x="0" y="74"/>
                </a:lnTo>
                <a:lnTo>
                  <a:pt x="4" y="86"/>
                </a:lnTo>
                <a:lnTo>
                  <a:pt x="10" y="98"/>
                </a:lnTo>
                <a:lnTo>
                  <a:pt x="20" y="108"/>
                </a:lnTo>
                <a:lnTo>
                  <a:pt x="28" y="116"/>
                </a:lnTo>
                <a:lnTo>
                  <a:pt x="40" y="122"/>
                </a:lnTo>
                <a:lnTo>
                  <a:pt x="52" y="126"/>
                </a:lnTo>
                <a:lnTo>
                  <a:pt x="66" y="128"/>
                </a:lnTo>
                <a:lnTo>
                  <a:pt x="66" y="128"/>
                </a:lnTo>
                <a:lnTo>
                  <a:pt x="80" y="126"/>
                </a:lnTo>
                <a:lnTo>
                  <a:pt x="92" y="122"/>
                </a:lnTo>
                <a:lnTo>
                  <a:pt x="104" y="116"/>
                </a:lnTo>
                <a:lnTo>
                  <a:pt x="114" y="108"/>
                </a:lnTo>
                <a:lnTo>
                  <a:pt x="122" y="98"/>
                </a:lnTo>
                <a:lnTo>
                  <a:pt x="128" y="86"/>
                </a:lnTo>
                <a:lnTo>
                  <a:pt x="132" y="74"/>
                </a:lnTo>
                <a:lnTo>
                  <a:pt x="132" y="60"/>
                </a:lnTo>
                <a:lnTo>
                  <a:pt x="132" y="60"/>
                </a:lnTo>
                <a:lnTo>
                  <a:pt x="132" y="50"/>
                </a:lnTo>
                <a:lnTo>
                  <a:pt x="130" y="42"/>
                </a:lnTo>
                <a:lnTo>
                  <a:pt x="128" y="34"/>
                </a:lnTo>
                <a:lnTo>
                  <a:pt x="122" y="26"/>
                </a:lnTo>
                <a:lnTo>
                  <a:pt x="118" y="18"/>
                </a:lnTo>
                <a:lnTo>
                  <a:pt x="110" y="12"/>
                </a:lnTo>
                <a:lnTo>
                  <a:pt x="104" y="6"/>
                </a:lnTo>
                <a:lnTo>
                  <a:pt x="96" y="0"/>
                </a:lnTo>
                <a:lnTo>
                  <a:pt x="96" y="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5" name="Freeform 308">
            <a:extLst>
              <a:ext uri="{FF2B5EF4-FFF2-40B4-BE49-F238E27FC236}">
                <a16:creationId xmlns="" xmlns:a16="http://schemas.microsoft.com/office/drawing/2014/main" id="{04529865-76CD-4C38-BE04-73236F4730ED}"/>
              </a:ext>
            </a:extLst>
          </p:cNvPr>
          <p:cNvSpPr>
            <a:spLocks noEditPoints="1"/>
          </p:cNvSpPr>
          <p:nvPr/>
        </p:nvSpPr>
        <p:spPr bwMode="auto">
          <a:xfrm>
            <a:off x="2872936" y="3967713"/>
            <a:ext cx="143143" cy="163304"/>
          </a:xfrm>
          <a:custGeom>
            <a:avLst/>
            <a:gdLst>
              <a:gd name="T0" fmla="*/ 60 w 284"/>
              <a:gd name="T1" fmla="*/ 40 h 288"/>
              <a:gd name="T2" fmla="*/ 86 w 284"/>
              <a:gd name="T3" fmla="*/ 10 h 288"/>
              <a:gd name="T4" fmla="*/ 116 w 284"/>
              <a:gd name="T5" fmla="*/ 0 h 288"/>
              <a:gd name="T6" fmla="*/ 166 w 284"/>
              <a:gd name="T7" fmla="*/ 22 h 288"/>
              <a:gd name="T8" fmla="*/ 184 w 284"/>
              <a:gd name="T9" fmla="*/ 76 h 288"/>
              <a:gd name="T10" fmla="*/ 160 w 284"/>
              <a:gd name="T11" fmla="*/ 118 h 288"/>
              <a:gd name="T12" fmla="*/ 124 w 284"/>
              <a:gd name="T13" fmla="*/ 136 h 288"/>
              <a:gd name="T14" fmla="*/ 80 w 284"/>
              <a:gd name="T15" fmla="*/ 124 h 288"/>
              <a:gd name="T16" fmla="*/ 54 w 284"/>
              <a:gd name="T17" fmla="*/ 70 h 288"/>
              <a:gd name="T18" fmla="*/ 140 w 284"/>
              <a:gd name="T19" fmla="*/ 152 h 288"/>
              <a:gd name="T20" fmla="*/ 140 w 284"/>
              <a:gd name="T21" fmla="*/ 168 h 288"/>
              <a:gd name="T22" fmla="*/ 124 w 284"/>
              <a:gd name="T23" fmla="*/ 222 h 288"/>
              <a:gd name="T24" fmla="*/ 128 w 284"/>
              <a:gd name="T25" fmla="*/ 252 h 288"/>
              <a:gd name="T26" fmla="*/ 116 w 284"/>
              <a:gd name="T27" fmla="*/ 258 h 288"/>
              <a:gd name="T28" fmla="*/ 50 w 284"/>
              <a:gd name="T29" fmla="*/ 254 h 288"/>
              <a:gd name="T30" fmla="*/ 6 w 284"/>
              <a:gd name="T31" fmla="*/ 248 h 288"/>
              <a:gd name="T32" fmla="*/ 0 w 284"/>
              <a:gd name="T33" fmla="*/ 236 h 288"/>
              <a:gd name="T34" fmla="*/ 22 w 284"/>
              <a:gd name="T35" fmla="*/ 172 h 288"/>
              <a:gd name="T36" fmla="*/ 68 w 284"/>
              <a:gd name="T37" fmla="*/ 152 h 288"/>
              <a:gd name="T38" fmla="*/ 134 w 284"/>
              <a:gd name="T39" fmla="*/ 152 h 288"/>
              <a:gd name="T40" fmla="*/ 172 w 284"/>
              <a:gd name="T41" fmla="*/ 274 h 288"/>
              <a:gd name="T42" fmla="*/ 156 w 284"/>
              <a:gd name="T43" fmla="*/ 262 h 288"/>
              <a:gd name="T44" fmla="*/ 156 w 284"/>
              <a:gd name="T45" fmla="*/ 250 h 288"/>
              <a:gd name="T46" fmla="*/ 158 w 284"/>
              <a:gd name="T47" fmla="*/ 230 h 288"/>
              <a:gd name="T48" fmla="*/ 140 w 284"/>
              <a:gd name="T49" fmla="*/ 224 h 288"/>
              <a:gd name="T50" fmla="*/ 140 w 284"/>
              <a:gd name="T51" fmla="*/ 208 h 288"/>
              <a:gd name="T52" fmla="*/ 146 w 284"/>
              <a:gd name="T53" fmla="*/ 198 h 288"/>
              <a:gd name="T54" fmla="*/ 164 w 284"/>
              <a:gd name="T55" fmla="*/ 188 h 288"/>
              <a:gd name="T56" fmla="*/ 154 w 284"/>
              <a:gd name="T57" fmla="*/ 176 h 288"/>
              <a:gd name="T58" fmla="*/ 166 w 284"/>
              <a:gd name="T59" fmla="*/ 158 h 288"/>
              <a:gd name="T60" fmla="*/ 176 w 284"/>
              <a:gd name="T61" fmla="*/ 158 h 288"/>
              <a:gd name="T62" fmla="*/ 196 w 284"/>
              <a:gd name="T63" fmla="*/ 162 h 288"/>
              <a:gd name="T64" fmla="*/ 198 w 284"/>
              <a:gd name="T65" fmla="*/ 144 h 288"/>
              <a:gd name="T66" fmla="*/ 218 w 284"/>
              <a:gd name="T67" fmla="*/ 142 h 288"/>
              <a:gd name="T68" fmla="*/ 228 w 284"/>
              <a:gd name="T69" fmla="*/ 150 h 288"/>
              <a:gd name="T70" fmla="*/ 240 w 284"/>
              <a:gd name="T71" fmla="*/ 166 h 288"/>
              <a:gd name="T72" fmla="*/ 248 w 284"/>
              <a:gd name="T73" fmla="*/ 158 h 288"/>
              <a:gd name="T74" fmla="*/ 268 w 284"/>
              <a:gd name="T75" fmla="*/ 168 h 288"/>
              <a:gd name="T76" fmla="*/ 268 w 284"/>
              <a:gd name="T77" fmla="*/ 178 h 288"/>
              <a:gd name="T78" fmla="*/ 264 w 284"/>
              <a:gd name="T79" fmla="*/ 198 h 288"/>
              <a:gd name="T80" fmla="*/ 282 w 284"/>
              <a:gd name="T81" fmla="*/ 200 h 288"/>
              <a:gd name="T82" fmla="*/ 284 w 284"/>
              <a:gd name="T83" fmla="*/ 222 h 288"/>
              <a:gd name="T84" fmla="*/ 276 w 284"/>
              <a:gd name="T85" fmla="*/ 230 h 288"/>
              <a:gd name="T86" fmla="*/ 264 w 284"/>
              <a:gd name="T87" fmla="*/ 230 h 288"/>
              <a:gd name="T88" fmla="*/ 260 w 284"/>
              <a:gd name="T89" fmla="*/ 242 h 288"/>
              <a:gd name="T90" fmla="*/ 268 w 284"/>
              <a:gd name="T91" fmla="*/ 260 h 288"/>
              <a:gd name="T92" fmla="*/ 248 w 284"/>
              <a:gd name="T93" fmla="*/ 270 h 288"/>
              <a:gd name="T94" fmla="*/ 228 w 284"/>
              <a:gd name="T95" fmla="*/ 266 h 288"/>
              <a:gd name="T96" fmla="*/ 226 w 284"/>
              <a:gd name="T97" fmla="*/ 284 h 288"/>
              <a:gd name="T98" fmla="*/ 204 w 284"/>
              <a:gd name="T99" fmla="*/ 288 h 288"/>
              <a:gd name="T100" fmla="*/ 196 w 284"/>
              <a:gd name="T101" fmla="*/ 280 h 288"/>
              <a:gd name="T102" fmla="*/ 196 w 284"/>
              <a:gd name="T103" fmla="*/ 266 h 288"/>
              <a:gd name="T104" fmla="*/ 244 w 284"/>
              <a:gd name="T105" fmla="*/ 214 h 288"/>
              <a:gd name="T106" fmla="*/ 230 w 284"/>
              <a:gd name="T107" fmla="*/ 188 h 288"/>
              <a:gd name="T108" fmla="*/ 206 w 284"/>
              <a:gd name="T109" fmla="*/ 182 h 288"/>
              <a:gd name="T110" fmla="*/ 182 w 284"/>
              <a:gd name="T111" fmla="*/ 202 h 288"/>
              <a:gd name="T112" fmla="*/ 182 w 284"/>
              <a:gd name="T113" fmla="*/ 228 h 288"/>
              <a:gd name="T114" fmla="*/ 206 w 284"/>
              <a:gd name="T115" fmla="*/ 246 h 288"/>
              <a:gd name="T116" fmla="*/ 230 w 284"/>
              <a:gd name="T117" fmla="*/ 242 h 288"/>
              <a:gd name="T118" fmla="*/ 244 w 284"/>
              <a:gd name="T119" fmla="*/ 21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88">
                <a:moveTo>
                  <a:pt x="54" y="70"/>
                </a:moveTo>
                <a:lnTo>
                  <a:pt x="54" y="70"/>
                </a:lnTo>
                <a:lnTo>
                  <a:pt x="54" y="60"/>
                </a:lnTo>
                <a:lnTo>
                  <a:pt x="56" y="50"/>
                </a:lnTo>
                <a:lnTo>
                  <a:pt x="60" y="40"/>
                </a:lnTo>
                <a:lnTo>
                  <a:pt x="66" y="32"/>
                </a:lnTo>
                <a:lnTo>
                  <a:pt x="66" y="32"/>
                </a:lnTo>
                <a:lnTo>
                  <a:pt x="72" y="24"/>
                </a:lnTo>
                <a:lnTo>
                  <a:pt x="78" y="16"/>
                </a:lnTo>
                <a:lnTo>
                  <a:pt x="86" y="10"/>
                </a:lnTo>
                <a:lnTo>
                  <a:pt x="96" y="6"/>
                </a:lnTo>
                <a:lnTo>
                  <a:pt x="96" y="6"/>
                </a:lnTo>
                <a:lnTo>
                  <a:pt x="106" y="2"/>
                </a:lnTo>
                <a:lnTo>
                  <a:pt x="116" y="0"/>
                </a:lnTo>
                <a:lnTo>
                  <a:pt x="116" y="0"/>
                </a:lnTo>
                <a:lnTo>
                  <a:pt x="128" y="0"/>
                </a:lnTo>
                <a:lnTo>
                  <a:pt x="140" y="4"/>
                </a:lnTo>
                <a:lnTo>
                  <a:pt x="140" y="4"/>
                </a:lnTo>
                <a:lnTo>
                  <a:pt x="154" y="12"/>
                </a:lnTo>
                <a:lnTo>
                  <a:pt x="166" y="22"/>
                </a:lnTo>
                <a:lnTo>
                  <a:pt x="176" y="36"/>
                </a:lnTo>
                <a:lnTo>
                  <a:pt x="182" y="52"/>
                </a:lnTo>
                <a:lnTo>
                  <a:pt x="182" y="52"/>
                </a:lnTo>
                <a:lnTo>
                  <a:pt x="184" y="64"/>
                </a:lnTo>
                <a:lnTo>
                  <a:pt x="184" y="76"/>
                </a:lnTo>
                <a:lnTo>
                  <a:pt x="182" y="88"/>
                </a:lnTo>
                <a:lnTo>
                  <a:pt x="176" y="100"/>
                </a:lnTo>
                <a:lnTo>
                  <a:pt x="176" y="100"/>
                </a:lnTo>
                <a:lnTo>
                  <a:pt x="170" y="110"/>
                </a:lnTo>
                <a:lnTo>
                  <a:pt x="160" y="118"/>
                </a:lnTo>
                <a:lnTo>
                  <a:pt x="152" y="126"/>
                </a:lnTo>
                <a:lnTo>
                  <a:pt x="140" y="132"/>
                </a:lnTo>
                <a:lnTo>
                  <a:pt x="140" y="132"/>
                </a:lnTo>
                <a:lnTo>
                  <a:pt x="132" y="136"/>
                </a:lnTo>
                <a:lnTo>
                  <a:pt x="124" y="136"/>
                </a:lnTo>
                <a:lnTo>
                  <a:pt x="114" y="136"/>
                </a:lnTo>
                <a:lnTo>
                  <a:pt x="106" y="136"/>
                </a:lnTo>
                <a:lnTo>
                  <a:pt x="106" y="136"/>
                </a:lnTo>
                <a:lnTo>
                  <a:pt x="92" y="130"/>
                </a:lnTo>
                <a:lnTo>
                  <a:pt x="80" y="124"/>
                </a:lnTo>
                <a:lnTo>
                  <a:pt x="70" y="114"/>
                </a:lnTo>
                <a:lnTo>
                  <a:pt x="62" y="102"/>
                </a:lnTo>
                <a:lnTo>
                  <a:pt x="62" y="102"/>
                </a:lnTo>
                <a:lnTo>
                  <a:pt x="56" y="86"/>
                </a:lnTo>
                <a:lnTo>
                  <a:pt x="54" y="70"/>
                </a:lnTo>
                <a:lnTo>
                  <a:pt x="54" y="70"/>
                </a:lnTo>
                <a:close/>
                <a:moveTo>
                  <a:pt x="134" y="152"/>
                </a:moveTo>
                <a:lnTo>
                  <a:pt x="134" y="152"/>
                </a:lnTo>
                <a:lnTo>
                  <a:pt x="140" y="152"/>
                </a:lnTo>
                <a:lnTo>
                  <a:pt x="140" y="152"/>
                </a:lnTo>
                <a:lnTo>
                  <a:pt x="144" y="154"/>
                </a:lnTo>
                <a:lnTo>
                  <a:pt x="144" y="158"/>
                </a:lnTo>
                <a:lnTo>
                  <a:pt x="144" y="158"/>
                </a:lnTo>
                <a:lnTo>
                  <a:pt x="140" y="168"/>
                </a:lnTo>
                <a:lnTo>
                  <a:pt x="140" y="168"/>
                </a:lnTo>
                <a:lnTo>
                  <a:pt x="134" y="178"/>
                </a:lnTo>
                <a:lnTo>
                  <a:pt x="128" y="190"/>
                </a:lnTo>
                <a:lnTo>
                  <a:pt x="128" y="190"/>
                </a:lnTo>
                <a:lnTo>
                  <a:pt x="124" y="212"/>
                </a:lnTo>
                <a:lnTo>
                  <a:pt x="124" y="222"/>
                </a:lnTo>
                <a:lnTo>
                  <a:pt x="124" y="232"/>
                </a:lnTo>
                <a:lnTo>
                  <a:pt x="124" y="232"/>
                </a:lnTo>
                <a:lnTo>
                  <a:pt x="126" y="248"/>
                </a:lnTo>
                <a:lnTo>
                  <a:pt x="126" y="248"/>
                </a:lnTo>
                <a:lnTo>
                  <a:pt x="128" y="252"/>
                </a:lnTo>
                <a:lnTo>
                  <a:pt x="128" y="252"/>
                </a:lnTo>
                <a:lnTo>
                  <a:pt x="126" y="256"/>
                </a:lnTo>
                <a:lnTo>
                  <a:pt x="122" y="258"/>
                </a:lnTo>
                <a:lnTo>
                  <a:pt x="122" y="258"/>
                </a:lnTo>
                <a:lnTo>
                  <a:pt x="116" y="258"/>
                </a:lnTo>
                <a:lnTo>
                  <a:pt x="116" y="258"/>
                </a:lnTo>
                <a:lnTo>
                  <a:pt x="96" y="258"/>
                </a:lnTo>
                <a:lnTo>
                  <a:pt x="78" y="256"/>
                </a:lnTo>
                <a:lnTo>
                  <a:pt x="78" y="256"/>
                </a:lnTo>
                <a:lnTo>
                  <a:pt x="50" y="254"/>
                </a:lnTo>
                <a:lnTo>
                  <a:pt x="50" y="254"/>
                </a:lnTo>
                <a:lnTo>
                  <a:pt x="24" y="252"/>
                </a:lnTo>
                <a:lnTo>
                  <a:pt x="24" y="252"/>
                </a:lnTo>
                <a:lnTo>
                  <a:pt x="6" y="248"/>
                </a:lnTo>
                <a:lnTo>
                  <a:pt x="6" y="248"/>
                </a:lnTo>
                <a:lnTo>
                  <a:pt x="2" y="246"/>
                </a:lnTo>
                <a:lnTo>
                  <a:pt x="0" y="244"/>
                </a:lnTo>
                <a:lnTo>
                  <a:pt x="0" y="240"/>
                </a:lnTo>
                <a:lnTo>
                  <a:pt x="0" y="236"/>
                </a:lnTo>
                <a:lnTo>
                  <a:pt x="0" y="236"/>
                </a:lnTo>
                <a:lnTo>
                  <a:pt x="4" y="218"/>
                </a:lnTo>
                <a:lnTo>
                  <a:pt x="4" y="218"/>
                </a:lnTo>
                <a:lnTo>
                  <a:pt x="16" y="184"/>
                </a:lnTo>
                <a:lnTo>
                  <a:pt x="16" y="184"/>
                </a:lnTo>
                <a:lnTo>
                  <a:pt x="22" y="172"/>
                </a:lnTo>
                <a:lnTo>
                  <a:pt x="30" y="164"/>
                </a:lnTo>
                <a:lnTo>
                  <a:pt x="40" y="158"/>
                </a:lnTo>
                <a:lnTo>
                  <a:pt x="52" y="154"/>
                </a:lnTo>
                <a:lnTo>
                  <a:pt x="52" y="154"/>
                </a:lnTo>
                <a:lnTo>
                  <a:pt x="68" y="152"/>
                </a:lnTo>
                <a:lnTo>
                  <a:pt x="68" y="152"/>
                </a:lnTo>
                <a:lnTo>
                  <a:pt x="98" y="152"/>
                </a:lnTo>
                <a:lnTo>
                  <a:pt x="98" y="152"/>
                </a:lnTo>
                <a:lnTo>
                  <a:pt x="134" y="152"/>
                </a:lnTo>
                <a:lnTo>
                  <a:pt x="134" y="152"/>
                </a:lnTo>
                <a:close/>
                <a:moveTo>
                  <a:pt x="184" y="262"/>
                </a:moveTo>
                <a:lnTo>
                  <a:pt x="184" y="262"/>
                </a:lnTo>
                <a:lnTo>
                  <a:pt x="176" y="270"/>
                </a:lnTo>
                <a:lnTo>
                  <a:pt x="176" y="270"/>
                </a:lnTo>
                <a:lnTo>
                  <a:pt x="172" y="274"/>
                </a:lnTo>
                <a:lnTo>
                  <a:pt x="166" y="272"/>
                </a:lnTo>
                <a:lnTo>
                  <a:pt x="166" y="270"/>
                </a:lnTo>
                <a:lnTo>
                  <a:pt x="166" y="270"/>
                </a:lnTo>
                <a:lnTo>
                  <a:pt x="156" y="262"/>
                </a:lnTo>
                <a:lnTo>
                  <a:pt x="156" y="262"/>
                </a:lnTo>
                <a:lnTo>
                  <a:pt x="154" y="258"/>
                </a:lnTo>
                <a:lnTo>
                  <a:pt x="154" y="254"/>
                </a:lnTo>
                <a:lnTo>
                  <a:pt x="154" y="254"/>
                </a:lnTo>
                <a:lnTo>
                  <a:pt x="156" y="250"/>
                </a:lnTo>
                <a:lnTo>
                  <a:pt x="156" y="250"/>
                </a:lnTo>
                <a:lnTo>
                  <a:pt x="164" y="242"/>
                </a:lnTo>
                <a:lnTo>
                  <a:pt x="164" y="242"/>
                </a:lnTo>
                <a:lnTo>
                  <a:pt x="164" y="242"/>
                </a:lnTo>
                <a:lnTo>
                  <a:pt x="160" y="230"/>
                </a:lnTo>
                <a:lnTo>
                  <a:pt x="158" y="230"/>
                </a:lnTo>
                <a:lnTo>
                  <a:pt x="158" y="230"/>
                </a:lnTo>
                <a:lnTo>
                  <a:pt x="148" y="230"/>
                </a:lnTo>
                <a:lnTo>
                  <a:pt x="148" y="230"/>
                </a:lnTo>
                <a:lnTo>
                  <a:pt x="142" y="228"/>
                </a:lnTo>
                <a:lnTo>
                  <a:pt x="140" y="224"/>
                </a:lnTo>
                <a:lnTo>
                  <a:pt x="140" y="224"/>
                </a:lnTo>
                <a:lnTo>
                  <a:pt x="140" y="222"/>
                </a:lnTo>
                <a:lnTo>
                  <a:pt x="140" y="222"/>
                </a:lnTo>
                <a:lnTo>
                  <a:pt x="140" y="208"/>
                </a:lnTo>
                <a:lnTo>
                  <a:pt x="140" y="208"/>
                </a:lnTo>
                <a:lnTo>
                  <a:pt x="140" y="204"/>
                </a:lnTo>
                <a:lnTo>
                  <a:pt x="144" y="200"/>
                </a:lnTo>
                <a:lnTo>
                  <a:pt x="144" y="200"/>
                </a:lnTo>
                <a:lnTo>
                  <a:pt x="146" y="198"/>
                </a:lnTo>
                <a:lnTo>
                  <a:pt x="146" y="198"/>
                </a:lnTo>
                <a:lnTo>
                  <a:pt x="158" y="198"/>
                </a:lnTo>
                <a:lnTo>
                  <a:pt x="160" y="198"/>
                </a:lnTo>
                <a:lnTo>
                  <a:pt x="160" y="198"/>
                </a:lnTo>
                <a:lnTo>
                  <a:pt x="164" y="190"/>
                </a:lnTo>
                <a:lnTo>
                  <a:pt x="164" y="188"/>
                </a:lnTo>
                <a:lnTo>
                  <a:pt x="164" y="186"/>
                </a:lnTo>
                <a:lnTo>
                  <a:pt x="164" y="186"/>
                </a:lnTo>
                <a:lnTo>
                  <a:pt x="156" y="178"/>
                </a:lnTo>
                <a:lnTo>
                  <a:pt x="156" y="178"/>
                </a:lnTo>
                <a:lnTo>
                  <a:pt x="154" y="176"/>
                </a:lnTo>
                <a:lnTo>
                  <a:pt x="154" y="174"/>
                </a:lnTo>
                <a:lnTo>
                  <a:pt x="154" y="170"/>
                </a:lnTo>
                <a:lnTo>
                  <a:pt x="156" y="168"/>
                </a:lnTo>
                <a:lnTo>
                  <a:pt x="156" y="168"/>
                </a:lnTo>
                <a:lnTo>
                  <a:pt x="166" y="158"/>
                </a:lnTo>
                <a:lnTo>
                  <a:pt x="166" y="158"/>
                </a:lnTo>
                <a:lnTo>
                  <a:pt x="168" y="156"/>
                </a:lnTo>
                <a:lnTo>
                  <a:pt x="170" y="156"/>
                </a:lnTo>
                <a:lnTo>
                  <a:pt x="174" y="156"/>
                </a:lnTo>
                <a:lnTo>
                  <a:pt x="176" y="158"/>
                </a:lnTo>
                <a:lnTo>
                  <a:pt x="176" y="158"/>
                </a:lnTo>
                <a:lnTo>
                  <a:pt x="184" y="166"/>
                </a:lnTo>
                <a:lnTo>
                  <a:pt x="186" y="166"/>
                </a:lnTo>
                <a:lnTo>
                  <a:pt x="186" y="166"/>
                </a:lnTo>
                <a:lnTo>
                  <a:pt x="196" y="162"/>
                </a:lnTo>
                <a:lnTo>
                  <a:pt x="196" y="160"/>
                </a:lnTo>
                <a:lnTo>
                  <a:pt x="196" y="160"/>
                </a:lnTo>
                <a:lnTo>
                  <a:pt x="196" y="150"/>
                </a:lnTo>
                <a:lnTo>
                  <a:pt x="196" y="150"/>
                </a:lnTo>
                <a:lnTo>
                  <a:pt x="198" y="144"/>
                </a:lnTo>
                <a:lnTo>
                  <a:pt x="202" y="142"/>
                </a:lnTo>
                <a:lnTo>
                  <a:pt x="202" y="142"/>
                </a:lnTo>
                <a:lnTo>
                  <a:pt x="206" y="142"/>
                </a:lnTo>
                <a:lnTo>
                  <a:pt x="206" y="142"/>
                </a:lnTo>
                <a:lnTo>
                  <a:pt x="218" y="142"/>
                </a:lnTo>
                <a:lnTo>
                  <a:pt x="218" y="142"/>
                </a:lnTo>
                <a:lnTo>
                  <a:pt x="224" y="142"/>
                </a:lnTo>
                <a:lnTo>
                  <a:pt x="226" y="146"/>
                </a:lnTo>
                <a:lnTo>
                  <a:pt x="226" y="146"/>
                </a:lnTo>
                <a:lnTo>
                  <a:pt x="228" y="150"/>
                </a:lnTo>
                <a:lnTo>
                  <a:pt x="228" y="150"/>
                </a:lnTo>
                <a:lnTo>
                  <a:pt x="228" y="160"/>
                </a:lnTo>
                <a:lnTo>
                  <a:pt x="228" y="162"/>
                </a:lnTo>
                <a:lnTo>
                  <a:pt x="228" y="162"/>
                </a:lnTo>
                <a:lnTo>
                  <a:pt x="240" y="166"/>
                </a:lnTo>
                <a:lnTo>
                  <a:pt x="240" y="166"/>
                </a:lnTo>
                <a:lnTo>
                  <a:pt x="240" y="166"/>
                </a:lnTo>
                <a:lnTo>
                  <a:pt x="240" y="166"/>
                </a:lnTo>
                <a:lnTo>
                  <a:pt x="248" y="158"/>
                </a:lnTo>
                <a:lnTo>
                  <a:pt x="248" y="158"/>
                </a:lnTo>
                <a:lnTo>
                  <a:pt x="252" y="156"/>
                </a:lnTo>
                <a:lnTo>
                  <a:pt x="256" y="156"/>
                </a:lnTo>
                <a:lnTo>
                  <a:pt x="258" y="158"/>
                </a:lnTo>
                <a:lnTo>
                  <a:pt x="258" y="158"/>
                </a:lnTo>
                <a:lnTo>
                  <a:pt x="268" y="168"/>
                </a:lnTo>
                <a:lnTo>
                  <a:pt x="268" y="168"/>
                </a:lnTo>
                <a:lnTo>
                  <a:pt x="270" y="172"/>
                </a:lnTo>
                <a:lnTo>
                  <a:pt x="270" y="176"/>
                </a:lnTo>
                <a:lnTo>
                  <a:pt x="270" y="176"/>
                </a:lnTo>
                <a:lnTo>
                  <a:pt x="268" y="178"/>
                </a:lnTo>
                <a:lnTo>
                  <a:pt x="268" y="178"/>
                </a:lnTo>
                <a:lnTo>
                  <a:pt x="260" y="186"/>
                </a:lnTo>
                <a:lnTo>
                  <a:pt x="260" y="188"/>
                </a:lnTo>
                <a:lnTo>
                  <a:pt x="260" y="188"/>
                </a:lnTo>
                <a:lnTo>
                  <a:pt x="264" y="198"/>
                </a:lnTo>
                <a:lnTo>
                  <a:pt x="266" y="198"/>
                </a:lnTo>
                <a:lnTo>
                  <a:pt x="266" y="198"/>
                </a:lnTo>
                <a:lnTo>
                  <a:pt x="276" y="198"/>
                </a:lnTo>
                <a:lnTo>
                  <a:pt x="276" y="198"/>
                </a:lnTo>
                <a:lnTo>
                  <a:pt x="282" y="200"/>
                </a:lnTo>
                <a:lnTo>
                  <a:pt x="284" y="204"/>
                </a:lnTo>
                <a:lnTo>
                  <a:pt x="284" y="204"/>
                </a:lnTo>
                <a:lnTo>
                  <a:pt x="284" y="208"/>
                </a:lnTo>
                <a:lnTo>
                  <a:pt x="284" y="208"/>
                </a:lnTo>
                <a:lnTo>
                  <a:pt x="284" y="222"/>
                </a:lnTo>
                <a:lnTo>
                  <a:pt x="284" y="222"/>
                </a:lnTo>
                <a:lnTo>
                  <a:pt x="284" y="226"/>
                </a:lnTo>
                <a:lnTo>
                  <a:pt x="280" y="230"/>
                </a:lnTo>
                <a:lnTo>
                  <a:pt x="280" y="230"/>
                </a:lnTo>
                <a:lnTo>
                  <a:pt x="276" y="230"/>
                </a:lnTo>
                <a:lnTo>
                  <a:pt x="276" y="230"/>
                </a:lnTo>
                <a:lnTo>
                  <a:pt x="266" y="230"/>
                </a:lnTo>
                <a:lnTo>
                  <a:pt x="266" y="230"/>
                </a:lnTo>
                <a:lnTo>
                  <a:pt x="264" y="230"/>
                </a:lnTo>
                <a:lnTo>
                  <a:pt x="264" y="230"/>
                </a:lnTo>
                <a:lnTo>
                  <a:pt x="260" y="240"/>
                </a:lnTo>
                <a:lnTo>
                  <a:pt x="260" y="240"/>
                </a:lnTo>
                <a:lnTo>
                  <a:pt x="260" y="242"/>
                </a:lnTo>
                <a:lnTo>
                  <a:pt x="260" y="242"/>
                </a:lnTo>
                <a:lnTo>
                  <a:pt x="260" y="242"/>
                </a:lnTo>
                <a:lnTo>
                  <a:pt x="268" y="250"/>
                </a:lnTo>
                <a:lnTo>
                  <a:pt x="268" y="250"/>
                </a:lnTo>
                <a:lnTo>
                  <a:pt x="270" y="256"/>
                </a:lnTo>
                <a:lnTo>
                  <a:pt x="270" y="258"/>
                </a:lnTo>
                <a:lnTo>
                  <a:pt x="268" y="260"/>
                </a:lnTo>
                <a:lnTo>
                  <a:pt x="268" y="260"/>
                </a:lnTo>
                <a:lnTo>
                  <a:pt x="258" y="272"/>
                </a:lnTo>
                <a:lnTo>
                  <a:pt x="258" y="272"/>
                </a:lnTo>
                <a:lnTo>
                  <a:pt x="252" y="274"/>
                </a:lnTo>
                <a:lnTo>
                  <a:pt x="248" y="270"/>
                </a:lnTo>
                <a:lnTo>
                  <a:pt x="248" y="270"/>
                </a:lnTo>
                <a:lnTo>
                  <a:pt x="240" y="262"/>
                </a:lnTo>
                <a:lnTo>
                  <a:pt x="238" y="262"/>
                </a:lnTo>
                <a:lnTo>
                  <a:pt x="238" y="262"/>
                </a:lnTo>
                <a:lnTo>
                  <a:pt x="228" y="266"/>
                </a:lnTo>
                <a:lnTo>
                  <a:pt x="228" y="268"/>
                </a:lnTo>
                <a:lnTo>
                  <a:pt x="228" y="268"/>
                </a:lnTo>
                <a:lnTo>
                  <a:pt x="228" y="280"/>
                </a:lnTo>
                <a:lnTo>
                  <a:pt x="228" y="280"/>
                </a:lnTo>
                <a:lnTo>
                  <a:pt x="226" y="284"/>
                </a:lnTo>
                <a:lnTo>
                  <a:pt x="222" y="286"/>
                </a:lnTo>
                <a:lnTo>
                  <a:pt x="222" y="286"/>
                </a:lnTo>
                <a:lnTo>
                  <a:pt x="218" y="288"/>
                </a:lnTo>
                <a:lnTo>
                  <a:pt x="218" y="288"/>
                </a:lnTo>
                <a:lnTo>
                  <a:pt x="204" y="288"/>
                </a:lnTo>
                <a:lnTo>
                  <a:pt x="204" y="288"/>
                </a:lnTo>
                <a:lnTo>
                  <a:pt x="200" y="286"/>
                </a:lnTo>
                <a:lnTo>
                  <a:pt x="198" y="284"/>
                </a:lnTo>
                <a:lnTo>
                  <a:pt x="198" y="284"/>
                </a:lnTo>
                <a:lnTo>
                  <a:pt x="196" y="280"/>
                </a:lnTo>
                <a:lnTo>
                  <a:pt x="196" y="280"/>
                </a:lnTo>
                <a:lnTo>
                  <a:pt x="196" y="268"/>
                </a:lnTo>
                <a:lnTo>
                  <a:pt x="196" y="268"/>
                </a:lnTo>
                <a:lnTo>
                  <a:pt x="196" y="266"/>
                </a:lnTo>
                <a:lnTo>
                  <a:pt x="196" y="266"/>
                </a:lnTo>
                <a:lnTo>
                  <a:pt x="186" y="262"/>
                </a:lnTo>
                <a:lnTo>
                  <a:pt x="184" y="262"/>
                </a:lnTo>
                <a:lnTo>
                  <a:pt x="184" y="262"/>
                </a:lnTo>
                <a:close/>
                <a:moveTo>
                  <a:pt x="244" y="214"/>
                </a:moveTo>
                <a:lnTo>
                  <a:pt x="244" y="214"/>
                </a:lnTo>
                <a:lnTo>
                  <a:pt x="244" y="208"/>
                </a:lnTo>
                <a:lnTo>
                  <a:pt x="242" y="202"/>
                </a:lnTo>
                <a:lnTo>
                  <a:pt x="240" y="196"/>
                </a:lnTo>
                <a:lnTo>
                  <a:pt x="236" y="192"/>
                </a:lnTo>
                <a:lnTo>
                  <a:pt x="230" y="188"/>
                </a:lnTo>
                <a:lnTo>
                  <a:pt x="224" y="184"/>
                </a:lnTo>
                <a:lnTo>
                  <a:pt x="218" y="182"/>
                </a:lnTo>
                <a:lnTo>
                  <a:pt x="212" y="182"/>
                </a:lnTo>
                <a:lnTo>
                  <a:pt x="212" y="182"/>
                </a:lnTo>
                <a:lnTo>
                  <a:pt x="206" y="182"/>
                </a:lnTo>
                <a:lnTo>
                  <a:pt x="200" y="184"/>
                </a:lnTo>
                <a:lnTo>
                  <a:pt x="194" y="188"/>
                </a:lnTo>
                <a:lnTo>
                  <a:pt x="188" y="192"/>
                </a:lnTo>
                <a:lnTo>
                  <a:pt x="184" y="196"/>
                </a:lnTo>
                <a:lnTo>
                  <a:pt x="182" y="202"/>
                </a:lnTo>
                <a:lnTo>
                  <a:pt x="180" y="208"/>
                </a:lnTo>
                <a:lnTo>
                  <a:pt x="180" y="214"/>
                </a:lnTo>
                <a:lnTo>
                  <a:pt x="180" y="214"/>
                </a:lnTo>
                <a:lnTo>
                  <a:pt x="180" y="222"/>
                </a:lnTo>
                <a:lnTo>
                  <a:pt x="182" y="228"/>
                </a:lnTo>
                <a:lnTo>
                  <a:pt x="184" y="232"/>
                </a:lnTo>
                <a:lnTo>
                  <a:pt x="188" y="238"/>
                </a:lnTo>
                <a:lnTo>
                  <a:pt x="194" y="242"/>
                </a:lnTo>
                <a:lnTo>
                  <a:pt x="200" y="244"/>
                </a:lnTo>
                <a:lnTo>
                  <a:pt x="206" y="246"/>
                </a:lnTo>
                <a:lnTo>
                  <a:pt x="212" y="248"/>
                </a:lnTo>
                <a:lnTo>
                  <a:pt x="212" y="248"/>
                </a:lnTo>
                <a:lnTo>
                  <a:pt x="218" y="246"/>
                </a:lnTo>
                <a:lnTo>
                  <a:pt x="224" y="244"/>
                </a:lnTo>
                <a:lnTo>
                  <a:pt x="230" y="242"/>
                </a:lnTo>
                <a:lnTo>
                  <a:pt x="236" y="238"/>
                </a:lnTo>
                <a:lnTo>
                  <a:pt x="240" y="232"/>
                </a:lnTo>
                <a:lnTo>
                  <a:pt x="242" y="228"/>
                </a:lnTo>
                <a:lnTo>
                  <a:pt x="244" y="220"/>
                </a:lnTo>
                <a:lnTo>
                  <a:pt x="244" y="214"/>
                </a:lnTo>
                <a:lnTo>
                  <a:pt x="244" y="21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6" name="Freeform 309">
            <a:extLst>
              <a:ext uri="{FF2B5EF4-FFF2-40B4-BE49-F238E27FC236}">
                <a16:creationId xmlns="" xmlns:a16="http://schemas.microsoft.com/office/drawing/2014/main" id="{3F298F34-50A9-4027-9320-30A3030A994A}"/>
              </a:ext>
            </a:extLst>
          </p:cNvPr>
          <p:cNvSpPr>
            <a:spLocks noEditPoints="1"/>
          </p:cNvSpPr>
          <p:nvPr/>
        </p:nvSpPr>
        <p:spPr bwMode="auto">
          <a:xfrm>
            <a:off x="6808354" y="3971115"/>
            <a:ext cx="129030" cy="146293"/>
          </a:xfrm>
          <a:custGeom>
            <a:avLst/>
            <a:gdLst>
              <a:gd name="T0" fmla="*/ 220 w 256"/>
              <a:gd name="T1" fmla="*/ 38 h 258"/>
              <a:gd name="T2" fmla="*/ 182 w 256"/>
              <a:gd name="T3" fmla="*/ 10 h 258"/>
              <a:gd name="T4" fmla="*/ 200 w 256"/>
              <a:gd name="T5" fmla="*/ 44 h 258"/>
              <a:gd name="T6" fmla="*/ 70 w 256"/>
              <a:gd name="T7" fmla="*/ 194 h 258"/>
              <a:gd name="T8" fmla="*/ 128 w 256"/>
              <a:gd name="T9" fmla="*/ 188 h 258"/>
              <a:gd name="T10" fmla="*/ 186 w 256"/>
              <a:gd name="T11" fmla="*/ 194 h 258"/>
              <a:gd name="T12" fmla="*/ 62 w 256"/>
              <a:gd name="T13" fmla="*/ 142 h 258"/>
              <a:gd name="T14" fmla="*/ 70 w 256"/>
              <a:gd name="T15" fmla="*/ 194 h 258"/>
              <a:gd name="T16" fmla="*/ 128 w 256"/>
              <a:gd name="T17" fmla="*/ 72 h 258"/>
              <a:gd name="T18" fmla="*/ 70 w 256"/>
              <a:gd name="T19" fmla="*/ 66 h 258"/>
              <a:gd name="T20" fmla="*/ 194 w 256"/>
              <a:gd name="T21" fmla="*/ 118 h 258"/>
              <a:gd name="T22" fmla="*/ 186 w 256"/>
              <a:gd name="T23" fmla="*/ 66 h 258"/>
              <a:gd name="T24" fmla="*/ 128 w 256"/>
              <a:gd name="T25" fmla="*/ 72 h 258"/>
              <a:gd name="T26" fmla="*/ 76 w 256"/>
              <a:gd name="T27" fmla="*/ 48 h 258"/>
              <a:gd name="T28" fmla="*/ 128 w 256"/>
              <a:gd name="T29" fmla="*/ 54 h 258"/>
              <a:gd name="T30" fmla="*/ 182 w 256"/>
              <a:gd name="T31" fmla="*/ 48 h 258"/>
              <a:gd name="T32" fmla="*/ 160 w 256"/>
              <a:gd name="T33" fmla="*/ 4 h 258"/>
              <a:gd name="T34" fmla="*/ 128 w 256"/>
              <a:gd name="T35" fmla="*/ 0 h 258"/>
              <a:gd name="T36" fmla="*/ 96 w 256"/>
              <a:gd name="T37" fmla="*/ 4 h 258"/>
              <a:gd name="T38" fmla="*/ 76 w 256"/>
              <a:gd name="T39" fmla="*/ 48 h 258"/>
              <a:gd name="T40" fmla="*/ 242 w 256"/>
              <a:gd name="T41" fmla="*/ 190 h 258"/>
              <a:gd name="T42" fmla="*/ 256 w 256"/>
              <a:gd name="T43" fmla="*/ 140 h 258"/>
              <a:gd name="T44" fmla="*/ 210 w 256"/>
              <a:gd name="T45" fmla="*/ 170 h 258"/>
              <a:gd name="T46" fmla="*/ 232 w 256"/>
              <a:gd name="T47" fmla="*/ 206 h 258"/>
              <a:gd name="T48" fmla="*/ 204 w 256"/>
              <a:gd name="T49" fmla="*/ 62 h 258"/>
              <a:gd name="T50" fmla="*/ 256 w 256"/>
              <a:gd name="T51" fmla="*/ 118 h 258"/>
              <a:gd name="T52" fmla="*/ 248 w 256"/>
              <a:gd name="T53" fmla="*/ 84 h 258"/>
              <a:gd name="T54" fmla="*/ 232 w 256"/>
              <a:gd name="T55" fmla="*/ 54 h 258"/>
              <a:gd name="T56" fmla="*/ 56 w 256"/>
              <a:gd name="T57" fmla="*/ 216 h 258"/>
              <a:gd name="T58" fmla="*/ 38 w 256"/>
              <a:gd name="T59" fmla="*/ 220 h 258"/>
              <a:gd name="T60" fmla="*/ 74 w 256"/>
              <a:gd name="T61" fmla="*/ 250 h 258"/>
              <a:gd name="T62" fmla="*/ 56 w 256"/>
              <a:gd name="T63" fmla="*/ 216 h 258"/>
              <a:gd name="T64" fmla="*/ 192 w 256"/>
              <a:gd name="T65" fmla="*/ 232 h 258"/>
              <a:gd name="T66" fmla="*/ 202 w 256"/>
              <a:gd name="T67" fmla="*/ 236 h 258"/>
              <a:gd name="T68" fmla="*/ 200 w 256"/>
              <a:gd name="T69" fmla="*/ 216 h 258"/>
              <a:gd name="T70" fmla="*/ 182 w 256"/>
              <a:gd name="T71" fmla="*/ 212 h 258"/>
              <a:gd name="T72" fmla="*/ 128 w 256"/>
              <a:gd name="T73" fmla="*/ 206 h 258"/>
              <a:gd name="T74" fmla="*/ 76 w 256"/>
              <a:gd name="T75" fmla="*/ 212 h 258"/>
              <a:gd name="T76" fmla="*/ 94 w 256"/>
              <a:gd name="T77" fmla="*/ 254 h 258"/>
              <a:gd name="T78" fmla="*/ 128 w 256"/>
              <a:gd name="T79" fmla="*/ 258 h 258"/>
              <a:gd name="T80" fmla="*/ 162 w 256"/>
              <a:gd name="T81" fmla="*/ 254 h 258"/>
              <a:gd name="T82" fmla="*/ 182 w 256"/>
              <a:gd name="T83" fmla="*/ 212 h 258"/>
              <a:gd name="T84" fmla="*/ 14 w 256"/>
              <a:gd name="T85" fmla="*/ 68 h 258"/>
              <a:gd name="T86" fmla="*/ 0 w 256"/>
              <a:gd name="T87" fmla="*/ 118 h 258"/>
              <a:gd name="T88" fmla="*/ 46 w 256"/>
              <a:gd name="T89" fmla="*/ 90 h 258"/>
              <a:gd name="T90" fmla="*/ 24 w 256"/>
              <a:gd name="T91" fmla="*/ 54 h 258"/>
              <a:gd name="T92" fmla="*/ 0 w 256"/>
              <a:gd name="T93" fmla="*/ 140 h 258"/>
              <a:gd name="T94" fmla="*/ 14 w 256"/>
              <a:gd name="T95" fmla="*/ 190 h 258"/>
              <a:gd name="T96" fmla="*/ 52 w 256"/>
              <a:gd name="T97" fmla="*/ 196 h 258"/>
              <a:gd name="T98" fmla="*/ 44 w 256"/>
              <a:gd name="T99" fmla="*/ 140 h 258"/>
              <a:gd name="T100" fmla="*/ 56 w 256"/>
              <a:gd name="T101" fmla="*/ 44 h 258"/>
              <a:gd name="T102" fmla="*/ 76 w 256"/>
              <a:gd name="T103" fmla="*/ 8 h 258"/>
              <a:gd name="T104" fmla="*/ 38 w 256"/>
              <a:gd name="T105" fmla="*/ 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258">
                <a:moveTo>
                  <a:pt x="200" y="44"/>
                </a:moveTo>
                <a:lnTo>
                  <a:pt x="200" y="44"/>
                </a:lnTo>
                <a:lnTo>
                  <a:pt x="220" y="38"/>
                </a:lnTo>
                <a:lnTo>
                  <a:pt x="220" y="38"/>
                </a:lnTo>
                <a:lnTo>
                  <a:pt x="202" y="22"/>
                </a:lnTo>
                <a:lnTo>
                  <a:pt x="182" y="10"/>
                </a:lnTo>
                <a:lnTo>
                  <a:pt x="182" y="10"/>
                </a:lnTo>
                <a:lnTo>
                  <a:pt x="192" y="26"/>
                </a:lnTo>
                <a:lnTo>
                  <a:pt x="200" y="44"/>
                </a:lnTo>
                <a:lnTo>
                  <a:pt x="200" y="44"/>
                </a:lnTo>
                <a:close/>
                <a:moveTo>
                  <a:pt x="70" y="194"/>
                </a:moveTo>
                <a:lnTo>
                  <a:pt x="70" y="194"/>
                </a:lnTo>
                <a:lnTo>
                  <a:pt x="98" y="190"/>
                </a:lnTo>
                <a:lnTo>
                  <a:pt x="128" y="188"/>
                </a:lnTo>
                <a:lnTo>
                  <a:pt x="128" y="188"/>
                </a:lnTo>
                <a:lnTo>
                  <a:pt x="158" y="190"/>
                </a:lnTo>
                <a:lnTo>
                  <a:pt x="186" y="194"/>
                </a:lnTo>
                <a:lnTo>
                  <a:pt x="186" y="194"/>
                </a:lnTo>
                <a:lnTo>
                  <a:pt x="192" y="168"/>
                </a:lnTo>
                <a:lnTo>
                  <a:pt x="194" y="142"/>
                </a:lnTo>
                <a:lnTo>
                  <a:pt x="62" y="142"/>
                </a:lnTo>
                <a:lnTo>
                  <a:pt x="62" y="142"/>
                </a:lnTo>
                <a:lnTo>
                  <a:pt x="64" y="168"/>
                </a:lnTo>
                <a:lnTo>
                  <a:pt x="70" y="194"/>
                </a:lnTo>
                <a:lnTo>
                  <a:pt x="70" y="194"/>
                </a:lnTo>
                <a:close/>
                <a:moveTo>
                  <a:pt x="128" y="72"/>
                </a:moveTo>
                <a:lnTo>
                  <a:pt x="128" y="72"/>
                </a:lnTo>
                <a:lnTo>
                  <a:pt x="98" y="70"/>
                </a:lnTo>
                <a:lnTo>
                  <a:pt x="70" y="66"/>
                </a:lnTo>
                <a:lnTo>
                  <a:pt x="70" y="66"/>
                </a:lnTo>
                <a:lnTo>
                  <a:pt x="64" y="92"/>
                </a:lnTo>
                <a:lnTo>
                  <a:pt x="62" y="118"/>
                </a:lnTo>
                <a:lnTo>
                  <a:pt x="194" y="118"/>
                </a:lnTo>
                <a:lnTo>
                  <a:pt x="194" y="118"/>
                </a:lnTo>
                <a:lnTo>
                  <a:pt x="192" y="92"/>
                </a:lnTo>
                <a:lnTo>
                  <a:pt x="186" y="66"/>
                </a:lnTo>
                <a:lnTo>
                  <a:pt x="186" y="66"/>
                </a:lnTo>
                <a:lnTo>
                  <a:pt x="158" y="70"/>
                </a:lnTo>
                <a:lnTo>
                  <a:pt x="128" y="72"/>
                </a:lnTo>
                <a:lnTo>
                  <a:pt x="128" y="72"/>
                </a:lnTo>
                <a:close/>
                <a:moveTo>
                  <a:pt x="76" y="48"/>
                </a:moveTo>
                <a:lnTo>
                  <a:pt x="76" y="48"/>
                </a:lnTo>
                <a:lnTo>
                  <a:pt x="102" y="52"/>
                </a:lnTo>
                <a:lnTo>
                  <a:pt x="128" y="54"/>
                </a:lnTo>
                <a:lnTo>
                  <a:pt x="128" y="54"/>
                </a:lnTo>
                <a:lnTo>
                  <a:pt x="156" y="52"/>
                </a:lnTo>
                <a:lnTo>
                  <a:pt x="182" y="48"/>
                </a:lnTo>
                <a:lnTo>
                  <a:pt x="182" y="48"/>
                </a:lnTo>
                <a:lnTo>
                  <a:pt x="172" y="26"/>
                </a:lnTo>
                <a:lnTo>
                  <a:pt x="160" y="4"/>
                </a:lnTo>
                <a:lnTo>
                  <a:pt x="160" y="4"/>
                </a:lnTo>
                <a:lnTo>
                  <a:pt x="144" y="2"/>
                </a:lnTo>
                <a:lnTo>
                  <a:pt x="128" y="0"/>
                </a:lnTo>
                <a:lnTo>
                  <a:pt x="128" y="0"/>
                </a:lnTo>
                <a:lnTo>
                  <a:pt x="112" y="2"/>
                </a:lnTo>
                <a:lnTo>
                  <a:pt x="96" y="4"/>
                </a:lnTo>
                <a:lnTo>
                  <a:pt x="96" y="4"/>
                </a:lnTo>
                <a:lnTo>
                  <a:pt x="84" y="26"/>
                </a:lnTo>
                <a:lnTo>
                  <a:pt x="76" y="48"/>
                </a:lnTo>
                <a:lnTo>
                  <a:pt x="76" y="48"/>
                </a:lnTo>
                <a:close/>
                <a:moveTo>
                  <a:pt x="232" y="206"/>
                </a:moveTo>
                <a:lnTo>
                  <a:pt x="232" y="206"/>
                </a:lnTo>
                <a:lnTo>
                  <a:pt x="242" y="190"/>
                </a:lnTo>
                <a:lnTo>
                  <a:pt x="248" y="176"/>
                </a:lnTo>
                <a:lnTo>
                  <a:pt x="254" y="158"/>
                </a:lnTo>
                <a:lnTo>
                  <a:pt x="256" y="140"/>
                </a:lnTo>
                <a:lnTo>
                  <a:pt x="214" y="140"/>
                </a:lnTo>
                <a:lnTo>
                  <a:pt x="214" y="140"/>
                </a:lnTo>
                <a:lnTo>
                  <a:pt x="210" y="170"/>
                </a:lnTo>
                <a:lnTo>
                  <a:pt x="206" y="196"/>
                </a:lnTo>
                <a:lnTo>
                  <a:pt x="206" y="196"/>
                </a:lnTo>
                <a:lnTo>
                  <a:pt x="232" y="206"/>
                </a:lnTo>
                <a:lnTo>
                  <a:pt x="232" y="206"/>
                </a:lnTo>
                <a:close/>
                <a:moveTo>
                  <a:pt x="204" y="62"/>
                </a:moveTo>
                <a:lnTo>
                  <a:pt x="204" y="62"/>
                </a:lnTo>
                <a:lnTo>
                  <a:pt x="210" y="90"/>
                </a:lnTo>
                <a:lnTo>
                  <a:pt x="214" y="118"/>
                </a:lnTo>
                <a:lnTo>
                  <a:pt x="256" y="118"/>
                </a:lnTo>
                <a:lnTo>
                  <a:pt x="256" y="118"/>
                </a:lnTo>
                <a:lnTo>
                  <a:pt x="254" y="102"/>
                </a:lnTo>
                <a:lnTo>
                  <a:pt x="248" y="84"/>
                </a:lnTo>
                <a:lnTo>
                  <a:pt x="242" y="68"/>
                </a:lnTo>
                <a:lnTo>
                  <a:pt x="232" y="54"/>
                </a:lnTo>
                <a:lnTo>
                  <a:pt x="232" y="54"/>
                </a:lnTo>
                <a:lnTo>
                  <a:pt x="204" y="62"/>
                </a:lnTo>
                <a:lnTo>
                  <a:pt x="204" y="62"/>
                </a:lnTo>
                <a:close/>
                <a:moveTo>
                  <a:pt x="56" y="216"/>
                </a:moveTo>
                <a:lnTo>
                  <a:pt x="56" y="216"/>
                </a:lnTo>
                <a:lnTo>
                  <a:pt x="38" y="220"/>
                </a:lnTo>
                <a:lnTo>
                  <a:pt x="38" y="220"/>
                </a:lnTo>
                <a:lnTo>
                  <a:pt x="54" y="236"/>
                </a:lnTo>
                <a:lnTo>
                  <a:pt x="74" y="250"/>
                </a:lnTo>
                <a:lnTo>
                  <a:pt x="74" y="250"/>
                </a:lnTo>
                <a:lnTo>
                  <a:pt x="64" y="232"/>
                </a:lnTo>
                <a:lnTo>
                  <a:pt x="56" y="216"/>
                </a:lnTo>
                <a:lnTo>
                  <a:pt x="56" y="216"/>
                </a:lnTo>
                <a:close/>
                <a:moveTo>
                  <a:pt x="200" y="216"/>
                </a:moveTo>
                <a:lnTo>
                  <a:pt x="200" y="216"/>
                </a:lnTo>
                <a:lnTo>
                  <a:pt x="192" y="232"/>
                </a:lnTo>
                <a:lnTo>
                  <a:pt x="182" y="250"/>
                </a:lnTo>
                <a:lnTo>
                  <a:pt x="182" y="250"/>
                </a:lnTo>
                <a:lnTo>
                  <a:pt x="202" y="236"/>
                </a:lnTo>
                <a:lnTo>
                  <a:pt x="220" y="220"/>
                </a:lnTo>
                <a:lnTo>
                  <a:pt x="220" y="220"/>
                </a:lnTo>
                <a:lnTo>
                  <a:pt x="200" y="216"/>
                </a:lnTo>
                <a:lnTo>
                  <a:pt x="200" y="216"/>
                </a:lnTo>
                <a:close/>
                <a:moveTo>
                  <a:pt x="182" y="212"/>
                </a:moveTo>
                <a:lnTo>
                  <a:pt x="182" y="212"/>
                </a:lnTo>
                <a:lnTo>
                  <a:pt x="156" y="208"/>
                </a:lnTo>
                <a:lnTo>
                  <a:pt x="128" y="206"/>
                </a:lnTo>
                <a:lnTo>
                  <a:pt x="128" y="206"/>
                </a:lnTo>
                <a:lnTo>
                  <a:pt x="102" y="208"/>
                </a:lnTo>
                <a:lnTo>
                  <a:pt x="76" y="212"/>
                </a:lnTo>
                <a:lnTo>
                  <a:pt x="76" y="212"/>
                </a:lnTo>
                <a:lnTo>
                  <a:pt x="84" y="234"/>
                </a:lnTo>
                <a:lnTo>
                  <a:pt x="94" y="254"/>
                </a:lnTo>
                <a:lnTo>
                  <a:pt x="94" y="254"/>
                </a:lnTo>
                <a:lnTo>
                  <a:pt x="112" y="258"/>
                </a:lnTo>
                <a:lnTo>
                  <a:pt x="128" y="258"/>
                </a:lnTo>
                <a:lnTo>
                  <a:pt x="128" y="258"/>
                </a:lnTo>
                <a:lnTo>
                  <a:pt x="146" y="258"/>
                </a:lnTo>
                <a:lnTo>
                  <a:pt x="162" y="254"/>
                </a:lnTo>
                <a:lnTo>
                  <a:pt x="162" y="254"/>
                </a:lnTo>
                <a:lnTo>
                  <a:pt x="172" y="234"/>
                </a:lnTo>
                <a:lnTo>
                  <a:pt x="182" y="212"/>
                </a:lnTo>
                <a:lnTo>
                  <a:pt x="182" y="212"/>
                </a:lnTo>
                <a:close/>
                <a:moveTo>
                  <a:pt x="24" y="54"/>
                </a:moveTo>
                <a:lnTo>
                  <a:pt x="24" y="54"/>
                </a:lnTo>
                <a:lnTo>
                  <a:pt x="14" y="68"/>
                </a:lnTo>
                <a:lnTo>
                  <a:pt x="8" y="84"/>
                </a:lnTo>
                <a:lnTo>
                  <a:pt x="2" y="102"/>
                </a:lnTo>
                <a:lnTo>
                  <a:pt x="0" y="118"/>
                </a:lnTo>
                <a:lnTo>
                  <a:pt x="44" y="118"/>
                </a:lnTo>
                <a:lnTo>
                  <a:pt x="44" y="118"/>
                </a:lnTo>
                <a:lnTo>
                  <a:pt x="46" y="90"/>
                </a:lnTo>
                <a:lnTo>
                  <a:pt x="52" y="62"/>
                </a:lnTo>
                <a:lnTo>
                  <a:pt x="52" y="62"/>
                </a:lnTo>
                <a:lnTo>
                  <a:pt x="24" y="54"/>
                </a:lnTo>
                <a:lnTo>
                  <a:pt x="24" y="54"/>
                </a:lnTo>
                <a:close/>
                <a:moveTo>
                  <a:pt x="0" y="140"/>
                </a:moveTo>
                <a:lnTo>
                  <a:pt x="0" y="140"/>
                </a:lnTo>
                <a:lnTo>
                  <a:pt x="2" y="158"/>
                </a:lnTo>
                <a:lnTo>
                  <a:pt x="8" y="176"/>
                </a:lnTo>
                <a:lnTo>
                  <a:pt x="14" y="190"/>
                </a:lnTo>
                <a:lnTo>
                  <a:pt x="24" y="206"/>
                </a:lnTo>
                <a:lnTo>
                  <a:pt x="24" y="206"/>
                </a:lnTo>
                <a:lnTo>
                  <a:pt x="52" y="196"/>
                </a:lnTo>
                <a:lnTo>
                  <a:pt x="52" y="196"/>
                </a:lnTo>
                <a:lnTo>
                  <a:pt x="46" y="170"/>
                </a:lnTo>
                <a:lnTo>
                  <a:pt x="44" y="140"/>
                </a:lnTo>
                <a:lnTo>
                  <a:pt x="0" y="140"/>
                </a:lnTo>
                <a:close/>
                <a:moveTo>
                  <a:pt x="56" y="44"/>
                </a:moveTo>
                <a:lnTo>
                  <a:pt x="56" y="44"/>
                </a:lnTo>
                <a:lnTo>
                  <a:pt x="66" y="26"/>
                </a:lnTo>
                <a:lnTo>
                  <a:pt x="76" y="8"/>
                </a:lnTo>
                <a:lnTo>
                  <a:pt x="76" y="8"/>
                </a:lnTo>
                <a:lnTo>
                  <a:pt x="56" y="22"/>
                </a:lnTo>
                <a:lnTo>
                  <a:pt x="38" y="38"/>
                </a:lnTo>
                <a:lnTo>
                  <a:pt x="38" y="38"/>
                </a:lnTo>
                <a:lnTo>
                  <a:pt x="56" y="44"/>
                </a:lnTo>
                <a:lnTo>
                  <a:pt x="56" y="4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7" name="Freeform 310">
            <a:extLst>
              <a:ext uri="{FF2B5EF4-FFF2-40B4-BE49-F238E27FC236}">
                <a16:creationId xmlns="" xmlns:a16="http://schemas.microsoft.com/office/drawing/2014/main" id="{981D5727-7836-4A2A-9EDD-783B59507A66}"/>
              </a:ext>
            </a:extLst>
          </p:cNvPr>
          <p:cNvSpPr>
            <a:spLocks/>
          </p:cNvSpPr>
          <p:nvPr/>
        </p:nvSpPr>
        <p:spPr bwMode="auto">
          <a:xfrm>
            <a:off x="6848676" y="4016477"/>
            <a:ext cx="49394" cy="55569"/>
          </a:xfrm>
          <a:custGeom>
            <a:avLst/>
            <a:gdLst>
              <a:gd name="T0" fmla="*/ 0 w 98"/>
              <a:gd name="T1" fmla="*/ 50 h 98"/>
              <a:gd name="T2" fmla="*/ 0 w 98"/>
              <a:gd name="T3" fmla="*/ 50 h 98"/>
              <a:gd name="T4" fmla="*/ 0 w 98"/>
              <a:gd name="T5" fmla="*/ 62 h 98"/>
              <a:gd name="T6" fmla="*/ 6 w 98"/>
              <a:gd name="T7" fmla="*/ 74 h 98"/>
              <a:gd name="T8" fmla="*/ 14 w 98"/>
              <a:gd name="T9" fmla="*/ 84 h 98"/>
              <a:gd name="T10" fmla="*/ 24 w 98"/>
              <a:gd name="T11" fmla="*/ 92 h 98"/>
              <a:gd name="T12" fmla="*/ 24 w 98"/>
              <a:gd name="T13" fmla="*/ 92 h 98"/>
              <a:gd name="T14" fmla="*/ 36 w 98"/>
              <a:gd name="T15" fmla="*/ 98 h 98"/>
              <a:gd name="T16" fmla="*/ 48 w 98"/>
              <a:gd name="T17" fmla="*/ 98 h 98"/>
              <a:gd name="T18" fmla="*/ 60 w 98"/>
              <a:gd name="T19" fmla="*/ 98 h 98"/>
              <a:gd name="T20" fmla="*/ 72 w 98"/>
              <a:gd name="T21" fmla="*/ 92 h 98"/>
              <a:gd name="T22" fmla="*/ 72 w 98"/>
              <a:gd name="T23" fmla="*/ 92 h 98"/>
              <a:gd name="T24" fmla="*/ 84 w 98"/>
              <a:gd name="T25" fmla="*/ 84 h 98"/>
              <a:gd name="T26" fmla="*/ 90 w 98"/>
              <a:gd name="T27" fmla="*/ 74 h 98"/>
              <a:gd name="T28" fmla="*/ 96 w 98"/>
              <a:gd name="T29" fmla="*/ 62 h 98"/>
              <a:gd name="T30" fmla="*/ 98 w 98"/>
              <a:gd name="T31" fmla="*/ 50 h 98"/>
              <a:gd name="T32" fmla="*/ 98 w 98"/>
              <a:gd name="T33" fmla="*/ 50 h 98"/>
              <a:gd name="T34" fmla="*/ 96 w 98"/>
              <a:gd name="T35" fmla="*/ 36 h 98"/>
              <a:gd name="T36" fmla="*/ 90 w 98"/>
              <a:gd name="T37" fmla="*/ 26 h 98"/>
              <a:gd name="T38" fmla="*/ 84 w 98"/>
              <a:gd name="T39" fmla="*/ 16 h 98"/>
              <a:gd name="T40" fmla="*/ 72 w 98"/>
              <a:gd name="T41" fmla="*/ 8 h 98"/>
              <a:gd name="T42" fmla="*/ 72 w 98"/>
              <a:gd name="T43" fmla="*/ 8 h 98"/>
              <a:gd name="T44" fmla="*/ 60 w 98"/>
              <a:gd name="T45" fmla="*/ 2 h 98"/>
              <a:gd name="T46" fmla="*/ 48 w 98"/>
              <a:gd name="T47" fmla="*/ 0 h 98"/>
              <a:gd name="T48" fmla="*/ 36 w 98"/>
              <a:gd name="T49" fmla="*/ 2 h 98"/>
              <a:gd name="T50" fmla="*/ 24 w 98"/>
              <a:gd name="T51" fmla="*/ 8 h 98"/>
              <a:gd name="T52" fmla="*/ 24 w 98"/>
              <a:gd name="T53" fmla="*/ 8 h 98"/>
              <a:gd name="T54" fmla="*/ 14 w 98"/>
              <a:gd name="T55" fmla="*/ 16 h 98"/>
              <a:gd name="T56" fmla="*/ 6 w 98"/>
              <a:gd name="T57" fmla="*/ 26 h 98"/>
              <a:gd name="T58" fmla="*/ 0 w 98"/>
              <a:gd name="T59" fmla="*/ 36 h 98"/>
              <a:gd name="T60" fmla="*/ 0 w 98"/>
              <a:gd name="T61" fmla="*/ 5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8">
                <a:moveTo>
                  <a:pt x="0" y="50"/>
                </a:moveTo>
                <a:lnTo>
                  <a:pt x="0" y="50"/>
                </a:lnTo>
                <a:lnTo>
                  <a:pt x="0" y="62"/>
                </a:lnTo>
                <a:lnTo>
                  <a:pt x="6" y="74"/>
                </a:lnTo>
                <a:lnTo>
                  <a:pt x="14" y="84"/>
                </a:lnTo>
                <a:lnTo>
                  <a:pt x="24" y="92"/>
                </a:lnTo>
                <a:lnTo>
                  <a:pt x="24" y="92"/>
                </a:lnTo>
                <a:lnTo>
                  <a:pt x="36" y="98"/>
                </a:lnTo>
                <a:lnTo>
                  <a:pt x="48" y="98"/>
                </a:lnTo>
                <a:lnTo>
                  <a:pt x="60" y="98"/>
                </a:lnTo>
                <a:lnTo>
                  <a:pt x="72" y="92"/>
                </a:lnTo>
                <a:lnTo>
                  <a:pt x="72" y="92"/>
                </a:lnTo>
                <a:lnTo>
                  <a:pt x="84" y="84"/>
                </a:lnTo>
                <a:lnTo>
                  <a:pt x="90" y="74"/>
                </a:lnTo>
                <a:lnTo>
                  <a:pt x="96" y="62"/>
                </a:lnTo>
                <a:lnTo>
                  <a:pt x="98" y="50"/>
                </a:lnTo>
                <a:lnTo>
                  <a:pt x="98" y="50"/>
                </a:lnTo>
                <a:lnTo>
                  <a:pt x="96" y="36"/>
                </a:lnTo>
                <a:lnTo>
                  <a:pt x="90" y="26"/>
                </a:lnTo>
                <a:lnTo>
                  <a:pt x="84" y="16"/>
                </a:lnTo>
                <a:lnTo>
                  <a:pt x="72" y="8"/>
                </a:lnTo>
                <a:lnTo>
                  <a:pt x="72" y="8"/>
                </a:lnTo>
                <a:lnTo>
                  <a:pt x="60" y="2"/>
                </a:lnTo>
                <a:lnTo>
                  <a:pt x="48" y="0"/>
                </a:lnTo>
                <a:lnTo>
                  <a:pt x="36" y="2"/>
                </a:lnTo>
                <a:lnTo>
                  <a:pt x="24" y="8"/>
                </a:lnTo>
                <a:lnTo>
                  <a:pt x="24" y="8"/>
                </a:lnTo>
                <a:lnTo>
                  <a:pt x="14" y="16"/>
                </a:lnTo>
                <a:lnTo>
                  <a:pt x="6" y="26"/>
                </a:lnTo>
                <a:lnTo>
                  <a:pt x="0" y="36"/>
                </a:lnTo>
                <a:lnTo>
                  <a:pt x="0" y="5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8" name="Freeform 311">
            <a:extLst>
              <a:ext uri="{FF2B5EF4-FFF2-40B4-BE49-F238E27FC236}">
                <a16:creationId xmlns="" xmlns:a16="http://schemas.microsoft.com/office/drawing/2014/main" id="{877E5AB8-080F-424A-AB73-3A2BC2A391AE}"/>
              </a:ext>
            </a:extLst>
          </p:cNvPr>
          <p:cNvSpPr>
            <a:spLocks/>
          </p:cNvSpPr>
          <p:nvPr/>
        </p:nvSpPr>
        <p:spPr bwMode="auto">
          <a:xfrm>
            <a:off x="6848676" y="4016477"/>
            <a:ext cx="49394" cy="55569"/>
          </a:xfrm>
          <a:custGeom>
            <a:avLst/>
            <a:gdLst>
              <a:gd name="T0" fmla="*/ 0 w 98"/>
              <a:gd name="T1" fmla="*/ 50 h 98"/>
              <a:gd name="T2" fmla="*/ 0 w 98"/>
              <a:gd name="T3" fmla="*/ 50 h 98"/>
              <a:gd name="T4" fmla="*/ 0 w 98"/>
              <a:gd name="T5" fmla="*/ 62 h 98"/>
              <a:gd name="T6" fmla="*/ 6 w 98"/>
              <a:gd name="T7" fmla="*/ 74 h 98"/>
              <a:gd name="T8" fmla="*/ 14 w 98"/>
              <a:gd name="T9" fmla="*/ 84 h 98"/>
              <a:gd name="T10" fmla="*/ 24 w 98"/>
              <a:gd name="T11" fmla="*/ 92 h 98"/>
              <a:gd name="T12" fmla="*/ 24 w 98"/>
              <a:gd name="T13" fmla="*/ 92 h 98"/>
              <a:gd name="T14" fmla="*/ 36 w 98"/>
              <a:gd name="T15" fmla="*/ 98 h 98"/>
              <a:gd name="T16" fmla="*/ 48 w 98"/>
              <a:gd name="T17" fmla="*/ 98 h 98"/>
              <a:gd name="T18" fmla="*/ 60 w 98"/>
              <a:gd name="T19" fmla="*/ 98 h 98"/>
              <a:gd name="T20" fmla="*/ 72 w 98"/>
              <a:gd name="T21" fmla="*/ 92 h 98"/>
              <a:gd name="T22" fmla="*/ 72 w 98"/>
              <a:gd name="T23" fmla="*/ 92 h 98"/>
              <a:gd name="T24" fmla="*/ 84 w 98"/>
              <a:gd name="T25" fmla="*/ 84 h 98"/>
              <a:gd name="T26" fmla="*/ 90 w 98"/>
              <a:gd name="T27" fmla="*/ 74 h 98"/>
              <a:gd name="T28" fmla="*/ 96 w 98"/>
              <a:gd name="T29" fmla="*/ 62 h 98"/>
              <a:gd name="T30" fmla="*/ 98 w 98"/>
              <a:gd name="T31" fmla="*/ 50 h 98"/>
              <a:gd name="T32" fmla="*/ 98 w 98"/>
              <a:gd name="T33" fmla="*/ 50 h 98"/>
              <a:gd name="T34" fmla="*/ 96 w 98"/>
              <a:gd name="T35" fmla="*/ 36 h 98"/>
              <a:gd name="T36" fmla="*/ 90 w 98"/>
              <a:gd name="T37" fmla="*/ 26 h 98"/>
              <a:gd name="T38" fmla="*/ 84 w 98"/>
              <a:gd name="T39" fmla="*/ 16 h 98"/>
              <a:gd name="T40" fmla="*/ 72 w 98"/>
              <a:gd name="T41" fmla="*/ 8 h 98"/>
              <a:gd name="T42" fmla="*/ 72 w 98"/>
              <a:gd name="T43" fmla="*/ 8 h 98"/>
              <a:gd name="T44" fmla="*/ 60 w 98"/>
              <a:gd name="T45" fmla="*/ 2 h 98"/>
              <a:gd name="T46" fmla="*/ 48 w 98"/>
              <a:gd name="T47" fmla="*/ 0 h 98"/>
              <a:gd name="T48" fmla="*/ 36 w 98"/>
              <a:gd name="T49" fmla="*/ 2 h 98"/>
              <a:gd name="T50" fmla="*/ 24 w 98"/>
              <a:gd name="T51" fmla="*/ 8 h 98"/>
              <a:gd name="T52" fmla="*/ 24 w 98"/>
              <a:gd name="T53" fmla="*/ 8 h 98"/>
              <a:gd name="T54" fmla="*/ 14 w 98"/>
              <a:gd name="T55" fmla="*/ 16 h 98"/>
              <a:gd name="T56" fmla="*/ 6 w 98"/>
              <a:gd name="T57" fmla="*/ 26 h 98"/>
              <a:gd name="T58" fmla="*/ 0 w 98"/>
              <a:gd name="T59" fmla="*/ 36 h 98"/>
              <a:gd name="T60" fmla="*/ 0 w 98"/>
              <a:gd name="T61" fmla="*/ 5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98">
                <a:moveTo>
                  <a:pt x="0" y="50"/>
                </a:moveTo>
                <a:lnTo>
                  <a:pt x="0" y="50"/>
                </a:lnTo>
                <a:lnTo>
                  <a:pt x="0" y="62"/>
                </a:lnTo>
                <a:lnTo>
                  <a:pt x="6" y="74"/>
                </a:lnTo>
                <a:lnTo>
                  <a:pt x="14" y="84"/>
                </a:lnTo>
                <a:lnTo>
                  <a:pt x="24" y="92"/>
                </a:lnTo>
                <a:lnTo>
                  <a:pt x="24" y="92"/>
                </a:lnTo>
                <a:lnTo>
                  <a:pt x="36" y="98"/>
                </a:lnTo>
                <a:lnTo>
                  <a:pt x="48" y="98"/>
                </a:lnTo>
                <a:lnTo>
                  <a:pt x="60" y="98"/>
                </a:lnTo>
                <a:lnTo>
                  <a:pt x="72" y="92"/>
                </a:lnTo>
                <a:lnTo>
                  <a:pt x="72" y="92"/>
                </a:lnTo>
                <a:lnTo>
                  <a:pt x="84" y="84"/>
                </a:lnTo>
                <a:lnTo>
                  <a:pt x="90" y="74"/>
                </a:lnTo>
                <a:lnTo>
                  <a:pt x="96" y="62"/>
                </a:lnTo>
                <a:lnTo>
                  <a:pt x="98" y="50"/>
                </a:lnTo>
                <a:lnTo>
                  <a:pt x="98" y="50"/>
                </a:lnTo>
                <a:lnTo>
                  <a:pt x="96" y="36"/>
                </a:lnTo>
                <a:lnTo>
                  <a:pt x="90" y="26"/>
                </a:lnTo>
                <a:lnTo>
                  <a:pt x="84" y="16"/>
                </a:lnTo>
                <a:lnTo>
                  <a:pt x="72" y="8"/>
                </a:lnTo>
                <a:lnTo>
                  <a:pt x="72" y="8"/>
                </a:lnTo>
                <a:lnTo>
                  <a:pt x="60" y="2"/>
                </a:lnTo>
                <a:lnTo>
                  <a:pt x="48" y="0"/>
                </a:lnTo>
                <a:lnTo>
                  <a:pt x="36" y="2"/>
                </a:lnTo>
                <a:lnTo>
                  <a:pt x="24" y="8"/>
                </a:lnTo>
                <a:lnTo>
                  <a:pt x="24" y="8"/>
                </a:lnTo>
                <a:lnTo>
                  <a:pt x="14" y="16"/>
                </a:lnTo>
                <a:lnTo>
                  <a:pt x="6" y="26"/>
                </a:lnTo>
                <a:lnTo>
                  <a:pt x="0" y="36"/>
                </a:lnTo>
                <a:lnTo>
                  <a:pt x="0" y="50"/>
                </a:lnTo>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399" name="Freeform 312">
            <a:extLst>
              <a:ext uri="{FF2B5EF4-FFF2-40B4-BE49-F238E27FC236}">
                <a16:creationId xmlns="" xmlns:a16="http://schemas.microsoft.com/office/drawing/2014/main" id="{0EDAFCB1-B6B6-4095-AAFE-99E2B5B5C792}"/>
              </a:ext>
            </a:extLst>
          </p:cNvPr>
          <p:cNvSpPr>
            <a:spLocks noEditPoints="1"/>
          </p:cNvSpPr>
          <p:nvPr/>
        </p:nvSpPr>
        <p:spPr bwMode="auto">
          <a:xfrm>
            <a:off x="6857748" y="4024416"/>
            <a:ext cx="30241" cy="39692"/>
          </a:xfrm>
          <a:custGeom>
            <a:avLst/>
            <a:gdLst>
              <a:gd name="T0" fmla="*/ 30 w 60"/>
              <a:gd name="T1" fmla="*/ 70 h 70"/>
              <a:gd name="T2" fmla="*/ 18 w 60"/>
              <a:gd name="T3" fmla="*/ 68 h 70"/>
              <a:gd name="T4" fmla="*/ 8 w 60"/>
              <a:gd name="T5" fmla="*/ 62 h 70"/>
              <a:gd name="T6" fmla="*/ 6 w 60"/>
              <a:gd name="T7" fmla="*/ 56 h 70"/>
              <a:gd name="T8" fmla="*/ 0 w 60"/>
              <a:gd name="T9" fmla="*/ 38 h 70"/>
              <a:gd name="T10" fmla="*/ 2 w 60"/>
              <a:gd name="T11" fmla="*/ 22 h 70"/>
              <a:gd name="T12" fmla="*/ 10 w 60"/>
              <a:gd name="T13" fmla="*/ 10 h 70"/>
              <a:gd name="T14" fmla="*/ 14 w 60"/>
              <a:gd name="T15" fmla="*/ 6 h 70"/>
              <a:gd name="T16" fmla="*/ 26 w 60"/>
              <a:gd name="T17" fmla="*/ 2 h 70"/>
              <a:gd name="T18" fmla="*/ 32 w 60"/>
              <a:gd name="T19" fmla="*/ 0 h 70"/>
              <a:gd name="T20" fmla="*/ 44 w 60"/>
              <a:gd name="T21" fmla="*/ 4 h 70"/>
              <a:gd name="T22" fmla="*/ 54 w 60"/>
              <a:gd name="T23" fmla="*/ 10 h 70"/>
              <a:gd name="T24" fmla="*/ 56 w 60"/>
              <a:gd name="T25" fmla="*/ 16 h 70"/>
              <a:gd name="T26" fmla="*/ 60 w 60"/>
              <a:gd name="T27" fmla="*/ 36 h 70"/>
              <a:gd name="T28" fmla="*/ 12 w 60"/>
              <a:gd name="T29" fmla="*/ 40 h 70"/>
              <a:gd name="T30" fmla="*/ 14 w 60"/>
              <a:gd name="T31" fmla="*/ 48 h 70"/>
              <a:gd name="T32" fmla="*/ 18 w 60"/>
              <a:gd name="T33" fmla="*/ 54 h 70"/>
              <a:gd name="T34" fmla="*/ 32 w 60"/>
              <a:gd name="T35" fmla="*/ 60 h 70"/>
              <a:gd name="T36" fmla="*/ 38 w 60"/>
              <a:gd name="T37" fmla="*/ 60 h 70"/>
              <a:gd name="T38" fmla="*/ 42 w 60"/>
              <a:gd name="T39" fmla="*/ 58 h 70"/>
              <a:gd name="T40" fmla="*/ 50 w 60"/>
              <a:gd name="T41" fmla="*/ 48 h 70"/>
              <a:gd name="T42" fmla="*/ 60 w 60"/>
              <a:gd name="T43" fmla="*/ 48 h 70"/>
              <a:gd name="T44" fmla="*/ 50 w 60"/>
              <a:gd name="T45" fmla="*/ 64 h 70"/>
              <a:gd name="T46" fmla="*/ 42 w 60"/>
              <a:gd name="T47" fmla="*/ 68 h 70"/>
              <a:gd name="T48" fmla="*/ 30 w 60"/>
              <a:gd name="T49" fmla="*/ 70 h 70"/>
              <a:gd name="T50" fmla="*/ 50 w 60"/>
              <a:gd name="T51" fmla="*/ 30 h 70"/>
              <a:gd name="T52" fmla="*/ 44 w 60"/>
              <a:gd name="T53" fmla="*/ 16 h 70"/>
              <a:gd name="T54" fmla="*/ 40 w 60"/>
              <a:gd name="T55" fmla="*/ 12 h 70"/>
              <a:gd name="T56" fmla="*/ 30 w 60"/>
              <a:gd name="T57" fmla="*/ 10 h 70"/>
              <a:gd name="T58" fmla="*/ 18 w 60"/>
              <a:gd name="T59" fmla="*/ 18 h 70"/>
              <a:gd name="T60" fmla="*/ 14 w 60"/>
              <a:gd name="T61" fmla="*/ 24 h 70"/>
              <a:gd name="T62" fmla="*/ 50 w 60"/>
              <a:gd name="T63"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70">
                <a:moveTo>
                  <a:pt x="30" y="70"/>
                </a:moveTo>
                <a:lnTo>
                  <a:pt x="30" y="70"/>
                </a:lnTo>
                <a:lnTo>
                  <a:pt x="24" y="70"/>
                </a:lnTo>
                <a:lnTo>
                  <a:pt x="18" y="68"/>
                </a:lnTo>
                <a:lnTo>
                  <a:pt x="14" y="64"/>
                </a:lnTo>
                <a:lnTo>
                  <a:pt x="8" y="62"/>
                </a:lnTo>
                <a:lnTo>
                  <a:pt x="8" y="62"/>
                </a:lnTo>
                <a:lnTo>
                  <a:pt x="6" y="56"/>
                </a:lnTo>
                <a:lnTo>
                  <a:pt x="2" y="50"/>
                </a:lnTo>
                <a:lnTo>
                  <a:pt x="0" y="38"/>
                </a:lnTo>
                <a:lnTo>
                  <a:pt x="0" y="38"/>
                </a:lnTo>
                <a:lnTo>
                  <a:pt x="2" y="22"/>
                </a:lnTo>
                <a:lnTo>
                  <a:pt x="6" y="16"/>
                </a:lnTo>
                <a:lnTo>
                  <a:pt x="10" y="10"/>
                </a:lnTo>
                <a:lnTo>
                  <a:pt x="10" y="10"/>
                </a:lnTo>
                <a:lnTo>
                  <a:pt x="14" y="6"/>
                </a:lnTo>
                <a:lnTo>
                  <a:pt x="20" y="4"/>
                </a:lnTo>
                <a:lnTo>
                  <a:pt x="26" y="2"/>
                </a:lnTo>
                <a:lnTo>
                  <a:pt x="32" y="0"/>
                </a:lnTo>
                <a:lnTo>
                  <a:pt x="32" y="0"/>
                </a:lnTo>
                <a:lnTo>
                  <a:pt x="38" y="2"/>
                </a:lnTo>
                <a:lnTo>
                  <a:pt x="44" y="4"/>
                </a:lnTo>
                <a:lnTo>
                  <a:pt x="50" y="6"/>
                </a:lnTo>
                <a:lnTo>
                  <a:pt x="54" y="10"/>
                </a:lnTo>
                <a:lnTo>
                  <a:pt x="54" y="10"/>
                </a:lnTo>
                <a:lnTo>
                  <a:pt x="56" y="16"/>
                </a:lnTo>
                <a:lnTo>
                  <a:pt x="58" y="22"/>
                </a:lnTo>
                <a:lnTo>
                  <a:pt x="60" y="36"/>
                </a:lnTo>
                <a:lnTo>
                  <a:pt x="60" y="40"/>
                </a:lnTo>
                <a:lnTo>
                  <a:pt x="12" y="40"/>
                </a:lnTo>
                <a:lnTo>
                  <a:pt x="12" y="40"/>
                </a:lnTo>
                <a:lnTo>
                  <a:pt x="14" y="48"/>
                </a:lnTo>
                <a:lnTo>
                  <a:pt x="18" y="54"/>
                </a:lnTo>
                <a:lnTo>
                  <a:pt x="18" y="54"/>
                </a:lnTo>
                <a:lnTo>
                  <a:pt x="24" y="60"/>
                </a:lnTo>
                <a:lnTo>
                  <a:pt x="32" y="60"/>
                </a:lnTo>
                <a:lnTo>
                  <a:pt x="32" y="60"/>
                </a:lnTo>
                <a:lnTo>
                  <a:pt x="38" y="60"/>
                </a:lnTo>
                <a:lnTo>
                  <a:pt x="42" y="58"/>
                </a:lnTo>
                <a:lnTo>
                  <a:pt x="42" y="58"/>
                </a:lnTo>
                <a:lnTo>
                  <a:pt x="46" y="54"/>
                </a:lnTo>
                <a:lnTo>
                  <a:pt x="50" y="48"/>
                </a:lnTo>
                <a:lnTo>
                  <a:pt x="60" y="48"/>
                </a:lnTo>
                <a:lnTo>
                  <a:pt x="60" y="48"/>
                </a:lnTo>
                <a:lnTo>
                  <a:pt x="56" y="58"/>
                </a:lnTo>
                <a:lnTo>
                  <a:pt x="50" y="64"/>
                </a:lnTo>
                <a:lnTo>
                  <a:pt x="50" y="64"/>
                </a:lnTo>
                <a:lnTo>
                  <a:pt x="42" y="68"/>
                </a:lnTo>
                <a:lnTo>
                  <a:pt x="30" y="70"/>
                </a:lnTo>
                <a:lnTo>
                  <a:pt x="30" y="70"/>
                </a:lnTo>
                <a:close/>
                <a:moveTo>
                  <a:pt x="50" y="30"/>
                </a:moveTo>
                <a:lnTo>
                  <a:pt x="50" y="30"/>
                </a:lnTo>
                <a:lnTo>
                  <a:pt x="48" y="22"/>
                </a:lnTo>
                <a:lnTo>
                  <a:pt x="44" y="16"/>
                </a:lnTo>
                <a:lnTo>
                  <a:pt x="44" y="16"/>
                </a:lnTo>
                <a:lnTo>
                  <a:pt x="40" y="12"/>
                </a:lnTo>
                <a:lnTo>
                  <a:pt x="30" y="10"/>
                </a:lnTo>
                <a:lnTo>
                  <a:pt x="30" y="10"/>
                </a:lnTo>
                <a:lnTo>
                  <a:pt x="24" y="12"/>
                </a:lnTo>
                <a:lnTo>
                  <a:pt x="18" y="18"/>
                </a:lnTo>
                <a:lnTo>
                  <a:pt x="18" y="18"/>
                </a:lnTo>
                <a:lnTo>
                  <a:pt x="14" y="24"/>
                </a:lnTo>
                <a:lnTo>
                  <a:pt x="12" y="30"/>
                </a:lnTo>
                <a:lnTo>
                  <a:pt x="50" y="3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0" name="Freeform 313">
            <a:extLst>
              <a:ext uri="{FF2B5EF4-FFF2-40B4-BE49-F238E27FC236}">
                <a16:creationId xmlns="" xmlns:a16="http://schemas.microsoft.com/office/drawing/2014/main" id="{3B61AFA4-FB57-4117-8454-5EE7F00770B0}"/>
              </a:ext>
            </a:extLst>
          </p:cNvPr>
          <p:cNvSpPr>
            <a:spLocks noEditPoints="1"/>
          </p:cNvSpPr>
          <p:nvPr/>
        </p:nvSpPr>
        <p:spPr bwMode="auto">
          <a:xfrm>
            <a:off x="3174342" y="4019880"/>
            <a:ext cx="94756" cy="106601"/>
          </a:xfrm>
          <a:custGeom>
            <a:avLst/>
            <a:gdLst>
              <a:gd name="T0" fmla="*/ 28 w 188"/>
              <a:gd name="T1" fmla="*/ 76 h 188"/>
              <a:gd name="T2" fmla="*/ 32 w 188"/>
              <a:gd name="T3" fmla="*/ 60 h 188"/>
              <a:gd name="T4" fmla="*/ 14 w 188"/>
              <a:gd name="T5" fmla="*/ 40 h 188"/>
              <a:gd name="T6" fmla="*/ 40 w 188"/>
              <a:gd name="T7" fmla="*/ 14 h 188"/>
              <a:gd name="T8" fmla="*/ 74 w 188"/>
              <a:gd name="T9" fmla="*/ 28 h 188"/>
              <a:gd name="T10" fmla="*/ 74 w 188"/>
              <a:gd name="T11" fmla="*/ 2 h 188"/>
              <a:gd name="T12" fmla="*/ 110 w 188"/>
              <a:gd name="T13" fmla="*/ 0 h 188"/>
              <a:gd name="T14" fmla="*/ 112 w 188"/>
              <a:gd name="T15" fmla="*/ 28 h 188"/>
              <a:gd name="T16" fmla="*/ 128 w 188"/>
              <a:gd name="T17" fmla="*/ 34 h 188"/>
              <a:gd name="T18" fmla="*/ 148 w 188"/>
              <a:gd name="T19" fmla="*/ 16 h 188"/>
              <a:gd name="T20" fmla="*/ 172 w 188"/>
              <a:gd name="T21" fmla="*/ 42 h 188"/>
              <a:gd name="T22" fmla="*/ 160 w 188"/>
              <a:gd name="T23" fmla="*/ 74 h 188"/>
              <a:gd name="T24" fmla="*/ 186 w 188"/>
              <a:gd name="T25" fmla="*/ 76 h 188"/>
              <a:gd name="T26" fmla="*/ 188 w 188"/>
              <a:gd name="T27" fmla="*/ 112 h 188"/>
              <a:gd name="T28" fmla="*/ 162 w 188"/>
              <a:gd name="T29" fmla="*/ 114 h 188"/>
              <a:gd name="T30" fmla="*/ 154 w 188"/>
              <a:gd name="T31" fmla="*/ 130 h 188"/>
              <a:gd name="T32" fmla="*/ 174 w 188"/>
              <a:gd name="T33" fmla="*/ 150 h 188"/>
              <a:gd name="T34" fmla="*/ 146 w 188"/>
              <a:gd name="T35" fmla="*/ 174 h 188"/>
              <a:gd name="T36" fmla="*/ 126 w 188"/>
              <a:gd name="T37" fmla="*/ 156 h 188"/>
              <a:gd name="T38" fmla="*/ 112 w 188"/>
              <a:gd name="T39" fmla="*/ 188 h 188"/>
              <a:gd name="T40" fmla="*/ 76 w 188"/>
              <a:gd name="T41" fmla="*/ 188 h 188"/>
              <a:gd name="T42" fmla="*/ 74 w 188"/>
              <a:gd name="T43" fmla="*/ 162 h 188"/>
              <a:gd name="T44" fmla="*/ 60 w 188"/>
              <a:gd name="T45" fmla="*/ 156 h 188"/>
              <a:gd name="T46" fmla="*/ 40 w 188"/>
              <a:gd name="T47" fmla="*/ 174 h 188"/>
              <a:gd name="T48" fmla="*/ 14 w 188"/>
              <a:gd name="T49" fmla="*/ 146 h 188"/>
              <a:gd name="T50" fmla="*/ 28 w 188"/>
              <a:gd name="T51" fmla="*/ 116 h 188"/>
              <a:gd name="T52" fmla="*/ 2 w 188"/>
              <a:gd name="T53" fmla="*/ 114 h 188"/>
              <a:gd name="T54" fmla="*/ 8 w 188"/>
              <a:gd name="T55" fmla="*/ 94 h 188"/>
              <a:gd name="T56" fmla="*/ 10 w 188"/>
              <a:gd name="T57" fmla="*/ 104 h 188"/>
              <a:gd name="T58" fmla="*/ 34 w 188"/>
              <a:gd name="T59" fmla="*/ 108 h 188"/>
              <a:gd name="T60" fmla="*/ 42 w 188"/>
              <a:gd name="T61" fmla="*/ 128 h 188"/>
              <a:gd name="T62" fmla="*/ 28 w 188"/>
              <a:gd name="T63" fmla="*/ 148 h 188"/>
              <a:gd name="T64" fmla="*/ 40 w 188"/>
              <a:gd name="T65" fmla="*/ 160 h 188"/>
              <a:gd name="T66" fmla="*/ 56 w 188"/>
              <a:gd name="T67" fmla="*/ 146 h 188"/>
              <a:gd name="T68" fmla="*/ 74 w 188"/>
              <a:gd name="T69" fmla="*/ 150 h 188"/>
              <a:gd name="T70" fmla="*/ 84 w 188"/>
              <a:gd name="T71" fmla="*/ 162 h 188"/>
              <a:gd name="T72" fmla="*/ 86 w 188"/>
              <a:gd name="T73" fmla="*/ 180 h 188"/>
              <a:gd name="T74" fmla="*/ 102 w 188"/>
              <a:gd name="T75" fmla="*/ 178 h 188"/>
              <a:gd name="T76" fmla="*/ 106 w 188"/>
              <a:gd name="T77" fmla="*/ 154 h 188"/>
              <a:gd name="T78" fmla="*/ 124 w 188"/>
              <a:gd name="T79" fmla="*/ 146 h 188"/>
              <a:gd name="T80" fmla="*/ 146 w 188"/>
              <a:gd name="T81" fmla="*/ 162 h 188"/>
              <a:gd name="T82" fmla="*/ 162 w 188"/>
              <a:gd name="T83" fmla="*/ 148 h 188"/>
              <a:gd name="T84" fmla="*/ 144 w 188"/>
              <a:gd name="T85" fmla="*/ 130 h 188"/>
              <a:gd name="T86" fmla="*/ 152 w 188"/>
              <a:gd name="T87" fmla="*/ 108 h 188"/>
              <a:gd name="T88" fmla="*/ 176 w 188"/>
              <a:gd name="T89" fmla="*/ 104 h 188"/>
              <a:gd name="T90" fmla="*/ 178 w 188"/>
              <a:gd name="T91" fmla="*/ 86 h 188"/>
              <a:gd name="T92" fmla="*/ 162 w 188"/>
              <a:gd name="T93" fmla="*/ 86 h 188"/>
              <a:gd name="T94" fmla="*/ 150 w 188"/>
              <a:gd name="T95" fmla="*/ 78 h 188"/>
              <a:gd name="T96" fmla="*/ 146 w 188"/>
              <a:gd name="T97" fmla="*/ 56 h 188"/>
              <a:gd name="T98" fmla="*/ 158 w 188"/>
              <a:gd name="T99" fmla="*/ 40 h 188"/>
              <a:gd name="T100" fmla="*/ 146 w 188"/>
              <a:gd name="T101" fmla="*/ 30 h 188"/>
              <a:gd name="T102" fmla="*/ 122 w 188"/>
              <a:gd name="T103" fmla="*/ 42 h 188"/>
              <a:gd name="T104" fmla="*/ 104 w 188"/>
              <a:gd name="T105" fmla="*/ 32 h 188"/>
              <a:gd name="T106" fmla="*/ 102 w 188"/>
              <a:gd name="T107" fmla="*/ 10 h 188"/>
              <a:gd name="T108" fmla="*/ 84 w 188"/>
              <a:gd name="T109" fmla="*/ 10 h 188"/>
              <a:gd name="T110" fmla="*/ 82 w 188"/>
              <a:gd name="T111" fmla="*/ 34 h 188"/>
              <a:gd name="T112" fmla="*/ 64 w 188"/>
              <a:gd name="T113" fmla="*/ 42 h 188"/>
              <a:gd name="T114" fmla="*/ 52 w 188"/>
              <a:gd name="T115" fmla="*/ 40 h 188"/>
              <a:gd name="T116" fmla="*/ 26 w 188"/>
              <a:gd name="T117" fmla="*/ 40 h 188"/>
              <a:gd name="T118" fmla="*/ 42 w 188"/>
              <a:gd name="T119" fmla="*/ 58 h 188"/>
              <a:gd name="T120" fmla="*/ 36 w 188"/>
              <a:gd name="T121" fmla="*/ 76 h 188"/>
              <a:gd name="T122" fmla="*/ 26 w 188"/>
              <a:gd name="T123" fmla="*/ 86 h 188"/>
              <a:gd name="T124" fmla="*/ 8 w 188"/>
              <a:gd name="T125" fmla="*/ 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188">
                <a:moveTo>
                  <a:pt x="0" y="76"/>
                </a:moveTo>
                <a:lnTo>
                  <a:pt x="0" y="76"/>
                </a:lnTo>
                <a:lnTo>
                  <a:pt x="26" y="76"/>
                </a:lnTo>
                <a:lnTo>
                  <a:pt x="26" y="76"/>
                </a:lnTo>
                <a:lnTo>
                  <a:pt x="28" y="76"/>
                </a:lnTo>
                <a:lnTo>
                  <a:pt x="28" y="76"/>
                </a:lnTo>
                <a:lnTo>
                  <a:pt x="32" y="62"/>
                </a:lnTo>
                <a:lnTo>
                  <a:pt x="32" y="62"/>
                </a:lnTo>
                <a:lnTo>
                  <a:pt x="32" y="60"/>
                </a:lnTo>
                <a:lnTo>
                  <a:pt x="32" y="60"/>
                </a:lnTo>
                <a:lnTo>
                  <a:pt x="14" y="42"/>
                </a:lnTo>
                <a:lnTo>
                  <a:pt x="14" y="42"/>
                </a:lnTo>
                <a:lnTo>
                  <a:pt x="12" y="40"/>
                </a:lnTo>
                <a:lnTo>
                  <a:pt x="14" y="40"/>
                </a:lnTo>
                <a:lnTo>
                  <a:pt x="14" y="40"/>
                </a:lnTo>
                <a:lnTo>
                  <a:pt x="38" y="14"/>
                </a:lnTo>
                <a:lnTo>
                  <a:pt x="38" y="14"/>
                </a:lnTo>
                <a:lnTo>
                  <a:pt x="40" y="14"/>
                </a:lnTo>
                <a:lnTo>
                  <a:pt x="40" y="14"/>
                </a:lnTo>
                <a:lnTo>
                  <a:pt x="40" y="14"/>
                </a:lnTo>
                <a:lnTo>
                  <a:pt x="60" y="34"/>
                </a:lnTo>
                <a:lnTo>
                  <a:pt x="60" y="34"/>
                </a:lnTo>
                <a:lnTo>
                  <a:pt x="62" y="34"/>
                </a:lnTo>
                <a:lnTo>
                  <a:pt x="62" y="34"/>
                </a:lnTo>
                <a:lnTo>
                  <a:pt x="74" y="28"/>
                </a:lnTo>
                <a:lnTo>
                  <a:pt x="74" y="28"/>
                </a:lnTo>
                <a:lnTo>
                  <a:pt x="74" y="26"/>
                </a:lnTo>
                <a:lnTo>
                  <a:pt x="74" y="26"/>
                </a:lnTo>
                <a:lnTo>
                  <a:pt x="74" y="2"/>
                </a:lnTo>
                <a:lnTo>
                  <a:pt x="74" y="2"/>
                </a:lnTo>
                <a:lnTo>
                  <a:pt x="74" y="2"/>
                </a:lnTo>
                <a:lnTo>
                  <a:pt x="76" y="0"/>
                </a:lnTo>
                <a:lnTo>
                  <a:pt x="76" y="0"/>
                </a:lnTo>
                <a:lnTo>
                  <a:pt x="110" y="0"/>
                </a:lnTo>
                <a:lnTo>
                  <a:pt x="110" y="0"/>
                </a:lnTo>
                <a:lnTo>
                  <a:pt x="112" y="2"/>
                </a:lnTo>
                <a:lnTo>
                  <a:pt x="112" y="2"/>
                </a:lnTo>
                <a:lnTo>
                  <a:pt x="112" y="2"/>
                </a:lnTo>
                <a:lnTo>
                  <a:pt x="112" y="28"/>
                </a:lnTo>
                <a:lnTo>
                  <a:pt x="112" y="28"/>
                </a:lnTo>
                <a:lnTo>
                  <a:pt x="114" y="28"/>
                </a:lnTo>
                <a:lnTo>
                  <a:pt x="114" y="28"/>
                </a:lnTo>
                <a:lnTo>
                  <a:pt x="126" y="34"/>
                </a:lnTo>
                <a:lnTo>
                  <a:pt x="126" y="34"/>
                </a:lnTo>
                <a:lnTo>
                  <a:pt x="128" y="34"/>
                </a:lnTo>
                <a:lnTo>
                  <a:pt x="128" y="34"/>
                </a:lnTo>
                <a:lnTo>
                  <a:pt x="146" y="16"/>
                </a:lnTo>
                <a:lnTo>
                  <a:pt x="146" y="16"/>
                </a:lnTo>
                <a:lnTo>
                  <a:pt x="148" y="16"/>
                </a:lnTo>
                <a:lnTo>
                  <a:pt x="148" y="16"/>
                </a:lnTo>
                <a:lnTo>
                  <a:pt x="172" y="40"/>
                </a:lnTo>
                <a:lnTo>
                  <a:pt x="172" y="40"/>
                </a:lnTo>
                <a:lnTo>
                  <a:pt x="172" y="42"/>
                </a:lnTo>
                <a:lnTo>
                  <a:pt x="172" y="42"/>
                </a:lnTo>
                <a:lnTo>
                  <a:pt x="172" y="42"/>
                </a:lnTo>
                <a:lnTo>
                  <a:pt x="154" y="60"/>
                </a:lnTo>
                <a:lnTo>
                  <a:pt x="154" y="60"/>
                </a:lnTo>
                <a:lnTo>
                  <a:pt x="154" y="62"/>
                </a:lnTo>
                <a:lnTo>
                  <a:pt x="154" y="62"/>
                </a:lnTo>
                <a:lnTo>
                  <a:pt x="160" y="74"/>
                </a:lnTo>
                <a:lnTo>
                  <a:pt x="160" y="74"/>
                </a:lnTo>
                <a:lnTo>
                  <a:pt x="162" y="76"/>
                </a:lnTo>
                <a:lnTo>
                  <a:pt x="162" y="76"/>
                </a:lnTo>
                <a:lnTo>
                  <a:pt x="186" y="76"/>
                </a:lnTo>
                <a:lnTo>
                  <a:pt x="186" y="76"/>
                </a:lnTo>
                <a:lnTo>
                  <a:pt x="186" y="76"/>
                </a:lnTo>
                <a:lnTo>
                  <a:pt x="188" y="78"/>
                </a:lnTo>
                <a:lnTo>
                  <a:pt x="188" y="78"/>
                </a:lnTo>
                <a:lnTo>
                  <a:pt x="188" y="112"/>
                </a:lnTo>
                <a:lnTo>
                  <a:pt x="188" y="112"/>
                </a:lnTo>
                <a:lnTo>
                  <a:pt x="186" y="114"/>
                </a:lnTo>
                <a:lnTo>
                  <a:pt x="186" y="114"/>
                </a:lnTo>
                <a:lnTo>
                  <a:pt x="186" y="114"/>
                </a:lnTo>
                <a:lnTo>
                  <a:pt x="162" y="114"/>
                </a:lnTo>
                <a:lnTo>
                  <a:pt x="162" y="114"/>
                </a:lnTo>
                <a:lnTo>
                  <a:pt x="160" y="114"/>
                </a:lnTo>
                <a:lnTo>
                  <a:pt x="160" y="114"/>
                </a:lnTo>
                <a:lnTo>
                  <a:pt x="154" y="126"/>
                </a:lnTo>
                <a:lnTo>
                  <a:pt x="154" y="126"/>
                </a:lnTo>
                <a:lnTo>
                  <a:pt x="154" y="130"/>
                </a:lnTo>
                <a:lnTo>
                  <a:pt x="154" y="130"/>
                </a:lnTo>
                <a:lnTo>
                  <a:pt x="174" y="148"/>
                </a:lnTo>
                <a:lnTo>
                  <a:pt x="174" y="148"/>
                </a:lnTo>
                <a:lnTo>
                  <a:pt x="174" y="148"/>
                </a:lnTo>
                <a:lnTo>
                  <a:pt x="174" y="150"/>
                </a:lnTo>
                <a:lnTo>
                  <a:pt x="174" y="150"/>
                </a:lnTo>
                <a:lnTo>
                  <a:pt x="148" y="174"/>
                </a:lnTo>
                <a:lnTo>
                  <a:pt x="148" y="174"/>
                </a:lnTo>
                <a:lnTo>
                  <a:pt x="148" y="176"/>
                </a:lnTo>
                <a:lnTo>
                  <a:pt x="146" y="174"/>
                </a:lnTo>
                <a:lnTo>
                  <a:pt x="146" y="174"/>
                </a:lnTo>
                <a:lnTo>
                  <a:pt x="128" y="156"/>
                </a:lnTo>
                <a:lnTo>
                  <a:pt x="128" y="156"/>
                </a:lnTo>
                <a:lnTo>
                  <a:pt x="126" y="156"/>
                </a:lnTo>
                <a:lnTo>
                  <a:pt x="126" y="156"/>
                </a:lnTo>
                <a:lnTo>
                  <a:pt x="114" y="160"/>
                </a:lnTo>
                <a:lnTo>
                  <a:pt x="114" y="160"/>
                </a:lnTo>
                <a:lnTo>
                  <a:pt x="112" y="162"/>
                </a:lnTo>
                <a:lnTo>
                  <a:pt x="112" y="162"/>
                </a:lnTo>
                <a:lnTo>
                  <a:pt x="112" y="188"/>
                </a:lnTo>
                <a:lnTo>
                  <a:pt x="112" y="188"/>
                </a:lnTo>
                <a:lnTo>
                  <a:pt x="112" y="188"/>
                </a:lnTo>
                <a:lnTo>
                  <a:pt x="110" y="188"/>
                </a:lnTo>
                <a:lnTo>
                  <a:pt x="110" y="188"/>
                </a:lnTo>
                <a:lnTo>
                  <a:pt x="76" y="188"/>
                </a:lnTo>
                <a:lnTo>
                  <a:pt x="76" y="188"/>
                </a:lnTo>
                <a:lnTo>
                  <a:pt x="74" y="188"/>
                </a:lnTo>
                <a:lnTo>
                  <a:pt x="74" y="188"/>
                </a:lnTo>
                <a:lnTo>
                  <a:pt x="74" y="188"/>
                </a:lnTo>
                <a:lnTo>
                  <a:pt x="74" y="162"/>
                </a:lnTo>
                <a:lnTo>
                  <a:pt x="74" y="162"/>
                </a:lnTo>
                <a:lnTo>
                  <a:pt x="74" y="160"/>
                </a:lnTo>
                <a:lnTo>
                  <a:pt x="74" y="160"/>
                </a:lnTo>
                <a:lnTo>
                  <a:pt x="60" y="156"/>
                </a:lnTo>
                <a:lnTo>
                  <a:pt x="60" y="156"/>
                </a:lnTo>
                <a:lnTo>
                  <a:pt x="58" y="156"/>
                </a:lnTo>
                <a:lnTo>
                  <a:pt x="58" y="156"/>
                </a:lnTo>
                <a:lnTo>
                  <a:pt x="42" y="174"/>
                </a:lnTo>
                <a:lnTo>
                  <a:pt x="42" y="174"/>
                </a:lnTo>
                <a:lnTo>
                  <a:pt x="40" y="174"/>
                </a:lnTo>
                <a:lnTo>
                  <a:pt x="40" y="174"/>
                </a:lnTo>
                <a:lnTo>
                  <a:pt x="14" y="148"/>
                </a:lnTo>
                <a:lnTo>
                  <a:pt x="14" y="148"/>
                </a:lnTo>
                <a:lnTo>
                  <a:pt x="14" y="146"/>
                </a:lnTo>
                <a:lnTo>
                  <a:pt x="14" y="146"/>
                </a:lnTo>
                <a:lnTo>
                  <a:pt x="32" y="130"/>
                </a:lnTo>
                <a:lnTo>
                  <a:pt x="32" y="130"/>
                </a:lnTo>
                <a:lnTo>
                  <a:pt x="32" y="126"/>
                </a:lnTo>
                <a:lnTo>
                  <a:pt x="32" y="126"/>
                </a:lnTo>
                <a:lnTo>
                  <a:pt x="28" y="116"/>
                </a:lnTo>
                <a:lnTo>
                  <a:pt x="28" y="116"/>
                </a:lnTo>
                <a:lnTo>
                  <a:pt x="26" y="114"/>
                </a:lnTo>
                <a:lnTo>
                  <a:pt x="26" y="114"/>
                </a:lnTo>
                <a:lnTo>
                  <a:pt x="26" y="114"/>
                </a:lnTo>
                <a:lnTo>
                  <a:pt x="2" y="114"/>
                </a:lnTo>
                <a:lnTo>
                  <a:pt x="0" y="114"/>
                </a:lnTo>
                <a:lnTo>
                  <a:pt x="0" y="114"/>
                </a:lnTo>
                <a:lnTo>
                  <a:pt x="0" y="76"/>
                </a:lnTo>
                <a:lnTo>
                  <a:pt x="0" y="76"/>
                </a:lnTo>
                <a:close/>
                <a:moveTo>
                  <a:pt x="8" y="94"/>
                </a:moveTo>
                <a:lnTo>
                  <a:pt x="8" y="94"/>
                </a:lnTo>
                <a:lnTo>
                  <a:pt x="8" y="104"/>
                </a:lnTo>
                <a:lnTo>
                  <a:pt x="8" y="104"/>
                </a:lnTo>
                <a:lnTo>
                  <a:pt x="10" y="104"/>
                </a:lnTo>
                <a:lnTo>
                  <a:pt x="10" y="104"/>
                </a:lnTo>
                <a:lnTo>
                  <a:pt x="24" y="104"/>
                </a:lnTo>
                <a:lnTo>
                  <a:pt x="24" y="104"/>
                </a:lnTo>
                <a:lnTo>
                  <a:pt x="30" y="104"/>
                </a:lnTo>
                <a:lnTo>
                  <a:pt x="30" y="104"/>
                </a:lnTo>
                <a:lnTo>
                  <a:pt x="34" y="108"/>
                </a:lnTo>
                <a:lnTo>
                  <a:pt x="36" y="110"/>
                </a:lnTo>
                <a:lnTo>
                  <a:pt x="36" y="110"/>
                </a:lnTo>
                <a:lnTo>
                  <a:pt x="42" y="124"/>
                </a:lnTo>
                <a:lnTo>
                  <a:pt x="42" y="124"/>
                </a:lnTo>
                <a:lnTo>
                  <a:pt x="42" y="128"/>
                </a:lnTo>
                <a:lnTo>
                  <a:pt x="42" y="128"/>
                </a:lnTo>
                <a:lnTo>
                  <a:pt x="42" y="132"/>
                </a:lnTo>
                <a:lnTo>
                  <a:pt x="38" y="136"/>
                </a:lnTo>
                <a:lnTo>
                  <a:pt x="38" y="136"/>
                </a:lnTo>
                <a:lnTo>
                  <a:pt x="28" y="148"/>
                </a:lnTo>
                <a:lnTo>
                  <a:pt x="28" y="148"/>
                </a:lnTo>
                <a:lnTo>
                  <a:pt x="28" y="148"/>
                </a:lnTo>
                <a:lnTo>
                  <a:pt x="40" y="160"/>
                </a:lnTo>
                <a:lnTo>
                  <a:pt x="40" y="160"/>
                </a:lnTo>
                <a:lnTo>
                  <a:pt x="40" y="160"/>
                </a:lnTo>
                <a:lnTo>
                  <a:pt x="42" y="160"/>
                </a:lnTo>
                <a:lnTo>
                  <a:pt x="42" y="160"/>
                </a:lnTo>
                <a:lnTo>
                  <a:pt x="52" y="150"/>
                </a:lnTo>
                <a:lnTo>
                  <a:pt x="52" y="150"/>
                </a:lnTo>
                <a:lnTo>
                  <a:pt x="56" y="146"/>
                </a:lnTo>
                <a:lnTo>
                  <a:pt x="60" y="146"/>
                </a:lnTo>
                <a:lnTo>
                  <a:pt x="60" y="146"/>
                </a:lnTo>
                <a:lnTo>
                  <a:pt x="64" y="146"/>
                </a:lnTo>
                <a:lnTo>
                  <a:pt x="64" y="146"/>
                </a:lnTo>
                <a:lnTo>
                  <a:pt x="74" y="150"/>
                </a:lnTo>
                <a:lnTo>
                  <a:pt x="74" y="150"/>
                </a:lnTo>
                <a:lnTo>
                  <a:pt x="80" y="154"/>
                </a:lnTo>
                <a:lnTo>
                  <a:pt x="80" y="154"/>
                </a:lnTo>
                <a:lnTo>
                  <a:pt x="82" y="156"/>
                </a:lnTo>
                <a:lnTo>
                  <a:pt x="84" y="162"/>
                </a:lnTo>
                <a:lnTo>
                  <a:pt x="84" y="162"/>
                </a:lnTo>
                <a:lnTo>
                  <a:pt x="84" y="178"/>
                </a:lnTo>
                <a:lnTo>
                  <a:pt x="84" y="178"/>
                </a:lnTo>
                <a:lnTo>
                  <a:pt x="84" y="180"/>
                </a:lnTo>
                <a:lnTo>
                  <a:pt x="86" y="180"/>
                </a:lnTo>
                <a:lnTo>
                  <a:pt x="86" y="180"/>
                </a:lnTo>
                <a:lnTo>
                  <a:pt x="102" y="180"/>
                </a:lnTo>
                <a:lnTo>
                  <a:pt x="102" y="180"/>
                </a:lnTo>
                <a:lnTo>
                  <a:pt x="102" y="178"/>
                </a:lnTo>
                <a:lnTo>
                  <a:pt x="102" y="178"/>
                </a:lnTo>
                <a:lnTo>
                  <a:pt x="102" y="164"/>
                </a:lnTo>
                <a:lnTo>
                  <a:pt x="102" y="164"/>
                </a:lnTo>
                <a:lnTo>
                  <a:pt x="104" y="158"/>
                </a:lnTo>
                <a:lnTo>
                  <a:pt x="104" y="158"/>
                </a:lnTo>
                <a:lnTo>
                  <a:pt x="106" y="154"/>
                </a:lnTo>
                <a:lnTo>
                  <a:pt x="110" y="152"/>
                </a:lnTo>
                <a:lnTo>
                  <a:pt x="110" y="152"/>
                </a:lnTo>
                <a:lnTo>
                  <a:pt x="122" y="148"/>
                </a:lnTo>
                <a:lnTo>
                  <a:pt x="122" y="148"/>
                </a:lnTo>
                <a:lnTo>
                  <a:pt x="124" y="146"/>
                </a:lnTo>
                <a:lnTo>
                  <a:pt x="128" y="146"/>
                </a:lnTo>
                <a:lnTo>
                  <a:pt x="128" y="146"/>
                </a:lnTo>
                <a:lnTo>
                  <a:pt x="134" y="150"/>
                </a:lnTo>
                <a:lnTo>
                  <a:pt x="134" y="150"/>
                </a:lnTo>
                <a:lnTo>
                  <a:pt x="146" y="162"/>
                </a:lnTo>
                <a:lnTo>
                  <a:pt x="148" y="162"/>
                </a:lnTo>
                <a:lnTo>
                  <a:pt x="148" y="162"/>
                </a:lnTo>
                <a:lnTo>
                  <a:pt x="160" y="150"/>
                </a:lnTo>
                <a:lnTo>
                  <a:pt x="160" y="150"/>
                </a:lnTo>
                <a:lnTo>
                  <a:pt x="162" y="148"/>
                </a:lnTo>
                <a:lnTo>
                  <a:pt x="160" y="148"/>
                </a:lnTo>
                <a:lnTo>
                  <a:pt x="160" y="148"/>
                </a:lnTo>
                <a:lnTo>
                  <a:pt x="148" y="136"/>
                </a:lnTo>
                <a:lnTo>
                  <a:pt x="148" y="136"/>
                </a:lnTo>
                <a:lnTo>
                  <a:pt x="144" y="130"/>
                </a:lnTo>
                <a:lnTo>
                  <a:pt x="146" y="122"/>
                </a:lnTo>
                <a:lnTo>
                  <a:pt x="146" y="122"/>
                </a:lnTo>
                <a:lnTo>
                  <a:pt x="150" y="110"/>
                </a:lnTo>
                <a:lnTo>
                  <a:pt x="152" y="108"/>
                </a:lnTo>
                <a:lnTo>
                  <a:pt x="152" y="108"/>
                </a:lnTo>
                <a:lnTo>
                  <a:pt x="156" y="106"/>
                </a:lnTo>
                <a:lnTo>
                  <a:pt x="160" y="104"/>
                </a:lnTo>
                <a:lnTo>
                  <a:pt x="160" y="104"/>
                </a:lnTo>
                <a:lnTo>
                  <a:pt x="176" y="104"/>
                </a:lnTo>
                <a:lnTo>
                  <a:pt x="176" y="104"/>
                </a:lnTo>
                <a:lnTo>
                  <a:pt x="178" y="104"/>
                </a:lnTo>
                <a:lnTo>
                  <a:pt x="178" y="102"/>
                </a:lnTo>
                <a:lnTo>
                  <a:pt x="178" y="102"/>
                </a:lnTo>
                <a:lnTo>
                  <a:pt x="178" y="86"/>
                </a:lnTo>
                <a:lnTo>
                  <a:pt x="178" y="86"/>
                </a:lnTo>
                <a:lnTo>
                  <a:pt x="178" y="86"/>
                </a:lnTo>
                <a:lnTo>
                  <a:pt x="176" y="86"/>
                </a:lnTo>
                <a:lnTo>
                  <a:pt x="176" y="86"/>
                </a:lnTo>
                <a:lnTo>
                  <a:pt x="162" y="86"/>
                </a:lnTo>
                <a:lnTo>
                  <a:pt x="162" y="86"/>
                </a:lnTo>
                <a:lnTo>
                  <a:pt x="156" y="84"/>
                </a:lnTo>
                <a:lnTo>
                  <a:pt x="156" y="84"/>
                </a:lnTo>
                <a:lnTo>
                  <a:pt x="154" y="82"/>
                </a:lnTo>
                <a:lnTo>
                  <a:pt x="150" y="78"/>
                </a:lnTo>
                <a:lnTo>
                  <a:pt x="150" y="78"/>
                </a:lnTo>
                <a:lnTo>
                  <a:pt x="146" y="66"/>
                </a:lnTo>
                <a:lnTo>
                  <a:pt x="146" y="66"/>
                </a:lnTo>
                <a:lnTo>
                  <a:pt x="144" y="60"/>
                </a:lnTo>
                <a:lnTo>
                  <a:pt x="144" y="60"/>
                </a:lnTo>
                <a:lnTo>
                  <a:pt x="146" y="56"/>
                </a:lnTo>
                <a:lnTo>
                  <a:pt x="148" y="54"/>
                </a:lnTo>
                <a:lnTo>
                  <a:pt x="148" y="54"/>
                </a:lnTo>
                <a:lnTo>
                  <a:pt x="158" y="42"/>
                </a:lnTo>
                <a:lnTo>
                  <a:pt x="158" y="42"/>
                </a:lnTo>
                <a:lnTo>
                  <a:pt x="158" y="40"/>
                </a:lnTo>
                <a:lnTo>
                  <a:pt x="158" y="40"/>
                </a:lnTo>
                <a:lnTo>
                  <a:pt x="148" y="30"/>
                </a:lnTo>
                <a:lnTo>
                  <a:pt x="148" y="30"/>
                </a:lnTo>
                <a:lnTo>
                  <a:pt x="146" y="30"/>
                </a:lnTo>
                <a:lnTo>
                  <a:pt x="146" y="30"/>
                </a:lnTo>
                <a:lnTo>
                  <a:pt x="134" y="40"/>
                </a:lnTo>
                <a:lnTo>
                  <a:pt x="134" y="40"/>
                </a:lnTo>
                <a:lnTo>
                  <a:pt x="128" y="44"/>
                </a:lnTo>
                <a:lnTo>
                  <a:pt x="122" y="42"/>
                </a:lnTo>
                <a:lnTo>
                  <a:pt x="122" y="42"/>
                </a:lnTo>
                <a:lnTo>
                  <a:pt x="110" y="38"/>
                </a:lnTo>
                <a:lnTo>
                  <a:pt x="110" y="38"/>
                </a:lnTo>
                <a:lnTo>
                  <a:pt x="106" y="36"/>
                </a:lnTo>
                <a:lnTo>
                  <a:pt x="104" y="32"/>
                </a:lnTo>
                <a:lnTo>
                  <a:pt x="104" y="32"/>
                </a:lnTo>
                <a:lnTo>
                  <a:pt x="102" y="26"/>
                </a:lnTo>
                <a:lnTo>
                  <a:pt x="102" y="26"/>
                </a:lnTo>
                <a:lnTo>
                  <a:pt x="102" y="12"/>
                </a:lnTo>
                <a:lnTo>
                  <a:pt x="102" y="12"/>
                </a:lnTo>
                <a:lnTo>
                  <a:pt x="102" y="10"/>
                </a:lnTo>
                <a:lnTo>
                  <a:pt x="102" y="10"/>
                </a:lnTo>
                <a:lnTo>
                  <a:pt x="102" y="10"/>
                </a:lnTo>
                <a:lnTo>
                  <a:pt x="86" y="10"/>
                </a:lnTo>
                <a:lnTo>
                  <a:pt x="86" y="10"/>
                </a:lnTo>
                <a:lnTo>
                  <a:pt x="84" y="10"/>
                </a:lnTo>
                <a:lnTo>
                  <a:pt x="84" y="12"/>
                </a:lnTo>
                <a:lnTo>
                  <a:pt x="84" y="12"/>
                </a:lnTo>
                <a:lnTo>
                  <a:pt x="84" y="28"/>
                </a:lnTo>
                <a:lnTo>
                  <a:pt x="84" y="28"/>
                </a:lnTo>
                <a:lnTo>
                  <a:pt x="82" y="34"/>
                </a:lnTo>
                <a:lnTo>
                  <a:pt x="80" y="36"/>
                </a:lnTo>
                <a:lnTo>
                  <a:pt x="76" y="38"/>
                </a:lnTo>
                <a:lnTo>
                  <a:pt x="76" y="38"/>
                </a:lnTo>
                <a:lnTo>
                  <a:pt x="64" y="42"/>
                </a:lnTo>
                <a:lnTo>
                  <a:pt x="64" y="42"/>
                </a:lnTo>
                <a:lnTo>
                  <a:pt x="62" y="44"/>
                </a:lnTo>
                <a:lnTo>
                  <a:pt x="58" y="44"/>
                </a:lnTo>
                <a:lnTo>
                  <a:pt x="58" y="44"/>
                </a:lnTo>
                <a:lnTo>
                  <a:pt x="52" y="40"/>
                </a:lnTo>
                <a:lnTo>
                  <a:pt x="52" y="40"/>
                </a:lnTo>
                <a:lnTo>
                  <a:pt x="40" y="28"/>
                </a:lnTo>
                <a:lnTo>
                  <a:pt x="40" y="28"/>
                </a:lnTo>
                <a:lnTo>
                  <a:pt x="38" y="28"/>
                </a:lnTo>
                <a:lnTo>
                  <a:pt x="38" y="28"/>
                </a:lnTo>
                <a:lnTo>
                  <a:pt x="26" y="40"/>
                </a:lnTo>
                <a:lnTo>
                  <a:pt x="26" y="42"/>
                </a:lnTo>
                <a:lnTo>
                  <a:pt x="26" y="42"/>
                </a:lnTo>
                <a:lnTo>
                  <a:pt x="40" y="54"/>
                </a:lnTo>
                <a:lnTo>
                  <a:pt x="40" y="54"/>
                </a:lnTo>
                <a:lnTo>
                  <a:pt x="42" y="58"/>
                </a:lnTo>
                <a:lnTo>
                  <a:pt x="42" y="62"/>
                </a:lnTo>
                <a:lnTo>
                  <a:pt x="42" y="62"/>
                </a:lnTo>
                <a:lnTo>
                  <a:pt x="40" y="68"/>
                </a:lnTo>
                <a:lnTo>
                  <a:pt x="40" y="68"/>
                </a:lnTo>
                <a:lnTo>
                  <a:pt x="36" y="76"/>
                </a:lnTo>
                <a:lnTo>
                  <a:pt x="36" y="76"/>
                </a:lnTo>
                <a:lnTo>
                  <a:pt x="36" y="80"/>
                </a:lnTo>
                <a:lnTo>
                  <a:pt x="36" y="80"/>
                </a:lnTo>
                <a:lnTo>
                  <a:pt x="32" y="84"/>
                </a:lnTo>
                <a:lnTo>
                  <a:pt x="26" y="86"/>
                </a:lnTo>
                <a:lnTo>
                  <a:pt x="26" y="86"/>
                </a:lnTo>
                <a:lnTo>
                  <a:pt x="10" y="86"/>
                </a:lnTo>
                <a:lnTo>
                  <a:pt x="10" y="86"/>
                </a:lnTo>
                <a:lnTo>
                  <a:pt x="8" y="86"/>
                </a:lnTo>
                <a:lnTo>
                  <a:pt x="8" y="86"/>
                </a:lnTo>
                <a:lnTo>
                  <a:pt x="8" y="86"/>
                </a:lnTo>
                <a:lnTo>
                  <a:pt x="8" y="94"/>
                </a:lnTo>
                <a:lnTo>
                  <a:pt x="8" y="9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1" name="Freeform 314">
            <a:extLst>
              <a:ext uri="{FF2B5EF4-FFF2-40B4-BE49-F238E27FC236}">
                <a16:creationId xmlns="" xmlns:a16="http://schemas.microsoft.com/office/drawing/2014/main" id="{2F1FE6A8-3B44-4F65-A689-8FA0C39B3F24}"/>
              </a:ext>
            </a:extLst>
          </p:cNvPr>
          <p:cNvSpPr>
            <a:spLocks noEditPoints="1"/>
          </p:cNvSpPr>
          <p:nvPr/>
        </p:nvSpPr>
        <p:spPr bwMode="auto">
          <a:xfrm>
            <a:off x="3261034" y="3993796"/>
            <a:ext cx="62499" cy="71445"/>
          </a:xfrm>
          <a:custGeom>
            <a:avLst/>
            <a:gdLst>
              <a:gd name="T0" fmla="*/ 74 w 124"/>
              <a:gd name="T1" fmla="*/ 0 h 126"/>
              <a:gd name="T2" fmla="*/ 76 w 124"/>
              <a:gd name="T3" fmla="*/ 18 h 126"/>
              <a:gd name="T4" fmla="*/ 86 w 124"/>
              <a:gd name="T5" fmla="*/ 22 h 126"/>
              <a:gd name="T6" fmla="*/ 114 w 124"/>
              <a:gd name="T7" fmla="*/ 26 h 126"/>
              <a:gd name="T8" fmla="*/ 104 w 124"/>
              <a:gd name="T9" fmla="*/ 40 h 126"/>
              <a:gd name="T10" fmla="*/ 108 w 124"/>
              <a:gd name="T11" fmla="*/ 50 h 126"/>
              <a:gd name="T12" fmla="*/ 124 w 124"/>
              <a:gd name="T13" fmla="*/ 52 h 126"/>
              <a:gd name="T14" fmla="*/ 124 w 124"/>
              <a:gd name="T15" fmla="*/ 76 h 126"/>
              <a:gd name="T16" fmla="*/ 106 w 124"/>
              <a:gd name="T17" fmla="*/ 76 h 126"/>
              <a:gd name="T18" fmla="*/ 116 w 124"/>
              <a:gd name="T19" fmla="*/ 98 h 126"/>
              <a:gd name="T20" fmla="*/ 100 w 124"/>
              <a:gd name="T21" fmla="*/ 116 h 126"/>
              <a:gd name="T22" fmla="*/ 86 w 124"/>
              <a:gd name="T23" fmla="*/ 104 h 126"/>
              <a:gd name="T24" fmla="*/ 76 w 124"/>
              <a:gd name="T25" fmla="*/ 106 h 126"/>
              <a:gd name="T26" fmla="*/ 74 w 124"/>
              <a:gd name="T27" fmla="*/ 124 h 126"/>
              <a:gd name="T28" fmla="*/ 50 w 124"/>
              <a:gd name="T29" fmla="*/ 124 h 126"/>
              <a:gd name="T30" fmla="*/ 48 w 124"/>
              <a:gd name="T31" fmla="*/ 106 h 126"/>
              <a:gd name="T32" fmla="*/ 28 w 124"/>
              <a:gd name="T33" fmla="*/ 114 h 126"/>
              <a:gd name="T34" fmla="*/ 10 w 124"/>
              <a:gd name="T35" fmla="*/ 98 h 126"/>
              <a:gd name="T36" fmla="*/ 22 w 124"/>
              <a:gd name="T37" fmla="*/ 86 h 126"/>
              <a:gd name="T38" fmla="*/ 16 w 124"/>
              <a:gd name="T39" fmla="*/ 74 h 126"/>
              <a:gd name="T40" fmla="*/ 0 w 124"/>
              <a:gd name="T41" fmla="*/ 74 h 126"/>
              <a:gd name="T42" fmla="*/ 0 w 124"/>
              <a:gd name="T43" fmla="*/ 50 h 126"/>
              <a:gd name="T44" fmla="*/ 22 w 124"/>
              <a:gd name="T45" fmla="*/ 42 h 126"/>
              <a:gd name="T46" fmla="*/ 8 w 124"/>
              <a:gd name="T47" fmla="*/ 28 h 126"/>
              <a:gd name="T48" fmla="*/ 26 w 124"/>
              <a:gd name="T49" fmla="*/ 10 h 126"/>
              <a:gd name="T50" fmla="*/ 42 w 124"/>
              <a:gd name="T51" fmla="*/ 22 h 126"/>
              <a:gd name="T52" fmla="*/ 50 w 124"/>
              <a:gd name="T53" fmla="*/ 2 h 126"/>
              <a:gd name="T54" fmla="*/ 62 w 124"/>
              <a:gd name="T55" fmla="*/ 0 h 126"/>
              <a:gd name="T56" fmla="*/ 66 w 124"/>
              <a:gd name="T57" fmla="*/ 108 h 126"/>
              <a:gd name="T58" fmla="*/ 78 w 124"/>
              <a:gd name="T59" fmla="*/ 96 h 126"/>
              <a:gd name="T60" fmla="*/ 98 w 124"/>
              <a:gd name="T61" fmla="*/ 102 h 126"/>
              <a:gd name="T62" fmla="*/ 102 w 124"/>
              <a:gd name="T63" fmla="*/ 98 h 126"/>
              <a:gd name="T64" fmla="*/ 94 w 124"/>
              <a:gd name="T65" fmla="*/ 80 h 126"/>
              <a:gd name="T66" fmla="*/ 104 w 124"/>
              <a:gd name="T67" fmla="*/ 66 h 126"/>
              <a:gd name="T68" fmla="*/ 116 w 124"/>
              <a:gd name="T69" fmla="*/ 64 h 126"/>
              <a:gd name="T70" fmla="*/ 114 w 124"/>
              <a:gd name="T71" fmla="*/ 60 h 126"/>
              <a:gd name="T72" fmla="*/ 98 w 124"/>
              <a:gd name="T73" fmla="*/ 54 h 126"/>
              <a:gd name="T74" fmla="*/ 94 w 124"/>
              <a:gd name="T75" fmla="*/ 38 h 126"/>
              <a:gd name="T76" fmla="*/ 102 w 124"/>
              <a:gd name="T77" fmla="*/ 26 h 126"/>
              <a:gd name="T78" fmla="*/ 92 w 124"/>
              <a:gd name="T79" fmla="*/ 28 h 126"/>
              <a:gd name="T80" fmla="*/ 72 w 124"/>
              <a:gd name="T81" fmla="*/ 28 h 126"/>
              <a:gd name="T82" fmla="*/ 66 w 124"/>
              <a:gd name="T83" fmla="*/ 18 h 126"/>
              <a:gd name="T84" fmla="*/ 64 w 124"/>
              <a:gd name="T85" fmla="*/ 10 h 126"/>
              <a:gd name="T86" fmla="*/ 58 w 124"/>
              <a:gd name="T87" fmla="*/ 18 h 126"/>
              <a:gd name="T88" fmla="*/ 48 w 124"/>
              <a:gd name="T89" fmla="*/ 28 h 126"/>
              <a:gd name="T90" fmla="*/ 34 w 124"/>
              <a:gd name="T91" fmla="*/ 30 h 126"/>
              <a:gd name="T92" fmla="*/ 22 w 124"/>
              <a:gd name="T93" fmla="*/ 26 h 126"/>
              <a:gd name="T94" fmla="*/ 28 w 124"/>
              <a:gd name="T95" fmla="*/ 34 h 126"/>
              <a:gd name="T96" fmla="*/ 30 w 124"/>
              <a:gd name="T97" fmla="*/ 46 h 126"/>
              <a:gd name="T98" fmla="*/ 20 w 124"/>
              <a:gd name="T99" fmla="*/ 58 h 126"/>
              <a:gd name="T100" fmla="*/ 8 w 124"/>
              <a:gd name="T101" fmla="*/ 60 h 126"/>
              <a:gd name="T102" fmla="*/ 10 w 124"/>
              <a:gd name="T103" fmla="*/ 66 h 126"/>
              <a:gd name="T104" fmla="*/ 26 w 124"/>
              <a:gd name="T105" fmla="*/ 70 h 126"/>
              <a:gd name="T106" fmla="*/ 30 w 124"/>
              <a:gd name="T107" fmla="*/ 86 h 126"/>
              <a:gd name="T108" fmla="*/ 22 w 124"/>
              <a:gd name="T109" fmla="*/ 98 h 126"/>
              <a:gd name="T110" fmla="*/ 32 w 124"/>
              <a:gd name="T111" fmla="*/ 98 h 126"/>
              <a:gd name="T112" fmla="*/ 46 w 124"/>
              <a:gd name="T113" fmla="*/ 96 h 126"/>
              <a:gd name="T114" fmla="*/ 58 w 124"/>
              <a:gd name="T115" fmla="*/ 104 h 126"/>
              <a:gd name="T116" fmla="*/ 60 w 124"/>
              <a:gd name="T117" fmla="*/ 116 h 126"/>
              <a:gd name="T118" fmla="*/ 66 w 124"/>
              <a:gd name="T119" fmla="*/ 1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 h="126">
                <a:moveTo>
                  <a:pt x="62" y="0"/>
                </a:moveTo>
                <a:lnTo>
                  <a:pt x="62" y="0"/>
                </a:lnTo>
                <a:lnTo>
                  <a:pt x="74" y="0"/>
                </a:lnTo>
                <a:lnTo>
                  <a:pt x="74" y="0"/>
                </a:lnTo>
                <a:lnTo>
                  <a:pt x="74" y="0"/>
                </a:lnTo>
                <a:lnTo>
                  <a:pt x="74" y="2"/>
                </a:lnTo>
                <a:lnTo>
                  <a:pt x="74" y="2"/>
                </a:lnTo>
                <a:lnTo>
                  <a:pt x="74" y="18"/>
                </a:lnTo>
                <a:lnTo>
                  <a:pt x="74" y="18"/>
                </a:lnTo>
                <a:lnTo>
                  <a:pt x="76" y="18"/>
                </a:lnTo>
                <a:lnTo>
                  <a:pt x="76" y="18"/>
                </a:lnTo>
                <a:lnTo>
                  <a:pt x="84" y="22"/>
                </a:lnTo>
                <a:lnTo>
                  <a:pt x="84" y="22"/>
                </a:lnTo>
                <a:lnTo>
                  <a:pt x="86" y="22"/>
                </a:lnTo>
                <a:lnTo>
                  <a:pt x="86" y="22"/>
                </a:lnTo>
                <a:lnTo>
                  <a:pt x="96" y="10"/>
                </a:lnTo>
                <a:lnTo>
                  <a:pt x="96" y="10"/>
                </a:lnTo>
                <a:lnTo>
                  <a:pt x="98" y="10"/>
                </a:lnTo>
                <a:lnTo>
                  <a:pt x="98" y="10"/>
                </a:lnTo>
                <a:lnTo>
                  <a:pt x="114" y="26"/>
                </a:lnTo>
                <a:lnTo>
                  <a:pt x="114" y="26"/>
                </a:lnTo>
                <a:lnTo>
                  <a:pt x="114" y="28"/>
                </a:lnTo>
                <a:lnTo>
                  <a:pt x="114" y="28"/>
                </a:lnTo>
                <a:lnTo>
                  <a:pt x="104" y="40"/>
                </a:lnTo>
                <a:lnTo>
                  <a:pt x="104" y="40"/>
                </a:lnTo>
                <a:lnTo>
                  <a:pt x="102" y="42"/>
                </a:lnTo>
                <a:lnTo>
                  <a:pt x="102" y="42"/>
                </a:lnTo>
                <a:lnTo>
                  <a:pt x="106" y="48"/>
                </a:lnTo>
                <a:lnTo>
                  <a:pt x="106" y="48"/>
                </a:lnTo>
                <a:lnTo>
                  <a:pt x="108" y="50"/>
                </a:lnTo>
                <a:lnTo>
                  <a:pt x="108" y="50"/>
                </a:lnTo>
                <a:lnTo>
                  <a:pt x="124" y="50"/>
                </a:lnTo>
                <a:lnTo>
                  <a:pt x="124" y="50"/>
                </a:lnTo>
                <a:lnTo>
                  <a:pt x="124" y="50"/>
                </a:lnTo>
                <a:lnTo>
                  <a:pt x="124" y="52"/>
                </a:lnTo>
                <a:lnTo>
                  <a:pt x="124" y="52"/>
                </a:lnTo>
                <a:lnTo>
                  <a:pt x="124" y="74"/>
                </a:lnTo>
                <a:lnTo>
                  <a:pt x="124" y="74"/>
                </a:lnTo>
                <a:lnTo>
                  <a:pt x="124" y="74"/>
                </a:lnTo>
                <a:lnTo>
                  <a:pt x="124" y="76"/>
                </a:lnTo>
                <a:lnTo>
                  <a:pt x="124" y="76"/>
                </a:lnTo>
                <a:lnTo>
                  <a:pt x="108" y="76"/>
                </a:lnTo>
                <a:lnTo>
                  <a:pt x="108" y="76"/>
                </a:lnTo>
                <a:lnTo>
                  <a:pt x="106" y="76"/>
                </a:lnTo>
                <a:lnTo>
                  <a:pt x="106" y="76"/>
                </a:lnTo>
                <a:lnTo>
                  <a:pt x="102" y="84"/>
                </a:lnTo>
                <a:lnTo>
                  <a:pt x="102" y="84"/>
                </a:lnTo>
                <a:lnTo>
                  <a:pt x="104" y="86"/>
                </a:lnTo>
                <a:lnTo>
                  <a:pt x="104" y="86"/>
                </a:lnTo>
                <a:lnTo>
                  <a:pt x="116" y="98"/>
                </a:lnTo>
                <a:lnTo>
                  <a:pt x="116" y="98"/>
                </a:lnTo>
                <a:lnTo>
                  <a:pt x="116" y="98"/>
                </a:lnTo>
                <a:lnTo>
                  <a:pt x="116" y="100"/>
                </a:lnTo>
                <a:lnTo>
                  <a:pt x="116" y="100"/>
                </a:lnTo>
                <a:lnTo>
                  <a:pt x="100" y="116"/>
                </a:lnTo>
                <a:lnTo>
                  <a:pt x="100" y="116"/>
                </a:lnTo>
                <a:lnTo>
                  <a:pt x="98" y="116"/>
                </a:lnTo>
                <a:lnTo>
                  <a:pt x="98" y="116"/>
                </a:lnTo>
                <a:lnTo>
                  <a:pt x="98" y="116"/>
                </a:lnTo>
                <a:lnTo>
                  <a:pt x="86" y="104"/>
                </a:lnTo>
                <a:lnTo>
                  <a:pt x="86" y="104"/>
                </a:lnTo>
                <a:lnTo>
                  <a:pt x="84" y="104"/>
                </a:lnTo>
                <a:lnTo>
                  <a:pt x="84" y="104"/>
                </a:lnTo>
                <a:lnTo>
                  <a:pt x="76" y="106"/>
                </a:lnTo>
                <a:lnTo>
                  <a:pt x="76" y="106"/>
                </a:lnTo>
                <a:lnTo>
                  <a:pt x="74" y="108"/>
                </a:lnTo>
                <a:lnTo>
                  <a:pt x="74" y="108"/>
                </a:lnTo>
                <a:lnTo>
                  <a:pt x="74" y="124"/>
                </a:lnTo>
                <a:lnTo>
                  <a:pt x="74" y="124"/>
                </a:lnTo>
                <a:lnTo>
                  <a:pt x="74" y="124"/>
                </a:lnTo>
                <a:lnTo>
                  <a:pt x="74" y="126"/>
                </a:lnTo>
                <a:lnTo>
                  <a:pt x="74" y="126"/>
                </a:lnTo>
                <a:lnTo>
                  <a:pt x="50" y="126"/>
                </a:lnTo>
                <a:lnTo>
                  <a:pt x="50" y="126"/>
                </a:lnTo>
                <a:lnTo>
                  <a:pt x="50" y="124"/>
                </a:lnTo>
                <a:lnTo>
                  <a:pt x="50" y="124"/>
                </a:lnTo>
                <a:lnTo>
                  <a:pt x="50" y="108"/>
                </a:lnTo>
                <a:lnTo>
                  <a:pt x="50" y="108"/>
                </a:lnTo>
                <a:lnTo>
                  <a:pt x="48" y="106"/>
                </a:lnTo>
                <a:lnTo>
                  <a:pt x="48" y="106"/>
                </a:lnTo>
                <a:lnTo>
                  <a:pt x="40" y="104"/>
                </a:lnTo>
                <a:lnTo>
                  <a:pt x="40" y="104"/>
                </a:lnTo>
                <a:lnTo>
                  <a:pt x="38" y="104"/>
                </a:lnTo>
                <a:lnTo>
                  <a:pt x="38" y="104"/>
                </a:lnTo>
                <a:lnTo>
                  <a:pt x="28" y="114"/>
                </a:lnTo>
                <a:lnTo>
                  <a:pt x="28" y="114"/>
                </a:lnTo>
                <a:lnTo>
                  <a:pt x="26" y="116"/>
                </a:lnTo>
                <a:lnTo>
                  <a:pt x="26" y="114"/>
                </a:lnTo>
                <a:lnTo>
                  <a:pt x="26" y="114"/>
                </a:lnTo>
                <a:lnTo>
                  <a:pt x="10" y="98"/>
                </a:lnTo>
                <a:lnTo>
                  <a:pt x="10" y="98"/>
                </a:lnTo>
                <a:lnTo>
                  <a:pt x="10" y="98"/>
                </a:lnTo>
                <a:lnTo>
                  <a:pt x="10" y="98"/>
                </a:lnTo>
                <a:lnTo>
                  <a:pt x="22" y="86"/>
                </a:lnTo>
                <a:lnTo>
                  <a:pt x="22" y="86"/>
                </a:lnTo>
                <a:lnTo>
                  <a:pt x="22" y="84"/>
                </a:lnTo>
                <a:lnTo>
                  <a:pt x="22" y="84"/>
                </a:lnTo>
                <a:lnTo>
                  <a:pt x="18" y="76"/>
                </a:lnTo>
                <a:lnTo>
                  <a:pt x="18" y="76"/>
                </a:lnTo>
                <a:lnTo>
                  <a:pt x="16" y="74"/>
                </a:lnTo>
                <a:lnTo>
                  <a:pt x="16" y="74"/>
                </a:lnTo>
                <a:lnTo>
                  <a:pt x="0" y="76"/>
                </a:lnTo>
                <a:lnTo>
                  <a:pt x="0" y="76"/>
                </a:lnTo>
                <a:lnTo>
                  <a:pt x="0" y="74"/>
                </a:lnTo>
                <a:lnTo>
                  <a:pt x="0" y="74"/>
                </a:lnTo>
                <a:lnTo>
                  <a:pt x="0" y="52"/>
                </a:lnTo>
                <a:lnTo>
                  <a:pt x="0" y="52"/>
                </a:lnTo>
                <a:lnTo>
                  <a:pt x="0" y="50"/>
                </a:lnTo>
                <a:lnTo>
                  <a:pt x="0" y="50"/>
                </a:lnTo>
                <a:lnTo>
                  <a:pt x="0" y="50"/>
                </a:lnTo>
                <a:lnTo>
                  <a:pt x="16" y="50"/>
                </a:lnTo>
                <a:lnTo>
                  <a:pt x="16" y="50"/>
                </a:lnTo>
                <a:lnTo>
                  <a:pt x="18" y="48"/>
                </a:lnTo>
                <a:lnTo>
                  <a:pt x="18" y="48"/>
                </a:lnTo>
                <a:lnTo>
                  <a:pt x="22" y="42"/>
                </a:lnTo>
                <a:lnTo>
                  <a:pt x="22" y="42"/>
                </a:lnTo>
                <a:lnTo>
                  <a:pt x="22" y="40"/>
                </a:lnTo>
                <a:lnTo>
                  <a:pt x="22" y="40"/>
                </a:lnTo>
                <a:lnTo>
                  <a:pt x="8" y="28"/>
                </a:lnTo>
                <a:lnTo>
                  <a:pt x="8" y="28"/>
                </a:lnTo>
                <a:lnTo>
                  <a:pt x="8" y="26"/>
                </a:lnTo>
                <a:lnTo>
                  <a:pt x="8" y="26"/>
                </a:lnTo>
                <a:lnTo>
                  <a:pt x="26" y="10"/>
                </a:lnTo>
                <a:lnTo>
                  <a:pt x="26" y="10"/>
                </a:lnTo>
                <a:lnTo>
                  <a:pt x="26" y="10"/>
                </a:lnTo>
                <a:lnTo>
                  <a:pt x="26" y="10"/>
                </a:lnTo>
                <a:lnTo>
                  <a:pt x="40" y="22"/>
                </a:lnTo>
                <a:lnTo>
                  <a:pt x="40" y="22"/>
                </a:lnTo>
                <a:lnTo>
                  <a:pt x="42" y="22"/>
                </a:lnTo>
                <a:lnTo>
                  <a:pt x="42" y="22"/>
                </a:lnTo>
                <a:lnTo>
                  <a:pt x="48" y="18"/>
                </a:lnTo>
                <a:lnTo>
                  <a:pt x="48" y="18"/>
                </a:lnTo>
                <a:lnTo>
                  <a:pt x="50" y="16"/>
                </a:lnTo>
                <a:lnTo>
                  <a:pt x="50" y="16"/>
                </a:lnTo>
                <a:lnTo>
                  <a:pt x="50" y="2"/>
                </a:lnTo>
                <a:lnTo>
                  <a:pt x="50" y="2"/>
                </a:lnTo>
                <a:lnTo>
                  <a:pt x="50" y="0"/>
                </a:lnTo>
                <a:lnTo>
                  <a:pt x="52" y="0"/>
                </a:lnTo>
                <a:lnTo>
                  <a:pt x="52" y="0"/>
                </a:lnTo>
                <a:lnTo>
                  <a:pt x="62" y="0"/>
                </a:lnTo>
                <a:lnTo>
                  <a:pt x="62" y="0"/>
                </a:lnTo>
                <a:close/>
                <a:moveTo>
                  <a:pt x="66" y="110"/>
                </a:moveTo>
                <a:lnTo>
                  <a:pt x="66" y="110"/>
                </a:lnTo>
                <a:lnTo>
                  <a:pt x="66" y="108"/>
                </a:lnTo>
                <a:lnTo>
                  <a:pt x="66" y="108"/>
                </a:lnTo>
                <a:lnTo>
                  <a:pt x="68" y="102"/>
                </a:lnTo>
                <a:lnTo>
                  <a:pt x="72" y="98"/>
                </a:lnTo>
                <a:lnTo>
                  <a:pt x="72" y="98"/>
                </a:lnTo>
                <a:lnTo>
                  <a:pt x="78" y="96"/>
                </a:lnTo>
                <a:lnTo>
                  <a:pt x="78" y="96"/>
                </a:lnTo>
                <a:lnTo>
                  <a:pt x="86" y="94"/>
                </a:lnTo>
                <a:lnTo>
                  <a:pt x="88" y="94"/>
                </a:lnTo>
                <a:lnTo>
                  <a:pt x="92" y="96"/>
                </a:lnTo>
                <a:lnTo>
                  <a:pt x="92" y="96"/>
                </a:lnTo>
                <a:lnTo>
                  <a:pt x="98" y="102"/>
                </a:lnTo>
                <a:lnTo>
                  <a:pt x="98" y="102"/>
                </a:lnTo>
                <a:lnTo>
                  <a:pt x="98" y="102"/>
                </a:lnTo>
                <a:lnTo>
                  <a:pt x="102" y="100"/>
                </a:lnTo>
                <a:lnTo>
                  <a:pt x="102" y="98"/>
                </a:lnTo>
                <a:lnTo>
                  <a:pt x="102" y="98"/>
                </a:lnTo>
                <a:lnTo>
                  <a:pt x="96" y="92"/>
                </a:lnTo>
                <a:lnTo>
                  <a:pt x="96" y="92"/>
                </a:lnTo>
                <a:lnTo>
                  <a:pt x="94" y="86"/>
                </a:lnTo>
                <a:lnTo>
                  <a:pt x="94" y="80"/>
                </a:lnTo>
                <a:lnTo>
                  <a:pt x="94" y="80"/>
                </a:lnTo>
                <a:lnTo>
                  <a:pt x="98" y="72"/>
                </a:lnTo>
                <a:lnTo>
                  <a:pt x="98" y="72"/>
                </a:lnTo>
                <a:lnTo>
                  <a:pt x="100" y="68"/>
                </a:lnTo>
                <a:lnTo>
                  <a:pt x="100" y="68"/>
                </a:lnTo>
                <a:lnTo>
                  <a:pt x="104" y="66"/>
                </a:lnTo>
                <a:lnTo>
                  <a:pt x="108" y="66"/>
                </a:lnTo>
                <a:lnTo>
                  <a:pt x="108" y="66"/>
                </a:lnTo>
                <a:lnTo>
                  <a:pt x="114" y="66"/>
                </a:lnTo>
                <a:lnTo>
                  <a:pt x="114" y="66"/>
                </a:lnTo>
                <a:lnTo>
                  <a:pt x="116" y="64"/>
                </a:lnTo>
                <a:lnTo>
                  <a:pt x="116" y="64"/>
                </a:lnTo>
                <a:lnTo>
                  <a:pt x="116" y="60"/>
                </a:lnTo>
                <a:lnTo>
                  <a:pt x="116" y="60"/>
                </a:lnTo>
                <a:lnTo>
                  <a:pt x="114" y="60"/>
                </a:lnTo>
                <a:lnTo>
                  <a:pt x="114" y="60"/>
                </a:lnTo>
                <a:lnTo>
                  <a:pt x="108" y="60"/>
                </a:lnTo>
                <a:lnTo>
                  <a:pt x="108" y="60"/>
                </a:lnTo>
                <a:lnTo>
                  <a:pt x="102" y="58"/>
                </a:lnTo>
                <a:lnTo>
                  <a:pt x="98" y="54"/>
                </a:lnTo>
                <a:lnTo>
                  <a:pt x="98" y="54"/>
                </a:lnTo>
                <a:lnTo>
                  <a:pt x="96" y="50"/>
                </a:lnTo>
                <a:lnTo>
                  <a:pt x="96" y="50"/>
                </a:lnTo>
                <a:lnTo>
                  <a:pt x="94" y="42"/>
                </a:lnTo>
                <a:lnTo>
                  <a:pt x="94" y="42"/>
                </a:lnTo>
                <a:lnTo>
                  <a:pt x="94" y="38"/>
                </a:lnTo>
                <a:lnTo>
                  <a:pt x="94" y="36"/>
                </a:lnTo>
                <a:lnTo>
                  <a:pt x="94" y="36"/>
                </a:lnTo>
                <a:lnTo>
                  <a:pt x="102" y="28"/>
                </a:lnTo>
                <a:lnTo>
                  <a:pt x="102" y="26"/>
                </a:lnTo>
                <a:lnTo>
                  <a:pt x="102" y="26"/>
                </a:lnTo>
                <a:lnTo>
                  <a:pt x="98" y="24"/>
                </a:lnTo>
                <a:lnTo>
                  <a:pt x="96" y="24"/>
                </a:lnTo>
                <a:lnTo>
                  <a:pt x="96" y="24"/>
                </a:lnTo>
                <a:lnTo>
                  <a:pt x="92" y="28"/>
                </a:lnTo>
                <a:lnTo>
                  <a:pt x="92" y="28"/>
                </a:lnTo>
                <a:lnTo>
                  <a:pt x="86" y="32"/>
                </a:lnTo>
                <a:lnTo>
                  <a:pt x="80" y="30"/>
                </a:lnTo>
                <a:lnTo>
                  <a:pt x="80" y="30"/>
                </a:lnTo>
                <a:lnTo>
                  <a:pt x="72" y="28"/>
                </a:lnTo>
                <a:lnTo>
                  <a:pt x="72" y="28"/>
                </a:lnTo>
                <a:lnTo>
                  <a:pt x="68" y="24"/>
                </a:lnTo>
                <a:lnTo>
                  <a:pt x="68" y="24"/>
                </a:lnTo>
                <a:lnTo>
                  <a:pt x="66" y="22"/>
                </a:lnTo>
                <a:lnTo>
                  <a:pt x="66" y="18"/>
                </a:lnTo>
                <a:lnTo>
                  <a:pt x="66" y="18"/>
                </a:lnTo>
                <a:lnTo>
                  <a:pt x="66" y="10"/>
                </a:lnTo>
                <a:lnTo>
                  <a:pt x="66" y="10"/>
                </a:lnTo>
                <a:lnTo>
                  <a:pt x="66" y="10"/>
                </a:lnTo>
                <a:lnTo>
                  <a:pt x="64" y="10"/>
                </a:lnTo>
                <a:lnTo>
                  <a:pt x="64" y="10"/>
                </a:lnTo>
                <a:lnTo>
                  <a:pt x="60" y="10"/>
                </a:lnTo>
                <a:lnTo>
                  <a:pt x="60" y="10"/>
                </a:lnTo>
                <a:lnTo>
                  <a:pt x="58" y="10"/>
                </a:lnTo>
                <a:lnTo>
                  <a:pt x="58" y="10"/>
                </a:lnTo>
                <a:lnTo>
                  <a:pt x="58" y="18"/>
                </a:lnTo>
                <a:lnTo>
                  <a:pt x="58" y="18"/>
                </a:lnTo>
                <a:lnTo>
                  <a:pt x="58" y="22"/>
                </a:lnTo>
                <a:lnTo>
                  <a:pt x="54" y="26"/>
                </a:lnTo>
                <a:lnTo>
                  <a:pt x="54" y="26"/>
                </a:lnTo>
                <a:lnTo>
                  <a:pt x="48" y="28"/>
                </a:lnTo>
                <a:lnTo>
                  <a:pt x="48" y="28"/>
                </a:lnTo>
                <a:lnTo>
                  <a:pt x="42" y="32"/>
                </a:lnTo>
                <a:lnTo>
                  <a:pt x="42" y="32"/>
                </a:lnTo>
                <a:lnTo>
                  <a:pt x="38" y="32"/>
                </a:lnTo>
                <a:lnTo>
                  <a:pt x="34" y="30"/>
                </a:lnTo>
                <a:lnTo>
                  <a:pt x="34" y="30"/>
                </a:lnTo>
                <a:lnTo>
                  <a:pt x="26" y="22"/>
                </a:lnTo>
                <a:lnTo>
                  <a:pt x="26" y="22"/>
                </a:lnTo>
                <a:lnTo>
                  <a:pt x="26" y="22"/>
                </a:lnTo>
                <a:lnTo>
                  <a:pt x="22" y="26"/>
                </a:lnTo>
                <a:lnTo>
                  <a:pt x="22" y="26"/>
                </a:lnTo>
                <a:lnTo>
                  <a:pt x="22" y="28"/>
                </a:lnTo>
                <a:lnTo>
                  <a:pt x="22" y="28"/>
                </a:lnTo>
                <a:lnTo>
                  <a:pt x="28" y="34"/>
                </a:lnTo>
                <a:lnTo>
                  <a:pt x="28" y="34"/>
                </a:lnTo>
                <a:lnTo>
                  <a:pt x="30" y="36"/>
                </a:lnTo>
                <a:lnTo>
                  <a:pt x="30" y="42"/>
                </a:lnTo>
                <a:lnTo>
                  <a:pt x="30" y="42"/>
                </a:lnTo>
                <a:lnTo>
                  <a:pt x="30" y="46"/>
                </a:lnTo>
                <a:lnTo>
                  <a:pt x="30" y="46"/>
                </a:lnTo>
                <a:lnTo>
                  <a:pt x="26" y="54"/>
                </a:lnTo>
                <a:lnTo>
                  <a:pt x="26" y="54"/>
                </a:lnTo>
                <a:lnTo>
                  <a:pt x="24" y="58"/>
                </a:lnTo>
                <a:lnTo>
                  <a:pt x="24" y="58"/>
                </a:lnTo>
                <a:lnTo>
                  <a:pt x="20" y="58"/>
                </a:lnTo>
                <a:lnTo>
                  <a:pt x="16" y="60"/>
                </a:lnTo>
                <a:lnTo>
                  <a:pt x="16" y="60"/>
                </a:lnTo>
                <a:lnTo>
                  <a:pt x="10" y="60"/>
                </a:lnTo>
                <a:lnTo>
                  <a:pt x="10" y="60"/>
                </a:lnTo>
                <a:lnTo>
                  <a:pt x="8" y="60"/>
                </a:lnTo>
                <a:lnTo>
                  <a:pt x="8" y="60"/>
                </a:lnTo>
                <a:lnTo>
                  <a:pt x="8" y="64"/>
                </a:lnTo>
                <a:lnTo>
                  <a:pt x="8" y="64"/>
                </a:lnTo>
                <a:lnTo>
                  <a:pt x="10" y="66"/>
                </a:lnTo>
                <a:lnTo>
                  <a:pt x="10" y="66"/>
                </a:lnTo>
                <a:lnTo>
                  <a:pt x="16" y="66"/>
                </a:lnTo>
                <a:lnTo>
                  <a:pt x="16" y="66"/>
                </a:lnTo>
                <a:lnTo>
                  <a:pt x="22" y="66"/>
                </a:lnTo>
                <a:lnTo>
                  <a:pt x="26" y="70"/>
                </a:lnTo>
                <a:lnTo>
                  <a:pt x="26" y="70"/>
                </a:lnTo>
                <a:lnTo>
                  <a:pt x="28" y="74"/>
                </a:lnTo>
                <a:lnTo>
                  <a:pt x="28" y="74"/>
                </a:lnTo>
                <a:lnTo>
                  <a:pt x="30" y="84"/>
                </a:lnTo>
                <a:lnTo>
                  <a:pt x="30" y="84"/>
                </a:lnTo>
                <a:lnTo>
                  <a:pt x="30" y="86"/>
                </a:lnTo>
                <a:lnTo>
                  <a:pt x="30" y="90"/>
                </a:lnTo>
                <a:lnTo>
                  <a:pt x="30" y="90"/>
                </a:lnTo>
                <a:lnTo>
                  <a:pt x="22" y="98"/>
                </a:lnTo>
                <a:lnTo>
                  <a:pt x="22" y="98"/>
                </a:lnTo>
                <a:lnTo>
                  <a:pt x="22" y="98"/>
                </a:lnTo>
                <a:lnTo>
                  <a:pt x="26" y="102"/>
                </a:lnTo>
                <a:lnTo>
                  <a:pt x="28" y="102"/>
                </a:lnTo>
                <a:lnTo>
                  <a:pt x="28" y="102"/>
                </a:lnTo>
                <a:lnTo>
                  <a:pt x="32" y="98"/>
                </a:lnTo>
                <a:lnTo>
                  <a:pt x="32" y="98"/>
                </a:lnTo>
                <a:lnTo>
                  <a:pt x="36" y="94"/>
                </a:lnTo>
                <a:lnTo>
                  <a:pt x="42" y="94"/>
                </a:lnTo>
                <a:lnTo>
                  <a:pt x="42" y="94"/>
                </a:lnTo>
                <a:lnTo>
                  <a:pt x="46" y="96"/>
                </a:lnTo>
                <a:lnTo>
                  <a:pt x="46" y="96"/>
                </a:lnTo>
                <a:lnTo>
                  <a:pt x="52" y="98"/>
                </a:lnTo>
                <a:lnTo>
                  <a:pt x="52" y="98"/>
                </a:lnTo>
                <a:lnTo>
                  <a:pt x="56" y="100"/>
                </a:lnTo>
                <a:lnTo>
                  <a:pt x="58" y="104"/>
                </a:lnTo>
                <a:lnTo>
                  <a:pt x="58" y="104"/>
                </a:lnTo>
                <a:lnTo>
                  <a:pt x="58" y="110"/>
                </a:lnTo>
                <a:lnTo>
                  <a:pt x="58" y="110"/>
                </a:lnTo>
                <a:lnTo>
                  <a:pt x="58" y="114"/>
                </a:lnTo>
                <a:lnTo>
                  <a:pt x="60" y="116"/>
                </a:lnTo>
                <a:lnTo>
                  <a:pt x="60" y="116"/>
                </a:lnTo>
                <a:lnTo>
                  <a:pt x="66" y="116"/>
                </a:lnTo>
                <a:lnTo>
                  <a:pt x="66" y="116"/>
                </a:lnTo>
                <a:lnTo>
                  <a:pt x="66" y="114"/>
                </a:lnTo>
                <a:lnTo>
                  <a:pt x="66" y="112"/>
                </a:lnTo>
                <a:lnTo>
                  <a:pt x="66" y="11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2" name="Freeform 315">
            <a:extLst>
              <a:ext uri="{FF2B5EF4-FFF2-40B4-BE49-F238E27FC236}">
                <a16:creationId xmlns="" xmlns:a16="http://schemas.microsoft.com/office/drawing/2014/main" id="{110CDB81-0B71-4EB6-98B7-125201F25B4F}"/>
              </a:ext>
            </a:extLst>
          </p:cNvPr>
          <p:cNvSpPr>
            <a:spLocks noEditPoints="1"/>
          </p:cNvSpPr>
          <p:nvPr/>
        </p:nvSpPr>
        <p:spPr bwMode="auto">
          <a:xfrm>
            <a:off x="3200551" y="4050499"/>
            <a:ext cx="41330" cy="46496"/>
          </a:xfrm>
          <a:custGeom>
            <a:avLst/>
            <a:gdLst>
              <a:gd name="T0" fmla="*/ 42 w 82"/>
              <a:gd name="T1" fmla="*/ 82 h 82"/>
              <a:gd name="T2" fmla="*/ 26 w 82"/>
              <a:gd name="T3" fmla="*/ 78 h 82"/>
              <a:gd name="T4" fmla="*/ 12 w 82"/>
              <a:gd name="T5" fmla="*/ 70 h 82"/>
              <a:gd name="T6" fmla="*/ 4 w 82"/>
              <a:gd name="T7" fmla="*/ 56 h 82"/>
              <a:gd name="T8" fmla="*/ 0 w 82"/>
              <a:gd name="T9" fmla="*/ 40 h 82"/>
              <a:gd name="T10" fmla="*/ 2 w 82"/>
              <a:gd name="T11" fmla="*/ 32 h 82"/>
              <a:gd name="T12" fmla="*/ 8 w 82"/>
              <a:gd name="T13" fmla="*/ 18 h 82"/>
              <a:gd name="T14" fmla="*/ 18 w 82"/>
              <a:gd name="T15" fmla="*/ 8 h 82"/>
              <a:gd name="T16" fmla="*/ 32 w 82"/>
              <a:gd name="T17" fmla="*/ 2 h 82"/>
              <a:gd name="T18" fmla="*/ 42 w 82"/>
              <a:gd name="T19" fmla="*/ 0 h 82"/>
              <a:gd name="T20" fmla="*/ 58 w 82"/>
              <a:gd name="T21" fmla="*/ 4 h 82"/>
              <a:gd name="T22" fmla="*/ 70 w 82"/>
              <a:gd name="T23" fmla="*/ 12 h 82"/>
              <a:gd name="T24" fmla="*/ 78 w 82"/>
              <a:gd name="T25" fmla="*/ 24 h 82"/>
              <a:gd name="T26" fmla="*/ 82 w 82"/>
              <a:gd name="T27" fmla="*/ 40 h 82"/>
              <a:gd name="T28" fmla="*/ 80 w 82"/>
              <a:gd name="T29" fmla="*/ 50 h 82"/>
              <a:gd name="T30" fmla="*/ 76 w 82"/>
              <a:gd name="T31" fmla="*/ 64 h 82"/>
              <a:gd name="T32" fmla="*/ 64 w 82"/>
              <a:gd name="T33" fmla="*/ 74 h 82"/>
              <a:gd name="T34" fmla="*/ 50 w 82"/>
              <a:gd name="T35" fmla="*/ 80 h 82"/>
              <a:gd name="T36" fmla="*/ 42 w 82"/>
              <a:gd name="T37" fmla="*/ 82 h 82"/>
              <a:gd name="T38" fmla="*/ 42 w 82"/>
              <a:gd name="T39" fmla="*/ 72 h 82"/>
              <a:gd name="T40" fmla="*/ 54 w 82"/>
              <a:gd name="T41" fmla="*/ 70 h 82"/>
              <a:gd name="T42" fmla="*/ 70 w 82"/>
              <a:gd name="T43" fmla="*/ 52 h 82"/>
              <a:gd name="T44" fmla="*/ 72 w 82"/>
              <a:gd name="T45" fmla="*/ 40 h 82"/>
              <a:gd name="T46" fmla="*/ 72 w 82"/>
              <a:gd name="T47" fmla="*/ 34 h 82"/>
              <a:gd name="T48" fmla="*/ 64 w 82"/>
              <a:gd name="T49" fmla="*/ 18 h 82"/>
              <a:gd name="T50" fmla="*/ 48 w 82"/>
              <a:gd name="T51" fmla="*/ 10 h 82"/>
              <a:gd name="T52" fmla="*/ 42 w 82"/>
              <a:gd name="T53" fmla="*/ 10 h 82"/>
              <a:gd name="T54" fmla="*/ 30 w 82"/>
              <a:gd name="T55" fmla="*/ 12 h 82"/>
              <a:gd name="T56" fmla="*/ 12 w 82"/>
              <a:gd name="T57" fmla="*/ 28 h 82"/>
              <a:gd name="T58" fmla="*/ 10 w 82"/>
              <a:gd name="T59" fmla="*/ 40 h 82"/>
              <a:gd name="T60" fmla="*/ 10 w 82"/>
              <a:gd name="T61" fmla="*/ 48 h 82"/>
              <a:gd name="T62" fmla="*/ 20 w 82"/>
              <a:gd name="T63" fmla="*/ 62 h 82"/>
              <a:gd name="T64" fmla="*/ 36 w 82"/>
              <a:gd name="T65" fmla="*/ 72 h 82"/>
              <a:gd name="T66" fmla="*/ 42 w 82"/>
              <a:gd name="T67"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82">
                <a:moveTo>
                  <a:pt x="42" y="82"/>
                </a:moveTo>
                <a:lnTo>
                  <a:pt x="42" y="82"/>
                </a:lnTo>
                <a:lnTo>
                  <a:pt x="32" y="80"/>
                </a:lnTo>
                <a:lnTo>
                  <a:pt x="26" y="78"/>
                </a:lnTo>
                <a:lnTo>
                  <a:pt x="18" y="74"/>
                </a:lnTo>
                <a:lnTo>
                  <a:pt x="12" y="70"/>
                </a:lnTo>
                <a:lnTo>
                  <a:pt x="8" y="64"/>
                </a:lnTo>
                <a:lnTo>
                  <a:pt x="4" y="56"/>
                </a:lnTo>
                <a:lnTo>
                  <a:pt x="2" y="50"/>
                </a:lnTo>
                <a:lnTo>
                  <a:pt x="0" y="40"/>
                </a:lnTo>
                <a:lnTo>
                  <a:pt x="0" y="40"/>
                </a:lnTo>
                <a:lnTo>
                  <a:pt x="2" y="32"/>
                </a:lnTo>
                <a:lnTo>
                  <a:pt x="4" y="24"/>
                </a:lnTo>
                <a:lnTo>
                  <a:pt x="8" y="18"/>
                </a:lnTo>
                <a:lnTo>
                  <a:pt x="12" y="12"/>
                </a:lnTo>
                <a:lnTo>
                  <a:pt x="18" y="8"/>
                </a:lnTo>
                <a:lnTo>
                  <a:pt x="26" y="4"/>
                </a:lnTo>
                <a:lnTo>
                  <a:pt x="32" y="2"/>
                </a:lnTo>
                <a:lnTo>
                  <a:pt x="42" y="0"/>
                </a:lnTo>
                <a:lnTo>
                  <a:pt x="42" y="0"/>
                </a:lnTo>
                <a:lnTo>
                  <a:pt x="50" y="2"/>
                </a:lnTo>
                <a:lnTo>
                  <a:pt x="58" y="4"/>
                </a:lnTo>
                <a:lnTo>
                  <a:pt x="64" y="8"/>
                </a:lnTo>
                <a:lnTo>
                  <a:pt x="70" y="12"/>
                </a:lnTo>
                <a:lnTo>
                  <a:pt x="74" y="18"/>
                </a:lnTo>
                <a:lnTo>
                  <a:pt x="78" y="24"/>
                </a:lnTo>
                <a:lnTo>
                  <a:pt x="80" y="32"/>
                </a:lnTo>
                <a:lnTo>
                  <a:pt x="82" y="40"/>
                </a:lnTo>
                <a:lnTo>
                  <a:pt x="82" y="40"/>
                </a:lnTo>
                <a:lnTo>
                  <a:pt x="80" y="50"/>
                </a:lnTo>
                <a:lnTo>
                  <a:pt x="78" y="56"/>
                </a:lnTo>
                <a:lnTo>
                  <a:pt x="76" y="64"/>
                </a:lnTo>
                <a:lnTo>
                  <a:pt x="70" y="70"/>
                </a:lnTo>
                <a:lnTo>
                  <a:pt x="64" y="74"/>
                </a:lnTo>
                <a:lnTo>
                  <a:pt x="58" y="78"/>
                </a:lnTo>
                <a:lnTo>
                  <a:pt x="50" y="80"/>
                </a:lnTo>
                <a:lnTo>
                  <a:pt x="42" y="82"/>
                </a:lnTo>
                <a:lnTo>
                  <a:pt x="42" y="82"/>
                </a:lnTo>
                <a:close/>
                <a:moveTo>
                  <a:pt x="42" y="72"/>
                </a:moveTo>
                <a:lnTo>
                  <a:pt x="42" y="72"/>
                </a:lnTo>
                <a:lnTo>
                  <a:pt x="48" y="72"/>
                </a:lnTo>
                <a:lnTo>
                  <a:pt x="54" y="70"/>
                </a:lnTo>
                <a:lnTo>
                  <a:pt x="64" y="62"/>
                </a:lnTo>
                <a:lnTo>
                  <a:pt x="70" y="52"/>
                </a:lnTo>
                <a:lnTo>
                  <a:pt x="72" y="48"/>
                </a:lnTo>
                <a:lnTo>
                  <a:pt x="72" y="40"/>
                </a:lnTo>
                <a:lnTo>
                  <a:pt x="72" y="40"/>
                </a:lnTo>
                <a:lnTo>
                  <a:pt x="72" y="34"/>
                </a:lnTo>
                <a:lnTo>
                  <a:pt x="70" y="28"/>
                </a:lnTo>
                <a:lnTo>
                  <a:pt x="64" y="18"/>
                </a:lnTo>
                <a:lnTo>
                  <a:pt x="54" y="12"/>
                </a:lnTo>
                <a:lnTo>
                  <a:pt x="48" y="10"/>
                </a:lnTo>
                <a:lnTo>
                  <a:pt x="42" y="10"/>
                </a:lnTo>
                <a:lnTo>
                  <a:pt x="42" y="10"/>
                </a:lnTo>
                <a:lnTo>
                  <a:pt x="36" y="10"/>
                </a:lnTo>
                <a:lnTo>
                  <a:pt x="30" y="12"/>
                </a:lnTo>
                <a:lnTo>
                  <a:pt x="20" y="18"/>
                </a:lnTo>
                <a:lnTo>
                  <a:pt x="12" y="28"/>
                </a:lnTo>
                <a:lnTo>
                  <a:pt x="10" y="34"/>
                </a:lnTo>
                <a:lnTo>
                  <a:pt x="10" y="40"/>
                </a:lnTo>
                <a:lnTo>
                  <a:pt x="10" y="40"/>
                </a:lnTo>
                <a:lnTo>
                  <a:pt x="10" y="48"/>
                </a:lnTo>
                <a:lnTo>
                  <a:pt x="12" y="52"/>
                </a:lnTo>
                <a:lnTo>
                  <a:pt x="20" y="62"/>
                </a:lnTo>
                <a:lnTo>
                  <a:pt x="30" y="70"/>
                </a:lnTo>
                <a:lnTo>
                  <a:pt x="36" y="72"/>
                </a:lnTo>
                <a:lnTo>
                  <a:pt x="42" y="72"/>
                </a:lnTo>
                <a:lnTo>
                  <a:pt x="42" y="7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3" name="Freeform 316">
            <a:extLst>
              <a:ext uri="{FF2B5EF4-FFF2-40B4-BE49-F238E27FC236}">
                <a16:creationId xmlns="" xmlns:a16="http://schemas.microsoft.com/office/drawing/2014/main" id="{C769BF13-B1E3-445C-BFFD-6F70F792B89D}"/>
              </a:ext>
            </a:extLst>
          </p:cNvPr>
          <p:cNvSpPr>
            <a:spLocks noEditPoints="1"/>
          </p:cNvSpPr>
          <p:nvPr/>
        </p:nvSpPr>
        <p:spPr bwMode="auto">
          <a:xfrm>
            <a:off x="3277163" y="4011941"/>
            <a:ext cx="30241" cy="34022"/>
          </a:xfrm>
          <a:custGeom>
            <a:avLst/>
            <a:gdLst>
              <a:gd name="T0" fmla="*/ 30 w 60"/>
              <a:gd name="T1" fmla="*/ 60 h 60"/>
              <a:gd name="T2" fmla="*/ 30 w 60"/>
              <a:gd name="T3" fmla="*/ 60 h 60"/>
              <a:gd name="T4" fmla="*/ 18 w 60"/>
              <a:gd name="T5" fmla="*/ 58 h 60"/>
              <a:gd name="T6" fmla="*/ 8 w 60"/>
              <a:gd name="T7" fmla="*/ 52 h 60"/>
              <a:gd name="T8" fmla="*/ 2 w 60"/>
              <a:gd name="T9" fmla="*/ 42 h 60"/>
              <a:gd name="T10" fmla="*/ 0 w 60"/>
              <a:gd name="T11" fmla="*/ 36 h 60"/>
              <a:gd name="T12" fmla="*/ 0 w 60"/>
              <a:gd name="T13" fmla="*/ 30 h 60"/>
              <a:gd name="T14" fmla="*/ 0 w 60"/>
              <a:gd name="T15" fmla="*/ 30 h 60"/>
              <a:gd name="T16" fmla="*/ 2 w 60"/>
              <a:gd name="T17" fmla="*/ 18 h 60"/>
              <a:gd name="T18" fmla="*/ 8 w 60"/>
              <a:gd name="T19" fmla="*/ 10 h 60"/>
              <a:gd name="T20" fmla="*/ 18 w 60"/>
              <a:gd name="T21" fmla="*/ 2 h 60"/>
              <a:gd name="T22" fmla="*/ 24 w 60"/>
              <a:gd name="T23" fmla="*/ 2 h 60"/>
              <a:gd name="T24" fmla="*/ 30 w 60"/>
              <a:gd name="T25" fmla="*/ 0 h 60"/>
              <a:gd name="T26" fmla="*/ 30 w 60"/>
              <a:gd name="T27" fmla="*/ 0 h 60"/>
              <a:gd name="T28" fmla="*/ 36 w 60"/>
              <a:gd name="T29" fmla="*/ 2 h 60"/>
              <a:gd name="T30" fmla="*/ 42 w 60"/>
              <a:gd name="T31" fmla="*/ 2 h 60"/>
              <a:gd name="T32" fmla="*/ 52 w 60"/>
              <a:gd name="T33" fmla="*/ 10 h 60"/>
              <a:gd name="T34" fmla="*/ 58 w 60"/>
              <a:gd name="T35" fmla="*/ 18 h 60"/>
              <a:gd name="T36" fmla="*/ 60 w 60"/>
              <a:gd name="T37" fmla="*/ 24 h 60"/>
              <a:gd name="T38" fmla="*/ 60 w 60"/>
              <a:gd name="T39" fmla="*/ 30 h 60"/>
              <a:gd name="T40" fmla="*/ 60 w 60"/>
              <a:gd name="T41" fmla="*/ 30 h 60"/>
              <a:gd name="T42" fmla="*/ 60 w 60"/>
              <a:gd name="T43" fmla="*/ 36 h 60"/>
              <a:gd name="T44" fmla="*/ 58 w 60"/>
              <a:gd name="T45" fmla="*/ 42 h 60"/>
              <a:gd name="T46" fmla="*/ 52 w 60"/>
              <a:gd name="T47" fmla="*/ 52 h 60"/>
              <a:gd name="T48" fmla="*/ 42 w 60"/>
              <a:gd name="T49" fmla="*/ 58 h 60"/>
              <a:gd name="T50" fmla="*/ 30 w 60"/>
              <a:gd name="T51" fmla="*/ 60 h 60"/>
              <a:gd name="T52" fmla="*/ 30 w 60"/>
              <a:gd name="T53" fmla="*/ 60 h 60"/>
              <a:gd name="T54" fmla="*/ 30 w 60"/>
              <a:gd name="T55" fmla="*/ 52 h 60"/>
              <a:gd name="T56" fmla="*/ 30 w 60"/>
              <a:gd name="T57" fmla="*/ 52 h 60"/>
              <a:gd name="T58" fmla="*/ 38 w 60"/>
              <a:gd name="T59" fmla="*/ 50 h 60"/>
              <a:gd name="T60" fmla="*/ 44 w 60"/>
              <a:gd name="T61" fmla="*/ 46 h 60"/>
              <a:gd name="T62" fmla="*/ 50 w 60"/>
              <a:gd name="T63" fmla="*/ 38 h 60"/>
              <a:gd name="T64" fmla="*/ 50 w 60"/>
              <a:gd name="T65" fmla="*/ 30 h 60"/>
              <a:gd name="T66" fmla="*/ 50 w 60"/>
              <a:gd name="T67" fmla="*/ 30 h 60"/>
              <a:gd name="T68" fmla="*/ 50 w 60"/>
              <a:gd name="T69" fmla="*/ 22 h 60"/>
              <a:gd name="T70" fmla="*/ 44 w 60"/>
              <a:gd name="T71" fmla="*/ 16 h 60"/>
              <a:gd name="T72" fmla="*/ 38 w 60"/>
              <a:gd name="T73" fmla="*/ 12 h 60"/>
              <a:gd name="T74" fmla="*/ 30 w 60"/>
              <a:gd name="T75" fmla="*/ 10 h 60"/>
              <a:gd name="T76" fmla="*/ 30 w 60"/>
              <a:gd name="T77" fmla="*/ 10 h 60"/>
              <a:gd name="T78" fmla="*/ 22 w 60"/>
              <a:gd name="T79" fmla="*/ 12 h 60"/>
              <a:gd name="T80" fmla="*/ 16 w 60"/>
              <a:gd name="T81" fmla="*/ 16 h 60"/>
              <a:gd name="T82" fmla="*/ 10 w 60"/>
              <a:gd name="T83" fmla="*/ 22 h 60"/>
              <a:gd name="T84" fmla="*/ 10 w 60"/>
              <a:gd name="T85" fmla="*/ 30 h 60"/>
              <a:gd name="T86" fmla="*/ 10 w 60"/>
              <a:gd name="T87" fmla="*/ 30 h 60"/>
              <a:gd name="T88" fmla="*/ 10 w 60"/>
              <a:gd name="T89" fmla="*/ 38 h 60"/>
              <a:gd name="T90" fmla="*/ 16 w 60"/>
              <a:gd name="T91" fmla="*/ 46 h 60"/>
              <a:gd name="T92" fmla="*/ 22 w 60"/>
              <a:gd name="T93" fmla="*/ 50 h 60"/>
              <a:gd name="T94" fmla="*/ 30 w 60"/>
              <a:gd name="T95" fmla="*/ 52 h 60"/>
              <a:gd name="T96" fmla="*/ 30 w 60"/>
              <a:gd name="T97"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60">
                <a:moveTo>
                  <a:pt x="30" y="60"/>
                </a:moveTo>
                <a:lnTo>
                  <a:pt x="30" y="60"/>
                </a:lnTo>
                <a:lnTo>
                  <a:pt x="18" y="58"/>
                </a:lnTo>
                <a:lnTo>
                  <a:pt x="8" y="52"/>
                </a:lnTo>
                <a:lnTo>
                  <a:pt x="2" y="42"/>
                </a:lnTo>
                <a:lnTo>
                  <a:pt x="0" y="36"/>
                </a:lnTo>
                <a:lnTo>
                  <a:pt x="0" y="30"/>
                </a:lnTo>
                <a:lnTo>
                  <a:pt x="0" y="30"/>
                </a:lnTo>
                <a:lnTo>
                  <a:pt x="2" y="18"/>
                </a:lnTo>
                <a:lnTo>
                  <a:pt x="8" y="10"/>
                </a:lnTo>
                <a:lnTo>
                  <a:pt x="18" y="2"/>
                </a:lnTo>
                <a:lnTo>
                  <a:pt x="24" y="2"/>
                </a:lnTo>
                <a:lnTo>
                  <a:pt x="30" y="0"/>
                </a:lnTo>
                <a:lnTo>
                  <a:pt x="30" y="0"/>
                </a:lnTo>
                <a:lnTo>
                  <a:pt x="36" y="2"/>
                </a:lnTo>
                <a:lnTo>
                  <a:pt x="42" y="2"/>
                </a:lnTo>
                <a:lnTo>
                  <a:pt x="52" y="10"/>
                </a:lnTo>
                <a:lnTo>
                  <a:pt x="58" y="18"/>
                </a:lnTo>
                <a:lnTo>
                  <a:pt x="60" y="24"/>
                </a:lnTo>
                <a:lnTo>
                  <a:pt x="60" y="30"/>
                </a:lnTo>
                <a:lnTo>
                  <a:pt x="60" y="30"/>
                </a:lnTo>
                <a:lnTo>
                  <a:pt x="60" y="36"/>
                </a:lnTo>
                <a:lnTo>
                  <a:pt x="58" y="42"/>
                </a:lnTo>
                <a:lnTo>
                  <a:pt x="52" y="52"/>
                </a:lnTo>
                <a:lnTo>
                  <a:pt x="42" y="58"/>
                </a:lnTo>
                <a:lnTo>
                  <a:pt x="30" y="60"/>
                </a:lnTo>
                <a:lnTo>
                  <a:pt x="30" y="60"/>
                </a:lnTo>
                <a:close/>
                <a:moveTo>
                  <a:pt x="30" y="52"/>
                </a:moveTo>
                <a:lnTo>
                  <a:pt x="30" y="52"/>
                </a:lnTo>
                <a:lnTo>
                  <a:pt x="38" y="50"/>
                </a:lnTo>
                <a:lnTo>
                  <a:pt x="44" y="46"/>
                </a:lnTo>
                <a:lnTo>
                  <a:pt x="50" y="38"/>
                </a:lnTo>
                <a:lnTo>
                  <a:pt x="50" y="30"/>
                </a:lnTo>
                <a:lnTo>
                  <a:pt x="50" y="30"/>
                </a:lnTo>
                <a:lnTo>
                  <a:pt x="50" y="22"/>
                </a:lnTo>
                <a:lnTo>
                  <a:pt x="44" y="16"/>
                </a:lnTo>
                <a:lnTo>
                  <a:pt x="38" y="12"/>
                </a:lnTo>
                <a:lnTo>
                  <a:pt x="30" y="10"/>
                </a:lnTo>
                <a:lnTo>
                  <a:pt x="30" y="10"/>
                </a:lnTo>
                <a:lnTo>
                  <a:pt x="22" y="12"/>
                </a:lnTo>
                <a:lnTo>
                  <a:pt x="16" y="16"/>
                </a:lnTo>
                <a:lnTo>
                  <a:pt x="10" y="22"/>
                </a:lnTo>
                <a:lnTo>
                  <a:pt x="10" y="30"/>
                </a:lnTo>
                <a:lnTo>
                  <a:pt x="10" y="30"/>
                </a:lnTo>
                <a:lnTo>
                  <a:pt x="10" y="38"/>
                </a:lnTo>
                <a:lnTo>
                  <a:pt x="16" y="46"/>
                </a:lnTo>
                <a:lnTo>
                  <a:pt x="22" y="50"/>
                </a:lnTo>
                <a:lnTo>
                  <a:pt x="30" y="52"/>
                </a:lnTo>
                <a:lnTo>
                  <a:pt x="30" y="5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4" name="Freeform 317">
            <a:extLst>
              <a:ext uri="{FF2B5EF4-FFF2-40B4-BE49-F238E27FC236}">
                <a16:creationId xmlns="" xmlns:a16="http://schemas.microsoft.com/office/drawing/2014/main" id="{105E0132-E073-4D17-AF83-947A941ED535}"/>
              </a:ext>
            </a:extLst>
          </p:cNvPr>
          <p:cNvSpPr>
            <a:spLocks noEditPoints="1"/>
          </p:cNvSpPr>
          <p:nvPr/>
        </p:nvSpPr>
        <p:spPr bwMode="auto">
          <a:xfrm>
            <a:off x="3516070" y="4007405"/>
            <a:ext cx="97781" cy="114539"/>
          </a:xfrm>
          <a:custGeom>
            <a:avLst/>
            <a:gdLst>
              <a:gd name="T0" fmla="*/ 190 w 194"/>
              <a:gd name="T1" fmla="*/ 184 h 202"/>
              <a:gd name="T2" fmla="*/ 124 w 194"/>
              <a:gd name="T3" fmla="*/ 92 h 202"/>
              <a:gd name="T4" fmla="*/ 124 w 194"/>
              <a:gd name="T5" fmla="*/ 12 h 202"/>
              <a:gd name="T6" fmla="*/ 148 w 194"/>
              <a:gd name="T7" fmla="*/ 12 h 202"/>
              <a:gd name="T8" fmla="*/ 148 w 194"/>
              <a:gd name="T9" fmla="*/ 0 h 202"/>
              <a:gd name="T10" fmla="*/ 46 w 194"/>
              <a:gd name="T11" fmla="*/ 0 h 202"/>
              <a:gd name="T12" fmla="*/ 46 w 194"/>
              <a:gd name="T13" fmla="*/ 12 h 202"/>
              <a:gd name="T14" fmla="*/ 70 w 194"/>
              <a:gd name="T15" fmla="*/ 12 h 202"/>
              <a:gd name="T16" fmla="*/ 70 w 194"/>
              <a:gd name="T17" fmla="*/ 92 h 202"/>
              <a:gd name="T18" fmla="*/ 4 w 194"/>
              <a:gd name="T19" fmla="*/ 184 h 202"/>
              <a:gd name="T20" fmla="*/ 4 w 194"/>
              <a:gd name="T21" fmla="*/ 184 h 202"/>
              <a:gd name="T22" fmla="*/ 0 w 194"/>
              <a:gd name="T23" fmla="*/ 190 h 202"/>
              <a:gd name="T24" fmla="*/ 2 w 194"/>
              <a:gd name="T25" fmla="*/ 196 h 202"/>
              <a:gd name="T26" fmla="*/ 2 w 194"/>
              <a:gd name="T27" fmla="*/ 196 h 202"/>
              <a:gd name="T28" fmla="*/ 6 w 194"/>
              <a:gd name="T29" fmla="*/ 202 h 202"/>
              <a:gd name="T30" fmla="*/ 12 w 194"/>
              <a:gd name="T31" fmla="*/ 202 h 202"/>
              <a:gd name="T32" fmla="*/ 182 w 194"/>
              <a:gd name="T33" fmla="*/ 202 h 202"/>
              <a:gd name="T34" fmla="*/ 182 w 194"/>
              <a:gd name="T35" fmla="*/ 202 h 202"/>
              <a:gd name="T36" fmla="*/ 188 w 194"/>
              <a:gd name="T37" fmla="*/ 202 h 202"/>
              <a:gd name="T38" fmla="*/ 192 w 194"/>
              <a:gd name="T39" fmla="*/ 196 h 202"/>
              <a:gd name="T40" fmla="*/ 192 w 194"/>
              <a:gd name="T41" fmla="*/ 196 h 202"/>
              <a:gd name="T42" fmla="*/ 194 w 194"/>
              <a:gd name="T43" fmla="*/ 190 h 202"/>
              <a:gd name="T44" fmla="*/ 190 w 194"/>
              <a:gd name="T45" fmla="*/ 184 h 202"/>
              <a:gd name="T46" fmla="*/ 190 w 194"/>
              <a:gd name="T47" fmla="*/ 184 h 202"/>
              <a:gd name="T48" fmla="*/ 82 w 194"/>
              <a:gd name="T49" fmla="*/ 98 h 202"/>
              <a:gd name="T50" fmla="*/ 82 w 194"/>
              <a:gd name="T51" fmla="*/ 98 h 202"/>
              <a:gd name="T52" fmla="*/ 82 w 194"/>
              <a:gd name="T53" fmla="*/ 94 h 202"/>
              <a:gd name="T54" fmla="*/ 82 w 194"/>
              <a:gd name="T55" fmla="*/ 12 h 202"/>
              <a:gd name="T56" fmla="*/ 112 w 194"/>
              <a:gd name="T57" fmla="*/ 12 h 202"/>
              <a:gd name="T58" fmla="*/ 112 w 194"/>
              <a:gd name="T59" fmla="*/ 94 h 202"/>
              <a:gd name="T60" fmla="*/ 112 w 194"/>
              <a:gd name="T61" fmla="*/ 94 h 202"/>
              <a:gd name="T62" fmla="*/ 112 w 194"/>
              <a:gd name="T63" fmla="*/ 98 h 202"/>
              <a:gd name="T64" fmla="*/ 138 w 194"/>
              <a:gd name="T65" fmla="*/ 132 h 202"/>
              <a:gd name="T66" fmla="*/ 56 w 194"/>
              <a:gd name="T67" fmla="*/ 132 h 202"/>
              <a:gd name="T68" fmla="*/ 82 w 194"/>
              <a:gd name="T69" fmla="*/ 98 h 202"/>
              <a:gd name="T70" fmla="*/ 12 w 194"/>
              <a:gd name="T71" fmla="*/ 192 h 202"/>
              <a:gd name="T72" fmla="*/ 48 w 194"/>
              <a:gd name="T73" fmla="*/ 144 h 202"/>
              <a:gd name="T74" fmla="*/ 146 w 194"/>
              <a:gd name="T75" fmla="*/ 144 h 202"/>
              <a:gd name="T76" fmla="*/ 182 w 194"/>
              <a:gd name="T77" fmla="*/ 192 h 202"/>
              <a:gd name="T78" fmla="*/ 12 w 194"/>
              <a:gd name="T79"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202">
                <a:moveTo>
                  <a:pt x="190" y="184"/>
                </a:moveTo>
                <a:lnTo>
                  <a:pt x="124" y="92"/>
                </a:lnTo>
                <a:lnTo>
                  <a:pt x="124" y="12"/>
                </a:lnTo>
                <a:lnTo>
                  <a:pt x="148" y="12"/>
                </a:lnTo>
                <a:lnTo>
                  <a:pt x="148" y="0"/>
                </a:lnTo>
                <a:lnTo>
                  <a:pt x="46" y="0"/>
                </a:lnTo>
                <a:lnTo>
                  <a:pt x="46" y="12"/>
                </a:lnTo>
                <a:lnTo>
                  <a:pt x="70" y="12"/>
                </a:lnTo>
                <a:lnTo>
                  <a:pt x="70" y="92"/>
                </a:lnTo>
                <a:lnTo>
                  <a:pt x="4" y="184"/>
                </a:lnTo>
                <a:lnTo>
                  <a:pt x="4" y="184"/>
                </a:lnTo>
                <a:lnTo>
                  <a:pt x="0" y="190"/>
                </a:lnTo>
                <a:lnTo>
                  <a:pt x="2" y="196"/>
                </a:lnTo>
                <a:lnTo>
                  <a:pt x="2" y="196"/>
                </a:lnTo>
                <a:lnTo>
                  <a:pt x="6" y="202"/>
                </a:lnTo>
                <a:lnTo>
                  <a:pt x="12" y="202"/>
                </a:lnTo>
                <a:lnTo>
                  <a:pt x="182" y="202"/>
                </a:lnTo>
                <a:lnTo>
                  <a:pt x="182" y="202"/>
                </a:lnTo>
                <a:lnTo>
                  <a:pt x="188" y="202"/>
                </a:lnTo>
                <a:lnTo>
                  <a:pt x="192" y="196"/>
                </a:lnTo>
                <a:lnTo>
                  <a:pt x="192" y="196"/>
                </a:lnTo>
                <a:lnTo>
                  <a:pt x="194" y="190"/>
                </a:lnTo>
                <a:lnTo>
                  <a:pt x="190" y="184"/>
                </a:lnTo>
                <a:lnTo>
                  <a:pt x="190" y="184"/>
                </a:lnTo>
                <a:close/>
                <a:moveTo>
                  <a:pt x="82" y="98"/>
                </a:moveTo>
                <a:lnTo>
                  <a:pt x="82" y="98"/>
                </a:lnTo>
                <a:lnTo>
                  <a:pt x="82" y="94"/>
                </a:lnTo>
                <a:lnTo>
                  <a:pt x="82" y="12"/>
                </a:lnTo>
                <a:lnTo>
                  <a:pt x="112" y="12"/>
                </a:lnTo>
                <a:lnTo>
                  <a:pt x="112" y="94"/>
                </a:lnTo>
                <a:lnTo>
                  <a:pt x="112" y="94"/>
                </a:lnTo>
                <a:lnTo>
                  <a:pt x="112" y="98"/>
                </a:lnTo>
                <a:lnTo>
                  <a:pt x="138" y="132"/>
                </a:lnTo>
                <a:lnTo>
                  <a:pt x="56" y="132"/>
                </a:lnTo>
                <a:lnTo>
                  <a:pt x="82" y="98"/>
                </a:lnTo>
                <a:close/>
                <a:moveTo>
                  <a:pt x="12" y="192"/>
                </a:moveTo>
                <a:lnTo>
                  <a:pt x="48" y="144"/>
                </a:lnTo>
                <a:lnTo>
                  <a:pt x="146" y="144"/>
                </a:lnTo>
                <a:lnTo>
                  <a:pt x="182" y="192"/>
                </a:lnTo>
                <a:lnTo>
                  <a:pt x="12" y="19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5" name="Freeform 318">
            <a:extLst>
              <a:ext uri="{FF2B5EF4-FFF2-40B4-BE49-F238E27FC236}">
                <a16:creationId xmlns="" xmlns:a16="http://schemas.microsoft.com/office/drawing/2014/main" id="{00C631DE-CA1B-4779-8F62-1C8B1F335E12}"/>
              </a:ext>
            </a:extLst>
          </p:cNvPr>
          <p:cNvSpPr>
            <a:spLocks noEditPoints="1"/>
          </p:cNvSpPr>
          <p:nvPr/>
        </p:nvSpPr>
        <p:spPr bwMode="auto">
          <a:xfrm>
            <a:off x="3539255" y="4103800"/>
            <a:ext cx="28225" cy="5670"/>
          </a:xfrm>
          <a:custGeom>
            <a:avLst/>
            <a:gdLst>
              <a:gd name="T0" fmla="*/ 0 w 56"/>
              <a:gd name="T1" fmla="*/ 0 h 10"/>
              <a:gd name="T2" fmla="*/ 36 w 56"/>
              <a:gd name="T3" fmla="*/ 0 h 10"/>
              <a:gd name="T4" fmla="*/ 36 w 56"/>
              <a:gd name="T5" fmla="*/ 10 h 10"/>
              <a:gd name="T6" fmla="*/ 0 w 56"/>
              <a:gd name="T7" fmla="*/ 10 h 10"/>
              <a:gd name="T8" fmla="*/ 0 w 56"/>
              <a:gd name="T9" fmla="*/ 0 h 10"/>
              <a:gd name="T10" fmla="*/ 44 w 56"/>
              <a:gd name="T11" fmla="*/ 0 h 10"/>
              <a:gd name="T12" fmla="*/ 56 w 56"/>
              <a:gd name="T13" fmla="*/ 0 h 10"/>
              <a:gd name="T14" fmla="*/ 56 w 56"/>
              <a:gd name="T15" fmla="*/ 10 h 10"/>
              <a:gd name="T16" fmla="*/ 44 w 56"/>
              <a:gd name="T17" fmla="*/ 10 h 10"/>
              <a:gd name="T18" fmla="*/ 44 w 56"/>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0">
                <a:moveTo>
                  <a:pt x="0" y="0"/>
                </a:moveTo>
                <a:lnTo>
                  <a:pt x="36" y="0"/>
                </a:lnTo>
                <a:lnTo>
                  <a:pt x="36" y="10"/>
                </a:lnTo>
                <a:lnTo>
                  <a:pt x="0" y="10"/>
                </a:lnTo>
                <a:lnTo>
                  <a:pt x="0" y="0"/>
                </a:lnTo>
                <a:close/>
                <a:moveTo>
                  <a:pt x="44" y="0"/>
                </a:moveTo>
                <a:lnTo>
                  <a:pt x="56" y="0"/>
                </a:lnTo>
                <a:lnTo>
                  <a:pt x="56" y="10"/>
                </a:lnTo>
                <a:lnTo>
                  <a:pt x="44" y="10"/>
                </a:lnTo>
                <a:lnTo>
                  <a:pt x="44" y="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6" name="Freeform 319">
            <a:extLst>
              <a:ext uri="{FF2B5EF4-FFF2-40B4-BE49-F238E27FC236}">
                <a16:creationId xmlns="" xmlns:a16="http://schemas.microsoft.com/office/drawing/2014/main" id="{02EBF748-239D-4D65-9E78-2BD3A5750555}"/>
              </a:ext>
            </a:extLst>
          </p:cNvPr>
          <p:cNvSpPr>
            <a:spLocks noEditPoints="1"/>
          </p:cNvSpPr>
          <p:nvPr/>
        </p:nvSpPr>
        <p:spPr bwMode="auto">
          <a:xfrm>
            <a:off x="2550360" y="3990394"/>
            <a:ext cx="167336" cy="129282"/>
          </a:xfrm>
          <a:custGeom>
            <a:avLst/>
            <a:gdLst>
              <a:gd name="T0" fmla="*/ 66 w 332"/>
              <a:gd name="T1" fmla="*/ 156 h 228"/>
              <a:gd name="T2" fmla="*/ 100 w 332"/>
              <a:gd name="T3" fmla="*/ 36 h 228"/>
              <a:gd name="T4" fmla="*/ 98 w 332"/>
              <a:gd name="T5" fmla="*/ 28 h 228"/>
              <a:gd name="T6" fmla="*/ 78 w 332"/>
              <a:gd name="T7" fmla="*/ 24 h 228"/>
              <a:gd name="T8" fmla="*/ 68 w 332"/>
              <a:gd name="T9" fmla="*/ 28 h 228"/>
              <a:gd name="T10" fmla="*/ 66 w 332"/>
              <a:gd name="T11" fmla="*/ 48 h 228"/>
              <a:gd name="T12" fmla="*/ 78 w 332"/>
              <a:gd name="T13" fmla="*/ 192 h 228"/>
              <a:gd name="T14" fmla="*/ 94 w 332"/>
              <a:gd name="T15" fmla="*/ 190 h 228"/>
              <a:gd name="T16" fmla="*/ 100 w 332"/>
              <a:gd name="T17" fmla="*/ 180 h 228"/>
              <a:gd name="T18" fmla="*/ 66 w 332"/>
              <a:gd name="T19" fmla="*/ 180 h 228"/>
              <a:gd name="T20" fmla="*/ 68 w 332"/>
              <a:gd name="T21" fmla="*/ 188 h 228"/>
              <a:gd name="T22" fmla="*/ 78 w 332"/>
              <a:gd name="T23" fmla="*/ 192 h 228"/>
              <a:gd name="T24" fmla="*/ 160 w 332"/>
              <a:gd name="T25" fmla="*/ 6 h 228"/>
              <a:gd name="T26" fmla="*/ 148 w 332"/>
              <a:gd name="T27" fmla="*/ 0 h 228"/>
              <a:gd name="T28" fmla="*/ 120 w 332"/>
              <a:gd name="T29" fmla="*/ 0 h 228"/>
              <a:gd name="T30" fmla="*/ 114 w 332"/>
              <a:gd name="T31" fmla="*/ 12 h 228"/>
              <a:gd name="T32" fmla="*/ 160 w 332"/>
              <a:gd name="T33" fmla="*/ 12 h 228"/>
              <a:gd name="T34" fmla="*/ 114 w 332"/>
              <a:gd name="T35" fmla="*/ 156 h 228"/>
              <a:gd name="T36" fmla="*/ 124 w 332"/>
              <a:gd name="T37" fmla="*/ 192 h 228"/>
              <a:gd name="T38" fmla="*/ 154 w 332"/>
              <a:gd name="T39" fmla="*/ 190 h 228"/>
              <a:gd name="T40" fmla="*/ 160 w 332"/>
              <a:gd name="T41" fmla="*/ 180 h 228"/>
              <a:gd name="T42" fmla="*/ 114 w 332"/>
              <a:gd name="T43" fmla="*/ 180 h 228"/>
              <a:gd name="T44" fmla="*/ 116 w 332"/>
              <a:gd name="T45" fmla="*/ 188 h 228"/>
              <a:gd name="T46" fmla="*/ 124 w 332"/>
              <a:gd name="T47" fmla="*/ 192 h 228"/>
              <a:gd name="T48" fmla="*/ 220 w 332"/>
              <a:gd name="T49" fmla="*/ 192 h 228"/>
              <a:gd name="T50" fmla="*/ 230 w 332"/>
              <a:gd name="T51" fmla="*/ 184 h 228"/>
              <a:gd name="T52" fmla="*/ 232 w 332"/>
              <a:gd name="T53" fmla="*/ 36 h 228"/>
              <a:gd name="T54" fmla="*/ 224 w 332"/>
              <a:gd name="T55" fmla="*/ 26 h 228"/>
              <a:gd name="T56" fmla="*/ 184 w 332"/>
              <a:gd name="T57" fmla="*/ 24 h 228"/>
              <a:gd name="T58" fmla="*/ 174 w 332"/>
              <a:gd name="T59" fmla="*/ 32 h 228"/>
              <a:gd name="T60" fmla="*/ 172 w 332"/>
              <a:gd name="T61" fmla="*/ 180 h 228"/>
              <a:gd name="T62" fmla="*/ 180 w 332"/>
              <a:gd name="T63" fmla="*/ 192 h 228"/>
              <a:gd name="T64" fmla="*/ 268 w 332"/>
              <a:gd name="T65" fmla="*/ 72 h 228"/>
              <a:gd name="T66" fmla="*/ 264 w 332"/>
              <a:gd name="T67" fmla="*/ 64 h 228"/>
              <a:gd name="T68" fmla="*/ 254 w 332"/>
              <a:gd name="T69" fmla="*/ 60 h 228"/>
              <a:gd name="T70" fmla="*/ 246 w 332"/>
              <a:gd name="T71" fmla="*/ 64 h 228"/>
              <a:gd name="T72" fmla="*/ 244 w 332"/>
              <a:gd name="T73" fmla="*/ 96 h 228"/>
              <a:gd name="T74" fmla="*/ 268 w 332"/>
              <a:gd name="T75" fmla="*/ 72 h 228"/>
              <a:gd name="T76" fmla="*/ 244 w 332"/>
              <a:gd name="T77" fmla="*/ 144 h 228"/>
              <a:gd name="T78" fmla="*/ 254 w 332"/>
              <a:gd name="T79" fmla="*/ 192 h 228"/>
              <a:gd name="T80" fmla="*/ 260 w 332"/>
              <a:gd name="T81" fmla="*/ 192 h 228"/>
              <a:gd name="T82" fmla="*/ 268 w 332"/>
              <a:gd name="T83" fmla="*/ 180 h 228"/>
              <a:gd name="T84" fmla="*/ 244 w 332"/>
              <a:gd name="T85" fmla="*/ 180 h 228"/>
              <a:gd name="T86" fmla="*/ 246 w 332"/>
              <a:gd name="T87" fmla="*/ 188 h 228"/>
              <a:gd name="T88" fmla="*/ 254 w 332"/>
              <a:gd name="T89" fmla="*/ 192 h 228"/>
              <a:gd name="T90" fmla="*/ 332 w 332"/>
              <a:gd name="T91" fmla="*/ 210 h 228"/>
              <a:gd name="T92" fmla="*/ 280 w 332"/>
              <a:gd name="T93" fmla="*/ 156 h 228"/>
              <a:gd name="T94" fmla="*/ 280 w 332"/>
              <a:gd name="T95" fmla="*/ 196 h 228"/>
              <a:gd name="T96" fmla="*/ 268 w 332"/>
              <a:gd name="T97" fmla="*/ 204 h 228"/>
              <a:gd name="T98" fmla="*/ 60 w 332"/>
              <a:gd name="T99" fmla="*/ 202 h 228"/>
              <a:gd name="T100" fmla="*/ 54 w 332"/>
              <a:gd name="T101" fmla="*/ 156 h 228"/>
              <a:gd name="T102" fmla="*/ 2 w 332"/>
              <a:gd name="T103" fmla="*/ 204 h 228"/>
              <a:gd name="T104" fmla="*/ 0 w 332"/>
              <a:gd name="T105" fmla="*/ 214 h 228"/>
              <a:gd name="T106" fmla="*/ 4 w 332"/>
              <a:gd name="T107" fmla="*/ 228 h 228"/>
              <a:gd name="T108" fmla="*/ 330 w 332"/>
              <a:gd name="T109" fmla="*/ 228 h 228"/>
              <a:gd name="T110" fmla="*/ 332 w 332"/>
              <a:gd name="T111" fmla="*/ 2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 h="228">
                <a:moveTo>
                  <a:pt x="100" y="60"/>
                </a:moveTo>
                <a:lnTo>
                  <a:pt x="66" y="60"/>
                </a:lnTo>
                <a:lnTo>
                  <a:pt x="66" y="156"/>
                </a:lnTo>
                <a:lnTo>
                  <a:pt x="100" y="156"/>
                </a:lnTo>
                <a:lnTo>
                  <a:pt x="100" y="60"/>
                </a:lnTo>
                <a:close/>
                <a:moveTo>
                  <a:pt x="100" y="36"/>
                </a:moveTo>
                <a:lnTo>
                  <a:pt x="100" y="36"/>
                </a:lnTo>
                <a:lnTo>
                  <a:pt x="100" y="32"/>
                </a:lnTo>
                <a:lnTo>
                  <a:pt x="98" y="28"/>
                </a:lnTo>
                <a:lnTo>
                  <a:pt x="94" y="24"/>
                </a:lnTo>
                <a:lnTo>
                  <a:pt x="90" y="24"/>
                </a:lnTo>
                <a:lnTo>
                  <a:pt x="78" y="24"/>
                </a:lnTo>
                <a:lnTo>
                  <a:pt x="78" y="24"/>
                </a:lnTo>
                <a:lnTo>
                  <a:pt x="72" y="24"/>
                </a:lnTo>
                <a:lnTo>
                  <a:pt x="68" y="28"/>
                </a:lnTo>
                <a:lnTo>
                  <a:pt x="66" y="32"/>
                </a:lnTo>
                <a:lnTo>
                  <a:pt x="66" y="36"/>
                </a:lnTo>
                <a:lnTo>
                  <a:pt x="66" y="48"/>
                </a:lnTo>
                <a:lnTo>
                  <a:pt x="100" y="48"/>
                </a:lnTo>
                <a:lnTo>
                  <a:pt x="100" y="36"/>
                </a:lnTo>
                <a:close/>
                <a:moveTo>
                  <a:pt x="78" y="192"/>
                </a:moveTo>
                <a:lnTo>
                  <a:pt x="90" y="192"/>
                </a:lnTo>
                <a:lnTo>
                  <a:pt x="90" y="192"/>
                </a:lnTo>
                <a:lnTo>
                  <a:pt x="94" y="190"/>
                </a:lnTo>
                <a:lnTo>
                  <a:pt x="98" y="188"/>
                </a:lnTo>
                <a:lnTo>
                  <a:pt x="100" y="184"/>
                </a:lnTo>
                <a:lnTo>
                  <a:pt x="100" y="180"/>
                </a:lnTo>
                <a:lnTo>
                  <a:pt x="100" y="168"/>
                </a:lnTo>
                <a:lnTo>
                  <a:pt x="66" y="168"/>
                </a:lnTo>
                <a:lnTo>
                  <a:pt x="66" y="180"/>
                </a:lnTo>
                <a:lnTo>
                  <a:pt x="66" y="180"/>
                </a:lnTo>
                <a:lnTo>
                  <a:pt x="66" y="184"/>
                </a:lnTo>
                <a:lnTo>
                  <a:pt x="68" y="188"/>
                </a:lnTo>
                <a:lnTo>
                  <a:pt x="72" y="190"/>
                </a:lnTo>
                <a:lnTo>
                  <a:pt x="78" y="192"/>
                </a:lnTo>
                <a:lnTo>
                  <a:pt x="78" y="192"/>
                </a:lnTo>
                <a:close/>
                <a:moveTo>
                  <a:pt x="160" y="12"/>
                </a:moveTo>
                <a:lnTo>
                  <a:pt x="160" y="12"/>
                </a:lnTo>
                <a:lnTo>
                  <a:pt x="160" y="6"/>
                </a:lnTo>
                <a:lnTo>
                  <a:pt x="158" y="2"/>
                </a:lnTo>
                <a:lnTo>
                  <a:pt x="154" y="0"/>
                </a:lnTo>
                <a:lnTo>
                  <a:pt x="148" y="0"/>
                </a:lnTo>
                <a:lnTo>
                  <a:pt x="124" y="0"/>
                </a:lnTo>
                <a:lnTo>
                  <a:pt x="124" y="0"/>
                </a:lnTo>
                <a:lnTo>
                  <a:pt x="120" y="0"/>
                </a:lnTo>
                <a:lnTo>
                  <a:pt x="116" y="2"/>
                </a:lnTo>
                <a:lnTo>
                  <a:pt x="114" y="6"/>
                </a:lnTo>
                <a:lnTo>
                  <a:pt x="114" y="12"/>
                </a:lnTo>
                <a:lnTo>
                  <a:pt x="114" y="24"/>
                </a:lnTo>
                <a:lnTo>
                  <a:pt x="160" y="24"/>
                </a:lnTo>
                <a:lnTo>
                  <a:pt x="160" y="12"/>
                </a:lnTo>
                <a:close/>
                <a:moveTo>
                  <a:pt x="160" y="36"/>
                </a:moveTo>
                <a:lnTo>
                  <a:pt x="114" y="36"/>
                </a:lnTo>
                <a:lnTo>
                  <a:pt x="114" y="156"/>
                </a:lnTo>
                <a:lnTo>
                  <a:pt x="160" y="156"/>
                </a:lnTo>
                <a:lnTo>
                  <a:pt x="160" y="36"/>
                </a:lnTo>
                <a:close/>
                <a:moveTo>
                  <a:pt x="124" y="192"/>
                </a:moveTo>
                <a:lnTo>
                  <a:pt x="148" y="192"/>
                </a:lnTo>
                <a:lnTo>
                  <a:pt x="148" y="192"/>
                </a:lnTo>
                <a:lnTo>
                  <a:pt x="154" y="190"/>
                </a:lnTo>
                <a:lnTo>
                  <a:pt x="158" y="188"/>
                </a:lnTo>
                <a:lnTo>
                  <a:pt x="160" y="184"/>
                </a:lnTo>
                <a:lnTo>
                  <a:pt x="160" y="180"/>
                </a:lnTo>
                <a:lnTo>
                  <a:pt x="160" y="168"/>
                </a:lnTo>
                <a:lnTo>
                  <a:pt x="114" y="168"/>
                </a:lnTo>
                <a:lnTo>
                  <a:pt x="114" y="180"/>
                </a:lnTo>
                <a:lnTo>
                  <a:pt x="114" y="180"/>
                </a:lnTo>
                <a:lnTo>
                  <a:pt x="114" y="184"/>
                </a:lnTo>
                <a:lnTo>
                  <a:pt x="116" y="188"/>
                </a:lnTo>
                <a:lnTo>
                  <a:pt x="120" y="190"/>
                </a:lnTo>
                <a:lnTo>
                  <a:pt x="124" y="192"/>
                </a:lnTo>
                <a:lnTo>
                  <a:pt x="124" y="192"/>
                </a:lnTo>
                <a:close/>
                <a:moveTo>
                  <a:pt x="184" y="192"/>
                </a:moveTo>
                <a:lnTo>
                  <a:pt x="220" y="192"/>
                </a:lnTo>
                <a:lnTo>
                  <a:pt x="220" y="192"/>
                </a:lnTo>
                <a:lnTo>
                  <a:pt x="224" y="192"/>
                </a:lnTo>
                <a:lnTo>
                  <a:pt x="228" y="188"/>
                </a:lnTo>
                <a:lnTo>
                  <a:pt x="230" y="184"/>
                </a:lnTo>
                <a:lnTo>
                  <a:pt x="232" y="180"/>
                </a:lnTo>
                <a:lnTo>
                  <a:pt x="232" y="36"/>
                </a:lnTo>
                <a:lnTo>
                  <a:pt x="232" y="36"/>
                </a:lnTo>
                <a:lnTo>
                  <a:pt x="230" y="32"/>
                </a:lnTo>
                <a:lnTo>
                  <a:pt x="228" y="28"/>
                </a:lnTo>
                <a:lnTo>
                  <a:pt x="224" y="26"/>
                </a:lnTo>
                <a:lnTo>
                  <a:pt x="220" y="24"/>
                </a:lnTo>
                <a:lnTo>
                  <a:pt x="184" y="24"/>
                </a:lnTo>
                <a:lnTo>
                  <a:pt x="184" y="24"/>
                </a:lnTo>
                <a:lnTo>
                  <a:pt x="180" y="26"/>
                </a:lnTo>
                <a:lnTo>
                  <a:pt x="176" y="28"/>
                </a:lnTo>
                <a:lnTo>
                  <a:pt x="174" y="32"/>
                </a:lnTo>
                <a:lnTo>
                  <a:pt x="172" y="36"/>
                </a:lnTo>
                <a:lnTo>
                  <a:pt x="172" y="180"/>
                </a:lnTo>
                <a:lnTo>
                  <a:pt x="172" y="180"/>
                </a:lnTo>
                <a:lnTo>
                  <a:pt x="174" y="184"/>
                </a:lnTo>
                <a:lnTo>
                  <a:pt x="176" y="188"/>
                </a:lnTo>
                <a:lnTo>
                  <a:pt x="180" y="192"/>
                </a:lnTo>
                <a:lnTo>
                  <a:pt x="184" y="192"/>
                </a:lnTo>
                <a:lnTo>
                  <a:pt x="184" y="192"/>
                </a:lnTo>
                <a:close/>
                <a:moveTo>
                  <a:pt x="268" y="72"/>
                </a:moveTo>
                <a:lnTo>
                  <a:pt x="268" y="72"/>
                </a:lnTo>
                <a:lnTo>
                  <a:pt x="266" y="68"/>
                </a:lnTo>
                <a:lnTo>
                  <a:pt x="264" y="64"/>
                </a:lnTo>
                <a:lnTo>
                  <a:pt x="260" y="60"/>
                </a:lnTo>
                <a:lnTo>
                  <a:pt x="256" y="60"/>
                </a:lnTo>
                <a:lnTo>
                  <a:pt x="254" y="60"/>
                </a:lnTo>
                <a:lnTo>
                  <a:pt x="254" y="60"/>
                </a:lnTo>
                <a:lnTo>
                  <a:pt x="250" y="60"/>
                </a:lnTo>
                <a:lnTo>
                  <a:pt x="246" y="64"/>
                </a:lnTo>
                <a:lnTo>
                  <a:pt x="244" y="68"/>
                </a:lnTo>
                <a:lnTo>
                  <a:pt x="244" y="72"/>
                </a:lnTo>
                <a:lnTo>
                  <a:pt x="244" y="96"/>
                </a:lnTo>
                <a:lnTo>
                  <a:pt x="268" y="96"/>
                </a:lnTo>
                <a:lnTo>
                  <a:pt x="268" y="72"/>
                </a:lnTo>
                <a:lnTo>
                  <a:pt x="268" y="72"/>
                </a:lnTo>
                <a:close/>
                <a:moveTo>
                  <a:pt x="268" y="108"/>
                </a:moveTo>
                <a:lnTo>
                  <a:pt x="244" y="108"/>
                </a:lnTo>
                <a:lnTo>
                  <a:pt x="244" y="144"/>
                </a:lnTo>
                <a:lnTo>
                  <a:pt x="268" y="144"/>
                </a:lnTo>
                <a:lnTo>
                  <a:pt x="268" y="108"/>
                </a:lnTo>
                <a:close/>
                <a:moveTo>
                  <a:pt x="254" y="192"/>
                </a:moveTo>
                <a:lnTo>
                  <a:pt x="256" y="192"/>
                </a:lnTo>
                <a:lnTo>
                  <a:pt x="256" y="192"/>
                </a:lnTo>
                <a:lnTo>
                  <a:pt x="260" y="192"/>
                </a:lnTo>
                <a:lnTo>
                  <a:pt x="264" y="188"/>
                </a:lnTo>
                <a:lnTo>
                  <a:pt x="266" y="184"/>
                </a:lnTo>
                <a:lnTo>
                  <a:pt x="268" y="180"/>
                </a:lnTo>
                <a:lnTo>
                  <a:pt x="268" y="156"/>
                </a:lnTo>
                <a:lnTo>
                  <a:pt x="244" y="156"/>
                </a:lnTo>
                <a:lnTo>
                  <a:pt x="244" y="180"/>
                </a:lnTo>
                <a:lnTo>
                  <a:pt x="244" y="180"/>
                </a:lnTo>
                <a:lnTo>
                  <a:pt x="244" y="186"/>
                </a:lnTo>
                <a:lnTo>
                  <a:pt x="246" y="188"/>
                </a:lnTo>
                <a:lnTo>
                  <a:pt x="250" y="192"/>
                </a:lnTo>
                <a:lnTo>
                  <a:pt x="254" y="192"/>
                </a:lnTo>
                <a:lnTo>
                  <a:pt x="254" y="192"/>
                </a:lnTo>
                <a:close/>
                <a:moveTo>
                  <a:pt x="332" y="216"/>
                </a:moveTo>
                <a:lnTo>
                  <a:pt x="332" y="216"/>
                </a:lnTo>
                <a:lnTo>
                  <a:pt x="332" y="210"/>
                </a:lnTo>
                <a:lnTo>
                  <a:pt x="330" y="206"/>
                </a:lnTo>
                <a:lnTo>
                  <a:pt x="328" y="204"/>
                </a:lnTo>
                <a:lnTo>
                  <a:pt x="280" y="156"/>
                </a:lnTo>
                <a:lnTo>
                  <a:pt x="280" y="194"/>
                </a:lnTo>
                <a:lnTo>
                  <a:pt x="280" y="194"/>
                </a:lnTo>
                <a:lnTo>
                  <a:pt x="280" y="196"/>
                </a:lnTo>
                <a:lnTo>
                  <a:pt x="278" y="200"/>
                </a:lnTo>
                <a:lnTo>
                  <a:pt x="276" y="204"/>
                </a:lnTo>
                <a:lnTo>
                  <a:pt x="268" y="204"/>
                </a:lnTo>
                <a:lnTo>
                  <a:pt x="64" y="204"/>
                </a:lnTo>
                <a:lnTo>
                  <a:pt x="64" y="204"/>
                </a:lnTo>
                <a:lnTo>
                  <a:pt x="60" y="202"/>
                </a:lnTo>
                <a:lnTo>
                  <a:pt x="56" y="198"/>
                </a:lnTo>
                <a:lnTo>
                  <a:pt x="54" y="192"/>
                </a:lnTo>
                <a:lnTo>
                  <a:pt x="54" y="156"/>
                </a:lnTo>
                <a:lnTo>
                  <a:pt x="4" y="204"/>
                </a:lnTo>
                <a:lnTo>
                  <a:pt x="4" y="204"/>
                </a:lnTo>
                <a:lnTo>
                  <a:pt x="2" y="204"/>
                </a:lnTo>
                <a:lnTo>
                  <a:pt x="0" y="208"/>
                </a:lnTo>
                <a:lnTo>
                  <a:pt x="0" y="214"/>
                </a:lnTo>
                <a:lnTo>
                  <a:pt x="0" y="214"/>
                </a:lnTo>
                <a:lnTo>
                  <a:pt x="2" y="224"/>
                </a:lnTo>
                <a:lnTo>
                  <a:pt x="2" y="228"/>
                </a:lnTo>
                <a:lnTo>
                  <a:pt x="4" y="228"/>
                </a:lnTo>
                <a:lnTo>
                  <a:pt x="328" y="228"/>
                </a:lnTo>
                <a:lnTo>
                  <a:pt x="328" y="228"/>
                </a:lnTo>
                <a:lnTo>
                  <a:pt x="330" y="228"/>
                </a:lnTo>
                <a:lnTo>
                  <a:pt x="330" y="226"/>
                </a:lnTo>
                <a:lnTo>
                  <a:pt x="332" y="222"/>
                </a:lnTo>
                <a:lnTo>
                  <a:pt x="332" y="216"/>
                </a:lnTo>
                <a:lnTo>
                  <a:pt x="332" y="216"/>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7" name="Freeform 320">
            <a:extLst>
              <a:ext uri="{FF2B5EF4-FFF2-40B4-BE49-F238E27FC236}">
                <a16:creationId xmlns="" xmlns:a16="http://schemas.microsoft.com/office/drawing/2014/main" id="{32F3D62A-5A1E-4090-AB45-EAC2837C4EB3}"/>
              </a:ext>
            </a:extLst>
          </p:cNvPr>
          <p:cNvSpPr>
            <a:spLocks noEditPoints="1"/>
          </p:cNvSpPr>
          <p:nvPr/>
        </p:nvSpPr>
        <p:spPr bwMode="auto">
          <a:xfrm>
            <a:off x="2268107" y="3986992"/>
            <a:ext cx="111893" cy="123612"/>
          </a:xfrm>
          <a:custGeom>
            <a:avLst/>
            <a:gdLst>
              <a:gd name="T0" fmla="*/ 10 w 222"/>
              <a:gd name="T1" fmla="*/ 206 h 218"/>
              <a:gd name="T2" fmla="*/ 10 w 222"/>
              <a:gd name="T3" fmla="*/ 18 h 218"/>
              <a:gd name="T4" fmla="*/ 30 w 222"/>
              <a:gd name="T5" fmla="*/ 14 h 218"/>
              <a:gd name="T6" fmla="*/ 26 w 222"/>
              <a:gd name="T7" fmla="*/ 8 h 218"/>
              <a:gd name="T8" fmla="*/ 4 w 222"/>
              <a:gd name="T9" fmla="*/ 12 h 218"/>
              <a:gd name="T10" fmla="*/ 0 w 222"/>
              <a:gd name="T11" fmla="*/ 206 h 218"/>
              <a:gd name="T12" fmla="*/ 14 w 222"/>
              <a:gd name="T13" fmla="*/ 218 h 218"/>
              <a:gd name="T14" fmla="*/ 134 w 222"/>
              <a:gd name="T15" fmla="*/ 214 h 218"/>
              <a:gd name="T16" fmla="*/ 130 w 222"/>
              <a:gd name="T17" fmla="*/ 208 h 218"/>
              <a:gd name="T18" fmla="*/ 178 w 222"/>
              <a:gd name="T19" fmla="*/ 18 h 218"/>
              <a:gd name="T20" fmla="*/ 182 w 222"/>
              <a:gd name="T21" fmla="*/ 110 h 218"/>
              <a:gd name="T22" fmla="*/ 188 w 222"/>
              <a:gd name="T23" fmla="*/ 108 h 218"/>
              <a:gd name="T24" fmla="*/ 184 w 222"/>
              <a:gd name="T25" fmla="*/ 10 h 218"/>
              <a:gd name="T26" fmla="*/ 164 w 222"/>
              <a:gd name="T27" fmla="*/ 8 h 218"/>
              <a:gd name="T28" fmla="*/ 162 w 222"/>
              <a:gd name="T29" fmla="*/ 14 h 218"/>
              <a:gd name="T30" fmla="*/ 168 w 222"/>
              <a:gd name="T31" fmla="*/ 72 h 218"/>
              <a:gd name="T32" fmla="*/ 26 w 222"/>
              <a:gd name="T33" fmla="*/ 68 h 218"/>
              <a:gd name="T34" fmla="*/ 24 w 222"/>
              <a:gd name="T35" fmla="*/ 74 h 218"/>
              <a:gd name="T36" fmla="*/ 168 w 222"/>
              <a:gd name="T37" fmla="*/ 74 h 218"/>
              <a:gd name="T38" fmla="*/ 132 w 222"/>
              <a:gd name="T39" fmla="*/ 118 h 218"/>
              <a:gd name="T40" fmla="*/ 26 w 222"/>
              <a:gd name="T41" fmla="*/ 114 h 218"/>
              <a:gd name="T42" fmla="*/ 22 w 222"/>
              <a:gd name="T43" fmla="*/ 122 h 218"/>
              <a:gd name="T44" fmla="*/ 130 w 222"/>
              <a:gd name="T45" fmla="*/ 122 h 218"/>
              <a:gd name="T46" fmla="*/ 26 w 222"/>
              <a:gd name="T47" fmla="*/ 162 h 218"/>
              <a:gd name="T48" fmla="*/ 24 w 222"/>
              <a:gd name="T49" fmla="*/ 168 h 218"/>
              <a:gd name="T50" fmla="*/ 112 w 222"/>
              <a:gd name="T51" fmla="*/ 168 h 218"/>
              <a:gd name="T52" fmla="*/ 110 w 222"/>
              <a:gd name="T53" fmla="*/ 162 h 218"/>
              <a:gd name="T54" fmla="*/ 146 w 222"/>
              <a:gd name="T55" fmla="*/ 24 h 218"/>
              <a:gd name="T56" fmla="*/ 158 w 222"/>
              <a:gd name="T57" fmla="*/ 12 h 218"/>
              <a:gd name="T58" fmla="*/ 154 w 222"/>
              <a:gd name="T59" fmla="*/ 4 h 218"/>
              <a:gd name="T60" fmla="*/ 44 w 222"/>
              <a:gd name="T61" fmla="*/ 0 h 218"/>
              <a:gd name="T62" fmla="*/ 32 w 222"/>
              <a:gd name="T63" fmla="*/ 12 h 218"/>
              <a:gd name="T64" fmla="*/ 36 w 222"/>
              <a:gd name="T65" fmla="*/ 20 h 218"/>
              <a:gd name="T66" fmla="*/ 46 w 222"/>
              <a:gd name="T67" fmla="*/ 8 h 218"/>
              <a:gd name="T68" fmla="*/ 148 w 222"/>
              <a:gd name="T69" fmla="*/ 12 h 218"/>
              <a:gd name="T70" fmla="*/ 46 w 222"/>
              <a:gd name="T71" fmla="*/ 16 h 218"/>
              <a:gd name="T72" fmla="*/ 42 w 222"/>
              <a:gd name="T73" fmla="*/ 12 h 218"/>
              <a:gd name="T74" fmla="*/ 172 w 222"/>
              <a:gd name="T75" fmla="*/ 116 h 218"/>
              <a:gd name="T76" fmla="*/ 142 w 222"/>
              <a:gd name="T77" fmla="*/ 124 h 218"/>
              <a:gd name="T78" fmla="*/ 122 w 222"/>
              <a:gd name="T79" fmla="*/ 156 h 218"/>
              <a:gd name="T80" fmla="*/ 124 w 222"/>
              <a:gd name="T81" fmla="*/ 186 h 218"/>
              <a:gd name="T82" fmla="*/ 152 w 222"/>
              <a:gd name="T83" fmla="*/ 214 h 218"/>
              <a:gd name="T84" fmla="*/ 182 w 222"/>
              <a:gd name="T85" fmla="*/ 216 h 218"/>
              <a:gd name="T86" fmla="*/ 212 w 222"/>
              <a:gd name="T87" fmla="*/ 194 h 218"/>
              <a:gd name="T88" fmla="*/ 222 w 222"/>
              <a:gd name="T89" fmla="*/ 166 h 218"/>
              <a:gd name="T90" fmla="*/ 206 w 222"/>
              <a:gd name="T91" fmla="*/ 132 h 218"/>
              <a:gd name="T92" fmla="*/ 172 w 222"/>
              <a:gd name="T93" fmla="*/ 116 h 218"/>
              <a:gd name="T94" fmla="*/ 162 w 222"/>
              <a:gd name="T95" fmla="*/ 210 h 218"/>
              <a:gd name="T96" fmla="*/ 134 w 222"/>
              <a:gd name="T97" fmla="*/ 192 h 218"/>
              <a:gd name="T98" fmla="*/ 126 w 222"/>
              <a:gd name="T99" fmla="*/ 166 h 218"/>
              <a:gd name="T100" fmla="*/ 140 w 222"/>
              <a:gd name="T101" fmla="*/ 134 h 218"/>
              <a:gd name="T102" fmla="*/ 172 w 222"/>
              <a:gd name="T103" fmla="*/ 122 h 218"/>
              <a:gd name="T104" fmla="*/ 196 w 222"/>
              <a:gd name="T105" fmla="*/ 128 h 218"/>
              <a:gd name="T106" fmla="*/ 216 w 222"/>
              <a:gd name="T107" fmla="*/ 156 h 218"/>
              <a:gd name="T108" fmla="*/ 212 w 222"/>
              <a:gd name="T109" fmla="*/ 184 h 218"/>
              <a:gd name="T110" fmla="*/ 188 w 222"/>
              <a:gd name="T111" fmla="*/ 208 h 218"/>
              <a:gd name="T112" fmla="*/ 194 w 222"/>
              <a:gd name="T113" fmla="*/ 148 h 218"/>
              <a:gd name="T114" fmla="*/ 146 w 222"/>
              <a:gd name="T115" fmla="*/ 158 h 218"/>
              <a:gd name="T116" fmla="*/ 142 w 222"/>
              <a:gd name="T117" fmla="*/ 166 h 218"/>
              <a:gd name="T118" fmla="*/ 200 w 222"/>
              <a:gd name="T119" fmla="*/ 150 h 218"/>
              <a:gd name="T120" fmla="*/ 194 w 222"/>
              <a:gd name="T121" fmla="*/ 1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 h="218">
                <a:moveTo>
                  <a:pt x="130" y="208"/>
                </a:moveTo>
                <a:lnTo>
                  <a:pt x="14" y="208"/>
                </a:lnTo>
                <a:lnTo>
                  <a:pt x="14" y="208"/>
                </a:lnTo>
                <a:lnTo>
                  <a:pt x="10" y="206"/>
                </a:lnTo>
                <a:lnTo>
                  <a:pt x="8" y="204"/>
                </a:lnTo>
                <a:lnTo>
                  <a:pt x="8" y="20"/>
                </a:lnTo>
                <a:lnTo>
                  <a:pt x="8" y="20"/>
                </a:lnTo>
                <a:lnTo>
                  <a:pt x="10" y="18"/>
                </a:lnTo>
                <a:lnTo>
                  <a:pt x="14" y="16"/>
                </a:lnTo>
                <a:lnTo>
                  <a:pt x="26" y="16"/>
                </a:lnTo>
                <a:lnTo>
                  <a:pt x="26" y="16"/>
                </a:lnTo>
                <a:lnTo>
                  <a:pt x="30" y="14"/>
                </a:lnTo>
                <a:lnTo>
                  <a:pt x="30" y="12"/>
                </a:lnTo>
                <a:lnTo>
                  <a:pt x="30" y="12"/>
                </a:lnTo>
                <a:lnTo>
                  <a:pt x="30" y="10"/>
                </a:lnTo>
                <a:lnTo>
                  <a:pt x="26" y="8"/>
                </a:lnTo>
                <a:lnTo>
                  <a:pt x="14" y="8"/>
                </a:lnTo>
                <a:lnTo>
                  <a:pt x="14" y="8"/>
                </a:lnTo>
                <a:lnTo>
                  <a:pt x="8" y="8"/>
                </a:lnTo>
                <a:lnTo>
                  <a:pt x="4" y="12"/>
                </a:lnTo>
                <a:lnTo>
                  <a:pt x="0" y="16"/>
                </a:lnTo>
                <a:lnTo>
                  <a:pt x="0" y="20"/>
                </a:lnTo>
                <a:lnTo>
                  <a:pt x="0" y="206"/>
                </a:lnTo>
                <a:lnTo>
                  <a:pt x="0" y="206"/>
                </a:lnTo>
                <a:lnTo>
                  <a:pt x="0" y="210"/>
                </a:lnTo>
                <a:lnTo>
                  <a:pt x="4" y="214"/>
                </a:lnTo>
                <a:lnTo>
                  <a:pt x="8" y="216"/>
                </a:lnTo>
                <a:lnTo>
                  <a:pt x="14" y="218"/>
                </a:lnTo>
                <a:lnTo>
                  <a:pt x="130" y="218"/>
                </a:lnTo>
                <a:lnTo>
                  <a:pt x="130" y="218"/>
                </a:lnTo>
                <a:lnTo>
                  <a:pt x="134" y="216"/>
                </a:lnTo>
                <a:lnTo>
                  <a:pt x="134" y="214"/>
                </a:lnTo>
                <a:lnTo>
                  <a:pt x="134" y="214"/>
                </a:lnTo>
                <a:lnTo>
                  <a:pt x="134" y="210"/>
                </a:lnTo>
                <a:lnTo>
                  <a:pt x="130" y="208"/>
                </a:lnTo>
                <a:lnTo>
                  <a:pt x="130" y="208"/>
                </a:lnTo>
                <a:close/>
                <a:moveTo>
                  <a:pt x="164" y="16"/>
                </a:moveTo>
                <a:lnTo>
                  <a:pt x="174" y="16"/>
                </a:lnTo>
                <a:lnTo>
                  <a:pt x="174" y="16"/>
                </a:lnTo>
                <a:lnTo>
                  <a:pt x="178" y="18"/>
                </a:lnTo>
                <a:lnTo>
                  <a:pt x="180" y="20"/>
                </a:lnTo>
                <a:lnTo>
                  <a:pt x="180" y="108"/>
                </a:lnTo>
                <a:lnTo>
                  <a:pt x="180" y="108"/>
                </a:lnTo>
                <a:lnTo>
                  <a:pt x="182" y="110"/>
                </a:lnTo>
                <a:lnTo>
                  <a:pt x="184" y="112"/>
                </a:lnTo>
                <a:lnTo>
                  <a:pt x="184" y="112"/>
                </a:lnTo>
                <a:lnTo>
                  <a:pt x="188" y="110"/>
                </a:lnTo>
                <a:lnTo>
                  <a:pt x="188" y="108"/>
                </a:lnTo>
                <a:lnTo>
                  <a:pt x="188" y="20"/>
                </a:lnTo>
                <a:lnTo>
                  <a:pt x="188" y="20"/>
                </a:lnTo>
                <a:lnTo>
                  <a:pt x="188" y="14"/>
                </a:lnTo>
                <a:lnTo>
                  <a:pt x="184" y="10"/>
                </a:lnTo>
                <a:lnTo>
                  <a:pt x="180" y="8"/>
                </a:lnTo>
                <a:lnTo>
                  <a:pt x="174" y="8"/>
                </a:lnTo>
                <a:lnTo>
                  <a:pt x="164" y="8"/>
                </a:lnTo>
                <a:lnTo>
                  <a:pt x="164" y="8"/>
                </a:lnTo>
                <a:lnTo>
                  <a:pt x="162" y="8"/>
                </a:lnTo>
                <a:lnTo>
                  <a:pt x="160" y="12"/>
                </a:lnTo>
                <a:lnTo>
                  <a:pt x="160" y="12"/>
                </a:lnTo>
                <a:lnTo>
                  <a:pt x="162" y="14"/>
                </a:lnTo>
                <a:lnTo>
                  <a:pt x="164" y="16"/>
                </a:lnTo>
                <a:lnTo>
                  <a:pt x="164" y="16"/>
                </a:lnTo>
                <a:close/>
                <a:moveTo>
                  <a:pt x="168" y="72"/>
                </a:moveTo>
                <a:lnTo>
                  <a:pt x="168" y="72"/>
                </a:lnTo>
                <a:lnTo>
                  <a:pt x="168" y="68"/>
                </a:lnTo>
                <a:lnTo>
                  <a:pt x="164" y="68"/>
                </a:lnTo>
                <a:lnTo>
                  <a:pt x="26" y="68"/>
                </a:lnTo>
                <a:lnTo>
                  <a:pt x="26" y="68"/>
                </a:lnTo>
                <a:lnTo>
                  <a:pt x="24" y="68"/>
                </a:lnTo>
                <a:lnTo>
                  <a:pt x="22" y="72"/>
                </a:lnTo>
                <a:lnTo>
                  <a:pt x="22" y="72"/>
                </a:lnTo>
                <a:lnTo>
                  <a:pt x="24" y="74"/>
                </a:lnTo>
                <a:lnTo>
                  <a:pt x="26" y="76"/>
                </a:lnTo>
                <a:lnTo>
                  <a:pt x="164" y="76"/>
                </a:lnTo>
                <a:lnTo>
                  <a:pt x="164" y="76"/>
                </a:lnTo>
                <a:lnTo>
                  <a:pt x="168" y="74"/>
                </a:lnTo>
                <a:lnTo>
                  <a:pt x="168" y="72"/>
                </a:lnTo>
                <a:lnTo>
                  <a:pt x="168" y="72"/>
                </a:lnTo>
                <a:close/>
                <a:moveTo>
                  <a:pt x="132" y="118"/>
                </a:moveTo>
                <a:lnTo>
                  <a:pt x="132" y="118"/>
                </a:lnTo>
                <a:lnTo>
                  <a:pt x="130" y="116"/>
                </a:lnTo>
                <a:lnTo>
                  <a:pt x="128" y="114"/>
                </a:lnTo>
                <a:lnTo>
                  <a:pt x="26" y="114"/>
                </a:lnTo>
                <a:lnTo>
                  <a:pt x="26" y="114"/>
                </a:lnTo>
                <a:lnTo>
                  <a:pt x="22" y="116"/>
                </a:lnTo>
                <a:lnTo>
                  <a:pt x="22" y="118"/>
                </a:lnTo>
                <a:lnTo>
                  <a:pt x="22" y="118"/>
                </a:lnTo>
                <a:lnTo>
                  <a:pt x="22" y="122"/>
                </a:lnTo>
                <a:lnTo>
                  <a:pt x="26" y="122"/>
                </a:lnTo>
                <a:lnTo>
                  <a:pt x="128" y="122"/>
                </a:lnTo>
                <a:lnTo>
                  <a:pt x="128" y="122"/>
                </a:lnTo>
                <a:lnTo>
                  <a:pt x="130" y="122"/>
                </a:lnTo>
                <a:lnTo>
                  <a:pt x="132" y="118"/>
                </a:lnTo>
                <a:lnTo>
                  <a:pt x="132" y="118"/>
                </a:lnTo>
                <a:close/>
                <a:moveTo>
                  <a:pt x="26" y="162"/>
                </a:moveTo>
                <a:lnTo>
                  <a:pt x="26" y="162"/>
                </a:lnTo>
                <a:lnTo>
                  <a:pt x="24" y="162"/>
                </a:lnTo>
                <a:lnTo>
                  <a:pt x="22" y="166"/>
                </a:lnTo>
                <a:lnTo>
                  <a:pt x="22" y="166"/>
                </a:lnTo>
                <a:lnTo>
                  <a:pt x="24" y="168"/>
                </a:lnTo>
                <a:lnTo>
                  <a:pt x="26" y="170"/>
                </a:lnTo>
                <a:lnTo>
                  <a:pt x="110" y="170"/>
                </a:lnTo>
                <a:lnTo>
                  <a:pt x="110" y="170"/>
                </a:lnTo>
                <a:lnTo>
                  <a:pt x="112" y="168"/>
                </a:lnTo>
                <a:lnTo>
                  <a:pt x="114" y="166"/>
                </a:lnTo>
                <a:lnTo>
                  <a:pt x="114" y="166"/>
                </a:lnTo>
                <a:lnTo>
                  <a:pt x="112" y="162"/>
                </a:lnTo>
                <a:lnTo>
                  <a:pt x="110" y="162"/>
                </a:lnTo>
                <a:lnTo>
                  <a:pt x="26" y="162"/>
                </a:lnTo>
                <a:close/>
                <a:moveTo>
                  <a:pt x="44" y="24"/>
                </a:moveTo>
                <a:lnTo>
                  <a:pt x="146" y="24"/>
                </a:lnTo>
                <a:lnTo>
                  <a:pt x="146" y="24"/>
                </a:lnTo>
                <a:lnTo>
                  <a:pt x="150" y="24"/>
                </a:lnTo>
                <a:lnTo>
                  <a:pt x="154" y="20"/>
                </a:lnTo>
                <a:lnTo>
                  <a:pt x="156" y="18"/>
                </a:lnTo>
                <a:lnTo>
                  <a:pt x="158" y="12"/>
                </a:lnTo>
                <a:lnTo>
                  <a:pt x="158" y="12"/>
                </a:lnTo>
                <a:lnTo>
                  <a:pt x="158" y="12"/>
                </a:lnTo>
                <a:lnTo>
                  <a:pt x="156" y="6"/>
                </a:lnTo>
                <a:lnTo>
                  <a:pt x="154" y="4"/>
                </a:lnTo>
                <a:lnTo>
                  <a:pt x="150" y="0"/>
                </a:lnTo>
                <a:lnTo>
                  <a:pt x="146" y="0"/>
                </a:lnTo>
                <a:lnTo>
                  <a:pt x="44" y="0"/>
                </a:lnTo>
                <a:lnTo>
                  <a:pt x="44" y="0"/>
                </a:lnTo>
                <a:lnTo>
                  <a:pt x="40" y="0"/>
                </a:lnTo>
                <a:lnTo>
                  <a:pt x="36" y="4"/>
                </a:lnTo>
                <a:lnTo>
                  <a:pt x="34" y="6"/>
                </a:lnTo>
                <a:lnTo>
                  <a:pt x="32" y="12"/>
                </a:lnTo>
                <a:lnTo>
                  <a:pt x="32" y="12"/>
                </a:lnTo>
                <a:lnTo>
                  <a:pt x="32" y="12"/>
                </a:lnTo>
                <a:lnTo>
                  <a:pt x="34" y="16"/>
                </a:lnTo>
                <a:lnTo>
                  <a:pt x="36" y="20"/>
                </a:lnTo>
                <a:lnTo>
                  <a:pt x="40" y="24"/>
                </a:lnTo>
                <a:lnTo>
                  <a:pt x="44" y="24"/>
                </a:lnTo>
                <a:lnTo>
                  <a:pt x="44" y="24"/>
                </a:lnTo>
                <a:close/>
                <a:moveTo>
                  <a:pt x="46" y="8"/>
                </a:moveTo>
                <a:lnTo>
                  <a:pt x="144" y="8"/>
                </a:lnTo>
                <a:lnTo>
                  <a:pt x="144" y="8"/>
                </a:lnTo>
                <a:lnTo>
                  <a:pt x="148" y="10"/>
                </a:lnTo>
                <a:lnTo>
                  <a:pt x="148" y="12"/>
                </a:lnTo>
                <a:lnTo>
                  <a:pt x="148" y="12"/>
                </a:lnTo>
                <a:lnTo>
                  <a:pt x="148" y="14"/>
                </a:lnTo>
                <a:lnTo>
                  <a:pt x="144" y="16"/>
                </a:lnTo>
                <a:lnTo>
                  <a:pt x="46" y="16"/>
                </a:lnTo>
                <a:lnTo>
                  <a:pt x="46" y="16"/>
                </a:lnTo>
                <a:lnTo>
                  <a:pt x="44" y="14"/>
                </a:lnTo>
                <a:lnTo>
                  <a:pt x="42" y="12"/>
                </a:lnTo>
                <a:lnTo>
                  <a:pt x="42" y="12"/>
                </a:lnTo>
                <a:lnTo>
                  <a:pt x="44" y="8"/>
                </a:lnTo>
                <a:lnTo>
                  <a:pt x="46" y="8"/>
                </a:lnTo>
                <a:lnTo>
                  <a:pt x="46" y="8"/>
                </a:lnTo>
                <a:close/>
                <a:moveTo>
                  <a:pt x="172" y="116"/>
                </a:moveTo>
                <a:lnTo>
                  <a:pt x="172" y="116"/>
                </a:lnTo>
                <a:lnTo>
                  <a:pt x="160" y="118"/>
                </a:lnTo>
                <a:lnTo>
                  <a:pt x="152" y="120"/>
                </a:lnTo>
                <a:lnTo>
                  <a:pt x="142" y="124"/>
                </a:lnTo>
                <a:lnTo>
                  <a:pt x="136" y="132"/>
                </a:lnTo>
                <a:lnTo>
                  <a:pt x="130" y="138"/>
                </a:lnTo>
                <a:lnTo>
                  <a:pt x="124" y="148"/>
                </a:lnTo>
                <a:lnTo>
                  <a:pt x="122" y="156"/>
                </a:lnTo>
                <a:lnTo>
                  <a:pt x="120" y="166"/>
                </a:lnTo>
                <a:lnTo>
                  <a:pt x="120" y="166"/>
                </a:lnTo>
                <a:lnTo>
                  <a:pt x="122" y="176"/>
                </a:lnTo>
                <a:lnTo>
                  <a:pt x="124" y="186"/>
                </a:lnTo>
                <a:lnTo>
                  <a:pt x="130" y="194"/>
                </a:lnTo>
                <a:lnTo>
                  <a:pt x="136" y="202"/>
                </a:lnTo>
                <a:lnTo>
                  <a:pt x="142" y="208"/>
                </a:lnTo>
                <a:lnTo>
                  <a:pt x="152" y="214"/>
                </a:lnTo>
                <a:lnTo>
                  <a:pt x="160" y="216"/>
                </a:lnTo>
                <a:lnTo>
                  <a:pt x="172" y="218"/>
                </a:lnTo>
                <a:lnTo>
                  <a:pt x="172" y="218"/>
                </a:lnTo>
                <a:lnTo>
                  <a:pt x="182" y="216"/>
                </a:lnTo>
                <a:lnTo>
                  <a:pt x="190" y="214"/>
                </a:lnTo>
                <a:lnTo>
                  <a:pt x="200" y="208"/>
                </a:lnTo>
                <a:lnTo>
                  <a:pt x="206" y="202"/>
                </a:lnTo>
                <a:lnTo>
                  <a:pt x="212" y="194"/>
                </a:lnTo>
                <a:lnTo>
                  <a:pt x="218" y="186"/>
                </a:lnTo>
                <a:lnTo>
                  <a:pt x="220" y="176"/>
                </a:lnTo>
                <a:lnTo>
                  <a:pt x="222" y="166"/>
                </a:lnTo>
                <a:lnTo>
                  <a:pt x="222" y="166"/>
                </a:lnTo>
                <a:lnTo>
                  <a:pt x="220" y="156"/>
                </a:lnTo>
                <a:lnTo>
                  <a:pt x="218" y="148"/>
                </a:lnTo>
                <a:lnTo>
                  <a:pt x="212" y="138"/>
                </a:lnTo>
                <a:lnTo>
                  <a:pt x="206" y="132"/>
                </a:lnTo>
                <a:lnTo>
                  <a:pt x="200" y="124"/>
                </a:lnTo>
                <a:lnTo>
                  <a:pt x="190" y="120"/>
                </a:lnTo>
                <a:lnTo>
                  <a:pt x="182" y="118"/>
                </a:lnTo>
                <a:lnTo>
                  <a:pt x="172" y="116"/>
                </a:lnTo>
                <a:lnTo>
                  <a:pt x="172" y="116"/>
                </a:lnTo>
                <a:close/>
                <a:moveTo>
                  <a:pt x="172" y="210"/>
                </a:moveTo>
                <a:lnTo>
                  <a:pt x="172" y="210"/>
                </a:lnTo>
                <a:lnTo>
                  <a:pt x="162" y="210"/>
                </a:lnTo>
                <a:lnTo>
                  <a:pt x="154" y="208"/>
                </a:lnTo>
                <a:lnTo>
                  <a:pt x="146" y="204"/>
                </a:lnTo>
                <a:lnTo>
                  <a:pt x="140" y="198"/>
                </a:lnTo>
                <a:lnTo>
                  <a:pt x="134" y="192"/>
                </a:lnTo>
                <a:lnTo>
                  <a:pt x="130" y="184"/>
                </a:lnTo>
                <a:lnTo>
                  <a:pt x="128" y="176"/>
                </a:lnTo>
                <a:lnTo>
                  <a:pt x="126" y="166"/>
                </a:lnTo>
                <a:lnTo>
                  <a:pt x="126" y="166"/>
                </a:lnTo>
                <a:lnTo>
                  <a:pt x="128" y="156"/>
                </a:lnTo>
                <a:lnTo>
                  <a:pt x="130" y="148"/>
                </a:lnTo>
                <a:lnTo>
                  <a:pt x="134" y="140"/>
                </a:lnTo>
                <a:lnTo>
                  <a:pt x="140" y="134"/>
                </a:lnTo>
                <a:lnTo>
                  <a:pt x="146" y="128"/>
                </a:lnTo>
                <a:lnTo>
                  <a:pt x="154" y="124"/>
                </a:lnTo>
                <a:lnTo>
                  <a:pt x="162" y="122"/>
                </a:lnTo>
                <a:lnTo>
                  <a:pt x="172" y="122"/>
                </a:lnTo>
                <a:lnTo>
                  <a:pt x="172" y="122"/>
                </a:lnTo>
                <a:lnTo>
                  <a:pt x="180" y="122"/>
                </a:lnTo>
                <a:lnTo>
                  <a:pt x="188" y="124"/>
                </a:lnTo>
                <a:lnTo>
                  <a:pt x="196" y="128"/>
                </a:lnTo>
                <a:lnTo>
                  <a:pt x="202" y="134"/>
                </a:lnTo>
                <a:lnTo>
                  <a:pt x="208" y="140"/>
                </a:lnTo>
                <a:lnTo>
                  <a:pt x="212" y="148"/>
                </a:lnTo>
                <a:lnTo>
                  <a:pt x="216" y="156"/>
                </a:lnTo>
                <a:lnTo>
                  <a:pt x="216" y="166"/>
                </a:lnTo>
                <a:lnTo>
                  <a:pt x="216" y="166"/>
                </a:lnTo>
                <a:lnTo>
                  <a:pt x="216" y="176"/>
                </a:lnTo>
                <a:lnTo>
                  <a:pt x="212" y="184"/>
                </a:lnTo>
                <a:lnTo>
                  <a:pt x="208" y="192"/>
                </a:lnTo>
                <a:lnTo>
                  <a:pt x="202" y="198"/>
                </a:lnTo>
                <a:lnTo>
                  <a:pt x="196" y="204"/>
                </a:lnTo>
                <a:lnTo>
                  <a:pt x="188" y="208"/>
                </a:lnTo>
                <a:lnTo>
                  <a:pt x="180" y="210"/>
                </a:lnTo>
                <a:lnTo>
                  <a:pt x="172" y="210"/>
                </a:lnTo>
                <a:lnTo>
                  <a:pt x="172" y="210"/>
                </a:lnTo>
                <a:close/>
                <a:moveTo>
                  <a:pt x="194" y="148"/>
                </a:moveTo>
                <a:lnTo>
                  <a:pt x="166" y="176"/>
                </a:lnTo>
                <a:lnTo>
                  <a:pt x="148" y="160"/>
                </a:lnTo>
                <a:lnTo>
                  <a:pt x="148" y="160"/>
                </a:lnTo>
                <a:lnTo>
                  <a:pt x="146" y="158"/>
                </a:lnTo>
                <a:lnTo>
                  <a:pt x="142" y="160"/>
                </a:lnTo>
                <a:lnTo>
                  <a:pt x="142" y="160"/>
                </a:lnTo>
                <a:lnTo>
                  <a:pt x="142" y="162"/>
                </a:lnTo>
                <a:lnTo>
                  <a:pt x="142" y="166"/>
                </a:lnTo>
                <a:lnTo>
                  <a:pt x="166" y="188"/>
                </a:lnTo>
                <a:lnTo>
                  <a:pt x="200" y="154"/>
                </a:lnTo>
                <a:lnTo>
                  <a:pt x="200" y="154"/>
                </a:lnTo>
                <a:lnTo>
                  <a:pt x="200" y="150"/>
                </a:lnTo>
                <a:lnTo>
                  <a:pt x="200" y="148"/>
                </a:lnTo>
                <a:lnTo>
                  <a:pt x="200" y="148"/>
                </a:lnTo>
                <a:lnTo>
                  <a:pt x="196" y="148"/>
                </a:lnTo>
                <a:lnTo>
                  <a:pt x="194" y="148"/>
                </a:lnTo>
                <a:lnTo>
                  <a:pt x="194" y="148"/>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8" name="Freeform 321">
            <a:extLst>
              <a:ext uri="{FF2B5EF4-FFF2-40B4-BE49-F238E27FC236}">
                <a16:creationId xmlns="" xmlns:a16="http://schemas.microsoft.com/office/drawing/2014/main" id="{4E7BA5E0-E1CB-48A8-8DA1-5446AACEAF1B}"/>
              </a:ext>
            </a:extLst>
          </p:cNvPr>
          <p:cNvSpPr>
            <a:spLocks/>
          </p:cNvSpPr>
          <p:nvPr/>
        </p:nvSpPr>
        <p:spPr bwMode="auto">
          <a:xfrm>
            <a:off x="1931419" y="3998333"/>
            <a:ext cx="139111" cy="99797"/>
          </a:xfrm>
          <a:custGeom>
            <a:avLst/>
            <a:gdLst>
              <a:gd name="T0" fmla="*/ 242 w 276"/>
              <a:gd name="T1" fmla="*/ 168 h 176"/>
              <a:gd name="T2" fmla="*/ 36 w 276"/>
              <a:gd name="T3" fmla="*/ 168 h 176"/>
              <a:gd name="T4" fmla="*/ 16 w 276"/>
              <a:gd name="T5" fmla="*/ 160 h 176"/>
              <a:gd name="T6" fmla="*/ 10 w 276"/>
              <a:gd name="T7" fmla="*/ 150 h 176"/>
              <a:gd name="T8" fmla="*/ 8 w 276"/>
              <a:gd name="T9" fmla="*/ 36 h 176"/>
              <a:gd name="T10" fmla="*/ 10 w 276"/>
              <a:gd name="T11" fmla="*/ 26 h 176"/>
              <a:gd name="T12" fmla="*/ 16 w 276"/>
              <a:gd name="T13" fmla="*/ 16 h 176"/>
              <a:gd name="T14" fmla="*/ 36 w 276"/>
              <a:gd name="T15" fmla="*/ 8 h 176"/>
              <a:gd name="T16" fmla="*/ 242 w 276"/>
              <a:gd name="T17" fmla="*/ 8 h 176"/>
              <a:gd name="T18" fmla="*/ 260 w 276"/>
              <a:gd name="T19" fmla="*/ 16 h 176"/>
              <a:gd name="T20" fmla="*/ 266 w 276"/>
              <a:gd name="T21" fmla="*/ 26 h 176"/>
              <a:gd name="T22" fmla="*/ 268 w 276"/>
              <a:gd name="T23" fmla="*/ 140 h 176"/>
              <a:gd name="T24" fmla="*/ 266 w 276"/>
              <a:gd name="T25" fmla="*/ 150 h 176"/>
              <a:gd name="T26" fmla="*/ 260 w 276"/>
              <a:gd name="T27" fmla="*/ 160 h 176"/>
              <a:gd name="T28" fmla="*/ 242 w 276"/>
              <a:gd name="T29" fmla="*/ 168 h 176"/>
              <a:gd name="T30" fmla="*/ 242 w 276"/>
              <a:gd name="T31" fmla="*/ 176 h 176"/>
              <a:gd name="T32" fmla="*/ 248 w 276"/>
              <a:gd name="T33" fmla="*/ 174 h 176"/>
              <a:gd name="T34" fmla="*/ 262 w 276"/>
              <a:gd name="T35" fmla="*/ 170 h 176"/>
              <a:gd name="T36" fmla="*/ 270 w 276"/>
              <a:gd name="T37" fmla="*/ 160 h 176"/>
              <a:gd name="T38" fmla="*/ 276 w 276"/>
              <a:gd name="T39" fmla="*/ 148 h 176"/>
              <a:gd name="T40" fmla="*/ 276 w 276"/>
              <a:gd name="T41" fmla="*/ 36 h 176"/>
              <a:gd name="T42" fmla="*/ 276 w 276"/>
              <a:gd name="T43" fmla="*/ 30 h 176"/>
              <a:gd name="T44" fmla="*/ 270 w 276"/>
              <a:gd name="T45" fmla="*/ 16 h 176"/>
              <a:gd name="T46" fmla="*/ 262 w 276"/>
              <a:gd name="T47" fmla="*/ 6 h 176"/>
              <a:gd name="T48" fmla="*/ 248 w 276"/>
              <a:gd name="T49" fmla="*/ 2 h 176"/>
              <a:gd name="T50" fmla="*/ 36 w 276"/>
              <a:gd name="T51" fmla="*/ 0 h 176"/>
              <a:gd name="T52" fmla="*/ 30 w 276"/>
              <a:gd name="T53" fmla="*/ 2 h 176"/>
              <a:gd name="T54" fmla="*/ 16 w 276"/>
              <a:gd name="T55" fmla="*/ 6 h 176"/>
              <a:gd name="T56" fmla="*/ 6 w 276"/>
              <a:gd name="T57" fmla="*/ 16 h 176"/>
              <a:gd name="T58" fmla="*/ 2 w 276"/>
              <a:gd name="T59" fmla="*/ 30 h 176"/>
              <a:gd name="T60" fmla="*/ 0 w 276"/>
              <a:gd name="T61" fmla="*/ 140 h 176"/>
              <a:gd name="T62" fmla="*/ 2 w 276"/>
              <a:gd name="T63" fmla="*/ 148 h 176"/>
              <a:gd name="T64" fmla="*/ 6 w 276"/>
              <a:gd name="T65" fmla="*/ 160 h 176"/>
              <a:gd name="T66" fmla="*/ 16 w 276"/>
              <a:gd name="T67" fmla="*/ 170 h 176"/>
              <a:gd name="T68" fmla="*/ 30 w 276"/>
              <a:gd name="T69" fmla="*/ 174 h 176"/>
              <a:gd name="T70" fmla="*/ 242 w 276"/>
              <a:gd name="T71"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176">
                <a:moveTo>
                  <a:pt x="242" y="172"/>
                </a:moveTo>
                <a:lnTo>
                  <a:pt x="242" y="168"/>
                </a:lnTo>
                <a:lnTo>
                  <a:pt x="36" y="168"/>
                </a:lnTo>
                <a:lnTo>
                  <a:pt x="36" y="168"/>
                </a:lnTo>
                <a:lnTo>
                  <a:pt x="26" y="166"/>
                </a:lnTo>
                <a:lnTo>
                  <a:pt x="16" y="160"/>
                </a:lnTo>
                <a:lnTo>
                  <a:pt x="16" y="160"/>
                </a:lnTo>
                <a:lnTo>
                  <a:pt x="10" y="150"/>
                </a:lnTo>
                <a:lnTo>
                  <a:pt x="8" y="140"/>
                </a:lnTo>
                <a:lnTo>
                  <a:pt x="8" y="36"/>
                </a:lnTo>
                <a:lnTo>
                  <a:pt x="8" y="36"/>
                </a:lnTo>
                <a:lnTo>
                  <a:pt x="10" y="26"/>
                </a:lnTo>
                <a:lnTo>
                  <a:pt x="16" y="16"/>
                </a:lnTo>
                <a:lnTo>
                  <a:pt x="16" y="16"/>
                </a:lnTo>
                <a:lnTo>
                  <a:pt x="26" y="10"/>
                </a:lnTo>
                <a:lnTo>
                  <a:pt x="36" y="8"/>
                </a:lnTo>
                <a:lnTo>
                  <a:pt x="242" y="8"/>
                </a:lnTo>
                <a:lnTo>
                  <a:pt x="242" y="8"/>
                </a:lnTo>
                <a:lnTo>
                  <a:pt x="252" y="10"/>
                </a:lnTo>
                <a:lnTo>
                  <a:pt x="260" y="16"/>
                </a:lnTo>
                <a:lnTo>
                  <a:pt x="260" y="16"/>
                </a:lnTo>
                <a:lnTo>
                  <a:pt x="266" y="26"/>
                </a:lnTo>
                <a:lnTo>
                  <a:pt x="268" y="36"/>
                </a:lnTo>
                <a:lnTo>
                  <a:pt x="268" y="140"/>
                </a:lnTo>
                <a:lnTo>
                  <a:pt x="268" y="140"/>
                </a:lnTo>
                <a:lnTo>
                  <a:pt x="266" y="150"/>
                </a:lnTo>
                <a:lnTo>
                  <a:pt x="260" y="160"/>
                </a:lnTo>
                <a:lnTo>
                  <a:pt x="260" y="160"/>
                </a:lnTo>
                <a:lnTo>
                  <a:pt x="252" y="166"/>
                </a:lnTo>
                <a:lnTo>
                  <a:pt x="242" y="168"/>
                </a:lnTo>
                <a:lnTo>
                  <a:pt x="242" y="172"/>
                </a:lnTo>
                <a:lnTo>
                  <a:pt x="242" y="176"/>
                </a:lnTo>
                <a:lnTo>
                  <a:pt x="242" y="176"/>
                </a:lnTo>
                <a:lnTo>
                  <a:pt x="248" y="174"/>
                </a:lnTo>
                <a:lnTo>
                  <a:pt x="254" y="172"/>
                </a:lnTo>
                <a:lnTo>
                  <a:pt x="262" y="170"/>
                </a:lnTo>
                <a:lnTo>
                  <a:pt x="266" y="166"/>
                </a:lnTo>
                <a:lnTo>
                  <a:pt x="270" y="160"/>
                </a:lnTo>
                <a:lnTo>
                  <a:pt x="274" y="154"/>
                </a:lnTo>
                <a:lnTo>
                  <a:pt x="276" y="148"/>
                </a:lnTo>
                <a:lnTo>
                  <a:pt x="276" y="140"/>
                </a:lnTo>
                <a:lnTo>
                  <a:pt x="276" y="36"/>
                </a:lnTo>
                <a:lnTo>
                  <a:pt x="276" y="36"/>
                </a:lnTo>
                <a:lnTo>
                  <a:pt x="276" y="30"/>
                </a:lnTo>
                <a:lnTo>
                  <a:pt x="274" y="22"/>
                </a:lnTo>
                <a:lnTo>
                  <a:pt x="270" y="16"/>
                </a:lnTo>
                <a:lnTo>
                  <a:pt x="266" y="12"/>
                </a:lnTo>
                <a:lnTo>
                  <a:pt x="262" y="6"/>
                </a:lnTo>
                <a:lnTo>
                  <a:pt x="254" y="4"/>
                </a:lnTo>
                <a:lnTo>
                  <a:pt x="248" y="2"/>
                </a:lnTo>
                <a:lnTo>
                  <a:pt x="242" y="0"/>
                </a:lnTo>
                <a:lnTo>
                  <a:pt x="36" y="0"/>
                </a:lnTo>
                <a:lnTo>
                  <a:pt x="36" y="0"/>
                </a:lnTo>
                <a:lnTo>
                  <a:pt x="30" y="2"/>
                </a:lnTo>
                <a:lnTo>
                  <a:pt x="22" y="4"/>
                </a:lnTo>
                <a:lnTo>
                  <a:pt x="16" y="6"/>
                </a:lnTo>
                <a:lnTo>
                  <a:pt x="12" y="12"/>
                </a:lnTo>
                <a:lnTo>
                  <a:pt x="6" y="16"/>
                </a:lnTo>
                <a:lnTo>
                  <a:pt x="4" y="22"/>
                </a:lnTo>
                <a:lnTo>
                  <a:pt x="2" y="30"/>
                </a:lnTo>
                <a:lnTo>
                  <a:pt x="0" y="36"/>
                </a:lnTo>
                <a:lnTo>
                  <a:pt x="0" y="140"/>
                </a:lnTo>
                <a:lnTo>
                  <a:pt x="0" y="140"/>
                </a:lnTo>
                <a:lnTo>
                  <a:pt x="2" y="148"/>
                </a:lnTo>
                <a:lnTo>
                  <a:pt x="4" y="154"/>
                </a:lnTo>
                <a:lnTo>
                  <a:pt x="6" y="160"/>
                </a:lnTo>
                <a:lnTo>
                  <a:pt x="12" y="166"/>
                </a:lnTo>
                <a:lnTo>
                  <a:pt x="16" y="170"/>
                </a:lnTo>
                <a:lnTo>
                  <a:pt x="22" y="172"/>
                </a:lnTo>
                <a:lnTo>
                  <a:pt x="30" y="174"/>
                </a:lnTo>
                <a:lnTo>
                  <a:pt x="36" y="176"/>
                </a:lnTo>
                <a:lnTo>
                  <a:pt x="242" y="176"/>
                </a:lnTo>
                <a:lnTo>
                  <a:pt x="242" y="17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09" name="Freeform 322">
            <a:extLst>
              <a:ext uri="{FF2B5EF4-FFF2-40B4-BE49-F238E27FC236}">
                <a16:creationId xmlns="" xmlns:a16="http://schemas.microsoft.com/office/drawing/2014/main" id="{AEAE1D73-6AD4-4058-AF35-EBB971C1E7AA}"/>
              </a:ext>
            </a:extLst>
          </p:cNvPr>
          <p:cNvSpPr>
            <a:spLocks/>
          </p:cNvSpPr>
          <p:nvPr/>
        </p:nvSpPr>
        <p:spPr bwMode="auto">
          <a:xfrm>
            <a:off x="1956620" y="4011941"/>
            <a:ext cx="139111" cy="99797"/>
          </a:xfrm>
          <a:custGeom>
            <a:avLst/>
            <a:gdLst>
              <a:gd name="T0" fmla="*/ 240 w 276"/>
              <a:gd name="T1" fmla="*/ 168 h 176"/>
              <a:gd name="T2" fmla="*/ 34 w 276"/>
              <a:gd name="T3" fmla="*/ 168 h 176"/>
              <a:gd name="T4" fmla="*/ 16 w 276"/>
              <a:gd name="T5" fmla="*/ 160 h 176"/>
              <a:gd name="T6" fmla="*/ 10 w 276"/>
              <a:gd name="T7" fmla="*/ 150 h 176"/>
              <a:gd name="T8" fmla="*/ 8 w 276"/>
              <a:gd name="T9" fmla="*/ 36 h 176"/>
              <a:gd name="T10" fmla="*/ 10 w 276"/>
              <a:gd name="T11" fmla="*/ 26 h 176"/>
              <a:gd name="T12" fmla="*/ 16 w 276"/>
              <a:gd name="T13" fmla="*/ 16 h 176"/>
              <a:gd name="T14" fmla="*/ 34 w 276"/>
              <a:gd name="T15" fmla="*/ 8 h 176"/>
              <a:gd name="T16" fmla="*/ 240 w 276"/>
              <a:gd name="T17" fmla="*/ 8 h 176"/>
              <a:gd name="T18" fmla="*/ 260 w 276"/>
              <a:gd name="T19" fmla="*/ 16 h 176"/>
              <a:gd name="T20" fmla="*/ 266 w 276"/>
              <a:gd name="T21" fmla="*/ 26 h 176"/>
              <a:gd name="T22" fmla="*/ 268 w 276"/>
              <a:gd name="T23" fmla="*/ 140 h 176"/>
              <a:gd name="T24" fmla="*/ 266 w 276"/>
              <a:gd name="T25" fmla="*/ 150 h 176"/>
              <a:gd name="T26" fmla="*/ 260 w 276"/>
              <a:gd name="T27" fmla="*/ 160 h 176"/>
              <a:gd name="T28" fmla="*/ 240 w 276"/>
              <a:gd name="T29" fmla="*/ 168 h 176"/>
              <a:gd name="T30" fmla="*/ 240 w 276"/>
              <a:gd name="T31" fmla="*/ 176 h 176"/>
              <a:gd name="T32" fmla="*/ 246 w 276"/>
              <a:gd name="T33" fmla="*/ 174 h 176"/>
              <a:gd name="T34" fmla="*/ 260 w 276"/>
              <a:gd name="T35" fmla="*/ 170 h 176"/>
              <a:gd name="T36" fmla="*/ 270 w 276"/>
              <a:gd name="T37" fmla="*/ 160 h 176"/>
              <a:gd name="T38" fmla="*/ 274 w 276"/>
              <a:gd name="T39" fmla="*/ 146 h 176"/>
              <a:gd name="T40" fmla="*/ 276 w 276"/>
              <a:gd name="T41" fmla="*/ 36 h 176"/>
              <a:gd name="T42" fmla="*/ 274 w 276"/>
              <a:gd name="T43" fmla="*/ 28 h 176"/>
              <a:gd name="T44" fmla="*/ 270 w 276"/>
              <a:gd name="T45" fmla="*/ 16 h 176"/>
              <a:gd name="T46" fmla="*/ 260 w 276"/>
              <a:gd name="T47" fmla="*/ 6 h 176"/>
              <a:gd name="T48" fmla="*/ 246 w 276"/>
              <a:gd name="T49" fmla="*/ 2 h 176"/>
              <a:gd name="T50" fmla="*/ 34 w 276"/>
              <a:gd name="T51" fmla="*/ 0 h 176"/>
              <a:gd name="T52" fmla="*/ 28 w 276"/>
              <a:gd name="T53" fmla="*/ 2 h 176"/>
              <a:gd name="T54" fmla="*/ 16 w 276"/>
              <a:gd name="T55" fmla="*/ 6 h 176"/>
              <a:gd name="T56" fmla="*/ 6 w 276"/>
              <a:gd name="T57" fmla="*/ 16 h 176"/>
              <a:gd name="T58" fmla="*/ 0 w 276"/>
              <a:gd name="T59" fmla="*/ 28 h 176"/>
              <a:gd name="T60" fmla="*/ 0 w 276"/>
              <a:gd name="T61" fmla="*/ 140 h 176"/>
              <a:gd name="T62" fmla="*/ 0 w 276"/>
              <a:gd name="T63" fmla="*/ 146 h 176"/>
              <a:gd name="T64" fmla="*/ 6 w 276"/>
              <a:gd name="T65" fmla="*/ 160 h 176"/>
              <a:gd name="T66" fmla="*/ 16 w 276"/>
              <a:gd name="T67" fmla="*/ 170 h 176"/>
              <a:gd name="T68" fmla="*/ 28 w 276"/>
              <a:gd name="T69" fmla="*/ 174 h 176"/>
              <a:gd name="T70" fmla="*/ 240 w 276"/>
              <a:gd name="T71"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176">
                <a:moveTo>
                  <a:pt x="240" y="172"/>
                </a:moveTo>
                <a:lnTo>
                  <a:pt x="240" y="168"/>
                </a:lnTo>
                <a:lnTo>
                  <a:pt x="34" y="168"/>
                </a:lnTo>
                <a:lnTo>
                  <a:pt x="34" y="168"/>
                </a:lnTo>
                <a:lnTo>
                  <a:pt x="24" y="166"/>
                </a:lnTo>
                <a:lnTo>
                  <a:pt x="16" y="160"/>
                </a:lnTo>
                <a:lnTo>
                  <a:pt x="16" y="160"/>
                </a:lnTo>
                <a:lnTo>
                  <a:pt x="10" y="150"/>
                </a:lnTo>
                <a:lnTo>
                  <a:pt x="8" y="140"/>
                </a:lnTo>
                <a:lnTo>
                  <a:pt x="8" y="36"/>
                </a:lnTo>
                <a:lnTo>
                  <a:pt x="8" y="36"/>
                </a:lnTo>
                <a:lnTo>
                  <a:pt x="10" y="26"/>
                </a:lnTo>
                <a:lnTo>
                  <a:pt x="16" y="16"/>
                </a:lnTo>
                <a:lnTo>
                  <a:pt x="16" y="16"/>
                </a:lnTo>
                <a:lnTo>
                  <a:pt x="24" y="10"/>
                </a:lnTo>
                <a:lnTo>
                  <a:pt x="34" y="8"/>
                </a:lnTo>
                <a:lnTo>
                  <a:pt x="240" y="8"/>
                </a:lnTo>
                <a:lnTo>
                  <a:pt x="240" y="8"/>
                </a:lnTo>
                <a:lnTo>
                  <a:pt x="250" y="10"/>
                </a:lnTo>
                <a:lnTo>
                  <a:pt x="260" y="16"/>
                </a:lnTo>
                <a:lnTo>
                  <a:pt x="260" y="16"/>
                </a:lnTo>
                <a:lnTo>
                  <a:pt x="266" y="26"/>
                </a:lnTo>
                <a:lnTo>
                  <a:pt x="268" y="36"/>
                </a:lnTo>
                <a:lnTo>
                  <a:pt x="268" y="140"/>
                </a:lnTo>
                <a:lnTo>
                  <a:pt x="268" y="140"/>
                </a:lnTo>
                <a:lnTo>
                  <a:pt x="266" y="150"/>
                </a:lnTo>
                <a:lnTo>
                  <a:pt x="260" y="160"/>
                </a:lnTo>
                <a:lnTo>
                  <a:pt x="260" y="160"/>
                </a:lnTo>
                <a:lnTo>
                  <a:pt x="250" y="166"/>
                </a:lnTo>
                <a:lnTo>
                  <a:pt x="240" y="168"/>
                </a:lnTo>
                <a:lnTo>
                  <a:pt x="240" y="172"/>
                </a:lnTo>
                <a:lnTo>
                  <a:pt x="240" y="176"/>
                </a:lnTo>
                <a:lnTo>
                  <a:pt x="240" y="176"/>
                </a:lnTo>
                <a:lnTo>
                  <a:pt x="246" y="174"/>
                </a:lnTo>
                <a:lnTo>
                  <a:pt x="254" y="172"/>
                </a:lnTo>
                <a:lnTo>
                  <a:pt x="260" y="170"/>
                </a:lnTo>
                <a:lnTo>
                  <a:pt x="264" y="164"/>
                </a:lnTo>
                <a:lnTo>
                  <a:pt x="270" y="160"/>
                </a:lnTo>
                <a:lnTo>
                  <a:pt x="272" y="154"/>
                </a:lnTo>
                <a:lnTo>
                  <a:pt x="274" y="146"/>
                </a:lnTo>
                <a:lnTo>
                  <a:pt x="276" y="140"/>
                </a:lnTo>
                <a:lnTo>
                  <a:pt x="276" y="36"/>
                </a:lnTo>
                <a:lnTo>
                  <a:pt x="276" y="36"/>
                </a:lnTo>
                <a:lnTo>
                  <a:pt x="274" y="28"/>
                </a:lnTo>
                <a:lnTo>
                  <a:pt x="272" y="22"/>
                </a:lnTo>
                <a:lnTo>
                  <a:pt x="270" y="16"/>
                </a:lnTo>
                <a:lnTo>
                  <a:pt x="264" y="10"/>
                </a:lnTo>
                <a:lnTo>
                  <a:pt x="260" y="6"/>
                </a:lnTo>
                <a:lnTo>
                  <a:pt x="254" y="4"/>
                </a:lnTo>
                <a:lnTo>
                  <a:pt x="246" y="2"/>
                </a:lnTo>
                <a:lnTo>
                  <a:pt x="240" y="0"/>
                </a:lnTo>
                <a:lnTo>
                  <a:pt x="34" y="0"/>
                </a:lnTo>
                <a:lnTo>
                  <a:pt x="34" y="0"/>
                </a:lnTo>
                <a:lnTo>
                  <a:pt x="28" y="2"/>
                </a:lnTo>
                <a:lnTo>
                  <a:pt x="22" y="4"/>
                </a:lnTo>
                <a:lnTo>
                  <a:pt x="16" y="6"/>
                </a:lnTo>
                <a:lnTo>
                  <a:pt x="10" y="10"/>
                </a:lnTo>
                <a:lnTo>
                  <a:pt x="6" y="16"/>
                </a:lnTo>
                <a:lnTo>
                  <a:pt x="2" y="22"/>
                </a:lnTo>
                <a:lnTo>
                  <a:pt x="0" y="28"/>
                </a:lnTo>
                <a:lnTo>
                  <a:pt x="0" y="36"/>
                </a:lnTo>
                <a:lnTo>
                  <a:pt x="0" y="140"/>
                </a:lnTo>
                <a:lnTo>
                  <a:pt x="0" y="140"/>
                </a:lnTo>
                <a:lnTo>
                  <a:pt x="0" y="146"/>
                </a:lnTo>
                <a:lnTo>
                  <a:pt x="2" y="154"/>
                </a:lnTo>
                <a:lnTo>
                  <a:pt x="6" y="160"/>
                </a:lnTo>
                <a:lnTo>
                  <a:pt x="10" y="164"/>
                </a:lnTo>
                <a:lnTo>
                  <a:pt x="16" y="170"/>
                </a:lnTo>
                <a:lnTo>
                  <a:pt x="22" y="172"/>
                </a:lnTo>
                <a:lnTo>
                  <a:pt x="28" y="174"/>
                </a:lnTo>
                <a:lnTo>
                  <a:pt x="34" y="176"/>
                </a:lnTo>
                <a:lnTo>
                  <a:pt x="240" y="176"/>
                </a:lnTo>
                <a:lnTo>
                  <a:pt x="240" y="17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0" name="Freeform 323">
            <a:extLst>
              <a:ext uri="{FF2B5EF4-FFF2-40B4-BE49-F238E27FC236}">
                <a16:creationId xmlns="" xmlns:a16="http://schemas.microsoft.com/office/drawing/2014/main" id="{211DF96E-B983-4E5E-B677-8F30C442A9D2}"/>
              </a:ext>
            </a:extLst>
          </p:cNvPr>
          <p:cNvSpPr>
            <a:spLocks noEditPoints="1"/>
          </p:cNvSpPr>
          <p:nvPr/>
        </p:nvSpPr>
        <p:spPr bwMode="auto">
          <a:xfrm>
            <a:off x="5398095" y="3974517"/>
            <a:ext cx="126006" cy="133818"/>
          </a:xfrm>
          <a:custGeom>
            <a:avLst/>
            <a:gdLst>
              <a:gd name="T0" fmla="*/ 56 w 250"/>
              <a:gd name="T1" fmla="*/ 120 h 236"/>
              <a:gd name="T2" fmla="*/ 72 w 250"/>
              <a:gd name="T3" fmla="*/ 138 h 236"/>
              <a:gd name="T4" fmla="*/ 126 w 250"/>
              <a:gd name="T5" fmla="*/ 128 h 236"/>
              <a:gd name="T6" fmla="*/ 184 w 250"/>
              <a:gd name="T7" fmla="*/ 72 h 236"/>
              <a:gd name="T8" fmla="*/ 198 w 250"/>
              <a:gd name="T9" fmla="*/ 52 h 236"/>
              <a:gd name="T10" fmla="*/ 174 w 250"/>
              <a:gd name="T11" fmla="*/ 64 h 236"/>
              <a:gd name="T12" fmla="*/ 100 w 250"/>
              <a:gd name="T13" fmla="*/ 86 h 236"/>
              <a:gd name="T14" fmla="*/ 64 w 250"/>
              <a:gd name="T15" fmla="*/ 124 h 236"/>
              <a:gd name="T16" fmla="*/ 48 w 250"/>
              <a:gd name="T17" fmla="*/ 108 h 236"/>
              <a:gd name="T18" fmla="*/ 48 w 250"/>
              <a:gd name="T19" fmla="*/ 130 h 236"/>
              <a:gd name="T20" fmla="*/ 0 w 250"/>
              <a:gd name="T21" fmla="*/ 158 h 236"/>
              <a:gd name="T22" fmla="*/ 0 w 250"/>
              <a:gd name="T23" fmla="*/ 166 h 236"/>
              <a:gd name="T24" fmla="*/ 6 w 250"/>
              <a:gd name="T25" fmla="*/ 180 h 236"/>
              <a:gd name="T26" fmla="*/ 18 w 250"/>
              <a:gd name="T27" fmla="*/ 190 h 236"/>
              <a:gd name="T28" fmla="*/ 30 w 250"/>
              <a:gd name="T29" fmla="*/ 196 h 236"/>
              <a:gd name="T30" fmla="*/ 94 w 250"/>
              <a:gd name="T31" fmla="*/ 196 h 236"/>
              <a:gd name="T32" fmla="*/ 60 w 250"/>
              <a:gd name="T33" fmla="*/ 224 h 236"/>
              <a:gd name="T34" fmla="*/ 56 w 250"/>
              <a:gd name="T35" fmla="*/ 226 h 236"/>
              <a:gd name="T36" fmla="*/ 54 w 250"/>
              <a:gd name="T37" fmla="*/ 230 h 236"/>
              <a:gd name="T38" fmla="*/ 60 w 250"/>
              <a:gd name="T39" fmla="*/ 236 h 236"/>
              <a:gd name="T40" fmla="*/ 188 w 250"/>
              <a:gd name="T41" fmla="*/ 236 h 236"/>
              <a:gd name="T42" fmla="*/ 194 w 250"/>
              <a:gd name="T43" fmla="*/ 230 h 236"/>
              <a:gd name="T44" fmla="*/ 192 w 250"/>
              <a:gd name="T45" fmla="*/ 226 h 236"/>
              <a:gd name="T46" fmla="*/ 156 w 250"/>
              <a:gd name="T47" fmla="*/ 224 h 236"/>
              <a:gd name="T48" fmla="*/ 210 w 250"/>
              <a:gd name="T49" fmla="*/ 196 h 236"/>
              <a:gd name="T50" fmla="*/ 218 w 250"/>
              <a:gd name="T51" fmla="*/ 196 h 236"/>
              <a:gd name="T52" fmla="*/ 232 w 250"/>
              <a:gd name="T53" fmla="*/ 190 h 236"/>
              <a:gd name="T54" fmla="*/ 242 w 250"/>
              <a:gd name="T55" fmla="*/ 180 h 236"/>
              <a:gd name="T56" fmla="*/ 248 w 250"/>
              <a:gd name="T57" fmla="*/ 166 h 236"/>
              <a:gd name="T58" fmla="*/ 250 w 250"/>
              <a:gd name="T59" fmla="*/ 38 h 236"/>
              <a:gd name="T60" fmla="*/ 248 w 250"/>
              <a:gd name="T61" fmla="*/ 30 h 236"/>
              <a:gd name="T62" fmla="*/ 242 w 250"/>
              <a:gd name="T63" fmla="*/ 16 h 236"/>
              <a:gd name="T64" fmla="*/ 232 w 250"/>
              <a:gd name="T65" fmla="*/ 6 h 236"/>
              <a:gd name="T66" fmla="*/ 218 w 250"/>
              <a:gd name="T67" fmla="*/ 0 h 236"/>
              <a:gd name="T68" fmla="*/ 38 w 250"/>
              <a:gd name="T69" fmla="*/ 0 h 236"/>
              <a:gd name="T70" fmla="*/ 30 w 250"/>
              <a:gd name="T71" fmla="*/ 0 h 236"/>
              <a:gd name="T72" fmla="*/ 18 w 250"/>
              <a:gd name="T73" fmla="*/ 6 h 236"/>
              <a:gd name="T74" fmla="*/ 6 w 250"/>
              <a:gd name="T75" fmla="*/ 16 h 236"/>
              <a:gd name="T76" fmla="*/ 0 w 250"/>
              <a:gd name="T77" fmla="*/ 30 h 236"/>
              <a:gd name="T78" fmla="*/ 0 w 250"/>
              <a:gd name="T79" fmla="*/ 38 h 236"/>
              <a:gd name="T80" fmla="*/ 18 w 250"/>
              <a:gd name="T81" fmla="*/ 48 h 236"/>
              <a:gd name="T82" fmla="*/ 20 w 250"/>
              <a:gd name="T83" fmla="*/ 34 h 236"/>
              <a:gd name="T84" fmla="*/ 28 w 250"/>
              <a:gd name="T85" fmla="*/ 24 h 236"/>
              <a:gd name="T86" fmla="*/ 38 w 250"/>
              <a:gd name="T87" fmla="*/ 18 h 236"/>
              <a:gd name="T88" fmla="*/ 50 w 250"/>
              <a:gd name="T89" fmla="*/ 16 h 236"/>
              <a:gd name="T90" fmla="*/ 198 w 250"/>
              <a:gd name="T91" fmla="*/ 16 h 236"/>
              <a:gd name="T92" fmla="*/ 212 w 250"/>
              <a:gd name="T93" fmla="*/ 18 h 236"/>
              <a:gd name="T94" fmla="*/ 222 w 250"/>
              <a:gd name="T95" fmla="*/ 24 h 236"/>
              <a:gd name="T96" fmla="*/ 228 w 250"/>
              <a:gd name="T97" fmla="*/ 34 h 236"/>
              <a:gd name="T98" fmla="*/ 230 w 250"/>
              <a:gd name="T99" fmla="*/ 48 h 236"/>
              <a:gd name="T100" fmla="*/ 230 w 250"/>
              <a:gd name="T101" fmla="*/ 156 h 236"/>
              <a:gd name="T102" fmla="*/ 228 w 250"/>
              <a:gd name="T103" fmla="*/ 166 h 236"/>
              <a:gd name="T104" fmla="*/ 222 w 250"/>
              <a:gd name="T105" fmla="*/ 174 h 236"/>
              <a:gd name="T106" fmla="*/ 198 w 250"/>
              <a:gd name="T107" fmla="*/ 178 h 236"/>
              <a:gd name="T108" fmla="*/ 50 w 250"/>
              <a:gd name="T109" fmla="*/ 178 h 236"/>
              <a:gd name="T110" fmla="*/ 28 w 250"/>
              <a:gd name="T111" fmla="*/ 174 h 236"/>
              <a:gd name="T112" fmla="*/ 20 w 250"/>
              <a:gd name="T113" fmla="*/ 166 h 236"/>
              <a:gd name="T114" fmla="*/ 18 w 250"/>
              <a:gd name="T115" fmla="*/ 15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 h="236">
                <a:moveTo>
                  <a:pt x="48" y="130"/>
                </a:moveTo>
                <a:lnTo>
                  <a:pt x="56" y="120"/>
                </a:lnTo>
                <a:lnTo>
                  <a:pt x="62" y="140"/>
                </a:lnTo>
                <a:lnTo>
                  <a:pt x="72" y="138"/>
                </a:lnTo>
                <a:lnTo>
                  <a:pt x="96" y="100"/>
                </a:lnTo>
                <a:lnTo>
                  <a:pt x="126" y="128"/>
                </a:lnTo>
                <a:lnTo>
                  <a:pt x="136" y="128"/>
                </a:lnTo>
                <a:lnTo>
                  <a:pt x="184" y="72"/>
                </a:lnTo>
                <a:lnTo>
                  <a:pt x="194" y="82"/>
                </a:lnTo>
                <a:lnTo>
                  <a:pt x="198" y="52"/>
                </a:lnTo>
                <a:lnTo>
                  <a:pt x="166" y="54"/>
                </a:lnTo>
                <a:lnTo>
                  <a:pt x="174" y="64"/>
                </a:lnTo>
                <a:lnTo>
                  <a:pt x="132" y="114"/>
                </a:lnTo>
                <a:lnTo>
                  <a:pt x="100" y="86"/>
                </a:lnTo>
                <a:lnTo>
                  <a:pt x="90" y="88"/>
                </a:lnTo>
                <a:lnTo>
                  <a:pt x="64" y="124"/>
                </a:lnTo>
                <a:lnTo>
                  <a:pt x="58" y="106"/>
                </a:lnTo>
                <a:lnTo>
                  <a:pt x="48" y="108"/>
                </a:lnTo>
                <a:lnTo>
                  <a:pt x="38" y="124"/>
                </a:lnTo>
                <a:lnTo>
                  <a:pt x="48" y="130"/>
                </a:lnTo>
                <a:close/>
                <a:moveTo>
                  <a:pt x="0" y="38"/>
                </a:moveTo>
                <a:lnTo>
                  <a:pt x="0" y="158"/>
                </a:lnTo>
                <a:lnTo>
                  <a:pt x="0" y="158"/>
                </a:lnTo>
                <a:lnTo>
                  <a:pt x="0" y="166"/>
                </a:lnTo>
                <a:lnTo>
                  <a:pt x="2" y="172"/>
                </a:lnTo>
                <a:lnTo>
                  <a:pt x="6" y="180"/>
                </a:lnTo>
                <a:lnTo>
                  <a:pt x="12" y="186"/>
                </a:lnTo>
                <a:lnTo>
                  <a:pt x="18" y="190"/>
                </a:lnTo>
                <a:lnTo>
                  <a:pt x="24" y="194"/>
                </a:lnTo>
                <a:lnTo>
                  <a:pt x="30" y="196"/>
                </a:lnTo>
                <a:lnTo>
                  <a:pt x="38" y="196"/>
                </a:lnTo>
                <a:lnTo>
                  <a:pt x="94" y="196"/>
                </a:lnTo>
                <a:lnTo>
                  <a:pt x="94" y="224"/>
                </a:lnTo>
                <a:lnTo>
                  <a:pt x="60" y="224"/>
                </a:lnTo>
                <a:lnTo>
                  <a:pt x="60" y="224"/>
                </a:lnTo>
                <a:lnTo>
                  <a:pt x="56" y="226"/>
                </a:lnTo>
                <a:lnTo>
                  <a:pt x="54" y="230"/>
                </a:lnTo>
                <a:lnTo>
                  <a:pt x="54" y="230"/>
                </a:lnTo>
                <a:lnTo>
                  <a:pt x="56" y="234"/>
                </a:lnTo>
                <a:lnTo>
                  <a:pt x="60" y="236"/>
                </a:lnTo>
                <a:lnTo>
                  <a:pt x="188" y="236"/>
                </a:lnTo>
                <a:lnTo>
                  <a:pt x="188" y="236"/>
                </a:lnTo>
                <a:lnTo>
                  <a:pt x="192" y="234"/>
                </a:lnTo>
                <a:lnTo>
                  <a:pt x="194" y="230"/>
                </a:lnTo>
                <a:lnTo>
                  <a:pt x="194" y="230"/>
                </a:lnTo>
                <a:lnTo>
                  <a:pt x="192" y="226"/>
                </a:lnTo>
                <a:lnTo>
                  <a:pt x="188" y="224"/>
                </a:lnTo>
                <a:lnTo>
                  <a:pt x="156" y="224"/>
                </a:lnTo>
                <a:lnTo>
                  <a:pt x="156" y="196"/>
                </a:lnTo>
                <a:lnTo>
                  <a:pt x="210" y="196"/>
                </a:lnTo>
                <a:lnTo>
                  <a:pt x="210" y="196"/>
                </a:lnTo>
                <a:lnTo>
                  <a:pt x="218" y="196"/>
                </a:lnTo>
                <a:lnTo>
                  <a:pt x="226" y="194"/>
                </a:lnTo>
                <a:lnTo>
                  <a:pt x="232" y="190"/>
                </a:lnTo>
                <a:lnTo>
                  <a:pt x="238" y="186"/>
                </a:lnTo>
                <a:lnTo>
                  <a:pt x="242" y="180"/>
                </a:lnTo>
                <a:lnTo>
                  <a:pt x="246" y="172"/>
                </a:lnTo>
                <a:lnTo>
                  <a:pt x="248" y="166"/>
                </a:lnTo>
                <a:lnTo>
                  <a:pt x="250" y="158"/>
                </a:lnTo>
                <a:lnTo>
                  <a:pt x="250" y="38"/>
                </a:lnTo>
                <a:lnTo>
                  <a:pt x="250" y="38"/>
                </a:lnTo>
                <a:lnTo>
                  <a:pt x="248" y="30"/>
                </a:lnTo>
                <a:lnTo>
                  <a:pt x="246" y="24"/>
                </a:lnTo>
                <a:lnTo>
                  <a:pt x="242" y="16"/>
                </a:lnTo>
                <a:lnTo>
                  <a:pt x="238" y="12"/>
                </a:lnTo>
                <a:lnTo>
                  <a:pt x="232" y="6"/>
                </a:lnTo>
                <a:lnTo>
                  <a:pt x="226" y="2"/>
                </a:lnTo>
                <a:lnTo>
                  <a:pt x="218" y="0"/>
                </a:lnTo>
                <a:lnTo>
                  <a:pt x="210" y="0"/>
                </a:lnTo>
                <a:lnTo>
                  <a:pt x="38" y="0"/>
                </a:lnTo>
                <a:lnTo>
                  <a:pt x="38" y="0"/>
                </a:lnTo>
                <a:lnTo>
                  <a:pt x="30" y="0"/>
                </a:lnTo>
                <a:lnTo>
                  <a:pt x="24" y="2"/>
                </a:lnTo>
                <a:lnTo>
                  <a:pt x="18" y="6"/>
                </a:lnTo>
                <a:lnTo>
                  <a:pt x="12" y="12"/>
                </a:lnTo>
                <a:lnTo>
                  <a:pt x="6" y="16"/>
                </a:lnTo>
                <a:lnTo>
                  <a:pt x="2" y="24"/>
                </a:lnTo>
                <a:lnTo>
                  <a:pt x="0" y="30"/>
                </a:lnTo>
                <a:lnTo>
                  <a:pt x="0" y="38"/>
                </a:lnTo>
                <a:lnTo>
                  <a:pt x="0" y="38"/>
                </a:lnTo>
                <a:close/>
                <a:moveTo>
                  <a:pt x="18" y="48"/>
                </a:moveTo>
                <a:lnTo>
                  <a:pt x="18" y="48"/>
                </a:lnTo>
                <a:lnTo>
                  <a:pt x="18" y="40"/>
                </a:lnTo>
                <a:lnTo>
                  <a:pt x="20" y="34"/>
                </a:lnTo>
                <a:lnTo>
                  <a:pt x="24" y="30"/>
                </a:lnTo>
                <a:lnTo>
                  <a:pt x="28" y="24"/>
                </a:lnTo>
                <a:lnTo>
                  <a:pt x="32" y="20"/>
                </a:lnTo>
                <a:lnTo>
                  <a:pt x="38" y="18"/>
                </a:lnTo>
                <a:lnTo>
                  <a:pt x="44" y="16"/>
                </a:lnTo>
                <a:lnTo>
                  <a:pt x="50" y="16"/>
                </a:lnTo>
                <a:lnTo>
                  <a:pt x="198" y="16"/>
                </a:lnTo>
                <a:lnTo>
                  <a:pt x="198" y="16"/>
                </a:lnTo>
                <a:lnTo>
                  <a:pt x="204" y="16"/>
                </a:lnTo>
                <a:lnTo>
                  <a:pt x="212" y="18"/>
                </a:lnTo>
                <a:lnTo>
                  <a:pt x="216" y="20"/>
                </a:lnTo>
                <a:lnTo>
                  <a:pt x="222" y="24"/>
                </a:lnTo>
                <a:lnTo>
                  <a:pt x="226" y="30"/>
                </a:lnTo>
                <a:lnTo>
                  <a:pt x="228" y="34"/>
                </a:lnTo>
                <a:lnTo>
                  <a:pt x="230" y="40"/>
                </a:lnTo>
                <a:lnTo>
                  <a:pt x="230" y="48"/>
                </a:lnTo>
                <a:lnTo>
                  <a:pt x="230" y="156"/>
                </a:lnTo>
                <a:lnTo>
                  <a:pt x="230" y="156"/>
                </a:lnTo>
                <a:lnTo>
                  <a:pt x="230" y="162"/>
                </a:lnTo>
                <a:lnTo>
                  <a:pt x="228" y="166"/>
                </a:lnTo>
                <a:lnTo>
                  <a:pt x="226" y="170"/>
                </a:lnTo>
                <a:lnTo>
                  <a:pt x="222" y="174"/>
                </a:lnTo>
                <a:lnTo>
                  <a:pt x="212" y="178"/>
                </a:lnTo>
                <a:lnTo>
                  <a:pt x="198" y="178"/>
                </a:lnTo>
                <a:lnTo>
                  <a:pt x="50" y="178"/>
                </a:lnTo>
                <a:lnTo>
                  <a:pt x="50" y="178"/>
                </a:lnTo>
                <a:lnTo>
                  <a:pt x="38" y="178"/>
                </a:lnTo>
                <a:lnTo>
                  <a:pt x="28" y="174"/>
                </a:lnTo>
                <a:lnTo>
                  <a:pt x="24" y="170"/>
                </a:lnTo>
                <a:lnTo>
                  <a:pt x="20" y="166"/>
                </a:lnTo>
                <a:lnTo>
                  <a:pt x="18" y="162"/>
                </a:lnTo>
                <a:lnTo>
                  <a:pt x="18" y="156"/>
                </a:lnTo>
                <a:lnTo>
                  <a:pt x="18" y="48"/>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1" name="Freeform 324">
            <a:extLst>
              <a:ext uri="{FF2B5EF4-FFF2-40B4-BE49-F238E27FC236}">
                <a16:creationId xmlns="" xmlns:a16="http://schemas.microsoft.com/office/drawing/2014/main" id="{EB27BB7D-3D36-4456-9DA6-0266E5C542CE}"/>
              </a:ext>
            </a:extLst>
          </p:cNvPr>
          <p:cNvSpPr>
            <a:spLocks noEditPoints="1"/>
          </p:cNvSpPr>
          <p:nvPr/>
        </p:nvSpPr>
        <p:spPr bwMode="auto">
          <a:xfrm>
            <a:off x="6494851" y="3975651"/>
            <a:ext cx="128022" cy="130416"/>
          </a:xfrm>
          <a:custGeom>
            <a:avLst/>
            <a:gdLst>
              <a:gd name="T0" fmla="*/ 254 w 254"/>
              <a:gd name="T1" fmla="*/ 38 h 230"/>
              <a:gd name="T2" fmla="*/ 250 w 254"/>
              <a:gd name="T3" fmla="*/ 28 h 230"/>
              <a:gd name="T4" fmla="*/ 240 w 254"/>
              <a:gd name="T5" fmla="*/ 26 h 230"/>
              <a:gd name="T6" fmla="*/ 188 w 254"/>
              <a:gd name="T7" fmla="*/ 26 h 230"/>
              <a:gd name="T8" fmla="*/ 180 w 254"/>
              <a:gd name="T9" fmla="*/ 26 h 230"/>
              <a:gd name="T10" fmla="*/ 180 w 254"/>
              <a:gd name="T11" fmla="*/ 10 h 230"/>
              <a:gd name="T12" fmla="*/ 180 w 254"/>
              <a:gd name="T13" fmla="*/ 4 h 230"/>
              <a:gd name="T14" fmla="*/ 174 w 254"/>
              <a:gd name="T15" fmla="*/ 0 h 230"/>
              <a:gd name="T16" fmla="*/ 170 w 254"/>
              <a:gd name="T17" fmla="*/ 0 h 230"/>
              <a:gd name="T18" fmla="*/ 84 w 254"/>
              <a:gd name="T19" fmla="*/ 0 h 230"/>
              <a:gd name="T20" fmla="*/ 76 w 254"/>
              <a:gd name="T21" fmla="*/ 2 h 230"/>
              <a:gd name="T22" fmla="*/ 74 w 254"/>
              <a:gd name="T23" fmla="*/ 10 h 230"/>
              <a:gd name="T24" fmla="*/ 74 w 254"/>
              <a:gd name="T25" fmla="*/ 26 h 230"/>
              <a:gd name="T26" fmla="*/ 14 w 254"/>
              <a:gd name="T27" fmla="*/ 26 h 230"/>
              <a:gd name="T28" fmla="*/ 4 w 254"/>
              <a:gd name="T29" fmla="*/ 28 h 230"/>
              <a:gd name="T30" fmla="*/ 0 w 254"/>
              <a:gd name="T31" fmla="*/ 40 h 230"/>
              <a:gd name="T32" fmla="*/ 0 w 254"/>
              <a:gd name="T33" fmla="*/ 202 h 230"/>
              <a:gd name="T34" fmla="*/ 4 w 254"/>
              <a:gd name="T35" fmla="*/ 214 h 230"/>
              <a:gd name="T36" fmla="*/ 16 w 254"/>
              <a:gd name="T37" fmla="*/ 216 h 230"/>
              <a:gd name="T38" fmla="*/ 72 w 254"/>
              <a:gd name="T39" fmla="*/ 216 h 230"/>
              <a:gd name="T40" fmla="*/ 76 w 254"/>
              <a:gd name="T41" fmla="*/ 228 h 230"/>
              <a:gd name="T42" fmla="*/ 88 w 254"/>
              <a:gd name="T43" fmla="*/ 230 h 230"/>
              <a:gd name="T44" fmla="*/ 166 w 254"/>
              <a:gd name="T45" fmla="*/ 230 h 230"/>
              <a:gd name="T46" fmla="*/ 178 w 254"/>
              <a:gd name="T47" fmla="*/ 228 h 230"/>
              <a:gd name="T48" fmla="*/ 180 w 254"/>
              <a:gd name="T49" fmla="*/ 216 h 230"/>
              <a:gd name="T50" fmla="*/ 240 w 254"/>
              <a:gd name="T51" fmla="*/ 216 h 230"/>
              <a:gd name="T52" fmla="*/ 246 w 254"/>
              <a:gd name="T53" fmla="*/ 216 h 230"/>
              <a:gd name="T54" fmla="*/ 252 w 254"/>
              <a:gd name="T55" fmla="*/ 210 h 230"/>
              <a:gd name="T56" fmla="*/ 254 w 254"/>
              <a:gd name="T57" fmla="*/ 204 h 230"/>
              <a:gd name="T58" fmla="*/ 254 w 254"/>
              <a:gd name="T59" fmla="*/ 38 h 230"/>
              <a:gd name="T60" fmla="*/ 18 w 254"/>
              <a:gd name="T61" fmla="*/ 198 h 230"/>
              <a:gd name="T62" fmla="*/ 72 w 254"/>
              <a:gd name="T63" fmla="*/ 44 h 230"/>
              <a:gd name="T64" fmla="*/ 162 w 254"/>
              <a:gd name="T65" fmla="*/ 212 h 230"/>
              <a:gd name="T66" fmla="*/ 92 w 254"/>
              <a:gd name="T67" fmla="*/ 18 h 230"/>
              <a:gd name="T68" fmla="*/ 162 w 254"/>
              <a:gd name="T69" fmla="*/ 212 h 230"/>
              <a:gd name="T70" fmla="*/ 180 w 254"/>
              <a:gd name="T71" fmla="*/ 198 h 230"/>
              <a:gd name="T72" fmla="*/ 236 w 254"/>
              <a:gd name="T73" fmla="*/ 4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230">
                <a:moveTo>
                  <a:pt x="254" y="38"/>
                </a:moveTo>
                <a:lnTo>
                  <a:pt x="254" y="38"/>
                </a:lnTo>
                <a:lnTo>
                  <a:pt x="252" y="32"/>
                </a:lnTo>
                <a:lnTo>
                  <a:pt x="250" y="28"/>
                </a:lnTo>
                <a:lnTo>
                  <a:pt x="246" y="26"/>
                </a:lnTo>
                <a:lnTo>
                  <a:pt x="240" y="26"/>
                </a:lnTo>
                <a:lnTo>
                  <a:pt x="240" y="26"/>
                </a:lnTo>
                <a:lnTo>
                  <a:pt x="188" y="26"/>
                </a:lnTo>
                <a:lnTo>
                  <a:pt x="188" y="26"/>
                </a:lnTo>
                <a:lnTo>
                  <a:pt x="180" y="26"/>
                </a:lnTo>
                <a:lnTo>
                  <a:pt x="180" y="26"/>
                </a:lnTo>
                <a:lnTo>
                  <a:pt x="180" y="10"/>
                </a:lnTo>
                <a:lnTo>
                  <a:pt x="180" y="10"/>
                </a:lnTo>
                <a:lnTo>
                  <a:pt x="180" y="4"/>
                </a:lnTo>
                <a:lnTo>
                  <a:pt x="178" y="2"/>
                </a:lnTo>
                <a:lnTo>
                  <a:pt x="174" y="0"/>
                </a:lnTo>
                <a:lnTo>
                  <a:pt x="170" y="0"/>
                </a:lnTo>
                <a:lnTo>
                  <a:pt x="170" y="0"/>
                </a:lnTo>
                <a:lnTo>
                  <a:pt x="84" y="0"/>
                </a:lnTo>
                <a:lnTo>
                  <a:pt x="84" y="0"/>
                </a:lnTo>
                <a:lnTo>
                  <a:pt x="80" y="0"/>
                </a:lnTo>
                <a:lnTo>
                  <a:pt x="76" y="2"/>
                </a:lnTo>
                <a:lnTo>
                  <a:pt x="74" y="4"/>
                </a:lnTo>
                <a:lnTo>
                  <a:pt x="74" y="10"/>
                </a:lnTo>
                <a:lnTo>
                  <a:pt x="74" y="10"/>
                </a:lnTo>
                <a:lnTo>
                  <a:pt x="74" y="26"/>
                </a:lnTo>
                <a:lnTo>
                  <a:pt x="14" y="26"/>
                </a:lnTo>
                <a:lnTo>
                  <a:pt x="14" y="26"/>
                </a:lnTo>
                <a:lnTo>
                  <a:pt x="8" y="26"/>
                </a:lnTo>
                <a:lnTo>
                  <a:pt x="4" y="28"/>
                </a:lnTo>
                <a:lnTo>
                  <a:pt x="2" y="32"/>
                </a:lnTo>
                <a:lnTo>
                  <a:pt x="0" y="40"/>
                </a:lnTo>
                <a:lnTo>
                  <a:pt x="0" y="202"/>
                </a:lnTo>
                <a:lnTo>
                  <a:pt x="0" y="202"/>
                </a:lnTo>
                <a:lnTo>
                  <a:pt x="2" y="210"/>
                </a:lnTo>
                <a:lnTo>
                  <a:pt x="4" y="214"/>
                </a:lnTo>
                <a:lnTo>
                  <a:pt x="8" y="216"/>
                </a:lnTo>
                <a:lnTo>
                  <a:pt x="16" y="216"/>
                </a:lnTo>
                <a:lnTo>
                  <a:pt x="72" y="216"/>
                </a:lnTo>
                <a:lnTo>
                  <a:pt x="72" y="216"/>
                </a:lnTo>
                <a:lnTo>
                  <a:pt x="74" y="224"/>
                </a:lnTo>
                <a:lnTo>
                  <a:pt x="76" y="228"/>
                </a:lnTo>
                <a:lnTo>
                  <a:pt x="82" y="230"/>
                </a:lnTo>
                <a:lnTo>
                  <a:pt x="88" y="230"/>
                </a:lnTo>
                <a:lnTo>
                  <a:pt x="166" y="230"/>
                </a:lnTo>
                <a:lnTo>
                  <a:pt x="166" y="230"/>
                </a:lnTo>
                <a:lnTo>
                  <a:pt x="174" y="230"/>
                </a:lnTo>
                <a:lnTo>
                  <a:pt x="178" y="228"/>
                </a:lnTo>
                <a:lnTo>
                  <a:pt x="180" y="224"/>
                </a:lnTo>
                <a:lnTo>
                  <a:pt x="180" y="216"/>
                </a:lnTo>
                <a:lnTo>
                  <a:pt x="180" y="216"/>
                </a:lnTo>
                <a:lnTo>
                  <a:pt x="240" y="216"/>
                </a:lnTo>
                <a:lnTo>
                  <a:pt x="240" y="216"/>
                </a:lnTo>
                <a:lnTo>
                  <a:pt x="246" y="216"/>
                </a:lnTo>
                <a:lnTo>
                  <a:pt x="250" y="214"/>
                </a:lnTo>
                <a:lnTo>
                  <a:pt x="252" y="210"/>
                </a:lnTo>
                <a:lnTo>
                  <a:pt x="254" y="204"/>
                </a:lnTo>
                <a:lnTo>
                  <a:pt x="254" y="204"/>
                </a:lnTo>
                <a:lnTo>
                  <a:pt x="254" y="38"/>
                </a:lnTo>
                <a:lnTo>
                  <a:pt x="254" y="38"/>
                </a:lnTo>
                <a:close/>
                <a:moveTo>
                  <a:pt x="72" y="198"/>
                </a:moveTo>
                <a:lnTo>
                  <a:pt x="18" y="198"/>
                </a:lnTo>
                <a:lnTo>
                  <a:pt x="18" y="44"/>
                </a:lnTo>
                <a:lnTo>
                  <a:pt x="72" y="44"/>
                </a:lnTo>
                <a:lnTo>
                  <a:pt x="72" y="198"/>
                </a:lnTo>
                <a:close/>
                <a:moveTo>
                  <a:pt x="162" y="212"/>
                </a:moveTo>
                <a:lnTo>
                  <a:pt x="92" y="212"/>
                </a:lnTo>
                <a:lnTo>
                  <a:pt x="92" y="18"/>
                </a:lnTo>
                <a:lnTo>
                  <a:pt x="162" y="18"/>
                </a:lnTo>
                <a:lnTo>
                  <a:pt x="162" y="212"/>
                </a:lnTo>
                <a:close/>
                <a:moveTo>
                  <a:pt x="236" y="198"/>
                </a:moveTo>
                <a:lnTo>
                  <a:pt x="180" y="198"/>
                </a:lnTo>
                <a:lnTo>
                  <a:pt x="180" y="44"/>
                </a:lnTo>
                <a:lnTo>
                  <a:pt x="236" y="44"/>
                </a:lnTo>
                <a:lnTo>
                  <a:pt x="236" y="198"/>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2" name="Freeform 325">
            <a:extLst>
              <a:ext uri="{FF2B5EF4-FFF2-40B4-BE49-F238E27FC236}">
                <a16:creationId xmlns="" xmlns:a16="http://schemas.microsoft.com/office/drawing/2014/main" id="{63B1FA16-48F1-4AE0-B229-9FF90096AFFC}"/>
              </a:ext>
            </a:extLst>
          </p:cNvPr>
          <p:cNvSpPr>
            <a:spLocks noEditPoints="1"/>
          </p:cNvSpPr>
          <p:nvPr/>
        </p:nvSpPr>
        <p:spPr bwMode="auto">
          <a:xfrm>
            <a:off x="6507956" y="4000601"/>
            <a:ext cx="101813" cy="86188"/>
          </a:xfrm>
          <a:custGeom>
            <a:avLst/>
            <a:gdLst>
              <a:gd name="T0" fmla="*/ 80 w 202"/>
              <a:gd name="T1" fmla="*/ 120 h 152"/>
              <a:gd name="T2" fmla="*/ 92 w 202"/>
              <a:gd name="T3" fmla="*/ 150 h 152"/>
              <a:gd name="T4" fmla="*/ 122 w 202"/>
              <a:gd name="T5" fmla="*/ 138 h 152"/>
              <a:gd name="T6" fmla="*/ 110 w 202"/>
              <a:gd name="T7" fmla="*/ 108 h 152"/>
              <a:gd name="T8" fmla="*/ 96 w 202"/>
              <a:gd name="T9" fmla="*/ 140 h 152"/>
              <a:gd name="T10" fmla="*/ 90 w 202"/>
              <a:gd name="T11" fmla="*/ 124 h 152"/>
              <a:gd name="T12" fmla="*/ 106 w 202"/>
              <a:gd name="T13" fmla="*/ 118 h 152"/>
              <a:gd name="T14" fmla="*/ 112 w 202"/>
              <a:gd name="T15" fmla="*/ 134 h 152"/>
              <a:gd name="T16" fmla="*/ 84 w 202"/>
              <a:gd name="T17" fmla="*/ 26 h 152"/>
              <a:gd name="T18" fmla="*/ 80 w 202"/>
              <a:gd name="T19" fmla="*/ 34 h 152"/>
              <a:gd name="T20" fmla="*/ 118 w 202"/>
              <a:gd name="T21" fmla="*/ 36 h 152"/>
              <a:gd name="T22" fmla="*/ 122 w 202"/>
              <a:gd name="T23" fmla="*/ 26 h 152"/>
              <a:gd name="T24" fmla="*/ 82 w 202"/>
              <a:gd name="T25" fmla="*/ 10 h 152"/>
              <a:gd name="T26" fmla="*/ 124 w 202"/>
              <a:gd name="T27" fmla="*/ 6 h 152"/>
              <a:gd name="T28" fmla="*/ 102 w 202"/>
              <a:gd name="T29" fmla="*/ 0 h 152"/>
              <a:gd name="T30" fmla="*/ 76 w 202"/>
              <a:gd name="T31" fmla="*/ 6 h 152"/>
              <a:gd name="T32" fmla="*/ 100 w 202"/>
              <a:gd name="T33" fmla="*/ 58 h 152"/>
              <a:gd name="T34" fmla="*/ 126 w 202"/>
              <a:gd name="T35" fmla="*/ 54 h 152"/>
              <a:gd name="T36" fmla="*/ 82 w 202"/>
              <a:gd name="T37" fmla="*/ 48 h 152"/>
              <a:gd name="T38" fmla="*/ 80 w 202"/>
              <a:gd name="T39" fmla="*/ 56 h 152"/>
              <a:gd name="T40" fmla="*/ 20 w 202"/>
              <a:gd name="T41" fmla="*/ 106 h 152"/>
              <a:gd name="T42" fmla="*/ 0 w 202"/>
              <a:gd name="T43" fmla="*/ 124 h 152"/>
              <a:gd name="T44" fmla="*/ 20 w 202"/>
              <a:gd name="T45" fmla="*/ 144 h 152"/>
              <a:gd name="T46" fmla="*/ 40 w 202"/>
              <a:gd name="T47" fmla="*/ 126 h 152"/>
              <a:gd name="T48" fmla="*/ 20 w 202"/>
              <a:gd name="T49" fmla="*/ 106 h 152"/>
              <a:gd name="T50" fmla="*/ 14 w 202"/>
              <a:gd name="T51" fmla="*/ 132 h 152"/>
              <a:gd name="T52" fmla="*/ 14 w 202"/>
              <a:gd name="T53" fmla="*/ 118 h 152"/>
              <a:gd name="T54" fmla="*/ 28 w 202"/>
              <a:gd name="T55" fmla="*/ 122 h 152"/>
              <a:gd name="T56" fmla="*/ 24 w 202"/>
              <a:gd name="T57" fmla="*/ 134 h 152"/>
              <a:gd name="T58" fmla="*/ 20 w 202"/>
              <a:gd name="T59" fmla="*/ 50 h 152"/>
              <a:gd name="T60" fmla="*/ 40 w 202"/>
              <a:gd name="T61" fmla="*/ 44 h 152"/>
              <a:gd name="T62" fmla="*/ 4 w 202"/>
              <a:gd name="T63" fmla="*/ 40 h 152"/>
              <a:gd name="T64" fmla="*/ 2 w 202"/>
              <a:gd name="T65" fmla="*/ 48 h 152"/>
              <a:gd name="T66" fmla="*/ 34 w 202"/>
              <a:gd name="T67" fmla="*/ 30 h 152"/>
              <a:gd name="T68" fmla="*/ 38 w 202"/>
              <a:gd name="T69" fmla="*/ 22 h 152"/>
              <a:gd name="T70" fmla="*/ 2 w 202"/>
              <a:gd name="T71" fmla="*/ 22 h 152"/>
              <a:gd name="T72" fmla="*/ 6 w 202"/>
              <a:gd name="T73" fmla="*/ 30 h 152"/>
              <a:gd name="T74" fmla="*/ 4 w 202"/>
              <a:gd name="T75" fmla="*/ 60 h 152"/>
              <a:gd name="T76" fmla="*/ 2 w 202"/>
              <a:gd name="T77" fmla="*/ 68 h 152"/>
              <a:gd name="T78" fmla="*/ 34 w 202"/>
              <a:gd name="T79" fmla="*/ 68 h 152"/>
              <a:gd name="T80" fmla="*/ 38 w 202"/>
              <a:gd name="T81" fmla="*/ 62 h 152"/>
              <a:gd name="T82" fmla="*/ 174 w 202"/>
              <a:gd name="T83" fmla="*/ 106 h 152"/>
              <a:gd name="T84" fmla="*/ 164 w 202"/>
              <a:gd name="T85" fmla="*/ 132 h 152"/>
              <a:gd name="T86" fmla="*/ 190 w 202"/>
              <a:gd name="T87" fmla="*/ 144 h 152"/>
              <a:gd name="T88" fmla="*/ 200 w 202"/>
              <a:gd name="T89" fmla="*/ 118 h 152"/>
              <a:gd name="T90" fmla="*/ 192 w 202"/>
              <a:gd name="T91" fmla="*/ 126 h 152"/>
              <a:gd name="T92" fmla="*/ 180 w 202"/>
              <a:gd name="T93" fmla="*/ 134 h 152"/>
              <a:gd name="T94" fmla="*/ 172 w 202"/>
              <a:gd name="T95" fmla="*/ 124 h 152"/>
              <a:gd name="T96" fmla="*/ 182 w 202"/>
              <a:gd name="T97" fmla="*/ 116 h 152"/>
              <a:gd name="T98" fmla="*/ 192 w 202"/>
              <a:gd name="T99" fmla="*/ 126 h 152"/>
              <a:gd name="T100" fmla="*/ 200 w 202"/>
              <a:gd name="T101" fmla="*/ 48 h 152"/>
              <a:gd name="T102" fmla="*/ 196 w 202"/>
              <a:gd name="T103" fmla="*/ 40 h 152"/>
              <a:gd name="T104" fmla="*/ 162 w 202"/>
              <a:gd name="T105" fmla="*/ 44 h 152"/>
              <a:gd name="T106" fmla="*/ 182 w 202"/>
              <a:gd name="T107" fmla="*/ 50 h 152"/>
              <a:gd name="T108" fmla="*/ 200 w 202"/>
              <a:gd name="T109" fmla="*/ 28 h 152"/>
              <a:gd name="T110" fmla="*/ 198 w 202"/>
              <a:gd name="T111" fmla="*/ 20 h 152"/>
              <a:gd name="T112" fmla="*/ 162 w 202"/>
              <a:gd name="T113" fmla="*/ 26 h 152"/>
              <a:gd name="T114" fmla="*/ 182 w 202"/>
              <a:gd name="T115" fmla="*/ 30 h 152"/>
              <a:gd name="T116" fmla="*/ 164 w 202"/>
              <a:gd name="T117" fmla="*/ 62 h 152"/>
              <a:gd name="T118" fmla="*/ 166 w 202"/>
              <a:gd name="T119" fmla="*/ 68 h 152"/>
              <a:gd name="T120" fmla="*/ 200 w 202"/>
              <a:gd name="T121" fmla="*/ 68 h 152"/>
              <a:gd name="T122" fmla="*/ 198 w 202"/>
              <a:gd name="T123" fmla="*/ 6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52">
                <a:moveTo>
                  <a:pt x="100" y="106"/>
                </a:moveTo>
                <a:lnTo>
                  <a:pt x="100" y="106"/>
                </a:lnTo>
                <a:lnTo>
                  <a:pt x="92" y="108"/>
                </a:lnTo>
                <a:lnTo>
                  <a:pt x="84" y="112"/>
                </a:lnTo>
                <a:lnTo>
                  <a:pt x="80" y="120"/>
                </a:lnTo>
                <a:lnTo>
                  <a:pt x="78" y="128"/>
                </a:lnTo>
                <a:lnTo>
                  <a:pt x="78" y="128"/>
                </a:lnTo>
                <a:lnTo>
                  <a:pt x="80" y="138"/>
                </a:lnTo>
                <a:lnTo>
                  <a:pt x="84" y="144"/>
                </a:lnTo>
                <a:lnTo>
                  <a:pt x="92" y="150"/>
                </a:lnTo>
                <a:lnTo>
                  <a:pt x="102" y="152"/>
                </a:lnTo>
                <a:lnTo>
                  <a:pt x="102" y="152"/>
                </a:lnTo>
                <a:lnTo>
                  <a:pt x="110" y="150"/>
                </a:lnTo>
                <a:lnTo>
                  <a:pt x="118" y="146"/>
                </a:lnTo>
                <a:lnTo>
                  <a:pt x="122" y="138"/>
                </a:lnTo>
                <a:lnTo>
                  <a:pt x="124" y="128"/>
                </a:lnTo>
                <a:lnTo>
                  <a:pt x="124" y="128"/>
                </a:lnTo>
                <a:lnTo>
                  <a:pt x="122" y="120"/>
                </a:lnTo>
                <a:lnTo>
                  <a:pt x="118" y="112"/>
                </a:lnTo>
                <a:lnTo>
                  <a:pt x="110" y="108"/>
                </a:lnTo>
                <a:lnTo>
                  <a:pt x="100" y="106"/>
                </a:lnTo>
                <a:lnTo>
                  <a:pt x="100" y="106"/>
                </a:lnTo>
                <a:close/>
                <a:moveTo>
                  <a:pt x="100" y="142"/>
                </a:moveTo>
                <a:lnTo>
                  <a:pt x="100" y="142"/>
                </a:lnTo>
                <a:lnTo>
                  <a:pt x="96" y="140"/>
                </a:lnTo>
                <a:lnTo>
                  <a:pt x="92" y="138"/>
                </a:lnTo>
                <a:lnTo>
                  <a:pt x="90" y="134"/>
                </a:lnTo>
                <a:lnTo>
                  <a:pt x="88" y="128"/>
                </a:lnTo>
                <a:lnTo>
                  <a:pt x="88" y="128"/>
                </a:lnTo>
                <a:lnTo>
                  <a:pt x="90" y="124"/>
                </a:lnTo>
                <a:lnTo>
                  <a:pt x="92" y="120"/>
                </a:lnTo>
                <a:lnTo>
                  <a:pt x="96" y="118"/>
                </a:lnTo>
                <a:lnTo>
                  <a:pt x="100" y="116"/>
                </a:lnTo>
                <a:lnTo>
                  <a:pt x="100" y="116"/>
                </a:lnTo>
                <a:lnTo>
                  <a:pt x="106" y="118"/>
                </a:lnTo>
                <a:lnTo>
                  <a:pt x="110" y="120"/>
                </a:lnTo>
                <a:lnTo>
                  <a:pt x="112" y="124"/>
                </a:lnTo>
                <a:lnTo>
                  <a:pt x="114" y="128"/>
                </a:lnTo>
                <a:lnTo>
                  <a:pt x="114" y="128"/>
                </a:lnTo>
                <a:lnTo>
                  <a:pt x="112" y="134"/>
                </a:lnTo>
                <a:lnTo>
                  <a:pt x="110" y="138"/>
                </a:lnTo>
                <a:lnTo>
                  <a:pt x="106" y="140"/>
                </a:lnTo>
                <a:lnTo>
                  <a:pt x="100" y="142"/>
                </a:lnTo>
                <a:lnTo>
                  <a:pt x="100" y="142"/>
                </a:lnTo>
                <a:close/>
                <a:moveTo>
                  <a:pt x="84" y="26"/>
                </a:moveTo>
                <a:lnTo>
                  <a:pt x="84" y="26"/>
                </a:lnTo>
                <a:lnTo>
                  <a:pt x="80" y="26"/>
                </a:lnTo>
                <a:lnTo>
                  <a:pt x="76" y="30"/>
                </a:lnTo>
                <a:lnTo>
                  <a:pt x="76" y="30"/>
                </a:lnTo>
                <a:lnTo>
                  <a:pt x="80" y="34"/>
                </a:lnTo>
                <a:lnTo>
                  <a:pt x="84" y="36"/>
                </a:lnTo>
                <a:lnTo>
                  <a:pt x="84" y="36"/>
                </a:lnTo>
                <a:lnTo>
                  <a:pt x="100" y="36"/>
                </a:lnTo>
                <a:lnTo>
                  <a:pt x="100" y="36"/>
                </a:lnTo>
                <a:lnTo>
                  <a:pt x="118" y="36"/>
                </a:lnTo>
                <a:lnTo>
                  <a:pt x="118" y="36"/>
                </a:lnTo>
                <a:lnTo>
                  <a:pt x="122" y="34"/>
                </a:lnTo>
                <a:lnTo>
                  <a:pt x="126" y="30"/>
                </a:lnTo>
                <a:lnTo>
                  <a:pt x="126" y="30"/>
                </a:lnTo>
                <a:lnTo>
                  <a:pt x="122" y="26"/>
                </a:lnTo>
                <a:lnTo>
                  <a:pt x="118" y="26"/>
                </a:lnTo>
                <a:lnTo>
                  <a:pt x="118" y="26"/>
                </a:lnTo>
                <a:lnTo>
                  <a:pt x="84" y="26"/>
                </a:lnTo>
                <a:lnTo>
                  <a:pt x="84" y="26"/>
                </a:lnTo>
                <a:close/>
                <a:moveTo>
                  <a:pt x="82" y="10"/>
                </a:moveTo>
                <a:lnTo>
                  <a:pt x="82" y="10"/>
                </a:lnTo>
                <a:lnTo>
                  <a:pt x="120" y="10"/>
                </a:lnTo>
                <a:lnTo>
                  <a:pt x="120" y="10"/>
                </a:lnTo>
                <a:lnTo>
                  <a:pt x="122" y="10"/>
                </a:lnTo>
                <a:lnTo>
                  <a:pt x="124" y="6"/>
                </a:lnTo>
                <a:lnTo>
                  <a:pt x="124" y="6"/>
                </a:lnTo>
                <a:lnTo>
                  <a:pt x="122" y="2"/>
                </a:lnTo>
                <a:lnTo>
                  <a:pt x="120" y="2"/>
                </a:lnTo>
                <a:lnTo>
                  <a:pt x="120" y="2"/>
                </a:lnTo>
                <a:lnTo>
                  <a:pt x="102" y="0"/>
                </a:lnTo>
                <a:lnTo>
                  <a:pt x="102" y="0"/>
                </a:lnTo>
                <a:lnTo>
                  <a:pt x="82" y="2"/>
                </a:lnTo>
                <a:lnTo>
                  <a:pt x="82" y="2"/>
                </a:lnTo>
                <a:lnTo>
                  <a:pt x="80" y="2"/>
                </a:lnTo>
                <a:lnTo>
                  <a:pt x="76" y="6"/>
                </a:lnTo>
                <a:lnTo>
                  <a:pt x="76" y="6"/>
                </a:lnTo>
                <a:lnTo>
                  <a:pt x="80" y="10"/>
                </a:lnTo>
                <a:lnTo>
                  <a:pt x="82" y="10"/>
                </a:lnTo>
                <a:lnTo>
                  <a:pt x="82" y="10"/>
                </a:lnTo>
                <a:close/>
                <a:moveTo>
                  <a:pt x="100" y="58"/>
                </a:moveTo>
                <a:lnTo>
                  <a:pt x="100" y="58"/>
                </a:lnTo>
                <a:lnTo>
                  <a:pt x="118" y="58"/>
                </a:lnTo>
                <a:lnTo>
                  <a:pt x="118" y="58"/>
                </a:lnTo>
                <a:lnTo>
                  <a:pt x="122" y="56"/>
                </a:lnTo>
                <a:lnTo>
                  <a:pt x="126" y="54"/>
                </a:lnTo>
                <a:lnTo>
                  <a:pt x="126" y="54"/>
                </a:lnTo>
                <a:lnTo>
                  <a:pt x="122" y="50"/>
                </a:lnTo>
                <a:lnTo>
                  <a:pt x="118" y="48"/>
                </a:lnTo>
                <a:lnTo>
                  <a:pt x="118" y="48"/>
                </a:lnTo>
                <a:lnTo>
                  <a:pt x="82" y="48"/>
                </a:lnTo>
                <a:lnTo>
                  <a:pt x="82" y="48"/>
                </a:lnTo>
                <a:lnTo>
                  <a:pt x="80" y="50"/>
                </a:lnTo>
                <a:lnTo>
                  <a:pt x="76" y="54"/>
                </a:lnTo>
                <a:lnTo>
                  <a:pt x="76" y="54"/>
                </a:lnTo>
                <a:lnTo>
                  <a:pt x="80" y="56"/>
                </a:lnTo>
                <a:lnTo>
                  <a:pt x="82" y="58"/>
                </a:lnTo>
                <a:lnTo>
                  <a:pt x="82" y="58"/>
                </a:lnTo>
                <a:lnTo>
                  <a:pt x="100" y="58"/>
                </a:lnTo>
                <a:lnTo>
                  <a:pt x="100" y="58"/>
                </a:lnTo>
                <a:close/>
                <a:moveTo>
                  <a:pt x="20" y="106"/>
                </a:moveTo>
                <a:lnTo>
                  <a:pt x="20" y="106"/>
                </a:lnTo>
                <a:lnTo>
                  <a:pt x="12" y="106"/>
                </a:lnTo>
                <a:lnTo>
                  <a:pt x="6" y="110"/>
                </a:lnTo>
                <a:lnTo>
                  <a:pt x="2" y="118"/>
                </a:lnTo>
                <a:lnTo>
                  <a:pt x="0" y="124"/>
                </a:lnTo>
                <a:lnTo>
                  <a:pt x="0" y="124"/>
                </a:lnTo>
                <a:lnTo>
                  <a:pt x="2" y="132"/>
                </a:lnTo>
                <a:lnTo>
                  <a:pt x="6" y="138"/>
                </a:lnTo>
                <a:lnTo>
                  <a:pt x="12" y="144"/>
                </a:lnTo>
                <a:lnTo>
                  <a:pt x="20" y="144"/>
                </a:lnTo>
                <a:lnTo>
                  <a:pt x="20" y="144"/>
                </a:lnTo>
                <a:lnTo>
                  <a:pt x="28" y="144"/>
                </a:lnTo>
                <a:lnTo>
                  <a:pt x="34" y="138"/>
                </a:lnTo>
                <a:lnTo>
                  <a:pt x="38" y="132"/>
                </a:lnTo>
                <a:lnTo>
                  <a:pt x="40" y="126"/>
                </a:lnTo>
                <a:lnTo>
                  <a:pt x="40" y="126"/>
                </a:lnTo>
                <a:lnTo>
                  <a:pt x="38" y="118"/>
                </a:lnTo>
                <a:lnTo>
                  <a:pt x="34" y="112"/>
                </a:lnTo>
                <a:lnTo>
                  <a:pt x="28" y="106"/>
                </a:lnTo>
                <a:lnTo>
                  <a:pt x="20" y="106"/>
                </a:lnTo>
                <a:lnTo>
                  <a:pt x="20" y="106"/>
                </a:lnTo>
                <a:close/>
                <a:moveTo>
                  <a:pt x="20" y="134"/>
                </a:moveTo>
                <a:lnTo>
                  <a:pt x="20" y="134"/>
                </a:lnTo>
                <a:lnTo>
                  <a:pt x="16" y="134"/>
                </a:lnTo>
                <a:lnTo>
                  <a:pt x="14" y="132"/>
                </a:lnTo>
                <a:lnTo>
                  <a:pt x="12" y="128"/>
                </a:lnTo>
                <a:lnTo>
                  <a:pt x="10" y="124"/>
                </a:lnTo>
                <a:lnTo>
                  <a:pt x="10" y="124"/>
                </a:lnTo>
                <a:lnTo>
                  <a:pt x="12" y="122"/>
                </a:lnTo>
                <a:lnTo>
                  <a:pt x="14" y="118"/>
                </a:lnTo>
                <a:lnTo>
                  <a:pt x="20" y="116"/>
                </a:lnTo>
                <a:lnTo>
                  <a:pt x="20" y="116"/>
                </a:lnTo>
                <a:lnTo>
                  <a:pt x="24" y="116"/>
                </a:lnTo>
                <a:lnTo>
                  <a:pt x="26" y="118"/>
                </a:lnTo>
                <a:lnTo>
                  <a:pt x="28" y="122"/>
                </a:lnTo>
                <a:lnTo>
                  <a:pt x="28" y="124"/>
                </a:lnTo>
                <a:lnTo>
                  <a:pt x="28" y="124"/>
                </a:lnTo>
                <a:lnTo>
                  <a:pt x="28" y="128"/>
                </a:lnTo>
                <a:lnTo>
                  <a:pt x="26" y="132"/>
                </a:lnTo>
                <a:lnTo>
                  <a:pt x="24" y="134"/>
                </a:lnTo>
                <a:lnTo>
                  <a:pt x="20" y="134"/>
                </a:lnTo>
                <a:lnTo>
                  <a:pt x="20" y="134"/>
                </a:lnTo>
                <a:close/>
                <a:moveTo>
                  <a:pt x="6" y="50"/>
                </a:moveTo>
                <a:lnTo>
                  <a:pt x="6" y="50"/>
                </a:lnTo>
                <a:lnTo>
                  <a:pt x="20" y="50"/>
                </a:lnTo>
                <a:lnTo>
                  <a:pt x="20" y="50"/>
                </a:lnTo>
                <a:lnTo>
                  <a:pt x="34" y="50"/>
                </a:lnTo>
                <a:lnTo>
                  <a:pt x="34" y="50"/>
                </a:lnTo>
                <a:lnTo>
                  <a:pt x="38" y="48"/>
                </a:lnTo>
                <a:lnTo>
                  <a:pt x="40" y="44"/>
                </a:lnTo>
                <a:lnTo>
                  <a:pt x="40" y="44"/>
                </a:lnTo>
                <a:lnTo>
                  <a:pt x="38" y="42"/>
                </a:lnTo>
                <a:lnTo>
                  <a:pt x="34" y="40"/>
                </a:lnTo>
                <a:lnTo>
                  <a:pt x="34" y="40"/>
                </a:lnTo>
                <a:lnTo>
                  <a:pt x="4" y="40"/>
                </a:lnTo>
                <a:lnTo>
                  <a:pt x="4" y="40"/>
                </a:lnTo>
                <a:lnTo>
                  <a:pt x="2" y="42"/>
                </a:lnTo>
                <a:lnTo>
                  <a:pt x="0" y="44"/>
                </a:lnTo>
                <a:lnTo>
                  <a:pt x="0" y="44"/>
                </a:lnTo>
                <a:lnTo>
                  <a:pt x="2" y="48"/>
                </a:lnTo>
                <a:lnTo>
                  <a:pt x="6" y="50"/>
                </a:lnTo>
                <a:lnTo>
                  <a:pt x="6" y="50"/>
                </a:lnTo>
                <a:close/>
                <a:moveTo>
                  <a:pt x="18" y="30"/>
                </a:moveTo>
                <a:lnTo>
                  <a:pt x="18" y="30"/>
                </a:lnTo>
                <a:lnTo>
                  <a:pt x="34" y="30"/>
                </a:lnTo>
                <a:lnTo>
                  <a:pt x="34" y="30"/>
                </a:lnTo>
                <a:lnTo>
                  <a:pt x="38" y="28"/>
                </a:lnTo>
                <a:lnTo>
                  <a:pt x="40" y="26"/>
                </a:lnTo>
                <a:lnTo>
                  <a:pt x="40" y="26"/>
                </a:lnTo>
                <a:lnTo>
                  <a:pt x="38" y="22"/>
                </a:lnTo>
                <a:lnTo>
                  <a:pt x="36" y="20"/>
                </a:lnTo>
                <a:lnTo>
                  <a:pt x="36" y="20"/>
                </a:lnTo>
                <a:lnTo>
                  <a:pt x="4" y="20"/>
                </a:lnTo>
                <a:lnTo>
                  <a:pt x="4" y="20"/>
                </a:lnTo>
                <a:lnTo>
                  <a:pt x="2" y="22"/>
                </a:lnTo>
                <a:lnTo>
                  <a:pt x="0" y="26"/>
                </a:lnTo>
                <a:lnTo>
                  <a:pt x="0" y="26"/>
                </a:lnTo>
                <a:lnTo>
                  <a:pt x="2" y="28"/>
                </a:lnTo>
                <a:lnTo>
                  <a:pt x="6" y="30"/>
                </a:lnTo>
                <a:lnTo>
                  <a:pt x="6" y="30"/>
                </a:lnTo>
                <a:lnTo>
                  <a:pt x="18" y="30"/>
                </a:lnTo>
                <a:lnTo>
                  <a:pt x="18" y="30"/>
                </a:lnTo>
                <a:close/>
                <a:moveTo>
                  <a:pt x="36" y="60"/>
                </a:moveTo>
                <a:lnTo>
                  <a:pt x="36" y="60"/>
                </a:lnTo>
                <a:lnTo>
                  <a:pt x="4" y="60"/>
                </a:lnTo>
                <a:lnTo>
                  <a:pt x="4" y="60"/>
                </a:lnTo>
                <a:lnTo>
                  <a:pt x="2" y="62"/>
                </a:lnTo>
                <a:lnTo>
                  <a:pt x="0" y="64"/>
                </a:lnTo>
                <a:lnTo>
                  <a:pt x="0" y="64"/>
                </a:lnTo>
                <a:lnTo>
                  <a:pt x="2" y="68"/>
                </a:lnTo>
                <a:lnTo>
                  <a:pt x="4" y="68"/>
                </a:lnTo>
                <a:lnTo>
                  <a:pt x="4" y="68"/>
                </a:lnTo>
                <a:lnTo>
                  <a:pt x="18" y="70"/>
                </a:lnTo>
                <a:lnTo>
                  <a:pt x="18" y="70"/>
                </a:lnTo>
                <a:lnTo>
                  <a:pt x="34" y="68"/>
                </a:lnTo>
                <a:lnTo>
                  <a:pt x="34" y="68"/>
                </a:lnTo>
                <a:lnTo>
                  <a:pt x="38" y="68"/>
                </a:lnTo>
                <a:lnTo>
                  <a:pt x="40" y="64"/>
                </a:lnTo>
                <a:lnTo>
                  <a:pt x="40" y="64"/>
                </a:lnTo>
                <a:lnTo>
                  <a:pt x="38" y="62"/>
                </a:lnTo>
                <a:lnTo>
                  <a:pt x="36" y="60"/>
                </a:lnTo>
                <a:lnTo>
                  <a:pt x="36" y="60"/>
                </a:lnTo>
                <a:close/>
                <a:moveTo>
                  <a:pt x="182" y="106"/>
                </a:moveTo>
                <a:lnTo>
                  <a:pt x="182" y="106"/>
                </a:lnTo>
                <a:lnTo>
                  <a:pt x="174" y="106"/>
                </a:lnTo>
                <a:lnTo>
                  <a:pt x="168" y="110"/>
                </a:lnTo>
                <a:lnTo>
                  <a:pt x="164" y="118"/>
                </a:lnTo>
                <a:lnTo>
                  <a:pt x="162" y="124"/>
                </a:lnTo>
                <a:lnTo>
                  <a:pt x="162" y="124"/>
                </a:lnTo>
                <a:lnTo>
                  <a:pt x="164" y="132"/>
                </a:lnTo>
                <a:lnTo>
                  <a:pt x="168" y="138"/>
                </a:lnTo>
                <a:lnTo>
                  <a:pt x="174" y="144"/>
                </a:lnTo>
                <a:lnTo>
                  <a:pt x="182" y="144"/>
                </a:lnTo>
                <a:lnTo>
                  <a:pt x="182" y="144"/>
                </a:lnTo>
                <a:lnTo>
                  <a:pt x="190" y="144"/>
                </a:lnTo>
                <a:lnTo>
                  <a:pt x="196" y="140"/>
                </a:lnTo>
                <a:lnTo>
                  <a:pt x="200" y="132"/>
                </a:lnTo>
                <a:lnTo>
                  <a:pt x="202" y="126"/>
                </a:lnTo>
                <a:lnTo>
                  <a:pt x="202" y="126"/>
                </a:lnTo>
                <a:lnTo>
                  <a:pt x="200" y="118"/>
                </a:lnTo>
                <a:lnTo>
                  <a:pt x="196" y="112"/>
                </a:lnTo>
                <a:lnTo>
                  <a:pt x="190" y="106"/>
                </a:lnTo>
                <a:lnTo>
                  <a:pt x="182" y="106"/>
                </a:lnTo>
                <a:lnTo>
                  <a:pt x="182" y="106"/>
                </a:lnTo>
                <a:close/>
                <a:moveTo>
                  <a:pt x="192" y="126"/>
                </a:moveTo>
                <a:lnTo>
                  <a:pt x="192" y="126"/>
                </a:lnTo>
                <a:lnTo>
                  <a:pt x="190" y="128"/>
                </a:lnTo>
                <a:lnTo>
                  <a:pt x="188" y="132"/>
                </a:lnTo>
                <a:lnTo>
                  <a:pt x="184" y="134"/>
                </a:lnTo>
                <a:lnTo>
                  <a:pt x="180" y="134"/>
                </a:lnTo>
                <a:lnTo>
                  <a:pt x="180" y="134"/>
                </a:lnTo>
                <a:lnTo>
                  <a:pt x="174" y="132"/>
                </a:lnTo>
                <a:lnTo>
                  <a:pt x="174" y="128"/>
                </a:lnTo>
                <a:lnTo>
                  <a:pt x="172" y="124"/>
                </a:lnTo>
                <a:lnTo>
                  <a:pt x="172" y="124"/>
                </a:lnTo>
                <a:lnTo>
                  <a:pt x="174" y="122"/>
                </a:lnTo>
                <a:lnTo>
                  <a:pt x="176" y="118"/>
                </a:lnTo>
                <a:lnTo>
                  <a:pt x="178" y="116"/>
                </a:lnTo>
                <a:lnTo>
                  <a:pt x="182" y="116"/>
                </a:lnTo>
                <a:lnTo>
                  <a:pt x="182" y="116"/>
                </a:lnTo>
                <a:lnTo>
                  <a:pt x="186" y="116"/>
                </a:lnTo>
                <a:lnTo>
                  <a:pt x="188" y="118"/>
                </a:lnTo>
                <a:lnTo>
                  <a:pt x="190" y="122"/>
                </a:lnTo>
                <a:lnTo>
                  <a:pt x="192" y="126"/>
                </a:lnTo>
                <a:lnTo>
                  <a:pt x="192" y="126"/>
                </a:lnTo>
                <a:close/>
                <a:moveTo>
                  <a:pt x="182" y="50"/>
                </a:moveTo>
                <a:lnTo>
                  <a:pt x="182" y="50"/>
                </a:lnTo>
                <a:lnTo>
                  <a:pt x="196" y="50"/>
                </a:lnTo>
                <a:lnTo>
                  <a:pt x="196" y="50"/>
                </a:lnTo>
                <a:lnTo>
                  <a:pt x="200" y="48"/>
                </a:lnTo>
                <a:lnTo>
                  <a:pt x="202" y="44"/>
                </a:lnTo>
                <a:lnTo>
                  <a:pt x="202" y="44"/>
                </a:lnTo>
                <a:lnTo>
                  <a:pt x="200" y="42"/>
                </a:lnTo>
                <a:lnTo>
                  <a:pt x="196" y="40"/>
                </a:lnTo>
                <a:lnTo>
                  <a:pt x="196" y="40"/>
                </a:lnTo>
                <a:lnTo>
                  <a:pt x="168" y="40"/>
                </a:lnTo>
                <a:lnTo>
                  <a:pt x="168" y="40"/>
                </a:lnTo>
                <a:lnTo>
                  <a:pt x="164" y="42"/>
                </a:lnTo>
                <a:lnTo>
                  <a:pt x="162" y="44"/>
                </a:lnTo>
                <a:lnTo>
                  <a:pt x="162" y="44"/>
                </a:lnTo>
                <a:lnTo>
                  <a:pt x="164" y="48"/>
                </a:lnTo>
                <a:lnTo>
                  <a:pt x="168" y="50"/>
                </a:lnTo>
                <a:lnTo>
                  <a:pt x="168" y="50"/>
                </a:lnTo>
                <a:lnTo>
                  <a:pt x="182" y="50"/>
                </a:lnTo>
                <a:lnTo>
                  <a:pt x="182" y="50"/>
                </a:lnTo>
                <a:close/>
                <a:moveTo>
                  <a:pt x="182" y="30"/>
                </a:moveTo>
                <a:lnTo>
                  <a:pt x="182" y="30"/>
                </a:lnTo>
                <a:lnTo>
                  <a:pt x="198" y="30"/>
                </a:lnTo>
                <a:lnTo>
                  <a:pt x="198" y="30"/>
                </a:lnTo>
                <a:lnTo>
                  <a:pt x="200" y="28"/>
                </a:lnTo>
                <a:lnTo>
                  <a:pt x="202" y="26"/>
                </a:lnTo>
                <a:lnTo>
                  <a:pt x="202" y="26"/>
                </a:lnTo>
                <a:lnTo>
                  <a:pt x="200" y="22"/>
                </a:lnTo>
                <a:lnTo>
                  <a:pt x="198" y="20"/>
                </a:lnTo>
                <a:lnTo>
                  <a:pt x="198" y="20"/>
                </a:lnTo>
                <a:lnTo>
                  <a:pt x="166" y="20"/>
                </a:lnTo>
                <a:lnTo>
                  <a:pt x="166" y="20"/>
                </a:lnTo>
                <a:lnTo>
                  <a:pt x="164" y="22"/>
                </a:lnTo>
                <a:lnTo>
                  <a:pt x="162" y="26"/>
                </a:lnTo>
                <a:lnTo>
                  <a:pt x="162" y="26"/>
                </a:lnTo>
                <a:lnTo>
                  <a:pt x="164" y="28"/>
                </a:lnTo>
                <a:lnTo>
                  <a:pt x="166" y="30"/>
                </a:lnTo>
                <a:lnTo>
                  <a:pt x="166" y="30"/>
                </a:lnTo>
                <a:lnTo>
                  <a:pt x="182" y="30"/>
                </a:lnTo>
                <a:lnTo>
                  <a:pt x="182" y="30"/>
                </a:lnTo>
                <a:close/>
                <a:moveTo>
                  <a:pt x="198" y="60"/>
                </a:moveTo>
                <a:lnTo>
                  <a:pt x="198" y="60"/>
                </a:lnTo>
                <a:lnTo>
                  <a:pt x="166" y="60"/>
                </a:lnTo>
                <a:lnTo>
                  <a:pt x="166" y="60"/>
                </a:lnTo>
                <a:lnTo>
                  <a:pt x="164" y="62"/>
                </a:lnTo>
                <a:lnTo>
                  <a:pt x="162" y="64"/>
                </a:lnTo>
                <a:lnTo>
                  <a:pt x="162" y="64"/>
                </a:lnTo>
                <a:lnTo>
                  <a:pt x="164" y="68"/>
                </a:lnTo>
                <a:lnTo>
                  <a:pt x="166" y="68"/>
                </a:lnTo>
                <a:lnTo>
                  <a:pt x="166" y="68"/>
                </a:lnTo>
                <a:lnTo>
                  <a:pt x="182" y="70"/>
                </a:lnTo>
                <a:lnTo>
                  <a:pt x="182" y="70"/>
                </a:lnTo>
                <a:lnTo>
                  <a:pt x="198" y="68"/>
                </a:lnTo>
                <a:lnTo>
                  <a:pt x="198" y="68"/>
                </a:lnTo>
                <a:lnTo>
                  <a:pt x="200" y="68"/>
                </a:lnTo>
                <a:lnTo>
                  <a:pt x="202" y="64"/>
                </a:lnTo>
                <a:lnTo>
                  <a:pt x="202" y="64"/>
                </a:lnTo>
                <a:lnTo>
                  <a:pt x="200" y="62"/>
                </a:lnTo>
                <a:lnTo>
                  <a:pt x="198" y="60"/>
                </a:lnTo>
                <a:lnTo>
                  <a:pt x="198" y="60"/>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3" name="Freeform 326">
            <a:extLst>
              <a:ext uri="{FF2B5EF4-FFF2-40B4-BE49-F238E27FC236}">
                <a16:creationId xmlns="" xmlns:a16="http://schemas.microsoft.com/office/drawing/2014/main" id="{32858307-878F-49A7-AE63-F12586931D9D}"/>
              </a:ext>
            </a:extLst>
          </p:cNvPr>
          <p:cNvSpPr>
            <a:spLocks noEditPoints="1"/>
          </p:cNvSpPr>
          <p:nvPr/>
        </p:nvSpPr>
        <p:spPr bwMode="auto">
          <a:xfrm>
            <a:off x="6202517" y="3991528"/>
            <a:ext cx="99797" cy="111137"/>
          </a:xfrm>
          <a:custGeom>
            <a:avLst/>
            <a:gdLst>
              <a:gd name="T0" fmla="*/ 6 w 198"/>
              <a:gd name="T1" fmla="*/ 106 h 196"/>
              <a:gd name="T2" fmla="*/ 0 w 198"/>
              <a:gd name="T3" fmla="*/ 98 h 196"/>
              <a:gd name="T4" fmla="*/ 6 w 198"/>
              <a:gd name="T5" fmla="*/ 88 h 196"/>
              <a:gd name="T6" fmla="*/ 124 w 198"/>
              <a:gd name="T7" fmla="*/ 80 h 196"/>
              <a:gd name="T8" fmla="*/ 148 w 198"/>
              <a:gd name="T9" fmla="*/ 68 h 196"/>
              <a:gd name="T10" fmla="*/ 176 w 198"/>
              <a:gd name="T11" fmla="*/ 88 h 196"/>
              <a:gd name="T12" fmla="*/ 192 w 198"/>
              <a:gd name="T13" fmla="*/ 88 h 196"/>
              <a:gd name="T14" fmla="*/ 198 w 198"/>
              <a:gd name="T15" fmla="*/ 98 h 196"/>
              <a:gd name="T16" fmla="*/ 188 w 198"/>
              <a:gd name="T17" fmla="*/ 108 h 196"/>
              <a:gd name="T18" fmla="*/ 172 w 198"/>
              <a:gd name="T19" fmla="*/ 116 h 196"/>
              <a:gd name="T20" fmla="*/ 148 w 198"/>
              <a:gd name="T21" fmla="*/ 128 h 196"/>
              <a:gd name="T22" fmla="*/ 120 w 198"/>
              <a:gd name="T23" fmla="*/ 108 h 196"/>
              <a:gd name="T24" fmla="*/ 188 w 198"/>
              <a:gd name="T25" fmla="*/ 156 h 196"/>
              <a:gd name="T26" fmla="*/ 198 w 198"/>
              <a:gd name="T27" fmla="*/ 166 h 196"/>
              <a:gd name="T28" fmla="*/ 192 w 198"/>
              <a:gd name="T29" fmla="*/ 176 h 196"/>
              <a:gd name="T30" fmla="*/ 74 w 198"/>
              <a:gd name="T31" fmla="*/ 184 h 196"/>
              <a:gd name="T32" fmla="*/ 50 w 198"/>
              <a:gd name="T33" fmla="*/ 196 h 196"/>
              <a:gd name="T34" fmla="*/ 22 w 198"/>
              <a:gd name="T35" fmla="*/ 176 h 196"/>
              <a:gd name="T36" fmla="*/ 2 w 198"/>
              <a:gd name="T37" fmla="*/ 172 h 196"/>
              <a:gd name="T38" fmla="*/ 2 w 198"/>
              <a:gd name="T39" fmla="*/ 162 h 196"/>
              <a:gd name="T40" fmla="*/ 22 w 198"/>
              <a:gd name="T41" fmla="*/ 156 h 196"/>
              <a:gd name="T42" fmla="*/ 50 w 198"/>
              <a:gd name="T43" fmla="*/ 136 h 196"/>
              <a:gd name="T44" fmla="*/ 74 w 198"/>
              <a:gd name="T45" fmla="*/ 148 h 196"/>
              <a:gd name="T46" fmla="*/ 188 w 198"/>
              <a:gd name="T47" fmla="*/ 18 h 196"/>
              <a:gd name="T48" fmla="*/ 196 w 198"/>
              <a:gd name="T49" fmla="*/ 24 h 196"/>
              <a:gd name="T50" fmla="*/ 194 w 198"/>
              <a:gd name="T51" fmla="*/ 36 h 196"/>
              <a:gd name="T52" fmla="*/ 78 w 198"/>
              <a:gd name="T53" fmla="*/ 38 h 196"/>
              <a:gd name="T54" fmla="*/ 50 w 198"/>
              <a:gd name="T55" fmla="*/ 58 h 196"/>
              <a:gd name="T56" fmla="*/ 26 w 198"/>
              <a:gd name="T57" fmla="*/ 46 h 196"/>
              <a:gd name="T58" fmla="*/ 6 w 198"/>
              <a:gd name="T59" fmla="*/ 38 h 196"/>
              <a:gd name="T60" fmla="*/ 0 w 198"/>
              <a:gd name="T61" fmla="*/ 28 h 196"/>
              <a:gd name="T62" fmla="*/ 10 w 198"/>
              <a:gd name="T63" fmla="*/ 18 h 196"/>
              <a:gd name="T64" fmla="*/ 32 w 198"/>
              <a:gd name="T65" fmla="*/ 4 h 196"/>
              <a:gd name="T66" fmla="*/ 58 w 198"/>
              <a:gd name="T67" fmla="*/ 0 h 196"/>
              <a:gd name="T68" fmla="*/ 78 w 198"/>
              <a:gd name="T69" fmla="*/ 18 h 196"/>
              <a:gd name="T70" fmla="*/ 56 w 198"/>
              <a:gd name="T71" fmla="*/ 36 h 196"/>
              <a:gd name="T72" fmla="*/ 58 w 198"/>
              <a:gd name="T73" fmla="*/ 24 h 196"/>
              <a:gd name="T74" fmla="*/ 50 w 198"/>
              <a:gd name="T75" fmla="*/ 18 h 196"/>
              <a:gd name="T76" fmla="*/ 40 w 198"/>
              <a:gd name="T77" fmla="*/ 28 h 196"/>
              <a:gd name="T78" fmla="*/ 46 w 198"/>
              <a:gd name="T79" fmla="*/ 38 h 196"/>
              <a:gd name="T80" fmla="*/ 50 w 198"/>
              <a:gd name="T81" fmla="*/ 176 h 196"/>
              <a:gd name="T82" fmla="*/ 60 w 198"/>
              <a:gd name="T83" fmla="*/ 166 h 196"/>
              <a:gd name="T84" fmla="*/ 50 w 198"/>
              <a:gd name="T85" fmla="*/ 156 h 196"/>
              <a:gd name="T86" fmla="*/ 40 w 198"/>
              <a:gd name="T87" fmla="*/ 162 h 196"/>
              <a:gd name="T88" fmla="*/ 42 w 198"/>
              <a:gd name="T89" fmla="*/ 174 h 196"/>
              <a:gd name="T90" fmla="*/ 148 w 198"/>
              <a:gd name="T91" fmla="*/ 108 h 196"/>
              <a:gd name="T92" fmla="*/ 156 w 198"/>
              <a:gd name="T93" fmla="*/ 102 h 196"/>
              <a:gd name="T94" fmla="*/ 154 w 198"/>
              <a:gd name="T95" fmla="*/ 88 h 196"/>
              <a:gd name="T96" fmla="*/ 142 w 198"/>
              <a:gd name="T97" fmla="*/ 90 h 196"/>
              <a:gd name="T98" fmla="*/ 140 w 198"/>
              <a:gd name="T99" fmla="*/ 102 h 196"/>
              <a:gd name="T100" fmla="*/ 148 w 198"/>
              <a:gd name="T101" fmla="*/ 10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8" h="196">
                <a:moveTo>
                  <a:pt x="120" y="108"/>
                </a:moveTo>
                <a:lnTo>
                  <a:pt x="10" y="108"/>
                </a:lnTo>
                <a:lnTo>
                  <a:pt x="10" y="108"/>
                </a:lnTo>
                <a:lnTo>
                  <a:pt x="6" y="106"/>
                </a:lnTo>
                <a:lnTo>
                  <a:pt x="4" y="104"/>
                </a:lnTo>
                <a:lnTo>
                  <a:pt x="4" y="104"/>
                </a:lnTo>
                <a:lnTo>
                  <a:pt x="2" y="102"/>
                </a:lnTo>
                <a:lnTo>
                  <a:pt x="0" y="98"/>
                </a:lnTo>
                <a:lnTo>
                  <a:pt x="0" y="98"/>
                </a:lnTo>
                <a:lnTo>
                  <a:pt x="2" y="94"/>
                </a:lnTo>
                <a:lnTo>
                  <a:pt x="4" y="90"/>
                </a:lnTo>
                <a:lnTo>
                  <a:pt x="6" y="88"/>
                </a:lnTo>
                <a:lnTo>
                  <a:pt x="10" y="88"/>
                </a:lnTo>
                <a:lnTo>
                  <a:pt x="120" y="88"/>
                </a:lnTo>
                <a:lnTo>
                  <a:pt x="120" y="88"/>
                </a:lnTo>
                <a:lnTo>
                  <a:pt x="124" y="80"/>
                </a:lnTo>
                <a:lnTo>
                  <a:pt x="132" y="74"/>
                </a:lnTo>
                <a:lnTo>
                  <a:pt x="140" y="70"/>
                </a:lnTo>
                <a:lnTo>
                  <a:pt x="148" y="68"/>
                </a:lnTo>
                <a:lnTo>
                  <a:pt x="148" y="68"/>
                </a:lnTo>
                <a:lnTo>
                  <a:pt x="158" y="70"/>
                </a:lnTo>
                <a:lnTo>
                  <a:pt x="166" y="74"/>
                </a:lnTo>
                <a:lnTo>
                  <a:pt x="172" y="80"/>
                </a:lnTo>
                <a:lnTo>
                  <a:pt x="176" y="88"/>
                </a:lnTo>
                <a:lnTo>
                  <a:pt x="178" y="88"/>
                </a:lnTo>
                <a:lnTo>
                  <a:pt x="188" y="88"/>
                </a:lnTo>
                <a:lnTo>
                  <a:pt x="188" y="88"/>
                </a:lnTo>
                <a:lnTo>
                  <a:pt x="192" y="88"/>
                </a:lnTo>
                <a:lnTo>
                  <a:pt x="194" y="90"/>
                </a:lnTo>
                <a:lnTo>
                  <a:pt x="196" y="94"/>
                </a:lnTo>
                <a:lnTo>
                  <a:pt x="198" y="98"/>
                </a:lnTo>
                <a:lnTo>
                  <a:pt x="198" y="98"/>
                </a:lnTo>
                <a:lnTo>
                  <a:pt x="196" y="102"/>
                </a:lnTo>
                <a:lnTo>
                  <a:pt x="194" y="104"/>
                </a:lnTo>
                <a:lnTo>
                  <a:pt x="192" y="106"/>
                </a:lnTo>
                <a:lnTo>
                  <a:pt x="188" y="108"/>
                </a:lnTo>
                <a:lnTo>
                  <a:pt x="178" y="108"/>
                </a:lnTo>
                <a:lnTo>
                  <a:pt x="176" y="108"/>
                </a:lnTo>
                <a:lnTo>
                  <a:pt x="176" y="108"/>
                </a:lnTo>
                <a:lnTo>
                  <a:pt x="172" y="116"/>
                </a:lnTo>
                <a:lnTo>
                  <a:pt x="166" y="122"/>
                </a:lnTo>
                <a:lnTo>
                  <a:pt x="158" y="126"/>
                </a:lnTo>
                <a:lnTo>
                  <a:pt x="148" y="128"/>
                </a:lnTo>
                <a:lnTo>
                  <a:pt x="148" y="128"/>
                </a:lnTo>
                <a:lnTo>
                  <a:pt x="140" y="126"/>
                </a:lnTo>
                <a:lnTo>
                  <a:pt x="132" y="122"/>
                </a:lnTo>
                <a:lnTo>
                  <a:pt x="124" y="116"/>
                </a:lnTo>
                <a:lnTo>
                  <a:pt x="120" y="108"/>
                </a:lnTo>
                <a:lnTo>
                  <a:pt x="120" y="108"/>
                </a:lnTo>
                <a:close/>
                <a:moveTo>
                  <a:pt x="78" y="156"/>
                </a:moveTo>
                <a:lnTo>
                  <a:pt x="188" y="156"/>
                </a:lnTo>
                <a:lnTo>
                  <a:pt x="188" y="156"/>
                </a:lnTo>
                <a:lnTo>
                  <a:pt x="192" y="158"/>
                </a:lnTo>
                <a:lnTo>
                  <a:pt x="194" y="160"/>
                </a:lnTo>
                <a:lnTo>
                  <a:pt x="196" y="162"/>
                </a:lnTo>
                <a:lnTo>
                  <a:pt x="198" y="166"/>
                </a:lnTo>
                <a:lnTo>
                  <a:pt x="198" y="166"/>
                </a:lnTo>
                <a:lnTo>
                  <a:pt x="196" y="170"/>
                </a:lnTo>
                <a:lnTo>
                  <a:pt x="194" y="174"/>
                </a:lnTo>
                <a:lnTo>
                  <a:pt x="192" y="176"/>
                </a:lnTo>
                <a:lnTo>
                  <a:pt x="188" y="176"/>
                </a:lnTo>
                <a:lnTo>
                  <a:pt x="78" y="176"/>
                </a:lnTo>
                <a:lnTo>
                  <a:pt x="78" y="176"/>
                </a:lnTo>
                <a:lnTo>
                  <a:pt x="74" y="184"/>
                </a:lnTo>
                <a:lnTo>
                  <a:pt x="66" y="190"/>
                </a:lnTo>
                <a:lnTo>
                  <a:pt x="58" y="194"/>
                </a:lnTo>
                <a:lnTo>
                  <a:pt x="50" y="196"/>
                </a:lnTo>
                <a:lnTo>
                  <a:pt x="50" y="196"/>
                </a:lnTo>
                <a:lnTo>
                  <a:pt x="40" y="194"/>
                </a:lnTo>
                <a:lnTo>
                  <a:pt x="32" y="190"/>
                </a:lnTo>
                <a:lnTo>
                  <a:pt x="26" y="184"/>
                </a:lnTo>
                <a:lnTo>
                  <a:pt x="22" y="176"/>
                </a:lnTo>
                <a:lnTo>
                  <a:pt x="10" y="176"/>
                </a:lnTo>
                <a:lnTo>
                  <a:pt x="10" y="176"/>
                </a:lnTo>
                <a:lnTo>
                  <a:pt x="6" y="174"/>
                </a:lnTo>
                <a:lnTo>
                  <a:pt x="2" y="172"/>
                </a:lnTo>
                <a:lnTo>
                  <a:pt x="2" y="172"/>
                </a:lnTo>
                <a:lnTo>
                  <a:pt x="0" y="166"/>
                </a:lnTo>
                <a:lnTo>
                  <a:pt x="2" y="162"/>
                </a:lnTo>
                <a:lnTo>
                  <a:pt x="2" y="162"/>
                </a:lnTo>
                <a:lnTo>
                  <a:pt x="6" y="158"/>
                </a:lnTo>
                <a:lnTo>
                  <a:pt x="10" y="156"/>
                </a:lnTo>
                <a:lnTo>
                  <a:pt x="22" y="156"/>
                </a:lnTo>
                <a:lnTo>
                  <a:pt x="22" y="156"/>
                </a:lnTo>
                <a:lnTo>
                  <a:pt x="26" y="148"/>
                </a:lnTo>
                <a:lnTo>
                  <a:pt x="32" y="142"/>
                </a:lnTo>
                <a:lnTo>
                  <a:pt x="40" y="138"/>
                </a:lnTo>
                <a:lnTo>
                  <a:pt x="50" y="136"/>
                </a:lnTo>
                <a:lnTo>
                  <a:pt x="50" y="136"/>
                </a:lnTo>
                <a:lnTo>
                  <a:pt x="58" y="138"/>
                </a:lnTo>
                <a:lnTo>
                  <a:pt x="66" y="142"/>
                </a:lnTo>
                <a:lnTo>
                  <a:pt x="74" y="148"/>
                </a:lnTo>
                <a:lnTo>
                  <a:pt x="78" y="156"/>
                </a:lnTo>
                <a:lnTo>
                  <a:pt x="78" y="156"/>
                </a:lnTo>
                <a:close/>
                <a:moveTo>
                  <a:pt x="78" y="18"/>
                </a:moveTo>
                <a:lnTo>
                  <a:pt x="188" y="18"/>
                </a:lnTo>
                <a:lnTo>
                  <a:pt x="188" y="18"/>
                </a:lnTo>
                <a:lnTo>
                  <a:pt x="192" y="20"/>
                </a:lnTo>
                <a:lnTo>
                  <a:pt x="194" y="22"/>
                </a:lnTo>
                <a:lnTo>
                  <a:pt x="196" y="24"/>
                </a:lnTo>
                <a:lnTo>
                  <a:pt x="198" y="28"/>
                </a:lnTo>
                <a:lnTo>
                  <a:pt x="198" y="28"/>
                </a:lnTo>
                <a:lnTo>
                  <a:pt x="196" y="32"/>
                </a:lnTo>
                <a:lnTo>
                  <a:pt x="194" y="36"/>
                </a:lnTo>
                <a:lnTo>
                  <a:pt x="192" y="38"/>
                </a:lnTo>
                <a:lnTo>
                  <a:pt x="188" y="38"/>
                </a:lnTo>
                <a:lnTo>
                  <a:pt x="78" y="38"/>
                </a:lnTo>
                <a:lnTo>
                  <a:pt x="78" y="38"/>
                </a:lnTo>
                <a:lnTo>
                  <a:pt x="74" y="46"/>
                </a:lnTo>
                <a:lnTo>
                  <a:pt x="66" y="52"/>
                </a:lnTo>
                <a:lnTo>
                  <a:pt x="58" y="56"/>
                </a:lnTo>
                <a:lnTo>
                  <a:pt x="50" y="58"/>
                </a:lnTo>
                <a:lnTo>
                  <a:pt x="50" y="58"/>
                </a:lnTo>
                <a:lnTo>
                  <a:pt x="40" y="56"/>
                </a:lnTo>
                <a:lnTo>
                  <a:pt x="32" y="52"/>
                </a:lnTo>
                <a:lnTo>
                  <a:pt x="26" y="46"/>
                </a:lnTo>
                <a:lnTo>
                  <a:pt x="22" y="38"/>
                </a:lnTo>
                <a:lnTo>
                  <a:pt x="10" y="38"/>
                </a:lnTo>
                <a:lnTo>
                  <a:pt x="10" y="38"/>
                </a:lnTo>
                <a:lnTo>
                  <a:pt x="6" y="38"/>
                </a:lnTo>
                <a:lnTo>
                  <a:pt x="4" y="36"/>
                </a:lnTo>
                <a:lnTo>
                  <a:pt x="2" y="32"/>
                </a:lnTo>
                <a:lnTo>
                  <a:pt x="0" y="28"/>
                </a:lnTo>
                <a:lnTo>
                  <a:pt x="0" y="28"/>
                </a:lnTo>
                <a:lnTo>
                  <a:pt x="2" y="24"/>
                </a:lnTo>
                <a:lnTo>
                  <a:pt x="4" y="22"/>
                </a:lnTo>
                <a:lnTo>
                  <a:pt x="6" y="20"/>
                </a:lnTo>
                <a:lnTo>
                  <a:pt x="10" y="18"/>
                </a:lnTo>
                <a:lnTo>
                  <a:pt x="22" y="18"/>
                </a:lnTo>
                <a:lnTo>
                  <a:pt x="22" y="18"/>
                </a:lnTo>
                <a:lnTo>
                  <a:pt x="26" y="10"/>
                </a:lnTo>
                <a:lnTo>
                  <a:pt x="32" y="4"/>
                </a:lnTo>
                <a:lnTo>
                  <a:pt x="40" y="0"/>
                </a:lnTo>
                <a:lnTo>
                  <a:pt x="50" y="0"/>
                </a:lnTo>
                <a:lnTo>
                  <a:pt x="50" y="0"/>
                </a:lnTo>
                <a:lnTo>
                  <a:pt x="58" y="0"/>
                </a:lnTo>
                <a:lnTo>
                  <a:pt x="66" y="4"/>
                </a:lnTo>
                <a:lnTo>
                  <a:pt x="74" y="10"/>
                </a:lnTo>
                <a:lnTo>
                  <a:pt x="78" y="18"/>
                </a:lnTo>
                <a:lnTo>
                  <a:pt x="78" y="18"/>
                </a:lnTo>
                <a:close/>
                <a:moveTo>
                  <a:pt x="50" y="38"/>
                </a:moveTo>
                <a:lnTo>
                  <a:pt x="50" y="38"/>
                </a:lnTo>
                <a:lnTo>
                  <a:pt x="54" y="38"/>
                </a:lnTo>
                <a:lnTo>
                  <a:pt x="56" y="36"/>
                </a:lnTo>
                <a:lnTo>
                  <a:pt x="58" y="32"/>
                </a:lnTo>
                <a:lnTo>
                  <a:pt x="60" y="28"/>
                </a:lnTo>
                <a:lnTo>
                  <a:pt x="60" y="28"/>
                </a:lnTo>
                <a:lnTo>
                  <a:pt x="58" y="24"/>
                </a:lnTo>
                <a:lnTo>
                  <a:pt x="56" y="22"/>
                </a:lnTo>
                <a:lnTo>
                  <a:pt x="54" y="20"/>
                </a:lnTo>
                <a:lnTo>
                  <a:pt x="50" y="18"/>
                </a:lnTo>
                <a:lnTo>
                  <a:pt x="50" y="18"/>
                </a:lnTo>
                <a:lnTo>
                  <a:pt x="46" y="20"/>
                </a:lnTo>
                <a:lnTo>
                  <a:pt x="42" y="22"/>
                </a:lnTo>
                <a:lnTo>
                  <a:pt x="40" y="24"/>
                </a:lnTo>
                <a:lnTo>
                  <a:pt x="40" y="28"/>
                </a:lnTo>
                <a:lnTo>
                  <a:pt x="40" y="28"/>
                </a:lnTo>
                <a:lnTo>
                  <a:pt x="40" y="32"/>
                </a:lnTo>
                <a:lnTo>
                  <a:pt x="42" y="36"/>
                </a:lnTo>
                <a:lnTo>
                  <a:pt x="46" y="38"/>
                </a:lnTo>
                <a:lnTo>
                  <a:pt x="50" y="38"/>
                </a:lnTo>
                <a:lnTo>
                  <a:pt x="50" y="38"/>
                </a:lnTo>
                <a:close/>
                <a:moveTo>
                  <a:pt x="50" y="176"/>
                </a:moveTo>
                <a:lnTo>
                  <a:pt x="50" y="176"/>
                </a:lnTo>
                <a:lnTo>
                  <a:pt x="54" y="174"/>
                </a:lnTo>
                <a:lnTo>
                  <a:pt x="58" y="172"/>
                </a:lnTo>
                <a:lnTo>
                  <a:pt x="58" y="172"/>
                </a:lnTo>
                <a:lnTo>
                  <a:pt x="60" y="166"/>
                </a:lnTo>
                <a:lnTo>
                  <a:pt x="58" y="162"/>
                </a:lnTo>
                <a:lnTo>
                  <a:pt x="58" y="162"/>
                </a:lnTo>
                <a:lnTo>
                  <a:pt x="54" y="158"/>
                </a:lnTo>
                <a:lnTo>
                  <a:pt x="50" y="156"/>
                </a:lnTo>
                <a:lnTo>
                  <a:pt x="50" y="156"/>
                </a:lnTo>
                <a:lnTo>
                  <a:pt x="46" y="158"/>
                </a:lnTo>
                <a:lnTo>
                  <a:pt x="42" y="160"/>
                </a:lnTo>
                <a:lnTo>
                  <a:pt x="40" y="162"/>
                </a:lnTo>
                <a:lnTo>
                  <a:pt x="40" y="166"/>
                </a:lnTo>
                <a:lnTo>
                  <a:pt x="40" y="166"/>
                </a:lnTo>
                <a:lnTo>
                  <a:pt x="40" y="170"/>
                </a:lnTo>
                <a:lnTo>
                  <a:pt x="42" y="174"/>
                </a:lnTo>
                <a:lnTo>
                  <a:pt x="46" y="176"/>
                </a:lnTo>
                <a:lnTo>
                  <a:pt x="50" y="176"/>
                </a:lnTo>
                <a:lnTo>
                  <a:pt x="50" y="176"/>
                </a:lnTo>
                <a:close/>
                <a:moveTo>
                  <a:pt x="148" y="108"/>
                </a:moveTo>
                <a:lnTo>
                  <a:pt x="148" y="108"/>
                </a:lnTo>
                <a:lnTo>
                  <a:pt x="154" y="106"/>
                </a:lnTo>
                <a:lnTo>
                  <a:pt x="156" y="102"/>
                </a:lnTo>
                <a:lnTo>
                  <a:pt x="156" y="102"/>
                </a:lnTo>
                <a:lnTo>
                  <a:pt x="158" y="98"/>
                </a:lnTo>
                <a:lnTo>
                  <a:pt x="156" y="92"/>
                </a:lnTo>
                <a:lnTo>
                  <a:pt x="156" y="92"/>
                </a:lnTo>
                <a:lnTo>
                  <a:pt x="154" y="88"/>
                </a:lnTo>
                <a:lnTo>
                  <a:pt x="148" y="88"/>
                </a:lnTo>
                <a:lnTo>
                  <a:pt x="148" y="88"/>
                </a:lnTo>
                <a:lnTo>
                  <a:pt x="144" y="88"/>
                </a:lnTo>
                <a:lnTo>
                  <a:pt x="142" y="90"/>
                </a:lnTo>
                <a:lnTo>
                  <a:pt x="140" y="94"/>
                </a:lnTo>
                <a:lnTo>
                  <a:pt x="138" y="98"/>
                </a:lnTo>
                <a:lnTo>
                  <a:pt x="138" y="98"/>
                </a:lnTo>
                <a:lnTo>
                  <a:pt x="140" y="102"/>
                </a:lnTo>
                <a:lnTo>
                  <a:pt x="142" y="104"/>
                </a:lnTo>
                <a:lnTo>
                  <a:pt x="144" y="106"/>
                </a:lnTo>
                <a:lnTo>
                  <a:pt x="148" y="108"/>
                </a:lnTo>
                <a:lnTo>
                  <a:pt x="148" y="108"/>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4" name="Freeform 327">
            <a:extLst>
              <a:ext uri="{FF2B5EF4-FFF2-40B4-BE49-F238E27FC236}">
                <a16:creationId xmlns="" xmlns:a16="http://schemas.microsoft.com/office/drawing/2014/main" id="{5540AABF-B2E6-4331-A9B3-E6CF21B366FB}"/>
              </a:ext>
            </a:extLst>
          </p:cNvPr>
          <p:cNvSpPr>
            <a:spLocks noEditPoints="1"/>
          </p:cNvSpPr>
          <p:nvPr/>
        </p:nvSpPr>
        <p:spPr bwMode="auto">
          <a:xfrm>
            <a:off x="4280170" y="4023282"/>
            <a:ext cx="31249" cy="35156"/>
          </a:xfrm>
          <a:custGeom>
            <a:avLst/>
            <a:gdLst>
              <a:gd name="T0" fmla="*/ 30 w 62"/>
              <a:gd name="T1" fmla="*/ 0 h 62"/>
              <a:gd name="T2" fmla="*/ 30 w 62"/>
              <a:gd name="T3" fmla="*/ 0 h 62"/>
              <a:gd name="T4" fmla="*/ 24 w 62"/>
              <a:gd name="T5" fmla="*/ 0 h 62"/>
              <a:gd name="T6" fmla="*/ 18 w 62"/>
              <a:gd name="T7" fmla="*/ 2 h 62"/>
              <a:gd name="T8" fmla="*/ 8 w 62"/>
              <a:gd name="T9" fmla="*/ 10 h 62"/>
              <a:gd name="T10" fmla="*/ 2 w 62"/>
              <a:gd name="T11" fmla="*/ 20 h 62"/>
              <a:gd name="T12" fmla="*/ 0 w 62"/>
              <a:gd name="T13" fmla="*/ 26 h 62"/>
              <a:gd name="T14" fmla="*/ 0 w 62"/>
              <a:gd name="T15" fmla="*/ 32 h 62"/>
              <a:gd name="T16" fmla="*/ 0 w 62"/>
              <a:gd name="T17" fmla="*/ 32 h 62"/>
              <a:gd name="T18" fmla="*/ 0 w 62"/>
              <a:gd name="T19" fmla="*/ 38 h 62"/>
              <a:gd name="T20" fmla="*/ 2 w 62"/>
              <a:gd name="T21" fmla="*/ 44 h 62"/>
              <a:gd name="T22" fmla="*/ 8 w 62"/>
              <a:gd name="T23" fmla="*/ 54 h 62"/>
              <a:gd name="T24" fmla="*/ 18 w 62"/>
              <a:gd name="T25" fmla="*/ 60 h 62"/>
              <a:gd name="T26" fmla="*/ 24 w 62"/>
              <a:gd name="T27" fmla="*/ 62 h 62"/>
              <a:gd name="T28" fmla="*/ 30 w 62"/>
              <a:gd name="T29" fmla="*/ 62 h 62"/>
              <a:gd name="T30" fmla="*/ 30 w 62"/>
              <a:gd name="T31" fmla="*/ 62 h 62"/>
              <a:gd name="T32" fmla="*/ 38 w 62"/>
              <a:gd name="T33" fmla="*/ 62 h 62"/>
              <a:gd name="T34" fmla="*/ 44 w 62"/>
              <a:gd name="T35" fmla="*/ 60 h 62"/>
              <a:gd name="T36" fmla="*/ 52 w 62"/>
              <a:gd name="T37" fmla="*/ 54 h 62"/>
              <a:gd name="T38" fmla="*/ 60 w 62"/>
              <a:gd name="T39" fmla="*/ 44 h 62"/>
              <a:gd name="T40" fmla="*/ 62 w 62"/>
              <a:gd name="T41" fmla="*/ 38 h 62"/>
              <a:gd name="T42" fmla="*/ 62 w 62"/>
              <a:gd name="T43" fmla="*/ 32 h 62"/>
              <a:gd name="T44" fmla="*/ 62 w 62"/>
              <a:gd name="T45" fmla="*/ 32 h 62"/>
              <a:gd name="T46" fmla="*/ 62 w 62"/>
              <a:gd name="T47" fmla="*/ 26 h 62"/>
              <a:gd name="T48" fmla="*/ 60 w 62"/>
              <a:gd name="T49" fmla="*/ 20 h 62"/>
              <a:gd name="T50" fmla="*/ 54 w 62"/>
              <a:gd name="T51" fmla="*/ 10 h 62"/>
              <a:gd name="T52" fmla="*/ 44 w 62"/>
              <a:gd name="T53" fmla="*/ 2 h 62"/>
              <a:gd name="T54" fmla="*/ 38 w 62"/>
              <a:gd name="T55" fmla="*/ 0 h 62"/>
              <a:gd name="T56" fmla="*/ 30 w 62"/>
              <a:gd name="T57" fmla="*/ 0 h 62"/>
              <a:gd name="T58" fmla="*/ 30 w 62"/>
              <a:gd name="T59" fmla="*/ 0 h 62"/>
              <a:gd name="T60" fmla="*/ 30 w 62"/>
              <a:gd name="T61" fmla="*/ 54 h 62"/>
              <a:gd name="T62" fmla="*/ 30 w 62"/>
              <a:gd name="T63" fmla="*/ 54 h 62"/>
              <a:gd name="T64" fmla="*/ 22 w 62"/>
              <a:gd name="T65" fmla="*/ 54 h 62"/>
              <a:gd name="T66" fmla="*/ 14 w 62"/>
              <a:gd name="T67" fmla="*/ 48 h 62"/>
              <a:gd name="T68" fmla="*/ 10 w 62"/>
              <a:gd name="T69" fmla="*/ 40 h 62"/>
              <a:gd name="T70" fmla="*/ 8 w 62"/>
              <a:gd name="T71" fmla="*/ 32 h 62"/>
              <a:gd name="T72" fmla="*/ 8 w 62"/>
              <a:gd name="T73" fmla="*/ 32 h 62"/>
              <a:gd name="T74" fmla="*/ 10 w 62"/>
              <a:gd name="T75" fmla="*/ 22 h 62"/>
              <a:gd name="T76" fmla="*/ 14 w 62"/>
              <a:gd name="T77" fmla="*/ 14 h 62"/>
              <a:gd name="T78" fmla="*/ 22 w 62"/>
              <a:gd name="T79" fmla="*/ 10 h 62"/>
              <a:gd name="T80" fmla="*/ 30 w 62"/>
              <a:gd name="T81" fmla="*/ 8 h 62"/>
              <a:gd name="T82" fmla="*/ 30 w 62"/>
              <a:gd name="T83" fmla="*/ 8 h 62"/>
              <a:gd name="T84" fmla="*/ 40 w 62"/>
              <a:gd name="T85" fmla="*/ 10 h 62"/>
              <a:gd name="T86" fmla="*/ 48 w 62"/>
              <a:gd name="T87" fmla="*/ 14 h 62"/>
              <a:gd name="T88" fmla="*/ 52 w 62"/>
              <a:gd name="T89" fmla="*/ 22 h 62"/>
              <a:gd name="T90" fmla="*/ 54 w 62"/>
              <a:gd name="T91" fmla="*/ 32 h 62"/>
              <a:gd name="T92" fmla="*/ 54 w 62"/>
              <a:gd name="T93" fmla="*/ 32 h 62"/>
              <a:gd name="T94" fmla="*/ 52 w 62"/>
              <a:gd name="T95" fmla="*/ 40 h 62"/>
              <a:gd name="T96" fmla="*/ 48 w 62"/>
              <a:gd name="T97" fmla="*/ 48 h 62"/>
              <a:gd name="T98" fmla="*/ 40 w 62"/>
              <a:gd name="T99" fmla="*/ 54 h 62"/>
              <a:gd name="T100" fmla="*/ 30 w 62"/>
              <a:gd name="T101" fmla="*/ 54 h 62"/>
              <a:gd name="T102" fmla="*/ 30 w 62"/>
              <a:gd name="T103"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62">
                <a:moveTo>
                  <a:pt x="30" y="0"/>
                </a:moveTo>
                <a:lnTo>
                  <a:pt x="30" y="0"/>
                </a:lnTo>
                <a:lnTo>
                  <a:pt x="24" y="0"/>
                </a:lnTo>
                <a:lnTo>
                  <a:pt x="18" y="2"/>
                </a:lnTo>
                <a:lnTo>
                  <a:pt x="8" y="10"/>
                </a:lnTo>
                <a:lnTo>
                  <a:pt x="2" y="20"/>
                </a:lnTo>
                <a:lnTo>
                  <a:pt x="0" y="26"/>
                </a:lnTo>
                <a:lnTo>
                  <a:pt x="0" y="32"/>
                </a:lnTo>
                <a:lnTo>
                  <a:pt x="0" y="32"/>
                </a:lnTo>
                <a:lnTo>
                  <a:pt x="0" y="38"/>
                </a:lnTo>
                <a:lnTo>
                  <a:pt x="2" y="44"/>
                </a:lnTo>
                <a:lnTo>
                  <a:pt x="8" y="54"/>
                </a:lnTo>
                <a:lnTo>
                  <a:pt x="18" y="60"/>
                </a:lnTo>
                <a:lnTo>
                  <a:pt x="24" y="62"/>
                </a:lnTo>
                <a:lnTo>
                  <a:pt x="30" y="62"/>
                </a:lnTo>
                <a:lnTo>
                  <a:pt x="30" y="62"/>
                </a:lnTo>
                <a:lnTo>
                  <a:pt x="38" y="62"/>
                </a:lnTo>
                <a:lnTo>
                  <a:pt x="44" y="60"/>
                </a:lnTo>
                <a:lnTo>
                  <a:pt x="52" y="54"/>
                </a:lnTo>
                <a:lnTo>
                  <a:pt x="60" y="44"/>
                </a:lnTo>
                <a:lnTo>
                  <a:pt x="62" y="38"/>
                </a:lnTo>
                <a:lnTo>
                  <a:pt x="62" y="32"/>
                </a:lnTo>
                <a:lnTo>
                  <a:pt x="62" y="32"/>
                </a:lnTo>
                <a:lnTo>
                  <a:pt x="62" y="26"/>
                </a:lnTo>
                <a:lnTo>
                  <a:pt x="60" y="20"/>
                </a:lnTo>
                <a:lnTo>
                  <a:pt x="54" y="10"/>
                </a:lnTo>
                <a:lnTo>
                  <a:pt x="44" y="2"/>
                </a:lnTo>
                <a:lnTo>
                  <a:pt x="38" y="0"/>
                </a:lnTo>
                <a:lnTo>
                  <a:pt x="30" y="0"/>
                </a:lnTo>
                <a:lnTo>
                  <a:pt x="30" y="0"/>
                </a:lnTo>
                <a:close/>
                <a:moveTo>
                  <a:pt x="30" y="54"/>
                </a:moveTo>
                <a:lnTo>
                  <a:pt x="30" y="54"/>
                </a:lnTo>
                <a:lnTo>
                  <a:pt x="22" y="54"/>
                </a:lnTo>
                <a:lnTo>
                  <a:pt x="14" y="48"/>
                </a:lnTo>
                <a:lnTo>
                  <a:pt x="10" y="40"/>
                </a:lnTo>
                <a:lnTo>
                  <a:pt x="8" y="32"/>
                </a:lnTo>
                <a:lnTo>
                  <a:pt x="8" y="32"/>
                </a:lnTo>
                <a:lnTo>
                  <a:pt x="10" y="22"/>
                </a:lnTo>
                <a:lnTo>
                  <a:pt x="14" y="14"/>
                </a:lnTo>
                <a:lnTo>
                  <a:pt x="22" y="10"/>
                </a:lnTo>
                <a:lnTo>
                  <a:pt x="30" y="8"/>
                </a:lnTo>
                <a:lnTo>
                  <a:pt x="30" y="8"/>
                </a:lnTo>
                <a:lnTo>
                  <a:pt x="40" y="10"/>
                </a:lnTo>
                <a:lnTo>
                  <a:pt x="48" y="14"/>
                </a:lnTo>
                <a:lnTo>
                  <a:pt x="52" y="22"/>
                </a:lnTo>
                <a:lnTo>
                  <a:pt x="54" y="32"/>
                </a:lnTo>
                <a:lnTo>
                  <a:pt x="54" y="32"/>
                </a:lnTo>
                <a:lnTo>
                  <a:pt x="52" y="40"/>
                </a:lnTo>
                <a:lnTo>
                  <a:pt x="48" y="48"/>
                </a:lnTo>
                <a:lnTo>
                  <a:pt x="40" y="54"/>
                </a:lnTo>
                <a:lnTo>
                  <a:pt x="30" y="54"/>
                </a:lnTo>
                <a:lnTo>
                  <a:pt x="30" y="5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5" name="Freeform 328">
            <a:extLst>
              <a:ext uri="{FF2B5EF4-FFF2-40B4-BE49-F238E27FC236}">
                <a16:creationId xmlns="" xmlns:a16="http://schemas.microsoft.com/office/drawing/2014/main" id="{528944A1-E806-4752-84CE-B36F88B525B7}"/>
              </a:ext>
            </a:extLst>
          </p:cNvPr>
          <p:cNvSpPr>
            <a:spLocks noEditPoints="1"/>
          </p:cNvSpPr>
          <p:nvPr/>
        </p:nvSpPr>
        <p:spPr bwMode="auto">
          <a:xfrm>
            <a:off x="4236824" y="3991528"/>
            <a:ext cx="117942" cy="124746"/>
          </a:xfrm>
          <a:custGeom>
            <a:avLst/>
            <a:gdLst>
              <a:gd name="T0" fmla="*/ 190 w 234"/>
              <a:gd name="T1" fmla="*/ 2 h 220"/>
              <a:gd name="T2" fmla="*/ 172 w 234"/>
              <a:gd name="T3" fmla="*/ 32 h 220"/>
              <a:gd name="T4" fmla="*/ 158 w 234"/>
              <a:gd name="T5" fmla="*/ 58 h 220"/>
              <a:gd name="T6" fmla="*/ 130 w 234"/>
              <a:gd name="T7" fmla="*/ 38 h 220"/>
              <a:gd name="T8" fmla="*/ 94 w 234"/>
              <a:gd name="T9" fmla="*/ 42 h 220"/>
              <a:gd name="T10" fmla="*/ 58 w 234"/>
              <a:gd name="T11" fmla="*/ 46 h 220"/>
              <a:gd name="T12" fmla="*/ 62 w 234"/>
              <a:gd name="T13" fmla="*/ 26 h 220"/>
              <a:gd name="T14" fmla="*/ 36 w 234"/>
              <a:gd name="T15" fmla="*/ 2 h 220"/>
              <a:gd name="T16" fmla="*/ 18 w 234"/>
              <a:gd name="T17" fmla="*/ 2 h 220"/>
              <a:gd name="T18" fmla="*/ 0 w 234"/>
              <a:gd name="T19" fmla="*/ 32 h 220"/>
              <a:gd name="T20" fmla="*/ 8 w 234"/>
              <a:gd name="T21" fmla="*/ 54 h 220"/>
              <a:gd name="T22" fmla="*/ 30 w 234"/>
              <a:gd name="T23" fmla="*/ 62 h 220"/>
              <a:gd name="T24" fmla="*/ 54 w 234"/>
              <a:gd name="T25" fmla="*/ 54 h 220"/>
              <a:gd name="T26" fmla="*/ 66 w 234"/>
              <a:gd name="T27" fmla="*/ 88 h 220"/>
              <a:gd name="T28" fmla="*/ 74 w 234"/>
              <a:gd name="T29" fmla="*/ 114 h 220"/>
              <a:gd name="T30" fmla="*/ 104 w 234"/>
              <a:gd name="T31" fmla="*/ 136 h 220"/>
              <a:gd name="T32" fmla="*/ 102 w 234"/>
              <a:gd name="T33" fmla="*/ 160 h 220"/>
              <a:gd name="T34" fmla="*/ 86 w 234"/>
              <a:gd name="T35" fmla="*/ 188 h 220"/>
              <a:gd name="T36" fmla="*/ 104 w 234"/>
              <a:gd name="T37" fmla="*/ 216 h 220"/>
              <a:gd name="T38" fmla="*/ 124 w 234"/>
              <a:gd name="T39" fmla="*/ 218 h 220"/>
              <a:gd name="T40" fmla="*/ 148 w 234"/>
              <a:gd name="T41" fmla="*/ 194 h 220"/>
              <a:gd name="T42" fmla="*/ 140 w 234"/>
              <a:gd name="T43" fmla="*/ 166 h 220"/>
              <a:gd name="T44" fmla="*/ 120 w 234"/>
              <a:gd name="T45" fmla="*/ 138 h 220"/>
              <a:gd name="T46" fmla="*/ 154 w 234"/>
              <a:gd name="T47" fmla="*/ 122 h 220"/>
              <a:gd name="T48" fmla="*/ 168 w 234"/>
              <a:gd name="T49" fmla="*/ 88 h 220"/>
              <a:gd name="T50" fmla="*/ 180 w 234"/>
              <a:gd name="T51" fmla="*/ 54 h 220"/>
              <a:gd name="T52" fmla="*/ 202 w 234"/>
              <a:gd name="T53" fmla="*/ 62 h 220"/>
              <a:gd name="T54" fmla="*/ 224 w 234"/>
              <a:gd name="T55" fmla="*/ 54 h 220"/>
              <a:gd name="T56" fmla="*/ 234 w 234"/>
              <a:gd name="T57" fmla="*/ 32 h 220"/>
              <a:gd name="T58" fmla="*/ 214 w 234"/>
              <a:gd name="T59" fmla="*/ 2 h 220"/>
              <a:gd name="T60" fmla="*/ 30 w 234"/>
              <a:gd name="T61" fmla="*/ 56 h 220"/>
              <a:gd name="T62" fmla="*/ 10 w 234"/>
              <a:gd name="T63" fmla="*/ 40 h 220"/>
              <a:gd name="T64" fmla="*/ 14 w 234"/>
              <a:gd name="T65" fmla="*/ 16 h 220"/>
              <a:gd name="T66" fmla="*/ 40 w 234"/>
              <a:gd name="T67" fmla="*/ 10 h 220"/>
              <a:gd name="T68" fmla="*/ 54 w 234"/>
              <a:gd name="T69" fmla="*/ 32 h 220"/>
              <a:gd name="T70" fmla="*/ 30 w 234"/>
              <a:gd name="T71" fmla="*/ 56 h 220"/>
              <a:gd name="T72" fmla="*/ 138 w 234"/>
              <a:gd name="T73" fmla="*/ 196 h 220"/>
              <a:gd name="T74" fmla="*/ 116 w 234"/>
              <a:gd name="T75" fmla="*/ 212 h 220"/>
              <a:gd name="T76" fmla="*/ 94 w 234"/>
              <a:gd name="T77" fmla="*/ 188 h 220"/>
              <a:gd name="T78" fmla="*/ 108 w 234"/>
              <a:gd name="T79" fmla="*/ 166 h 220"/>
              <a:gd name="T80" fmla="*/ 134 w 234"/>
              <a:gd name="T81" fmla="*/ 172 h 220"/>
              <a:gd name="T82" fmla="*/ 116 w 234"/>
              <a:gd name="T83" fmla="*/ 130 h 220"/>
              <a:gd name="T84" fmla="*/ 92 w 234"/>
              <a:gd name="T85" fmla="*/ 124 h 220"/>
              <a:gd name="T86" fmla="*/ 74 w 234"/>
              <a:gd name="T87" fmla="*/ 96 h 220"/>
              <a:gd name="T88" fmla="*/ 78 w 234"/>
              <a:gd name="T89" fmla="*/ 70 h 220"/>
              <a:gd name="T90" fmla="*/ 100 w 234"/>
              <a:gd name="T91" fmla="*/ 48 h 220"/>
              <a:gd name="T92" fmla="*/ 126 w 234"/>
              <a:gd name="T93" fmla="*/ 46 h 220"/>
              <a:gd name="T94" fmla="*/ 152 w 234"/>
              <a:gd name="T95" fmla="*/ 64 h 220"/>
              <a:gd name="T96" fmla="*/ 160 w 234"/>
              <a:gd name="T97" fmla="*/ 88 h 220"/>
              <a:gd name="T98" fmla="*/ 148 w 234"/>
              <a:gd name="T99" fmla="*/ 118 h 220"/>
              <a:gd name="T100" fmla="*/ 116 w 234"/>
              <a:gd name="T101" fmla="*/ 130 h 220"/>
              <a:gd name="T102" fmla="*/ 194 w 234"/>
              <a:gd name="T103" fmla="*/ 54 h 220"/>
              <a:gd name="T104" fmla="*/ 178 w 234"/>
              <a:gd name="T105" fmla="*/ 32 h 220"/>
              <a:gd name="T106" fmla="*/ 202 w 234"/>
              <a:gd name="T107" fmla="*/ 8 h 220"/>
              <a:gd name="T108" fmla="*/ 224 w 234"/>
              <a:gd name="T109" fmla="*/ 22 h 220"/>
              <a:gd name="T110" fmla="*/ 218 w 234"/>
              <a:gd name="T111" fmla="*/ 4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4" h="220">
                <a:moveTo>
                  <a:pt x="202" y="0"/>
                </a:moveTo>
                <a:lnTo>
                  <a:pt x="202" y="0"/>
                </a:lnTo>
                <a:lnTo>
                  <a:pt x="196" y="2"/>
                </a:lnTo>
                <a:lnTo>
                  <a:pt x="190" y="2"/>
                </a:lnTo>
                <a:lnTo>
                  <a:pt x="180" y="10"/>
                </a:lnTo>
                <a:lnTo>
                  <a:pt x="174" y="20"/>
                </a:lnTo>
                <a:lnTo>
                  <a:pt x="172" y="26"/>
                </a:lnTo>
                <a:lnTo>
                  <a:pt x="172" y="32"/>
                </a:lnTo>
                <a:lnTo>
                  <a:pt x="172" y="32"/>
                </a:lnTo>
                <a:lnTo>
                  <a:pt x="172" y="40"/>
                </a:lnTo>
                <a:lnTo>
                  <a:pt x="176" y="48"/>
                </a:lnTo>
                <a:lnTo>
                  <a:pt x="158" y="58"/>
                </a:lnTo>
                <a:lnTo>
                  <a:pt x="158" y="58"/>
                </a:lnTo>
                <a:lnTo>
                  <a:pt x="150" y="48"/>
                </a:lnTo>
                <a:lnTo>
                  <a:pt x="140" y="42"/>
                </a:lnTo>
                <a:lnTo>
                  <a:pt x="130" y="38"/>
                </a:lnTo>
                <a:lnTo>
                  <a:pt x="116" y="36"/>
                </a:lnTo>
                <a:lnTo>
                  <a:pt x="116" y="36"/>
                </a:lnTo>
                <a:lnTo>
                  <a:pt x="104" y="38"/>
                </a:lnTo>
                <a:lnTo>
                  <a:pt x="94" y="42"/>
                </a:lnTo>
                <a:lnTo>
                  <a:pt x="84" y="48"/>
                </a:lnTo>
                <a:lnTo>
                  <a:pt x="76" y="58"/>
                </a:lnTo>
                <a:lnTo>
                  <a:pt x="58" y="46"/>
                </a:lnTo>
                <a:lnTo>
                  <a:pt x="58" y="46"/>
                </a:lnTo>
                <a:lnTo>
                  <a:pt x="60" y="40"/>
                </a:lnTo>
                <a:lnTo>
                  <a:pt x="62" y="32"/>
                </a:lnTo>
                <a:lnTo>
                  <a:pt x="62" y="32"/>
                </a:lnTo>
                <a:lnTo>
                  <a:pt x="62" y="26"/>
                </a:lnTo>
                <a:lnTo>
                  <a:pt x="60" y="20"/>
                </a:lnTo>
                <a:lnTo>
                  <a:pt x="52" y="10"/>
                </a:lnTo>
                <a:lnTo>
                  <a:pt x="42" y="2"/>
                </a:lnTo>
                <a:lnTo>
                  <a:pt x="36" y="2"/>
                </a:lnTo>
                <a:lnTo>
                  <a:pt x="30" y="0"/>
                </a:lnTo>
                <a:lnTo>
                  <a:pt x="30" y="0"/>
                </a:lnTo>
                <a:lnTo>
                  <a:pt x="24" y="2"/>
                </a:lnTo>
                <a:lnTo>
                  <a:pt x="18" y="2"/>
                </a:lnTo>
                <a:lnTo>
                  <a:pt x="8" y="10"/>
                </a:lnTo>
                <a:lnTo>
                  <a:pt x="2" y="20"/>
                </a:lnTo>
                <a:lnTo>
                  <a:pt x="0" y="26"/>
                </a:lnTo>
                <a:lnTo>
                  <a:pt x="0" y="32"/>
                </a:lnTo>
                <a:lnTo>
                  <a:pt x="0" y="32"/>
                </a:lnTo>
                <a:lnTo>
                  <a:pt x="0" y="38"/>
                </a:lnTo>
                <a:lnTo>
                  <a:pt x="2" y="44"/>
                </a:lnTo>
                <a:lnTo>
                  <a:pt x="8" y="54"/>
                </a:lnTo>
                <a:lnTo>
                  <a:pt x="18" y="60"/>
                </a:lnTo>
                <a:lnTo>
                  <a:pt x="24" y="62"/>
                </a:lnTo>
                <a:lnTo>
                  <a:pt x="30" y="62"/>
                </a:lnTo>
                <a:lnTo>
                  <a:pt x="30" y="62"/>
                </a:lnTo>
                <a:lnTo>
                  <a:pt x="38" y="62"/>
                </a:lnTo>
                <a:lnTo>
                  <a:pt x="44" y="60"/>
                </a:lnTo>
                <a:lnTo>
                  <a:pt x="48" y="58"/>
                </a:lnTo>
                <a:lnTo>
                  <a:pt x="54" y="54"/>
                </a:lnTo>
                <a:lnTo>
                  <a:pt x="72" y="64"/>
                </a:lnTo>
                <a:lnTo>
                  <a:pt x="72" y="64"/>
                </a:lnTo>
                <a:lnTo>
                  <a:pt x="68" y="76"/>
                </a:lnTo>
                <a:lnTo>
                  <a:pt x="66" y="88"/>
                </a:lnTo>
                <a:lnTo>
                  <a:pt x="66" y="88"/>
                </a:lnTo>
                <a:lnTo>
                  <a:pt x="68" y="98"/>
                </a:lnTo>
                <a:lnTo>
                  <a:pt x="70" y="106"/>
                </a:lnTo>
                <a:lnTo>
                  <a:pt x="74" y="114"/>
                </a:lnTo>
                <a:lnTo>
                  <a:pt x="80" y="122"/>
                </a:lnTo>
                <a:lnTo>
                  <a:pt x="86" y="128"/>
                </a:lnTo>
                <a:lnTo>
                  <a:pt x="94" y="134"/>
                </a:lnTo>
                <a:lnTo>
                  <a:pt x="104" y="136"/>
                </a:lnTo>
                <a:lnTo>
                  <a:pt x="112" y="138"/>
                </a:lnTo>
                <a:lnTo>
                  <a:pt x="112" y="156"/>
                </a:lnTo>
                <a:lnTo>
                  <a:pt x="112" y="156"/>
                </a:lnTo>
                <a:lnTo>
                  <a:pt x="102" y="160"/>
                </a:lnTo>
                <a:lnTo>
                  <a:pt x="94" y="168"/>
                </a:lnTo>
                <a:lnTo>
                  <a:pt x="88" y="176"/>
                </a:lnTo>
                <a:lnTo>
                  <a:pt x="86" y="188"/>
                </a:lnTo>
                <a:lnTo>
                  <a:pt x="86" y="188"/>
                </a:lnTo>
                <a:lnTo>
                  <a:pt x="86" y="194"/>
                </a:lnTo>
                <a:lnTo>
                  <a:pt x="88" y="200"/>
                </a:lnTo>
                <a:lnTo>
                  <a:pt x="94" y="210"/>
                </a:lnTo>
                <a:lnTo>
                  <a:pt x="104" y="216"/>
                </a:lnTo>
                <a:lnTo>
                  <a:pt x="110" y="218"/>
                </a:lnTo>
                <a:lnTo>
                  <a:pt x="116" y="220"/>
                </a:lnTo>
                <a:lnTo>
                  <a:pt x="116" y="220"/>
                </a:lnTo>
                <a:lnTo>
                  <a:pt x="124" y="218"/>
                </a:lnTo>
                <a:lnTo>
                  <a:pt x="130" y="216"/>
                </a:lnTo>
                <a:lnTo>
                  <a:pt x="138" y="210"/>
                </a:lnTo>
                <a:lnTo>
                  <a:pt x="146" y="200"/>
                </a:lnTo>
                <a:lnTo>
                  <a:pt x="148" y="194"/>
                </a:lnTo>
                <a:lnTo>
                  <a:pt x="148" y="188"/>
                </a:lnTo>
                <a:lnTo>
                  <a:pt x="148" y="188"/>
                </a:lnTo>
                <a:lnTo>
                  <a:pt x="146" y="176"/>
                </a:lnTo>
                <a:lnTo>
                  <a:pt x="140" y="166"/>
                </a:lnTo>
                <a:lnTo>
                  <a:pt x="132" y="160"/>
                </a:lnTo>
                <a:lnTo>
                  <a:pt x="120" y="156"/>
                </a:lnTo>
                <a:lnTo>
                  <a:pt x="120" y="138"/>
                </a:lnTo>
                <a:lnTo>
                  <a:pt x="120" y="138"/>
                </a:lnTo>
                <a:lnTo>
                  <a:pt x="130" y="136"/>
                </a:lnTo>
                <a:lnTo>
                  <a:pt x="138" y="134"/>
                </a:lnTo>
                <a:lnTo>
                  <a:pt x="148" y="128"/>
                </a:lnTo>
                <a:lnTo>
                  <a:pt x="154" y="122"/>
                </a:lnTo>
                <a:lnTo>
                  <a:pt x="160" y="114"/>
                </a:lnTo>
                <a:lnTo>
                  <a:pt x="164" y="106"/>
                </a:lnTo>
                <a:lnTo>
                  <a:pt x="166" y="98"/>
                </a:lnTo>
                <a:lnTo>
                  <a:pt x="168" y="88"/>
                </a:lnTo>
                <a:lnTo>
                  <a:pt x="168" y="88"/>
                </a:lnTo>
                <a:lnTo>
                  <a:pt x="166" y="76"/>
                </a:lnTo>
                <a:lnTo>
                  <a:pt x="162" y="64"/>
                </a:lnTo>
                <a:lnTo>
                  <a:pt x="180" y="54"/>
                </a:lnTo>
                <a:lnTo>
                  <a:pt x="180" y="54"/>
                </a:lnTo>
                <a:lnTo>
                  <a:pt x="190" y="60"/>
                </a:lnTo>
                <a:lnTo>
                  <a:pt x="196" y="62"/>
                </a:lnTo>
                <a:lnTo>
                  <a:pt x="202" y="62"/>
                </a:lnTo>
                <a:lnTo>
                  <a:pt x="202" y="62"/>
                </a:lnTo>
                <a:lnTo>
                  <a:pt x="208" y="62"/>
                </a:lnTo>
                <a:lnTo>
                  <a:pt x="214" y="60"/>
                </a:lnTo>
                <a:lnTo>
                  <a:pt x="224" y="54"/>
                </a:lnTo>
                <a:lnTo>
                  <a:pt x="232" y="44"/>
                </a:lnTo>
                <a:lnTo>
                  <a:pt x="232" y="38"/>
                </a:lnTo>
                <a:lnTo>
                  <a:pt x="234" y="32"/>
                </a:lnTo>
                <a:lnTo>
                  <a:pt x="234" y="32"/>
                </a:lnTo>
                <a:lnTo>
                  <a:pt x="232" y="26"/>
                </a:lnTo>
                <a:lnTo>
                  <a:pt x="232" y="20"/>
                </a:lnTo>
                <a:lnTo>
                  <a:pt x="224" y="10"/>
                </a:lnTo>
                <a:lnTo>
                  <a:pt x="214" y="2"/>
                </a:lnTo>
                <a:lnTo>
                  <a:pt x="208" y="2"/>
                </a:lnTo>
                <a:lnTo>
                  <a:pt x="202" y="0"/>
                </a:lnTo>
                <a:lnTo>
                  <a:pt x="202" y="0"/>
                </a:lnTo>
                <a:close/>
                <a:moveTo>
                  <a:pt x="30" y="56"/>
                </a:moveTo>
                <a:lnTo>
                  <a:pt x="30" y="56"/>
                </a:lnTo>
                <a:lnTo>
                  <a:pt x="22" y="54"/>
                </a:lnTo>
                <a:lnTo>
                  <a:pt x="14" y="48"/>
                </a:lnTo>
                <a:lnTo>
                  <a:pt x="10" y="40"/>
                </a:lnTo>
                <a:lnTo>
                  <a:pt x="8" y="32"/>
                </a:lnTo>
                <a:lnTo>
                  <a:pt x="8" y="32"/>
                </a:lnTo>
                <a:lnTo>
                  <a:pt x="10" y="22"/>
                </a:lnTo>
                <a:lnTo>
                  <a:pt x="14" y="16"/>
                </a:lnTo>
                <a:lnTo>
                  <a:pt x="22" y="10"/>
                </a:lnTo>
                <a:lnTo>
                  <a:pt x="30" y="8"/>
                </a:lnTo>
                <a:lnTo>
                  <a:pt x="30" y="8"/>
                </a:lnTo>
                <a:lnTo>
                  <a:pt x="40" y="10"/>
                </a:lnTo>
                <a:lnTo>
                  <a:pt x="48" y="16"/>
                </a:lnTo>
                <a:lnTo>
                  <a:pt x="52" y="22"/>
                </a:lnTo>
                <a:lnTo>
                  <a:pt x="54" y="32"/>
                </a:lnTo>
                <a:lnTo>
                  <a:pt x="54" y="32"/>
                </a:lnTo>
                <a:lnTo>
                  <a:pt x="52" y="40"/>
                </a:lnTo>
                <a:lnTo>
                  <a:pt x="48" y="48"/>
                </a:lnTo>
                <a:lnTo>
                  <a:pt x="40" y="54"/>
                </a:lnTo>
                <a:lnTo>
                  <a:pt x="30" y="56"/>
                </a:lnTo>
                <a:lnTo>
                  <a:pt x="30" y="56"/>
                </a:lnTo>
                <a:close/>
                <a:moveTo>
                  <a:pt x="140" y="188"/>
                </a:moveTo>
                <a:lnTo>
                  <a:pt x="140" y="188"/>
                </a:lnTo>
                <a:lnTo>
                  <a:pt x="138" y="196"/>
                </a:lnTo>
                <a:lnTo>
                  <a:pt x="134" y="204"/>
                </a:lnTo>
                <a:lnTo>
                  <a:pt x="126" y="210"/>
                </a:lnTo>
                <a:lnTo>
                  <a:pt x="116" y="212"/>
                </a:lnTo>
                <a:lnTo>
                  <a:pt x="116" y="212"/>
                </a:lnTo>
                <a:lnTo>
                  <a:pt x="108" y="210"/>
                </a:lnTo>
                <a:lnTo>
                  <a:pt x="100" y="204"/>
                </a:lnTo>
                <a:lnTo>
                  <a:pt x="96" y="196"/>
                </a:lnTo>
                <a:lnTo>
                  <a:pt x="94" y="188"/>
                </a:lnTo>
                <a:lnTo>
                  <a:pt x="94" y="188"/>
                </a:lnTo>
                <a:lnTo>
                  <a:pt x="96" y="178"/>
                </a:lnTo>
                <a:lnTo>
                  <a:pt x="100" y="172"/>
                </a:lnTo>
                <a:lnTo>
                  <a:pt x="108" y="166"/>
                </a:lnTo>
                <a:lnTo>
                  <a:pt x="116" y="164"/>
                </a:lnTo>
                <a:lnTo>
                  <a:pt x="116" y="164"/>
                </a:lnTo>
                <a:lnTo>
                  <a:pt x="126" y="166"/>
                </a:lnTo>
                <a:lnTo>
                  <a:pt x="134" y="172"/>
                </a:lnTo>
                <a:lnTo>
                  <a:pt x="138" y="178"/>
                </a:lnTo>
                <a:lnTo>
                  <a:pt x="140" y="188"/>
                </a:lnTo>
                <a:lnTo>
                  <a:pt x="140" y="188"/>
                </a:lnTo>
                <a:close/>
                <a:moveTo>
                  <a:pt x="116" y="130"/>
                </a:moveTo>
                <a:lnTo>
                  <a:pt x="116" y="130"/>
                </a:lnTo>
                <a:lnTo>
                  <a:pt x="108" y="130"/>
                </a:lnTo>
                <a:lnTo>
                  <a:pt x="100" y="128"/>
                </a:lnTo>
                <a:lnTo>
                  <a:pt x="92" y="124"/>
                </a:lnTo>
                <a:lnTo>
                  <a:pt x="86" y="118"/>
                </a:lnTo>
                <a:lnTo>
                  <a:pt x="82" y="112"/>
                </a:lnTo>
                <a:lnTo>
                  <a:pt x="78" y="104"/>
                </a:lnTo>
                <a:lnTo>
                  <a:pt x="74" y="96"/>
                </a:lnTo>
                <a:lnTo>
                  <a:pt x="74" y="88"/>
                </a:lnTo>
                <a:lnTo>
                  <a:pt x="74" y="88"/>
                </a:lnTo>
                <a:lnTo>
                  <a:pt x="74" y="78"/>
                </a:lnTo>
                <a:lnTo>
                  <a:pt x="78" y="70"/>
                </a:lnTo>
                <a:lnTo>
                  <a:pt x="82" y="64"/>
                </a:lnTo>
                <a:lnTo>
                  <a:pt x="86" y="58"/>
                </a:lnTo>
                <a:lnTo>
                  <a:pt x="94" y="52"/>
                </a:lnTo>
                <a:lnTo>
                  <a:pt x="100" y="48"/>
                </a:lnTo>
                <a:lnTo>
                  <a:pt x="108" y="46"/>
                </a:lnTo>
                <a:lnTo>
                  <a:pt x="116" y="44"/>
                </a:lnTo>
                <a:lnTo>
                  <a:pt x="116" y="44"/>
                </a:lnTo>
                <a:lnTo>
                  <a:pt x="126" y="46"/>
                </a:lnTo>
                <a:lnTo>
                  <a:pt x="134" y="48"/>
                </a:lnTo>
                <a:lnTo>
                  <a:pt x="140" y="52"/>
                </a:lnTo>
                <a:lnTo>
                  <a:pt x="148" y="58"/>
                </a:lnTo>
                <a:lnTo>
                  <a:pt x="152" y="64"/>
                </a:lnTo>
                <a:lnTo>
                  <a:pt x="156" y="70"/>
                </a:lnTo>
                <a:lnTo>
                  <a:pt x="158" y="78"/>
                </a:lnTo>
                <a:lnTo>
                  <a:pt x="160" y="88"/>
                </a:lnTo>
                <a:lnTo>
                  <a:pt x="160" y="88"/>
                </a:lnTo>
                <a:lnTo>
                  <a:pt x="158" y="96"/>
                </a:lnTo>
                <a:lnTo>
                  <a:pt x="156" y="104"/>
                </a:lnTo>
                <a:lnTo>
                  <a:pt x="152" y="112"/>
                </a:lnTo>
                <a:lnTo>
                  <a:pt x="148" y="118"/>
                </a:lnTo>
                <a:lnTo>
                  <a:pt x="140" y="124"/>
                </a:lnTo>
                <a:lnTo>
                  <a:pt x="134" y="128"/>
                </a:lnTo>
                <a:lnTo>
                  <a:pt x="126" y="130"/>
                </a:lnTo>
                <a:lnTo>
                  <a:pt x="116" y="130"/>
                </a:lnTo>
                <a:lnTo>
                  <a:pt x="116" y="130"/>
                </a:lnTo>
                <a:close/>
                <a:moveTo>
                  <a:pt x="202" y="56"/>
                </a:moveTo>
                <a:lnTo>
                  <a:pt x="202" y="56"/>
                </a:lnTo>
                <a:lnTo>
                  <a:pt x="194" y="54"/>
                </a:lnTo>
                <a:lnTo>
                  <a:pt x="186" y="48"/>
                </a:lnTo>
                <a:lnTo>
                  <a:pt x="180" y="40"/>
                </a:lnTo>
                <a:lnTo>
                  <a:pt x="178" y="32"/>
                </a:lnTo>
                <a:lnTo>
                  <a:pt x="178" y="32"/>
                </a:lnTo>
                <a:lnTo>
                  <a:pt x="180" y="22"/>
                </a:lnTo>
                <a:lnTo>
                  <a:pt x="186" y="16"/>
                </a:lnTo>
                <a:lnTo>
                  <a:pt x="194" y="10"/>
                </a:lnTo>
                <a:lnTo>
                  <a:pt x="202" y="8"/>
                </a:lnTo>
                <a:lnTo>
                  <a:pt x="202" y="8"/>
                </a:lnTo>
                <a:lnTo>
                  <a:pt x="212" y="10"/>
                </a:lnTo>
                <a:lnTo>
                  <a:pt x="218" y="16"/>
                </a:lnTo>
                <a:lnTo>
                  <a:pt x="224" y="22"/>
                </a:lnTo>
                <a:lnTo>
                  <a:pt x="226" y="32"/>
                </a:lnTo>
                <a:lnTo>
                  <a:pt x="226" y="32"/>
                </a:lnTo>
                <a:lnTo>
                  <a:pt x="224" y="40"/>
                </a:lnTo>
                <a:lnTo>
                  <a:pt x="218" y="48"/>
                </a:lnTo>
                <a:lnTo>
                  <a:pt x="212" y="54"/>
                </a:lnTo>
                <a:lnTo>
                  <a:pt x="202" y="56"/>
                </a:lnTo>
                <a:lnTo>
                  <a:pt x="202" y="56"/>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6" name="Freeform 329">
            <a:extLst>
              <a:ext uri="{FF2B5EF4-FFF2-40B4-BE49-F238E27FC236}">
                <a16:creationId xmlns="" xmlns:a16="http://schemas.microsoft.com/office/drawing/2014/main" id="{AEA228F4-2D41-46FD-A23E-5D23D0211B47}"/>
              </a:ext>
            </a:extLst>
          </p:cNvPr>
          <p:cNvSpPr>
            <a:spLocks noEditPoints="1"/>
          </p:cNvSpPr>
          <p:nvPr/>
        </p:nvSpPr>
        <p:spPr bwMode="auto">
          <a:xfrm>
            <a:off x="4247913" y="3983590"/>
            <a:ext cx="94756" cy="91858"/>
          </a:xfrm>
          <a:custGeom>
            <a:avLst/>
            <a:gdLst>
              <a:gd name="T0" fmla="*/ 164 w 188"/>
              <a:gd name="T1" fmla="*/ 128 h 162"/>
              <a:gd name="T2" fmla="*/ 154 w 188"/>
              <a:gd name="T3" fmla="*/ 146 h 162"/>
              <a:gd name="T4" fmla="*/ 158 w 188"/>
              <a:gd name="T5" fmla="*/ 158 h 162"/>
              <a:gd name="T6" fmla="*/ 170 w 188"/>
              <a:gd name="T7" fmla="*/ 162 h 162"/>
              <a:gd name="T8" fmla="*/ 186 w 188"/>
              <a:gd name="T9" fmla="*/ 152 h 162"/>
              <a:gd name="T10" fmla="*/ 186 w 188"/>
              <a:gd name="T11" fmla="*/ 138 h 162"/>
              <a:gd name="T12" fmla="*/ 170 w 188"/>
              <a:gd name="T13" fmla="*/ 128 h 162"/>
              <a:gd name="T14" fmla="*/ 170 w 188"/>
              <a:gd name="T15" fmla="*/ 154 h 162"/>
              <a:gd name="T16" fmla="*/ 162 w 188"/>
              <a:gd name="T17" fmla="*/ 150 h 162"/>
              <a:gd name="T18" fmla="*/ 162 w 188"/>
              <a:gd name="T19" fmla="*/ 142 h 162"/>
              <a:gd name="T20" fmla="*/ 170 w 188"/>
              <a:gd name="T21" fmla="*/ 136 h 162"/>
              <a:gd name="T22" fmla="*/ 178 w 188"/>
              <a:gd name="T23" fmla="*/ 138 h 162"/>
              <a:gd name="T24" fmla="*/ 180 w 188"/>
              <a:gd name="T25" fmla="*/ 146 h 162"/>
              <a:gd name="T26" fmla="*/ 174 w 188"/>
              <a:gd name="T27" fmla="*/ 154 h 162"/>
              <a:gd name="T28" fmla="*/ 96 w 188"/>
              <a:gd name="T29" fmla="*/ 34 h 162"/>
              <a:gd name="T30" fmla="*/ 108 w 188"/>
              <a:gd name="T31" fmla="*/ 30 h 162"/>
              <a:gd name="T32" fmla="*/ 114 w 188"/>
              <a:gd name="T33" fmla="*/ 16 h 162"/>
              <a:gd name="T34" fmla="*/ 102 w 188"/>
              <a:gd name="T35" fmla="*/ 0 h 162"/>
              <a:gd name="T36" fmla="*/ 90 w 188"/>
              <a:gd name="T37" fmla="*/ 0 h 162"/>
              <a:gd name="T38" fmla="*/ 78 w 188"/>
              <a:gd name="T39" fmla="*/ 16 h 162"/>
              <a:gd name="T40" fmla="*/ 84 w 188"/>
              <a:gd name="T41" fmla="*/ 30 h 162"/>
              <a:gd name="T42" fmla="*/ 96 w 188"/>
              <a:gd name="T43" fmla="*/ 34 h 162"/>
              <a:gd name="T44" fmla="*/ 100 w 188"/>
              <a:gd name="T45" fmla="*/ 8 h 162"/>
              <a:gd name="T46" fmla="*/ 106 w 188"/>
              <a:gd name="T47" fmla="*/ 16 h 162"/>
              <a:gd name="T48" fmla="*/ 102 w 188"/>
              <a:gd name="T49" fmla="*/ 24 h 162"/>
              <a:gd name="T50" fmla="*/ 96 w 188"/>
              <a:gd name="T51" fmla="*/ 26 h 162"/>
              <a:gd name="T52" fmla="*/ 88 w 188"/>
              <a:gd name="T53" fmla="*/ 20 h 162"/>
              <a:gd name="T54" fmla="*/ 88 w 188"/>
              <a:gd name="T55" fmla="*/ 12 h 162"/>
              <a:gd name="T56" fmla="*/ 96 w 188"/>
              <a:gd name="T57" fmla="*/ 6 h 162"/>
              <a:gd name="T58" fmla="*/ 18 w 188"/>
              <a:gd name="T59" fmla="*/ 128 h 162"/>
              <a:gd name="T60" fmla="*/ 2 w 188"/>
              <a:gd name="T61" fmla="*/ 138 h 162"/>
              <a:gd name="T62" fmla="*/ 2 w 188"/>
              <a:gd name="T63" fmla="*/ 152 h 162"/>
              <a:gd name="T64" fmla="*/ 18 w 188"/>
              <a:gd name="T65" fmla="*/ 162 h 162"/>
              <a:gd name="T66" fmla="*/ 30 w 188"/>
              <a:gd name="T67" fmla="*/ 158 h 162"/>
              <a:gd name="T68" fmla="*/ 36 w 188"/>
              <a:gd name="T69" fmla="*/ 146 h 162"/>
              <a:gd name="T70" fmla="*/ 26 w 188"/>
              <a:gd name="T71" fmla="*/ 128 h 162"/>
              <a:gd name="T72" fmla="*/ 18 w 188"/>
              <a:gd name="T73" fmla="*/ 154 h 162"/>
              <a:gd name="T74" fmla="*/ 12 w 188"/>
              <a:gd name="T75" fmla="*/ 152 h 162"/>
              <a:gd name="T76" fmla="*/ 8 w 188"/>
              <a:gd name="T77" fmla="*/ 146 h 162"/>
              <a:gd name="T78" fmla="*/ 14 w 188"/>
              <a:gd name="T79" fmla="*/ 136 h 162"/>
              <a:gd name="T80" fmla="*/ 22 w 188"/>
              <a:gd name="T81" fmla="*/ 136 h 162"/>
              <a:gd name="T82" fmla="*/ 28 w 188"/>
              <a:gd name="T83" fmla="*/ 146 h 162"/>
              <a:gd name="T84" fmla="*/ 26 w 188"/>
              <a:gd name="T85" fmla="*/ 152 h 162"/>
              <a:gd name="T86" fmla="*/ 18 w 188"/>
              <a:gd name="T87" fmla="*/ 1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 h="162">
                <a:moveTo>
                  <a:pt x="170" y="128"/>
                </a:moveTo>
                <a:lnTo>
                  <a:pt x="170" y="128"/>
                </a:lnTo>
                <a:lnTo>
                  <a:pt x="164" y="128"/>
                </a:lnTo>
                <a:lnTo>
                  <a:pt x="158" y="132"/>
                </a:lnTo>
                <a:lnTo>
                  <a:pt x="154" y="138"/>
                </a:lnTo>
                <a:lnTo>
                  <a:pt x="154" y="146"/>
                </a:lnTo>
                <a:lnTo>
                  <a:pt x="154" y="146"/>
                </a:lnTo>
                <a:lnTo>
                  <a:pt x="154" y="152"/>
                </a:lnTo>
                <a:lnTo>
                  <a:pt x="158" y="158"/>
                </a:lnTo>
                <a:lnTo>
                  <a:pt x="164" y="162"/>
                </a:lnTo>
                <a:lnTo>
                  <a:pt x="170" y="162"/>
                </a:lnTo>
                <a:lnTo>
                  <a:pt x="170" y="162"/>
                </a:lnTo>
                <a:lnTo>
                  <a:pt x="178" y="162"/>
                </a:lnTo>
                <a:lnTo>
                  <a:pt x="184" y="158"/>
                </a:lnTo>
                <a:lnTo>
                  <a:pt x="186" y="152"/>
                </a:lnTo>
                <a:lnTo>
                  <a:pt x="188" y="146"/>
                </a:lnTo>
                <a:lnTo>
                  <a:pt x="188" y="146"/>
                </a:lnTo>
                <a:lnTo>
                  <a:pt x="186" y="138"/>
                </a:lnTo>
                <a:lnTo>
                  <a:pt x="184" y="132"/>
                </a:lnTo>
                <a:lnTo>
                  <a:pt x="178" y="128"/>
                </a:lnTo>
                <a:lnTo>
                  <a:pt x="170" y="128"/>
                </a:lnTo>
                <a:lnTo>
                  <a:pt x="170" y="128"/>
                </a:lnTo>
                <a:close/>
                <a:moveTo>
                  <a:pt x="170" y="154"/>
                </a:moveTo>
                <a:lnTo>
                  <a:pt x="170" y="154"/>
                </a:lnTo>
                <a:lnTo>
                  <a:pt x="166" y="154"/>
                </a:lnTo>
                <a:lnTo>
                  <a:pt x="164" y="152"/>
                </a:lnTo>
                <a:lnTo>
                  <a:pt x="162" y="150"/>
                </a:lnTo>
                <a:lnTo>
                  <a:pt x="160" y="146"/>
                </a:lnTo>
                <a:lnTo>
                  <a:pt x="160" y="146"/>
                </a:lnTo>
                <a:lnTo>
                  <a:pt x="162" y="142"/>
                </a:lnTo>
                <a:lnTo>
                  <a:pt x="164" y="138"/>
                </a:lnTo>
                <a:lnTo>
                  <a:pt x="166" y="136"/>
                </a:lnTo>
                <a:lnTo>
                  <a:pt x="170" y="136"/>
                </a:lnTo>
                <a:lnTo>
                  <a:pt x="170" y="136"/>
                </a:lnTo>
                <a:lnTo>
                  <a:pt x="174" y="136"/>
                </a:lnTo>
                <a:lnTo>
                  <a:pt x="178" y="138"/>
                </a:lnTo>
                <a:lnTo>
                  <a:pt x="180" y="142"/>
                </a:lnTo>
                <a:lnTo>
                  <a:pt x="180" y="146"/>
                </a:lnTo>
                <a:lnTo>
                  <a:pt x="180" y="146"/>
                </a:lnTo>
                <a:lnTo>
                  <a:pt x="180" y="150"/>
                </a:lnTo>
                <a:lnTo>
                  <a:pt x="178" y="152"/>
                </a:lnTo>
                <a:lnTo>
                  <a:pt x="174" y="154"/>
                </a:lnTo>
                <a:lnTo>
                  <a:pt x="170" y="154"/>
                </a:lnTo>
                <a:lnTo>
                  <a:pt x="170" y="154"/>
                </a:lnTo>
                <a:close/>
                <a:moveTo>
                  <a:pt x="96" y="34"/>
                </a:moveTo>
                <a:lnTo>
                  <a:pt x="96" y="34"/>
                </a:lnTo>
                <a:lnTo>
                  <a:pt x="102" y="32"/>
                </a:lnTo>
                <a:lnTo>
                  <a:pt x="108" y="30"/>
                </a:lnTo>
                <a:lnTo>
                  <a:pt x="112" y="24"/>
                </a:lnTo>
                <a:lnTo>
                  <a:pt x="114" y="16"/>
                </a:lnTo>
                <a:lnTo>
                  <a:pt x="114" y="16"/>
                </a:lnTo>
                <a:lnTo>
                  <a:pt x="112" y="10"/>
                </a:lnTo>
                <a:lnTo>
                  <a:pt x="108" y="4"/>
                </a:lnTo>
                <a:lnTo>
                  <a:pt x="102" y="0"/>
                </a:lnTo>
                <a:lnTo>
                  <a:pt x="96" y="0"/>
                </a:lnTo>
                <a:lnTo>
                  <a:pt x="96" y="0"/>
                </a:lnTo>
                <a:lnTo>
                  <a:pt x="90" y="0"/>
                </a:lnTo>
                <a:lnTo>
                  <a:pt x="84" y="4"/>
                </a:lnTo>
                <a:lnTo>
                  <a:pt x="80" y="10"/>
                </a:lnTo>
                <a:lnTo>
                  <a:pt x="78" y="16"/>
                </a:lnTo>
                <a:lnTo>
                  <a:pt x="78" y="16"/>
                </a:lnTo>
                <a:lnTo>
                  <a:pt x="80" y="24"/>
                </a:lnTo>
                <a:lnTo>
                  <a:pt x="84" y="30"/>
                </a:lnTo>
                <a:lnTo>
                  <a:pt x="90" y="32"/>
                </a:lnTo>
                <a:lnTo>
                  <a:pt x="96" y="34"/>
                </a:lnTo>
                <a:lnTo>
                  <a:pt x="96" y="34"/>
                </a:lnTo>
                <a:close/>
                <a:moveTo>
                  <a:pt x="96" y="6"/>
                </a:moveTo>
                <a:lnTo>
                  <a:pt x="96" y="6"/>
                </a:lnTo>
                <a:lnTo>
                  <a:pt x="100" y="8"/>
                </a:lnTo>
                <a:lnTo>
                  <a:pt x="102" y="10"/>
                </a:lnTo>
                <a:lnTo>
                  <a:pt x="106" y="12"/>
                </a:lnTo>
                <a:lnTo>
                  <a:pt x="106" y="16"/>
                </a:lnTo>
                <a:lnTo>
                  <a:pt x="106" y="16"/>
                </a:lnTo>
                <a:lnTo>
                  <a:pt x="106" y="20"/>
                </a:lnTo>
                <a:lnTo>
                  <a:pt x="102" y="24"/>
                </a:lnTo>
                <a:lnTo>
                  <a:pt x="100" y="26"/>
                </a:lnTo>
                <a:lnTo>
                  <a:pt x="96" y="26"/>
                </a:lnTo>
                <a:lnTo>
                  <a:pt x="96" y="26"/>
                </a:lnTo>
                <a:lnTo>
                  <a:pt x="92" y="26"/>
                </a:lnTo>
                <a:lnTo>
                  <a:pt x="90" y="24"/>
                </a:lnTo>
                <a:lnTo>
                  <a:pt x="88" y="20"/>
                </a:lnTo>
                <a:lnTo>
                  <a:pt x="86" y="16"/>
                </a:lnTo>
                <a:lnTo>
                  <a:pt x="86" y="16"/>
                </a:lnTo>
                <a:lnTo>
                  <a:pt x="88" y="12"/>
                </a:lnTo>
                <a:lnTo>
                  <a:pt x="90" y="10"/>
                </a:lnTo>
                <a:lnTo>
                  <a:pt x="92" y="8"/>
                </a:lnTo>
                <a:lnTo>
                  <a:pt x="96" y="6"/>
                </a:lnTo>
                <a:lnTo>
                  <a:pt x="96" y="6"/>
                </a:lnTo>
                <a:close/>
                <a:moveTo>
                  <a:pt x="18" y="128"/>
                </a:moveTo>
                <a:lnTo>
                  <a:pt x="18" y="128"/>
                </a:lnTo>
                <a:lnTo>
                  <a:pt x="12" y="128"/>
                </a:lnTo>
                <a:lnTo>
                  <a:pt x="6" y="132"/>
                </a:lnTo>
                <a:lnTo>
                  <a:pt x="2" y="138"/>
                </a:lnTo>
                <a:lnTo>
                  <a:pt x="0" y="146"/>
                </a:lnTo>
                <a:lnTo>
                  <a:pt x="0" y="146"/>
                </a:lnTo>
                <a:lnTo>
                  <a:pt x="2" y="152"/>
                </a:lnTo>
                <a:lnTo>
                  <a:pt x="6" y="158"/>
                </a:lnTo>
                <a:lnTo>
                  <a:pt x="12" y="162"/>
                </a:lnTo>
                <a:lnTo>
                  <a:pt x="18" y="162"/>
                </a:lnTo>
                <a:lnTo>
                  <a:pt x="18" y="162"/>
                </a:lnTo>
                <a:lnTo>
                  <a:pt x="26" y="162"/>
                </a:lnTo>
                <a:lnTo>
                  <a:pt x="30" y="158"/>
                </a:lnTo>
                <a:lnTo>
                  <a:pt x="34" y="152"/>
                </a:lnTo>
                <a:lnTo>
                  <a:pt x="36" y="146"/>
                </a:lnTo>
                <a:lnTo>
                  <a:pt x="36" y="146"/>
                </a:lnTo>
                <a:lnTo>
                  <a:pt x="34" y="138"/>
                </a:lnTo>
                <a:lnTo>
                  <a:pt x="30" y="132"/>
                </a:lnTo>
                <a:lnTo>
                  <a:pt x="26" y="128"/>
                </a:lnTo>
                <a:lnTo>
                  <a:pt x="18" y="128"/>
                </a:lnTo>
                <a:lnTo>
                  <a:pt x="18" y="128"/>
                </a:lnTo>
                <a:close/>
                <a:moveTo>
                  <a:pt x="18" y="154"/>
                </a:moveTo>
                <a:lnTo>
                  <a:pt x="18" y="154"/>
                </a:lnTo>
                <a:lnTo>
                  <a:pt x="14" y="154"/>
                </a:lnTo>
                <a:lnTo>
                  <a:pt x="12" y="152"/>
                </a:lnTo>
                <a:lnTo>
                  <a:pt x="10" y="150"/>
                </a:lnTo>
                <a:lnTo>
                  <a:pt x="8" y="146"/>
                </a:lnTo>
                <a:lnTo>
                  <a:pt x="8" y="146"/>
                </a:lnTo>
                <a:lnTo>
                  <a:pt x="10" y="142"/>
                </a:lnTo>
                <a:lnTo>
                  <a:pt x="12" y="138"/>
                </a:lnTo>
                <a:lnTo>
                  <a:pt x="14" y="136"/>
                </a:lnTo>
                <a:lnTo>
                  <a:pt x="18" y="136"/>
                </a:lnTo>
                <a:lnTo>
                  <a:pt x="18" y="136"/>
                </a:lnTo>
                <a:lnTo>
                  <a:pt x="22" y="136"/>
                </a:lnTo>
                <a:lnTo>
                  <a:pt x="26" y="138"/>
                </a:lnTo>
                <a:lnTo>
                  <a:pt x="28" y="142"/>
                </a:lnTo>
                <a:lnTo>
                  <a:pt x="28" y="146"/>
                </a:lnTo>
                <a:lnTo>
                  <a:pt x="28" y="146"/>
                </a:lnTo>
                <a:lnTo>
                  <a:pt x="28" y="150"/>
                </a:lnTo>
                <a:lnTo>
                  <a:pt x="26" y="152"/>
                </a:lnTo>
                <a:lnTo>
                  <a:pt x="22" y="154"/>
                </a:lnTo>
                <a:lnTo>
                  <a:pt x="18" y="154"/>
                </a:lnTo>
                <a:lnTo>
                  <a:pt x="18" y="154"/>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7" name="Freeform 330">
            <a:extLst>
              <a:ext uri="{FF2B5EF4-FFF2-40B4-BE49-F238E27FC236}">
                <a16:creationId xmlns="" xmlns:a16="http://schemas.microsoft.com/office/drawing/2014/main" id="{AAB61AA1-3E5B-49A1-A1B7-761F92843691}"/>
              </a:ext>
            </a:extLst>
          </p:cNvPr>
          <p:cNvSpPr>
            <a:spLocks noEditPoints="1"/>
          </p:cNvSpPr>
          <p:nvPr/>
        </p:nvSpPr>
        <p:spPr bwMode="auto">
          <a:xfrm>
            <a:off x="4774114" y="3992662"/>
            <a:ext cx="137094" cy="120210"/>
          </a:xfrm>
          <a:custGeom>
            <a:avLst/>
            <a:gdLst>
              <a:gd name="T0" fmla="*/ 144 w 272"/>
              <a:gd name="T1" fmla="*/ 0 h 212"/>
              <a:gd name="T2" fmla="*/ 202 w 272"/>
              <a:gd name="T3" fmla="*/ 12 h 212"/>
              <a:gd name="T4" fmla="*/ 254 w 272"/>
              <a:gd name="T5" fmla="*/ 40 h 212"/>
              <a:gd name="T6" fmla="*/ 272 w 272"/>
              <a:gd name="T7" fmla="*/ 58 h 212"/>
              <a:gd name="T8" fmla="*/ 268 w 272"/>
              <a:gd name="T9" fmla="*/ 72 h 212"/>
              <a:gd name="T10" fmla="*/ 258 w 272"/>
              <a:gd name="T11" fmla="*/ 76 h 212"/>
              <a:gd name="T12" fmla="*/ 248 w 272"/>
              <a:gd name="T13" fmla="*/ 72 h 212"/>
              <a:gd name="T14" fmla="*/ 208 w 272"/>
              <a:gd name="T15" fmla="*/ 44 h 212"/>
              <a:gd name="T16" fmla="*/ 158 w 272"/>
              <a:gd name="T17" fmla="*/ 28 h 212"/>
              <a:gd name="T18" fmla="*/ 126 w 272"/>
              <a:gd name="T19" fmla="*/ 28 h 212"/>
              <a:gd name="T20" fmla="*/ 84 w 272"/>
              <a:gd name="T21" fmla="*/ 36 h 212"/>
              <a:gd name="T22" fmla="*/ 36 w 272"/>
              <a:gd name="T23" fmla="*/ 62 h 212"/>
              <a:gd name="T24" fmla="*/ 20 w 272"/>
              <a:gd name="T25" fmla="*/ 76 h 212"/>
              <a:gd name="T26" fmla="*/ 10 w 272"/>
              <a:gd name="T27" fmla="*/ 76 h 212"/>
              <a:gd name="T28" fmla="*/ 0 w 272"/>
              <a:gd name="T29" fmla="*/ 60 h 212"/>
              <a:gd name="T30" fmla="*/ 6 w 272"/>
              <a:gd name="T31" fmla="*/ 52 h 212"/>
              <a:gd name="T32" fmla="*/ 30 w 272"/>
              <a:gd name="T33" fmla="*/ 32 h 212"/>
              <a:gd name="T34" fmla="*/ 76 w 272"/>
              <a:gd name="T35" fmla="*/ 10 h 212"/>
              <a:gd name="T36" fmla="*/ 124 w 272"/>
              <a:gd name="T37" fmla="*/ 0 h 212"/>
              <a:gd name="T38" fmla="*/ 122 w 272"/>
              <a:gd name="T39" fmla="*/ 52 h 212"/>
              <a:gd name="T40" fmla="*/ 168 w 272"/>
              <a:gd name="T41" fmla="*/ 56 h 212"/>
              <a:gd name="T42" fmla="*/ 210 w 272"/>
              <a:gd name="T43" fmla="*/ 72 h 212"/>
              <a:gd name="T44" fmla="*/ 234 w 272"/>
              <a:gd name="T45" fmla="*/ 92 h 212"/>
              <a:gd name="T46" fmla="*/ 236 w 272"/>
              <a:gd name="T47" fmla="*/ 106 h 212"/>
              <a:gd name="T48" fmla="*/ 228 w 272"/>
              <a:gd name="T49" fmla="*/ 114 h 212"/>
              <a:gd name="T50" fmla="*/ 214 w 272"/>
              <a:gd name="T51" fmla="*/ 112 h 212"/>
              <a:gd name="T52" fmla="*/ 182 w 272"/>
              <a:gd name="T53" fmla="*/ 90 h 212"/>
              <a:gd name="T54" fmla="*/ 144 w 272"/>
              <a:gd name="T55" fmla="*/ 80 h 212"/>
              <a:gd name="T56" fmla="*/ 110 w 272"/>
              <a:gd name="T57" fmla="*/ 82 h 212"/>
              <a:gd name="T58" fmla="*/ 78 w 272"/>
              <a:gd name="T59" fmla="*/ 96 h 212"/>
              <a:gd name="T60" fmla="*/ 58 w 272"/>
              <a:gd name="T61" fmla="*/ 112 h 212"/>
              <a:gd name="T62" fmla="*/ 44 w 272"/>
              <a:gd name="T63" fmla="*/ 114 h 212"/>
              <a:gd name="T64" fmla="*/ 36 w 272"/>
              <a:gd name="T65" fmla="*/ 106 h 212"/>
              <a:gd name="T66" fmla="*/ 38 w 272"/>
              <a:gd name="T67" fmla="*/ 92 h 212"/>
              <a:gd name="T68" fmla="*/ 78 w 272"/>
              <a:gd name="T69" fmla="*/ 64 h 212"/>
              <a:gd name="T70" fmla="*/ 122 w 272"/>
              <a:gd name="T71" fmla="*/ 52 h 212"/>
              <a:gd name="T72" fmla="*/ 128 w 272"/>
              <a:gd name="T73" fmla="*/ 104 h 212"/>
              <a:gd name="T74" fmla="*/ 166 w 272"/>
              <a:gd name="T75" fmla="*/ 108 h 212"/>
              <a:gd name="T76" fmla="*/ 198 w 272"/>
              <a:gd name="T77" fmla="*/ 130 h 212"/>
              <a:gd name="T78" fmla="*/ 200 w 272"/>
              <a:gd name="T79" fmla="*/ 144 h 212"/>
              <a:gd name="T80" fmla="*/ 194 w 272"/>
              <a:gd name="T81" fmla="*/ 152 h 212"/>
              <a:gd name="T82" fmla="*/ 178 w 272"/>
              <a:gd name="T83" fmla="*/ 148 h 212"/>
              <a:gd name="T84" fmla="*/ 160 w 272"/>
              <a:gd name="T85" fmla="*/ 136 h 212"/>
              <a:gd name="T86" fmla="*/ 140 w 272"/>
              <a:gd name="T87" fmla="*/ 132 h 212"/>
              <a:gd name="T88" fmla="*/ 104 w 272"/>
              <a:gd name="T89" fmla="*/ 140 h 212"/>
              <a:gd name="T90" fmla="*/ 90 w 272"/>
              <a:gd name="T91" fmla="*/ 152 h 212"/>
              <a:gd name="T92" fmla="*/ 76 w 272"/>
              <a:gd name="T93" fmla="*/ 150 h 212"/>
              <a:gd name="T94" fmla="*/ 72 w 272"/>
              <a:gd name="T95" fmla="*/ 134 h 212"/>
              <a:gd name="T96" fmla="*/ 86 w 272"/>
              <a:gd name="T97" fmla="*/ 120 h 212"/>
              <a:gd name="T98" fmla="*/ 128 w 272"/>
              <a:gd name="T99" fmla="*/ 104 h 212"/>
              <a:gd name="T100" fmla="*/ 132 w 272"/>
              <a:gd name="T101" fmla="*/ 152 h 212"/>
              <a:gd name="T102" fmla="*/ 144 w 272"/>
              <a:gd name="T103" fmla="*/ 152 h 212"/>
              <a:gd name="T104" fmla="*/ 160 w 272"/>
              <a:gd name="T105" fmla="*/ 162 h 212"/>
              <a:gd name="T106" fmla="*/ 166 w 272"/>
              <a:gd name="T107" fmla="*/ 180 h 212"/>
              <a:gd name="T108" fmla="*/ 164 w 272"/>
              <a:gd name="T109" fmla="*/ 192 h 212"/>
              <a:gd name="T110" fmla="*/ 142 w 272"/>
              <a:gd name="T111" fmla="*/ 210 h 212"/>
              <a:gd name="T112" fmla="*/ 126 w 272"/>
              <a:gd name="T113" fmla="*/ 210 h 212"/>
              <a:gd name="T114" fmla="*/ 106 w 272"/>
              <a:gd name="T115" fmla="*/ 184 h 212"/>
              <a:gd name="T116" fmla="*/ 108 w 272"/>
              <a:gd name="T117" fmla="*/ 174 h 212"/>
              <a:gd name="T118" fmla="*/ 126 w 272"/>
              <a:gd name="T119" fmla="*/ 154 h 212"/>
              <a:gd name="T120" fmla="*/ 132 w 272"/>
              <a:gd name="T121" fmla="*/ 1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212">
                <a:moveTo>
                  <a:pt x="124" y="0"/>
                </a:moveTo>
                <a:lnTo>
                  <a:pt x="124" y="0"/>
                </a:lnTo>
                <a:lnTo>
                  <a:pt x="144" y="0"/>
                </a:lnTo>
                <a:lnTo>
                  <a:pt x="164" y="2"/>
                </a:lnTo>
                <a:lnTo>
                  <a:pt x="182" y="6"/>
                </a:lnTo>
                <a:lnTo>
                  <a:pt x="202" y="12"/>
                </a:lnTo>
                <a:lnTo>
                  <a:pt x="220" y="20"/>
                </a:lnTo>
                <a:lnTo>
                  <a:pt x="238" y="28"/>
                </a:lnTo>
                <a:lnTo>
                  <a:pt x="254" y="40"/>
                </a:lnTo>
                <a:lnTo>
                  <a:pt x="268" y="54"/>
                </a:lnTo>
                <a:lnTo>
                  <a:pt x="268" y="54"/>
                </a:lnTo>
                <a:lnTo>
                  <a:pt x="272" y="58"/>
                </a:lnTo>
                <a:lnTo>
                  <a:pt x="272" y="64"/>
                </a:lnTo>
                <a:lnTo>
                  <a:pt x="272" y="68"/>
                </a:lnTo>
                <a:lnTo>
                  <a:pt x="268" y="72"/>
                </a:lnTo>
                <a:lnTo>
                  <a:pt x="268" y="72"/>
                </a:lnTo>
                <a:lnTo>
                  <a:pt x="264" y="76"/>
                </a:lnTo>
                <a:lnTo>
                  <a:pt x="258" y="76"/>
                </a:lnTo>
                <a:lnTo>
                  <a:pt x="254" y="76"/>
                </a:lnTo>
                <a:lnTo>
                  <a:pt x="248" y="72"/>
                </a:lnTo>
                <a:lnTo>
                  <a:pt x="248" y="72"/>
                </a:lnTo>
                <a:lnTo>
                  <a:pt x="236" y="62"/>
                </a:lnTo>
                <a:lnTo>
                  <a:pt x="222" y="52"/>
                </a:lnTo>
                <a:lnTo>
                  <a:pt x="208" y="44"/>
                </a:lnTo>
                <a:lnTo>
                  <a:pt x="192" y="38"/>
                </a:lnTo>
                <a:lnTo>
                  <a:pt x="176" y="32"/>
                </a:lnTo>
                <a:lnTo>
                  <a:pt x="158" y="28"/>
                </a:lnTo>
                <a:lnTo>
                  <a:pt x="142" y="28"/>
                </a:lnTo>
                <a:lnTo>
                  <a:pt x="126" y="28"/>
                </a:lnTo>
                <a:lnTo>
                  <a:pt x="126" y="28"/>
                </a:lnTo>
                <a:lnTo>
                  <a:pt x="112" y="30"/>
                </a:lnTo>
                <a:lnTo>
                  <a:pt x="98" y="32"/>
                </a:lnTo>
                <a:lnTo>
                  <a:pt x="84" y="36"/>
                </a:lnTo>
                <a:lnTo>
                  <a:pt x="72" y="42"/>
                </a:lnTo>
                <a:lnTo>
                  <a:pt x="46" y="54"/>
                </a:lnTo>
                <a:lnTo>
                  <a:pt x="36" y="62"/>
                </a:lnTo>
                <a:lnTo>
                  <a:pt x="24" y="72"/>
                </a:lnTo>
                <a:lnTo>
                  <a:pt x="24" y="72"/>
                </a:lnTo>
                <a:lnTo>
                  <a:pt x="20" y="76"/>
                </a:lnTo>
                <a:lnTo>
                  <a:pt x="16" y="76"/>
                </a:lnTo>
                <a:lnTo>
                  <a:pt x="16" y="76"/>
                </a:lnTo>
                <a:lnTo>
                  <a:pt x="10" y="76"/>
                </a:lnTo>
                <a:lnTo>
                  <a:pt x="4" y="72"/>
                </a:lnTo>
                <a:lnTo>
                  <a:pt x="0" y="66"/>
                </a:lnTo>
                <a:lnTo>
                  <a:pt x="0" y="60"/>
                </a:lnTo>
                <a:lnTo>
                  <a:pt x="0" y="60"/>
                </a:lnTo>
                <a:lnTo>
                  <a:pt x="2" y="56"/>
                </a:lnTo>
                <a:lnTo>
                  <a:pt x="6" y="52"/>
                </a:lnTo>
                <a:lnTo>
                  <a:pt x="6" y="52"/>
                </a:lnTo>
                <a:lnTo>
                  <a:pt x="18" y="42"/>
                </a:lnTo>
                <a:lnTo>
                  <a:pt x="30" y="32"/>
                </a:lnTo>
                <a:lnTo>
                  <a:pt x="44" y="22"/>
                </a:lnTo>
                <a:lnTo>
                  <a:pt x="60" y="16"/>
                </a:lnTo>
                <a:lnTo>
                  <a:pt x="76" y="10"/>
                </a:lnTo>
                <a:lnTo>
                  <a:pt x="90" y="6"/>
                </a:lnTo>
                <a:lnTo>
                  <a:pt x="108" y="2"/>
                </a:lnTo>
                <a:lnTo>
                  <a:pt x="124" y="0"/>
                </a:lnTo>
                <a:lnTo>
                  <a:pt x="124" y="0"/>
                </a:lnTo>
                <a:close/>
                <a:moveTo>
                  <a:pt x="122" y="52"/>
                </a:moveTo>
                <a:lnTo>
                  <a:pt x="122" y="52"/>
                </a:lnTo>
                <a:lnTo>
                  <a:pt x="138" y="52"/>
                </a:lnTo>
                <a:lnTo>
                  <a:pt x="152" y="52"/>
                </a:lnTo>
                <a:lnTo>
                  <a:pt x="168" y="56"/>
                </a:lnTo>
                <a:lnTo>
                  <a:pt x="182" y="60"/>
                </a:lnTo>
                <a:lnTo>
                  <a:pt x="196" y="66"/>
                </a:lnTo>
                <a:lnTo>
                  <a:pt x="210" y="72"/>
                </a:lnTo>
                <a:lnTo>
                  <a:pt x="222" y="82"/>
                </a:lnTo>
                <a:lnTo>
                  <a:pt x="234" y="92"/>
                </a:lnTo>
                <a:lnTo>
                  <a:pt x="234" y="92"/>
                </a:lnTo>
                <a:lnTo>
                  <a:pt x="236" y="96"/>
                </a:lnTo>
                <a:lnTo>
                  <a:pt x="238" y="102"/>
                </a:lnTo>
                <a:lnTo>
                  <a:pt x="236" y="106"/>
                </a:lnTo>
                <a:lnTo>
                  <a:pt x="232" y="110"/>
                </a:lnTo>
                <a:lnTo>
                  <a:pt x="232" y="110"/>
                </a:lnTo>
                <a:lnTo>
                  <a:pt x="228" y="114"/>
                </a:lnTo>
                <a:lnTo>
                  <a:pt x="224" y="114"/>
                </a:lnTo>
                <a:lnTo>
                  <a:pt x="218" y="114"/>
                </a:lnTo>
                <a:lnTo>
                  <a:pt x="214" y="112"/>
                </a:lnTo>
                <a:lnTo>
                  <a:pt x="214" y="112"/>
                </a:lnTo>
                <a:lnTo>
                  <a:pt x="200" y="98"/>
                </a:lnTo>
                <a:lnTo>
                  <a:pt x="182" y="90"/>
                </a:lnTo>
                <a:lnTo>
                  <a:pt x="164" y="82"/>
                </a:lnTo>
                <a:lnTo>
                  <a:pt x="144" y="80"/>
                </a:lnTo>
                <a:lnTo>
                  <a:pt x="144" y="80"/>
                </a:lnTo>
                <a:lnTo>
                  <a:pt x="132" y="80"/>
                </a:lnTo>
                <a:lnTo>
                  <a:pt x="122" y="80"/>
                </a:lnTo>
                <a:lnTo>
                  <a:pt x="110" y="82"/>
                </a:lnTo>
                <a:lnTo>
                  <a:pt x="98" y="86"/>
                </a:lnTo>
                <a:lnTo>
                  <a:pt x="88" y="90"/>
                </a:lnTo>
                <a:lnTo>
                  <a:pt x="78" y="96"/>
                </a:lnTo>
                <a:lnTo>
                  <a:pt x="68" y="104"/>
                </a:lnTo>
                <a:lnTo>
                  <a:pt x="58" y="112"/>
                </a:lnTo>
                <a:lnTo>
                  <a:pt x="58" y="112"/>
                </a:lnTo>
                <a:lnTo>
                  <a:pt x="54" y="114"/>
                </a:lnTo>
                <a:lnTo>
                  <a:pt x="48" y="114"/>
                </a:lnTo>
                <a:lnTo>
                  <a:pt x="44" y="114"/>
                </a:lnTo>
                <a:lnTo>
                  <a:pt x="40" y="110"/>
                </a:lnTo>
                <a:lnTo>
                  <a:pt x="40" y="110"/>
                </a:lnTo>
                <a:lnTo>
                  <a:pt x="36" y="106"/>
                </a:lnTo>
                <a:lnTo>
                  <a:pt x="36" y="100"/>
                </a:lnTo>
                <a:lnTo>
                  <a:pt x="36" y="96"/>
                </a:lnTo>
                <a:lnTo>
                  <a:pt x="38" y="92"/>
                </a:lnTo>
                <a:lnTo>
                  <a:pt x="38" y="92"/>
                </a:lnTo>
                <a:lnTo>
                  <a:pt x="56" y="76"/>
                </a:lnTo>
                <a:lnTo>
                  <a:pt x="78" y="64"/>
                </a:lnTo>
                <a:lnTo>
                  <a:pt x="100" y="56"/>
                </a:lnTo>
                <a:lnTo>
                  <a:pt x="122" y="52"/>
                </a:lnTo>
                <a:lnTo>
                  <a:pt x="122" y="52"/>
                </a:lnTo>
                <a:lnTo>
                  <a:pt x="122" y="52"/>
                </a:lnTo>
                <a:lnTo>
                  <a:pt x="122" y="52"/>
                </a:lnTo>
                <a:close/>
                <a:moveTo>
                  <a:pt x="128" y="104"/>
                </a:moveTo>
                <a:lnTo>
                  <a:pt x="128" y="104"/>
                </a:lnTo>
                <a:lnTo>
                  <a:pt x="148" y="104"/>
                </a:lnTo>
                <a:lnTo>
                  <a:pt x="166" y="108"/>
                </a:lnTo>
                <a:lnTo>
                  <a:pt x="184" y="118"/>
                </a:lnTo>
                <a:lnTo>
                  <a:pt x="198" y="130"/>
                </a:lnTo>
                <a:lnTo>
                  <a:pt x="198" y="130"/>
                </a:lnTo>
                <a:lnTo>
                  <a:pt x="200" y="134"/>
                </a:lnTo>
                <a:lnTo>
                  <a:pt x="202" y="140"/>
                </a:lnTo>
                <a:lnTo>
                  <a:pt x="200" y="144"/>
                </a:lnTo>
                <a:lnTo>
                  <a:pt x="198" y="148"/>
                </a:lnTo>
                <a:lnTo>
                  <a:pt x="198" y="148"/>
                </a:lnTo>
                <a:lnTo>
                  <a:pt x="194" y="152"/>
                </a:lnTo>
                <a:lnTo>
                  <a:pt x="188" y="152"/>
                </a:lnTo>
                <a:lnTo>
                  <a:pt x="182" y="152"/>
                </a:lnTo>
                <a:lnTo>
                  <a:pt x="178" y="148"/>
                </a:lnTo>
                <a:lnTo>
                  <a:pt x="178" y="148"/>
                </a:lnTo>
                <a:lnTo>
                  <a:pt x="170" y="142"/>
                </a:lnTo>
                <a:lnTo>
                  <a:pt x="160" y="136"/>
                </a:lnTo>
                <a:lnTo>
                  <a:pt x="150" y="132"/>
                </a:lnTo>
                <a:lnTo>
                  <a:pt x="140" y="132"/>
                </a:lnTo>
                <a:lnTo>
                  <a:pt x="140" y="132"/>
                </a:lnTo>
                <a:lnTo>
                  <a:pt x="128" y="132"/>
                </a:lnTo>
                <a:lnTo>
                  <a:pt x="116" y="134"/>
                </a:lnTo>
                <a:lnTo>
                  <a:pt x="104" y="140"/>
                </a:lnTo>
                <a:lnTo>
                  <a:pt x="96" y="148"/>
                </a:lnTo>
                <a:lnTo>
                  <a:pt x="96" y="148"/>
                </a:lnTo>
                <a:lnTo>
                  <a:pt x="90" y="152"/>
                </a:lnTo>
                <a:lnTo>
                  <a:pt x="84" y="152"/>
                </a:lnTo>
                <a:lnTo>
                  <a:pt x="84" y="152"/>
                </a:lnTo>
                <a:lnTo>
                  <a:pt x="76" y="150"/>
                </a:lnTo>
                <a:lnTo>
                  <a:pt x="72" y="144"/>
                </a:lnTo>
                <a:lnTo>
                  <a:pt x="70" y="138"/>
                </a:lnTo>
                <a:lnTo>
                  <a:pt x="72" y="134"/>
                </a:lnTo>
                <a:lnTo>
                  <a:pt x="74" y="130"/>
                </a:lnTo>
                <a:lnTo>
                  <a:pt x="74" y="130"/>
                </a:lnTo>
                <a:lnTo>
                  <a:pt x="86" y="120"/>
                </a:lnTo>
                <a:lnTo>
                  <a:pt x="98" y="112"/>
                </a:lnTo>
                <a:lnTo>
                  <a:pt x="112" y="106"/>
                </a:lnTo>
                <a:lnTo>
                  <a:pt x="128" y="104"/>
                </a:lnTo>
                <a:lnTo>
                  <a:pt x="128" y="104"/>
                </a:lnTo>
                <a:lnTo>
                  <a:pt x="128" y="104"/>
                </a:lnTo>
                <a:close/>
                <a:moveTo>
                  <a:pt x="132" y="152"/>
                </a:moveTo>
                <a:lnTo>
                  <a:pt x="132" y="152"/>
                </a:lnTo>
                <a:lnTo>
                  <a:pt x="138" y="152"/>
                </a:lnTo>
                <a:lnTo>
                  <a:pt x="144" y="152"/>
                </a:lnTo>
                <a:lnTo>
                  <a:pt x="150" y="154"/>
                </a:lnTo>
                <a:lnTo>
                  <a:pt x="156" y="158"/>
                </a:lnTo>
                <a:lnTo>
                  <a:pt x="160" y="162"/>
                </a:lnTo>
                <a:lnTo>
                  <a:pt x="162" y="168"/>
                </a:lnTo>
                <a:lnTo>
                  <a:pt x="166" y="174"/>
                </a:lnTo>
                <a:lnTo>
                  <a:pt x="166" y="180"/>
                </a:lnTo>
                <a:lnTo>
                  <a:pt x="166" y="180"/>
                </a:lnTo>
                <a:lnTo>
                  <a:pt x="166" y="186"/>
                </a:lnTo>
                <a:lnTo>
                  <a:pt x="164" y="192"/>
                </a:lnTo>
                <a:lnTo>
                  <a:pt x="158" y="202"/>
                </a:lnTo>
                <a:lnTo>
                  <a:pt x="148" y="208"/>
                </a:lnTo>
                <a:lnTo>
                  <a:pt x="142" y="210"/>
                </a:lnTo>
                <a:lnTo>
                  <a:pt x="136" y="212"/>
                </a:lnTo>
                <a:lnTo>
                  <a:pt x="136" y="212"/>
                </a:lnTo>
                <a:lnTo>
                  <a:pt x="126" y="210"/>
                </a:lnTo>
                <a:lnTo>
                  <a:pt x="116" y="204"/>
                </a:lnTo>
                <a:lnTo>
                  <a:pt x="110" y="196"/>
                </a:lnTo>
                <a:lnTo>
                  <a:pt x="106" y="184"/>
                </a:lnTo>
                <a:lnTo>
                  <a:pt x="106" y="184"/>
                </a:lnTo>
                <a:lnTo>
                  <a:pt x="106" y="178"/>
                </a:lnTo>
                <a:lnTo>
                  <a:pt x="108" y="174"/>
                </a:lnTo>
                <a:lnTo>
                  <a:pt x="112" y="162"/>
                </a:lnTo>
                <a:lnTo>
                  <a:pt x="122" y="156"/>
                </a:lnTo>
                <a:lnTo>
                  <a:pt x="126" y="154"/>
                </a:lnTo>
                <a:lnTo>
                  <a:pt x="132" y="152"/>
                </a:lnTo>
                <a:lnTo>
                  <a:pt x="132" y="152"/>
                </a:lnTo>
                <a:lnTo>
                  <a:pt x="132" y="152"/>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8" name="Freeform 331">
            <a:extLst>
              <a:ext uri="{FF2B5EF4-FFF2-40B4-BE49-F238E27FC236}">
                <a16:creationId xmlns="" xmlns:a16="http://schemas.microsoft.com/office/drawing/2014/main" id="{874A796B-9B29-4BB1-8B1A-7609EC4D0163}"/>
              </a:ext>
            </a:extLst>
          </p:cNvPr>
          <p:cNvSpPr>
            <a:spLocks noEditPoints="1"/>
          </p:cNvSpPr>
          <p:nvPr/>
        </p:nvSpPr>
        <p:spPr bwMode="auto">
          <a:xfrm>
            <a:off x="7105728" y="3968847"/>
            <a:ext cx="155239" cy="161036"/>
          </a:xfrm>
          <a:custGeom>
            <a:avLst/>
            <a:gdLst>
              <a:gd name="T0" fmla="*/ 266 w 308"/>
              <a:gd name="T1" fmla="*/ 96 h 284"/>
              <a:gd name="T2" fmla="*/ 236 w 308"/>
              <a:gd name="T3" fmla="*/ 32 h 284"/>
              <a:gd name="T4" fmla="*/ 162 w 308"/>
              <a:gd name="T5" fmla="*/ 0 h 284"/>
              <a:gd name="T6" fmla="*/ 104 w 308"/>
              <a:gd name="T7" fmla="*/ 18 h 284"/>
              <a:gd name="T8" fmla="*/ 68 w 308"/>
              <a:gd name="T9" fmla="*/ 58 h 284"/>
              <a:gd name="T10" fmla="*/ 20 w 308"/>
              <a:gd name="T11" fmla="*/ 82 h 284"/>
              <a:gd name="T12" fmla="*/ 0 w 308"/>
              <a:gd name="T13" fmla="*/ 138 h 284"/>
              <a:gd name="T14" fmla="*/ 22 w 308"/>
              <a:gd name="T15" fmla="*/ 194 h 284"/>
              <a:gd name="T16" fmla="*/ 80 w 308"/>
              <a:gd name="T17" fmla="*/ 218 h 284"/>
              <a:gd name="T18" fmla="*/ 106 w 308"/>
              <a:gd name="T19" fmla="*/ 246 h 284"/>
              <a:gd name="T20" fmla="*/ 154 w 308"/>
              <a:gd name="T21" fmla="*/ 284 h 284"/>
              <a:gd name="T22" fmla="*/ 202 w 308"/>
              <a:gd name="T23" fmla="*/ 246 h 284"/>
              <a:gd name="T24" fmla="*/ 248 w 308"/>
              <a:gd name="T25" fmla="*/ 218 h 284"/>
              <a:gd name="T26" fmla="*/ 290 w 308"/>
              <a:gd name="T27" fmla="*/ 200 h 284"/>
              <a:gd name="T28" fmla="*/ 308 w 308"/>
              <a:gd name="T29" fmla="*/ 156 h 284"/>
              <a:gd name="T30" fmla="*/ 294 w 308"/>
              <a:gd name="T31" fmla="*/ 116 h 284"/>
              <a:gd name="T32" fmla="*/ 180 w 308"/>
              <a:gd name="T33" fmla="*/ 248 h 284"/>
              <a:gd name="T34" fmla="*/ 126 w 308"/>
              <a:gd name="T35" fmla="*/ 248 h 284"/>
              <a:gd name="T36" fmla="*/ 92 w 308"/>
              <a:gd name="T37" fmla="*/ 192 h 284"/>
              <a:gd name="T38" fmla="*/ 88 w 308"/>
              <a:gd name="T39" fmla="*/ 144 h 284"/>
              <a:gd name="T40" fmla="*/ 220 w 308"/>
              <a:gd name="T41" fmla="*/ 144 h 284"/>
              <a:gd name="T42" fmla="*/ 210 w 308"/>
              <a:gd name="T43" fmla="*/ 208 h 284"/>
              <a:gd name="T44" fmla="*/ 274 w 308"/>
              <a:gd name="T45" fmla="*/ 182 h 284"/>
              <a:gd name="T46" fmla="*/ 248 w 308"/>
              <a:gd name="T47" fmla="*/ 194 h 284"/>
              <a:gd name="T48" fmla="*/ 234 w 308"/>
              <a:gd name="T49" fmla="*/ 160 h 284"/>
              <a:gd name="T50" fmla="*/ 228 w 308"/>
              <a:gd name="T51" fmla="*/ 124 h 284"/>
              <a:gd name="T52" fmla="*/ 78 w 308"/>
              <a:gd name="T53" fmla="*/ 128 h 284"/>
              <a:gd name="T54" fmla="*/ 74 w 308"/>
              <a:gd name="T55" fmla="*/ 160 h 284"/>
              <a:gd name="T56" fmla="*/ 56 w 308"/>
              <a:gd name="T57" fmla="*/ 188 h 284"/>
              <a:gd name="T58" fmla="*/ 28 w 308"/>
              <a:gd name="T59" fmla="*/ 160 h 284"/>
              <a:gd name="T60" fmla="*/ 26 w 308"/>
              <a:gd name="T61" fmla="*/ 116 h 284"/>
              <a:gd name="T62" fmla="*/ 54 w 308"/>
              <a:gd name="T63" fmla="*/ 86 h 284"/>
              <a:gd name="T64" fmla="*/ 86 w 308"/>
              <a:gd name="T65" fmla="*/ 74 h 284"/>
              <a:gd name="T66" fmla="*/ 116 w 308"/>
              <a:gd name="T67" fmla="*/ 38 h 284"/>
              <a:gd name="T68" fmla="*/ 162 w 308"/>
              <a:gd name="T69" fmla="*/ 24 h 284"/>
              <a:gd name="T70" fmla="*/ 220 w 308"/>
              <a:gd name="T71" fmla="*/ 48 h 284"/>
              <a:gd name="T72" fmla="*/ 244 w 308"/>
              <a:gd name="T73" fmla="*/ 106 h 284"/>
              <a:gd name="T74" fmla="*/ 254 w 308"/>
              <a:gd name="T75" fmla="*/ 118 h 284"/>
              <a:gd name="T76" fmla="*/ 276 w 308"/>
              <a:gd name="T77" fmla="*/ 130 h 284"/>
              <a:gd name="T78" fmla="*/ 284 w 308"/>
              <a:gd name="T79" fmla="*/ 162 h 284"/>
              <a:gd name="T80" fmla="*/ 204 w 308"/>
              <a:gd name="T81" fmla="*/ 146 h 284"/>
              <a:gd name="T82" fmla="*/ 100 w 308"/>
              <a:gd name="T83" fmla="*/ 146 h 284"/>
              <a:gd name="T84" fmla="*/ 98 w 308"/>
              <a:gd name="T85" fmla="*/ 160 h 284"/>
              <a:gd name="T86" fmla="*/ 112 w 308"/>
              <a:gd name="T87" fmla="*/ 212 h 284"/>
              <a:gd name="T88" fmla="*/ 150 w 308"/>
              <a:gd name="T89" fmla="*/ 254 h 284"/>
              <a:gd name="T90" fmla="*/ 158 w 308"/>
              <a:gd name="T91" fmla="*/ 254 h 284"/>
              <a:gd name="T92" fmla="*/ 196 w 308"/>
              <a:gd name="T93" fmla="*/ 212 h 284"/>
              <a:gd name="T94" fmla="*/ 210 w 308"/>
              <a:gd name="T95" fmla="*/ 158 h 284"/>
              <a:gd name="T96" fmla="*/ 204 w 308"/>
              <a:gd name="T97" fmla="*/ 146 h 284"/>
              <a:gd name="T98" fmla="*/ 114 w 308"/>
              <a:gd name="T99" fmla="*/ 184 h 284"/>
              <a:gd name="T100" fmla="*/ 184 w 308"/>
              <a:gd name="T101" fmla="*/ 206 h 284"/>
              <a:gd name="T102" fmla="*/ 162 w 308"/>
              <a:gd name="T103" fmla="*/ 232 h 284"/>
              <a:gd name="T104" fmla="*/ 196 w 308"/>
              <a:gd name="T105" fmla="*/ 1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284">
                <a:moveTo>
                  <a:pt x="294" y="116"/>
                </a:moveTo>
                <a:lnTo>
                  <a:pt x="294" y="116"/>
                </a:lnTo>
                <a:lnTo>
                  <a:pt x="282" y="104"/>
                </a:lnTo>
                <a:lnTo>
                  <a:pt x="266" y="96"/>
                </a:lnTo>
                <a:lnTo>
                  <a:pt x="266" y="96"/>
                </a:lnTo>
                <a:lnTo>
                  <a:pt x="264" y="78"/>
                </a:lnTo>
                <a:lnTo>
                  <a:pt x="258" y="60"/>
                </a:lnTo>
                <a:lnTo>
                  <a:pt x="248" y="46"/>
                </a:lnTo>
                <a:lnTo>
                  <a:pt x="236" y="32"/>
                </a:lnTo>
                <a:lnTo>
                  <a:pt x="236" y="32"/>
                </a:lnTo>
                <a:lnTo>
                  <a:pt x="220" y="18"/>
                </a:lnTo>
                <a:lnTo>
                  <a:pt x="202" y="8"/>
                </a:lnTo>
                <a:lnTo>
                  <a:pt x="182" y="2"/>
                </a:lnTo>
                <a:lnTo>
                  <a:pt x="162" y="0"/>
                </a:lnTo>
                <a:lnTo>
                  <a:pt x="162" y="0"/>
                </a:lnTo>
                <a:lnTo>
                  <a:pt x="146" y="2"/>
                </a:lnTo>
                <a:lnTo>
                  <a:pt x="130" y="4"/>
                </a:lnTo>
                <a:lnTo>
                  <a:pt x="116" y="10"/>
                </a:lnTo>
                <a:lnTo>
                  <a:pt x="104" y="18"/>
                </a:lnTo>
                <a:lnTo>
                  <a:pt x="104" y="18"/>
                </a:lnTo>
                <a:lnTo>
                  <a:pt x="92" y="26"/>
                </a:lnTo>
                <a:lnTo>
                  <a:pt x="82" y="36"/>
                </a:lnTo>
                <a:lnTo>
                  <a:pt x="74" y="46"/>
                </a:lnTo>
                <a:lnTo>
                  <a:pt x="68" y="58"/>
                </a:lnTo>
                <a:lnTo>
                  <a:pt x="68" y="58"/>
                </a:lnTo>
                <a:lnTo>
                  <a:pt x="54" y="60"/>
                </a:lnTo>
                <a:lnTo>
                  <a:pt x="42" y="66"/>
                </a:lnTo>
                <a:lnTo>
                  <a:pt x="30" y="74"/>
                </a:lnTo>
                <a:lnTo>
                  <a:pt x="20" y="82"/>
                </a:lnTo>
                <a:lnTo>
                  <a:pt x="20" y="82"/>
                </a:lnTo>
                <a:lnTo>
                  <a:pt x="12" y="94"/>
                </a:lnTo>
                <a:lnTo>
                  <a:pt x="4" y="108"/>
                </a:lnTo>
                <a:lnTo>
                  <a:pt x="0" y="122"/>
                </a:lnTo>
                <a:lnTo>
                  <a:pt x="0" y="138"/>
                </a:lnTo>
                <a:lnTo>
                  <a:pt x="0" y="138"/>
                </a:lnTo>
                <a:lnTo>
                  <a:pt x="0" y="154"/>
                </a:lnTo>
                <a:lnTo>
                  <a:pt x="6" y="168"/>
                </a:lnTo>
                <a:lnTo>
                  <a:pt x="12" y="182"/>
                </a:lnTo>
                <a:lnTo>
                  <a:pt x="22" y="194"/>
                </a:lnTo>
                <a:lnTo>
                  <a:pt x="22" y="194"/>
                </a:lnTo>
                <a:lnTo>
                  <a:pt x="22" y="194"/>
                </a:lnTo>
                <a:lnTo>
                  <a:pt x="34" y="204"/>
                </a:lnTo>
                <a:lnTo>
                  <a:pt x="48" y="210"/>
                </a:lnTo>
                <a:lnTo>
                  <a:pt x="64" y="216"/>
                </a:lnTo>
                <a:lnTo>
                  <a:pt x="80" y="218"/>
                </a:lnTo>
                <a:lnTo>
                  <a:pt x="86" y="218"/>
                </a:lnTo>
                <a:lnTo>
                  <a:pt x="86" y="218"/>
                </a:lnTo>
                <a:lnTo>
                  <a:pt x="94" y="230"/>
                </a:lnTo>
                <a:lnTo>
                  <a:pt x="94" y="230"/>
                </a:lnTo>
                <a:lnTo>
                  <a:pt x="106" y="246"/>
                </a:lnTo>
                <a:lnTo>
                  <a:pt x="118" y="260"/>
                </a:lnTo>
                <a:lnTo>
                  <a:pt x="134" y="272"/>
                </a:lnTo>
                <a:lnTo>
                  <a:pt x="150" y="282"/>
                </a:lnTo>
                <a:lnTo>
                  <a:pt x="150" y="282"/>
                </a:lnTo>
                <a:lnTo>
                  <a:pt x="154" y="284"/>
                </a:lnTo>
                <a:lnTo>
                  <a:pt x="158" y="284"/>
                </a:lnTo>
                <a:lnTo>
                  <a:pt x="158" y="284"/>
                </a:lnTo>
                <a:lnTo>
                  <a:pt x="174" y="272"/>
                </a:lnTo>
                <a:lnTo>
                  <a:pt x="190" y="260"/>
                </a:lnTo>
                <a:lnTo>
                  <a:pt x="202" y="246"/>
                </a:lnTo>
                <a:lnTo>
                  <a:pt x="214" y="230"/>
                </a:lnTo>
                <a:lnTo>
                  <a:pt x="214" y="230"/>
                </a:lnTo>
                <a:lnTo>
                  <a:pt x="222" y="218"/>
                </a:lnTo>
                <a:lnTo>
                  <a:pt x="248" y="218"/>
                </a:lnTo>
                <a:lnTo>
                  <a:pt x="248" y="218"/>
                </a:lnTo>
                <a:lnTo>
                  <a:pt x="260" y="216"/>
                </a:lnTo>
                <a:lnTo>
                  <a:pt x="270" y="212"/>
                </a:lnTo>
                <a:lnTo>
                  <a:pt x="282" y="206"/>
                </a:lnTo>
                <a:lnTo>
                  <a:pt x="290" y="200"/>
                </a:lnTo>
                <a:lnTo>
                  <a:pt x="290" y="200"/>
                </a:lnTo>
                <a:lnTo>
                  <a:pt x="298" y="190"/>
                </a:lnTo>
                <a:lnTo>
                  <a:pt x="304" y="180"/>
                </a:lnTo>
                <a:lnTo>
                  <a:pt x="308" y="168"/>
                </a:lnTo>
                <a:lnTo>
                  <a:pt x="308" y="156"/>
                </a:lnTo>
                <a:lnTo>
                  <a:pt x="308" y="156"/>
                </a:lnTo>
                <a:lnTo>
                  <a:pt x="308" y="144"/>
                </a:lnTo>
                <a:lnTo>
                  <a:pt x="304" y="134"/>
                </a:lnTo>
                <a:lnTo>
                  <a:pt x="300" y="124"/>
                </a:lnTo>
                <a:lnTo>
                  <a:pt x="294" y="116"/>
                </a:lnTo>
                <a:lnTo>
                  <a:pt x="294" y="116"/>
                </a:lnTo>
                <a:close/>
                <a:moveTo>
                  <a:pt x="202" y="222"/>
                </a:moveTo>
                <a:lnTo>
                  <a:pt x="202" y="222"/>
                </a:lnTo>
                <a:lnTo>
                  <a:pt x="202" y="222"/>
                </a:lnTo>
                <a:lnTo>
                  <a:pt x="192" y="236"/>
                </a:lnTo>
                <a:lnTo>
                  <a:pt x="180" y="248"/>
                </a:lnTo>
                <a:lnTo>
                  <a:pt x="168" y="260"/>
                </a:lnTo>
                <a:lnTo>
                  <a:pt x="154" y="268"/>
                </a:lnTo>
                <a:lnTo>
                  <a:pt x="154" y="268"/>
                </a:lnTo>
                <a:lnTo>
                  <a:pt x="140" y="260"/>
                </a:lnTo>
                <a:lnTo>
                  <a:pt x="126" y="248"/>
                </a:lnTo>
                <a:lnTo>
                  <a:pt x="116" y="236"/>
                </a:lnTo>
                <a:lnTo>
                  <a:pt x="106" y="222"/>
                </a:lnTo>
                <a:lnTo>
                  <a:pt x="106" y="222"/>
                </a:lnTo>
                <a:lnTo>
                  <a:pt x="98" y="208"/>
                </a:lnTo>
                <a:lnTo>
                  <a:pt x="92" y="192"/>
                </a:lnTo>
                <a:lnTo>
                  <a:pt x="88" y="176"/>
                </a:lnTo>
                <a:lnTo>
                  <a:pt x="88" y="160"/>
                </a:lnTo>
                <a:lnTo>
                  <a:pt x="88" y="160"/>
                </a:lnTo>
                <a:lnTo>
                  <a:pt x="88" y="144"/>
                </a:lnTo>
                <a:lnTo>
                  <a:pt x="88" y="144"/>
                </a:lnTo>
                <a:lnTo>
                  <a:pt x="90" y="136"/>
                </a:lnTo>
                <a:lnTo>
                  <a:pt x="218" y="136"/>
                </a:lnTo>
                <a:lnTo>
                  <a:pt x="218" y="136"/>
                </a:lnTo>
                <a:lnTo>
                  <a:pt x="220" y="144"/>
                </a:lnTo>
                <a:lnTo>
                  <a:pt x="220" y="144"/>
                </a:lnTo>
                <a:lnTo>
                  <a:pt x="220" y="160"/>
                </a:lnTo>
                <a:lnTo>
                  <a:pt x="220" y="160"/>
                </a:lnTo>
                <a:lnTo>
                  <a:pt x="218" y="176"/>
                </a:lnTo>
                <a:lnTo>
                  <a:pt x="216" y="192"/>
                </a:lnTo>
                <a:lnTo>
                  <a:pt x="210" y="208"/>
                </a:lnTo>
                <a:lnTo>
                  <a:pt x="202" y="222"/>
                </a:lnTo>
                <a:lnTo>
                  <a:pt x="202" y="222"/>
                </a:lnTo>
                <a:close/>
                <a:moveTo>
                  <a:pt x="274" y="182"/>
                </a:moveTo>
                <a:lnTo>
                  <a:pt x="274" y="182"/>
                </a:lnTo>
                <a:lnTo>
                  <a:pt x="274" y="182"/>
                </a:lnTo>
                <a:lnTo>
                  <a:pt x="274" y="182"/>
                </a:lnTo>
                <a:lnTo>
                  <a:pt x="268" y="186"/>
                </a:lnTo>
                <a:lnTo>
                  <a:pt x="262" y="190"/>
                </a:lnTo>
                <a:lnTo>
                  <a:pt x="254" y="192"/>
                </a:lnTo>
                <a:lnTo>
                  <a:pt x="248" y="194"/>
                </a:lnTo>
                <a:lnTo>
                  <a:pt x="230" y="194"/>
                </a:lnTo>
                <a:lnTo>
                  <a:pt x="230" y="194"/>
                </a:lnTo>
                <a:lnTo>
                  <a:pt x="234" y="176"/>
                </a:lnTo>
                <a:lnTo>
                  <a:pt x="234" y="160"/>
                </a:lnTo>
                <a:lnTo>
                  <a:pt x="234" y="160"/>
                </a:lnTo>
                <a:lnTo>
                  <a:pt x="234" y="144"/>
                </a:lnTo>
                <a:lnTo>
                  <a:pt x="234" y="144"/>
                </a:lnTo>
                <a:lnTo>
                  <a:pt x="230" y="128"/>
                </a:lnTo>
                <a:lnTo>
                  <a:pt x="230" y="128"/>
                </a:lnTo>
                <a:lnTo>
                  <a:pt x="228" y="124"/>
                </a:lnTo>
                <a:lnTo>
                  <a:pt x="224" y="122"/>
                </a:lnTo>
                <a:lnTo>
                  <a:pt x="84" y="122"/>
                </a:lnTo>
                <a:lnTo>
                  <a:pt x="84" y="122"/>
                </a:lnTo>
                <a:lnTo>
                  <a:pt x="80" y="124"/>
                </a:lnTo>
                <a:lnTo>
                  <a:pt x="78" y="128"/>
                </a:lnTo>
                <a:lnTo>
                  <a:pt x="78" y="128"/>
                </a:lnTo>
                <a:lnTo>
                  <a:pt x="74" y="144"/>
                </a:lnTo>
                <a:lnTo>
                  <a:pt x="74" y="144"/>
                </a:lnTo>
                <a:lnTo>
                  <a:pt x="74" y="160"/>
                </a:lnTo>
                <a:lnTo>
                  <a:pt x="74" y="160"/>
                </a:lnTo>
                <a:lnTo>
                  <a:pt x="74" y="176"/>
                </a:lnTo>
                <a:lnTo>
                  <a:pt x="78" y="194"/>
                </a:lnTo>
                <a:lnTo>
                  <a:pt x="78" y="194"/>
                </a:lnTo>
                <a:lnTo>
                  <a:pt x="66" y="192"/>
                </a:lnTo>
                <a:lnTo>
                  <a:pt x="56" y="188"/>
                </a:lnTo>
                <a:lnTo>
                  <a:pt x="48" y="184"/>
                </a:lnTo>
                <a:lnTo>
                  <a:pt x="40" y="176"/>
                </a:lnTo>
                <a:lnTo>
                  <a:pt x="40" y="176"/>
                </a:lnTo>
                <a:lnTo>
                  <a:pt x="32" y="168"/>
                </a:lnTo>
                <a:lnTo>
                  <a:pt x="28" y="160"/>
                </a:lnTo>
                <a:lnTo>
                  <a:pt x="24" y="148"/>
                </a:lnTo>
                <a:lnTo>
                  <a:pt x="22" y="138"/>
                </a:lnTo>
                <a:lnTo>
                  <a:pt x="22" y="138"/>
                </a:lnTo>
                <a:lnTo>
                  <a:pt x="24" y="126"/>
                </a:lnTo>
                <a:lnTo>
                  <a:pt x="26" y="116"/>
                </a:lnTo>
                <a:lnTo>
                  <a:pt x="32" y="106"/>
                </a:lnTo>
                <a:lnTo>
                  <a:pt x="38" y="98"/>
                </a:lnTo>
                <a:lnTo>
                  <a:pt x="38" y="98"/>
                </a:lnTo>
                <a:lnTo>
                  <a:pt x="46" y="92"/>
                </a:lnTo>
                <a:lnTo>
                  <a:pt x="54" y="86"/>
                </a:lnTo>
                <a:lnTo>
                  <a:pt x="64" y="82"/>
                </a:lnTo>
                <a:lnTo>
                  <a:pt x="76" y="80"/>
                </a:lnTo>
                <a:lnTo>
                  <a:pt x="76" y="80"/>
                </a:lnTo>
                <a:lnTo>
                  <a:pt x="82" y="78"/>
                </a:lnTo>
                <a:lnTo>
                  <a:pt x="86" y="74"/>
                </a:lnTo>
                <a:lnTo>
                  <a:pt x="86" y="74"/>
                </a:lnTo>
                <a:lnTo>
                  <a:pt x="92" y="64"/>
                </a:lnTo>
                <a:lnTo>
                  <a:pt x="98" y="54"/>
                </a:lnTo>
                <a:lnTo>
                  <a:pt x="106" y="44"/>
                </a:lnTo>
                <a:lnTo>
                  <a:pt x="116" y="38"/>
                </a:lnTo>
                <a:lnTo>
                  <a:pt x="116" y="38"/>
                </a:lnTo>
                <a:lnTo>
                  <a:pt x="126" y="32"/>
                </a:lnTo>
                <a:lnTo>
                  <a:pt x="138" y="28"/>
                </a:lnTo>
                <a:lnTo>
                  <a:pt x="150" y="24"/>
                </a:lnTo>
                <a:lnTo>
                  <a:pt x="162" y="24"/>
                </a:lnTo>
                <a:lnTo>
                  <a:pt x="162" y="24"/>
                </a:lnTo>
                <a:lnTo>
                  <a:pt x="178" y="26"/>
                </a:lnTo>
                <a:lnTo>
                  <a:pt x="194" y="30"/>
                </a:lnTo>
                <a:lnTo>
                  <a:pt x="208" y="38"/>
                </a:lnTo>
                <a:lnTo>
                  <a:pt x="220" y="48"/>
                </a:lnTo>
                <a:lnTo>
                  <a:pt x="220" y="48"/>
                </a:lnTo>
                <a:lnTo>
                  <a:pt x="230" y="60"/>
                </a:lnTo>
                <a:lnTo>
                  <a:pt x="236" y="74"/>
                </a:lnTo>
                <a:lnTo>
                  <a:pt x="242" y="90"/>
                </a:lnTo>
                <a:lnTo>
                  <a:pt x="244" y="106"/>
                </a:lnTo>
                <a:lnTo>
                  <a:pt x="244" y="106"/>
                </a:lnTo>
                <a:lnTo>
                  <a:pt x="244" y="110"/>
                </a:lnTo>
                <a:lnTo>
                  <a:pt x="246" y="114"/>
                </a:lnTo>
                <a:lnTo>
                  <a:pt x="250" y="116"/>
                </a:lnTo>
                <a:lnTo>
                  <a:pt x="254" y="118"/>
                </a:lnTo>
                <a:lnTo>
                  <a:pt x="254" y="118"/>
                </a:lnTo>
                <a:lnTo>
                  <a:pt x="260" y="120"/>
                </a:lnTo>
                <a:lnTo>
                  <a:pt x="266" y="122"/>
                </a:lnTo>
                <a:lnTo>
                  <a:pt x="276" y="130"/>
                </a:lnTo>
                <a:lnTo>
                  <a:pt x="276" y="130"/>
                </a:lnTo>
                <a:lnTo>
                  <a:pt x="282" y="142"/>
                </a:lnTo>
                <a:lnTo>
                  <a:pt x="284" y="148"/>
                </a:lnTo>
                <a:lnTo>
                  <a:pt x="284" y="156"/>
                </a:lnTo>
                <a:lnTo>
                  <a:pt x="284" y="156"/>
                </a:lnTo>
                <a:lnTo>
                  <a:pt x="284" y="162"/>
                </a:lnTo>
                <a:lnTo>
                  <a:pt x="282" y="170"/>
                </a:lnTo>
                <a:lnTo>
                  <a:pt x="278" y="176"/>
                </a:lnTo>
                <a:lnTo>
                  <a:pt x="274" y="182"/>
                </a:lnTo>
                <a:lnTo>
                  <a:pt x="274" y="182"/>
                </a:lnTo>
                <a:close/>
                <a:moveTo>
                  <a:pt x="204" y="146"/>
                </a:moveTo>
                <a:lnTo>
                  <a:pt x="204" y="146"/>
                </a:lnTo>
                <a:lnTo>
                  <a:pt x="204" y="146"/>
                </a:lnTo>
                <a:lnTo>
                  <a:pt x="104" y="146"/>
                </a:lnTo>
                <a:lnTo>
                  <a:pt x="104" y="146"/>
                </a:lnTo>
                <a:lnTo>
                  <a:pt x="100" y="146"/>
                </a:lnTo>
                <a:lnTo>
                  <a:pt x="98" y="150"/>
                </a:lnTo>
                <a:lnTo>
                  <a:pt x="98" y="160"/>
                </a:lnTo>
                <a:lnTo>
                  <a:pt x="98" y="160"/>
                </a:lnTo>
                <a:lnTo>
                  <a:pt x="98" y="160"/>
                </a:lnTo>
                <a:lnTo>
                  <a:pt x="98" y="160"/>
                </a:lnTo>
                <a:lnTo>
                  <a:pt x="98" y="174"/>
                </a:lnTo>
                <a:lnTo>
                  <a:pt x="100" y="188"/>
                </a:lnTo>
                <a:lnTo>
                  <a:pt x="106" y="200"/>
                </a:lnTo>
                <a:lnTo>
                  <a:pt x="112" y="212"/>
                </a:lnTo>
                <a:lnTo>
                  <a:pt x="112" y="212"/>
                </a:lnTo>
                <a:lnTo>
                  <a:pt x="112" y="212"/>
                </a:lnTo>
                <a:lnTo>
                  <a:pt x="120" y="224"/>
                </a:lnTo>
                <a:lnTo>
                  <a:pt x="128" y="236"/>
                </a:lnTo>
                <a:lnTo>
                  <a:pt x="138" y="246"/>
                </a:lnTo>
                <a:lnTo>
                  <a:pt x="150" y="254"/>
                </a:lnTo>
                <a:lnTo>
                  <a:pt x="150" y="254"/>
                </a:lnTo>
                <a:lnTo>
                  <a:pt x="154" y="256"/>
                </a:lnTo>
                <a:lnTo>
                  <a:pt x="158" y="254"/>
                </a:lnTo>
                <a:lnTo>
                  <a:pt x="158" y="254"/>
                </a:lnTo>
                <a:lnTo>
                  <a:pt x="158" y="254"/>
                </a:lnTo>
                <a:lnTo>
                  <a:pt x="170" y="246"/>
                </a:lnTo>
                <a:lnTo>
                  <a:pt x="180" y="236"/>
                </a:lnTo>
                <a:lnTo>
                  <a:pt x="188" y="224"/>
                </a:lnTo>
                <a:lnTo>
                  <a:pt x="196" y="212"/>
                </a:lnTo>
                <a:lnTo>
                  <a:pt x="196" y="212"/>
                </a:lnTo>
                <a:lnTo>
                  <a:pt x="202" y="200"/>
                </a:lnTo>
                <a:lnTo>
                  <a:pt x="206" y="188"/>
                </a:lnTo>
                <a:lnTo>
                  <a:pt x="210" y="174"/>
                </a:lnTo>
                <a:lnTo>
                  <a:pt x="210" y="160"/>
                </a:lnTo>
                <a:lnTo>
                  <a:pt x="210" y="158"/>
                </a:lnTo>
                <a:lnTo>
                  <a:pt x="210" y="158"/>
                </a:lnTo>
                <a:lnTo>
                  <a:pt x="210" y="150"/>
                </a:lnTo>
                <a:lnTo>
                  <a:pt x="208" y="146"/>
                </a:lnTo>
                <a:lnTo>
                  <a:pt x="204" y="146"/>
                </a:lnTo>
                <a:lnTo>
                  <a:pt x="204" y="146"/>
                </a:lnTo>
                <a:close/>
                <a:moveTo>
                  <a:pt x="124" y="206"/>
                </a:moveTo>
                <a:lnTo>
                  <a:pt x="124" y="206"/>
                </a:lnTo>
                <a:lnTo>
                  <a:pt x="124" y="206"/>
                </a:lnTo>
                <a:lnTo>
                  <a:pt x="118" y="194"/>
                </a:lnTo>
                <a:lnTo>
                  <a:pt x="114" y="184"/>
                </a:lnTo>
                <a:lnTo>
                  <a:pt x="112" y="172"/>
                </a:lnTo>
                <a:lnTo>
                  <a:pt x="112" y="160"/>
                </a:lnTo>
                <a:lnTo>
                  <a:pt x="182" y="160"/>
                </a:lnTo>
                <a:lnTo>
                  <a:pt x="124" y="206"/>
                </a:lnTo>
                <a:close/>
                <a:moveTo>
                  <a:pt x="184" y="206"/>
                </a:moveTo>
                <a:lnTo>
                  <a:pt x="184" y="206"/>
                </a:lnTo>
                <a:lnTo>
                  <a:pt x="184" y="206"/>
                </a:lnTo>
                <a:lnTo>
                  <a:pt x="178" y="216"/>
                </a:lnTo>
                <a:lnTo>
                  <a:pt x="170" y="224"/>
                </a:lnTo>
                <a:lnTo>
                  <a:pt x="162" y="232"/>
                </a:lnTo>
                <a:lnTo>
                  <a:pt x="154" y="240"/>
                </a:lnTo>
                <a:lnTo>
                  <a:pt x="154" y="240"/>
                </a:lnTo>
                <a:lnTo>
                  <a:pt x="142" y="230"/>
                </a:lnTo>
                <a:lnTo>
                  <a:pt x="132" y="218"/>
                </a:lnTo>
                <a:lnTo>
                  <a:pt x="196" y="168"/>
                </a:lnTo>
                <a:lnTo>
                  <a:pt x="196" y="168"/>
                </a:lnTo>
                <a:lnTo>
                  <a:pt x="192" y="188"/>
                </a:lnTo>
                <a:lnTo>
                  <a:pt x="184" y="206"/>
                </a:lnTo>
                <a:lnTo>
                  <a:pt x="184" y="206"/>
                </a:lnTo>
                <a:close/>
              </a:path>
            </a:pathLst>
          </a:custGeom>
          <a:solidFill>
            <a:schemeClr val="tx1"/>
          </a:solidFill>
          <a:ln>
            <a:noFill/>
          </a:ln>
          <a:extLst/>
        </p:spPr>
        <p:txBody>
          <a:bodyPr vert="horz" wrap="square" lIns="68580" tIns="34290" rIns="68580" bIns="34290" numCol="1" anchor="t" anchorCtr="0" compatLnSpc="1">
            <a:prstTxWarp prst="textNoShape">
              <a:avLst/>
            </a:prstTxWarp>
          </a:bodyPr>
          <a:lstStyle/>
          <a:p>
            <a:endParaRPr lang="zh-CN" altLang="en-US"/>
          </a:p>
        </p:txBody>
      </p:sp>
      <p:sp>
        <p:nvSpPr>
          <p:cNvPr id="419" name="Rectangle 332">
            <a:extLst>
              <a:ext uri="{FF2B5EF4-FFF2-40B4-BE49-F238E27FC236}">
                <a16:creationId xmlns="" xmlns:a16="http://schemas.microsoft.com/office/drawing/2014/main" id="{D264B027-F5FD-4DBD-B7FD-C3C9D263D7A3}"/>
              </a:ext>
            </a:extLst>
          </p:cNvPr>
          <p:cNvSpPr>
            <a:spLocks noChangeArrowheads="1"/>
          </p:cNvSpPr>
          <p:nvPr/>
        </p:nvSpPr>
        <p:spPr bwMode="auto">
          <a:xfrm>
            <a:off x="1019136" y="4417932"/>
            <a:ext cx="7105728" cy="373104"/>
          </a:xfrm>
          <a:prstGeom prst="rect">
            <a:avLst/>
          </a:prstGeom>
          <a:solidFill>
            <a:srgbClr val="E90012"/>
          </a:solidFill>
          <a:ln>
            <a:noFill/>
          </a:ln>
        </p:spPr>
        <p:txBody>
          <a:bodyPr vert="horz" wrap="square" lIns="68580" tIns="34290" rIns="68580" bIns="34290" numCol="1" anchor="ctr" anchorCtr="1" compatLnSpc="1">
            <a:prstTxWarp prst="textNoShape">
              <a:avLst/>
            </a:prstTxWarp>
          </a:bodyPr>
          <a:lstStyle/>
          <a:p>
            <a:r>
              <a:rPr lang="zh-CN" altLang="en-US" sz="1400" dirty="0">
                <a:solidFill>
                  <a:schemeClr val="bg1"/>
                </a:solidFill>
                <a:latin typeface="微软雅黑" pitchFamily="34" charset="-122"/>
                <a:ea typeface="微软雅黑" pitchFamily="34" charset="-122"/>
              </a:rPr>
              <a:t>校园</a:t>
            </a:r>
            <a:r>
              <a:rPr lang="en-US" altLang="zh-CN" sz="1400" dirty="0">
                <a:solidFill>
                  <a:schemeClr val="bg1"/>
                </a:solidFill>
                <a:latin typeface="微软雅黑" pitchFamily="34" charset="-122"/>
                <a:ea typeface="微软雅黑" pitchFamily="34" charset="-122"/>
              </a:rPr>
              <a:t>IT</a:t>
            </a:r>
            <a:r>
              <a:rPr lang="zh-CN" altLang="en-US" sz="1400" dirty="0">
                <a:solidFill>
                  <a:schemeClr val="bg1"/>
                </a:solidFill>
                <a:latin typeface="微软雅黑" pitchFamily="34" charset="-122"/>
                <a:ea typeface="微软雅黑" pitchFamily="34" charset="-122"/>
              </a:rPr>
              <a:t>不仅仅是为校园管理和生活提供支撑与互联，也是科研的基地、创业的孵化器</a:t>
            </a:r>
          </a:p>
        </p:txBody>
      </p:sp>
      <p:sp>
        <p:nvSpPr>
          <p:cNvPr id="420" name="Rectangle 333">
            <a:extLst>
              <a:ext uri="{FF2B5EF4-FFF2-40B4-BE49-F238E27FC236}">
                <a16:creationId xmlns="" xmlns:a16="http://schemas.microsoft.com/office/drawing/2014/main" id="{B649CA74-A6B2-437D-A74E-FB4A5471EC8D}"/>
              </a:ext>
            </a:extLst>
          </p:cNvPr>
          <p:cNvSpPr>
            <a:spLocks noChangeArrowheads="1"/>
          </p:cNvSpPr>
          <p:nvPr/>
        </p:nvSpPr>
        <p:spPr bwMode="auto">
          <a:xfrm>
            <a:off x="1019136" y="4417932"/>
            <a:ext cx="7105728" cy="37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448" name="TextBox 70">
            <a:extLst>
              <a:ext uri="{FF2B5EF4-FFF2-40B4-BE49-F238E27FC236}">
                <a16:creationId xmlns="" xmlns:a16="http://schemas.microsoft.com/office/drawing/2014/main" id="{832A8110-7EA7-457A-92B8-2D7CD508DC83}"/>
              </a:ext>
            </a:extLst>
          </p:cNvPr>
          <p:cNvSpPr txBox="1"/>
          <p:nvPr/>
        </p:nvSpPr>
        <p:spPr>
          <a:xfrm>
            <a:off x="1691680" y="2381255"/>
            <a:ext cx="2201058" cy="547717"/>
          </a:xfrm>
          <a:prstGeom prst="rect">
            <a:avLst/>
          </a:prstGeom>
          <a:noFill/>
        </p:spPr>
        <p:txBody>
          <a:bodyPr vert="horz" wrap="none" lIns="185804" tIns="92902" rIns="185804" bIns="92902" rtlCol="0">
            <a:spAutoFit/>
          </a:bodyPr>
          <a:lstStyle/>
          <a:p>
            <a:pPr>
              <a:lnSpc>
                <a:spcPct val="130000"/>
              </a:lnSpc>
            </a:pPr>
            <a:r>
              <a:rPr lang="en-US" altLang="zh-CN" sz="900" dirty="0">
                <a:latin typeface="微软雅黑" pitchFamily="34" charset="-122"/>
                <a:ea typeface="微软雅黑" pitchFamily="34" charset="-122"/>
              </a:rPr>
              <a:t>DataEngine ADE</a:t>
            </a:r>
            <a:r>
              <a:rPr lang="zh-CN" altLang="en-US" sz="900" dirty="0">
                <a:latin typeface="微软雅黑" pitchFamily="34" charset="-122"/>
                <a:ea typeface="微软雅黑" pitchFamily="34" charset="-122"/>
              </a:rPr>
              <a:t>创新应用开发平台</a:t>
            </a:r>
            <a:endParaRPr lang="en-US" altLang="zh-CN" sz="900" dirty="0">
              <a:latin typeface="微软雅黑" pitchFamily="34" charset="-122"/>
              <a:ea typeface="微软雅黑" pitchFamily="34" charset="-122"/>
            </a:endParaRPr>
          </a:p>
          <a:p>
            <a:pPr>
              <a:lnSpc>
                <a:spcPct val="130000"/>
              </a:lnSpc>
            </a:pPr>
            <a:r>
              <a:rPr lang="zh-CN" altLang="en-US" sz="900" dirty="0">
                <a:latin typeface="微软雅黑" pitchFamily="34" charset="-122"/>
                <a:ea typeface="微软雅黑" pitchFamily="34" charset="-122"/>
              </a:rPr>
              <a:t>简化大数据创新应用开发</a:t>
            </a:r>
          </a:p>
        </p:txBody>
      </p:sp>
      <p:sp>
        <p:nvSpPr>
          <p:cNvPr id="450" name="TextBox 88">
            <a:extLst>
              <a:ext uri="{FF2B5EF4-FFF2-40B4-BE49-F238E27FC236}">
                <a16:creationId xmlns="" xmlns:a16="http://schemas.microsoft.com/office/drawing/2014/main" id="{E8EF47EB-63D4-49A9-AB62-7E35ABCDFDFC}"/>
              </a:ext>
            </a:extLst>
          </p:cNvPr>
          <p:cNvSpPr txBox="1"/>
          <p:nvPr/>
        </p:nvSpPr>
        <p:spPr>
          <a:xfrm>
            <a:off x="5952805" y="2381255"/>
            <a:ext cx="1994643" cy="547717"/>
          </a:xfrm>
          <a:prstGeom prst="rect">
            <a:avLst/>
          </a:prstGeom>
          <a:noFill/>
        </p:spPr>
        <p:txBody>
          <a:bodyPr vert="horz" wrap="square" lIns="185804" tIns="92902" rIns="185804" bIns="92902" rtlCol="0">
            <a:spAutoFit/>
          </a:bodyPr>
          <a:lstStyle/>
          <a:p>
            <a:pPr>
              <a:lnSpc>
                <a:spcPct val="130000"/>
              </a:lnSpc>
            </a:pPr>
            <a:r>
              <a:rPr lang="zh-CN" altLang="en-US" sz="900" dirty="0">
                <a:latin typeface="微软雅黑" pitchFamily="34" charset="-122"/>
                <a:ea typeface="微软雅黑" pitchFamily="34" charset="-122"/>
              </a:rPr>
              <a:t>全融合云架构，</a:t>
            </a:r>
            <a:r>
              <a:rPr lang="en-US" altLang="zh-CN" sz="900" dirty="0">
                <a:latin typeface="微软雅黑" pitchFamily="34" charset="-122"/>
                <a:ea typeface="微软雅黑" pitchFamily="34" charset="-122"/>
              </a:rPr>
              <a:t>60+IT</a:t>
            </a:r>
            <a:r>
              <a:rPr lang="zh-CN" altLang="en-US" sz="900" dirty="0">
                <a:latin typeface="微软雅黑" pitchFamily="34" charset="-122"/>
                <a:ea typeface="微软雅黑" pitchFamily="34" charset="-122"/>
              </a:rPr>
              <a:t>服务目录，</a:t>
            </a:r>
            <a:endParaRPr lang="en-US" altLang="zh-CN" sz="900" dirty="0">
              <a:latin typeface="微软雅黑" pitchFamily="34" charset="-122"/>
              <a:ea typeface="微软雅黑" pitchFamily="34" charset="-122"/>
            </a:endParaRPr>
          </a:p>
          <a:p>
            <a:pPr>
              <a:lnSpc>
                <a:spcPct val="130000"/>
              </a:lnSpc>
            </a:pPr>
            <a:r>
              <a:rPr lang="zh-CN" altLang="en-US" sz="900" dirty="0">
                <a:latin typeface="微软雅黑" pitchFamily="34" charset="-122"/>
                <a:ea typeface="微软雅黑" pitchFamily="34" charset="-122"/>
              </a:rPr>
              <a:t>充分满足</a:t>
            </a:r>
            <a:r>
              <a:rPr lang="en-US" altLang="zh-CN" sz="900" dirty="0">
                <a:latin typeface="微软雅黑" pitchFamily="34" charset="-122"/>
                <a:ea typeface="微软雅黑" pitchFamily="34" charset="-122"/>
              </a:rPr>
              <a:t>IT</a:t>
            </a:r>
            <a:r>
              <a:rPr lang="zh-CN" altLang="en-US" sz="900" dirty="0">
                <a:latin typeface="微软雅黑" pitchFamily="34" charset="-122"/>
                <a:ea typeface="微软雅黑" pitchFamily="34" charset="-122"/>
              </a:rPr>
              <a:t>资源需求</a:t>
            </a:r>
          </a:p>
        </p:txBody>
      </p:sp>
      <p:sp>
        <p:nvSpPr>
          <p:cNvPr id="451" name="TextBox 91">
            <a:extLst>
              <a:ext uri="{FF2B5EF4-FFF2-40B4-BE49-F238E27FC236}">
                <a16:creationId xmlns="" xmlns:a16="http://schemas.microsoft.com/office/drawing/2014/main" id="{B8BBB92D-84D1-4C8A-B8E7-FDEF56CBDDEE}"/>
              </a:ext>
            </a:extLst>
          </p:cNvPr>
          <p:cNvSpPr txBox="1"/>
          <p:nvPr/>
        </p:nvSpPr>
        <p:spPr>
          <a:xfrm>
            <a:off x="3911367" y="2393207"/>
            <a:ext cx="2022809" cy="547717"/>
          </a:xfrm>
          <a:prstGeom prst="rect">
            <a:avLst/>
          </a:prstGeom>
          <a:noFill/>
        </p:spPr>
        <p:txBody>
          <a:bodyPr vert="horz" wrap="square" lIns="185804" tIns="92902" rIns="185804" bIns="92902" rtlCol="0">
            <a:spAutoFit/>
          </a:bodyPr>
          <a:lstStyle/>
          <a:p>
            <a:pPr>
              <a:lnSpc>
                <a:spcPct val="130000"/>
              </a:lnSpc>
            </a:pPr>
            <a:r>
              <a:rPr lang="zh-CN" altLang="en-US" sz="900" dirty="0">
                <a:latin typeface="微软雅黑" pitchFamily="34" charset="-122"/>
                <a:ea typeface="微软雅黑" pitchFamily="34" charset="-122"/>
              </a:rPr>
              <a:t>按需定义校园网络切片</a:t>
            </a:r>
            <a:endParaRPr lang="en-US" altLang="zh-CN" sz="900" dirty="0">
              <a:latin typeface="微软雅黑" pitchFamily="34" charset="-122"/>
              <a:ea typeface="微软雅黑" pitchFamily="34" charset="-122"/>
            </a:endParaRPr>
          </a:p>
          <a:p>
            <a:pPr>
              <a:lnSpc>
                <a:spcPct val="130000"/>
              </a:lnSpc>
            </a:pPr>
            <a:r>
              <a:rPr lang="zh-CN" altLang="en-US" sz="900" dirty="0">
                <a:latin typeface="微软雅黑" pitchFamily="34" charset="-122"/>
                <a:ea typeface="微软雅黑" pitchFamily="34" charset="-122"/>
              </a:rPr>
              <a:t>全面的物联感知数据与位置轨迹</a:t>
            </a:r>
          </a:p>
        </p:txBody>
      </p:sp>
      <p:sp>
        <p:nvSpPr>
          <p:cNvPr id="453" name="TextBox 75">
            <a:extLst>
              <a:ext uri="{FF2B5EF4-FFF2-40B4-BE49-F238E27FC236}">
                <a16:creationId xmlns="" xmlns:a16="http://schemas.microsoft.com/office/drawing/2014/main" id="{6EBE4CFD-130F-4531-BA64-83FF1DE57827}"/>
              </a:ext>
            </a:extLst>
          </p:cNvPr>
          <p:cNvSpPr txBox="1"/>
          <p:nvPr/>
        </p:nvSpPr>
        <p:spPr>
          <a:xfrm>
            <a:off x="1702967" y="3085304"/>
            <a:ext cx="2165053" cy="326118"/>
          </a:xfrm>
          <a:prstGeom prst="rect">
            <a:avLst/>
          </a:prstGeom>
          <a:noFill/>
        </p:spPr>
        <p:txBody>
          <a:bodyPr vert="horz" wrap="square" lIns="185804" tIns="92902" rIns="185804" bIns="92902" rtlCol="0">
            <a:spAutoFit/>
          </a:bodyPr>
          <a:lstStyle/>
          <a:p>
            <a:r>
              <a:rPr lang="en-US" altLang="zh-CN" sz="900" b="1" dirty="0">
                <a:latin typeface="微软雅黑" pitchFamily="34" charset="-122"/>
                <a:ea typeface="微软雅黑" pitchFamily="34" charset="-122"/>
              </a:rPr>
              <a:t>H3C </a:t>
            </a:r>
            <a:r>
              <a:rPr lang="en-US" altLang="zh-CN" sz="900" b="1" dirty="0" err="1">
                <a:latin typeface="微软雅黑" pitchFamily="34" charset="-122"/>
                <a:ea typeface="微软雅黑" pitchFamily="34" charset="-122"/>
              </a:rPr>
              <a:t>DataEngine</a:t>
            </a:r>
            <a:r>
              <a:rPr lang="en-US" altLang="zh-CN" sz="900" b="1" dirty="0">
                <a:latin typeface="微软雅黑" pitchFamily="34" charset="-122"/>
                <a:ea typeface="微软雅黑" pitchFamily="34" charset="-122"/>
              </a:rPr>
              <a:t> </a:t>
            </a:r>
            <a:r>
              <a:rPr lang="zh-CN" altLang="en-US" sz="900" b="1" dirty="0">
                <a:latin typeface="微软雅黑" pitchFamily="34" charset="-122"/>
                <a:ea typeface="微软雅黑" pitchFamily="34" charset="-122"/>
              </a:rPr>
              <a:t>校园大数据平台</a:t>
            </a:r>
          </a:p>
        </p:txBody>
      </p:sp>
      <p:sp>
        <p:nvSpPr>
          <p:cNvPr id="454" name="TextBox 77">
            <a:extLst>
              <a:ext uri="{FF2B5EF4-FFF2-40B4-BE49-F238E27FC236}">
                <a16:creationId xmlns="" xmlns:a16="http://schemas.microsoft.com/office/drawing/2014/main" id="{00B67040-4F5E-4422-89D2-006479AD79DB}"/>
              </a:ext>
            </a:extLst>
          </p:cNvPr>
          <p:cNvSpPr txBox="1"/>
          <p:nvPr/>
        </p:nvSpPr>
        <p:spPr>
          <a:xfrm>
            <a:off x="3828926" y="2948185"/>
            <a:ext cx="2183234" cy="547717"/>
          </a:xfrm>
          <a:prstGeom prst="rect">
            <a:avLst/>
          </a:prstGeom>
          <a:noFill/>
        </p:spPr>
        <p:txBody>
          <a:bodyPr vert="horz" wrap="square" lIns="185804" tIns="92902" rIns="185804" bIns="92902" rtlCol="0">
            <a:spAutoFit/>
          </a:bodyPr>
          <a:lstStyle/>
          <a:p>
            <a:pPr>
              <a:lnSpc>
                <a:spcPct val="130000"/>
              </a:lnSpc>
            </a:pPr>
            <a:r>
              <a:rPr lang="en-US" altLang="zh-CN" sz="900" b="1" dirty="0">
                <a:latin typeface="微软雅黑" pitchFamily="34" charset="-122"/>
                <a:ea typeface="微软雅黑" pitchFamily="34" charset="-122"/>
              </a:rPr>
              <a:t>H3C </a:t>
            </a:r>
            <a:r>
              <a:rPr lang="en-US" altLang="zh-CN" sz="900" b="1" dirty="0" err="1">
                <a:latin typeface="微软雅黑" pitchFamily="34" charset="-122"/>
                <a:ea typeface="微软雅黑" pitchFamily="34" charset="-122"/>
              </a:rPr>
              <a:t>ADCampus</a:t>
            </a:r>
            <a:r>
              <a:rPr lang="en-US" altLang="zh-CN" sz="900" b="1" dirty="0">
                <a:latin typeface="微软雅黑" pitchFamily="34" charset="-122"/>
                <a:ea typeface="微软雅黑" pitchFamily="34" charset="-122"/>
              </a:rPr>
              <a:t> SDN</a:t>
            </a:r>
            <a:r>
              <a:rPr lang="zh-CN" altLang="en-US" sz="900" b="1" dirty="0">
                <a:latin typeface="微软雅黑" pitchFamily="34" charset="-122"/>
                <a:ea typeface="微软雅黑" pitchFamily="34" charset="-122"/>
              </a:rPr>
              <a:t>校园网管理</a:t>
            </a:r>
            <a:endParaRPr lang="en-US" altLang="zh-CN" sz="900" b="1" dirty="0">
              <a:latin typeface="微软雅黑" pitchFamily="34" charset="-122"/>
              <a:ea typeface="微软雅黑" pitchFamily="34" charset="-122"/>
            </a:endParaRPr>
          </a:p>
          <a:p>
            <a:pPr>
              <a:lnSpc>
                <a:spcPct val="130000"/>
              </a:lnSpc>
            </a:pPr>
            <a:r>
              <a:rPr lang="en-US" altLang="zh-CN" sz="900" b="1" dirty="0">
                <a:latin typeface="微软雅黑" pitchFamily="34" charset="-122"/>
                <a:ea typeface="微软雅黑" pitchFamily="34" charset="-122"/>
              </a:rPr>
              <a:t>H3C</a:t>
            </a:r>
            <a:r>
              <a:rPr lang="zh-CN" altLang="en-US" sz="900" b="1" dirty="0">
                <a:latin typeface="微软雅黑" pitchFamily="34" charset="-122"/>
                <a:ea typeface="微软雅黑" pitchFamily="34" charset="-122"/>
              </a:rPr>
              <a:t>绿洲校园物联、移动互联管理</a:t>
            </a:r>
          </a:p>
        </p:txBody>
      </p:sp>
      <p:sp>
        <p:nvSpPr>
          <p:cNvPr id="456" name="TextBox 82">
            <a:extLst>
              <a:ext uri="{FF2B5EF4-FFF2-40B4-BE49-F238E27FC236}">
                <a16:creationId xmlns="" xmlns:a16="http://schemas.microsoft.com/office/drawing/2014/main" id="{63208107-76DA-4C33-9CA4-EE0CACB229C5}"/>
              </a:ext>
            </a:extLst>
          </p:cNvPr>
          <p:cNvSpPr txBox="1"/>
          <p:nvPr/>
        </p:nvSpPr>
        <p:spPr>
          <a:xfrm>
            <a:off x="5934739" y="3051902"/>
            <a:ext cx="2192509" cy="326118"/>
          </a:xfrm>
          <a:prstGeom prst="rect">
            <a:avLst/>
          </a:prstGeom>
          <a:noFill/>
        </p:spPr>
        <p:txBody>
          <a:bodyPr vert="horz" wrap="square" lIns="185804" tIns="92902" rIns="185804" bIns="92902" rtlCol="0">
            <a:spAutoFit/>
          </a:bodyPr>
          <a:lstStyle/>
          <a:p>
            <a:r>
              <a:rPr lang="en-US" altLang="zh-CN" sz="900" b="1" dirty="0">
                <a:latin typeface="微软雅黑" pitchFamily="34" charset="-122"/>
                <a:ea typeface="微软雅黑" pitchFamily="34" charset="-122"/>
              </a:rPr>
              <a:t>H3C </a:t>
            </a:r>
            <a:r>
              <a:rPr lang="en-US" altLang="zh-CN" sz="900" b="1" dirty="0" err="1">
                <a:latin typeface="微软雅黑" pitchFamily="34" charset="-122"/>
                <a:ea typeface="微软雅黑" pitchFamily="34" charset="-122"/>
              </a:rPr>
              <a:t>CloudOS</a:t>
            </a:r>
            <a:r>
              <a:rPr lang="en-US" altLang="zh-CN" sz="900" b="1" dirty="0">
                <a:latin typeface="微软雅黑" pitchFamily="34" charset="-122"/>
                <a:ea typeface="微软雅黑" pitchFamily="34" charset="-122"/>
              </a:rPr>
              <a:t>-EDU</a:t>
            </a:r>
            <a:r>
              <a:rPr lang="zh-CN" altLang="en-US" sz="900" b="1" dirty="0">
                <a:latin typeface="微软雅黑" pitchFamily="34" charset="-122"/>
                <a:ea typeface="微软雅黑" pitchFamily="34" charset="-122"/>
              </a:rPr>
              <a:t>教育版云平台</a:t>
            </a:r>
          </a:p>
        </p:txBody>
      </p:sp>
      <p:sp>
        <p:nvSpPr>
          <p:cNvPr id="459" name="TextBox 53">
            <a:extLst>
              <a:ext uri="{FF2B5EF4-FFF2-40B4-BE49-F238E27FC236}">
                <a16:creationId xmlns="" xmlns:a16="http://schemas.microsoft.com/office/drawing/2014/main" id="{968725B9-D911-46F0-9CB2-29E9DB964039}"/>
              </a:ext>
            </a:extLst>
          </p:cNvPr>
          <p:cNvSpPr txBox="1"/>
          <p:nvPr/>
        </p:nvSpPr>
        <p:spPr>
          <a:xfrm>
            <a:off x="1036784" y="3507854"/>
            <a:ext cx="779194" cy="349201"/>
          </a:xfrm>
          <a:prstGeom prst="rect">
            <a:avLst/>
          </a:prstGeom>
          <a:noFill/>
        </p:spPr>
        <p:txBody>
          <a:bodyPr vert="horz" wrap="none" lIns="185804" tIns="92902" rIns="185804" bIns="92902" rtlCol="0">
            <a:spAutoFit/>
          </a:bodyPr>
          <a:lstStyle/>
          <a:p>
            <a:r>
              <a:rPr lang="zh-CN" altLang="en-US" sz="1050" b="1" dirty="0">
                <a:latin typeface="微软雅黑" pitchFamily="34" charset="-122"/>
                <a:ea typeface="微软雅黑" pitchFamily="34" charset="-122"/>
              </a:rPr>
              <a:t>资源化</a:t>
            </a:r>
          </a:p>
        </p:txBody>
      </p:sp>
      <p:sp>
        <p:nvSpPr>
          <p:cNvPr id="81" name="标题 1">
            <a:extLst>
              <a:ext uri="{FF2B5EF4-FFF2-40B4-BE49-F238E27FC236}">
                <a16:creationId xmlns="" xmlns:a16="http://schemas.microsoft.com/office/drawing/2014/main" id="{9EA9F9EB-8D6D-4036-B2BB-072ECDC5F428}"/>
              </a:ext>
            </a:extLst>
          </p:cNvPr>
          <p:cNvSpPr>
            <a:spLocks noGrp="1"/>
          </p:cNvSpPr>
          <p:nvPr>
            <p:ph type="title"/>
          </p:nvPr>
        </p:nvSpPr>
        <p:spPr>
          <a:xfrm>
            <a:off x="914441" y="208331"/>
            <a:ext cx="6856456" cy="584597"/>
          </a:xfrm>
          <a:noFill/>
          <a:ln w="9525">
            <a:noFill/>
            <a:miter lim="800000"/>
          </a:ln>
        </p:spPr>
        <p:txBody>
          <a:bodyPr vert="horz" wrap="square" lIns="91440" tIns="45720" rIns="91440" bIns="45720" numCol="1" anchor="ctr" anchorCtr="0" compatLnSpc="1"/>
          <a:lstStyle/>
          <a:p>
            <a:r>
              <a:rPr lang="zh-CN" altLang="en-US" sz="2400" dirty="0">
                <a:solidFill>
                  <a:srgbClr val="E60012"/>
                </a:solidFill>
              </a:rPr>
              <a:t>服务人才培养 </a:t>
            </a:r>
            <a:r>
              <a:rPr lang="en-US" altLang="zh-CN" sz="2400" dirty="0" smtClean="0"/>
              <a:t>– </a:t>
            </a:r>
            <a:r>
              <a:rPr lang="zh-CN" altLang="en-US" sz="2500" dirty="0" smtClean="0"/>
              <a:t>环境</a:t>
            </a:r>
            <a:r>
              <a:rPr lang="zh-CN" altLang="en-US" sz="2500" dirty="0"/>
              <a:t>支撑双创</a:t>
            </a:r>
          </a:p>
        </p:txBody>
      </p:sp>
    </p:spTree>
    <p:extLst>
      <p:ext uri="{BB962C8B-B14F-4D97-AF65-F5344CB8AC3E}">
        <p14:creationId xmlns:p14="http://schemas.microsoft.com/office/powerpoint/2010/main" val="41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99" y="1151444"/>
            <a:ext cx="7557025" cy="3724562"/>
          </a:xfrm>
          <a:prstGeom prst="rect">
            <a:avLst/>
          </a:prstGeom>
        </p:spPr>
      </p:pic>
      <p:sp>
        <p:nvSpPr>
          <p:cNvPr id="2" name="标题 1"/>
          <p:cNvSpPr>
            <a:spLocks noGrp="1"/>
          </p:cNvSpPr>
          <p:nvPr>
            <p:ph type="title"/>
          </p:nvPr>
        </p:nvSpPr>
        <p:spPr/>
        <p:txBody>
          <a:bodyPr/>
          <a:lstStyle/>
          <a:p>
            <a:r>
              <a:rPr lang="zh-CN" altLang="en-US" sz="2500" dirty="0" smtClean="0"/>
              <a:t>云化交付 随需而得 </a:t>
            </a:r>
            <a:r>
              <a:rPr lang="en-US" altLang="zh-CN" sz="2500" dirty="0" smtClean="0"/>
              <a:t>– </a:t>
            </a:r>
            <a:r>
              <a:rPr lang="zh-CN" altLang="en-US" sz="2500" dirty="0"/>
              <a:t>资源</a:t>
            </a:r>
            <a:r>
              <a:rPr lang="zh-CN" altLang="en-US" sz="2500" dirty="0" smtClean="0"/>
              <a:t>环境即服务</a:t>
            </a:r>
            <a:endParaRPr lang="zh-CN" altLang="en-US" sz="2500" dirty="0"/>
          </a:p>
        </p:txBody>
      </p:sp>
      <p:grpSp>
        <p:nvGrpSpPr>
          <p:cNvPr id="16" name="组合 15"/>
          <p:cNvGrpSpPr/>
          <p:nvPr/>
        </p:nvGrpSpPr>
        <p:grpSpPr>
          <a:xfrm>
            <a:off x="1029785" y="1227562"/>
            <a:ext cx="7208273" cy="3619047"/>
            <a:chOff x="395288" y="1347614"/>
            <a:chExt cx="6552975" cy="3290043"/>
          </a:xfrm>
        </p:grpSpPr>
        <p:pic>
          <p:nvPicPr>
            <p:cNvPr id="3" name="图片 2"/>
            <p:cNvPicPr>
              <a:picLocks noChangeAspect="1"/>
            </p:cNvPicPr>
            <p:nvPr/>
          </p:nvPicPr>
          <p:blipFill>
            <a:blip r:embed="rId3"/>
            <a:stretch>
              <a:fillRect/>
            </a:stretch>
          </p:blipFill>
          <p:spPr>
            <a:xfrm>
              <a:off x="467545" y="1347614"/>
              <a:ext cx="6075388" cy="3169948"/>
            </a:xfrm>
            <a:prstGeom prst="rect">
              <a:avLst/>
            </a:prstGeom>
            <a:ln>
              <a:solidFill>
                <a:schemeClr val="accent3">
                  <a:lumMod val="65000"/>
                </a:schemeClr>
              </a:solidFill>
            </a:ln>
          </p:spPr>
        </p:pic>
        <p:pic>
          <p:nvPicPr>
            <p:cNvPr id="4" name="图片 3"/>
            <p:cNvPicPr>
              <a:picLocks noChangeAspect="1"/>
            </p:cNvPicPr>
            <p:nvPr/>
          </p:nvPicPr>
          <p:blipFill>
            <a:blip r:embed="rId4"/>
            <a:stretch>
              <a:fillRect/>
            </a:stretch>
          </p:blipFill>
          <p:spPr>
            <a:xfrm>
              <a:off x="541020" y="1347614"/>
              <a:ext cx="480812" cy="188921"/>
            </a:xfrm>
            <a:prstGeom prst="rect">
              <a:avLst/>
            </a:prstGeom>
            <a:ln>
              <a:solidFill>
                <a:schemeClr val="accent3">
                  <a:lumMod val="65000"/>
                </a:schemeClr>
              </a:solidFill>
            </a:ln>
          </p:spPr>
        </p:pic>
        <p:sp>
          <p:nvSpPr>
            <p:cNvPr id="5" name="矩形 4"/>
            <p:cNvSpPr/>
            <p:nvPr/>
          </p:nvSpPr>
          <p:spPr>
            <a:xfrm>
              <a:off x="1021832" y="1347614"/>
              <a:ext cx="1605952" cy="188921"/>
            </a:xfrm>
            <a:prstGeom prst="rect">
              <a:avLst/>
            </a:prstGeom>
            <a:solidFill>
              <a:srgbClr val="4A87C6"/>
            </a:solidFill>
            <a:ln w="12700" cap="flat" cmpd="sng" algn="ctr">
              <a:solidFill>
                <a:schemeClr val="accent3">
                  <a:lumMod val="65000"/>
                </a:schemeClr>
              </a:solidFill>
              <a:prstDash val="dash"/>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r>
                <a:rPr lang="en-US" altLang="zh-CN" sz="900" kern="0" dirty="0">
                  <a:solidFill>
                    <a:srgbClr val="FFFFFF"/>
                  </a:solidFill>
                  <a:latin typeface="微软雅黑" pitchFamily="34" charset="-122"/>
                  <a:ea typeface="微软雅黑" pitchFamily="34" charset="-122"/>
                </a:rPr>
                <a:t>H3Cloud OS</a:t>
              </a:r>
              <a:r>
                <a:rPr lang="zh-CN" altLang="en-US" sz="900" kern="0" dirty="0">
                  <a:solidFill>
                    <a:srgbClr val="FFFFFF"/>
                  </a:solidFill>
                  <a:latin typeface="微软雅黑" pitchFamily="34" charset="-122"/>
                  <a:ea typeface="微软雅黑" pitchFamily="34" charset="-122"/>
                </a:rPr>
                <a:t>教育版</a:t>
              </a:r>
            </a:p>
          </p:txBody>
        </p:sp>
        <p:sp>
          <p:nvSpPr>
            <p:cNvPr id="6" name="矩形 5"/>
            <p:cNvSpPr/>
            <p:nvPr/>
          </p:nvSpPr>
          <p:spPr>
            <a:xfrm>
              <a:off x="5508104" y="2338801"/>
              <a:ext cx="1368152" cy="351426"/>
            </a:xfrm>
            <a:prstGeom prst="rect">
              <a:avLst/>
            </a:prstGeom>
            <a:solidFill>
              <a:srgbClr val="ED552B"/>
            </a:solidFill>
            <a:ln w="12700" cap="flat" cmpd="sng" algn="ctr">
              <a:noFill/>
              <a:prstDash val="dash"/>
            </a:ln>
            <a:effectLst/>
          </p:spPr>
          <p:txBody>
            <a:bodyPr rtlCol="0" anchor="ctr"/>
            <a:lstStyle/>
            <a:p>
              <a:pPr algn="ctr" defTabSz="914378"/>
              <a:r>
                <a:rPr lang="en-US" altLang="zh-CN" sz="1100" b="1" kern="0" dirty="0">
                  <a:solidFill>
                    <a:srgbClr val="FFFFFF"/>
                  </a:solidFill>
                  <a:latin typeface="微软雅黑" pitchFamily="34" charset="-122"/>
                  <a:ea typeface="微软雅黑" pitchFamily="34" charset="-122"/>
                </a:rPr>
                <a:t>PHP</a:t>
              </a:r>
              <a:r>
                <a:rPr lang="zh-CN" altLang="en-US" sz="1100" b="1" kern="0" dirty="0">
                  <a:solidFill>
                    <a:srgbClr val="FFFFFF"/>
                  </a:solidFill>
                  <a:latin typeface="微软雅黑" pitchFamily="34" charset="-122"/>
                  <a:ea typeface="微软雅黑" pitchFamily="34" charset="-122"/>
                </a:rPr>
                <a:t>开发环境</a:t>
              </a:r>
            </a:p>
          </p:txBody>
        </p:sp>
        <p:sp>
          <p:nvSpPr>
            <p:cNvPr id="7" name="矩形 6"/>
            <p:cNvSpPr/>
            <p:nvPr/>
          </p:nvSpPr>
          <p:spPr>
            <a:xfrm>
              <a:off x="5508104" y="1812343"/>
              <a:ext cx="1368152" cy="351426"/>
            </a:xfrm>
            <a:prstGeom prst="rect">
              <a:avLst/>
            </a:prstGeom>
            <a:solidFill>
              <a:srgbClr val="ED552B"/>
            </a:solidFill>
            <a:ln w="12700" cap="flat" cmpd="sng" algn="ctr">
              <a:noFill/>
              <a:prstDash val="dash"/>
            </a:ln>
            <a:effectLst/>
          </p:spPr>
          <p:txBody>
            <a:bodyPr rtlCol="0" anchor="ctr"/>
            <a:lstStyle/>
            <a:p>
              <a:pPr algn="ctr" defTabSz="914378"/>
              <a:r>
                <a:rPr lang="en-US" altLang="zh-CN" sz="1100" b="1" kern="0" dirty="0">
                  <a:solidFill>
                    <a:srgbClr val="FFFFFF"/>
                  </a:solidFill>
                  <a:latin typeface="微软雅黑" pitchFamily="34" charset="-122"/>
                  <a:ea typeface="微软雅黑" pitchFamily="34" charset="-122"/>
                </a:rPr>
                <a:t>JAVA</a:t>
              </a:r>
              <a:r>
                <a:rPr lang="zh-CN" altLang="en-US" sz="1100" b="1" kern="0" dirty="0">
                  <a:solidFill>
                    <a:srgbClr val="FFFFFF"/>
                  </a:solidFill>
                  <a:latin typeface="微软雅黑" pitchFamily="34" charset="-122"/>
                  <a:ea typeface="微软雅黑" pitchFamily="34" charset="-122"/>
                </a:rPr>
                <a:t>开发环境</a:t>
              </a:r>
            </a:p>
          </p:txBody>
        </p:sp>
        <p:sp>
          <p:nvSpPr>
            <p:cNvPr id="8" name="矩形 7"/>
            <p:cNvSpPr/>
            <p:nvPr/>
          </p:nvSpPr>
          <p:spPr>
            <a:xfrm>
              <a:off x="5508104" y="2864361"/>
              <a:ext cx="1368152" cy="351426"/>
            </a:xfrm>
            <a:prstGeom prst="rect">
              <a:avLst/>
            </a:prstGeom>
            <a:solidFill>
              <a:srgbClr val="ED552B"/>
            </a:solidFill>
            <a:ln w="12700" cap="flat" cmpd="sng" algn="ctr">
              <a:noFill/>
              <a:prstDash val="dash"/>
            </a:ln>
            <a:effectLst/>
          </p:spPr>
          <p:txBody>
            <a:bodyPr rtlCol="0" anchor="ctr"/>
            <a:lstStyle/>
            <a:p>
              <a:pPr algn="ctr" defTabSz="914378"/>
              <a:r>
                <a:rPr lang="en-US" altLang="zh-CN" sz="1100" b="1" kern="0" dirty="0">
                  <a:solidFill>
                    <a:srgbClr val="FFFFFF"/>
                  </a:solidFill>
                  <a:latin typeface="微软雅黑" pitchFamily="34" charset="-122"/>
                  <a:ea typeface="微软雅黑" pitchFamily="34" charset="-122"/>
                </a:rPr>
                <a:t>ASP</a:t>
              </a:r>
              <a:r>
                <a:rPr lang="zh-CN" altLang="en-US" sz="1100" b="1" kern="0" dirty="0">
                  <a:solidFill>
                    <a:srgbClr val="FFFFFF"/>
                  </a:solidFill>
                  <a:latin typeface="微软雅黑" pitchFamily="34" charset="-122"/>
                  <a:ea typeface="微软雅黑" pitchFamily="34" charset="-122"/>
                </a:rPr>
                <a:t>开发环境</a:t>
              </a:r>
            </a:p>
          </p:txBody>
        </p:sp>
        <p:sp>
          <p:nvSpPr>
            <p:cNvPr id="9" name="矩形 8"/>
            <p:cNvSpPr/>
            <p:nvPr/>
          </p:nvSpPr>
          <p:spPr>
            <a:xfrm>
              <a:off x="5508104" y="3418482"/>
              <a:ext cx="1368152" cy="351426"/>
            </a:xfrm>
            <a:prstGeom prst="rect">
              <a:avLst/>
            </a:prstGeom>
            <a:solidFill>
              <a:srgbClr val="ED552B"/>
            </a:solidFill>
            <a:ln w="12700" cap="flat" cmpd="sng" algn="ctr">
              <a:noFill/>
              <a:prstDash val="dash"/>
            </a:ln>
            <a:effectLst/>
          </p:spPr>
          <p:txBody>
            <a:bodyPr rtlCol="0" anchor="ctr"/>
            <a:lstStyle/>
            <a:p>
              <a:pPr algn="ctr" defTabSz="914378"/>
              <a:r>
                <a:rPr lang="en-US" altLang="zh-CN" sz="1100" b="1" kern="0" dirty="0">
                  <a:solidFill>
                    <a:srgbClr val="FFFFFF"/>
                  </a:solidFill>
                  <a:latin typeface="微软雅黑" pitchFamily="34" charset="-122"/>
                  <a:ea typeface="微软雅黑" pitchFamily="34" charset="-122"/>
                </a:rPr>
                <a:t>IOS</a:t>
              </a:r>
              <a:r>
                <a:rPr lang="zh-CN" altLang="en-US" sz="1100" b="1" kern="0" dirty="0">
                  <a:solidFill>
                    <a:srgbClr val="FFFFFF"/>
                  </a:solidFill>
                  <a:latin typeface="微软雅黑" pitchFamily="34" charset="-122"/>
                  <a:ea typeface="微软雅黑" pitchFamily="34" charset="-122"/>
                </a:rPr>
                <a:t>开发环境</a:t>
              </a:r>
            </a:p>
          </p:txBody>
        </p:sp>
        <p:sp>
          <p:nvSpPr>
            <p:cNvPr id="10" name="矩形 9"/>
            <p:cNvSpPr/>
            <p:nvPr/>
          </p:nvSpPr>
          <p:spPr>
            <a:xfrm>
              <a:off x="395288" y="4313262"/>
              <a:ext cx="6552975" cy="324395"/>
            </a:xfrm>
            <a:prstGeom prst="rect">
              <a:avLst/>
            </a:prstGeom>
            <a:solidFill>
              <a:srgbClr val="00B050"/>
            </a:solidFill>
            <a:ln w="12700" cap="flat" cmpd="sng" algn="ctr">
              <a:noFill/>
              <a:prstDash val="dash"/>
            </a:ln>
            <a:effectLst/>
          </p:spPr>
          <p:txBody>
            <a:bodyPr rtlCol="0" anchor="ctr"/>
            <a:lstStyle/>
            <a:p>
              <a:pPr algn="ctr" defTabSz="914378"/>
              <a:r>
                <a:rPr lang="zh-CN" altLang="en-US" sz="1100" b="1" kern="0" dirty="0">
                  <a:solidFill>
                    <a:srgbClr val="FFFFFF"/>
                  </a:solidFill>
                  <a:latin typeface="微软雅黑" pitchFamily="34" charset="-122"/>
                  <a:ea typeface="微软雅黑" pitchFamily="34" charset="-122"/>
                </a:rPr>
                <a:t>学生</a:t>
              </a:r>
              <a:r>
                <a:rPr lang="zh-CN" altLang="en-US" sz="1100" b="1" kern="0" dirty="0" smtClean="0">
                  <a:solidFill>
                    <a:srgbClr val="FFFFFF"/>
                  </a:solidFill>
                  <a:latin typeface="微软雅黑" pitchFamily="34" charset="-122"/>
                  <a:ea typeface="微软雅黑" pitchFamily="34" charset="-122"/>
                </a:rPr>
                <a:t>创新，开发项目</a:t>
              </a:r>
              <a:r>
                <a:rPr lang="zh-CN" altLang="en-US" sz="1100" b="1" kern="0" dirty="0">
                  <a:solidFill>
                    <a:srgbClr val="FFFFFF"/>
                  </a:solidFill>
                  <a:latin typeface="微软雅黑" pitchFamily="34" charset="-122"/>
                  <a:ea typeface="微软雅黑" pitchFamily="34" charset="-122"/>
                </a:rPr>
                <a:t>，开发环境支撑</a:t>
              </a:r>
            </a:p>
          </p:txBody>
        </p:sp>
      </p:grpSp>
      <p:sp>
        <p:nvSpPr>
          <p:cNvPr id="12" name="文本框 11"/>
          <p:cNvSpPr txBox="1"/>
          <p:nvPr/>
        </p:nvSpPr>
        <p:spPr>
          <a:xfrm>
            <a:off x="409425" y="826482"/>
            <a:ext cx="8317171" cy="392511"/>
          </a:xfrm>
          <a:prstGeom prst="rect">
            <a:avLst/>
          </a:prstGeom>
          <a:noFill/>
        </p:spPr>
        <p:txBody>
          <a:bodyPr wrap="square" lIns="68580" tIns="34290" rIns="68580" bIns="34290" rtlCol="0">
            <a:spAutoFit/>
          </a:bodyPr>
          <a:lstStyle/>
          <a:p>
            <a:pPr algn="ctr" defTabSz="914378">
              <a:lnSpc>
                <a:spcPct val="150000"/>
              </a:lnSpc>
            </a:pPr>
            <a:r>
              <a:rPr lang="en-US" altLang="zh-CN" sz="1400" dirty="0">
                <a:solidFill>
                  <a:srgbClr val="000000"/>
                </a:solidFill>
                <a:latin typeface="微软雅黑" panose="020B0503020204020204" pitchFamily="34" charset="-122"/>
                <a:ea typeface="微软雅黑" panose="020B0503020204020204" pitchFamily="34" charset="-122"/>
              </a:rPr>
              <a:t>H3Cloud</a:t>
            </a:r>
            <a:r>
              <a:rPr lang="zh-CN" altLang="en-US" sz="1400" dirty="0">
                <a:solidFill>
                  <a:srgbClr val="000000"/>
                </a:solidFill>
                <a:latin typeface="微软雅黑" panose="020B0503020204020204" pitchFamily="34" charset="-122"/>
                <a:ea typeface="微软雅黑" panose="020B0503020204020204" pitchFamily="34" charset="-122"/>
              </a:rPr>
              <a:t> </a:t>
            </a:r>
            <a:r>
              <a:rPr lang="en-US" altLang="zh-CN" sz="1400" dirty="0">
                <a:solidFill>
                  <a:srgbClr val="000000"/>
                </a:solidFill>
                <a:latin typeface="微软雅黑" panose="020B0503020204020204" pitchFamily="34" charset="-122"/>
                <a:ea typeface="微软雅黑" panose="020B0503020204020204" pitchFamily="34" charset="-122"/>
              </a:rPr>
              <a:t>OS</a:t>
            </a:r>
            <a:r>
              <a:rPr lang="zh-CN" altLang="en-US" sz="1400" dirty="0">
                <a:solidFill>
                  <a:srgbClr val="000000"/>
                </a:solidFill>
                <a:latin typeface="微软雅黑" panose="020B0503020204020204" pitchFamily="34" charset="-122"/>
                <a:ea typeface="微软雅黑" panose="020B0503020204020204" pitchFamily="34" charset="-122"/>
              </a:rPr>
              <a:t>教育版</a:t>
            </a:r>
            <a:r>
              <a:rPr lang="zh-CN" altLang="en-US" sz="1400" dirty="0" smtClean="0">
                <a:solidFill>
                  <a:srgbClr val="000000"/>
                </a:solidFill>
                <a:latin typeface="微软雅黑" panose="020B0503020204020204" pitchFamily="34" charset="-122"/>
                <a:ea typeface="微软雅黑" panose="020B0503020204020204" pitchFamily="34" charset="-122"/>
              </a:rPr>
              <a:t>提供包括网络资源、软件工具资源、数据资源等开发环境</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27334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xmlns="" id="{22D8D5F0-5FCE-1542-875D-2DB2B4550DCD}"/>
              </a:ext>
            </a:extLst>
          </p:cNvPr>
          <p:cNvSpPr txBox="1"/>
          <p:nvPr/>
        </p:nvSpPr>
        <p:spPr>
          <a:xfrm>
            <a:off x="556706" y="237778"/>
            <a:ext cx="6167288" cy="438581"/>
          </a:xfrm>
          <a:prstGeom prst="rect">
            <a:avLst/>
          </a:prstGeom>
          <a:noFill/>
        </p:spPr>
        <p:txBody>
          <a:bodyPr wrap="square" lIns="68580" tIns="34290" rIns="68580" bIns="34290" rtlCol="0">
            <a:spAutoFit/>
          </a:bodyPr>
          <a:lstStyle/>
          <a:p>
            <a:r>
              <a:rPr kumimoji="1" lang="zh-CN" altLang="en-US" sz="2400" b="1" dirty="0">
                <a:solidFill>
                  <a:srgbClr val="FFFFFF"/>
                </a:solidFill>
                <a:latin typeface="微软雅黑" charset="-122"/>
                <a:ea typeface="微软雅黑" charset="-122"/>
              </a:rPr>
              <a:t>科研支撑转型</a:t>
            </a:r>
            <a:r>
              <a:rPr kumimoji="1" lang="en-US" altLang="zh-CN" sz="2400" b="1" dirty="0">
                <a:solidFill>
                  <a:srgbClr val="FFFFFF"/>
                </a:solidFill>
                <a:latin typeface="微软雅黑" charset="-122"/>
                <a:ea typeface="微软雅黑" charset="-122"/>
              </a:rPr>
              <a:t>——</a:t>
            </a:r>
            <a:r>
              <a:rPr kumimoji="1" lang="zh-CN" altLang="en-US" sz="2400" b="1" dirty="0">
                <a:solidFill>
                  <a:srgbClr val="FFFFFF"/>
                </a:solidFill>
                <a:latin typeface="微软雅黑" charset="-122"/>
                <a:ea typeface="微软雅黑" charset="-122"/>
              </a:rPr>
              <a:t>融合</a:t>
            </a:r>
            <a:r>
              <a:rPr kumimoji="1" lang="en-US" altLang="zh-CN" sz="2400" b="1" dirty="0">
                <a:solidFill>
                  <a:srgbClr val="FFFFFF"/>
                </a:solidFill>
                <a:latin typeface="微软雅黑" charset="-122"/>
                <a:ea typeface="微软雅黑" charset="-122"/>
              </a:rPr>
              <a:t>&amp;</a:t>
            </a:r>
            <a:r>
              <a:rPr kumimoji="1" lang="zh-CN" altLang="en-US" sz="2400" b="1" dirty="0">
                <a:solidFill>
                  <a:srgbClr val="FFFFFF"/>
                </a:solidFill>
                <a:latin typeface="微软雅黑" charset="-122"/>
                <a:ea typeface="微软雅黑" charset="-122"/>
              </a:rPr>
              <a:t>敏捷</a:t>
            </a:r>
          </a:p>
        </p:txBody>
      </p:sp>
      <p:grpSp>
        <p:nvGrpSpPr>
          <p:cNvPr id="23" name="组 22"/>
          <p:cNvGrpSpPr/>
          <p:nvPr/>
        </p:nvGrpSpPr>
        <p:grpSpPr>
          <a:xfrm>
            <a:off x="464143" y="1446510"/>
            <a:ext cx="8215715" cy="2358851"/>
            <a:chOff x="530539" y="2047552"/>
            <a:chExt cx="10954286" cy="3145134"/>
          </a:xfrm>
        </p:grpSpPr>
        <p:sp>
          <p:nvSpPr>
            <p:cNvPr id="16" name="矩形 15"/>
            <p:cNvSpPr/>
            <p:nvPr/>
          </p:nvSpPr>
          <p:spPr>
            <a:xfrm>
              <a:off x="4096512" y="2047552"/>
              <a:ext cx="2962656" cy="3145134"/>
            </a:xfrm>
            <a:prstGeom prst="rect">
              <a:avLst/>
            </a:prstGeom>
            <a:solidFill>
              <a:srgbClr val="36B5D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4185724" y="2172635"/>
              <a:ext cx="2766430" cy="1398063"/>
            </a:xfrm>
            <a:prstGeom prst="rect">
              <a:avLst/>
            </a:prstGeom>
            <a:solidFill>
              <a:srgbClr val="36B5D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5428" r="1030"/>
            <a:stretch/>
          </p:blipFill>
          <p:spPr>
            <a:xfrm>
              <a:off x="8019249" y="2047552"/>
              <a:ext cx="3465576" cy="3145134"/>
            </a:xfrm>
            <a:prstGeom prst="rect">
              <a:avLst/>
            </a:prstGeom>
          </p:spPr>
        </p:pic>
        <p:sp>
          <p:nvSpPr>
            <p:cNvPr id="10" name="右箭头 9"/>
            <p:cNvSpPr/>
            <p:nvPr/>
          </p:nvSpPr>
          <p:spPr>
            <a:xfrm>
              <a:off x="7146315" y="2371912"/>
              <a:ext cx="808602" cy="484632"/>
            </a:xfrm>
            <a:prstGeom prst="rightArrow">
              <a:avLst/>
            </a:prstGeom>
            <a:solidFill>
              <a:srgbClr val="36B5D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1" name="右箭头 10"/>
            <p:cNvSpPr/>
            <p:nvPr/>
          </p:nvSpPr>
          <p:spPr>
            <a:xfrm>
              <a:off x="7146315" y="3034643"/>
              <a:ext cx="808602" cy="484632"/>
            </a:xfrm>
            <a:prstGeom prst="rightArrow">
              <a:avLst/>
            </a:prstGeom>
            <a:solidFill>
              <a:srgbClr val="36B5D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2" name="右箭头 11"/>
            <p:cNvSpPr/>
            <p:nvPr/>
          </p:nvSpPr>
          <p:spPr>
            <a:xfrm>
              <a:off x="7153566" y="3709402"/>
              <a:ext cx="808602" cy="484632"/>
            </a:xfrm>
            <a:prstGeom prst="rightArrow">
              <a:avLst/>
            </a:prstGeom>
            <a:solidFill>
              <a:srgbClr val="36B5D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3" name="右箭头 12"/>
            <p:cNvSpPr/>
            <p:nvPr/>
          </p:nvSpPr>
          <p:spPr>
            <a:xfrm>
              <a:off x="7167214" y="4430827"/>
              <a:ext cx="808602" cy="484632"/>
            </a:xfrm>
            <a:prstGeom prst="rightArrow">
              <a:avLst/>
            </a:prstGeom>
            <a:solidFill>
              <a:srgbClr val="36B5D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4" name="TextBox 3"/>
            <p:cNvSpPr txBox="1"/>
            <p:nvPr/>
          </p:nvSpPr>
          <p:spPr>
            <a:xfrm>
              <a:off x="4220017" y="2148120"/>
              <a:ext cx="2654475" cy="1436290"/>
            </a:xfrm>
            <a:prstGeom prst="rect">
              <a:avLst/>
            </a:prstGeom>
            <a:noFill/>
          </p:spPr>
          <p:txBody>
            <a:bodyPr wrap="square" rtlCol="0">
              <a:spAutoFit/>
            </a:bodyPr>
            <a:lstStyle>
              <a:defPPr>
                <a:defRPr lang="zh-CN"/>
              </a:defPPr>
              <a:lvl1pPr>
                <a:defRPr sz="1600">
                  <a:solidFill>
                    <a:schemeClr val="bg1"/>
                  </a:solidFill>
                </a:defRPr>
              </a:lvl1pPr>
            </a:lstStyle>
            <a:p>
              <a:r>
                <a:rPr lang="zh-CN" altLang="en-US" dirty="0">
                  <a:latin typeface="+mj-ea"/>
                  <a:ea typeface="+mj-ea"/>
                </a:rPr>
                <a:t>各</a:t>
              </a:r>
              <a:r>
                <a:rPr lang="zh-CN" altLang="en-US" dirty="0" smtClean="0">
                  <a:latin typeface="+mj-ea"/>
                  <a:ea typeface="+mj-ea"/>
                </a:rPr>
                <a:t>学院、项目</a:t>
              </a:r>
              <a:r>
                <a:rPr lang="zh-CN" altLang="en-US" dirty="0">
                  <a:latin typeface="+mj-ea"/>
                  <a:ea typeface="+mj-ea"/>
                </a:rPr>
                <a:t>组</a:t>
              </a:r>
              <a:r>
                <a:rPr lang="zh-CN" altLang="en-US" dirty="0">
                  <a:solidFill>
                    <a:srgbClr val="E60112"/>
                  </a:solidFill>
                  <a:latin typeface="+mj-ea"/>
                  <a:ea typeface="+mj-ea"/>
                </a:rPr>
                <a:t>独立建设</a:t>
              </a:r>
              <a:r>
                <a:rPr lang="zh-CN" altLang="en-US" dirty="0">
                  <a:latin typeface="+mj-ea"/>
                  <a:ea typeface="+mj-ea"/>
                </a:rPr>
                <a:t>物理资源利用率低，高成本资源</a:t>
              </a:r>
              <a:r>
                <a:rPr lang="zh-CN" altLang="en-US" dirty="0" smtClean="0">
                  <a:latin typeface="+mj-ea"/>
                  <a:ea typeface="+mj-ea"/>
                </a:rPr>
                <a:t>浪费</a:t>
              </a:r>
              <a:endParaRPr lang="zh-CN" altLang="en-US" dirty="0">
                <a:latin typeface="+mj-ea"/>
                <a:ea typeface="+mj-ea"/>
              </a:endParaRPr>
            </a:p>
          </p:txBody>
        </p:sp>
        <p:sp>
          <p:nvSpPr>
            <p:cNvPr id="17" name="Rectangle 29">
              <a:extLst>
                <a:ext uri="{FF2B5EF4-FFF2-40B4-BE49-F238E27FC236}">
                  <a16:creationId xmlns:a16="http://schemas.microsoft.com/office/drawing/2014/main" xmlns="" id="{3FF7348F-1A1B-4BF3-AB25-E9517B55652A}"/>
                </a:ext>
              </a:extLst>
            </p:cNvPr>
            <p:cNvSpPr>
              <a:spLocks noChangeArrowheads="1"/>
            </p:cNvSpPr>
            <p:nvPr/>
          </p:nvSpPr>
          <p:spPr bwMode="auto">
            <a:xfrm>
              <a:off x="8019249" y="4297680"/>
              <a:ext cx="3465576" cy="895006"/>
            </a:xfrm>
            <a:prstGeom prst="rect">
              <a:avLst/>
            </a:prstGeom>
            <a:solidFill>
              <a:srgbClr val="36B5DF">
                <a:alpha val="70000"/>
              </a:srgbClr>
            </a:solidFill>
            <a:ln>
              <a:noFill/>
            </a:ln>
            <a:extLst/>
          </p:spPr>
          <p:txBody>
            <a:bodyPr vert="horz" wrap="square" lIns="0" tIns="0" rIns="0" bIns="0" numCol="1" anchor="ctr" anchorCtr="1"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zh-CN" altLang="en-US" sz="1200" dirty="0">
                  <a:solidFill>
                    <a:schemeClr val="bg1"/>
                  </a:solidFill>
                  <a:latin typeface="+mj-ea"/>
                  <a:ea typeface="+mj-ea"/>
                </a:rPr>
                <a:t>科研经费、团队资源浪费</a:t>
              </a:r>
              <a:endParaRPr lang="en-US" altLang="zh-CN" sz="1200" dirty="0">
                <a:solidFill>
                  <a:schemeClr val="bg1"/>
                </a:solidFill>
                <a:latin typeface="+mj-ea"/>
                <a:ea typeface="+mj-ea"/>
              </a:endParaRPr>
            </a:p>
            <a:p>
              <a:pPr>
                <a:lnSpc>
                  <a:spcPct val="150000"/>
                </a:lnSpc>
              </a:pPr>
              <a:r>
                <a:rPr lang="zh-CN" altLang="en-US" sz="1200" dirty="0">
                  <a:solidFill>
                    <a:schemeClr val="bg1"/>
                  </a:solidFill>
                  <a:latin typeface="+mj-ea"/>
                  <a:ea typeface="+mj-ea"/>
                </a:rPr>
                <a:t>科研综合竞争力下降</a:t>
              </a:r>
            </a:p>
          </p:txBody>
        </p:sp>
        <p:sp>
          <p:nvSpPr>
            <p:cNvPr id="21" name="矩形 20"/>
            <p:cNvSpPr/>
            <p:nvPr/>
          </p:nvSpPr>
          <p:spPr>
            <a:xfrm>
              <a:off x="4185724" y="3676338"/>
              <a:ext cx="2766430" cy="1398063"/>
            </a:xfrm>
            <a:prstGeom prst="rect">
              <a:avLst/>
            </a:prstGeom>
            <a:solidFill>
              <a:srgbClr val="36B5D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TextBox 13"/>
            <p:cNvSpPr txBox="1"/>
            <p:nvPr/>
          </p:nvSpPr>
          <p:spPr>
            <a:xfrm>
              <a:off x="4297680" y="3835904"/>
              <a:ext cx="2654475" cy="1107996"/>
            </a:xfrm>
            <a:prstGeom prst="rect">
              <a:avLst/>
            </a:prstGeom>
            <a:noFill/>
          </p:spPr>
          <p:txBody>
            <a:bodyPr wrap="square" rtlCol="0">
              <a:spAutoFit/>
            </a:bodyPr>
            <a:lstStyle>
              <a:defPPr>
                <a:defRPr lang="zh-CN"/>
              </a:defPPr>
              <a:lvl1pPr>
                <a:defRPr sz="1600">
                  <a:solidFill>
                    <a:schemeClr val="bg1"/>
                  </a:solidFill>
                  <a:latin typeface="+mj-ea"/>
                  <a:ea typeface="+mj-ea"/>
                </a:defRPr>
              </a:lvl1pPr>
            </a:lstStyle>
            <a:p>
              <a:r>
                <a:rPr lang="zh-CN" altLang="en-US" dirty="0"/>
                <a:t>各领域计算调度软件、工具繁多而复杂，</a:t>
              </a:r>
              <a:r>
                <a:rPr lang="zh-CN" altLang="en-US" dirty="0">
                  <a:solidFill>
                    <a:srgbClr val="E60012"/>
                  </a:solidFill>
                </a:rPr>
                <a:t>部署周期长</a:t>
              </a: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6243" r="37645"/>
            <a:stretch/>
          </p:blipFill>
          <p:spPr>
            <a:xfrm>
              <a:off x="530539" y="2047552"/>
              <a:ext cx="3451928" cy="3145134"/>
            </a:xfrm>
            <a:prstGeom prst="rect">
              <a:avLst/>
            </a:prstGeom>
          </p:spPr>
        </p:pic>
      </p:grpSp>
      <p:sp>
        <p:nvSpPr>
          <p:cNvPr id="2" name="矩形 1"/>
          <p:cNvSpPr/>
          <p:nvPr/>
        </p:nvSpPr>
        <p:spPr>
          <a:xfrm>
            <a:off x="464143" y="1446510"/>
            <a:ext cx="2588946" cy="2358851"/>
          </a:xfrm>
          <a:prstGeom prst="rect">
            <a:avLst/>
          </a:prstGeom>
          <a:solidFill>
            <a:srgbClr val="36B5D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zh-CN" altLang="en-US"/>
          </a:p>
        </p:txBody>
      </p:sp>
      <p:sp>
        <p:nvSpPr>
          <p:cNvPr id="19" name="标题 3">
            <a:extLst>
              <a:ext uri="{FF2B5EF4-FFF2-40B4-BE49-F238E27FC236}">
                <a16:creationId xmlns:a16="http://schemas.microsoft.com/office/drawing/2014/main" xmlns="" id="{0BB02471-32EF-41A6-96BC-2443A6C2D5C1}"/>
              </a:ext>
            </a:extLst>
          </p:cNvPr>
          <p:cNvSpPr txBox="1">
            <a:spLocks/>
          </p:cNvSpPr>
          <p:nvPr/>
        </p:nvSpPr>
        <p:spPr bwMode="auto">
          <a:xfrm>
            <a:off x="323528" y="236678"/>
            <a:ext cx="8100402" cy="462864"/>
          </a:xfrm>
          <a:prstGeom prst="rect">
            <a:avLst/>
          </a:prstGeom>
          <a:noFill/>
          <a:ln w="9525">
            <a:noFill/>
            <a:miter lim="800000"/>
          </a:ln>
        </p:spPr>
        <p:txBody>
          <a:bodyPr vert="horz" wrap="square" lIns="91440" tIns="45720" rIns="91440" bIns="45720" numCol="1" anchor="ctr" anchorCtr="0" compatLnSpc="1"/>
          <a:lstStyle>
            <a:lvl1pPr algn="ctr" eaLnBrk="1" hangingPunct="1">
              <a:defRPr sz="25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solidFill>
                  <a:srgbClr val="E60012"/>
                </a:solidFill>
              </a:rPr>
              <a:t>服务科研</a:t>
            </a:r>
            <a:r>
              <a:rPr lang="zh-CN" altLang="en-US" dirty="0" smtClean="0">
                <a:solidFill>
                  <a:srgbClr val="E60012"/>
                </a:solidFill>
              </a:rPr>
              <a:t>创新 </a:t>
            </a:r>
            <a:r>
              <a:rPr lang="en-US" altLang="zh-CN" dirty="0" smtClean="0"/>
              <a:t>- </a:t>
            </a:r>
            <a:r>
              <a:rPr lang="zh-CN" altLang="en-US" dirty="0" smtClean="0"/>
              <a:t>打造校级公共科学计算平台</a:t>
            </a:r>
            <a:endParaRPr lang="zh-CN" altLang="en-US" dirty="0"/>
          </a:p>
        </p:txBody>
      </p:sp>
    </p:spTree>
    <p:extLst>
      <p:ext uri="{BB962C8B-B14F-4D97-AF65-F5344CB8AC3E}">
        <p14:creationId xmlns:p14="http://schemas.microsoft.com/office/powerpoint/2010/main" val="279776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xmlns="" id="{22D8D5F0-5FCE-1542-875D-2DB2B4550DCD}"/>
              </a:ext>
            </a:extLst>
          </p:cNvPr>
          <p:cNvSpPr txBox="1"/>
          <p:nvPr/>
        </p:nvSpPr>
        <p:spPr>
          <a:xfrm>
            <a:off x="556706" y="237778"/>
            <a:ext cx="6167288" cy="438581"/>
          </a:xfrm>
          <a:prstGeom prst="rect">
            <a:avLst/>
          </a:prstGeom>
          <a:noFill/>
        </p:spPr>
        <p:txBody>
          <a:bodyPr wrap="square" lIns="68580" tIns="34290" rIns="68580" bIns="34290" rtlCol="0">
            <a:spAutoFit/>
          </a:bodyPr>
          <a:lstStyle/>
          <a:p>
            <a:r>
              <a:rPr kumimoji="1" lang="zh-CN" altLang="en-US" sz="2400" b="1" dirty="0">
                <a:solidFill>
                  <a:srgbClr val="FFFFFF"/>
                </a:solidFill>
                <a:latin typeface="微软雅黑" charset="-122"/>
                <a:ea typeface="微软雅黑" charset="-122"/>
              </a:rPr>
              <a:t>科研支撑转型</a:t>
            </a:r>
            <a:r>
              <a:rPr kumimoji="1" lang="en-US" altLang="zh-CN" sz="2400" b="1" dirty="0">
                <a:solidFill>
                  <a:srgbClr val="FFFFFF"/>
                </a:solidFill>
                <a:latin typeface="微软雅黑" charset="-122"/>
                <a:ea typeface="微软雅黑" charset="-122"/>
              </a:rPr>
              <a:t>——</a:t>
            </a:r>
            <a:r>
              <a:rPr kumimoji="1" lang="zh-CN" altLang="en-US" sz="2400" b="1" dirty="0">
                <a:solidFill>
                  <a:srgbClr val="FFFFFF"/>
                </a:solidFill>
                <a:latin typeface="微软雅黑" charset="-122"/>
                <a:ea typeface="微软雅黑" charset="-122"/>
              </a:rPr>
              <a:t>融合</a:t>
            </a:r>
            <a:r>
              <a:rPr kumimoji="1" lang="en-US" altLang="zh-CN" sz="2400" b="1" dirty="0">
                <a:solidFill>
                  <a:srgbClr val="FFFFFF"/>
                </a:solidFill>
                <a:latin typeface="微软雅黑" charset="-122"/>
                <a:ea typeface="微软雅黑" charset="-122"/>
              </a:rPr>
              <a:t>&amp;</a:t>
            </a:r>
            <a:r>
              <a:rPr kumimoji="1" lang="zh-CN" altLang="en-US" sz="2400" b="1" dirty="0">
                <a:solidFill>
                  <a:srgbClr val="FFFFFF"/>
                </a:solidFill>
                <a:latin typeface="微软雅黑" charset="-122"/>
                <a:ea typeface="微软雅黑" charset="-122"/>
              </a:rPr>
              <a:t>敏捷</a:t>
            </a:r>
          </a:p>
        </p:txBody>
      </p:sp>
      <p:grpSp>
        <p:nvGrpSpPr>
          <p:cNvPr id="47" name="组 46"/>
          <p:cNvGrpSpPr/>
          <p:nvPr/>
        </p:nvGrpSpPr>
        <p:grpSpPr>
          <a:xfrm>
            <a:off x="482504" y="1347614"/>
            <a:ext cx="8178994" cy="2735664"/>
            <a:chOff x="643338" y="1659206"/>
            <a:chExt cx="10905325" cy="3647552"/>
          </a:xfrm>
        </p:grpSpPr>
        <p:sp>
          <p:nvSpPr>
            <p:cNvPr id="38" name="圆角矩形 37"/>
            <p:cNvSpPr/>
            <p:nvPr/>
          </p:nvSpPr>
          <p:spPr>
            <a:xfrm>
              <a:off x="4804965" y="1659206"/>
              <a:ext cx="3145135" cy="3647552"/>
            </a:xfrm>
            <a:prstGeom prst="roundRect">
              <a:avLst>
                <a:gd name="adj" fmla="val 0"/>
              </a:avLst>
            </a:prstGeom>
            <a:solidFill>
              <a:srgbClr val="36B5DF">
                <a:alpha val="25000"/>
              </a:srgb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7" name="右箭头 6"/>
            <p:cNvSpPr/>
            <p:nvPr/>
          </p:nvSpPr>
          <p:spPr>
            <a:xfrm>
              <a:off x="3980760" y="2186692"/>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8" name="右箭头 7"/>
            <p:cNvSpPr/>
            <p:nvPr/>
          </p:nvSpPr>
          <p:spPr>
            <a:xfrm>
              <a:off x="3980760" y="2849423"/>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9" name="右箭头 8"/>
            <p:cNvSpPr/>
            <p:nvPr/>
          </p:nvSpPr>
          <p:spPr>
            <a:xfrm>
              <a:off x="3988011" y="3524182"/>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0" name="右箭头 9"/>
            <p:cNvSpPr/>
            <p:nvPr/>
          </p:nvSpPr>
          <p:spPr>
            <a:xfrm>
              <a:off x="3994784" y="4245607"/>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1" name="矩形 10"/>
            <p:cNvSpPr/>
            <p:nvPr/>
          </p:nvSpPr>
          <p:spPr>
            <a:xfrm>
              <a:off x="8841031" y="1659207"/>
              <a:ext cx="2707632" cy="1716892"/>
            </a:xfrm>
            <a:prstGeom prst="rect">
              <a:avLst/>
            </a:prstGeom>
            <a:solidFill>
              <a:srgbClr val="1FA3B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2" name="矩形 11"/>
            <p:cNvSpPr/>
            <p:nvPr/>
          </p:nvSpPr>
          <p:spPr>
            <a:xfrm>
              <a:off x="8841031" y="3519814"/>
              <a:ext cx="2707632" cy="1786943"/>
            </a:xfrm>
            <a:prstGeom prst="rect">
              <a:avLst/>
            </a:prstGeom>
            <a:solidFill>
              <a:srgbClr val="1FA3B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sp>
          <p:nvSpPr>
            <p:cNvPr id="13" name="矩形 12"/>
            <p:cNvSpPr/>
            <p:nvPr/>
          </p:nvSpPr>
          <p:spPr>
            <a:xfrm>
              <a:off x="4907206" y="1774042"/>
              <a:ext cx="2922314" cy="500579"/>
            </a:xfrm>
            <a:prstGeom prst="rect">
              <a:avLst/>
            </a:prstGeom>
            <a:solidFill>
              <a:srgbClr val="36B5D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基于容器的交互计算平台</a:t>
              </a:r>
            </a:p>
          </p:txBody>
        </p:sp>
        <p:sp>
          <p:nvSpPr>
            <p:cNvPr id="14" name="Rectangle 22"/>
            <p:cNvSpPr/>
            <p:nvPr/>
          </p:nvSpPr>
          <p:spPr>
            <a:xfrm>
              <a:off x="658085" y="4932222"/>
              <a:ext cx="3241684" cy="374535"/>
            </a:xfrm>
            <a:prstGeom prst="rect">
              <a:avLst/>
            </a:prstGeom>
            <a:solidFill>
              <a:srgbClr val="E6011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bg1"/>
                  </a:solidFill>
                  <a:latin typeface="+mj-ea"/>
                  <a:ea typeface="+mj-ea"/>
                  <a:cs typeface="Open Sans" pitchFamily="34" charset="0"/>
                  <a:sym typeface="+mn-ea"/>
                </a:rPr>
                <a:t>计算基础设施</a:t>
              </a:r>
            </a:p>
          </p:txBody>
        </p:sp>
        <p:sp>
          <p:nvSpPr>
            <p:cNvPr id="15" name="Rectangle 22"/>
            <p:cNvSpPr/>
            <p:nvPr/>
          </p:nvSpPr>
          <p:spPr>
            <a:xfrm>
              <a:off x="716550" y="4117847"/>
              <a:ext cx="943158" cy="671979"/>
            </a:xfrm>
            <a:prstGeom prst="rect">
              <a:avLst/>
            </a:prstGeom>
            <a:solidFill>
              <a:srgbClr val="1FA3B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sym typeface="+mn-ea"/>
                </a:rPr>
                <a:t>高性能计算</a:t>
              </a:r>
              <a:endParaRPr lang="zh-CN" altLang="en-US" sz="1200" dirty="0">
                <a:solidFill>
                  <a:schemeClr val="bg1"/>
                </a:solidFill>
                <a:latin typeface="+mj-ea"/>
                <a:ea typeface="+mj-ea"/>
                <a:cs typeface="Open Sans" pitchFamily="34" charset="0"/>
                <a:sym typeface="+mn-ea"/>
              </a:endParaRPr>
            </a:p>
          </p:txBody>
        </p:sp>
        <p:sp>
          <p:nvSpPr>
            <p:cNvPr id="16" name="Rectangle 25"/>
            <p:cNvSpPr/>
            <p:nvPr/>
          </p:nvSpPr>
          <p:spPr>
            <a:xfrm>
              <a:off x="1828177" y="4127896"/>
              <a:ext cx="979532" cy="661930"/>
            </a:xfrm>
            <a:prstGeom prst="rect">
              <a:avLst/>
            </a:prstGeom>
            <a:solidFill>
              <a:srgbClr val="1787C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mj-ea"/>
                  <a:ea typeface="+mj-ea"/>
                  <a:sym typeface="+mn-ea"/>
                </a:rPr>
                <a:t>机器</a:t>
              </a:r>
              <a:endParaRPr lang="en-US" altLang="zh-CN" sz="1200" dirty="0">
                <a:solidFill>
                  <a:schemeClr val="bg1"/>
                </a:solidFill>
                <a:latin typeface="+mj-ea"/>
                <a:ea typeface="+mj-ea"/>
                <a:sym typeface="+mn-ea"/>
              </a:endParaRPr>
            </a:p>
            <a:p>
              <a:pPr algn="ctr"/>
              <a:r>
                <a:rPr lang="zh-CN" altLang="en-US" sz="1200" dirty="0">
                  <a:solidFill>
                    <a:schemeClr val="bg1"/>
                  </a:solidFill>
                  <a:latin typeface="+mj-ea"/>
                  <a:ea typeface="+mj-ea"/>
                  <a:sym typeface="+mn-ea"/>
                </a:rPr>
                <a:t>学习</a:t>
              </a:r>
            </a:p>
          </p:txBody>
        </p:sp>
        <p:sp>
          <p:nvSpPr>
            <p:cNvPr id="17" name="Rectangle 28"/>
            <p:cNvSpPr/>
            <p:nvPr/>
          </p:nvSpPr>
          <p:spPr>
            <a:xfrm>
              <a:off x="2873169" y="4127895"/>
              <a:ext cx="961362" cy="661929"/>
            </a:xfrm>
            <a:prstGeom prst="rect">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mj-ea"/>
                  <a:ea typeface="+mj-ea"/>
                </a:rPr>
                <a:t>深度</a:t>
              </a:r>
              <a:endParaRPr lang="en-US" altLang="zh-CN" sz="1200" dirty="0">
                <a:latin typeface="+mj-ea"/>
                <a:ea typeface="+mj-ea"/>
              </a:endParaRPr>
            </a:p>
            <a:p>
              <a:pPr algn="ctr"/>
              <a:r>
                <a:rPr lang="zh-CN" altLang="en-US" sz="1200" dirty="0">
                  <a:latin typeface="+mj-ea"/>
                  <a:ea typeface="+mj-ea"/>
                </a:rPr>
                <a:t>学习</a:t>
              </a:r>
              <a:endParaRPr lang="en-US" sz="1200" dirty="0">
                <a:latin typeface="+mj-ea"/>
                <a:ea typeface="+mj-ea"/>
              </a:endParaRPr>
            </a:p>
          </p:txBody>
        </p:sp>
        <p:sp>
          <p:nvSpPr>
            <p:cNvPr id="2" name="圆角矩形 1"/>
            <p:cNvSpPr/>
            <p:nvPr/>
          </p:nvSpPr>
          <p:spPr>
            <a:xfrm>
              <a:off x="658085" y="3759660"/>
              <a:ext cx="1061266" cy="1101417"/>
            </a:xfrm>
            <a:prstGeom prst="roundRect">
              <a:avLst>
                <a:gd name="adj" fmla="val 0"/>
              </a:avLst>
            </a:prstGeom>
            <a:noFill/>
            <a:ln>
              <a:solidFill>
                <a:schemeClr val="tx1">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8" name="圆角矩形 17"/>
            <p:cNvSpPr/>
            <p:nvPr/>
          </p:nvSpPr>
          <p:spPr>
            <a:xfrm>
              <a:off x="1773413" y="3759660"/>
              <a:ext cx="2126355" cy="1101417"/>
            </a:xfrm>
            <a:prstGeom prst="roundRect">
              <a:avLst>
                <a:gd name="adj" fmla="val 0"/>
              </a:avLst>
            </a:prstGeom>
            <a:noFill/>
            <a:ln>
              <a:solidFill>
                <a:schemeClr val="tx1">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 name="TextBox 2"/>
            <p:cNvSpPr txBox="1"/>
            <p:nvPr/>
          </p:nvSpPr>
          <p:spPr>
            <a:xfrm>
              <a:off x="2581819" y="3727041"/>
              <a:ext cx="511251" cy="451405"/>
            </a:xfrm>
            <a:prstGeom prst="rect">
              <a:avLst/>
            </a:prstGeom>
            <a:noFill/>
          </p:spPr>
          <p:txBody>
            <a:bodyPr wrap="none" rtlCol="0">
              <a:spAutoFit/>
            </a:bodyPr>
            <a:lstStyle/>
            <a:p>
              <a:r>
                <a:rPr lang="en-US" altLang="zh-CN" sz="1600" b="1" dirty="0" smtClean="0">
                  <a:latin typeface="+mj-ea"/>
                  <a:ea typeface="+mj-ea"/>
                </a:rPr>
                <a:t>AI</a:t>
              </a:r>
              <a:endParaRPr lang="zh-CN" altLang="en-US" sz="1600" b="1" dirty="0">
                <a:latin typeface="+mj-ea"/>
                <a:ea typeface="+mj-ea"/>
              </a:endParaRPr>
            </a:p>
          </p:txBody>
        </p:sp>
        <p:sp>
          <p:nvSpPr>
            <p:cNvPr id="19" name="TextBox 18"/>
            <p:cNvSpPr txBox="1"/>
            <p:nvPr/>
          </p:nvSpPr>
          <p:spPr>
            <a:xfrm>
              <a:off x="763538" y="3727593"/>
              <a:ext cx="819028" cy="451405"/>
            </a:xfrm>
            <a:prstGeom prst="rect">
              <a:avLst/>
            </a:prstGeom>
            <a:noFill/>
          </p:spPr>
          <p:txBody>
            <a:bodyPr wrap="none" rtlCol="0">
              <a:spAutoFit/>
            </a:bodyPr>
            <a:lstStyle/>
            <a:p>
              <a:r>
                <a:rPr lang="en-US" altLang="zh-CN" sz="1600" b="1" dirty="0" smtClean="0">
                  <a:latin typeface="+mj-ea"/>
                  <a:ea typeface="+mj-ea"/>
                </a:rPr>
                <a:t>HPC</a:t>
              </a:r>
              <a:endParaRPr lang="zh-CN" altLang="en-US" sz="1600" b="1" dirty="0">
                <a:latin typeface="+mj-ea"/>
                <a:ea typeface="+mj-ea"/>
              </a:endParaRPr>
            </a:p>
          </p:txBody>
        </p:sp>
        <p:sp>
          <p:nvSpPr>
            <p:cNvPr id="25" name="矩形 24"/>
            <p:cNvSpPr/>
            <p:nvPr/>
          </p:nvSpPr>
          <p:spPr>
            <a:xfrm>
              <a:off x="643338" y="1659207"/>
              <a:ext cx="728026" cy="643070"/>
            </a:xfrm>
            <a:prstGeom prst="rect">
              <a:avLst/>
            </a:prstGeom>
            <a:solidFill>
              <a:srgbClr val="1787C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生命</a:t>
              </a:r>
              <a:endParaRPr lang="en-US" altLang="zh-CN" sz="1100" dirty="0">
                <a:latin typeface="+mj-ea"/>
                <a:ea typeface="+mj-ea"/>
              </a:endParaRPr>
            </a:p>
            <a:p>
              <a:pPr algn="ctr"/>
              <a:r>
                <a:rPr lang="zh-CN" altLang="en-US" sz="1100" dirty="0">
                  <a:latin typeface="+mj-ea"/>
                  <a:ea typeface="+mj-ea"/>
                </a:rPr>
                <a:t>科学</a:t>
              </a:r>
            </a:p>
          </p:txBody>
        </p:sp>
        <p:sp>
          <p:nvSpPr>
            <p:cNvPr id="26" name="矩形 25"/>
            <p:cNvSpPr/>
            <p:nvPr/>
          </p:nvSpPr>
          <p:spPr>
            <a:xfrm>
              <a:off x="1476634" y="1659207"/>
              <a:ext cx="728026" cy="643070"/>
            </a:xfrm>
            <a:prstGeom prst="rect">
              <a:avLst/>
            </a:prstGeom>
            <a:solidFill>
              <a:srgbClr val="1787C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人工</a:t>
              </a:r>
              <a:endParaRPr lang="en-US" altLang="zh-CN" sz="1100" dirty="0">
                <a:latin typeface="+mj-ea"/>
                <a:ea typeface="+mj-ea"/>
              </a:endParaRPr>
            </a:p>
            <a:p>
              <a:pPr algn="ctr"/>
              <a:r>
                <a:rPr lang="zh-CN" altLang="en-US" sz="1100" dirty="0">
                  <a:latin typeface="+mj-ea"/>
                  <a:ea typeface="+mj-ea"/>
                </a:rPr>
                <a:t>智能</a:t>
              </a:r>
            </a:p>
          </p:txBody>
        </p:sp>
        <p:sp>
          <p:nvSpPr>
            <p:cNvPr id="27" name="矩形 26"/>
            <p:cNvSpPr/>
            <p:nvPr/>
          </p:nvSpPr>
          <p:spPr>
            <a:xfrm>
              <a:off x="2300839" y="1659207"/>
              <a:ext cx="728026" cy="641654"/>
            </a:xfrm>
            <a:prstGeom prst="rect">
              <a:avLst/>
            </a:prstGeom>
            <a:solidFill>
              <a:srgbClr val="1787C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石油</a:t>
              </a:r>
              <a:endParaRPr lang="en-US" altLang="zh-CN" sz="1100" dirty="0">
                <a:latin typeface="+mj-ea"/>
                <a:ea typeface="+mj-ea"/>
              </a:endParaRPr>
            </a:p>
            <a:p>
              <a:pPr algn="ctr"/>
              <a:r>
                <a:rPr lang="zh-CN" altLang="en-US" sz="1100" dirty="0">
                  <a:latin typeface="+mj-ea"/>
                  <a:ea typeface="+mj-ea"/>
                </a:rPr>
                <a:t>石化</a:t>
              </a:r>
            </a:p>
          </p:txBody>
        </p:sp>
        <p:sp>
          <p:nvSpPr>
            <p:cNvPr id="28" name="矩形 27"/>
            <p:cNvSpPr/>
            <p:nvPr/>
          </p:nvSpPr>
          <p:spPr>
            <a:xfrm>
              <a:off x="3131396" y="1659206"/>
              <a:ext cx="728026" cy="643071"/>
            </a:xfrm>
            <a:prstGeom prst="rect">
              <a:avLst/>
            </a:prstGeom>
            <a:solidFill>
              <a:srgbClr val="1787C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物理</a:t>
              </a:r>
              <a:endParaRPr lang="en-US" altLang="zh-CN" sz="1100" dirty="0">
                <a:latin typeface="+mj-ea"/>
                <a:ea typeface="+mj-ea"/>
              </a:endParaRPr>
            </a:p>
            <a:p>
              <a:pPr algn="ctr"/>
              <a:r>
                <a:rPr lang="zh-CN" altLang="en-US" sz="1100" dirty="0">
                  <a:latin typeface="+mj-ea"/>
                  <a:ea typeface="+mj-ea"/>
                </a:rPr>
                <a:t>化学</a:t>
              </a:r>
            </a:p>
          </p:txBody>
        </p:sp>
        <p:sp>
          <p:nvSpPr>
            <p:cNvPr id="29" name="矩形 28"/>
            <p:cNvSpPr/>
            <p:nvPr/>
          </p:nvSpPr>
          <p:spPr>
            <a:xfrm>
              <a:off x="4907205" y="2407871"/>
              <a:ext cx="2922315" cy="500579"/>
            </a:xfrm>
            <a:prstGeom prst="rect">
              <a:avLst/>
            </a:prstGeom>
            <a:solidFill>
              <a:srgbClr val="36B5D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屏蔽各领域复杂软件部署</a:t>
              </a:r>
            </a:p>
          </p:txBody>
        </p:sp>
        <p:sp>
          <p:nvSpPr>
            <p:cNvPr id="30" name="矩形 29"/>
            <p:cNvSpPr/>
            <p:nvPr/>
          </p:nvSpPr>
          <p:spPr>
            <a:xfrm>
              <a:off x="4907206" y="3628998"/>
              <a:ext cx="2922314" cy="500579"/>
            </a:xfrm>
            <a:prstGeom prst="rect">
              <a:avLst/>
            </a:prstGeom>
            <a:solidFill>
              <a:srgbClr val="36B5D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统一完善的任务监控和资源监控</a:t>
              </a:r>
            </a:p>
          </p:txBody>
        </p:sp>
        <p:sp>
          <p:nvSpPr>
            <p:cNvPr id="31" name="矩形 30"/>
            <p:cNvSpPr/>
            <p:nvPr/>
          </p:nvSpPr>
          <p:spPr>
            <a:xfrm>
              <a:off x="4907204" y="4244663"/>
              <a:ext cx="2922316" cy="500579"/>
            </a:xfrm>
            <a:prstGeom prst="rect">
              <a:avLst/>
            </a:prstGeom>
            <a:solidFill>
              <a:srgbClr val="36B5D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全球领先的硬件基础设施</a:t>
              </a:r>
            </a:p>
          </p:txBody>
        </p:sp>
        <p:sp>
          <p:nvSpPr>
            <p:cNvPr id="32" name="TextBox 31"/>
            <p:cNvSpPr txBox="1"/>
            <p:nvPr/>
          </p:nvSpPr>
          <p:spPr>
            <a:xfrm>
              <a:off x="8942955" y="4063061"/>
              <a:ext cx="2227105" cy="348813"/>
            </a:xfrm>
            <a:prstGeom prst="rect">
              <a:avLst/>
            </a:prstGeom>
            <a:noFill/>
          </p:spPr>
          <p:txBody>
            <a:bodyPr wrap="none" rtlCol="0">
              <a:spAutoFit/>
            </a:bodyPr>
            <a:lstStyle/>
            <a:p>
              <a:pPr marL="214313" indent="-160313">
                <a:buClr>
                  <a:srgbClr val="1FA3B1"/>
                </a:buClr>
                <a:buSzPct val="80000"/>
                <a:buFont typeface="Wingdings" charset="2"/>
                <a:buChar char="n"/>
              </a:pPr>
              <a:r>
                <a:rPr lang="zh-CN" altLang="en-US" sz="1100" dirty="0">
                  <a:solidFill>
                    <a:schemeClr val="bg1"/>
                  </a:solidFill>
                  <a:latin typeface="+mj-ea"/>
                  <a:ea typeface="+mj-ea"/>
                </a:rPr>
                <a:t>集中建设、弹性扩展</a:t>
              </a:r>
            </a:p>
          </p:txBody>
        </p:sp>
        <p:sp>
          <p:nvSpPr>
            <p:cNvPr id="33" name="TextBox 32"/>
            <p:cNvSpPr txBox="1"/>
            <p:nvPr/>
          </p:nvSpPr>
          <p:spPr>
            <a:xfrm>
              <a:off x="8942955" y="4429103"/>
              <a:ext cx="2227105" cy="348813"/>
            </a:xfrm>
            <a:prstGeom prst="rect">
              <a:avLst/>
            </a:prstGeom>
            <a:noFill/>
          </p:spPr>
          <p:txBody>
            <a:bodyPr wrap="none" rtlCol="0">
              <a:spAutoFit/>
            </a:bodyPr>
            <a:lstStyle/>
            <a:p>
              <a:pPr marL="214313" indent="-160313">
                <a:buClr>
                  <a:srgbClr val="1FA3B1"/>
                </a:buClr>
                <a:buSzPct val="80000"/>
                <a:buFont typeface="Wingdings" charset="2"/>
                <a:buChar char="n"/>
              </a:pPr>
              <a:r>
                <a:rPr lang="zh-CN" altLang="en-US" sz="1100" dirty="0">
                  <a:solidFill>
                    <a:schemeClr val="bg1"/>
                  </a:solidFill>
                  <a:latin typeface="+mj-ea"/>
                  <a:ea typeface="+mj-ea"/>
                </a:rPr>
                <a:t>一键部署、快速交付</a:t>
              </a:r>
            </a:p>
          </p:txBody>
        </p:sp>
        <p:sp>
          <p:nvSpPr>
            <p:cNvPr id="34" name="矩形 33"/>
            <p:cNvSpPr/>
            <p:nvPr/>
          </p:nvSpPr>
          <p:spPr>
            <a:xfrm>
              <a:off x="4907203" y="3019236"/>
              <a:ext cx="2922317" cy="500579"/>
            </a:xfrm>
            <a:prstGeom prst="rect">
              <a:avLst/>
            </a:prstGeom>
            <a:solidFill>
              <a:srgbClr val="36B5D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latin typeface="+mj-ea"/>
                  <a:ea typeface="+mj-ea"/>
                </a:rPr>
                <a:t>“计算即服务”云交付模式</a:t>
              </a:r>
            </a:p>
          </p:txBody>
        </p:sp>
        <p:sp>
          <p:nvSpPr>
            <p:cNvPr id="35" name="TextBox 34"/>
            <p:cNvSpPr txBox="1"/>
            <p:nvPr/>
          </p:nvSpPr>
          <p:spPr>
            <a:xfrm>
              <a:off x="8942955" y="1986603"/>
              <a:ext cx="2415191" cy="348813"/>
            </a:xfrm>
            <a:prstGeom prst="rect">
              <a:avLst/>
            </a:prstGeom>
            <a:noFill/>
          </p:spPr>
          <p:txBody>
            <a:bodyPr wrap="none" rtlCol="0">
              <a:spAutoFit/>
            </a:bodyPr>
            <a:lstStyle/>
            <a:p>
              <a:pPr marL="214313" indent="-160313">
                <a:buClr>
                  <a:srgbClr val="1FA3B1"/>
                </a:buClr>
                <a:buSzPct val="80000"/>
                <a:buFont typeface="Wingdings" charset="2"/>
                <a:buChar char="n"/>
              </a:pPr>
              <a:r>
                <a:rPr lang="zh-CN" altLang="en-US" sz="1100" dirty="0">
                  <a:solidFill>
                    <a:schemeClr val="bg1"/>
                  </a:solidFill>
                  <a:latin typeface="+mj-ea"/>
                  <a:ea typeface="+mj-ea"/>
                </a:rPr>
                <a:t>科研设施环境对标国际</a:t>
              </a:r>
            </a:p>
          </p:txBody>
        </p:sp>
        <p:sp>
          <p:nvSpPr>
            <p:cNvPr id="36" name="TextBox 35"/>
            <p:cNvSpPr txBox="1"/>
            <p:nvPr/>
          </p:nvSpPr>
          <p:spPr>
            <a:xfrm>
              <a:off x="8942955" y="2374921"/>
              <a:ext cx="2603277" cy="348813"/>
            </a:xfrm>
            <a:prstGeom prst="rect">
              <a:avLst/>
            </a:prstGeom>
            <a:noFill/>
          </p:spPr>
          <p:txBody>
            <a:bodyPr wrap="none" rtlCol="0">
              <a:spAutoFit/>
            </a:bodyPr>
            <a:lstStyle/>
            <a:p>
              <a:pPr marL="214313" indent="-160313">
                <a:buClr>
                  <a:srgbClr val="1FA3B1"/>
                </a:buClr>
                <a:buSzPct val="80000"/>
                <a:buFont typeface="Wingdings" charset="2"/>
                <a:buChar char="n"/>
              </a:pPr>
              <a:r>
                <a:rPr lang="zh-CN" altLang="en-US" sz="1100" dirty="0">
                  <a:solidFill>
                    <a:schemeClr val="bg1"/>
                  </a:solidFill>
                  <a:latin typeface="+mj-ea"/>
                  <a:ea typeface="+mj-ea"/>
                </a:rPr>
                <a:t>投资成本降低、效率提升</a:t>
              </a:r>
            </a:p>
          </p:txBody>
        </p:sp>
        <p:sp>
          <p:nvSpPr>
            <p:cNvPr id="37" name="TextBox 36"/>
            <p:cNvSpPr txBox="1"/>
            <p:nvPr/>
          </p:nvSpPr>
          <p:spPr>
            <a:xfrm>
              <a:off x="8942955" y="2781770"/>
              <a:ext cx="2039020" cy="348813"/>
            </a:xfrm>
            <a:prstGeom prst="rect">
              <a:avLst/>
            </a:prstGeom>
            <a:noFill/>
          </p:spPr>
          <p:txBody>
            <a:bodyPr wrap="none" rtlCol="0">
              <a:spAutoFit/>
            </a:bodyPr>
            <a:lstStyle/>
            <a:p>
              <a:pPr marL="214313" indent="-160313">
                <a:buClr>
                  <a:srgbClr val="1FA3B1"/>
                </a:buClr>
                <a:buSzPct val="80000"/>
                <a:buFont typeface="Wingdings" charset="2"/>
                <a:buChar char="n"/>
              </a:pPr>
              <a:r>
                <a:rPr lang="zh-CN" altLang="en-US" sz="1100" dirty="0">
                  <a:solidFill>
                    <a:schemeClr val="bg1"/>
                  </a:solidFill>
                  <a:latin typeface="+mj-ea"/>
                  <a:ea typeface="+mj-ea"/>
                </a:rPr>
                <a:t>科研管理水平提升</a:t>
              </a:r>
            </a:p>
          </p:txBody>
        </p:sp>
        <p:sp>
          <p:nvSpPr>
            <p:cNvPr id="39" name="TextBox 38"/>
            <p:cNvSpPr txBox="1"/>
            <p:nvPr/>
          </p:nvSpPr>
          <p:spPr>
            <a:xfrm>
              <a:off x="4816267" y="4846758"/>
              <a:ext cx="3118803" cy="410369"/>
            </a:xfrm>
            <a:prstGeom prst="rect">
              <a:avLst/>
            </a:prstGeom>
            <a:noFill/>
          </p:spPr>
          <p:txBody>
            <a:bodyPr wrap="none" rtlCol="0">
              <a:spAutoFit/>
            </a:bodyPr>
            <a:lstStyle/>
            <a:p>
              <a:r>
                <a:rPr lang="zh-CN" altLang="en-US" sz="1400" dirty="0" smtClean="0">
                  <a:latin typeface="+mj-ea"/>
                  <a:ea typeface="+mj-ea"/>
                </a:rPr>
                <a:t>打造校级公共科学计算平台</a:t>
              </a:r>
              <a:endParaRPr lang="zh-CN" altLang="en-US" sz="1400" dirty="0">
                <a:latin typeface="+mj-ea"/>
                <a:ea typeface="+mj-ea"/>
              </a:endParaRPr>
            </a:p>
          </p:txBody>
        </p:sp>
        <p:sp>
          <p:nvSpPr>
            <p:cNvPr id="40" name="右箭头 39"/>
            <p:cNvSpPr/>
            <p:nvPr/>
          </p:nvSpPr>
          <p:spPr>
            <a:xfrm>
              <a:off x="8059966" y="2206113"/>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41" name="右箭头 40"/>
            <p:cNvSpPr/>
            <p:nvPr/>
          </p:nvSpPr>
          <p:spPr>
            <a:xfrm>
              <a:off x="8059966" y="2868844"/>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42" name="右箭头 41"/>
            <p:cNvSpPr/>
            <p:nvPr/>
          </p:nvSpPr>
          <p:spPr>
            <a:xfrm>
              <a:off x="8067217" y="3543603"/>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43" name="右箭头 42"/>
            <p:cNvSpPr/>
            <p:nvPr/>
          </p:nvSpPr>
          <p:spPr>
            <a:xfrm>
              <a:off x="8073990" y="4265028"/>
              <a:ext cx="742456" cy="390868"/>
            </a:xfrm>
            <a:prstGeom prst="rightArrow">
              <a:avLst/>
            </a:prstGeom>
            <a:solidFill>
              <a:srgbClr val="36B5D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5942" t="8425" r="41867" b="4270"/>
            <a:stretch/>
          </p:blipFill>
          <p:spPr>
            <a:xfrm>
              <a:off x="2302277" y="2372006"/>
              <a:ext cx="728027" cy="1316402"/>
            </a:xfrm>
            <a:prstGeom prst="rect">
              <a:avLst/>
            </a:prstGeom>
            <a:ln>
              <a:noFill/>
            </a:ln>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4934" t="2647" r="35100" b="1033"/>
            <a:stretch/>
          </p:blipFill>
          <p:spPr>
            <a:xfrm>
              <a:off x="643338" y="2372114"/>
              <a:ext cx="728026" cy="1316294"/>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31231" t="-748" r="31983" b="748"/>
            <a:stretch/>
          </p:blipFill>
          <p:spPr>
            <a:xfrm>
              <a:off x="1473602" y="2372113"/>
              <a:ext cx="731058" cy="1316293"/>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49523" t="43816" r="36989" b="20770"/>
            <a:stretch/>
          </p:blipFill>
          <p:spPr>
            <a:xfrm>
              <a:off x="3104801" y="2372005"/>
              <a:ext cx="752069" cy="1316401"/>
            </a:xfrm>
            <a:prstGeom prst="rect">
              <a:avLst/>
            </a:prstGeom>
          </p:spPr>
        </p:pic>
      </p:grpSp>
      <p:sp>
        <p:nvSpPr>
          <p:cNvPr id="45" name="标题 3">
            <a:extLst>
              <a:ext uri="{FF2B5EF4-FFF2-40B4-BE49-F238E27FC236}">
                <a16:creationId xmlns:a16="http://schemas.microsoft.com/office/drawing/2014/main" xmlns="" id="{0BB02471-32EF-41A6-96BC-2443A6C2D5C1}"/>
              </a:ext>
            </a:extLst>
          </p:cNvPr>
          <p:cNvSpPr txBox="1">
            <a:spLocks/>
          </p:cNvSpPr>
          <p:nvPr/>
        </p:nvSpPr>
        <p:spPr bwMode="auto">
          <a:xfrm>
            <a:off x="323528" y="236678"/>
            <a:ext cx="8100402" cy="462864"/>
          </a:xfrm>
          <a:prstGeom prst="rect">
            <a:avLst/>
          </a:prstGeom>
          <a:noFill/>
          <a:ln w="9525">
            <a:noFill/>
            <a:miter lim="800000"/>
          </a:ln>
        </p:spPr>
        <p:txBody>
          <a:bodyPr vert="horz" wrap="square" lIns="91440" tIns="45720" rIns="91440" bIns="45720" numCol="1" anchor="ctr" anchorCtr="0" compatLnSpc="1"/>
          <a:lstStyle>
            <a:lvl1pPr algn="ctr" eaLnBrk="1" hangingPunct="1">
              <a:defRPr sz="25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solidFill>
                  <a:srgbClr val="E60012"/>
                </a:solidFill>
              </a:rPr>
              <a:t>服务科研</a:t>
            </a:r>
            <a:r>
              <a:rPr lang="zh-CN" altLang="en-US" dirty="0" smtClean="0">
                <a:solidFill>
                  <a:srgbClr val="E60012"/>
                </a:solidFill>
              </a:rPr>
              <a:t>创新 </a:t>
            </a:r>
            <a:r>
              <a:rPr lang="en-US" altLang="zh-CN" dirty="0" smtClean="0"/>
              <a:t>- </a:t>
            </a:r>
            <a:r>
              <a:rPr lang="zh-CN" altLang="en-US" dirty="0" smtClean="0"/>
              <a:t>打造校级公共科学计算平台</a:t>
            </a:r>
            <a:endParaRPr lang="zh-CN" altLang="en-US" dirty="0"/>
          </a:p>
        </p:txBody>
      </p:sp>
    </p:spTree>
    <p:extLst>
      <p:ext uri="{BB962C8B-B14F-4D97-AF65-F5344CB8AC3E}">
        <p14:creationId xmlns:p14="http://schemas.microsoft.com/office/powerpoint/2010/main" val="341080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7574"/>
            <a:ext cx="7557025" cy="374876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5" y="987574"/>
            <a:ext cx="7557025" cy="368162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23" y="973487"/>
            <a:ext cx="8312727" cy="3789625"/>
          </a:xfrm>
          <a:prstGeom prst="rect">
            <a:avLst/>
          </a:prstGeom>
        </p:spPr>
      </p:pic>
      <p:sp>
        <p:nvSpPr>
          <p:cNvPr id="10" name="标题 3">
            <a:extLst>
              <a:ext uri="{FF2B5EF4-FFF2-40B4-BE49-F238E27FC236}">
                <a16:creationId xmlns:a16="http://schemas.microsoft.com/office/drawing/2014/main" xmlns="" id="{0BB02471-32EF-41A6-96BC-2443A6C2D5C1}"/>
              </a:ext>
            </a:extLst>
          </p:cNvPr>
          <p:cNvSpPr txBox="1">
            <a:spLocks/>
          </p:cNvSpPr>
          <p:nvPr/>
        </p:nvSpPr>
        <p:spPr bwMode="auto">
          <a:xfrm>
            <a:off x="323528" y="236678"/>
            <a:ext cx="8100402" cy="462864"/>
          </a:xfrm>
          <a:prstGeom prst="rect">
            <a:avLst/>
          </a:prstGeom>
          <a:noFill/>
          <a:ln w="9525">
            <a:noFill/>
            <a:miter lim="800000"/>
          </a:ln>
        </p:spPr>
        <p:txBody>
          <a:bodyPr vert="horz" wrap="square" lIns="91440" tIns="45720" rIns="91440" bIns="45720" numCol="1" anchor="ctr" anchorCtr="0" compatLnSpc="1"/>
          <a:lstStyle>
            <a:lvl1pPr algn="ctr" eaLnBrk="1" hangingPunct="1">
              <a:defRPr sz="25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solidFill>
                  <a:srgbClr val="E60012"/>
                </a:solidFill>
              </a:rPr>
              <a:t>服务科研</a:t>
            </a:r>
            <a:r>
              <a:rPr lang="zh-CN" altLang="en-US" dirty="0" smtClean="0">
                <a:solidFill>
                  <a:srgbClr val="E60012"/>
                </a:solidFill>
              </a:rPr>
              <a:t>创新 </a:t>
            </a:r>
            <a:r>
              <a:rPr lang="en-US" altLang="zh-CN" dirty="0" smtClean="0"/>
              <a:t>– </a:t>
            </a:r>
            <a:r>
              <a:rPr lang="zh-CN" altLang="en-US" dirty="0" smtClean="0"/>
              <a:t>云交付实验室</a:t>
            </a:r>
            <a:endParaRPr lang="zh-CN" altLang="en-US" dirty="0"/>
          </a:p>
        </p:txBody>
      </p:sp>
    </p:spTree>
    <p:extLst>
      <p:ext uri="{BB962C8B-B14F-4D97-AF65-F5344CB8AC3E}">
        <p14:creationId xmlns:p14="http://schemas.microsoft.com/office/powerpoint/2010/main" val="279312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智慧校园 从梦想照进现实</a:t>
            </a:r>
            <a:endParaRPr lang="zh-CN" altLang="en-US" dirty="0"/>
          </a:p>
        </p:txBody>
      </p:sp>
      <p:sp>
        <p:nvSpPr>
          <p:cNvPr id="10" name="文本框 9"/>
          <p:cNvSpPr txBox="1"/>
          <p:nvPr/>
        </p:nvSpPr>
        <p:spPr>
          <a:xfrm>
            <a:off x="755576" y="972288"/>
            <a:ext cx="2646878" cy="861774"/>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10</a:t>
            </a:r>
            <a:r>
              <a:rPr lang="zh-CN" altLang="en-US" b="1" dirty="0" smtClean="0">
                <a:latin typeface="微软雅黑" panose="020B0503020204020204" pitchFamily="34" charset="-122"/>
                <a:ea typeface="微软雅黑" panose="020B0503020204020204" pitchFamily="34" charset="-122"/>
              </a:rPr>
              <a:t>年前</a:t>
            </a:r>
            <a:r>
              <a:rPr lang="en-US" altLang="zh-CN" b="1" dirty="0" smtClean="0">
                <a:latin typeface="微软雅黑" panose="020B0503020204020204" pitchFamily="34" charset="-122"/>
                <a:ea typeface="微软雅黑" panose="020B0503020204020204" pitchFamily="34" charset="-122"/>
              </a:rPr>
              <a:t>…</a:t>
            </a:r>
          </a:p>
          <a:p>
            <a:r>
              <a:rPr lang="zh-CN" altLang="en-US" sz="1600" dirty="0" smtClean="0">
                <a:latin typeface="微软雅黑" panose="020B0503020204020204" pitchFamily="34" charset="-122"/>
                <a:ea typeface="微软雅黑" panose="020B0503020204020204" pitchFamily="34" charset="-122"/>
              </a:rPr>
              <a:t>能在网上选课</a:t>
            </a:r>
            <a:r>
              <a:rPr lang="en-US" altLang="zh-CN" sz="1600" dirty="0" smtClean="0">
                <a:latin typeface="微软雅黑" panose="020B0503020204020204" pitchFamily="34" charset="-122"/>
                <a:ea typeface="微软雅黑" panose="020B0503020204020204" pitchFamily="34" charset="-122"/>
              </a:rPr>
              <a:t>…</a:t>
            </a:r>
          </a:p>
          <a:p>
            <a:r>
              <a:rPr lang="zh-CN" altLang="en-US" sz="1600" dirty="0" smtClean="0">
                <a:latin typeface="微软雅黑" panose="020B0503020204020204" pitchFamily="34" charset="-122"/>
                <a:ea typeface="微软雅黑" panose="020B0503020204020204" pitchFamily="34" charset="-122"/>
              </a:rPr>
              <a:t>有校园网快速下载电影大片</a:t>
            </a:r>
            <a:endParaRPr lang="en-US" altLang="zh-CN" sz="1600" dirty="0" smtClean="0">
              <a:latin typeface="微软雅黑" panose="020B0503020204020204" pitchFamily="34" charset="-122"/>
              <a:ea typeface="微软雅黑" panose="020B0503020204020204" pitchFamily="34" charset="-122"/>
            </a:endParaRPr>
          </a:p>
        </p:txBody>
      </p:sp>
      <p:sp>
        <p:nvSpPr>
          <p:cNvPr id="11" name="文本框 10"/>
          <p:cNvSpPr txBox="1"/>
          <p:nvPr/>
        </p:nvSpPr>
        <p:spPr>
          <a:xfrm>
            <a:off x="251520" y="2327270"/>
            <a:ext cx="3057247" cy="892552"/>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4</a:t>
            </a:r>
            <a:r>
              <a:rPr lang="zh-CN" altLang="en-US" b="1" dirty="0" smtClean="0">
                <a:latin typeface="微软雅黑" panose="020B0503020204020204" pitchFamily="34" charset="-122"/>
                <a:ea typeface="微软雅黑" panose="020B0503020204020204" pitchFamily="34" charset="-122"/>
              </a:rPr>
              <a:t>年前</a:t>
            </a:r>
            <a:r>
              <a:rPr lang="en-US" altLang="zh-CN" b="1" dirty="0" smtClean="0">
                <a:latin typeface="微软雅黑" panose="020B0503020204020204" pitchFamily="34" charset="-122"/>
                <a:ea typeface="微软雅黑" panose="020B0503020204020204" pitchFamily="34" charset="-122"/>
              </a:rPr>
              <a:t>…</a:t>
            </a:r>
          </a:p>
          <a:p>
            <a:r>
              <a:rPr lang="zh-CN" altLang="en-US" sz="1600" dirty="0">
                <a:latin typeface="微软雅黑" panose="020B0503020204020204" pitchFamily="34" charset="-122"/>
                <a:ea typeface="微软雅黑" panose="020B0503020204020204" pitchFamily="34" charset="-122"/>
              </a:rPr>
              <a:t>线</a:t>
            </a:r>
            <a:r>
              <a:rPr lang="zh-CN" altLang="en-US" sz="1600" dirty="0" smtClean="0">
                <a:latin typeface="微软雅黑" panose="020B0503020204020204" pitchFamily="34" charset="-122"/>
                <a:ea typeface="微软雅黑" panose="020B0503020204020204" pitchFamily="34" charset="-122"/>
              </a:rPr>
              <a:t>上可办的校园业务越来越多</a:t>
            </a:r>
            <a:r>
              <a:rPr lang="en-US" altLang="zh-CN" sz="1600" dirty="0" smtClean="0">
                <a:latin typeface="微软雅黑" panose="020B0503020204020204" pitchFamily="34" charset="-122"/>
                <a:ea typeface="微软雅黑" panose="020B0503020204020204" pitchFamily="34" charset="-122"/>
              </a:rPr>
              <a:t>…</a:t>
            </a:r>
          </a:p>
          <a:p>
            <a:r>
              <a:rPr lang="zh-CN" altLang="en-US" sz="1600" dirty="0" smtClean="0">
                <a:latin typeface="微软雅黑" panose="020B0503020204020204" pitchFamily="34" charset="-122"/>
                <a:ea typeface="微软雅黑" panose="020B0503020204020204" pitchFamily="34" charset="-122"/>
              </a:rPr>
              <a:t>偶尔用移动校园应用占个座</a:t>
            </a:r>
            <a:endParaRPr lang="en-US" altLang="zh-CN" sz="1600" dirty="0" smtClean="0">
              <a:latin typeface="微软雅黑" panose="020B0503020204020204" pitchFamily="34" charset="-122"/>
              <a:ea typeface="微软雅黑" panose="020B0503020204020204" pitchFamily="34" charset="-122"/>
            </a:endParaRPr>
          </a:p>
        </p:txBody>
      </p:sp>
      <p:sp>
        <p:nvSpPr>
          <p:cNvPr id="18" name="任意多边形 17"/>
          <p:cNvSpPr/>
          <p:nvPr/>
        </p:nvSpPr>
        <p:spPr>
          <a:xfrm>
            <a:off x="3203848" y="843558"/>
            <a:ext cx="5890172" cy="3960440"/>
          </a:xfrm>
          <a:custGeom>
            <a:avLst/>
            <a:gdLst>
              <a:gd name="connsiteX0" fmla="*/ 2297294 w 4068227"/>
              <a:gd name="connsiteY0" fmla="*/ 38413 h 2707625"/>
              <a:gd name="connsiteX1" fmla="*/ 4005444 w 4068227"/>
              <a:gd name="connsiteY1" fmla="*/ 2686363 h 2707625"/>
              <a:gd name="connsiteX2" fmla="*/ 30344 w 4068227"/>
              <a:gd name="connsiteY2" fmla="*/ 1219513 h 2707625"/>
              <a:gd name="connsiteX3" fmla="*/ 2297294 w 4068227"/>
              <a:gd name="connsiteY3" fmla="*/ 38413 h 2707625"/>
            </a:gdLst>
            <a:ahLst/>
            <a:cxnLst>
              <a:cxn ang="0">
                <a:pos x="connsiteX0" y="connsiteY0"/>
              </a:cxn>
              <a:cxn ang="0">
                <a:pos x="connsiteX1" y="connsiteY1"/>
              </a:cxn>
              <a:cxn ang="0">
                <a:pos x="connsiteX2" y="connsiteY2"/>
              </a:cxn>
              <a:cxn ang="0">
                <a:pos x="connsiteX3" y="connsiteY3"/>
              </a:cxn>
            </a:cxnLst>
            <a:rect l="l" t="t" r="r" b="b"/>
            <a:pathLst>
              <a:path w="4068227" h="2707625">
                <a:moveTo>
                  <a:pt x="2297294" y="38413"/>
                </a:moveTo>
                <a:cubicBezTo>
                  <a:pt x="2959811" y="282888"/>
                  <a:pt x="4383269" y="2489513"/>
                  <a:pt x="4005444" y="2686363"/>
                </a:cubicBezTo>
                <a:cubicBezTo>
                  <a:pt x="3627619" y="2883213"/>
                  <a:pt x="322444" y="1659780"/>
                  <a:pt x="30344" y="1219513"/>
                </a:cubicBezTo>
                <a:cubicBezTo>
                  <a:pt x="-261756" y="779246"/>
                  <a:pt x="1634777" y="-206062"/>
                  <a:pt x="2297294" y="38413"/>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12700" cap="flat" cmpd="sng" algn="ctr">
            <a:noFill/>
            <a:prstDash val="dash"/>
          </a:ln>
          <a:effectLst>
            <a:softEdge rad="6350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691680" y="3766561"/>
            <a:ext cx="4108817" cy="646331"/>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当下与未来</a:t>
            </a:r>
            <a:r>
              <a:rPr lang="en-US" altLang="zh-CN" b="1" dirty="0" smtClean="0">
                <a:latin typeface="微软雅黑" panose="020B0503020204020204" pitchFamily="34" charset="-122"/>
                <a:ea typeface="微软雅黑" panose="020B0503020204020204" pitchFamily="34" charset="-122"/>
              </a:rPr>
              <a:t>…</a:t>
            </a:r>
          </a:p>
          <a:p>
            <a:r>
              <a:rPr lang="zh-CN" altLang="en-US" dirty="0" smtClean="0">
                <a:latin typeface="微软雅黑" panose="020B0503020204020204" pitchFamily="34" charset="-122"/>
                <a:ea typeface="微软雅黑" panose="020B0503020204020204" pitchFamily="34" charset="-122"/>
              </a:rPr>
              <a:t>曾经理想的智慧校园的蓝图要落地了？</a:t>
            </a:r>
            <a:endParaRPr lang="en-US" altLang="zh-CN"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5836210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2835289" y="2922526"/>
            <a:ext cx="3101218" cy="1361900"/>
          </a:xfrm>
          <a:prstGeom prst="rect">
            <a:avLst/>
          </a:prstGeom>
        </p:spPr>
      </p:pic>
      <p:cxnSp>
        <p:nvCxnSpPr>
          <p:cNvPr id="5" name="直接连接符 4"/>
          <p:cNvCxnSpPr/>
          <p:nvPr/>
        </p:nvCxnSpPr>
        <p:spPr>
          <a:xfrm>
            <a:off x="323528" y="2899504"/>
            <a:ext cx="85689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任意多边形 5"/>
          <p:cNvSpPr/>
          <p:nvPr/>
        </p:nvSpPr>
        <p:spPr>
          <a:xfrm>
            <a:off x="3671560" y="3893368"/>
            <a:ext cx="677075" cy="621234"/>
          </a:xfrm>
          <a:custGeom>
            <a:avLst/>
            <a:gdLst>
              <a:gd name="connsiteX0" fmla="*/ 0 w 677075"/>
              <a:gd name="connsiteY0" fmla="*/ 621234 h 621234"/>
              <a:gd name="connsiteX1" fmla="*/ 286187 w 677075"/>
              <a:gd name="connsiteY1" fmla="*/ 418810 h 621234"/>
              <a:gd name="connsiteX2" fmla="*/ 677075 w 677075"/>
              <a:gd name="connsiteY2" fmla="*/ 0 h 621234"/>
            </a:gdLst>
            <a:ahLst/>
            <a:cxnLst>
              <a:cxn ang="0">
                <a:pos x="connsiteX0" y="connsiteY0"/>
              </a:cxn>
              <a:cxn ang="0">
                <a:pos x="connsiteX1" y="connsiteY1"/>
              </a:cxn>
              <a:cxn ang="0">
                <a:pos x="connsiteX2" y="connsiteY2"/>
              </a:cxn>
            </a:cxnLst>
            <a:rect l="l" t="t" r="r" b="b"/>
            <a:pathLst>
              <a:path w="677075" h="621234">
                <a:moveTo>
                  <a:pt x="0" y="621234"/>
                </a:moveTo>
                <a:cubicBezTo>
                  <a:pt x="86670" y="571791"/>
                  <a:pt x="173341" y="522349"/>
                  <a:pt x="286187" y="418810"/>
                </a:cubicBezTo>
                <a:cubicBezTo>
                  <a:pt x="399033" y="315271"/>
                  <a:pt x="538054" y="157635"/>
                  <a:pt x="677075"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7" name="任意多边形 6"/>
          <p:cNvSpPr/>
          <p:nvPr/>
        </p:nvSpPr>
        <p:spPr>
          <a:xfrm>
            <a:off x="2833942" y="3942230"/>
            <a:ext cx="1361130" cy="586332"/>
          </a:xfrm>
          <a:custGeom>
            <a:avLst/>
            <a:gdLst>
              <a:gd name="connsiteX0" fmla="*/ 0 w 1361130"/>
              <a:gd name="connsiteY0" fmla="*/ 586332 h 586332"/>
              <a:gd name="connsiteX1" fmla="*/ 565392 w 1361130"/>
              <a:gd name="connsiteY1" fmla="*/ 432769 h 586332"/>
              <a:gd name="connsiteX2" fmla="*/ 1361130 w 1361130"/>
              <a:gd name="connsiteY2" fmla="*/ 0 h 586332"/>
            </a:gdLst>
            <a:ahLst/>
            <a:cxnLst>
              <a:cxn ang="0">
                <a:pos x="connsiteX0" y="connsiteY0"/>
              </a:cxn>
              <a:cxn ang="0">
                <a:pos x="connsiteX1" y="connsiteY1"/>
              </a:cxn>
              <a:cxn ang="0">
                <a:pos x="connsiteX2" y="connsiteY2"/>
              </a:cxn>
            </a:cxnLst>
            <a:rect l="l" t="t" r="r" b="b"/>
            <a:pathLst>
              <a:path w="1361130" h="586332">
                <a:moveTo>
                  <a:pt x="0" y="586332"/>
                </a:moveTo>
                <a:cubicBezTo>
                  <a:pt x="169268" y="558411"/>
                  <a:pt x="338537" y="530491"/>
                  <a:pt x="565392" y="432769"/>
                </a:cubicBezTo>
                <a:cubicBezTo>
                  <a:pt x="792247" y="335047"/>
                  <a:pt x="1076688" y="167523"/>
                  <a:pt x="136113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8" name="任意多边形 7"/>
          <p:cNvSpPr/>
          <p:nvPr/>
        </p:nvSpPr>
        <p:spPr>
          <a:xfrm>
            <a:off x="1954443" y="3942230"/>
            <a:ext cx="2101026" cy="572372"/>
          </a:xfrm>
          <a:custGeom>
            <a:avLst/>
            <a:gdLst>
              <a:gd name="connsiteX0" fmla="*/ 0 w 2101026"/>
              <a:gd name="connsiteY0" fmla="*/ 572372 h 572372"/>
              <a:gd name="connsiteX1" fmla="*/ 530491 w 2101026"/>
              <a:gd name="connsiteY1" fmla="*/ 509551 h 572372"/>
              <a:gd name="connsiteX2" fmla="*/ 1542613 w 2101026"/>
              <a:gd name="connsiteY2" fmla="*/ 272226 h 572372"/>
              <a:gd name="connsiteX3" fmla="*/ 2101026 w 2101026"/>
              <a:gd name="connsiteY3" fmla="*/ 0 h 572372"/>
            </a:gdLst>
            <a:ahLst/>
            <a:cxnLst>
              <a:cxn ang="0">
                <a:pos x="connsiteX0" y="connsiteY0"/>
              </a:cxn>
              <a:cxn ang="0">
                <a:pos x="connsiteX1" y="connsiteY1"/>
              </a:cxn>
              <a:cxn ang="0">
                <a:pos x="connsiteX2" y="connsiteY2"/>
              </a:cxn>
              <a:cxn ang="0">
                <a:pos x="connsiteX3" y="connsiteY3"/>
              </a:cxn>
            </a:cxnLst>
            <a:rect l="l" t="t" r="r" b="b"/>
            <a:pathLst>
              <a:path w="2101026" h="572372">
                <a:moveTo>
                  <a:pt x="0" y="572372"/>
                </a:moveTo>
                <a:cubicBezTo>
                  <a:pt x="136694" y="565973"/>
                  <a:pt x="273389" y="559575"/>
                  <a:pt x="530491" y="509551"/>
                </a:cubicBezTo>
                <a:cubicBezTo>
                  <a:pt x="787593" y="459527"/>
                  <a:pt x="1280857" y="357151"/>
                  <a:pt x="1542613" y="272226"/>
                </a:cubicBezTo>
                <a:cubicBezTo>
                  <a:pt x="1804369" y="187301"/>
                  <a:pt x="1952697" y="93650"/>
                  <a:pt x="2101026"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9" name="任意多边形 8"/>
          <p:cNvSpPr/>
          <p:nvPr/>
        </p:nvSpPr>
        <p:spPr>
          <a:xfrm>
            <a:off x="1270388" y="3928269"/>
            <a:ext cx="2708299" cy="551432"/>
          </a:xfrm>
          <a:custGeom>
            <a:avLst/>
            <a:gdLst>
              <a:gd name="connsiteX0" fmla="*/ 0 w 2708299"/>
              <a:gd name="connsiteY0" fmla="*/ 551432 h 551432"/>
              <a:gd name="connsiteX1" fmla="*/ 1081923 w 2708299"/>
              <a:gd name="connsiteY1" fmla="*/ 460690 h 551432"/>
              <a:gd name="connsiteX2" fmla="*/ 2198748 w 2708299"/>
              <a:gd name="connsiteY2" fmla="*/ 223365 h 551432"/>
              <a:gd name="connsiteX3" fmla="*/ 2708299 w 2708299"/>
              <a:gd name="connsiteY3" fmla="*/ 0 h 551432"/>
            </a:gdLst>
            <a:ahLst/>
            <a:cxnLst>
              <a:cxn ang="0">
                <a:pos x="connsiteX0" y="connsiteY0"/>
              </a:cxn>
              <a:cxn ang="0">
                <a:pos x="connsiteX1" y="connsiteY1"/>
              </a:cxn>
              <a:cxn ang="0">
                <a:pos x="connsiteX2" y="connsiteY2"/>
              </a:cxn>
              <a:cxn ang="0">
                <a:pos x="connsiteX3" y="connsiteY3"/>
              </a:cxn>
            </a:cxnLst>
            <a:rect l="l" t="t" r="r" b="b"/>
            <a:pathLst>
              <a:path w="2708299" h="551432">
                <a:moveTo>
                  <a:pt x="0" y="551432"/>
                </a:moveTo>
                <a:cubicBezTo>
                  <a:pt x="357732" y="533400"/>
                  <a:pt x="715465" y="515368"/>
                  <a:pt x="1081923" y="460690"/>
                </a:cubicBezTo>
                <a:cubicBezTo>
                  <a:pt x="1448381" y="406012"/>
                  <a:pt x="1927685" y="300147"/>
                  <a:pt x="2198748" y="223365"/>
                </a:cubicBezTo>
                <a:cubicBezTo>
                  <a:pt x="2469811" y="146583"/>
                  <a:pt x="2589055" y="73291"/>
                  <a:pt x="2708299"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0" name="任意多边形 9"/>
          <p:cNvSpPr/>
          <p:nvPr/>
        </p:nvSpPr>
        <p:spPr>
          <a:xfrm>
            <a:off x="4299774" y="3928269"/>
            <a:ext cx="27921" cy="558412"/>
          </a:xfrm>
          <a:custGeom>
            <a:avLst/>
            <a:gdLst>
              <a:gd name="connsiteX0" fmla="*/ 0 w 27921"/>
              <a:gd name="connsiteY0" fmla="*/ 558412 h 558412"/>
              <a:gd name="connsiteX1" fmla="*/ 20941 w 27921"/>
              <a:gd name="connsiteY1" fmla="*/ 362968 h 558412"/>
              <a:gd name="connsiteX2" fmla="*/ 27921 w 27921"/>
              <a:gd name="connsiteY2" fmla="*/ 0 h 558412"/>
            </a:gdLst>
            <a:ahLst/>
            <a:cxnLst>
              <a:cxn ang="0">
                <a:pos x="connsiteX0" y="connsiteY0"/>
              </a:cxn>
              <a:cxn ang="0">
                <a:pos x="connsiteX1" y="connsiteY1"/>
              </a:cxn>
              <a:cxn ang="0">
                <a:pos x="connsiteX2" y="connsiteY2"/>
              </a:cxn>
            </a:cxnLst>
            <a:rect l="l" t="t" r="r" b="b"/>
            <a:pathLst>
              <a:path w="27921" h="558412">
                <a:moveTo>
                  <a:pt x="0" y="558412"/>
                </a:moveTo>
                <a:cubicBezTo>
                  <a:pt x="8144" y="507224"/>
                  <a:pt x="16288" y="456037"/>
                  <a:pt x="20941" y="362968"/>
                </a:cubicBezTo>
                <a:cubicBezTo>
                  <a:pt x="25594" y="269899"/>
                  <a:pt x="26757" y="134949"/>
                  <a:pt x="27921"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1" name="任意多边形 10"/>
          <p:cNvSpPr/>
          <p:nvPr/>
        </p:nvSpPr>
        <p:spPr>
          <a:xfrm>
            <a:off x="4383536" y="3942230"/>
            <a:ext cx="649154" cy="558412"/>
          </a:xfrm>
          <a:custGeom>
            <a:avLst/>
            <a:gdLst>
              <a:gd name="connsiteX0" fmla="*/ 649154 w 649154"/>
              <a:gd name="connsiteY0" fmla="*/ 558412 h 558412"/>
              <a:gd name="connsiteX1" fmla="*/ 376928 w 649154"/>
              <a:gd name="connsiteY1" fmla="*/ 397868 h 558412"/>
              <a:gd name="connsiteX2" fmla="*/ 0 w 649154"/>
              <a:gd name="connsiteY2" fmla="*/ 0 h 558412"/>
            </a:gdLst>
            <a:ahLst/>
            <a:cxnLst>
              <a:cxn ang="0">
                <a:pos x="connsiteX0" y="connsiteY0"/>
              </a:cxn>
              <a:cxn ang="0">
                <a:pos x="connsiteX1" y="connsiteY1"/>
              </a:cxn>
              <a:cxn ang="0">
                <a:pos x="connsiteX2" y="connsiteY2"/>
              </a:cxn>
            </a:cxnLst>
            <a:rect l="l" t="t" r="r" b="b"/>
            <a:pathLst>
              <a:path w="649154" h="558412">
                <a:moveTo>
                  <a:pt x="649154" y="558412"/>
                </a:moveTo>
                <a:cubicBezTo>
                  <a:pt x="567137" y="524674"/>
                  <a:pt x="485120" y="490937"/>
                  <a:pt x="376928" y="397868"/>
                </a:cubicBezTo>
                <a:cubicBezTo>
                  <a:pt x="268736" y="304799"/>
                  <a:pt x="134368" y="152399"/>
                  <a:pt x="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2" name="任意多边形 11"/>
          <p:cNvSpPr/>
          <p:nvPr/>
        </p:nvSpPr>
        <p:spPr>
          <a:xfrm>
            <a:off x="4481258" y="3928269"/>
            <a:ext cx="1214547" cy="565393"/>
          </a:xfrm>
          <a:custGeom>
            <a:avLst/>
            <a:gdLst>
              <a:gd name="connsiteX0" fmla="*/ 1214547 w 1214547"/>
              <a:gd name="connsiteY0" fmla="*/ 565393 h 565393"/>
              <a:gd name="connsiteX1" fmla="*/ 823658 w 1214547"/>
              <a:gd name="connsiteY1" fmla="*/ 446730 h 565393"/>
              <a:gd name="connsiteX2" fmla="*/ 174504 w 1214547"/>
              <a:gd name="connsiteY2" fmla="*/ 146583 h 565393"/>
              <a:gd name="connsiteX3" fmla="*/ 0 w 1214547"/>
              <a:gd name="connsiteY3" fmla="*/ 0 h 565393"/>
            </a:gdLst>
            <a:ahLst/>
            <a:cxnLst>
              <a:cxn ang="0">
                <a:pos x="connsiteX0" y="connsiteY0"/>
              </a:cxn>
              <a:cxn ang="0">
                <a:pos x="connsiteX1" y="connsiteY1"/>
              </a:cxn>
              <a:cxn ang="0">
                <a:pos x="connsiteX2" y="connsiteY2"/>
              </a:cxn>
              <a:cxn ang="0">
                <a:pos x="connsiteX3" y="connsiteY3"/>
              </a:cxn>
            </a:cxnLst>
            <a:rect l="l" t="t" r="r" b="b"/>
            <a:pathLst>
              <a:path w="1214547" h="565393">
                <a:moveTo>
                  <a:pt x="1214547" y="565393"/>
                </a:moveTo>
                <a:cubicBezTo>
                  <a:pt x="1105772" y="540962"/>
                  <a:pt x="996998" y="516532"/>
                  <a:pt x="823658" y="446730"/>
                </a:cubicBezTo>
                <a:cubicBezTo>
                  <a:pt x="650317" y="376928"/>
                  <a:pt x="311780" y="221038"/>
                  <a:pt x="174504" y="146583"/>
                </a:cubicBezTo>
                <a:cubicBezTo>
                  <a:pt x="37228" y="72128"/>
                  <a:pt x="18614" y="36064"/>
                  <a:pt x="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3" name="任意多边形 12"/>
          <p:cNvSpPr/>
          <p:nvPr/>
        </p:nvSpPr>
        <p:spPr>
          <a:xfrm>
            <a:off x="4620861" y="3949210"/>
            <a:ext cx="1612415" cy="523511"/>
          </a:xfrm>
          <a:custGeom>
            <a:avLst/>
            <a:gdLst>
              <a:gd name="connsiteX0" fmla="*/ 1612415 w 1612415"/>
              <a:gd name="connsiteY0" fmla="*/ 523511 h 523511"/>
              <a:gd name="connsiteX1" fmla="*/ 963261 w 1612415"/>
              <a:gd name="connsiteY1" fmla="*/ 397868 h 523511"/>
              <a:gd name="connsiteX2" fmla="*/ 195444 w 1612415"/>
              <a:gd name="connsiteY2" fmla="*/ 139603 h 523511"/>
              <a:gd name="connsiteX3" fmla="*/ 0 w 1612415"/>
              <a:gd name="connsiteY3" fmla="*/ 0 h 523511"/>
            </a:gdLst>
            <a:ahLst/>
            <a:cxnLst>
              <a:cxn ang="0">
                <a:pos x="connsiteX0" y="connsiteY0"/>
              </a:cxn>
              <a:cxn ang="0">
                <a:pos x="connsiteX1" y="connsiteY1"/>
              </a:cxn>
              <a:cxn ang="0">
                <a:pos x="connsiteX2" y="connsiteY2"/>
              </a:cxn>
              <a:cxn ang="0">
                <a:pos x="connsiteX3" y="connsiteY3"/>
              </a:cxn>
            </a:cxnLst>
            <a:rect l="l" t="t" r="r" b="b"/>
            <a:pathLst>
              <a:path w="1612415" h="523511">
                <a:moveTo>
                  <a:pt x="1612415" y="523511"/>
                </a:moveTo>
                <a:cubicBezTo>
                  <a:pt x="1405919" y="492682"/>
                  <a:pt x="1199423" y="461853"/>
                  <a:pt x="963261" y="397868"/>
                </a:cubicBezTo>
                <a:cubicBezTo>
                  <a:pt x="727099" y="333883"/>
                  <a:pt x="355987" y="205914"/>
                  <a:pt x="195444" y="139603"/>
                </a:cubicBezTo>
                <a:cubicBezTo>
                  <a:pt x="34900" y="73292"/>
                  <a:pt x="17450" y="36646"/>
                  <a:pt x="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4" name="任意多边形 13"/>
          <p:cNvSpPr/>
          <p:nvPr/>
        </p:nvSpPr>
        <p:spPr>
          <a:xfrm>
            <a:off x="4690663" y="3928269"/>
            <a:ext cx="2338351" cy="544452"/>
          </a:xfrm>
          <a:custGeom>
            <a:avLst/>
            <a:gdLst>
              <a:gd name="connsiteX0" fmla="*/ 2338351 w 2338351"/>
              <a:gd name="connsiteY0" fmla="*/ 544452 h 544452"/>
              <a:gd name="connsiteX1" fmla="*/ 1437911 w 2338351"/>
              <a:gd name="connsiteY1" fmla="*/ 432770 h 544452"/>
              <a:gd name="connsiteX2" fmla="*/ 362968 w 2338351"/>
              <a:gd name="connsiteY2" fmla="*/ 160544 h 544452"/>
              <a:gd name="connsiteX3" fmla="*/ 0 w 2338351"/>
              <a:gd name="connsiteY3" fmla="*/ 0 h 544452"/>
            </a:gdLst>
            <a:ahLst/>
            <a:cxnLst>
              <a:cxn ang="0">
                <a:pos x="connsiteX0" y="connsiteY0"/>
              </a:cxn>
              <a:cxn ang="0">
                <a:pos x="connsiteX1" y="connsiteY1"/>
              </a:cxn>
              <a:cxn ang="0">
                <a:pos x="connsiteX2" y="connsiteY2"/>
              </a:cxn>
              <a:cxn ang="0">
                <a:pos x="connsiteX3" y="connsiteY3"/>
              </a:cxn>
            </a:cxnLst>
            <a:rect l="l" t="t" r="r" b="b"/>
            <a:pathLst>
              <a:path w="2338351" h="544452">
                <a:moveTo>
                  <a:pt x="2338351" y="544452"/>
                </a:moveTo>
                <a:cubicBezTo>
                  <a:pt x="2052746" y="520603"/>
                  <a:pt x="1767141" y="496755"/>
                  <a:pt x="1437911" y="432770"/>
                </a:cubicBezTo>
                <a:cubicBezTo>
                  <a:pt x="1108681" y="368785"/>
                  <a:pt x="602620" y="232672"/>
                  <a:pt x="362968" y="160544"/>
                </a:cubicBezTo>
                <a:cubicBezTo>
                  <a:pt x="123316" y="88416"/>
                  <a:pt x="61658" y="44208"/>
                  <a:pt x="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5" name="任意多边形 14"/>
          <p:cNvSpPr/>
          <p:nvPr/>
        </p:nvSpPr>
        <p:spPr>
          <a:xfrm>
            <a:off x="4872147" y="3942230"/>
            <a:ext cx="2896763" cy="474650"/>
          </a:xfrm>
          <a:custGeom>
            <a:avLst/>
            <a:gdLst>
              <a:gd name="connsiteX0" fmla="*/ 2896763 w 2896763"/>
              <a:gd name="connsiteY0" fmla="*/ 474650 h 474650"/>
              <a:gd name="connsiteX1" fmla="*/ 1800879 w 2896763"/>
              <a:gd name="connsiteY1" fmla="*/ 411829 h 474650"/>
              <a:gd name="connsiteX2" fmla="*/ 767816 w 2896763"/>
              <a:gd name="connsiteY2" fmla="*/ 237325 h 474650"/>
              <a:gd name="connsiteX3" fmla="*/ 0 w 2896763"/>
              <a:gd name="connsiteY3" fmla="*/ 0 h 474650"/>
            </a:gdLst>
            <a:ahLst/>
            <a:cxnLst>
              <a:cxn ang="0">
                <a:pos x="connsiteX0" y="connsiteY0"/>
              </a:cxn>
              <a:cxn ang="0">
                <a:pos x="connsiteX1" y="connsiteY1"/>
              </a:cxn>
              <a:cxn ang="0">
                <a:pos x="connsiteX2" y="connsiteY2"/>
              </a:cxn>
              <a:cxn ang="0">
                <a:pos x="connsiteX3" y="connsiteY3"/>
              </a:cxn>
            </a:cxnLst>
            <a:rect l="l" t="t" r="r" b="b"/>
            <a:pathLst>
              <a:path w="2896763" h="474650">
                <a:moveTo>
                  <a:pt x="2896763" y="474650"/>
                </a:moveTo>
                <a:cubicBezTo>
                  <a:pt x="2526233" y="463016"/>
                  <a:pt x="2155704" y="451383"/>
                  <a:pt x="1800879" y="411829"/>
                </a:cubicBezTo>
                <a:cubicBezTo>
                  <a:pt x="1446054" y="372275"/>
                  <a:pt x="1067962" y="305963"/>
                  <a:pt x="767816" y="237325"/>
                </a:cubicBezTo>
                <a:cubicBezTo>
                  <a:pt x="467670" y="168687"/>
                  <a:pt x="233835" y="84343"/>
                  <a:pt x="0" y="0"/>
                </a:cubicBezTo>
              </a:path>
            </a:pathLst>
          </a:custGeom>
          <a:noFill/>
          <a:ln w="28575" cap="flat" cmpd="sng" algn="ctr">
            <a:solidFill>
              <a:srgbClr val="00B0F0"/>
            </a:solidFill>
            <a:prstDash val="sysDot"/>
          </a:ln>
          <a:effectLst/>
        </p:spPr>
        <p:txBody>
          <a:bodyPr rtlCol="0" anchor="ctr"/>
          <a:lstStyle/>
          <a:p>
            <a:pPr algn="ctr"/>
            <a:endParaRPr lang="zh-CN" altLang="en-US"/>
          </a:p>
        </p:txBody>
      </p:sp>
      <p:sp>
        <p:nvSpPr>
          <p:cNvPr id="16" name="上下箭头 15"/>
          <p:cNvSpPr/>
          <p:nvPr/>
        </p:nvSpPr>
        <p:spPr>
          <a:xfrm>
            <a:off x="3513801" y="2922525"/>
            <a:ext cx="244247" cy="305740"/>
          </a:xfrm>
          <a:prstGeom prst="upDownArrow">
            <a:avLst>
              <a:gd name="adj1" fmla="val 37490"/>
              <a:gd name="adj2" fmla="val 32593"/>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18000" tIns="0" rIns="0" bIns="0" rtlCol="0" anchor="ctr"/>
          <a:lstStyle/>
          <a:p>
            <a:pPr algn="ct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7" name="上下箭头 16"/>
          <p:cNvSpPr/>
          <p:nvPr/>
        </p:nvSpPr>
        <p:spPr>
          <a:xfrm>
            <a:off x="4263775" y="2922525"/>
            <a:ext cx="244247" cy="305740"/>
          </a:xfrm>
          <a:prstGeom prst="upDownArrow">
            <a:avLst>
              <a:gd name="adj1" fmla="val 37490"/>
              <a:gd name="adj2" fmla="val 32593"/>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18000" tIns="0" rIns="0" bIns="0" rtlCol="0" anchor="ctr"/>
          <a:lstStyle/>
          <a:p>
            <a:pPr algn="ct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8" name="上下箭头 17"/>
          <p:cNvSpPr/>
          <p:nvPr/>
        </p:nvSpPr>
        <p:spPr>
          <a:xfrm>
            <a:off x="5076056" y="2922525"/>
            <a:ext cx="244247" cy="305740"/>
          </a:xfrm>
          <a:prstGeom prst="upDownArrow">
            <a:avLst>
              <a:gd name="adj1" fmla="val 37490"/>
              <a:gd name="adj2" fmla="val 32593"/>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18000" tIns="0" rIns="0" bIns="0" rtlCol="0" anchor="ctr"/>
          <a:lstStyle/>
          <a:p>
            <a:pPr algn="ctr"/>
            <a:endParaRPr lang="en-US" altLang="zh-CN" sz="800"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3109195" y="3276313"/>
            <a:ext cx="2553407" cy="648072"/>
          </a:xfrm>
          <a:prstGeom prst="rect">
            <a:avLst/>
          </a:prstGeom>
          <a:solidFill>
            <a:srgbClr val="6EADA7"/>
          </a:solidFill>
          <a:ln w="12700" cap="flat" cmpd="sng" algn="ctr">
            <a:noFill/>
            <a:prstDash val="dash"/>
          </a:ln>
          <a:effectLst>
            <a:outerShdw blurRad="50800" dist="38100" dir="2700000" algn="tl" rotWithShape="0">
              <a:prstClr val="black">
                <a:alpha val="40000"/>
              </a:prstClr>
            </a:outerShdw>
          </a:effectLst>
        </p:spPr>
        <p:txBody>
          <a:bodyPr lIns="0" tIns="0" rIns="0" bIns="0" rtlCol="0" anchor="ctr"/>
          <a:lstStyle/>
          <a:p>
            <a:pPr algn="ctr"/>
            <a:r>
              <a:rPr lang="zh-CN" altLang="en-US" sz="1400" b="1" dirty="0" smtClean="0">
                <a:latin typeface="微软雅黑" panose="020B0503020204020204" pitchFamily="34" charset="-122"/>
                <a:ea typeface="微软雅黑" panose="020B0503020204020204" pitchFamily="34" charset="-122"/>
              </a:rPr>
              <a:t>智慧校园服务平台</a:t>
            </a:r>
            <a:endParaRPr lang="zh-CN" altLang="en-US" sz="1400" b="1" dirty="0">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612" y="4493694"/>
            <a:ext cx="293126" cy="284777"/>
          </a:xfrm>
          <a:prstGeom prst="rect">
            <a:avLst/>
          </a:prstGeom>
        </p:spPr>
      </p:pic>
      <p:pic>
        <p:nvPicPr>
          <p:cNvPr id="21" name="图片 2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6572" y="4497871"/>
            <a:ext cx="422851" cy="276422"/>
          </a:xfrm>
          <a:prstGeom prst="rect">
            <a:avLst/>
          </a:prstGeom>
        </p:spPr>
      </p:pic>
      <p:pic>
        <p:nvPicPr>
          <p:cNvPr id="22" name="图片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60927" y="4549934"/>
            <a:ext cx="691392" cy="172296"/>
          </a:xfrm>
          <a:prstGeom prst="rect">
            <a:avLst/>
          </a:prstGeom>
        </p:spPr>
      </p:pic>
      <p:pic>
        <p:nvPicPr>
          <p:cNvPr id="23" name="图片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51508" y="4428441"/>
            <a:ext cx="211321" cy="415283"/>
          </a:xfrm>
          <a:prstGeom prst="rect">
            <a:avLst/>
          </a:prstGeom>
        </p:spPr>
      </p:pic>
      <p:pic>
        <p:nvPicPr>
          <p:cNvPr id="24" name="图片 2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62018" y="4485407"/>
            <a:ext cx="301350" cy="301350"/>
          </a:xfrm>
          <a:prstGeom prst="rect">
            <a:avLst/>
          </a:prstGeom>
        </p:spPr>
      </p:pic>
      <p:pic>
        <p:nvPicPr>
          <p:cNvPr id="25" name="图片 2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862557" y="4508844"/>
            <a:ext cx="367846" cy="254477"/>
          </a:xfrm>
          <a:prstGeom prst="rect">
            <a:avLst/>
          </a:prstGeom>
        </p:spPr>
      </p:pic>
      <p:pic>
        <p:nvPicPr>
          <p:cNvPr id="26" name="图片 25"/>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29592" y="4490037"/>
            <a:ext cx="148378" cy="292090"/>
          </a:xfrm>
          <a:prstGeom prst="rect">
            <a:avLst/>
          </a:prstGeom>
        </p:spPr>
      </p:pic>
      <p:pic>
        <p:nvPicPr>
          <p:cNvPr id="27" name="图片 2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177159" y="4456424"/>
            <a:ext cx="338978" cy="359317"/>
          </a:xfrm>
          <a:prstGeom prst="rect">
            <a:avLst/>
          </a:prstGeom>
        </p:spPr>
      </p:pic>
      <p:pic>
        <p:nvPicPr>
          <p:cNvPr id="28" name="图片 27"/>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915326" y="4462570"/>
            <a:ext cx="252547" cy="347025"/>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7062" y="4471981"/>
            <a:ext cx="533330" cy="328203"/>
          </a:xfrm>
          <a:prstGeom prst="rect">
            <a:avLst/>
          </a:prstGeom>
        </p:spPr>
      </p:pic>
      <p:grpSp>
        <p:nvGrpSpPr>
          <p:cNvPr id="30" name="组合 29"/>
          <p:cNvGrpSpPr/>
          <p:nvPr/>
        </p:nvGrpSpPr>
        <p:grpSpPr>
          <a:xfrm>
            <a:off x="3945707" y="1059582"/>
            <a:ext cx="1128040" cy="1640667"/>
            <a:chOff x="3942046" y="1019485"/>
            <a:chExt cx="1037914" cy="1464740"/>
          </a:xfrm>
        </p:grpSpPr>
        <p:sp>
          <p:nvSpPr>
            <p:cNvPr id="31" name="圆角矩形 30"/>
            <p:cNvSpPr/>
            <p:nvPr/>
          </p:nvSpPr>
          <p:spPr>
            <a:xfrm>
              <a:off x="4119046" y="1269662"/>
              <a:ext cx="860914" cy="1214563"/>
            </a:xfrm>
            <a:prstGeom prst="roundRect">
              <a:avLst>
                <a:gd name="adj" fmla="val 10286"/>
              </a:avLst>
            </a:prstGeom>
            <a:solidFill>
              <a:schemeClr val="accent5">
                <a:lumMod val="50000"/>
              </a:schemeClr>
            </a:solidFill>
            <a:ln w="12700" cap="flat" cmpd="sng" algn="ctr">
              <a:noFill/>
              <a:prstDash val="dash"/>
            </a:ln>
            <a:effectLst>
              <a:outerShdw blurRad="50800" dist="38100" dir="2700000" algn="tl" rotWithShape="0">
                <a:prstClr val="black">
                  <a:alpha val="40000"/>
                </a:prstClr>
              </a:outerShdw>
            </a:effectLst>
          </p:spPr>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zh-CN" altLang="en-US" sz="1400" b="1" kern="0" dirty="0">
                  <a:solidFill>
                    <a:schemeClr val="bg1"/>
                  </a:solidFill>
                  <a:latin typeface="微软雅黑" pitchFamily="34" charset="-122"/>
                  <a:ea typeface="微软雅黑" pitchFamily="34" charset="-122"/>
                </a:rPr>
                <a:t>创新</a:t>
              </a:r>
              <a:r>
                <a:rPr lang="zh-CN" altLang="en-US" sz="1400" b="1" kern="0" dirty="0" smtClean="0">
                  <a:solidFill>
                    <a:schemeClr val="bg1"/>
                  </a:solidFill>
                  <a:latin typeface="微软雅黑" pitchFamily="34" charset="-122"/>
                  <a:ea typeface="微软雅黑" pitchFamily="34" charset="-122"/>
                </a:rPr>
                <a:t>应用</a:t>
              </a:r>
              <a:endParaRPr lang="zh-CN" altLang="en-US" sz="1400" b="1" kern="0" dirty="0">
                <a:solidFill>
                  <a:schemeClr val="bg1"/>
                </a:solidFill>
                <a:latin typeface="微软雅黑" pitchFamily="34" charset="-122"/>
                <a:ea typeface="微软雅黑" pitchFamily="34" charset="-122"/>
              </a:endParaRPr>
            </a:p>
          </p:txBody>
        </p:sp>
        <p:sp>
          <p:nvSpPr>
            <p:cNvPr id="32" name="圆角矩形 31"/>
            <p:cNvSpPr/>
            <p:nvPr/>
          </p:nvSpPr>
          <p:spPr>
            <a:xfrm>
              <a:off x="4030546" y="1144573"/>
              <a:ext cx="860914" cy="1214563"/>
            </a:xfrm>
            <a:prstGeom prst="roundRect">
              <a:avLst>
                <a:gd name="adj" fmla="val 10286"/>
              </a:avLst>
            </a:prstGeom>
            <a:solidFill>
              <a:schemeClr val="accent5">
                <a:lumMod val="75000"/>
              </a:schemeClr>
            </a:solidFill>
            <a:ln w="12700" cap="flat" cmpd="sng" algn="ctr">
              <a:noFill/>
              <a:prstDash val="dash"/>
            </a:ln>
            <a:effectLst>
              <a:outerShdw blurRad="50800" dist="38100" dir="2700000" algn="tl" rotWithShape="0">
                <a:prstClr val="black">
                  <a:alpha val="40000"/>
                </a:prstClr>
              </a:outerShdw>
            </a:effectLst>
          </p:spPr>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zh-CN" altLang="en-US" sz="1400" b="1" kern="0" dirty="0">
                  <a:solidFill>
                    <a:schemeClr val="bg1"/>
                  </a:solidFill>
                  <a:latin typeface="微软雅黑" pitchFamily="34" charset="-122"/>
                  <a:ea typeface="微软雅黑" pitchFamily="34" charset="-122"/>
                </a:rPr>
                <a:t>创新</a:t>
              </a:r>
              <a:r>
                <a:rPr lang="zh-CN" altLang="en-US" sz="1400" b="1" kern="0" dirty="0" smtClean="0">
                  <a:solidFill>
                    <a:schemeClr val="bg1"/>
                  </a:solidFill>
                  <a:latin typeface="微软雅黑" pitchFamily="34" charset="-122"/>
                  <a:ea typeface="微软雅黑" pitchFamily="34" charset="-122"/>
                </a:rPr>
                <a:t>应用</a:t>
              </a:r>
              <a:endParaRPr lang="zh-CN" altLang="en-US" sz="1400" b="1" kern="0" dirty="0">
                <a:solidFill>
                  <a:schemeClr val="bg1"/>
                </a:solidFill>
                <a:latin typeface="微软雅黑" pitchFamily="34" charset="-122"/>
                <a:ea typeface="微软雅黑" pitchFamily="34" charset="-122"/>
              </a:endParaRPr>
            </a:p>
          </p:txBody>
        </p:sp>
        <p:sp>
          <p:nvSpPr>
            <p:cNvPr id="33" name="圆角矩形 32"/>
            <p:cNvSpPr/>
            <p:nvPr/>
          </p:nvSpPr>
          <p:spPr>
            <a:xfrm>
              <a:off x="3942046" y="1019485"/>
              <a:ext cx="860914" cy="1214563"/>
            </a:xfrm>
            <a:prstGeom prst="roundRect">
              <a:avLst>
                <a:gd name="adj" fmla="val 10286"/>
              </a:avLst>
            </a:prstGeom>
            <a:solidFill>
              <a:schemeClr val="accent5">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r>
                <a:rPr lang="zh-CN" altLang="en-US" b="1" kern="0" dirty="0">
                  <a:solidFill>
                    <a:schemeClr val="tx1">
                      <a:lumMod val="85000"/>
                      <a:lumOff val="15000"/>
                    </a:schemeClr>
                  </a:solidFill>
                  <a:latin typeface="微软雅黑" pitchFamily="34" charset="-122"/>
                  <a:ea typeface="微软雅黑" pitchFamily="34" charset="-122"/>
                </a:rPr>
                <a:t>创新</a:t>
              </a:r>
              <a:r>
                <a:rPr lang="zh-CN" altLang="en-US" b="1" kern="0" dirty="0" smtClean="0">
                  <a:solidFill>
                    <a:schemeClr val="tx1">
                      <a:lumMod val="85000"/>
                      <a:lumOff val="15000"/>
                    </a:schemeClr>
                  </a:solidFill>
                  <a:latin typeface="微软雅黑" pitchFamily="34" charset="-122"/>
                  <a:ea typeface="微软雅黑" pitchFamily="34" charset="-122"/>
                </a:rPr>
                <a:t>应用</a:t>
              </a:r>
              <a:endParaRPr lang="zh-CN" altLang="en-US" b="1" kern="0" dirty="0">
                <a:solidFill>
                  <a:schemeClr val="tx1">
                    <a:lumMod val="85000"/>
                    <a:lumOff val="15000"/>
                  </a:schemeClr>
                </a:solidFill>
                <a:latin typeface="微软雅黑" pitchFamily="34" charset="-122"/>
                <a:ea typeface="微软雅黑" pitchFamily="34" charset="-122"/>
              </a:endParaRPr>
            </a:p>
          </p:txBody>
        </p:sp>
      </p:grpSp>
      <p:sp>
        <p:nvSpPr>
          <p:cNvPr id="34" name="矩形 33"/>
          <p:cNvSpPr/>
          <p:nvPr/>
        </p:nvSpPr>
        <p:spPr>
          <a:xfrm>
            <a:off x="352733"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智慧生活应用</a:t>
            </a:r>
          </a:p>
        </p:txBody>
      </p:sp>
      <p:sp>
        <p:nvSpPr>
          <p:cNvPr id="35" name="矩形 34"/>
          <p:cNvSpPr/>
          <p:nvPr/>
        </p:nvSpPr>
        <p:spPr>
          <a:xfrm>
            <a:off x="3346878"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校园</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配套</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应用</a:t>
            </a:r>
          </a:p>
        </p:txBody>
      </p:sp>
      <p:sp>
        <p:nvSpPr>
          <p:cNvPr id="36" name="矩形 35"/>
          <p:cNvSpPr/>
          <p:nvPr/>
        </p:nvSpPr>
        <p:spPr>
          <a:xfrm>
            <a:off x="951562"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公共服务应用</a:t>
            </a:r>
          </a:p>
        </p:txBody>
      </p:sp>
      <p:sp>
        <p:nvSpPr>
          <p:cNvPr id="37" name="矩形 36"/>
          <p:cNvSpPr/>
          <p:nvPr/>
        </p:nvSpPr>
        <p:spPr>
          <a:xfrm>
            <a:off x="2149220"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智慧管理应用</a:t>
            </a:r>
          </a:p>
        </p:txBody>
      </p:sp>
      <p:sp>
        <p:nvSpPr>
          <p:cNvPr id="38" name="矩形 37"/>
          <p:cNvSpPr/>
          <p:nvPr/>
        </p:nvSpPr>
        <p:spPr>
          <a:xfrm>
            <a:off x="1550391"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智能建筑应用</a:t>
            </a:r>
          </a:p>
        </p:txBody>
      </p:sp>
      <p:sp>
        <p:nvSpPr>
          <p:cNvPr id="39" name="矩形 38"/>
          <p:cNvSpPr/>
          <p:nvPr/>
        </p:nvSpPr>
        <p:spPr>
          <a:xfrm>
            <a:off x="2748049" y="1059582"/>
            <a:ext cx="438489" cy="1637893"/>
          </a:xfrm>
          <a:prstGeom prst="rect">
            <a:avLst/>
          </a:prstGeom>
          <a:solidFill>
            <a:schemeClr val="accent2">
              <a:lumMod val="60000"/>
              <a:lumOff val="40000"/>
            </a:schemeClr>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访客</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管理应用</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endParaRPr>
          </a:p>
        </p:txBody>
      </p:sp>
      <p:sp>
        <p:nvSpPr>
          <p:cNvPr id="40" name="矩形 39"/>
          <p:cNvSpPr/>
          <p:nvPr/>
        </p:nvSpPr>
        <p:spPr>
          <a:xfrm>
            <a:off x="6473259"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智慧教室环境</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endParaRPr>
          </a:p>
        </p:txBody>
      </p:sp>
      <p:sp>
        <p:nvSpPr>
          <p:cNvPr id="41" name="矩形 40"/>
          <p:cNvSpPr/>
          <p:nvPr/>
        </p:nvSpPr>
        <p:spPr>
          <a:xfrm>
            <a:off x="7092845"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智慧宿舍环境</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endParaRPr>
          </a:p>
        </p:txBody>
      </p:sp>
      <p:sp>
        <p:nvSpPr>
          <p:cNvPr id="42" name="矩形 41"/>
          <p:cNvSpPr/>
          <p:nvPr/>
        </p:nvSpPr>
        <p:spPr>
          <a:xfrm>
            <a:off x="5853673"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协同</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科研</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环境</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endParaRPr>
          </a:p>
        </p:txBody>
      </p:sp>
      <p:sp>
        <p:nvSpPr>
          <p:cNvPr id="43" name="矩形 42"/>
          <p:cNvSpPr/>
          <p:nvPr/>
        </p:nvSpPr>
        <p:spPr>
          <a:xfrm>
            <a:off x="7712431"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应急智慧系统</a:t>
            </a:r>
          </a:p>
        </p:txBody>
      </p:sp>
      <p:sp>
        <p:nvSpPr>
          <p:cNvPr id="44" name="矩形 43"/>
          <p:cNvSpPr/>
          <p:nvPr/>
        </p:nvSpPr>
        <p:spPr>
          <a:xfrm>
            <a:off x="5234087"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rPr>
              <a:t>远程办公环境</a:t>
            </a:r>
          </a:p>
        </p:txBody>
      </p:sp>
      <p:sp>
        <p:nvSpPr>
          <p:cNvPr id="45" name="矩形 44"/>
          <p:cNvSpPr/>
          <p:nvPr/>
        </p:nvSpPr>
        <p:spPr>
          <a:xfrm>
            <a:off x="8332022" y="1059582"/>
            <a:ext cx="459246" cy="1637893"/>
          </a:xfrm>
          <a:prstGeom prst="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eaVert" lIns="0" tIns="0" rIns="0" bIns="0" rtlCol="0" anchor="ctr"/>
          <a:lstStyle/>
          <a:p>
            <a:pPr algn="ctr">
              <a:defRPr sz="1100">
                <a:solidFill>
                  <a:srgbClr val="595959"/>
                </a:solidFill>
                <a:latin typeface="Microsoft YaHei"/>
                <a:ea typeface="Microsoft YaHei"/>
                <a:cs typeface="Microsoft YaHei"/>
                <a:sym typeface="Microsoft YaHei"/>
              </a:defRPr>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cs typeface="Microsoft YaHei"/>
              </a:rPr>
              <a:t>智慧运营平台</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Microsoft YaHei"/>
            </a:endParaRPr>
          </a:p>
        </p:txBody>
      </p:sp>
      <p:sp>
        <p:nvSpPr>
          <p:cNvPr id="46" name="TextBox 3"/>
          <p:cNvSpPr txBox="1"/>
          <p:nvPr/>
        </p:nvSpPr>
        <p:spPr>
          <a:xfrm>
            <a:off x="251520" y="2912045"/>
            <a:ext cx="902811"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数据总线</a:t>
            </a:r>
            <a:endParaRPr lang="zh-CN" altLang="en-US" sz="1400" dirty="0">
              <a:latin typeface="微软雅黑" panose="020B0503020204020204" pitchFamily="34" charset="-122"/>
              <a:ea typeface="微软雅黑" panose="020B0503020204020204" pitchFamily="34" charset="-122"/>
            </a:endParaRPr>
          </a:p>
        </p:txBody>
      </p:sp>
      <p:sp>
        <p:nvSpPr>
          <p:cNvPr id="47" name="TextBox 47"/>
          <p:cNvSpPr txBox="1"/>
          <p:nvPr/>
        </p:nvSpPr>
        <p:spPr>
          <a:xfrm>
            <a:off x="3849692" y="3848149"/>
            <a:ext cx="1082348"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信息流汇聚</a:t>
            </a:r>
            <a:endParaRPr lang="zh-CN" altLang="en-US" sz="1400" dirty="0">
              <a:latin typeface="微软雅黑" panose="020B0503020204020204" pitchFamily="34" charset="-122"/>
              <a:ea typeface="微软雅黑" panose="020B0503020204020204" pitchFamily="34" charset="-122"/>
            </a:endParaRPr>
          </a:p>
        </p:txBody>
      </p:sp>
      <p:sp>
        <p:nvSpPr>
          <p:cNvPr id="48" name="标题 3">
            <a:extLst>
              <a:ext uri="{FF2B5EF4-FFF2-40B4-BE49-F238E27FC236}">
                <a16:creationId xmlns:a16="http://schemas.microsoft.com/office/drawing/2014/main" xmlns="" id="{0BB02471-32EF-41A6-96BC-2443A6C2D5C1}"/>
              </a:ext>
            </a:extLst>
          </p:cNvPr>
          <p:cNvSpPr txBox="1">
            <a:spLocks/>
          </p:cNvSpPr>
          <p:nvPr/>
        </p:nvSpPr>
        <p:spPr bwMode="auto">
          <a:xfrm>
            <a:off x="323528" y="236678"/>
            <a:ext cx="8100402" cy="462864"/>
          </a:xfrm>
          <a:prstGeom prst="rect">
            <a:avLst/>
          </a:prstGeom>
          <a:noFill/>
          <a:ln w="9525">
            <a:noFill/>
            <a:miter lim="800000"/>
          </a:ln>
        </p:spPr>
        <p:txBody>
          <a:bodyPr vert="horz" wrap="square" lIns="91440" tIns="45720" rIns="91440" bIns="45720" numCol="1" anchor="ctr" anchorCtr="0" compatLnSpc="1"/>
          <a:lstStyle>
            <a:lvl1pPr algn="ctr" eaLnBrk="1" hangingPunct="1">
              <a:defRPr sz="25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smtClean="0">
                <a:solidFill>
                  <a:srgbClr val="E60012"/>
                </a:solidFill>
              </a:rPr>
              <a:t>服务智慧园区 </a:t>
            </a:r>
            <a:r>
              <a:rPr lang="en-US" altLang="zh-CN" dirty="0" smtClean="0"/>
              <a:t>– </a:t>
            </a:r>
            <a:r>
              <a:rPr lang="zh-CN" altLang="en-US" dirty="0" smtClean="0"/>
              <a:t>智能化应用与体验创新中心</a:t>
            </a:r>
            <a:endParaRPr lang="zh-CN" altLang="en-US" dirty="0"/>
          </a:p>
        </p:txBody>
      </p:sp>
    </p:spTree>
    <p:extLst>
      <p:ext uri="{BB962C8B-B14F-4D97-AF65-F5344CB8AC3E}">
        <p14:creationId xmlns:p14="http://schemas.microsoft.com/office/powerpoint/2010/main" val="4277892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7119" y="1851669"/>
            <a:ext cx="6709257" cy="2520280"/>
          </a:xfrm>
          <a:prstGeom prst="rect">
            <a:avLst/>
          </a:prstGeom>
          <a:solidFill>
            <a:schemeClr val="bg2">
              <a:lumMod val="20000"/>
              <a:lumOff val="80000"/>
            </a:schemeClr>
          </a:solidFill>
          <a:ln w="635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14742" tIns="57364" rIns="114742" bIns="57364" anchor="t" anchorCtr="0"/>
          <a:lstStyle>
            <a:defPPr>
              <a:defRPr lang="zh-CN"/>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defTabSz="1020027">
              <a:defRPr/>
            </a:pP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1313137" y="3649356"/>
            <a:ext cx="727950" cy="316305"/>
          </a:xfrm>
          <a:prstGeom prst="rect">
            <a:avLst/>
          </a:prstGeom>
        </p:spPr>
        <p:txBody>
          <a:bodyPr wrap="square" lIns="115124" tIns="57563" rIns="115124" bIns="5756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20027">
              <a:defRPr/>
            </a:pPr>
            <a:r>
              <a:rPr lang="zh-CN" altLang="en-US" sz="1300" b="1" dirty="0" smtClean="0">
                <a:latin typeface="微软雅黑" panose="020B0503020204020204" pitchFamily="34" charset="-122"/>
                <a:ea typeface="微软雅黑" panose="020B0503020204020204" pitchFamily="34" charset="-122"/>
              </a:rPr>
              <a:t>设备层</a:t>
            </a:r>
            <a:endParaRPr lang="en-US" altLang="zh-CN" sz="1300" b="1" dirty="0" smtClean="0">
              <a:latin typeface="微软雅黑" panose="020B0503020204020204" pitchFamily="34" charset="-122"/>
              <a:ea typeface="微软雅黑" panose="020B0503020204020204" pitchFamily="34" charset="-122"/>
            </a:endParaRPr>
          </a:p>
        </p:txBody>
      </p:sp>
      <p:sp>
        <p:nvSpPr>
          <p:cNvPr id="6" name="矩形 5"/>
          <p:cNvSpPr/>
          <p:nvPr/>
        </p:nvSpPr>
        <p:spPr>
          <a:xfrm>
            <a:off x="1247119" y="1304991"/>
            <a:ext cx="6709257" cy="472157"/>
          </a:xfrm>
          <a:prstGeom prst="rect">
            <a:avLst/>
          </a:prstGeom>
          <a:solidFill>
            <a:schemeClr val="bg2">
              <a:lumMod val="20000"/>
              <a:lumOff val="80000"/>
            </a:schemeClr>
          </a:solidFill>
          <a:ln w="635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14742" tIns="57364" rIns="114742" bIns="57364" anchor="t" anchorCtr="0"/>
          <a:lstStyle/>
          <a:p>
            <a:pPr algn="ctr" defTabSz="1020027"/>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262466" y="2271413"/>
            <a:ext cx="732633" cy="516360"/>
          </a:xfrm>
          <a:prstGeom prst="rect">
            <a:avLst/>
          </a:prstGeom>
        </p:spPr>
        <p:txBody>
          <a:bodyPr wrap="none" lIns="115124" tIns="57563" rIns="115124" bIns="5756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20027">
              <a:defRPr/>
            </a:pPr>
            <a:r>
              <a:rPr lang="en-US" altLang="zh-CN" sz="1300" b="1" dirty="0" err="1" smtClean="0">
                <a:latin typeface="微软雅黑" panose="020B0503020204020204" pitchFamily="34" charset="-122"/>
                <a:ea typeface="微软雅黑" panose="020B0503020204020204" pitchFamily="34" charset="-122"/>
              </a:rPr>
              <a:t>PaaS</a:t>
            </a:r>
            <a:endParaRPr lang="en-US" altLang="zh-CN" sz="1300" b="1" dirty="0" smtClean="0">
              <a:latin typeface="微软雅黑" panose="020B0503020204020204" pitchFamily="34" charset="-122"/>
              <a:ea typeface="微软雅黑" panose="020B0503020204020204" pitchFamily="34" charset="-122"/>
            </a:endParaRPr>
          </a:p>
          <a:p>
            <a:pPr algn="ctr" defTabSz="1020027">
              <a:defRPr/>
            </a:pPr>
            <a:r>
              <a:rPr lang="zh-CN" altLang="en-US" sz="1300" b="1" dirty="0" smtClean="0">
                <a:latin typeface="微软雅黑" panose="020B0503020204020204" pitchFamily="34" charset="-122"/>
                <a:ea typeface="微软雅黑" panose="020B0503020204020204" pitchFamily="34" charset="-122"/>
              </a:rPr>
              <a:t>方案层</a:t>
            </a:r>
            <a:endParaRPr lang="en-US" altLang="zh-CN" sz="1300" b="1" dirty="0" smtClean="0">
              <a:latin typeface="微软雅黑" panose="020B0503020204020204" pitchFamily="34" charset="-122"/>
              <a:ea typeface="微软雅黑" panose="020B0503020204020204" pitchFamily="34" charset="-122"/>
            </a:endParaRPr>
          </a:p>
        </p:txBody>
      </p:sp>
      <p:sp>
        <p:nvSpPr>
          <p:cNvPr id="8" name="矩形 7"/>
          <p:cNvSpPr/>
          <p:nvPr/>
        </p:nvSpPr>
        <p:spPr>
          <a:xfrm>
            <a:off x="2073734" y="2355724"/>
            <a:ext cx="5676491" cy="364833"/>
          </a:xfrm>
          <a:prstGeom prst="rect">
            <a:avLst/>
          </a:prstGeom>
          <a:solidFill>
            <a:schemeClr val="accent2"/>
          </a:solidFill>
          <a:ln w="12700" cap="flat" cmpd="sng" algn="ctr">
            <a:noFill/>
            <a:prstDash val="dash"/>
          </a:ln>
          <a:effectLst/>
        </p:spPr>
        <p:txBody>
          <a:bodyPr rtlCol="0" anchor="ctr"/>
          <a:lstStyle/>
          <a:p>
            <a:pPr algn="ctr" defTabSz="1151994"/>
            <a:r>
              <a:rPr lang="zh-CN" altLang="en-US" sz="1400" b="1" kern="0" dirty="0">
                <a:latin typeface="微软雅黑" panose="020B0503020204020204" pitchFamily="34" charset="-122"/>
                <a:ea typeface="微软雅黑" panose="020B0503020204020204" pitchFamily="34" charset="-122"/>
              </a:rPr>
              <a:t>校园</a:t>
            </a:r>
            <a:r>
              <a:rPr lang="zh-CN" altLang="en-US" sz="1400" b="1" kern="0" dirty="0" smtClean="0">
                <a:latin typeface="微软雅黑" panose="020B0503020204020204" pitchFamily="34" charset="-122"/>
                <a:ea typeface="微软雅黑" panose="020B0503020204020204" pitchFamily="34" charset="-122"/>
              </a:rPr>
              <a:t>大数据解决方案</a:t>
            </a:r>
            <a:endParaRPr lang="en-US" altLang="zh-CN" sz="1400" b="1" kern="0" dirty="0" smtClean="0">
              <a:latin typeface="微软雅黑" panose="020B0503020204020204" pitchFamily="34" charset="-122"/>
              <a:ea typeface="微软雅黑" panose="020B0503020204020204" pitchFamily="34" charset="-122"/>
            </a:endParaRPr>
          </a:p>
        </p:txBody>
      </p:sp>
      <p:sp>
        <p:nvSpPr>
          <p:cNvPr id="9" name="矩形 8"/>
          <p:cNvSpPr/>
          <p:nvPr/>
        </p:nvSpPr>
        <p:spPr>
          <a:xfrm>
            <a:off x="2073734" y="1913578"/>
            <a:ext cx="5673242" cy="370139"/>
          </a:xfrm>
          <a:prstGeom prst="rect">
            <a:avLst/>
          </a:prstGeom>
          <a:solidFill>
            <a:schemeClr val="accent2"/>
          </a:solidFill>
          <a:ln w="12700" cap="flat" cmpd="sng" algn="ctr">
            <a:noFill/>
            <a:prstDash val="dash"/>
          </a:ln>
          <a:effectLst/>
        </p:spPr>
        <p:txBody>
          <a:bodyPr rtlCol="0" anchor="ctr"/>
          <a:lstStyle/>
          <a:p>
            <a:pPr algn="ctr" defTabSz="1151994"/>
            <a:r>
              <a:rPr lang="en-US" altLang="zh-CN" sz="1400" b="1" kern="0" dirty="0" smtClean="0">
                <a:latin typeface="微软雅黑" panose="020B0503020204020204" pitchFamily="34" charset="-122"/>
                <a:ea typeface="微软雅黑" panose="020B0503020204020204" pitchFamily="34" charset="-122"/>
              </a:rPr>
              <a:t>H3CloudOS</a:t>
            </a:r>
            <a:r>
              <a:rPr lang="zh-CN" altLang="en-US" sz="1400" b="1" kern="0" dirty="0" smtClean="0">
                <a:latin typeface="微软雅黑" panose="020B0503020204020204" pitchFamily="34" charset="-122"/>
                <a:ea typeface="微软雅黑" panose="020B0503020204020204" pitchFamily="34" charset="-122"/>
              </a:rPr>
              <a:t>云平台解决方案</a:t>
            </a:r>
            <a:r>
              <a:rPr lang="en-US" altLang="zh-CN" sz="1400" b="1" kern="0" dirty="0" smtClean="0">
                <a:latin typeface="微软雅黑" panose="020B0503020204020204" pitchFamily="34" charset="-122"/>
                <a:ea typeface="微软雅黑" panose="020B0503020204020204" pitchFamily="34" charset="-122"/>
              </a:rPr>
              <a:t>/</a:t>
            </a:r>
            <a:r>
              <a:rPr lang="zh-CN" altLang="en-US" sz="1400" b="1" kern="0" dirty="0" smtClean="0">
                <a:latin typeface="微软雅黑" panose="020B0503020204020204" pitchFamily="34" charset="-122"/>
                <a:ea typeface="微软雅黑" panose="020B0503020204020204" pitchFamily="34" charset="-122"/>
              </a:rPr>
              <a:t>教育</a:t>
            </a:r>
            <a:r>
              <a:rPr lang="zh-CN" altLang="en-US" sz="1400" b="1" kern="0" dirty="0">
                <a:latin typeface="微软雅黑" panose="020B0503020204020204" pitchFamily="34" charset="-122"/>
                <a:ea typeface="微软雅黑" panose="020B0503020204020204" pitchFamily="34" charset="-122"/>
              </a:rPr>
              <a:t>版</a:t>
            </a:r>
            <a:r>
              <a:rPr lang="zh-CN" altLang="en-US" sz="1400" b="1" kern="0" dirty="0" smtClean="0">
                <a:latin typeface="微软雅黑" panose="020B0503020204020204" pitchFamily="34" charset="-122"/>
                <a:ea typeface="微软雅黑" panose="020B0503020204020204" pitchFamily="34" charset="-122"/>
              </a:rPr>
              <a:t>云平台</a:t>
            </a:r>
            <a:endParaRPr lang="zh-CN" altLang="en-US" sz="1400" b="1" kern="0" dirty="0">
              <a:latin typeface="微软雅黑" panose="020B0503020204020204" pitchFamily="34" charset="-122"/>
              <a:ea typeface="微软雅黑" panose="020B0503020204020204" pitchFamily="34" charset="-122"/>
            </a:endParaRPr>
          </a:p>
        </p:txBody>
      </p:sp>
      <p:sp>
        <p:nvSpPr>
          <p:cNvPr id="10" name="矩形 9"/>
          <p:cNvSpPr/>
          <p:nvPr/>
        </p:nvSpPr>
        <p:spPr>
          <a:xfrm>
            <a:off x="8028384" y="1304992"/>
            <a:ext cx="453655" cy="3066958"/>
          </a:xfrm>
          <a:prstGeom prst="rect">
            <a:avLst/>
          </a:prstGeom>
          <a:solidFill>
            <a:schemeClr val="accent2"/>
          </a:solidFill>
          <a:ln w="12700" cap="flat" cmpd="sng" algn="ctr">
            <a:noFill/>
            <a:prstDash val="dash"/>
          </a:ln>
          <a:effectLst/>
        </p:spPr>
        <p:txBody>
          <a:bodyPr rtlCol="0" anchor="ctr"/>
          <a:lstStyle/>
          <a:p>
            <a:pPr algn="ctr" defTabSz="1151994"/>
            <a:endParaRPr lang="zh-CN" altLang="en-US" sz="1200" b="1" kern="0">
              <a:latin typeface="微软雅黑" panose="020B0503020204020204" pitchFamily="34" charset="-122"/>
              <a:ea typeface="微软雅黑" panose="020B0503020204020204" pitchFamily="34" charset="-122"/>
            </a:endParaRPr>
          </a:p>
        </p:txBody>
      </p:sp>
      <p:sp>
        <p:nvSpPr>
          <p:cNvPr id="11" name="文本框 14"/>
          <p:cNvSpPr txBox="1"/>
          <p:nvPr/>
        </p:nvSpPr>
        <p:spPr>
          <a:xfrm>
            <a:off x="8094513" y="1701072"/>
            <a:ext cx="299972" cy="2308324"/>
          </a:xfrm>
          <a:prstGeom prst="rect">
            <a:avLst/>
          </a:prstGeom>
          <a:noFill/>
        </p:spPr>
        <p:txBody>
          <a:bodyPr wrap="square"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云运维解决方案</a:t>
            </a:r>
            <a:r>
              <a:rPr lang="en-US" altLang="zh-CN" sz="1600" b="1" dirty="0" smtClean="0">
                <a:solidFill>
                  <a:schemeClr val="bg1"/>
                </a:solidFill>
                <a:latin typeface="微软雅黑" panose="020B0503020204020204" pitchFamily="34" charset="-122"/>
                <a:ea typeface="微软雅黑" panose="020B0503020204020204" pitchFamily="34" charset="-122"/>
              </a:rPr>
              <a:t>OC</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698955" y="1304992"/>
            <a:ext cx="469043" cy="3066958"/>
          </a:xfrm>
          <a:prstGeom prst="rect">
            <a:avLst/>
          </a:prstGeom>
          <a:solidFill>
            <a:schemeClr val="accent2"/>
          </a:solidFill>
          <a:ln w="12700" cap="flat" cmpd="sng" algn="ctr">
            <a:noFill/>
            <a:prstDash val="dash"/>
          </a:ln>
          <a:effectLst/>
        </p:spPr>
        <p:txBody>
          <a:bodyPr rtlCol="0" anchor="ctr"/>
          <a:lstStyle/>
          <a:p>
            <a:pPr algn="ctr" defTabSz="1151994"/>
            <a:r>
              <a:rPr lang="zh-CN" altLang="en-US" sz="1600" b="1" kern="0" dirty="0">
                <a:solidFill>
                  <a:schemeClr val="bg1"/>
                </a:solidFill>
                <a:latin typeface="微软雅黑" panose="020B0503020204020204" pitchFamily="34" charset="-122"/>
                <a:ea typeface="微软雅黑" panose="020B0503020204020204" pitchFamily="34" charset="-122"/>
              </a:rPr>
              <a:t>云</a:t>
            </a:r>
            <a:endParaRPr lang="en-US" altLang="zh-CN" sz="1600" b="1" kern="0" dirty="0">
              <a:solidFill>
                <a:schemeClr val="bg1"/>
              </a:solidFill>
              <a:latin typeface="微软雅黑" panose="020B0503020204020204" pitchFamily="34" charset="-122"/>
              <a:ea typeface="微软雅黑" panose="020B0503020204020204" pitchFamily="34" charset="-122"/>
            </a:endParaRPr>
          </a:p>
          <a:p>
            <a:pPr algn="ctr" defTabSz="1151994"/>
            <a:r>
              <a:rPr lang="zh-CN" altLang="en-US" sz="1600" b="1" kern="0" dirty="0">
                <a:solidFill>
                  <a:schemeClr val="bg1"/>
                </a:solidFill>
                <a:latin typeface="微软雅黑" panose="020B0503020204020204" pitchFamily="34" charset="-122"/>
                <a:ea typeface="微软雅黑" panose="020B0503020204020204" pitchFamily="34" charset="-122"/>
              </a:rPr>
              <a:t>安</a:t>
            </a:r>
            <a:r>
              <a:rPr lang="en-US" altLang="zh-CN" sz="1600" b="1" kern="0" dirty="0">
                <a:solidFill>
                  <a:schemeClr val="bg1"/>
                </a:solidFill>
                <a:latin typeface="微软雅黑" panose="020B0503020204020204" pitchFamily="34" charset="-122"/>
                <a:ea typeface="微软雅黑" panose="020B0503020204020204" pitchFamily="34" charset="-122"/>
              </a:rPr>
              <a:t/>
            </a:r>
            <a:br>
              <a:rPr lang="en-US" altLang="zh-CN" sz="1600" b="1" kern="0" dirty="0">
                <a:solidFill>
                  <a:schemeClr val="bg1"/>
                </a:solidFill>
                <a:latin typeface="微软雅黑" panose="020B0503020204020204" pitchFamily="34" charset="-122"/>
                <a:ea typeface="微软雅黑" panose="020B0503020204020204" pitchFamily="34" charset="-122"/>
              </a:rPr>
            </a:br>
            <a:r>
              <a:rPr lang="zh-CN" altLang="en-US" sz="1600" b="1" kern="0" dirty="0">
                <a:solidFill>
                  <a:schemeClr val="bg1"/>
                </a:solidFill>
                <a:latin typeface="微软雅黑" panose="020B0503020204020204" pitchFamily="34" charset="-122"/>
                <a:ea typeface="微软雅黑" panose="020B0503020204020204" pitchFamily="34" charset="-122"/>
              </a:rPr>
              <a:t>全</a:t>
            </a:r>
            <a:r>
              <a:rPr lang="en-US" altLang="zh-CN" sz="1600" b="1" kern="0" dirty="0">
                <a:solidFill>
                  <a:schemeClr val="bg1"/>
                </a:solidFill>
                <a:latin typeface="微软雅黑" panose="020B0503020204020204" pitchFamily="34" charset="-122"/>
                <a:ea typeface="微软雅黑" panose="020B0503020204020204" pitchFamily="34" charset="-122"/>
              </a:rPr>
              <a:t/>
            </a:r>
            <a:br>
              <a:rPr lang="en-US" altLang="zh-CN" sz="1600" b="1" kern="0" dirty="0">
                <a:solidFill>
                  <a:schemeClr val="bg1"/>
                </a:solidFill>
                <a:latin typeface="微软雅黑" panose="020B0503020204020204" pitchFamily="34" charset="-122"/>
                <a:ea typeface="微软雅黑" panose="020B0503020204020204" pitchFamily="34" charset="-122"/>
              </a:rPr>
            </a:br>
            <a:r>
              <a:rPr lang="zh-CN" altLang="en-US" sz="1600" b="1" kern="0" dirty="0" smtClean="0">
                <a:solidFill>
                  <a:schemeClr val="bg1"/>
                </a:solidFill>
                <a:latin typeface="微软雅黑" panose="020B0503020204020204" pitchFamily="34" charset="-122"/>
                <a:ea typeface="微软雅黑" panose="020B0503020204020204" pitchFamily="34" charset="-122"/>
              </a:rPr>
              <a:t>解</a:t>
            </a:r>
            <a:endParaRPr lang="en-US" altLang="zh-CN" sz="1600" b="1" kern="0" dirty="0" smtClean="0">
              <a:solidFill>
                <a:schemeClr val="bg1"/>
              </a:solidFill>
              <a:latin typeface="微软雅黑" panose="020B0503020204020204" pitchFamily="34" charset="-122"/>
              <a:ea typeface="微软雅黑" panose="020B0503020204020204" pitchFamily="34" charset="-122"/>
            </a:endParaRPr>
          </a:p>
          <a:p>
            <a:pPr algn="ctr" defTabSz="1151994"/>
            <a:r>
              <a:rPr lang="zh-CN" altLang="en-US" sz="1600" b="1" kern="0" dirty="0" smtClean="0">
                <a:solidFill>
                  <a:schemeClr val="bg1"/>
                </a:solidFill>
                <a:latin typeface="微软雅黑" panose="020B0503020204020204" pitchFamily="34" charset="-122"/>
                <a:ea typeface="微软雅黑" panose="020B0503020204020204" pitchFamily="34" charset="-122"/>
              </a:rPr>
              <a:t>决</a:t>
            </a:r>
            <a:endParaRPr lang="en-US" altLang="zh-CN" sz="1600" b="1" kern="0" dirty="0" smtClean="0">
              <a:solidFill>
                <a:schemeClr val="bg1"/>
              </a:solidFill>
              <a:latin typeface="微软雅黑" panose="020B0503020204020204" pitchFamily="34" charset="-122"/>
              <a:ea typeface="微软雅黑" panose="020B0503020204020204" pitchFamily="34" charset="-122"/>
            </a:endParaRPr>
          </a:p>
          <a:p>
            <a:pPr algn="ctr" defTabSz="1151994"/>
            <a:r>
              <a:rPr lang="zh-CN" altLang="en-US" sz="1600" b="1" kern="0" dirty="0" smtClean="0">
                <a:solidFill>
                  <a:schemeClr val="bg1"/>
                </a:solidFill>
                <a:latin typeface="微软雅黑" panose="020B0503020204020204" pitchFamily="34" charset="-122"/>
                <a:ea typeface="微软雅黑" panose="020B0503020204020204" pitchFamily="34" charset="-122"/>
              </a:rPr>
              <a:t>方</a:t>
            </a:r>
            <a:endParaRPr lang="en-US" altLang="zh-CN" sz="1600" b="1" kern="0" dirty="0" smtClean="0">
              <a:solidFill>
                <a:schemeClr val="bg1"/>
              </a:solidFill>
              <a:latin typeface="微软雅黑" panose="020B0503020204020204" pitchFamily="34" charset="-122"/>
              <a:ea typeface="微软雅黑" panose="020B0503020204020204" pitchFamily="34" charset="-122"/>
            </a:endParaRPr>
          </a:p>
          <a:p>
            <a:pPr algn="ctr" defTabSz="1151994"/>
            <a:r>
              <a:rPr lang="zh-CN" altLang="en-US" sz="1600" b="1" kern="0" dirty="0" smtClean="0">
                <a:solidFill>
                  <a:schemeClr val="bg1"/>
                </a:solidFill>
                <a:latin typeface="微软雅黑" panose="020B0503020204020204" pitchFamily="34" charset="-122"/>
                <a:ea typeface="微软雅黑" panose="020B0503020204020204" pitchFamily="34" charset="-122"/>
              </a:rPr>
              <a:t>案</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2067107" y="3290071"/>
            <a:ext cx="5679869" cy="195436"/>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smtClean="0">
                <a:solidFill>
                  <a:schemeClr val="tx1"/>
                </a:solidFill>
                <a:latin typeface="微软雅黑" panose="020B0503020204020204" pitchFamily="34" charset="-122"/>
                <a:ea typeface="微软雅黑" panose="020B0503020204020204" pitchFamily="34" charset="-122"/>
              </a:rPr>
              <a:t>服务器产品线</a:t>
            </a:r>
            <a:r>
              <a:rPr lang="en-US" altLang="zh-CN" sz="1200" b="1" kern="0" dirty="0" smtClean="0">
                <a:solidFill>
                  <a:schemeClr val="tx1"/>
                </a:solidFill>
                <a:latin typeface="微软雅黑" panose="020B0503020204020204" pitchFamily="34" charset="-122"/>
                <a:ea typeface="微软雅黑" panose="020B0503020204020204" pitchFamily="34" charset="-122"/>
              </a:rPr>
              <a:t>R4900</a:t>
            </a:r>
            <a:r>
              <a:rPr lang="zh-CN" altLang="en-US" sz="1200" b="1" kern="0" dirty="0" smtClean="0">
                <a:solidFill>
                  <a:schemeClr val="tx1"/>
                </a:solidFill>
                <a:latin typeface="微软雅黑" panose="020B0503020204020204" pitchFamily="34" charset="-122"/>
                <a:ea typeface="微软雅黑" panose="020B0503020204020204" pitchFamily="34" charset="-122"/>
              </a:rPr>
              <a:t>系列</a:t>
            </a:r>
            <a:r>
              <a:rPr lang="zh-CN" altLang="en-US" sz="1200" b="1" kern="0" dirty="0" smtClean="0">
                <a:latin typeface="微软雅黑" panose="020B0503020204020204" pitchFamily="34" charset="-122"/>
                <a:ea typeface="微软雅黑" panose="020B0503020204020204" pitchFamily="34" charset="-122"/>
              </a:rPr>
              <a:t>、</a:t>
            </a:r>
            <a:r>
              <a:rPr lang="en-US" altLang="zh-CN" sz="1200" b="1" kern="0" dirty="0" smtClean="0">
                <a:latin typeface="微软雅黑" panose="020B0503020204020204" pitchFamily="34" charset="-122"/>
                <a:ea typeface="微软雅黑" panose="020B0503020204020204" pitchFamily="34" charset="-122"/>
              </a:rPr>
              <a:t>DL</a:t>
            </a:r>
            <a:r>
              <a:rPr lang="zh-CN" altLang="en-US" sz="1200" b="1" kern="0" dirty="0" smtClean="0">
                <a:latin typeface="微软雅黑" panose="020B0503020204020204" pitchFamily="34" charset="-122"/>
                <a:ea typeface="微软雅黑" panose="020B0503020204020204" pitchFamily="34" charset="-122"/>
              </a:rPr>
              <a:t>系列、</a:t>
            </a:r>
            <a:r>
              <a:rPr lang="en-US" altLang="zh-CN" sz="1200" b="1" kern="0" dirty="0" smtClean="0">
                <a:latin typeface="微软雅黑" panose="020B0503020204020204" pitchFamily="34" charset="-122"/>
                <a:ea typeface="微软雅黑" panose="020B0503020204020204" pitchFamily="34" charset="-122"/>
              </a:rPr>
              <a:t>Apollo</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smtClean="0">
                <a:solidFill>
                  <a:schemeClr val="tx1"/>
                </a:solidFill>
                <a:latin typeface="微软雅黑" panose="020B0503020204020204" pitchFamily="34" charset="-122"/>
                <a:ea typeface="微软雅黑" panose="020B0503020204020204" pitchFamily="34" charset="-122"/>
              </a:rPr>
              <a:t>New UIS</a:t>
            </a:r>
            <a:r>
              <a:rPr lang="zh-CN" altLang="en-US" sz="1200" b="1" kern="0" dirty="0" smtClean="0">
                <a:solidFill>
                  <a:schemeClr val="tx1"/>
                </a:solidFill>
                <a:latin typeface="微软雅黑" panose="020B0503020204020204" pitchFamily="34" charset="-122"/>
                <a:ea typeface="微软雅黑" panose="020B0503020204020204" pitchFamily="34" charset="-122"/>
              </a:rPr>
              <a:t>超融合（一箱即云）</a:t>
            </a:r>
            <a:endParaRPr lang="en-US" altLang="zh-CN" sz="1200" b="1" kern="0" dirty="0" smtClean="0">
              <a:solidFill>
                <a:schemeClr val="tx1"/>
              </a:solidFill>
              <a:latin typeface="微软雅黑" panose="020B0503020204020204" pitchFamily="34" charset="-122"/>
              <a:ea typeface="微软雅黑" panose="020B0503020204020204" pitchFamily="34" charset="-122"/>
            </a:endParaRPr>
          </a:p>
        </p:txBody>
      </p:sp>
      <p:sp>
        <p:nvSpPr>
          <p:cNvPr id="14" name="矩形 13"/>
          <p:cNvSpPr/>
          <p:nvPr/>
        </p:nvSpPr>
        <p:spPr>
          <a:xfrm>
            <a:off x="2067107" y="3816788"/>
            <a:ext cx="5679869" cy="176384"/>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smtClean="0">
                <a:latin typeface="微软雅黑" panose="020B0503020204020204" pitchFamily="34" charset="-122"/>
                <a:ea typeface="微软雅黑" panose="020B0503020204020204" pitchFamily="34" charset="-122"/>
              </a:rPr>
              <a:t>安全</a:t>
            </a:r>
            <a:r>
              <a:rPr lang="zh-CN" altLang="en-US" sz="1200" b="1" kern="0" dirty="0" smtClean="0">
                <a:solidFill>
                  <a:schemeClr val="tx1"/>
                </a:solidFill>
                <a:latin typeface="微软雅黑" panose="020B0503020204020204" pitchFamily="34" charset="-122"/>
                <a:ea typeface="微软雅黑" panose="020B0503020204020204" pitchFamily="34" charset="-122"/>
              </a:rPr>
              <a:t>产品线（</a:t>
            </a:r>
            <a:r>
              <a:rPr lang="en-US" altLang="zh-CN" sz="1200" b="1" kern="0" dirty="0" smtClean="0">
                <a:solidFill>
                  <a:schemeClr val="tx1"/>
                </a:solidFill>
                <a:latin typeface="微软雅黑" panose="020B0503020204020204" pitchFamily="34" charset="-122"/>
                <a:ea typeface="微软雅黑" panose="020B0503020204020204" pitchFamily="34" charset="-122"/>
              </a:rPr>
              <a:t>M9000</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smtClean="0">
                <a:solidFill>
                  <a:schemeClr val="tx1"/>
                </a:solidFill>
                <a:latin typeface="微软雅黑" panose="020B0503020204020204" pitchFamily="34" charset="-122"/>
                <a:ea typeface="微软雅黑" panose="020B0503020204020204" pitchFamily="34" charset="-122"/>
              </a:rPr>
              <a:t>F5000</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smtClean="0">
                <a:solidFill>
                  <a:schemeClr val="tx1"/>
                </a:solidFill>
                <a:latin typeface="微软雅黑" panose="020B0503020204020204" pitchFamily="34" charset="-122"/>
                <a:ea typeface="微软雅黑" panose="020B0503020204020204" pitchFamily="34" charset="-122"/>
              </a:rPr>
              <a:t>NFV</a:t>
            </a:r>
            <a:r>
              <a:rPr lang="zh-CN" altLang="en-US" sz="1200" b="1" kern="0" dirty="0" smtClean="0">
                <a:solidFill>
                  <a:schemeClr val="tx1"/>
                </a:solidFill>
                <a:latin typeface="微软雅黑" panose="020B0503020204020204" pitchFamily="34" charset="-122"/>
                <a:ea typeface="微软雅黑" panose="020B0503020204020204" pitchFamily="34" charset="-122"/>
              </a:rPr>
              <a:t>）</a:t>
            </a:r>
            <a:endParaRPr lang="en-US" altLang="zh-CN" sz="1200" b="1" kern="0" dirty="0" smtClean="0">
              <a:solidFill>
                <a:schemeClr val="tx1"/>
              </a:solidFill>
              <a:latin typeface="微软雅黑" panose="020B0503020204020204" pitchFamily="34" charset="-122"/>
              <a:ea typeface="微软雅黑" panose="020B0503020204020204" pitchFamily="34" charset="-122"/>
            </a:endParaRPr>
          </a:p>
        </p:txBody>
      </p:sp>
      <p:sp>
        <p:nvSpPr>
          <p:cNvPr id="15" name="矩形 14"/>
          <p:cNvSpPr/>
          <p:nvPr/>
        </p:nvSpPr>
        <p:spPr>
          <a:xfrm>
            <a:off x="2067107" y="3560383"/>
            <a:ext cx="5688642" cy="176550"/>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smtClean="0">
                <a:solidFill>
                  <a:schemeClr val="tx1"/>
                </a:solidFill>
                <a:latin typeface="微软雅黑" panose="020B0503020204020204" pitchFamily="34" charset="-122"/>
                <a:ea typeface="微软雅黑" panose="020B0503020204020204" pitchFamily="34" charset="-122"/>
              </a:rPr>
              <a:t>存储产品线（</a:t>
            </a:r>
            <a:r>
              <a:rPr lang="en-US" altLang="zh-CN" sz="1200" b="1" kern="0" dirty="0" smtClean="0">
                <a:solidFill>
                  <a:schemeClr val="tx1"/>
                </a:solidFill>
                <a:latin typeface="微软雅黑" panose="020B0503020204020204" pitchFamily="34" charset="-122"/>
                <a:ea typeface="微软雅黑" panose="020B0503020204020204" pitchFamily="34" charset="-122"/>
              </a:rPr>
              <a:t>3PAR</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smtClean="0">
                <a:solidFill>
                  <a:schemeClr val="tx1"/>
                </a:solidFill>
                <a:latin typeface="微软雅黑" panose="020B0503020204020204" pitchFamily="34" charset="-122"/>
                <a:ea typeface="微软雅黑" panose="020B0503020204020204" pitchFamily="34" charset="-122"/>
              </a:rPr>
              <a:t>Nimble</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err="1" smtClean="0">
                <a:solidFill>
                  <a:schemeClr val="tx1"/>
                </a:solidFill>
                <a:latin typeface="微软雅黑" panose="020B0503020204020204" pitchFamily="34" charset="-122"/>
                <a:ea typeface="微软雅黑" panose="020B0503020204020204" pitchFamily="34" charset="-122"/>
              </a:rPr>
              <a:t>Simplity</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smtClean="0">
                <a:solidFill>
                  <a:schemeClr val="tx1"/>
                </a:solidFill>
                <a:latin typeface="微软雅黑" panose="020B0503020204020204" pitchFamily="34" charset="-122"/>
                <a:ea typeface="微软雅黑" panose="020B0503020204020204" pitchFamily="34" charset="-122"/>
              </a:rPr>
              <a:t>Apollo</a:t>
            </a:r>
            <a:r>
              <a:rPr lang="zh-CN" altLang="en-US" sz="1200" b="1" kern="0" dirty="0" smtClean="0">
                <a:solidFill>
                  <a:schemeClr val="tx1"/>
                </a:solidFill>
                <a:latin typeface="微软雅黑" panose="020B0503020204020204" pitchFamily="34" charset="-122"/>
                <a:ea typeface="微软雅黑" panose="020B0503020204020204" pitchFamily="34" charset="-122"/>
              </a:rPr>
              <a:t>、</a:t>
            </a:r>
            <a:r>
              <a:rPr lang="en-US" altLang="zh-CN" sz="1200" b="1" kern="0" dirty="0" err="1" smtClean="0">
                <a:solidFill>
                  <a:schemeClr val="tx1"/>
                </a:solidFill>
                <a:latin typeface="微软雅黑" panose="020B0503020204020204" pitchFamily="34" charset="-122"/>
                <a:ea typeface="微软雅黑" panose="020B0503020204020204" pitchFamily="34" charset="-122"/>
              </a:rPr>
              <a:t>OneStor</a:t>
            </a:r>
            <a:r>
              <a:rPr lang="zh-CN" altLang="en-US" sz="1200" b="1" kern="0" dirty="0" smtClean="0">
                <a:solidFill>
                  <a:schemeClr val="tx1"/>
                </a:solidFill>
                <a:latin typeface="微软雅黑" panose="020B0503020204020204" pitchFamily="34" charset="-122"/>
                <a:ea typeface="微软雅黑" panose="020B0503020204020204" pitchFamily="34" charset="-122"/>
              </a:rPr>
              <a:t>）</a:t>
            </a:r>
            <a:endParaRPr lang="en-US" altLang="zh-CN" sz="1200" b="1" kern="0" dirty="0" smtClean="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2077739" y="2787773"/>
            <a:ext cx="1357519" cy="368767"/>
          </a:xfrm>
          <a:prstGeom prst="rect">
            <a:avLst/>
          </a:prstGeom>
          <a:solidFill>
            <a:schemeClr val="accent2"/>
          </a:solidFill>
          <a:ln w="12700" cap="flat" cmpd="sng" algn="ctr">
            <a:noFill/>
            <a:prstDash val="dash"/>
          </a:ln>
          <a:effectLst/>
        </p:spPr>
        <p:txBody>
          <a:bodyPr rtlCol="0" anchor="ctr"/>
          <a:lstStyle/>
          <a:p>
            <a:pPr algn="ctr" defTabSz="1151994"/>
            <a:r>
              <a:rPr lang="en-US" altLang="zh-CN" sz="1200" b="1" kern="0" dirty="0" smtClean="0">
                <a:solidFill>
                  <a:schemeClr val="tx1"/>
                </a:solidFill>
                <a:latin typeface="微软雅黑" panose="020B0503020204020204" pitchFamily="34" charset="-122"/>
                <a:ea typeface="微软雅黑" panose="020B0503020204020204" pitchFamily="34" charset="-122"/>
              </a:rPr>
              <a:t>H3C CAS5.0</a:t>
            </a:r>
            <a:endParaRPr lang="zh-CN" altLang="en-US" sz="1200" b="1" kern="0" dirty="0">
              <a:solidFill>
                <a:schemeClr val="tx1"/>
              </a:solidFill>
              <a:latin typeface="微软雅黑" panose="020B0503020204020204" pitchFamily="34" charset="-122"/>
              <a:ea typeface="微软雅黑" panose="020B0503020204020204" pitchFamily="34" charset="-122"/>
            </a:endParaRPr>
          </a:p>
        </p:txBody>
      </p:sp>
      <p:sp>
        <p:nvSpPr>
          <p:cNvPr id="17" name="矩形 16"/>
          <p:cNvSpPr/>
          <p:nvPr/>
        </p:nvSpPr>
        <p:spPr>
          <a:xfrm>
            <a:off x="3507267" y="2787773"/>
            <a:ext cx="1353117" cy="368767"/>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smtClean="0">
                <a:latin typeface="微软雅黑" panose="020B0503020204020204" pitchFamily="34" charset="-122"/>
                <a:ea typeface="微软雅黑" panose="020B0503020204020204" pitchFamily="34" charset="-122"/>
              </a:rPr>
              <a:t>云</a:t>
            </a:r>
            <a:r>
              <a:rPr lang="en-US" altLang="zh-CN" sz="1200" b="1" kern="0" dirty="0" smtClean="0">
                <a:latin typeface="微软雅黑" panose="020B0503020204020204" pitchFamily="34" charset="-122"/>
                <a:ea typeface="微软雅黑" panose="020B0503020204020204" pitchFamily="34" charset="-122"/>
              </a:rPr>
              <a:t>HPC</a:t>
            </a:r>
          </a:p>
          <a:p>
            <a:pPr algn="ctr" defTabSz="1151994"/>
            <a:r>
              <a:rPr lang="zh-CN" altLang="en-US" sz="1200" b="1" kern="0" dirty="0" smtClean="0">
                <a:latin typeface="微软雅黑" panose="020B0503020204020204" pitchFamily="34" charset="-122"/>
                <a:ea typeface="微软雅黑" panose="020B0503020204020204" pitchFamily="34" charset="-122"/>
              </a:rPr>
              <a:t>解决</a:t>
            </a:r>
            <a:r>
              <a:rPr lang="zh-CN" altLang="en-US" sz="1200" b="1" kern="0" dirty="0">
                <a:latin typeface="微软雅黑" panose="020B0503020204020204" pitchFamily="34" charset="-122"/>
                <a:ea typeface="微软雅黑" panose="020B0503020204020204" pitchFamily="34" charset="-122"/>
              </a:rPr>
              <a:t>方案</a:t>
            </a:r>
          </a:p>
        </p:txBody>
      </p:sp>
      <p:sp>
        <p:nvSpPr>
          <p:cNvPr id="18" name="矩形 17"/>
          <p:cNvSpPr/>
          <p:nvPr/>
        </p:nvSpPr>
        <p:spPr>
          <a:xfrm>
            <a:off x="4947427" y="2787773"/>
            <a:ext cx="1368152" cy="368767"/>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a:latin typeface="微软雅黑" panose="020B0503020204020204" pitchFamily="34" charset="-122"/>
                <a:ea typeface="微软雅黑" panose="020B0503020204020204" pitchFamily="34" charset="-122"/>
              </a:rPr>
              <a:t>云网络</a:t>
            </a:r>
            <a:r>
              <a:rPr lang="zh-CN" altLang="en-US" sz="1200" b="1" kern="0" dirty="0" smtClean="0">
                <a:latin typeface="微软雅黑" panose="020B0503020204020204" pitchFamily="34" charset="-122"/>
                <a:ea typeface="微软雅黑" panose="020B0503020204020204" pitchFamily="34" charset="-122"/>
              </a:rPr>
              <a:t>和云安全解决方案</a:t>
            </a:r>
            <a:endParaRPr lang="zh-CN" altLang="en-US" sz="1200" b="1" kern="0" dirty="0">
              <a:latin typeface="微软雅黑" panose="020B0503020204020204" pitchFamily="34" charset="-122"/>
              <a:ea typeface="微软雅黑" panose="020B0503020204020204" pitchFamily="34" charset="-122"/>
            </a:endParaRPr>
          </a:p>
        </p:txBody>
      </p:sp>
      <p:sp>
        <p:nvSpPr>
          <p:cNvPr id="19" name="矩形 18"/>
          <p:cNvSpPr/>
          <p:nvPr/>
        </p:nvSpPr>
        <p:spPr>
          <a:xfrm>
            <a:off x="6438329" y="2787774"/>
            <a:ext cx="1317420" cy="368766"/>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smtClean="0">
                <a:latin typeface="微软雅黑" panose="020B0503020204020204" pitchFamily="34" charset="-122"/>
                <a:ea typeface="微软雅黑" panose="020B0503020204020204" pitchFamily="34" charset="-122"/>
              </a:rPr>
              <a:t>云存储</a:t>
            </a:r>
            <a:endParaRPr lang="en-US" altLang="zh-CN" sz="1200" b="1" kern="0" dirty="0" smtClean="0">
              <a:latin typeface="微软雅黑" panose="020B0503020204020204" pitchFamily="34" charset="-122"/>
              <a:ea typeface="微软雅黑" panose="020B0503020204020204" pitchFamily="34" charset="-122"/>
            </a:endParaRPr>
          </a:p>
          <a:p>
            <a:pPr algn="ctr" defTabSz="1151994"/>
            <a:r>
              <a:rPr lang="zh-CN" altLang="en-US" sz="1200" b="1" kern="0" dirty="0" smtClean="0">
                <a:latin typeface="微软雅黑" panose="020B0503020204020204" pitchFamily="34" charset="-122"/>
                <a:ea typeface="微软雅黑" panose="020B0503020204020204" pitchFamily="34" charset="-122"/>
              </a:rPr>
              <a:t>解决方案</a:t>
            </a:r>
          </a:p>
        </p:txBody>
      </p:sp>
      <p:sp>
        <p:nvSpPr>
          <p:cNvPr id="20" name="矩形 19"/>
          <p:cNvSpPr/>
          <p:nvPr/>
        </p:nvSpPr>
        <p:spPr>
          <a:xfrm>
            <a:off x="1259632" y="1304991"/>
            <a:ext cx="732633" cy="516360"/>
          </a:xfrm>
          <a:prstGeom prst="rect">
            <a:avLst/>
          </a:prstGeom>
        </p:spPr>
        <p:txBody>
          <a:bodyPr wrap="none" lIns="115124" tIns="57563" rIns="115124" bIns="5756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20027">
              <a:defRPr/>
            </a:pPr>
            <a:r>
              <a:rPr lang="zh-CN" altLang="en-US" sz="1300" b="1" dirty="0" smtClean="0">
                <a:latin typeface="微软雅黑" panose="020B0503020204020204" pitchFamily="34" charset="-122"/>
                <a:ea typeface="微软雅黑" panose="020B0503020204020204" pitchFamily="34" charset="-122"/>
              </a:rPr>
              <a:t>生态应</a:t>
            </a:r>
            <a:endParaRPr lang="en-US" altLang="zh-CN" sz="1300" b="1" dirty="0" smtClean="0">
              <a:latin typeface="微软雅黑" panose="020B0503020204020204" pitchFamily="34" charset="-122"/>
              <a:ea typeface="微软雅黑" panose="020B0503020204020204" pitchFamily="34" charset="-122"/>
            </a:endParaRPr>
          </a:p>
          <a:p>
            <a:pPr algn="ctr" defTabSz="1020027">
              <a:defRPr/>
            </a:pPr>
            <a:r>
              <a:rPr lang="zh-CN" altLang="en-US" sz="1300" b="1" dirty="0" smtClean="0">
                <a:latin typeface="微软雅黑" panose="020B0503020204020204" pitchFamily="34" charset="-122"/>
                <a:ea typeface="微软雅黑" panose="020B0503020204020204" pitchFamily="34" charset="-122"/>
              </a:rPr>
              <a:t>用层</a:t>
            </a:r>
            <a:endParaRPr lang="en-US" altLang="zh-CN" sz="1300" b="1" dirty="0" smtClean="0">
              <a:latin typeface="微软雅黑" panose="020B0503020204020204" pitchFamily="34" charset="-122"/>
              <a:ea typeface="微软雅黑" panose="020B0503020204020204" pitchFamily="34" charset="-122"/>
            </a:endParaRPr>
          </a:p>
        </p:txBody>
      </p:sp>
      <p:sp>
        <p:nvSpPr>
          <p:cNvPr id="21" name="矩形 20"/>
          <p:cNvSpPr/>
          <p:nvPr/>
        </p:nvSpPr>
        <p:spPr>
          <a:xfrm>
            <a:off x="2076008" y="1366367"/>
            <a:ext cx="1420625" cy="373186"/>
          </a:xfrm>
          <a:prstGeom prst="rect">
            <a:avLst/>
          </a:prstGeom>
          <a:solidFill>
            <a:schemeClr val="accent2"/>
          </a:solidFill>
          <a:ln w="12700" cap="flat" cmpd="sng" algn="ctr">
            <a:noFill/>
            <a:prstDash val="dash"/>
          </a:ln>
          <a:effectLst/>
        </p:spPr>
        <p:txBody>
          <a:bodyPr rtlCol="0" anchor="ctr"/>
          <a:lstStyle/>
          <a:p>
            <a:pPr algn="ctr" defTabSz="1151994"/>
            <a:r>
              <a:rPr lang="zh-CN" altLang="en-US" sz="1400" b="1" kern="0" dirty="0" smtClean="0">
                <a:solidFill>
                  <a:schemeClr val="tx1">
                    <a:lumMod val="75000"/>
                    <a:lumOff val="25000"/>
                  </a:schemeClr>
                </a:solidFill>
                <a:latin typeface="微软雅黑" panose="020B0503020204020204" pitchFamily="34" charset="-122"/>
                <a:ea typeface="微软雅黑" panose="020B0503020204020204" pitchFamily="34" charset="-122"/>
              </a:rPr>
              <a:t>教学类服务</a:t>
            </a:r>
            <a:endPar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3648860" y="1366367"/>
            <a:ext cx="1341417" cy="351919"/>
          </a:xfrm>
          <a:prstGeom prst="rect">
            <a:avLst/>
          </a:prstGeom>
          <a:solidFill>
            <a:schemeClr val="accent2"/>
          </a:solidFill>
          <a:ln w="12700" cap="flat" cmpd="sng" algn="ctr">
            <a:noFill/>
            <a:prstDash val="dash"/>
          </a:ln>
          <a:effectLst/>
        </p:spPr>
        <p:txBody>
          <a:bodyPr rtlCol="0" anchor="ctr"/>
          <a:lstStyle/>
          <a:p>
            <a:pPr algn="ctr" defTabSz="1151994"/>
            <a:r>
              <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rPr>
              <a:t>科研</a:t>
            </a:r>
            <a:r>
              <a:rPr lang="zh-CN" altLang="en-US" sz="1400" b="1" kern="0" dirty="0" smtClean="0">
                <a:solidFill>
                  <a:schemeClr val="tx1">
                    <a:lumMod val="75000"/>
                    <a:lumOff val="25000"/>
                  </a:schemeClr>
                </a:solidFill>
                <a:latin typeface="微软雅黑" panose="020B0503020204020204" pitchFamily="34" charset="-122"/>
                <a:ea typeface="微软雅黑" panose="020B0503020204020204" pitchFamily="34" charset="-122"/>
              </a:rPr>
              <a:t>类服务</a:t>
            </a:r>
            <a:endPar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1203011" y="1870143"/>
            <a:ext cx="899346" cy="316305"/>
          </a:xfrm>
          <a:prstGeom prst="rect">
            <a:avLst/>
          </a:prstGeom>
        </p:spPr>
        <p:txBody>
          <a:bodyPr wrap="none" lIns="115124" tIns="57563" rIns="115124" bIns="5756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20027">
              <a:defRPr/>
            </a:pPr>
            <a:r>
              <a:rPr lang="zh-CN" altLang="en-US" sz="1300" b="1" dirty="0" smtClean="0">
                <a:latin typeface="微软雅黑" panose="020B0503020204020204" pitchFamily="34" charset="-122"/>
                <a:ea typeface="微软雅黑" panose="020B0503020204020204" pitchFamily="34" charset="-122"/>
              </a:rPr>
              <a:t>云管理层</a:t>
            </a:r>
            <a:endParaRPr lang="en-US" altLang="zh-CN" sz="1300" b="1" dirty="0" smtClean="0">
              <a:latin typeface="微软雅黑" panose="020B0503020204020204" pitchFamily="34" charset="-122"/>
              <a:ea typeface="微软雅黑" panose="020B0503020204020204" pitchFamily="34" charset="-122"/>
            </a:endParaRPr>
          </a:p>
        </p:txBody>
      </p:sp>
      <p:sp>
        <p:nvSpPr>
          <p:cNvPr id="24" name="矩形 23"/>
          <p:cNvSpPr/>
          <p:nvPr/>
        </p:nvSpPr>
        <p:spPr>
          <a:xfrm>
            <a:off x="5125447" y="1366367"/>
            <a:ext cx="1270350" cy="351919"/>
          </a:xfrm>
          <a:prstGeom prst="rect">
            <a:avLst/>
          </a:prstGeom>
          <a:solidFill>
            <a:schemeClr val="accent2"/>
          </a:solidFill>
          <a:ln w="12700" cap="flat" cmpd="sng" algn="ctr">
            <a:noFill/>
            <a:prstDash val="dash"/>
          </a:ln>
          <a:effectLst/>
        </p:spPr>
        <p:txBody>
          <a:bodyPr rtlCol="0" anchor="ctr"/>
          <a:lstStyle/>
          <a:p>
            <a:pPr algn="ctr" defTabSz="1151994"/>
            <a:r>
              <a:rPr lang="zh-CN" altLang="en-US" sz="1400" b="1" kern="0" dirty="0" smtClean="0">
                <a:solidFill>
                  <a:schemeClr val="tx1">
                    <a:lumMod val="75000"/>
                    <a:lumOff val="25000"/>
                  </a:schemeClr>
                </a:solidFill>
                <a:latin typeface="微软雅黑" panose="020B0503020204020204" pitchFamily="34" charset="-122"/>
                <a:ea typeface="微软雅黑" panose="020B0503020204020204" pitchFamily="34" charset="-122"/>
              </a:rPr>
              <a:t>管理类服务</a:t>
            </a:r>
            <a:endPar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6557397" y="1366367"/>
            <a:ext cx="1189579" cy="351919"/>
          </a:xfrm>
          <a:prstGeom prst="rect">
            <a:avLst/>
          </a:prstGeom>
          <a:solidFill>
            <a:schemeClr val="accent2"/>
          </a:solidFill>
          <a:ln w="12700" cap="flat" cmpd="sng" algn="ctr">
            <a:noFill/>
            <a:prstDash val="dash"/>
          </a:ln>
          <a:effectLst/>
        </p:spPr>
        <p:txBody>
          <a:bodyPr rtlCol="0" anchor="ctr"/>
          <a:lstStyle/>
          <a:p>
            <a:pPr algn="ctr" defTabSz="1151994"/>
            <a:r>
              <a:rPr lang="zh-CN" altLang="en-US" sz="1400" b="1" kern="0" dirty="0" smtClean="0">
                <a:solidFill>
                  <a:schemeClr val="tx1">
                    <a:lumMod val="75000"/>
                    <a:lumOff val="25000"/>
                  </a:schemeClr>
                </a:solidFill>
                <a:latin typeface="微软雅黑" panose="020B0503020204020204" pitchFamily="34" charset="-122"/>
                <a:ea typeface="微软雅黑" panose="020B0503020204020204" pitchFamily="34" charset="-122"/>
              </a:rPr>
              <a:t>公共服务</a:t>
            </a:r>
            <a:endParaRPr lang="en-US" altLang="zh-CN" sz="1400" b="1" kern="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1203011" y="2738234"/>
            <a:ext cx="964303" cy="516360"/>
          </a:xfrm>
          <a:prstGeom prst="rect">
            <a:avLst/>
          </a:prstGeom>
        </p:spPr>
        <p:txBody>
          <a:bodyPr wrap="square" lIns="115124" tIns="57563" rIns="115124" bIns="57563">
            <a:spAutoFit/>
          </a:bodyPr>
          <a:lstStyle/>
          <a:p>
            <a:pPr algn="ctr" defTabSz="1020027"/>
            <a:r>
              <a:rPr lang="en-US" altLang="zh-CN" sz="1300" b="1" dirty="0" smtClean="0">
                <a:latin typeface="微软雅黑" panose="020B0503020204020204" pitchFamily="34" charset="-122"/>
                <a:ea typeface="微软雅黑" panose="020B0503020204020204" pitchFamily="34" charset="-122"/>
              </a:rPr>
              <a:t>IAAS</a:t>
            </a:r>
          </a:p>
          <a:p>
            <a:pPr algn="ctr" defTabSz="1020027"/>
            <a:r>
              <a:rPr lang="zh-CN" altLang="en-US" sz="1300" b="1" dirty="0" smtClean="0">
                <a:latin typeface="微软雅黑" panose="020B0503020204020204" pitchFamily="34" charset="-122"/>
                <a:ea typeface="微软雅黑" panose="020B0503020204020204" pitchFamily="34" charset="-122"/>
              </a:rPr>
              <a:t>方案层</a:t>
            </a:r>
            <a:endParaRPr lang="en-US" altLang="zh-CN" sz="1300" b="1" dirty="0" smtClean="0">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1247119" y="3217308"/>
            <a:ext cx="67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259632" y="2753361"/>
            <a:ext cx="6696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40789" y="2310680"/>
            <a:ext cx="671558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051720" y="4078512"/>
            <a:ext cx="5704029" cy="176384"/>
          </a:xfrm>
          <a:prstGeom prst="rect">
            <a:avLst/>
          </a:prstGeom>
          <a:solidFill>
            <a:schemeClr val="accent2"/>
          </a:solidFill>
          <a:ln w="12700" cap="flat" cmpd="sng" algn="ctr">
            <a:noFill/>
            <a:prstDash val="dash"/>
          </a:ln>
          <a:effectLst/>
        </p:spPr>
        <p:txBody>
          <a:bodyPr rtlCol="0" anchor="ctr"/>
          <a:lstStyle/>
          <a:p>
            <a:pPr algn="ctr" defTabSz="1151994"/>
            <a:r>
              <a:rPr lang="zh-CN" altLang="en-US" sz="1200" b="1" kern="0" dirty="0">
                <a:latin typeface="微软雅黑" panose="020B0503020204020204" pitchFamily="34" charset="-122"/>
                <a:ea typeface="微软雅黑" panose="020B0503020204020204" pitchFamily="34" charset="-122"/>
              </a:rPr>
              <a:t>网络产品线（</a:t>
            </a:r>
            <a:r>
              <a:rPr lang="en-US" altLang="zh-CN" sz="1200" b="1" kern="0" dirty="0">
                <a:latin typeface="微软雅黑" panose="020B0503020204020204" pitchFamily="34" charset="-122"/>
                <a:ea typeface="微软雅黑" panose="020B0503020204020204" pitchFamily="34" charset="-122"/>
              </a:rPr>
              <a:t>VCFC SDN</a:t>
            </a:r>
            <a:r>
              <a:rPr lang="zh-CN" altLang="en-US" sz="1200" b="1" kern="0" dirty="0">
                <a:latin typeface="微软雅黑" panose="020B0503020204020204" pitchFamily="34" charset="-122"/>
                <a:ea typeface="微软雅黑" panose="020B0503020204020204" pitchFamily="34" charset="-122"/>
              </a:rPr>
              <a:t>控制器、</a:t>
            </a:r>
            <a:r>
              <a:rPr lang="en-US" altLang="zh-CN" sz="1200" b="1" kern="0" dirty="0">
                <a:latin typeface="微软雅黑" panose="020B0503020204020204" pitchFamily="34" charset="-122"/>
                <a:ea typeface="微软雅黑" panose="020B0503020204020204" pitchFamily="34" charset="-122"/>
              </a:rPr>
              <a:t>S125X</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S98</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S105</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a:latin typeface="微软雅黑" panose="020B0503020204020204" pitchFamily="34" charset="-122"/>
                <a:ea typeface="微软雅黑" panose="020B0503020204020204" pitchFamily="34" charset="-122"/>
              </a:rPr>
              <a:t>S68</a:t>
            </a:r>
            <a:r>
              <a:rPr lang="zh-CN" altLang="en-US" sz="1200" b="1" kern="0" dirty="0">
                <a:latin typeface="微软雅黑" panose="020B0503020204020204" pitchFamily="34" charset="-122"/>
                <a:ea typeface="微软雅黑" panose="020B0503020204020204" pitchFamily="34" charset="-122"/>
              </a:rPr>
              <a:t>、</a:t>
            </a:r>
            <a:r>
              <a:rPr lang="en-US" altLang="zh-CN" sz="1200" b="1" kern="0" dirty="0" err="1">
                <a:latin typeface="微软雅黑" panose="020B0503020204020204" pitchFamily="34" charset="-122"/>
                <a:ea typeface="微软雅黑" panose="020B0503020204020204" pitchFamily="34" charset="-122"/>
              </a:rPr>
              <a:t>vSwtich</a:t>
            </a:r>
            <a:r>
              <a:rPr lang="zh-CN" altLang="en-US" sz="1200" b="1" kern="0" dirty="0" smtClean="0">
                <a:latin typeface="微软雅黑" panose="020B0503020204020204" pitchFamily="34" charset="-122"/>
                <a:ea typeface="微软雅黑" panose="020B0503020204020204" pitchFamily="34" charset="-122"/>
              </a:rPr>
              <a:t>）</a:t>
            </a:r>
            <a:endParaRPr lang="en-US" altLang="zh-CN" sz="1200" b="1" kern="0" dirty="0">
              <a:latin typeface="微软雅黑" panose="020B0503020204020204" pitchFamily="34" charset="-122"/>
              <a:ea typeface="微软雅黑" panose="020B0503020204020204" pitchFamily="34" charset="-122"/>
            </a:endParaRPr>
          </a:p>
        </p:txBody>
      </p:sp>
      <p:sp>
        <p:nvSpPr>
          <p:cNvPr id="86" name="标题 1"/>
          <p:cNvSpPr txBox="1">
            <a:spLocks/>
          </p:cNvSpPr>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lvl1pPr algn="ctr" eaLnBrk="1" hangingPunct="1">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smtClean="0"/>
              <a:t>新华三泛云数据中心能力集</a:t>
            </a:r>
            <a:endParaRPr lang="zh-CN" altLang="en-US" dirty="0"/>
          </a:p>
        </p:txBody>
      </p:sp>
    </p:spTree>
    <p:extLst>
      <p:ext uri="{BB962C8B-B14F-4D97-AF65-F5344CB8AC3E}">
        <p14:creationId xmlns:p14="http://schemas.microsoft.com/office/powerpoint/2010/main" val="221210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885" y="3118594"/>
            <a:ext cx="477266" cy="477266"/>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53" y="1078629"/>
            <a:ext cx="755110" cy="566333"/>
          </a:xfrm>
          <a:prstGeom prst="rect">
            <a:avLst/>
          </a:prstGeom>
        </p:spPr>
      </p:pic>
      <p:sp>
        <p:nvSpPr>
          <p:cNvPr id="2" name="标题 1"/>
          <p:cNvSpPr>
            <a:spLocks noGrp="1"/>
          </p:cNvSpPr>
          <p:nvPr>
            <p:ph type="title"/>
          </p:nvPr>
        </p:nvSpPr>
        <p:spPr/>
        <p:txBody>
          <a:bodyPr/>
          <a:lstStyle/>
          <a:p>
            <a:r>
              <a:rPr lang="zh-CN" altLang="en-US" dirty="0"/>
              <a:t>基础设施云</a:t>
            </a:r>
            <a:r>
              <a:rPr lang="zh-CN" altLang="en-US" dirty="0" smtClean="0"/>
              <a:t>化能力</a:t>
            </a:r>
            <a:r>
              <a:rPr lang="en-US" altLang="zh-CN" dirty="0" smtClean="0"/>
              <a:t>-</a:t>
            </a:r>
            <a:r>
              <a:rPr lang="zh-CN" altLang="en-US" dirty="0" smtClean="0"/>
              <a:t>融合开放的云资源构建</a:t>
            </a:r>
            <a:endParaRPr lang="zh-CN" altLang="en-US" dirty="0"/>
          </a:p>
        </p:txBody>
      </p:sp>
      <p:sp>
        <p:nvSpPr>
          <p:cNvPr id="3" name="椭圆 2"/>
          <p:cNvSpPr/>
          <p:nvPr/>
        </p:nvSpPr>
        <p:spPr>
          <a:xfrm>
            <a:off x="4930131" y="943659"/>
            <a:ext cx="1447800" cy="1447800"/>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椭圆 3"/>
          <p:cNvSpPr/>
          <p:nvPr/>
        </p:nvSpPr>
        <p:spPr>
          <a:xfrm>
            <a:off x="4561831" y="1823134"/>
            <a:ext cx="1447800" cy="1447800"/>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椭圆 42"/>
          <p:cNvSpPr/>
          <p:nvPr/>
        </p:nvSpPr>
        <p:spPr>
          <a:xfrm>
            <a:off x="4961881" y="1805672"/>
            <a:ext cx="1025525" cy="606425"/>
          </a:xfrm>
          <a:custGeom>
            <a:avLst/>
            <a:gdLst/>
            <a:ahLst/>
            <a:cxnLst/>
            <a:rect l="l" t="t" r="r" b="b"/>
            <a:pathLst>
              <a:path w="1024067" h="606947">
                <a:moveTo>
                  <a:pt x="332014" y="0"/>
                </a:moveTo>
                <a:cubicBezTo>
                  <a:pt x="661684" y="0"/>
                  <a:pt x="939884" y="220372"/>
                  <a:pt x="1024067" y="522790"/>
                </a:cubicBezTo>
                <a:cubicBezTo>
                  <a:pt x="925767" y="577611"/>
                  <a:pt x="812336" y="606947"/>
                  <a:pt x="692053" y="606947"/>
                </a:cubicBezTo>
                <a:cubicBezTo>
                  <a:pt x="362384" y="606947"/>
                  <a:pt x="84184" y="386575"/>
                  <a:pt x="0" y="84157"/>
                </a:cubicBezTo>
                <a:cubicBezTo>
                  <a:pt x="98300" y="29336"/>
                  <a:pt x="211731" y="0"/>
                  <a:pt x="332014" y="0"/>
                </a:cubicBezTo>
                <a:close/>
              </a:path>
            </a:pathLst>
          </a:cu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TextBox 24"/>
          <p:cNvSpPr txBox="1">
            <a:spLocks noChangeArrowheads="1"/>
          </p:cNvSpPr>
          <p:nvPr/>
        </p:nvSpPr>
        <p:spPr bwMode="auto">
          <a:xfrm>
            <a:off x="4652456" y="2478771"/>
            <a:ext cx="1263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en-US" altLang="zh-CN" sz="1400" b="1" dirty="0" smtClean="0">
                <a:latin typeface="Century Gothic" panose="020B0502020202020204" pitchFamily="34" charset="0"/>
              </a:rPr>
              <a:t>H3C CAS 6.0</a:t>
            </a:r>
            <a:endParaRPr kumimoji="0" lang="zh-CN" altLang="en-US" sz="1400" b="1" dirty="0">
              <a:latin typeface="Century Gothic" panose="020B0502020202020204" pitchFamily="34" charset="0"/>
            </a:endParaRPr>
          </a:p>
        </p:txBody>
      </p:sp>
      <p:sp>
        <p:nvSpPr>
          <p:cNvPr id="8" name="椭圆 7"/>
          <p:cNvSpPr/>
          <p:nvPr/>
        </p:nvSpPr>
        <p:spPr>
          <a:xfrm>
            <a:off x="1599556" y="886509"/>
            <a:ext cx="1155700" cy="1155700"/>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椭圆 8"/>
          <p:cNvSpPr/>
          <p:nvPr/>
        </p:nvSpPr>
        <p:spPr>
          <a:xfrm>
            <a:off x="2193281" y="1321484"/>
            <a:ext cx="1482725" cy="1481138"/>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椭圆 36"/>
          <p:cNvSpPr/>
          <p:nvPr/>
        </p:nvSpPr>
        <p:spPr>
          <a:xfrm>
            <a:off x="2185343" y="1335772"/>
            <a:ext cx="579438" cy="717550"/>
          </a:xfrm>
          <a:custGeom>
            <a:avLst/>
            <a:gdLst/>
            <a:ahLst/>
            <a:cxnLst/>
            <a:rect l="l" t="t" r="r" b="b"/>
            <a:pathLst>
              <a:path w="629761" h="780901">
                <a:moveTo>
                  <a:pt x="609056" y="0"/>
                </a:moveTo>
                <a:cubicBezTo>
                  <a:pt x="623281" y="48399"/>
                  <a:pt x="629761" y="99568"/>
                  <a:pt x="629761" y="152251"/>
                </a:cubicBezTo>
                <a:cubicBezTo>
                  <a:pt x="629761" y="499445"/>
                  <a:pt x="348305" y="780901"/>
                  <a:pt x="1111" y="780901"/>
                </a:cubicBezTo>
                <a:lnTo>
                  <a:pt x="0" y="780789"/>
                </a:lnTo>
                <a:cubicBezTo>
                  <a:pt x="45" y="403683"/>
                  <a:pt x="259017" y="87071"/>
                  <a:pt x="609056" y="0"/>
                </a:cubicBezTo>
                <a:close/>
              </a:path>
            </a:pathLst>
          </a:cu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椭圆 14"/>
          <p:cNvSpPr/>
          <p:nvPr/>
        </p:nvSpPr>
        <p:spPr>
          <a:xfrm>
            <a:off x="2890193" y="2931790"/>
            <a:ext cx="1223963" cy="1223963"/>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椭圆 15"/>
          <p:cNvSpPr/>
          <p:nvPr/>
        </p:nvSpPr>
        <p:spPr>
          <a:xfrm>
            <a:off x="3720456" y="2957190"/>
            <a:ext cx="860425" cy="860425"/>
          </a:xfrm>
          <a:prstGeom prst="ellipse">
            <a:avLst/>
          </a:prstGeom>
          <a:noFill/>
          <a:ln w="19050" cap="rnd">
            <a:solidFill>
              <a:srgbClr val="181715"/>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椭圆 49"/>
          <p:cNvSpPr/>
          <p:nvPr/>
        </p:nvSpPr>
        <p:spPr>
          <a:xfrm>
            <a:off x="3707756" y="3052440"/>
            <a:ext cx="417512" cy="765175"/>
          </a:xfrm>
          <a:custGeom>
            <a:avLst/>
            <a:gdLst/>
            <a:ahLst/>
            <a:cxnLst/>
            <a:rect l="l" t="t" r="r" b="b"/>
            <a:pathLst>
              <a:path w="338210" h="619630">
                <a:moveTo>
                  <a:pt x="139605" y="0"/>
                </a:moveTo>
                <a:cubicBezTo>
                  <a:pt x="260650" y="88966"/>
                  <a:pt x="338210" y="232633"/>
                  <a:pt x="338210" y="394415"/>
                </a:cubicBezTo>
                <a:cubicBezTo>
                  <a:pt x="338210" y="475918"/>
                  <a:pt x="318526" y="552824"/>
                  <a:pt x="281694" y="619630"/>
                </a:cubicBezTo>
                <a:cubicBezTo>
                  <a:pt x="121132" y="588605"/>
                  <a:pt x="0" y="447225"/>
                  <a:pt x="0" y="277554"/>
                </a:cubicBezTo>
                <a:cubicBezTo>
                  <a:pt x="0" y="163740"/>
                  <a:pt x="54505" y="62657"/>
                  <a:pt x="139605" y="0"/>
                </a:cubicBezTo>
                <a:close/>
              </a:path>
            </a:pathLst>
          </a:cu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7"/>
          <p:cNvSpPr>
            <a:spLocks noChangeArrowheads="1"/>
          </p:cNvSpPr>
          <p:nvPr/>
        </p:nvSpPr>
        <p:spPr bwMode="auto">
          <a:xfrm>
            <a:off x="359718" y="1884327"/>
            <a:ext cx="1790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600" b="1" dirty="0">
                <a:solidFill>
                  <a:srgbClr val="DC3D2A"/>
                </a:solidFill>
                <a:latin typeface="Century Gothic" panose="020B0502020202020204" pitchFamily="34" charset="0"/>
              </a:rPr>
              <a:t>第一</a:t>
            </a:r>
            <a:r>
              <a:rPr kumimoji="0" lang="zh-CN" altLang="en-US" sz="1600" b="1" dirty="0" smtClean="0">
                <a:solidFill>
                  <a:srgbClr val="DC3D2A"/>
                </a:solidFill>
                <a:latin typeface="Century Gothic" panose="020B0502020202020204" pitchFamily="34" charset="0"/>
              </a:rPr>
              <a:t>款</a:t>
            </a:r>
            <a:r>
              <a:rPr kumimoji="0" lang="zh-CN" altLang="en-US" sz="1200" b="1" dirty="0" smtClean="0">
                <a:latin typeface="Century Gothic" panose="020B0502020202020204" pitchFamily="34" charset="0"/>
              </a:rPr>
              <a:t>集成</a:t>
            </a:r>
            <a:r>
              <a:rPr kumimoji="0" lang="en-US" altLang="zh-CN" sz="1200" b="1" dirty="0" smtClean="0">
                <a:latin typeface="Century Gothic" panose="020B0502020202020204" pitchFamily="34" charset="0"/>
              </a:rPr>
              <a:t>SDN</a:t>
            </a:r>
          </a:p>
          <a:p>
            <a:r>
              <a:rPr kumimoji="0" lang="zh-CN" altLang="en-US" sz="1200" b="1" dirty="0" smtClean="0">
                <a:latin typeface="Century Gothic" panose="020B0502020202020204" pitchFamily="34" charset="0"/>
              </a:rPr>
              <a:t>基于</a:t>
            </a:r>
            <a:r>
              <a:rPr kumimoji="0" lang="en-US" altLang="zh-CN" sz="1200" b="1" dirty="0" smtClean="0">
                <a:latin typeface="Century Gothic" panose="020B0502020202020204" pitchFamily="34" charset="0"/>
              </a:rPr>
              <a:t>OpenStack</a:t>
            </a:r>
            <a:r>
              <a:rPr kumimoji="0" lang="zh-CN" altLang="en-US" sz="1200" b="1" dirty="0" smtClean="0">
                <a:latin typeface="Century Gothic" panose="020B0502020202020204" pitchFamily="34" charset="0"/>
              </a:rPr>
              <a:t>云平台</a:t>
            </a:r>
            <a:endParaRPr kumimoji="0" lang="zh-CN" altLang="en-US" sz="1200" b="1" dirty="0">
              <a:latin typeface="Century Gothic" panose="020B0502020202020204" pitchFamily="34" charset="0"/>
            </a:endParaRPr>
          </a:p>
        </p:txBody>
      </p:sp>
      <p:sp>
        <p:nvSpPr>
          <p:cNvPr id="22" name="矩形 6"/>
          <p:cNvSpPr>
            <a:spLocks noChangeArrowheads="1"/>
          </p:cNvSpPr>
          <p:nvPr/>
        </p:nvSpPr>
        <p:spPr bwMode="auto">
          <a:xfrm>
            <a:off x="351781" y="2345992"/>
            <a:ext cx="19447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marL="171450" indent="-171450">
              <a:buFont typeface="Wingdings" panose="05000000000000000000" pitchFamily="2" charset="2"/>
              <a:buChar char="ü"/>
            </a:pPr>
            <a:r>
              <a:rPr kumimoji="0" lang="zh-CN" altLang="en-US" sz="1000" b="1" i="1" dirty="0">
                <a:solidFill>
                  <a:srgbClr val="181715"/>
                </a:solidFill>
                <a:latin typeface="Century Gothic" panose="020B0502020202020204" pitchFamily="34" charset="0"/>
              </a:rPr>
              <a:t>充分资源</a:t>
            </a:r>
            <a:r>
              <a:rPr kumimoji="0" lang="zh-CN" altLang="en-US" sz="1000" b="1" i="1" dirty="0" smtClean="0">
                <a:solidFill>
                  <a:srgbClr val="181715"/>
                </a:solidFill>
                <a:latin typeface="Century Gothic" panose="020B0502020202020204" pitchFamily="34" charset="0"/>
              </a:rPr>
              <a:t>纳</a:t>
            </a:r>
            <a:r>
              <a:rPr kumimoji="0" lang="zh-CN" altLang="en-US" sz="1000" i="1" dirty="0">
                <a:solidFill>
                  <a:srgbClr val="181715"/>
                </a:solidFill>
                <a:latin typeface="Century Gothic" panose="020B0502020202020204" pitchFamily="34" charset="0"/>
              </a:rPr>
              <a:t>：</a:t>
            </a:r>
            <a:r>
              <a:rPr kumimoji="0" lang="en-US" altLang="zh-CN" sz="1000" i="1" dirty="0" err="1" smtClean="0">
                <a:solidFill>
                  <a:srgbClr val="181715"/>
                </a:solidFill>
                <a:latin typeface="Century Gothic" panose="020B0502020202020204" pitchFamily="34" charset="0"/>
              </a:rPr>
              <a:t>Vmware</a:t>
            </a:r>
            <a:r>
              <a:rPr kumimoji="0" lang="en-US" altLang="zh-CN" sz="1000" i="1" dirty="0" smtClean="0">
                <a:solidFill>
                  <a:srgbClr val="181715"/>
                </a:solidFill>
                <a:latin typeface="Century Gothic" panose="020B0502020202020204" pitchFamily="34" charset="0"/>
              </a:rPr>
              <a:t>/KVM/</a:t>
            </a:r>
            <a:r>
              <a:rPr kumimoji="0" lang="zh-CN" altLang="en-US" sz="1000" i="1" dirty="0" smtClean="0">
                <a:solidFill>
                  <a:srgbClr val="181715"/>
                </a:solidFill>
                <a:latin typeface="Century Gothic" panose="020B0502020202020204" pitchFamily="34" charset="0"/>
              </a:rPr>
              <a:t>物理机</a:t>
            </a:r>
            <a:r>
              <a:rPr kumimoji="0" lang="en-US" altLang="zh-CN" sz="1000" i="1" dirty="0" smtClean="0">
                <a:solidFill>
                  <a:srgbClr val="181715"/>
                </a:solidFill>
                <a:latin typeface="Century Gothic" panose="020B0502020202020204" pitchFamily="34" charset="0"/>
              </a:rPr>
              <a:t>/</a:t>
            </a:r>
            <a:r>
              <a:rPr kumimoji="0" lang="zh-CN" altLang="en-US" sz="1000" i="1" dirty="0" smtClean="0">
                <a:solidFill>
                  <a:srgbClr val="181715"/>
                </a:solidFill>
                <a:latin typeface="Century Gothic" panose="020B0502020202020204" pitchFamily="34" charset="0"/>
              </a:rPr>
              <a:t>小型机等</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安全即服务：</a:t>
            </a:r>
            <a:r>
              <a:rPr kumimoji="0" lang="zh-CN" altLang="en-US" sz="1000" i="1" dirty="0" smtClean="0">
                <a:solidFill>
                  <a:srgbClr val="181715"/>
                </a:solidFill>
                <a:latin typeface="Century Gothic" panose="020B0502020202020204" pitchFamily="34" charset="0"/>
              </a:rPr>
              <a:t>扩展</a:t>
            </a:r>
            <a:r>
              <a:rPr kumimoji="0" lang="en-US" altLang="zh-CN" sz="1000" i="1" dirty="0" smtClean="0">
                <a:solidFill>
                  <a:srgbClr val="181715"/>
                </a:solidFill>
                <a:latin typeface="Century Gothic" panose="020B0502020202020204" pitchFamily="34" charset="0"/>
              </a:rPr>
              <a:t>Neutron</a:t>
            </a:r>
            <a:r>
              <a:rPr kumimoji="0" lang="zh-CN" altLang="en-US" sz="1000" i="1" dirty="0" smtClean="0">
                <a:solidFill>
                  <a:srgbClr val="181715"/>
                </a:solidFill>
                <a:latin typeface="Century Gothic" panose="020B0502020202020204" pitchFamily="34" charset="0"/>
              </a:rPr>
              <a:t>规范</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扩展</a:t>
            </a:r>
            <a:r>
              <a:rPr kumimoji="0" lang="en-US" altLang="zh-CN" sz="1000" b="1" i="1" dirty="0">
                <a:solidFill>
                  <a:srgbClr val="181715"/>
                </a:solidFill>
                <a:latin typeface="Century Gothic" panose="020B0502020202020204" pitchFamily="34" charset="0"/>
              </a:rPr>
              <a:t>PaaS</a:t>
            </a:r>
            <a:r>
              <a:rPr kumimoji="0" lang="zh-CN" altLang="en-US" sz="1000" b="1" i="1" dirty="0">
                <a:solidFill>
                  <a:srgbClr val="181715"/>
                </a:solidFill>
                <a:latin typeface="Century Gothic" panose="020B0502020202020204" pitchFamily="34" charset="0"/>
              </a:rPr>
              <a:t>功能：</a:t>
            </a:r>
            <a:r>
              <a:rPr kumimoji="0" lang="zh-CN" altLang="en-US" sz="1000" i="1" dirty="0">
                <a:solidFill>
                  <a:srgbClr val="181715"/>
                </a:solidFill>
                <a:latin typeface="Century Gothic" panose="020B0502020202020204" pitchFamily="34" charset="0"/>
              </a:rPr>
              <a:t>应用开发</a:t>
            </a:r>
            <a:r>
              <a:rPr kumimoji="0" lang="zh-CN" altLang="en-US" sz="1000" i="1" dirty="0" smtClean="0">
                <a:solidFill>
                  <a:srgbClr val="181715"/>
                </a:solidFill>
                <a:latin typeface="Century Gothic" panose="020B0502020202020204" pitchFamily="34" charset="0"/>
              </a:rPr>
              <a:t>环境，大数据即服务</a:t>
            </a:r>
            <a:r>
              <a:rPr kumimoji="0" lang="en-US" altLang="zh-CN" sz="1000" i="1" dirty="0" smtClean="0">
                <a:solidFill>
                  <a:srgbClr val="181715"/>
                </a:solidFill>
                <a:latin typeface="Century Gothic" panose="020B0502020202020204" pitchFamily="34" charset="0"/>
              </a:rPr>
              <a:t>…</a:t>
            </a: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体验极致</a:t>
            </a:r>
            <a:r>
              <a:rPr kumimoji="0" lang="zh-CN" altLang="en-US" sz="1000" b="1" i="1" dirty="0">
                <a:solidFill>
                  <a:srgbClr val="181715"/>
                </a:solidFill>
                <a:latin typeface="Century Gothic" panose="020B0502020202020204" pitchFamily="34" charset="0"/>
              </a:rPr>
              <a:t>优化</a:t>
            </a:r>
            <a:r>
              <a:rPr kumimoji="0" lang="zh-CN" altLang="en-US" sz="1000" b="1" i="1" dirty="0" smtClean="0">
                <a:solidFill>
                  <a:srgbClr val="181715"/>
                </a:solidFill>
                <a:latin typeface="Century Gothic" panose="020B0502020202020204" pitchFamily="34" charset="0"/>
              </a:rPr>
              <a:t>：</a:t>
            </a:r>
            <a:r>
              <a:rPr kumimoji="0" lang="zh-CN" altLang="en-US" sz="1000" i="1" dirty="0" smtClean="0">
                <a:solidFill>
                  <a:srgbClr val="181715"/>
                </a:solidFill>
                <a:latin typeface="Century Gothic" panose="020B0502020202020204" pitchFamily="34" charset="0"/>
              </a:rPr>
              <a:t>基于容器一键安装</a:t>
            </a:r>
            <a:r>
              <a:rPr kumimoji="0" lang="zh-CN" altLang="en-US" sz="1000" i="1" dirty="0">
                <a:solidFill>
                  <a:srgbClr val="181715"/>
                </a:solidFill>
                <a:latin typeface="Century Gothic" panose="020B0502020202020204" pitchFamily="34" charset="0"/>
              </a:rPr>
              <a:t>，高可用</a:t>
            </a:r>
            <a:r>
              <a:rPr kumimoji="0" lang="en-US" altLang="zh-CN" sz="1000" i="1" dirty="0">
                <a:solidFill>
                  <a:srgbClr val="181715"/>
                </a:solidFill>
                <a:latin typeface="Century Gothic" panose="020B0502020202020204" pitchFamily="34" charset="0"/>
              </a:rPr>
              <a:t>……</a:t>
            </a:r>
          </a:p>
          <a:p>
            <a:endParaRPr kumimoji="0" lang="en-US" altLang="zh-CN" sz="1000" dirty="0" smtClean="0">
              <a:solidFill>
                <a:srgbClr val="181715"/>
              </a:solidFill>
              <a:latin typeface="Century Gothic" panose="020B0502020202020204" pitchFamily="34" charset="0"/>
            </a:endParaRPr>
          </a:p>
          <a:p>
            <a:endParaRPr kumimoji="0" lang="zh-CN" altLang="en-US" sz="1000" dirty="0">
              <a:solidFill>
                <a:srgbClr val="181715"/>
              </a:solidFill>
              <a:latin typeface="Century Gothic" panose="020B0502020202020204" pitchFamily="34" charset="0"/>
            </a:endParaRPr>
          </a:p>
        </p:txBody>
      </p:sp>
      <p:sp>
        <p:nvSpPr>
          <p:cNvPr id="23" name="矩形 7"/>
          <p:cNvSpPr>
            <a:spLocks noChangeArrowheads="1"/>
          </p:cNvSpPr>
          <p:nvPr/>
        </p:nvSpPr>
        <p:spPr bwMode="auto">
          <a:xfrm>
            <a:off x="4579938" y="3305304"/>
            <a:ext cx="2034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en-US" altLang="zh-CN" sz="1600" b="1" dirty="0" smtClean="0">
                <a:solidFill>
                  <a:srgbClr val="4FA331"/>
                </a:solidFill>
                <a:latin typeface="Century Gothic" panose="020B0502020202020204" pitchFamily="34" charset="0"/>
              </a:rPr>
              <a:t>13PB</a:t>
            </a:r>
            <a:r>
              <a:rPr kumimoji="0" lang="zh-CN" altLang="en-US" sz="1200" b="1" dirty="0" smtClean="0">
                <a:latin typeface="Century Gothic" panose="020B0502020202020204" pitchFamily="34" charset="0"/>
              </a:rPr>
              <a:t>服务清华大学云网盘</a:t>
            </a:r>
            <a:endParaRPr kumimoji="0" lang="zh-CN" altLang="en-US" sz="1200" b="1" dirty="0">
              <a:latin typeface="Century Gothic" panose="020B0502020202020204" pitchFamily="34" charset="0"/>
            </a:endParaRPr>
          </a:p>
        </p:txBody>
      </p:sp>
      <p:sp>
        <p:nvSpPr>
          <p:cNvPr id="24" name="矩形 6"/>
          <p:cNvSpPr>
            <a:spLocks noChangeArrowheads="1"/>
          </p:cNvSpPr>
          <p:nvPr/>
        </p:nvSpPr>
        <p:spPr bwMode="auto">
          <a:xfrm>
            <a:off x="4572000" y="3593778"/>
            <a:ext cx="32108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支持多种存储</a:t>
            </a:r>
            <a:r>
              <a:rPr kumimoji="0" lang="zh-CN" altLang="en-US" sz="1000" b="1" i="1" dirty="0">
                <a:solidFill>
                  <a:srgbClr val="181715"/>
                </a:solidFill>
                <a:latin typeface="Century Gothic" panose="020B0502020202020204" pitchFamily="34" charset="0"/>
              </a:rPr>
              <a:t>类型：</a:t>
            </a:r>
            <a:r>
              <a:rPr kumimoji="0" lang="zh-CN" altLang="en-US" sz="1000" i="1" dirty="0">
                <a:solidFill>
                  <a:srgbClr val="181715"/>
                </a:solidFill>
                <a:latin typeface="Century Gothic" panose="020B0502020202020204" pitchFamily="34" charset="0"/>
              </a:rPr>
              <a:t>同时提供块、对象、</a:t>
            </a:r>
            <a:r>
              <a:rPr kumimoji="0" lang="zh-CN" altLang="en-US" sz="1000" i="1" dirty="0" smtClean="0">
                <a:solidFill>
                  <a:srgbClr val="181715"/>
                </a:solidFill>
                <a:latin typeface="Century Gothic" panose="020B0502020202020204" pitchFamily="34" charset="0"/>
              </a:rPr>
              <a:t>文件</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稳定可靠：</a:t>
            </a:r>
            <a:r>
              <a:rPr kumimoji="0" lang="en-US" altLang="zh-CN" sz="1000" i="1" dirty="0" smtClean="0">
                <a:solidFill>
                  <a:srgbClr val="181715"/>
                </a:solidFill>
                <a:latin typeface="Century Gothic" panose="020B0502020202020204" pitchFamily="34" charset="0"/>
              </a:rPr>
              <a:t>99.9999%</a:t>
            </a:r>
            <a:r>
              <a:rPr kumimoji="0" lang="zh-CN" altLang="en-US" sz="1000" i="1" dirty="0" smtClean="0">
                <a:solidFill>
                  <a:srgbClr val="181715"/>
                </a:solidFill>
                <a:latin typeface="Century Gothic" panose="020B0502020202020204" pitchFamily="34" charset="0"/>
              </a:rPr>
              <a:t>可靠性</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企业级</a:t>
            </a:r>
            <a:r>
              <a:rPr kumimoji="0" lang="zh-CN" altLang="en-US" sz="1000" b="1" i="1" dirty="0">
                <a:solidFill>
                  <a:srgbClr val="181715"/>
                </a:solidFill>
                <a:latin typeface="Century Gothic" panose="020B0502020202020204" pitchFamily="34" charset="0"/>
              </a:rPr>
              <a:t>特性：</a:t>
            </a:r>
            <a:r>
              <a:rPr kumimoji="0" lang="zh-CN" altLang="en-US" sz="1000" i="1" dirty="0">
                <a:solidFill>
                  <a:srgbClr val="181715"/>
                </a:solidFill>
                <a:latin typeface="Century Gothic" panose="020B0502020202020204" pitchFamily="34" charset="0"/>
              </a:rPr>
              <a:t>数据精简、快照、纠删码、读写加速</a:t>
            </a:r>
            <a:r>
              <a:rPr kumimoji="0" lang="zh-CN" altLang="en-US" sz="1000" i="1" dirty="0" smtClean="0">
                <a:solidFill>
                  <a:srgbClr val="181715"/>
                </a:solidFill>
                <a:latin typeface="Century Gothic" panose="020B0502020202020204" pitchFamily="34" charset="0"/>
              </a:rPr>
              <a:t>等</a:t>
            </a:r>
            <a:endParaRPr kumimoji="0" lang="zh-CN" altLang="en-US" sz="1000" i="1" dirty="0">
              <a:solidFill>
                <a:srgbClr val="181715"/>
              </a:solidFill>
              <a:latin typeface="Century Gothic" panose="020B0502020202020204" pitchFamily="34" charset="0"/>
            </a:endParaRPr>
          </a:p>
        </p:txBody>
      </p:sp>
      <p:sp>
        <p:nvSpPr>
          <p:cNvPr id="25" name="矩形 7"/>
          <p:cNvSpPr>
            <a:spLocks noChangeArrowheads="1"/>
          </p:cNvSpPr>
          <p:nvPr/>
        </p:nvSpPr>
        <p:spPr bwMode="auto">
          <a:xfrm>
            <a:off x="6084168" y="2067694"/>
            <a:ext cx="2988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en-US" altLang="zh-CN" sz="1200" b="1" dirty="0" err="1" smtClean="0">
                <a:latin typeface="Century Gothic" panose="020B0502020202020204" pitchFamily="34" charset="0"/>
              </a:rPr>
              <a:t>SPECvirt</a:t>
            </a:r>
            <a:r>
              <a:rPr kumimoji="0" lang="zh-CN" altLang="en-US" sz="1200" b="1" dirty="0" smtClean="0">
                <a:latin typeface="Century Gothic" panose="020B0502020202020204" pitchFamily="34" charset="0"/>
              </a:rPr>
              <a:t>性能</a:t>
            </a:r>
            <a:r>
              <a:rPr kumimoji="0" lang="zh-CN" altLang="en-US" sz="1200" b="1" dirty="0">
                <a:latin typeface="Century Gothic" panose="020B0502020202020204" pitchFamily="34" charset="0"/>
              </a:rPr>
              <a:t>测试</a:t>
            </a:r>
            <a:r>
              <a:rPr kumimoji="0" lang="en-US" altLang="zh-CN" sz="1600" b="1" dirty="0">
                <a:solidFill>
                  <a:srgbClr val="309EBA"/>
                </a:solidFill>
                <a:latin typeface="Century Gothic" panose="020B0502020202020204" pitchFamily="34" charset="0"/>
              </a:rPr>
              <a:t>638.6</a:t>
            </a:r>
            <a:r>
              <a:rPr kumimoji="0" lang="zh-CN" altLang="en-US" sz="1600" b="1" dirty="0" smtClean="0">
                <a:solidFill>
                  <a:srgbClr val="309EBA"/>
                </a:solidFill>
                <a:latin typeface="Century Gothic" panose="020B0502020202020204" pitchFamily="34" charset="0"/>
              </a:rPr>
              <a:t>分</a:t>
            </a:r>
            <a:r>
              <a:rPr kumimoji="0" lang="zh-CN" altLang="en-US" sz="1200" b="1" dirty="0">
                <a:latin typeface="Century Gothic" panose="020B0502020202020204" pitchFamily="34" charset="0"/>
              </a:rPr>
              <a:t>，</a:t>
            </a:r>
            <a:r>
              <a:rPr kumimoji="0" lang="zh-CN" altLang="en-US" sz="1200" b="1" dirty="0" smtClean="0">
                <a:latin typeface="Century Gothic" panose="020B0502020202020204" pitchFamily="34" charset="0"/>
              </a:rPr>
              <a:t>全球</a:t>
            </a:r>
            <a:r>
              <a:rPr kumimoji="0" lang="zh-CN" altLang="en-US" sz="1600" b="1" dirty="0">
                <a:solidFill>
                  <a:srgbClr val="309EBA"/>
                </a:solidFill>
                <a:latin typeface="Century Gothic" panose="020B0502020202020204" pitchFamily="34" charset="0"/>
              </a:rPr>
              <a:t>第一</a:t>
            </a:r>
          </a:p>
        </p:txBody>
      </p:sp>
      <p:sp>
        <p:nvSpPr>
          <p:cNvPr id="26" name="矩形 6"/>
          <p:cNvSpPr>
            <a:spLocks noChangeArrowheads="1"/>
          </p:cNvSpPr>
          <p:nvPr/>
        </p:nvSpPr>
        <p:spPr bwMode="auto">
          <a:xfrm>
            <a:off x="6084167" y="2355726"/>
            <a:ext cx="298831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内核深度优化：</a:t>
            </a:r>
            <a:r>
              <a:rPr kumimoji="0" lang="en-US" altLang="zh-CN" sz="1000" i="1" dirty="0">
                <a:solidFill>
                  <a:srgbClr val="181715"/>
                </a:solidFill>
                <a:latin typeface="Century Gothic" panose="020B0502020202020204" pitchFamily="34" charset="0"/>
              </a:rPr>
              <a:t>150</a:t>
            </a:r>
            <a:r>
              <a:rPr kumimoji="0" lang="zh-CN" altLang="en-US" sz="1000" i="1" dirty="0">
                <a:solidFill>
                  <a:srgbClr val="181715"/>
                </a:solidFill>
                <a:latin typeface="Century Gothic" panose="020B0502020202020204" pitchFamily="34" charset="0"/>
              </a:rPr>
              <a:t>万行代码修改，占总</a:t>
            </a:r>
            <a:r>
              <a:rPr kumimoji="0" lang="zh-CN" altLang="en-US" sz="1000" i="1" dirty="0" smtClean="0">
                <a:solidFill>
                  <a:srgbClr val="181715"/>
                </a:solidFill>
                <a:latin typeface="Century Gothic" panose="020B0502020202020204" pitchFamily="34" charset="0"/>
              </a:rPr>
              <a:t>代码</a:t>
            </a:r>
            <a:r>
              <a:rPr kumimoji="0" lang="en-US" altLang="zh-CN" sz="1000" i="1" dirty="0" smtClean="0">
                <a:solidFill>
                  <a:srgbClr val="181715"/>
                </a:solidFill>
                <a:latin typeface="Century Gothic" panose="020B0502020202020204" pitchFamily="34" charset="0"/>
              </a:rPr>
              <a:t>2/3</a:t>
            </a:r>
            <a:endParaRPr kumimoji="0" lang="en-US" altLang="zh-CN" sz="1000" i="1" dirty="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安全增强：</a:t>
            </a:r>
            <a:r>
              <a:rPr kumimoji="0" lang="zh-CN" altLang="en-US" sz="1000" i="1" dirty="0" smtClean="0">
                <a:solidFill>
                  <a:srgbClr val="181715"/>
                </a:solidFill>
                <a:latin typeface="Century Gothic" panose="020B0502020202020204" pitchFamily="34" charset="0"/>
              </a:rPr>
              <a:t>与亚信安全解决方案深度融合</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一键系列：</a:t>
            </a:r>
            <a:r>
              <a:rPr kumimoji="0" lang="zh-CN" altLang="en-US" sz="1000" i="1" dirty="0" smtClean="0">
                <a:solidFill>
                  <a:srgbClr val="181715"/>
                </a:solidFill>
                <a:latin typeface="Century Gothic" panose="020B0502020202020204" pitchFamily="34" charset="0"/>
              </a:rPr>
              <a:t>一键实现巡检</a:t>
            </a:r>
            <a:endParaRPr kumimoji="0" lang="en-US" altLang="zh-CN" sz="1000" i="1" dirty="0" smtClean="0">
              <a:solidFill>
                <a:srgbClr val="181715"/>
              </a:solidFill>
              <a:latin typeface="Century Gothic" panose="020B0502020202020204" pitchFamily="34" charset="0"/>
            </a:endParaRPr>
          </a:p>
          <a:p>
            <a:pPr marL="171450" indent="-171450">
              <a:buFont typeface="Wingdings" panose="05000000000000000000" pitchFamily="2" charset="2"/>
              <a:buChar char="ü"/>
            </a:pPr>
            <a:r>
              <a:rPr kumimoji="0" lang="zh-CN" altLang="en-US" sz="1000" b="1" i="1" dirty="0" smtClean="0">
                <a:solidFill>
                  <a:srgbClr val="181715"/>
                </a:solidFill>
                <a:latin typeface="Century Gothic" panose="020B0502020202020204" pitchFamily="34" charset="0"/>
              </a:rPr>
              <a:t>广泛实践：</a:t>
            </a:r>
            <a:r>
              <a:rPr kumimoji="0" lang="en-US" altLang="zh-CN" sz="1000" i="1" dirty="0">
                <a:solidFill>
                  <a:srgbClr val="181715"/>
                </a:solidFill>
                <a:latin typeface="Century Gothic" panose="020B0502020202020204" pitchFamily="34" charset="0"/>
              </a:rPr>
              <a:t>60000+CPU</a:t>
            </a:r>
            <a:r>
              <a:rPr kumimoji="0" lang="zh-CN" altLang="en-US" sz="1000" i="1" dirty="0" smtClean="0">
                <a:solidFill>
                  <a:srgbClr val="181715"/>
                </a:solidFill>
                <a:latin typeface="Century Gothic" panose="020B0502020202020204" pitchFamily="34" charset="0"/>
              </a:rPr>
              <a:t>在线</a:t>
            </a:r>
            <a:endParaRPr kumimoji="0" lang="en-US" altLang="zh-CN" sz="1000" i="1" dirty="0">
              <a:solidFill>
                <a:srgbClr val="181715"/>
              </a:solidFill>
              <a:latin typeface="Century Gothic" panose="020B0502020202020204" pitchFamily="34" charset="0"/>
            </a:endParaRP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335" y="1377136"/>
            <a:ext cx="1108093" cy="351032"/>
          </a:xfrm>
          <a:prstGeom prst="rect">
            <a:avLst/>
          </a:prstGeom>
        </p:spPr>
      </p:pic>
      <p:sp>
        <p:nvSpPr>
          <p:cNvPr id="30" name="TextBox 24"/>
          <p:cNvSpPr txBox="1">
            <a:spLocks noChangeArrowheads="1"/>
          </p:cNvSpPr>
          <p:nvPr/>
        </p:nvSpPr>
        <p:spPr bwMode="auto">
          <a:xfrm>
            <a:off x="2944565" y="3283818"/>
            <a:ext cx="8787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r>
              <a:rPr kumimoji="0" lang="en-US" altLang="zh-CN" sz="1400" b="1" dirty="0" smtClean="0">
                <a:latin typeface="Century Gothic" panose="020B0502020202020204" pitchFamily="34" charset="0"/>
              </a:rPr>
              <a:t>H3C</a:t>
            </a:r>
          </a:p>
          <a:p>
            <a:pPr algn="ctr"/>
            <a:r>
              <a:rPr kumimoji="0" lang="en-US" altLang="zh-CN" sz="1400" b="1" dirty="0" err="1" smtClean="0">
                <a:latin typeface="Century Gothic" panose="020B0502020202020204" pitchFamily="34" charset="0"/>
              </a:rPr>
              <a:t>OneStor</a:t>
            </a:r>
            <a:endParaRPr kumimoji="0" lang="zh-CN" altLang="en-US" sz="1400" b="1" dirty="0">
              <a:latin typeface="Century Gothic" panose="020B0502020202020204" pitchFamily="34" charset="0"/>
            </a:endParaRPr>
          </a:p>
        </p:txBody>
      </p:sp>
      <p:sp>
        <p:nvSpPr>
          <p:cNvPr id="31" name="TextBox 24"/>
          <p:cNvSpPr txBox="1">
            <a:spLocks noChangeArrowheads="1"/>
          </p:cNvSpPr>
          <p:nvPr/>
        </p:nvSpPr>
        <p:spPr bwMode="auto">
          <a:xfrm>
            <a:off x="2249537" y="1950917"/>
            <a:ext cx="13644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en-US" altLang="zh-CN" sz="1400" b="1" dirty="0" smtClean="0">
                <a:latin typeface="Century Gothic" panose="020B0502020202020204" pitchFamily="34" charset="0"/>
              </a:rPr>
              <a:t>H3C </a:t>
            </a:r>
            <a:r>
              <a:rPr kumimoji="0" lang="en-US" altLang="zh-CN" sz="1400" b="1" dirty="0" err="1" smtClean="0">
                <a:latin typeface="Century Gothic" panose="020B0502020202020204" pitchFamily="34" charset="0"/>
              </a:rPr>
              <a:t>CloudOS</a:t>
            </a:r>
            <a:endParaRPr kumimoji="0" lang="zh-CN" altLang="en-US" sz="1400" b="1" dirty="0">
              <a:latin typeface="Century Gothic" panose="020B0502020202020204" pitchFamily="34" charset="0"/>
            </a:endParaRPr>
          </a:p>
        </p:txBody>
      </p:sp>
      <p:sp>
        <p:nvSpPr>
          <p:cNvPr id="7" name="矩形 6"/>
          <p:cNvSpPr/>
          <p:nvPr/>
        </p:nvSpPr>
        <p:spPr>
          <a:xfrm>
            <a:off x="2805283" y="4476428"/>
            <a:ext cx="3068469" cy="369332"/>
          </a:xfrm>
          <a:prstGeom prst="rect">
            <a:avLst/>
          </a:prstGeom>
        </p:spPr>
        <p:txBody>
          <a:bodyPr wrap="none">
            <a:spAutoFit/>
          </a:bodyPr>
          <a:lstStyle/>
          <a:p>
            <a:r>
              <a:rPr lang="zh-CN" altLang="en-US" dirty="0" smtClean="0">
                <a:solidFill>
                  <a:srgbClr val="FFC000"/>
                </a:solidFill>
                <a:latin typeface="微软雅黑" panose="020B0503020204020204" pitchFamily="34" charset="-122"/>
                <a:ea typeface="微软雅黑" panose="020B0503020204020204" pitchFamily="34" charset="-122"/>
              </a:rPr>
              <a:t>新华三校园云服务</a:t>
            </a:r>
            <a:r>
              <a:rPr lang="en-US" altLang="zh-CN" dirty="0" smtClean="0">
                <a:solidFill>
                  <a:srgbClr val="FFC000"/>
                </a:solidFill>
                <a:latin typeface="微软雅黑" panose="020B0503020204020204" pitchFamily="34" charset="-122"/>
                <a:ea typeface="微软雅黑" panose="020B0503020204020204" pitchFamily="34" charset="-122"/>
              </a:rPr>
              <a:t>300</a:t>
            </a:r>
            <a:r>
              <a:rPr lang="en-US" altLang="zh-CN" dirty="0">
                <a:solidFill>
                  <a:srgbClr val="FFC000"/>
                </a:solidFill>
                <a:latin typeface="微软雅黑" panose="020B0503020204020204" pitchFamily="34" charset="-122"/>
                <a:ea typeface="微软雅黑" panose="020B0503020204020204" pitchFamily="34" charset="-122"/>
              </a:rPr>
              <a:t>+</a:t>
            </a:r>
            <a:r>
              <a:rPr lang="zh-CN" altLang="en-US" dirty="0" smtClean="0">
                <a:solidFill>
                  <a:srgbClr val="FFC000"/>
                </a:solidFill>
                <a:latin typeface="微软雅黑" panose="020B0503020204020204" pitchFamily="34" charset="-122"/>
                <a:ea typeface="微软雅黑" panose="020B0503020204020204" pitchFamily="34" charset="-122"/>
              </a:rPr>
              <a:t>高校</a:t>
            </a:r>
            <a:endParaRPr lang="zh-CN" altLang="en-US"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114282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基础</a:t>
            </a:r>
            <a:r>
              <a:rPr lang="zh-CN" altLang="en-US" dirty="0" smtClean="0"/>
              <a:t>设施大数据能力</a:t>
            </a:r>
            <a:r>
              <a:rPr lang="en-US" altLang="zh-CN" dirty="0" smtClean="0"/>
              <a:t>-</a:t>
            </a:r>
            <a:r>
              <a:rPr lang="zh-CN" altLang="en-US" dirty="0" smtClean="0"/>
              <a:t>基于</a:t>
            </a:r>
            <a:r>
              <a:rPr lang="en-US" altLang="zh-CN" dirty="0" err="1" smtClean="0"/>
              <a:t>DataEngine</a:t>
            </a:r>
            <a:r>
              <a:rPr lang="zh-CN" altLang="en-US" dirty="0" smtClean="0"/>
              <a:t>知识提取</a:t>
            </a:r>
            <a:endParaRPr lang="zh-CN" altLang="en-US" dirty="0"/>
          </a:p>
        </p:txBody>
      </p:sp>
      <p:sp>
        <p:nvSpPr>
          <p:cNvPr id="32" name="矩形 31"/>
          <p:cNvSpPr/>
          <p:nvPr/>
        </p:nvSpPr>
        <p:spPr bwMode="auto">
          <a:xfrm>
            <a:off x="206617" y="4022224"/>
            <a:ext cx="8758597" cy="781773"/>
          </a:xfrm>
          <a:prstGeom prst="rect">
            <a:avLst/>
          </a:prstGeom>
          <a:solidFill>
            <a:schemeClr val="bg1">
              <a:lumMod val="95000"/>
            </a:schemeClr>
          </a:solidFill>
          <a:ln w="12700" cap="flat" cmpd="sng" algn="ctr">
            <a:noFill/>
            <a:prstDash val="solid"/>
          </a:ln>
          <a:effectLst/>
        </p:spPr>
        <p:txBody>
          <a:bodyPr rtlCol="0" anchor="ctr"/>
          <a:lstStyle/>
          <a:p>
            <a:pPr algn="ctr" defTabSz="685800"/>
            <a:endParaRPr lang="zh-CN" altLang="en-US" sz="2400" b="1" kern="0">
              <a:solidFill>
                <a:srgbClr val="FFFFFF"/>
              </a:solidFill>
              <a:latin typeface="微软雅黑" panose="020B0503020204020204" pitchFamily="34" charset="-122"/>
              <a:ea typeface="微软雅黑" panose="020B0503020204020204" pitchFamily="34" charset="-122"/>
            </a:endParaRPr>
          </a:p>
        </p:txBody>
      </p:sp>
      <p:sp>
        <p:nvSpPr>
          <p:cNvPr id="33" name="矩形 32"/>
          <p:cNvSpPr/>
          <p:nvPr/>
        </p:nvSpPr>
        <p:spPr bwMode="auto">
          <a:xfrm>
            <a:off x="206617" y="975955"/>
            <a:ext cx="8758597" cy="2801980"/>
          </a:xfrm>
          <a:prstGeom prst="rect">
            <a:avLst/>
          </a:prstGeom>
          <a:solidFill>
            <a:schemeClr val="accent5">
              <a:lumMod val="20000"/>
              <a:lumOff val="80000"/>
            </a:schemeClr>
          </a:solidFill>
          <a:ln w="12700" cap="flat" cmpd="sng" algn="ctr">
            <a:noFill/>
            <a:prstDash val="solid"/>
          </a:ln>
          <a:effectLst/>
        </p:spPr>
        <p:txBody>
          <a:bodyPr rtlCol="0" anchor="ctr"/>
          <a:lstStyle/>
          <a:p>
            <a:pPr algn="ctr" defTabSz="685800"/>
            <a:endParaRPr lang="zh-CN" altLang="en-US" sz="2400" b="1" kern="0">
              <a:solidFill>
                <a:srgbClr val="FFFFFF"/>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391918" y="1911714"/>
            <a:ext cx="7045070" cy="967764"/>
          </a:xfrm>
          <a:prstGeom prst="roundRect">
            <a:avLst>
              <a:gd name="adj" fmla="val 8700"/>
            </a:avLst>
          </a:prstGeom>
          <a:solidFill>
            <a:srgbClr val="93CDDD"/>
          </a:solidFill>
          <a:ln w="12700" cap="flat" cmpd="sng" algn="ctr">
            <a:noFill/>
            <a:prstDash val="solid"/>
          </a:ln>
          <a:effectLst/>
        </p:spPr>
        <p:txBody>
          <a:bodyPr rtlCol="0" anchor="ctr"/>
          <a:lstStyle/>
          <a:p>
            <a:pPr algn="ctr" defTabSz="685800"/>
            <a:endParaRPr lang="en-US" sz="2400" b="1" kern="0" dirty="0">
              <a:solidFill>
                <a:srgbClr val="FFFFFF"/>
              </a:solidFill>
              <a:latin typeface="微软雅黑" panose="020B0503020204020204" pitchFamily="34" charset="-122"/>
              <a:ea typeface="微软雅黑" panose="020B0503020204020204" pitchFamily="34" charset="-122"/>
            </a:endParaRPr>
          </a:p>
        </p:txBody>
      </p:sp>
      <p:sp>
        <p:nvSpPr>
          <p:cNvPr id="35" name="圆角矩形 3"/>
          <p:cNvSpPr/>
          <p:nvPr/>
        </p:nvSpPr>
        <p:spPr bwMode="auto">
          <a:xfrm>
            <a:off x="465415" y="2091790"/>
            <a:ext cx="3401394" cy="732007"/>
          </a:xfrm>
          <a:prstGeom prst="round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dirty="0">
              <a:solidFill>
                <a:schemeClr val="bg1"/>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7668945" y="1117138"/>
            <a:ext cx="1110343" cy="2591692"/>
          </a:xfrm>
          <a:prstGeom prst="roundRect">
            <a:avLst>
              <a:gd name="adj" fmla="val 8700"/>
            </a:avLst>
          </a:prstGeom>
          <a:solidFill>
            <a:srgbClr val="93CDDD"/>
          </a:solidFill>
          <a:ln w="12700" cap="flat" cmpd="sng" algn="ctr">
            <a:noFill/>
            <a:prstDash val="solid"/>
          </a:ln>
          <a:effectLst/>
        </p:spPr>
        <p:txBody>
          <a:bodyPr rtlCol="0" anchor="ctr"/>
          <a:lstStyle/>
          <a:p>
            <a:pPr algn="ctr" defTabSz="685800"/>
            <a:endParaRPr lang="en-US" sz="2400" b="1" kern="0" dirty="0">
              <a:solidFill>
                <a:srgbClr val="FFFFFF"/>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391918" y="3111066"/>
            <a:ext cx="7045070" cy="597759"/>
          </a:xfrm>
          <a:prstGeom prst="roundRect">
            <a:avLst>
              <a:gd name="adj" fmla="val 9168"/>
            </a:avLst>
          </a:prstGeom>
          <a:solidFill>
            <a:srgbClr val="93CDDD"/>
          </a:solidFill>
          <a:ln w="12700" cap="flat" cmpd="sng" algn="ctr">
            <a:noFill/>
            <a:prstDash val="solid"/>
          </a:ln>
          <a:effectLst/>
        </p:spPr>
        <p:txBody>
          <a:bodyPr rtlCol="0" anchor="ctr"/>
          <a:lstStyle/>
          <a:p>
            <a:pPr algn="ctr" defTabSz="685800"/>
            <a:endParaRPr lang="en-US" sz="2400" b="1" kern="0" dirty="0">
              <a:solidFill>
                <a:srgbClr val="FFFFFF"/>
              </a:solidFill>
              <a:latin typeface="微软雅黑" panose="020B0503020204020204" pitchFamily="34" charset="-122"/>
              <a:ea typeface="微软雅黑" panose="020B0503020204020204" pitchFamily="34" charset="-122"/>
            </a:endParaRPr>
          </a:p>
        </p:txBody>
      </p:sp>
      <p:sp>
        <p:nvSpPr>
          <p:cNvPr id="38" name="上箭头 37"/>
          <p:cNvSpPr/>
          <p:nvPr/>
        </p:nvSpPr>
        <p:spPr>
          <a:xfrm>
            <a:off x="6644432" y="3777937"/>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39" name="矩形 38"/>
          <p:cNvSpPr/>
          <p:nvPr/>
        </p:nvSpPr>
        <p:spPr>
          <a:xfrm>
            <a:off x="5950873" y="3825553"/>
            <a:ext cx="723275" cy="190393"/>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itchFamily="34" charset="-122"/>
                <a:ea typeface="微软雅黑" pitchFamily="34" charset="-122"/>
              </a:rPr>
              <a:t>实时采集</a:t>
            </a:r>
            <a:endParaRPr lang="en-US" altLang="zh-CN" sz="1050" b="1" kern="0" dirty="0">
              <a:solidFill>
                <a:sysClr val="windowText" lastClr="000000"/>
              </a:solidFill>
              <a:latin typeface="微软雅黑" pitchFamily="34" charset="-122"/>
              <a:ea typeface="微软雅黑" pitchFamily="34" charset="-122"/>
            </a:endParaRPr>
          </a:p>
        </p:txBody>
      </p:sp>
      <p:sp>
        <p:nvSpPr>
          <p:cNvPr id="40" name="矩形 39"/>
          <p:cNvSpPr/>
          <p:nvPr/>
        </p:nvSpPr>
        <p:spPr>
          <a:xfrm>
            <a:off x="1547665" y="3819788"/>
            <a:ext cx="742511" cy="196162"/>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itchFamily="34" charset="-122"/>
                <a:ea typeface="微软雅黑" pitchFamily="34" charset="-122"/>
              </a:rPr>
              <a:t>批量采集</a:t>
            </a:r>
            <a:endParaRPr lang="en-US" altLang="zh-CN" sz="1050" b="1" kern="0" dirty="0">
              <a:solidFill>
                <a:sysClr val="windowText" lastClr="000000"/>
              </a:solidFill>
              <a:latin typeface="微软雅黑" pitchFamily="34" charset="-122"/>
              <a:ea typeface="微软雅黑" pitchFamily="34" charset="-122"/>
            </a:endParaRPr>
          </a:p>
        </p:txBody>
      </p:sp>
      <p:sp>
        <p:nvSpPr>
          <p:cNvPr id="41" name="流程图: 磁盘 40"/>
          <p:cNvSpPr/>
          <p:nvPr/>
        </p:nvSpPr>
        <p:spPr bwMode="auto">
          <a:xfrm>
            <a:off x="4356572" y="2091793"/>
            <a:ext cx="1093630" cy="667186"/>
          </a:xfrm>
          <a:prstGeom prst="flowChartMagneticDisk">
            <a:avLst/>
          </a:prstGeom>
          <a:solidFill>
            <a:srgbClr val="0070C0"/>
          </a:solidFill>
          <a:ln>
            <a:solidFill>
              <a:schemeClr val="tx1">
                <a:lumMod val="85000"/>
                <a:lumOff val="15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a:solidFill>
                  <a:schemeClr val="bg1"/>
                </a:solidFill>
                <a:latin typeface="微软雅黑" panose="020B0503020204020204" pitchFamily="34" charset="-122"/>
                <a:ea typeface="微软雅黑" panose="020B0503020204020204" pitchFamily="34" charset="-122"/>
              </a:rPr>
              <a:t>数</a:t>
            </a:r>
            <a:r>
              <a:rPr lang="zh-CN" altLang="en-US" sz="900" kern="0" dirty="0">
                <a:solidFill>
                  <a:schemeClr val="bg1"/>
                </a:solidFill>
                <a:latin typeface="微软雅黑" pitchFamily="34" charset="-122"/>
                <a:ea typeface="微软雅黑" pitchFamily="34" charset="-122"/>
              </a:rPr>
              <a:t>据仓库</a:t>
            </a:r>
          </a:p>
        </p:txBody>
      </p:sp>
      <p:sp>
        <p:nvSpPr>
          <p:cNvPr id="42" name="圆角矩形 41"/>
          <p:cNvSpPr/>
          <p:nvPr/>
        </p:nvSpPr>
        <p:spPr>
          <a:xfrm>
            <a:off x="391918" y="1117137"/>
            <a:ext cx="7045070" cy="626200"/>
          </a:xfrm>
          <a:prstGeom prst="roundRect">
            <a:avLst>
              <a:gd name="adj" fmla="val 8700"/>
            </a:avLst>
          </a:prstGeom>
          <a:solidFill>
            <a:srgbClr val="93CDDD"/>
          </a:solidFill>
          <a:ln w="12700" cap="flat" cmpd="sng" algn="ctr">
            <a:noFill/>
            <a:prstDash val="solid"/>
          </a:ln>
          <a:effectLst/>
        </p:spPr>
        <p:txBody>
          <a:bodyPr rtlCol="0" anchor="ctr"/>
          <a:lstStyle/>
          <a:p>
            <a:pPr algn="ctr" defTabSz="685800"/>
            <a:endParaRPr lang="en-US" sz="2400" b="1" kern="0" dirty="0">
              <a:solidFill>
                <a:srgbClr val="FFFFFF"/>
              </a:solidFill>
              <a:latin typeface="微软雅黑" panose="020B0503020204020204" pitchFamily="34" charset="-122"/>
              <a:ea typeface="微软雅黑" panose="020B0503020204020204" pitchFamily="34" charset="-122"/>
            </a:endParaRPr>
          </a:p>
        </p:txBody>
      </p:sp>
      <p:sp>
        <p:nvSpPr>
          <p:cNvPr id="43" name="矩形 42"/>
          <p:cNvSpPr/>
          <p:nvPr/>
        </p:nvSpPr>
        <p:spPr bwMode="auto">
          <a:xfrm>
            <a:off x="2942345" y="3089854"/>
            <a:ext cx="1944216" cy="263870"/>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itchFamily="34" charset="-122"/>
                <a:ea typeface="微软雅黑" pitchFamily="34" charset="-122"/>
              </a:rPr>
              <a:t>数据</a:t>
            </a:r>
            <a:r>
              <a:rPr lang="en-US" altLang="zh-CN" sz="1050" b="1" kern="0" dirty="0">
                <a:solidFill>
                  <a:sysClr val="windowText" lastClr="000000"/>
                </a:solidFill>
                <a:latin typeface="微软雅黑" pitchFamily="34" charset="-122"/>
                <a:ea typeface="微软雅黑" pitchFamily="34" charset="-122"/>
              </a:rPr>
              <a:t>ETL</a:t>
            </a:r>
            <a:endParaRPr lang="zh-CN" altLang="en-US" sz="1050" b="1" kern="0" dirty="0">
              <a:solidFill>
                <a:sysClr val="windowText" lastClr="000000"/>
              </a:solidFill>
              <a:latin typeface="微软雅黑" pitchFamily="34" charset="-122"/>
              <a:ea typeface="微软雅黑" pitchFamily="34" charset="-122"/>
            </a:endParaRPr>
          </a:p>
        </p:txBody>
      </p:sp>
      <p:sp>
        <p:nvSpPr>
          <p:cNvPr id="44" name="矩形 43"/>
          <p:cNvSpPr/>
          <p:nvPr/>
        </p:nvSpPr>
        <p:spPr bwMode="auto">
          <a:xfrm>
            <a:off x="3507386" y="1083228"/>
            <a:ext cx="814134" cy="376704"/>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anose="020B0503020204020204" pitchFamily="34" charset="-122"/>
                <a:ea typeface="微软雅黑" panose="020B0503020204020204" pitchFamily="34" charset="-122"/>
              </a:rPr>
              <a:t>数据服务</a:t>
            </a:r>
          </a:p>
        </p:txBody>
      </p:sp>
      <p:grpSp>
        <p:nvGrpSpPr>
          <p:cNvPr id="45" name="组合 32"/>
          <p:cNvGrpSpPr>
            <a:grpSpLocks/>
          </p:cNvGrpSpPr>
          <p:nvPr/>
        </p:nvGrpSpPr>
        <p:grpSpPr bwMode="auto">
          <a:xfrm>
            <a:off x="333393" y="4129889"/>
            <a:ext cx="865187" cy="383293"/>
            <a:chOff x="496715" y="3758540"/>
            <a:chExt cx="865177" cy="512124"/>
          </a:xfrm>
          <a:effectLst/>
        </p:grpSpPr>
        <p:grpSp>
          <p:nvGrpSpPr>
            <p:cNvPr id="46" name="组合 11"/>
            <p:cNvGrpSpPr>
              <a:grpSpLocks/>
            </p:cNvGrpSpPr>
            <p:nvPr/>
          </p:nvGrpSpPr>
          <p:grpSpPr bwMode="auto">
            <a:xfrm>
              <a:off x="592281" y="3758540"/>
              <a:ext cx="716974" cy="106139"/>
              <a:chOff x="581889" y="3584863"/>
              <a:chExt cx="820883" cy="280554"/>
            </a:xfrm>
          </p:grpSpPr>
          <p:cxnSp>
            <p:nvCxnSpPr>
              <p:cNvPr id="56" name="直接连接符 2"/>
              <p:cNvCxnSpPr>
                <a:cxnSpLocks noChangeShapeType="1"/>
              </p:cNvCxnSpPr>
              <p:nvPr/>
            </p:nvCxnSpPr>
            <p:spPr bwMode="auto">
              <a:xfrm>
                <a:off x="696190" y="3584864"/>
                <a:ext cx="602673" cy="0"/>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6"/>
              <p:cNvCxnSpPr>
                <a:cxnSpLocks noChangeShapeType="1"/>
              </p:cNvCxnSpPr>
              <p:nvPr/>
            </p:nvCxnSpPr>
            <p:spPr bwMode="auto">
              <a:xfrm flipH="1">
                <a:off x="581889" y="3584863"/>
                <a:ext cx="114299" cy="280554"/>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8"/>
              <p:cNvCxnSpPr>
                <a:cxnSpLocks noChangeShapeType="1"/>
              </p:cNvCxnSpPr>
              <p:nvPr/>
            </p:nvCxnSpPr>
            <p:spPr bwMode="auto">
              <a:xfrm>
                <a:off x="1314448" y="3584863"/>
                <a:ext cx="88324" cy="280554"/>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10"/>
              <p:cNvCxnSpPr>
                <a:cxnSpLocks noChangeShapeType="1"/>
              </p:cNvCxnSpPr>
              <p:nvPr/>
            </p:nvCxnSpPr>
            <p:spPr bwMode="auto">
              <a:xfrm flipH="1">
                <a:off x="976742" y="3584863"/>
                <a:ext cx="1" cy="280554"/>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7" name="椭圆 9"/>
            <p:cNvSpPr>
              <a:spLocks noChangeArrowheads="1"/>
            </p:cNvSpPr>
            <p:nvPr/>
          </p:nvSpPr>
          <p:spPr bwMode="auto">
            <a:xfrm>
              <a:off x="550715" y="3865416"/>
              <a:ext cx="72000" cy="72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48" name="椭圆 14"/>
            <p:cNvSpPr>
              <a:spLocks noChangeArrowheads="1"/>
            </p:cNvSpPr>
            <p:nvPr/>
          </p:nvSpPr>
          <p:spPr bwMode="auto">
            <a:xfrm>
              <a:off x="900544" y="3865416"/>
              <a:ext cx="72000" cy="72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49" name="椭圆 15"/>
            <p:cNvSpPr>
              <a:spLocks noChangeArrowheads="1"/>
            </p:cNvSpPr>
            <p:nvPr/>
          </p:nvSpPr>
          <p:spPr bwMode="auto">
            <a:xfrm>
              <a:off x="1271155" y="3865416"/>
              <a:ext cx="72000" cy="720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cxnSp>
          <p:nvCxnSpPr>
            <p:cNvPr id="50" name="直接连接符 13"/>
            <p:cNvCxnSpPr>
              <a:cxnSpLocks noChangeShapeType="1"/>
              <a:stCxn id="47" idx="4"/>
            </p:cNvCxnSpPr>
            <p:nvPr/>
          </p:nvCxnSpPr>
          <p:spPr bwMode="auto">
            <a:xfrm flipH="1">
              <a:off x="550715" y="3937416"/>
              <a:ext cx="36000" cy="177384"/>
            </a:xfrm>
            <a:prstGeom prst="line">
              <a:avLst/>
            </a:prstGeom>
            <a:no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19"/>
            <p:cNvCxnSpPr>
              <a:cxnSpLocks noChangeShapeType="1"/>
              <a:endCxn id="54" idx="5"/>
            </p:cNvCxnSpPr>
            <p:nvPr/>
          </p:nvCxnSpPr>
          <p:spPr bwMode="auto">
            <a:xfrm>
              <a:off x="954544" y="3937416"/>
              <a:ext cx="8346" cy="241460"/>
            </a:xfrm>
            <a:prstGeom prst="line">
              <a:avLst/>
            </a:prstGeom>
            <a:no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21"/>
            <p:cNvCxnSpPr>
              <a:cxnSpLocks noChangeShapeType="1"/>
            </p:cNvCxnSpPr>
            <p:nvPr/>
          </p:nvCxnSpPr>
          <p:spPr bwMode="auto">
            <a:xfrm>
              <a:off x="1304373" y="3927025"/>
              <a:ext cx="18000" cy="177384"/>
            </a:xfrm>
            <a:prstGeom prst="line">
              <a:avLst/>
            </a:prstGeom>
            <a:noFill/>
            <a:ln w="9525" algn="ctr">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等腰三角形 18"/>
            <p:cNvSpPr>
              <a:spLocks noChangeArrowheads="1"/>
            </p:cNvSpPr>
            <p:nvPr/>
          </p:nvSpPr>
          <p:spPr bwMode="auto">
            <a:xfrm>
              <a:off x="496715" y="4114800"/>
              <a:ext cx="72000" cy="155864"/>
            </a:xfrm>
            <a:prstGeom prst="triangle">
              <a:avLst>
                <a:gd name="adj"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54" name="等腰三角形 23"/>
            <p:cNvSpPr>
              <a:spLocks noChangeArrowheads="1"/>
            </p:cNvSpPr>
            <p:nvPr/>
          </p:nvSpPr>
          <p:spPr bwMode="auto">
            <a:xfrm>
              <a:off x="908890" y="4100944"/>
              <a:ext cx="72000" cy="155864"/>
            </a:xfrm>
            <a:prstGeom prst="triangle">
              <a:avLst>
                <a:gd name="adj"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55" name="等腰三角形 24"/>
            <p:cNvSpPr>
              <a:spLocks noChangeArrowheads="1"/>
            </p:cNvSpPr>
            <p:nvPr/>
          </p:nvSpPr>
          <p:spPr bwMode="auto">
            <a:xfrm>
              <a:off x="1289892" y="4107870"/>
              <a:ext cx="72000" cy="155864"/>
            </a:xfrm>
            <a:prstGeom prst="triangle">
              <a:avLst>
                <a:gd name="adj"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grpSp>
      <p:sp>
        <p:nvSpPr>
          <p:cNvPr id="60" name="TextBox 22"/>
          <p:cNvSpPr txBox="1">
            <a:spLocks noChangeArrowheads="1"/>
          </p:cNvSpPr>
          <p:nvPr/>
        </p:nvSpPr>
        <p:spPr bwMode="auto">
          <a:xfrm>
            <a:off x="474679" y="4543535"/>
            <a:ext cx="588623"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050" b="1" dirty="0">
                <a:latin typeface="微软雅黑" panose="020B0503020204020204" pitchFamily="34" charset="-122"/>
                <a:ea typeface="微软雅黑" panose="020B0503020204020204" pitchFamily="34" charset="-122"/>
              </a:rPr>
              <a:t>物联网</a:t>
            </a:r>
          </a:p>
        </p:txBody>
      </p:sp>
      <p:grpSp>
        <p:nvGrpSpPr>
          <p:cNvPr id="61" name="组合 27"/>
          <p:cNvGrpSpPr>
            <a:grpSpLocks/>
          </p:cNvGrpSpPr>
          <p:nvPr/>
        </p:nvGrpSpPr>
        <p:grpSpPr bwMode="auto">
          <a:xfrm>
            <a:off x="1494080" y="4128695"/>
            <a:ext cx="811212" cy="416622"/>
            <a:chOff x="2026227" y="3757609"/>
            <a:chExt cx="810492" cy="555483"/>
          </a:xfrm>
          <a:effectLst/>
        </p:grpSpPr>
        <p:sp>
          <p:nvSpPr>
            <p:cNvPr id="62" name="圆角矩形 25"/>
            <p:cNvSpPr>
              <a:spLocks noChangeArrowheads="1"/>
            </p:cNvSpPr>
            <p:nvPr/>
          </p:nvSpPr>
          <p:spPr bwMode="auto">
            <a:xfrm>
              <a:off x="2026227" y="3758539"/>
              <a:ext cx="228600" cy="257177"/>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f</a:t>
              </a:r>
              <a:endParaRPr lang="zh-CN" altLang="en-US" sz="1050" b="1">
                <a:latin typeface="微软雅黑" panose="020B0503020204020204" pitchFamily="34" charset="-122"/>
                <a:ea typeface="微软雅黑" panose="020B0503020204020204" pitchFamily="34" charset="-122"/>
              </a:endParaRPr>
            </a:p>
          </p:txBody>
        </p:sp>
        <p:sp>
          <p:nvSpPr>
            <p:cNvPr id="63" name="圆角矩形 28"/>
            <p:cNvSpPr>
              <a:spLocks noChangeArrowheads="1"/>
            </p:cNvSpPr>
            <p:nvPr/>
          </p:nvSpPr>
          <p:spPr bwMode="auto">
            <a:xfrm>
              <a:off x="2337955" y="3757609"/>
              <a:ext cx="498764" cy="257177"/>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rIns="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QQ</a:t>
              </a:r>
              <a:endParaRPr lang="zh-CN" altLang="en-US" sz="1050" b="1">
                <a:latin typeface="微软雅黑" panose="020B0503020204020204" pitchFamily="34" charset="-122"/>
                <a:ea typeface="微软雅黑" panose="020B0503020204020204" pitchFamily="34" charset="-122"/>
              </a:endParaRPr>
            </a:p>
          </p:txBody>
        </p:sp>
        <p:sp>
          <p:nvSpPr>
            <p:cNvPr id="64" name="圆角矩形 29"/>
            <p:cNvSpPr>
              <a:spLocks noChangeArrowheads="1"/>
            </p:cNvSpPr>
            <p:nvPr/>
          </p:nvSpPr>
          <p:spPr bwMode="auto">
            <a:xfrm>
              <a:off x="2026227" y="4055915"/>
              <a:ext cx="810492" cy="257177"/>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rIns="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http://</a:t>
              </a:r>
              <a:endParaRPr lang="zh-CN" altLang="en-US" sz="1050" b="1">
                <a:latin typeface="微软雅黑" panose="020B0503020204020204" pitchFamily="34" charset="-122"/>
                <a:ea typeface="微软雅黑" panose="020B0503020204020204" pitchFamily="34" charset="-122"/>
              </a:endParaRPr>
            </a:p>
          </p:txBody>
        </p:sp>
      </p:grpSp>
      <p:sp>
        <p:nvSpPr>
          <p:cNvPr id="65" name="TextBox 30"/>
          <p:cNvSpPr txBox="1">
            <a:spLocks noChangeArrowheads="1"/>
          </p:cNvSpPr>
          <p:nvPr/>
        </p:nvSpPr>
        <p:spPr bwMode="auto">
          <a:xfrm>
            <a:off x="1550333" y="4543535"/>
            <a:ext cx="723275"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050" b="1" dirty="0">
                <a:latin typeface="微软雅黑" panose="020B0503020204020204" pitchFamily="34" charset="-122"/>
                <a:ea typeface="微软雅黑" panose="020B0503020204020204" pitchFamily="34" charset="-122"/>
              </a:rPr>
              <a:t>社交媒体</a:t>
            </a:r>
          </a:p>
        </p:txBody>
      </p:sp>
      <p:pic>
        <p:nvPicPr>
          <p:cNvPr id="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831" y="4157263"/>
            <a:ext cx="711200" cy="3559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7" name="TextBox 33"/>
          <p:cNvSpPr txBox="1">
            <a:spLocks noChangeArrowheads="1"/>
          </p:cNvSpPr>
          <p:nvPr/>
        </p:nvSpPr>
        <p:spPr bwMode="auto">
          <a:xfrm>
            <a:off x="2376511" y="4543535"/>
            <a:ext cx="992579"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050" b="1" dirty="0">
                <a:latin typeface="微软雅黑" panose="020B0503020204020204" pitchFamily="34" charset="-122"/>
                <a:ea typeface="微软雅黑" panose="020B0503020204020204" pitchFamily="34" charset="-122"/>
              </a:rPr>
              <a:t>非结构化数据</a:t>
            </a:r>
          </a:p>
        </p:txBody>
      </p:sp>
      <p:pic>
        <p:nvPicPr>
          <p:cNvPr id="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335" y="4128695"/>
            <a:ext cx="609600" cy="37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TextBox 37"/>
          <p:cNvSpPr txBox="1">
            <a:spLocks noChangeArrowheads="1"/>
          </p:cNvSpPr>
          <p:nvPr/>
        </p:nvSpPr>
        <p:spPr bwMode="auto">
          <a:xfrm>
            <a:off x="3407479" y="4543535"/>
            <a:ext cx="723275"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050" b="1">
                <a:latin typeface="微软雅黑" panose="020B0503020204020204" pitchFamily="34" charset="-122"/>
                <a:ea typeface="微软雅黑" panose="020B0503020204020204" pitchFamily="34" charset="-122"/>
              </a:rPr>
              <a:t>内容管理</a:t>
            </a:r>
          </a:p>
        </p:txBody>
      </p:sp>
      <p:pic>
        <p:nvPicPr>
          <p:cNvPr id="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201" y="4123938"/>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pic>
        <p:nvPicPr>
          <p:cNvPr id="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701" y="4123938"/>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pic>
        <p:nvPicPr>
          <p:cNvPr id="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613" y="4123938"/>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pic>
        <p:nvPicPr>
          <p:cNvPr id="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201" y="4432237"/>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pic>
        <p:nvPicPr>
          <p:cNvPr id="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701" y="4432237"/>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pic>
        <p:nvPicPr>
          <p:cNvPr id="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613" y="4432237"/>
            <a:ext cx="114300" cy="1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cxnSp>
        <p:nvCxnSpPr>
          <p:cNvPr id="76" name="直接连接符 36"/>
          <p:cNvCxnSpPr>
            <a:cxnSpLocks noChangeShapeType="1"/>
            <a:stCxn id="70" idx="2"/>
            <a:endCxn id="73" idx="0"/>
          </p:cNvCxnSpPr>
          <p:nvPr/>
        </p:nvCxnSpPr>
        <p:spPr bwMode="auto">
          <a:xfrm>
            <a:off x="4544351" y="4259633"/>
            <a:ext cx="0" cy="172601"/>
          </a:xfrm>
          <a:prstGeom prst="line">
            <a:avLst/>
          </a:prstGeom>
          <a:noFill/>
          <a:ln w="9525" algn="ctr">
            <a:solidFill>
              <a:schemeClr val="tx1"/>
            </a:solidFill>
            <a:round/>
            <a:headEnd/>
            <a:tailEnd/>
          </a:ln>
          <a:effectLst>
            <a:outerShdw dist="35921" dir="2700000" algn="ctr" rotWithShape="0">
              <a:schemeClr val="bg2"/>
            </a:outerShdw>
          </a:effectLst>
          <a:extLst/>
        </p:spPr>
      </p:cxnSp>
      <p:cxnSp>
        <p:nvCxnSpPr>
          <p:cNvPr id="77" name="直接连接符 76"/>
          <p:cNvCxnSpPr>
            <a:cxnSpLocks noChangeShapeType="1"/>
          </p:cNvCxnSpPr>
          <p:nvPr/>
        </p:nvCxnSpPr>
        <p:spPr bwMode="auto">
          <a:xfrm>
            <a:off x="4747550" y="4259633"/>
            <a:ext cx="0" cy="172601"/>
          </a:xfrm>
          <a:prstGeom prst="line">
            <a:avLst/>
          </a:prstGeom>
          <a:noFill/>
          <a:ln w="9525" algn="ctr">
            <a:solidFill>
              <a:schemeClr val="tx1"/>
            </a:solidFill>
            <a:round/>
            <a:headEnd/>
            <a:tailEnd/>
          </a:ln>
          <a:effectLst>
            <a:outerShdw dist="35921" dir="2700000" algn="ctr" rotWithShape="0">
              <a:schemeClr val="bg2"/>
            </a:outerShdw>
          </a:effectLst>
          <a:extLst/>
        </p:spPr>
      </p:cxnSp>
      <p:cxnSp>
        <p:nvCxnSpPr>
          <p:cNvPr id="78" name="直接连接符 77"/>
          <p:cNvCxnSpPr>
            <a:cxnSpLocks noChangeShapeType="1"/>
          </p:cNvCxnSpPr>
          <p:nvPr/>
        </p:nvCxnSpPr>
        <p:spPr bwMode="auto">
          <a:xfrm>
            <a:off x="4944401" y="4267965"/>
            <a:ext cx="0" cy="172601"/>
          </a:xfrm>
          <a:prstGeom prst="line">
            <a:avLst/>
          </a:prstGeom>
          <a:noFill/>
          <a:ln w="9525" algn="ctr">
            <a:solidFill>
              <a:schemeClr val="tx1"/>
            </a:solidFill>
            <a:round/>
            <a:headEnd/>
            <a:tailEnd/>
          </a:ln>
          <a:effectLst>
            <a:outerShdw dist="35921" dir="2700000" algn="ctr" rotWithShape="0">
              <a:schemeClr val="bg2"/>
            </a:outerShdw>
          </a:effectLst>
          <a:extLst/>
        </p:spPr>
      </p:cxnSp>
      <p:sp>
        <p:nvSpPr>
          <p:cNvPr id="79" name="左右箭头 34"/>
          <p:cNvSpPr>
            <a:spLocks noChangeArrowheads="1"/>
          </p:cNvSpPr>
          <p:nvPr/>
        </p:nvSpPr>
        <p:spPr bwMode="auto">
          <a:xfrm>
            <a:off x="4398301" y="4314390"/>
            <a:ext cx="696912" cy="82134"/>
          </a:xfrm>
          <a:prstGeom prst="leftRightArrow">
            <a:avLst>
              <a:gd name="adj1" fmla="val 50000"/>
              <a:gd name="adj2" fmla="val 50045"/>
            </a:avLst>
          </a:prstGeom>
          <a:solidFill>
            <a:schemeClr val="bg1"/>
          </a:solidFill>
          <a:ln w="9525" algn="ctr">
            <a:solidFill>
              <a:schemeClr val="tx1"/>
            </a:solidFill>
            <a:round/>
            <a:headEnd/>
            <a:tailEnd/>
          </a:ln>
          <a:effec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80" name="TextBox 49"/>
          <p:cNvSpPr txBox="1">
            <a:spLocks noChangeArrowheads="1"/>
          </p:cNvSpPr>
          <p:nvPr/>
        </p:nvSpPr>
        <p:spPr bwMode="auto">
          <a:xfrm>
            <a:off x="4250668" y="4543535"/>
            <a:ext cx="1099981"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SOA WEB</a:t>
            </a:r>
            <a:r>
              <a:rPr lang="zh-CN" altLang="en-US" sz="1050" b="1">
                <a:latin typeface="微软雅黑" panose="020B0503020204020204" pitchFamily="34" charset="-122"/>
                <a:ea typeface="微软雅黑" panose="020B0503020204020204" pitchFamily="34" charset="-122"/>
              </a:rPr>
              <a:t>服务</a:t>
            </a:r>
          </a:p>
        </p:txBody>
      </p:sp>
      <p:grpSp>
        <p:nvGrpSpPr>
          <p:cNvPr id="81" name="组合 39"/>
          <p:cNvGrpSpPr>
            <a:grpSpLocks/>
          </p:cNvGrpSpPr>
          <p:nvPr/>
        </p:nvGrpSpPr>
        <p:grpSpPr bwMode="auto">
          <a:xfrm>
            <a:off x="5556719" y="4208452"/>
            <a:ext cx="404812" cy="334489"/>
            <a:chOff x="5278582" y="3864679"/>
            <a:chExt cx="405244" cy="444855"/>
          </a:xfrm>
          <a:effectLst/>
        </p:grpSpPr>
        <p:sp>
          <p:nvSpPr>
            <p:cNvPr id="82" name="圆柱形 38"/>
            <p:cNvSpPr>
              <a:spLocks noChangeArrowheads="1"/>
            </p:cNvSpPr>
            <p:nvPr/>
          </p:nvSpPr>
          <p:spPr bwMode="auto">
            <a:xfrm>
              <a:off x="5278582" y="3864679"/>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83" name="圆柱形 51"/>
            <p:cNvSpPr>
              <a:spLocks noChangeArrowheads="1"/>
            </p:cNvSpPr>
            <p:nvPr/>
          </p:nvSpPr>
          <p:spPr bwMode="auto">
            <a:xfrm>
              <a:off x="5413663" y="3988411"/>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grpSp>
      <p:sp>
        <p:nvSpPr>
          <p:cNvPr id="84" name="TextBox 52"/>
          <p:cNvSpPr txBox="1">
            <a:spLocks noChangeArrowheads="1"/>
          </p:cNvSpPr>
          <p:nvPr/>
        </p:nvSpPr>
        <p:spPr bwMode="auto">
          <a:xfrm>
            <a:off x="5504330" y="4543535"/>
            <a:ext cx="444352"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ERP</a:t>
            </a:r>
            <a:endParaRPr lang="zh-CN" altLang="en-US" sz="1050" b="1">
              <a:latin typeface="微软雅黑" panose="020B0503020204020204" pitchFamily="34" charset="-122"/>
              <a:ea typeface="微软雅黑" panose="020B0503020204020204" pitchFamily="34" charset="-122"/>
            </a:endParaRPr>
          </a:p>
        </p:txBody>
      </p:sp>
      <p:grpSp>
        <p:nvGrpSpPr>
          <p:cNvPr id="85" name="组合 54"/>
          <p:cNvGrpSpPr>
            <a:grpSpLocks/>
          </p:cNvGrpSpPr>
          <p:nvPr/>
        </p:nvGrpSpPr>
        <p:grpSpPr bwMode="auto">
          <a:xfrm>
            <a:off x="6346842" y="4208452"/>
            <a:ext cx="406400" cy="334489"/>
            <a:chOff x="5278582" y="3864679"/>
            <a:chExt cx="405244" cy="444855"/>
          </a:xfrm>
          <a:effectLst/>
        </p:grpSpPr>
        <p:sp>
          <p:nvSpPr>
            <p:cNvPr id="86" name="圆柱形 55"/>
            <p:cNvSpPr>
              <a:spLocks noChangeArrowheads="1"/>
            </p:cNvSpPr>
            <p:nvPr/>
          </p:nvSpPr>
          <p:spPr bwMode="auto">
            <a:xfrm>
              <a:off x="5278582" y="3864679"/>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87" name="圆柱形 56"/>
            <p:cNvSpPr>
              <a:spLocks noChangeArrowheads="1"/>
            </p:cNvSpPr>
            <p:nvPr/>
          </p:nvSpPr>
          <p:spPr bwMode="auto">
            <a:xfrm>
              <a:off x="5413663" y="3988411"/>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grpSp>
      <p:sp>
        <p:nvSpPr>
          <p:cNvPr id="88" name="TextBox 57"/>
          <p:cNvSpPr txBox="1">
            <a:spLocks noChangeArrowheads="1"/>
          </p:cNvSpPr>
          <p:nvPr/>
        </p:nvSpPr>
        <p:spPr bwMode="auto">
          <a:xfrm>
            <a:off x="6278578" y="4543535"/>
            <a:ext cx="508473"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CRM</a:t>
            </a:r>
            <a:endParaRPr lang="zh-CN" altLang="en-US" sz="1050" b="1">
              <a:latin typeface="微软雅黑" panose="020B0503020204020204" pitchFamily="34" charset="-122"/>
              <a:ea typeface="微软雅黑" panose="020B0503020204020204" pitchFamily="34" charset="-122"/>
            </a:endParaRPr>
          </a:p>
        </p:txBody>
      </p:sp>
      <p:grpSp>
        <p:nvGrpSpPr>
          <p:cNvPr id="89" name="组合 58"/>
          <p:cNvGrpSpPr>
            <a:grpSpLocks/>
          </p:cNvGrpSpPr>
          <p:nvPr/>
        </p:nvGrpSpPr>
        <p:grpSpPr bwMode="auto">
          <a:xfrm>
            <a:off x="7122452" y="4208452"/>
            <a:ext cx="404812" cy="334489"/>
            <a:chOff x="5278582" y="3864679"/>
            <a:chExt cx="405244" cy="444855"/>
          </a:xfrm>
          <a:effectLst/>
        </p:grpSpPr>
        <p:sp>
          <p:nvSpPr>
            <p:cNvPr id="90" name="圆柱形 59"/>
            <p:cNvSpPr>
              <a:spLocks noChangeArrowheads="1"/>
            </p:cNvSpPr>
            <p:nvPr/>
          </p:nvSpPr>
          <p:spPr bwMode="auto">
            <a:xfrm>
              <a:off x="5278582" y="3864679"/>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91" name="圆柱形 60"/>
            <p:cNvSpPr>
              <a:spLocks noChangeArrowheads="1"/>
            </p:cNvSpPr>
            <p:nvPr/>
          </p:nvSpPr>
          <p:spPr bwMode="auto">
            <a:xfrm>
              <a:off x="5413663" y="3988411"/>
              <a:ext cx="270163" cy="321123"/>
            </a:xfrm>
            <a:prstGeom prst="can">
              <a:avLst>
                <a:gd name="adj" fmla="val 25000"/>
              </a:avLst>
            </a:prstGeom>
            <a:solidFill>
              <a:schemeClr val="bg1"/>
            </a:solidFill>
            <a:ln w="9525" algn="ctr">
              <a:solidFill>
                <a:schemeClr val="tx1"/>
              </a:solidFill>
              <a:round/>
              <a:headEnd/>
              <a:tailEnd/>
            </a:ln>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grpSp>
      <p:sp>
        <p:nvSpPr>
          <p:cNvPr id="92" name="TextBox 61"/>
          <p:cNvSpPr txBox="1">
            <a:spLocks noChangeArrowheads="1"/>
          </p:cNvSpPr>
          <p:nvPr/>
        </p:nvSpPr>
        <p:spPr bwMode="auto">
          <a:xfrm>
            <a:off x="7055776" y="4543535"/>
            <a:ext cx="495649"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SCM</a:t>
            </a:r>
            <a:endParaRPr lang="zh-CN" altLang="en-US" sz="1050" b="1">
              <a:latin typeface="微软雅黑" panose="020B0503020204020204" pitchFamily="34" charset="-122"/>
              <a:ea typeface="微软雅黑" panose="020B0503020204020204" pitchFamily="34" charset="-122"/>
            </a:endParaRPr>
          </a:p>
        </p:txBody>
      </p:sp>
      <p:sp>
        <p:nvSpPr>
          <p:cNvPr id="93" name="流程图: 多文档 45"/>
          <p:cNvSpPr>
            <a:spLocks noChangeArrowheads="1"/>
          </p:cNvSpPr>
          <p:nvPr/>
        </p:nvSpPr>
        <p:spPr bwMode="auto">
          <a:xfrm>
            <a:off x="7969273" y="4210833"/>
            <a:ext cx="352425" cy="207121"/>
          </a:xfrm>
          <a:prstGeom prst="flowChartMultidocument">
            <a:avLst/>
          </a:prstGeom>
          <a:solidFill>
            <a:schemeClr val="bg1"/>
          </a:solidFill>
          <a:ln w="9525" algn="ctr">
            <a:solidFill>
              <a:schemeClr val="tx1"/>
            </a:solidFill>
            <a:round/>
            <a:headEnd/>
            <a:tailEnd/>
          </a:ln>
          <a:effec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94" name="流程图: 多文档 93"/>
          <p:cNvSpPr>
            <a:spLocks noChangeArrowheads="1"/>
          </p:cNvSpPr>
          <p:nvPr/>
        </p:nvSpPr>
        <p:spPr bwMode="auto">
          <a:xfrm>
            <a:off x="8010547" y="4317964"/>
            <a:ext cx="352425" cy="208312"/>
          </a:xfrm>
          <a:prstGeom prst="flowChartMultidocument">
            <a:avLst/>
          </a:prstGeom>
          <a:solidFill>
            <a:schemeClr val="bg1"/>
          </a:solidFill>
          <a:ln w="9525" algn="ctr">
            <a:solidFill>
              <a:schemeClr val="tx1"/>
            </a:solidFill>
            <a:round/>
            <a:headEnd/>
            <a:tailEnd/>
          </a:ln>
          <a:effec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400" b="1">
              <a:latin typeface="微软雅黑" panose="020B0503020204020204" pitchFamily="34" charset="-122"/>
              <a:ea typeface="微软雅黑" panose="020B0503020204020204" pitchFamily="34" charset="-122"/>
            </a:endParaRPr>
          </a:p>
        </p:txBody>
      </p:sp>
      <p:sp>
        <p:nvSpPr>
          <p:cNvPr id="95" name="TextBox 94"/>
          <p:cNvSpPr txBox="1">
            <a:spLocks noChangeArrowheads="1"/>
          </p:cNvSpPr>
          <p:nvPr/>
        </p:nvSpPr>
        <p:spPr bwMode="auto">
          <a:xfrm>
            <a:off x="7745443" y="4543535"/>
            <a:ext cx="857927"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1050" b="1" dirty="0">
                <a:latin typeface="微软雅黑" panose="020B0503020204020204" pitchFamily="34" charset="-122"/>
                <a:ea typeface="微软雅黑" panose="020B0503020204020204" pitchFamily="34" charset="-122"/>
              </a:rPr>
              <a:t>一卡通</a:t>
            </a:r>
            <a:r>
              <a:rPr lang="zh-CN" altLang="en-US" sz="1050" b="1" dirty="0" smtClean="0">
                <a:latin typeface="微软雅黑" panose="020B0503020204020204" pitchFamily="34" charset="-122"/>
                <a:ea typeface="微软雅黑" panose="020B0503020204020204" pitchFamily="34" charset="-122"/>
              </a:rPr>
              <a:t>记录</a:t>
            </a:r>
            <a:endParaRPr lang="zh-CN" altLang="en-US" sz="1050" b="1" dirty="0">
              <a:latin typeface="微软雅黑" panose="020B0503020204020204" pitchFamily="34" charset="-122"/>
              <a:ea typeface="微软雅黑" panose="020B0503020204020204" pitchFamily="34" charset="-122"/>
            </a:endParaRPr>
          </a:p>
        </p:txBody>
      </p:sp>
      <p:sp>
        <p:nvSpPr>
          <p:cNvPr id="96" name="矩形 95"/>
          <p:cNvSpPr/>
          <p:nvPr/>
        </p:nvSpPr>
        <p:spPr bwMode="auto">
          <a:xfrm>
            <a:off x="3727593" y="3727279"/>
            <a:ext cx="805596" cy="376703"/>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anose="020B0503020204020204" pitchFamily="34" charset="-122"/>
                <a:ea typeface="微软雅黑" panose="020B0503020204020204" pitchFamily="34" charset="-122"/>
              </a:rPr>
              <a:t>数据源</a:t>
            </a:r>
          </a:p>
        </p:txBody>
      </p:sp>
      <p:sp>
        <p:nvSpPr>
          <p:cNvPr id="97" name="Rectangle 102"/>
          <p:cNvSpPr>
            <a:spLocks noChangeArrowheads="1"/>
          </p:cNvSpPr>
          <p:nvPr/>
        </p:nvSpPr>
        <p:spPr bwMode="auto">
          <a:xfrm>
            <a:off x="569260" y="2120817"/>
            <a:ext cx="759237" cy="280169"/>
          </a:xfrm>
          <a:prstGeom prst="rect">
            <a:avLst/>
          </a:prstGeom>
          <a:noFill/>
          <a:ln w="9525">
            <a:solidFill>
              <a:schemeClr val="bg1"/>
            </a:solidFill>
            <a:miter lim="800000"/>
            <a:headEnd/>
            <a:tailEnd/>
          </a:ln>
          <a:effectLst/>
        </p:spPr>
        <p:txBody>
          <a:bodyPr vert="horz" wrap="square" lIns="27000" tIns="34290" rIns="27000" bIns="34290" numCol="1" anchor="ctr" anchorCtr="0" compatLnSpc="1">
            <a:prstTxWarp prst="textNoShape">
              <a:avLst/>
            </a:prstTxWarp>
          </a:bodyPr>
          <a:lstStyle/>
          <a:p>
            <a:pPr algn="ctr" defTabSz="685800" fontAlgn="auto">
              <a:spcBef>
                <a:spcPts val="0"/>
              </a:spcBef>
              <a:spcAft>
                <a:spcPts val="0"/>
              </a:spcAft>
              <a:defRPr/>
            </a:pPr>
            <a:r>
              <a:rPr lang="zh-CN" altLang="en-US" sz="900" kern="0" dirty="0">
                <a:solidFill>
                  <a:schemeClr val="bg1"/>
                </a:solidFill>
                <a:latin typeface="微软雅黑" pitchFamily="34" charset="-122"/>
                <a:ea typeface="微软雅黑" pitchFamily="34" charset="-122"/>
              </a:rPr>
              <a:t>离线计算</a:t>
            </a:r>
            <a:endParaRPr lang="en-US" altLang="zh-CN" sz="900" kern="0" dirty="0">
              <a:solidFill>
                <a:schemeClr val="bg1"/>
              </a:solidFill>
              <a:latin typeface="微软雅黑" pitchFamily="34" charset="-122"/>
              <a:ea typeface="微软雅黑" pitchFamily="34" charset="-122"/>
            </a:endParaRPr>
          </a:p>
          <a:p>
            <a:pPr algn="ctr" defTabSz="685800" fontAlgn="auto">
              <a:spcBef>
                <a:spcPts val="0"/>
              </a:spcBef>
              <a:spcAft>
                <a:spcPts val="0"/>
              </a:spcAft>
              <a:defRPr/>
            </a:pPr>
            <a:r>
              <a:rPr lang="en-US" altLang="zh-CN" sz="900" kern="0" dirty="0">
                <a:solidFill>
                  <a:schemeClr val="bg1"/>
                </a:solidFill>
                <a:latin typeface="微软雅黑" pitchFamily="34" charset="-122"/>
                <a:ea typeface="微软雅黑" pitchFamily="34" charset="-122"/>
              </a:rPr>
              <a:t>MapReduce</a:t>
            </a:r>
            <a:endParaRPr lang="en-US" sz="900" kern="0" dirty="0">
              <a:solidFill>
                <a:schemeClr val="bg1"/>
              </a:solidFill>
              <a:latin typeface="微软雅黑" pitchFamily="34" charset="-122"/>
              <a:ea typeface="微软雅黑" pitchFamily="34" charset="-122"/>
            </a:endParaRPr>
          </a:p>
        </p:txBody>
      </p:sp>
      <p:sp>
        <p:nvSpPr>
          <p:cNvPr id="98" name="Rectangle 102"/>
          <p:cNvSpPr>
            <a:spLocks noChangeArrowheads="1"/>
          </p:cNvSpPr>
          <p:nvPr/>
        </p:nvSpPr>
        <p:spPr bwMode="auto">
          <a:xfrm>
            <a:off x="1385708" y="2120817"/>
            <a:ext cx="759237" cy="282158"/>
          </a:xfrm>
          <a:prstGeom prst="rect">
            <a:avLst/>
          </a:prstGeom>
          <a:noFill/>
          <a:ln w="9525">
            <a:solidFill>
              <a:schemeClr val="bg1"/>
            </a:solidFill>
            <a:miter lim="800000"/>
            <a:headEnd/>
            <a:tailEnd/>
          </a:ln>
          <a:effectLst/>
        </p:spPr>
        <p:txBody>
          <a:bodyPr vert="horz" wrap="square" lIns="27000" tIns="34290" rIns="27000" bIns="34290" numCol="1" anchor="ctr" anchorCtr="0" compatLnSpc="1">
            <a:prstTxWarp prst="textNoShape">
              <a:avLst/>
            </a:prstTxWarp>
          </a:bodyPr>
          <a:lstStyle/>
          <a:p>
            <a:pPr algn="ctr" fontAlgn="auto">
              <a:spcBef>
                <a:spcPts val="0"/>
              </a:spcBef>
              <a:spcAft>
                <a:spcPts val="0"/>
              </a:spcAft>
            </a:pPr>
            <a:r>
              <a:rPr lang="zh-CN" altLang="en-US" sz="900" kern="0" dirty="0">
                <a:solidFill>
                  <a:schemeClr val="bg1"/>
                </a:solidFill>
                <a:latin typeface="微软雅黑" pitchFamily="34" charset="-122"/>
                <a:ea typeface="微软雅黑" pitchFamily="34" charset="-122"/>
              </a:rPr>
              <a:t>内存计算</a:t>
            </a:r>
            <a:endParaRPr lang="en-US" altLang="zh-CN" sz="900" kern="0" dirty="0">
              <a:solidFill>
                <a:schemeClr val="bg1"/>
              </a:solidFill>
              <a:latin typeface="微软雅黑" pitchFamily="34" charset="-122"/>
              <a:ea typeface="微软雅黑" pitchFamily="34" charset="-122"/>
            </a:endParaRPr>
          </a:p>
          <a:p>
            <a:pPr algn="ctr" fontAlgn="auto">
              <a:spcBef>
                <a:spcPts val="0"/>
              </a:spcBef>
              <a:spcAft>
                <a:spcPts val="0"/>
              </a:spcAft>
            </a:pPr>
            <a:r>
              <a:rPr lang="en-US" altLang="zh-CN" sz="900" kern="0" dirty="0">
                <a:solidFill>
                  <a:schemeClr val="bg1"/>
                </a:solidFill>
                <a:latin typeface="微软雅黑" pitchFamily="34" charset="-122"/>
                <a:ea typeface="微软雅黑" pitchFamily="34" charset="-122"/>
              </a:rPr>
              <a:t>Spark</a:t>
            </a:r>
            <a:endParaRPr lang="en-US" sz="900" kern="0" dirty="0">
              <a:solidFill>
                <a:schemeClr val="bg1"/>
              </a:solidFill>
              <a:latin typeface="微软雅黑" pitchFamily="34" charset="-122"/>
              <a:ea typeface="微软雅黑" pitchFamily="34" charset="-122"/>
            </a:endParaRPr>
          </a:p>
        </p:txBody>
      </p:sp>
      <p:sp>
        <p:nvSpPr>
          <p:cNvPr id="99" name="Rectangle 102"/>
          <p:cNvSpPr>
            <a:spLocks noChangeArrowheads="1"/>
          </p:cNvSpPr>
          <p:nvPr/>
        </p:nvSpPr>
        <p:spPr bwMode="auto">
          <a:xfrm>
            <a:off x="2202156" y="2120817"/>
            <a:ext cx="759237" cy="278843"/>
          </a:xfrm>
          <a:prstGeom prst="rect">
            <a:avLst/>
          </a:prstGeom>
          <a:noFill/>
          <a:ln w="9525">
            <a:solidFill>
              <a:schemeClr val="bg1"/>
            </a:solidFill>
            <a:miter lim="800000"/>
            <a:headEnd/>
            <a:tailEnd/>
          </a:ln>
          <a:effectLst/>
        </p:spPr>
        <p:txBody>
          <a:bodyPr vert="horz" wrap="square" lIns="27000" tIns="34290" rIns="27000" bIns="34290" numCol="1" anchor="ctr" anchorCtr="0" compatLnSpc="1">
            <a:prstTxWarp prst="textNoShape">
              <a:avLst/>
            </a:prstTxWarp>
          </a:bodyPr>
          <a:lstStyle/>
          <a:p>
            <a:pPr algn="ctr" defTabSz="685800" fontAlgn="auto">
              <a:spcBef>
                <a:spcPts val="0"/>
              </a:spcBef>
              <a:spcAft>
                <a:spcPts val="0"/>
              </a:spcAft>
              <a:defRPr/>
            </a:pPr>
            <a:r>
              <a:rPr lang="zh-CN" altLang="en-US" sz="900" kern="0" dirty="0">
                <a:solidFill>
                  <a:schemeClr val="bg1"/>
                </a:solidFill>
                <a:latin typeface="微软雅黑" pitchFamily="34" charset="-122"/>
                <a:ea typeface="微软雅黑" pitchFamily="34" charset="-122"/>
              </a:rPr>
              <a:t>实时计算</a:t>
            </a:r>
            <a:endParaRPr lang="en-US" altLang="zh-CN" sz="900" kern="0" dirty="0">
              <a:solidFill>
                <a:schemeClr val="bg1"/>
              </a:solidFill>
              <a:latin typeface="微软雅黑" pitchFamily="34" charset="-122"/>
              <a:ea typeface="微软雅黑" pitchFamily="34" charset="-122"/>
            </a:endParaRPr>
          </a:p>
          <a:p>
            <a:pPr algn="ctr" defTabSz="685800" fontAlgn="auto">
              <a:spcBef>
                <a:spcPts val="0"/>
              </a:spcBef>
              <a:spcAft>
                <a:spcPts val="0"/>
              </a:spcAft>
              <a:defRPr/>
            </a:pPr>
            <a:r>
              <a:rPr lang="en-US" altLang="zh-CN" sz="900" kern="0" dirty="0">
                <a:solidFill>
                  <a:schemeClr val="bg1"/>
                </a:solidFill>
                <a:latin typeface="微软雅黑" pitchFamily="34" charset="-122"/>
                <a:ea typeface="微软雅黑" pitchFamily="34" charset="-122"/>
              </a:rPr>
              <a:t>Storm</a:t>
            </a:r>
            <a:endParaRPr lang="en-US" sz="900" kern="0" dirty="0">
              <a:solidFill>
                <a:schemeClr val="bg1"/>
              </a:solidFill>
              <a:latin typeface="微软雅黑" pitchFamily="34" charset="-122"/>
              <a:ea typeface="微软雅黑" pitchFamily="34" charset="-122"/>
            </a:endParaRPr>
          </a:p>
        </p:txBody>
      </p:sp>
      <p:sp>
        <p:nvSpPr>
          <p:cNvPr id="100" name="Rectangle 102"/>
          <p:cNvSpPr>
            <a:spLocks noChangeArrowheads="1"/>
          </p:cNvSpPr>
          <p:nvPr/>
        </p:nvSpPr>
        <p:spPr bwMode="auto">
          <a:xfrm>
            <a:off x="569261" y="2458657"/>
            <a:ext cx="3208579" cy="200129"/>
          </a:xfrm>
          <a:prstGeom prst="rect">
            <a:avLst/>
          </a:prstGeom>
          <a:noFill/>
          <a:ln w="9525">
            <a:solidFill>
              <a:schemeClr val="bg1"/>
            </a:solidFill>
            <a:miter lim="800000"/>
            <a:headEnd/>
            <a:tailEnd/>
          </a:ln>
          <a:effectLst/>
        </p:spPr>
        <p:txBody>
          <a:bodyPr vert="horz" wrap="square" lIns="27000" tIns="34290" rIns="27000" bIns="34290" numCol="1" anchor="ctr" anchorCtr="0" compatLnSpc="1">
            <a:prstTxWarp prst="textNoShape">
              <a:avLst/>
            </a:prstTxWarp>
          </a:bodyPr>
          <a:lstStyle/>
          <a:p>
            <a:pPr algn="ctr" defTabSz="685800" fontAlgn="auto">
              <a:spcBef>
                <a:spcPts val="0"/>
              </a:spcBef>
              <a:spcAft>
                <a:spcPts val="0"/>
              </a:spcAft>
              <a:defRPr/>
            </a:pPr>
            <a:r>
              <a:rPr lang="en-US" altLang="zh-CN" sz="900" kern="0" dirty="0">
                <a:solidFill>
                  <a:schemeClr val="bg1"/>
                </a:solidFill>
                <a:latin typeface="微软雅黑" pitchFamily="34" charset="-122"/>
                <a:ea typeface="微软雅黑" pitchFamily="34" charset="-122"/>
              </a:rPr>
              <a:t>HDFS</a:t>
            </a:r>
            <a:r>
              <a:rPr lang="zh-CN" altLang="en-US" sz="900" kern="0" dirty="0">
                <a:solidFill>
                  <a:schemeClr val="bg1"/>
                </a:solidFill>
                <a:latin typeface="微软雅黑" pitchFamily="34" charset="-122"/>
                <a:ea typeface="微软雅黑" pitchFamily="34" charset="-122"/>
              </a:rPr>
              <a:t>分布式文件系统</a:t>
            </a:r>
            <a:endParaRPr lang="en-US" sz="900" kern="0" dirty="0">
              <a:solidFill>
                <a:schemeClr val="bg1"/>
              </a:solidFill>
              <a:latin typeface="微软雅黑" pitchFamily="34" charset="-122"/>
              <a:ea typeface="微软雅黑" pitchFamily="34" charset="-122"/>
            </a:endParaRPr>
          </a:p>
        </p:txBody>
      </p:sp>
      <p:sp>
        <p:nvSpPr>
          <p:cNvPr id="101" name="Rectangle 102"/>
          <p:cNvSpPr>
            <a:spLocks noChangeArrowheads="1"/>
          </p:cNvSpPr>
          <p:nvPr/>
        </p:nvSpPr>
        <p:spPr bwMode="auto">
          <a:xfrm>
            <a:off x="3018604" y="2120817"/>
            <a:ext cx="759237" cy="277367"/>
          </a:xfrm>
          <a:prstGeom prst="rect">
            <a:avLst/>
          </a:prstGeom>
          <a:noFill/>
          <a:ln w="9525">
            <a:solidFill>
              <a:schemeClr val="bg1"/>
            </a:solidFill>
            <a:miter lim="800000"/>
            <a:headEnd/>
            <a:tailEnd/>
          </a:ln>
          <a:effectLst/>
        </p:spPr>
        <p:txBody>
          <a:bodyPr vert="horz" wrap="square" lIns="27000" tIns="34290" rIns="27000" bIns="34290" numCol="1" anchor="ctr" anchorCtr="0" compatLnSpc="1">
            <a:prstTxWarp prst="textNoShape">
              <a:avLst/>
            </a:prstTxWarp>
          </a:bodyPr>
          <a:lstStyle/>
          <a:p>
            <a:pPr algn="ctr" defTabSz="685800" fontAlgn="auto">
              <a:spcBef>
                <a:spcPts val="0"/>
              </a:spcBef>
              <a:spcAft>
                <a:spcPts val="0"/>
              </a:spcAft>
              <a:defRPr/>
            </a:pPr>
            <a:r>
              <a:rPr lang="zh-CN" altLang="en-US" sz="900" kern="0" dirty="0">
                <a:solidFill>
                  <a:schemeClr val="bg1"/>
                </a:solidFill>
                <a:latin typeface="微软雅黑" pitchFamily="34" charset="-122"/>
                <a:ea typeface="微软雅黑" pitchFamily="34" charset="-122"/>
              </a:rPr>
              <a:t>数据库</a:t>
            </a:r>
            <a:endParaRPr lang="en-US" altLang="zh-CN" sz="900" kern="0" dirty="0">
              <a:solidFill>
                <a:schemeClr val="bg1"/>
              </a:solidFill>
              <a:latin typeface="微软雅黑" pitchFamily="34" charset="-122"/>
              <a:ea typeface="微软雅黑" pitchFamily="34" charset="-122"/>
            </a:endParaRPr>
          </a:p>
          <a:p>
            <a:pPr algn="ctr" defTabSz="685800" fontAlgn="auto">
              <a:spcBef>
                <a:spcPts val="0"/>
              </a:spcBef>
              <a:spcAft>
                <a:spcPts val="0"/>
              </a:spcAft>
              <a:defRPr/>
            </a:pPr>
            <a:r>
              <a:rPr lang="en-US" altLang="zh-CN" sz="900" kern="0" dirty="0">
                <a:solidFill>
                  <a:schemeClr val="bg1"/>
                </a:solidFill>
                <a:latin typeface="微软雅黑" pitchFamily="34" charset="-122"/>
                <a:ea typeface="微软雅黑" pitchFamily="34" charset="-122"/>
              </a:rPr>
              <a:t>HBase</a:t>
            </a:r>
            <a:endParaRPr lang="en-US" sz="900" kern="0" dirty="0">
              <a:solidFill>
                <a:schemeClr val="bg1"/>
              </a:solidFill>
              <a:latin typeface="微软雅黑" pitchFamily="34" charset="-122"/>
              <a:ea typeface="微软雅黑" pitchFamily="34" charset="-122"/>
            </a:endParaRPr>
          </a:p>
        </p:txBody>
      </p:sp>
      <p:sp>
        <p:nvSpPr>
          <p:cNvPr id="102" name="文本框 84"/>
          <p:cNvSpPr txBox="1"/>
          <p:nvPr/>
        </p:nvSpPr>
        <p:spPr>
          <a:xfrm>
            <a:off x="500799" y="2606316"/>
            <a:ext cx="3377541" cy="253916"/>
          </a:xfrm>
          <a:prstGeom prst="rect">
            <a:avLst/>
          </a:prstGeom>
          <a:noFill/>
          <a:effectLst/>
        </p:spPr>
        <p:txBody>
          <a:bodyPr wrap="square" rtlCol="0">
            <a:spAutoFit/>
          </a:bodyPr>
          <a:lstStyle/>
          <a:p>
            <a:pPr algn="ctr">
              <a:buNone/>
            </a:pPr>
            <a:r>
              <a:rPr lang="en-US" altLang="zh-CN" sz="1050" dirty="0">
                <a:solidFill>
                  <a:schemeClr val="bg1"/>
                </a:solidFill>
                <a:latin typeface="微软雅黑" panose="020B0503020204020204" pitchFamily="34" charset="-122"/>
                <a:ea typeface="微软雅黑" panose="020B0503020204020204" pitchFamily="34" charset="-122"/>
              </a:rPr>
              <a:t>Hadoop</a:t>
            </a:r>
          </a:p>
        </p:txBody>
      </p:sp>
      <p:sp>
        <p:nvSpPr>
          <p:cNvPr id="103" name="矩形 102"/>
          <p:cNvSpPr/>
          <p:nvPr/>
        </p:nvSpPr>
        <p:spPr bwMode="auto">
          <a:xfrm>
            <a:off x="3471251" y="1894983"/>
            <a:ext cx="886404" cy="263870"/>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ysClr val="windowText" lastClr="000000"/>
                </a:solidFill>
                <a:latin typeface="微软雅黑" panose="020B0503020204020204" pitchFamily="34" charset="-122"/>
                <a:ea typeface="微软雅黑" panose="020B0503020204020204" pitchFamily="34" charset="-122"/>
              </a:rPr>
              <a:t>存储计算</a:t>
            </a:r>
          </a:p>
        </p:txBody>
      </p:sp>
      <p:grpSp>
        <p:nvGrpSpPr>
          <p:cNvPr id="104" name="组合 103"/>
          <p:cNvGrpSpPr/>
          <p:nvPr/>
        </p:nvGrpSpPr>
        <p:grpSpPr>
          <a:xfrm>
            <a:off x="489655" y="1391357"/>
            <a:ext cx="6808245" cy="200129"/>
            <a:chOff x="489656" y="1391357"/>
            <a:chExt cx="5056642" cy="200129"/>
          </a:xfrm>
          <a:effectLst/>
        </p:grpSpPr>
        <p:sp>
          <p:nvSpPr>
            <p:cNvPr id="105" name="Rectangle 102"/>
            <p:cNvSpPr>
              <a:spLocks noChangeArrowheads="1"/>
            </p:cNvSpPr>
            <p:nvPr/>
          </p:nvSpPr>
          <p:spPr bwMode="auto">
            <a:xfrm>
              <a:off x="3905480"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交互式</a:t>
              </a:r>
              <a:r>
                <a:rPr lang="en-US" altLang="zh-CN" sz="900" dirty="0">
                  <a:solidFill>
                    <a:schemeClr val="bg1"/>
                  </a:solidFill>
                  <a:latin typeface="微软雅黑" panose="020B0503020204020204" pitchFamily="34" charset="-122"/>
                  <a:ea typeface="微软雅黑" panose="020B0503020204020204" pitchFamily="34" charset="-122"/>
                </a:rPr>
                <a:t>SQL</a:t>
              </a:r>
              <a:endParaRPr lang="en-US" sz="900" dirty="0">
                <a:solidFill>
                  <a:schemeClr val="bg1"/>
                </a:solidFill>
                <a:latin typeface="微软雅黑" panose="020B0503020204020204" pitchFamily="34" charset="-122"/>
                <a:ea typeface="微软雅黑" panose="020B0503020204020204" pitchFamily="34" charset="-122"/>
              </a:endParaRPr>
            </a:p>
          </p:txBody>
        </p:sp>
        <p:sp>
          <p:nvSpPr>
            <p:cNvPr id="106" name="Rectangle 102"/>
            <p:cNvSpPr>
              <a:spLocks noChangeArrowheads="1"/>
            </p:cNvSpPr>
            <p:nvPr/>
          </p:nvSpPr>
          <p:spPr bwMode="auto">
            <a:xfrm>
              <a:off x="489656"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机器学习</a:t>
              </a:r>
              <a:endParaRPr lang="en-US" sz="900" dirty="0">
                <a:solidFill>
                  <a:schemeClr val="bg1"/>
                </a:solidFill>
                <a:latin typeface="微软雅黑" panose="020B0503020204020204" pitchFamily="34" charset="-122"/>
                <a:ea typeface="微软雅黑" panose="020B0503020204020204" pitchFamily="34" charset="-122"/>
              </a:endParaRPr>
            </a:p>
          </p:txBody>
        </p:sp>
        <p:sp>
          <p:nvSpPr>
            <p:cNvPr id="107" name="Rectangle 102"/>
            <p:cNvSpPr>
              <a:spLocks noChangeArrowheads="1"/>
            </p:cNvSpPr>
            <p:nvPr/>
          </p:nvSpPr>
          <p:spPr bwMode="auto">
            <a:xfrm>
              <a:off x="1343612"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数据挖掘</a:t>
              </a:r>
              <a:endParaRPr lang="en-US" sz="900" dirty="0">
                <a:solidFill>
                  <a:schemeClr val="bg1"/>
                </a:solidFill>
                <a:latin typeface="微软雅黑" panose="020B0503020204020204" pitchFamily="34" charset="-122"/>
                <a:ea typeface="微软雅黑" panose="020B0503020204020204" pitchFamily="34" charset="-122"/>
              </a:endParaRPr>
            </a:p>
          </p:txBody>
        </p:sp>
        <p:sp>
          <p:nvSpPr>
            <p:cNvPr id="108" name="Rectangle 102"/>
            <p:cNvSpPr>
              <a:spLocks noChangeArrowheads="1"/>
            </p:cNvSpPr>
            <p:nvPr/>
          </p:nvSpPr>
          <p:spPr bwMode="auto">
            <a:xfrm>
              <a:off x="4759438"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可编程</a:t>
              </a:r>
              <a:r>
                <a:rPr lang="en-US" altLang="zh-CN" sz="900" dirty="0">
                  <a:solidFill>
                    <a:schemeClr val="bg1"/>
                  </a:solidFill>
                  <a:latin typeface="微软雅黑" panose="020B0503020204020204" pitchFamily="34" charset="-122"/>
                  <a:ea typeface="微软雅黑" panose="020B0503020204020204" pitchFamily="34" charset="-122"/>
                </a:rPr>
                <a:t>API</a:t>
              </a:r>
              <a:endParaRPr lang="en-US" sz="900" dirty="0">
                <a:solidFill>
                  <a:schemeClr val="bg1"/>
                </a:solidFill>
                <a:latin typeface="微软雅黑" panose="020B0503020204020204" pitchFamily="34" charset="-122"/>
                <a:ea typeface="微软雅黑" panose="020B0503020204020204" pitchFamily="34" charset="-122"/>
              </a:endParaRPr>
            </a:p>
          </p:txBody>
        </p:sp>
        <p:sp>
          <p:nvSpPr>
            <p:cNvPr id="109" name="Rectangle 102"/>
            <p:cNvSpPr>
              <a:spLocks noChangeArrowheads="1"/>
            </p:cNvSpPr>
            <p:nvPr/>
          </p:nvSpPr>
          <p:spPr bwMode="auto">
            <a:xfrm>
              <a:off x="2197568"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数据检索</a:t>
              </a:r>
              <a:endParaRPr lang="en-US" sz="900" dirty="0">
                <a:solidFill>
                  <a:schemeClr val="bg1"/>
                </a:solidFill>
                <a:latin typeface="微软雅黑" panose="020B0503020204020204" pitchFamily="34" charset="-122"/>
                <a:ea typeface="微软雅黑" panose="020B0503020204020204" pitchFamily="34" charset="-122"/>
              </a:endParaRPr>
            </a:p>
          </p:txBody>
        </p:sp>
        <p:sp>
          <p:nvSpPr>
            <p:cNvPr id="110" name="Rectangle 102"/>
            <p:cNvSpPr>
              <a:spLocks noChangeArrowheads="1"/>
            </p:cNvSpPr>
            <p:nvPr/>
          </p:nvSpPr>
          <p:spPr bwMode="auto">
            <a:xfrm>
              <a:off x="3051524" y="1391357"/>
              <a:ext cx="786860" cy="200129"/>
            </a:xfrm>
            <a:prstGeom prst="rect">
              <a:avLst/>
            </a:prstGeom>
            <a:solidFill>
              <a:srgbClr val="0070C0"/>
            </a:solidFill>
            <a:ln w="28575" cap="flat" cmpd="sng" algn="ctr">
              <a:noFill/>
              <a:prstDash val="sysDot"/>
            </a:ln>
            <a:effectLst/>
          </p:spPr>
          <p:txBody>
            <a:bodyPr rtlCol="0" anchor="ctr"/>
            <a:lstStyle/>
            <a:p>
              <a:pPr algn="ctr"/>
              <a:r>
                <a:rPr lang="zh-CN" altLang="en-US" sz="900" dirty="0">
                  <a:solidFill>
                    <a:schemeClr val="bg1"/>
                  </a:solidFill>
                  <a:latin typeface="微软雅黑" panose="020B0503020204020204" pitchFamily="34" charset="-122"/>
                  <a:ea typeface="微软雅黑" panose="020B0503020204020204" pitchFamily="34" charset="-122"/>
                </a:rPr>
                <a:t>数据可视化</a:t>
              </a:r>
              <a:endParaRPr lang="en-US" sz="900" dirty="0">
                <a:solidFill>
                  <a:schemeClr val="bg1"/>
                </a:solidFill>
                <a:latin typeface="微软雅黑" panose="020B0503020204020204" pitchFamily="34" charset="-122"/>
                <a:ea typeface="微软雅黑" panose="020B0503020204020204" pitchFamily="34" charset="-122"/>
              </a:endParaRPr>
            </a:p>
          </p:txBody>
        </p:sp>
      </p:grpSp>
      <p:sp>
        <p:nvSpPr>
          <p:cNvPr id="111" name="矩形 110"/>
          <p:cNvSpPr/>
          <p:nvPr/>
        </p:nvSpPr>
        <p:spPr>
          <a:xfrm>
            <a:off x="279033" y="2897437"/>
            <a:ext cx="1844695" cy="184104"/>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chemeClr val="tx1">
                    <a:lumMod val="85000"/>
                    <a:lumOff val="15000"/>
                  </a:schemeClr>
                </a:solidFill>
                <a:latin typeface="微软雅黑" pitchFamily="34" charset="-122"/>
                <a:ea typeface="微软雅黑" pitchFamily="34" charset="-122"/>
              </a:rPr>
              <a:t>结构化</a:t>
            </a:r>
            <a:r>
              <a:rPr lang="en-US" altLang="zh-CN" sz="1050" b="1" kern="0" dirty="0">
                <a:solidFill>
                  <a:schemeClr val="tx1">
                    <a:lumMod val="85000"/>
                    <a:lumOff val="15000"/>
                  </a:schemeClr>
                </a:solidFill>
                <a:latin typeface="微软雅黑" pitchFamily="34" charset="-122"/>
                <a:ea typeface="微软雅黑" pitchFamily="34" charset="-122"/>
              </a:rPr>
              <a:t>/</a:t>
            </a:r>
            <a:r>
              <a:rPr lang="zh-CN" altLang="en-US" sz="1050" b="1" kern="0" dirty="0">
                <a:solidFill>
                  <a:schemeClr val="tx1">
                    <a:lumMod val="85000"/>
                    <a:lumOff val="15000"/>
                  </a:schemeClr>
                </a:solidFill>
                <a:latin typeface="微软雅黑" pitchFamily="34" charset="-122"/>
                <a:ea typeface="微软雅黑" pitchFamily="34" charset="-122"/>
              </a:rPr>
              <a:t>半结构化</a:t>
            </a:r>
            <a:r>
              <a:rPr lang="en-US" altLang="zh-CN" sz="1050" b="1" kern="0" dirty="0">
                <a:solidFill>
                  <a:schemeClr val="tx1">
                    <a:lumMod val="85000"/>
                    <a:lumOff val="15000"/>
                  </a:schemeClr>
                </a:solidFill>
                <a:latin typeface="微软雅黑" pitchFamily="34" charset="-122"/>
                <a:ea typeface="微软雅黑" pitchFamily="34" charset="-122"/>
              </a:rPr>
              <a:t>/</a:t>
            </a:r>
            <a:r>
              <a:rPr lang="zh-CN" altLang="en-US" sz="1050" b="1" kern="0" dirty="0">
                <a:solidFill>
                  <a:schemeClr val="tx1">
                    <a:lumMod val="85000"/>
                    <a:lumOff val="15000"/>
                  </a:schemeClr>
                </a:solidFill>
                <a:latin typeface="微软雅黑" pitchFamily="34" charset="-122"/>
                <a:ea typeface="微软雅黑" pitchFamily="34" charset="-122"/>
              </a:rPr>
              <a:t>非结构化</a:t>
            </a:r>
            <a:endParaRPr lang="en-US" altLang="zh-CN" sz="1050" b="1" kern="0" dirty="0">
              <a:solidFill>
                <a:schemeClr val="tx1">
                  <a:lumMod val="85000"/>
                  <a:lumOff val="15000"/>
                </a:schemeClr>
              </a:solidFill>
              <a:latin typeface="微软雅黑" pitchFamily="34" charset="-122"/>
              <a:ea typeface="微软雅黑" pitchFamily="34" charset="-122"/>
            </a:endParaRPr>
          </a:p>
        </p:txBody>
      </p:sp>
      <p:sp>
        <p:nvSpPr>
          <p:cNvPr id="112" name="上箭头 111"/>
          <p:cNvSpPr/>
          <p:nvPr/>
        </p:nvSpPr>
        <p:spPr>
          <a:xfrm>
            <a:off x="2034860" y="2905650"/>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13" name="矩形 112"/>
          <p:cNvSpPr/>
          <p:nvPr/>
        </p:nvSpPr>
        <p:spPr>
          <a:xfrm>
            <a:off x="5652120" y="2897437"/>
            <a:ext cx="964862" cy="184104"/>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chemeClr val="tx1">
                    <a:lumMod val="85000"/>
                    <a:lumOff val="15000"/>
                  </a:schemeClr>
                </a:solidFill>
                <a:latin typeface="微软雅黑" pitchFamily="34" charset="-122"/>
                <a:ea typeface="微软雅黑" pitchFamily="34" charset="-122"/>
              </a:rPr>
              <a:t>结构化数据</a:t>
            </a:r>
            <a:endParaRPr lang="en-US" altLang="zh-CN" sz="1050" b="1" kern="0" dirty="0">
              <a:solidFill>
                <a:schemeClr val="tx1">
                  <a:lumMod val="85000"/>
                  <a:lumOff val="15000"/>
                </a:schemeClr>
              </a:solidFill>
              <a:latin typeface="微软雅黑" pitchFamily="34" charset="-122"/>
              <a:ea typeface="微软雅黑" pitchFamily="34" charset="-122"/>
            </a:endParaRPr>
          </a:p>
        </p:txBody>
      </p:sp>
      <p:sp>
        <p:nvSpPr>
          <p:cNvPr id="114" name="上箭头 113"/>
          <p:cNvSpPr/>
          <p:nvPr/>
        </p:nvSpPr>
        <p:spPr>
          <a:xfrm>
            <a:off x="6516216" y="2905650"/>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15" name="右箭头 114"/>
          <p:cNvSpPr/>
          <p:nvPr/>
        </p:nvSpPr>
        <p:spPr>
          <a:xfrm>
            <a:off x="3951773" y="2355643"/>
            <a:ext cx="361254" cy="184423"/>
          </a:xfrm>
          <a:prstGeom prst="rightArrow">
            <a:avLst/>
          </a:prstGeom>
          <a:solidFill>
            <a:schemeClr val="accent5">
              <a:lumMod val="75000"/>
            </a:schemeClr>
          </a:solidFill>
          <a:ln w="9525" cap="flat" cmpd="sng" algn="ctr">
            <a:noFill/>
            <a:prstDash val="solid"/>
            <a:headEnd/>
            <a:tailEnd/>
          </a:ln>
          <a:effectLst/>
        </p:spPr>
        <p:txBody>
          <a:bodyPr anchor="ctr"/>
          <a:lstStyle/>
          <a:p>
            <a:pPr algn="ctr"/>
            <a:endParaRPr lang="zh-CN" altLang="en-US" sz="2400" kern="0">
              <a:solidFill>
                <a:schemeClr val="bg1"/>
              </a:solidFill>
              <a:latin typeface="微软雅黑" panose="020B0503020204020204" pitchFamily="34" charset="-122"/>
              <a:ea typeface="微软雅黑" panose="020B0503020204020204" pitchFamily="34" charset="-122"/>
            </a:endParaRPr>
          </a:p>
        </p:txBody>
      </p:sp>
      <p:sp>
        <p:nvSpPr>
          <p:cNvPr id="116" name="右箭头 115"/>
          <p:cNvSpPr/>
          <p:nvPr/>
        </p:nvSpPr>
        <p:spPr>
          <a:xfrm>
            <a:off x="5525063" y="2365679"/>
            <a:ext cx="361254" cy="184423"/>
          </a:xfrm>
          <a:prstGeom prst="rightArrow">
            <a:avLst/>
          </a:prstGeom>
          <a:solidFill>
            <a:schemeClr val="accent5">
              <a:lumMod val="75000"/>
            </a:schemeClr>
          </a:solidFill>
          <a:ln w="9525" cap="flat" cmpd="sng" algn="ctr">
            <a:noFill/>
            <a:prstDash val="solid"/>
            <a:headEnd/>
            <a:tailEnd/>
          </a:ln>
          <a:effectLst/>
          <a:scene3d>
            <a:camera prst="orthographicFront">
              <a:rot lat="0" lon="0" rev="10800000"/>
            </a:camera>
            <a:lightRig rig="threePt" dir="t"/>
          </a:scene3d>
        </p:spPr>
        <p:txBody>
          <a:bodyPr anchor="ctr"/>
          <a:lstStyle/>
          <a:p>
            <a:pPr algn="ctr"/>
            <a:endParaRPr lang="zh-CN" altLang="en-US" sz="2400" kern="0">
              <a:solidFill>
                <a:schemeClr val="bg1"/>
              </a:solidFill>
              <a:latin typeface="微软雅黑" panose="020B0503020204020204" pitchFamily="34" charset="-122"/>
              <a:ea typeface="微软雅黑" panose="020B0503020204020204" pitchFamily="34" charset="-122"/>
            </a:endParaRPr>
          </a:p>
        </p:txBody>
      </p:sp>
      <p:sp>
        <p:nvSpPr>
          <p:cNvPr id="117" name="上箭头 116"/>
          <p:cNvSpPr/>
          <p:nvPr/>
        </p:nvSpPr>
        <p:spPr>
          <a:xfrm>
            <a:off x="2034860" y="1741439"/>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18" name="上箭头 117"/>
          <p:cNvSpPr/>
          <p:nvPr/>
        </p:nvSpPr>
        <p:spPr>
          <a:xfrm>
            <a:off x="4771760" y="1742259"/>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19" name="上箭头 118"/>
          <p:cNvSpPr/>
          <p:nvPr/>
        </p:nvSpPr>
        <p:spPr>
          <a:xfrm>
            <a:off x="6499952" y="1742256"/>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20" name="Rectangle 102"/>
          <p:cNvSpPr>
            <a:spLocks noChangeArrowheads="1"/>
          </p:cNvSpPr>
          <p:nvPr/>
        </p:nvSpPr>
        <p:spPr bwMode="auto">
          <a:xfrm>
            <a:off x="7823779" y="1387104"/>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安装部署</a:t>
            </a:r>
            <a:endParaRPr lang="en-US" sz="900" kern="0" dirty="0">
              <a:solidFill>
                <a:schemeClr val="bg1"/>
              </a:solidFill>
              <a:latin typeface="微软雅黑" pitchFamily="34" charset="-122"/>
              <a:ea typeface="微软雅黑" pitchFamily="34" charset="-122"/>
            </a:endParaRPr>
          </a:p>
        </p:txBody>
      </p:sp>
      <p:sp>
        <p:nvSpPr>
          <p:cNvPr id="121" name="Rectangle 102"/>
          <p:cNvSpPr>
            <a:spLocks noChangeArrowheads="1"/>
          </p:cNvSpPr>
          <p:nvPr/>
        </p:nvSpPr>
        <p:spPr bwMode="auto">
          <a:xfrm>
            <a:off x="7823779" y="2678239"/>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监控告警</a:t>
            </a:r>
            <a:endParaRPr lang="en-US" sz="900" kern="0" dirty="0">
              <a:solidFill>
                <a:schemeClr val="bg1"/>
              </a:solidFill>
              <a:latin typeface="微软雅黑" pitchFamily="34" charset="-122"/>
              <a:ea typeface="微软雅黑" pitchFamily="34" charset="-122"/>
            </a:endParaRPr>
          </a:p>
        </p:txBody>
      </p:sp>
      <p:sp>
        <p:nvSpPr>
          <p:cNvPr id="122" name="Rectangle 102"/>
          <p:cNvSpPr>
            <a:spLocks noChangeArrowheads="1"/>
          </p:cNvSpPr>
          <p:nvPr/>
        </p:nvSpPr>
        <p:spPr bwMode="auto">
          <a:xfrm>
            <a:off x="7823779" y="2420012"/>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服务管理</a:t>
            </a:r>
            <a:endParaRPr lang="en-US" sz="900" kern="0" dirty="0">
              <a:solidFill>
                <a:schemeClr val="bg1"/>
              </a:solidFill>
              <a:latin typeface="微软雅黑" pitchFamily="34" charset="-122"/>
              <a:ea typeface="微软雅黑" pitchFamily="34" charset="-122"/>
            </a:endParaRPr>
          </a:p>
        </p:txBody>
      </p:sp>
      <p:sp>
        <p:nvSpPr>
          <p:cNvPr id="123" name="Rectangle 102"/>
          <p:cNvSpPr>
            <a:spLocks noChangeArrowheads="1"/>
          </p:cNvSpPr>
          <p:nvPr/>
        </p:nvSpPr>
        <p:spPr bwMode="auto">
          <a:xfrm>
            <a:off x="7823779" y="2936466"/>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安全管理</a:t>
            </a:r>
            <a:endParaRPr lang="en-US" sz="900" kern="0" dirty="0">
              <a:solidFill>
                <a:schemeClr val="bg1"/>
              </a:solidFill>
              <a:latin typeface="微软雅黑" pitchFamily="34" charset="-122"/>
              <a:ea typeface="微软雅黑" pitchFamily="34" charset="-122"/>
            </a:endParaRPr>
          </a:p>
        </p:txBody>
      </p:sp>
      <p:sp>
        <p:nvSpPr>
          <p:cNvPr id="124" name="矩形 123"/>
          <p:cNvSpPr/>
          <p:nvPr/>
        </p:nvSpPr>
        <p:spPr bwMode="auto">
          <a:xfrm>
            <a:off x="7791442" y="1059582"/>
            <a:ext cx="814134" cy="376704"/>
          </a:xfrm>
          <a:prstGeom prst="rect">
            <a:avLst/>
          </a:prstGeom>
          <a:noFill/>
          <a:ln w="9525" cap="flat" cmpd="sng" algn="ctr">
            <a:noFill/>
            <a:prstDash val="solid"/>
            <a:headEnd type="none" w="med" len="med"/>
            <a:tailEnd type="none" w="med" len="med"/>
          </a:ln>
          <a:effectLst/>
        </p:spPr>
        <p:txBody>
          <a:bodyPr anchor="ctr" anchorCtr="1"/>
          <a:lstStyle/>
          <a:p>
            <a:pPr algn="r" eaLnBrk="0" hangingPunct="0"/>
            <a:r>
              <a:rPr lang="zh-CN" altLang="en-US" sz="1050" b="1" kern="0" dirty="0">
                <a:solidFill>
                  <a:sysClr val="windowText" lastClr="000000"/>
                </a:solidFill>
                <a:latin typeface="微软雅黑" panose="020B0503020204020204" pitchFamily="34" charset="-122"/>
                <a:ea typeface="微软雅黑" panose="020B0503020204020204" pitchFamily="34" charset="-122"/>
              </a:rPr>
              <a:t>运维管理</a:t>
            </a:r>
          </a:p>
        </p:txBody>
      </p:sp>
      <p:sp>
        <p:nvSpPr>
          <p:cNvPr id="125" name="圆角矩形 3"/>
          <p:cNvSpPr/>
          <p:nvPr/>
        </p:nvSpPr>
        <p:spPr bwMode="auto">
          <a:xfrm>
            <a:off x="6012762" y="2091790"/>
            <a:ext cx="1298869" cy="732007"/>
          </a:xfrm>
          <a:prstGeom prst="round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dirty="0">
              <a:solidFill>
                <a:schemeClr val="bg1"/>
              </a:solidFill>
              <a:latin typeface="微软雅黑" panose="020B0503020204020204" pitchFamily="34" charset="-122"/>
              <a:ea typeface="微软雅黑" panose="020B0503020204020204" pitchFamily="34" charset="-122"/>
            </a:endParaRPr>
          </a:p>
        </p:txBody>
      </p:sp>
      <p:sp>
        <p:nvSpPr>
          <p:cNvPr id="126" name="TextBox 125"/>
          <p:cNvSpPr txBox="1"/>
          <p:nvPr/>
        </p:nvSpPr>
        <p:spPr>
          <a:xfrm>
            <a:off x="6055655" y="2490450"/>
            <a:ext cx="1223413" cy="369332"/>
          </a:xfrm>
          <a:prstGeom prst="rect">
            <a:avLst/>
          </a:prstGeom>
          <a:noFill/>
          <a:effectLst/>
        </p:spPr>
        <p:txBody>
          <a:bodyPr wrap="none" rtlCol="0">
            <a:spAutoFit/>
          </a:bodyPr>
          <a:lstStyle/>
          <a:p>
            <a:pPr algn="ctr">
              <a:buNone/>
            </a:pPr>
            <a:r>
              <a:rPr lang="zh-CN" altLang="en-US" sz="900" kern="0" dirty="0">
                <a:solidFill>
                  <a:schemeClr val="bg1"/>
                </a:solidFill>
                <a:latin typeface="微软雅黑" pitchFamily="34" charset="-122"/>
                <a:ea typeface="微软雅黑" pitchFamily="34" charset="-122"/>
              </a:rPr>
              <a:t>分析型分布式数据库</a:t>
            </a:r>
            <a:endParaRPr lang="en-US" altLang="zh-CN" sz="900" kern="0" dirty="0">
              <a:solidFill>
                <a:schemeClr val="bg1"/>
              </a:solidFill>
              <a:latin typeface="微软雅黑" pitchFamily="34" charset="-122"/>
              <a:ea typeface="微软雅黑" pitchFamily="34" charset="-122"/>
            </a:endParaRPr>
          </a:p>
          <a:p>
            <a:pPr algn="ctr">
              <a:buNone/>
            </a:pPr>
            <a:r>
              <a:rPr lang="en-US" altLang="zh-CN" sz="900" kern="0" dirty="0">
                <a:solidFill>
                  <a:schemeClr val="bg1"/>
                </a:solidFill>
                <a:latin typeface="微软雅黑" pitchFamily="34" charset="-122"/>
                <a:ea typeface="微软雅黑" pitchFamily="34" charset="-122"/>
              </a:rPr>
              <a:t>MPP</a:t>
            </a:r>
          </a:p>
        </p:txBody>
      </p:sp>
      <p:sp>
        <p:nvSpPr>
          <p:cNvPr id="127" name="流程图: 磁盘 126"/>
          <p:cNvSpPr/>
          <p:nvPr/>
        </p:nvSpPr>
        <p:spPr bwMode="auto">
          <a:xfrm>
            <a:off x="6137000" y="2358988"/>
            <a:ext cx="479236" cy="138417"/>
          </a:xfrm>
          <a:prstGeom prst="flowChartMagneticDisk">
            <a:avLst/>
          </a:prstGeom>
          <a:solidFill>
            <a:schemeClr val="accent1">
              <a:lumMod val="40000"/>
              <a:lumOff val="60000"/>
            </a:schemeClr>
          </a:solidFill>
          <a:ln>
            <a:solidFill>
              <a:schemeClr val="tx1">
                <a:lumMod val="85000"/>
                <a:lumOff val="15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28" name="流程图: 磁盘 127"/>
          <p:cNvSpPr/>
          <p:nvPr/>
        </p:nvSpPr>
        <p:spPr bwMode="auto">
          <a:xfrm>
            <a:off x="6137000" y="2143014"/>
            <a:ext cx="479236" cy="138417"/>
          </a:xfrm>
          <a:prstGeom prst="flowChartMagneticDisk">
            <a:avLst/>
          </a:prstGeom>
          <a:solidFill>
            <a:schemeClr val="accent1">
              <a:lumMod val="40000"/>
              <a:lumOff val="60000"/>
            </a:schemeClr>
          </a:solidFill>
          <a:ln>
            <a:solidFill>
              <a:schemeClr val="tx1">
                <a:lumMod val="85000"/>
                <a:lumOff val="15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29" name="流程图: 磁盘 128"/>
          <p:cNvSpPr/>
          <p:nvPr/>
        </p:nvSpPr>
        <p:spPr bwMode="auto">
          <a:xfrm>
            <a:off x="6737882" y="2358988"/>
            <a:ext cx="479236" cy="138417"/>
          </a:xfrm>
          <a:prstGeom prst="flowChartMagneticDisk">
            <a:avLst/>
          </a:prstGeom>
          <a:solidFill>
            <a:schemeClr val="accent1">
              <a:lumMod val="40000"/>
              <a:lumOff val="60000"/>
            </a:schemeClr>
          </a:solidFill>
          <a:ln>
            <a:solidFill>
              <a:schemeClr val="tx1">
                <a:lumMod val="85000"/>
                <a:lumOff val="15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30" name="流程图: 磁盘 129"/>
          <p:cNvSpPr/>
          <p:nvPr/>
        </p:nvSpPr>
        <p:spPr bwMode="auto">
          <a:xfrm>
            <a:off x="6737882" y="2143014"/>
            <a:ext cx="479236" cy="138417"/>
          </a:xfrm>
          <a:prstGeom prst="flowChartMagneticDisk">
            <a:avLst/>
          </a:prstGeom>
          <a:solidFill>
            <a:schemeClr val="accent1">
              <a:lumMod val="40000"/>
              <a:lumOff val="60000"/>
            </a:schemeClr>
          </a:solidFill>
          <a:ln>
            <a:solidFill>
              <a:schemeClr val="tx1">
                <a:lumMod val="85000"/>
                <a:lumOff val="15000"/>
              </a:schemeClr>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endParaRPr lang="zh-CN" altLang="en-US" sz="900" kern="0">
              <a:solidFill>
                <a:schemeClr val="bg1"/>
              </a:solidFill>
              <a:latin typeface="微软雅黑" panose="020B0503020204020204" pitchFamily="34" charset="-122"/>
              <a:ea typeface="微软雅黑" panose="020B0503020204020204" pitchFamily="34" charset="-122"/>
            </a:endParaRPr>
          </a:p>
        </p:txBody>
      </p:sp>
      <p:sp>
        <p:nvSpPr>
          <p:cNvPr id="131" name="上箭头 130"/>
          <p:cNvSpPr/>
          <p:nvPr/>
        </p:nvSpPr>
        <p:spPr>
          <a:xfrm>
            <a:off x="2251480" y="3776064"/>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489654" y="3330874"/>
            <a:ext cx="6808245" cy="270423"/>
            <a:chOff x="1113583" y="3330874"/>
            <a:chExt cx="5973468" cy="270423"/>
          </a:xfrm>
          <a:effectLst/>
        </p:grpSpPr>
        <p:sp>
          <p:nvSpPr>
            <p:cNvPr id="133" name="Rectangle 102"/>
            <p:cNvSpPr>
              <a:spLocks noChangeArrowheads="1"/>
            </p:cNvSpPr>
            <p:nvPr/>
          </p:nvSpPr>
          <p:spPr bwMode="auto">
            <a:xfrm>
              <a:off x="1113583" y="3330874"/>
              <a:ext cx="1944216" cy="270423"/>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en-US" altLang="zh-CN" sz="900" kern="0" dirty="0">
                  <a:solidFill>
                    <a:schemeClr val="bg1"/>
                  </a:solidFill>
                  <a:latin typeface="微软雅黑" pitchFamily="34" charset="-122"/>
                  <a:ea typeface="微软雅黑" pitchFamily="34" charset="-122"/>
                </a:rPr>
                <a:t>ETL</a:t>
              </a:r>
              <a:r>
                <a:rPr lang="zh-CN" altLang="en-US" sz="900" kern="0" dirty="0" smtClean="0">
                  <a:solidFill>
                    <a:schemeClr val="bg1"/>
                  </a:solidFill>
                  <a:latin typeface="微软雅黑" pitchFamily="34" charset="-122"/>
                  <a:ea typeface="微软雅黑" pitchFamily="34" charset="-122"/>
                </a:rPr>
                <a:t>工具</a:t>
              </a:r>
              <a:r>
                <a:rPr lang="en-US" altLang="zh-CN" sz="900" kern="0" dirty="0">
                  <a:solidFill>
                    <a:schemeClr val="bg1"/>
                  </a:solidFill>
                  <a:latin typeface="微软雅黑" pitchFamily="34" charset="-122"/>
                  <a:ea typeface="微软雅黑" pitchFamily="34" charset="-122"/>
                </a:rPr>
                <a:t> </a:t>
              </a:r>
              <a:r>
                <a:rPr lang="en-US" altLang="zh-CN" sz="900" kern="0" dirty="0" smtClean="0">
                  <a:solidFill>
                    <a:schemeClr val="bg1"/>
                  </a:solidFill>
                  <a:latin typeface="微软雅黑" pitchFamily="34" charset="-122"/>
                  <a:ea typeface="微软雅黑" pitchFamily="34" charset="-122"/>
                </a:rPr>
                <a:t>Kettle</a:t>
              </a:r>
              <a:endParaRPr lang="en-US" sz="900" kern="0" dirty="0">
                <a:solidFill>
                  <a:schemeClr val="bg1"/>
                </a:solidFill>
                <a:latin typeface="微软雅黑" pitchFamily="34" charset="-122"/>
                <a:ea typeface="微软雅黑" pitchFamily="34" charset="-122"/>
              </a:endParaRPr>
            </a:p>
          </p:txBody>
        </p:sp>
        <p:sp>
          <p:nvSpPr>
            <p:cNvPr id="134" name="Rectangle 102"/>
            <p:cNvSpPr>
              <a:spLocks noChangeArrowheads="1"/>
            </p:cNvSpPr>
            <p:nvPr/>
          </p:nvSpPr>
          <p:spPr bwMode="auto">
            <a:xfrm>
              <a:off x="3122528" y="3330874"/>
              <a:ext cx="1955578" cy="270423"/>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日志</a:t>
              </a:r>
              <a:r>
                <a:rPr lang="zh-CN" altLang="en-US" sz="900" kern="0" dirty="0" smtClean="0">
                  <a:solidFill>
                    <a:schemeClr val="bg1"/>
                  </a:solidFill>
                  <a:latin typeface="微软雅黑" pitchFamily="34" charset="-122"/>
                  <a:ea typeface="微软雅黑" pitchFamily="34" charset="-122"/>
                </a:rPr>
                <a:t>采集</a:t>
              </a:r>
              <a:r>
                <a:rPr lang="en-US" altLang="zh-CN" sz="900" kern="0" dirty="0">
                  <a:solidFill>
                    <a:schemeClr val="bg1"/>
                  </a:solidFill>
                  <a:latin typeface="微软雅黑" pitchFamily="34" charset="-122"/>
                  <a:ea typeface="微软雅黑" pitchFamily="34" charset="-122"/>
                </a:rPr>
                <a:t> </a:t>
              </a:r>
              <a:r>
                <a:rPr lang="en-US" altLang="zh-CN" sz="900" kern="0" dirty="0" smtClean="0">
                  <a:solidFill>
                    <a:schemeClr val="bg1"/>
                  </a:solidFill>
                  <a:latin typeface="微软雅黑" pitchFamily="34" charset="-122"/>
                  <a:ea typeface="微软雅黑" pitchFamily="34" charset="-122"/>
                </a:rPr>
                <a:t>Flume</a:t>
              </a:r>
              <a:endParaRPr lang="en-US" sz="900" kern="0" dirty="0">
                <a:solidFill>
                  <a:schemeClr val="bg1"/>
                </a:solidFill>
                <a:latin typeface="微软雅黑" pitchFamily="34" charset="-122"/>
                <a:ea typeface="微软雅黑" pitchFamily="34" charset="-122"/>
              </a:endParaRPr>
            </a:p>
          </p:txBody>
        </p:sp>
        <p:sp>
          <p:nvSpPr>
            <p:cNvPr id="135" name="Rectangle 102"/>
            <p:cNvSpPr>
              <a:spLocks noChangeArrowheads="1"/>
            </p:cNvSpPr>
            <p:nvPr/>
          </p:nvSpPr>
          <p:spPr bwMode="auto">
            <a:xfrm>
              <a:off x="5142835" y="3330874"/>
              <a:ext cx="1944216" cy="270423"/>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关系数据库</a:t>
              </a:r>
              <a:r>
                <a:rPr lang="zh-CN" altLang="en-US" sz="900" kern="0" dirty="0" smtClean="0">
                  <a:solidFill>
                    <a:schemeClr val="bg1"/>
                  </a:solidFill>
                  <a:latin typeface="微软雅黑" pitchFamily="34" charset="-122"/>
                  <a:ea typeface="微软雅黑" pitchFamily="34" charset="-122"/>
                </a:rPr>
                <a:t>连接</a:t>
              </a:r>
              <a:r>
                <a:rPr lang="en-US" altLang="zh-CN" sz="900" kern="0" dirty="0">
                  <a:solidFill>
                    <a:schemeClr val="bg1"/>
                  </a:solidFill>
                  <a:latin typeface="微软雅黑" pitchFamily="34" charset="-122"/>
                  <a:ea typeface="微软雅黑" pitchFamily="34" charset="-122"/>
                </a:rPr>
                <a:t> </a:t>
              </a:r>
              <a:r>
                <a:rPr lang="en-US" altLang="zh-CN" sz="900" kern="0" dirty="0" err="1" smtClean="0">
                  <a:solidFill>
                    <a:schemeClr val="bg1"/>
                  </a:solidFill>
                  <a:latin typeface="微软雅黑" pitchFamily="34" charset="-122"/>
                  <a:ea typeface="微软雅黑" pitchFamily="34" charset="-122"/>
                </a:rPr>
                <a:t>Sqoop</a:t>
              </a:r>
              <a:endParaRPr lang="en-US" sz="900" kern="0" dirty="0">
                <a:solidFill>
                  <a:schemeClr val="bg1"/>
                </a:solidFill>
                <a:latin typeface="微软雅黑" pitchFamily="34" charset="-122"/>
                <a:ea typeface="微软雅黑" pitchFamily="34" charset="-122"/>
              </a:endParaRPr>
            </a:p>
          </p:txBody>
        </p:sp>
      </p:grpSp>
      <p:sp>
        <p:nvSpPr>
          <p:cNvPr id="136" name="矩形 135"/>
          <p:cNvSpPr/>
          <p:nvPr/>
        </p:nvSpPr>
        <p:spPr>
          <a:xfrm>
            <a:off x="3347864" y="2890706"/>
            <a:ext cx="1396910" cy="191183"/>
          </a:xfrm>
          <a:prstGeom prst="rect">
            <a:avLst/>
          </a:prstGeom>
          <a:noFill/>
          <a:ln w="9525" cap="flat" cmpd="sng" algn="ctr">
            <a:noFill/>
            <a:prstDash val="solid"/>
            <a:headEnd type="none" w="med" len="med"/>
            <a:tailEnd type="none" w="med" len="med"/>
          </a:ln>
          <a:effectLst/>
        </p:spPr>
        <p:txBody>
          <a:bodyPr anchor="ctr" anchorCtr="1"/>
          <a:lstStyle/>
          <a:p>
            <a:pPr eaLnBrk="0" hangingPunct="0"/>
            <a:r>
              <a:rPr lang="zh-CN" altLang="en-US" sz="1050" b="1" kern="0" dirty="0">
                <a:solidFill>
                  <a:schemeClr val="tx1">
                    <a:lumMod val="85000"/>
                    <a:lumOff val="15000"/>
                  </a:schemeClr>
                </a:solidFill>
                <a:latin typeface="微软雅黑" pitchFamily="34" charset="-122"/>
                <a:ea typeface="微软雅黑" pitchFamily="34" charset="-122"/>
              </a:rPr>
              <a:t>结构化、标准化数据</a:t>
            </a:r>
            <a:endParaRPr lang="en-US" altLang="zh-CN" sz="1050" b="1" kern="0" dirty="0">
              <a:solidFill>
                <a:schemeClr val="tx1">
                  <a:lumMod val="85000"/>
                  <a:lumOff val="15000"/>
                </a:schemeClr>
              </a:solidFill>
              <a:latin typeface="微软雅黑" pitchFamily="34" charset="-122"/>
              <a:ea typeface="微软雅黑" pitchFamily="34" charset="-122"/>
            </a:endParaRPr>
          </a:p>
        </p:txBody>
      </p:sp>
      <p:sp>
        <p:nvSpPr>
          <p:cNvPr id="137" name="上箭头 136"/>
          <p:cNvSpPr/>
          <p:nvPr/>
        </p:nvSpPr>
        <p:spPr>
          <a:xfrm>
            <a:off x="4777990" y="2898922"/>
            <a:ext cx="232884" cy="231720"/>
          </a:xfrm>
          <a:prstGeom prst="upArrow">
            <a:avLst/>
          </a:prstGeom>
          <a:solidFill>
            <a:schemeClr val="accent5">
              <a:lumMod val="75000"/>
            </a:schemeClr>
          </a:solidFill>
          <a:ln w="9525" cap="flat" cmpd="sng" algn="ctr">
            <a:noFill/>
            <a:prstDash val="solid"/>
            <a:headEnd/>
            <a:tailEnd/>
          </a:ln>
          <a:effectLst/>
        </p:spPr>
        <p:txBody>
          <a:bodyPr anchor="ctr"/>
          <a:lstStyle/>
          <a:p>
            <a:pPr algn="ctr" defTabSz="685800" fontAlgn="auto">
              <a:spcBef>
                <a:spcPts val="0"/>
              </a:spcBef>
              <a:spcAft>
                <a:spcPts val="0"/>
              </a:spcAft>
              <a:defRPr/>
            </a:pPr>
            <a:endParaRPr lang="zh-CN" altLang="en-US" sz="2400" b="1" kern="0">
              <a:solidFill>
                <a:prstClr val="black"/>
              </a:solidFill>
              <a:latin typeface="微软雅黑" panose="020B0503020204020204" pitchFamily="34" charset="-122"/>
              <a:ea typeface="微软雅黑" panose="020B0503020204020204" pitchFamily="34" charset="-122"/>
            </a:endParaRPr>
          </a:p>
        </p:txBody>
      </p:sp>
      <p:sp>
        <p:nvSpPr>
          <p:cNvPr id="138" name="Rectangle 102"/>
          <p:cNvSpPr>
            <a:spLocks noChangeArrowheads="1"/>
          </p:cNvSpPr>
          <p:nvPr/>
        </p:nvSpPr>
        <p:spPr bwMode="auto">
          <a:xfrm>
            <a:off x="7823779" y="1903558"/>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主机管理</a:t>
            </a:r>
            <a:endParaRPr lang="en-US" sz="900" kern="0" dirty="0">
              <a:solidFill>
                <a:schemeClr val="bg1"/>
              </a:solidFill>
              <a:latin typeface="微软雅黑" pitchFamily="34" charset="-122"/>
              <a:ea typeface="微软雅黑" pitchFamily="34" charset="-122"/>
            </a:endParaRPr>
          </a:p>
        </p:txBody>
      </p:sp>
      <p:sp>
        <p:nvSpPr>
          <p:cNvPr id="139" name="Rectangle 102"/>
          <p:cNvSpPr>
            <a:spLocks noChangeArrowheads="1"/>
          </p:cNvSpPr>
          <p:nvPr/>
        </p:nvSpPr>
        <p:spPr bwMode="auto">
          <a:xfrm>
            <a:off x="7823779" y="2161785"/>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用户管理</a:t>
            </a:r>
            <a:endParaRPr lang="en-US" sz="900" kern="0" dirty="0">
              <a:solidFill>
                <a:schemeClr val="bg1"/>
              </a:solidFill>
              <a:latin typeface="微软雅黑" pitchFamily="34" charset="-122"/>
              <a:ea typeface="微软雅黑" pitchFamily="34" charset="-122"/>
            </a:endParaRPr>
          </a:p>
        </p:txBody>
      </p:sp>
      <p:sp>
        <p:nvSpPr>
          <p:cNvPr id="140" name="Rectangle 102"/>
          <p:cNvSpPr>
            <a:spLocks noChangeArrowheads="1"/>
          </p:cNvSpPr>
          <p:nvPr/>
        </p:nvSpPr>
        <p:spPr bwMode="auto">
          <a:xfrm>
            <a:off x="7823779" y="1645331"/>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配置管理</a:t>
            </a:r>
            <a:endParaRPr lang="en-US" sz="900" kern="0" dirty="0">
              <a:solidFill>
                <a:schemeClr val="bg1"/>
              </a:solidFill>
              <a:latin typeface="微软雅黑" pitchFamily="34" charset="-122"/>
              <a:ea typeface="微软雅黑" pitchFamily="34" charset="-122"/>
            </a:endParaRPr>
          </a:p>
        </p:txBody>
      </p:sp>
      <p:sp>
        <p:nvSpPr>
          <p:cNvPr id="141" name="TextBox 65"/>
          <p:cNvSpPr txBox="1">
            <a:spLocks noChangeArrowheads="1"/>
          </p:cNvSpPr>
          <p:nvPr/>
        </p:nvSpPr>
        <p:spPr bwMode="auto">
          <a:xfrm>
            <a:off x="8451929" y="4248764"/>
            <a:ext cx="444352" cy="253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1050" b="1" dirty="0">
                <a:latin typeface="微软雅黑" panose="020B0503020204020204" pitchFamily="34" charset="-122"/>
                <a:ea typeface="微软雅黑" panose="020B0503020204020204" pitchFamily="34" charset="-122"/>
              </a:rPr>
              <a:t>……</a:t>
            </a:r>
            <a:endParaRPr lang="zh-CN" altLang="en-US" sz="1050" b="1" dirty="0">
              <a:latin typeface="微软雅黑" panose="020B0503020204020204" pitchFamily="34" charset="-122"/>
              <a:ea typeface="微软雅黑" panose="020B0503020204020204" pitchFamily="34" charset="-122"/>
            </a:endParaRPr>
          </a:p>
        </p:txBody>
      </p:sp>
      <p:cxnSp>
        <p:nvCxnSpPr>
          <p:cNvPr id="142" name="直接箭头连接符 141"/>
          <p:cNvCxnSpPr>
            <a:stCxn id="127" idx="4"/>
            <a:endCxn id="130" idx="2"/>
          </p:cNvCxnSpPr>
          <p:nvPr/>
        </p:nvCxnSpPr>
        <p:spPr>
          <a:xfrm flipV="1">
            <a:off x="6616235" y="2212222"/>
            <a:ext cx="121648" cy="215974"/>
          </a:xfrm>
          <a:prstGeom prst="straightConnector1">
            <a:avLst/>
          </a:prstGeom>
          <a:ln w="12700">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143" name="直接箭头连接符 142"/>
          <p:cNvCxnSpPr>
            <a:stCxn id="128" idx="4"/>
            <a:endCxn id="129" idx="2"/>
          </p:cNvCxnSpPr>
          <p:nvPr/>
        </p:nvCxnSpPr>
        <p:spPr>
          <a:xfrm>
            <a:off x="6616235" y="2212222"/>
            <a:ext cx="121648" cy="215974"/>
          </a:xfrm>
          <a:prstGeom prst="straightConnector1">
            <a:avLst/>
          </a:prstGeom>
          <a:ln w="12700">
            <a:headEnd type="triangle"/>
            <a:tailEnd type="triangle"/>
          </a:ln>
          <a:effectLst/>
        </p:spPr>
        <p:style>
          <a:lnRef idx="2">
            <a:schemeClr val="dk1"/>
          </a:lnRef>
          <a:fillRef idx="0">
            <a:schemeClr val="dk1"/>
          </a:fillRef>
          <a:effectRef idx="1">
            <a:schemeClr val="dk1"/>
          </a:effectRef>
          <a:fontRef idx="minor">
            <a:schemeClr val="tx1"/>
          </a:fontRef>
        </p:style>
      </p:cxnSp>
      <p:sp>
        <p:nvSpPr>
          <p:cNvPr id="144" name="Rectangle 102"/>
          <p:cNvSpPr>
            <a:spLocks noChangeArrowheads="1"/>
          </p:cNvSpPr>
          <p:nvPr/>
        </p:nvSpPr>
        <p:spPr bwMode="auto">
          <a:xfrm>
            <a:off x="7823779" y="3194693"/>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数据管理</a:t>
            </a:r>
            <a:endParaRPr lang="en-US" sz="900" kern="0" dirty="0">
              <a:solidFill>
                <a:schemeClr val="bg1"/>
              </a:solidFill>
              <a:latin typeface="微软雅黑" pitchFamily="34" charset="-122"/>
              <a:ea typeface="微软雅黑" pitchFamily="34" charset="-122"/>
            </a:endParaRPr>
          </a:p>
        </p:txBody>
      </p:sp>
      <p:sp>
        <p:nvSpPr>
          <p:cNvPr id="145" name="Rectangle 102"/>
          <p:cNvSpPr>
            <a:spLocks noChangeArrowheads="1"/>
          </p:cNvSpPr>
          <p:nvPr/>
        </p:nvSpPr>
        <p:spPr bwMode="auto">
          <a:xfrm>
            <a:off x="7823779" y="3452922"/>
            <a:ext cx="786860" cy="200129"/>
          </a:xfrm>
          <a:prstGeom prst="rect">
            <a:avLst/>
          </a:prstGeom>
          <a:solidFill>
            <a:srgbClr val="0070C0"/>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68580" tIns="34290" rIns="68580" bIns="34290" numCol="1" rtlCol="0" anchor="ctr" anchorCtr="0" compatLnSpc="1">
            <a:prstTxWarp prst="textNoShape">
              <a:avLst/>
            </a:prstTxWarp>
          </a:bodyPr>
          <a:lstStyle/>
          <a:p>
            <a:pPr algn="ctr">
              <a:spcBef>
                <a:spcPct val="0"/>
              </a:spcBef>
            </a:pPr>
            <a:r>
              <a:rPr lang="zh-CN" altLang="en-US" sz="900" kern="0" dirty="0">
                <a:solidFill>
                  <a:schemeClr val="bg1"/>
                </a:solidFill>
                <a:latin typeface="微软雅黑" pitchFamily="34" charset="-122"/>
                <a:ea typeface="微软雅黑" pitchFamily="34" charset="-122"/>
              </a:rPr>
              <a:t>多租户</a:t>
            </a:r>
            <a:endParaRPr lang="en-US" sz="900" kern="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20545648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34" y="1502967"/>
            <a:ext cx="1379528" cy="1379528"/>
          </a:xfrm>
          <a:prstGeom prst="rect">
            <a:avLst/>
          </a:prstGeom>
        </p:spPr>
      </p:pic>
      <p:sp>
        <p:nvSpPr>
          <p:cNvPr id="2" name="标题 1"/>
          <p:cNvSpPr>
            <a:spLocks noGrp="1"/>
          </p:cNvSpPr>
          <p:nvPr>
            <p:ph type="title"/>
          </p:nvPr>
        </p:nvSpPr>
        <p:spPr/>
        <p:txBody>
          <a:bodyPr/>
          <a:lstStyle/>
          <a:p>
            <a:r>
              <a:rPr lang="zh-CN" altLang="en-US" dirty="0" smtClean="0"/>
              <a:t>基础设施云化能力</a:t>
            </a:r>
            <a:r>
              <a:rPr lang="en-US" altLang="zh-CN" dirty="0" smtClean="0"/>
              <a:t>-</a:t>
            </a:r>
            <a:r>
              <a:rPr lang="zh-CN" altLang="en-US" dirty="0" smtClean="0"/>
              <a:t>全球领先的硬件</a:t>
            </a:r>
            <a:r>
              <a:rPr lang="zh-CN" altLang="en-US" dirty="0"/>
              <a:t>平台</a:t>
            </a:r>
          </a:p>
        </p:txBody>
      </p:sp>
      <p:grpSp>
        <p:nvGrpSpPr>
          <p:cNvPr id="3" name="组合 2">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73AE6479-6146-4A17-BD47-149ED66AFE87}"/>
              </a:ext>
            </a:extLst>
          </p:cNvPr>
          <p:cNvGrpSpPr/>
          <p:nvPr/>
        </p:nvGrpSpPr>
        <p:grpSpPr>
          <a:xfrm>
            <a:off x="7323232" y="1732422"/>
            <a:ext cx="647573" cy="724044"/>
            <a:chOff x="19264097" y="3565667"/>
            <a:chExt cx="1556175" cy="2591967"/>
          </a:xfrm>
        </p:grpSpPr>
        <p:sp>
          <p:nvSpPr>
            <p:cNvPr id="4" name="object 3">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00CA793C-C2EC-435E-ADA4-EB3FC90F648B}"/>
                </a:ext>
              </a:extLst>
            </p:cNvPr>
            <p:cNvSpPr/>
            <p:nvPr/>
          </p:nvSpPr>
          <p:spPr>
            <a:xfrm>
              <a:off x="20041504" y="3631610"/>
              <a:ext cx="0" cy="2521292"/>
            </a:xfrm>
            <a:custGeom>
              <a:avLst/>
              <a:gdLst/>
              <a:ahLst/>
              <a:cxnLst/>
              <a:rect l="l" t="t" r="r" b="b"/>
              <a:pathLst>
                <a:path h="2201613">
                  <a:moveTo>
                    <a:pt x="0" y="0"/>
                  </a:moveTo>
                  <a:lnTo>
                    <a:pt x="0" y="2201613"/>
                  </a:lnTo>
                </a:path>
              </a:pathLst>
            </a:custGeom>
            <a:ln w="36188">
              <a:solidFill>
                <a:srgbClr val="313031"/>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5" name="object 4">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41540398-9BEC-458E-83A2-5B53983632B7}"/>
                </a:ext>
              </a:extLst>
            </p:cNvPr>
            <p:cNvSpPr/>
            <p:nvPr/>
          </p:nvSpPr>
          <p:spPr>
            <a:xfrm>
              <a:off x="20011358" y="3642079"/>
              <a:ext cx="12932" cy="2513906"/>
            </a:xfrm>
            <a:custGeom>
              <a:avLst/>
              <a:gdLst/>
              <a:ahLst/>
              <a:cxnLst/>
              <a:rect l="l" t="t" r="r" b="b"/>
              <a:pathLst>
                <a:path w="11292" h="2195164">
                  <a:moveTo>
                    <a:pt x="0" y="2195164"/>
                  </a:moveTo>
                  <a:lnTo>
                    <a:pt x="11292" y="2195164"/>
                  </a:lnTo>
                  <a:lnTo>
                    <a:pt x="11292" y="0"/>
                  </a:lnTo>
                  <a:lnTo>
                    <a:pt x="0" y="0"/>
                  </a:lnTo>
                  <a:lnTo>
                    <a:pt x="0" y="2195164"/>
                  </a:lnTo>
                  <a:close/>
                </a:path>
              </a:pathLst>
            </a:custGeom>
            <a:solidFill>
              <a:srgbClr val="474747"/>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6" name="object 5">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14CC9815-8ABE-4686-896E-2224CF40DA78}"/>
                </a:ext>
              </a:extLst>
            </p:cNvPr>
            <p:cNvSpPr/>
            <p:nvPr/>
          </p:nvSpPr>
          <p:spPr>
            <a:xfrm>
              <a:off x="19285190" y="3636240"/>
              <a:ext cx="733857" cy="2521394"/>
            </a:xfrm>
            <a:custGeom>
              <a:avLst/>
              <a:gdLst/>
              <a:ahLst/>
              <a:cxnLst/>
              <a:rect l="l" t="t" r="r" b="b"/>
              <a:pathLst>
                <a:path w="640810" h="2201702">
                  <a:moveTo>
                    <a:pt x="0" y="2201702"/>
                  </a:moveTo>
                  <a:lnTo>
                    <a:pt x="640810" y="2201702"/>
                  </a:lnTo>
                  <a:lnTo>
                    <a:pt x="640810" y="0"/>
                  </a:lnTo>
                  <a:lnTo>
                    <a:pt x="0" y="0"/>
                  </a:lnTo>
                  <a:lnTo>
                    <a:pt x="0" y="2201702"/>
                  </a:lnTo>
                  <a:close/>
                </a:path>
              </a:pathLst>
            </a:custGeom>
            <a:ln w="44515">
              <a:solidFill>
                <a:srgbClr val="313131"/>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7" name="object 6">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983C0A32-8808-43A2-AB30-76986EF12501}"/>
                </a:ext>
              </a:extLst>
            </p:cNvPr>
            <p:cNvSpPr/>
            <p:nvPr/>
          </p:nvSpPr>
          <p:spPr>
            <a:xfrm>
              <a:off x="19300018" y="3578236"/>
              <a:ext cx="766973" cy="256389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8" name="object 7">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867E1C9B-5078-4928-BB6B-8F08C93DF1ED}"/>
                </a:ext>
              </a:extLst>
            </p:cNvPr>
            <p:cNvSpPr/>
            <p:nvPr/>
          </p:nvSpPr>
          <p:spPr>
            <a:xfrm>
              <a:off x="20071016" y="3642079"/>
              <a:ext cx="732043" cy="2513906"/>
            </a:xfrm>
            <a:custGeom>
              <a:avLst/>
              <a:gdLst/>
              <a:ahLst/>
              <a:cxnLst/>
              <a:rect l="l" t="t" r="r" b="b"/>
              <a:pathLst>
                <a:path w="639226" h="2195164">
                  <a:moveTo>
                    <a:pt x="0" y="2195164"/>
                  </a:moveTo>
                  <a:lnTo>
                    <a:pt x="639226" y="2195164"/>
                  </a:lnTo>
                  <a:lnTo>
                    <a:pt x="639226" y="0"/>
                  </a:lnTo>
                  <a:lnTo>
                    <a:pt x="0" y="0"/>
                  </a:lnTo>
                  <a:lnTo>
                    <a:pt x="0" y="2195164"/>
                  </a:lnTo>
                  <a:close/>
                </a:path>
              </a:pathLst>
            </a:custGeom>
            <a:solidFill>
              <a:srgbClr val="474747"/>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9" name="object 8">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63EF5760-9009-4FE8-81E9-FD68D8D46AFB}"/>
                </a:ext>
              </a:extLst>
            </p:cNvPr>
            <p:cNvSpPr/>
            <p:nvPr/>
          </p:nvSpPr>
          <p:spPr>
            <a:xfrm>
              <a:off x="20063960" y="3636240"/>
              <a:ext cx="733857" cy="2521394"/>
            </a:xfrm>
            <a:custGeom>
              <a:avLst/>
              <a:gdLst/>
              <a:ahLst/>
              <a:cxnLst/>
              <a:rect l="l" t="t" r="r" b="b"/>
              <a:pathLst>
                <a:path w="640810" h="2201702">
                  <a:moveTo>
                    <a:pt x="0" y="2201702"/>
                  </a:moveTo>
                  <a:lnTo>
                    <a:pt x="640810" y="2201702"/>
                  </a:lnTo>
                  <a:lnTo>
                    <a:pt x="640810" y="0"/>
                  </a:lnTo>
                  <a:lnTo>
                    <a:pt x="0" y="0"/>
                  </a:lnTo>
                  <a:lnTo>
                    <a:pt x="0" y="2201702"/>
                  </a:lnTo>
                  <a:close/>
                </a:path>
              </a:pathLst>
            </a:custGeom>
            <a:ln w="44515">
              <a:solidFill>
                <a:srgbClr val="313131"/>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0" name="object 9">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277070D9-4DD1-4C02-AA1C-31B47F113071}"/>
                </a:ext>
              </a:extLst>
            </p:cNvPr>
            <p:cNvSpPr/>
            <p:nvPr/>
          </p:nvSpPr>
          <p:spPr>
            <a:xfrm>
              <a:off x="20270229" y="3603727"/>
              <a:ext cx="331801" cy="51359"/>
            </a:xfrm>
            <a:custGeom>
              <a:avLst/>
              <a:gdLst/>
              <a:ahLst/>
              <a:cxnLst/>
              <a:rect l="l" t="t" r="r" b="b"/>
              <a:pathLst>
                <a:path w="289731" h="44847">
                  <a:moveTo>
                    <a:pt x="263489" y="0"/>
                  </a:moveTo>
                  <a:lnTo>
                    <a:pt x="23626" y="0"/>
                  </a:lnTo>
                  <a:lnTo>
                    <a:pt x="0" y="6549"/>
                  </a:lnTo>
                  <a:lnTo>
                    <a:pt x="14938" y="44847"/>
                  </a:lnTo>
                  <a:lnTo>
                    <a:pt x="268631" y="44847"/>
                  </a:lnTo>
                  <a:lnTo>
                    <a:pt x="289731" y="7214"/>
                  </a:lnTo>
                  <a:lnTo>
                    <a:pt x="263489" y="0"/>
                  </a:lnTo>
                  <a:close/>
                </a:path>
              </a:pathLst>
            </a:custGeom>
            <a:solidFill>
              <a:srgbClr val="C5C5C5"/>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1" name="object 10">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7585EF61-E3CF-41A1-AFD9-EA08BC23D40D}"/>
                </a:ext>
              </a:extLst>
            </p:cNvPr>
            <p:cNvSpPr/>
            <p:nvPr/>
          </p:nvSpPr>
          <p:spPr>
            <a:xfrm>
              <a:off x="20774612" y="3919041"/>
              <a:ext cx="45660" cy="1863440"/>
            </a:xfrm>
            <a:custGeom>
              <a:avLst/>
              <a:gdLst/>
              <a:ahLst/>
              <a:cxnLst/>
              <a:rect l="l" t="t" r="r" b="b"/>
              <a:pathLst>
                <a:path w="39871" h="1627171">
                  <a:moveTo>
                    <a:pt x="39871" y="0"/>
                  </a:moveTo>
                  <a:lnTo>
                    <a:pt x="23249" y="0"/>
                  </a:lnTo>
                  <a:lnTo>
                    <a:pt x="0" y="27327"/>
                  </a:lnTo>
                  <a:lnTo>
                    <a:pt x="188" y="1600032"/>
                  </a:lnTo>
                  <a:lnTo>
                    <a:pt x="23249" y="1627171"/>
                  </a:lnTo>
                  <a:lnTo>
                    <a:pt x="39871" y="1627171"/>
                  </a:lnTo>
                  <a:lnTo>
                    <a:pt x="39871" y="0"/>
                  </a:lnTo>
                  <a:close/>
                </a:path>
              </a:pathLst>
            </a:custGeom>
            <a:solidFill>
              <a:srgbClr val="E8CA30"/>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2" name="object 11">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F96E0246-9B9E-4D01-B317-026DEA245C8D}"/>
                </a:ext>
              </a:extLst>
            </p:cNvPr>
            <p:cNvSpPr/>
            <p:nvPr/>
          </p:nvSpPr>
          <p:spPr>
            <a:xfrm>
              <a:off x="20810763" y="3919043"/>
              <a:ext cx="0" cy="1863325"/>
            </a:xfrm>
            <a:custGeom>
              <a:avLst/>
              <a:gdLst/>
              <a:ahLst/>
              <a:cxnLst/>
              <a:rect l="l" t="t" r="r" b="b"/>
              <a:pathLst>
                <a:path h="1627071">
                  <a:moveTo>
                    <a:pt x="0" y="0"/>
                  </a:moveTo>
                  <a:lnTo>
                    <a:pt x="0" y="1627071"/>
                  </a:lnTo>
                </a:path>
              </a:pathLst>
            </a:custGeom>
            <a:ln w="17892">
              <a:solidFill>
                <a:srgbClr val="E0B812"/>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3" name="object 12">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1FE0437E-641F-4808-BFE7-1C9759274A08}"/>
                </a:ext>
              </a:extLst>
            </p:cNvPr>
            <p:cNvSpPr/>
            <p:nvPr/>
          </p:nvSpPr>
          <p:spPr>
            <a:xfrm>
              <a:off x="20171744" y="3735647"/>
              <a:ext cx="518507" cy="105029"/>
            </a:xfrm>
            <a:custGeom>
              <a:avLst/>
              <a:gdLst/>
              <a:ahLst/>
              <a:cxnLst/>
              <a:rect l="l" t="t" r="r" b="b"/>
              <a:pathLst>
                <a:path w="452765" h="91712">
                  <a:moveTo>
                    <a:pt x="0" y="91712"/>
                  </a:moveTo>
                  <a:lnTo>
                    <a:pt x="452765" y="91712"/>
                  </a:lnTo>
                  <a:lnTo>
                    <a:pt x="452765" y="0"/>
                  </a:lnTo>
                  <a:lnTo>
                    <a:pt x="0" y="0"/>
                  </a:lnTo>
                  <a:lnTo>
                    <a:pt x="0" y="91712"/>
                  </a:lnTo>
                  <a:close/>
                </a:path>
              </a:pathLst>
            </a:custGeom>
            <a:solidFill>
              <a:srgbClr val="58585C"/>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4" name="object 13">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FDC486F1-FDB3-4E6A-8CB1-85E0F445970C}"/>
                </a:ext>
              </a:extLst>
            </p:cNvPr>
            <p:cNvSpPr/>
            <p:nvPr/>
          </p:nvSpPr>
          <p:spPr>
            <a:xfrm>
              <a:off x="20537444" y="3823159"/>
              <a:ext cx="165310" cy="17525"/>
            </a:xfrm>
            <a:custGeom>
              <a:avLst/>
              <a:gdLst/>
              <a:ahLst/>
              <a:cxnLst/>
              <a:rect l="l" t="t" r="r" b="b"/>
              <a:pathLst>
                <a:path w="144350" h="15303">
                  <a:moveTo>
                    <a:pt x="131284" y="0"/>
                  </a:moveTo>
                  <a:lnTo>
                    <a:pt x="0" y="0"/>
                  </a:lnTo>
                  <a:lnTo>
                    <a:pt x="14849" y="15303"/>
                  </a:lnTo>
                  <a:lnTo>
                    <a:pt x="144350" y="15303"/>
                  </a:lnTo>
                  <a:lnTo>
                    <a:pt x="144065" y="11259"/>
                  </a:lnTo>
                  <a:lnTo>
                    <a:pt x="142954" y="11259"/>
                  </a:lnTo>
                  <a:lnTo>
                    <a:pt x="131284" y="0"/>
                  </a:lnTo>
                  <a:close/>
                </a:path>
                <a:path w="144350" h="15303">
                  <a:moveTo>
                    <a:pt x="143984" y="10106"/>
                  </a:moveTo>
                  <a:lnTo>
                    <a:pt x="142954" y="11259"/>
                  </a:lnTo>
                  <a:lnTo>
                    <a:pt x="144065" y="11259"/>
                  </a:lnTo>
                  <a:lnTo>
                    <a:pt x="143984" y="10106"/>
                  </a:lnTo>
                  <a:close/>
                </a:path>
              </a:pathLst>
            </a:custGeom>
            <a:solidFill>
              <a:srgbClr val="E8CA30"/>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5" name="object 14">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9112BAE8-ED15-4647-8DE4-CB1B79A43ADE}"/>
                </a:ext>
              </a:extLst>
            </p:cNvPr>
            <p:cNvSpPr/>
            <p:nvPr/>
          </p:nvSpPr>
          <p:spPr>
            <a:xfrm>
              <a:off x="20104378" y="3735649"/>
              <a:ext cx="653118" cy="105029"/>
            </a:xfrm>
            <a:custGeom>
              <a:avLst/>
              <a:gdLst/>
              <a:ahLst/>
              <a:cxnLst/>
              <a:rect l="l" t="t" r="r" b="b"/>
              <a:pathLst>
                <a:path w="570308" h="91712">
                  <a:moveTo>
                    <a:pt x="58733" y="0"/>
                  </a:moveTo>
                  <a:lnTo>
                    <a:pt x="0" y="0"/>
                  </a:lnTo>
                  <a:lnTo>
                    <a:pt x="0" y="91712"/>
                  </a:lnTo>
                  <a:lnTo>
                    <a:pt x="58733" y="91712"/>
                  </a:lnTo>
                  <a:lnTo>
                    <a:pt x="71275" y="82181"/>
                  </a:lnTo>
                  <a:lnTo>
                    <a:pt x="22783" y="82181"/>
                  </a:lnTo>
                  <a:lnTo>
                    <a:pt x="22783" y="9530"/>
                  </a:lnTo>
                  <a:lnTo>
                    <a:pt x="71365" y="9530"/>
                  </a:lnTo>
                  <a:lnTo>
                    <a:pt x="58733" y="0"/>
                  </a:lnTo>
                  <a:close/>
                </a:path>
                <a:path w="570308" h="91712">
                  <a:moveTo>
                    <a:pt x="527239" y="79300"/>
                  </a:moveTo>
                  <a:lnTo>
                    <a:pt x="495152" y="79300"/>
                  </a:lnTo>
                  <a:lnTo>
                    <a:pt x="511487" y="91712"/>
                  </a:lnTo>
                  <a:lnTo>
                    <a:pt x="570308" y="91712"/>
                  </a:lnTo>
                  <a:lnTo>
                    <a:pt x="570308" y="82181"/>
                  </a:lnTo>
                  <a:lnTo>
                    <a:pt x="532032" y="82181"/>
                  </a:lnTo>
                  <a:lnTo>
                    <a:pt x="527239" y="79300"/>
                  </a:lnTo>
                  <a:close/>
                </a:path>
                <a:path w="570308" h="91712">
                  <a:moveTo>
                    <a:pt x="71365" y="9530"/>
                  </a:moveTo>
                  <a:lnTo>
                    <a:pt x="38187" y="9530"/>
                  </a:lnTo>
                  <a:lnTo>
                    <a:pt x="48271" y="15492"/>
                  </a:lnTo>
                  <a:lnTo>
                    <a:pt x="48271" y="76120"/>
                  </a:lnTo>
                  <a:lnTo>
                    <a:pt x="38187" y="82181"/>
                  </a:lnTo>
                  <a:lnTo>
                    <a:pt x="71275" y="82181"/>
                  </a:lnTo>
                  <a:lnTo>
                    <a:pt x="75067" y="79300"/>
                  </a:lnTo>
                  <a:lnTo>
                    <a:pt x="527239" y="79300"/>
                  </a:lnTo>
                  <a:lnTo>
                    <a:pt x="521948" y="76120"/>
                  </a:lnTo>
                  <a:lnTo>
                    <a:pt x="521948" y="15492"/>
                  </a:lnTo>
                  <a:lnTo>
                    <a:pt x="527309" y="12322"/>
                  </a:lnTo>
                  <a:lnTo>
                    <a:pt x="75067" y="12322"/>
                  </a:lnTo>
                  <a:lnTo>
                    <a:pt x="71365" y="9530"/>
                  </a:lnTo>
                  <a:close/>
                </a:path>
                <a:path w="570308" h="91712">
                  <a:moveTo>
                    <a:pt x="570308" y="9530"/>
                  </a:moveTo>
                  <a:lnTo>
                    <a:pt x="547536" y="9530"/>
                  </a:lnTo>
                  <a:lnTo>
                    <a:pt x="547536" y="82181"/>
                  </a:lnTo>
                  <a:lnTo>
                    <a:pt x="570308" y="82181"/>
                  </a:lnTo>
                  <a:lnTo>
                    <a:pt x="570308" y="9530"/>
                  </a:lnTo>
                  <a:close/>
                </a:path>
                <a:path w="570308" h="91712">
                  <a:moveTo>
                    <a:pt x="570308" y="0"/>
                  </a:moveTo>
                  <a:lnTo>
                    <a:pt x="511487" y="0"/>
                  </a:lnTo>
                  <a:lnTo>
                    <a:pt x="495152" y="12322"/>
                  </a:lnTo>
                  <a:lnTo>
                    <a:pt x="527309" y="12322"/>
                  </a:lnTo>
                  <a:lnTo>
                    <a:pt x="532032" y="9530"/>
                  </a:lnTo>
                  <a:lnTo>
                    <a:pt x="570308" y="9530"/>
                  </a:lnTo>
                  <a:lnTo>
                    <a:pt x="570308" y="0"/>
                  </a:lnTo>
                  <a:close/>
                </a:path>
              </a:pathLst>
            </a:custGeom>
            <a:solidFill>
              <a:srgbClr val="C5C5C5"/>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6" name="object 15">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81C70B12-6389-4FD7-8262-E2F63D7DC90B}"/>
                </a:ext>
              </a:extLst>
            </p:cNvPr>
            <p:cNvSpPr/>
            <p:nvPr/>
          </p:nvSpPr>
          <p:spPr>
            <a:xfrm>
              <a:off x="20219002" y="3772571"/>
              <a:ext cx="409126" cy="0"/>
            </a:xfrm>
            <a:custGeom>
              <a:avLst/>
              <a:gdLst/>
              <a:ahLst/>
              <a:cxnLst/>
              <a:rect l="l" t="t" r="r" b="b"/>
              <a:pathLst>
                <a:path w="357252">
                  <a:moveTo>
                    <a:pt x="0" y="0"/>
                  </a:moveTo>
                  <a:lnTo>
                    <a:pt x="357252" y="0"/>
                  </a:lnTo>
                </a:path>
              </a:pathLst>
            </a:custGeom>
            <a:ln w="22447">
              <a:solidFill>
                <a:srgbClr val="9B9B9B"/>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7" name="object 16">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D978D152-ED53-462B-9AA4-D5DF681C97AB}"/>
                </a:ext>
              </a:extLst>
            </p:cNvPr>
            <p:cNvSpPr/>
            <p:nvPr/>
          </p:nvSpPr>
          <p:spPr>
            <a:xfrm>
              <a:off x="20234942" y="3788112"/>
              <a:ext cx="408148" cy="0"/>
            </a:xfrm>
            <a:custGeom>
              <a:avLst/>
              <a:gdLst/>
              <a:ahLst/>
              <a:cxnLst/>
              <a:rect l="l" t="t" r="r" b="b"/>
              <a:pathLst>
                <a:path w="356398">
                  <a:moveTo>
                    <a:pt x="0" y="0"/>
                  </a:moveTo>
                  <a:lnTo>
                    <a:pt x="356398" y="0"/>
                  </a:lnTo>
                </a:path>
              </a:pathLst>
            </a:custGeom>
            <a:ln w="22436">
              <a:solidFill>
                <a:srgbClr val="9B9B9B"/>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8" name="object 17">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69C6CFED-A8E9-4E26-9CF7-A1B4E2B2DE9E}"/>
                </a:ext>
              </a:extLst>
            </p:cNvPr>
            <p:cNvSpPr/>
            <p:nvPr/>
          </p:nvSpPr>
          <p:spPr>
            <a:xfrm>
              <a:off x="20265845" y="3795878"/>
              <a:ext cx="362284" cy="0"/>
            </a:xfrm>
            <a:custGeom>
              <a:avLst/>
              <a:gdLst/>
              <a:ahLst/>
              <a:cxnLst/>
              <a:rect l="l" t="t" r="r" b="b"/>
              <a:pathLst>
                <a:path w="316349">
                  <a:moveTo>
                    <a:pt x="0" y="0"/>
                  </a:moveTo>
                  <a:lnTo>
                    <a:pt x="316349" y="0"/>
                  </a:lnTo>
                </a:path>
              </a:pathLst>
            </a:custGeom>
            <a:ln w="8872">
              <a:solidFill>
                <a:srgbClr val="9B9B9B"/>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19" name="object 18">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F9F8FB30-42CF-43D2-AE4B-23F073966930}"/>
                </a:ext>
              </a:extLst>
            </p:cNvPr>
            <p:cNvSpPr/>
            <p:nvPr/>
          </p:nvSpPr>
          <p:spPr>
            <a:xfrm>
              <a:off x="20219003" y="3811482"/>
              <a:ext cx="424088" cy="0"/>
            </a:xfrm>
            <a:custGeom>
              <a:avLst/>
              <a:gdLst/>
              <a:ahLst/>
              <a:cxnLst/>
              <a:rect l="l" t="t" r="r" b="b"/>
              <a:pathLst>
                <a:path w="370317">
                  <a:moveTo>
                    <a:pt x="0" y="0"/>
                  </a:moveTo>
                  <a:lnTo>
                    <a:pt x="370317" y="0"/>
                  </a:lnTo>
                </a:path>
              </a:pathLst>
            </a:custGeom>
            <a:ln w="8772">
              <a:solidFill>
                <a:srgbClr val="9B9B9B"/>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0" name="object 19">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07009C32-60BB-4A05-8A82-90AD2C5FE5FE}"/>
                </a:ext>
              </a:extLst>
            </p:cNvPr>
            <p:cNvSpPr/>
            <p:nvPr/>
          </p:nvSpPr>
          <p:spPr>
            <a:xfrm>
              <a:off x="20390255" y="3777367"/>
              <a:ext cx="81272" cy="21600"/>
            </a:xfrm>
            <a:custGeom>
              <a:avLst/>
              <a:gdLst/>
              <a:ahLst/>
              <a:cxnLst/>
              <a:rect l="l" t="t" r="r" b="b"/>
              <a:pathLst>
                <a:path w="70967" h="18861">
                  <a:moveTo>
                    <a:pt x="68484" y="0"/>
                  </a:moveTo>
                  <a:lnTo>
                    <a:pt x="2471" y="0"/>
                  </a:lnTo>
                  <a:lnTo>
                    <a:pt x="0" y="2548"/>
                  </a:lnTo>
                  <a:lnTo>
                    <a:pt x="0" y="16312"/>
                  </a:lnTo>
                  <a:lnTo>
                    <a:pt x="2471" y="18861"/>
                  </a:lnTo>
                  <a:lnTo>
                    <a:pt x="68484" y="18861"/>
                  </a:lnTo>
                  <a:lnTo>
                    <a:pt x="70967" y="16312"/>
                  </a:lnTo>
                  <a:lnTo>
                    <a:pt x="4953" y="16312"/>
                  </a:lnTo>
                  <a:lnTo>
                    <a:pt x="2471" y="13763"/>
                  </a:lnTo>
                  <a:lnTo>
                    <a:pt x="4953" y="13763"/>
                  </a:lnTo>
                  <a:lnTo>
                    <a:pt x="4953" y="5097"/>
                  </a:lnTo>
                  <a:lnTo>
                    <a:pt x="2471" y="5097"/>
                  </a:lnTo>
                  <a:lnTo>
                    <a:pt x="4953" y="2548"/>
                  </a:lnTo>
                  <a:lnTo>
                    <a:pt x="70967" y="2548"/>
                  </a:lnTo>
                  <a:lnTo>
                    <a:pt x="68484" y="0"/>
                  </a:lnTo>
                  <a:close/>
                </a:path>
                <a:path w="70967" h="18861">
                  <a:moveTo>
                    <a:pt x="4953" y="13763"/>
                  </a:moveTo>
                  <a:lnTo>
                    <a:pt x="2471" y="13763"/>
                  </a:lnTo>
                  <a:lnTo>
                    <a:pt x="4953" y="16312"/>
                  </a:lnTo>
                  <a:lnTo>
                    <a:pt x="4953" y="13763"/>
                  </a:lnTo>
                  <a:close/>
                </a:path>
                <a:path w="70967" h="18861">
                  <a:moveTo>
                    <a:pt x="66013" y="13763"/>
                  </a:moveTo>
                  <a:lnTo>
                    <a:pt x="4953" y="13763"/>
                  </a:lnTo>
                  <a:lnTo>
                    <a:pt x="4953" y="16312"/>
                  </a:lnTo>
                  <a:lnTo>
                    <a:pt x="66013" y="16312"/>
                  </a:lnTo>
                  <a:lnTo>
                    <a:pt x="66013" y="13763"/>
                  </a:lnTo>
                  <a:close/>
                </a:path>
                <a:path w="70967" h="18861">
                  <a:moveTo>
                    <a:pt x="66013" y="2548"/>
                  </a:moveTo>
                  <a:lnTo>
                    <a:pt x="66013" y="16312"/>
                  </a:lnTo>
                  <a:lnTo>
                    <a:pt x="68484" y="13763"/>
                  </a:lnTo>
                  <a:lnTo>
                    <a:pt x="70967" y="13763"/>
                  </a:lnTo>
                  <a:lnTo>
                    <a:pt x="70967" y="5097"/>
                  </a:lnTo>
                  <a:lnTo>
                    <a:pt x="68484" y="5097"/>
                  </a:lnTo>
                  <a:lnTo>
                    <a:pt x="66013" y="2548"/>
                  </a:lnTo>
                  <a:close/>
                </a:path>
                <a:path w="70967" h="18861">
                  <a:moveTo>
                    <a:pt x="70967" y="13763"/>
                  </a:moveTo>
                  <a:lnTo>
                    <a:pt x="68484" y="13763"/>
                  </a:lnTo>
                  <a:lnTo>
                    <a:pt x="66013" y="16312"/>
                  </a:lnTo>
                  <a:lnTo>
                    <a:pt x="70967" y="16312"/>
                  </a:lnTo>
                  <a:lnTo>
                    <a:pt x="70967" y="13763"/>
                  </a:lnTo>
                  <a:close/>
                </a:path>
                <a:path w="70967" h="18861">
                  <a:moveTo>
                    <a:pt x="4953" y="2548"/>
                  </a:moveTo>
                  <a:lnTo>
                    <a:pt x="2471" y="5097"/>
                  </a:lnTo>
                  <a:lnTo>
                    <a:pt x="4953" y="5097"/>
                  </a:lnTo>
                  <a:lnTo>
                    <a:pt x="4953" y="2548"/>
                  </a:lnTo>
                  <a:close/>
                </a:path>
                <a:path w="70967" h="18861">
                  <a:moveTo>
                    <a:pt x="66013" y="2548"/>
                  </a:moveTo>
                  <a:lnTo>
                    <a:pt x="4953" y="2548"/>
                  </a:lnTo>
                  <a:lnTo>
                    <a:pt x="4953" y="5097"/>
                  </a:lnTo>
                  <a:lnTo>
                    <a:pt x="66013" y="5097"/>
                  </a:lnTo>
                  <a:lnTo>
                    <a:pt x="66013" y="2548"/>
                  </a:lnTo>
                  <a:close/>
                </a:path>
                <a:path w="70967" h="18861">
                  <a:moveTo>
                    <a:pt x="70967" y="2548"/>
                  </a:moveTo>
                  <a:lnTo>
                    <a:pt x="66013" y="2548"/>
                  </a:lnTo>
                  <a:lnTo>
                    <a:pt x="68484" y="5097"/>
                  </a:lnTo>
                  <a:lnTo>
                    <a:pt x="70967" y="5097"/>
                  </a:lnTo>
                  <a:lnTo>
                    <a:pt x="70967" y="2548"/>
                  </a:lnTo>
                  <a:close/>
                </a:path>
              </a:pathLst>
            </a:custGeom>
            <a:solidFill>
              <a:srgbClr val="00B388"/>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1" name="object 20">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5BE2199B-EB64-41EB-8AB1-67D19F85B458}"/>
                </a:ext>
              </a:extLst>
            </p:cNvPr>
            <p:cNvSpPr/>
            <p:nvPr/>
          </p:nvSpPr>
          <p:spPr>
            <a:xfrm>
              <a:off x="20146501" y="3740065"/>
              <a:ext cx="0" cy="2313747"/>
            </a:xfrm>
            <a:custGeom>
              <a:avLst/>
              <a:gdLst/>
              <a:ahLst/>
              <a:cxnLst/>
              <a:rect l="l" t="t" r="r" b="b"/>
              <a:pathLst>
                <a:path h="2020383">
                  <a:moveTo>
                    <a:pt x="0" y="0"/>
                  </a:moveTo>
                  <a:lnTo>
                    <a:pt x="0" y="2020383"/>
                  </a:lnTo>
                </a:path>
              </a:pathLst>
            </a:custGeom>
            <a:ln w="38615">
              <a:solidFill>
                <a:srgbClr val="58585C"/>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2" name="object 21">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18C17876-D894-40C7-9E09-94323A71F825}"/>
                </a:ext>
              </a:extLst>
            </p:cNvPr>
            <p:cNvSpPr/>
            <p:nvPr/>
          </p:nvSpPr>
          <p:spPr>
            <a:xfrm>
              <a:off x="20715378" y="3740065"/>
              <a:ext cx="0" cy="2313747"/>
            </a:xfrm>
            <a:custGeom>
              <a:avLst/>
              <a:gdLst/>
              <a:ahLst/>
              <a:cxnLst/>
              <a:rect l="l" t="t" r="r" b="b"/>
              <a:pathLst>
                <a:path h="2020383">
                  <a:moveTo>
                    <a:pt x="0" y="0"/>
                  </a:moveTo>
                  <a:lnTo>
                    <a:pt x="0" y="2020383"/>
                  </a:lnTo>
                </a:path>
              </a:pathLst>
            </a:custGeom>
            <a:ln w="38615">
              <a:solidFill>
                <a:srgbClr val="58585C"/>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3" name="object 22">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7C7ED440-EB95-4C25-B3CE-EB31046DAE0A}"/>
                </a:ext>
              </a:extLst>
            </p:cNvPr>
            <p:cNvSpPr/>
            <p:nvPr/>
          </p:nvSpPr>
          <p:spPr>
            <a:xfrm>
              <a:off x="20078889" y="3826873"/>
              <a:ext cx="704099" cy="231526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4" name="object 23">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9EA6D129-54C9-487C-AF4F-310DCC0515E2}"/>
                </a:ext>
              </a:extLst>
            </p:cNvPr>
            <p:cNvSpPr/>
            <p:nvPr/>
          </p:nvSpPr>
          <p:spPr>
            <a:xfrm>
              <a:off x="20104379" y="3677244"/>
              <a:ext cx="653118" cy="46727"/>
            </a:xfrm>
            <a:custGeom>
              <a:avLst/>
              <a:gdLst/>
              <a:ahLst/>
              <a:cxnLst/>
              <a:rect l="l" t="t" r="r" b="b"/>
              <a:pathLst>
                <a:path w="570308" h="40802">
                  <a:moveTo>
                    <a:pt x="570308" y="0"/>
                  </a:moveTo>
                  <a:lnTo>
                    <a:pt x="0" y="0"/>
                  </a:lnTo>
                  <a:lnTo>
                    <a:pt x="0" y="40802"/>
                  </a:lnTo>
                  <a:lnTo>
                    <a:pt x="570308" y="40802"/>
                  </a:lnTo>
                  <a:lnTo>
                    <a:pt x="570308" y="34730"/>
                  </a:lnTo>
                  <a:lnTo>
                    <a:pt x="22783" y="34730"/>
                  </a:lnTo>
                  <a:lnTo>
                    <a:pt x="22783" y="7590"/>
                  </a:lnTo>
                  <a:lnTo>
                    <a:pt x="570308" y="7590"/>
                  </a:lnTo>
                  <a:lnTo>
                    <a:pt x="570308" y="0"/>
                  </a:lnTo>
                  <a:close/>
                </a:path>
                <a:path w="570308" h="40802">
                  <a:moveTo>
                    <a:pt x="547536" y="7590"/>
                  </a:moveTo>
                  <a:lnTo>
                    <a:pt x="22783" y="7590"/>
                  </a:lnTo>
                  <a:lnTo>
                    <a:pt x="42487" y="11735"/>
                  </a:lnTo>
                  <a:lnTo>
                    <a:pt x="42487" y="30784"/>
                  </a:lnTo>
                  <a:lnTo>
                    <a:pt x="22783" y="34730"/>
                  </a:lnTo>
                  <a:lnTo>
                    <a:pt x="547536" y="34730"/>
                  </a:lnTo>
                  <a:lnTo>
                    <a:pt x="527733" y="30784"/>
                  </a:lnTo>
                  <a:lnTo>
                    <a:pt x="527733" y="11735"/>
                  </a:lnTo>
                  <a:lnTo>
                    <a:pt x="547536" y="7590"/>
                  </a:lnTo>
                  <a:close/>
                </a:path>
                <a:path w="570308" h="40802">
                  <a:moveTo>
                    <a:pt x="570308" y="7590"/>
                  </a:moveTo>
                  <a:lnTo>
                    <a:pt x="547536" y="7590"/>
                  </a:lnTo>
                  <a:lnTo>
                    <a:pt x="547536" y="34730"/>
                  </a:lnTo>
                  <a:lnTo>
                    <a:pt x="570308" y="34730"/>
                  </a:lnTo>
                  <a:lnTo>
                    <a:pt x="570308" y="7590"/>
                  </a:lnTo>
                  <a:close/>
                </a:path>
              </a:pathLst>
            </a:custGeom>
            <a:solidFill>
              <a:srgbClr val="5A5A5A"/>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5" name="object 24">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BC236209-702C-499C-BB0B-8E86DF77F2A7}"/>
                </a:ext>
              </a:extLst>
            </p:cNvPr>
            <p:cNvSpPr/>
            <p:nvPr/>
          </p:nvSpPr>
          <p:spPr>
            <a:xfrm>
              <a:off x="19272244" y="3641775"/>
              <a:ext cx="739111" cy="2493156"/>
            </a:xfrm>
            <a:custGeom>
              <a:avLst/>
              <a:gdLst/>
              <a:ahLst/>
              <a:cxnLst/>
              <a:rect l="l" t="t" r="r" b="b"/>
              <a:pathLst>
                <a:path w="645398" h="2177045">
                  <a:moveTo>
                    <a:pt x="0" y="2177045"/>
                  </a:moveTo>
                  <a:lnTo>
                    <a:pt x="645398" y="2177045"/>
                  </a:lnTo>
                  <a:lnTo>
                    <a:pt x="645398" y="0"/>
                  </a:lnTo>
                  <a:lnTo>
                    <a:pt x="0" y="0"/>
                  </a:lnTo>
                  <a:lnTo>
                    <a:pt x="0" y="2177045"/>
                  </a:lnTo>
                  <a:close/>
                </a:path>
              </a:pathLst>
            </a:custGeom>
            <a:solidFill>
              <a:srgbClr val="474747"/>
            </a:solid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6" name="object 25">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145CB409-B896-49AA-A530-EFC5E4D1F88B}"/>
                </a:ext>
              </a:extLst>
            </p:cNvPr>
            <p:cNvSpPr/>
            <p:nvPr/>
          </p:nvSpPr>
          <p:spPr>
            <a:xfrm>
              <a:off x="19264097" y="3636343"/>
              <a:ext cx="741828" cy="2499946"/>
            </a:xfrm>
            <a:custGeom>
              <a:avLst/>
              <a:gdLst/>
              <a:ahLst/>
              <a:cxnLst/>
              <a:rect l="l" t="t" r="r" b="b"/>
              <a:pathLst>
                <a:path w="647770" h="2182974">
                  <a:moveTo>
                    <a:pt x="0" y="2182974"/>
                  </a:moveTo>
                  <a:lnTo>
                    <a:pt x="647770" y="2182974"/>
                  </a:lnTo>
                  <a:lnTo>
                    <a:pt x="647770" y="0"/>
                  </a:lnTo>
                  <a:lnTo>
                    <a:pt x="0" y="0"/>
                  </a:lnTo>
                  <a:lnTo>
                    <a:pt x="0" y="2182974"/>
                  </a:lnTo>
                  <a:close/>
                </a:path>
              </a:pathLst>
            </a:custGeom>
            <a:ln w="66490">
              <a:solidFill>
                <a:srgbClr val="313131"/>
              </a:solidFill>
            </a:ln>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sp>
          <p:nvSpPr>
            <p:cNvPr id="27" name="object 26">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8EAA6A08-440D-4AA5-89D0-22562B1AF21B}"/>
                </a:ext>
              </a:extLst>
            </p:cNvPr>
            <p:cNvSpPr/>
            <p:nvPr/>
          </p:nvSpPr>
          <p:spPr>
            <a:xfrm>
              <a:off x="19268140" y="3565667"/>
              <a:ext cx="798958" cy="256794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grpSp>
      <p:sp>
        <p:nvSpPr>
          <p:cNvPr id="28" name="object 93">
            <a:extLst>
              <a:ext uri="{FF2B5EF4-FFF2-40B4-BE49-F238E27FC236}">
                <a16:creationId xmlns="" xmlns:a16="http://schemas.microsoft.com/office/drawing/2014/main" xmlns:mc="http://schemas.openxmlformats.org/markup-compatibility/2006" xmlns:p14="http://schemas.microsoft.com/office/powerpoint/2010/main" xmlns:a14="http://schemas.microsoft.com/office/drawing/2010/main" id="{1A0518C6-99FC-468F-8938-75C3769366DB}"/>
              </a:ext>
            </a:extLst>
          </p:cNvPr>
          <p:cNvSpPr/>
          <p:nvPr/>
        </p:nvSpPr>
        <p:spPr>
          <a:xfrm>
            <a:off x="6533729" y="2270429"/>
            <a:ext cx="443912" cy="21429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2400">
              <a:solidFill>
                <a:srgbClr val="262626"/>
              </a:solidFill>
              <a:latin typeface="微软雅黑" panose="020B0503020204020204" pitchFamily="34" charset="-122"/>
              <a:ea typeface="微软雅黑" panose="020B0503020204020204" pitchFamily="34" charset="-122"/>
            </a:endParaRPr>
          </a:p>
        </p:txBody>
      </p:sp>
      <p:pic>
        <p:nvPicPr>
          <p:cNvPr id="29"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09164" y="1686825"/>
            <a:ext cx="251198" cy="802712"/>
          </a:xfrm>
          <a:prstGeom prst="rect">
            <a:avLst/>
          </a:prstGeom>
        </p:spPr>
      </p:pic>
      <p:pic>
        <p:nvPicPr>
          <p:cNvPr id="30" name="Picture 2" descr="https://cdm-cdn.nimblestorage.com/2017/10/04104049/all_flash_arrays_cloud_ready_390x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0207" y="2154957"/>
            <a:ext cx="718207" cy="368312"/>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1930" y="1594148"/>
            <a:ext cx="2078182" cy="1121618"/>
          </a:xfrm>
          <a:prstGeom prst="rect">
            <a:avLst/>
          </a:prstGeom>
        </p:spPr>
      </p:pic>
      <p:sp>
        <p:nvSpPr>
          <p:cNvPr id="33" name="文本框 32"/>
          <p:cNvSpPr txBox="1"/>
          <p:nvPr/>
        </p:nvSpPr>
        <p:spPr>
          <a:xfrm>
            <a:off x="6228184" y="3488690"/>
            <a:ext cx="2877711" cy="523220"/>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技术</a:t>
            </a:r>
            <a:r>
              <a:rPr lang="zh-CN" altLang="en-US" sz="1400" dirty="0">
                <a:latin typeface="微软雅黑" panose="020B0503020204020204" pitchFamily="34" charset="-122"/>
                <a:ea typeface="微软雅黑" panose="020B0503020204020204" pitchFamily="34" charset="-122"/>
              </a:rPr>
              <a:t>前瞻</a:t>
            </a:r>
            <a:r>
              <a:rPr lang="zh-CN" altLang="en-US" sz="1400" dirty="0" smtClean="0">
                <a:latin typeface="微软雅黑" panose="020B0503020204020204" pitchFamily="34" charset="-122"/>
                <a:ea typeface="微软雅黑" panose="020B0503020204020204" pitchFamily="34" charset="-122"/>
              </a:rPr>
              <a:t>与市场执行力双纬度冠军</a:t>
            </a:r>
            <a:endParaRPr lang="en-US" altLang="zh-CN"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——Gartner 2017Q4</a:t>
            </a:r>
            <a:endParaRPr lang="zh-CN" altLang="en-US" sz="14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4139952" y="2787774"/>
            <a:ext cx="646331" cy="369332"/>
          </a:xfrm>
          <a:prstGeom prst="rect">
            <a:avLst/>
          </a:prstGeom>
          <a:noFill/>
        </p:spPr>
        <p:txBody>
          <a:bodyPr wrap="none" rtlCol="0">
            <a:spAutoFit/>
          </a:bodyPr>
          <a:lstStyle/>
          <a:p>
            <a:r>
              <a:rPr lang="zh-CN" altLang="en-US" b="1" smtClean="0">
                <a:latin typeface="微软雅黑" panose="020B0503020204020204" pitchFamily="34" charset="-122"/>
                <a:ea typeface="微软雅黑" panose="020B0503020204020204" pitchFamily="34" charset="-122"/>
              </a:rPr>
              <a:t>计算</a:t>
            </a:r>
            <a:endParaRPr lang="zh-CN" altLang="en-US" b="1"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7206780" y="2739616"/>
            <a:ext cx="646331" cy="369332"/>
          </a:xfrm>
          <a:prstGeom prst="rect">
            <a:avLst/>
          </a:prstGeom>
          <a:noFill/>
        </p:spPr>
        <p:txBody>
          <a:bodyPr wrap="none" rtlCol="0">
            <a:spAutoFit/>
          </a:bodyPr>
          <a:lstStyle/>
          <a:p>
            <a:r>
              <a:rPr lang="zh-CN" altLang="en-US" b="1">
                <a:latin typeface="微软雅黑" panose="020B0503020204020204" pitchFamily="34" charset="-122"/>
                <a:ea typeface="微软雅黑" panose="020B0503020204020204" pitchFamily="34" charset="-122"/>
              </a:rPr>
              <a:t>存储</a:t>
            </a:r>
            <a:endParaRPr lang="zh-CN" altLang="en-US" b="1"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1045349" y="2787774"/>
            <a:ext cx="646331"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网络</a:t>
            </a:r>
            <a:endParaRPr lang="zh-CN" altLang="en-US" b="1"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3551286" y="3488690"/>
            <a:ext cx="1956818" cy="523220"/>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全球</a:t>
            </a:r>
            <a:r>
              <a:rPr lang="en-US" altLang="zh-CN" sz="1400" dirty="0" smtClean="0">
                <a:latin typeface="微软雅黑" panose="020B0503020204020204" pitchFamily="34" charset="-122"/>
                <a:ea typeface="微软雅黑" panose="020B0503020204020204" pitchFamily="34" charset="-122"/>
              </a:rPr>
              <a:t>X86</a:t>
            </a:r>
            <a:r>
              <a:rPr lang="zh-CN" altLang="en-US" sz="1400" dirty="0" smtClean="0">
                <a:latin typeface="微软雅黑" panose="020B0503020204020204" pitchFamily="34" charset="-122"/>
                <a:ea typeface="微软雅黑" panose="020B0503020204020204" pitchFamily="34" charset="-122"/>
              </a:rPr>
              <a:t>出货量</a:t>
            </a:r>
            <a:r>
              <a:rPr lang="en-US" altLang="zh-CN" sz="1400" dirty="0" smtClean="0">
                <a:latin typeface="微软雅黑" panose="020B0503020204020204" pitchFamily="34" charset="-122"/>
                <a:ea typeface="微软雅黑" panose="020B0503020204020204" pitchFamily="34" charset="-122"/>
              </a:rPr>
              <a:t>NO.1</a:t>
            </a:r>
          </a:p>
          <a:p>
            <a:r>
              <a:rPr lang="en-US" altLang="zh-CN" sz="1400" dirty="0" smtClean="0">
                <a:latin typeface="微软雅黑" panose="020B0503020204020204" pitchFamily="34" charset="-122"/>
                <a:ea typeface="微软雅黑" panose="020B0503020204020204" pitchFamily="34" charset="-122"/>
              </a:rPr>
              <a:t>——Gartner 2017Q4</a:t>
            </a:r>
            <a:endParaRPr lang="zh-CN" altLang="en-US" sz="14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3551286" y="4081884"/>
            <a:ext cx="2159566" cy="523220"/>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全球高性能计算排名第一</a:t>
            </a:r>
            <a:endParaRPr lang="en-US" altLang="zh-CN"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——TOP 500</a:t>
            </a:r>
            <a:endParaRPr lang="zh-CN" altLang="en-US" sz="140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683568" y="3473449"/>
            <a:ext cx="2339102" cy="523220"/>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企业网全国市场占有率第一</a:t>
            </a:r>
            <a:endParaRPr lang="en-US" altLang="zh-CN"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——IDC 2017Q3</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735904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泛云数据中心赋能业务内驱化变革</a:t>
            </a:r>
            <a:endParaRPr lang="zh-CN" altLang="en-US" dirty="0"/>
          </a:p>
        </p:txBody>
      </p:sp>
      <p:sp>
        <p:nvSpPr>
          <p:cNvPr id="3" name="矩形 6"/>
          <p:cNvSpPr>
            <a:spLocks noChangeArrowheads="1"/>
          </p:cNvSpPr>
          <p:nvPr/>
        </p:nvSpPr>
        <p:spPr bwMode="auto">
          <a:xfrm>
            <a:off x="612000" y="1461433"/>
            <a:ext cx="51839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000" b="1" dirty="0" smtClean="0">
                <a:solidFill>
                  <a:schemeClr val="tx2">
                    <a:lumMod val="75000"/>
                    <a:lumOff val="25000"/>
                  </a:schemeClr>
                </a:solidFill>
                <a:latin typeface="微软雅黑" panose="020B0503020204020204" pitchFamily="34" charset="-122"/>
                <a:ea typeface="微软雅黑" panose="020B0503020204020204" pitchFamily="34" charset="-122"/>
              </a:rPr>
              <a:t>针对</a:t>
            </a:r>
            <a:r>
              <a:rPr kumimoji="0" lang="zh-CN" altLang="en-US" sz="1000" b="1" dirty="0" smtClean="0">
                <a:solidFill>
                  <a:srgbClr val="00B0F0"/>
                </a:solidFill>
                <a:latin typeface="微软雅黑" panose="020B0503020204020204" pitchFamily="34" charset="-122"/>
                <a:ea typeface="微软雅黑" panose="020B0503020204020204" pitchFamily="34" charset="-122"/>
              </a:rPr>
              <a:t>教育场景</a:t>
            </a:r>
            <a:r>
              <a:rPr kumimoji="0" lang="zh-CN" altLang="en-US" sz="1000" b="1" dirty="0">
                <a:solidFill>
                  <a:srgbClr val="00B0F0"/>
                </a:solidFill>
                <a:latin typeface="微软雅黑" panose="020B0503020204020204" pitchFamily="34" charset="-122"/>
                <a:ea typeface="微软雅黑" panose="020B0503020204020204" pitchFamily="34" charset="-122"/>
              </a:rPr>
              <a:t>定制化</a:t>
            </a:r>
            <a:r>
              <a:rPr kumimoji="0" lang="zh-CN" altLang="en-US" sz="1000" b="1" dirty="0">
                <a:solidFill>
                  <a:schemeClr val="tx2">
                    <a:lumMod val="75000"/>
                    <a:lumOff val="25000"/>
                  </a:schemeClr>
                </a:solidFill>
                <a:latin typeface="微软雅黑" panose="020B0503020204020204" pitchFamily="34" charset="-122"/>
                <a:ea typeface="微软雅黑" panose="020B0503020204020204" pitchFamily="34" charset="-122"/>
              </a:rPr>
              <a:t>版本，服务更有</a:t>
            </a:r>
            <a:r>
              <a:rPr kumimoji="0" lang="zh-CN" altLang="en-US" sz="1000" b="1" dirty="0" smtClean="0">
                <a:solidFill>
                  <a:schemeClr val="tx2">
                    <a:lumMod val="75000"/>
                    <a:lumOff val="25000"/>
                  </a:schemeClr>
                </a:solidFill>
                <a:latin typeface="微软雅黑" panose="020B0503020204020204" pitchFamily="34" charset="-122"/>
                <a:ea typeface="微软雅黑" panose="020B0503020204020204" pitchFamily="34" charset="-122"/>
              </a:rPr>
              <a:t>针对性，校内“公有云”易用体验</a:t>
            </a:r>
            <a:endParaRPr kumimoji="0" lang="en-US" altLang="zh-CN" sz="1000" b="1" dirty="0">
              <a:solidFill>
                <a:srgbClr val="0097BE"/>
              </a:solidFill>
              <a:latin typeface="微软雅黑" panose="020B0503020204020204" pitchFamily="34" charset="-122"/>
              <a:ea typeface="微软雅黑" panose="020B0503020204020204" pitchFamily="34" charset="-122"/>
            </a:endParaRPr>
          </a:p>
        </p:txBody>
      </p:sp>
      <p:sp>
        <p:nvSpPr>
          <p:cNvPr id="4" name="矩形 1"/>
          <p:cNvSpPr/>
          <p:nvPr/>
        </p:nvSpPr>
        <p:spPr>
          <a:xfrm>
            <a:off x="4500563" y="0"/>
            <a:ext cx="4643437" cy="5159375"/>
          </a:xfrm>
          <a:custGeom>
            <a:avLst/>
            <a:gdLst/>
            <a:ahLst/>
            <a:cxnLst/>
            <a:rect l="l" t="t" r="r" b="b"/>
            <a:pathLst>
              <a:path w="4644009" h="5159375">
                <a:moveTo>
                  <a:pt x="4536505" y="0"/>
                </a:moveTo>
                <a:lnTo>
                  <a:pt x="4644009" y="0"/>
                </a:lnTo>
                <a:lnTo>
                  <a:pt x="4644009" y="5159375"/>
                </a:lnTo>
                <a:lnTo>
                  <a:pt x="4536505" y="5159375"/>
                </a:lnTo>
                <a:lnTo>
                  <a:pt x="4536505" y="1304924"/>
                </a:lnTo>
                <a:lnTo>
                  <a:pt x="3809825" y="1304924"/>
                </a:lnTo>
                <a:lnTo>
                  <a:pt x="3809825" y="1846836"/>
                </a:lnTo>
                <a:lnTo>
                  <a:pt x="3809826" y="1846836"/>
                </a:lnTo>
                <a:lnTo>
                  <a:pt x="3809826" y="2162177"/>
                </a:lnTo>
                <a:lnTo>
                  <a:pt x="3809825" y="2162177"/>
                </a:lnTo>
                <a:lnTo>
                  <a:pt x="3809825" y="2162178"/>
                </a:lnTo>
                <a:lnTo>
                  <a:pt x="3494484" y="2162178"/>
                </a:lnTo>
                <a:lnTo>
                  <a:pt x="3494484" y="2162177"/>
                </a:lnTo>
                <a:lnTo>
                  <a:pt x="1114028" y="2162177"/>
                </a:lnTo>
                <a:lnTo>
                  <a:pt x="1114028" y="2164081"/>
                </a:lnTo>
                <a:lnTo>
                  <a:pt x="0" y="2164081"/>
                </a:lnTo>
                <a:lnTo>
                  <a:pt x="0" y="1847850"/>
                </a:lnTo>
                <a:lnTo>
                  <a:pt x="900684" y="1847850"/>
                </a:lnTo>
                <a:lnTo>
                  <a:pt x="900684" y="1846836"/>
                </a:lnTo>
                <a:lnTo>
                  <a:pt x="3494484" y="1846836"/>
                </a:lnTo>
                <a:lnTo>
                  <a:pt x="3494484" y="989584"/>
                </a:lnTo>
                <a:lnTo>
                  <a:pt x="3494485" y="989584"/>
                </a:lnTo>
                <a:lnTo>
                  <a:pt x="3494485" y="989583"/>
                </a:lnTo>
                <a:lnTo>
                  <a:pt x="4536505" y="989583"/>
                </a:lnTo>
                <a:close/>
              </a:path>
            </a:pathLst>
          </a:cu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35"/>
          <p:cNvSpPr/>
          <p:nvPr/>
        </p:nvSpPr>
        <p:spPr>
          <a:xfrm>
            <a:off x="4932363" y="0"/>
            <a:ext cx="4102100" cy="5159375"/>
          </a:xfrm>
          <a:custGeom>
            <a:avLst/>
            <a:gdLst/>
            <a:ahLst/>
            <a:cxnLst/>
            <a:rect l="l" t="t" r="r" b="b"/>
            <a:pathLst>
              <a:path w="4102894" h="5159375">
                <a:moveTo>
                  <a:pt x="3995390" y="0"/>
                </a:moveTo>
                <a:lnTo>
                  <a:pt x="4102894" y="0"/>
                </a:lnTo>
                <a:lnTo>
                  <a:pt x="4102894" y="5159375"/>
                </a:lnTo>
                <a:lnTo>
                  <a:pt x="3995390" y="5159375"/>
                </a:lnTo>
                <a:lnTo>
                  <a:pt x="3995390" y="3468165"/>
                </a:lnTo>
                <a:lnTo>
                  <a:pt x="1888877" y="3468165"/>
                </a:lnTo>
                <a:lnTo>
                  <a:pt x="1888877" y="3833875"/>
                </a:lnTo>
                <a:lnTo>
                  <a:pt x="1888877" y="4149216"/>
                </a:lnTo>
                <a:lnTo>
                  <a:pt x="681981" y="4149216"/>
                </a:lnTo>
                <a:lnTo>
                  <a:pt x="681981" y="4147859"/>
                </a:lnTo>
                <a:lnTo>
                  <a:pt x="0" y="4147859"/>
                </a:lnTo>
                <a:lnTo>
                  <a:pt x="0" y="3832726"/>
                </a:lnTo>
                <a:lnTo>
                  <a:pt x="735335" y="3832726"/>
                </a:lnTo>
                <a:lnTo>
                  <a:pt x="735335" y="3833875"/>
                </a:lnTo>
                <a:lnTo>
                  <a:pt x="1573535" y="3833875"/>
                </a:lnTo>
                <a:lnTo>
                  <a:pt x="1573535" y="3150914"/>
                </a:lnTo>
                <a:lnTo>
                  <a:pt x="1888877" y="3150914"/>
                </a:lnTo>
                <a:lnTo>
                  <a:pt x="1888877" y="3152824"/>
                </a:lnTo>
                <a:lnTo>
                  <a:pt x="3995390" y="3152824"/>
                </a:lnTo>
                <a:close/>
              </a:path>
            </a:pathLst>
          </a:cu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39"/>
          <p:cNvSpPr/>
          <p:nvPr/>
        </p:nvSpPr>
        <p:spPr>
          <a:xfrm>
            <a:off x="5807075" y="0"/>
            <a:ext cx="3022600" cy="5159375"/>
          </a:xfrm>
          <a:custGeom>
            <a:avLst/>
            <a:gdLst/>
            <a:ahLst/>
            <a:cxnLst/>
            <a:rect l="l" t="t" r="r" b="b"/>
            <a:pathLst>
              <a:path w="3022290" h="5159375">
                <a:moveTo>
                  <a:pt x="2914786" y="0"/>
                </a:moveTo>
                <a:lnTo>
                  <a:pt x="3022290" y="0"/>
                </a:lnTo>
                <a:lnTo>
                  <a:pt x="3022290" y="5159375"/>
                </a:lnTo>
                <a:lnTo>
                  <a:pt x="2914786" y="5159375"/>
                </a:lnTo>
                <a:lnTo>
                  <a:pt x="2914786" y="2927335"/>
                </a:lnTo>
                <a:lnTo>
                  <a:pt x="2012695" y="2927335"/>
                </a:lnTo>
                <a:lnTo>
                  <a:pt x="2012695" y="2927336"/>
                </a:lnTo>
                <a:lnTo>
                  <a:pt x="1697354" y="2927336"/>
                </a:lnTo>
                <a:lnTo>
                  <a:pt x="1697354" y="1734048"/>
                </a:lnTo>
                <a:lnTo>
                  <a:pt x="222261" y="1734048"/>
                </a:lnTo>
                <a:lnTo>
                  <a:pt x="222261" y="1798637"/>
                </a:lnTo>
                <a:lnTo>
                  <a:pt x="0" y="1576376"/>
                </a:lnTo>
                <a:lnTo>
                  <a:pt x="222261" y="1354114"/>
                </a:lnTo>
                <a:lnTo>
                  <a:pt x="222261" y="1418707"/>
                </a:lnTo>
                <a:lnTo>
                  <a:pt x="2012696" y="1418707"/>
                </a:lnTo>
                <a:lnTo>
                  <a:pt x="2012696" y="1734048"/>
                </a:lnTo>
                <a:lnTo>
                  <a:pt x="2012695" y="1734048"/>
                </a:lnTo>
                <a:lnTo>
                  <a:pt x="2012695" y="2611994"/>
                </a:lnTo>
                <a:lnTo>
                  <a:pt x="2914786" y="2611994"/>
                </a:lnTo>
                <a:close/>
              </a:path>
            </a:pathLst>
          </a:cu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7"/>
          <p:cNvSpPr>
            <a:spLocks noChangeArrowheads="1"/>
          </p:cNvSpPr>
          <p:nvPr/>
        </p:nvSpPr>
        <p:spPr bwMode="auto">
          <a:xfrm>
            <a:off x="6199275" y="1436688"/>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200" b="1" dirty="0" smtClean="0">
                <a:solidFill>
                  <a:schemeClr val="bg1"/>
                </a:solidFill>
                <a:latin typeface="微软雅黑" panose="020B0503020204020204" pitchFamily="34" charset="-122"/>
                <a:ea typeface="微软雅黑" panose="020B0503020204020204" pitchFamily="34" charset="-122"/>
              </a:rPr>
              <a:t>专业、专注</a:t>
            </a:r>
            <a:endParaRPr kumimoji="0"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6138863" y="2495550"/>
            <a:ext cx="954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en-US" altLang="zh-CN" sz="1200" b="1">
                <a:solidFill>
                  <a:srgbClr val="EAE7D4"/>
                </a:solidFill>
                <a:latin typeface="Century Gothic" pitchFamily="34" charset="0"/>
              </a:rPr>
              <a:t>YOUR TEXT</a:t>
            </a:r>
            <a:endParaRPr kumimoji="0" lang="zh-CN" altLang="en-US" sz="1200" b="1">
              <a:solidFill>
                <a:srgbClr val="EAE7D4"/>
              </a:solidFill>
              <a:latin typeface="Century Gothic" pitchFamily="34" charset="0"/>
            </a:endParaRPr>
          </a:p>
        </p:txBody>
      </p:sp>
      <p:sp>
        <p:nvSpPr>
          <p:cNvPr id="9" name="矩形 6"/>
          <p:cNvSpPr>
            <a:spLocks noChangeArrowheads="1"/>
          </p:cNvSpPr>
          <p:nvPr/>
        </p:nvSpPr>
        <p:spPr bwMode="auto">
          <a:xfrm>
            <a:off x="612000" y="1832170"/>
            <a:ext cx="3669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a:solidFill>
                  <a:srgbClr val="E60012"/>
                </a:solidFill>
                <a:latin typeface="微软雅黑" panose="020B0503020204020204" pitchFamily="34" charset="-122"/>
                <a:ea typeface="微软雅黑" panose="020B0503020204020204" pitchFamily="34" charset="-122"/>
              </a:rPr>
              <a:t>XaaS</a:t>
            </a:r>
            <a:r>
              <a:rPr lang="en-US" altLang="zh-CN" sz="1000" b="1" dirty="0">
                <a:solidFill>
                  <a:schemeClr val="tx2">
                    <a:lumMod val="75000"/>
                    <a:lumOff val="25000"/>
                  </a:schemeClr>
                </a:solidFill>
                <a:latin typeface="微软雅黑" panose="020B0503020204020204" pitchFamily="34" charset="-122"/>
                <a:ea typeface="微软雅黑" panose="020B0503020204020204" pitchFamily="34" charset="-122"/>
              </a:rPr>
              <a:t>—</a:t>
            </a:r>
            <a:r>
              <a:rPr lang="zh-CN" altLang="en-US" sz="1000" b="1" dirty="0">
                <a:solidFill>
                  <a:schemeClr val="tx2">
                    <a:lumMod val="75000"/>
                    <a:lumOff val="25000"/>
                  </a:schemeClr>
                </a:solidFill>
                <a:latin typeface="微软雅黑" panose="020B0503020204020204" pitchFamily="34" charset="-122"/>
                <a:ea typeface="微软雅黑" panose="020B0503020204020204" pitchFamily="34" charset="-122"/>
              </a:rPr>
              <a:t>适应校园师生使用习惯的虚拟机、裸金属服务器、</a:t>
            </a:r>
            <a:r>
              <a:rPr lang="en-US" altLang="zh-CN" sz="1000" b="1" dirty="0">
                <a:solidFill>
                  <a:schemeClr val="tx2">
                    <a:lumMod val="75000"/>
                    <a:lumOff val="25000"/>
                  </a:schemeClr>
                </a:solidFill>
                <a:latin typeface="微软雅黑" panose="020B0503020204020204" pitchFamily="34" charset="-122"/>
                <a:ea typeface="微软雅黑" panose="020B0503020204020204" pitchFamily="34" charset="-122"/>
              </a:rPr>
              <a:t>DB</a:t>
            </a:r>
            <a:r>
              <a:rPr lang="zh-CN" altLang="en-US" sz="1000" b="1" dirty="0">
                <a:solidFill>
                  <a:schemeClr val="tx2">
                    <a:lumMod val="75000"/>
                    <a:lumOff val="25000"/>
                  </a:schemeClr>
                </a:solidFill>
                <a:latin typeface="微软雅黑" panose="020B0503020204020204" pitchFamily="34" charset="-122"/>
                <a:ea typeface="微软雅黑" panose="020B0503020204020204" pitchFamily="34" charset="-122"/>
              </a:rPr>
              <a:t>、大数据、开发平台、应用商店，全面服务智慧校园建设</a:t>
            </a:r>
            <a:endParaRPr lang="en-US" altLang="zh-CN" sz="1000" b="1" dirty="0">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10" name="矩形 6"/>
          <p:cNvSpPr>
            <a:spLocks noChangeArrowheads="1"/>
          </p:cNvSpPr>
          <p:nvPr/>
        </p:nvSpPr>
        <p:spPr bwMode="auto">
          <a:xfrm>
            <a:off x="755577" y="2519130"/>
            <a:ext cx="45365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000" b="1" dirty="0" smtClean="0">
                <a:solidFill>
                  <a:schemeClr val="tx2">
                    <a:lumMod val="75000"/>
                    <a:lumOff val="25000"/>
                  </a:schemeClr>
                </a:solidFill>
                <a:latin typeface="微软雅黑" panose="020B0503020204020204" pitchFamily="34" charset="-122"/>
                <a:ea typeface="微软雅黑" panose="020B0503020204020204" pitchFamily="34" charset="-122"/>
              </a:rPr>
              <a:t>以云为统一门户</a:t>
            </a:r>
            <a:r>
              <a:rPr lang="zh-CN" altLang="en-US" sz="1000" b="1" dirty="0" smtClean="0">
                <a:solidFill>
                  <a:srgbClr val="00B050"/>
                </a:solidFill>
                <a:latin typeface="微软雅黑" panose="020B0503020204020204" pitchFamily="34" charset="-122"/>
                <a:ea typeface="微软雅黑" panose="020B0503020204020204" pitchFamily="34" charset="-122"/>
              </a:rPr>
              <a:t>构建校园大数据平台</a:t>
            </a:r>
            <a:r>
              <a:rPr lang="zh-CN" altLang="en-US" sz="1000" b="1" dirty="0" smtClean="0">
                <a:solidFill>
                  <a:schemeClr val="tx2">
                    <a:lumMod val="75000"/>
                    <a:lumOff val="25000"/>
                  </a:schemeClr>
                </a:solidFill>
                <a:latin typeface="微软雅黑" panose="020B0503020204020204" pitchFamily="34" charset="-122"/>
                <a:ea typeface="微软雅黑" panose="020B0503020204020204" pitchFamily="34" charset="-122"/>
              </a:rPr>
              <a:t>，实现数据驱动智慧校园应用开发与创新</a:t>
            </a:r>
            <a:endParaRPr lang="en-US" altLang="zh-CN" sz="1000" b="1" dirty="0">
              <a:solidFill>
                <a:srgbClr val="00B050"/>
              </a:solidFill>
              <a:latin typeface="微软雅黑" panose="020B0503020204020204" pitchFamily="34" charset="-122"/>
              <a:ea typeface="微软雅黑" panose="020B0503020204020204" pitchFamily="34" charset="-122"/>
            </a:endParaRPr>
          </a:p>
        </p:txBody>
      </p:sp>
      <p:sp>
        <p:nvSpPr>
          <p:cNvPr id="11" name="矩形 6"/>
          <p:cNvSpPr>
            <a:spLocks noChangeArrowheads="1"/>
          </p:cNvSpPr>
          <p:nvPr/>
        </p:nvSpPr>
        <p:spPr bwMode="auto">
          <a:xfrm>
            <a:off x="1915972" y="3790126"/>
            <a:ext cx="2735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000" b="1" dirty="0">
                <a:solidFill>
                  <a:schemeClr val="tx2">
                    <a:lumMod val="75000"/>
                    <a:lumOff val="25000"/>
                  </a:schemeClr>
                </a:solidFill>
                <a:latin typeface="微软雅黑" panose="020B0503020204020204" pitchFamily="34" charset="-122"/>
                <a:ea typeface="微软雅黑" panose="020B0503020204020204" pitchFamily="34" charset="-122"/>
              </a:rPr>
              <a:t>业界</a:t>
            </a:r>
            <a:r>
              <a:rPr lang="en-US" altLang="zh-CN" sz="1000" b="1" dirty="0">
                <a:solidFill>
                  <a:srgbClr val="FFC000"/>
                </a:solidFill>
                <a:latin typeface="微软雅黑" panose="020B0503020204020204" pitchFamily="34" charset="-122"/>
                <a:ea typeface="微软雅黑" panose="020B0503020204020204" pitchFamily="34" charset="-122"/>
              </a:rPr>
              <a:t>No.1</a:t>
            </a:r>
            <a:r>
              <a:rPr lang="zh-CN" altLang="en-US" sz="1000" b="1" dirty="0">
                <a:solidFill>
                  <a:schemeClr val="tx2">
                    <a:lumMod val="75000"/>
                    <a:lumOff val="25000"/>
                  </a:schemeClr>
                </a:solidFill>
                <a:latin typeface="微软雅黑" panose="020B0503020204020204" pitchFamily="34" charset="-122"/>
                <a:ea typeface="微软雅黑" panose="020B0503020204020204" pitchFamily="34" charset="-122"/>
              </a:rPr>
              <a:t>云存储、服务器、网络等设备；云和存储、网络联动，关键业务服务不中断</a:t>
            </a:r>
            <a:endParaRPr lang="en-US" altLang="zh-CN" sz="1000" b="1" dirty="0">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12" name="矩形 20"/>
          <p:cNvSpPr/>
          <p:nvPr/>
        </p:nvSpPr>
        <p:spPr>
          <a:xfrm>
            <a:off x="5508625" y="0"/>
            <a:ext cx="3422650" cy="5159375"/>
          </a:xfrm>
          <a:custGeom>
            <a:avLst/>
            <a:gdLst/>
            <a:ahLst/>
            <a:cxnLst/>
            <a:rect l="l" t="t" r="r" b="b"/>
            <a:pathLst>
              <a:path w="3422476" h="5159375">
                <a:moveTo>
                  <a:pt x="3314972" y="0"/>
                </a:moveTo>
                <a:lnTo>
                  <a:pt x="3422476" y="0"/>
                </a:lnTo>
                <a:lnTo>
                  <a:pt x="3422476" y="5159375"/>
                </a:lnTo>
                <a:lnTo>
                  <a:pt x="3314972" y="5159375"/>
                </a:lnTo>
                <a:lnTo>
                  <a:pt x="3314972" y="3923257"/>
                </a:lnTo>
                <a:lnTo>
                  <a:pt x="1826254" y="3923257"/>
                </a:lnTo>
                <a:lnTo>
                  <a:pt x="1826254" y="3923258"/>
                </a:lnTo>
                <a:lnTo>
                  <a:pt x="1510913" y="3923258"/>
                </a:lnTo>
                <a:lnTo>
                  <a:pt x="1510913" y="2791321"/>
                </a:lnTo>
                <a:lnTo>
                  <a:pt x="489740" y="2791321"/>
                </a:lnTo>
                <a:lnTo>
                  <a:pt x="489740" y="2789166"/>
                </a:lnTo>
                <a:lnTo>
                  <a:pt x="0" y="2789166"/>
                </a:lnTo>
                <a:lnTo>
                  <a:pt x="0" y="2476956"/>
                </a:lnTo>
                <a:lnTo>
                  <a:pt x="489740" y="2476956"/>
                </a:lnTo>
                <a:lnTo>
                  <a:pt x="489740" y="2475980"/>
                </a:lnTo>
                <a:lnTo>
                  <a:pt x="1826973" y="2475980"/>
                </a:lnTo>
                <a:lnTo>
                  <a:pt x="1826973" y="2791321"/>
                </a:lnTo>
                <a:lnTo>
                  <a:pt x="1826254" y="2791321"/>
                </a:lnTo>
                <a:lnTo>
                  <a:pt x="1826254" y="3607916"/>
                </a:lnTo>
                <a:lnTo>
                  <a:pt x="3314972" y="3607916"/>
                </a:lnTo>
                <a:close/>
              </a:path>
            </a:pathLst>
          </a:cu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直角三角形 12"/>
          <p:cNvSpPr/>
          <p:nvPr/>
        </p:nvSpPr>
        <p:spPr>
          <a:xfrm rot="2700000">
            <a:off x="5349876" y="2471737"/>
            <a:ext cx="322262" cy="322263"/>
          </a:xfrm>
          <a:prstGeom prst="rtTriangle">
            <a:avLst/>
          </a:pr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直角三角形 13"/>
          <p:cNvSpPr/>
          <p:nvPr/>
        </p:nvSpPr>
        <p:spPr>
          <a:xfrm rot="2700000">
            <a:off x="4787106" y="3829844"/>
            <a:ext cx="322263" cy="320675"/>
          </a:xfrm>
          <a:prstGeom prst="rtTriangle">
            <a:avLst/>
          </a:pr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7"/>
          <p:cNvSpPr>
            <a:spLocks noChangeArrowheads="1"/>
          </p:cNvSpPr>
          <p:nvPr/>
        </p:nvSpPr>
        <p:spPr bwMode="auto">
          <a:xfrm>
            <a:off x="5694363" y="2493963"/>
            <a:ext cx="1569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200" b="1" dirty="0" smtClean="0">
                <a:solidFill>
                  <a:schemeClr val="bg1"/>
                </a:solidFill>
                <a:latin typeface="微软雅黑" panose="020B0503020204020204" pitchFamily="34" charset="-122"/>
                <a:ea typeface="微软雅黑" panose="020B0503020204020204" pitchFamily="34" charset="-122"/>
              </a:rPr>
              <a:t>数据建设、数据创新</a:t>
            </a:r>
            <a:endParaRPr kumimoji="0"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6" name="矩形 7"/>
          <p:cNvSpPr>
            <a:spLocks noChangeArrowheads="1"/>
          </p:cNvSpPr>
          <p:nvPr/>
        </p:nvSpPr>
        <p:spPr bwMode="auto">
          <a:xfrm>
            <a:off x="5127886" y="3852863"/>
            <a:ext cx="12618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200" b="1" dirty="0" smtClean="0">
                <a:solidFill>
                  <a:schemeClr val="bg1"/>
                </a:solidFill>
                <a:latin typeface="微软雅黑" panose="020B0503020204020204" pitchFamily="34" charset="-122"/>
                <a:ea typeface="微软雅黑" panose="020B0503020204020204" pitchFamily="34" charset="-122"/>
              </a:rPr>
              <a:t>高品质、高可用</a:t>
            </a:r>
            <a:endParaRPr kumimoji="0"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7" name="矩形 7"/>
          <p:cNvSpPr>
            <a:spLocks noChangeArrowheads="1"/>
          </p:cNvSpPr>
          <p:nvPr/>
        </p:nvSpPr>
        <p:spPr bwMode="auto">
          <a:xfrm>
            <a:off x="4686300" y="1866900"/>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200" b="1" dirty="0" smtClean="0">
                <a:solidFill>
                  <a:schemeClr val="bg1"/>
                </a:solidFill>
                <a:latin typeface="微软雅黑" panose="020B0503020204020204" pitchFamily="34" charset="-122"/>
                <a:ea typeface="微软雅黑" panose="020B0503020204020204" pitchFamily="34" charset="-122"/>
              </a:rPr>
              <a:t>全面、融合</a:t>
            </a:r>
            <a:endParaRPr kumimoji="0"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8" name="直角三角形 17"/>
          <p:cNvSpPr/>
          <p:nvPr/>
        </p:nvSpPr>
        <p:spPr>
          <a:xfrm rot="2700000">
            <a:off x="4348163" y="1852613"/>
            <a:ext cx="322262" cy="322262"/>
          </a:xfrm>
          <a:prstGeom prst="rtTriangle">
            <a:avLst/>
          </a:pr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Rectangle 3"/>
          <p:cNvSpPr>
            <a:spLocks noChangeArrowheads="1"/>
          </p:cNvSpPr>
          <p:nvPr/>
        </p:nvSpPr>
        <p:spPr bwMode="auto">
          <a:xfrm>
            <a:off x="5942013" y="1414463"/>
            <a:ext cx="309562" cy="303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2000">
                <a:solidFill>
                  <a:srgbClr val="EAE7D4"/>
                </a:solidFill>
                <a:latin typeface="Broadway" pitchFamily="82" charset="0"/>
              </a:rPr>
              <a:t>1</a:t>
            </a:r>
            <a:endParaRPr kumimoji="0" lang="zh-CN" altLang="en-US" sz="2000">
              <a:solidFill>
                <a:srgbClr val="EAE7D4"/>
              </a:solidFill>
              <a:latin typeface="Broadway" pitchFamily="82" charset="0"/>
            </a:endParaRPr>
          </a:p>
        </p:txBody>
      </p:sp>
      <p:sp>
        <p:nvSpPr>
          <p:cNvPr id="20" name="Rectangle 3"/>
          <p:cNvSpPr>
            <a:spLocks noChangeArrowheads="1"/>
          </p:cNvSpPr>
          <p:nvPr/>
        </p:nvSpPr>
        <p:spPr bwMode="auto">
          <a:xfrm>
            <a:off x="4430713" y="1841500"/>
            <a:ext cx="309562" cy="301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2000">
                <a:solidFill>
                  <a:srgbClr val="EAE7D4"/>
                </a:solidFill>
                <a:latin typeface="Broadway" pitchFamily="82" charset="0"/>
              </a:rPr>
              <a:t>2</a:t>
            </a:r>
            <a:endParaRPr kumimoji="0" lang="zh-CN" altLang="en-US" sz="2000">
              <a:solidFill>
                <a:srgbClr val="EAE7D4"/>
              </a:solidFill>
              <a:latin typeface="Broadway" pitchFamily="82" charset="0"/>
            </a:endParaRPr>
          </a:p>
        </p:txBody>
      </p:sp>
      <p:sp>
        <p:nvSpPr>
          <p:cNvPr id="21" name="Rectangle 3"/>
          <p:cNvSpPr>
            <a:spLocks noChangeArrowheads="1"/>
          </p:cNvSpPr>
          <p:nvPr/>
        </p:nvSpPr>
        <p:spPr bwMode="auto">
          <a:xfrm>
            <a:off x="5449888" y="2481263"/>
            <a:ext cx="307975" cy="303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2000">
                <a:solidFill>
                  <a:srgbClr val="EAE7D4"/>
                </a:solidFill>
                <a:latin typeface="Broadway" pitchFamily="82" charset="0"/>
              </a:rPr>
              <a:t>3</a:t>
            </a:r>
            <a:endParaRPr kumimoji="0" lang="zh-CN" altLang="en-US" sz="2000">
              <a:solidFill>
                <a:srgbClr val="EAE7D4"/>
              </a:solidFill>
              <a:latin typeface="Broadway" pitchFamily="82" charset="0"/>
            </a:endParaRPr>
          </a:p>
        </p:txBody>
      </p:sp>
      <p:sp>
        <p:nvSpPr>
          <p:cNvPr id="22" name="Rectangle 3"/>
          <p:cNvSpPr>
            <a:spLocks noChangeArrowheads="1"/>
          </p:cNvSpPr>
          <p:nvPr/>
        </p:nvSpPr>
        <p:spPr bwMode="auto">
          <a:xfrm>
            <a:off x="4865688" y="3832225"/>
            <a:ext cx="309562" cy="303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pPr algn="ctr"/>
            <a:r>
              <a:rPr kumimoji="0" lang="en-US" altLang="zh-CN" sz="2000">
                <a:solidFill>
                  <a:srgbClr val="EAE7D4"/>
                </a:solidFill>
                <a:latin typeface="Broadway" pitchFamily="82" charset="0"/>
              </a:rPr>
              <a:t>4</a:t>
            </a:r>
            <a:endParaRPr kumimoji="0" lang="zh-CN" altLang="en-US" sz="2000">
              <a:solidFill>
                <a:srgbClr val="EAE7D4"/>
              </a:solidFill>
              <a:latin typeface="Broadway" pitchFamily="82" charset="0"/>
            </a:endParaRPr>
          </a:p>
        </p:txBody>
      </p:sp>
    </p:spTree>
    <p:extLst>
      <p:ext uri="{BB962C8B-B14F-4D97-AF65-F5344CB8AC3E}">
        <p14:creationId xmlns:p14="http://schemas.microsoft.com/office/powerpoint/2010/main" val="39949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E60012"/>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03</a:t>
            </a:r>
            <a:endParaRPr lang="zh-CN" altLang="en-US" dirty="0"/>
          </a:p>
        </p:txBody>
      </p:sp>
      <p:sp>
        <p:nvSpPr>
          <p:cNvPr id="29" name="文本框 28"/>
          <p:cNvSpPr txBox="1"/>
          <p:nvPr/>
        </p:nvSpPr>
        <p:spPr>
          <a:xfrm>
            <a:off x="4588178" y="3036154"/>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04</a:t>
            </a:r>
            <a:endParaRPr kumimoji="1" lang="zh-CN" altLang="en-US" sz="1400" dirty="0">
              <a:solidFill>
                <a:schemeClr val="bg1"/>
              </a:solidFill>
              <a:latin typeface="Microsoft Sans Serif" panose="020B0604020202020204"/>
              <a:ea typeface="huxiaobo-gdh"/>
              <a:cs typeface="Microsoft Sans Serif" panose="020B0604020202020204"/>
            </a:endParaRPr>
          </a:p>
        </p:txBody>
      </p:sp>
      <p:grpSp>
        <p:nvGrpSpPr>
          <p:cNvPr id="15" name="组 14"/>
          <p:cNvGrpSpPr/>
          <p:nvPr/>
        </p:nvGrpSpPr>
        <p:grpSpPr>
          <a:xfrm>
            <a:off x="-8089" y="4731990"/>
            <a:ext cx="9152089" cy="416172"/>
            <a:chOff x="-8089" y="4731990"/>
            <a:chExt cx="9152089" cy="416172"/>
          </a:xfrm>
        </p:grpSpPr>
        <p:sp>
          <p:nvSpPr>
            <p:cNvPr id="7" name="矩形 6"/>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9" name="图片 8"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grpSp>
      <p:sp>
        <p:nvSpPr>
          <p:cNvPr id="16" name="文本框 15"/>
          <p:cNvSpPr txBox="1"/>
          <p:nvPr/>
        </p:nvSpPr>
        <p:spPr>
          <a:xfrm>
            <a:off x="8805576" y="4875440"/>
            <a:ext cx="338554" cy="246221"/>
          </a:xfrm>
          <a:prstGeom prst="rect">
            <a:avLst/>
          </a:prstGeom>
          <a:noFill/>
        </p:spPr>
        <p:txBody>
          <a:bodyPr wrap="none" rtlCol="0">
            <a:spAutoFit/>
          </a:bodyPr>
          <a:lstStyle/>
          <a:p>
            <a:r>
              <a:rPr kumimoji="1" lang="en-US" altLang="zh-CN" sz="1000" dirty="0"/>
              <a:t>04</a:t>
            </a:r>
            <a:endParaRPr kumimoji="1" lang="zh-CN" altLang="en-US" sz="1000" dirty="0"/>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111477" y="1763484"/>
            <a:ext cx="16927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solidFill>
                  <a:srgbClr val="A0A0A0"/>
                </a:solidFill>
                <a:latin typeface="微软雅黑" panose="020B0503020204020204" pitchFamily="34" charset="-122"/>
                <a:ea typeface="微软雅黑" panose="020B0503020204020204" pitchFamily="34" charset="-122"/>
              </a:rPr>
              <a:t>智慧校园建设思路与实践</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22" name="Rectangle 62"/>
          <p:cNvSpPr>
            <a:spLocks noChangeArrowheads="1"/>
          </p:cNvSpPr>
          <p:nvPr/>
        </p:nvSpPr>
        <p:spPr bwMode="auto">
          <a:xfrm>
            <a:off x="5094845" y="2223614"/>
            <a:ext cx="2154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kumimoji="0" lang="zh-CN" altLang="en-US" sz="1200" b="0" i="0" u="none" strike="noStrike" kern="1000" cap="none" normalizeH="0" baseline="0" dirty="0" smtClean="0">
                <a:ln>
                  <a:noFill/>
                </a:ln>
                <a:solidFill>
                  <a:srgbClr val="A0A0A0"/>
                </a:solidFill>
                <a:effectLst/>
                <a:latin typeface="微软雅黑" panose="020B0503020204020204" pitchFamily="34" charset="-122"/>
                <a:ea typeface="微软雅黑" panose="020B0503020204020204" pitchFamily="34" charset="-122"/>
              </a:rPr>
              <a:t>构建智慧校园泛云“数据”中心</a:t>
            </a:r>
            <a:endParaRPr kumimoji="0" lang="zh-CN" altLang="zh-CN" sz="1200" b="0" i="0" u="none" strike="noStrike" kern="1000" cap="none" normalizeH="0" baseline="0" dirty="0">
              <a:ln>
                <a:noFill/>
              </a:ln>
              <a:solidFill>
                <a:srgbClr val="A0A0A0"/>
              </a:solidFill>
              <a:effectLst/>
              <a:latin typeface="微软雅黑" panose="020B0503020204020204" pitchFamily="34" charset="-122"/>
              <a:ea typeface="微软雅黑" panose="020B0503020204020204" pitchFamily="34" charset="-122"/>
            </a:endParaRPr>
          </a:p>
        </p:txBody>
      </p:sp>
      <p:sp>
        <p:nvSpPr>
          <p:cNvPr id="23" name="Rectangle 2"/>
          <p:cNvSpPr/>
          <p:nvPr/>
        </p:nvSpPr>
        <p:spPr>
          <a:xfrm>
            <a:off x="4644008" y="2419645"/>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5096297" y="2634751"/>
            <a:ext cx="15388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dist"/>
            <a:r>
              <a:rPr lang="zh-CN" altLang="en-US" sz="1200" kern="1000" dirty="0">
                <a:latin typeface="微软雅黑" panose="020B0503020204020204" pitchFamily="34" charset="-122"/>
                <a:ea typeface="微软雅黑" panose="020B0503020204020204" pitchFamily="34" charset="-122"/>
              </a:rPr>
              <a:t>构建统一</a:t>
            </a:r>
            <a:r>
              <a:rPr lang="zh-CN" altLang="en-US" sz="1200" kern="1000" dirty="0" smtClean="0">
                <a:latin typeface="微软雅黑" panose="020B0503020204020204" pitchFamily="34" charset="-122"/>
                <a:ea typeface="微软雅黑" panose="020B0503020204020204" pitchFamily="34" charset="-122"/>
              </a:rPr>
              <a:t>互联</a:t>
            </a:r>
            <a:r>
              <a:rPr kumimoji="0" lang="zh-CN" altLang="en-US" sz="1200" b="0" i="0" u="none" strike="noStrike" kern="1000" cap="none" normalizeH="0" baseline="0" dirty="0" smtClean="0">
                <a:ln>
                  <a:noFill/>
                </a:ln>
                <a:effectLst/>
                <a:latin typeface="微软雅黑" panose="020B0503020204020204" pitchFamily="34" charset="-122"/>
                <a:ea typeface="微软雅黑" panose="020B0503020204020204" pitchFamily="34" charset="-122"/>
              </a:rPr>
              <a:t>智慧园区</a:t>
            </a:r>
            <a:endParaRPr kumimoji="0" lang="zh-CN" altLang="zh-CN" sz="1200" b="0" i="0" u="none" strike="noStrike" kern="1000" cap="none" normalizeH="0" baseline="0" dirty="0">
              <a:ln>
                <a:noFill/>
              </a:ln>
              <a:effectLst/>
              <a:latin typeface="微软雅黑" panose="020B0503020204020204" pitchFamily="34" charset="-122"/>
              <a:ea typeface="微软雅黑" panose="020B0503020204020204" pitchFamily="34" charset="-122"/>
            </a:endParaRPr>
          </a:p>
        </p:txBody>
      </p:sp>
      <p:sp>
        <p:nvSpPr>
          <p:cNvPr id="27" name="Rectangle 2"/>
          <p:cNvSpPr/>
          <p:nvPr/>
        </p:nvSpPr>
        <p:spPr>
          <a:xfrm>
            <a:off x="4644008" y="2851693"/>
            <a:ext cx="3600000" cy="36000"/>
          </a:xfrm>
          <a:prstGeom prst="rect">
            <a:avLst/>
          </a:prstGeom>
          <a:solidFill>
            <a:srgbClr val="E60012"/>
          </a:solidFill>
          <a:ln w="6350" cmpd="sng">
            <a:solidFill>
              <a:srgbClr val="E7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Rectangle 62"/>
          <p:cNvSpPr>
            <a:spLocks noChangeArrowheads="1"/>
          </p:cNvSpPr>
          <p:nvPr/>
        </p:nvSpPr>
        <p:spPr bwMode="auto">
          <a:xfrm>
            <a:off x="5109779" y="3091984"/>
            <a:ext cx="1231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smtClean="0">
                <a:solidFill>
                  <a:srgbClr val="A0A0A0"/>
                </a:solidFill>
                <a:latin typeface="微软雅黑" panose="020B0503020204020204" pitchFamily="34" charset="-122"/>
                <a:ea typeface="微软雅黑" panose="020B0503020204020204" pitchFamily="34" charset="-122"/>
              </a:rPr>
              <a:t>智慧校园案例分享</a:t>
            </a:r>
            <a:endParaRPr kumimoji="0" lang="zh-CN" altLang="zh-CN" sz="1200" b="0" i="0" u="none" strike="noStrike" kern="1000" cap="none" normalizeH="0" baseline="0" dirty="0">
              <a:ln>
                <a:noFill/>
              </a:ln>
              <a:solidFill>
                <a:srgbClr val="A0A0A0"/>
              </a:solidFill>
              <a:effectLst/>
              <a:latin typeface="微软雅黑" panose="020B0503020204020204" pitchFamily="34" charset="-122"/>
              <a:ea typeface="微软雅黑" panose="020B0503020204020204" pitchFamily="34" charset="-122"/>
            </a:endParaRPr>
          </a:p>
        </p:txBody>
      </p:sp>
      <p:sp>
        <p:nvSpPr>
          <p:cNvPr id="31" name="Rectangle 2"/>
          <p:cNvSpPr/>
          <p:nvPr/>
        </p:nvSpPr>
        <p:spPr>
          <a:xfrm>
            <a:off x="4644008" y="32999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3032452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39608" cy="4895528"/>
          </a:xfrm>
          <a:prstGeom prst="rect">
            <a:avLst/>
          </a:prstGeom>
          <a:solidFill>
            <a:schemeClr val="tx1"/>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2" name="标题 1"/>
          <p:cNvSpPr>
            <a:spLocks noGrp="1"/>
          </p:cNvSpPr>
          <p:nvPr>
            <p:ph type="title"/>
          </p:nvPr>
        </p:nvSpPr>
        <p:spPr/>
        <p:txBody>
          <a:bodyPr/>
          <a:lstStyle/>
          <a:p>
            <a:r>
              <a:rPr lang="zh-CN" altLang="en-US" dirty="0" smtClean="0">
                <a:solidFill>
                  <a:schemeClr val="bg1"/>
                </a:solidFill>
              </a:rPr>
              <a:t>打造智慧校园数字化园区</a:t>
            </a:r>
            <a:endParaRPr lang="zh-CN" altLang="en-US" dirty="0">
              <a:solidFill>
                <a:schemeClr val="bg1"/>
              </a:solidFill>
            </a:endParaRPr>
          </a:p>
        </p:txBody>
      </p:sp>
      <p:pic>
        <p:nvPicPr>
          <p:cNvPr id="1027" name="Picture 3" descr="C:\Users\f02720\Pictures\美工\Icons\4526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95663"/>
            <a:ext cx="3866487" cy="289986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接连接符 3"/>
          <p:cNvCxnSpPr/>
          <p:nvPr/>
        </p:nvCxnSpPr>
        <p:spPr>
          <a:xfrm flipH="1">
            <a:off x="3513826" y="2427734"/>
            <a:ext cx="676812" cy="0"/>
          </a:xfrm>
          <a:prstGeom prst="line">
            <a:avLst/>
          </a:prstGeom>
          <a:ln w="12700">
            <a:solidFill>
              <a:schemeClr val="accent5">
                <a:lumMod val="60000"/>
                <a:lumOff val="40000"/>
              </a:schemeClr>
            </a:solidFill>
            <a:prstDash val="sysDot"/>
            <a:headEnd type="none" w="med" len="med"/>
            <a:tailEnd type="none" w="med" len="med"/>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699792" y="2427734"/>
            <a:ext cx="814033" cy="725071"/>
          </a:xfrm>
          <a:prstGeom prst="line">
            <a:avLst/>
          </a:prstGeom>
          <a:ln w="12700">
            <a:solidFill>
              <a:schemeClr val="accent5">
                <a:lumMod val="60000"/>
                <a:lumOff val="40000"/>
              </a:schemeClr>
            </a:solidFill>
            <a:prstDash val="sysDot"/>
            <a:headEnd type="none"/>
            <a:tailEnd type="oval"/>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1833445"/>
            <a:ext cx="1261884" cy="307777"/>
          </a:xfrm>
          <a:prstGeom prst="rect">
            <a:avLst/>
          </a:prstGeom>
          <a:noFill/>
        </p:spPr>
        <p:txBody>
          <a:bodyPr wrap="non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现实校园园区</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4785796" y="1059582"/>
            <a:ext cx="1082348" cy="307777"/>
          </a:xfrm>
          <a:prstGeom prst="rect">
            <a:avLst/>
          </a:prstGeom>
          <a:noFill/>
        </p:spPr>
        <p:txBody>
          <a:bodyPr wrap="none" rtlCol="0">
            <a:spAutoFit/>
          </a:bodyPr>
          <a:lstStyle/>
          <a:p>
            <a:r>
              <a:rPr lang="zh-CN" altLang="en-US" sz="1400" b="1" dirty="0" smtClean="0">
                <a:solidFill>
                  <a:srgbClr val="93CDDD"/>
                </a:solidFill>
                <a:effectLst>
                  <a:glow rad="63500">
                    <a:schemeClr val="accent5">
                      <a:satMod val="175000"/>
                      <a:alpha val="40000"/>
                    </a:schemeClr>
                  </a:glow>
                </a:effectLst>
                <a:latin typeface="微软雅黑" panose="020B0503020204020204" pitchFamily="34" charset="-122"/>
                <a:ea typeface="微软雅黑" panose="020B0503020204020204" pitchFamily="34" charset="-122"/>
              </a:rPr>
              <a:t>数字化园区</a:t>
            </a:r>
            <a:endParaRPr lang="zh-CN" altLang="en-US" sz="1400" b="1" dirty="0">
              <a:solidFill>
                <a:srgbClr val="93CDDD"/>
              </a:solidFill>
              <a:effectLst>
                <a:glow rad="63500">
                  <a:schemeClr val="accent5">
                    <a:satMod val="175000"/>
                    <a:alpha val="40000"/>
                  </a:schemeClr>
                </a:glow>
              </a:effectLst>
              <a:latin typeface="微软雅黑" panose="020B0503020204020204" pitchFamily="34" charset="-122"/>
              <a:ea typeface="微软雅黑" panose="020B0503020204020204" pitchFamily="34" charset="-122"/>
            </a:endParaRPr>
          </a:p>
        </p:txBody>
      </p:sp>
      <p:cxnSp>
        <p:nvCxnSpPr>
          <p:cNvPr id="15" name="直接连接符 14"/>
          <p:cNvCxnSpPr/>
          <p:nvPr/>
        </p:nvCxnSpPr>
        <p:spPr>
          <a:xfrm flipV="1">
            <a:off x="1979712" y="2141222"/>
            <a:ext cx="1296144" cy="1132606"/>
          </a:xfrm>
          <a:prstGeom prst="line">
            <a:avLst/>
          </a:prstGeom>
          <a:ln w="12700">
            <a:solidFill>
              <a:schemeClr val="accent5">
                <a:lumMod val="60000"/>
                <a:lumOff val="40000"/>
              </a:schemeClr>
            </a:solidFill>
            <a:prstDash val="sysDot"/>
            <a:headEnd type="oval"/>
            <a:tailEnd type="none"/>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1750747" y="1725792"/>
            <a:ext cx="1296144" cy="1114468"/>
          </a:xfrm>
          <a:prstGeom prst="line">
            <a:avLst/>
          </a:prstGeom>
          <a:ln w="12700">
            <a:solidFill>
              <a:schemeClr val="accent5">
                <a:lumMod val="60000"/>
                <a:lumOff val="40000"/>
              </a:schemeClr>
            </a:solidFill>
            <a:prstDash val="sysDot"/>
            <a:headEnd type="oval"/>
            <a:tailEnd type="none"/>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046891" y="1725792"/>
            <a:ext cx="1143747" cy="0"/>
          </a:xfrm>
          <a:prstGeom prst="line">
            <a:avLst/>
          </a:prstGeom>
          <a:ln w="12700">
            <a:solidFill>
              <a:schemeClr val="accent5">
                <a:lumMod val="60000"/>
                <a:lumOff val="40000"/>
              </a:schemeClr>
            </a:solidFill>
            <a:prstDash val="sysDot"/>
            <a:headEnd type="none" w="med" len="med"/>
            <a:tailEnd type="none" w="med" len="med"/>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31" name="Picture 7" descr="C:\Users\f02720\Pictures\美工\Icons\4526_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638" y="1383618"/>
            <a:ext cx="2160240" cy="1620180"/>
          </a:xfrm>
          <a:prstGeom prst="rect">
            <a:avLst/>
          </a:prstGeom>
          <a:noFill/>
          <a:ln>
            <a:solidFill>
              <a:schemeClr val="bg1"/>
            </a:solidFill>
            <a:prstDash val="dash"/>
          </a:ln>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cxnSp>
        <p:nvCxnSpPr>
          <p:cNvPr id="83" name="直接连接符 82"/>
          <p:cNvCxnSpPr/>
          <p:nvPr/>
        </p:nvCxnSpPr>
        <p:spPr>
          <a:xfrm flipV="1">
            <a:off x="2913522" y="2848798"/>
            <a:ext cx="600303" cy="568079"/>
          </a:xfrm>
          <a:prstGeom prst="line">
            <a:avLst/>
          </a:prstGeom>
          <a:ln w="12700">
            <a:solidFill>
              <a:schemeClr val="accent5">
                <a:lumMod val="60000"/>
                <a:lumOff val="40000"/>
              </a:schemeClr>
            </a:solidFill>
            <a:prstDash val="sysDot"/>
            <a:headEnd type="oval"/>
            <a:tailEnd type="none"/>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3513825" y="2848798"/>
            <a:ext cx="676190" cy="0"/>
          </a:xfrm>
          <a:prstGeom prst="line">
            <a:avLst/>
          </a:prstGeom>
          <a:ln w="12700">
            <a:solidFill>
              <a:schemeClr val="accent5">
                <a:lumMod val="60000"/>
                <a:lumOff val="40000"/>
              </a:schemeClr>
            </a:solidFill>
            <a:prstDash val="sysDot"/>
            <a:headEnd type="none" w="med" len="med"/>
            <a:tailEnd type="none" w="med" len="med"/>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H="1">
            <a:off x="3271623" y="2141222"/>
            <a:ext cx="919015" cy="0"/>
          </a:xfrm>
          <a:prstGeom prst="line">
            <a:avLst/>
          </a:prstGeom>
          <a:ln w="12700">
            <a:solidFill>
              <a:schemeClr val="accent5">
                <a:lumMod val="60000"/>
                <a:lumOff val="40000"/>
              </a:schemeClr>
            </a:solidFill>
            <a:prstDash val="sysDot"/>
            <a:headEnd type="none" w="med" len="med"/>
            <a:tailEnd type="none" w="med" len="med"/>
          </a:ln>
          <a:effectLst>
            <a:glow rad="254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372200" y="1086331"/>
            <a:ext cx="1486304"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rPr>
              <a:t>人员资产</a:t>
            </a:r>
            <a:r>
              <a:rPr lang="zh-CN" altLang="en-US" sz="1100" dirty="0" smtClean="0">
                <a:solidFill>
                  <a:schemeClr val="bg1"/>
                </a:solidFill>
                <a:latin typeface="微软雅黑" panose="020B0503020204020204" pitchFamily="34" charset="-122"/>
                <a:ea typeface="微软雅黑" panose="020B0503020204020204" pitchFamily="34" charset="-122"/>
              </a:rPr>
              <a:t>位置信息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6372200" y="1411179"/>
            <a:ext cx="922047"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rPr>
              <a:t>能耗信息</a:t>
            </a:r>
          </a:p>
        </p:txBody>
      </p:sp>
      <p:sp>
        <p:nvSpPr>
          <p:cNvPr id="92" name="TextBox 91"/>
          <p:cNvSpPr txBox="1"/>
          <p:nvPr/>
        </p:nvSpPr>
        <p:spPr>
          <a:xfrm>
            <a:off x="6372200" y="1736027"/>
            <a:ext cx="1204176"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rPr>
              <a:t>气象环境信息</a:t>
            </a:r>
          </a:p>
        </p:txBody>
      </p:sp>
      <p:sp>
        <p:nvSpPr>
          <p:cNvPr id="95" name="TextBox 94"/>
          <p:cNvSpPr txBox="1"/>
          <p:nvPr/>
        </p:nvSpPr>
        <p:spPr>
          <a:xfrm>
            <a:off x="6372200" y="2060875"/>
            <a:ext cx="1204176"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rPr>
              <a:t>设备运行信息</a:t>
            </a:r>
          </a:p>
        </p:txBody>
      </p:sp>
      <p:sp>
        <p:nvSpPr>
          <p:cNvPr id="98" name="TextBox 97"/>
          <p:cNvSpPr txBox="1"/>
          <p:nvPr/>
        </p:nvSpPr>
        <p:spPr>
          <a:xfrm>
            <a:off x="6372200" y="2385723"/>
            <a:ext cx="1204176"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smtClean="0">
                <a:solidFill>
                  <a:schemeClr val="bg1"/>
                </a:solidFill>
                <a:latin typeface="微软雅黑" panose="020B0503020204020204" pitchFamily="34" charset="-122"/>
                <a:ea typeface="微软雅黑" panose="020B0503020204020204" pitchFamily="34" charset="-122"/>
              </a:rPr>
              <a:t>资源使用信息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6372200" y="2710571"/>
            <a:ext cx="1204176" cy="261610"/>
          </a:xfrm>
          <a:prstGeom prst="rect">
            <a:avLst/>
          </a:prstGeom>
          <a:noFill/>
        </p:spPr>
        <p:txBody>
          <a:bodyPr wrap="none" rtlCol="0">
            <a:spAutoFit/>
          </a:bodyPr>
          <a:lstStyle/>
          <a:p>
            <a:pPr marL="171450" indent="-171450">
              <a:buFont typeface="Arial" panose="020B0604020202020204" pitchFamily="34" charset="0"/>
              <a:buChar char="•"/>
            </a:pPr>
            <a:r>
              <a:rPr lang="zh-CN" altLang="en-US" sz="1100" dirty="0" smtClean="0">
                <a:solidFill>
                  <a:schemeClr val="bg1"/>
                </a:solidFill>
                <a:latin typeface="微软雅黑" panose="020B0503020204020204" pitchFamily="34" charset="-122"/>
                <a:ea typeface="微软雅黑" panose="020B0503020204020204" pitchFamily="34" charset="-122"/>
              </a:rPr>
              <a:t>安全监控信息</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6504186" y="1379560"/>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504186" y="1704408"/>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6504186" y="2029256"/>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6504186" y="2354104"/>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504186" y="2678952"/>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6504186" y="3003798"/>
            <a:ext cx="1668214"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32" name="Picture 8" descr="C:\Users\f02720\Pictures\美工\Icons\20150415061022615_easyicon_net_1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46652"/>
            <a:ext cx="748556" cy="748556"/>
          </a:xfrm>
          <a:prstGeom prst="rect">
            <a:avLst/>
          </a:prstGeom>
          <a:noFill/>
          <a:extLst>
            <a:ext uri="{909E8E84-426E-40DD-AFC4-6F175D3DCCD1}">
              <a14:hiddenFill xmlns:a14="http://schemas.microsoft.com/office/drawing/2010/main">
                <a:solidFill>
                  <a:srgbClr val="FFFFFF"/>
                </a:solidFill>
              </a14:hiddenFill>
            </a:ext>
          </a:extLst>
        </p:spPr>
      </p:pic>
      <p:sp>
        <p:nvSpPr>
          <p:cNvPr id="43" name="下箭头 42"/>
          <p:cNvSpPr/>
          <p:nvPr/>
        </p:nvSpPr>
        <p:spPr>
          <a:xfrm flipV="1">
            <a:off x="4930314" y="3158385"/>
            <a:ext cx="319959" cy="312758"/>
          </a:xfrm>
          <a:prstGeom prst="downArrow">
            <a:avLst/>
          </a:prstGeom>
          <a:solidFill>
            <a:schemeClr val="accent5">
              <a:lumMod val="20000"/>
              <a:lumOff val="80000"/>
            </a:schemeClr>
          </a:solidFill>
          <a:ln w="28575" cap="flat" cmpd="sng" algn="ctr">
            <a:noFill/>
            <a:prstDash val="sysDot"/>
          </a:ln>
          <a:effectLst/>
        </p:spPr>
        <p:txBody>
          <a:bodyPr rtlCol="0" anchor="ctr"/>
          <a:lstStyle/>
          <a:p>
            <a:pPr algn="ctr"/>
            <a:endParaRPr lang="zh-CN" altLang="en-US"/>
          </a:p>
        </p:txBody>
      </p:sp>
      <p:sp>
        <p:nvSpPr>
          <p:cNvPr id="106" name="TextBox 105"/>
          <p:cNvSpPr txBox="1"/>
          <p:nvPr/>
        </p:nvSpPr>
        <p:spPr>
          <a:xfrm>
            <a:off x="5202312" y="3723878"/>
            <a:ext cx="4027064" cy="523220"/>
          </a:xfrm>
          <a:prstGeom prst="rect">
            <a:avLst/>
          </a:prstGeom>
          <a:noFill/>
        </p:spPr>
        <p:txBody>
          <a:bodyPr wrap="none" rtlCol="0">
            <a:spAutoFit/>
          </a:bodyPr>
          <a:lstStyle/>
          <a:p>
            <a:pPr algn="ctr"/>
            <a:r>
              <a:rPr lang="zh-CN" altLang="en-US" sz="1400" b="1" dirty="0" smtClean="0">
                <a:solidFill>
                  <a:srgbClr val="FFC000"/>
                </a:solidFill>
                <a:latin typeface="微软雅黑" panose="020B0503020204020204" pitchFamily="34" charset="-122"/>
                <a:ea typeface="微软雅黑" panose="020B0503020204020204" pitchFamily="34" charset="-122"/>
              </a:rPr>
              <a:t>通过物联网</a:t>
            </a:r>
            <a:r>
              <a:rPr lang="en-US" altLang="zh-CN" sz="1400" b="1" dirty="0" smtClean="0">
                <a:solidFill>
                  <a:srgbClr val="FFC000"/>
                </a:solidFill>
                <a:latin typeface="微软雅黑" panose="020B0503020204020204" pitchFamily="34" charset="-122"/>
                <a:ea typeface="微软雅黑" panose="020B0503020204020204" pitchFamily="34" charset="-122"/>
              </a:rPr>
              <a:t>/CPS</a:t>
            </a:r>
            <a:r>
              <a:rPr lang="zh-CN" altLang="en-US" sz="1400" b="1" dirty="0" smtClean="0">
                <a:solidFill>
                  <a:srgbClr val="FFC000"/>
                </a:solidFill>
                <a:latin typeface="微软雅黑" panose="020B0503020204020204" pitchFamily="34" charset="-122"/>
                <a:ea typeface="微软雅黑" panose="020B0503020204020204" pitchFamily="34" charset="-122"/>
              </a:rPr>
              <a:t>技术映射出一个虚拟数字化园区</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gn="ctr"/>
            <a:r>
              <a:rPr lang="zh-CN" altLang="en-US" sz="1400" b="1" dirty="0">
                <a:solidFill>
                  <a:srgbClr val="FFC000"/>
                </a:solidFill>
                <a:latin typeface="微软雅黑" panose="020B0503020204020204" pitchFamily="34" charset="-122"/>
                <a:ea typeface="微软雅黑" panose="020B0503020204020204" pitchFamily="34" charset="-122"/>
              </a:rPr>
              <a:t>实现</a:t>
            </a:r>
            <a:r>
              <a:rPr lang="zh-CN" altLang="en-US" sz="1400" b="1" dirty="0" smtClean="0">
                <a:solidFill>
                  <a:srgbClr val="FFC000"/>
                </a:solidFill>
                <a:latin typeface="微软雅黑" panose="020B0503020204020204" pitchFamily="34" charset="-122"/>
                <a:ea typeface="微软雅黑" panose="020B0503020204020204" pitchFamily="34" charset="-122"/>
              </a:rPr>
              <a:t>园区资源信息，全面实时掌控</a:t>
            </a:r>
            <a:endParaRPr lang="zh-CN" altLang="en-US" sz="1400" b="1" dirty="0">
              <a:solidFill>
                <a:srgbClr val="FFC00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2771800" y="3939902"/>
            <a:ext cx="927481" cy="261610"/>
            <a:chOff x="2821963" y="4120296"/>
            <a:chExt cx="927481" cy="261610"/>
          </a:xfrm>
        </p:grpSpPr>
        <p:sp>
          <p:nvSpPr>
            <p:cNvPr id="5" name="五边形 4"/>
            <p:cNvSpPr/>
            <p:nvPr/>
          </p:nvSpPr>
          <p:spPr>
            <a:xfrm rot="10800000">
              <a:off x="2892514"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32" name="椭圆 31"/>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6" name="TextBox 5"/>
            <p:cNvSpPr txBox="1"/>
            <p:nvPr/>
          </p:nvSpPr>
          <p:spPr>
            <a:xfrm>
              <a:off x="3000521" y="4120296"/>
              <a:ext cx="748923" cy="261610"/>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智慧井盖</a:t>
              </a:r>
              <a:endParaRPr lang="zh-CN" altLang="en-US" sz="1050" dirty="0">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345570" y="3410484"/>
            <a:ext cx="978982" cy="253916"/>
            <a:chOff x="2821963" y="4126737"/>
            <a:chExt cx="978982" cy="253916"/>
          </a:xfrm>
        </p:grpSpPr>
        <p:sp>
          <p:nvSpPr>
            <p:cNvPr id="38" name="五边形 37"/>
            <p:cNvSpPr/>
            <p:nvPr/>
          </p:nvSpPr>
          <p:spPr>
            <a:xfrm rot="10800000">
              <a:off x="2892514"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39" name="椭圆 38"/>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41" name="TextBox 40"/>
            <p:cNvSpPr txBox="1"/>
            <p:nvPr/>
          </p:nvSpPr>
          <p:spPr>
            <a:xfrm>
              <a:off x="2943018" y="4126737"/>
              <a:ext cx="857927"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智慧水电表</a:t>
              </a:r>
              <a:endParaRPr lang="zh-CN" altLang="en-US" sz="1050" dirty="0">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218318" y="4262050"/>
            <a:ext cx="897298" cy="253916"/>
            <a:chOff x="2016225" y="4124142"/>
            <a:chExt cx="897298" cy="253916"/>
          </a:xfrm>
        </p:grpSpPr>
        <p:sp>
          <p:nvSpPr>
            <p:cNvPr id="44" name="五边形 43"/>
            <p:cNvSpPr/>
            <p:nvPr/>
          </p:nvSpPr>
          <p:spPr>
            <a:xfrm rot="10800000" flipH="1">
              <a:off x="2036649"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45" name="椭圆 44"/>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46" name="TextBox 45"/>
            <p:cNvSpPr txBox="1"/>
            <p:nvPr/>
          </p:nvSpPr>
          <p:spPr>
            <a:xfrm>
              <a:off x="2016225" y="4124142"/>
              <a:ext cx="723275"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智慧停车</a:t>
              </a:r>
              <a:endParaRPr lang="zh-CN" altLang="en-US" sz="1050" dirty="0">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2053798" y="4395208"/>
            <a:ext cx="927481" cy="253916"/>
            <a:chOff x="2821963" y="4120296"/>
            <a:chExt cx="927481" cy="253916"/>
          </a:xfrm>
        </p:grpSpPr>
        <p:sp>
          <p:nvSpPr>
            <p:cNvPr id="48" name="五边形 47"/>
            <p:cNvSpPr/>
            <p:nvPr/>
          </p:nvSpPr>
          <p:spPr>
            <a:xfrm rot="10800000">
              <a:off x="2892514"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49" name="椭圆 48"/>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50" name="TextBox 49"/>
            <p:cNvSpPr txBox="1"/>
            <p:nvPr/>
          </p:nvSpPr>
          <p:spPr>
            <a:xfrm>
              <a:off x="3000521" y="4120296"/>
              <a:ext cx="723275"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智慧路灯</a:t>
              </a:r>
              <a:endParaRPr lang="zh-CN" altLang="en-US" sz="1050" dirty="0">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506350" y="2840260"/>
            <a:ext cx="897298" cy="253916"/>
            <a:chOff x="2016225" y="4124142"/>
            <a:chExt cx="897298" cy="253916"/>
          </a:xfrm>
        </p:grpSpPr>
        <p:sp>
          <p:nvSpPr>
            <p:cNvPr id="52" name="五边形 51"/>
            <p:cNvSpPr/>
            <p:nvPr/>
          </p:nvSpPr>
          <p:spPr>
            <a:xfrm rot="10800000" flipH="1">
              <a:off x="2036649"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53" name="椭圆 52"/>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54" name="TextBox 53"/>
            <p:cNvSpPr txBox="1"/>
            <p:nvPr/>
          </p:nvSpPr>
          <p:spPr>
            <a:xfrm>
              <a:off x="2016225" y="4124142"/>
              <a:ext cx="857927"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小区气象站</a:t>
              </a:r>
              <a:endParaRPr lang="zh-CN" altLang="en-US" sz="1050" dirty="0">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110919" y="3685986"/>
            <a:ext cx="876874" cy="253916"/>
            <a:chOff x="2036649" y="4124142"/>
            <a:chExt cx="876874" cy="253916"/>
          </a:xfrm>
        </p:grpSpPr>
        <p:sp>
          <p:nvSpPr>
            <p:cNvPr id="56" name="五边形 55"/>
            <p:cNvSpPr/>
            <p:nvPr/>
          </p:nvSpPr>
          <p:spPr>
            <a:xfrm rot="10800000" flipH="1">
              <a:off x="2036649"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57" name="椭圆 56"/>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58" name="TextBox 57"/>
            <p:cNvSpPr txBox="1"/>
            <p:nvPr/>
          </p:nvSpPr>
          <p:spPr>
            <a:xfrm>
              <a:off x="2060100" y="4124142"/>
              <a:ext cx="723275"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资产标签</a:t>
              </a:r>
              <a:endParaRPr lang="zh-CN" altLang="en-US" sz="1050" dirty="0">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91557" y="3385673"/>
            <a:ext cx="876874" cy="253916"/>
            <a:chOff x="2036649" y="4124142"/>
            <a:chExt cx="876874" cy="253916"/>
          </a:xfrm>
        </p:grpSpPr>
        <p:sp>
          <p:nvSpPr>
            <p:cNvPr id="60" name="五边形 59"/>
            <p:cNvSpPr/>
            <p:nvPr/>
          </p:nvSpPr>
          <p:spPr>
            <a:xfrm rot="10800000" flipH="1">
              <a:off x="2036649" y="4144485"/>
              <a:ext cx="856930" cy="213231"/>
            </a:xfrm>
            <a:prstGeom prst="homePlate">
              <a:avLst/>
            </a:prstGeom>
            <a:solidFill>
              <a:srgbClr val="FFC000">
                <a:alpha val="69804"/>
              </a:srgbClr>
            </a:solidFill>
            <a:ln w="28575" cap="flat" cmpd="sng" algn="ctr">
              <a:noFill/>
              <a:prstDash val="sysDot"/>
            </a:ln>
            <a:effectLst/>
          </p:spPr>
          <p:txBody>
            <a:bodyPr rtlCol="0" anchor="ctr"/>
            <a:lstStyle/>
            <a:p>
              <a:pPr algn="ctr"/>
              <a:endParaRPr lang="zh-CN" altLang="en-US" dirty="0"/>
            </a:p>
          </p:txBody>
        </p:sp>
        <p:sp>
          <p:nvSpPr>
            <p:cNvPr id="61" name="椭圆 60"/>
            <p:cNvSpPr/>
            <p:nvPr/>
          </p:nvSpPr>
          <p:spPr>
            <a:xfrm>
              <a:off x="2821963" y="4205322"/>
              <a:ext cx="91560" cy="91560"/>
            </a:xfrm>
            <a:prstGeom prst="ellipse">
              <a:avLst/>
            </a:prstGeom>
            <a:solidFill>
              <a:srgbClr val="FFC000"/>
            </a:solidFill>
            <a:ln w="19050" cap="flat" cmpd="sng" algn="ctr">
              <a:solidFill>
                <a:srgbClr val="FF9966"/>
              </a:solidFill>
              <a:prstDash val="solid"/>
            </a:ln>
            <a:effectLst/>
          </p:spPr>
          <p:txBody>
            <a:bodyPr rtlCol="0" anchor="ctr"/>
            <a:lstStyle/>
            <a:p>
              <a:pPr algn="ctr"/>
              <a:endParaRPr lang="zh-CN" altLang="en-US"/>
            </a:p>
          </p:txBody>
        </p:sp>
        <p:sp>
          <p:nvSpPr>
            <p:cNvPr id="62" name="TextBox 61"/>
            <p:cNvSpPr txBox="1"/>
            <p:nvPr/>
          </p:nvSpPr>
          <p:spPr>
            <a:xfrm>
              <a:off x="2058542" y="4124142"/>
              <a:ext cx="723275" cy="253916"/>
            </a:xfrm>
            <a:prstGeom prst="rect">
              <a:avLst/>
            </a:prstGeom>
            <a:noFill/>
          </p:spPr>
          <p:txBody>
            <a:bodyPr wrap="none" rtlCol="0">
              <a:spAutoFit/>
            </a:bodyPr>
            <a:lstStyle/>
            <a:p>
              <a:r>
                <a:rPr lang="zh-CN" altLang="en-US" sz="1050" dirty="0" smtClean="0">
                  <a:latin typeface="微软雅黑" panose="020B0503020204020204" pitchFamily="34" charset="-122"/>
                  <a:ea typeface="微软雅黑" panose="020B0503020204020204" pitchFamily="34" charset="-122"/>
                </a:rPr>
                <a:t>定位手环</a:t>
              </a:r>
              <a:endParaRPr lang="zh-CN" altLang="en-US" sz="1050" dirty="0">
                <a:latin typeface="微软雅黑" panose="020B0503020204020204" pitchFamily="34" charset="-122"/>
                <a:ea typeface="微软雅黑" panose="020B0503020204020204" pitchFamily="34" charset="-122"/>
              </a:endParaRPr>
            </a:p>
          </p:txBody>
        </p:sp>
      </p:grpSp>
      <p:pic>
        <p:nvPicPr>
          <p:cNvPr id="63" name="图片 62"/>
          <p:cNvPicPr>
            <a:picLocks noChangeAspect="1"/>
          </p:cNvPicPr>
          <p:nvPr/>
        </p:nvPicPr>
        <p:blipFill>
          <a:blip r:embed="rId5">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8015572" y="195486"/>
            <a:ext cx="918103" cy="432048"/>
          </a:xfrm>
          <a:prstGeom prst="rect">
            <a:avLst/>
          </a:prstGeom>
        </p:spPr>
      </p:pic>
    </p:spTree>
    <p:extLst>
      <p:ext uri="{BB962C8B-B14F-4D97-AF65-F5344CB8AC3E}">
        <p14:creationId xmlns:p14="http://schemas.microsoft.com/office/powerpoint/2010/main" val="277376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圆角矩形 60"/>
          <p:cNvSpPr/>
          <p:nvPr/>
        </p:nvSpPr>
        <p:spPr>
          <a:xfrm>
            <a:off x="275879" y="771550"/>
            <a:ext cx="2145428" cy="952149"/>
          </a:xfrm>
          <a:prstGeom prst="roundRect">
            <a:avLst>
              <a:gd name="adj" fmla="val 10069"/>
            </a:avLst>
          </a:prstGeom>
          <a:solidFill>
            <a:srgbClr val="FFFFFF">
              <a:alpha val="69804"/>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45" name="任意多边形 44"/>
          <p:cNvSpPr/>
          <p:nvPr/>
        </p:nvSpPr>
        <p:spPr>
          <a:xfrm>
            <a:off x="1033063" y="1926076"/>
            <a:ext cx="7398961" cy="2013826"/>
          </a:xfrm>
          <a:custGeom>
            <a:avLst/>
            <a:gdLst>
              <a:gd name="connsiteX0" fmla="*/ 0 w 7398961"/>
              <a:gd name="connsiteY0" fmla="*/ 766380 h 1556058"/>
              <a:gd name="connsiteX1" fmla="*/ 495590 w 7398961"/>
              <a:gd name="connsiteY1" fmla="*/ 1206130 h 1556058"/>
              <a:gd name="connsiteX2" fmla="*/ 1389050 w 7398961"/>
              <a:gd name="connsiteY2" fmla="*/ 1457416 h 1556058"/>
              <a:gd name="connsiteX3" fmla="*/ 2296470 w 7398961"/>
              <a:gd name="connsiteY3" fmla="*/ 1261971 h 1556058"/>
              <a:gd name="connsiteX4" fmla="*/ 2903743 w 7398961"/>
              <a:gd name="connsiteY4" fmla="*/ 515095 h 1556058"/>
              <a:gd name="connsiteX5" fmla="*/ 3322552 w 7398961"/>
              <a:gd name="connsiteY5" fmla="*/ 214948 h 1556058"/>
              <a:gd name="connsiteX6" fmla="*/ 3853044 w 7398961"/>
              <a:gd name="connsiteY6" fmla="*/ 249849 h 1556058"/>
              <a:gd name="connsiteX7" fmla="*/ 4264873 w 7398961"/>
              <a:gd name="connsiteY7" fmla="*/ 968805 h 1556058"/>
              <a:gd name="connsiteX8" fmla="*/ 4697642 w 7398961"/>
              <a:gd name="connsiteY8" fmla="*/ 1478356 h 1556058"/>
              <a:gd name="connsiteX9" fmla="*/ 5046650 w 7398961"/>
              <a:gd name="connsiteY9" fmla="*/ 1499296 h 1556058"/>
              <a:gd name="connsiteX10" fmla="*/ 5311896 w 7398961"/>
              <a:gd name="connsiteY10" fmla="*/ 947864 h 1556058"/>
              <a:gd name="connsiteX11" fmla="*/ 5374717 w 7398961"/>
              <a:gd name="connsiteY11" fmla="*/ 326631 h 1556058"/>
              <a:gd name="connsiteX12" fmla="*/ 5521300 w 7398961"/>
              <a:gd name="connsiteY12" fmla="*/ 33464 h 1556058"/>
              <a:gd name="connsiteX13" fmla="*/ 5695804 w 7398961"/>
              <a:gd name="connsiteY13" fmla="*/ 68365 h 1556058"/>
              <a:gd name="connsiteX14" fmla="*/ 5981990 w 7398961"/>
              <a:gd name="connsiteY14" fmla="*/ 584896 h 1556058"/>
              <a:gd name="connsiteX15" fmla="*/ 6317038 w 7398961"/>
              <a:gd name="connsiteY15" fmla="*/ 857122 h 1556058"/>
              <a:gd name="connsiteX16" fmla="*/ 7398961 w 7398961"/>
              <a:gd name="connsiteY16" fmla="*/ 871083 h 155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961" h="1556058">
                <a:moveTo>
                  <a:pt x="0" y="766380"/>
                </a:moveTo>
                <a:cubicBezTo>
                  <a:pt x="132041" y="928668"/>
                  <a:pt x="264082" y="1090957"/>
                  <a:pt x="495590" y="1206130"/>
                </a:cubicBezTo>
                <a:cubicBezTo>
                  <a:pt x="727098" y="1321303"/>
                  <a:pt x="1088903" y="1448109"/>
                  <a:pt x="1389050" y="1457416"/>
                </a:cubicBezTo>
                <a:cubicBezTo>
                  <a:pt x="1689197" y="1466723"/>
                  <a:pt x="2044021" y="1419025"/>
                  <a:pt x="2296470" y="1261971"/>
                </a:cubicBezTo>
                <a:cubicBezTo>
                  <a:pt x="2548919" y="1104917"/>
                  <a:pt x="2732729" y="689599"/>
                  <a:pt x="2903743" y="515095"/>
                </a:cubicBezTo>
                <a:cubicBezTo>
                  <a:pt x="3074757" y="340591"/>
                  <a:pt x="3164335" y="259156"/>
                  <a:pt x="3322552" y="214948"/>
                </a:cubicBezTo>
                <a:cubicBezTo>
                  <a:pt x="3480769" y="170740"/>
                  <a:pt x="3695991" y="124206"/>
                  <a:pt x="3853044" y="249849"/>
                </a:cubicBezTo>
                <a:cubicBezTo>
                  <a:pt x="4010097" y="375492"/>
                  <a:pt x="4124107" y="764054"/>
                  <a:pt x="4264873" y="968805"/>
                </a:cubicBezTo>
                <a:cubicBezTo>
                  <a:pt x="4405639" y="1173556"/>
                  <a:pt x="4567346" y="1389941"/>
                  <a:pt x="4697642" y="1478356"/>
                </a:cubicBezTo>
                <a:cubicBezTo>
                  <a:pt x="4827938" y="1566771"/>
                  <a:pt x="4944274" y="1587711"/>
                  <a:pt x="5046650" y="1499296"/>
                </a:cubicBezTo>
                <a:cubicBezTo>
                  <a:pt x="5149026" y="1410881"/>
                  <a:pt x="5257218" y="1143308"/>
                  <a:pt x="5311896" y="947864"/>
                </a:cubicBezTo>
                <a:cubicBezTo>
                  <a:pt x="5366574" y="752420"/>
                  <a:pt x="5339816" y="479031"/>
                  <a:pt x="5374717" y="326631"/>
                </a:cubicBezTo>
                <a:cubicBezTo>
                  <a:pt x="5409618" y="174231"/>
                  <a:pt x="5467786" y="76508"/>
                  <a:pt x="5521300" y="33464"/>
                </a:cubicBezTo>
                <a:cubicBezTo>
                  <a:pt x="5574814" y="-9580"/>
                  <a:pt x="5619022" y="-23540"/>
                  <a:pt x="5695804" y="68365"/>
                </a:cubicBezTo>
                <a:cubicBezTo>
                  <a:pt x="5772586" y="160270"/>
                  <a:pt x="5878451" y="453437"/>
                  <a:pt x="5981990" y="584896"/>
                </a:cubicBezTo>
                <a:cubicBezTo>
                  <a:pt x="6085529" y="716355"/>
                  <a:pt x="6080876" y="809424"/>
                  <a:pt x="6317038" y="857122"/>
                </a:cubicBezTo>
                <a:cubicBezTo>
                  <a:pt x="6553200" y="904820"/>
                  <a:pt x="6976080" y="887951"/>
                  <a:pt x="7398961" y="871083"/>
                </a:cubicBezTo>
              </a:path>
            </a:pathLst>
          </a:custGeom>
          <a:noFill/>
          <a:ln w="38100" cap="flat" cmpd="sng" algn="ctr">
            <a:solidFill>
              <a:schemeClr val="accent5">
                <a:lumMod val="60000"/>
                <a:lumOff val="40000"/>
              </a:schemeClr>
            </a:solidFill>
            <a:prstDash val="sysDot"/>
          </a:ln>
          <a:effectLst/>
        </p:spPr>
        <p:txBody>
          <a:bodyPr rtlCol="0" anchor="ctr"/>
          <a:lstStyle/>
          <a:p>
            <a:pPr algn="ctr"/>
            <a:endParaRPr lang="zh-CN" altLang="en-US"/>
          </a:p>
        </p:txBody>
      </p:sp>
      <p:sp>
        <p:nvSpPr>
          <p:cNvPr id="2" name="标题 1"/>
          <p:cNvSpPr>
            <a:spLocks noGrp="1"/>
          </p:cNvSpPr>
          <p:nvPr>
            <p:ph type="title"/>
          </p:nvPr>
        </p:nvSpPr>
        <p:spPr>
          <a:xfrm>
            <a:off x="673381" y="339491"/>
            <a:ext cx="7715043" cy="457200"/>
          </a:xfrm>
        </p:spPr>
        <p:txBody>
          <a:bodyPr/>
          <a:lstStyle/>
          <a:p>
            <a:r>
              <a:rPr lang="zh-CN" altLang="en-US" dirty="0" smtClean="0"/>
              <a:t>提供个性服务</a:t>
            </a:r>
            <a:r>
              <a:rPr lang="en-US" altLang="zh-CN" dirty="0" smtClean="0"/>
              <a:t>-</a:t>
            </a:r>
            <a:r>
              <a:rPr lang="zh-CN" altLang="en-US" dirty="0"/>
              <a:t>访客</a:t>
            </a:r>
            <a:r>
              <a:rPr lang="zh-CN" altLang="zh-CN" dirty="0" smtClean="0"/>
              <a:t>尊享</a:t>
            </a:r>
            <a:r>
              <a:rPr lang="zh-CN" altLang="en-US" dirty="0" smtClean="0"/>
              <a:t>体验系统</a:t>
            </a:r>
            <a:endParaRPr lang="zh-CN" altLang="en-US" dirty="0"/>
          </a:p>
        </p:txBody>
      </p:sp>
      <p:grpSp>
        <p:nvGrpSpPr>
          <p:cNvPr id="59" name="组合 58"/>
          <p:cNvGrpSpPr/>
          <p:nvPr/>
        </p:nvGrpSpPr>
        <p:grpSpPr>
          <a:xfrm>
            <a:off x="1759708" y="4317372"/>
            <a:ext cx="5624584" cy="503347"/>
            <a:chOff x="2340942" y="4083918"/>
            <a:chExt cx="5624584" cy="503347"/>
          </a:xfrm>
        </p:grpSpPr>
        <p:grpSp>
          <p:nvGrpSpPr>
            <p:cNvPr id="51" name="组合 50"/>
            <p:cNvGrpSpPr/>
            <p:nvPr/>
          </p:nvGrpSpPr>
          <p:grpSpPr>
            <a:xfrm>
              <a:off x="2340942" y="4083918"/>
              <a:ext cx="1281098" cy="503347"/>
              <a:chOff x="397794" y="4083918"/>
              <a:chExt cx="1281098" cy="503347"/>
            </a:xfrm>
          </p:grpSpPr>
          <p:sp>
            <p:nvSpPr>
              <p:cNvPr id="25" name="Text Box 22"/>
              <p:cNvSpPr txBox="1">
                <a:spLocks noChangeArrowheads="1"/>
              </p:cNvSpPr>
              <p:nvPr/>
            </p:nvSpPr>
            <p:spPr bwMode="auto">
              <a:xfrm>
                <a:off x="938538" y="4150926"/>
                <a:ext cx="740354"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8" tIns="45719" rIns="91438" bIns="45719">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r>
                  <a:rPr lang="zh-CN" altLang="en-US" b="1" dirty="0" smtClean="0">
                    <a:solidFill>
                      <a:srgbClr val="58585B"/>
                    </a:solidFill>
                    <a:latin typeface="微软雅黑" panose="020B0503020204020204" pitchFamily="34" charset="-122"/>
                    <a:ea typeface="微软雅黑" panose="020B0503020204020204" pitchFamily="34" charset="-122"/>
                    <a:cs typeface="Arial" pitchFamily="34" charset="0"/>
                  </a:rPr>
                  <a:t>接入</a:t>
                </a:r>
                <a:endParaRPr lang="en-US" altLang="zh-CN" b="1" dirty="0" smtClean="0">
                  <a:solidFill>
                    <a:srgbClr val="58585B"/>
                  </a:solidFill>
                  <a:latin typeface="微软雅黑" panose="020B0503020204020204" pitchFamily="34" charset="-122"/>
                  <a:ea typeface="微软雅黑" panose="020B0503020204020204" pitchFamily="34" charset="-122"/>
                  <a:cs typeface="Arial" pitchFamily="34" charset="0"/>
                </a:endParaRP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794" y="4083918"/>
                <a:ext cx="675340" cy="5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2" name="组合 51"/>
            <p:cNvGrpSpPr/>
            <p:nvPr/>
          </p:nvGrpSpPr>
          <p:grpSpPr>
            <a:xfrm>
              <a:off x="3455937" y="4083918"/>
              <a:ext cx="1213361" cy="503347"/>
              <a:chOff x="1944836" y="4083918"/>
              <a:chExt cx="1213361" cy="503347"/>
            </a:xfrm>
          </p:grpSpPr>
          <p:sp>
            <p:nvSpPr>
              <p:cNvPr id="8" name="Text Box 22"/>
              <p:cNvSpPr txBox="1">
                <a:spLocks noChangeArrowheads="1"/>
              </p:cNvSpPr>
              <p:nvPr/>
            </p:nvSpPr>
            <p:spPr bwMode="auto">
              <a:xfrm>
                <a:off x="2483768" y="4150926"/>
                <a:ext cx="67442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8" tIns="45719" rIns="91438" bIns="45719">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r>
                  <a:rPr lang="zh-CN" altLang="en-US" b="1" dirty="0" smtClean="0">
                    <a:solidFill>
                      <a:srgbClr val="58585B"/>
                    </a:solidFill>
                    <a:latin typeface="微软雅黑" panose="020B0503020204020204" pitchFamily="34" charset="-122"/>
                    <a:ea typeface="微软雅黑" panose="020B0503020204020204" pitchFamily="34" charset="-122"/>
                    <a:cs typeface="Arial" pitchFamily="34" charset="0"/>
                  </a:rPr>
                  <a:t>定位</a:t>
                </a:r>
                <a:endParaRPr lang="zh-CN" altLang="zh-CN" dirty="0" smtClean="0">
                  <a:solidFill>
                    <a:srgbClr val="58585B"/>
                  </a:solidFill>
                  <a:latin typeface="微软雅黑" panose="020B0503020204020204" pitchFamily="34" charset="-122"/>
                  <a:ea typeface="微软雅黑" panose="020B0503020204020204" pitchFamily="34" charset="-122"/>
                  <a:cs typeface="Arial" pitchFamily="34" charset="0"/>
                </a:endParaRPr>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836" y="4083918"/>
                <a:ext cx="675340" cy="5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6" name="组合 55"/>
            <p:cNvGrpSpPr/>
            <p:nvPr/>
          </p:nvGrpSpPr>
          <p:grpSpPr>
            <a:xfrm>
              <a:off x="6831120" y="4083918"/>
              <a:ext cx="1134406" cy="503347"/>
              <a:chOff x="6831120" y="4083918"/>
              <a:chExt cx="1134406" cy="503347"/>
            </a:xfrm>
          </p:grpSpPr>
          <p:sp>
            <p:nvSpPr>
              <p:cNvPr id="23" name="Text Box 22"/>
              <p:cNvSpPr txBox="1">
                <a:spLocks noChangeArrowheads="1"/>
              </p:cNvSpPr>
              <p:nvPr/>
            </p:nvSpPr>
            <p:spPr bwMode="auto">
              <a:xfrm>
                <a:off x="7308304" y="4150926"/>
                <a:ext cx="657222"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8" tIns="45719" rIns="91438" bIns="45719">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r>
                  <a:rPr lang="zh-CN" altLang="en-US" b="1" dirty="0" smtClean="0">
                    <a:solidFill>
                      <a:srgbClr val="58585B"/>
                    </a:solidFill>
                    <a:latin typeface="微软雅黑" panose="020B0503020204020204" pitchFamily="34" charset="-122"/>
                    <a:ea typeface="微软雅黑" panose="020B0503020204020204" pitchFamily="34" charset="-122"/>
                    <a:cs typeface="Arial" pitchFamily="34" charset="0"/>
                  </a:rPr>
                  <a:t>运营</a:t>
                </a:r>
                <a:endParaRPr lang="en-US" altLang="zh-CN" b="1" dirty="0">
                  <a:solidFill>
                    <a:srgbClr val="58585B"/>
                  </a:solidFill>
                  <a:latin typeface="微软雅黑" panose="020B0503020204020204" pitchFamily="34" charset="-122"/>
                  <a:ea typeface="微软雅黑" panose="020B0503020204020204" pitchFamily="34" charset="-122"/>
                  <a:cs typeface="Arial" pitchFamily="34" charset="0"/>
                </a:endParaRP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1120" y="4083918"/>
                <a:ext cx="503347" cy="5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4" name="组合 53"/>
            <p:cNvGrpSpPr/>
            <p:nvPr/>
          </p:nvGrpSpPr>
          <p:grpSpPr>
            <a:xfrm>
              <a:off x="5621929" y="4083918"/>
              <a:ext cx="1254327" cy="503347"/>
              <a:chOff x="5148064" y="4083918"/>
              <a:chExt cx="1254327" cy="503347"/>
            </a:xfrm>
          </p:grpSpPr>
          <p:sp>
            <p:nvSpPr>
              <p:cNvPr id="18" name="Text Box 22"/>
              <p:cNvSpPr txBox="1">
                <a:spLocks noChangeArrowheads="1"/>
              </p:cNvSpPr>
              <p:nvPr/>
            </p:nvSpPr>
            <p:spPr bwMode="auto">
              <a:xfrm>
                <a:off x="5724128" y="4150926"/>
                <a:ext cx="678263"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8" tIns="45719" rIns="91438" bIns="45719">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r>
                  <a:rPr lang="zh-CN" altLang="en-US" b="1" dirty="0" smtClean="0">
                    <a:solidFill>
                      <a:srgbClr val="58585B"/>
                    </a:solidFill>
                    <a:latin typeface="微软雅黑" panose="020B0503020204020204" pitchFamily="34" charset="-122"/>
                    <a:ea typeface="微软雅黑" panose="020B0503020204020204" pitchFamily="34" charset="-122"/>
                    <a:cs typeface="Arial" pitchFamily="34" charset="0"/>
                  </a:rPr>
                  <a:t>分析</a:t>
                </a:r>
                <a:endParaRPr lang="en-US" altLang="zh-CN" b="1" dirty="0" smtClean="0">
                  <a:solidFill>
                    <a:srgbClr val="58585B"/>
                  </a:solidFill>
                  <a:latin typeface="微软雅黑" panose="020B0503020204020204" pitchFamily="34" charset="-122"/>
                  <a:ea typeface="微软雅黑" panose="020B0503020204020204" pitchFamily="34" charset="-122"/>
                  <a:cs typeface="Arial" pitchFamily="34" charset="0"/>
                </a:endParaRPr>
              </a:p>
            </p:txBody>
          </p:sp>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148064" y="4083918"/>
                <a:ext cx="678501" cy="5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3" name="组合 52"/>
            <p:cNvGrpSpPr/>
            <p:nvPr/>
          </p:nvGrpSpPr>
          <p:grpSpPr>
            <a:xfrm>
              <a:off x="4522902" y="4083918"/>
              <a:ext cx="1243043" cy="503347"/>
              <a:chOff x="3489500" y="4083918"/>
              <a:chExt cx="1243043" cy="503347"/>
            </a:xfrm>
          </p:grpSpPr>
          <p:sp>
            <p:nvSpPr>
              <p:cNvPr id="14" name="Text Box 22"/>
              <p:cNvSpPr txBox="1">
                <a:spLocks noChangeArrowheads="1"/>
              </p:cNvSpPr>
              <p:nvPr/>
            </p:nvSpPr>
            <p:spPr bwMode="auto">
              <a:xfrm>
                <a:off x="4041314" y="4150926"/>
                <a:ext cx="69122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38" tIns="45719" rIns="91438" bIns="45719">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r>
                  <a:rPr lang="zh-CN" altLang="en-US" b="1" dirty="0" smtClean="0">
                    <a:solidFill>
                      <a:srgbClr val="58585B"/>
                    </a:solidFill>
                    <a:latin typeface="微软雅黑" panose="020B0503020204020204" pitchFamily="34" charset="-122"/>
                    <a:ea typeface="微软雅黑" panose="020B0503020204020204" pitchFamily="34" charset="-122"/>
                    <a:cs typeface="Arial" pitchFamily="34" charset="0"/>
                  </a:rPr>
                  <a:t>互动</a:t>
                </a:r>
                <a:endParaRPr lang="en-US" altLang="zh-CN" b="1" dirty="0" smtClean="0">
                  <a:solidFill>
                    <a:srgbClr val="58585B"/>
                  </a:solidFill>
                  <a:latin typeface="微软雅黑" panose="020B0503020204020204" pitchFamily="34" charset="-122"/>
                  <a:ea typeface="微软雅黑" panose="020B0503020204020204" pitchFamily="34" charset="-122"/>
                  <a:cs typeface="Arial" pitchFamily="34" charset="0"/>
                </a:endParaRPr>
              </a:p>
            </p:txBody>
          </p:sp>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9500" y="4083918"/>
                <a:ext cx="675340" cy="5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34" name="Picture 10" descr="C:\Users\f02720\Pictures\美工\Icons\20150415061022615_easyicon_net_12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139" y="1995686"/>
            <a:ext cx="810444" cy="8104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f02720\Pictures\美工\Icons\2015050811383160_easyicon_net_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1760" y="3532013"/>
            <a:ext cx="551905" cy="55190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C:\Users\f02720\Pictures\美工\Icons\2015050811383160_easyicon_net_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9631" y="2451893"/>
            <a:ext cx="551905" cy="5519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C:\Users\f02720\Pictures\美工\Icons\2015050811383160_easyicon_net_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6200" y="2473962"/>
            <a:ext cx="551905" cy="55190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f02720\Pictures\美工\Icons\访客\23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688729" y="1672325"/>
            <a:ext cx="1011063" cy="675558"/>
          </a:xfrm>
          <a:prstGeom prst="roundRect">
            <a:avLst>
              <a:gd name="adj" fmla="val 8594"/>
            </a:avLst>
          </a:prstGeom>
          <a:solidFill>
            <a:srgbClr val="FFFFFF">
              <a:shade val="85000"/>
            </a:srgbClr>
          </a:solidFill>
          <a:ln>
            <a:solidFill>
              <a:schemeClr val="tx1">
                <a:lumMod val="75000"/>
                <a:lumOff val="25000"/>
              </a:schemeClr>
            </a:solidFill>
          </a:ln>
          <a:effectLst/>
          <a:extLst/>
        </p:spPr>
      </p:pic>
      <p:sp>
        <p:nvSpPr>
          <p:cNvPr id="70" name="矩形 69"/>
          <p:cNvSpPr/>
          <p:nvPr/>
        </p:nvSpPr>
        <p:spPr>
          <a:xfrm>
            <a:off x="275878" y="843558"/>
            <a:ext cx="2196053" cy="861774"/>
          </a:xfrm>
          <a:prstGeom prst="rect">
            <a:avLst/>
          </a:prstGeom>
        </p:spPr>
        <p:txBody>
          <a:bodyPr wrap="square">
            <a:spAutoFit/>
          </a:bodyPr>
          <a:lstStyle/>
          <a:p>
            <a:r>
              <a:rPr lang="zh-CN" altLang="en-US" sz="100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  人脸识别，重要客户无感知认证</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a:t>
            </a:r>
            <a:r>
              <a:rPr lang="zh-CN" altLang="en-US" sz="100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访客自助登记。系统联动公安系统核验身份后对</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用户</a:t>
            </a:r>
            <a:r>
              <a:rPr lang="zh-CN" altLang="en-US" sz="100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进行网络接入及资源使用授权。访客</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用</a:t>
            </a:r>
            <a:r>
              <a:rPr lang="zh-CN" altLang="en-US" sz="1000" b="1"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微信</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a:t>
            </a:r>
            <a:r>
              <a:rPr lang="zh-CN" altLang="en-US" sz="1000" b="1"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短信</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a:t>
            </a:r>
            <a:r>
              <a:rPr lang="zh-CN" altLang="en-US" sz="1000" b="1"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用户名</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等多种方式认证接入网络</a:t>
            </a:r>
            <a:endParaRPr lang="zh-CN"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87" name="圆角矩形 86"/>
          <p:cNvSpPr/>
          <p:nvPr/>
        </p:nvSpPr>
        <p:spPr>
          <a:xfrm>
            <a:off x="2033064" y="2555196"/>
            <a:ext cx="1773551" cy="952149"/>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68" name="矩形 67"/>
          <p:cNvSpPr/>
          <p:nvPr/>
        </p:nvSpPr>
        <p:spPr>
          <a:xfrm>
            <a:off x="2033064" y="2654710"/>
            <a:ext cx="1908603" cy="738664"/>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根据预定行程通过手机应用为访客导航，结合</a:t>
            </a:r>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A</a:t>
            </a:r>
            <a:r>
              <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R</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和访客</a:t>
            </a:r>
            <a:endPar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a:p>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 </a:t>
            </a:r>
            <a:r>
              <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   </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身份及兴趣对访客推送园   </a:t>
            </a:r>
            <a:endPar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a:p>
            <a:r>
              <a:rPr lang="en-US"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 </a:t>
            </a:r>
            <a:r>
              <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   </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区介绍</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grpSp>
        <p:nvGrpSpPr>
          <p:cNvPr id="62" name="组合 61"/>
          <p:cNvGrpSpPr/>
          <p:nvPr/>
        </p:nvGrpSpPr>
        <p:grpSpPr>
          <a:xfrm>
            <a:off x="1234255" y="3047581"/>
            <a:ext cx="994422" cy="676297"/>
            <a:chOff x="1475656" y="2650644"/>
            <a:chExt cx="1088904" cy="740553"/>
          </a:xfrm>
        </p:grpSpPr>
        <p:pic>
          <p:nvPicPr>
            <p:cNvPr id="1039" name="Picture 15" descr="C:\Users\f02720\Pictures\美工\Icons\访客\2104221129-.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475656" y="2650644"/>
              <a:ext cx="1088904" cy="740553"/>
            </a:xfrm>
            <a:prstGeom prst="roundRect">
              <a:avLst>
                <a:gd name="adj" fmla="val 8594"/>
              </a:avLst>
            </a:prstGeom>
            <a:solidFill>
              <a:srgbClr val="FFFFFF">
                <a:shade val="85000"/>
              </a:srgbClr>
            </a:solidFill>
            <a:ln>
              <a:solidFill>
                <a:schemeClr val="tx1">
                  <a:lumMod val="75000"/>
                  <a:lumOff val="25000"/>
                </a:schemeClr>
              </a:solidFill>
            </a:ln>
            <a:effectLst/>
            <a:extLst/>
          </p:spPr>
        </p:pic>
        <p:pic>
          <p:nvPicPr>
            <p:cNvPr id="1040" name="Picture 16" descr="C:\Users\f02720\Pictures\美工\Icons\places_128px_1113972_easyicon.ne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6942" y="2679774"/>
              <a:ext cx="348977" cy="348977"/>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圆角矩形 87"/>
          <p:cNvSpPr/>
          <p:nvPr/>
        </p:nvSpPr>
        <p:spPr>
          <a:xfrm>
            <a:off x="3972642" y="1183586"/>
            <a:ext cx="1773551" cy="845406"/>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75" name="矩形 74"/>
          <p:cNvSpPr/>
          <p:nvPr/>
        </p:nvSpPr>
        <p:spPr>
          <a:xfrm>
            <a:off x="4076579" y="1236957"/>
            <a:ext cx="1719557" cy="738664"/>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根据行程及定位信息提前开启会议室灯光和空调</a:t>
            </a:r>
            <a:endPar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a:p>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访客</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通过手机应用开启门禁，并可控制会议室设备</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pic>
        <p:nvPicPr>
          <p:cNvPr id="55" name="Picture 12" descr="C:\Users\f02720\Pictures\美工\Icons\2015050811383160_easyicon_net_5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1763" y="1496431"/>
            <a:ext cx="551905" cy="551905"/>
          </a:xfrm>
          <a:prstGeom prst="rect">
            <a:avLst/>
          </a:prstGeom>
          <a:noFill/>
          <a:extLst>
            <a:ext uri="{909E8E84-426E-40DD-AFC4-6F175D3DCCD1}">
              <a14:hiddenFill xmlns:a14="http://schemas.microsoft.com/office/drawing/2010/main">
                <a:solidFill>
                  <a:srgbClr val="FFFFFF"/>
                </a:solidFill>
              </a14:hiddenFill>
            </a:ext>
          </a:extLst>
        </p:spPr>
      </p:pic>
      <p:sp>
        <p:nvSpPr>
          <p:cNvPr id="89" name="圆角矩形 88"/>
          <p:cNvSpPr/>
          <p:nvPr/>
        </p:nvSpPr>
        <p:spPr>
          <a:xfrm>
            <a:off x="5798343" y="3077492"/>
            <a:ext cx="1585949" cy="730474"/>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pic>
        <p:nvPicPr>
          <p:cNvPr id="1044" name="Picture 20" descr="C:\Users\f02720\Pictures\美工\Icons\访客\th (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09851" y="3369984"/>
            <a:ext cx="893073" cy="555001"/>
          </a:xfrm>
          <a:prstGeom prst="roundRect">
            <a:avLst>
              <a:gd name="adj" fmla="val 8594"/>
            </a:avLst>
          </a:prstGeom>
          <a:solidFill>
            <a:srgbClr val="FFFFFF">
              <a:shade val="85000"/>
            </a:srgbClr>
          </a:solidFill>
          <a:ln>
            <a:solidFill>
              <a:schemeClr val="tx1">
                <a:lumMod val="75000"/>
                <a:lumOff val="25000"/>
              </a:schemeClr>
            </a:solidFill>
          </a:ln>
          <a:effectLst/>
          <a:extLst/>
        </p:spPr>
      </p:pic>
      <p:sp>
        <p:nvSpPr>
          <p:cNvPr id="77" name="矩形 76"/>
          <p:cNvSpPr/>
          <p:nvPr/>
        </p:nvSpPr>
        <p:spPr>
          <a:xfrm>
            <a:off x="5876585" y="3146797"/>
            <a:ext cx="1489046" cy="577081"/>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用餐时间，根据访客习惯分析向访客推荐菜品并自动下单</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91" name="圆角矩形 90"/>
          <p:cNvSpPr/>
          <p:nvPr/>
        </p:nvSpPr>
        <p:spPr>
          <a:xfrm>
            <a:off x="7164288" y="1525561"/>
            <a:ext cx="1569835" cy="738294"/>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48" name="矩形 47"/>
          <p:cNvSpPr/>
          <p:nvPr/>
        </p:nvSpPr>
        <p:spPr>
          <a:xfrm>
            <a:off x="7164287" y="1602256"/>
            <a:ext cx="1569835" cy="577081"/>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访客离开后，留存相关信息，作为后续访客服务数据分析来源</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pic>
        <p:nvPicPr>
          <p:cNvPr id="1045" name="Picture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44408" y="1995686"/>
            <a:ext cx="69532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descr="C:\Users\f02720\Pictures\美工\Icons\访客\th (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83353" y="2101070"/>
            <a:ext cx="1152128" cy="645191"/>
          </a:xfrm>
          <a:prstGeom prst="roundRect">
            <a:avLst>
              <a:gd name="adj" fmla="val 8594"/>
            </a:avLst>
          </a:prstGeom>
          <a:solidFill>
            <a:srgbClr val="FFFFFF">
              <a:shade val="85000"/>
            </a:srgbClr>
          </a:solidFill>
          <a:ln>
            <a:solidFill>
              <a:schemeClr val="tx1">
                <a:lumMod val="75000"/>
                <a:lumOff val="25000"/>
              </a:schemeClr>
            </a:solidFill>
          </a:ln>
          <a:effectLst/>
          <a:extLst/>
        </p:spPr>
      </p:pic>
      <p:pic>
        <p:nvPicPr>
          <p:cNvPr id="1042" name="Picture 18" descr="C:\Users\f02720\Pictures\美工\Icons\访客\2015082710484118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83353" y="2818339"/>
            <a:ext cx="1152128" cy="905539"/>
          </a:xfrm>
          <a:prstGeom prst="roundRect">
            <a:avLst>
              <a:gd name="adj" fmla="val 8594"/>
            </a:avLst>
          </a:prstGeom>
          <a:solidFill>
            <a:srgbClr val="FFFFFF">
              <a:shade val="85000"/>
            </a:srgbClr>
          </a:solidFill>
          <a:ln>
            <a:solidFill>
              <a:schemeClr val="tx1">
                <a:lumMod val="75000"/>
                <a:lumOff val="25000"/>
              </a:schemeClr>
            </a:solidFill>
          </a:ln>
          <a:effectLst/>
          <a:extLst/>
        </p:spPr>
      </p:pic>
      <p:sp>
        <p:nvSpPr>
          <p:cNvPr id="94" name="Freeform 12"/>
          <p:cNvSpPr>
            <a:spLocks/>
          </p:cNvSpPr>
          <p:nvPr/>
        </p:nvSpPr>
        <p:spPr bwMode="gray">
          <a:xfrm rot="19380054">
            <a:off x="3067110" y="2022276"/>
            <a:ext cx="682200" cy="364326"/>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w="12700">
            <a:noFill/>
            <a:prstDash val="solid"/>
            <a:round/>
            <a:headEnd/>
            <a:tailEnd/>
          </a:ln>
        </p:spPr>
        <p:txBody>
          <a:bodyPr lIns="91438" tIns="45719" rIns="91438" bIns="45719"/>
          <a:lstStyle/>
          <a:p>
            <a:pPr defTabSz="914378" fontAlgn="auto">
              <a:spcBef>
                <a:spcPts val="0"/>
              </a:spcBef>
              <a:spcAft>
                <a:spcPts val="0"/>
              </a:spcAft>
            </a:pPr>
            <a:endParaRPr lang="zh-CN" altLang="en-US" kern="0">
              <a:solidFill>
                <a:srgbClr val="000000"/>
              </a:solidFill>
              <a:latin typeface="Arial" pitchFamily="34" charset="0"/>
              <a:ea typeface="宋体" pitchFamily="2" charset="-122"/>
            </a:endParaRPr>
          </a:p>
        </p:txBody>
      </p:sp>
      <p:sp>
        <p:nvSpPr>
          <p:cNvPr id="95" name="Freeform 12"/>
          <p:cNvSpPr>
            <a:spLocks/>
          </p:cNvSpPr>
          <p:nvPr/>
        </p:nvSpPr>
        <p:spPr bwMode="gray">
          <a:xfrm rot="2462419" flipV="1">
            <a:off x="1173551" y="2342930"/>
            <a:ext cx="873076" cy="364326"/>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w="12700">
            <a:noFill/>
            <a:prstDash val="solid"/>
            <a:round/>
            <a:headEnd/>
            <a:tailEnd/>
          </a:ln>
        </p:spPr>
        <p:txBody>
          <a:bodyPr lIns="91438" tIns="45719" rIns="91438" bIns="45719"/>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189" algn="l" rtl="0" fontAlgn="base">
              <a:spcBef>
                <a:spcPct val="0"/>
              </a:spcBef>
              <a:spcAft>
                <a:spcPct val="0"/>
              </a:spcAft>
              <a:defRPr kern="1200">
                <a:solidFill>
                  <a:schemeClr val="tx1"/>
                </a:solidFill>
                <a:latin typeface="Arial" charset="0"/>
                <a:ea typeface="宋体" charset="-122"/>
                <a:cs typeface="+mn-cs"/>
              </a:defRPr>
            </a:lvl2pPr>
            <a:lvl3pPr marL="914378" algn="l" rtl="0" fontAlgn="base">
              <a:spcBef>
                <a:spcPct val="0"/>
              </a:spcBef>
              <a:spcAft>
                <a:spcPct val="0"/>
              </a:spcAft>
              <a:defRPr kern="1200">
                <a:solidFill>
                  <a:schemeClr val="tx1"/>
                </a:solidFill>
                <a:latin typeface="Arial" charset="0"/>
                <a:ea typeface="宋体" charset="-122"/>
                <a:cs typeface="+mn-cs"/>
              </a:defRPr>
            </a:lvl3pPr>
            <a:lvl4pPr marL="1371566" algn="l" rtl="0" fontAlgn="base">
              <a:spcBef>
                <a:spcPct val="0"/>
              </a:spcBef>
              <a:spcAft>
                <a:spcPct val="0"/>
              </a:spcAft>
              <a:defRPr kern="1200">
                <a:solidFill>
                  <a:schemeClr val="tx1"/>
                </a:solidFill>
                <a:latin typeface="Arial" charset="0"/>
                <a:ea typeface="宋体" charset="-122"/>
                <a:cs typeface="+mn-cs"/>
              </a:defRPr>
            </a:lvl4pPr>
            <a:lvl5pPr marL="1828754" algn="l" rtl="0" fontAlgn="base">
              <a:spcBef>
                <a:spcPct val="0"/>
              </a:spcBef>
              <a:spcAft>
                <a:spcPct val="0"/>
              </a:spcAft>
              <a:defRPr kern="1200">
                <a:solidFill>
                  <a:schemeClr val="tx1"/>
                </a:solidFill>
                <a:latin typeface="Arial" charset="0"/>
                <a:ea typeface="宋体" charset="-122"/>
                <a:cs typeface="+mn-cs"/>
              </a:defRPr>
            </a:lvl5pPr>
            <a:lvl6pPr marL="2285943" algn="l" defTabSz="914378" rtl="0" eaLnBrk="1" latinLnBrk="0" hangingPunct="1">
              <a:defRPr kern="1200">
                <a:solidFill>
                  <a:schemeClr val="tx1"/>
                </a:solidFill>
                <a:latin typeface="Arial" charset="0"/>
                <a:ea typeface="宋体" charset="-122"/>
                <a:cs typeface="+mn-cs"/>
              </a:defRPr>
            </a:lvl6pPr>
            <a:lvl7pPr marL="2743132" algn="l" defTabSz="914378" rtl="0" eaLnBrk="1" latinLnBrk="0" hangingPunct="1">
              <a:defRPr kern="1200">
                <a:solidFill>
                  <a:schemeClr val="tx1"/>
                </a:solidFill>
                <a:latin typeface="Arial" charset="0"/>
                <a:ea typeface="宋体" charset="-122"/>
                <a:cs typeface="+mn-cs"/>
              </a:defRPr>
            </a:lvl7pPr>
            <a:lvl8pPr marL="3200320" algn="l" defTabSz="914378" rtl="0" eaLnBrk="1" latinLnBrk="0" hangingPunct="1">
              <a:defRPr kern="1200">
                <a:solidFill>
                  <a:schemeClr val="tx1"/>
                </a:solidFill>
                <a:latin typeface="Arial" charset="0"/>
                <a:ea typeface="宋体" charset="-122"/>
                <a:cs typeface="+mn-cs"/>
              </a:defRPr>
            </a:lvl8pPr>
            <a:lvl9pPr marL="3657509" algn="l" defTabSz="914378" rtl="0" eaLnBrk="1" latinLnBrk="0" hangingPunct="1">
              <a:defRPr kern="1200">
                <a:solidFill>
                  <a:schemeClr val="tx1"/>
                </a:solidFill>
                <a:latin typeface="Arial" charset="0"/>
                <a:ea typeface="宋体" charset="-122"/>
                <a:cs typeface="+mn-cs"/>
              </a:defRPr>
            </a:lvl9pPr>
          </a:lstStyle>
          <a:p>
            <a:pPr defTabSz="914378" fontAlgn="auto">
              <a:spcBef>
                <a:spcPts val="0"/>
              </a:spcBef>
              <a:spcAft>
                <a:spcPts val="0"/>
              </a:spcAft>
              <a:defRPr/>
            </a:pPr>
            <a:endParaRPr lang="zh-CN" altLang="en-US" kern="0">
              <a:solidFill>
                <a:srgbClr val="000000"/>
              </a:solidFill>
              <a:latin typeface="Arial" pitchFamily="34" charset="0"/>
              <a:ea typeface="宋体" pitchFamily="2" charset="-122"/>
            </a:endParaRPr>
          </a:p>
        </p:txBody>
      </p:sp>
      <p:sp>
        <p:nvSpPr>
          <p:cNvPr id="96" name="Freeform 12"/>
          <p:cNvSpPr>
            <a:spLocks/>
          </p:cNvSpPr>
          <p:nvPr/>
        </p:nvSpPr>
        <p:spPr bwMode="gray">
          <a:xfrm rot="2219946" flipV="1">
            <a:off x="5450754" y="2342928"/>
            <a:ext cx="682200" cy="364326"/>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w="12700">
            <a:noFill/>
            <a:prstDash val="solid"/>
            <a:round/>
            <a:headEnd/>
            <a:tailEnd/>
          </a:ln>
        </p:spPr>
        <p:txBody>
          <a:bodyPr lIns="91438" tIns="45719" rIns="91438" bIns="45719"/>
          <a:lstStyle/>
          <a:p>
            <a:pPr defTabSz="914378" fontAlgn="auto">
              <a:spcBef>
                <a:spcPts val="0"/>
              </a:spcBef>
              <a:spcAft>
                <a:spcPts val="0"/>
              </a:spcAft>
            </a:pPr>
            <a:endParaRPr lang="zh-CN" altLang="en-US" kern="0">
              <a:solidFill>
                <a:srgbClr val="000000"/>
              </a:solidFill>
              <a:latin typeface="Arial" pitchFamily="34" charset="0"/>
              <a:ea typeface="宋体" pitchFamily="2" charset="-122"/>
            </a:endParaRPr>
          </a:p>
        </p:txBody>
      </p:sp>
      <p:sp>
        <p:nvSpPr>
          <p:cNvPr id="97" name="Freeform 12"/>
          <p:cNvSpPr>
            <a:spLocks/>
          </p:cNvSpPr>
          <p:nvPr/>
        </p:nvSpPr>
        <p:spPr bwMode="gray">
          <a:xfrm rot="19867234">
            <a:off x="6823187" y="2466920"/>
            <a:ext cx="682200" cy="364326"/>
          </a:xfrm>
          <a:custGeom>
            <a:avLst/>
            <a:gdLst/>
            <a:ahLst/>
            <a:cxnLst>
              <a:cxn ang="0">
                <a:pos x="0" y="774"/>
              </a:cxn>
              <a:cxn ang="0">
                <a:pos x="2" y="770"/>
              </a:cxn>
              <a:cxn ang="0">
                <a:pos x="8" y="754"/>
              </a:cxn>
              <a:cxn ang="0">
                <a:pos x="16" y="730"/>
              </a:cxn>
              <a:cxn ang="0">
                <a:pos x="32" y="698"/>
              </a:cxn>
              <a:cxn ang="0">
                <a:pos x="50" y="660"/>
              </a:cxn>
              <a:cxn ang="0">
                <a:pos x="76" y="618"/>
              </a:cxn>
              <a:cxn ang="0">
                <a:pos x="106" y="574"/>
              </a:cxn>
              <a:cxn ang="0">
                <a:pos x="142" y="528"/>
              </a:cxn>
              <a:cxn ang="0">
                <a:pos x="186" y="482"/>
              </a:cxn>
              <a:cxn ang="0">
                <a:pos x="236" y="438"/>
              </a:cxn>
              <a:cxn ang="0">
                <a:pos x="294" y="398"/>
              </a:cxn>
              <a:cxn ang="0">
                <a:pos x="360" y="360"/>
              </a:cxn>
              <a:cxn ang="0">
                <a:pos x="426" y="332"/>
              </a:cxn>
              <a:cxn ang="0">
                <a:pos x="488" y="314"/>
              </a:cxn>
              <a:cxn ang="0">
                <a:pos x="544" y="304"/>
              </a:cxn>
              <a:cxn ang="0">
                <a:pos x="594" y="300"/>
              </a:cxn>
              <a:cxn ang="0">
                <a:pos x="638" y="300"/>
              </a:cxn>
              <a:cxn ang="0">
                <a:pos x="678" y="304"/>
              </a:cxn>
              <a:cxn ang="0">
                <a:pos x="710" y="312"/>
              </a:cxn>
              <a:cxn ang="0">
                <a:pos x="736" y="320"/>
              </a:cxn>
              <a:cxn ang="0">
                <a:pos x="754" y="326"/>
              </a:cxn>
              <a:cxn ang="0">
                <a:pos x="766" y="332"/>
              </a:cxn>
              <a:cxn ang="0">
                <a:pos x="770" y="334"/>
              </a:cxn>
              <a:cxn ang="0">
                <a:pos x="680" y="476"/>
              </a:cxn>
              <a:cxn ang="0">
                <a:pos x="982" y="370"/>
              </a:cxn>
              <a:cxn ang="0">
                <a:pos x="912" y="0"/>
              </a:cxn>
              <a:cxn ang="0">
                <a:pos x="854" y="150"/>
              </a:cxn>
              <a:cxn ang="0">
                <a:pos x="850" y="148"/>
              </a:cxn>
              <a:cxn ang="0">
                <a:pos x="838" y="142"/>
              </a:cxn>
              <a:cxn ang="0">
                <a:pos x="822" y="134"/>
              </a:cxn>
              <a:cxn ang="0">
                <a:pos x="798" y="126"/>
              </a:cxn>
              <a:cxn ang="0">
                <a:pos x="768" y="120"/>
              </a:cxn>
              <a:cxn ang="0">
                <a:pos x="732" y="114"/>
              </a:cxn>
              <a:cxn ang="0">
                <a:pos x="692" y="110"/>
              </a:cxn>
              <a:cxn ang="0">
                <a:pos x="646" y="110"/>
              </a:cxn>
              <a:cxn ang="0">
                <a:pos x="596" y="116"/>
              </a:cxn>
              <a:cxn ang="0">
                <a:pos x="540" y="126"/>
              </a:cxn>
              <a:cxn ang="0">
                <a:pos x="482" y="146"/>
              </a:cxn>
              <a:cxn ang="0">
                <a:pos x="422" y="172"/>
              </a:cxn>
              <a:cxn ang="0">
                <a:pos x="356" y="210"/>
              </a:cxn>
              <a:cxn ang="0">
                <a:pos x="290" y="258"/>
              </a:cxn>
              <a:cxn ang="0">
                <a:pos x="230" y="310"/>
              </a:cxn>
              <a:cxn ang="0">
                <a:pos x="178" y="364"/>
              </a:cxn>
              <a:cxn ang="0">
                <a:pos x="136" y="422"/>
              </a:cxn>
              <a:cxn ang="0">
                <a:pos x="100" y="480"/>
              </a:cxn>
              <a:cxn ang="0">
                <a:pos x="72" y="536"/>
              </a:cxn>
              <a:cxn ang="0">
                <a:pos x="48" y="590"/>
              </a:cxn>
              <a:cxn ang="0">
                <a:pos x="30" y="640"/>
              </a:cxn>
              <a:cxn ang="0">
                <a:pos x="18" y="684"/>
              </a:cxn>
              <a:cxn ang="0">
                <a:pos x="8" y="722"/>
              </a:cxn>
              <a:cxn ang="0">
                <a:pos x="4" y="750"/>
              </a:cxn>
              <a:cxn ang="0">
                <a:pos x="0" y="768"/>
              </a:cxn>
              <a:cxn ang="0">
                <a:pos x="0" y="774"/>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0800000" scaled="1"/>
            <a:tileRect/>
          </a:gradFill>
          <a:ln w="12700">
            <a:noFill/>
            <a:prstDash val="solid"/>
            <a:round/>
            <a:headEnd/>
            <a:tailEnd/>
          </a:ln>
        </p:spPr>
        <p:txBody>
          <a:bodyPr lIns="91438" tIns="45719" rIns="91438" bIns="45719"/>
          <a:lstStyle/>
          <a:p>
            <a:pPr defTabSz="914378" fontAlgn="auto">
              <a:spcBef>
                <a:spcPts val="0"/>
              </a:spcBef>
              <a:spcAft>
                <a:spcPts val="0"/>
              </a:spcAft>
            </a:pPr>
            <a:endParaRPr lang="zh-CN" altLang="en-US" kern="0">
              <a:solidFill>
                <a:srgbClr val="000000"/>
              </a:solidFill>
              <a:latin typeface="Arial" pitchFamily="34" charset="0"/>
              <a:ea typeface="宋体" pitchFamily="2" charset="-122"/>
            </a:endParaRPr>
          </a:p>
        </p:txBody>
      </p:sp>
      <p:sp>
        <p:nvSpPr>
          <p:cNvPr id="64" name="椭圆 63"/>
          <p:cNvSpPr/>
          <p:nvPr/>
        </p:nvSpPr>
        <p:spPr>
          <a:xfrm>
            <a:off x="174706" y="750064"/>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65" name="TextBox 64"/>
          <p:cNvSpPr txBox="1"/>
          <p:nvPr/>
        </p:nvSpPr>
        <p:spPr>
          <a:xfrm>
            <a:off x="156240" y="707218"/>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1</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0" name="椭圆 99"/>
          <p:cNvSpPr/>
          <p:nvPr/>
        </p:nvSpPr>
        <p:spPr>
          <a:xfrm>
            <a:off x="1966502" y="2432137"/>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01" name="TextBox 100"/>
          <p:cNvSpPr txBox="1"/>
          <p:nvPr/>
        </p:nvSpPr>
        <p:spPr>
          <a:xfrm>
            <a:off x="1937281" y="2389291"/>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2</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2" name="椭圆 101"/>
          <p:cNvSpPr/>
          <p:nvPr/>
        </p:nvSpPr>
        <p:spPr>
          <a:xfrm>
            <a:off x="3901585" y="1035789"/>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03" name="TextBox 102"/>
          <p:cNvSpPr txBox="1"/>
          <p:nvPr/>
        </p:nvSpPr>
        <p:spPr>
          <a:xfrm>
            <a:off x="3872364" y="992943"/>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3</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 name="椭圆 103"/>
          <p:cNvSpPr/>
          <p:nvPr/>
        </p:nvSpPr>
        <p:spPr>
          <a:xfrm>
            <a:off x="5703507" y="2992327"/>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05" name="TextBox 104"/>
          <p:cNvSpPr txBox="1"/>
          <p:nvPr/>
        </p:nvSpPr>
        <p:spPr>
          <a:xfrm>
            <a:off x="5674286" y="2949481"/>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4</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6" name="椭圆 105"/>
          <p:cNvSpPr/>
          <p:nvPr/>
        </p:nvSpPr>
        <p:spPr>
          <a:xfrm>
            <a:off x="7037856" y="1399130"/>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07" name="TextBox 106"/>
          <p:cNvSpPr txBox="1"/>
          <p:nvPr/>
        </p:nvSpPr>
        <p:spPr>
          <a:xfrm>
            <a:off x="7008635" y="1356284"/>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5</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35583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提供个性</a:t>
            </a:r>
            <a:r>
              <a:rPr lang="zh-CN" altLang="en-US" dirty="0" smtClean="0"/>
              <a:t>服务</a:t>
            </a:r>
            <a:r>
              <a:rPr lang="en-US" altLang="zh-CN" dirty="0"/>
              <a:t>-</a:t>
            </a:r>
            <a:r>
              <a:rPr lang="zh-CN" altLang="en-US" dirty="0" smtClean="0"/>
              <a:t>基于用户画像的个性服务</a:t>
            </a:r>
            <a:endParaRPr lang="zh-CN" altLang="en-US" dirty="0"/>
          </a:p>
        </p:txBody>
      </p:sp>
      <p:sp>
        <p:nvSpPr>
          <p:cNvPr id="13" name="圆角矩形 12"/>
          <p:cNvSpPr/>
          <p:nvPr/>
        </p:nvSpPr>
        <p:spPr>
          <a:xfrm>
            <a:off x="683568" y="3818388"/>
            <a:ext cx="3865531" cy="985609"/>
          </a:xfrm>
          <a:prstGeom prst="roundRect">
            <a:avLst>
              <a:gd name="adj" fmla="val 8238"/>
            </a:avLst>
          </a:prstGeom>
          <a:solidFill>
            <a:schemeClr val="accent5">
              <a:lumMod val="20000"/>
              <a:lumOff val="80000"/>
            </a:schemeClr>
          </a:solidFill>
          <a:ln w="28575">
            <a:noFill/>
            <a:prstDash val="sysDot"/>
          </a:ln>
        </p:spPr>
        <p:style>
          <a:lnRef idx="1">
            <a:schemeClr val="accent1"/>
          </a:lnRef>
          <a:fillRef idx="0">
            <a:schemeClr val="accent1"/>
          </a:fillRef>
          <a:effectRef idx="0">
            <a:schemeClr val="accent1"/>
          </a:effectRef>
          <a:fontRef idx="minor">
            <a:schemeClr val="tx1"/>
          </a:fontRef>
        </p:style>
        <p:txBody>
          <a:bodyPr rtlCol="0" anchor="b" anchorCtr="0"/>
          <a:lstStyle/>
          <a:p>
            <a:pPr algn="ctr"/>
            <a:r>
              <a:rPr lang="zh-CN" altLang="en-US" sz="1400" b="1" dirty="0" smtClean="0">
                <a:solidFill>
                  <a:srgbClr val="0070C0"/>
                </a:solidFill>
                <a:latin typeface="微软雅黑" panose="020B0503020204020204" pitchFamily="34" charset="-122"/>
                <a:ea typeface="微软雅黑" panose="020B0503020204020204" pitchFamily="34" charset="-122"/>
              </a:rPr>
              <a:t>基础数据</a:t>
            </a:r>
            <a:endParaRPr lang="zh-CN" altLang="en-US" sz="1400" b="1" dirty="0">
              <a:solidFill>
                <a:srgbClr val="0070C0"/>
              </a:solidFill>
              <a:latin typeface="微软雅黑" panose="020B0503020204020204" pitchFamily="34" charset="-122"/>
              <a:ea typeface="微软雅黑" panose="020B0503020204020204" pitchFamily="34" charset="-122"/>
            </a:endParaRPr>
          </a:p>
        </p:txBody>
      </p:sp>
      <p:sp>
        <p:nvSpPr>
          <p:cNvPr id="22" name="右箭头 21"/>
          <p:cNvSpPr/>
          <p:nvPr/>
        </p:nvSpPr>
        <p:spPr>
          <a:xfrm rot="16200000">
            <a:off x="2478355" y="3448975"/>
            <a:ext cx="275957" cy="396044"/>
          </a:xfrm>
          <a:prstGeom prst="rightArrow">
            <a:avLst/>
          </a:prstGeom>
          <a:solidFill>
            <a:schemeClr val="accent5">
              <a:lumMod val="60000"/>
              <a:lumOff val="40000"/>
            </a:schemeClr>
          </a:solidFill>
          <a:ln w="28575" cap="flat" cmpd="sng" algn="ctr">
            <a:noFill/>
            <a:prstDash val="sysDot"/>
          </a:ln>
          <a:effectLst/>
        </p:spPr>
        <p:txBody>
          <a:bodyPr rtlCol="0" anchor="ctr"/>
          <a:lstStyle/>
          <a:p>
            <a:pPr algn="ctr"/>
            <a:endParaRPr lang="zh-CN" altLang="en-US"/>
          </a:p>
        </p:txBody>
      </p:sp>
      <p:sp>
        <p:nvSpPr>
          <p:cNvPr id="4" name="椭圆 3"/>
          <p:cNvSpPr/>
          <p:nvPr/>
        </p:nvSpPr>
        <p:spPr>
          <a:xfrm>
            <a:off x="790531" y="3912899"/>
            <a:ext cx="864096" cy="531059"/>
          </a:xfrm>
          <a:prstGeom prst="ellipse">
            <a:avLst/>
          </a:prstGeom>
          <a:solidFill>
            <a:schemeClr val="bg1"/>
          </a:solidFill>
          <a:ln w="28575" cap="flat" cmpd="sng" algn="ctr">
            <a:noFill/>
            <a:prstDash val="sysDot"/>
          </a:ln>
          <a:effectLst/>
        </p:spPr>
        <p:txBody>
          <a:bodyPr lIns="0" rIns="0" rtlCol="0" anchor="ctr"/>
          <a:lstStyle/>
          <a:p>
            <a:pPr algn="ct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互联网</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数据</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椭圆 45"/>
          <p:cNvSpPr/>
          <p:nvPr/>
        </p:nvSpPr>
        <p:spPr>
          <a:xfrm>
            <a:off x="1714983" y="3912899"/>
            <a:ext cx="864096" cy="531059"/>
          </a:xfrm>
          <a:prstGeom prst="ellipse">
            <a:avLst/>
          </a:prstGeom>
          <a:solidFill>
            <a:schemeClr val="bg1"/>
          </a:solidFill>
          <a:ln w="28575" cap="flat" cmpd="sng" algn="ctr">
            <a:noFill/>
            <a:prstDash val="sysDot"/>
          </a:ln>
          <a:effectLst/>
        </p:spPr>
        <p:txBody>
          <a:bodyPr lIns="0" rIns="0" rtlCol="0" anchor="ctr"/>
          <a:lstStyle/>
          <a:p>
            <a:pPr algn="ct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物联网</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数据</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9" name="椭圆 48"/>
          <p:cNvSpPr/>
          <p:nvPr/>
        </p:nvSpPr>
        <p:spPr>
          <a:xfrm>
            <a:off x="2639435" y="3912899"/>
            <a:ext cx="864096" cy="531059"/>
          </a:xfrm>
          <a:prstGeom prst="ellipse">
            <a:avLst/>
          </a:prstGeom>
          <a:solidFill>
            <a:schemeClr val="bg1"/>
          </a:solidFill>
          <a:ln w="28575" cap="flat" cmpd="sng" algn="ctr">
            <a:noFill/>
            <a:prstDash val="sysDot"/>
          </a:ln>
          <a:effectLst/>
        </p:spPr>
        <p:txBody>
          <a:bodyPr lIns="0" rIns="0" rtlCol="0" anchor="ctr"/>
          <a:lstStyle/>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业务系统</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数据</a:t>
            </a:r>
          </a:p>
        </p:txBody>
      </p:sp>
      <p:sp>
        <p:nvSpPr>
          <p:cNvPr id="50" name="椭圆 49"/>
          <p:cNvSpPr/>
          <p:nvPr/>
        </p:nvSpPr>
        <p:spPr>
          <a:xfrm>
            <a:off x="3563888" y="3912899"/>
            <a:ext cx="864096" cy="531059"/>
          </a:xfrm>
          <a:prstGeom prst="ellipse">
            <a:avLst/>
          </a:prstGeom>
          <a:solidFill>
            <a:schemeClr val="bg1"/>
          </a:solidFill>
          <a:ln w="28575" cap="flat" cmpd="sng" algn="ctr">
            <a:noFill/>
            <a:prstDash val="sysDot"/>
          </a:ln>
          <a:effectLst/>
        </p:spPr>
        <p:txBody>
          <a:bodyPr lIns="0" rIns="0" rtlCol="0" anchor="ctr"/>
          <a:lstStyle/>
          <a:p>
            <a:pPr algn="ct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564105" y="1083288"/>
            <a:ext cx="4131024" cy="2424566"/>
            <a:chOff x="204065" y="981147"/>
            <a:chExt cx="4131024" cy="2424566"/>
          </a:xfrm>
        </p:grpSpPr>
        <p:sp>
          <p:nvSpPr>
            <p:cNvPr id="5" name="椭圆 4"/>
            <p:cNvSpPr/>
            <p:nvPr/>
          </p:nvSpPr>
          <p:spPr>
            <a:xfrm>
              <a:off x="204065" y="981147"/>
              <a:ext cx="4104456" cy="2424566"/>
            </a:xfrm>
            <a:prstGeom prst="ellipse">
              <a:avLst/>
            </a:prstGeom>
            <a:solidFill>
              <a:srgbClr val="0070C0"/>
            </a:solidFill>
            <a:ln w="28575" cap="flat" cmpd="sng" algn="ctr">
              <a:noFill/>
              <a:prstDash val="sysDot"/>
            </a:ln>
            <a:effectLst/>
          </p:spPr>
          <p:txBody>
            <a:bodyPr rtlCol="0" anchor="ctr"/>
            <a:lstStyle/>
            <a:p>
              <a:pPr algn="ctr"/>
              <a:endParaRPr lang="zh-CN" altLang="en-US"/>
            </a:p>
          </p:txBody>
        </p:sp>
        <p:pic>
          <p:nvPicPr>
            <p:cNvPr id="1026" name="Picture 2" descr="C:\Users\f02720\Pictures\美工\Icons\20150415061022615_easyicon_net_1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427620"/>
              <a:ext cx="699193" cy="699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04888" y="3036381"/>
              <a:ext cx="902811"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用户画像</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1405401" y="1693888"/>
              <a:ext cx="954107"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工作狂</a:t>
              </a:r>
            </a:p>
          </p:txBody>
        </p:sp>
        <p:sp>
          <p:nvSpPr>
            <p:cNvPr id="60" name="TextBox 59"/>
            <p:cNvSpPr txBox="1"/>
            <p:nvPr/>
          </p:nvSpPr>
          <p:spPr>
            <a:xfrm>
              <a:off x="620570" y="2174543"/>
              <a:ext cx="1261884" cy="52322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亚健康</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976512" y="1284665"/>
              <a:ext cx="1620957" cy="338554"/>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饮食偏好重口味</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1951180" y="2615369"/>
              <a:ext cx="1741182" cy="338554"/>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下班时间</a:t>
              </a:r>
              <a:r>
                <a:rPr lang="en-US" altLang="zh-CN" sz="1600" dirty="0" smtClean="0">
                  <a:solidFill>
                    <a:schemeClr val="bg1"/>
                  </a:solidFill>
                  <a:latin typeface="微软雅黑" panose="020B0503020204020204" pitchFamily="34" charset="-122"/>
                  <a:ea typeface="微软雅黑" panose="020B0503020204020204" pitchFamily="34" charset="-122"/>
                </a:rPr>
                <a:t>9</a:t>
              </a:r>
              <a:r>
                <a:rPr lang="zh-CN" altLang="en-US" sz="1600" dirty="0" smtClean="0">
                  <a:solidFill>
                    <a:schemeClr val="bg1"/>
                  </a:solidFill>
                  <a:latin typeface="微软雅黑" panose="020B0503020204020204" pitchFamily="34" charset="-122"/>
                  <a:ea typeface="微软雅黑" panose="020B0503020204020204" pitchFamily="34" charset="-122"/>
                </a:rPr>
                <a:t>点左右</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1999813" y="2163501"/>
              <a:ext cx="1342034" cy="338554"/>
            </a:xfrm>
            <a:prstGeom prst="rect">
              <a:avLst/>
            </a:prstGeom>
            <a:noFill/>
          </p:spPr>
          <p:txBody>
            <a:bodyPr wrap="none"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偏好温度</a:t>
              </a:r>
              <a:r>
                <a:rPr lang="en-US" altLang="zh-CN" sz="1600" b="1" dirty="0" smtClean="0">
                  <a:solidFill>
                    <a:schemeClr val="bg1"/>
                  </a:solidFill>
                  <a:latin typeface="微软雅黑" panose="020B0503020204020204" pitchFamily="34" charset="-122"/>
                  <a:ea typeface="微软雅黑" panose="020B0503020204020204" pitchFamily="34" charset="-122"/>
                </a:rPr>
                <a:t>26°</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2584366" y="1417955"/>
              <a:ext cx="1107996"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缺乏锻炼</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2956858" y="1824946"/>
              <a:ext cx="1082348" cy="307777"/>
            </a:xfrm>
            <a:prstGeom prst="rect">
              <a:avLst/>
            </a:prstGeom>
            <a:noFill/>
          </p:spPr>
          <p:txBody>
            <a:bodyPr wrap="non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沃尔沃车主</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10" name="五边形 9"/>
          <p:cNvSpPr/>
          <p:nvPr/>
        </p:nvSpPr>
        <p:spPr>
          <a:xfrm rot="10800000">
            <a:off x="4145332" y="953039"/>
            <a:ext cx="4675139"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11" name="TextBox 10"/>
          <p:cNvSpPr txBox="1"/>
          <p:nvPr/>
        </p:nvSpPr>
        <p:spPr>
          <a:xfrm>
            <a:off x="4524262" y="1005833"/>
            <a:ext cx="2300630" cy="430887"/>
          </a:xfrm>
          <a:prstGeom prst="rect">
            <a:avLst/>
          </a:prstGeom>
          <a:noFill/>
        </p:spPr>
        <p:txBody>
          <a:bodyPr wrap="none" rtlCol="0">
            <a:spAutoFit/>
          </a:bodyPr>
          <a:lstStyle/>
          <a:p>
            <a:pPr marL="171450" indent="-171450">
              <a:buFont typeface="Wingdings" panose="05000000000000000000" pitchFamily="2" charset="2"/>
              <a:buChar char="p"/>
            </a:pPr>
            <a:r>
              <a:rPr lang="en-US" altLang="zh-CN" sz="1100" b="1" dirty="0">
                <a:solidFill>
                  <a:srgbClr val="C00000"/>
                </a:solidFill>
                <a:latin typeface="微软雅黑" panose="020B0503020204020204" pitchFamily="34" charset="-122"/>
                <a:ea typeface="微软雅黑" panose="020B0503020204020204" pitchFamily="34" charset="-122"/>
              </a:rPr>
              <a:t>08:00 a.m.</a:t>
            </a:r>
          </a:p>
          <a:p>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天气转凉，生活助手提醒增加</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衣物</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6" name="五边形 75"/>
          <p:cNvSpPr/>
          <p:nvPr/>
        </p:nvSpPr>
        <p:spPr>
          <a:xfrm rot="10800000">
            <a:off x="4709503" y="1601533"/>
            <a:ext cx="4110969"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77" name="TextBox 76"/>
          <p:cNvSpPr txBox="1"/>
          <p:nvPr/>
        </p:nvSpPr>
        <p:spPr>
          <a:xfrm>
            <a:off x="5032933" y="1654327"/>
            <a:ext cx="3005951" cy="430887"/>
          </a:xfrm>
          <a:prstGeom prst="rect">
            <a:avLst/>
          </a:prstGeom>
          <a:noFill/>
        </p:spPr>
        <p:txBody>
          <a:bodyPr wrap="none" rtlCol="0">
            <a:spAutoFit/>
          </a:bodyPr>
          <a:lstStyle/>
          <a:p>
            <a:pPr marL="171450" indent="-171450">
              <a:buFont typeface="Wingdings" panose="05000000000000000000" pitchFamily="2" charset="2"/>
              <a:buChar char="p"/>
            </a:pPr>
            <a:r>
              <a:rPr lang="en-US" altLang="zh-CN" sz="1100" b="1" dirty="0">
                <a:solidFill>
                  <a:srgbClr val="C00000"/>
                </a:solidFill>
                <a:latin typeface="微软雅黑" panose="020B0503020204020204" pitchFamily="34" charset="-122"/>
                <a:ea typeface="微软雅黑" panose="020B0503020204020204" pitchFamily="34" charset="-122"/>
              </a:rPr>
              <a:t>08:20 a.m.</a:t>
            </a:r>
          </a:p>
          <a:p>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导航建议停到地下停车场，由机器人自动泊车</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8" name="五边形 77"/>
          <p:cNvSpPr/>
          <p:nvPr/>
        </p:nvSpPr>
        <p:spPr>
          <a:xfrm rot="10800000">
            <a:off x="4898204" y="2250027"/>
            <a:ext cx="3922266"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79" name="TextBox 78"/>
          <p:cNvSpPr txBox="1"/>
          <p:nvPr/>
        </p:nvSpPr>
        <p:spPr>
          <a:xfrm>
            <a:off x="5264595" y="2302822"/>
            <a:ext cx="3147015" cy="430887"/>
          </a:xfrm>
          <a:prstGeom prst="rect">
            <a:avLst/>
          </a:prstGeom>
          <a:noFill/>
        </p:spPr>
        <p:txBody>
          <a:bodyPr wrap="none" rtlCol="0">
            <a:spAutoFit/>
          </a:bodyPr>
          <a:lstStyle/>
          <a:p>
            <a:pPr marL="171450" indent="-171450">
              <a:buFont typeface="Wingdings" panose="05000000000000000000" pitchFamily="2" charset="2"/>
              <a:buChar char="p"/>
            </a:pPr>
            <a:r>
              <a:rPr lang="en-US" altLang="zh-CN" sz="1100" b="1" dirty="0">
                <a:solidFill>
                  <a:srgbClr val="C00000"/>
                </a:solidFill>
                <a:latin typeface="微软雅黑" panose="020B0503020204020204" pitchFamily="34" charset="-122"/>
                <a:ea typeface="微软雅黑" panose="020B0503020204020204" pitchFamily="34" charset="-122"/>
              </a:rPr>
              <a:t>08:26 a.m.</a:t>
            </a:r>
          </a:p>
          <a:p>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智能电梯自动选择停靠</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楼层，空调照明自动开启</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4" name="五边形 83"/>
          <p:cNvSpPr/>
          <p:nvPr/>
        </p:nvSpPr>
        <p:spPr>
          <a:xfrm rot="10800000">
            <a:off x="5069548" y="2898521"/>
            <a:ext cx="3750923"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85" name="TextBox 84"/>
          <p:cNvSpPr txBox="1"/>
          <p:nvPr/>
        </p:nvSpPr>
        <p:spPr>
          <a:xfrm>
            <a:off x="5417208" y="2951315"/>
            <a:ext cx="3288080" cy="430887"/>
          </a:xfrm>
          <a:prstGeom prst="rect">
            <a:avLst/>
          </a:prstGeom>
          <a:noFill/>
        </p:spPr>
        <p:txBody>
          <a:bodyPr wrap="none" rtlCol="0">
            <a:spAutoFit/>
          </a:bodyPr>
          <a:lstStyle/>
          <a:p>
            <a:pPr marL="171450" indent="-171450">
              <a:buFont typeface="Wingdings" panose="05000000000000000000" pitchFamily="2" charset="2"/>
              <a:buChar char="p"/>
            </a:pPr>
            <a:r>
              <a:rPr lang="en-US" altLang="zh-CN" sz="1100" b="1" dirty="0">
                <a:solidFill>
                  <a:srgbClr val="C00000"/>
                </a:solidFill>
                <a:latin typeface="微软雅黑" panose="020B0503020204020204" pitchFamily="34" charset="-122"/>
                <a:ea typeface="微软雅黑" panose="020B0503020204020204" pitchFamily="34" charset="-122"/>
              </a:rPr>
              <a:t>11:30 a.m.</a:t>
            </a:r>
          </a:p>
          <a:p>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生活助手推荐应季个人喜欢的菜</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品，在线下单定餐</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 name="五边形 85"/>
          <p:cNvSpPr/>
          <p:nvPr/>
        </p:nvSpPr>
        <p:spPr>
          <a:xfrm rot="10800000">
            <a:off x="4997540" y="3547015"/>
            <a:ext cx="3822929"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87" name="TextBox 86"/>
          <p:cNvSpPr txBox="1"/>
          <p:nvPr/>
        </p:nvSpPr>
        <p:spPr>
          <a:xfrm>
            <a:off x="5319320" y="3599810"/>
            <a:ext cx="3429144" cy="430887"/>
          </a:xfrm>
          <a:prstGeom prst="rect">
            <a:avLst/>
          </a:prstGeom>
          <a:noFill/>
        </p:spPr>
        <p:txBody>
          <a:bodyPr wrap="none" rtlCol="0">
            <a:spAutoFit/>
          </a:bodyPr>
          <a:lstStyle/>
          <a:p>
            <a:pPr marL="171450" indent="-171450">
              <a:buFont typeface="Wingdings" panose="05000000000000000000" pitchFamily="2" charset="2"/>
              <a:buChar char="p"/>
            </a:pPr>
            <a:r>
              <a:rPr lang="en-US" altLang="zh-CN" sz="1100" b="1" dirty="0">
                <a:solidFill>
                  <a:srgbClr val="C00000"/>
                </a:solidFill>
                <a:latin typeface="微软雅黑" panose="020B0503020204020204" pitchFamily="34" charset="-122"/>
                <a:ea typeface="微软雅黑" panose="020B0503020204020204" pitchFamily="34" charset="-122"/>
              </a:rPr>
              <a:t>15:30 p.m.</a:t>
            </a:r>
          </a:p>
          <a:p>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预约健身时间到，跑步机位已预留好，可以</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开始健身</a:t>
            </a:r>
            <a:endPar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8" name="五边形 87"/>
          <p:cNvSpPr/>
          <p:nvPr/>
        </p:nvSpPr>
        <p:spPr>
          <a:xfrm rot="10800000">
            <a:off x="4860032" y="4195511"/>
            <a:ext cx="3960439" cy="536478"/>
          </a:xfrm>
          <a:prstGeom prst="homePlate">
            <a:avLst/>
          </a:prstGeom>
          <a:solidFill>
            <a:schemeClr val="bg1"/>
          </a:solidFill>
          <a:ln w="12700" cap="flat" cmpd="sng" algn="ctr">
            <a:solidFill>
              <a:schemeClr val="bg1">
                <a:lumMod val="75000"/>
              </a:schemeClr>
            </a:solidFill>
            <a:prstDash val="sysDot"/>
          </a:ln>
          <a:effectLst>
            <a:outerShdw blurRad="50800" dist="38100" dir="2700000" algn="tl" rotWithShape="0">
              <a:prstClr val="black">
                <a:alpha val="40000"/>
              </a:prstClr>
            </a:outerShdw>
          </a:effectLst>
        </p:spPr>
        <p:txBody>
          <a:bodyPr rtlCol="0" anchor="ctr"/>
          <a:lstStyle/>
          <a:p>
            <a:pPr algn="ctr"/>
            <a:endParaRPr lang="zh-CN" altLang="en-US" dirty="0"/>
          </a:p>
        </p:txBody>
      </p:sp>
      <p:sp>
        <p:nvSpPr>
          <p:cNvPr id="57" name="TextBox 56"/>
          <p:cNvSpPr txBox="1"/>
          <p:nvPr/>
        </p:nvSpPr>
        <p:spPr>
          <a:xfrm>
            <a:off x="5150205" y="4248306"/>
            <a:ext cx="2122340" cy="430887"/>
          </a:xfrm>
          <a:prstGeom prst="rect">
            <a:avLst/>
          </a:prstGeom>
          <a:noFill/>
        </p:spPr>
        <p:txBody>
          <a:bodyPr wrap="square" rtlCol="0">
            <a:spAutoFit/>
          </a:bodyPr>
          <a:lstStyle/>
          <a:p>
            <a:pPr marL="171450" indent="-171450">
              <a:buFont typeface="Wingdings" panose="05000000000000000000" pitchFamily="2" charset="2"/>
              <a:buChar char="p"/>
            </a:pPr>
            <a:r>
              <a:rPr lang="en-US" altLang="zh-CN" sz="1100" b="1" dirty="0" smtClean="0">
                <a:solidFill>
                  <a:srgbClr val="C00000"/>
                </a:solidFill>
                <a:latin typeface="微软雅黑" panose="020B0503020204020204" pitchFamily="34" charset="-122"/>
                <a:ea typeface="微软雅黑" panose="020B0503020204020204" pitchFamily="34" charset="-122"/>
              </a:rPr>
              <a:t>20:55 p.m</a:t>
            </a:r>
            <a:r>
              <a:rPr lang="en-US" altLang="zh-CN" sz="1100" b="1" dirty="0">
                <a:solidFill>
                  <a:srgbClr val="C00000"/>
                </a:solidFill>
                <a:latin typeface="微软雅黑" panose="020B0503020204020204" pitchFamily="34" charset="-122"/>
                <a:ea typeface="微软雅黑" panose="020B0503020204020204" pitchFamily="34" charset="-122"/>
              </a:rPr>
              <a:t>.</a:t>
            </a:r>
          </a:p>
          <a:p>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准备下班，等电梯时一键提车</a:t>
            </a:r>
            <a:endPar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1194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1807541" y="1078695"/>
            <a:ext cx="2058988" cy="482600"/>
          </a:xfrm>
          <a:prstGeom prst="rect">
            <a:avLst/>
          </a:pr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 name="Rectangle 6"/>
          <p:cNvSpPr>
            <a:spLocks noChangeArrowheads="1"/>
          </p:cNvSpPr>
          <p:nvPr/>
        </p:nvSpPr>
        <p:spPr bwMode="auto">
          <a:xfrm>
            <a:off x="5279403" y="1078695"/>
            <a:ext cx="2058988" cy="482600"/>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CD091F"/>
              </a:solidFill>
              <a:latin typeface="微软雅黑" panose="020B0503020204020204" pitchFamily="34" charset="-122"/>
              <a:ea typeface="微软雅黑" panose="020B0503020204020204" pitchFamily="34" charset="-122"/>
            </a:endParaRPr>
          </a:p>
        </p:txBody>
      </p:sp>
      <p:sp>
        <p:nvSpPr>
          <p:cNvPr id="5" name="Rectangle 7"/>
          <p:cNvSpPr>
            <a:spLocks noChangeArrowheads="1"/>
          </p:cNvSpPr>
          <p:nvPr/>
        </p:nvSpPr>
        <p:spPr bwMode="auto">
          <a:xfrm>
            <a:off x="4066801" y="2115270"/>
            <a:ext cx="1384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dirty="0" smtClean="0">
                <a:ln>
                  <a:noFill/>
                </a:ln>
                <a:solidFill>
                  <a:srgbClr val="4C4948"/>
                </a:solidFill>
                <a:effectLst/>
                <a:latin typeface="微软雅黑" panose="020B0503020204020204" pitchFamily="34" charset="-122"/>
                <a:ea typeface="微软雅黑" panose="020B0503020204020204" pitchFamily="34" charset="-122"/>
              </a:rPr>
              <a:t>智慧校园转型</a:t>
            </a:r>
            <a:endParaRPr kumimoji="0" lang="zh-CN" altLang="zh-CN" sz="1800" b="0" i="0" u="none" strike="noStrike" cap="none" normalizeH="0" baseline="0" dirty="0">
              <a:ln>
                <a:noFill/>
              </a:ln>
              <a:solidFill>
                <a:srgbClr val="4C4948"/>
              </a:solidFill>
              <a:effectLst/>
              <a:latin typeface="微软雅黑" panose="020B0503020204020204" pitchFamily="34" charset="-122"/>
              <a:ea typeface="微软雅黑" panose="020B0503020204020204" pitchFamily="34" charset="-122"/>
            </a:endParaRPr>
          </a:p>
        </p:txBody>
      </p:sp>
      <p:sp>
        <p:nvSpPr>
          <p:cNvPr id="6" name="Rectangle 8"/>
          <p:cNvSpPr>
            <a:spLocks noChangeArrowheads="1"/>
          </p:cNvSpPr>
          <p:nvPr/>
        </p:nvSpPr>
        <p:spPr bwMode="auto">
          <a:xfrm>
            <a:off x="2012892" y="1173514"/>
            <a:ext cx="168315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自动化</a:t>
            </a:r>
            <a:r>
              <a:rPr kumimoji="0" lang="en-US" altLang="zh-CN"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&amp;</a:t>
            </a:r>
            <a:r>
              <a:rPr kumimoji="0" lang="zh-CN" altLang="en-US"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协同化</a:t>
            </a: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7" name="Rectangle 9"/>
          <p:cNvSpPr>
            <a:spLocks noChangeArrowheads="1"/>
          </p:cNvSpPr>
          <p:nvPr/>
        </p:nvSpPr>
        <p:spPr bwMode="auto">
          <a:xfrm>
            <a:off x="5467320" y="1164120"/>
            <a:ext cx="168315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智能化</a:t>
            </a:r>
            <a:r>
              <a:rPr kumimoji="0" lang="en-US" altLang="zh-CN"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&amp;</a:t>
            </a:r>
            <a:r>
              <a:rPr kumimoji="0" lang="zh-CN" altLang="en-US"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内驱化</a:t>
            </a: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8" name="Freeform 10"/>
          <p:cNvSpPr>
            <a:spLocks noEditPoints="1"/>
          </p:cNvSpPr>
          <p:nvPr/>
        </p:nvSpPr>
        <p:spPr bwMode="auto">
          <a:xfrm>
            <a:off x="2667966" y="1635908"/>
            <a:ext cx="323850" cy="349250"/>
          </a:xfrm>
          <a:custGeom>
            <a:avLst/>
            <a:gdLst>
              <a:gd name="T0" fmla="*/ 89 w 95"/>
              <a:gd name="T1" fmla="*/ 21 h 102"/>
              <a:gd name="T2" fmla="*/ 67 w 95"/>
              <a:gd name="T3" fmla="*/ 21 h 102"/>
              <a:gd name="T4" fmla="*/ 47 w 95"/>
              <a:gd name="T5" fmla="*/ 0 h 102"/>
              <a:gd name="T6" fmla="*/ 47 w 95"/>
              <a:gd name="T7" fmla="*/ 26 h 102"/>
              <a:gd name="T8" fmla="*/ 47 w 95"/>
              <a:gd name="T9" fmla="*/ 0 h 102"/>
              <a:gd name="T10" fmla="*/ 68 w 95"/>
              <a:gd name="T11" fmla="*/ 63 h 102"/>
              <a:gd name="T12" fmla="*/ 59 w 95"/>
              <a:gd name="T13" fmla="*/ 28 h 102"/>
              <a:gd name="T14" fmla="*/ 27 w 95"/>
              <a:gd name="T15" fmla="*/ 36 h 102"/>
              <a:gd name="T16" fmla="*/ 35 w 95"/>
              <a:gd name="T17" fmla="*/ 63 h 102"/>
              <a:gd name="T18" fmla="*/ 37 w 95"/>
              <a:gd name="T19" fmla="*/ 43 h 102"/>
              <a:gd name="T20" fmla="*/ 37 w 95"/>
              <a:gd name="T21" fmla="*/ 67 h 102"/>
              <a:gd name="T22" fmla="*/ 46 w 95"/>
              <a:gd name="T23" fmla="*/ 102 h 102"/>
              <a:gd name="T24" fmla="*/ 48 w 95"/>
              <a:gd name="T25" fmla="*/ 73 h 102"/>
              <a:gd name="T26" fmla="*/ 58 w 95"/>
              <a:gd name="T27" fmla="*/ 102 h 102"/>
              <a:gd name="T28" fmla="*/ 58 w 95"/>
              <a:gd name="T29" fmla="*/ 63 h 102"/>
              <a:gd name="T30" fmla="*/ 59 w 95"/>
              <a:gd name="T31" fmla="*/ 43 h 102"/>
              <a:gd name="T32" fmla="*/ 17 w 95"/>
              <a:gd name="T33" fmla="*/ 10 h 102"/>
              <a:gd name="T34" fmla="*/ 26 w 95"/>
              <a:gd name="T35" fmla="*/ 28 h 102"/>
              <a:gd name="T36" fmla="*/ 17 w 95"/>
              <a:gd name="T37" fmla="*/ 32 h 102"/>
              <a:gd name="T38" fmla="*/ 17 w 95"/>
              <a:gd name="T39" fmla="*/ 10 h 102"/>
              <a:gd name="T40" fmla="*/ 26 w 95"/>
              <a:gd name="T41" fmla="*/ 95 h 102"/>
              <a:gd name="T42" fmla="*/ 18 w 95"/>
              <a:gd name="T43" fmla="*/ 71 h 102"/>
              <a:gd name="T44" fmla="*/ 16 w 95"/>
              <a:gd name="T45" fmla="*/ 95 h 102"/>
              <a:gd name="T46" fmla="*/ 9 w 95"/>
              <a:gd name="T47" fmla="*/ 66 h 102"/>
              <a:gd name="T48" fmla="*/ 9 w 95"/>
              <a:gd name="T49" fmla="*/ 46 h 102"/>
              <a:gd name="T50" fmla="*/ 7 w 95"/>
              <a:gd name="T51" fmla="*/ 62 h 102"/>
              <a:gd name="T52" fmla="*/ 0 w 95"/>
              <a:gd name="T53" fmla="*/ 40 h 102"/>
              <a:gd name="T54" fmla="*/ 23 w 95"/>
              <a:gd name="T55" fmla="*/ 33 h 102"/>
              <a:gd name="T56" fmla="*/ 23 w 95"/>
              <a:gd name="T57" fmla="*/ 67 h 102"/>
              <a:gd name="T58" fmla="*/ 88 w 95"/>
              <a:gd name="T59" fmla="*/ 62 h 102"/>
              <a:gd name="T60" fmla="*/ 86 w 95"/>
              <a:gd name="T61" fmla="*/ 46 h 102"/>
              <a:gd name="T62" fmla="*/ 86 w 95"/>
              <a:gd name="T63" fmla="*/ 66 h 102"/>
              <a:gd name="T64" fmla="*/ 79 w 95"/>
              <a:gd name="T65" fmla="*/ 95 h 102"/>
              <a:gd name="T66" fmla="*/ 77 w 95"/>
              <a:gd name="T67" fmla="*/ 71 h 102"/>
              <a:gd name="T68" fmla="*/ 69 w 95"/>
              <a:gd name="T69" fmla="*/ 95 h 102"/>
              <a:gd name="T70" fmla="*/ 72 w 95"/>
              <a:gd name="T71" fmla="*/ 67 h 102"/>
              <a:gd name="T72" fmla="*/ 72 w 95"/>
              <a:gd name="T73" fmla="*/ 33 h 102"/>
              <a:gd name="T74" fmla="*/ 95 w 95"/>
              <a:gd name="T75" fmla="*/ 40 h 102"/>
              <a:gd name="T76" fmla="*/ 88 w 95"/>
              <a:gd name="T77"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02">
                <a:moveTo>
                  <a:pt x="78" y="10"/>
                </a:moveTo>
                <a:cubicBezTo>
                  <a:pt x="84" y="10"/>
                  <a:pt x="89" y="15"/>
                  <a:pt x="89" y="21"/>
                </a:cubicBezTo>
                <a:cubicBezTo>
                  <a:pt x="89" y="27"/>
                  <a:pt x="84" y="32"/>
                  <a:pt x="78" y="32"/>
                </a:cubicBezTo>
                <a:cubicBezTo>
                  <a:pt x="72" y="32"/>
                  <a:pt x="67" y="27"/>
                  <a:pt x="67" y="21"/>
                </a:cubicBezTo>
                <a:cubicBezTo>
                  <a:pt x="67" y="15"/>
                  <a:pt x="72" y="10"/>
                  <a:pt x="78" y="10"/>
                </a:cubicBezTo>
                <a:close/>
                <a:moveTo>
                  <a:pt x="47" y="0"/>
                </a:moveTo>
                <a:cubicBezTo>
                  <a:pt x="55" y="0"/>
                  <a:pt x="61" y="6"/>
                  <a:pt x="61" y="13"/>
                </a:cubicBezTo>
                <a:cubicBezTo>
                  <a:pt x="61" y="20"/>
                  <a:pt x="55" y="26"/>
                  <a:pt x="47" y="26"/>
                </a:cubicBezTo>
                <a:cubicBezTo>
                  <a:pt x="40" y="26"/>
                  <a:pt x="34" y="20"/>
                  <a:pt x="34" y="13"/>
                </a:cubicBezTo>
                <a:cubicBezTo>
                  <a:pt x="34" y="6"/>
                  <a:pt x="40" y="0"/>
                  <a:pt x="47" y="0"/>
                </a:cubicBezTo>
                <a:close/>
                <a:moveTo>
                  <a:pt x="59" y="63"/>
                </a:moveTo>
                <a:cubicBezTo>
                  <a:pt x="63" y="63"/>
                  <a:pt x="66" y="63"/>
                  <a:pt x="68" y="63"/>
                </a:cubicBezTo>
                <a:cubicBezTo>
                  <a:pt x="68" y="36"/>
                  <a:pt x="68" y="36"/>
                  <a:pt x="68" y="36"/>
                </a:cubicBezTo>
                <a:cubicBezTo>
                  <a:pt x="68" y="32"/>
                  <a:pt x="64" y="28"/>
                  <a:pt x="59" y="28"/>
                </a:cubicBezTo>
                <a:cubicBezTo>
                  <a:pt x="34" y="28"/>
                  <a:pt x="61" y="28"/>
                  <a:pt x="35" y="28"/>
                </a:cubicBezTo>
                <a:cubicBezTo>
                  <a:pt x="31" y="28"/>
                  <a:pt x="27" y="32"/>
                  <a:pt x="27" y="36"/>
                </a:cubicBezTo>
                <a:cubicBezTo>
                  <a:pt x="27" y="63"/>
                  <a:pt x="27" y="63"/>
                  <a:pt x="27" y="63"/>
                </a:cubicBezTo>
                <a:cubicBezTo>
                  <a:pt x="35" y="63"/>
                  <a:pt x="35" y="63"/>
                  <a:pt x="35" y="63"/>
                </a:cubicBezTo>
                <a:cubicBezTo>
                  <a:pt x="35" y="43"/>
                  <a:pt x="35" y="43"/>
                  <a:pt x="35" y="43"/>
                </a:cubicBezTo>
                <a:cubicBezTo>
                  <a:pt x="37" y="43"/>
                  <a:pt x="37" y="43"/>
                  <a:pt x="37" y="43"/>
                </a:cubicBezTo>
                <a:cubicBezTo>
                  <a:pt x="37" y="63"/>
                  <a:pt x="37" y="63"/>
                  <a:pt x="37" y="63"/>
                </a:cubicBezTo>
                <a:cubicBezTo>
                  <a:pt x="37" y="67"/>
                  <a:pt x="37" y="67"/>
                  <a:pt x="37" y="67"/>
                </a:cubicBezTo>
                <a:cubicBezTo>
                  <a:pt x="37" y="102"/>
                  <a:pt x="37" y="102"/>
                  <a:pt x="37" y="102"/>
                </a:cubicBezTo>
                <a:cubicBezTo>
                  <a:pt x="46" y="102"/>
                  <a:pt x="46" y="102"/>
                  <a:pt x="46" y="102"/>
                </a:cubicBezTo>
                <a:cubicBezTo>
                  <a:pt x="46" y="73"/>
                  <a:pt x="46" y="73"/>
                  <a:pt x="46" y="73"/>
                </a:cubicBezTo>
                <a:cubicBezTo>
                  <a:pt x="48" y="73"/>
                  <a:pt x="48" y="73"/>
                  <a:pt x="48" y="73"/>
                </a:cubicBezTo>
                <a:cubicBezTo>
                  <a:pt x="48" y="102"/>
                  <a:pt x="48" y="102"/>
                  <a:pt x="48" y="102"/>
                </a:cubicBezTo>
                <a:cubicBezTo>
                  <a:pt x="58" y="102"/>
                  <a:pt x="58" y="102"/>
                  <a:pt x="58" y="102"/>
                </a:cubicBezTo>
                <a:cubicBezTo>
                  <a:pt x="58" y="67"/>
                  <a:pt x="58" y="67"/>
                  <a:pt x="58" y="67"/>
                </a:cubicBezTo>
                <a:cubicBezTo>
                  <a:pt x="58" y="63"/>
                  <a:pt x="58" y="63"/>
                  <a:pt x="58" y="63"/>
                </a:cubicBezTo>
                <a:cubicBezTo>
                  <a:pt x="58" y="43"/>
                  <a:pt x="58" y="43"/>
                  <a:pt x="58" y="43"/>
                </a:cubicBezTo>
                <a:cubicBezTo>
                  <a:pt x="59" y="43"/>
                  <a:pt x="59" y="43"/>
                  <a:pt x="59" y="43"/>
                </a:cubicBezTo>
                <a:cubicBezTo>
                  <a:pt x="59" y="63"/>
                  <a:pt x="59" y="63"/>
                  <a:pt x="59" y="63"/>
                </a:cubicBezTo>
                <a:close/>
                <a:moveTo>
                  <a:pt x="17" y="10"/>
                </a:moveTo>
                <a:cubicBezTo>
                  <a:pt x="23" y="10"/>
                  <a:pt x="28" y="15"/>
                  <a:pt x="28" y="21"/>
                </a:cubicBezTo>
                <a:cubicBezTo>
                  <a:pt x="28" y="23"/>
                  <a:pt x="28" y="26"/>
                  <a:pt x="26" y="28"/>
                </a:cubicBezTo>
                <a:cubicBezTo>
                  <a:pt x="26" y="28"/>
                  <a:pt x="25" y="28"/>
                  <a:pt x="25" y="29"/>
                </a:cubicBezTo>
                <a:cubicBezTo>
                  <a:pt x="23" y="31"/>
                  <a:pt x="20" y="32"/>
                  <a:pt x="17" y="32"/>
                </a:cubicBezTo>
                <a:cubicBezTo>
                  <a:pt x="11" y="32"/>
                  <a:pt x="6" y="27"/>
                  <a:pt x="6" y="21"/>
                </a:cubicBezTo>
                <a:cubicBezTo>
                  <a:pt x="6" y="15"/>
                  <a:pt x="11" y="10"/>
                  <a:pt x="17" y="10"/>
                </a:cubicBezTo>
                <a:close/>
                <a:moveTo>
                  <a:pt x="26" y="67"/>
                </a:moveTo>
                <a:cubicBezTo>
                  <a:pt x="26" y="95"/>
                  <a:pt x="26" y="95"/>
                  <a:pt x="26" y="95"/>
                </a:cubicBezTo>
                <a:cubicBezTo>
                  <a:pt x="18" y="95"/>
                  <a:pt x="18" y="95"/>
                  <a:pt x="18" y="95"/>
                </a:cubicBezTo>
                <a:cubicBezTo>
                  <a:pt x="18" y="71"/>
                  <a:pt x="18" y="71"/>
                  <a:pt x="18" y="71"/>
                </a:cubicBezTo>
                <a:cubicBezTo>
                  <a:pt x="16" y="71"/>
                  <a:pt x="16" y="71"/>
                  <a:pt x="16" y="71"/>
                </a:cubicBezTo>
                <a:cubicBezTo>
                  <a:pt x="16" y="95"/>
                  <a:pt x="16" y="95"/>
                  <a:pt x="16" y="95"/>
                </a:cubicBezTo>
                <a:cubicBezTo>
                  <a:pt x="9" y="95"/>
                  <a:pt x="9" y="95"/>
                  <a:pt x="9" y="95"/>
                </a:cubicBezTo>
                <a:cubicBezTo>
                  <a:pt x="9" y="66"/>
                  <a:pt x="9" y="66"/>
                  <a:pt x="9" y="66"/>
                </a:cubicBezTo>
                <a:cubicBezTo>
                  <a:pt x="9" y="62"/>
                  <a:pt x="9" y="62"/>
                  <a:pt x="9" y="62"/>
                </a:cubicBezTo>
                <a:cubicBezTo>
                  <a:pt x="9" y="46"/>
                  <a:pt x="9" y="46"/>
                  <a:pt x="9" y="46"/>
                </a:cubicBezTo>
                <a:cubicBezTo>
                  <a:pt x="7" y="46"/>
                  <a:pt x="7" y="46"/>
                  <a:pt x="7" y="46"/>
                </a:cubicBezTo>
                <a:cubicBezTo>
                  <a:pt x="7" y="62"/>
                  <a:pt x="7" y="62"/>
                  <a:pt x="7" y="62"/>
                </a:cubicBezTo>
                <a:cubicBezTo>
                  <a:pt x="0" y="62"/>
                  <a:pt x="0" y="62"/>
                  <a:pt x="0" y="62"/>
                </a:cubicBezTo>
                <a:cubicBezTo>
                  <a:pt x="0" y="40"/>
                  <a:pt x="0" y="40"/>
                  <a:pt x="0" y="40"/>
                </a:cubicBezTo>
                <a:cubicBezTo>
                  <a:pt x="0" y="36"/>
                  <a:pt x="3" y="33"/>
                  <a:pt x="7" y="33"/>
                </a:cubicBezTo>
                <a:cubicBezTo>
                  <a:pt x="23" y="33"/>
                  <a:pt x="23" y="33"/>
                  <a:pt x="23" y="33"/>
                </a:cubicBezTo>
                <a:cubicBezTo>
                  <a:pt x="23" y="34"/>
                  <a:pt x="23" y="35"/>
                  <a:pt x="23" y="36"/>
                </a:cubicBezTo>
                <a:cubicBezTo>
                  <a:pt x="23" y="67"/>
                  <a:pt x="23" y="67"/>
                  <a:pt x="23" y="67"/>
                </a:cubicBezTo>
                <a:cubicBezTo>
                  <a:pt x="26" y="67"/>
                  <a:pt x="26" y="67"/>
                  <a:pt x="26" y="67"/>
                </a:cubicBezTo>
                <a:close/>
                <a:moveTo>
                  <a:pt x="88" y="62"/>
                </a:moveTo>
                <a:cubicBezTo>
                  <a:pt x="88" y="46"/>
                  <a:pt x="88" y="46"/>
                  <a:pt x="88" y="46"/>
                </a:cubicBezTo>
                <a:cubicBezTo>
                  <a:pt x="86" y="46"/>
                  <a:pt x="86" y="46"/>
                  <a:pt x="86" y="46"/>
                </a:cubicBezTo>
                <a:cubicBezTo>
                  <a:pt x="86" y="62"/>
                  <a:pt x="86" y="62"/>
                  <a:pt x="86" y="62"/>
                </a:cubicBezTo>
                <a:cubicBezTo>
                  <a:pt x="86" y="66"/>
                  <a:pt x="86" y="66"/>
                  <a:pt x="86" y="66"/>
                </a:cubicBezTo>
                <a:cubicBezTo>
                  <a:pt x="86" y="95"/>
                  <a:pt x="86" y="95"/>
                  <a:pt x="86" y="95"/>
                </a:cubicBezTo>
                <a:cubicBezTo>
                  <a:pt x="79" y="95"/>
                  <a:pt x="79" y="95"/>
                  <a:pt x="79" y="95"/>
                </a:cubicBezTo>
                <a:cubicBezTo>
                  <a:pt x="79" y="71"/>
                  <a:pt x="79" y="71"/>
                  <a:pt x="79" y="71"/>
                </a:cubicBezTo>
                <a:cubicBezTo>
                  <a:pt x="77" y="71"/>
                  <a:pt x="77" y="71"/>
                  <a:pt x="77" y="71"/>
                </a:cubicBezTo>
                <a:cubicBezTo>
                  <a:pt x="77" y="95"/>
                  <a:pt x="77" y="95"/>
                  <a:pt x="77" y="95"/>
                </a:cubicBezTo>
                <a:cubicBezTo>
                  <a:pt x="69" y="95"/>
                  <a:pt x="69" y="95"/>
                  <a:pt x="69" y="95"/>
                </a:cubicBezTo>
                <a:cubicBezTo>
                  <a:pt x="69" y="67"/>
                  <a:pt x="69" y="67"/>
                  <a:pt x="69" y="67"/>
                </a:cubicBezTo>
                <a:cubicBezTo>
                  <a:pt x="72" y="67"/>
                  <a:pt x="72" y="67"/>
                  <a:pt x="72" y="67"/>
                </a:cubicBezTo>
                <a:cubicBezTo>
                  <a:pt x="72" y="36"/>
                  <a:pt x="72" y="36"/>
                  <a:pt x="72" y="36"/>
                </a:cubicBezTo>
                <a:cubicBezTo>
                  <a:pt x="72" y="35"/>
                  <a:pt x="72" y="34"/>
                  <a:pt x="72" y="33"/>
                </a:cubicBezTo>
                <a:cubicBezTo>
                  <a:pt x="88" y="33"/>
                  <a:pt x="88" y="33"/>
                  <a:pt x="88" y="33"/>
                </a:cubicBezTo>
                <a:cubicBezTo>
                  <a:pt x="92" y="33"/>
                  <a:pt x="95" y="36"/>
                  <a:pt x="95" y="40"/>
                </a:cubicBezTo>
                <a:cubicBezTo>
                  <a:pt x="95" y="62"/>
                  <a:pt x="95" y="62"/>
                  <a:pt x="95" y="62"/>
                </a:cubicBezTo>
                <a:cubicBezTo>
                  <a:pt x="93" y="62"/>
                  <a:pt x="91" y="62"/>
                  <a:pt x="88" y="62"/>
                </a:cubicBezTo>
                <a:close/>
              </a:path>
            </a:pathLst>
          </a:cu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 name="Freeform 11"/>
          <p:cNvSpPr>
            <a:spLocks noEditPoints="1"/>
          </p:cNvSpPr>
          <p:nvPr/>
        </p:nvSpPr>
        <p:spPr bwMode="auto">
          <a:xfrm>
            <a:off x="3071191" y="1635908"/>
            <a:ext cx="323850" cy="349250"/>
          </a:xfrm>
          <a:custGeom>
            <a:avLst/>
            <a:gdLst>
              <a:gd name="T0" fmla="*/ 89 w 95"/>
              <a:gd name="T1" fmla="*/ 21 h 102"/>
              <a:gd name="T2" fmla="*/ 67 w 95"/>
              <a:gd name="T3" fmla="*/ 21 h 102"/>
              <a:gd name="T4" fmla="*/ 47 w 95"/>
              <a:gd name="T5" fmla="*/ 0 h 102"/>
              <a:gd name="T6" fmla="*/ 47 w 95"/>
              <a:gd name="T7" fmla="*/ 26 h 102"/>
              <a:gd name="T8" fmla="*/ 47 w 95"/>
              <a:gd name="T9" fmla="*/ 0 h 102"/>
              <a:gd name="T10" fmla="*/ 68 w 95"/>
              <a:gd name="T11" fmla="*/ 63 h 102"/>
              <a:gd name="T12" fmla="*/ 59 w 95"/>
              <a:gd name="T13" fmla="*/ 28 h 102"/>
              <a:gd name="T14" fmla="*/ 27 w 95"/>
              <a:gd name="T15" fmla="*/ 36 h 102"/>
              <a:gd name="T16" fmla="*/ 35 w 95"/>
              <a:gd name="T17" fmla="*/ 63 h 102"/>
              <a:gd name="T18" fmla="*/ 37 w 95"/>
              <a:gd name="T19" fmla="*/ 43 h 102"/>
              <a:gd name="T20" fmla="*/ 37 w 95"/>
              <a:gd name="T21" fmla="*/ 67 h 102"/>
              <a:gd name="T22" fmla="*/ 46 w 95"/>
              <a:gd name="T23" fmla="*/ 102 h 102"/>
              <a:gd name="T24" fmla="*/ 48 w 95"/>
              <a:gd name="T25" fmla="*/ 73 h 102"/>
              <a:gd name="T26" fmla="*/ 58 w 95"/>
              <a:gd name="T27" fmla="*/ 102 h 102"/>
              <a:gd name="T28" fmla="*/ 58 w 95"/>
              <a:gd name="T29" fmla="*/ 63 h 102"/>
              <a:gd name="T30" fmla="*/ 59 w 95"/>
              <a:gd name="T31" fmla="*/ 43 h 102"/>
              <a:gd name="T32" fmla="*/ 17 w 95"/>
              <a:gd name="T33" fmla="*/ 10 h 102"/>
              <a:gd name="T34" fmla="*/ 26 w 95"/>
              <a:gd name="T35" fmla="*/ 28 h 102"/>
              <a:gd name="T36" fmla="*/ 17 w 95"/>
              <a:gd name="T37" fmla="*/ 32 h 102"/>
              <a:gd name="T38" fmla="*/ 17 w 95"/>
              <a:gd name="T39" fmla="*/ 10 h 102"/>
              <a:gd name="T40" fmla="*/ 26 w 95"/>
              <a:gd name="T41" fmla="*/ 95 h 102"/>
              <a:gd name="T42" fmla="*/ 18 w 95"/>
              <a:gd name="T43" fmla="*/ 71 h 102"/>
              <a:gd name="T44" fmla="*/ 16 w 95"/>
              <a:gd name="T45" fmla="*/ 95 h 102"/>
              <a:gd name="T46" fmla="*/ 9 w 95"/>
              <a:gd name="T47" fmla="*/ 66 h 102"/>
              <a:gd name="T48" fmla="*/ 9 w 95"/>
              <a:gd name="T49" fmla="*/ 46 h 102"/>
              <a:gd name="T50" fmla="*/ 7 w 95"/>
              <a:gd name="T51" fmla="*/ 62 h 102"/>
              <a:gd name="T52" fmla="*/ 0 w 95"/>
              <a:gd name="T53" fmla="*/ 40 h 102"/>
              <a:gd name="T54" fmla="*/ 23 w 95"/>
              <a:gd name="T55" fmla="*/ 33 h 102"/>
              <a:gd name="T56" fmla="*/ 23 w 95"/>
              <a:gd name="T57" fmla="*/ 67 h 102"/>
              <a:gd name="T58" fmla="*/ 87 w 95"/>
              <a:gd name="T59" fmla="*/ 62 h 102"/>
              <a:gd name="T60" fmla="*/ 86 w 95"/>
              <a:gd name="T61" fmla="*/ 46 h 102"/>
              <a:gd name="T62" fmla="*/ 86 w 95"/>
              <a:gd name="T63" fmla="*/ 66 h 102"/>
              <a:gd name="T64" fmla="*/ 79 w 95"/>
              <a:gd name="T65" fmla="*/ 95 h 102"/>
              <a:gd name="T66" fmla="*/ 77 w 95"/>
              <a:gd name="T67" fmla="*/ 71 h 102"/>
              <a:gd name="T68" fmla="*/ 69 w 95"/>
              <a:gd name="T69" fmla="*/ 95 h 102"/>
              <a:gd name="T70" fmla="*/ 72 w 95"/>
              <a:gd name="T71" fmla="*/ 67 h 102"/>
              <a:gd name="T72" fmla="*/ 72 w 95"/>
              <a:gd name="T73" fmla="*/ 33 h 102"/>
              <a:gd name="T74" fmla="*/ 95 w 95"/>
              <a:gd name="T75" fmla="*/ 40 h 102"/>
              <a:gd name="T76" fmla="*/ 87 w 95"/>
              <a:gd name="T77"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02">
                <a:moveTo>
                  <a:pt x="78" y="10"/>
                </a:moveTo>
                <a:cubicBezTo>
                  <a:pt x="84" y="10"/>
                  <a:pt x="89" y="15"/>
                  <a:pt x="89" y="21"/>
                </a:cubicBezTo>
                <a:cubicBezTo>
                  <a:pt x="89" y="27"/>
                  <a:pt x="84" y="32"/>
                  <a:pt x="78" y="32"/>
                </a:cubicBezTo>
                <a:cubicBezTo>
                  <a:pt x="72" y="32"/>
                  <a:pt x="67" y="27"/>
                  <a:pt x="67" y="21"/>
                </a:cubicBezTo>
                <a:cubicBezTo>
                  <a:pt x="67" y="15"/>
                  <a:pt x="72" y="10"/>
                  <a:pt x="78" y="10"/>
                </a:cubicBezTo>
                <a:close/>
                <a:moveTo>
                  <a:pt x="47" y="0"/>
                </a:moveTo>
                <a:cubicBezTo>
                  <a:pt x="55" y="0"/>
                  <a:pt x="61" y="6"/>
                  <a:pt x="61" y="13"/>
                </a:cubicBezTo>
                <a:cubicBezTo>
                  <a:pt x="61" y="20"/>
                  <a:pt x="55" y="26"/>
                  <a:pt x="47" y="26"/>
                </a:cubicBezTo>
                <a:cubicBezTo>
                  <a:pt x="40" y="26"/>
                  <a:pt x="34" y="20"/>
                  <a:pt x="34" y="13"/>
                </a:cubicBezTo>
                <a:cubicBezTo>
                  <a:pt x="34" y="6"/>
                  <a:pt x="40" y="0"/>
                  <a:pt x="47" y="0"/>
                </a:cubicBezTo>
                <a:close/>
                <a:moveTo>
                  <a:pt x="59" y="63"/>
                </a:moveTo>
                <a:cubicBezTo>
                  <a:pt x="63" y="63"/>
                  <a:pt x="66" y="63"/>
                  <a:pt x="68" y="63"/>
                </a:cubicBezTo>
                <a:cubicBezTo>
                  <a:pt x="68" y="36"/>
                  <a:pt x="68" y="36"/>
                  <a:pt x="68" y="36"/>
                </a:cubicBezTo>
                <a:cubicBezTo>
                  <a:pt x="68" y="32"/>
                  <a:pt x="64" y="28"/>
                  <a:pt x="59" y="28"/>
                </a:cubicBezTo>
                <a:cubicBezTo>
                  <a:pt x="34" y="28"/>
                  <a:pt x="61" y="28"/>
                  <a:pt x="35" y="28"/>
                </a:cubicBezTo>
                <a:cubicBezTo>
                  <a:pt x="31" y="28"/>
                  <a:pt x="27" y="32"/>
                  <a:pt x="27" y="36"/>
                </a:cubicBezTo>
                <a:cubicBezTo>
                  <a:pt x="27" y="63"/>
                  <a:pt x="27" y="63"/>
                  <a:pt x="27" y="63"/>
                </a:cubicBezTo>
                <a:cubicBezTo>
                  <a:pt x="35" y="63"/>
                  <a:pt x="35" y="63"/>
                  <a:pt x="35" y="63"/>
                </a:cubicBezTo>
                <a:cubicBezTo>
                  <a:pt x="35" y="43"/>
                  <a:pt x="35" y="43"/>
                  <a:pt x="35" y="43"/>
                </a:cubicBezTo>
                <a:cubicBezTo>
                  <a:pt x="37" y="43"/>
                  <a:pt x="37" y="43"/>
                  <a:pt x="37" y="43"/>
                </a:cubicBezTo>
                <a:cubicBezTo>
                  <a:pt x="37" y="63"/>
                  <a:pt x="37" y="63"/>
                  <a:pt x="37" y="63"/>
                </a:cubicBezTo>
                <a:cubicBezTo>
                  <a:pt x="37" y="67"/>
                  <a:pt x="37" y="67"/>
                  <a:pt x="37" y="67"/>
                </a:cubicBezTo>
                <a:cubicBezTo>
                  <a:pt x="37" y="102"/>
                  <a:pt x="37" y="102"/>
                  <a:pt x="37" y="102"/>
                </a:cubicBezTo>
                <a:cubicBezTo>
                  <a:pt x="46" y="102"/>
                  <a:pt x="46" y="102"/>
                  <a:pt x="46" y="102"/>
                </a:cubicBezTo>
                <a:cubicBezTo>
                  <a:pt x="46" y="73"/>
                  <a:pt x="46" y="73"/>
                  <a:pt x="46" y="73"/>
                </a:cubicBezTo>
                <a:cubicBezTo>
                  <a:pt x="48" y="73"/>
                  <a:pt x="48" y="73"/>
                  <a:pt x="48" y="73"/>
                </a:cubicBezTo>
                <a:cubicBezTo>
                  <a:pt x="48" y="102"/>
                  <a:pt x="48" y="102"/>
                  <a:pt x="48" y="102"/>
                </a:cubicBezTo>
                <a:cubicBezTo>
                  <a:pt x="58" y="102"/>
                  <a:pt x="58" y="102"/>
                  <a:pt x="58" y="102"/>
                </a:cubicBezTo>
                <a:cubicBezTo>
                  <a:pt x="58" y="67"/>
                  <a:pt x="58" y="67"/>
                  <a:pt x="58" y="67"/>
                </a:cubicBezTo>
                <a:cubicBezTo>
                  <a:pt x="58" y="63"/>
                  <a:pt x="58" y="63"/>
                  <a:pt x="58" y="63"/>
                </a:cubicBezTo>
                <a:cubicBezTo>
                  <a:pt x="58" y="43"/>
                  <a:pt x="58" y="43"/>
                  <a:pt x="58" y="43"/>
                </a:cubicBezTo>
                <a:cubicBezTo>
                  <a:pt x="59" y="43"/>
                  <a:pt x="59" y="43"/>
                  <a:pt x="59" y="43"/>
                </a:cubicBezTo>
                <a:cubicBezTo>
                  <a:pt x="59" y="63"/>
                  <a:pt x="59" y="63"/>
                  <a:pt x="59" y="63"/>
                </a:cubicBezTo>
                <a:close/>
                <a:moveTo>
                  <a:pt x="17" y="10"/>
                </a:moveTo>
                <a:cubicBezTo>
                  <a:pt x="23" y="10"/>
                  <a:pt x="28" y="15"/>
                  <a:pt x="28" y="21"/>
                </a:cubicBezTo>
                <a:cubicBezTo>
                  <a:pt x="28" y="23"/>
                  <a:pt x="28" y="26"/>
                  <a:pt x="26" y="28"/>
                </a:cubicBezTo>
                <a:cubicBezTo>
                  <a:pt x="26" y="28"/>
                  <a:pt x="25" y="28"/>
                  <a:pt x="25" y="29"/>
                </a:cubicBezTo>
                <a:cubicBezTo>
                  <a:pt x="23" y="31"/>
                  <a:pt x="20" y="32"/>
                  <a:pt x="17" y="32"/>
                </a:cubicBezTo>
                <a:cubicBezTo>
                  <a:pt x="11" y="32"/>
                  <a:pt x="6" y="27"/>
                  <a:pt x="6" y="21"/>
                </a:cubicBezTo>
                <a:cubicBezTo>
                  <a:pt x="6" y="15"/>
                  <a:pt x="11" y="10"/>
                  <a:pt x="17" y="10"/>
                </a:cubicBezTo>
                <a:close/>
                <a:moveTo>
                  <a:pt x="26" y="67"/>
                </a:moveTo>
                <a:cubicBezTo>
                  <a:pt x="26" y="95"/>
                  <a:pt x="26" y="95"/>
                  <a:pt x="26" y="95"/>
                </a:cubicBezTo>
                <a:cubicBezTo>
                  <a:pt x="18" y="95"/>
                  <a:pt x="18" y="95"/>
                  <a:pt x="18" y="95"/>
                </a:cubicBezTo>
                <a:cubicBezTo>
                  <a:pt x="18" y="71"/>
                  <a:pt x="18" y="71"/>
                  <a:pt x="18" y="71"/>
                </a:cubicBezTo>
                <a:cubicBezTo>
                  <a:pt x="16" y="71"/>
                  <a:pt x="16" y="71"/>
                  <a:pt x="16" y="71"/>
                </a:cubicBezTo>
                <a:cubicBezTo>
                  <a:pt x="16" y="95"/>
                  <a:pt x="16" y="95"/>
                  <a:pt x="16" y="95"/>
                </a:cubicBezTo>
                <a:cubicBezTo>
                  <a:pt x="9" y="95"/>
                  <a:pt x="9" y="95"/>
                  <a:pt x="9" y="95"/>
                </a:cubicBezTo>
                <a:cubicBezTo>
                  <a:pt x="9" y="66"/>
                  <a:pt x="9" y="66"/>
                  <a:pt x="9" y="66"/>
                </a:cubicBezTo>
                <a:cubicBezTo>
                  <a:pt x="9" y="62"/>
                  <a:pt x="9" y="62"/>
                  <a:pt x="9" y="62"/>
                </a:cubicBezTo>
                <a:cubicBezTo>
                  <a:pt x="9" y="46"/>
                  <a:pt x="9" y="46"/>
                  <a:pt x="9" y="46"/>
                </a:cubicBezTo>
                <a:cubicBezTo>
                  <a:pt x="7" y="46"/>
                  <a:pt x="7" y="46"/>
                  <a:pt x="7" y="46"/>
                </a:cubicBezTo>
                <a:cubicBezTo>
                  <a:pt x="7" y="62"/>
                  <a:pt x="7" y="62"/>
                  <a:pt x="7" y="62"/>
                </a:cubicBezTo>
                <a:cubicBezTo>
                  <a:pt x="0" y="62"/>
                  <a:pt x="0" y="62"/>
                  <a:pt x="0" y="62"/>
                </a:cubicBezTo>
                <a:cubicBezTo>
                  <a:pt x="0" y="40"/>
                  <a:pt x="0" y="40"/>
                  <a:pt x="0" y="40"/>
                </a:cubicBezTo>
                <a:cubicBezTo>
                  <a:pt x="0" y="36"/>
                  <a:pt x="3" y="33"/>
                  <a:pt x="7" y="33"/>
                </a:cubicBezTo>
                <a:cubicBezTo>
                  <a:pt x="23" y="33"/>
                  <a:pt x="23" y="33"/>
                  <a:pt x="23" y="33"/>
                </a:cubicBezTo>
                <a:cubicBezTo>
                  <a:pt x="23" y="34"/>
                  <a:pt x="23" y="35"/>
                  <a:pt x="23" y="36"/>
                </a:cubicBezTo>
                <a:cubicBezTo>
                  <a:pt x="23" y="67"/>
                  <a:pt x="23" y="67"/>
                  <a:pt x="23" y="67"/>
                </a:cubicBezTo>
                <a:cubicBezTo>
                  <a:pt x="26" y="67"/>
                  <a:pt x="26" y="67"/>
                  <a:pt x="26" y="67"/>
                </a:cubicBezTo>
                <a:close/>
                <a:moveTo>
                  <a:pt x="87" y="62"/>
                </a:moveTo>
                <a:cubicBezTo>
                  <a:pt x="87" y="46"/>
                  <a:pt x="87" y="46"/>
                  <a:pt x="87" y="46"/>
                </a:cubicBezTo>
                <a:cubicBezTo>
                  <a:pt x="86" y="46"/>
                  <a:pt x="86" y="46"/>
                  <a:pt x="86" y="46"/>
                </a:cubicBezTo>
                <a:cubicBezTo>
                  <a:pt x="86" y="62"/>
                  <a:pt x="86" y="62"/>
                  <a:pt x="86" y="62"/>
                </a:cubicBezTo>
                <a:cubicBezTo>
                  <a:pt x="86" y="66"/>
                  <a:pt x="86" y="66"/>
                  <a:pt x="86" y="66"/>
                </a:cubicBezTo>
                <a:cubicBezTo>
                  <a:pt x="86" y="95"/>
                  <a:pt x="86" y="95"/>
                  <a:pt x="86" y="95"/>
                </a:cubicBezTo>
                <a:cubicBezTo>
                  <a:pt x="79" y="95"/>
                  <a:pt x="79" y="95"/>
                  <a:pt x="79" y="95"/>
                </a:cubicBezTo>
                <a:cubicBezTo>
                  <a:pt x="79" y="71"/>
                  <a:pt x="79" y="71"/>
                  <a:pt x="79" y="71"/>
                </a:cubicBezTo>
                <a:cubicBezTo>
                  <a:pt x="77" y="71"/>
                  <a:pt x="77" y="71"/>
                  <a:pt x="77" y="71"/>
                </a:cubicBezTo>
                <a:cubicBezTo>
                  <a:pt x="77" y="95"/>
                  <a:pt x="77" y="95"/>
                  <a:pt x="77" y="95"/>
                </a:cubicBezTo>
                <a:cubicBezTo>
                  <a:pt x="69" y="95"/>
                  <a:pt x="69" y="95"/>
                  <a:pt x="69" y="95"/>
                </a:cubicBezTo>
                <a:cubicBezTo>
                  <a:pt x="69" y="67"/>
                  <a:pt x="69" y="67"/>
                  <a:pt x="69" y="67"/>
                </a:cubicBezTo>
                <a:cubicBezTo>
                  <a:pt x="72" y="67"/>
                  <a:pt x="72" y="67"/>
                  <a:pt x="72" y="67"/>
                </a:cubicBezTo>
                <a:cubicBezTo>
                  <a:pt x="72" y="36"/>
                  <a:pt x="72" y="36"/>
                  <a:pt x="72" y="36"/>
                </a:cubicBezTo>
                <a:cubicBezTo>
                  <a:pt x="72" y="35"/>
                  <a:pt x="72" y="34"/>
                  <a:pt x="72" y="33"/>
                </a:cubicBezTo>
                <a:cubicBezTo>
                  <a:pt x="88" y="33"/>
                  <a:pt x="88" y="33"/>
                  <a:pt x="88" y="33"/>
                </a:cubicBezTo>
                <a:cubicBezTo>
                  <a:pt x="92" y="33"/>
                  <a:pt x="95" y="36"/>
                  <a:pt x="95" y="40"/>
                </a:cubicBezTo>
                <a:cubicBezTo>
                  <a:pt x="95" y="62"/>
                  <a:pt x="95" y="62"/>
                  <a:pt x="95" y="62"/>
                </a:cubicBezTo>
                <a:cubicBezTo>
                  <a:pt x="93" y="62"/>
                  <a:pt x="91" y="62"/>
                  <a:pt x="87" y="62"/>
                </a:cubicBezTo>
                <a:close/>
              </a:path>
            </a:pathLst>
          </a:cu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0" name="Freeform 12"/>
          <p:cNvSpPr>
            <a:spLocks noEditPoints="1"/>
          </p:cNvSpPr>
          <p:nvPr/>
        </p:nvSpPr>
        <p:spPr bwMode="auto">
          <a:xfrm>
            <a:off x="3474416" y="1635908"/>
            <a:ext cx="323850" cy="349250"/>
          </a:xfrm>
          <a:custGeom>
            <a:avLst/>
            <a:gdLst>
              <a:gd name="T0" fmla="*/ 89 w 95"/>
              <a:gd name="T1" fmla="*/ 21 h 102"/>
              <a:gd name="T2" fmla="*/ 67 w 95"/>
              <a:gd name="T3" fmla="*/ 21 h 102"/>
              <a:gd name="T4" fmla="*/ 47 w 95"/>
              <a:gd name="T5" fmla="*/ 0 h 102"/>
              <a:gd name="T6" fmla="*/ 47 w 95"/>
              <a:gd name="T7" fmla="*/ 26 h 102"/>
              <a:gd name="T8" fmla="*/ 47 w 95"/>
              <a:gd name="T9" fmla="*/ 0 h 102"/>
              <a:gd name="T10" fmla="*/ 68 w 95"/>
              <a:gd name="T11" fmla="*/ 63 h 102"/>
              <a:gd name="T12" fmla="*/ 59 w 95"/>
              <a:gd name="T13" fmla="*/ 28 h 102"/>
              <a:gd name="T14" fmla="*/ 27 w 95"/>
              <a:gd name="T15" fmla="*/ 36 h 102"/>
              <a:gd name="T16" fmla="*/ 35 w 95"/>
              <a:gd name="T17" fmla="*/ 63 h 102"/>
              <a:gd name="T18" fmla="*/ 37 w 95"/>
              <a:gd name="T19" fmla="*/ 43 h 102"/>
              <a:gd name="T20" fmla="*/ 37 w 95"/>
              <a:gd name="T21" fmla="*/ 67 h 102"/>
              <a:gd name="T22" fmla="*/ 46 w 95"/>
              <a:gd name="T23" fmla="*/ 102 h 102"/>
              <a:gd name="T24" fmla="*/ 48 w 95"/>
              <a:gd name="T25" fmla="*/ 73 h 102"/>
              <a:gd name="T26" fmla="*/ 58 w 95"/>
              <a:gd name="T27" fmla="*/ 102 h 102"/>
              <a:gd name="T28" fmla="*/ 58 w 95"/>
              <a:gd name="T29" fmla="*/ 63 h 102"/>
              <a:gd name="T30" fmla="*/ 59 w 95"/>
              <a:gd name="T31" fmla="*/ 43 h 102"/>
              <a:gd name="T32" fmla="*/ 17 w 95"/>
              <a:gd name="T33" fmla="*/ 10 h 102"/>
              <a:gd name="T34" fmla="*/ 26 w 95"/>
              <a:gd name="T35" fmla="*/ 28 h 102"/>
              <a:gd name="T36" fmla="*/ 17 w 95"/>
              <a:gd name="T37" fmla="*/ 32 h 102"/>
              <a:gd name="T38" fmla="*/ 17 w 95"/>
              <a:gd name="T39" fmla="*/ 10 h 102"/>
              <a:gd name="T40" fmla="*/ 26 w 95"/>
              <a:gd name="T41" fmla="*/ 95 h 102"/>
              <a:gd name="T42" fmla="*/ 18 w 95"/>
              <a:gd name="T43" fmla="*/ 71 h 102"/>
              <a:gd name="T44" fmla="*/ 16 w 95"/>
              <a:gd name="T45" fmla="*/ 95 h 102"/>
              <a:gd name="T46" fmla="*/ 9 w 95"/>
              <a:gd name="T47" fmla="*/ 66 h 102"/>
              <a:gd name="T48" fmla="*/ 9 w 95"/>
              <a:gd name="T49" fmla="*/ 46 h 102"/>
              <a:gd name="T50" fmla="*/ 7 w 95"/>
              <a:gd name="T51" fmla="*/ 62 h 102"/>
              <a:gd name="T52" fmla="*/ 0 w 95"/>
              <a:gd name="T53" fmla="*/ 40 h 102"/>
              <a:gd name="T54" fmla="*/ 23 w 95"/>
              <a:gd name="T55" fmla="*/ 33 h 102"/>
              <a:gd name="T56" fmla="*/ 23 w 95"/>
              <a:gd name="T57" fmla="*/ 67 h 102"/>
              <a:gd name="T58" fmla="*/ 87 w 95"/>
              <a:gd name="T59" fmla="*/ 62 h 102"/>
              <a:gd name="T60" fmla="*/ 86 w 95"/>
              <a:gd name="T61" fmla="*/ 46 h 102"/>
              <a:gd name="T62" fmla="*/ 86 w 95"/>
              <a:gd name="T63" fmla="*/ 66 h 102"/>
              <a:gd name="T64" fmla="*/ 79 w 95"/>
              <a:gd name="T65" fmla="*/ 95 h 102"/>
              <a:gd name="T66" fmla="*/ 77 w 95"/>
              <a:gd name="T67" fmla="*/ 71 h 102"/>
              <a:gd name="T68" fmla="*/ 69 w 95"/>
              <a:gd name="T69" fmla="*/ 95 h 102"/>
              <a:gd name="T70" fmla="*/ 72 w 95"/>
              <a:gd name="T71" fmla="*/ 67 h 102"/>
              <a:gd name="T72" fmla="*/ 72 w 95"/>
              <a:gd name="T73" fmla="*/ 33 h 102"/>
              <a:gd name="T74" fmla="*/ 95 w 95"/>
              <a:gd name="T75" fmla="*/ 40 h 102"/>
              <a:gd name="T76" fmla="*/ 87 w 95"/>
              <a:gd name="T77"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02">
                <a:moveTo>
                  <a:pt x="78" y="10"/>
                </a:moveTo>
                <a:cubicBezTo>
                  <a:pt x="84" y="10"/>
                  <a:pt x="89" y="15"/>
                  <a:pt x="89" y="21"/>
                </a:cubicBezTo>
                <a:cubicBezTo>
                  <a:pt x="89" y="27"/>
                  <a:pt x="84" y="32"/>
                  <a:pt x="78" y="32"/>
                </a:cubicBezTo>
                <a:cubicBezTo>
                  <a:pt x="72" y="32"/>
                  <a:pt x="67" y="27"/>
                  <a:pt x="67" y="21"/>
                </a:cubicBezTo>
                <a:cubicBezTo>
                  <a:pt x="67" y="15"/>
                  <a:pt x="72" y="10"/>
                  <a:pt x="78" y="10"/>
                </a:cubicBezTo>
                <a:close/>
                <a:moveTo>
                  <a:pt x="47" y="0"/>
                </a:moveTo>
                <a:cubicBezTo>
                  <a:pt x="55" y="0"/>
                  <a:pt x="61" y="6"/>
                  <a:pt x="61" y="13"/>
                </a:cubicBezTo>
                <a:cubicBezTo>
                  <a:pt x="61" y="20"/>
                  <a:pt x="55" y="26"/>
                  <a:pt x="47" y="26"/>
                </a:cubicBezTo>
                <a:cubicBezTo>
                  <a:pt x="40" y="26"/>
                  <a:pt x="34" y="20"/>
                  <a:pt x="34" y="13"/>
                </a:cubicBezTo>
                <a:cubicBezTo>
                  <a:pt x="34" y="6"/>
                  <a:pt x="40" y="0"/>
                  <a:pt x="47" y="0"/>
                </a:cubicBezTo>
                <a:close/>
                <a:moveTo>
                  <a:pt x="59" y="63"/>
                </a:moveTo>
                <a:cubicBezTo>
                  <a:pt x="63" y="63"/>
                  <a:pt x="66" y="63"/>
                  <a:pt x="68" y="63"/>
                </a:cubicBezTo>
                <a:cubicBezTo>
                  <a:pt x="68" y="36"/>
                  <a:pt x="68" y="36"/>
                  <a:pt x="68" y="36"/>
                </a:cubicBezTo>
                <a:cubicBezTo>
                  <a:pt x="68" y="32"/>
                  <a:pt x="64" y="28"/>
                  <a:pt x="59" y="28"/>
                </a:cubicBezTo>
                <a:cubicBezTo>
                  <a:pt x="34" y="28"/>
                  <a:pt x="61" y="28"/>
                  <a:pt x="35" y="28"/>
                </a:cubicBezTo>
                <a:cubicBezTo>
                  <a:pt x="31" y="28"/>
                  <a:pt x="27" y="32"/>
                  <a:pt x="27" y="36"/>
                </a:cubicBezTo>
                <a:cubicBezTo>
                  <a:pt x="27" y="63"/>
                  <a:pt x="27" y="63"/>
                  <a:pt x="27" y="63"/>
                </a:cubicBezTo>
                <a:cubicBezTo>
                  <a:pt x="35" y="63"/>
                  <a:pt x="35" y="63"/>
                  <a:pt x="35" y="63"/>
                </a:cubicBezTo>
                <a:cubicBezTo>
                  <a:pt x="35" y="43"/>
                  <a:pt x="35" y="43"/>
                  <a:pt x="35" y="43"/>
                </a:cubicBezTo>
                <a:cubicBezTo>
                  <a:pt x="37" y="43"/>
                  <a:pt x="37" y="43"/>
                  <a:pt x="37" y="43"/>
                </a:cubicBezTo>
                <a:cubicBezTo>
                  <a:pt x="37" y="63"/>
                  <a:pt x="37" y="63"/>
                  <a:pt x="37" y="63"/>
                </a:cubicBezTo>
                <a:cubicBezTo>
                  <a:pt x="37" y="67"/>
                  <a:pt x="37" y="67"/>
                  <a:pt x="37" y="67"/>
                </a:cubicBezTo>
                <a:cubicBezTo>
                  <a:pt x="37" y="102"/>
                  <a:pt x="37" y="102"/>
                  <a:pt x="37" y="102"/>
                </a:cubicBezTo>
                <a:cubicBezTo>
                  <a:pt x="46" y="102"/>
                  <a:pt x="46" y="102"/>
                  <a:pt x="46" y="102"/>
                </a:cubicBezTo>
                <a:cubicBezTo>
                  <a:pt x="46" y="73"/>
                  <a:pt x="46" y="73"/>
                  <a:pt x="46" y="73"/>
                </a:cubicBezTo>
                <a:cubicBezTo>
                  <a:pt x="48" y="73"/>
                  <a:pt x="48" y="73"/>
                  <a:pt x="48" y="73"/>
                </a:cubicBezTo>
                <a:cubicBezTo>
                  <a:pt x="48" y="102"/>
                  <a:pt x="48" y="102"/>
                  <a:pt x="48" y="102"/>
                </a:cubicBezTo>
                <a:cubicBezTo>
                  <a:pt x="58" y="102"/>
                  <a:pt x="58" y="102"/>
                  <a:pt x="58" y="102"/>
                </a:cubicBezTo>
                <a:cubicBezTo>
                  <a:pt x="58" y="67"/>
                  <a:pt x="58" y="67"/>
                  <a:pt x="58" y="67"/>
                </a:cubicBezTo>
                <a:cubicBezTo>
                  <a:pt x="58" y="63"/>
                  <a:pt x="58" y="63"/>
                  <a:pt x="58" y="63"/>
                </a:cubicBezTo>
                <a:cubicBezTo>
                  <a:pt x="58" y="43"/>
                  <a:pt x="58" y="43"/>
                  <a:pt x="58" y="43"/>
                </a:cubicBezTo>
                <a:cubicBezTo>
                  <a:pt x="59" y="43"/>
                  <a:pt x="59" y="43"/>
                  <a:pt x="59" y="43"/>
                </a:cubicBezTo>
                <a:cubicBezTo>
                  <a:pt x="59" y="63"/>
                  <a:pt x="59" y="63"/>
                  <a:pt x="59" y="63"/>
                </a:cubicBezTo>
                <a:close/>
                <a:moveTo>
                  <a:pt x="17" y="10"/>
                </a:moveTo>
                <a:cubicBezTo>
                  <a:pt x="23" y="10"/>
                  <a:pt x="28" y="15"/>
                  <a:pt x="28" y="21"/>
                </a:cubicBezTo>
                <a:cubicBezTo>
                  <a:pt x="28" y="23"/>
                  <a:pt x="28" y="26"/>
                  <a:pt x="26" y="28"/>
                </a:cubicBezTo>
                <a:cubicBezTo>
                  <a:pt x="26" y="28"/>
                  <a:pt x="25" y="28"/>
                  <a:pt x="25" y="29"/>
                </a:cubicBezTo>
                <a:cubicBezTo>
                  <a:pt x="23" y="31"/>
                  <a:pt x="20" y="32"/>
                  <a:pt x="17" y="32"/>
                </a:cubicBezTo>
                <a:cubicBezTo>
                  <a:pt x="11" y="32"/>
                  <a:pt x="6" y="27"/>
                  <a:pt x="6" y="21"/>
                </a:cubicBezTo>
                <a:cubicBezTo>
                  <a:pt x="6" y="15"/>
                  <a:pt x="11" y="10"/>
                  <a:pt x="17" y="10"/>
                </a:cubicBezTo>
                <a:close/>
                <a:moveTo>
                  <a:pt x="26" y="67"/>
                </a:moveTo>
                <a:cubicBezTo>
                  <a:pt x="26" y="95"/>
                  <a:pt x="26" y="95"/>
                  <a:pt x="26" y="95"/>
                </a:cubicBezTo>
                <a:cubicBezTo>
                  <a:pt x="18" y="95"/>
                  <a:pt x="18" y="95"/>
                  <a:pt x="18" y="95"/>
                </a:cubicBezTo>
                <a:cubicBezTo>
                  <a:pt x="18" y="71"/>
                  <a:pt x="18" y="71"/>
                  <a:pt x="18" y="71"/>
                </a:cubicBezTo>
                <a:cubicBezTo>
                  <a:pt x="16" y="71"/>
                  <a:pt x="16" y="71"/>
                  <a:pt x="16" y="71"/>
                </a:cubicBezTo>
                <a:cubicBezTo>
                  <a:pt x="16" y="95"/>
                  <a:pt x="16" y="95"/>
                  <a:pt x="16" y="95"/>
                </a:cubicBezTo>
                <a:cubicBezTo>
                  <a:pt x="9" y="95"/>
                  <a:pt x="9" y="95"/>
                  <a:pt x="9" y="95"/>
                </a:cubicBezTo>
                <a:cubicBezTo>
                  <a:pt x="9" y="66"/>
                  <a:pt x="9" y="66"/>
                  <a:pt x="9" y="66"/>
                </a:cubicBezTo>
                <a:cubicBezTo>
                  <a:pt x="9" y="62"/>
                  <a:pt x="9" y="62"/>
                  <a:pt x="9" y="62"/>
                </a:cubicBezTo>
                <a:cubicBezTo>
                  <a:pt x="9" y="46"/>
                  <a:pt x="9" y="46"/>
                  <a:pt x="9" y="46"/>
                </a:cubicBezTo>
                <a:cubicBezTo>
                  <a:pt x="7" y="46"/>
                  <a:pt x="7" y="46"/>
                  <a:pt x="7" y="46"/>
                </a:cubicBezTo>
                <a:cubicBezTo>
                  <a:pt x="7" y="62"/>
                  <a:pt x="7" y="62"/>
                  <a:pt x="7" y="62"/>
                </a:cubicBezTo>
                <a:cubicBezTo>
                  <a:pt x="0" y="62"/>
                  <a:pt x="0" y="62"/>
                  <a:pt x="0" y="62"/>
                </a:cubicBezTo>
                <a:cubicBezTo>
                  <a:pt x="0" y="40"/>
                  <a:pt x="0" y="40"/>
                  <a:pt x="0" y="40"/>
                </a:cubicBezTo>
                <a:cubicBezTo>
                  <a:pt x="0" y="36"/>
                  <a:pt x="3" y="33"/>
                  <a:pt x="7" y="33"/>
                </a:cubicBezTo>
                <a:cubicBezTo>
                  <a:pt x="23" y="33"/>
                  <a:pt x="23" y="33"/>
                  <a:pt x="23" y="33"/>
                </a:cubicBezTo>
                <a:cubicBezTo>
                  <a:pt x="23" y="34"/>
                  <a:pt x="23" y="35"/>
                  <a:pt x="23" y="36"/>
                </a:cubicBezTo>
                <a:cubicBezTo>
                  <a:pt x="23" y="67"/>
                  <a:pt x="23" y="67"/>
                  <a:pt x="23" y="67"/>
                </a:cubicBezTo>
                <a:cubicBezTo>
                  <a:pt x="26" y="67"/>
                  <a:pt x="26" y="67"/>
                  <a:pt x="26" y="67"/>
                </a:cubicBezTo>
                <a:close/>
                <a:moveTo>
                  <a:pt x="87" y="62"/>
                </a:moveTo>
                <a:cubicBezTo>
                  <a:pt x="87" y="46"/>
                  <a:pt x="87" y="46"/>
                  <a:pt x="87" y="46"/>
                </a:cubicBezTo>
                <a:cubicBezTo>
                  <a:pt x="86" y="46"/>
                  <a:pt x="86" y="46"/>
                  <a:pt x="86" y="46"/>
                </a:cubicBezTo>
                <a:cubicBezTo>
                  <a:pt x="86" y="62"/>
                  <a:pt x="86" y="62"/>
                  <a:pt x="86" y="62"/>
                </a:cubicBezTo>
                <a:cubicBezTo>
                  <a:pt x="86" y="66"/>
                  <a:pt x="86" y="66"/>
                  <a:pt x="86" y="66"/>
                </a:cubicBezTo>
                <a:cubicBezTo>
                  <a:pt x="86" y="95"/>
                  <a:pt x="86" y="95"/>
                  <a:pt x="86" y="95"/>
                </a:cubicBezTo>
                <a:cubicBezTo>
                  <a:pt x="79" y="95"/>
                  <a:pt x="79" y="95"/>
                  <a:pt x="79" y="95"/>
                </a:cubicBezTo>
                <a:cubicBezTo>
                  <a:pt x="79" y="71"/>
                  <a:pt x="79" y="71"/>
                  <a:pt x="79" y="71"/>
                </a:cubicBezTo>
                <a:cubicBezTo>
                  <a:pt x="77" y="71"/>
                  <a:pt x="77" y="71"/>
                  <a:pt x="77" y="71"/>
                </a:cubicBezTo>
                <a:cubicBezTo>
                  <a:pt x="77" y="95"/>
                  <a:pt x="77" y="95"/>
                  <a:pt x="77" y="95"/>
                </a:cubicBezTo>
                <a:cubicBezTo>
                  <a:pt x="69" y="95"/>
                  <a:pt x="69" y="95"/>
                  <a:pt x="69" y="95"/>
                </a:cubicBezTo>
                <a:cubicBezTo>
                  <a:pt x="69" y="67"/>
                  <a:pt x="69" y="67"/>
                  <a:pt x="69" y="67"/>
                </a:cubicBezTo>
                <a:cubicBezTo>
                  <a:pt x="72" y="67"/>
                  <a:pt x="72" y="67"/>
                  <a:pt x="72" y="67"/>
                </a:cubicBezTo>
                <a:cubicBezTo>
                  <a:pt x="72" y="36"/>
                  <a:pt x="72" y="36"/>
                  <a:pt x="72" y="36"/>
                </a:cubicBezTo>
                <a:cubicBezTo>
                  <a:pt x="72" y="35"/>
                  <a:pt x="72" y="34"/>
                  <a:pt x="72" y="33"/>
                </a:cubicBezTo>
                <a:cubicBezTo>
                  <a:pt x="88" y="33"/>
                  <a:pt x="88" y="33"/>
                  <a:pt x="88" y="33"/>
                </a:cubicBezTo>
                <a:cubicBezTo>
                  <a:pt x="92" y="33"/>
                  <a:pt x="95" y="36"/>
                  <a:pt x="95" y="40"/>
                </a:cubicBezTo>
                <a:cubicBezTo>
                  <a:pt x="95" y="62"/>
                  <a:pt x="95" y="62"/>
                  <a:pt x="95" y="62"/>
                </a:cubicBezTo>
                <a:cubicBezTo>
                  <a:pt x="93" y="62"/>
                  <a:pt x="91" y="62"/>
                  <a:pt x="87" y="62"/>
                </a:cubicBezTo>
                <a:close/>
              </a:path>
            </a:pathLst>
          </a:cu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 name="Freeform 13"/>
          <p:cNvSpPr>
            <a:spLocks noEditPoints="1"/>
          </p:cNvSpPr>
          <p:nvPr/>
        </p:nvSpPr>
        <p:spPr bwMode="auto">
          <a:xfrm>
            <a:off x="1861516" y="1635908"/>
            <a:ext cx="325438" cy="349250"/>
          </a:xfrm>
          <a:custGeom>
            <a:avLst/>
            <a:gdLst>
              <a:gd name="T0" fmla="*/ 89 w 95"/>
              <a:gd name="T1" fmla="*/ 21 h 102"/>
              <a:gd name="T2" fmla="*/ 67 w 95"/>
              <a:gd name="T3" fmla="*/ 21 h 102"/>
              <a:gd name="T4" fmla="*/ 47 w 95"/>
              <a:gd name="T5" fmla="*/ 0 h 102"/>
              <a:gd name="T6" fmla="*/ 47 w 95"/>
              <a:gd name="T7" fmla="*/ 26 h 102"/>
              <a:gd name="T8" fmla="*/ 47 w 95"/>
              <a:gd name="T9" fmla="*/ 0 h 102"/>
              <a:gd name="T10" fmla="*/ 68 w 95"/>
              <a:gd name="T11" fmla="*/ 63 h 102"/>
              <a:gd name="T12" fmla="*/ 59 w 95"/>
              <a:gd name="T13" fmla="*/ 28 h 102"/>
              <a:gd name="T14" fmla="*/ 27 w 95"/>
              <a:gd name="T15" fmla="*/ 36 h 102"/>
              <a:gd name="T16" fmla="*/ 35 w 95"/>
              <a:gd name="T17" fmla="*/ 63 h 102"/>
              <a:gd name="T18" fmla="*/ 37 w 95"/>
              <a:gd name="T19" fmla="*/ 43 h 102"/>
              <a:gd name="T20" fmla="*/ 37 w 95"/>
              <a:gd name="T21" fmla="*/ 67 h 102"/>
              <a:gd name="T22" fmla="*/ 46 w 95"/>
              <a:gd name="T23" fmla="*/ 102 h 102"/>
              <a:gd name="T24" fmla="*/ 48 w 95"/>
              <a:gd name="T25" fmla="*/ 73 h 102"/>
              <a:gd name="T26" fmla="*/ 58 w 95"/>
              <a:gd name="T27" fmla="*/ 102 h 102"/>
              <a:gd name="T28" fmla="*/ 58 w 95"/>
              <a:gd name="T29" fmla="*/ 63 h 102"/>
              <a:gd name="T30" fmla="*/ 59 w 95"/>
              <a:gd name="T31" fmla="*/ 43 h 102"/>
              <a:gd name="T32" fmla="*/ 17 w 95"/>
              <a:gd name="T33" fmla="*/ 10 h 102"/>
              <a:gd name="T34" fmla="*/ 26 w 95"/>
              <a:gd name="T35" fmla="*/ 28 h 102"/>
              <a:gd name="T36" fmla="*/ 17 w 95"/>
              <a:gd name="T37" fmla="*/ 32 h 102"/>
              <a:gd name="T38" fmla="*/ 17 w 95"/>
              <a:gd name="T39" fmla="*/ 10 h 102"/>
              <a:gd name="T40" fmla="*/ 26 w 95"/>
              <a:gd name="T41" fmla="*/ 95 h 102"/>
              <a:gd name="T42" fmla="*/ 18 w 95"/>
              <a:gd name="T43" fmla="*/ 71 h 102"/>
              <a:gd name="T44" fmla="*/ 17 w 95"/>
              <a:gd name="T45" fmla="*/ 95 h 102"/>
              <a:gd name="T46" fmla="*/ 9 w 95"/>
              <a:gd name="T47" fmla="*/ 66 h 102"/>
              <a:gd name="T48" fmla="*/ 9 w 95"/>
              <a:gd name="T49" fmla="*/ 46 h 102"/>
              <a:gd name="T50" fmla="*/ 7 w 95"/>
              <a:gd name="T51" fmla="*/ 62 h 102"/>
              <a:gd name="T52" fmla="*/ 0 w 95"/>
              <a:gd name="T53" fmla="*/ 40 h 102"/>
              <a:gd name="T54" fmla="*/ 23 w 95"/>
              <a:gd name="T55" fmla="*/ 33 h 102"/>
              <a:gd name="T56" fmla="*/ 23 w 95"/>
              <a:gd name="T57" fmla="*/ 67 h 102"/>
              <a:gd name="T58" fmla="*/ 88 w 95"/>
              <a:gd name="T59" fmla="*/ 62 h 102"/>
              <a:gd name="T60" fmla="*/ 86 w 95"/>
              <a:gd name="T61" fmla="*/ 46 h 102"/>
              <a:gd name="T62" fmla="*/ 86 w 95"/>
              <a:gd name="T63" fmla="*/ 66 h 102"/>
              <a:gd name="T64" fmla="*/ 79 w 95"/>
              <a:gd name="T65" fmla="*/ 95 h 102"/>
              <a:gd name="T66" fmla="*/ 77 w 95"/>
              <a:gd name="T67" fmla="*/ 71 h 102"/>
              <a:gd name="T68" fmla="*/ 69 w 95"/>
              <a:gd name="T69" fmla="*/ 95 h 102"/>
              <a:gd name="T70" fmla="*/ 72 w 95"/>
              <a:gd name="T71" fmla="*/ 67 h 102"/>
              <a:gd name="T72" fmla="*/ 72 w 95"/>
              <a:gd name="T73" fmla="*/ 33 h 102"/>
              <a:gd name="T74" fmla="*/ 95 w 95"/>
              <a:gd name="T75" fmla="*/ 40 h 102"/>
              <a:gd name="T76" fmla="*/ 88 w 95"/>
              <a:gd name="T77"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02">
                <a:moveTo>
                  <a:pt x="78" y="10"/>
                </a:moveTo>
                <a:cubicBezTo>
                  <a:pt x="84" y="10"/>
                  <a:pt x="89" y="15"/>
                  <a:pt x="89" y="21"/>
                </a:cubicBezTo>
                <a:cubicBezTo>
                  <a:pt x="89" y="27"/>
                  <a:pt x="84" y="32"/>
                  <a:pt x="78" y="32"/>
                </a:cubicBezTo>
                <a:cubicBezTo>
                  <a:pt x="72" y="32"/>
                  <a:pt x="67" y="27"/>
                  <a:pt x="67" y="21"/>
                </a:cubicBezTo>
                <a:cubicBezTo>
                  <a:pt x="67" y="15"/>
                  <a:pt x="72" y="10"/>
                  <a:pt x="78" y="10"/>
                </a:cubicBezTo>
                <a:close/>
                <a:moveTo>
                  <a:pt x="47" y="0"/>
                </a:moveTo>
                <a:cubicBezTo>
                  <a:pt x="55" y="0"/>
                  <a:pt x="61" y="6"/>
                  <a:pt x="61" y="13"/>
                </a:cubicBezTo>
                <a:cubicBezTo>
                  <a:pt x="61" y="20"/>
                  <a:pt x="55" y="26"/>
                  <a:pt x="47" y="26"/>
                </a:cubicBezTo>
                <a:cubicBezTo>
                  <a:pt x="40" y="26"/>
                  <a:pt x="34" y="20"/>
                  <a:pt x="34" y="13"/>
                </a:cubicBezTo>
                <a:cubicBezTo>
                  <a:pt x="34" y="6"/>
                  <a:pt x="40" y="0"/>
                  <a:pt x="47" y="0"/>
                </a:cubicBezTo>
                <a:close/>
                <a:moveTo>
                  <a:pt x="59" y="63"/>
                </a:moveTo>
                <a:cubicBezTo>
                  <a:pt x="63" y="63"/>
                  <a:pt x="66" y="63"/>
                  <a:pt x="68" y="63"/>
                </a:cubicBezTo>
                <a:cubicBezTo>
                  <a:pt x="68" y="36"/>
                  <a:pt x="68" y="36"/>
                  <a:pt x="68" y="36"/>
                </a:cubicBezTo>
                <a:cubicBezTo>
                  <a:pt x="68" y="32"/>
                  <a:pt x="64" y="28"/>
                  <a:pt x="59" y="28"/>
                </a:cubicBezTo>
                <a:cubicBezTo>
                  <a:pt x="34" y="28"/>
                  <a:pt x="61" y="28"/>
                  <a:pt x="35" y="28"/>
                </a:cubicBezTo>
                <a:cubicBezTo>
                  <a:pt x="31" y="28"/>
                  <a:pt x="27" y="32"/>
                  <a:pt x="27" y="36"/>
                </a:cubicBezTo>
                <a:cubicBezTo>
                  <a:pt x="27" y="63"/>
                  <a:pt x="27" y="63"/>
                  <a:pt x="27" y="63"/>
                </a:cubicBezTo>
                <a:cubicBezTo>
                  <a:pt x="35" y="63"/>
                  <a:pt x="35" y="63"/>
                  <a:pt x="35" y="63"/>
                </a:cubicBezTo>
                <a:cubicBezTo>
                  <a:pt x="35" y="43"/>
                  <a:pt x="35" y="43"/>
                  <a:pt x="35" y="43"/>
                </a:cubicBezTo>
                <a:cubicBezTo>
                  <a:pt x="37" y="43"/>
                  <a:pt x="37" y="43"/>
                  <a:pt x="37" y="43"/>
                </a:cubicBezTo>
                <a:cubicBezTo>
                  <a:pt x="37" y="63"/>
                  <a:pt x="37" y="63"/>
                  <a:pt x="37" y="63"/>
                </a:cubicBezTo>
                <a:cubicBezTo>
                  <a:pt x="37" y="67"/>
                  <a:pt x="37" y="67"/>
                  <a:pt x="37" y="67"/>
                </a:cubicBezTo>
                <a:cubicBezTo>
                  <a:pt x="37" y="102"/>
                  <a:pt x="37" y="102"/>
                  <a:pt x="37" y="102"/>
                </a:cubicBezTo>
                <a:cubicBezTo>
                  <a:pt x="46" y="102"/>
                  <a:pt x="46" y="102"/>
                  <a:pt x="46" y="102"/>
                </a:cubicBezTo>
                <a:cubicBezTo>
                  <a:pt x="46" y="73"/>
                  <a:pt x="46" y="73"/>
                  <a:pt x="46" y="73"/>
                </a:cubicBezTo>
                <a:cubicBezTo>
                  <a:pt x="48" y="73"/>
                  <a:pt x="48" y="73"/>
                  <a:pt x="48" y="73"/>
                </a:cubicBezTo>
                <a:cubicBezTo>
                  <a:pt x="48" y="102"/>
                  <a:pt x="48" y="102"/>
                  <a:pt x="48" y="102"/>
                </a:cubicBezTo>
                <a:cubicBezTo>
                  <a:pt x="58" y="102"/>
                  <a:pt x="58" y="102"/>
                  <a:pt x="58" y="102"/>
                </a:cubicBezTo>
                <a:cubicBezTo>
                  <a:pt x="58" y="67"/>
                  <a:pt x="58" y="67"/>
                  <a:pt x="58" y="67"/>
                </a:cubicBezTo>
                <a:cubicBezTo>
                  <a:pt x="58" y="63"/>
                  <a:pt x="58" y="63"/>
                  <a:pt x="58" y="63"/>
                </a:cubicBezTo>
                <a:cubicBezTo>
                  <a:pt x="58" y="43"/>
                  <a:pt x="58" y="43"/>
                  <a:pt x="58" y="43"/>
                </a:cubicBezTo>
                <a:cubicBezTo>
                  <a:pt x="59" y="43"/>
                  <a:pt x="59" y="43"/>
                  <a:pt x="59" y="43"/>
                </a:cubicBezTo>
                <a:cubicBezTo>
                  <a:pt x="59" y="63"/>
                  <a:pt x="59" y="63"/>
                  <a:pt x="59" y="63"/>
                </a:cubicBezTo>
                <a:close/>
                <a:moveTo>
                  <a:pt x="17" y="10"/>
                </a:moveTo>
                <a:cubicBezTo>
                  <a:pt x="23" y="10"/>
                  <a:pt x="28" y="15"/>
                  <a:pt x="28" y="21"/>
                </a:cubicBezTo>
                <a:cubicBezTo>
                  <a:pt x="28" y="23"/>
                  <a:pt x="28" y="26"/>
                  <a:pt x="26" y="28"/>
                </a:cubicBezTo>
                <a:cubicBezTo>
                  <a:pt x="26" y="28"/>
                  <a:pt x="25" y="28"/>
                  <a:pt x="25" y="29"/>
                </a:cubicBezTo>
                <a:cubicBezTo>
                  <a:pt x="23" y="31"/>
                  <a:pt x="20" y="32"/>
                  <a:pt x="17" y="32"/>
                </a:cubicBezTo>
                <a:cubicBezTo>
                  <a:pt x="11" y="32"/>
                  <a:pt x="6" y="27"/>
                  <a:pt x="6" y="21"/>
                </a:cubicBezTo>
                <a:cubicBezTo>
                  <a:pt x="6" y="15"/>
                  <a:pt x="11" y="10"/>
                  <a:pt x="17" y="10"/>
                </a:cubicBezTo>
                <a:close/>
                <a:moveTo>
                  <a:pt x="26" y="67"/>
                </a:moveTo>
                <a:cubicBezTo>
                  <a:pt x="26" y="95"/>
                  <a:pt x="26" y="95"/>
                  <a:pt x="26" y="95"/>
                </a:cubicBezTo>
                <a:cubicBezTo>
                  <a:pt x="18" y="95"/>
                  <a:pt x="18" y="95"/>
                  <a:pt x="18" y="95"/>
                </a:cubicBezTo>
                <a:cubicBezTo>
                  <a:pt x="18" y="71"/>
                  <a:pt x="18" y="71"/>
                  <a:pt x="18" y="71"/>
                </a:cubicBezTo>
                <a:cubicBezTo>
                  <a:pt x="17" y="71"/>
                  <a:pt x="17" y="71"/>
                  <a:pt x="17" y="71"/>
                </a:cubicBezTo>
                <a:cubicBezTo>
                  <a:pt x="17" y="95"/>
                  <a:pt x="17" y="95"/>
                  <a:pt x="17" y="95"/>
                </a:cubicBezTo>
                <a:cubicBezTo>
                  <a:pt x="9" y="95"/>
                  <a:pt x="9" y="95"/>
                  <a:pt x="9" y="95"/>
                </a:cubicBezTo>
                <a:cubicBezTo>
                  <a:pt x="9" y="66"/>
                  <a:pt x="9" y="66"/>
                  <a:pt x="9" y="66"/>
                </a:cubicBezTo>
                <a:cubicBezTo>
                  <a:pt x="9" y="62"/>
                  <a:pt x="9" y="62"/>
                  <a:pt x="9" y="62"/>
                </a:cubicBezTo>
                <a:cubicBezTo>
                  <a:pt x="9" y="46"/>
                  <a:pt x="9" y="46"/>
                  <a:pt x="9" y="46"/>
                </a:cubicBezTo>
                <a:cubicBezTo>
                  <a:pt x="7" y="46"/>
                  <a:pt x="7" y="46"/>
                  <a:pt x="7" y="46"/>
                </a:cubicBezTo>
                <a:cubicBezTo>
                  <a:pt x="7" y="62"/>
                  <a:pt x="7" y="62"/>
                  <a:pt x="7" y="62"/>
                </a:cubicBezTo>
                <a:cubicBezTo>
                  <a:pt x="0" y="62"/>
                  <a:pt x="0" y="62"/>
                  <a:pt x="0" y="62"/>
                </a:cubicBezTo>
                <a:cubicBezTo>
                  <a:pt x="0" y="40"/>
                  <a:pt x="0" y="40"/>
                  <a:pt x="0" y="40"/>
                </a:cubicBezTo>
                <a:cubicBezTo>
                  <a:pt x="0" y="36"/>
                  <a:pt x="4" y="33"/>
                  <a:pt x="7" y="33"/>
                </a:cubicBezTo>
                <a:cubicBezTo>
                  <a:pt x="23" y="33"/>
                  <a:pt x="23" y="33"/>
                  <a:pt x="23" y="33"/>
                </a:cubicBezTo>
                <a:cubicBezTo>
                  <a:pt x="23" y="34"/>
                  <a:pt x="23" y="35"/>
                  <a:pt x="23" y="36"/>
                </a:cubicBezTo>
                <a:cubicBezTo>
                  <a:pt x="23" y="67"/>
                  <a:pt x="23" y="67"/>
                  <a:pt x="23" y="67"/>
                </a:cubicBezTo>
                <a:cubicBezTo>
                  <a:pt x="26" y="67"/>
                  <a:pt x="26" y="67"/>
                  <a:pt x="26" y="67"/>
                </a:cubicBezTo>
                <a:close/>
                <a:moveTo>
                  <a:pt x="88" y="62"/>
                </a:moveTo>
                <a:cubicBezTo>
                  <a:pt x="88" y="46"/>
                  <a:pt x="88" y="46"/>
                  <a:pt x="88" y="46"/>
                </a:cubicBezTo>
                <a:cubicBezTo>
                  <a:pt x="86" y="46"/>
                  <a:pt x="86" y="46"/>
                  <a:pt x="86" y="46"/>
                </a:cubicBezTo>
                <a:cubicBezTo>
                  <a:pt x="86" y="62"/>
                  <a:pt x="86" y="62"/>
                  <a:pt x="86" y="62"/>
                </a:cubicBezTo>
                <a:cubicBezTo>
                  <a:pt x="86" y="66"/>
                  <a:pt x="86" y="66"/>
                  <a:pt x="86" y="66"/>
                </a:cubicBezTo>
                <a:cubicBezTo>
                  <a:pt x="86" y="95"/>
                  <a:pt x="86" y="95"/>
                  <a:pt x="86" y="95"/>
                </a:cubicBezTo>
                <a:cubicBezTo>
                  <a:pt x="79" y="95"/>
                  <a:pt x="79" y="95"/>
                  <a:pt x="79" y="95"/>
                </a:cubicBezTo>
                <a:cubicBezTo>
                  <a:pt x="79" y="71"/>
                  <a:pt x="79" y="71"/>
                  <a:pt x="79" y="71"/>
                </a:cubicBezTo>
                <a:cubicBezTo>
                  <a:pt x="77" y="71"/>
                  <a:pt x="77" y="71"/>
                  <a:pt x="77" y="71"/>
                </a:cubicBezTo>
                <a:cubicBezTo>
                  <a:pt x="77" y="95"/>
                  <a:pt x="77" y="95"/>
                  <a:pt x="77" y="95"/>
                </a:cubicBezTo>
                <a:cubicBezTo>
                  <a:pt x="69" y="95"/>
                  <a:pt x="69" y="95"/>
                  <a:pt x="69" y="95"/>
                </a:cubicBezTo>
                <a:cubicBezTo>
                  <a:pt x="69" y="67"/>
                  <a:pt x="69" y="67"/>
                  <a:pt x="69" y="67"/>
                </a:cubicBezTo>
                <a:cubicBezTo>
                  <a:pt x="72" y="67"/>
                  <a:pt x="72" y="67"/>
                  <a:pt x="72" y="67"/>
                </a:cubicBezTo>
                <a:cubicBezTo>
                  <a:pt x="72" y="36"/>
                  <a:pt x="72" y="36"/>
                  <a:pt x="72" y="36"/>
                </a:cubicBezTo>
                <a:cubicBezTo>
                  <a:pt x="72" y="35"/>
                  <a:pt x="72" y="34"/>
                  <a:pt x="72" y="33"/>
                </a:cubicBezTo>
                <a:cubicBezTo>
                  <a:pt x="88" y="33"/>
                  <a:pt x="88" y="33"/>
                  <a:pt x="88" y="33"/>
                </a:cubicBezTo>
                <a:cubicBezTo>
                  <a:pt x="92" y="33"/>
                  <a:pt x="95" y="36"/>
                  <a:pt x="95" y="40"/>
                </a:cubicBezTo>
                <a:cubicBezTo>
                  <a:pt x="95" y="62"/>
                  <a:pt x="95" y="62"/>
                  <a:pt x="95" y="62"/>
                </a:cubicBezTo>
                <a:cubicBezTo>
                  <a:pt x="93" y="62"/>
                  <a:pt x="91" y="62"/>
                  <a:pt x="88" y="62"/>
                </a:cubicBezTo>
                <a:close/>
              </a:path>
            </a:pathLst>
          </a:cu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 name="Freeform 14"/>
          <p:cNvSpPr>
            <a:spLocks noEditPoints="1"/>
          </p:cNvSpPr>
          <p:nvPr/>
        </p:nvSpPr>
        <p:spPr bwMode="auto">
          <a:xfrm>
            <a:off x="2264741" y="1635908"/>
            <a:ext cx="323850" cy="349250"/>
          </a:xfrm>
          <a:custGeom>
            <a:avLst/>
            <a:gdLst>
              <a:gd name="T0" fmla="*/ 89 w 95"/>
              <a:gd name="T1" fmla="*/ 21 h 102"/>
              <a:gd name="T2" fmla="*/ 67 w 95"/>
              <a:gd name="T3" fmla="*/ 21 h 102"/>
              <a:gd name="T4" fmla="*/ 47 w 95"/>
              <a:gd name="T5" fmla="*/ 0 h 102"/>
              <a:gd name="T6" fmla="*/ 47 w 95"/>
              <a:gd name="T7" fmla="*/ 26 h 102"/>
              <a:gd name="T8" fmla="*/ 47 w 95"/>
              <a:gd name="T9" fmla="*/ 0 h 102"/>
              <a:gd name="T10" fmla="*/ 68 w 95"/>
              <a:gd name="T11" fmla="*/ 63 h 102"/>
              <a:gd name="T12" fmla="*/ 59 w 95"/>
              <a:gd name="T13" fmla="*/ 28 h 102"/>
              <a:gd name="T14" fmla="*/ 27 w 95"/>
              <a:gd name="T15" fmla="*/ 36 h 102"/>
              <a:gd name="T16" fmla="*/ 35 w 95"/>
              <a:gd name="T17" fmla="*/ 63 h 102"/>
              <a:gd name="T18" fmla="*/ 37 w 95"/>
              <a:gd name="T19" fmla="*/ 43 h 102"/>
              <a:gd name="T20" fmla="*/ 37 w 95"/>
              <a:gd name="T21" fmla="*/ 67 h 102"/>
              <a:gd name="T22" fmla="*/ 46 w 95"/>
              <a:gd name="T23" fmla="*/ 102 h 102"/>
              <a:gd name="T24" fmla="*/ 48 w 95"/>
              <a:gd name="T25" fmla="*/ 73 h 102"/>
              <a:gd name="T26" fmla="*/ 58 w 95"/>
              <a:gd name="T27" fmla="*/ 102 h 102"/>
              <a:gd name="T28" fmla="*/ 58 w 95"/>
              <a:gd name="T29" fmla="*/ 63 h 102"/>
              <a:gd name="T30" fmla="*/ 59 w 95"/>
              <a:gd name="T31" fmla="*/ 43 h 102"/>
              <a:gd name="T32" fmla="*/ 17 w 95"/>
              <a:gd name="T33" fmla="*/ 10 h 102"/>
              <a:gd name="T34" fmla="*/ 26 w 95"/>
              <a:gd name="T35" fmla="*/ 28 h 102"/>
              <a:gd name="T36" fmla="*/ 17 w 95"/>
              <a:gd name="T37" fmla="*/ 32 h 102"/>
              <a:gd name="T38" fmla="*/ 17 w 95"/>
              <a:gd name="T39" fmla="*/ 10 h 102"/>
              <a:gd name="T40" fmla="*/ 26 w 95"/>
              <a:gd name="T41" fmla="*/ 95 h 102"/>
              <a:gd name="T42" fmla="*/ 18 w 95"/>
              <a:gd name="T43" fmla="*/ 71 h 102"/>
              <a:gd name="T44" fmla="*/ 16 w 95"/>
              <a:gd name="T45" fmla="*/ 95 h 102"/>
              <a:gd name="T46" fmla="*/ 9 w 95"/>
              <a:gd name="T47" fmla="*/ 66 h 102"/>
              <a:gd name="T48" fmla="*/ 9 w 95"/>
              <a:gd name="T49" fmla="*/ 46 h 102"/>
              <a:gd name="T50" fmla="*/ 7 w 95"/>
              <a:gd name="T51" fmla="*/ 62 h 102"/>
              <a:gd name="T52" fmla="*/ 0 w 95"/>
              <a:gd name="T53" fmla="*/ 40 h 102"/>
              <a:gd name="T54" fmla="*/ 23 w 95"/>
              <a:gd name="T55" fmla="*/ 33 h 102"/>
              <a:gd name="T56" fmla="*/ 23 w 95"/>
              <a:gd name="T57" fmla="*/ 67 h 102"/>
              <a:gd name="T58" fmla="*/ 88 w 95"/>
              <a:gd name="T59" fmla="*/ 62 h 102"/>
              <a:gd name="T60" fmla="*/ 86 w 95"/>
              <a:gd name="T61" fmla="*/ 46 h 102"/>
              <a:gd name="T62" fmla="*/ 86 w 95"/>
              <a:gd name="T63" fmla="*/ 66 h 102"/>
              <a:gd name="T64" fmla="*/ 79 w 95"/>
              <a:gd name="T65" fmla="*/ 95 h 102"/>
              <a:gd name="T66" fmla="*/ 77 w 95"/>
              <a:gd name="T67" fmla="*/ 71 h 102"/>
              <a:gd name="T68" fmla="*/ 69 w 95"/>
              <a:gd name="T69" fmla="*/ 95 h 102"/>
              <a:gd name="T70" fmla="*/ 72 w 95"/>
              <a:gd name="T71" fmla="*/ 67 h 102"/>
              <a:gd name="T72" fmla="*/ 72 w 95"/>
              <a:gd name="T73" fmla="*/ 33 h 102"/>
              <a:gd name="T74" fmla="*/ 95 w 95"/>
              <a:gd name="T75" fmla="*/ 40 h 102"/>
              <a:gd name="T76" fmla="*/ 88 w 95"/>
              <a:gd name="T77" fmla="*/ 6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02">
                <a:moveTo>
                  <a:pt x="78" y="10"/>
                </a:moveTo>
                <a:cubicBezTo>
                  <a:pt x="84" y="10"/>
                  <a:pt x="89" y="15"/>
                  <a:pt x="89" y="21"/>
                </a:cubicBezTo>
                <a:cubicBezTo>
                  <a:pt x="89" y="27"/>
                  <a:pt x="84" y="32"/>
                  <a:pt x="78" y="32"/>
                </a:cubicBezTo>
                <a:cubicBezTo>
                  <a:pt x="72" y="32"/>
                  <a:pt x="67" y="27"/>
                  <a:pt x="67" y="21"/>
                </a:cubicBezTo>
                <a:cubicBezTo>
                  <a:pt x="67" y="15"/>
                  <a:pt x="72" y="10"/>
                  <a:pt x="78" y="10"/>
                </a:cubicBezTo>
                <a:close/>
                <a:moveTo>
                  <a:pt x="47" y="0"/>
                </a:moveTo>
                <a:cubicBezTo>
                  <a:pt x="55" y="0"/>
                  <a:pt x="61" y="6"/>
                  <a:pt x="61" y="13"/>
                </a:cubicBezTo>
                <a:cubicBezTo>
                  <a:pt x="61" y="20"/>
                  <a:pt x="55" y="26"/>
                  <a:pt x="47" y="26"/>
                </a:cubicBezTo>
                <a:cubicBezTo>
                  <a:pt x="40" y="26"/>
                  <a:pt x="34" y="20"/>
                  <a:pt x="34" y="13"/>
                </a:cubicBezTo>
                <a:cubicBezTo>
                  <a:pt x="34" y="6"/>
                  <a:pt x="40" y="0"/>
                  <a:pt x="47" y="0"/>
                </a:cubicBezTo>
                <a:close/>
                <a:moveTo>
                  <a:pt x="59" y="63"/>
                </a:moveTo>
                <a:cubicBezTo>
                  <a:pt x="63" y="63"/>
                  <a:pt x="66" y="63"/>
                  <a:pt x="68" y="63"/>
                </a:cubicBezTo>
                <a:cubicBezTo>
                  <a:pt x="68" y="36"/>
                  <a:pt x="68" y="36"/>
                  <a:pt x="68" y="36"/>
                </a:cubicBezTo>
                <a:cubicBezTo>
                  <a:pt x="68" y="32"/>
                  <a:pt x="64" y="28"/>
                  <a:pt x="59" y="28"/>
                </a:cubicBezTo>
                <a:cubicBezTo>
                  <a:pt x="34" y="28"/>
                  <a:pt x="61" y="28"/>
                  <a:pt x="35" y="28"/>
                </a:cubicBezTo>
                <a:cubicBezTo>
                  <a:pt x="31" y="28"/>
                  <a:pt x="27" y="32"/>
                  <a:pt x="27" y="36"/>
                </a:cubicBezTo>
                <a:cubicBezTo>
                  <a:pt x="27" y="63"/>
                  <a:pt x="27" y="63"/>
                  <a:pt x="27" y="63"/>
                </a:cubicBezTo>
                <a:cubicBezTo>
                  <a:pt x="35" y="63"/>
                  <a:pt x="35" y="63"/>
                  <a:pt x="35" y="63"/>
                </a:cubicBezTo>
                <a:cubicBezTo>
                  <a:pt x="35" y="43"/>
                  <a:pt x="35" y="43"/>
                  <a:pt x="35" y="43"/>
                </a:cubicBezTo>
                <a:cubicBezTo>
                  <a:pt x="37" y="43"/>
                  <a:pt x="37" y="43"/>
                  <a:pt x="37" y="43"/>
                </a:cubicBezTo>
                <a:cubicBezTo>
                  <a:pt x="37" y="63"/>
                  <a:pt x="37" y="63"/>
                  <a:pt x="37" y="63"/>
                </a:cubicBezTo>
                <a:cubicBezTo>
                  <a:pt x="37" y="67"/>
                  <a:pt x="37" y="67"/>
                  <a:pt x="37" y="67"/>
                </a:cubicBezTo>
                <a:cubicBezTo>
                  <a:pt x="37" y="102"/>
                  <a:pt x="37" y="102"/>
                  <a:pt x="37" y="102"/>
                </a:cubicBezTo>
                <a:cubicBezTo>
                  <a:pt x="46" y="102"/>
                  <a:pt x="46" y="102"/>
                  <a:pt x="46" y="102"/>
                </a:cubicBezTo>
                <a:cubicBezTo>
                  <a:pt x="46" y="73"/>
                  <a:pt x="46" y="73"/>
                  <a:pt x="46" y="73"/>
                </a:cubicBezTo>
                <a:cubicBezTo>
                  <a:pt x="48" y="73"/>
                  <a:pt x="48" y="73"/>
                  <a:pt x="48" y="73"/>
                </a:cubicBezTo>
                <a:cubicBezTo>
                  <a:pt x="48" y="102"/>
                  <a:pt x="48" y="102"/>
                  <a:pt x="48" y="102"/>
                </a:cubicBezTo>
                <a:cubicBezTo>
                  <a:pt x="58" y="102"/>
                  <a:pt x="58" y="102"/>
                  <a:pt x="58" y="102"/>
                </a:cubicBezTo>
                <a:cubicBezTo>
                  <a:pt x="58" y="67"/>
                  <a:pt x="58" y="67"/>
                  <a:pt x="58" y="67"/>
                </a:cubicBezTo>
                <a:cubicBezTo>
                  <a:pt x="58" y="63"/>
                  <a:pt x="58" y="63"/>
                  <a:pt x="58" y="63"/>
                </a:cubicBezTo>
                <a:cubicBezTo>
                  <a:pt x="58" y="43"/>
                  <a:pt x="58" y="43"/>
                  <a:pt x="58" y="43"/>
                </a:cubicBezTo>
                <a:cubicBezTo>
                  <a:pt x="59" y="43"/>
                  <a:pt x="59" y="43"/>
                  <a:pt x="59" y="43"/>
                </a:cubicBezTo>
                <a:cubicBezTo>
                  <a:pt x="59" y="63"/>
                  <a:pt x="59" y="63"/>
                  <a:pt x="59" y="63"/>
                </a:cubicBezTo>
                <a:close/>
                <a:moveTo>
                  <a:pt x="17" y="10"/>
                </a:moveTo>
                <a:cubicBezTo>
                  <a:pt x="23" y="10"/>
                  <a:pt x="28" y="15"/>
                  <a:pt x="28" y="21"/>
                </a:cubicBezTo>
                <a:cubicBezTo>
                  <a:pt x="28" y="23"/>
                  <a:pt x="28" y="26"/>
                  <a:pt x="26" y="28"/>
                </a:cubicBezTo>
                <a:cubicBezTo>
                  <a:pt x="26" y="28"/>
                  <a:pt x="25" y="28"/>
                  <a:pt x="25" y="29"/>
                </a:cubicBezTo>
                <a:cubicBezTo>
                  <a:pt x="23" y="31"/>
                  <a:pt x="20" y="32"/>
                  <a:pt x="17" y="32"/>
                </a:cubicBezTo>
                <a:cubicBezTo>
                  <a:pt x="11" y="32"/>
                  <a:pt x="6" y="27"/>
                  <a:pt x="6" y="21"/>
                </a:cubicBezTo>
                <a:cubicBezTo>
                  <a:pt x="6" y="15"/>
                  <a:pt x="11" y="10"/>
                  <a:pt x="17" y="10"/>
                </a:cubicBezTo>
                <a:close/>
                <a:moveTo>
                  <a:pt x="26" y="67"/>
                </a:moveTo>
                <a:cubicBezTo>
                  <a:pt x="26" y="95"/>
                  <a:pt x="26" y="95"/>
                  <a:pt x="26" y="95"/>
                </a:cubicBezTo>
                <a:cubicBezTo>
                  <a:pt x="18" y="95"/>
                  <a:pt x="18" y="95"/>
                  <a:pt x="18" y="95"/>
                </a:cubicBezTo>
                <a:cubicBezTo>
                  <a:pt x="18" y="71"/>
                  <a:pt x="18" y="71"/>
                  <a:pt x="18" y="71"/>
                </a:cubicBezTo>
                <a:cubicBezTo>
                  <a:pt x="16" y="71"/>
                  <a:pt x="16" y="71"/>
                  <a:pt x="16" y="71"/>
                </a:cubicBezTo>
                <a:cubicBezTo>
                  <a:pt x="16" y="95"/>
                  <a:pt x="16" y="95"/>
                  <a:pt x="16" y="95"/>
                </a:cubicBezTo>
                <a:cubicBezTo>
                  <a:pt x="9" y="95"/>
                  <a:pt x="9" y="95"/>
                  <a:pt x="9" y="95"/>
                </a:cubicBezTo>
                <a:cubicBezTo>
                  <a:pt x="9" y="66"/>
                  <a:pt x="9" y="66"/>
                  <a:pt x="9" y="66"/>
                </a:cubicBezTo>
                <a:cubicBezTo>
                  <a:pt x="9" y="62"/>
                  <a:pt x="9" y="62"/>
                  <a:pt x="9" y="62"/>
                </a:cubicBezTo>
                <a:cubicBezTo>
                  <a:pt x="9" y="46"/>
                  <a:pt x="9" y="46"/>
                  <a:pt x="9" y="46"/>
                </a:cubicBezTo>
                <a:cubicBezTo>
                  <a:pt x="7" y="46"/>
                  <a:pt x="7" y="46"/>
                  <a:pt x="7" y="46"/>
                </a:cubicBezTo>
                <a:cubicBezTo>
                  <a:pt x="7" y="62"/>
                  <a:pt x="7" y="62"/>
                  <a:pt x="7" y="62"/>
                </a:cubicBezTo>
                <a:cubicBezTo>
                  <a:pt x="0" y="62"/>
                  <a:pt x="0" y="62"/>
                  <a:pt x="0" y="62"/>
                </a:cubicBezTo>
                <a:cubicBezTo>
                  <a:pt x="0" y="40"/>
                  <a:pt x="0" y="40"/>
                  <a:pt x="0" y="40"/>
                </a:cubicBezTo>
                <a:cubicBezTo>
                  <a:pt x="0" y="36"/>
                  <a:pt x="4" y="33"/>
                  <a:pt x="7" y="33"/>
                </a:cubicBezTo>
                <a:cubicBezTo>
                  <a:pt x="23" y="33"/>
                  <a:pt x="23" y="33"/>
                  <a:pt x="23" y="33"/>
                </a:cubicBezTo>
                <a:cubicBezTo>
                  <a:pt x="23" y="34"/>
                  <a:pt x="23" y="35"/>
                  <a:pt x="23" y="36"/>
                </a:cubicBezTo>
                <a:cubicBezTo>
                  <a:pt x="23" y="67"/>
                  <a:pt x="23" y="67"/>
                  <a:pt x="23" y="67"/>
                </a:cubicBezTo>
                <a:cubicBezTo>
                  <a:pt x="26" y="67"/>
                  <a:pt x="26" y="67"/>
                  <a:pt x="26" y="67"/>
                </a:cubicBezTo>
                <a:close/>
                <a:moveTo>
                  <a:pt x="88" y="62"/>
                </a:moveTo>
                <a:cubicBezTo>
                  <a:pt x="88" y="46"/>
                  <a:pt x="88" y="46"/>
                  <a:pt x="88" y="46"/>
                </a:cubicBezTo>
                <a:cubicBezTo>
                  <a:pt x="86" y="46"/>
                  <a:pt x="86" y="46"/>
                  <a:pt x="86" y="46"/>
                </a:cubicBezTo>
                <a:cubicBezTo>
                  <a:pt x="86" y="62"/>
                  <a:pt x="86" y="62"/>
                  <a:pt x="86" y="62"/>
                </a:cubicBezTo>
                <a:cubicBezTo>
                  <a:pt x="86" y="66"/>
                  <a:pt x="86" y="66"/>
                  <a:pt x="86" y="66"/>
                </a:cubicBezTo>
                <a:cubicBezTo>
                  <a:pt x="86" y="95"/>
                  <a:pt x="86" y="95"/>
                  <a:pt x="86" y="95"/>
                </a:cubicBezTo>
                <a:cubicBezTo>
                  <a:pt x="79" y="95"/>
                  <a:pt x="79" y="95"/>
                  <a:pt x="79" y="95"/>
                </a:cubicBezTo>
                <a:cubicBezTo>
                  <a:pt x="79" y="71"/>
                  <a:pt x="79" y="71"/>
                  <a:pt x="79" y="71"/>
                </a:cubicBezTo>
                <a:cubicBezTo>
                  <a:pt x="77" y="71"/>
                  <a:pt x="77" y="71"/>
                  <a:pt x="77" y="71"/>
                </a:cubicBezTo>
                <a:cubicBezTo>
                  <a:pt x="77" y="95"/>
                  <a:pt x="77" y="95"/>
                  <a:pt x="77" y="95"/>
                </a:cubicBezTo>
                <a:cubicBezTo>
                  <a:pt x="69" y="95"/>
                  <a:pt x="69" y="95"/>
                  <a:pt x="69" y="95"/>
                </a:cubicBezTo>
                <a:cubicBezTo>
                  <a:pt x="69" y="67"/>
                  <a:pt x="69" y="67"/>
                  <a:pt x="69" y="67"/>
                </a:cubicBezTo>
                <a:cubicBezTo>
                  <a:pt x="72" y="67"/>
                  <a:pt x="72" y="67"/>
                  <a:pt x="72" y="67"/>
                </a:cubicBezTo>
                <a:cubicBezTo>
                  <a:pt x="72" y="36"/>
                  <a:pt x="72" y="36"/>
                  <a:pt x="72" y="36"/>
                </a:cubicBezTo>
                <a:cubicBezTo>
                  <a:pt x="72" y="35"/>
                  <a:pt x="72" y="34"/>
                  <a:pt x="72" y="33"/>
                </a:cubicBezTo>
                <a:cubicBezTo>
                  <a:pt x="88" y="33"/>
                  <a:pt x="88" y="33"/>
                  <a:pt x="88" y="33"/>
                </a:cubicBezTo>
                <a:cubicBezTo>
                  <a:pt x="92" y="33"/>
                  <a:pt x="95" y="36"/>
                  <a:pt x="95" y="40"/>
                </a:cubicBezTo>
                <a:cubicBezTo>
                  <a:pt x="95" y="62"/>
                  <a:pt x="95" y="62"/>
                  <a:pt x="95" y="62"/>
                </a:cubicBezTo>
                <a:cubicBezTo>
                  <a:pt x="93" y="62"/>
                  <a:pt x="91" y="62"/>
                  <a:pt x="88" y="62"/>
                </a:cubicBezTo>
                <a:close/>
              </a:path>
            </a:pathLst>
          </a:custGeom>
          <a:solidFill>
            <a:srgbClr val="4C4948"/>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3" name="Freeform 15"/>
          <p:cNvSpPr>
            <a:spLocks noEditPoints="1"/>
          </p:cNvSpPr>
          <p:nvPr/>
        </p:nvSpPr>
        <p:spPr bwMode="auto">
          <a:xfrm>
            <a:off x="5300041" y="1615270"/>
            <a:ext cx="563563" cy="390525"/>
          </a:xfrm>
          <a:custGeom>
            <a:avLst/>
            <a:gdLst>
              <a:gd name="T0" fmla="*/ 84 w 165"/>
              <a:gd name="T1" fmla="*/ 30 h 114"/>
              <a:gd name="T2" fmla="*/ 23 w 165"/>
              <a:gd name="T3" fmla="*/ 73 h 114"/>
              <a:gd name="T4" fmla="*/ 16 w 165"/>
              <a:gd name="T5" fmla="*/ 77 h 114"/>
              <a:gd name="T6" fmla="*/ 7 w 165"/>
              <a:gd name="T7" fmla="*/ 98 h 114"/>
              <a:gd name="T8" fmla="*/ 7 w 165"/>
              <a:gd name="T9" fmla="*/ 55 h 114"/>
              <a:gd name="T10" fmla="*/ 0 w 165"/>
              <a:gd name="T11" fmla="*/ 69 h 114"/>
              <a:gd name="T12" fmla="*/ 20 w 165"/>
              <a:gd name="T13" fmla="*/ 44 h 114"/>
              <a:gd name="T14" fmla="*/ 23 w 165"/>
              <a:gd name="T15" fmla="*/ 73 h 114"/>
              <a:gd name="T16" fmla="*/ 23 w 165"/>
              <a:gd name="T17" fmla="*/ 38 h 114"/>
              <a:gd name="T18" fmla="*/ 5 w 165"/>
              <a:gd name="T19" fmla="*/ 33 h 114"/>
              <a:gd name="T20" fmla="*/ 143 w 165"/>
              <a:gd name="T21" fmla="*/ 98 h 114"/>
              <a:gd name="T22" fmla="*/ 151 w 165"/>
              <a:gd name="T23" fmla="*/ 77 h 114"/>
              <a:gd name="T24" fmla="*/ 158 w 165"/>
              <a:gd name="T25" fmla="*/ 72 h 114"/>
              <a:gd name="T26" fmla="*/ 159 w 165"/>
              <a:gd name="T27" fmla="*/ 55 h 114"/>
              <a:gd name="T28" fmla="*/ 165 w 165"/>
              <a:gd name="T29" fmla="*/ 50 h 114"/>
              <a:gd name="T30" fmla="*/ 146 w 165"/>
              <a:gd name="T31" fmla="*/ 46 h 114"/>
              <a:gd name="T32" fmla="*/ 150 w 165"/>
              <a:gd name="T33" fmla="*/ 23 h 114"/>
              <a:gd name="T34" fmla="*/ 143 w 165"/>
              <a:gd name="T35" fmla="*/ 40 h 114"/>
              <a:gd name="T36" fmla="*/ 150 w 165"/>
              <a:gd name="T37" fmla="*/ 23 h 114"/>
              <a:gd name="T38" fmla="*/ 119 w 165"/>
              <a:gd name="T39" fmla="*/ 107 h 114"/>
              <a:gd name="T40" fmla="*/ 121 w 165"/>
              <a:gd name="T41" fmla="*/ 107 h 114"/>
              <a:gd name="T42" fmla="*/ 130 w 165"/>
              <a:gd name="T43" fmla="*/ 71 h 114"/>
              <a:gd name="T44" fmla="*/ 131 w 165"/>
              <a:gd name="T45" fmla="*/ 71 h 114"/>
              <a:gd name="T46" fmla="*/ 131 w 165"/>
              <a:gd name="T47" fmla="*/ 39 h 114"/>
              <a:gd name="T48" fmla="*/ 114 w 165"/>
              <a:gd name="T49" fmla="*/ 76 h 114"/>
              <a:gd name="T50" fmla="*/ 96 w 165"/>
              <a:gd name="T51" fmla="*/ 49 h 114"/>
              <a:gd name="T52" fmla="*/ 95 w 165"/>
              <a:gd name="T53" fmla="*/ 75 h 114"/>
              <a:gd name="T54" fmla="*/ 85 w 165"/>
              <a:gd name="T55" fmla="*/ 82 h 114"/>
              <a:gd name="T56" fmla="*/ 72 w 165"/>
              <a:gd name="T57" fmla="*/ 114 h 114"/>
              <a:gd name="T58" fmla="*/ 72 w 165"/>
              <a:gd name="T59" fmla="*/ 49 h 114"/>
              <a:gd name="T60" fmla="*/ 61 w 165"/>
              <a:gd name="T61" fmla="*/ 70 h 114"/>
              <a:gd name="T62" fmla="*/ 97 w 165"/>
              <a:gd name="T63" fmla="*/ 32 h 114"/>
              <a:gd name="T64" fmla="*/ 96 w 165"/>
              <a:gd name="T65" fmla="*/ 70 h 114"/>
              <a:gd name="T66" fmla="*/ 47 w 165"/>
              <a:gd name="T67" fmla="*/ 107 h 114"/>
              <a:gd name="T68" fmla="*/ 45 w 165"/>
              <a:gd name="T69" fmla="*/ 107 h 114"/>
              <a:gd name="T70" fmla="*/ 36 w 165"/>
              <a:gd name="T71" fmla="*/ 71 h 114"/>
              <a:gd name="T72" fmla="*/ 35 w 165"/>
              <a:gd name="T73" fmla="*/ 71 h 114"/>
              <a:gd name="T74" fmla="*/ 35 w 165"/>
              <a:gd name="T75" fmla="*/ 39 h 114"/>
              <a:gd name="T76" fmla="*/ 52 w 165"/>
              <a:gd name="T77" fmla="*/ 76 h 114"/>
              <a:gd name="T78" fmla="*/ 58 w 165"/>
              <a:gd name="T79" fmla="*/ 26 h 114"/>
              <a:gd name="T80" fmla="*/ 46 w 165"/>
              <a:gd name="T81" fmla="*/ 38 h 114"/>
              <a:gd name="T82" fmla="*/ 120 w 165"/>
              <a:gd name="T83" fmla="*/ 14 h 114"/>
              <a:gd name="T84" fmla="*/ 111 w 165"/>
              <a:gd name="T85" fmla="*/ 34 h 114"/>
              <a:gd name="T86" fmla="*/ 120 w 165"/>
              <a:gd name="T87" fmla="*/ 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14">
                <a:moveTo>
                  <a:pt x="84" y="0"/>
                </a:moveTo>
                <a:cubicBezTo>
                  <a:pt x="92" y="0"/>
                  <a:pt x="98" y="7"/>
                  <a:pt x="98" y="15"/>
                </a:cubicBezTo>
                <a:cubicBezTo>
                  <a:pt x="98" y="23"/>
                  <a:pt x="92" y="30"/>
                  <a:pt x="84" y="30"/>
                </a:cubicBezTo>
                <a:cubicBezTo>
                  <a:pt x="75" y="30"/>
                  <a:pt x="69" y="23"/>
                  <a:pt x="69" y="15"/>
                </a:cubicBezTo>
                <a:cubicBezTo>
                  <a:pt x="69" y="7"/>
                  <a:pt x="75" y="0"/>
                  <a:pt x="84" y="0"/>
                </a:cubicBezTo>
                <a:close/>
                <a:moveTo>
                  <a:pt x="23" y="73"/>
                </a:moveTo>
                <a:cubicBezTo>
                  <a:pt x="23" y="98"/>
                  <a:pt x="23" y="98"/>
                  <a:pt x="23" y="98"/>
                </a:cubicBezTo>
                <a:cubicBezTo>
                  <a:pt x="16" y="98"/>
                  <a:pt x="16" y="98"/>
                  <a:pt x="16" y="98"/>
                </a:cubicBezTo>
                <a:cubicBezTo>
                  <a:pt x="16" y="77"/>
                  <a:pt x="16" y="77"/>
                  <a:pt x="16" y="77"/>
                </a:cubicBezTo>
                <a:cubicBezTo>
                  <a:pt x="14" y="77"/>
                  <a:pt x="14" y="77"/>
                  <a:pt x="14" y="77"/>
                </a:cubicBezTo>
                <a:cubicBezTo>
                  <a:pt x="14" y="98"/>
                  <a:pt x="14" y="98"/>
                  <a:pt x="14" y="98"/>
                </a:cubicBezTo>
                <a:cubicBezTo>
                  <a:pt x="7" y="98"/>
                  <a:pt x="7" y="98"/>
                  <a:pt x="7" y="98"/>
                </a:cubicBezTo>
                <a:cubicBezTo>
                  <a:pt x="7" y="72"/>
                  <a:pt x="7" y="72"/>
                  <a:pt x="7" y="72"/>
                </a:cubicBezTo>
                <a:cubicBezTo>
                  <a:pt x="7" y="69"/>
                  <a:pt x="7" y="69"/>
                  <a:pt x="7" y="69"/>
                </a:cubicBezTo>
                <a:cubicBezTo>
                  <a:pt x="7" y="55"/>
                  <a:pt x="7" y="55"/>
                  <a:pt x="7" y="55"/>
                </a:cubicBezTo>
                <a:cubicBezTo>
                  <a:pt x="6" y="55"/>
                  <a:pt x="6" y="55"/>
                  <a:pt x="6" y="55"/>
                </a:cubicBezTo>
                <a:cubicBezTo>
                  <a:pt x="6" y="69"/>
                  <a:pt x="6" y="69"/>
                  <a:pt x="6" y="69"/>
                </a:cubicBezTo>
                <a:cubicBezTo>
                  <a:pt x="0" y="69"/>
                  <a:pt x="0" y="69"/>
                  <a:pt x="0" y="69"/>
                </a:cubicBezTo>
                <a:cubicBezTo>
                  <a:pt x="0" y="50"/>
                  <a:pt x="0" y="50"/>
                  <a:pt x="0" y="50"/>
                </a:cubicBezTo>
                <a:cubicBezTo>
                  <a:pt x="0" y="46"/>
                  <a:pt x="3" y="44"/>
                  <a:pt x="6" y="44"/>
                </a:cubicBezTo>
                <a:cubicBezTo>
                  <a:pt x="20" y="44"/>
                  <a:pt x="20" y="44"/>
                  <a:pt x="20" y="44"/>
                </a:cubicBezTo>
                <a:cubicBezTo>
                  <a:pt x="20" y="44"/>
                  <a:pt x="20" y="45"/>
                  <a:pt x="20" y="46"/>
                </a:cubicBezTo>
                <a:cubicBezTo>
                  <a:pt x="20" y="73"/>
                  <a:pt x="20" y="73"/>
                  <a:pt x="20" y="73"/>
                </a:cubicBezTo>
                <a:cubicBezTo>
                  <a:pt x="23" y="73"/>
                  <a:pt x="23" y="73"/>
                  <a:pt x="23" y="73"/>
                </a:cubicBezTo>
                <a:close/>
                <a:moveTo>
                  <a:pt x="15" y="23"/>
                </a:moveTo>
                <a:cubicBezTo>
                  <a:pt x="20" y="23"/>
                  <a:pt x="25" y="27"/>
                  <a:pt x="25" y="33"/>
                </a:cubicBezTo>
                <a:cubicBezTo>
                  <a:pt x="25" y="35"/>
                  <a:pt x="24" y="37"/>
                  <a:pt x="23" y="38"/>
                </a:cubicBezTo>
                <a:cubicBezTo>
                  <a:pt x="22" y="39"/>
                  <a:pt x="22" y="39"/>
                  <a:pt x="22" y="40"/>
                </a:cubicBezTo>
                <a:cubicBezTo>
                  <a:pt x="20" y="41"/>
                  <a:pt x="18" y="42"/>
                  <a:pt x="15" y="42"/>
                </a:cubicBezTo>
                <a:cubicBezTo>
                  <a:pt x="10" y="42"/>
                  <a:pt x="5" y="38"/>
                  <a:pt x="5" y="33"/>
                </a:cubicBezTo>
                <a:cubicBezTo>
                  <a:pt x="5" y="27"/>
                  <a:pt x="10" y="23"/>
                  <a:pt x="15" y="23"/>
                </a:cubicBezTo>
                <a:close/>
                <a:moveTo>
                  <a:pt x="143" y="73"/>
                </a:moveTo>
                <a:cubicBezTo>
                  <a:pt x="143" y="98"/>
                  <a:pt x="143" y="98"/>
                  <a:pt x="143" y="98"/>
                </a:cubicBezTo>
                <a:cubicBezTo>
                  <a:pt x="150" y="98"/>
                  <a:pt x="150" y="98"/>
                  <a:pt x="150" y="98"/>
                </a:cubicBezTo>
                <a:cubicBezTo>
                  <a:pt x="150" y="77"/>
                  <a:pt x="150" y="77"/>
                  <a:pt x="150" y="77"/>
                </a:cubicBezTo>
                <a:cubicBezTo>
                  <a:pt x="151" y="77"/>
                  <a:pt x="151" y="77"/>
                  <a:pt x="151" y="77"/>
                </a:cubicBezTo>
                <a:cubicBezTo>
                  <a:pt x="151" y="98"/>
                  <a:pt x="151" y="98"/>
                  <a:pt x="151" y="98"/>
                </a:cubicBezTo>
                <a:cubicBezTo>
                  <a:pt x="158" y="98"/>
                  <a:pt x="158" y="98"/>
                  <a:pt x="158" y="98"/>
                </a:cubicBezTo>
                <a:cubicBezTo>
                  <a:pt x="158" y="72"/>
                  <a:pt x="158" y="72"/>
                  <a:pt x="158" y="72"/>
                </a:cubicBezTo>
                <a:cubicBezTo>
                  <a:pt x="158" y="69"/>
                  <a:pt x="158" y="69"/>
                  <a:pt x="158" y="69"/>
                </a:cubicBezTo>
                <a:cubicBezTo>
                  <a:pt x="158" y="55"/>
                  <a:pt x="158" y="55"/>
                  <a:pt x="158" y="55"/>
                </a:cubicBezTo>
                <a:cubicBezTo>
                  <a:pt x="159" y="55"/>
                  <a:pt x="159" y="55"/>
                  <a:pt x="159" y="55"/>
                </a:cubicBezTo>
                <a:cubicBezTo>
                  <a:pt x="159" y="69"/>
                  <a:pt x="159" y="69"/>
                  <a:pt x="159" y="69"/>
                </a:cubicBezTo>
                <a:cubicBezTo>
                  <a:pt x="165" y="69"/>
                  <a:pt x="165" y="69"/>
                  <a:pt x="165" y="69"/>
                </a:cubicBezTo>
                <a:cubicBezTo>
                  <a:pt x="165" y="50"/>
                  <a:pt x="165" y="50"/>
                  <a:pt x="165" y="50"/>
                </a:cubicBezTo>
                <a:cubicBezTo>
                  <a:pt x="165" y="46"/>
                  <a:pt x="163" y="44"/>
                  <a:pt x="159" y="44"/>
                </a:cubicBezTo>
                <a:cubicBezTo>
                  <a:pt x="145" y="44"/>
                  <a:pt x="145" y="44"/>
                  <a:pt x="145" y="44"/>
                </a:cubicBezTo>
                <a:cubicBezTo>
                  <a:pt x="146" y="44"/>
                  <a:pt x="146" y="45"/>
                  <a:pt x="146" y="46"/>
                </a:cubicBezTo>
                <a:cubicBezTo>
                  <a:pt x="146" y="73"/>
                  <a:pt x="146" y="73"/>
                  <a:pt x="146" y="73"/>
                </a:cubicBezTo>
                <a:cubicBezTo>
                  <a:pt x="143" y="73"/>
                  <a:pt x="143" y="73"/>
                  <a:pt x="143" y="73"/>
                </a:cubicBezTo>
                <a:close/>
                <a:moveTo>
                  <a:pt x="150" y="23"/>
                </a:moveTo>
                <a:cubicBezTo>
                  <a:pt x="145" y="23"/>
                  <a:pt x="141" y="27"/>
                  <a:pt x="141" y="33"/>
                </a:cubicBezTo>
                <a:cubicBezTo>
                  <a:pt x="141" y="35"/>
                  <a:pt x="141" y="37"/>
                  <a:pt x="142" y="38"/>
                </a:cubicBezTo>
                <a:cubicBezTo>
                  <a:pt x="143" y="39"/>
                  <a:pt x="143" y="39"/>
                  <a:pt x="143" y="40"/>
                </a:cubicBezTo>
                <a:cubicBezTo>
                  <a:pt x="145" y="41"/>
                  <a:pt x="148" y="42"/>
                  <a:pt x="150" y="42"/>
                </a:cubicBezTo>
                <a:cubicBezTo>
                  <a:pt x="156" y="42"/>
                  <a:pt x="160" y="38"/>
                  <a:pt x="160" y="33"/>
                </a:cubicBezTo>
                <a:cubicBezTo>
                  <a:pt x="160" y="27"/>
                  <a:pt x="156" y="23"/>
                  <a:pt x="150" y="23"/>
                </a:cubicBezTo>
                <a:close/>
                <a:moveTo>
                  <a:pt x="111" y="76"/>
                </a:moveTo>
                <a:cubicBezTo>
                  <a:pt x="111" y="107"/>
                  <a:pt x="111" y="107"/>
                  <a:pt x="111" y="107"/>
                </a:cubicBezTo>
                <a:cubicBezTo>
                  <a:pt x="119" y="107"/>
                  <a:pt x="119" y="107"/>
                  <a:pt x="119" y="107"/>
                </a:cubicBezTo>
                <a:cubicBezTo>
                  <a:pt x="119" y="81"/>
                  <a:pt x="119" y="81"/>
                  <a:pt x="119" y="81"/>
                </a:cubicBezTo>
                <a:cubicBezTo>
                  <a:pt x="121" y="81"/>
                  <a:pt x="121" y="81"/>
                  <a:pt x="121" y="81"/>
                </a:cubicBezTo>
                <a:cubicBezTo>
                  <a:pt x="121" y="107"/>
                  <a:pt x="121" y="107"/>
                  <a:pt x="121" y="107"/>
                </a:cubicBezTo>
                <a:cubicBezTo>
                  <a:pt x="130" y="107"/>
                  <a:pt x="130" y="107"/>
                  <a:pt x="130" y="107"/>
                </a:cubicBezTo>
                <a:cubicBezTo>
                  <a:pt x="130" y="75"/>
                  <a:pt x="130" y="75"/>
                  <a:pt x="130" y="75"/>
                </a:cubicBezTo>
                <a:cubicBezTo>
                  <a:pt x="130" y="71"/>
                  <a:pt x="130" y="71"/>
                  <a:pt x="130" y="71"/>
                </a:cubicBezTo>
                <a:cubicBezTo>
                  <a:pt x="130" y="53"/>
                  <a:pt x="130" y="53"/>
                  <a:pt x="130" y="53"/>
                </a:cubicBezTo>
                <a:cubicBezTo>
                  <a:pt x="131" y="53"/>
                  <a:pt x="131" y="53"/>
                  <a:pt x="131" y="53"/>
                </a:cubicBezTo>
                <a:cubicBezTo>
                  <a:pt x="131" y="71"/>
                  <a:pt x="131" y="71"/>
                  <a:pt x="131" y="71"/>
                </a:cubicBezTo>
                <a:cubicBezTo>
                  <a:pt x="139" y="71"/>
                  <a:pt x="139" y="71"/>
                  <a:pt x="139" y="71"/>
                </a:cubicBezTo>
                <a:cubicBezTo>
                  <a:pt x="139" y="47"/>
                  <a:pt x="139" y="47"/>
                  <a:pt x="139" y="47"/>
                </a:cubicBezTo>
                <a:cubicBezTo>
                  <a:pt x="139" y="43"/>
                  <a:pt x="135" y="39"/>
                  <a:pt x="131" y="39"/>
                </a:cubicBezTo>
                <a:cubicBezTo>
                  <a:pt x="114" y="39"/>
                  <a:pt x="114" y="39"/>
                  <a:pt x="114" y="39"/>
                </a:cubicBezTo>
                <a:cubicBezTo>
                  <a:pt x="114" y="41"/>
                  <a:pt x="114" y="42"/>
                  <a:pt x="114" y="43"/>
                </a:cubicBezTo>
                <a:cubicBezTo>
                  <a:pt x="114" y="76"/>
                  <a:pt x="114" y="76"/>
                  <a:pt x="114" y="76"/>
                </a:cubicBezTo>
                <a:cubicBezTo>
                  <a:pt x="111" y="76"/>
                  <a:pt x="111" y="76"/>
                  <a:pt x="111" y="76"/>
                </a:cubicBezTo>
                <a:close/>
                <a:moveTo>
                  <a:pt x="96" y="70"/>
                </a:moveTo>
                <a:cubicBezTo>
                  <a:pt x="96" y="49"/>
                  <a:pt x="96" y="49"/>
                  <a:pt x="96" y="49"/>
                </a:cubicBezTo>
                <a:cubicBezTo>
                  <a:pt x="95" y="49"/>
                  <a:pt x="95" y="49"/>
                  <a:pt x="95" y="49"/>
                </a:cubicBezTo>
                <a:cubicBezTo>
                  <a:pt x="95" y="70"/>
                  <a:pt x="95" y="70"/>
                  <a:pt x="95" y="70"/>
                </a:cubicBezTo>
                <a:cubicBezTo>
                  <a:pt x="95" y="75"/>
                  <a:pt x="95" y="75"/>
                  <a:pt x="95" y="75"/>
                </a:cubicBezTo>
                <a:cubicBezTo>
                  <a:pt x="95" y="114"/>
                  <a:pt x="95" y="114"/>
                  <a:pt x="95" y="114"/>
                </a:cubicBezTo>
                <a:cubicBezTo>
                  <a:pt x="85" y="114"/>
                  <a:pt x="85" y="114"/>
                  <a:pt x="85" y="114"/>
                </a:cubicBezTo>
                <a:cubicBezTo>
                  <a:pt x="85" y="82"/>
                  <a:pt x="85" y="82"/>
                  <a:pt x="85" y="82"/>
                </a:cubicBezTo>
                <a:cubicBezTo>
                  <a:pt x="82" y="82"/>
                  <a:pt x="82" y="82"/>
                  <a:pt x="82" y="82"/>
                </a:cubicBezTo>
                <a:cubicBezTo>
                  <a:pt x="82" y="114"/>
                  <a:pt x="82" y="114"/>
                  <a:pt x="82" y="114"/>
                </a:cubicBezTo>
                <a:cubicBezTo>
                  <a:pt x="72" y="114"/>
                  <a:pt x="72" y="114"/>
                  <a:pt x="72" y="114"/>
                </a:cubicBezTo>
                <a:cubicBezTo>
                  <a:pt x="72" y="75"/>
                  <a:pt x="72" y="75"/>
                  <a:pt x="72" y="75"/>
                </a:cubicBezTo>
                <a:cubicBezTo>
                  <a:pt x="72" y="70"/>
                  <a:pt x="72" y="70"/>
                  <a:pt x="72" y="70"/>
                </a:cubicBezTo>
                <a:cubicBezTo>
                  <a:pt x="72" y="49"/>
                  <a:pt x="72" y="49"/>
                  <a:pt x="72" y="49"/>
                </a:cubicBezTo>
                <a:cubicBezTo>
                  <a:pt x="70" y="49"/>
                  <a:pt x="70" y="49"/>
                  <a:pt x="70" y="49"/>
                </a:cubicBezTo>
                <a:cubicBezTo>
                  <a:pt x="70" y="70"/>
                  <a:pt x="70" y="70"/>
                  <a:pt x="70" y="70"/>
                </a:cubicBezTo>
                <a:cubicBezTo>
                  <a:pt x="61" y="70"/>
                  <a:pt x="61" y="70"/>
                  <a:pt x="61" y="70"/>
                </a:cubicBezTo>
                <a:cubicBezTo>
                  <a:pt x="61" y="41"/>
                  <a:pt x="61" y="41"/>
                  <a:pt x="61" y="41"/>
                </a:cubicBezTo>
                <a:cubicBezTo>
                  <a:pt x="61" y="36"/>
                  <a:pt x="65" y="32"/>
                  <a:pt x="70" y="32"/>
                </a:cubicBezTo>
                <a:cubicBezTo>
                  <a:pt x="98" y="32"/>
                  <a:pt x="68" y="32"/>
                  <a:pt x="97" y="32"/>
                </a:cubicBezTo>
                <a:cubicBezTo>
                  <a:pt x="102" y="32"/>
                  <a:pt x="106" y="36"/>
                  <a:pt x="106" y="41"/>
                </a:cubicBezTo>
                <a:cubicBezTo>
                  <a:pt x="106" y="70"/>
                  <a:pt x="106" y="70"/>
                  <a:pt x="106" y="70"/>
                </a:cubicBezTo>
                <a:cubicBezTo>
                  <a:pt x="104" y="70"/>
                  <a:pt x="101" y="70"/>
                  <a:pt x="96" y="70"/>
                </a:cubicBezTo>
                <a:close/>
                <a:moveTo>
                  <a:pt x="55" y="76"/>
                </a:moveTo>
                <a:cubicBezTo>
                  <a:pt x="55" y="107"/>
                  <a:pt x="55" y="107"/>
                  <a:pt x="55" y="107"/>
                </a:cubicBezTo>
                <a:cubicBezTo>
                  <a:pt x="47" y="107"/>
                  <a:pt x="47" y="107"/>
                  <a:pt x="47" y="107"/>
                </a:cubicBezTo>
                <a:cubicBezTo>
                  <a:pt x="47" y="81"/>
                  <a:pt x="47" y="81"/>
                  <a:pt x="47" y="81"/>
                </a:cubicBezTo>
                <a:cubicBezTo>
                  <a:pt x="45" y="81"/>
                  <a:pt x="45" y="81"/>
                  <a:pt x="45" y="81"/>
                </a:cubicBezTo>
                <a:cubicBezTo>
                  <a:pt x="45" y="107"/>
                  <a:pt x="45" y="107"/>
                  <a:pt x="45" y="107"/>
                </a:cubicBezTo>
                <a:cubicBezTo>
                  <a:pt x="36" y="107"/>
                  <a:pt x="36" y="107"/>
                  <a:pt x="36" y="107"/>
                </a:cubicBezTo>
                <a:cubicBezTo>
                  <a:pt x="36" y="75"/>
                  <a:pt x="36" y="75"/>
                  <a:pt x="36" y="75"/>
                </a:cubicBezTo>
                <a:cubicBezTo>
                  <a:pt x="36" y="71"/>
                  <a:pt x="36" y="71"/>
                  <a:pt x="36" y="71"/>
                </a:cubicBezTo>
                <a:cubicBezTo>
                  <a:pt x="36" y="53"/>
                  <a:pt x="36" y="53"/>
                  <a:pt x="36" y="53"/>
                </a:cubicBezTo>
                <a:cubicBezTo>
                  <a:pt x="35" y="53"/>
                  <a:pt x="35" y="53"/>
                  <a:pt x="35" y="53"/>
                </a:cubicBezTo>
                <a:cubicBezTo>
                  <a:pt x="35" y="71"/>
                  <a:pt x="35" y="71"/>
                  <a:pt x="35" y="71"/>
                </a:cubicBezTo>
                <a:cubicBezTo>
                  <a:pt x="27" y="71"/>
                  <a:pt x="27" y="71"/>
                  <a:pt x="27" y="71"/>
                </a:cubicBezTo>
                <a:cubicBezTo>
                  <a:pt x="27" y="47"/>
                  <a:pt x="27" y="47"/>
                  <a:pt x="27" y="47"/>
                </a:cubicBezTo>
                <a:cubicBezTo>
                  <a:pt x="27" y="43"/>
                  <a:pt x="31" y="39"/>
                  <a:pt x="35" y="39"/>
                </a:cubicBezTo>
                <a:cubicBezTo>
                  <a:pt x="52" y="39"/>
                  <a:pt x="52" y="39"/>
                  <a:pt x="52" y="39"/>
                </a:cubicBezTo>
                <a:cubicBezTo>
                  <a:pt x="52" y="41"/>
                  <a:pt x="52" y="42"/>
                  <a:pt x="52" y="43"/>
                </a:cubicBezTo>
                <a:cubicBezTo>
                  <a:pt x="52" y="76"/>
                  <a:pt x="52" y="76"/>
                  <a:pt x="52" y="76"/>
                </a:cubicBezTo>
                <a:cubicBezTo>
                  <a:pt x="55" y="76"/>
                  <a:pt x="55" y="76"/>
                  <a:pt x="55" y="76"/>
                </a:cubicBezTo>
                <a:close/>
                <a:moveTo>
                  <a:pt x="46" y="14"/>
                </a:moveTo>
                <a:cubicBezTo>
                  <a:pt x="53" y="14"/>
                  <a:pt x="58" y="19"/>
                  <a:pt x="58" y="26"/>
                </a:cubicBezTo>
                <a:cubicBezTo>
                  <a:pt x="58" y="28"/>
                  <a:pt x="57" y="31"/>
                  <a:pt x="56" y="33"/>
                </a:cubicBezTo>
                <a:cubicBezTo>
                  <a:pt x="55" y="33"/>
                  <a:pt x="55" y="34"/>
                  <a:pt x="54" y="34"/>
                </a:cubicBezTo>
                <a:cubicBezTo>
                  <a:pt x="52" y="37"/>
                  <a:pt x="49" y="38"/>
                  <a:pt x="46" y="38"/>
                </a:cubicBezTo>
                <a:cubicBezTo>
                  <a:pt x="39" y="38"/>
                  <a:pt x="34" y="32"/>
                  <a:pt x="34" y="26"/>
                </a:cubicBezTo>
                <a:cubicBezTo>
                  <a:pt x="34" y="19"/>
                  <a:pt x="39" y="14"/>
                  <a:pt x="46" y="14"/>
                </a:cubicBezTo>
                <a:close/>
                <a:moveTo>
                  <a:pt x="120" y="14"/>
                </a:moveTo>
                <a:cubicBezTo>
                  <a:pt x="113" y="14"/>
                  <a:pt x="108" y="19"/>
                  <a:pt x="108" y="26"/>
                </a:cubicBezTo>
                <a:cubicBezTo>
                  <a:pt x="108" y="28"/>
                  <a:pt x="109" y="31"/>
                  <a:pt x="110" y="33"/>
                </a:cubicBezTo>
                <a:cubicBezTo>
                  <a:pt x="111" y="33"/>
                  <a:pt x="111" y="34"/>
                  <a:pt x="111" y="34"/>
                </a:cubicBezTo>
                <a:cubicBezTo>
                  <a:pt x="114" y="37"/>
                  <a:pt x="117" y="38"/>
                  <a:pt x="120" y="38"/>
                </a:cubicBezTo>
                <a:cubicBezTo>
                  <a:pt x="127" y="38"/>
                  <a:pt x="132" y="32"/>
                  <a:pt x="132" y="26"/>
                </a:cubicBezTo>
                <a:cubicBezTo>
                  <a:pt x="132" y="19"/>
                  <a:pt x="127" y="14"/>
                  <a:pt x="120" y="14"/>
                </a:cubicBezTo>
                <a:close/>
              </a:path>
            </a:pathLst>
          </a:custGeom>
          <a:solidFill>
            <a:srgbClr val="E6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Rectangle 16"/>
          <p:cNvSpPr>
            <a:spLocks noChangeArrowheads="1"/>
          </p:cNvSpPr>
          <p:nvPr/>
        </p:nvSpPr>
        <p:spPr bwMode="auto">
          <a:xfrm>
            <a:off x="5930278" y="1721633"/>
            <a:ext cx="1094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800" b="0" i="0" u="none" strike="noStrike" cap="none" normalizeH="0" baseline="0" dirty="0" smtClean="0">
                <a:ln>
                  <a:noFill/>
                </a:ln>
                <a:solidFill>
                  <a:srgbClr val="E60012"/>
                </a:solidFill>
                <a:effectLst/>
                <a:latin typeface="微软雅黑" panose="020B0503020204020204" pitchFamily="34" charset="-122"/>
                <a:ea typeface="微软雅黑" panose="020B0503020204020204" pitchFamily="34" charset="-122"/>
              </a:rPr>
              <a:t>业务</a:t>
            </a:r>
            <a:r>
              <a:rPr kumimoji="0" lang="en-US" altLang="zh-CN" sz="1800" b="0" i="0" u="none" strike="noStrike" cap="none" normalizeH="0" baseline="0" dirty="0" smtClean="0">
                <a:ln>
                  <a:noFill/>
                </a:ln>
                <a:solidFill>
                  <a:srgbClr val="E60012"/>
                </a:solidFill>
                <a:effectLst/>
                <a:latin typeface="微软雅黑" panose="020B0503020204020204" pitchFamily="34" charset="-122"/>
                <a:ea typeface="微软雅黑" panose="020B0503020204020204" pitchFamily="34" charset="-122"/>
              </a:rPr>
              <a:t>+</a:t>
            </a:r>
            <a:r>
              <a:rPr kumimoji="0" lang="zh-CN" altLang="en-US" sz="1800" b="0" i="0" u="none" strike="noStrike" cap="none" normalizeH="0" baseline="0" dirty="0" smtClean="0">
                <a:ln>
                  <a:noFill/>
                </a:ln>
                <a:solidFill>
                  <a:srgbClr val="E60012"/>
                </a:solidFill>
                <a:effectLst/>
                <a:latin typeface="微软雅黑" panose="020B0503020204020204" pitchFamily="34" charset="-122"/>
                <a:ea typeface="微软雅黑" panose="020B0503020204020204" pitchFamily="34" charset="-122"/>
              </a:rPr>
              <a:t>技术</a:t>
            </a:r>
            <a:endParaRPr kumimoji="0" lang="zh-CN" altLang="zh-CN" sz="1800" b="0" i="0" u="none" strike="noStrike" cap="none" normalizeH="0" baseline="0" dirty="0">
              <a:ln>
                <a:noFill/>
              </a:ln>
              <a:solidFill>
                <a:srgbClr val="E60012"/>
              </a:solidFill>
              <a:effectLst/>
              <a:latin typeface="微软雅黑" panose="020B0503020204020204" pitchFamily="34" charset="-122"/>
              <a:ea typeface="微软雅黑" panose="020B0503020204020204" pitchFamily="34" charset="-122"/>
            </a:endParaRPr>
          </a:p>
        </p:txBody>
      </p:sp>
      <p:sp>
        <p:nvSpPr>
          <p:cNvPr id="15" name="Rectangle 17"/>
          <p:cNvSpPr>
            <a:spLocks noChangeArrowheads="1"/>
          </p:cNvSpPr>
          <p:nvPr/>
        </p:nvSpPr>
        <p:spPr bwMode="auto">
          <a:xfrm>
            <a:off x="1069353" y="2505683"/>
            <a:ext cx="7007225" cy="41275"/>
          </a:xfrm>
          <a:prstGeom prst="rect">
            <a:avLst/>
          </a:prstGeom>
          <a:solidFill>
            <a:srgbClr val="E6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6" name="Rectangle 18"/>
          <p:cNvSpPr>
            <a:spLocks noChangeArrowheads="1"/>
          </p:cNvSpPr>
          <p:nvPr/>
        </p:nvSpPr>
        <p:spPr bwMode="auto">
          <a:xfrm>
            <a:off x="1066178" y="3097160"/>
            <a:ext cx="1174750" cy="1063625"/>
          </a:xfrm>
          <a:prstGeom prst="rect">
            <a:avLst/>
          </a:prstGeom>
          <a:noFill/>
          <a:ln w="14288" cap="flat">
            <a:solidFill>
              <a:srgbClr val="A0A0A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44000" tIns="45720" rIns="144000" bIns="45720" numCol="1" anchor="t" anchorCtr="0" compatLnSpc="1"/>
          <a:lstStyle/>
          <a:p>
            <a:pPr algn="just"/>
            <a:r>
              <a:rPr lang="zh-CN" altLang="en-US" sz="1100" spc="100" dirty="0">
                <a:solidFill>
                  <a:schemeClr val="tx2">
                    <a:lumMod val="90000"/>
                    <a:lumOff val="10000"/>
                  </a:schemeClr>
                </a:solidFill>
                <a:latin typeface="微软雅黑" panose="020B0503020204020204" pitchFamily="34" charset="-122"/>
                <a:ea typeface="微软雅黑" panose="020B0503020204020204" pitchFamily="34" charset="-122"/>
              </a:rPr>
              <a:t>信息实现电子化</a:t>
            </a:r>
            <a:r>
              <a:rPr lang="zh-CN" altLang="en-US" sz="1100" spc="100" dirty="0" smtClean="0">
                <a:solidFill>
                  <a:schemeClr val="tx2">
                    <a:lumMod val="90000"/>
                    <a:lumOff val="10000"/>
                  </a:schemeClr>
                </a:solidFill>
                <a:latin typeface="微软雅黑" panose="020B0503020204020204" pitchFamily="34" charset="-122"/>
                <a:ea typeface="微软雅黑" panose="020B0503020204020204" pitchFamily="34" charset="-122"/>
              </a:rPr>
              <a:t>录入，以手工操作为主</a:t>
            </a:r>
            <a:endParaRPr lang="zh-CN" altLang="en-US" sz="1100" spc="100"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17" name="Rectangle 19"/>
          <p:cNvSpPr>
            <a:spLocks noChangeArrowheads="1"/>
          </p:cNvSpPr>
          <p:nvPr/>
        </p:nvSpPr>
        <p:spPr bwMode="auto">
          <a:xfrm>
            <a:off x="1066178" y="2588829"/>
            <a:ext cx="1174750" cy="460375"/>
          </a:xfrm>
          <a:prstGeom prst="rect">
            <a:avLst/>
          </a:prstGeom>
          <a:solidFill>
            <a:srgbClr val="A0A0A0"/>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8" name="Rectangle 20"/>
          <p:cNvSpPr>
            <a:spLocks noChangeArrowheads="1"/>
          </p:cNvSpPr>
          <p:nvPr/>
        </p:nvSpPr>
        <p:spPr bwMode="auto">
          <a:xfrm>
            <a:off x="1307478" y="266661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zh-CN" altLang="en-US" b="1" dirty="0">
                <a:solidFill>
                  <a:srgbClr val="FFFFFF"/>
                </a:solidFill>
                <a:latin typeface="微软雅黑" panose="020B0503020204020204" pitchFamily="34" charset="-122"/>
                <a:ea typeface="微软雅黑" panose="020B0503020204020204" pitchFamily="34" charset="-122"/>
              </a:rPr>
              <a:t>信息化</a:t>
            </a:r>
            <a:endParaRPr lang="zh-CN" altLang="zh-CN" b="1" dirty="0">
              <a:solidFill>
                <a:srgbClr val="FFFFFF"/>
              </a:solidFill>
              <a:latin typeface="微软雅黑" panose="020B0503020204020204" pitchFamily="34" charset="-122"/>
              <a:ea typeface="微软雅黑" panose="020B0503020204020204" pitchFamily="34" charset="-122"/>
            </a:endParaRPr>
          </a:p>
        </p:txBody>
      </p:sp>
      <p:sp>
        <p:nvSpPr>
          <p:cNvPr id="19" name="Rectangle 26"/>
          <p:cNvSpPr>
            <a:spLocks noChangeArrowheads="1"/>
          </p:cNvSpPr>
          <p:nvPr/>
        </p:nvSpPr>
        <p:spPr bwMode="auto">
          <a:xfrm>
            <a:off x="2525091" y="2588829"/>
            <a:ext cx="1174750" cy="46037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0" name="Rectangle 27"/>
          <p:cNvSpPr>
            <a:spLocks noChangeArrowheads="1"/>
          </p:cNvSpPr>
          <p:nvPr/>
        </p:nvSpPr>
        <p:spPr bwMode="auto">
          <a:xfrm>
            <a:off x="2525091" y="3097160"/>
            <a:ext cx="1173163" cy="1063625"/>
          </a:xfrm>
          <a:prstGeom prst="rect">
            <a:avLst/>
          </a:prstGeom>
          <a:noFill/>
          <a:ln w="14288" cap="flat">
            <a:solidFill>
              <a:srgbClr val="A0A0A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44000" tIns="45720" rIns="144000" bIns="45720" numCol="1" anchor="t" anchorCtr="0" compatLnSpc="1"/>
          <a:lstStyle/>
          <a:p>
            <a:pPr algn="just"/>
            <a:r>
              <a:rPr lang="zh-CN" altLang="en-US" sz="1100" dirty="0" smtClean="0">
                <a:solidFill>
                  <a:schemeClr val="tx2">
                    <a:lumMod val="90000"/>
                    <a:lumOff val="10000"/>
                  </a:schemeClr>
                </a:solidFill>
                <a:latin typeface="微软雅黑" panose="020B0503020204020204" pitchFamily="34" charset="-122"/>
                <a:ea typeface="微软雅黑" panose="020B0503020204020204" pitchFamily="34" charset="-122"/>
              </a:rPr>
              <a:t>业务</a:t>
            </a:r>
            <a:r>
              <a:rPr lang="zh-CN" altLang="en-US" sz="1100" dirty="0">
                <a:solidFill>
                  <a:schemeClr val="tx2">
                    <a:lumMod val="90000"/>
                    <a:lumOff val="10000"/>
                  </a:schemeClr>
                </a:solidFill>
                <a:latin typeface="微软雅黑" panose="020B0503020204020204" pitchFamily="34" charset="-122"/>
                <a:ea typeface="微软雅黑" panose="020B0503020204020204" pitchFamily="34" charset="-122"/>
              </a:rPr>
              <a:t>流程从手工化向半自动化转变，以单一系统建设为主</a:t>
            </a:r>
          </a:p>
        </p:txBody>
      </p:sp>
      <p:sp>
        <p:nvSpPr>
          <p:cNvPr id="21" name="Rectangle 28"/>
          <p:cNvSpPr>
            <a:spLocks noChangeArrowheads="1"/>
          </p:cNvSpPr>
          <p:nvPr/>
        </p:nvSpPr>
        <p:spPr bwMode="auto">
          <a:xfrm>
            <a:off x="2766391" y="266661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zh-CN" altLang="en-US" b="1" dirty="0">
                <a:solidFill>
                  <a:srgbClr val="FFFFFF"/>
                </a:solidFill>
                <a:latin typeface="微软雅黑" panose="020B0503020204020204" pitchFamily="34" charset="-122"/>
                <a:ea typeface="微软雅黑" panose="020B0503020204020204" pitchFamily="34" charset="-122"/>
              </a:rPr>
              <a:t>自动化</a:t>
            </a:r>
            <a:endParaRPr lang="zh-CN" altLang="zh-CN" b="1" dirty="0">
              <a:solidFill>
                <a:srgbClr val="FFFFFF"/>
              </a:solidFill>
              <a:latin typeface="微软雅黑" panose="020B0503020204020204" pitchFamily="34" charset="-122"/>
              <a:ea typeface="微软雅黑" panose="020B0503020204020204" pitchFamily="34" charset="-122"/>
            </a:endParaRPr>
          </a:p>
        </p:txBody>
      </p:sp>
      <p:sp>
        <p:nvSpPr>
          <p:cNvPr id="22" name="Rectangle 34"/>
          <p:cNvSpPr>
            <a:spLocks noChangeArrowheads="1"/>
          </p:cNvSpPr>
          <p:nvPr/>
        </p:nvSpPr>
        <p:spPr bwMode="auto">
          <a:xfrm>
            <a:off x="3982416" y="2588829"/>
            <a:ext cx="1174750" cy="46037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3" name="Rectangle 35"/>
          <p:cNvSpPr>
            <a:spLocks noChangeArrowheads="1"/>
          </p:cNvSpPr>
          <p:nvPr/>
        </p:nvSpPr>
        <p:spPr bwMode="auto">
          <a:xfrm>
            <a:off x="3982416" y="3097160"/>
            <a:ext cx="1174750" cy="1063625"/>
          </a:xfrm>
          <a:prstGeom prst="rect">
            <a:avLst/>
          </a:prstGeom>
          <a:noFill/>
          <a:ln w="14288" cap="flat">
            <a:solidFill>
              <a:srgbClr val="A0A0A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08000" tIns="45720" rIns="72000" bIns="45720" numCol="1" anchor="t" anchorCtr="0" compatLnSpc="1"/>
          <a:lstStyle/>
          <a:p>
            <a:pPr algn="just"/>
            <a:r>
              <a:rPr lang="zh-CN" altLang="en-US" sz="1100" dirty="0" smtClean="0">
                <a:solidFill>
                  <a:schemeClr val="tx2">
                    <a:lumMod val="90000"/>
                    <a:lumOff val="10000"/>
                  </a:schemeClr>
                </a:solidFill>
                <a:latin typeface="微软雅黑" panose="020B0503020204020204" pitchFamily="34" charset="-122"/>
                <a:ea typeface="微软雅黑" panose="020B0503020204020204" pitchFamily="34" charset="-122"/>
              </a:rPr>
              <a:t>多</a:t>
            </a:r>
            <a:r>
              <a:rPr lang="zh-CN" altLang="en-US" sz="1100" dirty="0">
                <a:solidFill>
                  <a:schemeClr val="tx2">
                    <a:lumMod val="90000"/>
                    <a:lumOff val="10000"/>
                  </a:schemeClr>
                </a:solidFill>
                <a:latin typeface="微软雅黑" panose="020B0503020204020204" pitchFamily="34" charset="-122"/>
                <a:ea typeface="微软雅黑" panose="020B0503020204020204" pitchFamily="34" charset="-122"/>
              </a:rPr>
              <a:t>业务协同驱动为核心，数字化应用需要综合考虑业务的整体性、协同特性</a:t>
            </a:r>
          </a:p>
        </p:txBody>
      </p:sp>
      <p:sp>
        <p:nvSpPr>
          <p:cNvPr id="24" name="Rectangle 36"/>
          <p:cNvSpPr>
            <a:spLocks noChangeArrowheads="1"/>
          </p:cNvSpPr>
          <p:nvPr/>
        </p:nvSpPr>
        <p:spPr bwMode="auto">
          <a:xfrm>
            <a:off x="4225303" y="266661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zh-CN" altLang="en-US" b="1" dirty="0">
                <a:solidFill>
                  <a:srgbClr val="FFFFFF"/>
                </a:solidFill>
                <a:latin typeface="微软雅黑" panose="020B0503020204020204" pitchFamily="34" charset="-122"/>
                <a:ea typeface="微软雅黑" panose="020B0503020204020204" pitchFamily="34" charset="-122"/>
              </a:rPr>
              <a:t>协同化</a:t>
            </a:r>
            <a:endParaRPr lang="zh-CN" altLang="zh-CN" b="1" dirty="0">
              <a:solidFill>
                <a:srgbClr val="FFFFFF"/>
              </a:solidFill>
              <a:latin typeface="微软雅黑" panose="020B0503020204020204" pitchFamily="34" charset="-122"/>
              <a:ea typeface="微软雅黑" panose="020B0503020204020204" pitchFamily="34" charset="-122"/>
            </a:endParaRPr>
          </a:p>
        </p:txBody>
      </p:sp>
      <p:sp>
        <p:nvSpPr>
          <p:cNvPr id="25" name="Rectangle 42"/>
          <p:cNvSpPr>
            <a:spLocks noChangeArrowheads="1"/>
          </p:cNvSpPr>
          <p:nvPr/>
        </p:nvSpPr>
        <p:spPr bwMode="auto">
          <a:xfrm>
            <a:off x="5439741" y="2588829"/>
            <a:ext cx="1174750" cy="46037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Rectangle 43"/>
          <p:cNvSpPr>
            <a:spLocks noChangeArrowheads="1"/>
          </p:cNvSpPr>
          <p:nvPr/>
        </p:nvSpPr>
        <p:spPr bwMode="auto">
          <a:xfrm>
            <a:off x="5439741" y="3097160"/>
            <a:ext cx="1174750" cy="1063625"/>
          </a:xfrm>
          <a:prstGeom prst="rect">
            <a:avLst/>
          </a:prstGeom>
          <a:noFill/>
          <a:ln w="14288" cap="flat">
            <a:solidFill>
              <a:srgbClr val="A0A0A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44000" tIns="45720" rIns="144000" bIns="45720" numCol="1" anchor="t" anchorCtr="0" compatLnSpc="1"/>
          <a:lstStyle/>
          <a:p>
            <a:pPr algn="just"/>
            <a:r>
              <a:rPr lang="zh-CN" altLang="en-US" sz="1100" dirty="0" smtClean="0">
                <a:solidFill>
                  <a:srgbClr val="E62E25"/>
                </a:solidFill>
                <a:latin typeface="微软雅黑" panose="020B0503020204020204" pitchFamily="34" charset="-122"/>
                <a:ea typeface="微软雅黑" panose="020B0503020204020204" pitchFamily="34" charset="-122"/>
              </a:rPr>
              <a:t>云计算、大数据、物联网、</a:t>
            </a:r>
            <a:r>
              <a:rPr lang="en-US" altLang="zh-CN" sz="1100" dirty="0" smtClean="0">
                <a:solidFill>
                  <a:srgbClr val="E62E25"/>
                </a:solidFill>
                <a:latin typeface="微软雅黑" panose="020B0503020204020204" pitchFamily="34" charset="-122"/>
                <a:ea typeface="微软雅黑" panose="020B0503020204020204" pitchFamily="34" charset="-122"/>
              </a:rPr>
              <a:t>AI</a:t>
            </a:r>
            <a:r>
              <a:rPr lang="zh-CN" altLang="en-US" sz="1100" dirty="0" smtClean="0">
                <a:solidFill>
                  <a:srgbClr val="E62E25"/>
                </a:solidFill>
                <a:latin typeface="微软雅黑" panose="020B0503020204020204" pitchFamily="34" charset="-122"/>
                <a:ea typeface="微软雅黑" panose="020B0503020204020204" pitchFamily="34" charset="-122"/>
              </a:rPr>
              <a:t>等</a:t>
            </a:r>
            <a:r>
              <a:rPr lang="zh-CN" altLang="en-US" sz="1100" dirty="0">
                <a:solidFill>
                  <a:srgbClr val="E62E25"/>
                </a:solidFill>
                <a:latin typeface="微软雅黑" panose="020B0503020204020204" pitchFamily="34" charset="-122"/>
                <a:ea typeface="微软雅黑" panose="020B0503020204020204" pitchFamily="34" charset="-122"/>
              </a:rPr>
              <a:t>新兴</a:t>
            </a:r>
            <a:r>
              <a:rPr lang="zh-CN" altLang="en-US" sz="1100" dirty="0" smtClean="0">
                <a:solidFill>
                  <a:srgbClr val="E62E25"/>
                </a:solidFill>
                <a:latin typeface="微软雅黑" panose="020B0503020204020204" pitchFamily="34" charset="-122"/>
                <a:ea typeface="微软雅黑" panose="020B0503020204020204" pitchFamily="34" charset="-122"/>
              </a:rPr>
              <a:t>技术融合，实现校园业务与服务智能、智慧</a:t>
            </a:r>
            <a:endParaRPr lang="zh-CN" altLang="en-US" sz="1100" dirty="0">
              <a:solidFill>
                <a:srgbClr val="E62E25"/>
              </a:solidFill>
              <a:latin typeface="微软雅黑" panose="020B0503020204020204" pitchFamily="34" charset="-122"/>
              <a:ea typeface="微软雅黑" panose="020B0503020204020204" pitchFamily="34" charset="-122"/>
            </a:endParaRPr>
          </a:p>
        </p:txBody>
      </p:sp>
      <p:sp>
        <p:nvSpPr>
          <p:cNvPr id="27" name="Rectangle 44"/>
          <p:cNvSpPr>
            <a:spLocks noChangeArrowheads="1"/>
          </p:cNvSpPr>
          <p:nvPr/>
        </p:nvSpPr>
        <p:spPr bwMode="auto">
          <a:xfrm>
            <a:off x="5682628" y="266661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zh-CN" altLang="en-US" b="1" dirty="0">
                <a:solidFill>
                  <a:srgbClr val="FFFFFF"/>
                </a:solidFill>
                <a:effectLst>
                  <a:glow rad="101600">
                    <a:schemeClr val="accent5">
                      <a:satMod val="175000"/>
                      <a:alpha val="40000"/>
                    </a:schemeClr>
                  </a:glow>
                </a:effectLst>
                <a:latin typeface="微软雅黑" panose="020B0503020204020204" pitchFamily="34" charset="-122"/>
                <a:ea typeface="微软雅黑" panose="020B0503020204020204" pitchFamily="34" charset="-122"/>
              </a:rPr>
              <a:t>智能化</a:t>
            </a:r>
            <a:endParaRPr lang="zh-CN" altLang="zh-CN" b="1" dirty="0">
              <a:solidFill>
                <a:srgbClr val="FFFFFF"/>
              </a:solidFill>
              <a:effectLst>
                <a:glow rad="101600">
                  <a:schemeClr val="accent5">
                    <a:satMod val="175000"/>
                    <a:alpha val="40000"/>
                  </a:schemeClr>
                </a:glow>
              </a:effectLst>
              <a:latin typeface="微软雅黑" panose="020B0503020204020204" pitchFamily="34" charset="-122"/>
              <a:ea typeface="微软雅黑" panose="020B0503020204020204" pitchFamily="34" charset="-122"/>
            </a:endParaRPr>
          </a:p>
        </p:txBody>
      </p:sp>
      <p:sp>
        <p:nvSpPr>
          <p:cNvPr id="28" name="Rectangle 50"/>
          <p:cNvSpPr>
            <a:spLocks noChangeArrowheads="1"/>
          </p:cNvSpPr>
          <p:nvPr/>
        </p:nvSpPr>
        <p:spPr bwMode="auto">
          <a:xfrm>
            <a:off x="6901828" y="2588829"/>
            <a:ext cx="1171575" cy="460375"/>
          </a:xfrm>
          <a:prstGeom prst="rect">
            <a:avLst/>
          </a:prstGeom>
          <a:solidFill>
            <a:srgbClr val="A0A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Rectangle 51"/>
          <p:cNvSpPr>
            <a:spLocks noChangeArrowheads="1"/>
          </p:cNvSpPr>
          <p:nvPr/>
        </p:nvSpPr>
        <p:spPr bwMode="auto">
          <a:xfrm>
            <a:off x="6901828" y="3097160"/>
            <a:ext cx="1171575" cy="1063625"/>
          </a:xfrm>
          <a:prstGeom prst="rect">
            <a:avLst/>
          </a:prstGeom>
          <a:noFill/>
          <a:ln w="14288" cap="flat">
            <a:solidFill>
              <a:srgbClr val="A0A0A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44000" tIns="45720" rIns="144000" bIns="45720" numCol="1" anchor="t" anchorCtr="0" compatLnSpc="1"/>
          <a:lstStyle/>
          <a:p>
            <a:pPr algn="just"/>
            <a:r>
              <a:rPr lang="zh-CN" altLang="en-US" sz="1100" dirty="0" smtClean="0">
                <a:solidFill>
                  <a:srgbClr val="E62E25"/>
                </a:solidFill>
                <a:latin typeface="微软雅黑" panose="020B0503020204020204" pitchFamily="34" charset="-122"/>
                <a:ea typeface="微软雅黑" panose="020B0503020204020204" pitchFamily="34" charset="-122"/>
              </a:rPr>
              <a:t>围绕自身办学特色，从信息化支撑业务到数字化深度融入业务，变革校园方方面面</a:t>
            </a:r>
            <a:endParaRPr lang="zh-CN" altLang="en-US" sz="1100" dirty="0">
              <a:solidFill>
                <a:srgbClr val="E62E25"/>
              </a:solidFill>
              <a:latin typeface="微软雅黑" panose="020B0503020204020204" pitchFamily="34" charset="-122"/>
              <a:ea typeface="微软雅黑" panose="020B0503020204020204" pitchFamily="34" charset="-122"/>
            </a:endParaRPr>
          </a:p>
        </p:txBody>
      </p:sp>
      <p:sp>
        <p:nvSpPr>
          <p:cNvPr id="30" name="Rectangle 52"/>
          <p:cNvSpPr>
            <a:spLocks noChangeArrowheads="1"/>
          </p:cNvSpPr>
          <p:nvPr/>
        </p:nvSpPr>
        <p:spPr bwMode="auto">
          <a:xfrm>
            <a:off x="7141541" y="266661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rgbClr val="FFFFFF"/>
                </a:solidFill>
                <a:effectLst>
                  <a:glow rad="101600">
                    <a:schemeClr val="accent5">
                      <a:satMod val="175000"/>
                      <a:alpha val="40000"/>
                    </a:schemeClr>
                  </a:glow>
                </a:effectLst>
                <a:latin typeface="微软雅黑" panose="020B0503020204020204" pitchFamily="34" charset="-122"/>
                <a:ea typeface="微软雅黑" panose="020B0503020204020204" pitchFamily="34" charset="-122"/>
              </a:rPr>
              <a:t>内驱化</a:t>
            </a:r>
            <a:endParaRPr kumimoji="0" lang="zh-CN" altLang="zh-CN" sz="1800" b="0" i="0" u="none" strike="noStrike" cap="none" normalizeH="0" baseline="0" dirty="0">
              <a:ln>
                <a:noFill/>
              </a:ln>
              <a:solidFill>
                <a:schemeClr val="tx1"/>
              </a:solidFill>
              <a:effectLst>
                <a:glow rad="101600">
                  <a:schemeClr val="accent5">
                    <a:satMod val="175000"/>
                    <a:alpha val="40000"/>
                  </a:schemeClr>
                </a:glow>
              </a:effectLst>
              <a:latin typeface="微软雅黑" panose="020B0503020204020204" pitchFamily="34" charset="-122"/>
              <a:ea typeface="微软雅黑" panose="020B0503020204020204" pitchFamily="34" charset="-122"/>
            </a:endParaRPr>
          </a:p>
        </p:txBody>
      </p:sp>
      <p:grpSp>
        <p:nvGrpSpPr>
          <p:cNvPr id="31" name="组合 2"/>
          <p:cNvGrpSpPr/>
          <p:nvPr/>
        </p:nvGrpSpPr>
        <p:grpSpPr>
          <a:xfrm>
            <a:off x="4299916" y="983445"/>
            <a:ext cx="676275" cy="673100"/>
            <a:chOff x="4300538" y="1327151"/>
            <a:chExt cx="676275" cy="673100"/>
          </a:xfrm>
          <a:solidFill>
            <a:srgbClr val="A0A0A0"/>
          </a:solidFill>
        </p:grpSpPr>
        <p:sp>
          <p:nvSpPr>
            <p:cNvPr id="32" name="Rectangle 56"/>
            <p:cNvSpPr>
              <a:spLocks noChangeArrowheads="1"/>
            </p:cNvSpPr>
            <p:nvPr/>
          </p:nvSpPr>
          <p:spPr bwMode="auto">
            <a:xfrm>
              <a:off x="4300538" y="1484314"/>
              <a:ext cx="328613" cy="358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3" name="Freeform 57"/>
            <p:cNvSpPr/>
            <p:nvPr/>
          </p:nvSpPr>
          <p:spPr bwMode="auto">
            <a:xfrm>
              <a:off x="4576763" y="1327151"/>
              <a:ext cx="400050" cy="673100"/>
            </a:xfrm>
            <a:custGeom>
              <a:avLst/>
              <a:gdLst>
                <a:gd name="T0" fmla="*/ 0 w 252"/>
                <a:gd name="T1" fmla="*/ 0 h 424"/>
                <a:gd name="T2" fmla="*/ 252 w 252"/>
                <a:gd name="T3" fmla="*/ 211 h 424"/>
                <a:gd name="T4" fmla="*/ 0 w 252"/>
                <a:gd name="T5" fmla="*/ 424 h 424"/>
                <a:gd name="T6" fmla="*/ 0 w 252"/>
                <a:gd name="T7" fmla="*/ 0 h 424"/>
              </a:gdLst>
              <a:ahLst/>
              <a:cxnLst>
                <a:cxn ang="0">
                  <a:pos x="T0" y="T1"/>
                </a:cxn>
                <a:cxn ang="0">
                  <a:pos x="T2" y="T3"/>
                </a:cxn>
                <a:cxn ang="0">
                  <a:pos x="T4" y="T5"/>
                </a:cxn>
                <a:cxn ang="0">
                  <a:pos x="T6" y="T7"/>
                </a:cxn>
              </a:cxnLst>
              <a:rect l="0" t="0" r="r" b="b"/>
              <a:pathLst>
                <a:path w="252" h="424">
                  <a:moveTo>
                    <a:pt x="0" y="0"/>
                  </a:moveTo>
                  <a:lnTo>
                    <a:pt x="252" y="211"/>
                  </a:lnTo>
                  <a:lnTo>
                    <a:pt x="0" y="42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34" name="下箭头 33"/>
          <p:cNvSpPr/>
          <p:nvPr/>
        </p:nvSpPr>
        <p:spPr>
          <a:xfrm>
            <a:off x="3474416" y="2060566"/>
            <a:ext cx="508000" cy="415997"/>
          </a:xfrm>
          <a:prstGeom prst="downArrow">
            <a:avLst/>
          </a:prstGeom>
          <a:solidFill>
            <a:srgbClr val="E60012"/>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35" name="标题 1"/>
          <p:cNvSpPr>
            <a:spLocks noGrp="1"/>
          </p:cNvSpPr>
          <p:nvPr>
            <p:ph type="title"/>
          </p:nvPr>
        </p:nvSpPr>
        <p:spPr>
          <a:xfrm>
            <a:off x="457357" y="339491"/>
            <a:ext cx="8229443" cy="457200"/>
          </a:xfrm>
        </p:spPr>
        <p:txBody>
          <a:bodyPr/>
          <a:lstStyle/>
          <a:p>
            <a:r>
              <a:rPr lang="zh-CN" altLang="en-US" dirty="0" smtClean="0"/>
              <a:t>智慧校园向日趋成熟演进的标志</a:t>
            </a:r>
            <a:endParaRPr lang="zh-CN" altLang="en-US" dirty="0"/>
          </a:p>
        </p:txBody>
      </p:sp>
      <p:sp>
        <p:nvSpPr>
          <p:cNvPr id="36" name="Rectangle 17"/>
          <p:cNvSpPr>
            <a:spLocks noChangeArrowheads="1"/>
          </p:cNvSpPr>
          <p:nvPr/>
        </p:nvSpPr>
        <p:spPr bwMode="auto">
          <a:xfrm>
            <a:off x="1059207" y="4208410"/>
            <a:ext cx="1181721" cy="45719"/>
          </a:xfrm>
          <a:prstGeom prst="rect">
            <a:avLst/>
          </a:prstGeom>
          <a:solidFill>
            <a:schemeClr val="accent2"/>
          </a:solidFill>
          <a:ln>
            <a:noFill/>
          </a:ln>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 name="文本框 1"/>
          <p:cNvSpPr txBox="1"/>
          <p:nvPr/>
        </p:nvSpPr>
        <p:spPr>
          <a:xfrm>
            <a:off x="1198661" y="4239253"/>
            <a:ext cx="902811"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传统校园</a:t>
            </a:r>
            <a:endParaRPr lang="zh-CN" altLang="en-US" sz="1400" dirty="0">
              <a:latin typeface="微软雅黑" panose="020B0503020204020204" pitchFamily="34" charset="-122"/>
              <a:ea typeface="微软雅黑" panose="020B0503020204020204" pitchFamily="34" charset="-122"/>
            </a:endParaRPr>
          </a:p>
        </p:txBody>
      </p:sp>
      <p:sp>
        <p:nvSpPr>
          <p:cNvPr id="37" name="Rectangle 17"/>
          <p:cNvSpPr>
            <a:spLocks noChangeArrowheads="1"/>
          </p:cNvSpPr>
          <p:nvPr/>
        </p:nvSpPr>
        <p:spPr bwMode="auto">
          <a:xfrm>
            <a:off x="2528512" y="4208410"/>
            <a:ext cx="2628654" cy="45719"/>
          </a:xfrm>
          <a:prstGeom prst="rect">
            <a:avLst/>
          </a:prstGeom>
          <a:solidFill>
            <a:schemeClr val="accent2"/>
          </a:solidFill>
          <a:ln>
            <a:noFill/>
          </a:ln>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8" name="文本框 37"/>
          <p:cNvSpPr txBox="1"/>
          <p:nvPr/>
        </p:nvSpPr>
        <p:spPr>
          <a:xfrm>
            <a:off x="3381157" y="4239253"/>
            <a:ext cx="902811"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数字</a:t>
            </a:r>
            <a:r>
              <a:rPr lang="zh-CN" altLang="en-US" sz="1400" dirty="0" smtClean="0">
                <a:latin typeface="微软雅黑" panose="020B0503020204020204" pitchFamily="34" charset="-122"/>
                <a:ea typeface="微软雅黑" panose="020B0503020204020204" pitchFamily="34" charset="-122"/>
              </a:rPr>
              <a:t>校园</a:t>
            </a:r>
            <a:endParaRPr lang="zh-CN" altLang="en-US" sz="1400" dirty="0">
              <a:latin typeface="微软雅黑" panose="020B0503020204020204" pitchFamily="34" charset="-122"/>
              <a:ea typeface="微软雅黑" panose="020B0503020204020204" pitchFamily="34" charset="-122"/>
            </a:endParaRPr>
          </a:p>
        </p:txBody>
      </p:sp>
      <p:sp>
        <p:nvSpPr>
          <p:cNvPr id="39" name="Rectangle 17"/>
          <p:cNvSpPr>
            <a:spLocks noChangeArrowheads="1"/>
          </p:cNvSpPr>
          <p:nvPr/>
        </p:nvSpPr>
        <p:spPr bwMode="auto">
          <a:xfrm>
            <a:off x="5442626" y="4203966"/>
            <a:ext cx="2628654" cy="45719"/>
          </a:xfrm>
          <a:prstGeom prst="rect">
            <a:avLst/>
          </a:prstGeom>
          <a:solidFill>
            <a:schemeClr val="accent2"/>
          </a:solidFill>
          <a:ln>
            <a:noFill/>
          </a:ln>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0" name="文本框 39"/>
          <p:cNvSpPr txBox="1"/>
          <p:nvPr/>
        </p:nvSpPr>
        <p:spPr>
          <a:xfrm>
            <a:off x="6295271" y="4234809"/>
            <a:ext cx="902811"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智慧</a:t>
            </a:r>
            <a:r>
              <a:rPr lang="zh-CN" altLang="en-US" sz="1400" dirty="0" smtClean="0">
                <a:latin typeface="微软雅黑" panose="020B0503020204020204" pitchFamily="34" charset="-122"/>
                <a:ea typeface="微软雅黑" panose="020B0503020204020204" pitchFamily="34" charset="-122"/>
              </a:rPr>
              <a:t>校园</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934127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物联网助力校园智能化转型</a:t>
            </a:r>
            <a:endParaRPr lang="zh-CN" altLang="en-US" dirty="0"/>
          </a:p>
        </p:txBody>
      </p:sp>
      <p:grpSp>
        <p:nvGrpSpPr>
          <p:cNvPr id="3" name="组合 2"/>
          <p:cNvGrpSpPr/>
          <p:nvPr/>
        </p:nvGrpSpPr>
        <p:grpSpPr>
          <a:xfrm>
            <a:off x="-19522" y="1393825"/>
            <a:ext cx="9153997" cy="1409700"/>
            <a:chOff x="-19522" y="1393825"/>
            <a:chExt cx="9153997" cy="1409700"/>
          </a:xfrm>
        </p:grpSpPr>
        <p:cxnSp>
          <p:nvCxnSpPr>
            <p:cNvPr id="4" name="直接连接符 3"/>
            <p:cNvCxnSpPr/>
            <p:nvPr/>
          </p:nvCxnSpPr>
          <p:spPr>
            <a:xfrm>
              <a:off x="-19522" y="2803525"/>
              <a:ext cx="48117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4792663" y="1393825"/>
              <a:ext cx="1409700" cy="1409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197600" y="1393825"/>
              <a:ext cx="2936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直接连接符 7"/>
          <p:cNvCxnSpPr/>
          <p:nvPr/>
        </p:nvCxnSpPr>
        <p:spPr>
          <a:xfrm>
            <a:off x="3605213" y="2811463"/>
            <a:ext cx="0" cy="638175"/>
          </a:xfrm>
          <a:prstGeom prst="line">
            <a:avLst/>
          </a:prstGeom>
          <a:noFill/>
          <a:ln w="19050" cap="rnd">
            <a:solidFill>
              <a:srgbClr val="181715"/>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5514975" y="2098675"/>
            <a:ext cx="0" cy="1244600"/>
          </a:xfrm>
          <a:prstGeom prst="line">
            <a:avLst/>
          </a:prstGeom>
          <a:noFill/>
          <a:ln w="19050" cap="rnd">
            <a:solidFill>
              <a:srgbClr val="181715"/>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7397750" y="1392238"/>
            <a:ext cx="0" cy="2074862"/>
          </a:xfrm>
          <a:prstGeom prst="line">
            <a:avLst/>
          </a:prstGeom>
          <a:noFill/>
          <a:ln w="19050" cap="rnd">
            <a:solidFill>
              <a:srgbClr val="181715"/>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1" name="椭圆 10"/>
          <p:cNvSpPr/>
          <p:nvPr/>
        </p:nvSpPr>
        <p:spPr>
          <a:xfrm>
            <a:off x="7267575" y="1276350"/>
            <a:ext cx="257175" cy="257175"/>
          </a:xfrm>
          <a:prstGeom prst="ellipse">
            <a:avLst/>
          </a:pr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椭圆 11"/>
          <p:cNvSpPr/>
          <p:nvPr/>
        </p:nvSpPr>
        <p:spPr>
          <a:xfrm>
            <a:off x="5368925" y="1970088"/>
            <a:ext cx="257175" cy="257175"/>
          </a:xfrm>
          <a:prstGeom prst="ellipse">
            <a:avLst/>
          </a:pr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椭圆 12"/>
          <p:cNvSpPr/>
          <p:nvPr/>
        </p:nvSpPr>
        <p:spPr>
          <a:xfrm>
            <a:off x="3462338" y="2674938"/>
            <a:ext cx="257175" cy="257175"/>
          </a:xfrm>
          <a:prstGeom prst="ellipse">
            <a:avLst/>
          </a:pr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a:off x="2786539" y="3297997"/>
            <a:ext cx="1596073" cy="1424940"/>
          </a:xfrm>
          <a:prstGeom prst="rect">
            <a:avLst/>
          </a:pr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17" name="矩形 16"/>
          <p:cNvSpPr/>
          <p:nvPr/>
        </p:nvSpPr>
        <p:spPr>
          <a:xfrm>
            <a:off x="4715351" y="3297997"/>
            <a:ext cx="1596073" cy="1424940"/>
          </a:xfrm>
          <a:prstGeom prst="rect">
            <a:avLst/>
          </a:pr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18" name="矩形 17"/>
          <p:cNvSpPr/>
          <p:nvPr/>
        </p:nvSpPr>
        <p:spPr>
          <a:xfrm>
            <a:off x="6602889" y="3297997"/>
            <a:ext cx="1596073" cy="1424940"/>
          </a:xfrm>
          <a:prstGeom prst="rect">
            <a:avLst/>
          </a:pr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19" name="TextBox 37"/>
          <p:cNvSpPr txBox="1">
            <a:spLocks noChangeArrowheads="1"/>
          </p:cNvSpPr>
          <p:nvPr/>
        </p:nvSpPr>
        <p:spPr bwMode="auto">
          <a:xfrm>
            <a:off x="5626100" y="1914525"/>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800" b="1" dirty="0" smtClean="0">
                <a:latin typeface="Century Gothic" panose="020B0502020202020204" pitchFamily="34" charset="0"/>
              </a:rPr>
              <a:t>移动互联</a:t>
            </a:r>
            <a:endParaRPr kumimoji="0" lang="zh-CN" altLang="en-US" sz="1800" b="1" dirty="0">
              <a:latin typeface="Century Gothic" panose="020B0502020202020204" pitchFamily="34" charset="0"/>
            </a:endParaRPr>
          </a:p>
        </p:txBody>
      </p:sp>
      <p:sp>
        <p:nvSpPr>
          <p:cNvPr id="20" name="TextBox 38"/>
          <p:cNvSpPr txBox="1">
            <a:spLocks noChangeArrowheads="1"/>
          </p:cNvSpPr>
          <p:nvPr/>
        </p:nvSpPr>
        <p:spPr bwMode="auto">
          <a:xfrm>
            <a:off x="6829300" y="938213"/>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800" b="1" dirty="0" smtClean="0">
                <a:latin typeface="Century Gothic" panose="020B0502020202020204" pitchFamily="34" charset="0"/>
              </a:rPr>
              <a:t>万物互联</a:t>
            </a:r>
            <a:endParaRPr kumimoji="0" lang="zh-CN" altLang="en-US" sz="1800" b="1" dirty="0">
              <a:latin typeface="Century Gothic" panose="020B0502020202020204" pitchFamily="34" charset="0"/>
            </a:endParaRPr>
          </a:p>
        </p:txBody>
      </p:sp>
      <p:sp>
        <p:nvSpPr>
          <p:cNvPr id="21" name="TextBox 39"/>
          <p:cNvSpPr txBox="1">
            <a:spLocks noChangeArrowheads="1"/>
          </p:cNvSpPr>
          <p:nvPr/>
        </p:nvSpPr>
        <p:spPr bwMode="auto">
          <a:xfrm>
            <a:off x="3059832" y="2333625"/>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800" b="1" dirty="0" smtClean="0">
                <a:latin typeface="Century Gothic" panose="020B0502020202020204" pitchFamily="34" charset="0"/>
              </a:rPr>
              <a:t>有线互联</a:t>
            </a:r>
            <a:endParaRPr kumimoji="0" lang="zh-CN" altLang="en-US" sz="1800" b="1" dirty="0">
              <a:latin typeface="Century Gothic" panose="020B0502020202020204" pitchFamily="34" charset="0"/>
            </a:endParaRPr>
          </a:p>
        </p:txBody>
      </p:sp>
      <p:sp>
        <p:nvSpPr>
          <p:cNvPr id="22" name="TextBox 40"/>
          <p:cNvSpPr txBox="1">
            <a:spLocks noChangeArrowheads="1"/>
          </p:cNvSpPr>
          <p:nvPr/>
        </p:nvSpPr>
        <p:spPr bwMode="auto">
          <a:xfrm>
            <a:off x="779897" y="2395180"/>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400" b="1" dirty="0" smtClean="0">
                <a:solidFill>
                  <a:srgbClr val="0097BE"/>
                </a:solidFill>
                <a:latin typeface="微软雅黑" panose="020B0503020204020204" pitchFamily="34" charset="-122"/>
                <a:ea typeface="微软雅黑" panose="020B0503020204020204" pitchFamily="34" charset="-122"/>
              </a:rPr>
              <a:t>连接形式发生变化</a:t>
            </a:r>
            <a:endParaRPr kumimoji="0" lang="zh-CN" altLang="en-US" sz="1400" b="1" dirty="0">
              <a:solidFill>
                <a:srgbClr val="0097BE"/>
              </a:solidFill>
              <a:latin typeface="微软雅黑" panose="020B0503020204020204" pitchFamily="34" charset="-122"/>
              <a:ea typeface="微软雅黑" panose="020B0503020204020204" pitchFamily="34" charset="-122"/>
            </a:endParaRPr>
          </a:p>
        </p:txBody>
      </p:sp>
      <p:sp>
        <p:nvSpPr>
          <p:cNvPr id="24" name="矩形 7"/>
          <p:cNvSpPr>
            <a:spLocks noChangeArrowheads="1"/>
          </p:cNvSpPr>
          <p:nvPr/>
        </p:nvSpPr>
        <p:spPr bwMode="auto">
          <a:xfrm>
            <a:off x="755650" y="1183853"/>
            <a:ext cx="2646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600" b="1" dirty="0" smtClean="0">
                <a:solidFill>
                  <a:srgbClr val="E60012"/>
                </a:solidFill>
                <a:latin typeface="微软雅黑" panose="020B0503020204020204" pitchFamily="34" charset="-122"/>
                <a:ea typeface="微软雅黑" panose="020B0503020204020204" pitchFamily="34" charset="-122"/>
              </a:rPr>
              <a:t>互联是构建智慧园区的基础</a:t>
            </a:r>
            <a:endParaRPr kumimoji="0" lang="zh-CN" altLang="en-US" sz="1600" b="1" dirty="0">
              <a:solidFill>
                <a:srgbClr val="E60012"/>
              </a:solidFill>
              <a:latin typeface="微软雅黑" panose="020B0503020204020204" pitchFamily="34" charset="-122"/>
              <a:ea typeface="微软雅黑" panose="020B0503020204020204" pitchFamily="34" charset="-122"/>
            </a:endParaRPr>
          </a:p>
        </p:txBody>
      </p:sp>
      <p:sp>
        <p:nvSpPr>
          <p:cNvPr id="27" name="矩形 7"/>
          <p:cNvSpPr>
            <a:spLocks noChangeArrowheads="1"/>
          </p:cNvSpPr>
          <p:nvPr/>
        </p:nvSpPr>
        <p:spPr bwMode="auto">
          <a:xfrm flipH="1">
            <a:off x="3145869" y="329247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400" b="1" dirty="0" smtClean="0">
                <a:solidFill>
                  <a:schemeClr val="bg1"/>
                </a:solidFill>
                <a:latin typeface="微软雅黑" panose="020B0503020204020204" pitchFamily="34" charset="-122"/>
                <a:ea typeface="微软雅黑" panose="020B0503020204020204" pitchFamily="34" charset="-122"/>
              </a:rPr>
              <a:t>传统校园</a:t>
            </a:r>
            <a:endParaRPr kumimoji="0"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8" name="矩形 6"/>
          <p:cNvSpPr>
            <a:spLocks noChangeArrowheads="1"/>
          </p:cNvSpPr>
          <p:nvPr/>
        </p:nvSpPr>
        <p:spPr bwMode="auto">
          <a:xfrm>
            <a:off x="2778082" y="3517967"/>
            <a:ext cx="16648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20000"/>
              </a:lnSpc>
              <a:buFont typeface="Wingdings" panose="05000000000000000000" pitchFamily="2" charset="2"/>
              <a:buChar char="p"/>
            </a:pPr>
            <a:r>
              <a:rPr lang="zh-CN" altLang="en-US" sz="1000" dirty="0">
                <a:solidFill>
                  <a:schemeClr val="bg1"/>
                </a:solidFill>
                <a:latin typeface="微软雅黑" panose="020B0503020204020204" pitchFamily="34" charset="-122"/>
                <a:ea typeface="微软雅黑" panose="020B0503020204020204" pitchFamily="34" charset="-122"/>
              </a:rPr>
              <a:t>互联方式以有线为主</a:t>
            </a:r>
            <a:endParaRPr lang="en-US" altLang="zh-CN" sz="1000" dirty="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lang="zh-CN" altLang="en-US" sz="1000" dirty="0">
                <a:solidFill>
                  <a:schemeClr val="bg1"/>
                </a:solidFill>
                <a:latin typeface="微软雅黑" panose="020B0503020204020204" pitchFamily="34" charset="-122"/>
                <a:ea typeface="微软雅黑" panose="020B0503020204020204" pitchFamily="34" charset="-122"/>
              </a:rPr>
              <a:t>业务系统按照行政部门职责独立建设</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9" name="矩形 7"/>
          <p:cNvSpPr>
            <a:spLocks noChangeArrowheads="1"/>
          </p:cNvSpPr>
          <p:nvPr/>
        </p:nvSpPr>
        <p:spPr bwMode="auto">
          <a:xfrm flipH="1">
            <a:off x="5071506" y="329247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400" b="1" dirty="0" smtClean="0">
                <a:solidFill>
                  <a:schemeClr val="bg1"/>
                </a:solidFill>
                <a:latin typeface="微软雅黑" panose="020B0503020204020204" pitchFamily="34" charset="-122"/>
                <a:ea typeface="微软雅黑" panose="020B0503020204020204" pitchFamily="34" charset="-122"/>
              </a:rPr>
              <a:t>数字校园</a:t>
            </a:r>
            <a:endParaRPr kumimoji="0"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0" name="矩形 6"/>
          <p:cNvSpPr>
            <a:spLocks noChangeArrowheads="1"/>
          </p:cNvSpPr>
          <p:nvPr/>
        </p:nvSpPr>
        <p:spPr bwMode="auto">
          <a:xfrm>
            <a:off x="4737486" y="3532255"/>
            <a:ext cx="15718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20000"/>
              </a:lnSpc>
              <a:buFont typeface="Wingdings" panose="05000000000000000000" pitchFamily="2" charset="2"/>
              <a:buChar char="p"/>
            </a:pPr>
            <a:r>
              <a:rPr lang="zh-CN" altLang="en-US" sz="1000" dirty="0">
                <a:solidFill>
                  <a:schemeClr val="bg1"/>
                </a:solidFill>
                <a:latin typeface="微软雅黑" panose="020B0503020204020204" pitchFamily="34" charset="-122"/>
                <a:ea typeface="微软雅黑" panose="020B0503020204020204" pitchFamily="34" charset="-122"/>
              </a:rPr>
              <a:t>移动终端</a:t>
            </a:r>
            <a:r>
              <a:rPr lang="zh-CN" altLang="en-US" sz="1000" dirty="0" smtClean="0">
                <a:solidFill>
                  <a:schemeClr val="bg1"/>
                </a:solidFill>
                <a:latin typeface="微软雅黑" panose="020B0503020204020204" pitchFamily="34" charset="-122"/>
                <a:ea typeface="微软雅黑" panose="020B0503020204020204" pitchFamily="34" charset="-122"/>
              </a:rPr>
              <a:t>普及</a:t>
            </a:r>
            <a:endParaRPr lang="en-US" altLang="zh-CN" sz="1000" dirty="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lang="zh-CN" altLang="en-US" sz="1000" dirty="0">
                <a:solidFill>
                  <a:schemeClr val="bg1"/>
                </a:solidFill>
                <a:latin typeface="微软雅黑" panose="020B0503020204020204" pitchFamily="34" charset="-122"/>
                <a:ea typeface="微软雅黑" panose="020B0503020204020204" pitchFamily="34" charset="-122"/>
              </a:rPr>
              <a:t>无线流量</a:t>
            </a:r>
            <a:r>
              <a:rPr lang="zh-CN" altLang="en-US" sz="1000" dirty="0" smtClean="0">
                <a:solidFill>
                  <a:schemeClr val="bg1"/>
                </a:solidFill>
                <a:latin typeface="微软雅黑" panose="020B0503020204020204" pitchFamily="34" charset="-122"/>
                <a:ea typeface="微软雅黑" panose="020B0503020204020204" pitchFamily="34" charset="-122"/>
              </a:rPr>
              <a:t>激增</a:t>
            </a:r>
            <a:endParaRPr lang="en-US" altLang="zh-CN" sz="1000" dirty="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lang="zh-CN" altLang="en-US" sz="1000" dirty="0" smtClean="0">
                <a:solidFill>
                  <a:schemeClr val="bg1"/>
                </a:solidFill>
                <a:latin typeface="微软雅黑" panose="020B0503020204020204" pitchFamily="34" charset="-122"/>
                <a:ea typeface="微软雅黑" panose="020B0503020204020204" pitchFamily="34" charset="-122"/>
              </a:rPr>
              <a:t>移动校园</a:t>
            </a:r>
            <a:r>
              <a:rPr lang="zh-CN" altLang="en-US" sz="1000" dirty="0">
                <a:solidFill>
                  <a:schemeClr val="bg1"/>
                </a:solidFill>
                <a:latin typeface="微软雅黑" panose="020B0503020204020204" pitchFamily="34" charset="-122"/>
                <a:ea typeface="微软雅黑" panose="020B0503020204020204" pitchFamily="34" charset="-122"/>
              </a:rPr>
              <a:t>应用</a:t>
            </a:r>
            <a:r>
              <a:rPr lang="zh-CN" altLang="en-US" sz="1000" dirty="0" smtClean="0">
                <a:solidFill>
                  <a:schemeClr val="bg1"/>
                </a:solidFill>
                <a:latin typeface="微软雅黑" panose="020B0503020204020204" pitchFamily="34" charset="-122"/>
                <a:ea typeface="微软雅黑" panose="020B0503020204020204" pitchFamily="34" charset="-122"/>
              </a:rPr>
              <a:t>流行</a:t>
            </a:r>
            <a:endParaRPr lang="en-US" altLang="zh-CN" sz="10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lang="zh-CN" altLang="en-US" sz="1000" dirty="0" smtClean="0">
                <a:solidFill>
                  <a:schemeClr val="bg1"/>
                </a:solidFill>
                <a:latin typeface="微软雅黑" panose="020B0503020204020204" pitchFamily="34" charset="-122"/>
                <a:ea typeface="微软雅黑" panose="020B0503020204020204" pitchFamily="34" charset="-122"/>
              </a:rPr>
              <a:t>信息化</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数字化深入教学</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科研</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在校生活等方方面面</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1" name="矩形 7"/>
          <p:cNvSpPr>
            <a:spLocks noChangeArrowheads="1"/>
          </p:cNvSpPr>
          <p:nvPr/>
        </p:nvSpPr>
        <p:spPr bwMode="auto">
          <a:xfrm flipH="1">
            <a:off x="6944756" y="329247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400" b="1" dirty="0" smtClean="0">
                <a:solidFill>
                  <a:schemeClr val="bg1"/>
                </a:solidFill>
                <a:latin typeface="微软雅黑" panose="020B0503020204020204" pitchFamily="34" charset="-122"/>
                <a:ea typeface="微软雅黑" panose="020B0503020204020204" pitchFamily="34" charset="-122"/>
              </a:rPr>
              <a:t>智慧校园</a:t>
            </a:r>
            <a:endParaRPr kumimoji="0"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2" name="矩形 6"/>
          <p:cNvSpPr>
            <a:spLocks noChangeArrowheads="1"/>
          </p:cNvSpPr>
          <p:nvPr/>
        </p:nvSpPr>
        <p:spPr bwMode="auto">
          <a:xfrm>
            <a:off x="6615383" y="3552703"/>
            <a:ext cx="15751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marL="171450" indent="-171450">
              <a:lnSpc>
                <a:spcPct val="120000"/>
              </a:lnSpc>
              <a:buFont typeface="Wingdings" panose="05000000000000000000" pitchFamily="2" charset="2"/>
              <a:buChar char="p"/>
            </a:pPr>
            <a:r>
              <a:rPr kumimoji="0" lang="zh-CN" altLang="en-US" sz="1000" dirty="0" smtClean="0">
                <a:solidFill>
                  <a:schemeClr val="bg1"/>
                </a:solidFill>
                <a:latin typeface="微软雅黑" panose="020B0503020204020204" pitchFamily="34" charset="-122"/>
                <a:ea typeface="微软雅黑" panose="020B0503020204020204" pitchFamily="34" charset="-122"/>
              </a:rPr>
              <a:t>智能终端万物互联</a:t>
            </a:r>
            <a:endParaRPr kumimoji="0" lang="en-US" altLang="zh-CN" sz="1000" dirty="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kumimoji="0" lang="zh-CN" altLang="en-US" sz="1000" dirty="0" smtClean="0">
                <a:solidFill>
                  <a:schemeClr val="bg1"/>
                </a:solidFill>
                <a:latin typeface="微软雅黑" panose="020B0503020204020204" pitchFamily="34" charset="-122"/>
                <a:ea typeface="微软雅黑" panose="020B0503020204020204" pitchFamily="34" charset="-122"/>
              </a:rPr>
              <a:t>业务系统数据拉通</a:t>
            </a:r>
            <a:endParaRPr kumimoji="0" lang="en-US" altLang="zh-CN" sz="10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kumimoji="0" lang="zh-CN" altLang="en-US" sz="1000" dirty="0" smtClean="0">
                <a:solidFill>
                  <a:schemeClr val="bg1"/>
                </a:solidFill>
                <a:latin typeface="微软雅黑" panose="020B0503020204020204" pitchFamily="34" charset="-122"/>
                <a:ea typeface="微软雅黑" panose="020B0503020204020204" pitchFamily="34" charset="-122"/>
              </a:rPr>
              <a:t>新技术融合创新探索</a:t>
            </a:r>
            <a:endParaRPr kumimoji="0" lang="en-US" altLang="zh-CN" sz="10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p"/>
            </a:pPr>
            <a:r>
              <a:rPr kumimoji="0" lang="zh-CN" altLang="en-US" sz="1000" dirty="0" smtClean="0">
                <a:solidFill>
                  <a:schemeClr val="bg1"/>
                </a:solidFill>
                <a:latin typeface="微软雅黑" panose="020B0503020204020204" pitchFamily="34" charset="-122"/>
                <a:ea typeface="微软雅黑" panose="020B0503020204020204" pitchFamily="34" charset="-122"/>
              </a:rPr>
              <a:t>校园治理更科学，服务更智慧</a:t>
            </a:r>
            <a:endParaRPr kumimoji="0"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1491630"/>
            <a:ext cx="159840" cy="159840"/>
          </a:xfrm>
          <a:prstGeom prst="rect">
            <a:avLst/>
          </a:prstGeom>
        </p:spPr>
      </p:pic>
      <p:sp>
        <p:nvSpPr>
          <p:cNvPr id="34" name="文本框 33"/>
          <p:cNvSpPr txBox="1"/>
          <p:nvPr/>
        </p:nvSpPr>
        <p:spPr>
          <a:xfrm>
            <a:off x="7374049" y="1815476"/>
            <a:ext cx="723275" cy="253916"/>
          </a:xfrm>
          <a:prstGeom prst="rect">
            <a:avLst/>
          </a:prstGeom>
          <a:noFill/>
        </p:spPr>
        <p:txBody>
          <a:bodyPr wrap="none" rtlCol="0">
            <a:spAutoFit/>
          </a:bodyPr>
          <a:lstStyle>
            <a:defPPr>
              <a:defRPr lang="zh-CN"/>
            </a:defPPr>
            <a:lvl1pPr>
              <a:defRPr sz="1050"/>
            </a:lvl1pPr>
          </a:lstStyle>
          <a:p>
            <a:r>
              <a:rPr lang="zh-CN" altLang="en-US" dirty="0">
                <a:latin typeface="微软雅黑" panose="020B0503020204020204" pitchFamily="34" charset="-122"/>
                <a:ea typeface="微软雅黑" panose="020B0503020204020204" pitchFamily="34" charset="-122"/>
              </a:rPr>
              <a:t>安全</a:t>
            </a:r>
            <a:r>
              <a:rPr lang="zh-CN" altLang="en-US" dirty="0" smtClean="0">
                <a:latin typeface="微软雅黑" panose="020B0503020204020204" pitchFamily="34" charset="-122"/>
                <a:ea typeface="微软雅黑" panose="020B0503020204020204" pitchFamily="34" charset="-122"/>
              </a:rPr>
              <a:t>技术</a:t>
            </a:r>
            <a:endParaRPr lang="zh-CN" altLang="en-US"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7386504" y="1635646"/>
            <a:ext cx="739305"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SDN</a:t>
            </a:r>
            <a:r>
              <a:rPr lang="zh-CN" altLang="en-US" sz="1050" dirty="0" smtClean="0">
                <a:latin typeface="微软雅黑" panose="020B0503020204020204" pitchFamily="34" charset="-122"/>
                <a:ea typeface="微软雅黑" panose="020B0503020204020204" pitchFamily="34" charset="-122"/>
              </a:rPr>
              <a:t>技术</a:t>
            </a:r>
            <a:endParaRPr lang="zh-CN" altLang="en-US" sz="105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7380312" y="2000780"/>
            <a:ext cx="857927" cy="253916"/>
          </a:xfrm>
          <a:prstGeom prst="rect">
            <a:avLst/>
          </a:prstGeom>
          <a:noFill/>
        </p:spPr>
        <p:txBody>
          <a:bodyPr wrap="none" rtlCol="0">
            <a:spAutoFit/>
          </a:bodyPr>
          <a:lstStyle>
            <a:defPPr>
              <a:defRPr lang="zh-CN"/>
            </a:defPPr>
            <a:lvl1pPr>
              <a:defRPr sz="1050"/>
            </a:lvl1pPr>
          </a:lstStyle>
          <a:p>
            <a:r>
              <a:rPr lang="zh-CN" altLang="en-US" dirty="0" smtClean="0">
                <a:latin typeface="微软雅黑" panose="020B0503020204020204" pitchFamily="34" charset="-122"/>
                <a:ea typeface="微软雅黑" panose="020B0503020204020204" pitchFamily="34" charset="-122"/>
              </a:rPr>
              <a:t>大数据技术</a:t>
            </a:r>
            <a:endParaRPr lang="zh-CN" altLang="en-US"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6444209" y="2355726"/>
            <a:ext cx="857927" cy="253916"/>
          </a:xfrm>
          <a:prstGeom prst="rect">
            <a:avLst/>
          </a:prstGeom>
          <a:noFill/>
        </p:spPr>
        <p:txBody>
          <a:bodyPr wrap="none" rtlCol="0">
            <a:spAutoFit/>
          </a:bodyPr>
          <a:lstStyle>
            <a:defPPr>
              <a:defRPr lang="zh-CN"/>
            </a:defPPr>
            <a:lvl1pPr>
              <a:defRPr sz="1050"/>
            </a:lvl1pPr>
          </a:lstStyle>
          <a:p>
            <a:r>
              <a:rPr lang="zh-CN" altLang="en-US" dirty="0">
                <a:latin typeface="微软雅黑" panose="020B0503020204020204" pitchFamily="34" charset="-122"/>
                <a:ea typeface="微软雅黑" panose="020B0503020204020204" pitchFamily="34" charset="-122"/>
              </a:rPr>
              <a:t>一卡通</a:t>
            </a:r>
            <a:r>
              <a:rPr lang="zh-CN" altLang="en-US" dirty="0" smtClean="0">
                <a:latin typeface="微软雅黑" panose="020B0503020204020204" pitchFamily="34" charset="-122"/>
                <a:ea typeface="微软雅黑" panose="020B0503020204020204" pitchFamily="34" charset="-122"/>
              </a:rPr>
              <a:t>系统</a:t>
            </a:r>
            <a:endParaRPr lang="zh-CN" altLang="en-US"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6444208" y="2538702"/>
            <a:ext cx="992579" cy="253916"/>
          </a:xfrm>
          <a:prstGeom prst="rect">
            <a:avLst/>
          </a:prstGeom>
          <a:noFill/>
        </p:spPr>
        <p:txBody>
          <a:bodyPr wrap="none" rtlCol="0">
            <a:spAutoFit/>
          </a:bodyPr>
          <a:lstStyle>
            <a:defPPr>
              <a:defRPr lang="zh-CN"/>
            </a:defPPr>
            <a:lvl1pPr>
              <a:defRPr sz="1050"/>
            </a:lvl1pPr>
          </a:lstStyle>
          <a:p>
            <a:r>
              <a:rPr lang="zh-CN" altLang="en-US" dirty="0" smtClean="0">
                <a:latin typeface="微软雅黑" panose="020B0503020204020204" pitchFamily="34" charset="-122"/>
                <a:ea typeface="微软雅黑" panose="020B0503020204020204" pitchFamily="34" charset="-122"/>
              </a:rPr>
              <a:t>能源管理系统</a:t>
            </a:r>
            <a:endParaRPr lang="zh-CN" altLang="en-US"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6444208" y="2714330"/>
            <a:ext cx="992579" cy="253916"/>
          </a:xfrm>
          <a:prstGeom prst="rect">
            <a:avLst/>
          </a:prstGeom>
          <a:noFill/>
        </p:spPr>
        <p:txBody>
          <a:bodyPr wrap="none" rtlCol="0">
            <a:spAutoFit/>
          </a:bodyPr>
          <a:lstStyle>
            <a:defPPr>
              <a:defRPr lang="zh-CN"/>
            </a:defPPr>
            <a:lvl1pPr>
              <a:defRPr sz="1050"/>
            </a:lvl1pPr>
          </a:lstStyle>
          <a:p>
            <a:r>
              <a:rPr lang="zh-CN" altLang="en-US" dirty="0" smtClean="0">
                <a:latin typeface="微软雅黑" panose="020B0503020204020204" pitchFamily="34" charset="-122"/>
                <a:ea typeface="微软雅黑" panose="020B0503020204020204" pitchFamily="34" charset="-122"/>
              </a:rPr>
              <a:t>地下管网系统</a:t>
            </a:r>
            <a:endParaRPr lang="zh-CN" altLang="en-US"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7488292" y="2116165"/>
            <a:ext cx="293670" cy="253916"/>
          </a:xfrm>
          <a:prstGeom prst="rect">
            <a:avLst/>
          </a:prstGeom>
          <a:noFill/>
        </p:spPr>
        <p:txBody>
          <a:bodyPr wrap="none" rtlCol="0">
            <a:spAutoFit/>
          </a:bodyPr>
          <a:lstStyle>
            <a:defPPr>
              <a:defRPr lang="zh-CN"/>
            </a:defPPr>
            <a:lvl1pPr>
              <a:defRPr sz="1050"/>
            </a:lvl1pPr>
          </a:lstStyle>
          <a:p>
            <a:r>
              <a:rPr lang="en-US"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6588224" y="2821890"/>
            <a:ext cx="293670" cy="253916"/>
          </a:xfrm>
          <a:prstGeom prst="rect">
            <a:avLst/>
          </a:prstGeom>
          <a:noFill/>
        </p:spPr>
        <p:txBody>
          <a:bodyPr wrap="none" rtlCol="0">
            <a:spAutoFit/>
          </a:bodyPr>
          <a:lstStyle>
            <a:defPPr>
              <a:defRPr lang="zh-CN"/>
            </a:defPPr>
            <a:lvl1pPr>
              <a:defRPr sz="1050"/>
            </a:lvl1pPr>
          </a:lstStyle>
          <a:p>
            <a:r>
              <a:rPr lang="en-US"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42" name="右大括号 41"/>
          <p:cNvSpPr/>
          <p:nvPr/>
        </p:nvSpPr>
        <p:spPr>
          <a:xfrm>
            <a:off x="8128334" y="1718670"/>
            <a:ext cx="124006" cy="562627"/>
          </a:xfrm>
          <a:prstGeom prst="rightBrace">
            <a:avLst>
              <a:gd name="adj1" fmla="val 18911"/>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文本框 44"/>
          <p:cNvSpPr txBox="1"/>
          <p:nvPr/>
        </p:nvSpPr>
        <p:spPr>
          <a:xfrm>
            <a:off x="8205565" y="1873822"/>
            <a:ext cx="974947" cy="253916"/>
          </a:xfrm>
          <a:prstGeom prst="rect">
            <a:avLst/>
          </a:prstGeom>
          <a:noFill/>
        </p:spPr>
        <p:txBody>
          <a:bodyPr wrap="none" rtlCol="0">
            <a:spAutoFit/>
          </a:bodyPr>
          <a:lstStyle>
            <a:defPPr>
              <a:defRPr lang="zh-CN"/>
            </a:defPPr>
            <a:lvl1pPr>
              <a:defRPr sz="1050"/>
            </a:lvl1pPr>
          </a:lstStyle>
          <a:p>
            <a:r>
              <a:rPr lang="zh-CN" altLang="en-US" dirty="0" smtClean="0">
                <a:latin typeface="微软雅黑" panose="020B0503020204020204" pitchFamily="34" charset="-122"/>
                <a:ea typeface="微软雅黑" panose="020B0503020204020204" pitchFamily="34" charset="-122"/>
              </a:rPr>
              <a:t>融合新</a:t>
            </a:r>
            <a:r>
              <a:rPr lang="en-US" altLang="zh-CN" dirty="0" smtClean="0">
                <a:latin typeface="微软雅黑" panose="020B0503020204020204" pitchFamily="34" charset="-122"/>
                <a:ea typeface="微软雅黑" panose="020B0503020204020204" pitchFamily="34" charset="-122"/>
              </a:rPr>
              <a:t>IT</a:t>
            </a:r>
            <a:r>
              <a:rPr lang="zh-CN" altLang="en-US" dirty="0" smtClean="0">
                <a:latin typeface="微软雅黑" panose="020B0503020204020204" pitchFamily="34" charset="-122"/>
                <a:ea typeface="微软雅黑" panose="020B0503020204020204" pitchFamily="34" charset="-122"/>
              </a:rPr>
              <a:t>技术</a:t>
            </a:r>
            <a:endParaRPr lang="zh-CN" altLang="en-US" dirty="0">
              <a:latin typeface="微软雅黑" panose="020B0503020204020204" pitchFamily="34" charset="-122"/>
              <a:ea typeface="微软雅黑" panose="020B0503020204020204" pitchFamily="34" charset="-122"/>
            </a:endParaRPr>
          </a:p>
        </p:txBody>
      </p:sp>
      <p:sp>
        <p:nvSpPr>
          <p:cNvPr id="46" name="右大括号 45"/>
          <p:cNvSpPr/>
          <p:nvPr/>
        </p:nvSpPr>
        <p:spPr>
          <a:xfrm>
            <a:off x="7452320" y="2427734"/>
            <a:ext cx="124006" cy="562627"/>
          </a:xfrm>
          <a:prstGeom prst="rightBrace">
            <a:avLst>
              <a:gd name="adj1" fmla="val 18911"/>
              <a:gd name="adj2" fmla="val 50000"/>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文本框 46"/>
          <p:cNvSpPr txBox="1"/>
          <p:nvPr/>
        </p:nvSpPr>
        <p:spPr>
          <a:xfrm>
            <a:off x="7529551" y="2582886"/>
            <a:ext cx="1127232" cy="253916"/>
          </a:xfrm>
          <a:prstGeom prst="rect">
            <a:avLst/>
          </a:prstGeom>
          <a:noFill/>
        </p:spPr>
        <p:txBody>
          <a:bodyPr wrap="none" rtlCol="0">
            <a:spAutoFit/>
          </a:bodyPr>
          <a:lstStyle>
            <a:defPPr>
              <a:defRPr lang="zh-CN"/>
            </a:defPPr>
            <a:lvl1pPr>
              <a:defRPr sz="1050"/>
            </a:lvl1pPr>
          </a:lstStyle>
          <a:p>
            <a:r>
              <a:rPr lang="zh-CN" altLang="en-US" dirty="0" smtClean="0">
                <a:latin typeface="微软雅黑" panose="020B0503020204020204" pitchFamily="34" charset="-122"/>
                <a:ea typeface="微软雅黑" panose="020B0503020204020204" pitchFamily="34" charset="-122"/>
              </a:rPr>
              <a:t>融合多业务系统</a:t>
            </a:r>
            <a:endParaRPr lang="zh-CN" altLang="en-US" dirty="0">
              <a:latin typeface="微软雅黑" panose="020B0503020204020204" pitchFamily="34" charset="-122"/>
              <a:ea typeface="微软雅黑" panose="020B0503020204020204" pitchFamily="34" charset="-122"/>
            </a:endParaRPr>
          </a:p>
        </p:txBody>
      </p:sp>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581" y="2213555"/>
            <a:ext cx="159840" cy="159840"/>
          </a:xfrm>
          <a:prstGeom prst="rect">
            <a:avLst/>
          </a:prstGeom>
        </p:spPr>
      </p:pic>
      <p:sp>
        <p:nvSpPr>
          <p:cNvPr id="49" name="TextBox 40"/>
          <p:cNvSpPr txBox="1">
            <a:spLocks noChangeArrowheads="1"/>
          </p:cNvSpPr>
          <p:nvPr/>
        </p:nvSpPr>
        <p:spPr bwMode="auto">
          <a:xfrm>
            <a:off x="276412" y="3848692"/>
            <a:ext cx="2518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defRPr kumimoji="0" sz="1400" b="1">
                <a:solidFill>
                  <a:srgbClr val="0097BE"/>
                </a:solidFill>
                <a:latin typeface="微软雅黑" panose="020B0503020204020204" pitchFamily="34" charset="-122"/>
                <a:ea typeface="微软雅黑" panose="020B0503020204020204" pitchFamily="34" charset="-122"/>
              </a:defRPr>
            </a:lvl1pPr>
            <a:lvl2pPr marL="742950" indent="-285750">
              <a:defRPr kumimoji="1" sz="2400">
                <a:latin typeface="Calibri" panose="020F0502020204030204" pitchFamily="34" charset="0"/>
                <a:ea typeface="宋体" panose="02010600030101010101" pitchFamily="2" charset="-122"/>
              </a:defRPr>
            </a:lvl2pPr>
            <a:lvl3pPr marL="1143000" indent="-228600">
              <a:defRPr kumimoji="1" sz="2400">
                <a:latin typeface="Calibri" panose="020F0502020204030204" pitchFamily="34" charset="0"/>
                <a:ea typeface="宋体" panose="02010600030101010101" pitchFamily="2" charset="-122"/>
              </a:defRPr>
            </a:lvl3pPr>
            <a:lvl4pPr marL="1600200" indent="-228600">
              <a:defRPr kumimoji="1" sz="2400">
                <a:latin typeface="Calibri" panose="020F0502020204030204" pitchFamily="34" charset="0"/>
                <a:ea typeface="宋体" panose="02010600030101010101" pitchFamily="2" charset="-122"/>
              </a:defRPr>
            </a:lvl4pPr>
            <a:lvl5pPr marL="2057400" indent="-228600">
              <a:defRPr kumimoji="1" sz="2400">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latin typeface="Calibri" panose="020F0502020204030204" pitchFamily="34" charset="0"/>
                <a:ea typeface="宋体" panose="02010600030101010101" pitchFamily="2" charset="-122"/>
              </a:defRPr>
            </a:lvl9pPr>
          </a:lstStyle>
          <a:p>
            <a:r>
              <a:rPr lang="en-US" altLang="zh-CN" dirty="0"/>
              <a:t>“</a:t>
            </a:r>
            <a:r>
              <a:rPr lang="zh-CN" altLang="en-US" dirty="0"/>
              <a:t>连接</a:t>
            </a:r>
            <a:r>
              <a:rPr lang="en-US" altLang="zh-CN" dirty="0"/>
              <a:t>”</a:t>
            </a:r>
            <a:r>
              <a:rPr lang="zh-CN" altLang="en-US" dirty="0"/>
              <a:t>驱动</a:t>
            </a:r>
            <a:r>
              <a:rPr lang="zh-CN" altLang="en-US" dirty="0" smtClean="0"/>
              <a:t>校园</a:t>
            </a:r>
            <a:r>
              <a:rPr lang="zh-CN" altLang="en-US" dirty="0"/>
              <a:t>进化</a:t>
            </a:r>
            <a:r>
              <a:rPr lang="zh-CN" altLang="en-US" dirty="0" smtClean="0"/>
              <a:t>与</a:t>
            </a:r>
            <a:r>
              <a:rPr lang="zh-CN" altLang="en-US" dirty="0"/>
              <a:t>变革</a:t>
            </a:r>
          </a:p>
        </p:txBody>
      </p:sp>
    </p:spTree>
    <p:extLst>
      <p:ext uri="{BB962C8B-B14F-4D97-AF65-F5344CB8AC3E}">
        <p14:creationId xmlns:p14="http://schemas.microsoft.com/office/powerpoint/2010/main" val="33633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椭圆 26"/>
          <p:cNvSpPr/>
          <p:nvPr/>
        </p:nvSpPr>
        <p:spPr>
          <a:xfrm>
            <a:off x="3387973" y="2850894"/>
            <a:ext cx="914400" cy="914400"/>
          </a:xfrm>
          <a:prstGeom prst="ellipse">
            <a:avLst/>
          </a:prstGeom>
          <a:solidFill>
            <a:srgbClr val="0097BE"/>
          </a:solidFill>
          <a:ln>
            <a:noFill/>
          </a:ln>
        </p:spPr>
        <p:txBody>
          <a:bodyPr vert="horz" wrap="square" lIns="91440" tIns="45720" rIns="91440" bIns="45720" numCol="1" anchor="ctr" anchorCtr="0" compatLnSpc="1">
            <a:prstTxWarp prst="textNoShape">
              <a:avLst/>
            </a:prstTxWarp>
          </a:bodyPr>
          <a:lstStyle/>
          <a:p>
            <a:pPr fontAlgn="auto">
              <a:spcBef>
                <a:spcPts val="0"/>
              </a:spcBef>
              <a:spcAft>
                <a:spcPts val="0"/>
              </a:spcAft>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a:off x="2123728" y="3457550"/>
            <a:ext cx="914400" cy="914400"/>
          </a:xfrm>
          <a:prstGeom prst="ellipse">
            <a:avLst/>
          </a:prstGeom>
          <a:solidFill>
            <a:srgbClr val="808080"/>
          </a:solidFill>
          <a:ln>
            <a:noFill/>
          </a:ln>
        </p:spPr>
        <p:txBody>
          <a:bodyPr vert="horz" wrap="square" lIns="91440" tIns="45720" rIns="91440" bIns="45720" numCol="1" anchor="ctr" anchorCtr="1" compatLnSpc="1">
            <a:prstTxWarp prst="textNoShape">
              <a:avLst/>
            </a:prstTxWarp>
          </a:bodyPr>
          <a:lstStyle/>
          <a:p>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5" name="椭圆 24"/>
          <p:cNvSpPr/>
          <p:nvPr/>
        </p:nvSpPr>
        <p:spPr>
          <a:xfrm>
            <a:off x="683568" y="3241526"/>
            <a:ext cx="914400" cy="914400"/>
          </a:xfrm>
          <a:prstGeom prst="ellipse">
            <a:avLst/>
          </a:prstGeom>
          <a:solidFill>
            <a:srgbClr val="808080"/>
          </a:solidFill>
          <a:ln>
            <a:noFill/>
          </a:ln>
        </p:spPr>
        <p:txBody>
          <a:bodyPr vert="horz" wrap="square" lIns="91440" tIns="45720" rIns="91440" bIns="45720" numCol="1" anchor="ctr" anchorCtr="1" compatLnSpc="1">
            <a:prstTxWarp prst="textNoShape">
              <a:avLst/>
            </a:prstTxWarp>
          </a:bodyPr>
          <a:lstStyle/>
          <a:p>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3131840" y="1635646"/>
            <a:ext cx="914400" cy="914400"/>
          </a:xfrm>
          <a:prstGeom prst="ellipse">
            <a:avLst/>
          </a:prstGeom>
          <a:solidFill>
            <a:srgbClr val="808080"/>
          </a:solidFill>
          <a:ln>
            <a:noFill/>
          </a:ln>
        </p:spPr>
        <p:txBody>
          <a:bodyPr vert="horz" wrap="square" lIns="91440" tIns="45720" rIns="91440" bIns="45720" numCol="1" anchor="ctr" anchorCtr="1" compatLnSpc="1">
            <a:prstTxWarp prst="textNoShape">
              <a:avLst/>
            </a:prstTxWarp>
          </a:bodyPr>
          <a:lstStyle/>
          <a:p>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3" name="椭圆 22"/>
          <p:cNvSpPr/>
          <p:nvPr/>
        </p:nvSpPr>
        <p:spPr>
          <a:xfrm>
            <a:off x="1763688" y="2236708"/>
            <a:ext cx="914400" cy="914400"/>
          </a:xfrm>
          <a:prstGeom prst="ellipse">
            <a:avLst/>
          </a:prstGeom>
          <a:solidFill>
            <a:srgbClr val="808080"/>
          </a:solidFill>
          <a:ln>
            <a:noFill/>
          </a:ln>
        </p:spPr>
        <p:txBody>
          <a:bodyPr vert="horz" wrap="square" lIns="91440" tIns="45720" rIns="91440" bIns="45720" numCol="1" anchor="ctr" anchorCtr="1" compatLnSpc="1">
            <a:prstTxWarp prst="textNoShape">
              <a:avLst/>
            </a:prstTxWarp>
          </a:bodyPr>
          <a:lstStyle/>
          <a:p>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2" name="椭圆 21"/>
          <p:cNvSpPr/>
          <p:nvPr/>
        </p:nvSpPr>
        <p:spPr>
          <a:xfrm>
            <a:off x="539552" y="1585342"/>
            <a:ext cx="914400" cy="914400"/>
          </a:xfrm>
          <a:prstGeom prst="ellipse">
            <a:avLst/>
          </a:prstGeom>
          <a:solidFill>
            <a:srgbClr val="808080"/>
          </a:solidFill>
          <a:ln>
            <a:noFill/>
          </a:ln>
        </p:spPr>
        <p:txBody>
          <a:bodyPr vert="horz" wrap="square" lIns="91440" tIns="45720" rIns="91440" bIns="45720" numCol="1" anchor="ctr" anchorCtr="1" compatLnSpc="1">
            <a:prstTxWarp prst="textNoShape">
              <a:avLst/>
            </a:prstTxWarp>
          </a:bodyPr>
          <a:lstStyle/>
          <a:p>
            <a:endParaRPr lang="zh-CN" altLang="en-US" sz="12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smtClean="0"/>
              <a:t>统一互联</a:t>
            </a:r>
            <a:r>
              <a:rPr lang="en-US" altLang="zh-CN" dirty="0"/>
              <a:t> </a:t>
            </a:r>
            <a:r>
              <a:rPr lang="zh-CN" altLang="en-US" dirty="0"/>
              <a:t>迈向</a:t>
            </a:r>
            <a:r>
              <a:rPr lang="zh-CN" altLang="en-US" dirty="0" smtClean="0"/>
              <a:t>智慧校园的第一步</a:t>
            </a:r>
            <a:endParaRPr lang="zh-CN" altLang="en-US" dirty="0"/>
          </a:p>
        </p:txBody>
      </p:sp>
      <p:grpSp>
        <p:nvGrpSpPr>
          <p:cNvPr id="8" name="组合 7"/>
          <p:cNvGrpSpPr/>
          <p:nvPr/>
        </p:nvGrpSpPr>
        <p:grpSpPr>
          <a:xfrm>
            <a:off x="706445" y="1670030"/>
            <a:ext cx="579134" cy="458419"/>
            <a:chOff x="2978150" y="8814469"/>
            <a:chExt cx="1241425" cy="982663"/>
          </a:xfrm>
          <a:solidFill>
            <a:schemeClr val="bg1"/>
          </a:solidFill>
        </p:grpSpPr>
        <p:sp>
          <p:nvSpPr>
            <p:cNvPr id="6" name="Freeform 49">
              <a:extLst>
                <a:ext uri="{FF2B5EF4-FFF2-40B4-BE49-F238E27FC236}">
                  <a16:creationId xmlns:a16="http://schemas.microsoft.com/office/drawing/2014/main" xmlns="" id="{9EA665FD-CDEA-444C-8B19-C4A77DED5FA2}"/>
                </a:ext>
              </a:extLst>
            </p:cNvPr>
            <p:cNvSpPr>
              <a:spLocks noEditPoints="1"/>
            </p:cNvSpPr>
            <p:nvPr/>
          </p:nvSpPr>
          <p:spPr bwMode="auto">
            <a:xfrm>
              <a:off x="2978150" y="8814469"/>
              <a:ext cx="1241425" cy="982663"/>
            </a:xfrm>
            <a:custGeom>
              <a:avLst/>
              <a:gdLst>
                <a:gd name="T0" fmla="*/ 196 w 391"/>
                <a:gd name="T1" fmla="*/ 0 h 309"/>
                <a:gd name="T2" fmla="*/ 0 w 391"/>
                <a:gd name="T3" fmla="*/ 186 h 309"/>
                <a:gd name="T4" fmla="*/ 46 w 391"/>
                <a:gd name="T5" fmla="*/ 304 h 309"/>
                <a:gd name="T6" fmla="*/ 56 w 391"/>
                <a:gd name="T7" fmla="*/ 309 h 309"/>
                <a:gd name="T8" fmla="*/ 336 w 391"/>
                <a:gd name="T9" fmla="*/ 309 h 309"/>
                <a:gd name="T10" fmla="*/ 346 w 391"/>
                <a:gd name="T11" fmla="*/ 304 h 309"/>
                <a:gd name="T12" fmla="*/ 391 w 391"/>
                <a:gd name="T13" fmla="*/ 186 h 309"/>
                <a:gd name="T14" fmla="*/ 196 w 391"/>
                <a:gd name="T15" fmla="*/ 0 h 309"/>
                <a:gd name="T16" fmla="*/ 329 w 391"/>
                <a:gd name="T17" fmla="*/ 283 h 309"/>
                <a:gd name="T18" fmla="*/ 63 w 391"/>
                <a:gd name="T19" fmla="*/ 283 h 309"/>
                <a:gd name="T20" fmla="*/ 28 w 391"/>
                <a:gd name="T21" fmla="*/ 186 h 309"/>
                <a:gd name="T22" fmla="*/ 196 w 391"/>
                <a:gd name="T23" fmla="*/ 26 h 309"/>
                <a:gd name="T24" fmla="*/ 364 w 391"/>
                <a:gd name="T25" fmla="*/ 186 h 309"/>
                <a:gd name="T26" fmla="*/ 329 w 391"/>
                <a:gd name="T27" fmla="*/ 28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09">
                  <a:moveTo>
                    <a:pt x="196" y="0"/>
                  </a:moveTo>
                  <a:cubicBezTo>
                    <a:pt x="88" y="0"/>
                    <a:pt x="0" y="83"/>
                    <a:pt x="0" y="186"/>
                  </a:cubicBezTo>
                  <a:cubicBezTo>
                    <a:pt x="0" y="229"/>
                    <a:pt x="16" y="271"/>
                    <a:pt x="46" y="304"/>
                  </a:cubicBezTo>
                  <a:cubicBezTo>
                    <a:pt x="48" y="307"/>
                    <a:pt x="52" y="309"/>
                    <a:pt x="56" y="309"/>
                  </a:cubicBezTo>
                  <a:cubicBezTo>
                    <a:pt x="336" y="309"/>
                    <a:pt x="336" y="309"/>
                    <a:pt x="336" y="309"/>
                  </a:cubicBezTo>
                  <a:cubicBezTo>
                    <a:pt x="340" y="309"/>
                    <a:pt x="344" y="307"/>
                    <a:pt x="346" y="304"/>
                  </a:cubicBezTo>
                  <a:cubicBezTo>
                    <a:pt x="375" y="271"/>
                    <a:pt x="391" y="229"/>
                    <a:pt x="391" y="186"/>
                  </a:cubicBezTo>
                  <a:cubicBezTo>
                    <a:pt x="391" y="83"/>
                    <a:pt x="304" y="0"/>
                    <a:pt x="196" y="0"/>
                  </a:cubicBezTo>
                  <a:close/>
                  <a:moveTo>
                    <a:pt x="329" y="283"/>
                  </a:moveTo>
                  <a:cubicBezTo>
                    <a:pt x="63" y="283"/>
                    <a:pt x="63" y="283"/>
                    <a:pt x="63" y="283"/>
                  </a:cubicBezTo>
                  <a:cubicBezTo>
                    <a:pt x="40" y="255"/>
                    <a:pt x="28" y="221"/>
                    <a:pt x="28" y="186"/>
                  </a:cubicBezTo>
                  <a:cubicBezTo>
                    <a:pt x="28" y="97"/>
                    <a:pt x="103" y="26"/>
                    <a:pt x="196" y="26"/>
                  </a:cubicBezTo>
                  <a:cubicBezTo>
                    <a:pt x="289" y="26"/>
                    <a:pt x="364" y="97"/>
                    <a:pt x="364" y="186"/>
                  </a:cubicBezTo>
                  <a:cubicBezTo>
                    <a:pt x="364" y="221"/>
                    <a:pt x="352" y="255"/>
                    <a:pt x="329" y="2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7" name="Freeform 50">
              <a:extLst>
                <a:ext uri="{FF2B5EF4-FFF2-40B4-BE49-F238E27FC236}">
                  <a16:creationId xmlns:a16="http://schemas.microsoft.com/office/drawing/2014/main" xmlns="" id="{0E332C2F-ADEB-49D6-A583-8A627A6898C3}"/>
                </a:ext>
              </a:extLst>
            </p:cNvPr>
            <p:cNvSpPr>
              <a:spLocks noEditPoints="1"/>
            </p:cNvSpPr>
            <p:nvPr/>
          </p:nvSpPr>
          <p:spPr bwMode="auto">
            <a:xfrm>
              <a:off x="3121025" y="8944644"/>
              <a:ext cx="958850" cy="668338"/>
            </a:xfrm>
            <a:custGeom>
              <a:avLst/>
              <a:gdLst>
                <a:gd name="T0" fmla="*/ 166 w 302"/>
                <a:gd name="T1" fmla="*/ 166 h 210"/>
                <a:gd name="T2" fmla="*/ 166 w 302"/>
                <a:gd name="T3" fmla="*/ 166 h 210"/>
                <a:gd name="T4" fmla="*/ 78 w 302"/>
                <a:gd name="T5" fmla="*/ 97 h 210"/>
                <a:gd name="T6" fmla="*/ 78 w 302"/>
                <a:gd name="T7" fmla="*/ 97 h 210"/>
                <a:gd name="T8" fmla="*/ 68 w 302"/>
                <a:gd name="T9" fmla="*/ 94 h 210"/>
                <a:gd name="T10" fmla="*/ 54 w 302"/>
                <a:gd name="T11" fmla="*/ 107 h 210"/>
                <a:gd name="T12" fmla="*/ 57 w 302"/>
                <a:gd name="T13" fmla="*/ 116 h 210"/>
                <a:gd name="T14" fmla="*/ 57 w 302"/>
                <a:gd name="T15" fmla="*/ 116 h 210"/>
                <a:gd name="T16" fmla="*/ 130 w 302"/>
                <a:gd name="T17" fmla="*/ 199 h 210"/>
                <a:gd name="T18" fmla="*/ 133 w 302"/>
                <a:gd name="T19" fmla="*/ 203 h 210"/>
                <a:gd name="T20" fmla="*/ 133 w 302"/>
                <a:gd name="T21" fmla="*/ 203 h 210"/>
                <a:gd name="T22" fmla="*/ 151 w 302"/>
                <a:gd name="T23" fmla="*/ 210 h 210"/>
                <a:gd name="T24" fmla="*/ 177 w 302"/>
                <a:gd name="T25" fmla="*/ 186 h 210"/>
                <a:gd name="T26" fmla="*/ 166 w 302"/>
                <a:gd name="T27" fmla="*/ 166 h 210"/>
                <a:gd name="T28" fmla="*/ 22 w 302"/>
                <a:gd name="T29" fmla="*/ 139 h 210"/>
                <a:gd name="T30" fmla="*/ 8 w 302"/>
                <a:gd name="T31" fmla="*/ 139 h 210"/>
                <a:gd name="T32" fmla="*/ 0 w 302"/>
                <a:gd name="T33" fmla="*/ 147 h 210"/>
                <a:gd name="T34" fmla="*/ 8 w 302"/>
                <a:gd name="T35" fmla="*/ 154 h 210"/>
                <a:gd name="T36" fmla="*/ 22 w 302"/>
                <a:gd name="T37" fmla="*/ 154 h 210"/>
                <a:gd name="T38" fmla="*/ 30 w 302"/>
                <a:gd name="T39" fmla="*/ 147 h 210"/>
                <a:gd name="T40" fmla="*/ 22 w 302"/>
                <a:gd name="T41" fmla="*/ 139 h 210"/>
                <a:gd name="T42" fmla="*/ 63 w 302"/>
                <a:gd name="T43" fmla="*/ 66 h 210"/>
                <a:gd name="T44" fmla="*/ 63 w 302"/>
                <a:gd name="T45" fmla="*/ 55 h 210"/>
                <a:gd name="T46" fmla="*/ 52 w 302"/>
                <a:gd name="T47" fmla="*/ 45 h 210"/>
                <a:gd name="T48" fmla="*/ 41 w 302"/>
                <a:gd name="T49" fmla="*/ 45 h 210"/>
                <a:gd name="T50" fmla="*/ 41 w 302"/>
                <a:gd name="T51" fmla="*/ 56 h 210"/>
                <a:gd name="T52" fmla="*/ 51 w 302"/>
                <a:gd name="T53" fmla="*/ 66 h 210"/>
                <a:gd name="T54" fmla="*/ 57 w 302"/>
                <a:gd name="T55" fmla="*/ 69 h 210"/>
                <a:gd name="T56" fmla="*/ 63 w 302"/>
                <a:gd name="T57" fmla="*/ 66 h 210"/>
                <a:gd name="T58" fmla="*/ 153 w 302"/>
                <a:gd name="T59" fmla="*/ 29 h 210"/>
                <a:gd name="T60" fmla="*/ 161 w 302"/>
                <a:gd name="T61" fmla="*/ 21 h 210"/>
                <a:gd name="T62" fmla="*/ 161 w 302"/>
                <a:gd name="T63" fmla="*/ 8 h 210"/>
                <a:gd name="T64" fmla="*/ 153 w 302"/>
                <a:gd name="T65" fmla="*/ 0 h 210"/>
                <a:gd name="T66" fmla="*/ 144 w 302"/>
                <a:gd name="T67" fmla="*/ 8 h 210"/>
                <a:gd name="T68" fmla="*/ 144 w 302"/>
                <a:gd name="T69" fmla="*/ 21 h 210"/>
                <a:gd name="T70" fmla="*/ 153 w 302"/>
                <a:gd name="T71" fmla="*/ 29 h 210"/>
                <a:gd name="T72" fmla="*/ 252 w 302"/>
                <a:gd name="T73" fmla="*/ 45 h 210"/>
                <a:gd name="T74" fmla="*/ 241 w 302"/>
                <a:gd name="T75" fmla="*/ 55 h 210"/>
                <a:gd name="T76" fmla="*/ 241 w 302"/>
                <a:gd name="T77" fmla="*/ 66 h 210"/>
                <a:gd name="T78" fmla="*/ 247 w 302"/>
                <a:gd name="T79" fmla="*/ 69 h 210"/>
                <a:gd name="T80" fmla="*/ 253 w 302"/>
                <a:gd name="T81" fmla="*/ 66 h 210"/>
                <a:gd name="T82" fmla="*/ 263 w 302"/>
                <a:gd name="T83" fmla="*/ 56 h 210"/>
                <a:gd name="T84" fmla="*/ 263 w 302"/>
                <a:gd name="T85" fmla="*/ 45 h 210"/>
                <a:gd name="T86" fmla="*/ 252 w 302"/>
                <a:gd name="T87" fmla="*/ 45 h 210"/>
                <a:gd name="T88" fmla="*/ 293 w 302"/>
                <a:gd name="T89" fmla="*/ 139 h 210"/>
                <a:gd name="T90" fmla="*/ 279 w 302"/>
                <a:gd name="T91" fmla="*/ 139 h 210"/>
                <a:gd name="T92" fmla="*/ 271 w 302"/>
                <a:gd name="T93" fmla="*/ 147 h 210"/>
                <a:gd name="T94" fmla="*/ 279 w 302"/>
                <a:gd name="T95" fmla="*/ 154 h 210"/>
                <a:gd name="T96" fmla="*/ 293 w 302"/>
                <a:gd name="T97" fmla="*/ 154 h 210"/>
                <a:gd name="T98" fmla="*/ 302 w 302"/>
                <a:gd name="T99" fmla="*/ 147 h 210"/>
                <a:gd name="T100" fmla="*/ 293 w 302"/>
                <a:gd name="T101" fmla="*/ 13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2" h="210">
                  <a:moveTo>
                    <a:pt x="166" y="166"/>
                  </a:moveTo>
                  <a:cubicBezTo>
                    <a:pt x="166" y="166"/>
                    <a:pt x="166" y="166"/>
                    <a:pt x="166" y="166"/>
                  </a:cubicBezTo>
                  <a:cubicBezTo>
                    <a:pt x="78" y="97"/>
                    <a:pt x="78" y="97"/>
                    <a:pt x="78" y="97"/>
                  </a:cubicBezTo>
                  <a:cubicBezTo>
                    <a:pt x="78" y="97"/>
                    <a:pt x="78" y="97"/>
                    <a:pt x="78" y="97"/>
                  </a:cubicBezTo>
                  <a:cubicBezTo>
                    <a:pt x="75" y="95"/>
                    <a:pt x="72" y="94"/>
                    <a:pt x="68" y="94"/>
                  </a:cubicBezTo>
                  <a:cubicBezTo>
                    <a:pt x="61" y="94"/>
                    <a:pt x="54" y="100"/>
                    <a:pt x="54" y="107"/>
                  </a:cubicBezTo>
                  <a:cubicBezTo>
                    <a:pt x="54" y="110"/>
                    <a:pt x="55" y="113"/>
                    <a:pt x="57" y="116"/>
                  </a:cubicBezTo>
                  <a:cubicBezTo>
                    <a:pt x="57" y="116"/>
                    <a:pt x="57" y="116"/>
                    <a:pt x="57" y="116"/>
                  </a:cubicBezTo>
                  <a:cubicBezTo>
                    <a:pt x="130" y="199"/>
                    <a:pt x="130" y="199"/>
                    <a:pt x="130" y="199"/>
                  </a:cubicBezTo>
                  <a:cubicBezTo>
                    <a:pt x="131" y="200"/>
                    <a:pt x="132" y="202"/>
                    <a:pt x="133" y="203"/>
                  </a:cubicBezTo>
                  <a:cubicBezTo>
                    <a:pt x="133" y="203"/>
                    <a:pt x="133" y="203"/>
                    <a:pt x="133" y="203"/>
                  </a:cubicBezTo>
                  <a:cubicBezTo>
                    <a:pt x="138" y="208"/>
                    <a:pt x="144" y="210"/>
                    <a:pt x="151" y="210"/>
                  </a:cubicBezTo>
                  <a:cubicBezTo>
                    <a:pt x="166" y="210"/>
                    <a:pt x="177" y="199"/>
                    <a:pt x="177" y="186"/>
                  </a:cubicBezTo>
                  <a:cubicBezTo>
                    <a:pt x="177" y="178"/>
                    <a:pt x="173" y="170"/>
                    <a:pt x="166" y="166"/>
                  </a:cubicBezTo>
                  <a:close/>
                  <a:moveTo>
                    <a:pt x="22" y="139"/>
                  </a:moveTo>
                  <a:cubicBezTo>
                    <a:pt x="8" y="139"/>
                    <a:pt x="8" y="139"/>
                    <a:pt x="8" y="139"/>
                  </a:cubicBezTo>
                  <a:cubicBezTo>
                    <a:pt x="4" y="139"/>
                    <a:pt x="0" y="142"/>
                    <a:pt x="0" y="147"/>
                  </a:cubicBezTo>
                  <a:cubicBezTo>
                    <a:pt x="0" y="151"/>
                    <a:pt x="4" y="154"/>
                    <a:pt x="8" y="154"/>
                  </a:cubicBezTo>
                  <a:cubicBezTo>
                    <a:pt x="22" y="154"/>
                    <a:pt x="22" y="154"/>
                    <a:pt x="22" y="154"/>
                  </a:cubicBezTo>
                  <a:cubicBezTo>
                    <a:pt x="27" y="154"/>
                    <a:pt x="30" y="151"/>
                    <a:pt x="30" y="147"/>
                  </a:cubicBezTo>
                  <a:cubicBezTo>
                    <a:pt x="30" y="142"/>
                    <a:pt x="27" y="139"/>
                    <a:pt x="22" y="139"/>
                  </a:cubicBezTo>
                  <a:close/>
                  <a:moveTo>
                    <a:pt x="63" y="66"/>
                  </a:moveTo>
                  <a:cubicBezTo>
                    <a:pt x="66" y="63"/>
                    <a:pt x="66" y="58"/>
                    <a:pt x="63" y="55"/>
                  </a:cubicBezTo>
                  <a:cubicBezTo>
                    <a:pt x="52" y="45"/>
                    <a:pt x="52" y="45"/>
                    <a:pt x="52" y="45"/>
                  </a:cubicBezTo>
                  <a:cubicBezTo>
                    <a:pt x="49" y="42"/>
                    <a:pt x="44" y="42"/>
                    <a:pt x="41" y="45"/>
                  </a:cubicBezTo>
                  <a:cubicBezTo>
                    <a:pt x="37" y="48"/>
                    <a:pt x="37" y="53"/>
                    <a:pt x="41" y="56"/>
                  </a:cubicBezTo>
                  <a:cubicBezTo>
                    <a:pt x="51" y="66"/>
                    <a:pt x="51" y="66"/>
                    <a:pt x="51" y="66"/>
                  </a:cubicBezTo>
                  <a:cubicBezTo>
                    <a:pt x="53" y="68"/>
                    <a:pt x="55" y="69"/>
                    <a:pt x="57" y="69"/>
                  </a:cubicBezTo>
                  <a:cubicBezTo>
                    <a:pt x="59" y="69"/>
                    <a:pt x="61" y="68"/>
                    <a:pt x="63" y="66"/>
                  </a:cubicBezTo>
                  <a:close/>
                  <a:moveTo>
                    <a:pt x="153" y="29"/>
                  </a:moveTo>
                  <a:cubicBezTo>
                    <a:pt x="157" y="29"/>
                    <a:pt x="161" y="25"/>
                    <a:pt x="161" y="21"/>
                  </a:cubicBezTo>
                  <a:cubicBezTo>
                    <a:pt x="161" y="8"/>
                    <a:pt x="161" y="8"/>
                    <a:pt x="161" y="8"/>
                  </a:cubicBezTo>
                  <a:cubicBezTo>
                    <a:pt x="161" y="4"/>
                    <a:pt x="157" y="0"/>
                    <a:pt x="153" y="0"/>
                  </a:cubicBezTo>
                  <a:cubicBezTo>
                    <a:pt x="148" y="0"/>
                    <a:pt x="144" y="4"/>
                    <a:pt x="144" y="8"/>
                  </a:cubicBezTo>
                  <a:cubicBezTo>
                    <a:pt x="144" y="21"/>
                    <a:pt x="144" y="21"/>
                    <a:pt x="144" y="21"/>
                  </a:cubicBezTo>
                  <a:cubicBezTo>
                    <a:pt x="144" y="25"/>
                    <a:pt x="148" y="29"/>
                    <a:pt x="153" y="29"/>
                  </a:cubicBezTo>
                  <a:close/>
                  <a:moveTo>
                    <a:pt x="252" y="45"/>
                  </a:moveTo>
                  <a:cubicBezTo>
                    <a:pt x="241" y="55"/>
                    <a:pt x="241" y="55"/>
                    <a:pt x="241" y="55"/>
                  </a:cubicBezTo>
                  <a:cubicBezTo>
                    <a:pt x="238" y="58"/>
                    <a:pt x="238" y="63"/>
                    <a:pt x="241" y="66"/>
                  </a:cubicBezTo>
                  <a:cubicBezTo>
                    <a:pt x="243" y="68"/>
                    <a:pt x="245" y="69"/>
                    <a:pt x="247" y="69"/>
                  </a:cubicBezTo>
                  <a:cubicBezTo>
                    <a:pt x="249" y="69"/>
                    <a:pt x="251" y="68"/>
                    <a:pt x="253" y="66"/>
                  </a:cubicBezTo>
                  <a:cubicBezTo>
                    <a:pt x="263" y="56"/>
                    <a:pt x="263" y="56"/>
                    <a:pt x="263" y="56"/>
                  </a:cubicBezTo>
                  <a:cubicBezTo>
                    <a:pt x="267" y="53"/>
                    <a:pt x="267" y="48"/>
                    <a:pt x="263" y="45"/>
                  </a:cubicBezTo>
                  <a:cubicBezTo>
                    <a:pt x="260" y="42"/>
                    <a:pt x="255" y="42"/>
                    <a:pt x="252" y="45"/>
                  </a:cubicBezTo>
                  <a:close/>
                  <a:moveTo>
                    <a:pt x="293" y="139"/>
                  </a:moveTo>
                  <a:cubicBezTo>
                    <a:pt x="279" y="139"/>
                    <a:pt x="279" y="139"/>
                    <a:pt x="279" y="139"/>
                  </a:cubicBezTo>
                  <a:cubicBezTo>
                    <a:pt x="274" y="139"/>
                    <a:pt x="271" y="142"/>
                    <a:pt x="271" y="147"/>
                  </a:cubicBezTo>
                  <a:cubicBezTo>
                    <a:pt x="271" y="151"/>
                    <a:pt x="274" y="154"/>
                    <a:pt x="279" y="154"/>
                  </a:cubicBezTo>
                  <a:cubicBezTo>
                    <a:pt x="293" y="154"/>
                    <a:pt x="293" y="154"/>
                    <a:pt x="293" y="154"/>
                  </a:cubicBezTo>
                  <a:cubicBezTo>
                    <a:pt x="298" y="154"/>
                    <a:pt x="302" y="151"/>
                    <a:pt x="302" y="147"/>
                  </a:cubicBezTo>
                  <a:cubicBezTo>
                    <a:pt x="302" y="142"/>
                    <a:pt x="298" y="139"/>
                    <a:pt x="293"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9" name="Freeform 45">
            <a:extLst>
              <a:ext uri="{FF2B5EF4-FFF2-40B4-BE49-F238E27FC236}">
                <a16:creationId xmlns:a16="http://schemas.microsoft.com/office/drawing/2014/main" xmlns="" id="{CDA98100-1E2F-4A7D-9662-5A986B5A3595}"/>
              </a:ext>
            </a:extLst>
          </p:cNvPr>
          <p:cNvSpPr>
            <a:spLocks noEditPoints="1"/>
          </p:cNvSpPr>
          <p:nvPr/>
        </p:nvSpPr>
        <p:spPr bwMode="auto">
          <a:xfrm>
            <a:off x="1945438" y="2379839"/>
            <a:ext cx="549511" cy="485080"/>
          </a:xfrm>
          <a:custGeom>
            <a:avLst/>
            <a:gdLst>
              <a:gd name="T0" fmla="*/ 356 w 371"/>
              <a:gd name="T1" fmla="*/ 327 h 327"/>
              <a:gd name="T2" fmla="*/ 15 w 371"/>
              <a:gd name="T3" fmla="*/ 327 h 327"/>
              <a:gd name="T4" fmla="*/ 0 w 371"/>
              <a:gd name="T5" fmla="*/ 311 h 327"/>
              <a:gd name="T6" fmla="*/ 0 w 371"/>
              <a:gd name="T7" fmla="*/ 95 h 327"/>
              <a:gd name="T8" fmla="*/ 15 w 371"/>
              <a:gd name="T9" fmla="*/ 79 h 327"/>
              <a:gd name="T10" fmla="*/ 356 w 371"/>
              <a:gd name="T11" fmla="*/ 79 h 327"/>
              <a:gd name="T12" fmla="*/ 371 w 371"/>
              <a:gd name="T13" fmla="*/ 95 h 327"/>
              <a:gd name="T14" fmla="*/ 371 w 371"/>
              <a:gd name="T15" fmla="*/ 311 h 327"/>
              <a:gd name="T16" fmla="*/ 356 w 371"/>
              <a:gd name="T17" fmla="*/ 327 h 327"/>
              <a:gd name="T18" fmla="*/ 356 w 371"/>
              <a:gd name="T19" fmla="*/ 110 h 327"/>
              <a:gd name="T20" fmla="*/ 340 w 371"/>
              <a:gd name="T21" fmla="*/ 95 h 327"/>
              <a:gd name="T22" fmla="*/ 31 w 371"/>
              <a:gd name="T23" fmla="*/ 95 h 327"/>
              <a:gd name="T24" fmla="*/ 15 w 371"/>
              <a:gd name="T25" fmla="*/ 110 h 327"/>
              <a:gd name="T26" fmla="*/ 15 w 371"/>
              <a:gd name="T27" fmla="*/ 157 h 327"/>
              <a:gd name="T28" fmla="*/ 356 w 371"/>
              <a:gd name="T29" fmla="*/ 157 h 327"/>
              <a:gd name="T30" fmla="*/ 356 w 371"/>
              <a:gd name="T31" fmla="*/ 110 h 327"/>
              <a:gd name="T32" fmla="*/ 356 w 371"/>
              <a:gd name="T33" fmla="*/ 172 h 327"/>
              <a:gd name="T34" fmla="*/ 15 w 371"/>
              <a:gd name="T35" fmla="*/ 172 h 327"/>
              <a:gd name="T36" fmla="*/ 15 w 371"/>
              <a:gd name="T37" fmla="*/ 296 h 327"/>
              <a:gd name="T38" fmla="*/ 31 w 371"/>
              <a:gd name="T39" fmla="*/ 311 h 327"/>
              <a:gd name="T40" fmla="*/ 340 w 371"/>
              <a:gd name="T41" fmla="*/ 311 h 327"/>
              <a:gd name="T42" fmla="*/ 356 w 371"/>
              <a:gd name="T43" fmla="*/ 296 h 327"/>
              <a:gd name="T44" fmla="*/ 356 w 371"/>
              <a:gd name="T45" fmla="*/ 172 h 327"/>
              <a:gd name="T46" fmla="*/ 100 w 371"/>
              <a:gd name="T47" fmla="*/ 257 h 327"/>
              <a:gd name="T48" fmla="*/ 116 w 371"/>
              <a:gd name="T49" fmla="*/ 257 h 327"/>
              <a:gd name="T50" fmla="*/ 116 w 371"/>
              <a:gd name="T51" fmla="*/ 288 h 327"/>
              <a:gd name="T52" fmla="*/ 100 w 371"/>
              <a:gd name="T53" fmla="*/ 288 h 327"/>
              <a:gd name="T54" fmla="*/ 100 w 371"/>
              <a:gd name="T55" fmla="*/ 257 h 327"/>
              <a:gd name="T56" fmla="*/ 69 w 371"/>
              <a:gd name="T57" fmla="*/ 257 h 327"/>
              <a:gd name="T58" fmla="*/ 85 w 371"/>
              <a:gd name="T59" fmla="*/ 257 h 327"/>
              <a:gd name="T60" fmla="*/ 85 w 371"/>
              <a:gd name="T61" fmla="*/ 288 h 327"/>
              <a:gd name="T62" fmla="*/ 69 w 371"/>
              <a:gd name="T63" fmla="*/ 288 h 327"/>
              <a:gd name="T64" fmla="*/ 69 w 371"/>
              <a:gd name="T65" fmla="*/ 257 h 327"/>
              <a:gd name="T66" fmla="*/ 38 w 371"/>
              <a:gd name="T67" fmla="*/ 257 h 327"/>
              <a:gd name="T68" fmla="*/ 54 w 371"/>
              <a:gd name="T69" fmla="*/ 257 h 327"/>
              <a:gd name="T70" fmla="*/ 54 w 371"/>
              <a:gd name="T71" fmla="*/ 288 h 327"/>
              <a:gd name="T72" fmla="*/ 38 w 371"/>
              <a:gd name="T73" fmla="*/ 288 h 327"/>
              <a:gd name="T74" fmla="*/ 38 w 371"/>
              <a:gd name="T75" fmla="*/ 257 h 327"/>
              <a:gd name="T76" fmla="*/ 83 w 371"/>
              <a:gd name="T77" fmla="*/ 22 h 327"/>
              <a:gd name="T78" fmla="*/ 64 w 371"/>
              <a:gd name="T79" fmla="*/ 33 h 327"/>
              <a:gd name="T80" fmla="*/ 56 w 371"/>
              <a:gd name="T81" fmla="*/ 64 h 327"/>
              <a:gd name="T82" fmla="*/ 39 w 371"/>
              <a:gd name="T83" fmla="*/ 64 h 327"/>
              <a:gd name="T84" fmla="*/ 53 w 371"/>
              <a:gd name="T85" fmla="*/ 14 h 327"/>
              <a:gd name="T86" fmla="*/ 72 w 371"/>
              <a:gd name="T87" fmla="*/ 2 h 327"/>
              <a:gd name="T88" fmla="*/ 304 w 371"/>
              <a:gd name="T89" fmla="*/ 64 h 327"/>
              <a:gd name="T90" fmla="*/ 242 w 371"/>
              <a:gd name="T91" fmla="*/ 64 h 327"/>
              <a:gd name="T92" fmla="*/ 83 w 371"/>
              <a:gd name="T93" fmla="*/ 2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1" h="327">
                <a:moveTo>
                  <a:pt x="356" y="327"/>
                </a:moveTo>
                <a:cubicBezTo>
                  <a:pt x="15" y="327"/>
                  <a:pt x="15" y="327"/>
                  <a:pt x="15" y="327"/>
                </a:cubicBezTo>
                <a:cubicBezTo>
                  <a:pt x="7" y="327"/>
                  <a:pt x="0" y="320"/>
                  <a:pt x="0" y="311"/>
                </a:cubicBezTo>
                <a:cubicBezTo>
                  <a:pt x="0" y="95"/>
                  <a:pt x="0" y="95"/>
                  <a:pt x="0" y="95"/>
                </a:cubicBezTo>
                <a:cubicBezTo>
                  <a:pt x="0" y="86"/>
                  <a:pt x="7" y="79"/>
                  <a:pt x="15" y="79"/>
                </a:cubicBezTo>
                <a:cubicBezTo>
                  <a:pt x="356" y="79"/>
                  <a:pt x="356" y="79"/>
                  <a:pt x="356" y="79"/>
                </a:cubicBezTo>
                <a:cubicBezTo>
                  <a:pt x="364" y="79"/>
                  <a:pt x="371" y="86"/>
                  <a:pt x="371" y="95"/>
                </a:cubicBezTo>
                <a:cubicBezTo>
                  <a:pt x="371" y="311"/>
                  <a:pt x="371" y="311"/>
                  <a:pt x="371" y="311"/>
                </a:cubicBezTo>
                <a:cubicBezTo>
                  <a:pt x="371" y="320"/>
                  <a:pt x="364" y="327"/>
                  <a:pt x="356" y="327"/>
                </a:cubicBezTo>
                <a:close/>
                <a:moveTo>
                  <a:pt x="356" y="110"/>
                </a:moveTo>
                <a:cubicBezTo>
                  <a:pt x="356" y="102"/>
                  <a:pt x="349" y="95"/>
                  <a:pt x="340" y="95"/>
                </a:cubicBezTo>
                <a:cubicBezTo>
                  <a:pt x="31" y="95"/>
                  <a:pt x="31" y="95"/>
                  <a:pt x="31" y="95"/>
                </a:cubicBezTo>
                <a:cubicBezTo>
                  <a:pt x="22" y="95"/>
                  <a:pt x="15" y="102"/>
                  <a:pt x="15" y="110"/>
                </a:cubicBezTo>
                <a:cubicBezTo>
                  <a:pt x="15" y="157"/>
                  <a:pt x="15" y="157"/>
                  <a:pt x="15" y="157"/>
                </a:cubicBezTo>
                <a:cubicBezTo>
                  <a:pt x="356" y="157"/>
                  <a:pt x="356" y="157"/>
                  <a:pt x="356" y="157"/>
                </a:cubicBezTo>
                <a:lnTo>
                  <a:pt x="356" y="110"/>
                </a:lnTo>
                <a:close/>
                <a:moveTo>
                  <a:pt x="356" y="172"/>
                </a:moveTo>
                <a:cubicBezTo>
                  <a:pt x="15" y="172"/>
                  <a:pt x="15" y="172"/>
                  <a:pt x="15" y="172"/>
                </a:cubicBezTo>
                <a:cubicBezTo>
                  <a:pt x="15" y="296"/>
                  <a:pt x="15" y="296"/>
                  <a:pt x="15" y="296"/>
                </a:cubicBezTo>
                <a:cubicBezTo>
                  <a:pt x="15" y="305"/>
                  <a:pt x="22" y="311"/>
                  <a:pt x="31" y="311"/>
                </a:cubicBezTo>
                <a:cubicBezTo>
                  <a:pt x="340" y="311"/>
                  <a:pt x="340" y="311"/>
                  <a:pt x="340" y="311"/>
                </a:cubicBezTo>
                <a:cubicBezTo>
                  <a:pt x="349" y="311"/>
                  <a:pt x="356" y="305"/>
                  <a:pt x="356" y="296"/>
                </a:cubicBezTo>
                <a:cubicBezTo>
                  <a:pt x="356" y="172"/>
                  <a:pt x="356" y="172"/>
                  <a:pt x="356" y="172"/>
                </a:cubicBezTo>
                <a:close/>
                <a:moveTo>
                  <a:pt x="100" y="257"/>
                </a:moveTo>
                <a:cubicBezTo>
                  <a:pt x="116" y="257"/>
                  <a:pt x="116" y="257"/>
                  <a:pt x="116" y="257"/>
                </a:cubicBezTo>
                <a:cubicBezTo>
                  <a:pt x="116" y="288"/>
                  <a:pt x="116" y="288"/>
                  <a:pt x="116" y="288"/>
                </a:cubicBezTo>
                <a:cubicBezTo>
                  <a:pt x="100" y="288"/>
                  <a:pt x="100" y="288"/>
                  <a:pt x="100" y="288"/>
                </a:cubicBezTo>
                <a:lnTo>
                  <a:pt x="100" y="257"/>
                </a:lnTo>
                <a:close/>
                <a:moveTo>
                  <a:pt x="69" y="257"/>
                </a:moveTo>
                <a:cubicBezTo>
                  <a:pt x="85" y="257"/>
                  <a:pt x="85" y="257"/>
                  <a:pt x="85" y="257"/>
                </a:cubicBezTo>
                <a:cubicBezTo>
                  <a:pt x="85" y="288"/>
                  <a:pt x="85" y="288"/>
                  <a:pt x="85" y="288"/>
                </a:cubicBezTo>
                <a:cubicBezTo>
                  <a:pt x="69" y="288"/>
                  <a:pt x="69" y="288"/>
                  <a:pt x="69" y="288"/>
                </a:cubicBezTo>
                <a:lnTo>
                  <a:pt x="69" y="257"/>
                </a:lnTo>
                <a:close/>
                <a:moveTo>
                  <a:pt x="38" y="257"/>
                </a:moveTo>
                <a:cubicBezTo>
                  <a:pt x="54" y="257"/>
                  <a:pt x="54" y="257"/>
                  <a:pt x="54" y="257"/>
                </a:cubicBezTo>
                <a:cubicBezTo>
                  <a:pt x="54" y="288"/>
                  <a:pt x="54" y="288"/>
                  <a:pt x="54" y="288"/>
                </a:cubicBezTo>
                <a:cubicBezTo>
                  <a:pt x="38" y="288"/>
                  <a:pt x="38" y="288"/>
                  <a:pt x="38" y="288"/>
                </a:cubicBezTo>
                <a:lnTo>
                  <a:pt x="38" y="257"/>
                </a:lnTo>
                <a:close/>
                <a:moveTo>
                  <a:pt x="83" y="22"/>
                </a:moveTo>
                <a:cubicBezTo>
                  <a:pt x="75" y="19"/>
                  <a:pt x="66" y="24"/>
                  <a:pt x="64" y="33"/>
                </a:cubicBezTo>
                <a:cubicBezTo>
                  <a:pt x="56" y="64"/>
                  <a:pt x="56" y="64"/>
                  <a:pt x="56" y="64"/>
                </a:cubicBezTo>
                <a:cubicBezTo>
                  <a:pt x="39" y="64"/>
                  <a:pt x="39" y="64"/>
                  <a:pt x="39" y="64"/>
                </a:cubicBezTo>
                <a:cubicBezTo>
                  <a:pt x="53" y="14"/>
                  <a:pt x="53" y="14"/>
                  <a:pt x="53" y="14"/>
                </a:cubicBezTo>
                <a:cubicBezTo>
                  <a:pt x="55" y="5"/>
                  <a:pt x="63" y="0"/>
                  <a:pt x="72" y="2"/>
                </a:cubicBezTo>
                <a:cubicBezTo>
                  <a:pt x="304" y="64"/>
                  <a:pt x="304" y="64"/>
                  <a:pt x="304" y="64"/>
                </a:cubicBezTo>
                <a:cubicBezTo>
                  <a:pt x="242" y="64"/>
                  <a:pt x="242" y="64"/>
                  <a:pt x="242" y="64"/>
                </a:cubicBezTo>
                <a:lnTo>
                  <a:pt x="83" y="2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4">
            <a:extLst>
              <a:ext uri="{FF2B5EF4-FFF2-40B4-BE49-F238E27FC236}">
                <a16:creationId xmlns:a16="http://schemas.microsoft.com/office/drawing/2014/main" xmlns="" id="{1841FF85-82E3-47D8-AF03-A5888B16D7F1}"/>
              </a:ext>
            </a:extLst>
          </p:cNvPr>
          <p:cNvSpPr>
            <a:spLocks noEditPoints="1"/>
          </p:cNvSpPr>
          <p:nvPr/>
        </p:nvSpPr>
        <p:spPr bwMode="auto">
          <a:xfrm>
            <a:off x="901561" y="3410695"/>
            <a:ext cx="478415" cy="476195"/>
          </a:xfrm>
          <a:custGeom>
            <a:avLst/>
            <a:gdLst>
              <a:gd name="T0" fmla="*/ 4 w 323"/>
              <a:gd name="T1" fmla="*/ 263 h 321"/>
              <a:gd name="T2" fmla="*/ 161 w 323"/>
              <a:gd name="T3" fmla="*/ 321 h 321"/>
              <a:gd name="T4" fmla="*/ 319 w 323"/>
              <a:gd name="T5" fmla="*/ 263 h 321"/>
              <a:gd name="T6" fmla="*/ 161 w 323"/>
              <a:gd name="T7" fmla="*/ 118 h 321"/>
              <a:gd name="T8" fmla="*/ 161 w 323"/>
              <a:gd name="T9" fmla="*/ 0 h 321"/>
              <a:gd name="T10" fmla="*/ 161 w 323"/>
              <a:gd name="T11" fmla="*/ 118 h 321"/>
              <a:gd name="T12" fmla="*/ 90 w 323"/>
              <a:gd name="T13" fmla="*/ 143 h 321"/>
              <a:gd name="T14" fmla="*/ 0 w 323"/>
              <a:gd name="T15" fmla="*/ 121 h 321"/>
              <a:gd name="T16" fmla="*/ 232 w 323"/>
              <a:gd name="T17" fmla="*/ 143 h 321"/>
              <a:gd name="T18" fmla="*/ 323 w 323"/>
              <a:gd name="T19" fmla="*/ 121 h 321"/>
              <a:gd name="T20" fmla="*/ 232 w 323"/>
              <a:gd name="T21" fmla="*/ 143 h 321"/>
              <a:gd name="T22" fmla="*/ 232 w 323"/>
              <a:gd name="T23" fmla="*/ 215 h 321"/>
              <a:gd name="T24" fmla="*/ 319 w 323"/>
              <a:gd name="T25" fmla="*/ 162 h 321"/>
              <a:gd name="T26" fmla="*/ 90 w 323"/>
              <a:gd name="T27" fmla="*/ 215 h 321"/>
              <a:gd name="T28" fmla="*/ 4 w 323"/>
              <a:gd name="T29" fmla="*/ 162 h 321"/>
              <a:gd name="T30" fmla="*/ 90 w 323"/>
              <a:gd name="T31" fmla="*/ 215 h 321"/>
              <a:gd name="T32" fmla="*/ 90 w 323"/>
              <a:gd name="T33" fmla="*/ 245 h 321"/>
              <a:gd name="T34" fmla="*/ 0 w 323"/>
              <a:gd name="T35" fmla="*/ 223 h 321"/>
              <a:gd name="T36" fmla="*/ 232 w 323"/>
              <a:gd name="T37" fmla="*/ 245 h 321"/>
              <a:gd name="T38" fmla="*/ 323 w 323"/>
              <a:gd name="T39" fmla="*/ 223 h 321"/>
              <a:gd name="T40" fmla="*/ 232 w 323"/>
              <a:gd name="T41" fmla="*/ 245 h 321"/>
              <a:gd name="T42" fmla="*/ 159 w 323"/>
              <a:gd name="T43" fmla="*/ 283 h 321"/>
              <a:gd name="T44" fmla="*/ 169 w 323"/>
              <a:gd name="T45" fmla="*/ 276 h 321"/>
              <a:gd name="T46" fmla="*/ 203 w 323"/>
              <a:gd name="T47" fmla="*/ 258 h 321"/>
              <a:gd name="T48" fmla="*/ 211 w 323"/>
              <a:gd name="T49" fmla="*/ 220 h 321"/>
              <a:gd name="T50" fmla="*/ 187 w 323"/>
              <a:gd name="T51" fmla="*/ 204 h 321"/>
              <a:gd name="T52" fmla="*/ 173 w 323"/>
              <a:gd name="T53" fmla="*/ 166 h 321"/>
              <a:gd name="T54" fmla="*/ 183 w 323"/>
              <a:gd name="T55" fmla="*/ 170 h 321"/>
              <a:gd name="T56" fmla="*/ 196 w 323"/>
              <a:gd name="T57" fmla="*/ 175 h 321"/>
              <a:gd name="T58" fmla="*/ 209 w 323"/>
              <a:gd name="T59" fmla="*/ 165 h 321"/>
              <a:gd name="T60" fmla="*/ 200 w 323"/>
              <a:gd name="T61" fmla="*/ 154 h 321"/>
              <a:gd name="T62" fmla="*/ 174 w 323"/>
              <a:gd name="T63" fmla="*/ 145 h 321"/>
              <a:gd name="T64" fmla="*/ 171 w 323"/>
              <a:gd name="T65" fmla="*/ 130 h 321"/>
              <a:gd name="T66" fmla="*/ 158 w 323"/>
              <a:gd name="T67" fmla="*/ 130 h 321"/>
              <a:gd name="T68" fmla="*/ 154 w 323"/>
              <a:gd name="T69" fmla="*/ 144 h 321"/>
              <a:gd name="T70" fmla="*/ 108 w 323"/>
              <a:gd name="T71" fmla="*/ 179 h 321"/>
              <a:gd name="T72" fmla="*/ 122 w 323"/>
              <a:gd name="T73" fmla="*/ 202 h 321"/>
              <a:gd name="T74" fmla="*/ 152 w 323"/>
              <a:gd name="T75" fmla="*/ 215 h 321"/>
              <a:gd name="T76" fmla="*/ 136 w 323"/>
              <a:gd name="T77" fmla="*/ 242 h 321"/>
              <a:gd name="T78" fmla="*/ 122 w 323"/>
              <a:gd name="T79" fmla="*/ 236 h 321"/>
              <a:gd name="T80" fmla="*/ 113 w 323"/>
              <a:gd name="T81" fmla="*/ 253 h 321"/>
              <a:gd name="T82" fmla="*/ 136 w 323"/>
              <a:gd name="T83" fmla="*/ 265 h 321"/>
              <a:gd name="T84" fmla="*/ 150 w 323"/>
              <a:gd name="T85" fmla="*/ 276 h 321"/>
              <a:gd name="T86" fmla="*/ 171 w 323"/>
              <a:gd name="T87" fmla="*/ 221 h 321"/>
              <a:gd name="T88" fmla="*/ 185 w 323"/>
              <a:gd name="T89" fmla="*/ 236 h 321"/>
              <a:gd name="T90" fmla="*/ 170 w 323"/>
              <a:gd name="T91" fmla="*/ 249 h 321"/>
              <a:gd name="T92" fmla="*/ 141 w 323"/>
              <a:gd name="T93" fmla="*/ 187 h 321"/>
              <a:gd name="T94" fmla="*/ 141 w 323"/>
              <a:gd name="T95" fmla="*/ 168 h 321"/>
              <a:gd name="T96" fmla="*/ 152 w 323"/>
              <a:gd name="T97" fmla="*/ 19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3" h="321">
                <a:moveTo>
                  <a:pt x="161" y="300"/>
                </a:moveTo>
                <a:cubicBezTo>
                  <a:pt x="84" y="300"/>
                  <a:pt x="20" y="284"/>
                  <a:pt x="4" y="263"/>
                </a:cubicBezTo>
                <a:cubicBezTo>
                  <a:pt x="1" y="266"/>
                  <a:pt x="0" y="270"/>
                  <a:pt x="0" y="273"/>
                </a:cubicBezTo>
                <a:cubicBezTo>
                  <a:pt x="0" y="299"/>
                  <a:pt x="72" y="321"/>
                  <a:pt x="161" y="321"/>
                </a:cubicBezTo>
                <a:cubicBezTo>
                  <a:pt x="250" y="321"/>
                  <a:pt x="323" y="299"/>
                  <a:pt x="323" y="273"/>
                </a:cubicBezTo>
                <a:cubicBezTo>
                  <a:pt x="323" y="270"/>
                  <a:pt x="321" y="266"/>
                  <a:pt x="319" y="263"/>
                </a:cubicBezTo>
                <a:cubicBezTo>
                  <a:pt x="303" y="284"/>
                  <a:pt x="238" y="300"/>
                  <a:pt x="161" y="300"/>
                </a:cubicBezTo>
                <a:moveTo>
                  <a:pt x="161" y="118"/>
                </a:moveTo>
                <a:cubicBezTo>
                  <a:pt x="250" y="118"/>
                  <a:pt x="323" y="91"/>
                  <a:pt x="323" y="59"/>
                </a:cubicBezTo>
                <a:cubicBezTo>
                  <a:pt x="323" y="26"/>
                  <a:pt x="250" y="0"/>
                  <a:pt x="161" y="0"/>
                </a:cubicBezTo>
                <a:cubicBezTo>
                  <a:pt x="72" y="0"/>
                  <a:pt x="0" y="26"/>
                  <a:pt x="0" y="59"/>
                </a:cubicBezTo>
                <a:cubicBezTo>
                  <a:pt x="0" y="91"/>
                  <a:pt x="72" y="118"/>
                  <a:pt x="161" y="118"/>
                </a:cubicBezTo>
                <a:moveTo>
                  <a:pt x="90" y="164"/>
                </a:moveTo>
                <a:cubicBezTo>
                  <a:pt x="90" y="143"/>
                  <a:pt x="90" y="143"/>
                  <a:pt x="90" y="143"/>
                </a:cubicBezTo>
                <a:cubicBezTo>
                  <a:pt x="47" y="137"/>
                  <a:pt x="14" y="125"/>
                  <a:pt x="4" y="111"/>
                </a:cubicBezTo>
                <a:cubicBezTo>
                  <a:pt x="1" y="114"/>
                  <a:pt x="0" y="118"/>
                  <a:pt x="0" y="121"/>
                </a:cubicBezTo>
                <a:cubicBezTo>
                  <a:pt x="0" y="140"/>
                  <a:pt x="37" y="156"/>
                  <a:pt x="90" y="164"/>
                </a:cubicBezTo>
                <a:moveTo>
                  <a:pt x="232" y="143"/>
                </a:moveTo>
                <a:cubicBezTo>
                  <a:pt x="232" y="164"/>
                  <a:pt x="232" y="164"/>
                  <a:pt x="232" y="164"/>
                </a:cubicBezTo>
                <a:cubicBezTo>
                  <a:pt x="286" y="156"/>
                  <a:pt x="323" y="140"/>
                  <a:pt x="323" y="121"/>
                </a:cubicBezTo>
                <a:cubicBezTo>
                  <a:pt x="323" y="118"/>
                  <a:pt x="321" y="114"/>
                  <a:pt x="319" y="111"/>
                </a:cubicBezTo>
                <a:cubicBezTo>
                  <a:pt x="308" y="125"/>
                  <a:pt x="276" y="137"/>
                  <a:pt x="232" y="143"/>
                </a:cubicBezTo>
                <a:moveTo>
                  <a:pt x="232" y="194"/>
                </a:moveTo>
                <a:cubicBezTo>
                  <a:pt x="232" y="215"/>
                  <a:pt x="232" y="215"/>
                  <a:pt x="232" y="215"/>
                </a:cubicBezTo>
                <a:cubicBezTo>
                  <a:pt x="286" y="207"/>
                  <a:pt x="323" y="191"/>
                  <a:pt x="323" y="172"/>
                </a:cubicBezTo>
                <a:cubicBezTo>
                  <a:pt x="323" y="169"/>
                  <a:pt x="321" y="165"/>
                  <a:pt x="319" y="162"/>
                </a:cubicBezTo>
                <a:cubicBezTo>
                  <a:pt x="308" y="176"/>
                  <a:pt x="276" y="188"/>
                  <a:pt x="232" y="194"/>
                </a:cubicBezTo>
                <a:moveTo>
                  <a:pt x="90" y="215"/>
                </a:moveTo>
                <a:cubicBezTo>
                  <a:pt x="90" y="194"/>
                  <a:pt x="90" y="194"/>
                  <a:pt x="90" y="194"/>
                </a:cubicBezTo>
                <a:cubicBezTo>
                  <a:pt x="47" y="188"/>
                  <a:pt x="14" y="176"/>
                  <a:pt x="4" y="162"/>
                </a:cubicBezTo>
                <a:cubicBezTo>
                  <a:pt x="1" y="165"/>
                  <a:pt x="0" y="169"/>
                  <a:pt x="0" y="172"/>
                </a:cubicBezTo>
                <a:cubicBezTo>
                  <a:pt x="0" y="191"/>
                  <a:pt x="37" y="207"/>
                  <a:pt x="90" y="215"/>
                </a:cubicBezTo>
                <a:moveTo>
                  <a:pt x="90" y="266"/>
                </a:moveTo>
                <a:cubicBezTo>
                  <a:pt x="90" y="245"/>
                  <a:pt x="90" y="245"/>
                  <a:pt x="90" y="245"/>
                </a:cubicBezTo>
                <a:cubicBezTo>
                  <a:pt x="47" y="239"/>
                  <a:pt x="14" y="227"/>
                  <a:pt x="4" y="213"/>
                </a:cubicBezTo>
                <a:cubicBezTo>
                  <a:pt x="1" y="216"/>
                  <a:pt x="0" y="220"/>
                  <a:pt x="0" y="223"/>
                </a:cubicBezTo>
                <a:cubicBezTo>
                  <a:pt x="0" y="242"/>
                  <a:pt x="37" y="258"/>
                  <a:pt x="90" y="266"/>
                </a:cubicBezTo>
                <a:moveTo>
                  <a:pt x="232" y="245"/>
                </a:moveTo>
                <a:cubicBezTo>
                  <a:pt x="232" y="266"/>
                  <a:pt x="232" y="266"/>
                  <a:pt x="232" y="266"/>
                </a:cubicBezTo>
                <a:cubicBezTo>
                  <a:pt x="286" y="258"/>
                  <a:pt x="323" y="242"/>
                  <a:pt x="323" y="223"/>
                </a:cubicBezTo>
                <a:cubicBezTo>
                  <a:pt x="323" y="220"/>
                  <a:pt x="321" y="216"/>
                  <a:pt x="319" y="213"/>
                </a:cubicBezTo>
                <a:cubicBezTo>
                  <a:pt x="308" y="227"/>
                  <a:pt x="276" y="239"/>
                  <a:pt x="232" y="245"/>
                </a:cubicBezTo>
                <a:moveTo>
                  <a:pt x="153" y="281"/>
                </a:moveTo>
                <a:cubicBezTo>
                  <a:pt x="155" y="282"/>
                  <a:pt x="157" y="283"/>
                  <a:pt x="159" y="283"/>
                </a:cubicBezTo>
                <a:cubicBezTo>
                  <a:pt x="162" y="283"/>
                  <a:pt x="164" y="282"/>
                  <a:pt x="166" y="281"/>
                </a:cubicBezTo>
                <a:cubicBezTo>
                  <a:pt x="168" y="280"/>
                  <a:pt x="169" y="278"/>
                  <a:pt x="169" y="276"/>
                </a:cubicBezTo>
                <a:cubicBezTo>
                  <a:pt x="170" y="268"/>
                  <a:pt x="170" y="268"/>
                  <a:pt x="170" y="268"/>
                </a:cubicBezTo>
                <a:cubicBezTo>
                  <a:pt x="184" y="267"/>
                  <a:pt x="195" y="264"/>
                  <a:pt x="203" y="258"/>
                </a:cubicBezTo>
                <a:cubicBezTo>
                  <a:pt x="211" y="252"/>
                  <a:pt x="215" y="244"/>
                  <a:pt x="215" y="234"/>
                </a:cubicBezTo>
                <a:cubicBezTo>
                  <a:pt x="215" y="229"/>
                  <a:pt x="213" y="224"/>
                  <a:pt x="211" y="220"/>
                </a:cubicBezTo>
                <a:cubicBezTo>
                  <a:pt x="208" y="217"/>
                  <a:pt x="205" y="213"/>
                  <a:pt x="201" y="211"/>
                </a:cubicBezTo>
                <a:cubicBezTo>
                  <a:pt x="197" y="208"/>
                  <a:pt x="192" y="206"/>
                  <a:pt x="187" y="204"/>
                </a:cubicBezTo>
                <a:cubicBezTo>
                  <a:pt x="182" y="202"/>
                  <a:pt x="177" y="200"/>
                  <a:pt x="172" y="199"/>
                </a:cubicBezTo>
                <a:cubicBezTo>
                  <a:pt x="173" y="166"/>
                  <a:pt x="173" y="166"/>
                  <a:pt x="173" y="166"/>
                </a:cubicBezTo>
                <a:cubicBezTo>
                  <a:pt x="175" y="167"/>
                  <a:pt x="177" y="167"/>
                  <a:pt x="179" y="168"/>
                </a:cubicBezTo>
                <a:cubicBezTo>
                  <a:pt x="181" y="169"/>
                  <a:pt x="182" y="170"/>
                  <a:pt x="183" y="170"/>
                </a:cubicBezTo>
                <a:cubicBezTo>
                  <a:pt x="185" y="172"/>
                  <a:pt x="187" y="173"/>
                  <a:pt x="189" y="174"/>
                </a:cubicBezTo>
                <a:cubicBezTo>
                  <a:pt x="191" y="174"/>
                  <a:pt x="193" y="175"/>
                  <a:pt x="196" y="175"/>
                </a:cubicBezTo>
                <a:cubicBezTo>
                  <a:pt x="201" y="175"/>
                  <a:pt x="204" y="174"/>
                  <a:pt x="206" y="172"/>
                </a:cubicBezTo>
                <a:cubicBezTo>
                  <a:pt x="208" y="170"/>
                  <a:pt x="209" y="168"/>
                  <a:pt x="209" y="165"/>
                </a:cubicBezTo>
                <a:cubicBezTo>
                  <a:pt x="209" y="164"/>
                  <a:pt x="208" y="162"/>
                  <a:pt x="206" y="160"/>
                </a:cubicBezTo>
                <a:cubicBezTo>
                  <a:pt x="205" y="158"/>
                  <a:pt x="203" y="156"/>
                  <a:pt x="200" y="154"/>
                </a:cubicBezTo>
                <a:cubicBezTo>
                  <a:pt x="197" y="152"/>
                  <a:pt x="193" y="150"/>
                  <a:pt x="189" y="149"/>
                </a:cubicBezTo>
                <a:cubicBezTo>
                  <a:pt x="184" y="147"/>
                  <a:pt x="179" y="146"/>
                  <a:pt x="174" y="145"/>
                </a:cubicBezTo>
                <a:cubicBezTo>
                  <a:pt x="174" y="135"/>
                  <a:pt x="174" y="135"/>
                  <a:pt x="174" y="135"/>
                </a:cubicBezTo>
                <a:cubicBezTo>
                  <a:pt x="174" y="133"/>
                  <a:pt x="173" y="131"/>
                  <a:pt x="171" y="130"/>
                </a:cubicBezTo>
                <a:cubicBezTo>
                  <a:pt x="169" y="129"/>
                  <a:pt x="167" y="128"/>
                  <a:pt x="164" y="128"/>
                </a:cubicBezTo>
                <a:cubicBezTo>
                  <a:pt x="162" y="128"/>
                  <a:pt x="160" y="129"/>
                  <a:pt x="158" y="130"/>
                </a:cubicBezTo>
                <a:cubicBezTo>
                  <a:pt x="155" y="131"/>
                  <a:pt x="154" y="133"/>
                  <a:pt x="154" y="135"/>
                </a:cubicBezTo>
                <a:cubicBezTo>
                  <a:pt x="154" y="144"/>
                  <a:pt x="154" y="144"/>
                  <a:pt x="154" y="144"/>
                </a:cubicBezTo>
                <a:cubicBezTo>
                  <a:pt x="139" y="144"/>
                  <a:pt x="128" y="148"/>
                  <a:pt x="120" y="154"/>
                </a:cubicBezTo>
                <a:cubicBezTo>
                  <a:pt x="112" y="161"/>
                  <a:pt x="108" y="169"/>
                  <a:pt x="108" y="179"/>
                </a:cubicBezTo>
                <a:cubicBezTo>
                  <a:pt x="108" y="184"/>
                  <a:pt x="109" y="189"/>
                  <a:pt x="112" y="193"/>
                </a:cubicBezTo>
                <a:cubicBezTo>
                  <a:pt x="114" y="196"/>
                  <a:pt x="118" y="200"/>
                  <a:pt x="122" y="202"/>
                </a:cubicBezTo>
                <a:cubicBezTo>
                  <a:pt x="126" y="205"/>
                  <a:pt x="131" y="207"/>
                  <a:pt x="136" y="209"/>
                </a:cubicBezTo>
                <a:cubicBezTo>
                  <a:pt x="141" y="211"/>
                  <a:pt x="146" y="213"/>
                  <a:pt x="152" y="215"/>
                </a:cubicBezTo>
                <a:cubicBezTo>
                  <a:pt x="150" y="248"/>
                  <a:pt x="150" y="248"/>
                  <a:pt x="150" y="248"/>
                </a:cubicBezTo>
                <a:cubicBezTo>
                  <a:pt x="144" y="246"/>
                  <a:pt x="139" y="244"/>
                  <a:pt x="136" y="242"/>
                </a:cubicBezTo>
                <a:cubicBezTo>
                  <a:pt x="134" y="240"/>
                  <a:pt x="132" y="239"/>
                  <a:pt x="130" y="238"/>
                </a:cubicBezTo>
                <a:cubicBezTo>
                  <a:pt x="128" y="237"/>
                  <a:pt x="125" y="237"/>
                  <a:pt x="122" y="236"/>
                </a:cubicBezTo>
                <a:cubicBezTo>
                  <a:pt x="114" y="236"/>
                  <a:pt x="109" y="239"/>
                  <a:pt x="109" y="245"/>
                </a:cubicBezTo>
                <a:cubicBezTo>
                  <a:pt x="109" y="248"/>
                  <a:pt x="111" y="251"/>
                  <a:pt x="113" y="253"/>
                </a:cubicBezTo>
                <a:cubicBezTo>
                  <a:pt x="116" y="256"/>
                  <a:pt x="119" y="258"/>
                  <a:pt x="123" y="260"/>
                </a:cubicBezTo>
                <a:cubicBezTo>
                  <a:pt x="127" y="262"/>
                  <a:pt x="131" y="263"/>
                  <a:pt x="136" y="265"/>
                </a:cubicBezTo>
                <a:cubicBezTo>
                  <a:pt x="141" y="266"/>
                  <a:pt x="146" y="267"/>
                  <a:pt x="150" y="267"/>
                </a:cubicBezTo>
                <a:cubicBezTo>
                  <a:pt x="150" y="276"/>
                  <a:pt x="150" y="276"/>
                  <a:pt x="150" y="276"/>
                </a:cubicBezTo>
                <a:cubicBezTo>
                  <a:pt x="150" y="278"/>
                  <a:pt x="151" y="280"/>
                  <a:pt x="153" y="281"/>
                </a:cubicBezTo>
                <a:moveTo>
                  <a:pt x="171" y="221"/>
                </a:moveTo>
                <a:cubicBezTo>
                  <a:pt x="175" y="223"/>
                  <a:pt x="179" y="225"/>
                  <a:pt x="181" y="227"/>
                </a:cubicBezTo>
                <a:cubicBezTo>
                  <a:pt x="184" y="230"/>
                  <a:pt x="185" y="232"/>
                  <a:pt x="185" y="236"/>
                </a:cubicBezTo>
                <a:cubicBezTo>
                  <a:pt x="185" y="240"/>
                  <a:pt x="184" y="243"/>
                  <a:pt x="181" y="245"/>
                </a:cubicBezTo>
                <a:cubicBezTo>
                  <a:pt x="179" y="247"/>
                  <a:pt x="175" y="248"/>
                  <a:pt x="170" y="249"/>
                </a:cubicBezTo>
                <a:cubicBezTo>
                  <a:pt x="171" y="221"/>
                  <a:pt x="171" y="221"/>
                  <a:pt x="171" y="221"/>
                </a:cubicBezTo>
                <a:moveTo>
                  <a:pt x="141" y="187"/>
                </a:moveTo>
                <a:cubicBezTo>
                  <a:pt x="138" y="184"/>
                  <a:pt x="137" y="182"/>
                  <a:pt x="137" y="178"/>
                </a:cubicBezTo>
                <a:cubicBezTo>
                  <a:pt x="137" y="174"/>
                  <a:pt x="139" y="171"/>
                  <a:pt x="141" y="168"/>
                </a:cubicBezTo>
                <a:cubicBezTo>
                  <a:pt x="144" y="166"/>
                  <a:pt x="148" y="165"/>
                  <a:pt x="153" y="164"/>
                </a:cubicBezTo>
                <a:cubicBezTo>
                  <a:pt x="152" y="193"/>
                  <a:pt x="152" y="193"/>
                  <a:pt x="152" y="193"/>
                </a:cubicBezTo>
                <a:cubicBezTo>
                  <a:pt x="148" y="191"/>
                  <a:pt x="144" y="189"/>
                  <a:pt x="141" y="18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7">
            <a:extLst>
              <a:ext uri="{FF2B5EF4-FFF2-40B4-BE49-F238E27FC236}">
                <a16:creationId xmlns:a16="http://schemas.microsoft.com/office/drawing/2014/main" xmlns="" id="{4229BE4B-44D7-4D31-B8DD-B364A71CCF46}"/>
              </a:ext>
            </a:extLst>
          </p:cNvPr>
          <p:cNvSpPr>
            <a:spLocks noEditPoints="1"/>
          </p:cNvSpPr>
          <p:nvPr/>
        </p:nvSpPr>
        <p:spPr bwMode="auto">
          <a:xfrm>
            <a:off x="2340240" y="3577969"/>
            <a:ext cx="481377" cy="477337"/>
          </a:xfrm>
          <a:custGeom>
            <a:avLst/>
            <a:gdLst>
              <a:gd name="T0" fmla="*/ 48 w 325"/>
              <a:gd name="T1" fmla="*/ 295 h 354"/>
              <a:gd name="T2" fmla="*/ 50 w 325"/>
              <a:gd name="T3" fmla="*/ 297 h 354"/>
              <a:gd name="T4" fmla="*/ 275 w 325"/>
              <a:gd name="T5" fmla="*/ 297 h 354"/>
              <a:gd name="T6" fmla="*/ 277 w 325"/>
              <a:gd name="T7" fmla="*/ 297 h 354"/>
              <a:gd name="T8" fmla="*/ 278 w 325"/>
              <a:gd name="T9" fmla="*/ 295 h 354"/>
              <a:gd name="T10" fmla="*/ 278 w 325"/>
              <a:gd name="T11" fmla="*/ 191 h 354"/>
              <a:gd name="T12" fmla="*/ 171 w 325"/>
              <a:gd name="T13" fmla="*/ 85 h 354"/>
              <a:gd name="T14" fmla="*/ 154 w 325"/>
              <a:gd name="T15" fmla="*/ 85 h 354"/>
              <a:gd name="T16" fmla="*/ 48 w 325"/>
              <a:gd name="T17" fmla="*/ 191 h 354"/>
              <a:gd name="T18" fmla="*/ 48 w 325"/>
              <a:gd name="T19" fmla="*/ 295 h 354"/>
              <a:gd name="T20" fmla="*/ 154 w 325"/>
              <a:gd name="T21" fmla="*/ 65 h 354"/>
              <a:gd name="T22" fmla="*/ 171 w 325"/>
              <a:gd name="T23" fmla="*/ 65 h 354"/>
              <a:gd name="T24" fmla="*/ 297 w 325"/>
              <a:gd name="T25" fmla="*/ 191 h 354"/>
              <a:gd name="T26" fmla="*/ 297 w 325"/>
              <a:gd name="T27" fmla="*/ 295 h 354"/>
              <a:gd name="T28" fmla="*/ 275 w 325"/>
              <a:gd name="T29" fmla="*/ 317 h 354"/>
              <a:gd name="T30" fmla="*/ 50 w 325"/>
              <a:gd name="T31" fmla="*/ 317 h 354"/>
              <a:gd name="T32" fmla="*/ 28 w 325"/>
              <a:gd name="T33" fmla="*/ 295 h 354"/>
              <a:gd name="T34" fmla="*/ 28 w 325"/>
              <a:gd name="T35" fmla="*/ 191 h 354"/>
              <a:gd name="T36" fmla="*/ 154 w 325"/>
              <a:gd name="T37" fmla="*/ 65 h 354"/>
              <a:gd name="T38" fmla="*/ 20 w 325"/>
              <a:gd name="T39" fmla="*/ 86 h 354"/>
              <a:gd name="T40" fmla="*/ 34 w 325"/>
              <a:gd name="T41" fmla="*/ 89 h 354"/>
              <a:gd name="T42" fmla="*/ 37 w 325"/>
              <a:gd name="T43" fmla="*/ 75 h 354"/>
              <a:gd name="T44" fmla="*/ 22 w 325"/>
              <a:gd name="T45" fmla="*/ 50 h 354"/>
              <a:gd name="T46" fmla="*/ 8 w 325"/>
              <a:gd name="T47" fmla="*/ 47 h 354"/>
              <a:gd name="T48" fmla="*/ 5 w 325"/>
              <a:gd name="T49" fmla="*/ 60 h 354"/>
              <a:gd name="T50" fmla="*/ 20 w 325"/>
              <a:gd name="T51" fmla="*/ 86 h 354"/>
              <a:gd name="T52" fmla="*/ 289 w 325"/>
              <a:gd name="T53" fmla="*/ 75 h 354"/>
              <a:gd name="T54" fmla="*/ 292 w 325"/>
              <a:gd name="T55" fmla="*/ 89 h 354"/>
              <a:gd name="T56" fmla="*/ 306 w 325"/>
              <a:gd name="T57" fmla="*/ 86 h 354"/>
              <a:gd name="T58" fmla="*/ 321 w 325"/>
              <a:gd name="T59" fmla="*/ 60 h 354"/>
              <a:gd name="T60" fmla="*/ 318 w 325"/>
              <a:gd name="T61" fmla="*/ 47 h 354"/>
              <a:gd name="T62" fmla="*/ 304 w 325"/>
              <a:gd name="T63" fmla="*/ 50 h 354"/>
              <a:gd name="T64" fmla="*/ 289 w 325"/>
              <a:gd name="T65" fmla="*/ 75 h 354"/>
              <a:gd name="T66" fmla="*/ 315 w 325"/>
              <a:gd name="T67" fmla="*/ 354 h 354"/>
              <a:gd name="T68" fmla="*/ 323 w 325"/>
              <a:gd name="T69" fmla="*/ 349 h 354"/>
              <a:gd name="T70" fmla="*/ 323 w 325"/>
              <a:gd name="T71" fmla="*/ 339 h 354"/>
              <a:gd name="T72" fmla="*/ 315 w 325"/>
              <a:gd name="T73" fmla="*/ 334 h 354"/>
              <a:gd name="T74" fmla="*/ 11 w 325"/>
              <a:gd name="T75" fmla="*/ 334 h 354"/>
              <a:gd name="T76" fmla="*/ 2 w 325"/>
              <a:gd name="T77" fmla="*/ 339 h 354"/>
              <a:gd name="T78" fmla="*/ 2 w 325"/>
              <a:gd name="T79" fmla="*/ 349 h 354"/>
              <a:gd name="T80" fmla="*/ 11 w 325"/>
              <a:gd name="T81" fmla="*/ 354 h 354"/>
              <a:gd name="T82" fmla="*/ 315 w 325"/>
              <a:gd name="T83" fmla="*/ 354 h 354"/>
              <a:gd name="T84" fmla="*/ 154 w 325"/>
              <a:gd name="T85" fmla="*/ 40 h 354"/>
              <a:gd name="T86" fmla="*/ 159 w 325"/>
              <a:gd name="T87" fmla="*/ 49 h 354"/>
              <a:gd name="T88" fmla="*/ 169 w 325"/>
              <a:gd name="T89" fmla="*/ 49 h 354"/>
              <a:gd name="T90" fmla="*/ 174 w 325"/>
              <a:gd name="T91" fmla="*/ 40 h 354"/>
              <a:gd name="T92" fmla="*/ 174 w 325"/>
              <a:gd name="T93" fmla="*/ 11 h 354"/>
              <a:gd name="T94" fmla="*/ 169 w 325"/>
              <a:gd name="T95" fmla="*/ 2 h 354"/>
              <a:gd name="T96" fmla="*/ 159 w 325"/>
              <a:gd name="T97" fmla="*/ 2 h 354"/>
              <a:gd name="T98" fmla="*/ 154 w 325"/>
              <a:gd name="T99" fmla="*/ 11 h 354"/>
              <a:gd name="T100" fmla="*/ 154 w 325"/>
              <a:gd name="T101" fmla="*/ 4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354">
                <a:moveTo>
                  <a:pt x="48" y="295"/>
                </a:moveTo>
                <a:cubicBezTo>
                  <a:pt x="48" y="296"/>
                  <a:pt x="49" y="297"/>
                  <a:pt x="50" y="297"/>
                </a:cubicBezTo>
                <a:cubicBezTo>
                  <a:pt x="275" y="297"/>
                  <a:pt x="275" y="297"/>
                  <a:pt x="275" y="297"/>
                </a:cubicBezTo>
                <a:cubicBezTo>
                  <a:pt x="276" y="297"/>
                  <a:pt x="276" y="297"/>
                  <a:pt x="277" y="297"/>
                </a:cubicBezTo>
                <a:cubicBezTo>
                  <a:pt x="277" y="296"/>
                  <a:pt x="278" y="295"/>
                  <a:pt x="278" y="295"/>
                </a:cubicBezTo>
                <a:cubicBezTo>
                  <a:pt x="278" y="191"/>
                  <a:pt x="278" y="191"/>
                  <a:pt x="278" y="191"/>
                </a:cubicBezTo>
                <a:cubicBezTo>
                  <a:pt x="278" y="132"/>
                  <a:pt x="230" y="85"/>
                  <a:pt x="171" y="85"/>
                </a:cubicBezTo>
                <a:cubicBezTo>
                  <a:pt x="154" y="85"/>
                  <a:pt x="154" y="85"/>
                  <a:pt x="154" y="85"/>
                </a:cubicBezTo>
                <a:cubicBezTo>
                  <a:pt x="95" y="85"/>
                  <a:pt x="48" y="132"/>
                  <a:pt x="48" y="191"/>
                </a:cubicBezTo>
                <a:lnTo>
                  <a:pt x="48" y="295"/>
                </a:lnTo>
                <a:close/>
                <a:moveTo>
                  <a:pt x="154" y="65"/>
                </a:moveTo>
                <a:cubicBezTo>
                  <a:pt x="171" y="65"/>
                  <a:pt x="171" y="65"/>
                  <a:pt x="171" y="65"/>
                </a:cubicBezTo>
                <a:cubicBezTo>
                  <a:pt x="241" y="65"/>
                  <a:pt x="297" y="121"/>
                  <a:pt x="297" y="191"/>
                </a:cubicBezTo>
                <a:cubicBezTo>
                  <a:pt x="297" y="295"/>
                  <a:pt x="297" y="295"/>
                  <a:pt x="297" y="295"/>
                </a:cubicBezTo>
                <a:cubicBezTo>
                  <a:pt x="297" y="307"/>
                  <a:pt x="287" y="317"/>
                  <a:pt x="275" y="317"/>
                </a:cubicBezTo>
                <a:cubicBezTo>
                  <a:pt x="50" y="317"/>
                  <a:pt x="50" y="317"/>
                  <a:pt x="50" y="317"/>
                </a:cubicBezTo>
                <a:cubicBezTo>
                  <a:pt x="38" y="317"/>
                  <a:pt x="28" y="307"/>
                  <a:pt x="28" y="295"/>
                </a:cubicBezTo>
                <a:cubicBezTo>
                  <a:pt x="28" y="191"/>
                  <a:pt x="28" y="191"/>
                  <a:pt x="28" y="191"/>
                </a:cubicBezTo>
                <a:cubicBezTo>
                  <a:pt x="28" y="121"/>
                  <a:pt x="85" y="65"/>
                  <a:pt x="154" y="65"/>
                </a:cubicBezTo>
                <a:close/>
                <a:moveTo>
                  <a:pt x="20" y="86"/>
                </a:moveTo>
                <a:cubicBezTo>
                  <a:pt x="23" y="90"/>
                  <a:pt x="29" y="92"/>
                  <a:pt x="34" y="89"/>
                </a:cubicBezTo>
                <a:cubicBezTo>
                  <a:pt x="38" y="86"/>
                  <a:pt x="40" y="80"/>
                  <a:pt x="37" y="75"/>
                </a:cubicBezTo>
                <a:cubicBezTo>
                  <a:pt x="22" y="50"/>
                  <a:pt x="22" y="50"/>
                  <a:pt x="22" y="50"/>
                </a:cubicBezTo>
                <a:cubicBezTo>
                  <a:pt x="19" y="45"/>
                  <a:pt x="13" y="44"/>
                  <a:pt x="8" y="47"/>
                </a:cubicBezTo>
                <a:cubicBezTo>
                  <a:pt x="4" y="49"/>
                  <a:pt x="2" y="56"/>
                  <a:pt x="5" y="60"/>
                </a:cubicBezTo>
                <a:lnTo>
                  <a:pt x="20" y="86"/>
                </a:lnTo>
                <a:close/>
                <a:moveTo>
                  <a:pt x="289" y="75"/>
                </a:moveTo>
                <a:cubicBezTo>
                  <a:pt x="286" y="80"/>
                  <a:pt x="288" y="86"/>
                  <a:pt x="292" y="89"/>
                </a:cubicBezTo>
                <a:cubicBezTo>
                  <a:pt x="297" y="92"/>
                  <a:pt x="303" y="90"/>
                  <a:pt x="306" y="86"/>
                </a:cubicBezTo>
                <a:cubicBezTo>
                  <a:pt x="321" y="60"/>
                  <a:pt x="321" y="60"/>
                  <a:pt x="321" y="60"/>
                </a:cubicBezTo>
                <a:cubicBezTo>
                  <a:pt x="324" y="56"/>
                  <a:pt x="322" y="49"/>
                  <a:pt x="318" y="47"/>
                </a:cubicBezTo>
                <a:cubicBezTo>
                  <a:pt x="313" y="44"/>
                  <a:pt x="307" y="45"/>
                  <a:pt x="304" y="50"/>
                </a:cubicBezTo>
                <a:lnTo>
                  <a:pt x="289" y="75"/>
                </a:lnTo>
                <a:close/>
                <a:moveTo>
                  <a:pt x="315" y="354"/>
                </a:moveTo>
                <a:cubicBezTo>
                  <a:pt x="318" y="354"/>
                  <a:pt x="321" y="352"/>
                  <a:pt x="323" y="349"/>
                </a:cubicBezTo>
                <a:cubicBezTo>
                  <a:pt x="325" y="346"/>
                  <a:pt x="325" y="342"/>
                  <a:pt x="323" y="339"/>
                </a:cubicBezTo>
                <a:cubicBezTo>
                  <a:pt x="321" y="336"/>
                  <a:pt x="318" y="334"/>
                  <a:pt x="315" y="334"/>
                </a:cubicBezTo>
                <a:cubicBezTo>
                  <a:pt x="11" y="334"/>
                  <a:pt x="11" y="334"/>
                  <a:pt x="11" y="334"/>
                </a:cubicBezTo>
                <a:cubicBezTo>
                  <a:pt x="7" y="334"/>
                  <a:pt x="4" y="336"/>
                  <a:pt x="2" y="339"/>
                </a:cubicBezTo>
                <a:cubicBezTo>
                  <a:pt x="0" y="342"/>
                  <a:pt x="0" y="346"/>
                  <a:pt x="2" y="349"/>
                </a:cubicBezTo>
                <a:cubicBezTo>
                  <a:pt x="4" y="352"/>
                  <a:pt x="7" y="354"/>
                  <a:pt x="11" y="354"/>
                </a:cubicBezTo>
                <a:lnTo>
                  <a:pt x="315" y="354"/>
                </a:lnTo>
                <a:close/>
                <a:moveTo>
                  <a:pt x="154" y="40"/>
                </a:moveTo>
                <a:cubicBezTo>
                  <a:pt x="154" y="44"/>
                  <a:pt x="156" y="47"/>
                  <a:pt x="159" y="49"/>
                </a:cubicBezTo>
                <a:cubicBezTo>
                  <a:pt x="162" y="51"/>
                  <a:pt x="166" y="51"/>
                  <a:pt x="169" y="49"/>
                </a:cubicBezTo>
                <a:cubicBezTo>
                  <a:pt x="172" y="47"/>
                  <a:pt x="174" y="44"/>
                  <a:pt x="174" y="40"/>
                </a:cubicBezTo>
                <a:cubicBezTo>
                  <a:pt x="174" y="11"/>
                  <a:pt x="174" y="11"/>
                  <a:pt x="174" y="11"/>
                </a:cubicBezTo>
                <a:cubicBezTo>
                  <a:pt x="174" y="7"/>
                  <a:pt x="172" y="4"/>
                  <a:pt x="169" y="2"/>
                </a:cubicBezTo>
                <a:cubicBezTo>
                  <a:pt x="166" y="0"/>
                  <a:pt x="162" y="0"/>
                  <a:pt x="159" y="2"/>
                </a:cubicBezTo>
                <a:cubicBezTo>
                  <a:pt x="156" y="4"/>
                  <a:pt x="154" y="7"/>
                  <a:pt x="154" y="11"/>
                </a:cubicBezTo>
                <a:lnTo>
                  <a:pt x="154" y="4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12" name="Freeform 46">
            <a:extLst>
              <a:ext uri="{FF2B5EF4-FFF2-40B4-BE49-F238E27FC236}">
                <a16:creationId xmlns:a16="http://schemas.microsoft.com/office/drawing/2014/main" xmlns="" id="{45D90D55-5828-4A63-9E9C-978BFA503962}"/>
              </a:ext>
            </a:extLst>
          </p:cNvPr>
          <p:cNvSpPr>
            <a:spLocks noEditPoints="1"/>
          </p:cNvSpPr>
          <p:nvPr/>
        </p:nvSpPr>
        <p:spPr bwMode="auto">
          <a:xfrm>
            <a:off x="3264192" y="1793126"/>
            <a:ext cx="670965" cy="464344"/>
          </a:xfrm>
          <a:custGeom>
            <a:avLst/>
            <a:gdLst>
              <a:gd name="T0" fmla="*/ 21 w 453"/>
              <a:gd name="T1" fmla="*/ 261 h 313"/>
              <a:gd name="T2" fmla="*/ 432 w 453"/>
              <a:gd name="T3" fmla="*/ 261 h 313"/>
              <a:gd name="T4" fmla="*/ 432 w 453"/>
              <a:gd name="T5" fmla="*/ 203 h 313"/>
              <a:gd name="T6" fmla="*/ 375 w 453"/>
              <a:gd name="T7" fmla="*/ 146 h 313"/>
              <a:gd name="T8" fmla="*/ 21 w 453"/>
              <a:gd name="T9" fmla="*/ 146 h 313"/>
              <a:gd name="T10" fmla="*/ 21 w 453"/>
              <a:gd name="T11" fmla="*/ 261 h 313"/>
              <a:gd name="T12" fmla="*/ 103 w 453"/>
              <a:gd name="T13" fmla="*/ 124 h 313"/>
              <a:gd name="T14" fmla="*/ 93 w 453"/>
              <a:gd name="T15" fmla="*/ 108 h 313"/>
              <a:gd name="T16" fmla="*/ 70 w 453"/>
              <a:gd name="T17" fmla="*/ 91 h 313"/>
              <a:gd name="T18" fmla="*/ 24 w 453"/>
              <a:gd name="T19" fmla="*/ 73 h 313"/>
              <a:gd name="T20" fmla="*/ 21 w 453"/>
              <a:gd name="T21" fmla="*/ 73 h 313"/>
              <a:gd name="T22" fmla="*/ 21 w 453"/>
              <a:gd name="T23" fmla="*/ 124 h 313"/>
              <a:gd name="T24" fmla="*/ 103 w 453"/>
              <a:gd name="T25" fmla="*/ 124 h 313"/>
              <a:gd name="T26" fmla="*/ 126 w 453"/>
              <a:gd name="T27" fmla="*/ 124 h 313"/>
              <a:gd name="T28" fmla="*/ 375 w 453"/>
              <a:gd name="T29" fmla="*/ 124 h 313"/>
              <a:gd name="T30" fmla="*/ 453 w 453"/>
              <a:gd name="T31" fmla="*/ 203 h 313"/>
              <a:gd name="T32" fmla="*/ 453 w 453"/>
              <a:gd name="T33" fmla="*/ 283 h 313"/>
              <a:gd name="T34" fmla="*/ 21 w 453"/>
              <a:gd name="T35" fmla="*/ 283 h 313"/>
              <a:gd name="T36" fmla="*/ 21 w 453"/>
              <a:gd name="T37" fmla="*/ 313 h 313"/>
              <a:gd name="T38" fmla="*/ 0 w 453"/>
              <a:gd name="T39" fmla="*/ 313 h 313"/>
              <a:gd name="T40" fmla="*/ 0 w 453"/>
              <a:gd name="T41" fmla="*/ 0 h 313"/>
              <a:gd name="T42" fmla="*/ 21 w 453"/>
              <a:gd name="T43" fmla="*/ 0 h 313"/>
              <a:gd name="T44" fmla="*/ 21 w 453"/>
              <a:gd name="T45" fmla="*/ 51 h 313"/>
              <a:gd name="T46" fmla="*/ 28 w 453"/>
              <a:gd name="T47" fmla="*/ 52 h 313"/>
              <a:gd name="T48" fmla="*/ 80 w 453"/>
              <a:gd name="T49" fmla="*/ 72 h 313"/>
              <a:gd name="T50" fmla="*/ 109 w 453"/>
              <a:gd name="T51" fmla="*/ 94 h 313"/>
              <a:gd name="T52" fmla="*/ 125 w 453"/>
              <a:gd name="T53" fmla="*/ 123 h 313"/>
              <a:gd name="T54" fmla="*/ 126 w 453"/>
              <a:gd name="T55" fmla="*/ 124 h 313"/>
              <a:gd name="T56" fmla="*/ 432 w 453"/>
              <a:gd name="T57" fmla="*/ 282 h 313"/>
              <a:gd name="T58" fmla="*/ 453 w 453"/>
              <a:gd name="T59" fmla="*/ 282 h 313"/>
              <a:gd name="T60" fmla="*/ 453 w 453"/>
              <a:gd name="T61" fmla="*/ 312 h 313"/>
              <a:gd name="T62" fmla="*/ 432 w 453"/>
              <a:gd name="T63" fmla="*/ 312 h 313"/>
              <a:gd name="T64" fmla="*/ 432 w 453"/>
              <a:gd name="T65" fmla="*/ 28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3" h="313">
                <a:moveTo>
                  <a:pt x="21" y="261"/>
                </a:moveTo>
                <a:cubicBezTo>
                  <a:pt x="432" y="261"/>
                  <a:pt x="432" y="261"/>
                  <a:pt x="432" y="261"/>
                </a:cubicBezTo>
                <a:cubicBezTo>
                  <a:pt x="432" y="203"/>
                  <a:pt x="432" y="203"/>
                  <a:pt x="432" y="203"/>
                </a:cubicBezTo>
                <a:cubicBezTo>
                  <a:pt x="432" y="172"/>
                  <a:pt x="406" y="146"/>
                  <a:pt x="375" y="146"/>
                </a:cubicBezTo>
                <a:cubicBezTo>
                  <a:pt x="21" y="146"/>
                  <a:pt x="21" y="146"/>
                  <a:pt x="21" y="146"/>
                </a:cubicBezTo>
                <a:lnTo>
                  <a:pt x="21" y="261"/>
                </a:lnTo>
                <a:close/>
                <a:moveTo>
                  <a:pt x="103" y="124"/>
                </a:moveTo>
                <a:cubicBezTo>
                  <a:pt x="101" y="118"/>
                  <a:pt x="98" y="113"/>
                  <a:pt x="93" y="108"/>
                </a:cubicBezTo>
                <a:cubicBezTo>
                  <a:pt x="87" y="101"/>
                  <a:pt x="79" y="95"/>
                  <a:pt x="70" y="91"/>
                </a:cubicBezTo>
                <a:cubicBezTo>
                  <a:pt x="56" y="83"/>
                  <a:pt x="40" y="77"/>
                  <a:pt x="24" y="73"/>
                </a:cubicBezTo>
                <a:cubicBezTo>
                  <a:pt x="21" y="73"/>
                  <a:pt x="21" y="73"/>
                  <a:pt x="21" y="73"/>
                </a:cubicBezTo>
                <a:cubicBezTo>
                  <a:pt x="21" y="124"/>
                  <a:pt x="21" y="124"/>
                  <a:pt x="21" y="124"/>
                </a:cubicBezTo>
                <a:lnTo>
                  <a:pt x="103" y="124"/>
                </a:lnTo>
                <a:close/>
                <a:moveTo>
                  <a:pt x="126" y="124"/>
                </a:moveTo>
                <a:cubicBezTo>
                  <a:pt x="375" y="124"/>
                  <a:pt x="375" y="124"/>
                  <a:pt x="375" y="124"/>
                </a:cubicBezTo>
                <a:cubicBezTo>
                  <a:pt x="418" y="124"/>
                  <a:pt x="453" y="160"/>
                  <a:pt x="453" y="203"/>
                </a:cubicBezTo>
                <a:cubicBezTo>
                  <a:pt x="453" y="283"/>
                  <a:pt x="453" y="283"/>
                  <a:pt x="453" y="283"/>
                </a:cubicBezTo>
                <a:cubicBezTo>
                  <a:pt x="21" y="283"/>
                  <a:pt x="21" y="283"/>
                  <a:pt x="21" y="283"/>
                </a:cubicBezTo>
                <a:cubicBezTo>
                  <a:pt x="21" y="313"/>
                  <a:pt x="21" y="313"/>
                  <a:pt x="21" y="313"/>
                </a:cubicBezTo>
                <a:cubicBezTo>
                  <a:pt x="0" y="313"/>
                  <a:pt x="0" y="313"/>
                  <a:pt x="0" y="313"/>
                </a:cubicBezTo>
                <a:cubicBezTo>
                  <a:pt x="0" y="0"/>
                  <a:pt x="0" y="0"/>
                  <a:pt x="0" y="0"/>
                </a:cubicBezTo>
                <a:cubicBezTo>
                  <a:pt x="21" y="0"/>
                  <a:pt x="21" y="0"/>
                  <a:pt x="21" y="0"/>
                </a:cubicBezTo>
                <a:cubicBezTo>
                  <a:pt x="21" y="51"/>
                  <a:pt x="21" y="51"/>
                  <a:pt x="21" y="51"/>
                </a:cubicBezTo>
                <a:cubicBezTo>
                  <a:pt x="28" y="52"/>
                  <a:pt x="28" y="52"/>
                  <a:pt x="28" y="52"/>
                </a:cubicBezTo>
                <a:cubicBezTo>
                  <a:pt x="46" y="57"/>
                  <a:pt x="64" y="63"/>
                  <a:pt x="80" y="72"/>
                </a:cubicBezTo>
                <a:cubicBezTo>
                  <a:pt x="91" y="77"/>
                  <a:pt x="101" y="85"/>
                  <a:pt x="109" y="94"/>
                </a:cubicBezTo>
                <a:cubicBezTo>
                  <a:pt x="116" y="102"/>
                  <a:pt x="122" y="112"/>
                  <a:pt x="125" y="123"/>
                </a:cubicBezTo>
                <a:lnTo>
                  <a:pt x="126" y="124"/>
                </a:lnTo>
                <a:close/>
                <a:moveTo>
                  <a:pt x="432" y="282"/>
                </a:moveTo>
                <a:cubicBezTo>
                  <a:pt x="453" y="282"/>
                  <a:pt x="453" y="282"/>
                  <a:pt x="453" y="282"/>
                </a:cubicBezTo>
                <a:cubicBezTo>
                  <a:pt x="453" y="312"/>
                  <a:pt x="453" y="312"/>
                  <a:pt x="453" y="312"/>
                </a:cubicBezTo>
                <a:cubicBezTo>
                  <a:pt x="432" y="312"/>
                  <a:pt x="432" y="312"/>
                  <a:pt x="432" y="312"/>
                </a:cubicBezTo>
                <a:lnTo>
                  <a:pt x="432" y="28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51">
            <a:extLst>
              <a:ext uri="{FF2B5EF4-FFF2-40B4-BE49-F238E27FC236}">
                <a16:creationId xmlns:a16="http://schemas.microsoft.com/office/drawing/2014/main" xmlns="" id="{4725CA0F-BF42-44AA-9E2A-67E8379860B0}"/>
              </a:ext>
            </a:extLst>
          </p:cNvPr>
          <p:cNvSpPr>
            <a:spLocks noEditPoints="1"/>
          </p:cNvSpPr>
          <p:nvPr/>
        </p:nvSpPr>
        <p:spPr bwMode="auto">
          <a:xfrm>
            <a:off x="3568010" y="2928837"/>
            <a:ext cx="533219" cy="535441"/>
          </a:xfrm>
          <a:custGeom>
            <a:avLst/>
            <a:gdLst>
              <a:gd name="T0" fmla="*/ 0 w 360"/>
              <a:gd name="T1" fmla="*/ 180 h 361"/>
              <a:gd name="T2" fmla="*/ 360 w 360"/>
              <a:gd name="T3" fmla="*/ 180 h 361"/>
              <a:gd name="T4" fmla="*/ 270 w 360"/>
              <a:gd name="T5" fmla="*/ 43 h 361"/>
              <a:gd name="T6" fmla="*/ 265 w 360"/>
              <a:gd name="T7" fmla="*/ 99 h 361"/>
              <a:gd name="T8" fmla="*/ 253 w 360"/>
              <a:gd name="T9" fmla="*/ 140 h 361"/>
              <a:gd name="T10" fmla="*/ 174 w 360"/>
              <a:gd name="T11" fmla="*/ 52 h 361"/>
              <a:gd name="T12" fmla="*/ 270 w 360"/>
              <a:gd name="T13" fmla="*/ 43 h 361"/>
              <a:gd name="T14" fmla="*/ 283 w 360"/>
              <a:gd name="T15" fmla="*/ 241 h 361"/>
              <a:gd name="T16" fmla="*/ 205 w 360"/>
              <a:gd name="T17" fmla="*/ 245 h 361"/>
              <a:gd name="T18" fmla="*/ 236 w 360"/>
              <a:gd name="T19" fmla="*/ 205 h 361"/>
              <a:gd name="T20" fmla="*/ 207 w 360"/>
              <a:gd name="T21" fmla="*/ 19 h 361"/>
              <a:gd name="T22" fmla="*/ 172 w 360"/>
              <a:gd name="T23" fmla="*/ 17 h 361"/>
              <a:gd name="T24" fmla="*/ 224 w 360"/>
              <a:gd name="T25" fmla="*/ 193 h 361"/>
              <a:gd name="T26" fmla="*/ 180 w 360"/>
              <a:gd name="T27" fmla="*/ 221 h 361"/>
              <a:gd name="T28" fmla="*/ 65 w 360"/>
              <a:gd name="T29" fmla="*/ 200 h 361"/>
              <a:gd name="T30" fmla="*/ 106 w 360"/>
              <a:gd name="T31" fmla="*/ 124 h 361"/>
              <a:gd name="T32" fmla="*/ 129 w 360"/>
              <a:gd name="T33" fmla="*/ 89 h 361"/>
              <a:gd name="T34" fmla="*/ 224 w 360"/>
              <a:gd name="T35" fmla="*/ 193 h 361"/>
              <a:gd name="T36" fmla="*/ 16 w 360"/>
              <a:gd name="T37" fmla="*/ 184 h 361"/>
              <a:gd name="T38" fmla="*/ 41 w 360"/>
              <a:gd name="T39" fmla="*/ 262 h 361"/>
              <a:gd name="T40" fmla="*/ 51 w 360"/>
              <a:gd name="T41" fmla="*/ 190 h 361"/>
              <a:gd name="T42" fmla="*/ 156 w 360"/>
              <a:gd name="T43" fmla="*/ 19 h 361"/>
              <a:gd name="T44" fmla="*/ 118 w 360"/>
              <a:gd name="T45" fmla="*/ 77 h 361"/>
              <a:gd name="T46" fmla="*/ 82 w 360"/>
              <a:gd name="T47" fmla="*/ 98 h 361"/>
              <a:gd name="T48" fmla="*/ 51 w 360"/>
              <a:gd name="T49" fmla="*/ 190 h 361"/>
              <a:gd name="T50" fmla="*/ 57 w 360"/>
              <a:gd name="T51" fmla="*/ 262 h 361"/>
              <a:gd name="T52" fmla="*/ 157 w 360"/>
              <a:gd name="T53" fmla="*/ 254 h 361"/>
              <a:gd name="T54" fmla="*/ 61 w 360"/>
              <a:gd name="T55" fmla="*/ 293 h 361"/>
              <a:gd name="T56" fmla="*/ 180 w 360"/>
              <a:gd name="T57" fmla="*/ 344 h 361"/>
              <a:gd name="T58" fmla="*/ 169 w 360"/>
              <a:gd name="T59" fmla="*/ 267 h 361"/>
              <a:gd name="T60" fmla="*/ 200 w 360"/>
              <a:gd name="T61" fmla="*/ 261 h 361"/>
              <a:gd name="T62" fmla="*/ 306 w 360"/>
              <a:gd name="T63" fmla="*/ 253 h 361"/>
              <a:gd name="T64" fmla="*/ 180 w 360"/>
              <a:gd name="T65" fmla="*/ 344 h 361"/>
              <a:gd name="T66" fmla="*/ 245 w 360"/>
              <a:gd name="T67" fmla="*/ 191 h 361"/>
              <a:gd name="T68" fmla="*/ 270 w 360"/>
              <a:gd name="T69" fmla="*/ 148 h 361"/>
              <a:gd name="T70" fmla="*/ 281 w 360"/>
              <a:gd name="T71" fmla="*/ 101 h 361"/>
              <a:gd name="T72" fmla="*/ 343 w 360"/>
              <a:gd name="T73" fmla="*/ 180 h 361"/>
              <a:gd name="T74" fmla="*/ 307 w 360"/>
              <a:gd name="T75" fmla="*/ 23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0" h="361">
                <a:moveTo>
                  <a:pt x="180" y="0"/>
                </a:moveTo>
                <a:cubicBezTo>
                  <a:pt x="80" y="0"/>
                  <a:pt x="0" y="80"/>
                  <a:pt x="0" y="180"/>
                </a:cubicBezTo>
                <a:cubicBezTo>
                  <a:pt x="0" y="281"/>
                  <a:pt x="80" y="361"/>
                  <a:pt x="180" y="361"/>
                </a:cubicBezTo>
                <a:cubicBezTo>
                  <a:pt x="280" y="361"/>
                  <a:pt x="360" y="281"/>
                  <a:pt x="360" y="180"/>
                </a:cubicBezTo>
                <a:cubicBezTo>
                  <a:pt x="360" y="80"/>
                  <a:pt x="280" y="0"/>
                  <a:pt x="180" y="0"/>
                </a:cubicBezTo>
                <a:close/>
                <a:moveTo>
                  <a:pt x="270" y="43"/>
                </a:moveTo>
                <a:cubicBezTo>
                  <a:pt x="270" y="49"/>
                  <a:pt x="270" y="49"/>
                  <a:pt x="270" y="49"/>
                </a:cubicBezTo>
                <a:cubicBezTo>
                  <a:pt x="270" y="66"/>
                  <a:pt x="269" y="83"/>
                  <a:pt x="265" y="99"/>
                </a:cubicBezTo>
                <a:cubicBezTo>
                  <a:pt x="254" y="102"/>
                  <a:pt x="246" y="112"/>
                  <a:pt x="246" y="123"/>
                </a:cubicBezTo>
                <a:cubicBezTo>
                  <a:pt x="246" y="130"/>
                  <a:pt x="248" y="136"/>
                  <a:pt x="253" y="140"/>
                </a:cubicBezTo>
                <a:cubicBezTo>
                  <a:pt x="247" y="153"/>
                  <a:pt x="242" y="167"/>
                  <a:pt x="233" y="179"/>
                </a:cubicBezTo>
                <a:cubicBezTo>
                  <a:pt x="203" y="144"/>
                  <a:pt x="182" y="101"/>
                  <a:pt x="174" y="52"/>
                </a:cubicBezTo>
                <a:cubicBezTo>
                  <a:pt x="193" y="41"/>
                  <a:pt x="214" y="32"/>
                  <a:pt x="235" y="26"/>
                </a:cubicBezTo>
                <a:cubicBezTo>
                  <a:pt x="247" y="30"/>
                  <a:pt x="260" y="36"/>
                  <a:pt x="270" y="43"/>
                </a:cubicBezTo>
                <a:close/>
                <a:moveTo>
                  <a:pt x="236" y="205"/>
                </a:moveTo>
                <a:cubicBezTo>
                  <a:pt x="251" y="219"/>
                  <a:pt x="266" y="231"/>
                  <a:pt x="283" y="241"/>
                </a:cubicBezTo>
                <a:cubicBezTo>
                  <a:pt x="266" y="244"/>
                  <a:pt x="248" y="246"/>
                  <a:pt x="229" y="246"/>
                </a:cubicBezTo>
                <a:cubicBezTo>
                  <a:pt x="221" y="246"/>
                  <a:pt x="213" y="245"/>
                  <a:pt x="205" y="245"/>
                </a:cubicBezTo>
                <a:cubicBezTo>
                  <a:pt x="205" y="244"/>
                  <a:pt x="205" y="242"/>
                  <a:pt x="204" y="240"/>
                </a:cubicBezTo>
                <a:cubicBezTo>
                  <a:pt x="215" y="230"/>
                  <a:pt x="226" y="217"/>
                  <a:pt x="236" y="205"/>
                </a:cubicBezTo>
                <a:close/>
                <a:moveTo>
                  <a:pt x="180" y="16"/>
                </a:moveTo>
                <a:cubicBezTo>
                  <a:pt x="189" y="16"/>
                  <a:pt x="198" y="17"/>
                  <a:pt x="207" y="19"/>
                </a:cubicBezTo>
                <a:cubicBezTo>
                  <a:pt x="196" y="24"/>
                  <a:pt x="184" y="29"/>
                  <a:pt x="173" y="34"/>
                </a:cubicBezTo>
                <a:cubicBezTo>
                  <a:pt x="172" y="29"/>
                  <a:pt x="172" y="23"/>
                  <a:pt x="172" y="17"/>
                </a:cubicBezTo>
                <a:cubicBezTo>
                  <a:pt x="174" y="16"/>
                  <a:pt x="178" y="16"/>
                  <a:pt x="180" y="16"/>
                </a:cubicBezTo>
                <a:close/>
                <a:moveTo>
                  <a:pt x="224" y="193"/>
                </a:moveTo>
                <a:cubicBezTo>
                  <a:pt x="215" y="205"/>
                  <a:pt x="205" y="216"/>
                  <a:pt x="195" y="226"/>
                </a:cubicBezTo>
                <a:cubicBezTo>
                  <a:pt x="191" y="223"/>
                  <a:pt x="186" y="221"/>
                  <a:pt x="180" y="221"/>
                </a:cubicBezTo>
                <a:cubicBezTo>
                  <a:pt x="169" y="221"/>
                  <a:pt x="160" y="228"/>
                  <a:pt x="157" y="238"/>
                </a:cubicBezTo>
                <a:cubicBezTo>
                  <a:pt x="124" y="230"/>
                  <a:pt x="93" y="217"/>
                  <a:pt x="65" y="200"/>
                </a:cubicBezTo>
                <a:cubicBezTo>
                  <a:pt x="73" y="172"/>
                  <a:pt x="85" y="146"/>
                  <a:pt x="100" y="123"/>
                </a:cubicBezTo>
                <a:cubicBezTo>
                  <a:pt x="102" y="123"/>
                  <a:pt x="104" y="124"/>
                  <a:pt x="106" y="124"/>
                </a:cubicBezTo>
                <a:cubicBezTo>
                  <a:pt x="120" y="124"/>
                  <a:pt x="131" y="113"/>
                  <a:pt x="131" y="99"/>
                </a:cubicBezTo>
                <a:cubicBezTo>
                  <a:pt x="131" y="96"/>
                  <a:pt x="130" y="93"/>
                  <a:pt x="129" y="89"/>
                </a:cubicBezTo>
                <a:cubicBezTo>
                  <a:pt x="139" y="80"/>
                  <a:pt x="149" y="71"/>
                  <a:pt x="160" y="63"/>
                </a:cubicBezTo>
                <a:cubicBezTo>
                  <a:pt x="169" y="112"/>
                  <a:pt x="191" y="157"/>
                  <a:pt x="224" y="193"/>
                </a:cubicBezTo>
                <a:close/>
                <a:moveTo>
                  <a:pt x="41" y="267"/>
                </a:moveTo>
                <a:cubicBezTo>
                  <a:pt x="26" y="242"/>
                  <a:pt x="17" y="214"/>
                  <a:pt x="16" y="184"/>
                </a:cubicBezTo>
                <a:cubicBezTo>
                  <a:pt x="26" y="192"/>
                  <a:pt x="36" y="200"/>
                  <a:pt x="46" y="207"/>
                </a:cubicBezTo>
                <a:cubicBezTo>
                  <a:pt x="43" y="225"/>
                  <a:pt x="41" y="244"/>
                  <a:pt x="41" y="262"/>
                </a:cubicBezTo>
                <a:lnTo>
                  <a:pt x="41" y="267"/>
                </a:lnTo>
                <a:close/>
                <a:moveTo>
                  <a:pt x="51" y="190"/>
                </a:moveTo>
                <a:cubicBezTo>
                  <a:pt x="39" y="182"/>
                  <a:pt x="28" y="173"/>
                  <a:pt x="18" y="163"/>
                </a:cubicBezTo>
                <a:cubicBezTo>
                  <a:pt x="26" y="89"/>
                  <a:pt x="83" y="30"/>
                  <a:pt x="156" y="19"/>
                </a:cubicBezTo>
                <a:cubicBezTo>
                  <a:pt x="156" y="28"/>
                  <a:pt x="157" y="36"/>
                  <a:pt x="158" y="45"/>
                </a:cubicBezTo>
                <a:cubicBezTo>
                  <a:pt x="144" y="55"/>
                  <a:pt x="131" y="66"/>
                  <a:pt x="118" y="77"/>
                </a:cubicBezTo>
                <a:cubicBezTo>
                  <a:pt x="114" y="75"/>
                  <a:pt x="110" y="74"/>
                  <a:pt x="106" y="74"/>
                </a:cubicBezTo>
                <a:cubicBezTo>
                  <a:pt x="92" y="74"/>
                  <a:pt x="82" y="84"/>
                  <a:pt x="82" y="98"/>
                </a:cubicBezTo>
                <a:cubicBezTo>
                  <a:pt x="82" y="104"/>
                  <a:pt x="84" y="109"/>
                  <a:pt x="87" y="114"/>
                </a:cubicBezTo>
                <a:cubicBezTo>
                  <a:pt x="71" y="137"/>
                  <a:pt x="59" y="162"/>
                  <a:pt x="51" y="190"/>
                </a:cubicBezTo>
                <a:close/>
                <a:moveTo>
                  <a:pt x="59" y="290"/>
                </a:moveTo>
                <a:cubicBezTo>
                  <a:pt x="58" y="281"/>
                  <a:pt x="57" y="272"/>
                  <a:pt x="57" y="262"/>
                </a:cubicBezTo>
                <a:cubicBezTo>
                  <a:pt x="57" y="247"/>
                  <a:pt x="59" y="231"/>
                  <a:pt x="62" y="217"/>
                </a:cubicBezTo>
                <a:cubicBezTo>
                  <a:pt x="91" y="234"/>
                  <a:pt x="123" y="247"/>
                  <a:pt x="157" y="254"/>
                </a:cubicBezTo>
                <a:cubicBezTo>
                  <a:pt x="157" y="255"/>
                  <a:pt x="157" y="255"/>
                  <a:pt x="158" y="256"/>
                </a:cubicBezTo>
                <a:cubicBezTo>
                  <a:pt x="129" y="275"/>
                  <a:pt x="96" y="287"/>
                  <a:pt x="61" y="293"/>
                </a:cubicBezTo>
                <a:cubicBezTo>
                  <a:pt x="59" y="292"/>
                  <a:pt x="59" y="291"/>
                  <a:pt x="59" y="290"/>
                </a:cubicBezTo>
                <a:close/>
                <a:moveTo>
                  <a:pt x="180" y="344"/>
                </a:moveTo>
                <a:cubicBezTo>
                  <a:pt x="140" y="344"/>
                  <a:pt x="104" y="330"/>
                  <a:pt x="75" y="306"/>
                </a:cubicBezTo>
                <a:cubicBezTo>
                  <a:pt x="109" y="299"/>
                  <a:pt x="141" y="286"/>
                  <a:pt x="169" y="267"/>
                </a:cubicBezTo>
                <a:cubicBezTo>
                  <a:pt x="172" y="270"/>
                  <a:pt x="176" y="271"/>
                  <a:pt x="180" y="271"/>
                </a:cubicBezTo>
                <a:cubicBezTo>
                  <a:pt x="188" y="271"/>
                  <a:pt x="195" y="267"/>
                  <a:pt x="200" y="261"/>
                </a:cubicBezTo>
                <a:cubicBezTo>
                  <a:pt x="210" y="262"/>
                  <a:pt x="219" y="262"/>
                  <a:pt x="229" y="262"/>
                </a:cubicBezTo>
                <a:cubicBezTo>
                  <a:pt x="255" y="262"/>
                  <a:pt x="281" y="259"/>
                  <a:pt x="306" y="253"/>
                </a:cubicBezTo>
                <a:cubicBezTo>
                  <a:pt x="311" y="256"/>
                  <a:pt x="317" y="259"/>
                  <a:pt x="323" y="261"/>
                </a:cubicBezTo>
                <a:cubicBezTo>
                  <a:pt x="295" y="311"/>
                  <a:pt x="242" y="344"/>
                  <a:pt x="180" y="344"/>
                </a:cubicBezTo>
                <a:close/>
                <a:moveTo>
                  <a:pt x="307" y="236"/>
                </a:moveTo>
                <a:cubicBezTo>
                  <a:pt x="284" y="225"/>
                  <a:pt x="263" y="209"/>
                  <a:pt x="245" y="191"/>
                </a:cubicBezTo>
                <a:cubicBezTo>
                  <a:pt x="254" y="177"/>
                  <a:pt x="261" y="162"/>
                  <a:pt x="268" y="148"/>
                </a:cubicBezTo>
                <a:cubicBezTo>
                  <a:pt x="270" y="148"/>
                  <a:pt x="270" y="148"/>
                  <a:pt x="270" y="148"/>
                </a:cubicBezTo>
                <a:cubicBezTo>
                  <a:pt x="284" y="148"/>
                  <a:pt x="295" y="137"/>
                  <a:pt x="295" y="123"/>
                </a:cubicBezTo>
                <a:cubicBezTo>
                  <a:pt x="295" y="113"/>
                  <a:pt x="289" y="105"/>
                  <a:pt x="281" y="101"/>
                </a:cubicBezTo>
                <a:cubicBezTo>
                  <a:pt x="284" y="86"/>
                  <a:pt x="286" y="71"/>
                  <a:pt x="286" y="56"/>
                </a:cubicBezTo>
                <a:cubicBezTo>
                  <a:pt x="321" y="86"/>
                  <a:pt x="343" y="130"/>
                  <a:pt x="343" y="180"/>
                </a:cubicBezTo>
                <a:cubicBezTo>
                  <a:pt x="343" y="197"/>
                  <a:pt x="341" y="212"/>
                  <a:pt x="337" y="226"/>
                </a:cubicBezTo>
                <a:cubicBezTo>
                  <a:pt x="328" y="230"/>
                  <a:pt x="318" y="234"/>
                  <a:pt x="307" y="236"/>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5" name="TextBox 14"/>
          <p:cNvSpPr txBox="1"/>
          <p:nvPr/>
        </p:nvSpPr>
        <p:spPr>
          <a:xfrm>
            <a:off x="539552" y="959892"/>
            <a:ext cx="2282065" cy="387722"/>
          </a:xfrm>
          <a:prstGeom prst="rect">
            <a:avLst/>
          </a:prstGeom>
          <a:solidFill>
            <a:srgbClr val="0097BE"/>
          </a:solidFill>
          <a:ln>
            <a:noFill/>
          </a:ln>
        </p:spPr>
        <p:txBody>
          <a:bodyPr vert="horz" wrap="square" lIns="91440" tIns="45720" rIns="91440" bIns="45720" numCol="1" anchor="ctr" anchorCtr="0" compatLnSpc="1">
            <a:prstTxWarp prst="textNoShape">
              <a:avLst/>
            </a:prstTxWarp>
          </a:bodyPr>
          <a:lstStyle>
            <a:defPPr>
              <a:defRPr lang="zh-CN"/>
            </a:defPPr>
            <a:lvl1pPr marL="0" marR="0" lvl="0" indent="0" defTabSz="914400" eaLnBrk="1" fontAlgn="auto" latinLnBrk="0" hangingPunct="1">
              <a:lnSpc>
                <a:spcPct val="100000"/>
              </a:lnSpc>
              <a:spcBef>
                <a:spcPts val="0"/>
              </a:spcBef>
              <a:spcAft>
                <a:spcPts val="0"/>
              </a:spcAft>
              <a:buClrTx/>
              <a:buSzTx/>
              <a:buFontTx/>
              <a:buNone/>
              <a:tabLst/>
              <a:defRPr kumimoji="0" sz="1200" b="0" i="0" u="none" strike="noStrike" kern="0" cap="none" spc="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r>
              <a:rPr lang="zh-CN" altLang="en-US" sz="1600" b="1" dirty="0"/>
              <a:t>传统信息系统建设模式</a:t>
            </a:r>
          </a:p>
        </p:txBody>
      </p:sp>
      <p:sp>
        <p:nvSpPr>
          <p:cNvPr id="16" name="TextBox 15"/>
          <p:cNvSpPr txBox="1"/>
          <p:nvPr/>
        </p:nvSpPr>
        <p:spPr>
          <a:xfrm>
            <a:off x="712058" y="2156515"/>
            <a:ext cx="56938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教务处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936195" y="2890960"/>
            <a:ext cx="56938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一卡通</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314980" y="2235487"/>
            <a:ext cx="56938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后勤处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853121" y="3856699"/>
            <a:ext cx="56938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资产处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296234" y="4060187"/>
            <a:ext cx="56938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保卫处</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496360" y="3459957"/>
            <a:ext cx="697627" cy="246221"/>
          </a:xfrm>
          <a:prstGeom prst="rect">
            <a:avLst/>
          </a:prstGeom>
          <a:noFill/>
        </p:spPr>
        <p:txBody>
          <a:bodyPr wrap="none" rtlCol="0">
            <a:spAutoFit/>
          </a:bodyPr>
          <a:lstStyle/>
          <a:p>
            <a:r>
              <a:rPr lang="zh-CN" altLang="en-US" sz="1000" b="1" dirty="0" smtClean="0">
                <a:solidFill>
                  <a:schemeClr val="bg1"/>
                </a:solidFill>
                <a:latin typeface="微软雅黑" panose="020B0503020204020204" pitchFamily="34" charset="-122"/>
                <a:ea typeface="微软雅黑" panose="020B0503020204020204" pitchFamily="34" charset="-122"/>
              </a:rPr>
              <a:t>信息中心</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644009" y="2052710"/>
            <a:ext cx="4032448" cy="1200329"/>
          </a:xfrm>
          <a:prstGeom prst="rect">
            <a:avLst/>
          </a:prstGeom>
          <a:noFill/>
        </p:spPr>
        <p:txBody>
          <a:bodyPr wrap="square" rtlCol="0">
            <a:spAutoFit/>
          </a:bodyPr>
          <a:lstStyle/>
          <a:p>
            <a:pPr>
              <a:lnSpc>
                <a:spcPct val="120000"/>
              </a:lnSpc>
            </a:pP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rPr>
              <a:t>现状举例：</a:t>
            </a:r>
            <a:endPar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信息中心：</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通过有线无线以太网连接师生用户</a:t>
            </a:r>
            <a:endPar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rPr>
              <a:t>后勤</a:t>
            </a: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处：</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水电抄表</a:t>
            </a:r>
            <a:r>
              <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rPr>
              <a:t>有线</a:t>
            </a:r>
            <a:r>
              <a:rPr lang="en-US" altLang="zh-CN" sz="1100" dirty="0">
                <a:solidFill>
                  <a:schemeClr val="tx1">
                    <a:lumMod val="85000"/>
                    <a:lumOff val="15000"/>
                  </a:schemeClr>
                </a:solidFill>
                <a:latin typeface="微软雅黑" panose="020B0503020204020204" pitchFamily="34" charset="-122"/>
                <a:ea typeface="微软雅黑" panose="020B0503020204020204" pitchFamily="34" charset="-122"/>
              </a:rPr>
              <a:t>RS485</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方式，空调等电器未联网</a:t>
            </a:r>
            <a:endPar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rPr>
              <a:t>保卫</a:t>
            </a: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处：</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门禁系统有线</a:t>
            </a:r>
            <a:r>
              <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rPr>
              <a:t>RS485</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方式，摄像头以太或</a:t>
            </a:r>
            <a:r>
              <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rPr>
              <a:t>GPON</a:t>
            </a:r>
          </a:p>
          <a:p>
            <a:pPr>
              <a:lnSpc>
                <a:spcPct val="120000"/>
              </a:lnSpc>
            </a:pP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资产处：</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贵重资产未联网，手动建表维护，丢失难找</a:t>
            </a:r>
            <a:endPar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4644009" y="1050290"/>
            <a:ext cx="4320479" cy="646331"/>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altLang="zh-CN" sz="1200" b="1" dirty="0" smtClean="0">
                <a:solidFill>
                  <a:srgbClr val="004E76"/>
                </a:solidFill>
                <a:latin typeface="微软雅黑" panose="020B0503020204020204" pitchFamily="34" charset="-122"/>
                <a:ea typeface="微软雅黑" panose="020B0503020204020204" pitchFamily="34" charset="-122"/>
              </a:rPr>
              <a:t>1</a:t>
            </a:r>
            <a:r>
              <a:rPr lang="zh-CN" altLang="en-US" sz="1200" b="1" dirty="0" smtClean="0">
                <a:solidFill>
                  <a:srgbClr val="004E76"/>
                </a:solidFill>
                <a:latin typeface="微软雅黑" panose="020B0503020204020204" pitchFamily="34" charset="-122"/>
                <a:ea typeface="微软雅黑" panose="020B0503020204020204" pitchFamily="34" charset="-122"/>
              </a:rPr>
              <a:t>个应用、</a:t>
            </a:r>
            <a:r>
              <a:rPr lang="en-US" altLang="zh-CN" sz="1200" b="1" dirty="0" smtClean="0">
                <a:solidFill>
                  <a:srgbClr val="004E76"/>
                </a:solidFill>
                <a:latin typeface="微软雅黑" panose="020B0503020204020204" pitchFamily="34" charset="-122"/>
                <a:ea typeface="微软雅黑" panose="020B0503020204020204" pitchFamily="34" charset="-122"/>
              </a:rPr>
              <a:t>1</a:t>
            </a:r>
            <a:r>
              <a:rPr lang="zh-CN" altLang="en-US" sz="1200" b="1" dirty="0" smtClean="0">
                <a:solidFill>
                  <a:srgbClr val="004E76"/>
                </a:solidFill>
                <a:latin typeface="微软雅黑" panose="020B0503020204020204" pitchFamily="34" charset="-122"/>
                <a:ea typeface="微软雅黑" panose="020B0503020204020204" pitchFamily="34" charset="-122"/>
              </a:rPr>
              <a:t>个系统或</a:t>
            </a:r>
            <a:r>
              <a:rPr lang="en-US" altLang="zh-CN" sz="1200" b="1" dirty="0" smtClean="0">
                <a:solidFill>
                  <a:srgbClr val="004E76"/>
                </a:solidFill>
                <a:latin typeface="微软雅黑" panose="020B0503020204020204" pitchFamily="34" charset="-122"/>
                <a:ea typeface="微软雅黑" panose="020B0503020204020204" pitchFamily="34" charset="-122"/>
              </a:rPr>
              <a:t>1</a:t>
            </a:r>
            <a:r>
              <a:rPr lang="zh-CN" altLang="en-US" sz="1200" b="1" dirty="0" smtClean="0">
                <a:solidFill>
                  <a:srgbClr val="004E76"/>
                </a:solidFill>
                <a:latin typeface="微软雅黑" panose="020B0503020204020204" pitchFamily="34" charset="-122"/>
                <a:ea typeface="微软雅黑" panose="020B0503020204020204" pitchFamily="34" charset="-122"/>
              </a:rPr>
              <a:t>个场景的智慧性，不代表智慧校园</a:t>
            </a:r>
            <a:endParaRPr lang="en-US" altLang="zh-CN" sz="1200" b="1" dirty="0" smtClean="0">
              <a:solidFill>
                <a:srgbClr val="004E76"/>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ü"/>
            </a:pPr>
            <a:r>
              <a:rPr lang="zh-CN" altLang="en-US" sz="1200" b="1" dirty="0" smtClean="0">
                <a:solidFill>
                  <a:srgbClr val="004E76"/>
                </a:solidFill>
                <a:latin typeface="微软雅黑" panose="020B0503020204020204" pitchFamily="34" charset="-122"/>
                <a:ea typeface="微软雅黑" panose="020B0503020204020204" pitchFamily="34" charset="-122"/>
              </a:rPr>
              <a:t>智慧校园需要跨系统数据拉通、多业务和流程的融合赋能</a:t>
            </a:r>
            <a:endParaRPr lang="zh-CN" altLang="en-US" sz="1200" b="1" dirty="0">
              <a:solidFill>
                <a:srgbClr val="004E76"/>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4644008" y="3507854"/>
            <a:ext cx="4320480" cy="1200329"/>
          </a:xfrm>
          <a:prstGeom prst="rect">
            <a:avLst/>
          </a:prstGeom>
          <a:noFill/>
        </p:spPr>
        <p:txBody>
          <a:bodyPr wrap="square" rtlCol="0">
            <a:spAutoFit/>
          </a:bodyPr>
          <a:lstStyle/>
          <a:p>
            <a:pPr>
              <a:lnSpc>
                <a:spcPct val="120000"/>
              </a:lnSpc>
            </a:pP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rPr>
              <a:t>如何转型：</a:t>
            </a:r>
            <a:endPar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互联消除孤岛：</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信息中心建设能够承载用户终端及各类智能哑终端的全新网络，打破传统模式，实现全校接入标准统一</a:t>
            </a:r>
            <a:endParaRPr lang="en-US" altLang="zh-CN" sz="11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zh-CN" altLang="en-US" sz="1100" b="1" dirty="0" smtClean="0">
                <a:solidFill>
                  <a:schemeClr val="tx1">
                    <a:lumMod val="85000"/>
                    <a:lumOff val="15000"/>
                  </a:schemeClr>
                </a:solidFill>
                <a:latin typeface="微软雅黑" panose="020B0503020204020204" pitchFamily="34" charset="-122"/>
                <a:ea typeface="微软雅黑" panose="020B0503020204020204" pitchFamily="34" charset="-122"/>
              </a:rPr>
              <a:t>统一带来极简：</a:t>
            </a:r>
            <a:r>
              <a:rPr lang="zh-CN" altLang="en-US" sz="1100" dirty="0" smtClean="0">
                <a:solidFill>
                  <a:schemeClr val="tx1">
                    <a:lumMod val="85000"/>
                    <a:lumOff val="15000"/>
                  </a:schemeClr>
                </a:solidFill>
                <a:latin typeface="微软雅黑" panose="020B0503020204020204" pitchFamily="34" charset="-122"/>
                <a:ea typeface="微软雅黑" panose="020B0503020204020204" pitchFamily="34" charset="-122"/>
              </a:rPr>
              <a:t>人与物互联接入统一规划建设，技术标准化，融合部署，更少投入带来更多感知能力</a:t>
            </a:r>
            <a:endParaRPr lang="zh-CN" altLang="en-US" sz="1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4644008" y="3137286"/>
            <a:ext cx="2441694" cy="278281"/>
          </a:xfrm>
          <a:prstGeom prst="rect">
            <a:avLst/>
          </a:prstGeom>
        </p:spPr>
        <p:txBody>
          <a:bodyPr wrap="none">
            <a:spAutoFit/>
          </a:bodyPr>
          <a:lstStyle/>
          <a:p>
            <a:pPr>
              <a:lnSpc>
                <a:spcPct val="120000"/>
              </a:lnSpc>
            </a:pPr>
            <a:r>
              <a:rPr lang="zh-CN" altLang="en-US" sz="1100" b="1" dirty="0">
                <a:solidFill>
                  <a:srgbClr val="E60012"/>
                </a:solidFill>
                <a:latin typeface="微软雅黑" panose="020B0503020204020204" pitchFamily="34" charset="-122"/>
                <a:ea typeface="微软雅黑" panose="020B0503020204020204" pitchFamily="34" charset="-122"/>
              </a:rPr>
              <a:t>独立建设，技术异构多，孤岛式系统</a:t>
            </a:r>
          </a:p>
        </p:txBody>
      </p:sp>
    </p:spTree>
    <p:extLst>
      <p:ext uri="{BB962C8B-B14F-4D97-AF65-F5344CB8AC3E}">
        <p14:creationId xmlns:p14="http://schemas.microsoft.com/office/powerpoint/2010/main" val="158986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3000"/>
                            </p:stCondLst>
                            <p:childTnLst>
                              <p:par>
                                <p:cTn id="65" presetID="26" presetClass="emph" presetSubtype="0" repeatCount="2000" fill="hold" grpId="0" nodeType="afterEffect">
                                  <p:stCondLst>
                                    <p:cond delay="500"/>
                                  </p:stCondLst>
                                  <p:childTnLst>
                                    <p:animEffect transition="out" filter="fade">
                                      <p:cBhvr>
                                        <p:cTn id="66" dur="500" tmFilter="0, 0; .2, .5; .8, .5; 1, 0"/>
                                        <p:tgtEl>
                                          <p:spTgt spid="3"/>
                                        </p:tgtEl>
                                      </p:cBhvr>
                                    </p:animEffect>
                                    <p:animScale>
                                      <p:cBhvr>
                                        <p:cTn id="6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5" grpId="0" animBg="1"/>
      <p:bldP spid="24" grpId="0" animBg="1"/>
      <p:bldP spid="23" grpId="0" animBg="1"/>
      <p:bldP spid="22" grpId="0" animBg="1"/>
      <p:bldP spid="9" grpId="0" animBg="1"/>
      <p:bldP spid="10" grpId="0" animBg="1"/>
      <p:bldP spid="11" grpId="0" animBg="1"/>
      <p:bldP spid="12" grpId="0" animBg="1"/>
      <p:bldP spid="14" grpId="0" animBg="1"/>
      <p:bldP spid="16" grpId="0"/>
      <p:bldP spid="17" grpId="0"/>
      <p:bldP spid="18" grpId="0"/>
      <p:bldP spid="19" grpId="0"/>
      <p:bldP spid="20" grpId="0"/>
      <p:bldP spid="21"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51" y="1085030"/>
            <a:ext cx="4970056" cy="3574952"/>
          </a:xfrm>
          <a:prstGeom prst="rect">
            <a:avLst/>
          </a:prstGeom>
        </p:spPr>
      </p:pic>
      <p:sp>
        <p:nvSpPr>
          <p:cNvPr id="2" name="标题 1"/>
          <p:cNvSpPr>
            <a:spLocks noGrp="1"/>
          </p:cNvSpPr>
          <p:nvPr>
            <p:ph type="title"/>
          </p:nvPr>
        </p:nvSpPr>
        <p:spPr>
          <a:xfrm>
            <a:off x="252001" y="339491"/>
            <a:ext cx="7920400" cy="457200"/>
          </a:xfrm>
        </p:spPr>
        <p:txBody>
          <a:bodyPr/>
          <a:lstStyle/>
          <a:p>
            <a:r>
              <a:rPr lang="zh-CN" altLang="en-US" dirty="0"/>
              <a:t>“</a:t>
            </a:r>
            <a:r>
              <a:rPr lang="en-US" altLang="zh-CN" dirty="0"/>
              <a:t>1+1”</a:t>
            </a:r>
            <a:r>
              <a:rPr lang="zh-CN" altLang="en-US" dirty="0"/>
              <a:t>智慧园区互联创新架构</a:t>
            </a:r>
          </a:p>
        </p:txBody>
      </p:sp>
      <p:sp>
        <p:nvSpPr>
          <p:cNvPr id="101" name="TextBox 100"/>
          <p:cNvSpPr txBox="1"/>
          <p:nvPr/>
        </p:nvSpPr>
        <p:spPr>
          <a:xfrm>
            <a:off x="4903220" y="1184434"/>
            <a:ext cx="4019049" cy="523220"/>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One Net</a:t>
            </a:r>
            <a:r>
              <a:rPr lang="zh-CN" altLang="en-US" sz="1400" b="1" dirty="0" smtClean="0">
                <a:solidFill>
                  <a:srgbClr val="FF0000"/>
                </a:solidFill>
                <a:latin typeface="微软雅黑" panose="020B0503020204020204" pitchFamily="34" charset="-122"/>
                <a:ea typeface="微软雅黑" panose="020B0503020204020204" pitchFamily="34" charset="-122"/>
              </a:rPr>
              <a:t>：</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人与物</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融合一网</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承载</a:t>
            </a:r>
            <a:endParaRPr lang="en-US" altLang="zh-CN" sz="14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en-US" altLang="zh-CN" sz="1400" b="1" dirty="0" smtClean="0">
                <a:solidFill>
                  <a:schemeClr val="tx1">
                    <a:lumMod val="85000"/>
                    <a:lumOff val="15000"/>
                  </a:schemeClr>
                </a:solidFill>
                <a:latin typeface="微软雅黑" panose="020B0503020204020204" pitchFamily="34" charset="-122"/>
                <a:ea typeface="微软雅黑" panose="020B0503020204020204" pitchFamily="34" charset="-122"/>
              </a:rPr>
              <a:t>                                     —— </a:t>
            </a: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构建智慧互联校园</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4903220" y="2643758"/>
            <a:ext cx="4124847" cy="523220"/>
          </a:xfrm>
          <a:prstGeom prst="rect">
            <a:avLst/>
          </a:prstGeom>
          <a:noFill/>
        </p:spPr>
        <p:txBody>
          <a:bodyPr wrap="none" rtlCol="0">
            <a:spAutoFit/>
          </a:bodyPr>
          <a:lstStyle>
            <a:defPPr>
              <a:defRPr lang="en-US"/>
            </a:defPPr>
            <a:lvl1pPr>
              <a:defRPr sz="4000" b="1">
                <a:solidFill>
                  <a:schemeClr val="bg1"/>
                </a:solidFill>
                <a:latin typeface="微软雅黑" panose="020B0503020204020204" pitchFamily="34" charset="-122"/>
                <a:ea typeface="微软雅黑" panose="020B0503020204020204" pitchFamily="34" charset="-122"/>
              </a:defRPr>
            </a:lvl1pPr>
          </a:lstStyle>
          <a:p>
            <a:r>
              <a:rPr lang="en-US" altLang="zh-CN" sz="1400" dirty="0">
                <a:solidFill>
                  <a:srgbClr val="FF0000"/>
                </a:solidFill>
              </a:rPr>
              <a:t>One Platform</a:t>
            </a:r>
            <a:r>
              <a:rPr lang="zh-CN" altLang="en-US" sz="1400" dirty="0">
                <a:solidFill>
                  <a:srgbClr val="FF0000"/>
                </a:solidFill>
              </a:rPr>
              <a:t>：</a:t>
            </a:r>
            <a:r>
              <a:rPr lang="zh-CN" altLang="en-US" sz="1400" dirty="0">
                <a:solidFill>
                  <a:schemeClr val="tx1">
                    <a:lumMod val="85000"/>
                    <a:lumOff val="15000"/>
                  </a:schemeClr>
                </a:solidFill>
              </a:rPr>
              <a:t>物联业务</a:t>
            </a:r>
            <a:r>
              <a:rPr lang="zh-CN" altLang="en-US" sz="1400" dirty="0" smtClean="0">
                <a:solidFill>
                  <a:schemeClr val="tx1">
                    <a:lumMod val="85000"/>
                    <a:lumOff val="15000"/>
                  </a:schemeClr>
                </a:solidFill>
              </a:rPr>
              <a:t>统一开展管理</a:t>
            </a:r>
            <a:endParaRPr lang="en-US" altLang="zh-CN" sz="1400" dirty="0" smtClean="0">
              <a:solidFill>
                <a:schemeClr val="tx1">
                  <a:lumMod val="85000"/>
                  <a:lumOff val="15000"/>
                </a:schemeClr>
              </a:solidFill>
            </a:endParaRPr>
          </a:p>
          <a:p>
            <a:r>
              <a:rPr lang="en-US" altLang="zh-CN" sz="1400" dirty="0" smtClean="0">
                <a:solidFill>
                  <a:schemeClr val="tx1">
                    <a:lumMod val="85000"/>
                    <a:lumOff val="15000"/>
                  </a:schemeClr>
                </a:solidFill>
              </a:rPr>
              <a:t>                                     —— </a:t>
            </a:r>
            <a:r>
              <a:rPr lang="zh-CN" altLang="en-US" sz="1400" dirty="0" smtClean="0">
                <a:solidFill>
                  <a:schemeClr val="tx1">
                    <a:lumMod val="85000"/>
                    <a:lumOff val="15000"/>
                  </a:schemeClr>
                </a:solidFill>
              </a:rPr>
              <a:t>构建</a:t>
            </a:r>
            <a:r>
              <a:rPr lang="zh-CN" altLang="en-US" sz="1400" dirty="0">
                <a:solidFill>
                  <a:schemeClr val="tx1">
                    <a:lumMod val="85000"/>
                    <a:lumOff val="15000"/>
                  </a:schemeClr>
                </a:solidFill>
              </a:rPr>
              <a:t>智能感知校园</a:t>
            </a:r>
          </a:p>
        </p:txBody>
      </p:sp>
      <p:sp>
        <p:nvSpPr>
          <p:cNvPr id="103" name="TextBox 102"/>
          <p:cNvSpPr txBox="1"/>
          <p:nvPr/>
        </p:nvSpPr>
        <p:spPr>
          <a:xfrm>
            <a:off x="4903221" y="1779662"/>
            <a:ext cx="4070658" cy="548548"/>
          </a:xfrm>
          <a:prstGeom prst="rect">
            <a:avLst/>
          </a:prstGeom>
          <a:noFill/>
        </p:spPr>
        <p:txBody>
          <a:bodyPr wrap="square" rtlCol="0">
            <a:spAutoFit/>
          </a:bodyPr>
          <a:lstStyle/>
          <a:p>
            <a:pPr>
              <a:lnSpc>
                <a:spcPct val="150000"/>
              </a:lnSpc>
              <a:buSzPct val="122000"/>
              <a:buBlip>
                <a:blip r:embed="rId3"/>
              </a:buBlip>
            </a:pPr>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rPr>
              <a:t>人</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rPr>
              <a:t>联网全场景覆盖：满足各类场景用户访问需求，让网络无边界</a:t>
            </a:r>
            <a:endPar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buSzPct val="122000"/>
              <a:buBlip>
                <a:blip r:embed="rId3"/>
              </a:buBlip>
            </a:pP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rPr>
              <a:t>物联网全业务融合：通过物联网关，终结联接多样性，接入统一</a:t>
            </a:r>
            <a:endPar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4903220" y="3219822"/>
            <a:ext cx="4133276" cy="1061829"/>
          </a:xfrm>
          <a:prstGeom prst="rect">
            <a:avLst/>
          </a:prstGeom>
          <a:noFill/>
        </p:spPr>
        <p:txBody>
          <a:bodyPr wrap="square" rtlCol="0">
            <a:spAutoFit/>
          </a:bodyPr>
          <a:lstStyle>
            <a:defPPr>
              <a:defRPr lang="en-US"/>
            </a:defPPr>
            <a:lvl1pPr marL="457200" indent="-457200">
              <a:lnSpc>
                <a:spcPct val="150000"/>
              </a:lnSpc>
              <a:buSzPct val="122000"/>
              <a:buBlip>
                <a:blip r:embed="rId3"/>
              </a:buBlip>
              <a:defRPr sz="2800">
                <a:solidFill>
                  <a:schemeClr val="bg1"/>
                </a:solidFill>
                <a:latin typeface="微软雅黑" panose="020B0503020204020204" pitchFamily="34" charset="-122"/>
                <a:ea typeface="微软雅黑" panose="020B0503020204020204" pitchFamily="34" charset="-122"/>
              </a:defRPr>
            </a:lvl1pPr>
          </a:lstStyle>
          <a:p>
            <a:pPr marL="0" indent="0"/>
            <a:r>
              <a:rPr lang="zh-CN" altLang="en-US" sz="1050" dirty="0" smtClean="0">
                <a:solidFill>
                  <a:schemeClr val="tx1">
                    <a:lumMod val="85000"/>
                    <a:lumOff val="15000"/>
                  </a:schemeClr>
                </a:solidFill>
              </a:rPr>
              <a:t>数据统一采集：智能终端数据</a:t>
            </a:r>
            <a:r>
              <a:rPr lang="zh-CN" altLang="en-US" sz="1050" dirty="0">
                <a:solidFill>
                  <a:schemeClr val="tx1">
                    <a:lumMod val="85000"/>
                    <a:lumOff val="15000"/>
                  </a:schemeClr>
                </a:solidFill>
              </a:rPr>
              <a:t>通过统一</a:t>
            </a:r>
            <a:r>
              <a:rPr lang="zh-CN" altLang="en-US" sz="1050" dirty="0" smtClean="0">
                <a:solidFill>
                  <a:schemeClr val="tx1">
                    <a:lumMod val="85000"/>
                    <a:lumOff val="15000"/>
                  </a:schemeClr>
                </a:solidFill>
              </a:rPr>
              <a:t>平台采集，</a:t>
            </a:r>
            <a:r>
              <a:rPr lang="zh-CN" altLang="en-US" sz="1050" dirty="0">
                <a:solidFill>
                  <a:schemeClr val="tx1">
                    <a:lumMod val="85000"/>
                    <a:lumOff val="15000"/>
                  </a:schemeClr>
                </a:solidFill>
              </a:rPr>
              <a:t>为大数据</a:t>
            </a:r>
            <a:r>
              <a:rPr lang="zh-CN" altLang="en-US" sz="1050" dirty="0" smtClean="0">
                <a:solidFill>
                  <a:schemeClr val="tx1">
                    <a:lumMod val="85000"/>
                    <a:lumOff val="15000"/>
                  </a:schemeClr>
                </a:solidFill>
              </a:rPr>
              <a:t>创新        智慧</a:t>
            </a:r>
            <a:r>
              <a:rPr lang="zh-CN" altLang="en-US" sz="1050" dirty="0">
                <a:solidFill>
                  <a:schemeClr val="tx1">
                    <a:lumMod val="85000"/>
                    <a:lumOff val="15000"/>
                  </a:schemeClr>
                </a:solidFill>
              </a:rPr>
              <a:t>应用提供数据支撑</a:t>
            </a:r>
            <a:endParaRPr lang="en-US" altLang="zh-CN" sz="1050" dirty="0">
              <a:solidFill>
                <a:schemeClr val="tx1">
                  <a:lumMod val="85000"/>
                  <a:lumOff val="15000"/>
                </a:schemeClr>
              </a:solidFill>
            </a:endParaRPr>
          </a:p>
          <a:p>
            <a:pPr marL="0" indent="0"/>
            <a:r>
              <a:rPr lang="zh-CN" altLang="en-US" sz="1050" dirty="0" smtClean="0">
                <a:solidFill>
                  <a:schemeClr val="tx1">
                    <a:lumMod val="85000"/>
                    <a:lumOff val="15000"/>
                  </a:schemeClr>
                </a:solidFill>
              </a:rPr>
              <a:t>业务统一</a:t>
            </a:r>
            <a:r>
              <a:rPr lang="zh-CN" altLang="en-US" sz="1050" dirty="0">
                <a:solidFill>
                  <a:schemeClr val="tx1">
                    <a:lumMod val="85000"/>
                    <a:lumOff val="15000"/>
                  </a:schemeClr>
                </a:solidFill>
              </a:rPr>
              <a:t>管理：针对校园各</a:t>
            </a:r>
            <a:r>
              <a:rPr lang="zh-CN" altLang="en-US" sz="1050" dirty="0" smtClean="0">
                <a:solidFill>
                  <a:schemeClr val="tx1">
                    <a:lumMod val="85000"/>
                    <a:lumOff val="15000"/>
                  </a:schemeClr>
                </a:solidFill>
              </a:rPr>
              <a:t>类传统物</a:t>
            </a:r>
            <a:r>
              <a:rPr lang="zh-CN" altLang="en-US" sz="1050" dirty="0">
                <a:solidFill>
                  <a:schemeClr val="tx1">
                    <a:lumMod val="85000"/>
                    <a:lumOff val="15000"/>
                  </a:schemeClr>
                </a:solidFill>
              </a:rPr>
              <a:t>联应用</a:t>
            </a:r>
            <a:r>
              <a:rPr lang="zh-CN" altLang="en-US" sz="1050" dirty="0" smtClean="0">
                <a:solidFill>
                  <a:schemeClr val="tx1">
                    <a:lumMod val="85000"/>
                    <a:lumOff val="15000"/>
                  </a:schemeClr>
                </a:solidFill>
              </a:rPr>
              <a:t>，通过</a:t>
            </a:r>
            <a:r>
              <a:rPr lang="zh-CN" altLang="en-US" sz="1050" dirty="0">
                <a:solidFill>
                  <a:schemeClr val="tx1">
                    <a:lumMod val="85000"/>
                    <a:lumOff val="15000"/>
                  </a:schemeClr>
                </a:solidFill>
              </a:rPr>
              <a:t>统一平台管理，消除业务孤岛</a:t>
            </a:r>
            <a:endParaRPr lang="en-US" altLang="zh-CN" sz="1050" dirty="0">
              <a:solidFill>
                <a:schemeClr val="tx1">
                  <a:lumMod val="85000"/>
                  <a:lumOff val="15000"/>
                </a:schemeClr>
              </a:solidFill>
            </a:endParaRPr>
          </a:p>
        </p:txBody>
      </p:sp>
    </p:spTree>
    <p:extLst>
      <p:ext uri="{BB962C8B-B14F-4D97-AF65-F5344CB8AC3E}">
        <p14:creationId xmlns:p14="http://schemas.microsoft.com/office/powerpoint/2010/main" val="16050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片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51" y="1085030"/>
            <a:ext cx="4970056" cy="3574952"/>
          </a:xfrm>
          <a:prstGeom prst="rect">
            <a:avLst/>
          </a:prstGeom>
        </p:spPr>
      </p:pic>
      <p:sp>
        <p:nvSpPr>
          <p:cNvPr id="2" name="标题 1"/>
          <p:cNvSpPr>
            <a:spLocks noGrp="1"/>
          </p:cNvSpPr>
          <p:nvPr>
            <p:ph type="title"/>
          </p:nvPr>
        </p:nvSpPr>
        <p:spPr>
          <a:xfrm>
            <a:off x="323529" y="339491"/>
            <a:ext cx="7848872" cy="457200"/>
          </a:xfrm>
        </p:spPr>
        <p:txBody>
          <a:bodyPr/>
          <a:lstStyle/>
          <a:p>
            <a:r>
              <a:rPr lang="zh-CN" altLang="en-US" dirty="0"/>
              <a:t>“</a:t>
            </a:r>
            <a:r>
              <a:rPr lang="en-US" altLang="zh-CN" dirty="0"/>
              <a:t>1+1”</a:t>
            </a:r>
            <a:r>
              <a:rPr lang="zh-CN" altLang="en-US" dirty="0"/>
              <a:t>智慧园区互联创新架构</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32040" y="3828499"/>
            <a:ext cx="501645" cy="50164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32039" y="2997426"/>
            <a:ext cx="501645" cy="501645"/>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32040" y="2158796"/>
            <a:ext cx="501645" cy="501645"/>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58109" y="1305334"/>
            <a:ext cx="501645" cy="501645"/>
          </a:xfrm>
          <a:prstGeom prst="rect">
            <a:avLst/>
          </a:prstGeom>
        </p:spPr>
      </p:pic>
      <p:sp>
        <p:nvSpPr>
          <p:cNvPr id="14" name="矩形 13"/>
          <p:cNvSpPr/>
          <p:nvPr/>
        </p:nvSpPr>
        <p:spPr>
          <a:xfrm>
            <a:off x="5724128" y="3703576"/>
            <a:ext cx="3168352" cy="799200"/>
          </a:xfrm>
          <a:prstGeom prst="rect">
            <a:avLst/>
          </a:prstGeom>
          <a:solidFill>
            <a:schemeClr val="tx1">
              <a:lumMod val="65000"/>
              <a:lumOff val="3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8" name="矩形 17"/>
          <p:cNvSpPr/>
          <p:nvPr/>
        </p:nvSpPr>
        <p:spPr>
          <a:xfrm>
            <a:off x="5724128" y="2872505"/>
            <a:ext cx="3168352" cy="799200"/>
          </a:xfrm>
          <a:prstGeom prst="rect">
            <a:avLst/>
          </a:prstGeom>
          <a:solidFill>
            <a:schemeClr val="tx1">
              <a:lumMod val="65000"/>
              <a:lumOff val="3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9" name="矩形 18"/>
          <p:cNvSpPr/>
          <p:nvPr/>
        </p:nvSpPr>
        <p:spPr>
          <a:xfrm>
            <a:off x="5724128" y="2033875"/>
            <a:ext cx="3168352" cy="799200"/>
          </a:xfrm>
          <a:prstGeom prst="rect">
            <a:avLst/>
          </a:prstGeom>
          <a:solidFill>
            <a:schemeClr val="tx1">
              <a:lumMod val="65000"/>
              <a:lumOff val="3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0" name="矩形 19"/>
          <p:cNvSpPr/>
          <p:nvPr/>
        </p:nvSpPr>
        <p:spPr>
          <a:xfrm>
            <a:off x="5724128" y="1191046"/>
            <a:ext cx="3168352" cy="799200"/>
          </a:xfrm>
          <a:prstGeom prst="rect">
            <a:avLst/>
          </a:prstGeom>
          <a:solidFill>
            <a:schemeClr val="tx1">
              <a:lumMod val="65000"/>
              <a:lumOff val="35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1" name="Freeform 61">
            <a:extLst>
              <a:ext uri="{FF2B5EF4-FFF2-40B4-BE49-F238E27FC236}">
                <a16:creationId xmlns="" xmlns:a16="http://schemas.microsoft.com/office/drawing/2014/main" id="{96BF8609-AD29-4F83-8BA1-93F8248201FC}"/>
              </a:ext>
            </a:extLst>
          </p:cNvPr>
          <p:cNvSpPr>
            <a:spLocks/>
          </p:cNvSpPr>
          <p:nvPr/>
        </p:nvSpPr>
        <p:spPr bwMode="auto">
          <a:xfrm>
            <a:off x="5646497" y="2143086"/>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61">
            <a:extLst>
              <a:ext uri="{FF2B5EF4-FFF2-40B4-BE49-F238E27FC236}">
                <a16:creationId xmlns="" xmlns:a16="http://schemas.microsoft.com/office/drawing/2014/main" id="{96BF8609-AD29-4F83-8BA1-93F8248201FC}"/>
              </a:ext>
            </a:extLst>
          </p:cNvPr>
          <p:cNvSpPr>
            <a:spLocks/>
          </p:cNvSpPr>
          <p:nvPr/>
        </p:nvSpPr>
        <p:spPr bwMode="auto">
          <a:xfrm>
            <a:off x="5613304" y="2295486"/>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TextBox 23"/>
          <p:cNvSpPr txBox="1"/>
          <p:nvPr/>
        </p:nvSpPr>
        <p:spPr>
          <a:xfrm>
            <a:off x="5613304" y="2033876"/>
            <a:ext cx="889987" cy="261610"/>
          </a:xfrm>
          <a:prstGeom prst="rect">
            <a:avLst/>
          </a:prstGeom>
          <a:solidFill>
            <a:srgbClr val="FF0000"/>
          </a:solidFill>
        </p:spPr>
        <p:txBody>
          <a:bodyPr wrap="non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平台管理层</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5" name="Freeform 61">
            <a:extLst>
              <a:ext uri="{FF2B5EF4-FFF2-40B4-BE49-F238E27FC236}">
                <a16:creationId xmlns="" xmlns:a16="http://schemas.microsoft.com/office/drawing/2014/main" id="{96BF8609-AD29-4F83-8BA1-93F8248201FC}"/>
              </a:ext>
            </a:extLst>
          </p:cNvPr>
          <p:cNvSpPr>
            <a:spLocks/>
          </p:cNvSpPr>
          <p:nvPr/>
        </p:nvSpPr>
        <p:spPr bwMode="auto">
          <a:xfrm>
            <a:off x="5646498" y="2981716"/>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1">
            <a:extLst>
              <a:ext uri="{FF2B5EF4-FFF2-40B4-BE49-F238E27FC236}">
                <a16:creationId xmlns="" xmlns:a16="http://schemas.microsoft.com/office/drawing/2014/main" id="{96BF8609-AD29-4F83-8BA1-93F8248201FC}"/>
              </a:ext>
            </a:extLst>
          </p:cNvPr>
          <p:cNvSpPr>
            <a:spLocks/>
          </p:cNvSpPr>
          <p:nvPr/>
        </p:nvSpPr>
        <p:spPr bwMode="auto">
          <a:xfrm>
            <a:off x="5613305" y="3134116"/>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TextBox 26"/>
          <p:cNvSpPr txBox="1"/>
          <p:nvPr/>
        </p:nvSpPr>
        <p:spPr>
          <a:xfrm>
            <a:off x="5613305" y="2872506"/>
            <a:ext cx="889987" cy="261610"/>
          </a:xfrm>
          <a:prstGeom prst="rect">
            <a:avLst/>
          </a:prstGeom>
          <a:solidFill>
            <a:srgbClr val="FF0000"/>
          </a:solidFill>
        </p:spPr>
        <p:txBody>
          <a:bodyPr wrap="non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融合联接层</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28" name="Freeform 61">
            <a:extLst>
              <a:ext uri="{FF2B5EF4-FFF2-40B4-BE49-F238E27FC236}">
                <a16:creationId xmlns="" xmlns:a16="http://schemas.microsoft.com/office/drawing/2014/main" id="{96BF8609-AD29-4F83-8BA1-93F8248201FC}"/>
              </a:ext>
            </a:extLst>
          </p:cNvPr>
          <p:cNvSpPr>
            <a:spLocks/>
          </p:cNvSpPr>
          <p:nvPr/>
        </p:nvSpPr>
        <p:spPr bwMode="auto">
          <a:xfrm>
            <a:off x="5646498" y="3812787"/>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61">
            <a:extLst>
              <a:ext uri="{FF2B5EF4-FFF2-40B4-BE49-F238E27FC236}">
                <a16:creationId xmlns="" xmlns:a16="http://schemas.microsoft.com/office/drawing/2014/main" id="{96BF8609-AD29-4F83-8BA1-93F8248201FC}"/>
              </a:ext>
            </a:extLst>
          </p:cNvPr>
          <p:cNvSpPr>
            <a:spLocks/>
          </p:cNvSpPr>
          <p:nvPr/>
        </p:nvSpPr>
        <p:spPr bwMode="auto">
          <a:xfrm>
            <a:off x="5613305" y="3965187"/>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TextBox 29"/>
          <p:cNvSpPr txBox="1"/>
          <p:nvPr/>
        </p:nvSpPr>
        <p:spPr>
          <a:xfrm>
            <a:off x="5613305" y="3703577"/>
            <a:ext cx="889987" cy="261610"/>
          </a:xfrm>
          <a:prstGeom prst="rect">
            <a:avLst/>
          </a:prstGeom>
          <a:solidFill>
            <a:srgbClr val="FF0000"/>
          </a:solidFill>
        </p:spPr>
        <p:txBody>
          <a:bodyPr wrap="non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终端接入层</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5691854" y="3958834"/>
            <a:ext cx="3168352" cy="553998"/>
          </a:xfrm>
          <a:prstGeom prst="rect">
            <a:avLst/>
          </a:prstGeom>
          <a:noFill/>
        </p:spPr>
        <p:txBody>
          <a:bodyPr wrap="square" rtlCol="0">
            <a:spAutoFit/>
          </a:bodyPr>
          <a:lstStyle/>
          <a:p>
            <a:r>
              <a:rPr lang="zh-CN" altLang="en-US" sz="1000" dirty="0" smtClean="0">
                <a:solidFill>
                  <a:schemeClr val="bg1"/>
                </a:solidFill>
                <a:latin typeface="微软雅黑" panose="020B0503020204020204" pitchFamily="34" charset="-122"/>
                <a:ea typeface="微软雅黑" panose="020B0503020204020204" pitchFamily="34" charset="-122"/>
              </a:rPr>
              <a:t>未来校园存在的终端不再仅限于用户手机、</a:t>
            </a:r>
            <a:r>
              <a:rPr lang="en-US" altLang="zh-CN" sz="1000" dirty="0" smtClean="0">
                <a:solidFill>
                  <a:schemeClr val="bg1"/>
                </a:solidFill>
                <a:latin typeface="微软雅黑" panose="020B0503020204020204" pitchFamily="34" charset="-122"/>
                <a:ea typeface="微软雅黑" panose="020B0503020204020204" pitchFamily="34" charset="-122"/>
              </a:rPr>
              <a:t>Pad</a:t>
            </a:r>
            <a:r>
              <a:rPr lang="zh-CN" altLang="en-US" sz="1000" dirty="0" smtClean="0">
                <a:solidFill>
                  <a:schemeClr val="bg1"/>
                </a:solidFill>
                <a:latin typeface="微软雅黑" panose="020B0503020204020204" pitchFamily="34" charset="-122"/>
                <a:ea typeface="微软雅黑" panose="020B0503020204020204" pitchFamily="34" charset="-122"/>
              </a:rPr>
              <a:t>等移动终端，同时还包括各类服务校园的智能设备，通过其感知能力，不断提升校园管理效率及服务水平</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5718270" y="3130530"/>
            <a:ext cx="3168352" cy="553998"/>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H3C</a:t>
            </a:r>
            <a:r>
              <a:rPr lang="zh-CN" altLang="en-US" sz="1000" dirty="0" smtClean="0">
                <a:solidFill>
                  <a:schemeClr val="bg1"/>
                </a:solidFill>
                <a:latin typeface="微软雅黑" panose="020B0503020204020204" pitchFamily="34" charset="-122"/>
                <a:ea typeface="微软雅黑" panose="020B0503020204020204" pitchFamily="34" charset="-122"/>
              </a:rPr>
              <a:t>能够提供全场景多元化的泛连接高性能</a:t>
            </a:r>
            <a:r>
              <a:rPr lang="en-US" altLang="zh-CN" sz="1000" dirty="0" smtClean="0">
                <a:solidFill>
                  <a:schemeClr val="bg1"/>
                </a:solidFill>
                <a:latin typeface="微软雅黑" panose="020B0503020204020204" pitchFamily="34" charset="-122"/>
                <a:ea typeface="微软雅黑" panose="020B0503020204020204" pitchFamily="34" charset="-122"/>
              </a:rPr>
              <a:t>AP</a:t>
            </a:r>
            <a:r>
              <a:rPr lang="zh-CN" altLang="en-US" sz="1000" dirty="0" smtClean="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为</a:t>
            </a:r>
            <a:r>
              <a:rPr lang="zh-CN" altLang="en-US" sz="1000" dirty="0" smtClean="0">
                <a:solidFill>
                  <a:schemeClr val="bg1"/>
                </a:solidFill>
                <a:latin typeface="微软雅黑" panose="020B0503020204020204" pitchFamily="34" charset="-122"/>
                <a:ea typeface="微软雅黑" panose="020B0503020204020204" pitchFamily="34" charset="-122"/>
              </a:rPr>
              <a:t>用户</a:t>
            </a:r>
            <a:r>
              <a:rPr lang="zh-CN" altLang="en-US" sz="1000" dirty="0">
                <a:solidFill>
                  <a:schemeClr val="bg1"/>
                </a:solidFill>
                <a:latin typeface="微软雅黑" panose="020B0503020204020204" pitchFamily="34" charset="-122"/>
                <a:ea typeface="微软雅黑" panose="020B0503020204020204" pitchFamily="34" charset="-122"/>
              </a:rPr>
              <a:t>提供</a:t>
            </a:r>
            <a:r>
              <a:rPr lang="en-US" altLang="zh-CN" sz="1000" dirty="0" smtClean="0">
                <a:solidFill>
                  <a:schemeClr val="bg1"/>
                </a:solidFill>
                <a:latin typeface="微软雅黑" panose="020B0503020204020204" pitchFamily="34" charset="-122"/>
                <a:ea typeface="微软雅黑" panose="020B0503020204020204" pitchFamily="34" charset="-122"/>
              </a:rPr>
              <a:t>WIFI</a:t>
            </a:r>
            <a:r>
              <a:rPr lang="zh-CN" altLang="en-US" sz="1000" dirty="0">
                <a:solidFill>
                  <a:schemeClr val="bg1"/>
                </a:solidFill>
                <a:latin typeface="微软雅黑" panose="020B0503020204020204" pitchFamily="34" charset="-122"/>
                <a:ea typeface="微软雅黑" panose="020B0503020204020204" pitchFamily="34" charset="-122"/>
              </a:rPr>
              <a:t>接入</a:t>
            </a:r>
            <a:r>
              <a:rPr lang="zh-CN" altLang="en-US" sz="1000" dirty="0" smtClean="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同时</a:t>
            </a:r>
            <a:r>
              <a:rPr lang="zh-CN" altLang="en-US" sz="1000" dirty="0" smtClean="0">
                <a:solidFill>
                  <a:schemeClr val="bg1"/>
                </a:solidFill>
                <a:latin typeface="微软雅黑" panose="020B0503020204020204" pitchFamily="34" charset="-122"/>
                <a:ea typeface="微软雅黑" panose="020B0503020204020204" pitchFamily="34" charset="-122"/>
              </a:rPr>
              <a:t>融合基于</a:t>
            </a:r>
            <a:r>
              <a:rPr lang="en-US" altLang="zh-CN" sz="1000" dirty="0" smtClean="0">
                <a:solidFill>
                  <a:schemeClr val="bg1"/>
                </a:solidFill>
                <a:latin typeface="微软雅黑" panose="020B0503020204020204" pitchFamily="34" charset="-122"/>
                <a:ea typeface="微软雅黑" panose="020B0503020204020204" pitchFamily="34" charset="-122"/>
              </a:rPr>
              <a:t>RFID</a:t>
            </a:r>
            <a:r>
              <a:rPr lang="zh-CN" altLang="en-US" sz="1000" dirty="0" smtClean="0">
                <a:solidFill>
                  <a:schemeClr val="bg1"/>
                </a:solidFill>
                <a:latin typeface="微软雅黑" panose="020B0503020204020204" pitchFamily="34" charset="-122"/>
                <a:ea typeface="微软雅黑" panose="020B0503020204020204" pitchFamily="34" charset="-122"/>
              </a:rPr>
              <a:t>等近场和</a:t>
            </a:r>
            <a:r>
              <a:rPr lang="en-US" altLang="zh-CN" sz="1000" dirty="0" smtClean="0">
                <a:solidFill>
                  <a:schemeClr val="bg1"/>
                </a:solidFill>
                <a:latin typeface="微软雅黑" panose="020B0503020204020204" pitchFamily="34" charset="-122"/>
                <a:ea typeface="微软雅黑" panose="020B0503020204020204" pitchFamily="34" charset="-122"/>
              </a:rPr>
              <a:t>LoRa</a:t>
            </a:r>
            <a:r>
              <a:rPr lang="zh-CN" altLang="en-US" sz="1000" dirty="0" smtClean="0">
                <a:solidFill>
                  <a:schemeClr val="bg1"/>
                </a:solidFill>
                <a:latin typeface="微软雅黑" panose="020B0503020204020204" pitchFamily="34" charset="-122"/>
                <a:ea typeface="微软雅黑" panose="020B0503020204020204" pitchFamily="34" charset="-122"/>
              </a:rPr>
              <a:t>长距物联技术，一次部署，多业务并行</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5699252" y="2289835"/>
            <a:ext cx="3168352" cy="553998"/>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H3C</a:t>
            </a:r>
            <a:r>
              <a:rPr lang="zh-CN" altLang="en-US" sz="1000" dirty="0" smtClean="0">
                <a:solidFill>
                  <a:schemeClr val="bg1"/>
                </a:solidFill>
                <a:latin typeface="微软雅黑" panose="020B0503020204020204" pitchFamily="34" charset="-122"/>
                <a:ea typeface="微软雅黑" panose="020B0503020204020204" pitchFamily="34" charset="-122"/>
              </a:rPr>
              <a:t>基于绿洲平台实现人与物统管，无线运维平台颠覆传统网管思路，融合</a:t>
            </a:r>
            <a:r>
              <a:rPr lang="en-US" altLang="zh-CN" sz="1000" dirty="0" smtClean="0">
                <a:solidFill>
                  <a:schemeClr val="bg1"/>
                </a:solidFill>
                <a:latin typeface="微软雅黑" panose="020B0503020204020204" pitchFamily="34" charset="-122"/>
                <a:ea typeface="微软雅黑" panose="020B0503020204020204" pitchFamily="34" charset="-122"/>
              </a:rPr>
              <a:t>AI</a:t>
            </a:r>
            <a:r>
              <a:rPr lang="zh-CN" altLang="en-US" sz="1000" dirty="0" smtClean="0">
                <a:solidFill>
                  <a:schemeClr val="bg1"/>
                </a:solidFill>
                <a:latin typeface="微软雅黑" panose="020B0503020204020204" pitchFamily="34" charset="-122"/>
                <a:ea typeface="微软雅黑" panose="020B0503020204020204" pitchFamily="34" charset="-122"/>
              </a:rPr>
              <a:t>运维，提升无线服务质量；物联业务平台统一各业务，轻量应用助力智慧校园</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724127" y="1441855"/>
            <a:ext cx="3168352" cy="553998"/>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H3C</a:t>
            </a:r>
            <a:r>
              <a:rPr lang="zh-CN" altLang="en-US" sz="1000" dirty="0" smtClean="0">
                <a:solidFill>
                  <a:schemeClr val="bg1"/>
                </a:solidFill>
                <a:latin typeface="微软雅黑" panose="020B0503020204020204" pitchFamily="34" charset="-122"/>
                <a:ea typeface="微软雅黑" panose="020B0503020204020204" pitchFamily="34" charset="-122"/>
              </a:rPr>
              <a:t>大</a:t>
            </a:r>
            <a:r>
              <a:rPr lang="zh-CN" altLang="en-US" sz="1000" dirty="0">
                <a:solidFill>
                  <a:schemeClr val="bg1"/>
                </a:solidFill>
                <a:latin typeface="微软雅黑" panose="020B0503020204020204" pitchFamily="34" charset="-122"/>
                <a:ea typeface="微软雅黑" panose="020B0503020204020204" pitchFamily="34" charset="-122"/>
              </a:rPr>
              <a:t>数据平台整合来自设备</a:t>
            </a:r>
            <a:r>
              <a:rPr lang="zh-CN" altLang="en-US" sz="1000" dirty="0" smtClean="0">
                <a:solidFill>
                  <a:schemeClr val="bg1"/>
                </a:solidFill>
                <a:latin typeface="微软雅黑" panose="020B0503020204020204" pitchFamily="34" charset="-122"/>
                <a:ea typeface="微软雅黑" panose="020B0503020204020204" pitchFamily="34" charset="-122"/>
              </a:rPr>
              <a:t>的终端</a:t>
            </a:r>
            <a:r>
              <a:rPr lang="zh-CN" altLang="en-US" sz="1000" dirty="0">
                <a:solidFill>
                  <a:schemeClr val="bg1"/>
                </a:solidFill>
                <a:latin typeface="微软雅黑" panose="020B0503020204020204" pitchFamily="34" charset="-122"/>
                <a:ea typeface="微软雅黑" panose="020B0503020204020204" pitchFamily="34" charset="-122"/>
              </a:rPr>
              <a:t>、位置、轨迹</a:t>
            </a:r>
            <a:r>
              <a:rPr lang="zh-CN" altLang="en-US" sz="1000" dirty="0" smtClean="0">
                <a:solidFill>
                  <a:schemeClr val="bg1"/>
                </a:solidFill>
                <a:latin typeface="微软雅黑" panose="020B0503020204020204" pitchFamily="34" charset="-122"/>
                <a:ea typeface="微软雅黑" panose="020B0503020204020204" pitchFamily="34" charset="-122"/>
              </a:rPr>
              <a:t>数据结合教学等</a:t>
            </a:r>
            <a:r>
              <a:rPr lang="zh-CN" altLang="en-US" sz="1000" dirty="0">
                <a:solidFill>
                  <a:schemeClr val="bg1"/>
                </a:solidFill>
                <a:latin typeface="微软雅黑" panose="020B0503020204020204" pitchFamily="34" charset="-122"/>
                <a:ea typeface="微软雅黑" panose="020B0503020204020204" pitchFamily="34" charset="-122"/>
              </a:rPr>
              <a:t>传统业务系统</a:t>
            </a:r>
            <a:r>
              <a:rPr lang="zh-CN" altLang="en-US" sz="1000" dirty="0" smtClean="0">
                <a:solidFill>
                  <a:schemeClr val="bg1"/>
                </a:solidFill>
                <a:latin typeface="微软雅黑" panose="020B0503020204020204" pitchFamily="34" charset="-122"/>
                <a:ea typeface="微软雅黑" panose="020B0503020204020204" pitchFamily="34" charset="-122"/>
              </a:rPr>
              <a:t>数据和上网行为，</a:t>
            </a:r>
            <a:r>
              <a:rPr lang="zh-CN" altLang="en-US" sz="1000" dirty="0">
                <a:solidFill>
                  <a:schemeClr val="bg1"/>
                </a:solidFill>
                <a:latin typeface="微软雅黑" panose="020B0503020204020204" pitchFamily="34" charset="-122"/>
                <a:ea typeface="微软雅黑" panose="020B0503020204020204" pitchFamily="34" charset="-122"/>
              </a:rPr>
              <a:t>分析勾勒出学生“专属画像”</a:t>
            </a:r>
            <a:r>
              <a:rPr lang="zh-CN" altLang="en-US" sz="1000" dirty="0" smtClean="0">
                <a:solidFill>
                  <a:schemeClr val="bg1"/>
                </a:solidFill>
                <a:latin typeface="微软雅黑" panose="020B0503020204020204" pitchFamily="34" charset="-122"/>
                <a:ea typeface="微软雅黑" panose="020B0503020204020204" pitchFamily="34" charset="-122"/>
              </a:rPr>
              <a:t>，轻松实现更多创新应用开发</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1" name="Freeform 61">
            <a:extLst>
              <a:ext uri="{FF2B5EF4-FFF2-40B4-BE49-F238E27FC236}">
                <a16:creationId xmlns="" xmlns:a16="http://schemas.microsoft.com/office/drawing/2014/main" id="{96BF8609-AD29-4F83-8BA1-93F8248201FC}"/>
              </a:ext>
            </a:extLst>
          </p:cNvPr>
          <p:cNvSpPr>
            <a:spLocks/>
          </p:cNvSpPr>
          <p:nvPr/>
        </p:nvSpPr>
        <p:spPr bwMode="auto">
          <a:xfrm>
            <a:off x="5613305" y="1447600"/>
            <a:ext cx="110823" cy="87369"/>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7516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TextBox 5"/>
          <p:cNvSpPr txBox="1"/>
          <p:nvPr/>
        </p:nvSpPr>
        <p:spPr>
          <a:xfrm>
            <a:off x="5613305" y="1191047"/>
            <a:ext cx="889987" cy="261610"/>
          </a:xfrm>
          <a:prstGeom prst="rect">
            <a:avLst/>
          </a:prstGeom>
          <a:solidFill>
            <a:srgbClr val="FF0000"/>
          </a:solidFill>
        </p:spPr>
        <p:txBody>
          <a:bodyPr wrap="none" rtlCol="0">
            <a:spAutoFit/>
          </a:bodyPr>
          <a:lstStyle/>
          <a:p>
            <a:r>
              <a:rPr lang="zh-CN" altLang="en-US" sz="1100" b="1" dirty="0" smtClean="0">
                <a:solidFill>
                  <a:schemeClr val="bg1"/>
                </a:solidFill>
                <a:latin typeface="微软雅黑" panose="020B0503020204020204" pitchFamily="34" charset="-122"/>
                <a:ea typeface="微软雅黑" panose="020B0503020204020204" pitchFamily="34" charset="-122"/>
              </a:rPr>
              <a:t>创新应用层</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284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万物互联的智能化园区网络</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74" y="1270113"/>
            <a:ext cx="8429252" cy="353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55468" y="865045"/>
            <a:ext cx="7233070" cy="338554"/>
          </a:xfrm>
          <a:prstGeom prst="rect">
            <a:avLst/>
          </a:prstGeom>
          <a:noFill/>
        </p:spPr>
        <p:txBody>
          <a:bodyPr wrap="none" rtlCol="0">
            <a:spAutoFit/>
          </a:bodyPr>
          <a:lstStyle/>
          <a:p>
            <a:pPr algn="ctr"/>
            <a:r>
              <a:rPr lang="zh-CN" altLang="en-US" sz="1600" b="1" dirty="0" smtClean="0">
                <a:solidFill>
                  <a:srgbClr val="C00000"/>
                </a:solidFill>
                <a:latin typeface="微软雅黑" panose="020B0503020204020204" pitchFamily="34" charset="-122"/>
                <a:ea typeface="微软雅黑" panose="020B0503020204020204" pitchFamily="34" charset="-122"/>
              </a:rPr>
              <a:t>融合架构 </a:t>
            </a:r>
            <a:r>
              <a:rPr lang="zh-CN" altLang="en-US" sz="1600" b="1" dirty="0" smtClean="0">
                <a:latin typeface="微软雅黑" panose="020B0503020204020204" pitchFamily="34" charset="-122"/>
                <a:ea typeface="微软雅黑" panose="020B0503020204020204" pitchFamily="34" charset="-122"/>
              </a:rPr>
              <a:t>支撑</a:t>
            </a:r>
            <a:r>
              <a:rPr lang="zh-CN" altLang="en-US" sz="1600" b="1" dirty="0" smtClean="0">
                <a:solidFill>
                  <a:srgbClr val="C00000"/>
                </a:solidFill>
                <a:latin typeface="微软雅黑" panose="020B0503020204020204" pitchFamily="34" charset="-122"/>
                <a:ea typeface="微软雅黑" panose="020B0503020204020204" pitchFamily="34" charset="-122"/>
              </a:rPr>
              <a:t> 移动互联</a:t>
            </a:r>
            <a:r>
              <a:rPr lang="en-US" altLang="zh-CN" sz="1600" b="1" dirty="0" smtClean="0">
                <a:latin typeface="微软雅黑" panose="020B0503020204020204" pitchFamily="34" charset="-122"/>
                <a:ea typeface="微软雅黑" panose="020B0503020204020204" pitchFamily="34" charset="-122"/>
              </a:rPr>
              <a:t>+</a:t>
            </a:r>
            <a:r>
              <a:rPr lang="zh-CN" altLang="en-US" sz="1600" b="1" dirty="0" smtClean="0">
                <a:solidFill>
                  <a:srgbClr val="C00000"/>
                </a:solidFill>
                <a:latin typeface="微软雅黑" panose="020B0503020204020204" pitchFamily="34" charset="-122"/>
                <a:ea typeface="微软雅黑" panose="020B0503020204020204" pitchFamily="34" charset="-122"/>
              </a:rPr>
              <a:t>万物互联，</a:t>
            </a:r>
            <a:r>
              <a:rPr lang="zh-CN" altLang="en-US" sz="1600" b="1" dirty="0" smtClean="0">
                <a:latin typeface="微软雅黑" panose="020B0503020204020204" pitchFamily="34" charset="-122"/>
                <a:ea typeface="微软雅黑" panose="020B0503020204020204" pitchFamily="34" charset="-122"/>
              </a:rPr>
              <a:t>实现有线无线一体化，人联、物联一张网</a:t>
            </a:r>
            <a:endParaRPr lang="en-US" altLang="zh-CN"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8057629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51520" y="3089987"/>
            <a:ext cx="5392956" cy="1651795"/>
            <a:chOff x="1685925" y="1120776"/>
            <a:chExt cx="5553075" cy="1651795"/>
          </a:xfrm>
        </p:grpSpPr>
        <p:sp>
          <p:nvSpPr>
            <p:cNvPr id="7" name="梯形 306"/>
            <p:cNvSpPr/>
            <p:nvPr/>
          </p:nvSpPr>
          <p:spPr bwMode="auto">
            <a:xfrm>
              <a:off x="1685925" y="1177581"/>
              <a:ext cx="5553075" cy="1594990"/>
            </a:xfrm>
            <a:custGeom>
              <a:avLst/>
              <a:gdLst>
                <a:gd name="connsiteX0" fmla="*/ 0 w 5541082"/>
                <a:gd name="connsiteY0" fmla="*/ 1594990 h 1594990"/>
                <a:gd name="connsiteX1" fmla="*/ 819299 w 5541082"/>
                <a:gd name="connsiteY1" fmla="*/ 0 h 1594990"/>
                <a:gd name="connsiteX2" fmla="*/ 4721783 w 5541082"/>
                <a:gd name="connsiteY2" fmla="*/ 0 h 1594990"/>
                <a:gd name="connsiteX3" fmla="*/ 5541082 w 5541082"/>
                <a:gd name="connsiteY3" fmla="*/ 1594990 h 1594990"/>
                <a:gd name="connsiteX4" fmla="*/ 0 w 5541082"/>
                <a:gd name="connsiteY4" fmla="*/ 1594990 h 1594990"/>
                <a:gd name="connsiteX0" fmla="*/ 0 w 5541082"/>
                <a:gd name="connsiteY0" fmla="*/ 1594990 h 1594990"/>
                <a:gd name="connsiteX1" fmla="*/ 28810 w 5541082"/>
                <a:gd name="connsiteY1" fmla="*/ 1536822 h 1594990"/>
                <a:gd name="connsiteX2" fmla="*/ 819299 w 5541082"/>
                <a:gd name="connsiteY2" fmla="*/ 0 h 1594990"/>
                <a:gd name="connsiteX3" fmla="*/ 4721783 w 5541082"/>
                <a:gd name="connsiteY3" fmla="*/ 0 h 1594990"/>
                <a:gd name="connsiteX4" fmla="*/ 5541082 w 5541082"/>
                <a:gd name="connsiteY4" fmla="*/ 1594990 h 1594990"/>
                <a:gd name="connsiteX5" fmla="*/ 0 w 5541082"/>
                <a:gd name="connsiteY5" fmla="*/ 1594990 h 1594990"/>
                <a:gd name="connsiteX0" fmla="*/ 9290 w 5550372"/>
                <a:gd name="connsiteY0" fmla="*/ 1594990 h 1594990"/>
                <a:gd name="connsiteX1" fmla="*/ 0 w 5550372"/>
                <a:gd name="connsiteY1" fmla="*/ 1539203 h 1594990"/>
                <a:gd name="connsiteX2" fmla="*/ 828589 w 5550372"/>
                <a:gd name="connsiteY2" fmla="*/ 0 h 1594990"/>
                <a:gd name="connsiteX3" fmla="*/ 4731073 w 5550372"/>
                <a:gd name="connsiteY3" fmla="*/ 0 h 1594990"/>
                <a:gd name="connsiteX4" fmla="*/ 5550372 w 5550372"/>
                <a:gd name="connsiteY4" fmla="*/ 1594990 h 1594990"/>
                <a:gd name="connsiteX5" fmla="*/ 9290 w 5550372"/>
                <a:gd name="connsiteY5" fmla="*/ 1594990 h 1594990"/>
                <a:gd name="connsiteX0" fmla="*/ 9290 w 5550372"/>
                <a:gd name="connsiteY0" fmla="*/ 1594990 h 1594990"/>
                <a:gd name="connsiteX1" fmla="*/ 0 w 5550372"/>
                <a:gd name="connsiteY1" fmla="*/ 1539203 h 1594990"/>
                <a:gd name="connsiteX2" fmla="*/ 828589 w 5550372"/>
                <a:gd name="connsiteY2" fmla="*/ 0 h 1594990"/>
                <a:gd name="connsiteX3" fmla="*/ 4731073 w 5550372"/>
                <a:gd name="connsiteY3" fmla="*/ 0 h 1594990"/>
                <a:gd name="connsiteX4" fmla="*/ 5514975 w 5550372"/>
                <a:gd name="connsiteY4" fmla="*/ 1529678 h 1594990"/>
                <a:gd name="connsiteX5" fmla="*/ 5550372 w 5550372"/>
                <a:gd name="connsiteY5" fmla="*/ 1594990 h 1594990"/>
                <a:gd name="connsiteX6" fmla="*/ 9290 w 5550372"/>
                <a:gd name="connsiteY6" fmla="*/ 1594990 h 1594990"/>
                <a:gd name="connsiteX0" fmla="*/ 9290 w 5553075"/>
                <a:gd name="connsiteY0" fmla="*/ 1594990 h 1594990"/>
                <a:gd name="connsiteX1" fmla="*/ 0 w 5553075"/>
                <a:gd name="connsiteY1" fmla="*/ 1539203 h 1594990"/>
                <a:gd name="connsiteX2" fmla="*/ 828589 w 5553075"/>
                <a:gd name="connsiteY2" fmla="*/ 0 h 1594990"/>
                <a:gd name="connsiteX3" fmla="*/ 4731073 w 5553075"/>
                <a:gd name="connsiteY3" fmla="*/ 0 h 1594990"/>
                <a:gd name="connsiteX4" fmla="*/ 5553075 w 5553075"/>
                <a:gd name="connsiteY4" fmla="*/ 1541584 h 1594990"/>
                <a:gd name="connsiteX5" fmla="*/ 5550372 w 5553075"/>
                <a:gd name="connsiteY5" fmla="*/ 1594990 h 1594990"/>
                <a:gd name="connsiteX6" fmla="*/ 9290 w 5553075"/>
                <a:gd name="connsiteY6" fmla="*/ 1594990 h 159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3075" h="1594990">
                  <a:moveTo>
                    <a:pt x="9290" y="1594990"/>
                  </a:moveTo>
                  <a:lnTo>
                    <a:pt x="0" y="1539203"/>
                  </a:lnTo>
                  <a:lnTo>
                    <a:pt x="828589" y="0"/>
                  </a:lnTo>
                  <a:lnTo>
                    <a:pt x="4731073" y="0"/>
                  </a:lnTo>
                  <a:lnTo>
                    <a:pt x="5553075" y="1541584"/>
                  </a:lnTo>
                  <a:lnTo>
                    <a:pt x="5550372" y="1594990"/>
                  </a:lnTo>
                  <a:lnTo>
                    <a:pt x="9290" y="1594990"/>
                  </a:lnTo>
                  <a:close/>
                </a:path>
              </a:pathLst>
            </a:custGeom>
            <a:solidFill>
              <a:srgbClr val="78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itchFamily="34" charset="-122"/>
                <a:ea typeface="微软雅黑" pitchFamily="34" charset="-122"/>
              </a:endParaRPr>
            </a:p>
          </p:txBody>
        </p:sp>
        <p:sp>
          <p:nvSpPr>
            <p:cNvPr id="8" name="梯形 7"/>
            <p:cNvSpPr/>
            <p:nvPr/>
          </p:nvSpPr>
          <p:spPr bwMode="auto">
            <a:xfrm>
              <a:off x="1685925" y="1120776"/>
              <a:ext cx="5550371" cy="1594990"/>
            </a:xfrm>
            <a:prstGeom prst="trapezoid">
              <a:avLst>
                <a:gd name="adj" fmla="val 51367"/>
              </a:avLst>
            </a:prstGeom>
            <a:solidFill>
              <a:srgbClr val="78B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itchFamily="34" charset="-122"/>
                <a:ea typeface="微软雅黑" pitchFamily="34" charset="-122"/>
              </a:endParaRPr>
            </a:p>
          </p:txBody>
        </p:sp>
      </p:grpSp>
      <p:sp>
        <p:nvSpPr>
          <p:cNvPr id="2" name="标题 1"/>
          <p:cNvSpPr>
            <a:spLocks noGrp="1"/>
          </p:cNvSpPr>
          <p:nvPr>
            <p:ph type="title"/>
          </p:nvPr>
        </p:nvSpPr>
        <p:spPr/>
        <p:txBody>
          <a:bodyPr/>
          <a:lstStyle/>
          <a:p>
            <a:r>
              <a:rPr lang="en-US" altLang="zh-CN" dirty="0" smtClean="0"/>
              <a:t> </a:t>
            </a:r>
            <a:endParaRPr lang="zh-CN" altLang="en-US" dirty="0"/>
          </a:p>
        </p:txBody>
      </p:sp>
      <p:grpSp>
        <p:nvGrpSpPr>
          <p:cNvPr id="3" name="组合 2"/>
          <p:cNvGrpSpPr/>
          <p:nvPr/>
        </p:nvGrpSpPr>
        <p:grpSpPr>
          <a:xfrm>
            <a:off x="251520" y="1691217"/>
            <a:ext cx="5337394" cy="1651795"/>
            <a:chOff x="1685925" y="1120776"/>
            <a:chExt cx="5553075" cy="1651795"/>
          </a:xfrm>
        </p:grpSpPr>
        <p:sp>
          <p:nvSpPr>
            <p:cNvPr id="4" name="梯形 306"/>
            <p:cNvSpPr/>
            <p:nvPr/>
          </p:nvSpPr>
          <p:spPr bwMode="auto">
            <a:xfrm>
              <a:off x="1685925" y="1177581"/>
              <a:ext cx="5553075" cy="1594990"/>
            </a:xfrm>
            <a:custGeom>
              <a:avLst/>
              <a:gdLst>
                <a:gd name="connsiteX0" fmla="*/ 0 w 5541082"/>
                <a:gd name="connsiteY0" fmla="*/ 1594990 h 1594990"/>
                <a:gd name="connsiteX1" fmla="*/ 819299 w 5541082"/>
                <a:gd name="connsiteY1" fmla="*/ 0 h 1594990"/>
                <a:gd name="connsiteX2" fmla="*/ 4721783 w 5541082"/>
                <a:gd name="connsiteY2" fmla="*/ 0 h 1594990"/>
                <a:gd name="connsiteX3" fmla="*/ 5541082 w 5541082"/>
                <a:gd name="connsiteY3" fmla="*/ 1594990 h 1594990"/>
                <a:gd name="connsiteX4" fmla="*/ 0 w 5541082"/>
                <a:gd name="connsiteY4" fmla="*/ 1594990 h 1594990"/>
                <a:gd name="connsiteX0" fmla="*/ 0 w 5541082"/>
                <a:gd name="connsiteY0" fmla="*/ 1594990 h 1594990"/>
                <a:gd name="connsiteX1" fmla="*/ 28810 w 5541082"/>
                <a:gd name="connsiteY1" fmla="*/ 1536822 h 1594990"/>
                <a:gd name="connsiteX2" fmla="*/ 819299 w 5541082"/>
                <a:gd name="connsiteY2" fmla="*/ 0 h 1594990"/>
                <a:gd name="connsiteX3" fmla="*/ 4721783 w 5541082"/>
                <a:gd name="connsiteY3" fmla="*/ 0 h 1594990"/>
                <a:gd name="connsiteX4" fmla="*/ 5541082 w 5541082"/>
                <a:gd name="connsiteY4" fmla="*/ 1594990 h 1594990"/>
                <a:gd name="connsiteX5" fmla="*/ 0 w 5541082"/>
                <a:gd name="connsiteY5" fmla="*/ 1594990 h 1594990"/>
                <a:gd name="connsiteX0" fmla="*/ 9290 w 5550372"/>
                <a:gd name="connsiteY0" fmla="*/ 1594990 h 1594990"/>
                <a:gd name="connsiteX1" fmla="*/ 0 w 5550372"/>
                <a:gd name="connsiteY1" fmla="*/ 1539203 h 1594990"/>
                <a:gd name="connsiteX2" fmla="*/ 828589 w 5550372"/>
                <a:gd name="connsiteY2" fmla="*/ 0 h 1594990"/>
                <a:gd name="connsiteX3" fmla="*/ 4731073 w 5550372"/>
                <a:gd name="connsiteY3" fmla="*/ 0 h 1594990"/>
                <a:gd name="connsiteX4" fmla="*/ 5550372 w 5550372"/>
                <a:gd name="connsiteY4" fmla="*/ 1594990 h 1594990"/>
                <a:gd name="connsiteX5" fmla="*/ 9290 w 5550372"/>
                <a:gd name="connsiteY5" fmla="*/ 1594990 h 1594990"/>
                <a:gd name="connsiteX0" fmla="*/ 9290 w 5550372"/>
                <a:gd name="connsiteY0" fmla="*/ 1594990 h 1594990"/>
                <a:gd name="connsiteX1" fmla="*/ 0 w 5550372"/>
                <a:gd name="connsiteY1" fmla="*/ 1539203 h 1594990"/>
                <a:gd name="connsiteX2" fmla="*/ 828589 w 5550372"/>
                <a:gd name="connsiteY2" fmla="*/ 0 h 1594990"/>
                <a:gd name="connsiteX3" fmla="*/ 4731073 w 5550372"/>
                <a:gd name="connsiteY3" fmla="*/ 0 h 1594990"/>
                <a:gd name="connsiteX4" fmla="*/ 5514975 w 5550372"/>
                <a:gd name="connsiteY4" fmla="*/ 1529678 h 1594990"/>
                <a:gd name="connsiteX5" fmla="*/ 5550372 w 5550372"/>
                <a:gd name="connsiteY5" fmla="*/ 1594990 h 1594990"/>
                <a:gd name="connsiteX6" fmla="*/ 9290 w 5550372"/>
                <a:gd name="connsiteY6" fmla="*/ 1594990 h 1594990"/>
                <a:gd name="connsiteX0" fmla="*/ 9290 w 5553075"/>
                <a:gd name="connsiteY0" fmla="*/ 1594990 h 1594990"/>
                <a:gd name="connsiteX1" fmla="*/ 0 w 5553075"/>
                <a:gd name="connsiteY1" fmla="*/ 1539203 h 1594990"/>
                <a:gd name="connsiteX2" fmla="*/ 828589 w 5553075"/>
                <a:gd name="connsiteY2" fmla="*/ 0 h 1594990"/>
                <a:gd name="connsiteX3" fmla="*/ 4731073 w 5553075"/>
                <a:gd name="connsiteY3" fmla="*/ 0 h 1594990"/>
                <a:gd name="connsiteX4" fmla="*/ 5553075 w 5553075"/>
                <a:gd name="connsiteY4" fmla="*/ 1541584 h 1594990"/>
                <a:gd name="connsiteX5" fmla="*/ 5550372 w 5553075"/>
                <a:gd name="connsiteY5" fmla="*/ 1594990 h 1594990"/>
                <a:gd name="connsiteX6" fmla="*/ 9290 w 5553075"/>
                <a:gd name="connsiteY6" fmla="*/ 1594990 h 159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3075" h="1594990">
                  <a:moveTo>
                    <a:pt x="9290" y="1594990"/>
                  </a:moveTo>
                  <a:lnTo>
                    <a:pt x="0" y="1539203"/>
                  </a:lnTo>
                  <a:lnTo>
                    <a:pt x="828589" y="0"/>
                  </a:lnTo>
                  <a:lnTo>
                    <a:pt x="4731073" y="0"/>
                  </a:lnTo>
                  <a:lnTo>
                    <a:pt x="5553075" y="1541584"/>
                  </a:lnTo>
                  <a:lnTo>
                    <a:pt x="5550372" y="1594990"/>
                  </a:lnTo>
                  <a:lnTo>
                    <a:pt x="9290" y="1594990"/>
                  </a:lnTo>
                  <a:close/>
                </a:path>
              </a:pathLst>
            </a:custGeom>
            <a:solidFill>
              <a:srgbClr val="046887"/>
            </a:solidFill>
            <a:ln>
              <a:noFill/>
            </a:ln>
          </p:spPr>
          <p:txBody>
            <a:bodyPr vert="horz" wrap="square" lIns="360000" tIns="360000" rIns="144000" bIns="108000" numCol="1" rtlCol="0" anchor="ctr" anchorCtr="0" compatLnSpc="1">
              <a:prstTxWarp prst="textNoShape">
                <a:avLst/>
              </a:prstTxWarp>
            </a:bodyPr>
            <a:lstStyle/>
            <a:p>
              <a:pPr marL="115186" indent="-431946" algn="ctr" defTabSz="2880146" eaLnBrk="0" fontAlgn="base" hangingPunct="0">
                <a:lnSpc>
                  <a:spcPct val="110000"/>
                </a:lnSpc>
                <a:spcBef>
                  <a:spcPct val="0"/>
                </a:spcBef>
                <a:spcAft>
                  <a:spcPct val="0"/>
                </a:spcAft>
                <a:buFontTx/>
                <a:buChar char="•"/>
              </a:pPr>
              <a:endParaRPr lang="zh-CN" altLang="en-US" sz="5800" b="1" dirty="0">
                <a:solidFill>
                  <a:schemeClr val="bg1"/>
                </a:solidFill>
                <a:latin typeface="微软雅黑" pitchFamily="34" charset="-122"/>
                <a:ea typeface="微软雅黑" pitchFamily="34" charset="-122"/>
                <a:cs typeface="Times New Roman" pitchFamily="18" charset="0"/>
              </a:endParaRPr>
            </a:p>
          </p:txBody>
        </p:sp>
        <p:sp>
          <p:nvSpPr>
            <p:cNvPr id="5" name="梯形 4"/>
            <p:cNvSpPr/>
            <p:nvPr/>
          </p:nvSpPr>
          <p:spPr bwMode="auto">
            <a:xfrm>
              <a:off x="1685925" y="1120776"/>
              <a:ext cx="5550371" cy="1594990"/>
            </a:xfrm>
            <a:prstGeom prst="trapezoid">
              <a:avLst>
                <a:gd name="adj" fmla="val 51367"/>
              </a:avLst>
            </a:prstGeom>
            <a:solidFill>
              <a:srgbClr val="5BC6DE"/>
            </a:solidFill>
            <a:ln>
              <a:noFill/>
            </a:ln>
          </p:spPr>
          <p:txBody>
            <a:bodyPr vert="horz" wrap="square" lIns="360000" tIns="360000" rIns="144000" bIns="108000" numCol="1" rtlCol="0" anchor="ctr" anchorCtr="0" compatLnSpc="1">
              <a:prstTxWarp prst="textNoShape">
                <a:avLst/>
              </a:prstTxWarp>
            </a:bodyPr>
            <a:lstStyle/>
            <a:p>
              <a:pPr marL="115186" indent="-431946" algn="ctr" defTabSz="2880146" eaLnBrk="0" fontAlgn="base" hangingPunct="0">
                <a:lnSpc>
                  <a:spcPct val="110000"/>
                </a:lnSpc>
                <a:spcBef>
                  <a:spcPct val="0"/>
                </a:spcBef>
                <a:spcAft>
                  <a:spcPct val="0"/>
                </a:spcAft>
                <a:buFontTx/>
                <a:buChar char="•"/>
              </a:pPr>
              <a:endParaRPr lang="zh-CN" altLang="en-US" sz="5800" b="1" dirty="0">
                <a:solidFill>
                  <a:schemeClr val="bg1"/>
                </a:solidFill>
                <a:latin typeface="微软雅黑" pitchFamily="34" charset="-122"/>
                <a:ea typeface="微软雅黑" pitchFamily="34" charset="-122"/>
                <a:cs typeface="Times New Roman" pitchFamily="18" charset="0"/>
              </a:endParaRPr>
            </a:p>
          </p:txBody>
        </p:sp>
      </p:grpSp>
      <p:sp>
        <p:nvSpPr>
          <p:cNvPr id="10" name="Line 10"/>
          <p:cNvSpPr>
            <a:spLocks noChangeShapeType="1"/>
          </p:cNvSpPr>
          <p:nvPr/>
        </p:nvSpPr>
        <p:spPr bwMode="auto">
          <a:xfrm flipV="1">
            <a:off x="2034501" y="3650227"/>
            <a:ext cx="552450" cy="312738"/>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 name="Line 11"/>
          <p:cNvSpPr>
            <a:spLocks noChangeShapeType="1"/>
          </p:cNvSpPr>
          <p:nvPr/>
        </p:nvSpPr>
        <p:spPr bwMode="auto">
          <a:xfrm>
            <a:off x="2034501" y="3962965"/>
            <a:ext cx="280988" cy="296863"/>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 name="Line 12"/>
          <p:cNvSpPr>
            <a:spLocks noChangeShapeType="1"/>
          </p:cNvSpPr>
          <p:nvPr/>
        </p:nvSpPr>
        <p:spPr bwMode="auto">
          <a:xfrm flipV="1">
            <a:off x="2763164" y="3485127"/>
            <a:ext cx="1066800" cy="774700"/>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 name="Line 13"/>
          <p:cNvSpPr>
            <a:spLocks noChangeShapeType="1"/>
          </p:cNvSpPr>
          <p:nvPr/>
        </p:nvSpPr>
        <p:spPr bwMode="auto">
          <a:xfrm>
            <a:off x="3037801" y="3650227"/>
            <a:ext cx="233363" cy="801688"/>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 name="Line 14"/>
          <p:cNvSpPr>
            <a:spLocks noChangeShapeType="1"/>
          </p:cNvSpPr>
          <p:nvPr/>
        </p:nvSpPr>
        <p:spPr bwMode="auto">
          <a:xfrm flipV="1">
            <a:off x="3037801" y="3485127"/>
            <a:ext cx="792163" cy="165100"/>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 name="Line 15"/>
          <p:cNvSpPr>
            <a:spLocks noChangeShapeType="1"/>
          </p:cNvSpPr>
          <p:nvPr/>
        </p:nvSpPr>
        <p:spPr bwMode="auto">
          <a:xfrm>
            <a:off x="2763164" y="4259827"/>
            <a:ext cx="508000" cy="187325"/>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 name="Line 16"/>
          <p:cNvSpPr>
            <a:spLocks noChangeShapeType="1"/>
          </p:cNvSpPr>
          <p:nvPr/>
        </p:nvSpPr>
        <p:spPr bwMode="auto">
          <a:xfrm>
            <a:off x="4280814" y="3485127"/>
            <a:ext cx="334963" cy="0"/>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 name="Line 17"/>
          <p:cNvSpPr>
            <a:spLocks noChangeShapeType="1"/>
          </p:cNvSpPr>
          <p:nvPr/>
        </p:nvSpPr>
        <p:spPr bwMode="auto">
          <a:xfrm>
            <a:off x="3717251" y="4447152"/>
            <a:ext cx="338138" cy="0"/>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 name="Line 18"/>
          <p:cNvSpPr>
            <a:spLocks noChangeShapeType="1"/>
          </p:cNvSpPr>
          <p:nvPr/>
        </p:nvSpPr>
        <p:spPr bwMode="auto">
          <a:xfrm flipV="1">
            <a:off x="2540914" y="3808977"/>
            <a:ext cx="271463" cy="293688"/>
          </a:xfrm>
          <a:prstGeom prst="line">
            <a:avLst/>
          </a:prstGeom>
          <a:noFill/>
          <a:ln w="1587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 name="Freeform 30"/>
          <p:cNvSpPr>
            <a:spLocks noEditPoints="1"/>
          </p:cNvSpPr>
          <p:nvPr/>
        </p:nvSpPr>
        <p:spPr bwMode="auto">
          <a:xfrm>
            <a:off x="2083714" y="3650227"/>
            <a:ext cx="390525" cy="211138"/>
          </a:xfrm>
          <a:custGeom>
            <a:avLst/>
            <a:gdLst>
              <a:gd name="T0" fmla="*/ 210 w 246"/>
              <a:gd name="T1" fmla="*/ 52 h 133"/>
              <a:gd name="T2" fmla="*/ 246 w 246"/>
              <a:gd name="T3" fmla="*/ 0 h 133"/>
              <a:gd name="T4" fmla="*/ 184 w 246"/>
              <a:gd name="T5" fmla="*/ 3 h 133"/>
              <a:gd name="T6" fmla="*/ 210 w 246"/>
              <a:gd name="T7" fmla="*/ 52 h 133"/>
              <a:gd name="T8" fmla="*/ 35 w 246"/>
              <a:gd name="T9" fmla="*/ 81 h 133"/>
              <a:gd name="T10" fmla="*/ 0 w 246"/>
              <a:gd name="T11" fmla="*/ 133 h 133"/>
              <a:gd name="T12" fmla="*/ 63 w 246"/>
              <a:gd name="T13" fmla="*/ 131 h 133"/>
              <a:gd name="T14" fmla="*/ 35 w 246"/>
              <a:gd name="T15" fmla="*/ 81 h 133"/>
              <a:gd name="T16" fmla="*/ 201 w 246"/>
              <a:gd name="T17" fmla="*/ 33 h 133"/>
              <a:gd name="T18" fmla="*/ 208 w 246"/>
              <a:gd name="T19" fmla="*/ 29 h 133"/>
              <a:gd name="T20" fmla="*/ 201 w 246"/>
              <a:gd name="T21" fmla="*/ 17 h 133"/>
              <a:gd name="T22" fmla="*/ 194 w 246"/>
              <a:gd name="T23" fmla="*/ 19 h 133"/>
              <a:gd name="T24" fmla="*/ 201 w 246"/>
              <a:gd name="T25" fmla="*/ 33 h 133"/>
              <a:gd name="T26" fmla="*/ 149 w 246"/>
              <a:gd name="T27" fmla="*/ 62 h 133"/>
              <a:gd name="T28" fmla="*/ 187 w 246"/>
              <a:gd name="T29" fmla="*/ 40 h 133"/>
              <a:gd name="T30" fmla="*/ 179 w 246"/>
              <a:gd name="T31" fmla="*/ 26 h 133"/>
              <a:gd name="T32" fmla="*/ 142 w 246"/>
              <a:gd name="T33" fmla="*/ 48 h 133"/>
              <a:gd name="T34" fmla="*/ 149 w 246"/>
              <a:gd name="T35" fmla="*/ 62 h 133"/>
              <a:gd name="T36" fmla="*/ 97 w 246"/>
              <a:gd name="T37" fmla="*/ 90 h 133"/>
              <a:gd name="T38" fmla="*/ 135 w 246"/>
              <a:gd name="T39" fmla="*/ 69 h 133"/>
              <a:gd name="T40" fmla="*/ 127 w 246"/>
              <a:gd name="T41" fmla="*/ 55 h 133"/>
              <a:gd name="T42" fmla="*/ 90 w 246"/>
              <a:gd name="T43" fmla="*/ 76 h 133"/>
              <a:gd name="T44" fmla="*/ 97 w 246"/>
              <a:gd name="T45" fmla="*/ 90 h 133"/>
              <a:gd name="T46" fmla="*/ 45 w 246"/>
              <a:gd name="T47" fmla="*/ 116 h 133"/>
              <a:gd name="T48" fmla="*/ 82 w 246"/>
              <a:gd name="T49" fmla="*/ 97 h 133"/>
              <a:gd name="T50" fmla="*/ 78 w 246"/>
              <a:gd name="T51" fmla="*/ 83 h 133"/>
              <a:gd name="T52" fmla="*/ 37 w 246"/>
              <a:gd name="T53" fmla="*/ 104 h 133"/>
              <a:gd name="T54" fmla="*/ 45 w 246"/>
              <a:gd name="T55" fmla="*/ 11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133">
                <a:moveTo>
                  <a:pt x="210" y="52"/>
                </a:moveTo>
                <a:lnTo>
                  <a:pt x="246" y="0"/>
                </a:lnTo>
                <a:lnTo>
                  <a:pt x="184" y="3"/>
                </a:lnTo>
                <a:lnTo>
                  <a:pt x="210" y="52"/>
                </a:lnTo>
                <a:close/>
                <a:moveTo>
                  <a:pt x="35" y="81"/>
                </a:moveTo>
                <a:lnTo>
                  <a:pt x="0" y="133"/>
                </a:lnTo>
                <a:lnTo>
                  <a:pt x="63" y="131"/>
                </a:lnTo>
                <a:lnTo>
                  <a:pt x="35" y="81"/>
                </a:lnTo>
                <a:close/>
                <a:moveTo>
                  <a:pt x="201" y="33"/>
                </a:moveTo>
                <a:lnTo>
                  <a:pt x="208" y="29"/>
                </a:lnTo>
                <a:lnTo>
                  <a:pt x="201" y="17"/>
                </a:lnTo>
                <a:lnTo>
                  <a:pt x="194" y="19"/>
                </a:lnTo>
                <a:lnTo>
                  <a:pt x="201" y="33"/>
                </a:lnTo>
                <a:close/>
                <a:moveTo>
                  <a:pt x="149" y="62"/>
                </a:moveTo>
                <a:lnTo>
                  <a:pt x="187" y="40"/>
                </a:lnTo>
                <a:lnTo>
                  <a:pt x="179" y="26"/>
                </a:lnTo>
                <a:lnTo>
                  <a:pt x="142" y="48"/>
                </a:lnTo>
                <a:lnTo>
                  <a:pt x="149" y="62"/>
                </a:lnTo>
                <a:close/>
                <a:moveTo>
                  <a:pt x="97" y="90"/>
                </a:moveTo>
                <a:lnTo>
                  <a:pt x="135" y="69"/>
                </a:lnTo>
                <a:lnTo>
                  <a:pt x="127" y="55"/>
                </a:lnTo>
                <a:lnTo>
                  <a:pt x="90" y="76"/>
                </a:lnTo>
                <a:lnTo>
                  <a:pt x="97" y="90"/>
                </a:lnTo>
                <a:close/>
                <a:moveTo>
                  <a:pt x="45" y="116"/>
                </a:moveTo>
                <a:lnTo>
                  <a:pt x="82" y="97"/>
                </a:lnTo>
                <a:lnTo>
                  <a:pt x="78" y="83"/>
                </a:lnTo>
                <a:lnTo>
                  <a:pt x="37" y="104"/>
                </a:lnTo>
                <a:lnTo>
                  <a:pt x="45" y="116"/>
                </a:lnTo>
                <a:close/>
              </a:path>
            </a:pathLst>
          </a:custGeom>
          <a:solidFill>
            <a:srgbClr val="046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 name="Freeform 31"/>
          <p:cNvSpPr>
            <a:spLocks noEditPoints="1"/>
          </p:cNvSpPr>
          <p:nvPr/>
        </p:nvSpPr>
        <p:spPr bwMode="auto">
          <a:xfrm>
            <a:off x="2034501" y="4045515"/>
            <a:ext cx="220663" cy="244475"/>
          </a:xfrm>
          <a:custGeom>
            <a:avLst/>
            <a:gdLst>
              <a:gd name="T0" fmla="*/ 123 w 139"/>
              <a:gd name="T1" fmla="*/ 92 h 154"/>
              <a:gd name="T2" fmla="*/ 139 w 139"/>
              <a:gd name="T3" fmla="*/ 154 h 154"/>
              <a:gd name="T4" fmla="*/ 80 w 139"/>
              <a:gd name="T5" fmla="*/ 130 h 154"/>
              <a:gd name="T6" fmla="*/ 123 w 139"/>
              <a:gd name="T7" fmla="*/ 92 h 154"/>
              <a:gd name="T8" fmla="*/ 19 w 139"/>
              <a:gd name="T9" fmla="*/ 62 h 154"/>
              <a:gd name="T10" fmla="*/ 0 w 139"/>
              <a:gd name="T11" fmla="*/ 0 h 154"/>
              <a:gd name="T12" fmla="*/ 59 w 139"/>
              <a:gd name="T13" fmla="*/ 24 h 154"/>
              <a:gd name="T14" fmla="*/ 19 w 139"/>
              <a:gd name="T15" fmla="*/ 62 h 154"/>
              <a:gd name="T16" fmla="*/ 78 w 139"/>
              <a:gd name="T17" fmla="*/ 76 h 154"/>
              <a:gd name="T18" fmla="*/ 109 w 139"/>
              <a:gd name="T19" fmla="*/ 107 h 154"/>
              <a:gd name="T20" fmla="*/ 97 w 139"/>
              <a:gd name="T21" fmla="*/ 118 h 154"/>
              <a:gd name="T22" fmla="*/ 66 w 139"/>
              <a:gd name="T23" fmla="*/ 85 h 154"/>
              <a:gd name="T24" fmla="*/ 78 w 139"/>
              <a:gd name="T25" fmla="*/ 76 h 154"/>
              <a:gd name="T26" fmla="*/ 38 w 139"/>
              <a:gd name="T27" fmla="*/ 31 h 154"/>
              <a:gd name="T28" fmla="*/ 68 w 139"/>
              <a:gd name="T29" fmla="*/ 64 h 154"/>
              <a:gd name="T30" fmla="*/ 57 w 139"/>
              <a:gd name="T31" fmla="*/ 73 h 154"/>
              <a:gd name="T32" fmla="*/ 28 w 139"/>
              <a:gd name="T33" fmla="*/ 40 h 154"/>
              <a:gd name="T34" fmla="*/ 38 w 139"/>
              <a:gd name="T35" fmla="*/ 3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154">
                <a:moveTo>
                  <a:pt x="123" y="92"/>
                </a:moveTo>
                <a:lnTo>
                  <a:pt x="139" y="154"/>
                </a:lnTo>
                <a:lnTo>
                  <a:pt x="80" y="130"/>
                </a:lnTo>
                <a:lnTo>
                  <a:pt x="123" y="92"/>
                </a:lnTo>
                <a:close/>
                <a:moveTo>
                  <a:pt x="19" y="62"/>
                </a:moveTo>
                <a:lnTo>
                  <a:pt x="0" y="0"/>
                </a:lnTo>
                <a:lnTo>
                  <a:pt x="59" y="24"/>
                </a:lnTo>
                <a:lnTo>
                  <a:pt x="19" y="62"/>
                </a:lnTo>
                <a:close/>
                <a:moveTo>
                  <a:pt x="78" y="76"/>
                </a:moveTo>
                <a:lnTo>
                  <a:pt x="109" y="107"/>
                </a:lnTo>
                <a:lnTo>
                  <a:pt x="97" y="118"/>
                </a:lnTo>
                <a:lnTo>
                  <a:pt x="66" y="85"/>
                </a:lnTo>
                <a:lnTo>
                  <a:pt x="78" y="76"/>
                </a:lnTo>
                <a:close/>
                <a:moveTo>
                  <a:pt x="38" y="31"/>
                </a:moveTo>
                <a:lnTo>
                  <a:pt x="68" y="64"/>
                </a:lnTo>
                <a:lnTo>
                  <a:pt x="57" y="73"/>
                </a:lnTo>
                <a:lnTo>
                  <a:pt x="28" y="40"/>
                </a:lnTo>
                <a:lnTo>
                  <a:pt x="38" y="31"/>
                </a:lnTo>
                <a:close/>
              </a:path>
            </a:pathLst>
          </a:custGeom>
          <a:solidFill>
            <a:srgbClr val="046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2" name="Freeform 32"/>
          <p:cNvSpPr>
            <a:spLocks noEditPoints="1"/>
          </p:cNvSpPr>
          <p:nvPr/>
        </p:nvSpPr>
        <p:spPr bwMode="auto">
          <a:xfrm>
            <a:off x="3098126" y="3413690"/>
            <a:ext cx="619125" cy="184150"/>
          </a:xfrm>
          <a:custGeom>
            <a:avLst/>
            <a:gdLst>
              <a:gd name="T0" fmla="*/ 341 w 390"/>
              <a:gd name="T1" fmla="*/ 54 h 116"/>
              <a:gd name="T2" fmla="*/ 390 w 390"/>
              <a:gd name="T3" fmla="*/ 14 h 116"/>
              <a:gd name="T4" fmla="*/ 329 w 390"/>
              <a:gd name="T5" fmla="*/ 0 h 116"/>
              <a:gd name="T6" fmla="*/ 341 w 390"/>
              <a:gd name="T7" fmla="*/ 54 h 116"/>
              <a:gd name="T8" fmla="*/ 49 w 390"/>
              <a:gd name="T9" fmla="*/ 59 h 116"/>
              <a:gd name="T10" fmla="*/ 0 w 390"/>
              <a:gd name="T11" fmla="*/ 99 h 116"/>
              <a:gd name="T12" fmla="*/ 61 w 390"/>
              <a:gd name="T13" fmla="*/ 116 h 116"/>
              <a:gd name="T14" fmla="*/ 49 w 390"/>
              <a:gd name="T15" fmla="*/ 59 h 116"/>
              <a:gd name="T16" fmla="*/ 336 w 390"/>
              <a:gd name="T17" fmla="*/ 33 h 116"/>
              <a:gd name="T18" fmla="*/ 345 w 390"/>
              <a:gd name="T19" fmla="*/ 31 h 116"/>
              <a:gd name="T20" fmla="*/ 343 w 390"/>
              <a:gd name="T21" fmla="*/ 17 h 116"/>
              <a:gd name="T22" fmla="*/ 333 w 390"/>
              <a:gd name="T23" fmla="*/ 19 h 116"/>
              <a:gd name="T24" fmla="*/ 336 w 390"/>
              <a:gd name="T25" fmla="*/ 33 h 116"/>
              <a:gd name="T26" fmla="*/ 279 w 390"/>
              <a:gd name="T27" fmla="*/ 47 h 116"/>
              <a:gd name="T28" fmla="*/ 322 w 390"/>
              <a:gd name="T29" fmla="*/ 38 h 116"/>
              <a:gd name="T30" fmla="*/ 319 w 390"/>
              <a:gd name="T31" fmla="*/ 24 h 116"/>
              <a:gd name="T32" fmla="*/ 277 w 390"/>
              <a:gd name="T33" fmla="*/ 31 h 116"/>
              <a:gd name="T34" fmla="*/ 279 w 390"/>
              <a:gd name="T35" fmla="*/ 47 h 116"/>
              <a:gd name="T36" fmla="*/ 222 w 390"/>
              <a:gd name="T37" fmla="*/ 59 h 116"/>
              <a:gd name="T38" fmla="*/ 265 w 390"/>
              <a:gd name="T39" fmla="*/ 50 h 116"/>
              <a:gd name="T40" fmla="*/ 262 w 390"/>
              <a:gd name="T41" fmla="*/ 36 h 116"/>
              <a:gd name="T42" fmla="*/ 217 w 390"/>
              <a:gd name="T43" fmla="*/ 45 h 116"/>
              <a:gd name="T44" fmla="*/ 222 w 390"/>
              <a:gd name="T45" fmla="*/ 59 h 116"/>
              <a:gd name="T46" fmla="*/ 163 w 390"/>
              <a:gd name="T47" fmla="*/ 71 h 116"/>
              <a:gd name="T48" fmla="*/ 206 w 390"/>
              <a:gd name="T49" fmla="*/ 62 h 116"/>
              <a:gd name="T50" fmla="*/ 203 w 390"/>
              <a:gd name="T51" fmla="*/ 47 h 116"/>
              <a:gd name="T52" fmla="*/ 161 w 390"/>
              <a:gd name="T53" fmla="*/ 57 h 116"/>
              <a:gd name="T54" fmla="*/ 163 w 390"/>
              <a:gd name="T55" fmla="*/ 71 h 116"/>
              <a:gd name="T56" fmla="*/ 106 w 390"/>
              <a:gd name="T57" fmla="*/ 83 h 116"/>
              <a:gd name="T58" fmla="*/ 149 w 390"/>
              <a:gd name="T59" fmla="*/ 73 h 116"/>
              <a:gd name="T60" fmla="*/ 146 w 390"/>
              <a:gd name="T61" fmla="*/ 59 h 116"/>
              <a:gd name="T62" fmla="*/ 102 w 390"/>
              <a:gd name="T63" fmla="*/ 69 h 116"/>
              <a:gd name="T64" fmla="*/ 106 w 390"/>
              <a:gd name="T65" fmla="*/ 83 h 116"/>
              <a:gd name="T66" fmla="*/ 47 w 390"/>
              <a:gd name="T67" fmla="*/ 97 h 116"/>
              <a:gd name="T68" fmla="*/ 92 w 390"/>
              <a:gd name="T69" fmla="*/ 88 h 116"/>
              <a:gd name="T70" fmla="*/ 87 w 390"/>
              <a:gd name="T71" fmla="*/ 73 h 116"/>
              <a:gd name="T72" fmla="*/ 45 w 390"/>
              <a:gd name="T73" fmla="*/ 83 h 116"/>
              <a:gd name="T74" fmla="*/ 47 w 390"/>
              <a:gd name="T75"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 h="116">
                <a:moveTo>
                  <a:pt x="341" y="54"/>
                </a:moveTo>
                <a:lnTo>
                  <a:pt x="390" y="14"/>
                </a:lnTo>
                <a:lnTo>
                  <a:pt x="329" y="0"/>
                </a:lnTo>
                <a:lnTo>
                  <a:pt x="341" y="54"/>
                </a:lnTo>
                <a:close/>
                <a:moveTo>
                  <a:pt x="49" y="59"/>
                </a:moveTo>
                <a:lnTo>
                  <a:pt x="0" y="99"/>
                </a:lnTo>
                <a:lnTo>
                  <a:pt x="61" y="116"/>
                </a:lnTo>
                <a:lnTo>
                  <a:pt x="49" y="59"/>
                </a:lnTo>
                <a:close/>
                <a:moveTo>
                  <a:pt x="336" y="33"/>
                </a:moveTo>
                <a:lnTo>
                  <a:pt x="345" y="31"/>
                </a:lnTo>
                <a:lnTo>
                  <a:pt x="343" y="17"/>
                </a:lnTo>
                <a:lnTo>
                  <a:pt x="333" y="19"/>
                </a:lnTo>
                <a:lnTo>
                  <a:pt x="336" y="33"/>
                </a:lnTo>
                <a:close/>
                <a:moveTo>
                  <a:pt x="279" y="47"/>
                </a:moveTo>
                <a:lnTo>
                  <a:pt x="322" y="38"/>
                </a:lnTo>
                <a:lnTo>
                  <a:pt x="319" y="24"/>
                </a:lnTo>
                <a:lnTo>
                  <a:pt x="277" y="31"/>
                </a:lnTo>
                <a:lnTo>
                  <a:pt x="279" y="47"/>
                </a:lnTo>
                <a:close/>
                <a:moveTo>
                  <a:pt x="222" y="59"/>
                </a:moveTo>
                <a:lnTo>
                  <a:pt x="265" y="50"/>
                </a:lnTo>
                <a:lnTo>
                  <a:pt x="262" y="36"/>
                </a:lnTo>
                <a:lnTo>
                  <a:pt x="217" y="45"/>
                </a:lnTo>
                <a:lnTo>
                  <a:pt x="222" y="59"/>
                </a:lnTo>
                <a:close/>
                <a:moveTo>
                  <a:pt x="163" y="71"/>
                </a:moveTo>
                <a:lnTo>
                  <a:pt x="206" y="62"/>
                </a:lnTo>
                <a:lnTo>
                  <a:pt x="203" y="47"/>
                </a:lnTo>
                <a:lnTo>
                  <a:pt x="161" y="57"/>
                </a:lnTo>
                <a:lnTo>
                  <a:pt x="163" y="71"/>
                </a:lnTo>
                <a:close/>
                <a:moveTo>
                  <a:pt x="106" y="83"/>
                </a:moveTo>
                <a:lnTo>
                  <a:pt x="149" y="73"/>
                </a:lnTo>
                <a:lnTo>
                  <a:pt x="146" y="59"/>
                </a:lnTo>
                <a:lnTo>
                  <a:pt x="102" y="69"/>
                </a:lnTo>
                <a:lnTo>
                  <a:pt x="106" y="83"/>
                </a:lnTo>
                <a:close/>
                <a:moveTo>
                  <a:pt x="47" y="97"/>
                </a:moveTo>
                <a:lnTo>
                  <a:pt x="92" y="88"/>
                </a:lnTo>
                <a:lnTo>
                  <a:pt x="87" y="73"/>
                </a:lnTo>
                <a:lnTo>
                  <a:pt x="45" y="83"/>
                </a:lnTo>
                <a:lnTo>
                  <a:pt x="47" y="97"/>
                </a:lnTo>
                <a:close/>
              </a:path>
            </a:pathLst>
          </a:custGeom>
          <a:solidFill>
            <a:srgbClr val="046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3" name="Freeform 33"/>
          <p:cNvSpPr>
            <a:spLocks noEditPoints="1"/>
          </p:cNvSpPr>
          <p:nvPr/>
        </p:nvSpPr>
        <p:spPr bwMode="auto">
          <a:xfrm>
            <a:off x="2820314" y="4345552"/>
            <a:ext cx="393700" cy="173038"/>
          </a:xfrm>
          <a:custGeom>
            <a:avLst/>
            <a:gdLst>
              <a:gd name="T0" fmla="*/ 205 w 248"/>
              <a:gd name="T1" fmla="*/ 57 h 109"/>
              <a:gd name="T2" fmla="*/ 248 w 248"/>
              <a:gd name="T3" fmla="*/ 105 h 109"/>
              <a:gd name="T4" fmla="*/ 184 w 248"/>
              <a:gd name="T5" fmla="*/ 109 h 109"/>
              <a:gd name="T6" fmla="*/ 205 w 248"/>
              <a:gd name="T7" fmla="*/ 57 h 109"/>
              <a:gd name="T8" fmla="*/ 42 w 248"/>
              <a:gd name="T9" fmla="*/ 53 h 109"/>
              <a:gd name="T10" fmla="*/ 0 w 248"/>
              <a:gd name="T11" fmla="*/ 5 h 109"/>
              <a:gd name="T12" fmla="*/ 61 w 248"/>
              <a:gd name="T13" fmla="*/ 0 h 109"/>
              <a:gd name="T14" fmla="*/ 42 w 248"/>
              <a:gd name="T15" fmla="*/ 53 h 109"/>
              <a:gd name="T16" fmla="*/ 156 w 248"/>
              <a:gd name="T17" fmla="*/ 60 h 109"/>
              <a:gd name="T18" fmla="*/ 196 w 248"/>
              <a:gd name="T19" fmla="*/ 76 h 109"/>
              <a:gd name="T20" fmla="*/ 191 w 248"/>
              <a:gd name="T21" fmla="*/ 91 h 109"/>
              <a:gd name="T22" fmla="*/ 151 w 248"/>
              <a:gd name="T23" fmla="*/ 74 h 109"/>
              <a:gd name="T24" fmla="*/ 156 w 248"/>
              <a:gd name="T25" fmla="*/ 60 h 109"/>
              <a:gd name="T26" fmla="*/ 101 w 248"/>
              <a:gd name="T27" fmla="*/ 38 h 109"/>
              <a:gd name="T28" fmla="*/ 142 w 248"/>
              <a:gd name="T29" fmla="*/ 55 h 109"/>
              <a:gd name="T30" fmla="*/ 137 w 248"/>
              <a:gd name="T31" fmla="*/ 69 h 109"/>
              <a:gd name="T32" fmla="*/ 94 w 248"/>
              <a:gd name="T33" fmla="*/ 53 h 109"/>
              <a:gd name="T34" fmla="*/ 101 w 248"/>
              <a:gd name="T35" fmla="*/ 38 h 109"/>
              <a:gd name="T36" fmla="*/ 47 w 248"/>
              <a:gd name="T37" fmla="*/ 17 h 109"/>
              <a:gd name="T38" fmla="*/ 87 w 248"/>
              <a:gd name="T39" fmla="*/ 34 h 109"/>
              <a:gd name="T40" fmla="*/ 82 w 248"/>
              <a:gd name="T41" fmla="*/ 48 h 109"/>
              <a:gd name="T42" fmla="*/ 40 w 248"/>
              <a:gd name="T43" fmla="*/ 31 h 109"/>
              <a:gd name="T44" fmla="*/ 47 w 248"/>
              <a:gd name="T45"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109">
                <a:moveTo>
                  <a:pt x="205" y="57"/>
                </a:moveTo>
                <a:lnTo>
                  <a:pt x="248" y="105"/>
                </a:lnTo>
                <a:lnTo>
                  <a:pt x="184" y="109"/>
                </a:lnTo>
                <a:lnTo>
                  <a:pt x="205" y="57"/>
                </a:lnTo>
                <a:close/>
                <a:moveTo>
                  <a:pt x="42" y="53"/>
                </a:moveTo>
                <a:lnTo>
                  <a:pt x="0" y="5"/>
                </a:lnTo>
                <a:lnTo>
                  <a:pt x="61" y="0"/>
                </a:lnTo>
                <a:lnTo>
                  <a:pt x="42" y="53"/>
                </a:lnTo>
                <a:close/>
                <a:moveTo>
                  <a:pt x="156" y="60"/>
                </a:moveTo>
                <a:lnTo>
                  <a:pt x="196" y="76"/>
                </a:lnTo>
                <a:lnTo>
                  <a:pt x="191" y="91"/>
                </a:lnTo>
                <a:lnTo>
                  <a:pt x="151" y="74"/>
                </a:lnTo>
                <a:lnTo>
                  <a:pt x="156" y="60"/>
                </a:lnTo>
                <a:close/>
                <a:moveTo>
                  <a:pt x="101" y="38"/>
                </a:moveTo>
                <a:lnTo>
                  <a:pt x="142" y="55"/>
                </a:lnTo>
                <a:lnTo>
                  <a:pt x="137" y="69"/>
                </a:lnTo>
                <a:lnTo>
                  <a:pt x="94" y="53"/>
                </a:lnTo>
                <a:lnTo>
                  <a:pt x="101" y="38"/>
                </a:lnTo>
                <a:close/>
                <a:moveTo>
                  <a:pt x="47" y="17"/>
                </a:moveTo>
                <a:lnTo>
                  <a:pt x="87" y="34"/>
                </a:lnTo>
                <a:lnTo>
                  <a:pt x="82" y="48"/>
                </a:lnTo>
                <a:lnTo>
                  <a:pt x="40" y="31"/>
                </a:lnTo>
                <a:lnTo>
                  <a:pt x="47" y="17"/>
                </a:lnTo>
                <a:close/>
              </a:path>
            </a:pathLst>
          </a:custGeom>
          <a:solidFill>
            <a:srgbClr val="046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4" name="Freeform 34"/>
          <p:cNvSpPr>
            <a:spLocks noEditPoints="1"/>
          </p:cNvSpPr>
          <p:nvPr/>
        </p:nvSpPr>
        <p:spPr bwMode="auto">
          <a:xfrm>
            <a:off x="2653626" y="3861365"/>
            <a:ext cx="195263" cy="211138"/>
          </a:xfrm>
          <a:custGeom>
            <a:avLst/>
            <a:gdLst>
              <a:gd name="T0" fmla="*/ 17 w 123"/>
              <a:gd name="T1" fmla="*/ 73 h 133"/>
              <a:gd name="T2" fmla="*/ 0 w 123"/>
              <a:gd name="T3" fmla="*/ 133 h 133"/>
              <a:gd name="T4" fmla="*/ 60 w 123"/>
              <a:gd name="T5" fmla="*/ 111 h 133"/>
              <a:gd name="T6" fmla="*/ 17 w 123"/>
              <a:gd name="T7" fmla="*/ 73 h 133"/>
              <a:gd name="T8" fmla="*/ 105 w 123"/>
              <a:gd name="T9" fmla="*/ 61 h 133"/>
              <a:gd name="T10" fmla="*/ 123 w 123"/>
              <a:gd name="T11" fmla="*/ 0 h 133"/>
              <a:gd name="T12" fmla="*/ 64 w 123"/>
              <a:gd name="T13" fmla="*/ 21 h 133"/>
              <a:gd name="T14" fmla="*/ 105 w 123"/>
              <a:gd name="T15" fmla="*/ 61 h 133"/>
              <a:gd name="T16" fmla="*/ 45 w 123"/>
              <a:gd name="T17" fmla="*/ 73 h 133"/>
              <a:gd name="T18" fmla="*/ 26 w 123"/>
              <a:gd name="T19" fmla="*/ 95 h 133"/>
              <a:gd name="T20" fmla="*/ 36 w 123"/>
              <a:gd name="T21" fmla="*/ 104 h 133"/>
              <a:gd name="T22" fmla="*/ 57 w 123"/>
              <a:gd name="T23" fmla="*/ 83 h 133"/>
              <a:gd name="T24" fmla="*/ 45 w 123"/>
              <a:gd name="T25" fmla="*/ 73 h 133"/>
              <a:gd name="T26" fmla="*/ 86 w 123"/>
              <a:gd name="T27" fmla="*/ 31 h 133"/>
              <a:gd name="T28" fmla="*/ 55 w 123"/>
              <a:gd name="T29" fmla="*/ 61 h 133"/>
              <a:gd name="T30" fmla="*/ 67 w 123"/>
              <a:gd name="T31" fmla="*/ 73 h 133"/>
              <a:gd name="T32" fmla="*/ 97 w 123"/>
              <a:gd name="T33" fmla="*/ 40 h 133"/>
              <a:gd name="T34" fmla="*/ 86 w 123"/>
              <a:gd name="T35" fmla="*/ 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133">
                <a:moveTo>
                  <a:pt x="17" y="73"/>
                </a:moveTo>
                <a:lnTo>
                  <a:pt x="0" y="133"/>
                </a:lnTo>
                <a:lnTo>
                  <a:pt x="60" y="111"/>
                </a:lnTo>
                <a:lnTo>
                  <a:pt x="17" y="73"/>
                </a:lnTo>
                <a:close/>
                <a:moveTo>
                  <a:pt x="105" y="61"/>
                </a:moveTo>
                <a:lnTo>
                  <a:pt x="123" y="0"/>
                </a:lnTo>
                <a:lnTo>
                  <a:pt x="64" y="21"/>
                </a:lnTo>
                <a:lnTo>
                  <a:pt x="105" y="61"/>
                </a:lnTo>
                <a:close/>
                <a:moveTo>
                  <a:pt x="45" y="73"/>
                </a:moveTo>
                <a:lnTo>
                  <a:pt x="26" y="95"/>
                </a:lnTo>
                <a:lnTo>
                  <a:pt x="36" y="104"/>
                </a:lnTo>
                <a:lnTo>
                  <a:pt x="57" y="83"/>
                </a:lnTo>
                <a:lnTo>
                  <a:pt x="45" y="73"/>
                </a:lnTo>
                <a:close/>
                <a:moveTo>
                  <a:pt x="86" y="31"/>
                </a:moveTo>
                <a:lnTo>
                  <a:pt x="55" y="61"/>
                </a:lnTo>
                <a:lnTo>
                  <a:pt x="67" y="73"/>
                </a:lnTo>
                <a:lnTo>
                  <a:pt x="97" y="40"/>
                </a:lnTo>
                <a:lnTo>
                  <a:pt x="86" y="31"/>
                </a:lnTo>
                <a:close/>
              </a:path>
            </a:pathLst>
          </a:custGeom>
          <a:solidFill>
            <a:srgbClr val="0468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nvGrpSpPr>
          <p:cNvPr id="25" name="组合 24"/>
          <p:cNvGrpSpPr/>
          <p:nvPr/>
        </p:nvGrpSpPr>
        <p:grpSpPr>
          <a:xfrm>
            <a:off x="3271164" y="4289990"/>
            <a:ext cx="442913" cy="319087"/>
            <a:chOff x="4865688" y="4159251"/>
            <a:chExt cx="442913" cy="319087"/>
          </a:xfrm>
        </p:grpSpPr>
        <p:sp>
          <p:nvSpPr>
            <p:cNvPr id="26" name="Freeform 79"/>
            <p:cNvSpPr>
              <a:spLocks/>
            </p:cNvSpPr>
            <p:nvPr/>
          </p:nvSpPr>
          <p:spPr bwMode="auto">
            <a:xfrm>
              <a:off x="5086350" y="4287838"/>
              <a:ext cx="222250" cy="190500"/>
            </a:xfrm>
            <a:custGeom>
              <a:avLst/>
              <a:gdLst>
                <a:gd name="T0" fmla="*/ 140 w 140"/>
                <a:gd name="T1" fmla="*/ 0 h 120"/>
                <a:gd name="T2" fmla="*/ 140 w 140"/>
                <a:gd name="T3" fmla="*/ 40 h 120"/>
                <a:gd name="T4" fmla="*/ 0 w 140"/>
                <a:gd name="T5" fmla="*/ 120 h 120"/>
                <a:gd name="T6" fmla="*/ 0 w 140"/>
                <a:gd name="T7" fmla="*/ 80 h 120"/>
                <a:gd name="T8" fmla="*/ 140 w 140"/>
                <a:gd name="T9" fmla="*/ 0 h 120"/>
              </a:gdLst>
              <a:ahLst/>
              <a:cxnLst>
                <a:cxn ang="0">
                  <a:pos x="T0" y="T1"/>
                </a:cxn>
                <a:cxn ang="0">
                  <a:pos x="T2" y="T3"/>
                </a:cxn>
                <a:cxn ang="0">
                  <a:pos x="T4" y="T5"/>
                </a:cxn>
                <a:cxn ang="0">
                  <a:pos x="T6" y="T7"/>
                </a:cxn>
                <a:cxn ang="0">
                  <a:pos x="T8" y="T9"/>
                </a:cxn>
              </a:cxnLst>
              <a:rect l="0" t="0" r="r" b="b"/>
              <a:pathLst>
                <a:path w="140" h="120">
                  <a:moveTo>
                    <a:pt x="140" y="0"/>
                  </a:moveTo>
                  <a:lnTo>
                    <a:pt x="140" y="40"/>
                  </a:lnTo>
                  <a:lnTo>
                    <a:pt x="0" y="120"/>
                  </a:lnTo>
                  <a:lnTo>
                    <a:pt x="0" y="80"/>
                  </a:lnTo>
                  <a:lnTo>
                    <a:pt x="140" y="0"/>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7" name="Freeform 80"/>
            <p:cNvSpPr>
              <a:spLocks/>
            </p:cNvSpPr>
            <p:nvPr/>
          </p:nvSpPr>
          <p:spPr bwMode="auto">
            <a:xfrm>
              <a:off x="4865688" y="4287838"/>
              <a:ext cx="220663" cy="190500"/>
            </a:xfrm>
            <a:custGeom>
              <a:avLst/>
              <a:gdLst>
                <a:gd name="T0" fmla="*/ 139 w 139"/>
                <a:gd name="T1" fmla="*/ 80 h 120"/>
                <a:gd name="T2" fmla="*/ 139 w 139"/>
                <a:gd name="T3" fmla="*/ 120 h 120"/>
                <a:gd name="T4" fmla="*/ 0 w 139"/>
                <a:gd name="T5" fmla="*/ 40 h 120"/>
                <a:gd name="T6" fmla="*/ 0 w 139"/>
                <a:gd name="T7" fmla="*/ 0 h 120"/>
                <a:gd name="T8" fmla="*/ 139 w 139"/>
                <a:gd name="T9" fmla="*/ 80 h 120"/>
              </a:gdLst>
              <a:ahLst/>
              <a:cxnLst>
                <a:cxn ang="0">
                  <a:pos x="T0" y="T1"/>
                </a:cxn>
                <a:cxn ang="0">
                  <a:pos x="T2" y="T3"/>
                </a:cxn>
                <a:cxn ang="0">
                  <a:pos x="T4" y="T5"/>
                </a:cxn>
                <a:cxn ang="0">
                  <a:pos x="T6" y="T7"/>
                </a:cxn>
                <a:cxn ang="0">
                  <a:pos x="T8" y="T9"/>
                </a:cxn>
              </a:cxnLst>
              <a:rect l="0" t="0" r="r" b="b"/>
              <a:pathLst>
                <a:path w="139" h="120">
                  <a:moveTo>
                    <a:pt x="139" y="80"/>
                  </a:moveTo>
                  <a:lnTo>
                    <a:pt x="139" y="120"/>
                  </a:lnTo>
                  <a:lnTo>
                    <a:pt x="0" y="40"/>
                  </a:lnTo>
                  <a:lnTo>
                    <a:pt x="0" y="0"/>
                  </a:lnTo>
                  <a:lnTo>
                    <a:pt x="139" y="80"/>
                  </a:lnTo>
                  <a:close/>
                </a:path>
              </a:pathLst>
            </a:custGeom>
            <a:solidFill>
              <a:srgbClr val="26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8" name="Freeform 81"/>
            <p:cNvSpPr>
              <a:spLocks/>
            </p:cNvSpPr>
            <p:nvPr/>
          </p:nvSpPr>
          <p:spPr bwMode="auto">
            <a:xfrm>
              <a:off x="4865688" y="4159251"/>
              <a:ext cx="442913" cy="255588"/>
            </a:xfrm>
            <a:custGeom>
              <a:avLst/>
              <a:gdLst>
                <a:gd name="T0" fmla="*/ 279 w 279"/>
                <a:gd name="T1" fmla="*/ 81 h 161"/>
                <a:gd name="T2" fmla="*/ 139 w 279"/>
                <a:gd name="T3" fmla="*/ 161 h 161"/>
                <a:gd name="T4" fmla="*/ 0 w 279"/>
                <a:gd name="T5" fmla="*/ 81 h 161"/>
                <a:gd name="T6" fmla="*/ 139 w 279"/>
                <a:gd name="T7" fmla="*/ 0 h 161"/>
                <a:gd name="T8" fmla="*/ 279 w 279"/>
                <a:gd name="T9" fmla="*/ 81 h 161"/>
              </a:gdLst>
              <a:ahLst/>
              <a:cxnLst>
                <a:cxn ang="0">
                  <a:pos x="T0" y="T1"/>
                </a:cxn>
                <a:cxn ang="0">
                  <a:pos x="T2" y="T3"/>
                </a:cxn>
                <a:cxn ang="0">
                  <a:pos x="T4" y="T5"/>
                </a:cxn>
                <a:cxn ang="0">
                  <a:pos x="T6" y="T7"/>
                </a:cxn>
                <a:cxn ang="0">
                  <a:pos x="T8" y="T9"/>
                </a:cxn>
              </a:cxnLst>
              <a:rect l="0" t="0" r="r" b="b"/>
              <a:pathLst>
                <a:path w="279" h="161">
                  <a:moveTo>
                    <a:pt x="279" y="81"/>
                  </a:moveTo>
                  <a:lnTo>
                    <a:pt x="139" y="161"/>
                  </a:lnTo>
                  <a:lnTo>
                    <a:pt x="0" y="81"/>
                  </a:lnTo>
                  <a:lnTo>
                    <a:pt x="139" y="0"/>
                  </a:lnTo>
                  <a:lnTo>
                    <a:pt x="279" y="81"/>
                  </a:lnTo>
                  <a:close/>
                </a:path>
              </a:pathLst>
            </a:custGeom>
            <a:solidFill>
              <a:srgbClr val="3F5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9" name="Freeform 82"/>
            <p:cNvSpPr>
              <a:spLocks noEditPoints="1"/>
            </p:cNvSpPr>
            <p:nvPr/>
          </p:nvSpPr>
          <p:spPr bwMode="auto">
            <a:xfrm>
              <a:off x="4924425" y="4192588"/>
              <a:ext cx="323850" cy="188913"/>
            </a:xfrm>
            <a:custGeom>
              <a:avLst/>
              <a:gdLst>
                <a:gd name="T0" fmla="*/ 135 w 204"/>
                <a:gd name="T1" fmla="*/ 97 h 119"/>
                <a:gd name="T2" fmla="*/ 112 w 204"/>
                <a:gd name="T3" fmla="*/ 112 h 119"/>
                <a:gd name="T4" fmla="*/ 102 w 204"/>
                <a:gd name="T5" fmla="*/ 119 h 119"/>
                <a:gd name="T6" fmla="*/ 79 w 204"/>
                <a:gd name="T7" fmla="*/ 105 h 119"/>
                <a:gd name="T8" fmla="*/ 67 w 204"/>
                <a:gd name="T9" fmla="*/ 97 h 119"/>
                <a:gd name="T10" fmla="*/ 76 w 204"/>
                <a:gd name="T11" fmla="*/ 93 h 119"/>
                <a:gd name="T12" fmla="*/ 93 w 204"/>
                <a:gd name="T13" fmla="*/ 100 h 119"/>
                <a:gd name="T14" fmla="*/ 93 w 204"/>
                <a:gd name="T15" fmla="*/ 83 h 119"/>
                <a:gd name="T16" fmla="*/ 76 w 204"/>
                <a:gd name="T17" fmla="*/ 76 h 119"/>
                <a:gd name="T18" fmla="*/ 53 w 204"/>
                <a:gd name="T19" fmla="*/ 64 h 119"/>
                <a:gd name="T20" fmla="*/ 36 w 204"/>
                <a:gd name="T21" fmla="*/ 64 h 119"/>
                <a:gd name="T22" fmla="*/ 41 w 204"/>
                <a:gd name="T23" fmla="*/ 69 h 119"/>
                <a:gd name="T24" fmla="*/ 43 w 204"/>
                <a:gd name="T25" fmla="*/ 76 h 119"/>
                <a:gd name="T26" fmla="*/ 29 w 204"/>
                <a:gd name="T27" fmla="*/ 76 h 119"/>
                <a:gd name="T28" fmla="*/ 8 w 204"/>
                <a:gd name="T29" fmla="*/ 64 h 119"/>
                <a:gd name="T30" fmla="*/ 8 w 204"/>
                <a:gd name="T31" fmla="*/ 57 h 119"/>
                <a:gd name="T32" fmla="*/ 29 w 204"/>
                <a:gd name="T33" fmla="*/ 43 h 119"/>
                <a:gd name="T34" fmla="*/ 38 w 204"/>
                <a:gd name="T35" fmla="*/ 43 h 119"/>
                <a:gd name="T36" fmla="*/ 41 w 204"/>
                <a:gd name="T37" fmla="*/ 50 h 119"/>
                <a:gd name="T38" fmla="*/ 31 w 204"/>
                <a:gd name="T39" fmla="*/ 55 h 119"/>
                <a:gd name="T40" fmla="*/ 55 w 204"/>
                <a:gd name="T41" fmla="*/ 55 h 119"/>
                <a:gd name="T42" fmla="*/ 64 w 204"/>
                <a:gd name="T43" fmla="*/ 55 h 119"/>
                <a:gd name="T44" fmla="*/ 86 w 204"/>
                <a:gd name="T45" fmla="*/ 38 h 119"/>
                <a:gd name="T46" fmla="*/ 98 w 204"/>
                <a:gd name="T47" fmla="*/ 22 h 119"/>
                <a:gd name="T48" fmla="*/ 83 w 204"/>
                <a:gd name="T49" fmla="*/ 24 h 119"/>
                <a:gd name="T50" fmla="*/ 74 w 204"/>
                <a:gd name="T51" fmla="*/ 24 h 119"/>
                <a:gd name="T52" fmla="*/ 81 w 204"/>
                <a:gd name="T53" fmla="*/ 14 h 119"/>
                <a:gd name="T54" fmla="*/ 100 w 204"/>
                <a:gd name="T55" fmla="*/ 3 h 119"/>
                <a:gd name="T56" fmla="*/ 116 w 204"/>
                <a:gd name="T57" fmla="*/ 7 h 119"/>
                <a:gd name="T58" fmla="*/ 135 w 204"/>
                <a:gd name="T59" fmla="*/ 19 h 119"/>
                <a:gd name="T60" fmla="*/ 133 w 204"/>
                <a:gd name="T61" fmla="*/ 24 h 119"/>
                <a:gd name="T62" fmla="*/ 121 w 204"/>
                <a:gd name="T63" fmla="*/ 22 h 119"/>
                <a:gd name="T64" fmla="*/ 114 w 204"/>
                <a:gd name="T65" fmla="*/ 22 h 119"/>
                <a:gd name="T66" fmla="*/ 133 w 204"/>
                <a:gd name="T67" fmla="*/ 45 h 119"/>
                <a:gd name="T68" fmla="*/ 157 w 204"/>
                <a:gd name="T69" fmla="*/ 55 h 119"/>
                <a:gd name="T70" fmla="*/ 173 w 204"/>
                <a:gd name="T71" fmla="*/ 55 h 119"/>
                <a:gd name="T72" fmla="*/ 161 w 204"/>
                <a:gd name="T73" fmla="*/ 48 h 119"/>
                <a:gd name="T74" fmla="*/ 164 w 204"/>
                <a:gd name="T75" fmla="*/ 41 h 119"/>
                <a:gd name="T76" fmla="*/ 180 w 204"/>
                <a:gd name="T77" fmla="*/ 45 h 119"/>
                <a:gd name="T78" fmla="*/ 199 w 204"/>
                <a:gd name="T79" fmla="*/ 57 h 119"/>
                <a:gd name="T80" fmla="*/ 192 w 204"/>
                <a:gd name="T81" fmla="*/ 64 h 119"/>
                <a:gd name="T82" fmla="*/ 173 w 204"/>
                <a:gd name="T83" fmla="*/ 76 h 119"/>
                <a:gd name="T84" fmla="*/ 164 w 204"/>
                <a:gd name="T85" fmla="*/ 76 h 119"/>
                <a:gd name="T86" fmla="*/ 169 w 204"/>
                <a:gd name="T87" fmla="*/ 67 h 119"/>
                <a:gd name="T88" fmla="*/ 166 w 204"/>
                <a:gd name="T89" fmla="*/ 64 h 119"/>
                <a:gd name="T90" fmla="*/ 135 w 204"/>
                <a:gd name="T91" fmla="*/ 74 h 119"/>
                <a:gd name="T92" fmla="*/ 109 w 204"/>
                <a:gd name="T93" fmla="*/ 88 h 119"/>
                <a:gd name="T94" fmla="*/ 109 w 204"/>
                <a:gd name="T95" fmla="*/ 102 h 119"/>
                <a:gd name="T96" fmla="*/ 126 w 204"/>
                <a:gd name="T97" fmla="*/ 93 h 119"/>
                <a:gd name="T98" fmla="*/ 119 w 204"/>
                <a:gd name="T99" fmla="*/ 67 h 119"/>
                <a:gd name="T100" fmla="*/ 119 w 204"/>
                <a:gd name="T101" fmla="*/ 52 h 119"/>
                <a:gd name="T102" fmla="*/ 93 w 204"/>
                <a:gd name="T103" fmla="*/ 50 h 119"/>
                <a:gd name="T104" fmla="*/ 83 w 204"/>
                <a:gd name="T105"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 h="119">
                  <a:moveTo>
                    <a:pt x="126" y="93"/>
                  </a:moveTo>
                  <a:lnTo>
                    <a:pt x="128" y="95"/>
                  </a:lnTo>
                  <a:lnTo>
                    <a:pt x="131" y="95"/>
                  </a:lnTo>
                  <a:lnTo>
                    <a:pt x="133" y="97"/>
                  </a:lnTo>
                  <a:lnTo>
                    <a:pt x="135" y="97"/>
                  </a:lnTo>
                  <a:lnTo>
                    <a:pt x="135" y="97"/>
                  </a:lnTo>
                  <a:lnTo>
                    <a:pt x="135" y="97"/>
                  </a:lnTo>
                  <a:lnTo>
                    <a:pt x="131" y="102"/>
                  </a:lnTo>
                  <a:lnTo>
                    <a:pt x="124" y="105"/>
                  </a:lnTo>
                  <a:lnTo>
                    <a:pt x="119" y="107"/>
                  </a:lnTo>
                  <a:lnTo>
                    <a:pt x="116" y="109"/>
                  </a:lnTo>
                  <a:lnTo>
                    <a:pt x="112" y="112"/>
                  </a:lnTo>
                  <a:lnTo>
                    <a:pt x="109" y="114"/>
                  </a:lnTo>
                  <a:lnTo>
                    <a:pt x="107" y="114"/>
                  </a:lnTo>
                  <a:lnTo>
                    <a:pt x="105" y="116"/>
                  </a:lnTo>
                  <a:lnTo>
                    <a:pt x="102" y="116"/>
                  </a:lnTo>
                  <a:lnTo>
                    <a:pt x="102" y="119"/>
                  </a:lnTo>
                  <a:lnTo>
                    <a:pt x="102" y="119"/>
                  </a:lnTo>
                  <a:lnTo>
                    <a:pt x="102" y="119"/>
                  </a:lnTo>
                  <a:lnTo>
                    <a:pt x="95" y="114"/>
                  </a:lnTo>
                  <a:lnTo>
                    <a:pt x="90" y="112"/>
                  </a:lnTo>
                  <a:lnTo>
                    <a:pt x="86" y="109"/>
                  </a:lnTo>
                  <a:lnTo>
                    <a:pt x="81" y="107"/>
                  </a:lnTo>
                  <a:lnTo>
                    <a:pt x="79" y="105"/>
                  </a:lnTo>
                  <a:lnTo>
                    <a:pt x="76" y="102"/>
                  </a:lnTo>
                  <a:lnTo>
                    <a:pt x="74" y="102"/>
                  </a:lnTo>
                  <a:lnTo>
                    <a:pt x="71" y="100"/>
                  </a:lnTo>
                  <a:lnTo>
                    <a:pt x="69" y="100"/>
                  </a:lnTo>
                  <a:lnTo>
                    <a:pt x="67" y="100"/>
                  </a:lnTo>
                  <a:lnTo>
                    <a:pt x="67" y="97"/>
                  </a:lnTo>
                  <a:lnTo>
                    <a:pt x="67" y="97"/>
                  </a:lnTo>
                  <a:lnTo>
                    <a:pt x="69" y="97"/>
                  </a:lnTo>
                  <a:lnTo>
                    <a:pt x="74" y="95"/>
                  </a:lnTo>
                  <a:lnTo>
                    <a:pt x="74" y="95"/>
                  </a:lnTo>
                  <a:lnTo>
                    <a:pt x="76" y="93"/>
                  </a:lnTo>
                  <a:lnTo>
                    <a:pt x="76" y="93"/>
                  </a:lnTo>
                  <a:lnTo>
                    <a:pt x="76" y="93"/>
                  </a:lnTo>
                  <a:lnTo>
                    <a:pt x="83" y="95"/>
                  </a:lnTo>
                  <a:lnTo>
                    <a:pt x="86" y="97"/>
                  </a:lnTo>
                  <a:lnTo>
                    <a:pt x="88" y="100"/>
                  </a:lnTo>
                  <a:lnTo>
                    <a:pt x="90" y="100"/>
                  </a:lnTo>
                  <a:lnTo>
                    <a:pt x="93" y="100"/>
                  </a:lnTo>
                  <a:lnTo>
                    <a:pt x="93" y="102"/>
                  </a:lnTo>
                  <a:lnTo>
                    <a:pt x="93" y="102"/>
                  </a:lnTo>
                  <a:lnTo>
                    <a:pt x="93" y="95"/>
                  </a:lnTo>
                  <a:lnTo>
                    <a:pt x="93" y="90"/>
                  </a:lnTo>
                  <a:lnTo>
                    <a:pt x="93" y="86"/>
                  </a:lnTo>
                  <a:lnTo>
                    <a:pt x="93" y="83"/>
                  </a:lnTo>
                  <a:lnTo>
                    <a:pt x="93" y="83"/>
                  </a:lnTo>
                  <a:lnTo>
                    <a:pt x="93" y="81"/>
                  </a:lnTo>
                  <a:lnTo>
                    <a:pt x="93" y="81"/>
                  </a:lnTo>
                  <a:lnTo>
                    <a:pt x="83" y="78"/>
                  </a:lnTo>
                  <a:lnTo>
                    <a:pt x="79" y="78"/>
                  </a:lnTo>
                  <a:lnTo>
                    <a:pt x="76" y="76"/>
                  </a:lnTo>
                  <a:lnTo>
                    <a:pt x="71" y="74"/>
                  </a:lnTo>
                  <a:lnTo>
                    <a:pt x="69" y="71"/>
                  </a:lnTo>
                  <a:lnTo>
                    <a:pt x="67" y="67"/>
                  </a:lnTo>
                  <a:lnTo>
                    <a:pt x="64" y="64"/>
                  </a:lnTo>
                  <a:lnTo>
                    <a:pt x="60" y="64"/>
                  </a:lnTo>
                  <a:lnTo>
                    <a:pt x="53" y="64"/>
                  </a:lnTo>
                  <a:lnTo>
                    <a:pt x="48" y="64"/>
                  </a:lnTo>
                  <a:lnTo>
                    <a:pt x="45" y="64"/>
                  </a:lnTo>
                  <a:lnTo>
                    <a:pt x="41" y="64"/>
                  </a:lnTo>
                  <a:lnTo>
                    <a:pt x="38" y="64"/>
                  </a:lnTo>
                  <a:lnTo>
                    <a:pt x="36" y="64"/>
                  </a:lnTo>
                  <a:lnTo>
                    <a:pt x="36" y="64"/>
                  </a:lnTo>
                  <a:lnTo>
                    <a:pt x="31" y="64"/>
                  </a:lnTo>
                  <a:lnTo>
                    <a:pt x="31" y="64"/>
                  </a:lnTo>
                  <a:lnTo>
                    <a:pt x="31" y="64"/>
                  </a:lnTo>
                  <a:lnTo>
                    <a:pt x="31" y="64"/>
                  </a:lnTo>
                  <a:lnTo>
                    <a:pt x="36" y="67"/>
                  </a:lnTo>
                  <a:lnTo>
                    <a:pt x="41" y="69"/>
                  </a:lnTo>
                  <a:lnTo>
                    <a:pt x="43" y="71"/>
                  </a:lnTo>
                  <a:lnTo>
                    <a:pt x="43" y="74"/>
                  </a:lnTo>
                  <a:lnTo>
                    <a:pt x="45" y="74"/>
                  </a:lnTo>
                  <a:lnTo>
                    <a:pt x="45" y="74"/>
                  </a:lnTo>
                  <a:lnTo>
                    <a:pt x="45" y="74"/>
                  </a:lnTo>
                  <a:lnTo>
                    <a:pt x="43" y="76"/>
                  </a:lnTo>
                  <a:lnTo>
                    <a:pt x="41" y="78"/>
                  </a:lnTo>
                  <a:lnTo>
                    <a:pt x="38" y="78"/>
                  </a:lnTo>
                  <a:lnTo>
                    <a:pt x="38" y="78"/>
                  </a:lnTo>
                  <a:lnTo>
                    <a:pt x="36" y="81"/>
                  </a:lnTo>
                  <a:lnTo>
                    <a:pt x="36" y="81"/>
                  </a:lnTo>
                  <a:lnTo>
                    <a:pt x="29" y="76"/>
                  </a:lnTo>
                  <a:lnTo>
                    <a:pt x="24" y="74"/>
                  </a:lnTo>
                  <a:lnTo>
                    <a:pt x="19" y="71"/>
                  </a:lnTo>
                  <a:lnTo>
                    <a:pt x="17" y="69"/>
                  </a:lnTo>
                  <a:lnTo>
                    <a:pt x="12" y="67"/>
                  </a:lnTo>
                  <a:lnTo>
                    <a:pt x="10" y="64"/>
                  </a:lnTo>
                  <a:lnTo>
                    <a:pt x="8" y="64"/>
                  </a:lnTo>
                  <a:lnTo>
                    <a:pt x="5" y="62"/>
                  </a:lnTo>
                  <a:lnTo>
                    <a:pt x="3" y="62"/>
                  </a:lnTo>
                  <a:lnTo>
                    <a:pt x="3" y="60"/>
                  </a:lnTo>
                  <a:lnTo>
                    <a:pt x="0" y="60"/>
                  </a:lnTo>
                  <a:lnTo>
                    <a:pt x="0" y="60"/>
                  </a:lnTo>
                  <a:lnTo>
                    <a:pt x="8" y="57"/>
                  </a:lnTo>
                  <a:lnTo>
                    <a:pt x="12" y="55"/>
                  </a:lnTo>
                  <a:lnTo>
                    <a:pt x="17" y="50"/>
                  </a:lnTo>
                  <a:lnTo>
                    <a:pt x="22" y="48"/>
                  </a:lnTo>
                  <a:lnTo>
                    <a:pt x="24" y="48"/>
                  </a:lnTo>
                  <a:lnTo>
                    <a:pt x="27" y="45"/>
                  </a:lnTo>
                  <a:lnTo>
                    <a:pt x="29" y="43"/>
                  </a:lnTo>
                  <a:lnTo>
                    <a:pt x="31" y="43"/>
                  </a:lnTo>
                  <a:lnTo>
                    <a:pt x="34" y="41"/>
                  </a:lnTo>
                  <a:lnTo>
                    <a:pt x="36" y="41"/>
                  </a:lnTo>
                  <a:lnTo>
                    <a:pt x="36" y="41"/>
                  </a:lnTo>
                  <a:lnTo>
                    <a:pt x="36" y="41"/>
                  </a:lnTo>
                  <a:lnTo>
                    <a:pt x="38" y="43"/>
                  </a:lnTo>
                  <a:lnTo>
                    <a:pt x="41" y="43"/>
                  </a:lnTo>
                  <a:lnTo>
                    <a:pt x="43" y="45"/>
                  </a:lnTo>
                  <a:lnTo>
                    <a:pt x="45" y="45"/>
                  </a:lnTo>
                  <a:lnTo>
                    <a:pt x="45" y="45"/>
                  </a:lnTo>
                  <a:lnTo>
                    <a:pt x="45" y="45"/>
                  </a:lnTo>
                  <a:lnTo>
                    <a:pt x="41" y="50"/>
                  </a:lnTo>
                  <a:lnTo>
                    <a:pt x="38" y="50"/>
                  </a:lnTo>
                  <a:lnTo>
                    <a:pt x="34" y="52"/>
                  </a:lnTo>
                  <a:lnTo>
                    <a:pt x="31" y="55"/>
                  </a:lnTo>
                  <a:lnTo>
                    <a:pt x="31" y="55"/>
                  </a:lnTo>
                  <a:lnTo>
                    <a:pt x="31" y="55"/>
                  </a:lnTo>
                  <a:lnTo>
                    <a:pt x="31" y="55"/>
                  </a:lnTo>
                  <a:lnTo>
                    <a:pt x="36" y="55"/>
                  </a:lnTo>
                  <a:lnTo>
                    <a:pt x="41" y="55"/>
                  </a:lnTo>
                  <a:lnTo>
                    <a:pt x="45" y="55"/>
                  </a:lnTo>
                  <a:lnTo>
                    <a:pt x="50" y="55"/>
                  </a:lnTo>
                  <a:lnTo>
                    <a:pt x="53" y="55"/>
                  </a:lnTo>
                  <a:lnTo>
                    <a:pt x="55" y="55"/>
                  </a:lnTo>
                  <a:lnTo>
                    <a:pt x="57" y="55"/>
                  </a:lnTo>
                  <a:lnTo>
                    <a:pt x="60" y="55"/>
                  </a:lnTo>
                  <a:lnTo>
                    <a:pt x="62" y="55"/>
                  </a:lnTo>
                  <a:lnTo>
                    <a:pt x="64" y="55"/>
                  </a:lnTo>
                  <a:lnTo>
                    <a:pt x="64" y="55"/>
                  </a:lnTo>
                  <a:lnTo>
                    <a:pt x="64" y="55"/>
                  </a:lnTo>
                  <a:lnTo>
                    <a:pt x="64" y="52"/>
                  </a:lnTo>
                  <a:lnTo>
                    <a:pt x="67" y="48"/>
                  </a:lnTo>
                  <a:lnTo>
                    <a:pt x="71" y="45"/>
                  </a:lnTo>
                  <a:lnTo>
                    <a:pt x="76" y="43"/>
                  </a:lnTo>
                  <a:lnTo>
                    <a:pt x="81" y="41"/>
                  </a:lnTo>
                  <a:lnTo>
                    <a:pt x="86" y="38"/>
                  </a:lnTo>
                  <a:lnTo>
                    <a:pt x="90" y="38"/>
                  </a:lnTo>
                  <a:lnTo>
                    <a:pt x="98" y="38"/>
                  </a:lnTo>
                  <a:lnTo>
                    <a:pt x="98" y="31"/>
                  </a:lnTo>
                  <a:lnTo>
                    <a:pt x="98" y="26"/>
                  </a:lnTo>
                  <a:lnTo>
                    <a:pt x="98" y="24"/>
                  </a:lnTo>
                  <a:lnTo>
                    <a:pt x="98" y="22"/>
                  </a:lnTo>
                  <a:lnTo>
                    <a:pt x="98" y="19"/>
                  </a:lnTo>
                  <a:lnTo>
                    <a:pt x="98" y="19"/>
                  </a:lnTo>
                  <a:lnTo>
                    <a:pt x="98" y="19"/>
                  </a:lnTo>
                  <a:lnTo>
                    <a:pt x="90" y="22"/>
                  </a:lnTo>
                  <a:lnTo>
                    <a:pt x="88" y="24"/>
                  </a:lnTo>
                  <a:lnTo>
                    <a:pt x="83" y="24"/>
                  </a:lnTo>
                  <a:lnTo>
                    <a:pt x="83" y="26"/>
                  </a:lnTo>
                  <a:lnTo>
                    <a:pt x="81" y="26"/>
                  </a:lnTo>
                  <a:lnTo>
                    <a:pt x="81" y="26"/>
                  </a:lnTo>
                  <a:lnTo>
                    <a:pt x="81" y="26"/>
                  </a:lnTo>
                  <a:lnTo>
                    <a:pt x="76" y="24"/>
                  </a:lnTo>
                  <a:lnTo>
                    <a:pt x="74" y="24"/>
                  </a:lnTo>
                  <a:lnTo>
                    <a:pt x="74" y="22"/>
                  </a:lnTo>
                  <a:lnTo>
                    <a:pt x="71" y="22"/>
                  </a:lnTo>
                  <a:lnTo>
                    <a:pt x="69" y="22"/>
                  </a:lnTo>
                  <a:lnTo>
                    <a:pt x="69" y="22"/>
                  </a:lnTo>
                  <a:lnTo>
                    <a:pt x="76" y="17"/>
                  </a:lnTo>
                  <a:lnTo>
                    <a:pt x="81" y="14"/>
                  </a:lnTo>
                  <a:lnTo>
                    <a:pt x="86" y="12"/>
                  </a:lnTo>
                  <a:lnTo>
                    <a:pt x="90" y="10"/>
                  </a:lnTo>
                  <a:lnTo>
                    <a:pt x="93" y="7"/>
                  </a:lnTo>
                  <a:lnTo>
                    <a:pt x="98" y="5"/>
                  </a:lnTo>
                  <a:lnTo>
                    <a:pt x="98" y="5"/>
                  </a:lnTo>
                  <a:lnTo>
                    <a:pt x="100" y="3"/>
                  </a:lnTo>
                  <a:lnTo>
                    <a:pt x="102" y="3"/>
                  </a:lnTo>
                  <a:lnTo>
                    <a:pt x="105" y="3"/>
                  </a:lnTo>
                  <a:lnTo>
                    <a:pt x="105" y="0"/>
                  </a:lnTo>
                  <a:lnTo>
                    <a:pt x="105" y="0"/>
                  </a:lnTo>
                  <a:lnTo>
                    <a:pt x="112" y="5"/>
                  </a:lnTo>
                  <a:lnTo>
                    <a:pt x="116" y="7"/>
                  </a:lnTo>
                  <a:lnTo>
                    <a:pt x="121" y="10"/>
                  </a:lnTo>
                  <a:lnTo>
                    <a:pt x="124" y="12"/>
                  </a:lnTo>
                  <a:lnTo>
                    <a:pt x="128" y="14"/>
                  </a:lnTo>
                  <a:lnTo>
                    <a:pt x="131" y="17"/>
                  </a:lnTo>
                  <a:lnTo>
                    <a:pt x="133" y="17"/>
                  </a:lnTo>
                  <a:lnTo>
                    <a:pt x="135" y="19"/>
                  </a:lnTo>
                  <a:lnTo>
                    <a:pt x="138" y="19"/>
                  </a:lnTo>
                  <a:lnTo>
                    <a:pt x="138" y="22"/>
                  </a:lnTo>
                  <a:lnTo>
                    <a:pt x="140" y="22"/>
                  </a:lnTo>
                  <a:lnTo>
                    <a:pt x="140" y="22"/>
                  </a:lnTo>
                  <a:lnTo>
                    <a:pt x="135" y="24"/>
                  </a:lnTo>
                  <a:lnTo>
                    <a:pt x="133" y="24"/>
                  </a:lnTo>
                  <a:lnTo>
                    <a:pt x="131" y="26"/>
                  </a:lnTo>
                  <a:lnTo>
                    <a:pt x="131" y="26"/>
                  </a:lnTo>
                  <a:lnTo>
                    <a:pt x="128" y="26"/>
                  </a:lnTo>
                  <a:lnTo>
                    <a:pt x="128" y="26"/>
                  </a:lnTo>
                  <a:lnTo>
                    <a:pt x="124" y="24"/>
                  </a:lnTo>
                  <a:lnTo>
                    <a:pt x="121" y="22"/>
                  </a:lnTo>
                  <a:lnTo>
                    <a:pt x="116" y="19"/>
                  </a:lnTo>
                  <a:lnTo>
                    <a:pt x="116" y="19"/>
                  </a:lnTo>
                  <a:lnTo>
                    <a:pt x="114" y="19"/>
                  </a:lnTo>
                  <a:lnTo>
                    <a:pt x="114" y="19"/>
                  </a:lnTo>
                  <a:lnTo>
                    <a:pt x="114" y="19"/>
                  </a:lnTo>
                  <a:lnTo>
                    <a:pt x="114" y="22"/>
                  </a:lnTo>
                  <a:lnTo>
                    <a:pt x="114" y="26"/>
                  </a:lnTo>
                  <a:lnTo>
                    <a:pt x="114" y="33"/>
                  </a:lnTo>
                  <a:lnTo>
                    <a:pt x="114" y="38"/>
                  </a:lnTo>
                  <a:lnTo>
                    <a:pt x="124" y="41"/>
                  </a:lnTo>
                  <a:lnTo>
                    <a:pt x="131" y="43"/>
                  </a:lnTo>
                  <a:lnTo>
                    <a:pt x="133" y="45"/>
                  </a:lnTo>
                  <a:lnTo>
                    <a:pt x="138" y="48"/>
                  </a:lnTo>
                  <a:lnTo>
                    <a:pt x="138" y="50"/>
                  </a:lnTo>
                  <a:lnTo>
                    <a:pt x="140" y="55"/>
                  </a:lnTo>
                  <a:lnTo>
                    <a:pt x="147" y="55"/>
                  </a:lnTo>
                  <a:lnTo>
                    <a:pt x="152" y="55"/>
                  </a:lnTo>
                  <a:lnTo>
                    <a:pt x="157" y="55"/>
                  </a:lnTo>
                  <a:lnTo>
                    <a:pt x="159" y="55"/>
                  </a:lnTo>
                  <a:lnTo>
                    <a:pt x="164" y="55"/>
                  </a:lnTo>
                  <a:lnTo>
                    <a:pt x="166" y="55"/>
                  </a:lnTo>
                  <a:lnTo>
                    <a:pt x="169" y="55"/>
                  </a:lnTo>
                  <a:lnTo>
                    <a:pt x="171" y="55"/>
                  </a:lnTo>
                  <a:lnTo>
                    <a:pt x="173" y="55"/>
                  </a:lnTo>
                  <a:lnTo>
                    <a:pt x="173" y="55"/>
                  </a:lnTo>
                  <a:lnTo>
                    <a:pt x="173" y="55"/>
                  </a:lnTo>
                  <a:lnTo>
                    <a:pt x="173" y="55"/>
                  </a:lnTo>
                  <a:lnTo>
                    <a:pt x="169" y="50"/>
                  </a:lnTo>
                  <a:lnTo>
                    <a:pt x="166" y="48"/>
                  </a:lnTo>
                  <a:lnTo>
                    <a:pt x="161" y="48"/>
                  </a:lnTo>
                  <a:lnTo>
                    <a:pt x="161" y="45"/>
                  </a:lnTo>
                  <a:lnTo>
                    <a:pt x="159" y="45"/>
                  </a:lnTo>
                  <a:lnTo>
                    <a:pt x="159" y="45"/>
                  </a:lnTo>
                  <a:lnTo>
                    <a:pt x="159" y="45"/>
                  </a:lnTo>
                  <a:lnTo>
                    <a:pt x="161" y="43"/>
                  </a:lnTo>
                  <a:lnTo>
                    <a:pt x="164" y="41"/>
                  </a:lnTo>
                  <a:lnTo>
                    <a:pt x="166" y="41"/>
                  </a:lnTo>
                  <a:lnTo>
                    <a:pt x="169" y="38"/>
                  </a:lnTo>
                  <a:lnTo>
                    <a:pt x="169" y="38"/>
                  </a:lnTo>
                  <a:lnTo>
                    <a:pt x="169" y="38"/>
                  </a:lnTo>
                  <a:lnTo>
                    <a:pt x="176" y="41"/>
                  </a:lnTo>
                  <a:lnTo>
                    <a:pt x="180" y="45"/>
                  </a:lnTo>
                  <a:lnTo>
                    <a:pt x="185" y="48"/>
                  </a:lnTo>
                  <a:lnTo>
                    <a:pt x="190" y="50"/>
                  </a:lnTo>
                  <a:lnTo>
                    <a:pt x="192" y="52"/>
                  </a:lnTo>
                  <a:lnTo>
                    <a:pt x="195" y="55"/>
                  </a:lnTo>
                  <a:lnTo>
                    <a:pt x="197" y="55"/>
                  </a:lnTo>
                  <a:lnTo>
                    <a:pt x="199" y="57"/>
                  </a:lnTo>
                  <a:lnTo>
                    <a:pt x="202" y="57"/>
                  </a:lnTo>
                  <a:lnTo>
                    <a:pt x="202" y="57"/>
                  </a:lnTo>
                  <a:lnTo>
                    <a:pt x="204" y="60"/>
                  </a:lnTo>
                  <a:lnTo>
                    <a:pt x="204" y="60"/>
                  </a:lnTo>
                  <a:lnTo>
                    <a:pt x="197" y="62"/>
                  </a:lnTo>
                  <a:lnTo>
                    <a:pt x="192" y="64"/>
                  </a:lnTo>
                  <a:lnTo>
                    <a:pt x="187" y="67"/>
                  </a:lnTo>
                  <a:lnTo>
                    <a:pt x="183" y="69"/>
                  </a:lnTo>
                  <a:lnTo>
                    <a:pt x="180" y="71"/>
                  </a:lnTo>
                  <a:lnTo>
                    <a:pt x="178" y="74"/>
                  </a:lnTo>
                  <a:lnTo>
                    <a:pt x="176" y="76"/>
                  </a:lnTo>
                  <a:lnTo>
                    <a:pt x="173" y="76"/>
                  </a:lnTo>
                  <a:lnTo>
                    <a:pt x="171" y="78"/>
                  </a:lnTo>
                  <a:lnTo>
                    <a:pt x="169" y="78"/>
                  </a:lnTo>
                  <a:lnTo>
                    <a:pt x="169" y="78"/>
                  </a:lnTo>
                  <a:lnTo>
                    <a:pt x="169" y="78"/>
                  </a:lnTo>
                  <a:lnTo>
                    <a:pt x="166" y="76"/>
                  </a:lnTo>
                  <a:lnTo>
                    <a:pt x="164" y="76"/>
                  </a:lnTo>
                  <a:lnTo>
                    <a:pt x="161" y="74"/>
                  </a:lnTo>
                  <a:lnTo>
                    <a:pt x="159" y="74"/>
                  </a:lnTo>
                  <a:lnTo>
                    <a:pt x="159" y="74"/>
                  </a:lnTo>
                  <a:lnTo>
                    <a:pt x="159" y="74"/>
                  </a:lnTo>
                  <a:lnTo>
                    <a:pt x="164" y="69"/>
                  </a:lnTo>
                  <a:lnTo>
                    <a:pt x="169" y="67"/>
                  </a:lnTo>
                  <a:lnTo>
                    <a:pt x="171" y="67"/>
                  </a:lnTo>
                  <a:lnTo>
                    <a:pt x="173" y="64"/>
                  </a:lnTo>
                  <a:lnTo>
                    <a:pt x="173" y="64"/>
                  </a:lnTo>
                  <a:lnTo>
                    <a:pt x="173" y="64"/>
                  </a:lnTo>
                  <a:lnTo>
                    <a:pt x="173" y="64"/>
                  </a:lnTo>
                  <a:lnTo>
                    <a:pt x="166" y="64"/>
                  </a:lnTo>
                  <a:lnTo>
                    <a:pt x="159" y="64"/>
                  </a:lnTo>
                  <a:lnTo>
                    <a:pt x="150" y="64"/>
                  </a:lnTo>
                  <a:lnTo>
                    <a:pt x="143" y="64"/>
                  </a:lnTo>
                  <a:lnTo>
                    <a:pt x="140" y="67"/>
                  </a:lnTo>
                  <a:lnTo>
                    <a:pt x="138" y="69"/>
                  </a:lnTo>
                  <a:lnTo>
                    <a:pt x="135" y="74"/>
                  </a:lnTo>
                  <a:lnTo>
                    <a:pt x="131" y="76"/>
                  </a:lnTo>
                  <a:lnTo>
                    <a:pt x="126" y="78"/>
                  </a:lnTo>
                  <a:lnTo>
                    <a:pt x="121" y="81"/>
                  </a:lnTo>
                  <a:lnTo>
                    <a:pt x="116" y="81"/>
                  </a:lnTo>
                  <a:lnTo>
                    <a:pt x="109" y="81"/>
                  </a:lnTo>
                  <a:lnTo>
                    <a:pt x="109" y="88"/>
                  </a:lnTo>
                  <a:lnTo>
                    <a:pt x="109" y="93"/>
                  </a:lnTo>
                  <a:lnTo>
                    <a:pt x="109" y="97"/>
                  </a:lnTo>
                  <a:lnTo>
                    <a:pt x="109" y="100"/>
                  </a:lnTo>
                  <a:lnTo>
                    <a:pt x="109" y="100"/>
                  </a:lnTo>
                  <a:lnTo>
                    <a:pt x="109" y="100"/>
                  </a:lnTo>
                  <a:lnTo>
                    <a:pt x="109" y="102"/>
                  </a:lnTo>
                  <a:lnTo>
                    <a:pt x="116" y="97"/>
                  </a:lnTo>
                  <a:lnTo>
                    <a:pt x="119" y="97"/>
                  </a:lnTo>
                  <a:lnTo>
                    <a:pt x="121" y="95"/>
                  </a:lnTo>
                  <a:lnTo>
                    <a:pt x="124" y="93"/>
                  </a:lnTo>
                  <a:lnTo>
                    <a:pt x="124" y="93"/>
                  </a:lnTo>
                  <a:lnTo>
                    <a:pt x="126" y="93"/>
                  </a:lnTo>
                  <a:close/>
                  <a:moveTo>
                    <a:pt x="88" y="67"/>
                  </a:moveTo>
                  <a:lnTo>
                    <a:pt x="95" y="71"/>
                  </a:lnTo>
                  <a:lnTo>
                    <a:pt x="102" y="71"/>
                  </a:lnTo>
                  <a:lnTo>
                    <a:pt x="109" y="71"/>
                  </a:lnTo>
                  <a:lnTo>
                    <a:pt x="116" y="67"/>
                  </a:lnTo>
                  <a:lnTo>
                    <a:pt x="119" y="67"/>
                  </a:lnTo>
                  <a:lnTo>
                    <a:pt x="121" y="64"/>
                  </a:lnTo>
                  <a:lnTo>
                    <a:pt x="124" y="62"/>
                  </a:lnTo>
                  <a:lnTo>
                    <a:pt x="124" y="60"/>
                  </a:lnTo>
                  <a:lnTo>
                    <a:pt x="124" y="57"/>
                  </a:lnTo>
                  <a:lnTo>
                    <a:pt x="121" y="55"/>
                  </a:lnTo>
                  <a:lnTo>
                    <a:pt x="119" y="52"/>
                  </a:lnTo>
                  <a:lnTo>
                    <a:pt x="116" y="50"/>
                  </a:lnTo>
                  <a:lnTo>
                    <a:pt x="114" y="50"/>
                  </a:lnTo>
                  <a:lnTo>
                    <a:pt x="109" y="48"/>
                  </a:lnTo>
                  <a:lnTo>
                    <a:pt x="102" y="48"/>
                  </a:lnTo>
                  <a:lnTo>
                    <a:pt x="95" y="48"/>
                  </a:lnTo>
                  <a:lnTo>
                    <a:pt x="93" y="50"/>
                  </a:lnTo>
                  <a:lnTo>
                    <a:pt x="88" y="50"/>
                  </a:lnTo>
                  <a:lnTo>
                    <a:pt x="86" y="52"/>
                  </a:lnTo>
                  <a:lnTo>
                    <a:pt x="83" y="55"/>
                  </a:lnTo>
                  <a:lnTo>
                    <a:pt x="83" y="57"/>
                  </a:lnTo>
                  <a:lnTo>
                    <a:pt x="83" y="60"/>
                  </a:lnTo>
                  <a:lnTo>
                    <a:pt x="83" y="62"/>
                  </a:lnTo>
                  <a:lnTo>
                    <a:pt x="83" y="64"/>
                  </a:lnTo>
                  <a:lnTo>
                    <a:pt x="86" y="67"/>
                  </a:lnTo>
                  <a:lnTo>
                    <a:pt x="88" y="67"/>
                  </a:lnTo>
                  <a:lnTo>
                    <a:pt x="88" y="67"/>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0" name="Freeform 83"/>
            <p:cNvSpPr>
              <a:spLocks noEditPoints="1"/>
            </p:cNvSpPr>
            <p:nvPr/>
          </p:nvSpPr>
          <p:spPr bwMode="auto">
            <a:xfrm>
              <a:off x="4924425" y="4189413"/>
              <a:ext cx="323850" cy="187325"/>
            </a:xfrm>
            <a:custGeom>
              <a:avLst/>
              <a:gdLst>
                <a:gd name="T0" fmla="*/ 135 w 204"/>
                <a:gd name="T1" fmla="*/ 97 h 118"/>
                <a:gd name="T2" fmla="*/ 112 w 204"/>
                <a:gd name="T3" fmla="*/ 111 h 118"/>
                <a:gd name="T4" fmla="*/ 102 w 204"/>
                <a:gd name="T5" fmla="*/ 118 h 118"/>
                <a:gd name="T6" fmla="*/ 79 w 204"/>
                <a:gd name="T7" fmla="*/ 104 h 118"/>
                <a:gd name="T8" fmla="*/ 67 w 204"/>
                <a:gd name="T9" fmla="*/ 97 h 118"/>
                <a:gd name="T10" fmla="*/ 76 w 204"/>
                <a:gd name="T11" fmla="*/ 92 h 118"/>
                <a:gd name="T12" fmla="*/ 93 w 204"/>
                <a:gd name="T13" fmla="*/ 99 h 118"/>
                <a:gd name="T14" fmla="*/ 93 w 204"/>
                <a:gd name="T15" fmla="*/ 83 h 118"/>
                <a:gd name="T16" fmla="*/ 76 w 204"/>
                <a:gd name="T17" fmla="*/ 76 h 118"/>
                <a:gd name="T18" fmla="*/ 53 w 204"/>
                <a:gd name="T19" fmla="*/ 64 h 118"/>
                <a:gd name="T20" fmla="*/ 36 w 204"/>
                <a:gd name="T21" fmla="*/ 64 h 118"/>
                <a:gd name="T22" fmla="*/ 41 w 204"/>
                <a:gd name="T23" fmla="*/ 69 h 118"/>
                <a:gd name="T24" fmla="*/ 43 w 204"/>
                <a:gd name="T25" fmla="*/ 76 h 118"/>
                <a:gd name="T26" fmla="*/ 29 w 204"/>
                <a:gd name="T27" fmla="*/ 76 h 118"/>
                <a:gd name="T28" fmla="*/ 8 w 204"/>
                <a:gd name="T29" fmla="*/ 64 h 118"/>
                <a:gd name="T30" fmla="*/ 8 w 204"/>
                <a:gd name="T31" fmla="*/ 57 h 118"/>
                <a:gd name="T32" fmla="*/ 29 w 204"/>
                <a:gd name="T33" fmla="*/ 43 h 118"/>
                <a:gd name="T34" fmla="*/ 38 w 204"/>
                <a:gd name="T35" fmla="*/ 40 h 118"/>
                <a:gd name="T36" fmla="*/ 41 w 204"/>
                <a:gd name="T37" fmla="*/ 47 h 118"/>
                <a:gd name="T38" fmla="*/ 31 w 204"/>
                <a:gd name="T39" fmla="*/ 54 h 118"/>
                <a:gd name="T40" fmla="*/ 55 w 204"/>
                <a:gd name="T41" fmla="*/ 54 h 118"/>
                <a:gd name="T42" fmla="*/ 64 w 204"/>
                <a:gd name="T43" fmla="*/ 54 h 118"/>
                <a:gd name="T44" fmla="*/ 86 w 204"/>
                <a:gd name="T45" fmla="*/ 38 h 118"/>
                <a:gd name="T46" fmla="*/ 98 w 204"/>
                <a:gd name="T47" fmla="*/ 19 h 118"/>
                <a:gd name="T48" fmla="*/ 83 w 204"/>
                <a:gd name="T49" fmla="*/ 26 h 118"/>
                <a:gd name="T50" fmla="*/ 74 w 204"/>
                <a:gd name="T51" fmla="*/ 21 h 118"/>
                <a:gd name="T52" fmla="*/ 86 w 204"/>
                <a:gd name="T53" fmla="*/ 12 h 118"/>
                <a:gd name="T54" fmla="*/ 102 w 204"/>
                <a:gd name="T55" fmla="*/ 2 h 118"/>
                <a:gd name="T56" fmla="*/ 121 w 204"/>
                <a:gd name="T57" fmla="*/ 9 h 118"/>
                <a:gd name="T58" fmla="*/ 138 w 204"/>
                <a:gd name="T59" fmla="*/ 19 h 118"/>
                <a:gd name="T60" fmla="*/ 131 w 204"/>
                <a:gd name="T61" fmla="*/ 24 h 118"/>
                <a:gd name="T62" fmla="*/ 116 w 204"/>
                <a:gd name="T63" fmla="*/ 19 h 118"/>
                <a:gd name="T64" fmla="*/ 114 w 204"/>
                <a:gd name="T65" fmla="*/ 26 h 118"/>
                <a:gd name="T66" fmla="*/ 138 w 204"/>
                <a:gd name="T67" fmla="*/ 47 h 118"/>
                <a:gd name="T68" fmla="*/ 159 w 204"/>
                <a:gd name="T69" fmla="*/ 52 h 118"/>
                <a:gd name="T70" fmla="*/ 173 w 204"/>
                <a:gd name="T71" fmla="*/ 52 h 118"/>
                <a:gd name="T72" fmla="*/ 161 w 204"/>
                <a:gd name="T73" fmla="*/ 45 h 118"/>
                <a:gd name="T74" fmla="*/ 166 w 204"/>
                <a:gd name="T75" fmla="*/ 40 h 118"/>
                <a:gd name="T76" fmla="*/ 185 w 204"/>
                <a:gd name="T77" fmla="*/ 47 h 118"/>
                <a:gd name="T78" fmla="*/ 202 w 204"/>
                <a:gd name="T79" fmla="*/ 57 h 118"/>
                <a:gd name="T80" fmla="*/ 187 w 204"/>
                <a:gd name="T81" fmla="*/ 66 h 118"/>
                <a:gd name="T82" fmla="*/ 171 w 204"/>
                <a:gd name="T83" fmla="*/ 76 h 118"/>
                <a:gd name="T84" fmla="*/ 161 w 204"/>
                <a:gd name="T85" fmla="*/ 73 h 118"/>
                <a:gd name="T86" fmla="*/ 171 w 204"/>
                <a:gd name="T87" fmla="*/ 64 h 118"/>
                <a:gd name="T88" fmla="*/ 159 w 204"/>
                <a:gd name="T89" fmla="*/ 62 h 118"/>
                <a:gd name="T90" fmla="*/ 131 w 204"/>
                <a:gd name="T91" fmla="*/ 76 h 118"/>
                <a:gd name="T92" fmla="*/ 109 w 204"/>
                <a:gd name="T93" fmla="*/ 97 h 118"/>
                <a:gd name="T94" fmla="*/ 119 w 204"/>
                <a:gd name="T95" fmla="*/ 95 h 118"/>
                <a:gd name="T96" fmla="*/ 95 w 204"/>
                <a:gd name="T97" fmla="*/ 69 h 118"/>
                <a:gd name="T98" fmla="*/ 124 w 204"/>
                <a:gd name="T99" fmla="*/ 62 h 118"/>
                <a:gd name="T100" fmla="*/ 114 w 204"/>
                <a:gd name="T101" fmla="*/ 50 h 118"/>
                <a:gd name="T102" fmla="*/ 86 w 204"/>
                <a:gd name="T103" fmla="*/ 52 h 118"/>
                <a:gd name="T104" fmla="*/ 86 w 204"/>
                <a:gd name="T105" fmla="*/ 6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 h="118">
                  <a:moveTo>
                    <a:pt x="126" y="92"/>
                  </a:moveTo>
                  <a:lnTo>
                    <a:pt x="128" y="95"/>
                  </a:lnTo>
                  <a:lnTo>
                    <a:pt x="131" y="95"/>
                  </a:lnTo>
                  <a:lnTo>
                    <a:pt x="133" y="97"/>
                  </a:lnTo>
                  <a:lnTo>
                    <a:pt x="135" y="97"/>
                  </a:lnTo>
                  <a:lnTo>
                    <a:pt x="135" y="97"/>
                  </a:lnTo>
                  <a:lnTo>
                    <a:pt x="135" y="97"/>
                  </a:lnTo>
                  <a:lnTo>
                    <a:pt x="131" y="102"/>
                  </a:lnTo>
                  <a:lnTo>
                    <a:pt x="124" y="104"/>
                  </a:lnTo>
                  <a:lnTo>
                    <a:pt x="119" y="107"/>
                  </a:lnTo>
                  <a:lnTo>
                    <a:pt x="116" y="109"/>
                  </a:lnTo>
                  <a:lnTo>
                    <a:pt x="112" y="111"/>
                  </a:lnTo>
                  <a:lnTo>
                    <a:pt x="109" y="114"/>
                  </a:lnTo>
                  <a:lnTo>
                    <a:pt x="107" y="114"/>
                  </a:lnTo>
                  <a:lnTo>
                    <a:pt x="105" y="116"/>
                  </a:lnTo>
                  <a:lnTo>
                    <a:pt x="102" y="116"/>
                  </a:lnTo>
                  <a:lnTo>
                    <a:pt x="102" y="116"/>
                  </a:lnTo>
                  <a:lnTo>
                    <a:pt x="102" y="118"/>
                  </a:lnTo>
                  <a:lnTo>
                    <a:pt x="102" y="118"/>
                  </a:lnTo>
                  <a:lnTo>
                    <a:pt x="95" y="114"/>
                  </a:lnTo>
                  <a:lnTo>
                    <a:pt x="90" y="111"/>
                  </a:lnTo>
                  <a:lnTo>
                    <a:pt x="86" y="109"/>
                  </a:lnTo>
                  <a:lnTo>
                    <a:pt x="81" y="107"/>
                  </a:lnTo>
                  <a:lnTo>
                    <a:pt x="79" y="104"/>
                  </a:lnTo>
                  <a:lnTo>
                    <a:pt x="76" y="102"/>
                  </a:lnTo>
                  <a:lnTo>
                    <a:pt x="74" y="102"/>
                  </a:lnTo>
                  <a:lnTo>
                    <a:pt x="71" y="99"/>
                  </a:lnTo>
                  <a:lnTo>
                    <a:pt x="69" y="99"/>
                  </a:lnTo>
                  <a:lnTo>
                    <a:pt x="67" y="97"/>
                  </a:lnTo>
                  <a:lnTo>
                    <a:pt x="67" y="97"/>
                  </a:lnTo>
                  <a:lnTo>
                    <a:pt x="67" y="97"/>
                  </a:lnTo>
                  <a:lnTo>
                    <a:pt x="69" y="95"/>
                  </a:lnTo>
                  <a:lnTo>
                    <a:pt x="74" y="95"/>
                  </a:lnTo>
                  <a:lnTo>
                    <a:pt x="74" y="92"/>
                  </a:lnTo>
                  <a:lnTo>
                    <a:pt x="76" y="92"/>
                  </a:lnTo>
                  <a:lnTo>
                    <a:pt x="76" y="92"/>
                  </a:lnTo>
                  <a:lnTo>
                    <a:pt x="76" y="92"/>
                  </a:lnTo>
                  <a:lnTo>
                    <a:pt x="83" y="95"/>
                  </a:lnTo>
                  <a:lnTo>
                    <a:pt x="86" y="97"/>
                  </a:lnTo>
                  <a:lnTo>
                    <a:pt x="88" y="99"/>
                  </a:lnTo>
                  <a:lnTo>
                    <a:pt x="90" y="99"/>
                  </a:lnTo>
                  <a:lnTo>
                    <a:pt x="93" y="99"/>
                  </a:lnTo>
                  <a:lnTo>
                    <a:pt x="93" y="102"/>
                  </a:lnTo>
                  <a:lnTo>
                    <a:pt x="93" y="102"/>
                  </a:lnTo>
                  <a:lnTo>
                    <a:pt x="93" y="95"/>
                  </a:lnTo>
                  <a:lnTo>
                    <a:pt x="93" y="90"/>
                  </a:lnTo>
                  <a:lnTo>
                    <a:pt x="93" y="85"/>
                  </a:lnTo>
                  <a:lnTo>
                    <a:pt x="93" y="83"/>
                  </a:lnTo>
                  <a:lnTo>
                    <a:pt x="93" y="80"/>
                  </a:lnTo>
                  <a:lnTo>
                    <a:pt x="93" y="80"/>
                  </a:lnTo>
                  <a:lnTo>
                    <a:pt x="93" y="80"/>
                  </a:lnTo>
                  <a:lnTo>
                    <a:pt x="83" y="78"/>
                  </a:lnTo>
                  <a:lnTo>
                    <a:pt x="79" y="76"/>
                  </a:lnTo>
                  <a:lnTo>
                    <a:pt x="76" y="76"/>
                  </a:lnTo>
                  <a:lnTo>
                    <a:pt x="71" y="71"/>
                  </a:lnTo>
                  <a:lnTo>
                    <a:pt x="69" y="69"/>
                  </a:lnTo>
                  <a:lnTo>
                    <a:pt x="67" y="66"/>
                  </a:lnTo>
                  <a:lnTo>
                    <a:pt x="64" y="64"/>
                  </a:lnTo>
                  <a:lnTo>
                    <a:pt x="60" y="64"/>
                  </a:lnTo>
                  <a:lnTo>
                    <a:pt x="53" y="64"/>
                  </a:lnTo>
                  <a:lnTo>
                    <a:pt x="48" y="64"/>
                  </a:lnTo>
                  <a:lnTo>
                    <a:pt x="45" y="64"/>
                  </a:lnTo>
                  <a:lnTo>
                    <a:pt x="41" y="64"/>
                  </a:lnTo>
                  <a:lnTo>
                    <a:pt x="38" y="64"/>
                  </a:lnTo>
                  <a:lnTo>
                    <a:pt x="36" y="64"/>
                  </a:lnTo>
                  <a:lnTo>
                    <a:pt x="36" y="64"/>
                  </a:lnTo>
                  <a:lnTo>
                    <a:pt x="31" y="64"/>
                  </a:lnTo>
                  <a:lnTo>
                    <a:pt x="31" y="64"/>
                  </a:lnTo>
                  <a:lnTo>
                    <a:pt x="31" y="64"/>
                  </a:lnTo>
                  <a:lnTo>
                    <a:pt x="31" y="64"/>
                  </a:lnTo>
                  <a:lnTo>
                    <a:pt x="36" y="66"/>
                  </a:lnTo>
                  <a:lnTo>
                    <a:pt x="41" y="69"/>
                  </a:lnTo>
                  <a:lnTo>
                    <a:pt x="43" y="71"/>
                  </a:lnTo>
                  <a:lnTo>
                    <a:pt x="43" y="71"/>
                  </a:lnTo>
                  <a:lnTo>
                    <a:pt x="45" y="73"/>
                  </a:lnTo>
                  <a:lnTo>
                    <a:pt x="45" y="73"/>
                  </a:lnTo>
                  <a:lnTo>
                    <a:pt x="45" y="73"/>
                  </a:lnTo>
                  <a:lnTo>
                    <a:pt x="43" y="76"/>
                  </a:lnTo>
                  <a:lnTo>
                    <a:pt x="41" y="78"/>
                  </a:lnTo>
                  <a:lnTo>
                    <a:pt x="38" y="78"/>
                  </a:lnTo>
                  <a:lnTo>
                    <a:pt x="38" y="78"/>
                  </a:lnTo>
                  <a:lnTo>
                    <a:pt x="36" y="80"/>
                  </a:lnTo>
                  <a:lnTo>
                    <a:pt x="36" y="80"/>
                  </a:lnTo>
                  <a:lnTo>
                    <a:pt x="29" y="76"/>
                  </a:lnTo>
                  <a:lnTo>
                    <a:pt x="24" y="73"/>
                  </a:lnTo>
                  <a:lnTo>
                    <a:pt x="19" y="71"/>
                  </a:lnTo>
                  <a:lnTo>
                    <a:pt x="17" y="69"/>
                  </a:lnTo>
                  <a:lnTo>
                    <a:pt x="12" y="66"/>
                  </a:lnTo>
                  <a:lnTo>
                    <a:pt x="10" y="64"/>
                  </a:lnTo>
                  <a:lnTo>
                    <a:pt x="8" y="64"/>
                  </a:lnTo>
                  <a:lnTo>
                    <a:pt x="5" y="62"/>
                  </a:lnTo>
                  <a:lnTo>
                    <a:pt x="3" y="62"/>
                  </a:lnTo>
                  <a:lnTo>
                    <a:pt x="3" y="59"/>
                  </a:lnTo>
                  <a:lnTo>
                    <a:pt x="0" y="59"/>
                  </a:lnTo>
                  <a:lnTo>
                    <a:pt x="0" y="59"/>
                  </a:lnTo>
                  <a:lnTo>
                    <a:pt x="8" y="57"/>
                  </a:lnTo>
                  <a:lnTo>
                    <a:pt x="12" y="52"/>
                  </a:lnTo>
                  <a:lnTo>
                    <a:pt x="17" y="50"/>
                  </a:lnTo>
                  <a:lnTo>
                    <a:pt x="22" y="47"/>
                  </a:lnTo>
                  <a:lnTo>
                    <a:pt x="24" y="45"/>
                  </a:lnTo>
                  <a:lnTo>
                    <a:pt x="27" y="45"/>
                  </a:lnTo>
                  <a:lnTo>
                    <a:pt x="29" y="43"/>
                  </a:lnTo>
                  <a:lnTo>
                    <a:pt x="31" y="43"/>
                  </a:lnTo>
                  <a:lnTo>
                    <a:pt x="34" y="40"/>
                  </a:lnTo>
                  <a:lnTo>
                    <a:pt x="36" y="40"/>
                  </a:lnTo>
                  <a:lnTo>
                    <a:pt x="36" y="40"/>
                  </a:lnTo>
                  <a:lnTo>
                    <a:pt x="36" y="40"/>
                  </a:lnTo>
                  <a:lnTo>
                    <a:pt x="38" y="40"/>
                  </a:lnTo>
                  <a:lnTo>
                    <a:pt x="41" y="43"/>
                  </a:lnTo>
                  <a:lnTo>
                    <a:pt x="43" y="43"/>
                  </a:lnTo>
                  <a:lnTo>
                    <a:pt x="45" y="45"/>
                  </a:lnTo>
                  <a:lnTo>
                    <a:pt x="45" y="45"/>
                  </a:lnTo>
                  <a:lnTo>
                    <a:pt x="45" y="45"/>
                  </a:lnTo>
                  <a:lnTo>
                    <a:pt x="41" y="47"/>
                  </a:lnTo>
                  <a:lnTo>
                    <a:pt x="38" y="50"/>
                  </a:lnTo>
                  <a:lnTo>
                    <a:pt x="34" y="52"/>
                  </a:lnTo>
                  <a:lnTo>
                    <a:pt x="31" y="54"/>
                  </a:lnTo>
                  <a:lnTo>
                    <a:pt x="31" y="54"/>
                  </a:lnTo>
                  <a:lnTo>
                    <a:pt x="31" y="54"/>
                  </a:lnTo>
                  <a:lnTo>
                    <a:pt x="31" y="54"/>
                  </a:lnTo>
                  <a:lnTo>
                    <a:pt x="36" y="54"/>
                  </a:lnTo>
                  <a:lnTo>
                    <a:pt x="41" y="54"/>
                  </a:lnTo>
                  <a:lnTo>
                    <a:pt x="45" y="54"/>
                  </a:lnTo>
                  <a:lnTo>
                    <a:pt x="50" y="54"/>
                  </a:lnTo>
                  <a:lnTo>
                    <a:pt x="53" y="54"/>
                  </a:lnTo>
                  <a:lnTo>
                    <a:pt x="55" y="54"/>
                  </a:lnTo>
                  <a:lnTo>
                    <a:pt x="57" y="54"/>
                  </a:lnTo>
                  <a:lnTo>
                    <a:pt x="60" y="54"/>
                  </a:lnTo>
                  <a:lnTo>
                    <a:pt x="62" y="54"/>
                  </a:lnTo>
                  <a:lnTo>
                    <a:pt x="64" y="54"/>
                  </a:lnTo>
                  <a:lnTo>
                    <a:pt x="64" y="54"/>
                  </a:lnTo>
                  <a:lnTo>
                    <a:pt x="64" y="54"/>
                  </a:lnTo>
                  <a:lnTo>
                    <a:pt x="64" y="52"/>
                  </a:lnTo>
                  <a:lnTo>
                    <a:pt x="67" y="47"/>
                  </a:lnTo>
                  <a:lnTo>
                    <a:pt x="71" y="45"/>
                  </a:lnTo>
                  <a:lnTo>
                    <a:pt x="76" y="43"/>
                  </a:lnTo>
                  <a:lnTo>
                    <a:pt x="81" y="40"/>
                  </a:lnTo>
                  <a:lnTo>
                    <a:pt x="86" y="38"/>
                  </a:lnTo>
                  <a:lnTo>
                    <a:pt x="98" y="35"/>
                  </a:lnTo>
                  <a:lnTo>
                    <a:pt x="98" y="31"/>
                  </a:lnTo>
                  <a:lnTo>
                    <a:pt x="98" y="26"/>
                  </a:lnTo>
                  <a:lnTo>
                    <a:pt x="98" y="21"/>
                  </a:lnTo>
                  <a:lnTo>
                    <a:pt x="98" y="19"/>
                  </a:lnTo>
                  <a:lnTo>
                    <a:pt x="98" y="19"/>
                  </a:lnTo>
                  <a:lnTo>
                    <a:pt x="98" y="16"/>
                  </a:lnTo>
                  <a:lnTo>
                    <a:pt x="98" y="16"/>
                  </a:lnTo>
                  <a:lnTo>
                    <a:pt x="90" y="19"/>
                  </a:lnTo>
                  <a:lnTo>
                    <a:pt x="88" y="21"/>
                  </a:lnTo>
                  <a:lnTo>
                    <a:pt x="83" y="24"/>
                  </a:lnTo>
                  <a:lnTo>
                    <a:pt x="83" y="26"/>
                  </a:lnTo>
                  <a:lnTo>
                    <a:pt x="81" y="26"/>
                  </a:lnTo>
                  <a:lnTo>
                    <a:pt x="81" y="26"/>
                  </a:lnTo>
                  <a:lnTo>
                    <a:pt x="81" y="26"/>
                  </a:lnTo>
                  <a:lnTo>
                    <a:pt x="76" y="24"/>
                  </a:lnTo>
                  <a:lnTo>
                    <a:pt x="74" y="24"/>
                  </a:lnTo>
                  <a:lnTo>
                    <a:pt x="74" y="21"/>
                  </a:lnTo>
                  <a:lnTo>
                    <a:pt x="71" y="21"/>
                  </a:lnTo>
                  <a:lnTo>
                    <a:pt x="69" y="21"/>
                  </a:lnTo>
                  <a:lnTo>
                    <a:pt x="69" y="21"/>
                  </a:lnTo>
                  <a:lnTo>
                    <a:pt x="76" y="16"/>
                  </a:lnTo>
                  <a:lnTo>
                    <a:pt x="81" y="14"/>
                  </a:lnTo>
                  <a:lnTo>
                    <a:pt x="86" y="12"/>
                  </a:lnTo>
                  <a:lnTo>
                    <a:pt x="90" y="9"/>
                  </a:lnTo>
                  <a:lnTo>
                    <a:pt x="93" y="7"/>
                  </a:lnTo>
                  <a:lnTo>
                    <a:pt x="98" y="5"/>
                  </a:lnTo>
                  <a:lnTo>
                    <a:pt x="98" y="5"/>
                  </a:lnTo>
                  <a:lnTo>
                    <a:pt x="100" y="2"/>
                  </a:lnTo>
                  <a:lnTo>
                    <a:pt x="102" y="2"/>
                  </a:lnTo>
                  <a:lnTo>
                    <a:pt x="105" y="0"/>
                  </a:lnTo>
                  <a:lnTo>
                    <a:pt x="105" y="0"/>
                  </a:lnTo>
                  <a:lnTo>
                    <a:pt x="105" y="0"/>
                  </a:lnTo>
                  <a:lnTo>
                    <a:pt x="112" y="5"/>
                  </a:lnTo>
                  <a:lnTo>
                    <a:pt x="116" y="7"/>
                  </a:lnTo>
                  <a:lnTo>
                    <a:pt x="121" y="9"/>
                  </a:lnTo>
                  <a:lnTo>
                    <a:pt x="124" y="12"/>
                  </a:lnTo>
                  <a:lnTo>
                    <a:pt x="128" y="14"/>
                  </a:lnTo>
                  <a:lnTo>
                    <a:pt x="131" y="14"/>
                  </a:lnTo>
                  <a:lnTo>
                    <a:pt x="133" y="16"/>
                  </a:lnTo>
                  <a:lnTo>
                    <a:pt x="135" y="19"/>
                  </a:lnTo>
                  <a:lnTo>
                    <a:pt x="138" y="19"/>
                  </a:lnTo>
                  <a:lnTo>
                    <a:pt x="138" y="19"/>
                  </a:lnTo>
                  <a:lnTo>
                    <a:pt x="140" y="21"/>
                  </a:lnTo>
                  <a:lnTo>
                    <a:pt x="140" y="21"/>
                  </a:lnTo>
                  <a:lnTo>
                    <a:pt x="135" y="21"/>
                  </a:lnTo>
                  <a:lnTo>
                    <a:pt x="133" y="24"/>
                  </a:lnTo>
                  <a:lnTo>
                    <a:pt x="131" y="24"/>
                  </a:lnTo>
                  <a:lnTo>
                    <a:pt x="131" y="26"/>
                  </a:lnTo>
                  <a:lnTo>
                    <a:pt x="128" y="26"/>
                  </a:lnTo>
                  <a:lnTo>
                    <a:pt x="128" y="26"/>
                  </a:lnTo>
                  <a:lnTo>
                    <a:pt x="124" y="24"/>
                  </a:lnTo>
                  <a:lnTo>
                    <a:pt x="121" y="21"/>
                  </a:lnTo>
                  <a:lnTo>
                    <a:pt x="116" y="19"/>
                  </a:lnTo>
                  <a:lnTo>
                    <a:pt x="116" y="19"/>
                  </a:lnTo>
                  <a:lnTo>
                    <a:pt x="114" y="16"/>
                  </a:lnTo>
                  <a:lnTo>
                    <a:pt x="114" y="16"/>
                  </a:lnTo>
                  <a:lnTo>
                    <a:pt x="114" y="16"/>
                  </a:lnTo>
                  <a:lnTo>
                    <a:pt x="114" y="21"/>
                  </a:lnTo>
                  <a:lnTo>
                    <a:pt x="114" y="26"/>
                  </a:lnTo>
                  <a:lnTo>
                    <a:pt x="114" y="31"/>
                  </a:lnTo>
                  <a:lnTo>
                    <a:pt x="114" y="38"/>
                  </a:lnTo>
                  <a:lnTo>
                    <a:pt x="124" y="40"/>
                  </a:lnTo>
                  <a:lnTo>
                    <a:pt x="131" y="43"/>
                  </a:lnTo>
                  <a:lnTo>
                    <a:pt x="133" y="45"/>
                  </a:lnTo>
                  <a:lnTo>
                    <a:pt x="138" y="47"/>
                  </a:lnTo>
                  <a:lnTo>
                    <a:pt x="138" y="50"/>
                  </a:lnTo>
                  <a:lnTo>
                    <a:pt x="140" y="52"/>
                  </a:lnTo>
                  <a:lnTo>
                    <a:pt x="147" y="52"/>
                  </a:lnTo>
                  <a:lnTo>
                    <a:pt x="152" y="52"/>
                  </a:lnTo>
                  <a:lnTo>
                    <a:pt x="157" y="52"/>
                  </a:lnTo>
                  <a:lnTo>
                    <a:pt x="159" y="52"/>
                  </a:lnTo>
                  <a:lnTo>
                    <a:pt x="164" y="52"/>
                  </a:lnTo>
                  <a:lnTo>
                    <a:pt x="166" y="52"/>
                  </a:lnTo>
                  <a:lnTo>
                    <a:pt x="169" y="52"/>
                  </a:lnTo>
                  <a:lnTo>
                    <a:pt x="171" y="52"/>
                  </a:lnTo>
                  <a:lnTo>
                    <a:pt x="173" y="52"/>
                  </a:lnTo>
                  <a:lnTo>
                    <a:pt x="173" y="52"/>
                  </a:lnTo>
                  <a:lnTo>
                    <a:pt x="173" y="52"/>
                  </a:lnTo>
                  <a:lnTo>
                    <a:pt x="173" y="52"/>
                  </a:lnTo>
                  <a:lnTo>
                    <a:pt x="169" y="50"/>
                  </a:lnTo>
                  <a:lnTo>
                    <a:pt x="166" y="47"/>
                  </a:lnTo>
                  <a:lnTo>
                    <a:pt x="161" y="45"/>
                  </a:lnTo>
                  <a:lnTo>
                    <a:pt x="161" y="45"/>
                  </a:lnTo>
                  <a:lnTo>
                    <a:pt x="159" y="45"/>
                  </a:lnTo>
                  <a:lnTo>
                    <a:pt x="159" y="43"/>
                  </a:lnTo>
                  <a:lnTo>
                    <a:pt x="159" y="43"/>
                  </a:lnTo>
                  <a:lnTo>
                    <a:pt x="161" y="43"/>
                  </a:lnTo>
                  <a:lnTo>
                    <a:pt x="164" y="40"/>
                  </a:lnTo>
                  <a:lnTo>
                    <a:pt x="166" y="40"/>
                  </a:lnTo>
                  <a:lnTo>
                    <a:pt x="169" y="38"/>
                  </a:lnTo>
                  <a:lnTo>
                    <a:pt x="169" y="38"/>
                  </a:lnTo>
                  <a:lnTo>
                    <a:pt x="169" y="38"/>
                  </a:lnTo>
                  <a:lnTo>
                    <a:pt x="176" y="40"/>
                  </a:lnTo>
                  <a:lnTo>
                    <a:pt x="180" y="45"/>
                  </a:lnTo>
                  <a:lnTo>
                    <a:pt x="185" y="47"/>
                  </a:lnTo>
                  <a:lnTo>
                    <a:pt x="190" y="50"/>
                  </a:lnTo>
                  <a:lnTo>
                    <a:pt x="192" y="52"/>
                  </a:lnTo>
                  <a:lnTo>
                    <a:pt x="195" y="52"/>
                  </a:lnTo>
                  <a:lnTo>
                    <a:pt x="197" y="54"/>
                  </a:lnTo>
                  <a:lnTo>
                    <a:pt x="199" y="54"/>
                  </a:lnTo>
                  <a:lnTo>
                    <a:pt x="202" y="57"/>
                  </a:lnTo>
                  <a:lnTo>
                    <a:pt x="202" y="57"/>
                  </a:lnTo>
                  <a:lnTo>
                    <a:pt x="204" y="57"/>
                  </a:lnTo>
                  <a:lnTo>
                    <a:pt x="204" y="57"/>
                  </a:lnTo>
                  <a:lnTo>
                    <a:pt x="197" y="62"/>
                  </a:lnTo>
                  <a:lnTo>
                    <a:pt x="192" y="64"/>
                  </a:lnTo>
                  <a:lnTo>
                    <a:pt x="187" y="66"/>
                  </a:lnTo>
                  <a:lnTo>
                    <a:pt x="183" y="69"/>
                  </a:lnTo>
                  <a:lnTo>
                    <a:pt x="180" y="71"/>
                  </a:lnTo>
                  <a:lnTo>
                    <a:pt x="178" y="73"/>
                  </a:lnTo>
                  <a:lnTo>
                    <a:pt x="176" y="73"/>
                  </a:lnTo>
                  <a:lnTo>
                    <a:pt x="173" y="76"/>
                  </a:lnTo>
                  <a:lnTo>
                    <a:pt x="171" y="76"/>
                  </a:lnTo>
                  <a:lnTo>
                    <a:pt x="169" y="78"/>
                  </a:lnTo>
                  <a:lnTo>
                    <a:pt x="169" y="78"/>
                  </a:lnTo>
                  <a:lnTo>
                    <a:pt x="169" y="78"/>
                  </a:lnTo>
                  <a:lnTo>
                    <a:pt x="166" y="76"/>
                  </a:lnTo>
                  <a:lnTo>
                    <a:pt x="164" y="73"/>
                  </a:lnTo>
                  <a:lnTo>
                    <a:pt x="161" y="73"/>
                  </a:lnTo>
                  <a:lnTo>
                    <a:pt x="159" y="71"/>
                  </a:lnTo>
                  <a:lnTo>
                    <a:pt x="159" y="71"/>
                  </a:lnTo>
                  <a:lnTo>
                    <a:pt x="159" y="71"/>
                  </a:lnTo>
                  <a:lnTo>
                    <a:pt x="164" y="69"/>
                  </a:lnTo>
                  <a:lnTo>
                    <a:pt x="169" y="66"/>
                  </a:lnTo>
                  <a:lnTo>
                    <a:pt x="171" y="64"/>
                  </a:lnTo>
                  <a:lnTo>
                    <a:pt x="173" y="64"/>
                  </a:lnTo>
                  <a:lnTo>
                    <a:pt x="173" y="64"/>
                  </a:lnTo>
                  <a:lnTo>
                    <a:pt x="173" y="62"/>
                  </a:lnTo>
                  <a:lnTo>
                    <a:pt x="173" y="62"/>
                  </a:lnTo>
                  <a:lnTo>
                    <a:pt x="166" y="62"/>
                  </a:lnTo>
                  <a:lnTo>
                    <a:pt x="159" y="62"/>
                  </a:lnTo>
                  <a:lnTo>
                    <a:pt x="150" y="62"/>
                  </a:lnTo>
                  <a:lnTo>
                    <a:pt x="143" y="62"/>
                  </a:lnTo>
                  <a:lnTo>
                    <a:pt x="140" y="66"/>
                  </a:lnTo>
                  <a:lnTo>
                    <a:pt x="138" y="69"/>
                  </a:lnTo>
                  <a:lnTo>
                    <a:pt x="135" y="71"/>
                  </a:lnTo>
                  <a:lnTo>
                    <a:pt x="131" y="76"/>
                  </a:lnTo>
                  <a:lnTo>
                    <a:pt x="126" y="78"/>
                  </a:lnTo>
                  <a:lnTo>
                    <a:pt x="121" y="78"/>
                  </a:lnTo>
                  <a:lnTo>
                    <a:pt x="109" y="80"/>
                  </a:lnTo>
                  <a:lnTo>
                    <a:pt x="109" y="88"/>
                  </a:lnTo>
                  <a:lnTo>
                    <a:pt x="109" y="92"/>
                  </a:lnTo>
                  <a:lnTo>
                    <a:pt x="109" y="97"/>
                  </a:lnTo>
                  <a:lnTo>
                    <a:pt x="109" y="99"/>
                  </a:lnTo>
                  <a:lnTo>
                    <a:pt x="109" y="99"/>
                  </a:lnTo>
                  <a:lnTo>
                    <a:pt x="109" y="99"/>
                  </a:lnTo>
                  <a:lnTo>
                    <a:pt x="109" y="102"/>
                  </a:lnTo>
                  <a:lnTo>
                    <a:pt x="116" y="97"/>
                  </a:lnTo>
                  <a:lnTo>
                    <a:pt x="119" y="95"/>
                  </a:lnTo>
                  <a:lnTo>
                    <a:pt x="121" y="95"/>
                  </a:lnTo>
                  <a:lnTo>
                    <a:pt x="124" y="92"/>
                  </a:lnTo>
                  <a:lnTo>
                    <a:pt x="124" y="92"/>
                  </a:lnTo>
                  <a:lnTo>
                    <a:pt x="126" y="92"/>
                  </a:lnTo>
                  <a:close/>
                  <a:moveTo>
                    <a:pt x="88" y="66"/>
                  </a:moveTo>
                  <a:lnTo>
                    <a:pt x="95" y="69"/>
                  </a:lnTo>
                  <a:lnTo>
                    <a:pt x="102" y="71"/>
                  </a:lnTo>
                  <a:lnTo>
                    <a:pt x="109" y="69"/>
                  </a:lnTo>
                  <a:lnTo>
                    <a:pt x="116" y="66"/>
                  </a:lnTo>
                  <a:lnTo>
                    <a:pt x="119" y="64"/>
                  </a:lnTo>
                  <a:lnTo>
                    <a:pt x="121" y="64"/>
                  </a:lnTo>
                  <a:lnTo>
                    <a:pt x="124" y="62"/>
                  </a:lnTo>
                  <a:lnTo>
                    <a:pt x="124" y="59"/>
                  </a:lnTo>
                  <a:lnTo>
                    <a:pt x="124" y="57"/>
                  </a:lnTo>
                  <a:lnTo>
                    <a:pt x="121" y="54"/>
                  </a:lnTo>
                  <a:lnTo>
                    <a:pt x="119" y="52"/>
                  </a:lnTo>
                  <a:lnTo>
                    <a:pt x="116" y="50"/>
                  </a:lnTo>
                  <a:lnTo>
                    <a:pt x="114" y="50"/>
                  </a:lnTo>
                  <a:lnTo>
                    <a:pt x="109" y="47"/>
                  </a:lnTo>
                  <a:lnTo>
                    <a:pt x="102" y="47"/>
                  </a:lnTo>
                  <a:lnTo>
                    <a:pt x="95" y="47"/>
                  </a:lnTo>
                  <a:lnTo>
                    <a:pt x="93" y="50"/>
                  </a:lnTo>
                  <a:lnTo>
                    <a:pt x="88" y="50"/>
                  </a:lnTo>
                  <a:lnTo>
                    <a:pt x="86" y="52"/>
                  </a:lnTo>
                  <a:lnTo>
                    <a:pt x="83" y="54"/>
                  </a:lnTo>
                  <a:lnTo>
                    <a:pt x="83" y="57"/>
                  </a:lnTo>
                  <a:lnTo>
                    <a:pt x="83" y="59"/>
                  </a:lnTo>
                  <a:lnTo>
                    <a:pt x="83" y="62"/>
                  </a:lnTo>
                  <a:lnTo>
                    <a:pt x="83" y="64"/>
                  </a:lnTo>
                  <a:lnTo>
                    <a:pt x="86" y="64"/>
                  </a:lnTo>
                  <a:lnTo>
                    <a:pt x="88" y="66"/>
                  </a:lnTo>
                  <a:lnTo>
                    <a:pt x="8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1" name="Freeform 84"/>
            <p:cNvSpPr>
              <a:spLocks/>
            </p:cNvSpPr>
            <p:nvPr/>
          </p:nvSpPr>
          <p:spPr bwMode="auto">
            <a:xfrm>
              <a:off x="4902200" y="4332288"/>
              <a:ext cx="22225" cy="38100"/>
            </a:xfrm>
            <a:custGeom>
              <a:avLst/>
              <a:gdLst>
                <a:gd name="T0" fmla="*/ 7 w 14"/>
                <a:gd name="T1" fmla="*/ 0 h 24"/>
                <a:gd name="T2" fmla="*/ 10 w 14"/>
                <a:gd name="T3" fmla="*/ 2 h 24"/>
                <a:gd name="T4" fmla="*/ 12 w 14"/>
                <a:gd name="T5" fmla="*/ 5 h 24"/>
                <a:gd name="T6" fmla="*/ 14 w 14"/>
                <a:gd name="T7" fmla="*/ 7 h 24"/>
                <a:gd name="T8" fmla="*/ 14 w 14"/>
                <a:gd name="T9" fmla="*/ 12 h 24"/>
                <a:gd name="T10" fmla="*/ 12 w 14"/>
                <a:gd name="T11" fmla="*/ 9 h 24"/>
                <a:gd name="T12" fmla="*/ 12 w 14"/>
                <a:gd name="T13" fmla="*/ 9 h 24"/>
                <a:gd name="T14" fmla="*/ 10 w 14"/>
                <a:gd name="T15" fmla="*/ 9 h 24"/>
                <a:gd name="T16" fmla="*/ 10 w 14"/>
                <a:gd name="T17" fmla="*/ 9 h 24"/>
                <a:gd name="T18" fmla="*/ 10 w 14"/>
                <a:gd name="T19" fmla="*/ 7 h 24"/>
                <a:gd name="T20" fmla="*/ 10 w 14"/>
                <a:gd name="T21" fmla="*/ 5 h 24"/>
                <a:gd name="T22" fmla="*/ 7 w 14"/>
                <a:gd name="T23" fmla="*/ 5 h 24"/>
                <a:gd name="T24" fmla="*/ 7 w 14"/>
                <a:gd name="T25" fmla="*/ 5 h 24"/>
                <a:gd name="T26" fmla="*/ 5 w 14"/>
                <a:gd name="T27" fmla="*/ 5 h 24"/>
                <a:gd name="T28" fmla="*/ 5 w 14"/>
                <a:gd name="T29" fmla="*/ 5 h 24"/>
                <a:gd name="T30" fmla="*/ 5 w 14"/>
                <a:gd name="T31" fmla="*/ 5 h 24"/>
                <a:gd name="T32" fmla="*/ 5 w 14"/>
                <a:gd name="T33" fmla="*/ 7 h 24"/>
                <a:gd name="T34" fmla="*/ 5 w 14"/>
                <a:gd name="T35" fmla="*/ 7 h 24"/>
                <a:gd name="T36" fmla="*/ 7 w 14"/>
                <a:gd name="T37" fmla="*/ 7 h 24"/>
                <a:gd name="T38" fmla="*/ 7 w 14"/>
                <a:gd name="T39" fmla="*/ 9 h 24"/>
                <a:gd name="T40" fmla="*/ 10 w 14"/>
                <a:gd name="T41" fmla="*/ 9 h 24"/>
                <a:gd name="T42" fmla="*/ 12 w 14"/>
                <a:gd name="T43" fmla="*/ 12 h 24"/>
                <a:gd name="T44" fmla="*/ 12 w 14"/>
                <a:gd name="T45" fmla="*/ 14 h 24"/>
                <a:gd name="T46" fmla="*/ 14 w 14"/>
                <a:gd name="T47" fmla="*/ 17 h 24"/>
                <a:gd name="T48" fmla="*/ 14 w 14"/>
                <a:gd name="T49" fmla="*/ 19 h 24"/>
                <a:gd name="T50" fmla="*/ 14 w 14"/>
                <a:gd name="T51" fmla="*/ 21 h 24"/>
                <a:gd name="T52" fmla="*/ 12 w 14"/>
                <a:gd name="T53" fmla="*/ 24 h 24"/>
                <a:gd name="T54" fmla="*/ 12 w 14"/>
                <a:gd name="T55" fmla="*/ 24 h 24"/>
                <a:gd name="T56" fmla="*/ 7 w 14"/>
                <a:gd name="T57" fmla="*/ 21 h 24"/>
                <a:gd name="T58" fmla="*/ 5 w 14"/>
                <a:gd name="T59" fmla="*/ 19 h 24"/>
                <a:gd name="T60" fmla="*/ 3 w 14"/>
                <a:gd name="T61" fmla="*/ 17 h 24"/>
                <a:gd name="T62" fmla="*/ 0 w 14"/>
                <a:gd name="T63" fmla="*/ 14 h 24"/>
                <a:gd name="T64" fmla="*/ 0 w 14"/>
                <a:gd name="T65" fmla="*/ 9 h 24"/>
                <a:gd name="T66" fmla="*/ 3 w 14"/>
                <a:gd name="T67" fmla="*/ 12 h 24"/>
                <a:gd name="T68" fmla="*/ 3 w 14"/>
                <a:gd name="T69" fmla="*/ 12 h 24"/>
                <a:gd name="T70" fmla="*/ 3 w 14"/>
                <a:gd name="T71" fmla="*/ 12 h 24"/>
                <a:gd name="T72" fmla="*/ 3 w 14"/>
                <a:gd name="T73" fmla="*/ 12 h 24"/>
                <a:gd name="T74" fmla="*/ 5 w 14"/>
                <a:gd name="T75" fmla="*/ 14 h 24"/>
                <a:gd name="T76" fmla="*/ 5 w 14"/>
                <a:gd name="T77" fmla="*/ 17 h 24"/>
                <a:gd name="T78" fmla="*/ 5 w 14"/>
                <a:gd name="T79" fmla="*/ 17 h 24"/>
                <a:gd name="T80" fmla="*/ 7 w 14"/>
                <a:gd name="T81" fmla="*/ 19 h 24"/>
                <a:gd name="T82" fmla="*/ 10 w 14"/>
                <a:gd name="T83" fmla="*/ 19 h 24"/>
                <a:gd name="T84" fmla="*/ 10 w 14"/>
                <a:gd name="T85" fmla="*/ 19 h 24"/>
                <a:gd name="T86" fmla="*/ 10 w 14"/>
                <a:gd name="T87" fmla="*/ 19 h 24"/>
                <a:gd name="T88" fmla="*/ 12 w 14"/>
                <a:gd name="T89" fmla="*/ 17 h 24"/>
                <a:gd name="T90" fmla="*/ 10 w 14"/>
                <a:gd name="T91" fmla="*/ 17 h 24"/>
                <a:gd name="T92" fmla="*/ 10 w 14"/>
                <a:gd name="T93" fmla="*/ 14 h 24"/>
                <a:gd name="T94" fmla="*/ 7 w 14"/>
                <a:gd name="T95" fmla="*/ 12 h 24"/>
                <a:gd name="T96" fmla="*/ 5 w 14"/>
                <a:gd name="T97" fmla="*/ 9 h 24"/>
                <a:gd name="T98" fmla="*/ 5 w 14"/>
                <a:gd name="T99" fmla="*/ 9 h 24"/>
                <a:gd name="T100" fmla="*/ 3 w 14"/>
                <a:gd name="T101" fmla="*/ 9 h 24"/>
                <a:gd name="T102" fmla="*/ 3 w 14"/>
                <a:gd name="T103" fmla="*/ 7 h 24"/>
                <a:gd name="T104" fmla="*/ 0 w 14"/>
                <a:gd name="T105" fmla="*/ 2 h 24"/>
                <a:gd name="T106" fmla="*/ 0 w 14"/>
                <a:gd name="T107" fmla="*/ 0 h 24"/>
                <a:gd name="T108" fmla="*/ 3 w 14"/>
                <a:gd name="T109" fmla="*/ 0 h 24"/>
                <a:gd name="T110" fmla="*/ 5 w 14"/>
                <a:gd name="T111" fmla="*/ 0 h 24"/>
                <a:gd name="T112" fmla="*/ 7 w 14"/>
                <a:gd name="T11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24">
                  <a:moveTo>
                    <a:pt x="7" y="0"/>
                  </a:moveTo>
                  <a:lnTo>
                    <a:pt x="10" y="2"/>
                  </a:lnTo>
                  <a:lnTo>
                    <a:pt x="12" y="5"/>
                  </a:lnTo>
                  <a:lnTo>
                    <a:pt x="14" y="7"/>
                  </a:lnTo>
                  <a:lnTo>
                    <a:pt x="14" y="12"/>
                  </a:lnTo>
                  <a:lnTo>
                    <a:pt x="12" y="9"/>
                  </a:lnTo>
                  <a:lnTo>
                    <a:pt x="12" y="9"/>
                  </a:lnTo>
                  <a:lnTo>
                    <a:pt x="10" y="9"/>
                  </a:lnTo>
                  <a:lnTo>
                    <a:pt x="10" y="9"/>
                  </a:lnTo>
                  <a:lnTo>
                    <a:pt x="10" y="7"/>
                  </a:lnTo>
                  <a:lnTo>
                    <a:pt x="10" y="5"/>
                  </a:lnTo>
                  <a:lnTo>
                    <a:pt x="7" y="5"/>
                  </a:lnTo>
                  <a:lnTo>
                    <a:pt x="7" y="5"/>
                  </a:lnTo>
                  <a:lnTo>
                    <a:pt x="5" y="5"/>
                  </a:lnTo>
                  <a:lnTo>
                    <a:pt x="5" y="5"/>
                  </a:lnTo>
                  <a:lnTo>
                    <a:pt x="5" y="5"/>
                  </a:lnTo>
                  <a:lnTo>
                    <a:pt x="5" y="7"/>
                  </a:lnTo>
                  <a:lnTo>
                    <a:pt x="5" y="7"/>
                  </a:lnTo>
                  <a:lnTo>
                    <a:pt x="7" y="7"/>
                  </a:lnTo>
                  <a:lnTo>
                    <a:pt x="7" y="9"/>
                  </a:lnTo>
                  <a:lnTo>
                    <a:pt x="10" y="9"/>
                  </a:lnTo>
                  <a:lnTo>
                    <a:pt x="12" y="12"/>
                  </a:lnTo>
                  <a:lnTo>
                    <a:pt x="12" y="14"/>
                  </a:lnTo>
                  <a:lnTo>
                    <a:pt x="14" y="17"/>
                  </a:lnTo>
                  <a:lnTo>
                    <a:pt x="14" y="19"/>
                  </a:lnTo>
                  <a:lnTo>
                    <a:pt x="14" y="21"/>
                  </a:lnTo>
                  <a:lnTo>
                    <a:pt x="12" y="24"/>
                  </a:lnTo>
                  <a:lnTo>
                    <a:pt x="12" y="24"/>
                  </a:lnTo>
                  <a:lnTo>
                    <a:pt x="7" y="21"/>
                  </a:lnTo>
                  <a:lnTo>
                    <a:pt x="5" y="19"/>
                  </a:lnTo>
                  <a:lnTo>
                    <a:pt x="3" y="17"/>
                  </a:lnTo>
                  <a:lnTo>
                    <a:pt x="0" y="14"/>
                  </a:lnTo>
                  <a:lnTo>
                    <a:pt x="0" y="9"/>
                  </a:lnTo>
                  <a:lnTo>
                    <a:pt x="3" y="12"/>
                  </a:lnTo>
                  <a:lnTo>
                    <a:pt x="3" y="12"/>
                  </a:lnTo>
                  <a:lnTo>
                    <a:pt x="3" y="12"/>
                  </a:lnTo>
                  <a:lnTo>
                    <a:pt x="3" y="12"/>
                  </a:lnTo>
                  <a:lnTo>
                    <a:pt x="5" y="14"/>
                  </a:lnTo>
                  <a:lnTo>
                    <a:pt x="5" y="17"/>
                  </a:lnTo>
                  <a:lnTo>
                    <a:pt x="5" y="17"/>
                  </a:lnTo>
                  <a:lnTo>
                    <a:pt x="7" y="19"/>
                  </a:lnTo>
                  <a:lnTo>
                    <a:pt x="10" y="19"/>
                  </a:lnTo>
                  <a:lnTo>
                    <a:pt x="10" y="19"/>
                  </a:lnTo>
                  <a:lnTo>
                    <a:pt x="10" y="19"/>
                  </a:lnTo>
                  <a:lnTo>
                    <a:pt x="12" y="17"/>
                  </a:lnTo>
                  <a:lnTo>
                    <a:pt x="10" y="17"/>
                  </a:lnTo>
                  <a:lnTo>
                    <a:pt x="10" y="14"/>
                  </a:lnTo>
                  <a:lnTo>
                    <a:pt x="7" y="12"/>
                  </a:lnTo>
                  <a:lnTo>
                    <a:pt x="5" y="9"/>
                  </a:lnTo>
                  <a:lnTo>
                    <a:pt x="5" y="9"/>
                  </a:lnTo>
                  <a:lnTo>
                    <a:pt x="3" y="9"/>
                  </a:lnTo>
                  <a:lnTo>
                    <a:pt x="3" y="7"/>
                  </a:lnTo>
                  <a:lnTo>
                    <a:pt x="0" y="2"/>
                  </a:lnTo>
                  <a:lnTo>
                    <a:pt x="0" y="0"/>
                  </a:lnTo>
                  <a:lnTo>
                    <a:pt x="3" y="0"/>
                  </a:lnTo>
                  <a:lnTo>
                    <a:pt x="5"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2" name="Freeform 85"/>
            <p:cNvSpPr>
              <a:spLocks/>
            </p:cNvSpPr>
            <p:nvPr/>
          </p:nvSpPr>
          <p:spPr bwMode="auto">
            <a:xfrm>
              <a:off x="4924425" y="4340226"/>
              <a:ext cx="38100" cy="47625"/>
            </a:xfrm>
            <a:custGeom>
              <a:avLst/>
              <a:gdLst>
                <a:gd name="T0" fmla="*/ 24 w 24"/>
                <a:gd name="T1" fmla="*/ 14 h 30"/>
                <a:gd name="T2" fmla="*/ 19 w 24"/>
                <a:gd name="T3" fmla="*/ 30 h 30"/>
                <a:gd name="T4" fmla="*/ 15 w 24"/>
                <a:gd name="T5" fmla="*/ 28 h 30"/>
                <a:gd name="T6" fmla="*/ 12 w 24"/>
                <a:gd name="T7" fmla="*/ 14 h 30"/>
                <a:gd name="T8" fmla="*/ 10 w 24"/>
                <a:gd name="T9" fmla="*/ 26 h 30"/>
                <a:gd name="T10" fmla="*/ 5 w 24"/>
                <a:gd name="T11" fmla="*/ 23 h 30"/>
                <a:gd name="T12" fmla="*/ 0 w 24"/>
                <a:gd name="T13" fmla="*/ 0 h 30"/>
                <a:gd name="T14" fmla="*/ 5 w 24"/>
                <a:gd name="T15" fmla="*/ 2 h 30"/>
                <a:gd name="T16" fmla="*/ 8 w 24"/>
                <a:gd name="T17" fmla="*/ 19 h 30"/>
                <a:gd name="T18" fmla="*/ 10 w 24"/>
                <a:gd name="T19" fmla="*/ 7 h 30"/>
                <a:gd name="T20" fmla="*/ 15 w 24"/>
                <a:gd name="T21" fmla="*/ 9 h 30"/>
                <a:gd name="T22" fmla="*/ 17 w 24"/>
                <a:gd name="T23" fmla="*/ 23 h 30"/>
                <a:gd name="T24" fmla="*/ 19 w 24"/>
                <a:gd name="T25" fmla="*/ 12 h 30"/>
                <a:gd name="T26" fmla="*/ 24 w 24"/>
                <a:gd name="T2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24" y="14"/>
                  </a:moveTo>
                  <a:lnTo>
                    <a:pt x="19" y="30"/>
                  </a:lnTo>
                  <a:lnTo>
                    <a:pt x="15" y="28"/>
                  </a:lnTo>
                  <a:lnTo>
                    <a:pt x="12" y="14"/>
                  </a:lnTo>
                  <a:lnTo>
                    <a:pt x="10" y="26"/>
                  </a:lnTo>
                  <a:lnTo>
                    <a:pt x="5" y="23"/>
                  </a:lnTo>
                  <a:lnTo>
                    <a:pt x="0" y="0"/>
                  </a:lnTo>
                  <a:lnTo>
                    <a:pt x="5" y="2"/>
                  </a:lnTo>
                  <a:lnTo>
                    <a:pt x="8" y="19"/>
                  </a:lnTo>
                  <a:lnTo>
                    <a:pt x="10" y="7"/>
                  </a:lnTo>
                  <a:lnTo>
                    <a:pt x="15" y="9"/>
                  </a:lnTo>
                  <a:lnTo>
                    <a:pt x="17" y="23"/>
                  </a:lnTo>
                  <a:lnTo>
                    <a:pt x="19" y="12"/>
                  </a:lnTo>
                  <a:lnTo>
                    <a:pt x="24"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3" name="Freeform 86"/>
            <p:cNvSpPr>
              <a:spLocks/>
            </p:cNvSpPr>
            <p:nvPr/>
          </p:nvSpPr>
          <p:spPr bwMode="auto">
            <a:xfrm>
              <a:off x="4967288" y="4362451"/>
              <a:ext cx="3175" cy="38100"/>
            </a:xfrm>
            <a:custGeom>
              <a:avLst/>
              <a:gdLst>
                <a:gd name="T0" fmla="*/ 2 w 2"/>
                <a:gd name="T1" fmla="*/ 2 h 24"/>
                <a:gd name="T2" fmla="*/ 2 w 2"/>
                <a:gd name="T3" fmla="*/ 24 h 24"/>
                <a:gd name="T4" fmla="*/ 0 w 2"/>
                <a:gd name="T5" fmla="*/ 21 h 24"/>
                <a:gd name="T6" fmla="*/ 0 w 2"/>
                <a:gd name="T7" fmla="*/ 0 h 24"/>
                <a:gd name="T8" fmla="*/ 2 w 2"/>
                <a:gd name="T9" fmla="*/ 2 h 24"/>
              </a:gdLst>
              <a:ahLst/>
              <a:cxnLst>
                <a:cxn ang="0">
                  <a:pos x="T0" y="T1"/>
                </a:cxn>
                <a:cxn ang="0">
                  <a:pos x="T2" y="T3"/>
                </a:cxn>
                <a:cxn ang="0">
                  <a:pos x="T4" y="T5"/>
                </a:cxn>
                <a:cxn ang="0">
                  <a:pos x="T6" y="T7"/>
                </a:cxn>
                <a:cxn ang="0">
                  <a:pos x="T8" y="T9"/>
                </a:cxn>
              </a:cxnLst>
              <a:rect l="0" t="0" r="r" b="b"/>
              <a:pathLst>
                <a:path w="2" h="24">
                  <a:moveTo>
                    <a:pt x="2" y="2"/>
                  </a:moveTo>
                  <a:lnTo>
                    <a:pt x="2" y="24"/>
                  </a:lnTo>
                  <a:lnTo>
                    <a:pt x="0" y="21"/>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4" name="Freeform 87"/>
            <p:cNvSpPr>
              <a:spLocks/>
            </p:cNvSpPr>
            <p:nvPr/>
          </p:nvSpPr>
          <p:spPr bwMode="auto">
            <a:xfrm>
              <a:off x="4973638" y="4370388"/>
              <a:ext cx="22225" cy="36513"/>
            </a:xfrm>
            <a:custGeom>
              <a:avLst/>
              <a:gdLst>
                <a:gd name="T0" fmla="*/ 14 w 14"/>
                <a:gd name="T1" fmla="*/ 7 h 23"/>
                <a:gd name="T2" fmla="*/ 14 w 14"/>
                <a:gd name="T3" fmla="*/ 11 h 23"/>
                <a:gd name="T4" fmla="*/ 10 w 14"/>
                <a:gd name="T5" fmla="*/ 7 h 23"/>
                <a:gd name="T6" fmla="*/ 10 w 14"/>
                <a:gd name="T7" fmla="*/ 23 h 23"/>
                <a:gd name="T8" fmla="*/ 5 w 14"/>
                <a:gd name="T9" fmla="*/ 21 h 23"/>
                <a:gd name="T10" fmla="*/ 5 w 14"/>
                <a:gd name="T11" fmla="*/ 7 h 23"/>
                <a:gd name="T12" fmla="*/ 0 w 14"/>
                <a:gd name="T13" fmla="*/ 2 h 23"/>
                <a:gd name="T14" fmla="*/ 0 w 14"/>
                <a:gd name="T15" fmla="*/ 0 h 23"/>
                <a:gd name="T16" fmla="*/ 14 w 14"/>
                <a:gd name="T1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3">
                  <a:moveTo>
                    <a:pt x="14" y="7"/>
                  </a:moveTo>
                  <a:lnTo>
                    <a:pt x="14" y="11"/>
                  </a:lnTo>
                  <a:lnTo>
                    <a:pt x="10" y="7"/>
                  </a:lnTo>
                  <a:lnTo>
                    <a:pt x="10" y="23"/>
                  </a:lnTo>
                  <a:lnTo>
                    <a:pt x="5" y="21"/>
                  </a:lnTo>
                  <a:lnTo>
                    <a:pt x="5" y="7"/>
                  </a:lnTo>
                  <a:lnTo>
                    <a:pt x="0" y="2"/>
                  </a:lnTo>
                  <a:lnTo>
                    <a:pt x="0" y="0"/>
                  </a:ln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5" name="Freeform 88"/>
            <p:cNvSpPr>
              <a:spLocks/>
            </p:cNvSpPr>
            <p:nvPr/>
          </p:nvSpPr>
          <p:spPr bwMode="auto">
            <a:xfrm>
              <a:off x="4995863" y="4387851"/>
              <a:ext cx="26988" cy="34925"/>
            </a:xfrm>
            <a:custGeom>
              <a:avLst/>
              <a:gdLst>
                <a:gd name="T0" fmla="*/ 10 w 17"/>
                <a:gd name="T1" fmla="*/ 0 h 22"/>
                <a:gd name="T2" fmla="*/ 12 w 17"/>
                <a:gd name="T3" fmla="*/ 3 h 22"/>
                <a:gd name="T4" fmla="*/ 15 w 17"/>
                <a:gd name="T5" fmla="*/ 5 h 22"/>
                <a:gd name="T6" fmla="*/ 17 w 17"/>
                <a:gd name="T7" fmla="*/ 10 h 22"/>
                <a:gd name="T8" fmla="*/ 17 w 17"/>
                <a:gd name="T9" fmla="*/ 12 h 22"/>
                <a:gd name="T10" fmla="*/ 15 w 17"/>
                <a:gd name="T11" fmla="*/ 12 h 22"/>
                <a:gd name="T12" fmla="*/ 15 w 17"/>
                <a:gd name="T13" fmla="*/ 10 h 22"/>
                <a:gd name="T14" fmla="*/ 15 w 17"/>
                <a:gd name="T15" fmla="*/ 10 h 22"/>
                <a:gd name="T16" fmla="*/ 15 w 17"/>
                <a:gd name="T17" fmla="*/ 10 h 22"/>
                <a:gd name="T18" fmla="*/ 12 w 17"/>
                <a:gd name="T19" fmla="*/ 8 h 22"/>
                <a:gd name="T20" fmla="*/ 12 w 17"/>
                <a:gd name="T21" fmla="*/ 5 h 22"/>
                <a:gd name="T22" fmla="*/ 10 w 17"/>
                <a:gd name="T23" fmla="*/ 5 h 22"/>
                <a:gd name="T24" fmla="*/ 8 w 17"/>
                <a:gd name="T25" fmla="*/ 5 h 22"/>
                <a:gd name="T26" fmla="*/ 5 w 17"/>
                <a:gd name="T27" fmla="*/ 5 h 22"/>
                <a:gd name="T28" fmla="*/ 5 w 17"/>
                <a:gd name="T29" fmla="*/ 8 h 22"/>
                <a:gd name="T30" fmla="*/ 5 w 17"/>
                <a:gd name="T31" fmla="*/ 10 h 22"/>
                <a:gd name="T32" fmla="*/ 5 w 17"/>
                <a:gd name="T33" fmla="*/ 12 h 22"/>
                <a:gd name="T34" fmla="*/ 5 w 17"/>
                <a:gd name="T35" fmla="*/ 15 h 22"/>
                <a:gd name="T36" fmla="*/ 8 w 17"/>
                <a:gd name="T37" fmla="*/ 17 h 22"/>
                <a:gd name="T38" fmla="*/ 10 w 17"/>
                <a:gd name="T39" fmla="*/ 17 h 22"/>
                <a:gd name="T40" fmla="*/ 12 w 17"/>
                <a:gd name="T41" fmla="*/ 19 h 22"/>
                <a:gd name="T42" fmla="*/ 12 w 17"/>
                <a:gd name="T43" fmla="*/ 19 h 22"/>
                <a:gd name="T44" fmla="*/ 12 w 17"/>
                <a:gd name="T45" fmla="*/ 17 h 22"/>
                <a:gd name="T46" fmla="*/ 15 w 17"/>
                <a:gd name="T47" fmla="*/ 15 h 22"/>
                <a:gd name="T48" fmla="*/ 15 w 17"/>
                <a:gd name="T49" fmla="*/ 17 h 22"/>
                <a:gd name="T50" fmla="*/ 17 w 17"/>
                <a:gd name="T51" fmla="*/ 17 h 22"/>
                <a:gd name="T52" fmla="*/ 17 w 17"/>
                <a:gd name="T53" fmla="*/ 17 h 22"/>
                <a:gd name="T54" fmla="*/ 17 w 17"/>
                <a:gd name="T55" fmla="*/ 17 h 22"/>
                <a:gd name="T56" fmla="*/ 17 w 17"/>
                <a:gd name="T57" fmla="*/ 19 h 22"/>
                <a:gd name="T58" fmla="*/ 15 w 17"/>
                <a:gd name="T59" fmla="*/ 22 h 22"/>
                <a:gd name="T60" fmla="*/ 12 w 17"/>
                <a:gd name="T61" fmla="*/ 22 h 22"/>
                <a:gd name="T62" fmla="*/ 10 w 17"/>
                <a:gd name="T63" fmla="*/ 22 h 22"/>
                <a:gd name="T64" fmla="*/ 5 w 17"/>
                <a:gd name="T65" fmla="*/ 19 h 22"/>
                <a:gd name="T66" fmla="*/ 3 w 17"/>
                <a:gd name="T67" fmla="*/ 15 h 22"/>
                <a:gd name="T68" fmla="*/ 0 w 17"/>
                <a:gd name="T69" fmla="*/ 10 h 22"/>
                <a:gd name="T70" fmla="*/ 0 w 17"/>
                <a:gd name="T71" fmla="*/ 8 h 22"/>
                <a:gd name="T72" fmla="*/ 0 w 17"/>
                <a:gd name="T73" fmla="*/ 5 h 22"/>
                <a:gd name="T74" fmla="*/ 0 w 17"/>
                <a:gd name="T75" fmla="*/ 3 h 22"/>
                <a:gd name="T76" fmla="*/ 3 w 17"/>
                <a:gd name="T77" fmla="*/ 0 h 22"/>
                <a:gd name="T78" fmla="*/ 5 w 17"/>
                <a:gd name="T79" fmla="*/ 0 h 22"/>
                <a:gd name="T80" fmla="*/ 5 w 17"/>
                <a:gd name="T81" fmla="*/ 0 h 22"/>
                <a:gd name="T82" fmla="*/ 10 w 17"/>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22">
                  <a:moveTo>
                    <a:pt x="10" y="0"/>
                  </a:moveTo>
                  <a:lnTo>
                    <a:pt x="12" y="3"/>
                  </a:lnTo>
                  <a:lnTo>
                    <a:pt x="15" y="5"/>
                  </a:lnTo>
                  <a:lnTo>
                    <a:pt x="17" y="10"/>
                  </a:lnTo>
                  <a:lnTo>
                    <a:pt x="17" y="12"/>
                  </a:lnTo>
                  <a:lnTo>
                    <a:pt x="15" y="12"/>
                  </a:lnTo>
                  <a:lnTo>
                    <a:pt x="15" y="10"/>
                  </a:lnTo>
                  <a:lnTo>
                    <a:pt x="15" y="10"/>
                  </a:lnTo>
                  <a:lnTo>
                    <a:pt x="15" y="10"/>
                  </a:lnTo>
                  <a:lnTo>
                    <a:pt x="12" y="8"/>
                  </a:lnTo>
                  <a:lnTo>
                    <a:pt x="12" y="5"/>
                  </a:lnTo>
                  <a:lnTo>
                    <a:pt x="10" y="5"/>
                  </a:lnTo>
                  <a:lnTo>
                    <a:pt x="8" y="5"/>
                  </a:lnTo>
                  <a:lnTo>
                    <a:pt x="5" y="5"/>
                  </a:lnTo>
                  <a:lnTo>
                    <a:pt x="5" y="8"/>
                  </a:lnTo>
                  <a:lnTo>
                    <a:pt x="5" y="10"/>
                  </a:lnTo>
                  <a:lnTo>
                    <a:pt x="5" y="12"/>
                  </a:lnTo>
                  <a:lnTo>
                    <a:pt x="5" y="15"/>
                  </a:lnTo>
                  <a:lnTo>
                    <a:pt x="8" y="17"/>
                  </a:lnTo>
                  <a:lnTo>
                    <a:pt x="10" y="17"/>
                  </a:lnTo>
                  <a:lnTo>
                    <a:pt x="12" y="19"/>
                  </a:lnTo>
                  <a:lnTo>
                    <a:pt x="12" y="19"/>
                  </a:lnTo>
                  <a:lnTo>
                    <a:pt x="12" y="17"/>
                  </a:lnTo>
                  <a:lnTo>
                    <a:pt x="15" y="15"/>
                  </a:lnTo>
                  <a:lnTo>
                    <a:pt x="15" y="17"/>
                  </a:lnTo>
                  <a:lnTo>
                    <a:pt x="17" y="17"/>
                  </a:lnTo>
                  <a:lnTo>
                    <a:pt x="17" y="17"/>
                  </a:lnTo>
                  <a:lnTo>
                    <a:pt x="17" y="17"/>
                  </a:lnTo>
                  <a:lnTo>
                    <a:pt x="17" y="19"/>
                  </a:lnTo>
                  <a:lnTo>
                    <a:pt x="15" y="22"/>
                  </a:lnTo>
                  <a:lnTo>
                    <a:pt x="12" y="22"/>
                  </a:lnTo>
                  <a:lnTo>
                    <a:pt x="10" y="22"/>
                  </a:lnTo>
                  <a:lnTo>
                    <a:pt x="5" y="19"/>
                  </a:lnTo>
                  <a:lnTo>
                    <a:pt x="3" y="15"/>
                  </a:lnTo>
                  <a:lnTo>
                    <a:pt x="0" y="10"/>
                  </a:lnTo>
                  <a:lnTo>
                    <a:pt x="0" y="8"/>
                  </a:lnTo>
                  <a:lnTo>
                    <a:pt x="0" y="5"/>
                  </a:lnTo>
                  <a:lnTo>
                    <a:pt x="0" y="3"/>
                  </a:lnTo>
                  <a:lnTo>
                    <a:pt x="3" y="0"/>
                  </a:lnTo>
                  <a:lnTo>
                    <a:pt x="5" y="0"/>
                  </a:lnTo>
                  <a:lnTo>
                    <a:pt x="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6" name="Freeform 89"/>
            <p:cNvSpPr>
              <a:spLocks/>
            </p:cNvSpPr>
            <p:nvPr/>
          </p:nvSpPr>
          <p:spPr bwMode="auto">
            <a:xfrm>
              <a:off x="5026025" y="4400551"/>
              <a:ext cx="23813" cy="44450"/>
            </a:xfrm>
            <a:custGeom>
              <a:avLst/>
              <a:gdLst>
                <a:gd name="T0" fmla="*/ 15 w 15"/>
                <a:gd name="T1" fmla="*/ 7 h 28"/>
                <a:gd name="T2" fmla="*/ 15 w 15"/>
                <a:gd name="T3" fmla="*/ 28 h 28"/>
                <a:gd name="T4" fmla="*/ 12 w 15"/>
                <a:gd name="T5" fmla="*/ 26 h 28"/>
                <a:gd name="T6" fmla="*/ 12 w 15"/>
                <a:gd name="T7" fmla="*/ 16 h 28"/>
                <a:gd name="T8" fmla="*/ 5 w 15"/>
                <a:gd name="T9" fmla="*/ 11 h 28"/>
                <a:gd name="T10" fmla="*/ 5 w 15"/>
                <a:gd name="T11" fmla="*/ 21 h 28"/>
                <a:gd name="T12" fmla="*/ 0 w 15"/>
                <a:gd name="T13" fmla="*/ 19 h 28"/>
                <a:gd name="T14" fmla="*/ 0 w 15"/>
                <a:gd name="T15" fmla="*/ 0 h 28"/>
                <a:gd name="T16" fmla="*/ 5 w 15"/>
                <a:gd name="T17" fmla="*/ 2 h 28"/>
                <a:gd name="T18" fmla="*/ 5 w 15"/>
                <a:gd name="T19" fmla="*/ 9 h 28"/>
                <a:gd name="T20" fmla="*/ 12 w 15"/>
                <a:gd name="T21" fmla="*/ 14 h 28"/>
                <a:gd name="T22" fmla="*/ 12 w 15"/>
                <a:gd name="T23" fmla="*/ 7 h 28"/>
                <a:gd name="T24" fmla="*/ 15 w 15"/>
                <a:gd name="T25"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8">
                  <a:moveTo>
                    <a:pt x="15" y="7"/>
                  </a:moveTo>
                  <a:lnTo>
                    <a:pt x="15" y="28"/>
                  </a:lnTo>
                  <a:lnTo>
                    <a:pt x="12" y="26"/>
                  </a:lnTo>
                  <a:lnTo>
                    <a:pt x="12" y="16"/>
                  </a:lnTo>
                  <a:lnTo>
                    <a:pt x="5" y="11"/>
                  </a:lnTo>
                  <a:lnTo>
                    <a:pt x="5" y="21"/>
                  </a:lnTo>
                  <a:lnTo>
                    <a:pt x="0" y="19"/>
                  </a:lnTo>
                  <a:lnTo>
                    <a:pt x="0" y="0"/>
                  </a:lnTo>
                  <a:lnTo>
                    <a:pt x="5" y="2"/>
                  </a:lnTo>
                  <a:lnTo>
                    <a:pt x="5" y="9"/>
                  </a:lnTo>
                  <a:lnTo>
                    <a:pt x="12" y="14"/>
                  </a:lnTo>
                  <a:lnTo>
                    <a:pt x="12" y="7"/>
                  </a:lnTo>
                  <a:lnTo>
                    <a:pt x="15"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nvGrpSpPr>
          <p:cNvPr id="37" name="组合 36"/>
          <p:cNvGrpSpPr/>
          <p:nvPr/>
        </p:nvGrpSpPr>
        <p:grpSpPr>
          <a:xfrm>
            <a:off x="3829964" y="3323202"/>
            <a:ext cx="444500" cy="323851"/>
            <a:chOff x="5424488" y="3192463"/>
            <a:chExt cx="444500" cy="323851"/>
          </a:xfrm>
        </p:grpSpPr>
        <p:sp>
          <p:nvSpPr>
            <p:cNvPr id="38" name="Freeform 90"/>
            <p:cNvSpPr>
              <a:spLocks/>
            </p:cNvSpPr>
            <p:nvPr/>
          </p:nvSpPr>
          <p:spPr bwMode="auto">
            <a:xfrm>
              <a:off x="5649913" y="3321051"/>
              <a:ext cx="219075" cy="195263"/>
            </a:xfrm>
            <a:custGeom>
              <a:avLst/>
              <a:gdLst>
                <a:gd name="T0" fmla="*/ 138 w 138"/>
                <a:gd name="T1" fmla="*/ 0 h 123"/>
                <a:gd name="T2" fmla="*/ 138 w 138"/>
                <a:gd name="T3" fmla="*/ 42 h 123"/>
                <a:gd name="T4" fmla="*/ 0 w 138"/>
                <a:gd name="T5" fmla="*/ 123 h 123"/>
                <a:gd name="T6" fmla="*/ 0 w 138"/>
                <a:gd name="T7" fmla="*/ 80 h 123"/>
                <a:gd name="T8" fmla="*/ 138 w 138"/>
                <a:gd name="T9" fmla="*/ 0 h 123"/>
              </a:gdLst>
              <a:ahLst/>
              <a:cxnLst>
                <a:cxn ang="0">
                  <a:pos x="T0" y="T1"/>
                </a:cxn>
                <a:cxn ang="0">
                  <a:pos x="T2" y="T3"/>
                </a:cxn>
                <a:cxn ang="0">
                  <a:pos x="T4" y="T5"/>
                </a:cxn>
                <a:cxn ang="0">
                  <a:pos x="T6" y="T7"/>
                </a:cxn>
                <a:cxn ang="0">
                  <a:pos x="T8" y="T9"/>
                </a:cxn>
              </a:cxnLst>
              <a:rect l="0" t="0" r="r" b="b"/>
              <a:pathLst>
                <a:path w="138" h="123">
                  <a:moveTo>
                    <a:pt x="138" y="0"/>
                  </a:moveTo>
                  <a:lnTo>
                    <a:pt x="138" y="42"/>
                  </a:lnTo>
                  <a:lnTo>
                    <a:pt x="0" y="123"/>
                  </a:lnTo>
                  <a:lnTo>
                    <a:pt x="0" y="80"/>
                  </a:lnTo>
                  <a:lnTo>
                    <a:pt x="138" y="0"/>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39" name="Freeform 91"/>
            <p:cNvSpPr>
              <a:spLocks/>
            </p:cNvSpPr>
            <p:nvPr/>
          </p:nvSpPr>
          <p:spPr bwMode="auto">
            <a:xfrm>
              <a:off x="5424488" y="3321051"/>
              <a:ext cx="225425" cy="195263"/>
            </a:xfrm>
            <a:custGeom>
              <a:avLst/>
              <a:gdLst>
                <a:gd name="T0" fmla="*/ 142 w 142"/>
                <a:gd name="T1" fmla="*/ 80 h 123"/>
                <a:gd name="T2" fmla="*/ 142 w 142"/>
                <a:gd name="T3" fmla="*/ 123 h 123"/>
                <a:gd name="T4" fmla="*/ 0 w 142"/>
                <a:gd name="T5" fmla="*/ 42 h 123"/>
                <a:gd name="T6" fmla="*/ 0 w 142"/>
                <a:gd name="T7" fmla="*/ 0 h 123"/>
                <a:gd name="T8" fmla="*/ 142 w 142"/>
                <a:gd name="T9" fmla="*/ 80 h 123"/>
              </a:gdLst>
              <a:ahLst/>
              <a:cxnLst>
                <a:cxn ang="0">
                  <a:pos x="T0" y="T1"/>
                </a:cxn>
                <a:cxn ang="0">
                  <a:pos x="T2" y="T3"/>
                </a:cxn>
                <a:cxn ang="0">
                  <a:pos x="T4" y="T5"/>
                </a:cxn>
                <a:cxn ang="0">
                  <a:pos x="T6" y="T7"/>
                </a:cxn>
                <a:cxn ang="0">
                  <a:pos x="T8" y="T9"/>
                </a:cxn>
              </a:cxnLst>
              <a:rect l="0" t="0" r="r" b="b"/>
              <a:pathLst>
                <a:path w="142" h="123">
                  <a:moveTo>
                    <a:pt x="142" y="80"/>
                  </a:moveTo>
                  <a:lnTo>
                    <a:pt x="142" y="123"/>
                  </a:lnTo>
                  <a:lnTo>
                    <a:pt x="0" y="42"/>
                  </a:lnTo>
                  <a:lnTo>
                    <a:pt x="0" y="0"/>
                  </a:lnTo>
                  <a:lnTo>
                    <a:pt x="142" y="80"/>
                  </a:lnTo>
                  <a:close/>
                </a:path>
              </a:pathLst>
            </a:custGeom>
            <a:solidFill>
              <a:srgbClr val="26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0" name="Freeform 92"/>
            <p:cNvSpPr>
              <a:spLocks/>
            </p:cNvSpPr>
            <p:nvPr/>
          </p:nvSpPr>
          <p:spPr bwMode="auto">
            <a:xfrm>
              <a:off x="5424488" y="3192463"/>
              <a:ext cx="444500" cy="255588"/>
            </a:xfrm>
            <a:custGeom>
              <a:avLst/>
              <a:gdLst>
                <a:gd name="T0" fmla="*/ 280 w 280"/>
                <a:gd name="T1" fmla="*/ 81 h 161"/>
                <a:gd name="T2" fmla="*/ 142 w 280"/>
                <a:gd name="T3" fmla="*/ 161 h 161"/>
                <a:gd name="T4" fmla="*/ 0 w 280"/>
                <a:gd name="T5" fmla="*/ 81 h 161"/>
                <a:gd name="T6" fmla="*/ 140 w 280"/>
                <a:gd name="T7" fmla="*/ 0 h 161"/>
                <a:gd name="T8" fmla="*/ 280 w 280"/>
                <a:gd name="T9" fmla="*/ 81 h 161"/>
              </a:gdLst>
              <a:ahLst/>
              <a:cxnLst>
                <a:cxn ang="0">
                  <a:pos x="T0" y="T1"/>
                </a:cxn>
                <a:cxn ang="0">
                  <a:pos x="T2" y="T3"/>
                </a:cxn>
                <a:cxn ang="0">
                  <a:pos x="T4" y="T5"/>
                </a:cxn>
                <a:cxn ang="0">
                  <a:pos x="T6" y="T7"/>
                </a:cxn>
                <a:cxn ang="0">
                  <a:pos x="T8" y="T9"/>
                </a:cxn>
              </a:cxnLst>
              <a:rect l="0" t="0" r="r" b="b"/>
              <a:pathLst>
                <a:path w="280" h="161">
                  <a:moveTo>
                    <a:pt x="280" y="81"/>
                  </a:moveTo>
                  <a:lnTo>
                    <a:pt x="142" y="161"/>
                  </a:lnTo>
                  <a:lnTo>
                    <a:pt x="0" y="81"/>
                  </a:lnTo>
                  <a:lnTo>
                    <a:pt x="140" y="0"/>
                  </a:lnTo>
                  <a:lnTo>
                    <a:pt x="280" y="81"/>
                  </a:lnTo>
                  <a:close/>
                </a:path>
              </a:pathLst>
            </a:custGeom>
            <a:solidFill>
              <a:srgbClr val="3F5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1" name="Freeform 93"/>
            <p:cNvSpPr>
              <a:spLocks noEditPoints="1"/>
            </p:cNvSpPr>
            <p:nvPr/>
          </p:nvSpPr>
          <p:spPr bwMode="auto">
            <a:xfrm>
              <a:off x="5489575" y="3230563"/>
              <a:ext cx="319088" cy="187325"/>
            </a:xfrm>
            <a:custGeom>
              <a:avLst/>
              <a:gdLst>
                <a:gd name="T0" fmla="*/ 132 w 201"/>
                <a:gd name="T1" fmla="*/ 97 h 118"/>
                <a:gd name="T2" fmla="*/ 111 w 201"/>
                <a:gd name="T3" fmla="*/ 111 h 118"/>
                <a:gd name="T4" fmla="*/ 99 w 201"/>
                <a:gd name="T5" fmla="*/ 118 h 118"/>
                <a:gd name="T6" fmla="*/ 75 w 201"/>
                <a:gd name="T7" fmla="*/ 104 h 118"/>
                <a:gd name="T8" fmla="*/ 63 w 201"/>
                <a:gd name="T9" fmla="*/ 97 h 118"/>
                <a:gd name="T10" fmla="*/ 75 w 201"/>
                <a:gd name="T11" fmla="*/ 92 h 118"/>
                <a:gd name="T12" fmla="*/ 90 w 201"/>
                <a:gd name="T13" fmla="*/ 99 h 118"/>
                <a:gd name="T14" fmla="*/ 90 w 201"/>
                <a:gd name="T15" fmla="*/ 83 h 118"/>
                <a:gd name="T16" fmla="*/ 73 w 201"/>
                <a:gd name="T17" fmla="*/ 73 h 118"/>
                <a:gd name="T18" fmla="*/ 52 w 201"/>
                <a:gd name="T19" fmla="*/ 64 h 118"/>
                <a:gd name="T20" fmla="*/ 33 w 201"/>
                <a:gd name="T21" fmla="*/ 64 h 118"/>
                <a:gd name="T22" fmla="*/ 37 w 201"/>
                <a:gd name="T23" fmla="*/ 69 h 118"/>
                <a:gd name="T24" fmla="*/ 40 w 201"/>
                <a:gd name="T25" fmla="*/ 76 h 118"/>
                <a:gd name="T26" fmla="*/ 28 w 201"/>
                <a:gd name="T27" fmla="*/ 76 h 118"/>
                <a:gd name="T28" fmla="*/ 4 w 201"/>
                <a:gd name="T29" fmla="*/ 61 h 118"/>
                <a:gd name="T30" fmla="*/ 4 w 201"/>
                <a:gd name="T31" fmla="*/ 54 h 118"/>
                <a:gd name="T32" fmla="*/ 28 w 201"/>
                <a:gd name="T33" fmla="*/ 42 h 118"/>
                <a:gd name="T34" fmla="*/ 37 w 201"/>
                <a:gd name="T35" fmla="*/ 42 h 118"/>
                <a:gd name="T36" fmla="*/ 37 w 201"/>
                <a:gd name="T37" fmla="*/ 47 h 118"/>
                <a:gd name="T38" fmla="*/ 28 w 201"/>
                <a:gd name="T39" fmla="*/ 54 h 118"/>
                <a:gd name="T40" fmla="*/ 54 w 201"/>
                <a:gd name="T41" fmla="*/ 54 h 118"/>
                <a:gd name="T42" fmla="*/ 61 w 201"/>
                <a:gd name="T43" fmla="*/ 54 h 118"/>
                <a:gd name="T44" fmla="*/ 82 w 201"/>
                <a:gd name="T45" fmla="*/ 38 h 118"/>
                <a:gd name="T46" fmla="*/ 94 w 201"/>
                <a:gd name="T47" fmla="*/ 19 h 118"/>
                <a:gd name="T48" fmla="*/ 82 w 201"/>
                <a:gd name="T49" fmla="*/ 23 h 118"/>
                <a:gd name="T50" fmla="*/ 73 w 201"/>
                <a:gd name="T51" fmla="*/ 23 h 118"/>
                <a:gd name="T52" fmla="*/ 78 w 201"/>
                <a:gd name="T53" fmla="*/ 14 h 118"/>
                <a:gd name="T54" fmla="*/ 97 w 201"/>
                <a:gd name="T55" fmla="*/ 2 h 118"/>
                <a:gd name="T56" fmla="*/ 113 w 201"/>
                <a:gd name="T57" fmla="*/ 7 h 118"/>
                <a:gd name="T58" fmla="*/ 132 w 201"/>
                <a:gd name="T59" fmla="*/ 16 h 118"/>
                <a:gd name="T60" fmla="*/ 130 w 201"/>
                <a:gd name="T61" fmla="*/ 23 h 118"/>
                <a:gd name="T62" fmla="*/ 118 w 201"/>
                <a:gd name="T63" fmla="*/ 21 h 118"/>
                <a:gd name="T64" fmla="*/ 111 w 201"/>
                <a:gd name="T65" fmla="*/ 21 h 118"/>
                <a:gd name="T66" fmla="*/ 132 w 201"/>
                <a:gd name="T67" fmla="*/ 45 h 118"/>
                <a:gd name="T68" fmla="*/ 153 w 201"/>
                <a:gd name="T69" fmla="*/ 52 h 118"/>
                <a:gd name="T70" fmla="*/ 170 w 201"/>
                <a:gd name="T71" fmla="*/ 52 h 118"/>
                <a:gd name="T72" fmla="*/ 161 w 201"/>
                <a:gd name="T73" fmla="*/ 45 h 118"/>
                <a:gd name="T74" fmla="*/ 163 w 201"/>
                <a:gd name="T75" fmla="*/ 40 h 118"/>
                <a:gd name="T76" fmla="*/ 177 w 201"/>
                <a:gd name="T77" fmla="*/ 45 h 118"/>
                <a:gd name="T78" fmla="*/ 196 w 201"/>
                <a:gd name="T79" fmla="*/ 54 h 118"/>
                <a:gd name="T80" fmla="*/ 189 w 201"/>
                <a:gd name="T81" fmla="*/ 64 h 118"/>
                <a:gd name="T82" fmla="*/ 170 w 201"/>
                <a:gd name="T83" fmla="*/ 76 h 118"/>
                <a:gd name="T84" fmla="*/ 161 w 201"/>
                <a:gd name="T85" fmla="*/ 73 h 118"/>
                <a:gd name="T86" fmla="*/ 165 w 201"/>
                <a:gd name="T87" fmla="*/ 66 h 118"/>
                <a:gd name="T88" fmla="*/ 165 w 201"/>
                <a:gd name="T89" fmla="*/ 61 h 118"/>
                <a:gd name="T90" fmla="*/ 132 w 201"/>
                <a:gd name="T91" fmla="*/ 71 h 118"/>
                <a:gd name="T92" fmla="*/ 108 w 201"/>
                <a:gd name="T93" fmla="*/ 87 h 118"/>
                <a:gd name="T94" fmla="*/ 108 w 201"/>
                <a:gd name="T95" fmla="*/ 99 h 118"/>
                <a:gd name="T96" fmla="*/ 123 w 201"/>
                <a:gd name="T97" fmla="*/ 92 h 118"/>
                <a:gd name="T98" fmla="*/ 118 w 201"/>
                <a:gd name="T99" fmla="*/ 64 h 118"/>
                <a:gd name="T100" fmla="*/ 118 w 201"/>
                <a:gd name="T101" fmla="*/ 52 h 118"/>
                <a:gd name="T102" fmla="*/ 90 w 201"/>
                <a:gd name="T103" fmla="*/ 50 h 118"/>
                <a:gd name="T104" fmla="*/ 80 w 201"/>
                <a:gd name="T105"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8">
                  <a:moveTo>
                    <a:pt x="123" y="92"/>
                  </a:moveTo>
                  <a:lnTo>
                    <a:pt x="127" y="92"/>
                  </a:lnTo>
                  <a:lnTo>
                    <a:pt x="130" y="95"/>
                  </a:lnTo>
                  <a:lnTo>
                    <a:pt x="130" y="97"/>
                  </a:lnTo>
                  <a:lnTo>
                    <a:pt x="132" y="97"/>
                  </a:lnTo>
                  <a:lnTo>
                    <a:pt x="132" y="97"/>
                  </a:lnTo>
                  <a:lnTo>
                    <a:pt x="132" y="97"/>
                  </a:lnTo>
                  <a:lnTo>
                    <a:pt x="127" y="102"/>
                  </a:lnTo>
                  <a:lnTo>
                    <a:pt x="123" y="104"/>
                  </a:lnTo>
                  <a:lnTo>
                    <a:pt x="118" y="106"/>
                  </a:lnTo>
                  <a:lnTo>
                    <a:pt x="113" y="109"/>
                  </a:lnTo>
                  <a:lnTo>
                    <a:pt x="111" y="111"/>
                  </a:lnTo>
                  <a:lnTo>
                    <a:pt x="106" y="111"/>
                  </a:lnTo>
                  <a:lnTo>
                    <a:pt x="106" y="114"/>
                  </a:lnTo>
                  <a:lnTo>
                    <a:pt x="104" y="116"/>
                  </a:lnTo>
                  <a:lnTo>
                    <a:pt x="101" y="116"/>
                  </a:lnTo>
                  <a:lnTo>
                    <a:pt x="99" y="116"/>
                  </a:lnTo>
                  <a:lnTo>
                    <a:pt x="99" y="118"/>
                  </a:lnTo>
                  <a:lnTo>
                    <a:pt x="99" y="118"/>
                  </a:lnTo>
                  <a:lnTo>
                    <a:pt x="92" y="114"/>
                  </a:lnTo>
                  <a:lnTo>
                    <a:pt x="87" y="111"/>
                  </a:lnTo>
                  <a:lnTo>
                    <a:pt x="82" y="109"/>
                  </a:lnTo>
                  <a:lnTo>
                    <a:pt x="78" y="106"/>
                  </a:lnTo>
                  <a:lnTo>
                    <a:pt x="75" y="104"/>
                  </a:lnTo>
                  <a:lnTo>
                    <a:pt x="73" y="102"/>
                  </a:lnTo>
                  <a:lnTo>
                    <a:pt x="71" y="102"/>
                  </a:lnTo>
                  <a:lnTo>
                    <a:pt x="68" y="99"/>
                  </a:lnTo>
                  <a:lnTo>
                    <a:pt x="66" y="99"/>
                  </a:lnTo>
                  <a:lnTo>
                    <a:pt x="66" y="97"/>
                  </a:lnTo>
                  <a:lnTo>
                    <a:pt x="63" y="97"/>
                  </a:lnTo>
                  <a:lnTo>
                    <a:pt x="63" y="97"/>
                  </a:lnTo>
                  <a:lnTo>
                    <a:pt x="68" y="95"/>
                  </a:lnTo>
                  <a:lnTo>
                    <a:pt x="71" y="95"/>
                  </a:lnTo>
                  <a:lnTo>
                    <a:pt x="73" y="92"/>
                  </a:lnTo>
                  <a:lnTo>
                    <a:pt x="73" y="92"/>
                  </a:lnTo>
                  <a:lnTo>
                    <a:pt x="75" y="92"/>
                  </a:lnTo>
                  <a:lnTo>
                    <a:pt x="75" y="92"/>
                  </a:lnTo>
                  <a:lnTo>
                    <a:pt x="80" y="95"/>
                  </a:lnTo>
                  <a:lnTo>
                    <a:pt x="85" y="97"/>
                  </a:lnTo>
                  <a:lnTo>
                    <a:pt x="87" y="99"/>
                  </a:lnTo>
                  <a:lnTo>
                    <a:pt x="90" y="99"/>
                  </a:lnTo>
                  <a:lnTo>
                    <a:pt x="90" y="99"/>
                  </a:lnTo>
                  <a:lnTo>
                    <a:pt x="90" y="99"/>
                  </a:lnTo>
                  <a:lnTo>
                    <a:pt x="90" y="99"/>
                  </a:lnTo>
                  <a:lnTo>
                    <a:pt x="90" y="92"/>
                  </a:lnTo>
                  <a:lnTo>
                    <a:pt x="90" y="87"/>
                  </a:lnTo>
                  <a:lnTo>
                    <a:pt x="90" y="85"/>
                  </a:lnTo>
                  <a:lnTo>
                    <a:pt x="90" y="83"/>
                  </a:lnTo>
                  <a:lnTo>
                    <a:pt x="90" y="80"/>
                  </a:lnTo>
                  <a:lnTo>
                    <a:pt x="90" y="80"/>
                  </a:lnTo>
                  <a:lnTo>
                    <a:pt x="90" y="80"/>
                  </a:lnTo>
                  <a:lnTo>
                    <a:pt x="80" y="78"/>
                  </a:lnTo>
                  <a:lnTo>
                    <a:pt x="75" y="76"/>
                  </a:lnTo>
                  <a:lnTo>
                    <a:pt x="73" y="73"/>
                  </a:lnTo>
                  <a:lnTo>
                    <a:pt x="68" y="71"/>
                  </a:lnTo>
                  <a:lnTo>
                    <a:pt x="66" y="69"/>
                  </a:lnTo>
                  <a:lnTo>
                    <a:pt x="63" y="66"/>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6"/>
                  </a:lnTo>
                  <a:lnTo>
                    <a:pt x="37" y="69"/>
                  </a:lnTo>
                  <a:lnTo>
                    <a:pt x="40" y="71"/>
                  </a:lnTo>
                  <a:lnTo>
                    <a:pt x="42" y="71"/>
                  </a:lnTo>
                  <a:lnTo>
                    <a:pt x="42" y="73"/>
                  </a:lnTo>
                  <a:lnTo>
                    <a:pt x="45" y="73"/>
                  </a:lnTo>
                  <a:lnTo>
                    <a:pt x="45" y="73"/>
                  </a:lnTo>
                  <a:lnTo>
                    <a:pt x="40" y="76"/>
                  </a:lnTo>
                  <a:lnTo>
                    <a:pt x="37" y="76"/>
                  </a:lnTo>
                  <a:lnTo>
                    <a:pt x="35" y="78"/>
                  </a:lnTo>
                  <a:lnTo>
                    <a:pt x="35" y="78"/>
                  </a:lnTo>
                  <a:lnTo>
                    <a:pt x="33" y="78"/>
                  </a:lnTo>
                  <a:lnTo>
                    <a:pt x="33" y="78"/>
                  </a:lnTo>
                  <a:lnTo>
                    <a:pt x="28" y="76"/>
                  </a:lnTo>
                  <a:lnTo>
                    <a:pt x="21" y="71"/>
                  </a:lnTo>
                  <a:lnTo>
                    <a:pt x="16" y="69"/>
                  </a:lnTo>
                  <a:lnTo>
                    <a:pt x="14" y="66"/>
                  </a:lnTo>
                  <a:lnTo>
                    <a:pt x="9" y="66"/>
                  </a:lnTo>
                  <a:lnTo>
                    <a:pt x="7" y="64"/>
                  </a:lnTo>
                  <a:lnTo>
                    <a:pt x="4" y="61"/>
                  </a:lnTo>
                  <a:lnTo>
                    <a:pt x="2" y="61"/>
                  </a:lnTo>
                  <a:lnTo>
                    <a:pt x="0" y="59"/>
                  </a:lnTo>
                  <a:lnTo>
                    <a:pt x="0" y="59"/>
                  </a:lnTo>
                  <a:lnTo>
                    <a:pt x="0" y="59"/>
                  </a:lnTo>
                  <a:lnTo>
                    <a:pt x="0" y="59"/>
                  </a:lnTo>
                  <a:lnTo>
                    <a:pt x="4" y="54"/>
                  </a:lnTo>
                  <a:lnTo>
                    <a:pt x="9" y="52"/>
                  </a:lnTo>
                  <a:lnTo>
                    <a:pt x="14" y="50"/>
                  </a:lnTo>
                  <a:lnTo>
                    <a:pt x="18" y="47"/>
                  </a:lnTo>
                  <a:lnTo>
                    <a:pt x="21" y="45"/>
                  </a:lnTo>
                  <a:lnTo>
                    <a:pt x="26" y="45"/>
                  </a:lnTo>
                  <a:lnTo>
                    <a:pt x="28" y="42"/>
                  </a:lnTo>
                  <a:lnTo>
                    <a:pt x="28" y="42"/>
                  </a:lnTo>
                  <a:lnTo>
                    <a:pt x="30" y="40"/>
                  </a:lnTo>
                  <a:lnTo>
                    <a:pt x="33" y="40"/>
                  </a:lnTo>
                  <a:lnTo>
                    <a:pt x="33" y="40"/>
                  </a:lnTo>
                  <a:lnTo>
                    <a:pt x="33" y="40"/>
                  </a:lnTo>
                  <a:lnTo>
                    <a:pt x="37" y="42"/>
                  </a:lnTo>
                  <a:lnTo>
                    <a:pt x="40" y="42"/>
                  </a:lnTo>
                  <a:lnTo>
                    <a:pt x="40" y="45"/>
                  </a:lnTo>
                  <a:lnTo>
                    <a:pt x="42" y="45"/>
                  </a:lnTo>
                  <a:lnTo>
                    <a:pt x="45" y="45"/>
                  </a:lnTo>
                  <a:lnTo>
                    <a:pt x="45" y="45"/>
                  </a:lnTo>
                  <a:lnTo>
                    <a:pt x="37" y="47"/>
                  </a:lnTo>
                  <a:lnTo>
                    <a:pt x="35" y="50"/>
                  </a:lnTo>
                  <a:lnTo>
                    <a:pt x="33" y="52"/>
                  </a:lnTo>
                  <a:lnTo>
                    <a:pt x="30" y="52"/>
                  </a:lnTo>
                  <a:lnTo>
                    <a:pt x="28" y="54"/>
                  </a:lnTo>
                  <a:lnTo>
                    <a:pt x="28" y="54"/>
                  </a:lnTo>
                  <a:lnTo>
                    <a:pt x="28" y="54"/>
                  </a:lnTo>
                  <a:lnTo>
                    <a:pt x="33" y="54"/>
                  </a:lnTo>
                  <a:lnTo>
                    <a:pt x="40" y="54"/>
                  </a:lnTo>
                  <a:lnTo>
                    <a:pt x="45" y="54"/>
                  </a:lnTo>
                  <a:lnTo>
                    <a:pt x="47" y="54"/>
                  </a:lnTo>
                  <a:lnTo>
                    <a:pt x="52" y="54"/>
                  </a:lnTo>
                  <a:lnTo>
                    <a:pt x="54" y="54"/>
                  </a:lnTo>
                  <a:lnTo>
                    <a:pt x="56" y="54"/>
                  </a:lnTo>
                  <a:lnTo>
                    <a:pt x="56" y="54"/>
                  </a:lnTo>
                  <a:lnTo>
                    <a:pt x="59" y="54"/>
                  </a:lnTo>
                  <a:lnTo>
                    <a:pt x="61" y="54"/>
                  </a:lnTo>
                  <a:lnTo>
                    <a:pt x="61" y="54"/>
                  </a:lnTo>
                  <a:lnTo>
                    <a:pt x="61" y="54"/>
                  </a:lnTo>
                  <a:lnTo>
                    <a:pt x="63" y="50"/>
                  </a:lnTo>
                  <a:lnTo>
                    <a:pt x="66" y="47"/>
                  </a:lnTo>
                  <a:lnTo>
                    <a:pt x="68" y="45"/>
                  </a:lnTo>
                  <a:lnTo>
                    <a:pt x="73" y="42"/>
                  </a:lnTo>
                  <a:lnTo>
                    <a:pt x="78" y="40"/>
                  </a:lnTo>
                  <a:lnTo>
                    <a:pt x="82" y="38"/>
                  </a:lnTo>
                  <a:lnTo>
                    <a:pt x="87" y="38"/>
                  </a:lnTo>
                  <a:lnTo>
                    <a:pt x="94" y="35"/>
                  </a:lnTo>
                  <a:lnTo>
                    <a:pt x="94" y="31"/>
                  </a:lnTo>
                  <a:lnTo>
                    <a:pt x="94" y="26"/>
                  </a:lnTo>
                  <a:lnTo>
                    <a:pt x="94" y="21"/>
                  </a:lnTo>
                  <a:lnTo>
                    <a:pt x="94" y="19"/>
                  </a:lnTo>
                  <a:lnTo>
                    <a:pt x="94" y="19"/>
                  </a:lnTo>
                  <a:lnTo>
                    <a:pt x="94" y="16"/>
                  </a:lnTo>
                  <a:lnTo>
                    <a:pt x="94" y="16"/>
                  </a:lnTo>
                  <a:lnTo>
                    <a:pt x="90" y="21"/>
                  </a:lnTo>
                  <a:lnTo>
                    <a:pt x="85" y="21"/>
                  </a:lnTo>
                  <a:lnTo>
                    <a:pt x="82" y="23"/>
                  </a:lnTo>
                  <a:lnTo>
                    <a:pt x="80" y="26"/>
                  </a:lnTo>
                  <a:lnTo>
                    <a:pt x="78" y="26"/>
                  </a:lnTo>
                  <a:lnTo>
                    <a:pt x="78" y="26"/>
                  </a:lnTo>
                  <a:lnTo>
                    <a:pt x="78" y="26"/>
                  </a:lnTo>
                  <a:lnTo>
                    <a:pt x="75" y="23"/>
                  </a:lnTo>
                  <a:lnTo>
                    <a:pt x="73" y="23"/>
                  </a:lnTo>
                  <a:lnTo>
                    <a:pt x="71" y="21"/>
                  </a:lnTo>
                  <a:lnTo>
                    <a:pt x="68" y="21"/>
                  </a:lnTo>
                  <a:lnTo>
                    <a:pt x="68" y="21"/>
                  </a:lnTo>
                  <a:lnTo>
                    <a:pt x="68" y="21"/>
                  </a:lnTo>
                  <a:lnTo>
                    <a:pt x="73" y="16"/>
                  </a:lnTo>
                  <a:lnTo>
                    <a:pt x="78" y="14"/>
                  </a:lnTo>
                  <a:lnTo>
                    <a:pt x="85" y="12"/>
                  </a:lnTo>
                  <a:lnTo>
                    <a:pt x="87" y="9"/>
                  </a:lnTo>
                  <a:lnTo>
                    <a:pt x="92" y="7"/>
                  </a:lnTo>
                  <a:lnTo>
                    <a:pt x="94" y="5"/>
                  </a:lnTo>
                  <a:lnTo>
                    <a:pt x="97" y="5"/>
                  </a:lnTo>
                  <a:lnTo>
                    <a:pt x="97" y="2"/>
                  </a:lnTo>
                  <a:lnTo>
                    <a:pt x="101" y="2"/>
                  </a:lnTo>
                  <a:lnTo>
                    <a:pt x="101" y="0"/>
                  </a:lnTo>
                  <a:lnTo>
                    <a:pt x="101" y="0"/>
                  </a:lnTo>
                  <a:lnTo>
                    <a:pt x="101" y="0"/>
                  </a:lnTo>
                  <a:lnTo>
                    <a:pt x="108" y="5"/>
                  </a:lnTo>
                  <a:lnTo>
                    <a:pt x="113" y="7"/>
                  </a:lnTo>
                  <a:lnTo>
                    <a:pt x="118" y="9"/>
                  </a:lnTo>
                  <a:lnTo>
                    <a:pt x="123" y="12"/>
                  </a:lnTo>
                  <a:lnTo>
                    <a:pt x="125" y="14"/>
                  </a:lnTo>
                  <a:lnTo>
                    <a:pt x="127" y="14"/>
                  </a:lnTo>
                  <a:lnTo>
                    <a:pt x="130" y="16"/>
                  </a:lnTo>
                  <a:lnTo>
                    <a:pt x="132" y="16"/>
                  </a:lnTo>
                  <a:lnTo>
                    <a:pt x="134" y="19"/>
                  </a:lnTo>
                  <a:lnTo>
                    <a:pt x="137" y="19"/>
                  </a:lnTo>
                  <a:lnTo>
                    <a:pt x="137" y="21"/>
                  </a:lnTo>
                  <a:lnTo>
                    <a:pt x="137" y="21"/>
                  </a:lnTo>
                  <a:lnTo>
                    <a:pt x="132" y="21"/>
                  </a:lnTo>
                  <a:lnTo>
                    <a:pt x="130" y="23"/>
                  </a:lnTo>
                  <a:lnTo>
                    <a:pt x="130" y="23"/>
                  </a:lnTo>
                  <a:lnTo>
                    <a:pt x="127" y="26"/>
                  </a:lnTo>
                  <a:lnTo>
                    <a:pt x="127" y="26"/>
                  </a:lnTo>
                  <a:lnTo>
                    <a:pt x="127" y="26"/>
                  </a:lnTo>
                  <a:lnTo>
                    <a:pt x="120" y="23"/>
                  </a:lnTo>
                  <a:lnTo>
                    <a:pt x="118" y="21"/>
                  </a:lnTo>
                  <a:lnTo>
                    <a:pt x="116" y="19"/>
                  </a:lnTo>
                  <a:lnTo>
                    <a:pt x="113" y="19"/>
                  </a:lnTo>
                  <a:lnTo>
                    <a:pt x="111" y="16"/>
                  </a:lnTo>
                  <a:lnTo>
                    <a:pt x="111" y="16"/>
                  </a:lnTo>
                  <a:lnTo>
                    <a:pt x="111" y="16"/>
                  </a:lnTo>
                  <a:lnTo>
                    <a:pt x="111" y="21"/>
                  </a:lnTo>
                  <a:lnTo>
                    <a:pt x="111" y="26"/>
                  </a:lnTo>
                  <a:lnTo>
                    <a:pt x="111" y="31"/>
                  </a:lnTo>
                  <a:lnTo>
                    <a:pt x="111" y="35"/>
                  </a:lnTo>
                  <a:lnTo>
                    <a:pt x="120" y="40"/>
                  </a:lnTo>
                  <a:lnTo>
                    <a:pt x="127" y="42"/>
                  </a:lnTo>
                  <a:lnTo>
                    <a:pt x="132" y="45"/>
                  </a:lnTo>
                  <a:lnTo>
                    <a:pt x="134" y="47"/>
                  </a:lnTo>
                  <a:lnTo>
                    <a:pt x="137" y="50"/>
                  </a:lnTo>
                  <a:lnTo>
                    <a:pt x="139" y="52"/>
                  </a:lnTo>
                  <a:lnTo>
                    <a:pt x="144" y="52"/>
                  </a:lnTo>
                  <a:lnTo>
                    <a:pt x="149" y="52"/>
                  </a:lnTo>
                  <a:lnTo>
                    <a:pt x="153" y="52"/>
                  </a:lnTo>
                  <a:lnTo>
                    <a:pt x="158" y="52"/>
                  </a:lnTo>
                  <a:lnTo>
                    <a:pt x="161" y="52"/>
                  </a:lnTo>
                  <a:lnTo>
                    <a:pt x="163" y="52"/>
                  </a:lnTo>
                  <a:lnTo>
                    <a:pt x="165" y="52"/>
                  </a:lnTo>
                  <a:lnTo>
                    <a:pt x="168" y="52"/>
                  </a:lnTo>
                  <a:lnTo>
                    <a:pt x="170" y="52"/>
                  </a:lnTo>
                  <a:lnTo>
                    <a:pt x="170" y="52"/>
                  </a:lnTo>
                  <a:lnTo>
                    <a:pt x="172" y="52"/>
                  </a:lnTo>
                  <a:lnTo>
                    <a:pt x="172" y="52"/>
                  </a:lnTo>
                  <a:lnTo>
                    <a:pt x="165" y="50"/>
                  </a:lnTo>
                  <a:lnTo>
                    <a:pt x="163" y="47"/>
                  </a:lnTo>
                  <a:lnTo>
                    <a:pt x="161" y="45"/>
                  </a:lnTo>
                  <a:lnTo>
                    <a:pt x="158" y="45"/>
                  </a:lnTo>
                  <a:lnTo>
                    <a:pt x="158" y="45"/>
                  </a:lnTo>
                  <a:lnTo>
                    <a:pt x="156" y="42"/>
                  </a:lnTo>
                  <a:lnTo>
                    <a:pt x="156" y="42"/>
                  </a:lnTo>
                  <a:lnTo>
                    <a:pt x="161" y="42"/>
                  </a:lnTo>
                  <a:lnTo>
                    <a:pt x="163" y="40"/>
                  </a:lnTo>
                  <a:lnTo>
                    <a:pt x="163" y="38"/>
                  </a:lnTo>
                  <a:lnTo>
                    <a:pt x="165" y="38"/>
                  </a:lnTo>
                  <a:lnTo>
                    <a:pt x="165" y="38"/>
                  </a:lnTo>
                  <a:lnTo>
                    <a:pt x="165" y="38"/>
                  </a:lnTo>
                  <a:lnTo>
                    <a:pt x="172" y="40"/>
                  </a:lnTo>
                  <a:lnTo>
                    <a:pt x="177" y="45"/>
                  </a:lnTo>
                  <a:lnTo>
                    <a:pt x="182" y="47"/>
                  </a:lnTo>
                  <a:lnTo>
                    <a:pt x="187" y="50"/>
                  </a:lnTo>
                  <a:lnTo>
                    <a:pt x="189" y="50"/>
                  </a:lnTo>
                  <a:lnTo>
                    <a:pt x="191" y="52"/>
                  </a:lnTo>
                  <a:lnTo>
                    <a:pt x="194" y="54"/>
                  </a:lnTo>
                  <a:lnTo>
                    <a:pt x="196" y="54"/>
                  </a:lnTo>
                  <a:lnTo>
                    <a:pt x="198" y="57"/>
                  </a:lnTo>
                  <a:lnTo>
                    <a:pt x="201" y="57"/>
                  </a:lnTo>
                  <a:lnTo>
                    <a:pt x="201" y="57"/>
                  </a:lnTo>
                  <a:lnTo>
                    <a:pt x="201" y="57"/>
                  </a:lnTo>
                  <a:lnTo>
                    <a:pt x="196" y="61"/>
                  </a:lnTo>
                  <a:lnTo>
                    <a:pt x="189" y="64"/>
                  </a:lnTo>
                  <a:lnTo>
                    <a:pt x="184" y="66"/>
                  </a:lnTo>
                  <a:lnTo>
                    <a:pt x="182" y="69"/>
                  </a:lnTo>
                  <a:lnTo>
                    <a:pt x="177" y="71"/>
                  </a:lnTo>
                  <a:lnTo>
                    <a:pt x="175" y="73"/>
                  </a:lnTo>
                  <a:lnTo>
                    <a:pt x="172" y="73"/>
                  </a:lnTo>
                  <a:lnTo>
                    <a:pt x="170" y="76"/>
                  </a:lnTo>
                  <a:lnTo>
                    <a:pt x="168" y="76"/>
                  </a:lnTo>
                  <a:lnTo>
                    <a:pt x="168" y="78"/>
                  </a:lnTo>
                  <a:lnTo>
                    <a:pt x="165" y="78"/>
                  </a:lnTo>
                  <a:lnTo>
                    <a:pt x="165" y="78"/>
                  </a:lnTo>
                  <a:lnTo>
                    <a:pt x="163" y="76"/>
                  </a:lnTo>
                  <a:lnTo>
                    <a:pt x="161" y="73"/>
                  </a:lnTo>
                  <a:lnTo>
                    <a:pt x="158" y="73"/>
                  </a:lnTo>
                  <a:lnTo>
                    <a:pt x="158" y="73"/>
                  </a:lnTo>
                  <a:lnTo>
                    <a:pt x="156" y="71"/>
                  </a:lnTo>
                  <a:lnTo>
                    <a:pt x="156" y="71"/>
                  </a:lnTo>
                  <a:lnTo>
                    <a:pt x="161" y="69"/>
                  </a:lnTo>
                  <a:lnTo>
                    <a:pt x="165" y="66"/>
                  </a:lnTo>
                  <a:lnTo>
                    <a:pt x="168" y="64"/>
                  </a:lnTo>
                  <a:lnTo>
                    <a:pt x="170" y="64"/>
                  </a:lnTo>
                  <a:lnTo>
                    <a:pt x="170" y="64"/>
                  </a:lnTo>
                  <a:lnTo>
                    <a:pt x="172" y="61"/>
                  </a:lnTo>
                  <a:lnTo>
                    <a:pt x="172" y="61"/>
                  </a:lnTo>
                  <a:lnTo>
                    <a:pt x="165" y="61"/>
                  </a:lnTo>
                  <a:lnTo>
                    <a:pt x="156" y="61"/>
                  </a:lnTo>
                  <a:lnTo>
                    <a:pt x="146" y="61"/>
                  </a:lnTo>
                  <a:lnTo>
                    <a:pt x="139" y="61"/>
                  </a:lnTo>
                  <a:lnTo>
                    <a:pt x="137" y="66"/>
                  </a:lnTo>
                  <a:lnTo>
                    <a:pt x="134" y="69"/>
                  </a:lnTo>
                  <a:lnTo>
                    <a:pt x="132" y="71"/>
                  </a:lnTo>
                  <a:lnTo>
                    <a:pt x="127" y="73"/>
                  </a:lnTo>
                  <a:lnTo>
                    <a:pt x="123" y="78"/>
                  </a:lnTo>
                  <a:lnTo>
                    <a:pt x="118" y="78"/>
                  </a:lnTo>
                  <a:lnTo>
                    <a:pt x="113" y="80"/>
                  </a:lnTo>
                  <a:lnTo>
                    <a:pt x="108" y="80"/>
                  </a:lnTo>
                  <a:lnTo>
                    <a:pt x="108" y="87"/>
                  </a:lnTo>
                  <a:lnTo>
                    <a:pt x="108" y="92"/>
                  </a:lnTo>
                  <a:lnTo>
                    <a:pt x="108" y="95"/>
                  </a:lnTo>
                  <a:lnTo>
                    <a:pt x="108" y="97"/>
                  </a:lnTo>
                  <a:lnTo>
                    <a:pt x="108" y="99"/>
                  </a:lnTo>
                  <a:lnTo>
                    <a:pt x="108" y="99"/>
                  </a:lnTo>
                  <a:lnTo>
                    <a:pt x="108" y="99"/>
                  </a:lnTo>
                  <a:lnTo>
                    <a:pt x="113" y="97"/>
                  </a:lnTo>
                  <a:lnTo>
                    <a:pt x="116" y="95"/>
                  </a:lnTo>
                  <a:lnTo>
                    <a:pt x="120" y="92"/>
                  </a:lnTo>
                  <a:lnTo>
                    <a:pt x="120" y="92"/>
                  </a:lnTo>
                  <a:lnTo>
                    <a:pt x="123" y="92"/>
                  </a:lnTo>
                  <a:lnTo>
                    <a:pt x="123" y="92"/>
                  </a:lnTo>
                  <a:close/>
                  <a:moveTo>
                    <a:pt x="85" y="66"/>
                  </a:moveTo>
                  <a:lnTo>
                    <a:pt x="92" y="69"/>
                  </a:lnTo>
                  <a:lnTo>
                    <a:pt x="101" y="71"/>
                  </a:lnTo>
                  <a:lnTo>
                    <a:pt x="108" y="69"/>
                  </a:lnTo>
                  <a:lnTo>
                    <a:pt x="113" y="66"/>
                  </a:lnTo>
                  <a:lnTo>
                    <a:pt x="118" y="64"/>
                  </a:lnTo>
                  <a:lnTo>
                    <a:pt x="120" y="64"/>
                  </a:lnTo>
                  <a:lnTo>
                    <a:pt x="120" y="61"/>
                  </a:lnTo>
                  <a:lnTo>
                    <a:pt x="120" y="59"/>
                  </a:lnTo>
                  <a:lnTo>
                    <a:pt x="120" y="57"/>
                  </a:lnTo>
                  <a:lnTo>
                    <a:pt x="120" y="54"/>
                  </a:lnTo>
                  <a:lnTo>
                    <a:pt x="118" y="52"/>
                  </a:lnTo>
                  <a:lnTo>
                    <a:pt x="113" y="50"/>
                  </a:lnTo>
                  <a:lnTo>
                    <a:pt x="111" y="50"/>
                  </a:lnTo>
                  <a:lnTo>
                    <a:pt x="108" y="47"/>
                  </a:lnTo>
                  <a:lnTo>
                    <a:pt x="101" y="47"/>
                  </a:lnTo>
                  <a:lnTo>
                    <a:pt x="92" y="47"/>
                  </a:lnTo>
                  <a:lnTo>
                    <a:pt x="90" y="50"/>
                  </a:lnTo>
                  <a:lnTo>
                    <a:pt x="85" y="50"/>
                  </a:lnTo>
                  <a:lnTo>
                    <a:pt x="82" y="52"/>
                  </a:lnTo>
                  <a:lnTo>
                    <a:pt x="82" y="54"/>
                  </a:lnTo>
                  <a:lnTo>
                    <a:pt x="80" y="57"/>
                  </a:lnTo>
                  <a:lnTo>
                    <a:pt x="80" y="59"/>
                  </a:lnTo>
                  <a:lnTo>
                    <a:pt x="80" y="61"/>
                  </a:lnTo>
                  <a:lnTo>
                    <a:pt x="82" y="64"/>
                  </a:lnTo>
                  <a:lnTo>
                    <a:pt x="82" y="64"/>
                  </a:lnTo>
                  <a:lnTo>
                    <a:pt x="85" y="66"/>
                  </a:lnTo>
                  <a:lnTo>
                    <a:pt x="85" y="66"/>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2" name="Freeform 94"/>
            <p:cNvSpPr>
              <a:spLocks noEditPoints="1"/>
            </p:cNvSpPr>
            <p:nvPr/>
          </p:nvSpPr>
          <p:spPr bwMode="auto">
            <a:xfrm>
              <a:off x="5489575" y="3225801"/>
              <a:ext cx="319088" cy="185738"/>
            </a:xfrm>
            <a:custGeom>
              <a:avLst/>
              <a:gdLst>
                <a:gd name="T0" fmla="*/ 132 w 201"/>
                <a:gd name="T1" fmla="*/ 98 h 117"/>
                <a:gd name="T2" fmla="*/ 111 w 201"/>
                <a:gd name="T3" fmla="*/ 112 h 117"/>
                <a:gd name="T4" fmla="*/ 99 w 201"/>
                <a:gd name="T5" fmla="*/ 117 h 117"/>
                <a:gd name="T6" fmla="*/ 75 w 201"/>
                <a:gd name="T7" fmla="*/ 105 h 117"/>
                <a:gd name="T8" fmla="*/ 63 w 201"/>
                <a:gd name="T9" fmla="*/ 98 h 117"/>
                <a:gd name="T10" fmla="*/ 75 w 201"/>
                <a:gd name="T11" fmla="*/ 90 h 117"/>
                <a:gd name="T12" fmla="*/ 90 w 201"/>
                <a:gd name="T13" fmla="*/ 100 h 117"/>
                <a:gd name="T14" fmla="*/ 90 w 201"/>
                <a:gd name="T15" fmla="*/ 83 h 117"/>
                <a:gd name="T16" fmla="*/ 73 w 201"/>
                <a:gd name="T17" fmla="*/ 74 h 117"/>
                <a:gd name="T18" fmla="*/ 52 w 201"/>
                <a:gd name="T19" fmla="*/ 64 h 117"/>
                <a:gd name="T20" fmla="*/ 33 w 201"/>
                <a:gd name="T21" fmla="*/ 64 h 117"/>
                <a:gd name="T22" fmla="*/ 37 w 201"/>
                <a:gd name="T23" fmla="*/ 69 h 117"/>
                <a:gd name="T24" fmla="*/ 40 w 201"/>
                <a:gd name="T25" fmla="*/ 74 h 117"/>
                <a:gd name="T26" fmla="*/ 28 w 201"/>
                <a:gd name="T27" fmla="*/ 76 h 117"/>
                <a:gd name="T28" fmla="*/ 4 w 201"/>
                <a:gd name="T29" fmla="*/ 62 h 117"/>
                <a:gd name="T30" fmla="*/ 4 w 201"/>
                <a:gd name="T31" fmla="*/ 55 h 117"/>
                <a:gd name="T32" fmla="*/ 28 w 201"/>
                <a:gd name="T33" fmla="*/ 43 h 117"/>
                <a:gd name="T34" fmla="*/ 37 w 201"/>
                <a:gd name="T35" fmla="*/ 41 h 117"/>
                <a:gd name="T36" fmla="*/ 37 w 201"/>
                <a:gd name="T37" fmla="*/ 48 h 117"/>
                <a:gd name="T38" fmla="*/ 28 w 201"/>
                <a:gd name="T39" fmla="*/ 55 h 117"/>
                <a:gd name="T40" fmla="*/ 54 w 201"/>
                <a:gd name="T41" fmla="*/ 55 h 117"/>
                <a:gd name="T42" fmla="*/ 61 w 201"/>
                <a:gd name="T43" fmla="*/ 55 h 117"/>
                <a:gd name="T44" fmla="*/ 82 w 201"/>
                <a:gd name="T45" fmla="*/ 38 h 117"/>
                <a:gd name="T46" fmla="*/ 94 w 201"/>
                <a:gd name="T47" fmla="*/ 17 h 117"/>
                <a:gd name="T48" fmla="*/ 80 w 201"/>
                <a:gd name="T49" fmla="*/ 24 h 117"/>
                <a:gd name="T50" fmla="*/ 71 w 201"/>
                <a:gd name="T51" fmla="*/ 22 h 117"/>
                <a:gd name="T52" fmla="*/ 85 w 201"/>
                <a:gd name="T53" fmla="*/ 10 h 117"/>
                <a:gd name="T54" fmla="*/ 101 w 201"/>
                <a:gd name="T55" fmla="*/ 0 h 117"/>
                <a:gd name="T56" fmla="*/ 118 w 201"/>
                <a:gd name="T57" fmla="*/ 10 h 117"/>
                <a:gd name="T58" fmla="*/ 134 w 201"/>
                <a:gd name="T59" fmla="*/ 19 h 117"/>
                <a:gd name="T60" fmla="*/ 130 w 201"/>
                <a:gd name="T61" fmla="*/ 24 h 117"/>
                <a:gd name="T62" fmla="*/ 116 w 201"/>
                <a:gd name="T63" fmla="*/ 19 h 117"/>
                <a:gd name="T64" fmla="*/ 111 w 201"/>
                <a:gd name="T65" fmla="*/ 26 h 117"/>
                <a:gd name="T66" fmla="*/ 134 w 201"/>
                <a:gd name="T67" fmla="*/ 48 h 117"/>
                <a:gd name="T68" fmla="*/ 158 w 201"/>
                <a:gd name="T69" fmla="*/ 53 h 117"/>
                <a:gd name="T70" fmla="*/ 170 w 201"/>
                <a:gd name="T71" fmla="*/ 53 h 117"/>
                <a:gd name="T72" fmla="*/ 158 w 201"/>
                <a:gd name="T73" fmla="*/ 45 h 117"/>
                <a:gd name="T74" fmla="*/ 163 w 201"/>
                <a:gd name="T75" fmla="*/ 38 h 117"/>
                <a:gd name="T76" fmla="*/ 182 w 201"/>
                <a:gd name="T77" fmla="*/ 48 h 117"/>
                <a:gd name="T78" fmla="*/ 198 w 201"/>
                <a:gd name="T79" fmla="*/ 57 h 117"/>
                <a:gd name="T80" fmla="*/ 184 w 201"/>
                <a:gd name="T81" fmla="*/ 67 h 117"/>
                <a:gd name="T82" fmla="*/ 168 w 201"/>
                <a:gd name="T83" fmla="*/ 76 h 117"/>
                <a:gd name="T84" fmla="*/ 158 w 201"/>
                <a:gd name="T85" fmla="*/ 72 h 117"/>
                <a:gd name="T86" fmla="*/ 168 w 201"/>
                <a:gd name="T87" fmla="*/ 64 h 117"/>
                <a:gd name="T88" fmla="*/ 156 w 201"/>
                <a:gd name="T89" fmla="*/ 62 h 117"/>
                <a:gd name="T90" fmla="*/ 127 w 201"/>
                <a:gd name="T91" fmla="*/ 74 h 117"/>
                <a:gd name="T92" fmla="*/ 108 w 201"/>
                <a:gd name="T93" fmla="*/ 95 h 117"/>
                <a:gd name="T94" fmla="*/ 116 w 201"/>
                <a:gd name="T95" fmla="*/ 95 h 117"/>
                <a:gd name="T96" fmla="*/ 92 w 201"/>
                <a:gd name="T97" fmla="*/ 69 h 117"/>
                <a:gd name="T98" fmla="*/ 120 w 201"/>
                <a:gd name="T99" fmla="*/ 62 h 117"/>
                <a:gd name="T100" fmla="*/ 111 w 201"/>
                <a:gd name="T101" fmla="*/ 48 h 117"/>
                <a:gd name="T102" fmla="*/ 82 w 201"/>
                <a:gd name="T103" fmla="*/ 53 h 117"/>
                <a:gd name="T104" fmla="*/ 82 w 201"/>
                <a:gd name="T105" fmla="*/ 6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7">
                  <a:moveTo>
                    <a:pt x="123" y="90"/>
                  </a:moveTo>
                  <a:lnTo>
                    <a:pt x="127" y="93"/>
                  </a:lnTo>
                  <a:lnTo>
                    <a:pt x="130" y="95"/>
                  </a:lnTo>
                  <a:lnTo>
                    <a:pt x="130" y="95"/>
                  </a:lnTo>
                  <a:lnTo>
                    <a:pt x="132" y="98"/>
                  </a:lnTo>
                  <a:lnTo>
                    <a:pt x="132" y="98"/>
                  </a:lnTo>
                  <a:lnTo>
                    <a:pt x="132" y="98"/>
                  </a:lnTo>
                  <a:lnTo>
                    <a:pt x="127" y="100"/>
                  </a:lnTo>
                  <a:lnTo>
                    <a:pt x="123" y="105"/>
                  </a:lnTo>
                  <a:lnTo>
                    <a:pt x="118" y="107"/>
                  </a:lnTo>
                  <a:lnTo>
                    <a:pt x="113" y="109"/>
                  </a:lnTo>
                  <a:lnTo>
                    <a:pt x="111" y="112"/>
                  </a:lnTo>
                  <a:lnTo>
                    <a:pt x="106" y="112"/>
                  </a:lnTo>
                  <a:lnTo>
                    <a:pt x="106" y="114"/>
                  </a:lnTo>
                  <a:lnTo>
                    <a:pt x="104" y="114"/>
                  </a:lnTo>
                  <a:lnTo>
                    <a:pt x="101" y="117"/>
                  </a:lnTo>
                  <a:lnTo>
                    <a:pt x="99" y="117"/>
                  </a:lnTo>
                  <a:lnTo>
                    <a:pt x="99" y="117"/>
                  </a:lnTo>
                  <a:lnTo>
                    <a:pt x="99" y="117"/>
                  </a:lnTo>
                  <a:lnTo>
                    <a:pt x="92" y="114"/>
                  </a:lnTo>
                  <a:lnTo>
                    <a:pt x="87" y="109"/>
                  </a:lnTo>
                  <a:lnTo>
                    <a:pt x="82" y="107"/>
                  </a:lnTo>
                  <a:lnTo>
                    <a:pt x="78" y="105"/>
                  </a:lnTo>
                  <a:lnTo>
                    <a:pt x="75" y="105"/>
                  </a:lnTo>
                  <a:lnTo>
                    <a:pt x="73" y="102"/>
                  </a:lnTo>
                  <a:lnTo>
                    <a:pt x="71" y="100"/>
                  </a:lnTo>
                  <a:lnTo>
                    <a:pt x="68" y="100"/>
                  </a:lnTo>
                  <a:lnTo>
                    <a:pt x="66" y="98"/>
                  </a:lnTo>
                  <a:lnTo>
                    <a:pt x="66" y="98"/>
                  </a:lnTo>
                  <a:lnTo>
                    <a:pt x="63" y="98"/>
                  </a:lnTo>
                  <a:lnTo>
                    <a:pt x="63" y="98"/>
                  </a:lnTo>
                  <a:lnTo>
                    <a:pt x="68" y="95"/>
                  </a:lnTo>
                  <a:lnTo>
                    <a:pt x="71" y="93"/>
                  </a:lnTo>
                  <a:lnTo>
                    <a:pt x="73" y="93"/>
                  </a:lnTo>
                  <a:lnTo>
                    <a:pt x="73" y="93"/>
                  </a:lnTo>
                  <a:lnTo>
                    <a:pt x="75" y="90"/>
                  </a:lnTo>
                  <a:lnTo>
                    <a:pt x="75" y="90"/>
                  </a:lnTo>
                  <a:lnTo>
                    <a:pt x="80" y="95"/>
                  </a:lnTo>
                  <a:lnTo>
                    <a:pt x="85" y="98"/>
                  </a:lnTo>
                  <a:lnTo>
                    <a:pt x="87" y="98"/>
                  </a:lnTo>
                  <a:lnTo>
                    <a:pt x="90" y="100"/>
                  </a:lnTo>
                  <a:lnTo>
                    <a:pt x="90" y="100"/>
                  </a:lnTo>
                  <a:lnTo>
                    <a:pt x="90" y="100"/>
                  </a:lnTo>
                  <a:lnTo>
                    <a:pt x="90" y="100"/>
                  </a:lnTo>
                  <a:lnTo>
                    <a:pt x="90" y="93"/>
                  </a:lnTo>
                  <a:lnTo>
                    <a:pt x="90" y="88"/>
                  </a:lnTo>
                  <a:lnTo>
                    <a:pt x="90" y="86"/>
                  </a:lnTo>
                  <a:lnTo>
                    <a:pt x="90" y="83"/>
                  </a:lnTo>
                  <a:lnTo>
                    <a:pt x="90" y="81"/>
                  </a:lnTo>
                  <a:lnTo>
                    <a:pt x="90" y="81"/>
                  </a:lnTo>
                  <a:lnTo>
                    <a:pt x="90" y="81"/>
                  </a:lnTo>
                  <a:lnTo>
                    <a:pt x="80" y="79"/>
                  </a:lnTo>
                  <a:lnTo>
                    <a:pt x="75" y="76"/>
                  </a:lnTo>
                  <a:lnTo>
                    <a:pt x="73" y="74"/>
                  </a:lnTo>
                  <a:lnTo>
                    <a:pt x="68" y="72"/>
                  </a:lnTo>
                  <a:lnTo>
                    <a:pt x="66" y="69"/>
                  </a:lnTo>
                  <a:lnTo>
                    <a:pt x="63" y="67"/>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7"/>
                  </a:lnTo>
                  <a:lnTo>
                    <a:pt x="37" y="69"/>
                  </a:lnTo>
                  <a:lnTo>
                    <a:pt x="40" y="72"/>
                  </a:lnTo>
                  <a:lnTo>
                    <a:pt x="42" y="72"/>
                  </a:lnTo>
                  <a:lnTo>
                    <a:pt x="42" y="72"/>
                  </a:lnTo>
                  <a:lnTo>
                    <a:pt x="45" y="74"/>
                  </a:lnTo>
                  <a:lnTo>
                    <a:pt x="45" y="74"/>
                  </a:lnTo>
                  <a:lnTo>
                    <a:pt x="40" y="74"/>
                  </a:lnTo>
                  <a:lnTo>
                    <a:pt x="37" y="76"/>
                  </a:lnTo>
                  <a:lnTo>
                    <a:pt x="35" y="79"/>
                  </a:lnTo>
                  <a:lnTo>
                    <a:pt x="35" y="79"/>
                  </a:lnTo>
                  <a:lnTo>
                    <a:pt x="33" y="79"/>
                  </a:lnTo>
                  <a:lnTo>
                    <a:pt x="33" y="79"/>
                  </a:lnTo>
                  <a:lnTo>
                    <a:pt x="28" y="76"/>
                  </a:lnTo>
                  <a:lnTo>
                    <a:pt x="21" y="72"/>
                  </a:lnTo>
                  <a:lnTo>
                    <a:pt x="16" y="69"/>
                  </a:lnTo>
                  <a:lnTo>
                    <a:pt x="14" y="67"/>
                  </a:lnTo>
                  <a:lnTo>
                    <a:pt x="9" y="67"/>
                  </a:lnTo>
                  <a:lnTo>
                    <a:pt x="7" y="64"/>
                  </a:lnTo>
                  <a:lnTo>
                    <a:pt x="4" y="62"/>
                  </a:lnTo>
                  <a:lnTo>
                    <a:pt x="2" y="62"/>
                  </a:lnTo>
                  <a:lnTo>
                    <a:pt x="0" y="60"/>
                  </a:lnTo>
                  <a:lnTo>
                    <a:pt x="0" y="60"/>
                  </a:lnTo>
                  <a:lnTo>
                    <a:pt x="0" y="60"/>
                  </a:lnTo>
                  <a:lnTo>
                    <a:pt x="0" y="60"/>
                  </a:lnTo>
                  <a:lnTo>
                    <a:pt x="4" y="55"/>
                  </a:lnTo>
                  <a:lnTo>
                    <a:pt x="9" y="53"/>
                  </a:lnTo>
                  <a:lnTo>
                    <a:pt x="14" y="50"/>
                  </a:lnTo>
                  <a:lnTo>
                    <a:pt x="18" y="48"/>
                  </a:lnTo>
                  <a:lnTo>
                    <a:pt x="21" y="45"/>
                  </a:lnTo>
                  <a:lnTo>
                    <a:pt x="26" y="43"/>
                  </a:lnTo>
                  <a:lnTo>
                    <a:pt x="28" y="43"/>
                  </a:lnTo>
                  <a:lnTo>
                    <a:pt x="28" y="41"/>
                  </a:lnTo>
                  <a:lnTo>
                    <a:pt x="30" y="41"/>
                  </a:lnTo>
                  <a:lnTo>
                    <a:pt x="33" y="38"/>
                  </a:lnTo>
                  <a:lnTo>
                    <a:pt x="33" y="38"/>
                  </a:lnTo>
                  <a:lnTo>
                    <a:pt x="33" y="38"/>
                  </a:lnTo>
                  <a:lnTo>
                    <a:pt x="37" y="41"/>
                  </a:lnTo>
                  <a:lnTo>
                    <a:pt x="40" y="43"/>
                  </a:lnTo>
                  <a:lnTo>
                    <a:pt x="40" y="43"/>
                  </a:lnTo>
                  <a:lnTo>
                    <a:pt x="42" y="45"/>
                  </a:lnTo>
                  <a:lnTo>
                    <a:pt x="45" y="45"/>
                  </a:lnTo>
                  <a:lnTo>
                    <a:pt x="45" y="45"/>
                  </a:lnTo>
                  <a:lnTo>
                    <a:pt x="37" y="48"/>
                  </a:lnTo>
                  <a:lnTo>
                    <a:pt x="35" y="50"/>
                  </a:lnTo>
                  <a:lnTo>
                    <a:pt x="33" y="53"/>
                  </a:lnTo>
                  <a:lnTo>
                    <a:pt x="30" y="53"/>
                  </a:lnTo>
                  <a:lnTo>
                    <a:pt x="28" y="55"/>
                  </a:lnTo>
                  <a:lnTo>
                    <a:pt x="28" y="55"/>
                  </a:lnTo>
                  <a:lnTo>
                    <a:pt x="28" y="55"/>
                  </a:lnTo>
                  <a:lnTo>
                    <a:pt x="33" y="55"/>
                  </a:lnTo>
                  <a:lnTo>
                    <a:pt x="40" y="55"/>
                  </a:lnTo>
                  <a:lnTo>
                    <a:pt x="45" y="55"/>
                  </a:lnTo>
                  <a:lnTo>
                    <a:pt x="47" y="55"/>
                  </a:lnTo>
                  <a:lnTo>
                    <a:pt x="52" y="55"/>
                  </a:lnTo>
                  <a:lnTo>
                    <a:pt x="54" y="55"/>
                  </a:lnTo>
                  <a:lnTo>
                    <a:pt x="56" y="55"/>
                  </a:lnTo>
                  <a:lnTo>
                    <a:pt x="56" y="55"/>
                  </a:lnTo>
                  <a:lnTo>
                    <a:pt x="59" y="55"/>
                  </a:lnTo>
                  <a:lnTo>
                    <a:pt x="61" y="55"/>
                  </a:lnTo>
                  <a:lnTo>
                    <a:pt x="61" y="55"/>
                  </a:lnTo>
                  <a:lnTo>
                    <a:pt x="61" y="55"/>
                  </a:lnTo>
                  <a:lnTo>
                    <a:pt x="63" y="50"/>
                  </a:lnTo>
                  <a:lnTo>
                    <a:pt x="66" y="48"/>
                  </a:lnTo>
                  <a:lnTo>
                    <a:pt x="68" y="45"/>
                  </a:lnTo>
                  <a:lnTo>
                    <a:pt x="73" y="43"/>
                  </a:lnTo>
                  <a:lnTo>
                    <a:pt x="78" y="41"/>
                  </a:lnTo>
                  <a:lnTo>
                    <a:pt x="82" y="38"/>
                  </a:lnTo>
                  <a:lnTo>
                    <a:pt x="94" y="36"/>
                  </a:lnTo>
                  <a:lnTo>
                    <a:pt x="94" y="29"/>
                  </a:lnTo>
                  <a:lnTo>
                    <a:pt x="94" y="24"/>
                  </a:lnTo>
                  <a:lnTo>
                    <a:pt x="94" y="22"/>
                  </a:lnTo>
                  <a:lnTo>
                    <a:pt x="94" y="19"/>
                  </a:lnTo>
                  <a:lnTo>
                    <a:pt x="94" y="17"/>
                  </a:lnTo>
                  <a:lnTo>
                    <a:pt x="94" y="17"/>
                  </a:lnTo>
                  <a:lnTo>
                    <a:pt x="94" y="17"/>
                  </a:lnTo>
                  <a:lnTo>
                    <a:pt x="90" y="19"/>
                  </a:lnTo>
                  <a:lnTo>
                    <a:pt x="85" y="22"/>
                  </a:lnTo>
                  <a:lnTo>
                    <a:pt x="82" y="24"/>
                  </a:lnTo>
                  <a:lnTo>
                    <a:pt x="80" y="24"/>
                  </a:lnTo>
                  <a:lnTo>
                    <a:pt x="78" y="26"/>
                  </a:lnTo>
                  <a:lnTo>
                    <a:pt x="78" y="26"/>
                  </a:lnTo>
                  <a:lnTo>
                    <a:pt x="78" y="26"/>
                  </a:lnTo>
                  <a:lnTo>
                    <a:pt x="75" y="24"/>
                  </a:lnTo>
                  <a:lnTo>
                    <a:pt x="73" y="22"/>
                  </a:lnTo>
                  <a:lnTo>
                    <a:pt x="71" y="22"/>
                  </a:lnTo>
                  <a:lnTo>
                    <a:pt x="68" y="22"/>
                  </a:lnTo>
                  <a:lnTo>
                    <a:pt x="68" y="19"/>
                  </a:lnTo>
                  <a:lnTo>
                    <a:pt x="68" y="19"/>
                  </a:lnTo>
                  <a:lnTo>
                    <a:pt x="73" y="17"/>
                  </a:lnTo>
                  <a:lnTo>
                    <a:pt x="78" y="12"/>
                  </a:lnTo>
                  <a:lnTo>
                    <a:pt x="85" y="10"/>
                  </a:lnTo>
                  <a:lnTo>
                    <a:pt x="87" y="8"/>
                  </a:lnTo>
                  <a:lnTo>
                    <a:pt x="92" y="8"/>
                  </a:lnTo>
                  <a:lnTo>
                    <a:pt x="94" y="5"/>
                  </a:lnTo>
                  <a:lnTo>
                    <a:pt x="97" y="3"/>
                  </a:lnTo>
                  <a:lnTo>
                    <a:pt x="97" y="3"/>
                  </a:lnTo>
                  <a:lnTo>
                    <a:pt x="101" y="0"/>
                  </a:lnTo>
                  <a:lnTo>
                    <a:pt x="101" y="0"/>
                  </a:lnTo>
                  <a:lnTo>
                    <a:pt x="101" y="0"/>
                  </a:lnTo>
                  <a:lnTo>
                    <a:pt x="101" y="0"/>
                  </a:lnTo>
                  <a:lnTo>
                    <a:pt x="108" y="3"/>
                  </a:lnTo>
                  <a:lnTo>
                    <a:pt x="113" y="8"/>
                  </a:lnTo>
                  <a:lnTo>
                    <a:pt x="118" y="10"/>
                  </a:lnTo>
                  <a:lnTo>
                    <a:pt x="123" y="12"/>
                  </a:lnTo>
                  <a:lnTo>
                    <a:pt x="125" y="15"/>
                  </a:lnTo>
                  <a:lnTo>
                    <a:pt x="127" y="15"/>
                  </a:lnTo>
                  <a:lnTo>
                    <a:pt x="130" y="17"/>
                  </a:lnTo>
                  <a:lnTo>
                    <a:pt x="132" y="17"/>
                  </a:lnTo>
                  <a:lnTo>
                    <a:pt x="134" y="19"/>
                  </a:lnTo>
                  <a:lnTo>
                    <a:pt x="137" y="19"/>
                  </a:lnTo>
                  <a:lnTo>
                    <a:pt x="137" y="19"/>
                  </a:lnTo>
                  <a:lnTo>
                    <a:pt x="137" y="19"/>
                  </a:lnTo>
                  <a:lnTo>
                    <a:pt x="132" y="22"/>
                  </a:lnTo>
                  <a:lnTo>
                    <a:pt x="130" y="24"/>
                  </a:lnTo>
                  <a:lnTo>
                    <a:pt x="130" y="24"/>
                  </a:lnTo>
                  <a:lnTo>
                    <a:pt x="127" y="26"/>
                  </a:lnTo>
                  <a:lnTo>
                    <a:pt x="127" y="26"/>
                  </a:lnTo>
                  <a:lnTo>
                    <a:pt x="127" y="26"/>
                  </a:lnTo>
                  <a:lnTo>
                    <a:pt x="120" y="24"/>
                  </a:lnTo>
                  <a:lnTo>
                    <a:pt x="118" y="19"/>
                  </a:lnTo>
                  <a:lnTo>
                    <a:pt x="116" y="19"/>
                  </a:lnTo>
                  <a:lnTo>
                    <a:pt x="113" y="17"/>
                  </a:lnTo>
                  <a:lnTo>
                    <a:pt x="111" y="17"/>
                  </a:lnTo>
                  <a:lnTo>
                    <a:pt x="111" y="17"/>
                  </a:lnTo>
                  <a:lnTo>
                    <a:pt x="111" y="17"/>
                  </a:lnTo>
                  <a:lnTo>
                    <a:pt x="111" y="22"/>
                  </a:lnTo>
                  <a:lnTo>
                    <a:pt x="111" y="26"/>
                  </a:lnTo>
                  <a:lnTo>
                    <a:pt x="111" y="31"/>
                  </a:lnTo>
                  <a:lnTo>
                    <a:pt x="111" y="36"/>
                  </a:lnTo>
                  <a:lnTo>
                    <a:pt x="120" y="38"/>
                  </a:lnTo>
                  <a:lnTo>
                    <a:pt x="127" y="43"/>
                  </a:lnTo>
                  <a:lnTo>
                    <a:pt x="132" y="45"/>
                  </a:lnTo>
                  <a:lnTo>
                    <a:pt x="134" y="48"/>
                  </a:lnTo>
                  <a:lnTo>
                    <a:pt x="137" y="50"/>
                  </a:lnTo>
                  <a:lnTo>
                    <a:pt x="139" y="53"/>
                  </a:lnTo>
                  <a:lnTo>
                    <a:pt x="144" y="53"/>
                  </a:lnTo>
                  <a:lnTo>
                    <a:pt x="149" y="53"/>
                  </a:lnTo>
                  <a:lnTo>
                    <a:pt x="153" y="53"/>
                  </a:lnTo>
                  <a:lnTo>
                    <a:pt x="158" y="53"/>
                  </a:lnTo>
                  <a:lnTo>
                    <a:pt x="161" y="53"/>
                  </a:lnTo>
                  <a:lnTo>
                    <a:pt x="163" y="53"/>
                  </a:lnTo>
                  <a:lnTo>
                    <a:pt x="165" y="53"/>
                  </a:lnTo>
                  <a:lnTo>
                    <a:pt x="168" y="53"/>
                  </a:lnTo>
                  <a:lnTo>
                    <a:pt x="170" y="53"/>
                  </a:lnTo>
                  <a:lnTo>
                    <a:pt x="170" y="53"/>
                  </a:lnTo>
                  <a:lnTo>
                    <a:pt x="172" y="53"/>
                  </a:lnTo>
                  <a:lnTo>
                    <a:pt x="172" y="53"/>
                  </a:lnTo>
                  <a:lnTo>
                    <a:pt x="165" y="50"/>
                  </a:lnTo>
                  <a:lnTo>
                    <a:pt x="163" y="48"/>
                  </a:lnTo>
                  <a:lnTo>
                    <a:pt x="161" y="45"/>
                  </a:lnTo>
                  <a:lnTo>
                    <a:pt x="158" y="45"/>
                  </a:lnTo>
                  <a:lnTo>
                    <a:pt x="158" y="43"/>
                  </a:lnTo>
                  <a:lnTo>
                    <a:pt x="156" y="43"/>
                  </a:lnTo>
                  <a:lnTo>
                    <a:pt x="156" y="43"/>
                  </a:lnTo>
                  <a:lnTo>
                    <a:pt x="161" y="41"/>
                  </a:lnTo>
                  <a:lnTo>
                    <a:pt x="163" y="41"/>
                  </a:lnTo>
                  <a:lnTo>
                    <a:pt x="163" y="38"/>
                  </a:lnTo>
                  <a:lnTo>
                    <a:pt x="165" y="38"/>
                  </a:lnTo>
                  <a:lnTo>
                    <a:pt x="165" y="38"/>
                  </a:lnTo>
                  <a:lnTo>
                    <a:pt x="165" y="38"/>
                  </a:lnTo>
                  <a:lnTo>
                    <a:pt x="172" y="41"/>
                  </a:lnTo>
                  <a:lnTo>
                    <a:pt x="177" y="45"/>
                  </a:lnTo>
                  <a:lnTo>
                    <a:pt x="182" y="48"/>
                  </a:lnTo>
                  <a:lnTo>
                    <a:pt x="187" y="50"/>
                  </a:lnTo>
                  <a:lnTo>
                    <a:pt x="189" y="50"/>
                  </a:lnTo>
                  <a:lnTo>
                    <a:pt x="191" y="53"/>
                  </a:lnTo>
                  <a:lnTo>
                    <a:pt x="194" y="55"/>
                  </a:lnTo>
                  <a:lnTo>
                    <a:pt x="196" y="55"/>
                  </a:lnTo>
                  <a:lnTo>
                    <a:pt x="198" y="57"/>
                  </a:lnTo>
                  <a:lnTo>
                    <a:pt x="201" y="57"/>
                  </a:lnTo>
                  <a:lnTo>
                    <a:pt x="201" y="57"/>
                  </a:lnTo>
                  <a:lnTo>
                    <a:pt x="201" y="57"/>
                  </a:lnTo>
                  <a:lnTo>
                    <a:pt x="196" y="62"/>
                  </a:lnTo>
                  <a:lnTo>
                    <a:pt x="189" y="64"/>
                  </a:lnTo>
                  <a:lnTo>
                    <a:pt x="184" y="67"/>
                  </a:lnTo>
                  <a:lnTo>
                    <a:pt x="182" y="69"/>
                  </a:lnTo>
                  <a:lnTo>
                    <a:pt x="177" y="72"/>
                  </a:lnTo>
                  <a:lnTo>
                    <a:pt x="175" y="72"/>
                  </a:lnTo>
                  <a:lnTo>
                    <a:pt x="172" y="74"/>
                  </a:lnTo>
                  <a:lnTo>
                    <a:pt x="170" y="74"/>
                  </a:lnTo>
                  <a:lnTo>
                    <a:pt x="168" y="76"/>
                  </a:lnTo>
                  <a:lnTo>
                    <a:pt x="168" y="76"/>
                  </a:lnTo>
                  <a:lnTo>
                    <a:pt x="165" y="76"/>
                  </a:lnTo>
                  <a:lnTo>
                    <a:pt x="165" y="76"/>
                  </a:lnTo>
                  <a:lnTo>
                    <a:pt x="163" y="76"/>
                  </a:lnTo>
                  <a:lnTo>
                    <a:pt x="161" y="74"/>
                  </a:lnTo>
                  <a:lnTo>
                    <a:pt x="158" y="72"/>
                  </a:lnTo>
                  <a:lnTo>
                    <a:pt x="158" y="72"/>
                  </a:lnTo>
                  <a:lnTo>
                    <a:pt x="156" y="72"/>
                  </a:lnTo>
                  <a:lnTo>
                    <a:pt x="156" y="72"/>
                  </a:lnTo>
                  <a:lnTo>
                    <a:pt x="161" y="69"/>
                  </a:lnTo>
                  <a:lnTo>
                    <a:pt x="165" y="67"/>
                  </a:lnTo>
                  <a:lnTo>
                    <a:pt x="168" y="64"/>
                  </a:lnTo>
                  <a:lnTo>
                    <a:pt x="170" y="64"/>
                  </a:lnTo>
                  <a:lnTo>
                    <a:pt x="170" y="62"/>
                  </a:lnTo>
                  <a:lnTo>
                    <a:pt x="172" y="62"/>
                  </a:lnTo>
                  <a:lnTo>
                    <a:pt x="172" y="62"/>
                  </a:lnTo>
                  <a:lnTo>
                    <a:pt x="165" y="62"/>
                  </a:lnTo>
                  <a:lnTo>
                    <a:pt x="156" y="62"/>
                  </a:lnTo>
                  <a:lnTo>
                    <a:pt x="146" y="62"/>
                  </a:lnTo>
                  <a:lnTo>
                    <a:pt x="139" y="62"/>
                  </a:lnTo>
                  <a:lnTo>
                    <a:pt x="137" y="67"/>
                  </a:lnTo>
                  <a:lnTo>
                    <a:pt x="134" y="69"/>
                  </a:lnTo>
                  <a:lnTo>
                    <a:pt x="132" y="72"/>
                  </a:lnTo>
                  <a:lnTo>
                    <a:pt x="127" y="74"/>
                  </a:lnTo>
                  <a:lnTo>
                    <a:pt x="123" y="76"/>
                  </a:lnTo>
                  <a:lnTo>
                    <a:pt x="118" y="79"/>
                  </a:lnTo>
                  <a:lnTo>
                    <a:pt x="108" y="81"/>
                  </a:lnTo>
                  <a:lnTo>
                    <a:pt x="108" y="88"/>
                  </a:lnTo>
                  <a:lnTo>
                    <a:pt x="108" y="93"/>
                  </a:lnTo>
                  <a:lnTo>
                    <a:pt x="108" y="95"/>
                  </a:lnTo>
                  <a:lnTo>
                    <a:pt x="108" y="98"/>
                  </a:lnTo>
                  <a:lnTo>
                    <a:pt x="108" y="100"/>
                  </a:lnTo>
                  <a:lnTo>
                    <a:pt x="108" y="100"/>
                  </a:lnTo>
                  <a:lnTo>
                    <a:pt x="108" y="100"/>
                  </a:lnTo>
                  <a:lnTo>
                    <a:pt x="113" y="98"/>
                  </a:lnTo>
                  <a:lnTo>
                    <a:pt x="116" y="95"/>
                  </a:lnTo>
                  <a:lnTo>
                    <a:pt x="120" y="93"/>
                  </a:lnTo>
                  <a:lnTo>
                    <a:pt x="120" y="93"/>
                  </a:lnTo>
                  <a:lnTo>
                    <a:pt x="123" y="93"/>
                  </a:lnTo>
                  <a:lnTo>
                    <a:pt x="123" y="90"/>
                  </a:lnTo>
                  <a:close/>
                  <a:moveTo>
                    <a:pt x="85" y="67"/>
                  </a:moveTo>
                  <a:lnTo>
                    <a:pt x="92" y="69"/>
                  </a:lnTo>
                  <a:lnTo>
                    <a:pt x="101" y="72"/>
                  </a:lnTo>
                  <a:lnTo>
                    <a:pt x="108" y="69"/>
                  </a:lnTo>
                  <a:lnTo>
                    <a:pt x="113" y="67"/>
                  </a:lnTo>
                  <a:lnTo>
                    <a:pt x="118" y="64"/>
                  </a:lnTo>
                  <a:lnTo>
                    <a:pt x="120" y="62"/>
                  </a:lnTo>
                  <a:lnTo>
                    <a:pt x="120" y="62"/>
                  </a:lnTo>
                  <a:lnTo>
                    <a:pt x="120" y="57"/>
                  </a:lnTo>
                  <a:lnTo>
                    <a:pt x="120" y="57"/>
                  </a:lnTo>
                  <a:lnTo>
                    <a:pt x="120" y="55"/>
                  </a:lnTo>
                  <a:lnTo>
                    <a:pt x="118" y="53"/>
                  </a:lnTo>
                  <a:lnTo>
                    <a:pt x="113" y="50"/>
                  </a:lnTo>
                  <a:lnTo>
                    <a:pt x="111" y="48"/>
                  </a:lnTo>
                  <a:lnTo>
                    <a:pt x="108" y="48"/>
                  </a:lnTo>
                  <a:lnTo>
                    <a:pt x="101" y="48"/>
                  </a:lnTo>
                  <a:lnTo>
                    <a:pt x="92" y="48"/>
                  </a:lnTo>
                  <a:lnTo>
                    <a:pt x="90" y="48"/>
                  </a:lnTo>
                  <a:lnTo>
                    <a:pt x="85" y="50"/>
                  </a:lnTo>
                  <a:lnTo>
                    <a:pt x="82" y="53"/>
                  </a:lnTo>
                  <a:lnTo>
                    <a:pt x="82" y="55"/>
                  </a:lnTo>
                  <a:lnTo>
                    <a:pt x="80" y="57"/>
                  </a:lnTo>
                  <a:lnTo>
                    <a:pt x="80" y="57"/>
                  </a:lnTo>
                  <a:lnTo>
                    <a:pt x="80" y="62"/>
                  </a:lnTo>
                  <a:lnTo>
                    <a:pt x="82" y="62"/>
                  </a:lnTo>
                  <a:lnTo>
                    <a:pt x="82" y="64"/>
                  </a:lnTo>
                  <a:lnTo>
                    <a:pt x="85" y="67"/>
                  </a:lnTo>
                  <a:lnTo>
                    <a:pt x="8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3" name="Freeform 95"/>
            <p:cNvSpPr>
              <a:spLocks/>
            </p:cNvSpPr>
            <p:nvPr/>
          </p:nvSpPr>
          <p:spPr bwMode="auto">
            <a:xfrm>
              <a:off x="5462588" y="3368676"/>
              <a:ext cx="22225" cy="34925"/>
            </a:xfrm>
            <a:custGeom>
              <a:avLst/>
              <a:gdLst>
                <a:gd name="T0" fmla="*/ 7 w 14"/>
                <a:gd name="T1" fmla="*/ 0 h 22"/>
                <a:gd name="T2" fmla="*/ 9 w 14"/>
                <a:gd name="T3" fmla="*/ 3 h 22"/>
                <a:gd name="T4" fmla="*/ 12 w 14"/>
                <a:gd name="T5" fmla="*/ 5 h 22"/>
                <a:gd name="T6" fmla="*/ 14 w 14"/>
                <a:gd name="T7" fmla="*/ 8 h 22"/>
                <a:gd name="T8" fmla="*/ 14 w 14"/>
                <a:gd name="T9" fmla="*/ 10 h 22"/>
                <a:gd name="T10" fmla="*/ 12 w 14"/>
                <a:gd name="T11" fmla="*/ 10 h 22"/>
                <a:gd name="T12" fmla="*/ 12 w 14"/>
                <a:gd name="T13" fmla="*/ 10 h 22"/>
                <a:gd name="T14" fmla="*/ 12 w 14"/>
                <a:gd name="T15" fmla="*/ 10 h 22"/>
                <a:gd name="T16" fmla="*/ 12 w 14"/>
                <a:gd name="T17" fmla="*/ 10 h 22"/>
                <a:gd name="T18" fmla="*/ 9 w 14"/>
                <a:gd name="T19" fmla="*/ 5 h 22"/>
                <a:gd name="T20" fmla="*/ 9 w 14"/>
                <a:gd name="T21" fmla="*/ 5 h 22"/>
                <a:gd name="T22" fmla="*/ 7 w 14"/>
                <a:gd name="T23" fmla="*/ 3 h 22"/>
                <a:gd name="T24" fmla="*/ 7 w 14"/>
                <a:gd name="T25" fmla="*/ 3 h 22"/>
                <a:gd name="T26" fmla="*/ 7 w 14"/>
                <a:gd name="T27" fmla="*/ 3 h 22"/>
                <a:gd name="T28" fmla="*/ 5 w 14"/>
                <a:gd name="T29" fmla="*/ 3 h 22"/>
                <a:gd name="T30" fmla="*/ 5 w 14"/>
                <a:gd name="T31" fmla="*/ 5 h 22"/>
                <a:gd name="T32" fmla="*/ 5 w 14"/>
                <a:gd name="T33" fmla="*/ 5 h 22"/>
                <a:gd name="T34" fmla="*/ 7 w 14"/>
                <a:gd name="T35" fmla="*/ 8 h 22"/>
                <a:gd name="T36" fmla="*/ 7 w 14"/>
                <a:gd name="T37" fmla="*/ 8 h 22"/>
                <a:gd name="T38" fmla="*/ 9 w 14"/>
                <a:gd name="T39" fmla="*/ 10 h 22"/>
                <a:gd name="T40" fmla="*/ 9 w 14"/>
                <a:gd name="T41" fmla="*/ 10 h 22"/>
                <a:gd name="T42" fmla="*/ 12 w 14"/>
                <a:gd name="T43" fmla="*/ 12 h 22"/>
                <a:gd name="T44" fmla="*/ 14 w 14"/>
                <a:gd name="T45" fmla="*/ 15 h 22"/>
                <a:gd name="T46" fmla="*/ 14 w 14"/>
                <a:gd name="T47" fmla="*/ 17 h 22"/>
                <a:gd name="T48" fmla="*/ 14 w 14"/>
                <a:gd name="T49" fmla="*/ 19 h 22"/>
                <a:gd name="T50" fmla="*/ 14 w 14"/>
                <a:gd name="T51" fmla="*/ 22 h 22"/>
                <a:gd name="T52" fmla="*/ 14 w 14"/>
                <a:gd name="T53" fmla="*/ 22 h 22"/>
                <a:gd name="T54" fmla="*/ 12 w 14"/>
                <a:gd name="T55" fmla="*/ 22 h 22"/>
                <a:gd name="T56" fmla="*/ 7 w 14"/>
                <a:gd name="T57" fmla="*/ 22 h 22"/>
                <a:gd name="T58" fmla="*/ 5 w 14"/>
                <a:gd name="T59" fmla="*/ 19 h 22"/>
                <a:gd name="T60" fmla="*/ 2 w 14"/>
                <a:gd name="T61" fmla="*/ 17 h 22"/>
                <a:gd name="T62" fmla="*/ 0 w 14"/>
                <a:gd name="T63" fmla="*/ 15 h 22"/>
                <a:gd name="T64" fmla="*/ 0 w 14"/>
                <a:gd name="T65" fmla="*/ 10 h 22"/>
                <a:gd name="T66" fmla="*/ 2 w 14"/>
                <a:gd name="T67" fmla="*/ 12 h 22"/>
                <a:gd name="T68" fmla="*/ 5 w 14"/>
                <a:gd name="T69" fmla="*/ 12 h 22"/>
                <a:gd name="T70" fmla="*/ 5 w 14"/>
                <a:gd name="T71" fmla="*/ 12 h 22"/>
                <a:gd name="T72" fmla="*/ 5 w 14"/>
                <a:gd name="T73" fmla="*/ 12 h 22"/>
                <a:gd name="T74" fmla="*/ 5 w 14"/>
                <a:gd name="T75" fmla="*/ 15 h 22"/>
                <a:gd name="T76" fmla="*/ 5 w 14"/>
                <a:gd name="T77" fmla="*/ 15 h 22"/>
                <a:gd name="T78" fmla="*/ 7 w 14"/>
                <a:gd name="T79" fmla="*/ 17 h 22"/>
                <a:gd name="T80" fmla="*/ 9 w 14"/>
                <a:gd name="T81" fmla="*/ 17 h 22"/>
                <a:gd name="T82" fmla="*/ 9 w 14"/>
                <a:gd name="T83" fmla="*/ 19 h 22"/>
                <a:gd name="T84" fmla="*/ 9 w 14"/>
                <a:gd name="T85" fmla="*/ 19 h 22"/>
                <a:gd name="T86" fmla="*/ 12 w 14"/>
                <a:gd name="T87" fmla="*/ 19 h 22"/>
                <a:gd name="T88" fmla="*/ 12 w 14"/>
                <a:gd name="T89" fmla="*/ 17 h 22"/>
                <a:gd name="T90" fmla="*/ 12 w 14"/>
                <a:gd name="T91" fmla="*/ 15 h 22"/>
                <a:gd name="T92" fmla="*/ 9 w 14"/>
                <a:gd name="T93" fmla="*/ 15 h 22"/>
                <a:gd name="T94" fmla="*/ 7 w 14"/>
                <a:gd name="T95" fmla="*/ 12 h 22"/>
                <a:gd name="T96" fmla="*/ 5 w 14"/>
                <a:gd name="T97" fmla="*/ 10 h 22"/>
                <a:gd name="T98" fmla="*/ 5 w 14"/>
                <a:gd name="T99" fmla="*/ 10 h 22"/>
                <a:gd name="T100" fmla="*/ 5 w 14"/>
                <a:gd name="T101" fmla="*/ 10 h 22"/>
                <a:gd name="T102" fmla="*/ 2 w 14"/>
                <a:gd name="T103" fmla="*/ 5 h 22"/>
                <a:gd name="T104" fmla="*/ 0 w 14"/>
                <a:gd name="T105" fmla="*/ 3 h 22"/>
                <a:gd name="T106" fmla="*/ 2 w 14"/>
                <a:gd name="T107" fmla="*/ 0 h 22"/>
                <a:gd name="T108" fmla="*/ 2 w 14"/>
                <a:gd name="T109" fmla="*/ 0 h 22"/>
                <a:gd name="T110" fmla="*/ 5 w 14"/>
                <a:gd name="T111" fmla="*/ 0 h 22"/>
                <a:gd name="T112" fmla="*/ 7 w 14"/>
                <a:gd name="T11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22">
                  <a:moveTo>
                    <a:pt x="7" y="0"/>
                  </a:moveTo>
                  <a:lnTo>
                    <a:pt x="9" y="3"/>
                  </a:lnTo>
                  <a:lnTo>
                    <a:pt x="12" y="5"/>
                  </a:lnTo>
                  <a:lnTo>
                    <a:pt x="14" y="8"/>
                  </a:lnTo>
                  <a:lnTo>
                    <a:pt x="14" y="10"/>
                  </a:lnTo>
                  <a:lnTo>
                    <a:pt x="12" y="10"/>
                  </a:lnTo>
                  <a:lnTo>
                    <a:pt x="12" y="10"/>
                  </a:lnTo>
                  <a:lnTo>
                    <a:pt x="12" y="10"/>
                  </a:lnTo>
                  <a:lnTo>
                    <a:pt x="12" y="10"/>
                  </a:lnTo>
                  <a:lnTo>
                    <a:pt x="9" y="5"/>
                  </a:lnTo>
                  <a:lnTo>
                    <a:pt x="9" y="5"/>
                  </a:lnTo>
                  <a:lnTo>
                    <a:pt x="7" y="3"/>
                  </a:lnTo>
                  <a:lnTo>
                    <a:pt x="7" y="3"/>
                  </a:lnTo>
                  <a:lnTo>
                    <a:pt x="7" y="3"/>
                  </a:lnTo>
                  <a:lnTo>
                    <a:pt x="5" y="3"/>
                  </a:lnTo>
                  <a:lnTo>
                    <a:pt x="5" y="5"/>
                  </a:lnTo>
                  <a:lnTo>
                    <a:pt x="5" y="5"/>
                  </a:lnTo>
                  <a:lnTo>
                    <a:pt x="7" y="8"/>
                  </a:lnTo>
                  <a:lnTo>
                    <a:pt x="7" y="8"/>
                  </a:lnTo>
                  <a:lnTo>
                    <a:pt x="9" y="10"/>
                  </a:lnTo>
                  <a:lnTo>
                    <a:pt x="9" y="10"/>
                  </a:lnTo>
                  <a:lnTo>
                    <a:pt x="12" y="12"/>
                  </a:lnTo>
                  <a:lnTo>
                    <a:pt x="14" y="15"/>
                  </a:lnTo>
                  <a:lnTo>
                    <a:pt x="14" y="17"/>
                  </a:lnTo>
                  <a:lnTo>
                    <a:pt x="14" y="19"/>
                  </a:lnTo>
                  <a:lnTo>
                    <a:pt x="14" y="22"/>
                  </a:lnTo>
                  <a:lnTo>
                    <a:pt x="14" y="22"/>
                  </a:lnTo>
                  <a:lnTo>
                    <a:pt x="12" y="22"/>
                  </a:lnTo>
                  <a:lnTo>
                    <a:pt x="7" y="22"/>
                  </a:lnTo>
                  <a:lnTo>
                    <a:pt x="5" y="19"/>
                  </a:lnTo>
                  <a:lnTo>
                    <a:pt x="2" y="17"/>
                  </a:lnTo>
                  <a:lnTo>
                    <a:pt x="0" y="15"/>
                  </a:lnTo>
                  <a:lnTo>
                    <a:pt x="0" y="10"/>
                  </a:lnTo>
                  <a:lnTo>
                    <a:pt x="2" y="12"/>
                  </a:lnTo>
                  <a:lnTo>
                    <a:pt x="5" y="12"/>
                  </a:lnTo>
                  <a:lnTo>
                    <a:pt x="5" y="12"/>
                  </a:lnTo>
                  <a:lnTo>
                    <a:pt x="5" y="12"/>
                  </a:lnTo>
                  <a:lnTo>
                    <a:pt x="5" y="15"/>
                  </a:lnTo>
                  <a:lnTo>
                    <a:pt x="5" y="15"/>
                  </a:lnTo>
                  <a:lnTo>
                    <a:pt x="7" y="17"/>
                  </a:lnTo>
                  <a:lnTo>
                    <a:pt x="9" y="17"/>
                  </a:lnTo>
                  <a:lnTo>
                    <a:pt x="9" y="19"/>
                  </a:lnTo>
                  <a:lnTo>
                    <a:pt x="9" y="19"/>
                  </a:lnTo>
                  <a:lnTo>
                    <a:pt x="12" y="19"/>
                  </a:lnTo>
                  <a:lnTo>
                    <a:pt x="12" y="17"/>
                  </a:lnTo>
                  <a:lnTo>
                    <a:pt x="12" y="15"/>
                  </a:lnTo>
                  <a:lnTo>
                    <a:pt x="9" y="15"/>
                  </a:lnTo>
                  <a:lnTo>
                    <a:pt x="7" y="12"/>
                  </a:lnTo>
                  <a:lnTo>
                    <a:pt x="5" y="10"/>
                  </a:lnTo>
                  <a:lnTo>
                    <a:pt x="5" y="10"/>
                  </a:lnTo>
                  <a:lnTo>
                    <a:pt x="5" y="10"/>
                  </a:lnTo>
                  <a:lnTo>
                    <a:pt x="2" y="5"/>
                  </a:lnTo>
                  <a:lnTo>
                    <a:pt x="0" y="3"/>
                  </a:lnTo>
                  <a:lnTo>
                    <a:pt x="2" y="0"/>
                  </a:lnTo>
                  <a:lnTo>
                    <a:pt x="2" y="0"/>
                  </a:lnTo>
                  <a:lnTo>
                    <a:pt x="5"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4" name="Freeform 96"/>
            <p:cNvSpPr>
              <a:spLocks/>
            </p:cNvSpPr>
            <p:nvPr/>
          </p:nvSpPr>
          <p:spPr bwMode="auto">
            <a:xfrm>
              <a:off x="5489575" y="3376613"/>
              <a:ext cx="33338" cy="49213"/>
            </a:xfrm>
            <a:custGeom>
              <a:avLst/>
              <a:gdLst>
                <a:gd name="T0" fmla="*/ 21 w 21"/>
                <a:gd name="T1" fmla="*/ 14 h 31"/>
                <a:gd name="T2" fmla="*/ 16 w 21"/>
                <a:gd name="T3" fmla="*/ 31 h 31"/>
                <a:gd name="T4" fmla="*/ 14 w 21"/>
                <a:gd name="T5" fmla="*/ 29 h 31"/>
                <a:gd name="T6" fmla="*/ 9 w 21"/>
                <a:gd name="T7" fmla="*/ 14 h 31"/>
                <a:gd name="T8" fmla="*/ 7 w 21"/>
                <a:gd name="T9" fmla="*/ 26 h 31"/>
                <a:gd name="T10" fmla="*/ 2 w 21"/>
                <a:gd name="T11" fmla="*/ 24 h 31"/>
                <a:gd name="T12" fmla="*/ 0 w 21"/>
                <a:gd name="T13" fmla="*/ 0 h 31"/>
                <a:gd name="T14" fmla="*/ 2 w 21"/>
                <a:gd name="T15" fmla="*/ 3 h 31"/>
                <a:gd name="T16" fmla="*/ 4 w 21"/>
                <a:gd name="T17" fmla="*/ 17 h 31"/>
                <a:gd name="T18" fmla="*/ 9 w 21"/>
                <a:gd name="T19" fmla="*/ 7 h 31"/>
                <a:gd name="T20" fmla="*/ 11 w 21"/>
                <a:gd name="T21" fmla="*/ 7 h 31"/>
                <a:gd name="T22" fmla="*/ 14 w 21"/>
                <a:gd name="T23" fmla="*/ 24 h 31"/>
                <a:gd name="T24" fmla="*/ 16 w 21"/>
                <a:gd name="T25" fmla="*/ 12 h 31"/>
                <a:gd name="T26" fmla="*/ 21 w 21"/>
                <a:gd name="T2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1">
                  <a:moveTo>
                    <a:pt x="21" y="14"/>
                  </a:moveTo>
                  <a:lnTo>
                    <a:pt x="16" y="31"/>
                  </a:lnTo>
                  <a:lnTo>
                    <a:pt x="14" y="29"/>
                  </a:lnTo>
                  <a:lnTo>
                    <a:pt x="9" y="14"/>
                  </a:lnTo>
                  <a:lnTo>
                    <a:pt x="7" y="26"/>
                  </a:lnTo>
                  <a:lnTo>
                    <a:pt x="2" y="24"/>
                  </a:lnTo>
                  <a:lnTo>
                    <a:pt x="0" y="0"/>
                  </a:lnTo>
                  <a:lnTo>
                    <a:pt x="2" y="3"/>
                  </a:lnTo>
                  <a:lnTo>
                    <a:pt x="4" y="17"/>
                  </a:lnTo>
                  <a:lnTo>
                    <a:pt x="9" y="7"/>
                  </a:lnTo>
                  <a:lnTo>
                    <a:pt x="11" y="7"/>
                  </a:lnTo>
                  <a:lnTo>
                    <a:pt x="14" y="24"/>
                  </a:lnTo>
                  <a:lnTo>
                    <a:pt x="16" y="12"/>
                  </a:ln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5" name="Freeform 97"/>
            <p:cNvSpPr>
              <a:spLocks/>
            </p:cNvSpPr>
            <p:nvPr/>
          </p:nvSpPr>
          <p:spPr bwMode="auto">
            <a:xfrm>
              <a:off x="5526088" y="3398838"/>
              <a:ext cx="4763" cy="34925"/>
            </a:xfrm>
            <a:custGeom>
              <a:avLst/>
              <a:gdLst>
                <a:gd name="T0" fmla="*/ 3 w 3"/>
                <a:gd name="T1" fmla="*/ 3 h 22"/>
                <a:gd name="T2" fmla="*/ 3 w 3"/>
                <a:gd name="T3" fmla="*/ 22 h 22"/>
                <a:gd name="T4" fmla="*/ 0 w 3"/>
                <a:gd name="T5" fmla="*/ 19 h 22"/>
                <a:gd name="T6" fmla="*/ 0 w 3"/>
                <a:gd name="T7" fmla="*/ 0 h 22"/>
                <a:gd name="T8" fmla="*/ 3 w 3"/>
                <a:gd name="T9" fmla="*/ 3 h 22"/>
              </a:gdLst>
              <a:ahLst/>
              <a:cxnLst>
                <a:cxn ang="0">
                  <a:pos x="T0" y="T1"/>
                </a:cxn>
                <a:cxn ang="0">
                  <a:pos x="T2" y="T3"/>
                </a:cxn>
                <a:cxn ang="0">
                  <a:pos x="T4" y="T5"/>
                </a:cxn>
                <a:cxn ang="0">
                  <a:pos x="T6" y="T7"/>
                </a:cxn>
                <a:cxn ang="0">
                  <a:pos x="T8" y="T9"/>
                </a:cxn>
              </a:cxnLst>
              <a:rect l="0" t="0" r="r" b="b"/>
              <a:pathLst>
                <a:path w="3" h="22">
                  <a:moveTo>
                    <a:pt x="3" y="3"/>
                  </a:moveTo>
                  <a:lnTo>
                    <a:pt x="3" y="22"/>
                  </a:lnTo>
                  <a:lnTo>
                    <a:pt x="0" y="19"/>
                  </a:lnTo>
                  <a:lnTo>
                    <a:pt x="0"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6" name="Freeform 98"/>
            <p:cNvSpPr>
              <a:spLocks/>
            </p:cNvSpPr>
            <p:nvPr/>
          </p:nvSpPr>
          <p:spPr bwMode="auto">
            <a:xfrm>
              <a:off x="5534025" y="3403601"/>
              <a:ext cx="22225" cy="41275"/>
            </a:xfrm>
            <a:custGeom>
              <a:avLst/>
              <a:gdLst>
                <a:gd name="T0" fmla="*/ 14 w 14"/>
                <a:gd name="T1" fmla="*/ 9 h 26"/>
                <a:gd name="T2" fmla="*/ 14 w 14"/>
                <a:gd name="T3" fmla="*/ 12 h 26"/>
                <a:gd name="T4" fmla="*/ 9 w 14"/>
                <a:gd name="T5" fmla="*/ 9 h 26"/>
                <a:gd name="T6" fmla="*/ 9 w 14"/>
                <a:gd name="T7" fmla="*/ 26 h 26"/>
                <a:gd name="T8" fmla="*/ 5 w 14"/>
                <a:gd name="T9" fmla="*/ 23 h 26"/>
                <a:gd name="T10" fmla="*/ 5 w 14"/>
                <a:gd name="T11" fmla="*/ 7 h 26"/>
                <a:gd name="T12" fmla="*/ 0 w 14"/>
                <a:gd name="T13" fmla="*/ 5 h 26"/>
                <a:gd name="T14" fmla="*/ 0 w 14"/>
                <a:gd name="T15" fmla="*/ 0 h 26"/>
                <a:gd name="T16" fmla="*/ 14 w 14"/>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14" y="9"/>
                  </a:moveTo>
                  <a:lnTo>
                    <a:pt x="14" y="12"/>
                  </a:lnTo>
                  <a:lnTo>
                    <a:pt x="9" y="9"/>
                  </a:lnTo>
                  <a:lnTo>
                    <a:pt x="9" y="26"/>
                  </a:lnTo>
                  <a:lnTo>
                    <a:pt x="5" y="23"/>
                  </a:lnTo>
                  <a:lnTo>
                    <a:pt x="5" y="7"/>
                  </a:lnTo>
                  <a:lnTo>
                    <a:pt x="0" y="5"/>
                  </a:lnTo>
                  <a:lnTo>
                    <a:pt x="0" y="0"/>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7" name="Freeform 99"/>
            <p:cNvSpPr>
              <a:spLocks/>
            </p:cNvSpPr>
            <p:nvPr/>
          </p:nvSpPr>
          <p:spPr bwMode="auto">
            <a:xfrm>
              <a:off x="5561013" y="3425826"/>
              <a:ext cx="22225" cy="33338"/>
            </a:xfrm>
            <a:custGeom>
              <a:avLst/>
              <a:gdLst>
                <a:gd name="T0" fmla="*/ 7 w 14"/>
                <a:gd name="T1" fmla="*/ 0 h 21"/>
                <a:gd name="T2" fmla="*/ 9 w 14"/>
                <a:gd name="T3" fmla="*/ 2 h 21"/>
                <a:gd name="T4" fmla="*/ 11 w 14"/>
                <a:gd name="T5" fmla="*/ 5 h 21"/>
                <a:gd name="T6" fmla="*/ 14 w 14"/>
                <a:gd name="T7" fmla="*/ 7 h 21"/>
                <a:gd name="T8" fmla="*/ 14 w 14"/>
                <a:gd name="T9" fmla="*/ 12 h 21"/>
                <a:gd name="T10" fmla="*/ 11 w 14"/>
                <a:gd name="T11" fmla="*/ 9 h 21"/>
                <a:gd name="T12" fmla="*/ 11 w 14"/>
                <a:gd name="T13" fmla="*/ 9 h 21"/>
                <a:gd name="T14" fmla="*/ 11 w 14"/>
                <a:gd name="T15" fmla="*/ 9 h 21"/>
                <a:gd name="T16" fmla="*/ 11 w 14"/>
                <a:gd name="T17" fmla="*/ 9 h 21"/>
                <a:gd name="T18" fmla="*/ 9 w 14"/>
                <a:gd name="T19" fmla="*/ 7 h 21"/>
                <a:gd name="T20" fmla="*/ 9 w 14"/>
                <a:gd name="T21" fmla="*/ 5 h 21"/>
                <a:gd name="T22" fmla="*/ 7 w 14"/>
                <a:gd name="T23" fmla="*/ 5 h 21"/>
                <a:gd name="T24" fmla="*/ 4 w 14"/>
                <a:gd name="T25" fmla="*/ 2 h 21"/>
                <a:gd name="T26" fmla="*/ 4 w 14"/>
                <a:gd name="T27" fmla="*/ 5 h 21"/>
                <a:gd name="T28" fmla="*/ 2 w 14"/>
                <a:gd name="T29" fmla="*/ 5 h 21"/>
                <a:gd name="T30" fmla="*/ 2 w 14"/>
                <a:gd name="T31" fmla="*/ 7 h 21"/>
                <a:gd name="T32" fmla="*/ 2 w 14"/>
                <a:gd name="T33" fmla="*/ 9 h 21"/>
                <a:gd name="T34" fmla="*/ 4 w 14"/>
                <a:gd name="T35" fmla="*/ 12 h 21"/>
                <a:gd name="T36" fmla="*/ 4 w 14"/>
                <a:gd name="T37" fmla="*/ 14 h 21"/>
                <a:gd name="T38" fmla="*/ 7 w 14"/>
                <a:gd name="T39" fmla="*/ 17 h 21"/>
                <a:gd name="T40" fmla="*/ 9 w 14"/>
                <a:gd name="T41" fmla="*/ 17 h 21"/>
                <a:gd name="T42" fmla="*/ 9 w 14"/>
                <a:gd name="T43" fmla="*/ 17 h 21"/>
                <a:gd name="T44" fmla="*/ 11 w 14"/>
                <a:gd name="T45" fmla="*/ 17 h 21"/>
                <a:gd name="T46" fmla="*/ 11 w 14"/>
                <a:gd name="T47" fmla="*/ 14 h 21"/>
                <a:gd name="T48" fmla="*/ 14 w 14"/>
                <a:gd name="T49" fmla="*/ 17 h 21"/>
                <a:gd name="T50" fmla="*/ 14 w 14"/>
                <a:gd name="T51" fmla="*/ 17 h 21"/>
                <a:gd name="T52" fmla="*/ 14 w 14"/>
                <a:gd name="T53" fmla="*/ 17 h 21"/>
                <a:gd name="T54" fmla="*/ 14 w 14"/>
                <a:gd name="T55" fmla="*/ 17 h 21"/>
                <a:gd name="T56" fmla="*/ 14 w 14"/>
                <a:gd name="T57" fmla="*/ 19 h 21"/>
                <a:gd name="T58" fmla="*/ 11 w 14"/>
                <a:gd name="T59" fmla="*/ 21 h 21"/>
                <a:gd name="T60" fmla="*/ 9 w 14"/>
                <a:gd name="T61" fmla="*/ 21 h 21"/>
                <a:gd name="T62" fmla="*/ 7 w 14"/>
                <a:gd name="T63" fmla="*/ 21 h 21"/>
                <a:gd name="T64" fmla="*/ 4 w 14"/>
                <a:gd name="T65" fmla="*/ 19 h 21"/>
                <a:gd name="T66" fmla="*/ 2 w 14"/>
                <a:gd name="T67" fmla="*/ 14 h 21"/>
                <a:gd name="T68" fmla="*/ 0 w 14"/>
                <a:gd name="T69" fmla="*/ 9 h 21"/>
                <a:gd name="T70" fmla="*/ 0 w 14"/>
                <a:gd name="T71" fmla="*/ 5 h 21"/>
                <a:gd name="T72" fmla="*/ 0 w 14"/>
                <a:gd name="T73" fmla="*/ 2 h 21"/>
                <a:gd name="T74" fmla="*/ 0 w 14"/>
                <a:gd name="T75" fmla="*/ 2 h 21"/>
                <a:gd name="T76" fmla="*/ 2 w 14"/>
                <a:gd name="T77" fmla="*/ 0 h 21"/>
                <a:gd name="T78" fmla="*/ 2 w 14"/>
                <a:gd name="T79" fmla="*/ 0 h 21"/>
                <a:gd name="T80" fmla="*/ 4 w 14"/>
                <a:gd name="T81" fmla="*/ 0 h 21"/>
                <a:gd name="T82" fmla="*/ 7 w 14"/>
                <a:gd name="T8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 h="21">
                  <a:moveTo>
                    <a:pt x="7" y="0"/>
                  </a:moveTo>
                  <a:lnTo>
                    <a:pt x="9" y="2"/>
                  </a:lnTo>
                  <a:lnTo>
                    <a:pt x="11" y="5"/>
                  </a:lnTo>
                  <a:lnTo>
                    <a:pt x="14" y="7"/>
                  </a:lnTo>
                  <a:lnTo>
                    <a:pt x="14" y="12"/>
                  </a:lnTo>
                  <a:lnTo>
                    <a:pt x="11" y="9"/>
                  </a:lnTo>
                  <a:lnTo>
                    <a:pt x="11" y="9"/>
                  </a:lnTo>
                  <a:lnTo>
                    <a:pt x="11" y="9"/>
                  </a:lnTo>
                  <a:lnTo>
                    <a:pt x="11" y="9"/>
                  </a:lnTo>
                  <a:lnTo>
                    <a:pt x="9" y="7"/>
                  </a:lnTo>
                  <a:lnTo>
                    <a:pt x="9" y="5"/>
                  </a:lnTo>
                  <a:lnTo>
                    <a:pt x="7" y="5"/>
                  </a:lnTo>
                  <a:lnTo>
                    <a:pt x="4" y="2"/>
                  </a:lnTo>
                  <a:lnTo>
                    <a:pt x="4" y="5"/>
                  </a:lnTo>
                  <a:lnTo>
                    <a:pt x="2" y="5"/>
                  </a:lnTo>
                  <a:lnTo>
                    <a:pt x="2" y="7"/>
                  </a:lnTo>
                  <a:lnTo>
                    <a:pt x="2" y="9"/>
                  </a:lnTo>
                  <a:lnTo>
                    <a:pt x="4" y="12"/>
                  </a:lnTo>
                  <a:lnTo>
                    <a:pt x="4" y="14"/>
                  </a:lnTo>
                  <a:lnTo>
                    <a:pt x="7" y="17"/>
                  </a:lnTo>
                  <a:lnTo>
                    <a:pt x="9" y="17"/>
                  </a:lnTo>
                  <a:lnTo>
                    <a:pt x="9" y="17"/>
                  </a:lnTo>
                  <a:lnTo>
                    <a:pt x="11" y="17"/>
                  </a:lnTo>
                  <a:lnTo>
                    <a:pt x="11" y="14"/>
                  </a:lnTo>
                  <a:lnTo>
                    <a:pt x="14" y="17"/>
                  </a:lnTo>
                  <a:lnTo>
                    <a:pt x="14" y="17"/>
                  </a:lnTo>
                  <a:lnTo>
                    <a:pt x="14" y="17"/>
                  </a:lnTo>
                  <a:lnTo>
                    <a:pt x="14" y="17"/>
                  </a:lnTo>
                  <a:lnTo>
                    <a:pt x="14" y="19"/>
                  </a:lnTo>
                  <a:lnTo>
                    <a:pt x="11" y="21"/>
                  </a:lnTo>
                  <a:lnTo>
                    <a:pt x="9" y="21"/>
                  </a:lnTo>
                  <a:lnTo>
                    <a:pt x="7" y="21"/>
                  </a:lnTo>
                  <a:lnTo>
                    <a:pt x="4" y="19"/>
                  </a:lnTo>
                  <a:lnTo>
                    <a:pt x="2" y="14"/>
                  </a:lnTo>
                  <a:lnTo>
                    <a:pt x="0" y="9"/>
                  </a:lnTo>
                  <a:lnTo>
                    <a:pt x="0" y="5"/>
                  </a:lnTo>
                  <a:lnTo>
                    <a:pt x="0" y="2"/>
                  </a:lnTo>
                  <a:lnTo>
                    <a:pt x="0" y="2"/>
                  </a:lnTo>
                  <a:lnTo>
                    <a:pt x="2" y="0"/>
                  </a:lnTo>
                  <a:lnTo>
                    <a:pt x="2" y="0"/>
                  </a:lnTo>
                  <a:lnTo>
                    <a:pt x="4"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48" name="Freeform 100"/>
            <p:cNvSpPr>
              <a:spLocks/>
            </p:cNvSpPr>
            <p:nvPr/>
          </p:nvSpPr>
          <p:spPr bwMode="auto">
            <a:xfrm>
              <a:off x="5586413" y="3436938"/>
              <a:ext cx="22225" cy="41275"/>
            </a:xfrm>
            <a:custGeom>
              <a:avLst/>
              <a:gdLst>
                <a:gd name="T0" fmla="*/ 14 w 14"/>
                <a:gd name="T1" fmla="*/ 7 h 26"/>
                <a:gd name="T2" fmla="*/ 14 w 14"/>
                <a:gd name="T3" fmla="*/ 26 h 26"/>
                <a:gd name="T4" fmla="*/ 12 w 14"/>
                <a:gd name="T5" fmla="*/ 26 h 26"/>
                <a:gd name="T6" fmla="*/ 12 w 14"/>
                <a:gd name="T7" fmla="*/ 17 h 26"/>
                <a:gd name="T8" fmla="*/ 5 w 14"/>
                <a:gd name="T9" fmla="*/ 12 h 26"/>
                <a:gd name="T10" fmla="*/ 5 w 14"/>
                <a:gd name="T11" fmla="*/ 21 h 26"/>
                <a:gd name="T12" fmla="*/ 0 w 14"/>
                <a:gd name="T13" fmla="*/ 19 h 26"/>
                <a:gd name="T14" fmla="*/ 0 w 14"/>
                <a:gd name="T15" fmla="*/ 0 h 26"/>
                <a:gd name="T16" fmla="*/ 5 w 14"/>
                <a:gd name="T17" fmla="*/ 0 h 26"/>
                <a:gd name="T18" fmla="*/ 5 w 14"/>
                <a:gd name="T19" fmla="*/ 10 h 26"/>
                <a:gd name="T20" fmla="*/ 12 w 14"/>
                <a:gd name="T21" fmla="*/ 12 h 26"/>
                <a:gd name="T22" fmla="*/ 12 w 14"/>
                <a:gd name="T23" fmla="*/ 5 h 26"/>
                <a:gd name="T24" fmla="*/ 14 w 14"/>
                <a:gd name="T25"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6">
                  <a:moveTo>
                    <a:pt x="14" y="7"/>
                  </a:moveTo>
                  <a:lnTo>
                    <a:pt x="14" y="26"/>
                  </a:lnTo>
                  <a:lnTo>
                    <a:pt x="12" y="26"/>
                  </a:lnTo>
                  <a:lnTo>
                    <a:pt x="12" y="17"/>
                  </a:lnTo>
                  <a:lnTo>
                    <a:pt x="5" y="12"/>
                  </a:lnTo>
                  <a:lnTo>
                    <a:pt x="5" y="21"/>
                  </a:lnTo>
                  <a:lnTo>
                    <a:pt x="0" y="19"/>
                  </a:lnTo>
                  <a:lnTo>
                    <a:pt x="0" y="0"/>
                  </a:lnTo>
                  <a:lnTo>
                    <a:pt x="5" y="0"/>
                  </a:lnTo>
                  <a:lnTo>
                    <a:pt x="5" y="10"/>
                  </a:lnTo>
                  <a:lnTo>
                    <a:pt x="12" y="12"/>
                  </a:lnTo>
                  <a:lnTo>
                    <a:pt x="12" y="5"/>
                  </a:ln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sp>
        <p:nvSpPr>
          <p:cNvPr id="90" name="Freeform 175"/>
          <p:cNvSpPr>
            <a:spLocks/>
          </p:cNvSpPr>
          <p:nvPr/>
        </p:nvSpPr>
        <p:spPr bwMode="auto">
          <a:xfrm>
            <a:off x="4756344" y="3481952"/>
            <a:ext cx="180975" cy="131763"/>
          </a:xfrm>
          <a:custGeom>
            <a:avLst/>
            <a:gdLst>
              <a:gd name="T0" fmla="*/ 0 w 114"/>
              <a:gd name="T1" fmla="*/ 64 h 83"/>
              <a:gd name="T2" fmla="*/ 114 w 114"/>
              <a:gd name="T3" fmla="*/ 0 h 83"/>
              <a:gd name="T4" fmla="*/ 114 w 114"/>
              <a:gd name="T5" fmla="*/ 19 h 83"/>
              <a:gd name="T6" fmla="*/ 0 w 114"/>
              <a:gd name="T7" fmla="*/ 83 h 83"/>
              <a:gd name="T8" fmla="*/ 0 w 114"/>
              <a:gd name="T9" fmla="*/ 64 h 83"/>
            </a:gdLst>
            <a:ahLst/>
            <a:cxnLst>
              <a:cxn ang="0">
                <a:pos x="T0" y="T1"/>
              </a:cxn>
              <a:cxn ang="0">
                <a:pos x="T2" y="T3"/>
              </a:cxn>
              <a:cxn ang="0">
                <a:pos x="T4" y="T5"/>
              </a:cxn>
              <a:cxn ang="0">
                <a:pos x="T6" y="T7"/>
              </a:cxn>
              <a:cxn ang="0">
                <a:pos x="T8" y="T9"/>
              </a:cxn>
            </a:cxnLst>
            <a:rect l="0" t="0" r="r" b="b"/>
            <a:pathLst>
              <a:path w="114" h="83">
                <a:moveTo>
                  <a:pt x="0" y="64"/>
                </a:moveTo>
                <a:lnTo>
                  <a:pt x="114" y="0"/>
                </a:lnTo>
                <a:lnTo>
                  <a:pt x="114" y="19"/>
                </a:lnTo>
                <a:lnTo>
                  <a:pt x="0" y="83"/>
                </a:lnTo>
                <a:lnTo>
                  <a:pt x="0" y="64"/>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1" name="Freeform 176"/>
          <p:cNvSpPr>
            <a:spLocks/>
          </p:cNvSpPr>
          <p:nvPr/>
        </p:nvSpPr>
        <p:spPr bwMode="auto">
          <a:xfrm>
            <a:off x="4508694" y="3342252"/>
            <a:ext cx="428625" cy="241300"/>
          </a:xfrm>
          <a:custGeom>
            <a:avLst/>
            <a:gdLst>
              <a:gd name="T0" fmla="*/ 0 w 270"/>
              <a:gd name="T1" fmla="*/ 64 h 152"/>
              <a:gd name="T2" fmla="*/ 111 w 270"/>
              <a:gd name="T3" fmla="*/ 0 h 152"/>
              <a:gd name="T4" fmla="*/ 270 w 270"/>
              <a:gd name="T5" fmla="*/ 88 h 152"/>
              <a:gd name="T6" fmla="*/ 156 w 270"/>
              <a:gd name="T7" fmla="*/ 152 h 152"/>
              <a:gd name="T8" fmla="*/ 0 w 270"/>
              <a:gd name="T9" fmla="*/ 64 h 152"/>
            </a:gdLst>
            <a:ahLst/>
            <a:cxnLst>
              <a:cxn ang="0">
                <a:pos x="T0" y="T1"/>
              </a:cxn>
              <a:cxn ang="0">
                <a:pos x="T2" y="T3"/>
              </a:cxn>
              <a:cxn ang="0">
                <a:pos x="T4" y="T5"/>
              </a:cxn>
              <a:cxn ang="0">
                <a:pos x="T6" y="T7"/>
              </a:cxn>
              <a:cxn ang="0">
                <a:pos x="T8" y="T9"/>
              </a:cxn>
            </a:cxnLst>
            <a:rect l="0" t="0" r="r" b="b"/>
            <a:pathLst>
              <a:path w="270" h="152">
                <a:moveTo>
                  <a:pt x="0" y="64"/>
                </a:moveTo>
                <a:lnTo>
                  <a:pt x="111" y="0"/>
                </a:lnTo>
                <a:lnTo>
                  <a:pt x="270" y="88"/>
                </a:lnTo>
                <a:lnTo>
                  <a:pt x="156" y="152"/>
                </a:lnTo>
                <a:lnTo>
                  <a:pt x="0" y="64"/>
                </a:lnTo>
                <a:close/>
              </a:path>
            </a:pathLst>
          </a:custGeom>
          <a:solidFill>
            <a:srgbClr val="415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2" name="Freeform 177"/>
          <p:cNvSpPr>
            <a:spLocks/>
          </p:cNvSpPr>
          <p:nvPr/>
        </p:nvSpPr>
        <p:spPr bwMode="auto">
          <a:xfrm>
            <a:off x="4508694" y="3443852"/>
            <a:ext cx="247650" cy="169863"/>
          </a:xfrm>
          <a:custGeom>
            <a:avLst/>
            <a:gdLst>
              <a:gd name="T0" fmla="*/ 156 w 156"/>
              <a:gd name="T1" fmla="*/ 88 h 107"/>
              <a:gd name="T2" fmla="*/ 156 w 156"/>
              <a:gd name="T3" fmla="*/ 107 h 107"/>
              <a:gd name="T4" fmla="*/ 0 w 156"/>
              <a:gd name="T5" fmla="*/ 19 h 107"/>
              <a:gd name="T6" fmla="*/ 0 w 156"/>
              <a:gd name="T7" fmla="*/ 0 h 107"/>
              <a:gd name="T8" fmla="*/ 156 w 156"/>
              <a:gd name="T9" fmla="*/ 88 h 107"/>
            </a:gdLst>
            <a:ahLst/>
            <a:cxnLst>
              <a:cxn ang="0">
                <a:pos x="T0" y="T1"/>
              </a:cxn>
              <a:cxn ang="0">
                <a:pos x="T2" y="T3"/>
              </a:cxn>
              <a:cxn ang="0">
                <a:pos x="T4" y="T5"/>
              </a:cxn>
              <a:cxn ang="0">
                <a:pos x="T6" y="T7"/>
              </a:cxn>
              <a:cxn ang="0">
                <a:pos x="T8" y="T9"/>
              </a:cxn>
            </a:cxnLst>
            <a:rect l="0" t="0" r="r" b="b"/>
            <a:pathLst>
              <a:path w="156" h="107">
                <a:moveTo>
                  <a:pt x="156" y="88"/>
                </a:moveTo>
                <a:lnTo>
                  <a:pt x="156" y="107"/>
                </a:lnTo>
                <a:lnTo>
                  <a:pt x="0" y="19"/>
                </a:lnTo>
                <a:lnTo>
                  <a:pt x="0" y="0"/>
                </a:lnTo>
                <a:lnTo>
                  <a:pt x="156" y="88"/>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3" name="Freeform 178"/>
          <p:cNvSpPr>
            <a:spLocks/>
          </p:cNvSpPr>
          <p:nvPr/>
        </p:nvSpPr>
        <p:spPr bwMode="auto">
          <a:xfrm>
            <a:off x="4505519" y="3443852"/>
            <a:ext cx="250825" cy="139700"/>
          </a:xfrm>
          <a:custGeom>
            <a:avLst/>
            <a:gdLst>
              <a:gd name="T0" fmla="*/ 0 w 158"/>
              <a:gd name="T1" fmla="*/ 0 h 88"/>
              <a:gd name="T2" fmla="*/ 2 w 158"/>
              <a:gd name="T3" fmla="*/ 0 h 88"/>
              <a:gd name="T4" fmla="*/ 158 w 158"/>
              <a:gd name="T5" fmla="*/ 88 h 88"/>
              <a:gd name="T6" fmla="*/ 158 w 158"/>
              <a:gd name="T7" fmla="*/ 88 h 88"/>
              <a:gd name="T8" fmla="*/ 0 w 158"/>
              <a:gd name="T9" fmla="*/ 0 h 88"/>
            </a:gdLst>
            <a:ahLst/>
            <a:cxnLst>
              <a:cxn ang="0">
                <a:pos x="T0" y="T1"/>
              </a:cxn>
              <a:cxn ang="0">
                <a:pos x="T2" y="T3"/>
              </a:cxn>
              <a:cxn ang="0">
                <a:pos x="T4" y="T5"/>
              </a:cxn>
              <a:cxn ang="0">
                <a:pos x="T6" y="T7"/>
              </a:cxn>
              <a:cxn ang="0">
                <a:pos x="T8" y="T9"/>
              </a:cxn>
            </a:cxnLst>
            <a:rect l="0" t="0" r="r" b="b"/>
            <a:pathLst>
              <a:path w="158" h="88">
                <a:moveTo>
                  <a:pt x="0" y="0"/>
                </a:moveTo>
                <a:lnTo>
                  <a:pt x="2" y="0"/>
                </a:lnTo>
                <a:lnTo>
                  <a:pt x="158" y="88"/>
                </a:lnTo>
                <a:lnTo>
                  <a:pt x="158" y="88"/>
                </a:lnTo>
                <a:lnTo>
                  <a:pt x="0" y="0"/>
                </a:lnTo>
                <a:close/>
              </a:path>
            </a:pathLst>
          </a:custGeom>
          <a:solidFill>
            <a:srgbClr val="415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4" name="Freeform 179"/>
          <p:cNvSpPr>
            <a:spLocks noEditPoints="1"/>
          </p:cNvSpPr>
          <p:nvPr/>
        </p:nvSpPr>
        <p:spPr bwMode="auto">
          <a:xfrm>
            <a:off x="4511869" y="3462902"/>
            <a:ext cx="230188" cy="134938"/>
          </a:xfrm>
          <a:custGeom>
            <a:avLst/>
            <a:gdLst>
              <a:gd name="T0" fmla="*/ 119 w 145"/>
              <a:gd name="T1" fmla="*/ 66 h 85"/>
              <a:gd name="T2" fmla="*/ 3 w 145"/>
              <a:gd name="T3" fmla="*/ 9 h 85"/>
              <a:gd name="T4" fmla="*/ 5 w 145"/>
              <a:gd name="T5" fmla="*/ 5 h 85"/>
              <a:gd name="T6" fmla="*/ 7 w 145"/>
              <a:gd name="T7" fmla="*/ 5 h 85"/>
              <a:gd name="T8" fmla="*/ 12 w 145"/>
              <a:gd name="T9" fmla="*/ 9 h 85"/>
              <a:gd name="T10" fmla="*/ 14 w 145"/>
              <a:gd name="T11" fmla="*/ 16 h 85"/>
              <a:gd name="T12" fmla="*/ 10 w 145"/>
              <a:gd name="T13" fmla="*/ 5 h 85"/>
              <a:gd name="T14" fmla="*/ 19 w 145"/>
              <a:gd name="T15" fmla="*/ 16 h 85"/>
              <a:gd name="T16" fmla="*/ 14 w 145"/>
              <a:gd name="T17" fmla="*/ 7 h 85"/>
              <a:gd name="T18" fmla="*/ 19 w 145"/>
              <a:gd name="T19" fmla="*/ 14 h 85"/>
              <a:gd name="T20" fmla="*/ 26 w 145"/>
              <a:gd name="T21" fmla="*/ 19 h 85"/>
              <a:gd name="T22" fmla="*/ 29 w 145"/>
              <a:gd name="T23" fmla="*/ 19 h 85"/>
              <a:gd name="T24" fmla="*/ 31 w 145"/>
              <a:gd name="T25" fmla="*/ 26 h 85"/>
              <a:gd name="T26" fmla="*/ 26 w 145"/>
              <a:gd name="T27" fmla="*/ 12 h 85"/>
              <a:gd name="T28" fmla="*/ 36 w 145"/>
              <a:gd name="T29" fmla="*/ 26 h 85"/>
              <a:gd name="T30" fmla="*/ 38 w 145"/>
              <a:gd name="T31" fmla="*/ 28 h 85"/>
              <a:gd name="T32" fmla="*/ 33 w 145"/>
              <a:gd name="T33" fmla="*/ 16 h 85"/>
              <a:gd name="T34" fmla="*/ 43 w 145"/>
              <a:gd name="T35" fmla="*/ 31 h 85"/>
              <a:gd name="T36" fmla="*/ 38 w 145"/>
              <a:gd name="T37" fmla="*/ 19 h 85"/>
              <a:gd name="T38" fmla="*/ 38 w 145"/>
              <a:gd name="T39" fmla="*/ 19 h 85"/>
              <a:gd name="T40" fmla="*/ 43 w 145"/>
              <a:gd name="T41" fmla="*/ 23 h 85"/>
              <a:gd name="T42" fmla="*/ 48 w 145"/>
              <a:gd name="T43" fmla="*/ 28 h 85"/>
              <a:gd name="T44" fmla="*/ 52 w 145"/>
              <a:gd name="T45" fmla="*/ 35 h 85"/>
              <a:gd name="T46" fmla="*/ 55 w 145"/>
              <a:gd name="T47" fmla="*/ 33 h 85"/>
              <a:gd name="T48" fmla="*/ 59 w 145"/>
              <a:gd name="T49" fmla="*/ 42 h 85"/>
              <a:gd name="T50" fmla="*/ 59 w 145"/>
              <a:gd name="T51" fmla="*/ 40 h 85"/>
              <a:gd name="T52" fmla="*/ 57 w 145"/>
              <a:gd name="T53" fmla="*/ 31 h 85"/>
              <a:gd name="T54" fmla="*/ 62 w 145"/>
              <a:gd name="T55" fmla="*/ 35 h 85"/>
              <a:gd name="T56" fmla="*/ 67 w 145"/>
              <a:gd name="T57" fmla="*/ 42 h 85"/>
              <a:gd name="T58" fmla="*/ 69 w 145"/>
              <a:gd name="T59" fmla="*/ 40 h 85"/>
              <a:gd name="T60" fmla="*/ 74 w 145"/>
              <a:gd name="T61" fmla="*/ 47 h 85"/>
              <a:gd name="T62" fmla="*/ 71 w 145"/>
              <a:gd name="T63" fmla="*/ 40 h 85"/>
              <a:gd name="T64" fmla="*/ 71 w 145"/>
              <a:gd name="T65" fmla="*/ 38 h 85"/>
              <a:gd name="T66" fmla="*/ 76 w 145"/>
              <a:gd name="T67" fmla="*/ 45 h 85"/>
              <a:gd name="T68" fmla="*/ 83 w 145"/>
              <a:gd name="T69" fmla="*/ 52 h 85"/>
              <a:gd name="T70" fmla="*/ 78 w 145"/>
              <a:gd name="T71" fmla="*/ 42 h 85"/>
              <a:gd name="T72" fmla="*/ 83 w 145"/>
              <a:gd name="T73" fmla="*/ 50 h 85"/>
              <a:gd name="T74" fmla="*/ 85 w 145"/>
              <a:gd name="T75" fmla="*/ 47 h 85"/>
              <a:gd name="T76" fmla="*/ 83 w 145"/>
              <a:gd name="T77" fmla="*/ 45 h 85"/>
              <a:gd name="T78" fmla="*/ 90 w 145"/>
              <a:gd name="T79" fmla="*/ 52 h 85"/>
              <a:gd name="T80" fmla="*/ 85 w 145"/>
              <a:gd name="T81" fmla="*/ 45 h 85"/>
              <a:gd name="T82" fmla="*/ 97 w 145"/>
              <a:gd name="T83" fmla="*/ 59 h 85"/>
              <a:gd name="T84" fmla="*/ 102 w 145"/>
              <a:gd name="T85" fmla="*/ 64 h 85"/>
              <a:gd name="T86" fmla="*/ 93 w 145"/>
              <a:gd name="T87" fmla="*/ 50 h 85"/>
              <a:gd name="T88" fmla="*/ 97 w 145"/>
              <a:gd name="T89" fmla="*/ 52 h 85"/>
              <a:gd name="T90" fmla="*/ 100 w 145"/>
              <a:gd name="T91" fmla="*/ 52 h 85"/>
              <a:gd name="T92" fmla="*/ 104 w 145"/>
              <a:gd name="T93" fmla="*/ 59 h 85"/>
              <a:gd name="T94" fmla="*/ 104 w 145"/>
              <a:gd name="T95" fmla="*/ 57 h 85"/>
              <a:gd name="T96" fmla="*/ 107 w 145"/>
              <a:gd name="T97" fmla="*/ 57 h 85"/>
              <a:gd name="T98" fmla="*/ 112 w 145"/>
              <a:gd name="T99" fmla="*/ 64 h 85"/>
              <a:gd name="T100" fmla="*/ 116 w 145"/>
              <a:gd name="T101" fmla="*/ 68 h 85"/>
              <a:gd name="T102" fmla="*/ 121 w 145"/>
              <a:gd name="T103" fmla="*/ 73 h 85"/>
              <a:gd name="T104" fmla="*/ 116 w 145"/>
              <a:gd name="T105" fmla="*/ 64 h 85"/>
              <a:gd name="T106" fmla="*/ 119 w 145"/>
              <a:gd name="T107" fmla="*/ 64 h 85"/>
              <a:gd name="T108" fmla="*/ 123 w 145"/>
              <a:gd name="T109" fmla="*/ 66 h 85"/>
              <a:gd name="T110" fmla="*/ 128 w 145"/>
              <a:gd name="T111" fmla="*/ 76 h 85"/>
              <a:gd name="T112" fmla="*/ 128 w 145"/>
              <a:gd name="T113" fmla="*/ 73 h 85"/>
              <a:gd name="T114" fmla="*/ 138 w 145"/>
              <a:gd name="T115" fmla="*/ 83 h 85"/>
              <a:gd name="T116" fmla="*/ 140 w 145"/>
              <a:gd name="T117" fmla="*/ 83 h 85"/>
              <a:gd name="T118" fmla="*/ 135 w 145"/>
              <a:gd name="T119" fmla="*/ 73 h 85"/>
              <a:gd name="T120" fmla="*/ 142 w 145"/>
              <a:gd name="T121" fmla="*/ 80 h 85"/>
              <a:gd name="T122" fmla="*/ 29 w 145"/>
              <a:gd name="T123" fmla="*/ 14 h 85"/>
              <a:gd name="T124" fmla="*/ 128 w 145"/>
              <a:gd name="T125" fmla="*/ 7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85">
                <a:moveTo>
                  <a:pt x="19" y="12"/>
                </a:moveTo>
                <a:lnTo>
                  <a:pt x="19" y="12"/>
                </a:lnTo>
                <a:lnTo>
                  <a:pt x="17" y="12"/>
                </a:lnTo>
                <a:lnTo>
                  <a:pt x="17" y="12"/>
                </a:lnTo>
                <a:lnTo>
                  <a:pt x="17" y="12"/>
                </a:lnTo>
                <a:lnTo>
                  <a:pt x="17" y="12"/>
                </a:lnTo>
                <a:lnTo>
                  <a:pt x="19" y="12"/>
                </a:lnTo>
                <a:close/>
                <a:moveTo>
                  <a:pt x="38" y="28"/>
                </a:moveTo>
                <a:lnTo>
                  <a:pt x="38" y="28"/>
                </a:lnTo>
                <a:lnTo>
                  <a:pt x="38" y="28"/>
                </a:lnTo>
                <a:lnTo>
                  <a:pt x="38" y="31"/>
                </a:lnTo>
                <a:lnTo>
                  <a:pt x="41" y="31"/>
                </a:lnTo>
                <a:lnTo>
                  <a:pt x="41" y="28"/>
                </a:lnTo>
                <a:lnTo>
                  <a:pt x="38" y="28"/>
                </a:lnTo>
                <a:lnTo>
                  <a:pt x="38" y="28"/>
                </a:lnTo>
                <a:close/>
                <a:moveTo>
                  <a:pt x="41" y="28"/>
                </a:moveTo>
                <a:lnTo>
                  <a:pt x="41" y="28"/>
                </a:lnTo>
                <a:lnTo>
                  <a:pt x="41" y="31"/>
                </a:lnTo>
                <a:lnTo>
                  <a:pt x="41" y="31"/>
                </a:lnTo>
                <a:lnTo>
                  <a:pt x="43" y="31"/>
                </a:lnTo>
                <a:lnTo>
                  <a:pt x="43" y="31"/>
                </a:lnTo>
                <a:lnTo>
                  <a:pt x="41" y="28"/>
                </a:lnTo>
                <a:lnTo>
                  <a:pt x="41" y="28"/>
                </a:lnTo>
                <a:close/>
                <a:moveTo>
                  <a:pt x="59" y="38"/>
                </a:moveTo>
                <a:lnTo>
                  <a:pt x="59" y="38"/>
                </a:lnTo>
                <a:lnTo>
                  <a:pt x="59" y="35"/>
                </a:lnTo>
                <a:lnTo>
                  <a:pt x="59" y="35"/>
                </a:lnTo>
                <a:lnTo>
                  <a:pt x="59" y="38"/>
                </a:lnTo>
                <a:lnTo>
                  <a:pt x="59" y="38"/>
                </a:lnTo>
                <a:lnTo>
                  <a:pt x="59" y="38"/>
                </a:lnTo>
                <a:lnTo>
                  <a:pt x="59" y="38"/>
                </a:lnTo>
                <a:close/>
                <a:moveTo>
                  <a:pt x="71" y="42"/>
                </a:moveTo>
                <a:lnTo>
                  <a:pt x="71" y="40"/>
                </a:lnTo>
                <a:lnTo>
                  <a:pt x="69" y="40"/>
                </a:lnTo>
                <a:lnTo>
                  <a:pt x="69" y="40"/>
                </a:lnTo>
                <a:lnTo>
                  <a:pt x="69" y="40"/>
                </a:lnTo>
                <a:lnTo>
                  <a:pt x="69" y="42"/>
                </a:lnTo>
                <a:lnTo>
                  <a:pt x="71" y="42"/>
                </a:lnTo>
                <a:lnTo>
                  <a:pt x="71" y="42"/>
                </a:lnTo>
                <a:close/>
                <a:moveTo>
                  <a:pt x="85" y="50"/>
                </a:moveTo>
                <a:lnTo>
                  <a:pt x="85" y="50"/>
                </a:lnTo>
                <a:lnTo>
                  <a:pt x="85" y="50"/>
                </a:lnTo>
                <a:lnTo>
                  <a:pt x="85" y="50"/>
                </a:lnTo>
                <a:lnTo>
                  <a:pt x="83" y="50"/>
                </a:lnTo>
                <a:lnTo>
                  <a:pt x="83" y="50"/>
                </a:lnTo>
                <a:lnTo>
                  <a:pt x="85" y="50"/>
                </a:lnTo>
                <a:lnTo>
                  <a:pt x="85" y="50"/>
                </a:lnTo>
                <a:lnTo>
                  <a:pt x="85" y="50"/>
                </a:lnTo>
                <a:close/>
                <a:moveTo>
                  <a:pt x="102" y="59"/>
                </a:moveTo>
                <a:lnTo>
                  <a:pt x="102" y="59"/>
                </a:lnTo>
                <a:lnTo>
                  <a:pt x="100" y="57"/>
                </a:lnTo>
                <a:lnTo>
                  <a:pt x="100" y="57"/>
                </a:lnTo>
                <a:lnTo>
                  <a:pt x="100" y="57"/>
                </a:lnTo>
                <a:lnTo>
                  <a:pt x="100" y="59"/>
                </a:lnTo>
                <a:lnTo>
                  <a:pt x="100" y="59"/>
                </a:lnTo>
                <a:lnTo>
                  <a:pt x="102" y="59"/>
                </a:lnTo>
                <a:lnTo>
                  <a:pt x="102" y="59"/>
                </a:lnTo>
                <a:close/>
                <a:moveTo>
                  <a:pt x="109" y="64"/>
                </a:moveTo>
                <a:lnTo>
                  <a:pt x="109" y="64"/>
                </a:lnTo>
                <a:lnTo>
                  <a:pt x="109" y="61"/>
                </a:lnTo>
                <a:lnTo>
                  <a:pt x="109" y="61"/>
                </a:lnTo>
                <a:lnTo>
                  <a:pt x="109" y="64"/>
                </a:lnTo>
                <a:lnTo>
                  <a:pt x="109" y="64"/>
                </a:lnTo>
                <a:lnTo>
                  <a:pt x="109" y="64"/>
                </a:lnTo>
                <a:lnTo>
                  <a:pt x="109" y="64"/>
                </a:lnTo>
                <a:close/>
                <a:moveTo>
                  <a:pt x="119" y="66"/>
                </a:moveTo>
                <a:lnTo>
                  <a:pt x="119" y="66"/>
                </a:lnTo>
                <a:lnTo>
                  <a:pt x="116" y="64"/>
                </a:lnTo>
                <a:lnTo>
                  <a:pt x="116" y="64"/>
                </a:lnTo>
                <a:lnTo>
                  <a:pt x="116" y="66"/>
                </a:lnTo>
                <a:lnTo>
                  <a:pt x="116" y="66"/>
                </a:lnTo>
                <a:lnTo>
                  <a:pt x="119" y="66"/>
                </a:lnTo>
                <a:lnTo>
                  <a:pt x="119" y="66"/>
                </a:lnTo>
                <a:close/>
                <a:moveTo>
                  <a:pt x="138" y="78"/>
                </a:moveTo>
                <a:lnTo>
                  <a:pt x="138" y="78"/>
                </a:lnTo>
                <a:lnTo>
                  <a:pt x="138" y="78"/>
                </a:lnTo>
                <a:lnTo>
                  <a:pt x="138" y="78"/>
                </a:lnTo>
                <a:lnTo>
                  <a:pt x="135" y="78"/>
                </a:lnTo>
                <a:lnTo>
                  <a:pt x="135" y="78"/>
                </a:lnTo>
                <a:lnTo>
                  <a:pt x="138" y="80"/>
                </a:lnTo>
                <a:lnTo>
                  <a:pt x="138" y="78"/>
                </a:lnTo>
                <a:lnTo>
                  <a:pt x="138" y="78"/>
                </a:lnTo>
                <a:close/>
                <a:moveTo>
                  <a:pt x="130" y="71"/>
                </a:moveTo>
                <a:lnTo>
                  <a:pt x="130" y="73"/>
                </a:lnTo>
                <a:lnTo>
                  <a:pt x="133" y="73"/>
                </a:lnTo>
                <a:lnTo>
                  <a:pt x="133" y="71"/>
                </a:lnTo>
                <a:lnTo>
                  <a:pt x="130" y="71"/>
                </a:lnTo>
                <a:lnTo>
                  <a:pt x="130" y="71"/>
                </a:lnTo>
                <a:lnTo>
                  <a:pt x="130" y="71"/>
                </a:lnTo>
                <a:lnTo>
                  <a:pt x="130" y="71"/>
                </a:lnTo>
                <a:close/>
                <a:moveTo>
                  <a:pt x="135" y="73"/>
                </a:moveTo>
                <a:lnTo>
                  <a:pt x="135" y="76"/>
                </a:lnTo>
                <a:lnTo>
                  <a:pt x="135" y="76"/>
                </a:lnTo>
                <a:lnTo>
                  <a:pt x="135" y="73"/>
                </a:lnTo>
                <a:lnTo>
                  <a:pt x="135" y="73"/>
                </a:lnTo>
                <a:lnTo>
                  <a:pt x="135" y="73"/>
                </a:lnTo>
                <a:lnTo>
                  <a:pt x="135" y="73"/>
                </a:lnTo>
                <a:lnTo>
                  <a:pt x="135" y="73"/>
                </a:lnTo>
                <a:close/>
                <a:moveTo>
                  <a:pt x="135" y="76"/>
                </a:moveTo>
                <a:lnTo>
                  <a:pt x="138" y="76"/>
                </a:lnTo>
                <a:lnTo>
                  <a:pt x="138" y="76"/>
                </a:lnTo>
                <a:lnTo>
                  <a:pt x="138" y="76"/>
                </a:lnTo>
                <a:lnTo>
                  <a:pt x="138" y="73"/>
                </a:lnTo>
                <a:lnTo>
                  <a:pt x="135" y="73"/>
                </a:lnTo>
                <a:lnTo>
                  <a:pt x="135" y="76"/>
                </a:lnTo>
                <a:lnTo>
                  <a:pt x="135" y="76"/>
                </a:lnTo>
                <a:close/>
                <a:moveTo>
                  <a:pt x="119" y="71"/>
                </a:moveTo>
                <a:lnTo>
                  <a:pt x="119" y="71"/>
                </a:lnTo>
                <a:lnTo>
                  <a:pt x="116" y="71"/>
                </a:lnTo>
                <a:lnTo>
                  <a:pt x="116" y="71"/>
                </a:lnTo>
                <a:lnTo>
                  <a:pt x="119" y="71"/>
                </a:lnTo>
                <a:lnTo>
                  <a:pt x="119" y="71"/>
                </a:lnTo>
                <a:lnTo>
                  <a:pt x="119" y="71"/>
                </a:lnTo>
                <a:lnTo>
                  <a:pt x="119" y="71"/>
                </a:lnTo>
                <a:close/>
                <a:moveTo>
                  <a:pt x="133" y="80"/>
                </a:moveTo>
                <a:lnTo>
                  <a:pt x="133" y="83"/>
                </a:lnTo>
                <a:lnTo>
                  <a:pt x="135" y="83"/>
                </a:lnTo>
                <a:lnTo>
                  <a:pt x="135" y="83"/>
                </a:lnTo>
                <a:lnTo>
                  <a:pt x="135" y="83"/>
                </a:lnTo>
                <a:lnTo>
                  <a:pt x="135" y="80"/>
                </a:lnTo>
                <a:lnTo>
                  <a:pt x="133" y="80"/>
                </a:lnTo>
                <a:lnTo>
                  <a:pt x="133" y="80"/>
                </a:lnTo>
                <a:close/>
                <a:moveTo>
                  <a:pt x="135" y="83"/>
                </a:moveTo>
                <a:lnTo>
                  <a:pt x="135" y="83"/>
                </a:lnTo>
                <a:lnTo>
                  <a:pt x="135" y="83"/>
                </a:lnTo>
                <a:lnTo>
                  <a:pt x="138" y="83"/>
                </a:lnTo>
                <a:lnTo>
                  <a:pt x="138" y="83"/>
                </a:lnTo>
                <a:lnTo>
                  <a:pt x="135" y="83"/>
                </a:lnTo>
                <a:lnTo>
                  <a:pt x="135" y="83"/>
                </a:lnTo>
                <a:lnTo>
                  <a:pt x="135" y="83"/>
                </a:lnTo>
                <a:close/>
                <a:moveTo>
                  <a:pt x="0" y="7"/>
                </a:moveTo>
                <a:lnTo>
                  <a:pt x="0" y="7"/>
                </a:lnTo>
                <a:lnTo>
                  <a:pt x="0" y="9"/>
                </a:lnTo>
                <a:lnTo>
                  <a:pt x="3" y="9"/>
                </a:lnTo>
                <a:lnTo>
                  <a:pt x="3" y="7"/>
                </a:lnTo>
                <a:lnTo>
                  <a:pt x="0" y="7"/>
                </a:lnTo>
                <a:lnTo>
                  <a:pt x="0" y="7"/>
                </a:lnTo>
                <a:lnTo>
                  <a:pt x="0" y="7"/>
                </a:lnTo>
                <a:close/>
                <a:moveTo>
                  <a:pt x="3" y="7"/>
                </a:moveTo>
                <a:lnTo>
                  <a:pt x="3" y="7"/>
                </a:lnTo>
                <a:lnTo>
                  <a:pt x="3" y="9"/>
                </a:lnTo>
                <a:lnTo>
                  <a:pt x="3" y="9"/>
                </a:lnTo>
                <a:lnTo>
                  <a:pt x="3" y="9"/>
                </a:lnTo>
                <a:lnTo>
                  <a:pt x="3" y="9"/>
                </a:lnTo>
                <a:lnTo>
                  <a:pt x="3" y="7"/>
                </a:lnTo>
                <a:lnTo>
                  <a:pt x="3" y="7"/>
                </a:lnTo>
                <a:close/>
                <a:moveTo>
                  <a:pt x="3" y="7"/>
                </a:moveTo>
                <a:lnTo>
                  <a:pt x="3" y="7"/>
                </a:lnTo>
                <a:lnTo>
                  <a:pt x="3" y="5"/>
                </a:lnTo>
                <a:lnTo>
                  <a:pt x="0" y="5"/>
                </a:lnTo>
                <a:lnTo>
                  <a:pt x="0" y="7"/>
                </a:lnTo>
                <a:lnTo>
                  <a:pt x="3" y="7"/>
                </a:lnTo>
                <a:lnTo>
                  <a:pt x="3" y="7"/>
                </a:lnTo>
                <a:lnTo>
                  <a:pt x="3" y="7"/>
                </a:lnTo>
                <a:lnTo>
                  <a:pt x="3" y="7"/>
                </a:lnTo>
                <a:close/>
                <a:moveTo>
                  <a:pt x="5" y="9"/>
                </a:moveTo>
                <a:lnTo>
                  <a:pt x="5" y="7"/>
                </a:lnTo>
                <a:lnTo>
                  <a:pt x="3" y="7"/>
                </a:lnTo>
                <a:lnTo>
                  <a:pt x="3" y="7"/>
                </a:lnTo>
                <a:lnTo>
                  <a:pt x="3" y="7"/>
                </a:lnTo>
                <a:lnTo>
                  <a:pt x="3" y="9"/>
                </a:lnTo>
                <a:lnTo>
                  <a:pt x="5" y="9"/>
                </a:lnTo>
                <a:lnTo>
                  <a:pt x="5" y="9"/>
                </a:lnTo>
                <a:lnTo>
                  <a:pt x="5" y="9"/>
                </a:lnTo>
                <a:close/>
                <a:moveTo>
                  <a:pt x="5" y="9"/>
                </a:moveTo>
                <a:lnTo>
                  <a:pt x="5" y="9"/>
                </a:lnTo>
                <a:lnTo>
                  <a:pt x="5" y="12"/>
                </a:lnTo>
                <a:lnTo>
                  <a:pt x="5" y="12"/>
                </a:lnTo>
                <a:lnTo>
                  <a:pt x="5" y="9"/>
                </a:lnTo>
                <a:lnTo>
                  <a:pt x="5" y="9"/>
                </a:lnTo>
                <a:lnTo>
                  <a:pt x="5" y="9"/>
                </a:lnTo>
                <a:lnTo>
                  <a:pt x="5" y="9"/>
                </a:lnTo>
                <a:close/>
                <a:moveTo>
                  <a:pt x="3" y="7"/>
                </a:moveTo>
                <a:lnTo>
                  <a:pt x="3" y="5"/>
                </a:lnTo>
                <a:lnTo>
                  <a:pt x="3" y="5"/>
                </a:lnTo>
                <a:lnTo>
                  <a:pt x="3" y="5"/>
                </a:lnTo>
                <a:lnTo>
                  <a:pt x="3" y="5"/>
                </a:lnTo>
                <a:lnTo>
                  <a:pt x="3" y="7"/>
                </a:lnTo>
                <a:lnTo>
                  <a:pt x="3" y="7"/>
                </a:lnTo>
                <a:lnTo>
                  <a:pt x="3" y="7"/>
                </a:lnTo>
                <a:close/>
                <a:moveTo>
                  <a:pt x="7" y="9"/>
                </a:moveTo>
                <a:lnTo>
                  <a:pt x="5" y="9"/>
                </a:lnTo>
                <a:lnTo>
                  <a:pt x="5" y="12"/>
                </a:lnTo>
                <a:lnTo>
                  <a:pt x="7" y="12"/>
                </a:lnTo>
                <a:lnTo>
                  <a:pt x="7" y="12"/>
                </a:lnTo>
                <a:lnTo>
                  <a:pt x="7" y="12"/>
                </a:lnTo>
                <a:lnTo>
                  <a:pt x="7" y="9"/>
                </a:lnTo>
                <a:lnTo>
                  <a:pt x="7" y="9"/>
                </a:lnTo>
                <a:close/>
                <a:moveTo>
                  <a:pt x="5" y="9"/>
                </a:moveTo>
                <a:lnTo>
                  <a:pt x="5" y="9"/>
                </a:lnTo>
                <a:lnTo>
                  <a:pt x="5" y="7"/>
                </a:lnTo>
                <a:lnTo>
                  <a:pt x="5" y="7"/>
                </a:lnTo>
                <a:lnTo>
                  <a:pt x="5" y="9"/>
                </a:lnTo>
                <a:lnTo>
                  <a:pt x="5" y="9"/>
                </a:lnTo>
                <a:lnTo>
                  <a:pt x="5" y="9"/>
                </a:lnTo>
                <a:lnTo>
                  <a:pt x="5" y="9"/>
                </a:lnTo>
                <a:close/>
                <a:moveTo>
                  <a:pt x="5" y="5"/>
                </a:moveTo>
                <a:lnTo>
                  <a:pt x="5" y="7"/>
                </a:lnTo>
                <a:lnTo>
                  <a:pt x="5" y="7"/>
                </a:lnTo>
                <a:lnTo>
                  <a:pt x="5" y="7"/>
                </a:lnTo>
                <a:lnTo>
                  <a:pt x="5" y="7"/>
                </a:lnTo>
                <a:lnTo>
                  <a:pt x="5" y="5"/>
                </a:lnTo>
                <a:lnTo>
                  <a:pt x="5" y="5"/>
                </a:lnTo>
                <a:lnTo>
                  <a:pt x="5" y="5"/>
                </a:lnTo>
                <a:close/>
                <a:moveTo>
                  <a:pt x="7" y="12"/>
                </a:moveTo>
                <a:lnTo>
                  <a:pt x="7" y="12"/>
                </a:lnTo>
                <a:lnTo>
                  <a:pt x="7" y="12"/>
                </a:lnTo>
                <a:lnTo>
                  <a:pt x="7" y="12"/>
                </a:lnTo>
                <a:lnTo>
                  <a:pt x="10" y="12"/>
                </a:lnTo>
                <a:lnTo>
                  <a:pt x="10" y="12"/>
                </a:lnTo>
                <a:lnTo>
                  <a:pt x="7" y="12"/>
                </a:lnTo>
                <a:lnTo>
                  <a:pt x="7" y="12"/>
                </a:lnTo>
                <a:close/>
                <a:moveTo>
                  <a:pt x="5" y="5"/>
                </a:moveTo>
                <a:lnTo>
                  <a:pt x="5" y="5"/>
                </a:lnTo>
                <a:lnTo>
                  <a:pt x="5" y="5"/>
                </a:lnTo>
                <a:lnTo>
                  <a:pt x="5" y="5"/>
                </a:lnTo>
                <a:lnTo>
                  <a:pt x="3" y="5"/>
                </a:lnTo>
                <a:lnTo>
                  <a:pt x="3" y="5"/>
                </a:lnTo>
                <a:lnTo>
                  <a:pt x="5" y="5"/>
                </a:lnTo>
                <a:lnTo>
                  <a:pt x="5" y="5"/>
                </a:lnTo>
                <a:close/>
                <a:moveTo>
                  <a:pt x="7" y="9"/>
                </a:moveTo>
                <a:lnTo>
                  <a:pt x="7" y="9"/>
                </a:lnTo>
                <a:lnTo>
                  <a:pt x="7" y="9"/>
                </a:lnTo>
                <a:lnTo>
                  <a:pt x="7" y="9"/>
                </a:lnTo>
                <a:lnTo>
                  <a:pt x="7" y="9"/>
                </a:lnTo>
                <a:lnTo>
                  <a:pt x="7" y="9"/>
                </a:lnTo>
                <a:lnTo>
                  <a:pt x="7" y="9"/>
                </a:lnTo>
                <a:lnTo>
                  <a:pt x="7" y="9"/>
                </a:lnTo>
                <a:close/>
                <a:moveTo>
                  <a:pt x="7" y="7"/>
                </a:moveTo>
                <a:lnTo>
                  <a:pt x="7" y="7"/>
                </a:lnTo>
                <a:lnTo>
                  <a:pt x="7" y="7"/>
                </a:lnTo>
                <a:lnTo>
                  <a:pt x="7" y="7"/>
                </a:lnTo>
                <a:lnTo>
                  <a:pt x="5" y="7"/>
                </a:lnTo>
                <a:lnTo>
                  <a:pt x="5" y="7"/>
                </a:lnTo>
                <a:lnTo>
                  <a:pt x="7" y="7"/>
                </a:lnTo>
                <a:lnTo>
                  <a:pt x="7" y="7"/>
                </a:lnTo>
                <a:close/>
                <a:moveTo>
                  <a:pt x="10" y="12"/>
                </a:moveTo>
                <a:lnTo>
                  <a:pt x="10" y="12"/>
                </a:lnTo>
                <a:lnTo>
                  <a:pt x="10" y="14"/>
                </a:lnTo>
                <a:lnTo>
                  <a:pt x="10" y="14"/>
                </a:lnTo>
                <a:lnTo>
                  <a:pt x="10" y="12"/>
                </a:lnTo>
                <a:lnTo>
                  <a:pt x="10" y="12"/>
                </a:lnTo>
                <a:lnTo>
                  <a:pt x="10" y="12"/>
                </a:lnTo>
                <a:lnTo>
                  <a:pt x="10" y="12"/>
                </a:lnTo>
                <a:close/>
                <a:moveTo>
                  <a:pt x="5" y="7"/>
                </a:moveTo>
                <a:lnTo>
                  <a:pt x="5" y="5"/>
                </a:lnTo>
                <a:lnTo>
                  <a:pt x="5" y="5"/>
                </a:lnTo>
                <a:lnTo>
                  <a:pt x="5" y="5"/>
                </a:lnTo>
                <a:lnTo>
                  <a:pt x="5" y="5"/>
                </a:lnTo>
                <a:lnTo>
                  <a:pt x="5" y="7"/>
                </a:lnTo>
                <a:lnTo>
                  <a:pt x="5" y="7"/>
                </a:lnTo>
                <a:lnTo>
                  <a:pt x="5" y="7"/>
                </a:lnTo>
                <a:close/>
                <a:moveTo>
                  <a:pt x="10" y="9"/>
                </a:moveTo>
                <a:lnTo>
                  <a:pt x="10" y="9"/>
                </a:lnTo>
                <a:lnTo>
                  <a:pt x="7" y="9"/>
                </a:lnTo>
                <a:lnTo>
                  <a:pt x="7" y="12"/>
                </a:lnTo>
                <a:lnTo>
                  <a:pt x="10" y="12"/>
                </a:lnTo>
                <a:lnTo>
                  <a:pt x="10" y="12"/>
                </a:lnTo>
                <a:lnTo>
                  <a:pt x="10" y="9"/>
                </a:lnTo>
                <a:lnTo>
                  <a:pt x="10" y="9"/>
                </a:lnTo>
                <a:close/>
                <a:moveTo>
                  <a:pt x="5" y="5"/>
                </a:moveTo>
                <a:lnTo>
                  <a:pt x="5" y="2"/>
                </a:lnTo>
                <a:lnTo>
                  <a:pt x="5" y="2"/>
                </a:lnTo>
                <a:lnTo>
                  <a:pt x="5" y="2"/>
                </a:lnTo>
                <a:lnTo>
                  <a:pt x="5" y="2"/>
                </a:lnTo>
                <a:lnTo>
                  <a:pt x="5" y="5"/>
                </a:lnTo>
                <a:lnTo>
                  <a:pt x="5" y="5"/>
                </a:lnTo>
                <a:lnTo>
                  <a:pt x="5" y="5"/>
                </a:lnTo>
                <a:close/>
                <a:moveTo>
                  <a:pt x="10" y="9"/>
                </a:moveTo>
                <a:lnTo>
                  <a:pt x="10" y="7"/>
                </a:lnTo>
                <a:lnTo>
                  <a:pt x="7" y="7"/>
                </a:lnTo>
                <a:lnTo>
                  <a:pt x="7" y="7"/>
                </a:lnTo>
                <a:lnTo>
                  <a:pt x="7" y="9"/>
                </a:lnTo>
                <a:lnTo>
                  <a:pt x="7" y="9"/>
                </a:lnTo>
                <a:lnTo>
                  <a:pt x="10" y="9"/>
                </a:lnTo>
                <a:lnTo>
                  <a:pt x="10" y="9"/>
                </a:lnTo>
                <a:close/>
                <a:moveTo>
                  <a:pt x="12" y="12"/>
                </a:moveTo>
                <a:lnTo>
                  <a:pt x="10" y="12"/>
                </a:lnTo>
                <a:lnTo>
                  <a:pt x="10" y="14"/>
                </a:lnTo>
                <a:lnTo>
                  <a:pt x="12" y="14"/>
                </a:lnTo>
                <a:lnTo>
                  <a:pt x="12" y="14"/>
                </a:lnTo>
                <a:lnTo>
                  <a:pt x="12" y="14"/>
                </a:lnTo>
                <a:lnTo>
                  <a:pt x="12" y="12"/>
                </a:lnTo>
                <a:lnTo>
                  <a:pt x="12" y="12"/>
                </a:lnTo>
                <a:close/>
                <a:moveTo>
                  <a:pt x="7" y="7"/>
                </a:moveTo>
                <a:lnTo>
                  <a:pt x="7" y="7"/>
                </a:lnTo>
                <a:lnTo>
                  <a:pt x="7" y="5"/>
                </a:lnTo>
                <a:lnTo>
                  <a:pt x="7" y="5"/>
                </a:lnTo>
                <a:lnTo>
                  <a:pt x="7" y="5"/>
                </a:lnTo>
                <a:lnTo>
                  <a:pt x="7" y="7"/>
                </a:lnTo>
                <a:lnTo>
                  <a:pt x="7" y="7"/>
                </a:lnTo>
                <a:lnTo>
                  <a:pt x="7" y="7"/>
                </a:lnTo>
                <a:lnTo>
                  <a:pt x="7" y="7"/>
                </a:lnTo>
                <a:close/>
                <a:moveTo>
                  <a:pt x="12" y="12"/>
                </a:moveTo>
                <a:lnTo>
                  <a:pt x="12" y="12"/>
                </a:lnTo>
                <a:lnTo>
                  <a:pt x="10" y="9"/>
                </a:lnTo>
                <a:lnTo>
                  <a:pt x="10" y="12"/>
                </a:lnTo>
                <a:lnTo>
                  <a:pt x="10" y="12"/>
                </a:lnTo>
                <a:lnTo>
                  <a:pt x="10" y="12"/>
                </a:lnTo>
                <a:lnTo>
                  <a:pt x="10" y="12"/>
                </a:lnTo>
                <a:lnTo>
                  <a:pt x="12" y="12"/>
                </a:lnTo>
                <a:lnTo>
                  <a:pt x="12" y="12"/>
                </a:lnTo>
                <a:close/>
                <a:moveTo>
                  <a:pt x="7" y="5"/>
                </a:moveTo>
                <a:lnTo>
                  <a:pt x="7" y="5"/>
                </a:lnTo>
                <a:lnTo>
                  <a:pt x="7" y="2"/>
                </a:lnTo>
                <a:lnTo>
                  <a:pt x="5" y="2"/>
                </a:lnTo>
                <a:lnTo>
                  <a:pt x="5" y="5"/>
                </a:lnTo>
                <a:lnTo>
                  <a:pt x="7" y="5"/>
                </a:lnTo>
                <a:lnTo>
                  <a:pt x="7" y="5"/>
                </a:lnTo>
                <a:lnTo>
                  <a:pt x="7" y="5"/>
                </a:lnTo>
                <a:close/>
                <a:moveTo>
                  <a:pt x="10" y="9"/>
                </a:moveTo>
                <a:lnTo>
                  <a:pt x="10" y="9"/>
                </a:lnTo>
                <a:lnTo>
                  <a:pt x="10" y="9"/>
                </a:lnTo>
                <a:lnTo>
                  <a:pt x="10" y="7"/>
                </a:lnTo>
                <a:lnTo>
                  <a:pt x="10" y="9"/>
                </a:lnTo>
                <a:lnTo>
                  <a:pt x="10" y="9"/>
                </a:lnTo>
                <a:lnTo>
                  <a:pt x="10" y="9"/>
                </a:lnTo>
                <a:lnTo>
                  <a:pt x="10" y="9"/>
                </a:lnTo>
                <a:close/>
                <a:moveTo>
                  <a:pt x="5" y="2"/>
                </a:moveTo>
                <a:lnTo>
                  <a:pt x="5" y="2"/>
                </a:lnTo>
                <a:lnTo>
                  <a:pt x="5" y="2"/>
                </a:lnTo>
                <a:lnTo>
                  <a:pt x="5" y="0"/>
                </a:lnTo>
                <a:lnTo>
                  <a:pt x="5" y="0"/>
                </a:lnTo>
                <a:lnTo>
                  <a:pt x="5" y="2"/>
                </a:lnTo>
                <a:lnTo>
                  <a:pt x="5" y="2"/>
                </a:lnTo>
                <a:lnTo>
                  <a:pt x="5" y="2"/>
                </a:lnTo>
                <a:close/>
                <a:moveTo>
                  <a:pt x="12" y="14"/>
                </a:moveTo>
                <a:lnTo>
                  <a:pt x="12" y="14"/>
                </a:lnTo>
                <a:lnTo>
                  <a:pt x="12" y="16"/>
                </a:lnTo>
                <a:lnTo>
                  <a:pt x="14" y="16"/>
                </a:lnTo>
                <a:lnTo>
                  <a:pt x="14" y="14"/>
                </a:lnTo>
                <a:lnTo>
                  <a:pt x="12" y="14"/>
                </a:lnTo>
                <a:lnTo>
                  <a:pt x="12" y="14"/>
                </a:lnTo>
                <a:lnTo>
                  <a:pt x="12" y="14"/>
                </a:lnTo>
                <a:close/>
                <a:moveTo>
                  <a:pt x="10" y="7"/>
                </a:moveTo>
                <a:lnTo>
                  <a:pt x="10" y="7"/>
                </a:lnTo>
                <a:lnTo>
                  <a:pt x="10" y="7"/>
                </a:lnTo>
                <a:lnTo>
                  <a:pt x="7" y="7"/>
                </a:lnTo>
                <a:lnTo>
                  <a:pt x="7" y="7"/>
                </a:lnTo>
                <a:lnTo>
                  <a:pt x="10" y="7"/>
                </a:lnTo>
                <a:lnTo>
                  <a:pt x="10" y="7"/>
                </a:lnTo>
                <a:lnTo>
                  <a:pt x="10" y="7"/>
                </a:lnTo>
                <a:close/>
                <a:moveTo>
                  <a:pt x="12" y="14"/>
                </a:moveTo>
                <a:lnTo>
                  <a:pt x="12" y="12"/>
                </a:lnTo>
                <a:lnTo>
                  <a:pt x="12" y="12"/>
                </a:lnTo>
                <a:lnTo>
                  <a:pt x="12" y="12"/>
                </a:lnTo>
                <a:lnTo>
                  <a:pt x="12" y="12"/>
                </a:lnTo>
                <a:lnTo>
                  <a:pt x="12" y="14"/>
                </a:lnTo>
                <a:lnTo>
                  <a:pt x="12" y="14"/>
                </a:lnTo>
                <a:lnTo>
                  <a:pt x="12" y="14"/>
                </a:lnTo>
                <a:close/>
                <a:moveTo>
                  <a:pt x="10" y="5"/>
                </a:moveTo>
                <a:lnTo>
                  <a:pt x="10" y="5"/>
                </a:lnTo>
                <a:lnTo>
                  <a:pt x="7" y="5"/>
                </a:lnTo>
                <a:lnTo>
                  <a:pt x="7" y="5"/>
                </a:lnTo>
                <a:lnTo>
                  <a:pt x="7" y="5"/>
                </a:lnTo>
                <a:lnTo>
                  <a:pt x="7" y="5"/>
                </a:lnTo>
                <a:lnTo>
                  <a:pt x="10" y="5"/>
                </a:lnTo>
                <a:lnTo>
                  <a:pt x="10" y="5"/>
                </a:lnTo>
                <a:close/>
                <a:moveTo>
                  <a:pt x="12" y="12"/>
                </a:moveTo>
                <a:lnTo>
                  <a:pt x="12" y="9"/>
                </a:lnTo>
                <a:lnTo>
                  <a:pt x="12" y="9"/>
                </a:lnTo>
                <a:lnTo>
                  <a:pt x="10" y="9"/>
                </a:lnTo>
                <a:lnTo>
                  <a:pt x="10" y="9"/>
                </a:lnTo>
                <a:lnTo>
                  <a:pt x="12" y="12"/>
                </a:lnTo>
                <a:lnTo>
                  <a:pt x="12" y="12"/>
                </a:lnTo>
                <a:lnTo>
                  <a:pt x="12" y="12"/>
                </a:lnTo>
                <a:close/>
                <a:moveTo>
                  <a:pt x="7" y="2"/>
                </a:moveTo>
                <a:lnTo>
                  <a:pt x="7" y="5"/>
                </a:lnTo>
                <a:lnTo>
                  <a:pt x="7" y="5"/>
                </a:lnTo>
                <a:lnTo>
                  <a:pt x="7" y="2"/>
                </a:lnTo>
                <a:lnTo>
                  <a:pt x="7" y="2"/>
                </a:lnTo>
                <a:lnTo>
                  <a:pt x="7" y="2"/>
                </a:lnTo>
                <a:lnTo>
                  <a:pt x="7" y="2"/>
                </a:lnTo>
                <a:lnTo>
                  <a:pt x="7" y="2"/>
                </a:lnTo>
                <a:close/>
                <a:moveTo>
                  <a:pt x="14" y="14"/>
                </a:moveTo>
                <a:lnTo>
                  <a:pt x="14" y="16"/>
                </a:lnTo>
                <a:lnTo>
                  <a:pt x="14" y="16"/>
                </a:lnTo>
                <a:lnTo>
                  <a:pt x="14" y="16"/>
                </a:lnTo>
                <a:lnTo>
                  <a:pt x="14" y="16"/>
                </a:lnTo>
                <a:lnTo>
                  <a:pt x="14" y="14"/>
                </a:lnTo>
                <a:lnTo>
                  <a:pt x="14" y="14"/>
                </a:lnTo>
                <a:lnTo>
                  <a:pt x="14" y="14"/>
                </a:lnTo>
                <a:close/>
                <a:moveTo>
                  <a:pt x="12" y="9"/>
                </a:moveTo>
                <a:lnTo>
                  <a:pt x="12" y="7"/>
                </a:lnTo>
                <a:lnTo>
                  <a:pt x="10" y="7"/>
                </a:lnTo>
                <a:lnTo>
                  <a:pt x="10" y="7"/>
                </a:lnTo>
                <a:lnTo>
                  <a:pt x="10" y="7"/>
                </a:lnTo>
                <a:lnTo>
                  <a:pt x="10" y="9"/>
                </a:lnTo>
                <a:lnTo>
                  <a:pt x="12" y="9"/>
                </a:lnTo>
                <a:lnTo>
                  <a:pt x="12" y="9"/>
                </a:lnTo>
                <a:close/>
                <a:moveTo>
                  <a:pt x="7" y="2"/>
                </a:moveTo>
                <a:lnTo>
                  <a:pt x="7" y="2"/>
                </a:lnTo>
                <a:lnTo>
                  <a:pt x="7" y="0"/>
                </a:lnTo>
                <a:lnTo>
                  <a:pt x="7" y="0"/>
                </a:lnTo>
                <a:lnTo>
                  <a:pt x="5" y="0"/>
                </a:lnTo>
                <a:lnTo>
                  <a:pt x="5" y="0"/>
                </a:lnTo>
                <a:lnTo>
                  <a:pt x="7" y="2"/>
                </a:lnTo>
                <a:lnTo>
                  <a:pt x="7" y="2"/>
                </a:lnTo>
                <a:close/>
                <a:moveTo>
                  <a:pt x="14" y="14"/>
                </a:moveTo>
                <a:lnTo>
                  <a:pt x="14" y="14"/>
                </a:lnTo>
                <a:lnTo>
                  <a:pt x="14" y="12"/>
                </a:lnTo>
                <a:lnTo>
                  <a:pt x="12" y="12"/>
                </a:lnTo>
                <a:lnTo>
                  <a:pt x="12" y="14"/>
                </a:lnTo>
                <a:lnTo>
                  <a:pt x="14" y="14"/>
                </a:lnTo>
                <a:lnTo>
                  <a:pt x="14" y="14"/>
                </a:lnTo>
                <a:lnTo>
                  <a:pt x="14" y="14"/>
                </a:lnTo>
                <a:close/>
                <a:moveTo>
                  <a:pt x="10" y="7"/>
                </a:moveTo>
                <a:lnTo>
                  <a:pt x="10" y="5"/>
                </a:lnTo>
                <a:lnTo>
                  <a:pt x="10" y="5"/>
                </a:lnTo>
                <a:lnTo>
                  <a:pt x="10" y="5"/>
                </a:lnTo>
                <a:lnTo>
                  <a:pt x="10" y="7"/>
                </a:lnTo>
                <a:lnTo>
                  <a:pt x="10" y="7"/>
                </a:lnTo>
                <a:lnTo>
                  <a:pt x="10" y="7"/>
                </a:lnTo>
                <a:lnTo>
                  <a:pt x="10" y="7"/>
                </a:lnTo>
                <a:close/>
                <a:moveTo>
                  <a:pt x="12" y="12"/>
                </a:moveTo>
                <a:lnTo>
                  <a:pt x="14" y="12"/>
                </a:lnTo>
                <a:lnTo>
                  <a:pt x="14" y="12"/>
                </a:lnTo>
                <a:lnTo>
                  <a:pt x="12" y="9"/>
                </a:lnTo>
                <a:lnTo>
                  <a:pt x="12" y="9"/>
                </a:lnTo>
                <a:lnTo>
                  <a:pt x="12" y="12"/>
                </a:lnTo>
                <a:lnTo>
                  <a:pt x="12" y="12"/>
                </a:lnTo>
                <a:lnTo>
                  <a:pt x="12" y="12"/>
                </a:lnTo>
                <a:close/>
                <a:moveTo>
                  <a:pt x="7" y="5"/>
                </a:moveTo>
                <a:lnTo>
                  <a:pt x="10" y="5"/>
                </a:lnTo>
                <a:lnTo>
                  <a:pt x="10" y="5"/>
                </a:lnTo>
                <a:lnTo>
                  <a:pt x="10" y="5"/>
                </a:lnTo>
                <a:lnTo>
                  <a:pt x="10" y="2"/>
                </a:lnTo>
                <a:lnTo>
                  <a:pt x="7" y="2"/>
                </a:lnTo>
                <a:lnTo>
                  <a:pt x="7" y="5"/>
                </a:lnTo>
                <a:lnTo>
                  <a:pt x="7" y="5"/>
                </a:lnTo>
                <a:close/>
                <a:moveTo>
                  <a:pt x="14" y="16"/>
                </a:moveTo>
                <a:lnTo>
                  <a:pt x="14" y="16"/>
                </a:lnTo>
                <a:lnTo>
                  <a:pt x="17" y="16"/>
                </a:lnTo>
                <a:lnTo>
                  <a:pt x="17" y="16"/>
                </a:lnTo>
                <a:lnTo>
                  <a:pt x="17" y="16"/>
                </a:lnTo>
                <a:lnTo>
                  <a:pt x="17" y="16"/>
                </a:lnTo>
                <a:lnTo>
                  <a:pt x="14" y="16"/>
                </a:lnTo>
                <a:lnTo>
                  <a:pt x="14" y="16"/>
                </a:lnTo>
                <a:close/>
                <a:moveTo>
                  <a:pt x="12" y="9"/>
                </a:moveTo>
                <a:lnTo>
                  <a:pt x="12" y="9"/>
                </a:lnTo>
                <a:lnTo>
                  <a:pt x="12" y="7"/>
                </a:lnTo>
                <a:lnTo>
                  <a:pt x="12" y="7"/>
                </a:lnTo>
                <a:lnTo>
                  <a:pt x="12" y="9"/>
                </a:lnTo>
                <a:lnTo>
                  <a:pt x="12" y="9"/>
                </a:lnTo>
                <a:lnTo>
                  <a:pt x="12" y="9"/>
                </a:lnTo>
                <a:lnTo>
                  <a:pt x="12" y="9"/>
                </a:lnTo>
                <a:close/>
                <a:moveTo>
                  <a:pt x="10" y="2"/>
                </a:moveTo>
                <a:lnTo>
                  <a:pt x="10" y="2"/>
                </a:lnTo>
                <a:lnTo>
                  <a:pt x="7" y="0"/>
                </a:lnTo>
                <a:lnTo>
                  <a:pt x="7" y="0"/>
                </a:lnTo>
                <a:lnTo>
                  <a:pt x="7" y="2"/>
                </a:lnTo>
                <a:lnTo>
                  <a:pt x="7" y="2"/>
                </a:lnTo>
                <a:lnTo>
                  <a:pt x="10" y="2"/>
                </a:lnTo>
                <a:lnTo>
                  <a:pt x="10" y="2"/>
                </a:lnTo>
                <a:close/>
                <a:moveTo>
                  <a:pt x="17" y="14"/>
                </a:moveTo>
                <a:lnTo>
                  <a:pt x="17" y="14"/>
                </a:lnTo>
                <a:lnTo>
                  <a:pt x="14" y="14"/>
                </a:lnTo>
                <a:lnTo>
                  <a:pt x="14" y="14"/>
                </a:lnTo>
                <a:lnTo>
                  <a:pt x="14" y="14"/>
                </a:lnTo>
                <a:lnTo>
                  <a:pt x="14" y="14"/>
                </a:lnTo>
                <a:lnTo>
                  <a:pt x="17" y="14"/>
                </a:lnTo>
                <a:lnTo>
                  <a:pt x="17" y="14"/>
                </a:lnTo>
                <a:close/>
                <a:moveTo>
                  <a:pt x="12" y="7"/>
                </a:moveTo>
                <a:lnTo>
                  <a:pt x="12" y="7"/>
                </a:lnTo>
                <a:lnTo>
                  <a:pt x="12" y="7"/>
                </a:lnTo>
                <a:lnTo>
                  <a:pt x="10" y="7"/>
                </a:lnTo>
                <a:lnTo>
                  <a:pt x="10" y="7"/>
                </a:lnTo>
                <a:lnTo>
                  <a:pt x="12" y="7"/>
                </a:lnTo>
                <a:lnTo>
                  <a:pt x="12" y="7"/>
                </a:lnTo>
                <a:lnTo>
                  <a:pt x="12" y="7"/>
                </a:lnTo>
                <a:close/>
                <a:moveTo>
                  <a:pt x="14" y="12"/>
                </a:moveTo>
                <a:lnTo>
                  <a:pt x="14" y="12"/>
                </a:lnTo>
                <a:lnTo>
                  <a:pt x="14" y="12"/>
                </a:lnTo>
                <a:lnTo>
                  <a:pt x="14" y="12"/>
                </a:lnTo>
                <a:lnTo>
                  <a:pt x="14" y="12"/>
                </a:lnTo>
                <a:lnTo>
                  <a:pt x="14" y="12"/>
                </a:lnTo>
                <a:lnTo>
                  <a:pt x="14" y="12"/>
                </a:lnTo>
                <a:lnTo>
                  <a:pt x="14" y="12"/>
                </a:lnTo>
                <a:close/>
                <a:moveTo>
                  <a:pt x="10" y="5"/>
                </a:moveTo>
                <a:lnTo>
                  <a:pt x="10" y="5"/>
                </a:lnTo>
                <a:lnTo>
                  <a:pt x="12" y="5"/>
                </a:lnTo>
                <a:lnTo>
                  <a:pt x="12" y="5"/>
                </a:lnTo>
                <a:lnTo>
                  <a:pt x="10" y="5"/>
                </a:lnTo>
                <a:lnTo>
                  <a:pt x="10" y="5"/>
                </a:lnTo>
                <a:lnTo>
                  <a:pt x="10" y="5"/>
                </a:lnTo>
                <a:lnTo>
                  <a:pt x="10" y="5"/>
                </a:lnTo>
                <a:close/>
                <a:moveTo>
                  <a:pt x="19" y="16"/>
                </a:moveTo>
                <a:lnTo>
                  <a:pt x="17" y="16"/>
                </a:lnTo>
                <a:lnTo>
                  <a:pt x="17" y="16"/>
                </a:lnTo>
                <a:lnTo>
                  <a:pt x="19" y="19"/>
                </a:lnTo>
                <a:lnTo>
                  <a:pt x="19" y="19"/>
                </a:lnTo>
                <a:lnTo>
                  <a:pt x="19" y="16"/>
                </a:lnTo>
                <a:lnTo>
                  <a:pt x="19" y="16"/>
                </a:lnTo>
                <a:lnTo>
                  <a:pt x="19" y="16"/>
                </a:lnTo>
                <a:close/>
                <a:moveTo>
                  <a:pt x="14" y="12"/>
                </a:moveTo>
                <a:lnTo>
                  <a:pt x="14" y="9"/>
                </a:lnTo>
                <a:lnTo>
                  <a:pt x="14" y="9"/>
                </a:lnTo>
                <a:lnTo>
                  <a:pt x="12" y="9"/>
                </a:lnTo>
                <a:lnTo>
                  <a:pt x="12" y="9"/>
                </a:lnTo>
                <a:lnTo>
                  <a:pt x="14" y="12"/>
                </a:lnTo>
                <a:lnTo>
                  <a:pt x="14" y="12"/>
                </a:lnTo>
                <a:lnTo>
                  <a:pt x="14" y="12"/>
                </a:lnTo>
                <a:close/>
                <a:moveTo>
                  <a:pt x="10" y="5"/>
                </a:moveTo>
                <a:lnTo>
                  <a:pt x="10" y="5"/>
                </a:lnTo>
                <a:lnTo>
                  <a:pt x="10" y="2"/>
                </a:lnTo>
                <a:lnTo>
                  <a:pt x="10" y="2"/>
                </a:lnTo>
                <a:lnTo>
                  <a:pt x="10" y="2"/>
                </a:lnTo>
                <a:lnTo>
                  <a:pt x="10" y="2"/>
                </a:lnTo>
                <a:lnTo>
                  <a:pt x="10" y="5"/>
                </a:lnTo>
                <a:lnTo>
                  <a:pt x="10" y="5"/>
                </a:lnTo>
                <a:close/>
                <a:moveTo>
                  <a:pt x="19" y="16"/>
                </a:moveTo>
                <a:lnTo>
                  <a:pt x="19" y="14"/>
                </a:lnTo>
                <a:lnTo>
                  <a:pt x="17" y="14"/>
                </a:lnTo>
                <a:lnTo>
                  <a:pt x="17" y="14"/>
                </a:lnTo>
                <a:lnTo>
                  <a:pt x="17" y="16"/>
                </a:lnTo>
                <a:lnTo>
                  <a:pt x="17" y="16"/>
                </a:lnTo>
                <a:lnTo>
                  <a:pt x="17" y="16"/>
                </a:lnTo>
                <a:lnTo>
                  <a:pt x="19" y="16"/>
                </a:lnTo>
                <a:lnTo>
                  <a:pt x="19" y="16"/>
                </a:lnTo>
                <a:close/>
                <a:moveTo>
                  <a:pt x="14" y="9"/>
                </a:moveTo>
                <a:lnTo>
                  <a:pt x="14" y="7"/>
                </a:lnTo>
                <a:lnTo>
                  <a:pt x="12" y="7"/>
                </a:lnTo>
                <a:lnTo>
                  <a:pt x="12" y="7"/>
                </a:lnTo>
                <a:lnTo>
                  <a:pt x="12" y="7"/>
                </a:lnTo>
                <a:lnTo>
                  <a:pt x="12" y="9"/>
                </a:lnTo>
                <a:lnTo>
                  <a:pt x="14" y="9"/>
                </a:lnTo>
                <a:lnTo>
                  <a:pt x="14" y="9"/>
                </a:lnTo>
                <a:close/>
                <a:moveTo>
                  <a:pt x="17" y="14"/>
                </a:moveTo>
                <a:lnTo>
                  <a:pt x="17" y="12"/>
                </a:lnTo>
                <a:lnTo>
                  <a:pt x="17" y="12"/>
                </a:lnTo>
                <a:lnTo>
                  <a:pt x="17" y="12"/>
                </a:lnTo>
                <a:lnTo>
                  <a:pt x="14" y="12"/>
                </a:lnTo>
                <a:lnTo>
                  <a:pt x="17" y="14"/>
                </a:lnTo>
                <a:lnTo>
                  <a:pt x="17" y="14"/>
                </a:lnTo>
                <a:lnTo>
                  <a:pt x="17" y="14"/>
                </a:lnTo>
                <a:close/>
                <a:moveTo>
                  <a:pt x="12" y="5"/>
                </a:moveTo>
                <a:lnTo>
                  <a:pt x="12" y="7"/>
                </a:lnTo>
                <a:lnTo>
                  <a:pt x="12" y="7"/>
                </a:lnTo>
                <a:lnTo>
                  <a:pt x="12" y="5"/>
                </a:lnTo>
                <a:lnTo>
                  <a:pt x="12" y="5"/>
                </a:lnTo>
                <a:lnTo>
                  <a:pt x="12" y="5"/>
                </a:lnTo>
                <a:lnTo>
                  <a:pt x="12" y="5"/>
                </a:lnTo>
                <a:lnTo>
                  <a:pt x="12" y="5"/>
                </a:lnTo>
                <a:close/>
                <a:moveTo>
                  <a:pt x="19" y="16"/>
                </a:moveTo>
                <a:lnTo>
                  <a:pt x="19" y="16"/>
                </a:lnTo>
                <a:lnTo>
                  <a:pt x="19" y="19"/>
                </a:lnTo>
                <a:lnTo>
                  <a:pt x="19" y="19"/>
                </a:lnTo>
                <a:lnTo>
                  <a:pt x="22" y="19"/>
                </a:lnTo>
                <a:lnTo>
                  <a:pt x="22" y="19"/>
                </a:lnTo>
                <a:lnTo>
                  <a:pt x="19" y="16"/>
                </a:lnTo>
                <a:lnTo>
                  <a:pt x="19" y="16"/>
                </a:lnTo>
                <a:close/>
                <a:moveTo>
                  <a:pt x="17" y="12"/>
                </a:moveTo>
                <a:lnTo>
                  <a:pt x="17" y="12"/>
                </a:lnTo>
                <a:lnTo>
                  <a:pt x="14" y="9"/>
                </a:lnTo>
                <a:lnTo>
                  <a:pt x="14" y="9"/>
                </a:lnTo>
                <a:lnTo>
                  <a:pt x="14" y="9"/>
                </a:lnTo>
                <a:lnTo>
                  <a:pt x="14" y="12"/>
                </a:lnTo>
                <a:lnTo>
                  <a:pt x="14" y="12"/>
                </a:lnTo>
                <a:lnTo>
                  <a:pt x="17" y="12"/>
                </a:lnTo>
                <a:lnTo>
                  <a:pt x="17" y="12"/>
                </a:lnTo>
                <a:close/>
                <a:moveTo>
                  <a:pt x="12" y="5"/>
                </a:moveTo>
                <a:lnTo>
                  <a:pt x="12" y="5"/>
                </a:lnTo>
                <a:lnTo>
                  <a:pt x="12" y="2"/>
                </a:lnTo>
                <a:lnTo>
                  <a:pt x="10" y="2"/>
                </a:lnTo>
                <a:lnTo>
                  <a:pt x="10" y="5"/>
                </a:lnTo>
                <a:lnTo>
                  <a:pt x="12" y="5"/>
                </a:lnTo>
                <a:lnTo>
                  <a:pt x="12" y="5"/>
                </a:lnTo>
                <a:lnTo>
                  <a:pt x="12" y="5"/>
                </a:lnTo>
                <a:close/>
                <a:moveTo>
                  <a:pt x="19" y="16"/>
                </a:moveTo>
                <a:lnTo>
                  <a:pt x="19" y="16"/>
                </a:lnTo>
                <a:lnTo>
                  <a:pt x="19" y="14"/>
                </a:lnTo>
                <a:lnTo>
                  <a:pt x="19" y="16"/>
                </a:lnTo>
                <a:lnTo>
                  <a:pt x="19" y="16"/>
                </a:lnTo>
                <a:lnTo>
                  <a:pt x="19" y="16"/>
                </a:lnTo>
                <a:lnTo>
                  <a:pt x="19" y="16"/>
                </a:lnTo>
                <a:lnTo>
                  <a:pt x="19" y="16"/>
                </a:lnTo>
                <a:lnTo>
                  <a:pt x="19" y="16"/>
                </a:lnTo>
                <a:close/>
                <a:moveTo>
                  <a:pt x="14" y="9"/>
                </a:moveTo>
                <a:lnTo>
                  <a:pt x="14" y="9"/>
                </a:lnTo>
                <a:lnTo>
                  <a:pt x="14" y="7"/>
                </a:lnTo>
                <a:lnTo>
                  <a:pt x="14" y="7"/>
                </a:lnTo>
                <a:lnTo>
                  <a:pt x="14" y="9"/>
                </a:lnTo>
                <a:lnTo>
                  <a:pt x="14" y="9"/>
                </a:lnTo>
                <a:lnTo>
                  <a:pt x="14" y="9"/>
                </a:lnTo>
                <a:lnTo>
                  <a:pt x="14" y="9"/>
                </a:lnTo>
                <a:close/>
                <a:moveTo>
                  <a:pt x="19" y="14"/>
                </a:moveTo>
                <a:lnTo>
                  <a:pt x="19" y="14"/>
                </a:lnTo>
                <a:lnTo>
                  <a:pt x="19" y="12"/>
                </a:lnTo>
                <a:lnTo>
                  <a:pt x="17" y="14"/>
                </a:lnTo>
                <a:lnTo>
                  <a:pt x="17" y="14"/>
                </a:lnTo>
                <a:lnTo>
                  <a:pt x="19" y="14"/>
                </a:lnTo>
                <a:lnTo>
                  <a:pt x="19" y="14"/>
                </a:lnTo>
                <a:lnTo>
                  <a:pt x="19" y="14"/>
                </a:lnTo>
                <a:close/>
                <a:moveTo>
                  <a:pt x="12" y="7"/>
                </a:moveTo>
                <a:lnTo>
                  <a:pt x="14" y="7"/>
                </a:lnTo>
                <a:lnTo>
                  <a:pt x="14" y="7"/>
                </a:lnTo>
                <a:lnTo>
                  <a:pt x="14" y="7"/>
                </a:lnTo>
                <a:lnTo>
                  <a:pt x="14" y="5"/>
                </a:lnTo>
                <a:lnTo>
                  <a:pt x="12" y="5"/>
                </a:lnTo>
                <a:lnTo>
                  <a:pt x="12" y="7"/>
                </a:lnTo>
                <a:lnTo>
                  <a:pt x="12" y="7"/>
                </a:lnTo>
                <a:close/>
                <a:moveTo>
                  <a:pt x="22" y="19"/>
                </a:moveTo>
                <a:lnTo>
                  <a:pt x="22" y="19"/>
                </a:lnTo>
                <a:lnTo>
                  <a:pt x="22" y="21"/>
                </a:lnTo>
                <a:lnTo>
                  <a:pt x="22" y="21"/>
                </a:lnTo>
                <a:lnTo>
                  <a:pt x="22" y="19"/>
                </a:lnTo>
                <a:lnTo>
                  <a:pt x="22" y="19"/>
                </a:lnTo>
                <a:lnTo>
                  <a:pt x="22" y="19"/>
                </a:lnTo>
                <a:lnTo>
                  <a:pt x="22" y="19"/>
                </a:lnTo>
                <a:close/>
                <a:moveTo>
                  <a:pt x="12" y="5"/>
                </a:moveTo>
                <a:lnTo>
                  <a:pt x="14" y="5"/>
                </a:lnTo>
                <a:lnTo>
                  <a:pt x="14" y="5"/>
                </a:lnTo>
                <a:lnTo>
                  <a:pt x="12" y="5"/>
                </a:lnTo>
                <a:lnTo>
                  <a:pt x="12" y="5"/>
                </a:lnTo>
                <a:lnTo>
                  <a:pt x="12" y="5"/>
                </a:lnTo>
                <a:lnTo>
                  <a:pt x="12" y="5"/>
                </a:lnTo>
                <a:lnTo>
                  <a:pt x="12" y="5"/>
                </a:lnTo>
                <a:close/>
                <a:moveTo>
                  <a:pt x="22" y="19"/>
                </a:moveTo>
                <a:lnTo>
                  <a:pt x="22" y="16"/>
                </a:lnTo>
                <a:lnTo>
                  <a:pt x="22" y="16"/>
                </a:lnTo>
                <a:lnTo>
                  <a:pt x="19" y="16"/>
                </a:lnTo>
                <a:lnTo>
                  <a:pt x="19" y="16"/>
                </a:lnTo>
                <a:lnTo>
                  <a:pt x="22" y="19"/>
                </a:lnTo>
                <a:lnTo>
                  <a:pt x="22" y="19"/>
                </a:lnTo>
                <a:lnTo>
                  <a:pt x="22" y="19"/>
                </a:lnTo>
                <a:close/>
                <a:moveTo>
                  <a:pt x="17" y="12"/>
                </a:moveTo>
                <a:lnTo>
                  <a:pt x="17" y="9"/>
                </a:lnTo>
                <a:lnTo>
                  <a:pt x="17" y="9"/>
                </a:lnTo>
                <a:lnTo>
                  <a:pt x="17" y="9"/>
                </a:lnTo>
                <a:lnTo>
                  <a:pt x="17" y="9"/>
                </a:lnTo>
                <a:lnTo>
                  <a:pt x="17" y="12"/>
                </a:lnTo>
                <a:lnTo>
                  <a:pt x="17" y="12"/>
                </a:lnTo>
                <a:lnTo>
                  <a:pt x="17" y="12"/>
                </a:lnTo>
                <a:close/>
                <a:moveTo>
                  <a:pt x="22" y="16"/>
                </a:moveTo>
                <a:lnTo>
                  <a:pt x="22" y="14"/>
                </a:lnTo>
                <a:lnTo>
                  <a:pt x="19" y="14"/>
                </a:lnTo>
                <a:lnTo>
                  <a:pt x="19" y="14"/>
                </a:lnTo>
                <a:lnTo>
                  <a:pt x="19" y="14"/>
                </a:lnTo>
                <a:lnTo>
                  <a:pt x="19" y="16"/>
                </a:lnTo>
                <a:lnTo>
                  <a:pt x="22" y="16"/>
                </a:lnTo>
                <a:lnTo>
                  <a:pt x="22" y="16"/>
                </a:lnTo>
                <a:close/>
                <a:moveTo>
                  <a:pt x="14" y="7"/>
                </a:moveTo>
                <a:lnTo>
                  <a:pt x="14" y="9"/>
                </a:lnTo>
                <a:lnTo>
                  <a:pt x="17" y="9"/>
                </a:lnTo>
                <a:lnTo>
                  <a:pt x="17" y="7"/>
                </a:lnTo>
                <a:lnTo>
                  <a:pt x="14" y="7"/>
                </a:lnTo>
                <a:lnTo>
                  <a:pt x="14" y="7"/>
                </a:lnTo>
                <a:lnTo>
                  <a:pt x="14" y="7"/>
                </a:lnTo>
                <a:lnTo>
                  <a:pt x="14" y="7"/>
                </a:lnTo>
                <a:close/>
                <a:moveTo>
                  <a:pt x="24" y="19"/>
                </a:moveTo>
                <a:lnTo>
                  <a:pt x="22" y="19"/>
                </a:lnTo>
                <a:lnTo>
                  <a:pt x="22" y="21"/>
                </a:lnTo>
                <a:lnTo>
                  <a:pt x="24" y="21"/>
                </a:lnTo>
                <a:lnTo>
                  <a:pt x="24" y="21"/>
                </a:lnTo>
                <a:lnTo>
                  <a:pt x="24" y="21"/>
                </a:lnTo>
                <a:lnTo>
                  <a:pt x="24" y="19"/>
                </a:lnTo>
                <a:lnTo>
                  <a:pt x="24" y="19"/>
                </a:lnTo>
                <a:close/>
                <a:moveTo>
                  <a:pt x="19" y="14"/>
                </a:moveTo>
                <a:lnTo>
                  <a:pt x="19" y="12"/>
                </a:lnTo>
                <a:lnTo>
                  <a:pt x="19" y="12"/>
                </a:lnTo>
                <a:lnTo>
                  <a:pt x="19" y="12"/>
                </a:lnTo>
                <a:lnTo>
                  <a:pt x="19" y="12"/>
                </a:lnTo>
                <a:lnTo>
                  <a:pt x="19" y="12"/>
                </a:lnTo>
                <a:lnTo>
                  <a:pt x="19" y="14"/>
                </a:lnTo>
                <a:lnTo>
                  <a:pt x="19" y="14"/>
                </a:lnTo>
                <a:lnTo>
                  <a:pt x="19" y="14"/>
                </a:lnTo>
                <a:close/>
                <a:moveTo>
                  <a:pt x="14" y="7"/>
                </a:moveTo>
                <a:lnTo>
                  <a:pt x="14" y="7"/>
                </a:lnTo>
                <a:lnTo>
                  <a:pt x="14" y="5"/>
                </a:lnTo>
                <a:lnTo>
                  <a:pt x="14" y="5"/>
                </a:lnTo>
                <a:lnTo>
                  <a:pt x="14" y="5"/>
                </a:lnTo>
                <a:lnTo>
                  <a:pt x="14" y="5"/>
                </a:lnTo>
                <a:lnTo>
                  <a:pt x="14" y="7"/>
                </a:lnTo>
                <a:lnTo>
                  <a:pt x="14" y="7"/>
                </a:lnTo>
                <a:close/>
                <a:moveTo>
                  <a:pt x="24" y="19"/>
                </a:moveTo>
                <a:lnTo>
                  <a:pt x="24" y="19"/>
                </a:lnTo>
                <a:lnTo>
                  <a:pt x="22" y="16"/>
                </a:lnTo>
                <a:lnTo>
                  <a:pt x="22" y="16"/>
                </a:lnTo>
                <a:lnTo>
                  <a:pt x="22" y="19"/>
                </a:lnTo>
                <a:lnTo>
                  <a:pt x="22" y="19"/>
                </a:lnTo>
                <a:lnTo>
                  <a:pt x="24" y="19"/>
                </a:lnTo>
                <a:lnTo>
                  <a:pt x="24" y="19"/>
                </a:lnTo>
                <a:close/>
                <a:moveTo>
                  <a:pt x="19" y="12"/>
                </a:moveTo>
                <a:lnTo>
                  <a:pt x="19" y="12"/>
                </a:lnTo>
                <a:lnTo>
                  <a:pt x="19" y="9"/>
                </a:lnTo>
                <a:lnTo>
                  <a:pt x="17" y="9"/>
                </a:lnTo>
                <a:lnTo>
                  <a:pt x="17" y="12"/>
                </a:lnTo>
                <a:lnTo>
                  <a:pt x="19" y="12"/>
                </a:lnTo>
                <a:lnTo>
                  <a:pt x="19" y="12"/>
                </a:lnTo>
                <a:lnTo>
                  <a:pt x="19" y="12"/>
                </a:lnTo>
                <a:close/>
                <a:moveTo>
                  <a:pt x="22" y="16"/>
                </a:moveTo>
                <a:lnTo>
                  <a:pt x="22" y="16"/>
                </a:lnTo>
                <a:lnTo>
                  <a:pt x="22" y="16"/>
                </a:lnTo>
                <a:lnTo>
                  <a:pt x="22" y="14"/>
                </a:lnTo>
                <a:lnTo>
                  <a:pt x="22" y="14"/>
                </a:lnTo>
                <a:lnTo>
                  <a:pt x="22" y="16"/>
                </a:lnTo>
                <a:lnTo>
                  <a:pt x="22" y="16"/>
                </a:lnTo>
                <a:lnTo>
                  <a:pt x="22" y="16"/>
                </a:lnTo>
                <a:close/>
                <a:moveTo>
                  <a:pt x="17" y="9"/>
                </a:moveTo>
                <a:lnTo>
                  <a:pt x="17" y="9"/>
                </a:lnTo>
                <a:lnTo>
                  <a:pt x="19" y="9"/>
                </a:lnTo>
                <a:lnTo>
                  <a:pt x="19" y="9"/>
                </a:lnTo>
                <a:lnTo>
                  <a:pt x="17" y="7"/>
                </a:lnTo>
                <a:lnTo>
                  <a:pt x="17" y="7"/>
                </a:lnTo>
                <a:lnTo>
                  <a:pt x="17" y="9"/>
                </a:lnTo>
                <a:lnTo>
                  <a:pt x="17" y="9"/>
                </a:lnTo>
                <a:close/>
                <a:moveTo>
                  <a:pt x="24" y="21"/>
                </a:moveTo>
                <a:lnTo>
                  <a:pt x="24" y="21"/>
                </a:lnTo>
                <a:lnTo>
                  <a:pt x="26" y="21"/>
                </a:lnTo>
                <a:lnTo>
                  <a:pt x="26" y="21"/>
                </a:lnTo>
                <a:lnTo>
                  <a:pt x="26" y="21"/>
                </a:lnTo>
                <a:lnTo>
                  <a:pt x="26" y="21"/>
                </a:lnTo>
                <a:lnTo>
                  <a:pt x="24" y="21"/>
                </a:lnTo>
                <a:lnTo>
                  <a:pt x="24" y="21"/>
                </a:lnTo>
                <a:close/>
                <a:moveTo>
                  <a:pt x="22" y="14"/>
                </a:moveTo>
                <a:lnTo>
                  <a:pt x="22" y="14"/>
                </a:lnTo>
                <a:lnTo>
                  <a:pt x="22" y="12"/>
                </a:lnTo>
                <a:lnTo>
                  <a:pt x="22" y="12"/>
                </a:lnTo>
                <a:lnTo>
                  <a:pt x="19" y="12"/>
                </a:lnTo>
                <a:lnTo>
                  <a:pt x="19" y="14"/>
                </a:lnTo>
                <a:lnTo>
                  <a:pt x="22" y="14"/>
                </a:lnTo>
                <a:lnTo>
                  <a:pt x="22" y="14"/>
                </a:lnTo>
                <a:lnTo>
                  <a:pt x="22" y="14"/>
                </a:lnTo>
                <a:close/>
                <a:moveTo>
                  <a:pt x="17" y="7"/>
                </a:moveTo>
                <a:lnTo>
                  <a:pt x="17" y="7"/>
                </a:lnTo>
                <a:lnTo>
                  <a:pt x="17" y="5"/>
                </a:lnTo>
                <a:lnTo>
                  <a:pt x="17" y="5"/>
                </a:lnTo>
                <a:lnTo>
                  <a:pt x="17" y="7"/>
                </a:lnTo>
                <a:lnTo>
                  <a:pt x="17" y="7"/>
                </a:lnTo>
                <a:lnTo>
                  <a:pt x="17" y="7"/>
                </a:lnTo>
                <a:lnTo>
                  <a:pt x="17" y="7"/>
                </a:lnTo>
                <a:close/>
                <a:moveTo>
                  <a:pt x="26" y="19"/>
                </a:moveTo>
                <a:lnTo>
                  <a:pt x="26" y="19"/>
                </a:lnTo>
                <a:lnTo>
                  <a:pt x="24" y="19"/>
                </a:lnTo>
                <a:lnTo>
                  <a:pt x="24" y="19"/>
                </a:lnTo>
                <a:lnTo>
                  <a:pt x="24" y="19"/>
                </a:lnTo>
                <a:lnTo>
                  <a:pt x="24" y="19"/>
                </a:lnTo>
                <a:lnTo>
                  <a:pt x="24" y="19"/>
                </a:lnTo>
                <a:lnTo>
                  <a:pt x="26" y="19"/>
                </a:lnTo>
                <a:lnTo>
                  <a:pt x="26" y="19"/>
                </a:lnTo>
                <a:close/>
                <a:moveTo>
                  <a:pt x="22" y="12"/>
                </a:moveTo>
                <a:lnTo>
                  <a:pt x="22" y="12"/>
                </a:lnTo>
                <a:lnTo>
                  <a:pt x="19" y="12"/>
                </a:lnTo>
                <a:lnTo>
                  <a:pt x="19" y="12"/>
                </a:lnTo>
                <a:lnTo>
                  <a:pt x="19" y="12"/>
                </a:lnTo>
                <a:lnTo>
                  <a:pt x="19" y="12"/>
                </a:lnTo>
                <a:lnTo>
                  <a:pt x="22" y="12"/>
                </a:lnTo>
                <a:lnTo>
                  <a:pt x="22" y="12"/>
                </a:lnTo>
                <a:close/>
                <a:moveTo>
                  <a:pt x="24" y="19"/>
                </a:moveTo>
                <a:lnTo>
                  <a:pt x="24" y="16"/>
                </a:lnTo>
                <a:lnTo>
                  <a:pt x="24" y="16"/>
                </a:lnTo>
                <a:lnTo>
                  <a:pt x="22" y="16"/>
                </a:lnTo>
                <a:lnTo>
                  <a:pt x="22" y="16"/>
                </a:lnTo>
                <a:lnTo>
                  <a:pt x="24" y="19"/>
                </a:lnTo>
                <a:lnTo>
                  <a:pt x="24" y="19"/>
                </a:lnTo>
                <a:lnTo>
                  <a:pt x="24" y="19"/>
                </a:lnTo>
                <a:close/>
                <a:moveTo>
                  <a:pt x="19" y="9"/>
                </a:moveTo>
                <a:lnTo>
                  <a:pt x="19" y="9"/>
                </a:lnTo>
                <a:lnTo>
                  <a:pt x="19" y="9"/>
                </a:lnTo>
                <a:lnTo>
                  <a:pt x="19" y="9"/>
                </a:lnTo>
                <a:lnTo>
                  <a:pt x="19" y="9"/>
                </a:lnTo>
                <a:lnTo>
                  <a:pt x="19" y="9"/>
                </a:lnTo>
                <a:lnTo>
                  <a:pt x="19" y="9"/>
                </a:lnTo>
                <a:lnTo>
                  <a:pt x="19" y="9"/>
                </a:lnTo>
                <a:close/>
                <a:moveTo>
                  <a:pt x="26" y="21"/>
                </a:moveTo>
                <a:lnTo>
                  <a:pt x="26" y="21"/>
                </a:lnTo>
                <a:lnTo>
                  <a:pt x="26" y="21"/>
                </a:lnTo>
                <a:lnTo>
                  <a:pt x="26" y="23"/>
                </a:lnTo>
                <a:lnTo>
                  <a:pt x="29" y="23"/>
                </a:lnTo>
                <a:lnTo>
                  <a:pt x="29" y="21"/>
                </a:lnTo>
                <a:lnTo>
                  <a:pt x="26" y="21"/>
                </a:lnTo>
                <a:lnTo>
                  <a:pt x="26" y="21"/>
                </a:lnTo>
                <a:close/>
                <a:moveTo>
                  <a:pt x="24" y="16"/>
                </a:moveTo>
                <a:lnTo>
                  <a:pt x="24" y="14"/>
                </a:lnTo>
                <a:lnTo>
                  <a:pt x="22" y="14"/>
                </a:lnTo>
                <a:lnTo>
                  <a:pt x="22" y="14"/>
                </a:lnTo>
                <a:lnTo>
                  <a:pt x="22" y="14"/>
                </a:lnTo>
                <a:lnTo>
                  <a:pt x="22" y="16"/>
                </a:lnTo>
                <a:lnTo>
                  <a:pt x="24" y="16"/>
                </a:lnTo>
                <a:lnTo>
                  <a:pt x="24" y="16"/>
                </a:lnTo>
                <a:close/>
                <a:moveTo>
                  <a:pt x="19" y="7"/>
                </a:moveTo>
                <a:lnTo>
                  <a:pt x="19" y="7"/>
                </a:lnTo>
                <a:lnTo>
                  <a:pt x="19" y="7"/>
                </a:lnTo>
                <a:lnTo>
                  <a:pt x="19" y="7"/>
                </a:lnTo>
                <a:lnTo>
                  <a:pt x="17" y="7"/>
                </a:lnTo>
                <a:lnTo>
                  <a:pt x="17" y="7"/>
                </a:lnTo>
                <a:lnTo>
                  <a:pt x="19" y="7"/>
                </a:lnTo>
                <a:lnTo>
                  <a:pt x="19" y="7"/>
                </a:lnTo>
                <a:close/>
                <a:moveTo>
                  <a:pt x="26" y="21"/>
                </a:moveTo>
                <a:lnTo>
                  <a:pt x="26" y="19"/>
                </a:lnTo>
                <a:lnTo>
                  <a:pt x="26" y="19"/>
                </a:lnTo>
                <a:lnTo>
                  <a:pt x="26" y="19"/>
                </a:lnTo>
                <a:lnTo>
                  <a:pt x="26" y="21"/>
                </a:lnTo>
                <a:lnTo>
                  <a:pt x="26" y="21"/>
                </a:lnTo>
                <a:lnTo>
                  <a:pt x="26" y="21"/>
                </a:lnTo>
                <a:lnTo>
                  <a:pt x="26" y="21"/>
                </a:lnTo>
                <a:close/>
                <a:moveTo>
                  <a:pt x="22" y="14"/>
                </a:moveTo>
                <a:lnTo>
                  <a:pt x="22" y="12"/>
                </a:lnTo>
                <a:lnTo>
                  <a:pt x="22" y="12"/>
                </a:lnTo>
                <a:lnTo>
                  <a:pt x="22" y="12"/>
                </a:lnTo>
                <a:lnTo>
                  <a:pt x="22" y="12"/>
                </a:lnTo>
                <a:lnTo>
                  <a:pt x="22" y="14"/>
                </a:lnTo>
                <a:lnTo>
                  <a:pt x="22" y="14"/>
                </a:lnTo>
                <a:lnTo>
                  <a:pt x="22" y="14"/>
                </a:lnTo>
                <a:close/>
                <a:moveTo>
                  <a:pt x="26" y="19"/>
                </a:moveTo>
                <a:lnTo>
                  <a:pt x="26" y="19"/>
                </a:lnTo>
                <a:lnTo>
                  <a:pt x="26" y="16"/>
                </a:lnTo>
                <a:lnTo>
                  <a:pt x="24" y="16"/>
                </a:lnTo>
                <a:lnTo>
                  <a:pt x="24" y="19"/>
                </a:lnTo>
                <a:lnTo>
                  <a:pt x="26" y="19"/>
                </a:lnTo>
                <a:lnTo>
                  <a:pt x="26" y="19"/>
                </a:lnTo>
                <a:lnTo>
                  <a:pt x="26" y="19"/>
                </a:lnTo>
                <a:close/>
                <a:moveTo>
                  <a:pt x="19" y="12"/>
                </a:moveTo>
                <a:lnTo>
                  <a:pt x="22" y="12"/>
                </a:lnTo>
                <a:lnTo>
                  <a:pt x="22" y="12"/>
                </a:lnTo>
                <a:lnTo>
                  <a:pt x="22" y="9"/>
                </a:lnTo>
                <a:lnTo>
                  <a:pt x="22" y="9"/>
                </a:lnTo>
                <a:lnTo>
                  <a:pt x="19" y="9"/>
                </a:lnTo>
                <a:lnTo>
                  <a:pt x="19" y="12"/>
                </a:lnTo>
                <a:lnTo>
                  <a:pt x="19" y="12"/>
                </a:lnTo>
                <a:close/>
                <a:moveTo>
                  <a:pt x="29" y="21"/>
                </a:moveTo>
                <a:lnTo>
                  <a:pt x="29" y="21"/>
                </a:lnTo>
                <a:lnTo>
                  <a:pt x="29" y="23"/>
                </a:lnTo>
                <a:lnTo>
                  <a:pt x="29" y="23"/>
                </a:lnTo>
                <a:lnTo>
                  <a:pt x="29" y="23"/>
                </a:lnTo>
                <a:lnTo>
                  <a:pt x="29" y="23"/>
                </a:lnTo>
                <a:lnTo>
                  <a:pt x="29" y="21"/>
                </a:lnTo>
                <a:lnTo>
                  <a:pt x="29" y="21"/>
                </a:lnTo>
                <a:close/>
                <a:moveTo>
                  <a:pt x="26" y="16"/>
                </a:moveTo>
                <a:lnTo>
                  <a:pt x="26" y="16"/>
                </a:lnTo>
                <a:lnTo>
                  <a:pt x="24" y="14"/>
                </a:lnTo>
                <a:lnTo>
                  <a:pt x="24" y="14"/>
                </a:lnTo>
                <a:lnTo>
                  <a:pt x="24" y="16"/>
                </a:lnTo>
                <a:lnTo>
                  <a:pt x="24" y="16"/>
                </a:lnTo>
                <a:lnTo>
                  <a:pt x="26" y="16"/>
                </a:lnTo>
                <a:lnTo>
                  <a:pt x="26" y="16"/>
                </a:lnTo>
                <a:close/>
                <a:moveTo>
                  <a:pt x="22" y="9"/>
                </a:moveTo>
                <a:lnTo>
                  <a:pt x="22" y="7"/>
                </a:lnTo>
                <a:lnTo>
                  <a:pt x="19" y="7"/>
                </a:lnTo>
                <a:lnTo>
                  <a:pt x="19" y="7"/>
                </a:lnTo>
                <a:lnTo>
                  <a:pt x="19" y="9"/>
                </a:lnTo>
                <a:lnTo>
                  <a:pt x="19" y="9"/>
                </a:lnTo>
                <a:lnTo>
                  <a:pt x="22" y="9"/>
                </a:lnTo>
                <a:lnTo>
                  <a:pt x="22" y="9"/>
                </a:lnTo>
                <a:close/>
                <a:moveTo>
                  <a:pt x="29" y="21"/>
                </a:moveTo>
                <a:lnTo>
                  <a:pt x="29" y="21"/>
                </a:lnTo>
                <a:lnTo>
                  <a:pt x="29" y="19"/>
                </a:lnTo>
                <a:lnTo>
                  <a:pt x="26" y="21"/>
                </a:lnTo>
                <a:lnTo>
                  <a:pt x="26" y="21"/>
                </a:lnTo>
                <a:lnTo>
                  <a:pt x="29" y="21"/>
                </a:lnTo>
                <a:lnTo>
                  <a:pt x="29" y="21"/>
                </a:lnTo>
                <a:lnTo>
                  <a:pt x="29" y="21"/>
                </a:lnTo>
                <a:lnTo>
                  <a:pt x="29" y="21"/>
                </a:lnTo>
                <a:close/>
                <a:moveTo>
                  <a:pt x="24" y="14"/>
                </a:moveTo>
                <a:lnTo>
                  <a:pt x="24" y="14"/>
                </a:lnTo>
                <a:lnTo>
                  <a:pt x="24" y="12"/>
                </a:lnTo>
                <a:lnTo>
                  <a:pt x="22" y="12"/>
                </a:lnTo>
                <a:lnTo>
                  <a:pt x="22" y="14"/>
                </a:lnTo>
                <a:lnTo>
                  <a:pt x="24" y="14"/>
                </a:lnTo>
                <a:lnTo>
                  <a:pt x="24" y="14"/>
                </a:lnTo>
                <a:lnTo>
                  <a:pt x="24" y="14"/>
                </a:lnTo>
                <a:close/>
                <a:moveTo>
                  <a:pt x="26" y="19"/>
                </a:moveTo>
                <a:lnTo>
                  <a:pt x="29" y="19"/>
                </a:lnTo>
                <a:lnTo>
                  <a:pt x="29" y="19"/>
                </a:lnTo>
                <a:lnTo>
                  <a:pt x="26" y="19"/>
                </a:lnTo>
                <a:lnTo>
                  <a:pt x="26" y="19"/>
                </a:lnTo>
                <a:lnTo>
                  <a:pt x="26" y="19"/>
                </a:lnTo>
                <a:lnTo>
                  <a:pt x="26" y="19"/>
                </a:lnTo>
                <a:lnTo>
                  <a:pt x="26" y="19"/>
                </a:lnTo>
                <a:close/>
                <a:moveTo>
                  <a:pt x="22" y="12"/>
                </a:moveTo>
                <a:lnTo>
                  <a:pt x="22" y="12"/>
                </a:lnTo>
                <a:lnTo>
                  <a:pt x="24" y="12"/>
                </a:lnTo>
                <a:lnTo>
                  <a:pt x="24" y="12"/>
                </a:lnTo>
                <a:lnTo>
                  <a:pt x="22" y="12"/>
                </a:lnTo>
                <a:lnTo>
                  <a:pt x="22" y="12"/>
                </a:lnTo>
                <a:lnTo>
                  <a:pt x="22" y="12"/>
                </a:lnTo>
                <a:lnTo>
                  <a:pt x="22" y="12"/>
                </a:lnTo>
                <a:close/>
                <a:moveTo>
                  <a:pt x="29" y="23"/>
                </a:moveTo>
                <a:lnTo>
                  <a:pt x="29" y="23"/>
                </a:lnTo>
                <a:lnTo>
                  <a:pt x="31" y="26"/>
                </a:lnTo>
                <a:lnTo>
                  <a:pt x="31" y="26"/>
                </a:lnTo>
                <a:lnTo>
                  <a:pt x="31" y="23"/>
                </a:lnTo>
                <a:lnTo>
                  <a:pt x="31" y="23"/>
                </a:lnTo>
                <a:lnTo>
                  <a:pt x="29" y="23"/>
                </a:lnTo>
                <a:lnTo>
                  <a:pt x="29" y="23"/>
                </a:lnTo>
                <a:close/>
                <a:moveTo>
                  <a:pt x="26" y="16"/>
                </a:moveTo>
                <a:lnTo>
                  <a:pt x="26" y="16"/>
                </a:lnTo>
                <a:lnTo>
                  <a:pt x="26" y="16"/>
                </a:lnTo>
                <a:lnTo>
                  <a:pt x="26" y="16"/>
                </a:lnTo>
                <a:lnTo>
                  <a:pt x="26" y="16"/>
                </a:lnTo>
                <a:lnTo>
                  <a:pt x="26" y="16"/>
                </a:lnTo>
                <a:lnTo>
                  <a:pt x="26" y="16"/>
                </a:lnTo>
                <a:lnTo>
                  <a:pt x="26" y="16"/>
                </a:lnTo>
                <a:close/>
                <a:moveTo>
                  <a:pt x="22" y="9"/>
                </a:moveTo>
                <a:lnTo>
                  <a:pt x="22" y="9"/>
                </a:lnTo>
                <a:lnTo>
                  <a:pt x="22" y="9"/>
                </a:lnTo>
                <a:lnTo>
                  <a:pt x="22" y="9"/>
                </a:lnTo>
                <a:lnTo>
                  <a:pt x="22" y="9"/>
                </a:lnTo>
                <a:lnTo>
                  <a:pt x="22" y="9"/>
                </a:lnTo>
                <a:lnTo>
                  <a:pt x="22" y="9"/>
                </a:lnTo>
                <a:lnTo>
                  <a:pt x="22" y="9"/>
                </a:lnTo>
                <a:close/>
                <a:moveTo>
                  <a:pt x="31" y="23"/>
                </a:moveTo>
                <a:lnTo>
                  <a:pt x="31" y="21"/>
                </a:lnTo>
                <a:lnTo>
                  <a:pt x="29" y="21"/>
                </a:lnTo>
                <a:lnTo>
                  <a:pt x="29" y="21"/>
                </a:lnTo>
                <a:lnTo>
                  <a:pt x="29" y="21"/>
                </a:lnTo>
                <a:lnTo>
                  <a:pt x="29" y="23"/>
                </a:lnTo>
                <a:lnTo>
                  <a:pt x="31" y="23"/>
                </a:lnTo>
                <a:lnTo>
                  <a:pt x="31" y="23"/>
                </a:lnTo>
                <a:close/>
                <a:moveTo>
                  <a:pt x="26" y="16"/>
                </a:moveTo>
                <a:lnTo>
                  <a:pt x="26" y="14"/>
                </a:lnTo>
                <a:lnTo>
                  <a:pt x="26" y="14"/>
                </a:lnTo>
                <a:lnTo>
                  <a:pt x="24" y="14"/>
                </a:lnTo>
                <a:lnTo>
                  <a:pt x="24" y="14"/>
                </a:lnTo>
                <a:lnTo>
                  <a:pt x="26" y="16"/>
                </a:lnTo>
                <a:lnTo>
                  <a:pt x="26" y="16"/>
                </a:lnTo>
                <a:lnTo>
                  <a:pt x="26" y="16"/>
                </a:lnTo>
                <a:close/>
                <a:moveTo>
                  <a:pt x="29" y="21"/>
                </a:moveTo>
                <a:lnTo>
                  <a:pt x="29" y="19"/>
                </a:lnTo>
                <a:lnTo>
                  <a:pt x="29" y="19"/>
                </a:lnTo>
                <a:lnTo>
                  <a:pt x="29" y="19"/>
                </a:lnTo>
                <a:lnTo>
                  <a:pt x="29" y="19"/>
                </a:lnTo>
                <a:lnTo>
                  <a:pt x="29" y="21"/>
                </a:lnTo>
                <a:lnTo>
                  <a:pt x="29" y="21"/>
                </a:lnTo>
                <a:lnTo>
                  <a:pt x="29" y="21"/>
                </a:lnTo>
                <a:close/>
                <a:moveTo>
                  <a:pt x="24" y="12"/>
                </a:moveTo>
                <a:lnTo>
                  <a:pt x="24" y="14"/>
                </a:lnTo>
                <a:lnTo>
                  <a:pt x="26" y="14"/>
                </a:lnTo>
                <a:lnTo>
                  <a:pt x="26" y="12"/>
                </a:lnTo>
                <a:lnTo>
                  <a:pt x="24" y="12"/>
                </a:lnTo>
                <a:lnTo>
                  <a:pt x="24" y="12"/>
                </a:lnTo>
                <a:lnTo>
                  <a:pt x="24" y="12"/>
                </a:lnTo>
                <a:lnTo>
                  <a:pt x="24" y="12"/>
                </a:lnTo>
                <a:close/>
                <a:moveTo>
                  <a:pt x="31" y="23"/>
                </a:moveTo>
                <a:lnTo>
                  <a:pt x="31" y="23"/>
                </a:lnTo>
                <a:lnTo>
                  <a:pt x="31" y="26"/>
                </a:lnTo>
                <a:lnTo>
                  <a:pt x="31" y="26"/>
                </a:lnTo>
                <a:lnTo>
                  <a:pt x="33" y="26"/>
                </a:lnTo>
                <a:lnTo>
                  <a:pt x="33" y="26"/>
                </a:lnTo>
                <a:lnTo>
                  <a:pt x="31" y="23"/>
                </a:lnTo>
                <a:lnTo>
                  <a:pt x="31" y="23"/>
                </a:lnTo>
                <a:close/>
                <a:moveTo>
                  <a:pt x="31" y="19"/>
                </a:moveTo>
                <a:lnTo>
                  <a:pt x="31" y="19"/>
                </a:lnTo>
                <a:lnTo>
                  <a:pt x="29" y="16"/>
                </a:lnTo>
                <a:lnTo>
                  <a:pt x="29" y="16"/>
                </a:lnTo>
                <a:lnTo>
                  <a:pt x="29" y="19"/>
                </a:lnTo>
                <a:lnTo>
                  <a:pt x="29" y="19"/>
                </a:lnTo>
                <a:lnTo>
                  <a:pt x="29" y="19"/>
                </a:lnTo>
                <a:lnTo>
                  <a:pt x="31" y="19"/>
                </a:lnTo>
                <a:lnTo>
                  <a:pt x="31" y="19"/>
                </a:lnTo>
                <a:close/>
                <a:moveTo>
                  <a:pt x="29" y="19"/>
                </a:moveTo>
                <a:lnTo>
                  <a:pt x="29" y="16"/>
                </a:lnTo>
                <a:lnTo>
                  <a:pt x="29" y="16"/>
                </a:lnTo>
                <a:lnTo>
                  <a:pt x="26" y="16"/>
                </a:lnTo>
                <a:lnTo>
                  <a:pt x="26" y="19"/>
                </a:lnTo>
                <a:lnTo>
                  <a:pt x="29" y="19"/>
                </a:lnTo>
                <a:lnTo>
                  <a:pt x="29" y="19"/>
                </a:lnTo>
                <a:lnTo>
                  <a:pt x="29" y="19"/>
                </a:lnTo>
                <a:close/>
                <a:moveTo>
                  <a:pt x="24" y="12"/>
                </a:moveTo>
                <a:lnTo>
                  <a:pt x="24" y="9"/>
                </a:lnTo>
                <a:lnTo>
                  <a:pt x="24" y="9"/>
                </a:lnTo>
                <a:lnTo>
                  <a:pt x="22" y="9"/>
                </a:lnTo>
                <a:lnTo>
                  <a:pt x="22" y="9"/>
                </a:lnTo>
                <a:lnTo>
                  <a:pt x="24" y="12"/>
                </a:lnTo>
                <a:lnTo>
                  <a:pt x="24" y="12"/>
                </a:lnTo>
                <a:lnTo>
                  <a:pt x="24" y="12"/>
                </a:lnTo>
                <a:close/>
                <a:moveTo>
                  <a:pt x="31" y="23"/>
                </a:moveTo>
                <a:lnTo>
                  <a:pt x="31" y="23"/>
                </a:lnTo>
                <a:lnTo>
                  <a:pt x="31" y="21"/>
                </a:lnTo>
                <a:lnTo>
                  <a:pt x="31" y="21"/>
                </a:lnTo>
                <a:lnTo>
                  <a:pt x="31" y="23"/>
                </a:lnTo>
                <a:lnTo>
                  <a:pt x="31" y="23"/>
                </a:lnTo>
                <a:lnTo>
                  <a:pt x="31" y="23"/>
                </a:lnTo>
                <a:lnTo>
                  <a:pt x="31" y="23"/>
                </a:lnTo>
                <a:close/>
                <a:moveTo>
                  <a:pt x="29" y="16"/>
                </a:moveTo>
                <a:lnTo>
                  <a:pt x="29" y="16"/>
                </a:lnTo>
                <a:lnTo>
                  <a:pt x="26" y="14"/>
                </a:lnTo>
                <a:lnTo>
                  <a:pt x="26" y="14"/>
                </a:lnTo>
                <a:lnTo>
                  <a:pt x="26" y="16"/>
                </a:lnTo>
                <a:lnTo>
                  <a:pt x="26" y="16"/>
                </a:lnTo>
                <a:lnTo>
                  <a:pt x="29" y="16"/>
                </a:lnTo>
                <a:lnTo>
                  <a:pt x="29" y="16"/>
                </a:lnTo>
                <a:close/>
                <a:moveTo>
                  <a:pt x="31" y="21"/>
                </a:moveTo>
                <a:lnTo>
                  <a:pt x="31" y="21"/>
                </a:lnTo>
                <a:lnTo>
                  <a:pt x="31" y="21"/>
                </a:lnTo>
                <a:lnTo>
                  <a:pt x="31" y="19"/>
                </a:lnTo>
                <a:lnTo>
                  <a:pt x="29" y="19"/>
                </a:lnTo>
                <a:lnTo>
                  <a:pt x="29" y="21"/>
                </a:lnTo>
                <a:lnTo>
                  <a:pt x="31" y="21"/>
                </a:lnTo>
                <a:lnTo>
                  <a:pt x="31" y="21"/>
                </a:lnTo>
                <a:close/>
                <a:moveTo>
                  <a:pt x="26" y="14"/>
                </a:moveTo>
                <a:lnTo>
                  <a:pt x="26" y="14"/>
                </a:lnTo>
                <a:lnTo>
                  <a:pt x="26" y="14"/>
                </a:lnTo>
                <a:lnTo>
                  <a:pt x="26" y="14"/>
                </a:lnTo>
                <a:lnTo>
                  <a:pt x="26" y="12"/>
                </a:lnTo>
                <a:lnTo>
                  <a:pt x="26" y="12"/>
                </a:lnTo>
                <a:lnTo>
                  <a:pt x="26" y="14"/>
                </a:lnTo>
                <a:lnTo>
                  <a:pt x="26" y="14"/>
                </a:lnTo>
                <a:close/>
                <a:moveTo>
                  <a:pt x="33" y="26"/>
                </a:moveTo>
                <a:lnTo>
                  <a:pt x="33" y="26"/>
                </a:lnTo>
                <a:lnTo>
                  <a:pt x="33" y="26"/>
                </a:lnTo>
                <a:lnTo>
                  <a:pt x="36" y="26"/>
                </a:lnTo>
                <a:lnTo>
                  <a:pt x="36" y="26"/>
                </a:lnTo>
                <a:lnTo>
                  <a:pt x="33" y="26"/>
                </a:lnTo>
                <a:lnTo>
                  <a:pt x="33" y="26"/>
                </a:lnTo>
                <a:lnTo>
                  <a:pt x="33" y="26"/>
                </a:lnTo>
                <a:close/>
                <a:moveTo>
                  <a:pt x="26" y="12"/>
                </a:moveTo>
                <a:lnTo>
                  <a:pt x="26" y="12"/>
                </a:lnTo>
                <a:lnTo>
                  <a:pt x="26" y="9"/>
                </a:lnTo>
                <a:lnTo>
                  <a:pt x="24" y="9"/>
                </a:lnTo>
                <a:lnTo>
                  <a:pt x="24" y="12"/>
                </a:lnTo>
                <a:lnTo>
                  <a:pt x="26" y="12"/>
                </a:lnTo>
                <a:lnTo>
                  <a:pt x="26" y="12"/>
                </a:lnTo>
                <a:lnTo>
                  <a:pt x="26" y="12"/>
                </a:lnTo>
                <a:close/>
                <a:moveTo>
                  <a:pt x="33" y="26"/>
                </a:moveTo>
                <a:lnTo>
                  <a:pt x="33" y="23"/>
                </a:lnTo>
                <a:lnTo>
                  <a:pt x="33" y="23"/>
                </a:lnTo>
                <a:lnTo>
                  <a:pt x="31" y="23"/>
                </a:lnTo>
                <a:lnTo>
                  <a:pt x="31" y="23"/>
                </a:lnTo>
                <a:lnTo>
                  <a:pt x="33" y="26"/>
                </a:lnTo>
                <a:lnTo>
                  <a:pt x="33" y="26"/>
                </a:lnTo>
                <a:lnTo>
                  <a:pt x="33" y="26"/>
                </a:lnTo>
                <a:lnTo>
                  <a:pt x="33" y="26"/>
                </a:lnTo>
                <a:close/>
                <a:moveTo>
                  <a:pt x="29" y="16"/>
                </a:moveTo>
                <a:lnTo>
                  <a:pt x="29" y="16"/>
                </a:lnTo>
                <a:lnTo>
                  <a:pt x="29" y="16"/>
                </a:lnTo>
                <a:lnTo>
                  <a:pt x="29" y="16"/>
                </a:lnTo>
                <a:lnTo>
                  <a:pt x="29" y="16"/>
                </a:lnTo>
                <a:lnTo>
                  <a:pt x="29" y="16"/>
                </a:lnTo>
                <a:lnTo>
                  <a:pt x="29" y="16"/>
                </a:lnTo>
                <a:lnTo>
                  <a:pt x="29" y="16"/>
                </a:lnTo>
                <a:close/>
                <a:moveTo>
                  <a:pt x="33" y="23"/>
                </a:moveTo>
                <a:lnTo>
                  <a:pt x="33" y="21"/>
                </a:lnTo>
                <a:lnTo>
                  <a:pt x="31" y="21"/>
                </a:lnTo>
                <a:lnTo>
                  <a:pt x="31" y="21"/>
                </a:lnTo>
                <a:lnTo>
                  <a:pt x="31" y="21"/>
                </a:lnTo>
                <a:lnTo>
                  <a:pt x="31" y="23"/>
                </a:lnTo>
                <a:lnTo>
                  <a:pt x="33" y="23"/>
                </a:lnTo>
                <a:lnTo>
                  <a:pt x="33" y="23"/>
                </a:lnTo>
                <a:close/>
                <a:moveTo>
                  <a:pt x="26" y="14"/>
                </a:moveTo>
                <a:lnTo>
                  <a:pt x="29" y="14"/>
                </a:lnTo>
                <a:lnTo>
                  <a:pt x="29" y="14"/>
                </a:lnTo>
                <a:lnTo>
                  <a:pt x="29" y="14"/>
                </a:lnTo>
                <a:lnTo>
                  <a:pt x="29" y="14"/>
                </a:lnTo>
                <a:lnTo>
                  <a:pt x="26" y="14"/>
                </a:lnTo>
                <a:lnTo>
                  <a:pt x="26" y="14"/>
                </a:lnTo>
                <a:lnTo>
                  <a:pt x="26" y="14"/>
                </a:lnTo>
                <a:close/>
                <a:moveTo>
                  <a:pt x="36" y="26"/>
                </a:moveTo>
                <a:lnTo>
                  <a:pt x="36" y="26"/>
                </a:lnTo>
                <a:lnTo>
                  <a:pt x="36" y="26"/>
                </a:lnTo>
                <a:lnTo>
                  <a:pt x="36" y="28"/>
                </a:lnTo>
                <a:lnTo>
                  <a:pt x="36" y="28"/>
                </a:lnTo>
                <a:lnTo>
                  <a:pt x="36" y="26"/>
                </a:lnTo>
                <a:lnTo>
                  <a:pt x="36" y="26"/>
                </a:lnTo>
                <a:lnTo>
                  <a:pt x="36" y="26"/>
                </a:lnTo>
                <a:close/>
                <a:moveTo>
                  <a:pt x="31" y="21"/>
                </a:moveTo>
                <a:lnTo>
                  <a:pt x="31" y="19"/>
                </a:lnTo>
                <a:lnTo>
                  <a:pt x="31" y="19"/>
                </a:lnTo>
                <a:lnTo>
                  <a:pt x="31" y="19"/>
                </a:lnTo>
                <a:lnTo>
                  <a:pt x="31" y="19"/>
                </a:lnTo>
                <a:lnTo>
                  <a:pt x="31" y="21"/>
                </a:lnTo>
                <a:lnTo>
                  <a:pt x="31" y="21"/>
                </a:lnTo>
                <a:lnTo>
                  <a:pt x="31" y="21"/>
                </a:lnTo>
                <a:close/>
                <a:moveTo>
                  <a:pt x="26" y="12"/>
                </a:moveTo>
                <a:lnTo>
                  <a:pt x="29" y="12"/>
                </a:lnTo>
                <a:lnTo>
                  <a:pt x="29" y="12"/>
                </a:lnTo>
                <a:lnTo>
                  <a:pt x="26" y="12"/>
                </a:lnTo>
                <a:lnTo>
                  <a:pt x="26" y="12"/>
                </a:lnTo>
                <a:lnTo>
                  <a:pt x="26" y="12"/>
                </a:lnTo>
                <a:lnTo>
                  <a:pt x="26" y="12"/>
                </a:lnTo>
                <a:lnTo>
                  <a:pt x="26" y="12"/>
                </a:lnTo>
                <a:close/>
                <a:moveTo>
                  <a:pt x="36" y="26"/>
                </a:moveTo>
                <a:lnTo>
                  <a:pt x="36" y="26"/>
                </a:lnTo>
                <a:lnTo>
                  <a:pt x="36" y="23"/>
                </a:lnTo>
                <a:lnTo>
                  <a:pt x="33" y="23"/>
                </a:lnTo>
                <a:lnTo>
                  <a:pt x="33" y="26"/>
                </a:lnTo>
                <a:lnTo>
                  <a:pt x="36" y="26"/>
                </a:lnTo>
                <a:lnTo>
                  <a:pt x="36" y="26"/>
                </a:lnTo>
                <a:lnTo>
                  <a:pt x="36" y="26"/>
                </a:lnTo>
                <a:lnTo>
                  <a:pt x="36" y="26"/>
                </a:lnTo>
                <a:close/>
                <a:moveTo>
                  <a:pt x="31" y="19"/>
                </a:moveTo>
                <a:lnTo>
                  <a:pt x="31" y="16"/>
                </a:lnTo>
                <a:lnTo>
                  <a:pt x="31" y="16"/>
                </a:lnTo>
                <a:lnTo>
                  <a:pt x="29" y="16"/>
                </a:lnTo>
                <a:lnTo>
                  <a:pt x="29" y="16"/>
                </a:lnTo>
                <a:lnTo>
                  <a:pt x="31" y="19"/>
                </a:lnTo>
                <a:lnTo>
                  <a:pt x="31" y="19"/>
                </a:lnTo>
                <a:lnTo>
                  <a:pt x="31" y="19"/>
                </a:lnTo>
                <a:close/>
                <a:moveTo>
                  <a:pt x="33" y="23"/>
                </a:moveTo>
                <a:lnTo>
                  <a:pt x="36" y="23"/>
                </a:lnTo>
                <a:lnTo>
                  <a:pt x="36" y="23"/>
                </a:lnTo>
                <a:lnTo>
                  <a:pt x="33" y="21"/>
                </a:lnTo>
                <a:lnTo>
                  <a:pt x="33" y="21"/>
                </a:lnTo>
                <a:lnTo>
                  <a:pt x="33" y="23"/>
                </a:lnTo>
                <a:lnTo>
                  <a:pt x="33" y="23"/>
                </a:lnTo>
                <a:lnTo>
                  <a:pt x="33" y="23"/>
                </a:lnTo>
                <a:close/>
                <a:moveTo>
                  <a:pt x="29" y="16"/>
                </a:moveTo>
                <a:lnTo>
                  <a:pt x="29" y="16"/>
                </a:lnTo>
                <a:lnTo>
                  <a:pt x="31" y="16"/>
                </a:lnTo>
                <a:lnTo>
                  <a:pt x="31" y="14"/>
                </a:lnTo>
                <a:lnTo>
                  <a:pt x="29" y="14"/>
                </a:lnTo>
                <a:lnTo>
                  <a:pt x="29" y="14"/>
                </a:lnTo>
                <a:lnTo>
                  <a:pt x="29" y="16"/>
                </a:lnTo>
                <a:lnTo>
                  <a:pt x="29" y="16"/>
                </a:lnTo>
                <a:close/>
                <a:moveTo>
                  <a:pt x="36" y="28"/>
                </a:moveTo>
                <a:lnTo>
                  <a:pt x="36" y="28"/>
                </a:lnTo>
                <a:lnTo>
                  <a:pt x="38" y="28"/>
                </a:lnTo>
                <a:lnTo>
                  <a:pt x="38" y="28"/>
                </a:lnTo>
                <a:lnTo>
                  <a:pt x="38" y="28"/>
                </a:lnTo>
                <a:lnTo>
                  <a:pt x="38" y="26"/>
                </a:lnTo>
                <a:lnTo>
                  <a:pt x="36" y="28"/>
                </a:lnTo>
                <a:lnTo>
                  <a:pt x="36" y="28"/>
                </a:lnTo>
                <a:close/>
                <a:moveTo>
                  <a:pt x="33" y="21"/>
                </a:moveTo>
                <a:lnTo>
                  <a:pt x="33" y="21"/>
                </a:lnTo>
                <a:lnTo>
                  <a:pt x="33" y="19"/>
                </a:lnTo>
                <a:lnTo>
                  <a:pt x="33" y="19"/>
                </a:lnTo>
                <a:lnTo>
                  <a:pt x="33" y="21"/>
                </a:lnTo>
                <a:lnTo>
                  <a:pt x="33" y="21"/>
                </a:lnTo>
                <a:lnTo>
                  <a:pt x="33" y="21"/>
                </a:lnTo>
                <a:lnTo>
                  <a:pt x="33" y="21"/>
                </a:lnTo>
                <a:close/>
                <a:moveTo>
                  <a:pt x="38" y="26"/>
                </a:moveTo>
                <a:lnTo>
                  <a:pt x="38" y="26"/>
                </a:lnTo>
                <a:lnTo>
                  <a:pt x="36" y="26"/>
                </a:lnTo>
                <a:lnTo>
                  <a:pt x="36" y="26"/>
                </a:lnTo>
                <a:lnTo>
                  <a:pt x="36" y="26"/>
                </a:lnTo>
                <a:lnTo>
                  <a:pt x="36" y="26"/>
                </a:lnTo>
                <a:lnTo>
                  <a:pt x="38" y="26"/>
                </a:lnTo>
                <a:lnTo>
                  <a:pt x="38" y="26"/>
                </a:lnTo>
                <a:close/>
                <a:moveTo>
                  <a:pt x="33" y="19"/>
                </a:moveTo>
                <a:lnTo>
                  <a:pt x="33" y="19"/>
                </a:lnTo>
                <a:lnTo>
                  <a:pt x="31" y="16"/>
                </a:lnTo>
                <a:lnTo>
                  <a:pt x="31" y="16"/>
                </a:lnTo>
                <a:lnTo>
                  <a:pt x="31" y="19"/>
                </a:lnTo>
                <a:lnTo>
                  <a:pt x="31" y="19"/>
                </a:lnTo>
                <a:lnTo>
                  <a:pt x="33" y="19"/>
                </a:lnTo>
                <a:lnTo>
                  <a:pt x="33" y="19"/>
                </a:lnTo>
                <a:close/>
                <a:moveTo>
                  <a:pt x="36" y="23"/>
                </a:moveTo>
                <a:lnTo>
                  <a:pt x="36" y="23"/>
                </a:lnTo>
                <a:lnTo>
                  <a:pt x="36" y="23"/>
                </a:lnTo>
                <a:lnTo>
                  <a:pt x="36" y="23"/>
                </a:lnTo>
                <a:lnTo>
                  <a:pt x="36" y="23"/>
                </a:lnTo>
                <a:lnTo>
                  <a:pt x="36" y="23"/>
                </a:lnTo>
                <a:lnTo>
                  <a:pt x="36" y="23"/>
                </a:lnTo>
                <a:lnTo>
                  <a:pt x="36" y="23"/>
                </a:lnTo>
                <a:close/>
                <a:moveTo>
                  <a:pt x="38" y="28"/>
                </a:moveTo>
                <a:lnTo>
                  <a:pt x="38" y="26"/>
                </a:lnTo>
                <a:lnTo>
                  <a:pt x="38" y="26"/>
                </a:lnTo>
                <a:lnTo>
                  <a:pt x="38" y="26"/>
                </a:lnTo>
                <a:lnTo>
                  <a:pt x="38" y="26"/>
                </a:lnTo>
                <a:lnTo>
                  <a:pt x="38" y="28"/>
                </a:lnTo>
                <a:lnTo>
                  <a:pt x="38" y="28"/>
                </a:lnTo>
                <a:lnTo>
                  <a:pt x="38" y="28"/>
                </a:lnTo>
                <a:close/>
                <a:moveTo>
                  <a:pt x="31" y="16"/>
                </a:moveTo>
                <a:lnTo>
                  <a:pt x="31" y="16"/>
                </a:lnTo>
                <a:lnTo>
                  <a:pt x="31" y="16"/>
                </a:lnTo>
                <a:lnTo>
                  <a:pt x="31" y="16"/>
                </a:lnTo>
                <a:lnTo>
                  <a:pt x="31" y="16"/>
                </a:lnTo>
                <a:lnTo>
                  <a:pt x="31" y="16"/>
                </a:lnTo>
                <a:lnTo>
                  <a:pt x="31" y="16"/>
                </a:lnTo>
                <a:lnTo>
                  <a:pt x="31" y="16"/>
                </a:lnTo>
                <a:close/>
                <a:moveTo>
                  <a:pt x="36" y="21"/>
                </a:moveTo>
                <a:lnTo>
                  <a:pt x="36" y="21"/>
                </a:lnTo>
                <a:lnTo>
                  <a:pt x="36" y="21"/>
                </a:lnTo>
                <a:lnTo>
                  <a:pt x="33" y="21"/>
                </a:lnTo>
                <a:lnTo>
                  <a:pt x="33" y="21"/>
                </a:lnTo>
                <a:lnTo>
                  <a:pt x="36" y="21"/>
                </a:lnTo>
                <a:lnTo>
                  <a:pt x="36" y="21"/>
                </a:lnTo>
                <a:lnTo>
                  <a:pt x="36" y="21"/>
                </a:lnTo>
                <a:close/>
                <a:moveTo>
                  <a:pt x="31" y="14"/>
                </a:moveTo>
                <a:lnTo>
                  <a:pt x="31" y="14"/>
                </a:lnTo>
                <a:lnTo>
                  <a:pt x="31" y="14"/>
                </a:lnTo>
                <a:lnTo>
                  <a:pt x="31" y="14"/>
                </a:lnTo>
                <a:lnTo>
                  <a:pt x="29" y="14"/>
                </a:lnTo>
                <a:lnTo>
                  <a:pt x="29" y="14"/>
                </a:lnTo>
                <a:lnTo>
                  <a:pt x="31" y="14"/>
                </a:lnTo>
                <a:lnTo>
                  <a:pt x="31" y="14"/>
                </a:lnTo>
                <a:close/>
                <a:moveTo>
                  <a:pt x="36" y="21"/>
                </a:moveTo>
                <a:lnTo>
                  <a:pt x="36" y="19"/>
                </a:lnTo>
                <a:lnTo>
                  <a:pt x="33" y="19"/>
                </a:lnTo>
                <a:lnTo>
                  <a:pt x="33" y="19"/>
                </a:lnTo>
                <a:lnTo>
                  <a:pt x="33" y="19"/>
                </a:lnTo>
                <a:lnTo>
                  <a:pt x="33" y="21"/>
                </a:lnTo>
                <a:lnTo>
                  <a:pt x="36" y="21"/>
                </a:lnTo>
                <a:lnTo>
                  <a:pt x="36" y="21"/>
                </a:lnTo>
                <a:close/>
                <a:moveTo>
                  <a:pt x="38" y="26"/>
                </a:moveTo>
                <a:lnTo>
                  <a:pt x="38" y="23"/>
                </a:lnTo>
                <a:lnTo>
                  <a:pt x="38" y="23"/>
                </a:lnTo>
                <a:lnTo>
                  <a:pt x="36" y="23"/>
                </a:lnTo>
                <a:lnTo>
                  <a:pt x="36" y="26"/>
                </a:lnTo>
                <a:lnTo>
                  <a:pt x="38" y="26"/>
                </a:lnTo>
                <a:lnTo>
                  <a:pt x="38" y="26"/>
                </a:lnTo>
                <a:lnTo>
                  <a:pt x="38" y="26"/>
                </a:lnTo>
                <a:close/>
                <a:moveTo>
                  <a:pt x="41" y="28"/>
                </a:moveTo>
                <a:lnTo>
                  <a:pt x="41" y="28"/>
                </a:lnTo>
                <a:lnTo>
                  <a:pt x="41" y="26"/>
                </a:lnTo>
                <a:lnTo>
                  <a:pt x="38" y="26"/>
                </a:lnTo>
                <a:lnTo>
                  <a:pt x="38" y="28"/>
                </a:lnTo>
                <a:lnTo>
                  <a:pt x="41" y="28"/>
                </a:lnTo>
                <a:lnTo>
                  <a:pt x="41" y="28"/>
                </a:lnTo>
                <a:lnTo>
                  <a:pt x="41" y="28"/>
                </a:lnTo>
                <a:lnTo>
                  <a:pt x="41" y="28"/>
                </a:lnTo>
                <a:close/>
                <a:moveTo>
                  <a:pt x="33" y="16"/>
                </a:moveTo>
                <a:lnTo>
                  <a:pt x="33" y="19"/>
                </a:lnTo>
                <a:lnTo>
                  <a:pt x="33" y="19"/>
                </a:lnTo>
                <a:lnTo>
                  <a:pt x="33" y="16"/>
                </a:lnTo>
                <a:lnTo>
                  <a:pt x="33" y="16"/>
                </a:lnTo>
                <a:lnTo>
                  <a:pt x="33" y="16"/>
                </a:lnTo>
                <a:lnTo>
                  <a:pt x="33" y="16"/>
                </a:lnTo>
                <a:lnTo>
                  <a:pt x="33" y="16"/>
                </a:lnTo>
                <a:close/>
                <a:moveTo>
                  <a:pt x="38" y="23"/>
                </a:moveTo>
                <a:lnTo>
                  <a:pt x="38" y="21"/>
                </a:lnTo>
                <a:lnTo>
                  <a:pt x="36" y="21"/>
                </a:lnTo>
                <a:lnTo>
                  <a:pt x="36" y="21"/>
                </a:lnTo>
                <a:lnTo>
                  <a:pt x="36" y="21"/>
                </a:lnTo>
                <a:lnTo>
                  <a:pt x="36" y="23"/>
                </a:lnTo>
                <a:lnTo>
                  <a:pt x="38" y="23"/>
                </a:lnTo>
                <a:lnTo>
                  <a:pt x="38" y="23"/>
                </a:lnTo>
                <a:close/>
                <a:moveTo>
                  <a:pt x="33" y="16"/>
                </a:moveTo>
                <a:lnTo>
                  <a:pt x="33" y="14"/>
                </a:lnTo>
                <a:lnTo>
                  <a:pt x="31" y="14"/>
                </a:lnTo>
                <a:lnTo>
                  <a:pt x="31" y="14"/>
                </a:lnTo>
                <a:lnTo>
                  <a:pt x="31" y="14"/>
                </a:lnTo>
                <a:lnTo>
                  <a:pt x="31" y="16"/>
                </a:lnTo>
                <a:lnTo>
                  <a:pt x="33" y="16"/>
                </a:lnTo>
                <a:lnTo>
                  <a:pt x="33" y="16"/>
                </a:lnTo>
                <a:close/>
                <a:moveTo>
                  <a:pt x="36" y="21"/>
                </a:moveTo>
                <a:lnTo>
                  <a:pt x="36" y="21"/>
                </a:lnTo>
                <a:lnTo>
                  <a:pt x="36" y="19"/>
                </a:lnTo>
                <a:lnTo>
                  <a:pt x="36" y="19"/>
                </a:lnTo>
                <a:lnTo>
                  <a:pt x="36" y="21"/>
                </a:lnTo>
                <a:lnTo>
                  <a:pt x="36" y="21"/>
                </a:lnTo>
                <a:lnTo>
                  <a:pt x="36" y="21"/>
                </a:lnTo>
                <a:lnTo>
                  <a:pt x="36" y="21"/>
                </a:lnTo>
                <a:close/>
                <a:moveTo>
                  <a:pt x="43" y="28"/>
                </a:moveTo>
                <a:lnTo>
                  <a:pt x="43" y="26"/>
                </a:lnTo>
                <a:lnTo>
                  <a:pt x="41" y="26"/>
                </a:lnTo>
                <a:lnTo>
                  <a:pt x="41" y="26"/>
                </a:lnTo>
                <a:lnTo>
                  <a:pt x="41" y="26"/>
                </a:lnTo>
                <a:lnTo>
                  <a:pt x="41" y="28"/>
                </a:lnTo>
                <a:lnTo>
                  <a:pt x="43" y="28"/>
                </a:lnTo>
                <a:lnTo>
                  <a:pt x="43" y="28"/>
                </a:lnTo>
                <a:close/>
                <a:moveTo>
                  <a:pt x="43" y="26"/>
                </a:moveTo>
                <a:lnTo>
                  <a:pt x="43" y="26"/>
                </a:lnTo>
                <a:lnTo>
                  <a:pt x="43" y="23"/>
                </a:lnTo>
                <a:lnTo>
                  <a:pt x="43" y="23"/>
                </a:lnTo>
                <a:lnTo>
                  <a:pt x="41" y="23"/>
                </a:lnTo>
                <a:lnTo>
                  <a:pt x="41" y="26"/>
                </a:lnTo>
                <a:lnTo>
                  <a:pt x="43" y="26"/>
                </a:lnTo>
                <a:lnTo>
                  <a:pt x="43" y="26"/>
                </a:lnTo>
                <a:lnTo>
                  <a:pt x="43" y="26"/>
                </a:lnTo>
                <a:close/>
                <a:moveTo>
                  <a:pt x="38" y="26"/>
                </a:moveTo>
                <a:lnTo>
                  <a:pt x="41" y="26"/>
                </a:lnTo>
                <a:lnTo>
                  <a:pt x="41" y="26"/>
                </a:lnTo>
                <a:lnTo>
                  <a:pt x="38" y="23"/>
                </a:lnTo>
                <a:lnTo>
                  <a:pt x="38" y="26"/>
                </a:lnTo>
                <a:lnTo>
                  <a:pt x="38" y="26"/>
                </a:lnTo>
                <a:lnTo>
                  <a:pt x="38" y="26"/>
                </a:lnTo>
                <a:lnTo>
                  <a:pt x="38" y="26"/>
                </a:lnTo>
                <a:close/>
                <a:moveTo>
                  <a:pt x="33" y="19"/>
                </a:moveTo>
                <a:lnTo>
                  <a:pt x="36" y="19"/>
                </a:lnTo>
                <a:lnTo>
                  <a:pt x="36" y="19"/>
                </a:lnTo>
                <a:lnTo>
                  <a:pt x="36" y="19"/>
                </a:lnTo>
                <a:lnTo>
                  <a:pt x="36" y="16"/>
                </a:lnTo>
                <a:lnTo>
                  <a:pt x="33" y="16"/>
                </a:lnTo>
                <a:lnTo>
                  <a:pt x="33" y="19"/>
                </a:lnTo>
                <a:lnTo>
                  <a:pt x="33" y="19"/>
                </a:lnTo>
                <a:close/>
                <a:moveTo>
                  <a:pt x="43" y="31"/>
                </a:moveTo>
                <a:lnTo>
                  <a:pt x="43" y="31"/>
                </a:lnTo>
                <a:lnTo>
                  <a:pt x="43" y="31"/>
                </a:lnTo>
                <a:lnTo>
                  <a:pt x="43" y="31"/>
                </a:lnTo>
                <a:lnTo>
                  <a:pt x="43" y="31"/>
                </a:lnTo>
                <a:lnTo>
                  <a:pt x="43" y="31"/>
                </a:lnTo>
                <a:lnTo>
                  <a:pt x="43" y="31"/>
                </a:lnTo>
                <a:lnTo>
                  <a:pt x="43" y="31"/>
                </a:lnTo>
                <a:close/>
                <a:moveTo>
                  <a:pt x="38" y="23"/>
                </a:moveTo>
                <a:lnTo>
                  <a:pt x="38" y="23"/>
                </a:lnTo>
                <a:lnTo>
                  <a:pt x="38" y="21"/>
                </a:lnTo>
                <a:lnTo>
                  <a:pt x="38" y="23"/>
                </a:lnTo>
                <a:lnTo>
                  <a:pt x="38" y="23"/>
                </a:lnTo>
                <a:lnTo>
                  <a:pt x="38" y="23"/>
                </a:lnTo>
                <a:lnTo>
                  <a:pt x="38" y="23"/>
                </a:lnTo>
                <a:lnTo>
                  <a:pt x="38" y="23"/>
                </a:lnTo>
                <a:close/>
                <a:moveTo>
                  <a:pt x="36" y="16"/>
                </a:moveTo>
                <a:lnTo>
                  <a:pt x="36" y="16"/>
                </a:lnTo>
                <a:lnTo>
                  <a:pt x="33" y="14"/>
                </a:lnTo>
                <a:lnTo>
                  <a:pt x="33" y="14"/>
                </a:lnTo>
                <a:lnTo>
                  <a:pt x="33" y="16"/>
                </a:lnTo>
                <a:lnTo>
                  <a:pt x="33" y="16"/>
                </a:lnTo>
                <a:lnTo>
                  <a:pt x="36" y="16"/>
                </a:lnTo>
                <a:lnTo>
                  <a:pt x="36" y="16"/>
                </a:lnTo>
                <a:close/>
                <a:moveTo>
                  <a:pt x="43" y="28"/>
                </a:moveTo>
                <a:lnTo>
                  <a:pt x="43" y="28"/>
                </a:lnTo>
                <a:lnTo>
                  <a:pt x="41" y="28"/>
                </a:lnTo>
                <a:lnTo>
                  <a:pt x="41" y="28"/>
                </a:lnTo>
                <a:lnTo>
                  <a:pt x="43" y="31"/>
                </a:lnTo>
                <a:lnTo>
                  <a:pt x="43" y="31"/>
                </a:lnTo>
                <a:lnTo>
                  <a:pt x="43" y="28"/>
                </a:lnTo>
                <a:lnTo>
                  <a:pt x="43" y="28"/>
                </a:lnTo>
                <a:close/>
                <a:moveTo>
                  <a:pt x="38" y="21"/>
                </a:moveTo>
                <a:lnTo>
                  <a:pt x="38" y="21"/>
                </a:lnTo>
                <a:lnTo>
                  <a:pt x="38" y="21"/>
                </a:lnTo>
                <a:lnTo>
                  <a:pt x="36" y="21"/>
                </a:lnTo>
                <a:lnTo>
                  <a:pt x="36" y="21"/>
                </a:lnTo>
                <a:lnTo>
                  <a:pt x="38" y="21"/>
                </a:lnTo>
                <a:lnTo>
                  <a:pt x="38" y="21"/>
                </a:lnTo>
                <a:lnTo>
                  <a:pt x="38" y="21"/>
                </a:lnTo>
                <a:close/>
                <a:moveTo>
                  <a:pt x="36" y="19"/>
                </a:moveTo>
                <a:lnTo>
                  <a:pt x="36" y="19"/>
                </a:lnTo>
                <a:lnTo>
                  <a:pt x="38" y="19"/>
                </a:lnTo>
                <a:lnTo>
                  <a:pt x="38" y="19"/>
                </a:lnTo>
                <a:lnTo>
                  <a:pt x="36" y="19"/>
                </a:lnTo>
                <a:lnTo>
                  <a:pt x="36" y="19"/>
                </a:lnTo>
                <a:lnTo>
                  <a:pt x="36" y="19"/>
                </a:lnTo>
                <a:lnTo>
                  <a:pt x="36" y="19"/>
                </a:lnTo>
                <a:close/>
                <a:moveTo>
                  <a:pt x="43" y="31"/>
                </a:moveTo>
                <a:lnTo>
                  <a:pt x="43" y="31"/>
                </a:lnTo>
                <a:lnTo>
                  <a:pt x="43" y="31"/>
                </a:lnTo>
                <a:lnTo>
                  <a:pt x="43" y="33"/>
                </a:lnTo>
                <a:lnTo>
                  <a:pt x="45" y="33"/>
                </a:lnTo>
                <a:lnTo>
                  <a:pt x="45" y="31"/>
                </a:lnTo>
                <a:lnTo>
                  <a:pt x="43" y="31"/>
                </a:lnTo>
                <a:lnTo>
                  <a:pt x="43" y="31"/>
                </a:lnTo>
                <a:close/>
                <a:moveTo>
                  <a:pt x="41" y="26"/>
                </a:moveTo>
                <a:lnTo>
                  <a:pt x="41" y="23"/>
                </a:lnTo>
                <a:lnTo>
                  <a:pt x="41" y="23"/>
                </a:lnTo>
                <a:lnTo>
                  <a:pt x="41" y="23"/>
                </a:lnTo>
                <a:lnTo>
                  <a:pt x="38" y="23"/>
                </a:lnTo>
                <a:lnTo>
                  <a:pt x="38" y="23"/>
                </a:lnTo>
                <a:lnTo>
                  <a:pt x="41" y="26"/>
                </a:lnTo>
                <a:lnTo>
                  <a:pt x="41" y="26"/>
                </a:lnTo>
                <a:lnTo>
                  <a:pt x="41" y="26"/>
                </a:lnTo>
                <a:close/>
                <a:moveTo>
                  <a:pt x="36" y="19"/>
                </a:moveTo>
                <a:lnTo>
                  <a:pt x="36" y="19"/>
                </a:lnTo>
                <a:lnTo>
                  <a:pt x="36" y="16"/>
                </a:lnTo>
                <a:lnTo>
                  <a:pt x="36" y="16"/>
                </a:lnTo>
                <a:lnTo>
                  <a:pt x="36" y="16"/>
                </a:lnTo>
                <a:lnTo>
                  <a:pt x="36" y="16"/>
                </a:lnTo>
                <a:lnTo>
                  <a:pt x="36" y="19"/>
                </a:lnTo>
                <a:lnTo>
                  <a:pt x="36" y="19"/>
                </a:lnTo>
                <a:close/>
                <a:moveTo>
                  <a:pt x="43" y="31"/>
                </a:moveTo>
                <a:lnTo>
                  <a:pt x="43" y="31"/>
                </a:lnTo>
                <a:lnTo>
                  <a:pt x="43" y="28"/>
                </a:lnTo>
                <a:lnTo>
                  <a:pt x="43" y="28"/>
                </a:lnTo>
                <a:lnTo>
                  <a:pt x="43" y="31"/>
                </a:lnTo>
                <a:lnTo>
                  <a:pt x="43" y="31"/>
                </a:lnTo>
                <a:lnTo>
                  <a:pt x="43" y="31"/>
                </a:lnTo>
                <a:lnTo>
                  <a:pt x="43" y="31"/>
                </a:lnTo>
                <a:lnTo>
                  <a:pt x="43" y="31"/>
                </a:lnTo>
                <a:close/>
                <a:moveTo>
                  <a:pt x="41" y="23"/>
                </a:moveTo>
                <a:lnTo>
                  <a:pt x="41" y="21"/>
                </a:lnTo>
                <a:lnTo>
                  <a:pt x="38" y="21"/>
                </a:lnTo>
                <a:lnTo>
                  <a:pt x="38" y="21"/>
                </a:lnTo>
                <a:lnTo>
                  <a:pt x="38" y="21"/>
                </a:lnTo>
                <a:lnTo>
                  <a:pt x="38" y="23"/>
                </a:lnTo>
                <a:lnTo>
                  <a:pt x="41" y="23"/>
                </a:lnTo>
                <a:lnTo>
                  <a:pt x="41" y="23"/>
                </a:lnTo>
                <a:close/>
                <a:moveTo>
                  <a:pt x="43" y="28"/>
                </a:moveTo>
                <a:lnTo>
                  <a:pt x="43" y="28"/>
                </a:lnTo>
                <a:lnTo>
                  <a:pt x="43" y="28"/>
                </a:lnTo>
                <a:lnTo>
                  <a:pt x="43" y="26"/>
                </a:lnTo>
                <a:lnTo>
                  <a:pt x="43" y="26"/>
                </a:lnTo>
                <a:lnTo>
                  <a:pt x="43" y="28"/>
                </a:lnTo>
                <a:lnTo>
                  <a:pt x="43" y="28"/>
                </a:lnTo>
                <a:lnTo>
                  <a:pt x="43" y="28"/>
                </a:lnTo>
                <a:close/>
                <a:moveTo>
                  <a:pt x="38" y="21"/>
                </a:moveTo>
                <a:lnTo>
                  <a:pt x="38" y="21"/>
                </a:lnTo>
                <a:lnTo>
                  <a:pt x="38" y="21"/>
                </a:lnTo>
                <a:lnTo>
                  <a:pt x="38" y="19"/>
                </a:lnTo>
                <a:lnTo>
                  <a:pt x="38" y="19"/>
                </a:lnTo>
                <a:lnTo>
                  <a:pt x="38" y="19"/>
                </a:lnTo>
                <a:lnTo>
                  <a:pt x="38" y="21"/>
                </a:lnTo>
                <a:lnTo>
                  <a:pt x="38" y="21"/>
                </a:lnTo>
                <a:close/>
                <a:moveTo>
                  <a:pt x="45" y="31"/>
                </a:moveTo>
                <a:lnTo>
                  <a:pt x="45" y="33"/>
                </a:lnTo>
                <a:lnTo>
                  <a:pt x="45" y="33"/>
                </a:lnTo>
                <a:lnTo>
                  <a:pt x="45" y="33"/>
                </a:lnTo>
                <a:lnTo>
                  <a:pt x="48" y="33"/>
                </a:lnTo>
                <a:lnTo>
                  <a:pt x="48" y="33"/>
                </a:lnTo>
                <a:lnTo>
                  <a:pt x="45" y="31"/>
                </a:lnTo>
                <a:lnTo>
                  <a:pt x="45" y="31"/>
                </a:lnTo>
                <a:close/>
                <a:moveTo>
                  <a:pt x="38" y="19"/>
                </a:moveTo>
                <a:lnTo>
                  <a:pt x="38" y="19"/>
                </a:lnTo>
                <a:lnTo>
                  <a:pt x="38" y="16"/>
                </a:lnTo>
                <a:lnTo>
                  <a:pt x="36" y="16"/>
                </a:lnTo>
                <a:lnTo>
                  <a:pt x="36" y="19"/>
                </a:lnTo>
                <a:lnTo>
                  <a:pt x="38" y="19"/>
                </a:lnTo>
                <a:lnTo>
                  <a:pt x="38" y="19"/>
                </a:lnTo>
                <a:lnTo>
                  <a:pt x="38" y="19"/>
                </a:lnTo>
                <a:close/>
                <a:moveTo>
                  <a:pt x="45" y="31"/>
                </a:moveTo>
                <a:lnTo>
                  <a:pt x="45" y="31"/>
                </a:lnTo>
                <a:lnTo>
                  <a:pt x="45" y="31"/>
                </a:lnTo>
                <a:lnTo>
                  <a:pt x="45" y="31"/>
                </a:lnTo>
                <a:lnTo>
                  <a:pt x="45" y="31"/>
                </a:lnTo>
                <a:lnTo>
                  <a:pt x="45" y="31"/>
                </a:lnTo>
                <a:lnTo>
                  <a:pt x="45" y="31"/>
                </a:lnTo>
                <a:lnTo>
                  <a:pt x="45" y="31"/>
                </a:lnTo>
                <a:close/>
                <a:moveTo>
                  <a:pt x="43" y="23"/>
                </a:moveTo>
                <a:lnTo>
                  <a:pt x="43" y="23"/>
                </a:lnTo>
                <a:lnTo>
                  <a:pt x="41" y="21"/>
                </a:lnTo>
                <a:lnTo>
                  <a:pt x="41" y="21"/>
                </a:lnTo>
                <a:lnTo>
                  <a:pt x="41" y="23"/>
                </a:lnTo>
                <a:lnTo>
                  <a:pt x="41" y="23"/>
                </a:lnTo>
                <a:lnTo>
                  <a:pt x="43" y="23"/>
                </a:lnTo>
                <a:lnTo>
                  <a:pt x="43" y="23"/>
                </a:lnTo>
                <a:close/>
                <a:moveTo>
                  <a:pt x="45" y="28"/>
                </a:moveTo>
                <a:lnTo>
                  <a:pt x="45" y="28"/>
                </a:lnTo>
                <a:lnTo>
                  <a:pt x="45" y="28"/>
                </a:lnTo>
                <a:lnTo>
                  <a:pt x="43" y="28"/>
                </a:lnTo>
                <a:lnTo>
                  <a:pt x="43" y="28"/>
                </a:lnTo>
                <a:lnTo>
                  <a:pt x="45" y="28"/>
                </a:lnTo>
                <a:lnTo>
                  <a:pt x="45" y="28"/>
                </a:lnTo>
                <a:lnTo>
                  <a:pt x="45" y="28"/>
                </a:lnTo>
                <a:close/>
                <a:moveTo>
                  <a:pt x="38" y="21"/>
                </a:moveTo>
                <a:lnTo>
                  <a:pt x="41" y="21"/>
                </a:lnTo>
                <a:lnTo>
                  <a:pt x="41" y="21"/>
                </a:lnTo>
                <a:lnTo>
                  <a:pt x="41" y="21"/>
                </a:lnTo>
                <a:lnTo>
                  <a:pt x="41" y="21"/>
                </a:lnTo>
                <a:lnTo>
                  <a:pt x="38" y="21"/>
                </a:lnTo>
                <a:lnTo>
                  <a:pt x="38" y="21"/>
                </a:lnTo>
                <a:lnTo>
                  <a:pt x="38" y="21"/>
                </a:lnTo>
                <a:close/>
                <a:moveTo>
                  <a:pt x="48" y="33"/>
                </a:moveTo>
                <a:lnTo>
                  <a:pt x="48" y="33"/>
                </a:lnTo>
                <a:lnTo>
                  <a:pt x="48" y="33"/>
                </a:lnTo>
                <a:lnTo>
                  <a:pt x="48" y="35"/>
                </a:lnTo>
                <a:lnTo>
                  <a:pt x="48" y="35"/>
                </a:lnTo>
                <a:lnTo>
                  <a:pt x="48" y="33"/>
                </a:lnTo>
                <a:lnTo>
                  <a:pt x="48" y="33"/>
                </a:lnTo>
                <a:lnTo>
                  <a:pt x="48" y="33"/>
                </a:lnTo>
                <a:close/>
                <a:moveTo>
                  <a:pt x="43" y="28"/>
                </a:moveTo>
                <a:lnTo>
                  <a:pt x="43" y="26"/>
                </a:lnTo>
                <a:lnTo>
                  <a:pt x="43" y="26"/>
                </a:lnTo>
                <a:lnTo>
                  <a:pt x="43" y="26"/>
                </a:lnTo>
                <a:lnTo>
                  <a:pt x="43" y="26"/>
                </a:lnTo>
                <a:lnTo>
                  <a:pt x="43" y="28"/>
                </a:lnTo>
                <a:lnTo>
                  <a:pt x="43" y="28"/>
                </a:lnTo>
                <a:lnTo>
                  <a:pt x="43" y="28"/>
                </a:lnTo>
                <a:close/>
                <a:moveTo>
                  <a:pt x="38" y="19"/>
                </a:moveTo>
                <a:lnTo>
                  <a:pt x="41" y="19"/>
                </a:lnTo>
                <a:lnTo>
                  <a:pt x="41" y="19"/>
                </a:lnTo>
                <a:lnTo>
                  <a:pt x="38" y="19"/>
                </a:lnTo>
                <a:lnTo>
                  <a:pt x="38" y="19"/>
                </a:lnTo>
                <a:lnTo>
                  <a:pt x="38" y="19"/>
                </a:lnTo>
                <a:lnTo>
                  <a:pt x="38" y="19"/>
                </a:lnTo>
                <a:lnTo>
                  <a:pt x="38" y="19"/>
                </a:lnTo>
                <a:close/>
                <a:moveTo>
                  <a:pt x="48" y="31"/>
                </a:moveTo>
                <a:lnTo>
                  <a:pt x="48" y="31"/>
                </a:lnTo>
                <a:lnTo>
                  <a:pt x="45" y="31"/>
                </a:lnTo>
                <a:lnTo>
                  <a:pt x="45" y="31"/>
                </a:lnTo>
                <a:lnTo>
                  <a:pt x="48" y="33"/>
                </a:lnTo>
                <a:lnTo>
                  <a:pt x="48" y="33"/>
                </a:lnTo>
                <a:lnTo>
                  <a:pt x="48" y="31"/>
                </a:lnTo>
                <a:lnTo>
                  <a:pt x="48" y="31"/>
                </a:lnTo>
                <a:close/>
                <a:moveTo>
                  <a:pt x="43" y="26"/>
                </a:moveTo>
                <a:lnTo>
                  <a:pt x="43" y="23"/>
                </a:lnTo>
                <a:lnTo>
                  <a:pt x="43" y="23"/>
                </a:lnTo>
                <a:lnTo>
                  <a:pt x="43" y="23"/>
                </a:lnTo>
                <a:lnTo>
                  <a:pt x="43" y="23"/>
                </a:lnTo>
                <a:lnTo>
                  <a:pt x="43" y="26"/>
                </a:lnTo>
                <a:lnTo>
                  <a:pt x="43" y="26"/>
                </a:lnTo>
                <a:lnTo>
                  <a:pt x="43" y="26"/>
                </a:lnTo>
                <a:close/>
                <a:moveTo>
                  <a:pt x="45" y="31"/>
                </a:moveTo>
                <a:lnTo>
                  <a:pt x="48" y="31"/>
                </a:lnTo>
                <a:lnTo>
                  <a:pt x="48" y="28"/>
                </a:lnTo>
                <a:lnTo>
                  <a:pt x="45" y="28"/>
                </a:lnTo>
                <a:lnTo>
                  <a:pt x="45" y="28"/>
                </a:lnTo>
                <a:lnTo>
                  <a:pt x="45" y="28"/>
                </a:lnTo>
                <a:lnTo>
                  <a:pt x="45" y="31"/>
                </a:lnTo>
                <a:lnTo>
                  <a:pt x="45" y="31"/>
                </a:lnTo>
                <a:close/>
                <a:moveTo>
                  <a:pt x="41" y="21"/>
                </a:moveTo>
                <a:lnTo>
                  <a:pt x="43" y="23"/>
                </a:lnTo>
                <a:lnTo>
                  <a:pt x="43" y="23"/>
                </a:lnTo>
                <a:lnTo>
                  <a:pt x="43" y="21"/>
                </a:lnTo>
                <a:lnTo>
                  <a:pt x="43" y="21"/>
                </a:lnTo>
                <a:lnTo>
                  <a:pt x="41" y="21"/>
                </a:lnTo>
                <a:lnTo>
                  <a:pt x="41" y="21"/>
                </a:lnTo>
                <a:lnTo>
                  <a:pt x="41" y="21"/>
                </a:lnTo>
                <a:close/>
                <a:moveTo>
                  <a:pt x="45" y="28"/>
                </a:moveTo>
                <a:lnTo>
                  <a:pt x="45" y="28"/>
                </a:lnTo>
                <a:lnTo>
                  <a:pt x="45" y="26"/>
                </a:lnTo>
                <a:lnTo>
                  <a:pt x="45" y="26"/>
                </a:lnTo>
                <a:lnTo>
                  <a:pt x="45" y="28"/>
                </a:lnTo>
                <a:lnTo>
                  <a:pt x="45" y="28"/>
                </a:lnTo>
                <a:lnTo>
                  <a:pt x="45" y="28"/>
                </a:lnTo>
                <a:lnTo>
                  <a:pt x="45" y="28"/>
                </a:lnTo>
                <a:close/>
                <a:moveTo>
                  <a:pt x="43" y="21"/>
                </a:moveTo>
                <a:lnTo>
                  <a:pt x="43" y="19"/>
                </a:lnTo>
                <a:lnTo>
                  <a:pt x="41" y="19"/>
                </a:lnTo>
                <a:lnTo>
                  <a:pt x="41" y="19"/>
                </a:lnTo>
                <a:lnTo>
                  <a:pt x="41" y="19"/>
                </a:lnTo>
                <a:lnTo>
                  <a:pt x="41" y="21"/>
                </a:lnTo>
                <a:lnTo>
                  <a:pt x="43" y="21"/>
                </a:lnTo>
                <a:lnTo>
                  <a:pt x="43" y="21"/>
                </a:lnTo>
                <a:close/>
                <a:moveTo>
                  <a:pt x="50" y="33"/>
                </a:moveTo>
                <a:lnTo>
                  <a:pt x="48" y="31"/>
                </a:lnTo>
                <a:lnTo>
                  <a:pt x="48" y="31"/>
                </a:lnTo>
                <a:lnTo>
                  <a:pt x="48" y="33"/>
                </a:lnTo>
                <a:lnTo>
                  <a:pt x="48" y="33"/>
                </a:lnTo>
                <a:lnTo>
                  <a:pt x="50" y="33"/>
                </a:lnTo>
                <a:lnTo>
                  <a:pt x="50" y="33"/>
                </a:lnTo>
                <a:lnTo>
                  <a:pt x="50" y="33"/>
                </a:lnTo>
                <a:close/>
                <a:moveTo>
                  <a:pt x="45" y="26"/>
                </a:moveTo>
                <a:lnTo>
                  <a:pt x="45" y="26"/>
                </a:lnTo>
                <a:lnTo>
                  <a:pt x="45" y="23"/>
                </a:lnTo>
                <a:lnTo>
                  <a:pt x="43" y="23"/>
                </a:lnTo>
                <a:lnTo>
                  <a:pt x="43" y="26"/>
                </a:lnTo>
                <a:lnTo>
                  <a:pt x="45" y="26"/>
                </a:lnTo>
                <a:lnTo>
                  <a:pt x="45" y="26"/>
                </a:lnTo>
                <a:lnTo>
                  <a:pt x="45" y="26"/>
                </a:lnTo>
                <a:close/>
                <a:moveTo>
                  <a:pt x="43" y="23"/>
                </a:moveTo>
                <a:lnTo>
                  <a:pt x="43" y="23"/>
                </a:lnTo>
                <a:lnTo>
                  <a:pt x="43" y="23"/>
                </a:lnTo>
                <a:lnTo>
                  <a:pt x="43" y="23"/>
                </a:lnTo>
                <a:lnTo>
                  <a:pt x="43" y="21"/>
                </a:lnTo>
                <a:lnTo>
                  <a:pt x="43" y="21"/>
                </a:lnTo>
                <a:lnTo>
                  <a:pt x="43" y="23"/>
                </a:lnTo>
                <a:lnTo>
                  <a:pt x="43" y="23"/>
                </a:lnTo>
                <a:close/>
                <a:moveTo>
                  <a:pt x="50" y="35"/>
                </a:moveTo>
                <a:lnTo>
                  <a:pt x="50" y="35"/>
                </a:lnTo>
                <a:lnTo>
                  <a:pt x="50" y="35"/>
                </a:lnTo>
                <a:lnTo>
                  <a:pt x="50" y="35"/>
                </a:lnTo>
                <a:lnTo>
                  <a:pt x="52" y="35"/>
                </a:lnTo>
                <a:lnTo>
                  <a:pt x="52" y="35"/>
                </a:lnTo>
                <a:lnTo>
                  <a:pt x="50" y="35"/>
                </a:lnTo>
                <a:lnTo>
                  <a:pt x="50" y="35"/>
                </a:lnTo>
                <a:close/>
                <a:moveTo>
                  <a:pt x="48" y="28"/>
                </a:moveTo>
                <a:lnTo>
                  <a:pt x="48" y="28"/>
                </a:lnTo>
                <a:lnTo>
                  <a:pt x="48" y="28"/>
                </a:lnTo>
                <a:lnTo>
                  <a:pt x="45" y="28"/>
                </a:lnTo>
                <a:lnTo>
                  <a:pt x="45" y="28"/>
                </a:lnTo>
                <a:lnTo>
                  <a:pt x="48" y="28"/>
                </a:lnTo>
                <a:lnTo>
                  <a:pt x="48" y="28"/>
                </a:lnTo>
                <a:lnTo>
                  <a:pt x="48" y="28"/>
                </a:lnTo>
                <a:close/>
                <a:moveTo>
                  <a:pt x="43" y="21"/>
                </a:moveTo>
                <a:lnTo>
                  <a:pt x="43" y="21"/>
                </a:lnTo>
                <a:lnTo>
                  <a:pt x="43" y="21"/>
                </a:lnTo>
                <a:lnTo>
                  <a:pt x="43" y="19"/>
                </a:lnTo>
                <a:lnTo>
                  <a:pt x="43" y="19"/>
                </a:lnTo>
                <a:lnTo>
                  <a:pt x="43" y="21"/>
                </a:lnTo>
                <a:lnTo>
                  <a:pt x="43" y="21"/>
                </a:lnTo>
                <a:lnTo>
                  <a:pt x="43" y="21"/>
                </a:lnTo>
                <a:close/>
                <a:moveTo>
                  <a:pt x="50" y="33"/>
                </a:moveTo>
                <a:lnTo>
                  <a:pt x="50" y="33"/>
                </a:lnTo>
                <a:lnTo>
                  <a:pt x="50" y="33"/>
                </a:lnTo>
                <a:lnTo>
                  <a:pt x="50" y="33"/>
                </a:lnTo>
                <a:lnTo>
                  <a:pt x="50" y="35"/>
                </a:lnTo>
                <a:lnTo>
                  <a:pt x="50" y="35"/>
                </a:lnTo>
                <a:lnTo>
                  <a:pt x="50" y="33"/>
                </a:lnTo>
                <a:lnTo>
                  <a:pt x="50" y="33"/>
                </a:lnTo>
                <a:close/>
                <a:moveTo>
                  <a:pt x="48" y="26"/>
                </a:moveTo>
                <a:lnTo>
                  <a:pt x="48" y="26"/>
                </a:lnTo>
                <a:lnTo>
                  <a:pt x="45" y="26"/>
                </a:lnTo>
                <a:lnTo>
                  <a:pt x="45" y="26"/>
                </a:lnTo>
                <a:lnTo>
                  <a:pt x="45" y="26"/>
                </a:lnTo>
                <a:lnTo>
                  <a:pt x="45" y="26"/>
                </a:lnTo>
                <a:lnTo>
                  <a:pt x="48" y="26"/>
                </a:lnTo>
                <a:lnTo>
                  <a:pt x="48" y="26"/>
                </a:lnTo>
                <a:close/>
                <a:moveTo>
                  <a:pt x="50" y="33"/>
                </a:moveTo>
                <a:lnTo>
                  <a:pt x="50" y="31"/>
                </a:lnTo>
                <a:lnTo>
                  <a:pt x="50" y="31"/>
                </a:lnTo>
                <a:lnTo>
                  <a:pt x="48" y="31"/>
                </a:lnTo>
                <a:lnTo>
                  <a:pt x="48" y="31"/>
                </a:lnTo>
                <a:lnTo>
                  <a:pt x="50" y="33"/>
                </a:lnTo>
                <a:lnTo>
                  <a:pt x="50" y="33"/>
                </a:lnTo>
                <a:lnTo>
                  <a:pt x="50" y="33"/>
                </a:lnTo>
                <a:close/>
                <a:moveTo>
                  <a:pt x="45" y="23"/>
                </a:moveTo>
                <a:lnTo>
                  <a:pt x="45" y="26"/>
                </a:lnTo>
                <a:lnTo>
                  <a:pt x="45" y="26"/>
                </a:lnTo>
                <a:lnTo>
                  <a:pt x="45" y="23"/>
                </a:lnTo>
                <a:lnTo>
                  <a:pt x="45" y="23"/>
                </a:lnTo>
                <a:lnTo>
                  <a:pt x="45" y="23"/>
                </a:lnTo>
                <a:lnTo>
                  <a:pt x="45" y="23"/>
                </a:lnTo>
                <a:lnTo>
                  <a:pt x="45" y="23"/>
                </a:lnTo>
                <a:close/>
                <a:moveTo>
                  <a:pt x="52" y="35"/>
                </a:moveTo>
                <a:lnTo>
                  <a:pt x="52" y="35"/>
                </a:lnTo>
                <a:lnTo>
                  <a:pt x="52" y="38"/>
                </a:lnTo>
                <a:lnTo>
                  <a:pt x="52" y="38"/>
                </a:lnTo>
                <a:lnTo>
                  <a:pt x="52" y="35"/>
                </a:lnTo>
                <a:lnTo>
                  <a:pt x="52" y="35"/>
                </a:lnTo>
                <a:lnTo>
                  <a:pt x="52" y="35"/>
                </a:lnTo>
                <a:lnTo>
                  <a:pt x="52" y="35"/>
                </a:lnTo>
                <a:close/>
                <a:moveTo>
                  <a:pt x="50" y="31"/>
                </a:moveTo>
                <a:lnTo>
                  <a:pt x="50" y="28"/>
                </a:lnTo>
                <a:lnTo>
                  <a:pt x="48" y="28"/>
                </a:lnTo>
                <a:lnTo>
                  <a:pt x="48" y="28"/>
                </a:lnTo>
                <a:lnTo>
                  <a:pt x="48" y="28"/>
                </a:lnTo>
                <a:lnTo>
                  <a:pt x="48" y="31"/>
                </a:lnTo>
                <a:lnTo>
                  <a:pt x="50" y="31"/>
                </a:lnTo>
                <a:lnTo>
                  <a:pt x="50" y="31"/>
                </a:lnTo>
                <a:close/>
                <a:moveTo>
                  <a:pt x="45" y="23"/>
                </a:moveTo>
                <a:lnTo>
                  <a:pt x="45" y="21"/>
                </a:lnTo>
                <a:lnTo>
                  <a:pt x="45" y="21"/>
                </a:lnTo>
                <a:lnTo>
                  <a:pt x="43" y="21"/>
                </a:lnTo>
                <a:lnTo>
                  <a:pt x="43" y="21"/>
                </a:lnTo>
                <a:lnTo>
                  <a:pt x="45" y="23"/>
                </a:lnTo>
                <a:lnTo>
                  <a:pt x="45" y="23"/>
                </a:lnTo>
                <a:lnTo>
                  <a:pt x="45" y="23"/>
                </a:lnTo>
                <a:close/>
                <a:moveTo>
                  <a:pt x="52" y="35"/>
                </a:moveTo>
                <a:lnTo>
                  <a:pt x="52" y="33"/>
                </a:lnTo>
                <a:lnTo>
                  <a:pt x="52" y="33"/>
                </a:lnTo>
                <a:lnTo>
                  <a:pt x="52" y="35"/>
                </a:lnTo>
                <a:lnTo>
                  <a:pt x="52" y="35"/>
                </a:lnTo>
                <a:lnTo>
                  <a:pt x="52" y="35"/>
                </a:lnTo>
                <a:lnTo>
                  <a:pt x="52" y="35"/>
                </a:lnTo>
                <a:lnTo>
                  <a:pt x="52" y="35"/>
                </a:lnTo>
                <a:close/>
                <a:moveTo>
                  <a:pt x="48" y="28"/>
                </a:moveTo>
                <a:lnTo>
                  <a:pt x="48" y="26"/>
                </a:lnTo>
                <a:lnTo>
                  <a:pt x="48" y="26"/>
                </a:lnTo>
                <a:lnTo>
                  <a:pt x="48" y="26"/>
                </a:lnTo>
                <a:lnTo>
                  <a:pt x="48" y="28"/>
                </a:lnTo>
                <a:lnTo>
                  <a:pt x="48" y="28"/>
                </a:lnTo>
                <a:lnTo>
                  <a:pt x="48" y="28"/>
                </a:lnTo>
                <a:lnTo>
                  <a:pt x="48" y="28"/>
                </a:lnTo>
                <a:close/>
                <a:moveTo>
                  <a:pt x="52" y="33"/>
                </a:moveTo>
                <a:lnTo>
                  <a:pt x="52" y="33"/>
                </a:lnTo>
                <a:lnTo>
                  <a:pt x="50" y="31"/>
                </a:lnTo>
                <a:lnTo>
                  <a:pt x="50" y="31"/>
                </a:lnTo>
                <a:lnTo>
                  <a:pt x="50" y="33"/>
                </a:lnTo>
                <a:lnTo>
                  <a:pt x="50" y="33"/>
                </a:lnTo>
                <a:lnTo>
                  <a:pt x="52" y="33"/>
                </a:lnTo>
                <a:lnTo>
                  <a:pt x="52" y="33"/>
                </a:lnTo>
                <a:close/>
                <a:moveTo>
                  <a:pt x="45" y="26"/>
                </a:moveTo>
                <a:lnTo>
                  <a:pt x="48" y="26"/>
                </a:lnTo>
                <a:lnTo>
                  <a:pt x="48" y="26"/>
                </a:lnTo>
                <a:lnTo>
                  <a:pt x="48" y="26"/>
                </a:lnTo>
                <a:lnTo>
                  <a:pt x="48" y="23"/>
                </a:lnTo>
                <a:lnTo>
                  <a:pt x="45" y="23"/>
                </a:lnTo>
                <a:lnTo>
                  <a:pt x="45" y="26"/>
                </a:lnTo>
                <a:lnTo>
                  <a:pt x="45" y="26"/>
                </a:lnTo>
                <a:close/>
                <a:moveTo>
                  <a:pt x="55" y="35"/>
                </a:moveTo>
                <a:lnTo>
                  <a:pt x="55" y="35"/>
                </a:lnTo>
                <a:lnTo>
                  <a:pt x="55" y="38"/>
                </a:lnTo>
                <a:lnTo>
                  <a:pt x="55" y="38"/>
                </a:lnTo>
                <a:lnTo>
                  <a:pt x="55" y="38"/>
                </a:lnTo>
                <a:lnTo>
                  <a:pt x="55" y="38"/>
                </a:lnTo>
                <a:lnTo>
                  <a:pt x="55" y="35"/>
                </a:lnTo>
                <a:lnTo>
                  <a:pt x="55" y="35"/>
                </a:lnTo>
                <a:close/>
                <a:moveTo>
                  <a:pt x="50" y="31"/>
                </a:moveTo>
                <a:lnTo>
                  <a:pt x="50" y="31"/>
                </a:lnTo>
                <a:lnTo>
                  <a:pt x="50" y="28"/>
                </a:lnTo>
                <a:lnTo>
                  <a:pt x="50" y="28"/>
                </a:lnTo>
                <a:lnTo>
                  <a:pt x="50" y="31"/>
                </a:lnTo>
                <a:lnTo>
                  <a:pt x="50" y="31"/>
                </a:lnTo>
                <a:lnTo>
                  <a:pt x="50" y="31"/>
                </a:lnTo>
                <a:lnTo>
                  <a:pt x="50" y="31"/>
                </a:lnTo>
                <a:close/>
                <a:moveTo>
                  <a:pt x="48" y="23"/>
                </a:moveTo>
                <a:lnTo>
                  <a:pt x="48" y="23"/>
                </a:lnTo>
                <a:lnTo>
                  <a:pt x="45" y="21"/>
                </a:lnTo>
                <a:lnTo>
                  <a:pt x="45" y="21"/>
                </a:lnTo>
                <a:lnTo>
                  <a:pt x="45" y="23"/>
                </a:lnTo>
                <a:lnTo>
                  <a:pt x="45" y="23"/>
                </a:lnTo>
                <a:lnTo>
                  <a:pt x="48" y="23"/>
                </a:lnTo>
                <a:lnTo>
                  <a:pt x="48" y="23"/>
                </a:lnTo>
                <a:close/>
                <a:moveTo>
                  <a:pt x="55" y="35"/>
                </a:moveTo>
                <a:lnTo>
                  <a:pt x="55" y="35"/>
                </a:lnTo>
                <a:lnTo>
                  <a:pt x="52" y="35"/>
                </a:lnTo>
                <a:lnTo>
                  <a:pt x="52" y="35"/>
                </a:lnTo>
                <a:lnTo>
                  <a:pt x="55" y="35"/>
                </a:lnTo>
                <a:lnTo>
                  <a:pt x="55" y="35"/>
                </a:lnTo>
                <a:lnTo>
                  <a:pt x="55" y="35"/>
                </a:lnTo>
                <a:lnTo>
                  <a:pt x="55" y="35"/>
                </a:lnTo>
                <a:close/>
                <a:moveTo>
                  <a:pt x="50" y="28"/>
                </a:moveTo>
                <a:lnTo>
                  <a:pt x="50" y="28"/>
                </a:lnTo>
                <a:lnTo>
                  <a:pt x="50" y="26"/>
                </a:lnTo>
                <a:lnTo>
                  <a:pt x="48" y="28"/>
                </a:lnTo>
                <a:lnTo>
                  <a:pt x="48" y="28"/>
                </a:lnTo>
                <a:lnTo>
                  <a:pt x="50" y="28"/>
                </a:lnTo>
                <a:lnTo>
                  <a:pt x="50" y="28"/>
                </a:lnTo>
                <a:lnTo>
                  <a:pt x="50" y="28"/>
                </a:lnTo>
                <a:close/>
                <a:moveTo>
                  <a:pt x="52" y="35"/>
                </a:moveTo>
                <a:lnTo>
                  <a:pt x="52" y="35"/>
                </a:lnTo>
                <a:lnTo>
                  <a:pt x="52" y="33"/>
                </a:lnTo>
                <a:lnTo>
                  <a:pt x="52" y="33"/>
                </a:lnTo>
                <a:lnTo>
                  <a:pt x="52" y="33"/>
                </a:lnTo>
                <a:lnTo>
                  <a:pt x="52" y="33"/>
                </a:lnTo>
                <a:lnTo>
                  <a:pt x="52" y="35"/>
                </a:lnTo>
                <a:lnTo>
                  <a:pt x="52" y="35"/>
                </a:lnTo>
                <a:close/>
                <a:moveTo>
                  <a:pt x="48" y="26"/>
                </a:moveTo>
                <a:lnTo>
                  <a:pt x="48" y="26"/>
                </a:lnTo>
                <a:lnTo>
                  <a:pt x="50" y="26"/>
                </a:lnTo>
                <a:lnTo>
                  <a:pt x="50" y="26"/>
                </a:lnTo>
                <a:lnTo>
                  <a:pt x="48" y="26"/>
                </a:lnTo>
                <a:lnTo>
                  <a:pt x="48" y="26"/>
                </a:lnTo>
                <a:lnTo>
                  <a:pt x="48" y="26"/>
                </a:lnTo>
                <a:lnTo>
                  <a:pt x="48" y="26"/>
                </a:lnTo>
                <a:close/>
                <a:moveTo>
                  <a:pt x="55" y="38"/>
                </a:moveTo>
                <a:lnTo>
                  <a:pt x="55" y="38"/>
                </a:lnTo>
                <a:lnTo>
                  <a:pt x="57" y="40"/>
                </a:lnTo>
                <a:lnTo>
                  <a:pt x="57" y="40"/>
                </a:lnTo>
                <a:lnTo>
                  <a:pt x="57" y="38"/>
                </a:lnTo>
                <a:lnTo>
                  <a:pt x="57" y="38"/>
                </a:lnTo>
                <a:lnTo>
                  <a:pt x="55" y="38"/>
                </a:lnTo>
                <a:lnTo>
                  <a:pt x="55" y="38"/>
                </a:lnTo>
                <a:close/>
                <a:moveTo>
                  <a:pt x="52" y="33"/>
                </a:moveTo>
                <a:lnTo>
                  <a:pt x="52" y="31"/>
                </a:lnTo>
                <a:lnTo>
                  <a:pt x="52" y="31"/>
                </a:lnTo>
                <a:lnTo>
                  <a:pt x="52" y="31"/>
                </a:lnTo>
                <a:lnTo>
                  <a:pt x="52" y="31"/>
                </a:lnTo>
                <a:lnTo>
                  <a:pt x="52" y="33"/>
                </a:lnTo>
                <a:lnTo>
                  <a:pt x="52" y="33"/>
                </a:lnTo>
                <a:lnTo>
                  <a:pt x="52" y="33"/>
                </a:lnTo>
                <a:close/>
                <a:moveTo>
                  <a:pt x="48" y="23"/>
                </a:moveTo>
                <a:lnTo>
                  <a:pt x="48" y="23"/>
                </a:lnTo>
                <a:lnTo>
                  <a:pt x="48" y="23"/>
                </a:lnTo>
                <a:lnTo>
                  <a:pt x="48" y="23"/>
                </a:lnTo>
                <a:lnTo>
                  <a:pt x="48" y="23"/>
                </a:lnTo>
                <a:lnTo>
                  <a:pt x="48" y="23"/>
                </a:lnTo>
                <a:lnTo>
                  <a:pt x="48" y="23"/>
                </a:lnTo>
                <a:lnTo>
                  <a:pt x="48" y="23"/>
                </a:lnTo>
                <a:close/>
                <a:moveTo>
                  <a:pt x="57" y="35"/>
                </a:moveTo>
                <a:lnTo>
                  <a:pt x="55" y="35"/>
                </a:lnTo>
                <a:lnTo>
                  <a:pt x="55" y="35"/>
                </a:lnTo>
                <a:lnTo>
                  <a:pt x="55" y="35"/>
                </a:lnTo>
                <a:lnTo>
                  <a:pt x="55" y="38"/>
                </a:lnTo>
                <a:lnTo>
                  <a:pt x="57" y="38"/>
                </a:lnTo>
                <a:lnTo>
                  <a:pt x="57" y="35"/>
                </a:lnTo>
                <a:lnTo>
                  <a:pt x="57" y="35"/>
                </a:lnTo>
                <a:close/>
                <a:moveTo>
                  <a:pt x="52" y="31"/>
                </a:moveTo>
                <a:lnTo>
                  <a:pt x="52" y="28"/>
                </a:lnTo>
                <a:lnTo>
                  <a:pt x="50" y="28"/>
                </a:lnTo>
                <a:lnTo>
                  <a:pt x="50" y="28"/>
                </a:lnTo>
                <a:lnTo>
                  <a:pt x="50" y="28"/>
                </a:lnTo>
                <a:lnTo>
                  <a:pt x="50" y="31"/>
                </a:lnTo>
                <a:lnTo>
                  <a:pt x="52" y="31"/>
                </a:lnTo>
                <a:lnTo>
                  <a:pt x="52" y="31"/>
                </a:lnTo>
                <a:close/>
                <a:moveTo>
                  <a:pt x="55" y="35"/>
                </a:moveTo>
                <a:lnTo>
                  <a:pt x="55" y="35"/>
                </a:lnTo>
                <a:lnTo>
                  <a:pt x="55" y="35"/>
                </a:lnTo>
                <a:lnTo>
                  <a:pt x="55" y="33"/>
                </a:lnTo>
                <a:lnTo>
                  <a:pt x="55" y="33"/>
                </a:lnTo>
                <a:lnTo>
                  <a:pt x="55" y="35"/>
                </a:lnTo>
                <a:lnTo>
                  <a:pt x="55" y="35"/>
                </a:lnTo>
                <a:lnTo>
                  <a:pt x="55" y="35"/>
                </a:lnTo>
                <a:close/>
                <a:moveTo>
                  <a:pt x="50" y="26"/>
                </a:moveTo>
                <a:lnTo>
                  <a:pt x="50" y="28"/>
                </a:lnTo>
                <a:lnTo>
                  <a:pt x="50" y="28"/>
                </a:lnTo>
                <a:lnTo>
                  <a:pt x="50" y="26"/>
                </a:lnTo>
                <a:lnTo>
                  <a:pt x="50" y="26"/>
                </a:lnTo>
                <a:lnTo>
                  <a:pt x="50" y="26"/>
                </a:lnTo>
                <a:lnTo>
                  <a:pt x="50" y="26"/>
                </a:lnTo>
                <a:lnTo>
                  <a:pt x="50" y="26"/>
                </a:lnTo>
                <a:close/>
                <a:moveTo>
                  <a:pt x="57" y="38"/>
                </a:moveTo>
                <a:lnTo>
                  <a:pt x="57" y="40"/>
                </a:lnTo>
                <a:lnTo>
                  <a:pt x="57" y="40"/>
                </a:lnTo>
                <a:lnTo>
                  <a:pt x="59" y="40"/>
                </a:lnTo>
                <a:lnTo>
                  <a:pt x="59" y="40"/>
                </a:lnTo>
                <a:lnTo>
                  <a:pt x="57" y="38"/>
                </a:lnTo>
                <a:lnTo>
                  <a:pt x="57" y="38"/>
                </a:lnTo>
                <a:lnTo>
                  <a:pt x="57" y="38"/>
                </a:lnTo>
                <a:close/>
                <a:moveTo>
                  <a:pt x="55" y="33"/>
                </a:moveTo>
                <a:lnTo>
                  <a:pt x="55" y="33"/>
                </a:lnTo>
                <a:lnTo>
                  <a:pt x="55" y="31"/>
                </a:lnTo>
                <a:lnTo>
                  <a:pt x="52" y="31"/>
                </a:lnTo>
                <a:lnTo>
                  <a:pt x="52" y="33"/>
                </a:lnTo>
                <a:lnTo>
                  <a:pt x="55" y="33"/>
                </a:lnTo>
                <a:lnTo>
                  <a:pt x="55" y="33"/>
                </a:lnTo>
                <a:lnTo>
                  <a:pt x="55" y="33"/>
                </a:lnTo>
                <a:close/>
                <a:moveTo>
                  <a:pt x="50" y="26"/>
                </a:moveTo>
                <a:lnTo>
                  <a:pt x="50" y="23"/>
                </a:lnTo>
                <a:lnTo>
                  <a:pt x="50" y="23"/>
                </a:lnTo>
                <a:lnTo>
                  <a:pt x="48" y="23"/>
                </a:lnTo>
                <a:lnTo>
                  <a:pt x="48" y="26"/>
                </a:lnTo>
                <a:lnTo>
                  <a:pt x="50" y="26"/>
                </a:lnTo>
                <a:lnTo>
                  <a:pt x="50" y="26"/>
                </a:lnTo>
                <a:lnTo>
                  <a:pt x="50" y="26"/>
                </a:lnTo>
                <a:close/>
                <a:moveTo>
                  <a:pt x="57" y="38"/>
                </a:moveTo>
                <a:lnTo>
                  <a:pt x="57" y="35"/>
                </a:lnTo>
                <a:lnTo>
                  <a:pt x="57" y="35"/>
                </a:lnTo>
                <a:lnTo>
                  <a:pt x="57" y="38"/>
                </a:lnTo>
                <a:lnTo>
                  <a:pt x="57" y="38"/>
                </a:lnTo>
                <a:lnTo>
                  <a:pt x="57" y="38"/>
                </a:lnTo>
                <a:lnTo>
                  <a:pt x="57" y="38"/>
                </a:lnTo>
                <a:lnTo>
                  <a:pt x="57" y="38"/>
                </a:lnTo>
                <a:close/>
                <a:moveTo>
                  <a:pt x="52" y="31"/>
                </a:moveTo>
                <a:lnTo>
                  <a:pt x="52" y="31"/>
                </a:lnTo>
                <a:lnTo>
                  <a:pt x="52" y="28"/>
                </a:lnTo>
                <a:lnTo>
                  <a:pt x="52" y="28"/>
                </a:lnTo>
                <a:lnTo>
                  <a:pt x="52" y="31"/>
                </a:lnTo>
                <a:lnTo>
                  <a:pt x="52" y="31"/>
                </a:lnTo>
                <a:lnTo>
                  <a:pt x="52" y="31"/>
                </a:lnTo>
                <a:lnTo>
                  <a:pt x="52" y="31"/>
                </a:lnTo>
                <a:close/>
                <a:moveTo>
                  <a:pt x="57" y="35"/>
                </a:moveTo>
                <a:lnTo>
                  <a:pt x="57" y="35"/>
                </a:lnTo>
                <a:lnTo>
                  <a:pt x="57" y="35"/>
                </a:lnTo>
                <a:lnTo>
                  <a:pt x="55" y="35"/>
                </a:lnTo>
                <a:lnTo>
                  <a:pt x="55" y="35"/>
                </a:lnTo>
                <a:lnTo>
                  <a:pt x="57" y="35"/>
                </a:lnTo>
                <a:lnTo>
                  <a:pt x="57" y="35"/>
                </a:lnTo>
                <a:lnTo>
                  <a:pt x="57" y="35"/>
                </a:lnTo>
                <a:close/>
                <a:moveTo>
                  <a:pt x="52" y="28"/>
                </a:moveTo>
                <a:lnTo>
                  <a:pt x="52" y="28"/>
                </a:lnTo>
                <a:lnTo>
                  <a:pt x="52" y="28"/>
                </a:lnTo>
                <a:lnTo>
                  <a:pt x="52" y="28"/>
                </a:lnTo>
                <a:lnTo>
                  <a:pt x="52" y="26"/>
                </a:lnTo>
                <a:lnTo>
                  <a:pt x="52" y="26"/>
                </a:lnTo>
                <a:lnTo>
                  <a:pt x="52" y="28"/>
                </a:lnTo>
                <a:lnTo>
                  <a:pt x="52" y="28"/>
                </a:lnTo>
                <a:close/>
                <a:moveTo>
                  <a:pt x="59" y="40"/>
                </a:moveTo>
                <a:lnTo>
                  <a:pt x="59" y="40"/>
                </a:lnTo>
                <a:lnTo>
                  <a:pt x="59" y="40"/>
                </a:lnTo>
                <a:lnTo>
                  <a:pt x="59" y="42"/>
                </a:lnTo>
                <a:lnTo>
                  <a:pt x="59" y="42"/>
                </a:lnTo>
                <a:lnTo>
                  <a:pt x="59" y="40"/>
                </a:lnTo>
                <a:lnTo>
                  <a:pt x="59" y="40"/>
                </a:lnTo>
                <a:lnTo>
                  <a:pt x="59" y="40"/>
                </a:lnTo>
                <a:close/>
                <a:moveTo>
                  <a:pt x="57" y="33"/>
                </a:moveTo>
                <a:lnTo>
                  <a:pt x="57" y="33"/>
                </a:lnTo>
                <a:lnTo>
                  <a:pt x="55" y="33"/>
                </a:lnTo>
                <a:lnTo>
                  <a:pt x="55" y="33"/>
                </a:lnTo>
                <a:lnTo>
                  <a:pt x="55" y="33"/>
                </a:lnTo>
                <a:lnTo>
                  <a:pt x="55" y="33"/>
                </a:lnTo>
                <a:lnTo>
                  <a:pt x="57" y="33"/>
                </a:lnTo>
                <a:lnTo>
                  <a:pt x="57" y="33"/>
                </a:lnTo>
                <a:close/>
                <a:moveTo>
                  <a:pt x="59" y="38"/>
                </a:moveTo>
                <a:lnTo>
                  <a:pt x="59" y="38"/>
                </a:lnTo>
                <a:lnTo>
                  <a:pt x="59" y="38"/>
                </a:lnTo>
                <a:lnTo>
                  <a:pt x="59" y="38"/>
                </a:lnTo>
                <a:lnTo>
                  <a:pt x="59" y="40"/>
                </a:lnTo>
                <a:lnTo>
                  <a:pt x="59" y="40"/>
                </a:lnTo>
                <a:lnTo>
                  <a:pt x="59" y="38"/>
                </a:lnTo>
                <a:lnTo>
                  <a:pt x="59" y="38"/>
                </a:lnTo>
                <a:close/>
                <a:moveTo>
                  <a:pt x="55" y="31"/>
                </a:moveTo>
                <a:lnTo>
                  <a:pt x="55" y="31"/>
                </a:lnTo>
                <a:lnTo>
                  <a:pt x="55" y="31"/>
                </a:lnTo>
                <a:lnTo>
                  <a:pt x="55" y="31"/>
                </a:lnTo>
                <a:lnTo>
                  <a:pt x="55" y="31"/>
                </a:lnTo>
                <a:lnTo>
                  <a:pt x="55" y="31"/>
                </a:lnTo>
                <a:lnTo>
                  <a:pt x="55" y="31"/>
                </a:lnTo>
                <a:lnTo>
                  <a:pt x="55" y="31"/>
                </a:lnTo>
                <a:close/>
                <a:moveTo>
                  <a:pt x="57" y="38"/>
                </a:moveTo>
                <a:lnTo>
                  <a:pt x="59" y="38"/>
                </a:lnTo>
                <a:lnTo>
                  <a:pt x="59" y="35"/>
                </a:lnTo>
                <a:lnTo>
                  <a:pt x="57" y="35"/>
                </a:lnTo>
                <a:lnTo>
                  <a:pt x="57" y="35"/>
                </a:lnTo>
                <a:lnTo>
                  <a:pt x="57" y="35"/>
                </a:lnTo>
                <a:lnTo>
                  <a:pt x="57" y="38"/>
                </a:lnTo>
                <a:lnTo>
                  <a:pt x="57" y="38"/>
                </a:lnTo>
                <a:close/>
                <a:moveTo>
                  <a:pt x="52" y="28"/>
                </a:moveTo>
                <a:lnTo>
                  <a:pt x="55" y="31"/>
                </a:lnTo>
                <a:lnTo>
                  <a:pt x="55" y="31"/>
                </a:lnTo>
                <a:lnTo>
                  <a:pt x="55" y="28"/>
                </a:lnTo>
                <a:lnTo>
                  <a:pt x="55" y="28"/>
                </a:lnTo>
                <a:lnTo>
                  <a:pt x="52" y="28"/>
                </a:lnTo>
                <a:lnTo>
                  <a:pt x="52" y="28"/>
                </a:lnTo>
                <a:lnTo>
                  <a:pt x="52" y="28"/>
                </a:lnTo>
                <a:close/>
                <a:moveTo>
                  <a:pt x="62" y="40"/>
                </a:moveTo>
                <a:lnTo>
                  <a:pt x="62" y="42"/>
                </a:lnTo>
                <a:lnTo>
                  <a:pt x="62" y="42"/>
                </a:lnTo>
                <a:lnTo>
                  <a:pt x="62" y="42"/>
                </a:lnTo>
                <a:lnTo>
                  <a:pt x="62" y="42"/>
                </a:lnTo>
                <a:lnTo>
                  <a:pt x="62" y="40"/>
                </a:lnTo>
                <a:lnTo>
                  <a:pt x="62" y="40"/>
                </a:lnTo>
                <a:lnTo>
                  <a:pt x="62" y="40"/>
                </a:lnTo>
                <a:close/>
                <a:moveTo>
                  <a:pt x="57" y="35"/>
                </a:moveTo>
                <a:lnTo>
                  <a:pt x="57" y="33"/>
                </a:lnTo>
                <a:lnTo>
                  <a:pt x="57" y="33"/>
                </a:lnTo>
                <a:lnTo>
                  <a:pt x="57" y="33"/>
                </a:lnTo>
                <a:lnTo>
                  <a:pt x="57" y="33"/>
                </a:lnTo>
                <a:lnTo>
                  <a:pt x="57" y="35"/>
                </a:lnTo>
                <a:lnTo>
                  <a:pt x="57" y="35"/>
                </a:lnTo>
                <a:lnTo>
                  <a:pt x="57" y="35"/>
                </a:lnTo>
                <a:close/>
                <a:moveTo>
                  <a:pt x="52" y="28"/>
                </a:moveTo>
                <a:lnTo>
                  <a:pt x="52" y="26"/>
                </a:lnTo>
                <a:lnTo>
                  <a:pt x="52" y="26"/>
                </a:lnTo>
                <a:lnTo>
                  <a:pt x="52" y="26"/>
                </a:lnTo>
                <a:lnTo>
                  <a:pt x="52" y="26"/>
                </a:lnTo>
                <a:lnTo>
                  <a:pt x="52" y="28"/>
                </a:lnTo>
                <a:lnTo>
                  <a:pt x="52" y="28"/>
                </a:lnTo>
                <a:lnTo>
                  <a:pt x="52" y="28"/>
                </a:lnTo>
                <a:close/>
                <a:moveTo>
                  <a:pt x="62" y="40"/>
                </a:moveTo>
                <a:lnTo>
                  <a:pt x="59" y="38"/>
                </a:lnTo>
                <a:lnTo>
                  <a:pt x="59" y="38"/>
                </a:lnTo>
                <a:lnTo>
                  <a:pt x="59" y="40"/>
                </a:lnTo>
                <a:lnTo>
                  <a:pt x="59" y="40"/>
                </a:lnTo>
                <a:lnTo>
                  <a:pt x="62" y="40"/>
                </a:lnTo>
                <a:lnTo>
                  <a:pt x="62" y="40"/>
                </a:lnTo>
                <a:lnTo>
                  <a:pt x="62" y="40"/>
                </a:lnTo>
                <a:close/>
                <a:moveTo>
                  <a:pt x="57" y="33"/>
                </a:moveTo>
                <a:lnTo>
                  <a:pt x="57" y="31"/>
                </a:lnTo>
                <a:lnTo>
                  <a:pt x="57" y="31"/>
                </a:lnTo>
                <a:lnTo>
                  <a:pt x="55" y="31"/>
                </a:lnTo>
                <a:lnTo>
                  <a:pt x="55" y="31"/>
                </a:lnTo>
                <a:lnTo>
                  <a:pt x="57" y="33"/>
                </a:lnTo>
                <a:lnTo>
                  <a:pt x="57" y="33"/>
                </a:lnTo>
                <a:lnTo>
                  <a:pt x="57" y="33"/>
                </a:lnTo>
                <a:close/>
                <a:moveTo>
                  <a:pt x="55" y="31"/>
                </a:moveTo>
                <a:lnTo>
                  <a:pt x="55" y="31"/>
                </a:lnTo>
                <a:lnTo>
                  <a:pt x="57" y="31"/>
                </a:lnTo>
                <a:lnTo>
                  <a:pt x="57" y="31"/>
                </a:lnTo>
                <a:lnTo>
                  <a:pt x="55" y="28"/>
                </a:lnTo>
                <a:lnTo>
                  <a:pt x="55" y="28"/>
                </a:lnTo>
                <a:lnTo>
                  <a:pt x="55" y="31"/>
                </a:lnTo>
                <a:lnTo>
                  <a:pt x="55" y="31"/>
                </a:lnTo>
                <a:close/>
                <a:moveTo>
                  <a:pt x="62" y="42"/>
                </a:moveTo>
                <a:lnTo>
                  <a:pt x="62" y="42"/>
                </a:lnTo>
                <a:lnTo>
                  <a:pt x="64" y="42"/>
                </a:lnTo>
                <a:lnTo>
                  <a:pt x="64" y="42"/>
                </a:lnTo>
                <a:lnTo>
                  <a:pt x="64" y="42"/>
                </a:lnTo>
                <a:lnTo>
                  <a:pt x="64" y="42"/>
                </a:lnTo>
                <a:lnTo>
                  <a:pt x="62" y="42"/>
                </a:lnTo>
                <a:lnTo>
                  <a:pt x="62" y="42"/>
                </a:lnTo>
                <a:close/>
                <a:moveTo>
                  <a:pt x="59" y="35"/>
                </a:moveTo>
                <a:lnTo>
                  <a:pt x="59" y="35"/>
                </a:lnTo>
                <a:lnTo>
                  <a:pt x="59" y="33"/>
                </a:lnTo>
                <a:lnTo>
                  <a:pt x="59" y="35"/>
                </a:lnTo>
                <a:lnTo>
                  <a:pt x="59" y="35"/>
                </a:lnTo>
                <a:lnTo>
                  <a:pt x="59" y="35"/>
                </a:lnTo>
                <a:lnTo>
                  <a:pt x="59" y="35"/>
                </a:lnTo>
                <a:lnTo>
                  <a:pt x="59" y="35"/>
                </a:lnTo>
                <a:close/>
                <a:moveTo>
                  <a:pt x="55" y="28"/>
                </a:moveTo>
                <a:lnTo>
                  <a:pt x="55" y="28"/>
                </a:lnTo>
                <a:lnTo>
                  <a:pt x="55" y="26"/>
                </a:lnTo>
                <a:lnTo>
                  <a:pt x="55" y="26"/>
                </a:lnTo>
                <a:lnTo>
                  <a:pt x="55" y="28"/>
                </a:lnTo>
                <a:lnTo>
                  <a:pt x="55" y="28"/>
                </a:lnTo>
                <a:lnTo>
                  <a:pt x="55" y="28"/>
                </a:lnTo>
                <a:lnTo>
                  <a:pt x="55" y="28"/>
                </a:lnTo>
                <a:close/>
                <a:moveTo>
                  <a:pt x="64" y="40"/>
                </a:moveTo>
                <a:lnTo>
                  <a:pt x="62" y="40"/>
                </a:lnTo>
                <a:lnTo>
                  <a:pt x="62" y="40"/>
                </a:lnTo>
                <a:lnTo>
                  <a:pt x="62" y="40"/>
                </a:lnTo>
                <a:lnTo>
                  <a:pt x="62" y="40"/>
                </a:lnTo>
                <a:lnTo>
                  <a:pt x="64" y="40"/>
                </a:lnTo>
                <a:lnTo>
                  <a:pt x="64" y="40"/>
                </a:lnTo>
                <a:lnTo>
                  <a:pt x="64" y="40"/>
                </a:lnTo>
                <a:close/>
                <a:moveTo>
                  <a:pt x="59" y="33"/>
                </a:moveTo>
                <a:lnTo>
                  <a:pt x="59" y="33"/>
                </a:lnTo>
                <a:lnTo>
                  <a:pt x="57" y="31"/>
                </a:lnTo>
                <a:lnTo>
                  <a:pt x="57" y="33"/>
                </a:lnTo>
                <a:lnTo>
                  <a:pt x="57" y="33"/>
                </a:lnTo>
                <a:lnTo>
                  <a:pt x="57" y="33"/>
                </a:lnTo>
                <a:lnTo>
                  <a:pt x="59" y="33"/>
                </a:lnTo>
                <a:lnTo>
                  <a:pt x="59" y="33"/>
                </a:lnTo>
                <a:close/>
                <a:moveTo>
                  <a:pt x="62" y="40"/>
                </a:moveTo>
                <a:lnTo>
                  <a:pt x="62" y="40"/>
                </a:lnTo>
                <a:lnTo>
                  <a:pt x="62" y="38"/>
                </a:lnTo>
                <a:lnTo>
                  <a:pt x="62" y="38"/>
                </a:lnTo>
                <a:lnTo>
                  <a:pt x="62" y="38"/>
                </a:lnTo>
                <a:lnTo>
                  <a:pt x="62" y="38"/>
                </a:lnTo>
                <a:lnTo>
                  <a:pt x="62" y="40"/>
                </a:lnTo>
                <a:lnTo>
                  <a:pt x="62" y="40"/>
                </a:lnTo>
                <a:close/>
                <a:moveTo>
                  <a:pt x="57" y="31"/>
                </a:moveTo>
                <a:lnTo>
                  <a:pt x="57" y="31"/>
                </a:lnTo>
                <a:lnTo>
                  <a:pt x="57" y="31"/>
                </a:lnTo>
                <a:lnTo>
                  <a:pt x="57" y="31"/>
                </a:lnTo>
                <a:lnTo>
                  <a:pt x="57" y="31"/>
                </a:lnTo>
                <a:lnTo>
                  <a:pt x="57" y="31"/>
                </a:lnTo>
                <a:lnTo>
                  <a:pt x="57" y="31"/>
                </a:lnTo>
                <a:lnTo>
                  <a:pt x="57" y="31"/>
                </a:lnTo>
                <a:close/>
                <a:moveTo>
                  <a:pt x="64" y="42"/>
                </a:moveTo>
                <a:lnTo>
                  <a:pt x="64" y="42"/>
                </a:lnTo>
                <a:lnTo>
                  <a:pt x="64" y="45"/>
                </a:lnTo>
                <a:lnTo>
                  <a:pt x="67" y="45"/>
                </a:lnTo>
                <a:lnTo>
                  <a:pt x="67" y="42"/>
                </a:lnTo>
                <a:lnTo>
                  <a:pt x="64" y="42"/>
                </a:lnTo>
                <a:lnTo>
                  <a:pt x="64" y="42"/>
                </a:lnTo>
                <a:lnTo>
                  <a:pt x="64" y="42"/>
                </a:lnTo>
                <a:close/>
                <a:moveTo>
                  <a:pt x="62" y="38"/>
                </a:moveTo>
                <a:lnTo>
                  <a:pt x="62" y="35"/>
                </a:lnTo>
                <a:lnTo>
                  <a:pt x="62" y="35"/>
                </a:lnTo>
                <a:lnTo>
                  <a:pt x="59" y="35"/>
                </a:lnTo>
                <a:lnTo>
                  <a:pt x="59" y="35"/>
                </a:lnTo>
                <a:lnTo>
                  <a:pt x="62" y="38"/>
                </a:lnTo>
                <a:lnTo>
                  <a:pt x="62" y="38"/>
                </a:lnTo>
                <a:lnTo>
                  <a:pt x="62" y="38"/>
                </a:lnTo>
                <a:close/>
                <a:moveTo>
                  <a:pt x="57" y="28"/>
                </a:moveTo>
                <a:lnTo>
                  <a:pt x="57" y="28"/>
                </a:lnTo>
                <a:lnTo>
                  <a:pt x="57" y="28"/>
                </a:lnTo>
                <a:lnTo>
                  <a:pt x="55" y="28"/>
                </a:lnTo>
                <a:lnTo>
                  <a:pt x="55" y="28"/>
                </a:lnTo>
                <a:lnTo>
                  <a:pt x="57" y="28"/>
                </a:lnTo>
                <a:lnTo>
                  <a:pt x="57" y="28"/>
                </a:lnTo>
                <a:lnTo>
                  <a:pt x="57" y="28"/>
                </a:lnTo>
                <a:close/>
                <a:moveTo>
                  <a:pt x="64" y="40"/>
                </a:moveTo>
                <a:lnTo>
                  <a:pt x="64" y="40"/>
                </a:lnTo>
                <a:lnTo>
                  <a:pt x="64" y="40"/>
                </a:lnTo>
                <a:lnTo>
                  <a:pt x="64" y="40"/>
                </a:lnTo>
                <a:lnTo>
                  <a:pt x="64" y="42"/>
                </a:lnTo>
                <a:lnTo>
                  <a:pt x="64" y="42"/>
                </a:lnTo>
                <a:lnTo>
                  <a:pt x="64" y="40"/>
                </a:lnTo>
                <a:lnTo>
                  <a:pt x="64" y="40"/>
                </a:lnTo>
                <a:close/>
                <a:moveTo>
                  <a:pt x="59" y="35"/>
                </a:moveTo>
                <a:lnTo>
                  <a:pt x="59" y="33"/>
                </a:lnTo>
                <a:lnTo>
                  <a:pt x="59" y="33"/>
                </a:lnTo>
                <a:lnTo>
                  <a:pt x="59" y="33"/>
                </a:lnTo>
                <a:lnTo>
                  <a:pt x="59" y="33"/>
                </a:lnTo>
                <a:lnTo>
                  <a:pt x="59" y="35"/>
                </a:lnTo>
                <a:lnTo>
                  <a:pt x="59" y="35"/>
                </a:lnTo>
                <a:lnTo>
                  <a:pt x="59" y="35"/>
                </a:lnTo>
                <a:close/>
                <a:moveTo>
                  <a:pt x="64" y="40"/>
                </a:moveTo>
                <a:lnTo>
                  <a:pt x="64" y="40"/>
                </a:lnTo>
                <a:lnTo>
                  <a:pt x="64" y="38"/>
                </a:lnTo>
                <a:lnTo>
                  <a:pt x="62" y="38"/>
                </a:lnTo>
                <a:lnTo>
                  <a:pt x="62" y="40"/>
                </a:lnTo>
                <a:lnTo>
                  <a:pt x="64" y="40"/>
                </a:lnTo>
                <a:lnTo>
                  <a:pt x="64" y="40"/>
                </a:lnTo>
                <a:lnTo>
                  <a:pt x="64" y="40"/>
                </a:lnTo>
                <a:close/>
                <a:moveTo>
                  <a:pt x="59" y="31"/>
                </a:moveTo>
                <a:lnTo>
                  <a:pt x="59" y="33"/>
                </a:lnTo>
                <a:lnTo>
                  <a:pt x="59" y="33"/>
                </a:lnTo>
                <a:lnTo>
                  <a:pt x="59" y="31"/>
                </a:lnTo>
                <a:lnTo>
                  <a:pt x="59" y="31"/>
                </a:lnTo>
                <a:lnTo>
                  <a:pt x="59" y="31"/>
                </a:lnTo>
                <a:lnTo>
                  <a:pt x="59" y="31"/>
                </a:lnTo>
                <a:lnTo>
                  <a:pt x="59" y="31"/>
                </a:lnTo>
                <a:close/>
                <a:moveTo>
                  <a:pt x="67" y="42"/>
                </a:moveTo>
                <a:lnTo>
                  <a:pt x="67" y="42"/>
                </a:lnTo>
                <a:lnTo>
                  <a:pt x="67" y="45"/>
                </a:lnTo>
                <a:lnTo>
                  <a:pt x="67" y="45"/>
                </a:lnTo>
                <a:lnTo>
                  <a:pt x="67" y="45"/>
                </a:lnTo>
                <a:lnTo>
                  <a:pt x="67" y="45"/>
                </a:lnTo>
                <a:lnTo>
                  <a:pt x="67" y="42"/>
                </a:lnTo>
                <a:lnTo>
                  <a:pt x="67" y="42"/>
                </a:lnTo>
                <a:close/>
                <a:moveTo>
                  <a:pt x="64" y="38"/>
                </a:moveTo>
                <a:lnTo>
                  <a:pt x="64" y="38"/>
                </a:lnTo>
                <a:lnTo>
                  <a:pt x="62" y="35"/>
                </a:lnTo>
                <a:lnTo>
                  <a:pt x="62" y="35"/>
                </a:lnTo>
                <a:lnTo>
                  <a:pt x="62" y="38"/>
                </a:lnTo>
                <a:lnTo>
                  <a:pt x="62" y="38"/>
                </a:lnTo>
                <a:lnTo>
                  <a:pt x="64" y="38"/>
                </a:lnTo>
                <a:lnTo>
                  <a:pt x="64" y="38"/>
                </a:lnTo>
                <a:close/>
                <a:moveTo>
                  <a:pt x="59" y="31"/>
                </a:moveTo>
                <a:lnTo>
                  <a:pt x="59" y="28"/>
                </a:lnTo>
                <a:lnTo>
                  <a:pt x="57" y="28"/>
                </a:lnTo>
                <a:lnTo>
                  <a:pt x="57" y="28"/>
                </a:lnTo>
                <a:lnTo>
                  <a:pt x="57" y="31"/>
                </a:lnTo>
                <a:lnTo>
                  <a:pt x="57" y="31"/>
                </a:lnTo>
                <a:lnTo>
                  <a:pt x="59" y="31"/>
                </a:lnTo>
                <a:lnTo>
                  <a:pt x="59" y="31"/>
                </a:lnTo>
                <a:close/>
                <a:moveTo>
                  <a:pt x="67" y="42"/>
                </a:moveTo>
                <a:lnTo>
                  <a:pt x="67" y="40"/>
                </a:lnTo>
                <a:lnTo>
                  <a:pt x="64" y="42"/>
                </a:lnTo>
                <a:lnTo>
                  <a:pt x="64" y="42"/>
                </a:lnTo>
                <a:lnTo>
                  <a:pt x="67" y="42"/>
                </a:lnTo>
                <a:lnTo>
                  <a:pt x="67" y="42"/>
                </a:lnTo>
                <a:lnTo>
                  <a:pt x="67" y="42"/>
                </a:lnTo>
                <a:lnTo>
                  <a:pt x="67" y="42"/>
                </a:lnTo>
                <a:close/>
                <a:moveTo>
                  <a:pt x="62" y="35"/>
                </a:moveTo>
                <a:lnTo>
                  <a:pt x="62" y="35"/>
                </a:lnTo>
                <a:lnTo>
                  <a:pt x="62" y="33"/>
                </a:lnTo>
                <a:lnTo>
                  <a:pt x="62" y="33"/>
                </a:lnTo>
                <a:lnTo>
                  <a:pt x="62" y="35"/>
                </a:lnTo>
                <a:lnTo>
                  <a:pt x="62" y="35"/>
                </a:lnTo>
                <a:lnTo>
                  <a:pt x="62" y="35"/>
                </a:lnTo>
                <a:lnTo>
                  <a:pt x="62" y="35"/>
                </a:lnTo>
                <a:close/>
                <a:moveTo>
                  <a:pt x="64" y="40"/>
                </a:moveTo>
                <a:lnTo>
                  <a:pt x="67" y="40"/>
                </a:lnTo>
                <a:lnTo>
                  <a:pt x="67" y="40"/>
                </a:lnTo>
                <a:lnTo>
                  <a:pt x="64" y="40"/>
                </a:lnTo>
                <a:lnTo>
                  <a:pt x="64" y="40"/>
                </a:lnTo>
                <a:lnTo>
                  <a:pt x="64" y="40"/>
                </a:lnTo>
                <a:lnTo>
                  <a:pt x="64" y="40"/>
                </a:lnTo>
                <a:lnTo>
                  <a:pt x="64" y="40"/>
                </a:lnTo>
                <a:close/>
                <a:moveTo>
                  <a:pt x="59" y="33"/>
                </a:moveTo>
                <a:lnTo>
                  <a:pt x="62" y="33"/>
                </a:lnTo>
                <a:lnTo>
                  <a:pt x="62" y="33"/>
                </a:lnTo>
                <a:lnTo>
                  <a:pt x="62" y="33"/>
                </a:lnTo>
                <a:lnTo>
                  <a:pt x="62" y="31"/>
                </a:lnTo>
                <a:lnTo>
                  <a:pt x="59" y="31"/>
                </a:lnTo>
                <a:lnTo>
                  <a:pt x="59" y="33"/>
                </a:lnTo>
                <a:lnTo>
                  <a:pt x="59" y="33"/>
                </a:lnTo>
                <a:close/>
                <a:moveTo>
                  <a:pt x="69" y="45"/>
                </a:moveTo>
                <a:lnTo>
                  <a:pt x="69" y="45"/>
                </a:lnTo>
                <a:lnTo>
                  <a:pt x="69" y="47"/>
                </a:lnTo>
                <a:lnTo>
                  <a:pt x="69" y="47"/>
                </a:lnTo>
                <a:lnTo>
                  <a:pt x="69" y="45"/>
                </a:lnTo>
                <a:lnTo>
                  <a:pt x="69" y="45"/>
                </a:lnTo>
                <a:lnTo>
                  <a:pt x="69" y="45"/>
                </a:lnTo>
                <a:lnTo>
                  <a:pt x="69" y="45"/>
                </a:lnTo>
                <a:close/>
                <a:moveTo>
                  <a:pt x="64" y="38"/>
                </a:moveTo>
                <a:lnTo>
                  <a:pt x="64" y="38"/>
                </a:lnTo>
                <a:lnTo>
                  <a:pt x="64" y="38"/>
                </a:lnTo>
                <a:lnTo>
                  <a:pt x="64" y="38"/>
                </a:lnTo>
                <a:lnTo>
                  <a:pt x="64" y="38"/>
                </a:lnTo>
                <a:lnTo>
                  <a:pt x="64" y="38"/>
                </a:lnTo>
                <a:lnTo>
                  <a:pt x="64" y="38"/>
                </a:lnTo>
                <a:lnTo>
                  <a:pt x="64" y="38"/>
                </a:lnTo>
                <a:lnTo>
                  <a:pt x="64" y="38"/>
                </a:lnTo>
                <a:close/>
                <a:moveTo>
                  <a:pt x="59" y="31"/>
                </a:moveTo>
                <a:lnTo>
                  <a:pt x="59" y="31"/>
                </a:lnTo>
                <a:lnTo>
                  <a:pt x="59" y="28"/>
                </a:lnTo>
                <a:lnTo>
                  <a:pt x="59" y="31"/>
                </a:lnTo>
                <a:lnTo>
                  <a:pt x="59" y="31"/>
                </a:lnTo>
                <a:lnTo>
                  <a:pt x="59" y="31"/>
                </a:lnTo>
                <a:lnTo>
                  <a:pt x="59" y="31"/>
                </a:lnTo>
                <a:lnTo>
                  <a:pt x="59" y="31"/>
                </a:lnTo>
                <a:close/>
                <a:moveTo>
                  <a:pt x="69" y="42"/>
                </a:moveTo>
                <a:lnTo>
                  <a:pt x="67" y="42"/>
                </a:lnTo>
                <a:lnTo>
                  <a:pt x="67" y="42"/>
                </a:lnTo>
                <a:lnTo>
                  <a:pt x="67" y="42"/>
                </a:lnTo>
                <a:lnTo>
                  <a:pt x="67" y="45"/>
                </a:lnTo>
                <a:lnTo>
                  <a:pt x="69" y="45"/>
                </a:lnTo>
                <a:lnTo>
                  <a:pt x="69" y="42"/>
                </a:lnTo>
                <a:lnTo>
                  <a:pt x="69" y="42"/>
                </a:lnTo>
                <a:close/>
                <a:moveTo>
                  <a:pt x="64" y="35"/>
                </a:moveTo>
                <a:lnTo>
                  <a:pt x="64" y="35"/>
                </a:lnTo>
                <a:lnTo>
                  <a:pt x="64" y="35"/>
                </a:lnTo>
                <a:lnTo>
                  <a:pt x="62" y="35"/>
                </a:lnTo>
                <a:lnTo>
                  <a:pt x="62" y="35"/>
                </a:lnTo>
                <a:lnTo>
                  <a:pt x="64" y="35"/>
                </a:lnTo>
                <a:lnTo>
                  <a:pt x="64" y="35"/>
                </a:lnTo>
                <a:lnTo>
                  <a:pt x="64" y="35"/>
                </a:lnTo>
                <a:close/>
                <a:moveTo>
                  <a:pt x="67" y="42"/>
                </a:moveTo>
                <a:lnTo>
                  <a:pt x="67" y="40"/>
                </a:lnTo>
                <a:lnTo>
                  <a:pt x="67" y="40"/>
                </a:lnTo>
                <a:lnTo>
                  <a:pt x="67" y="40"/>
                </a:lnTo>
                <a:lnTo>
                  <a:pt x="67" y="40"/>
                </a:lnTo>
                <a:lnTo>
                  <a:pt x="67" y="42"/>
                </a:lnTo>
                <a:lnTo>
                  <a:pt x="67" y="42"/>
                </a:lnTo>
                <a:lnTo>
                  <a:pt x="67" y="42"/>
                </a:lnTo>
                <a:close/>
                <a:moveTo>
                  <a:pt x="62" y="33"/>
                </a:moveTo>
                <a:lnTo>
                  <a:pt x="62" y="35"/>
                </a:lnTo>
                <a:lnTo>
                  <a:pt x="64" y="35"/>
                </a:lnTo>
                <a:lnTo>
                  <a:pt x="64" y="33"/>
                </a:lnTo>
                <a:lnTo>
                  <a:pt x="62" y="33"/>
                </a:lnTo>
                <a:lnTo>
                  <a:pt x="62" y="33"/>
                </a:lnTo>
                <a:lnTo>
                  <a:pt x="62" y="33"/>
                </a:lnTo>
                <a:lnTo>
                  <a:pt x="62" y="33"/>
                </a:lnTo>
                <a:close/>
                <a:moveTo>
                  <a:pt x="69" y="45"/>
                </a:moveTo>
                <a:lnTo>
                  <a:pt x="69" y="47"/>
                </a:lnTo>
                <a:lnTo>
                  <a:pt x="71" y="47"/>
                </a:lnTo>
                <a:lnTo>
                  <a:pt x="71" y="47"/>
                </a:lnTo>
                <a:lnTo>
                  <a:pt x="71" y="47"/>
                </a:lnTo>
                <a:lnTo>
                  <a:pt x="71" y="45"/>
                </a:lnTo>
                <a:lnTo>
                  <a:pt x="69" y="45"/>
                </a:lnTo>
                <a:lnTo>
                  <a:pt x="69" y="45"/>
                </a:lnTo>
                <a:close/>
                <a:moveTo>
                  <a:pt x="67" y="40"/>
                </a:moveTo>
                <a:lnTo>
                  <a:pt x="67" y="38"/>
                </a:lnTo>
                <a:lnTo>
                  <a:pt x="67" y="38"/>
                </a:lnTo>
                <a:lnTo>
                  <a:pt x="64" y="38"/>
                </a:lnTo>
                <a:lnTo>
                  <a:pt x="64" y="38"/>
                </a:lnTo>
                <a:lnTo>
                  <a:pt x="67" y="40"/>
                </a:lnTo>
                <a:lnTo>
                  <a:pt x="67" y="40"/>
                </a:lnTo>
                <a:lnTo>
                  <a:pt x="67" y="40"/>
                </a:lnTo>
                <a:close/>
                <a:moveTo>
                  <a:pt x="62" y="33"/>
                </a:moveTo>
                <a:lnTo>
                  <a:pt x="62" y="33"/>
                </a:lnTo>
                <a:lnTo>
                  <a:pt x="62" y="31"/>
                </a:lnTo>
                <a:lnTo>
                  <a:pt x="62" y="31"/>
                </a:lnTo>
                <a:lnTo>
                  <a:pt x="62" y="31"/>
                </a:lnTo>
                <a:lnTo>
                  <a:pt x="62" y="31"/>
                </a:lnTo>
                <a:lnTo>
                  <a:pt x="62" y="33"/>
                </a:lnTo>
                <a:lnTo>
                  <a:pt x="62" y="33"/>
                </a:lnTo>
                <a:close/>
                <a:moveTo>
                  <a:pt x="71" y="45"/>
                </a:moveTo>
                <a:lnTo>
                  <a:pt x="69" y="42"/>
                </a:lnTo>
                <a:lnTo>
                  <a:pt x="69" y="42"/>
                </a:lnTo>
                <a:lnTo>
                  <a:pt x="69" y="45"/>
                </a:lnTo>
                <a:lnTo>
                  <a:pt x="69" y="45"/>
                </a:lnTo>
                <a:lnTo>
                  <a:pt x="71" y="45"/>
                </a:lnTo>
                <a:lnTo>
                  <a:pt x="71" y="45"/>
                </a:lnTo>
                <a:lnTo>
                  <a:pt x="71" y="45"/>
                </a:lnTo>
                <a:close/>
                <a:moveTo>
                  <a:pt x="67" y="38"/>
                </a:moveTo>
                <a:lnTo>
                  <a:pt x="67" y="35"/>
                </a:lnTo>
                <a:lnTo>
                  <a:pt x="64" y="35"/>
                </a:lnTo>
                <a:lnTo>
                  <a:pt x="64" y="35"/>
                </a:lnTo>
                <a:lnTo>
                  <a:pt x="64" y="35"/>
                </a:lnTo>
                <a:lnTo>
                  <a:pt x="64" y="38"/>
                </a:lnTo>
                <a:lnTo>
                  <a:pt x="67" y="38"/>
                </a:lnTo>
                <a:lnTo>
                  <a:pt x="67" y="38"/>
                </a:lnTo>
                <a:close/>
                <a:moveTo>
                  <a:pt x="69" y="42"/>
                </a:moveTo>
                <a:lnTo>
                  <a:pt x="69" y="42"/>
                </a:lnTo>
                <a:lnTo>
                  <a:pt x="69" y="40"/>
                </a:lnTo>
                <a:lnTo>
                  <a:pt x="69" y="40"/>
                </a:lnTo>
                <a:lnTo>
                  <a:pt x="69" y="42"/>
                </a:lnTo>
                <a:lnTo>
                  <a:pt x="69" y="42"/>
                </a:lnTo>
                <a:lnTo>
                  <a:pt x="69" y="42"/>
                </a:lnTo>
                <a:lnTo>
                  <a:pt x="69" y="42"/>
                </a:lnTo>
                <a:close/>
                <a:moveTo>
                  <a:pt x="64" y="35"/>
                </a:moveTo>
                <a:lnTo>
                  <a:pt x="64" y="35"/>
                </a:lnTo>
                <a:lnTo>
                  <a:pt x="64" y="35"/>
                </a:lnTo>
                <a:lnTo>
                  <a:pt x="64" y="35"/>
                </a:lnTo>
                <a:lnTo>
                  <a:pt x="64" y="33"/>
                </a:lnTo>
                <a:lnTo>
                  <a:pt x="64" y="33"/>
                </a:lnTo>
                <a:lnTo>
                  <a:pt x="64" y="35"/>
                </a:lnTo>
                <a:lnTo>
                  <a:pt x="64" y="35"/>
                </a:lnTo>
                <a:close/>
                <a:moveTo>
                  <a:pt x="71" y="47"/>
                </a:moveTo>
                <a:lnTo>
                  <a:pt x="71" y="47"/>
                </a:lnTo>
                <a:lnTo>
                  <a:pt x="71" y="47"/>
                </a:lnTo>
                <a:lnTo>
                  <a:pt x="74" y="47"/>
                </a:lnTo>
                <a:lnTo>
                  <a:pt x="74" y="47"/>
                </a:lnTo>
                <a:lnTo>
                  <a:pt x="71" y="47"/>
                </a:lnTo>
                <a:lnTo>
                  <a:pt x="71" y="47"/>
                </a:lnTo>
                <a:lnTo>
                  <a:pt x="71" y="47"/>
                </a:lnTo>
                <a:close/>
                <a:moveTo>
                  <a:pt x="69" y="40"/>
                </a:moveTo>
                <a:lnTo>
                  <a:pt x="69" y="40"/>
                </a:lnTo>
                <a:lnTo>
                  <a:pt x="67" y="38"/>
                </a:lnTo>
                <a:lnTo>
                  <a:pt x="67" y="38"/>
                </a:lnTo>
                <a:lnTo>
                  <a:pt x="67" y="40"/>
                </a:lnTo>
                <a:lnTo>
                  <a:pt x="67" y="40"/>
                </a:lnTo>
                <a:lnTo>
                  <a:pt x="67" y="40"/>
                </a:lnTo>
                <a:lnTo>
                  <a:pt x="69" y="40"/>
                </a:lnTo>
                <a:lnTo>
                  <a:pt x="69" y="40"/>
                </a:lnTo>
                <a:close/>
                <a:moveTo>
                  <a:pt x="64" y="33"/>
                </a:moveTo>
                <a:lnTo>
                  <a:pt x="64" y="33"/>
                </a:lnTo>
                <a:lnTo>
                  <a:pt x="64" y="31"/>
                </a:lnTo>
                <a:lnTo>
                  <a:pt x="62" y="31"/>
                </a:lnTo>
                <a:lnTo>
                  <a:pt x="62" y="33"/>
                </a:lnTo>
                <a:lnTo>
                  <a:pt x="64" y="33"/>
                </a:lnTo>
                <a:lnTo>
                  <a:pt x="64" y="33"/>
                </a:lnTo>
                <a:lnTo>
                  <a:pt x="64" y="33"/>
                </a:lnTo>
                <a:close/>
                <a:moveTo>
                  <a:pt x="71" y="45"/>
                </a:moveTo>
                <a:lnTo>
                  <a:pt x="71" y="45"/>
                </a:lnTo>
                <a:lnTo>
                  <a:pt x="71" y="45"/>
                </a:lnTo>
                <a:lnTo>
                  <a:pt x="71" y="45"/>
                </a:lnTo>
                <a:lnTo>
                  <a:pt x="71" y="45"/>
                </a:lnTo>
                <a:lnTo>
                  <a:pt x="71" y="45"/>
                </a:lnTo>
                <a:lnTo>
                  <a:pt x="71" y="45"/>
                </a:lnTo>
                <a:lnTo>
                  <a:pt x="71" y="45"/>
                </a:lnTo>
                <a:close/>
                <a:moveTo>
                  <a:pt x="67" y="38"/>
                </a:moveTo>
                <a:lnTo>
                  <a:pt x="67" y="38"/>
                </a:lnTo>
                <a:lnTo>
                  <a:pt x="67" y="35"/>
                </a:lnTo>
                <a:lnTo>
                  <a:pt x="67" y="38"/>
                </a:lnTo>
                <a:lnTo>
                  <a:pt x="67" y="38"/>
                </a:lnTo>
                <a:lnTo>
                  <a:pt x="67" y="38"/>
                </a:lnTo>
                <a:lnTo>
                  <a:pt x="67" y="38"/>
                </a:lnTo>
                <a:lnTo>
                  <a:pt x="67" y="38"/>
                </a:lnTo>
                <a:close/>
                <a:moveTo>
                  <a:pt x="71" y="42"/>
                </a:moveTo>
                <a:lnTo>
                  <a:pt x="71" y="42"/>
                </a:lnTo>
                <a:lnTo>
                  <a:pt x="71" y="42"/>
                </a:lnTo>
                <a:lnTo>
                  <a:pt x="71" y="42"/>
                </a:lnTo>
                <a:lnTo>
                  <a:pt x="69" y="42"/>
                </a:lnTo>
                <a:lnTo>
                  <a:pt x="69" y="42"/>
                </a:lnTo>
                <a:lnTo>
                  <a:pt x="71" y="42"/>
                </a:lnTo>
                <a:lnTo>
                  <a:pt x="71" y="42"/>
                </a:lnTo>
                <a:close/>
                <a:moveTo>
                  <a:pt x="64" y="35"/>
                </a:moveTo>
                <a:lnTo>
                  <a:pt x="67" y="35"/>
                </a:lnTo>
                <a:lnTo>
                  <a:pt x="67" y="35"/>
                </a:lnTo>
                <a:lnTo>
                  <a:pt x="67" y="35"/>
                </a:lnTo>
                <a:lnTo>
                  <a:pt x="67" y="35"/>
                </a:lnTo>
                <a:lnTo>
                  <a:pt x="64" y="35"/>
                </a:lnTo>
                <a:lnTo>
                  <a:pt x="64" y="35"/>
                </a:lnTo>
                <a:lnTo>
                  <a:pt x="64" y="35"/>
                </a:lnTo>
                <a:close/>
                <a:moveTo>
                  <a:pt x="74" y="47"/>
                </a:moveTo>
                <a:lnTo>
                  <a:pt x="74" y="47"/>
                </a:lnTo>
                <a:lnTo>
                  <a:pt x="74" y="50"/>
                </a:lnTo>
                <a:lnTo>
                  <a:pt x="74" y="50"/>
                </a:lnTo>
                <a:lnTo>
                  <a:pt x="74" y="47"/>
                </a:lnTo>
                <a:lnTo>
                  <a:pt x="74" y="47"/>
                </a:lnTo>
                <a:lnTo>
                  <a:pt x="74" y="47"/>
                </a:lnTo>
                <a:lnTo>
                  <a:pt x="74" y="47"/>
                </a:lnTo>
                <a:close/>
                <a:moveTo>
                  <a:pt x="67" y="35"/>
                </a:moveTo>
                <a:lnTo>
                  <a:pt x="67" y="33"/>
                </a:lnTo>
                <a:lnTo>
                  <a:pt x="64" y="33"/>
                </a:lnTo>
                <a:lnTo>
                  <a:pt x="64" y="33"/>
                </a:lnTo>
                <a:lnTo>
                  <a:pt x="64" y="33"/>
                </a:lnTo>
                <a:lnTo>
                  <a:pt x="64" y="35"/>
                </a:lnTo>
                <a:lnTo>
                  <a:pt x="67" y="35"/>
                </a:lnTo>
                <a:lnTo>
                  <a:pt x="67" y="35"/>
                </a:lnTo>
                <a:close/>
                <a:moveTo>
                  <a:pt x="74" y="45"/>
                </a:moveTo>
                <a:lnTo>
                  <a:pt x="74" y="45"/>
                </a:lnTo>
                <a:lnTo>
                  <a:pt x="71" y="45"/>
                </a:lnTo>
                <a:lnTo>
                  <a:pt x="71" y="45"/>
                </a:lnTo>
                <a:lnTo>
                  <a:pt x="74" y="47"/>
                </a:lnTo>
                <a:lnTo>
                  <a:pt x="74" y="47"/>
                </a:lnTo>
                <a:lnTo>
                  <a:pt x="74" y="45"/>
                </a:lnTo>
                <a:lnTo>
                  <a:pt x="74" y="45"/>
                </a:lnTo>
                <a:close/>
                <a:moveTo>
                  <a:pt x="69" y="40"/>
                </a:moveTo>
                <a:lnTo>
                  <a:pt x="69" y="38"/>
                </a:lnTo>
                <a:lnTo>
                  <a:pt x="69" y="38"/>
                </a:lnTo>
                <a:lnTo>
                  <a:pt x="69" y="38"/>
                </a:lnTo>
                <a:lnTo>
                  <a:pt x="69" y="38"/>
                </a:lnTo>
                <a:lnTo>
                  <a:pt x="69" y="40"/>
                </a:lnTo>
                <a:lnTo>
                  <a:pt x="69" y="40"/>
                </a:lnTo>
                <a:lnTo>
                  <a:pt x="69" y="40"/>
                </a:lnTo>
                <a:close/>
                <a:moveTo>
                  <a:pt x="74" y="45"/>
                </a:moveTo>
                <a:lnTo>
                  <a:pt x="74" y="42"/>
                </a:lnTo>
                <a:lnTo>
                  <a:pt x="71" y="42"/>
                </a:lnTo>
                <a:lnTo>
                  <a:pt x="71" y="42"/>
                </a:lnTo>
                <a:lnTo>
                  <a:pt x="71" y="42"/>
                </a:lnTo>
                <a:lnTo>
                  <a:pt x="71" y="45"/>
                </a:lnTo>
                <a:lnTo>
                  <a:pt x="74" y="45"/>
                </a:lnTo>
                <a:lnTo>
                  <a:pt x="74" y="45"/>
                </a:lnTo>
                <a:close/>
                <a:moveTo>
                  <a:pt x="76" y="47"/>
                </a:moveTo>
                <a:lnTo>
                  <a:pt x="76" y="47"/>
                </a:lnTo>
                <a:lnTo>
                  <a:pt x="76" y="50"/>
                </a:lnTo>
                <a:lnTo>
                  <a:pt x="76" y="50"/>
                </a:lnTo>
                <a:lnTo>
                  <a:pt x="76" y="50"/>
                </a:lnTo>
                <a:lnTo>
                  <a:pt x="76" y="50"/>
                </a:lnTo>
                <a:lnTo>
                  <a:pt x="76" y="47"/>
                </a:lnTo>
                <a:lnTo>
                  <a:pt x="76" y="47"/>
                </a:lnTo>
                <a:close/>
                <a:moveTo>
                  <a:pt x="71" y="42"/>
                </a:moveTo>
                <a:lnTo>
                  <a:pt x="71" y="42"/>
                </a:lnTo>
                <a:lnTo>
                  <a:pt x="71" y="40"/>
                </a:lnTo>
                <a:lnTo>
                  <a:pt x="71" y="40"/>
                </a:lnTo>
                <a:lnTo>
                  <a:pt x="71" y="40"/>
                </a:lnTo>
                <a:lnTo>
                  <a:pt x="71" y="42"/>
                </a:lnTo>
                <a:lnTo>
                  <a:pt x="71" y="42"/>
                </a:lnTo>
                <a:lnTo>
                  <a:pt x="71" y="42"/>
                </a:lnTo>
                <a:lnTo>
                  <a:pt x="71" y="42"/>
                </a:lnTo>
                <a:close/>
                <a:moveTo>
                  <a:pt x="67" y="35"/>
                </a:moveTo>
                <a:lnTo>
                  <a:pt x="67" y="35"/>
                </a:lnTo>
                <a:lnTo>
                  <a:pt x="67" y="35"/>
                </a:lnTo>
                <a:lnTo>
                  <a:pt x="67" y="33"/>
                </a:lnTo>
                <a:lnTo>
                  <a:pt x="67" y="33"/>
                </a:lnTo>
                <a:lnTo>
                  <a:pt x="67" y="35"/>
                </a:lnTo>
                <a:lnTo>
                  <a:pt x="67" y="35"/>
                </a:lnTo>
                <a:lnTo>
                  <a:pt x="67" y="35"/>
                </a:lnTo>
                <a:close/>
                <a:moveTo>
                  <a:pt x="76" y="47"/>
                </a:moveTo>
                <a:lnTo>
                  <a:pt x="74" y="45"/>
                </a:lnTo>
                <a:lnTo>
                  <a:pt x="74" y="45"/>
                </a:lnTo>
                <a:lnTo>
                  <a:pt x="74" y="47"/>
                </a:lnTo>
                <a:lnTo>
                  <a:pt x="74" y="47"/>
                </a:lnTo>
                <a:lnTo>
                  <a:pt x="76" y="47"/>
                </a:lnTo>
                <a:lnTo>
                  <a:pt x="76" y="47"/>
                </a:lnTo>
                <a:lnTo>
                  <a:pt x="76" y="47"/>
                </a:lnTo>
                <a:close/>
                <a:moveTo>
                  <a:pt x="71" y="40"/>
                </a:moveTo>
                <a:lnTo>
                  <a:pt x="71" y="40"/>
                </a:lnTo>
                <a:lnTo>
                  <a:pt x="71" y="38"/>
                </a:lnTo>
                <a:lnTo>
                  <a:pt x="69" y="38"/>
                </a:lnTo>
                <a:lnTo>
                  <a:pt x="69" y="40"/>
                </a:lnTo>
                <a:lnTo>
                  <a:pt x="71" y="40"/>
                </a:lnTo>
                <a:lnTo>
                  <a:pt x="71" y="40"/>
                </a:lnTo>
                <a:lnTo>
                  <a:pt x="71" y="40"/>
                </a:lnTo>
                <a:close/>
                <a:moveTo>
                  <a:pt x="74" y="45"/>
                </a:moveTo>
                <a:lnTo>
                  <a:pt x="74" y="45"/>
                </a:lnTo>
                <a:lnTo>
                  <a:pt x="74" y="45"/>
                </a:lnTo>
                <a:lnTo>
                  <a:pt x="74" y="42"/>
                </a:lnTo>
                <a:lnTo>
                  <a:pt x="74" y="42"/>
                </a:lnTo>
                <a:lnTo>
                  <a:pt x="74" y="45"/>
                </a:lnTo>
                <a:lnTo>
                  <a:pt x="74" y="45"/>
                </a:lnTo>
                <a:lnTo>
                  <a:pt x="74" y="45"/>
                </a:lnTo>
                <a:close/>
                <a:moveTo>
                  <a:pt x="76" y="50"/>
                </a:moveTo>
                <a:lnTo>
                  <a:pt x="76" y="50"/>
                </a:lnTo>
                <a:lnTo>
                  <a:pt x="76" y="52"/>
                </a:lnTo>
                <a:lnTo>
                  <a:pt x="78" y="52"/>
                </a:lnTo>
                <a:lnTo>
                  <a:pt x="78" y="50"/>
                </a:lnTo>
                <a:lnTo>
                  <a:pt x="76" y="50"/>
                </a:lnTo>
                <a:lnTo>
                  <a:pt x="76" y="50"/>
                </a:lnTo>
                <a:lnTo>
                  <a:pt x="76" y="50"/>
                </a:lnTo>
                <a:close/>
                <a:moveTo>
                  <a:pt x="74" y="42"/>
                </a:moveTo>
                <a:lnTo>
                  <a:pt x="74" y="42"/>
                </a:lnTo>
                <a:lnTo>
                  <a:pt x="74" y="42"/>
                </a:lnTo>
                <a:lnTo>
                  <a:pt x="74" y="42"/>
                </a:lnTo>
                <a:lnTo>
                  <a:pt x="71" y="42"/>
                </a:lnTo>
                <a:lnTo>
                  <a:pt x="71" y="42"/>
                </a:lnTo>
                <a:lnTo>
                  <a:pt x="74" y="42"/>
                </a:lnTo>
                <a:lnTo>
                  <a:pt x="74" y="42"/>
                </a:lnTo>
                <a:lnTo>
                  <a:pt x="74" y="42"/>
                </a:lnTo>
                <a:close/>
                <a:moveTo>
                  <a:pt x="69" y="35"/>
                </a:moveTo>
                <a:lnTo>
                  <a:pt x="69" y="35"/>
                </a:lnTo>
                <a:lnTo>
                  <a:pt x="69" y="35"/>
                </a:lnTo>
                <a:lnTo>
                  <a:pt x="69" y="35"/>
                </a:lnTo>
                <a:lnTo>
                  <a:pt x="69" y="35"/>
                </a:lnTo>
                <a:lnTo>
                  <a:pt x="69" y="35"/>
                </a:lnTo>
                <a:lnTo>
                  <a:pt x="69" y="35"/>
                </a:lnTo>
                <a:lnTo>
                  <a:pt x="69" y="35"/>
                </a:lnTo>
                <a:close/>
                <a:moveTo>
                  <a:pt x="76" y="47"/>
                </a:moveTo>
                <a:lnTo>
                  <a:pt x="76" y="47"/>
                </a:lnTo>
                <a:lnTo>
                  <a:pt x="76" y="47"/>
                </a:lnTo>
                <a:lnTo>
                  <a:pt x="76" y="47"/>
                </a:lnTo>
                <a:lnTo>
                  <a:pt x="76" y="50"/>
                </a:lnTo>
                <a:lnTo>
                  <a:pt x="76" y="50"/>
                </a:lnTo>
                <a:lnTo>
                  <a:pt x="76" y="47"/>
                </a:lnTo>
                <a:lnTo>
                  <a:pt x="76" y="47"/>
                </a:lnTo>
                <a:close/>
                <a:moveTo>
                  <a:pt x="74" y="42"/>
                </a:moveTo>
                <a:lnTo>
                  <a:pt x="74" y="40"/>
                </a:lnTo>
                <a:lnTo>
                  <a:pt x="71" y="40"/>
                </a:lnTo>
                <a:lnTo>
                  <a:pt x="71" y="40"/>
                </a:lnTo>
                <a:lnTo>
                  <a:pt x="71" y="40"/>
                </a:lnTo>
                <a:lnTo>
                  <a:pt x="71" y="42"/>
                </a:lnTo>
                <a:lnTo>
                  <a:pt x="74" y="42"/>
                </a:lnTo>
                <a:lnTo>
                  <a:pt x="74" y="42"/>
                </a:lnTo>
                <a:close/>
                <a:moveTo>
                  <a:pt x="76" y="47"/>
                </a:moveTo>
                <a:lnTo>
                  <a:pt x="76" y="45"/>
                </a:lnTo>
                <a:lnTo>
                  <a:pt x="76" y="45"/>
                </a:lnTo>
                <a:lnTo>
                  <a:pt x="76" y="45"/>
                </a:lnTo>
                <a:lnTo>
                  <a:pt x="76" y="45"/>
                </a:lnTo>
                <a:lnTo>
                  <a:pt x="76" y="47"/>
                </a:lnTo>
                <a:lnTo>
                  <a:pt x="76" y="47"/>
                </a:lnTo>
                <a:lnTo>
                  <a:pt x="76" y="47"/>
                </a:lnTo>
                <a:close/>
                <a:moveTo>
                  <a:pt x="71" y="38"/>
                </a:moveTo>
                <a:lnTo>
                  <a:pt x="71" y="40"/>
                </a:lnTo>
                <a:lnTo>
                  <a:pt x="71" y="40"/>
                </a:lnTo>
                <a:lnTo>
                  <a:pt x="71" y="38"/>
                </a:lnTo>
                <a:lnTo>
                  <a:pt x="71" y="38"/>
                </a:lnTo>
                <a:lnTo>
                  <a:pt x="71" y="38"/>
                </a:lnTo>
                <a:lnTo>
                  <a:pt x="71" y="38"/>
                </a:lnTo>
                <a:lnTo>
                  <a:pt x="71" y="38"/>
                </a:lnTo>
                <a:close/>
                <a:moveTo>
                  <a:pt x="78" y="50"/>
                </a:moveTo>
                <a:lnTo>
                  <a:pt x="78" y="50"/>
                </a:lnTo>
                <a:lnTo>
                  <a:pt x="78" y="52"/>
                </a:lnTo>
                <a:lnTo>
                  <a:pt x="78" y="52"/>
                </a:lnTo>
                <a:lnTo>
                  <a:pt x="78" y="52"/>
                </a:lnTo>
                <a:lnTo>
                  <a:pt x="78" y="52"/>
                </a:lnTo>
                <a:lnTo>
                  <a:pt x="78" y="50"/>
                </a:lnTo>
                <a:lnTo>
                  <a:pt x="78" y="50"/>
                </a:lnTo>
                <a:close/>
                <a:moveTo>
                  <a:pt x="76" y="45"/>
                </a:moveTo>
                <a:lnTo>
                  <a:pt x="76" y="42"/>
                </a:lnTo>
                <a:lnTo>
                  <a:pt x="74" y="42"/>
                </a:lnTo>
                <a:lnTo>
                  <a:pt x="74" y="42"/>
                </a:lnTo>
                <a:lnTo>
                  <a:pt x="74" y="42"/>
                </a:lnTo>
                <a:lnTo>
                  <a:pt x="74" y="45"/>
                </a:lnTo>
                <a:lnTo>
                  <a:pt x="76" y="45"/>
                </a:lnTo>
                <a:lnTo>
                  <a:pt x="76" y="45"/>
                </a:lnTo>
                <a:close/>
                <a:moveTo>
                  <a:pt x="71" y="38"/>
                </a:moveTo>
                <a:lnTo>
                  <a:pt x="71" y="38"/>
                </a:lnTo>
                <a:lnTo>
                  <a:pt x="71" y="35"/>
                </a:lnTo>
                <a:lnTo>
                  <a:pt x="71" y="35"/>
                </a:lnTo>
                <a:lnTo>
                  <a:pt x="69" y="35"/>
                </a:lnTo>
                <a:lnTo>
                  <a:pt x="69" y="35"/>
                </a:lnTo>
                <a:lnTo>
                  <a:pt x="71" y="38"/>
                </a:lnTo>
                <a:lnTo>
                  <a:pt x="71" y="38"/>
                </a:lnTo>
                <a:close/>
                <a:moveTo>
                  <a:pt x="78" y="50"/>
                </a:moveTo>
                <a:lnTo>
                  <a:pt x="78" y="47"/>
                </a:lnTo>
                <a:lnTo>
                  <a:pt x="78" y="47"/>
                </a:lnTo>
                <a:lnTo>
                  <a:pt x="78" y="50"/>
                </a:lnTo>
                <a:lnTo>
                  <a:pt x="78" y="50"/>
                </a:lnTo>
                <a:lnTo>
                  <a:pt x="78" y="50"/>
                </a:lnTo>
                <a:lnTo>
                  <a:pt x="78" y="50"/>
                </a:lnTo>
                <a:lnTo>
                  <a:pt x="78" y="50"/>
                </a:lnTo>
                <a:close/>
                <a:moveTo>
                  <a:pt x="74" y="42"/>
                </a:moveTo>
                <a:lnTo>
                  <a:pt x="74" y="42"/>
                </a:lnTo>
                <a:lnTo>
                  <a:pt x="74" y="40"/>
                </a:lnTo>
                <a:lnTo>
                  <a:pt x="74" y="40"/>
                </a:lnTo>
                <a:lnTo>
                  <a:pt x="74" y="42"/>
                </a:lnTo>
                <a:lnTo>
                  <a:pt x="74" y="42"/>
                </a:lnTo>
                <a:lnTo>
                  <a:pt x="74" y="42"/>
                </a:lnTo>
                <a:lnTo>
                  <a:pt x="74" y="42"/>
                </a:lnTo>
                <a:close/>
                <a:moveTo>
                  <a:pt x="78" y="47"/>
                </a:moveTo>
                <a:lnTo>
                  <a:pt x="78" y="47"/>
                </a:lnTo>
                <a:lnTo>
                  <a:pt x="78" y="45"/>
                </a:lnTo>
                <a:lnTo>
                  <a:pt x="76" y="45"/>
                </a:lnTo>
                <a:lnTo>
                  <a:pt x="76" y="47"/>
                </a:lnTo>
                <a:lnTo>
                  <a:pt x="78" y="47"/>
                </a:lnTo>
                <a:lnTo>
                  <a:pt x="78" y="47"/>
                </a:lnTo>
                <a:lnTo>
                  <a:pt x="78" y="47"/>
                </a:lnTo>
                <a:close/>
                <a:moveTo>
                  <a:pt x="71" y="40"/>
                </a:moveTo>
                <a:lnTo>
                  <a:pt x="74" y="40"/>
                </a:lnTo>
                <a:lnTo>
                  <a:pt x="74" y="40"/>
                </a:lnTo>
                <a:lnTo>
                  <a:pt x="74" y="40"/>
                </a:lnTo>
                <a:lnTo>
                  <a:pt x="74" y="38"/>
                </a:lnTo>
                <a:lnTo>
                  <a:pt x="71" y="38"/>
                </a:lnTo>
                <a:lnTo>
                  <a:pt x="71" y="40"/>
                </a:lnTo>
                <a:lnTo>
                  <a:pt x="71" y="40"/>
                </a:lnTo>
                <a:close/>
                <a:moveTo>
                  <a:pt x="81" y="52"/>
                </a:moveTo>
                <a:lnTo>
                  <a:pt x="81" y="52"/>
                </a:lnTo>
                <a:lnTo>
                  <a:pt x="81" y="52"/>
                </a:lnTo>
                <a:lnTo>
                  <a:pt x="81" y="52"/>
                </a:lnTo>
                <a:lnTo>
                  <a:pt x="81" y="52"/>
                </a:lnTo>
                <a:lnTo>
                  <a:pt x="81" y="52"/>
                </a:lnTo>
                <a:lnTo>
                  <a:pt x="81" y="52"/>
                </a:lnTo>
                <a:lnTo>
                  <a:pt x="81" y="52"/>
                </a:lnTo>
                <a:close/>
                <a:moveTo>
                  <a:pt x="76" y="45"/>
                </a:moveTo>
                <a:lnTo>
                  <a:pt x="76" y="45"/>
                </a:lnTo>
                <a:lnTo>
                  <a:pt x="76" y="42"/>
                </a:lnTo>
                <a:lnTo>
                  <a:pt x="76" y="42"/>
                </a:lnTo>
                <a:lnTo>
                  <a:pt x="76" y="45"/>
                </a:lnTo>
                <a:lnTo>
                  <a:pt x="76" y="45"/>
                </a:lnTo>
                <a:lnTo>
                  <a:pt x="76" y="45"/>
                </a:lnTo>
                <a:lnTo>
                  <a:pt x="76" y="45"/>
                </a:lnTo>
                <a:close/>
                <a:moveTo>
                  <a:pt x="74" y="38"/>
                </a:moveTo>
                <a:lnTo>
                  <a:pt x="74" y="38"/>
                </a:lnTo>
                <a:lnTo>
                  <a:pt x="71" y="35"/>
                </a:lnTo>
                <a:lnTo>
                  <a:pt x="71" y="35"/>
                </a:lnTo>
                <a:lnTo>
                  <a:pt x="71" y="38"/>
                </a:lnTo>
                <a:lnTo>
                  <a:pt x="71" y="38"/>
                </a:lnTo>
                <a:lnTo>
                  <a:pt x="74" y="38"/>
                </a:lnTo>
                <a:lnTo>
                  <a:pt x="74" y="38"/>
                </a:lnTo>
                <a:close/>
                <a:moveTo>
                  <a:pt x="81" y="50"/>
                </a:moveTo>
                <a:lnTo>
                  <a:pt x="81" y="50"/>
                </a:lnTo>
                <a:lnTo>
                  <a:pt x="78" y="50"/>
                </a:lnTo>
                <a:lnTo>
                  <a:pt x="78" y="50"/>
                </a:lnTo>
                <a:lnTo>
                  <a:pt x="81" y="52"/>
                </a:lnTo>
                <a:lnTo>
                  <a:pt x="81" y="52"/>
                </a:lnTo>
                <a:lnTo>
                  <a:pt x="81" y="50"/>
                </a:lnTo>
                <a:lnTo>
                  <a:pt x="81" y="50"/>
                </a:lnTo>
                <a:close/>
                <a:moveTo>
                  <a:pt x="76" y="42"/>
                </a:moveTo>
                <a:lnTo>
                  <a:pt x="76" y="42"/>
                </a:lnTo>
                <a:lnTo>
                  <a:pt x="76" y="42"/>
                </a:lnTo>
                <a:lnTo>
                  <a:pt x="76" y="42"/>
                </a:lnTo>
                <a:lnTo>
                  <a:pt x="76" y="42"/>
                </a:lnTo>
                <a:lnTo>
                  <a:pt x="76" y="42"/>
                </a:lnTo>
                <a:lnTo>
                  <a:pt x="76" y="42"/>
                </a:lnTo>
                <a:lnTo>
                  <a:pt x="76" y="42"/>
                </a:lnTo>
                <a:close/>
                <a:moveTo>
                  <a:pt x="78" y="50"/>
                </a:moveTo>
                <a:lnTo>
                  <a:pt x="78" y="50"/>
                </a:lnTo>
                <a:lnTo>
                  <a:pt x="78" y="47"/>
                </a:lnTo>
                <a:lnTo>
                  <a:pt x="78" y="47"/>
                </a:lnTo>
                <a:lnTo>
                  <a:pt x="78" y="47"/>
                </a:lnTo>
                <a:lnTo>
                  <a:pt x="78" y="47"/>
                </a:lnTo>
                <a:lnTo>
                  <a:pt x="78" y="50"/>
                </a:lnTo>
                <a:lnTo>
                  <a:pt x="78" y="50"/>
                </a:lnTo>
                <a:close/>
                <a:moveTo>
                  <a:pt x="74" y="40"/>
                </a:moveTo>
                <a:lnTo>
                  <a:pt x="74" y="40"/>
                </a:lnTo>
                <a:lnTo>
                  <a:pt x="76" y="40"/>
                </a:lnTo>
                <a:lnTo>
                  <a:pt x="76" y="40"/>
                </a:lnTo>
                <a:lnTo>
                  <a:pt x="74" y="40"/>
                </a:lnTo>
                <a:lnTo>
                  <a:pt x="74" y="40"/>
                </a:lnTo>
                <a:lnTo>
                  <a:pt x="74" y="40"/>
                </a:lnTo>
                <a:lnTo>
                  <a:pt x="74" y="40"/>
                </a:lnTo>
                <a:close/>
                <a:moveTo>
                  <a:pt x="81" y="52"/>
                </a:moveTo>
                <a:lnTo>
                  <a:pt x="81" y="52"/>
                </a:lnTo>
                <a:lnTo>
                  <a:pt x="83" y="54"/>
                </a:lnTo>
                <a:lnTo>
                  <a:pt x="83" y="54"/>
                </a:lnTo>
                <a:lnTo>
                  <a:pt x="83" y="52"/>
                </a:lnTo>
                <a:lnTo>
                  <a:pt x="83" y="52"/>
                </a:lnTo>
                <a:lnTo>
                  <a:pt x="81" y="52"/>
                </a:lnTo>
                <a:lnTo>
                  <a:pt x="81" y="52"/>
                </a:lnTo>
                <a:close/>
                <a:moveTo>
                  <a:pt x="78" y="47"/>
                </a:moveTo>
                <a:lnTo>
                  <a:pt x="78" y="45"/>
                </a:lnTo>
                <a:lnTo>
                  <a:pt x="78" y="45"/>
                </a:lnTo>
                <a:lnTo>
                  <a:pt x="78" y="45"/>
                </a:lnTo>
                <a:lnTo>
                  <a:pt x="78" y="45"/>
                </a:lnTo>
                <a:lnTo>
                  <a:pt x="78" y="47"/>
                </a:lnTo>
                <a:lnTo>
                  <a:pt x="78" y="47"/>
                </a:lnTo>
                <a:lnTo>
                  <a:pt x="78" y="47"/>
                </a:lnTo>
                <a:close/>
                <a:moveTo>
                  <a:pt x="74" y="40"/>
                </a:moveTo>
                <a:lnTo>
                  <a:pt x="74" y="40"/>
                </a:lnTo>
                <a:lnTo>
                  <a:pt x="74" y="38"/>
                </a:lnTo>
                <a:lnTo>
                  <a:pt x="74" y="38"/>
                </a:lnTo>
                <a:lnTo>
                  <a:pt x="74" y="38"/>
                </a:lnTo>
                <a:lnTo>
                  <a:pt x="74" y="38"/>
                </a:lnTo>
                <a:lnTo>
                  <a:pt x="74" y="40"/>
                </a:lnTo>
                <a:lnTo>
                  <a:pt x="74" y="40"/>
                </a:lnTo>
                <a:close/>
                <a:moveTo>
                  <a:pt x="83" y="52"/>
                </a:moveTo>
                <a:lnTo>
                  <a:pt x="81" y="50"/>
                </a:lnTo>
                <a:lnTo>
                  <a:pt x="81" y="50"/>
                </a:lnTo>
                <a:lnTo>
                  <a:pt x="81" y="52"/>
                </a:lnTo>
                <a:lnTo>
                  <a:pt x="81" y="52"/>
                </a:lnTo>
                <a:lnTo>
                  <a:pt x="83" y="52"/>
                </a:lnTo>
                <a:lnTo>
                  <a:pt x="83" y="52"/>
                </a:lnTo>
                <a:lnTo>
                  <a:pt x="83" y="52"/>
                </a:lnTo>
                <a:close/>
                <a:moveTo>
                  <a:pt x="78" y="45"/>
                </a:moveTo>
                <a:lnTo>
                  <a:pt x="78" y="42"/>
                </a:lnTo>
                <a:lnTo>
                  <a:pt x="78" y="42"/>
                </a:lnTo>
                <a:lnTo>
                  <a:pt x="76" y="42"/>
                </a:lnTo>
                <a:lnTo>
                  <a:pt x="76" y="42"/>
                </a:lnTo>
                <a:lnTo>
                  <a:pt x="78" y="45"/>
                </a:lnTo>
                <a:lnTo>
                  <a:pt x="78" y="45"/>
                </a:lnTo>
                <a:lnTo>
                  <a:pt x="78" y="45"/>
                </a:lnTo>
                <a:close/>
                <a:moveTo>
                  <a:pt x="81" y="50"/>
                </a:moveTo>
                <a:lnTo>
                  <a:pt x="81" y="50"/>
                </a:lnTo>
                <a:lnTo>
                  <a:pt x="81" y="47"/>
                </a:lnTo>
                <a:lnTo>
                  <a:pt x="81" y="47"/>
                </a:lnTo>
                <a:lnTo>
                  <a:pt x="81" y="50"/>
                </a:lnTo>
                <a:lnTo>
                  <a:pt x="81" y="50"/>
                </a:lnTo>
                <a:lnTo>
                  <a:pt x="81" y="50"/>
                </a:lnTo>
                <a:lnTo>
                  <a:pt x="81" y="50"/>
                </a:lnTo>
                <a:close/>
                <a:moveTo>
                  <a:pt x="76" y="42"/>
                </a:moveTo>
                <a:lnTo>
                  <a:pt x="76" y="42"/>
                </a:lnTo>
                <a:lnTo>
                  <a:pt x="76" y="42"/>
                </a:lnTo>
                <a:lnTo>
                  <a:pt x="76" y="40"/>
                </a:lnTo>
                <a:lnTo>
                  <a:pt x="76" y="40"/>
                </a:lnTo>
                <a:lnTo>
                  <a:pt x="76" y="40"/>
                </a:lnTo>
                <a:lnTo>
                  <a:pt x="76" y="42"/>
                </a:lnTo>
                <a:lnTo>
                  <a:pt x="76" y="42"/>
                </a:lnTo>
                <a:close/>
                <a:moveTo>
                  <a:pt x="81" y="47"/>
                </a:moveTo>
                <a:lnTo>
                  <a:pt x="81" y="47"/>
                </a:lnTo>
                <a:lnTo>
                  <a:pt x="81" y="45"/>
                </a:lnTo>
                <a:lnTo>
                  <a:pt x="78" y="45"/>
                </a:lnTo>
                <a:lnTo>
                  <a:pt x="78" y="45"/>
                </a:lnTo>
                <a:lnTo>
                  <a:pt x="78" y="47"/>
                </a:lnTo>
                <a:lnTo>
                  <a:pt x="81" y="47"/>
                </a:lnTo>
                <a:lnTo>
                  <a:pt x="81" y="47"/>
                </a:lnTo>
                <a:lnTo>
                  <a:pt x="81" y="47"/>
                </a:lnTo>
                <a:close/>
                <a:moveTo>
                  <a:pt x="76" y="40"/>
                </a:moveTo>
                <a:lnTo>
                  <a:pt x="76" y="40"/>
                </a:lnTo>
                <a:lnTo>
                  <a:pt x="76" y="38"/>
                </a:lnTo>
                <a:lnTo>
                  <a:pt x="76" y="38"/>
                </a:lnTo>
                <a:lnTo>
                  <a:pt x="76" y="40"/>
                </a:lnTo>
                <a:lnTo>
                  <a:pt x="76" y="40"/>
                </a:lnTo>
                <a:lnTo>
                  <a:pt x="76" y="40"/>
                </a:lnTo>
                <a:lnTo>
                  <a:pt x="76" y="40"/>
                </a:lnTo>
                <a:close/>
                <a:moveTo>
                  <a:pt x="83" y="52"/>
                </a:moveTo>
                <a:lnTo>
                  <a:pt x="83" y="52"/>
                </a:lnTo>
                <a:lnTo>
                  <a:pt x="83" y="52"/>
                </a:lnTo>
                <a:lnTo>
                  <a:pt x="83" y="52"/>
                </a:lnTo>
                <a:lnTo>
                  <a:pt x="83" y="52"/>
                </a:lnTo>
                <a:lnTo>
                  <a:pt x="83" y="52"/>
                </a:lnTo>
                <a:lnTo>
                  <a:pt x="83" y="52"/>
                </a:lnTo>
                <a:lnTo>
                  <a:pt x="83" y="52"/>
                </a:lnTo>
                <a:close/>
                <a:moveTo>
                  <a:pt x="78" y="45"/>
                </a:moveTo>
                <a:lnTo>
                  <a:pt x="78" y="45"/>
                </a:lnTo>
                <a:lnTo>
                  <a:pt x="78" y="42"/>
                </a:lnTo>
                <a:lnTo>
                  <a:pt x="78" y="42"/>
                </a:lnTo>
                <a:lnTo>
                  <a:pt x="78" y="45"/>
                </a:lnTo>
                <a:lnTo>
                  <a:pt x="78" y="45"/>
                </a:lnTo>
                <a:lnTo>
                  <a:pt x="78" y="45"/>
                </a:lnTo>
                <a:lnTo>
                  <a:pt x="78" y="45"/>
                </a:lnTo>
                <a:close/>
                <a:moveTo>
                  <a:pt x="83" y="50"/>
                </a:moveTo>
                <a:lnTo>
                  <a:pt x="83" y="50"/>
                </a:lnTo>
                <a:lnTo>
                  <a:pt x="83" y="50"/>
                </a:lnTo>
                <a:lnTo>
                  <a:pt x="83" y="50"/>
                </a:lnTo>
                <a:lnTo>
                  <a:pt x="81" y="50"/>
                </a:lnTo>
                <a:lnTo>
                  <a:pt x="81" y="50"/>
                </a:lnTo>
                <a:lnTo>
                  <a:pt x="83" y="50"/>
                </a:lnTo>
                <a:lnTo>
                  <a:pt x="83" y="50"/>
                </a:lnTo>
                <a:close/>
                <a:moveTo>
                  <a:pt x="78" y="42"/>
                </a:moveTo>
                <a:lnTo>
                  <a:pt x="78" y="42"/>
                </a:lnTo>
                <a:lnTo>
                  <a:pt x="78" y="42"/>
                </a:lnTo>
                <a:lnTo>
                  <a:pt x="78" y="42"/>
                </a:lnTo>
                <a:lnTo>
                  <a:pt x="78" y="40"/>
                </a:lnTo>
                <a:lnTo>
                  <a:pt x="78" y="42"/>
                </a:lnTo>
                <a:lnTo>
                  <a:pt x="78" y="42"/>
                </a:lnTo>
                <a:lnTo>
                  <a:pt x="78" y="42"/>
                </a:lnTo>
                <a:close/>
                <a:moveTo>
                  <a:pt x="85" y="54"/>
                </a:moveTo>
                <a:lnTo>
                  <a:pt x="85" y="54"/>
                </a:lnTo>
                <a:lnTo>
                  <a:pt x="85" y="57"/>
                </a:lnTo>
                <a:lnTo>
                  <a:pt x="85" y="57"/>
                </a:lnTo>
                <a:lnTo>
                  <a:pt x="85" y="54"/>
                </a:lnTo>
                <a:lnTo>
                  <a:pt x="85" y="54"/>
                </a:lnTo>
                <a:lnTo>
                  <a:pt x="85" y="54"/>
                </a:lnTo>
                <a:lnTo>
                  <a:pt x="85" y="54"/>
                </a:lnTo>
                <a:close/>
                <a:moveTo>
                  <a:pt x="83" y="50"/>
                </a:moveTo>
                <a:lnTo>
                  <a:pt x="83" y="47"/>
                </a:lnTo>
                <a:lnTo>
                  <a:pt x="81" y="47"/>
                </a:lnTo>
                <a:lnTo>
                  <a:pt x="81" y="47"/>
                </a:lnTo>
                <a:lnTo>
                  <a:pt x="81" y="47"/>
                </a:lnTo>
                <a:lnTo>
                  <a:pt x="81" y="50"/>
                </a:lnTo>
                <a:lnTo>
                  <a:pt x="83" y="50"/>
                </a:lnTo>
                <a:lnTo>
                  <a:pt x="83" y="50"/>
                </a:lnTo>
                <a:close/>
                <a:moveTo>
                  <a:pt x="78" y="40"/>
                </a:moveTo>
                <a:lnTo>
                  <a:pt x="78" y="40"/>
                </a:lnTo>
                <a:lnTo>
                  <a:pt x="78" y="40"/>
                </a:lnTo>
                <a:lnTo>
                  <a:pt x="76" y="40"/>
                </a:lnTo>
                <a:lnTo>
                  <a:pt x="76" y="40"/>
                </a:lnTo>
                <a:lnTo>
                  <a:pt x="78" y="40"/>
                </a:lnTo>
                <a:lnTo>
                  <a:pt x="78" y="40"/>
                </a:lnTo>
                <a:lnTo>
                  <a:pt x="78" y="40"/>
                </a:lnTo>
                <a:close/>
                <a:moveTo>
                  <a:pt x="85" y="52"/>
                </a:moveTo>
                <a:lnTo>
                  <a:pt x="85" y="52"/>
                </a:lnTo>
                <a:lnTo>
                  <a:pt x="83" y="52"/>
                </a:lnTo>
                <a:lnTo>
                  <a:pt x="83" y="52"/>
                </a:lnTo>
                <a:lnTo>
                  <a:pt x="85" y="54"/>
                </a:lnTo>
                <a:lnTo>
                  <a:pt x="85" y="54"/>
                </a:lnTo>
                <a:lnTo>
                  <a:pt x="85" y="52"/>
                </a:lnTo>
                <a:lnTo>
                  <a:pt x="85" y="52"/>
                </a:lnTo>
                <a:close/>
                <a:moveTo>
                  <a:pt x="81" y="47"/>
                </a:moveTo>
                <a:lnTo>
                  <a:pt x="81" y="45"/>
                </a:lnTo>
                <a:lnTo>
                  <a:pt x="81" y="45"/>
                </a:lnTo>
                <a:lnTo>
                  <a:pt x="81" y="45"/>
                </a:lnTo>
                <a:lnTo>
                  <a:pt x="81" y="45"/>
                </a:lnTo>
                <a:lnTo>
                  <a:pt x="81" y="47"/>
                </a:lnTo>
                <a:lnTo>
                  <a:pt x="81" y="47"/>
                </a:lnTo>
                <a:lnTo>
                  <a:pt x="81" y="47"/>
                </a:lnTo>
                <a:close/>
                <a:moveTo>
                  <a:pt x="85" y="52"/>
                </a:moveTo>
                <a:lnTo>
                  <a:pt x="85" y="50"/>
                </a:lnTo>
                <a:lnTo>
                  <a:pt x="83" y="50"/>
                </a:lnTo>
                <a:lnTo>
                  <a:pt x="83" y="50"/>
                </a:lnTo>
                <a:lnTo>
                  <a:pt x="83" y="50"/>
                </a:lnTo>
                <a:lnTo>
                  <a:pt x="83" y="52"/>
                </a:lnTo>
                <a:lnTo>
                  <a:pt x="85" y="52"/>
                </a:lnTo>
                <a:lnTo>
                  <a:pt x="85" y="52"/>
                </a:lnTo>
                <a:close/>
                <a:moveTo>
                  <a:pt x="78" y="42"/>
                </a:moveTo>
                <a:lnTo>
                  <a:pt x="81" y="45"/>
                </a:lnTo>
                <a:lnTo>
                  <a:pt x="81" y="45"/>
                </a:lnTo>
                <a:lnTo>
                  <a:pt x="81" y="42"/>
                </a:lnTo>
                <a:lnTo>
                  <a:pt x="81" y="42"/>
                </a:lnTo>
                <a:lnTo>
                  <a:pt x="78" y="42"/>
                </a:lnTo>
                <a:lnTo>
                  <a:pt x="78" y="42"/>
                </a:lnTo>
                <a:lnTo>
                  <a:pt x="78" y="42"/>
                </a:lnTo>
                <a:close/>
                <a:moveTo>
                  <a:pt x="88" y="54"/>
                </a:moveTo>
                <a:lnTo>
                  <a:pt x="85" y="54"/>
                </a:lnTo>
                <a:lnTo>
                  <a:pt x="85" y="57"/>
                </a:lnTo>
                <a:lnTo>
                  <a:pt x="88" y="57"/>
                </a:lnTo>
                <a:lnTo>
                  <a:pt x="88" y="57"/>
                </a:lnTo>
                <a:lnTo>
                  <a:pt x="88" y="57"/>
                </a:lnTo>
                <a:lnTo>
                  <a:pt x="88" y="54"/>
                </a:lnTo>
                <a:lnTo>
                  <a:pt x="88" y="54"/>
                </a:lnTo>
                <a:close/>
                <a:moveTo>
                  <a:pt x="83" y="50"/>
                </a:moveTo>
                <a:lnTo>
                  <a:pt x="83" y="50"/>
                </a:lnTo>
                <a:lnTo>
                  <a:pt x="83" y="47"/>
                </a:lnTo>
                <a:lnTo>
                  <a:pt x="83" y="47"/>
                </a:lnTo>
                <a:lnTo>
                  <a:pt x="83" y="50"/>
                </a:lnTo>
                <a:lnTo>
                  <a:pt x="83" y="50"/>
                </a:lnTo>
                <a:lnTo>
                  <a:pt x="83" y="50"/>
                </a:lnTo>
                <a:lnTo>
                  <a:pt x="83" y="50"/>
                </a:lnTo>
                <a:close/>
                <a:moveTo>
                  <a:pt x="78" y="42"/>
                </a:moveTo>
                <a:lnTo>
                  <a:pt x="78" y="42"/>
                </a:lnTo>
                <a:lnTo>
                  <a:pt x="78" y="40"/>
                </a:lnTo>
                <a:lnTo>
                  <a:pt x="78" y="40"/>
                </a:lnTo>
                <a:lnTo>
                  <a:pt x="78" y="40"/>
                </a:lnTo>
                <a:lnTo>
                  <a:pt x="78" y="40"/>
                </a:lnTo>
                <a:lnTo>
                  <a:pt x="78" y="42"/>
                </a:lnTo>
                <a:lnTo>
                  <a:pt x="78" y="42"/>
                </a:lnTo>
                <a:close/>
                <a:moveTo>
                  <a:pt x="88" y="54"/>
                </a:moveTo>
                <a:lnTo>
                  <a:pt x="85" y="52"/>
                </a:lnTo>
                <a:lnTo>
                  <a:pt x="85" y="52"/>
                </a:lnTo>
                <a:lnTo>
                  <a:pt x="85" y="54"/>
                </a:lnTo>
                <a:lnTo>
                  <a:pt x="85" y="54"/>
                </a:lnTo>
                <a:lnTo>
                  <a:pt x="88" y="54"/>
                </a:lnTo>
                <a:lnTo>
                  <a:pt x="88" y="54"/>
                </a:lnTo>
                <a:lnTo>
                  <a:pt x="88" y="54"/>
                </a:lnTo>
                <a:close/>
                <a:moveTo>
                  <a:pt x="83" y="47"/>
                </a:moveTo>
                <a:lnTo>
                  <a:pt x="83" y="47"/>
                </a:lnTo>
                <a:lnTo>
                  <a:pt x="83" y="45"/>
                </a:lnTo>
                <a:lnTo>
                  <a:pt x="81" y="45"/>
                </a:lnTo>
                <a:lnTo>
                  <a:pt x="81" y="47"/>
                </a:lnTo>
                <a:lnTo>
                  <a:pt x="83" y="47"/>
                </a:lnTo>
                <a:lnTo>
                  <a:pt x="83" y="47"/>
                </a:lnTo>
                <a:lnTo>
                  <a:pt x="83" y="47"/>
                </a:lnTo>
                <a:close/>
                <a:moveTo>
                  <a:pt x="85" y="52"/>
                </a:moveTo>
                <a:lnTo>
                  <a:pt x="85" y="52"/>
                </a:lnTo>
                <a:lnTo>
                  <a:pt x="85" y="52"/>
                </a:lnTo>
                <a:lnTo>
                  <a:pt x="85" y="50"/>
                </a:lnTo>
                <a:lnTo>
                  <a:pt x="85" y="50"/>
                </a:lnTo>
                <a:lnTo>
                  <a:pt x="85" y="52"/>
                </a:lnTo>
                <a:lnTo>
                  <a:pt x="85" y="52"/>
                </a:lnTo>
                <a:lnTo>
                  <a:pt x="85" y="52"/>
                </a:lnTo>
                <a:close/>
                <a:moveTo>
                  <a:pt x="81" y="45"/>
                </a:moveTo>
                <a:lnTo>
                  <a:pt x="81" y="45"/>
                </a:lnTo>
                <a:lnTo>
                  <a:pt x="83" y="45"/>
                </a:lnTo>
                <a:lnTo>
                  <a:pt x="83" y="45"/>
                </a:lnTo>
                <a:lnTo>
                  <a:pt x="81" y="42"/>
                </a:lnTo>
                <a:lnTo>
                  <a:pt x="81" y="42"/>
                </a:lnTo>
                <a:lnTo>
                  <a:pt x="81" y="45"/>
                </a:lnTo>
                <a:lnTo>
                  <a:pt x="81" y="45"/>
                </a:lnTo>
                <a:close/>
                <a:moveTo>
                  <a:pt x="88" y="57"/>
                </a:moveTo>
                <a:lnTo>
                  <a:pt x="88" y="57"/>
                </a:lnTo>
                <a:lnTo>
                  <a:pt x="90" y="59"/>
                </a:lnTo>
                <a:lnTo>
                  <a:pt x="90" y="59"/>
                </a:lnTo>
                <a:lnTo>
                  <a:pt x="90" y="57"/>
                </a:lnTo>
                <a:lnTo>
                  <a:pt x="90" y="57"/>
                </a:lnTo>
                <a:lnTo>
                  <a:pt x="88" y="57"/>
                </a:lnTo>
                <a:lnTo>
                  <a:pt x="88" y="57"/>
                </a:lnTo>
                <a:close/>
                <a:moveTo>
                  <a:pt x="81" y="42"/>
                </a:moveTo>
                <a:lnTo>
                  <a:pt x="81" y="42"/>
                </a:lnTo>
                <a:lnTo>
                  <a:pt x="81" y="40"/>
                </a:lnTo>
                <a:lnTo>
                  <a:pt x="81" y="40"/>
                </a:lnTo>
                <a:lnTo>
                  <a:pt x="81" y="42"/>
                </a:lnTo>
                <a:lnTo>
                  <a:pt x="81" y="42"/>
                </a:lnTo>
                <a:lnTo>
                  <a:pt x="81" y="42"/>
                </a:lnTo>
                <a:lnTo>
                  <a:pt x="81" y="42"/>
                </a:lnTo>
                <a:close/>
                <a:moveTo>
                  <a:pt x="88" y="54"/>
                </a:moveTo>
                <a:lnTo>
                  <a:pt x="88" y="54"/>
                </a:lnTo>
                <a:lnTo>
                  <a:pt x="88" y="54"/>
                </a:lnTo>
                <a:lnTo>
                  <a:pt x="88" y="54"/>
                </a:lnTo>
                <a:lnTo>
                  <a:pt x="88" y="57"/>
                </a:lnTo>
                <a:lnTo>
                  <a:pt x="88" y="57"/>
                </a:lnTo>
                <a:lnTo>
                  <a:pt x="88" y="54"/>
                </a:lnTo>
                <a:lnTo>
                  <a:pt x="88" y="54"/>
                </a:lnTo>
                <a:close/>
                <a:moveTo>
                  <a:pt x="85" y="47"/>
                </a:moveTo>
                <a:lnTo>
                  <a:pt x="85" y="47"/>
                </a:lnTo>
                <a:lnTo>
                  <a:pt x="83" y="47"/>
                </a:lnTo>
                <a:lnTo>
                  <a:pt x="83" y="47"/>
                </a:lnTo>
                <a:lnTo>
                  <a:pt x="83" y="47"/>
                </a:lnTo>
                <a:lnTo>
                  <a:pt x="83" y="47"/>
                </a:lnTo>
                <a:lnTo>
                  <a:pt x="85" y="47"/>
                </a:lnTo>
                <a:lnTo>
                  <a:pt x="85" y="47"/>
                </a:lnTo>
                <a:close/>
                <a:moveTo>
                  <a:pt x="88" y="54"/>
                </a:moveTo>
                <a:lnTo>
                  <a:pt x="88" y="54"/>
                </a:lnTo>
                <a:lnTo>
                  <a:pt x="88" y="52"/>
                </a:lnTo>
                <a:lnTo>
                  <a:pt x="88" y="52"/>
                </a:lnTo>
                <a:lnTo>
                  <a:pt x="85" y="52"/>
                </a:lnTo>
                <a:lnTo>
                  <a:pt x="85" y="52"/>
                </a:lnTo>
                <a:lnTo>
                  <a:pt x="88" y="54"/>
                </a:lnTo>
                <a:lnTo>
                  <a:pt x="88" y="54"/>
                </a:lnTo>
                <a:close/>
                <a:moveTo>
                  <a:pt x="83" y="45"/>
                </a:moveTo>
                <a:lnTo>
                  <a:pt x="83" y="45"/>
                </a:lnTo>
                <a:lnTo>
                  <a:pt x="83" y="45"/>
                </a:lnTo>
                <a:lnTo>
                  <a:pt x="83" y="45"/>
                </a:lnTo>
                <a:lnTo>
                  <a:pt x="83" y="45"/>
                </a:lnTo>
                <a:lnTo>
                  <a:pt x="83" y="45"/>
                </a:lnTo>
                <a:lnTo>
                  <a:pt x="83" y="45"/>
                </a:lnTo>
                <a:lnTo>
                  <a:pt x="83" y="45"/>
                </a:lnTo>
                <a:close/>
                <a:moveTo>
                  <a:pt x="90" y="57"/>
                </a:moveTo>
                <a:lnTo>
                  <a:pt x="90" y="59"/>
                </a:lnTo>
                <a:lnTo>
                  <a:pt x="90" y="59"/>
                </a:lnTo>
                <a:lnTo>
                  <a:pt x="93" y="59"/>
                </a:lnTo>
                <a:lnTo>
                  <a:pt x="93" y="59"/>
                </a:lnTo>
                <a:lnTo>
                  <a:pt x="90" y="57"/>
                </a:lnTo>
                <a:lnTo>
                  <a:pt x="90" y="57"/>
                </a:lnTo>
                <a:lnTo>
                  <a:pt x="90" y="57"/>
                </a:lnTo>
                <a:close/>
                <a:moveTo>
                  <a:pt x="88" y="52"/>
                </a:moveTo>
                <a:lnTo>
                  <a:pt x="88" y="50"/>
                </a:lnTo>
                <a:lnTo>
                  <a:pt x="85" y="50"/>
                </a:lnTo>
                <a:lnTo>
                  <a:pt x="85" y="50"/>
                </a:lnTo>
                <a:lnTo>
                  <a:pt x="85" y="50"/>
                </a:lnTo>
                <a:lnTo>
                  <a:pt x="85" y="52"/>
                </a:lnTo>
                <a:lnTo>
                  <a:pt x="88" y="52"/>
                </a:lnTo>
                <a:lnTo>
                  <a:pt x="88" y="52"/>
                </a:lnTo>
                <a:close/>
                <a:moveTo>
                  <a:pt x="83" y="42"/>
                </a:moveTo>
                <a:lnTo>
                  <a:pt x="83" y="42"/>
                </a:lnTo>
                <a:lnTo>
                  <a:pt x="83" y="42"/>
                </a:lnTo>
                <a:lnTo>
                  <a:pt x="83" y="42"/>
                </a:lnTo>
                <a:lnTo>
                  <a:pt x="81" y="42"/>
                </a:lnTo>
                <a:lnTo>
                  <a:pt x="81" y="42"/>
                </a:lnTo>
                <a:lnTo>
                  <a:pt x="83" y="42"/>
                </a:lnTo>
                <a:lnTo>
                  <a:pt x="83" y="42"/>
                </a:lnTo>
                <a:close/>
                <a:moveTo>
                  <a:pt x="90" y="57"/>
                </a:moveTo>
                <a:lnTo>
                  <a:pt x="90" y="54"/>
                </a:lnTo>
                <a:lnTo>
                  <a:pt x="90" y="54"/>
                </a:lnTo>
                <a:lnTo>
                  <a:pt x="90" y="57"/>
                </a:lnTo>
                <a:lnTo>
                  <a:pt x="90" y="57"/>
                </a:lnTo>
                <a:lnTo>
                  <a:pt x="90" y="57"/>
                </a:lnTo>
                <a:lnTo>
                  <a:pt x="90" y="57"/>
                </a:lnTo>
                <a:lnTo>
                  <a:pt x="90" y="57"/>
                </a:lnTo>
                <a:close/>
                <a:moveTo>
                  <a:pt x="85" y="50"/>
                </a:moveTo>
                <a:lnTo>
                  <a:pt x="85" y="47"/>
                </a:lnTo>
                <a:lnTo>
                  <a:pt x="85" y="47"/>
                </a:lnTo>
                <a:lnTo>
                  <a:pt x="85" y="47"/>
                </a:lnTo>
                <a:lnTo>
                  <a:pt x="85" y="47"/>
                </a:lnTo>
                <a:lnTo>
                  <a:pt x="85" y="50"/>
                </a:lnTo>
                <a:lnTo>
                  <a:pt x="85" y="50"/>
                </a:lnTo>
                <a:lnTo>
                  <a:pt x="85" y="50"/>
                </a:lnTo>
                <a:close/>
                <a:moveTo>
                  <a:pt x="90" y="54"/>
                </a:moveTo>
                <a:lnTo>
                  <a:pt x="90" y="54"/>
                </a:lnTo>
                <a:lnTo>
                  <a:pt x="90" y="52"/>
                </a:lnTo>
                <a:lnTo>
                  <a:pt x="88" y="52"/>
                </a:lnTo>
                <a:lnTo>
                  <a:pt x="88" y="54"/>
                </a:lnTo>
                <a:lnTo>
                  <a:pt x="90" y="54"/>
                </a:lnTo>
                <a:lnTo>
                  <a:pt x="90" y="54"/>
                </a:lnTo>
                <a:lnTo>
                  <a:pt x="90" y="54"/>
                </a:lnTo>
                <a:close/>
                <a:moveTo>
                  <a:pt x="83" y="45"/>
                </a:moveTo>
                <a:lnTo>
                  <a:pt x="85" y="47"/>
                </a:lnTo>
                <a:lnTo>
                  <a:pt x="85" y="47"/>
                </a:lnTo>
                <a:lnTo>
                  <a:pt x="85" y="45"/>
                </a:lnTo>
                <a:lnTo>
                  <a:pt x="85" y="45"/>
                </a:lnTo>
                <a:lnTo>
                  <a:pt x="83" y="45"/>
                </a:lnTo>
                <a:lnTo>
                  <a:pt x="83" y="45"/>
                </a:lnTo>
                <a:lnTo>
                  <a:pt x="83" y="45"/>
                </a:lnTo>
                <a:close/>
                <a:moveTo>
                  <a:pt x="93" y="59"/>
                </a:moveTo>
                <a:lnTo>
                  <a:pt x="93" y="59"/>
                </a:lnTo>
                <a:lnTo>
                  <a:pt x="93" y="59"/>
                </a:lnTo>
                <a:lnTo>
                  <a:pt x="93" y="59"/>
                </a:lnTo>
                <a:lnTo>
                  <a:pt x="93" y="59"/>
                </a:lnTo>
                <a:lnTo>
                  <a:pt x="93" y="59"/>
                </a:lnTo>
                <a:lnTo>
                  <a:pt x="93" y="59"/>
                </a:lnTo>
                <a:lnTo>
                  <a:pt x="93" y="59"/>
                </a:lnTo>
                <a:close/>
                <a:moveTo>
                  <a:pt x="90" y="52"/>
                </a:moveTo>
                <a:lnTo>
                  <a:pt x="90" y="52"/>
                </a:lnTo>
                <a:lnTo>
                  <a:pt x="88" y="50"/>
                </a:lnTo>
                <a:lnTo>
                  <a:pt x="88" y="50"/>
                </a:lnTo>
                <a:lnTo>
                  <a:pt x="88" y="50"/>
                </a:lnTo>
                <a:lnTo>
                  <a:pt x="88" y="52"/>
                </a:lnTo>
                <a:lnTo>
                  <a:pt x="88" y="52"/>
                </a:lnTo>
                <a:lnTo>
                  <a:pt x="90" y="52"/>
                </a:lnTo>
                <a:lnTo>
                  <a:pt x="90" y="52"/>
                </a:lnTo>
                <a:close/>
                <a:moveTo>
                  <a:pt x="85" y="45"/>
                </a:moveTo>
                <a:lnTo>
                  <a:pt x="85" y="42"/>
                </a:lnTo>
                <a:lnTo>
                  <a:pt x="83" y="42"/>
                </a:lnTo>
                <a:lnTo>
                  <a:pt x="83" y="42"/>
                </a:lnTo>
                <a:lnTo>
                  <a:pt x="83" y="42"/>
                </a:lnTo>
                <a:lnTo>
                  <a:pt x="83" y="45"/>
                </a:lnTo>
                <a:lnTo>
                  <a:pt x="85" y="45"/>
                </a:lnTo>
                <a:lnTo>
                  <a:pt x="85" y="45"/>
                </a:lnTo>
                <a:close/>
                <a:moveTo>
                  <a:pt x="93" y="57"/>
                </a:moveTo>
                <a:lnTo>
                  <a:pt x="93" y="57"/>
                </a:lnTo>
                <a:lnTo>
                  <a:pt x="90" y="57"/>
                </a:lnTo>
                <a:lnTo>
                  <a:pt x="90" y="57"/>
                </a:lnTo>
                <a:lnTo>
                  <a:pt x="93" y="57"/>
                </a:lnTo>
                <a:lnTo>
                  <a:pt x="93" y="57"/>
                </a:lnTo>
                <a:lnTo>
                  <a:pt x="93" y="57"/>
                </a:lnTo>
                <a:lnTo>
                  <a:pt x="93" y="57"/>
                </a:lnTo>
                <a:close/>
                <a:moveTo>
                  <a:pt x="88" y="50"/>
                </a:moveTo>
                <a:lnTo>
                  <a:pt x="88" y="50"/>
                </a:lnTo>
                <a:lnTo>
                  <a:pt x="88" y="47"/>
                </a:lnTo>
                <a:lnTo>
                  <a:pt x="85" y="50"/>
                </a:lnTo>
                <a:lnTo>
                  <a:pt x="85" y="50"/>
                </a:lnTo>
                <a:lnTo>
                  <a:pt x="88" y="50"/>
                </a:lnTo>
                <a:lnTo>
                  <a:pt x="88" y="50"/>
                </a:lnTo>
                <a:lnTo>
                  <a:pt x="88" y="50"/>
                </a:lnTo>
                <a:close/>
                <a:moveTo>
                  <a:pt x="90" y="54"/>
                </a:moveTo>
                <a:lnTo>
                  <a:pt x="93" y="54"/>
                </a:lnTo>
                <a:lnTo>
                  <a:pt x="93" y="54"/>
                </a:lnTo>
                <a:lnTo>
                  <a:pt x="90" y="54"/>
                </a:lnTo>
                <a:lnTo>
                  <a:pt x="90" y="54"/>
                </a:lnTo>
                <a:lnTo>
                  <a:pt x="90" y="54"/>
                </a:lnTo>
                <a:lnTo>
                  <a:pt x="90" y="54"/>
                </a:lnTo>
                <a:lnTo>
                  <a:pt x="90" y="54"/>
                </a:lnTo>
                <a:close/>
                <a:moveTo>
                  <a:pt x="85" y="47"/>
                </a:moveTo>
                <a:lnTo>
                  <a:pt x="85" y="47"/>
                </a:lnTo>
                <a:lnTo>
                  <a:pt x="88" y="47"/>
                </a:lnTo>
                <a:lnTo>
                  <a:pt x="88" y="47"/>
                </a:lnTo>
                <a:lnTo>
                  <a:pt x="85" y="45"/>
                </a:lnTo>
                <a:lnTo>
                  <a:pt x="85" y="47"/>
                </a:lnTo>
                <a:lnTo>
                  <a:pt x="85" y="47"/>
                </a:lnTo>
                <a:lnTo>
                  <a:pt x="85" y="47"/>
                </a:lnTo>
                <a:close/>
                <a:moveTo>
                  <a:pt x="93" y="59"/>
                </a:moveTo>
                <a:lnTo>
                  <a:pt x="93" y="59"/>
                </a:lnTo>
                <a:lnTo>
                  <a:pt x="95" y="61"/>
                </a:lnTo>
                <a:lnTo>
                  <a:pt x="95" y="61"/>
                </a:lnTo>
                <a:lnTo>
                  <a:pt x="95" y="59"/>
                </a:lnTo>
                <a:lnTo>
                  <a:pt x="95" y="59"/>
                </a:lnTo>
                <a:lnTo>
                  <a:pt x="93" y="59"/>
                </a:lnTo>
                <a:lnTo>
                  <a:pt x="93" y="59"/>
                </a:lnTo>
                <a:close/>
                <a:moveTo>
                  <a:pt x="90" y="52"/>
                </a:moveTo>
                <a:lnTo>
                  <a:pt x="90" y="52"/>
                </a:lnTo>
                <a:lnTo>
                  <a:pt x="90" y="52"/>
                </a:lnTo>
                <a:lnTo>
                  <a:pt x="90" y="52"/>
                </a:lnTo>
                <a:lnTo>
                  <a:pt x="90" y="52"/>
                </a:lnTo>
                <a:lnTo>
                  <a:pt x="90" y="52"/>
                </a:lnTo>
                <a:lnTo>
                  <a:pt x="90" y="52"/>
                </a:lnTo>
                <a:lnTo>
                  <a:pt x="90" y="52"/>
                </a:lnTo>
                <a:close/>
                <a:moveTo>
                  <a:pt x="85" y="45"/>
                </a:moveTo>
                <a:lnTo>
                  <a:pt x="85" y="45"/>
                </a:lnTo>
                <a:lnTo>
                  <a:pt x="85" y="45"/>
                </a:lnTo>
                <a:lnTo>
                  <a:pt x="85" y="42"/>
                </a:lnTo>
                <a:lnTo>
                  <a:pt x="85" y="42"/>
                </a:lnTo>
                <a:lnTo>
                  <a:pt x="85" y="45"/>
                </a:lnTo>
                <a:lnTo>
                  <a:pt x="85" y="45"/>
                </a:lnTo>
                <a:lnTo>
                  <a:pt x="85" y="45"/>
                </a:lnTo>
                <a:close/>
                <a:moveTo>
                  <a:pt x="95" y="57"/>
                </a:moveTo>
                <a:lnTo>
                  <a:pt x="93" y="57"/>
                </a:lnTo>
                <a:lnTo>
                  <a:pt x="93" y="57"/>
                </a:lnTo>
                <a:lnTo>
                  <a:pt x="93" y="57"/>
                </a:lnTo>
                <a:lnTo>
                  <a:pt x="93" y="59"/>
                </a:lnTo>
                <a:lnTo>
                  <a:pt x="95" y="59"/>
                </a:lnTo>
                <a:lnTo>
                  <a:pt x="95" y="57"/>
                </a:lnTo>
                <a:lnTo>
                  <a:pt x="95" y="57"/>
                </a:lnTo>
                <a:close/>
                <a:moveTo>
                  <a:pt x="90" y="52"/>
                </a:moveTo>
                <a:lnTo>
                  <a:pt x="90" y="50"/>
                </a:lnTo>
                <a:lnTo>
                  <a:pt x="90" y="50"/>
                </a:lnTo>
                <a:lnTo>
                  <a:pt x="88" y="50"/>
                </a:lnTo>
                <a:lnTo>
                  <a:pt x="88" y="50"/>
                </a:lnTo>
                <a:lnTo>
                  <a:pt x="90" y="52"/>
                </a:lnTo>
                <a:lnTo>
                  <a:pt x="90" y="52"/>
                </a:lnTo>
                <a:lnTo>
                  <a:pt x="90" y="52"/>
                </a:lnTo>
                <a:close/>
                <a:moveTo>
                  <a:pt x="95" y="57"/>
                </a:moveTo>
                <a:lnTo>
                  <a:pt x="95" y="57"/>
                </a:lnTo>
                <a:lnTo>
                  <a:pt x="95" y="57"/>
                </a:lnTo>
                <a:lnTo>
                  <a:pt x="95" y="54"/>
                </a:lnTo>
                <a:lnTo>
                  <a:pt x="93" y="54"/>
                </a:lnTo>
                <a:lnTo>
                  <a:pt x="93" y="57"/>
                </a:lnTo>
                <a:lnTo>
                  <a:pt x="95" y="57"/>
                </a:lnTo>
                <a:lnTo>
                  <a:pt x="95" y="57"/>
                </a:lnTo>
                <a:close/>
                <a:moveTo>
                  <a:pt x="93" y="57"/>
                </a:moveTo>
                <a:lnTo>
                  <a:pt x="93" y="54"/>
                </a:lnTo>
                <a:lnTo>
                  <a:pt x="93" y="54"/>
                </a:lnTo>
                <a:lnTo>
                  <a:pt x="93" y="54"/>
                </a:lnTo>
                <a:lnTo>
                  <a:pt x="93" y="54"/>
                </a:lnTo>
                <a:lnTo>
                  <a:pt x="93" y="57"/>
                </a:lnTo>
                <a:lnTo>
                  <a:pt x="93" y="57"/>
                </a:lnTo>
                <a:lnTo>
                  <a:pt x="93" y="57"/>
                </a:lnTo>
                <a:close/>
                <a:moveTo>
                  <a:pt x="88" y="47"/>
                </a:moveTo>
                <a:lnTo>
                  <a:pt x="88" y="50"/>
                </a:lnTo>
                <a:lnTo>
                  <a:pt x="90" y="50"/>
                </a:lnTo>
                <a:lnTo>
                  <a:pt x="90" y="47"/>
                </a:lnTo>
                <a:lnTo>
                  <a:pt x="88" y="47"/>
                </a:lnTo>
                <a:lnTo>
                  <a:pt x="88" y="47"/>
                </a:lnTo>
                <a:lnTo>
                  <a:pt x="88" y="47"/>
                </a:lnTo>
                <a:lnTo>
                  <a:pt x="88" y="47"/>
                </a:lnTo>
                <a:close/>
                <a:moveTo>
                  <a:pt x="95" y="59"/>
                </a:moveTo>
                <a:lnTo>
                  <a:pt x="95" y="61"/>
                </a:lnTo>
                <a:lnTo>
                  <a:pt x="97" y="61"/>
                </a:lnTo>
                <a:lnTo>
                  <a:pt x="97" y="61"/>
                </a:lnTo>
                <a:lnTo>
                  <a:pt x="97" y="61"/>
                </a:lnTo>
                <a:lnTo>
                  <a:pt x="97" y="59"/>
                </a:lnTo>
                <a:lnTo>
                  <a:pt x="95" y="59"/>
                </a:lnTo>
                <a:lnTo>
                  <a:pt x="95" y="59"/>
                </a:lnTo>
                <a:close/>
                <a:moveTo>
                  <a:pt x="93" y="54"/>
                </a:moveTo>
                <a:lnTo>
                  <a:pt x="93" y="52"/>
                </a:lnTo>
                <a:lnTo>
                  <a:pt x="93" y="52"/>
                </a:lnTo>
                <a:lnTo>
                  <a:pt x="90" y="52"/>
                </a:lnTo>
                <a:lnTo>
                  <a:pt x="90" y="52"/>
                </a:lnTo>
                <a:lnTo>
                  <a:pt x="93" y="54"/>
                </a:lnTo>
                <a:lnTo>
                  <a:pt x="93" y="54"/>
                </a:lnTo>
                <a:lnTo>
                  <a:pt x="93" y="54"/>
                </a:lnTo>
                <a:close/>
                <a:moveTo>
                  <a:pt x="88" y="47"/>
                </a:moveTo>
                <a:lnTo>
                  <a:pt x="88" y="47"/>
                </a:lnTo>
                <a:lnTo>
                  <a:pt x="88" y="45"/>
                </a:lnTo>
                <a:lnTo>
                  <a:pt x="88" y="45"/>
                </a:lnTo>
                <a:lnTo>
                  <a:pt x="85" y="45"/>
                </a:lnTo>
                <a:lnTo>
                  <a:pt x="85" y="45"/>
                </a:lnTo>
                <a:lnTo>
                  <a:pt x="88" y="47"/>
                </a:lnTo>
                <a:lnTo>
                  <a:pt x="88" y="47"/>
                </a:lnTo>
                <a:close/>
                <a:moveTo>
                  <a:pt x="95" y="59"/>
                </a:moveTo>
                <a:lnTo>
                  <a:pt x="95" y="57"/>
                </a:lnTo>
                <a:lnTo>
                  <a:pt x="95" y="57"/>
                </a:lnTo>
                <a:lnTo>
                  <a:pt x="95" y="59"/>
                </a:lnTo>
                <a:lnTo>
                  <a:pt x="95" y="59"/>
                </a:lnTo>
                <a:lnTo>
                  <a:pt x="95" y="59"/>
                </a:lnTo>
                <a:lnTo>
                  <a:pt x="95" y="59"/>
                </a:lnTo>
                <a:lnTo>
                  <a:pt x="95" y="59"/>
                </a:lnTo>
                <a:close/>
                <a:moveTo>
                  <a:pt x="93" y="52"/>
                </a:moveTo>
                <a:lnTo>
                  <a:pt x="93" y="52"/>
                </a:lnTo>
                <a:lnTo>
                  <a:pt x="90" y="50"/>
                </a:lnTo>
                <a:lnTo>
                  <a:pt x="90" y="50"/>
                </a:lnTo>
                <a:lnTo>
                  <a:pt x="90" y="52"/>
                </a:lnTo>
                <a:lnTo>
                  <a:pt x="90" y="52"/>
                </a:lnTo>
                <a:lnTo>
                  <a:pt x="93" y="52"/>
                </a:lnTo>
                <a:lnTo>
                  <a:pt x="93" y="52"/>
                </a:lnTo>
                <a:close/>
                <a:moveTo>
                  <a:pt x="90" y="50"/>
                </a:moveTo>
                <a:lnTo>
                  <a:pt x="90" y="50"/>
                </a:lnTo>
                <a:lnTo>
                  <a:pt x="90" y="50"/>
                </a:lnTo>
                <a:lnTo>
                  <a:pt x="90" y="50"/>
                </a:lnTo>
                <a:lnTo>
                  <a:pt x="90" y="47"/>
                </a:lnTo>
                <a:lnTo>
                  <a:pt x="90" y="47"/>
                </a:lnTo>
                <a:lnTo>
                  <a:pt x="90" y="50"/>
                </a:lnTo>
                <a:lnTo>
                  <a:pt x="90" y="50"/>
                </a:lnTo>
                <a:close/>
                <a:moveTo>
                  <a:pt x="97" y="61"/>
                </a:moveTo>
                <a:lnTo>
                  <a:pt x="97" y="61"/>
                </a:lnTo>
                <a:lnTo>
                  <a:pt x="97" y="61"/>
                </a:lnTo>
                <a:lnTo>
                  <a:pt x="100" y="61"/>
                </a:lnTo>
                <a:lnTo>
                  <a:pt x="100" y="61"/>
                </a:lnTo>
                <a:lnTo>
                  <a:pt x="97" y="61"/>
                </a:lnTo>
                <a:lnTo>
                  <a:pt x="97" y="61"/>
                </a:lnTo>
                <a:lnTo>
                  <a:pt x="97" y="61"/>
                </a:lnTo>
                <a:close/>
                <a:moveTo>
                  <a:pt x="95" y="54"/>
                </a:moveTo>
                <a:lnTo>
                  <a:pt x="95" y="54"/>
                </a:lnTo>
                <a:lnTo>
                  <a:pt x="93" y="52"/>
                </a:lnTo>
                <a:lnTo>
                  <a:pt x="93" y="52"/>
                </a:lnTo>
                <a:lnTo>
                  <a:pt x="93" y="54"/>
                </a:lnTo>
                <a:lnTo>
                  <a:pt x="93" y="54"/>
                </a:lnTo>
                <a:lnTo>
                  <a:pt x="95" y="54"/>
                </a:lnTo>
                <a:lnTo>
                  <a:pt x="95" y="54"/>
                </a:lnTo>
                <a:close/>
                <a:moveTo>
                  <a:pt x="90" y="47"/>
                </a:moveTo>
                <a:lnTo>
                  <a:pt x="90" y="47"/>
                </a:lnTo>
                <a:lnTo>
                  <a:pt x="90" y="45"/>
                </a:lnTo>
                <a:lnTo>
                  <a:pt x="88" y="45"/>
                </a:lnTo>
                <a:lnTo>
                  <a:pt x="88" y="47"/>
                </a:lnTo>
                <a:lnTo>
                  <a:pt x="90" y="47"/>
                </a:lnTo>
                <a:lnTo>
                  <a:pt x="90" y="47"/>
                </a:lnTo>
                <a:lnTo>
                  <a:pt x="90" y="47"/>
                </a:lnTo>
                <a:close/>
                <a:moveTo>
                  <a:pt x="97" y="59"/>
                </a:moveTo>
                <a:lnTo>
                  <a:pt x="97" y="59"/>
                </a:lnTo>
                <a:lnTo>
                  <a:pt x="97" y="59"/>
                </a:lnTo>
                <a:lnTo>
                  <a:pt x="97" y="59"/>
                </a:lnTo>
                <a:lnTo>
                  <a:pt x="97" y="61"/>
                </a:lnTo>
                <a:lnTo>
                  <a:pt x="97" y="61"/>
                </a:lnTo>
                <a:lnTo>
                  <a:pt x="97" y="59"/>
                </a:lnTo>
                <a:lnTo>
                  <a:pt x="97" y="59"/>
                </a:lnTo>
                <a:close/>
                <a:moveTo>
                  <a:pt x="93" y="52"/>
                </a:moveTo>
                <a:lnTo>
                  <a:pt x="93" y="52"/>
                </a:lnTo>
                <a:lnTo>
                  <a:pt x="93" y="52"/>
                </a:lnTo>
                <a:lnTo>
                  <a:pt x="93" y="52"/>
                </a:lnTo>
                <a:lnTo>
                  <a:pt x="93" y="52"/>
                </a:lnTo>
                <a:lnTo>
                  <a:pt x="93" y="52"/>
                </a:lnTo>
                <a:lnTo>
                  <a:pt x="93" y="52"/>
                </a:lnTo>
                <a:lnTo>
                  <a:pt x="93" y="52"/>
                </a:lnTo>
                <a:close/>
                <a:moveTo>
                  <a:pt x="97" y="59"/>
                </a:moveTo>
                <a:lnTo>
                  <a:pt x="97" y="57"/>
                </a:lnTo>
                <a:lnTo>
                  <a:pt x="97" y="57"/>
                </a:lnTo>
                <a:lnTo>
                  <a:pt x="95" y="57"/>
                </a:lnTo>
                <a:lnTo>
                  <a:pt x="95" y="57"/>
                </a:lnTo>
                <a:lnTo>
                  <a:pt x="97" y="59"/>
                </a:lnTo>
                <a:lnTo>
                  <a:pt x="97" y="59"/>
                </a:lnTo>
                <a:lnTo>
                  <a:pt x="97" y="59"/>
                </a:lnTo>
                <a:close/>
                <a:moveTo>
                  <a:pt x="90" y="50"/>
                </a:moveTo>
                <a:lnTo>
                  <a:pt x="93" y="52"/>
                </a:lnTo>
                <a:lnTo>
                  <a:pt x="93" y="52"/>
                </a:lnTo>
                <a:lnTo>
                  <a:pt x="93" y="50"/>
                </a:lnTo>
                <a:lnTo>
                  <a:pt x="93" y="50"/>
                </a:lnTo>
                <a:lnTo>
                  <a:pt x="90" y="50"/>
                </a:lnTo>
                <a:lnTo>
                  <a:pt x="90" y="50"/>
                </a:lnTo>
                <a:lnTo>
                  <a:pt x="90" y="50"/>
                </a:lnTo>
                <a:close/>
                <a:moveTo>
                  <a:pt x="100" y="61"/>
                </a:moveTo>
                <a:lnTo>
                  <a:pt x="100" y="61"/>
                </a:lnTo>
                <a:lnTo>
                  <a:pt x="100" y="64"/>
                </a:lnTo>
                <a:lnTo>
                  <a:pt x="100" y="64"/>
                </a:lnTo>
                <a:lnTo>
                  <a:pt x="100" y="61"/>
                </a:lnTo>
                <a:lnTo>
                  <a:pt x="100" y="61"/>
                </a:lnTo>
                <a:lnTo>
                  <a:pt x="100" y="61"/>
                </a:lnTo>
                <a:lnTo>
                  <a:pt x="100" y="61"/>
                </a:lnTo>
                <a:close/>
                <a:moveTo>
                  <a:pt x="95" y="57"/>
                </a:moveTo>
                <a:lnTo>
                  <a:pt x="95" y="54"/>
                </a:lnTo>
                <a:lnTo>
                  <a:pt x="95" y="54"/>
                </a:lnTo>
                <a:lnTo>
                  <a:pt x="95" y="54"/>
                </a:lnTo>
                <a:lnTo>
                  <a:pt x="95" y="54"/>
                </a:lnTo>
                <a:lnTo>
                  <a:pt x="95" y="57"/>
                </a:lnTo>
                <a:lnTo>
                  <a:pt x="95" y="57"/>
                </a:lnTo>
                <a:lnTo>
                  <a:pt x="95" y="57"/>
                </a:lnTo>
                <a:close/>
                <a:moveTo>
                  <a:pt x="90" y="50"/>
                </a:moveTo>
                <a:lnTo>
                  <a:pt x="93" y="50"/>
                </a:lnTo>
                <a:lnTo>
                  <a:pt x="93" y="47"/>
                </a:lnTo>
                <a:lnTo>
                  <a:pt x="90" y="47"/>
                </a:lnTo>
                <a:lnTo>
                  <a:pt x="90" y="47"/>
                </a:lnTo>
                <a:lnTo>
                  <a:pt x="90" y="47"/>
                </a:lnTo>
                <a:lnTo>
                  <a:pt x="90" y="50"/>
                </a:lnTo>
                <a:lnTo>
                  <a:pt x="90" y="50"/>
                </a:lnTo>
                <a:close/>
                <a:moveTo>
                  <a:pt x="100" y="61"/>
                </a:moveTo>
                <a:lnTo>
                  <a:pt x="100" y="59"/>
                </a:lnTo>
                <a:lnTo>
                  <a:pt x="97" y="59"/>
                </a:lnTo>
                <a:lnTo>
                  <a:pt x="97" y="61"/>
                </a:lnTo>
                <a:lnTo>
                  <a:pt x="100" y="61"/>
                </a:lnTo>
                <a:lnTo>
                  <a:pt x="100" y="61"/>
                </a:lnTo>
                <a:lnTo>
                  <a:pt x="100" y="61"/>
                </a:lnTo>
                <a:lnTo>
                  <a:pt x="100" y="61"/>
                </a:lnTo>
                <a:close/>
                <a:moveTo>
                  <a:pt x="95" y="54"/>
                </a:moveTo>
                <a:lnTo>
                  <a:pt x="95" y="52"/>
                </a:lnTo>
                <a:lnTo>
                  <a:pt x="95" y="52"/>
                </a:lnTo>
                <a:lnTo>
                  <a:pt x="93" y="52"/>
                </a:lnTo>
                <a:lnTo>
                  <a:pt x="93" y="52"/>
                </a:lnTo>
                <a:lnTo>
                  <a:pt x="95" y="54"/>
                </a:lnTo>
                <a:lnTo>
                  <a:pt x="95" y="54"/>
                </a:lnTo>
                <a:lnTo>
                  <a:pt x="95" y="54"/>
                </a:lnTo>
                <a:close/>
                <a:moveTo>
                  <a:pt x="97" y="59"/>
                </a:moveTo>
                <a:lnTo>
                  <a:pt x="100" y="59"/>
                </a:lnTo>
                <a:lnTo>
                  <a:pt x="100" y="59"/>
                </a:lnTo>
                <a:lnTo>
                  <a:pt x="97" y="57"/>
                </a:lnTo>
                <a:lnTo>
                  <a:pt x="97" y="57"/>
                </a:lnTo>
                <a:lnTo>
                  <a:pt x="97" y="59"/>
                </a:lnTo>
                <a:lnTo>
                  <a:pt x="97" y="59"/>
                </a:lnTo>
                <a:lnTo>
                  <a:pt x="97" y="59"/>
                </a:lnTo>
                <a:close/>
                <a:moveTo>
                  <a:pt x="93" y="52"/>
                </a:moveTo>
                <a:lnTo>
                  <a:pt x="93" y="52"/>
                </a:lnTo>
                <a:lnTo>
                  <a:pt x="95" y="52"/>
                </a:lnTo>
                <a:lnTo>
                  <a:pt x="95" y="52"/>
                </a:lnTo>
                <a:lnTo>
                  <a:pt x="93" y="50"/>
                </a:lnTo>
                <a:lnTo>
                  <a:pt x="93" y="50"/>
                </a:lnTo>
                <a:lnTo>
                  <a:pt x="93" y="52"/>
                </a:lnTo>
                <a:lnTo>
                  <a:pt x="93" y="52"/>
                </a:lnTo>
                <a:close/>
                <a:moveTo>
                  <a:pt x="102" y="61"/>
                </a:moveTo>
                <a:lnTo>
                  <a:pt x="100" y="61"/>
                </a:lnTo>
                <a:lnTo>
                  <a:pt x="100" y="64"/>
                </a:lnTo>
                <a:lnTo>
                  <a:pt x="102" y="64"/>
                </a:lnTo>
                <a:lnTo>
                  <a:pt x="102" y="64"/>
                </a:lnTo>
                <a:lnTo>
                  <a:pt x="102" y="64"/>
                </a:lnTo>
                <a:lnTo>
                  <a:pt x="102" y="61"/>
                </a:lnTo>
                <a:lnTo>
                  <a:pt x="102" y="61"/>
                </a:lnTo>
                <a:close/>
                <a:moveTo>
                  <a:pt x="97" y="57"/>
                </a:moveTo>
                <a:lnTo>
                  <a:pt x="97" y="57"/>
                </a:lnTo>
                <a:lnTo>
                  <a:pt x="97" y="54"/>
                </a:lnTo>
                <a:lnTo>
                  <a:pt x="97" y="54"/>
                </a:lnTo>
                <a:lnTo>
                  <a:pt x="97" y="57"/>
                </a:lnTo>
                <a:lnTo>
                  <a:pt x="97" y="57"/>
                </a:lnTo>
                <a:lnTo>
                  <a:pt x="97" y="57"/>
                </a:lnTo>
                <a:lnTo>
                  <a:pt x="97" y="57"/>
                </a:lnTo>
                <a:close/>
                <a:moveTo>
                  <a:pt x="93" y="50"/>
                </a:moveTo>
                <a:lnTo>
                  <a:pt x="93" y="50"/>
                </a:lnTo>
                <a:lnTo>
                  <a:pt x="93" y="47"/>
                </a:lnTo>
                <a:lnTo>
                  <a:pt x="93" y="47"/>
                </a:lnTo>
                <a:lnTo>
                  <a:pt x="93" y="50"/>
                </a:lnTo>
                <a:lnTo>
                  <a:pt x="93" y="50"/>
                </a:lnTo>
                <a:lnTo>
                  <a:pt x="93" y="50"/>
                </a:lnTo>
                <a:lnTo>
                  <a:pt x="93" y="50"/>
                </a:lnTo>
                <a:close/>
                <a:moveTo>
                  <a:pt x="102" y="61"/>
                </a:moveTo>
                <a:lnTo>
                  <a:pt x="100" y="61"/>
                </a:lnTo>
                <a:lnTo>
                  <a:pt x="100" y="61"/>
                </a:lnTo>
                <a:lnTo>
                  <a:pt x="100" y="61"/>
                </a:lnTo>
                <a:lnTo>
                  <a:pt x="100" y="61"/>
                </a:lnTo>
                <a:lnTo>
                  <a:pt x="102" y="61"/>
                </a:lnTo>
                <a:lnTo>
                  <a:pt x="102" y="61"/>
                </a:lnTo>
                <a:lnTo>
                  <a:pt x="102" y="61"/>
                </a:lnTo>
                <a:close/>
                <a:moveTo>
                  <a:pt x="97" y="54"/>
                </a:moveTo>
                <a:lnTo>
                  <a:pt x="97" y="54"/>
                </a:lnTo>
                <a:lnTo>
                  <a:pt x="97" y="52"/>
                </a:lnTo>
                <a:lnTo>
                  <a:pt x="95" y="52"/>
                </a:lnTo>
                <a:lnTo>
                  <a:pt x="95" y="54"/>
                </a:lnTo>
                <a:lnTo>
                  <a:pt x="97" y="54"/>
                </a:lnTo>
                <a:lnTo>
                  <a:pt x="97" y="54"/>
                </a:lnTo>
                <a:lnTo>
                  <a:pt x="97" y="54"/>
                </a:lnTo>
                <a:close/>
                <a:moveTo>
                  <a:pt x="100" y="59"/>
                </a:moveTo>
                <a:lnTo>
                  <a:pt x="100" y="59"/>
                </a:lnTo>
                <a:lnTo>
                  <a:pt x="100" y="59"/>
                </a:lnTo>
                <a:lnTo>
                  <a:pt x="100" y="59"/>
                </a:lnTo>
                <a:lnTo>
                  <a:pt x="100" y="59"/>
                </a:lnTo>
                <a:lnTo>
                  <a:pt x="100" y="59"/>
                </a:lnTo>
                <a:lnTo>
                  <a:pt x="100" y="59"/>
                </a:lnTo>
                <a:lnTo>
                  <a:pt x="100" y="59"/>
                </a:lnTo>
                <a:close/>
                <a:moveTo>
                  <a:pt x="95" y="52"/>
                </a:moveTo>
                <a:lnTo>
                  <a:pt x="95" y="52"/>
                </a:lnTo>
                <a:lnTo>
                  <a:pt x="95" y="52"/>
                </a:lnTo>
                <a:lnTo>
                  <a:pt x="95" y="52"/>
                </a:lnTo>
                <a:lnTo>
                  <a:pt x="95" y="52"/>
                </a:lnTo>
                <a:lnTo>
                  <a:pt x="95" y="52"/>
                </a:lnTo>
                <a:lnTo>
                  <a:pt x="95" y="52"/>
                </a:lnTo>
                <a:lnTo>
                  <a:pt x="95" y="52"/>
                </a:lnTo>
                <a:close/>
                <a:moveTo>
                  <a:pt x="102" y="64"/>
                </a:moveTo>
                <a:lnTo>
                  <a:pt x="102" y="64"/>
                </a:lnTo>
                <a:lnTo>
                  <a:pt x="104" y="66"/>
                </a:lnTo>
                <a:lnTo>
                  <a:pt x="104" y="66"/>
                </a:lnTo>
                <a:lnTo>
                  <a:pt x="104" y="64"/>
                </a:lnTo>
                <a:lnTo>
                  <a:pt x="104" y="64"/>
                </a:lnTo>
                <a:lnTo>
                  <a:pt x="102" y="64"/>
                </a:lnTo>
                <a:lnTo>
                  <a:pt x="102" y="64"/>
                </a:lnTo>
                <a:close/>
                <a:moveTo>
                  <a:pt x="100" y="59"/>
                </a:moveTo>
                <a:lnTo>
                  <a:pt x="100" y="57"/>
                </a:lnTo>
                <a:lnTo>
                  <a:pt x="100" y="57"/>
                </a:lnTo>
                <a:lnTo>
                  <a:pt x="97" y="57"/>
                </a:lnTo>
                <a:lnTo>
                  <a:pt x="97" y="57"/>
                </a:lnTo>
                <a:lnTo>
                  <a:pt x="100" y="59"/>
                </a:lnTo>
                <a:lnTo>
                  <a:pt x="100" y="59"/>
                </a:lnTo>
                <a:lnTo>
                  <a:pt x="100" y="59"/>
                </a:lnTo>
                <a:close/>
                <a:moveTo>
                  <a:pt x="95" y="50"/>
                </a:moveTo>
                <a:lnTo>
                  <a:pt x="95" y="50"/>
                </a:lnTo>
                <a:lnTo>
                  <a:pt x="95" y="50"/>
                </a:lnTo>
                <a:lnTo>
                  <a:pt x="95" y="50"/>
                </a:lnTo>
                <a:lnTo>
                  <a:pt x="93" y="50"/>
                </a:lnTo>
                <a:lnTo>
                  <a:pt x="93" y="50"/>
                </a:lnTo>
                <a:lnTo>
                  <a:pt x="95" y="50"/>
                </a:lnTo>
                <a:lnTo>
                  <a:pt x="95" y="50"/>
                </a:lnTo>
                <a:close/>
                <a:moveTo>
                  <a:pt x="102" y="61"/>
                </a:moveTo>
                <a:lnTo>
                  <a:pt x="102" y="61"/>
                </a:lnTo>
                <a:lnTo>
                  <a:pt x="102" y="61"/>
                </a:lnTo>
                <a:lnTo>
                  <a:pt x="102" y="61"/>
                </a:lnTo>
                <a:lnTo>
                  <a:pt x="102" y="64"/>
                </a:lnTo>
                <a:lnTo>
                  <a:pt x="102" y="64"/>
                </a:lnTo>
                <a:lnTo>
                  <a:pt x="102" y="61"/>
                </a:lnTo>
                <a:lnTo>
                  <a:pt x="102" y="61"/>
                </a:lnTo>
                <a:close/>
                <a:moveTo>
                  <a:pt x="100" y="57"/>
                </a:moveTo>
                <a:lnTo>
                  <a:pt x="100" y="54"/>
                </a:lnTo>
                <a:lnTo>
                  <a:pt x="97" y="54"/>
                </a:lnTo>
                <a:lnTo>
                  <a:pt x="97" y="54"/>
                </a:lnTo>
                <a:lnTo>
                  <a:pt x="97" y="54"/>
                </a:lnTo>
                <a:lnTo>
                  <a:pt x="97" y="57"/>
                </a:lnTo>
                <a:lnTo>
                  <a:pt x="100" y="57"/>
                </a:lnTo>
                <a:lnTo>
                  <a:pt x="100" y="57"/>
                </a:lnTo>
                <a:close/>
                <a:moveTo>
                  <a:pt x="102" y="61"/>
                </a:moveTo>
                <a:lnTo>
                  <a:pt x="102" y="59"/>
                </a:lnTo>
                <a:lnTo>
                  <a:pt x="102" y="59"/>
                </a:lnTo>
                <a:lnTo>
                  <a:pt x="100" y="59"/>
                </a:lnTo>
                <a:lnTo>
                  <a:pt x="100" y="59"/>
                </a:lnTo>
                <a:lnTo>
                  <a:pt x="102" y="61"/>
                </a:lnTo>
                <a:lnTo>
                  <a:pt x="102" y="61"/>
                </a:lnTo>
                <a:lnTo>
                  <a:pt x="102" y="61"/>
                </a:lnTo>
                <a:close/>
                <a:moveTo>
                  <a:pt x="97" y="52"/>
                </a:moveTo>
                <a:lnTo>
                  <a:pt x="97" y="54"/>
                </a:lnTo>
                <a:lnTo>
                  <a:pt x="97" y="54"/>
                </a:lnTo>
                <a:lnTo>
                  <a:pt x="97" y="52"/>
                </a:lnTo>
                <a:lnTo>
                  <a:pt x="97" y="52"/>
                </a:lnTo>
                <a:lnTo>
                  <a:pt x="97" y="52"/>
                </a:lnTo>
                <a:lnTo>
                  <a:pt x="97" y="52"/>
                </a:lnTo>
                <a:lnTo>
                  <a:pt x="97" y="52"/>
                </a:lnTo>
                <a:close/>
                <a:moveTo>
                  <a:pt x="104" y="64"/>
                </a:moveTo>
                <a:lnTo>
                  <a:pt x="104" y="66"/>
                </a:lnTo>
                <a:lnTo>
                  <a:pt x="104" y="66"/>
                </a:lnTo>
                <a:lnTo>
                  <a:pt x="104" y="66"/>
                </a:lnTo>
                <a:lnTo>
                  <a:pt x="104" y="66"/>
                </a:lnTo>
                <a:lnTo>
                  <a:pt x="104" y="64"/>
                </a:lnTo>
                <a:lnTo>
                  <a:pt x="104" y="64"/>
                </a:lnTo>
                <a:lnTo>
                  <a:pt x="104" y="64"/>
                </a:lnTo>
                <a:close/>
                <a:moveTo>
                  <a:pt x="104" y="64"/>
                </a:moveTo>
                <a:lnTo>
                  <a:pt x="104" y="61"/>
                </a:lnTo>
                <a:lnTo>
                  <a:pt x="104" y="61"/>
                </a:lnTo>
                <a:lnTo>
                  <a:pt x="104" y="64"/>
                </a:lnTo>
                <a:lnTo>
                  <a:pt x="104" y="64"/>
                </a:lnTo>
                <a:lnTo>
                  <a:pt x="104" y="64"/>
                </a:lnTo>
                <a:lnTo>
                  <a:pt x="104" y="64"/>
                </a:lnTo>
                <a:lnTo>
                  <a:pt x="104" y="64"/>
                </a:lnTo>
                <a:close/>
                <a:moveTo>
                  <a:pt x="100" y="57"/>
                </a:moveTo>
                <a:lnTo>
                  <a:pt x="100" y="57"/>
                </a:lnTo>
                <a:lnTo>
                  <a:pt x="100" y="54"/>
                </a:lnTo>
                <a:lnTo>
                  <a:pt x="100" y="54"/>
                </a:lnTo>
                <a:lnTo>
                  <a:pt x="100" y="57"/>
                </a:lnTo>
                <a:lnTo>
                  <a:pt x="100" y="57"/>
                </a:lnTo>
                <a:lnTo>
                  <a:pt x="100" y="57"/>
                </a:lnTo>
                <a:lnTo>
                  <a:pt x="100" y="57"/>
                </a:lnTo>
                <a:close/>
                <a:moveTo>
                  <a:pt x="104" y="61"/>
                </a:moveTo>
                <a:lnTo>
                  <a:pt x="104" y="61"/>
                </a:lnTo>
                <a:lnTo>
                  <a:pt x="104" y="59"/>
                </a:lnTo>
                <a:lnTo>
                  <a:pt x="102" y="59"/>
                </a:lnTo>
                <a:lnTo>
                  <a:pt x="102" y="61"/>
                </a:lnTo>
                <a:lnTo>
                  <a:pt x="104" y="61"/>
                </a:lnTo>
                <a:lnTo>
                  <a:pt x="104" y="61"/>
                </a:lnTo>
                <a:lnTo>
                  <a:pt x="104" y="61"/>
                </a:lnTo>
                <a:close/>
                <a:moveTo>
                  <a:pt x="97" y="54"/>
                </a:moveTo>
                <a:lnTo>
                  <a:pt x="100" y="54"/>
                </a:lnTo>
                <a:lnTo>
                  <a:pt x="100" y="54"/>
                </a:lnTo>
                <a:lnTo>
                  <a:pt x="100" y="54"/>
                </a:lnTo>
                <a:lnTo>
                  <a:pt x="100" y="52"/>
                </a:lnTo>
                <a:lnTo>
                  <a:pt x="97" y="52"/>
                </a:lnTo>
                <a:lnTo>
                  <a:pt x="97" y="54"/>
                </a:lnTo>
                <a:lnTo>
                  <a:pt x="97" y="54"/>
                </a:lnTo>
                <a:close/>
                <a:moveTo>
                  <a:pt x="102" y="59"/>
                </a:moveTo>
                <a:lnTo>
                  <a:pt x="102" y="59"/>
                </a:lnTo>
                <a:lnTo>
                  <a:pt x="102" y="59"/>
                </a:lnTo>
                <a:lnTo>
                  <a:pt x="102" y="59"/>
                </a:lnTo>
                <a:lnTo>
                  <a:pt x="102" y="59"/>
                </a:lnTo>
                <a:lnTo>
                  <a:pt x="102" y="59"/>
                </a:lnTo>
                <a:lnTo>
                  <a:pt x="102" y="59"/>
                </a:lnTo>
                <a:lnTo>
                  <a:pt x="102" y="59"/>
                </a:lnTo>
                <a:close/>
                <a:moveTo>
                  <a:pt x="100" y="52"/>
                </a:moveTo>
                <a:lnTo>
                  <a:pt x="100" y="52"/>
                </a:lnTo>
                <a:lnTo>
                  <a:pt x="97" y="50"/>
                </a:lnTo>
                <a:lnTo>
                  <a:pt x="97" y="52"/>
                </a:lnTo>
                <a:lnTo>
                  <a:pt x="97" y="52"/>
                </a:lnTo>
                <a:lnTo>
                  <a:pt x="97" y="52"/>
                </a:lnTo>
                <a:lnTo>
                  <a:pt x="100" y="52"/>
                </a:lnTo>
                <a:lnTo>
                  <a:pt x="100" y="52"/>
                </a:lnTo>
                <a:close/>
                <a:moveTo>
                  <a:pt x="107" y="64"/>
                </a:moveTo>
                <a:lnTo>
                  <a:pt x="107" y="64"/>
                </a:lnTo>
                <a:lnTo>
                  <a:pt x="104" y="64"/>
                </a:lnTo>
                <a:lnTo>
                  <a:pt x="104" y="64"/>
                </a:lnTo>
                <a:lnTo>
                  <a:pt x="107" y="66"/>
                </a:lnTo>
                <a:lnTo>
                  <a:pt x="107" y="66"/>
                </a:lnTo>
                <a:lnTo>
                  <a:pt x="107" y="64"/>
                </a:lnTo>
                <a:lnTo>
                  <a:pt x="107" y="64"/>
                </a:lnTo>
                <a:close/>
                <a:moveTo>
                  <a:pt x="102" y="59"/>
                </a:moveTo>
                <a:lnTo>
                  <a:pt x="102" y="57"/>
                </a:lnTo>
                <a:lnTo>
                  <a:pt x="102" y="57"/>
                </a:lnTo>
                <a:lnTo>
                  <a:pt x="100" y="57"/>
                </a:lnTo>
                <a:lnTo>
                  <a:pt x="100" y="57"/>
                </a:lnTo>
                <a:lnTo>
                  <a:pt x="102" y="59"/>
                </a:lnTo>
                <a:lnTo>
                  <a:pt x="102" y="59"/>
                </a:lnTo>
                <a:lnTo>
                  <a:pt x="102" y="59"/>
                </a:lnTo>
                <a:close/>
                <a:moveTo>
                  <a:pt x="107" y="64"/>
                </a:moveTo>
                <a:lnTo>
                  <a:pt x="107" y="61"/>
                </a:lnTo>
                <a:lnTo>
                  <a:pt x="104" y="61"/>
                </a:lnTo>
                <a:lnTo>
                  <a:pt x="104" y="61"/>
                </a:lnTo>
                <a:lnTo>
                  <a:pt x="104" y="61"/>
                </a:lnTo>
                <a:lnTo>
                  <a:pt x="104" y="64"/>
                </a:lnTo>
                <a:lnTo>
                  <a:pt x="107" y="64"/>
                </a:lnTo>
                <a:lnTo>
                  <a:pt x="107" y="64"/>
                </a:lnTo>
                <a:close/>
                <a:moveTo>
                  <a:pt x="100" y="54"/>
                </a:moveTo>
                <a:lnTo>
                  <a:pt x="100" y="57"/>
                </a:lnTo>
                <a:lnTo>
                  <a:pt x="102" y="57"/>
                </a:lnTo>
                <a:lnTo>
                  <a:pt x="102" y="54"/>
                </a:lnTo>
                <a:lnTo>
                  <a:pt x="100" y="54"/>
                </a:lnTo>
                <a:lnTo>
                  <a:pt x="100" y="54"/>
                </a:lnTo>
                <a:lnTo>
                  <a:pt x="100" y="54"/>
                </a:lnTo>
                <a:lnTo>
                  <a:pt x="100" y="54"/>
                </a:lnTo>
                <a:close/>
                <a:moveTo>
                  <a:pt x="107" y="66"/>
                </a:moveTo>
                <a:lnTo>
                  <a:pt x="107" y="66"/>
                </a:lnTo>
                <a:lnTo>
                  <a:pt x="109" y="68"/>
                </a:lnTo>
                <a:lnTo>
                  <a:pt x="109" y="68"/>
                </a:lnTo>
                <a:lnTo>
                  <a:pt x="109" y="66"/>
                </a:lnTo>
                <a:lnTo>
                  <a:pt x="109" y="66"/>
                </a:lnTo>
                <a:lnTo>
                  <a:pt x="107" y="66"/>
                </a:lnTo>
                <a:lnTo>
                  <a:pt x="107" y="66"/>
                </a:lnTo>
                <a:close/>
                <a:moveTo>
                  <a:pt x="104" y="61"/>
                </a:moveTo>
                <a:lnTo>
                  <a:pt x="104" y="59"/>
                </a:lnTo>
                <a:lnTo>
                  <a:pt x="104" y="59"/>
                </a:lnTo>
                <a:lnTo>
                  <a:pt x="104" y="59"/>
                </a:lnTo>
                <a:lnTo>
                  <a:pt x="104" y="59"/>
                </a:lnTo>
                <a:lnTo>
                  <a:pt x="104" y="61"/>
                </a:lnTo>
                <a:lnTo>
                  <a:pt x="104" y="61"/>
                </a:lnTo>
                <a:lnTo>
                  <a:pt x="104" y="61"/>
                </a:lnTo>
                <a:close/>
                <a:moveTo>
                  <a:pt x="100" y="54"/>
                </a:moveTo>
                <a:lnTo>
                  <a:pt x="100" y="54"/>
                </a:lnTo>
                <a:lnTo>
                  <a:pt x="100" y="52"/>
                </a:lnTo>
                <a:lnTo>
                  <a:pt x="100" y="52"/>
                </a:lnTo>
                <a:lnTo>
                  <a:pt x="100" y="52"/>
                </a:lnTo>
                <a:lnTo>
                  <a:pt x="100" y="52"/>
                </a:lnTo>
                <a:lnTo>
                  <a:pt x="100" y="54"/>
                </a:lnTo>
                <a:lnTo>
                  <a:pt x="100" y="54"/>
                </a:lnTo>
                <a:close/>
                <a:moveTo>
                  <a:pt x="109" y="66"/>
                </a:moveTo>
                <a:lnTo>
                  <a:pt x="107" y="64"/>
                </a:lnTo>
                <a:lnTo>
                  <a:pt x="107" y="64"/>
                </a:lnTo>
                <a:lnTo>
                  <a:pt x="107" y="66"/>
                </a:lnTo>
                <a:lnTo>
                  <a:pt x="107" y="66"/>
                </a:lnTo>
                <a:lnTo>
                  <a:pt x="109" y="66"/>
                </a:lnTo>
                <a:lnTo>
                  <a:pt x="109" y="66"/>
                </a:lnTo>
                <a:lnTo>
                  <a:pt x="109" y="66"/>
                </a:lnTo>
                <a:close/>
                <a:moveTo>
                  <a:pt x="104" y="59"/>
                </a:moveTo>
                <a:lnTo>
                  <a:pt x="104" y="59"/>
                </a:lnTo>
                <a:lnTo>
                  <a:pt x="104" y="57"/>
                </a:lnTo>
                <a:lnTo>
                  <a:pt x="102" y="57"/>
                </a:lnTo>
                <a:lnTo>
                  <a:pt x="102" y="59"/>
                </a:lnTo>
                <a:lnTo>
                  <a:pt x="104" y="59"/>
                </a:lnTo>
                <a:lnTo>
                  <a:pt x="104" y="59"/>
                </a:lnTo>
                <a:lnTo>
                  <a:pt x="104" y="59"/>
                </a:lnTo>
                <a:close/>
                <a:moveTo>
                  <a:pt x="107" y="64"/>
                </a:moveTo>
                <a:lnTo>
                  <a:pt x="107" y="64"/>
                </a:lnTo>
                <a:lnTo>
                  <a:pt x="107" y="61"/>
                </a:lnTo>
                <a:lnTo>
                  <a:pt x="107" y="61"/>
                </a:lnTo>
                <a:lnTo>
                  <a:pt x="107" y="64"/>
                </a:lnTo>
                <a:lnTo>
                  <a:pt x="107" y="64"/>
                </a:lnTo>
                <a:lnTo>
                  <a:pt x="107" y="64"/>
                </a:lnTo>
                <a:lnTo>
                  <a:pt x="107" y="64"/>
                </a:lnTo>
                <a:close/>
                <a:moveTo>
                  <a:pt x="102" y="57"/>
                </a:moveTo>
                <a:lnTo>
                  <a:pt x="102" y="57"/>
                </a:lnTo>
                <a:lnTo>
                  <a:pt x="102" y="57"/>
                </a:lnTo>
                <a:lnTo>
                  <a:pt x="102" y="57"/>
                </a:lnTo>
                <a:lnTo>
                  <a:pt x="102" y="54"/>
                </a:lnTo>
                <a:lnTo>
                  <a:pt x="102" y="54"/>
                </a:lnTo>
                <a:lnTo>
                  <a:pt x="102" y="57"/>
                </a:lnTo>
                <a:lnTo>
                  <a:pt x="102" y="57"/>
                </a:lnTo>
                <a:close/>
                <a:moveTo>
                  <a:pt x="109" y="66"/>
                </a:moveTo>
                <a:lnTo>
                  <a:pt x="109" y="68"/>
                </a:lnTo>
                <a:lnTo>
                  <a:pt x="109" y="68"/>
                </a:lnTo>
                <a:lnTo>
                  <a:pt x="112" y="68"/>
                </a:lnTo>
                <a:lnTo>
                  <a:pt x="112" y="68"/>
                </a:lnTo>
                <a:lnTo>
                  <a:pt x="109" y="66"/>
                </a:lnTo>
                <a:lnTo>
                  <a:pt x="109" y="66"/>
                </a:lnTo>
                <a:lnTo>
                  <a:pt x="109" y="66"/>
                </a:lnTo>
                <a:close/>
                <a:moveTo>
                  <a:pt x="107" y="61"/>
                </a:moveTo>
                <a:lnTo>
                  <a:pt x="107" y="61"/>
                </a:lnTo>
                <a:lnTo>
                  <a:pt x="107" y="59"/>
                </a:lnTo>
                <a:lnTo>
                  <a:pt x="104" y="59"/>
                </a:lnTo>
                <a:lnTo>
                  <a:pt x="104" y="61"/>
                </a:lnTo>
                <a:lnTo>
                  <a:pt x="107" y="61"/>
                </a:lnTo>
                <a:lnTo>
                  <a:pt x="107" y="61"/>
                </a:lnTo>
                <a:lnTo>
                  <a:pt x="107" y="61"/>
                </a:lnTo>
                <a:close/>
                <a:moveTo>
                  <a:pt x="102" y="54"/>
                </a:moveTo>
                <a:lnTo>
                  <a:pt x="102" y="54"/>
                </a:lnTo>
                <a:lnTo>
                  <a:pt x="102" y="52"/>
                </a:lnTo>
                <a:lnTo>
                  <a:pt x="100" y="52"/>
                </a:lnTo>
                <a:lnTo>
                  <a:pt x="100" y="54"/>
                </a:lnTo>
                <a:lnTo>
                  <a:pt x="102" y="54"/>
                </a:lnTo>
                <a:lnTo>
                  <a:pt x="102" y="54"/>
                </a:lnTo>
                <a:lnTo>
                  <a:pt x="102" y="54"/>
                </a:lnTo>
                <a:close/>
                <a:moveTo>
                  <a:pt x="109" y="66"/>
                </a:moveTo>
                <a:lnTo>
                  <a:pt x="109" y="66"/>
                </a:lnTo>
                <a:lnTo>
                  <a:pt x="109" y="66"/>
                </a:lnTo>
                <a:lnTo>
                  <a:pt x="109" y="66"/>
                </a:lnTo>
                <a:lnTo>
                  <a:pt x="109" y="66"/>
                </a:lnTo>
                <a:lnTo>
                  <a:pt x="109" y="66"/>
                </a:lnTo>
                <a:lnTo>
                  <a:pt x="109" y="66"/>
                </a:lnTo>
                <a:lnTo>
                  <a:pt x="109" y="66"/>
                </a:lnTo>
                <a:close/>
                <a:moveTo>
                  <a:pt x="107" y="59"/>
                </a:moveTo>
                <a:lnTo>
                  <a:pt x="107" y="59"/>
                </a:lnTo>
                <a:lnTo>
                  <a:pt x="104" y="59"/>
                </a:lnTo>
                <a:lnTo>
                  <a:pt x="104" y="59"/>
                </a:lnTo>
                <a:lnTo>
                  <a:pt x="104" y="59"/>
                </a:lnTo>
                <a:lnTo>
                  <a:pt x="104" y="59"/>
                </a:lnTo>
                <a:lnTo>
                  <a:pt x="107" y="59"/>
                </a:lnTo>
                <a:lnTo>
                  <a:pt x="107" y="59"/>
                </a:lnTo>
                <a:close/>
                <a:moveTo>
                  <a:pt x="109" y="66"/>
                </a:moveTo>
                <a:lnTo>
                  <a:pt x="109" y="64"/>
                </a:lnTo>
                <a:lnTo>
                  <a:pt x="109" y="64"/>
                </a:lnTo>
                <a:lnTo>
                  <a:pt x="107" y="64"/>
                </a:lnTo>
                <a:lnTo>
                  <a:pt x="107" y="64"/>
                </a:lnTo>
                <a:lnTo>
                  <a:pt x="109" y="66"/>
                </a:lnTo>
                <a:lnTo>
                  <a:pt x="109" y="66"/>
                </a:lnTo>
                <a:lnTo>
                  <a:pt x="109" y="66"/>
                </a:lnTo>
                <a:close/>
                <a:moveTo>
                  <a:pt x="104" y="57"/>
                </a:moveTo>
                <a:lnTo>
                  <a:pt x="104" y="57"/>
                </a:lnTo>
                <a:lnTo>
                  <a:pt x="104" y="57"/>
                </a:lnTo>
                <a:lnTo>
                  <a:pt x="104" y="57"/>
                </a:lnTo>
                <a:lnTo>
                  <a:pt x="104" y="57"/>
                </a:lnTo>
                <a:lnTo>
                  <a:pt x="104" y="57"/>
                </a:lnTo>
                <a:lnTo>
                  <a:pt x="104" y="57"/>
                </a:lnTo>
                <a:lnTo>
                  <a:pt x="104" y="57"/>
                </a:lnTo>
                <a:close/>
                <a:moveTo>
                  <a:pt x="112" y="68"/>
                </a:moveTo>
                <a:lnTo>
                  <a:pt x="112" y="68"/>
                </a:lnTo>
                <a:lnTo>
                  <a:pt x="112" y="71"/>
                </a:lnTo>
                <a:lnTo>
                  <a:pt x="112" y="71"/>
                </a:lnTo>
                <a:lnTo>
                  <a:pt x="112" y="68"/>
                </a:lnTo>
                <a:lnTo>
                  <a:pt x="112" y="68"/>
                </a:lnTo>
                <a:lnTo>
                  <a:pt x="112" y="68"/>
                </a:lnTo>
                <a:lnTo>
                  <a:pt x="112" y="68"/>
                </a:lnTo>
                <a:close/>
                <a:moveTo>
                  <a:pt x="109" y="61"/>
                </a:moveTo>
                <a:lnTo>
                  <a:pt x="109" y="61"/>
                </a:lnTo>
                <a:lnTo>
                  <a:pt x="107" y="61"/>
                </a:lnTo>
                <a:lnTo>
                  <a:pt x="107" y="61"/>
                </a:lnTo>
                <a:lnTo>
                  <a:pt x="107" y="61"/>
                </a:lnTo>
                <a:lnTo>
                  <a:pt x="107" y="64"/>
                </a:lnTo>
                <a:lnTo>
                  <a:pt x="109" y="61"/>
                </a:lnTo>
                <a:lnTo>
                  <a:pt x="109" y="61"/>
                </a:lnTo>
                <a:close/>
                <a:moveTo>
                  <a:pt x="104" y="54"/>
                </a:moveTo>
                <a:lnTo>
                  <a:pt x="104" y="54"/>
                </a:lnTo>
                <a:lnTo>
                  <a:pt x="104" y="54"/>
                </a:lnTo>
                <a:lnTo>
                  <a:pt x="104" y="54"/>
                </a:lnTo>
                <a:lnTo>
                  <a:pt x="102" y="54"/>
                </a:lnTo>
                <a:lnTo>
                  <a:pt x="102" y="54"/>
                </a:lnTo>
                <a:lnTo>
                  <a:pt x="104" y="54"/>
                </a:lnTo>
                <a:lnTo>
                  <a:pt x="104" y="54"/>
                </a:lnTo>
                <a:close/>
                <a:moveTo>
                  <a:pt x="112" y="66"/>
                </a:moveTo>
                <a:lnTo>
                  <a:pt x="112" y="66"/>
                </a:lnTo>
                <a:lnTo>
                  <a:pt x="109" y="66"/>
                </a:lnTo>
                <a:lnTo>
                  <a:pt x="109" y="66"/>
                </a:lnTo>
                <a:lnTo>
                  <a:pt x="112" y="68"/>
                </a:lnTo>
                <a:lnTo>
                  <a:pt x="112" y="68"/>
                </a:lnTo>
                <a:lnTo>
                  <a:pt x="112" y="66"/>
                </a:lnTo>
                <a:lnTo>
                  <a:pt x="112" y="66"/>
                </a:lnTo>
                <a:close/>
                <a:moveTo>
                  <a:pt x="107" y="61"/>
                </a:moveTo>
                <a:lnTo>
                  <a:pt x="107" y="59"/>
                </a:lnTo>
                <a:lnTo>
                  <a:pt x="107" y="59"/>
                </a:lnTo>
                <a:lnTo>
                  <a:pt x="107" y="59"/>
                </a:lnTo>
                <a:lnTo>
                  <a:pt x="107" y="59"/>
                </a:lnTo>
                <a:lnTo>
                  <a:pt x="107" y="61"/>
                </a:lnTo>
                <a:lnTo>
                  <a:pt x="107" y="61"/>
                </a:lnTo>
                <a:lnTo>
                  <a:pt x="107" y="61"/>
                </a:lnTo>
                <a:close/>
                <a:moveTo>
                  <a:pt x="112" y="66"/>
                </a:moveTo>
                <a:lnTo>
                  <a:pt x="112" y="66"/>
                </a:lnTo>
                <a:lnTo>
                  <a:pt x="109" y="64"/>
                </a:lnTo>
                <a:lnTo>
                  <a:pt x="109" y="64"/>
                </a:lnTo>
                <a:lnTo>
                  <a:pt x="109" y="66"/>
                </a:lnTo>
                <a:lnTo>
                  <a:pt x="109" y="66"/>
                </a:lnTo>
                <a:lnTo>
                  <a:pt x="112" y="66"/>
                </a:lnTo>
                <a:lnTo>
                  <a:pt x="112" y="66"/>
                </a:lnTo>
                <a:close/>
                <a:moveTo>
                  <a:pt x="104" y="57"/>
                </a:moveTo>
                <a:lnTo>
                  <a:pt x="107" y="59"/>
                </a:lnTo>
                <a:lnTo>
                  <a:pt x="107" y="59"/>
                </a:lnTo>
                <a:lnTo>
                  <a:pt x="107" y="57"/>
                </a:lnTo>
                <a:lnTo>
                  <a:pt x="107" y="57"/>
                </a:lnTo>
                <a:lnTo>
                  <a:pt x="104" y="57"/>
                </a:lnTo>
                <a:lnTo>
                  <a:pt x="104" y="57"/>
                </a:lnTo>
                <a:lnTo>
                  <a:pt x="104" y="57"/>
                </a:lnTo>
                <a:close/>
                <a:moveTo>
                  <a:pt x="112" y="68"/>
                </a:moveTo>
                <a:lnTo>
                  <a:pt x="112" y="71"/>
                </a:lnTo>
                <a:lnTo>
                  <a:pt x="114" y="71"/>
                </a:lnTo>
                <a:lnTo>
                  <a:pt x="114" y="71"/>
                </a:lnTo>
                <a:lnTo>
                  <a:pt x="114" y="71"/>
                </a:lnTo>
                <a:lnTo>
                  <a:pt x="114" y="68"/>
                </a:lnTo>
                <a:lnTo>
                  <a:pt x="112" y="68"/>
                </a:lnTo>
                <a:lnTo>
                  <a:pt x="112" y="68"/>
                </a:lnTo>
                <a:close/>
                <a:moveTo>
                  <a:pt x="107" y="57"/>
                </a:moveTo>
                <a:lnTo>
                  <a:pt x="107" y="54"/>
                </a:lnTo>
                <a:lnTo>
                  <a:pt x="104" y="54"/>
                </a:lnTo>
                <a:lnTo>
                  <a:pt x="104" y="54"/>
                </a:lnTo>
                <a:lnTo>
                  <a:pt x="104" y="54"/>
                </a:lnTo>
                <a:lnTo>
                  <a:pt x="104" y="57"/>
                </a:lnTo>
                <a:lnTo>
                  <a:pt x="107" y="57"/>
                </a:lnTo>
                <a:lnTo>
                  <a:pt x="107" y="57"/>
                </a:lnTo>
                <a:close/>
                <a:moveTo>
                  <a:pt x="114" y="68"/>
                </a:moveTo>
                <a:lnTo>
                  <a:pt x="112" y="66"/>
                </a:lnTo>
                <a:lnTo>
                  <a:pt x="112" y="66"/>
                </a:lnTo>
                <a:lnTo>
                  <a:pt x="112" y="68"/>
                </a:lnTo>
                <a:lnTo>
                  <a:pt x="112" y="68"/>
                </a:lnTo>
                <a:lnTo>
                  <a:pt x="114" y="68"/>
                </a:lnTo>
                <a:lnTo>
                  <a:pt x="114" y="68"/>
                </a:lnTo>
                <a:lnTo>
                  <a:pt x="114" y="68"/>
                </a:lnTo>
                <a:close/>
                <a:moveTo>
                  <a:pt x="109" y="61"/>
                </a:moveTo>
                <a:lnTo>
                  <a:pt x="109" y="61"/>
                </a:lnTo>
                <a:lnTo>
                  <a:pt x="109" y="59"/>
                </a:lnTo>
                <a:lnTo>
                  <a:pt x="107" y="59"/>
                </a:lnTo>
                <a:lnTo>
                  <a:pt x="107" y="61"/>
                </a:lnTo>
                <a:lnTo>
                  <a:pt x="109" y="61"/>
                </a:lnTo>
                <a:lnTo>
                  <a:pt x="109" y="61"/>
                </a:lnTo>
                <a:lnTo>
                  <a:pt x="109" y="61"/>
                </a:lnTo>
                <a:close/>
                <a:moveTo>
                  <a:pt x="112" y="66"/>
                </a:moveTo>
                <a:lnTo>
                  <a:pt x="112" y="66"/>
                </a:lnTo>
                <a:lnTo>
                  <a:pt x="112" y="66"/>
                </a:lnTo>
                <a:lnTo>
                  <a:pt x="112" y="66"/>
                </a:lnTo>
                <a:lnTo>
                  <a:pt x="112" y="66"/>
                </a:lnTo>
                <a:lnTo>
                  <a:pt x="112" y="66"/>
                </a:lnTo>
                <a:lnTo>
                  <a:pt x="112" y="66"/>
                </a:lnTo>
                <a:lnTo>
                  <a:pt x="112" y="66"/>
                </a:lnTo>
                <a:close/>
                <a:moveTo>
                  <a:pt x="107" y="59"/>
                </a:moveTo>
                <a:lnTo>
                  <a:pt x="107" y="59"/>
                </a:lnTo>
                <a:lnTo>
                  <a:pt x="109" y="59"/>
                </a:lnTo>
                <a:lnTo>
                  <a:pt x="109" y="59"/>
                </a:lnTo>
                <a:lnTo>
                  <a:pt x="107" y="57"/>
                </a:lnTo>
                <a:lnTo>
                  <a:pt x="107" y="59"/>
                </a:lnTo>
                <a:lnTo>
                  <a:pt x="107" y="59"/>
                </a:lnTo>
                <a:lnTo>
                  <a:pt x="107" y="59"/>
                </a:lnTo>
                <a:close/>
                <a:moveTo>
                  <a:pt x="114" y="71"/>
                </a:moveTo>
                <a:lnTo>
                  <a:pt x="114" y="71"/>
                </a:lnTo>
                <a:lnTo>
                  <a:pt x="114" y="73"/>
                </a:lnTo>
                <a:lnTo>
                  <a:pt x="116" y="71"/>
                </a:lnTo>
                <a:lnTo>
                  <a:pt x="116" y="71"/>
                </a:lnTo>
                <a:lnTo>
                  <a:pt x="114" y="71"/>
                </a:lnTo>
                <a:lnTo>
                  <a:pt x="114" y="71"/>
                </a:lnTo>
                <a:lnTo>
                  <a:pt x="114" y="71"/>
                </a:lnTo>
                <a:close/>
                <a:moveTo>
                  <a:pt x="112" y="64"/>
                </a:moveTo>
                <a:lnTo>
                  <a:pt x="112" y="64"/>
                </a:lnTo>
                <a:lnTo>
                  <a:pt x="112" y="64"/>
                </a:lnTo>
                <a:lnTo>
                  <a:pt x="109" y="64"/>
                </a:lnTo>
                <a:lnTo>
                  <a:pt x="109" y="64"/>
                </a:lnTo>
                <a:lnTo>
                  <a:pt x="112" y="64"/>
                </a:lnTo>
                <a:lnTo>
                  <a:pt x="112" y="64"/>
                </a:lnTo>
                <a:lnTo>
                  <a:pt x="112" y="64"/>
                </a:lnTo>
                <a:close/>
                <a:moveTo>
                  <a:pt x="107" y="57"/>
                </a:moveTo>
                <a:lnTo>
                  <a:pt x="107" y="57"/>
                </a:lnTo>
                <a:lnTo>
                  <a:pt x="107" y="57"/>
                </a:lnTo>
                <a:lnTo>
                  <a:pt x="107" y="54"/>
                </a:lnTo>
                <a:lnTo>
                  <a:pt x="107" y="57"/>
                </a:lnTo>
                <a:lnTo>
                  <a:pt x="107" y="57"/>
                </a:lnTo>
                <a:lnTo>
                  <a:pt x="107" y="57"/>
                </a:lnTo>
                <a:lnTo>
                  <a:pt x="107" y="57"/>
                </a:lnTo>
                <a:close/>
                <a:moveTo>
                  <a:pt x="114" y="68"/>
                </a:moveTo>
                <a:lnTo>
                  <a:pt x="114" y="68"/>
                </a:lnTo>
                <a:lnTo>
                  <a:pt x="114" y="68"/>
                </a:lnTo>
                <a:lnTo>
                  <a:pt x="114" y="68"/>
                </a:lnTo>
                <a:lnTo>
                  <a:pt x="114" y="71"/>
                </a:lnTo>
                <a:lnTo>
                  <a:pt x="114" y="71"/>
                </a:lnTo>
                <a:lnTo>
                  <a:pt x="114" y="68"/>
                </a:lnTo>
                <a:lnTo>
                  <a:pt x="114" y="68"/>
                </a:lnTo>
                <a:close/>
                <a:moveTo>
                  <a:pt x="112" y="61"/>
                </a:moveTo>
                <a:lnTo>
                  <a:pt x="112" y="61"/>
                </a:lnTo>
                <a:lnTo>
                  <a:pt x="109" y="61"/>
                </a:lnTo>
                <a:lnTo>
                  <a:pt x="109" y="61"/>
                </a:lnTo>
                <a:lnTo>
                  <a:pt x="109" y="61"/>
                </a:lnTo>
                <a:lnTo>
                  <a:pt x="109" y="61"/>
                </a:lnTo>
                <a:lnTo>
                  <a:pt x="112" y="61"/>
                </a:lnTo>
                <a:lnTo>
                  <a:pt x="112" y="61"/>
                </a:lnTo>
                <a:close/>
                <a:moveTo>
                  <a:pt x="114" y="68"/>
                </a:moveTo>
                <a:lnTo>
                  <a:pt x="114" y="66"/>
                </a:lnTo>
                <a:lnTo>
                  <a:pt x="114" y="66"/>
                </a:lnTo>
                <a:lnTo>
                  <a:pt x="112" y="66"/>
                </a:lnTo>
                <a:lnTo>
                  <a:pt x="112" y="66"/>
                </a:lnTo>
                <a:lnTo>
                  <a:pt x="114" y="68"/>
                </a:lnTo>
                <a:lnTo>
                  <a:pt x="114" y="68"/>
                </a:lnTo>
                <a:lnTo>
                  <a:pt x="114" y="68"/>
                </a:lnTo>
                <a:close/>
                <a:moveTo>
                  <a:pt x="109" y="59"/>
                </a:moveTo>
                <a:lnTo>
                  <a:pt x="109" y="61"/>
                </a:lnTo>
                <a:lnTo>
                  <a:pt x="109" y="61"/>
                </a:lnTo>
                <a:lnTo>
                  <a:pt x="109" y="59"/>
                </a:lnTo>
                <a:lnTo>
                  <a:pt x="109" y="59"/>
                </a:lnTo>
                <a:lnTo>
                  <a:pt x="109" y="59"/>
                </a:lnTo>
                <a:lnTo>
                  <a:pt x="109" y="59"/>
                </a:lnTo>
                <a:lnTo>
                  <a:pt x="109" y="59"/>
                </a:lnTo>
                <a:close/>
                <a:moveTo>
                  <a:pt x="116" y="71"/>
                </a:moveTo>
                <a:lnTo>
                  <a:pt x="116" y="71"/>
                </a:lnTo>
                <a:lnTo>
                  <a:pt x="116" y="73"/>
                </a:lnTo>
                <a:lnTo>
                  <a:pt x="116" y="73"/>
                </a:lnTo>
                <a:lnTo>
                  <a:pt x="119" y="73"/>
                </a:lnTo>
                <a:lnTo>
                  <a:pt x="119" y="71"/>
                </a:lnTo>
                <a:lnTo>
                  <a:pt x="116" y="71"/>
                </a:lnTo>
                <a:lnTo>
                  <a:pt x="116" y="71"/>
                </a:lnTo>
                <a:close/>
                <a:moveTo>
                  <a:pt x="114" y="66"/>
                </a:moveTo>
                <a:lnTo>
                  <a:pt x="114" y="64"/>
                </a:lnTo>
                <a:lnTo>
                  <a:pt x="112" y="64"/>
                </a:lnTo>
                <a:lnTo>
                  <a:pt x="112" y="64"/>
                </a:lnTo>
                <a:lnTo>
                  <a:pt x="112" y="64"/>
                </a:lnTo>
                <a:lnTo>
                  <a:pt x="112" y="66"/>
                </a:lnTo>
                <a:lnTo>
                  <a:pt x="114" y="66"/>
                </a:lnTo>
                <a:lnTo>
                  <a:pt x="114" y="66"/>
                </a:lnTo>
                <a:close/>
                <a:moveTo>
                  <a:pt x="109" y="59"/>
                </a:moveTo>
                <a:lnTo>
                  <a:pt x="109" y="57"/>
                </a:lnTo>
                <a:lnTo>
                  <a:pt x="109" y="57"/>
                </a:lnTo>
                <a:lnTo>
                  <a:pt x="107" y="57"/>
                </a:lnTo>
                <a:lnTo>
                  <a:pt x="107" y="57"/>
                </a:lnTo>
                <a:lnTo>
                  <a:pt x="109" y="59"/>
                </a:lnTo>
                <a:lnTo>
                  <a:pt x="109" y="59"/>
                </a:lnTo>
                <a:lnTo>
                  <a:pt x="109" y="59"/>
                </a:lnTo>
                <a:close/>
                <a:moveTo>
                  <a:pt x="116" y="71"/>
                </a:moveTo>
                <a:lnTo>
                  <a:pt x="116" y="68"/>
                </a:lnTo>
                <a:lnTo>
                  <a:pt x="116" y="68"/>
                </a:lnTo>
                <a:lnTo>
                  <a:pt x="116" y="71"/>
                </a:lnTo>
                <a:lnTo>
                  <a:pt x="116" y="71"/>
                </a:lnTo>
                <a:lnTo>
                  <a:pt x="116" y="71"/>
                </a:lnTo>
                <a:lnTo>
                  <a:pt x="116" y="71"/>
                </a:lnTo>
                <a:lnTo>
                  <a:pt x="116" y="71"/>
                </a:lnTo>
                <a:close/>
                <a:moveTo>
                  <a:pt x="112" y="64"/>
                </a:moveTo>
                <a:lnTo>
                  <a:pt x="112" y="61"/>
                </a:lnTo>
                <a:lnTo>
                  <a:pt x="112" y="61"/>
                </a:lnTo>
                <a:lnTo>
                  <a:pt x="112" y="61"/>
                </a:lnTo>
                <a:lnTo>
                  <a:pt x="112" y="61"/>
                </a:lnTo>
                <a:lnTo>
                  <a:pt x="112" y="64"/>
                </a:lnTo>
                <a:lnTo>
                  <a:pt x="112" y="64"/>
                </a:lnTo>
                <a:lnTo>
                  <a:pt x="112" y="64"/>
                </a:lnTo>
                <a:close/>
                <a:moveTo>
                  <a:pt x="114" y="68"/>
                </a:moveTo>
                <a:lnTo>
                  <a:pt x="116" y="68"/>
                </a:lnTo>
                <a:lnTo>
                  <a:pt x="116" y="68"/>
                </a:lnTo>
                <a:lnTo>
                  <a:pt x="114" y="66"/>
                </a:lnTo>
                <a:lnTo>
                  <a:pt x="114" y="66"/>
                </a:lnTo>
                <a:lnTo>
                  <a:pt x="114" y="68"/>
                </a:lnTo>
                <a:lnTo>
                  <a:pt x="114" y="68"/>
                </a:lnTo>
                <a:lnTo>
                  <a:pt x="114" y="68"/>
                </a:lnTo>
                <a:close/>
                <a:moveTo>
                  <a:pt x="109" y="61"/>
                </a:moveTo>
                <a:lnTo>
                  <a:pt x="112" y="61"/>
                </a:lnTo>
                <a:lnTo>
                  <a:pt x="112" y="61"/>
                </a:lnTo>
                <a:lnTo>
                  <a:pt x="112" y="61"/>
                </a:lnTo>
                <a:lnTo>
                  <a:pt x="112" y="59"/>
                </a:lnTo>
                <a:lnTo>
                  <a:pt x="109" y="59"/>
                </a:lnTo>
                <a:lnTo>
                  <a:pt x="109" y="61"/>
                </a:lnTo>
                <a:lnTo>
                  <a:pt x="109" y="61"/>
                </a:lnTo>
                <a:close/>
                <a:moveTo>
                  <a:pt x="119" y="73"/>
                </a:moveTo>
                <a:lnTo>
                  <a:pt x="119" y="73"/>
                </a:lnTo>
                <a:lnTo>
                  <a:pt x="119" y="73"/>
                </a:lnTo>
                <a:lnTo>
                  <a:pt x="119" y="73"/>
                </a:lnTo>
                <a:lnTo>
                  <a:pt x="119" y="73"/>
                </a:lnTo>
                <a:lnTo>
                  <a:pt x="119" y="73"/>
                </a:lnTo>
                <a:lnTo>
                  <a:pt x="119" y="73"/>
                </a:lnTo>
                <a:lnTo>
                  <a:pt x="119" y="73"/>
                </a:lnTo>
                <a:close/>
                <a:moveTo>
                  <a:pt x="114" y="66"/>
                </a:moveTo>
                <a:lnTo>
                  <a:pt x="114" y="66"/>
                </a:lnTo>
                <a:lnTo>
                  <a:pt x="114" y="64"/>
                </a:lnTo>
                <a:lnTo>
                  <a:pt x="114" y="64"/>
                </a:lnTo>
                <a:lnTo>
                  <a:pt x="114" y="66"/>
                </a:lnTo>
                <a:lnTo>
                  <a:pt x="114" y="66"/>
                </a:lnTo>
                <a:lnTo>
                  <a:pt x="114" y="66"/>
                </a:lnTo>
                <a:lnTo>
                  <a:pt x="114" y="66"/>
                </a:lnTo>
                <a:close/>
                <a:moveTo>
                  <a:pt x="112" y="59"/>
                </a:moveTo>
                <a:lnTo>
                  <a:pt x="112" y="59"/>
                </a:lnTo>
                <a:lnTo>
                  <a:pt x="109" y="57"/>
                </a:lnTo>
                <a:lnTo>
                  <a:pt x="109" y="57"/>
                </a:lnTo>
                <a:lnTo>
                  <a:pt x="109" y="59"/>
                </a:lnTo>
                <a:lnTo>
                  <a:pt x="109" y="59"/>
                </a:lnTo>
                <a:lnTo>
                  <a:pt x="112" y="59"/>
                </a:lnTo>
                <a:lnTo>
                  <a:pt x="112" y="59"/>
                </a:lnTo>
                <a:close/>
                <a:moveTo>
                  <a:pt x="114" y="64"/>
                </a:moveTo>
                <a:lnTo>
                  <a:pt x="114" y="64"/>
                </a:lnTo>
                <a:lnTo>
                  <a:pt x="114" y="61"/>
                </a:lnTo>
                <a:lnTo>
                  <a:pt x="112" y="61"/>
                </a:lnTo>
                <a:lnTo>
                  <a:pt x="112" y="64"/>
                </a:lnTo>
                <a:lnTo>
                  <a:pt x="114" y="64"/>
                </a:lnTo>
                <a:lnTo>
                  <a:pt x="114" y="64"/>
                </a:lnTo>
                <a:lnTo>
                  <a:pt x="114" y="64"/>
                </a:lnTo>
                <a:close/>
                <a:moveTo>
                  <a:pt x="119" y="68"/>
                </a:moveTo>
                <a:lnTo>
                  <a:pt x="119" y="68"/>
                </a:lnTo>
                <a:lnTo>
                  <a:pt x="116" y="68"/>
                </a:lnTo>
                <a:lnTo>
                  <a:pt x="116" y="68"/>
                </a:lnTo>
                <a:lnTo>
                  <a:pt x="116" y="68"/>
                </a:lnTo>
                <a:lnTo>
                  <a:pt x="116" y="71"/>
                </a:lnTo>
                <a:lnTo>
                  <a:pt x="119" y="68"/>
                </a:lnTo>
                <a:lnTo>
                  <a:pt x="119" y="68"/>
                </a:lnTo>
                <a:close/>
                <a:moveTo>
                  <a:pt x="112" y="61"/>
                </a:moveTo>
                <a:lnTo>
                  <a:pt x="112" y="61"/>
                </a:lnTo>
                <a:lnTo>
                  <a:pt x="114" y="61"/>
                </a:lnTo>
                <a:lnTo>
                  <a:pt x="114" y="61"/>
                </a:lnTo>
                <a:lnTo>
                  <a:pt x="112" y="61"/>
                </a:lnTo>
                <a:lnTo>
                  <a:pt x="112" y="61"/>
                </a:lnTo>
                <a:lnTo>
                  <a:pt x="112" y="61"/>
                </a:lnTo>
                <a:lnTo>
                  <a:pt x="112" y="61"/>
                </a:lnTo>
                <a:close/>
                <a:moveTo>
                  <a:pt x="116" y="66"/>
                </a:moveTo>
                <a:lnTo>
                  <a:pt x="116" y="66"/>
                </a:lnTo>
                <a:lnTo>
                  <a:pt x="116" y="66"/>
                </a:lnTo>
                <a:lnTo>
                  <a:pt x="116" y="66"/>
                </a:lnTo>
                <a:lnTo>
                  <a:pt x="116" y="66"/>
                </a:lnTo>
                <a:lnTo>
                  <a:pt x="116" y="68"/>
                </a:lnTo>
                <a:lnTo>
                  <a:pt x="116" y="66"/>
                </a:lnTo>
                <a:lnTo>
                  <a:pt x="116" y="66"/>
                </a:lnTo>
                <a:close/>
                <a:moveTo>
                  <a:pt x="112" y="59"/>
                </a:moveTo>
                <a:lnTo>
                  <a:pt x="112" y="59"/>
                </a:lnTo>
                <a:lnTo>
                  <a:pt x="112" y="59"/>
                </a:lnTo>
                <a:lnTo>
                  <a:pt x="112" y="59"/>
                </a:lnTo>
                <a:lnTo>
                  <a:pt x="112" y="59"/>
                </a:lnTo>
                <a:lnTo>
                  <a:pt x="112" y="59"/>
                </a:lnTo>
                <a:lnTo>
                  <a:pt x="112" y="59"/>
                </a:lnTo>
                <a:lnTo>
                  <a:pt x="112" y="59"/>
                </a:lnTo>
                <a:close/>
                <a:moveTo>
                  <a:pt x="121" y="73"/>
                </a:moveTo>
                <a:lnTo>
                  <a:pt x="121" y="71"/>
                </a:lnTo>
                <a:lnTo>
                  <a:pt x="119" y="71"/>
                </a:lnTo>
                <a:lnTo>
                  <a:pt x="119" y="71"/>
                </a:lnTo>
                <a:lnTo>
                  <a:pt x="119" y="71"/>
                </a:lnTo>
                <a:lnTo>
                  <a:pt x="119" y="73"/>
                </a:lnTo>
                <a:lnTo>
                  <a:pt x="121" y="73"/>
                </a:lnTo>
                <a:lnTo>
                  <a:pt x="121" y="73"/>
                </a:lnTo>
                <a:close/>
                <a:moveTo>
                  <a:pt x="116" y="66"/>
                </a:moveTo>
                <a:lnTo>
                  <a:pt x="116" y="64"/>
                </a:lnTo>
                <a:lnTo>
                  <a:pt x="114" y="64"/>
                </a:lnTo>
                <a:lnTo>
                  <a:pt x="114" y="64"/>
                </a:lnTo>
                <a:lnTo>
                  <a:pt x="114" y="64"/>
                </a:lnTo>
                <a:lnTo>
                  <a:pt x="114" y="66"/>
                </a:lnTo>
                <a:lnTo>
                  <a:pt x="116" y="66"/>
                </a:lnTo>
                <a:lnTo>
                  <a:pt x="116" y="66"/>
                </a:lnTo>
                <a:close/>
                <a:moveTo>
                  <a:pt x="119" y="71"/>
                </a:moveTo>
                <a:lnTo>
                  <a:pt x="119" y="71"/>
                </a:lnTo>
                <a:lnTo>
                  <a:pt x="119" y="71"/>
                </a:lnTo>
                <a:lnTo>
                  <a:pt x="119" y="68"/>
                </a:lnTo>
                <a:lnTo>
                  <a:pt x="119" y="68"/>
                </a:lnTo>
                <a:lnTo>
                  <a:pt x="119" y="71"/>
                </a:lnTo>
                <a:lnTo>
                  <a:pt x="119" y="71"/>
                </a:lnTo>
                <a:lnTo>
                  <a:pt x="119" y="71"/>
                </a:lnTo>
                <a:close/>
                <a:moveTo>
                  <a:pt x="114" y="61"/>
                </a:moveTo>
                <a:lnTo>
                  <a:pt x="114" y="64"/>
                </a:lnTo>
                <a:lnTo>
                  <a:pt x="114" y="64"/>
                </a:lnTo>
                <a:lnTo>
                  <a:pt x="114" y="61"/>
                </a:lnTo>
                <a:lnTo>
                  <a:pt x="114" y="61"/>
                </a:lnTo>
                <a:lnTo>
                  <a:pt x="114" y="61"/>
                </a:lnTo>
                <a:lnTo>
                  <a:pt x="114" y="61"/>
                </a:lnTo>
                <a:lnTo>
                  <a:pt x="114" y="61"/>
                </a:lnTo>
                <a:close/>
                <a:moveTo>
                  <a:pt x="121" y="73"/>
                </a:moveTo>
                <a:lnTo>
                  <a:pt x="121" y="76"/>
                </a:lnTo>
                <a:lnTo>
                  <a:pt x="121" y="76"/>
                </a:lnTo>
                <a:lnTo>
                  <a:pt x="123" y="76"/>
                </a:lnTo>
                <a:lnTo>
                  <a:pt x="123" y="76"/>
                </a:lnTo>
                <a:lnTo>
                  <a:pt x="121" y="73"/>
                </a:lnTo>
                <a:lnTo>
                  <a:pt x="121" y="73"/>
                </a:lnTo>
                <a:lnTo>
                  <a:pt x="121" y="73"/>
                </a:lnTo>
                <a:close/>
                <a:moveTo>
                  <a:pt x="119" y="68"/>
                </a:moveTo>
                <a:lnTo>
                  <a:pt x="119" y="68"/>
                </a:lnTo>
                <a:lnTo>
                  <a:pt x="119" y="66"/>
                </a:lnTo>
                <a:lnTo>
                  <a:pt x="116" y="66"/>
                </a:lnTo>
                <a:lnTo>
                  <a:pt x="116" y="68"/>
                </a:lnTo>
                <a:lnTo>
                  <a:pt x="119" y="68"/>
                </a:lnTo>
                <a:lnTo>
                  <a:pt x="119" y="68"/>
                </a:lnTo>
                <a:lnTo>
                  <a:pt x="119" y="68"/>
                </a:lnTo>
                <a:close/>
                <a:moveTo>
                  <a:pt x="114" y="61"/>
                </a:moveTo>
                <a:lnTo>
                  <a:pt x="114" y="59"/>
                </a:lnTo>
                <a:lnTo>
                  <a:pt x="114" y="59"/>
                </a:lnTo>
                <a:lnTo>
                  <a:pt x="112" y="59"/>
                </a:lnTo>
                <a:lnTo>
                  <a:pt x="112" y="59"/>
                </a:lnTo>
                <a:lnTo>
                  <a:pt x="114" y="61"/>
                </a:lnTo>
                <a:lnTo>
                  <a:pt x="114" y="61"/>
                </a:lnTo>
                <a:lnTo>
                  <a:pt x="114" y="61"/>
                </a:lnTo>
                <a:close/>
                <a:moveTo>
                  <a:pt x="121" y="73"/>
                </a:moveTo>
                <a:lnTo>
                  <a:pt x="121" y="71"/>
                </a:lnTo>
                <a:lnTo>
                  <a:pt x="121" y="71"/>
                </a:lnTo>
                <a:lnTo>
                  <a:pt x="121" y="73"/>
                </a:lnTo>
                <a:lnTo>
                  <a:pt x="121" y="73"/>
                </a:lnTo>
                <a:lnTo>
                  <a:pt x="121" y="73"/>
                </a:lnTo>
                <a:lnTo>
                  <a:pt x="121" y="73"/>
                </a:lnTo>
                <a:lnTo>
                  <a:pt x="121" y="73"/>
                </a:lnTo>
                <a:close/>
                <a:moveTo>
                  <a:pt x="121" y="71"/>
                </a:moveTo>
                <a:lnTo>
                  <a:pt x="121" y="71"/>
                </a:lnTo>
                <a:lnTo>
                  <a:pt x="121" y="71"/>
                </a:lnTo>
                <a:lnTo>
                  <a:pt x="119" y="71"/>
                </a:lnTo>
                <a:lnTo>
                  <a:pt x="119" y="71"/>
                </a:lnTo>
                <a:lnTo>
                  <a:pt x="121" y="71"/>
                </a:lnTo>
                <a:lnTo>
                  <a:pt x="121" y="71"/>
                </a:lnTo>
                <a:lnTo>
                  <a:pt x="121" y="71"/>
                </a:lnTo>
                <a:close/>
                <a:moveTo>
                  <a:pt x="116" y="64"/>
                </a:moveTo>
                <a:lnTo>
                  <a:pt x="116" y="64"/>
                </a:lnTo>
                <a:lnTo>
                  <a:pt x="116" y="64"/>
                </a:lnTo>
                <a:lnTo>
                  <a:pt x="116" y="64"/>
                </a:lnTo>
                <a:lnTo>
                  <a:pt x="116" y="61"/>
                </a:lnTo>
                <a:lnTo>
                  <a:pt x="116" y="61"/>
                </a:lnTo>
                <a:lnTo>
                  <a:pt x="116" y="64"/>
                </a:lnTo>
                <a:lnTo>
                  <a:pt x="116" y="64"/>
                </a:lnTo>
                <a:close/>
                <a:moveTo>
                  <a:pt x="123" y="76"/>
                </a:moveTo>
                <a:lnTo>
                  <a:pt x="123" y="76"/>
                </a:lnTo>
                <a:lnTo>
                  <a:pt x="123" y="78"/>
                </a:lnTo>
                <a:lnTo>
                  <a:pt x="126" y="76"/>
                </a:lnTo>
                <a:lnTo>
                  <a:pt x="126" y="76"/>
                </a:lnTo>
                <a:lnTo>
                  <a:pt x="123" y="76"/>
                </a:lnTo>
                <a:lnTo>
                  <a:pt x="123" y="76"/>
                </a:lnTo>
                <a:lnTo>
                  <a:pt x="123" y="76"/>
                </a:lnTo>
                <a:close/>
                <a:moveTo>
                  <a:pt x="121" y="68"/>
                </a:moveTo>
                <a:lnTo>
                  <a:pt x="121" y="68"/>
                </a:lnTo>
                <a:lnTo>
                  <a:pt x="119" y="68"/>
                </a:lnTo>
                <a:lnTo>
                  <a:pt x="119" y="68"/>
                </a:lnTo>
                <a:lnTo>
                  <a:pt x="119" y="68"/>
                </a:lnTo>
                <a:lnTo>
                  <a:pt x="119" y="68"/>
                </a:lnTo>
                <a:lnTo>
                  <a:pt x="121" y="68"/>
                </a:lnTo>
                <a:lnTo>
                  <a:pt x="121" y="68"/>
                </a:lnTo>
                <a:close/>
                <a:moveTo>
                  <a:pt x="114" y="61"/>
                </a:moveTo>
                <a:lnTo>
                  <a:pt x="116" y="61"/>
                </a:lnTo>
                <a:lnTo>
                  <a:pt x="116" y="61"/>
                </a:lnTo>
                <a:lnTo>
                  <a:pt x="114" y="59"/>
                </a:lnTo>
                <a:lnTo>
                  <a:pt x="114" y="59"/>
                </a:lnTo>
                <a:lnTo>
                  <a:pt x="114" y="61"/>
                </a:lnTo>
                <a:lnTo>
                  <a:pt x="114" y="61"/>
                </a:lnTo>
                <a:lnTo>
                  <a:pt x="114" y="61"/>
                </a:lnTo>
                <a:close/>
                <a:moveTo>
                  <a:pt x="123" y="73"/>
                </a:moveTo>
                <a:lnTo>
                  <a:pt x="123" y="73"/>
                </a:lnTo>
                <a:lnTo>
                  <a:pt x="123" y="73"/>
                </a:lnTo>
                <a:lnTo>
                  <a:pt x="123" y="73"/>
                </a:lnTo>
                <a:lnTo>
                  <a:pt x="123" y="76"/>
                </a:lnTo>
                <a:lnTo>
                  <a:pt x="123" y="76"/>
                </a:lnTo>
                <a:lnTo>
                  <a:pt x="123" y="73"/>
                </a:lnTo>
                <a:lnTo>
                  <a:pt x="123" y="73"/>
                </a:lnTo>
                <a:close/>
                <a:moveTo>
                  <a:pt x="119" y="66"/>
                </a:moveTo>
                <a:lnTo>
                  <a:pt x="119" y="66"/>
                </a:lnTo>
                <a:lnTo>
                  <a:pt x="119" y="66"/>
                </a:lnTo>
                <a:lnTo>
                  <a:pt x="119" y="66"/>
                </a:lnTo>
                <a:lnTo>
                  <a:pt x="119" y="66"/>
                </a:lnTo>
                <a:lnTo>
                  <a:pt x="119" y="66"/>
                </a:lnTo>
                <a:lnTo>
                  <a:pt x="119" y="66"/>
                </a:lnTo>
                <a:lnTo>
                  <a:pt x="119" y="66"/>
                </a:lnTo>
                <a:close/>
                <a:moveTo>
                  <a:pt x="123" y="73"/>
                </a:moveTo>
                <a:lnTo>
                  <a:pt x="123" y="71"/>
                </a:lnTo>
                <a:lnTo>
                  <a:pt x="121" y="71"/>
                </a:lnTo>
                <a:lnTo>
                  <a:pt x="121" y="71"/>
                </a:lnTo>
                <a:lnTo>
                  <a:pt x="121" y="71"/>
                </a:lnTo>
                <a:lnTo>
                  <a:pt x="121" y="73"/>
                </a:lnTo>
                <a:lnTo>
                  <a:pt x="123" y="73"/>
                </a:lnTo>
                <a:lnTo>
                  <a:pt x="123" y="73"/>
                </a:lnTo>
                <a:close/>
                <a:moveTo>
                  <a:pt x="116" y="64"/>
                </a:moveTo>
                <a:lnTo>
                  <a:pt x="119" y="66"/>
                </a:lnTo>
                <a:lnTo>
                  <a:pt x="119" y="66"/>
                </a:lnTo>
                <a:lnTo>
                  <a:pt x="119" y="64"/>
                </a:lnTo>
                <a:lnTo>
                  <a:pt x="119" y="64"/>
                </a:lnTo>
                <a:lnTo>
                  <a:pt x="116" y="64"/>
                </a:lnTo>
                <a:lnTo>
                  <a:pt x="116" y="64"/>
                </a:lnTo>
                <a:lnTo>
                  <a:pt x="116" y="64"/>
                </a:lnTo>
                <a:close/>
                <a:moveTo>
                  <a:pt x="126" y="76"/>
                </a:moveTo>
                <a:lnTo>
                  <a:pt x="126" y="78"/>
                </a:lnTo>
                <a:lnTo>
                  <a:pt x="126" y="78"/>
                </a:lnTo>
                <a:lnTo>
                  <a:pt x="126" y="78"/>
                </a:lnTo>
                <a:lnTo>
                  <a:pt x="126" y="76"/>
                </a:lnTo>
                <a:lnTo>
                  <a:pt x="126" y="76"/>
                </a:lnTo>
                <a:lnTo>
                  <a:pt x="126" y="76"/>
                </a:lnTo>
                <a:lnTo>
                  <a:pt x="126" y="76"/>
                </a:lnTo>
                <a:close/>
                <a:moveTo>
                  <a:pt x="121" y="71"/>
                </a:moveTo>
                <a:lnTo>
                  <a:pt x="121" y="68"/>
                </a:lnTo>
                <a:lnTo>
                  <a:pt x="121" y="68"/>
                </a:lnTo>
                <a:lnTo>
                  <a:pt x="121" y="68"/>
                </a:lnTo>
                <a:lnTo>
                  <a:pt x="121" y="68"/>
                </a:lnTo>
                <a:lnTo>
                  <a:pt x="121" y="71"/>
                </a:lnTo>
                <a:lnTo>
                  <a:pt x="121" y="71"/>
                </a:lnTo>
                <a:lnTo>
                  <a:pt x="121" y="71"/>
                </a:lnTo>
                <a:close/>
                <a:moveTo>
                  <a:pt x="119" y="64"/>
                </a:moveTo>
                <a:lnTo>
                  <a:pt x="119" y="61"/>
                </a:lnTo>
                <a:lnTo>
                  <a:pt x="116" y="61"/>
                </a:lnTo>
                <a:lnTo>
                  <a:pt x="116" y="61"/>
                </a:lnTo>
                <a:lnTo>
                  <a:pt x="116" y="61"/>
                </a:lnTo>
                <a:lnTo>
                  <a:pt x="116" y="64"/>
                </a:lnTo>
                <a:lnTo>
                  <a:pt x="119" y="64"/>
                </a:lnTo>
                <a:lnTo>
                  <a:pt x="119" y="64"/>
                </a:lnTo>
                <a:close/>
                <a:moveTo>
                  <a:pt x="126" y="76"/>
                </a:moveTo>
                <a:lnTo>
                  <a:pt x="126" y="73"/>
                </a:lnTo>
                <a:lnTo>
                  <a:pt x="123" y="73"/>
                </a:lnTo>
                <a:lnTo>
                  <a:pt x="123" y="76"/>
                </a:lnTo>
                <a:lnTo>
                  <a:pt x="126" y="76"/>
                </a:lnTo>
                <a:lnTo>
                  <a:pt x="126" y="76"/>
                </a:lnTo>
                <a:lnTo>
                  <a:pt x="126" y="76"/>
                </a:lnTo>
                <a:lnTo>
                  <a:pt x="126" y="76"/>
                </a:lnTo>
                <a:close/>
                <a:moveTo>
                  <a:pt x="121" y="68"/>
                </a:moveTo>
                <a:lnTo>
                  <a:pt x="121" y="66"/>
                </a:lnTo>
                <a:lnTo>
                  <a:pt x="121" y="66"/>
                </a:lnTo>
                <a:lnTo>
                  <a:pt x="119" y="66"/>
                </a:lnTo>
                <a:lnTo>
                  <a:pt x="119" y="66"/>
                </a:lnTo>
                <a:lnTo>
                  <a:pt x="121" y="68"/>
                </a:lnTo>
                <a:lnTo>
                  <a:pt x="121" y="68"/>
                </a:lnTo>
                <a:lnTo>
                  <a:pt x="121" y="68"/>
                </a:lnTo>
                <a:close/>
                <a:moveTo>
                  <a:pt x="123" y="73"/>
                </a:moveTo>
                <a:lnTo>
                  <a:pt x="126" y="73"/>
                </a:lnTo>
                <a:lnTo>
                  <a:pt x="126" y="73"/>
                </a:lnTo>
                <a:lnTo>
                  <a:pt x="123" y="71"/>
                </a:lnTo>
                <a:lnTo>
                  <a:pt x="123" y="71"/>
                </a:lnTo>
                <a:lnTo>
                  <a:pt x="123" y="73"/>
                </a:lnTo>
                <a:lnTo>
                  <a:pt x="123" y="73"/>
                </a:lnTo>
                <a:lnTo>
                  <a:pt x="123" y="73"/>
                </a:lnTo>
                <a:close/>
                <a:moveTo>
                  <a:pt x="119" y="66"/>
                </a:moveTo>
                <a:lnTo>
                  <a:pt x="119" y="66"/>
                </a:lnTo>
                <a:lnTo>
                  <a:pt x="121" y="66"/>
                </a:lnTo>
                <a:lnTo>
                  <a:pt x="121" y="66"/>
                </a:lnTo>
                <a:lnTo>
                  <a:pt x="119" y="64"/>
                </a:lnTo>
                <a:lnTo>
                  <a:pt x="119" y="64"/>
                </a:lnTo>
                <a:lnTo>
                  <a:pt x="119" y="66"/>
                </a:lnTo>
                <a:lnTo>
                  <a:pt x="119" y="66"/>
                </a:lnTo>
                <a:close/>
                <a:moveTo>
                  <a:pt x="123" y="71"/>
                </a:moveTo>
                <a:lnTo>
                  <a:pt x="123" y="71"/>
                </a:lnTo>
                <a:lnTo>
                  <a:pt x="123" y="68"/>
                </a:lnTo>
                <a:lnTo>
                  <a:pt x="123" y="68"/>
                </a:lnTo>
                <a:lnTo>
                  <a:pt x="123" y="71"/>
                </a:lnTo>
                <a:lnTo>
                  <a:pt x="123" y="71"/>
                </a:lnTo>
                <a:lnTo>
                  <a:pt x="123" y="71"/>
                </a:lnTo>
                <a:lnTo>
                  <a:pt x="123" y="71"/>
                </a:lnTo>
                <a:close/>
                <a:moveTo>
                  <a:pt x="119" y="64"/>
                </a:moveTo>
                <a:lnTo>
                  <a:pt x="119" y="64"/>
                </a:lnTo>
                <a:lnTo>
                  <a:pt x="119" y="64"/>
                </a:lnTo>
                <a:lnTo>
                  <a:pt x="119" y="61"/>
                </a:lnTo>
                <a:lnTo>
                  <a:pt x="119" y="61"/>
                </a:lnTo>
                <a:lnTo>
                  <a:pt x="119" y="64"/>
                </a:lnTo>
                <a:lnTo>
                  <a:pt x="119" y="64"/>
                </a:lnTo>
                <a:lnTo>
                  <a:pt x="119" y="64"/>
                </a:lnTo>
                <a:close/>
                <a:moveTo>
                  <a:pt x="123" y="68"/>
                </a:moveTo>
                <a:lnTo>
                  <a:pt x="123" y="68"/>
                </a:lnTo>
                <a:lnTo>
                  <a:pt x="121" y="66"/>
                </a:lnTo>
                <a:lnTo>
                  <a:pt x="121" y="66"/>
                </a:lnTo>
                <a:lnTo>
                  <a:pt x="121" y="68"/>
                </a:lnTo>
                <a:lnTo>
                  <a:pt x="121" y="68"/>
                </a:lnTo>
                <a:lnTo>
                  <a:pt x="123" y="68"/>
                </a:lnTo>
                <a:lnTo>
                  <a:pt x="123" y="68"/>
                </a:lnTo>
                <a:close/>
                <a:moveTo>
                  <a:pt x="126" y="76"/>
                </a:moveTo>
                <a:lnTo>
                  <a:pt x="126" y="73"/>
                </a:lnTo>
                <a:lnTo>
                  <a:pt x="126" y="73"/>
                </a:lnTo>
                <a:lnTo>
                  <a:pt x="126" y="73"/>
                </a:lnTo>
                <a:lnTo>
                  <a:pt x="126" y="73"/>
                </a:lnTo>
                <a:lnTo>
                  <a:pt x="126" y="76"/>
                </a:lnTo>
                <a:lnTo>
                  <a:pt x="126" y="76"/>
                </a:lnTo>
                <a:lnTo>
                  <a:pt x="126" y="76"/>
                </a:lnTo>
                <a:close/>
                <a:moveTo>
                  <a:pt x="121" y="66"/>
                </a:moveTo>
                <a:lnTo>
                  <a:pt x="121" y="66"/>
                </a:lnTo>
                <a:lnTo>
                  <a:pt x="121" y="66"/>
                </a:lnTo>
                <a:lnTo>
                  <a:pt x="121" y="66"/>
                </a:lnTo>
                <a:lnTo>
                  <a:pt x="121" y="66"/>
                </a:lnTo>
                <a:lnTo>
                  <a:pt x="121" y="66"/>
                </a:lnTo>
                <a:lnTo>
                  <a:pt x="121" y="66"/>
                </a:lnTo>
                <a:lnTo>
                  <a:pt x="121" y="66"/>
                </a:lnTo>
                <a:close/>
                <a:moveTo>
                  <a:pt x="126" y="73"/>
                </a:moveTo>
                <a:lnTo>
                  <a:pt x="126" y="71"/>
                </a:lnTo>
                <a:lnTo>
                  <a:pt x="126" y="71"/>
                </a:lnTo>
                <a:lnTo>
                  <a:pt x="123" y="71"/>
                </a:lnTo>
                <a:lnTo>
                  <a:pt x="123" y="71"/>
                </a:lnTo>
                <a:lnTo>
                  <a:pt x="126" y="73"/>
                </a:lnTo>
                <a:lnTo>
                  <a:pt x="126" y="73"/>
                </a:lnTo>
                <a:lnTo>
                  <a:pt x="126" y="73"/>
                </a:lnTo>
                <a:close/>
                <a:moveTo>
                  <a:pt x="121" y="66"/>
                </a:moveTo>
                <a:lnTo>
                  <a:pt x="121" y="64"/>
                </a:lnTo>
                <a:lnTo>
                  <a:pt x="121" y="64"/>
                </a:lnTo>
                <a:lnTo>
                  <a:pt x="119" y="64"/>
                </a:lnTo>
                <a:lnTo>
                  <a:pt x="119" y="64"/>
                </a:lnTo>
                <a:lnTo>
                  <a:pt x="121" y="66"/>
                </a:lnTo>
                <a:lnTo>
                  <a:pt x="121" y="66"/>
                </a:lnTo>
                <a:lnTo>
                  <a:pt x="121" y="66"/>
                </a:lnTo>
                <a:close/>
                <a:moveTo>
                  <a:pt x="128" y="76"/>
                </a:moveTo>
                <a:lnTo>
                  <a:pt x="128" y="76"/>
                </a:lnTo>
                <a:lnTo>
                  <a:pt x="128" y="76"/>
                </a:lnTo>
                <a:lnTo>
                  <a:pt x="128" y="76"/>
                </a:lnTo>
                <a:lnTo>
                  <a:pt x="128" y="78"/>
                </a:lnTo>
                <a:lnTo>
                  <a:pt x="128" y="78"/>
                </a:lnTo>
                <a:lnTo>
                  <a:pt x="128" y="76"/>
                </a:lnTo>
                <a:lnTo>
                  <a:pt x="128" y="76"/>
                </a:lnTo>
                <a:close/>
                <a:moveTo>
                  <a:pt x="126" y="71"/>
                </a:moveTo>
                <a:lnTo>
                  <a:pt x="126" y="68"/>
                </a:lnTo>
                <a:lnTo>
                  <a:pt x="123" y="68"/>
                </a:lnTo>
                <a:lnTo>
                  <a:pt x="123" y="68"/>
                </a:lnTo>
                <a:lnTo>
                  <a:pt x="123" y="68"/>
                </a:lnTo>
                <a:lnTo>
                  <a:pt x="123" y="71"/>
                </a:lnTo>
                <a:lnTo>
                  <a:pt x="126" y="71"/>
                </a:lnTo>
                <a:lnTo>
                  <a:pt x="126" y="71"/>
                </a:lnTo>
                <a:close/>
                <a:moveTo>
                  <a:pt x="128" y="76"/>
                </a:moveTo>
                <a:lnTo>
                  <a:pt x="128" y="76"/>
                </a:lnTo>
                <a:lnTo>
                  <a:pt x="128" y="76"/>
                </a:lnTo>
                <a:lnTo>
                  <a:pt x="128" y="73"/>
                </a:lnTo>
                <a:lnTo>
                  <a:pt x="126" y="73"/>
                </a:lnTo>
                <a:lnTo>
                  <a:pt x="126" y="76"/>
                </a:lnTo>
                <a:lnTo>
                  <a:pt x="128" y="76"/>
                </a:lnTo>
                <a:lnTo>
                  <a:pt x="128" y="76"/>
                </a:lnTo>
                <a:close/>
                <a:moveTo>
                  <a:pt x="123" y="66"/>
                </a:moveTo>
                <a:lnTo>
                  <a:pt x="123" y="68"/>
                </a:lnTo>
                <a:lnTo>
                  <a:pt x="123" y="68"/>
                </a:lnTo>
                <a:lnTo>
                  <a:pt x="123" y="66"/>
                </a:lnTo>
                <a:lnTo>
                  <a:pt x="123" y="66"/>
                </a:lnTo>
                <a:lnTo>
                  <a:pt x="123" y="66"/>
                </a:lnTo>
                <a:lnTo>
                  <a:pt x="123" y="66"/>
                </a:lnTo>
                <a:lnTo>
                  <a:pt x="123" y="66"/>
                </a:lnTo>
                <a:close/>
                <a:moveTo>
                  <a:pt x="130" y="78"/>
                </a:moveTo>
                <a:lnTo>
                  <a:pt x="130" y="80"/>
                </a:lnTo>
                <a:lnTo>
                  <a:pt x="130" y="80"/>
                </a:lnTo>
                <a:lnTo>
                  <a:pt x="130" y="80"/>
                </a:lnTo>
                <a:lnTo>
                  <a:pt x="130" y="80"/>
                </a:lnTo>
                <a:lnTo>
                  <a:pt x="130" y="78"/>
                </a:lnTo>
                <a:lnTo>
                  <a:pt x="130" y="78"/>
                </a:lnTo>
                <a:lnTo>
                  <a:pt x="130" y="78"/>
                </a:lnTo>
                <a:close/>
                <a:moveTo>
                  <a:pt x="128" y="73"/>
                </a:moveTo>
                <a:lnTo>
                  <a:pt x="128" y="73"/>
                </a:lnTo>
                <a:lnTo>
                  <a:pt x="126" y="71"/>
                </a:lnTo>
                <a:lnTo>
                  <a:pt x="126" y="71"/>
                </a:lnTo>
                <a:lnTo>
                  <a:pt x="126" y="73"/>
                </a:lnTo>
                <a:lnTo>
                  <a:pt x="126" y="73"/>
                </a:lnTo>
                <a:lnTo>
                  <a:pt x="128" y="73"/>
                </a:lnTo>
                <a:lnTo>
                  <a:pt x="128" y="73"/>
                </a:lnTo>
                <a:close/>
                <a:moveTo>
                  <a:pt x="123" y="66"/>
                </a:moveTo>
                <a:lnTo>
                  <a:pt x="123" y="66"/>
                </a:lnTo>
                <a:lnTo>
                  <a:pt x="121" y="64"/>
                </a:lnTo>
                <a:lnTo>
                  <a:pt x="121" y="64"/>
                </a:lnTo>
                <a:lnTo>
                  <a:pt x="121" y="66"/>
                </a:lnTo>
                <a:lnTo>
                  <a:pt x="121" y="66"/>
                </a:lnTo>
                <a:lnTo>
                  <a:pt x="123" y="66"/>
                </a:lnTo>
                <a:lnTo>
                  <a:pt x="123" y="66"/>
                </a:lnTo>
                <a:close/>
                <a:moveTo>
                  <a:pt x="130" y="78"/>
                </a:moveTo>
                <a:lnTo>
                  <a:pt x="130" y="76"/>
                </a:lnTo>
                <a:lnTo>
                  <a:pt x="128" y="76"/>
                </a:lnTo>
                <a:lnTo>
                  <a:pt x="128" y="78"/>
                </a:lnTo>
                <a:lnTo>
                  <a:pt x="130" y="78"/>
                </a:lnTo>
                <a:lnTo>
                  <a:pt x="130" y="78"/>
                </a:lnTo>
                <a:lnTo>
                  <a:pt x="130" y="78"/>
                </a:lnTo>
                <a:lnTo>
                  <a:pt x="130" y="78"/>
                </a:lnTo>
                <a:close/>
                <a:moveTo>
                  <a:pt x="126" y="71"/>
                </a:moveTo>
                <a:lnTo>
                  <a:pt x="126" y="71"/>
                </a:lnTo>
                <a:lnTo>
                  <a:pt x="126" y="68"/>
                </a:lnTo>
                <a:lnTo>
                  <a:pt x="126" y="68"/>
                </a:lnTo>
                <a:lnTo>
                  <a:pt x="126" y="71"/>
                </a:lnTo>
                <a:lnTo>
                  <a:pt x="126" y="71"/>
                </a:lnTo>
                <a:lnTo>
                  <a:pt x="126" y="71"/>
                </a:lnTo>
                <a:lnTo>
                  <a:pt x="126" y="71"/>
                </a:lnTo>
                <a:close/>
                <a:moveTo>
                  <a:pt x="130" y="76"/>
                </a:moveTo>
                <a:lnTo>
                  <a:pt x="130" y="76"/>
                </a:lnTo>
                <a:lnTo>
                  <a:pt x="128" y="76"/>
                </a:lnTo>
                <a:lnTo>
                  <a:pt x="128" y="76"/>
                </a:lnTo>
                <a:lnTo>
                  <a:pt x="128" y="76"/>
                </a:lnTo>
                <a:lnTo>
                  <a:pt x="128" y="76"/>
                </a:lnTo>
                <a:lnTo>
                  <a:pt x="130" y="76"/>
                </a:lnTo>
                <a:lnTo>
                  <a:pt x="130" y="76"/>
                </a:lnTo>
                <a:close/>
                <a:moveTo>
                  <a:pt x="123" y="68"/>
                </a:moveTo>
                <a:lnTo>
                  <a:pt x="126" y="68"/>
                </a:lnTo>
                <a:lnTo>
                  <a:pt x="126" y="68"/>
                </a:lnTo>
                <a:lnTo>
                  <a:pt x="126" y="68"/>
                </a:lnTo>
                <a:lnTo>
                  <a:pt x="126" y="66"/>
                </a:lnTo>
                <a:lnTo>
                  <a:pt x="123" y="66"/>
                </a:lnTo>
                <a:lnTo>
                  <a:pt x="123" y="68"/>
                </a:lnTo>
                <a:lnTo>
                  <a:pt x="123" y="68"/>
                </a:lnTo>
                <a:close/>
                <a:moveTo>
                  <a:pt x="133" y="80"/>
                </a:moveTo>
                <a:lnTo>
                  <a:pt x="133" y="80"/>
                </a:lnTo>
                <a:lnTo>
                  <a:pt x="133" y="83"/>
                </a:lnTo>
                <a:lnTo>
                  <a:pt x="133" y="83"/>
                </a:lnTo>
                <a:lnTo>
                  <a:pt x="133" y="80"/>
                </a:lnTo>
                <a:lnTo>
                  <a:pt x="133" y="80"/>
                </a:lnTo>
                <a:lnTo>
                  <a:pt x="133" y="80"/>
                </a:lnTo>
                <a:lnTo>
                  <a:pt x="133" y="80"/>
                </a:lnTo>
                <a:close/>
                <a:moveTo>
                  <a:pt x="128" y="76"/>
                </a:moveTo>
                <a:lnTo>
                  <a:pt x="128" y="73"/>
                </a:lnTo>
                <a:lnTo>
                  <a:pt x="128" y="73"/>
                </a:lnTo>
                <a:lnTo>
                  <a:pt x="128" y="73"/>
                </a:lnTo>
                <a:lnTo>
                  <a:pt x="128" y="73"/>
                </a:lnTo>
                <a:lnTo>
                  <a:pt x="128" y="76"/>
                </a:lnTo>
                <a:lnTo>
                  <a:pt x="128" y="76"/>
                </a:lnTo>
                <a:lnTo>
                  <a:pt x="128" y="76"/>
                </a:lnTo>
                <a:close/>
                <a:moveTo>
                  <a:pt x="126" y="66"/>
                </a:moveTo>
                <a:lnTo>
                  <a:pt x="126" y="66"/>
                </a:lnTo>
                <a:lnTo>
                  <a:pt x="123" y="66"/>
                </a:lnTo>
                <a:lnTo>
                  <a:pt x="123" y="66"/>
                </a:lnTo>
                <a:lnTo>
                  <a:pt x="123" y="66"/>
                </a:lnTo>
                <a:lnTo>
                  <a:pt x="123" y="66"/>
                </a:lnTo>
                <a:lnTo>
                  <a:pt x="126" y="66"/>
                </a:lnTo>
                <a:lnTo>
                  <a:pt x="126" y="66"/>
                </a:lnTo>
                <a:close/>
                <a:moveTo>
                  <a:pt x="133" y="78"/>
                </a:moveTo>
                <a:lnTo>
                  <a:pt x="130" y="78"/>
                </a:lnTo>
                <a:lnTo>
                  <a:pt x="130" y="78"/>
                </a:lnTo>
                <a:lnTo>
                  <a:pt x="130" y="78"/>
                </a:lnTo>
                <a:lnTo>
                  <a:pt x="130" y="80"/>
                </a:lnTo>
                <a:lnTo>
                  <a:pt x="133" y="80"/>
                </a:lnTo>
                <a:lnTo>
                  <a:pt x="133" y="78"/>
                </a:lnTo>
                <a:lnTo>
                  <a:pt x="133" y="78"/>
                </a:lnTo>
                <a:close/>
                <a:moveTo>
                  <a:pt x="128" y="71"/>
                </a:moveTo>
                <a:lnTo>
                  <a:pt x="128" y="71"/>
                </a:lnTo>
                <a:lnTo>
                  <a:pt x="128" y="71"/>
                </a:lnTo>
                <a:lnTo>
                  <a:pt x="126" y="71"/>
                </a:lnTo>
                <a:lnTo>
                  <a:pt x="126" y="71"/>
                </a:lnTo>
                <a:lnTo>
                  <a:pt x="128" y="73"/>
                </a:lnTo>
                <a:lnTo>
                  <a:pt x="128" y="71"/>
                </a:lnTo>
                <a:lnTo>
                  <a:pt x="128" y="71"/>
                </a:lnTo>
                <a:close/>
                <a:moveTo>
                  <a:pt x="130" y="78"/>
                </a:moveTo>
                <a:lnTo>
                  <a:pt x="130" y="76"/>
                </a:lnTo>
                <a:lnTo>
                  <a:pt x="130" y="76"/>
                </a:lnTo>
                <a:lnTo>
                  <a:pt x="130" y="76"/>
                </a:lnTo>
                <a:lnTo>
                  <a:pt x="130" y="76"/>
                </a:lnTo>
                <a:lnTo>
                  <a:pt x="130" y="78"/>
                </a:lnTo>
                <a:lnTo>
                  <a:pt x="130" y="78"/>
                </a:lnTo>
                <a:lnTo>
                  <a:pt x="130" y="78"/>
                </a:lnTo>
                <a:close/>
                <a:moveTo>
                  <a:pt x="126" y="68"/>
                </a:moveTo>
                <a:lnTo>
                  <a:pt x="126" y="71"/>
                </a:lnTo>
                <a:lnTo>
                  <a:pt x="128" y="71"/>
                </a:lnTo>
                <a:lnTo>
                  <a:pt x="128" y="68"/>
                </a:lnTo>
                <a:lnTo>
                  <a:pt x="126" y="68"/>
                </a:lnTo>
                <a:lnTo>
                  <a:pt x="126" y="68"/>
                </a:lnTo>
                <a:lnTo>
                  <a:pt x="126" y="68"/>
                </a:lnTo>
                <a:lnTo>
                  <a:pt x="126" y="68"/>
                </a:lnTo>
                <a:close/>
                <a:moveTo>
                  <a:pt x="130" y="76"/>
                </a:moveTo>
                <a:lnTo>
                  <a:pt x="130" y="76"/>
                </a:lnTo>
                <a:lnTo>
                  <a:pt x="130" y="73"/>
                </a:lnTo>
                <a:lnTo>
                  <a:pt x="130" y="73"/>
                </a:lnTo>
                <a:lnTo>
                  <a:pt x="130" y="76"/>
                </a:lnTo>
                <a:lnTo>
                  <a:pt x="130" y="76"/>
                </a:lnTo>
                <a:lnTo>
                  <a:pt x="130" y="76"/>
                </a:lnTo>
                <a:lnTo>
                  <a:pt x="130" y="76"/>
                </a:lnTo>
                <a:close/>
                <a:moveTo>
                  <a:pt x="126" y="68"/>
                </a:moveTo>
                <a:lnTo>
                  <a:pt x="126" y="66"/>
                </a:lnTo>
                <a:lnTo>
                  <a:pt x="126" y="66"/>
                </a:lnTo>
                <a:lnTo>
                  <a:pt x="126" y="66"/>
                </a:lnTo>
                <a:lnTo>
                  <a:pt x="126" y="66"/>
                </a:lnTo>
                <a:lnTo>
                  <a:pt x="126" y="68"/>
                </a:lnTo>
                <a:lnTo>
                  <a:pt x="126" y="68"/>
                </a:lnTo>
                <a:lnTo>
                  <a:pt x="126" y="68"/>
                </a:lnTo>
                <a:close/>
                <a:moveTo>
                  <a:pt x="135" y="80"/>
                </a:moveTo>
                <a:lnTo>
                  <a:pt x="133" y="78"/>
                </a:lnTo>
                <a:lnTo>
                  <a:pt x="133" y="78"/>
                </a:lnTo>
                <a:lnTo>
                  <a:pt x="133" y="80"/>
                </a:lnTo>
                <a:lnTo>
                  <a:pt x="133" y="80"/>
                </a:lnTo>
                <a:lnTo>
                  <a:pt x="135" y="80"/>
                </a:lnTo>
                <a:lnTo>
                  <a:pt x="135" y="80"/>
                </a:lnTo>
                <a:lnTo>
                  <a:pt x="135" y="80"/>
                </a:lnTo>
                <a:close/>
                <a:moveTo>
                  <a:pt x="130" y="73"/>
                </a:moveTo>
                <a:lnTo>
                  <a:pt x="130" y="73"/>
                </a:lnTo>
                <a:lnTo>
                  <a:pt x="128" y="71"/>
                </a:lnTo>
                <a:lnTo>
                  <a:pt x="128" y="71"/>
                </a:lnTo>
                <a:lnTo>
                  <a:pt x="128" y="73"/>
                </a:lnTo>
                <a:lnTo>
                  <a:pt x="128" y="73"/>
                </a:lnTo>
                <a:lnTo>
                  <a:pt x="130" y="73"/>
                </a:lnTo>
                <a:lnTo>
                  <a:pt x="130" y="73"/>
                </a:lnTo>
                <a:close/>
                <a:moveTo>
                  <a:pt x="133" y="78"/>
                </a:moveTo>
                <a:lnTo>
                  <a:pt x="133" y="78"/>
                </a:lnTo>
                <a:lnTo>
                  <a:pt x="133" y="78"/>
                </a:lnTo>
                <a:lnTo>
                  <a:pt x="133" y="76"/>
                </a:lnTo>
                <a:lnTo>
                  <a:pt x="133" y="76"/>
                </a:lnTo>
                <a:lnTo>
                  <a:pt x="133" y="78"/>
                </a:lnTo>
                <a:lnTo>
                  <a:pt x="133" y="78"/>
                </a:lnTo>
                <a:lnTo>
                  <a:pt x="133" y="78"/>
                </a:lnTo>
                <a:close/>
                <a:moveTo>
                  <a:pt x="128" y="71"/>
                </a:moveTo>
                <a:lnTo>
                  <a:pt x="128" y="71"/>
                </a:lnTo>
                <a:lnTo>
                  <a:pt x="128" y="71"/>
                </a:lnTo>
                <a:lnTo>
                  <a:pt x="128" y="71"/>
                </a:lnTo>
                <a:lnTo>
                  <a:pt x="128" y="68"/>
                </a:lnTo>
                <a:lnTo>
                  <a:pt x="128" y="68"/>
                </a:lnTo>
                <a:lnTo>
                  <a:pt x="128" y="71"/>
                </a:lnTo>
                <a:lnTo>
                  <a:pt x="128" y="71"/>
                </a:lnTo>
                <a:close/>
                <a:moveTo>
                  <a:pt x="133" y="76"/>
                </a:moveTo>
                <a:lnTo>
                  <a:pt x="133" y="76"/>
                </a:lnTo>
                <a:lnTo>
                  <a:pt x="130" y="76"/>
                </a:lnTo>
                <a:lnTo>
                  <a:pt x="130" y="76"/>
                </a:lnTo>
                <a:lnTo>
                  <a:pt x="130" y="76"/>
                </a:lnTo>
                <a:lnTo>
                  <a:pt x="130" y="76"/>
                </a:lnTo>
                <a:lnTo>
                  <a:pt x="133" y="76"/>
                </a:lnTo>
                <a:lnTo>
                  <a:pt x="133" y="76"/>
                </a:lnTo>
                <a:close/>
                <a:moveTo>
                  <a:pt x="128" y="68"/>
                </a:moveTo>
                <a:lnTo>
                  <a:pt x="128" y="68"/>
                </a:lnTo>
                <a:lnTo>
                  <a:pt x="128" y="68"/>
                </a:lnTo>
                <a:lnTo>
                  <a:pt x="128" y="66"/>
                </a:lnTo>
                <a:lnTo>
                  <a:pt x="126" y="66"/>
                </a:lnTo>
                <a:lnTo>
                  <a:pt x="126" y="68"/>
                </a:lnTo>
                <a:lnTo>
                  <a:pt x="128" y="68"/>
                </a:lnTo>
                <a:lnTo>
                  <a:pt x="128" y="68"/>
                </a:lnTo>
                <a:close/>
                <a:moveTo>
                  <a:pt x="135" y="80"/>
                </a:moveTo>
                <a:lnTo>
                  <a:pt x="135" y="80"/>
                </a:lnTo>
                <a:lnTo>
                  <a:pt x="135" y="80"/>
                </a:lnTo>
                <a:lnTo>
                  <a:pt x="135" y="80"/>
                </a:lnTo>
                <a:lnTo>
                  <a:pt x="135" y="83"/>
                </a:lnTo>
                <a:lnTo>
                  <a:pt x="135" y="80"/>
                </a:lnTo>
                <a:lnTo>
                  <a:pt x="135" y="80"/>
                </a:lnTo>
                <a:lnTo>
                  <a:pt x="135" y="80"/>
                </a:lnTo>
                <a:close/>
                <a:moveTo>
                  <a:pt x="130" y="73"/>
                </a:moveTo>
                <a:lnTo>
                  <a:pt x="130" y="73"/>
                </a:lnTo>
                <a:lnTo>
                  <a:pt x="130" y="73"/>
                </a:lnTo>
                <a:lnTo>
                  <a:pt x="130" y="73"/>
                </a:lnTo>
                <a:lnTo>
                  <a:pt x="130" y="73"/>
                </a:lnTo>
                <a:lnTo>
                  <a:pt x="130" y="73"/>
                </a:lnTo>
                <a:lnTo>
                  <a:pt x="130" y="73"/>
                </a:lnTo>
                <a:lnTo>
                  <a:pt x="130" y="73"/>
                </a:lnTo>
                <a:close/>
                <a:moveTo>
                  <a:pt x="135" y="80"/>
                </a:moveTo>
                <a:lnTo>
                  <a:pt x="135" y="78"/>
                </a:lnTo>
                <a:lnTo>
                  <a:pt x="135" y="78"/>
                </a:lnTo>
                <a:lnTo>
                  <a:pt x="133" y="78"/>
                </a:lnTo>
                <a:lnTo>
                  <a:pt x="133" y="78"/>
                </a:lnTo>
                <a:lnTo>
                  <a:pt x="135" y="80"/>
                </a:lnTo>
                <a:lnTo>
                  <a:pt x="135" y="80"/>
                </a:lnTo>
                <a:lnTo>
                  <a:pt x="135" y="80"/>
                </a:lnTo>
                <a:close/>
                <a:moveTo>
                  <a:pt x="130" y="71"/>
                </a:moveTo>
                <a:lnTo>
                  <a:pt x="130" y="71"/>
                </a:lnTo>
                <a:lnTo>
                  <a:pt x="130" y="71"/>
                </a:lnTo>
                <a:lnTo>
                  <a:pt x="130" y="71"/>
                </a:lnTo>
                <a:lnTo>
                  <a:pt x="130" y="71"/>
                </a:lnTo>
                <a:lnTo>
                  <a:pt x="130" y="71"/>
                </a:lnTo>
                <a:lnTo>
                  <a:pt x="130" y="71"/>
                </a:lnTo>
                <a:lnTo>
                  <a:pt x="130" y="71"/>
                </a:lnTo>
                <a:close/>
                <a:moveTo>
                  <a:pt x="138" y="83"/>
                </a:moveTo>
                <a:lnTo>
                  <a:pt x="138" y="83"/>
                </a:lnTo>
                <a:lnTo>
                  <a:pt x="138" y="83"/>
                </a:lnTo>
                <a:lnTo>
                  <a:pt x="138" y="85"/>
                </a:lnTo>
                <a:lnTo>
                  <a:pt x="138" y="85"/>
                </a:lnTo>
                <a:lnTo>
                  <a:pt x="138" y="83"/>
                </a:lnTo>
                <a:lnTo>
                  <a:pt x="138" y="83"/>
                </a:lnTo>
                <a:lnTo>
                  <a:pt x="138" y="83"/>
                </a:lnTo>
                <a:close/>
                <a:moveTo>
                  <a:pt x="135" y="78"/>
                </a:moveTo>
                <a:lnTo>
                  <a:pt x="135" y="76"/>
                </a:lnTo>
                <a:lnTo>
                  <a:pt x="133" y="76"/>
                </a:lnTo>
                <a:lnTo>
                  <a:pt x="133" y="76"/>
                </a:lnTo>
                <a:lnTo>
                  <a:pt x="133" y="76"/>
                </a:lnTo>
                <a:lnTo>
                  <a:pt x="133" y="78"/>
                </a:lnTo>
                <a:lnTo>
                  <a:pt x="135" y="78"/>
                </a:lnTo>
                <a:lnTo>
                  <a:pt x="135" y="78"/>
                </a:lnTo>
                <a:close/>
                <a:moveTo>
                  <a:pt x="130" y="71"/>
                </a:moveTo>
                <a:lnTo>
                  <a:pt x="130" y="68"/>
                </a:lnTo>
                <a:lnTo>
                  <a:pt x="128" y="68"/>
                </a:lnTo>
                <a:lnTo>
                  <a:pt x="128" y="68"/>
                </a:lnTo>
                <a:lnTo>
                  <a:pt x="128" y="68"/>
                </a:lnTo>
                <a:lnTo>
                  <a:pt x="128" y="71"/>
                </a:lnTo>
                <a:lnTo>
                  <a:pt x="130" y="71"/>
                </a:lnTo>
                <a:lnTo>
                  <a:pt x="130" y="71"/>
                </a:lnTo>
                <a:close/>
                <a:moveTo>
                  <a:pt x="138" y="83"/>
                </a:moveTo>
                <a:lnTo>
                  <a:pt x="138" y="80"/>
                </a:lnTo>
                <a:lnTo>
                  <a:pt x="135" y="80"/>
                </a:lnTo>
                <a:lnTo>
                  <a:pt x="135" y="83"/>
                </a:lnTo>
                <a:lnTo>
                  <a:pt x="138" y="83"/>
                </a:lnTo>
                <a:lnTo>
                  <a:pt x="138" y="83"/>
                </a:lnTo>
                <a:lnTo>
                  <a:pt x="138" y="83"/>
                </a:lnTo>
                <a:lnTo>
                  <a:pt x="138" y="83"/>
                </a:lnTo>
                <a:close/>
                <a:moveTo>
                  <a:pt x="133" y="76"/>
                </a:moveTo>
                <a:lnTo>
                  <a:pt x="133" y="73"/>
                </a:lnTo>
                <a:lnTo>
                  <a:pt x="133" y="73"/>
                </a:lnTo>
                <a:lnTo>
                  <a:pt x="133" y="73"/>
                </a:lnTo>
                <a:lnTo>
                  <a:pt x="133" y="73"/>
                </a:lnTo>
                <a:lnTo>
                  <a:pt x="133" y="76"/>
                </a:lnTo>
                <a:lnTo>
                  <a:pt x="133" y="76"/>
                </a:lnTo>
                <a:lnTo>
                  <a:pt x="133" y="76"/>
                </a:lnTo>
                <a:close/>
                <a:moveTo>
                  <a:pt x="135" y="80"/>
                </a:moveTo>
                <a:lnTo>
                  <a:pt x="138" y="80"/>
                </a:lnTo>
                <a:lnTo>
                  <a:pt x="138" y="80"/>
                </a:lnTo>
                <a:lnTo>
                  <a:pt x="135" y="78"/>
                </a:lnTo>
                <a:lnTo>
                  <a:pt x="135" y="78"/>
                </a:lnTo>
                <a:lnTo>
                  <a:pt x="135" y="80"/>
                </a:lnTo>
                <a:lnTo>
                  <a:pt x="135" y="80"/>
                </a:lnTo>
                <a:lnTo>
                  <a:pt x="135" y="80"/>
                </a:lnTo>
                <a:close/>
                <a:moveTo>
                  <a:pt x="140" y="83"/>
                </a:moveTo>
                <a:lnTo>
                  <a:pt x="140" y="83"/>
                </a:lnTo>
                <a:lnTo>
                  <a:pt x="140" y="85"/>
                </a:lnTo>
                <a:lnTo>
                  <a:pt x="140" y="85"/>
                </a:lnTo>
                <a:lnTo>
                  <a:pt x="140" y="85"/>
                </a:lnTo>
                <a:lnTo>
                  <a:pt x="140" y="85"/>
                </a:lnTo>
                <a:lnTo>
                  <a:pt x="140" y="83"/>
                </a:lnTo>
                <a:lnTo>
                  <a:pt x="140" y="83"/>
                </a:lnTo>
                <a:close/>
                <a:moveTo>
                  <a:pt x="135" y="78"/>
                </a:moveTo>
                <a:lnTo>
                  <a:pt x="135" y="78"/>
                </a:lnTo>
                <a:lnTo>
                  <a:pt x="135" y="76"/>
                </a:lnTo>
                <a:lnTo>
                  <a:pt x="135" y="76"/>
                </a:lnTo>
                <a:lnTo>
                  <a:pt x="135" y="78"/>
                </a:lnTo>
                <a:lnTo>
                  <a:pt x="135" y="78"/>
                </a:lnTo>
                <a:lnTo>
                  <a:pt x="135" y="78"/>
                </a:lnTo>
                <a:lnTo>
                  <a:pt x="135" y="78"/>
                </a:lnTo>
                <a:close/>
                <a:moveTo>
                  <a:pt x="130" y="71"/>
                </a:moveTo>
                <a:lnTo>
                  <a:pt x="130" y="71"/>
                </a:lnTo>
                <a:lnTo>
                  <a:pt x="130" y="68"/>
                </a:lnTo>
                <a:lnTo>
                  <a:pt x="130" y="68"/>
                </a:lnTo>
                <a:lnTo>
                  <a:pt x="130" y="71"/>
                </a:lnTo>
                <a:lnTo>
                  <a:pt x="130" y="71"/>
                </a:lnTo>
                <a:lnTo>
                  <a:pt x="130" y="71"/>
                </a:lnTo>
                <a:lnTo>
                  <a:pt x="130" y="71"/>
                </a:lnTo>
                <a:close/>
                <a:moveTo>
                  <a:pt x="140" y="83"/>
                </a:moveTo>
                <a:lnTo>
                  <a:pt x="138" y="83"/>
                </a:lnTo>
                <a:lnTo>
                  <a:pt x="138" y="83"/>
                </a:lnTo>
                <a:lnTo>
                  <a:pt x="138" y="83"/>
                </a:lnTo>
                <a:lnTo>
                  <a:pt x="138" y="83"/>
                </a:lnTo>
                <a:lnTo>
                  <a:pt x="140" y="83"/>
                </a:lnTo>
                <a:lnTo>
                  <a:pt x="140" y="83"/>
                </a:lnTo>
                <a:lnTo>
                  <a:pt x="140" y="83"/>
                </a:lnTo>
                <a:close/>
                <a:moveTo>
                  <a:pt x="135" y="76"/>
                </a:moveTo>
                <a:lnTo>
                  <a:pt x="135" y="76"/>
                </a:lnTo>
                <a:lnTo>
                  <a:pt x="135" y="73"/>
                </a:lnTo>
                <a:lnTo>
                  <a:pt x="133" y="73"/>
                </a:lnTo>
                <a:lnTo>
                  <a:pt x="133" y="76"/>
                </a:lnTo>
                <a:lnTo>
                  <a:pt x="135" y="76"/>
                </a:lnTo>
                <a:lnTo>
                  <a:pt x="135" y="76"/>
                </a:lnTo>
                <a:lnTo>
                  <a:pt x="135" y="76"/>
                </a:lnTo>
                <a:close/>
                <a:moveTo>
                  <a:pt x="138" y="80"/>
                </a:moveTo>
                <a:lnTo>
                  <a:pt x="138" y="80"/>
                </a:lnTo>
                <a:lnTo>
                  <a:pt x="138" y="80"/>
                </a:lnTo>
                <a:lnTo>
                  <a:pt x="138" y="80"/>
                </a:lnTo>
                <a:lnTo>
                  <a:pt x="138" y="80"/>
                </a:lnTo>
                <a:lnTo>
                  <a:pt x="138" y="80"/>
                </a:lnTo>
                <a:lnTo>
                  <a:pt x="138" y="80"/>
                </a:lnTo>
                <a:lnTo>
                  <a:pt x="138" y="80"/>
                </a:lnTo>
                <a:close/>
                <a:moveTo>
                  <a:pt x="133" y="73"/>
                </a:moveTo>
                <a:lnTo>
                  <a:pt x="133" y="73"/>
                </a:lnTo>
                <a:lnTo>
                  <a:pt x="135" y="73"/>
                </a:lnTo>
                <a:lnTo>
                  <a:pt x="135" y="73"/>
                </a:lnTo>
                <a:lnTo>
                  <a:pt x="133" y="71"/>
                </a:lnTo>
                <a:lnTo>
                  <a:pt x="133" y="71"/>
                </a:lnTo>
                <a:lnTo>
                  <a:pt x="133" y="73"/>
                </a:lnTo>
                <a:lnTo>
                  <a:pt x="133" y="73"/>
                </a:lnTo>
                <a:close/>
                <a:moveTo>
                  <a:pt x="133" y="71"/>
                </a:moveTo>
                <a:lnTo>
                  <a:pt x="133" y="71"/>
                </a:lnTo>
                <a:lnTo>
                  <a:pt x="133" y="71"/>
                </a:lnTo>
                <a:lnTo>
                  <a:pt x="133" y="71"/>
                </a:lnTo>
                <a:lnTo>
                  <a:pt x="133" y="71"/>
                </a:lnTo>
                <a:lnTo>
                  <a:pt x="133" y="71"/>
                </a:lnTo>
                <a:lnTo>
                  <a:pt x="133" y="71"/>
                </a:lnTo>
                <a:lnTo>
                  <a:pt x="133" y="71"/>
                </a:lnTo>
                <a:close/>
                <a:moveTo>
                  <a:pt x="140" y="83"/>
                </a:moveTo>
                <a:lnTo>
                  <a:pt x="140" y="83"/>
                </a:lnTo>
                <a:lnTo>
                  <a:pt x="140" y="83"/>
                </a:lnTo>
                <a:lnTo>
                  <a:pt x="140" y="85"/>
                </a:lnTo>
                <a:lnTo>
                  <a:pt x="142" y="85"/>
                </a:lnTo>
                <a:lnTo>
                  <a:pt x="142" y="83"/>
                </a:lnTo>
                <a:lnTo>
                  <a:pt x="140" y="83"/>
                </a:lnTo>
                <a:lnTo>
                  <a:pt x="140" y="83"/>
                </a:lnTo>
                <a:close/>
                <a:moveTo>
                  <a:pt x="138" y="76"/>
                </a:moveTo>
                <a:lnTo>
                  <a:pt x="138" y="76"/>
                </a:lnTo>
                <a:lnTo>
                  <a:pt x="135" y="76"/>
                </a:lnTo>
                <a:lnTo>
                  <a:pt x="135" y="76"/>
                </a:lnTo>
                <a:lnTo>
                  <a:pt x="135" y="76"/>
                </a:lnTo>
                <a:lnTo>
                  <a:pt x="135" y="78"/>
                </a:lnTo>
                <a:lnTo>
                  <a:pt x="138" y="76"/>
                </a:lnTo>
                <a:lnTo>
                  <a:pt x="138" y="76"/>
                </a:lnTo>
                <a:close/>
                <a:moveTo>
                  <a:pt x="140" y="83"/>
                </a:moveTo>
                <a:lnTo>
                  <a:pt x="140" y="83"/>
                </a:lnTo>
                <a:lnTo>
                  <a:pt x="140" y="80"/>
                </a:lnTo>
                <a:lnTo>
                  <a:pt x="140" y="80"/>
                </a:lnTo>
                <a:lnTo>
                  <a:pt x="140" y="80"/>
                </a:lnTo>
                <a:lnTo>
                  <a:pt x="140" y="80"/>
                </a:lnTo>
                <a:lnTo>
                  <a:pt x="140" y="83"/>
                </a:lnTo>
                <a:lnTo>
                  <a:pt x="140" y="83"/>
                </a:lnTo>
                <a:close/>
                <a:moveTo>
                  <a:pt x="140" y="80"/>
                </a:moveTo>
                <a:lnTo>
                  <a:pt x="140" y="80"/>
                </a:lnTo>
                <a:lnTo>
                  <a:pt x="138" y="78"/>
                </a:lnTo>
                <a:lnTo>
                  <a:pt x="138" y="78"/>
                </a:lnTo>
                <a:lnTo>
                  <a:pt x="138" y="80"/>
                </a:lnTo>
                <a:lnTo>
                  <a:pt x="138" y="80"/>
                </a:lnTo>
                <a:lnTo>
                  <a:pt x="140" y="80"/>
                </a:lnTo>
                <a:lnTo>
                  <a:pt x="140" y="80"/>
                </a:lnTo>
                <a:close/>
                <a:moveTo>
                  <a:pt x="135" y="73"/>
                </a:moveTo>
                <a:lnTo>
                  <a:pt x="135" y="71"/>
                </a:lnTo>
                <a:lnTo>
                  <a:pt x="135" y="71"/>
                </a:lnTo>
                <a:lnTo>
                  <a:pt x="133" y="71"/>
                </a:lnTo>
                <a:lnTo>
                  <a:pt x="133" y="71"/>
                </a:lnTo>
                <a:lnTo>
                  <a:pt x="135" y="73"/>
                </a:lnTo>
                <a:lnTo>
                  <a:pt x="135" y="73"/>
                </a:lnTo>
                <a:lnTo>
                  <a:pt x="135" y="73"/>
                </a:lnTo>
                <a:close/>
                <a:moveTo>
                  <a:pt x="138" y="78"/>
                </a:moveTo>
                <a:lnTo>
                  <a:pt x="138" y="78"/>
                </a:lnTo>
                <a:lnTo>
                  <a:pt x="138" y="76"/>
                </a:lnTo>
                <a:lnTo>
                  <a:pt x="138" y="76"/>
                </a:lnTo>
                <a:lnTo>
                  <a:pt x="138" y="78"/>
                </a:lnTo>
                <a:lnTo>
                  <a:pt x="138" y="78"/>
                </a:lnTo>
                <a:lnTo>
                  <a:pt x="138" y="78"/>
                </a:lnTo>
                <a:lnTo>
                  <a:pt x="138" y="78"/>
                </a:lnTo>
                <a:close/>
                <a:moveTo>
                  <a:pt x="140" y="80"/>
                </a:moveTo>
                <a:lnTo>
                  <a:pt x="140" y="83"/>
                </a:lnTo>
                <a:lnTo>
                  <a:pt x="142" y="83"/>
                </a:lnTo>
                <a:lnTo>
                  <a:pt x="142" y="83"/>
                </a:lnTo>
                <a:lnTo>
                  <a:pt x="142" y="83"/>
                </a:lnTo>
                <a:lnTo>
                  <a:pt x="142" y="80"/>
                </a:lnTo>
                <a:lnTo>
                  <a:pt x="140" y="80"/>
                </a:lnTo>
                <a:lnTo>
                  <a:pt x="140" y="80"/>
                </a:lnTo>
                <a:close/>
                <a:moveTo>
                  <a:pt x="142" y="80"/>
                </a:moveTo>
                <a:lnTo>
                  <a:pt x="142" y="80"/>
                </a:lnTo>
                <a:lnTo>
                  <a:pt x="140" y="80"/>
                </a:lnTo>
                <a:lnTo>
                  <a:pt x="140" y="80"/>
                </a:lnTo>
                <a:lnTo>
                  <a:pt x="140" y="80"/>
                </a:lnTo>
                <a:lnTo>
                  <a:pt x="140" y="80"/>
                </a:lnTo>
                <a:lnTo>
                  <a:pt x="142" y="80"/>
                </a:lnTo>
                <a:lnTo>
                  <a:pt x="142" y="80"/>
                </a:lnTo>
                <a:close/>
                <a:moveTo>
                  <a:pt x="135" y="73"/>
                </a:moveTo>
                <a:lnTo>
                  <a:pt x="138" y="73"/>
                </a:lnTo>
                <a:lnTo>
                  <a:pt x="138" y="73"/>
                </a:lnTo>
                <a:lnTo>
                  <a:pt x="135" y="71"/>
                </a:lnTo>
                <a:lnTo>
                  <a:pt x="135" y="71"/>
                </a:lnTo>
                <a:lnTo>
                  <a:pt x="135" y="73"/>
                </a:lnTo>
                <a:lnTo>
                  <a:pt x="135" y="73"/>
                </a:lnTo>
                <a:lnTo>
                  <a:pt x="135" y="73"/>
                </a:lnTo>
                <a:close/>
                <a:moveTo>
                  <a:pt x="140" y="78"/>
                </a:moveTo>
                <a:lnTo>
                  <a:pt x="140" y="78"/>
                </a:lnTo>
                <a:lnTo>
                  <a:pt x="140" y="78"/>
                </a:lnTo>
                <a:lnTo>
                  <a:pt x="140" y="78"/>
                </a:lnTo>
                <a:lnTo>
                  <a:pt x="140" y="78"/>
                </a:lnTo>
                <a:lnTo>
                  <a:pt x="140" y="78"/>
                </a:lnTo>
                <a:lnTo>
                  <a:pt x="140" y="78"/>
                </a:lnTo>
                <a:lnTo>
                  <a:pt x="140" y="78"/>
                </a:lnTo>
                <a:close/>
                <a:moveTo>
                  <a:pt x="138" y="76"/>
                </a:moveTo>
                <a:lnTo>
                  <a:pt x="138" y="76"/>
                </a:lnTo>
                <a:lnTo>
                  <a:pt x="140" y="76"/>
                </a:lnTo>
                <a:lnTo>
                  <a:pt x="140" y="76"/>
                </a:lnTo>
                <a:lnTo>
                  <a:pt x="138" y="76"/>
                </a:lnTo>
                <a:lnTo>
                  <a:pt x="138" y="76"/>
                </a:lnTo>
                <a:lnTo>
                  <a:pt x="138" y="76"/>
                </a:lnTo>
                <a:lnTo>
                  <a:pt x="138" y="76"/>
                </a:lnTo>
                <a:close/>
                <a:moveTo>
                  <a:pt x="142" y="80"/>
                </a:moveTo>
                <a:lnTo>
                  <a:pt x="142" y="80"/>
                </a:lnTo>
                <a:lnTo>
                  <a:pt x="142" y="80"/>
                </a:lnTo>
                <a:lnTo>
                  <a:pt x="142" y="83"/>
                </a:lnTo>
                <a:lnTo>
                  <a:pt x="142" y="83"/>
                </a:lnTo>
                <a:lnTo>
                  <a:pt x="142" y="80"/>
                </a:lnTo>
                <a:lnTo>
                  <a:pt x="142" y="80"/>
                </a:lnTo>
                <a:lnTo>
                  <a:pt x="142" y="80"/>
                </a:lnTo>
                <a:close/>
                <a:moveTo>
                  <a:pt x="138" y="76"/>
                </a:moveTo>
                <a:lnTo>
                  <a:pt x="138" y="73"/>
                </a:lnTo>
                <a:lnTo>
                  <a:pt x="138" y="73"/>
                </a:lnTo>
                <a:lnTo>
                  <a:pt x="138" y="73"/>
                </a:lnTo>
                <a:lnTo>
                  <a:pt x="138" y="73"/>
                </a:lnTo>
                <a:lnTo>
                  <a:pt x="138" y="76"/>
                </a:lnTo>
                <a:lnTo>
                  <a:pt x="138" y="76"/>
                </a:lnTo>
                <a:lnTo>
                  <a:pt x="138" y="76"/>
                </a:lnTo>
                <a:close/>
                <a:moveTo>
                  <a:pt x="142" y="80"/>
                </a:moveTo>
                <a:lnTo>
                  <a:pt x="142" y="78"/>
                </a:lnTo>
                <a:lnTo>
                  <a:pt x="142" y="78"/>
                </a:lnTo>
                <a:lnTo>
                  <a:pt x="140" y="78"/>
                </a:lnTo>
                <a:lnTo>
                  <a:pt x="140" y="78"/>
                </a:lnTo>
                <a:lnTo>
                  <a:pt x="142" y="80"/>
                </a:lnTo>
                <a:lnTo>
                  <a:pt x="142" y="80"/>
                </a:lnTo>
                <a:lnTo>
                  <a:pt x="142" y="80"/>
                </a:lnTo>
                <a:close/>
                <a:moveTo>
                  <a:pt x="140" y="76"/>
                </a:moveTo>
                <a:lnTo>
                  <a:pt x="140" y="78"/>
                </a:lnTo>
                <a:lnTo>
                  <a:pt x="142" y="78"/>
                </a:lnTo>
                <a:lnTo>
                  <a:pt x="142" y="76"/>
                </a:lnTo>
                <a:lnTo>
                  <a:pt x="140" y="76"/>
                </a:lnTo>
                <a:lnTo>
                  <a:pt x="140" y="76"/>
                </a:lnTo>
                <a:lnTo>
                  <a:pt x="140" y="76"/>
                </a:lnTo>
                <a:lnTo>
                  <a:pt x="140" y="76"/>
                </a:lnTo>
                <a:close/>
                <a:moveTo>
                  <a:pt x="140" y="76"/>
                </a:moveTo>
                <a:lnTo>
                  <a:pt x="140" y="76"/>
                </a:lnTo>
                <a:lnTo>
                  <a:pt x="140" y="76"/>
                </a:lnTo>
                <a:lnTo>
                  <a:pt x="140" y="73"/>
                </a:lnTo>
                <a:lnTo>
                  <a:pt x="140" y="73"/>
                </a:lnTo>
                <a:lnTo>
                  <a:pt x="140" y="76"/>
                </a:lnTo>
                <a:lnTo>
                  <a:pt x="140" y="76"/>
                </a:lnTo>
                <a:lnTo>
                  <a:pt x="140" y="76"/>
                </a:lnTo>
                <a:close/>
                <a:moveTo>
                  <a:pt x="142" y="78"/>
                </a:moveTo>
                <a:lnTo>
                  <a:pt x="142" y="80"/>
                </a:lnTo>
                <a:lnTo>
                  <a:pt x="142" y="80"/>
                </a:lnTo>
                <a:lnTo>
                  <a:pt x="145" y="80"/>
                </a:lnTo>
                <a:lnTo>
                  <a:pt x="145" y="80"/>
                </a:lnTo>
                <a:lnTo>
                  <a:pt x="142" y="78"/>
                </a:lnTo>
                <a:lnTo>
                  <a:pt x="142" y="78"/>
                </a:lnTo>
                <a:lnTo>
                  <a:pt x="142" y="78"/>
                </a:lnTo>
                <a:close/>
                <a:moveTo>
                  <a:pt x="142" y="78"/>
                </a:moveTo>
                <a:lnTo>
                  <a:pt x="142" y="78"/>
                </a:lnTo>
                <a:lnTo>
                  <a:pt x="142" y="78"/>
                </a:lnTo>
                <a:lnTo>
                  <a:pt x="142" y="78"/>
                </a:lnTo>
                <a:lnTo>
                  <a:pt x="142" y="76"/>
                </a:lnTo>
                <a:lnTo>
                  <a:pt x="142" y="76"/>
                </a:lnTo>
                <a:lnTo>
                  <a:pt x="142" y="78"/>
                </a:lnTo>
                <a:lnTo>
                  <a:pt x="142" y="78"/>
                </a:lnTo>
                <a:close/>
                <a:moveTo>
                  <a:pt x="142" y="76"/>
                </a:moveTo>
                <a:lnTo>
                  <a:pt x="142" y="76"/>
                </a:lnTo>
                <a:lnTo>
                  <a:pt x="142" y="76"/>
                </a:lnTo>
                <a:lnTo>
                  <a:pt x="140" y="76"/>
                </a:lnTo>
                <a:lnTo>
                  <a:pt x="140" y="76"/>
                </a:lnTo>
                <a:lnTo>
                  <a:pt x="142" y="76"/>
                </a:lnTo>
                <a:lnTo>
                  <a:pt x="142" y="76"/>
                </a:lnTo>
                <a:lnTo>
                  <a:pt x="142" y="76"/>
                </a:lnTo>
                <a:close/>
                <a:moveTo>
                  <a:pt x="145" y="78"/>
                </a:moveTo>
                <a:lnTo>
                  <a:pt x="142" y="78"/>
                </a:lnTo>
                <a:lnTo>
                  <a:pt x="142" y="78"/>
                </a:lnTo>
                <a:lnTo>
                  <a:pt x="145" y="80"/>
                </a:lnTo>
                <a:lnTo>
                  <a:pt x="145" y="80"/>
                </a:lnTo>
                <a:lnTo>
                  <a:pt x="145" y="78"/>
                </a:lnTo>
                <a:lnTo>
                  <a:pt x="145" y="78"/>
                </a:lnTo>
                <a:lnTo>
                  <a:pt x="145" y="78"/>
                </a:lnTo>
                <a:close/>
                <a:moveTo>
                  <a:pt x="145" y="78"/>
                </a:moveTo>
                <a:lnTo>
                  <a:pt x="145" y="76"/>
                </a:lnTo>
                <a:lnTo>
                  <a:pt x="142" y="76"/>
                </a:lnTo>
                <a:lnTo>
                  <a:pt x="142" y="76"/>
                </a:lnTo>
                <a:lnTo>
                  <a:pt x="142" y="76"/>
                </a:lnTo>
                <a:lnTo>
                  <a:pt x="142" y="78"/>
                </a:lnTo>
                <a:lnTo>
                  <a:pt x="145" y="78"/>
                </a:lnTo>
                <a:lnTo>
                  <a:pt x="145" y="78"/>
                </a:lnTo>
                <a:close/>
                <a:moveTo>
                  <a:pt x="145" y="76"/>
                </a:moveTo>
                <a:lnTo>
                  <a:pt x="145" y="76"/>
                </a:lnTo>
                <a:lnTo>
                  <a:pt x="145" y="78"/>
                </a:lnTo>
                <a:lnTo>
                  <a:pt x="145" y="78"/>
                </a:lnTo>
                <a:lnTo>
                  <a:pt x="145" y="78"/>
                </a:lnTo>
                <a:lnTo>
                  <a:pt x="145" y="78"/>
                </a:lnTo>
                <a:lnTo>
                  <a:pt x="145" y="76"/>
                </a:lnTo>
                <a:lnTo>
                  <a:pt x="145" y="76"/>
                </a:lnTo>
                <a:close/>
                <a:moveTo>
                  <a:pt x="29" y="14"/>
                </a:moveTo>
                <a:lnTo>
                  <a:pt x="29" y="12"/>
                </a:lnTo>
                <a:lnTo>
                  <a:pt x="29" y="12"/>
                </a:lnTo>
                <a:lnTo>
                  <a:pt x="29" y="12"/>
                </a:lnTo>
                <a:lnTo>
                  <a:pt x="29" y="14"/>
                </a:lnTo>
                <a:lnTo>
                  <a:pt x="29" y="14"/>
                </a:lnTo>
                <a:lnTo>
                  <a:pt x="29" y="14"/>
                </a:lnTo>
                <a:lnTo>
                  <a:pt x="29" y="14"/>
                </a:lnTo>
                <a:close/>
                <a:moveTo>
                  <a:pt x="50" y="26"/>
                </a:moveTo>
                <a:lnTo>
                  <a:pt x="52" y="26"/>
                </a:lnTo>
                <a:lnTo>
                  <a:pt x="52" y="26"/>
                </a:lnTo>
                <a:lnTo>
                  <a:pt x="50" y="26"/>
                </a:lnTo>
                <a:lnTo>
                  <a:pt x="50" y="26"/>
                </a:lnTo>
                <a:lnTo>
                  <a:pt x="50" y="26"/>
                </a:lnTo>
                <a:lnTo>
                  <a:pt x="50" y="26"/>
                </a:lnTo>
                <a:lnTo>
                  <a:pt x="50" y="26"/>
                </a:lnTo>
                <a:close/>
                <a:moveTo>
                  <a:pt x="48" y="31"/>
                </a:moveTo>
                <a:lnTo>
                  <a:pt x="48" y="31"/>
                </a:lnTo>
                <a:lnTo>
                  <a:pt x="48" y="31"/>
                </a:lnTo>
                <a:lnTo>
                  <a:pt x="48" y="28"/>
                </a:lnTo>
                <a:lnTo>
                  <a:pt x="48" y="31"/>
                </a:lnTo>
                <a:lnTo>
                  <a:pt x="48" y="31"/>
                </a:lnTo>
                <a:lnTo>
                  <a:pt x="48" y="31"/>
                </a:lnTo>
                <a:lnTo>
                  <a:pt x="48" y="31"/>
                </a:lnTo>
                <a:close/>
                <a:moveTo>
                  <a:pt x="67" y="35"/>
                </a:moveTo>
                <a:lnTo>
                  <a:pt x="67" y="38"/>
                </a:lnTo>
                <a:lnTo>
                  <a:pt x="69" y="38"/>
                </a:lnTo>
                <a:lnTo>
                  <a:pt x="69" y="35"/>
                </a:lnTo>
                <a:lnTo>
                  <a:pt x="67" y="35"/>
                </a:lnTo>
                <a:lnTo>
                  <a:pt x="67" y="35"/>
                </a:lnTo>
                <a:lnTo>
                  <a:pt x="67" y="35"/>
                </a:lnTo>
                <a:lnTo>
                  <a:pt x="67" y="35"/>
                </a:lnTo>
                <a:close/>
                <a:moveTo>
                  <a:pt x="69" y="38"/>
                </a:moveTo>
                <a:lnTo>
                  <a:pt x="69" y="38"/>
                </a:lnTo>
                <a:lnTo>
                  <a:pt x="71" y="38"/>
                </a:lnTo>
                <a:lnTo>
                  <a:pt x="71" y="38"/>
                </a:lnTo>
                <a:lnTo>
                  <a:pt x="69" y="35"/>
                </a:lnTo>
                <a:lnTo>
                  <a:pt x="69" y="35"/>
                </a:lnTo>
                <a:lnTo>
                  <a:pt x="69" y="38"/>
                </a:lnTo>
                <a:lnTo>
                  <a:pt x="69" y="38"/>
                </a:lnTo>
                <a:close/>
                <a:moveTo>
                  <a:pt x="97" y="52"/>
                </a:moveTo>
                <a:lnTo>
                  <a:pt x="97" y="52"/>
                </a:lnTo>
                <a:lnTo>
                  <a:pt x="97" y="50"/>
                </a:lnTo>
                <a:lnTo>
                  <a:pt x="97" y="50"/>
                </a:lnTo>
                <a:lnTo>
                  <a:pt x="95" y="50"/>
                </a:lnTo>
                <a:lnTo>
                  <a:pt x="95" y="50"/>
                </a:lnTo>
                <a:lnTo>
                  <a:pt x="97" y="52"/>
                </a:lnTo>
                <a:lnTo>
                  <a:pt x="97" y="52"/>
                </a:lnTo>
                <a:close/>
                <a:moveTo>
                  <a:pt x="48" y="33"/>
                </a:moveTo>
                <a:lnTo>
                  <a:pt x="48" y="35"/>
                </a:lnTo>
                <a:lnTo>
                  <a:pt x="50" y="35"/>
                </a:lnTo>
                <a:lnTo>
                  <a:pt x="50" y="35"/>
                </a:lnTo>
                <a:lnTo>
                  <a:pt x="50" y="35"/>
                </a:lnTo>
                <a:lnTo>
                  <a:pt x="50" y="33"/>
                </a:lnTo>
                <a:lnTo>
                  <a:pt x="48" y="33"/>
                </a:lnTo>
                <a:lnTo>
                  <a:pt x="48" y="33"/>
                </a:lnTo>
                <a:close/>
                <a:moveTo>
                  <a:pt x="83" y="52"/>
                </a:moveTo>
                <a:lnTo>
                  <a:pt x="83" y="52"/>
                </a:lnTo>
                <a:lnTo>
                  <a:pt x="83" y="54"/>
                </a:lnTo>
                <a:lnTo>
                  <a:pt x="83" y="54"/>
                </a:lnTo>
                <a:lnTo>
                  <a:pt x="85" y="54"/>
                </a:lnTo>
                <a:lnTo>
                  <a:pt x="85" y="54"/>
                </a:lnTo>
                <a:lnTo>
                  <a:pt x="83" y="52"/>
                </a:lnTo>
                <a:lnTo>
                  <a:pt x="83" y="52"/>
                </a:lnTo>
                <a:close/>
                <a:moveTo>
                  <a:pt x="126" y="78"/>
                </a:moveTo>
                <a:lnTo>
                  <a:pt x="126" y="78"/>
                </a:lnTo>
                <a:lnTo>
                  <a:pt x="128" y="78"/>
                </a:lnTo>
                <a:lnTo>
                  <a:pt x="128" y="78"/>
                </a:lnTo>
                <a:lnTo>
                  <a:pt x="128" y="78"/>
                </a:lnTo>
                <a:lnTo>
                  <a:pt x="128" y="78"/>
                </a:lnTo>
                <a:lnTo>
                  <a:pt x="126" y="78"/>
                </a:lnTo>
                <a:lnTo>
                  <a:pt x="126" y="78"/>
                </a:lnTo>
                <a:close/>
                <a:moveTo>
                  <a:pt x="128" y="76"/>
                </a:moveTo>
                <a:lnTo>
                  <a:pt x="126" y="76"/>
                </a:lnTo>
                <a:lnTo>
                  <a:pt x="126" y="76"/>
                </a:lnTo>
                <a:lnTo>
                  <a:pt x="126" y="76"/>
                </a:lnTo>
                <a:lnTo>
                  <a:pt x="126" y="76"/>
                </a:lnTo>
                <a:lnTo>
                  <a:pt x="128" y="76"/>
                </a:lnTo>
                <a:lnTo>
                  <a:pt x="128" y="76"/>
                </a:lnTo>
                <a:lnTo>
                  <a:pt x="128" y="76"/>
                </a:lnTo>
                <a:close/>
                <a:moveTo>
                  <a:pt x="107" y="66"/>
                </a:moveTo>
                <a:lnTo>
                  <a:pt x="107" y="66"/>
                </a:lnTo>
                <a:lnTo>
                  <a:pt x="107" y="66"/>
                </a:lnTo>
                <a:lnTo>
                  <a:pt x="107" y="66"/>
                </a:lnTo>
                <a:lnTo>
                  <a:pt x="107" y="66"/>
                </a:lnTo>
                <a:lnTo>
                  <a:pt x="107" y="66"/>
                </a:lnTo>
                <a:lnTo>
                  <a:pt x="107" y="66"/>
                </a:lnTo>
                <a:lnTo>
                  <a:pt x="107" y="66"/>
                </a:lnTo>
                <a:close/>
                <a:moveTo>
                  <a:pt x="121" y="73"/>
                </a:moveTo>
                <a:lnTo>
                  <a:pt x="119" y="73"/>
                </a:lnTo>
                <a:lnTo>
                  <a:pt x="119" y="73"/>
                </a:lnTo>
                <a:lnTo>
                  <a:pt x="121" y="76"/>
                </a:lnTo>
                <a:lnTo>
                  <a:pt x="121" y="76"/>
                </a:lnTo>
                <a:lnTo>
                  <a:pt x="121" y="73"/>
                </a:lnTo>
                <a:lnTo>
                  <a:pt x="121" y="73"/>
                </a:lnTo>
                <a:lnTo>
                  <a:pt x="121" y="73"/>
                </a:lnTo>
                <a:close/>
                <a:moveTo>
                  <a:pt x="128" y="78"/>
                </a:moveTo>
                <a:lnTo>
                  <a:pt x="128" y="78"/>
                </a:lnTo>
                <a:lnTo>
                  <a:pt x="128" y="78"/>
                </a:lnTo>
                <a:lnTo>
                  <a:pt x="128" y="80"/>
                </a:lnTo>
                <a:lnTo>
                  <a:pt x="130" y="80"/>
                </a:lnTo>
                <a:lnTo>
                  <a:pt x="130" y="78"/>
                </a:lnTo>
                <a:lnTo>
                  <a:pt x="128" y="78"/>
                </a:lnTo>
                <a:lnTo>
                  <a:pt x="128" y="78"/>
                </a:lnTo>
                <a:close/>
              </a:path>
            </a:pathLst>
          </a:custGeom>
          <a:solidFill>
            <a:srgbClr val="0403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5" name="Freeform 180"/>
          <p:cNvSpPr>
            <a:spLocks noEditPoints="1"/>
          </p:cNvSpPr>
          <p:nvPr/>
        </p:nvSpPr>
        <p:spPr bwMode="auto">
          <a:xfrm>
            <a:off x="4511869" y="3462902"/>
            <a:ext cx="230188" cy="134938"/>
          </a:xfrm>
          <a:custGeom>
            <a:avLst/>
            <a:gdLst>
              <a:gd name="T0" fmla="*/ 93 w 145"/>
              <a:gd name="T1" fmla="*/ 50 h 85"/>
              <a:gd name="T2" fmla="*/ 43 w 145"/>
              <a:gd name="T3" fmla="*/ 19 h 85"/>
              <a:gd name="T4" fmla="*/ 10 w 145"/>
              <a:gd name="T5" fmla="*/ 12 h 85"/>
              <a:gd name="T6" fmla="*/ 62 w 145"/>
              <a:gd name="T7" fmla="*/ 42 h 85"/>
              <a:gd name="T8" fmla="*/ 116 w 145"/>
              <a:gd name="T9" fmla="*/ 73 h 85"/>
              <a:gd name="T10" fmla="*/ 50 w 145"/>
              <a:gd name="T11" fmla="*/ 31 h 85"/>
              <a:gd name="T12" fmla="*/ 10 w 145"/>
              <a:gd name="T13" fmla="*/ 7 h 85"/>
              <a:gd name="T14" fmla="*/ 14 w 145"/>
              <a:gd name="T15" fmla="*/ 12 h 85"/>
              <a:gd name="T16" fmla="*/ 22 w 145"/>
              <a:gd name="T17" fmla="*/ 12 h 85"/>
              <a:gd name="T18" fmla="*/ 26 w 145"/>
              <a:gd name="T19" fmla="*/ 14 h 85"/>
              <a:gd name="T20" fmla="*/ 33 w 145"/>
              <a:gd name="T21" fmla="*/ 19 h 85"/>
              <a:gd name="T22" fmla="*/ 36 w 145"/>
              <a:gd name="T23" fmla="*/ 21 h 85"/>
              <a:gd name="T24" fmla="*/ 43 w 145"/>
              <a:gd name="T25" fmla="*/ 28 h 85"/>
              <a:gd name="T26" fmla="*/ 50 w 145"/>
              <a:gd name="T27" fmla="*/ 26 h 85"/>
              <a:gd name="T28" fmla="*/ 55 w 145"/>
              <a:gd name="T29" fmla="*/ 35 h 85"/>
              <a:gd name="T30" fmla="*/ 59 w 145"/>
              <a:gd name="T31" fmla="*/ 35 h 85"/>
              <a:gd name="T32" fmla="*/ 67 w 145"/>
              <a:gd name="T33" fmla="*/ 38 h 85"/>
              <a:gd name="T34" fmla="*/ 71 w 145"/>
              <a:gd name="T35" fmla="*/ 42 h 85"/>
              <a:gd name="T36" fmla="*/ 76 w 145"/>
              <a:gd name="T37" fmla="*/ 42 h 85"/>
              <a:gd name="T38" fmla="*/ 81 w 145"/>
              <a:gd name="T39" fmla="*/ 50 h 85"/>
              <a:gd name="T40" fmla="*/ 90 w 145"/>
              <a:gd name="T41" fmla="*/ 52 h 85"/>
              <a:gd name="T42" fmla="*/ 95 w 145"/>
              <a:gd name="T43" fmla="*/ 52 h 85"/>
              <a:gd name="T44" fmla="*/ 100 w 145"/>
              <a:gd name="T45" fmla="*/ 57 h 85"/>
              <a:gd name="T46" fmla="*/ 107 w 145"/>
              <a:gd name="T47" fmla="*/ 59 h 85"/>
              <a:gd name="T48" fmla="*/ 112 w 145"/>
              <a:gd name="T49" fmla="*/ 66 h 85"/>
              <a:gd name="T50" fmla="*/ 116 w 145"/>
              <a:gd name="T51" fmla="*/ 68 h 85"/>
              <a:gd name="T52" fmla="*/ 123 w 145"/>
              <a:gd name="T53" fmla="*/ 68 h 85"/>
              <a:gd name="T54" fmla="*/ 128 w 145"/>
              <a:gd name="T55" fmla="*/ 76 h 85"/>
              <a:gd name="T56" fmla="*/ 135 w 145"/>
              <a:gd name="T57" fmla="*/ 78 h 85"/>
              <a:gd name="T58" fmla="*/ 140 w 145"/>
              <a:gd name="T59" fmla="*/ 80 h 85"/>
              <a:gd name="T60" fmla="*/ 133 w 145"/>
              <a:gd name="T61" fmla="*/ 71 h 85"/>
              <a:gd name="T62" fmla="*/ 126 w 145"/>
              <a:gd name="T63" fmla="*/ 66 h 85"/>
              <a:gd name="T64" fmla="*/ 116 w 145"/>
              <a:gd name="T65" fmla="*/ 61 h 85"/>
              <a:gd name="T66" fmla="*/ 107 w 145"/>
              <a:gd name="T67" fmla="*/ 57 h 85"/>
              <a:gd name="T68" fmla="*/ 100 w 145"/>
              <a:gd name="T69" fmla="*/ 52 h 85"/>
              <a:gd name="T70" fmla="*/ 90 w 145"/>
              <a:gd name="T71" fmla="*/ 47 h 85"/>
              <a:gd name="T72" fmla="*/ 81 w 145"/>
              <a:gd name="T73" fmla="*/ 42 h 85"/>
              <a:gd name="T74" fmla="*/ 74 w 145"/>
              <a:gd name="T75" fmla="*/ 38 h 85"/>
              <a:gd name="T76" fmla="*/ 64 w 145"/>
              <a:gd name="T77" fmla="*/ 33 h 85"/>
              <a:gd name="T78" fmla="*/ 55 w 145"/>
              <a:gd name="T79" fmla="*/ 28 h 85"/>
              <a:gd name="T80" fmla="*/ 48 w 145"/>
              <a:gd name="T81" fmla="*/ 23 h 85"/>
              <a:gd name="T82" fmla="*/ 38 w 145"/>
              <a:gd name="T83" fmla="*/ 19 h 85"/>
              <a:gd name="T84" fmla="*/ 29 w 145"/>
              <a:gd name="T85" fmla="*/ 14 h 85"/>
              <a:gd name="T86" fmla="*/ 22 w 145"/>
              <a:gd name="T87" fmla="*/ 9 h 85"/>
              <a:gd name="T88" fmla="*/ 12 w 145"/>
              <a:gd name="T89" fmla="*/ 5 h 85"/>
              <a:gd name="T90" fmla="*/ 5 w 145"/>
              <a:gd name="T91" fmla="*/ 2 h 85"/>
              <a:gd name="T92" fmla="*/ 7 w 145"/>
              <a:gd name="T93" fmla="*/ 9 h 85"/>
              <a:gd name="T94" fmla="*/ 14 w 145"/>
              <a:gd name="T95" fmla="*/ 14 h 85"/>
              <a:gd name="T96" fmla="*/ 24 w 145"/>
              <a:gd name="T97" fmla="*/ 19 h 85"/>
              <a:gd name="T98" fmla="*/ 31 w 145"/>
              <a:gd name="T99" fmla="*/ 26 h 85"/>
              <a:gd name="T100" fmla="*/ 41 w 145"/>
              <a:gd name="T101" fmla="*/ 31 h 85"/>
              <a:gd name="T102" fmla="*/ 48 w 145"/>
              <a:gd name="T103" fmla="*/ 33 h 85"/>
              <a:gd name="T104" fmla="*/ 57 w 145"/>
              <a:gd name="T105" fmla="*/ 40 h 85"/>
              <a:gd name="T106" fmla="*/ 64 w 145"/>
              <a:gd name="T107" fmla="*/ 40 h 85"/>
              <a:gd name="T108" fmla="*/ 71 w 145"/>
              <a:gd name="T109" fmla="*/ 47 h 85"/>
              <a:gd name="T110" fmla="*/ 78 w 145"/>
              <a:gd name="T111" fmla="*/ 50 h 85"/>
              <a:gd name="T112" fmla="*/ 88 w 145"/>
              <a:gd name="T113" fmla="*/ 57 h 85"/>
              <a:gd name="T114" fmla="*/ 95 w 145"/>
              <a:gd name="T115" fmla="*/ 59 h 85"/>
              <a:gd name="T116" fmla="*/ 104 w 145"/>
              <a:gd name="T117" fmla="*/ 66 h 85"/>
              <a:gd name="T118" fmla="*/ 112 w 145"/>
              <a:gd name="T119" fmla="*/ 68 h 85"/>
              <a:gd name="T120" fmla="*/ 119 w 145"/>
              <a:gd name="T121" fmla="*/ 73 h 85"/>
              <a:gd name="T122" fmla="*/ 128 w 145"/>
              <a:gd name="T123" fmla="*/ 76 h 85"/>
              <a:gd name="T124" fmla="*/ 138 w 145"/>
              <a:gd name="T125"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85">
                <a:moveTo>
                  <a:pt x="121" y="73"/>
                </a:moveTo>
                <a:lnTo>
                  <a:pt x="119" y="73"/>
                </a:lnTo>
                <a:lnTo>
                  <a:pt x="121" y="73"/>
                </a:lnTo>
                <a:close/>
                <a:moveTo>
                  <a:pt x="145" y="78"/>
                </a:moveTo>
                <a:lnTo>
                  <a:pt x="145" y="78"/>
                </a:lnTo>
                <a:lnTo>
                  <a:pt x="145" y="78"/>
                </a:lnTo>
                <a:lnTo>
                  <a:pt x="145" y="76"/>
                </a:lnTo>
                <a:lnTo>
                  <a:pt x="145" y="76"/>
                </a:lnTo>
                <a:lnTo>
                  <a:pt x="142" y="76"/>
                </a:lnTo>
                <a:lnTo>
                  <a:pt x="142" y="76"/>
                </a:lnTo>
                <a:lnTo>
                  <a:pt x="142" y="76"/>
                </a:lnTo>
                <a:lnTo>
                  <a:pt x="142" y="76"/>
                </a:lnTo>
                <a:lnTo>
                  <a:pt x="142" y="76"/>
                </a:lnTo>
                <a:lnTo>
                  <a:pt x="140" y="76"/>
                </a:lnTo>
                <a:lnTo>
                  <a:pt x="140" y="73"/>
                </a:lnTo>
                <a:lnTo>
                  <a:pt x="140" y="73"/>
                </a:lnTo>
                <a:lnTo>
                  <a:pt x="138" y="73"/>
                </a:lnTo>
                <a:lnTo>
                  <a:pt x="138" y="73"/>
                </a:lnTo>
                <a:lnTo>
                  <a:pt x="138" y="73"/>
                </a:lnTo>
                <a:lnTo>
                  <a:pt x="135" y="71"/>
                </a:lnTo>
                <a:lnTo>
                  <a:pt x="135" y="71"/>
                </a:lnTo>
                <a:lnTo>
                  <a:pt x="135" y="71"/>
                </a:lnTo>
                <a:lnTo>
                  <a:pt x="135" y="71"/>
                </a:lnTo>
                <a:lnTo>
                  <a:pt x="135" y="71"/>
                </a:lnTo>
                <a:lnTo>
                  <a:pt x="133" y="71"/>
                </a:lnTo>
                <a:lnTo>
                  <a:pt x="133" y="68"/>
                </a:lnTo>
                <a:lnTo>
                  <a:pt x="130" y="68"/>
                </a:lnTo>
                <a:lnTo>
                  <a:pt x="130" y="68"/>
                </a:lnTo>
                <a:lnTo>
                  <a:pt x="130" y="68"/>
                </a:lnTo>
                <a:lnTo>
                  <a:pt x="128" y="68"/>
                </a:lnTo>
                <a:lnTo>
                  <a:pt x="128" y="68"/>
                </a:lnTo>
                <a:lnTo>
                  <a:pt x="128" y="66"/>
                </a:lnTo>
                <a:lnTo>
                  <a:pt x="126" y="66"/>
                </a:lnTo>
                <a:lnTo>
                  <a:pt x="126" y="66"/>
                </a:lnTo>
                <a:lnTo>
                  <a:pt x="126" y="66"/>
                </a:lnTo>
                <a:lnTo>
                  <a:pt x="126" y="66"/>
                </a:lnTo>
                <a:lnTo>
                  <a:pt x="123" y="64"/>
                </a:lnTo>
                <a:lnTo>
                  <a:pt x="123" y="64"/>
                </a:lnTo>
                <a:lnTo>
                  <a:pt x="123" y="64"/>
                </a:lnTo>
                <a:lnTo>
                  <a:pt x="121" y="64"/>
                </a:lnTo>
                <a:lnTo>
                  <a:pt x="121" y="64"/>
                </a:lnTo>
                <a:lnTo>
                  <a:pt x="121" y="64"/>
                </a:lnTo>
                <a:lnTo>
                  <a:pt x="121" y="64"/>
                </a:lnTo>
                <a:lnTo>
                  <a:pt x="119" y="64"/>
                </a:lnTo>
                <a:lnTo>
                  <a:pt x="119" y="61"/>
                </a:lnTo>
                <a:lnTo>
                  <a:pt x="119" y="61"/>
                </a:lnTo>
                <a:lnTo>
                  <a:pt x="119" y="61"/>
                </a:lnTo>
                <a:lnTo>
                  <a:pt x="116" y="61"/>
                </a:lnTo>
                <a:lnTo>
                  <a:pt x="116" y="61"/>
                </a:lnTo>
                <a:lnTo>
                  <a:pt x="116" y="61"/>
                </a:lnTo>
                <a:lnTo>
                  <a:pt x="116" y="59"/>
                </a:lnTo>
                <a:lnTo>
                  <a:pt x="114" y="59"/>
                </a:lnTo>
                <a:lnTo>
                  <a:pt x="114" y="59"/>
                </a:lnTo>
                <a:lnTo>
                  <a:pt x="114" y="59"/>
                </a:lnTo>
                <a:lnTo>
                  <a:pt x="114" y="59"/>
                </a:lnTo>
                <a:lnTo>
                  <a:pt x="112" y="59"/>
                </a:lnTo>
                <a:lnTo>
                  <a:pt x="112" y="59"/>
                </a:lnTo>
                <a:lnTo>
                  <a:pt x="112" y="59"/>
                </a:lnTo>
                <a:lnTo>
                  <a:pt x="109" y="57"/>
                </a:lnTo>
                <a:lnTo>
                  <a:pt x="109" y="57"/>
                </a:lnTo>
                <a:lnTo>
                  <a:pt x="109" y="57"/>
                </a:lnTo>
                <a:lnTo>
                  <a:pt x="109" y="57"/>
                </a:lnTo>
                <a:lnTo>
                  <a:pt x="107" y="57"/>
                </a:lnTo>
                <a:lnTo>
                  <a:pt x="107" y="54"/>
                </a:lnTo>
                <a:lnTo>
                  <a:pt x="107" y="54"/>
                </a:lnTo>
                <a:lnTo>
                  <a:pt x="104" y="54"/>
                </a:lnTo>
                <a:lnTo>
                  <a:pt x="104" y="54"/>
                </a:lnTo>
                <a:lnTo>
                  <a:pt x="104" y="52"/>
                </a:lnTo>
                <a:lnTo>
                  <a:pt x="102" y="52"/>
                </a:lnTo>
                <a:lnTo>
                  <a:pt x="102" y="52"/>
                </a:lnTo>
                <a:lnTo>
                  <a:pt x="100" y="52"/>
                </a:lnTo>
                <a:lnTo>
                  <a:pt x="100" y="52"/>
                </a:lnTo>
                <a:lnTo>
                  <a:pt x="100" y="52"/>
                </a:lnTo>
                <a:lnTo>
                  <a:pt x="100" y="52"/>
                </a:lnTo>
                <a:lnTo>
                  <a:pt x="97" y="50"/>
                </a:lnTo>
                <a:lnTo>
                  <a:pt x="97" y="50"/>
                </a:lnTo>
                <a:lnTo>
                  <a:pt x="97" y="50"/>
                </a:lnTo>
                <a:lnTo>
                  <a:pt x="95" y="50"/>
                </a:lnTo>
                <a:lnTo>
                  <a:pt x="95" y="50"/>
                </a:lnTo>
                <a:lnTo>
                  <a:pt x="93" y="50"/>
                </a:lnTo>
                <a:lnTo>
                  <a:pt x="93" y="47"/>
                </a:lnTo>
                <a:lnTo>
                  <a:pt x="93" y="47"/>
                </a:lnTo>
                <a:lnTo>
                  <a:pt x="93" y="47"/>
                </a:lnTo>
                <a:lnTo>
                  <a:pt x="90" y="47"/>
                </a:lnTo>
                <a:lnTo>
                  <a:pt x="90" y="47"/>
                </a:lnTo>
                <a:lnTo>
                  <a:pt x="90" y="47"/>
                </a:lnTo>
                <a:lnTo>
                  <a:pt x="90" y="45"/>
                </a:lnTo>
                <a:lnTo>
                  <a:pt x="88" y="45"/>
                </a:lnTo>
                <a:lnTo>
                  <a:pt x="88" y="45"/>
                </a:lnTo>
                <a:lnTo>
                  <a:pt x="88" y="45"/>
                </a:lnTo>
                <a:lnTo>
                  <a:pt x="88" y="45"/>
                </a:lnTo>
                <a:lnTo>
                  <a:pt x="85" y="45"/>
                </a:lnTo>
                <a:lnTo>
                  <a:pt x="85" y="42"/>
                </a:lnTo>
                <a:lnTo>
                  <a:pt x="85" y="42"/>
                </a:lnTo>
                <a:lnTo>
                  <a:pt x="83" y="42"/>
                </a:lnTo>
                <a:lnTo>
                  <a:pt x="83" y="42"/>
                </a:lnTo>
                <a:lnTo>
                  <a:pt x="83" y="42"/>
                </a:lnTo>
                <a:lnTo>
                  <a:pt x="83" y="42"/>
                </a:lnTo>
                <a:lnTo>
                  <a:pt x="81" y="42"/>
                </a:lnTo>
                <a:lnTo>
                  <a:pt x="81" y="40"/>
                </a:lnTo>
                <a:lnTo>
                  <a:pt x="81" y="40"/>
                </a:lnTo>
                <a:lnTo>
                  <a:pt x="78" y="40"/>
                </a:lnTo>
                <a:lnTo>
                  <a:pt x="78" y="40"/>
                </a:lnTo>
                <a:lnTo>
                  <a:pt x="78" y="38"/>
                </a:lnTo>
                <a:lnTo>
                  <a:pt x="76" y="38"/>
                </a:lnTo>
                <a:lnTo>
                  <a:pt x="76" y="38"/>
                </a:lnTo>
                <a:lnTo>
                  <a:pt x="76" y="38"/>
                </a:lnTo>
                <a:lnTo>
                  <a:pt x="76" y="38"/>
                </a:lnTo>
                <a:lnTo>
                  <a:pt x="74" y="38"/>
                </a:lnTo>
                <a:lnTo>
                  <a:pt x="74" y="38"/>
                </a:lnTo>
                <a:lnTo>
                  <a:pt x="74" y="38"/>
                </a:lnTo>
                <a:lnTo>
                  <a:pt x="71" y="35"/>
                </a:lnTo>
                <a:lnTo>
                  <a:pt x="71" y="35"/>
                </a:lnTo>
                <a:lnTo>
                  <a:pt x="71" y="35"/>
                </a:lnTo>
                <a:lnTo>
                  <a:pt x="71" y="35"/>
                </a:lnTo>
                <a:lnTo>
                  <a:pt x="69" y="35"/>
                </a:lnTo>
                <a:lnTo>
                  <a:pt x="69" y="33"/>
                </a:lnTo>
                <a:lnTo>
                  <a:pt x="69" y="33"/>
                </a:lnTo>
                <a:lnTo>
                  <a:pt x="67" y="33"/>
                </a:lnTo>
                <a:lnTo>
                  <a:pt x="67" y="33"/>
                </a:lnTo>
                <a:lnTo>
                  <a:pt x="67" y="33"/>
                </a:lnTo>
                <a:lnTo>
                  <a:pt x="67" y="33"/>
                </a:lnTo>
                <a:lnTo>
                  <a:pt x="64" y="33"/>
                </a:lnTo>
                <a:lnTo>
                  <a:pt x="64" y="33"/>
                </a:lnTo>
                <a:lnTo>
                  <a:pt x="64" y="31"/>
                </a:lnTo>
                <a:lnTo>
                  <a:pt x="64" y="31"/>
                </a:lnTo>
                <a:lnTo>
                  <a:pt x="62" y="31"/>
                </a:lnTo>
                <a:lnTo>
                  <a:pt x="62" y="31"/>
                </a:lnTo>
                <a:lnTo>
                  <a:pt x="62" y="31"/>
                </a:lnTo>
                <a:lnTo>
                  <a:pt x="62" y="31"/>
                </a:lnTo>
                <a:lnTo>
                  <a:pt x="59" y="28"/>
                </a:lnTo>
                <a:lnTo>
                  <a:pt x="59" y="28"/>
                </a:lnTo>
                <a:lnTo>
                  <a:pt x="59" y="28"/>
                </a:lnTo>
                <a:lnTo>
                  <a:pt x="57" y="28"/>
                </a:lnTo>
                <a:lnTo>
                  <a:pt x="57" y="28"/>
                </a:lnTo>
                <a:lnTo>
                  <a:pt x="57" y="28"/>
                </a:lnTo>
                <a:lnTo>
                  <a:pt x="57" y="28"/>
                </a:lnTo>
                <a:lnTo>
                  <a:pt x="57" y="28"/>
                </a:lnTo>
                <a:lnTo>
                  <a:pt x="55" y="28"/>
                </a:lnTo>
                <a:lnTo>
                  <a:pt x="55" y="26"/>
                </a:lnTo>
                <a:lnTo>
                  <a:pt x="55" y="26"/>
                </a:lnTo>
                <a:lnTo>
                  <a:pt x="55" y="26"/>
                </a:lnTo>
                <a:lnTo>
                  <a:pt x="52" y="26"/>
                </a:lnTo>
                <a:lnTo>
                  <a:pt x="52" y="26"/>
                </a:lnTo>
                <a:lnTo>
                  <a:pt x="52" y="26"/>
                </a:lnTo>
                <a:lnTo>
                  <a:pt x="52" y="23"/>
                </a:lnTo>
                <a:lnTo>
                  <a:pt x="50" y="23"/>
                </a:lnTo>
                <a:lnTo>
                  <a:pt x="50" y="23"/>
                </a:lnTo>
                <a:lnTo>
                  <a:pt x="50" y="23"/>
                </a:lnTo>
                <a:lnTo>
                  <a:pt x="48" y="23"/>
                </a:lnTo>
                <a:lnTo>
                  <a:pt x="48" y="21"/>
                </a:lnTo>
                <a:lnTo>
                  <a:pt x="48" y="21"/>
                </a:lnTo>
                <a:lnTo>
                  <a:pt x="45" y="21"/>
                </a:lnTo>
                <a:lnTo>
                  <a:pt x="45" y="21"/>
                </a:lnTo>
                <a:lnTo>
                  <a:pt x="45" y="21"/>
                </a:lnTo>
                <a:lnTo>
                  <a:pt x="45" y="21"/>
                </a:lnTo>
                <a:lnTo>
                  <a:pt x="45" y="21"/>
                </a:lnTo>
                <a:lnTo>
                  <a:pt x="43" y="21"/>
                </a:lnTo>
                <a:lnTo>
                  <a:pt x="43" y="21"/>
                </a:lnTo>
                <a:lnTo>
                  <a:pt x="43" y="19"/>
                </a:lnTo>
                <a:lnTo>
                  <a:pt x="43" y="19"/>
                </a:lnTo>
                <a:lnTo>
                  <a:pt x="43" y="19"/>
                </a:lnTo>
                <a:lnTo>
                  <a:pt x="41" y="19"/>
                </a:lnTo>
                <a:lnTo>
                  <a:pt x="41" y="19"/>
                </a:lnTo>
                <a:lnTo>
                  <a:pt x="38" y="16"/>
                </a:lnTo>
                <a:lnTo>
                  <a:pt x="38" y="16"/>
                </a:lnTo>
                <a:lnTo>
                  <a:pt x="38" y="16"/>
                </a:lnTo>
                <a:lnTo>
                  <a:pt x="38" y="16"/>
                </a:lnTo>
                <a:lnTo>
                  <a:pt x="36" y="16"/>
                </a:lnTo>
                <a:lnTo>
                  <a:pt x="36" y="16"/>
                </a:lnTo>
                <a:lnTo>
                  <a:pt x="36" y="16"/>
                </a:lnTo>
                <a:lnTo>
                  <a:pt x="36" y="16"/>
                </a:lnTo>
                <a:lnTo>
                  <a:pt x="33" y="14"/>
                </a:lnTo>
                <a:lnTo>
                  <a:pt x="33" y="14"/>
                </a:lnTo>
                <a:lnTo>
                  <a:pt x="31" y="14"/>
                </a:lnTo>
                <a:lnTo>
                  <a:pt x="31" y="14"/>
                </a:lnTo>
                <a:lnTo>
                  <a:pt x="31" y="12"/>
                </a:lnTo>
                <a:lnTo>
                  <a:pt x="29" y="12"/>
                </a:lnTo>
                <a:lnTo>
                  <a:pt x="29" y="12"/>
                </a:lnTo>
                <a:lnTo>
                  <a:pt x="29" y="12"/>
                </a:lnTo>
                <a:lnTo>
                  <a:pt x="29" y="12"/>
                </a:lnTo>
                <a:lnTo>
                  <a:pt x="26" y="12"/>
                </a:lnTo>
                <a:lnTo>
                  <a:pt x="26" y="12"/>
                </a:lnTo>
                <a:lnTo>
                  <a:pt x="26" y="12"/>
                </a:lnTo>
                <a:lnTo>
                  <a:pt x="26" y="9"/>
                </a:lnTo>
                <a:lnTo>
                  <a:pt x="24" y="9"/>
                </a:lnTo>
                <a:lnTo>
                  <a:pt x="24" y="9"/>
                </a:lnTo>
                <a:lnTo>
                  <a:pt x="22" y="9"/>
                </a:lnTo>
                <a:lnTo>
                  <a:pt x="22" y="7"/>
                </a:lnTo>
                <a:lnTo>
                  <a:pt x="22" y="7"/>
                </a:lnTo>
                <a:lnTo>
                  <a:pt x="19" y="7"/>
                </a:lnTo>
                <a:lnTo>
                  <a:pt x="19" y="7"/>
                </a:lnTo>
                <a:lnTo>
                  <a:pt x="19" y="7"/>
                </a:lnTo>
                <a:lnTo>
                  <a:pt x="19" y="7"/>
                </a:lnTo>
                <a:lnTo>
                  <a:pt x="17" y="7"/>
                </a:lnTo>
                <a:lnTo>
                  <a:pt x="17" y="5"/>
                </a:lnTo>
                <a:lnTo>
                  <a:pt x="17" y="5"/>
                </a:lnTo>
                <a:lnTo>
                  <a:pt x="14" y="5"/>
                </a:lnTo>
                <a:lnTo>
                  <a:pt x="14" y="5"/>
                </a:lnTo>
                <a:lnTo>
                  <a:pt x="14" y="5"/>
                </a:lnTo>
                <a:lnTo>
                  <a:pt x="12" y="5"/>
                </a:lnTo>
                <a:lnTo>
                  <a:pt x="12" y="2"/>
                </a:lnTo>
                <a:lnTo>
                  <a:pt x="12" y="2"/>
                </a:lnTo>
                <a:lnTo>
                  <a:pt x="12" y="5"/>
                </a:lnTo>
                <a:lnTo>
                  <a:pt x="12" y="2"/>
                </a:lnTo>
                <a:lnTo>
                  <a:pt x="12" y="2"/>
                </a:lnTo>
                <a:lnTo>
                  <a:pt x="10" y="2"/>
                </a:lnTo>
                <a:lnTo>
                  <a:pt x="10" y="2"/>
                </a:lnTo>
                <a:lnTo>
                  <a:pt x="10" y="2"/>
                </a:lnTo>
                <a:lnTo>
                  <a:pt x="7" y="0"/>
                </a:lnTo>
                <a:lnTo>
                  <a:pt x="7" y="0"/>
                </a:lnTo>
                <a:lnTo>
                  <a:pt x="7" y="0"/>
                </a:lnTo>
                <a:lnTo>
                  <a:pt x="5" y="0"/>
                </a:lnTo>
                <a:lnTo>
                  <a:pt x="5" y="0"/>
                </a:lnTo>
                <a:lnTo>
                  <a:pt x="5" y="0"/>
                </a:lnTo>
                <a:lnTo>
                  <a:pt x="5" y="0"/>
                </a:lnTo>
                <a:lnTo>
                  <a:pt x="5" y="2"/>
                </a:lnTo>
                <a:lnTo>
                  <a:pt x="3" y="2"/>
                </a:lnTo>
                <a:lnTo>
                  <a:pt x="3" y="2"/>
                </a:lnTo>
                <a:lnTo>
                  <a:pt x="3" y="2"/>
                </a:lnTo>
                <a:lnTo>
                  <a:pt x="3" y="5"/>
                </a:lnTo>
                <a:lnTo>
                  <a:pt x="3" y="5"/>
                </a:lnTo>
                <a:lnTo>
                  <a:pt x="3" y="5"/>
                </a:lnTo>
                <a:lnTo>
                  <a:pt x="0" y="5"/>
                </a:lnTo>
                <a:lnTo>
                  <a:pt x="0" y="7"/>
                </a:lnTo>
                <a:lnTo>
                  <a:pt x="0" y="7"/>
                </a:lnTo>
                <a:lnTo>
                  <a:pt x="0" y="7"/>
                </a:lnTo>
                <a:lnTo>
                  <a:pt x="0" y="7"/>
                </a:lnTo>
                <a:lnTo>
                  <a:pt x="0" y="9"/>
                </a:lnTo>
                <a:lnTo>
                  <a:pt x="3" y="9"/>
                </a:lnTo>
                <a:lnTo>
                  <a:pt x="3" y="9"/>
                </a:lnTo>
                <a:lnTo>
                  <a:pt x="3" y="9"/>
                </a:lnTo>
                <a:lnTo>
                  <a:pt x="5" y="12"/>
                </a:lnTo>
                <a:lnTo>
                  <a:pt x="5" y="12"/>
                </a:lnTo>
                <a:lnTo>
                  <a:pt x="5" y="12"/>
                </a:lnTo>
                <a:lnTo>
                  <a:pt x="5" y="12"/>
                </a:lnTo>
                <a:lnTo>
                  <a:pt x="7" y="12"/>
                </a:lnTo>
                <a:lnTo>
                  <a:pt x="7" y="12"/>
                </a:lnTo>
                <a:lnTo>
                  <a:pt x="7" y="12"/>
                </a:lnTo>
                <a:lnTo>
                  <a:pt x="10" y="12"/>
                </a:lnTo>
                <a:lnTo>
                  <a:pt x="10" y="14"/>
                </a:lnTo>
                <a:lnTo>
                  <a:pt x="10" y="14"/>
                </a:lnTo>
                <a:lnTo>
                  <a:pt x="12" y="14"/>
                </a:lnTo>
                <a:lnTo>
                  <a:pt x="12" y="14"/>
                </a:lnTo>
                <a:lnTo>
                  <a:pt x="12" y="14"/>
                </a:lnTo>
                <a:lnTo>
                  <a:pt x="12" y="16"/>
                </a:lnTo>
                <a:lnTo>
                  <a:pt x="12" y="16"/>
                </a:lnTo>
                <a:lnTo>
                  <a:pt x="14" y="16"/>
                </a:lnTo>
                <a:lnTo>
                  <a:pt x="14" y="16"/>
                </a:lnTo>
                <a:lnTo>
                  <a:pt x="14" y="16"/>
                </a:lnTo>
                <a:lnTo>
                  <a:pt x="17" y="16"/>
                </a:lnTo>
                <a:lnTo>
                  <a:pt x="17" y="19"/>
                </a:lnTo>
                <a:lnTo>
                  <a:pt x="17" y="16"/>
                </a:lnTo>
                <a:lnTo>
                  <a:pt x="19" y="19"/>
                </a:lnTo>
                <a:lnTo>
                  <a:pt x="19" y="19"/>
                </a:lnTo>
                <a:lnTo>
                  <a:pt x="19" y="19"/>
                </a:lnTo>
                <a:lnTo>
                  <a:pt x="19" y="19"/>
                </a:lnTo>
                <a:lnTo>
                  <a:pt x="19" y="19"/>
                </a:lnTo>
                <a:lnTo>
                  <a:pt x="22" y="19"/>
                </a:lnTo>
                <a:lnTo>
                  <a:pt x="22" y="21"/>
                </a:lnTo>
                <a:lnTo>
                  <a:pt x="22" y="21"/>
                </a:lnTo>
                <a:lnTo>
                  <a:pt x="22" y="21"/>
                </a:lnTo>
                <a:lnTo>
                  <a:pt x="24" y="21"/>
                </a:lnTo>
                <a:lnTo>
                  <a:pt x="24" y="21"/>
                </a:lnTo>
                <a:lnTo>
                  <a:pt x="26" y="21"/>
                </a:lnTo>
                <a:lnTo>
                  <a:pt x="26" y="21"/>
                </a:lnTo>
                <a:lnTo>
                  <a:pt x="26" y="23"/>
                </a:lnTo>
                <a:lnTo>
                  <a:pt x="26" y="23"/>
                </a:lnTo>
                <a:lnTo>
                  <a:pt x="29" y="23"/>
                </a:lnTo>
                <a:lnTo>
                  <a:pt x="29" y="23"/>
                </a:lnTo>
                <a:lnTo>
                  <a:pt x="29" y="23"/>
                </a:lnTo>
                <a:lnTo>
                  <a:pt x="29" y="23"/>
                </a:lnTo>
                <a:lnTo>
                  <a:pt x="31" y="26"/>
                </a:lnTo>
                <a:lnTo>
                  <a:pt x="31" y="26"/>
                </a:lnTo>
                <a:lnTo>
                  <a:pt x="31" y="26"/>
                </a:lnTo>
                <a:lnTo>
                  <a:pt x="31" y="26"/>
                </a:lnTo>
                <a:lnTo>
                  <a:pt x="33" y="26"/>
                </a:lnTo>
                <a:lnTo>
                  <a:pt x="33" y="28"/>
                </a:lnTo>
                <a:lnTo>
                  <a:pt x="36" y="28"/>
                </a:lnTo>
                <a:lnTo>
                  <a:pt x="36" y="28"/>
                </a:lnTo>
                <a:lnTo>
                  <a:pt x="36" y="28"/>
                </a:lnTo>
                <a:lnTo>
                  <a:pt x="36" y="28"/>
                </a:lnTo>
                <a:lnTo>
                  <a:pt x="38" y="28"/>
                </a:lnTo>
                <a:lnTo>
                  <a:pt x="38" y="28"/>
                </a:lnTo>
                <a:lnTo>
                  <a:pt x="38" y="28"/>
                </a:lnTo>
                <a:lnTo>
                  <a:pt x="38" y="31"/>
                </a:lnTo>
                <a:lnTo>
                  <a:pt x="41" y="31"/>
                </a:lnTo>
                <a:lnTo>
                  <a:pt x="41" y="31"/>
                </a:lnTo>
                <a:lnTo>
                  <a:pt x="41" y="31"/>
                </a:lnTo>
                <a:lnTo>
                  <a:pt x="43" y="31"/>
                </a:lnTo>
                <a:lnTo>
                  <a:pt x="43" y="33"/>
                </a:lnTo>
                <a:lnTo>
                  <a:pt x="43" y="33"/>
                </a:lnTo>
                <a:lnTo>
                  <a:pt x="43" y="33"/>
                </a:lnTo>
                <a:lnTo>
                  <a:pt x="45" y="33"/>
                </a:lnTo>
                <a:lnTo>
                  <a:pt x="45" y="33"/>
                </a:lnTo>
                <a:lnTo>
                  <a:pt x="45" y="33"/>
                </a:lnTo>
                <a:lnTo>
                  <a:pt x="45" y="35"/>
                </a:lnTo>
                <a:lnTo>
                  <a:pt x="48" y="33"/>
                </a:lnTo>
                <a:lnTo>
                  <a:pt x="48" y="35"/>
                </a:lnTo>
                <a:lnTo>
                  <a:pt x="48" y="35"/>
                </a:lnTo>
                <a:lnTo>
                  <a:pt x="50" y="35"/>
                </a:lnTo>
                <a:lnTo>
                  <a:pt x="50" y="35"/>
                </a:lnTo>
                <a:lnTo>
                  <a:pt x="50" y="35"/>
                </a:lnTo>
                <a:lnTo>
                  <a:pt x="50" y="38"/>
                </a:lnTo>
                <a:lnTo>
                  <a:pt x="52" y="38"/>
                </a:lnTo>
                <a:lnTo>
                  <a:pt x="52" y="38"/>
                </a:lnTo>
                <a:lnTo>
                  <a:pt x="52" y="38"/>
                </a:lnTo>
                <a:lnTo>
                  <a:pt x="52" y="38"/>
                </a:lnTo>
                <a:lnTo>
                  <a:pt x="55" y="38"/>
                </a:lnTo>
                <a:lnTo>
                  <a:pt x="55" y="38"/>
                </a:lnTo>
                <a:lnTo>
                  <a:pt x="55" y="38"/>
                </a:lnTo>
                <a:lnTo>
                  <a:pt x="57" y="40"/>
                </a:lnTo>
                <a:lnTo>
                  <a:pt x="57" y="40"/>
                </a:lnTo>
                <a:lnTo>
                  <a:pt x="57" y="40"/>
                </a:lnTo>
                <a:lnTo>
                  <a:pt x="57" y="40"/>
                </a:lnTo>
                <a:lnTo>
                  <a:pt x="59" y="40"/>
                </a:lnTo>
                <a:lnTo>
                  <a:pt x="59" y="42"/>
                </a:lnTo>
                <a:lnTo>
                  <a:pt x="59" y="42"/>
                </a:lnTo>
                <a:lnTo>
                  <a:pt x="59" y="42"/>
                </a:lnTo>
                <a:lnTo>
                  <a:pt x="62" y="42"/>
                </a:lnTo>
                <a:lnTo>
                  <a:pt x="62" y="42"/>
                </a:lnTo>
                <a:lnTo>
                  <a:pt x="62" y="42"/>
                </a:lnTo>
                <a:lnTo>
                  <a:pt x="64" y="42"/>
                </a:lnTo>
                <a:lnTo>
                  <a:pt x="64" y="42"/>
                </a:lnTo>
                <a:lnTo>
                  <a:pt x="64" y="45"/>
                </a:lnTo>
                <a:lnTo>
                  <a:pt x="67" y="45"/>
                </a:lnTo>
                <a:lnTo>
                  <a:pt x="67" y="45"/>
                </a:lnTo>
                <a:lnTo>
                  <a:pt x="67" y="45"/>
                </a:lnTo>
                <a:lnTo>
                  <a:pt x="69" y="47"/>
                </a:lnTo>
                <a:lnTo>
                  <a:pt x="69" y="47"/>
                </a:lnTo>
                <a:lnTo>
                  <a:pt x="69" y="47"/>
                </a:lnTo>
                <a:lnTo>
                  <a:pt x="71" y="47"/>
                </a:lnTo>
                <a:lnTo>
                  <a:pt x="71" y="47"/>
                </a:lnTo>
                <a:lnTo>
                  <a:pt x="71" y="50"/>
                </a:lnTo>
                <a:lnTo>
                  <a:pt x="74" y="50"/>
                </a:lnTo>
                <a:lnTo>
                  <a:pt x="74" y="50"/>
                </a:lnTo>
                <a:lnTo>
                  <a:pt x="74" y="50"/>
                </a:lnTo>
                <a:lnTo>
                  <a:pt x="76" y="50"/>
                </a:lnTo>
                <a:lnTo>
                  <a:pt x="76" y="50"/>
                </a:lnTo>
                <a:lnTo>
                  <a:pt x="76" y="50"/>
                </a:lnTo>
                <a:lnTo>
                  <a:pt x="76" y="52"/>
                </a:lnTo>
                <a:lnTo>
                  <a:pt x="78" y="52"/>
                </a:lnTo>
                <a:lnTo>
                  <a:pt x="78" y="52"/>
                </a:lnTo>
                <a:lnTo>
                  <a:pt x="78" y="52"/>
                </a:lnTo>
                <a:lnTo>
                  <a:pt x="81" y="52"/>
                </a:lnTo>
                <a:lnTo>
                  <a:pt x="81" y="52"/>
                </a:lnTo>
                <a:lnTo>
                  <a:pt x="81" y="52"/>
                </a:lnTo>
                <a:lnTo>
                  <a:pt x="83" y="54"/>
                </a:lnTo>
                <a:lnTo>
                  <a:pt x="83" y="54"/>
                </a:lnTo>
                <a:lnTo>
                  <a:pt x="83" y="54"/>
                </a:lnTo>
                <a:lnTo>
                  <a:pt x="83" y="54"/>
                </a:lnTo>
                <a:lnTo>
                  <a:pt x="85" y="54"/>
                </a:lnTo>
                <a:lnTo>
                  <a:pt x="85" y="57"/>
                </a:lnTo>
                <a:lnTo>
                  <a:pt x="85" y="57"/>
                </a:lnTo>
                <a:lnTo>
                  <a:pt x="88" y="57"/>
                </a:lnTo>
                <a:lnTo>
                  <a:pt x="88" y="57"/>
                </a:lnTo>
                <a:lnTo>
                  <a:pt x="88" y="57"/>
                </a:lnTo>
                <a:lnTo>
                  <a:pt x="90" y="59"/>
                </a:lnTo>
                <a:lnTo>
                  <a:pt x="90" y="59"/>
                </a:lnTo>
                <a:lnTo>
                  <a:pt x="90" y="59"/>
                </a:lnTo>
                <a:lnTo>
                  <a:pt x="90" y="59"/>
                </a:lnTo>
                <a:lnTo>
                  <a:pt x="93" y="59"/>
                </a:lnTo>
                <a:lnTo>
                  <a:pt x="93" y="59"/>
                </a:lnTo>
                <a:lnTo>
                  <a:pt x="93" y="59"/>
                </a:lnTo>
                <a:lnTo>
                  <a:pt x="93" y="59"/>
                </a:lnTo>
                <a:lnTo>
                  <a:pt x="95" y="61"/>
                </a:lnTo>
                <a:lnTo>
                  <a:pt x="95" y="61"/>
                </a:lnTo>
                <a:lnTo>
                  <a:pt x="97" y="61"/>
                </a:lnTo>
                <a:lnTo>
                  <a:pt x="97" y="61"/>
                </a:lnTo>
                <a:lnTo>
                  <a:pt x="97" y="61"/>
                </a:lnTo>
                <a:lnTo>
                  <a:pt x="97" y="64"/>
                </a:lnTo>
                <a:lnTo>
                  <a:pt x="100" y="64"/>
                </a:lnTo>
                <a:lnTo>
                  <a:pt x="100" y="64"/>
                </a:lnTo>
                <a:lnTo>
                  <a:pt x="100" y="64"/>
                </a:lnTo>
                <a:lnTo>
                  <a:pt x="100" y="64"/>
                </a:lnTo>
                <a:lnTo>
                  <a:pt x="100" y="64"/>
                </a:lnTo>
                <a:lnTo>
                  <a:pt x="102" y="64"/>
                </a:lnTo>
                <a:lnTo>
                  <a:pt x="102" y="64"/>
                </a:lnTo>
                <a:lnTo>
                  <a:pt x="102" y="66"/>
                </a:lnTo>
                <a:lnTo>
                  <a:pt x="104" y="66"/>
                </a:lnTo>
                <a:lnTo>
                  <a:pt x="104" y="66"/>
                </a:lnTo>
                <a:lnTo>
                  <a:pt x="104" y="66"/>
                </a:lnTo>
                <a:lnTo>
                  <a:pt x="107" y="66"/>
                </a:lnTo>
                <a:lnTo>
                  <a:pt x="107" y="68"/>
                </a:lnTo>
                <a:lnTo>
                  <a:pt x="107" y="68"/>
                </a:lnTo>
                <a:lnTo>
                  <a:pt x="109" y="68"/>
                </a:lnTo>
                <a:lnTo>
                  <a:pt x="109" y="68"/>
                </a:lnTo>
                <a:lnTo>
                  <a:pt x="109" y="68"/>
                </a:lnTo>
                <a:lnTo>
                  <a:pt x="109" y="68"/>
                </a:lnTo>
                <a:lnTo>
                  <a:pt x="109" y="68"/>
                </a:lnTo>
                <a:lnTo>
                  <a:pt x="112" y="68"/>
                </a:lnTo>
                <a:lnTo>
                  <a:pt x="112" y="71"/>
                </a:lnTo>
                <a:lnTo>
                  <a:pt x="112" y="71"/>
                </a:lnTo>
                <a:lnTo>
                  <a:pt x="112" y="71"/>
                </a:lnTo>
                <a:lnTo>
                  <a:pt x="114" y="71"/>
                </a:lnTo>
                <a:lnTo>
                  <a:pt x="114" y="71"/>
                </a:lnTo>
                <a:lnTo>
                  <a:pt x="114" y="73"/>
                </a:lnTo>
                <a:lnTo>
                  <a:pt x="116" y="73"/>
                </a:lnTo>
                <a:lnTo>
                  <a:pt x="116" y="73"/>
                </a:lnTo>
                <a:lnTo>
                  <a:pt x="116" y="73"/>
                </a:lnTo>
                <a:lnTo>
                  <a:pt x="119" y="73"/>
                </a:lnTo>
                <a:lnTo>
                  <a:pt x="119" y="76"/>
                </a:lnTo>
                <a:lnTo>
                  <a:pt x="119" y="76"/>
                </a:lnTo>
                <a:lnTo>
                  <a:pt x="119" y="76"/>
                </a:lnTo>
                <a:lnTo>
                  <a:pt x="121" y="76"/>
                </a:lnTo>
                <a:lnTo>
                  <a:pt x="121" y="76"/>
                </a:lnTo>
                <a:lnTo>
                  <a:pt x="121" y="76"/>
                </a:lnTo>
                <a:lnTo>
                  <a:pt x="121" y="76"/>
                </a:lnTo>
                <a:lnTo>
                  <a:pt x="123" y="76"/>
                </a:lnTo>
                <a:lnTo>
                  <a:pt x="123" y="78"/>
                </a:lnTo>
                <a:lnTo>
                  <a:pt x="126" y="78"/>
                </a:lnTo>
                <a:lnTo>
                  <a:pt x="126" y="78"/>
                </a:lnTo>
                <a:lnTo>
                  <a:pt x="126" y="78"/>
                </a:lnTo>
                <a:lnTo>
                  <a:pt x="128" y="80"/>
                </a:lnTo>
                <a:lnTo>
                  <a:pt x="128" y="80"/>
                </a:lnTo>
                <a:lnTo>
                  <a:pt x="128" y="80"/>
                </a:lnTo>
                <a:lnTo>
                  <a:pt x="128" y="80"/>
                </a:lnTo>
                <a:lnTo>
                  <a:pt x="130" y="80"/>
                </a:lnTo>
                <a:lnTo>
                  <a:pt x="130" y="80"/>
                </a:lnTo>
                <a:lnTo>
                  <a:pt x="130" y="80"/>
                </a:lnTo>
                <a:lnTo>
                  <a:pt x="133" y="83"/>
                </a:lnTo>
                <a:lnTo>
                  <a:pt x="133" y="83"/>
                </a:lnTo>
                <a:lnTo>
                  <a:pt x="135" y="83"/>
                </a:lnTo>
                <a:lnTo>
                  <a:pt x="135" y="83"/>
                </a:lnTo>
                <a:lnTo>
                  <a:pt x="135" y="83"/>
                </a:lnTo>
                <a:lnTo>
                  <a:pt x="135" y="83"/>
                </a:lnTo>
                <a:lnTo>
                  <a:pt x="135" y="83"/>
                </a:lnTo>
                <a:lnTo>
                  <a:pt x="138" y="83"/>
                </a:lnTo>
                <a:lnTo>
                  <a:pt x="138" y="85"/>
                </a:lnTo>
                <a:lnTo>
                  <a:pt x="138" y="85"/>
                </a:lnTo>
                <a:lnTo>
                  <a:pt x="140" y="85"/>
                </a:lnTo>
                <a:lnTo>
                  <a:pt x="140" y="85"/>
                </a:lnTo>
                <a:lnTo>
                  <a:pt x="140" y="85"/>
                </a:lnTo>
                <a:lnTo>
                  <a:pt x="142" y="85"/>
                </a:lnTo>
                <a:lnTo>
                  <a:pt x="142" y="83"/>
                </a:lnTo>
                <a:lnTo>
                  <a:pt x="142" y="83"/>
                </a:lnTo>
                <a:lnTo>
                  <a:pt x="142" y="83"/>
                </a:lnTo>
                <a:lnTo>
                  <a:pt x="142" y="83"/>
                </a:lnTo>
                <a:lnTo>
                  <a:pt x="142" y="80"/>
                </a:lnTo>
                <a:lnTo>
                  <a:pt x="145" y="80"/>
                </a:lnTo>
                <a:lnTo>
                  <a:pt x="145" y="80"/>
                </a:lnTo>
                <a:lnTo>
                  <a:pt x="145" y="80"/>
                </a:lnTo>
                <a:lnTo>
                  <a:pt x="145" y="80"/>
                </a:lnTo>
                <a:lnTo>
                  <a:pt x="145" y="78"/>
                </a:lnTo>
                <a:lnTo>
                  <a:pt x="145" y="78"/>
                </a:lnTo>
                <a:lnTo>
                  <a:pt x="145" y="78"/>
                </a:lnTo>
                <a:lnTo>
                  <a:pt x="145" y="78"/>
                </a:lnTo>
                <a:lnTo>
                  <a:pt x="145" y="78"/>
                </a:lnTo>
                <a:close/>
                <a:moveTo>
                  <a:pt x="142" y="76"/>
                </a:moveTo>
                <a:lnTo>
                  <a:pt x="142" y="76"/>
                </a:lnTo>
                <a:lnTo>
                  <a:pt x="145" y="76"/>
                </a:lnTo>
                <a:lnTo>
                  <a:pt x="145" y="78"/>
                </a:lnTo>
                <a:lnTo>
                  <a:pt x="142" y="78"/>
                </a:lnTo>
                <a:lnTo>
                  <a:pt x="142" y="76"/>
                </a:lnTo>
                <a:lnTo>
                  <a:pt x="142" y="76"/>
                </a:lnTo>
                <a:lnTo>
                  <a:pt x="142" y="76"/>
                </a:lnTo>
                <a:close/>
                <a:moveTo>
                  <a:pt x="142" y="76"/>
                </a:moveTo>
                <a:lnTo>
                  <a:pt x="142" y="78"/>
                </a:lnTo>
                <a:lnTo>
                  <a:pt x="142" y="78"/>
                </a:lnTo>
                <a:lnTo>
                  <a:pt x="142" y="78"/>
                </a:lnTo>
                <a:lnTo>
                  <a:pt x="142" y="78"/>
                </a:lnTo>
                <a:lnTo>
                  <a:pt x="142" y="76"/>
                </a:lnTo>
                <a:lnTo>
                  <a:pt x="142" y="76"/>
                </a:lnTo>
                <a:lnTo>
                  <a:pt x="142" y="76"/>
                </a:lnTo>
                <a:close/>
                <a:moveTo>
                  <a:pt x="95" y="57"/>
                </a:moveTo>
                <a:lnTo>
                  <a:pt x="95" y="57"/>
                </a:lnTo>
                <a:lnTo>
                  <a:pt x="93" y="57"/>
                </a:lnTo>
                <a:lnTo>
                  <a:pt x="93" y="54"/>
                </a:lnTo>
                <a:lnTo>
                  <a:pt x="95" y="54"/>
                </a:lnTo>
                <a:lnTo>
                  <a:pt x="95" y="57"/>
                </a:lnTo>
                <a:lnTo>
                  <a:pt x="95" y="57"/>
                </a:lnTo>
                <a:lnTo>
                  <a:pt x="95" y="57"/>
                </a:lnTo>
                <a:lnTo>
                  <a:pt x="95" y="57"/>
                </a:lnTo>
                <a:lnTo>
                  <a:pt x="95" y="57"/>
                </a:lnTo>
                <a:close/>
                <a:moveTo>
                  <a:pt x="48" y="31"/>
                </a:moveTo>
                <a:lnTo>
                  <a:pt x="48" y="28"/>
                </a:lnTo>
                <a:lnTo>
                  <a:pt x="48" y="28"/>
                </a:lnTo>
                <a:lnTo>
                  <a:pt x="48" y="28"/>
                </a:lnTo>
                <a:lnTo>
                  <a:pt x="50" y="28"/>
                </a:lnTo>
                <a:lnTo>
                  <a:pt x="50" y="31"/>
                </a:lnTo>
                <a:lnTo>
                  <a:pt x="48" y="31"/>
                </a:lnTo>
                <a:lnTo>
                  <a:pt x="50" y="31"/>
                </a:lnTo>
                <a:lnTo>
                  <a:pt x="48" y="31"/>
                </a:lnTo>
                <a:lnTo>
                  <a:pt x="48" y="31"/>
                </a:lnTo>
                <a:close/>
                <a:moveTo>
                  <a:pt x="45" y="28"/>
                </a:moveTo>
                <a:lnTo>
                  <a:pt x="45" y="31"/>
                </a:lnTo>
                <a:lnTo>
                  <a:pt x="45" y="31"/>
                </a:lnTo>
                <a:lnTo>
                  <a:pt x="45" y="31"/>
                </a:lnTo>
                <a:lnTo>
                  <a:pt x="45" y="28"/>
                </a:lnTo>
                <a:lnTo>
                  <a:pt x="45" y="28"/>
                </a:lnTo>
                <a:close/>
                <a:moveTo>
                  <a:pt x="5" y="5"/>
                </a:moveTo>
                <a:lnTo>
                  <a:pt x="5" y="5"/>
                </a:lnTo>
                <a:lnTo>
                  <a:pt x="5" y="5"/>
                </a:lnTo>
                <a:lnTo>
                  <a:pt x="5" y="5"/>
                </a:lnTo>
                <a:lnTo>
                  <a:pt x="5" y="7"/>
                </a:lnTo>
                <a:lnTo>
                  <a:pt x="5" y="7"/>
                </a:lnTo>
                <a:lnTo>
                  <a:pt x="5" y="5"/>
                </a:lnTo>
                <a:lnTo>
                  <a:pt x="5" y="5"/>
                </a:lnTo>
                <a:close/>
                <a:moveTo>
                  <a:pt x="5" y="7"/>
                </a:moveTo>
                <a:lnTo>
                  <a:pt x="5" y="7"/>
                </a:lnTo>
                <a:lnTo>
                  <a:pt x="5" y="7"/>
                </a:lnTo>
                <a:lnTo>
                  <a:pt x="5" y="7"/>
                </a:lnTo>
                <a:lnTo>
                  <a:pt x="5" y="5"/>
                </a:lnTo>
                <a:lnTo>
                  <a:pt x="5" y="5"/>
                </a:lnTo>
                <a:lnTo>
                  <a:pt x="5" y="7"/>
                </a:lnTo>
                <a:lnTo>
                  <a:pt x="5" y="7"/>
                </a:lnTo>
                <a:close/>
                <a:moveTo>
                  <a:pt x="5" y="2"/>
                </a:moveTo>
                <a:lnTo>
                  <a:pt x="7" y="2"/>
                </a:lnTo>
                <a:lnTo>
                  <a:pt x="7" y="5"/>
                </a:lnTo>
                <a:lnTo>
                  <a:pt x="7" y="5"/>
                </a:lnTo>
                <a:lnTo>
                  <a:pt x="7" y="5"/>
                </a:lnTo>
                <a:lnTo>
                  <a:pt x="5" y="5"/>
                </a:lnTo>
                <a:lnTo>
                  <a:pt x="5" y="2"/>
                </a:lnTo>
                <a:lnTo>
                  <a:pt x="5" y="2"/>
                </a:lnTo>
                <a:close/>
                <a:moveTo>
                  <a:pt x="7" y="7"/>
                </a:moveTo>
                <a:lnTo>
                  <a:pt x="7" y="7"/>
                </a:lnTo>
                <a:lnTo>
                  <a:pt x="7" y="7"/>
                </a:lnTo>
                <a:lnTo>
                  <a:pt x="7" y="7"/>
                </a:lnTo>
                <a:lnTo>
                  <a:pt x="5" y="7"/>
                </a:lnTo>
                <a:lnTo>
                  <a:pt x="5" y="7"/>
                </a:lnTo>
                <a:lnTo>
                  <a:pt x="7" y="7"/>
                </a:lnTo>
                <a:lnTo>
                  <a:pt x="7" y="7"/>
                </a:lnTo>
                <a:close/>
                <a:moveTo>
                  <a:pt x="7" y="7"/>
                </a:moveTo>
                <a:lnTo>
                  <a:pt x="7" y="5"/>
                </a:lnTo>
                <a:lnTo>
                  <a:pt x="7" y="5"/>
                </a:lnTo>
                <a:lnTo>
                  <a:pt x="7" y="5"/>
                </a:lnTo>
                <a:lnTo>
                  <a:pt x="7" y="7"/>
                </a:lnTo>
                <a:lnTo>
                  <a:pt x="7" y="7"/>
                </a:lnTo>
                <a:lnTo>
                  <a:pt x="7" y="7"/>
                </a:lnTo>
                <a:lnTo>
                  <a:pt x="7" y="7"/>
                </a:lnTo>
                <a:lnTo>
                  <a:pt x="7" y="7"/>
                </a:lnTo>
                <a:close/>
                <a:moveTo>
                  <a:pt x="7" y="5"/>
                </a:moveTo>
                <a:lnTo>
                  <a:pt x="7" y="5"/>
                </a:lnTo>
                <a:lnTo>
                  <a:pt x="10" y="5"/>
                </a:lnTo>
                <a:lnTo>
                  <a:pt x="10" y="5"/>
                </a:lnTo>
                <a:lnTo>
                  <a:pt x="7" y="5"/>
                </a:lnTo>
                <a:lnTo>
                  <a:pt x="7" y="5"/>
                </a:lnTo>
                <a:lnTo>
                  <a:pt x="7" y="5"/>
                </a:lnTo>
                <a:lnTo>
                  <a:pt x="7" y="5"/>
                </a:lnTo>
                <a:close/>
                <a:moveTo>
                  <a:pt x="7" y="7"/>
                </a:moveTo>
                <a:lnTo>
                  <a:pt x="7" y="7"/>
                </a:lnTo>
                <a:lnTo>
                  <a:pt x="10" y="7"/>
                </a:lnTo>
                <a:lnTo>
                  <a:pt x="10" y="9"/>
                </a:lnTo>
                <a:lnTo>
                  <a:pt x="7" y="9"/>
                </a:lnTo>
                <a:lnTo>
                  <a:pt x="7" y="9"/>
                </a:lnTo>
                <a:lnTo>
                  <a:pt x="7" y="7"/>
                </a:lnTo>
                <a:lnTo>
                  <a:pt x="7" y="7"/>
                </a:lnTo>
                <a:close/>
                <a:moveTo>
                  <a:pt x="7" y="7"/>
                </a:moveTo>
                <a:lnTo>
                  <a:pt x="7" y="7"/>
                </a:lnTo>
                <a:lnTo>
                  <a:pt x="10" y="7"/>
                </a:lnTo>
                <a:lnTo>
                  <a:pt x="10" y="7"/>
                </a:lnTo>
                <a:lnTo>
                  <a:pt x="10" y="7"/>
                </a:lnTo>
                <a:lnTo>
                  <a:pt x="10" y="7"/>
                </a:lnTo>
                <a:lnTo>
                  <a:pt x="7" y="7"/>
                </a:lnTo>
                <a:lnTo>
                  <a:pt x="7" y="7"/>
                </a:lnTo>
                <a:close/>
                <a:moveTo>
                  <a:pt x="10" y="7"/>
                </a:moveTo>
                <a:lnTo>
                  <a:pt x="10" y="5"/>
                </a:lnTo>
                <a:lnTo>
                  <a:pt x="10" y="5"/>
                </a:lnTo>
                <a:lnTo>
                  <a:pt x="10" y="5"/>
                </a:lnTo>
                <a:lnTo>
                  <a:pt x="10" y="7"/>
                </a:lnTo>
                <a:lnTo>
                  <a:pt x="10" y="7"/>
                </a:lnTo>
                <a:lnTo>
                  <a:pt x="10" y="7"/>
                </a:lnTo>
                <a:lnTo>
                  <a:pt x="10" y="7"/>
                </a:lnTo>
                <a:close/>
                <a:moveTo>
                  <a:pt x="10" y="7"/>
                </a:moveTo>
                <a:lnTo>
                  <a:pt x="10" y="9"/>
                </a:lnTo>
                <a:lnTo>
                  <a:pt x="10" y="9"/>
                </a:lnTo>
                <a:lnTo>
                  <a:pt x="10" y="9"/>
                </a:lnTo>
                <a:lnTo>
                  <a:pt x="10" y="9"/>
                </a:lnTo>
                <a:lnTo>
                  <a:pt x="10" y="9"/>
                </a:lnTo>
                <a:lnTo>
                  <a:pt x="10" y="7"/>
                </a:lnTo>
                <a:lnTo>
                  <a:pt x="10" y="7"/>
                </a:lnTo>
                <a:close/>
                <a:moveTo>
                  <a:pt x="10" y="7"/>
                </a:moveTo>
                <a:lnTo>
                  <a:pt x="10" y="7"/>
                </a:lnTo>
                <a:lnTo>
                  <a:pt x="10" y="7"/>
                </a:lnTo>
                <a:lnTo>
                  <a:pt x="12" y="7"/>
                </a:lnTo>
                <a:lnTo>
                  <a:pt x="12" y="9"/>
                </a:lnTo>
                <a:lnTo>
                  <a:pt x="10" y="9"/>
                </a:lnTo>
                <a:lnTo>
                  <a:pt x="10" y="7"/>
                </a:lnTo>
                <a:lnTo>
                  <a:pt x="10" y="7"/>
                </a:lnTo>
                <a:close/>
                <a:moveTo>
                  <a:pt x="10" y="7"/>
                </a:moveTo>
                <a:lnTo>
                  <a:pt x="12" y="7"/>
                </a:lnTo>
                <a:lnTo>
                  <a:pt x="12" y="7"/>
                </a:lnTo>
                <a:lnTo>
                  <a:pt x="12" y="7"/>
                </a:lnTo>
                <a:lnTo>
                  <a:pt x="12" y="7"/>
                </a:lnTo>
                <a:lnTo>
                  <a:pt x="10" y="7"/>
                </a:lnTo>
                <a:lnTo>
                  <a:pt x="10" y="7"/>
                </a:lnTo>
                <a:lnTo>
                  <a:pt x="10" y="7"/>
                </a:lnTo>
                <a:close/>
                <a:moveTo>
                  <a:pt x="10" y="9"/>
                </a:moveTo>
                <a:lnTo>
                  <a:pt x="12" y="9"/>
                </a:lnTo>
                <a:lnTo>
                  <a:pt x="12" y="9"/>
                </a:lnTo>
                <a:lnTo>
                  <a:pt x="12" y="12"/>
                </a:lnTo>
                <a:lnTo>
                  <a:pt x="12" y="12"/>
                </a:lnTo>
                <a:lnTo>
                  <a:pt x="10" y="9"/>
                </a:lnTo>
                <a:lnTo>
                  <a:pt x="10" y="9"/>
                </a:lnTo>
                <a:lnTo>
                  <a:pt x="10" y="9"/>
                </a:lnTo>
                <a:close/>
                <a:moveTo>
                  <a:pt x="12" y="9"/>
                </a:moveTo>
                <a:lnTo>
                  <a:pt x="12" y="7"/>
                </a:lnTo>
                <a:lnTo>
                  <a:pt x="12" y="7"/>
                </a:lnTo>
                <a:lnTo>
                  <a:pt x="12" y="9"/>
                </a:lnTo>
                <a:lnTo>
                  <a:pt x="12" y="9"/>
                </a:lnTo>
                <a:lnTo>
                  <a:pt x="12" y="9"/>
                </a:lnTo>
                <a:lnTo>
                  <a:pt x="12" y="9"/>
                </a:lnTo>
                <a:lnTo>
                  <a:pt x="12" y="9"/>
                </a:lnTo>
                <a:close/>
                <a:moveTo>
                  <a:pt x="12" y="7"/>
                </a:moveTo>
                <a:lnTo>
                  <a:pt x="12" y="7"/>
                </a:lnTo>
                <a:lnTo>
                  <a:pt x="12" y="7"/>
                </a:lnTo>
                <a:lnTo>
                  <a:pt x="14" y="7"/>
                </a:lnTo>
                <a:lnTo>
                  <a:pt x="14" y="9"/>
                </a:lnTo>
                <a:lnTo>
                  <a:pt x="12" y="9"/>
                </a:lnTo>
                <a:lnTo>
                  <a:pt x="12" y="7"/>
                </a:lnTo>
                <a:lnTo>
                  <a:pt x="12" y="7"/>
                </a:lnTo>
                <a:close/>
                <a:moveTo>
                  <a:pt x="12" y="9"/>
                </a:moveTo>
                <a:lnTo>
                  <a:pt x="14" y="12"/>
                </a:lnTo>
                <a:lnTo>
                  <a:pt x="14" y="12"/>
                </a:lnTo>
                <a:lnTo>
                  <a:pt x="12" y="12"/>
                </a:lnTo>
                <a:lnTo>
                  <a:pt x="12" y="12"/>
                </a:lnTo>
                <a:lnTo>
                  <a:pt x="12" y="9"/>
                </a:lnTo>
                <a:lnTo>
                  <a:pt x="12" y="9"/>
                </a:lnTo>
                <a:lnTo>
                  <a:pt x="12" y="9"/>
                </a:lnTo>
                <a:close/>
                <a:moveTo>
                  <a:pt x="12" y="9"/>
                </a:moveTo>
                <a:lnTo>
                  <a:pt x="12" y="9"/>
                </a:lnTo>
                <a:lnTo>
                  <a:pt x="14" y="9"/>
                </a:lnTo>
                <a:lnTo>
                  <a:pt x="14" y="9"/>
                </a:lnTo>
                <a:lnTo>
                  <a:pt x="14" y="12"/>
                </a:lnTo>
                <a:lnTo>
                  <a:pt x="14" y="12"/>
                </a:lnTo>
                <a:lnTo>
                  <a:pt x="12" y="9"/>
                </a:lnTo>
                <a:lnTo>
                  <a:pt x="12" y="9"/>
                </a:lnTo>
                <a:close/>
                <a:moveTo>
                  <a:pt x="14" y="7"/>
                </a:moveTo>
                <a:lnTo>
                  <a:pt x="14" y="7"/>
                </a:lnTo>
                <a:lnTo>
                  <a:pt x="14" y="9"/>
                </a:lnTo>
                <a:lnTo>
                  <a:pt x="14" y="9"/>
                </a:lnTo>
                <a:lnTo>
                  <a:pt x="14" y="9"/>
                </a:lnTo>
                <a:lnTo>
                  <a:pt x="14" y="9"/>
                </a:lnTo>
                <a:lnTo>
                  <a:pt x="14" y="7"/>
                </a:lnTo>
                <a:lnTo>
                  <a:pt x="14" y="7"/>
                </a:lnTo>
                <a:close/>
                <a:moveTo>
                  <a:pt x="14" y="12"/>
                </a:moveTo>
                <a:lnTo>
                  <a:pt x="14" y="12"/>
                </a:lnTo>
                <a:lnTo>
                  <a:pt x="14" y="12"/>
                </a:lnTo>
                <a:lnTo>
                  <a:pt x="14" y="12"/>
                </a:lnTo>
                <a:lnTo>
                  <a:pt x="14" y="12"/>
                </a:lnTo>
                <a:lnTo>
                  <a:pt x="14" y="12"/>
                </a:lnTo>
                <a:lnTo>
                  <a:pt x="14" y="12"/>
                </a:lnTo>
                <a:lnTo>
                  <a:pt x="14" y="12"/>
                </a:lnTo>
                <a:close/>
                <a:moveTo>
                  <a:pt x="14" y="12"/>
                </a:moveTo>
                <a:lnTo>
                  <a:pt x="14" y="9"/>
                </a:lnTo>
                <a:lnTo>
                  <a:pt x="14" y="9"/>
                </a:lnTo>
                <a:lnTo>
                  <a:pt x="14" y="9"/>
                </a:lnTo>
                <a:lnTo>
                  <a:pt x="17" y="12"/>
                </a:lnTo>
                <a:lnTo>
                  <a:pt x="17" y="12"/>
                </a:lnTo>
                <a:lnTo>
                  <a:pt x="14" y="12"/>
                </a:lnTo>
                <a:lnTo>
                  <a:pt x="14" y="12"/>
                </a:lnTo>
                <a:lnTo>
                  <a:pt x="14" y="12"/>
                </a:lnTo>
                <a:close/>
                <a:moveTo>
                  <a:pt x="17" y="9"/>
                </a:moveTo>
                <a:lnTo>
                  <a:pt x="17" y="9"/>
                </a:lnTo>
                <a:lnTo>
                  <a:pt x="17" y="9"/>
                </a:lnTo>
                <a:lnTo>
                  <a:pt x="17" y="9"/>
                </a:lnTo>
                <a:lnTo>
                  <a:pt x="17" y="12"/>
                </a:lnTo>
                <a:lnTo>
                  <a:pt x="17" y="12"/>
                </a:lnTo>
                <a:lnTo>
                  <a:pt x="17" y="9"/>
                </a:lnTo>
                <a:lnTo>
                  <a:pt x="17" y="9"/>
                </a:lnTo>
                <a:close/>
                <a:moveTo>
                  <a:pt x="17" y="12"/>
                </a:moveTo>
                <a:lnTo>
                  <a:pt x="17" y="12"/>
                </a:lnTo>
                <a:lnTo>
                  <a:pt x="17" y="12"/>
                </a:lnTo>
                <a:lnTo>
                  <a:pt x="17" y="14"/>
                </a:lnTo>
                <a:lnTo>
                  <a:pt x="17" y="14"/>
                </a:lnTo>
                <a:lnTo>
                  <a:pt x="14" y="12"/>
                </a:lnTo>
                <a:lnTo>
                  <a:pt x="17" y="12"/>
                </a:lnTo>
                <a:lnTo>
                  <a:pt x="17" y="12"/>
                </a:lnTo>
                <a:close/>
                <a:moveTo>
                  <a:pt x="17" y="12"/>
                </a:moveTo>
                <a:lnTo>
                  <a:pt x="17" y="12"/>
                </a:lnTo>
                <a:lnTo>
                  <a:pt x="17" y="12"/>
                </a:lnTo>
                <a:lnTo>
                  <a:pt x="19" y="12"/>
                </a:lnTo>
                <a:lnTo>
                  <a:pt x="19" y="12"/>
                </a:lnTo>
                <a:lnTo>
                  <a:pt x="17" y="12"/>
                </a:lnTo>
                <a:lnTo>
                  <a:pt x="17" y="12"/>
                </a:lnTo>
                <a:lnTo>
                  <a:pt x="17" y="12"/>
                </a:lnTo>
                <a:close/>
                <a:moveTo>
                  <a:pt x="17" y="9"/>
                </a:moveTo>
                <a:lnTo>
                  <a:pt x="19" y="9"/>
                </a:lnTo>
                <a:lnTo>
                  <a:pt x="19" y="12"/>
                </a:lnTo>
                <a:lnTo>
                  <a:pt x="19" y="12"/>
                </a:lnTo>
                <a:lnTo>
                  <a:pt x="19" y="12"/>
                </a:lnTo>
                <a:lnTo>
                  <a:pt x="17" y="12"/>
                </a:lnTo>
                <a:lnTo>
                  <a:pt x="17" y="9"/>
                </a:lnTo>
                <a:lnTo>
                  <a:pt x="17" y="9"/>
                </a:lnTo>
                <a:close/>
                <a:moveTo>
                  <a:pt x="17" y="14"/>
                </a:moveTo>
                <a:lnTo>
                  <a:pt x="19" y="12"/>
                </a:lnTo>
                <a:lnTo>
                  <a:pt x="19" y="14"/>
                </a:lnTo>
                <a:lnTo>
                  <a:pt x="19" y="14"/>
                </a:lnTo>
                <a:lnTo>
                  <a:pt x="19" y="14"/>
                </a:lnTo>
                <a:lnTo>
                  <a:pt x="17" y="14"/>
                </a:lnTo>
                <a:lnTo>
                  <a:pt x="17" y="14"/>
                </a:lnTo>
                <a:lnTo>
                  <a:pt x="17" y="14"/>
                </a:lnTo>
                <a:close/>
                <a:moveTo>
                  <a:pt x="19" y="12"/>
                </a:moveTo>
                <a:lnTo>
                  <a:pt x="19" y="12"/>
                </a:lnTo>
                <a:lnTo>
                  <a:pt x="19" y="12"/>
                </a:lnTo>
                <a:lnTo>
                  <a:pt x="19" y="12"/>
                </a:lnTo>
                <a:lnTo>
                  <a:pt x="19" y="12"/>
                </a:lnTo>
                <a:lnTo>
                  <a:pt x="19" y="14"/>
                </a:lnTo>
                <a:lnTo>
                  <a:pt x="19" y="14"/>
                </a:lnTo>
                <a:lnTo>
                  <a:pt x="19" y="12"/>
                </a:lnTo>
                <a:lnTo>
                  <a:pt x="19" y="12"/>
                </a:lnTo>
                <a:close/>
                <a:moveTo>
                  <a:pt x="19" y="12"/>
                </a:moveTo>
                <a:lnTo>
                  <a:pt x="19" y="12"/>
                </a:lnTo>
                <a:lnTo>
                  <a:pt x="22" y="12"/>
                </a:lnTo>
                <a:lnTo>
                  <a:pt x="22" y="12"/>
                </a:lnTo>
                <a:lnTo>
                  <a:pt x="19" y="12"/>
                </a:lnTo>
                <a:lnTo>
                  <a:pt x="19" y="12"/>
                </a:lnTo>
                <a:lnTo>
                  <a:pt x="19" y="12"/>
                </a:lnTo>
                <a:lnTo>
                  <a:pt x="19" y="12"/>
                </a:lnTo>
                <a:close/>
                <a:moveTo>
                  <a:pt x="19" y="14"/>
                </a:moveTo>
                <a:lnTo>
                  <a:pt x="19" y="14"/>
                </a:lnTo>
                <a:lnTo>
                  <a:pt x="22" y="14"/>
                </a:lnTo>
                <a:lnTo>
                  <a:pt x="22" y="16"/>
                </a:lnTo>
                <a:lnTo>
                  <a:pt x="19" y="16"/>
                </a:lnTo>
                <a:lnTo>
                  <a:pt x="19" y="14"/>
                </a:lnTo>
                <a:lnTo>
                  <a:pt x="19" y="14"/>
                </a:lnTo>
                <a:lnTo>
                  <a:pt x="19" y="14"/>
                </a:lnTo>
                <a:close/>
                <a:moveTo>
                  <a:pt x="19" y="14"/>
                </a:moveTo>
                <a:lnTo>
                  <a:pt x="19" y="12"/>
                </a:lnTo>
                <a:lnTo>
                  <a:pt x="22" y="12"/>
                </a:lnTo>
                <a:lnTo>
                  <a:pt x="22" y="12"/>
                </a:lnTo>
                <a:lnTo>
                  <a:pt x="22" y="14"/>
                </a:lnTo>
                <a:lnTo>
                  <a:pt x="22" y="14"/>
                </a:lnTo>
                <a:lnTo>
                  <a:pt x="22" y="14"/>
                </a:lnTo>
                <a:lnTo>
                  <a:pt x="19" y="14"/>
                </a:lnTo>
                <a:lnTo>
                  <a:pt x="19" y="14"/>
                </a:lnTo>
                <a:close/>
                <a:moveTo>
                  <a:pt x="22" y="12"/>
                </a:moveTo>
                <a:lnTo>
                  <a:pt x="22" y="12"/>
                </a:lnTo>
                <a:lnTo>
                  <a:pt x="22" y="12"/>
                </a:lnTo>
                <a:lnTo>
                  <a:pt x="22" y="12"/>
                </a:lnTo>
                <a:lnTo>
                  <a:pt x="22" y="14"/>
                </a:lnTo>
                <a:lnTo>
                  <a:pt x="22" y="14"/>
                </a:lnTo>
                <a:lnTo>
                  <a:pt x="22" y="12"/>
                </a:lnTo>
                <a:lnTo>
                  <a:pt x="22" y="12"/>
                </a:lnTo>
                <a:close/>
                <a:moveTo>
                  <a:pt x="22" y="14"/>
                </a:moveTo>
                <a:lnTo>
                  <a:pt x="22" y="16"/>
                </a:lnTo>
                <a:lnTo>
                  <a:pt x="22" y="16"/>
                </a:lnTo>
                <a:lnTo>
                  <a:pt x="22" y="16"/>
                </a:lnTo>
                <a:lnTo>
                  <a:pt x="22" y="16"/>
                </a:lnTo>
                <a:lnTo>
                  <a:pt x="22" y="14"/>
                </a:lnTo>
                <a:lnTo>
                  <a:pt x="22" y="14"/>
                </a:lnTo>
                <a:lnTo>
                  <a:pt x="22" y="14"/>
                </a:lnTo>
                <a:close/>
                <a:moveTo>
                  <a:pt x="22" y="14"/>
                </a:moveTo>
                <a:lnTo>
                  <a:pt x="22" y="14"/>
                </a:lnTo>
                <a:lnTo>
                  <a:pt x="22" y="14"/>
                </a:lnTo>
                <a:lnTo>
                  <a:pt x="24" y="14"/>
                </a:lnTo>
                <a:lnTo>
                  <a:pt x="24" y="16"/>
                </a:lnTo>
                <a:lnTo>
                  <a:pt x="22" y="16"/>
                </a:lnTo>
                <a:lnTo>
                  <a:pt x="22" y="14"/>
                </a:lnTo>
                <a:lnTo>
                  <a:pt x="22" y="14"/>
                </a:lnTo>
                <a:close/>
                <a:moveTo>
                  <a:pt x="22" y="14"/>
                </a:moveTo>
                <a:lnTo>
                  <a:pt x="22" y="12"/>
                </a:lnTo>
                <a:lnTo>
                  <a:pt x="24" y="12"/>
                </a:lnTo>
                <a:lnTo>
                  <a:pt x="24" y="14"/>
                </a:lnTo>
                <a:lnTo>
                  <a:pt x="24" y="14"/>
                </a:lnTo>
                <a:lnTo>
                  <a:pt x="24" y="14"/>
                </a:lnTo>
                <a:lnTo>
                  <a:pt x="22" y="14"/>
                </a:lnTo>
                <a:lnTo>
                  <a:pt x="22" y="14"/>
                </a:lnTo>
                <a:close/>
                <a:moveTo>
                  <a:pt x="22" y="16"/>
                </a:moveTo>
                <a:lnTo>
                  <a:pt x="24" y="16"/>
                </a:lnTo>
                <a:lnTo>
                  <a:pt x="24" y="16"/>
                </a:lnTo>
                <a:lnTo>
                  <a:pt x="24" y="19"/>
                </a:lnTo>
                <a:lnTo>
                  <a:pt x="24" y="19"/>
                </a:lnTo>
                <a:lnTo>
                  <a:pt x="22" y="16"/>
                </a:lnTo>
                <a:lnTo>
                  <a:pt x="22" y="16"/>
                </a:lnTo>
                <a:lnTo>
                  <a:pt x="22" y="16"/>
                </a:lnTo>
                <a:close/>
                <a:moveTo>
                  <a:pt x="24" y="16"/>
                </a:moveTo>
                <a:lnTo>
                  <a:pt x="24" y="14"/>
                </a:lnTo>
                <a:lnTo>
                  <a:pt x="24" y="14"/>
                </a:lnTo>
                <a:lnTo>
                  <a:pt x="26" y="16"/>
                </a:lnTo>
                <a:lnTo>
                  <a:pt x="26" y="16"/>
                </a:lnTo>
                <a:lnTo>
                  <a:pt x="24" y="16"/>
                </a:lnTo>
                <a:lnTo>
                  <a:pt x="24" y="16"/>
                </a:lnTo>
                <a:lnTo>
                  <a:pt x="24" y="16"/>
                </a:lnTo>
                <a:close/>
                <a:moveTo>
                  <a:pt x="24" y="14"/>
                </a:moveTo>
                <a:lnTo>
                  <a:pt x="24" y="14"/>
                </a:lnTo>
                <a:lnTo>
                  <a:pt x="26" y="14"/>
                </a:lnTo>
                <a:lnTo>
                  <a:pt x="26" y="14"/>
                </a:lnTo>
                <a:lnTo>
                  <a:pt x="26" y="16"/>
                </a:lnTo>
                <a:lnTo>
                  <a:pt x="26" y="16"/>
                </a:lnTo>
                <a:lnTo>
                  <a:pt x="24" y="14"/>
                </a:lnTo>
                <a:lnTo>
                  <a:pt x="24" y="14"/>
                </a:lnTo>
                <a:close/>
                <a:moveTo>
                  <a:pt x="24" y="16"/>
                </a:moveTo>
                <a:lnTo>
                  <a:pt x="26" y="16"/>
                </a:lnTo>
                <a:lnTo>
                  <a:pt x="26" y="19"/>
                </a:lnTo>
                <a:lnTo>
                  <a:pt x="26" y="19"/>
                </a:lnTo>
                <a:lnTo>
                  <a:pt x="26" y="19"/>
                </a:lnTo>
                <a:lnTo>
                  <a:pt x="24" y="19"/>
                </a:lnTo>
                <a:lnTo>
                  <a:pt x="24" y="16"/>
                </a:lnTo>
                <a:lnTo>
                  <a:pt x="24" y="16"/>
                </a:lnTo>
                <a:close/>
                <a:moveTo>
                  <a:pt x="26" y="16"/>
                </a:moveTo>
                <a:lnTo>
                  <a:pt x="26" y="16"/>
                </a:lnTo>
                <a:lnTo>
                  <a:pt x="26" y="16"/>
                </a:lnTo>
                <a:lnTo>
                  <a:pt x="26" y="16"/>
                </a:lnTo>
                <a:lnTo>
                  <a:pt x="26" y="16"/>
                </a:lnTo>
                <a:lnTo>
                  <a:pt x="26" y="16"/>
                </a:lnTo>
                <a:lnTo>
                  <a:pt x="26" y="16"/>
                </a:lnTo>
                <a:lnTo>
                  <a:pt x="26" y="16"/>
                </a:lnTo>
                <a:close/>
                <a:moveTo>
                  <a:pt x="26" y="14"/>
                </a:moveTo>
                <a:lnTo>
                  <a:pt x="26" y="14"/>
                </a:lnTo>
                <a:lnTo>
                  <a:pt x="29" y="16"/>
                </a:lnTo>
                <a:lnTo>
                  <a:pt x="29" y="16"/>
                </a:lnTo>
                <a:lnTo>
                  <a:pt x="26" y="16"/>
                </a:lnTo>
                <a:lnTo>
                  <a:pt x="26" y="16"/>
                </a:lnTo>
                <a:lnTo>
                  <a:pt x="26" y="14"/>
                </a:lnTo>
                <a:lnTo>
                  <a:pt x="26" y="14"/>
                </a:lnTo>
                <a:close/>
                <a:moveTo>
                  <a:pt x="26" y="19"/>
                </a:moveTo>
                <a:lnTo>
                  <a:pt x="29" y="19"/>
                </a:lnTo>
                <a:lnTo>
                  <a:pt x="29" y="19"/>
                </a:lnTo>
                <a:lnTo>
                  <a:pt x="26" y="19"/>
                </a:lnTo>
                <a:lnTo>
                  <a:pt x="26" y="19"/>
                </a:lnTo>
                <a:lnTo>
                  <a:pt x="26" y="19"/>
                </a:lnTo>
                <a:lnTo>
                  <a:pt x="26" y="19"/>
                </a:lnTo>
                <a:lnTo>
                  <a:pt x="26" y="19"/>
                </a:lnTo>
                <a:close/>
                <a:moveTo>
                  <a:pt x="26" y="19"/>
                </a:moveTo>
                <a:lnTo>
                  <a:pt x="26" y="16"/>
                </a:lnTo>
                <a:lnTo>
                  <a:pt x="29" y="16"/>
                </a:lnTo>
                <a:lnTo>
                  <a:pt x="29" y="16"/>
                </a:lnTo>
                <a:lnTo>
                  <a:pt x="29" y="19"/>
                </a:lnTo>
                <a:lnTo>
                  <a:pt x="29" y="19"/>
                </a:lnTo>
                <a:lnTo>
                  <a:pt x="26" y="19"/>
                </a:lnTo>
                <a:lnTo>
                  <a:pt x="26" y="19"/>
                </a:lnTo>
                <a:close/>
                <a:moveTo>
                  <a:pt x="29" y="16"/>
                </a:moveTo>
                <a:lnTo>
                  <a:pt x="29" y="16"/>
                </a:lnTo>
                <a:lnTo>
                  <a:pt x="29" y="16"/>
                </a:lnTo>
                <a:lnTo>
                  <a:pt x="29" y="16"/>
                </a:lnTo>
                <a:lnTo>
                  <a:pt x="29" y="16"/>
                </a:lnTo>
                <a:lnTo>
                  <a:pt x="29" y="16"/>
                </a:lnTo>
                <a:lnTo>
                  <a:pt x="29" y="16"/>
                </a:lnTo>
                <a:lnTo>
                  <a:pt x="29" y="16"/>
                </a:lnTo>
                <a:close/>
                <a:moveTo>
                  <a:pt x="29" y="19"/>
                </a:moveTo>
                <a:lnTo>
                  <a:pt x="29" y="19"/>
                </a:lnTo>
                <a:lnTo>
                  <a:pt x="29" y="19"/>
                </a:lnTo>
                <a:lnTo>
                  <a:pt x="29" y="21"/>
                </a:lnTo>
                <a:lnTo>
                  <a:pt x="29" y="21"/>
                </a:lnTo>
                <a:lnTo>
                  <a:pt x="29" y="19"/>
                </a:lnTo>
                <a:lnTo>
                  <a:pt x="29" y="19"/>
                </a:lnTo>
                <a:lnTo>
                  <a:pt x="29" y="19"/>
                </a:lnTo>
                <a:close/>
                <a:moveTo>
                  <a:pt x="29" y="19"/>
                </a:moveTo>
                <a:lnTo>
                  <a:pt x="29" y="19"/>
                </a:lnTo>
                <a:lnTo>
                  <a:pt x="29" y="16"/>
                </a:lnTo>
                <a:lnTo>
                  <a:pt x="29" y="16"/>
                </a:lnTo>
                <a:lnTo>
                  <a:pt x="31" y="19"/>
                </a:lnTo>
                <a:lnTo>
                  <a:pt x="31" y="19"/>
                </a:lnTo>
                <a:lnTo>
                  <a:pt x="29" y="19"/>
                </a:lnTo>
                <a:lnTo>
                  <a:pt x="29" y="19"/>
                </a:lnTo>
                <a:lnTo>
                  <a:pt x="29" y="19"/>
                </a:lnTo>
                <a:close/>
                <a:moveTo>
                  <a:pt x="29" y="16"/>
                </a:moveTo>
                <a:lnTo>
                  <a:pt x="29" y="16"/>
                </a:lnTo>
                <a:lnTo>
                  <a:pt x="31" y="16"/>
                </a:lnTo>
                <a:lnTo>
                  <a:pt x="31" y="16"/>
                </a:lnTo>
                <a:lnTo>
                  <a:pt x="31" y="19"/>
                </a:lnTo>
                <a:lnTo>
                  <a:pt x="31" y="19"/>
                </a:lnTo>
                <a:lnTo>
                  <a:pt x="29" y="16"/>
                </a:lnTo>
                <a:lnTo>
                  <a:pt x="29" y="16"/>
                </a:lnTo>
                <a:close/>
                <a:moveTo>
                  <a:pt x="29" y="21"/>
                </a:moveTo>
                <a:lnTo>
                  <a:pt x="31" y="21"/>
                </a:lnTo>
                <a:lnTo>
                  <a:pt x="29" y="21"/>
                </a:lnTo>
                <a:lnTo>
                  <a:pt x="29" y="21"/>
                </a:lnTo>
                <a:close/>
                <a:moveTo>
                  <a:pt x="29" y="21"/>
                </a:moveTo>
                <a:lnTo>
                  <a:pt x="29" y="19"/>
                </a:lnTo>
                <a:lnTo>
                  <a:pt x="31" y="19"/>
                </a:lnTo>
                <a:lnTo>
                  <a:pt x="31" y="21"/>
                </a:lnTo>
                <a:lnTo>
                  <a:pt x="31" y="21"/>
                </a:lnTo>
                <a:lnTo>
                  <a:pt x="31" y="21"/>
                </a:lnTo>
                <a:lnTo>
                  <a:pt x="29" y="21"/>
                </a:lnTo>
                <a:lnTo>
                  <a:pt x="29" y="21"/>
                </a:lnTo>
                <a:close/>
                <a:moveTo>
                  <a:pt x="31" y="19"/>
                </a:moveTo>
                <a:lnTo>
                  <a:pt x="31" y="19"/>
                </a:lnTo>
                <a:lnTo>
                  <a:pt x="31" y="19"/>
                </a:lnTo>
                <a:lnTo>
                  <a:pt x="31" y="19"/>
                </a:lnTo>
                <a:lnTo>
                  <a:pt x="31" y="21"/>
                </a:lnTo>
                <a:lnTo>
                  <a:pt x="31" y="21"/>
                </a:lnTo>
                <a:lnTo>
                  <a:pt x="31" y="19"/>
                </a:lnTo>
                <a:lnTo>
                  <a:pt x="31" y="19"/>
                </a:lnTo>
                <a:close/>
                <a:moveTo>
                  <a:pt x="31" y="19"/>
                </a:moveTo>
                <a:lnTo>
                  <a:pt x="31" y="16"/>
                </a:lnTo>
                <a:lnTo>
                  <a:pt x="31" y="16"/>
                </a:lnTo>
                <a:lnTo>
                  <a:pt x="33" y="19"/>
                </a:lnTo>
                <a:lnTo>
                  <a:pt x="33" y="19"/>
                </a:lnTo>
                <a:lnTo>
                  <a:pt x="31" y="19"/>
                </a:lnTo>
                <a:lnTo>
                  <a:pt x="31" y="19"/>
                </a:lnTo>
                <a:lnTo>
                  <a:pt x="31" y="19"/>
                </a:lnTo>
                <a:close/>
                <a:moveTo>
                  <a:pt x="31" y="21"/>
                </a:moveTo>
                <a:lnTo>
                  <a:pt x="31" y="23"/>
                </a:lnTo>
                <a:lnTo>
                  <a:pt x="31" y="21"/>
                </a:lnTo>
                <a:lnTo>
                  <a:pt x="31" y="21"/>
                </a:lnTo>
                <a:lnTo>
                  <a:pt x="31" y="21"/>
                </a:lnTo>
                <a:lnTo>
                  <a:pt x="31" y="21"/>
                </a:lnTo>
                <a:close/>
                <a:moveTo>
                  <a:pt x="31" y="21"/>
                </a:moveTo>
                <a:lnTo>
                  <a:pt x="31" y="21"/>
                </a:lnTo>
                <a:lnTo>
                  <a:pt x="31" y="21"/>
                </a:lnTo>
                <a:lnTo>
                  <a:pt x="33" y="21"/>
                </a:lnTo>
                <a:lnTo>
                  <a:pt x="33" y="23"/>
                </a:lnTo>
                <a:lnTo>
                  <a:pt x="31" y="23"/>
                </a:lnTo>
                <a:lnTo>
                  <a:pt x="31" y="21"/>
                </a:lnTo>
                <a:lnTo>
                  <a:pt x="31" y="21"/>
                </a:lnTo>
                <a:close/>
                <a:moveTo>
                  <a:pt x="33" y="21"/>
                </a:moveTo>
                <a:lnTo>
                  <a:pt x="33" y="19"/>
                </a:lnTo>
                <a:lnTo>
                  <a:pt x="33" y="19"/>
                </a:lnTo>
                <a:lnTo>
                  <a:pt x="33" y="21"/>
                </a:lnTo>
                <a:lnTo>
                  <a:pt x="33" y="21"/>
                </a:lnTo>
                <a:lnTo>
                  <a:pt x="33" y="21"/>
                </a:lnTo>
                <a:lnTo>
                  <a:pt x="33" y="21"/>
                </a:lnTo>
                <a:lnTo>
                  <a:pt x="33" y="21"/>
                </a:lnTo>
                <a:close/>
                <a:moveTo>
                  <a:pt x="33" y="19"/>
                </a:moveTo>
                <a:lnTo>
                  <a:pt x="33" y="19"/>
                </a:lnTo>
                <a:lnTo>
                  <a:pt x="33" y="19"/>
                </a:lnTo>
                <a:lnTo>
                  <a:pt x="36" y="19"/>
                </a:lnTo>
                <a:lnTo>
                  <a:pt x="36" y="21"/>
                </a:lnTo>
                <a:lnTo>
                  <a:pt x="33" y="21"/>
                </a:lnTo>
                <a:lnTo>
                  <a:pt x="33" y="19"/>
                </a:lnTo>
                <a:lnTo>
                  <a:pt x="33" y="19"/>
                </a:lnTo>
                <a:close/>
                <a:moveTo>
                  <a:pt x="33" y="21"/>
                </a:moveTo>
                <a:lnTo>
                  <a:pt x="36" y="23"/>
                </a:lnTo>
                <a:lnTo>
                  <a:pt x="36" y="23"/>
                </a:lnTo>
                <a:lnTo>
                  <a:pt x="33" y="23"/>
                </a:lnTo>
                <a:lnTo>
                  <a:pt x="33" y="23"/>
                </a:lnTo>
                <a:lnTo>
                  <a:pt x="33" y="21"/>
                </a:lnTo>
                <a:lnTo>
                  <a:pt x="33" y="21"/>
                </a:lnTo>
                <a:lnTo>
                  <a:pt x="33" y="21"/>
                </a:lnTo>
                <a:close/>
                <a:moveTo>
                  <a:pt x="33" y="21"/>
                </a:moveTo>
                <a:lnTo>
                  <a:pt x="33" y="21"/>
                </a:lnTo>
                <a:lnTo>
                  <a:pt x="36" y="21"/>
                </a:lnTo>
                <a:lnTo>
                  <a:pt x="36" y="21"/>
                </a:lnTo>
                <a:lnTo>
                  <a:pt x="36" y="21"/>
                </a:lnTo>
                <a:lnTo>
                  <a:pt x="36" y="21"/>
                </a:lnTo>
                <a:lnTo>
                  <a:pt x="33" y="21"/>
                </a:lnTo>
                <a:lnTo>
                  <a:pt x="33" y="21"/>
                </a:lnTo>
                <a:close/>
                <a:moveTo>
                  <a:pt x="36" y="19"/>
                </a:moveTo>
                <a:lnTo>
                  <a:pt x="36" y="19"/>
                </a:lnTo>
                <a:lnTo>
                  <a:pt x="36" y="21"/>
                </a:lnTo>
                <a:lnTo>
                  <a:pt x="36" y="21"/>
                </a:lnTo>
                <a:lnTo>
                  <a:pt x="36" y="21"/>
                </a:lnTo>
                <a:lnTo>
                  <a:pt x="36" y="21"/>
                </a:lnTo>
                <a:lnTo>
                  <a:pt x="36" y="19"/>
                </a:lnTo>
                <a:lnTo>
                  <a:pt x="36" y="19"/>
                </a:lnTo>
                <a:close/>
                <a:moveTo>
                  <a:pt x="36" y="23"/>
                </a:moveTo>
                <a:lnTo>
                  <a:pt x="36" y="23"/>
                </a:lnTo>
                <a:lnTo>
                  <a:pt x="36" y="23"/>
                </a:lnTo>
                <a:lnTo>
                  <a:pt x="36" y="23"/>
                </a:lnTo>
                <a:lnTo>
                  <a:pt x="36" y="23"/>
                </a:lnTo>
                <a:lnTo>
                  <a:pt x="36" y="23"/>
                </a:lnTo>
                <a:lnTo>
                  <a:pt x="36" y="23"/>
                </a:lnTo>
                <a:lnTo>
                  <a:pt x="36" y="23"/>
                </a:lnTo>
                <a:close/>
                <a:moveTo>
                  <a:pt x="36" y="21"/>
                </a:moveTo>
                <a:lnTo>
                  <a:pt x="36" y="21"/>
                </a:lnTo>
                <a:lnTo>
                  <a:pt x="36" y="21"/>
                </a:lnTo>
                <a:lnTo>
                  <a:pt x="38" y="21"/>
                </a:lnTo>
                <a:lnTo>
                  <a:pt x="38" y="23"/>
                </a:lnTo>
                <a:lnTo>
                  <a:pt x="36" y="23"/>
                </a:lnTo>
                <a:lnTo>
                  <a:pt x="36" y="21"/>
                </a:lnTo>
                <a:lnTo>
                  <a:pt x="36" y="21"/>
                </a:lnTo>
                <a:close/>
                <a:moveTo>
                  <a:pt x="36" y="21"/>
                </a:moveTo>
                <a:lnTo>
                  <a:pt x="36" y="21"/>
                </a:lnTo>
                <a:lnTo>
                  <a:pt x="38" y="21"/>
                </a:lnTo>
                <a:lnTo>
                  <a:pt x="38" y="21"/>
                </a:lnTo>
                <a:lnTo>
                  <a:pt x="38" y="21"/>
                </a:lnTo>
                <a:lnTo>
                  <a:pt x="38" y="21"/>
                </a:lnTo>
                <a:lnTo>
                  <a:pt x="36" y="21"/>
                </a:lnTo>
                <a:lnTo>
                  <a:pt x="36" y="21"/>
                </a:lnTo>
                <a:close/>
                <a:moveTo>
                  <a:pt x="36" y="23"/>
                </a:moveTo>
                <a:lnTo>
                  <a:pt x="38" y="23"/>
                </a:lnTo>
                <a:lnTo>
                  <a:pt x="38" y="23"/>
                </a:lnTo>
                <a:lnTo>
                  <a:pt x="38" y="26"/>
                </a:lnTo>
                <a:lnTo>
                  <a:pt x="38" y="26"/>
                </a:lnTo>
                <a:lnTo>
                  <a:pt x="36" y="26"/>
                </a:lnTo>
                <a:lnTo>
                  <a:pt x="36" y="23"/>
                </a:lnTo>
                <a:lnTo>
                  <a:pt x="36" y="23"/>
                </a:lnTo>
                <a:close/>
                <a:moveTo>
                  <a:pt x="38" y="23"/>
                </a:moveTo>
                <a:lnTo>
                  <a:pt x="38" y="23"/>
                </a:lnTo>
                <a:lnTo>
                  <a:pt x="38" y="21"/>
                </a:lnTo>
                <a:lnTo>
                  <a:pt x="38" y="23"/>
                </a:lnTo>
                <a:lnTo>
                  <a:pt x="38" y="23"/>
                </a:lnTo>
                <a:lnTo>
                  <a:pt x="38" y="23"/>
                </a:lnTo>
                <a:lnTo>
                  <a:pt x="38" y="23"/>
                </a:lnTo>
                <a:lnTo>
                  <a:pt x="38" y="23"/>
                </a:lnTo>
                <a:close/>
                <a:moveTo>
                  <a:pt x="38" y="21"/>
                </a:moveTo>
                <a:lnTo>
                  <a:pt x="38" y="21"/>
                </a:lnTo>
                <a:lnTo>
                  <a:pt x="41" y="21"/>
                </a:lnTo>
                <a:lnTo>
                  <a:pt x="41" y="23"/>
                </a:lnTo>
                <a:lnTo>
                  <a:pt x="38" y="23"/>
                </a:lnTo>
                <a:lnTo>
                  <a:pt x="38" y="21"/>
                </a:lnTo>
                <a:lnTo>
                  <a:pt x="38" y="21"/>
                </a:lnTo>
                <a:lnTo>
                  <a:pt x="38" y="21"/>
                </a:lnTo>
                <a:close/>
                <a:moveTo>
                  <a:pt x="38" y="23"/>
                </a:moveTo>
                <a:lnTo>
                  <a:pt x="41" y="26"/>
                </a:lnTo>
                <a:lnTo>
                  <a:pt x="41" y="26"/>
                </a:lnTo>
                <a:lnTo>
                  <a:pt x="38" y="26"/>
                </a:lnTo>
                <a:lnTo>
                  <a:pt x="38" y="26"/>
                </a:lnTo>
                <a:lnTo>
                  <a:pt x="38" y="26"/>
                </a:lnTo>
                <a:lnTo>
                  <a:pt x="38" y="23"/>
                </a:lnTo>
                <a:lnTo>
                  <a:pt x="38" y="23"/>
                </a:lnTo>
                <a:close/>
                <a:moveTo>
                  <a:pt x="38" y="23"/>
                </a:moveTo>
                <a:lnTo>
                  <a:pt x="38" y="23"/>
                </a:lnTo>
                <a:lnTo>
                  <a:pt x="41" y="23"/>
                </a:lnTo>
                <a:lnTo>
                  <a:pt x="41" y="23"/>
                </a:lnTo>
                <a:lnTo>
                  <a:pt x="41" y="23"/>
                </a:lnTo>
                <a:lnTo>
                  <a:pt x="41" y="23"/>
                </a:lnTo>
                <a:lnTo>
                  <a:pt x="41" y="23"/>
                </a:lnTo>
                <a:lnTo>
                  <a:pt x="41" y="26"/>
                </a:lnTo>
                <a:lnTo>
                  <a:pt x="41" y="26"/>
                </a:lnTo>
                <a:lnTo>
                  <a:pt x="38" y="23"/>
                </a:lnTo>
                <a:lnTo>
                  <a:pt x="38" y="23"/>
                </a:lnTo>
                <a:close/>
                <a:moveTo>
                  <a:pt x="41" y="23"/>
                </a:moveTo>
                <a:lnTo>
                  <a:pt x="41" y="21"/>
                </a:lnTo>
                <a:lnTo>
                  <a:pt x="41" y="21"/>
                </a:lnTo>
                <a:lnTo>
                  <a:pt x="43" y="23"/>
                </a:lnTo>
                <a:lnTo>
                  <a:pt x="43" y="23"/>
                </a:lnTo>
                <a:lnTo>
                  <a:pt x="41" y="23"/>
                </a:lnTo>
                <a:lnTo>
                  <a:pt x="41" y="23"/>
                </a:lnTo>
                <a:lnTo>
                  <a:pt x="41" y="23"/>
                </a:lnTo>
                <a:close/>
                <a:moveTo>
                  <a:pt x="41" y="26"/>
                </a:moveTo>
                <a:lnTo>
                  <a:pt x="41" y="26"/>
                </a:lnTo>
                <a:lnTo>
                  <a:pt x="43" y="26"/>
                </a:lnTo>
                <a:lnTo>
                  <a:pt x="43" y="28"/>
                </a:lnTo>
                <a:lnTo>
                  <a:pt x="41" y="28"/>
                </a:lnTo>
                <a:lnTo>
                  <a:pt x="41" y="26"/>
                </a:lnTo>
                <a:lnTo>
                  <a:pt x="41" y="26"/>
                </a:lnTo>
                <a:lnTo>
                  <a:pt x="41" y="26"/>
                </a:lnTo>
                <a:close/>
                <a:moveTo>
                  <a:pt x="41" y="26"/>
                </a:moveTo>
                <a:lnTo>
                  <a:pt x="41" y="23"/>
                </a:lnTo>
                <a:lnTo>
                  <a:pt x="43" y="23"/>
                </a:lnTo>
                <a:lnTo>
                  <a:pt x="43" y="23"/>
                </a:lnTo>
                <a:lnTo>
                  <a:pt x="43" y="26"/>
                </a:lnTo>
                <a:lnTo>
                  <a:pt x="43" y="26"/>
                </a:lnTo>
                <a:lnTo>
                  <a:pt x="43" y="26"/>
                </a:lnTo>
                <a:lnTo>
                  <a:pt x="41" y="26"/>
                </a:lnTo>
                <a:lnTo>
                  <a:pt x="41" y="26"/>
                </a:lnTo>
                <a:close/>
                <a:moveTo>
                  <a:pt x="43" y="23"/>
                </a:moveTo>
                <a:lnTo>
                  <a:pt x="43" y="23"/>
                </a:lnTo>
                <a:lnTo>
                  <a:pt x="43" y="23"/>
                </a:lnTo>
                <a:lnTo>
                  <a:pt x="43" y="23"/>
                </a:lnTo>
                <a:lnTo>
                  <a:pt x="43" y="26"/>
                </a:lnTo>
                <a:lnTo>
                  <a:pt x="43" y="26"/>
                </a:lnTo>
                <a:lnTo>
                  <a:pt x="43" y="23"/>
                </a:lnTo>
                <a:lnTo>
                  <a:pt x="43" y="23"/>
                </a:lnTo>
                <a:close/>
                <a:moveTo>
                  <a:pt x="43" y="26"/>
                </a:moveTo>
                <a:lnTo>
                  <a:pt x="43" y="28"/>
                </a:lnTo>
                <a:lnTo>
                  <a:pt x="43" y="28"/>
                </a:lnTo>
                <a:lnTo>
                  <a:pt x="43" y="28"/>
                </a:lnTo>
                <a:lnTo>
                  <a:pt x="43" y="28"/>
                </a:lnTo>
                <a:lnTo>
                  <a:pt x="43" y="26"/>
                </a:lnTo>
                <a:lnTo>
                  <a:pt x="43" y="26"/>
                </a:lnTo>
                <a:lnTo>
                  <a:pt x="43" y="26"/>
                </a:lnTo>
                <a:close/>
                <a:moveTo>
                  <a:pt x="43" y="26"/>
                </a:moveTo>
                <a:lnTo>
                  <a:pt x="43" y="26"/>
                </a:lnTo>
                <a:lnTo>
                  <a:pt x="43" y="26"/>
                </a:lnTo>
                <a:lnTo>
                  <a:pt x="43" y="26"/>
                </a:lnTo>
                <a:lnTo>
                  <a:pt x="43" y="28"/>
                </a:lnTo>
                <a:lnTo>
                  <a:pt x="43" y="28"/>
                </a:lnTo>
                <a:lnTo>
                  <a:pt x="43" y="26"/>
                </a:lnTo>
                <a:lnTo>
                  <a:pt x="43" y="26"/>
                </a:lnTo>
                <a:close/>
                <a:moveTo>
                  <a:pt x="43" y="26"/>
                </a:moveTo>
                <a:lnTo>
                  <a:pt x="43" y="23"/>
                </a:lnTo>
                <a:lnTo>
                  <a:pt x="45" y="23"/>
                </a:lnTo>
                <a:lnTo>
                  <a:pt x="45" y="26"/>
                </a:lnTo>
                <a:lnTo>
                  <a:pt x="45" y="26"/>
                </a:lnTo>
                <a:lnTo>
                  <a:pt x="45" y="26"/>
                </a:lnTo>
                <a:lnTo>
                  <a:pt x="43" y="26"/>
                </a:lnTo>
                <a:lnTo>
                  <a:pt x="43" y="26"/>
                </a:lnTo>
                <a:close/>
                <a:moveTo>
                  <a:pt x="43" y="28"/>
                </a:moveTo>
                <a:lnTo>
                  <a:pt x="45" y="28"/>
                </a:lnTo>
                <a:lnTo>
                  <a:pt x="45" y="28"/>
                </a:lnTo>
                <a:lnTo>
                  <a:pt x="45" y="28"/>
                </a:lnTo>
                <a:lnTo>
                  <a:pt x="45" y="28"/>
                </a:lnTo>
                <a:lnTo>
                  <a:pt x="43" y="28"/>
                </a:lnTo>
                <a:lnTo>
                  <a:pt x="43" y="28"/>
                </a:lnTo>
                <a:lnTo>
                  <a:pt x="43" y="28"/>
                </a:lnTo>
                <a:close/>
                <a:moveTo>
                  <a:pt x="45" y="28"/>
                </a:moveTo>
                <a:lnTo>
                  <a:pt x="45" y="26"/>
                </a:lnTo>
                <a:lnTo>
                  <a:pt x="45" y="26"/>
                </a:lnTo>
                <a:lnTo>
                  <a:pt x="45" y="28"/>
                </a:lnTo>
                <a:lnTo>
                  <a:pt x="45" y="28"/>
                </a:lnTo>
                <a:lnTo>
                  <a:pt x="45" y="28"/>
                </a:lnTo>
                <a:lnTo>
                  <a:pt x="45" y="28"/>
                </a:lnTo>
                <a:lnTo>
                  <a:pt x="45" y="28"/>
                </a:lnTo>
                <a:close/>
                <a:moveTo>
                  <a:pt x="45" y="26"/>
                </a:moveTo>
                <a:lnTo>
                  <a:pt x="45" y="26"/>
                </a:lnTo>
                <a:lnTo>
                  <a:pt x="45" y="26"/>
                </a:lnTo>
                <a:lnTo>
                  <a:pt x="48" y="26"/>
                </a:lnTo>
                <a:lnTo>
                  <a:pt x="48" y="26"/>
                </a:lnTo>
                <a:lnTo>
                  <a:pt x="45" y="26"/>
                </a:lnTo>
                <a:lnTo>
                  <a:pt x="45" y="26"/>
                </a:lnTo>
                <a:lnTo>
                  <a:pt x="45" y="26"/>
                </a:lnTo>
                <a:close/>
                <a:moveTo>
                  <a:pt x="45" y="28"/>
                </a:moveTo>
                <a:lnTo>
                  <a:pt x="45" y="28"/>
                </a:lnTo>
                <a:lnTo>
                  <a:pt x="45" y="28"/>
                </a:lnTo>
                <a:lnTo>
                  <a:pt x="48" y="28"/>
                </a:lnTo>
                <a:lnTo>
                  <a:pt x="48" y="31"/>
                </a:lnTo>
                <a:lnTo>
                  <a:pt x="45" y="31"/>
                </a:lnTo>
                <a:lnTo>
                  <a:pt x="45" y="28"/>
                </a:lnTo>
                <a:lnTo>
                  <a:pt x="45" y="28"/>
                </a:lnTo>
                <a:close/>
                <a:moveTo>
                  <a:pt x="45" y="28"/>
                </a:moveTo>
                <a:lnTo>
                  <a:pt x="45" y="28"/>
                </a:lnTo>
                <a:lnTo>
                  <a:pt x="48" y="28"/>
                </a:lnTo>
                <a:lnTo>
                  <a:pt x="48" y="28"/>
                </a:lnTo>
                <a:lnTo>
                  <a:pt x="48" y="28"/>
                </a:lnTo>
                <a:lnTo>
                  <a:pt x="48" y="28"/>
                </a:lnTo>
                <a:lnTo>
                  <a:pt x="45" y="28"/>
                </a:lnTo>
                <a:lnTo>
                  <a:pt x="45" y="28"/>
                </a:lnTo>
                <a:close/>
                <a:moveTo>
                  <a:pt x="48" y="26"/>
                </a:moveTo>
                <a:lnTo>
                  <a:pt x="48" y="26"/>
                </a:lnTo>
                <a:lnTo>
                  <a:pt x="48" y="26"/>
                </a:lnTo>
                <a:lnTo>
                  <a:pt x="48" y="28"/>
                </a:lnTo>
                <a:lnTo>
                  <a:pt x="48" y="28"/>
                </a:lnTo>
                <a:lnTo>
                  <a:pt x="48" y="28"/>
                </a:lnTo>
                <a:lnTo>
                  <a:pt x="48" y="26"/>
                </a:lnTo>
                <a:lnTo>
                  <a:pt x="48" y="26"/>
                </a:lnTo>
                <a:close/>
                <a:moveTo>
                  <a:pt x="48" y="28"/>
                </a:moveTo>
                <a:lnTo>
                  <a:pt x="48" y="31"/>
                </a:lnTo>
                <a:lnTo>
                  <a:pt x="48" y="31"/>
                </a:lnTo>
                <a:lnTo>
                  <a:pt x="48" y="31"/>
                </a:lnTo>
                <a:lnTo>
                  <a:pt x="48" y="31"/>
                </a:lnTo>
                <a:lnTo>
                  <a:pt x="48" y="31"/>
                </a:lnTo>
                <a:lnTo>
                  <a:pt x="48" y="28"/>
                </a:lnTo>
                <a:lnTo>
                  <a:pt x="48" y="28"/>
                </a:lnTo>
                <a:close/>
                <a:moveTo>
                  <a:pt x="48" y="28"/>
                </a:moveTo>
                <a:lnTo>
                  <a:pt x="48" y="28"/>
                </a:lnTo>
                <a:lnTo>
                  <a:pt x="50" y="26"/>
                </a:lnTo>
                <a:lnTo>
                  <a:pt x="50" y="28"/>
                </a:lnTo>
                <a:lnTo>
                  <a:pt x="50" y="28"/>
                </a:lnTo>
                <a:lnTo>
                  <a:pt x="50" y="28"/>
                </a:lnTo>
                <a:lnTo>
                  <a:pt x="48" y="28"/>
                </a:lnTo>
                <a:lnTo>
                  <a:pt x="48" y="28"/>
                </a:lnTo>
                <a:close/>
                <a:moveTo>
                  <a:pt x="48" y="31"/>
                </a:moveTo>
                <a:lnTo>
                  <a:pt x="50" y="31"/>
                </a:lnTo>
                <a:lnTo>
                  <a:pt x="50" y="31"/>
                </a:lnTo>
                <a:lnTo>
                  <a:pt x="50" y="33"/>
                </a:lnTo>
                <a:lnTo>
                  <a:pt x="50" y="33"/>
                </a:lnTo>
                <a:lnTo>
                  <a:pt x="48" y="31"/>
                </a:lnTo>
                <a:lnTo>
                  <a:pt x="48" y="31"/>
                </a:lnTo>
                <a:lnTo>
                  <a:pt x="48" y="31"/>
                </a:lnTo>
                <a:close/>
                <a:moveTo>
                  <a:pt x="50" y="31"/>
                </a:moveTo>
                <a:lnTo>
                  <a:pt x="50" y="28"/>
                </a:lnTo>
                <a:lnTo>
                  <a:pt x="50" y="28"/>
                </a:lnTo>
                <a:lnTo>
                  <a:pt x="50" y="31"/>
                </a:lnTo>
                <a:lnTo>
                  <a:pt x="50" y="31"/>
                </a:lnTo>
                <a:lnTo>
                  <a:pt x="50" y="31"/>
                </a:lnTo>
                <a:lnTo>
                  <a:pt x="50" y="31"/>
                </a:lnTo>
                <a:lnTo>
                  <a:pt x="50" y="31"/>
                </a:lnTo>
                <a:close/>
                <a:moveTo>
                  <a:pt x="50" y="28"/>
                </a:moveTo>
                <a:lnTo>
                  <a:pt x="50" y="28"/>
                </a:lnTo>
                <a:lnTo>
                  <a:pt x="52" y="28"/>
                </a:lnTo>
                <a:lnTo>
                  <a:pt x="52" y="31"/>
                </a:lnTo>
                <a:lnTo>
                  <a:pt x="50" y="31"/>
                </a:lnTo>
                <a:lnTo>
                  <a:pt x="50" y="28"/>
                </a:lnTo>
                <a:lnTo>
                  <a:pt x="50" y="28"/>
                </a:lnTo>
                <a:lnTo>
                  <a:pt x="50" y="28"/>
                </a:lnTo>
                <a:close/>
                <a:moveTo>
                  <a:pt x="50" y="31"/>
                </a:moveTo>
                <a:lnTo>
                  <a:pt x="50" y="31"/>
                </a:lnTo>
                <a:lnTo>
                  <a:pt x="52" y="33"/>
                </a:lnTo>
                <a:lnTo>
                  <a:pt x="52" y="33"/>
                </a:lnTo>
                <a:lnTo>
                  <a:pt x="50" y="33"/>
                </a:lnTo>
                <a:lnTo>
                  <a:pt x="50" y="33"/>
                </a:lnTo>
                <a:lnTo>
                  <a:pt x="50" y="31"/>
                </a:lnTo>
                <a:lnTo>
                  <a:pt x="50" y="31"/>
                </a:lnTo>
                <a:close/>
                <a:moveTo>
                  <a:pt x="52" y="31"/>
                </a:moveTo>
                <a:lnTo>
                  <a:pt x="52" y="31"/>
                </a:lnTo>
                <a:lnTo>
                  <a:pt x="52" y="31"/>
                </a:lnTo>
                <a:lnTo>
                  <a:pt x="52" y="31"/>
                </a:lnTo>
                <a:lnTo>
                  <a:pt x="52" y="33"/>
                </a:lnTo>
                <a:lnTo>
                  <a:pt x="52" y="33"/>
                </a:lnTo>
                <a:lnTo>
                  <a:pt x="52" y="31"/>
                </a:lnTo>
                <a:lnTo>
                  <a:pt x="52" y="31"/>
                </a:lnTo>
                <a:close/>
                <a:moveTo>
                  <a:pt x="52" y="31"/>
                </a:moveTo>
                <a:lnTo>
                  <a:pt x="52" y="28"/>
                </a:lnTo>
                <a:lnTo>
                  <a:pt x="52" y="28"/>
                </a:lnTo>
                <a:lnTo>
                  <a:pt x="52" y="31"/>
                </a:lnTo>
                <a:lnTo>
                  <a:pt x="52" y="31"/>
                </a:lnTo>
                <a:lnTo>
                  <a:pt x="52" y="31"/>
                </a:lnTo>
                <a:lnTo>
                  <a:pt x="52" y="31"/>
                </a:lnTo>
                <a:lnTo>
                  <a:pt x="52" y="31"/>
                </a:lnTo>
                <a:close/>
                <a:moveTo>
                  <a:pt x="52" y="33"/>
                </a:moveTo>
                <a:lnTo>
                  <a:pt x="52" y="33"/>
                </a:lnTo>
                <a:lnTo>
                  <a:pt x="52" y="35"/>
                </a:lnTo>
                <a:lnTo>
                  <a:pt x="52" y="35"/>
                </a:lnTo>
                <a:lnTo>
                  <a:pt x="52" y="33"/>
                </a:lnTo>
                <a:lnTo>
                  <a:pt x="52" y="33"/>
                </a:lnTo>
                <a:lnTo>
                  <a:pt x="52" y="33"/>
                </a:lnTo>
                <a:lnTo>
                  <a:pt x="52" y="33"/>
                </a:lnTo>
                <a:close/>
                <a:moveTo>
                  <a:pt x="52" y="33"/>
                </a:moveTo>
                <a:lnTo>
                  <a:pt x="52" y="31"/>
                </a:lnTo>
                <a:lnTo>
                  <a:pt x="55" y="31"/>
                </a:lnTo>
                <a:lnTo>
                  <a:pt x="55" y="33"/>
                </a:lnTo>
                <a:lnTo>
                  <a:pt x="55" y="33"/>
                </a:lnTo>
                <a:lnTo>
                  <a:pt x="55" y="33"/>
                </a:lnTo>
                <a:lnTo>
                  <a:pt x="52" y="33"/>
                </a:lnTo>
                <a:lnTo>
                  <a:pt x="52" y="33"/>
                </a:lnTo>
                <a:close/>
                <a:moveTo>
                  <a:pt x="55" y="31"/>
                </a:moveTo>
                <a:lnTo>
                  <a:pt x="55" y="31"/>
                </a:lnTo>
                <a:lnTo>
                  <a:pt x="55" y="31"/>
                </a:lnTo>
                <a:lnTo>
                  <a:pt x="55" y="31"/>
                </a:lnTo>
                <a:lnTo>
                  <a:pt x="55" y="31"/>
                </a:lnTo>
                <a:lnTo>
                  <a:pt x="55" y="31"/>
                </a:lnTo>
                <a:lnTo>
                  <a:pt x="55" y="31"/>
                </a:lnTo>
                <a:lnTo>
                  <a:pt x="55" y="31"/>
                </a:lnTo>
                <a:close/>
                <a:moveTo>
                  <a:pt x="55" y="33"/>
                </a:moveTo>
                <a:lnTo>
                  <a:pt x="55" y="35"/>
                </a:lnTo>
                <a:lnTo>
                  <a:pt x="55" y="35"/>
                </a:lnTo>
                <a:lnTo>
                  <a:pt x="55" y="35"/>
                </a:lnTo>
                <a:lnTo>
                  <a:pt x="55" y="35"/>
                </a:lnTo>
                <a:lnTo>
                  <a:pt x="55" y="33"/>
                </a:lnTo>
                <a:lnTo>
                  <a:pt x="55" y="33"/>
                </a:lnTo>
                <a:lnTo>
                  <a:pt x="55" y="33"/>
                </a:lnTo>
                <a:close/>
                <a:moveTo>
                  <a:pt x="55" y="33"/>
                </a:moveTo>
                <a:lnTo>
                  <a:pt x="55" y="33"/>
                </a:lnTo>
                <a:lnTo>
                  <a:pt x="55" y="33"/>
                </a:lnTo>
                <a:lnTo>
                  <a:pt x="57" y="33"/>
                </a:lnTo>
                <a:lnTo>
                  <a:pt x="57" y="33"/>
                </a:lnTo>
                <a:lnTo>
                  <a:pt x="55" y="33"/>
                </a:lnTo>
                <a:lnTo>
                  <a:pt x="55" y="33"/>
                </a:lnTo>
                <a:lnTo>
                  <a:pt x="55" y="33"/>
                </a:lnTo>
                <a:close/>
                <a:moveTo>
                  <a:pt x="55" y="31"/>
                </a:moveTo>
                <a:lnTo>
                  <a:pt x="55" y="31"/>
                </a:lnTo>
                <a:lnTo>
                  <a:pt x="57" y="31"/>
                </a:lnTo>
                <a:lnTo>
                  <a:pt x="57" y="31"/>
                </a:lnTo>
                <a:lnTo>
                  <a:pt x="57" y="33"/>
                </a:lnTo>
                <a:lnTo>
                  <a:pt x="57" y="33"/>
                </a:lnTo>
                <a:lnTo>
                  <a:pt x="55" y="31"/>
                </a:lnTo>
                <a:lnTo>
                  <a:pt x="55" y="31"/>
                </a:lnTo>
                <a:close/>
                <a:moveTo>
                  <a:pt x="55" y="35"/>
                </a:moveTo>
                <a:lnTo>
                  <a:pt x="57" y="35"/>
                </a:lnTo>
                <a:lnTo>
                  <a:pt x="57" y="35"/>
                </a:lnTo>
                <a:lnTo>
                  <a:pt x="57" y="35"/>
                </a:lnTo>
                <a:lnTo>
                  <a:pt x="57" y="35"/>
                </a:lnTo>
                <a:lnTo>
                  <a:pt x="55" y="35"/>
                </a:lnTo>
                <a:lnTo>
                  <a:pt x="55" y="35"/>
                </a:lnTo>
                <a:lnTo>
                  <a:pt x="55" y="35"/>
                </a:lnTo>
                <a:close/>
                <a:moveTo>
                  <a:pt x="57" y="33"/>
                </a:moveTo>
                <a:lnTo>
                  <a:pt x="57" y="33"/>
                </a:lnTo>
                <a:lnTo>
                  <a:pt x="57" y="33"/>
                </a:lnTo>
                <a:lnTo>
                  <a:pt x="57" y="33"/>
                </a:lnTo>
                <a:lnTo>
                  <a:pt x="57" y="33"/>
                </a:lnTo>
                <a:lnTo>
                  <a:pt x="57" y="33"/>
                </a:lnTo>
                <a:lnTo>
                  <a:pt x="57" y="35"/>
                </a:lnTo>
                <a:lnTo>
                  <a:pt x="57" y="35"/>
                </a:lnTo>
                <a:lnTo>
                  <a:pt x="57" y="33"/>
                </a:lnTo>
                <a:lnTo>
                  <a:pt x="57" y="33"/>
                </a:lnTo>
                <a:close/>
                <a:moveTo>
                  <a:pt x="57" y="33"/>
                </a:moveTo>
                <a:lnTo>
                  <a:pt x="57" y="31"/>
                </a:lnTo>
                <a:lnTo>
                  <a:pt x="59" y="33"/>
                </a:lnTo>
                <a:lnTo>
                  <a:pt x="59" y="33"/>
                </a:lnTo>
                <a:lnTo>
                  <a:pt x="57" y="33"/>
                </a:lnTo>
                <a:lnTo>
                  <a:pt x="57" y="33"/>
                </a:lnTo>
                <a:lnTo>
                  <a:pt x="57" y="33"/>
                </a:lnTo>
                <a:lnTo>
                  <a:pt x="57" y="33"/>
                </a:lnTo>
                <a:close/>
                <a:moveTo>
                  <a:pt x="57" y="35"/>
                </a:moveTo>
                <a:lnTo>
                  <a:pt x="59" y="35"/>
                </a:lnTo>
                <a:lnTo>
                  <a:pt x="59" y="38"/>
                </a:lnTo>
                <a:lnTo>
                  <a:pt x="57" y="38"/>
                </a:lnTo>
                <a:lnTo>
                  <a:pt x="57" y="35"/>
                </a:lnTo>
                <a:lnTo>
                  <a:pt x="57" y="35"/>
                </a:lnTo>
                <a:lnTo>
                  <a:pt x="57" y="35"/>
                </a:lnTo>
                <a:lnTo>
                  <a:pt x="57" y="35"/>
                </a:lnTo>
                <a:close/>
                <a:moveTo>
                  <a:pt x="59" y="35"/>
                </a:moveTo>
                <a:lnTo>
                  <a:pt x="59" y="35"/>
                </a:lnTo>
                <a:lnTo>
                  <a:pt x="59" y="33"/>
                </a:lnTo>
                <a:lnTo>
                  <a:pt x="59" y="35"/>
                </a:lnTo>
                <a:lnTo>
                  <a:pt x="59" y="35"/>
                </a:lnTo>
                <a:lnTo>
                  <a:pt x="59" y="35"/>
                </a:lnTo>
                <a:lnTo>
                  <a:pt x="59" y="35"/>
                </a:lnTo>
                <a:lnTo>
                  <a:pt x="59" y="35"/>
                </a:lnTo>
                <a:close/>
                <a:moveTo>
                  <a:pt x="59" y="33"/>
                </a:moveTo>
                <a:lnTo>
                  <a:pt x="59" y="33"/>
                </a:lnTo>
                <a:lnTo>
                  <a:pt x="59" y="33"/>
                </a:lnTo>
                <a:lnTo>
                  <a:pt x="59" y="35"/>
                </a:lnTo>
                <a:lnTo>
                  <a:pt x="59" y="35"/>
                </a:lnTo>
                <a:lnTo>
                  <a:pt x="59" y="33"/>
                </a:lnTo>
                <a:lnTo>
                  <a:pt x="59" y="33"/>
                </a:lnTo>
                <a:lnTo>
                  <a:pt x="59" y="33"/>
                </a:lnTo>
                <a:close/>
                <a:moveTo>
                  <a:pt x="59" y="35"/>
                </a:moveTo>
                <a:lnTo>
                  <a:pt x="59" y="35"/>
                </a:lnTo>
                <a:lnTo>
                  <a:pt x="59" y="38"/>
                </a:lnTo>
                <a:lnTo>
                  <a:pt x="59" y="38"/>
                </a:lnTo>
                <a:lnTo>
                  <a:pt x="59" y="38"/>
                </a:lnTo>
                <a:lnTo>
                  <a:pt x="59" y="38"/>
                </a:lnTo>
                <a:lnTo>
                  <a:pt x="59" y="35"/>
                </a:lnTo>
                <a:lnTo>
                  <a:pt x="59" y="35"/>
                </a:lnTo>
                <a:close/>
                <a:moveTo>
                  <a:pt x="59" y="35"/>
                </a:moveTo>
                <a:lnTo>
                  <a:pt x="59" y="35"/>
                </a:lnTo>
                <a:lnTo>
                  <a:pt x="62" y="35"/>
                </a:lnTo>
                <a:lnTo>
                  <a:pt x="59" y="35"/>
                </a:lnTo>
                <a:lnTo>
                  <a:pt x="62" y="35"/>
                </a:lnTo>
                <a:lnTo>
                  <a:pt x="62" y="35"/>
                </a:lnTo>
                <a:lnTo>
                  <a:pt x="62" y="38"/>
                </a:lnTo>
                <a:lnTo>
                  <a:pt x="62" y="38"/>
                </a:lnTo>
                <a:lnTo>
                  <a:pt x="59" y="35"/>
                </a:lnTo>
                <a:lnTo>
                  <a:pt x="59" y="35"/>
                </a:lnTo>
                <a:close/>
                <a:moveTo>
                  <a:pt x="62" y="35"/>
                </a:moveTo>
                <a:lnTo>
                  <a:pt x="62" y="33"/>
                </a:lnTo>
                <a:lnTo>
                  <a:pt x="62" y="33"/>
                </a:lnTo>
                <a:lnTo>
                  <a:pt x="62" y="35"/>
                </a:lnTo>
                <a:lnTo>
                  <a:pt x="62" y="35"/>
                </a:lnTo>
                <a:lnTo>
                  <a:pt x="62" y="35"/>
                </a:lnTo>
                <a:lnTo>
                  <a:pt x="62" y="35"/>
                </a:lnTo>
                <a:lnTo>
                  <a:pt x="62" y="35"/>
                </a:lnTo>
                <a:close/>
                <a:moveTo>
                  <a:pt x="62" y="38"/>
                </a:moveTo>
                <a:lnTo>
                  <a:pt x="62" y="38"/>
                </a:lnTo>
                <a:lnTo>
                  <a:pt x="62" y="40"/>
                </a:lnTo>
                <a:lnTo>
                  <a:pt x="62" y="40"/>
                </a:lnTo>
                <a:lnTo>
                  <a:pt x="62" y="38"/>
                </a:lnTo>
                <a:lnTo>
                  <a:pt x="62" y="38"/>
                </a:lnTo>
                <a:lnTo>
                  <a:pt x="62" y="38"/>
                </a:lnTo>
                <a:lnTo>
                  <a:pt x="62" y="38"/>
                </a:lnTo>
                <a:close/>
                <a:moveTo>
                  <a:pt x="62" y="38"/>
                </a:moveTo>
                <a:lnTo>
                  <a:pt x="62" y="35"/>
                </a:lnTo>
                <a:lnTo>
                  <a:pt x="62" y="35"/>
                </a:lnTo>
                <a:lnTo>
                  <a:pt x="62" y="35"/>
                </a:lnTo>
                <a:lnTo>
                  <a:pt x="62" y="35"/>
                </a:lnTo>
                <a:lnTo>
                  <a:pt x="64" y="38"/>
                </a:lnTo>
                <a:lnTo>
                  <a:pt x="64" y="38"/>
                </a:lnTo>
                <a:lnTo>
                  <a:pt x="62" y="38"/>
                </a:lnTo>
                <a:lnTo>
                  <a:pt x="62" y="38"/>
                </a:lnTo>
                <a:lnTo>
                  <a:pt x="62" y="38"/>
                </a:lnTo>
                <a:close/>
                <a:moveTo>
                  <a:pt x="62" y="35"/>
                </a:moveTo>
                <a:lnTo>
                  <a:pt x="62" y="35"/>
                </a:lnTo>
                <a:lnTo>
                  <a:pt x="64" y="35"/>
                </a:lnTo>
                <a:lnTo>
                  <a:pt x="64" y="35"/>
                </a:lnTo>
                <a:lnTo>
                  <a:pt x="64" y="35"/>
                </a:lnTo>
                <a:lnTo>
                  <a:pt x="64" y="35"/>
                </a:lnTo>
                <a:lnTo>
                  <a:pt x="62" y="35"/>
                </a:lnTo>
                <a:lnTo>
                  <a:pt x="62" y="35"/>
                </a:lnTo>
                <a:close/>
                <a:moveTo>
                  <a:pt x="62" y="38"/>
                </a:moveTo>
                <a:lnTo>
                  <a:pt x="64" y="38"/>
                </a:lnTo>
                <a:lnTo>
                  <a:pt x="64" y="40"/>
                </a:lnTo>
                <a:lnTo>
                  <a:pt x="64" y="40"/>
                </a:lnTo>
                <a:lnTo>
                  <a:pt x="64" y="40"/>
                </a:lnTo>
                <a:lnTo>
                  <a:pt x="62" y="40"/>
                </a:lnTo>
                <a:lnTo>
                  <a:pt x="62" y="38"/>
                </a:lnTo>
                <a:lnTo>
                  <a:pt x="62" y="38"/>
                </a:lnTo>
                <a:close/>
                <a:moveTo>
                  <a:pt x="64" y="38"/>
                </a:moveTo>
                <a:lnTo>
                  <a:pt x="64" y="38"/>
                </a:lnTo>
                <a:lnTo>
                  <a:pt x="64" y="38"/>
                </a:lnTo>
                <a:lnTo>
                  <a:pt x="64" y="38"/>
                </a:lnTo>
                <a:lnTo>
                  <a:pt x="64" y="38"/>
                </a:lnTo>
                <a:lnTo>
                  <a:pt x="64" y="38"/>
                </a:lnTo>
                <a:lnTo>
                  <a:pt x="64" y="38"/>
                </a:lnTo>
                <a:lnTo>
                  <a:pt x="64" y="38"/>
                </a:lnTo>
                <a:lnTo>
                  <a:pt x="64" y="38"/>
                </a:lnTo>
                <a:close/>
                <a:moveTo>
                  <a:pt x="64" y="35"/>
                </a:moveTo>
                <a:lnTo>
                  <a:pt x="64" y="35"/>
                </a:lnTo>
                <a:lnTo>
                  <a:pt x="64" y="35"/>
                </a:lnTo>
                <a:lnTo>
                  <a:pt x="67" y="35"/>
                </a:lnTo>
                <a:lnTo>
                  <a:pt x="67" y="38"/>
                </a:lnTo>
                <a:lnTo>
                  <a:pt x="64" y="38"/>
                </a:lnTo>
                <a:lnTo>
                  <a:pt x="64" y="35"/>
                </a:lnTo>
                <a:lnTo>
                  <a:pt x="64" y="35"/>
                </a:lnTo>
                <a:close/>
                <a:moveTo>
                  <a:pt x="64" y="40"/>
                </a:moveTo>
                <a:lnTo>
                  <a:pt x="67" y="40"/>
                </a:lnTo>
                <a:lnTo>
                  <a:pt x="67" y="40"/>
                </a:lnTo>
                <a:lnTo>
                  <a:pt x="64" y="40"/>
                </a:lnTo>
                <a:lnTo>
                  <a:pt x="64" y="40"/>
                </a:lnTo>
                <a:lnTo>
                  <a:pt x="64" y="40"/>
                </a:lnTo>
                <a:lnTo>
                  <a:pt x="64" y="40"/>
                </a:lnTo>
                <a:lnTo>
                  <a:pt x="64" y="40"/>
                </a:lnTo>
                <a:close/>
                <a:moveTo>
                  <a:pt x="64" y="38"/>
                </a:moveTo>
                <a:lnTo>
                  <a:pt x="64" y="38"/>
                </a:lnTo>
                <a:lnTo>
                  <a:pt x="67" y="38"/>
                </a:lnTo>
                <a:lnTo>
                  <a:pt x="67" y="38"/>
                </a:lnTo>
                <a:lnTo>
                  <a:pt x="67" y="38"/>
                </a:lnTo>
                <a:lnTo>
                  <a:pt x="67" y="38"/>
                </a:lnTo>
                <a:lnTo>
                  <a:pt x="67" y="40"/>
                </a:lnTo>
                <a:lnTo>
                  <a:pt x="67" y="40"/>
                </a:lnTo>
                <a:lnTo>
                  <a:pt x="64" y="38"/>
                </a:lnTo>
                <a:lnTo>
                  <a:pt x="64" y="38"/>
                </a:lnTo>
                <a:close/>
                <a:moveTo>
                  <a:pt x="67" y="38"/>
                </a:moveTo>
                <a:lnTo>
                  <a:pt x="67" y="38"/>
                </a:lnTo>
                <a:lnTo>
                  <a:pt x="67" y="35"/>
                </a:lnTo>
                <a:lnTo>
                  <a:pt x="67" y="38"/>
                </a:lnTo>
                <a:lnTo>
                  <a:pt x="67" y="38"/>
                </a:lnTo>
                <a:lnTo>
                  <a:pt x="67" y="38"/>
                </a:lnTo>
                <a:lnTo>
                  <a:pt x="67" y="38"/>
                </a:lnTo>
                <a:lnTo>
                  <a:pt x="67" y="38"/>
                </a:lnTo>
                <a:close/>
                <a:moveTo>
                  <a:pt x="67" y="40"/>
                </a:moveTo>
                <a:lnTo>
                  <a:pt x="67" y="40"/>
                </a:lnTo>
                <a:lnTo>
                  <a:pt x="67" y="40"/>
                </a:lnTo>
                <a:lnTo>
                  <a:pt x="67" y="42"/>
                </a:lnTo>
                <a:lnTo>
                  <a:pt x="67" y="42"/>
                </a:lnTo>
                <a:lnTo>
                  <a:pt x="67" y="40"/>
                </a:lnTo>
                <a:lnTo>
                  <a:pt x="67" y="40"/>
                </a:lnTo>
                <a:lnTo>
                  <a:pt x="67" y="40"/>
                </a:lnTo>
                <a:close/>
                <a:moveTo>
                  <a:pt x="67" y="40"/>
                </a:moveTo>
                <a:lnTo>
                  <a:pt x="67" y="40"/>
                </a:lnTo>
                <a:lnTo>
                  <a:pt x="67" y="38"/>
                </a:lnTo>
                <a:lnTo>
                  <a:pt x="67" y="38"/>
                </a:lnTo>
                <a:lnTo>
                  <a:pt x="69" y="40"/>
                </a:lnTo>
                <a:lnTo>
                  <a:pt x="69" y="40"/>
                </a:lnTo>
                <a:lnTo>
                  <a:pt x="67" y="40"/>
                </a:lnTo>
                <a:lnTo>
                  <a:pt x="67" y="40"/>
                </a:lnTo>
                <a:lnTo>
                  <a:pt x="67" y="40"/>
                </a:lnTo>
                <a:close/>
                <a:moveTo>
                  <a:pt x="69" y="38"/>
                </a:moveTo>
                <a:lnTo>
                  <a:pt x="69" y="38"/>
                </a:lnTo>
                <a:lnTo>
                  <a:pt x="69" y="38"/>
                </a:lnTo>
                <a:lnTo>
                  <a:pt x="69" y="38"/>
                </a:lnTo>
                <a:lnTo>
                  <a:pt x="69" y="40"/>
                </a:lnTo>
                <a:lnTo>
                  <a:pt x="69" y="40"/>
                </a:lnTo>
                <a:lnTo>
                  <a:pt x="69" y="38"/>
                </a:lnTo>
                <a:lnTo>
                  <a:pt x="69" y="38"/>
                </a:lnTo>
                <a:close/>
                <a:moveTo>
                  <a:pt x="69" y="40"/>
                </a:moveTo>
                <a:lnTo>
                  <a:pt x="69" y="40"/>
                </a:lnTo>
                <a:lnTo>
                  <a:pt x="69" y="42"/>
                </a:lnTo>
                <a:lnTo>
                  <a:pt x="69" y="42"/>
                </a:lnTo>
                <a:lnTo>
                  <a:pt x="69" y="42"/>
                </a:lnTo>
                <a:lnTo>
                  <a:pt x="69" y="42"/>
                </a:lnTo>
                <a:lnTo>
                  <a:pt x="69" y="40"/>
                </a:lnTo>
                <a:lnTo>
                  <a:pt x="69" y="40"/>
                </a:lnTo>
                <a:close/>
                <a:moveTo>
                  <a:pt x="69" y="40"/>
                </a:moveTo>
                <a:lnTo>
                  <a:pt x="69" y="40"/>
                </a:lnTo>
                <a:lnTo>
                  <a:pt x="69" y="40"/>
                </a:lnTo>
                <a:lnTo>
                  <a:pt x="71" y="40"/>
                </a:lnTo>
                <a:lnTo>
                  <a:pt x="71" y="42"/>
                </a:lnTo>
                <a:lnTo>
                  <a:pt x="69" y="42"/>
                </a:lnTo>
                <a:lnTo>
                  <a:pt x="69" y="40"/>
                </a:lnTo>
                <a:lnTo>
                  <a:pt x="69" y="40"/>
                </a:lnTo>
                <a:close/>
                <a:moveTo>
                  <a:pt x="69" y="40"/>
                </a:moveTo>
                <a:lnTo>
                  <a:pt x="69" y="38"/>
                </a:lnTo>
                <a:lnTo>
                  <a:pt x="71" y="38"/>
                </a:lnTo>
                <a:lnTo>
                  <a:pt x="71" y="40"/>
                </a:lnTo>
                <a:lnTo>
                  <a:pt x="71" y="40"/>
                </a:lnTo>
                <a:lnTo>
                  <a:pt x="71" y="40"/>
                </a:lnTo>
                <a:lnTo>
                  <a:pt x="69" y="40"/>
                </a:lnTo>
                <a:lnTo>
                  <a:pt x="69" y="40"/>
                </a:lnTo>
                <a:close/>
                <a:moveTo>
                  <a:pt x="71" y="42"/>
                </a:moveTo>
                <a:lnTo>
                  <a:pt x="71" y="42"/>
                </a:lnTo>
                <a:lnTo>
                  <a:pt x="71" y="42"/>
                </a:lnTo>
                <a:lnTo>
                  <a:pt x="71" y="42"/>
                </a:lnTo>
                <a:lnTo>
                  <a:pt x="69" y="42"/>
                </a:lnTo>
                <a:lnTo>
                  <a:pt x="69" y="42"/>
                </a:lnTo>
                <a:lnTo>
                  <a:pt x="71" y="42"/>
                </a:lnTo>
                <a:lnTo>
                  <a:pt x="71" y="42"/>
                </a:lnTo>
                <a:close/>
                <a:moveTo>
                  <a:pt x="71" y="42"/>
                </a:moveTo>
                <a:lnTo>
                  <a:pt x="71" y="40"/>
                </a:lnTo>
                <a:lnTo>
                  <a:pt x="71" y="40"/>
                </a:lnTo>
                <a:lnTo>
                  <a:pt x="71" y="40"/>
                </a:lnTo>
                <a:lnTo>
                  <a:pt x="71" y="42"/>
                </a:lnTo>
                <a:lnTo>
                  <a:pt x="71" y="42"/>
                </a:lnTo>
                <a:lnTo>
                  <a:pt x="71" y="42"/>
                </a:lnTo>
                <a:lnTo>
                  <a:pt x="71" y="42"/>
                </a:lnTo>
                <a:lnTo>
                  <a:pt x="71" y="42"/>
                </a:lnTo>
                <a:close/>
                <a:moveTo>
                  <a:pt x="71" y="40"/>
                </a:moveTo>
                <a:lnTo>
                  <a:pt x="71" y="40"/>
                </a:lnTo>
                <a:lnTo>
                  <a:pt x="74" y="40"/>
                </a:lnTo>
                <a:lnTo>
                  <a:pt x="74" y="42"/>
                </a:lnTo>
                <a:lnTo>
                  <a:pt x="71" y="42"/>
                </a:lnTo>
                <a:lnTo>
                  <a:pt x="71" y="40"/>
                </a:lnTo>
                <a:lnTo>
                  <a:pt x="71" y="40"/>
                </a:lnTo>
                <a:lnTo>
                  <a:pt x="71" y="40"/>
                </a:lnTo>
                <a:close/>
                <a:moveTo>
                  <a:pt x="71" y="42"/>
                </a:moveTo>
                <a:lnTo>
                  <a:pt x="71" y="42"/>
                </a:lnTo>
                <a:lnTo>
                  <a:pt x="74" y="42"/>
                </a:lnTo>
                <a:lnTo>
                  <a:pt x="74" y="45"/>
                </a:lnTo>
                <a:lnTo>
                  <a:pt x="71" y="45"/>
                </a:lnTo>
                <a:lnTo>
                  <a:pt x="71" y="42"/>
                </a:lnTo>
                <a:lnTo>
                  <a:pt x="71" y="42"/>
                </a:lnTo>
                <a:lnTo>
                  <a:pt x="71" y="42"/>
                </a:lnTo>
                <a:close/>
                <a:moveTo>
                  <a:pt x="71" y="42"/>
                </a:moveTo>
                <a:lnTo>
                  <a:pt x="71" y="42"/>
                </a:lnTo>
                <a:lnTo>
                  <a:pt x="74" y="42"/>
                </a:lnTo>
                <a:lnTo>
                  <a:pt x="74" y="42"/>
                </a:lnTo>
                <a:lnTo>
                  <a:pt x="74" y="42"/>
                </a:lnTo>
                <a:lnTo>
                  <a:pt x="74" y="42"/>
                </a:lnTo>
                <a:lnTo>
                  <a:pt x="74" y="42"/>
                </a:lnTo>
                <a:lnTo>
                  <a:pt x="71" y="42"/>
                </a:lnTo>
                <a:lnTo>
                  <a:pt x="71" y="42"/>
                </a:lnTo>
                <a:close/>
                <a:moveTo>
                  <a:pt x="74" y="42"/>
                </a:moveTo>
                <a:lnTo>
                  <a:pt x="74" y="40"/>
                </a:lnTo>
                <a:lnTo>
                  <a:pt x="74" y="40"/>
                </a:lnTo>
                <a:lnTo>
                  <a:pt x="74" y="42"/>
                </a:lnTo>
                <a:lnTo>
                  <a:pt x="74" y="42"/>
                </a:lnTo>
                <a:lnTo>
                  <a:pt x="74" y="42"/>
                </a:lnTo>
                <a:lnTo>
                  <a:pt x="74" y="42"/>
                </a:lnTo>
                <a:lnTo>
                  <a:pt x="74" y="42"/>
                </a:lnTo>
                <a:close/>
                <a:moveTo>
                  <a:pt x="74" y="42"/>
                </a:moveTo>
                <a:lnTo>
                  <a:pt x="74" y="45"/>
                </a:lnTo>
                <a:lnTo>
                  <a:pt x="74" y="45"/>
                </a:lnTo>
                <a:lnTo>
                  <a:pt x="74" y="45"/>
                </a:lnTo>
                <a:lnTo>
                  <a:pt x="74" y="45"/>
                </a:lnTo>
                <a:lnTo>
                  <a:pt x="74" y="42"/>
                </a:lnTo>
                <a:lnTo>
                  <a:pt x="74" y="42"/>
                </a:lnTo>
                <a:lnTo>
                  <a:pt x="74" y="42"/>
                </a:lnTo>
                <a:close/>
                <a:moveTo>
                  <a:pt x="74" y="42"/>
                </a:moveTo>
                <a:lnTo>
                  <a:pt x="74" y="42"/>
                </a:lnTo>
                <a:lnTo>
                  <a:pt x="74" y="42"/>
                </a:lnTo>
                <a:lnTo>
                  <a:pt x="76" y="42"/>
                </a:lnTo>
                <a:lnTo>
                  <a:pt x="76" y="45"/>
                </a:lnTo>
                <a:lnTo>
                  <a:pt x="74" y="45"/>
                </a:lnTo>
                <a:lnTo>
                  <a:pt x="74" y="42"/>
                </a:lnTo>
                <a:lnTo>
                  <a:pt x="74" y="42"/>
                </a:lnTo>
                <a:close/>
                <a:moveTo>
                  <a:pt x="76" y="42"/>
                </a:moveTo>
                <a:lnTo>
                  <a:pt x="76" y="42"/>
                </a:lnTo>
                <a:lnTo>
                  <a:pt x="76" y="42"/>
                </a:lnTo>
                <a:lnTo>
                  <a:pt x="76" y="42"/>
                </a:lnTo>
                <a:lnTo>
                  <a:pt x="76" y="42"/>
                </a:lnTo>
                <a:lnTo>
                  <a:pt x="76" y="42"/>
                </a:lnTo>
                <a:lnTo>
                  <a:pt x="76" y="42"/>
                </a:lnTo>
                <a:lnTo>
                  <a:pt x="76" y="42"/>
                </a:lnTo>
                <a:close/>
                <a:moveTo>
                  <a:pt x="76" y="45"/>
                </a:moveTo>
                <a:lnTo>
                  <a:pt x="76" y="45"/>
                </a:lnTo>
                <a:lnTo>
                  <a:pt x="76" y="45"/>
                </a:lnTo>
                <a:lnTo>
                  <a:pt x="76" y="47"/>
                </a:lnTo>
                <a:lnTo>
                  <a:pt x="76" y="47"/>
                </a:lnTo>
                <a:lnTo>
                  <a:pt x="76" y="45"/>
                </a:lnTo>
                <a:lnTo>
                  <a:pt x="76" y="45"/>
                </a:lnTo>
                <a:lnTo>
                  <a:pt x="76" y="45"/>
                </a:lnTo>
                <a:close/>
                <a:moveTo>
                  <a:pt x="76" y="45"/>
                </a:moveTo>
                <a:lnTo>
                  <a:pt x="76" y="42"/>
                </a:lnTo>
                <a:lnTo>
                  <a:pt x="76" y="42"/>
                </a:lnTo>
                <a:lnTo>
                  <a:pt x="76" y="45"/>
                </a:lnTo>
                <a:lnTo>
                  <a:pt x="76" y="45"/>
                </a:lnTo>
                <a:lnTo>
                  <a:pt x="76" y="45"/>
                </a:lnTo>
                <a:lnTo>
                  <a:pt x="76" y="45"/>
                </a:lnTo>
                <a:lnTo>
                  <a:pt x="76" y="45"/>
                </a:lnTo>
                <a:close/>
                <a:moveTo>
                  <a:pt x="76" y="42"/>
                </a:moveTo>
                <a:lnTo>
                  <a:pt x="76" y="42"/>
                </a:lnTo>
                <a:lnTo>
                  <a:pt x="78" y="42"/>
                </a:lnTo>
                <a:lnTo>
                  <a:pt x="78" y="42"/>
                </a:lnTo>
                <a:lnTo>
                  <a:pt x="78" y="45"/>
                </a:lnTo>
                <a:lnTo>
                  <a:pt x="78" y="45"/>
                </a:lnTo>
                <a:lnTo>
                  <a:pt x="76" y="42"/>
                </a:lnTo>
                <a:lnTo>
                  <a:pt x="76" y="42"/>
                </a:lnTo>
                <a:close/>
                <a:moveTo>
                  <a:pt x="76" y="45"/>
                </a:moveTo>
                <a:lnTo>
                  <a:pt x="78" y="45"/>
                </a:lnTo>
                <a:lnTo>
                  <a:pt x="78" y="47"/>
                </a:lnTo>
                <a:lnTo>
                  <a:pt x="78" y="47"/>
                </a:lnTo>
                <a:lnTo>
                  <a:pt x="78" y="47"/>
                </a:lnTo>
                <a:lnTo>
                  <a:pt x="76" y="47"/>
                </a:lnTo>
                <a:lnTo>
                  <a:pt x="76" y="45"/>
                </a:lnTo>
                <a:lnTo>
                  <a:pt x="76" y="45"/>
                </a:lnTo>
                <a:close/>
                <a:moveTo>
                  <a:pt x="78" y="45"/>
                </a:moveTo>
                <a:lnTo>
                  <a:pt x="78" y="45"/>
                </a:lnTo>
                <a:lnTo>
                  <a:pt x="78" y="45"/>
                </a:lnTo>
                <a:lnTo>
                  <a:pt x="78" y="45"/>
                </a:lnTo>
                <a:lnTo>
                  <a:pt x="78" y="47"/>
                </a:lnTo>
                <a:lnTo>
                  <a:pt x="78" y="47"/>
                </a:lnTo>
                <a:lnTo>
                  <a:pt x="78" y="45"/>
                </a:lnTo>
                <a:lnTo>
                  <a:pt x="78" y="45"/>
                </a:lnTo>
                <a:close/>
                <a:moveTo>
                  <a:pt x="78" y="42"/>
                </a:moveTo>
                <a:lnTo>
                  <a:pt x="78" y="42"/>
                </a:lnTo>
                <a:lnTo>
                  <a:pt x="78" y="45"/>
                </a:lnTo>
                <a:lnTo>
                  <a:pt x="78" y="45"/>
                </a:lnTo>
                <a:lnTo>
                  <a:pt x="78" y="45"/>
                </a:lnTo>
                <a:lnTo>
                  <a:pt x="78" y="45"/>
                </a:lnTo>
                <a:lnTo>
                  <a:pt x="78" y="42"/>
                </a:lnTo>
                <a:lnTo>
                  <a:pt x="78" y="42"/>
                </a:lnTo>
                <a:close/>
                <a:moveTo>
                  <a:pt x="78" y="47"/>
                </a:moveTo>
                <a:lnTo>
                  <a:pt x="78" y="47"/>
                </a:lnTo>
                <a:lnTo>
                  <a:pt x="78" y="50"/>
                </a:lnTo>
                <a:lnTo>
                  <a:pt x="78" y="50"/>
                </a:lnTo>
                <a:lnTo>
                  <a:pt x="78" y="47"/>
                </a:lnTo>
                <a:lnTo>
                  <a:pt x="78" y="47"/>
                </a:lnTo>
                <a:lnTo>
                  <a:pt x="78" y="47"/>
                </a:lnTo>
                <a:lnTo>
                  <a:pt x="78" y="47"/>
                </a:lnTo>
                <a:close/>
                <a:moveTo>
                  <a:pt x="78" y="47"/>
                </a:moveTo>
                <a:lnTo>
                  <a:pt x="78" y="45"/>
                </a:lnTo>
                <a:lnTo>
                  <a:pt x="78" y="45"/>
                </a:lnTo>
                <a:lnTo>
                  <a:pt x="81" y="45"/>
                </a:lnTo>
                <a:lnTo>
                  <a:pt x="81" y="47"/>
                </a:lnTo>
                <a:lnTo>
                  <a:pt x="81" y="47"/>
                </a:lnTo>
                <a:lnTo>
                  <a:pt x="81" y="47"/>
                </a:lnTo>
                <a:lnTo>
                  <a:pt x="78" y="47"/>
                </a:lnTo>
                <a:lnTo>
                  <a:pt x="78" y="47"/>
                </a:lnTo>
                <a:close/>
                <a:moveTo>
                  <a:pt x="81" y="45"/>
                </a:moveTo>
                <a:lnTo>
                  <a:pt x="81" y="45"/>
                </a:lnTo>
                <a:lnTo>
                  <a:pt x="81" y="45"/>
                </a:lnTo>
                <a:lnTo>
                  <a:pt x="81" y="45"/>
                </a:lnTo>
                <a:lnTo>
                  <a:pt x="81" y="47"/>
                </a:lnTo>
                <a:lnTo>
                  <a:pt x="81" y="47"/>
                </a:lnTo>
                <a:lnTo>
                  <a:pt x="81" y="45"/>
                </a:lnTo>
                <a:lnTo>
                  <a:pt x="81" y="45"/>
                </a:lnTo>
                <a:close/>
                <a:moveTo>
                  <a:pt x="81" y="47"/>
                </a:moveTo>
                <a:lnTo>
                  <a:pt x="81" y="47"/>
                </a:lnTo>
                <a:lnTo>
                  <a:pt x="81" y="50"/>
                </a:lnTo>
                <a:lnTo>
                  <a:pt x="81" y="50"/>
                </a:lnTo>
                <a:lnTo>
                  <a:pt x="81" y="50"/>
                </a:lnTo>
                <a:lnTo>
                  <a:pt x="81" y="50"/>
                </a:lnTo>
                <a:lnTo>
                  <a:pt x="81" y="47"/>
                </a:lnTo>
                <a:lnTo>
                  <a:pt x="81" y="47"/>
                </a:lnTo>
                <a:close/>
                <a:moveTo>
                  <a:pt x="81" y="47"/>
                </a:moveTo>
                <a:lnTo>
                  <a:pt x="81" y="47"/>
                </a:lnTo>
                <a:lnTo>
                  <a:pt x="81" y="47"/>
                </a:lnTo>
                <a:lnTo>
                  <a:pt x="83" y="47"/>
                </a:lnTo>
                <a:lnTo>
                  <a:pt x="83" y="50"/>
                </a:lnTo>
                <a:lnTo>
                  <a:pt x="81" y="50"/>
                </a:lnTo>
                <a:lnTo>
                  <a:pt x="81" y="47"/>
                </a:lnTo>
                <a:lnTo>
                  <a:pt x="81" y="47"/>
                </a:lnTo>
                <a:close/>
                <a:moveTo>
                  <a:pt x="81" y="47"/>
                </a:moveTo>
                <a:lnTo>
                  <a:pt x="81" y="45"/>
                </a:lnTo>
                <a:lnTo>
                  <a:pt x="83" y="45"/>
                </a:lnTo>
                <a:lnTo>
                  <a:pt x="83" y="47"/>
                </a:lnTo>
                <a:lnTo>
                  <a:pt x="83" y="47"/>
                </a:lnTo>
                <a:lnTo>
                  <a:pt x="83" y="47"/>
                </a:lnTo>
                <a:lnTo>
                  <a:pt x="81" y="47"/>
                </a:lnTo>
                <a:lnTo>
                  <a:pt x="81" y="47"/>
                </a:lnTo>
                <a:close/>
                <a:moveTo>
                  <a:pt x="83" y="50"/>
                </a:moveTo>
                <a:lnTo>
                  <a:pt x="83" y="50"/>
                </a:lnTo>
                <a:lnTo>
                  <a:pt x="83" y="50"/>
                </a:lnTo>
                <a:lnTo>
                  <a:pt x="83" y="50"/>
                </a:lnTo>
                <a:lnTo>
                  <a:pt x="81" y="50"/>
                </a:lnTo>
                <a:lnTo>
                  <a:pt x="81" y="50"/>
                </a:lnTo>
                <a:lnTo>
                  <a:pt x="83" y="50"/>
                </a:lnTo>
                <a:lnTo>
                  <a:pt x="83" y="50"/>
                </a:lnTo>
                <a:close/>
                <a:moveTo>
                  <a:pt x="83" y="50"/>
                </a:moveTo>
                <a:lnTo>
                  <a:pt x="83" y="47"/>
                </a:lnTo>
                <a:lnTo>
                  <a:pt x="83" y="47"/>
                </a:lnTo>
                <a:lnTo>
                  <a:pt x="83" y="50"/>
                </a:lnTo>
                <a:lnTo>
                  <a:pt x="83" y="50"/>
                </a:lnTo>
                <a:lnTo>
                  <a:pt x="83" y="50"/>
                </a:lnTo>
                <a:lnTo>
                  <a:pt x="83" y="50"/>
                </a:lnTo>
                <a:lnTo>
                  <a:pt x="83" y="50"/>
                </a:lnTo>
                <a:close/>
                <a:moveTo>
                  <a:pt x="83" y="47"/>
                </a:moveTo>
                <a:lnTo>
                  <a:pt x="83" y="47"/>
                </a:lnTo>
                <a:lnTo>
                  <a:pt x="83" y="47"/>
                </a:lnTo>
                <a:lnTo>
                  <a:pt x="85" y="47"/>
                </a:lnTo>
                <a:lnTo>
                  <a:pt x="85" y="47"/>
                </a:lnTo>
                <a:lnTo>
                  <a:pt x="83" y="47"/>
                </a:lnTo>
                <a:lnTo>
                  <a:pt x="83" y="47"/>
                </a:lnTo>
                <a:lnTo>
                  <a:pt x="83" y="47"/>
                </a:lnTo>
                <a:close/>
                <a:moveTo>
                  <a:pt x="83" y="50"/>
                </a:moveTo>
                <a:lnTo>
                  <a:pt x="83" y="50"/>
                </a:lnTo>
                <a:lnTo>
                  <a:pt x="85" y="50"/>
                </a:lnTo>
                <a:lnTo>
                  <a:pt x="85" y="52"/>
                </a:lnTo>
                <a:lnTo>
                  <a:pt x="83" y="52"/>
                </a:lnTo>
                <a:lnTo>
                  <a:pt x="83" y="50"/>
                </a:lnTo>
                <a:lnTo>
                  <a:pt x="83" y="50"/>
                </a:lnTo>
                <a:lnTo>
                  <a:pt x="83" y="50"/>
                </a:lnTo>
                <a:close/>
                <a:moveTo>
                  <a:pt x="83" y="50"/>
                </a:moveTo>
                <a:lnTo>
                  <a:pt x="83" y="50"/>
                </a:lnTo>
                <a:lnTo>
                  <a:pt x="85" y="50"/>
                </a:lnTo>
                <a:lnTo>
                  <a:pt x="85" y="50"/>
                </a:lnTo>
                <a:lnTo>
                  <a:pt x="85" y="50"/>
                </a:lnTo>
                <a:lnTo>
                  <a:pt x="85" y="50"/>
                </a:lnTo>
                <a:lnTo>
                  <a:pt x="85" y="50"/>
                </a:lnTo>
                <a:lnTo>
                  <a:pt x="83" y="50"/>
                </a:lnTo>
                <a:lnTo>
                  <a:pt x="83" y="50"/>
                </a:lnTo>
                <a:close/>
                <a:moveTo>
                  <a:pt x="85" y="47"/>
                </a:moveTo>
                <a:lnTo>
                  <a:pt x="85" y="47"/>
                </a:lnTo>
                <a:lnTo>
                  <a:pt x="85" y="47"/>
                </a:lnTo>
                <a:lnTo>
                  <a:pt x="85" y="47"/>
                </a:lnTo>
                <a:lnTo>
                  <a:pt x="85" y="50"/>
                </a:lnTo>
                <a:lnTo>
                  <a:pt x="85" y="50"/>
                </a:lnTo>
                <a:lnTo>
                  <a:pt x="85" y="47"/>
                </a:lnTo>
                <a:lnTo>
                  <a:pt x="85" y="47"/>
                </a:lnTo>
                <a:close/>
                <a:moveTo>
                  <a:pt x="85" y="50"/>
                </a:moveTo>
                <a:lnTo>
                  <a:pt x="85" y="52"/>
                </a:lnTo>
                <a:lnTo>
                  <a:pt x="85" y="52"/>
                </a:lnTo>
                <a:lnTo>
                  <a:pt x="85" y="52"/>
                </a:lnTo>
                <a:lnTo>
                  <a:pt x="85" y="52"/>
                </a:lnTo>
                <a:lnTo>
                  <a:pt x="85" y="50"/>
                </a:lnTo>
                <a:lnTo>
                  <a:pt x="85" y="50"/>
                </a:lnTo>
                <a:lnTo>
                  <a:pt x="85" y="50"/>
                </a:lnTo>
                <a:close/>
                <a:moveTo>
                  <a:pt x="85" y="50"/>
                </a:moveTo>
                <a:lnTo>
                  <a:pt x="85" y="50"/>
                </a:lnTo>
                <a:lnTo>
                  <a:pt x="85" y="50"/>
                </a:lnTo>
                <a:lnTo>
                  <a:pt x="88" y="50"/>
                </a:lnTo>
                <a:lnTo>
                  <a:pt x="88" y="52"/>
                </a:lnTo>
                <a:lnTo>
                  <a:pt x="85" y="52"/>
                </a:lnTo>
                <a:lnTo>
                  <a:pt x="85" y="50"/>
                </a:lnTo>
                <a:lnTo>
                  <a:pt x="85" y="50"/>
                </a:lnTo>
                <a:close/>
                <a:moveTo>
                  <a:pt x="85" y="50"/>
                </a:moveTo>
                <a:lnTo>
                  <a:pt x="88" y="47"/>
                </a:lnTo>
                <a:lnTo>
                  <a:pt x="88" y="50"/>
                </a:lnTo>
                <a:lnTo>
                  <a:pt x="88" y="50"/>
                </a:lnTo>
                <a:lnTo>
                  <a:pt x="88" y="50"/>
                </a:lnTo>
                <a:lnTo>
                  <a:pt x="85" y="50"/>
                </a:lnTo>
                <a:lnTo>
                  <a:pt x="85" y="50"/>
                </a:lnTo>
                <a:lnTo>
                  <a:pt x="85" y="50"/>
                </a:lnTo>
                <a:close/>
                <a:moveTo>
                  <a:pt x="88" y="52"/>
                </a:moveTo>
                <a:lnTo>
                  <a:pt x="88" y="52"/>
                </a:lnTo>
                <a:lnTo>
                  <a:pt x="88" y="54"/>
                </a:lnTo>
                <a:lnTo>
                  <a:pt x="88" y="54"/>
                </a:lnTo>
                <a:lnTo>
                  <a:pt x="85" y="52"/>
                </a:lnTo>
                <a:lnTo>
                  <a:pt x="85" y="52"/>
                </a:lnTo>
                <a:lnTo>
                  <a:pt x="88" y="52"/>
                </a:lnTo>
                <a:lnTo>
                  <a:pt x="88" y="52"/>
                </a:lnTo>
                <a:close/>
                <a:moveTo>
                  <a:pt x="88" y="52"/>
                </a:moveTo>
                <a:lnTo>
                  <a:pt x="88" y="50"/>
                </a:lnTo>
                <a:lnTo>
                  <a:pt x="88" y="50"/>
                </a:lnTo>
                <a:lnTo>
                  <a:pt x="88" y="50"/>
                </a:lnTo>
                <a:lnTo>
                  <a:pt x="90" y="52"/>
                </a:lnTo>
                <a:lnTo>
                  <a:pt x="90" y="52"/>
                </a:lnTo>
                <a:lnTo>
                  <a:pt x="88" y="52"/>
                </a:lnTo>
                <a:lnTo>
                  <a:pt x="88" y="52"/>
                </a:lnTo>
                <a:lnTo>
                  <a:pt x="88" y="52"/>
                </a:lnTo>
                <a:close/>
                <a:moveTo>
                  <a:pt x="88" y="50"/>
                </a:moveTo>
                <a:lnTo>
                  <a:pt x="90" y="50"/>
                </a:lnTo>
                <a:lnTo>
                  <a:pt x="90" y="50"/>
                </a:lnTo>
                <a:lnTo>
                  <a:pt x="90" y="52"/>
                </a:lnTo>
                <a:lnTo>
                  <a:pt x="90" y="52"/>
                </a:lnTo>
                <a:lnTo>
                  <a:pt x="88" y="50"/>
                </a:lnTo>
                <a:lnTo>
                  <a:pt x="88" y="50"/>
                </a:lnTo>
                <a:lnTo>
                  <a:pt x="88" y="50"/>
                </a:lnTo>
                <a:close/>
                <a:moveTo>
                  <a:pt x="88" y="52"/>
                </a:moveTo>
                <a:lnTo>
                  <a:pt x="90" y="52"/>
                </a:lnTo>
                <a:lnTo>
                  <a:pt x="90" y="54"/>
                </a:lnTo>
                <a:lnTo>
                  <a:pt x="90" y="54"/>
                </a:lnTo>
                <a:lnTo>
                  <a:pt x="90" y="54"/>
                </a:lnTo>
                <a:lnTo>
                  <a:pt x="88" y="54"/>
                </a:lnTo>
                <a:lnTo>
                  <a:pt x="88" y="52"/>
                </a:lnTo>
                <a:lnTo>
                  <a:pt x="88" y="52"/>
                </a:lnTo>
                <a:close/>
                <a:moveTo>
                  <a:pt x="90" y="52"/>
                </a:moveTo>
                <a:lnTo>
                  <a:pt x="90" y="52"/>
                </a:lnTo>
                <a:lnTo>
                  <a:pt x="90" y="52"/>
                </a:lnTo>
                <a:lnTo>
                  <a:pt x="90" y="52"/>
                </a:lnTo>
                <a:lnTo>
                  <a:pt x="90" y="52"/>
                </a:lnTo>
                <a:lnTo>
                  <a:pt x="90" y="52"/>
                </a:lnTo>
                <a:lnTo>
                  <a:pt x="90" y="52"/>
                </a:lnTo>
                <a:lnTo>
                  <a:pt x="90" y="52"/>
                </a:lnTo>
                <a:close/>
                <a:moveTo>
                  <a:pt x="90" y="50"/>
                </a:moveTo>
                <a:lnTo>
                  <a:pt x="90" y="50"/>
                </a:lnTo>
                <a:lnTo>
                  <a:pt x="93" y="52"/>
                </a:lnTo>
                <a:lnTo>
                  <a:pt x="93" y="52"/>
                </a:lnTo>
                <a:lnTo>
                  <a:pt x="90" y="52"/>
                </a:lnTo>
                <a:lnTo>
                  <a:pt x="90" y="52"/>
                </a:lnTo>
                <a:lnTo>
                  <a:pt x="90" y="50"/>
                </a:lnTo>
                <a:lnTo>
                  <a:pt x="90" y="50"/>
                </a:lnTo>
                <a:close/>
                <a:moveTo>
                  <a:pt x="90" y="54"/>
                </a:moveTo>
                <a:lnTo>
                  <a:pt x="93" y="54"/>
                </a:lnTo>
                <a:lnTo>
                  <a:pt x="93" y="54"/>
                </a:lnTo>
                <a:lnTo>
                  <a:pt x="90" y="54"/>
                </a:lnTo>
                <a:lnTo>
                  <a:pt x="90" y="54"/>
                </a:lnTo>
                <a:lnTo>
                  <a:pt x="90" y="54"/>
                </a:lnTo>
                <a:lnTo>
                  <a:pt x="90" y="54"/>
                </a:lnTo>
                <a:lnTo>
                  <a:pt x="90" y="54"/>
                </a:lnTo>
                <a:close/>
                <a:moveTo>
                  <a:pt x="90" y="52"/>
                </a:moveTo>
                <a:lnTo>
                  <a:pt x="90" y="52"/>
                </a:lnTo>
                <a:lnTo>
                  <a:pt x="93" y="52"/>
                </a:lnTo>
                <a:lnTo>
                  <a:pt x="93" y="52"/>
                </a:lnTo>
                <a:lnTo>
                  <a:pt x="93" y="54"/>
                </a:lnTo>
                <a:lnTo>
                  <a:pt x="93" y="54"/>
                </a:lnTo>
                <a:lnTo>
                  <a:pt x="90" y="52"/>
                </a:lnTo>
                <a:lnTo>
                  <a:pt x="90" y="52"/>
                </a:lnTo>
                <a:close/>
                <a:moveTo>
                  <a:pt x="93" y="52"/>
                </a:moveTo>
                <a:lnTo>
                  <a:pt x="93" y="52"/>
                </a:lnTo>
                <a:lnTo>
                  <a:pt x="93" y="52"/>
                </a:lnTo>
                <a:lnTo>
                  <a:pt x="93" y="52"/>
                </a:lnTo>
                <a:lnTo>
                  <a:pt x="93" y="52"/>
                </a:lnTo>
                <a:lnTo>
                  <a:pt x="93" y="52"/>
                </a:lnTo>
                <a:lnTo>
                  <a:pt x="93" y="52"/>
                </a:lnTo>
                <a:lnTo>
                  <a:pt x="93" y="52"/>
                </a:lnTo>
                <a:close/>
                <a:moveTo>
                  <a:pt x="93" y="54"/>
                </a:moveTo>
                <a:lnTo>
                  <a:pt x="93" y="54"/>
                </a:lnTo>
                <a:lnTo>
                  <a:pt x="93" y="54"/>
                </a:lnTo>
                <a:lnTo>
                  <a:pt x="93" y="57"/>
                </a:lnTo>
                <a:lnTo>
                  <a:pt x="93" y="57"/>
                </a:lnTo>
                <a:lnTo>
                  <a:pt x="93" y="54"/>
                </a:lnTo>
                <a:lnTo>
                  <a:pt x="93" y="54"/>
                </a:lnTo>
                <a:lnTo>
                  <a:pt x="93" y="54"/>
                </a:lnTo>
                <a:close/>
                <a:moveTo>
                  <a:pt x="93" y="54"/>
                </a:moveTo>
                <a:lnTo>
                  <a:pt x="93" y="52"/>
                </a:lnTo>
                <a:lnTo>
                  <a:pt x="93" y="52"/>
                </a:lnTo>
                <a:lnTo>
                  <a:pt x="95" y="54"/>
                </a:lnTo>
                <a:lnTo>
                  <a:pt x="95" y="54"/>
                </a:lnTo>
                <a:lnTo>
                  <a:pt x="93" y="54"/>
                </a:lnTo>
                <a:lnTo>
                  <a:pt x="93" y="54"/>
                </a:lnTo>
                <a:lnTo>
                  <a:pt x="93" y="54"/>
                </a:lnTo>
                <a:close/>
                <a:moveTo>
                  <a:pt x="93" y="52"/>
                </a:moveTo>
                <a:lnTo>
                  <a:pt x="93" y="52"/>
                </a:lnTo>
                <a:lnTo>
                  <a:pt x="95" y="52"/>
                </a:lnTo>
                <a:lnTo>
                  <a:pt x="95" y="52"/>
                </a:lnTo>
                <a:lnTo>
                  <a:pt x="95" y="54"/>
                </a:lnTo>
                <a:lnTo>
                  <a:pt x="95" y="54"/>
                </a:lnTo>
                <a:lnTo>
                  <a:pt x="93" y="52"/>
                </a:lnTo>
                <a:lnTo>
                  <a:pt x="93" y="52"/>
                </a:lnTo>
                <a:close/>
                <a:moveTo>
                  <a:pt x="95" y="54"/>
                </a:moveTo>
                <a:lnTo>
                  <a:pt x="95" y="54"/>
                </a:lnTo>
                <a:lnTo>
                  <a:pt x="95" y="54"/>
                </a:lnTo>
                <a:lnTo>
                  <a:pt x="95" y="54"/>
                </a:lnTo>
                <a:lnTo>
                  <a:pt x="95" y="57"/>
                </a:lnTo>
                <a:lnTo>
                  <a:pt x="95" y="57"/>
                </a:lnTo>
                <a:lnTo>
                  <a:pt x="95" y="54"/>
                </a:lnTo>
                <a:lnTo>
                  <a:pt x="95" y="54"/>
                </a:lnTo>
                <a:close/>
                <a:moveTo>
                  <a:pt x="95" y="52"/>
                </a:moveTo>
                <a:lnTo>
                  <a:pt x="97" y="52"/>
                </a:lnTo>
                <a:lnTo>
                  <a:pt x="97" y="54"/>
                </a:lnTo>
                <a:lnTo>
                  <a:pt x="97" y="54"/>
                </a:lnTo>
                <a:lnTo>
                  <a:pt x="97" y="54"/>
                </a:lnTo>
                <a:lnTo>
                  <a:pt x="95" y="54"/>
                </a:lnTo>
                <a:lnTo>
                  <a:pt x="95" y="52"/>
                </a:lnTo>
                <a:lnTo>
                  <a:pt x="95" y="52"/>
                </a:lnTo>
                <a:close/>
                <a:moveTo>
                  <a:pt x="95" y="57"/>
                </a:moveTo>
                <a:lnTo>
                  <a:pt x="97" y="57"/>
                </a:lnTo>
                <a:lnTo>
                  <a:pt x="97" y="57"/>
                </a:lnTo>
                <a:lnTo>
                  <a:pt x="97" y="59"/>
                </a:lnTo>
                <a:lnTo>
                  <a:pt x="97" y="59"/>
                </a:lnTo>
                <a:lnTo>
                  <a:pt x="95" y="57"/>
                </a:lnTo>
                <a:lnTo>
                  <a:pt x="95" y="57"/>
                </a:lnTo>
                <a:lnTo>
                  <a:pt x="95" y="57"/>
                </a:lnTo>
                <a:close/>
                <a:moveTo>
                  <a:pt x="97" y="57"/>
                </a:moveTo>
                <a:lnTo>
                  <a:pt x="97" y="54"/>
                </a:lnTo>
                <a:lnTo>
                  <a:pt x="97" y="54"/>
                </a:lnTo>
                <a:lnTo>
                  <a:pt x="97" y="57"/>
                </a:lnTo>
                <a:lnTo>
                  <a:pt x="97" y="57"/>
                </a:lnTo>
                <a:lnTo>
                  <a:pt x="97" y="57"/>
                </a:lnTo>
                <a:lnTo>
                  <a:pt x="97" y="57"/>
                </a:lnTo>
                <a:lnTo>
                  <a:pt x="97" y="57"/>
                </a:lnTo>
                <a:close/>
                <a:moveTo>
                  <a:pt x="97" y="54"/>
                </a:moveTo>
                <a:lnTo>
                  <a:pt x="97" y="54"/>
                </a:lnTo>
                <a:lnTo>
                  <a:pt x="97" y="54"/>
                </a:lnTo>
                <a:lnTo>
                  <a:pt x="100" y="54"/>
                </a:lnTo>
                <a:lnTo>
                  <a:pt x="100" y="57"/>
                </a:lnTo>
                <a:lnTo>
                  <a:pt x="97" y="57"/>
                </a:lnTo>
                <a:lnTo>
                  <a:pt x="97" y="54"/>
                </a:lnTo>
                <a:lnTo>
                  <a:pt x="97" y="54"/>
                </a:lnTo>
                <a:close/>
                <a:moveTo>
                  <a:pt x="97" y="57"/>
                </a:moveTo>
                <a:lnTo>
                  <a:pt x="100" y="59"/>
                </a:lnTo>
                <a:lnTo>
                  <a:pt x="100" y="59"/>
                </a:lnTo>
                <a:lnTo>
                  <a:pt x="97" y="59"/>
                </a:lnTo>
                <a:lnTo>
                  <a:pt x="97" y="59"/>
                </a:lnTo>
                <a:lnTo>
                  <a:pt x="97" y="57"/>
                </a:lnTo>
                <a:lnTo>
                  <a:pt x="97" y="57"/>
                </a:lnTo>
                <a:lnTo>
                  <a:pt x="97" y="57"/>
                </a:lnTo>
                <a:close/>
                <a:moveTo>
                  <a:pt x="97" y="57"/>
                </a:moveTo>
                <a:lnTo>
                  <a:pt x="97" y="57"/>
                </a:lnTo>
                <a:lnTo>
                  <a:pt x="100" y="57"/>
                </a:lnTo>
                <a:lnTo>
                  <a:pt x="100" y="57"/>
                </a:lnTo>
                <a:lnTo>
                  <a:pt x="100" y="59"/>
                </a:lnTo>
                <a:lnTo>
                  <a:pt x="100" y="59"/>
                </a:lnTo>
                <a:lnTo>
                  <a:pt x="97" y="57"/>
                </a:lnTo>
                <a:lnTo>
                  <a:pt x="97" y="57"/>
                </a:lnTo>
                <a:close/>
                <a:moveTo>
                  <a:pt x="100" y="57"/>
                </a:moveTo>
                <a:lnTo>
                  <a:pt x="100" y="54"/>
                </a:lnTo>
                <a:lnTo>
                  <a:pt x="100" y="54"/>
                </a:lnTo>
                <a:lnTo>
                  <a:pt x="100" y="57"/>
                </a:lnTo>
                <a:lnTo>
                  <a:pt x="100" y="57"/>
                </a:lnTo>
                <a:lnTo>
                  <a:pt x="100" y="57"/>
                </a:lnTo>
                <a:lnTo>
                  <a:pt x="100" y="57"/>
                </a:lnTo>
                <a:lnTo>
                  <a:pt x="100" y="57"/>
                </a:lnTo>
                <a:close/>
                <a:moveTo>
                  <a:pt x="100" y="59"/>
                </a:moveTo>
                <a:lnTo>
                  <a:pt x="100" y="59"/>
                </a:lnTo>
                <a:lnTo>
                  <a:pt x="100" y="59"/>
                </a:lnTo>
                <a:lnTo>
                  <a:pt x="100" y="59"/>
                </a:lnTo>
                <a:lnTo>
                  <a:pt x="100" y="59"/>
                </a:lnTo>
                <a:lnTo>
                  <a:pt x="100" y="59"/>
                </a:lnTo>
                <a:lnTo>
                  <a:pt x="100" y="59"/>
                </a:lnTo>
                <a:lnTo>
                  <a:pt x="100" y="59"/>
                </a:lnTo>
                <a:close/>
                <a:moveTo>
                  <a:pt x="100" y="59"/>
                </a:moveTo>
                <a:lnTo>
                  <a:pt x="100" y="57"/>
                </a:lnTo>
                <a:lnTo>
                  <a:pt x="100" y="57"/>
                </a:lnTo>
                <a:lnTo>
                  <a:pt x="100" y="57"/>
                </a:lnTo>
                <a:lnTo>
                  <a:pt x="102" y="59"/>
                </a:lnTo>
                <a:lnTo>
                  <a:pt x="102" y="59"/>
                </a:lnTo>
                <a:lnTo>
                  <a:pt x="100" y="59"/>
                </a:lnTo>
                <a:lnTo>
                  <a:pt x="100" y="59"/>
                </a:lnTo>
                <a:lnTo>
                  <a:pt x="100" y="59"/>
                </a:lnTo>
                <a:close/>
                <a:moveTo>
                  <a:pt x="100" y="57"/>
                </a:moveTo>
                <a:lnTo>
                  <a:pt x="100" y="57"/>
                </a:lnTo>
                <a:lnTo>
                  <a:pt x="102" y="57"/>
                </a:lnTo>
                <a:lnTo>
                  <a:pt x="102" y="57"/>
                </a:lnTo>
                <a:lnTo>
                  <a:pt x="102" y="59"/>
                </a:lnTo>
                <a:lnTo>
                  <a:pt x="102" y="59"/>
                </a:lnTo>
                <a:lnTo>
                  <a:pt x="100" y="57"/>
                </a:lnTo>
                <a:lnTo>
                  <a:pt x="100" y="57"/>
                </a:lnTo>
                <a:close/>
                <a:moveTo>
                  <a:pt x="100" y="59"/>
                </a:moveTo>
                <a:lnTo>
                  <a:pt x="102" y="59"/>
                </a:lnTo>
                <a:lnTo>
                  <a:pt x="102" y="59"/>
                </a:lnTo>
                <a:lnTo>
                  <a:pt x="102" y="61"/>
                </a:lnTo>
                <a:lnTo>
                  <a:pt x="102" y="61"/>
                </a:lnTo>
                <a:lnTo>
                  <a:pt x="100" y="59"/>
                </a:lnTo>
                <a:lnTo>
                  <a:pt x="100" y="59"/>
                </a:lnTo>
                <a:lnTo>
                  <a:pt x="100" y="59"/>
                </a:lnTo>
                <a:close/>
                <a:moveTo>
                  <a:pt x="102" y="59"/>
                </a:moveTo>
                <a:lnTo>
                  <a:pt x="102" y="59"/>
                </a:lnTo>
                <a:lnTo>
                  <a:pt x="102" y="59"/>
                </a:lnTo>
                <a:lnTo>
                  <a:pt x="102" y="59"/>
                </a:lnTo>
                <a:lnTo>
                  <a:pt x="102" y="59"/>
                </a:lnTo>
                <a:lnTo>
                  <a:pt x="102" y="59"/>
                </a:lnTo>
                <a:lnTo>
                  <a:pt x="102" y="59"/>
                </a:lnTo>
                <a:lnTo>
                  <a:pt x="102" y="59"/>
                </a:lnTo>
                <a:close/>
                <a:moveTo>
                  <a:pt x="102" y="59"/>
                </a:moveTo>
                <a:lnTo>
                  <a:pt x="102" y="57"/>
                </a:lnTo>
                <a:lnTo>
                  <a:pt x="104" y="57"/>
                </a:lnTo>
                <a:lnTo>
                  <a:pt x="104" y="59"/>
                </a:lnTo>
                <a:lnTo>
                  <a:pt x="104" y="59"/>
                </a:lnTo>
                <a:lnTo>
                  <a:pt x="104" y="59"/>
                </a:lnTo>
                <a:lnTo>
                  <a:pt x="102" y="59"/>
                </a:lnTo>
                <a:lnTo>
                  <a:pt x="102" y="59"/>
                </a:lnTo>
                <a:close/>
                <a:moveTo>
                  <a:pt x="102" y="59"/>
                </a:moveTo>
                <a:lnTo>
                  <a:pt x="104" y="59"/>
                </a:lnTo>
                <a:lnTo>
                  <a:pt x="104" y="61"/>
                </a:lnTo>
                <a:lnTo>
                  <a:pt x="104" y="61"/>
                </a:lnTo>
                <a:lnTo>
                  <a:pt x="104" y="61"/>
                </a:lnTo>
                <a:lnTo>
                  <a:pt x="102" y="61"/>
                </a:lnTo>
                <a:lnTo>
                  <a:pt x="102" y="59"/>
                </a:lnTo>
                <a:lnTo>
                  <a:pt x="102" y="59"/>
                </a:lnTo>
                <a:close/>
                <a:moveTo>
                  <a:pt x="104" y="59"/>
                </a:moveTo>
                <a:lnTo>
                  <a:pt x="104" y="59"/>
                </a:lnTo>
                <a:lnTo>
                  <a:pt x="104" y="59"/>
                </a:lnTo>
                <a:lnTo>
                  <a:pt x="104" y="59"/>
                </a:lnTo>
                <a:lnTo>
                  <a:pt x="104" y="61"/>
                </a:lnTo>
                <a:lnTo>
                  <a:pt x="104" y="61"/>
                </a:lnTo>
                <a:lnTo>
                  <a:pt x="104" y="59"/>
                </a:lnTo>
                <a:lnTo>
                  <a:pt x="104" y="59"/>
                </a:lnTo>
                <a:close/>
                <a:moveTo>
                  <a:pt x="104" y="59"/>
                </a:moveTo>
                <a:lnTo>
                  <a:pt x="104" y="59"/>
                </a:lnTo>
                <a:lnTo>
                  <a:pt x="107" y="59"/>
                </a:lnTo>
                <a:lnTo>
                  <a:pt x="107" y="59"/>
                </a:lnTo>
                <a:lnTo>
                  <a:pt x="104" y="59"/>
                </a:lnTo>
                <a:lnTo>
                  <a:pt x="104" y="59"/>
                </a:lnTo>
                <a:lnTo>
                  <a:pt x="104" y="59"/>
                </a:lnTo>
                <a:lnTo>
                  <a:pt x="104" y="59"/>
                </a:lnTo>
                <a:close/>
                <a:moveTo>
                  <a:pt x="104" y="61"/>
                </a:moveTo>
                <a:lnTo>
                  <a:pt x="104" y="61"/>
                </a:lnTo>
                <a:lnTo>
                  <a:pt x="107" y="61"/>
                </a:lnTo>
                <a:lnTo>
                  <a:pt x="107" y="64"/>
                </a:lnTo>
                <a:lnTo>
                  <a:pt x="104" y="64"/>
                </a:lnTo>
                <a:lnTo>
                  <a:pt x="104" y="61"/>
                </a:lnTo>
                <a:lnTo>
                  <a:pt x="104" y="61"/>
                </a:lnTo>
                <a:lnTo>
                  <a:pt x="104" y="61"/>
                </a:lnTo>
                <a:close/>
                <a:moveTo>
                  <a:pt x="104" y="61"/>
                </a:moveTo>
                <a:lnTo>
                  <a:pt x="104" y="59"/>
                </a:lnTo>
                <a:lnTo>
                  <a:pt x="107" y="59"/>
                </a:lnTo>
                <a:lnTo>
                  <a:pt x="107" y="61"/>
                </a:lnTo>
                <a:lnTo>
                  <a:pt x="107" y="61"/>
                </a:lnTo>
                <a:lnTo>
                  <a:pt x="107" y="61"/>
                </a:lnTo>
                <a:lnTo>
                  <a:pt x="104" y="61"/>
                </a:lnTo>
                <a:lnTo>
                  <a:pt x="104" y="61"/>
                </a:lnTo>
                <a:close/>
                <a:moveTo>
                  <a:pt x="107" y="59"/>
                </a:moveTo>
                <a:lnTo>
                  <a:pt x="107" y="59"/>
                </a:lnTo>
                <a:lnTo>
                  <a:pt x="107" y="59"/>
                </a:lnTo>
                <a:lnTo>
                  <a:pt x="107" y="59"/>
                </a:lnTo>
                <a:lnTo>
                  <a:pt x="107" y="61"/>
                </a:lnTo>
                <a:lnTo>
                  <a:pt x="107" y="61"/>
                </a:lnTo>
                <a:lnTo>
                  <a:pt x="107" y="59"/>
                </a:lnTo>
                <a:lnTo>
                  <a:pt x="107" y="59"/>
                </a:lnTo>
                <a:close/>
                <a:moveTo>
                  <a:pt x="107" y="61"/>
                </a:moveTo>
                <a:lnTo>
                  <a:pt x="107" y="61"/>
                </a:lnTo>
                <a:lnTo>
                  <a:pt x="107" y="64"/>
                </a:lnTo>
                <a:lnTo>
                  <a:pt x="107" y="64"/>
                </a:lnTo>
                <a:lnTo>
                  <a:pt x="107" y="64"/>
                </a:lnTo>
                <a:lnTo>
                  <a:pt x="107" y="64"/>
                </a:lnTo>
                <a:lnTo>
                  <a:pt x="107" y="61"/>
                </a:lnTo>
                <a:lnTo>
                  <a:pt x="107" y="61"/>
                </a:lnTo>
                <a:close/>
                <a:moveTo>
                  <a:pt x="107" y="61"/>
                </a:moveTo>
                <a:lnTo>
                  <a:pt x="107" y="61"/>
                </a:lnTo>
                <a:lnTo>
                  <a:pt x="107" y="61"/>
                </a:lnTo>
                <a:lnTo>
                  <a:pt x="107" y="61"/>
                </a:lnTo>
                <a:lnTo>
                  <a:pt x="107" y="61"/>
                </a:lnTo>
                <a:lnTo>
                  <a:pt x="109" y="61"/>
                </a:lnTo>
                <a:lnTo>
                  <a:pt x="109" y="61"/>
                </a:lnTo>
                <a:lnTo>
                  <a:pt x="107" y="64"/>
                </a:lnTo>
                <a:lnTo>
                  <a:pt x="107" y="61"/>
                </a:lnTo>
                <a:lnTo>
                  <a:pt x="107" y="61"/>
                </a:lnTo>
                <a:close/>
                <a:moveTo>
                  <a:pt x="107" y="61"/>
                </a:moveTo>
                <a:lnTo>
                  <a:pt x="107" y="59"/>
                </a:lnTo>
                <a:lnTo>
                  <a:pt x="109" y="59"/>
                </a:lnTo>
                <a:lnTo>
                  <a:pt x="109" y="61"/>
                </a:lnTo>
                <a:lnTo>
                  <a:pt x="109" y="61"/>
                </a:lnTo>
                <a:lnTo>
                  <a:pt x="109" y="61"/>
                </a:lnTo>
                <a:lnTo>
                  <a:pt x="107" y="61"/>
                </a:lnTo>
                <a:lnTo>
                  <a:pt x="107" y="61"/>
                </a:lnTo>
                <a:close/>
                <a:moveTo>
                  <a:pt x="107" y="64"/>
                </a:moveTo>
                <a:lnTo>
                  <a:pt x="109" y="64"/>
                </a:lnTo>
                <a:lnTo>
                  <a:pt x="109" y="64"/>
                </a:lnTo>
                <a:lnTo>
                  <a:pt x="109" y="66"/>
                </a:lnTo>
                <a:lnTo>
                  <a:pt x="109" y="66"/>
                </a:lnTo>
                <a:lnTo>
                  <a:pt x="107" y="64"/>
                </a:lnTo>
                <a:lnTo>
                  <a:pt x="107" y="64"/>
                </a:lnTo>
                <a:lnTo>
                  <a:pt x="107" y="64"/>
                </a:lnTo>
                <a:close/>
                <a:moveTo>
                  <a:pt x="109" y="64"/>
                </a:moveTo>
                <a:lnTo>
                  <a:pt x="109" y="61"/>
                </a:lnTo>
                <a:lnTo>
                  <a:pt x="109" y="61"/>
                </a:lnTo>
                <a:lnTo>
                  <a:pt x="109" y="64"/>
                </a:lnTo>
                <a:lnTo>
                  <a:pt x="109" y="64"/>
                </a:lnTo>
                <a:lnTo>
                  <a:pt x="109" y="64"/>
                </a:lnTo>
                <a:lnTo>
                  <a:pt x="109" y="64"/>
                </a:lnTo>
                <a:lnTo>
                  <a:pt x="109" y="64"/>
                </a:lnTo>
                <a:close/>
                <a:moveTo>
                  <a:pt x="109" y="61"/>
                </a:moveTo>
                <a:lnTo>
                  <a:pt x="109" y="61"/>
                </a:lnTo>
                <a:lnTo>
                  <a:pt x="109" y="61"/>
                </a:lnTo>
                <a:lnTo>
                  <a:pt x="112" y="61"/>
                </a:lnTo>
                <a:lnTo>
                  <a:pt x="112" y="61"/>
                </a:lnTo>
                <a:lnTo>
                  <a:pt x="109" y="61"/>
                </a:lnTo>
                <a:lnTo>
                  <a:pt x="109" y="61"/>
                </a:lnTo>
                <a:lnTo>
                  <a:pt x="109" y="61"/>
                </a:lnTo>
                <a:close/>
                <a:moveTo>
                  <a:pt x="109" y="64"/>
                </a:moveTo>
                <a:lnTo>
                  <a:pt x="109" y="64"/>
                </a:lnTo>
                <a:lnTo>
                  <a:pt x="112" y="66"/>
                </a:lnTo>
                <a:lnTo>
                  <a:pt x="112" y="66"/>
                </a:lnTo>
                <a:lnTo>
                  <a:pt x="109" y="66"/>
                </a:lnTo>
                <a:lnTo>
                  <a:pt x="109" y="66"/>
                </a:lnTo>
                <a:lnTo>
                  <a:pt x="109" y="64"/>
                </a:lnTo>
                <a:lnTo>
                  <a:pt x="109" y="64"/>
                </a:lnTo>
                <a:close/>
                <a:moveTo>
                  <a:pt x="109" y="64"/>
                </a:moveTo>
                <a:lnTo>
                  <a:pt x="109" y="64"/>
                </a:lnTo>
                <a:lnTo>
                  <a:pt x="112" y="64"/>
                </a:lnTo>
                <a:lnTo>
                  <a:pt x="112" y="64"/>
                </a:lnTo>
                <a:lnTo>
                  <a:pt x="112" y="64"/>
                </a:lnTo>
                <a:lnTo>
                  <a:pt x="112" y="64"/>
                </a:lnTo>
                <a:lnTo>
                  <a:pt x="109" y="64"/>
                </a:lnTo>
                <a:lnTo>
                  <a:pt x="109" y="64"/>
                </a:lnTo>
                <a:close/>
                <a:moveTo>
                  <a:pt x="112" y="61"/>
                </a:moveTo>
                <a:lnTo>
                  <a:pt x="112" y="61"/>
                </a:lnTo>
                <a:lnTo>
                  <a:pt x="112" y="61"/>
                </a:lnTo>
                <a:lnTo>
                  <a:pt x="112" y="61"/>
                </a:lnTo>
                <a:lnTo>
                  <a:pt x="112" y="64"/>
                </a:lnTo>
                <a:lnTo>
                  <a:pt x="112" y="64"/>
                </a:lnTo>
                <a:lnTo>
                  <a:pt x="112" y="61"/>
                </a:lnTo>
                <a:lnTo>
                  <a:pt x="112" y="61"/>
                </a:lnTo>
                <a:close/>
                <a:moveTo>
                  <a:pt x="112" y="66"/>
                </a:moveTo>
                <a:lnTo>
                  <a:pt x="112" y="66"/>
                </a:lnTo>
                <a:lnTo>
                  <a:pt x="112" y="66"/>
                </a:lnTo>
                <a:lnTo>
                  <a:pt x="112" y="66"/>
                </a:lnTo>
                <a:lnTo>
                  <a:pt x="112" y="66"/>
                </a:lnTo>
                <a:lnTo>
                  <a:pt x="112" y="66"/>
                </a:lnTo>
                <a:lnTo>
                  <a:pt x="112" y="66"/>
                </a:lnTo>
                <a:lnTo>
                  <a:pt x="112" y="66"/>
                </a:lnTo>
                <a:close/>
                <a:moveTo>
                  <a:pt x="112" y="64"/>
                </a:moveTo>
                <a:lnTo>
                  <a:pt x="112" y="64"/>
                </a:lnTo>
                <a:lnTo>
                  <a:pt x="112" y="64"/>
                </a:lnTo>
                <a:lnTo>
                  <a:pt x="114" y="64"/>
                </a:lnTo>
                <a:lnTo>
                  <a:pt x="114" y="66"/>
                </a:lnTo>
                <a:lnTo>
                  <a:pt x="112" y="66"/>
                </a:lnTo>
                <a:lnTo>
                  <a:pt x="112" y="64"/>
                </a:lnTo>
                <a:lnTo>
                  <a:pt x="112" y="64"/>
                </a:lnTo>
                <a:close/>
                <a:moveTo>
                  <a:pt x="112" y="61"/>
                </a:moveTo>
                <a:lnTo>
                  <a:pt x="114" y="61"/>
                </a:lnTo>
                <a:lnTo>
                  <a:pt x="114" y="64"/>
                </a:lnTo>
                <a:lnTo>
                  <a:pt x="114" y="64"/>
                </a:lnTo>
                <a:lnTo>
                  <a:pt x="114" y="64"/>
                </a:lnTo>
                <a:lnTo>
                  <a:pt x="112" y="64"/>
                </a:lnTo>
                <a:lnTo>
                  <a:pt x="112" y="61"/>
                </a:lnTo>
                <a:lnTo>
                  <a:pt x="112" y="61"/>
                </a:lnTo>
                <a:close/>
                <a:moveTo>
                  <a:pt x="112" y="66"/>
                </a:moveTo>
                <a:lnTo>
                  <a:pt x="114" y="66"/>
                </a:lnTo>
                <a:lnTo>
                  <a:pt x="114" y="66"/>
                </a:lnTo>
                <a:lnTo>
                  <a:pt x="114" y="68"/>
                </a:lnTo>
                <a:lnTo>
                  <a:pt x="114" y="68"/>
                </a:lnTo>
                <a:lnTo>
                  <a:pt x="112" y="66"/>
                </a:lnTo>
                <a:lnTo>
                  <a:pt x="112" y="66"/>
                </a:lnTo>
                <a:lnTo>
                  <a:pt x="112" y="66"/>
                </a:lnTo>
                <a:close/>
                <a:moveTo>
                  <a:pt x="114" y="66"/>
                </a:moveTo>
                <a:lnTo>
                  <a:pt x="114" y="64"/>
                </a:lnTo>
                <a:lnTo>
                  <a:pt x="114" y="64"/>
                </a:lnTo>
                <a:lnTo>
                  <a:pt x="114" y="66"/>
                </a:lnTo>
                <a:lnTo>
                  <a:pt x="114" y="66"/>
                </a:lnTo>
                <a:lnTo>
                  <a:pt x="114" y="66"/>
                </a:lnTo>
                <a:lnTo>
                  <a:pt x="114" y="66"/>
                </a:lnTo>
                <a:lnTo>
                  <a:pt x="114" y="66"/>
                </a:lnTo>
                <a:close/>
                <a:moveTo>
                  <a:pt x="114" y="64"/>
                </a:moveTo>
                <a:lnTo>
                  <a:pt x="114" y="64"/>
                </a:lnTo>
                <a:lnTo>
                  <a:pt x="114" y="64"/>
                </a:lnTo>
                <a:lnTo>
                  <a:pt x="116" y="64"/>
                </a:lnTo>
                <a:lnTo>
                  <a:pt x="116" y="66"/>
                </a:lnTo>
                <a:lnTo>
                  <a:pt x="114" y="66"/>
                </a:lnTo>
                <a:lnTo>
                  <a:pt x="114" y="64"/>
                </a:lnTo>
                <a:lnTo>
                  <a:pt x="114" y="64"/>
                </a:lnTo>
                <a:close/>
                <a:moveTo>
                  <a:pt x="114" y="66"/>
                </a:moveTo>
                <a:lnTo>
                  <a:pt x="116" y="68"/>
                </a:lnTo>
                <a:lnTo>
                  <a:pt x="116" y="68"/>
                </a:lnTo>
                <a:lnTo>
                  <a:pt x="114" y="68"/>
                </a:lnTo>
                <a:lnTo>
                  <a:pt x="114" y="68"/>
                </a:lnTo>
                <a:lnTo>
                  <a:pt x="114" y="66"/>
                </a:lnTo>
                <a:lnTo>
                  <a:pt x="114" y="66"/>
                </a:lnTo>
                <a:lnTo>
                  <a:pt x="114" y="66"/>
                </a:lnTo>
                <a:close/>
                <a:moveTo>
                  <a:pt x="116" y="66"/>
                </a:moveTo>
                <a:lnTo>
                  <a:pt x="116" y="66"/>
                </a:lnTo>
                <a:lnTo>
                  <a:pt x="116" y="66"/>
                </a:lnTo>
                <a:lnTo>
                  <a:pt x="116" y="66"/>
                </a:lnTo>
                <a:lnTo>
                  <a:pt x="116" y="66"/>
                </a:lnTo>
                <a:lnTo>
                  <a:pt x="116" y="68"/>
                </a:lnTo>
                <a:lnTo>
                  <a:pt x="116" y="66"/>
                </a:lnTo>
                <a:lnTo>
                  <a:pt x="116" y="66"/>
                </a:lnTo>
                <a:close/>
                <a:moveTo>
                  <a:pt x="116" y="66"/>
                </a:moveTo>
                <a:lnTo>
                  <a:pt x="116" y="64"/>
                </a:lnTo>
                <a:lnTo>
                  <a:pt x="116" y="64"/>
                </a:lnTo>
                <a:lnTo>
                  <a:pt x="119" y="66"/>
                </a:lnTo>
                <a:lnTo>
                  <a:pt x="119" y="66"/>
                </a:lnTo>
                <a:lnTo>
                  <a:pt x="116" y="66"/>
                </a:lnTo>
                <a:lnTo>
                  <a:pt x="116" y="66"/>
                </a:lnTo>
                <a:lnTo>
                  <a:pt x="116" y="66"/>
                </a:lnTo>
                <a:close/>
                <a:moveTo>
                  <a:pt x="116" y="68"/>
                </a:moveTo>
                <a:lnTo>
                  <a:pt x="116" y="68"/>
                </a:lnTo>
                <a:lnTo>
                  <a:pt x="119" y="68"/>
                </a:lnTo>
                <a:lnTo>
                  <a:pt x="119" y="68"/>
                </a:lnTo>
                <a:lnTo>
                  <a:pt x="116" y="71"/>
                </a:lnTo>
                <a:lnTo>
                  <a:pt x="116" y="68"/>
                </a:lnTo>
                <a:lnTo>
                  <a:pt x="116" y="68"/>
                </a:lnTo>
                <a:lnTo>
                  <a:pt x="116" y="68"/>
                </a:lnTo>
                <a:close/>
                <a:moveTo>
                  <a:pt x="116" y="68"/>
                </a:moveTo>
                <a:lnTo>
                  <a:pt x="116" y="66"/>
                </a:lnTo>
                <a:lnTo>
                  <a:pt x="119" y="66"/>
                </a:lnTo>
                <a:lnTo>
                  <a:pt x="119" y="68"/>
                </a:lnTo>
                <a:lnTo>
                  <a:pt x="119" y="68"/>
                </a:lnTo>
                <a:lnTo>
                  <a:pt x="119" y="68"/>
                </a:lnTo>
                <a:lnTo>
                  <a:pt x="116" y="68"/>
                </a:lnTo>
                <a:lnTo>
                  <a:pt x="116" y="68"/>
                </a:lnTo>
                <a:close/>
                <a:moveTo>
                  <a:pt x="119" y="66"/>
                </a:moveTo>
                <a:lnTo>
                  <a:pt x="119" y="66"/>
                </a:lnTo>
                <a:lnTo>
                  <a:pt x="119" y="66"/>
                </a:lnTo>
                <a:lnTo>
                  <a:pt x="119" y="66"/>
                </a:lnTo>
                <a:lnTo>
                  <a:pt x="119" y="66"/>
                </a:lnTo>
                <a:lnTo>
                  <a:pt x="119" y="66"/>
                </a:lnTo>
                <a:lnTo>
                  <a:pt x="119" y="66"/>
                </a:lnTo>
                <a:lnTo>
                  <a:pt x="119" y="66"/>
                </a:lnTo>
                <a:close/>
                <a:moveTo>
                  <a:pt x="119" y="68"/>
                </a:moveTo>
                <a:lnTo>
                  <a:pt x="119" y="71"/>
                </a:lnTo>
                <a:lnTo>
                  <a:pt x="119" y="71"/>
                </a:lnTo>
                <a:lnTo>
                  <a:pt x="119" y="71"/>
                </a:lnTo>
                <a:lnTo>
                  <a:pt x="119" y="71"/>
                </a:lnTo>
                <a:lnTo>
                  <a:pt x="119" y="68"/>
                </a:lnTo>
                <a:lnTo>
                  <a:pt x="119" y="68"/>
                </a:lnTo>
                <a:lnTo>
                  <a:pt x="119" y="68"/>
                </a:lnTo>
                <a:close/>
                <a:moveTo>
                  <a:pt x="119" y="68"/>
                </a:moveTo>
                <a:lnTo>
                  <a:pt x="119" y="68"/>
                </a:lnTo>
                <a:lnTo>
                  <a:pt x="119" y="68"/>
                </a:lnTo>
                <a:lnTo>
                  <a:pt x="121" y="68"/>
                </a:lnTo>
                <a:lnTo>
                  <a:pt x="121" y="68"/>
                </a:lnTo>
                <a:lnTo>
                  <a:pt x="119" y="68"/>
                </a:lnTo>
                <a:lnTo>
                  <a:pt x="119" y="68"/>
                </a:lnTo>
                <a:lnTo>
                  <a:pt x="119" y="68"/>
                </a:lnTo>
                <a:close/>
                <a:moveTo>
                  <a:pt x="119" y="66"/>
                </a:moveTo>
                <a:lnTo>
                  <a:pt x="121" y="66"/>
                </a:lnTo>
                <a:lnTo>
                  <a:pt x="121" y="66"/>
                </a:lnTo>
                <a:lnTo>
                  <a:pt x="121" y="68"/>
                </a:lnTo>
                <a:lnTo>
                  <a:pt x="121" y="68"/>
                </a:lnTo>
                <a:lnTo>
                  <a:pt x="119" y="66"/>
                </a:lnTo>
                <a:lnTo>
                  <a:pt x="119" y="66"/>
                </a:lnTo>
                <a:lnTo>
                  <a:pt x="119" y="66"/>
                </a:lnTo>
                <a:close/>
                <a:moveTo>
                  <a:pt x="119" y="71"/>
                </a:moveTo>
                <a:lnTo>
                  <a:pt x="121" y="71"/>
                </a:lnTo>
                <a:lnTo>
                  <a:pt x="121" y="71"/>
                </a:lnTo>
                <a:lnTo>
                  <a:pt x="121" y="71"/>
                </a:lnTo>
                <a:lnTo>
                  <a:pt x="121" y="71"/>
                </a:lnTo>
                <a:lnTo>
                  <a:pt x="119" y="71"/>
                </a:lnTo>
                <a:lnTo>
                  <a:pt x="119" y="71"/>
                </a:lnTo>
                <a:lnTo>
                  <a:pt x="119" y="71"/>
                </a:lnTo>
                <a:close/>
                <a:moveTo>
                  <a:pt x="121" y="68"/>
                </a:moveTo>
                <a:lnTo>
                  <a:pt x="121" y="68"/>
                </a:lnTo>
                <a:lnTo>
                  <a:pt x="121" y="68"/>
                </a:lnTo>
                <a:lnTo>
                  <a:pt x="121" y="68"/>
                </a:lnTo>
                <a:lnTo>
                  <a:pt x="121" y="71"/>
                </a:lnTo>
                <a:lnTo>
                  <a:pt x="121" y="71"/>
                </a:lnTo>
                <a:lnTo>
                  <a:pt x="121" y="68"/>
                </a:lnTo>
                <a:lnTo>
                  <a:pt x="121" y="68"/>
                </a:lnTo>
                <a:close/>
                <a:moveTo>
                  <a:pt x="121" y="68"/>
                </a:moveTo>
                <a:lnTo>
                  <a:pt x="121" y="66"/>
                </a:lnTo>
                <a:lnTo>
                  <a:pt x="121" y="66"/>
                </a:lnTo>
                <a:lnTo>
                  <a:pt x="123" y="68"/>
                </a:lnTo>
                <a:lnTo>
                  <a:pt x="123" y="68"/>
                </a:lnTo>
                <a:lnTo>
                  <a:pt x="121" y="68"/>
                </a:lnTo>
                <a:lnTo>
                  <a:pt x="121" y="68"/>
                </a:lnTo>
                <a:lnTo>
                  <a:pt x="121" y="68"/>
                </a:lnTo>
                <a:close/>
                <a:moveTo>
                  <a:pt x="121" y="71"/>
                </a:moveTo>
                <a:lnTo>
                  <a:pt x="121" y="71"/>
                </a:lnTo>
                <a:lnTo>
                  <a:pt x="123" y="71"/>
                </a:lnTo>
                <a:lnTo>
                  <a:pt x="123" y="73"/>
                </a:lnTo>
                <a:lnTo>
                  <a:pt x="121" y="73"/>
                </a:lnTo>
                <a:lnTo>
                  <a:pt x="121" y="71"/>
                </a:lnTo>
                <a:lnTo>
                  <a:pt x="121" y="71"/>
                </a:lnTo>
                <a:lnTo>
                  <a:pt x="121" y="71"/>
                </a:lnTo>
                <a:close/>
                <a:moveTo>
                  <a:pt x="123" y="71"/>
                </a:moveTo>
                <a:lnTo>
                  <a:pt x="123" y="68"/>
                </a:lnTo>
                <a:lnTo>
                  <a:pt x="123" y="68"/>
                </a:lnTo>
                <a:lnTo>
                  <a:pt x="123" y="71"/>
                </a:lnTo>
                <a:lnTo>
                  <a:pt x="123" y="71"/>
                </a:lnTo>
                <a:lnTo>
                  <a:pt x="123" y="71"/>
                </a:lnTo>
                <a:lnTo>
                  <a:pt x="123" y="71"/>
                </a:lnTo>
                <a:lnTo>
                  <a:pt x="123" y="71"/>
                </a:lnTo>
                <a:close/>
                <a:moveTo>
                  <a:pt x="123" y="68"/>
                </a:moveTo>
                <a:lnTo>
                  <a:pt x="123" y="68"/>
                </a:lnTo>
                <a:lnTo>
                  <a:pt x="126" y="68"/>
                </a:lnTo>
                <a:lnTo>
                  <a:pt x="126" y="71"/>
                </a:lnTo>
                <a:lnTo>
                  <a:pt x="123" y="71"/>
                </a:lnTo>
                <a:lnTo>
                  <a:pt x="123" y="68"/>
                </a:lnTo>
                <a:lnTo>
                  <a:pt x="123" y="68"/>
                </a:lnTo>
                <a:lnTo>
                  <a:pt x="123" y="68"/>
                </a:lnTo>
                <a:close/>
                <a:moveTo>
                  <a:pt x="123" y="71"/>
                </a:moveTo>
                <a:lnTo>
                  <a:pt x="126" y="73"/>
                </a:lnTo>
                <a:lnTo>
                  <a:pt x="126" y="73"/>
                </a:lnTo>
                <a:lnTo>
                  <a:pt x="123" y="73"/>
                </a:lnTo>
                <a:lnTo>
                  <a:pt x="123" y="73"/>
                </a:lnTo>
                <a:lnTo>
                  <a:pt x="123" y="71"/>
                </a:lnTo>
                <a:lnTo>
                  <a:pt x="123" y="71"/>
                </a:lnTo>
                <a:lnTo>
                  <a:pt x="123" y="71"/>
                </a:lnTo>
                <a:close/>
                <a:moveTo>
                  <a:pt x="123" y="71"/>
                </a:moveTo>
                <a:lnTo>
                  <a:pt x="123" y="71"/>
                </a:lnTo>
                <a:lnTo>
                  <a:pt x="126" y="71"/>
                </a:lnTo>
                <a:lnTo>
                  <a:pt x="126" y="71"/>
                </a:lnTo>
                <a:lnTo>
                  <a:pt x="126" y="73"/>
                </a:lnTo>
                <a:lnTo>
                  <a:pt x="126" y="73"/>
                </a:lnTo>
                <a:lnTo>
                  <a:pt x="123" y="71"/>
                </a:lnTo>
                <a:lnTo>
                  <a:pt x="123" y="71"/>
                </a:lnTo>
                <a:close/>
                <a:moveTo>
                  <a:pt x="126" y="68"/>
                </a:moveTo>
                <a:lnTo>
                  <a:pt x="126" y="68"/>
                </a:lnTo>
                <a:lnTo>
                  <a:pt x="126" y="71"/>
                </a:lnTo>
                <a:lnTo>
                  <a:pt x="126" y="71"/>
                </a:lnTo>
                <a:lnTo>
                  <a:pt x="126" y="71"/>
                </a:lnTo>
                <a:lnTo>
                  <a:pt x="126" y="71"/>
                </a:lnTo>
                <a:lnTo>
                  <a:pt x="126" y="68"/>
                </a:lnTo>
                <a:lnTo>
                  <a:pt x="126" y="68"/>
                </a:lnTo>
                <a:close/>
                <a:moveTo>
                  <a:pt x="126" y="73"/>
                </a:moveTo>
                <a:lnTo>
                  <a:pt x="126" y="73"/>
                </a:lnTo>
                <a:lnTo>
                  <a:pt x="126" y="73"/>
                </a:lnTo>
                <a:lnTo>
                  <a:pt x="126" y="76"/>
                </a:lnTo>
                <a:lnTo>
                  <a:pt x="126" y="76"/>
                </a:lnTo>
                <a:lnTo>
                  <a:pt x="126" y="73"/>
                </a:lnTo>
                <a:lnTo>
                  <a:pt x="126" y="73"/>
                </a:lnTo>
                <a:lnTo>
                  <a:pt x="126" y="73"/>
                </a:lnTo>
                <a:close/>
                <a:moveTo>
                  <a:pt x="126" y="73"/>
                </a:moveTo>
                <a:lnTo>
                  <a:pt x="126" y="71"/>
                </a:lnTo>
                <a:lnTo>
                  <a:pt x="126" y="71"/>
                </a:lnTo>
                <a:lnTo>
                  <a:pt x="128" y="73"/>
                </a:lnTo>
                <a:lnTo>
                  <a:pt x="128" y="73"/>
                </a:lnTo>
                <a:lnTo>
                  <a:pt x="126" y="73"/>
                </a:lnTo>
                <a:lnTo>
                  <a:pt x="126" y="73"/>
                </a:lnTo>
                <a:lnTo>
                  <a:pt x="126" y="73"/>
                </a:lnTo>
                <a:close/>
                <a:moveTo>
                  <a:pt x="126" y="71"/>
                </a:moveTo>
                <a:lnTo>
                  <a:pt x="126" y="71"/>
                </a:lnTo>
                <a:lnTo>
                  <a:pt x="128" y="71"/>
                </a:lnTo>
                <a:lnTo>
                  <a:pt x="128" y="71"/>
                </a:lnTo>
                <a:lnTo>
                  <a:pt x="128" y="71"/>
                </a:lnTo>
                <a:lnTo>
                  <a:pt x="128" y="73"/>
                </a:lnTo>
                <a:lnTo>
                  <a:pt x="126" y="71"/>
                </a:lnTo>
                <a:lnTo>
                  <a:pt x="126" y="71"/>
                </a:lnTo>
                <a:close/>
                <a:moveTo>
                  <a:pt x="128" y="73"/>
                </a:moveTo>
                <a:lnTo>
                  <a:pt x="128" y="76"/>
                </a:lnTo>
                <a:lnTo>
                  <a:pt x="128" y="76"/>
                </a:lnTo>
                <a:lnTo>
                  <a:pt x="128" y="76"/>
                </a:lnTo>
                <a:lnTo>
                  <a:pt x="126" y="76"/>
                </a:lnTo>
                <a:lnTo>
                  <a:pt x="126" y="73"/>
                </a:lnTo>
                <a:lnTo>
                  <a:pt x="128" y="73"/>
                </a:lnTo>
                <a:lnTo>
                  <a:pt x="128" y="73"/>
                </a:lnTo>
                <a:close/>
                <a:moveTo>
                  <a:pt x="128" y="73"/>
                </a:moveTo>
                <a:lnTo>
                  <a:pt x="128" y="73"/>
                </a:lnTo>
                <a:lnTo>
                  <a:pt x="128" y="73"/>
                </a:lnTo>
                <a:lnTo>
                  <a:pt x="128" y="73"/>
                </a:lnTo>
                <a:lnTo>
                  <a:pt x="128" y="76"/>
                </a:lnTo>
                <a:lnTo>
                  <a:pt x="128" y="76"/>
                </a:lnTo>
                <a:lnTo>
                  <a:pt x="128" y="73"/>
                </a:lnTo>
                <a:lnTo>
                  <a:pt x="128" y="73"/>
                </a:lnTo>
                <a:close/>
                <a:moveTo>
                  <a:pt x="128" y="71"/>
                </a:moveTo>
                <a:lnTo>
                  <a:pt x="128" y="71"/>
                </a:lnTo>
                <a:lnTo>
                  <a:pt x="130" y="73"/>
                </a:lnTo>
                <a:lnTo>
                  <a:pt x="130" y="73"/>
                </a:lnTo>
                <a:lnTo>
                  <a:pt x="128" y="73"/>
                </a:lnTo>
                <a:lnTo>
                  <a:pt x="128" y="73"/>
                </a:lnTo>
                <a:lnTo>
                  <a:pt x="128" y="71"/>
                </a:lnTo>
                <a:lnTo>
                  <a:pt x="128" y="71"/>
                </a:lnTo>
                <a:close/>
                <a:moveTo>
                  <a:pt x="128" y="76"/>
                </a:moveTo>
                <a:lnTo>
                  <a:pt x="128" y="76"/>
                </a:lnTo>
                <a:lnTo>
                  <a:pt x="130" y="76"/>
                </a:lnTo>
                <a:lnTo>
                  <a:pt x="130" y="76"/>
                </a:lnTo>
                <a:lnTo>
                  <a:pt x="128" y="76"/>
                </a:lnTo>
                <a:lnTo>
                  <a:pt x="128" y="76"/>
                </a:lnTo>
                <a:lnTo>
                  <a:pt x="128" y="76"/>
                </a:lnTo>
                <a:lnTo>
                  <a:pt x="128" y="76"/>
                </a:lnTo>
                <a:close/>
                <a:moveTo>
                  <a:pt x="130" y="76"/>
                </a:moveTo>
                <a:lnTo>
                  <a:pt x="130" y="73"/>
                </a:lnTo>
                <a:lnTo>
                  <a:pt x="130" y="73"/>
                </a:lnTo>
                <a:lnTo>
                  <a:pt x="130" y="76"/>
                </a:lnTo>
                <a:lnTo>
                  <a:pt x="130" y="76"/>
                </a:lnTo>
                <a:lnTo>
                  <a:pt x="130" y="76"/>
                </a:lnTo>
                <a:lnTo>
                  <a:pt x="130" y="76"/>
                </a:lnTo>
                <a:lnTo>
                  <a:pt x="130" y="76"/>
                </a:lnTo>
                <a:close/>
                <a:moveTo>
                  <a:pt x="130" y="73"/>
                </a:moveTo>
                <a:lnTo>
                  <a:pt x="130" y="73"/>
                </a:lnTo>
                <a:lnTo>
                  <a:pt x="130" y="73"/>
                </a:lnTo>
                <a:lnTo>
                  <a:pt x="130" y="73"/>
                </a:lnTo>
                <a:lnTo>
                  <a:pt x="130" y="73"/>
                </a:lnTo>
                <a:lnTo>
                  <a:pt x="130" y="73"/>
                </a:lnTo>
                <a:lnTo>
                  <a:pt x="130" y="73"/>
                </a:lnTo>
                <a:lnTo>
                  <a:pt x="130" y="73"/>
                </a:lnTo>
                <a:close/>
                <a:moveTo>
                  <a:pt x="130" y="76"/>
                </a:moveTo>
                <a:lnTo>
                  <a:pt x="130" y="76"/>
                </a:lnTo>
                <a:lnTo>
                  <a:pt x="130" y="76"/>
                </a:lnTo>
                <a:lnTo>
                  <a:pt x="130" y="78"/>
                </a:lnTo>
                <a:lnTo>
                  <a:pt x="130" y="78"/>
                </a:lnTo>
                <a:lnTo>
                  <a:pt x="130" y="76"/>
                </a:lnTo>
                <a:lnTo>
                  <a:pt x="130" y="76"/>
                </a:lnTo>
                <a:lnTo>
                  <a:pt x="130" y="76"/>
                </a:lnTo>
                <a:close/>
                <a:moveTo>
                  <a:pt x="130" y="76"/>
                </a:moveTo>
                <a:lnTo>
                  <a:pt x="130" y="76"/>
                </a:lnTo>
                <a:lnTo>
                  <a:pt x="130" y="76"/>
                </a:lnTo>
                <a:lnTo>
                  <a:pt x="133" y="76"/>
                </a:lnTo>
                <a:lnTo>
                  <a:pt x="133" y="76"/>
                </a:lnTo>
                <a:lnTo>
                  <a:pt x="130" y="76"/>
                </a:lnTo>
                <a:lnTo>
                  <a:pt x="130" y="76"/>
                </a:lnTo>
                <a:lnTo>
                  <a:pt x="130" y="76"/>
                </a:lnTo>
                <a:close/>
                <a:moveTo>
                  <a:pt x="133" y="73"/>
                </a:moveTo>
                <a:lnTo>
                  <a:pt x="133" y="73"/>
                </a:lnTo>
                <a:lnTo>
                  <a:pt x="133" y="73"/>
                </a:lnTo>
                <a:lnTo>
                  <a:pt x="133" y="76"/>
                </a:lnTo>
                <a:lnTo>
                  <a:pt x="133" y="76"/>
                </a:lnTo>
                <a:lnTo>
                  <a:pt x="133" y="73"/>
                </a:lnTo>
                <a:lnTo>
                  <a:pt x="133" y="73"/>
                </a:lnTo>
                <a:lnTo>
                  <a:pt x="133" y="73"/>
                </a:lnTo>
                <a:close/>
                <a:moveTo>
                  <a:pt x="133" y="76"/>
                </a:moveTo>
                <a:lnTo>
                  <a:pt x="133" y="78"/>
                </a:lnTo>
                <a:lnTo>
                  <a:pt x="133" y="78"/>
                </a:lnTo>
                <a:lnTo>
                  <a:pt x="133" y="78"/>
                </a:lnTo>
                <a:lnTo>
                  <a:pt x="133" y="78"/>
                </a:lnTo>
                <a:lnTo>
                  <a:pt x="133" y="76"/>
                </a:lnTo>
                <a:lnTo>
                  <a:pt x="133" y="76"/>
                </a:lnTo>
                <a:lnTo>
                  <a:pt x="133" y="76"/>
                </a:lnTo>
                <a:close/>
                <a:moveTo>
                  <a:pt x="133" y="76"/>
                </a:moveTo>
                <a:lnTo>
                  <a:pt x="133" y="76"/>
                </a:lnTo>
                <a:lnTo>
                  <a:pt x="133" y="76"/>
                </a:lnTo>
                <a:lnTo>
                  <a:pt x="135" y="76"/>
                </a:lnTo>
                <a:lnTo>
                  <a:pt x="135" y="78"/>
                </a:lnTo>
                <a:lnTo>
                  <a:pt x="133" y="78"/>
                </a:lnTo>
                <a:lnTo>
                  <a:pt x="133" y="76"/>
                </a:lnTo>
                <a:lnTo>
                  <a:pt x="133" y="76"/>
                </a:lnTo>
                <a:close/>
                <a:moveTo>
                  <a:pt x="133" y="76"/>
                </a:moveTo>
                <a:lnTo>
                  <a:pt x="133" y="73"/>
                </a:lnTo>
                <a:lnTo>
                  <a:pt x="135" y="73"/>
                </a:lnTo>
                <a:lnTo>
                  <a:pt x="135" y="76"/>
                </a:lnTo>
                <a:lnTo>
                  <a:pt x="135" y="76"/>
                </a:lnTo>
                <a:lnTo>
                  <a:pt x="135" y="76"/>
                </a:lnTo>
                <a:lnTo>
                  <a:pt x="133" y="76"/>
                </a:lnTo>
                <a:lnTo>
                  <a:pt x="133" y="76"/>
                </a:lnTo>
                <a:close/>
                <a:moveTo>
                  <a:pt x="133" y="78"/>
                </a:moveTo>
                <a:lnTo>
                  <a:pt x="135" y="78"/>
                </a:lnTo>
                <a:lnTo>
                  <a:pt x="135" y="78"/>
                </a:lnTo>
                <a:lnTo>
                  <a:pt x="135" y="80"/>
                </a:lnTo>
                <a:lnTo>
                  <a:pt x="135" y="80"/>
                </a:lnTo>
                <a:lnTo>
                  <a:pt x="133" y="78"/>
                </a:lnTo>
                <a:lnTo>
                  <a:pt x="133" y="78"/>
                </a:lnTo>
                <a:lnTo>
                  <a:pt x="133" y="78"/>
                </a:lnTo>
                <a:close/>
                <a:moveTo>
                  <a:pt x="135" y="78"/>
                </a:moveTo>
                <a:lnTo>
                  <a:pt x="135" y="76"/>
                </a:lnTo>
                <a:lnTo>
                  <a:pt x="135" y="76"/>
                </a:lnTo>
                <a:lnTo>
                  <a:pt x="135" y="76"/>
                </a:lnTo>
                <a:lnTo>
                  <a:pt x="135" y="76"/>
                </a:lnTo>
                <a:lnTo>
                  <a:pt x="135" y="78"/>
                </a:lnTo>
                <a:lnTo>
                  <a:pt x="135" y="78"/>
                </a:lnTo>
                <a:lnTo>
                  <a:pt x="135" y="78"/>
                </a:lnTo>
                <a:lnTo>
                  <a:pt x="135" y="78"/>
                </a:lnTo>
                <a:lnTo>
                  <a:pt x="135" y="78"/>
                </a:lnTo>
                <a:close/>
                <a:moveTo>
                  <a:pt x="135" y="76"/>
                </a:moveTo>
                <a:lnTo>
                  <a:pt x="135" y="76"/>
                </a:lnTo>
                <a:lnTo>
                  <a:pt x="135" y="76"/>
                </a:lnTo>
                <a:lnTo>
                  <a:pt x="138" y="76"/>
                </a:lnTo>
                <a:lnTo>
                  <a:pt x="138" y="76"/>
                </a:lnTo>
                <a:lnTo>
                  <a:pt x="135" y="78"/>
                </a:lnTo>
                <a:lnTo>
                  <a:pt x="135" y="76"/>
                </a:lnTo>
                <a:lnTo>
                  <a:pt x="135" y="76"/>
                </a:lnTo>
                <a:close/>
                <a:moveTo>
                  <a:pt x="135" y="78"/>
                </a:moveTo>
                <a:lnTo>
                  <a:pt x="138" y="80"/>
                </a:lnTo>
                <a:lnTo>
                  <a:pt x="138" y="80"/>
                </a:lnTo>
                <a:lnTo>
                  <a:pt x="135" y="80"/>
                </a:lnTo>
                <a:lnTo>
                  <a:pt x="135" y="80"/>
                </a:lnTo>
                <a:lnTo>
                  <a:pt x="135" y="78"/>
                </a:lnTo>
                <a:lnTo>
                  <a:pt x="135" y="78"/>
                </a:lnTo>
                <a:lnTo>
                  <a:pt x="135" y="78"/>
                </a:lnTo>
                <a:close/>
                <a:moveTo>
                  <a:pt x="135" y="78"/>
                </a:moveTo>
                <a:lnTo>
                  <a:pt x="135" y="78"/>
                </a:lnTo>
                <a:lnTo>
                  <a:pt x="138" y="78"/>
                </a:lnTo>
                <a:lnTo>
                  <a:pt x="138" y="78"/>
                </a:lnTo>
                <a:lnTo>
                  <a:pt x="138" y="78"/>
                </a:lnTo>
                <a:lnTo>
                  <a:pt x="138" y="78"/>
                </a:lnTo>
                <a:lnTo>
                  <a:pt x="138" y="80"/>
                </a:lnTo>
                <a:lnTo>
                  <a:pt x="135" y="78"/>
                </a:lnTo>
                <a:lnTo>
                  <a:pt x="135" y="78"/>
                </a:lnTo>
                <a:close/>
                <a:moveTo>
                  <a:pt x="138" y="76"/>
                </a:moveTo>
                <a:lnTo>
                  <a:pt x="138" y="76"/>
                </a:lnTo>
                <a:lnTo>
                  <a:pt x="138" y="78"/>
                </a:lnTo>
                <a:lnTo>
                  <a:pt x="138" y="78"/>
                </a:lnTo>
                <a:lnTo>
                  <a:pt x="138" y="78"/>
                </a:lnTo>
                <a:lnTo>
                  <a:pt x="138" y="78"/>
                </a:lnTo>
                <a:lnTo>
                  <a:pt x="138" y="76"/>
                </a:lnTo>
                <a:lnTo>
                  <a:pt x="138" y="76"/>
                </a:lnTo>
                <a:close/>
                <a:moveTo>
                  <a:pt x="138" y="80"/>
                </a:moveTo>
                <a:lnTo>
                  <a:pt x="138" y="80"/>
                </a:lnTo>
                <a:lnTo>
                  <a:pt x="138" y="80"/>
                </a:lnTo>
                <a:lnTo>
                  <a:pt x="138" y="80"/>
                </a:lnTo>
                <a:lnTo>
                  <a:pt x="138" y="80"/>
                </a:lnTo>
                <a:lnTo>
                  <a:pt x="138" y="80"/>
                </a:lnTo>
                <a:lnTo>
                  <a:pt x="138" y="80"/>
                </a:lnTo>
                <a:lnTo>
                  <a:pt x="138" y="80"/>
                </a:lnTo>
                <a:close/>
                <a:moveTo>
                  <a:pt x="138" y="80"/>
                </a:moveTo>
                <a:lnTo>
                  <a:pt x="138" y="78"/>
                </a:lnTo>
                <a:lnTo>
                  <a:pt x="138" y="78"/>
                </a:lnTo>
                <a:lnTo>
                  <a:pt x="140" y="80"/>
                </a:lnTo>
                <a:lnTo>
                  <a:pt x="140" y="80"/>
                </a:lnTo>
                <a:lnTo>
                  <a:pt x="138" y="80"/>
                </a:lnTo>
                <a:lnTo>
                  <a:pt x="138" y="80"/>
                </a:lnTo>
                <a:lnTo>
                  <a:pt x="138" y="80"/>
                </a:lnTo>
                <a:close/>
                <a:moveTo>
                  <a:pt x="140" y="78"/>
                </a:moveTo>
                <a:lnTo>
                  <a:pt x="140" y="78"/>
                </a:lnTo>
                <a:lnTo>
                  <a:pt x="140" y="78"/>
                </a:lnTo>
                <a:lnTo>
                  <a:pt x="140" y="78"/>
                </a:lnTo>
                <a:lnTo>
                  <a:pt x="140" y="78"/>
                </a:lnTo>
                <a:lnTo>
                  <a:pt x="140" y="78"/>
                </a:lnTo>
                <a:lnTo>
                  <a:pt x="140" y="78"/>
                </a:lnTo>
                <a:lnTo>
                  <a:pt x="140" y="78"/>
                </a:lnTo>
                <a:close/>
                <a:moveTo>
                  <a:pt x="140" y="80"/>
                </a:moveTo>
                <a:lnTo>
                  <a:pt x="140" y="80"/>
                </a:lnTo>
                <a:lnTo>
                  <a:pt x="140" y="83"/>
                </a:lnTo>
                <a:lnTo>
                  <a:pt x="140" y="83"/>
                </a:lnTo>
                <a:lnTo>
                  <a:pt x="140" y="80"/>
                </a:lnTo>
                <a:lnTo>
                  <a:pt x="140" y="80"/>
                </a:lnTo>
                <a:lnTo>
                  <a:pt x="140" y="80"/>
                </a:lnTo>
                <a:lnTo>
                  <a:pt x="140" y="80"/>
                </a:lnTo>
                <a:close/>
                <a:moveTo>
                  <a:pt x="140" y="80"/>
                </a:moveTo>
                <a:lnTo>
                  <a:pt x="140" y="80"/>
                </a:lnTo>
                <a:lnTo>
                  <a:pt x="140" y="80"/>
                </a:lnTo>
                <a:lnTo>
                  <a:pt x="142" y="80"/>
                </a:lnTo>
                <a:lnTo>
                  <a:pt x="142" y="80"/>
                </a:lnTo>
                <a:lnTo>
                  <a:pt x="140" y="80"/>
                </a:lnTo>
                <a:lnTo>
                  <a:pt x="140" y="80"/>
                </a:lnTo>
                <a:lnTo>
                  <a:pt x="140" y="80"/>
                </a:lnTo>
                <a:close/>
                <a:moveTo>
                  <a:pt x="140" y="78"/>
                </a:moveTo>
                <a:lnTo>
                  <a:pt x="140" y="78"/>
                </a:lnTo>
                <a:lnTo>
                  <a:pt x="142" y="78"/>
                </a:lnTo>
                <a:lnTo>
                  <a:pt x="142" y="78"/>
                </a:lnTo>
                <a:lnTo>
                  <a:pt x="142" y="80"/>
                </a:lnTo>
                <a:lnTo>
                  <a:pt x="142" y="80"/>
                </a:lnTo>
                <a:lnTo>
                  <a:pt x="140" y="78"/>
                </a:lnTo>
                <a:lnTo>
                  <a:pt x="140" y="78"/>
                </a:lnTo>
                <a:close/>
                <a:moveTo>
                  <a:pt x="140" y="76"/>
                </a:moveTo>
                <a:lnTo>
                  <a:pt x="142" y="76"/>
                </a:lnTo>
                <a:lnTo>
                  <a:pt x="142" y="76"/>
                </a:lnTo>
                <a:lnTo>
                  <a:pt x="142" y="76"/>
                </a:lnTo>
                <a:lnTo>
                  <a:pt x="142" y="76"/>
                </a:lnTo>
                <a:lnTo>
                  <a:pt x="140" y="76"/>
                </a:lnTo>
                <a:lnTo>
                  <a:pt x="140" y="76"/>
                </a:lnTo>
                <a:lnTo>
                  <a:pt x="140" y="76"/>
                </a:lnTo>
                <a:close/>
                <a:moveTo>
                  <a:pt x="140" y="76"/>
                </a:moveTo>
                <a:lnTo>
                  <a:pt x="142" y="76"/>
                </a:lnTo>
                <a:lnTo>
                  <a:pt x="142" y="78"/>
                </a:lnTo>
                <a:lnTo>
                  <a:pt x="140" y="78"/>
                </a:lnTo>
                <a:lnTo>
                  <a:pt x="140" y="76"/>
                </a:lnTo>
                <a:lnTo>
                  <a:pt x="140" y="76"/>
                </a:lnTo>
                <a:lnTo>
                  <a:pt x="140" y="76"/>
                </a:lnTo>
                <a:lnTo>
                  <a:pt x="140" y="76"/>
                </a:lnTo>
                <a:close/>
                <a:moveTo>
                  <a:pt x="140" y="73"/>
                </a:moveTo>
                <a:lnTo>
                  <a:pt x="140" y="76"/>
                </a:lnTo>
                <a:lnTo>
                  <a:pt x="140" y="76"/>
                </a:lnTo>
                <a:lnTo>
                  <a:pt x="140" y="76"/>
                </a:lnTo>
                <a:lnTo>
                  <a:pt x="140" y="76"/>
                </a:lnTo>
                <a:lnTo>
                  <a:pt x="140" y="73"/>
                </a:lnTo>
                <a:lnTo>
                  <a:pt x="140" y="73"/>
                </a:lnTo>
                <a:lnTo>
                  <a:pt x="140" y="73"/>
                </a:lnTo>
                <a:close/>
                <a:moveTo>
                  <a:pt x="138" y="76"/>
                </a:moveTo>
                <a:lnTo>
                  <a:pt x="140" y="76"/>
                </a:lnTo>
                <a:lnTo>
                  <a:pt x="140" y="76"/>
                </a:lnTo>
                <a:lnTo>
                  <a:pt x="138" y="76"/>
                </a:lnTo>
                <a:lnTo>
                  <a:pt x="138" y="76"/>
                </a:lnTo>
                <a:lnTo>
                  <a:pt x="138" y="76"/>
                </a:lnTo>
                <a:lnTo>
                  <a:pt x="138" y="76"/>
                </a:lnTo>
                <a:lnTo>
                  <a:pt x="138" y="76"/>
                </a:lnTo>
                <a:close/>
                <a:moveTo>
                  <a:pt x="138" y="73"/>
                </a:moveTo>
                <a:lnTo>
                  <a:pt x="138" y="73"/>
                </a:lnTo>
                <a:lnTo>
                  <a:pt x="138" y="73"/>
                </a:lnTo>
                <a:lnTo>
                  <a:pt x="138" y="76"/>
                </a:lnTo>
                <a:lnTo>
                  <a:pt x="138" y="76"/>
                </a:lnTo>
                <a:lnTo>
                  <a:pt x="138" y="73"/>
                </a:lnTo>
                <a:lnTo>
                  <a:pt x="138" y="73"/>
                </a:lnTo>
                <a:lnTo>
                  <a:pt x="138" y="73"/>
                </a:lnTo>
                <a:close/>
                <a:moveTo>
                  <a:pt x="138" y="73"/>
                </a:moveTo>
                <a:lnTo>
                  <a:pt x="138" y="76"/>
                </a:lnTo>
                <a:lnTo>
                  <a:pt x="138" y="76"/>
                </a:lnTo>
                <a:lnTo>
                  <a:pt x="138" y="76"/>
                </a:lnTo>
                <a:lnTo>
                  <a:pt x="135" y="76"/>
                </a:lnTo>
                <a:lnTo>
                  <a:pt x="135" y="73"/>
                </a:lnTo>
                <a:lnTo>
                  <a:pt x="138" y="73"/>
                </a:lnTo>
                <a:lnTo>
                  <a:pt x="138" y="73"/>
                </a:lnTo>
                <a:close/>
                <a:moveTo>
                  <a:pt x="135" y="71"/>
                </a:moveTo>
                <a:lnTo>
                  <a:pt x="138" y="73"/>
                </a:lnTo>
                <a:lnTo>
                  <a:pt x="138" y="73"/>
                </a:lnTo>
                <a:lnTo>
                  <a:pt x="135" y="73"/>
                </a:lnTo>
                <a:lnTo>
                  <a:pt x="135" y="73"/>
                </a:lnTo>
                <a:lnTo>
                  <a:pt x="135" y="71"/>
                </a:lnTo>
                <a:lnTo>
                  <a:pt x="135" y="71"/>
                </a:lnTo>
                <a:lnTo>
                  <a:pt x="135" y="71"/>
                </a:lnTo>
                <a:close/>
                <a:moveTo>
                  <a:pt x="135" y="73"/>
                </a:moveTo>
                <a:lnTo>
                  <a:pt x="135" y="73"/>
                </a:lnTo>
                <a:lnTo>
                  <a:pt x="135" y="76"/>
                </a:lnTo>
                <a:lnTo>
                  <a:pt x="135" y="76"/>
                </a:lnTo>
                <a:lnTo>
                  <a:pt x="135" y="73"/>
                </a:lnTo>
                <a:lnTo>
                  <a:pt x="135" y="73"/>
                </a:lnTo>
                <a:lnTo>
                  <a:pt x="135" y="73"/>
                </a:lnTo>
                <a:lnTo>
                  <a:pt x="135" y="73"/>
                </a:lnTo>
                <a:close/>
                <a:moveTo>
                  <a:pt x="133" y="71"/>
                </a:moveTo>
                <a:lnTo>
                  <a:pt x="135" y="71"/>
                </a:lnTo>
                <a:lnTo>
                  <a:pt x="135" y="71"/>
                </a:lnTo>
                <a:lnTo>
                  <a:pt x="135" y="73"/>
                </a:lnTo>
                <a:lnTo>
                  <a:pt x="135" y="73"/>
                </a:lnTo>
                <a:lnTo>
                  <a:pt x="133" y="71"/>
                </a:lnTo>
                <a:lnTo>
                  <a:pt x="133" y="71"/>
                </a:lnTo>
                <a:lnTo>
                  <a:pt x="133" y="71"/>
                </a:lnTo>
                <a:close/>
                <a:moveTo>
                  <a:pt x="133" y="71"/>
                </a:moveTo>
                <a:lnTo>
                  <a:pt x="135" y="73"/>
                </a:lnTo>
                <a:lnTo>
                  <a:pt x="135" y="73"/>
                </a:lnTo>
                <a:lnTo>
                  <a:pt x="133" y="73"/>
                </a:lnTo>
                <a:lnTo>
                  <a:pt x="133" y="73"/>
                </a:lnTo>
                <a:lnTo>
                  <a:pt x="133" y="71"/>
                </a:lnTo>
                <a:lnTo>
                  <a:pt x="133" y="71"/>
                </a:lnTo>
                <a:lnTo>
                  <a:pt x="133" y="71"/>
                </a:lnTo>
                <a:close/>
                <a:moveTo>
                  <a:pt x="133" y="71"/>
                </a:moveTo>
                <a:lnTo>
                  <a:pt x="133" y="71"/>
                </a:lnTo>
                <a:lnTo>
                  <a:pt x="133" y="71"/>
                </a:lnTo>
                <a:lnTo>
                  <a:pt x="133" y="71"/>
                </a:lnTo>
                <a:lnTo>
                  <a:pt x="133" y="71"/>
                </a:lnTo>
                <a:lnTo>
                  <a:pt x="133" y="71"/>
                </a:lnTo>
                <a:lnTo>
                  <a:pt x="133" y="71"/>
                </a:lnTo>
                <a:lnTo>
                  <a:pt x="133" y="71"/>
                </a:lnTo>
                <a:close/>
                <a:moveTo>
                  <a:pt x="130" y="71"/>
                </a:moveTo>
                <a:lnTo>
                  <a:pt x="133" y="71"/>
                </a:lnTo>
                <a:lnTo>
                  <a:pt x="133" y="73"/>
                </a:lnTo>
                <a:lnTo>
                  <a:pt x="130" y="73"/>
                </a:lnTo>
                <a:lnTo>
                  <a:pt x="130" y="71"/>
                </a:lnTo>
                <a:lnTo>
                  <a:pt x="130" y="71"/>
                </a:lnTo>
                <a:lnTo>
                  <a:pt x="130" y="71"/>
                </a:lnTo>
                <a:lnTo>
                  <a:pt x="130" y="71"/>
                </a:lnTo>
                <a:close/>
                <a:moveTo>
                  <a:pt x="130" y="68"/>
                </a:moveTo>
                <a:lnTo>
                  <a:pt x="130" y="68"/>
                </a:lnTo>
                <a:lnTo>
                  <a:pt x="130" y="71"/>
                </a:lnTo>
                <a:lnTo>
                  <a:pt x="130" y="71"/>
                </a:lnTo>
                <a:lnTo>
                  <a:pt x="130" y="71"/>
                </a:lnTo>
                <a:lnTo>
                  <a:pt x="130" y="71"/>
                </a:lnTo>
                <a:lnTo>
                  <a:pt x="130" y="68"/>
                </a:lnTo>
                <a:lnTo>
                  <a:pt x="130" y="68"/>
                </a:lnTo>
                <a:close/>
                <a:moveTo>
                  <a:pt x="130" y="71"/>
                </a:moveTo>
                <a:lnTo>
                  <a:pt x="130" y="71"/>
                </a:lnTo>
                <a:lnTo>
                  <a:pt x="130" y="71"/>
                </a:lnTo>
                <a:lnTo>
                  <a:pt x="130" y="71"/>
                </a:lnTo>
                <a:lnTo>
                  <a:pt x="130" y="71"/>
                </a:lnTo>
                <a:lnTo>
                  <a:pt x="130" y="71"/>
                </a:lnTo>
                <a:lnTo>
                  <a:pt x="130" y="71"/>
                </a:lnTo>
                <a:lnTo>
                  <a:pt x="130" y="71"/>
                </a:lnTo>
                <a:close/>
                <a:moveTo>
                  <a:pt x="128" y="68"/>
                </a:moveTo>
                <a:lnTo>
                  <a:pt x="128" y="68"/>
                </a:lnTo>
                <a:lnTo>
                  <a:pt x="130" y="68"/>
                </a:lnTo>
                <a:lnTo>
                  <a:pt x="130" y="71"/>
                </a:lnTo>
                <a:lnTo>
                  <a:pt x="128" y="71"/>
                </a:lnTo>
                <a:lnTo>
                  <a:pt x="128" y="68"/>
                </a:lnTo>
                <a:lnTo>
                  <a:pt x="128" y="68"/>
                </a:lnTo>
                <a:lnTo>
                  <a:pt x="128" y="68"/>
                </a:lnTo>
                <a:close/>
                <a:moveTo>
                  <a:pt x="128" y="68"/>
                </a:moveTo>
                <a:lnTo>
                  <a:pt x="128" y="71"/>
                </a:lnTo>
                <a:lnTo>
                  <a:pt x="128" y="71"/>
                </a:lnTo>
                <a:lnTo>
                  <a:pt x="128" y="71"/>
                </a:lnTo>
                <a:lnTo>
                  <a:pt x="128" y="71"/>
                </a:lnTo>
                <a:lnTo>
                  <a:pt x="128" y="68"/>
                </a:lnTo>
                <a:lnTo>
                  <a:pt x="128" y="68"/>
                </a:lnTo>
                <a:lnTo>
                  <a:pt x="128" y="68"/>
                </a:lnTo>
                <a:close/>
                <a:moveTo>
                  <a:pt x="128" y="66"/>
                </a:moveTo>
                <a:lnTo>
                  <a:pt x="128" y="68"/>
                </a:lnTo>
                <a:lnTo>
                  <a:pt x="128" y="68"/>
                </a:lnTo>
                <a:lnTo>
                  <a:pt x="128" y="68"/>
                </a:lnTo>
                <a:lnTo>
                  <a:pt x="126" y="68"/>
                </a:lnTo>
                <a:lnTo>
                  <a:pt x="126" y="66"/>
                </a:lnTo>
                <a:lnTo>
                  <a:pt x="128" y="66"/>
                </a:lnTo>
                <a:lnTo>
                  <a:pt x="128" y="66"/>
                </a:lnTo>
                <a:close/>
                <a:moveTo>
                  <a:pt x="126" y="68"/>
                </a:moveTo>
                <a:lnTo>
                  <a:pt x="128" y="68"/>
                </a:lnTo>
                <a:lnTo>
                  <a:pt x="128" y="71"/>
                </a:lnTo>
                <a:lnTo>
                  <a:pt x="126" y="71"/>
                </a:lnTo>
                <a:lnTo>
                  <a:pt x="126" y="68"/>
                </a:lnTo>
                <a:lnTo>
                  <a:pt x="126" y="68"/>
                </a:lnTo>
                <a:lnTo>
                  <a:pt x="126" y="68"/>
                </a:lnTo>
                <a:lnTo>
                  <a:pt x="126" y="68"/>
                </a:lnTo>
                <a:close/>
                <a:moveTo>
                  <a:pt x="126" y="66"/>
                </a:moveTo>
                <a:lnTo>
                  <a:pt x="126" y="66"/>
                </a:lnTo>
                <a:lnTo>
                  <a:pt x="126" y="66"/>
                </a:lnTo>
                <a:lnTo>
                  <a:pt x="126" y="68"/>
                </a:lnTo>
                <a:lnTo>
                  <a:pt x="126" y="68"/>
                </a:lnTo>
                <a:lnTo>
                  <a:pt x="126" y="66"/>
                </a:lnTo>
                <a:lnTo>
                  <a:pt x="126" y="66"/>
                </a:lnTo>
                <a:lnTo>
                  <a:pt x="126" y="66"/>
                </a:lnTo>
                <a:close/>
                <a:moveTo>
                  <a:pt x="126" y="66"/>
                </a:moveTo>
                <a:lnTo>
                  <a:pt x="126" y="68"/>
                </a:lnTo>
                <a:lnTo>
                  <a:pt x="126" y="68"/>
                </a:lnTo>
                <a:lnTo>
                  <a:pt x="126" y="68"/>
                </a:lnTo>
                <a:lnTo>
                  <a:pt x="123" y="68"/>
                </a:lnTo>
                <a:lnTo>
                  <a:pt x="123" y="66"/>
                </a:lnTo>
                <a:lnTo>
                  <a:pt x="126" y="66"/>
                </a:lnTo>
                <a:lnTo>
                  <a:pt x="126" y="66"/>
                </a:lnTo>
                <a:close/>
                <a:moveTo>
                  <a:pt x="123" y="66"/>
                </a:moveTo>
                <a:lnTo>
                  <a:pt x="123" y="66"/>
                </a:lnTo>
                <a:lnTo>
                  <a:pt x="126" y="66"/>
                </a:lnTo>
                <a:lnTo>
                  <a:pt x="126" y="66"/>
                </a:lnTo>
                <a:lnTo>
                  <a:pt x="123" y="66"/>
                </a:lnTo>
                <a:lnTo>
                  <a:pt x="123" y="66"/>
                </a:lnTo>
                <a:lnTo>
                  <a:pt x="123" y="66"/>
                </a:lnTo>
                <a:lnTo>
                  <a:pt x="123" y="66"/>
                </a:lnTo>
                <a:close/>
                <a:moveTo>
                  <a:pt x="123" y="66"/>
                </a:moveTo>
                <a:lnTo>
                  <a:pt x="123" y="66"/>
                </a:lnTo>
                <a:lnTo>
                  <a:pt x="123" y="68"/>
                </a:lnTo>
                <a:lnTo>
                  <a:pt x="123" y="68"/>
                </a:lnTo>
                <a:lnTo>
                  <a:pt x="123" y="66"/>
                </a:lnTo>
                <a:lnTo>
                  <a:pt x="123" y="66"/>
                </a:lnTo>
                <a:lnTo>
                  <a:pt x="123" y="66"/>
                </a:lnTo>
                <a:lnTo>
                  <a:pt x="123" y="66"/>
                </a:lnTo>
                <a:close/>
                <a:moveTo>
                  <a:pt x="121" y="64"/>
                </a:moveTo>
                <a:lnTo>
                  <a:pt x="121" y="64"/>
                </a:lnTo>
                <a:lnTo>
                  <a:pt x="123" y="66"/>
                </a:lnTo>
                <a:lnTo>
                  <a:pt x="123" y="66"/>
                </a:lnTo>
                <a:lnTo>
                  <a:pt x="121" y="66"/>
                </a:lnTo>
                <a:lnTo>
                  <a:pt x="121" y="66"/>
                </a:lnTo>
                <a:lnTo>
                  <a:pt x="121" y="64"/>
                </a:lnTo>
                <a:lnTo>
                  <a:pt x="121" y="64"/>
                </a:lnTo>
                <a:close/>
                <a:moveTo>
                  <a:pt x="121" y="66"/>
                </a:moveTo>
                <a:lnTo>
                  <a:pt x="121" y="66"/>
                </a:lnTo>
                <a:lnTo>
                  <a:pt x="121" y="66"/>
                </a:lnTo>
                <a:lnTo>
                  <a:pt x="121" y="66"/>
                </a:lnTo>
                <a:lnTo>
                  <a:pt x="121" y="66"/>
                </a:lnTo>
                <a:lnTo>
                  <a:pt x="121" y="66"/>
                </a:lnTo>
                <a:lnTo>
                  <a:pt x="121" y="66"/>
                </a:lnTo>
                <a:lnTo>
                  <a:pt x="121" y="66"/>
                </a:lnTo>
                <a:close/>
                <a:moveTo>
                  <a:pt x="119" y="64"/>
                </a:moveTo>
                <a:lnTo>
                  <a:pt x="121" y="64"/>
                </a:lnTo>
                <a:lnTo>
                  <a:pt x="121" y="64"/>
                </a:lnTo>
                <a:lnTo>
                  <a:pt x="121" y="66"/>
                </a:lnTo>
                <a:lnTo>
                  <a:pt x="121" y="66"/>
                </a:lnTo>
                <a:lnTo>
                  <a:pt x="119" y="64"/>
                </a:lnTo>
                <a:lnTo>
                  <a:pt x="119" y="64"/>
                </a:lnTo>
                <a:lnTo>
                  <a:pt x="119" y="64"/>
                </a:lnTo>
                <a:close/>
                <a:moveTo>
                  <a:pt x="119" y="64"/>
                </a:moveTo>
                <a:lnTo>
                  <a:pt x="121" y="66"/>
                </a:lnTo>
                <a:lnTo>
                  <a:pt x="121" y="66"/>
                </a:lnTo>
                <a:lnTo>
                  <a:pt x="119" y="66"/>
                </a:lnTo>
                <a:lnTo>
                  <a:pt x="119" y="66"/>
                </a:lnTo>
                <a:lnTo>
                  <a:pt x="119" y="64"/>
                </a:lnTo>
                <a:lnTo>
                  <a:pt x="119" y="64"/>
                </a:lnTo>
                <a:lnTo>
                  <a:pt x="119" y="64"/>
                </a:lnTo>
                <a:close/>
                <a:moveTo>
                  <a:pt x="119" y="61"/>
                </a:moveTo>
                <a:lnTo>
                  <a:pt x="119" y="64"/>
                </a:lnTo>
                <a:lnTo>
                  <a:pt x="119" y="64"/>
                </a:lnTo>
                <a:lnTo>
                  <a:pt x="119" y="64"/>
                </a:lnTo>
                <a:lnTo>
                  <a:pt x="119" y="64"/>
                </a:lnTo>
                <a:lnTo>
                  <a:pt x="119" y="61"/>
                </a:lnTo>
                <a:lnTo>
                  <a:pt x="119" y="61"/>
                </a:lnTo>
                <a:lnTo>
                  <a:pt x="119" y="61"/>
                </a:lnTo>
                <a:close/>
                <a:moveTo>
                  <a:pt x="119" y="64"/>
                </a:moveTo>
                <a:lnTo>
                  <a:pt x="119" y="64"/>
                </a:lnTo>
                <a:lnTo>
                  <a:pt x="119" y="66"/>
                </a:lnTo>
                <a:lnTo>
                  <a:pt x="119" y="66"/>
                </a:lnTo>
                <a:lnTo>
                  <a:pt x="116" y="64"/>
                </a:lnTo>
                <a:lnTo>
                  <a:pt x="116" y="64"/>
                </a:lnTo>
                <a:lnTo>
                  <a:pt x="119" y="64"/>
                </a:lnTo>
                <a:lnTo>
                  <a:pt x="119" y="64"/>
                </a:lnTo>
                <a:close/>
                <a:moveTo>
                  <a:pt x="116" y="61"/>
                </a:moveTo>
                <a:lnTo>
                  <a:pt x="116" y="61"/>
                </a:lnTo>
                <a:lnTo>
                  <a:pt x="119" y="61"/>
                </a:lnTo>
                <a:lnTo>
                  <a:pt x="119" y="64"/>
                </a:lnTo>
                <a:lnTo>
                  <a:pt x="116" y="64"/>
                </a:lnTo>
                <a:lnTo>
                  <a:pt x="116" y="61"/>
                </a:lnTo>
                <a:lnTo>
                  <a:pt x="116" y="61"/>
                </a:lnTo>
                <a:lnTo>
                  <a:pt x="116" y="61"/>
                </a:lnTo>
                <a:close/>
                <a:moveTo>
                  <a:pt x="116" y="61"/>
                </a:moveTo>
                <a:lnTo>
                  <a:pt x="116" y="64"/>
                </a:lnTo>
                <a:lnTo>
                  <a:pt x="116" y="64"/>
                </a:lnTo>
                <a:lnTo>
                  <a:pt x="116" y="64"/>
                </a:lnTo>
                <a:lnTo>
                  <a:pt x="116" y="64"/>
                </a:lnTo>
                <a:lnTo>
                  <a:pt x="116" y="61"/>
                </a:lnTo>
                <a:lnTo>
                  <a:pt x="116" y="61"/>
                </a:lnTo>
                <a:lnTo>
                  <a:pt x="116" y="61"/>
                </a:lnTo>
                <a:close/>
                <a:moveTo>
                  <a:pt x="114" y="59"/>
                </a:moveTo>
                <a:lnTo>
                  <a:pt x="116" y="61"/>
                </a:lnTo>
                <a:lnTo>
                  <a:pt x="116" y="61"/>
                </a:lnTo>
                <a:lnTo>
                  <a:pt x="114" y="61"/>
                </a:lnTo>
                <a:lnTo>
                  <a:pt x="114" y="61"/>
                </a:lnTo>
                <a:lnTo>
                  <a:pt x="114" y="59"/>
                </a:lnTo>
                <a:lnTo>
                  <a:pt x="114" y="59"/>
                </a:lnTo>
                <a:lnTo>
                  <a:pt x="114" y="59"/>
                </a:lnTo>
                <a:close/>
                <a:moveTo>
                  <a:pt x="114" y="61"/>
                </a:moveTo>
                <a:lnTo>
                  <a:pt x="114" y="61"/>
                </a:lnTo>
                <a:lnTo>
                  <a:pt x="114" y="64"/>
                </a:lnTo>
                <a:lnTo>
                  <a:pt x="114" y="64"/>
                </a:lnTo>
                <a:lnTo>
                  <a:pt x="114" y="61"/>
                </a:lnTo>
                <a:lnTo>
                  <a:pt x="114" y="61"/>
                </a:lnTo>
                <a:lnTo>
                  <a:pt x="114" y="61"/>
                </a:lnTo>
                <a:lnTo>
                  <a:pt x="114" y="61"/>
                </a:lnTo>
                <a:close/>
                <a:moveTo>
                  <a:pt x="112" y="59"/>
                </a:moveTo>
                <a:lnTo>
                  <a:pt x="114" y="59"/>
                </a:lnTo>
                <a:lnTo>
                  <a:pt x="114" y="59"/>
                </a:lnTo>
                <a:lnTo>
                  <a:pt x="114" y="61"/>
                </a:lnTo>
                <a:lnTo>
                  <a:pt x="114" y="61"/>
                </a:lnTo>
                <a:lnTo>
                  <a:pt x="112" y="59"/>
                </a:lnTo>
                <a:lnTo>
                  <a:pt x="112" y="59"/>
                </a:lnTo>
                <a:lnTo>
                  <a:pt x="112" y="59"/>
                </a:lnTo>
                <a:close/>
                <a:moveTo>
                  <a:pt x="112" y="61"/>
                </a:moveTo>
                <a:lnTo>
                  <a:pt x="114" y="61"/>
                </a:lnTo>
                <a:lnTo>
                  <a:pt x="114" y="61"/>
                </a:lnTo>
                <a:lnTo>
                  <a:pt x="112" y="61"/>
                </a:lnTo>
                <a:lnTo>
                  <a:pt x="112" y="61"/>
                </a:lnTo>
                <a:lnTo>
                  <a:pt x="112" y="61"/>
                </a:lnTo>
                <a:lnTo>
                  <a:pt x="112" y="61"/>
                </a:lnTo>
                <a:lnTo>
                  <a:pt x="112" y="61"/>
                </a:lnTo>
                <a:close/>
                <a:moveTo>
                  <a:pt x="112" y="59"/>
                </a:moveTo>
                <a:lnTo>
                  <a:pt x="112" y="59"/>
                </a:lnTo>
                <a:lnTo>
                  <a:pt x="112" y="59"/>
                </a:lnTo>
                <a:lnTo>
                  <a:pt x="112" y="59"/>
                </a:lnTo>
                <a:lnTo>
                  <a:pt x="112" y="59"/>
                </a:lnTo>
                <a:lnTo>
                  <a:pt x="112" y="59"/>
                </a:lnTo>
                <a:lnTo>
                  <a:pt x="112" y="59"/>
                </a:lnTo>
                <a:lnTo>
                  <a:pt x="112" y="59"/>
                </a:lnTo>
                <a:close/>
                <a:moveTo>
                  <a:pt x="112" y="59"/>
                </a:moveTo>
                <a:lnTo>
                  <a:pt x="112" y="61"/>
                </a:lnTo>
                <a:lnTo>
                  <a:pt x="112" y="61"/>
                </a:lnTo>
                <a:lnTo>
                  <a:pt x="112" y="61"/>
                </a:lnTo>
                <a:lnTo>
                  <a:pt x="109" y="61"/>
                </a:lnTo>
                <a:lnTo>
                  <a:pt x="109" y="59"/>
                </a:lnTo>
                <a:lnTo>
                  <a:pt x="112" y="59"/>
                </a:lnTo>
                <a:lnTo>
                  <a:pt x="112" y="59"/>
                </a:lnTo>
                <a:close/>
                <a:moveTo>
                  <a:pt x="109" y="57"/>
                </a:moveTo>
                <a:lnTo>
                  <a:pt x="109" y="57"/>
                </a:lnTo>
                <a:lnTo>
                  <a:pt x="112" y="59"/>
                </a:lnTo>
                <a:lnTo>
                  <a:pt x="112" y="59"/>
                </a:lnTo>
                <a:lnTo>
                  <a:pt x="109" y="59"/>
                </a:lnTo>
                <a:lnTo>
                  <a:pt x="109" y="59"/>
                </a:lnTo>
                <a:lnTo>
                  <a:pt x="109" y="57"/>
                </a:lnTo>
                <a:lnTo>
                  <a:pt x="109" y="57"/>
                </a:lnTo>
                <a:close/>
                <a:moveTo>
                  <a:pt x="109" y="59"/>
                </a:moveTo>
                <a:lnTo>
                  <a:pt x="109" y="59"/>
                </a:lnTo>
                <a:lnTo>
                  <a:pt x="109" y="61"/>
                </a:lnTo>
                <a:lnTo>
                  <a:pt x="109" y="61"/>
                </a:lnTo>
                <a:lnTo>
                  <a:pt x="109" y="59"/>
                </a:lnTo>
                <a:lnTo>
                  <a:pt x="109" y="59"/>
                </a:lnTo>
                <a:lnTo>
                  <a:pt x="109" y="59"/>
                </a:lnTo>
                <a:lnTo>
                  <a:pt x="109" y="59"/>
                </a:lnTo>
                <a:close/>
                <a:moveTo>
                  <a:pt x="107" y="57"/>
                </a:moveTo>
                <a:lnTo>
                  <a:pt x="109" y="57"/>
                </a:lnTo>
                <a:lnTo>
                  <a:pt x="109" y="57"/>
                </a:lnTo>
                <a:lnTo>
                  <a:pt x="109" y="59"/>
                </a:lnTo>
                <a:lnTo>
                  <a:pt x="109" y="59"/>
                </a:lnTo>
                <a:lnTo>
                  <a:pt x="107" y="57"/>
                </a:lnTo>
                <a:lnTo>
                  <a:pt x="107" y="57"/>
                </a:lnTo>
                <a:lnTo>
                  <a:pt x="107" y="57"/>
                </a:lnTo>
                <a:close/>
                <a:moveTo>
                  <a:pt x="107" y="57"/>
                </a:moveTo>
                <a:lnTo>
                  <a:pt x="109" y="59"/>
                </a:lnTo>
                <a:lnTo>
                  <a:pt x="109" y="59"/>
                </a:lnTo>
                <a:lnTo>
                  <a:pt x="107" y="59"/>
                </a:lnTo>
                <a:lnTo>
                  <a:pt x="107" y="59"/>
                </a:lnTo>
                <a:lnTo>
                  <a:pt x="107" y="59"/>
                </a:lnTo>
                <a:lnTo>
                  <a:pt x="107" y="57"/>
                </a:lnTo>
                <a:lnTo>
                  <a:pt x="107" y="57"/>
                </a:lnTo>
                <a:close/>
                <a:moveTo>
                  <a:pt x="107" y="54"/>
                </a:moveTo>
                <a:lnTo>
                  <a:pt x="107" y="57"/>
                </a:lnTo>
                <a:lnTo>
                  <a:pt x="107" y="57"/>
                </a:lnTo>
                <a:lnTo>
                  <a:pt x="107" y="57"/>
                </a:lnTo>
                <a:lnTo>
                  <a:pt x="107" y="57"/>
                </a:lnTo>
                <a:lnTo>
                  <a:pt x="107" y="57"/>
                </a:lnTo>
                <a:lnTo>
                  <a:pt x="107" y="54"/>
                </a:lnTo>
                <a:lnTo>
                  <a:pt x="107" y="54"/>
                </a:lnTo>
                <a:close/>
                <a:moveTo>
                  <a:pt x="107" y="57"/>
                </a:moveTo>
                <a:lnTo>
                  <a:pt x="107" y="57"/>
                </a:lnTo>
                <a:lnTo>
                  <a:pt x="107" y="59"/>
                </a:lnTo>
                <a:lnTo>
                  <a:pt x="107" y="59"/>
                </a:lnTo>
                <a:lnTo>
                  <a:pt x="104" y="57"/>
                </a:lnTo>
                <a:lnTo>
                  <a:pt x="104" y="57"/>
                </a:lnTo>
                <a:lnTo>
                  <a:pt x="107" y="57"/>
                </a:lnTo>
                <a:lnTo>
                  <a:pt x="107" y="57"/>
                </a:lnTo>
                <a:close/>
                <a:moveTo>
                  <a:pt x="104" y="54"/>
                </a:moveTo>
                <a:lnTo>
                  <a:pt x="104" y="54"/>
                </a:lnTo>
                <a:lnTo>
                  <a:pt x="107" y="54"/>
                </a:lnTo>
                <a:lnTo>
                  <a:pt x="107" y="57"/>
                </a:lnTo>
                <a:lnTo>
                  <a:pt x="104" y="57"/>
                </a:lnTo>
                <a:lnTo>
                  <a:pt x="104" y="54"/>
                </a:lnTo>
                <a:lnTo>
                  <a:pt x="104" y="54"/>
                </a:lnTo>
                <a:lnTo>
                  <a:pt x="104" y="54"/>
                </a:lnTo>
                <a:close/>
                <a:moveTo>
                  <a:pt x="104" y="57"/>
                </a:moveTo>
                <a:lnTo>
                  <a:pt x="104" y="57"/>
                </a:lnTo>
                <a:lnTo>
                  <a:pt x="104" y="57"/>
                </a:lnTo>
                <a:lnTo>
                  <a:pt x="104" y="57"/>
                </a:lnTo>
                <a:lnTo>
                  <a:pt x="104" y="57"/>
                </a:lnTo>
                <a:lnTo>
                  <a:pt x="104" y="57"/>
                </a:lnTo>
                <a:lnTo>
                  <a:pt x="104" y="57"/>
                </a:lnTo>
                <a:lnTo>
                  <a:pt x="104" y="57"/>
                </a:lnTo>
                <a:close/>
                <a:moveTo>
                  <a:pt x="104" y="54"/>
                </a:moveTo>
                <a:lnTo>
                  <a:pt x="104" y="54"/>
                </a:lnTo>
                <a:lnTo>
                  <a:pt x="104" y="54"/>
                </a:lnTo>
                <a:lnTo>
                  <a:pt x="104" y="54"/>
                </a:lnTo>
                <a:lnTo>
                  <a:pt x="102" y="54"/>
                </a:lnTo>
                <a:lnTo>
                  <a:pt x="102" y="54"/>
                </a:lnTo>
                <a:lnTo>
                  <a:pt x="104" y="54"/>
                </a:lnTo>
                <a:lnTo>
                  <a:pt x="104" y="54"/>
                </a:lnTo>
                <a:close/>
                <a:moveTo>
                  <a:pt x="102" y="54"/>
                </a:moveTo>
                <a:lnTo>
                  <a:pt x="102" y="57"/>
                </a:lnTo>
                <a:lnTo>
                  <a:pt x="102" y="57"/>
                </a:lnTo>
                <a:lnTo>
                  <a:pt x="102" y="57"/>
                </a:lnTo>
                <a:lnTo>
                  <a:pt x="102" y="57"/>
                </a:lnTo>
                <a:lnTo>
                  <a:pt x="102" y="54"/>
                </a:lnTo>
                <a:lnTo>
                  <a:pt x="102" y="54"/>
                </a:lnTo>
                <a:lnTo>
                  <a:pt x="102" y="54"/>
                </a:lnTo>
                <a:close/>
                <a:moveTo>
                  <a:pt x="100" y="52"/>
                </a:moveTo>
                <a:lnTo>
                  <a:pt x="102" y="52"/>
                </a:lnTo>
                <a:lnTo>
                  <a:pt x="102" y="54"/>
                </a:lnTo>
                <a:lnTo>
                  <a:pt x="102" y="54"/>
                </a:lnTo>
                <a:lnTo>
                  <a:pt x="102" y="54"/>
                </a:lnTo>
                <a:lnTo>
                  <a:pt x="100" y="54"/>
                </a:lnTo>
                <a:lnTo>
                  <a:pt x="100" y="52"/>
                </a:lnTo>
                <a:lnTo>
                  <a:pt x="100" y="52"/>
                </a:lnTo>
                <a:close/>
                <a:moveTo>
                  <a:pt x="100" y="54"/>
                </a:moveTo>
                <a:lnTo>
                  <a:pt x="102" y="54"/>
                </a:lnTo>
                <a:lnTo>
                  <a:pt x="102" y="57"/>
                </a:lnTo>
                <a:lnTo>
                  <a:pt x="100" y="57"/>
                </a:lnTo>
                <a:lnTo>
                  <a:pt x="100" y="54"/>
                </a:lnTo>
                <a:lnTo>
                  <a:pt x="100" y="54"/>
                </a:lnTo>
                <a:lnTo>
                  <a:pt x="100" y="54"/>
                </a:lnTo>
                <a:lnTo>
                  <a:pt x="100" y="54"/>
                </a:lnTo>
                <a:close/>
                <a:moveTo>
                  <a:pt x="100" y="52"/>
                </a:moveTo>
                <a:lnTo>
                  <a:pt x="100" y="52"/>
                </a:lnTo>
                <a:lnTo>
                  <a:pt x="100" y="54"/>
                </a:lnTo>
                <a:lnTo>
                  <a:pt x="100" y="54"/>
                </a:lnTo>
                <a:lnTo>
                  <a:pt x="100" y="52"/>
                </a:lnTo>
                <a:lnTo>
                  <a:pt x="100" y="52"/>
                </a:lnTo>
                <a:lnTo>
                  <a:pt x="100" y="52"/>
                </a:lnTo>
                <a:lnTo>
                  <a:pt x="100" y="52"/>
                </a:lnTo>
                <a:close/>
                <a:moveTo>
                  <a:pt x="100" y="52"/>
                </a:moveTo>
                <a:lnTo>
                  <a:pt x="100" y="54"/>
                </a:lnTo>
                <a:lnTo>
                  <a:pt x="100" y="54"/>
                </a:lnTo>
                <a:lnTo>
                  <a:pt x="100" y="54"/>
                </a:lnTo>
                <a:lnTo>
                  <a:pt x="97" y="54"/>
                </a:lnTo>
                <a:lnTo>
                  <a:pt x="97" y="52"/>
                </a:lnTo>
                <a:lnTo>
                  <a:pt x="100" y="52"/>
                </a:lnTo>
                <a:lnTo>
                  <a:pt x="100" y="52"/>
                </a:lnTo>
                <a:close/>
                <a:moveTo>
                  <a:pt x="97" y="52"/>
                </a:moveTo>
                <a:lnTo>
                  <a:pt x="97" y="50"/>
                </a:lnTo>
                <a:lnTo>
                  <a:pt x="100" y="52"/>
                </a:lnTo>
                <a:lnTo>
                  <a:pt x="100" y="52"/>
                </a:lnTo>
                <a:lnTo>
                  <a:pt x="97" y="52"/>
                </a:lnTo>
                <a:lnTo>
                  <a:pt x="97" y="52"/>
                </a:lnTo>
                <a:lnTo>
                  <a:pt x="97" y="52"/>
                </a:lnTo>
                <a:lnTo>
                  <a:pt x="97" y="52"/>
                </a:lnTo>
                <a:close/>
                <a:moveTo>
                  <a:pt x="97" y="52"/>
                </a:moveTo>
                <a:lnTo>
                  <a:pt x="97" y="52"/>
                </a:lnTo>
                <a:lnTo>
                  <a:pt x="97" y="54"/>
                </a:lnTo>
                <a:lnTo>
                  <a:pt x="97" y="54"/>
                </a:lnTo>
                <a:lnTo>
                  <a:pt x="97" y="52"/>
                </a:lnTo>
                <a:lnTo>
                  <a:pt x="97" y="52"/>
                </a:lnTo>
                <a:lnTo>
                  <a:pt x="97" y="52"/>
                </a:lnTo>
                <a:lnTo>
                  <a:pt x="97" y="52"/>
                </a:lnTo>
                <a:close/>
                <a:moveTo>
                  <a:pt x="97" y="50"/>
                </a:moveTo>
                <a:lnTo>
                  <a:pt x="97" y="50"/>
                </a:lnTo>
                <a:lnTo>
                  <a:pt x="97" y="52"/>
                </a:lnTo>
                <a:lnTo>
                  <a:pt x="97" y="52"/>
                </a:lnTo>
                <a:lnTo>
                  <a:pt x="95" y="50"/>
                </a:lnTo>
                <a:lnTo>
                  <a:pt x="95" y="50"/>
                </a:lnTo>
                <a:lnTo>
                  <a:pt x="97" y="50"/>
                </a:lnTo>
                <a:lnTo>
                  <a:pt x="97" y="50"/>
                </a:lnTo>
                <a:close/>
                <a:moveTo>
                  <a:pt x="95" y="52"/>
                </a:moveTo>
                <a:lnTo>
                  <a:pt x="95" y="52"/>
                </a:lnTo>
                <a:lnTo>
                  <a:pt x="95" y="52"/>
                </a:lnTo>
                <a:lnTo>
                  <a:pt x="95" y="52"/>
                </a:lnTo>
                <a:lnTo>
                  <a:pt x="95" y="52"/>
                </a:lnTo>
                <a:lnTo>
                  <a:pt x="95" y="52"/>
                </a:lnTo>
                <a:lnTo>
                  <a:pt x="95" y="52"/>
                </a:lnTo>
                <a:lnTo>
                  <a:pt x="95" y="52"/>
                </a:lnTo>
                <a:close/>
                <a:moveTo>
                  <a:pt x="95" y="50"/>
                </a:moveTo>
                <a:lnTo>
                  <a:pt x="95" y="50"/>
                </a:lnTo>
                <a:lnTo>
                  <a:pt x="95" y="50"/>
                </a:lnTo>
                <a:lnTo>
                  <a:pt x="95" y="50"/>
                </a:lnTo>
                <a:lnTo>
                  <a:pt x="93" y="50"/>
                </a:lnTo>
                <a:lnTo>
                  <a:pt x="93" y="50"/>
                </a:lnTo>
                <a:lnTo>
                  <a:pt x="95" y="50"/>
                </a:lnTo>
                <a:lnTo>
                  <a:pt x="95" y="50"/>
                </a:lnTo>
                <a:close/>
                <a:moveTo>
                  <a:pt x="93" y="50"/>
                </a:moveTo>
                <a:lnTo>
                  <a:pt x="95" y="52"/>
                </a:lnTo>
                <a:lnTo>
                  <a:pt x="95" y="52"/>
                </a:lnTo>
                <a:lnTo>
                  <a:pt x="93" y="52"/>
                </a:lnTo>
                <a:lnTo>
                  <a:pt x="93" y="52"/>
                </a:lnTo>
                <a:lnTo>
                  <a:pt x="93" y="50"/>
                </a:lnTo>
                <a:lnTo>
                  <a:pt x="93" y="50"/>
                </a:lnTo>
                <a:lnTo>
                  <a:pt x="93" y="50"/>
                </a:lnTo>
                <a:close/>
                <a:moveTo>
                  <a:pt x="93" y="47"/>
                </a:moveTo>
                <a:lnTo>
                  <a:pt x="93" y="47"/>
                </a:lnTo>
                <a:lnTo>
                  <a:pt x="93" y="50"/>
                </a:lnTo>
                <a:lnTo>
                  <a:pt x="93" y="50"/>
                </a:lnTo>
                <a:lnTo>
                  <a:pt x="93" y="50"/>
                </a:lnTo>
                <a:lnTo>
                  <a:pt x="93" y="50"/>
                </a:lnTo>
                <a:lnTo>
                  <a:pt x="93" y="47"/>
                </a:lnTo>
                <a:lnTo>
                  <a:pt x="93" y="47"/>
                </a:lnTo>
                <a:close/>
                <a:moveTo>
                  <a:pt x="93" y="50"/>
                </a:moveTo>
                <a:lnTo>
                  <a:pt x="93" y="50"/>
                </a:lnTo>
                <a:lnTo>
                  <a:pt x="93" y="52"/>
                </a:lnTo>
                <a:lnTo>
                  <a:pt x="93" y="52"/>
                </a:lnTo>
                <a:lnTo>
                  <a:pt x="90" y="50"/>
                </a:lnTo>
                <a:lnTo>
                  <a:pt x="90" y="50"/>
                </a:lnTo>
                <a:lnTo>
                  <a:pt x="93" y="50"/>
                </a:lnTo>
                <a:lnTo>
                  <a:pt x="93" y="50"/>
                </a:lnTo>
                <a:close/>
                <a:moveTo>
                  <a:pt x="90" y="47"/>
                </a:moveTo>
                <a:lnTo>
                  <a:pt x="93" y="47"/>
                </a:lnTo>
                <a:lnTo>
                  <a:pt x="93" y="50"/>
                </a:lnTo>
                <a:lnTo>
                  <a:pt x="90" y="50"/>
                </a:lnTo>
                <a:lnTo>
                  <a:pt x="90" y="47"/>
                </a:lnTo>
                <a:lnTo>
                  <a:pt x="90" y="47"/>
                </a:lnTo>
                <a:lnTo>
                  <a:pt x="90" y="47"/>
                </a:lnTo>
                <a:lnTo>
                  <a:pt x="90" y="47"/>
                </a:lnTo>
                <a:close/>
                <a:moveTo>
                  <a:pt x="90" y="47"/>
                </a:moveTo>
                <a:lnTo>
                  <a:pt x="90" y="50"/>
                </a:lnTo>
                <a:lnTo>
                  <a:pt x="90" y="50"/>
                </a:lnTo>
                <a:lnTo>
                  <a:pt x="90" y="50"/>
                </a:lnTo>
                <a:lnTo>
                  <a:pt x="90" y="50"/>
                </a:lnTo>
                <a:lnTo>
                  <a:pt x="90" y="47"/>
                </a:lnTo>
                <a:lnTo>
                  <a:pt x="90" y="47"/>
                </a:lnTo>
                <a:lnTo>
                  <a:pt x="90" y="47"/>
                </a:lnTo>
                <a:close/>
                <a:moveTo>
                  <a:pt x="88" y="45"/>
                </a:moveTo>
                <a:lnTo>
                  <a:pt x="90" y="45"/>
                </a:lnTo>
                <a:lnTo>
                  <a:pt x="90" y="47"/>
                </a:lnTo>
                <a:lnTo>
                  <a:pt x="90" y="47"/>
                </a:lnTo>
                <a:lnTo>
                  <a:pt x="90" y="47"/>
                </a:lnTo>
                <a:lnTo>
                  <a:pt x="88" y="47"/>
                </a:lnTo>
                <a:lnTo>
                  <a:pt x="88" y="45"/>
                </a:lnTo>
                <a:lnTo>
                  <a:pt x="88" y="45"/>
                </a:lnTo>
                <a:close/>
                <a:moveTo>
                  <a:pt x="88" y="47"/>
                </a:moveTo>
                <a:lnTo>
                  <a:pt x="90" y="47"/>
                </a:lnTo>
                <a:lnTo>
                  <a:pt x="90" y="50"/>
                </a:lnTo>
                <a:lnTo>
                  <a:pt x="88" y="50"/>
                </a:lnTo>
                <a:lnTo>
                  <a:pt x="88" y="47"/>
                </a:lnTo>
                <a:lnTo>
                  <a:pt x="88" y="47"/>
                </a:lnTo>
                <a:lnTo>
                  <a:pt x="88" y="47"/>
                </a:lnTo>
                <a:lnTo>
                  <a:pt x="88" y="47"/>
                </a:lnTo>
                <a:close/>
                <a:moveTo>
                  <a:pt x="88" y="45"/>
                </a:moveTo>
                <a:lnTo>
                  <a:pt x="88" y="45"/>
                </a:lnTo>
                <a:lnTo>
                  <a:pt x="88" y="47"/>
                </a:lnTo>
                <a:lnTo>
                  <a:pt x="88" y="47"/>
                </a:lnTo>
                <a:lnTo>
                  <a:pt x="85" y="45"/>
                </a:lnTo>
                <a:lnTo>
                  <a:pt x="85" y="45"/>
                </a:lnTo>
                <a:lnTo>
                  <a:pt x="88" y="45"/>
                </a:lnTo>
                <a:lnTo>
                  <a:pt x="88" y="45"/>
                </a:lnTo>
                <a:close/>
                <a:moveTo>
                  <a:pt x="85" y="45"/>
                </a:moveTo>
                <a:lnTo>
                  <a:pt x="88" y="47"/>
                </a:lnTo>
                <a:lnTo>
                  <a:pt x="88" y="47"/>
                </a:lnTo>
                <a:lnTo>
                  <a:pt x="85" y="47"/>
                </a:lnTo>
                <a:lnTo>
                  <a:pt x="85" y="47"/>
                </a:lnTo>
                <a:lnTo>
                  <a:pt x="85" y="47"/>
                </a:lnTo>
                <a:lnTo>
                  <a:pt x="85" y="45"/>
                </a:lnTo>
                <a:lnTo>
                  <a:pt x="85" y="45"/>
                </a:lnTo>
                <a:close/>
                <a:moveTo>
                  <a:pt x="85" y="42"/>
                </a:moveTo>
                <a:lnTo>
                  <a:pt x="85" y="45"/>
                </a:lnTo>
                <a:lnTo>
                  <a:pt x="85" y="45"/>
                </a:lnTo>
                <a:lnTo>
                  <a:pt x="85" y="45"/>
                </a:lnTo>
                <a:lnTo>
                  <a:pt x="85" y="45"/>
                </a:lnTo>
                <a:lnTo>
                  <a:pt x="85" y="42"/>
                </a:lnTo>
                <a:lnTo>
                  <a:pt x="85" y="42"/>
                </a:lnTo>
                <a:lnTo>
                  <a:pt x="85" y="42"/>
                </a:lnTo>
                <a:close/>
                <a:moveTo>
                  <a:pt x="85" y="45"/>
                </a:moveTo>
                <a:lnTo>
                  <a:pt x="85" y="45"/>
                </a:lnTo>
                <a:lnTo>
                  <a:pt x="85" y="47"/>
                </a:lnTo>
                <a:lnTo>
                  <a:pt x="85" y="47"/>
                </a:lnTo>
                <a:lnTo>
                  <a:pt x="83" y="45"/>
                </a:lnTo>
                <a:lnTo>
                  <a:pt x="83" y="45"/>
                </a:lnTo>
                <a:lnTo>
                  <a:pt x="85" y="45"/>
                </a:lnTo>
                <a:lnTo>
                  <a:pt x="85" y="45"/>
                </a:lnTo>
                <a:close/>
                <a:moveTo>
                  <a:pt x="83" y="42"/>
                </a:moveTo>
                <a:lnTo>
                  <a:pt x="83" y="42"/>
                </a:lnTo>
                <a:lnTo>
                  <a:pt x="85" y="42"/>
                </a:lnTo>
                <a:lnTo>
                  <a:pt x="85" y="45"/>
                </a:lnTo>
                <a:lnTo>
                  <a:pt x="83" y="45"/>
                </a:lnTo>
                <a:lnTo>
                  <a:pt x="83" y="42"/>
                </a:lnTo>
                <a:lnTo>
                  <a:pt x="83" y="42"/>
                </a:lnTo>
                <a:lnTo>
                  <a:pt x="83" y="42"/>
                </a:lnTo>
                <a:close/>
                <a:moveTo>
                  <a:pt x="83" y="45"/>
                </a:moveTo>
                <a:lnTo>
                  <a:pt x="83" y="45"/>
                </a:lnTo>
                <a:lnTo>
                  <a:pt x="83" y="45"/>
                </a:lnTo>
                <a:lnTo>
                  <a:pt x="83" y="45"/>
                </a:lnTo>
                <a:lnTo>
                  <a:pt x="83" y="45"/>
                </a:lnTo>
                <a:lnTo>
                  <a:pt x="83" y="45"/>
                </a:lnTo>
                <a:lnTo>
                  <a:pt x="83" y="45"/>
                </a:lnTo>
                <a:lnTo>
                  <a:pt x="83" y="45"/>
                </a:lnTo>
                <a:close/>
                <a:moveTo>
                  <a:pt x="83" y="42"/>
                </a:moveTo>
                <a:lnTo>
                  <a:pt x="83" y="42"/>
                </a:lnTo>
                <a:lnTo>
                  <a:pt x="83" y="42"/>
                </a:lnTo>
                <a:lnTo>
                  <a:pt x="83" y="42"/>
                </a:lnTo>
                <a:lnTo>
                  <a:pt x="81" y="42"/>
                </a:lnTo>
                <a:lnTo>
                  <a:pt x="81" y="42"/>
                </a:lnTo>
                <a:lnTo>
                  <a:pt x="83" y="42"/>
                </a:lnTo>
                <a:lnTo>
                  <a:pt x="83" y="42"/>
                </a:lnTo>
                <a:close/>
                <a:moveTo>
                  <a:pt x="81" y="42"/>
                </a:moveTo>
                <a:lnTo>
                  <a:pt x="83" y="45"/>
                </a:lnTo>
                <a:lnTo>
                  <a:pt x="83" y="45"/>
                </a:lnTo>
                <a:lnTo>
                  <a:pt x="81" y="45"/>
                </a:lnTo>
                <a:lnTo>
                  <a:pt x="81" y="45"/>
                </a:lnTo>
                <a:lnTo>
                  <a:pt x="81" y="42"/>
                </a:lnTo>
                <a:lnTo>
                  <a:pt x="81" y="42"/>
                </a:lnTo>
                <a:lnTo>
                  <a:pt x="81" y="42"/>
                </a:lnTo>
                <a:close/>
                <a:moveTo>
                  <a:pt x="81" y="40"/>
                </a:moveTo>
                <a:lnTo>
                  <a:pt x="81" y="40"/>
                </a:lnTo>
                <a:lnTo>
                  <a:pt x="81" y="42"/>
                </a:lnTo>
                <a:lnTo>
                  <a:pt x="81" y="42"/>
                </a:lnTo>
                <a:lnTo>
                  <a:pt x="81" y="42"/>
                </a:lnTo>
                <a:lnTo>
                  <a:pt x="81" y="42"/>
                </a:lnTo>
                <a:lnTo>
                  <a:pt x="81" y="40"/>
                </a:lnTo>
                <a:lnTo>
                  <a:pt x="81" y="40"/>
                </a:lnTo>
                <a:close/>
                <a:moveTo>
                  <a:pt x="81" y="42"/>
                </a:moveTo>
                <a:lnTo>
                  <a:pt x="81" y="42"/>
                </a:lnTo>
                <a:lnTo>
                  <a:pt x="81" y="45"/>
                </a:lnTo>
                <a:lnTo>
                  <a:pt x="81" y="45"/>
                </a:lnTo>
                <a:lnTo>
                  <a:pt x="78" y="42"/>
                </a:lnTo>
                <a:lnTo>
                  <a:pt x="78" y="42"/>
                </a:lnTo>
                <a:lnTo>
                  <a:pt x="81" y="42"/>
                </a:lnTo>
                <a:lnTo>
                  <a:pt x="81" y="42"/>
                </a:lnTo>
                <a:close/>
                <a:moveTo>
                  <a:pt x="78" y="40"/>
                </a:moveTo>
                <a:lnTo>
                  <a:pt x="78" y="40"/>
                </a:lnTo>
                <a:lnTo>
                  <a:pt x="78" y="42"/>
                </a:lnTo>
                <a:lnTo>
                  <a:pt x="78" y="42"/>
                </a:lnTo>
                <a:lnTo>
                  <a:pt x="78" y="40"/>
                </a:lnTo>
                <a:lnTo>
                  <a:pt x="78" y="40"/>
                </a:lnTo>
                <a:lnTo>
                  <a:pt x="78" y="40"/>
                </a:lnTo>
                <a:lnTo>
                  <a:pt x="78" y="40"/>
                </a:lnTo>
                <a:close/>
                <a:moveTo>
                  <a:pt x="78" y="40"/>
                </a:moveTo>
                <a:lnTo>
                  <a:pt x="78" y="42"/>
                </a:lnTo>
                <a:lnTo>
                  <a:pt x="78" y="42"/>
                </a:lnTo>
                <a:lnTo>
                  <a:pt x="78" y="42"/>
                </a:lnTo>
                <a:lnTo>
                  <a:pt x="78" y="42"/>
                </a:lnTo>
                <a:lnTo>
                  <a:pt x="78" y="42"/>
                </a:lnTo>
                <a:lnTo>
                  <a:pt x="78" y="40"/>
                </a:lnTo>
                <a:lnTo>
                  <a:pt x="78" y="40"/>
                </a:lnTo>
                <a:close/>
                <a:moveTo>
                  <a:pt x="76" y="40"/>
                </a:moveTo>
                <a:lnTo>
                  <a:pt x="78" y="40"/>
                </a:lnTo>
                <a:lnTo>
                  <a:pt x="78" y="40"/>
                </a:lnTo>
                <a:lnTo>
                  <a:pt x="78" y="40"/>
                </a:lnTo>
                <a:lnTo>
                  <a:pt x="78" y="40"/>
                </a:lnTo>
                <a:lnTo>
                  <a:pt x="76" y="40"/>
                </a:lnTo>
                <a:lnTo>
                  <a:pt x="76" y="40"/>
                </a:lnTo>
                <a:lnTo>
                  <a:pt x="76" y="40"/>
                </a:lnTo>
                <a:close/>
                <a:moveTo>
                  <a:pt x="76" y="40"/>
                </a:moveTo>
                <a:lnTo>
                  <a:pt x="76" y="40"/>
                </a:lnTo>
                <a:lnTo>
                  <a:pt x="76" y="42"/>
                </a:lnTo>
                <a:lnTo>
                  <a:pt x="76" y="42"/>
                </a:lnTo>
                <a:lnTo>
                  <a:pt x="76" y="42"/>
                </a:lnTo>
                <a:lnTo>
                  <a:pt x="76" y="40"/>
                </a:lnTo>
                <a:lnTo>
                  <a:pt x="76" y="40"/>
                </a:lnTo>
                <a:lnTo>
                  <a:pt x="76" y="40"/>
                </a:lnTo>
                <a:close/>
                <a:moveTo>
                  <a:pt x="76" y="38"/>
                </a:moveTo>
                <a:lnTo>
                  <a:pt x="76" y="38"/>
                </a:lnTo>
                <a:lnTo>
                  <a:pt x="76" y="40"/>
                </a:lnTo>
                <a:lnTo>
                  <a:pt x="76" y="40"/>
                </a:lnTo>
                <a:lnTo>
                  <a:pt x="76" y="40"/>
                </a:lnTo>
                <a:lnTo>
                  <a:pt x="76" y="40"/>
                </a:lnTo>
                <a:lnTo>
                  <a:pt x="76" y="38"/>
                </a:lnTo>
                <a:lnTo>
                  <a:pt x="76" y="38"/>
                </a:lnTo>
                <a:close/>
                <a:moveTo>
                  <a:pt x="74" y="40"/>
                </a:moveTo>
                <a:lnTo>
                  <a:pt x="76" y="40"/>
                </a:lnTo>
                <a:lnTo>
                  <a:pt x="76" y="40"/>
                </a:lnTo>
                <a:lnTo>
                  <a:pt x="74" y="40"/>
                </a:lnTo>
                <a:lnTo>
                  <a:pt x="74" y="40"/>
                </a:lnTo>
                <a:lnTo>
                  <a:pt x="74" y="40"/>
                </a:lnTo>
                <a:lnTo>
                  <a:pt x="74" y="40"/>
                </a:lnTo>
                <a:lnTo>
                  <a:pt x="74" y="40"/>
                </a:lnTo>
                <a:close/>
                <a:moveTo>
                  <a:pt x="74" y="38"/>
                </a:moveTo>
                <a:lnTo>
                  <a:pt x="74" y="38"/>
                </a:lnTo>
                <a:lnTo>
                  <a:pt x="74" y="40"/>
                </a:lnTo>
                <a:lnTo>
                  <a:pt x="74" y="40"/>
                </a:lnTo>
                <a:lnTo>
                  <a:pt x="74" y="38"/>
                </a:lnTo>
                <a:lnTo>
                  <a:pt x="74" y="38"/>
                </a:lnTo>
                <a:lnTo>
                  <a:pt x="74" y="38"/>
                </a:lnTo>
                <a:lnTo>
                  <a:pt x="74" y="38"/>
                </a:lnTo>
                <a:close/>
                <a:moveTo>
                  <a:pt x="74" y="38"/>
                </a:moveTo>
                <a:lnTo>
                  <a:pt x="74" y="40"/>
                </a:lnTo>
                <a:lnTo>
                  <a:pt x="74" y="40"/>
                </a:lnTo>
                <a:lnTo>
                  <a:pt x="74" y="40"/>
                </a:lnTo>
                <a:lnTo>
                  <a:pt x="71" y="40"/>
                </a:lnTo>
                <a:lnTo>
                  <a:pt x="71" y="38"/>
                </a:lnTo>
                <a:lnTo>
                  <a:pt x="74" y="38"/>
                </a:lnTo>
                <a:lnTo>
                  <a:pt x="74" y="38"/>
                </a:lnTo>
                <a:close/>
                <a:moveTo>
                  <a:pt x="71" y="35"/>
                </a:moveTo>
                <a:lnTo>
                  <a:pt x="71" y="35"/>
                </a:lnTo>
                <a:lnTo>
                  <a:pt x="74" y="38"/>
                </a:lnTo>
                <a:lnTo>
                  <a:pt x="74" y="38"/>
                </a:lnTo>
                <a:lnTo>
                  <a:pt x="71" y="38"/>
                </a:lnTo>
                <a:lnTo>
                  <a:pt x="71" y="38"/>
                </a:lnTo>
                <a:lnTo>
                  <a:pt x="71" y="35"/>
                </a:lnTo>
                <a:lnTo>
                  <a:pt x="71" y="35"/>
                </a:lnTo>
                <a:close/>
                <a:moveTo>
                  <a:pt x="71" y="38"/>
                </a:moveTo>
                <a:lnTo>
                  <a:pt x="71" y="38"/>
                </a:lnTo>
                <a:lnTo>
                  <a:pt x="71" y="40"/>
                </a:lnTo>
                <a:lnTo>
                  <a:pt x="71" y="40"/>
                </a:lnTo>
                <a:lnTo>
                  <a:pt x="71" y="38"/>
                </a:lnTo>
                <a:lnTo>
                  <a:pt x="71" y="38"/>
                </a:lnTo>
                <a:lnTo>
                  <a:pt x="71" y="38"/>
                </a:lnTo>
                <a:lnTo>
                  <a:pt x="71" y="38"/>
                </a:lnTo>
                <a:close/>
                <a:moveTo>
                  <a:pt x="71" y="35"/>
                </a:moveTo>
                <a:lnTo>
                  <a:pt x="71" y="35"/>
                </a:lnTo>
                <a:lnTo>
                  <a:pt x="71" y="38"/>
                </a:lnTo>
                <a:lnTo>
                  <a:pt x="71" y="38"/>
                </a:lnTo>
                <a:lnTo>
                  <a:pt x="69" y="35"/>
                </a:lnTo>
                <a:lnTo>
                  <a:pt x="69" y="35"/>
                </a:lnTo>
                <a:lnTo>
                  <a:pt x="71" y="35"/>
                </a:lnTo>
                <a:lnTo>
                  <a:pt x="71" y="35"/>
                </a:lnTo>
                <a:close/>
                <a:moveTo>
                  <a:pt x="69" y="35"/>
                </a:moveTo>
                <a:lnTo>
                  <a:pt x="71" y="38"/>
                </a:lnTo>
                <a:lnTo>
                  <a:pt x="71" y="38"/>
                </a:lnTo>
                <a:lnTo>
                  <a:pt x="69" y="38"/>
                </a:lnTo>
                <a:lnTo>
                  <a:pt x="69" y="38"/>
                </a:lnTo>
                <a:lnTo>
                  <a:pt x="69" y="35"/>
                </a:lnTo>
                <a:lnTo>
                  <a:pt x="69" y="35"/>
                </a:lnTo>
                <a:lnTo>
                  <a:pt x="69" y="35"/>
                </a:lnTo>
                <a:close/>
                <a:moveTo>
                  <a:pt x="69" y="35"/>
                </a:moveTo>
                <a:lnTo>
                  <a:pt x="69" y="35"/>
                </a:lnTo>
                <a:lnTo>
                  <a:pt x="69" y="35"/>
                </a:lnTo>
                <a:lnTo>
                  <a:pt x="69" y="35"/>
                </a:lnTo>
                <a:lnTo>
                  <a:pt x="69" y="35"/>
                </a:lnTo>
                <a:lnTo>
                  <a:pt x="69" y="35"/>
                </a:lnTo>
                <a:lnTo>
                  <a:pt x="69" y="35"/>
                </a:lnTo>
                <a:lnTo>
                  <a:pt x="69" y="35"/>
                </a:lnTo>
                <a:close/>
                <a:moveTo>
                  <a:pt x="67" y="35"/>
                </a:moveTo>
                <a:lnTo>
                  <a:pt x="69" y="35"/>
                </a:lnTo>
                <a:lnTo>
                  <a:pt x="69" y="38"/>
                </a:lnTo>
                <a:lnTo>
                  <a:pt x="67" y="38"/>
                </a:lnTo>
                <a:lnTo>
                  <a:pt x="67" y="35"/>
                </a:lnTo>
                <a:lnTo>
                  <a:pt x="67" y="35"/>
                </a:lnTo>
                <a:lnTo>
                  <a:pt x="67" y="35"/>
                </a:lnTo>
                <a:lnTo>
                  <a:pt x="67" y="35"/>
                </a:lnTo>
                <a:close/>
                <a:moveTo>
                  <a:pt x="67" y="33"/>
                </a:moveTo>
                <a:lnTo>
                  <a:pt x="67" y="35"/>
                </a:lnTo>
                <a:lnTo>
                  <a:pt x="67" y="35"/>
                </a:lnTo>
                <a:lnTo>
                  <a:pt x="67" y="35"/>
                </a:lnTo>
                <a:lnTo>
                  <a:pt x="67" y="35"/>
                </a:lnTo>
                <a:lnTo>
                  <a:pt x="67" y="33"/>
                </a:lnTo>
                <a:lnTo>
                  <a:pt x="67" y="33"/>
                </a:lnTo>
                <a:lnTo>
                  <a:pt x="67" y="33"/>
                </a:lnTo>
                <a:close/>
                <a:moveTo>
                  <a:pt x="67" y="35"/>
                </a:moveTo>
                <a:lnTo>
                  <a:pt x="67" y="35"/>
                </a:lnTo>
                <a:lnTo>
                  <a:pt x="67" y="35"/>
                </a:lnTo>
                <a:lnTo>
                  <a:pt x="67" y="35"/>
                </a:lnTo>
                <a:lnTo>
                  <a:pt x="64" y="35"/>
                </a:lnTo>
                <a:lnTo>
                  <a:pt x="64" y="35"/>
                </a:lnTo>
                <a:lnTo>
                  <a:pt x="67" y="35"/>
                </a:lnTo>
                <a:lnTo>
                  <a:pt x="67" y="35"/>
                </a:lnTo>
                <a:close/>
                <a:moveTo>
                  <a:pt x="64" y="33"/>
                </a:moveTo>
                <a:lnTo>
                  <a:pt x="64" y="33"/>
                </a:lnTo>
                <a:lnTo>
                  <a:pt x="67" y="33"/>
                </a:lnTo>
                <a:lnTo>
                  <a:pt x="67" y="35"/>
                </a:lnTo>
                <a:lnTo>
                  <a:pt x="64" y="35"/>
                </a:lnTo>
                <a:lnTo>
                  <a:pt x="64" y="33"/>
                </a:lnTo>
                <a:lnTo>
                  <a:pt x="64" y="33"/>
                </a:lnTo>
                <a:lnTo>
                  <a:pt x="64" y="33"/>
                </a:lnTo>
                <a:close/>
                <a:moveTo>
                  <a:pt x="64" y="33"/>
                </a:moveTo>
                <a:lnTo>
                  <a:pt x="64" y="35"/>
                </a:lnTo>
                <a:lnTo>
                  <a:pt x="64" y="35"/>
                </a:lnTo>
                <a:lnTo>
                  <a:pt x="64" y="35"/>
                </a:lnTo>
                <a:lnTo>
                  <a:pt x="64" y="35"/>
                </a:lnTo>
                <a:lnTo>
                  <a:pt x="64" y="33"/>
                </a:lnTo>
                <a:lnTo>
                  <a:pt x="64" y="33"/>
                </a:lnTo>
                <a:lnTo>
                  <a:pt x="64" y="33"/>
                </a:lnTo>
                <a:close/>
                <a:moveTo>
                  <a:pt x="62" y="31"/>
                </a:moveTo>
                <a:lnTo>
                  <a:pt x="64" y="31"/>
                </a:lnTo>
                <a:lnTo>
                  <a:pt x="64" y="33"/>
                </a:lnTo>
                <a:lnTo>
                  <a:pt x="64" y="33"/>
                </a:lnTo>
                <a:lnTo>
                  <a:pt x="64" y="33"/>
                </a:lnTo>
                <a:lnTo>
                  <a:pt x="62" y="33"/>
                </a:lnTo>
                <a:lnTo>
                  <a:pt x="62" y="31"/>
                </a:lnTo>
                <a:lnTo>
                  <a:pt x="62" y="31"/>
                </a:lnTo>
                <a:close/>
                <a:moveTo>
                  <a:pt x="62" y="33"/>
                </a:moveTo>
                <a:lnTo>
                  <a:pt x="64" y="33"/>
                </a:lnTo>
                <a:lnTo>
                  <a:pt x="64" y="35"/>
                </a:lnTo>
                <a:lnTo>
                  <a:pt x="62" y="35"/>
                </a:lnTo>
                <a:lnTo>
                  <a:pt x="62" y="33"/>
                </a:lnTo>
                <a:lnTo>
                  <a:pt x="62" y="33"/>
                </a:lnTo>
                <a:lnTo>
                  <a:pt x="62" y="33"/>
                </a:lnTo>
                <a:lnTo>
                  <a:pt x="62" y="33"/>
                </a:lnTo>
                <a:close/>
                <a:moveTo>
                  <a:pt x="62" y="31"/>
                </a:moveTo>
                <a:lnTo>
                  <a:pt x="62" y="31"/>
                </a:lnTo>
                <a:lnTo>
                  <a:pt x="62" y="33"/>
                </a:lnTo>
                <a:lnTo>
                  <a:pt x="62" y="33"/>
                </a:lnTo>
                <a:lnTo>
                  <a:pt x="62" y="31"/>
                </a:lnTo>
                <a:lnTo>
                  <a:pt x="62" y="31"/>
                </a:lnTo>
                <a:lnTo>
                  <a:pt x="62" y="31"/>
                </a:lnTo>
                <a:lnTo>
                  <a:pt x="62" y="31"/>
                </a:lnTo>
                <a:close/>
                <a:moveTo>
                  <a:pt x="62" y="31"/>
                </a:moveTo>
                <a:lnTo>
                  <a:pt x="62" y="33"/>
                </a:lnTo>
                <a:lnTo>
                  <a:pt x="62" y="33"/>
                </a:lnTo>
                <a:lnTo>
                  <a:pt x="62" y="33"/>
                </a:lnTo>
                <a:lnTo>
                  <a:pt x="59" y="33"/>
                </a:lnTo>
                <a:lnTo>
                  <a:pt x="59" y="31"/>
                </a:lnTo>
                <a:lnTo>
                  <a:pt x="62" y="31"/>
                </a:lnTo>
                <a:lnTo>
                  <a:pt x="62" y="31"/>
                </a:lnTo>
                <a:close/>
                <a:moveTo>
                  <a:pt x="59" y="31"/>
                </a:moveTo>
                <a:lnTo>
                  <a:pt x="59" y="28"/>
                </a:lnTo>
                <a:lnTo>
                  <a:pt x="59" y="31"/>
                </a:lnTo>
                <a:lnTo>
                  <a:pt x="59" y="31"/>
                </a:lnTo>
                <a:lnTo>
                  <a:pt x="59" y="31"/>
                </a:lnTo>
                <a:lnTo>
                  <a:pt x="59" y="31"/>
                </a:lnTo>
                <a:lnTo>
                  <a:pt x="59" y="31"/>
                </a:lnTo>
                <a:lnTo>
                  <a:pt x="59" y="31"/>
                </a:lnTo>
                <a:close/>
                <a:moveTo>
                  <a:pt x="59" y="31"/>
                </a:moveTo>
                <a:lnTo>
                  <a:pt x="59" y="31"/>
                </a:lnTo>
                <a:lnTo>
                  <a:pt x="59" y="33"/>
                </a:lnTo>
                <a:lnTo>
                  <a:pt x="59" y="33"/>
                </a:lnTo>
                <a:lnTo>
                  <a:pt x="59" y="31"/>
                </a:lnTo>
                <a:lnTo>
                  <a:pt x="59" y="31"/>
                </a:lnTo>
                <a:lnTo>
                  <a:pt x="59" y="31"/>
                </a:lnTo>
                <a:lnTo>
                  <a:pt x="59" y="31"/>
                </a:lnTo>
                <a:close/>
                <a:moveTo>
                  <a:pt x="57" y="28"/>
                </a:moveTo>
                <a:lnTo>
                  <a:pt x="57" y="28"/>
                </a:lnTo>
                <a:lnTo>
                  <a:pt x="59" y="28"/>
                </a:lnTo>
                <a:lnTo>
                  <a:pt x="59" y="31"/>
                </a:lnTo>
                <a:lnTo>
                  <a:pt x="57" y="31"/>
                </a:lnTo>
                <a:lnTo>
                  <a:pt x="57" y="31"/>
                </a:lnTo>
                <a:lnTo>
                  <a:pt x="57" y="28"/>
                </a:lnTo>
                <a:lnTo>
                  <a:pt x="57" y="28"/>
                </a:lnTo>
                <a:close/>
                <a:moveTo>
                  <a:pt x="57" y="31"/>
                </a:moveTo>
                <a:lnTo>
                  <a:pt x="57" y="31"/>
                </a:lnTo>
                <a:lnTo>
                  <a:pt x="57" y="31"/>
                </a:lnTo>
                <a:lnTo>
                  <a:pt x="57" y="31"/>
                </a:lnTo>
                <a:lnTo>
                  <a:pt x="57" y="31"/>
                </a:lnTo>
                <a:lnTo>
                  <a:pt x="57" y="31"/>
                </a:lnTo>
                <a:lnTo>
                  <a:pt x="57" y="31"/>
                </a:lnTo>
                <a:lnTo>
                  <a:pt x="57" y="31"/>
                </a:lnTo>
                <a:close/>
                <a:moveTo>
                  <a:pt x="55" y="28"/>
                </a:moveTo>
                <a:lnTo>
                  <a:pt x="57" y="28"/>
                </a:lnTo>
                <a:lnTo>
                  <a:pt x="57" y="28"/>
                </a:lnTo>
                <a:lnTo>
                  <a:pt x="57" y="28"/>
                </a:lnTo>
                <a:lnTo>
                  <a:pt x="57" y="28"/>
                </a:lnTo>
                <a:lnTo>
                  <a:pt x="55" y="28"/>
                </a:lnTo>
                <a:lnTo>
                  <a:pt x="55" y="28"/>
                </a:lnTo>
                <a:lnTo>
                  <a:pt x="55" y="28"/>
                </a:lnTo>
                <a:close/>
                <a:moveTo>
                  <a:pt x="55" y="28"/>
                </a:moveTo>
                <a:lnTo>
                  <a:pt x="57" y="31"/>
                </a:lnTo>
                <a:lnTo>
                  <a:pt x="57" y="31"/>
                </a:lnTo>
                <a:lnTo>
                  <a:pt x="55" y="31"/>
                </a:lnTo>
                <a:lnTo>
                  <a:pt x="55" y="31"/>
                </a:lnTo>
                <a:lnTo>
                  <a:pt x="55" y="28"/>
                </a:lnTo>
                <a:lnTo>
                  <a:pt x="55" y="28"/>
                </a:lnTo>
                <a:lnTo>
                  <a:pt x="55" y="28"/>
                </a:lnTo>
                <a:close/>
                <a:moveTo>
                  <a:pt x="55" y="26"/>
                </a:moveTo>
                <a:lnTo>
                  <a:pt x="55" y="26"/>
                </a:lnTo>
                <a:lnTo>
                  <a:pt x="55" y="28"/>
                </a:lnTo>
                <a:lnTo>
                  <a:pt x="55" y="28"/>
                </a:lnTo>
                <a:lnTo>
                  <a:pt x="55" y="28"/>
                </a:lnTo>
                <a:lnTo>
                  <a:pt x="55" y="28"/>
                </a:lnTo>
                <a:lnTo>
                  <a:pt x="55" y="26"/>
                </a:lnTo>
                <a:lnTo>
                  <a:pt x="55" y="26"/>
                </a:lnTo>
                <a:close/>
                <a:moveTo>
                  <a:pt x="55" y="28"/>
                </a:moveTo>
                <a:lnTo>
                  <a:pt x="55" y="28"/>
                </a:lnTo>
                <a:lnTo>
                  <a:pt x="55" y="31"/>
                </a:lnTo>
                <a:lnTo>
                  <a:pt x="55" y="31"/>
                </a:lnTo>
                <a:lnTo>
                  <a:pt x="52" y="28"/>
                </a:lnTo>
                <a:lnTo>
                  <a:pt x="52" y="28"/>
                </a:lnTo>
                <a:lnTo>
                  <a:pt x="55" y="28"/>
                </a:lnTo>
                <a:lnTo>
                  <a:pt x="55" y="28"/>
                </a:lnTo>
                <a:close/>
                <a:moveTo>
                  <a:pt x="52" y="26"/>
                </a:moveTo>
                <a:lnTo>
                  <a:pt x="52" y="26"/>
                </a:lnTo>
                <a:lnTo>
                  <a:pt x="52" y="26"/>
                </a:lnTo>
                <a:lnTo>
                  <a:pt x="52" y="28"/>
                </a:lnTo>
                <a:lnTo>
                  <a:pt x="52" y="28"/>
                </a:lnTo>
                <a:lnTo>
                  <a:pt x="52" y="26"/>
                </a:lnTo>
                <a:lnTo>
                  <a:pt x="52" y="26"/>
                </a:lnTo>
                <a:lnTo>
                  <a:pt x="52" y="26"/>
                </a:lnTo>
                <a:close/>
                <a:moveTo>
                  <a:pt x="52" y="26"/>
                </a:moveTo>
                <a:lnTo>
                  <a:pt x="52" y="28"/>
                </a:lnTo>
                <a:lnTo>
                  <a:pt x="52" y="28"/>
                </a:lnTo>
                <a:lnTo>
                  <a:pt x="52" y="28"/>
                </a:lnTo>
                <a:lnTo>
                  <a:pt x="52" y="28"/>
                </a:lnTo>
                <a:lnTo>
                  <a:pt x="52" y="26"/>
                </a:lnTo>
                <a:lnTo>
                  <a:pt x="52" y="26"/>
                </a:lnTo>
                <a:lnTo>
                  <a:pt x="52" y="26"/>
                </a:lnTo>
                <a:close/>
                <a:moveTo>
                  <a:pt x="50" y="26"/>
                </a:moveTo>
                <a:lnTo>
                  <a:pt x="52" y="26"/>
                </a:lnTo>
                <a:lnTo>
                  <a:pt x="52" y="26"/>
                </a:lnTo>
                <a:lnTo>
                  <a:pt x="50" y="26"/>
                </a:lnTo>
                <a:lnTo>
                  <a:pt x="50" y="26"/>
                </a:lnTo>
                <a:lnTo>
                  <a:pt x="50" y="26"/>
                </a:lnTo>
                <a:lnTo>
                  <a:pt x="50" y="26"/>
                </a:lnTo>
                <a:lnTo>
                  <a:pt x="50" y="26"/>
                </a:lnTo>
                <a:close/>
                <a:moveTo>
                  <a:pt x="50" y="26"/>
                </a:moveTo>
                <a:lnTo>
                  <a:pt x="50" y="26"/>
                </a:lnTo>
                <a:lnTo>
                  <a:pt x="50" y="28"/>
                </a:lnTo>
                <a:lnTo>
                  <a:pt x="50" y="28"/>
                </a:lnTo>
                <a:lnTo>
                  <a:pt x="50" y="26"/>
                </a:lnTo>
                <a:lnTo>
                  <a:pt x="50" y="26"/>
                </a:lnTo>
                <a:lnTo>
                  <a:pt x="50" y="26"/>
                </a:lnTo>
                <a:lnTo>
                  <a:pt x="50" y="26"/>
                </a:lnTo>
                <a:close/>
                <a:moveTo>
                  <a:pt x="48" y="23"/>
                </a:moveTo>
                <a:lnTo>
                  <a:pt x="50" y="23"/>
                </a:lnTo>
                <a:lnTo>
                  <a:pt x="50" y="23"/>
                </a:lnTo>
                <a:lnTo>
                  <a:pt x="50" y="26"/>
                </a:lnTo>
                <a:lnTo>
                  <a:pt x="50" y="26"/>
                </a:lnTo>
                <a:lnTo>
                  <a:pt x="48" y="26"/>
                </a:lnTo>
                <a:lnTo>
                  <a:pt x="48" y="23"/>
                </a:lnTo>
                <a:lnTo>
                  <a:pt x="48" y="23"/>
                </a:lnTo>
                <a:close/>
                <a:moveTo>
                  <a:pt x="48" y="26"/>
                </a:moveTo>
                <a:lnTo>
                  <a:pt x="50" y="26"/>
                </a:lnTo>
                <a:lnTo>
                  <a:pt x="50" y="26"/>
                </a:lnTo>
                <a:lnTo>
                  <a:pt x="48" y="26"/>
                </a:lnTo>
                <a:lnTo>
                  <a:pt x="48" y="26"/>
                </a:lnTo>
                <a:lnTo>
                  <a:pt x="48" y="26"/>
                </a:lnTo>
                <a:lnTo>
                  <a:pt x="48" y="26"/>
                </a:lnTo>
                <a:lnTo>
                  <a:pt x="48" y="26"/>
                </a:lnTo>
                <a:close/>
                <a:moveTo>
                  <a:pt x="48" y="23"/>
                </a:moveTo>
                <a:lnTo>
                  <a:pt x="48" y="23"/>
                </a:lnTo>
                <a:lnTo>
                  <a:pt x="48" y="23"/>
                </a:lnTo>
                <a:lnTo>
                  <a:pt x="48" y="23"/>
                </a:lnTo>
                <a:lnTo>
                  <a:pt x="48" y="23"/>
                </a:lnTo>
                <a:lnTo>
                  <a:pt x="48" y="23"/>
                </a:lnTo>
                <a:lnTo>
                  <a:pt x="48" y="23"/>
                </a:lnTo>
                <a:lnTo>
                  <a:pt x="48" y="23"/>
                </a:lnTo>
                <a:close/>
                <a:moveTo>
                  <a:pt x="48" y="23"/>
                </a:moveTo>
                <a:lnTo>
                  <a:pt x="48" y="26"/>
                </a:lnTo>
                <a:lnTo>
                  <a:pt x="48" y="26"/>
                </a:lnTo>
                <a:lnTo>
                  <a:pt x="48" y="26"/>
                </a:lnTo>
                <a:lnTo>
                  <a:pt x="45" y="26"/>
                </a:lnTo>
                <a:lnTo>
                  <a:pt x="45" y="23"/>
                </a:lnTo>
                <a:lnTo>
                  <a:pt x="48" y="23"/>
                </a:lnTo>
                <a:lnTo>
                  <a:pt x="48" y="23"/>
                </a:lnTo>
                <a:close/>
                <a:moveTo>
                  <a:pt x="45" y="21"/>
                </a:moveTo>
                <a:lnTo>
                  <a:pt x="45" y="21"/>
                </a:lnTo>
                <a:lnTo>
                  <a:pt x="48" y="23"/>
                </a:lnTo>
                <a:lnTo>
                  <a:pt x="48" y="23"/>
                </a:lnTo>
                <a:lnTo>
                  <a:pt x="45" y="23"/>
                </a:lnTo>
                <a:lnTo>
                  <a:pt x="45" y="23"/>
                </a:lnTo>
                <a:lnTo>
                  <a:pt x="45" y="21"/>
                </a:lnTo>
                <a:lnTo>
                  <a:pt x="45" y="21"/>
                </a:lnTo>
                <a:close/>
                <a:moveTo>
                  <a:pt x="45" y="23"/>
                </a:moveTo>
                <a:lnTo>
                  <a:pt x="45" y="23"/>
                </a:lnTo>
                <a:lnTo>
                  <a:pt x="45" y="26"/>
                </a:lnTo>
                <a:lnTo>
                  <a:pt x="45" y="26"/>
                </a:lnTo>
                <a:lnTo>
                  <a:pt x="45" y="23"/>
                </a:lnTo>
                <a:lnTo>
                  <a:pt x="45" y="23"/>
                </a:lnTo>
                <a:lnTo>
                  <a:pt x="45" y="23"/>
                </a:lnTo>
                <a:lnTo>
                  <a:pt x="45" y="23"/>
                </a:lnTo>
                <a:close/>
                <a:moveTo>
                  <a:pt x="43" y="21"/>
                </a:moveTo>
                <a:lnTo>
                  <a:pt x="45" y="21"/>
                </a:lnTo>
                <a:lnTo>
                  <a:pt x="45" y="21"/>
                </a:lnTo>
                <a:lnTo>
                  <a:pt x="45" y="23"/>
                </a:lnTo>
                <a:lnTo>
                  <a:pt x="45" y="23"/>
                </a:lnTo>
                <a:lnTo>
                  <a:pt x="43" y="21"/>
                </a:lnTo>
                <a:lnTo>
                  <a:pt x="43" y="21"/>
                </a:lnTo>
                <a:lnTo>
                  <a:pt x="43" y="21"/>
                </a:lnTo>
                <a:close/>
                <a:moveTo>
                  <a:pt x="43" y="21"/>
                </a:moveTo>
                <a:lnTo>
                  <a:pt x="43" y="23"/>
                </a:lnTo>
                <a:lnTo>
                  <a:pt x="43" y="23"/>
                </a:lnTo>
                <a:lnTo>
                  <a:pt x="43" y="23"/>
                </a:lnTo>
                <a:lnTo>
                  <a:pt x="43" y="23"/>
                </a:lnTo>
                <a:lnTo>
                  <a:pt x="43" y="21"/>
                </a:lnTo>
                <a:lnTo>
                  <a:pt x="43" y="21"/>
                </a:lnTo>
                <a:lnTo>
                  <a:pt x="43" y="21"/>
                </a:lnTo>
                <a:close/>
                <a:moveTo>
                  <a:pt x="43" y="19"/>
                </a:moveTo>
                <a:lnTo>
                  <a:pt x="43" y="21"/>
                </a:lnTo>
                <a:lnTo>
                  <a:pt x="43" y="21"/>
                </a:lnTo>
                <a:lnTo>
                  <a:pt x="43" y="21"/>
                </a:lnTo>
                <a:lnTo>
                  <a:pt x="43" y="21"/>
                </a:lnTo>
                <a:lnTo>
                  <a:pt x="43" y="19"/>
                </a:lnTo>
                <a:lnTo>
                  <a:pt x="43" y="19"/>
                </a:lnTo>
                <a:lnTo>
                  <a:pt x="43" y="19"/>
                </a:lnTo>
                <a:close/>
                <a:moveTo>
                  <a:pt x="43" y="21"/>
                </a:moveTo>
                <a:lnTo>
                  <a:pt x="43" y="21"/>
                </a:lnTo>
                <a:lnTo>
                  <a:pt x="43" y="23"/>
                </a:lnTo>
                <a:lnTo>
                  <a:pt x="43" y="23"/>
                </a:lnTo>
                <a:lnTo>
                  <a:pt x="41" y="21"/>
                </a:lnTo>
                <a:lnTo>
                  <a:pt x="41" y="21"/>
                </a:lnTo>
                <a:lnTo>
                  <a:pt x="43" y="21"/>
                </a:lnTo>
                <a:lnTo>
                  <a:pt x="43" y="21"/>
                </a:lnTo>
                <a:close/>
                <a:moveTo>
                  <a:pt x="41" y="19"/>
                </a:moveTo>
                <a:lnTo>
                  <a:pt x="41" y="19"/>
                </a:lnTo>
                <a:lnTo>
                  <a:pt x="43" y="19"/>
                </a:lnTo>
                <a:lnTo>
                  <a:pt x="43" y="21"/>
                </a:lnTo>
                <a:lnTo>
                  <a:pt x="41" y="21"/>
                </a:lnTo>
                <a:lnTo>
                  <a:pt x="41" y="19"/>
                </a:lnTo>
                <a:lnTo>
                  <a:pt x="41" y="19"/>
                </a:lnTo>
                <a:lnTo>
                  <a:pt x="41" y="19"/>
                </a:lnTo>
                <a:close/>
                <a:moveTo>
                  <a:pt x="41" y="21"/>
                </a:moveTo>
                <a:lnTo>
                  <a:pt x="41" y="21"/>
                </a:lnTo>
                <a:lnTo>
                  <a:pt x="41" y="21"/>
                </a:lnTo>
                <a:lnTo>
                  <a:pt x="41" y="21"/>
                </a:lnTo>
                <a:lnTo>
                  <a:pt x="38" y="21"/>
                </a:lnTo>
                <a:lnTo>
                  <a:pt x="38" y="21"/>
                </a:lnTo>
                <a:lnTo>
                  <a:pt x="41" y="21"/>
                </a:lnTo>
                <a:lnTo>
                  <a:pt x="41" y="21"/>
                </a:lnTo>
                <a:close/>
                <a:moveTo>
                  <a:pt x="38" y="19"/>
                </a:moveTo>
                <a:lnTo>
                  <a:pt x="41" y="19"/>
                </a:lnTo>
                <a:lnTo>
                  <a:pt x="41" y="19"/>
                </a:lnTo>
                <a:lnTo>
                  <a:pt x="38" y="19"/>
                </a:lnTo>
                <a:lnTo>
                  <a:pt x="38" y="19"/>
                </a:lnTo>
                <a:lnTo>
                  <a:pt x="38" y="19"/>
                </a:lnTo>
                <a:lnTo>
                  <a:pt x="38" y="19"/>
                </a:lnTo>
                <a:lnTo>
                  <a:pt x="38" y="19"/>
                </a:lnTo>
                <a:close/>
                <a:moveTo>
                  <a:pt x="38" y="19"/>
                </a:moveTo>
                <a:lnTo>
                  <a:pt x="38" y="19"/>
                </a:lnTo>
                <a:lnTo>
                  <a:pt x="38" y="21"/>
                </a:lnTo>
                <a:lnTo>
                  <a:pt x="38" y="21"/>
                </a:lnTo>
                <a:lnTo>
                  <a:pt x="38" y="21"/>
                </a:lnTo>
                <a:lnTo>
                  <a:pt x="38" y="19"/>
                </a:lnTo>
                <a:lnTo>
                  <a:pt x="38" y="19"/>
                </a:lnTo>
                <a:lnTo>
                  <a:pt x="38" y="19"/>
                </a:lnTo>
                <a:close/>
                <a:moveTo>
                  <a:pt x="36" y="16"/>
                </a:moveTo>
                <a:lnTo>
                  <a:pt x="38" y="16"/>
                </a:lnTo>
                <a:lnTo>
                  <a:pt x="38" y="19"/>
                </a:lnTo>
                <a:lnTo>
                  <a:pt x="38" y="19"/>
                </a:lnTo>
                <a:lnTo>
                  <a:pt x="38" y="19"/>
                </a:lnTo>
                <a:lnTo>
                  <a:pt x="36" y="19"/>
                </a:lnTo>
                <a:lnTo>
                  <a:pt x="36" y="16"/>
                </a:lnTo>
                <a:lnTo>
                  <a:pt x="36" y="16"/>
                </a:lnTo>
                <a:close/>
                <a:moveTo>
                  <a:pt x="36" y="19"/>
                </a:moveTo>
                <a:lnTo>
                  <a:pt x="38" y="19"/>
                </a:lnTo>
                <a:lnTo>
                  <a:pt x="38" y="19"/>
                </a:lnTo>
                <a:lnTo>
                  <a:pt x="36" y="19"/>
                </a:lnTo>
                <a:lnTo>
                  <a:pt x="36" y="19"/>
                </a:lnTo>
                <a:lnTo>
                  <a:pt x="36" y="19"/>
                </a:lnTo>
                <a:lnTo>
                  <a:pt x="36" y="19"/>
                </a:lnTo>
                <a:lnTo>
                  <a:pt x="36" y="19"/>
                </a:lnTo>
                <a:close/>
                <a:moveTo>
                  <a:pt x="36" y="16"/>
                </a:moveTo>
                <a:lnTo>
                  <a:pt x="36" y="16"/>
                </a:lnTo>
                <a:lnTo>
                  <a:pt x="36" y="19"/>
                </a:lnTo>
                <a:lnTo>
                  <a:pt x="36" y="19"/>
                </a:lnTo>
                <a:lnTo>
                  <a:pt x="36" y="16"/>
                </a:lnTo>
                <a:lnTo>
                  <a:pt x="36" y="16"/>
                </a:lnTo>
                <a:lnTo>
                  <a:pt x="36" y="16"/>
                </a:lnTo>
                <a:lnTo>
                  <a:pt x="36" y="16"/>
                </a:lnTo>
                <a:close/>
                <a:moveTo>
                  <a:pt x="36" y="16"/>
                </a:moveTo>
                <a:lnTo>
                  <a:pt x="36" y="19"/>
                </a:lnTo>
                <a:lnTo>
                  <a:pt x="36" y="19"/>
                </a:lnTo>
                <a:lnTo>
                  <a:pt x="36" y="19"/>
                </a:lnTo>
                <a:lnTo>
                  <a:pt x="33" y="19"/>
                </a:lnTo>
                <a:lnTo>
                  <a:pt x="33" y="16"/>
                </a:lnTo>
                <a:lnTo>
                  <a:pt x="36" y="16"/>
                </a:lnTo>
                <a:lnTo>
                  <a:pt x="36" y="16"/>
                </a:lnTo>
                <a:close/>
                <a:moveTo>
                  <a:pt x="33" y="14"/>
                </a:moveTo>
                <a:lnTo>
                  <a:pt x="33" y="14"/>
                </a:lnTo>
                <a:lnTo>
                  <a:pt x="36" y="16"/>
                </a:lnTo>
                <a:lnTo>
                  <a:pt x="36" y="16"/>
                </a:lnTo>
                <a:lnTo>
                  <a:pt x="33" y="16"/>
                </a:lnTo>
                <a:lnTo>
                  <a:pt x="33" y="16"/>
                </a:lnTo>
                <a:lnTo>
                  <a:pt x="33" y="14"/>
                </a:lnTo>
                <a:lnTo>
                  <a:pt x="33" y="14"/>
                </a:lnTo>
                <a:close/>
                <a:moveTo>
                  <a:pt x="33" y="16"/>
                </a:moveTo>
                <a:lnTo>
                  <a:pt x="33" y="16"/>
                </a:lnTo>
                <a:lnTo>
                  <a:pt x="33" y="19"/>
                </a:lnTo>
                <a:lnTo>
                  <a:pt x="33" y="19"/>
                </a:lnTo>
                <a:lnTo>
                  <a:pt x="33" y="16"/>
                </a:lnTo>
                <a:lnTo>
                  <a:pt x="33" y="16"/>
                </a:lnTo>
                <a:lnTo>
                  <a:pt x="33" y="16"/>
                </a:lnTo>
                <a:lnTo>
                  <a:pt x="33" y="16"/>
                </a:lnTo>
                <a:close/>
                <a:moveTo>
                  <a:pt x="31" y="14"/>
                </a:moveTo>
                <a:lnTo>
                  <a:pt x="31" y="14"/>
                </a:lnTo>
                <a:lnTo>
                  <a:pt x="33" y="14"/>
                </a:lnTo>
                <a:lnTo>
                  <a:pt x="33" y="16"/>
                </a:lnTo>
                <a:lnTo>
                  <a:pt x="31" y="16"/>
                </a:lnTo>
                <a:lnTo>
                  <a:pt x="31" y="14"/>
                </a:lnTo>
                <a:lnTo>
                  <a:pt x="31" y="14"/>
                </a:lnTo>
                <a:lnTo>
                  <a:pt x="31" y="14"/>
                </a:lnTo>
                <a:close/>
                <a:moveTo>
                  <a:pt x="31" y="16"/>
                </a:moveTo>
                <a:lnTo>
                  <a:pt x="31" y="16"/>
                </a:lnTo>
                <a:lnTo>
                  <a:pt x="31" y="16"/>
                </a:lnTo>
                <a:lnTo>
                  <a:pt x="31" y="16"/>
                </a:lnTo>
                <a:lnTo>
                  <a:pt x="31" y="16"/>
                </a:lnTo>
                <a:lnTo>
                  <a:pt x="31" y="16"/>
                </a:lnTo>
                <a:lnTo>
                  <a:pt x="31" y="16"/>
                </a:lnTo>
                <a:lnTo>
                  <a:pt x="31" y="16"/>
                </a:lnTo>
                <a:close/>
                <a:moveTo>
                  <a:pt x="31" y="14"/>
                </a:moveTo>
                <a:lnTo>
                  <a:pt x="31" y="14"/>
                </a:lnTo>
                <a:lnTo>
                  <a:pt x="31" y="14"/>
                </a:lnTo>
                <a:lnTo>
                  <a:pt x="31" y="14"/>
                </a:lnTo>
                <a:lnTo>
                  <a:pt x="29" y="14"/>
                </a:lnTo>
                <a:lnTo>
                  <a:pt x="29" y="14"/>
                </a:lnTo>
                <a:lnTo>
                  <a:pt x="31" y="14"/>
                </a:lnTo>
                <a:lnTo>
                  <a:pt x="31" y="14"/>
                </a:lnTo>
                <a:close/>
                <a:moveTo>
                  <a:pt x="29" y="14"/>
                </a:moveTo>
                <a:lnTo>
                  <a:pt x="31" y="14"/>
                </a:lnTo>
                <a:lnTo>
                  <a:pt x="31" y="16"/>
                </a:lnTo>
                <a:lnTo>
                  <a:pt x="29" y="16"/>
                </a:lnTo>
                <a:lnTo>
                  <a:pt x="29" y="16"/>
                </a:lnTo>
                <a:lnTo>
                  <a:pt x="29" y="14"/>
                </a:lnTo>
                <a:lnTo>
                  <a:pt x="29" y="14"/>
                </a:lnTo>
                <a:lnTo>
                  <a:pt x="29" y="14"/>
                </a:lnTo>
                <a:close/>
                <a:moveTo>
                  <a:pt x="29" y="12"/>
                </a:moveTo>
                <a:lnTo>
                  <a:pt x="29" y="12"/>
                </a:lnTo>
                <a:lnTo>
                  <a:pt x="29" y="12"/>
                </a:lnTo>
                <a:lnTo>
                  <a:pt x="29" y="14"/>
                </a:lnTo>
                <a:lnTo>
                  <a:pt x="29" y="14"/>
                </a:lnTo>
                <a:lnTo>
                  <a:pt x="29" y="14"/>
                </a:lnTo>
                <a:lnTo>
                  <a:pt x="29" y="12"/>
                </a:lnTo>
                <a:lnTo>
                  <a:pt x="29" y="12"/>
                </a:lnTo>
                <a:close/>
                <a:moveTo>
                  <a:pt x="29" y="14"/>
                </a:moveTo>
                <a:lnTo>
                  <a:pt x="29" y="14"/>
                </a:lnTo>
                <a:lnTo>
                  <a:pt x="29" y="14"/>
                </a:lnTo>
                <a:lnTo>
                  <a:pt x="29" y="14"/>
                </a:lnTo>
                <a:lnTo>
                  <a:pt x="26" y="14"/>
                </a:lnTo>
                <a:lnTo>
                  <a:pt x="26" y="14"/>
                </a:lnTo>
                <a:lnTo>
                  <a:pt x="29" y="14"/>
                </a:lnTo>
                <a:lnTo>
                  <a:pt x="29" y="14"/>
                </a:lnTo>
                <a:close/>
                <a:moveTo>
                  <a:pt x="26" y="12"/>
                </a:moveTo>
                <a:lnTo>
                  <a:pt x="29" y="12"/>
                </a:lnTo>
                <a:lnTo>
                  <a:pt x="29" y="12"/>
                </a:lnTo>
                <a:lnTo>
                  <a:pt x="26" y="12"/>
                </a:lnTo>
                <a:lnTo>
                  <a:pt x="26" y="12"/>
                </a:lnTo>
                <a:lnTo>
                  <a:pt x="26" y="12"/>
                </a:lnTo>
                <a:lnTo>
                  <a:pt x="26" y="12"/>
                </a:lnTo>
                <a:lnTo>
                  <a:pt x="26" y="12"/>
                </a:lnTo>
                <a:close/>
                <a:moveTo>
                  <a:pt x="26" y="12"/>
                </a:moveTo>
                <a:lnTo>
                  <a:pt x="26" y="14"/>
                </a:lnTo>
                <a:lnTo>
                  <a:pt x="26" y="14"/>
                </a:lnTo>
                <a:lnTo>
                  <a:pt x="26" y="14"/>
                </a:lnTo>
                <a:lnTo>
                  <a:pt x="26" y="14"/>
                </a:lnTo>
                <a:lnTo>
                  <a:pt x="26" y="12"/>
                </a:lnTo>
                <a:lnTo>
                  <a:pt x="26" y="12"/>
                </a:lnTo>
                <a:lnTo>
                  <a:pt x="26" y="12"/>
                </a:lnTo>
                <a:close/>
                <a:moveTo>
                  <a:pt x="24" y="9"/>
                </a:moveTo>
                <a:lnTo>
                  <a:pt x="26" y="9"/>
                </a:lnTo>
                <a:lnTo>
                  <a:pt x="26" y="12"/>
                </a:lnTo>
                <a:lnTo>
                  <a:pt x="26" y="12"/>
                </a:lnTo>
                <a:lnTo>
                  <a:pt x="26" y="12"/>
                </a:lnTo>
                <a:lnTo>
                  <a:pt x="24" y="12"/>
                </a:lnTo>
                <a:lnTo>
                  <a:pt x="24" y="9"/>
                </a:lnTo>
                <a:lnTo>
                  <a:pt x="24" y="9"/>
                </a:lnTo>
                <a:close/>
                <a:moveTo>
                  <a:pt x="24" y="12"/>
                </a:moveTo>
                <a:lnTo>
                  <a:pt x="26" y="12"/>
                </a:lnTo>
                <a:lnTo>
                  <a:pt x="26" y="14"/>
                </a:lnTo>
                <a:lnTo>
                  <a:pt x="24" y="14"/>
                </a:lnTo>
                <a:lnTo>
                  <a:pt x="24" y="12"/>
                </a:lnTo>
                <a:lnTo>
                  <a:pt x="24" y="12"/>
                </a:lnTo>
                <a:lnTo>
                  <a:pt x="24" y="12"/>
                </a:lnTo>
                <a:lnTo>
                  <a:pt x="24" y="12"/>
                </a:lnTo>
                <a:close/>
                <a:moveTo>
                  <a:pt x="22" y="9"/>
                </a:moveTo>
                <a:lnTo>
                  <a:pt x="24" y="9"/>
                </a:lnTo>
                <a:lnTo>
                  <a:pt x="24" y="9"/>
                </a:lnTo>
                <a:lnTo>
                  <a:pt x="24" y="12"/>
                </a:lnTo>
                <a:lnTo>
                  <a:pt x="24" y="12"/>
                </a:lnTo>
                <a:lnTo>
                  <a:pt x="22" y="9"/>
                </a:lnTo>
                <a:lnTo>
                  <a:pt x="22" y="9"/>
                </a:lnTo>
                <a:lnTo>
                  <a:pt x="22" y="9"/>
                </a:lnTo>
                <a:close/>
                <a:moveTo>
                  <a:pt x="22" y="12"/>
                </a:moveTo>
                <a:lnTo>
                  <a:pt x="24" y="12"/>
                </a:lnTo>
                <a:lnTo>
                  <a:pt x="24" y="12"/>
                </a:lnTo>
                <a:lnTo>
                  <a:pt x="22" y="12"/>
                </a:lnTo>
                <a:lnTo>
                  <a:pt x="22" y="12"/>
                </a:lnTo>
                <a:lnTo>
                  <a:pt x="22" y="12"/>
                </a:lnTo>
                <a:lnTo>
                  <a:pt x="22" y="12"/>
                </a:lnTo>
                <a:lnTo>
                  <a:pt x="22" y="12"/>
                </a:lnTo>
                <a:close/>
                <a:moveTo>
                  <a:pt x="22" y="9"/>
                </a:moveTo>
                <a:lnTo>
                  <a:pt x="22" y="9"/>
                </a:lnTo>
                <a:lnTo>
                  <a:pt x="22" y="9"/>
                </a:lnTo>
                <a:lnTo>
                  <a:pt x="22" y="9"/>
                </a:lnTo>
                <a:lnTo>
                  <a:pt x="22" y="9"/>
                </a:lnTo>
                <a:lnTo>
                  <a:pt x="22" y="9"/>
                </a:lnTo>
                <a:lnTo>
                  <a:pt x="22" y="9"/>
                </a:lnTo>
                <a:lnTo>
                  <a:pt x="22" y="9"/>
                </a:lnTo>
                <a:close/>
                <a:moveTo>
                  <a:pt x="22" y="9"/>
                </a:moveTo>
                <a:lnTo>
                  <a:pt x="22" y="9"/>
                </a:lnTo>
                <a:lnTo>
                  <a:pt x="22" y="12"/>
                </a:lnTo>
                <a:lnTo>
                  <a:pt x="22" y="12"/>
                </a:lnTo>
                <a:lnTo>
                  <a:pt x="19" y="12"/>
                </a:lnTo>
                <a:lnTo>
                  <a:pt x="19" y="9"/>
                </a:lnTo>
                <a:lnTo>
                  <a:pt x="22" y="9"/>
                </a:lnTo>
                <a:lnTo>
                  <a:pt x="22" y="9"/>
                </a:lnTo>
                <a:close/>
                <a:moveTo>
                  <a:pt x="19" y="7"/>
                </a:moveTo>
                <a:lnTo>
                  <a:pt x="19" y="7"/>
                </a:lnTo>
                <a:lnTo>
                  <a:pt x="22" y="7"/>
                </a:lnTo>
                <a:lnTo>
                  <a:pt x="22" y="9"/>
                </a:lnTo>
                <a:lnTo>
                  <a:pt x="19" y="9"/>
                </a:lnTo>
                <a:lnTo>
                  <a:pt x="19" y="9"/>
                </a:lnTo>
                <a:lnTo>
                  <a:pt x="19" y="7"/>
                </a:lnTo>
                <a:lnTo>
                  <a:pt x="19" y="7"/>
                </a:lnTo>
                <a:close/>
                <a:moveTo>
                  <a:pt x="19" y="9"/>
                </a:moveTo>
                <a:lnTo>
                  <a:pt x="19" y="9"/>
                </a:lnTo>
                <a:lnTo>
                  <a:pt x="19" y="9"/>
                </a:lnTo>
                <a:lnTo>
                  <a:pt x="19" y="9"/>
                </a:lnTo>
                <a:lnTo>
                  <a:pt x="19" y="9"/>
                </a:lnTo>
                <a:lnTo>
                  <a:pt x="19" y="9"/>
                </a:lnTo>
                <a:lnTo>
                  <a:pt x="19" y="9"/>
                </a:lnTo>
                <a:lnTo>
                  <a:pt x="19" y="9"/>
                </a:lnTo>
                <a:close/>
                <a:moveTo>
                  <a:pt x="19" y="7"/>
                </a:moveTo>
                <a:lnTo>
                  <a:pt x="19" y="7"/>
                </a:lnTo>
                <a:lnTo>
                  <a:pt x="19" y="7"/>
                </a:lnTo>
                <a:lnTo>
                  <a:pt x="19" y="7"/>
                </a:lnTo>
                <a:lnTo>
                  <a:pt x="17" y="7"/>
                </a:lnTo>
                <a:lnTo>
                  <a:pt x="17" y="7"/>
                </a:lnTo>
                <a:lnTo>
                  <a:pt x="19" y="7"/>
                </a:lnTo>
                <a:lnTo>
                  <a:pt x="19" y="7"/>
                </a:lnTo>
                <a:close/>
                <a:moveTo>
                  <a:pt x="17" y="7"/>
                </a:moveTo>
                <a:lnTo>
                  <a:pt x="19" y="9"/>
                </a:lnTo>
                <a:lnTo>
                  <a:pt x="19" y="9"/>
                </a:lnTo>
                <a:lnTo>
                  <a:pt x="17" y="9"/>
                </a:lnTo>
                <a:lnTo>
                  <a:pt x="17" y="9"/>
                </a:lnTo>
                <a:lnTo>
                  <a:pt x="17" y="7"/>
                </a:lnTo>
                <a:lnTo>
                  <a:pt x="17" y="7"/>
                </a:lnTo>
                <a:lnTo>
                  <a:pt x="17" y="7"/>
                </a:lnTo>
                <a:close/>
                <a:moveTo>
                  <a:pt x="17" y="5"/>
                </a:moveTo>
                <a:lnTo>
                  <a:pt x="17" y="5"/>
                </a:lnTo>
                <a:lnTo>
                  <a:pt x="17" y="7"/>
                </a:lnTo>
                <a:lnTo>
                  <a:pt x="17" y="7"/>
                </a:lnTo>
                <a:lnTo>
                  <a:pt x="17" y="7"/>
                </a:lnTo>
                <a:lnTo>
                  <a:pt x="17" y="7"/>
                </a:lnTo>
                <a:lnTo>
                  <a:pt x="17" y="5"/>
                </a:lnTo>
                <a:lnTo>
                  <a:pt x="17" y="5"/>
                </a:lnTo>
                <a:close/>
                <a:moveTo>
                  <a:pt x="14" y="7"/>
                </a:moveTo>
                <a:lnTo>
                  <a:pt x="17" y="7"/>
                </a:lnTo>
                <a:lnTo>
                  <a:pt x="17" y="9"/>
                </a:lnTo>
                <a:lnTo>
                  <a:pt x="14" y="9"/>
                </a:lnTo>
                <a:lnTo>
                  <a:pt x="14" y="7"/>
                </a:lnTo>
                <a:lnTo>
                  <a:pt x="14" y="7"/>
                </a:lnTo>
                <a:lnTo>
                  <a:pt x="14" y="7"/>
                </a:lnTo>
                <a:lnTo>
                  <a:pt x="14" y="7"/>
                </a:lnTo>
                <a:close/>
                <a:moveTo>
                  <a:pt x="14" y="5"/>
                </a:moveTo>
                <a:lnTo>
                  <a:pt x="14" y="5"/>
                </a:lnTo>
                <a:lnTo>
                  <a:pt x="14" y="7"/>
                </a:lnTo>
                <a:lnTo>
                  <a:pt x="14" y="7"/>
                </a:lnTo>
                <a:lnTo>
                  <a:pt x="14" y="5"/>
                </a:lnTo>
                <a:lnTo>
                  <a:pt x="14" y="5"/>
                </a:lnTo>
                <a:lnTo>
                  <a:pt x="14" y="5"/>
                </a:lnTo>
                <a:lnTo>
                  <a:pt x="14" y="5"/>
                </a:lnTo>
                <a:close/>
                <a:moveTo>
                  <a:pt x="14" y="5"/>
                </a:moveTo>
                <a:lnTo>
                  <a:pt x="14" y="7"/>
                </a:lnTo>
                <a:lnTo>
                  <a:pt x="14" y="7"/>
                </a:lnTo>
                <a:lnTo>
                  <a:pt x="14" y="7"/>
                </a:lnTo>
                <a:lnTo>
                  <a:pt x="12" y="7"/>
                </a:lnTo>
                <a:lnTo>
                  <a:pt x="12" y="5"/>
                </a:lnTo>
                <a:lnTo>
                  <a:pt x="14" y="5"/>
                </a:lnTo>
                <a:lnTo>
                  <a:pt x="14" y="5"/>
                </a:lnTo>
                <a:close/>
                <a:moveTo>
                  <a:pt x="12" y="5"/>
                </a:moveTo>
                <a:lnTo>
                  <a:pt x="14" y="5"/>
                </a:lnTo>
                <a:lnTo>
                  <a:pt x="14" y="5"/>
                </a:lnTo>
                <a:lnTo>
                  <a:pt x="12" y="5"/>
                </a:lnTo>
                <a:lnTo>
                  <a:pt x="12" y="5"/>
                </a:lnTo>
                <a:lnTo>
                  <a:pt x="12" y="5"/>
                </a:lnTo>
                <a:lnTo>
                  <a:pt x="12" y="5"/>
                </a:lnTo>
                <a:lnTo>
                  <a:pt x="12" y="5"/>
                </a:lnTo>
                <a:close/>
                <a:moveTo>
                  <a:pt x="12" y="5"/>
                </a:moveTo>
                <a:lnTo>
                  <a:pt x="12" y="5"/>
                </a:lnTo>
                <a:lnTo>
                  <a:pt x="12" y="7"/>
                </a:lnTo>
                <a:lnTo>
                  <a:pt x="12" y="7"/>
                </a:lnTo>
                <a:lnTo>
                  <a:pt x="12" y="5"/>
                </a:lnTo>
                <a:lnTo>
                  <a:pt x="12" y="5"/>
                </a:lnTo>
                <a:lnTo>
                  <a:pt x="12" y="5"/>
                </a:lnTo>
                <a:lnTo>
                  <a:pt x="12" y="5"/>
                </a:lnTo>
                <a:close/>
                <a:moveTo>
                  <a:pt x="10" y="2"/>
                </a:moveTo>
                <a:lnTo>
                  <a:pt x="12" y="2"/>
                </a:lnTo>
                <a:lnTo>
                  <a:pt x="12" y="5"/>
                </a:lnTo>
                <a:lnTo>
                  <a:pt x="12" y="5"/>
                </a:lnTo>
                <a:lnTo>
                  <a:pt x="12" y="5"/>
                </a:lnTo>
                <a:lnTo>
                  <a:pt x="10" y="5"/>
                </a:lnTo>
                <a:lnTo>
                  <a:pt x="10" y="2"/>
                </a:lnTo>
                <a:lnTo>
                  <a:pt x="10" y="2"/>
                </a:lnTo>
                <a:close/>
                <a:moveTo>
                  <a:pt x="10" y="5"/>
                </a:moveTo>
                <a:lnTo>
                  <a:pt x="12" y="5"/>
                </a:lnTo>
                <a:lnTo>
                  <a:pt x="12" y="5"/>
                </a:lnTo>
                <a:lnTo>
                  <a:pt x="10" y="5"/>
                </a:lnTo>
                <a:lnTo>
                  <a:pt x="10" y="5"/>
                </a:lnTo>
                <a:lnTo>
                  <a:pt x="10" y="5"/>
                </a:lnTo>
                <a:lnTo>
                  <a:pt x="10" y="5"/>
                </a:lnTo>
                <a:lnTo>
                  <a:pt x="10" y="5"/>
                </a:lnTo>
                <a:close/>
                <a:moveTo>
                  <a:pt x="10" y="2"/>
                </a:moveTo>
                <a:lnTo>
                  <a:pt x="10" y="2"/>
                </a:lnTo>
                <a:lnTo>
                  <a:pt x="10" y="5"/>
                </a:lnTo>
                <a:lnTo>
                  <a:pt x="10" y="5"/>
                </a:lnTo>
                <a:lnTo>
                  <a:pt x="10" y="2"/>
                </a:lnTo>
                <a:lnTo>
                  <a:pt x="10" y="2"/>
                </a:lnTo>
                <a:lnTo>
                  <a:pt x="10" y="2"/>
                </a:lnTo>
                <a:lnTo>
                  <a:pt x="10" y="2"/>
                </a:lnTo>
                <a:close/>
                <a:moveTo>
                  <a:pt x="10" y="2"/>
                </a:moveTo>
                <a:lnTo>
                  <a:pt x="10" y="5"/>
                </a:lnTo>
                <a:lnTo>
                  <a:pt x="10" y="5"/>
                </a:lnTo>
                <a:lnTo>
                  <a:pt x="10" y="5"/>
                </a:lnTo>
                <a:lnTo>
                  <a:pt x="7" y="5"/>
                </a:lnTo>
                <a:lnTo>
                  <a:pt x="7" y="2"/>
                </a:lnTo>
                <a:lnTo>
                  <a:pt x="10" y="2"/>
                </a:lnTo>
                <a:lnTo>
                  <a:pt x="10" y="2"/>
                </a:lnTo>
                <a:close/>
                <a:moveTo>
                  <a:pt x="7" y="0"/>
                </a:moveTo>
                <a:lnTo>
                  <a:pt x="7" y="0"/>
                </a:lnTo>
                <a:lnTo>
                  <a:pt x="10" y="2"/>
                </a:lnTo>
                <a:lnTo>
                  <a:pt x="10" y="2"/>
                </a:lnTo>
                <a:lnTo>
                  <a:pt x="7" y="2"/>
                </a:lnTo>
                <a:lnTo>
                  <a:pt x="7" y="2"/>
                </a:lnTo>
                <a:lnTo>
                  <a:pt x="7" y="0"/>
                </a:lnTo>
                <a:lnTo>
                  <a:pt x="7" y="0"/>
                </a:lnTo>
                <a:close/>
                <a:moveTo>
                  <a:pt x="7" y="2"/>
                </a:moveTo>
                <a:lnTo>
                  <a:pt x="7" y="2"/>
                </a:lnTo>
                <a:lnTo>
                  <a:pt x="7" y="5"/>
                </a:lnTo>
                <a:lnTo>
                  <a:pt x="7" y="5"/>
                </a:lnTo>
                <a:lnTo>
                  <a:pt x="7" y="2"/>
                </a:lnTo>
                <a:lnTo>
                  <a:pt x="7" y="2"/>
                </a:lnTo>
                <a:lnTo>
                  <a:pt x="7" y="2"/>
                </a:lnTo>
                <a:lnTo>
                  <a:pt x="7" y="2"/>
                </a:lnTo>
                <a:close/>
                <a:moveTo>
                  <a:pt x="7" y="0"/>
                </a:moveTo>
                <a:lnTo>
                  <a:pt x="7" y="0"/>
                </a:lnTo>
                <a:lnTo>
                  <a:pt x="7" y="2"/>
                </a:lnTo>
                <a:lnTo>
                  <a:pt x="7" y="2"/>
                </a:lnTo>
                <a:lnTo>
                  <a:pt x="5" y="0"/>
                </a:lnTo>
                <a:lnTo>
                  <a:pt x="5" y="0"/>
                </a:lnTo>
                <a:lnTo>
                  <a:pt x="7" y="0"/>
                </a:lnTo>
                <a:lnTo>
                  <a:pt x="7" y="0"/>
                </a:lnTo>
                <a:close/>
                <a:moveTo>
                  <a:pt x="5" y="0"/>
                </a:moveTo>
                <a:lnTo>
                  <a:pt x="5" y="2"/>
                </a:lnTo>
                <a:lnTo>
                  <a:pt x="5" y="2"/>
                </a:lnTo>
                <a:lnTo>
                  <a:pt x="5" y="2"/>
                </a:lnTo>
                <a:lnTo>
                  <a:pt x="5" y="2"/>
                </a:lnTo>
                <a:lnTo>
                  <a:pt x="5" y="0"/>
                </a:lnTo>
                <a:lnTo>
                  <a:pt x="5" y="0"/>
                </a:lnTo>
                <a:lnTo>
                  <a:pt x="5" y="0"/>
                </a:lnTo>
                <a:close/>
                <a:moveTo>
                  <a:pt x="5" y="2"/>
                </a:moveTo>
                <a:lnTo>
                  <a:pt x="5" y="2"/>
                </a:lnTo>
                <a:lnTo>
                  <a:pt x="5" y="2"/>
                </a:lnTo>
                <a:lnTo>
                  <a:pt x="5" y="5"/>
                </a:lnTo>
                <a:lnTo>
                  <a:pt x="5" y="5"/>
                </a:lnTo>
                <a:lnTo>
                  <a:pt x="5" y="2"/>
                </a:lnTo>
                <a:lnTo>
                  <a:pt x="5" y="2"/>
                </a:lnTo>
                <a:lnTo>
                  <a:pt x="5" y="2"/>
                </a:lnTo>
                <a:close/>
                <a:moveTo>
                  <a:pt x="5" y="5"/>
                </a:moveTo>
                <a:lnTo>
                  <a:pt x="5" y="5"/>
                </a:lnTo>
                <a:lnTo>
                  <a:pt x="5" y="5"/>
                </a:lnTo>
                <a:lnTo>
                  <a:pt x="5" y="5"/>
                </a:lnTo>
                <a:lnTo>
                  <a:pt x="3" y="5"/>
                </a:lnTo>
                <a:lnTo>
                  <a:pt x="3" y="5"/>
                </a:lnTo>
                <a:lnTo>
                  <a:pt x="5" y="5"/>
                </a:lnTo>
                <a:lnTo>
                  <a:pt x="5" y="5"/>
                </a:lnTo>
                <a:close/>
                <a:moveTo>
                  <a:pt x="3" y="5"/>
                </a:moveTo>
                <a:lnTo>
                  <a:pt x="3" y="5"/>
                </a:lnTo>
                <a:lnTo>
                  <a:pt x="3" y="5"/>
                </a:lnTo>
                <a:lnTo>
                  <a:pt x="3" y="7"/>
                </a:lnTo>
                <a:lnTo>
                  <a:pt x="3" y="7"/>
                </a:lnTo>
                <a:lnTo>
                  <a:pt x="3" y="5"/>
                </a:lnTo>
                <a:lnTo>
                  <a:pt x="3" y="5"/>
                </a:lnTo>
                <a:lnTo>
                  <a:pt x="3" y="5"/>
                </a:lnTo>
                <a:close/>
                <a:moveTo>
                  <a:pt x="3" y="9"/>
                </a:moveTo>
                <a:lnTo>
                  <a:pt x="0" y="9"/>
                </a:lnTo>
                <a:lnTo>
                  <a:pt x="0" y="7"/>
                </a:lnTo>
                <a:lnTo>
                  <a:pt x="0" y="7"/>
                </a:lnTo>
                <a:lnTo>
                  <a:pt x="0" y="7"/>
                </a:lnTo>
                <a:lnTo>
                  <a:pt x="3" y="7"/>
                </a:lnTo>
                <a:lnTo>
                  <a:pt x="3" y="9"/>
                </a:lnTo>
                <a:lnTo>
                  <a:pt x="3" y="9"/>
                </a:lnTo>
                <a:close/>
                <a:moveTo>
                  <a:pt x="0" y="7"/>
                </a:moveTo>
                <a:lnTo>
                  <a:pt x="0" y="5"/>
                </a:lnTo>
                <a:lnTo>
                  <a:pt x="3" y="5"/>
                </a:lnTo>
                <a:lnTo>
                  <a:pt x="3" y="7"/>
                </a:lnTo>
                <a:lnTo>
                  <a:pt x="3" y="7"/>
                </a:lnTo>
                <a:lnTo>
                  <a:pt x="3" y="7"/>
                </a:lnTo>
                <a:lnTo>
                  <a:pt x="3" y="7"/>
                </a:lnTo>
                <a:lnTo>
                  <a:pt x="0" y="7"/>
                </a:lnTo>
                <a:lnTo>
                  <a:pt x="0" y="7"/>
                </a:lnTo>
                <a:close/>
                <a:moveTo>
                  <a:pt x="3" y="9"/>
                </a:moveTo>
                <a:lnTo>
                  <a:pt x="3" y="9"/>
                </a:lnTo>
                <a:lnTo>
                  <a:pt x="3" y="7"/>
                </a:lnTo>
                <a:lnTo>
                  <a:pt x="3" y="7"/>
                </a:lnTo>
                <a:lnTo>
                  <a:pt x="3" y="9"/>
                </a:lnTo>
                <a:lnTo>
                  <a:pt x="3" y="9"/>
                </a:lnTo>
                <a:lnTo>
                  <a:pt x="3" y="9"/>
                </a:lnTo>
                <a:lnTo>
                  <a:pt x="3" y="9"/>
                </a:lnTo>
                <a:close/>
                <a:moveTo>
                  <a:pt x="3" y="7"/>
                </a:moveTo>
                <a:lnTo>
                  <a:pt x="3" y="7"/>
                </a:lnTo>
                <a:lnTo>
                  <a:pt x="3" y="7"/>
                </a:lnTo>
                <a:lnTo>
                  <a:pt x="5" y="7"/>
                </a:lnTo>
                <a:lnTo>
                  <a:pt x="5" y="9"/>
                </a:lnTo>
                <a:lnTo>
                  <a:pt x="5" y="9"/>
                </a:lnTo>
                <a:lnTo>
                  <a:pt x="3" y="9"/>
                </a:lnTo>
                <a:lnTo>
                  <a:pt x="3" y="7"/>
                </a:lnTo>
                <a:lnTo>
                  <a:pt x="3" y="7"/>
                </a:lnTo>
                <a:close/>
                <a:moveTo>
                  <a:pt x="5" y="12"/>
                </a:moveTo>
                <a:lnTo>
                  <a:pt x="5" y="12"/>
                </a:lnTo>
                <a:lnTo>
                  <a:pt x="5" y="9"/>
                </a:lnTo>
                <a:lnTo>
                  <a:pt x="5" y="9"/>
                </a:lnTo>
                <a:lnTo>
                  <a:pt x="5" y="9"/>
                </a:lnTo>
                <a:lnTo>
                  <a:pt x="5" y="9"/>
                </a:lnTo>
                <a:lnTo>
                  <a:pt x="5" y="12"/>
                </a:lnTo>
                <a:lnTo>
                  <a:pt x="5" y="12"/>
                </a:lnTo>
                <a:close/>
                <a:moveTo>
                  <a:pt x="5" y="9"/>
                </a:moveTo>
                <a:lnTo>
                  <a:pt x="5" y="7"/>
                </a:lnTo>
                <a:lnTo>
                  <a:pt x="5" y="7"/>
                </a:lnTo>
                <a:lnTo>
                  <a:pt x="5" y="9"/>
                </a:lnTo>
                <a:lnTo>
                  <a:pt x="5" y="9"/>
                </a:lnTo>
                <a:lnTo>
                  <a:pt x="5" y="9"/>
                </a:lnTo>
                <a:lnTo>
                  <a:pt x="5" y="9"/>
                </a:lnTo>
                <a:lnTo>
                  <a:pt x="5" y="9"/>
                </a:lnTo>
                <a:close/>
                <a:moveTo>
                  <a:pt x="7" y="12"/>
                </a:moveTo>
                <a:lnTo>
                  <a:pt x="5" y="12"/>
                </a:lnTo>
                <a:lnTo>
                  <a:pt x="5" y="9"/>
                </a:lnTo>
                <a:lnTo>
                  <a:pt x="7" y="9"/>
                </a:lnTo>
                <a:lnTo>
                  <a:pt x="7" y="12"/>
                </a:lnTo>
                <a:lnTo>
                  <a:pt x="7" y="12"/>
                </a:lnTo>
                <a:lnTo>
                  <a:pt x="7" y="12"/>
                </a:lnTo>
                <a:lnTo>
                  <a:pt x="7" y="12"/>
                </a:lnTo>
                <a:close/>
                <a:moveTo>
                  <a:pt x="7" y="9"/>
                </a:moveTo>
                <a:lnTo>
                  <a:pt x="7" y="9"/>
                </a:lnTo>
                <a:lnTo>
                  <a:pt x="7" y="9"/>
                </a:lnTo>
                <a:lnTo>
                  <a:pt x="7" y="9"/>
                </a:lnTo>
                <a:lnTo>
                  <a:pt x="7" y="9"/>
                </a:lnTo>
                <a:lnTo>
                  <a:pt x="7" y="9"/>
                </a:lnTo>
                <a:lnTo>
                  <a:pt x="7" y="9"/>
                </a:lnTo>
                <a:lnTo>
                  <a:pt x="7" y="9"/>
                </a:lnTo>
                <a:close/>
                <a:moveTo>
                  <a:pt x="7" y="12"/>
                </a:moveTo>
                <a:lnTo>
                  <a:pt x="7" y="12"/>
                </a:lnTo>
                <a:lnTo>
                  <a:pt x="7" y="12"/>
                </a:lnTo>
                <a:lnTo>
                  <a:pt x="7" y="12"/>
                </a:lnTo>
                <a:lnTo>
                  <a:pt x="10" y="12"/>
                </a:lnTo>
                <a:lnTo>
                  <a:pt x="10" y="12"/>
                </a:lnTo>
                <a:lnTo>
                  <a:pt x="7" y="12"/>
                </a:lnTo>
                <a:lnTo>
                  <a:pt x="7" y="12"/>
                </a:lnTo>
                <a:close/>
                <a:moveTo>
                  <a:pt x="7" y="12"/>
                </a:moveTo>
                <a:lnTo>
                  <a:pt x="7" y="9"/>
                </a:lnTo>
                <a:lnTo>
                  <a:pt x="10" y="9"/>
                </a:lnTo>
                <a:lnTo>
                  <a:pt x="10" y="9"/>
                </a:lnTo>
                <a:lnTo>
                  <a:pt x="10" y="12"/>
                </a:lnTo>
                <a:lnTo>
                  <a:pt x="10" y="12"/>
                </a:lnTo>
                <a:lnTo>
                  <a:pt x="7" y="12"/>
                </a:lnTo>
                <a:lnTo>
                  <a:pt x="7" y="12"/>
                </a:lnTo>
                <a:close/>
                <a:moveTo>
                  <a:pt x="10" y="14"/>
                </a:moveTo>
                <a:lnTo>
                  <a:pt x="10" y="14"/>
                </a:lnTo>
                <a:lnTo>
                  <a:pt x="10" y="12"/>
                </a:lnTo>
                <a:lnTo>
                  <a:pt x="10" y="12"/>
                </a:lnTo>
                <a:lnTo>
                  <a:pt x="10" y="12"/>
                </a:lnTo>
                <a:lnTo>
                  <a:pt x="10" y="12"/>
                </a:lnTo>
                <a:lnTo>
                  <a:pt x="10" y="14"/>
                </a:lnTo>
                <a:lnTo>
                  <a:pt x="10" y="14"/>
                </a:lnTo>
                <a:close/>
                <a:moveTo>
                  <a:pt x="10" y="12"/>
                </a:moveTo>
                <a:lnTo>
                  <a:pt x="10" y="12"/>
                </a:lnTo>
                <a:lnTo>
                  <a:pt x="10" y="9"/>
                </a:lnTo>
                <a:lnTo>
                  <a:pt x="12" y="12"/>
                </a:lnTo>
                <a:lnTo>
                  <a:pt x="12" y="12"/>
                </a:lnTo>
                <a:lnTo>
                  <a:pt x="10" y="12"/>
                </a:lnTo>
                <a:lnTo>
                  <a:pt x="10" y="12"/>
                </a:lnTo>
                <a:lnTo>
                  <a:pt x="10" y="12"/>
                </a:lnTo>
                <a:lnTo>
                  <a:pt x="10" y="12"/>
                </a:lnTo>
                <a:close/>
                <a:moveTo>
                  <a:pt x="12" y="14"/>
                </a:moveTo>
                <a:lnTo>
                  <a:pt x="10" y="14"/>
                </a:lnTo>
                <a:lnTo>
                  <a:pt x="10" y="12"/>
                </a:lnTo>
                <a:lnTo>
                  <a:pt x="12" y="12"/>
                </a:lnTo>
                <a:lnTo>
                  <a:pt x="12" y="14"/>
                </a:lnTo>
                <a:lnTo>
                  <a:pt x="12" y="14"/>
                </a:lnTo>
                <a:lnTo>
                  <a:pt x="12" y="14"/>
                </a:lnTo>
                <a:lnTo>
                  <a:pt x="12" y="14"/>
                </a:lnTo>
                <a:close/>
                <a:moveTo>
                  <a:pt x="12" y="12"/>
                </a:moveTo>
                <a:lnTo>
                  <a:pt x="12" y="12"/>
                </a:lnTo>
                <a:lnTo>
                  <a:pt x="12" y="12"/>
                </a:lnTo>
                <a:lnTo>
                  <a:pt x="12" y="12"/>
                </a:lnTo>
                <a:lnTo>
                  <a:pt x="12" y="14"/>
                </a:lnTo>
                <a:lnTo>
                  <a:pt x="12" y="14"/>
                </a:lnTo>
                <a:lnTo>
                  <a:pt x="12" y="12"/>
                </a:lnTo>
                <a:lnTo>
                  <a:pt x="12" y="12"/>
                </a:lnTo>
                <a:close/>
                <a:moveTo>
                  <a:pt x="14" y="16"/>
                </a:moveTo>
                <a:lnTo>
                  <a:pt x="12" y="16"/>
                </a:lnTo>
                <a:lnTo>
                  <a:pt x="12" y="14"/>
                </a:lnTo>
                <a:lnTo>
                  <a:pt x="12" y="14"/>
                </a:lnTo>
                <a:lnTo>
                  <a:pt x="12" y="14"/>
                </a:lnTo>
                <a:lnTo>
                  <a:pt x="14" y="14"/>
                </a:lnTo>
                <a:lnTo>
                  <a:pt x="14" y="16"/>
                </a:lnTo>
                <a:lnTo>
                  <a:pt x="14" y="16"/>
                </a:lnTo>
                <a:close/>
                <a:moveTo>
                  <a:pt x="12" y="14"/>
                </a:moveTo>
                <a:lnTo>
                  <a:pt x="12" y="12"/>
                </a:lnTo>
                <a:lnTo>
                  <a:pt x="14" y="12"/>
                </a:lnTo>
                <a:lnTo>
                  <a:pt x="14" y="14"/>
                </a:lnTo>
                <a:lnTo>
                  <a:pt x="14" y="14"/>
                </a:lnTo>
                <a:lnTo>
                  <a:pt x="14" y="14"/>
                </a:lnTo>
                <a:lnTo>
                  <a:pt x="12" y="14"/>
                </a:lnTo>
                <a:lnTo>
                  <a:pt x="12" y="14"/>
                </a:lnTo>
                <a:close/>
                <a:moveTo>
                  <a:pt x="14" y="16"/>
                </a:moveTo>
                <a:lnTo>
                  <a:pt x="14" y="16"/>
                </a:lnTo>
                <a:lnTo>
                  <a:pt x="14" y="16"/>
                </a:lnTo>
                <a:lnTo>
                  <a:pt x="14" y="14"/>
                </a:lnTo>
                <a:lnTo>
                  <a:pt x="14" y="14"/>
                </a:lnTo>
                <a:lnTo>
                  <a:pt x="14" y="16"/>
                </a:lnTo>
                <a:lnTo>
                  <a:pt x="14" y="16"/>
                </a:lnTo>
                <a:lnTo>
                  <a:pt x="14" y="16"/>
                </a:lnTo>
                <a:close/>
                <a:moveTo>
                  <a:pt x="14" y="14"/>
                </a:moveTo>
                <a:lnTo>
                  <a:pt x="14" y="14"/>
                </a:lnTo>
                <a:lnTo>
                  <a:pt x="14" y="14"/>
                </a:lnTo>
                <a:lnTo>
                  <a:pt x="17" y="14"/>
                </a:lnTo>
                <a:lnTo>
                  <a:pt x="17" y="14"/>
                </a:lnTo>
                <a:lnTo>
                  <a:pt x="14" y="14"/>
                </a:lnTo>
                <a:lnTo>
                  <a:pt x="14" y="14"/>
                </a:lnTo>
                <a:lnTo>
                  <a:pt x="14" y="14"/>
                </a:lnTo>
                <a:close/>
                <a:moveTo>
                  <a:pt x="17" y="16"/>
                </a:moveTo>
                <a:lnTo>
                  <a:pt x="17" y="16"/>
                </a:lnTo>
                <a:lnTo>
                  <a:pt x="14" y="16"/>
                </a:lnTo>
                <a:lnTo>
                  <a:pt x="14" y="16"/>
                </a:lnTo>
                <a:lnTo>
                  <a:pt x="17" y="16"/>
                </a:lnTo>
                <a:lnTo>
                  <a:pt x="17" y="16"/>
                </a:lnTo>
                <a:lnTo>
                  <a:pt x="17" y="16"/>
                </a:lnTo>
                <a:lnTo>
                  <a:pt x="17" y="16"/>
                </a:lnTo>
                <a:close/>
                <a:moveTo>
                  <a:pt x="17" y="16"/>
                </a:moveTo>
                <a:lnTo>
                  <a:pt x="17" y="14"/>
                </a:lnTo>
                <a:lnTo>
                  <a:pt x="17" y="14"/>
                </a:lnTo>
                <a:lnTo>
                  <a:pt x="19" y="14"/>
                </a:lnTo>
                <a:lnTo>
                  <a:pt x="19" y="16"/>
                </a:lnTo>
                <a:lnTo>
                  <a:pt x="17" y="16"/>
                </a:lnTo>
                <a:lnTo>
                  <a:pt x="17" y="16"/>
                </a:lnTo>
                <a:lnTo>
                  <a:pt x="17" y="16"/>
                </a:lnTo>
                <a:lnTo>
                  <a:pt x="17" y="16"/>
                </a:lnTo>
                <a:close/>
                <a:moveTo>
                  <a:pt x="19" y="19"/>
                </a:moveTo>
                <a:lnTo>
                  <a:pt x="17" y="16"/>
                </a:lnTo>
                <a:lnTo>
                  <a:pt x="17" y="16"/>
                </a:lnTo>
                <a:lnTo>
                  <a:pt x="19" y="16"/>
                </a:lnTo>
                <a:lnTo>
                  <a:pt x="19" y="16"/>
                </a:lnTo>
                <a:lnTo>
                  <a:pt x="19" y="19"/>
                </a:lnTo>
                <a:lnTo>
                  <a:pt x="19" y="19"/>
                </a:lnTo>
                <a:lnTo>
                  <a:pt x="19" y="19"/>
                </a:lnTo>
                <a:close/>
                <a:moveTo>
                  <a:pt x="19" y="16"/>
                </a:moveTo>
                <a:lnTo>
                  <a:pt x="19" y="16"/>
                </a:lnTo>
                <a:lnTo>
                  <a:pt x="19" y="14"/>
                </a:lnTo>
                <a:lnTo>
                  <a:pt x="19" y="16"/>
                </a:lnTo>
                <a:lnTo>
                  <a:pt x="19" y="16"/>
                </a:lnTo>
                <a:lnTo>
                  <a:pt x="19" y="16"/>
                </a:lnTo>
                <a:lnTo>
                  <a:pt x="19" y="16"/>
                </a:lnTo>
                <a:lnTo>
                  <a:pt x="19" y="16"/>
                </a:lnTo>
                <a:lnTo>
                  <a:pt x="19" y="16"/>
                </a:lnTo>
                <a:close/>
                <a:moveTo>
                  <a:pt x="19" y="19"/>
                </a:moveTo>
                <a:lnTo>
                  <a:pt x="19" y="19"/>
                </a:lnTo>
                <a:lnTo>
                  <a:pt x="19" y="16"/>
                </a:lnTo>
                <a:lnTo>
                  <a:pt x="19" y="16"/>
                </a:lnTo>
                <a:lnTo>
                  <a:pt x="22" y="19"/>
                </a:lnTo>
                <a:lnTo>
                  <a:pt x="22" y="19"/>
                </a:lnTo>
                <a:lnTo>
                  <a:pt x="19" y="19"/>
                </a:lnTo>
                <a:lnTo>
                  <a:pt x="19" y="19"/>
                </a:lnTo>
                <a:close/>
                <a:moveTo>
                  <a:pt x="19" y="16"/>
                </a:moveTo>
                <a:lnTo>
                  <a:pt x="19" y="16"/>
                </a:lnTo>
                <a:lnTo>
                  <a:pt x="22" y="16"/>
                </a:lnTo>
                <a:lnTo>
                  <a:pt x="22" y="16"/>
                </a:lnTo>
                <a:lnTo>
                  <a:pt x="22" y="19"/>
                </a:lnTo>
                <a:lnTo>
                  <a:pt x="22" y="19"/>
                </a:lnTo>
                <a:lnTo>
                  <a:pt x="19" y="16"/>
                </a:lnTo>
                <a:lnTo>
                  <a:pt x="19" y="16"/>
                </a:lnTo>
                <a:close/>
                <a:moveTo>
                  <a:pt x="22" y="21"/>
                </a:moveTo>
                <a:lnTo>
                  <a:pt x="22" y="21"/>
                </a:lnTo>
                <a:lnTo>
                  <a:pt x="22" y="19"/>
                </a:lnTo>
                <a:lnTo>
                  <a:pt x="22" y="19"/>
                </a:lnTo>
                <a:lnTo>
                  <a:pt x="22" y="19"/>
                </a:lnTo>
                <a:lnTo>
                  <a:pt x="22" y="19"/>
                </a:lnTo>
                <a:lnTo>
                  <a:pt x="22" y="21"/>
                </a:lnTo>
                <a:lnTo>
                  <a:pt x="22" y="21"/>
                </a:lnTo>
                <a:close/>
                <a:moveTo>
                  <a:pt x="22" y="19"/>
                </a:moveTo>
                <a:lnTo>
                  <a:pt x="22" y="16"/>
                </a:lnTo>
                <a:lnTo>
                  <a:pt x="22" y="16"/>
                </a:lnTo>
                <a:lnTo>
                  <a:pt x="24" y="19"/>
                </a:lnTo>
                <a:lnTo>
                  <a:pt x="24" y="19"/>
                </a:lnTo>
                <a:lnTo>
                  <a:pt x="22" y="19"/>
                </a:lnTo>
                <a:lnTo>
                  <a:pt x="22" y="19"/>
                </a:lnTo>
                <a:lnTo>
                  <a:pt x="22" y="19"/>
                </a:lnTo>
                <a:close/>
                <a:moveTo>
                  <a:pt x="24" y="21"/>
                </a:moveTo>
                <a:lnTo>
                  <a:pt x="22" y="21"/>
                </a:lnTo>
                <a:lnTo>
                  <a:pt x="22" y="19"/>
                </a:lnTo>
                <a:lnTo>
                  <a:pt x="24" y="19"/>
                </a:lnTo>
                <a:lnTo>
                  <a:pt x="24" y="21"/>
                </a:lnTo>
                <a:lnTo>
                  <a:pt x="24" y="21"/>
                </a:lnTo>
                <a:lnTo>
                  <a:pt x="24" y="21"/>
                </a:lnTo>
                <a:lnTo>
                  <a:pt x="24" y="21"/>
                </a:lnTo>
                <a:close/>
                <a:moveTo>
                  <a:pt x="24" y="19"/>
                </a:moveTo>
                <a:lnTo>
                  <a:pt x="24" y="19"/>
                </a:lnTo>
                <a:lnTo>
                  <a:pt x="24" y="19"/>
                </a:lnTo>
                <a:lnTo>
                  <a:pt x="26" y="19"/>
                </a:lnTo>
                <a:lnTo>
                  <a:pt x="26" y="19"/>
                </a:lnTo>
                <a:lnTo>
                  <a:pt x="24" y="19"/>
                </a:lnTo>
                <a:lnTo>
                  <a:pt x="24" y="19"/>
                </a:lnTo>
                <a:lnTo>
                  <a:pt x="24" y="19"/>
                </a:lnTo>
                <a:lnTo>
                  <a:pt x="24" y="19"/>
                </a:lnTo>
                <a:close/>
                <a:moveTo>
                  <a:pt x="26" y="21"/>
                </a:moveTo>
                <a:lnTo>
                  <a:pt x="26" y="21"/>
                </a:lnTo>
                <a:lnTo>
                  <a:pt x="24" y="21"/>
                </a:lnTo>
                <a:lnTo>
                  <a:pt x="24" y="21"/>
                </a:lnTo>
                <a:lnTo>
                  <a:pt x="26" y="21"/>
                </a:lnTo>
                <a:lnTo>
                  <a:pt x="26" y="21"/>
                </a:lnTo>
                <a:lnTo>
                  <a:pt x="26" y="21"/>
                </a:lnTo>
                <a:lnTo>
                  <a:pt x="26" y="21"/>
                </a:lnTo>
                <a:close/>
                <a:moveTo>
                  <a:pt x="26" y="21"/>
                </a:moveTo>
                <a:lnTo>
                  <a:pt x="26" y="19"/>
                </a:lnTo>
                <a:lnTo>
                  <a:pt x="26" y="19"/>
                </a:lnTo>
                <a:lnTo>
                  <a:pt x="26" y="19"/>
                </a:lnTo>
                <a:lnTo>
                  <a:pt x="26" y="21"/>
                </a:lnTo>
                <a:lnTo>
                  <a:pt x="26" y="21"/>
                </a:lnTo>
                <a:lnTo>
                  <a:pt x="26" y="21"/>
                </a:lnTo>
                <a:lnTo>
                  <a:pt x="26" y="21"/>
                </a:lnTo>
                <a:close/>
                <a:moveTo>
                  <a:pt x="26" y="23"/>
                </a:moveTo>
                <a:lnTo>
                  <a:pt x="26" y="21"/>
                </a:lnTo>
                <a:lnTo>
                  <a:pt x="26" y="21"/>
                </a:lnTo>
                <a:lnTo>
                  <a:pt x="26" y="21"/>
                </a:lnTo>
                <a:lnTo>
                  <a:pt x="29" y="21"/>
                </a:lnTo>
                <a:lnTo>
                  <a:pt x="29" y="23"/>
                </a:lnTo>
                <a:lnTo>
                  <a:pt x="26" y="23"/>
                </a:lnTo>
                <a:lnTo>
                  <a:pt x="26" y="23"/>
                </a:lnTo>
                <a:close/>
                <a:moveTo>
                  <a:pt x="26" y="21"/>
                </a:moveTo>
                <a:lnTo>
                  <a:pt x="26" y="21"/>
                </a:lnTo>
                <a:lnTo>
                  <a:pt x="29" y="19"/>
                </a:lnTo>
                <a:lnTo>
                  <a:pt x="29" y="21"/>
                </a:lnTo>
                <a:lnTo>
                  <a:pt x="29" y="21"/>
                </a:lnTo>
                <a:lnTo>
                  <a:pt x="29" y="21"/>
                </a:lnTo>
                <a:lnTo>
                  <a:pt x="29" y="21"/>
                </a:lnTo>
                <a:lnTo>
                  <a:pt x="26" y="21"/>
                </a:lnTo>
                <a:lnTo>
                  <a:pt x="26" y="21"/>
                </a:lnTo>
                <a:close/>
                <a:moveTo>
                  <a:pt x="29" y="23"/>
                </a:moveTo>
                <a:lnTo>
                  <a:pt x="29" y="23"/>
                </a:lnTo>
                <a:lnTo>
                  <a:pt x="29" y="21"/>
                </a:lnTo>
                <a:lnTo>
                  <a:pt x="29" y="21"/>
                </a:lnTo>
                <a:lnTo>
                  <a:pt x="29" y="23"/>
                </a:lnTo>
                <a:lnTo>
                  <a:pt x="29" y="23"/>
                </a:lnTo>
                <a:lnTo>
                  <a:pt x="29" y="23"/>
                </a:lnTo>
                <a:lnTo>
                  <a:pt x="29" y="23"/>
                </a:lnTo>
                <a:close/>
                <a:moveTo>
                  <a:pt x="29" y="21"/>
                </a:moveTo>
                <a:lnTo>
                  <a:pt x="29" y="21"/>
                </a:lnTo>
                <a:lnTo>
                  <a:pt x="29" y="21"/>
                </a:lnTo>
                <a:lnTo>
                  <a:pt x="31" y="21"/>
                </a:lnTo>
                <a:lnTo>
                  <a:pt x="31" y="23"/>
                </a:lnTo>
                <a:lnTo>
                  <a:pt x="29" y="23"/>
                </a:lnTo>
                <a:lnTo>
                  <a:pt x="29" y="21"/>
                </a:lnTo>
                <a:lnTo>
                  <a:pt x="29" y="21"/>
                </a:lnTo>
                <a:close/>
                <a:moveTo>
                  <a:pt x="31" y="26"/>
                </a:moveTo>
                <a:lnTo>
                  <a:pt x="31" y="26"/>
                </a:lnTo>
                <a:lnTo>
                  <a:pt x="29" y="23"/>
                </a:lnTo>
                <a:lnTo>
                  <a:pt x="29" y="23"/>
                </a:lnTo>
                <a:lnTo>
                  <a:pt x="31" y="23"/>
                </a:lnTo>
                <a:lnTo>
                  <a:pt x="31" y="23"/>
                </a:lnTo>
                <a:lnTo>
                  <a:pt x="31" y="26"/>
                </a:lnTo>
                <a:lnTo>
                  <a:pt x="31" y="26"/>
                </a:lnTo>
                <a:close/>
                <a:moveTo>
                  <a:pt x="31" y="23"/>
                </a:moveTo>
                <a:lnTo>
                  <a:pt x="31" y="21"/>
                </a:lnTo>
                <a:lnTo>
                  <a:pt x="31" y="21"/>
                </a:lnTo>
                <a:lnTo>
                  <a:pt x="31" y="23"/>
                </a:lnTo>
                <a:lnTo>
                  <a:pt x="31" y="23"/>
                </a:lnTo>
                <a:lnTo>
                  <a:pt x="31" y="23"/>
                </a:lnTo>
                <a:lnTo>
                  <a:pt x="31" y="23"/>
                </a:lnTo>
                <a:lnTo>
                  <a:pt x="31" y="23"/>
                </a:lnTo>
                <a:close/>
                <a:moveTo>
                  <a:pt x="31" y="26"/>
                </a:moveTo>
                <a:lnTo>
                  <a:pt x="31" y="26"/>
                </a:lnTo>
                <a:lnTo>
                  <a:pt x="31" y="23"/>
                </a:lnTo>
                <a:lnTo>
                  <a:pt x="31" y="23"/>
                </a:lnTo>
                <a:lnTo>
                  <a:pt x="33" y="26"/>
                </a:lnTo>
                <a:lnTo>
                  <a:pt x="33" y="26"/>
                </a:lnTo>
                <a:lnTo>
                  <a:pt x="31" y="26"/>
                </a:lnTo>
                <a:lnTo>
                  <a:pt x="31" y="26"/>
                </a:lnTo>
                <a:close/>
                <a:moveTo>
                  <a:pt x="31" y="23"/>
                </a:moveTo>
                <a:lnTo>
                  <a:pt x="31" y="23"/>
                </a:lnTo>
                <a:lnTo>
                  <a:pt x="33" y="23"/>
                </a:lnTo>
                <a:lnTo>
                  <a:pt x="33" y="23"/>
                </a:lnTo>
                <a:lnTo>
                  <a:pt x="33" y="26"/>
                </a:lnTo>
                <a:lnTo>
                  <a:pt x="33" y="26"/>
                </a:lnTo>
                <a:lnTo>
                  <a:pt x="33" y="26"/>
                </a:lnTo>
                <a:lnTo>
                  <a:pt x="31" y="23"/>
                </a:lnTo>
                <a:lnTo>
                  <a:pt x="31" y="23"/>
                </a:lnTo>
                <a:close/>
                <a:moveTo>
                  <a:pt x="36" y="26"/>
                </a:moveTo>
                <a:lnTo>
                  <a:pt x="33" y="26"/>
                </a:lnTo>
                <a:lnTo>
                  <a:pt x="33" y="26"/>
                </a:lnTo>
                <a:lnTo>
                  <a:pt x="33" y="26"/>
                </a:lnTo>
                <a:lnTo>
                  <a:pt x="33" y="26"/>
                </a:lnTo>
                <a:lnTo>
                  <a:pt x="36" y="26"/>
                </a:lnTo>
                <a:lnTo>
                  <a:pt x="36" y="26"/>
                </a:lnTo>
                <a:lnTo>
                  <a:pt x="36" y="26"/>
                </a:lnTo>
                <a:close/>
                <a:moveTo>
                  <a:pt x="33" y="26"/>
                </a:moveTo>
                <a:lnTo>
                  <a:pt x="33" y="23"/>
                </a:lnTo>
                <a:lnTo>
                  <a:pt x="36" y="23"/>
                </a:lnTo>
                <a:lnTo>
                  <a:pt x="36" y="26"/>
                </a:lnTo>
                <a:lnTo>
                  <a:pt x="36" y="26"/>
                </a:lnTo>
                <a:lnTo>
                  <a:pt x="36" y="26"/>
                </a:lnTo>
                <a:lnTo>
                  <a:pt x="36" y="26"/>
                </a:lnTo>
                <a:lnTo>
                  <a:pt x="36" y="26"/>
                </a:lnTo>
                <a:lnTo>
                  <a:pt x="36" y="26"/>
                </a:lnTo>
                <a:lnTo>
                  <a:pt x="33" y="26"/>
                </a:lnTo>
                <a:lnTo>
                  <a:pt x="33" y="26"/>
                </a:lnTo>
                <a:close/>
                <a:moveTo>
                  <a:pt x="36" y="28"/>
                </a:moveTo>
                <a:lnTo>
                  <a:pt x="36" y="26"/>
                </a:lnTo>
                <a:lnTo>
                  <a:pt x="36" y="26"/>
                </a:lnTo>
                <a:lnTo>
                  <a:pt x="36" y="26"/>
                </a:lnTo>
                <a:lnTo>
                  <a:pt x="36" y="26"/>
                </a:lnTo>
                <a:lnTo>
                  <a:pt x="36" y="28"/>
                </a:lnTo>
                <a:lnTo>
                  <a:pt x="36" y="28"/>
                </a:lnTo>
                <a:lnTo>
                  <a:pt x="36" y="28"/>
                </a:lnTo>
                <a:close/>
                <a:moveTo>
                  <a:pt x="36" y="26"/>
                </a:moveTo>
                <a:lnTo>
                  <a:pt x="36" y="26"/>
                </a:lnTo>
                <a:lnTo>
                  <a:pt x="36" y="26"/>
                </a:lnTo>
                <a:lnTo>
                  <a:pt x="38" y="26"/>
                </a:lnTo>
                <a:lnTo>
                  <a:pt x="38" y="26"/>
                </a:lnTo>
                <a:lnTo>
                  <a:pt x="36" y="26"/>
                </a:lnTo>
                <a:lnTo>
                  <a:pt x="36" y="26"/>
                </a:lnTo>
                <a:lnTo>
                  <a:pt x="36" y="26"/>
                </a:lnTo>
                <a:close/>
                <a:moveTo>
                  <a:pt x="38" y="28"/>
                </a:moveTo>
                <a:lnTo>
                  <a:pt x="38" y="28"/>
                </a:lnTo>
                <a:lnTo>
                  <a:pt x="36" y="28"/>
                </a:lnTo>
                <a:lnTo>
                  <a:pt x="36" y="28"/>
                </a:lnTo>
                <a:lnTo>
                  <a:pt x="38" y="26"/>
                </a:lnTo>
                <a:lnTo>
                  <a:pt x="38" y="28"/>
                </a:lnTo>
                <a:lnTo>
                  <a:pt x="38" y="28"/>
                </a:lnTo>
                <a:lnTo>
                  <a:pt x="38" y="28"/>
                </a:lnTo>
                <a:close/>
                <a:moveTo>
                  <a:pt x="38" y="26"/>
                </a:moveTo>
                <a:lnTo>
                  <a:pt x="38" y="26"/>
                </a:lnTo>
                <a:lnTo>
                  <a:pt x="38" y="26"/>
                </a:lnTo>
                <a:lnTo>
                  <a:pt x="38" y="26"/>
                </a:lnTo>
                <a:lnTo>
                  <a:pt x="38" y="28"/>
                </a:lnTo>
                <a:lnTo>
                  <a:pt x="38" y="28"/>
                </a:lnTo>
                <a:lnTo>
                  <a:pt x="38" y="26"/>
                </a:lnTo>
                <a:lnTo>
                  <a:pt x="38" y="26"/>
                </a:lnTo>
                <a:close/>
                <a:moveTo>
                  <a:pt x="38" y="31"/>
                </a:moveTo>
                <a:lnTo>
                  <a:pt x="38" y="28"/>
                </a:lnTo>
                <a:lnTo>
                  <a:pt x="38" y="28"/>
                </a:lnTo>
                <a:lnTo>
                  <a:pt x="38" y="28"/>
                </a:lnTo>
                <a:lnTo>
                  <a:pt x="41" y="28"/>
                </a:lnTo>
                <a:lnTo>
                  <a:pt x="41" y="31"/>
                </a:lnTo>
                <a:lnTo>
                  <a:pt x="38" y="31"/>
                </a:lnTo>
                <a:lnTo>
                  <a:pt x="38" y="31"/>
                </a:lnTo>
                <a:close/>
                <a:moveTo>
                  <a:pt x="41" y="28"/>
                </a:moveTo>
                <a:lnTo>
                  <a:pt x="38" y="28"/>
                </a:lnTo>
                <a:lnTo>
                  <a:pt x="38" y="26"/>
                </a:lnTo>
                <a:lnTo>
                  <a:pt x="41" y="26"/>
                </a:lnTo>
                <a:lnTo>
                  <a:pt x="41" y="28"/>
                </a:lnTo>
                <a:lnTo>
                  <a:pt x="41" y="28"/>
                </a:lnTo>
                <a:lnTo>
                  <a:pt x="41" y="28"/>
                </a:lnTo>
                <a:lnTo>
                  <a:pt x="41" y="28"/>
                </a:lnTo>
                <a:lnTo>
                  <a:pt x="41" y="28"/>
                </a:lnTo>
                <a:close/>
                <a:moveTo>
                  <a:pt x="41" y="31"/>
                </a:moveTo>
                <a:lnTo>
                  <a:pt x="41" y="31"/>
                </a:lnTo>
                <a:lnTo>
                  <a:pt x="41" y="28"/>
                </a:lnTo>
                <a:lnTo>
                  <a:pt x="41" y="28"/>
                </a:lnTo>
                <a:lnTo>
                  <a:pt x="43" y="31"/>
                </a:lnTo>
                <a:lnTo>
                  <a:pt x="43" y="31"/>
                </a:lnTo>
                <a:lnTo>
                  <a:pt x="41" y="31"/>
                </a:lnTo>
                <a:lnTo>
                  <a:pt x="41" y="31"/>
                </a:lnTo>
                <a:close/>
                <a:moveTo>
                  <a:pt x="41" y="28"/>
                </a:moveTo>
                <a:lnTo>
                  <a:pt x="41" y="28"/>
                </a:lnTo>
                <a:lnTo>
                  <a:pt x="43" y="28"/>
                </a:lnTo>
                <a:lnTo>
                  <a:pt x="43" y="28"/>
                </a:lnTo>
                <a:lnTo>
                  <a:pt x="43" y="31"/>
                </a:lnTo>
                <a:lnTo>
                  <a:pt x="43" y="31"/>
                </a:lnTo>
                <a:lnTo>
                  <a:pt x="41" y="28"/>
                </a:lnTo>
                <a:lnTo>
                  <a:pt x="41" y="28"/>
                </a:lnTo>
                <a:close/>
                <a:moveTo>
                  <a:pt x="43" y="31"/>
                </a:moveTo>
                <a:lnTo>
                  <a:pt x="43" y="31"/>
                </a:lnTo>
                <a:lnTo>
                  <a:pt x="43" y="31"/>
                </a:lnTo>
                <a:lnTo>
                  <a:pt x="43" y="31"/>
                </a:lnTo>
                <a:lnTo>
                  <a:pt x="43" y="31"/>
                </a:lnTo>
                <a:lnTo>
                  <a:pt x="43" y="31"/>
                </a:lnTo>
                <a:lnTo>
                  <a:pt x="43" y="31"/>
                </a:lnTo>
                <a:lnTo>
                  <a:pt x="43" y="31"/>
                </a:lnTo>
                <a:close/>
                <a:moveTo>
                  <a:pt x="43" y="31"/>
                </a:moveTo>
                <a:lnTo>
                  <a:pt x="43" y="28"/>
                </a:lnTo>
                <a:lnTo>
                  <a:pt x="43" y="28"/>
                </a:lnTo>
                <a:lnTo>
                  <a:pt x="43" y="31"/>
                </a:lnTo>
                <a:lnTo>
                  <a:pt x="43" y="31"/>
                </a:lnTo>
                <a:lnTo>
                  <a:pt x="43" y="31"/>
                </a:lnTo>
                <a:lnTo>
                  <a:pt x="43" y="31"/>
                </a:lnTo>
                <a:lnTo>
                  <a:pt x="43" y="31"/>
                </a:lnTo>
                <a:lnTo>
                  <a:pt x="43" y="31"/>
                </a:lnTo>
                <a:close/>
                <a:moveTo>
                  <a:pt x="43" y="33"/>
                </a:moveTo>
                <a:lnTo>
                  <a:pt x="43" y="31"/>
                </a:lnTo>
                <a:lnTo>
                  <a:pt x="43" y="31"/>
                </a:lnTo>
                <a:lnTo>
                  <a:pt x="43" y="31"/>
                </a:lnTo>
                <a:lnTo>
                  <a:pt x="45" y="31"/>
                </a:lnTo>
                <a:lnTo>
                  <a:pt x="45" y="33"/>
                </a:lnTo>
                <a:lnTo>
                  <a:pt x="43" y="33"/>
                </a:lnTo>
                <a:lnTo>
                  <a:pt x="43" y="33"/>
                </a:lnTo>
                <a:close/>
                <a:moveTo>
                  <a:pt x="45" y="31"/>
                </a:moveTo>
                <a:lnTo>
                  <a:pt x="45" y="31"/>
                </a:lnTo>
                <a:lnTo>
                  <a:pt x="45" y="31"/>
                </a:lnTo>
                <a:lnTo>
                  <a:pt x="45" y="31"/>
                </a:lnTo>
                <a:lnTo>
                  <a:pt x="45" y="31"/>
                </a:lnTo>
                <a:lnTo>
                  <a:pt x="45" y="31"/>
                </a:lnTo>
                <a:lnTo>
                  <a:pt x="45" y="31"/>
                </a:lnTo>
                <a:lnTo>
                  <a:pt x="45" y="31"/>
                </a:lnTo>
                <a:close/>
                <a:moveTo>
                  <a:pt x="45" y="33"/>
                </a:moveTo>
                <a:lnTo>
                  <a:pt x="45" y="33"/>
                </a:lnTo>
                <a:lnTo>
                  <a:pt x="45" y="33"/>
                </a:lnTo>
                <a:lnTo>
                  <a:pt x="45" y="31"/>
                </a:lnTo>
                <a:lnTo>
                  <a:pt x="48" y="33"/>
                </a:lnTo>
                <a:lnTo>
                  <a:pt x="48" y="33"/>
                </a:lnTo>
                <a:lnTo>
                  <a:pt x="45" y="33"/>
                </a:lnTo>
                <a:lnTo>
                  <a:pt x="45" y="33"/>
                </a:lnTo>
                <a:close/>
                <a:moveTo>
                  <a:pt x="45" y="31"/>
                </a:moveTo>
                <a:lnTo>
                  <a:pt x="45" y="31"/>
                </a:lnTo>
                <a:lnTo>
                  <a:pt x="48" y="31"/>
                </a:lnTo>
                <a:lnTo>
                  <a:pt x="48" y="31"/>
                </a:lnTo>
                <a:lnTo>
                  <a:pt x="48" y="33"/>
                </a:lnTo>
                <a:lnTo>
                  <a:pt x="48" y="33"/>
                </a:lnTo>
                <a:lnTo>
                  <a:pt x="45" y="31"/>
                </a:lnTo>
                <a:lnTo>
                  <a:pt x="45" y="31"/>
                </a:lnTo>
                <a:close/>
                <a:moveTo>
                  <a:pt x="48" y="35"/>
                </a:moveTo>
                <a:lnTo>
                  <a:pt x="48" y="33"/>
                </a:lnTo>
                <a:lnTo>
                  <a:pt x="48" y="33"/>
                </a:lnTo>
                <a:lnTo>
                  <a:pt x="48" y="33"/>
                </a:lnTo>
                <a:lnTo>
                  <a:pt x="48" y="33"/>
                </a:lnTo>
                <a:lnTo>
                  <a:pt x="48" y="35"/>
                </a:lnTo>
                <a:lnTo>
                  <a:pt x="48" y="35"/>
                </a:lnTo>
                <a:lnTo>
                  <a:pt x="48" y="35"/>
                </a:lnTo>
                <a:close/>
                <a:moveTo>
                  <a:pt x="48" y="33"/>
                </a:moveTo>
                <a:lnTo>
                  <a:pt x="48" y="33"/>
                </a:lnTo>
                <a:lnTo>
                  <a:pt x="48" y="33"/>
                </a:lnTo>
                <a:lnTo>
                  <a:pt x="48" y="33"/>
                </a:lnTo>
                <a:lnTo>
                  <a:pt x="48" y="31"/>
                </a:lnTo>
                <a:lnTo>
                  <a:pt x="48" y="31"/>
                </a:lnTo>
                <a:lnTo>
                  <a:pt x="50" y="33"/>
                </a:lnTo>
                <a:lnTo>
                  <a:pt x="50" y="33"/>
                </a:lnTo>
                <a:lnTo>
                  <a:pt x="48" y="33"/>
                </a:lnTo>
                <a:lnTo>
                  <a:pt x="48" y="33"/>
                </a:lnTo>
                <a:close/>
                <a:moveTo>
                  <a:pt x="50" y="35"/>
                </a:moveTo>
                <a:lnTo>
                  <a:pt x="50" y="35"/>
                </a:lnTo>
                <a:lnTo>
                  <a:pt x="48" y="35"/>
                </a:lnTo>
                <a:lnTo>
                  <a:pt x="48" y="33"/>
                </a:lnTo>
                <a:lnTo>
                  <a:pt x="50" y="33"/>
                </a:lnTo>
                <a:lnTo>
                  <a:pt x="50" y="35"/>
                </a:lnTo>
                <a:lnTo>
                  <a:pt x="50" y="35"/>
                </a:lnTo>
                <a:lnTo>
                  <a:pt x="50" y="35"/>
                </a:lnTo>
                <a:close/>
                <a:moveTo>
                  <a:pt x="50" y="35"/>
                </a:moveTo>
                <a:lnTo>
                  <a:pt x="50" y="33"/>
                </a:lnTo>
                <a:lnTo>
                  <a:pt x="50" y="35"/>
                </a:lnTo>
                <a:lnTo>
                  <a:pt x="50" y="33"/>
                </a:lnTo>
                <a:lnTo>
                  <a:pt x="50" y="33"/>
                </a:lnTo>
                <a:lnTo>
                  <a:pt x="50" y="33"/>
                </a:lnTo>
                <a:lnTo>
                  <a:pt x="50" y="33"/>
                </a:lnTo>
                <a:lnTo>
                  <a:pt x="50" y="35"/>
                </a:lnTo>
                <a:lnTo>
                  <a:pt x="50" y="35"/>
                </a:lnTo>
                <a:lnTo>
                  <a:pt x="50" y="35"/>
                </a:lnTo>
                <a:close/>
                <a:moveTo>
                  <a:pt x="50" y="35"/>
                </a:moveTo>
                <a:lnTo>
                  <a:pt x="50" y="35"/>
                </a:lnTo>
                <a:lnTo>
                  <a:pt x="50" y="35"/>
                </a:lnTo>
                <a:lnTo>
                  <a:pt x="50" y="35"/>
                </a:lnTo>
                <a:lnTo>
                  <a:pt x="52" y="35"/>
                </a:lnTo>
                <a:lnTo>
                  <a:pt x="52" y="35"/>
                </a:lnTo>
                <a:lnTo>
                  <a:pt x="50" y="35"/>
                </a:lnTo>
                <a:lnTo>
                  <a:pt x="50" y="35"/>
                </a:lnTo>
                <a:close/>
                <a:moveTo>
                  <a:pt x="52" y="35"/>
                </a:moveTo>
                <a:lnTo>
                  <a:pt x="52" y="35"/>
                </a:lnTo>
                <a:lnTo>
                  <a:pt x="52" y="35"/>
                </a:lnTo>
                <a:lnTo>
                  <a:pt x="52" y="35"/>
                </a:lnTo>
                <a:lnTo>
                  <a:pt x="52" y="33"/>
                </a:lnTo>
                <a:lnTo>
                  <a:pt x="52" y="33"/>
                </a:lnTo>
                <a:lnTo>
                  <a:pt x="52" y="35"/>
                </a:lnTo>
                <a:lnTo>
                  <a:pt x="52" y="35"/>
                </a:lnTo>
                <a:lnTo>
                  <a:pt x="52" y="35"/>
                </a:lnTo>
                <a:lnTo>
                  <a:pt x="52" y="35"/>
                </a:lnTo>
                <a:close/>
                <a:moveTo>
                  <a:pt x="52" y="38"/>
                </a:moveTo>
                <a:lnTo>
                  <a:pt x="52" y="38"/>
                </a:lnTo>
                <a:lnTo>
                  <a:pt x="52" y="35"/>
                </a:lnTo>
                <a:lnTo>
                  <a:pt x="52" y="35"/>
                </a:lnTo>
                <a:lnTo>
                  <a:pt x="52" y="35"/>
                </a:lnTo>
                <a:lnTo>
                  <a:pt x="52" y="35"/>
                </a:lnTo>
                <a:lnTo>
                  <a:pt x="52" y="38"/>
                </a:lnTo>
                <a:lnTo>
                  <a:pt x="52" y="38"/>
                </a:lnTo>
                <a:close/>
                <a:moveTo>
                  <a:pt x="55" y="35"/>
                </a:moveTo>
                <a:lnTo>
                  <a:pt x="52" y="35"/>
                </a:lnTo>
                <a:lnTo>
                  <a:pt x="55" y="35"/>
                </a:lnTo>
                <a:lnTo>
                  <a:pt x="52" y="35"/>
                </a:lnTo>
                <a:lnTo>
                  <a:pt x="52" y="35"/>
                </a:lnTo>
                <a:lnTo>
                  <a:pt x="55" y="35"/>
                </a:lnTo>
                <a:lnTo>
                  <a:pt x="55" y="35"/>
                </a:lnTo>
                <a:lnTo>
                  <a:pt x="55" y="35"/>
                </a:lnTo>
                <a:lnTo>
                  <a:pt x="55" y="35"/>
                </a:lnTo>
                <a:lnTo>
                  <a:pt x="55" y="35"/>
                </a:lnTo>
                <a:close/>
                <a:moveTo>
                  <a:pt x="55" y="38"/>
                </a:moveTo>
                <a:lnTo>
                  <a:pt x="55" y="38"/>
                </a:lnTo>
                <a:lnTo>
                  <a:pt x="55" y="35"/>
                </a:lnTo>
                <a:lnTo>
                  <a:pt x="55" y="35"/>
                </a:lnTo>
                <a:lnTo>
                  <a:pt x="55" y="38"/>
                </a:lnTo>
                <a:lnTo>
                  <a:pt x="55" y="38"/>
                </a:lnTo>
                <a:lnTo>
                  <a:pt x="55" y="38"/>
                </a:lnTo>
                <a:lnTo>
                  <a:pt x="55" y="38"/>
                </a:lnTo>
                <a:close/>
                <a:moveTo>
                  <a:pt x="55" y="35"/>
                </a:moveTo>
                <a:lnTo>
                  <a:pt x="55" y="38"/>
                </a:lnTo>
                <a:lnTo>
                  <a:pt x="55" y="35"/>
                </a:lnTo>
                <a:lnTo>
                  <a:pt x="55" y="35"/>
                </a:lnTo>
                <a:lnTo>
                  <a:pt x="55" y="35"/>
                </a:lnTo>
                <a:lnTo>
                  <a:pt x="57" y="35"/>
                </a:lnTo>
                <a:lnTo>
                  <a:pt x="57" y="38"/>
                </a:lnTo>
                <a:lnTo>
                  <a:pt x="55" y="38"/>
                </a:lnTo>
                <a:lnTo>
                  <a:pt x="55" y="35"/>
                </a:lnTo>
                <a:lnTo>
                  <a:pt x="55" y="35"/>
                </a:lnTo>
                <a:close/>
                <a:moveTo>
                  <a:pt x="57" y="40"/>
                </a:moveTo>
                <a:lnTo>
                  <a:pt x="57" y="40"/>
                </a:lnTo>
                <a:lnTo>
                  <a:pt x="55" y="38"/>
                </a:lnTo>
                <a:lnTo>
                  <a:pt x="55" y="38"/>
                </a:lnTo>
                <a:lnTo>
                  <a:pt x="57" y="38"/>
                </a:lnTo>
                <a:lnTo>
                  <a:pt x="57" y="38"/>
                </a:lnTo>
                <a:lnTo>
                  <a:pt x="57" y="40"/>
                </a:lnTo>
                <a:lnTo>
                  <a:pt x="57" y="40"/>
                </a:lnTo>
                <a:close/>
                <a:moveTo>
                  <a:pt x="57" y="38"/>
                </a:moveTo>
                <a:lnTo>
                  <a:pt x="57" y="38"/>
                </a:lnTo>
                <a:lnTo>
                  <a:pt x="57" y="38"/>
                </a:lnTo>
                <a:lnTo>
                  <a:pt x="57" y="38"/>
                </a:lnTo>
                <a:lnTo>
                  <a:pt x="57" y="35"/>
                </a:lnTo>
                <a:lnTo>
                  <a:pt x="57" y="35"/>
                </a:lnTo>
                <a:lnTo>
                  <a:pt x="57" y="38"/>
                </a:lnTo>
                <a:lnTo>
                  <a:pt x="57" y="38"/>
                </a:lnTo>
                <a:lnTo>
                  <a:pt x="57" y="38"/>
                </a:lnTo>
                <a:lnTo>
                  <a:pt x="57" y="38"/>
                </a:lnTo>
                <a:close/>
                <a:moveTo>
                  <a:pt x="59" y="40"/>
                </a:moveTo>
                <a:lnTo>
                  <a:pt x="57" y="40"/>
                </a:lnTo>
                <a:lnTo>
                  <a:pt x="57" y="40"/>
                </a:lnTo>
                <a:lnTo>
                  <a:pt x="57" y="38"/>
                </a:lnTo>
                <a:lnTo>
                  <a:pt x="57" y="38"/>
                </a:lnTo>
                <a:lnTo>
                  <a:pt x="59" y="40"/>
                </a:lnTo>
                <a:lnTo>
                  <a:pt x="59" y="40"/>
                </a:lnTo>
                <a:lnTo>
                  <a:pt x="59" y="40"/>
                </a:lnTo>
                <a:close/>
                <a:moveTo>
                  <a:pt x="59" y="40"/>
                </a:moveTo>
                <a:lnTo>
                  <a:pt x="57" y="38"/>
                </a:lnTo>
                <a:lnTo>
                  <a:pt x="59" y="40"/>
                </a:lnTo>
                <a:lnTo>
                  <a:pt x="59" y="38"/>
                </a:lnTo>
                <a:lnTo>
                  <a:pt x="59" y="38"/>
                </a:lnTo>
                <a:lnTo>
                  <a:pt x="59" y="38"/>
                </a:lnTo>
                <a:lnTo>
                  <a:pt x="59" y="38"/>
                </a:lnTo>
                <a:lnTo>
                  <a:pt x="59" y="40"/>
                </a:lnTo>
                <a:lnTo>
                  <a:pt x="59" y="40"/>
                </a:lnTo>
                <a:lnTo>
                  <a:pt x="59" y="40"/>
                </a:lnTo>
                <a:close/>
                <a:moveTo>
                  <a:pt x="59" y="42"/>
                </a:moveTo>
                <a:lnTo>
                  <a:pt x="59" y="40"/>
                </a:lnTo>
                <a:lnTo>
                  <a:pt x="59" y="40"/>
                </a:lnTo>
                <a:lnTo>
                  <a:pt x="59" y="40"/>
                </a:lnTo>
                <a:lnTo>
                  <a:pt x="59" y="40"/>
                </a:lnTo>
                <a:lnTo>
                  <a:pt x="59" y="42"/>
                </a:lnTo>
                <a:lnTo>
                  <a:pt x="59" y="42"/>
                </a:lnTo>
                <a:lnTo>
                  <a:pt x="59" y="42"/>
                </a:lnTo>
                <a:close/>
                <a:moveTo>
                  <a:pt x="59" y="40"/>
                </a:moveTo>
                <a:lnTo>
                  <a:pt x="59" y="40"/>
                </a:lnTo>
                <a:lnTo>
                  <a:pt x="59" y="40"/>
                </a:lnTo>
                <a:lnTo>
                  <a:pt x="59" y="40"/>
                </a:lnTo>
                <a:lnTo>
                  <a:pt x="59" y="38"/>
                </a:lnTo>
                <a:lnTo>
                  <a:pt x="59" y="38"/>
                </a:lnTo>
                <a:lnTo>
                  <a:pt x="62" y="40"/>
                </a:lnTo>
                <a:lnTo>
                  <a:pt x="62" y="40"/>
                </a:lnTo>
                <a:lnTo>
                  <a:pt x="59" y="40"/>
                </a:lnTo>
                <a:lnTo>
                  <a:pt x="59" y="40"/>
                </a:lnTo>
                <a:close/>
                <a:moveTo>
                  <a:pt x="62" y="42"/>
                </a:moveTo>
                <a:lnTo>
                  <a:pt x="62" y="42"/>
                </a:lnTo>
                <a:lnTo>
                  <a:pt x="62" y="42"/>
                </a:lnTo>
                <a:lnTo>
                  <a:pt x="62" y="40"/>
                </a:lnTo>
                <a:lnTo>
                  <a:pt x="62" y="40"/>
                </a:lnTo>
                <a:lnTo>
                  <a:pt x="62" y="42"/>
                </a:lnTo>
                <a:lnTo>
                  <a:pt x="62" y="42"/>
                </a:lnTo>
                <a:lnTo>
                  <a:pt x="62" y="42"/>
                </a:lnTo>
                <a:close/>
                <a:moveTo>
                  <a:pt x="62" y="40"/>
                </a:moveTo>
                <a:lnTo>
                  <a:pt x="62" y="40"/>
                </a:lnTo>
                <a:lnTo>
                  <a:pt x="62" y="40"/>
                </a:lnTo>
                <a:lnTo>
                  <a:pt x="62" y="40"/>
                </a:lnTo>
                <a:lnTo>
                  <a:pt x="62" y="40"/>
                </a:lnTo>
                <a:lnTo>
                  <a:pt x="62" y="40"/>
                </a:lnTo>
                <a:lnTo>
                  <a:pt x="64" y="40"/>
                </a:lnTo>
                <a:lnTo>
                  <a:pt x="64" y="40"/>
                </a:lnTo>
                <a:lnTo>
                  <a:pt x="62" y="40"/>
                </a:lnTo>
                <a:lnTo>
                  <a:pt x="62" y="40"/>
                </a:lnTo>
                <a:close/>
                <a:moveTo>
                  <a:pt x="64" y="42"/>
                </a:moveTo>
                <a:lnTo>
                  <a:pt x="64" y="42"/>
                </a:lnTo>
                <a:lnTo>
                  <a:pt x="62" y="42"/>
                </a:lnTo>
                <a:lnTo>
                  <a:pt x="62" y="42"/>
                </a:lnTo>
                <a:lnTo>
                  <a:pt x="64" y="42"/>
                </a:lnTo>
                <a:lnTo>
                  <a:pt x="64" y="42"/>
                </a:lnTo>
                <a:lnTo>
                  <a:pt x="64" y="42"/>
                </a:lnTo>
                <a:lnTo>
                  <a:pt x="64" y="42"/>
                </a:lnTo>
                <a:close/>
                <a:moveTo>
                  <a:pt x="64" y="42"/>
                </a:moveTo>
                <a:lnTo>
                  <a:pt x="64" y="40"/>
                </a:lnTo>
                <a:lnTo>
                  <a:pt x="64" y="42"/>
                </a:lnTo>
                <a:lnTo>
                  <a:pt x="64" y="40"/>
                </a:lnTo>
                <a:lnTo>
                  <a:pt x="64" y="40"/>
                </a:lnTo>
                <a:lnTo>
                  <a:pt x="64" y="40"/>
                </a:lnTo>
                <a:lnTo>
                  <a:pt x="64" y="40"/>
                </a:lnTo>
                <a:lnTo>
                  <a:pt x="64" y="42"/>
                </a:lnTo>
                <a:lnTo>
                  <a:pt x="64" y="42"/>
                </a:lnTo>
                <a:lnTo>
                  <a:pt x="64" y="42"/>
                </a:lnTo>
                <a:close/>
                <a:moveTo>
                  <a:pt x="67" y="45"/>
                </a:moveTo>
                <a:lnTo>
                  <a:pt x="64" y="45"/>
                </a:lnTo>
                <a:lnTo>
                  <a:pt x="64" y="42"/>
                </a:lnTo>
                <a:lnTo>
                  <a:pt x="64" y="42"/>
                </a:lnTo>
                <a:lnTo>
                  <a:pt x="64" y="42"/>
                </a:lnTo>
                <a:lnTo>
                  <a:pt x="67" y="42"/>
                </a:lnTo>
                <a:lnTo>
                  <a:pt x="67" y="45"/>
                </a:lnTo>
                <a:lnTo>
                  <a:pt x="67" y="45"/>
                </a:lnTo>
                <a:close/>
                <a:moveTo>
                  <a:pt x="67" y="42"/>
                </a:moveTo>
                <a:lnTo>
                  <a:pt x="64" y="42"/>
                </a:lnTo>
                <a:lnTo>
                  <a:pt x="67" y="42"/>
                </a:lnTo>
                <a:lnTo>
                  <a:pt x="64" y="42"/>
                </a:lnTo>
                <a:lnTo>
                  <a:pt x="64" y="42"/>
                </a:lnTo>
                <a:lnTo>
                  <a:pt x="67" y="40"/>
                </a:lnTo>
                <a:lnTo>
                  <a:pt x="67" y="42"/>
                </a:lnTo>
                <a:lnTo>
                  <a:pt x="67" y="42"/>
                </a:lnTo>
                <a:lnTo>
                  <a:pt x="67" y="42"/>
                </a:lnTo>
                <a:lnTo>
                  <a:pt x="67" y="42"/>
                </a:lnTo>
                <a:close/>
                <a:moveTo>
                  <a:pt x="67" y="45"/>
                </a:moveTo>
                <a:lnTo>
                  <a:pt x="67" y="45"/>
                </a:lnTo>
                <a:lnTo>
                  <a:pt x="67" y="42"/>
                </a:lnTo>
                <a:lnTo>
                  <a:pt x="67" y="42"/>
                </a:lnTo>
                <a:lnTo>
                  <a:pt x="67" y="45"/>
                </a:lnTo>
                <a:lnTo>
                  <a:pt x="67" y="45"/>
                </a:lnTo>
                <a:lnTo>
                  <a:pt x="67" y="45"/>
                </a:lnTo>
                <a:lnTo>
                  <a:pt x="67" y="45"/>
                </a:lnTo>
                <a:close/>
                <a:moveTo>
                  <a:pt x="67" y="45"/>
                </a:moveTo>
                <a:lnTo>
                  <a:pt x="67" y="42"/>
                </a:lnTo>
                <a:lnTo>
                  <a:pt x="67" y="45"/>
                </a:lnTo>
                <a:lnTo>
                  <a:pt x="67" y="42"/>
                </a:lnTo>
                <a:lnTo>
                  <a:pt x="67" y="42"/>
                </a:lnTo>
                <a:lnTo>
                  <a:pt x="67" y="42"/>
                </a:lnTo>
                <a:lnTo>
                  <a:pt x="69" y="42"/>
                </a:lnTo>
                <a:lnTo>
                  <a:pt x="69" y="45"/>
                </a:lnTo>
                <a:lnTo>
                  <a:pt x="67" y="45"/>
                </a:lnTo>
                <a:lnTo>
                  <a:pt x="67" y="45"/>
                </a:lnTo>
                <a:close/>
                <a:moveTo>
                  <a:pt x="69" y="47"/>
                </a:moveTo>
                <a:lnTo>
                  <a:pt x="69" y="47"/>
                </a:lnTo>
                <a:lnTo>
                  <a:pt x="69" y="45"/>
                </a:lnTo>
                <a:lnTo>
                  <a:pt x="69" y="45"/>
                </a:lnTo>
                <a:lnTo>
                  <a:pt x="69" y="45"/>
                </a:lnTo>
                <a:lnTo>
                  <a:pt x="69" y="45"/>
                </a:lnTo>
                <a:lnTo>
                  <a:pt x="69" y="47"/>
                </a:lnTo>
                <a:lnTo>
                  <a:pt x="69" y="47"/>
                </a:lnTo>
                <a:close/>
                <a:moveTo>
                  <a:pt x="69" y="45"/>
                </a:moveTo>
                <a:lnTo>
                  <a:pt x="69" y="45"/>
                </a:lnTo>
                <a:lnTo>
                  <a:pt x="69" y="45"/>
                </a:lnTo>
                <a:lnTo>
                  <a:pt x="69" y="45"/>
                </a:lnTo>
                <a:lnTo>
                  <a:pt x="69" y="42"/>
                </a:lnTo>
                <a:lnTo>
                  <a:pt x="69" y="42"/>
                </a:lnTo>
                <a:lnTo>
                  <a:pt x="71" y="45"/>
                </a:lnTo>
                <a:lnTo>
                  <a:pt x="71" y="45"/>
                </a:lnTo>
                <a:lnTo>
                  <a:pt x="69" y="45"/>
                </a:lnTo>
                <a:lnTo>
                  <a:pt x="69" y="45"/>
                </a:lnTo>
                <a:close/>
                <a:moveTo>
                  <a:pt x="71" y="47"/>
                </a:moveTo>
                <a:lnTo>
                  <a:pt x="71" y="47"/>
                </a:lnTo>
                <a:lnTo>
                  <a:pt x="69" y="47"/>
                </a:lnTo>
                <a:lnTo>
                  <a:pt x="69" y="45"/>
                </a:lnTo>
                <a:lnTo>
                  <a:pt x="71" y="45"/>
                </a:lnTo>
                <a:lnTo>
                  <a:pt x="71" y="47"/>
                </a:lnTo>
                <a:lnTo>
                  <a:pt x="71" y="47"/>
                </a:lnTo>
                <a:lnTo>
                  <a:pt x="71" y="47"/>
                </a:lnTo>
                <a:close/>
                <a:moveTo>
                  <a:pt x="71" y="45"/>
                </a:moveTo>
                <a:lnTo>
                  <a:pt x="71" y="45"/>
                </a:lnTo>
                <a:lnTo>
                  <a:pt x="71" y="45"/>
                </a:lnTo>
                <a:lnTo>
                  <a:pt x="71" y="45"/>
                </a:lnTo>
                <a:lnTo>
                  <a:pt x="71" y="45"/>
                </a:lnTo>
                <a:lnTo>
                  <a:pt x="71" y="45"/>
                </a:lnTo>
                <a:lnTo>
                  <a:pt x="71" y="45"/>
                </a:lnTo>
                <a:lnTo>
                  <a:pt x="71" y="45"/>
                </a:lnTo>
                <a:lnTo>
                  <a:pt x="71" y="45"/>
                </a:lnTo>
                <a:lnTo>
                  <a:pt x="71" y="45"/>
                </a:lnTo>
                <a:close/>
                <a:moveTo>
                  <a:pt x="74" y="47"/>
                </a:moveTo>
                <a:lnTo>
                  <a:pt x="71" y="47"/>
                </a:lnTo>
                <a:lnTo>
                  <a:pt x="71" y="47"/>
                </a:lnTo>
                <a:lnTo>
                  <a:pt x="71" y="47"/>
                </a:lnTo>
                <a:lnTo>
                  <a:pt x="71" y="47"/>
                </a:lnTo>
                <a:lnTo>
                  <a:pt x="74" y="47"/>
                </a:lnTo>
                <a:lnTo>
                  <a:pt x="74" y="47"/>
                </a:lnTo>
                <a:lnTo>
                  <a:pt x="74" y="47"/>
                </a:lnTo>
                <a:close/>
                <a:moveTo>
                  <a:pt x="74" y="47"/>
                </a:moveTo>
                <a:lnTo>
                  <a:pt x="71" y="45"/>
                </a:lnTo>
                <a:lnTo>
                  <a:pt x="74" y="47"/>
                </a:lnTo>
                <a:lnTo>
                  <a:pt x="71" y="45"/>
                </a:lnTo>
                <a:lnTo>
                  <a:pt x="71" y="45"/>
                </a:lnTo>
                <a:lnTo>
                  <a:pt x="74" y="45"/>
                </a:lnTo>
                <a:lnTo>
                  <a:pt x="74" y="45"/>
                </a:lnTo>
                <a:lnTo>
                  <a:pt x="74" y="47"/>
                </a:lnTo>
                <a:lnTo>
                  <a:pt x="74" y="47"/>
                </a:lnTo>
                <a:lnTo>
                  <a:pt x="74" y="47"/>
                </a:lnTo>
                <a:close/>
                <a:moveTo>
                  <a:pt x="74" y="50"/>
                </a:moveTo>
                <a:lnTo>
                  <a:pt x="74" y="50"/>
                </a:lnTo>
                <a:lnTo>
                  <a:pt x="74" y="47"/>
                </a:lnTo>
                <a:lnTo>
                  <a:pt x="74" y="47"/>
                </a:lnTo>
                <a:lnTo>
                  <a:pt x="74" y="47"/>
                </a:lnTo>
                <a:lnTo>
                  <a:pt x="74" y="47"/>
                </a:lnTo>
                <a:lnTo>
                  <a:pt x="74" y="50"/>
                </a:lnTo>
                <a:lnTo>
                  <a:pt x="74" y="50"/>
                </a:lnTo>
                <a:close/>
                <a:moveTo>
                  <a:pt x="74" y="47"/>
                </a:moveTo>
                <a:lnTo>
                  <a:pt x="74" y="47"/>
                </a:lnTo>
                <a:lnTo>
                  <a:pt x="74" y="47"/>
                </a:lnTo>
                <a:lnTo>
                  <a:pt x="74" y="47"/>
                </a:lnTo>
                <a:lnTo>
                  <a:pt x="74" y="45"/>
                </a:lnTo>
                <a:lnTo>
                  <a:pt x="74" y="45"/>
                </a:lnTo>
                <a:lnTo>
                  <a:pt x="76" y="47"/>
                </a:lnTo>
                <a:lnTo>
                  <a:pt x="76" y="47"/>
                </a:lnTo>
                <a:lnTo>
                  <a:pt x="74" y="47"/>
                </a:lnTo>
                <a:lnTo>
                  <a:pt x="74" y="47"/>
                </a:lnTo>
                <a:close/>
                <a:moveTo>
                  <a:pt x="76" y="50"/>
                </a:moveTo>
                <a:lnTo>
                  <a:pt x="76" y="50"/>
                </a:lnTo>
                <a:lnTo>
                  <a:pt x="76" y="47"/>
                </a:lnTo>
                <a:lnTo>
                  <a:pt x="76" y="47"/>
                </a:lnTo>
                <a:lnTo>
                  <a:pt x="76" y="50"/>
                </a:lnTo>
                <a:lnTo>
                  <a:pt x="76" y="50"/>
                </a:lnTo>
                <a:lnTo>
                  <a:pt x="76" y="50"/>
                </a:lnTo>
                <a:lnTo>
                  <a:pt x="76" y="50"/>
                </a:lnTo>
                <a:close/>
                <a:moveTo>
                  <a:pt x="76" y="50"/>
                </a:moveTo>
                <a:lnTo>
                  <a:pt x="76" y="47"/>
                </a:lnTo>
                <a:lnTo>
                  <a:pt x="76" y="50"/>
                </a:lnTo>
                <a:lnTo>
                  <a:pt x="76" y="47"/>
                </a:lnTo>
                <a:lnTo>
                  <a:pt x="76" y="47"/>
                </a:lnTo>
                <a:lnTo>
                  <a:pt x="76" y="47"/>
                </a:lnTo>
                <a:lnTo>
                  <a:pt x="76" y="47"/>
                </a:lnTo>
                <a:lnTo>
                  <a:pt x="76" y="50"/>
                </a:lnTo>
                <a:lnTo>
                  <a:pt x="76" y="50"/>
                </a:lnTo>
                <a:lnTo>
                  <a:pt x="76" y="50"/>
                </a:lnTo>
                <a:close/>
                <a:moveTo>
                  <a:pt x="78" y="52"/>
                </a:moveTo>
                <a:lnTo>
                  <a:pt x="76" y="52"/>
                </a:lnTo>
                <a:lnTo>
                  <a:pt x="76" y="50"/>
                </a:lnTo>
                <a:lnTo>
                  <a:pt x="76" y="50"/>
                </a:lnTo>
                <a:lnTo>
                  <a:pt x="76" y="50"/>
                </a:lnTo>
                <a:lnTo>
                  <a:pt x="78" y="50"/>
                </a:lnTo>
                <a:lnTo>
                  <a:pt x="78" y="52"/>
                </a:lnTo>
                <a:lnTo>
                  <a:pt x="78" y="52"/>
                </a:lnTo>
                <a:close/>
                <a:moveTo>
                  <a:pt x="78" y="50"/>
                </a:moveTo>
                <a:lnTo>
                  <a:pt x="78" y="50"/>
                </a:lnTo>
                <a:lnTo>
                  <a:pt x="78" y="50"/>
                </a:lnTo>
                <a:lnTo>
                  <a:pt x="78" y="50"/>
                </a:lnTo>
                <a:lnTo>
                  <a:pt x="78" y="47"/>
                </a:lnTo>
                <a:lnTo>
                  <a:pt x="78" y="47"/>
                </a:lnTo>
                <a:lnTo>
                  <a:pt x="78" y="50"/>
                </a:lnTo>
                <a:lnTo>
                  <a:pt x="78" y="50"/>
                </a:lnTo>
                <a:lnTo>
                  <a:pt x="78" y="50"/>
                </a:lnTo>
                <a:lnTo>
                  <a:pt x="78" y="50"/>
                </a:lnTo>
                <a:close/>
                <a:moveTo>
                  <a:pt x="78" y="52"/>
                </a:moveTo>
                <a:lnTo>
                  <a:pt x="78" y="52"/>
                </a:lnTo>
                <a:lnTo>
                  <a:pt x="78" y="50"/>
                </a:lnTo>
                <a:lnTo>
                  <a:pt x="78" y="50"/>
                </a:lnTo>
                <a:lnTo>
                  <a:pt x="78" y="52"/>
                </a:lnTo>
                <a:lnTo>
                  <a:pt x="78" y="52"/>
                </a:lnTo>
                <a:lnTo>
                  <a:pt x="78" y="52"/>
                </a:lnTo>
                <a:lnTo>
                  <a:pt x="78" y="52"/>
                </a:lnTo>
                <a:close/>
                <a:moveTo>
                  <a:pt x="81" y="52"/>
                </a:moveTo>
                <a:lnTo>
                  <a:pt x="78" y="50"/>
                </a:lnTo>
                <a:lnTo>
                  <a:pt x="81" y="52"/>
                </a:lnTo>
                <a:lnTo>
                  <a:pt x="78" y="50"/>
                </a:lnTo>
                <a:lnTo>
                  <a:pt x="78" y="50"/>
                </a:lnTo>
                <a:lnTo>
                  <a:pt x="81" y="50"/>
                </a:lnTo>
                <a:lnTo>
                  <a:pt x="81" y="50"/>
                </a:lnTo>
                <a:lnTo>
                  <a:pt x="81" y="52"/>
                </a:lnTo>
                <a:lnTo>
                  <a:pt x="81" y="52"/>
                </a:lnTo>
                <a:lnTo>
                  <a:pt x="81" y="52"/>
                </a:lnTo>
                <a:close/>
                <a:moveTo>
                  <a:pt x="81" y="52"/>
                </a:moveTo>
                <a:lnTo>
                  <a:pt x="81" y="52"/>
                </a:lnTo>
                <a:lnTo>
                  <a:pt x="81" y="52"/>
                </a:lnTo>
                <a:lnTo>
                  <a:pt x="81" y="52"/>
                </a:lnTo>
                <a:lnTo>
                  <a:pt x="81" y="52"/>
                </a:lnTo>
                <a:lnTo>
                  <a:pt x="81" y="52"/>
                </a:lnTo>
                <a:lnTo>
                  <a:pt x="81" y="52"/>
                </a:lnTo>
                <a:lnTo>
                  <a:pt x="81" y="52"/>
                </a:lnTo>
                <a:close/>
                <a:moveTo>
                  <a:pt x="81" y="52"/>
                </a:moveTo>
                <a:lnTo>
                  <a:pt x="81" y="52"/>
                </a:lnTo>
                <a:lnTo>
                  <a:pt x="81" y="52"/>
                </a:lnTo>
                <a:lnTo>
                  <a:pt x="81" y="52"/>
                </a:lnTo>
                <a:lnTo>
                  <a:pt x="81" y="50"/>
                </a:lnTo>
                <a:lnTo>
                  <a:pt x="81" y="50"/>
                </a:lnTo>
                <a:lnTo>
                  <a:pt x="83" y="52"/>
                </a:lnTo>
                <a:lnTo>
                  <a:pt x="83" y="52"/>
                </a:lnTo>
                <a:lnTo>
                  <a:pt x="81" y="52"/>
                </a:lnTo>
                <a:lnTo>
                  <a:pt x="81" y="52"/>
                </a:lnTo>
                <a:close/>
                <a:moveTo>
                  <a:pt x="83" y="54"/>
                </a:moveTo>
                <a:lnTo>
                  <a:pt x="83" y="54"/>
                </a:lnTo>
                <a:lnTo>
                  <a:pt x="81" y="52"/>
                </a:lnTo>
                <a:lnTo>
                  <a:pt x="81" y="52"/>
                </a:lnTo>
                <a:lnTo>
                  <a:pt x="83" y="52"/>
                </a:lnTo>
                <a:lnTo>
                  <a:pt x="83" y="52"/>
                </a:lnTo>
                <a:lnTo>
                  <a:pt x="83" y="54"/>
                </a:lnTo>
                <a:lnTo>
                  <a:pt x="83" y="54"/>
                </a:lnTo>
                <a:close/>
                <a:moveTo>
                  <a:pt x="83" y="52"/>
                </a:moveTo>
                <a:lnTo>
                  <a:pt x="83" y="52"/>
                </a:lnTo>
                <a:lnTo>
                  <a:pt x="83" y="52"/>
                </a:lnTo>
                <a:lnTo>
                  <a:pt x="83" y="52"/>
                </a:lnTo>
                <a:lnTo>
                  <a:pt x="83" y="52"/>
                </a:lnTo>
                <a:lnTo>
                  <a:pt x="83" y="52"/>
                </a:lnTo>
                <a:lnTo>
                  <a:pt x="83" y="52"/>
                </a:lnTo>
                <a:lnTo>
                  <a:pt x="83" y="52"/>
                </a:lnTo>
                <a:close/>
                <a:moveTo>
                  <a:pt x="83" y="54"/>
                </a:moveTo>
                <a:lnTo>
                  <a:pt x="83" y="54"/>
                </a:lnTo>
                <a:lnTo>
                  <a:pt x="83" y="52"/>
                </a:lnTo>
                <a:lnTo>
                  <a:pt x="83" y="52"/>
                </a:lnTo>
                <a:lnTo>
                  <a:pt x="85" y="54"/>
                </a:lnTo>
                <a:lnTo>
                  <a:pt x="85" y="54"/>
                </a:lnTo>
                <a:lnTo>
                  <a:pt x="83" y="54"/>
                </a:lnTo>
                <a:lnTo>
                  <a:pt x="83" y="54"/>
                </a:lnTo>
                <a:close/>
                <a:moveTo>
                  <a:pt x="85" y="54"/>
                </a:moveTo>
                <a:lnTo>
                  <a:pt x="83" y="52"/>
                </a:lnTo>
                <a:lnTo>
                  <a:pt x="85" y="54"/>
                </a:lnTo>
                <a:lnTo>
                  <a:pt x="83" y="52"/>
                </a:lnTo>
                <a:lnTo>
                  <a:pt x="83" y="52"/>
                </a:lnTo>
                <a:lnTo>
                  <a:pt x="85" y="52"/>
                </a:lnTo>
                <a:lnTo>
                  <a:pt x="85" y="52"/>
                </a:lnTo>
                <a:lnTo>
                  <a:pt x="85" y="54"/>
                </a:lnTo>
                <a:lnTo>
                  <a:pt x="85" y="54"/>
                </a:lnTo>
                <a:lnTo>
                  <a:pt x="85" y="54"/>
                </a:lnTo>
                <a:close/>
                <a:moveTo>
                  <a:pt x="85" y="57"/>
                </a:moveTo>
                <a:lnTo>
                  <a:pt x="85" y="57"/>
                </a:lnTo>
                <a:lnTo>
                  <a:pt x="85" y="54"/>
                </a:lnTo>
                <a:lnTo>
                  <a:pt x="85" y="54"/>
                </a:lnTo>
                <a:lnTo>
                  <a:pt x="85" y="54"/>
                </a:lnTo>
                <a:lnTo>
                  <a:pt x="85" y="54"/>
                </a:lnTo>
                <a:lnTo>
                  <a:pt x="85" y="57"/>
                </a:lnTo>
                <a:lnTo>
                  <a:pt x="85" y="57"/>
                </a:lnTo>
                <a:close/>
                <a:moveTo>
                  <a:pt x="85" y="54"/>
                </a:moveTo>
                <a:lnTo>
                  <a:pt x="85" y="54"/>
                </a:lnTo>
                <a:lnTo>
                  <a:pt x="85" y="54"/>
                </a:lnTo>
                <a:lnTo>
                  <a:pt x="85" y="54"/>
                </a:lnTo>
                <a:lnTo>
                  <a:pt x="85" y="52"/>
                </a:lnTo>
                <a:lnTo>
                  <a:pt x="85" y="52"/>
                </a:lnTo>
                <a:lnTo>
                  <a:pt x="88" y="54"/>
                </a:lnTo>
                <a:lnTo>
                  <a:pt x="88" y="54"/>
                </a:lnTo>
                <a:lnTo>
                  <a:pt x="85" y="54"/>
                </a:lnTo>
                <a:lnTo>
                  <a:pt x="85" y="54"/>
                </a:lnTo>
                <a:close/>
                <a:moveTo>
                  <a:pt x="88" y="57"/>
                </a:moveTo>
                <a:lnTo>
                  <a:pt x="85" y="57"/>
                </a:lnTo>
                <a:lnTo>
                  <a:pt x="85" y="54"/>
                </a:lnTo>
                <a:lnTo>
                  <a:pt x="88" y="54"/>
                </a:lnTo>
                <a:lnTo>
                  <a:pt x="88" y="57"/>
                </a:lnTo>
                <a:lnTo>
                  <a:pt x="88" y="57"/>
                </a:lnTo>
                <a:lnTo>
                  <a:pt x="88" y="57"/>
                </a:lnTo>
                <a:lnTo>
                  <a:pt x="88" y="57"/>
                </a:lnTo>
                <a:close/>
                <a:moveTo>
                  <a:pt x="88" y="54"/>
                </a:moveTo>
                <a:lnTo>
                  <a:pt x="88" y="57"/>
                </a:lnTo>
                <a:lnTo>
                  <a:pt x="88" y="54"/>
                </a:lnTo>
                <a:lnTo>
                  <a:pt x="88" y="54"/>
                </a:lnTo>
                <a:lnTo>
                  <a:pt x="88" y="54"/>
                </a:lnTo>
                <a:lnTo>
                  <a:pt x="88" y="54"/>
                </a:lnTo>
                <a:lnTo>
                  <a:pt x="88" y="57"/>
                </a:lnTo>
                <a:lnTo>
                  <a:pt x="88" y="57"/>
                </a:lnTo>
                <a:lnTo>
                  <a:pt x="88" y="54"/>
                </a:lnTo>
                <a:lnTo>
                  <a:pt x="88" y="54"/>
                </a:lnTo>
                <a:close/>
                <a:moveTo>
                  <a:pt x="90" y="59"/>
                </a:moveTo>
                <a:lnTo>
                  <a:pt x="90" y="59"/>
                </a:lnTo>
                <a:lnTo>
                  <a:pt x="88" y="57"/>
                </a:lnTo>
                <a:lnTo>
                  <a:pt x="88" y="57"/>
                </a:lnTo>
                <a:lnTo>
                  <a:pt x="90" y="57"/>
                </a:lnTo>
                <a:lnTo>
                  <a:pt x="90" y="57"/>
                </a:lnTo>
                <a:lnTo>
                  <a:pt x="90" y="59"/>
                </a:lnTo>
                <a:lnTo>
                  <a:pt x="90" y="59"/>
                </a:lnTo>
                <a:close/>
                <a:moveTo>
                  <a:pt x="90" y="57"/>
                </a:moveTo>
                <a:lnTo>
                  <a:pt x="90" y="57"/>
                </a:lnTo>
                <a:lnTo>
                  <a:pt x="90" y="57"/>
                </a:lnTo>
                <a:lnTo>
                  <a:pt x="90" y="57"/>
                </a:lnTo>
                <a:lnTo>
                  <a:pt x="90" y="54"/>
                </a:lnTo>
                <a:lnTo>
                  <a:pt x="90" y="54"/>
                </a:lnTo>
                <a:lnTo>
                  <a:pt x="90" y="57"/>
                </a:lnTo>
                <a:lnTo>
                  <a:pt x="90" y="57"/>
                </a:lnTo>
                <a:lnTo>
                  <a:pt x="90" y="57"/>
                </a:lnTo>
                <a:lnTo>
                  <a:pt x="90" y="57"/>
                </a:lnTo>
                <a:close/>
                <a:moveTo>
                  <a:pt x="93" y="59"/>
                </a:moveTo>
                <a:lnTo>
                  <a:pt x="90" y="59"/>
                </a:lnTo>
                <a:lnTo>
                  <a:pt x="90" y="59"/>
                </a:lnTo>
                <a:lnTo>
                  <a:pt x="90" y="57"/>
                </a:lnTo>
                <a:lnTo>
                  <a:pt x="90" y="57"/>
                </a:lnTo>
                <a:lnTo>
                  <a:pt x="93" y="59"/>
                </a:lnTo>
                <a:lnTo>
                  <a:pt x="93" y="59"/>
                </a:lnTo>
                <a:lnTo>
                  <a:pt x="93" y="59"/>
                </a:lnTo>
                <a:close/>
                <a:moveTo>
                  <a:pt x="93" y="57"/>
                </a:moveTo>
                <a:lnTo>
                  <a:pt x="90" y="57"/>
                </a:lnTo>
                <a:lnTo>
                  <a:pt x="93" y="57"/>
                </a:lnTo>
                <a:lnTo>
                  <a:pt x="90" y="57"/>
                </a:lnTo>
                <a:lnTo>
                  <a:pt x="90" y="57"/>
                </a:lnTo>
                <a:lnTo>
                  <a:pt x="93" y="57"/>
                </a:lnTo>
                <a:lnTo>
                  <a:pt x="93" y="57"/>
                </a:lnTo>
                <a:lnTo>
                  <a:pt x="93" y="57"/>
                </a:lnTo>
                <a:lnTo>
                  <a:pt x="93" y="57"/>
                </a:lnTo>
                <a:lnTo>
                  <a:pt x="93" y="57"/>
                </a:lnTo>
                <a:close/>
                <a:moveTo>
                  <a:pt x="93" y="59"/>
                </a:moveTo>
                <a:lnTo>
                  <a:pt x="93" y="59"/>
                </a:lnTo>
                <a:lnTo>
                  <a:pt x="93" y="59"/>
                </a:lnTo>
                <a:lnTo>
                  <a:pt x="93" y="59"/>
                </a:lnTo>
                <a:lnTo>
                  <a:pt x="93" y="59"/>
                </a:lnTo>
                <a:lnTo>
                  <a:pt x="93" y="59"/>
                </a:lnTo>
                <a:lnTo>
                  <a:pt x="93" y="59"/>
                </a:lnTo>
                <a:lnTo>
                  <a:pt x="93" y="59"/>
                </a:lnTo>
                <a:close/>
                <a:moveTo>
                  <a:pt x="93" y="59"/>
                </a:moveTo>
                <a:lnTo>
                  <a:pt x="93" y="57"/>
                </a:lnTo>
                <a:lnTo>
                  <a:pt x="93" y="59"/>
                </a:lnTo>
                <a:lnTo>
                  <a:pt x="93" y="57"/>
                </a:lnTo>
                <a:lnTo>
                  <a:pt x="93" y="57"/>
                </a:lnTo>
                <a:lnTo>
                  <a:pt x="93" y="57"/>
                </a:lnTo>
                <a:lnTo>
                  <a:pt x="95" y="57"/>
                </a:lnTo>
                <a:lnTo>
                  <a:pt x="95" y="59"/>
                </a:lnTo>
                <a:lnTo>
                  <a:pt x="93" y="59"/>
                </a:lnTo>
                <a:lnTo>
                  <a:pt x="93" y="59"/>
                </a:lnTo>
                <a:close/>
                <a:moveTo>
                  <a:pt x="95" y="61"/>
                </a:moveTo>
                <a:lnTo>
                  <a:pt x="95" y="61"/>
                </a:lnTo>
                <a:lnTo>
                  <a:pt x="93" y="59"/>
                </a:lnTo>
                <a:lnTo>
                  <a:pt x="93" y="59"/>
                </a:lnTo>
                <a:lnTo>
                  <a:pt x="95" y="59"/>
                </a:lnTo>
                <a:lnTo>
                  <a:pt x="95" y="59"/>
                </a:lnTo>
                <a:lnTo>
                  <a:pt x="95" y="61"/>
                </a:lnTo>
                <a:lnTo>
                  <a:pt x="95" y="61"/>
                </a:lnTo>
                <a:close/>
                <a:moveTo>
                  <a:pt x="95" y="59"/>
                </a:moveTo>
                <a:lnTo>
                  <a:pt x="95" y="59"/>
                </a:lnTo>
                <a:lnTo>
                  <a:pt x="95" y="57"/>
                </a:lnTo>
                <a:lnTo>
                  <a:pt x="95" y="57"/>
                </a:lnTo>
                <a:lnTo>
                  <a:pt x="95" y="59"/>
                </a:lnTo>
                <a:lnTo>
                  <a:pt x="95" y="59"/>
                </a:lnTo>
                <a:lnTo>
                  <a:pt x="95" y="59"/>
                </a:lnTo>
                <a:lnTo>
                  <a:pt x="95" y="59"/>
                </a:lnTo>
                <a:lnTo>
                  <a:pt x="95" y="59"/>
                </a:lnTo>
                <a:lnTo>
                  <a:pt x="95" y="59"/>
                </a:lnTo>
                <a:close/>
                <a:moveTo>
                  <a:pt x="97" y="61"/>
                </a:moveTo>
                <a:lnTo>
                  <a:pt x="97" y="61"/>
                </a:lnTo>
                <a:lnTo>
                  <a:pt x="95" y="61"/>
                </a:lnTo>
                <a:lnTo>
                  <a:pt x="95" y="59"/>
                </a:lnTo>
                <a:lnTo>
                  <a:pt x="97" y="59"/>
                </a:lnTo>
                <a:lnTo>
                  <a:pt x="97" y="61"/>
                </a:lnTo>
                <a:lnTo>
                  <a:pt x="97" y="61"/>
                </a:lnTo>
                <a:lnTo>
                  <a:pt x="97" y="61"/>
                </a:lnTo>
                <a:close/>
                <a:moveTo>
                  <a:pt x="97" y="59"/>
                </a:moveTo>
                <a:lnTo>
                  <a:pt x="97" y="59"/>
                </a:lnTo>
                <a:lnTo>
                  <a:pt x="97" y="59"/>
                </a:lnTo>
                <a:lnTo>
                  <a:pt x="97" y="59"/>
                </a:lnTo>
                <a:lnTo>
                  <a:pt x="97" y="61"/>
                </a:lnTo>
                <a:lnTo>
                  <a:pt x="97" y="61"/>
                </a:lnTo>
                <a:lnTo>
                  <a:pt x="97" y="59"/>
                </a:lnTo>
                <a:lnTo>
                  <a:pt x="97" y="59"/>
                </a:lnTo>
                <a:close/>
                <a:moveTo>
                  <a:pt x="100" y="61"/>
                </a:moveTo>
                <a:lnTo>
                  <a:pt x="97" y="61"/>
                </a:lnTo>
                <a:lnTo>
                  <a:pt x="97" y="61"/>
                </a:lnTo>
                <a:lnTo>
                  <a:pt x="97" y="61"/>
                </a:lnTo>
                <a:lnTo>
                  <a:pt x="97" y="61"/>
                </a:lnTo>
                <a:lnTo>
                  <a:pt x="100" y="61"/>
                </a:lnTo>
                <a:lnTo>
                  <a:pt x="100" y="61"/>
                </a:lnTo>
                <a:lnTo>
                  <a:pt x="100" y="61"/>
                </a:lnTo>
                <a:close/>
                <a:moveTo>
                  <a:pt x="97" y="61"/>
                </a:moveTo>
                <a:lnTo>
                  <a:pt x="97" y="59"/>
                </a:lnTo>
                <a:lnTo>
                  <a:pt x="100" y="59"/>
                </a:lnTo>
                <a:lnTo>
                  <a:pt x="100" y="61"/>
                </a:lnTo>
                <a:lnTo>
                  <a:pt x="100" y="61"/>
                </a:lnTo>
                <a:lnTo>
                  <a:pt x="100" y="61"/>
                </a:lnTo>
                <a:lnTo>
                  <a:pt x="97" y="61"/>
                </a:lnTo>
                <a:lnTo>
                  <a:pt x="97" y="61"/>
                </a:lnTo>
                <a:close/>
                <a:moveTo>
                  <a:pt x="100" y="64"/>
                </a:moveTo>
                <a:lnTo>
                  <a:pt x="100" y="64"/>
                </a:lnTo>
                <a:lnTo>
                  <a:pt x="100" y="61"/>
                </a:lnTo>
                <a:lnTo>
                  <a:pt x="100" y="61"/>
                </a:lnTo>
                <a:lnTo>
                  <a:pt x="100" y="61"/>
                </a:lnTo>
                <a:lnTo>
                  <a:pt x="100" y="61"/>
                </a:lnTo>
                <a:lnTo>
                  <a:pt x="100" y="64"/>
                </a:lnTo>
                <a:lnTo>
                  <a:pt x="100" y="64"/>
                </a:lnTo>
                <a:close/>
                <a:moveTo>
                  <a:pt x="100" y="61"/>
                </a:moveTo>
                <a:lnTo>
                  <a:pt x="100" y="61"/>
                </a:lnTo>
                <a:lnTo>
                  <a:pt x="100" y="61"/>
                </a:lnTo>
                <a:lnTo>
                  <a:pt x="100" y="61"/>
                </a:lnTo>
                <a:lnTo>
                  <a:pt x="102" y="61"/>
                </a:lnTo>
                <a:lnTo>
                  <a:pt x="102" y="61"/>
                </a:lnTo>
                <a:lnTo>
                  <a:pt x="100" y="61"/>
                </a:lnTo>
                <a:lnTo>
                  <a:pt x="102" y="61"/>
                </a:lnTo>
                <a:lnTo>
                  <a:pt x="100" y="61"/>
                </a:lnTo>
                <a:lnTo>
                  <a:pt x="100" y="61"/>
                </a:lnTo>
                <a:close/>
                <a:moveTo>
                  <a:pt x="102" y="64"/>
                </a:moveTo>
                <a:lnTo>
                  <a:pt x="100" y="64"/>
                </a:lnTo>
                <a:lnTo>
                  <a:pt x="100" y="61"/>
                </a:lnTo>
                <a:lnTo>
                  <a:pt x="102" y="61"/>
                </a:lnTo>
                <a:lnTo>
                  <a:pt x="102" y="64"/>
                </a:lnTo>
                <a:lnTo>
                  <a:pt x="102" y="64"/>
                </a:lnTo>
                <a:lnTo>
                  <a:pt x="102" y="64"/>
                </a:lnTo>
                <a:lnTo>
                  <a:pt x="102" y="64"/>
                </a:lnTo>
                <a:close/>
                <a:moveTo>
                  <a:pt x="102" y="64"/>
                </a:moveTo>
                <a:lnTo>
                  <a:pt x="102" y="61"/>
                </a:lnTo>
                <a:lnTo>
                  <a:pt x="102" y="61"/>
                </a:lnTo>
                <a:lnTo>
                  <a:pt x="102" y="61"/>
                </a:lnTo>
                <a:lnTo>
                  <a:pt x="102" y="61"/>
                </a:lnTo>
                <a:lnTo>
                  <a:pt x="102" y="64"/>
                </a:lnTo>
                <a:lnTo>
                  <a:pt x="102" y="64"/>
                </a:lnTo>
                <a:lnTo>
                  <a:pt x="102" y="64"/>
                </a:lnTo>
                <a:lnTo>
                  <a:pt x="102" y="64"/>
                </a:lnTo>
                <a:lnTo>
                  <a:pt x="102" y="64"/>
                </a:lnTo>
                <a:close/>
                <a:moveTo>
                  <a:pt x="104" y="66"/>
                </a:moveTo>
                <a:lnTo>
                  <a:pt x="104" y="66"/>
                </a:lnTo>
                <a:lnTo>
                  <a:pt x="102" y="64"/>
                </a:lnTo>
                <a:lnTo>
                  <a:pt x="102" y="64"/>
                </a:lnTo>
                <a:lnTo>
                  <a:pt x="104" y="64"/>
                </a:lnTo>
                <a:lnTo>
                  <a:pt x="104" y="64"/>
                </a:lnTo>
                <a:lnTo>
                  <a:pt x="104" y="66"/>
                </a:lnTo>
                <a:lnTo>
                  <a:pt x="104" y="66"/>
                </a:lnTo>
                <a:close/>
                <a:moveTo>
                  <a:pt x="104" y="64"/>
                </a:moveTo>
                <a:lnTo>
                  <a:pt x="104" y="61"/>
                </a:lnTo>
                <a:lnTo>
                  <a:pt x="104" y="61"/>
                </a:lnTo>
                <a:lnTo>
                  <a:pt x="104" y="64"/>
                </a:lnTo>
                <a:lnTo>
                  <a:pt x="104" y="64"/>
                </a:lnTo>
                <a:lnTo>
                  <a:pt x="104" y="64"/>
                </a:lnTo>
                <a:lnTo>
                  <a:pt x="104" y="64"/>
                </a:lnTo>
                <a:lnTo>
                  <a:pt x="104" y="64"/>
                </a:lnTo>
                <a:close/>
                <a:moveTo>
                  <a:pt x="104" y="66"/>
                </a:moveTo>
                <a:lnTo>
                  <a:pt x="104" y="66"/>
                </a:lnTo>
                <a:lnTo>
                  <a:pt x="104" y="66"/>
                </a:lnTo>
                <a:lnTo>
                  <a:pt x="104" y="64"/>
                </a:lnTo>
                <a:lnTo>
                  <a:pt x="104" y="64"/>
                </a:lnTo>
                <a:lnTo>
                  <a:pt x="104" y="66"/>
                </a:lnTo>
                <a:lnTo>
                  <a:pt x="104" y="66"/>
                </a:lnTo>
                <a:lnTo>
                  <a:pt x="104" y="66"/>
                </a:lnTo>
                <a:close/>
                <a:moveTo>
                  <a:pt x="104" y="64"/>
                </a:moveTo>
                <a:lnTo>
                  <a:pt x="104" y="64"/>
                </a:lnTo>
                <a:lnTo>
                  <a:pt x="107" y="64"/>
                </a:lnTo>
                <a:lnTo>
                  <a:pt x="107" y="64"/>
                </a:lnTo>
                <a:lnTo>
                  <a:pt x="107" y="66"/>
                </a:lnTo>
                <a:lnTo>
                  <a:pt x="107" y="66"/>
                </a:lnTo>
                <a:lnTo>
                  <a:pt x="104" y="64"/>
                </a:lnTo>
                <a:lnTo>
                  <a:pt x="104" y="64"/>
                </a:lnTo>
                <a:close/>
                <a:moveTo>
                  <a:pt x="107" y="66"/>
                </a:moveTo>
                <a:lnTo>
                  <a:pt x="107" y="66"/>
                </a:lnTo>
                <a:lnTo>
                  <a:pt x="107" y="66"/>
                </a:lnTo>
                <a:lnTo>
                  <a:pt x="107" y="66"/>
                </a:lnTo>
                <a:lnTo>
                  <a:pt x="107" y="66"/>
                </a:lnTo>
                <a:lnTo>
                  <a:pt x="107" y="66"/>
                </a:lnTo>
                <a:lnTo>
                  <a:pt x="107" y="66"/>
                </a:lnTo>
                <a:lnTo>
                  <a:pt x="107" y="66"/>
                </a:lnTo>
                <a:close/>
                <a:moveTo>
                  <a:pt x="107" y="66"/>
                </a:moveTo>
                <a:lnTo>
                  <a:pt x="107" y="64"/>
                </a:lnTo>
                <a:lnTo>
                  <a:pt x="107" y="64"/>
                </a:lnTo>
                <a:lnTo>
                  <a:pt x="109" y="66"/>
                </a:lnTo>
                <a:lnTo>
                  <a:pt x="109" y="66"/>
                </a:lnTo>
                <a:lnTo>
                  <a:pt x="107" y="66"/>
                </a:lnTo>
                <a:lnTo>
                  <a:pt x="107" y="66"/>
                </a:lnTo>
                <a:lnTo>
                  <a:pt x="107" y="66"/>
                </a:lnTo>
                <a:close/>
                <a:moveTo>
                  <a:pt x="109" y="68"/>
                </a:moveTo>
                <a:lnTo>
                  <a:pt x="109" y="68"/>
                </a:lnTo>
                <a:lnTo>
                  <a:pt x="107" y="66"/>
                </a:lnTo>
                <a:lnTo>
                  <a:pt x="107" y="66"/>
                </a:lnTo>
                <a:lnTo>
                  <a:pt x="109" y="66"/>
                </a:lnTo>
                <a:lnTo>
                  <a:pt x="109" y="66"/>
                </a:lnTo>
                <a:lnTo>
                  <a:pt x="109" y="68"/>
                </a:lnTo>
                <a:lnTo>
                  <a:pt x="109" y="68"/>
                </a:lnTo>
                <a:close/>
                <a:moveTo>
                  <a:pt x="109" y="66"/>
                </a:moveTo>
                <a:lnTo>
                  <a:pt x="109" y="66"/>
                </a:lnTo>
                <a:lnTo>
                  <a:pt x="109" y="66"/>
                </a:lnTo>
                <a:lnTo>
                  <a:pt x="109" y="66"/>
                </a:lnTo>
                <a:lnTo>
                  <a:pt x="109" y="66"/>
                </a:lnTo>
                <a:lnTo>
                  <a:pt x="109" y="66"/>
                </a:lnTo>
                <a:lnTo>
                  <a:pt x="109" y="66"/>
                </a:lnTo>
                <a:lnTo>
                  <a:pt x="109" y="66"/>
                </a:lnTo>
                <a:lnTo>
                  <a:pt x="109" y="66"/>
                </a:lnTo>
                <a:lnTo>
                  <a:pt x="109" y="66"/>
                </a:lnTo>
                <a:close/>
                <a:moveTo>
                  <a:pt x="112" y="68"/>
                </a:moveTo>
                <a:lnTo>
                  <a:pt x="109" y="68"/>
                </a:lnTo>
                <a:lnTo>
                  <a:pt x="109" y="68"/>
                </a:lnTo>
                <a:lnTo>
                  <a:pt x="109" y="66"/>
                </a:lnTo>
                <a:lnTo>
                  <a:pt x="109" y="66"/>
                </a:lnTo>
                <a:lnTo>
                  <a:pt x="112" y="68"/>
                </a:lnTo>
                <a:lnTo>
                  <a:pt x="112" y="68"/>
                </a:lnTo>
                <a:lnTo>
                  <a:pt x="112" y="68"/>
                </a:lnTo>
                <a:close/>
                <a:moveTo>
                  <a:pt x="109" y="66"/>
                </a:moveTo>
                <a:lnTo>
                  <a:pt x="109" y="66"/>
                </a:lnTo>
                <a:lnTo>
                  <a:pt x="112" y="66"/>
                </a:lnTo>
                <a:lnTo>
                  <a:pt x="112" y="66"/>
                </a:lnTo>
                <a:lnTo>
                  <a:pt x="112" y="68"/>
                </a:lnTo>
                <a:lnTo>
                  <a:pt x="112" y="68"/>
                </a:lnTo>
                <a:lnTo>
                  <a:pt x="109" y="66"/>
                </a:lnTo>
                <a:lnTo>
                  <a:pt x="109" y="66"/>
                </a:lnTo>
                <a:close/>
                <a:moveTo>
                  <a:pt x="112" y="71"/>
                </a:moveTo>
                <a:lnTo>
                  <a:pt x="112" y="71"/>
                </a:lnTo>
                <a:lnTo>
                  <a:pt x="112" y="68"/>
                </a:lnTo>
                <a:lnTo>
                  <a:pt x="112" y="68"/>
                </a:lnTo>
                <a:lnTo>
                  <a:pt x="112" y="68"/>
                </a:lnTo>
                <a:lnTo>
                  <a:pt x="112" y="68"/>
                </a:lnTo>
                <a:lnTo>
                  <a:pt x="112" y="71"/>
                </a:lnTo>
                <a:lnTo>
                  <a:pt x="112" y="71"/>
                </a:lnTo>
                <a:close/>
                <a:moveTo>
                  <a:pt x="112" y="68"/>
                </a:moveTo>
                <a:lnTo>
                  <a:pt x="112" y="66"/>
                </a:lnTo>
                <a:lnTo>
                  <a:pt x="112" y="66"/>
                </a:lnTo>
                <a:lnTo>
                  <a:pt x="114" y="68"/>
                </a:lnTo>
                <a:lnTo>
                  <a:pt x="114" y="68"/>
                </a:lnTo>
                <a:lnTo>
                  <a:pt x="112" y="68"/>
                </a:lnTo>
                <a:lnTo>
                  <a:pt x="112" y="68"/>
                </a:lnTo>
                <a:lnTo>
                  <a:pt x="112" y="68"/>
                </a:lnTo>
                <a:close/>
                <a:moveTo>
                  <a:pt x="114" y="71"/>
                </a:moveTo>
                <a:lnTo>
                  <a:pt x="114" y="71"/>
                </a:lnTo>
                <a:lnTo>
                  <a:pt x="112" y="71"/>
                </a:lnTo>
                <a:lnTo>
                  <a:pt x="112" y="68"/>
                </a:lnTo>
                <a:lnTo>
                  <a:pt x="114" y="68"/>
                </a:lnTo>
                <a:lnTo>
                  <a:pt x="114" y="71"/>
                </a:lnTo>
                <a:lnTo>
                  <a:pt x="114" y="71"/>
                </a:lnTo>
                <a:lnTo>
                  <a:pt x="114" y="71"/>
                </a:lnTo>
                <a:close/>
                <a:moveTo>
                  <a:pt x="114" y="71"/>
                </a:moveTo>
                <a:lnTo>
                  <a:pt x="114" y="68"/>
                </a:lnTo>
                <a:lnTo>
                  <a:pt x="114" y="68"/>
                </a:lnTo>
                <a:lnTo>
                  <a:pt x="114" y="68"/>
                </a:lnTo>
                <a:lnTo>
                  <a:pt x="114" y="68"/>
                </a:lnTo>
                <a:lnTo>
                  <a:pt x="114" y="71"/>
                </a:lnTo>
                <a:lnTo>
                  <a:pt x="114" y="71"/>
                </a:lnTo>
                <a:lnTo>
                  <a:pt x="114" y="71"/>
                </a:lnTo>
                <a:lnTo>
                  <a:pt x="114" y="71"/>
                </a:lnTo>
                <a:lnTo>
                  <a:pt x="114" y="71"/>
                </a:lnTo>
                <a:close/>
                <a:moveTo>
                  <a:pt x="116" y="71"/>
                </a:moveTo>
                <a:lnTo>
                  <a:pt x="114" y="73"/>
                </a:lnTo>
                <a:lnTo>
                  <a:pt x="114" y="71"/>
                </a:lnTo>
                <a:lnTo>
                  <a:pt x="114" y="71"/>
                </a:lnTo>
                <a:lnTo>
                  <a:pt x="114" y="71"/>
                </a:lnTo>
                <a:lnTo>
                  <a:pt x="116" y="71"/>
                </a:lnTo>
                <a:lnTo>
                  <a:pt x="116" y="71"/>
                </a:lnTo>
                <a:lnTo>
                  <a:pt x="116" y="71"/>
                </a:lnTo>
                <a:close/>
                <a:moveTo>
                  <a:pt x="116" y="71"/>
                </a:moveTo>
                <a:lnTo>
                  <a:pt x="116" y="68"/>
                </a:lnTo>
                <a:lnTo>
                  <a:pt x="116" y="68"/>
                </a:lnTo>
                <a:lnTo>
                  <a:pt x="116" y="71"/>
                </a:lnTo>
                <a:lnTo>
                  <a:pt x="116" y="71"/>
                </a:lnTo>
                <a:lnTo>
                  <a:pt x="116" y="71"/>
                </a:lnTo>
                <a:lnTo>
                  <a:pt x="116" y="71"/>
                </a:lnTo>
                <a:lnTo>
                  <a:pt x="116" y="71"/>
                </a:lnTo>
                <a:close/>
                <a:moveTo>
                  <a:pt x="116" y="73"/>
                </a:moveTo>
                <a:lnTo>
                  <a:pt x="116" y="73"/>
                </a:lnTo>
                <a:lnTo>
                  <a:pt x="116" y="71"/>
                </a:lnTo>
                <a:lnTo>
                  <a:pt x="116" y="71"/>
                </a:lnTo>
                <a:lnTo>
                  <a:pt x="119" y="71"/>
                </a:lnTo>
                <a:lnTo>
                  <a:pt x="119" y="73"/>
                </a:lnTo>
                <a:lnTo>
                  <a:pt x="116" y="73"/>
                </a:lnTo>
                <a:lnTo>
                  <a:pt x="116" y="73"/>
                </a:lnTo>
                <a:close/>
                <a:moveTo>
                  <a:pt x="116" y="71"/>
                </a:moveTo>
                <a:lnTo>
                  <a:pt x="116" y="71"/>
                </a:lnTo>
                <a:lnTo>
                  <a:pt x="119" y="71"/>
                </a:lnTo>
                <a:lnTo>
                  <a:pt x="119" y="71"/>
                </a:lnTo>
                <a:lnTo>
                  <a:pt x="119" y="71"/>
                </a:lnTo>
                <a:lnTo>
                  <a:pt x="119" y="71"/>
                </a:lnTo>
                <a:lnTo>
                  <a:pt x="116" y="71"/>
                </a:lnTo>
                <a:lnTo>
                  <a:pt x="116" y="71"/>
                </a:lnTo>
                <a:close/>
                <a:moveTo>
                  <a:pt x="119" y="73"/>
                </a:moveTo>
                <a:lnTo>
                  <a:pt x="119" y="73"/>
                </a:lnTo>
                <a:lnTo>
                  <a:pt x="119" y="73"/>
                </a:lnTo>
                <a:lnTo>
                  <a:pt x="119" y="73"/>
                </a:lnTo>
                <a:lnTo>
                  <a:pt x="119" y="73"/>
                </a:lnTo>
                <a:lnTo>
                  <a:pt x="119" y="73"/>
                </a:lnTo>
                <a:lnTo>
                  <a:pt x="119" y="73"/>
                </a:lnTo>
                <a:lnTo>
                  <a:pt x="119" y="73"/>
                </a:lnTo>
                <a:close/>
                <a:moveTo>
                  <a:pt x="119" y="71"/>
                </a:moveTo>
                <a:lnTo>
                  <a:pt x="119" y="71"/>
                </a:lnTo>
                <a:lnTo>
                  <a:pt x="119" y="71"/>
                </a:lnTo>
                <a:lnTo>
                  <a:pt x="121" y="71"/>
                </a:lnTo>
                <a:lnTo>
                  <a:pt x="121" y="73"/>
                </a:lnTo>
                <a:lnTo>
                  <a:pt x="119" y="73"/>
                </a:lnTo>
                <a:lnTo>
                  <a:pt x="119" y="71"/>
                </a:lnTo>
                <a:lnTo>
                  <a:pt x="119" y="71"/>
                </a:lnTo>
                <a:close/>
                <a:moveTo>
                  <a:pt x="121" y="76"/>
                </a:moveTo>
                <a:lnTo>
                  <a:pt x="119" y="73"/>
                </a:lnTo>
                <a:lnTo>
                  <a:pt x="119" y="73"/>
                </a:lnTo>
                <a:lnTo>
                  <a:pt x="121" y="73"/>
                </a:lnTo>
                <a:lnTo>
                  <a:pt x="121" y="73"/>
                </a:lnTo>
                <a:lnTo>
                  <a:pt x="121" y="76"/>
                </a:lnTo>
                <a:lnTo>
                  <a:pt x="121" y="76"/>
                </a:lnTo>
                <a:lnTo>
                  <a:pt x="121" y="76"/>
                </a:lnTo>
                <a:close/>
                <a:moveTo>
                  <a:pt x="121" y="73"/>
                </a:moveTo>
                <a:lnTo>
                  <a:pt x="121" y="73"/>
                </a:lnTo>
                <a:lnTo>
                  <a:pt x="121" y="71"/>
                </a:lnTo>
                <a:lnTo>
                  <a:pt x="121" y="71"/>
                </a:lnTo>
                <a:lnTo>
                  <a:pt x="121" y="73"/>
                </a:lnTo>
                <a:lnTo>
                  <a:pt x="121" y="73"/>
                </a:lnTo>
                <a:lnTo>
                  <a:pt x="121" y="73"/>
                </a:lnTo>
                <a:lnTo>
                  <a:pt x="121" y="73"/>
                </a:lnTo>
                <a:lnTo>
                  <a:pt x="121" y="73"/>
                </a:lnTo>
                <a:lnTo>
                  <a:pt x="121" y="73"/>
                </a:lnTo>
                <a:close/>
                <a:moveTo>
                  <a:pt x="123" y="76"/>
                </a:moveTo>
                <a:lnTo>
                  <a:pt x="121" y="76"/>
                </a:lnTo>
                <a:lnTo>
                  <a:pt x="121" y="76"/>
                </a:lnTo>
                <a:lnTo>
                  <a:pt x="121" y="73"/>
                </a:lnTo>
                <a:lnTo>
                  <a:pt x="121" y="73"/>
                </a:lnTo>
                <a:lnTo>
                  <a:pt x="123" y="76"/>
                </a:lnTo>
                <a:lnTo>
                  <a:pt x="123" y="76"/>
                </a:lnTo>
                <a:lnTo>
                  <a:pt x="123" y="76"/>
                </a:lnTo>
                <a:close/>
                <a:moveTo>
                  <a:pt x="123" y="73"/>
                </a:moveTo>
                <a:lnTo>
                  <a:pt x="123" y="73"/>
                </a:lnTo>
                <a:lnTo>
                  <a:pt x="123" y="73"/>
                </a:lnTo>
                <a:lnTo>
                  <a:pt x="123" y="73"/>
                </a:lnTo>
                <a:lnTo>
                  <a:pt x="123" y="76"/>
                </a:lnTo>
                <a:lnTo>
                  <a:pt x="123" y="76"/>
                </a:lnTo>
                <a:lnTo>
                  <a:pt x="123" y="73"/>
                </a:lnTo>
                <a:lnTo>
                  <a:pt x="123" y="73"/>
                </a:lnTo>
                <a:close/>
                <a:moveTo>
                  <a:pt x="126" y="76"/>
                </a:moveTo>
                <a:lnTo>
                  <a:pt x="123" y="78"/>
                </a:lnTo>
                <a:lnTo>
                  <a:pt x="123" y="76"/>
                </a:lnTo>
                <a:lnTo>
                  <a:pt x="123" y="76"/>
                </a:lnTo>
                <a:lnTo>
                  <a:pt x="123" y="76"/>
                </a:lnTo>
                <a:lnTo>
                  <a:pt x="126" y="76"/>
                </a:lnTo>
                <a:lnTo>
                  <a:pt x="126" y="76"/>
                </a:lnTo>
                <a:lnTo>
                  <a:pt x="126" y="76"/>
                </a:lnTo>
                <a:close/>
                <a:moveTo>
                  <a:pt x="123" y="76"/>
                </a:moveTo>
                <a:lnTo>
                  <a:pt x="123" y="73"/>
                </a:lnTo>
                <a:lnTo>
                  <a:pt x="126" y="73"/>
                </a:lnTo>
                <a:lnTo>
                  <a:pt x="126" y="76"/>
                </a:lnTo>
                <a:lnTo>
                  <a:pt x="126" y="76"/>
                </a:lnTo>
                <a:lnTo>
                  <a:pt x="126" y="76"/>
                </a:lnTo>
                <a:lnTo>
                  <a:pt x="123" y="76"/>
                </a:lnTo>
                <a:lnTo>
                  <a:pt x="123" y="76"/>
                </a:lnTo>
                <a:close/>
                <a:moveTo>
                  <a:pt x="126" y="78"/>
                </a:moveTo>
                <a:lnTo>
                  <a:pt x="126" y="78"/>
                </a:lnTo>
                <a:lnTo>
                  <a:pt x="126" y="78"/>
                </a:lnTo>
                <a:lnTo>
                  <a:pt x="126" y="76"/>
                </a:lnTo>
                <a:lnTo>
                  <a:pt x="126" y="76"/>
                </a:lnTo>
                <a:lnTo>
                  <a:pt x="126" y="76"/>
                </a:lnTo>
                <a:lnTo>
                  <a:pt x="126" y="78"/>
                </a:lnTo>
                <a:lnTo>
                  <a:pt x="126" y="78"/>
                </a:lnTo>
                <a:close/>
                <a:moveTo>
                  <a:pt x="126" y="76"/>
                </a:moveTo>
                <a:lnTo>
                  <a:pt x="126" y="76"/>
                </a:lnTo>
                <a:lnTo>
                  <a:pt x="126" y="76"/>
                </a:lnTo>
                <a:lnTo>
                  <a:pt x="126" y="76"/>
                </a:lnTo>
                <a:lnTo>
                  <a:pt x="128" y="76"/>
                </a:lnTo>
                <a:lnTo>
                  <a:pt x="128" y="76"/>
                </a:lnTo>
                <a:lnTo>
                  <a:pt x="126" y="76"/>
                </a:lnTo>
                <a:lnTo>
                  <a:pt x="128" y="76"/>
                </a:lnTo>
                <a:lnTo>
                  <a:pt x="126" y="76"/>
                </a:lnTo>
                <a:lnTo>
                  <a:pt x="126" y="76"/>
                </a:lnTo>
                <a:close/>
                <a:moveTo>
                  <a:pt x="128" y="78"/>
                </a:moveTo>
                <a:lnTo>
                  <a:pt x="128" y="78"/>
                </a:lnTo>
                <a:lnTo>
                  <a:pt x="126" y="78"/>
                </a:lnTo>
                <a:lnTo>
                  <a:pt x="126" y="78"/>
                </a:lnTo>
                <a:lnTo>
                  <a:pt x="128" y="78"/>
                </a:lnTo>
                <a:lnTo>
                  <a:pt x="128" y="78"/>
                </a:lnTo>
                <a:lnTo>
                  <a:pt x="128" y="78"/>
                </a:lnTo>
                <a:lnTo>
                  <a:pt x="128" y="78"/>
                </a:lnTo>
                <a:close/>
                <a:moveTo>
                  <a:pt x="128" y="76"/>
                </a:moveTo>
                <a:lnTo>
                  <a:pt x="128" y="76"/>
                </a:lnTo>
                <a:lnTo>
                  <a:pt x="128" y="76"/>
                </a:lnTo>
                <a:lnTo>
                  <a:pt x="128" y="76"/>
                </a:lnTo>
                <a:lnTo>
                  <a:pt x="128" y="78"/>
                </a:lnTo>
                <a:lnTo>
                  <a:pt x="128" y="78"/>
                </a:lnTo>
                <a:lnTo>
                  <a:pt x="128" y="76"/>
                </a:lnTo>
                <a:lnTo>
                  <a:pt x="128" y="76"/>
                </a:lnTo>
                <a:close/>
                <a:moveTo>
                  <a:pt x="128" y="80"/>
                </a:moveTo>
                <a:lnTo>
                  <a:pt x="128" y="78"/>
                </a:lnTo>
                <a:lnTo>
                  <a:pt x="128" y="78"/>
                </a:lnTo>
                <a:lnTo>
                  <a:pt x="128" y="78"/>
                </a:lnTo>
                <a:lnTo>
                  <a:pt x="130" y="78"/>
                </a:lnTo>
                <a:lnTo>
                  <a:pt x="130" y="80"/>
                </a:lnTo>
                <a:lnTo>
                  <a:pt x="128" y="80"/>
                </a:lnTo>
                <a:lnTo>
                  <a:pt x="128" y="80"/>
                </a:lnTo>
                <a:close/>
                <a:moveTo>
                  <a:pt x="128" y="78"/>
                </a:moveTo>
                <a:lnTo>
                  <a:pt x="128" y="76"/>
                </a:lnTo>
                <a:lnTo>
                  <a:pt x="130" y="76"/>
                </a:lnTo>
                <a:lnTo>
                  <a:pt x="130" y="78"/>
                </a:lnTo>
                <a:lnTo>
                  <a:pt x="130" y="78"/>
                </a:lnTo>
                <a:lnTo>
                  <a:pt x="130" y="78"/>
                </a:lnTo>
                <a:lnTo>
                  <a:pt x="128" y="78"/>
                </a:lnTo>
                <a:lnTo>
                  <a:pt x="128" y="78"/>
                </a:lnTo>
                <a:close/>
                <a:moveTo>
                  <a:pt x="130" y="80"/>
                </a:moveTo>
                <a:lnTo>
                  <a:pt x="130" y="80"/>
                </a:lnTo>
                <a:lnTo>
                  <a:pt x="130" y="80"/>
                </a:lnTo>
                <a:lnTo>
                  <a:pt x="130" y="78"/>
                </a:lnTo>
                <a:lnTo>
                  <a:pt x="130" y="78"/>
                </a:lnTo>
                <a:lnTo>
                  <a:pt x="130" y="80"/>
                </a:lnTo>
                <a:lnTo>
                  <a:pt x="130" y="80"/>
                </a:lnTo>
                <a:lnTo>
                  <a:pt x="130" y="80"/>
                </a:lnTo>
                <a:close/>
                <a:moveTo>
                  <a:pt x="130" y="78"/>
                </a:moveTo>
                <a:lnTo>
                  <a:pt x="130" y="78"/>
                </a:lnTo>
                <a:lnTo>
                  <a:pt x="130" y="78"/>
                </a:lnTo>
                <a:lnTo>
                  <a:pt x="133" y="78"/>
                </a:lnTo>
                <a:lnTo>
                  <a:pt x="133" y="80"/>
                </a:lnTo>
                <a:lnTo>
                  <a:pt x="130" y="80"/>
                </a:lnTo>
                <a:lnTo>
                  <a:pt x="130" y="78"/>
                </a:lnTo>
                <a:lnTo>
                  <a:pt x="130" y="78"/>
                </a:lnTo>
                <a:close/>
                <a:moveTo>
                  <a:pt x="133" y="83"/>
                </a:moveTo>
                <a:lnTo>
                  <a:pt x="133" y="83"/>
                </a:lnTo>
                <a:lnTo>
                  <a:pt x="133" y="80"/>
                </a:lnTo>
                <a:lnTo>
                  <a:pt x="133" y="80"/>
                </a:lnTo>
                <a:lnTo>
                  <a:pt x="133" y="80"/>
                </a:lnTo>
                <a:lnTo>
                  <a:pt x="133" y="80"/>
                </a:lnTo>
                <a:lnTo>
                  <a:pt x="133" y="83"/>
                </a:lnTo>
                <a:lnTo>
                  <a:pt x="133" y="83"/>
                </a:lnTo>
                <a:close/>
                <a:moveTo>
                  <a:pt x="133" y="80"/>
                </a:moveTo>
                <a:lnTo>
                  <a:pt x="133" y="80"/>
                </a:lnTo>
                <a:lnTo>
                  <a:pt x="133" y="78"/>
                </a:lnTo>
                <a:lnTo>
                  <a:pt x="133" y="78"/>
                </a:lnTo>
                <a:lnTo>
                  <a:pt x="135" y="80"/>
                </a:lnTo>
                <a:lnTo>
                  <a:pt x="135" y="80"/>
                </a:lnTo>
                <a:lnTo>
                  <a:pt x="133" y="80"/>
                </a:lnTo>
                <a:lnTo>
                  <a:pt x="135" y="80"/>
                </a:lnTo>
                <a:lnTo>
                  <a:pt x="133" y="80"/>
                </a:lnTo>
                <a:lnTo>
                  <a:pt x="133" y="80"/>
                </a:lnTo>
                <a:close/>
                <a:moveTo>
                  <a:pt x="135" y="83"/>
                </a:moveTo>
                <a:lnTo>
                  <a:pt x="135" y="83"/>
                </a:lnTo>
                <a:lnTo>
                  <a:pt x="133" y="83"/>
                </a:lnTo>
                <a:lnTo>
                  <a:pt x="133" y="80"/>
                </a:lnTo>
                <a:lnTo>
                  <a:pt x="135" y="80"/>
                </a:lnTo>
                <a:lnTo>
                  <a:pt x="135" y="83"/>
                </a:lnTo>
                <a:lnTo>
                  <a:pt x="135" y="83"/>
                </a:lnTo>
                <a:lnTo>
                  <a:pt x="135" y="83"/>
                </a:lnTo>
                <a:close/>
                <a:moveTo>
                  <a:pt x="135" y="80"/>
                </a:moveTo>
                <a:lnTo>
                  <a:pt x="135" y="80"/>
                </a:lnTo>
                <a:lnTo>
                  <a:pt x="135" y="80"/>
                </a:lnTo>
                <a:lnTo>
                  <a:pt x="135" y="80"/>
                </a:lnTo>
                <a:lnTo>
                  <a:pt x="135" y="80"/>
                </a:lnTo>
                <a:lnTo>
                  <a:pt x="135" y="83"/>
                </a:lnTo>
                <a:lnTo>
                  <a:pt x="135" y="80"/>
                </a:lnTo>
                <a:lnTo>
                  <a:pt x="135" y="80"/>
                </a:lnTo>
                <a:close/>
                <a:moveTo>
                  <a:pt x="138" y="83"/>
                </a:moveTo>
                <a:lnTo>
                  <a:pt x="135" y="83"/>
                </a:lnTo>
                <a:lnTo>
                  <a:pt x="135" y="83"/>
                </a:lnTo>
                <a:lnTo>
                  <a:pt x="135" y="83"/>
                </a:lnTo>
                <a:lnTo>
                  <a:pt x="135" y="83"/>
                </a:lnTo>
                <a:lnTo>
                  <a:pt x="138" y="83"/>
                </a:lnTo>
                <a:lnTo>
                  <a:pt x="138" y="83"/>
                </a:lnTo>
                <a:lnTo>
                  <a:pt x="138" y="83"/>
                </a:lnTo>
                <a:close/>
                <a:moveTo>
                  <a:pt x="138" y="83"/>
                </a:moveTo>
                <a:lnTo>
                  <a:pt x="135" y="83"/>
                </a:lnTo>
                <a:lnTo>
                  <a:pt x="135" y="80"/>
                </a:lnTo>
                <a:lnTo>
                  <a:pt x="138" y="80"/>
                </a:lnTo>
                <a:lnTo>
                  <a:pt x="138" y="83"/>
                </a:lnTo>
                <a:lnTo>
                  <a:pt x="138" y="83"/>
                </a:lnTo>
                <a:lnTo>
                  <a:pt x="138" y="83"/>
                </a:lnTo>
                <a:lnTo>
                  <a:pt x="138" y="83"/>
                </a:lnTo>
                <a:lnTo>
                  <a:pt x="138" y="83"/>
                </a:lnTo>
                <a:lnTo>
                  <a:pt x="138" y="83"/>
                </a:lnTo>
                <a:close/>
                <a:moveTo>
                  <a:pt x="138" y="85"/>
                </a:moveTo>
                <a:lnTo>
                  <a:pt x="138" y="83"/>
                </a:lnTo>
                <a:lnTo>
                  <a:pt x="138" y="83"/>
                </a:lnTo>
                <a:lnTo>
                  <a:pt x="138" y="83"/>
                </a:lnTo>
                <a:lnTo>
                  <a:pt x="138" y="83"/>
                </a:lnTo>
                <a:lnTo>
                  <a:pt x="138" y="85"/>
                </a:lnTo>
                <a:lnTo>
                  <a:pt x="138" y="85"/>
                </a:lnTo>
                <a:lnTo>
                  <a:pt x="138" y="85"/>
                </a:lnTo>
                <a:close/>
                <a:moveTo>
                  <a:pt x="138" y="83"/>
                </a:moveTo>
                <a:lnTo>
                  <a:pt x="138" y="83"/>
                </a:lnTo>
                <a:lnTo>
                  <a:pt x="138" y="83"/>
                </a:lnTo>
                <a:lnTo>
                  <a:pt x="140" y="83"/>
                </a:lnTo>
                <a:lnTo>
                  <a:pt x="140" y="83"/>
                </a:lnTo>
                <a:lnTo>
                  <a:pt x="138" y="83"/>
                </a:lnTo>
                <a:lnTo>
                  <a:pt x="138" y="83"/>
                </a:lnTo>
                <a:lnTo>
                  <a:pt x="138" y="83"/>
                </a:lnTo>
                <a:close/>
                <a:moveTo>
                  <a:pt x="140" y="85"/>
                </a:moveTo>
                <a:lnTo>
                  <a:pt x="140" y="85"/>
                </a:lnTo>
                <a:lnTo>
                  <a:pt x="140" y="83"/>
                </a:lnTo>
                <a:lnTo>
                  <a:pt x="140" y="83"/>
                </a:lnTo>
                <a:lnTo>
                  <a:pt x="140" y="85"/>
                </a:lnTo>
                <a:lnTo>
                  <a:pt x="140" y="85"/>
                </a:lnTo>
                <a:lnTo>
                  <a:pt x="140" y="85"/>
                </a:lnTo>
                <a:lnTo>
                  <a:pt x="140" y="85"/>
                </a:lnTo>
                <a:close/>
                <a:moveTo>
                  <a:pt x="140" y="85"/>
                </a:moveTo>
                <a:lnTo>
                  <a:pt x="140" y="83"/>
                </a:lnTo>
                <a:lnTo>
                  <a:pt x="140" y="83"/>
                </a:lnTo>
                <a:lnTo>
                  <a:pt x="140" y="83"/>
                </a:lnTo>
                <a:lnTo>
                  <a:pt x="142" y="83"/>
                </a:lnTo>
                <a:lnTo>
                  <a:pt x="142" y="85"/>
                </a:lnTo>
                <a:lnTo>
                  <a:pt x="140" y="85"/>
                </a:lnTo>
                <a:lnTo>
                  <a:pt x="140" y="85"/>
                </a:lnTo>
                <a:close/>
                <a:moveTo>
                  <a:pt x="142" y="83"/>
                </a:moveTo>
                <a:lnTo>
                  <a:pt x="142" y="83"/>
                </a:lnTo>
                <a:lnTo>
                  <a:pt x="140" y="83"/>
                </a:lnTo>
                <a:lnTo>
                  <a:pt x="140" y="80"/>
                </a:lnTo>
                <a:lnTo>
                  <a:pt x="142" y="80"/>
                </a:lnTo>
                <a:lnTo>
                  <a:pt x="142" y="83"/>
                </a:lnTo>
                <a:lnTo>
                  <a:pt x="142" y="83"/>
                </a:lnTo>
                <a:lnTo>
                  <a:pt x="142" y="83"/>
                </a:lnTo>
                <a:close/>
                <a:moveTo>
                  <a:pt x="142" y="83"/>
                </a:moveTo>
                <a:lnTo>
                  <a:pt x="142" y="80"/>
                </a:lnTo>
                <a:lnTo>
                  <a:pt x="142" y="80"/>
                </a:lnTo>
                <a:lnTo>
                  <a:pt x="142" y="80"/>
                </a:lnTo>
                <a:lnTo>
                  <a:pt x="142" y="80"/>
                </a:lnTo>
                <a:lnTo>
                  <a:pt x="142" y="83"/>
                </a:lnTo>
                <a:lnTo>
                  <a:pt x="142" y="83"/>
                </a:lnTo>
                <a:lnTo>
                  <a:pt x="142" y="83"/>
                </a:lnTo>
                <a:close/>
                <a:moveTo>
                  <a:pt x="145" y="80"/>
                </a:moveTo>
                <a:lnTo>
                  <a:pt x="142" y="80"/>
                </a:lnTo>
                <a:lnTo>
                  <a:pt x="142" y="80"/>
                </a:lnTo>
                <a:lnTo>
                  <a:pt x="142" y="78"/>
                </a:lnTo>
                <a:lnTo>
                  <a:pt x="142" y="78"/>
                </a:lnTo>
                <a:lnTo>
                  <a:pt x="145" y="80"/>
                </a:lnTo>
                <a:lnTo>
                  <a:pt x="145" y="80"/>
                </a:lnTo>
                <a:lnTo>
                  <a:pt x="145" y="80"/>
                </a:lnTo>
                <a:close/>
                <a:moveTo>
                  <a:pt x="145" y="80"/>
                </a:moveTo>
                <a:lnTo>
                  <a:pt x="142" y="78"/>
                </a:lnTo>
                <a:lnTo>
                  <a:pt x="142" y="78"/>
                </a:lnTo>
                <a:lnTo>
                  <a:pt x="145" y="78"/>
                </a:lnTo>
                <a:lnTo>
                  <a:pt x="145" y="78"/>
                </a:lnTo>
                <a:lnTo>
                  <a:pt x="145" y="80"/>
                </a:lnTo>
                <a:lnTo>
                  <a:pt x="145" y="80"/>
                </a:lnTo>
                <a:lnTo>
                  <a:pt x="145" y="80"/>
                </a:lnTo>
                <a:close/>
                <a:moveTo>
                  <a:pt x="145" y="78"/>
                </a:moveTo>
                <a:lnTo>
                  <a:pt x="145" y="78"/>
                </a:lnTo>
                <a:lnTo>
                  <a:pt x="145" y="78"/>
                </a:lnTo>
                <a:lnTo>
                  <a:pt x="145" y="76"/>
                </a:lnTo>
                <a:lnTo>
                  <a:pt x="145" y="76"/>
                </a:lnTo>
                <a:lnTo>
                  <a:pt x="145" y="78"/>
                </a:lnTo>
                <a:lnTo>
                  <a:pt x="145" y="78"/>
                </a:lnTo>
                <a:lnTo>
                  <a:pt x="145" y="78"/>
                </a:lnTo>
                <a:close/>
              </a:path>
            </a:pathLst>
          </a:custGeom>
          <a:solidFill>
            <a:srgbClr val="1B3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6" name="Freeform 181"/>
          <p:cNvSpPr>
            <a:spLocks/>
          </p:cNvSpPr>
          <p:nvPr/>
        </p:nvSpPr>
        <p:spPr bwMode="auto">
          <a:xfrm>
            <a:off x="4492819" y="3458140"/>
            <a:ext cx="7938" cy="7938"/>
          </a:xfrm>
          <a:custGeom>
            <a:avLst/>
            <a:gdLst>
              <a:gd name="T0" fmla="*/ 5 w 5"/>
              <a:gd name="T1" fmla="*/ 5 h 5"/>
              <a:gd name="T2" fmla="*/ 3 w 5"/>
              <a:gd name="T3" fmla="*/ 5 h 5"/>
              <a:gd name="T4" fmla="*/ 3 w 5"/>
              <a:gd name="T5" fmla="*/ 5 h 5"/>
              <a:gd name="T6" fmla="*/ 3 w 5"/>
              <a:gd name="T7" fmla="*/ 5 h 5"/>
              <a:gd name="T8" fmla="*/ 0 w 5"/>
              <a:gd name="T9" fmla="*/ 3 h 5"/>
              <a:gd name="T10" fmla="*/ 0 w 5"/>
              <a:gd name="T11" fmla="*/ 0 h 5"/>
              <a:gd name="T12" fmla="*/ 0 w 5"/>
              <a:gd name="T13" fmla="*/ 0 h 5"/>
              <a:gd name="T14" fmla="*/ 0 w 5"/>
              <a:gd name="T15" fmla="*/ 0 h 5"/>
              <a:gd name="T16" fmla="*/ 0 w 5"/>
              <a:gd name="T17" fmla="*/ 0 h 5"/>
              <a:gd name="T18" fmla="*/ 0 w 5"/>
              <a:gd name="T19" fmla="*/ 3 h 5"/>
              <a:gd name="T20" fmla="*/ 0 w 5"/>
              <a:gd name="T21" fmla="*/ 3 h 5"/>
              <a:gd name="T22" fmla="*/ 0 w 5"/>
              <a:gd name="T23" fmla="*/ 3 h 5"/>
              <a:gd name="T24" fmla="*/ 0 w 5"/>
              <a:gd name="T25" fmla="*/ 3 h 5"/>
              <a:gd name="T26" fmla="*/ 0 w 5"/>
              <a:gd name="T27" fmla="*/ 3 h 5"/>
              <a:gd name="T28" fmla="*/ 0 w 5"/>
              <a:gd name="T29" fmla="*/ 5 h 5"/>
              <a:gd name="T30" fmla="*/ 3 w 5"/>
              <a:gd name="T31" fmla="*/ 5 h 5"/>
              <a:gd name="T32" fmla="*/ 3 w 5"/>
              <a:gd name="T33" fmla="*/ 5 h 5"/>
              <a:gd name="T34" fmla="*/ 3 w 5"/>
              <a:gd name="T35" fmla="*/ 5 h 5"/>
              <a:gd name="T36" fmla="*/ 3 w 5"/>
              <a:gd name="T37" fmla="*/ 5 h 5"/>
              <a:gd name="T38" fmla="*/ 3 w 5"/>
              <a:gd name="T39" fmla="*/ 5 h 5"/>
              <a:gd name="T40" fmla="*/ 5 w 5"/>
              <a:gd name="T41" fmla="*/ 5 h 5"/>
              <a:gd name="T42" fmla="*/ 5 w 5"/>
              <a:gd name="T43" fmla="*/ 5 h 5"/>
              <a:gd name="T44" fmla="*/ 5 w 5"/>
              <a:gd name="T45" fmla="*/ 5 h 5"/>
              <a:gd name="T46" fmla="*/ 5 w 5"/>
              <a:gd name="T47" fmla="*/ 5 h 5"/>
              <a:gd name="T48" fmla="*/ 5 w 5"/>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5">
                <a:moveTo>
                  <a:pt x="5" y="5"/>
                </a:moveTo>
                <a:lnTo>
                  <a:pt x="3" y="5"/>
                </a:lnTo>
                <a:lnTo>
                  <a:pt x="3" y="5"/>
                </a:lnTo>
                <a:lnTo>
                  <a:pt x="3" y="5"/>
                </a:lnTo>
                <a:lnTo>
                  <a:pt x="0" y="3"/>
                </a:lnTo>
                <a:lnTo>
                  <a:pt x="0" y="0"/>
                </a:lnTo>
                <a:lnTo>
                  <a:pt x="0" y="0"/>
                </a:lnTo>
                <a:lnTo>
                  <a:pt x="0" y="0"/>
                </a:lnTo>
                <a:lnTo>
                  <a:pt x="0" y="0"/>
                </a:lnTo>
                <a:lnTo>
                  <a:pt x="0" y="3"/>
                </a:lnTo>
                <a:lnTo>
                  <a:pt x="0" y="3"/>
                </a:lnTo>
                <a:lnTo>
                  <a:pt x="0" y="3"/>
                </a:lnTo>
                <a:lnTo>
                  <a:pt x="0" y="3"/>
                </a:lnTo>
                <a:lnTo>
                  <a:pt x="0" y="3"/>
                </a:lnTo>
                <a:lnTo>
                  <a:pt x="0" y="5"/>
                </a:lnTo>
                <a:lnTo>
                  <a:pt x="3" y="5"/>
                </a:lnTo>
                <a:lnTo>
                  <a:pt x="3" y="5"/>
                </a:lnTo>
                <a:lnTo>
                  <a:pt x="3" y="5"/>
                </a:lnTo>
                <a:lnTo>
                  <a:pt x="3" y="5"/>
                </a:lnTo>
                <a:lnTo>
                  <a:pt x="3" y="5"/>
                </a:lnTo>
                <a:lnTo>
                  <a:pt x="5" y="5"/>
                </a:lnTo>
                <a:lnTo>
                  <a:pt x="5" y="5"/>
                </a:lnTo>
                <a:lnTo>
                  <a:pt x="5" y="5"/>
                </a:lnTo>
                <a:lnTo>
                  <a:pt x="5" y="5"/>
                </a:lnTo>
                <a:lnTo>
                  <a:pt x="5" y="5"/>
                </a:lnTo>
                <a:close/>
              </a:path>
            </a:pathLst>
          </a:custGeom>
          <a:solidFill>
            <a:srgbClr val="24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7" name="Freeform 182"/>
          <p:cNvSpPr>
            <a:spLocks/>
          </p:cNvSpPr>
          <p:nvPr/>
        </p:nvSpPr>
        <p:spPr bwMode="auto">
          <a:xfrm>
            <a:off x="4492819" y="3440677"/>
            <a:ext cx="7938" cy="6350"/>
          </a:xfrm>
          <a:custGeom>
            <a:avLst/>
            <a:gdLst>
              <a:gd name="T0" fmla="*/ 3 w 5"/>
              <a:gd name="T1" fmla="*/ 4 h 4"/>
              <a:gd name="T2" fmla="*/ 3 w 5"/>
              <a:gd name="T3" fmla="*/ 2 h 4"/>
              <a:gd name="T4" fmla="*/ 3 w 5"/>
              <a:gd name="T5" fmla="*/ 2 h 4"/>
              <a:gd name="T6" fmla="*/ 3 w 5"/>
              <a:gd name="T7" fmla="*/ 2 h 4"/>
              <a:gd name="T8" fmla="*/ 0 w 5"/>
              <a:gd name="T9" fmla="*/ 2 h 4"/>
              <a:gd name="T10" fmla="*/ 0 w 5"/>
              <a:gd name="T11" fmla="*/ 0 h 4"/>
              <a:gd name="T12" fmla="*/ 0 w 5"/>
              <a:gd name="T13" fmla="*/ 0 h 4"/>
              <a:gd name="T14" fmla="*/ 3 w 5"/>
              <a:gd name="T15" fmla="*/ 0 h 4"/>
              <a:gd name="T16" fmla="*/ 0 w 5"/>
              <a:gd name="T17" fmla="*/ 0 h 4"/>
              <a:gd name="T18" fmla="*/ 0 w 5"/>
              <a:gd name="T19" fmla="*/ 0 h 4"/>
              <a:gd name="T20" fmla="*/ 0 w 5"/>
              <a:gd name="T21" fmla="*/ 0 h 4"/>
              <a:gd name="T22" fmla="*/ 0 w 5"/>
              <a:gd name="T23" fmla="*/ 2 h 4"/>
              <a:gd name="T24" fmla="*/ 0 w 5"/>
              <a:gd name="T25" fmla="*/ 2 h 4"/>
              <a:gd name="T26" fmla="*/ 0 w 5"/>
              <a:gd name="T27" fmla="*/ 2 h 4"/>
              <a:gd name="T28" fmla="*/ 0 w 5"/>
              <a:gd name="T29" fmla="*/ 4 h 4"/>
              <a:gd name="T30" fmla="*/ 0 w 5"/>
              <a:gd name="T31" fmla="*/ 4 h 4"/>
              <a:gd name="T32" fmla="*/ 3 w 5"/>
              <a:gd name="T33" fmla="*/ 4 h 4"/>
              <a:gd name="T34" fmla="*/ 3 w 5"/>
              <a:gd name="T35" fmla="*/ 4 h 4"/>
              <a:gd name="T36" fmla="*/ 3 w 5"/>
              <a:gd name="T37" fmla="*/ 4 h 4"/>
              <a:gd name="T38" fmla="*/ 3 w 5"/>
              <a:gd name="T39" fmla="*/ 4 h 4"/>
              <a:gd name="T40" fmla="*/ 5 w 5"/>
              <a:gd name="T41" fmla="*/ 4 h 4"/>
              <a:gd name="T42" fmla="*/ 5 w 5"/>
              <a:gd name="T43" fmla="*/ 4 h 4"/>
              <a:gd name="T44" fmla="*/ 5 w 5"/>
              <a:gd name="T45" fmla="*/ 4 h 4"/>
              <a:gd name="T46" fmla="*/ 5 w 5"/>
              <a:gd name="T47" fmla="*/ 4 h 4"/>
              <a:gd name="T48" fmla="*/ 3 w 5"/>
              <a:gd name="T4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4">
                <a:moveTo>
                  <a:pt x="3" y="4"/>
                </a:moveTo>
                <a:lnTo>
                  <a:pt x="3" y="2"/>
                </a:lnTo>
                <a:lnTo>
                  <a:pt x="3" y="2"/>
                </a:lnTo>
                <a:lnTo>
                  <a:pt x="3" y="2"/>
                </a:lnTo>
                <a:lnTo>
                  <a:pt x="0" y="2"/>
                </a:lnTo>
                <a:lnTo>
                  <a:pt x="0" y="0"/>
                </a:lnTo>
                <a:lnTo>
                  <a:pt x="0" y="0"/>
                </a:lnTo>
                <a:lnTo>
                  <a:pt x="3" y="0"/>
                </a:lnTo>
                <a:lnTo>
                  <a:pt x="0" y="0"/>
                </a:lnTo>
                <a:lnTo>
                  <a:pt x="0" y="0"/>
                </a:lnTo>
                <a:lnTo>
                  <a:pt x="0" y="0"/>
                </a:lnTo>
                <a:lnTo>
                  <a:pt x="0" y="2"/>
                </a:lnTo>
                <a:lnTo>
                  <a:pt x="0" y="2"/>
                </a:lnTo>
                <a:lnTo>
                  <a:pt x="0" y="2"/>
                </a:lnTo>
                <a:lnTo>
                  <a:pt x="0" y="4"/>
                </a:lnTo>
                <a:lnTo>
                  <a:pt x="0" y="4"/>
                </a:lnTo>
                <a:lnTo>
                  <a:pt x="3" y="4"/>
                </a:lnTo>
                <a:lnTo>
                  <a:pt x="3" y="4"/>
                </a:lnTo>
                <a:lnTo>
                  <a:pt x="3" y="4"/>
                </a:lnTo>
                <a:lnTo>
                  <a:pt x="3" y="4"/>
                </a:lnTo>
                <a:lnTo>
                  <a:pt x="5" y="4"/>
                </a:lnTo>
                <a:lnTo>
                  <a:pt x="5" y="4"/>
                </a:lnTo>
                <a:lnTo>
                  <a:pt x="5" y="4"/>
                </a:lnTo>
                <a:lnTo>
                  <a:pt x="5" y="4"/>
                </a:lnTo>
                <a:lnTo>
                  <a:pt x="3" y="4"/>
                </a:lnTo>
                <a:close/>
              </a:path>
            </a:pathLst>
          </a:custGeom>
          <a:solidFill>
            <a:srgbClr val="24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8" name="Freeform 183"/>
          <p:cNvSpPr>
            <a:spLocks noEditPoints="1"/>
          </p:cNvSpPr>
          <p:nvPr/>
        </p:nvSpPr>
        <p:spPr bwMode="auto">
          <a:xfrm>
            <a:off x="4489644" y="3435915"/>
            <a:ext cx="15875" cy="38100"/>
          </a:xfrm>
          <a:custGeom>
            <a:avLst/>
            <a:gdLst>
              <a:gd name="T0" fmla="*/ 2 w 10"/>
              <a:gd name="T1" fmla="*/ 3 h 24"/>
              <a:gd name="T2" fmla="*/ 7 w 10"/>
              <a:gd name="T3" fmla="*/ 5 h 24"/>
              <a:gd name="T4" fmla="*/ 10 w 10"/>
              <a:gd name="T5" fmla="*/ 5 h 24"/>
              <a:gd name="T6" fmla="*/ 10 w 10"/>
              <a:gd name="T7" fmla="*/ 5 h 24"/>
              <a:gd name="T8" fmla="*/ 10 w 10"/>
              <a:gd name="T9" fmla="*/ 12 h 24"/>
              <a:gd name="T10" fmla="*/ 10 w 10"/>
              <a:gd name="T11" fmla="*/ 17 h 24"/>
              <a:gd name="T12" fmla="*/ 10 w 10"/>
              <a:gd name="T13" fmla="*/ 22 h 24"/>
              <a:gd name="T14" fmla="*/ 10 w 10"/>
              <a:gd name="T15" fmla="*/ 24 h 24"/>
              <a:gd name="T16" fmla="*/ 10 w 10"/>
              <a:gd name="T17" fmla="*/ 24 h 24"/>
              <a:gd name="T18" fmla="*/ 5 w 10"/>
              <a:gd name="T19" fmla="*/ 22 h 24"/>
              <a:gd name="T20" fmla="*/ 2 w 10"/>
              <a:gd name="T21" fmla="*/ 19 h 24"/>
              <a:gd name="T22" fmla="*/ 0 w 10"/>
              <a:gd name="T23" fmla="*/ 19 h 24"/>
              <a:gd name="T24" fmla="*/ 0 w 10"/>
              <a:gd name="T25" fmla="*/ 14 h 24"/>
              <a:gd name="T26" fmla="*/ 0 w 10"/>
              <a:gd name="T27" fmla="*/ 10 h 24"/>
              <a:gd name="T28" fmla="*/ 0 w 10"/>
              <a:gd name="T29" fmla="*/ 5 h 24"/>
              <a:gd name="T30" fmla="*/ 0 w 10"/>
              <a:gd name="T31" fmla="*/ 0 h 24"/>
              <a:gd name="T32" fmla="*/ 0 w 10"/>
              <a:gd name="T33" fmla="*/ 0 h 24"/>
              <a:gd name="T34" fmla="*/ 5 w 10"/>
              <a:gd name="T35" fmla="*/ 19 h 24"/>
              <a:gd name="T36" fmla="*/ 5 w 10"/>
              <a:gd name="T37" fmla="*/ 17 h 24"/>
              <a:gd name="T38" fmla="*/ 2 w 10"/>
              <a:gd name="T39" fmla="*/ 17 h 24"/>
              <a:gd name="T40" fmla="*/ 2 w 10"/>
              <a:gd name="T41" fmla="*/ 17 h 24"/>
              <a:gd name="T42" fmla="*/ 2 w 10"/>
              <a:gd name="T43" fmla="*/ 17 h 24"/>
              <a:gd name="T44" fmla="*/ 2 w 10"/>
              <a:gd name="T45" fmla="*/ 17 h 24"/>
              <a:gd name="T46" fmla="*/ 5 w 10"/>
              <a:gd name="T47" fmla="*/ 19 h 24"/>
              <a:gd name="T48" fmla="*/ 5 w 10"/>
              <a:gd name="T49" fmla="*/ 19 h 24"/>
              <a:gd name="T50" fmla="*/ 5 w 10"/>
              <a:gd name="T51" fmla="*/ 7 h 24"/>
              <a:gd name="T52" fmla="*/ 5 w 10"/>
              <a:gd name="T53" fmla="*/ 7 h 24"/>
              <a:gd name="T54" fmla="*/ 5 w 10"/>
              <a:gd name="T55" fmla="*/ 5 h 24"/>
              <a:gd name="T56" fmla="*/ 2 w 10"/>
              <a:gd name="T57" fmla="*/ 5 h 24"/>
              <a:gd name="T58" fmla="*/ 2 w 10"/>
              <a:gd name="T59" fmla="*/ 3 h 24"/>
              <a:gd name="T60" fmla="*/ 2 w 10"/>
              <a:gd name="T61" fmla="*/ 5 h 24"/>
              <a:gd name="T62" fmla="*/ 2 w 10"/>
              <a:gd name="T63" fmla="*/ 7 h 24"/>
              <a:gd name="T64" fmla="*/ 5 w 10"/>
              <a:gd name="T65" fmla="*/ 7 h 24"/>
              <a:gd name="T66" fmla="*/ 5 w 10"/>
              <a:gd name="T67"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24">
                <a:moveTo>
                  <a:pt x="0" y="0"/>
                </a:moveTo>
                <a:lnTo>
                  <a:pt x="2" y="3"/>
                </a:lnTo>
                <a:lnTo>
                  <a:pt x="5" y="3"/>
                </a:lnTo>
                <a:lnTo>
                  <a:pt x="7" y="5"/>
                </a:lnTo>
                <a:lnTo>
                  <a:pt x="10" y="5"/>
                </a:lnTo>
                <a:lnTo>
                  <a:pt x="10" y="5"/>
                </a:lnTo>
                <a:lnTo>
                  <a:pt x="10" y="5"/>
                </a:lnTo>
                <a:lnTo>
                  <a:pt x="10" y="5"/>
                </a:lnTo>
                <a:lnTo>
                  <a:pt x="10" y="7"/>
                </a:lnTo>
                <a:lnTo>
                  <a:pt x="10" y="12"/>
                </a:lnTo>
                <a:lnTo>
                  <a:pt x="10" y="14"/>
                </a:lnTo>
                <a:lnTo>
                  <a:pt x="10" y="17"/>
                </a:lnTo>
                <a:lnTo>
                  <a:pt x="10" y="19"/>
                </a:lnTo>
                <a:lnTo>
                  <a:pt x="10" y="22"/>
                </a:lnTo>
                <a:lnTo>
                  <a:pt x="10" y="24"/>
                </a:lnTo>
                <a:lnTo>
                  <a:pt x="10" y="24"/>
                </a:lnTo>
                <a:lnTo>
                  <a:pt x="10" y="24"/>
                </a:lnTo>
                <a:lnTo>
                  <a:pt x="10" y="24"/>
                </a:lnTo>
                <a:lnTo>
                  <a:pt x="7" y="22"/>
                </a:lnTo>
                <a:lnTo>
                  <a:pt x="5" y="22"/>
                </a:lnTo>
                <a:lnTo>
                  <a:pt x="2" y="19"/>
                </a:lnTo>
                <a:lnTo>
                  <a:pt x="2" y="19"/>
                </a:lnTo>
                <a:lnTo>
                  <a:pt x="0" y="19"/>
                </a:lnTo>
                <a:lnTo>
                  <a:pt x="0" y="19"/>
                </a:lnTo>
                <a:lnTo>
                  <a:pt x="0" y="19"/>
                </a:lnTo>
                <a:lnTo>
                  <a:pt x="0" y="14"/>
                </a:lnTo>
                <a:lnTo>
                  <a:pt x="0" y="12"/>
                </a:lnTo>
                <a:lnTo>
                  <a:pt x="0" y="10"/>
                </a:lnTo>
                <a:lnTo>
                  <a:pt x="0" y="7"/>
                </a:lnTo>
                <a:lnTo>
                  <a:pt x="0" y="5"/>
                </a:lnTo>
                <a:lnTo>
                  <a:pt x="0" y="3"/>
                </a:lnTo>
                <a:lnTo>
                  <a:pt x="0" y="0"/>
                </a:lnTo>
                <a:lnTo>
                  <a:pt x="0" y="0"/>
                </a:lnTo>
                <a:lnTo>
                  <a:pt x="0" y="0"/>
                </a:lnTo>
                <a:close/>
                <a:moveTo>
                  <a:pt x="5" y="19"/>
                </a:moveTo>
                <a:lnTo>
                  <a:pt x="5" y="19"/>
                </a:lnTo>
                <a:lnTo>
                  <a:pt x="5" y="19"/>
                </a:lnTo>
                <a:lnTo>
                  <a:pt x="5" y="17"/>
                </a:lnTo>
                <a:lnTo>
                  <a:pt x="5" y="17"/>
                </a:lnTo>
                <a:lnTo>
                  <a:pt x="2" y="17"/>
                </a:lnTo>
                <a:lnTo>
                  <a:pt x="2" y="17"/>
                </a:lnTo>
                <a:lnTo>
                  <a:pt x="2" y="17"/>
                </a:lnTo>
                <a:lnTo>
                  <a:pt x="2" y="14"/>
                </a:lnTo>
                <a:lnTo>
                  <a:pt x="2" y="17"/>
                </a:lnTo>
                <a:lnTo>
                  <a:pt x="2" y="17"/>
                </a:lnTo>
                <a:lnTo>
                  <a:pt x="2" y="17"/>
                </a:lnTo>
                <a:lnTo>
                  <a:pt x="2" y="19"/>
                </a:lnTo>
                <a:lnTo>
                  <a:pt x="5" y="19"/>
                </a:lnTo>
                <a:lnTo>
                  <a:pt x="5" y="19"/>
                </a:lnTo>
                <a:lnTo>
                  <a:pt x="5" y="19"/>
                </a:lnTo>
                <a:lnTo>
                  <a:pt x="5" y="19"/>
                </a:lnTo>
                <a:close/>
                <a:moveTo>
                  <a:pt x="5" y="7"/>
                </a:moveTo>
                <a:lnTo>
                  <a:pt x="5" y="7"/>
                </a:lnTo>
                <a:lnTo>
                  <a:pt x="5" y="7"/>
                </a:lnTo>
                <a:lnTo>
                  <a:pt x="5" y="5"/>
                </a:lnTo>
                <a:lnTo>
                  <a:pt x="5" y="5"/>
                </a:lnTo>
                <a:lnTo>
                  <a:pt x="2" y="5"/>
                </a:lnTo>
                <a:lnTo>
                  <a:pt x="2" y="5"/>
                </a:lnTo>
                <a:lnTo>
                  <a:pt x="2" y="5"/>
                </a:lnTo>
                <a:lnTo>
                  <a:pt x="2" y="3"/>
                </a:lnTo>
                <a:lnTo>
                  <a:pt x="2" y="3"/>
                </a:lnTo>
                <a:lnTo>
                  <a:pt x="2" y="5"/>
                </a:lnTo>
                <a:lnTo>
                  <a:pt x="2" y="5"/>
                </a:lnTo>
                <a:lnTo>
                  <a:pt x="2" y="7"/>
                </a:lnTo>
                <a:lnTo>
                  <a:pt x="5" y="7"/>
                </a:lnTo>
                <a:lnTo>
                  <a:pt x="5" y="7"/>
                </a:lnTo>
                <a:lnTo>
                  <a:pt x="5" y="7"/>
                </a:lnTo>
                <a:lnTo>
                  <a:pt x="5" y="7"/>
                </a:lnTo>
                <a:close/>
              </a:path>
            </a:pathLst>
          </a:custGeom>
          <a:solidFill>
            <a:srgbClr val="131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99" name="Rectangle 184"/>
          <p:cNvSpPr>
            <a:spLocks noChangeArrowheads="1"/>
          </p:cNvSpPr>
          <p:nvPr/>
        </p:nvSpPr>
        <p:spPr bwMode="auto">
          <a:xfrm>
            <a:off x="4505519" y="3443852"/>
            <a:ext cx="3175" cy="30163"/>
          </a:xfrm>
          <a:prstGeom prst="rect">
            <a:avLst/>
          </a:prstGeom>
          <a:solidFill>
            <a:srgbClr val="18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0" name="Freeform 185"/>
          <p:cNvSpPr>
            <a:spLocks/>
          </p:cNvSpPr>
          <p:nvPr/>
        </p:nvSpPr>
        <p:spPr bwMode="auto">
          <a:xfrm>
            <a:off x="4489644" y="3432740"/>
            <a:ext cx="19050" cy="11113"/>
          </a:xfrm>
          <a:custGeom>
            <a:avLst/>
            <a:gdLst>
              <a:gd name="T0" fmla="*/ 0 w 12"/>
              <a:gd name="T1" fmla="*/ 2 h 7"/>
              <a:gd name="T2" fmla="*/ 2 w 12"/>
              <a:gd name="T3" fmla="*/ 0 h 7"/>
              <a:gd name="T4" fmla="*/ 12 w 12"/>
              <a:gd name="T5" fmla="*/ 7 h 7"/>
              <a:gd name="T6" fmla="*/ 10 w 12"/>
              <a:gd name="T7" fmla="*/ 7 h 7"/>
              <a:gd name="T8" fmla="*/ 0 w 12"/>
              <a:gd name="T9" fmla="*/ 2 h 7"/>
            </a:gdLst>
            <a:ahLst/>
            <a:cxnLst>
              <a:cxn ang="0">
                <a:pos x="T0" y="T1"/>
              </a:cxn>
              <a:cxn ang="0">
                <a:pos x="T2" y="T3"/>
              </a:cxn>
              <a:cxn ang="0">
                <a:pos x="T4" y="T5"/>
              </a:cxn>
              <a:cxn ang="0">
                <a:pos x="T6" y="T7"/>
              </a:cxn>
              <a:cxn ang="0">
                <a:pos x="T8" y="T9"/>
              </a:cxn>
            </a:cxnLst>
            <a:rect l="0" t="0" r="r" b="b"/>
            <a:pathLst>
              <a:path w="12" h="7">
                <a:moveTo>
                  <a:pt x="0" y="2"/>
                </a:moveTo>
                <a:lnTo>
                  <a:pt x="2" y="0"/>
                </a:lnTo>
                <a:lnTo>
                  <a:pt x="12" y="7"/>
                </a:lnTo>
                <a:lnTo>
                  <a:pt x="10" y="7"/>
                </a:lnTo>
                <a:lnTo>
                  <a:pt x="0" y="2"/>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1" name="Freeform 186"/>
          <p:cNvSpPr>
            <a:spLocks noEditPoints="1"/>
          </p:cNvSpPr>
          <p:nvPr/>
        </p:nvSpPr>
        <p:spPr bwMode="auto">
          <a:xfrm>
            <a:off x="4489644" y="3432740"/>
            <a:ext cx="68263" cy="66675"/>
          </a:xfrm>
          <a:custGeom>
            <a:avLst/>
            <a:gdLst>
              <a:gd name="T0" fmla="*/ 0 w 43"/>
              <a:gd name="T1" fmla="*/ 2 h 42"/>
              <a:gd name="T2" fmla="*/ 2 w 43"/>
              <a:gd name="T3" fmla="*/ 5 h 42"/>
              <a:gd name="T4" fmla="*/ 5 w 43"/>
              <a:gd name="T5" fmla="*/ 5 h 42"/>
              <a:gd name="T6" fmla="*/ 7 w 43"/>
              <a:gd name="T7" fmla="*/ 7 h 42"/>
              <a:gd name="T8" fmla="*/ 10 w 43"/>
              <a:gd name="T9" fmla="*/ 7 h 42"/>
              <a:gd name="T10" fmla="*/ 10 w 43"/>
              <a:gd name="T11" fmla="*/ 7 h 42"/>
              <a:gd name="T12" fmla="*/ 10 w 43"/>
              <a:gd name="T13" fmla="*/ 7 h 42"/>
              <a:gd name="T14" fmla="*/ 10 w 43"/>
              <a:gd name="T15" fmla="*/ 7 h 42"/>
              <a:gd name="T16" fmla="*/ 10 w 43"/>
              <a:gd name="T17" fmla="*/ 7 h 42"/>
              <a:gd name="T18" fmla="*/ 12 w 43"/>
              <a:gd name="T19" fmla="*/ 7 h 42"/>
              <a:gd name="T20" fmla="*/ 12 w 43"/>
              <a:gd name="T21" fmla="*/ 7 h 42"/>
              <a:gd name="T22" fmla="*/ 7 w 43"/>
              <a:gd name="T23" fmla="*/ 5 h 42"/>
              <a:gd name="T24" fmla="*/ 5 w 43"/>
              <a:gd name="T25" fmla="*/ 2 h 42"/>
              <a:gd name="T26" fmla="*/ 5 w 43"/>
              <a:gd name="T27" fmla="*/ 2 h 42"/>
              <a:gd name="T28" fmla="*/ 2 w 43"/>
              <a:gd name="T29" fmla="*/ 2 h 42"/>
              <a:gd name="T30" fmla="*/ 2 w 43"/>
              <a:gd name="T31" fmla="*/ 2 h 42"/>
              <a:gd name="T32" fmla="*/ 2 w 43"/>
              <a:gd name="T33" fmla="*/ 0 h 42"/>
              <a:gd name="T34" fmla="*/ 2 w 43"/>
              <a:gd name="T35" fmla="*/ 0 h 42"/>
              <a:gd name="T36" fmla="*/ 0 w 43"/>
              <a:gd name="T37" fmla="*/ 2 h 42"/>
              <a:gd name="T38" fmla="*/ 0 w 43"/>
              <a:gd name="T39" fmla="*/ 2 h 42"/>
              <a:gd name="T40" fmla="*/ 0 w 43"/>
              <a:gd name="T41" fmla="*/ 2 h 42"/>
              <a:gd name="T42" fmla="*/ 26 w 43"/>
              <a:gd name="T43" fmla="*/ 33 h 42"/>
              <a:gd name="T44" fmla="*/ 26 w 43"/>
              <a:gd name="T45" fmla="*/ 33 h 42"/>
              <a:gd name="T46" fmla="*/ 26 w 43"/>
              <a:gd name="T47" fmla="*/ 33 h 42"/>
              <a:gd name="T48" fmla="*/ 24 w 43"/>
              <a:gd name="T49" fmla="*/ 31 h 42"/>
              <a:gd name="T50" fmla="*/ 24 w 43"/>
              <a:gd name="T51" fmla="*/ 28 h 42"/>
              <a:gd name="T52" fmla="*/ 21 w 43"/>
              <a:gd name="T53" fmla="*/ 26 h 42"/>
              <a:gd name="T54" fmla="*/ 21 w 43"/>
              <a:gd name="T55" fmla="*/ 26 h 42"/>
              <a:gd name="T56" fmla="*/ 24 w 43"/>
              <a:gd name="T57" fmla="*/ 24 h 42"/>
              <a:gd name="T58" fmla="*/ 24 w 43"/>
              <a:gd name="T59" fmla="*/ 24 h 42"/>
              <a:gd name="T60" fmla="*/ 24 w 43"/>
              <a:gd name="T61" fmla="*/ 24 h 42"/>
              <a:gd name="T62" fmla="*/ 21 w 43"/>
              <a:gd name="T63" fmla="*/ 24 h 42"/>
              <a:gd name="T64" fmla="*/ 21 w 43"/>
              <a:gd name="T65" fmla="*/ 24 h 42"/>
              <a:gd name="T66" fmla="*/ 21 w 43"/>
              <a:gd name="T67" fmla="*/ 26 h 42"/>
              <a:gd name="T68" fmla="*/ 21 w 43"/>
              <a:gd name="T69" fmla="*/ 28 h 42"/>
              <a:gd name="T70" fmla="*/ 21 w 43"/>
              <a:gd name="T71" fmla="*/ 31 h 42"/>
              <a:gd name="T72" fmla="*/ 24 w 43"/>
              <a:gd name="T73" fmla="*/ 31 h 42"/>
              <a:gd name="T74" fmla="*/ 24 w 43"/>
              <a:gd name="T75" fmla="*/ 33 h 42"/>
              <a:gd name="T76" fmla="*/ 24 w 43"/>
              <a:gd name="T77" fmla="*/ 33 h 42"/>
              <a:gd name="T78" fmla="*/ 31 w 43"/>
              <a:gd name="T79" fmla="*/ 38 h 42"/>
              <a:gd name="T80" fmla="*/ 33 w 43"/>
              <a:gd name="T81" fmla="*/ 38 h 42"/>
              <a:gd name="T82" fmla="*/ 36 w 43"/>
              <a:gd name="T83" fmla="*/ 40 h 42"/>
              <a:gd name="T84" fmla="*/ 38 w 43"/>
              <a:gd name="T85" fmla="*/ 42 h 42"/>
              <a:gd name="T86" fmla="*/ 40 w 43"/>
              <a:gd name="T87" fmla="*/ 42 h 42"/>
              <a:gd name="T88" fmla="*/ 40 w 43"/>
              <a:gd name="T89" fmla="*/ 42 h 42"/>
              <a:gd name="T90" fmla="*/ 40 w 43"/>
              <a:gd name="T91" fmla="*/ 42 h 42"/>
              <a:gd name="T92" fmla="*/ 40 w 43"/>
              <a:gd name="T93" fmla="*/ 42 h 42"/>
              <a:gd name="T94" fmla="*/ 43 w 43"/>
              <a:gd name="T95" fmla="*/ 42 h 42"/>
              <a:gd name="T96" fmla="*/ 43 w 43"/>
              <a:gd name="T97" fmla="*/ 42 h 42"/>
              <a:gd name="T98" fmla="*/ 38 w 43"/>
              <a:gd name="T99" fmla="*/ 38 h 42"/>
              <a:gd name="T100" fmla="*/ 33 w 43"/>
              <a:gd name="T101" fmla="*/ 38 h 42"/>
              <a:gd name="T102" fmla="*/ 31 w 43"/>
              <a:gd name="T103" fmla="*/ 35 h 42"/>
              <a:gd name="T104" fmla="*/ 28 w 43"/>
              <a:gd name="T105" fmla="*/ 35 h 42"/>
              <a:gd name="T106" fmla="*/ 28 w 43"/>
              <a:gd name="T107" fmla="*/ 33 h 42"/>
              <a:gd name="T108" fmla="*/ 26 w 43"/>
              <a:gd name="T109" fmla="*/ 33 h 42"/>
              <a:gd name="T110" fmla="*/ 26 w 43"/>
              <a:gd name="T111" fmla="*/ 33 h 42"/>
              <a:gd name="T112" fmla="*/ 26 w 43"/>
              <a:gd name="T113"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42">
                <a:moveTo>
                  <a:pt x="0" y="2"/>
                </a:moveTo>
                <a:lnTo>
                  <a:pt x="2" y="5"/>
                </a:lnTo>
                <a:lnTo>
                  <a:pt x="5" y="5"/>
                </a:lnTo>
                <a:lnTo>
                  <a:pt x="7" y="7"/>
                </a:lnTo>
                <a:lnTo>
                  <a:pt x="10" y="7"/>
                </a:lnTo>
                <a:lnTo>
                  <a:pt x="10" y="7"/>
                </a:lnTo>
                <a:lnTo>
                  <a:pt x="10" y="7"/>
                </a:lnTo>
                <a:lnTo>
                  <a:pt x="10" y="7"/>
                </a:lnTo>
                <a:lnTo>
                  <a:pt x="10" y="7"/>
                </a:lnTo>
                <a:lnTo>
                  <a:pt x="12" y="7"/>
                </a:lnTo>
                <a:lnTo>
                  <a:pt x="12" y="7"/>
                </a:lnTo>
                <a:lnTo>
                  <a:pt x="7" y="5"/>
                </a:lnTo>
                <a:lnTo>
                  <a:pt x="5" y="2"/>
                </a:lnTo>
                <a:lnTo>
                  <a:pt x="5" y="2"/>
                </a:lnTo>
                <a:lnTo>
                  <a:pt x="2" y="2"/>
                </a:lnTo>
                <a:lnTo>
                  <a:pt x="2" y="2"/>
                </a:lnTo>
                <a:lnTo>
                  <a:pt x="2" y="0"/>
                </a:lnTo>
                <a:lnTo>
                  <a:pt x="2" y="0"/>
                </a:lnTo>
                <a:lnTo>
                  <a:pt x="0" y="2"/>
                </a:lnTo>
                <a:lnTo>
                  <a:pt x="0" y="2"/>
                </a:lnTo>
                <a:lnTo>
                  <a:pt x="0" y="2"/>
                </a:lnTo>
                <a:close/>
                <a:moveTo>
                  <a:pt x="26" y="33"/>
                </a:moveTo>
                <a:lnTo>
                  <a:pt x="26" y="33"/>
                </a:lnTo>
                <a:lnTo>
                  <a:pt x="26" y="33"/>
                </a:lnTo>
                <a:lnTo>
                  <a:pt x="24" y="31"/>
                </a:lnTo>
                <a:lnTo>
                  <a:pt x="24" y="28"/>
                </a:lnTo>
                <a:lnTo>
                  <a:pt x="21" y="26"/>
                </a:lnTo>
                <a:lnTo>
                  <a:pt x="21" y="26"/>
                </a:lnTo>
                <a:lnTo>
                  <a:pt x="24" y="24"/>
                </a:lnTo>
                <a:lnTo>
                  <a:pt x="24" y="24"/>
                </a:lnTo>
                <a:lnTo>
                  <a:pt x="24" y="24"/>
                </a:lnTo>
                <a:lnTo>
                  <a:pt x="21" y="24"/>
                </a:lnTo>
                <a:lnTo>
                  <a:pt x="21" y="24"/>
                </a:lnTo>
                <a:lnTo>
                  <a:pt x="21" y="26"/>
                </a:lnTo>
                <a:lnTo>
                  <a:pt x="21" y="28"/>
                </a:lnTo>
                <a:lnTo>
                  <a:pt x="21" y="31"/>
                </a:lnTo>
                <a:lnTo>
                  <a:pt x="24" y="31"/>
                </a:lnTo>
                <a:lnTo>
                  <a:pt x="24" y="33"/>
                </a:lnTo>
                <a:lnTo>
                  <a:pt x="24" y="33"/>
                </a:lnTo>
                <a:lnTo>
                  <a:pt x="31" y="38"/>
                </a:lnTo>
                <a:lnTo>
                  <a:pt x="33" y="38"/>
                </a:lnTo>
                <a:lnTo>
                  <a:pt x="36" y="40"/>
                </a:lnTo>
                <a:lnTo>
                  <a:pt x="38" y="42"/>
                </a:lnTo>
                <a:lnTo>
                  <a:pt x="40" y="42"/>
                </a:lnTo>
                <a:lnTo>
                  <a:pt x="40" y="42"/>
                </a:lnTo>
                <a:lnTo>
                  <a:pt x="40" y="42"/>
                </a:lnTo>
                <a:lnTo>
                  <a:pt x="40" y="42"/>
                </a:lnTo>
                <a:lnTo>
                  <a:pt x="43" y="42"/>
                </a:lnTo>
                <a:lnTo>
                  <a:pt x="43" y="42"/>
                </a:lnTo>
                <a:lnTo>
                  <a:pt x="38" y="38"/>
                </a:lnTo>
                <a:lnTo>
                  <a:pt x="33" y="38"/>
                </a:lnTo>
                <a:lnTo>
                  <a:pt x="31" y="35"/>
                </a:lnTo>
                <a:lnTo>
                  <a:pt x="28" y="35"/>
                </a:lnTo>
                <a:lnTo>
                  <a:pt x="28" y="33"/>
                </a:lnTo>
                <a:lnTo>
                  <a:pt x="26" y="33"/>
                </a:lnTo>
                <a:lnTo>
                  <a:pt x="26" y="33"/>
                </a:lnTo>
                <a:lnTo>
                  <a:pt x="26" y="33"/>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2" name="Freeform 187"/>
          <p:cNvSpPr>
            <a:spLocks/>
          </p:cNvSpPr>
          <p:nvPr/>
        </p:nvSpPr>
        <p:spPr bwMode="auto">
          <a:xfrm>
            <a:off x="4549969" y="3481952"/>
            <a:ext cx="41275" cy="36513"/>
          </a:xfrm>
          <a:custGeom>
            <a:avLst/>
            <a:gdLst>
              <a:gd name="T0" fmla="*/ 9 w 26"/>
              <a:gd name="T1" fmla="*/ 14 h 23"/>
              <a:gd name="T2" fmla="*/ 9 w 26"/>
              <a:gd name="T3" fmla="*/ 14 h 23"/>
              <a:gd name="T4" fmla="*/ 9 w 26"/>
              <a:gd name="T5" fmla="*/ 11 h 23"/>
              <a:gd name="T6" fmla="*/ 9 w 26"/>
              <a:gd name="T7" fmla="*/ 9 h 23"/>
              <a:gd name="T8" fmla="*/ 7 w 26"/>
              <a:gd name="T9" fmla="*/ 7 h 23"/>
              <a:gd name="T10" fmla="*/ 5 w 26"/>
              <a:gd name="T11" fmla="*/ 2 h 23"/>
              <a:gd name="T12" fmla="*/ 2 w 26"/>
              <a:gd name="T13" fmla="*/ 0 h 23"/>
              <a:gd name="T14" fmla="*/ 2 w 26"/>
              <a:gd name="T15" fmla="*/ 0 h 23"/>
              <a:gd name="T16" fmla="*/ 2 w 26"/>
              <a:gd name="T17" fmla="*/ 0 h 23"/>
              <a:gd name="T18" fmla="*/ 2 w 26"/>
              <a:gd name="T19" fmla="*/ 0 h 23"/>
              <a:gd name="T20" fmla="*/ 0 w 26"/>
              <a:gd name="T21" fmla="*/ 0 h 23"/>
              <a:gd name="T22" fmla="*/ 2 w 26"/>
              <a:gd name="T23" fmla="*/ 2 h 23"/>
              <a:gd name="T24" fmla="*/ 2 w 26"/>
              <a:gd name="T25" fmla="*/ 4 h 23"/>
              <a:gd name="T26" fmla="*/ 5 w 26"/>
              <a:gd name="T27" fmla="*/ 9 h 23"/>
              <a:gd name="T28" fmla="*/ 7 w 26"/>
              <a:gd name="T29" fmla="*/ 11 h 23"/>
              <a:gd name="T30" fmla="*/ 7 w 26"/>
              <a:gd name="T31" fmla="*/ 11 h 23"/>
              <a:gd name="T32" fmla="*/ 7 w 26"/>
              <a:gd name="T33" fmla="*/ 14 h 23"/>
              <a:gd name="T34" fmla="*/ 9 w 26"/>
              <a:gd name="T35" fmla="*/ 14 h 23"/>
              <a:gd name="T36" fmla="*/ 12 w 26"/>
              <a:gd name="T37" fmla="*/ 16 h 23"/>
              <a:gd name="T38" fmla="*/ 14 w 26"/>
              <a:gd name="T39" fmla="*/ 19 h 23"/>
              <a:gd name="T40" fmla="*/ 19 w 26"/>
              <a:gd name="T41" fmla="*/ 21 h 23"/>
              <a:gd name="T42" fmla="*/ 21 w 26"/>
              <a:gd name="T43" fmla="*/ 23 h 23"/>
              <a:gd name="T44" fmla="*/ 24 w 26"/>
              <a:gd name="T45" fmla="*/ 23 h 23"/>
              <a:gd name="T46" fmla="*/ 24 w 26"/>
              <a:gd name="T47" fmla="*/ 23 h 23"/>
              <a:gd name="T48" fmla="*/ 26 w 26"/>
              <a:gd name="T49" fmla="*/ 23 h 23"/>
              <a:gd name="T50" fmla="*/ 26 w 26"/>
              <a:gd name="T51" fmla="*/ 23 h 23"/>
              <a:gd name="T52" fmla="*/ 26 w 26"/>
              <a:gd name="T53" fmla="*/ 23 h 23"/>
              <a:gd name="T54" fmla="*/ 26 w 26"/>
              <a:gd name="T55" fmla="*/ 23 h 23"/>
              <a:gd name="T56" fmla="*/ 26 w 26"/>
              <a:gd name="T57" fmla="*/ 23 h 23"/>
              <a:gd name="T58" fmla="*/ 26 w 26"/>
              <a:gd name="T59" fmla="*/ 23 h 23"/>
              <a:gd name="T60" fmla="*/ 24 w 26"/>
              <a:gd name="T61" fmla="*/ 21 h 23"/>
              <a:gd name="T62" fmla="*/ 21 w 26"/>
              <a:gd name="T63" fmla="*/ 21 h 23"/>
              <a:gd name="T64" fmla="*/ 17 w 26"/>
              <a:gd name="T65" fmla="*/ 19 h 23"/>
              <a:gd name="T66" fmla="*/ 14 w 26"/>
              <a:gd name="T67" fmla="*/ 16 h 23"/>
              <a:gd name="T68" fmla="*/ 12 w 26"/>
              <a:gd name="T69" fmla="*/ 16 h 23"/>
              <a:gd name="T70" fmla="*/ 12 w 26"/>
              <a:gd name="T71" fmla="*/ 14 h 23"/>
              <a:gd name="T72" fmla="*/ 12 w 26"/>
              <a:gd name="T73" fmla="*/ 14 h 23"/>
              <a:gd name="T74" fmla="*/ 9 w 26"/>
              <a:gd name="T7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23">
                <a:moveTo>
                  <a:pt x="9" y="14"/>
                </a:moveTo>
                <a:lnTo>
                  <a:pt x="9" y="14"/>
                </a:lnTo>
                <a:lnTo>
                  <a:pt x="9" y="11"/>
                </a:lnTo>
                <a:lnTo>
                  <a:pt x="9" y="9"/>
                </a:lnTo>
                <a:lnTo>
                  <a:pt x="7" y="7"/>
                </a:lnTo>
                <a:lnTo>
                  <a:pt x="5" y="2"/>
                </a:lnTo>
                <a:lnTo>
                  <a:pt x="2" y="0"/>
                </a:lnTo>
                <a:lnTo>
                  <a:pt x="2" y="0"/>
                </a:lnTo>
                <a:lnTo>
                  <a:pt x="2" y="0"/>
                </a:lnTo>
                <a:lnTo>
                  <a:pt x="2" y="0"/>
                </a:lnTo>
                <a:lnTo>
                  <a:pt x="0" y="0"/>
                </a:lnTo>
                <a:lnTo>
                  <a:pt x="2" y="2"/>
                </a:lnTo>
                <a:lnTo>
                  <a:pt x="2" y="4"/>
                </a:lnTo>
                <a:lnTo>
                  <a:pt x="5" y="9"/>
                </a:lnTo>
                <a:lnTo>
                  <a:pt x="7" y="11"/>
                </a:lnTo>
                <a:lnTo>
                  <a:pt x="7" y="11"/>
                </a:lnTo>
                <a:lnTo>
                  <a:pt x="7" y="14"/>
                </a:lnTo>
                <a:lnTo>
                  <a:pt x="9" y="14"/>
                </a:lnTo>
                <a:lnTo>
                  <a:pt x="12" y="16"/>
                </a:lnTo>
                <a:lnTo>
                  <a:pt x="14" y="19"/>
                </a:lnTo>
                <a:lnTo>
                  <a:pt x="19" y="21"/>
                </a:lnTo>
                <a:lnTo>
                  <a:pt x="21" y="23"/>
                </a:lnTo>
                <a:lnTo>
                  <a:pt x="24" y="23"/>
                </a:lnTo>
                <a:lnTo>
                  <a:pt x="24" y="23"/>
                </a:lnTo>
                <a:lnTo>
                  <a:pt x="26" y="23"/>
                </a:lnTo>
                <a:lnTo>
                  <a:pt x="26" y="23"/>
                </a:lnTo>
                <a:lnTo>
                  <a:pt x="26" y="23"/>
                </a:lnTo>
                <a:lnTo>
                  <a:pt x="26" y="23"/>
                </a:lnTo>
                <a:lnTo>
                  <a:pt x="26" y="23"/>
                </a:lnTo>
                <a:lnTo>
                  <a:pt x="26" y="23"/>
                </a:lnTo>
                <a:lnTo>
                  <a:pt x="24" y="21"/>
                </a:lnTo>
                <a:lnTo>
                  <a:pt x="21" y="21"/>
                </a:lnTo>
                <a:lnTo>
                  <a:pt x="17" y="19"/>
                </a:lnTo>
                <a:lnTo>
                  <a:pt x="14" y="16"/>
                </a:lnTo>
                <a:lnTo>
                  <a:pt x="12" y="16"/>
                </a:lnTo>
                <a:lnTo>
                  <a:pt x="12" y="14"/>
                </a:lnTo>
                <a:lnTo>
                  <a:pt x="12" y="14"/>
                </a:lnTo>
                <a:lnTo>
                  <a:pt x="9" y="14"/>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3" name="Freeform 188"/>
          <p:cNvSpPr>
            <a:spLocks/>
          </p:cNvSpPr>
          <p:nvPr/>
        </p:nvSpPr>
        <p:spPr bwMode="auto">
          <a:xfrm>
            <a:off x="4588069" y="3499415"/>
            <a:ext cx="41275" cy="42863"/>
          </a:xfrm>
          <a:custGeom>
            <a:avLst/>
            <a:gdLst>
              <a:gd name="T0" fmla="*/ 9 w 26"/>
              <a:gd name="T1" fmla="*/ 15 h 27"/>
              <a:gd name="T2" fmla="*/ 9 w 26"/>
              <a:gd name="T3" fmla="*/ 15 h 27"/>
              <a:gd name="T4" fmla="*/ 7 w 26"/>
              <a:gd name="T5" fmla="*/ 12 h 27"/>
              <a:gd name="T6" fmla="*/ 7 w 26"/>
              <a:gd name="T7" fmla="*/ 12 h 27"/>
              <a:gd name="T8" fmla="*/ 7 w 26"/>
              <a:gd name="T9" fmla="*/ 10 h 27"/>
              <a:gd name="T10" fmla="*/ 4 w 26"/>
              <a:gd name="T11" fmla="*/ 5 h 27"/>
              <a:gd name="T12" fmla="*/ 2 w 26"/>
              <a:gd name="T13" fmla="*/ 3 h 27"/>
              <a:gd name="T14" fmla="*/ 2 w 26"/>
              <a:gd name="T15" fmla="*/ 0 h 27"/>
              <a:gd name="T16" fmla="*/ 0 w 26"/>
              <a:gd name="T17" fmla="*/ 3 h 27"/>
              <a:gd name="T18" fmla="*/ 0 w 26"/>
              <a:gd name="T19" fmla="*/ 3 h 27"/>
              <a:gd name="T20" fmla="*/ 0 w 26"/>
              <a:gd name="T21" fmla="*/ 3 h 27"/>
              <a:gd name="T22" fmla="*/ 0 w 26"/>
              <a:gd name="T23" fmla="*/ 3 h 27"/>
              <a:gd name="T24" fmla="*/ 2 w 26"/>
              <a:gd name="T25" fmla="*/ 5 h 27"/>
              <a:gd name="T26" fmla="*/ 2 w 26"/>
              <a:gd name="T27" fmla="*/ 8 h 27"/>
              <a:gd name="T28" fmla="*/ 4 w 26"/>
              <a:gd name="T29" fmla="*/ 10 h 27"/>
              <a:gd name="T30" fmla="*/ 4 w 26"/>
              <a:gd name="T31" fmla="*/ 12 h 27"/>
              <a:gd name="T32" fmla="*/ 7 w 26"/>
              <a:gd name="T33" fmla="*/ 15 h 27"/>
              <a:gd name="T34" fmla="*/ 7 w 26"/>
              <a:gd name="T35" fmla="*/ 15 h 27"/>
              <a:gd name="T36" fmla="*/ 7 w 26"/>
              <a:gd name="T37" fmla="*/ 17 h 27"/>
              <a:gd name="T38" fmla="*/ 11 w 26"/>
              <a:gd name="T39" fmla="*/ 19 h 27"/>
              <a:gd name="T40" fmla="*/ 14 w 26"/>
              <a:gd name="T41" fmla="*/ 19 h 27"/>
              <a:gd name="T42" fmla="*/ 16 w 26"/>
              <a:gd name="T43" fmla="*/ 22 h 27"/>
              <a:gd name="T44" fmla="*/ 21 w 26"/>
              <a:gd name="T45" fmla="*/ 24 h 27"/>
              <a:gd name="T46" fmla="*/ 23 w 26"/>
              <a:gd name="T47" fmla="*/ 24 h 27"/>
              <a:gd name="T48" fmla="*/ 23 w 26"/>
              <a:gd name="T49" fmla="*/ 27 h 27"/>
              <a:gd name="T50" fmla="*/ 23 w 26"/>
              <a:gd name="T51" fmla="*/ 27 h 27"/>
              <a:gd name="T52" fmla="*/ 26 w 26"/>
              <a:gd name="T53" fmla="*/ 27 h 27"/>
              <a:gd name="T54" fmla="*/ 26 w 26"/>
              <a:gd name="T55" fmla="*/ 27 h 27"/>
              <a:gd name="T56" fmla="*/ 26 w 26"/>
              <a:gd name="T57" fmla="*/ 27 h 27"/>
              <a:gd name="T58" fmla="*/ 26 w 26"/>
              <a:gd name="T59" fmla="*/ 27 h 27"/>
              <a:gd name="T60" fmla="*/ 26 w 26"/>
              <a:gd name="T61" fmla="*/ 27 h 27"/>
              <a:gd name="T62" fmla="*/ 23 w 26"/>
              <a:gd name="T63" fmla="*/ 24 h 27"/>
              <a:gd name="T64" fmla="*/ 21 w 26"/>
              <a:gd name="T65" fmla="*/ 22 h 27"/>
              <a:gd name="T66" fmla="*/ 16 w 26"/>
              <a:gd name="T67" fmla="*/ 19 h 27"/>
              <a:gd name="T68" fmla="*/ 14 w 26"/>
              <a:gd name="T69" fmla="*/ 17 h 27"/>
              <a:gd name="T70" fmla="*/ 11 w 26"/>
              <a:gd name="T71" fmla="*/ 17 h 27"/>
              <a:gd name="T72" fmla="*/ 9 w 26"/>
              <a:gd name="T73" fmla="*/ 17 h 27"/>
              <a:gd name="T74" fmla="*/ 9 w 26"/>
              <a:gd name="T75" fmla="*/ 15 h 27"/>
              <a:gd name="T76" fmla="*/ 9 w 26"/>
              <a:gd name="T7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7">
                <a:moveTo>
                  <a:pt x="9" y="15"/>
                </a:moveTo>
                <a:lnTo>
                  <a:pt x="9" y="15"/>
                </a:lnTo>
                <a:lnTo>
                  <a:pt x="7" y="12"/>
                </a:lnTo>
                <a:lnTo>
                  <a:pt x="7" y="12"/>
                </a:lnTo>
                <a:lnTo>
                  <a:pt x="7" y="10"/>
                </a:lnTo>
                <a:lnTo>
                  <a:pt x="4" y="5"/>
                </a:lnTo>
                <a:lnTo>
                  <a:pt x="2" y="3"/>
                </a:lnTo>
                <a:lnTo>
                  <a:pt x="2" y="0"/>
                </a:lnTo>
                <a:lnTo>
                  <a:pt x="0" y="3"/>
                </a:lnTo>
                <a:lnTo>
                  <a:pt x="0" y="3"/>
                </a:lnTo>
                <a:lnTo>
                  <a:pt x="0" y="3"/>
                </a:lnTo>
                <a:lnTo>
                  <a:pt x="0" y="3"/>
                </a:lnTo>
                <a:lnTo>
                  <a:pt x="2" y="5"/>
                </a:lnTo>
                <a:lnTo>
                  <a:pt x="2" y="8"/>
                </a:lnTo>
                <a:lnTo>
                  <a:pt x="4" y="10"/>
                </a:lnTo>
                <a:lnTo>
                  <a:pt x="4" y="12"/>
                </a:lnTo>
                <a:lnTo>
                  <a:pt x="7" y="15"/>
                </a:lnTo>
                <a:lnTo>
                  <a:pt x="7" y="15"/>
                </a:lnTo>
                <a:lnTo>
                  <a:pt x="7" y="17"/>
                </a:lnTo>
                <a:lnTo>
                  <a:pt x="11" y="19"/>
                </a:lnTo>
                <a:lnTo>
                  <a:pt x="14" y="19"/>
                </a:lnTo>
                <a:lnTo>
                  <a:pt x="16" y="22"/>
                </a:lnTo>
                <a:lnTo>
                  <a:pt x="21" y="24"/>
                </a:lnTo>
                <a:lnTo>
                  <a:pt x="23" y="24"/>
                </a:lnTo>
                <a:lnTo>
                  <a:pt x="23" y="27"/>
                </a:lnTo>
                <a:lnTo>
                  <a:pt x="23" y="27"/>
                </a:lnTo>
                <a:lnTo>
                  <a:pt x="26" y="27"/>
                </a:lnTo>
                <a:lnTo>
                  <a:pt x="26" y="27"/>
                </a:lnTo>
                <a:lnTo>
                  <a:pt x="26" y="27"/>
                </a:lnTo>
                <a:lnTo>
                  <a:pt x="26" y="27"/>
                </a:lnTo>
                <a:lnTo>
                  <a:pt x="26" y="27"/>
                </a:lnTo>
                <a:lnTo>
                  <a:pt x="23" y="24"/>
                </a:lnTo>
                <a:lnTo>
                  <a:pt x="21" y="22"/>
                </a:lnTo>
                <a:lnTo>
                  <a:pt x="16" y="19"/>
                </a:lnTo>
                <a:lnTo>
                  <a:pt x="14" y="17"/>
                </a:lnTo>
                <a:lnTo>
                  <a:pt x="11" y="17"/>
                </a:lnTo>
                <a:lnTo>
                  <a:pt x="9" y="17"/>
                </a:lnTo>
                <a:lnTo>
                  <a:pt x="9" y="15"/>
                </a:lnTo>
                <a:lnTo>
                  <a:pt x="9" y="15"/>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4" name="Freeform 189"/>
          <p:cNvSpPr>
            <a:spLocks/>
          </p:cNvSpPr>
          <p:nvPr/>
        </p:nvSpPr>
        <p:spPr bwMode="auto">
          <a:xfrm>
            <a:off x="4624582" y="3523227"/>
            <a:ext cx="41275" cy="36513"/>
          </a:xfrm>
          <a:custGeom>
            <a:avLst/>
            <a:gdLst>
              <a:gd name="T0" fmla="*/ 10 w 26"/>
              <a:gd name="T1" fmla="*/ 14 h 23"/>
              <a:gd name="T2" fmla="*/ 10 w 26"/>
              <a:gd name="T3" fmla="*/ 14 h 23"/>
              <a:gd name="T4" fmla="*/ 7 w 26"/>
              <a:gd name="T5" fmla="*/ 12 h 23"/>
              <a:gd name="T6" fmla="*/ 7 w 26"/>
              <a:gd name="T7" fmla="*/ 9 h 23"/>
              <a:gd name="T8" fmla="*/ 7 w 26"/>
              <a:gd name="T9" fmla="*/ 7 h 23"/>
              <a:gd name="T10" fmla="*/ 5 w 26"/>
              <a:gd name="T11" fmla="*/ 4 h 23"/>
              <a:gd name="T12" fmla="*/ 3 w 26"/>
              <a:gd name="T13" fmla="*/ 2 h 23"/>
              <a:gd name="T14" fmla="*/ 3 w 26"/>
              <a:gd name="T15" fmla="*/ 0 h 23"/>
              <a:gd name="T16" fmla="*/ 3 w 26"/>
              <a:gd name="T17" fmla="*/ 0 h 23"/>
              <a:gd name="T18" fmla="*/ 0 w 26"/>
              <a:gd name="T19" fmla="*/ 0 h 23"/>
              <a:gd name="T20" fmla="*/ 0 w 26"/>
              <a:gd name="T21" fmla="*/ 0 h 23"/>
              <a:gd name="T22" fmla="*/ 0 w 26"/>
              <a:gd name="T23" fmla="*/ 0 h 23"/>
              <a:gd name="T24" fmla="*/ 0 w 26"/>
              <a:gd name="T25" fmla="*/ 2 h 23"/>
              <a:gd name="T26" fmla="*/ 3 w 26"/>
              <a:gd name="T27" fmla="*/ 4 h 23"/>
              <a:gd name="T28" fmla="*/ 5 w 26"/>
              <a:gd name="T29" fmla="*/ 7 h 23"/>
              <a:gd name="T30" fmla="*/ 5 w 26"/>
              <a:gd name="T31" fmla="*/ 9 h 23"/>
              <a:gd name="T32" fmla="*/ 7 w 26"/>
              <a:gd name="T33" fmla="*/ 12 h 23"/>
              <a:gd name="T34" fmla="*/ 7 w 26"/>
              <a:gd name="T35" fmla="*/ 14 h 23"/>
              <a:gd name="T36" fmla="*/ 7 w 26"/>
              <a:gd name="T37" fmla="*/ 14 h 23"/>
              <a:gd name="T38" fmla="*/ 10 w 26"/>
              <a:gd name="T39" fmla="*/ 16 h 23"/>
              <a:gd name="T40" fmla="*/ 14 w 26"/>
              <a:gd name="T41" fmla="*/ 19 h 23"/>
              <a:gd name="T42" fmla="*/ 17 w 26"/>
              <a:gd name="T43" fmla="*/ 21 h 23"/>
              <a:gd name="T44" fmla="*/ 22 w 26"/>
              <a:gd name="T45" fmla="*/ 21 h 23"/>
              <a:gd name="T46" fmla="*/ 24 w 26"/>
              <a:gd name="T47" fmla="*/ 23 h 23"/>
              <a:gd name="T48" fmla="*/ 24 w 26"/>
              <a:gd name="T49" fmla="*/ 23 h 23"/>
              <a:gd name="T50" fmla="*/ 24 w 26"/>
              <a:gd name="T51" fmla="*/ 23 h 23"/>
              <a:gd name="T52" fmla="*/ 24 w 26"/>
              <a:gd name="T53" fmla="*/ 23 h 23"/>
              <a:gd name="T54" fmla="*/ 24 w 26"/>
              <a:gd name="T55" fmla="*/ 23 h 23"/>
              <a:gd name="T56" fmla="*/ 26 w 26"/>
              <a:gd name="T57" fmla="*/ 23 h 23"/>
              <a:gd name="T58" fmla="*/ 26 w 26"/>
              <a:gd name="T59" fmla="*/ 23 h 23"/>
              <a:gd name="T60" fmla="*/ 26 w 26"/>
              <a:gd name="T61" fmla="*/ 23 h 23"/>
              <a:gd name="T62" fmla="*/ 24 w 26"/>
              <a:gd name="T63" fmla="*/ 21 h 23"/>
              <a:gd name="T64" fmla="*/ 22 w 26"/>
              <a:gd name="T65" fmla="*/ 21 h 23"/>
              <a:gd name="T66" fmla="*/ 17 w 26"/>
              <a:gd name="T67" fmla="*/ 19 h 23"/>
              <a:gd name="T68" fmla="*/ 14 w 26"/>
              <a:gd name="T69" fmla="*/ 16 h 23"/>
              <a:gd name="T70" fmla="*/ 12 w 26"/>
              <a:gd name="T71" fmla="*/ 14 h 23"/>
              <a:gd name="T72" fmla="*/ 10 w 26"/>
              <a:gd name="T73" fmla="*/ 14 h 23"/>
              <a:gd name="T74" fmla="*/ 10 w 26"/>
              <a:gd name="T75" fmla="*/ 14 h 23"/>
              <a:gd name="T76" fmla="*/ 10 w 26"/>
              <a:gd name="T7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3">
                <a:moveTo>
                  <a:pt x="10" y="14"/>
                </a:moveTo>
                <a:lnTo>
                  <a:pt x="10" y="14"/>
                </a:lnTo>
                <a:lnTo>
                  <a:pt x="7" y="12"/>
                </a:lnTo>
                <a:lnTo>
                  <a:pt x="7" y="9"/>
                </a:lnTo>
                <a:lnTo>
                  <a:pt x="7" y="7"/>
                </a:lnTo>
                <a:lnTo>
                  <a:pt x="5" y="4"/>
                </a:lnTo>
                <a:lnTo>
                  <a:pt x="3" y="2"/>
                </a:lnTo>
                <a:lnTo>
                  <a:pt x="3" y="0"/>
                </a:lnTo>
                <a:lnTo>
                  <a:pt x="3" y="0"/>
                </a:lnTo>
                <a:lnTo>
                  <a:pt x="0" y="0"/>
                </a:lnTo>
                <a:lnTo>
                  <a:pt x="0" y="0"/>
                </a:lnTo>
                <a:lnTo>
                  <a:pt x="0" y="0"/>
                </a:lnTo>
                <a:lnTo>
                  <a:pt x="0" y="2"/>
                </a:lnTo>
                <a:lnTo>
                  <a:pt x="3" y="4"/>
                </a:lnTo>
                <a:lnTo>
                  <a:pt x="5" y="7"/>
                </a:lnTo>
                <a:lnTo>
                  <a:pt x="5" y="9"/>
                </a:lnTo>
                <a:lnTo>
                  <a:pt x="7" y="12"/>
                </a:lnTo>
                <a:lnTo>
                  <a:pt x="7" y="14"/>
                </a:lnTo>
                <a:lnTo>
                  <a:pt x="7" y="14"/>
                </a:lnTo>
                <a:lnTo>
                  <a:pt x="10" y="16"/>
                </a:lnTo>
                <a:lnTo>
                  <a:pt x="14" y="19"/>
                </a:lnTo>
                <a:lnTo>
                  <a:pt x="17" y="21"/>
                </a:lnTo>
                <a:lnTo>
                  <a:pt x="22" y="21"/>
                </a:lnTo>
                <a:lnTo>
                  <a:pt x="24" y="23"/>
                </a:lnTo>
                <a:lnTo>
                  <a:pt x="24" y="23"/>
                </a:lnTo>
                <a:lnTo>
                  <a:pt x="24" y="23"/>
                </a:lnTo>
                <a:lnTo>
                  <a:pt x="24" y="23"/>
                </a:lnTo>
                <a:lnTo>
                  <a:pt x="24" y="23"/>
                </a:lnTo>
                <a:lnTo>
                  <a:pt x="26" y="23"/>
                </a:lnTo>
                <a:lnTo>
                  <a:pt x="26" y="23"/>
                </a:lnTo>
                <a:lnTo>
                  <a:pt x="26" y="23"/>
                </a:lnTo>
                <a:lnTo>
                  <a:pt x="24" y="21"/>
                </a:lnTo>
                <a:lnTo>
                  <a:pt x="22" y="21"/>
                </a:lnTo>
                <a:lnTo>
                  <a:pt x="17" y="19"/>
                </a:lnTo>
                <a:lnTo>
                  <a:pt x="14" y="16"/>
                </a:lnTo>
                <a:lnTo>
                  <a:pt x="12" y="14"/>
                </a:lnTo>
                <a:lnTo>
                  <a:pt x="10" y="14"/>
                </a:lnTo>
                <a:lnTo>
                  <a:pt x="10" y="14"/>
                </a:lnTo>
                <a:lnTo>
                  <a:pt x="10" y="14"/>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5" name="Freeform 190"/>
          <p:cNvSpPr>
            <a:spLocks/>
          </p:cNvSpPr>
          <p:nvPr/>
        </p:nvSpPr>
        <p:spPr bwMode="auto">
          <a:xfrm>
            <a:off x="4662682" y="3542277"/>
            <a:ext cx="41275" cy="41275"/>
          </a:xfrm>
          <a:custGeom>
            <a:avLst/>
            <a:gdLst>
              <a:gd name="T0" fmla="*/ 9 w 26"/>
              <a:gd name="T1" fmla="*/ 14 h 26"/>
              <a:gd name="T2" fmla="*/ 7 w 26"/>
              <a:gd name="T3" fmla="*/ 14 h 26"/>
              <a:gd name="T4" fmla="*/ 7 w 26"/>
              <a:gd name="T5" fmla="*/ 11 h 26"/>
              <a:gd name="T6" fmla="*/ 7 w 26"/>
              <a:gd name="T7" fmla="*/ 9 h 26"/>
              <a:gd name="T8" fmla="*/ 5 w 26"/>
              <a:gd name="T9" fmla="*/ 7 h 26"/>
              <a:gd name="T10" fmla="*/ 5 w 26"/>
              <a:gd name="T11" fmla="*/ 4 h 26"/>
              <a:gd name="T12" fmla="*/ 2 w 26"/>
              <a:gd name="T13" fmla="*/ 2 h 26"/>
              <a:gd name="T14" fmla="*/ 2 w 26"/>
              <a:gd name="T15" fmla="*/ 2 h 26"/>
              <a:gd name="T16" fmla="*/ 0 w 26"/>
              <a:gd name="T17" fmla="*/ 0 h 26"/>
              <a:gd name="T18" fmla="*/ 0 w 26"/>
              <a:gd name="T19" fmla="*/ 2 h 26"/>
              <a:gd name="T20" fmla="*/ 0 w 26"/>
              <a:gd name="T21" fmla="*/ 2 h 26"/>
              <a:gd name="T22" fmla="*/ 0 w 26"/>
              <a:gd name="T23" fmla="*/ 2 h 26"/>
              <a:gd name="T24" fmla="*/ 0 w 26"/>
              <a:gd name="T25" fmla="*/ 2 h 26"/>
              <a:gd name="T26" fmla="*/ 0 w 26"/>
              <a:gd name="T27" fmla="*/ 4 h 26"/>
              <a:gd name="T28" fmla="*/ 2 w 26"/>
              <a:gd name="T29" fmla="*/ 9 h 26"/>
              <a:gd name="T30" fmla="*/ 5 w 26"/>
              <a:gd name="T31" fmla="*/ 11 h 26"/>
              <a:gd name="T32" fmla="*/ 5 w 26"/>
              <a:gd name="T33" fmla="*/ 14 h 26"/>
              <a:gd name="T34" fmla="*/ 7 w 26"/>
              <a:gd name="T35" fmla="*/ 14 h 26"/>
              <a:gd name="T36" fmla="*/ 7 w 26"/>
              <a:gd name="T37" fmla="*/ 16 h 26"/>
              <a:gd name="T38" fmla="*/ 9 w 26"/>
              <a:gd name="T39" fmla="*/ 16 h 26"/>
              <a:gd name="T40" fmla="*/ 12 w 26"/>
              <a:gd name="T41" fmla="*/ 18 h 26"/>
              <a:gd name="T42" fmla="*/ 17 w 26"/>
              <a:gd name="T43" fmla="*/ 21 h 26"/>
              <a:gd name="T44" fmla="*/ 19 w 26"/>
              <a:gd name="T45" fmla="*/ 23 h 26"/>
              <a:gd name="T46" fmla="*/ 21 w 26"/>
              <a:gd name="T47" fmla="*/ 23 h 26"/>
              <a:gd name="T48" fmla="*/ 24 w 26"/>
              <a:gd name="T49" fmla="*/ 26 h 26"/>
              <a:gd name="T50" fmla="*/ 24 w 26"/>
              <a:gd name="T51" fmla="*/ 26 h 26"/>
              <a:gd name="T52" fmla="*/ 24 w 26"/>
              <a:gd name="T53" fmla="*/ 26 h 26"/>
              <a:gd name="T54" fmla="*/ 24 w 26"/>
              <a:gd name="T55" fmla="*/ 26 h 26"/>
              <a:gd name="T56" fmla="*/ 24 w 26"/>
              <a:gd name="T57" fmla="*/ 23 h 26"/>
              <a:gd name="T58" fmla="*/ 26 w 26"/>
              <a:gd name="T59" fmla="*/ 23 h 26"/>
              <a:gd name="T60" fmla="*/ 26 w 26"/>
              <a:gd name="T61" fmla="*/ 23 h 26"/>
              <a:gd name="T62" fmla="*/ 21 w 26"/>
              <a:gd name="T63" fmla="*/ 23 h 26"/>
              <a:gd name="T64" fmla="*/ 19 w 26"/>
              <a:gd name="T65" fmla="*/ 21 h 26"/>
              <a:gd name="T66" fmla="*/ 17 w 26"/>
              <a:gd name="T67" fmla="*/ 18 h 26"/>
              <a:gd name="T68" fmla="*/ 12 w 26"/>
              <a:gd name="T69" fmla="*/ 16 h 26"/>
              <a:gd name="T70" fmla="*/ 9 w 26"/>
              <a:gd name="T71" fmla="*/ 16 h 26"/>
              <a:gd name="T72" fmla="*/ 9 w 26"/>
              <a:gd name="T73" fmla="*/ 14 h 26"/>
              <a:gd name="T74" fmla="*/ 9 w 26"/>
              <a:gd name="T75" fmla="*/ 14 h 26"/>
              <a:gd name="T76" fmla="*/ 9 w 26"/>
              <a:gd name="T7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6">
                <a:moveTo>
                  <a:pt x="9" y="14"/>
                </a:moveTo>
                <a:lnTo>
                  <a:pt x="7" y="14"/>
                </a:lnTo>
                <a:lnTo>
                  <a:pt x="7" y="11"/>
                </a:lnTo>
                <a:lnTo>
                  <a:pt x="7" y="9"/>
                </a:lnTo>
                <a:lnTo>
                  <a:pt x="5" y="7"/>
                </a:lnTo>
                <a:lnTo>
                  <a:pt x="5" y="4"/>
                </a:lnTo>
                <a:lnTo>
                  <a:pt x="2" y="2"/>
                </a:lnTo>
                <a:lnTo>
                  <a:pt x="2" y="2"/>
                </a:lnTo>
                <a:lnTo>
                  <a:pt x="0" y="0"/>
                </a:lnTo>
                <a:lnTo>
                  <a:pt x="0" y="2"/>
                </a:lnTo>
                <a:lnTo>
                  <a:pt x="0" y="2"/>
                </a:lnTo>
                <a:lnTo>
                  <a:pt x="0" y="2"/>
                </a:lnTo>
                <a:lnTo>
                  <a:pt x="0" y="2"/>
                </a:lnTo>
                <a:lnTo>
                  <a:pt x="0" y="4"/>
                </a:lnTo>
                <a:lnTo>
                  <a:pt x="2" y="9"/>
                </a:lnTo>
                <a:lnTo>
                  <a:pt x="5" y="11"/>
                </a:lnTo>
                <a:lnTo>
                  <a:pt x="5" y="14"/>
                </a:lnTo>
                <a:lnTo>
                  <a:pt x="7" y="14"/>
                </a:lnTo>
                <a:lnTo>
                  <a:pt x="7" y="16"/>
                </a:lnTo>
                <a:lnTo>
                  <a:pt x="9" y="16"/>
                </a:lnTo>
                <a:lnTo>
                  <a:pt x="12" y="18"/>
                </a:lnTo>
                <a:lnTo>
                  <a:pt x="17" y="21"/>
                </a:lnTo>
                <a:lnTo>
                  <a:pt x="19" y="23"/>
                </a:lnTo>
                <a:lnTo>
                  <a:pt x="21" y="23"/>
                </a:lnTo>
                <a:lnTo>
                  <a:pt x="24" y="26"/>
                </a:lnTo>
                <a:lnTo>
                  <a:pt x="24" y="26"/>
                </a:lnTo>
                <a:lnTo>
                  <a:pt x="24" y="26"/>
                </a:lnTo>
                <a:lnTo>
                  <a:pt x="24" y="26"/>
                </a:lnTo>
                <a:lnTo>
                  <a:pt x="24" y="23"/>
                </a:lnTo>
                <a:lnTo>
                  <a:pt x="26" y="23"/>
                </a:lnTo>
                <a:lnTo>
                  <a:pt x="26" y="23"/>
                </a:lnTo>
                <a:lnTo>
                  <a:pt x="21" y="23"/>
                </a:lnTo>
                <a:lnTo>
                  <a:pt x="19" y="21"/>
                </a:lnTo>
                <a:lnTo>
                  <a:pt x="17" y="18"/>
                </a:lnTo>
                <a:lnTo>
                  <a:pt x="12" y="16"/>
                </a:lnTo>
                <a:lnTo>
                  <a:pt x="9" y="16"/>
                </a:lnTo>
                <a:lnTo>
                  <a:pt x="9" y="14"/>
                </a:lnTo>
                <a:lnTo>
                  <a:pt x="9" y="14"/>
                </a:lnTo>
                <a:lnTo>
                  <a:pt x="9" y="14"/>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6" name="Freeform 191"/>
          <p:cNvSpPr>
            <a:spLocks/>
          </p:cNvSpPr>
          <p:nvPr/>
        </p:nvSpPr>
        <p:spPr bwMode="auto">
          <a:xfrm>
            <a:off x="4696019" y="3564502"/>
            <a:ext cx="38100" cy="33338"/>
          </a:xfrm>
          <a:custGeom>
            <a:avLst/>
            <a:gdLst>
              <a:gd name="T0" fmla="*/ 22 w 24"/>
              <a:gd name="T1" fmla="*/ 19 h 21"/>
              <a:gd name="T2" fmla="*/ 22 w 24"/>
              <a:gd name="T3" fmla="*/ 19 h 21"/>
              <a:gd name="T4" fmla="*/ 19 w 24"/>
              <a:gd name="T5" fmla="*/ 19 h 21"/>
              <a:gd name="T6" fmla="*/ 17 w 24"/>
              <a:gd name="T7" fmla="*/ 16 h 21"/>
              <a:gd name="T8" fmla="*/ 12 w 24"/>
              <a:gd name="T9" fmla="*/ 14 h 21"/>
              <a:gd name="T10" fmla="*/ 12 w 24"/>
              <a:gd name="T11" fmla="*/ 14 h 21"/>
              <a:gd name="T12" fmla="*/ 10 w 24"/>
              <a:gd name="T13" fmla="*/ 14 h 21"/>
              <a:gd name="T14" fmla="*/ 10 w 24"/>
              <a:gd name="T15" fmla="*/ 12 h 21"/>
              <a:gd name="T16" fmla="*/ 10 w 24"/>
              <a:gd name="T17" fmla="*/ 12 h 21"/>
              <a:gd name="T18" fmla="*/ 7 w 24"/>
              <a:gd name="T19" fmla="*/ 7 h 21"/>
              <a:gd name="T20" fmla="*/ 5 w 24"/>
              <a:gd name="T21" fmla="*/ 2 h 21"/>
              <a:gd name="T22" fmla="*/ 3 w 24"/>
              <a:gd name="T23" fmla="*/ 0 h 21"/>
              <a:gd name="T24" fmla="*/ 3 w 24"/>
              <a:gd name="T25" fmla="*/ 0 h 21"/>
              <a:gd name="T26" fmla="*/ 3 w 24"/>
              <a:gd name="T27" fmla="*/ 0 h 21"/>
              <a:gd name="T28" fmla="*/ 0 w 24"/>
              <a:gd name="T29" fmla="*/ 0 h 21"/>
              <a:gd name="T30" fmla="*/ 0 w 24"/>
              <a:gd name="T31" fmla="*/ 0 h 21"/>
              <a:gd name="T32" fmla="*/ 3 w 24"/>
              <a:gd name="T33" fmla="*/ 2 h 21"/>
              <a:gd name="T34" fmla="*/ 3 w 24"/>
              <a:gd name="T35" fmla="*/ 2 h 21"/>
              <a:gd name="T36" fmla="*/ 5 w 24"/>
              <a:gd name="T37" fmla="*/ 7 h 21"/>
              <a:gd name="T38" fmla="*/ 7 w 24"/>
              <a:gd name="T39" fmla="*/ 9 h 21"/>
              <a:gd name="T40" fmla="*/ 7 w 24"/>
              <a:gd name="T41" fmla="*/ 12 h 21"/>
              <a:gd name="T42" fmla="*/ 7 w 24"/>
              <a:gd name="T43" fmla="*/ 14 h 21"/>
              <a:gd name="T44" fmla="*/ 7 w 24"/>
              <a:gd name="T45" fmla="*/ 14 h 21"/>
              <a:gd name="T46" fmla="*/ 10 w 24"/>
              <a:gd name="T47" fmla="*/ 14 h 21"/>
              <a:gd name="T48" fmla="*/ 10 w 24"/>
              <a:gd name="T49" fmla="*/ 16 h 21"/>
              <a:gd name="T50" fmla="*/ 14 w 24"/>
              <a:gd name="T51" fmla="*/ 19 h 21"/>
              <a:gd name="T52" fmla="*/ 17 w 24"/>
              <a:gd name="T53" fmla="*/ 19 h 21"/>
              <a:gd name="T54" fmla="*/ 19 w 24"/>
              <a:gd name="T55" fmla="*/ 21 h 21"/>
              <a:gd name="T56" fmla="*/ 19 w 24"/>
              <a:gd name="T57" fmla="*/ 21 h 21"/>
              <a:gd name="T58" fmla="*/ 19 w 24"/>
              <a:gd name="T59" fmla="*/ 21 h 21"/>
              <a:gd name="T60" fmla="*/ 22 w 24"/>
              <a:gd name="T61" fmla="*/ 21 h 21"/>
              <a:gd name="T62" fmla="*/ 22 w 24"/>
              <a:gd name="T63" fmla="*/ 21 h 21"/>
              <a:gd name="T64" fmla="*/ 24 w 24"/>
              <a:gd name="T65" fmla="*/ 21 h 21"/>
              <a:gd name="T66" fmla="*/ 24 w 24"/>
              <a:gd name="T67" fmla="*/ 21 h 21"/>
              <a:gd name="T68" fmla="*/ 24 w 24"/>
              <a:gd name="T69" fmla="*/ 19 h 21"/>
              <a:gd name="T70" fmla="*/ 22 w 24"/>
              <a:gd name="T71" fmla="*/ 19 h 21"/>
              <a:gd name="T72" fmla="*/ 22 w 24"/>
              <a:gd name="T73" fmla="*/ 19 h 21"/>
              <a:gd name="T74" fmla="*/ 22 w 24"/>
              <a:gd name="T7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21">
                <a:moveTo>
                  <a:pt x="22" y="19"/>
                </a:moveTo>
                <a:lnTo>
                  <a:pt x="22" y="19"/>
                </a:lnTo>
                <a:lnTo>
                  <a:pt x="19" y="19"/>
                </a:lnTo>
                <a:lnTo>
                  <a:pt x="17" y="16"/>
                </a:lnTo>
                <a:lnTo>
                  <a:pt x="12" y="14"/>
                </a:lnTo>
                <a:lnTo>
                  <a:pt x="12" y="14"/>
                </a:lnTo>
                <a:lnTo>
                  <a:pt x="10" y="14"/>
                </a:lnTo>
                <a:lnTo>
                  <a:pt x="10" y="12"/>
                </a:lnTo>
                <a:lnTo>
                  <a:pt x="10" y="12"/>
                </a:lnTo>
                <a:lnTo>
                  <a:pt x="7" y="7"/>
                </a:lnTo>
                <a:lnTo>
                  <a:pt x="5" y="2"/>
                </a:lnTo>
                <a:lnTo>
                  <a:pt x="3" y="0"/>
                </a:lnTo>
                <a:lnTo>
                  <a:pt x="3" y="0"/>
                </a:lnTo>
                <a:lnTo>
                  <a:pt x="3" y="0"/>
                </a:lnTo>
                <a:lnTo>
                  <a:pt x="0" y="0"/>
                </a:lnTo>
                <a:lnTo>
                  <a:pt x="0" y="0"/>
                </a:lnTo>
                <a:lnTo>
                  <a:pt x="3" y="2"/>
                </a:lnTo>
                <a:lnTo>
                  <a:pt x="3" y="2"/>
                </a:lnTo>
                <a:lnTo>
                  <a:pt x="5" y="7"/>
                </a:lnTo>
                <a:lnTo>
                  <a:pt x="7" y="9"/>
                </a:lnTo>
                <a:lnTo>
                  <a:pt x="7" y="12"/>
                </a:lnTo>
                <a:lnTo>
                  <a:pt x="7" y="14"/>
                </a:lnTo>
                <a:lnTo>
                  <a:pt x="7" y="14"/>
                </a:lnTo>
                <a:lnTo>
                  <a:pt x="10" y="14"/>
                </a:lnTo>
                <a:lnTo>
                  <a:pt x="10" y="16"/>
                </a:lnTo>
                <a:lnTo>
                  <a:pt x="14" y="19"/>
                </a:lnTo>
                <a:lnTo>
                  <a:pt x="17" y="19"/>
                </a:lnTo>
                <a:lnTo>
                  <a:pt x="19" y="21"/>
                </a:lnTo>
                <a:lnTo>
                  <a:pt x="19" y="21"/>
                </a:lnTo>
                <a:lnTo>
                  <a:pt x="19" y="21"/>
                </a:lnTo>
                <a:lnTo>
                  <a:pt x="22" y="21"/>
                </a:lnTo>
                <a:lnTo>
                  <a:pt x="22" y="21"/>
                </a:lnTo>
                <a:lnTo>
                  <a:pt x="24" y="21"/>
                </a:lnTo>
                <a:lnTo>
                  <a:pt x="24" y="21"/>
                </a:lnTo>
                <a:lnTo>
                  <a:pt x="24" y="19"/>
                </a:lnTo>
                <a:lnTo>
                  <a:pt x="22" y="19"/>
                </a:lnTo>
                <a:lnTo>
                  <a:pt x="22" y="19"/>
                </a:lnTo>
                <a:lnTo>
                  <a:pt x="22" y="19"/>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7" name="Freeform 192"/>
          <p:cNvSpPr>
            <a:spLocks/>
          </p:cNvSpPr>
          <p:nvPr/>
        </p:nvSpPr>
        <p:spPr bwMode="auto">
          <a:xfrm>
            <a:off x="4753169" y="3589902"/>
            <a:ext cx="3175" cy="23813"/>
          </a:xfrm>
          <a:custGeom>
            <a:avLst/>
            <a:gdLst>
              <a:gd name="T0" fmla="*/ 0 w 2"/>
              <a:gd name="T1" fmla="*/ 3 h 15"/>
              <a:gd name="T2" fmla="*/ 2 w 2"/>
              <a:gd name="T3" fmla="*/ 0 h 15"/>
              <a:gd name="T4" fmla="*/ 2 w 2"/>
              <a:gd name="T5" fmla="*/ 15 h 15"/>
              <a:gd name="T6" fmla="*/ 0 w 2"/>
              <a:gd name="T7" fmla="*/ 15 h 15"/>
              <a:gd name="T8" fmla="*/ 0 w 2"/>
              <a:gd name="T9" fmla="*/ 3 h 15"/>
            </a:gdLst>
            <a:ahLst/>
            <a:cxnLst>
              <a:cxn ang="0">
                <a:pos x="T0" y="T1"/>
              </a:cxn>
              <a:cxn ang="0">
                <a:pos x="T2" y="T3"/>
              </a:cxn>
              <a:cxn ang="0">
                <a:pos x="T4" y="T5"/>
              </a:cxn>
              <a:cxn ang="0">
                <a:pos x="T6" y="T7"/>
              </a:cxn>
              <a:cxn ang="0">
                <a:pos x="T8" y="T9"/>
              </a:cxn>
            </a:cxnLst>
            <a:rect l="0" t="0" r="r" b="b"/>
            <a:pathLst>
              <a:path w="2" h="15">
                <a:moveTo>
                  <a:pt x="0" y="3"/>
                </a:moveTo>
                <a:lnTo>
                  <a:pt x="2" y="0"/>
                </a:lnTo>
                <a:lnTo>
                  <a:pt x="2" y="15"/>
                </a:lnTo>
                <a:lnTo>
                  <a:pt x="0" y="15"/>
                </a:lnTo>
                <a:lnTo>
                  <a:pt x="0" y="3"/>
                </a:lnTo>
                <a:close/>
              </a:path>
            </a:pathLst>
          </a:custGeom>
          <a:solidFill>
            <a:srgbClr val="18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8" name="Freeform 193"/>
          <p:cNvSpPr>
            <a:spLocks/>
          </p:cNvSpPr>
          <p:nvPr/>
        </p:nvSpPr>
        <p:spPr bwMode="auto">
          <a:xfrm>
            <a:off x="4505519" y="3454965"/>
            <a:ext cx="250825" cy="139700"/>
          </a:xfrm>
          <a:custGeom>
            <a:avLst/>
            <a:gdLst>
              <a:gd name="T0" fmla="*/ 118 w 158"/>
              <a:gd name="T1" fmla="*/ 64 h 88"/>
              <a:gd name="T2" fmla="*/ 116 w 158"/>
              <a:gd name="T3" fmla="*/ 62 h 88"/>
              <a:gd name="T4" fmla="*/ 113 w 158"/>
              <a:gd name="T5" fmla="*/ 59 h 88"/>
              <a:gd name="T6" fmla="*/ 111 w 158"/>
              <a:gd name="T7" fmla="*/ 57 h 88"/>
              <a:gd name="T8" fmla="*/ 104 w 158"/>
              <a:gd name="T9" fmla="*/ 55 h 88"/>
              <a:gd name="T10" fmla="*/ 92 w 158"/>
              <a:gd name="T11" fmla="*/ 47 h 88"/>
              <a:gd name="T12" fmla="*/ 80 w 158"/>
              <a:gd name="T13" fmla="*/ 40 h 88"/>
              <a:gd name="T14" fmla="*/ 66 w 158"/>
              <a:gd name="T15" fmla="*/ 33 h 88"/>
              <a:gd name="T16" fmla="*/ 54 w 158"/>
              <a:gd name="T17" fmla="*/ 26 h 88"/>
              <a:gd name="T18" fmla="*/ 47 w 158"/>
              <a:gd name="T19" fmla="*/ 24 h 88"/>
              <a:gd name="T20" fmla="*/ 45 w 158"/>
              <a:gd name="T21" fmla="*/ 21 h 88"/>
              <a:gd name="T22" fmla="*/ 42 w 158"/>
              <a:gd name="T23" fmla="*/ 21 h 88"/>
              <a:gd name="T24" fmla="*/ 40 w 158"/>
              <a:gd name="T25" fmla="*/ 19 h 88"/>
              <a:gd name="T26" fmla="*/ 37 w 158"/>
              <a:gd name="T27" fmla="*/ 19 h 88"/>
              <a:gd name="T28" fmla="*/ 35 w 158"/>
              <a:gd name="T29" fmla="*/ 17 h 88"/>
              <a:gd name="T30" fmla="*/ 30 w 158"/>
              <a:gd name="T31" fmla="*/ 14 h 88"/>
              <a:gd name="T32" fmla="*/ 21 w 158"/>
              <a:gd name="T33" fmla="*/ 10 h 88"/>
              <a:gd name="T34" fmla="*/ 7 w 158"/>
              <a:gd name="T35" fmla="*/ 2 h 88"/>
              <a:gd name="T36" fmla="*/ 4 w 158"/>
              <a:gd name="T37" fmla="*/ 0 h 88"/>
              <a:gd name="T38" fmla="*/ 2 w 158"/>
              <a:gd name="T39" fmla="*/ 0 h 88"/>
              <a:gd name="T40" fmla="*/ 0 w 158"/>
              <a:gd name="T41" fmla="*/ 0 h 88"/>
              <a:gd name="T42" fmla="*/ 0 w 158"/>
              <a:gd name="T43" fmla="*/ 0 h 88"/>
              <a:gd name="T44" fmla="*/ 4 w 158"/>
              <a:gd name="T45" fmla="*/ 2 h 88"/>
              <a:gd name="T46" fmla="*/ 11 w 158"/>
              <a:gd name="T47" fmla="*/ 7 h 88"/>
              <a:gd name="T48" fmla="*/ 26 w 158"/>
              <a:gd name="T49" fmla="*/ 14 h 88"/>
              <a:gd name="T50" fmla="*/ 30 w 158"/>
              <a:gd name="T51" fmla="*/ 17 h 88"/>
              <a:gd name="T52" fmla="*/ 35 w 158"/>
              <a:gd name="T53" fmla="*/ 19 h 88"/>
              <a:gd name="T54" fmla="*/ 37 w 158"/>
              <a:gd name="T55" fmla="*/ 21 h 88"/>
              <a:gd name="T56" fmla="*/ 40 w 158"/>
              <a:gd name="T57" fmla="*/ 21 h 88"/>
              <a:gd name="T58" fmla="*/ 42 w 158"/>
              <a:gd name="T59" fmla="*/ 21 h 88"/>
              <a:gd name="T60" fmla="*/ 42 w 158"/>
              <a:gd name="T61" fmla="*/ 21 h 88"/>
              <a:gd name="T62" fmla="*/ 49 w 158"/>
              <a:gd name="T63" fmla="*/ 26 h 88"/>
              <a:gd name="T64" fmla="*/ 59 w 158"/>
              <a:gd name="T65" fmla="*/ 31 h 88"/>
              <a:gd name="T66" fmla="*/ 71 w 158"/>
              <a:gd name="T67" fmla="*/ 38 h 88"/>
              <a:gd name="T68" fmla="*/ 82 w 158"/>
              <a:gd name="T69" fmla="*/ 45 h 88"/>
              <a:gd name="T70" fmla="*/ 97 w 158"/>
              <a:gd name="T71" fmla="*/ 52 h 88"/>
              <a:gd name="T72" fmla="*/ 106 w 158"/>
              <a:gd name="T73" fmla="*/ 57 h 88"/>
              <a:gd name="T74" fmla="*/ 113 w 158"/>
              <a:gd name="T75" fmla="*/ 59 h 88"/>
              <a:gd name="T76" fmla="*/ 113 w 158"/>
              <a:gd name="T77" fmla="*/ 62 h 88"/>
              <a:gd name="T78" fmla="*/ 116 w 158"/>
              <a:gd name="T79" fmla="*/ 64 h 88"/>
              <a:gd name="T80" fmla="*/ 116 w 158"/>
              <a:gd name="T81" fmla="*/ 64 h 88"/>
              <a:gd name="T82" fmla="*/ 118 w 158"/>
              <a:gd name="T83" fmla="*/ 66 h 88"/>
              <a:gd name="T84" fmla="*/ 123 w 158"/>
              <a:gd name="T85" fmla="*/ 69 h 88"/>
              <a:gd name="T86" fmla="*/ 130 w 158"/>
              <a:gd name="T87" fmla="*/ 71 h 88"/>
              <a:gd name="T88" fmla="*/ 144 w 158"/>
              <a:gd name="T89" fmla="*/ 81 h 88"/>
              <a:gd name="T90" fmla="*/ 149 w 158"/>
              <a:gd name="T91" fmla="*/ 83 h 88"/>
              <a:gd name="T92" fmla="*/ 153 w 158"/>
              <a:gd name="T93" fmla="*/ 85 h 88"/>
              <a:gd name="T94" fmla="*/ 156 w 158"/>
              <a:gd name="T95" fmla="*/ 88 h 88"/>
              <a:gd name="T96" fmla="*/ 158 w 158"/>
              <a:gd name="T97" fmla="*/ 85 h 88"/>
              <a:gd name="T98" fmla="*/ 158 w 158"/>
              <a:gd name="T99" fmla="*/ 85 h 88"/>
              <a:gd name="T100" fmla="*/ 153 w 158"/>
              <a:gd name="T101" fmla="*/ 83 h 88"/>
              <a:gd name="T102" fmla="*/ 149 w 158"/>
              <a:gd name="T103" fmla="*/ 81 h 88"/>
              <a:gd name="T104" fmla="*/ 139 w 158"/>
              <a:gd name="T105" fmla="*/ 76 h 88"/>
              <a:gd name="T106" fmla="*/ 127 w 158"/>
              <a:gd name="T107" fmla="*/ 69 h 88"/>
              <a:gd name="T108" fmla="*/ 123 w 158"/>
              <a:gd name="T109" fmla="*/ 66 h 88"/>
              <a:gd name="T110" fmla="*/ 120 w 158"/>
              <a:gd name="T111"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88">
                <a:moveTo>
                  <a:pt x="118" y="64"/>
                </a:moveTo>
                <a:lnTo>
                  <a:pt x="118" y="64"/>
                </a:lnTo>
                <a:lnTo>
                  <a:pt x="116" y="62"/>
                </a:lnTo>
                <a:lnTo>
                  <a:pt x="116" y="62"/>
                </a:lnTo>
                <a:lnTo>
                  <a:pt x="116" y="59"/>
                </a:lnTo>
                <a:lnTo>
                  <a:pt x="113" y="59"/>
                </a:lnTo>
                <a:lnTo>
                  <a:pt x="113" y="59"/>
                </a:lnTo>
                <a:lnTo>
                  <a:pt x="111" y="57"/>
                </a:lnTo>
                <a:lnTo>
                  <a:pt x="108" y="57"/>
                </a:lnTo>
                <a:lnTo>
                  <a:pt x="104" y="55"/>
                </a:lnTo>
                <a:lnTo>
                  <a:pt x="97" y="50"/>
                </a:lnTo>
                <a:lnTo>
                  <a:pt x="92" y="47"/>
                </a:lnTo>
                <a:lnTo>
                  <a:pt x="85" y="43"/>
                </a:lnTo>
                <a:lnTo>
                  <a:pt x="80" y="40"/>
                </a:lnTo>
                <a:lnTo>
                  <a:pt x="73" y="36"/>
                </a:lnTo>
                <a:lnTo>
                  <a:pt x="66" y="33"/>
                </a:lnTo>
                <a:lnTo>
                  <a:pt x="61" y="31"/>
                </a:lnTo>
                <a:lnTo>
                  <a:pt x="54" y="26"/>
                </a:lnTo>
                <a:lnTo>
                  <a:pt x="49" y="24"/>
                </a:lnTo>
                <a:lnTo>
                  <a:pt x="47" y="24"/>
                </a:lnTo>
                <a:lnTo>
                  <a:pt x="45" y="21"/>
                </a:lnTo>
                <a:lnTo>
                  <a:pt x="45" y="21"/>
                </a:lnTo>
                <a:lnTo>
                  <a:pt x="45" y="21"/>
                </a:lnTo>
                <a:lnTo>
                  <a:pt x="42" y="21"/>
                </a:lnTo>
                <a:lnTo>
                  <a:pt x="42" y="21"/>
                </a:lnTo>
                <a:lnTo>
                  <a:pt x="40" y="19"/>
                </a:lnTo>
                <a:lnTo>
                  <a:pt x="40" y="19"/>
                </a:lnTo>
                <a:lnTo>
                  <a:pt x="37" y="19"/>
                </a:lnTo>
                <a:lnTo>
                  <a:pt x="37" y="19"/>
                </a:lnTo>
                <a:lnTo>
                  <a:pt x="35" y="17"/>
                </a:lnTo>
                <a:lnTo>
                  <a:pt x="33" y="17"/>
                </a:lnTo>
                <a:lnTo>
                  <a:pt x="30" y="14"/>
                </a:lnTo>
                <a:lnTo>
                  <a:pt x="28" y="14"/>
                </a:lnTo>
                <a:lnTo>
                  <a:pt x="21" y="10"/>
                </a:lnTo>
                <a:lnTo>
                  <a:pt x="14" y="5"/>
                </a:lnTo>
                <a:lnTo>
                  <a:pt x="7" y="2"/>
                </a:lnTo>
                <a:lnTo>
                  <a:pt x="4" y="0"/>
                </a:lnTo>
                <a:lnTo>
                  <a:pt x="4" y="0"/>
                </a:lnTo>
                <a:lnTo>
                  <a:pt x="2" y="0"/>
                </a:lnTo>
                <a:lnTo>
                  <a:pt x="2" y="0"/>
                </a:lnTo>
                <a:lnTo>
                  <a:pt x="0" y="0"/>
                </a:lnTo>
                <a:lnTo>
                  <a:pt x="0" y="0"/>
                </a:lnTo>
                <a:lnTo>
                  <a:pt x="0" y="0"/>
                </a:lnTo>
                <a:lnTo>
                  <a:pt x="0" y="0"/>
                </a:lnTo>
                <a:lnTo>
                  <a:pt x="2" y="0"/>
                </a:lnTo>
                <a:lnTo>
                  <a:pt x="4" y="2"/>
                </a:lnTo>
                <a:lnTo>
                  <a:pt x="7" y="2"/>
                </a:lnTo>
                <a:lnTo>
                  <a:pt x="11" y="7"/>
                </a:lnTo>
                <a:lnTo>
                  <a:pt x="18" y="10"/>
                </a:lnTo>
                <a:lnTo>
                  <a:pt x="26" y="14"/>
                </a:lnTo>
                <a:lnTo>
                  <a:pt x="28" y="17"/>
                </a:lnTo>
                <a:lnTo>
                  <a:pt x="30" y="17"/>
                </a:lnTo>
                <a:lnTo>
                  <a:pt x="33" y="19"/>
                </a:lnTo>
                <a:lnTo>
                  <a:pt x="35" y="19"/>
                </a:lnTo>
                <a:lnTo>
                  <a:pt x="37" y="21"/>
                </a:lnTo>
                <a:lnTo>
                  <a:pt x="37" y="21"/>
                </a:lnTo>
                <a:lnTo>
                  <a:pt x="37" y="21"/>
                </a:lnTo>
                <a:lnTo>
                  <a:pt x="40" y="21"/>
                </a:lnTo>
                <a:lnTo>
                  <a:pt x="40" y="21"/>
                </a:lnTo>
                <a:lnTo>
                  <a:pt x="42" y="21"/>
                </a:lnTo>
                <a:lnTo>
                  <a:pt x="42" y="21"/>
                </a:lnTo>
                <a:lnTo>
                  <a:pt x="42" y="21"/>
                </a:lnTo>
                <a:lnTo>
                  <a:pt x="45" y="24"/>
                </a:lnTo>
                <a:lnTo>
                  <a:pt x="49" y="26"/>
                </a:lnTo>
                <a:lnTo>
                  <a:pt x="54" y="28"/>
                </a:lnTo>
                <a:lnTo>
                  <a:pt x="59" y="31"/>
                </a:lnTo>
                <a:lnTo>
                  <a:pt x="63" y="33"/>
                </a:lnTo>
                <a:lnTo>
                  <a:pt x="71" y="38"/>
                </a:lnTo>
                <a:lnTo>
                  <a:pt x="78" y="40"/>
                </a:lnTo>
                <a:lnTo>
                  <a:pt x="82" y="45"/>
                </a:lnTo>
                <a:lnTo>
                  <a:pt x="89" y="47"/>
                </a:lnTo>
                <a:lnTo>
                  <a:pt x="97" y="52"/>
                </a:lnTo>
                <a:lnTo>
                  <a:pt x="101" y="55"/>
                </a:lnTo>
                <a:lnTo>
                  <a:pt x="106" y="57"/>
                </a:lnTo>
                <a:lnTo>
                  <a:pt x="108" y="59"/>
                </a:lnTo>
                <a:lnTo>
                  <a:pt x="113" y="59"/>
                </a:lnTo>
                <a:lnTo>
                  <a:pt x="113" y="62"/>
                </a:lnTo>
                <a:lnTo>
                  <a:pt x="113" y="62"/>
                </a:lnTo>
                <a:lnTo>
                  <a:pt x="113" y="62"/>
                </a:lnTo>
                <a:lnTo>
                  <a:pt x="116" y="64"/>
                </a:lnTo>
                <a:lnTo>
                  <a:pt x="116" y="64"/>
                </a:lnTo>
                <a:lnTo>
                  <a:pt x="116" y="64"/>
                </a:lnTo>
                <a:lnTo>
                  <a:pt x="118" y="66"/>
                </a:lnTo>
                <a:lnTo>
                  <a:pt x="118" y="66"/>
                </a:lnTo>
                <a:lnTo>
                  <a:pt x="120" y="66"/>
                </a:lnTo>
                <a:lnTo>
                  <a:pt x="123" y="69"/>
                </a:lnTo>
                <a:lnTo>
                  <a:pt x="127" y="71"/>
                </a:lnTo>
                <a:lnTo>
                  <a:pt x="130" y="71"/>
                </a:lnTo>
                <a:lnTo>
                  <a:pt x="137" y="76"/>
                </a:lnTo>
                <a:lnTo>
                  <a:pt x="144" y="81"/>
                </a:lnTo>
                <a:lnTo>
                  <a:pt x="146" y="81"/>
                </a:lnTo>
                <a:lnTo>
                  <a:pt x="149" y="83"/>
                </a:lnTo>
                <a:lnTo>
                  <a:pt x="151" y="85"/>
                </a:lnTo>
                <a:lnTo>
                  <a:pt x="153" y="85"/>
                </a:lnTo>
                <a:lnTo>
                  <a:pt x="156" y="88"/>
                </a:lnTo>
                <a:lnTo>
                  <a:pt x="156" y="88"/>
                </a:lnTo>
                <a:lnTo>
                  <a:pt x="158" y="85"/>
                </a:lnTo>
                <a:lnTo>
                  <a:pt x="158" y="85"/>
                </a:lnTo>
                <a:lnTo>
                  <a:pt x="158" y="85"/>
                </a:lnTo>
                <a:lnTo>
                  <a:pt x="158" y="85"/>
                </a:lnTo>
                <a:lnTo>
                  <a:pt x="156" y="85"/>
                </a:lnTo>
                <a:lnTo>
                  <a:pt x="153" y="83"/>
                </a:lnTo>
                <a:lnTo>
                  <a:pt x="151" y="83"/>
                </a:lnTo>
                <a:lnTo>
                  <a:pt x="149" y="81"/>
                </a:lnTo>
                <a:lnTo>
                  <a:pt x="146" y="78"/>
                </a:lnTo>
                <a:lnTo>
                  <a:pt x="139" y="76"/>
                </a:lnTo>
                <a:lnTo>
                  <a:pt x="132" y="71"/>
                </a:lnTo>
                <a:lnTo>
                  <a:pt x="127" y="69"/>
                </a:lnTo>
                <a:lnTo>
                  <a:pt x="125" y="69"/>
                </a:lnTo>
                <a:lnTo>
                  <a:pt x="123" y="66"/>
                </a:lnTo>
                <a:lnTo>
                  <a:pt x="120" y="64"/>
                </a:lnTo>
                <a:lnTo>
                  <a:pt x="120" y="64"/>
                </a:lnTo>
                <a:lnTo>
                  <a:pt x="118" y="64"/>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09" name="Freeform 194"/>
          <p:cNvSpPr>
            <a:spLocks noEditPoints="1"/>
          </p:cNvSpPr>
          <p:nvPr/>
        </p:nvSpPr>
        <p:spPr bwMode="auto">
          <a:xfrm>
            <a:off x="4505519" y="3454965"/>
            <a:ext cx="247650" cy="158750"/>
          </a:xfrm>
          <a:custGeom>
            <a:avLst/>
            <a:gdLst>
              <a:gd name="T0" fmla="*/ 123 w 156"/>
              <a:gd name="T1" fmla="*/ 69 h 100"/>
              <a:gd name="T2" fmla="*/ 146 w 156"/>
              <a:gd name="T3" fmla="*/ 81 h 100"/>
              <a:gd name="T4" fmla="*/ 156 w 156"/>
              <a:gd name="T5" fmla="*/ 88 h 100"/>
              <a:gd name="T6" fmla="*/ 156 w 156"/>
              <a:gd name="T7" fmla="*/ 100 h 100"/>
              <a:gd name="T8" fmla="*/ 116 w 156"/>
              <a:gd name="T9" fmla="*/ 78 h 100"/>
              <a:gd name="T10" fmla="*/ 66 w 156"/>
              <a:gd name="T11" fmla="*/ 50 h 100"/>
              <a:gd name="T12" fmla="*/ 33 w 156"/>
              <a:gd name="T13" fmla="*/ 31 h 100"/>
              <a:gd name="T14" fmla="*/ 14 w 156"/>
              <a:gd name="T15" fmla="*/ 19 h 100"/>
              <a:gd name="T16" fmla="*/ 0 w 156"/>
              <a:gd name="T17" fmla="*/ 14 h 100"/>
              <a:gd name="T18" fmla="*/ 0 w 156"/>
              <a:gd name="T19" fmla="*/ 5 h 100"/>
              <a:gd name="T20" fmla="*/ 0 w 156"/>
              <a:gd name="T21" fmla="*/ 0 h 100"/>
              <a:gd name="T22" fmla="*/ 11 w 156"/>
              <a:gd name="T23" fmla="*/ 7 h 100"/>
              <a:gd name="T24" fmla="*/ 33 w 156"/>
              <a:gd name="T25" fmla="*/ 19 h 100"/>
              <a:gd name="T26" fmla="*/ 40 w 156"/>
              <a:gd name="T27" fmla="*/ 21 h 100"/>
              <a:gd name="T28" fmla="*/ 45 w 156"/>
              <a:gd name="T29" fmla="*/ 24 h 100"/>
              <a:gd name="T30" fmla="*/ 71 w 156"/>
              <a:gd name="T31" fmla="*/ 38 h 100"/>
              <a:gd name="T32" fmla="*/ 101 w 156"/>
              <a:gd name="T33" fmla="*/ 55 h 100"/>
              <a:gd name="T34" fmla="*/ 113 w 156"/>
              <a:gd name="T35" fmla="*/ 62 h 100"/>
              <a:gd name="T36" fmla="*/ 37 w 156"/>
              <a:gd name="T37" fmla="*/ 33 h 100"/>
              <a:gd name="T38" fmla="*/ 52 w 156"/>
              <a:gd name="T39" fmla="*/ 40 h 100"/>
              <a:gd name="T40" fmla="*/ 54 w 156"/>
              <a:gd name="T41" fmla="*/ 40 h 100"/>
              <a:gd name="T42" fmla="*/ 49 w 156"/>
              <a:gd name="T43" fmla="*/ 28 h 100"/>
              <a:gd name="T44" fmla="*/ 35 w 156"/>
              <a:gd name="T45" fmla="*/ 21 h 100"/>
              <a:gd name="T46" fmla="*/ 28 w 156"/>
              <a:gd name="T47" fmla="*/ 17 h 100"/>
              <a:gd name="T48" fmla="*/ 35 w 156"/>
              <a:gd name="T49" fmla="*/ 28 h 100"/>
              <a:gd name="T50" fmla="*/ 85 w 156"/>
              <a:gd name="T51" fmla="*/ 59 h 100"/>
              <a:gd name="T52" fmla="*/ 99 w 156"/>
              <a:gd name="T53" fmla="*/ 66 h 100"/>
              <a:gd name="T54" fmla="*/ 99 w 156"/>
              <a:gd name="T55" fmla="*/ 64 h 100"/>
              <a:gd name="T56" fmla="*/ 92 w 156"/>
              <a:gd name="T57" fmla="*/ 52 h 100"/>
              <a:gd name="T58" fmla="*/ 78 w 156"/>
              <a:gd name="T59" fmla="*/ 45 h 100"/>
              <a:gd name="T60" fmla="*/ 75 w 156"/>
              <a:gd name="T61" fmla="*/ 45 h 100"/>
              <a:gd name="T62" fmla="*/ 82 w 156"/>
              <a:gd name="T63" fmla="*/ 55 h 100"/>
              <a:gd name="T64" fmla="*/ 63 w 156"/>
              <a:gd name="T65" fmla="*/ 47 h 100"/>
              <a:gd name="T66" fmla="*/ 75 w 156"/>
              <a:gd name="T67" fmla="*/ 55 h 100"/>
              <a:gd name="T68" fmla="*/ 75 w 156"/>
              <a:gd name="T69" fmla="*/ 52 h 100"/>
              <a:gd name="T70" fmla="*/ 68 w 156"/>
              <a:gd name="T71" fmla="*/ 40 h 100"/>
              <a:gd name="T72" fmla="*/ 54 w 156"/>
              <a:gd name="T73" fmla="*/ 31 h 100"/>
              <a:gd name="T74" fmla="*/ 52 w 156"/>
              <a:gd name="T75" fmla="*/ 31 h 100"/>
              <a:gd name="T76" fmla="*/ 59 w 156"/>
              <a:gd name="T77" fmla="*/ 43 h 100"/>
              <a:gd name="T78" fmla="*/ 108 w 156"/>
              <a:gd name="T79" fmla="*/ 71 h 100"/>
              <a:gd name="T80" fmla="*/ 123 w 156"/>
              <a:gd name="T81" fmla="*/ 81 h 100"/>
              <a:gd name="T82" fmla="*/ 123 w 156"/>
              <a:gd name="T83" fmla="*/ 78 h 100"/>
              <a:gd name="T84" fmla="*/ 116 w 156"/>
              <a:gd name="T85" fmla="*/ 66 h 100"/>
              <a:gd name="T86" fmla="*/ 101 w 156"/>
              <a:gd name="T87" fmla="*/ 57 h 100"/>
              <a:gd name="T88" fmla="*/ 99 w 156"/>
              <a:gd name="T89" fmla="*/ 57 h 100"/>
              <a:gd name="T90" fmla="*/ 106 w 156"/>
              <a:gd name="T91" fmla="*/ 69 h 100"/>
              <a:gd name="T92" fmla="*/ 142 w 156"/>
              <a:gd name="T93" fmla="*/ 90 h 100"/>
              <a:gd name="T94" fmla="*/ 144 w 156"/>
              <a:gd name="T95" fmla="*/ 83 h 100"/>
              <a:gd name="T96" fmla="*/ 134 w 156"/>
              <a:gd name="T97" fmla="*/ 76 h 100"/>
              <a:gd name="T98" fmla="*/ 123 w 156"/>
              <a:gd name="T99" fmla="*/ 69 h 100"/>
              <a:gd name="T100" fmla="*/ 123 w 156"/>
              <a:gd name="T101" fmla="*/ 71 h 100"/>
              <a:gd name="T102" fmla="*/ 130 w 156"/>
              <a:gd name="T103" fmla="*/ 83 h 100"/>
              <a:gd name="T104" fmla="*/ 139 w 156"/>
              <a:gd name="T105" fmla="*/ 90 h 100"/>
              <a:gd name="T106" fmla="*/ 28 w 156"/>
              <a:gd name="T107" fmla="*/ 24 h 100"/>
              <a:gd name="T108" fmla="*/ 23 w 156"/>
              <a:gd name="T109" fmla="*/ 14 h 100"/>
              <a:gd name="T110" fmla="*/ 14 w 156"/>
              <a:gd name="T111" fmla="*/ 10 h 100"/>
              <a:gd name="T112" fmla="*/ 11 w 156"/>
              <a:gd name="T113" fmla="*/ 12 h 100"/>
              <a:gd name="T114" fmla="*/ 14 w 156"/>
              <a:gd name="T115" fmla="*/ 19 h 100"/>
              <a:gd name="T116" fmla="*/ 28 w 156"/>
              <a:gd name="T117" fmla="*/ 2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100">
                <a:moveTo>
                  <a:pt x="116" y="64"/>
                </a:moveTo>
                <a:lnTo>
                  <a:pt x="118" y="66"/>
                </a:lnTo>
                <a:lnTo>
                  <a:pt x="118" y="66"/>
                </a:lnTo>
                <a:lnTo>
                  <a:pt x="120" y="66"/>
                </a:lnTo>
                <a:lnTo>
                  <a:pt x="123" y="69"/>
                </a:lnTo>
                <a:lnTo>
                  <a:pt x="127" y="71"/>
                </a:lnTo>
                <a:lnTo>
                  <a:pt x="130" y="71"/>
                </a:lnTo>
                <a:lnTo>
                  <a:pt x="137" y="76"/>
                </a:lnTo>
                <a:lnTo>
                  <a:pt x="144" y="81"/>
                </a:lnTo>
                <a:lnTo>
                  <a:pt x="146" y="81"/>
                </a:lnTo>
                <a:lnTo>
                  <a:pt x="149" y="83"/>
                </a:lnTo>
                <a:lnTo>
                  <a:pt x="151" y="85"/>
                </a:lnTo>
                <a:lnTo>
                  <a:pt x="153" y="85"/>
                </a:lnTo>
                <a:lnTo>
                  <a:pt x="156" y="88"/>
                </a:lnTo>
                <a:lnTo>
                  <a:pt x="156" y="88"/>
                </a:lnTo>
                <a:lnTo>
                  <a:pt x="156" y="92"/>
                </a:lnTo>
                <a:lnTo>
                  <a:pt x="156" y="95"/>
                </a:lnTo>
                <a:lnTo>
                  <a:pt x="156" y="97"/>
                </a:lnTo>
                <a:lnTo>
                  <a:pt x="156" y="100"/>
                </a:lnTo>
                <a:lnTo>
                  <a:pt x="156" y="100"/>
                </a:lnTo>
                <a:lnTo>
                  <a:pt x="156" y="100"/>
                </a:lnTo>
                <a:lnTo>
                  <a:pt x="156" y="100"/>
                </a:lnTo>
                <a:lnTo>
                  <a:pt x="142" y="92"/>
                </a:lnTo>
                <a:lnTo>
                  <a:pt x="127" y="85"/>
                </a:lnTo>
                <a:lnTo>
                  <a:pt x="116" y="78"/>
                </a:lnTo>
                <a:lnTo>
                  <a:pt x="104" y="71"/>
                </a:lnTo>
                <a:lnTo>
                  <a:pt x="94" y="64"/>
                </a:lnTo>
                <a:lnTo>
                  <a:pt x="82" y="59"/>
                </a:lnTo>
                <a:lnTo>
                  <a:pt x="75" y="55"/>
                </a:lnTo>
                <a:lnTo>
                  <a:pt x="66" y="50"/>
                </a:lnTo>
                <a:lnTo>
                  <a:pt x="56" y="45"/>
                </a:lnTo>
                <a:lnTo>
                  <a:pt x="49" y="40"/>
                </a:lnTo>
                <a:lnTo>
                  <a:pt x="45" y="38"/>
                </a:lnTo>
                <a:lnTo>
                  <a:pt x="37" y="33"/>
                </a:lnTo>
                <a:lnTo>
                  <a:pt x="33" y="31"/>
                </a:lnTo>
                <a:lnTo>
                  <a:pt x="28" y="28"/>
                </a:lnTo>
                <a:lnTo>
                  <a:pt x="23" y="26"/>
                </a:lnTo>
                <a:lnTo>
                  <a:pt x="18" y="24"/>
                </a:lnTo>
                <a:lnTo>
                  <a:pt x="16" y="21"/>
                </a:lnTo>
                <a:lnTo>
                  <a:pt x="14" y="19"/>
                </a:lnTo>
                <a:lnTo>
                  <a:pt x="9" y="19"/>
                </a:lnTo>
                <a:lnTo>
                  <a:pt x="7" y="17"/>
                </a:lnTo>
                <a:lnTo>
                  <a:pt x="4" y="17"/>
                </a:lnTo>
                <a:lnTo>
                  <a:pt x="2" y="14"/>
                </a:lnTo>
                <a:lnTo>
                  <a:pt x="0" y="14"/>
                </a:lnTo>
                <a:lnTo>
                  <a:pt x="0" y="12"/>
                </a:lnTo>
                <a:lnTo>
                  <a:pt x="0" y="12"/>
                </a:lnTo>
                <a:lnTo>
                  <a:pt x="0" y="12"/>
                </a:lnTo>
                <a:lnTo>
                  <a:pt x="0" y="10"/>
                </a:lnTo>
                <a:lnTo>
                  <a:pt x="0" y="5"/>
                </a:lnTo>
                <a:lnTo>
                  <a:pt x="0" y="2"/>
                </a:lnTo>
                <a:lnTo>
                  <a:pt x="0" y="0"/>
                </a:lnTo>
                <a:lnTo>
                  <a:pt x="0" y="0"/>
                </a:lnTo>
                <a:lnTo>
                  <a:pt x="0" y="0"/>
                </a:lnTo>
                <a:lnTo>
                  <a:pt x="0" y="0"/>
                </a:lnTo>
                <a:lnTo>
                  <a:pt x="0" y="0"/>
                </a:lnTo>
                <a:lnTo>
                  <a:pt x="2" y="0"/>
                </a:lnTo>
                <a:lnTo>
                  <a:pt x="4" y="2"/>
                </a:lnTo>
                <a:lnTo>
                  <a:pt x="7" y="2"/>
                </a:lnTo>
                <a:lnTo>
                  <a:pt x="11" y="7"/>
                </a:lnTo>
                <a:lnTo>
                  <a:pt x="18" y="10"/>
                </a:lnTo>
                <a:lnTo>
                  <a:pt x="26" y="14"/>
                </a:lnTo>
                <a:lnTo>
                  <a:pt x="28" y="17"/>
                </a:lnTo>
                <a:lnTo>
                  <a:pt x="30" y="17"/>
                </a:lnTo>
                <a:lnTo>
                  <a:pt x="33" y="19"/>
                </a:lnTo>
                <a:lnTo>
                  <a:pt x="35" y="19"/>
                </a:lnTo>
                <a:lnTo>
                  <a:pt x="37" y="21"/>
                </a:lnTo>
                <a:lnTo>
                  <a:pt x="37" y="21"/>
                </a:lnTo>
                <a:lnTo>
                  <a:pt x="37" y="21"/>
                </a:lnTo>
                <a:lnTo>
                  <a:pt x="40" y="21"/>
                </a:lnTo>
                <a:lnTo>
                  <a:pt x="40" y="21"/>
                </a:lnTo>
                <a:lnTo>
                  <a:pt x="42" y="21"/>
                </a:lnTo>
                <a:lnTo>
                  <a:pt x="42" y="21"/>
                </a:lnTo>
                <a:lnTo>
                  <a:pt x="42" y="21"/>
                </a:lnTo>
                <a:lnTo>
                  <a:pt x="45" y="24"/>
                </a:lnTo>
                <a:lnTo>
                  <a:pt x="49" y="26"/>
                </a:lnTo>
                <a:lnTo>
                  <a:pt x="54" y="28"/>
                </a:lnTo>
                <a:lnTo>
                  <a:pt x="59" y="31"/>
                </a:lnTo>
                <a:lnTo>
                  <a:pt x="63" y="33"/>
                </a:lnTo>
                <a:lnTo>
                  <a:pt x="71" y="38"/>
                </a:lnTo>
                <a:lnTo>
                  <a:pt x="78" y="40"/>
                </a:lnTo>
                <a:lnTo>
                  <a:pt x="82" y="45"/>
                </a:lnTo>
                <a:lnTo>
                  <a:pt x="89" y="47"/>
                </a:lnTo>
                <a:lnTo>
                  <a:pt x="97" y="52"/>
                </a:lnTo>
                <a:lnTo>
                  <a:pt x="101" y="55"/>
                </a:lnTo>
                <a:lnTo>
                  <a:pt x="106" y="57"/>
                </a:lnTo>
                <a:lnTo>
                  <a:pt x="108" y="59"/>
                </a:lnTo>
                <a:lnTo>
                  <a:pt x="113" y="62"/>
                </a:lnTo>
                <a:lnTo>
                  <a:pt x="113" y="62"/>
                </a:lnTo>
                <a:lnTo>
                  <a:pt x="113" y="62"/>
                </a:lnTo>
                <a:lnTo>
                  <a:pt x="113" y="62"/>
                </a:lnTo>
                <a:lnTo>
                  <a:pt x="116" y="64"/>
                </a:lnTo>
                <a:lnTo>
                  <a:pt x="116" y="64"/>
                </a:lnTo>
                <a:lnTo>
                  <a:pt x="116" y="64"/>
                </a:lnTo>
                <a:close/>
                <a:moveTo>
                  <a:pt x="37" y="33"/>
                </a:moveTo>
                <a:lnTo>
                  <a:pt x="40" y="33"/>
                </a:lnTo>
                <a:lnTo>
                  <a:pt x="42" y="36"/>
                </a:lnTo>
                <a:lnTo>
                  <a:pt x="47" y="38"/>
                </a:lnTo>
                <a:lnTo>
                  <a:pt x="49" y="40"/>
                </a:lnTo>
                <a:lnTo>
                  <a:pt x="52" y="40"/>
                </a:lnTo>
                <a:lnTo>
                  <a:pt x="52" y="40"/>
                </a:lnTo>
                <a:lnTo>
                  <a:pt x="54" y="40"/>
                </a:lnTo>
                <a:lnTo>
                  <a:pt x="54" y="40"/>
                </a:lnTo>
                <a:lnTo>
                  <a:pt x="54" y="40"/>
                </a:lnTo>
                <a:lnTo>
                  <a:pt x="54" y="40"/>
                </a:lnTo>
                <a:lnTo>
                  <a:pt x="54" y="40"/>
                </a:lnTo>
                <a:lnTo>
                  <a:pt x="52" y="36"/>
                </a:lnTo>
                <a:lnTo>
                  <a:pt x="49" y="31"/>
                </a:lnTo>
                <a:lnTo>
                  <a:pt x="49" y="31"/>
                </a:lnTo>
                <a:lnTo>
                  <a:pt x="49" y="28"/>
                </a:lnTo>
                <a:lnTo>
                  <a:pt x="47" y="26"/>
                </a:lnTo>
                <a:lnTo>
                  <a:pt x="42" y="26"/>
                </a:lnTo>
                <a:lnTo>
                  <a:pt x="40" y="24"/>
                </a:lnTo>
                <a:lnTo>
                  <a:pt x="37" y="21"/>
                </a:lnTo>
                <a:lnTo>
                  <a:pt x="35" y="21"/>
                </a:lnTo>
                <a:lnTo>
                  <a:pt x="33" y="19"/>
                </a:lnTo>
                <a:lnTo>
                  <a:pt x="30" y="19"/>
                </a:lnTo>
                <a:lnTo>
                  <a:pt x="30" y="17"/>
                </a:lnTo>
                <a:lnTo>
                  <a:pt x="28" y="17"/>
                </a:lnTo>
                <a:lnTo>
                  <a:pt x="28" y="17"/>
                </a:lnTo>
                <a:lnTo>
                  <a:pt x="30" y="19"/>
                </a:lnTo>
                <a:lnTo>
                  <a:pt x="30" y="21"/>
                </a:lnTo>
                <a:lnTo>
                  <a:pt x="33" y="26"/>
                </a:lnTo>
                <a:lnTo>
                  <a:pt x="35" y="28"/>
                </a:lnTo>
                <a:lnTo>
                  <a:pt x="35" y="28"/>
                </a:lnTo>
                <a:lnTo>
                  <a:pt x="35" y="31"/>
                </a:lnTo>
                <a:lnTo>
                  <a:pt x="37" y="33"/>
                </a:lnTo>
                <a:lnTo>
                  <a:pt x="37" y="33"/>
                </a:lnTo>
                <a:close/>
                <a:moveTo>
                  <a:pt x="82" y="57"/>
                </a:moveTo>
                <a:lnTo>
                  <a:pt x="85" y="59"/>
                </a:lnTo>
                <a:lnTo>
                  <a:pt x="87" y="62"/>
                </a:lnTo>
                <a:lnTo>
                  <a:pt x="92" y="64"/>
                </a:lnTo>
                <a:lnTo>
                  <a:pt x="94" y="64"/>
                </a:lnTo>
                <a:lnTo>
                  <a:pt x="97" y="66"/>
                </a:lnTo>
                <a:lnTo>
                  <a:pt x="99" y="66"/>
                </a:lnTo>
                <a:lnTo>
                  <a:pt x="99" y="66"/>
                </a:lnTo>
                <a:lnTo>
                  <a:pt x="99" y="66"/>
                </a:lnTo>
                <a:lnTo>
                  <a:pt x="99" y="66"/>
                </a:lnTo>
                <a:lnTo>
                  <a:pt x="99" y="66"/>
                </a:lnTo>
                <a:lnTo>
                  <a:pt x="99" y="64"/>
                </a:lnTo>
                <a:lnTo>
                  <a:pt x="99" y="62"/>
                </a:lnTo>
                <a:lnTo>
                  <a:pt x="97" y="57"/>
                </a:lnTo>
                <a:lnTo>
                  <a:pt x="97" y="57"/>
                </a:lnTo>
                <a:lnTo>
                  <a:pt x="94" y="55"/>
                </a:lnTo>
                <a:lnTo>
                  <a:pt x="92" y="52"/>
                </a:lnTo>
                <a:lnTo>
                  <a:pt x="89" y="50"/>
                </a:lnTo>
                <a:lnTo>
                  <a:pt x="85" y="50"/>
                </a:lnTo>
                <a:lnTo>
                  <a:pt x="82" y="47"/>
                </a:lnTo>
                <a:lnTo>
                  <a:pt x="80" y="45"/>
                </a:lnTo>
                <a:lnTo>
                  <a:pt x="78" y="45"/>
                </a:lnTo>
                <a:lnTo>
                  <a:pt x="75" y="45"/>
                </a:lnTo>
                <a:lnTo>
                  <a:pt x="75" y="43"/>
                </a:lnTo>
                <a:lnTo>
                  <a:pt x="75" y="43"/>
                </a:lnTo>
                <a:lnTo>
                  <a:pt x="75" y="43"/>
                </a:lnTo>
                <a:lnTo>
                  <a:pt x="75" y="45"/>
                </a:lnTo>
                <a:lnTo>
                  <a:pt x="78" y="47"/>
                </a:lnTo>
                <a:lnTo>
                  <a:pt x="78" y="47"/>
                </a:lnTo>
                <a:lnTo>
                  <a:pt x="80" y="50"/>
                </a:lnTo>
                <a:lnTo>
                  <a:pt x="80" y="52"/>
                </a:lnTo>
                <a:lnTo>
                  <a:pt x="82" y="55"/>
                </a:lnTo>
                <a:lnTo>
                  <a:pt x="82" y="57"/>
                </a:lnTo>
                <a:lnTo>
                  <a:pt x="82" y="57"/>
                </a:lnTo>
                <a:lnTo>
                  <a:pt x="82" y="57"/>
                </a:lnTo>
                <a:close/>
                <a:moveTo>
                  <a:pt x="59" y="45"/>
                </a:moveTo>
                <a:lnTo>
                  <a:pt x="63" y="47"/>
                </a:lnTo>
                <a:lnTo>
                  <a:pt x="66" y="47"/>
                </a:lnTo>
                <a:lnTo>
                  <a:pt x="68" y="50"/>
                </a:lnTo>
                <a:lnTo>
                  <a:pt x="73" y="52"/>
                </a:lnTo>
                <a:lnTo>
                  <a:pt x="75" y="52"/>
                </a:lnTo>
                <a:lnTo>
                  <a:pt x="75" y="55"/>
                </a:lnTo>
                <a:lnTo>
                  <a:pt x="75" y="55"/>
                </a:lnTo>
                <a:lnTo>
                  <a:pt x="75" y="55"/>
                </a:lnTo>
                <a:lnTo>
                  <a:pt x="75" y="55"/>
                </a:lnTo>
                <a:lnTo>
                  <a:pt x="75" y="55"/>
                </a:lnTo>
                <a:lnTo>
                  <a:pt x="75" y="52"/>
                </a:lnTo>
                <a:lnTo>
                  <a:pt x="75" y="47"/>
                </a:lnTo>
                <a:lnTo>
                  <a:pt x="73" y="45"/>
                </a:lnTo>
                <a:lnTo>
                  <a:pt x="73" y="43"/>
                </a:lnTo>
                <a:lnTo>
                  <a:pt x="73" y="40"/>
                </a:lnTo>
                <a:lnTo>
                  <a:pt x="68" y="40"/>
                </a:lnTo>
                <a:lnTo>
                  <a:pt x="66" y="38"/>
                </a:lnTo>
                <a:lnTo>
                  <a:pt x="63" y="36"/>
                </a:lnTo>
                <a:lnTo>
                  <a:pt x="61" y="36"/>
                </a:lnTo>
                <a:lnTo>
                  <a:pt x="56" y="33"/>
                </a:lnTo>
                <a:lnTo>
                  <a:pt x="54" y="31"/>
                </a:lnTo>
                <a:lnTo>
                  <a:pt x="52" y="31"/>
                </a:lnTo>
                <a:lnTo>
                  <a:pt x="52" y="31"/>
                </a:lnTo>
                <a:lnTo>
                  <a:pt x="52" y="31"/>
                </a:lnTo>
                <a:lnTo>
                  <a:pt x="52" y="31"/>
                </a:lnTo>
                <a:lnTo>
                  <a:pt x="52" y="31"/>
                </a:lnTo>
                <a:lnTo>
                  <a:pt x="54" y="33"/>
                </a:lnTo>
                <a:lnTo>
                  <a:pt x="54" y="36"/>
                </a:lnTo>
                <a:lnTo>
                  <a:pt x="56" y="38"/>
                </a:lnTo>
                <a:lnTo>
                  <a:pt x="56" y="40"/>
                </a:lnTo>
                <a:lnTo>
                  <a:pt x="59" y="43"/>
                </a:lnTo>
                <a:lnTo>
                  <a:pt x="59" y="43"/>
                </a:lnTo>
                <a:lnTo>
                  <a:pt x="59" y="45"/>
                </a:lnTo>
                <a:lnTo>
                  <a:pt x="59" y="45"/>
                </a:lnTo>
                <a:close/>
                <a:moveTo>
                  <a:pt x="106" y="71"/>
                </a:moveTo>
                <a:lnTo>
                  <a:pt x="108" y="71"/>
                </a:lnTo>
                <a:lnTo>
                  <a:pt x="111" y="73"/>
                </a:lnTo>
                <a:lnTo>
                  <a:pt x="116" y="76"/>
                </a:lnTo>
                <a:lnTo>
                  <a:pt x="118" y="78"/>
                </a:lnTo>
                <a:lnTo>
                  <a:pt x="120" y="78"/>
                </a:lnTo>
                <a:lnTo>
                  <a:pt x="123" y="81"/>
                </a:lnTo>
                <a:lnTo>
                  <a:pt x="123" y="81"/>
                </a:lnTo>
                <a:lnTo>
                  <a:pt x="123" y="81"/>
                </a:lnTo>
                <a:lnTo>
                  <a:pt x="123" y="81"/>
                </a:lnTo>
                <a:lnTo>
                  <a:pt x="123" y="78"/>
                </a:lnTo>
                <a:lnTo>
                  <a:pt x="123" y="78"/>
                </a:lnTo>
                <a:lnTo>
                  <a:pt x="120" y="73"/>
                </a:lnTo>
                <a:lnTo>
                  <a:pt x="120" y="71"/>
                </a:lnTo>
                <a:lnTo>
                  <a:pt x="118" y="69"/>
                </a:lnTo>
                <a:lnTo>
                  <a:pt x="118" y="66"/>
                </a:lnTo>
                <a:lnTo>
                  <a:pt x="116" y="66"/>
                </a:lnTo>
                <a:lnTo>
                  <a:pt x="111" y="64"/>
                </a:lnTo>
                <a:lnTo>
                  <a:pt x="108" y="62"/>
                </a:lnTo>
                <a:lnTo>
                  <a:pt x="106" y="62"/>
                </a:lnTo>
                <a:lnTo>
                  <a:pt x="104" y="59"/>
                </a:lnTo>
                <a:lnTo>
                  <a:pt x="101" y="57"/>
                </a:lnTo>
                <a:lnTo>
                  <a:pt x="99" y="57"/>
                </a:lnTo>
                <a:lnTo>
                  <a:pt x="99" y="57"/>
                </a:lnTo>
                <a:lnTo>
                  <a:pt x="99" y="57"/>
                </a:lnTo>
                <a:lnTo>
                  <a:pt x="99" y="57"/>
                </a:lnTo>
                <a:lnTo>
                  <a:pt x="99" y="57"/>
                </a:lnTo>
                <a:lnTo>
                  <a:pt x="99" y="59"/>
                </a:lnTo>
                <a:lnTo>
                  <a:pt x="101" y="64"/>
                </a:lnTo>
                <a:lnTo>
                  <a:pt x="104" y="66"/>
                </a:lnTo>
                <a:lnTo>
                  <a:pt x="104" y="69"/>
                </a:lnTo>
                <a:lnTo>
                  <a:pt x="106" y="69"/>
                </a:lnTo>
                <a:lnTo>
                  <a:pt x="106" y="71"/>
                </a:lnTo>
                <a:lnTo>
                  <a:pt x="106" y="71"/>
                </a:lnTo>
                <a:close/>
                <a:moveTo>
                  <a:pt x="139" y="90"/>
                </a:moveTo>
                <a:lnTo>
                  <a:pt x="142" y="90"/>
                </a:lnTo>
                <a:lnTo>
                  <a:pt x="142" y="90"/>
                </a:lnTo>
                <a:lnTo>
                  <a:pt x="144" y="90"/>
                </a:lnTo>
                <a:lnTo>
                  <a:pt x="144" y="90"/>
                </a:lnTo>
                <a:lnTo>
                  <a:pt x="144" y="88"/>
                </a:lnTo>
                <a:lnTo>
                  <a:pt x="144" y="88"/>
                </a:lnTo>
                <a:lnTo>
                  <a:pt x="144" y="83"/>
                </a:lnTo>
                <a:lnTo>
                  <a:pt x="142" y="81"/>
                </a:lnTo>
                <a:lnTo>
                  <a:pt x="142" y="81"/>
                </a:lnTo>
                <a:lnTo>
                  <a:pt x="139" y="81"/>
                </a:lnTo>
                <a:lnTo>
                  <a:pt x="137" y="78"/>
                </a:lnTo>
                <a:lnTo>
                  <a:pt x="134" y="76"/>
                </a:lnTo>
                <a:lnTo>
                  <a:pt x="132" y="73"/>
                </a:lnTo>
                <a:lnTo>
                  <a:pt x="130" y="73"/>
                </a:lnTo>
                <a:lnTo>
                  <a:pt x="125" y="71"/>
                </a:lnTo>
                <a:lnTo>
                  <a:pt x="123" y="71"/>
                </a:lnTo>
                <a:lnTo>
                  <a:pt x="123" y="69"/>
                </a:lnTo>
                <a:lnTo>
                  <a:pt x="120" y="69"/>
                </a:lnTo>
                <a:lnTo>
                  <a:pt x="120" y="69"/>
                </a:lnTo>
                <a:lnTo>
                  <a:pt x="120" y="69"/>
                </a:lnTo>
                <a:lnTo>
                  <a:pt x="123" y="71"/>
                </a:lnTo>
                <a:lnTo>
                  <a:pt x="123" y="71"/>
                </a:lnTo>
                <a:lnTo>
                  <a:pt x="125" y="76"/>
                </a:lnTo>
                <a:lnTo>
                  <a:pt x="127" y="81"/>
                </a:lnTo>
                <a:lnTo>
                  <a:pt x="127" y="83"/>
                </a:lnTo>
                <a:lnTo>
                  <a:pt x="127" y="83"/>
                </a:lnTo>
                <a:lnTo>
                  <a:pt x="130" y="83"/>
                </a:lnTo>
                <a:lnTo>
                  <a:pt x="130" y="85"/>
                </a:lnTo>
                <a:lnTo>
                  <a:pt x="134" y="88"/>
                </a:lnTo>
                <a:lnTo>
                  <a:pt x="137" y="88"/>
                </a:lnTo>
                <a:lnTo>
                  <a:pt x="139" y="90"/>
                </a:lnTo>
                <a:lnTo>
                  <a:pt x="139" y="90"/>
                </a:lnTo>
                <a:lnTo>
                  <a:pt x="139" y="90"/>
                </a:lnTo>
                <a:close/>
                <a:moveTo>
                  <a:pt x="30" y="28"/>
                </a:moveTo>
                <a:lnTo>
                  <a:pt x="30" y="28"/>
                </a:lnTo>
                <a:lnTo>
                  <a:pt x="30" y="26"/>
                </a:lnTo>
                <a:lnTo>
                  <a:pt x="28" y="24"/>
                </a:lnTo>
                <a:lnTo>
                  <a:pt x="28" y="19"/>
                </a:lnTo>
                <a:lnTo>
                  <a:pt x="26" y="17"/>
                </a:lnTo>
                <a:lnTo>
                  <a:pt x="26" y="17"/>
                </a:lnTo>
                <a:lnTo>
                  <a:pt x="26" y="17"/>
                </a:lnTo>
                <a:lnTo>
                  <a:pt x="23" y="14"/>
                </a:lnTo>
                <a:lnTo>
                  <a:pt x="21" y="12"/>
                </a:lnTo>
                <a:lnTo>
                  <a:pt x="16" y="12"/>
                </a:lnTo>
                <a:lnTo>
                  <a:pt x="16" y="10"/>
                </a:lnTo>
                <a:lnTo>
                  <a:pt x="16" y="10"/>
                </a:lnTo>
                <a:lnTo>
                  <a:pt x="14" y="10"/>
                </a:lnTo>
                <a:lnTo>
                  <a:pt x="14" y="10"/>
                </a:lnTo>
                <a:lnTo>
                  <a:pt x="14" y="10"/>
                </a:lnTo>
                <a:lnTo>
                  <a:pt x="11" y="10"/>
                </a:lnTo>
                <a:lnTo>
                  <a:pt x="11" y="10"/>
                </a:lnTo>
                <a:lnTo>
                  <a:pt x="11" y="12"/>
                </a:lnTo>
                <a:lnTo>
                  <a:pt x="11" y="12"/>
                </a:lnTo>
                <a:lnTo>
                  <a:pt x="11" y="14"/>
                </a:lnTo>
                <a:lnTo>
                  <a:pt x="11" y="17"/>
                </a:lnTo>
                <a:lnTo>
                  <a:pt x="14" y="17"/>
                </a:lnTo>
                <a:lnTo>
                  <a:pt x="14" y="19"/>
                </a:lnTo>
                <a:lnTo>
                  <a:pt x="14" y="19"/>
                </a:lnTo>
                <a:lnTo>
                  <a:pt x="21" y="24"/>
                </a:lnTo>
                <a:lnTo>
                  <a:pt x="23" y="24"/>
                </a:lnTo>
                <a:lnTo>
                  <a:pt x="26" y="26"/>
                </a:lnTo>
                <a:lnTo>
                  <a:pt x="28" y="28"/>
                </a:lnTo>
                <a:lnTo>
                  <a:pt x="30" y="28"/>
                </a:lnTo>
                <a:lnTo>
                  <a:pt x="30" y="28"/>
                </a:lnTo>
                <a:lnTo>
                  <a:pt x="30" y="28"/>
                </a:lnTo>
                <a:lnTo>
                  <a:pt x="30" y="28"/>
                </a:lnTo>
                <a:close/>
              </a:path>
            </a:pathLst>
          </a:custGeom>
          <a:solidFill>
            <a:srgbClr val="070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0" name="Freeform 195"/>
          <p:cNvSpPr>
            <a:spLocks/>
          </p:cNvSpPr>
          <p:nvPr/>
        </p:nvSpPr>
        <p:spPr bwMode="auto">
          <a:xfrm>
            <a:off x="4759519" y="3589902"/>
            <a:ext cx="12700" cy="7938"/>
          </a:xfrm>
          <a:custGeom>
            <a:avLst/>
            <a:gdLst>
              <a:gd name="T0" fmla="*/ 5 w 8"/>
              <a:gd name="T1" fmla="*/ 5 h 5"/>
              <a:gd name="T2" fmla="*/ 5 w 8"/>
              <a:gd name="T3" fmla="*/ 3 h 5"/>
              <a:gd name="T4" fmla="*/ 5 w 8"/>
              <a:gd name="T5" fmla="*/ 3 h 5"/>
              <a:gd name="T6" fmla="*/ 5 w 8"/>
              <a:gd name="T7" fmla="*/ 3 h 5"/>
              <a:gd name="T8" fmla="*/ 3 w 8"/>
              <a:gd name="T9" fmla="*/ 3 h 5"/>
              <a:gd name="T10" fmla="*/ 3 w 8"/>
              <a:gd name="T11" fmla="*/ 0 h 5"/>
              <a:gd name="T12" fmla="*/ 3 w 8"/>
              <a:gd name="T13" fmla="*/ 0 h 5"/>
              <a:gd name="T14" fmla="*/ 3 w 8"/>
              <a:gd name="T15" fmla="*/ 0 h 5"/>
              <a:gd name="T16" fmla="*/ 3 w 8"/>
              <a:gd name="T17" fmla="*/ 0 h 5"/>
              <a:gd name="T18" fmla="*/ 3 w 8"/>
              <a:gd name="T19" fmla="*/ 0 h 5"/>
              <a:gd name="T20" fmla="*/ 0 w 8"/>
              <a:gd name="T21" fmla="*/ 0 h 5"/>
              <a:gd name="T22" fmla="*/ 0 w 8"/>
              <a:gd name="T23" fmla="*/ 3 h 5"/>
              <a:gd name="T24" fmla="*/ 0 w 8"/>
              <a:gd name="T25" fmla="*/ 3 h 5"/>
              <a:gd name="T26" fmla="*/ 0 w 8"/>
              <a:gd name="T27" fmla="*/ 3 h 5"/>
              <a:gd name="T28" fmla="*/ 3 w 8"/>
              <a:gd name="T29" fmla="*/ 5 h 5"/>
              <a:gd name="T30" fmla="*/ 3 w 8"/>
              <a:gd name="T31" fmla="*/ 5 h 5"/>
              <a:gd name="T32" fmla="*/ 3 w 8"/>
              <a:gd name="T33" fmla="*/ 5 h 5"/>
              <a:gd name="T34" fmla="*/ 3 w 8"/>
              <a:gd name="T35" fmla="*/ 5 h 5"/>
              <a:gd name="T36" fmla="*/ 5 w 8"/>
              <a:gd name="T37" fmla="*/ 5 h 5"/>
              <a:gd name="T38" fmla="*/ 5 w 8"/>
              <a:gd name="T39" fmla="*/ 5 h 5"/>
              <a:gd name="T40" fmla="*/ 5 w 8"/>
              <a:gd name="T41" fmla="*/ 5 h 5"/>
              <a:gd name="T42" fmla="*/ 8 w 8"/>
              <a:gd name="T43" fmla="*/ 5 h 5"/>
              <a:gd name="T44" fmla="*/ 8 w 8"/>
              <a:gd name="T45" fmla="*/ 5 h 5"/>
              <a:gd name="T46" fmla="*/ 5 w 8"/>
              <a:gd name="T47" fmla="*/ 5 h 5"/>
              <a:gd name="T48" fmla="*/ 5 w 8"/>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5">
                <a:moveTo>
                  <a:pt x="5" y="5"/>
                </a:moveTo>
                <a:lnTo>
                  <a:pt x="5" y="3"/>
                </a:lnTo>
                <a:lnTo>
                  <a:pt x="5" y="3"/>
                </a:lnTo>
                <a:lnTo>
                  <a:pt x="5" y="3"/>
                </a:lnTo>
                <a:lnTo>
                  <a:pt x="3" y="3"/>
                </a:lnTo>
                <a:lnTo>
                  <a:pt x="3" y="0"/>
                </a:lnTo>
                <a:lnTo>
                  <a:pt x="3" y="0"/>
                </a:lnTo>
                <a:lnTo>
                  <a:pt x="3" y="0"/>
                </a:lnTo>
                <a:lnTo>
                  <a:pt x="3" y="0"/>
                </a:lnTo>
                <a:lnTo>
                  <a:pt x="3" y="0"/>
                </a:lnTo>
                <a:lnTo>
                  <a:pt x="0" y="0"/>
                </a:lnTo>
                <a:lnTo>
                  <a:pt x="0" y="3"/>
                </a:lnTo>
                <a:lnTo>
                  <a:pt x="0" y="3"/>
                </a:lnTo>
                <a:lnTo>
                  <a:pt x="0" y="3"/>
                </a:lnTo>
                <a:lnTo>
                  <a:pt x="3" y="5"/>
                </a:lnTo>
                <a:lnTo>
                  <a:pt x="3" y="5"/>
                </a:lnTo>
                <a:lnTo>
                  <a:pt x="3" y="5"/>
                </a:lnTo>
                <a:lnTo>
                  <a:pt x="3" y="5"/>
                </a:lnTo>
                <a:lnTo>
                  <a:pt x="5" y="5"/>
                </a:lnTo>
                <a:lnTo>
                  <a:pt x="5" y="5"/>
                </a:lnTo>
                <a:lnTo>
                  <a:pt x="5" y="5"/>
                </a:lnTo>
                <a:lnTo>
                  <a:pt x="8" y="5"/>
                </a:lnTo>
                <a:lnTo>
                  <a:pt x="8" y="5"/>
                </a:lnTo>
                <a:lnTo>
                  <a:pt x="5" y="5"/>
                </a:lnTo>
                <a:lnTo>
                  <a:pt x="5" y="5"/>
                </a:lnTo>
                <a:close/>
              </a:path>
            </a:pathLst>
          </a:custGeom>
          <a:solidFill>
            <a:srgbClr val="243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1" name="Freeform 196"/>
          <p:cNvSpPr>
            <a:spLocks/>
          </p:cNvSpPr>
          <p:nvPr/>
        </p:nvSpPr>
        <p:spPr bwMode="auto">
          <a:xfrm>
            <a:off x="4759519" y="3608952"/>
            <a:ext cx="12700" cy="7938"/>
          </a:xfrm>
          <a:custGeom>
            <a:avLst/>
            <a:gdLst>
              <a:gd name="T0" fmla="*/ 5 w 8"/>
              <a:gd name="T1" fmla="*/ 5 h 5"/>
              <a:gd name="T2" fmla="*/ 5 w 8"/>
              <a:gd name="T3" fmla="*/ 5 h 5"/>
              <a:gd name="T4" fmla="*/ 5 w 8"/>
              <a:gd name="T5" fmla="*/ 3 h 5"/>
              <a:gd name="T6" fmla="*/ 3 w 8"/>
              <a:gd name="T7" fmla="*/ 3 h 5"/>
              <a:gd name="T8" fmla="*/ 3 w 8"/>
              <a:gd name="T9" fmla="*/ 3 h 5"/>
              <a:gd name="T10" fmla="*/ 3 w 8"/>
              <a:gd name="T11" fmla="*/ 0 h 5"/>
              <a:gd name="T12" fmla="*/ 3 w 8"/>
              <a:gd name="T13" fmla="*/ 0 h 5"/>
              <a:gd name="T14" fmla="*/ 3 w 8"/>
              <a:gd name="T15" fmla="*/ 0 h 5"/>
              <a:gd name="T16" fmla="*/ 3 w 8"/>
              <a:gd name="T17" fmla="*/ 0 h 5"/>
              <a:gd name="T18" fmla="*/ 3 w 8"/>
              <a:gd name="T19" fmla="*/ 3 h 5"/>
              <a:gd name="T20" fmla="*/ 0 w 8"/>
              <a:gd name="T21" fmla="*/ 3 h 5"/>
              <a:gd name="T22" fmla="*/ 0 w 8"/>
              <a:gd name="T23" fmla="*/ 3 h 5"/>
              <a:gd name="T24" fmla="*/ 0 w 8"/>
              <a:gd name="T25" fmla="*/ 3 h 5"/>
              <a:gd name="T26" fmla="*/ 0 w 8"/>
              <a:gd name="T27" fmla="*/ 3 h 5"/>
              <a:gd name="T28" fmla="*/ 3 w 8"/>
              <a:gd name="T29" fmla="*/ 5 h 5"/>
              <a:gd name="T30" fmla="*/ 3 w 8"/>
              <a:gd name="T31" fmla="*/ 5 h 5"/>
              <a:gd name="T32" fmla="*/ 3 w 8"/>
              <a:gd name="T33" fmla="*/ 5 h 5"/>
              <a:gd name="T34" fmla="*/ 3 w 8"/>
              <a:gd name="T35" fmla="*/ 5 h 5"/>
              <a:gd name="T36" fmla="*/ 3 w 8"/>
              <a:gd name="T37" fmla="*/ 5 h 5"/>
              <a:gd name="T38" fmla="*/ 5 w 8"/>
              <a:gd name="T39" fmla="*/ 5 h 5"/>
              <a:gd name="T40" fmla="*/ 5 w 8"/>
              <a:gd name="T41" fmla="*/ 5 h 5"/>
              <a:gd name="T42" fmla="*/ 5 w 8"/>
              <a:gd name="T43" fmla="*/ 5 h 5"/>
              <a:gd name="T44" fmla="*/ 8 w 8"/>
              <a:gd name="T45" fmla="*/ 5 h 5"/>
              <a:gd name="T46" fmla="*/ 8 w 8"/>
              <a:gd name="T47" fmla="*/ 5 h 5"/>
              <a:gd name="T48" fmla="*/ 5 w 8"/>
              <a:gd name="T49" fmla="*/ 5 h 5"/>
              <a:gd name="T50" fmla="*/ 5 w 8"/>
              <a:gd name="T5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5">
                <a:moveTo>
                  <a:pt x="5" y="5"/>
                </a:moveTo>
                <a:lnTo>
                  <a:pt x="5" y="5"/>
                </a:lnTo>
                <a:lnTo>
                  <a:pt x="5" y="3"/>
                </a:lnTo>
                <a:lnTo>
                  <a:pt x="3" y="3"/>
                </a:lnTo>
                <a:lnTo>
                  <a:pt x="3" y="3"/>
                </a:lnTo>
                <a:lnTo>
                  <a:pt x="3" y="0"/>
                </a:lnTo>
                <a:lnTo>
                  <a:pt x="3" y="0"/>
                </a:lnTo>
                <a:lnTo>
                  <a:pt x="3" y="0"/>
                </a:lnTo>
                <a:lnTo>
                  <a:pt x="3" y="0"/>
                </a:lnTo>
                <a:lnTo>
                  <a:pt x="3" y="3"/>
                </a:lnTo>
                <a:lnTo>
                  <a:pt x="0" y="3"/>
                </a:lnTo>
                <a:lnTo>
                  <a:pt x="0" y="3"/>
                </a:lnTo>
                <a:lnTo>
                  <a:pt x="0" y="3"/>
                </a:lnTo>
                <a:lnTo>
                  <a:pt x="0" y="3"/>
                </a:lnTo>
                <a:lnTo>
                  <a:pt x="3" y="5"/>
                </a:lnTo>
                <a:lnTo>
                  <a:pt x="3" y="5"/>
                </a:lnTo>
                <a:lnTo>
                  <a:pt x="3" y="5"/>
                </a:lnTo>
                <a:lnTo>
                  <a:pt x="3" y="5"/>
                </a:lnTo>
                <a:lnTo>
                  <a:pt x="3" y="5"/>
                </a:lnTo>
                <a:lnTo>
                  <a:pt x="5" y="5"/>
                </a:lnTo>
                <a:lnTo>
                  <a:pt x="5" y="5"/>
                </a:lnTo>
                <a:lnTo>
                  <a:pt x="5" y="5"/>
                </a:lnTo>
                <a:lnTo>
                  <a:pt x="8" y="5"/>
                </a:lnTo>
                <a:lnTo>
                  <a:pt x="8" y="5"/>
                </a:lnTo>
                <a:lnTo>
                  <a:pt x="5" y="5"/>
                </a:lnTo>
                <a:lnTo>
                  <a:pt x="5" y="5"/>
                </a:lnTo>
                <a:close/>
              </a:path>
            </a:pathLst>
          </a:custGeom>
          <a:solidFill>
            <a:srgbClr val="243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2" name="Rectangle 197"/>
          <p:cNvSpPr>
            <a:spLocks noChangeArrowheads="1"/>
          </p:cNvSpPr>
          <p:nvPr/>
        </p:nvSpPr>
        <p:spPr bwMode="auto">
          <a:xfrm>
            <a:off x="4772219" y="3589902"/>
            <a:ext cx="1588" cy="30163"/>
          </a:xfrm>
          <a:prstGeom prst="rect">
            <a:avLst/>
          </a:prstGeom>
          <a:solidFill>
            <a:srgbClr val="18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3" name="Freeform 198"/>
          <p:cNvSpPr>
            <a:spLocks/>
          </p:cNvSpPr>
          <p:nvPr/>
        </p:nvSpPr>
        <p:spPr bwMode="auto">
          <a:xfrm>
            <a:off x="4756344" y="3583552"/>
            <a:ext cx="15875" cy="6350"/>
          </a:xfrm>
          <a:custGeom>
            <a:avLst/>
            <a:gdLst>
              <a:gd name="T0" fmla="*/ 0 w 10"/>
              <a:gd name="T1" fmla="*/ 0 h 4"/>
              <a:gd name="T2" fmla="*/ 0 w 10"/>
              <a:gd name="T3" fmla="*/ 0 h 4"/>
              <a:gd name="T4" fmla="*/ 10 w 10"/>
              <a:gd name="T5" fmla="*/ 4 h 4"/>
              <a:gd name="T6" fmla="*/ 1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lnTo>
                  <a:pt x="0" y="0"/>
                </a:lnTo>
                <a:lnTo>
                  <a:pt x="10" y="4"/>
                </a:lnTo>
                <a:lnTo>
                  <a:pt x="10" y="4"/>
                </a:lnTo>
                <a:lnTo>
                  <a:pt x="0" y="0"/>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4" name="Freeform 199"/>
          <p:cNvSpPr>
            <a:spLocks noEditPoints="1"/>
          </p:cNvSpPr>
          <p:nvPr/>
        </p:nvSpPr>
        <p:spPr bwMode="auto">
          <a:xfrm>
            <a:off x="4756344" y="3583552"/>
            <a:ext cx="15875" cy="36513"/>
          </a:xfrm>
          <a:custGeom>
            <a:avLst/>
            <a:gdLst>
              <a:gd name="T0" fmla="*/ 2 w 10"/>
              <a:gd name="T1" fmla="*/ 2 h 23"/>
              <a:gd name="T2" fmla="*/ 7 w 10"/>
              <a:gd name="T3" fmla="*/ 4 h 23"/>
              <a:gd name="T4" fmla="*/ 7 w 10"/>
              <a:gd name="T5" fmla="*/ 4 h 23"/>
              <a:gd name="T6" fmla="*/ 10 w 10"/>
              <a:gd name="T7" fmla="*/ 4 h 23"/>
              <a:gd name="T8" fmla="*/ 10 w 10"/>
              <a:gd name="T9" fmla="*/ 11 h 23"/>
              <a:gd name="T10" fmla="*/ 10 w 10"/>
              <a:gd name="T11" fmla="*/ 16 h 23"/>
              <a:gd name="T12" fmla="*/ 10 w 10"/>
              <a:gd name="T13" fmla="*/ 23 h 23"/>
              <a:gd name="T14" fmla="*/ 10 w 10"/>
              <a:gd name="T15" fmla="*/ 23 h 23"/>
              <a:gd name="T16" fmla="*/ 10 w 10"/>
              <a:gd name="T17" fmla="*/ 23 h 23"/>
              <a:gd name="T18" fmla="*/ 2 w 10"/>
              <a:gd name="T19" fmla="*/ 21 h 23"/>
              <a:gd name="T20" fmla="*/ 0 w 10"/>
              <a:gd name="T21" fmla="*/ 21 h 23"/>
              <a:gd name="T22" fmla="*/ 0 w 10"/>
              <a:gd name="T23" fmla="*/ 19 h 23"/>
              <a:gd name="T24" fmla="*/ 0 w 10"/>
              <a:gd name="T25" fmla="*/ 16 h 23"/>
              <a:gd name="T26" fmla="*/ 0 w 10"/>
              <a:gd name="T27" fmla="*/ 9 h 23"/>
              <a:gd name="T28" fmla="*/ 0 w 10"/>
              <a:gd name="T29" fmla="*/ 4 h 23"/>
              <a:gd name="T30" fmla="*/ 0 w 10"/>
              <a:gd name="T31" fmla="*/ 2 h 23"/>
              <a:gd name="T32" fmla="*/ 0 w 10"/>
              <a:gd name="T33" fmla="*/ 0 h 23"/>
              <a:gd name="T34" fmla="*/ 7 w 10"/>
              <a:gd name="T35" fmla="*/ 9 h 23"/>
              <a:gd name="T36" fmla="*/ 7 w 10"/>
              <a:gd name="T37" fmla="*/ 9 h 23"/>
              <a:gd name="T38" fmla="*/ 5 w 10"/>
              <a:gd name="T39" fmla="*/ 7 h 23"/>
              <a:gd name="T40" fmla="*/ 5 w 10"/>
              <a:gd name="T41" fmla="*/ 4 h 23"/>
              <a:gd name="T42" fmla="*/ 2 w 10"/>
              <a:gd name="T43" fmla="*/ 4 h 23"/>
              <a:gd name="T44" fmla="*/ 2 w 10"/>
              <a:gd name="T45" fmla="*/ 7 h 23"/>
              <a:gd name="T46" fmla="*/ 5 w 10"/>
              <a:gd name="T47" fmla="*/ 9 h 23"/>
              <a:gd name="T48" fmla="*/ 5 w 10"/>
              <a:gd name="T49" fmla="*/ 9 h 23"/>
              <a:gd name="T50" fmla="*/ 5 w 10"/>
              <a:gd name="T51" fmla="*/ 21 h 23"/>
              <a:gd name="T52" fmla="*/ 7 w 10"/>
              <a:gd name="T53" fmla="*/ 21 h 23"/>
              <a:gd name="T54" fmla="*/ 7 w 10"/>
              <a:gd name="T55" fmla="*/ 19 h 23"/>
              <a:gd name="T56" fmla="*/ 5 w 10"/>
              <a:gd name="T57" fmla="*/ 19 h 23"/>
              <a:gd name="T58" fmla="*/ 5 w 10"/>
              <a:gd name="T59" fmla="*/ 16 h 23"/>
              <a:gd name="T60" fmla="*/ 2 w 10"/>
              <a:gd name="T61" fmla="*/ 16 h 23"/>
              <a:gd name="T62" fmla="*/ 2 w 10"/>
              <a:gd name="T63" fmla="*/ 19 h 23"/>
              <a:gd name="T64" fmla="*/ 5 w 10"/>
              <a:gd name="T65" fmla="*/ 21 h 23"/>
              <a:gd name="T66" fmla="*/ 5 w 10"/>
              <a:gd name="T67" fmla="*/ 21 h 23"/>
              <a:gd name="T68" fmla="*/ 5 w 10"/>
              <a:gd name="T6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23">
                <a:moveTo>
                  <a:pt x="0" y="0"/>
                </a:moveTo>
                <a:lnTo>
                  <a:pt x="2" y="2"/>
                </a:lnTo>
                <a:lnTo>
                  <a:pt x="5" y="2"/>
                </a:lnTo>
                <a:lnTo>
                  <a:pt x="7" y="4"/>
                </a:lnTo>
                <a:lnTo>
                  <a:pt x="7" y="4"/>
                </a:lnTo>
                <a:lnTo>
                  <a:pt x="7" y="4"/>
                </a:lnTo>
                <a:lnTo>
                  <a:pt x="10" y="4"/>
                </a:lnTo>
                <a:lnTo>
                  <a:pt x="10" y="4"/>
                </a:lnTo>
                <a:lnTo>
                  <a:pt x="10" y="9"/>
                </a:lnTo>
                <a:lnTo>
                  <a:pt x="10" y="11"/>
                </a:lnTo>
                <a:lnTo>
                  <a:pt x="10" y="14"/>
                </a:lnTo>
                <a:lnTo>
                  <a:pt x="10" y="16"/>
                </a:lnTo>
                <a:lnTo>
                  <a:pt x="10" y="21"/>
                </a:lnTo>
                <a:lnTo>
                  <a:pt x="10" y="23"/>
                </a:lnTo>
                <a:lnTo>
                  <a:pt x="10" y="23"/>
                </a:lnTo>
                <a:lnTo>
                  <a:pt x="10" y="23"/>
                </a:lnTo>
                <a:lnTo>
                  <a:pt x="10" y="23"/>
                </a:lnTo>
                <a:lnTo>
                  <a:pt x="10" y="23"/>
                </a:lnTo>
                <a:lnTo>
                  <a:pt x="5" y="23"/>
                </a:lnTo>
                <a:lnTo>
                  <a:pt x="2" y="21"/>
                </a:lnTo>
                <a:lnTo>
                  <a:pt x="2" y="21"/>
                </a:lnTo>
                <a:lnTo>
                  <a:pt x="0" y="21"/>
                </a:lnTo>
                <a:lnTo>
                  <a:pt x="0" y="19"/>
                </a:lnTo>
                <a:lnTo>
                  <a:pt x="0" y="19"/>
                </a:lnTo>
                <a:lnTo>
                  <a:pt x="0" y="19"/>
                </a:lnTo>
                <a:lnTo>
                  <a:pt x="0" y="16"/>
                </a:lnTo>
                <a:lnTo>
                  <a:pt x="0" y="14"/>
                </a:lnTo>
                <a:lnTo>
                  <a:pt x="0" y="9"/>
                </a:lnTo>
                <a:lnTo>
                  <a:pt x="0" y="9"/>
                </a:lnTo>
                <a:lnTo>
                  <a:pt x="0" y="4"/>
                </a:lnTo>
                <a:lnTo>
                  <a:pt x="0" y="2"/>
                </a:lnTo>
                <a:lnTo>
                  <a:pt x="0" y="2"/>
                </a:lnTo>
                <a:lnTo>
                  <a:pt x="0" y="0"/>
                </a:lnTo>
                <a:lnTo>
                  <a:pt x="0" y="0"/>
                </a:lnTo>
                <a:close/>
                <a:moveTo>
                  <a:pt x="5" y="9"/>
                </a:moveTo>
                <a:lnTo>
                  <a:pt x="7" y="9"/>
                </a:lnTo>
                <a:lnTo>
                  <a:pt x="7" y="9"/>
                </a:lnTo>
                <a:lnTo>
                  <a:pt x="7" y="9"/>
                </a:lnTo>
                <a:lnTo>
                  <a:pt x="7" y="7"/>
                </a:lnTo>
                <a:lnTo>
                  <a:pt x="5" y="7"/>
                </a:lnTo>
                <a:lnTo>
                  <a:pt x="5" y="7"/>
                </a:lnTo>
                <a:lnTo>
                  <a:pt x="5" y="4"/>
                </a:lnTo>
                <a:lnTo>
                  <a:pt x="5" y="4"/>
                </a:lnTo>
                <a:lnTo>
                  <a:pt x="2" y="4"/>
                </a:lnTo>
                <a:lnTo>
                  <a:pt x="2" y="7"/>
                </a:lnTo>
                <a:lnTo>
                  <a:pt x="2" y="7"/>
                </a:lnTo>
                <a:lnTo>
                  <a:pt x="5" y="9"/>
                </a:lnTo>
                <a:lnTo>
                  <a:pt x="5" y="9"/>
                </a:lnTo>
                <a:lnTo>
                  <a:pt x="5" y="9"/>
                </a:lnTo>
                <a:lnTo>
                  <a:pt x="5" y="9"/>
                </a:lnTo>
                <a:lnTo>
                  <a:pt x="5" y="9"/>
                </a:lnTo>
                <a:close/>
                <a:moveTo>
                  <a:pt x="5" y="21"/>
                </a:moveTo>
                <a:lnTo>
                  <a:pt x="7" y="21"/>
                </a:lnTo>
                <a:lnTo>
                  <a:pt x="7" y="21"/>
                </a:lnTo>
                <a:lnTo>
                  <a:pt x="7" y="21"/>
                </a:lnTo>
                <a:lnTo>
                  <a:pt x="7" y="19"/>
                </a:lnTo>
                <a:lnTo>
                  <a:pt x="7" y="19"/>
                </a:lnTo>
                <a:lnTo>
                  <a:pt x="5" y="19"/>
                </a:lnTo>
                <a:lnTo>
                  <a:pt x="5" y="19"/>
                </a:lnTo>
                <a:lnTo>
                  <a:pt x="5" y="16"/>
                </a:lnTo>
                <a:lnTo>
                  <a:pt x="5" y="16"/>
                </a:lnTo>
                <a:lnTo>
                  <a:pt x="2" y="16"/>
                </a:lnTo>
                <a:lnTo>
                  <a:pt x="2" y="19"/>
                </a:lnTo>
                <a:lnTo>
                  <a:pt x="2" y="19"/>
                </a:lnTo>
                <a:lnTo>
                  <a:pt x="5" y="21"/>
                </a:lnTo>
                <a:lnTo>
                  <a:pt x="5" y="21"/>
                </a:lnTo>
                <a:lnTo>
                  <a:pt x="5" y="21"/>
                </a:lnTo>
                <a:lnTo>
                  <a:pt x="5" y="21"/>
                </a:lnTo>
                <a:lnTo>
                  <a:pt x="5" y="21"/>
                </a:lnTo>
                <a:lnTo>
                  <a:pt x="5" y="21"/>
                </a:lnTo>
                <a:close/>
              </a:path>
            </a:pathLst>
          </a:custGeom>
          <a:solidFill>
            <a:srgbClr val="131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5" name="Freeform 200"/>
          <p:cNvSpPr>
            <a:spLocks noEditPoints="1"/>
          </p:cNvSpPr>
          <p:nvPr/>
        </p:nvSpPr>
        <p:spPr bwMode="auto">
          <a:xfrm>
            <a:off x="4511869" y="3451790"/>
            <a:ext cx="4763" cy="3175"/>
          </a:xfrm>
          <a:custGeom>
            <a:avLst/>
            <a:gdLst>
              <a:gd name="T0" fmla="*/ 0 w 3"/>
              <a:gd name="T1" fmla="*/ 0 h 2"/>
              <a:gd name="T2" fmla="*/ 0 w 3"/>
              <a:gd name="T3" fmla="*/ 0 h 2"/>
              <a:gd name="T4" fmla="*/ 3 w 3"/>
              <a:gd name="T5" fmla="*/ 0 h 2"/>
              <a:gd name="T6" fmla="*/ 3 w 3"/>
              <a:gd name="T7" fmla="*/ 0 h 2"/>
              <a:gd name="T8" fmla="*/ 3 w 3"/>
              <a:gd name="T9" fmla="*/ 0 h 2"/>
              <a:gd name="T10" fmla="*/ 0 w 3"/>
              <a:gd name="T11" fmla="*/ 0 h 2"/>
              <a:gd name="T12" fmla="*/ 0 w 3"/>
              <a:gd name="T13" fmla="*/ 0 h 2"/>
              <a:gd name="T14" fmla="*/ 0 w 3"/>
              <a:gd name="T15" fmla="*/ 0 h 2"/>
              <a:gd name="T16" fmla="*/ 0 w 3"/>
              <a:gd name="T17" fmla="*/ 0 h 2"/>
              <a:gd name="T18" fmla="*/ 0 w 3"/>
              <a:gd name="T19" fmla="*/ 0 h 2"/>
              <a:gd name="T20" fmla="*/ 0 w 3"/>
              <a:gd name="T21" fmla="*/ 0 h 2"/>
              <a:gd name="T22" fmla="*/ 0 w 3"/>
              <a:gd name="T23" fmla="*/ 0 h 2"/>
              <a:gd name="T24" fmla="*/ 0 w 3"/>
              <a:gd name="T25" fmla="*/ 0 h 2"/>
              <a:gd name="T26" fmla="*/ 0 w 3"/>
              <a:gd name="T27" fmla="*/ 0 h 2"/>
              <a:gd name="T28" fmla="*/ 0 w 3"/>
              <a:gd name="T29" fmla="*/ 0 h 2"/>
              <a:gd name="T30" fmla="*/ 0 w 3"/>
              <a:gd name="T31" fmla="*/ 0 h 2"/>
              <a:gd name="T32" fmla="*/ 3 w 3"/>
              <a:gd name="T33" fmla="*/ 0 h 2"/>
              <a:gd name="T34" fmla="*/ 3 w 3"/>
              <a:gd name="T35" fmla="*/ 0 h 2"/>
              <a:gd name="T36" fmla="*/ 3 w 3"/>
              <a:gd name="T37" fmla="*/ 2 h 2"/>
              <a:gd name="T38" fmla="*/ 3 w 3"/>
              <a:gd name="T39" fmla="*/ 2 h 2"/>
              <a:gd name="T40" fmla="*/ 3 w 3"/>
              <a:gd name="T41" fmla="*/ 2 h 2"/>
              <a:gd name="T42" fmla="*/ 3 w 3"/>
              <a:gd name="T43" fmla="*/ 2 h 2"/>
              <a:gd name="T44" fmla="*/ 3 w 3"/>
              <a:gd name="T45" fmla="*/ 2 h 2"/>
              <a:gd name="T46" fmla="*/ 0 w 3"/>
              <a:gd name="T47" fmla="*/ 2 h 2"/>
              <a:gd name="T48" fmla="*/ 0 w 3"/>
              <a:gd name="T49" fmla="*/ 2 h 2"/>
              <a:gd name="T50" fmla="*/ 0 w 3"/>
              <a:gd name="T51" fmla="*/ 2 h 2"/>
              <a:gd name="T52" fmla="*/ 0 w 3"/>
              <a:gd name="T53" fmla="*/ 2 h 2"/>
              <a:gd name="T54" fmla="*/ 0 w 3"/>
              <a:gd name="T55" fmla="*/ 0 h 2"/>
              <a:gd name="T56" fmla="*/ 0 w 3"/>
              <a:gd name="T57" fmla="*/ 0 h 2"/>
              <a:gd name="T58" fmla="*/ 0 w 3"/>
              <a:gd name="T59" fmla="*/ 0 h 2"/>
              <a:gd name="T60" fmla="*/ 0 w 3"/>
              <a:gd name="T61" fmla="*/ 0 h 2"/>
              <a:gd name="T62" fmla="*/ 0 w 3"/>
              <a:gd name="T63" fmla="*/ 0 h 2"/>
              <a:gd name="T64" fmla="*/ 0 w 3"/>
              <a:gd name="T65" fmla="*/ 2 h 2"/>
              <a:gd name="T66" fmla="*/ 0 w 3"/>
              <a:gd name="T67" fmla="*/ 2 h 2"/>
              <a:gd name="T68" fmla="*/ 0 w 3"/>
              <a:gd name="T69" fmla="*/ 2 h 2"/>
              <a:gd name="T70" fmla="*/ 0 w 3"/>
              <a:gd name="T71" fmla="*/ 2 h 2"/>
              <a:gd name="T72" fmla="*/ 0 w 3"/>
              <a:gd name="T73" fmla="*/ 2 h 2"/>
              <a:gd name="T74" fmla="*/ 3 w 3"/>
              <a:gd name="T75" fmla="*/ 2 h 2"/>
              <a:gd name="T76" fmla="*/ 3 w 3"/>
              <a:gd name="T77" fmla="*/ 2 h 2"/>
              <a:gd name="T78" fmla="*/ 3 w 3"/>
              <a:gd name="T79" fmla="*/ 2 h 2"/>
              <a:gd name="T80" fmla="*/ 0 w 3"/>
              <a:gd name="T81" fmla="*/ 2 h 2"/>
              <a:gd name="T82" fmla="*/ 0 w 3"/>
              <a:gd name="T83" fmla="*/ 2 h 2"/>
              <a:gd name="T84" fmla="*/ 0 w 3"/>
              <a:gd name="T85" fmla="*/ 0 h 2"/>
              <a:gd name="T86" fmla="*/ 0 w 3"/>
              <a:gd name="T87" fmla="*/ 0 h 2"/>
              <a:gd name="T88" fmla="*/ 0 w 3"/>
              <a:gd name="T89" fmla="*/ 0 h 2"/>
              <a:gd name="T90" fmla="*/ 0 w 3"/>
              <a:gd name="T91" fmla="*/ 0 h 2"/>
              <a:gd name="T92" fmla="*/ 0 w 3"/>
              <a:gd name="T93" fmla="*/ 0 h 2"/>
              <a:gd name="T94" fmla="*/ 0 w 3"/>
              <a:gd name="T95" fmla="*/ 0 h 2"/>
              <a:gd name="T96" fmla="*/ 0 w 3"/>
              <a:gd name="T97" fmla="*/ 0 h 2"/>
              <a:gd name="T98" fmla="*/ 0 w 3"/>
              <a:gd name="T99" fmla="*/ 0 h 2"/>
              <a:gd name="T100" fmla="*/ 0 w 3"/>
              <a:gd name="T101" fmla="*/ 0 h 2"/>
              <a:gd name="T102" fmla="*/ 0 w 3"/>
              <a:gd name="T103" fmla="*/ 0 h 2"/>
              <a:gd name="T104" fmla="*/ 0 w 3"/>
              <a:gd name="T10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 h="2">
                <a:moveTo>
                  <a:pt x="0" y="0"/>
                </a:moveTo>
                <a:lnTo>
                  <a:pt x="0" y="0"/>
                </a:lnTo>
                <a:lnTo>
                  <a:pt x="3" y="0"/>
                </a:lnTo>
                <a:lnTo>
                  <a:pt x="3" y="0"/>
                </a:lnTo>
                <a:lnTo>
                  <a:pt x="3" y="0"/>
                </a:lnTo>
                <a:lnTo>
                  <a:pt x="0" y="0"/>
                </a:lnTo>
                <a:lnTo>
                  <a:pt x="0" y="0"/>
                </a:lnTo>
                <a:lnTo>
                  <a:pt x="0" y="0"/>
                </a:lnTo>
                <a:lnTo>
                  <a:pt x="0" y="0"/>
                </a:lnTo>
                <a:close/>
                <a:moveTo>
                  <a:pt x="0" y="0"/>
                </a:moveTo>
                <a:lnTo>
                  <a:pt x="0" y="0"/>
                </a:lnTo>
                <a:lnTo>
                  <a:pt x="0" y="0"/>
                </a:lnTo>
                <a:lnTo>
                  <a:pt x="0" y="0"/>
                </a:lnTo>
                <a:lnTo>
                  <a:pt x="0" y="0"/>
                </a:lnTo>
                <a:lnTo>
                  <a:pt x="0" y="0"/>
                </a:lnTo>
                <a:lnTo>
                  <a:pt x="0" y="0"/>
                </a:lnTo>
                <a:lnTo>
                  <a:pt x="3" y="0"/>
                </a:lnTo>
                <a:lnTo>
                  <a:pt x="3" y="0"/>
                </a:lnTo>
                <a:lnTo>
                  <a:pt x="3" y="2"/>
                </a:lnTo>
                <a:lnTo>
                  <a:pt x="3" y="2"/>
                </a:lnTo>
                <a:lnTo>
                  <a:pt x="3" y="2"/>
                </a:lnTo>
                <a:lnTo>
                  <a:pt x="3" y="2"/>
                </a:lnTo>
                <a:lnTo>
                  <a:pt x="3" y="2"/>
                </a:lnTo>
                <a:lnTo>
                  <a:pt x="0" y="2"/>
                </a:lnTo>
                <a:lnTo>
                  <a:pt x="0" y="2"/>
                </a:lnTo>
                <a:lnTo>
                  <a:pt x="0" y="2"/>
                </a:lnTo>
                <a:lnTo>
                  <a:pt x="0" y="2"/>
                </a:lnTo>
                <a:lnTo>
                  <a:pt x="0" y="0"/>
                </a:lnTo>
                <a:lnTo>
                  <a:pt x="0" y="0"/>
                </a:lnTo>
                <a:lnTo>
                  <a:pt x="0" y="0"/>
                </a:lnTo>
                <a:lnTo>
                  <a:pt x="0" y="0"/>
                </a:lnTo>
                <a:lnTo>
                  <a:pt x="0" y="0"/>
                </a:lnTo>
                <a:lnTo>
                  <a:pt x="0" y="2"/>
                </a:lnTo>
                <a:lnTo>
                  <a:pt x="0" y="2"/>
                </a:lnTo>
                <a:lnTo>
                  <a:pt x="0" y="2"/>
                </a:lnTo>
                <a:lnTo>
                  <a:pt x="0" y="2"/>
                </a:lnTo>
                <a:lnTo>
                  <a:pt x="0" y="2"/>
                </a:lnTo>
                <a:lnTo>
                  <a:pt x="3" y="2"/>
                </a:lnTo>
                <a:lnTo>
                  <a:pt x="3" y="2"/>
                </a:lnTo>
                <a:lnTo>
                  <a:pt x="3"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6" name="Freeform 201"/>
          <p:cNvSpPr>
            <a:spLocks noEditPoints="1"/>
          </p:cNvSpPr>
          <p:nvPr/>
        </p:nvSpPr>
        <p:spPr bwMode="auto">
          <a:xfrm>
            <a:off x="4516632" y="3451790"/>
            <a:ext cx="3175" cy="3175"/>
          </a:xfrm>
          <a:custGeom>
            <a:avLst/>
            <a:gdLst>
              <a:gd name="T0" fmla="*/ 0 w 2"/>
              <a:gd name="T1" fmla="*/ 0 h 2"/>
              <a:gd name="T2" fmla="*/ 0 w 2"/>
              <a:gd name="T3" fmla="*/ 0 h 2"/>
              <a:gd name="T4" fmla="*/ 0 w 2"/>
              <a:gd name="T5" fmla="*/ 0 h 2"/>
              <a:gd name="T6" fmla="*/ 0 w 2"/>
              <a:gd name="T7" fmla="*/ 2 h 2"/>
              <a:gd name="T8" fmla="*/ 0 w 2"/>
              <a:gd name="T9" fmla="*/ 2 h 2"/>
              <a:gd name="T10" fmla="*/ 0 w 2"/>
              <a:gd name="T11" fmla="*/ 2 h 2"/>
              <a:gd name="T12" fmla="*/ 0 w 2"/>
              <a:gd name="T13" fmla="*/ 2 h 2"/>
              <a:gd name="T14" fmla="*/ 0 w 2"/>
              <a:gd name="T15" fmla="*/ 0 h 2"/>
              <a:gd name="T16" fmla="*/ 0 w 2"/>
              <a:gd name="T17" fmla="*/ 0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2 w 2"/>
              <a:gd name="T35" fmla="*/ 2 h 2"/>
              <a:gd name="T36" fmla="*/ 2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0 h 2"/>
              <a:gd name="T56" fmla="*/ 0 w 2"/>
              <a:gd name="T57" fmla="*/ 0 h 2"/>
              <a:gd name="T58" fmla="*/ 0 w 2"/>
              <a:gd name="T59" fmla="*/ 0 h 2"/>
              <a:gd name="T60" fmla="*/ 0 w 2"/>
              <a:gd name="T61" fmla="*/ 0 h 2"/>
              <a:gd name="T62" fmla="*/ 0 w 2"/>
              <a:gd name="T63" fmla="*/ 0 h 2"/>
              <a:gd name="T64" fmla="*/ 0 w 2"/>
              <a:gd name="T65" fmla="*/ 0 h 2"/>
              <a:gd name="T66" fmla="*/ 0 w 2"/>
              <a:gd name="T6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 h="2">
                <a:moveTo>
                  <a:pt x="0" y="0"/>
                </a:moveTo>
                <a:lnTo>
                  <a:pt x="0" y="0"/>
                </a:lnTo>
                <a:lnTo>
                  <a:pt x="0" y="0"/>
                </a:lnTo>
                <a:lnTo>
                  <a:pt x="0" y="2"/>
                </a:lnTo>
                <a:lnTo>
                  <a:pt x="0" y="2"/>
                </a:lnTo>
                <a:lnTo>
                  <a:pt x="0" y="2"/>
                </a:lnTo>
                <a:lnTo>
                  <a:pt x="0" y="2"/>
                </a:lnTo>
                <a:lnTo>
                  <a:pt x="0" y="0"/>
                </a:lnTo>
                <a:close/>
                <a:moveTo>
                  <a:pt x="0" y="0"/>
                </a:moveTo>
                <a:lnTo>
                  <a:pt x="0" y="2"/>
                </a:lnTo>
                <a:lnTo>
                  <a:pt x="0" y="2"/>
                </a:lnTo>
                <a:lnTo>
                  <a:pt x="0" y="2"/>
                </a:lnTo>
                <a:lnTo>
                  <a:pt x="0" y="2"/>
                </a:lnTo>
                <a:lnTo>
                  <a:pt x="0" y="2"/>
                </a:lnTo>
                <a:lnTo>
                  <a:pt x="0" y="2"/>
                </a:lnTo>
                <a:lnTo>
                  <a:pt x="0" y="2"/>
                </a:lnTo>
                <a:lnTo>
                  <a:pt x="0" y="2"/>
                </a:lnTo>
                <a:lnTo>
                  <a:pt x="2" y="2"/>
                </a:lnTo>
                <a:lnTo>
                  <a:pt x="2"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7" name="Freeform 202"/>
          <p:cNvSpPr>
            <a:spLocks noEditPoints="1"/>
          </p:cNvSpPr>
          <p:nvPr/>
        </p:nvSpPr>
        <p:spPr bwMode="auto">
          <a:xfrm>
            <a:off x="4516632" y="3451790"/>
            <a:ext cx="3175" cy="3175"/>
          </a:xfrm>
          <a:custGeom>
            <a:avLst/>
            <a:gdLst>
              <a:gd name="T0" fmla="*/ 0 w 2"/>
              <a:gd name="T1" fmla="*/ 0 h 2"/>
              <a:gd name="T2" fmla="*/ 0 w 2"/>
              <a:gd name="T3" fmla="*/ 0 h 2"/>
              <a:gd name="T4" fmla="*/ 0 w 2"/>
              <a:gd name="T5" fmla="*/ 0 h 2"/>
              <a:gd name="T6" fmla="*/ 0 w 2"/>
              <a:gd name="T7" fmla="*/ 2 h 2"/>
              <a:gd name="T8" fmla="*/ 0 w 2"/>
              <a:gd name="T9" fmla="*/ 2 h 2"/>
              <a:gd name="T10" fmla="*/ 0 w 2"/>
              <a:gd name="T11" fmla="*/ 2 h 2"/>
              <a:gd name="T12" fmla="*/ 0 w 2"/>
              <a:gd name="T13" fmla="*/ 2 h 2"/>
              <a:gd name="T14" fmla="*/ 0 w 2"/>
              <a:gd name="T15" fmla="*/ 0 h 2"/>
              <a:gd name="T16" fmla="*/ 0 w 2"/>
              <a:gd name="T17" fmla="*/ 0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2 w 2"/>
              <a:gd name="T35" fmla="*/ 2 h 2"/>
              <a:gd name="T36" fmla="*/ 2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0 h 2"/>
              <a:gd name="T56" fmla="*/ 0 w 2"/>
              <a:gd name="T57" fmla="*/ 0 h 2"/>
              <a:gd name="T58" fmla="*/ 0 w 2"/>
              <a:gd name="T59" fmla="*/ 0 h 2"/>
              <a:gd name="T60" fmla="*/ 0 w 2"/>
              <a:gd name="T61" fmla="*/ 0 h 2"/>
              <a:gd name="T62" fmla="*/ 0 w 2"/>
              <a:gd name="T63" fmla="*/ 0 h 2"/>
              <a:gd name="T64" fmla="*/ 0 w 2"/>
              <a:gd name="T65" fmla="*/ 0 h 2"/>
              <a:gd name="T66" fmla="*/ 0 w 2"/>
              <a:gd name="T6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 h="2">
                <a:moveTo>
                  <a:pt x="0" y="0"/>
                </a:moveTo>
                <a:lnTo>
                  <a:pt x="0" y="0"/>
                </a:lnTo>
                <a:lnTo>
                  <a:pt x="0" y="0"/>
                </a:lnTo>
                <a:lnTo>
                  <a:pt x="0" y="2"/>
                </a:lnTo>
                <a:lnTo>
                  <a:pt x="0" y="2"/>
                </a:lnTo>
                <a:lnTo>
                  <a:pt x="0" y="2"/>
                </a:lnTo>
                <a:lnTo>
                  <a:pt x="0" y="2"/>
                </a:lnTo>
                <a:lnTo>
                  <a:pt x="0" y="0"/>
                </a:lnTo>
                <a:moveTo>
                  <a:pt x="0" y="0"/>
                </a:moveTo>
                <a:lnTo>
                  <a:pt x="0" y="2"/>
                </a:lnTo>
                <a:lnTo>
                  <a:pt x="0" y="2"/>
                </a:lnTo>
                <a:lnTo>
                  <a:pt x="0" y="2"/>
                </a:lnTo>
                <a:lnTo>
                  <a:pt x="0" y="2"/>
                </a:lnTo>
                <a:lnTo>
                  <a:pt x="0" y="2"/>
                </a:lnTo>
                <a:lnTo>
                  <a:pt x="0" y="2"/>
                </a:lnTo>
                <a:lnTo>
                  <a:pt x="0" y="2"/>
                </a:lnTo>
                <a:lnTo>
                  <a:pt x="0" y="2"/>
                </a:lnTo>
                <a:lnTo>
                  <a:pt x="2" y="2"/>
                </a:lnTo>
                <a:lnTo>
                  <a:pt x="2"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8" name="Freeform 203"/>
          <p:cNvSpPr>
            <a:spLocks/>
          </p:cNvSpPr>
          <p:nvPr/>
        </p:nvSpPr>
        <p:spPr bwMode="auto">
          <a:xfrm>
            <a:off x="4519807" y="3454965"/>
            <a:ext cx="0" cy="3175"/>
          </a:xfrm>
          <a:custGeom>
            <a:avLst/>
            <a:gdLst>
              <a:gd name="T0" fmla="*/ 0 h 2"/>
              <a:gd name="T1" fmla="*/ 0 h 2"/>
              <a:gd name="T2" fmla="*/ 2 h 2"/>
              <a:gd name="T3" fmla="*/ 2 h 2"/>
              <a:gd name="T4" fmla="*/ 2 h 2"/>
              <a:gd name="T5" fmla="*/ 2 h 2"/>
              <a:gd name="T6" fmla="*/ 2 h 2"/>
              <a:gd name="T7" fmla="*/ 0 h 2"/>
              <a:gd name="T8" fmla="*/ 0 h 2"/>
              <a:gd name="T9" fmla="*/ 0 h 2"/>
              <a:gd name="T10" fmla="*/ 0 h 2"/>
              <a:gd name="T11" fmla="*/ 0 h 2"/>
              <a:gd name="T12" fmla="*/ 0 h 2"/>
              <a:gd name="T13" fmla="*/ 0 h 2"/>
              <a:gd name="T14" fmla="*/ 0 h 2"/>
              <a:gd name="T15" fmla="*/ 0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0"/>
                </a:moveTo>
                <a:lnTo>
                  <a:pt x="0" y="0"/>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19" name="Freeform 204"/>
          <p:cNvSpPr>
            <a:spLocks noEditPoints="1"/>
          </p:cNvSpPr>
          <p:nvPr/>
        </p:nvSpPr>
        <p:spPr bwMode="auto">
          <a:xfrm>
            <a:off x="4519807" y="3454965"/>
            <a:ext cx="3175" cy="3175"/>
          </a:xfrm>
          <a:custGeom>
            <a:avLst/>
            <a:gdLst>
              <a:gd name="T0" fmla="*/ 2 w 2"/>
              <a:gd name="T1" fmla="*/ 0 h 2"/>
              <a:gd name="T2" fmla="*/ 2 w 2"/>
              <a:gd name="T3" fmla="*/ 0 h 2"/>
              <a:gd name="T4" fmla="*/ 2 w 2"/>
              <a:gd name="T5" fmla="*/ 2 h 2"/>
              <a:gd name="T6" fmla="*/ 2 w 2"/>
              <a:gd name="T7" fmla="*/ 2 h 2"/>
              <a:gd name="T8" fmla="*/ 2 w 2"/>
              <a:gd name="T9" fmla="*/ 2 h 2"/>
              <a:gd name="T10" fmla="*/ 2 w 2"/>
              <a:gd name="T11" fmla="*/ 2 h 2"/>
              <a:gd name="T12" fmla="*/ 0 w 2"/>
              <a:gd name="T13" fmla="*/ 0 h 2"/>
              <a:gd name="T14" fmla="*/ 2 w 2"/>
              <a:gd name="T15" fmla="*/ 0 h 2"/>
              <a:gd name="T16" fmla="*/ 2 w 2"/>
              <a:gd name="T17" fmla="*/ 0 h 2"/>
              <a:gd name="T18" fmla="*/ 2 w 2"/>
              <a:gd name="T19" fmla="*/ 2 h 2"/>
              <a:gd name="T20" fmla="*/ 2 w 2"/>
              <a:gd name="T21" fmla="*/ 2 h 2"/>
              <a:gd name="T22" fmla="*/ 2 w 2"/>
              <a:gd name="T23" fmla="*/ 2 h 2"/>
              <a:gd name="T24" fmla="*/ 2 w 2"/>
              <a:gd name="T25" fmla="*/ 0 h 2"/>
              <a:gd name="T26" fmla="*/ 2 w 2"/>
              <a:gd name="T27" fmla="*/ 0 h 2"/>
              <a:gd name="T28" fmla="*/ 2 w 2"/>
              <a:gd name="T29" fmla="*/ 0 h 2"/>
              <a:gd name="T30" fmla="*/ 2 w 2"/>
              <a:gd name="T31" fmla="*/ 0 h 2"/>
              <a:gd name="T32" fmla="*/ 2 w 2"/>
              <a:gd name="T33" fmla="*/ 0 h 2"/>
              <a:gd name="T34" fmla="*/ 2 w 2"/>
              <a:gd name="T35" fmla="*/ 0 h 2"/>
              <a:gd name="T36" fmla="*/ 2 w 2"/>
              <a:gd name="T37" fmla="*/ 0 h 2"/>
              <a:gd name="T38" fmla="*/ 2 w 2"/>
              <a:gd name="T39" fmla="*/ 0 h 2"/>
              <a:gd name="T40" fmla="*/ 2 w 2"/>
              <a:gd name="T41" fmla="*/ 2 h 2"/>
              <a:gd name="T42" fmla="*/ 2 w 2"/>
              <a:gd name="T43" fmla="*/ 2 h 2"/>
              <a:gd name="T44" fmla="*/ 2 w 2"/>
              <a:gd name="T45" fmla="*/ 2 h 2"/>
              <a:gd name="T46" fmla="*/ 2 w 2"/>
              <a:gd name="T47" fmla="*/ 2 h 2"/>
              <a:gd name="T48" fmla="*/ 2 w 2"/>
              <a:gd name="T49" fmla="*/ 2 h 2"/>
              <a:gd name="T50" fmla="*/ 2 w 2"/>
              <a:gd name="T51" fmla="*/ 2 h 2"/>
              <a:gd name="T52" fmla="*/ 2 w 2"/>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 h="2">
                <a:moveTo>
                  <a:pt x="2" y="0"/>
                </a:moveTo>
                <a:lnTo>
                  <a:pt x="2" y="0"/>
                </a:lnTo>
                <a:lnTo>
                  <a:pt x="2" y="2"/>
                </a:lnTo>
                <a:lnTo>
                  <a:pt x="2" y="2"/>
                </a:lnTo>
                <a:lnTo>
                  <a:pt x="2" y="2"/>
                </a:lnTo>
                <a:lnTo>
                  <a:pt x="2" y="2"/>
                </a:lnTo>
                <a:lnTo>
                  <a:pt x="0" y="0"/>
                </a:lnTo>
                <a:lnTo>
                  <a:pt x="2" y="0"/>
                </a:lnTo>
                <a:lnTo>
                  <a:pt x="2" y="0"/>
                </a:lnTo>
                <a:close/>
                <a:moveTo>
                  <a:pt x="2" y="2"/>
                </a:moveTo>
                <a:lnTo>
                  <a:pt x="2" y="2"/>
                </a:lnTo>
                <a:lnTo>
                  <a:pt x="2" y="2"/>
                </a:lnTo>
                <a:lnTo>
                  <a:pt x="2" y="0"/>
                </a:lnTo>
                <a:lnTo>
                  <a:pt x="2" y="0"/>
                </a:lnTo>
                <a:lnTo>
                  <a:pt x="2" y="0"/>
                </a:lnTo>
                <a:lnTo>
                  <a:pt x="2" y="0"/>
                </a:lnTo>
                <a:lnTo>
                  <a:pt x="2" y="0"/>
                </a:lnTo>
                <a:lnTo>
                  <a:pt x="2" y="0"/>
                </a:lnTo>
                <a:lnTo>
                  <a:pt x="2" y="0"/>
                </a:lnTo>
                <a:lnTo>
                  <a:pt x="2" y="0"/>
                </a:lnTo>
                <a:lnTo>
                  <a:pt x="2" y="2"/>
                </a:lnTo>
                <a:lnTo>
                  <a:pt x="2" y="2"/>
                </a:lnTo>
                <a:lnTo>
                  <a:pt x="2" y="2"/>
                </a:lnTo>
                <a:lnTo>
                  <a:pt x="2" y="2"/>
                </a:lnTo>
                <a:lnTo>
                  <a:pt x="2" y="2"/>
                </a:lnTo>
                <a:lnTo>
                  <a:pt x="2"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0" name="Freeform 206"/>
          <p:cNvSpPr>
            <a:spLocks noEditPoints="1"/>
          </p:cNvSpPr>
          <p:nvPr/>
        </p:nvSpPr>
        <p:spPr bwMode="auto">
          <a:xfrm>
            <a:off x="4522982" y="3454965"/>
            <a:ext cx="4763" cy="3175"/>
          </a:xfrm>
          <a:custGeom>
            <a:avLst/>
            <a:gdLst>
              <a:gd name="T0" fmla="*/ 0 w 3"/>
              <a:gd name="T1" fmla="*/ 0 h 2"/>
              <a:gd name="T2" fmla="*/ 3 w 3"/>
              <a:gd name="T3" fmla="*/ 2 h 2"/>
              <a:gd name="T4" fmla="*/ 3 w 3"/>
              <a:gd name="T5" fmla="*/ 2 h 2"/>
              <a:gd name="T6" fmla="*/ 3 w 3"/>
              <a:gd name="T7" fmla="*/ 2 h 2"/>
              <a:gd name="T8" fmla="*/ 0 w 3"/>
              <a:gd name="T9" fmla="*/ 2 h 2"/>
              <a:gd name="T10" fmla="*/ 0 w 3"/>
              <a:gd name="T11" fmla="*/ 2 h 2"/>
              <a:gd name="T12" fmla="*/ 0 w 3"/>
              <a:gd name="T13" fmla="*/ 2 h 2"/>
              <a:gd name="T14" fmla="*/ 0 w 3"/>
              <a:gd name="T15" fmla="*/ 0 h 2"/>
              <a:gd name="T16" fmla="*/ 0 w 3"/>
              <a:gd name="T17" fmla="*/ 0 h 2"/>
              <a:gd name="T18" fmla="*/ 0 w 3"/>
              <a:gd name="T19" fmla="*/ 2 h 2"/>
              <a:gd name="T20" fmla="*/ 0 w 3"/>
              <a:gd name="T21" fmla="*/ 2 h 2"/>
              <a:gd name="T22" fmla="*/ 0 w 3"/>
              <a:gd name="T23" fmla="*/ 2 h 2"/>
              <a:gd name="T24" fmla="*/ 0 w 3"/>
              <a:gd name="T25" fmla="*/ 2 h 2"/>
              <a:gd name="T26" fmla="*/ 0 w 3"/>
              <a:gd name="T27" fmla="*/ 2 h 2"/>
              <a:gd name="T28" fmla="*/ 0 w 3"/>
              <a:gd name="T29" fmla="*/ 2 h 2"/>
              <a:gd name="T30" fmla="*/ 0 w 3"/>
              <a:gd name="T31" fmla="*/ 0 h 2"/>
              <a:gd name="T32" fmla="*/ 0 w 3"/>
              <a:gd name="T33" fmla="*/ 0 h 2"/>
              <a:gd name="T34" fmla="*/ 0 w 3"/>
              <a:gd name="T35" fmla="*/ 2 h 2"/>
              <a:gd name="T36" fmla="*/ 0 w 3"/>
              <a:gd name="T37" fmla="*/ 2 h 2"/>
              <a:gd name="T38" fmla="*/ 0 w 3"/>
              <a:gd name="T39" fmla="*/ 2 h 2"/>
              <a:gd name="T40" fmla="*/ 0 w 3"/>
              <a:gd name="T41" fmla="*/ 2 h 2"/>
              <a:gd name="T42" fmla="*/ 0 w 3"/>
              <a:gd name="T43" fmla="*/ 2 h 2"/>
              <a:gd name="T44" fmla="*/ 0 w 3"/>
              <a:gd name="T45" fmla="*/ 2 h 2"/>
              <a:gd name="T46" fmla="*/ 0 w 3"/>
              <a:gd name="T47" fmla="*/ 2 h 2"/>
              <a:gd name="T48" fmla="*/ 0 w 3"/>
              <a:gd name="T49" fmla="*/ 2 h 2"/>
              <a:gd name="T50" fmla="*/ 0 w 3"/>
              <a:gd name="T5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 h="2">
                <a:moveTo>
                  <a:pt x="0" y="0"/>
                </a:moveTo>
                <a:lnTo>
                  <a:pt x="3" y="2"/>
                </a:lnTo>
                <a:lnTo>
                  <a:pt x="3" y="2"/>
                </a:lnTo>
                <a:lnTo>
                  <a:pt x="3" y="2"/>
                </a:lnTo>
                <a:lnTo>
                  <a:pt x="0" y="2"/>
                </a:lnTo>
                <a:lnTo>
                  <a:pt x="0" y="2"/>
                </a:lnTo>
                <a:lnTo>
                  <a:pt x="0" y="2"/>
                </a:lnTo>
                <a:lnTo>
                  <a:pt x="0" y="0"/>
                </a:lnTo>
                <a:lnTo>
                  <a:pt x="0" y="0"/>
                </a:lnTo>
                <a:close/>
                <a:moveTo>
                  <a:pt x="0" y="2"/>
                </a:moveTo>
                <a:lnTo>
                  <a:pt x="0" y="2"/>
                </a:lnTo>
                <a:lnTo>
                  <a:pt x="0" y="2"/>
                </a:lnTo>
                <a:lnTo>
                  <a:pt x="0" y="2"/>
                </a:lnTo>
                <a:lnTo>
                  <a:pt x="0" y="2"/>
                </a:lnTo>
                <a:lnTo>
                  <a:pt x="0" y="2"/>
                </a:lnTo>
                <a:lnTo>
                  <a:pt x="0" y="0"/>
                </a:lnTo>
                <a:lnTo>
                  <a:pt x="0" y="0"/>
                </a:lnTo>
                <a:lnTo>
                  <a:pt x="0" y="2"/>
                </a:lnTo>
                <a:lnTo>
                  <a:pt x="0" y="2"/>
                </a:lnTo>
                <a:lnTo>
                  <a:pt x="0" y="2"/>
                </a:lnTo>
                <a:lnTo>
                  <a:pt x="0" y="2"/>
                </a:lnTo>
                <a:lnTo>
                  <a:pt x="0" y="2"/>
                </a:lnTo>
                <a:lnTo>
                  <a:pt x="0"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1" name="Freeform 207"/>
          <p:cNvSpPr>
            <a:spLocks noEditPoints="1"/>
          </p:cNvSpPr>
          <p:nvPr/>
        </p:nvSpPr>
        <p:spPr bwMode="auto">
          <a:xfrm>
            <a:off x="4527744" y="3458140"/>
            <a:ext cx="0" cy="4763"/>
          </a:xfrm>
          <a:custGeom>
            <a:avLst/>
            <a:gdLst>
              <a:gd name="T0" fmla="*/ 0 h 3"/>
              <a:gd name="T1" fmla="*/ 0 h 3"/>
              <a:gd name="T2" fmla="*/ 3 h 3"/>
              <a:gd name="T3" fmla="*/ 3 h 3"/>
              <a:gd name="T4" fmla="*/ 3 h 3"/>
              <a:gd name="T5" fmla="*/ 3 h 3"/>
              <a:gd name="T6" fmla="*/ 0 h 3"/>
              <a:gd name="T7" fmla="*/ 0 h 3"/>
              <a:gd name="T8" fmla="*/ 0 h 3"/>
              <a:gd name="T9" fmla="*/ 3 h 3"/>
              <a:gd name="T10" fmla="*/ 3 h 3"/>
              <a:gd name="T11" fmla="*/ 0 h 3"/>
              <a:gd name="T12" fmla="*/ 0 h 3"/>
              <a:gd name="T13" fmla="*/ 0 h 3"/>
              <a:gd name="T14" fmla="*/ 0 h 3"/>
              <a:gd name="T15" fmla="*/ 0 h 3"/>
              <a:gd name="T16" fmla="*/ 0 h 3"/>
              <a:gd name="T17" fmla="*/ 0 h 3"/>
              <a:gd name="T18" fmla="*/ 0 h 3"/>
              <a:gd name="T19" fmla="*/ 0 h 3"/>
              <a:gd name="T20" fmla="*/ 3 h 3"/>
              <a:gd name="T21" fmla="*/ 3 h 3"/>
              <a:gd name="T22" fmla="*/ 3 h 3"/>
              <a:gd name="T23" fmla="*/ 3 h 3"/>
              <a:gd name="T24" fmla="*/ 3 h 3"/>
              <a:gd name="T25"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Lst>
            <a:rect l="0" t="0" r="r" b="b"/>
            <a:pathLst>
              <a:path h="3">
                <a:moveTo>
                  <a:pt x="0" y="0"/>
                </a:moveTo>
                <a:lnTo>
                  <a:pt x="0" y="0"/>
                </a:lnTo>
                <a:lnTo>
                  <a:pt x="0" y="3"/>
                </a:lnTo>
                <a:lnTo>
                  <a:pt x="0" y="3"/>
                </a:lnTo>
                <a:lnTo>
                  <a:pt x="0" y="3"/>
                </a:lnTo>
                <a:lnTo>
                  <a:pt x="0" y="3"/>
                </a:lnTo>
                <a:lnTo>
                  <a:pt x="0" y="0"/>
                </a:lnTo>
                <a:lnTo>
                  <a:pt x="0" y="0"/>
                </a:lnTo>
                <a:lnTo>
                  <a:pt x="0" y="0"/>
                </a:lnTo>
                <a:close/>
                <a:moveTo>
                  <a:pt x="0" y="3"/>
                </a:moveTo>
                <a:lnTo>
                  <a:pt x="0" y="3"/>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2" name="Rectangle 208"/>
          <p:cNvSpPr>
            <a:spLocks noChangeArrowheads="1"/>
          </p:cNvSpPr>
          <p:nvPr/>
        </p:nvSpPr>
        <p:spPr bwMode="auto">
          <a:xfrm>
            <a:off x="4753169" y="3583552"/>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3" name="Rectangle 209"/>
          <p:cNvSpPr>
            <a:spLocks noChangeArrowheads="1"/>
          </p:cNvSpPr>
          <p:nvPr/>
        </p:nvSpPr>
        <p:spPr bwMode="auto">
          <a:xfrm>
            <a:off x="4748407" y="3583552"/>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4" name="Rectangle 210"/>
          <p:cNvSpPr>
            <a:spLocks noChangeArrowheads="1"/>
          </p:cNvSpPr>
          <p:nvPr/>
        </p:nvSpPr>
        <p:spPr bwMode="auto">
          <a:xfrm>
            <a:off x="4745232" y="3578790"/>
            <a:ext cx="15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5" name="Rectangle 211"/>
          <p:cNvSpPr>
            <a:spLocks noChangeArrowheads="1"/>
          </p:cNvSpPr>
          <p:nvPr/>
        </p:nvSpPr>
        <p:spPr bwMode="auto">
          <a:xfrm>
            <a:off x="4742057" y="3578790"/>
            <a:ext cx="1588"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6" name="Rectangle 212"/>
          <p:cNvSpPr>
            <a:spLocks noChangeArrowheads="1"/>
          </p:cNvSpPr>
          <p:nvPr/>
        </p:nvSpPr>
        <p:spPr bwMode="auto">
          <a:xfrm>
            <a:off x="4737294" y="3575615"/>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7" name="Freeform 213"/>
          <p:cNvSpPr>
            <a:spLocks/>
          </p:cNvSpPr>
          <p:nvPr/>
        </p:nvSpPr>
        <p:spPr bwMode="auto">
          <a:xfrm>
            <a:off x="4737294" y="357879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28" name="Rectangle 28"/>
          <p:cNvSpPr>
            <a:spLocks noChangeArrowheads="1"/>
          </p:cNvSpPr>
          <p:nvPr/>
        </p:nvSpPr>
        <p:spPr bwMode="auto">
          <a:xfrm>
            <a:off x="4418361" y="4474739"/>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接入</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grpSp>
        <p:nvGrpSpPr>
          <p:cNvPr id="130" name="组合 129"/>
          <p:cNvGrpSpPr/>
          <p:nvPr/>
        </p:nvGrpSpPr>
        <p:grpSpPr>
          <a:xfrm>
            <a:off x="3913580" y="4309040"/>
            <a:ext cx="447675" cy="280988"/>
            <a:chOff x="5649913" y="4178301"/>
            <a:chExt cx="447675" cy="280988"/>
          </a:xfrm>
        </p:grpSpPr>
        <p:sp>
          <p:nvSpPr>
            <p:cNvPr id="131" name="Freeform 214"/>
            <p:cNvSpPr>
              <a:spLocks/>
            </p:cNvSpPr>
            <p:nvPr/>
          </p:nvSpPr>
          <p:spPr bwMode="auto">
            <a:xfrm>
              <a:off x="5916613" y="4316413"/>
              <a:ext cx="180975" cy="131763"/>
            </a:xfrm>
            <a:custGeom>
              <a:avLst/>
              <a:gdLst>
                <a:gd name="T0" fmla="*/ 0 w 114"/>
                <a:gd name="T1" fmla="*/ 64 h 83"/>
                <a:gd name="T2" fmla="*/ 114 w 114"/>
                <a:gd name="T3" fmla="*/ 0 h 83"/>
                <a:gd name="T4" fmla="*/ 114 w 114"/>
                <a:gd name="T5" fmla="*/ 22 h 83"/>
                <a:gd name="T6" fmla="*/ 0 w 114"/>
                <a:gd name="T7" fmla="*/ 83 h 83"/>
                <a:gd name="T8" fmla="*/ 0 w 114"/>
                <a:gd name="T9" fmla="*/ 64 h 83"/>
              </a:gdLst>
              <a:ahLst/>
              <a:cxnLst>
                <a:cxn ang="0">
                  <a:pos x="T0" y="T1"/>
                </a:cxn>
                <a:cxn ang="0">
                  <a:pos x="T2" y="T3"/>
                </a:cxn>
                <a:cxn ang="0">
                  <a:pos x="T4" y="T5"/>
                </a:cxn>
                <a:cxn ang="0">
                  <a:pos x="T6" y="T7"/>
                </a:cxn>
                <a:cxn ang="0">
                  <a:pos x="T8" y="T9"/>
                </a:cxn>
              </a:cxnLst>
              <a:rect l="0" t="0" r="r" b="b"/>
              <a:pathLst>
                <a:path w="114" h="83">
                  <a:moveTo>
                    <a:pt x="0" y="64"/>
                  </a:moveTo>
                  <a:lnTo>
                    <a:pt x="114" y="0"/>
                  </a:lnTo>
                  <a:lnTo>
                    <a:pt x="114" y="22"/>
                  </a:lnTo>
                  <a:lnTo>
                    <a:pt x="0" y="83"/>
                  </a:lnTo>
                  <a:lnTo>
                    <a:pt x="0" y="64"/>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2" name="Freeform 215"/>
            <p:cNvSpPr>
              <a:spLocks/>
            </p:cNvSpPr>
            <p:nvPr/>
          </p:nvSpPr>
          <p:spPr bwMode="auto">
            <a:xfrm>
              <a:off x="5668963" y="4178301"/>
              <a:ext cx="428625" cy="239713"/>
            </a:xfrm>
            <a:custGeom>
              <a:avLst/>
              <a:gdLst>
                <a:gd name="T0" fmla="*/ 0 w 270"/>
                <a:gd name="T1" fmla="*/ 64 h 151"/>
                <a:gd name="T2" fmla="*/ 111 w 270"/>
                <a:gd name="T3" fmla="*/ 0 h 151"/>
                <a:gd name="T4" fmla="*/ 270 w 270"/>
                <a:gd name="T5" fmla="*/ 87 h 151"/>
                <a:gd name="T6" fmla="*/ 156 w 270"/>
                <a:gd name="T7" fmla="*/ 151 h 151"/>
                <a:gd name="T8" fmla="*/ 0 w 270"/>
                <a:gd name="T9" fmla="*/ 64 h 151"/>
              </a:gdLst>
              <a:ahLst/>
              <a:cxnLst>
                <a:cxn ang="0">
                  <a:pos x="T0" y="T1"/>
                </a:cxn>
                <a:cxn ang="0">
                  <a:pos x="T2" y="T3"/>
                </a:cxn>
                <a:cxn ang="0">
                  <a:pos x="T4" y="T5"/>
                </a:cxn>
                <a:cxn ang="0">
                  <a:pos x="T6" y="T7"/>
                </a:cxn>
                <a:cxn ang="0">
                  <a:pos x="T8" y="T9"/>
                </a:cxn>
              </a:cxnLst>
              <a:rect l="0" t="0" r="r" b="b"/>
              <a:pathLst>
                <a:path w="270" h="151">
                  <a:moveTo>
                    <a:pt x="0" y="64"/>
                  </a:moveTo>
                  <a:lnTo>
                    <a:pt x="111" y="0"/>
                  </a:lnTo>
                  <a:lnTo>
                    <a:pt x="270" y="87"/>
                  </a:lnTo>
                  <a:lnTo>
                    <a:pt x="156" y="151"/>
                  </a:lnTo>
                  <a:lnTo>
                    <a:pt x="0" y="64"/>
                  </a:lnTo>
                  <a:close/>
                </a:path>
              </a:pathLst>
            </a:custGeom>
            <a:solidFill>
              <a:srgbClr val="415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3" name="Freeform 216"/>
            <p:cNvSpPr>
              <a:spLocks/>
            </p:cNvSpPr>
            <p:nvPr/>
          </p:nvSpPr>
          <p:spPr bwMode="auto">
            <a:xfrm>
              <a:off x="5668963" y="4279901"/>
              <a:ext cx="247650" cy="168275"/>
            </a:xfrm>
            <a:custGeom>
              <a:avLst/>
              <a:gdLst>
                <a:gd name="T0" fmla="*/ 156 w 156"/>
                <a:gd name="T1" fmla="*/ 87 h 106"/>
                <a:gd name="T2" fmla="*/ 156 w 156"/>
                <a:gd name="T3" fmla="*/ 106 h 106"/>
                <a:gd name="T4" fmla="*/ 0 w 156"/>
                <a:gd name="T5" fmla="*/ 19 h 106"/>
                <a:gd name="T6" fmla="*/ 0 w 156"/>
                <a:gd name="T7" fmla="*/ 0 h 106"/>
                <a:gd name="T8" fmla="*/ 156 w 156"/>
                <a:gd name="T9" fmla="*/ 87 h 106"/>
              </a:gdLst>
              <a:ahLst/>
              <a:cxnLst>
                <a:cxn ang="0">
                  <a:pos x="T0" y="T1"/>
                </a:cxn>
                <a:cxn ang="0">
                  <a:pos x="T2" y="T3"/>
                </a:cxn>
                <a:cxn ang="0">
                  <a:pos x="T4" y="T5"/>
                </a:cxn>
                <a:cxn ang="0">
                  <a:pos x="T6" y="T7"/>
                </a:cxn>
                <a:cxn ang="0">
                  <a:pos x="T8" y="T9"/>
                </a:cxn>
              </a:cxnLst>
              <a:rect l="0" t="0" r="r" b="b"/>
              <a:pathLst>
                <a:path w="156" h="106">
                  <a:moveTo>
                    <a:pt x="156" y="87"/>
                  </a:moveTo>
                  <a:lnTo>
                    <a:pt x="156" y="106"/>
                  </a:lnTo>
                  <a:lnTo>
                    <a:pt x="0" y="19"/>
                  </a:lnTo>
                  <a:lnTo>
                    <a:pt x="0" y="0"/>
                  </a:lnTo>
                  <a:lnTo>
                    <a:pt x="156" y="87"/>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4" name="Freeform 217"/>
            <p:cNvSpPr>
              <a:spLocks/>
            </p:cNvSpPr>
            <p:nvPr/>
          </p:nvSpPr>
          <p:spPr bwMode="auto">
            <a:xfrm>
              <a:off x="5665788" y="4279901"/>
              <a:ext cx="250825" cy="138113"/>
            </a:xfrm>
            <a:custGeom>
              <a:avLst/>
              <a:gdLst>
                <a:gd name="T0" fmla="*/ 0 w 158"/>
                <a:gd name="T1" fmla="*/ 0 h 87"/>
                <a:gd name="T2" fmla="*/ 2 w 158"/>
                <a:gd name="T3" fmla="*/ 0 h 87"/>
                <a:gd name="T4" fmla="*/ 158 w 158"/>
                <a:gd name="T5" fmla="*/ 87 h 87"/>
                <a:gd name="T6" fmla="*/ 158 w 158"/>
                <a:gd name="T7" fmla="*/ 87 h 87"/>
                <a:gd name="T8" fmla="*/ 0 w 158"/>
                <a:gd name="T9" fmla="*/ 0 h 87"/>
              </a:gdLst>
              <a:ahLst/>
              <a:cxnLst>
                <a:cxn ang="0">
                  <a:pos x="T0" y="T1"/>
                </a:cxn>
                <a:cxn ang="0">
                  <a:pos x="T2" y="T3"/>
                </a:cxn>
                <a:cxn ang="0">
                  <a:pos x="T4" y="T5"/>
                </a:cxn>
                <a:cxn ang="0">
                  <a:pos x="T6" y="T7"/>
                </a:cxn>
                <a:cxn ang="0">
                  <a:pos x="T8" y="T9"/>
                </a:cxn>
              </a:cxnLst>
              <a:rect l="0" t="0" r="r" b="b"/>
              <a:pathLst>
                <a:path w="158" h="87">
                  <a:moveTo>
                    <a:pt x="0" y="0"/>
                  </a:moveTo>
                  <a:lnTo>
                    <a:pt x="2" y="0"/>
                  </a:lnTo>
                  <a:lnTo>
                    <a:pt x="158" y="87"/>
                  </a:lnTo>
                  <a:lnTo>
                    <a:pt x="158" y="87"/>
                  </a:lnTo>
                  <a:lnTo>
                    <a:pt x="0" y="0"/>
                  </a:lnTo>
                  <a:close/>
                </a:path>
              </a:pathLst>
            </a:custGeom>
            <a:solidFill>
              <a:srgbClr val="415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5" name="Freeform 218"/>
            <p:cNvSpPr>
              <a:spLocks noEditPoints="1"/>
            </p:cNvSpPr>
            <p:nvPr/>
          </p:nvSpPr>
          <p:spPr bwMode="auto">
            <a:xfrm>
              <a:off x="5673725" y="4298951"/>
              <a:ext cx="228600" cy="134938"/>
            </a:xfrm>
            <a:custGeom>
              <a:avLst/>
              <a:gdLst>
                <a:gd name="T0" fmla="*/ 118 w 144"/>
                <a:gd name="T1" fmla="*/ 66 h 85"/>
                <a:gd name="T2" fmla="*/ 2 w 144"/>
                <a:gd name="T3" fmla="*/ 9 h 85"/>
                <a:gd name="T4" fmla="*/ 4 w 144"/>
                <a:gd name="T5" fmla="*/ 4 h 85"/>
                <a:gd name="T6" fmla="*/ 7 w 144"/>
                <a:gd name="T7" fmla="*/ 4 h 85"/>
                <a:gd name="T8" fmla="*/ 11 w 144"/>
                <a:gd name="T9" fmla="*/ 9 h 85"/>
                <a:gd name="T10" fmla="*/ 16 w 144"/>
                <a:gd name="T11" fmla="*/ 16 h 85"/>
                <a:gd name="T12" fmla="*/ 9 w 144"/>
                <a:gd name="T13" fmla="*/ 4 h 85"/>
                <a:gd name="T14" fmla="*/ 18 w 144"/>
                <a:gd name="T15" fmla="*/ 16 h 85"/>
                <a:gd name="T16" fmla="*/ 14 w 144"/>
                <a:gd name="T17" fmla="*/ 7 h 85"/>
                <a:gd name="T18" fmla="*/ 18 w 144"/>
                <a:gd name="T19" fmla="*/ 14 h 85"/>
                <a:gd name="T20" fmla="*/ 26 w 144"/>
                <a:gd name="T21" fmla="*/ 19 h 85"/>
                <a:gd name="T22" fmla="*/ 28 w 144"/>
                <a:gd name="T23" fmla="*/ 19 h 85"/>
                <a:gd name="T24" fmla="*/ 30 w 144"/>
                <a:gd name="T25" fmla="*/ 26 h 85"/>
                <a:gd name="T26" fmla="*/ 26 w 144"/>
                <a:gd name="T27" fmla="*/ 11 h 85"/>
                <a:gd name="T28" fmla="*/ 35 w 144"/>
                <a:gd name="T29" fmla="*/ 26 h 85"/>
                <a:gd name="T30" fmla="*/ 37 w 144"/>
                <a:gd name="T31" fmla="*/ 28 h 85"/>
                <a:gd name="T32" fmla="*/ 33 w 144"/>
                <a:gd name="T33" fmla="*/ 16 h 85"/>
                <a:gd name="T34" fmla="*/ 42 w 144"/>
                <a:gd name="T35" fmla="*/ 30 h 85"/>
                <a:gd name="T36" fmla="*/ 37 w 144"/>
                <a:gd name="T37" fmla="*/ 21 h 85"/>
                <a:gd name="T38" fmla="*/ 37 w 144"/>
                <a:gd name="T39" fmla="*/ 19 h 85"/>
                <a:gd name="T40" fmla="*/ 45 w 144"/>
                <a:gd name="T41" fmla="*/ 23 h 85"/>
                <a:gd name="T42" fmla="*/ 47 w 144"/>
                <a:gd name="T43" fmla="*/ 28 h 85"/>
                <a:gd name="T44" fmla="*/ 52 w 144"/>
                <a:gd name="T45" fmla="*/ 35 h 85"/>
                <a:gd name="T46" fmla="*/ 54 w 144"/>
                <a:gd name="T47" fmla="*/ 33 h 85"/>
                <a:gd name="T48" fmla="*/ 59 w 144"/>
                <a:gd name="T49" fmla="*/ 42 h 85"/>
                <a:gd name="T50" fmla="*/ 59 w 144"/>
                <a:gd name="T51" fmla="*/ 40 h 85"/>
                <a:gd name="T52" fmla="*/ 56 w 144"/>
                <a:gd name="T53" fmla="*/ 30 h 85"/>
                <a:gd name="T54" fmla="*/ 61 w 144"/>
                <a:gd name="T55" fmla="*/ 35 h 85"/>
                <a:gd name="T56" fmla="*/ 66 w 144"/>
                <a:gd name="T57" fmla="*/ 42 h 85"/>
                <a:gd name="T58" fmla="*/ 68 w 144"/>
                <a:gd name="T59" fmla="*/ 42 h 85"/>
                <a:gd name="T60" fmla="*/ 73 w 144"/>
                <a:gd name="T61" fmla="*/ 49 h 85"/>
                <a:gd name="T62" fmla="*/ 71 w 144"/>
                <a:gd name="T63" fmla="*/ 40 h 85"/>
                <a:gd name="T64" fmla="*/ 71 w 144"/>
                <a:gd name="T65" fmla="*/ 38 h 85"/>
                <a:gd name="T66" fmla="*/ 75 w 144"/>
                <a:gd name="T67" fmla="*/ 45 h 85"/>
                <a:gd name="T68" fmla="*/ 82 w 144"/>
                <a:gd name="T69" fmla="*/ 52 h 85"/>
                <a:gd name="T70" fmla="*/ 78 w 144"/>
                <a:gd name="T71" fmla="*/ 42 h 85"/>
                <a:gd name="T72" fmla="*/ 82 w 144"/>
                <a:gd name="T73" fmla="*/ 49 h 85"/>
                <a:gd name="T74" fmla="*/ 85 w 144"/>
                <a:gd name="T75" fmla="*/ 49 h 85"/>
                <a:gd name="T76" fmla="*/ 85 w 144"/>
                <a:gd name="T77" fmla="*/ 47 h 85"/>
                <a:gd name="T78" fmla="*/ 90 w 144"/>
                <a:gd name="T79" fmla="*/ 54 h 85"/>
                <a:gd name="T80" fmla="*/ 87 w 144"/>
                <a:gd name="T81" fmla="*/ 47 h 85"/>
                <a:gd name="T82" fmla="*/ 97 w 144"/>
                <a:gd name="T83" fmla="*/ 59 h 85"/>
                <a:gd name="T84" fmla="*/ 101 w 144"/>
                <a:gd name="T85" fmla="*/ 64 h 85"/>
                <a:gd name="T86" fmla="*/ 92 w 144"/>
                <a:gd name="T87" fmla="*/ 49 h 85"/>
                <a:gd name="T88" fmla="*/ 97 w 144"/>
                <a:gd name="T89" fmla="*/ 54 h 85"/>
                <a:gd name="T90" fmla="*/ 99 w 144"/>
                <a:gd name="T91" fmla="*/ 52 h 85"/>
                <a:gd name="T92" fmla="*/ 104 w 144"/>
                <a:gd name="T93" fmla="*/ 59 h 85"/>
                <a:gd name="T94" fmla="*/ 104 w 144"/>
                <a:gd name="T95" fmla="*/ 56 h 85"/>
                <a:gd name="T96" fmla="*/ 106 w 144"/>
                <a:gd name="T97" fmla="*/ 56 h 85"/>
                <a:gd name="T98" fmla="*/ 111 w 144"/>
                <a:gd name="T99" fmla="*/ 64 h 85"/>
                <a:gd name="T100" fmla="*/ 116 w 144"/>
                <a:gd name="T101" fmla="*/ 68 h 85"/>
                <a:gd name="T102" fmla="*/ 120 w 144"/>
                <a:gd name="T103" fmla="*/ 73 h 85"/>
                <a:gd name="T104" fmla="*/ 116 w 144"/>
                <a:gd name="T105" fmla="*/ 64 h 85"/>
                <a:gd name="T106" fmla="*/ 118 w 144"/>
                <a:gd name="T107" fmla="*/ 64 h 85"/>
                <a:gd name="T108" fmla="*/ 123 w 144"/>
                <a:gd name="T109" fmla="*/ 66 h 85"/>
                <a:gd name="T110" fmla="*/ 127 w 144"/>
                <a:gd name="T111" fmla="*/ 75 h 85"/>
                <a:gd name="T112" fmla="*/ 127 w 144"/>
                <a:gd name="T113" fmla="*/ 73 h 85"/>
                <a:gd name="T114" fmla="*/ 137 w 144"/>
                <a:gd name="T115" fmla="*/ 85 h 85"/>
                <a:gd name="T116" fmla="*/ 139 w 144"/>
                <a:gd name="T117" fmla="*/ 83 h 85"/>
                <a:gd name="T118" fmla="*/ 134 w 144"/>
                <a:gd name="T119" fmla="*/ 73 h 85"/>
                <a:gd name="T120" fmla="*/ 142 w 144"/>
                <a:gd name="T121" fmla="*/ 80 h 85"/>
                <a:gd name="T122" fmla="*/ 28 w 144"/>
                <a:gd name="T123" fmla="*/ 14 h 85"/>
                <a:gd name="T124" fmla="*/ 127 w 144"/>
                <a:gd name="T125" fmla="*/ 7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 h="85">
                  <a:moveTo>
                    <a:pt x="18" y="14"/>
                  </a:moveTo>
                  <a:lnTo>
                    <a:pt x="18" y="11"/>
                  </a:lnTo>
                  <a:lnTo>
                    <a:pt x="16" y="11"/>
                  </a:lnTo>
                  <a:lnTo>
                    <a:pt x="16" y="11"/>
                  </a:lnTo>
                  <a:lnTo>
                    <a:pt x="16" y="11"/>
                  </a:lnTo>
                  <a:lnTo>
                    <a:pt x="16" y="14"/>
                  </a:lnTo>
                  <a:lnTo>
                    <a:pt x="18" y="14"/>
                  </a:lnTo>
                  <a:close/>
                  <a:moveTo>
                    <a:pt x="37" y="28"/>
                  </a:moveTo>
                  <a:lnTo>
                    <a:pt x="37" y="28"/>
                  </a:lnTo>
                  <a:lnTo>
                    <a:pt x="37" y="28"/>
                  </a:lnTo>
                  <a:lnTo>
                    <a:pt x="37" y="30"/>
                  </a:lnTo>
                  <a:lnTo>
                    <a:pt x="40" y="30"/>
                  </a:lnTo>
                  <a:lnTo>
                    <a:pt x="40" y="28"/>
                  </a:lnTo>
                  <a:lnTo>
                    <a:pt x="37" y="28"/>
                  </a:lnTo>
                  <a:lnTo>
                    <a:pt x="37" y="28"/>
                  </a:lnTo>
                  <a:close/>
                  <a:moveTo>
                    <a:pt x="40" y="28"/>
                  </a:moveTo>
                  <a:lnTo>
                    <a:pt x="40" y="28"/>
                  </a:lnTo>
                  <a:lnTo>
                    <a:pt x="40" y="30"/>
                  </a:lnTo>
                  <a:lnTo>
                    <a:pt x="40" y="30"/>
                  </a:lnTo>
                  <a:lnTo>
                    <a:pt x="42" y="30"/>
                  </a:lnTo>
                  <a:lnTo>
                    <a:pt x="42" y="30"/>
                  </a:lnTo>
                  <a:lnTo>
                    <a:pt x="40" y="28"/>
                  </a:lnTo>
                  <a:lnTo>
                    <a:pt x="40" y="28"/>
                  </a:lnTo>
                  <a:close/>
                  <a:moveTo>
                    <a:pt x="59" y="38"/>
                  </a:moveTo>
                  <a:lnTo>
                    <a:pt x="59" y="38"/>
                  </a:lnTo>
                  <a:lnTo>
                    <a:pt x="59" y="35"/>
                  </a:lnTo>
                  <a:lnTo>
                    <a:pt x="59" y="35"/>
                  </a:lnTo>
                  <a:lnTo>
                    <a:pt x="59" y="38"/>
                  </a:lnTo>
                  <a:lnTo>
                    <a:pt x="59" y="38"/>
                  </a:lnTo>
                  <a:lnTo>
                    <a:pt x="59" y="38"/>
                  </a:lnTo>
                  <a:lnTo>
                    <a:pt x="59" y="38"/>
                  </a:lnTo>
                  <a:close/>
                  <a:moveTo>
                    <a:pt x="71" y="42"/>
                  </a:moveTo>
                  <a:lnTo>
                    <a:pt x="71" y="40"/>
                  </a:lnTo>
                  <a:lnTo>
                    <a:pt x="68" y="40"/>
                  </a:lnTo>
                  <a:lnTo>
                    <a:pt x="68" y="40"/>
                  </a:lnTo>
                  <a:lnTo>
                    <a:pt x="68" y="42"/>
                  </a:lnTo>
                  <a:lnTo>
                    <a:pt x="68" y="42"/>
                  </a:lnTo>
                  <a:lnTo>
                    <a:pt x="71" y="42"/>
                  </a:lnTo>
                  <a:lnTo>
                    <a:pt x="71" y="42"/>
                  </a:lnTo>
                  <a:close/>
                  <a:moveTo>
                    <a:pt x="85" y="49"/>
                  </a:moveTo>
                  <a:lnTo>
                    <a:pt x="85" y="49"/>
                  </a:lnTo>
                  <a:lnTo>
                    <a:pt x="85" y="49"/>
                  </a:lnTo>
                  <a:lnTo>
                    <a:pt x="85" y="49"/>
                  </a:lnTo>
                  <a:lnTo>
                    <a:pt x="85" y="49"/>
                  </a:lnTo>
                  <a:lnTo>
                    <a:pt x="85" y="49"/>
                  </a:lnTo>
                  <a:lnTo>
                    <a:pt x="85" y="49"/>
                  </a:lnTo>
                  <a:lnTo>
                    <a:pt x="85" y="49"/>
                  </a:lnTo>
                  <a:lnTo>
                    <a:pt x="85" y="49"/>
                  </a:lnTo>
                  <a:close/>
                  <a:moveTo>
                    <a:pt x="101" y="59"/>
                  </a:moveTo>
                  <a:lnTo>
                    <a:pt x="101" y="59"/>
                  </a:lnTo>
                  <a:lnTo>
                    <a:pt x="99" y="56"/>
                  </a:lnTo>
                  <a:lnTo>
                    <a:pt x="99" y="56"/>
                  </a:lnTo>
                  <a:lnTo>
                    <a:pt x="99" y="56"/>
                  </a:lnTo>
                  <a:lnTo>
                    <a:pt x="99" y="59"/>
                  </a:lnTo>
                  <a:lnTo>
                    <a:pt x="99" y="59"/>
                  </a:lnTo>
                  <a:lnTo>
                    <a:pt x="101" y="59"/>
                  </a:lnTo>
                  <a:lnTo>
                    <a:pt x="101" y="59"/>
                  </a:lnTo>
                  <a:close/>
                  <a:moveTo>
                    <a:pt x="108" y="64"/>
                  </a:moveTo>
                  <a:lnTo>
                    <a:pt x="108" y="64"/>
                  </a:lnTo>
                  <a:lnTo>
                    <a:pt x="108" y="61"/>
                  </a:lnTo>
                  <a:lnTo>
                    <a:pt x="108" y="61"/>
                  </a:lnTo>
                  <a:lnTo>
                    <a:pt x="108" y="64"/>
                  </a:lnTo>
                  <a:lnTo>
                    <a:pt x="108" y="64"/>
                  </a:lnTo>
                  <a:lnTo>
                    <a:pt x="108" y="64"/>
                  </a:lnTo>
                  <a:lnTo>
                    <a:pt x="108" y="64"/>
                  </a:lnTo>
                  <a:close/>
                  <a:moveTo>
                    <a:pt x="118" y="66"/>
                  </a:moveTo>
                  <a:lnTo>
                    <a:pt x="118" y="66"/>
                  </a:lnTo>
                  <a:lnTo>
                    <a:pt x="116" y="64"/>
                  </a:lnTo>
                  <a:lnTo>
                    <a:pt x="116" y="66"/>
                  </a:lnTo>
                  <a:lnTo>
                    <a:pt x="116" y="66"/>
                  </a:lnTo>
                  <a:lnTo>
                    <a:pt x="116" y="66"/>
                  </a:lnTo>
                  <a:lnTo>
                    <a:pt x="118" y="66"/>
                  </a:lnTo>
                  <a:lnTo>
                    <a:pt x="118" y="66"/>
                  </a:lnTo>
                  <a:close/>
                  <a:moveTo>
                    <a:pt x="137" y="80"/>
                  </a:moveTo>
                  <a:lnTo>
                    <a:pt x="137" y="78"/>
                  </a:lnTo>
                  <a:lnTo>
                    <a:pt x="137" y="78"/>
                  </a:lnTo>
                  <a:lnTo>
                    <a:pt x="137" y="78"/>
                  </a:lnTo>
                  <a:lnTo>
                    <a:pt x="134" y="78"/>
                  </a:lnTo>
                  <a:lnTo>
                    <a:pt x="134" y="78"/>
                  </a:lnTo>
                  <a:lnTo>
                    <a:pt x="137" y="80"/>
                  </a:lnTo>
                  <a:lnTo>
                    <a:pt x="137" y="80"/>
                  </a:lnTo>
                  <a:lnTo>
                    <a:pt x="137" y="80"/>
                  </a:lnTo>
                  <a:close/>
                  <a:moveTo>
                    <a:pt x="130" y="73"/>
                  </a:moveTo>
                  <a:lnTo>
                    <a:pt x="130" y="73"/>
                  </a:lnTo>
                  <a:lnTo>
                    <a:pt x="132" y="73"/>
                  </a:lnTo>
                  <a:lnTo>
                    <a:pt x="132" y="73"/>
                  </a:lnTo>
                  <a:lnTo>
                    <a:pt x="130" y="71"/>
                  </a:lnTo>
                  <a:lnTo>
                    <a:pt x="130" y="71"/>
                  </a:lnTo>
                  <a:lnTo>
                    <a:pt x="130" y="73"/>
                  </a:lnTo>
                  <a:lnTo>
                    <a:pt x="130" y="73"/>
                  </a:lnTo>
                  <a:close/>
                  <a:moveTo>
                    <a:pt x="134" y="73"/>
                  </a:moveTo>
                  <a:lnTo>
                    <a:pt x="134" y="75"/>
                  </a:lnTo>
                  <a:lnTo>
                    <a:pt x="134" y="75"/>
                  </a:lnTo>
                  <a:lnTo>
                    <a:pt x="134" y="73"/>
                  </a:lnTo>
                  <a:lnTo>
                    <a:pt x="134" y="73"/>
                  </a:lnTo>
                  <a:lnTo>
                    <a:pt x="134" y="73"/>
                  </a:lnTo>
                  <a:lnTo>
                    <a:pt x="134" y="73"/>
                  </a:lnTo>
                  <a:lnTo>
                    <a:pt x="134" y="73"/>
                  </a:lnTo>
                  <a:close/>
                  <a:moveTo>
                    <a:pt x="134" y="75"/>
                  </a:moveTo>
                  <a:lnTo>
                    <a:pt x="137" y="75"/>
                  </a:lnTo>
                  <a:lnTo>
                    <a:pt x="137" y="75"/>
                  </a:lnTo>
                  <a:lnTo>
                    <a:pt x="137" y="75"/>
                  </a:lnTo>
                  <a:lnTo>
                    <a:pt x="137" y="73"/>
                  </a:lnTo>
                  <a:lnTo>
                    <a:pt x="134" y="73"/>
                  </a:lnTo>
                  <a:lnTo>
                    <a:pt x="134" y="75"/>
                  </a:lnTo>
                  <a:lnTo>
                    <a:pt x="134" y="75"/>
                  </a:lnTo>
                  <a:close/>
                  <a:moveTo>
                    <a:pt x="118" y="71"/>
                  </a:moveTo>
                  <a:lnTo>
                    <a:pt x="118" y="71"/>
                  </a:lnTo>
                  <a:lnTo>
                    <a:pt x="116" y="71"/>
                  </a:lnTo>
                  <a:lnTo>
                    <a:pt x="116" y="71"/>
                  </a:lnTo>
                  <a:lnTo>
                    <a:pt x="118" y="73"/>
                  </a:lnTo>
                  <a:lnTo>
                    <a:pt x="118" y="73"/>
                  </a:lnTo>
                  <a:lnTo>
                    <a:pt x="118" y="71"/>
                  </a:lnTo>
                  <a:lnTo>
                    <a:pt x="118" y="71"/>
                  </a:lnTo>
                  <a:close/>
                  <a:moveTo>
                    <a:pt x="132" y="80"/>
                  </a:moveTo>
                  <a:lnTo>
                    <a:pt x="132" y="83"/>
                  </a:lnTo>
                  <a:lnTo>
                    <a:pt x="134" y="83"/>
                  </a:lnTo>
                  <a:lnTo>
                    <a:pt x="134" y="83"/>
                  </a:lnTo>
                  <a:lnTo>
                    <a:pt x="134" y="83"/>
                  </a:lnTo>
                  <a:lnTo>
                    <a:pt x="134" y="80"/>
                  </a:lnTo>
                  <a:lnTo>
                    <a:pt x="132" y="80"/>
                  </a:lnTo>
                  <a:lnTo>
                    <a:pt x="132" y="80"/>
                  </a:lnTo>
                  <a:close/>
                  <a:moveTo>
                    <a:pt x="134" y="83"/>
                  </a:moveTo>
                  <a:lnTo>
                    <a:pt x="134" y="83"/>
                  </a:lnTo>
                  <a:lnTo>
                    <a:pt x="134" y="85"/>
                  </a:lnTo>
                  <a:lnTo>
                    <a:pt x="137" y="83"/>
                  </a:lnTo>
                  <a:lnTo>
                    <a:pt x="137" y="83"/>
                  </a:lnTo>
                  <a:lnTo>
                    <a:pt x="134" y="83"/>
                  </a:lnTo>
                  <a:lnTo>
                    <a:pt x="134" y="83"/>
                  </a:lnTo>
                  <a:lnTo>
                    <a:pt x="134" y="83"/>
                  </a:lnTo>
                  <a:close/>
                  <a:moveTo>
                    <a:pt x="0" y="7"/>
                  </a:moveTo>
                  <a:lnTo>
                    <a:pt x="0" y="9"/>
                  </a:lnTo>
                  <a:lnTo>
                    <a:pt x="0" y="9"/>
                  </a:lnTo>
                  <a:lnTo>
                    <a:pt x="2" y="9"/>
                  </a:lnTo>
                  <a:lnTo>
                    <a:pt x="2" y="7"/>
                  </a:lnTo>
                  <a:lnTo>
                    <a:pt x="0" y="7"/>
                  </a:lnTo>
                  <a:lnTo>
                    <a:pt x="0" y="7"/>
                  </a:lnTo>
                  <a:lnTo>
                    <a:pt x="0" y="7"/>
                  </a:lnTo>
                  <a:close/>
                  <a:moveTo>
                    <a:pt x="2" y="9"/>
                  </a:moveTo>
                  <a:lnTo>
                    <a:pt x="2" y="9"/>
                  </a:lnTo>
                  <a:lnTo>
                    <a:pt x="2" y="9"/>
                  </a:lnTo>
                  <a:lnTo>
                    <a:pt x="2" y="9"/>
                  </a:lnTo>
                  <a:lnTo>
                    <a:pt x="2" y="9"/>
                  </a:lnTo>
                  <a:lnTo>
                    <a:pt x="2" y="9"/>
                  </a:lnTo>
                  <a:lnTo>
                    <a:pt x="2" y="9"/>
                  </a:lnTo>
                  <a:lnTo>
                    <a:pt x="2" y="9"/>
                  </a:lnTo>
                  <a:close/>
                  <a:moveTo>
                    <a:pt x="2" y="7"/>
                  </a:moveTo>
                  <a:lnTo>
                    <a:pt x="2" y="7"/>
                  </a:lnTo>
                  <a:lnTo>
                    <a:pt x="2" y="7"/>
                  </a:lnTo>
                  <a:lnTo>
                    <a:pt x="0" y="7"/>
                  </a:lnTo>
                  <a:lnTo>
                    <a:pt x="0" y="7"/>
                  </a:lnTo>
                  <a:lnTo>
                    <a:pt x="2" y="7"/>
                  </a:lnTo>
                  <a:lnTo>
                    <a:pt x="2" y="7"/>
                  </a:lnTo>
                  <a:lnTo>
                    <a:pt x="2" y="7"/>
                  </a:lnTo>
                  <a:lnTo>
                    <a:pt x="2" y="7"/>
                  </a:lnTo>
                  <a:close/>
                  <a:moveTo>
                    <a:pt x="4" y="9"/>
                  </a:moveTo>
                  <a:lnTo>
                    <a:pt x="4" y="7"/>
                  </a:lnTo>
                  <a:lnTo>
                    <a:pt x="2" y="7"/>
                  </a:lnTo>
                  <a:lnTo>
                    <a:pt x="2" y="7"/>
                  </a:lnTo>
                  <a:lnTo>
                    <a:pt x="2" y="7"/>
                  </a:lnTo>
                  <a:lnTo>
                    <a:pt x="2" y="9"/>
                  </a:lnTo>
                  <a:lnTo>
                    <a:pt x="4" y="9"/>
                  </a:lnTo>
                  <a:lnTo>
                    <a:pt x="4" y="9"/>
                  </a:lnTo>
                  <a:lnTo>
                    <a:pt x="4" y="9"/>
                  </a:lnTo>
                  <a:close/>
                  <a:moveTo>
                    <a:pt x="4" y="9"/>
                  </a:moveTo>
                  <a:lnTo>
                    <a:pt x="4" y="9"/>
                  </a:lnTo>
                  <a:lnTo>
                    <a:pt x="4" y="11"/>
                  </a:lnTo>
                  <a:lnTo>
                    <a:pt x="4" y="11"/>
                  </a:lnTo>
                  <a:lnTo>
                    <a:pt x="4" y="9"/>
                  </a:lnTo>
                  <a:lnTo>
                    <a:pt x="4" y="9"/>
                  </a:lnTo>
                  <a:lnTo>
                    <a:pt x="4" y="9"/>
                  </a:lnTo>
                  <a:lnTo>
                    <a:pt x="4" y="9"/>
                  </a:lnTo>
                  <a:close/>
                  <a:moveTo>
                    <a:pt x="2" y="7"/>
                  </a:moveTo>
                  <a:lnTo>
                    <a:pt x="2" y="4"/>
                  </a:lnTo>
                  <a:lnTo>
                    <a:pt x="2" y="4"/>
                  </a:lnTo>
                  <a:lnTo>
                    <a:pt x="2" y="4"/>
                  </a:lnTo>
                  <a:lnTo>
                    <a:pt x="2" y="4"/>
                  </a:lnTo>
                  <a:lnTo>
                    <a:pt x="2" y="7"/>
                  </a:lnTo>
                  <a:lnTo>
                    <a:pt x="2" y="7"/>
                  </a:lnTo>
                  <a:lnTo>
                    <a:pt x="2" y="7"/>
                  </a:lnTo>
                  <a:close/>
                  <a:moveTo>
                    <a:pt x="7" y="9"/>
                  </a:moveTo>
                  <a:lnTo>
                    <a:pt x="4" y="9"/>
                  </a:lnTo>
                  <a:lnTo>
                    <a:pt x="4" y="11"/>
                  </a:lnTo>
                  <a:lnTo>
                    <a:pt x="7" y="11"/>
                  </a:lnTo>
                  <a:lnTo>
                    <a:pt x="7" y="11"/>
                  </a:lnTo>
                  <a:lnTo>
                    <a:pt x="7" y="11"/>
                  </a:lnTo>
                  <a:lnTo>
                    <a:pt x="7" y="9"/>
                  </a:lnTo>
                  <a:lnTo>
                    <a:pt x="7" y="9"/>
                  </a:lnTo>
                  <a:close/>
                  <a:moveTo>
                    <a:pt x="4" y="9"/>
                  </a:moveTo>
                  <a:lnTo>
                    <a:pt x="4" y="9"/>
                  </a:lnTo>
                  <a:lnTo>
                    <a:pt x="4" y="7"/>
                  </a:lnTo>
                  <a:lnTo>
                    <a:pt x="4" y="7"/>
                  </a:lnTo>
                  <a:lnTo>
                    <a:pt x="4" y="9"/>
                  </a:lnTo>
                  <a:lnTo>
                    <a:pt x="4" y="9"/>
                  </a:lnTo>
                  <a:lnTo>
                    <a:pt x="4" y="9"/>
                  </a:lnTo>
                  <a:lnTo>
                    <a:pt x="4" y="9"/>
                  </a:lnTo>
                  <a:close/>
                  <a:moveTo>
                    <a:pt x="4" y="4"/>
                  </a:moveTo>
                  <a:lnTo>
                    <a:pt x="4" y="7"/>
                  </a:lnTo>
                  <a:lnTo>
                    <a:pt x="4" y="7"/>
                  </a:lnTo>
                  <a:lnTo>
                    <a:pt x="4" y="7"/>
                  </a:lnTo>
                  <a:lnTo>
                    <a:pt x="4" y="7"/>
                  </a:lnTo>
                  <a:lnTo>
                    <a:pt x="4" y="4"/>
                  </a:lnTo>
                  <a:lnTo>
                    <a:pt x="4" y="4"/>
                  </a:lnTo>
                  <a:lnTo>
                    <a:pt x="4" y="4"/>
                  </a:lnTo>
                  <a:close/>
                  <a:moveTo>
                    <a:pt x="7" y="11"/>
                  </a:moveTo>
                  <a:lnTo>
                    <a:pt x="7" y="11"/>
                  </a:lnTo>
                  <a:lnTo>
                    <a:pt x="7" y="11"/>
                  </a:lnTo>
                  <a:lnTo>
                    <a:pt x="7" y="11"/>
                  </a:lnTo>
                  <a:lnTo>
                    <a:pt x="9" y="11"/>
                  </a:lnTo>
                  <a:lnTo>
                    <a:pt x="9" y="11"/>
                  </a:lnTo>
                  <a:lnTo>
                    <a:pt x="7" y="11"/>
                  </a:lnTo>
                  <a:lnTo>
                    <a:pt x="7" y="11"/>
                  </a:lnTo>
                  <a:close/>
                  <a:moveTo>
                    <a:pt x="4" y="4"/>
                  </a:moveTo>
                  <a:lnTo>
                    <a:pt x="4" y="4"/>
                  </a:lnTo>
                  <a:lnTo>
                    <a:pt x="4" y="4"/>
                  </a:lnTo>
                  <a:lnTo>
                    <a:pt x="4" y="4"/>
                  </a:lnTo>
                  <a:lnTo>
                    <a:pt x="2" y="4"/>
                  </a:lnTo>
                  <a:lnTo>
                    <a:pt x="2" y="4"/>
                  </a:lnTo>
                  <a:lnTo>
                    <a:pt x="4" y="4"/>
                  </a:lnTo>
                  <a:lnTo>
                    <a:pt x="4" y="4"/>
                  </a:lnTo>
                  <a:close/>
                  <a:moveTo>
                    <a:pt x="7" y="11"/>
                  </a:moveTo>
                  <a:lnTo>
                    <a:pt x="7" y="9"/>
                  </a:lnTo>
                  <a:lnTo>
                    <a:pt x="7" y="9"/>
                  </a:lnTo>
                  <a:lnTo>
                    <a:pt x="7" y="9"/>
                  </a:lnTo>
                  <a:lnTo>
                    <a:pt x="7" y="9"/>
                  </a:lnTo>
                  <a:lnTo>
                    <a:pt x="7" y="11"/>
                  </a:lnTo>
                  <a:lnTo>
                    <a:pt x="7" y="11"/>
                  </a:lnTo>
                  <a:lnTo>
                    <a:pt x="7" y="11"/>
                  </a:lnTo>
                  <a:close/>
                  <a:moveTo>
                    <a:pt x="7" y="9"/>
                  </a:moveTo>
                  <a:lnTo>
                    <a:pt x="7" y="9"/>
                  </a:lnTo>
                  <a:lnTo>
                    <a:pt x="7" y="7"/>
                  </a:lnTo>
                  <a:lnTo>
                    <a:pt x="7" y="7"/>
                  </a:lnTo>
                  <a:lnTo>
                    <a:pt x="4" y="7"/>
                  </a:lnTo>
                  <a:lnTo>
                    <a:pt x="4" y="7"/>
                  </a:lnTo>
                  <a:lnTo>
                    <a:pt x="7" y="9"/>
                  </a:lnTo>
                  <a:lnTo>
                    <a:pt x="7" y="9"/>
                  </a:lnTo>
                  <a:close/>
                  <a:moveTo>
                    <a:pt x="9" y="11"/>
                  </a:moveTo>
                  <a:lnTo>
                    <a:pt x="9" y="14"/>
                  </a:lnTo>
                  <a:lnTo>
                    <a:pt x="9" y="14"/>
                  </a:lnTo>
                  <a:lnTo>
                    <a:pt x="9" y="14"/>
                  </a:lnTo>
                  <a:lnTo>
                    <a:pt x="9" y="11"/>
                  </a:lnTo>
                  <a:lnTo>
                    <a:pt x="9" y="11"/>
                  </a:lnTo>
                  <a:lnTo>
                    <a:pt x="9" y="11"/>
                  </a:lnTo>
                  <a:lnTo>
                    <a:pt x="9" y="11"/>
                  </a:lnTo>
                  <a:close/>
                  <a:moveTo>
                    <a:pt x="4" y="7"/>
                  </a:moveTo>
                  <a:lnTo>
                    <a:pt x="4" y="4"/>
                  </a:lnTo>
                  <a:lnTo>
                    <a:pt x="4" y="4"/>
                  </a:lnTo>
                  <a:lnTo>
                    <a:pt x="4" y="4"/>
                  </a:lnTo>
                  <a:lnTo>
                    <a:pt x="4" y="4"/>
                  </a:lnTo>
                  <a:lnTo>
                    <a:pt x="4" y="7"/>
                  </a:lnTo>
                  <a:lnTo>
                    <a:pt x="4" y="7"/>
                  </a:lnTo>
                  <a:lnTo>
                    <a:pt x="4" y="7"/>
                  </a:lnTo>
                  <a:close/>
                  <a:moveTo>
                    <a:pt x="9" y="11"/>
                  </a:moveTo>
                  <a:lnTo>
                    <a:pt x="9" y="9"/>
                  </a:lnTo>
                  <a:lnTo>
                    <a:pt x="7" y="9"/>
                  </a:lnTo>
                  <a:lnTo>
                    <a:pt x="7" y="11"/>
                  </a:lnTo>
                  <a:lnTo>
                    <a:pt x="9" y="11"/>
                  </a:lnTo>
                  <a:lnTo>
                    <a:pt x="9" y="11"/>
                  </a:lnTo>
                  <a:lnTo>
                    <a:pt x="9" y="11"/>
                  </a:lnTo>
                  <a:lnTo>
                    <a:pt x="9" y="11"/>
                  </a:lnTo>
                  <a:close/>
                  <a:moveTo>
                    <a:pt x="4" y="4"/>
                  </a:moveTo>
                  <a:lnTo>
                    <a:pt x="4" y="2"/>
                  </a:lnTo>
                  <a:lnTo>
                    <a:pt x="4" y="2"/>
                  </a:lnTo>
                  <a:lnTo>
                    <a:pt x="4" y="2"/>
                  </a:lnTo>
                  <a:lnTo>
                    <a:pt x="4" y="2"/>
                  </a:lnTo>
                  <a:lnTo>
                    <a:pt x="4" y="4"/>
                  </a:lnTo>
                  <a:lnTo>
                    <a:pt x="4" y="4"/>
                  </a:lnTo>
                  <a:lnTo>
                    <a:pt x="4" y="4"/>
                  </a:lnTo>
                  <a:close/>
                  <a:moveTo>
                    <a:pt x="9" y="9"/>
                  </a:moveTo>
                  <a:lnTo>
                    <a:pt x="9" y="9"/>
                  </a:lnTo>
                  <a:lnTo>
                    <a:pt x="7" y="7"/>
                  </a:lnTo>
                  <a:lnTo>
                    <a:pt x="7" y="7"/>
                  </a:lnTo>
                  <a:lnTo>
                    <a:pt x="7" y="9"/>
                  </a:lnTo>
                  <a:lnTo>
                    <a:pt x="7" y="9"/>
                  </a:lnTo>
                  <a:lnTo>
                    <a:pt x="9" y="9"/>
                  </a:lnTo>
                  <a:lnTo>
                    <a:pt x="9" y="9"/>
                  </a:lnTo>
                  <a:close/>
                  <a:moveTo>
                    <a:pt x="11" y="14"/>
                  </a:moveTo>
                  <a:lnTo>
                    <a:pt x="9" y="14"/>
                  </a:lnTo>
                  <a:lnTo>
                    <a:pt x="9" y="14"/>
                  </a:lnTo>
                  <a:lnTo>
                    <a:pt x="11" y="14"/>
                  </a:lnTo>
                  <a:lnTo>
                    <a:pt x="11" y="14"/>
                  </a:lnTo>
                  <a:lnTo>
                    <a:pt x="11" y="14"/>
                  </a:lnTo>
                  <a:lnTo>
                    <a:pt x="11" y="14"/>
                  </a:lnTo>
                  <a:lnTo>
                    <a:pt x="11" y="14"/>
                  </a:lnTo>
                  <a:close/>
                  <a:moveTo>
                    <a:pt x="7" y="7"/>
                  </a:moveTo>
                  <a:lnTo>
                    <a:pt x="7" y="7"/>
                  </a:lnTo>
                  <a:lnTo>
                    <a:pt x="7" y="4"/>
                  </a:lnTo>
                  <a:lnTo>
                    <a:pt x="7" y="4"/>
                  </a:lnTo>
                  <a:lnTo>
                    <a:pt x="7" y="4"/>
                  </a:lnTo>
                  <a:lnTo>
                    <a:pt x="7" y="7"/>
                  </a:lnTo>
                  <a:lnTo>
                    <a:pt x="7" y="7"/>
                  </a:lnTo>
                  <a:lnTo>
                    <a:pt x="7" y="7"/>
                  </a:lnTo>
                  <a:lnTo>
                    <a:pt x="7" y="7"/>
                  </a:lnTo>
                  <a:close/>
                  <a:moveTo>
                    <a:pt x="11" y="11"/>
                  </a:moveTo>
                  <a:lnTo>
                    <a:pt x="11" y="11"/>
                  </a:lnTo>
                  <a:lnTo>
                    <a:pt x="9" y="11"/>
                  </a:lnTo>
                  <a:lnTo>
                    <a:pt x="9" y="11"/>
                  </a:lnTo>
                  <a:lnTo>
                    <a:pt x="9" y="11"/>
                  </a:lnTo>
                  <a:lnTo>
                    <a:pt x="9" y="11"/>
                  </a:lnTo>
                  <a:lnTo>
                    <a:pt x="11" y="11"/>
                  </a:lnTo>
                  <a:lnTo>
                    <a:pt x="11" y="11"/>
                  </a:lnTo>
                  <a:lnTo>
                    <a:pt x="11" y="11"/>
                  </a:lnTo>
                  <a:close/>
                  <a:moveTo>
                    <a:pt x="7" y="4"/>
                  </a:moveTo>
                  <a:lnTo>
                    <a:pt x="7" y="4"/>
                  </a:lnTo>
                  <a:lnTo>
                    <a:pt x="7" y="2"/>
                  </a:lnTo>
                  <a:lnTo>
                    <a:pt x="4" y="2"/>
                  </a:lnTo>
                  <a:lnTo>
                    <a:pt x="4" y="4"/>
                  </a:lnTo>
                  <a:lnTo>
                    <a:pt x="7" y="4"/>
                  </a:lnTo>
                  <a:lnTo>
                    <a:pt x="7" y="4"/>
                  </a:lnTo>
                  <a:lnTo>
                    <a:pt x="7" y="4"/>
                  </a:lnTo>
                  <a:close/>
                  <a:moveTo>
                    <a:pt x="9" y="9"/>
                  </a:moveTo>
                  <a:lnTo>
                    <a:pt x="9" y="9"/>
                  </a:lnTo>
                  <a:lnTo>
                    <a:pt x="9" y="9"/>
                  </a:lnTo>
                  <a:lnTo>
                    <a:pt x="9" y="9"/>
                  </a:lnTo>
                  <a:lnTo>
                    <a:pt x="9" y="9"/>
                  </a:lnTo>
                  <a:lnTo>
                    <a:pt x="9" y="9"/>
                  </a:lnTo>
                  <a:lnTo>
                    <a:pt x="9" y="9"/>
                  </a:lnTo>
                  <a:lnTo>
                    <a:pt x="9" y="9"/>
                  </a:lnTo>
                  <a:close/>
                  <a:moveTo>
                    <a:pt x="4" y="2"/>
                  </a:moveTo>
                  <a:lnTo>
                    <a:pt x="4" y="2"/>
                  </a:lnTo>
                  <a:lnTo>
                    <a:pt x="4" y="2"/>
                  </a:lnTo>
                  <a:lnTo>
                    <a:pt x="4" y="2"/>
                  </a:lnTo>
                  <a:lnTo>
                    <a:pt x="4" y="2"/>
                  </a:lnTo>
                  <a:lnTo>
                    <a:pt x="4" y="2"/>
                  </a:lnTo>
                  <a:lnTo>
                    <a:pt x="4" y="2"/>
                  </a:lnTo>
                  <a:lnTo>
                    <a:pt x="4" y="2"/>
                  </a:lnTo>
                  <a:close/>
                  <a:moveTo>
                    <a:pt x="11" y="14"/>
                  </a:moveTo>
                  <a:lnTo>
                    <a:pt x="11" y="14"/>
                  </a:lnTo>
                  <a:lnTo>
                    <a:pt x="14" y="16"/>
                  </a:lnTo>
                  <a:lnTo>
                    <a:pt x="14" y="16"/>
                  </a:lnTo>
                  <a:lnTo>
                    <a:pt x="14" y="14"/>
                  </a:lnTo>
                  <a:lnTo>
                    <a:pt x="14" y="14"/>
                  </a:lnTo>
                  <a:lnTo>
                    <a:pt x="11" y="14"/>
                  </a:lnTo>
                  <a:lnTo>
                    <a:pt x="11" y="14"/>
                  </a:lnTo>
                  <a:close/>
                  <a:moveTo>
                    <a:pt x="9" y="9"/>
                  </a:moveTo>
                  <a:lnTo>
                    <a:pt x="9" y="7"/>
                  </a:lnTo>
                  <a:lnTo>
                    <a:pt x="9" y="7"/>
                  </a:lnTo>
                  <a:lnTo>
                    <a:pt x="7" y="7"/>
                  </a:lnTo>
                  <a:lnTo>
                    <a:pt x="7" y="7"/>
                  </a:lnTo>
                  <a:lnTo>
                    <a:pt x="9" y="9"/>
                  </a:lnTo>
                  <a:lnTo>
                    <a:pt x="9" y="9"/>
                  </a:lnTo>
                  <a:lnTo>
                    <a:pt x="9" y="9"/>
                  </a:lnTo>
                  <a:close/>
                  <a:moveTo>
                    <a:pt x="11" y="14"/>
                  </a:moveTo>
                  <a:lnTo>
                    <a:pt x="11" y="11"/>
                  </a:lnTo>
                  <a:lnTo>
                    <a:pt x="11" y="11"/>
                  </a:lnTo>
                  <a:lnTo>
                    <a:pt x="11" y="11"/>
                  </a:lnTo>
                  <a:lnTo>
                    <a:pt x="11" y="11"/>
                  </a:lnTo>
                  <a:lnTo>
                    <a:pt x="11" y="14"/>
                  </a:lnTo>
                  <a:lnTo>
                    <a:pt x="11" y="14"/>
                  </a:lnTo>
                  <a:lnTo>
                    <a:pt x="11" y="14"/>
                  </a:lnTo>
                  <a:close/>
                  <a:moveTo>
                    <a:pt x="9" y="7"/>
                  </a:moveTo>
                  <a:lnTo>
                    <a:pt x="9" y="4"/>
                  </a:lnTo>
                  <a:lnTo>
                    <a:pt x="7" y="4"/>
                  </a:lnTo>
                  <a:lnTo>
                    <a:pt x="7" y="4"/>
                  </a:lnTo>
                  <a:lnTo>
                    <a:pt x="7" y="4"/>
                  </a:lnTo>
                  <a:lnTo>
                    <a:pt x="7" y="7"/>
                  </a:lnTo>
                  <a:lnTo>
                    <a:pt x="9" y="7"/>
                  </a:lnTo>
                  <a:lnTo>
                    <a:pt x="9" y="7"/>
                  </a:lnTo>
                  <a:close/>
                  <a:moveTo>
                    <a:pt x="11" y="11"/>
                  </a:moveTo>
                  <a:lnTo>
                    <a:pt x="11" y="9"/>
                  </a:lnTo>
                  <a:lnTo>
                    <a:pt x="11" y="9"/>
                  </a:lnTo>
                  <a:lnTo>
                    <a:pt x="9" y="9"/>
                  </a:lnTo>
                  <a:lnTo>
                    <a:pt x="9" y="11"/>
                  </a:lnTo>
                  <a:lnTo>
                    <a:pt x="11" y="11"/>
                  </a:lnTo>
                  <a:lnTo>
                    <a:pt x="11" y="11"/>
                  </a:lnTo>
                  <a:lnTo>
                    <a:pt x="11" y="11"/>
                  </a:lnTo>
                  <a:close/>
                  <a:moveTo>
                    <a:pt x="7" y="2"/>
                  </a:moveTo>
                  <a:lnTo>
                    <a:pt x="7" y="4"/>
                  </a:lnTo>
                  <a:lnTo>
                    <a:pt x="7" y="4"/>
                  </a:lnTo>
                  <a:lnTo>
                    <a:pt x="7" y="2"/>
                  </a:lnTo>
                  <a:lnTo>
                    <a:pt x="7" y="2"/>
                  </a:lnTo>
                  <a:lnTo>
                    <a:pt x="7" y="2"/>
                  </a:lnTo>
                  <a:lnTo>
                    <a:pt x="7" y="2"/>
                  </a:lnTo>
                  <a:lnTo>
                    <a:pt x="7" y="2"/>
                  </a:lnTo>
                  <a:close/>
                  <a:moveTo>
                    <a:pt x="14" y="14"/>
                  </a:moveTo>
                  <a:lnTo>
                    <a:pt x="14" y="16"/>
                  </a:lnTo>
                  <a:lnTo>
                    <a:pt x="14" y="16"/>
                  </a:lnTo>
                  <a:lnTo>
                    <a:pt x="16" y="16"/>
                  </a:lnTo>
                  <a:lnTo>
                    <a:pt x="16" y="16"/>
                  </a:lnTo>
                  <a:lnTo>
                    <a:pt x="14" y="14"/>
                  </a:lnTo>
                  <a:lnTo>
                    <a:pt x="14" y="14"/>
                  </a:lnTo>
                  <a:lnTo>
                    <a:pt x="14" y="14"/>
                  </a:lnTo>
                  <a:close/>
                  <a:moveTo>
                    <a:pt x="11" y="9"/>
                  </a:moveTo>
                  <a:lnTo>
                    <a:pt x="11" y="9"/>
                  </a:lnTo>
                  <a:lnTo>
                    <a:pt x="9" y="7"/>
                  </a:lnTo>
                  <a:lnTo>
                    <a:pt x="9" y="7"/>
                  </a:lnTo>
                  <a:lnTo>
                    <a:pt x="9" y="9"/>
                  </a:lnTo>
                  <a:lnTo>
                    <a:pt x="9" y="9"/>
                  </a:lnTo>
                  <a:lnTo>
                    <a:pt x="11" y="9"/>
                  </a:lnTo>
                  <a:lnTo>
                    <a:pt x="11" y="9"/>
                  </a:lnTo>
                  <a:close/>
                  <a:moveTo>
                    <a:pt x="7" y="2"/>
                  </a:moveTo>
                  <a:lnTo>
                    <a:pt x="7" y="2"/>
                  </a:lnTo>
                  <a:lnTo>
                    <a:pt x="7" y="0"/>
                  </a:lnTo>
                  <a:lnTo>
                    <a:pt x="7" y="0"/>
                  </a:lnTo>
                  <a:lnTo>
                    <a:pt x="4" y="0"/>
                  </a:lnTo>
                  <a:lnTo>
                    <a:pt x="4" y="0"/>
                  </a:lnTo>
                  <a:lnTo>
                    <a:pt x="7" y="2"/>
                  </a:lnTo>
                  <a:lnTo>
                    <a:pt x="7" y="2"/>
                  </a:lnTo>
                  <a:close/>
                  <a:moveTo>
                    <a:pt x="14" y="14"/>
                  </a:moveTo>
                  <a:lnTo>
                    <a:pt x="14" y="14"/>
                  </a:lnTo>
                  <a:lnTo>
                    <a:pt x="14" y="11"/>
                  </a:lnTo>
                  <a:lnTo>
                    <a:pt x="14" y="11"/>
                  </a:lnTo>
                  <a:lnTo>
                    <a:pt x="14" y="14"/>
                  </a:lnTo>
                  <a:lnTo>
                    <a:pt x="14" y="14"/>
                  </a:lnTo>
                  <a:lnTo>
                    <a:pt x="14" y="14"/>
                  </a:lnTo>
                  <a:lnTo>
                    <a:pt x="14" y="14"/>
                  </a:lnTo>
                  <a:close/>
                  <a:moveTo>
                    <a:pt x="9" y="7"/>
                  </a:moveTo>
                  <a:lnTo>
                    <a:pt x="9" y="7"/>
                  </a:lnTo>
                  <a:lnTo>
                    <a:pt x="9" y="4"/>
                  </a:lnTo>
                  <a:lnTo>
                    <a:pt x="9" y="4"/>
                  </a:lnTo>
                  <a:lnTo>
                    <a:pt x="9" y="7"/>
                  </a:lnTo>
                  <a:lnTo>
                    <a:pt x="9" y="7"/>
                  </a:lnTo>
                  <a:lnTo>
                    <a:pt x="9" y="7"/>
                  </a:lnTo>
                  <a:lnTo>
                    <a:pt x="9" y="7"/>
                  </a:lnTo>
                  <a:close/>
                  <a:moveTo>
                    <a:pt x="14" y="11"/>
                  </a:moveTo>
                  <a:lnTo>
                    <a:pt x="14" y="11"/>
                  </a:lnTo>
                  <a:lnTo>
                    <a:pt x="14" y="11"/>
                  </a:lnTo>
                  <a:lnTo>
                    <a:pt x="14" y="11"/>
                  </a:lnTo>
                  <a:lnTo>
                    <a:pt x="11" y="11"/>
                  </a:lnTo>
                  <a:lnTo>
                    <a:pt x="11" y="11"/>
                  </a:lnTo>
                  <a:lnTo>
                    <a:pt x="14" y="11"/>
                  </a:lnTo>
                  <a:lnTo>
                    <a:pt x="14" y="11"/>
                  </a:lnTo>
                  <a:close/>
                  <a:moveTo>
                    <a:pt x="7" y="4"/>
                  </a:moveTo>
                  <a:lnTo>
                    <a:pt x="9" y="4"/>
                  </a:lnTo>
                  <a:lnTo>
                    <a:pt x="9" y="4"/>
                  </a:lnTo>
                  <a:lnTo>
                    <a:pt x="9" y="4"/>
                  </a:lnTo>
                  <a:lnTo>
                    <a:pt x="9" y="2"/>
                  </a:lnTo>
                  <a:lnTo>
                    <a:pt x="7" y="2"/>
                  </a:lnTo>
                  <a:lnTo>
                    <a:pt x="7" y="4"/>
                  </a:lnTo>
                  <a:lnTo>
                    <a:pt x="7" y="4"/>
                  </a:lnTo>
                  <a:close/>
                  <a:moveTo>
                    <a:pt x="16" y="16"/>
                  </a:moveTo>
                  <a:lnTo>
                    <a:pt x="16" y="16"/>
                  </a:lnTo>
                  <a:lnTo>
                    <a:pt x="16" y="19"/>
                  </a:lnTo>
                  <a:lnTo>
                    <a:pt x="16" y="19"/>
                  </a:lnTo>
                  <a:lnTo>
                    <a:pt x="16" y="16"/>
                  </a:lnTo>
                  <a:lnTo>
                    <a:pt x="16" y="16"/>
                  </a:lnTo>
                  <a:lnTo>
                    <a:pt x="16" y="16"/>
                  </a:lnTo>
                  <a:lnTo>
                    <a:pt x="16" y="16"/>
                  </a:lnTo>
                  <a:close/>
                  <a:moveTo>
                    <a:pt x="11" y="9"/>
                  </a:moveTo>
                  <a:lnTo>
                    <a:pt x="11" y="9"/>
                  </a:lnTo>
                  <a:lnTo>
                    <a:pt x="11" y="9"/>
                  </a:lnTo>
                  <a:lnTo>
                    <a:pt x="11" y="9"/>
                  </a:lnTo>
                  <a:lnTo>
                    <a:pt x="11" y="9"/>
                  </a:lnTo>
                  <a:lnTo>
                    <a:pt x="11" y="9"/>
                  </a:lnTo>
                  <a:lnTo>
                    <a:pt x="11" y="9"/>
                  </a:lnTo>
                  <a:lnTo>
                    <a:pt x="11" y="9"/>
                  </a:lnTo>
                  <a:close/>
                  <a:moveTo>
                    <a:pt x="9" y="2"/>
                  </a:moveTo>
                  <a:lnTo>
                    <a:pt x="9" y="2"/>
                  </a:lnTo>
                  <a:lnTo>
                    <a:pt x="7" y="0"/>
                  </a:lnTo>
                  <a:lnTo>
                    <a:pt x="7" y="0"/>
                  </a:lnTo>
                  <a:lnTo>
                    <a:pt x="7" y="2"/>
                  </a:lnTo>
                  <a:lnTo>
                    <a:pt x="7" y="2"/>
                  </a:lnTo>
                  <a:lnTo>
                    <a:pt x="9" y="2"/>
                  </a:lnTo>
                  <a:lnTo>
                    <a:pt x="9" y="2"/>
                  </a:lnTo>
                  <a:close/>
                  <a:moveTo>
                    <a:pt x="16" y="16"/>
                  </a:moveTo>
                  <a:lnTo>
                    <a:pt x="16" y="14"/>
                  </a:lnTo>
                  <a:lnTo>
                    <a:pt x="16" y="14"/>
                  </a:lnTo>
                  <a:lnTo>
                    <a:pt x="14" y="14"/>
                  </a:lnTo>
                  <a:lnTo>
                    <a:pt x="14" y="14"/>
                  </a:lnTo>
                  <a:lnTo>
                    <a:pt x="16" y="16"/>
                  </a:lnTo>
                  <a:lnTo>
                    <a:pt x="16" y="16"/>
                  </a:lnTo>
                  <a:lnTo>
                    <a:pt x="16" y="16"/>
                  </a:lnTo>
                  <a:close/>
                  <a:moveTo>
                    <a:pt x="11" y="7"/>
                  </a:moveTo>
                  <a:lnTo>
                    <a:pt x="11" y="7"/>
                  </a:lnTo>
                  <a:lnTo>
                    <a:pt x="11" y="7"/>
                  </a:lnTo>
                  <a:lnTo>
                    <a:pt x="9" y="7"/>
                  </a:lnTo>
                  <a:lnTo>
                    <a:pt x="9" y="7"/>
                  </a:lnTo>
                  <a:lnTo>
                    <a:pt x="11" y="7"/>
                  </a:lnTo>
                  <a:lnTo>
                    <a:pt x="11" y="7"/>
                  </a:lnTo>
                  <a:lnTo>
                    <a:pt x="11" y="7"/>
                  </a:lnTo>
                  <a:close/>
                  <a:moveTo>
                    <a:pt x="14" y="14"/>
                  </a:moveTo>
                  <a:lnTo>
                    <a:pt x="16" y="14"/>
                  </a:lnTo>
                  <a:lnTo>
                    <a:pt x="16" y="11"/>
                  </a:lnTo>
                  <a:lnTo>
                    <a:pt x="14" y="11"/>
                  </a:lnTo>
                  <a:lnTo>
                    <a:pt x="14" y="11"/>
                  </a:lnTo>
                  <a:lnTo>
                    <a:pt x="14" y="11"/>
                  </a:lnTo>
                  <a:lnTo>
                    <a:pt x="14" y="14"/>
                  </a:lnTo>
                  <a:lnTo>
                    <a:pt x="14" y="14"/>
                  </a:lnTo>
                  <a:close/>
                  <a:moveTo>
                    <a:pt x="9" y="4"/>
                  </a:moveTo>
                  <a:lnTo>
                    <a:pt x="9" y="4"/>
                  </a:lnTo>
                  <a:lnTo>
                    <a:pt x="11" y="4"/>
                  </a:lnTo>
                  <a:lnTo>
                    <a:pt x="11" y="4"/>
                  </a:lnTo>
                  <a:lnTo>
                    <a:pt x="9" y="4"/>
                  </a:lnTo>
                  <a:lnTo>
                    <a:pt x="9" y="4"/>
                  </a:lnTo>
                  <a:lnTo>
                    <a:pt x="9" y="4"/>
                  </a:lnTo>
                  <a:lnTo>
                    <a:pt x="9" y="4"/>
                  </a:lnTo>
                  <a:close/>
                  <a:moveTo>
                    <a:pt x="18" y="16"/>
                  </a:moveTo>
                  <a:lnTo>
                    <a:pt x="16" y="16"/>
                  </a:lnTo>
                  <a:lnTo>
                    <a:pt x="16" y="19"/>
                  </a:lnTo>
                  <a:lnTo>
                    <a:pt x="18" y="19"/>
                  </a:lnTo>
                  <a:lnTo>
                    <a:pt x="18" y="19"/>
                  </a:lnTo>
                  <a:lnTo>
                    <a:pt x="18" y="19"/>
                  </a:lnTo>
                  <a:lnTo>
                    <a:pt x="18" y="16"/>
                  </a:lnTo>
                  <a:lnTo>
                    <a:pt x="18" y="16"/>
                  </a:lnTo>
                  <a:close/>
                  <a:moveTo>
                    <a:pt x="14" y="11"/>
                  </a:moveTo>
                  <a:lnTo>
                    <a:pt x="14" y="9"/>
                  </a:lnTo>
                  <a:lnTo>
                    <a:pt x="14" y="9"/>
                  </a:lnTo>
                  <a:lnTo>
                    <a:pt x="14" y="9"/>
                  </a:lnTo>
                  <a:lnTo>
                    <a:pt x="14" y="9"/>
                  </a:lnTo>
                  <a:lnTo>
                    <a:pt x="14" y="11"/>
                  </a:lnTo>
                  <a:lnTo>
                    <a:pt x="14" y="11"/>
                  </a:lnTo>
                  <a:lnTo>
                    <a:pt x="14" y="11"/>
                  </a:lnTo>
                  <a:close/>
                  <a:moveTo>
                    <a:pt x="9" y="4"/>
                  </a:moveTo>
                  <a:lnTo>
                    <a:pt x="9" y="4"/>
                  </a:lnTo>
                  <a:lnTo>
                    <a:pt x="9" y="2"/>
                  </a:lnTo>
                  <a:lnTo>
                    <a:pt x="9" y="2"/>
                  </a:lnTo>
                  <a:lnTo>
                    <a:pt x="9" y="2"/>
                  </a:lnTo>
                  <a:lnTo>
                    <a:pt x="9" y="2"/>
                  </a:lnTo>
                  <a:lnTo>
                    <a:pt x="9" y="4"/>
                  </a:lnTo>
                  <a:lnTo>
                    <a:pt x="9" y="4"/>
                  </a:lnTo>
                  <a:close/>
                  <a:moveTo>
                    <a:pt x="18" y="16"/>
                  </a:moveTo>
                  <a:lnTo>
                    <a:pt x="18" y="16"/>
                  </a:lnTo>
                  <a:lnTo>
                    <a:pt x="16" y="14"/>
                  </a:lnTo>
                  <a:lnTo>
                    <a:pt x="16" y="14"/>
                  </a:lnTo>
                  <a:lnTo>
                    <a:pt x="16" y="16"/>
                  </a:lnTo>
                  <a:lnTo>
                    <a:pt x="16" y="16"/>
                  </a:lnTo>
                  <a:lnTo>
                    <a:pt x="18" y="16"/>
                  </a:lnTo>
                  <a:lnTo>
                    <a:pt x="18" y="16"/>
                  </a:lnTo>
                  <a:lnTo>
                    <a:pt x="18" y="16"/>
                  </a:lnTo>
                  <a:close/>
                  <a:moveTo>
                    <a:pt x="14" y="9"/>
                  </a:moveTo>
                  <a:lnTo>
                    <a:pt x="14" y="7"/>
                  </a:lnTo>
                  <a:lnTo>
                    <a:pt x="14" y="7"/>
                  </a:lnTo>
                  <a:lnTo>
                    <a:pt x="11" y="7"/>
                  </a:lnTo>
                  <a:lnTo>
                    <a:pt x="11" y="9"/>
                  </a:lnTo>
                  <a:lnTo>
                    <a:pt x="14" y="9"/>
                  </a:lnTo>
                  <a:lnTo>
                    <a:pt x="14" y="9"/>
                  </a:lnTo>
                  <a:lnTo>
                    <a:pt x="14" y="9"/>
                  </a:lnTo>
                  <a:close/>
                  <a:moveTo>
                    <a:pt x="16" y="14"/>
                  </a:moveTo>
                  <a:lnTo>
                    <a:pt x="16" y="14"/>
                  </a:lnTo>
                  <a:lnTo>
                    <a:pt x="16" y="11"/>
                  </a:lnTo>
                  <a:lnTo>
                    <a:pt x="16" y="11"/>
                  </a:lnTo>
                  <a:lnTo>
                    <a:pt x="16" y="14"/>
                  </a:lnTo>
                  <a:lnTo>
                    <a:pt x="16" y="14"/>
                  </a:lnTo>
                  <a:lnTo>
                    <a:pt x="16" y="14"/>
                  </a:lnTo>
                  <a:lnTo>
                    <a:pt x="16" y="14"/>
                  </a:lnTo>
                  <a:close/>
                  <a:moveTo>
                    <a:pt x="11" y="7"/>
                  </a:moveTo>
                  <a:lnTo>
                    <a:pt x="11" y="7"/>
                  </a:lnTo>
                  <a:lnTo>
                    <a:pt x="11" y="7"/>
                  </a:lnTo>
                  <a:lnTo>
                    <a:pt x="11" y="4"/>
                  </a:lnTo>
                  <a:lnTo>
                    <a:pt x="11" y="4"/>
                  </a:lnTo>
                  <a:lnTo>
                    <a:pt x="11" y="4"/>
                  </a:lnTo>
                  <a:lnTo>
                    <a:pt x="11" y="7"/>
                  </a:lnTo>
                  <a:lnTo>
                    <a:pt x="11" y="7"/>
                  </a:lnTo>
                  <a:close/>
                  <a:moveTo>
                    <a:pt x="18" y="19"/>
                  </a:moveTo>
                  <a:lnTo>
                    <a:pt x="18" y="19"/>
                  </a:lnTo>
                  <a:lnTo>
                    <a:pt x="18" y="19"/>
                  </a:lnTo>
                  <a:lnTo>
                    <a:pt x="18" y="19"/>
                  </a:lnTo>
                  <a:lnTo>
                    <a:pt x="21" y="19"/>
                  </a:lnTo>
                  <a:lnTo>
                    <a:pt x="21" y="19"/>
                  </a:lnTo>
                  <a:lnTo>
                    <a:pt x="18" y="19"/>
                  </a:lnTo>
                  <a:lnTo>
                    <a:pt x="18" y="19"/>
                  </a:lnTo>
                  <a:close/>
                  <a:moveTo>
                    <a:pt x="16" y="11"/>
                  </a:moveTo>
                  <a:lnTo>
                    <a:pt x="16" y="11"/>
                  </a:lnTo>
                  <a:lnTo>
                    <a:pt x="16" y="9"/>
                  </a:lnTo>
                  <a:lnTo>
                    <a:pt x="14" y="9"/>
                  </a:lnTo>
                  <a:lnTo>
                    <a:pt x="14" y="9"/>
                  </a:lnTo>
                  <a:lnTo>
                    <a:pt x="14" y="11"/>
                  </a:lnTo>
                  <a:lnTo>
                    <a:pt x="16" y="11"/>
                  </a:lnTo>
                  <a:lnTo>
                    <a:pt x="16" y="11"/>
                  </a:lnTo>
                  <a:lnTo>
                    <a:pt x="16" y="11"/>
                  </a:lnTo>
                  <a:close/>
                  <a:moveTo>
                    <a:pt x="11" y="4"/>
                  </a:moveTo>
                  <a:lnTo>
                    <a:pt x="11" y="4"/>
                  </a:lnTo>
                  <a:lnTo>
                    <a:pt x="11" y="2"/>
                  </a:lnTo>
                  <a:lnTo>
                    <a:pt x="9" y="2"/>
                  </a:lnTo>
                  <a:lnTo>
                    <a:pt x="9" y="4"/>
                  </a:lnTo>
                  <a:lnTo>
                    <a:pt x="11" y="4"/>
                  </a:lnTo>
                  <a:lnTo>
                    <a:pt x="11" y="4"/>
                  </a:lnTo>
                  <a:lnTo>
                    <a:pt x="11" y="4"/>
                  </a:lnTo>
                  <a:close/>
                  <a:moveTo>
                    <a:pt x="18" y="16"/>
                  </a:moveTo>
                  <a:lnTo>
                    <a:pt x="18" y="16"/>
                  </a:lnTo>
                  <a:lnTo>
                    <a:pt x="18" y="16"/>
                  </a:lnTo>
                  <a:lnTo>
                    <a:pt x="18" y="16"/>
                  </a:lnTo>
                  <a:lnTo>
                    <a:pt x="18" y="16"/>
                  </a:lnTo>
                  <a:lnTo>
                    <a:pt x="18" y="16"/>
                  </a:lnTo>
                  <a:lnTo>
                    <a:pt x="18" y="16"/>
                  </a:lnTo>
                  <a:lnTo>
                    <a:pt x="18" y="16"/>
                  </a:lnTo>
                  <a:lnTo>
                    <a:pt x="18" y="16"/>
                  </a:lnTo>
                  <a:close/>
                  <a:moveTo>
                    <a:pt x="16" y="9"/>
                  </a:moveTo>
                  <a:lnTo>
                    <a:pt x="16" y="9"/>
                  </a:lnTo>
                  <a:lnTo>
                    <a:pt x="14" y="9"/>
                  </a:lnTo>
                  <a:lnTo>
                    <a:pt x="14" y="9"/>
                  </a:lnTo>
                  <a:lnTo>
                    <a:pt x="14" y="9"/>
                  </a:lnTo>
                  <a:lnTo>
                    <a:pt x="14" y="9"/>
                  </a:lnTo>
                  <a:lnTo>
                    <a:pt x="16" y="9"/>
                  </a:lnTo>
                  <a:lnTo>
                    <a:pt x="16" y="9"/>
                  </a:lnTo>
                  <a:close/>
                  <a:moveTo>
                    <a:pt x="18" y="14"/>
                  </a:moveTo>
                  <a:lnTo>
                    <a:pt x="18" y="14"/>
                  </a:lnTo>
                  <a:lnTo>
                    <a:pt x="18" y="14"/>
                  </a:lnTo>
                  <a:lnTo>
                    <a:pt x="16" y="14"/>
                  </a:lnTo>
                  <a:lnTo>
                    <a:pt x="16" y="14"/>
                  </a:lnTo>
                  <a:lnTo>
                    <a:pt x="18" y="14"/>
                  </a:lnTo>
                  <a:lnTo>
                    <a:pt x="18" y="14"/>
                  </a:lnTo>
                  <a:lnTo>
                    <a:pt x="18" y="14"/>
                  </a:lnTo>
                  <a:close/>
                  <a:moveTo>
                    <a:pt x="14" y="7"/>
                  </a:moveTo>
                  <a:lnTo>
                    <a:pt x="14" y="7"/>
                  </a:lnTo>
                  <a:lnTo>
                    <a:pt x="14" y="7"/>
                  </a:lnTo>
                  <a:lnTo>
                    <a:pt x="14" y="7"/>
                  </a:lnTo>
                  <a:lnTo>
                    <a:pt x="14" y="7"/>
                  </a:lnTo>
                  <a:lnTo>
                    <a:pt x="14" y="7"/>
                  </a:lnTo>
                  <a:lnTo>
                    <a:pt x="14" y="7"/>
                  </a:lnTo>
                  <a:lnTo>
                    <a:pt x="14" y="7"/>
                  </a:lnTo>
                  <a:close/>
                  <a:moveTo>
                    <a:pt x="21" y="19"/>
                  </a:moveTo>
                  <a:lnTo>
                    <a:pt x="21" y="19"/>
                  </a:lnTo>
                  <a:lnTo>
                    <a:pt x="21" y="21"/>
                  </a:lnTo>
                  <a:lnTo>
                    <a:pt x="21" y="21"/>
                  </a:lnTo>
                  <a:lnTo>
                    <a:pt x="21" y="19"/>
                  </a:lnTo>
                  <a:lnTo>
                    <a:pt x="21" y="19"/>
                  </a:lnTo>
                  <a:lnTo>
                    <a:pt x="21" y="19"/>
                  </a:lnTo>
                  <a:lnTo>
                    <a:pt x="21" y="19"/>
                  </a:lnTo>
                  <a:close/>
                  <a:moveTo>
                    <a:pt x="14" y="4"/>
                  </a:moveTo>
                  <a:lnTo>
                    <a:pt x="14" y="4"/>
                  </a:lnTo>
                  <a:lnTo>
                    <a:pt x="14" y="4"/>
                  </a:lnTo>
                  <a:lnTo>
                    <a:pt x="14" y="4"/>
                  </a:lnTo>
                  <a:lnTo>
                    <a:pt x="11" y="4"/>
                  </a:lnTo>
                  <a:lnTo>
                    <a:pt x="11" y="4"/>
                  </a:lnTo>
                  <a:lnTo>
                    <a:pt x="14" y="4"/>
                  </a:lnTo>
                  <a:lnTo>
                    <a:pt x="14" y="4"/>
                  </a:lnTo>
                  <a:close/>
                  <a:moveTo>
                    <a:pt x="21" y="19"/>
                  </a:moveTo>
                  <a:lnTo>
                    <a:pt x="21" y="16"/>
                  </a:lnTo>
                  <a:lnTo>
                    <a:pt x="21" y="16"/>
                  </a:lnTo>
                  <a:lnTo>
                    <a:pt x="18" y="16"/>
                  </a:lnTo>
                  <a:lnTo>
                    <a:pt x="18" y="19"/>
                  </a:lnTo>
                  <a:lnTo>
                    <a:pt x="21" y="19"/>
                  </a:lnTo>
                  <a:lnTo>
                    <a:pt x="21" y="19"/>
                  </a:lnTo>
                  <a:lnTo>
                    <a:pt x="21" y="19"/>
                  </a:lnTo>
                  <a:close/>
                  <a:moveTo>
                    <a:pt x="16" y="11"/>
                  </a:moveTo>
                  <a:lnTo>
                    <a:pt x="16" y="9"/>
                  </a:lnTo>
                  <a:lnTo>
                    <a:pt x="16" y="9"/>
                  </a:lnTo>
                  <a:lnTo>
                    <a:pt x="16" y="9"/>
                  </a:lnTo>
                  <a:lnTo>
                    <a:pt x="16" y="9"/>
                  </a:lnTo>
                  <a:lnTo>
                    <a:pt x="16" y="11"/>
                  </a:lnTo>
                  <a:lnTo>
                    <a:pt x="16" y="11"/>
                  </a:lnTo>
                  <a:lnTo>
                    <a:pt x="16" y="11"/>
                  </a:lnTo>
                  <a:close/>
                  <a:moveTo>
                    <a:pt x="21" y="16"/>
                  </a:moveTo>
                  <a:lnTo>
                    <a:pt x="21" y="14"/>
                  </a:lnTo>
                  <a:lnTo>
                    <a:pt x="18" y="14"/>
                  </a:lnTo>
                  <a:lnTo>
                    <a:pt x="18" y="14"/>
                  </a:lnTo>
                  <a:lnTo>
                    <a:pt x="18" y="16"/>
                  </a:lnTo>
                  <a:lnTo>
                    <a:pt x="18" y="16"/>
                  </a:lnTo>
                  <a:lnTo>
                    <a:pt x="21" y="16"/>
                  </a:lnTo>
                  <a:lnTo>
                    <a:pt x="21" y="16"/>
                  </a:lnTo>
                  <a:close/>
                  <a:moveTo>
                    <a:pt x="14" y="7"/>
                  </a:moveTo>
                  <a:lnTo>
                    <a:pt x="16" y="9"/>
                  </a:lnTo>
                  <a:lnTo>
                    <a:pt x="16" y="9"/>
                  </a:lnTo>
                  <a:lnTo>
                    <a:pt x="16" y="7"/>
                  </a:lnTo>
                  <a:lnTo>
                    <a:pt x="16" y="7"/>
                  </a:lnTo>
                  <a:lnTo>
                    <a:pt x="14" y="7"/>
                  </a:lnTo>
                  <a:lnTo>
                    <a:pt x="14" y="7"/>
                  </a:lnTo>
                  <a:lnTo>
                    <a:pt x="14" y="7"/>
                  </a:lnTo>
                  <a:close/>
                  <a:moveTo>
                    <a:pt x="23" y="19"/>
                  </a:moveTo>
                  <a:lnTo>
                    <a:pt x="21" y="19"/>
                  </a:lnTo>
                  <a:lnTo>
                    <a:pt x="21" y="21"/>
                  </a:lnTo>
                  <a:lnTo>
                    <a:pt x="23" y="21"/>
                  </a:lnTo>
                  <a:lnTo>
                    <a:pt x="23" y="21"/>
                  </a:lnTo>
                  <a:lnTo>
                    <a:pt x="23" y="21"/>
                  </a:lnTo>
                  <a:lnTo>
                    <a:pt x="23" y="19"/>
                  </a:lnTo>
                  <a:lnTo>
                    <a:pt x="23" y="19"/>
                  </a:lnTo>
                  <a:close/>
                  <a:moveTo>
                    <a:pt x="18" y="14"/>
                  </a:moveTo>
                  <a:lnTo>
                    <a:pt x="18" y="14"/>
                  </a:lnTo>
                  <a:lnTo>
                    <a:pt x="18" y="11"/>
                  </a:lnTo>
                  <a:lnTo>
                    <a:pt x="18" y="11"/>
                  </a:lnTo>
                  <a:lnTo>
                    <a:pt x="18" y="11"/>
                  </a:lnTo>
                  <a:lnTo>
                    <a:pt x="18" y="14"/>
                  </a:lnTo>
                  <a:lnTo>
                    <a:pt x="18" y="14"/>
                  </a:lnTo>
                  <a:lnTo>
                    <a:pt x="18" y="14"/>
                  </a:lnTo>
                  <a:lnTo>
                    <a:pt x="18" y="14"/>
                  </a:lnTo>
                  <a:close/>
                  <a:moveTo>
                    <a:pt x="14" y="7"/>
                  </a:moveTo>
                  <a:lnTo>
                    <a:pt x="16" y="7"/>
                  </a:lnTo>
                  <a:lnTo>
                    <a:pt x="16" y="4"/>
                  </a:lnTo>
                  <a:lnTo>
                    <a:pt x="14" y="4"/>
                  </a:lnTo>
                  <a:lnTo>
                    <a:pt x="14" y="4"/>
                  </a:lnTo>
                  <a:lnTo>
                    <a:pt x="14" y="4"/>
                  </a:lnTo>
                  <a:lnTo>
                    <a:pt x="14" y="7"/>
                  </a:lnTo>
                  <a:lnTo>
                    <a:pt x="14" y="7"/>
                  </a:lnTo>
                  <a:close/>
                  <a:moveTo>
                    <a:pt x="23" y="19"/>
                  </a:moveTo>
                  <a:lnTo>
                    <a:pt x="23" y="19"/>
                  </a:lnTo>
                  <a:lnTo>
                    <a:pt x="21" y="19"/>
                  </a:lnTo>
                  <a:lnTo>
                    <a:pt x="21" y="19"/>
                  </a:lnTo>
                  <a:lnTo>
                    <a:pt x="21" y="19"/>
                  </a:lnTo>
                  <a:lnTo>
                    <a:pt x="21" y="19"/>
                  </a:lnTo>
                  <a:lnTo>
                    <a:pt x="23" y="19"/>
                  </a:lnTo>
                  <a:lnTo>
                    <a:pt x="23" y="19"/>
                  </a:lnTo>
                  <a:close/>
                  <a:moveTo>
                    <a:pt x="18" y="11"/>
                  </a:moveTo>
                  <a:lnTo>
                    <a:pt x="18" y="11"/>
                  </a:lnTo>
                  <a:lnTo>
                    <a:pt x="18" y="9"/>
                  </a:lnTo>
                  <a:lnTo>
                    <a:pt x="16" y="9"/>
                  </a:lnTo>
                  <a:lnTo>
                    <a:pt x="16" y="11"/>
                  </a:lnTo>
                  <a:lnTo>
                    <a:pt x="18" y="11"/>
                  </a:lnTo>
                  <a:lnTo>
                    <a:pt x="18" y="11"/>
                  </a:lnTo>
                  <a:lnTo>
                    <a:pt x="18" y="11"/>
                  </a:lnTo>
                  <a:close/>
                  <a:moveTo>
                    <a:pt x="21" y="16"/>
                  </a:moveTo>
                  <a:lnTo>
                    <a:pt x="21" y="16"/>
                  </a:lnTo>
                  <a:lnTo>
                    <a:pt x="21" y="16"/>
                  </a:lnTo>
                  <a:lnTo>
                    <a:pt x="21" y="16"/>
                  </a:lnTo>
                  <a:lnTo>
                    <a:pt x="21" y="16"/>
                  </a:lnTo>
                  <a:lnTo>
                    <a:pt x="21" y="16"/>
                  </a:lnTo>
                  <a:lnTo>
                    <a:pt x="21" y="16"/>
                  </a:lnTo>
                  <a:lnTo>
                    <a:pt x="21" y="16"/>
                  </a:lnTo>
                  <a:close/>
                  <a:moveTo>
                    <a:pt x="16" y="9"/>
                  </a:moveTo>
                  <a:lnTo>
                    <a:pt x="16" y="9"/>
                  </a:lnTo>
                  <a:lnTo>
                    <a:pt x="18" y="9"/>
                  </a:lnTo>
                  <a:lnTo>
                    <a:pt x="18" y="9"/>
                  </a:lnTo>
                  <a:lnTo>
                    <a:pt x="16" y="7"/>
                  </a:lnTo>
                  <a:lnTo>
                    <a:pt x="16" y="7"/>
                  </a:lnTo>
                  <a:lnTo>
                    <a:pt x="16" y="9"/>
                  </a:lnTo>
                  <a:lnTo>
                    <a:pt x="16" y="9"/>
                  </a:lnTo>
                  <a:close/>
                  <a:moveTo>
                    <a:pt x="23" y="21"/>
                  </a:moveTo>
                  <a:lnTo>
                    <a:pt x="23" y="21"/>
                  </a:lnTo>
                  <a:lnTo>
                    <a:pt x="26" y="23"/>
                  </a:lnTo>
                  <a:lnTo>
                    <a:pt x="26" y="23"/>
                  </a:lnTo>
                  <a:lnTo>
                    <a:pt x="26" y="21"/>
                  </a:lnTo>
                  <a:lnTo>
                    <a:pt x="26" y="21"/>
                  </a:lnTo>
                  <a:lnTo>
                    <a:pt x="23" y="21"/>
                  </a:lnTo>
                  <a:lnTo>
                    <a:pt x="23" y="21"/>
                  </a:lnTo>
                  <a:close/>
                  <a:moveTo>
                    <a:pt x="21" y="14"/>
                  </a:moveTo>
                  <a:lnTo>
                    <a:pt x="21" y="14"/>
                  </a:lnTo>
                  <a:lnTo>
                    <a:pt x="21" y="14"/>
                  </a:lnTo>
                  <a:lnTo>
                    <a:pt x="21" y="14"/>
                  </a:lnTo>
                  <a:lnTo>
                    <a:pt x="18" y="14"/>
                  </a:lnTo>
                  <a:lnTo>
                    <a:pt x="18" y="14"/>
                  </a:lnTo>
                  <a:lnTo>
                    <a:pt x="21" y="14"/>
                  </a:lnTo>
                  <a:lnTo>
                    <a:pt x="21" y="14"/>
                  </a:lnTo>
                  <a:lnTo>
                    <a:pt x="21" y="14"/>
                  </a:lnTo>
                  <a:close/>
                  <a:moveTo>
                    <a:pt x="16" y="7"/>
                  </a:moveTo>
                  <a:lnTo>
                    <a:pt x="16" y="7"/>
                  </a:lnTo>
                  <a:lnTo>
                    <a:pt x="16" y="4"/>
                  </a:lnTo>
                  <a:lnTo>
                    <a:pt x="16" y="4"/>
                  </a:lnTo>
                  <a:lnTo>
                    <a:pt x="16" y="7"/>
                  </a:lnTo>
                  <a:lnTo>
                    <a:pt x="16" y="7"/>
                  </a:lnTo>
                  <a:lnTo>
                    <a:pt x="16" y="7"/>
                  </a:lnTo>
                  <a:lnTo>
                    <a:pt x="16" y="7"/>
                  </a:lnTo>
                  <a:close/>
                  <a:moveTo>
                    <a:pt x="26" y="21"/>
                  </a:moveTo>
                  <a:lnTo>
                    <a:pt x="26" y="19"/>
                  </a:lnTo>
                  <a:lnTo>
                    <a:pt x="23" y="19"/>
                  </a:lnTo>
                  <a:lnTo>
                    <a:pt x="23" y="19"/>
                  </a:lnTo>
                  <a:lnTo>
                    <a:pt x="23" y="19"/>
                  </a:lnTo>
                  <a:lnTo>
                    <a:pt x="23" y="21"/>
                  </a:lnTo>
                  <a:lnTo>
                    <a:pt x="23" y="21"/>
                  </a:lnTo>
                  <a:lnTo>
                    <a:pt x="26" y="21"/>
                  </a:lnTo>
                  <a:lnTo>
                    <a:pt x="26" y="21"/>
                  </a:lnTo>
                  <a:close/>
                  <a:moveTo>
                    <a:pt x="21" y="11"/>
                  </a:moveTo>
                  <a:lnTo>
                    <a:pt x="21" y="11"/>
                  </a:lnTo>
                  <a:lnTo>
                    <a:pt x="18" y="11"/>
                  </a:lnTo>
                  <a:lnTo>
                    <a:pt x="18" y="11"/>
                  </a:lnTo>
                  <a:lnTo>
                    <a:pt x="18" y="11"/>
                  </a:lnTo>
                  <a:lnTo>
                    <a:pt x="18" y="11"/>
                  </a:lnTo>
                  <a:lnTo>
                    <a:pt x="21" y="11"/>
                  </a:lnTo>
                  <a:lnTo>
                    <a:pt x="21" y="11"/>
                  </a:lnTo>
                  <a:close/>
                  <a:moveTo>
                    <a:pt x="23" y="19"/>
                  </a:moveTo>
                  <a:lnTo>
                    <a:pt x="23" y="16"/>
                  </a:lnTo>
                  <a:lnTo>
                    <a:pt x="23" y="16"/>
                  </a:lnTo>
                  <a:lnTo>
                    <a:pt x="21" y="16"/>
                  </a:lnTo>
                  <a:lnTo>
                    <a:pt x="21" y="16"/>
                  </a:lnTo>
                  <a:lnTo>
                    <a:pt x="23" y="19"/>
                  </a:lnTo>
                  <a:lnTo>
                    <a:pt x="23" y="19"/>
                  </a:lnTo>
                  <a:lnTo>
                    <a:pt x="23" y="19"/>
                  </a:lnTo>
                  <a:close/>
                  <a:moveTo>
                    <a:pt x="18" y="9"/>
                  </a:moveTo>
                  <a:lnTo>
                    <a:pt x="18" y="11"/>
                  </a:lnTo>
                  <a:lnTo>
                    <a:pt x="18" y="11"/>
                  </a:lnTo>
                  <a:lnTo>
                    <a:pt x="18" y="9"/>
                  </a:lnTo>
                  <a:lnTo>
                    <a:pt x="18" y="9"/>
                  </a:lnTo>
                  <a:lnTo>
                    <a:pt x="18" y="9"/>
                  </a:lnTo>
                  <a:lnTo>
                    <a:pt x="18" y="9"/>
                  </a:lnTo>
                  <a:lnTo>
                    <a:pt x="18" y="9"/>
                  </a:lnTo>
                  <a:close/>
                  <a:moveTo>
                    <a:pt x="26" y="21"/>
                  </a:moveTo>
                  <a:lnTo>
                    <a:pt x="26" y="21"/>
                  </a:lnTo>
                  <a:lnTo>
                    <a:pt x="26" y="23"/>
                  </a:lnTo>
                  <a:lnTo>
                    <a:pt x="26" y="23"/>
                  </a:lnTo>
                  <a:lnTo>
                    <a:pt x="28" y="23"/>
                  </a:lnTo>
                  <a:lnTo>
                    <a:pt x="28" y="23"/>
                  </a:lnTo>
                  <a:lnTo>
                    <a:pt x="26" y="21"/>
                  </a:lnTo>
                  <a:lnTo>
                    <a:pt x="26" y="21"/>
                  </a:lnTo>
                  <a:close/>
                  <a:moveTo>
                    <a:pt x="23" y="16"/>
                  </a:moveTo>
                  <a:lnTo>
                    <a:pt x="23" y="14"/>
                  </a:lnTo>
                  <a:lnTo>
                    <a:pt x="21" y="14"/>
                  </a:lnTo>
                  <a:lnTo>
                    <a:pt x="21" y="14"/>
                  </a:lnTo>
                  <a:lnTo>
                    <a:pt x="21" y="14"/>
                  </a:lnTo>
                  <a:lnTo>
                    <a:pt x="21" y="16"/>
                  </a:lnTo>
                  <a:lnTo>
                    <a:pt x="23" y="16"/>
                  </a:lnTo>
                  <a:lnTo>
                    <a:pt x="23" y="16"/>
                  </a:lnTo>
                  <a:close/>
                  <a:moveTo>
                    <a:pt x="18" y="9"/>
                  </a:moveTo>
                  <a:lnTo>
                    <a:pt x="18" y="9"/>
                  </a:lnTo>
                  <a:lnTo>
                    <a:pt x="18" y="7"/>
                  </a:lnTo>
                  <a:lnTo>
                    <a:pt x="18" y="7"/>
                  </a:lnTo>
                  <a:lnTo>
                    <a:pt x="16" y="7"/>
                  </a:lnTo>
                  <a:lnTo>
                    <a:pt x="16" y="7"/>
                  </a:lnTo>
                  <a:lnTo>
                    <a:pt x="18" y="9"/>
                  </a:lnTo>
                  <a:lnTo>
                    <a:pt x="18" y="9"/>
                  </a:lnTo>
                  <a:close/>
                  <a:moveTo>
                    <a:pt x="26" y="21"/>
                  </a:moveTo>
                  <a:lnTo>
                    <a:pt x="26" y="21"/>
                  </a:lnTo>
                  <a:lnTo>
                    <a:pt x="26" y="19"/>
                  </a:lnTo>
                  <a:lnTo>
                    <a:pt x="26" y="19"/>
                  </a:lnTo>
                  <a:lnTo>
                    <a:pt x="26" y="21"/>
                  </a:lnTo>
                  <a:lnTo>
                    <a:pt x="26" y="21"/>
                  </a:lnTo>
                  <a:lnTo>
                    <a:pt x="26" y="21"/>
                  </a:lnTo>
                  <a:lnTo>
                    <a:pt x="26" y="21"/>
                  </a:lnTo>
                  <a:close/>
                  <a:moveTo>
                    <a:pt x="21" y="14"/>
                  </a:moveTo>
                  <a:lnTo>
                    <a:pt x="21" y="11"/>
                  </a:lnTo>
                  <a:lnTo>
                    <a:pt x="21" y="11"/>
                  </a:lnTo>
                  <a:lnTo>
                    <a:pt x="21" y="11"/>
                  </a:lnTo>
                  <a:lnTo>
                    <a:pt x="21" y="14"/>
                  </a:lnTo>
                  <a:lnTo>
                    <a:pt x="21" y="14"/>
                  </a:lnTo>
                  <a:lnTo>
                    <a:pt x="21" y="14"/>
                  </a:lnTo>
                  <a:lnTo>
                    <a:pt x="21" y="14"/>
                  </a:lnTo>
                  <a:close/>
                  <a:moveTo>
                    <a:pt x="26" y="19"/>
                  </a:moveTo>
                  <a:lnTo>
                    <a:pt x="26" y="19"/>
                  </a:lnTo>
                  <a:lnTo>
                    <a:pt x="26" y="16"/>
                  </a:lnTo>
                  <a:lnTo>
                    <a:pt x="23" y="16"/>
                  </a:lnTo>
                  <a:lnTo>
                    <a:pt x="23" y="19"/>
                  </a:lnTo>
                  <a:lnTo>
                    <a:pt x="26" y="19"/>
                  </a:lnTo>
                  <a:lnTo>
                    <a:pt x="26" y="19"/>
                  </a:lnTo>
                  <a:lnTo>
                    <a:pt x="26" y="19"/>
                  </a:lnTo>
                  <a:close/>
                  <a:moveTo>
                    <a:pt x="18" y="11"/>
                  </a:moveTo>
                  <a:lnTo>
                    <a:pt x="21" y="11"/>
                  </a:lnTo>
                  <a:lnTo>
                    <a:pt x="21" y="11"/>
                  </a:lnTo>
                  <a:lnTo>
                    <a:pt x="21" y="11"/>
                  </a:lnTo>
                  <a:lnTo>
                    <a:pt x="21" y="9"/>
                  </a:lnTo>
                  <a:lnTo>
                    <a:pt x="18" y="9"/>
                  </a:lnTo>
                  <a:lnTo>
                    <a:pt x="18" y="11"/>
                  </a:lnTo>
                  <a:lnTo>
                    <a:pt x="18" y="11"/>
                  </a:lnTo>
                  <a:close/>
                  <a:moveTo>
                    <a:pt x="28" y="23"/>
                  </a:moveTo>
                  <a:lnTo>
                    <a:pt x="28" y="23"/>
                  </a:lnTo>
                  <a:lnTo>
                    <a:pt x="28" y="23"/>
                  </a:lnTo>
                  <a:lnTo>
                    <a:pt x="28" y="23"/>
                  </a:lnTo>
                  <a:lnTo>
                    <a:pt x="28" y="23"/>
                  </a:lnTo>
                  <a:lnTo>
                    <a:pt x="28" y="23"/>
                  </a:lnTo>
                  <a:lnTo>
                    <a:pt x="28" y="23"/>
                  </a:lnTo>
                  <a:lnTo>
                    <a:pt x="28" y="23"/>
                  </a:lnTo>
                  <a:close/>
                  <a:moveTo>
                    <a:pt x="26" y="16"/>
                  </a:moveTo>
                  <a:lnTo>
                    <a:pt x="26" y="16"/>
                  </a:lnTo>
                  <a:lnTo>
                    <a:pt x="23" y="14"/>
                  </a:lnTo>
                  <a:lnTo>
                    <a:pt x="23" y="14"/>
                  </a:lnTo>
                  <a:lnTo>
                    <a:pt x="23" y="16"/>
                  </a:lnTo>
                  <a:lnTo>
                    <a:pt x="23" y="16"/>
                  </a:lnTo>
                  <a:lnTo>
                    <a:pt x="26" y="16"/>
                  </a:lnTo>
                  <a:lnTo>
                    <a:pt x="26" y="16"/>
                  </a:lnTo>
                  <a:close/>
                  <a:moveTo>
                    <a:pt x="21" y="9"/>
                  </a:moveTo>
                  <a:lnTo>
                    <a:pt x="21" y="9"/>
                  </a:lnTo>
                  <a:lnTo>
                    <a:pt x="18" y="7"/>
                  </a:lnTo>
                  <a:lnTo>
                    <a:pt x="18" y="7"/>
                  </a:lnTo>
                  <a:lnTo>
                    <a:pt x="18" y="9"/>
                  </a:lnTo>
                  <a:lnTo>
                    <a:pt x="18" y="9"/>
                  </a:lnTo>
                  <a:lnTo>
                    <a:pt x="21" y="9"/>
                  </a:lnTo>
                  <a:lnTo>
                    <a:pt x="21" y="9"/>
                  </a:lnTo>
                  <a:close/>
                  <a:moveTo>
                    <a:pt x="28" y="21"/>
                  </a:moveTo>
                  <a:lnTo>
                    <a:pt x="28" y="21"/>
                  </a:lnTo>
                  <a:lnTo>
                    <a:pt x="28" y="21"/>
                  </a:lnTo>
                  <a:lnTo>
                    <a:pt x="26" y="21"/>
                  </a:lnTo>
                  <a:lnTo>
                    <a:pt x="26" y="21"/>
                  </a:lnTo>
                  <a:lnTo>
                    <a:pt x="28" y="21"/>
                  </a:lnTo>
                  <a:lnTo>
                    <a:pt x="28" y="21"/>
                  </a:lnTo>
                  <a:lnTo>
                    <a:pt x="28" y="21"/>
                  </a:lnTo>
                  <a:lnTo>
                    <a:pt x="28" y="21"/>
                  </a:lnTo>
                  <a:close/>
                  <a:moveTo>
                    <a:pt x="23" y="14"/>
                  </a:moveTo>
                  <a:lnTo>
                    <a:pt x="23" y="14"/>
                  </a:lnTo>
                  <a:lnTo>
                    <a:pt x="23" y="14"/>
                  </a:lnTo>
                  <a:lnTo>
                    <a:pt x="21" y="14"/>
                  </a:lnTo>
                  <a:lnTo>
                    <a:pt x="21" y="14"/>
                  </a:lnTo>
                  <a:lnTo>
                    <a:pt x="23" y="14"/>
                  </a:lnTo>
                  <a:lnTo>
                    <a:pt x="23" y="14"/>
                  </a:lnTo>
                  <a:lnTo>
                    <a:pt x="23" y="14"/>
                  </a:lnTo>
                  <a:close/>
                  <a:moveTo>
                    <a:pt x="26" y="19"/>
                  </a:moveTo>
                  <a:lnTo>
                    <a:pt x="28" y="19"/>
                  </a:lnTo>
                  <a:lnTo>
                    <a:pt x="28" y="19"/>
                  </a:lnTo>
                  <a:lnTo>
                    <a:pt x="26" y="19"/>
                  </a:lnTo>
                  <a:lnTo>
                    <a:pt x="26" y="19"/>
                  </a:lnTo>
                  <a:lnTo>
                    <a:pt x="26" y="19"/>
                  </a:lnTo>
                  <a:lnTo>
                    <a:pt x="26" y="19"/>
                  </a:lnTo>
                  <a:lnTo>
                    <a:pt x="26" y="19"/>
                  </a:lnTo>
                  <a:close/>
                  <a:moveTo>
                    <a:pt x="21" y="11"/>
                  </a:moveTo>
                  <a:lnTo>
                    <a:pt x="21" y="11"/>
                  </a:lnTo>
                  <a:lnTo>
                    <a:pt x="23" y="11"/>
                  </a:lnTo>
                  <a:lnTo>
                    <a:pt x="23" y="11"/>
                  </a:lnTo>
                  <a:lnTo>
                    <a:pt x="21" y="11"/>
                  </a:lnTo>
                  <a:lnTo>
                    <a:pt x="21" y="11"/>
                  </a:lnTo>
                  <a:lnTo>
                    <a:pt x="21" y="11"/>
                  </a:lnTo>
                  <a:lnTo>
                    <a:pt x="21" y="11"/>
                  </a:lnTo>
                  <a:close/>
                  <a:moveTo>
                    <a:pt x="28" y="23"/>
                  </a:moveTo>
                  <a:lnTo>
                    <a:pt x="28" y="23"/>
                  </a:lnTo>
                  <a:lnTo>
                    <a:pt x="30" y="26"/>
                  </a:lnTo>
                  <a:lnTo>
                    <a:pt x="30" y="26"/>
                  </a:lnTo>
                  <a:lnTo>
                    <a:pt x="30" y="23"/>
                  </a:lnTo>
                  <a:lnTo>
                    <a:pt x="30" y="23"/>
                  </a:lnTo>
                  <a:lnTo>
                    <a:pt x="28" y="23"/>
                  </a:lnTo>
                  <a:lnTo>
                    <a:pt x="28" y="23"/>
                  </a:lnTo>
                  <a:close/>
                  <a:moveTo>
                    <a:pt x="26" y="19"/>
                  </a:moveTo>
                  <a:lnTo>
                    <a:pt x="26" y="16"/>
                  </a:lnTo>
                  <a:lnTo>
                    <a:pt x="26" y="16"/>
                  </a:lnTo>
                  <a:lnTo>
                    <a:pt x="26" y="16"/>
                  </a:lnTo>
                  <a:lnTo>
                    <a:pt x="26" y="16"/>
                  </a:lnTo>
                  <a:lnTo>
                    <a:pt x="26" y="19"/>
                  </a:lnTo>
                  <a:lnTo>
                    <a:pt x="26" y="19"/>
                  </a:lnTo>
                  <a:lnTo>
                    <a:pt x="26" y="19"/>
                  </a:lnTo>
                  <a:close/>
                  <a:moveTo>
                    <a:pt x="21" y="9"/>
                  </a:moveTo>
                  <a:lnTo>
                    <a:pt x="21" y="9"/>
                  </a:lnTo>
                  <a:lnTo>
                    <a:pt x="21" y="9"/>
                  </a:lnTo>
                  <a:lnTo>
                    <a:pt x="21" y="9"/>
                  </a:lnTo>
                  <a:lnTo>
                    <a:pt x="21" y="9"/>
                  </a:lnTo>
                  <a:lnTo>
                    <a:pt x="21" y="9"/>
                  </a:lnTo>
                  <a:lnTo>
                    <a:pt x="21" y="9"/>
                  </a:lnTo>
                  <a:lnTo>
                    <a:pt x="21" y="9"/>
                  </a:lnTo>
                  <a:close/>
                  <a:moveTo>
                    <a:pt x="30" y="23"/>
                  </a:moveTo>
                  <a:lnTo>
                    <a:pt x="30" y="21"/>
                  </a:lnTo>
                  <a:lnTo>
                    <a:pt x="28" y="21"/>
                  </a:lnTo>
                  <a:lnTo>
                    <a:pt x="28" y="21"/>
                  </a:lnTo>
                  <a:lnTo>
                    <a:pt x="28" y="23"/>
                  </a:lnTo>
                  <a:lnTo>
                    <a:pt x="28" y="23"/>
                  </a:lnTo>
                  <a:lnTo>
                    <a:pt x="30" y="23"/>
                  </a:lnTo>
                  <a:lnTo>
                    <a:pt x="30" y="23"/>
                  </a:lnTo>
                  <a:close/>
                  <a:moveTo>
                    <a:pt x="26" y="16"/>
                  </a:moveTo>
                  <a:lnTo>
                    <a:pt x="26" y="14"/>
                  </a:lnTo>
                  <a:lnTo>
                    <a:pt x="26" y="14"/>
                  </a:lnTo>
                  <a:lnTo>
                    <a:pt x="23" y="14"/>
                  </a:lnTo>
                  <a:lnTo>
                    <a:pt x="23" y="14"/>
                  </a:lnTo>
                  <a:lnTo>
                    <a:pt x="26" y="16"/>
                  </a:lnTo>
                  <a:lnTo>
                    <a:pt x="26" y="16"/>
                  </a:lnTo>
                  <a:lnTo>
                    <a:pt x="26" y="16"/>
                  </a:lnTo>
                  <a:close/>
                  <a:moveTo>
                    <a:pt x="28" y="21"/>
                  </a:moveTo>
                  <a:lnTo>
                    <a:pt x="28" y="19"/>
                  </a:lnTo>
                  <a:lnTo>
                    <a:pt x="28" y="19"/>
                  </a:lnTo>
                  <a:lnTo>
                    <a:pt x="28" y="19"/>
                  </a:lnTo>
                  <a:lnTo>
                    <a:pt x="28" y="21"/>
                  </a:lnTo>
                  <a:lnTo>
                    <a:pt x="28" y="21"/>
                  </a:lnTo>
                  <a:lnTo>
                    <a:pt x="28" y="21"/>
                  </a:lnTo>
                  <a:lnTo>
                    <a:pt x="28" y="21"/>
                  </a:lnTo>
                  <a:close/>
                  <a:moveTo>
                    <a:pt x="23" y="11"/>
                  </a:moveTo>
                  <a:lnTo>
                    <a:pt x="23" y="14"/>
                  </a:lnTo>
                  <a:lnTo>
                    <a:pt x="26" y="14"/>
                  </a:lnTo>
                  <a:lnTo>
                    <a:pt x="26" y="11"/>
                  </a:lnTo>
                  <a:lnTo>
                    <a:pt x="23" y="11"/>
                  </a:lnTo>
                  <a:lnTo>
                    <a:pt x="23" y="11"/>
                  </a:lnTo>
                  <a:lnTo>
                    <a:pt x="23" y="11"/>
                  </a:lnTo>
                  <a:lnTo>
                    <a:pt x="23" y="11"/>
                  </a:lnTo>
                  <a:close/>
                  <a:moveTo>
                    <a:pt x="30" y="23"/>
                  </a:moveTo>
                  <a:lnTo>
                    <a:pt x="30" y="23"/>
                  </a:lnTo>
                  <a:lnTo>
                    <a:pt x="30" y="26"/>
                  </a:lnTo>
                  <a:lnTo>
                    <a:pt x="30" y="26"/>
                  </a:lnTo>
                  <a:lnTo>
                    <a:pt x="33" y="26"/>
                  </a:lnTo>
                  <a:lnTo>
                    <a:pt x="33" y="26"/>
                  </a:lnTo>
                  <a:lnTo>
                    <a:pt x="30" y="23"/>
                  </a:lnTo>
                  <a:lnTo>
                    <a:pt x="30" y="23"/>
                  </a:lnTo>
                  <a:close/>
                  <a:moveTo>
                    <a:pt x="30" y="19"/>
                  </a:moveTo>
                  <a:lnTo>
                    <a:pt x="30" y="19"/>
                  </a:lnTo>
                  <a:lnTo>
                    <a:pt x="28" y="19"/>
                  </a:lnTo>
                  <a:lnTo>
                    <a:pt x="28" y="19"/>
                  </a:lnTo>
                  <a:lnTo>
                    <a:pt x="28" y="19"/>
                  </a:lnTo>
                  <a:lnTo>
                    <a:pt x="28" y="19"/>
                  </a:lnTo>
                  <a:lnTo>
                    <a:pt x="28" y="19"/>
                  </a:lnTo>
                  <a:lnTo>
                    <a:pt x="30" y="19"/>
                  </a:lnTo>
                  <a:lnTo>
                    <a:pt x="30" y="19"/>
                  </a:lnTo>
                  <a:close/>
                  <a:moveTo>
                    <a:pt x="28" y="19"/>
                  </a:moveTo>
                  <a:lnTo>
                    <a:pt x="28" y="19"/>
                  </a:lnTo>
                  <a:lnTo>
                    <a:pt x="28" y="16"/>
                  </a:lnTo>
                  <a:lnTo>
                    <a:pt x="26" y="16"/>
                  </a:lnTo>
                  <a:lnTo>
                    <a:pt x="26" y="19"/>
                  </a:lnTo>
                  <a:lnTo>
                    <a:pt x="28" y="19"/>
                  </a:lnTo>
                  <a:lnTo>
                    <a:pt x="28" y="19"/>
                  </a:lnTo>
                  <a:lnTo>
                    <a:pt x="28" y="19"/>
                  </a:lnTo>
                  <a:close/>
                  <a:moveTo>
                    <a:pt x="23" y="11"/>
                  </a:moveTo>
                  <a:lnTo>
                    <a:pt x="23" y="9"/>
                  </a:lnTo>
                  <a:lnTo>
                    <a:pt x="23" y="9"/>
                  </a:lnTo>
                  <a:lnTo>
                    <a:pt x="21" y="9"/>
                  </a:lnTo>
                  <a:lnTo>
                    <a:pt x="21" y="11"/>
                  </a:lnTo>
                  <a:lnTo>
                    <a:pt x="23" y="11"/>
                  </a:lnTo>
                  <a:lnTo>
                    <a:pt x="23" y="11"/>
                  </a:lnTo>
                  <a:lnTo>
                    <a:pt x="23" y="11"/>
                  </a:lnTo>
                  <a:close/>
                  <a:moveTo>
                    <a:pt x="30" y="23"/>
                  </a:moveTo>
                  <a:lnTo>
                    <a:pt x="30" y="23"/>
                  </a:lnTo>
                  <a:lnTo>
                    <a:pt x="30" y="23"/>
                  </a:lnTo>
                  <a:lnTo>
                    <a:pt x="30" y="23"/>
                  </a:lnTo>
                  <a:lnTo>
                    <a:pt x="30" y="23"/>
                  </a:lnTo>
                  <a:lnTo>
                    <a:pt x="30" y="23"/>
                  </a:lnTo>
                  <a:lnTo>
                    <a:pt x="30" y="23"/>
                  </a:lnTo>
                  <a:lnTo>
                    <a:pt x="30" y="23"/>
                  </a:lnTo>
                  <a:close/>
                  <a:moveTo>
                    <a:pt x="28" y="16"/>
                  </a:moveTo>
                  <a:lnTo>
                    <a:pt x="28" y="16"/>
                  </a:lnTo>
                  <a:lnTo>
                    <a:pt x="26" y="14"/>
                  </a:lnTo>
                  <a:lnTo>
                    <a:pt x="26" y="14"/>
                  </a:lnTo>
                  <a:lnTo>
                    <a:pt x="26" y="16"/>
                  </a:lnTo>
                  <a:lnTo>
                    <a:pt x="26" y="16"/>
                  </a:lnTo>
                  <a:lnTo>
                    <a:pt x="28" y="16"/>
                  </a:lnTo>
                  <a:lnTo>
                    <a:pt x="28" y="16"/>
                  </a:lnTo>
                  <a:close/>
                  <a:moveTo>
                    <a:pt x="30" y="21"/>
                  </a:moveTo>
                  <a:lnTo>
                    <a:pt x="30" y="21"/>
                  </a:lnTo>
                  <a:lnTo>
                    <a:pt x="30" y="21"/>
                  </a:lnTo>
                  <a:lnTo>
                    <a:pt x="30" y="19"/>
                  </a:lnTo>
                  <a:lnTo>
                    <a:pt x="28" y="21"/>
                  </a:lnTo>
                  <a:lnTo>
                    <a:pt x="28" y="21"/>
                  </a:lnTo>
                  <a:lnTo>
                    <a:pt x="30" y="21"/>
                  </a:lnTo>
                  <a:lnTo>
                    <a:pt x="30" y="21"/>
                  </a:lnTo>
                  <a:close/>
                  <a:moveTo>
                    <a:pt x="26" y="14"/>
                  </a:moveTo>
                  <a:lnTo>
                    <a:pt x="26" y="14"/>
                  </a:lnTo>
                  <a:lnTo>
                    <a:pt x="26" y="14"/>
                  </a:lnTo>
                  <a:lnTo>
                    <a:pt x="26" y="14"/>
                  </a:lnTo>
                  <a:lnTo>
                    <a:pt x="26" y="11"/>
                  </a:lnTo>
                  <a:lnTo>
                    <a:pt x="26" y="11"/>
                  </a:lnTo>
                  <a:lnTo>
                    <a:pt x="26" y="14"/>
                  </a:lnTo>
                  <a:lnTo>
                    <a:pt x="26" y="14"/>
                  </a:lnTo>
                  <a:close/>
                  <a:moveTo>
                    <a:pt x="33" y="26"/>
                  </a:moveTo>
                  <a:lnTo>
                    <a:pt x="33" y="26"/>
                  </a:lnTo>
                  <a:lnTo>
                    <a:pt x="33" y="26"/>
                  </a:lnTo>
                  <a:lnTo>
                    <a:pt x="35" y="26"/>
                  </a:lnTo>
                  <a:lnTo>
                    <a:pt x="35" y="26"/>
                  </a:lnTo>
                  <a:lnTo>
                    <a:pt x="33" y="26"/>
                  </a:lnTo>
                  <a:lnTo>
                    <a:pt x="33" y="26"/>
                  </a:lnTo>
                  <a:lnTo>
                    <a:pt x="33" y="26"/>
                  </a:lnTo>
                  <a:close/>
                  <a:moveTo>
                    <a:pt x="26" y="11"/>
                  </a:moveTo>
                  <a:lnTo>
                    <a:pt x="26" y="11"/>
                  </a:lnTo>
                  <a:lnTo>
                    <a:pt x="26" y="11"/>
                  </a:lnTo>
                  <a:lnTo>
                    <a:pt x="23" y="11"/>
                  </a:lnTo>
                  <a:lnTo>
                    <a:pt x="23" y="11"/>
                  </a:lnTo>
                  <a:lnTo>
                    <a:pt x="26" y="11"/>
                  </a:lnTo>
                  <a:lnTo>
                    <a:pt x="26" y="11"/>
                  </a:lnTo>
                  <a:lnTo>
                    <a:pt x="26" y="11"/>
                  </a:lnTo>
                  <a:close/>
                  <a:moveTo>
                    <a:pt x="33" y="26"/>
                  </a:moveTo>
                  <a:lnTo>
                    <a:pt x="33" y="23"/>
                  </a:lnTo>
                  <a:lnTo>
                    <a:pt x="33" y="23"/>
                  </a:lnTo>
                  <a:lnTo>
                    <a:pt x="30" y="23"/>
                  </a:lnTo>
                  <a:lnTo>
                    <a:pt x="30" y="23"/>
                  </a:lnTo>
                  <a:lnTo>
                    <a:pt x="33" y="26"/>
                  </a:lnTo>
                  <a:lnTo>
                    <a:pt x="33" y="26"/>
                  </a:lnTo>
                  <a:lnTo>
                    <a:pt x="33" y="26"/>
                  </a:lnTo>
                  <a:lnTo>
                    <a:pt x="33" y="26"/>
                  </a:lnTo>
                  <a:close/>
                  <a:moveTo>
                    <a:pt x="28" y="19"/>
                  </a:moveTo>
                  <a:lnTo>
                    <a:pt x="28" y="16"/>
                  </a:lnTo>
                  <a:lnTo>
                    <a:pt x="28" y="16"/>
                  </a:lnTo>
                  <a:lnTo>
                    <a:pt x="28" y="16"/>
                  </a:lnTo>
                  <a:lnTo>
                    <a:pt x="28" y="16"/>
                  </a:lnTo>
                  <a:lnTo>
                    <a:pt x="28" y="19"/>
                  </a:lnTo>
                  <a:lnTo>
                    <a:pt x="28" y="19"/>
                  </a:lnTo>
                  <a:lnTo>
                    <a:pt x="28" y="19"/>
                  </a:lnTo>
                  <a:close/>
                  <a:moveTo>
                    <a:pt x="33" y="23"/>
                  </a:moveTo>
                  <a:lnTo>
                    <a:pt x="33" y="21"/>
                  </a:lnTo>
                  <a:lnTo>
                    <a:pt x="30" y="21"/>
                  </a:lnTo>
                  <a:lnTo>
                    <a:pt x="30" y="21"/>
                  </a:lnTo>
                  <a:lnTo>
                    <a:pt x="30" y="21"/>
                  </a:lnTo>
                  <a:lnTo>
                    <a:pt x="30" y="23"/>
                  </a:lnTo>
                  <a:lnTo>
                    <a:pt x="33" y="23"/>
                  </a:lnTo>
                  <a:lnTo>
                    <a:pt x="33" y="23"/>
                  </a:lnTo>
                  <a:close/>
                  <a:moveTo>
                    <a:pt x="26" y="14"/>
                  </a:moveTo>
                  <a:lnTo>
                    <a:pt x="28" y="16"/>
                  </a:lnTo>
                  <a:lnTo>
                    <a:pt x="28" y="16"/>
                  </a:lnTo>
                  <a:lnTo>
                    <a:pt x="28" y="14"/>
                  </a:lnTo>
                  <a:lnTo>
                    <a:pt x="28" y="14"/>
                  </a:lnTo>
                  <a:lnTo>
                    <a:pt x="26" y="14"/>
                  </a:lnTo>
                  <a:lnTo>
                    <a:pt x="26" y="14"/>
                  </a:lnTo>
                  <a:lnTo>
                    <a:pt x="26" y="14"/>
                  </a:lnTo>
                  <a:close/>
                  <a:moveTo>
                    <a:pt x="35" y="26"/>
                  </a:moveTo>
                  <a:lnTo>
                    <a:pt x="35" y="26"/>
                  </a:lnTo>
                  <a:lnTo>
                    <a:pt x="35" y="26"/>
                  </a:lnTo>
                  <a:lnTo>
                    <a:pt x="35" y="28"/>
                  </a:lnTo>
                  <a:lnTo>
                    <a:pt x="35" y="28"/>
                  </a:lnTo>
                  <a:lnTo>
                    <a:pt x="35" y="26"/>
                  </a:lnTo>
                  <a:lnTo>
                    <a:pt x="35" y="26"/>
                  </a:lnTo>
                  <a:lnTo>
                    <a:pt x="35" y="26"/>
                  </a:lnTo>
                  <a:close/>
                  <a:moveTo>
                    <a:pt x="30" y="21"/>
                  </a:moveTo>
                  <a:lnTo>
                    <a:pt x="30" y="19"/>
                  </a:lnTo>
                  <a:lnTo>
                    <a:pt x="30" y="19"/>
                  </a:lnTo>
                  <a:lnTo>
                    <a:pt x="30" y="19"/>
                  </a:lnTo>
                  <a:lnTo>
                    <a:pt x="30" y="19"/>
                  </a:lnTo>
                  <a:lnTo>
                    <a:pt x="30" y="21"/>
                  </a:lnTo>
                  <a:lnTo>
                    <a:pt x="30" y="21"/>
                  </a:lnTo>
                  <a:lnTo>
                    <a:pt x="30" y="21"/>
                  </a:lnTo>
                  <a:close/>
                  <a:moveTo>
                    <a:pt x="26" y="14"/>
                  </a:moveTo>
                  <a:lnTo>
                    <a:pt x="28" y="14"/>
                  </a:lnTo>
                  <a:lnTo>
                    <a:pt x="28" y="11"/>
                  </a:lnTo>
                  <a:lnTo>
                    <a:pt x="26" y="11"/>
                  </a:lnTo>
                  <a:lnTo>
                    <a:pt x="26" y="11"/>
                  </a:lnTo>
                  <a:lnTo>
                    <a:pt x="26" y="11"/>
                  </a:lnTo>
                  <a:lnTo>
                    <a:pt x="26" y="14"/>
                  </a:lnTo>
                  <a:lnTo>
                    <a:pt x="26" y="14"/>
                  </a:lnTo>
                  <a:close/>
                  <a:moveTo>
                    <a:pt x="35" y="26"/>
                  </a:moveTo>
                  <a:lnTo>
                    <a:pt x="35" y="26"/>
                  </a:lnTo>
                  <a:lnTo>
                    <a:pt x="35" y="23"/>
                  </a:lnTo>
                  <a:lnTo>
                    <a:pt x="33" y="23"/>
                  </a:lnTo>
                  <a:lnTo>
                    <a:pt x="33" y="26"/>
                  </a:lnTo>
                  <a:lnTo>
                    <a:pt x="35" y="26"/>
                  </a:lnTo>
                  <a:lnTo>
                    <a:pt x="35" y="26"/>
                  </a:lnTo>
                  <a:lnTo>
                    <a:pt x="35" y="26"/>
                  </a:lnTo>
                  <a:lnTo>
                    <a:pt x="35" y="26"/>
                  </a:lnTo>
                  <a:close/>
                  <a:moveTo>
                    <a:pt x="30" y="19"/>
                  </a:moveTo>
                  <a:lnTo>
                    <a:pt x="30" y="19"/>
                  </a:lnTo>
                  <a:lnTo>
                    <a:pt x="30" y="16"/>
                  </a:lnTo>
                  <a:lnTo>
                    <a:pt x="28" y="16"/>
                  </a:lnTo>
                  <a:lnTo>
                    <a:pt x="28" y="19"/>
                  </a:lnTo>
                  <a:lnTo>
                    <a:pt x="30" y="19"/>
                  </a:lnTo>
                  <a:lnTo>
                    <a:pt x="30" y="19"/>
                  </a:lnTo>
                  <a:lnTo>
                    <a:pt x="30" y="19"/>
                  </a:lnTo>
                  <a:close/>
                  <a:moveTo>
                    <a:pt x="33" y="23"/>
                  </a:moveTo>
                  <a:lnTo>
                    <a:pt x="35" y="23"/>
                  </a:lnTo>
                  <a:lnTo>
                    <a:pt x="35" y="23"/>
                  </a:lnTo>
                  <a:lnTo>
                    <a:pt x="33" y="21"/>
                  </a:lnTo>
                  <a:lnTo>
                    <a:pt x="33" y="21"/>
                  </a:lnTo>
                  <a:lnTo>
                    <a:pt x="33" y="23"/>
                  </a:lnTo>
                  <a:lnTo>
                    <a:pt x="33" y="23"/>
                  </a:lnTo>
                  <a:lnTo>
                    <a:pt x="33" y="23"/>
                  </a:lnTo>
                  <a:close/>
                  <a:moveTo>
                    <a:pt x="28" y="16"/>
                  </a:moveTo>
                  <a:lnTo>
                    <a:pt x="28" y="16"/>
                  </a:lnTo>
                  <a:lnTo>
                    <a:pt x="30" y="16"/>
                  </a:lnTo>
                  <a:lnTo>
                    <a:pt x="30" y="16"/>
                  </a:lnTo>
                  <a:lnTo>
                    <a:pt x="28" y="14"/>
                  </a:lnTo>
                  <a:lnTo>
                    <a:pt x="28" y="14"/>
                  </a:lnTo>
                  <a:lnTo>
                    <a:pt x="28" y="16"/>
                  </a:lnTo>
                  <a:lnTo>
                    <a:pt x="28" y="16"/>
                  </a:lnTo>
                  <a:close/>
                  <a:moveTo>
                    <a:pt x="35" y="28"/>
                  </a:moveTo>
                  <a:lnTo>
                    <a:pt x="35" y="28"/>
                  </a:lnTo>
                  <a:lnTo>
                    <a:pt x="37" y="28"/>
                  </a:lnTo>
                  <a:lnTo>
                    <a:pt x="37" y="28"/>
                  </a:lnTo>
                  <a:lnTo>
                    <a:pt x="37" y="28"/>
                  </a:lnTo>
                  <a:lnTo>
                    <a:pt x="37" y="26"/>
                  </a:lnTo>
                  <a:lnTo>
                    <a:pt x="35" y="28"/>
                  </a:lnTo>
                  <a:lnTo>
                    <a:pt x="35" y="28"/>
                  </a:lnTo>
                  <a:close/>
                  <a:moveTo>
                    <a:pt x="33" y="21"/>
                  </a:moveTo>
                  <a:lnTo>
                    <a:pt x="33" y="21"/>
                  </a:lnTo>
                  <a:lnTo>
                    <a:pt x="33" y="19"/>
                  </a:lnTo>
                  <a:lnTo>
                    <a:pt x="33" y="19"/>
                  </a:lnTo>
                  <a:lnTo>
                    <a:pt x="33" y="21"/>
                  </a:lnTo>
                  <a:lnTo>
                    <a:pt x="33" y="21"/>
                  </a:lnTo>
                  <a:lnTo>
                    <a:pt x="33" y="21"/>
                  </a:lnTo>
                  <a:lnTo>
                    <a:pt x="33" y="21"/>
                  </a:lnTo>
                  <a:close/>
                  <a:moveTo>
                    <a:pt x="37" y="26"/>
                  </a:moveTo>
                  <a:lnTo>
                    <a:pt x="37" y="26"/>
                  </a:lnTo>
                  <a:lnTo>
                    <a:pt x="35" y="26"/>
                  </a:lnTo>
                  <a:lnTo>
                    <a:pt x="35" y="26"/>
                  </a:lnTo>
                  <a:lnTo>
                    <a:pt x="35" y="26"/>
                  </a:lnTo>
                  <a:lnTo>
                    <a:pt x="35" y="26"/>
                  </a:lnTo>
                  <a:lnTo>
                    <a:pt x="37" y="26"/>
                  </a:lnTo>
                  <a:lnTo>
                    <a:pt x="37" y="26"/>
                  </a:lnTo>
                  <a:close/>
                  <a:moveTo>
                    <a:pt x="33" y="19"/>
                  </a:moveTo>
                  <a:lnTo>
                    <a:pt x="33" y="19"/>
                  </a:lnTo>
                  <a:lnTo>
                    <a:pt x="30" y="19"/>
                  </a:lnTo>
                  <a:lnTo>
                    <a:pt x="30" y="19"/>
                  </a:lnTo>
                  <a:lnTo>
                    <a:pt x="30" y="19"/>
                  </a:lnTo>
                  <a:lnTo>
                    <a:pt x="30" y="19"/>
                  </a:lnTo>
                  <a:lnTo>
                    <a:pt x="33" y="19"/>
                  </a:lnTo>
                  <a:lnTo>
                    <a:pt x="33" y="19"/>
                  </a:lnTo>
                  <a:close/>
                  <a:moveTo>
                    <a:pt x="35" y="26"/>
                  </a:moveTo>
                  <a:lnTo>
                    <a:pt x="35" y="23"/>
                  </a:lnTo>
                  <a:lnTo>
                    <a:pt x="35" y="23"/>
                  </a:lnTo>
                  <a:lnTo>
                    <a:pt x="35" y="23"/>
                  </a:lnTo>
                  <a:lnTo>
                    <a:pt x="35" y="23"/>
                  </a:lnTo>
                  <a:lnTo>
                    <a:pt x="35" y="26"/>
                  </a:lnTo>
                  <a:lnTo>
                    <a:pt x="35" y="26"/>
                  </a:lnTo>
                  <a:lnTo>
                    <a:pt x="35" y="26"/>
                  </a:lnTo>
                  <a:close/>
                  <a:moveTo>
                    <a:pt x="37" y="28"/>
                  </a:moveTo>
                  <a:lnTo>
                    <a:pt x="37" y="26"/>
                  </a:lnTo>
                  <a:lnTo>
                    <a:pt x="37" y="26"/>
                  </a:lnTo>
                  <a:lnTo>
                    <a:pt x="37" y="26"/>
                  </a:lnTo>
                  <a:lnTo>
                    <a:pt x="37" y="26"/>
                  </a:lnTo>
                  <a:lnTo>
                    <a:pt x="37" y="28"/>
                  </a:lnTo>
                  <a:lnTo>
                    <a:pt x="37" y="28"/>
                  </a:lnTo>
                  <a:lnTo>
                    <a:pt x="37" y="28"/>
                  </a:lnTo>
                  <a:close/>
                  <a:moveTo>
                    <a:pt x="30" y="16"/>
                  </a:moveTo>
                  <a:lnTo>
                    <a:pt x="30" y="19"/>
                  </a:lnTo>
                  <a:lnTo>
                    <a:pt x="30" y="16"/>
                  </a:lnTo>
                  <a:lnTo>
                    <a:pt x="30" y="16"/>
                  </a:lnTo>
                  <a:lnTo>
                    <a:pt x="30" y="16"/>
                  </a:lnTo>
                  <a:lnTo>
                    <a:pt x="30" y="16"/>
                  </a:lnTo>
                  <a:lnTo>
                    <a:pt x="30" y="16"/>
                  </a:lnTo>
                  <a:lnTo>
                    <a:pt x="30" y="16"/>
                  </a:lnTo>
                  <a:close/>
                  <a:moveTo>
                    <a:pt x="35" y="23"/>
                  </a:moveTo>
                  <a:lnTo>
                    <a:pt x="35" y="21"/>
                  </a:lnTo>
                  <a:lnTo>
                    <a:pt x="35" y="21"/>
                  </a:lnTo>
                  <a:lnTo>
                    <a:pt x="33" y="21"/>
                  </a:lnTo>
                  <a:lnTo>
                    <a:pt x="33" y="21"/>
                  </a:lnTo>
                  <a:lnTo>
                    <a:pt x="35" y="23"/>
                  </a:lnTo>
                  <a:lnTo>
                    <a:pt x="35" y="23"/>
                  </a:lnTo>
                  <a:lnTo>
                    <a:pt x="35" y="23"/>
                  </a:lnTo>
                  <a:close/>
                  <a:moveTo>
                    <a:pt x="30" y="14"/>
                  </a:moveTo>
                  <a:lnTo>
                    <a:pt x="30" y="14"/>
                  </a:lnTo>
                  <a:lnTo>
                    <a:pt x="30" y="14"/>
                  </a:lnTo>
                  <a:lnTo>
                    <a:pt x="30" y="14"/>
                  </a:lnTo>
                  <a:lnTo>
                    <a:pt x="28" y="14"/>
                  </a:lnTo>
                  <a:lnTo>
                    <a:pt x="28" y="14"/>
                  </a:lnTo>
                  <a:lnTo>
                    <a:pt x="30" y="14"/>
                  </a:lnTo>
                  <a:lnTo>
                    <a:pt x="30" y="14"/>
                  </a:lnTo>
                  <a:close/>
                  <a:moveTo>
                    <a:pt x="35" y="21"/>
                  </a:moveTo>
                  <a:lnTo>
                    <a:pt x="35" y="19"/>
                  </a:lnTo>
                  <a:lnTo>
                    <a:pt x="33" y="19"/>
                  </a:lnTo>
                  <a:lnTo>
                    <a:pt x="33" y="19"/>
                  </a:lnTo>
                  <a:lnTo>
                    <a:pt x="33" y="19"/>
                  </a:lnTo>
                  <a:lnTo>
                    <a:pt x="33" y="21"/>
                  </a:lnTo>
                  <a:lnTo>
                    <a:pt x="35" y="21"/>
                  </a:lnTo>
                  <a:lnTo>
                    <a:pt x="35" y="21"/>
                  </a:lnTo>
                  <a:close/>
                  <a:moveTo>
                    <a:pt x="37" y="26"/>
                  </a:moveTo>
                  <a:lnTo>
                    <a:pt x="37" y="26"/>
                  </a:lnTo>
                  <a:lnTo>
                    <a:pt x="37" y="23"/>
                  </a:lnTo>
                  <a:lnTo>
                    <a:pt x="35" y="23"/>
                  </a:lnTo>
                  <a:lnTo>
                    <a:pt x="35" y="26"/>
                  </a:lnTo>
                  <a:lnTo>
                    <a:pt x="37" y="26"/>
                  </a:lnTo>
                  <a:lnTo>
                    <a:pt x="37" y="26"/>
                  </a:lnTo>
                  <a:lnTo>
                    <a:pt x="37" y="26"/>
                  </a:lnTo>
                  <a:close/>
                  <a:moveTo>
                    <a:pt x="40" y="28"/>
                  </a:moveTo>
                  <a:lnTo>
                    <a:pt x="40" y="28"/>
                  </a:lnTo>
                  <a:lnTo>
                    <a:pt x="40" y="26"/>
                  </a:lnTo>
                  <a:lnTo>
                    <a:pt x="37" y="26"/>
                  </a:lnTo>
                  <a:lnTo>
                    <a:pt x="37" y="28"/>
                  </a:lnTo>
                  <a:lnTo>
                    <a:pt x="40" y="28"/>
                  </a:lnTo>
                  <a:lnTo>
                    <a:pt x="40" y="28"/>
                  </a:lnTo>
                  <a:lnTo>
                    <a:pt x="40" y="28"/>
                  </a:lnTo>
                  <a:lnTo>
                    <a:pt x="40" y="28"/>
                  </a:lnTo>
                  <a:close/>
                  <a:moveTo>
                    <a:pt x="33" y="19"/>
                  </a:moveTo>
                  <a:lnTo>
                    <a:pt x="33" y="19"/>
                  </a:lnTo>
                  <a:lnTo>
                    <a:pt x="33" y="19"/>
                  </a:lnTo>
                  <a:lnTo>
                    <a:pt x="33" y="16"/>
                  </a:lnTo>
                  <a:lnTo>
                    <a:pt x="33" y="16"/>
                  </a:lnTo>
                  <a:lnTo>
                    <a:pt x="33" y="16"/>
                  </a:lnTo>
                  <a:lnTo>
                    <a:pt x="33" y="19"/>
                  </a:lnTo>
                  <a:lnTo>
                    <a:pt x="33" y="19"/>
                  </a:lnTo>
                  <a:close/>
                  <a:moveTo>
                    <a:pt x="37" y="23"/>
                  </a:moveTo>
                  <a:lnTo>
                    <a:pt x="37" y="23"/>
                  </a:lnTo>
                  <a:lnTo>
                    <a:pt x="35" y="21"/>
                  </a:lnTo>
                  <a:lnTo>
                    <a:pt x="35" y="21"/>
                  </a:lnTo>
                  <a:lnTo>
                    <a:pt x="35" y="23"/>
                  </a:lnTo>
                  <a:lnTo>
                    <a:pt x="35" y="23"/>
                  </a:lnTo>
                  <a:lnTo>
                    <a:pt x="37" y="23"/>
                  </a:lnTo>
                  <a:lnTo>
                    <a:pt x="37" y="23"/>
                  </a:lnTo>
                  <a:close/>
                  <a:moveTo>
                    <a:pt x="33" y="16"/>
                  </a:moveTo>
                  <a:lnTo>
                    <a:pt x="33" y="14"/>
                  </a:lnTo>
                  <a:lnTo>
                    <a:pt x="30" y="14"/>
                  </a:lnTo>
                  <a:lnTo>
                    <a:pt x="30" y="14"/>
                  </a:lnTo>
                  <a:lnTo>
                    <a:pt x="30" y="16"/>
                  </a:lnTo>
                  <a:lnTo>
                    <a:pt x="30" y="16"/>
                  </a:lnTo>
                  <a:lnTo>
                    <a:pt x="33" y="16"/>
                  </a:lnTo>
                  <a:lnTo>
                    <a:pt x="33" y="16"/>
                  </a:lnTo>
                  <a:close/>
                  <a:moveTo>
                    <a:pt x="35" y="21"/>
                  </a:moveTo>
                  <a:lnTo>
                    <a:pt x="35" y="21"/>
                  </a:lnTo>
                  <a:lnTo>
                    <a:pt x="35" y="19"/>
                  </a:lnTo>
                  <a:lnTo>
                    <a:pt x="35" y="19"/>
                  </a:lnTo>
                  <a:lnTo>
                    <a:pt x="35" y="21"/>
                  </a:lnTo>
                  <a:lnTo>
                    <a:pt x="35" y="21"/>
                  </a:lnTo>
                  <a:lnTo>
                    <a:pt x="35" y="21"/>
                  </a:lnTo>
                  <a:lnTo>
                    <a:pt x="35" y="21"/>
                  </a:lnTo>
                  <a:close/>
                  <a:moveTo>
                    <a:pt x="42" y="28"/>
                  </a:moveTo>
                  <a:lnTo>
                    <a:pt x="42" y="26"/>
                  </a:lnTo>
                  <a:lnTo>
                    <a:pt x="40" y="26"/>
                  </a:lnTo>
                  <a:lnTo>
                    <a:pt x="40" y="26"/>
                  </a:lnTo>
                  <a:lnTo>
                    <a:pt x="40" y="26"/>
                  </a:lnTo>
                  <a:lnTo>
                    <a:pt x="40" y="28"/>
                  </a:lnTo>
                  <a:lnTo>
                    <a:pt x="42" y="28"/>
                  </a:lnTo>
                  <a:lnTo>
                    <a:pt x="42" y="28"/>
                  </a:lnTo>
                  <a:close/>
                  <a:moveTo>
                    <a:pt x="42" y="26"/>
                  </a:moveTo>
                  <a:lnTo>
                    <a:pt x="42" y="26"/>
                  </a:lnTo>
                  <a:lnTo>
                    <a:pt x="42" y="23"/>
                  </a:lnTo>
                  <a:lnTo>
                    <a:pt x="42" y="26"/>
                  </a:lnTo>
                  <a:lnTo>
                    <a:pt x="40" y="26"/>
                  </a:lnTo>
                  <a:lnTo>
                    <a:pt x="40" y="26"/>
                  </a:lnTo>
                  <a:lnTo>
                    <a:pt x="42" y="26"/>
                  </a:lnTo>
                  <a:lnTo>
                    <a:pt x="42" y="26"/>
                  </a:lnTo>
                  <a:lnTo>
                    <a:pt x="42" y="26"/>
                  </a:lnTo>
                  <a:close/>
                  <a:moveTo>
                    <a:pt x="37" y="26"/>
                  </a:moveTo>
                  <a:lnTo>
                    <a:pt x="40" y="26"/>
                  </a:lnTo>
                  <a:lnTo>
                    <a:pt x="40" y="26"/>
                  </a:lnTo>
                  <a:lnTo>
                    <a:pt x="37" y="26"/>
                  </a:lnTo>
                  <a:lnTo>
                    <a:pt x="37" y="26"/>
                  </a:lnTo>
                  <a:lnTo>
                    <a:pt x="37" y="26"/>
                  </a:lnTo>
                  <a:lnTo>
                    <a:pt x="37" y="26"/>
                  </a:lnTo>
                  <a:lnTo>
                    <a:pt x="37" y="26"/>
                  </a:lnTo>
                  <a:close/>
                  <a:moveTo>
                    <a:pt x="33" y="19"/>
                  </a:moveTo>
                  <a:lnTo>
                    <a:pt x="35" y="19"/>
                  </a:lnTo>
                  <a:lnTo>
                    <a:pt x="35" y="19"/>
                  </a:lnTo>
                  <a:lnTo>
                    <a:pt x="35" y="19"/>
                  </a:lnTo>
                  <a:lnTo>
                    <a:pt x="35" y="19"/>
                  </a:lnTo>
                  <a:lnTo>
                    <a:pt x="33" y="19"/>
                  </a:lnTo>
                  <a:lnTo>
                    <a:pt x="33" y="19"/>
                  </a:lnTo>
                  <a:lnTo>
                    <a:pt x="33" y="19"/>
                  </a:lnTo>
                  <a:close/>
                  <a:moveTo>
                    <a:pt x="42" y="30"/>
                  </a:moveTo>
                  <a:lnTo>
                    <a:pt x="42" y="30"/>
                  </a:lnTo>
                  <a:lnTo>
                    <a:pt x="42" y="33"/>
                  </a:lnTo>
                  <a:lnTo>
                    <a:pt x="42" y="33"/>
                  </a:lnTo>
                  <a:lnTo>
                    <a:pt x="42" y="30"/>
                  </a:lnTo>
                  <a:lnTo>
                    <a:pt x="42" y="30"/>
                  </a:lnTo>
                  <a:lnTo>
                    <a:pt x="42" y="30"/>
                  </a:lnTo>
                  <a:lnTo>
                    <a:pt x="42" y="30"/>
                  </a:lnTo>
                  <a:close/>
                  <a:moveTo>
                    <a:pt x="37" y="23"/>
                  </a:moveTo>
                  <a:lnTo>
                    <a:pt x="37" y="23"/>
                  </a:lnTo>
                  <a:lnTo>
                    <a:pt x="37" y="23"/>
                  </a:lnTo>
                  <a:lnTo>
                    <a:pt x="37" y="23"/>
                  </a:lnTo>
                  <a:lnTo>
                    <a:pt x="37" y="23"/>
                  </a:lnTo>
                  <a:lnTo>
                    <a:pt x="37" y="23"/>
                  </a:lnTo>
                  <a:lnTo>
                    <a:pt x="37" y="23"/>
                  </a:lnTo>
                  <a:lnTo>
                    <a:pt x="37" y="23"/>
                  </a:lnTo>
                  <a:close/>
                  <a:moveTo>
                    <a:pt x="35" y="16"/>
                  </a:moveTo>
                  <a:lnTo>
                    <a:pt x="35" y="16"/>
                  </a:lnTo>
                  <a:lnTo>
                    <a:pt x="33" y="16"/>
                  </a:lnTo>
                  <a:lnTo>
                    <a:pt x="33" y="16"/>
                  </a:lnTo>
                  <a:lnTo>
                    <a:pt x="33" y="16"/>
                  </a:lnTo>
                  <a:lnTo>
                    <a:pt x="33" y="16"/>
                  </a:lnTo>
                  <a:lnTo>
                    <a:pt x="35" y="16"/>
                  </a:lnTo>
                  <a:lnTo>
                    <a:pt x="35" y="16"/>
                  </a:lnTo>
                  <a:close/>
                  <a:moveTo>
                    <a:pt x="42" y="28"/>
                  </a:moveTo>
                  <a:lnTo>
                    <a:pt x="42" y="28"/>
                  </a:lnTo>
                  <a:lnTo>
                    <a:pt x="40" y="28"/>
                  </a:lnTo>
                  <a:lnTo>
                    <a:pt x="40" y="28"/>
                  </a:lnTo>
                  <a:lnTo>
                    <a:pt x="42" y="30"/>
                  </a:lnTo>
                  <a:lnTo>
                    <a:pt x="42" y="30"/>
                  </a:lnTo>
                  <a:lnTo>
                    <a:pt x="42" y="28"/>
                  </a:lnTo>
                  <a:lnTo>
                    <a:pt x="42" y="28"/>
                  </a:lnTo>
                  <a:close/>
                  <a:moveTo>
                    <a:pt x="37" y="23"/>
                  </a:moveTo>
                  <a:lnTo>
                    <a:pt x="37" y="21"/>
                  </a:lnTo>
                  <a:lnTo>
                    <a:pt x="37" y="21"/>
                  </a:lnTo>
                  <a:lnTo>
                    <a:pt x="35" y="21"/>
                  </a:lnTo>
                  <a:lnTo>
                    <a:pt x="35" y="21"/>
                  </a:lnTo>
                  <a:lnTo>
                    <a:pt x="37" y="23"/>
                  </a:lnTo>
                  <a:lnTo>
                    <a:pt x="37" y="23"/>
                  </a:lnTo>
                  <a:lnTo>
                    <a:pt x="37" y="23"/>
                  </a:lnTo>
                  <a:close/>
                  <a:moveTo>
                    <a:pt x="35" y="19"/>
                  </a:moveTo>
                  <a:lnTo>
                    <a:pt x="35" y="21"/>
                  </a:lnTo>
                  <a:lnTo>
                    <a:pt x="37" y="21"/>
                  </a:lnTo>
                  <a:lnTo>
                    <a:pt x="37" y="19"/>
                  </a:lnTo>
                  <a:lnTo>
                    <a:pt x="35" y="19"/>
                  </a:lnTo>
                  <a:lnTo>
                    <a:pt x="35" y="19"/>
                  </a:lnTo>
                  <a:lnTo>
                    <a:pt x="35" y="19"/>
                  </a:lnTo>
                  <a:lnTo>
                    <a:pt x="35" y="19"/>
                  </a:lnTo>
                  <a:close/>
                  <a:moveTo>
                    <a:pt x="45" y="30"/>
                  </a:moveTo>
                  <a:lnTo>
                    <a:pt x="42" y="30"/>
                  </a:lnTo>
                  <a:lnTo>
                    <a:pt x="42" y="33"/>
                  </a:lnTo>
                  <a:lnTo>
                    <a:pt x="45" y="33"/>
                  </a:lnTo>
                  <a:lnTo>
                    <a:pt x="45" y="33"/>
                  </a:lnTo>
                  <a:lnTo>
                    <a:pt x="45" y="33"/>
                  </a:lnTo>
                  <a:lnTo>
                    <a:pt x="45" y="30"/>
                  </a:lnTo>
                  <a:lnTo>
                    <a:pt x="45" y="30"/>
                  </a:lnTo>
                  <a:close/>
                  <a:moveTo>
                    <a:pt x="40" y="26"/>
                  </a:moveTo>
                  <a:lnTo>
                    <a:pt x="40" y="23"/>
                  </a:lnTo>
                  <a:lnTo>
                    <a:pt x="40" y="23"/>
                  </a:lnTo>
                  <a:lnTo>
                    <a:pt x="40" y="23"/>
                  </a:lnTo>
                  <a:lnTo>
                    <a:pt x="37" y="23"/>
                  </a:lnTo>
                  <a:lnTo>
                    <a:pt x="37" y="26"/>
                  </a:lnTo>
                  <a:lnTo>
                    <a:pt x="40" y="26"/>
                  </a:lnTo>
                  <a:lnTo>
                    <a:pt x="40" y="26"/>
                  </a:lnTo>
                  <a:lnTo>
                    <a:pt x="40" y="26"/>
                  </a:lnTo>
                  <a:close/>
                  <a:moveTo>
                    <a:pt x="35" y="19"/>
                  </a:moveTo>
                  <a:lnTo>
                    <a:pt x="35" y="19"/>
                  </a:lnTo>
                  <a:lnTo>
                    <a:pt x="35" y="16"/>
                  </a:lnTo>
                  <a:lnTo>
                    <a:pt x="35" y="16"/>
                  </a:lnTo>
                  <a:lnTo>
                    <a:pt x="35" y="16"/>
                  </a:lnTo>
                  <a:lnTo>
                    <a:pt x="35" y="16"/>
                  </a:lnTo>
                  <a:lnTo>
                    <a:pt x="35" y="19"/>
                  </a:lnTo>
                  <a:lnTo>
                    <a:pt x="35" y="19"/>
                  </a:lnTo>
                  <a:close/>
                  <a:moveTo>
                    <a:pt x="45" y="30"/>
                  </a:moveTo>
                  <a:lnTo>
                    <a:pt x="45" y="30"/>
                  </a:lnTo>
                  <a:lnTo>
                    <a:pt x="42" y="28"/>
                  </a:lnTo>
                  <a:lnTo>
                    <a:pt x="42" y="28"/>
                  </a:lnTo>
                  <a:lnTo>
                    <a:pt x="42" y="30"/>
                  </a:lnTo>
                  <a:lnTo>
                    <a:pt x="42" y="30"/>
                  </a:lnTo>
                  <a:lnTo>
                    <a:pt x="42" y="30"/>
                  </a:lnTo>
                  <a:lnTo>
                    <a:pt x="45" y="30"/>
                  </a:lnTo>
                  <a:lnTo>
                    <a:pt x="45" y="30"/>
                  </a:lnTo>
                  <a:close/>
                  <a:moveTo>
                    <a:pt x="40" y="23"/>
                  </a:moveTo>
                  <a:lnTo>
                    <a:pt x="40" y="23"/>
                  </a:lnTo>
                  <a:lnTo>
                    <a:pt x="37" y="21"/>
                  </a:lnTo>
                  <a:lnTo>
                    <a:pt x="37" y="21"/>
                  </a:lnTo>
                  <a:lnTo>
                    <a:pt x="37" y="23"/>
                  </a:lnTo>
                  <a:lnTo>
                    <a:pt x="37" y="23"/>
                  </a:lnTo>
                  <a:lnTo>
                    <a:pt x="40" y="23"/>
                  </a:lnTo>
                  <a:lnTo>
                    <a:pt x="40" y="23"/>
                  </a:lnTo>
                  <a:close/>
                  <a:moveTo>
                    <a:pt x="42" y="28"/>
                  </a:moveTo>
                  <a:lnTo>
                    <a:pt x="42" y="28"/>
                  </a:lnTo>
                  <a:lnTo>
                    <a:pt x="42" y="28"/>
                  </a:lnTo>
                  <a:lnTo>
                    <a:pt x="42" y="26"/>
                  </a:lnTo>
                  <a:lnTo>
                    <a:pt x="42" y="26"/>
                  </a:lnTo>
                  <a:lnTo>
                    <a:pt x="42" y="28"/>
                  </a:lnTo>
                  <a:lnTo>
                    <a:pt x="42" y="28"/>
                  </a:lnTo>
                  <a:lnTo>
                    <a:pt x="42" y="28"/>
                  </a:lnTo>
                  <a:close/>
                  <a:moveTo>
                    <a:pt x="37" y="21"/>
                  </a:moveTo>
                  <a:lnTo>
                    <a:pt x="37" y="21"/>
                  </a:lnTo>
                  <a:lnTo>
                    <a:pt x="37" y="21"/>
                  </a:lnTo>
                  <a:lnTo>
                    <a:pt x="37" y="21"/>
                  </a:lnTo>
                  <a:lnTo>
                    <a:pt x="37" y="19"/>
                  </a:lnTo>
                  <a:lnTo>
                    <a:pt x="37" y="19"/>
                  </a:lnTo>
                  <a:lnTo>
                    <a:pt x="37" y="21"/>
                  </a:lnTo>
                  <a:lnTo>
                    <a:pt x="37" y="21"/>
                  </a:lnTo>
                  <a:close/>
                  <a:moveTo>
                    <a:pt x="45" y="33"/>
                  </a:moveTo>
                  <a:lnTo>
                    <a:pt x="45" y="33"/>
                  </a:lnTo>
                  <a:lnTo>
                    <a:pt x="45" y="33"/>
                  </a:lnTo>
                  <a:lnTo>
                    <a:pt x="45" y="33"/>
                  </a:lnTo>
                  <a:lnTo>
                    <a:pt x="47" y="33"/>
                  </a:lnTo>
                  <a:lnTo>
                    <a:pt x="47" y="33"/>
                  </a:lnTo>
                  <a:lnTo>
                    <a:pt x="45" y="33"/>
                  </a:lnTo>
                  <a:lnTo>
                    <a:pt x="45" y="33"/>
                  </a:lnTo>
                  <a:close/>
                  <a:moveTo>
                    <a:pt x="37" y="19"/>
                  </a:moveTo>
                  <a:lnTo>
                    <a:pt x="37" y="19"/>
                  </a:lnTo>
                  <a:lnTo>
                    <a:pt x="37" y="16"/>
                  </a:lnTo>
                  <a:lnTo>
                    <a:pt x="35" y="16"/>
                  </a:lnTo>
                  <a:lnTo>
                    <a:pt x="35" y="19"/>
                  </a:lnTo>
                  <a:lnTo>
                    <a:pt x="37" y="19"/>
                  </a:lnTo>
                  <a:lnTo>
                    <a:pt x="37" y="19"/>
                  </a:lnTo>
                  <a:lnTo>
                    <a:pt x="37" y="19"/>
                  </a:lnTo>
                  <a:close/>
                  <a:moveTo>
                    <a:pt x="45" y="33"/>
                  </a:moveTo>
                  <a:lnTo>
                    <a:pt x="45" y="30"/>
                  </a:lnTo>
                  <a:lnTo>
                    <a:pt x="45" y="30"/>
                  </a:lnTo>
                  <a:lnTo>
                    <a:pt x="45" y="30"/>
                  </a:lnTo>
                  <a:lnTo>
                    <a:pt x="45" y="30"/>
                  </a:lnTo>
                  <a:lnTo>
                    <a:pt x="45" y="33"/>
                  </a:lnTo>
                  <a:lnTo>
                    <a:pt x="45" y="33"/>
                  </a:lnTo>
                  <a:lnTo>
                    <a:pt x="45" y="33"/>
                  </a:lnTo>
                  <a:close/>
                  <a:moveTo>
                    <a:pt x="42" y="23"/>
                  </a:moveTo>
                  <a:lnTo>
                    <a:pt x="42" y="23"/>
                  </a:lnTo>
                  <a:lnTo>
                    <a:pt x="40" y="23"/>
                  </a:lnTo>
                  <a:lnTo>
                    <a:pt x="40" y="23"/>
                  </a:lnTo>
                  <a:lnTo>
                    <a:pt x="40" y="23"/>
                  </a:lnTo>
                  <a:lnTo>
                    <a:pt x="40" y="23"/>
                  </a:lnTo>
                  <a:lnTo>
                    <a:pt x="42" y="23"/>
                  </a:lnTo>
                  <a:lnTo>
                    <a:pt x="42" y="23"/>
                  </a:lnTo>
                  <a:close/>
                  <a:moveTo>
                    <a:pt x="45" y="30"/>
                  </a:moveTo>
                  <a:lnTo>
                    <a:pt x="45" y="28"/>
                  </a:lnTo>
                  <a:lnTo>
                    <a:pt x="45" y="28"/>
                  </a:lnTo>
                  <a:lnTo>
                    <a:pt x="42" y="28"/>
                  </a:lnTo>
                  <a:lnTo>
                    <a:pt x="42" y="28"/>
                  </a:lnTo>
                  <a:lnTo>
                    <a:pt x="45" y="30"/>
                  </a:lnTo>
                  <a:lnTo>
                    <a:pt x="45" y="30"/>
                  </a:lnTo>
                  <a:lnTo>
                    <a:pt x="45" y="30"/>
                  </a:lnTo>
                  <a:close/>
                  <a:moveTo>
                    <a:pt x="37" y="21"/>
                  </a:moveTo>
                  <a:lnTo>
                    <a:pt x="40" y="21"/>
                  </a:lnTo>
                  <a:lnTo>
                    <a:pt x="40" y="21"/>
                  </a:lnTo>
                  <a:lnTo>
                    <a:pt x="40" y="21"/>
                  </a:lnTo>
                  <a:lnTo>
                    <a:pt x="40" y="21"/>
                  </a:lnTo>
                  <a:lnTo>
                    <a:pt x="37" y="21"/>
                  </a:lnTo>
                  <a:lnTo>
                    <a:pt x="37" y="21"/>
                  </a:lnTo>
                  <a:lnTo>
                    <a:pt x="37" y="21"/>
                  </a:lnTo>
                  <a:close/>
                  <a:moveTo>
                    <a:pt x="47" y="33"/>
                  </a:moveTo>
                  <a:lnTo>
                    <a:pt x="47" y="33"/>
                  </a:lnTo>
                  <a:lnTo>
                    <a:pt x="47" y="35"/>
                  </a:lnTo>
                  <a:lnTo>
                    <a:pt x="47" y="35"/>
                  </a:lnTo>
                  <a:lnTo>
                    <a:pt x="47" y="35"/>
                  </a:lnTo>
                  <a:lnTo>
                    <a:pt x="47" y="33"/>
                  </a:lnTo>
                  <a:lnTo>
                    <a:pt x="47" y="33"/>
                  </a:lnTo>
                  <a:lnTo>
                    <a:pt x="47" y="33"/>
                  </a:lnTo>
                  <a:close/>
                  <a:moveTo>
                    <a:pt x="45" y="28"/>
                  </a:moveTo>
                  <a:lnTo>
                    <a:pt x="45" y="26"/>
                  </a:lnTo>
                  <a:lnTo>
                    <a:pt x="42" y="26"/>
                  </a:lnTo>
                  <a:lnTo>
                    <a:pt x="42" y="26"/>
                  </a:lnTo>
                  <a:lnTo>
                    <a:pt x="42" y="26"/>
                  </a:lnTo>
                  <a:lnTo>
                    <a:pt x="42" y="28"/>
                  </a:lnTo>
                  <a:lnTo>
                    <a:pt x="45" y="28"/>
                  </a:lnTo>
                  <a:lnTo>
                    <a:pt x="45" y="28"/>
                  </a:lnTo>
                  <a:close/>
                  <a:moveTo>
                    <a:pt x="37" y="19"/>
                  </a:moveTo>
                  <a:lnTo>
                    <a:pt x="40" y="19"/>
                  </a:lnTo>
                  <a:lnTo>
                    <a:pt x="40" y="19"/>
                  </a:lnTo>
                  <a:lnTo>
                    <a:pt x="37" y="19"/>
                  </a:lnTo>
                  <a:lnTo>
                    <a:pt x="37" y="19"/>
                  </a:lnTo>
                  <a:lnTo>
                    <a:pt x="37" y="19"/>
                  </a:lnTo>
                  <a:lnTo>
                    <a:pt x="37" y="19"/>
                  </a:lnTo>
                  <a:lnTo>
                    <a:pt x="37" y="19"/>
                  </a:lnTo>
                  <a:close/>
                  <a:moveTo>
                    <a:pt x="47" y="33"/>
                  </a:moveTo>
                  <a:lnTo>
                    <a:pt x="47" y="30"/>
                  </a:lnTo>
                  <a:lnTo>
                    <a:pt x="45" y="30"/>
                  </a:lnTo>
                  <a:lnTo>
                    <a:pt x="45" y="33"/>
                  </a:lnTo>
                  <a:lnTo>
                    <a:pt x="47" y="33"/>
                  </a:lnTo>
                  <a:lnTo>
                    <a:pt x="47" y="33"/>
                  </a:lnTo>
                  <a:lnTo>
                    <a:pt x="47" y="33"/>
                  </a:lnTo>
                  <a:lnTo>
                    <a:pt x="47" y="33"/>
                  </a:lnTo>
                  <a:close/>
                  <a:moveTo>
                    <a:pt x="42" y="26"/>
                  </a:moveTo>
                  <a:lnTo>
                    <a:pt x="42" y="23"/>
                  </a:lnTo>
                  <a:lnTo>
                    <a:pt x="42" y="23"/>
                  </a:lnTo>
                  <a:lnTo>
                    <a:pt x="42" y="23"/>
                  </a:lnTo>
                  <a:lnTo>
                    <a:pt x="42" y="23"/>
                  </a:lnTo>
                  <a:lnTo>
                    <a:pt x="42" y="26"/>
                  </a:lnTo>
                  <a:lnTo>
                    <a:pt x="42" y="26"/>
                  </a:lnTo>
                  <a:lnTo>
                    <a:pt x="42" y="26"/>
                  </a:lnTo>
                  <a:close/>
                  <a:moveTo>
                    <a:pt x="45" y="30"/>
                  </a:moveTo>
                  <a:lnTo>
                    <a:pt x="47" y="30"/>
                  </a:lnTo>
                  <a:lnTo>
                    <a:pt x="47" y="30"/>
                  </a:lnTo>
                  <a:lnTo>
                    <a:pt x="45" y="28"/>
                  </a:lnTo>
                  <a:lnTo>
                    <a:pt x="45" y="28"/>
                  </a:lnTo>
                  <a:lnTo>
                    <a:pt x="45" y="30"/>
                  </a:lnTo>
                  <a:lnTo>
                    <a:pt x="45" y="30"/>
                  </a:lnTo>
                  <a:lnTo>
                    <a:pt x="45" y="30"/>
                  </a:lnTo>
                  <a:close/>
                  <a:moveTo>
                    <a:pt x="40" y="23"/>
                  </a:moveTo>
                  <a:lnTo>
                    <a:pt x="42" y="23"/>
                  </a:lnTo>
                  <a:lnTo>
                    <a:pt x="42" y="23"/>
                  </a:lnTo>
                  <a:lnTo>
                    <a:pt x="42" y="21"/>
                  </a:lnTo>
                  <a:lnTo>
                    <a:pt x="42" y="21"/>
                  </a:lnTo>
                  <a:lnTo>
                    <a:pt x="40" y="21"/>
                  </a:lnTo>
                  <a:lnTo>
                    <a:pt x="40" y="23"/>
                  </a:lnTo>
                  <a:lnTo>
                    <a:pt x="40" y="23"/>
                  </a:lnTo>
                  <a:close/>
                  <a:moveTo>
                    <a:pt x="45" y="28"/>
                  </a:moveTo>
                  <a:lnTo>
                    <a:pt x="45" y="28"/>
                  </a:lnTo>
                  <a:lnTo>
                    <a:pt x="45" y="26"/>
                  </a:lnTo>
                  <a:lnTo>
                    <a:pt x="45" y="26"/>
                  </a:lnTo>
                  <a:lnTo>
                    <a:pt x="45" y="28"/>
                  </a:lnTo>
                  <a:lnTo>
                    <a:pt x="45" y="28"/>
                  </a:lnTo>
                  <a:lnTo>
                    <a:pt x="45" y="28"/>
                  </a:lnTo>
                  <a:lnTo>
                    <a:pt x="45" y="28"/>
                  </a:lnTo>
                  <a:close/>
                  <a:moveTo>
                    <a:pt x="42" y="21"/>
                  </a:moveTo>
                  <a:lnTo>
                    <a:pt x="42" y="19"/>
                  </a:lnTo>
                  <a:lnTo>
                    <a:pt x="40" y="19"/>
                  </a:lnTo>
                  <a:lnTo>
                    <a:pt x="40" y="19"/>
                  </a:lnTo>
                  <a:lnTo>
                    <a:pt x="40" y="21"/>
                  </a:lnTo>
                  <a:lnTo>
                    <a:pt x="40" y="21"/>
                  </a:lnTo>
                  <a:lnTo>
                    <a:pt x="42" y="21"/>
                  </a:lnTo>
                  <a:lnTo>
                    <a:pt x="42" y="21"/>
                  </a:lnTo>
                  <a:close/>
                  <a:moveTo>
                    <a:pt x="49" y="33"/>
                  </a:moveTo>
                  <a:lnTo>
                    <a:pt x="49" y="33"/>
                  </a:lnTo>
                  <a:lnTo>
                    <a:pt x="47" y="33"/>
                  </a:lnTo>
                  <a:lnTo>
                    <a:pt x="47" y="33"/>
                  </a:lnTo>
                  <a:lnTo>
                    <a:pt x="49" y="33"/>
                  </a:lnTo>
                  <a:lnTo>
                    <a:pt x="49" y="33"/>
                  </a:lnTo>
                  <a:lnTo>
                    <a:pt x="49" y="33"/>
                  </a:lnTo>
                  <a:lnTo>
                    <a:pt x="49" y="33"/>
                  </a:lnTo>
                  <a:close/>
                  <a:moveTo>
                    <a:pt x="45" y="26"/>
                  </a:moveTo>
                  <a:lnTo>
                    <a:pt x="45" y="26"/>
                  </a:lnTo>
                  <a:lnTo>
                    <a:pt x="45" y="23"/>
                  </a:lnTo>
                  <a:lnTo>
                    <a:pt x="42" y="23"/>
                  </a:lnTo>
                  <a:lnTo>
                    <a:pt x="42" y="26"/>
                  </a:lnTo>
                  <a:lnTo>
                    <a:pt x="45" y="26"/>
                  </a:lnTo>
                  <a:lnTo>
                    <a:pt x="45" y="26"/>
                  </a:lnTo>
                  <a:lnTo>
                    <a:pt x="45" y="26"/>
                  </a:lnTo>
                  <a:close/>
                  <a:moveTo>
                    <a:pt x="42" y="23"/>
                  </a:moveTo>
                  <a:lnTo>
                    <a:pt x="42" y="23"/>
                  </a:lnTo>
                  <a:lnTo>
                    <a:pt x="45" y="23"/>
                  </a:lnTo>
                  <a:lnTo>
                    <a:pt x="45" y="23"/>
                  </a:lnTo>
                  <a:lnTo>
                    <a:pt x="42" y="23"/>
                  </a:lnTo>
                  <a:lnTo>
                    <a:pt x="42" y="23"/>
                  </a:lnTo>
                  <a:lnTo>
                    <a:pt x="42" y="23"/>
                  </a:lnTo>
                  <a:lnTo>
                    <a:pt x="42" y="23"/>
                  </a:lnTo>
                  <a:close/>
                  <a:moveTo>
                    <a:pt x="52" y="35"/>
                  </a:moveTo>
                  <a:lnTo>
                    <a:pt x="49" y="35"/>
                  </a:lnTo>
                  <a:lnTo>
                    <a:pt x="49" y="35"/>
                  </a:lnTo>
                  <a:lnTo>
                    <a:pt x="52" y="38"/>
                  </a:lnTo>
                  <a:lnTo>
                    <a:pt x="52" y="38"/>
                  </a:lnTo>
                  <a:lnTo>
                    <a:pt x="52" y="35"/>
                  </a:lnTo>
                  <a:lnTo>
                    <a:pt x="52" y="35"/>
                  </a:lnTo>
                  <a:lnTo>
                    <a:pt x="52" y="35"/>
                  </a:lnTo>
                  <a:close/>
                  <a:moveTo>
                    <a:pt x="47" y="28"/>
                  </a:moveTo>
                  <a:lnTo>
                    <a:pt x="47" y="28"/>
                  </a:lnTo>
                  <a:lnTo>
                    <a:pt x="47" y="28"/>
                  </a:lnTo>
                  <a:lnTo>
                    <a:pt x="45" y="28"/>
                  </a:lnTo>
                  <a:lnTo>
                    <a:pt x="45" y="28"/>
                  </a:lnTo>
                  <a:lnTo>
                    <a:pt x="47" y="28"/>
                  </a:lnTo>
                  <a:lnTo>
                    <a:pt x="47" y="28"/>
                  </a:lnTo>
                  <a:lnTo>
                    <a:pt x="47" y="28"/>
                  </a:lnTo>
                  <a:close/>
                  <a:moveTo>
                    <a:pt x="42" y="21"/>
                  </a:moveTo>
                  <a:lnTo>
                    <a:pt x="42" y="21"/>
                  </a:lnTo>
                  <a:lnTo>
                    <a:pt x="42" y="21"/>
                  </a:lnTo>
                  <a:lnTo>
                    <a:pt x="42" y="21"/>
                  </a:lnTo>
                  <a:lnTo>
                    <a:pt x="42" y="21"/>
                  </a:lnTo>
                  <a:lnTo>
                    <a:pt x="42" y="21"/>
                  </a:lnTo>
                  <a:lnTo>
                    <a:pt x="42" y="21"/>
                  </a:lnTo>
                  <a:lnTo>
                    <a:pt x="42" y="21"/>
                  </a:lnTo>
                  <a:close/>
                  <a:moveTo>
                    <a:pt x="52" y="33"/>
                  </a:moveTo>
                  <a:lnTo>
                    <a:pt x="49" y="33"/>
                  </a:lnTo>
                  <a:lnTo>
                    <a:pt x="49" y="33"/>
                  </a:lnTo>
                  <a:lnTo>
                    <a:pt x="49" y="33"/>
                  </a:lnTo>
                  <a:lnTo>
                    <a:pt x="49" y="35"/>
                  </a:lnTo>
                  <a:lnTo>
                    <a:pt x="52" y="35"/>
                  </a:lnTo>
                  <a:lnTo>
                    <a:pt x="52" y="33"/>
                  </a:lnTo>
                  <a:lnTo>
                    <a:pt x="52" y="33"/>
                  </a:lnTo>
                  <a:close/>
                  <a:moveTo>
                    <a:pt x="47" y="26"/>
                  </a:moveTo>
                  <a:lnTo>
                    <a:pt x="47" y="26"/>
                  </a:lnTo>
                  <a:lnTo>
                    <a:pt x="45" y="26"/>
                  </a:lnTo>
                  <a:lnTo>
                    <a:pt x="45" y="26"/>
                  </a:lnTo>
                  <a:lnTo>
                    <a:pt x="45" y="26"/>
                  </a:lnTo>
                  <a:lnTo>
                    <a:pt x="45" y="26"/>
                  </a:lnTo>
                  <a:lnTo>
                    <a:pt x="47" y="26"/>
                  </a:lnTo>
                  <a:lnTo>
                    <a:pt x="47" y="26"/>
                  </a:lnTo>
                  <a:close/>
                  <a:moveTo>
                    <a:pt x="49" y="33"/>
                  </a:moveTo>
                  <a:lnTo>
                    <a:pt x="49" y="30"/>
                  </a:lnTo>
                  <a:lnTo>
                    <a:pt x="49" y="30"/>
                  </a:lnTo>
                  <a:lnTo>
                    <a:pt x="49" y="30"/>
                  </a:lnTo>
                  <a:lnTo>
                    <a:pt x="49" y="33"/>
                  </a:lnTo>
                  <a:lnTo>
                    <a:pt x="49" y="33"/>
                  </a:lnTo>
                  <a:lnTo>
                    <a:pt x="49" y="33"/>
                  </a:lnTo>
                  <a:lnTo>
                    <a:pt x="49" y="33"/>
                  </a:lnTo>
                  <a:close/>
                  <a:moveTo>
                    <a:pt x="45" y="23"/>
                  </a:moveTo>
                  <a:lnTo>
                    <a:pt x="45" y="26"/>
                  </a:lnTo>
                  <a:lnTo>
                    <a:pt x="45" y="26"/>
                  </a:lnTo>
                  <a:lnTo>
                    <a:pt x="45" y="23"/>
                  </a:lnTo>
                  <a:lnTo>
                    <a:pt x="45" y="23"/>
                  </a:lnTo>
                  <a:lnTo>
                    <a:pt x="45" y="23"/>
                  </a:lnTo>
                  <a:lnTo>
                    <a:pt x="45" y="23"/>
                  </a:lnTo>
                  <a:lnTo>
                    <a:pt x="45" y="23"/>
                  </a:lnTo>
                  <a:close/>
                  <a:moveTo>
                    <a:pt x="52" y="35"/>
                  </a:moveTo>
                  <a:lnTo>
                    <a:pt x="52" y="38"/>
                  </a:lnTo>
                  <a:lnTo>
                    <a:pt x="52" y="38"/>
                  </a:lnTo>
                  <a:lnTo>
                    <a:pt x="52" y="38"/>
                  </a:lnTo>
                  <a:lnTo>
                    <a:pt x="52" y="38"/>
                  </a:lnTo>
                  <a:lnTo>
                    <a:pt x="52" y="35"/>
                  </a:lnTo>
                  <a:lnTo>
                    <a:pt x="52" y="35"/>
                  </a:lnTo>
                  <a:lnTo>
                    <a:pt x="52" y="35"/>
                  </a:lnTo>
                  <a:close/>
                  <a:moveTo>
                    <a:pt x="49" y="30"/>
                  </a:moveTo>
                  <a:lnTo>
                    <a:pt x="49" y="28"/>
                  </a:lnTo>
                  <a:lnTo>
                    <a:pt x="49" y="28"/>
                  </a:lnTo>
                  <a:lnTo>
                    <a:pt x="47" y="28"/>
                  </a:lnTo>
                  <a:lnTo>
                    <a:pt x="47" y="30"/>
                  </a:lnTo>
                  <a:lnTo>
                    <a:pt x="49" y="30"/>
                  </a:lnTo>
                  <a:lnTo>
                    <a:pt x="49" y="30"/>
                  </a:lnTo>
                  <a:lnTo>
                    <a:pt x="49" y="30"/>
                  </a:lnTo>
                  <a:close/>
                  <a:moveTo>
                    <a:pt x="45" y="23"/>
                  </a:moveTo>
                  <a:lnTo>
                    <a:pt x="45" y="21"/>
                  </a:lnTo>
                  <a:lnTo>
                    <a:pt x="45" y="21"/>
                  </a:lnTo>
                  <a:lnTo>
                    <a:pt x="42" y="21"/>
                  </a:lnTo>
                  <a:lnTo>
                    <a:pt x="42" y="21"/>
                  </a:lnTo>
                  <a:lnTo>
                    <a:pt x="45" y="23"/>
                  </a:lnTo>
                  <a:lnTo>
                    <a:pt x="45" y="23"/>
                  </a:lnTo>
                  <a:lnTo>
                    <a:pt x="45" y="23"/>
                  </a:lnTo>
                  <a:close/>
                  <a:moveTo>
                    <a:pt x="52" y="35"/>
                  </a:moveTo>
                  <a:lnTo>
                    <a:pt x="52" y="33"/>
                  </a:lnTo>
                  <a:lnTo>
                    <a:pt x="52" y="33"/>
                  </a:lnTo>
                  <a:lnTo>
                    <a:pt x="52" y="35"/>
                  </a:lnTo>
                  <a:lnTo>
                    <a:pt x="52" y="35"/>
                  </a:lnTo>
                  <a:lnTo>
                    <a:pt x="52" y="35"/>
                  </a:lnTo>
                  <a:lnTo>
                    <a:pt x="52" y="35"/>
                  </a:lnTo>
                  <a:lnTo>
                    <a:pt x="52" y="35"/>
                  </a:lnTo>
                  <a:close/>
                  <a:moveTo>
                    <a:pt x="49" y="28"/>
                  </a:moveTo>
                  <a:lnTo>
                    <a:pt x="49" y="26"/>
                  </a:lnTo>
                  <a:lnTo>
                    <a:pt x="47" y="26"/>
                  </a:lnTo>
                  <a:lnTo>
                    <a:pt x="47" y="26"/>
                  </a:lnTo>
                  <a:lnTo>
                    <a:pt x="47" y="28"/>
                  </a:lnTo>
                  <a:lnTo>
                    <a:pt x="47" y="28"/>
                  </a:lnTo>
                  <a:lnTo>
                    <a:pt x="49" y="28"/>
                  </a:lnTo>
                  <a:lnTo>
                    <a:pt x="49" y="28"/>
                  </a:lnTo>
                  <a:close/>
                  <a:moveTo>
                    <a:pt x="52" y="33"/>
                  </a:moveTo>
                  <a:lnTo>
                    <a:pt x="52" y="33"/>
                  </a:lnTo>
                  <a:lnTo>
                    <a:pt x="52" y="30"/>
                  </a:lnTo>
                  <a:lnTo>
                    <a:pt x="49" y="33"/>
                  </a:lnTo>
                  <a:lnTo>
                    <a:pt x="49" y="33"/>
                  </a:lnTo>
                  <a:lnTo>
                    <a:pt x="52" y="33"/>
                  </a:lnTo>
                  <a:lnTo>
                    <a:pt x="52" y="33"/>
                  </a:lnTo>
                  <a:lnTo>
                    <a:pt x="52" y="33"/>
                  </a:lnTo>
                  <a:close/>
                  <a:moveTo>
                    <a:pt x="45" y="26"/>
                  </a:moveTo>
                  <a:lnTo>
                    <a:pt x="47" y="26"/>
                  </a:lnTo>
                  <a:lnTo>
                    <a:pt x="47" y="26"/>
                  </a:lnTo>
                  <a:lnTo>
                    <a:pt x="47" y="26"/>
                  </a:lnTo>
                  <a:lnTo>
                    <a:pt x="47" y="23"/>
                  </a:lnTo>
                  <a:lnTo>
                    <a:pt x="45" y="23"/>
                  </a:lnTo>
                  <a:lnTo>
                    <a:pt x="45" y="26"/>
                  </a:lnTo>
                  <a:lnTo>
                    <a:pt x="45" y="26"/>
                  </a:lnTo>
                  <a:close/>
                  <a:moveTo>
                    <a:pt x="54" y="38"/>
                  </a:moveTo>
                  <a:lnTo>
                    <a:pt x="54" y="38"/>
                  </a:lnTo>
                  <a:lnTo>
                    <a:pt x="54" y="38"/>
                  </a:lnTo>
                  <a:lnTo>
                    <a:pt x="54" y="38"/>
                  </a:lnTo>
                  <a:lnTo>
                    <a:pt x="54" y="38"/>
                  </a:lnTo>
                  <a:lnTo>
                    <a:pt x="54" y="38"/>
                  </a:lnTo>
                  <a:lnTo>
                    <a:pt x="54" y="38"/>
                  </a:lnTo>
                  <a:lnTo>
                    <a:pt x="54" y="38"/>
                  </a:lnTo>
                  <a:close/>
                  <a:moveTo>
                    <a:pt x="52" y="30"/>
                  </a:moveTo>
                  <a:lnTo>
                    <a:pt x="52" y="30"/>
                  </a:lnTo>
                  <a:lnTo>
                    <a:pt x="49" y="28"/>
                  </a:lnTo>
                  <a:lnTo>
                    <a:pt x="49" y="30"/>
                  </a:lnTo>
                  <a:lnTo>
                    <a:pt x="49" y="30"/>
                  </a:lnTo>
                  <a:lnTo>
                    <a:pt x="49" y="30"/>
                  </a:lnTo>
                  <a:lnTo>
                    <a:pt x="52" y="30"/>
                  </a:lnTo>
                  <a:lnTo>
                    <a:pt x="52" y="30"/>
                  </a:lnTo>
                  <a:close/>
                  <a:moveTo>
                    <a:pt x="47" y="23"/>
                  </a:moveTo>
                  <a:lnTo>
                    <a:pt x="47" y="23"/>
                  </a:lnTo>
                  <a:lnTo>
                    <a:pt x="45" y="21"/>
                  </a:lnTo>
                  <a:lnTo>
                    <a:pt x="45" y="21"/>
                  </a:lnTo>
                  <a:lnTo>
                    <a:pt x="45" y="23"/>
                  </a:lnTo>
                  <a:lnTo>
                    <a:pt x="45" y="23"/>
                  </a:lnTo>
                  <a:lnTo>
                    <a:pt x="47" y="23"/>
                  </a:lnTo>
                  <a:lnTo>
                    <a:pt x="47" y="23"/>
                  </a:lnTo>
                  <a:close/>
                  <a:moveTo>
                    <a:pt x="54" y="35"/>
                  </a:moveTo>
                  <a:lnTo>
                    <a:pt x="54" y="35"/>
                  </a:lnTo>
                  <a:lnTo>
                    <a:pt x="52" y="35"/>
                  </a:lnTo>
                  <a:lnTo>
                    <a:pt x="52" y="35"/>
                  </a:lnTo>
                  <a:lnTo>
                    <a:pt x="54" y="35"/>
                  </a:lnTo>
                  <a:lnTo>
                    <a:pt x="54" y="35"/>
                  </a:lnTo>
                  <a:lnTo>
                    <a:pt x="54" y="35"/>
                  </a:lnTo>
                  <a:lnTo>
                    <a:pt x="54" y="35"/>
                  </a:lnTo>
                  <a:close/>
                  <a:moveTo>
                    <a:pt x="49" y="28"/>
                  </a:moveTo>
                  <a:lnTo>
                    <a:pt x="49" y="28"/>
                  </a:lnTo>
                  <a:lnTo>
                    <a:pt x="49" y="26"/>
                  </a:lnTo>
                  <a:lnTo>
                    <a:pt x="49" y="28"/>
                  </a:lnTo>
                  <a:lnTo>
                    <a:pt x="49" y="28"/>
                  </a:lnTo>
                  <a:lnTo>
                    <a:pt x="49" y="28"/>
                  </a:lnTo>
                  <a:lnTo>
                    <a:pt x="49" y="28"/>
                  </a:lnTo>
                  <a:lnTo>
                    <a:pt x="49" y="28"/>
                  </a:lnTo>
                  <a:close/>
                  <a:moveTo>
                    <a:pt x="52" y="35"/>
                  </a:moveTo>
                  <a:lnTo>
                    <a:pt x="52" y="35"/>
                  </a:lnTo>
                  <a:lnTo>
                    <a:pt x="52" y="33"/>
                  </a:lnTo>
                  <a:lnTo>
                    <a:pt x="52" y="33"/>
                  </a:lnTo>
                  <a:lnTo>
                    <a:pt x="52" y="33"/>
                  </a:lnTo>
                  <a:lnTo>
                    <a:pt x="52" y="33"/>
                  </a:lnTo>
                  <a:lnTo>
                    <a:pt x="52" y="35"/>
                  </a:lnTo>
                  <a:lnTo>
                    <a:pt x="52" y="35"/>
                  </a:lnTo>
                  <a:close/>
                  <a:moveTo>
                    <a:pt x="47" y="26"/>
                  </a:moveTo>
                  <a:lnTo>
                    <a:pt x="49" y="26"/>
                  </a:lnTo>
                  <a:lnTo>
                    <a:pt x="49" y="26"/>
                  </a:lnTo>
                  <a:lnTo>
                    <a:pt x="49" y="26"/>
                  </a:lnTo>
                  <a:lnTo>
                    <a:pt x="49" y="26"/>
                  </a:lnTo>
                  <a:lnTo>
                    <a:pt x="47" y="26"/>
                  </a:lnTo>
                  <a:lnTo>
                    <a:pt x="47" y="26"/>
                  </a:lnTo>
                  <a:lnTo>
                    <a:pt x="47" y="26"/>
                  </a:lnTo>
                  <a:close/>
                  <a:moveTo>
                    <a:pt x="54" y="38"/>
                  </a:moveTo>
                  <a:lnTo>
                    <a:pt x="54" y="38"/>
                  </a:lnTo>
                  <a:lnTo>
                    <a:pt x="56" y="40"/>
                  </a:lnTo>
                  <a:lnTo>
                    <a:pt x="56" y="40"/>
                  </a:lnTo>
                  <a:lnTo>
                    <a:pt x="56" y="38"/>
                  </a:lnTo>
                  <a:lnTo>
                    <a:pt x="56" y="38"/>
                  </a:lnTo>
                  <a:lnTo>
                    <a:pt x="54" y="38"/>
                  </a:lnTo>
                  <a:lnTo>
                    <a:pt x="54" y="38"/>
                  </a:lnTo>
                  <a:close/>
                  <a:moveTo>
                    <a:pt x="52" y="33"/>
                  </a:moveTo>
                  <a:lnTo>
                    <a:pt x="52" y="30"/>
                  </a:lnTo>
                  <a:lnTo>
                    <a:pt x="52" y="30"/>
                  </a:lnTo>
                  <a:lnTo>
                    <a:pt x="52" y="30"/>
                  </a:lnTo>
                  <a:lnTo>
                    <a:pt x="52" y="30"/>
                  </a:lnTo>
                  <a:lnTo>
                    <a:pt x="52" y="33"/>
                  </a:lnTo>
                  <a:lnTo>
                    <a:pt x="52" y="33"/>
                  </a:lnTo>
                  <a:lnTo>
                    <a:pt x="52" y="33"/>
                  </a:lnTo>
                  <a:close/>
                  <a:moveTo>
                    <a:pt x="47" y="26"/>
                  </a:moveTo>
                  <a:lnTo>
                    <a:pt x="49" y="26"/>
                  </a:lnTo>
                  <a:lnTo>
                    <a:pt x="49" y="23"/>
                  </a:lnTo>
                  <a:lnTo>
                    <a:pt x="47" y="23"/>
                  </a:lnTo>
                  <a:lnTo>
                    <a:pt x="47" y="23"/>
                  </a:lnTo>
                  <a:lnTo>
                    <a:pt x="47" y="23"/>
                  </a:lnTo>
                  <a:lnTo>
                    <a:pt x="47" y="26"/>
                  </a:lnTo>
                  <a:lnTo>
                    <a:pt x="47" y="26"/>
                  </a:lnTo>
                  <a:close/>
                  <a:moveTo>
                    <a:pt x="56" y="35"/>
                  </a:moveTo>
                  <a:lnTo>
                    <a:pt x="54" y="35"/>
                  </a:lnTo>
                  <a:lnTo>
                    <a:pt x="54" y="35"/>
                  </a:lnTo>
                  <a:lnTo>
                    <a:pt x="54" y="35"/>
                  </a:lnTo>
                  <a:lnTo>
                    <a:pt x="54" y="38"/>
                  </a:lnTo>
                  <a:lnTo>
                    <a:pt x="56" y="38"/>
                  </a:lnTo>
                  <a:lnTo>
                    <a:pt x="56" y="35"/>
                  </a:lnTo>
                  <a:lnTo>
                    <a:pt x="56" y="35"/>
                  </a:lnTo>
                  <a:close/>
                  <a:moveTo>
                    <a:pt x="52" y="30"/>
                  </a:moveTo>
                  <a:lnTo>
                    <a:pt x="52" y="28"/>
                  </a:lnTo>
                  <a:lnTo>
                    <a:pt x="52" y="28"/>
                  </a:lnTo>
                  <a:lnTo>
                    <a:pt x="49" y="28"/>
                  </a:lnTo>
                  <a:lnTo>
                    <a:pt x="49" y="28"/>
                  </a:lnTo>
                  <a:lnTo>
                    <a:pt x="52" y="30"/>
                  </a:lnTo>
                  <a:lnTo>
                    <a:pt x="52" y="30"/>
                  </a:lnTo>
                  <a:lnTo>
                    <a:pt x="52" y="30"/>
                  </a:lnTo>
                  <a:close/>
                  <a:moveTo>
                    <a:pt x="54" y="35"/>
                  </a:moveTo>
                  <a:lnTo>
                    <a:pt x="54" y="35"/>
                  </a:lnTo>
                  <a:lnTo>
                    <a:pt x="54" y="35"/>
                  </a:lnTo>
                  <a:lnTo>
                    <a:pt x="54" y="33"/>
                  </a:lnTo>
                  <a:lnTo>
                    <a:pt x="54" y="33"/>
                  </a:lnTo>
                  <a:lnTo>
                    <a:pt x="54" y="35"/>
                  </a:lnTo>
                  <a:lnTo>
                    <a:pt x="54" y="35"/>
                  </a:lnTo>
                  <a:lnTo>
                    <a:pt x="54" y="35"/>
                  </a:lnTo>
                  <a:close/>
                  <a:moveTo>
                    <a:pt x="49" y="26"/>
                  </a:moveTo>
                  <a:lnTo>
                    <a:pt x="49" y="28"/>
                  </a:lnTo>
                  <a:lnTo>
                    <a:pt x="52" y="28"/>
                  </a:lnTo>
                  <a:lnTo>
                    <a:pt x="52" y="26"/>
                  </a:lnTo>
                  <a:lnTo>
                    <a:pt x="49" y="26"/>
                  </a:lnTo>
                  <a:lnTo>
                    <a:pt x="49" y="26"/>
                  </a:lnTo>
                  <a:lnTo>
                    <a:pt x="49" y="26"/>
                  </a:lnTo>
                  <a:lnTo>
                    <a:pt x="49" y="26"/>
                  </a:lnTo>
                  <a:close/>
                  <a:moveTo>
                    <a:pt x="56" y="40"/>
                  </a:moveTo>
                  <a:lnTo>
                    <a:pt x="56" y="40"/>
                  </a:lnTo>
                  <a:lnTo>
                    <a:pt x="56" y="40"/>
                  </a:lnTo>
                  <a:lnTo>
                    <a:pt x="59" y="40"/>
                  </a:lnTo>
                  <a:lnTo>
                    <a:pt x="59" y="40"/>
                  </a:lnTo>
                  <a:lnTo>
                    <a:pt x="56" y="38"/>
                  </a:lnTo>
                  <a:lnTo>
                    <a:pt x="56" y="40"/>
                  </a:lnTo>
                  <a:lnTo>
                    <a:pt x="56" y="40"/>
                  </a:lnTo>
                  <a:close/>
                  <a:moveTo>
                    <a:pt x="54" y="33"/>
                  </a:moveTo>
                  <a:lnTo>
                    <a:pt x="54" y="33"/>
                  </a:lnTo>
                  <a:lnTo>
                    <a:pt x="54" y="30"/>
                  </a:lnTo>
                  <a:lnTo>
                    <a:pt x="52" y="30"/>
                  </a:lnTo>
                  <a:lnTo>
                    <a:pt x="52" y="33"/>
                  </a:lnTo>
                  <a:lnTo>
                    <a:pt x="54" y="33"/>
                  </a:lnTo>
                  <a:lnTo>
                    <a:pt x="54" y="33"/>
                  </a:lnTo>
                  <a:lnTo>
                    <a:pt x="54" y="33"/>
                  </a:lnTo>
                  <a:close/>
                  <a:moveTo>
                    <a:pt x="49" y="26"/>
                  </a:moveTo>
                  <a:lnTo>
                    <a:pt x="49" y="26"/>
                  </a:lnTo>
                  <a:lnTo>
                    <a:pt x="49" y="23"/>
                  </a:lnTo>
                  <a:lnTo>
                    <a:pt x="49" y="23"/>
                  </a:lnTo>
                  <a:lnTo>
                    <a:pt x="49" y="26"/>
                  </a:lnTo>
                  <a:lnTo>
                    <a:pt x="49" y="26"/>
                  </a:lnTo>
                  <a:lnTo>
                    <a:pt x="49" y="26"/>
                  </a:lnTo>
                  <a:lnTo>
                    <a:pt x="49" y="26"/>
                  </a:lnTo>
                  <a:close/>
                  <a:moveTo>
                    <a:pt x="56" y="38"/>
                  </a:moveTo>
                  <a:lnTo>
                    <a:pt x="56" y="35"/>
                  </a:lnTo>
                  <a:lnTo>
                    <a:pt x="56" y="38"/>
                  </a:lnTo>
                  <a:lnTo>
                    <a:pt x="56" y="38"/>
                  </a:lnTo>
                  <a:lnTo>
                    <a:pt x="56" y="38"/>
                  </a:lnTo>
                  <a:lnTo>
                    <a:pt x="56" y="38"/>
                  </a:lnTo>
                  <a:lnTo>
                    <a:pt x="56" y="38"/>
                  </a:lnTo>
                  <a:lnTo>
                    <a:pt x="56" y="38"/>
                  </a:lnTo>
                  <a:close/>
                  <a:moveTo>
                    <a:pt x="52" y="30"/>
                  </a:moveTo>
                  <a:lnTo>
                    <a:pt x="52" y="30"/>
                  </a:lnTo>
                  <a:lnTo>
                    <a:pt x="52" y="28"/>
                  </a:lnTo>
                  <a:lnTo>
                    <a:pt x="52" y="28"/>
                  </a:lnTo>
                  <a:lnTo>
                    <a:pt x="52" y="30"/>
                  </a:lnTo>
                  <a:lnTo>
                    <a:pt x="52" y="30"/>
                  </a:lnTo>
                  <a:lnTo>
                    <a:pt x="52" y="30"/>
                  </a:lnTo>
                  <a:lnTo>
                    <a:pt x="52" y="30"/>
                  </a:lnTo>
                  <a:close/>
                  <a:moveTo>
                    <a:pt x="56" y="35"/>
                  </a:moveTo>
                  <a:lnTo>
                    <a:pt x="56" y="35"/>
                  </a:lnTo>
                  <a:lnTo>
                    <a:pt x="56" y="35"/>
                  </a:lnTo>
                  <a:lnTo>
                    <a:pt x="54" y="35"/>
                  </a:lnTo>
                  <a:lnTo>
                    <a:pt x="54" y="35"/>
                  </a:lnTo>
                  <a:lnTo>
                    <a:pt x="56" y="35"/>
                  </a:lnTo>
                  <a:lnTo>
                    <a:pt x="56" y="35"/>
                  </a:lnTo>
                  <a:lnTo>
                    <a:pt x="56" y="35"/>
                  </a:lnTo>
                  <a:close/>
                  <a:moveTo>
                    <a:pt x="52" y="28"/>
                  </a:moveTo>
                  <a:lnTo>
                    <a:pt x="52" y="28"/>
                  </a:lnTo>
                  <a:lnTo>
                    <a:pt x="52" y="28"/>
                  </a:lnTo>
                  <a:lnTo>
                    <a:pt x="52" y="28"/>
                  </a:lnTo>
                  <a:lnTo>
                    <a:pt x="52" y="26"/>
                  </a:lnTo>
                  <a:lnTo>
                    <a:pt x="52" y="26"/>
                  </a:lnTo>
                  <a:lnTo>
                    <a:pt x="52" y="28"/>
                  </a:lnTo>
                  <a:lnTo>
                    <a:pt x="52" y="28"/>
                  </a:lnTo>
                  <a:close/>
                  <a:moveTo>
                    <a:pt x="59" y="40"/>
                  </a:moveTo>
                  <a:lnTo>
                    <a:pt x="59" y="40"/>
                  </a:lnTo>
                  <a:lnTo>
                    <a:pt x="59" y="40"/>
                  </a:lnTo>
                  <a:lnTo>
                    <a:pt x="59" y="42"/>
                  </a:lnTo>
                  <a:lnTo>
                    <a:pt x="59" y="42"/>
                  </a:lnTo>
                  <a:lnTo>
                    <a:pt x="59" y="40"/>
                  </a:lnTo>
                  <a:lnTo>
                    <a:pt x="59" y="40"/>
                  </a:lnTo>
                  <a:lnTo>
                    <a:pt x="59" y="40"/>
                  </a:lnTo>
                  <a:close/>
                  <a:moveTo>
                    <a:pt x="56" y="35"/>
                  </a:moveTo>
                  <a:lnTo>
                    <a:pt x="56" y="33"/>
                  </a:lnTo>
                  <a:lnTo>
                    <a:pt x="54" y="33"/>
                  </a:lnTo>
                  <a:lnTo>
                    <a:pt x="54" y="33"/>
                  </a:lnTo>
                  <a:lnTo>
                    <a:pt x="54" y="33"/>
                  </a:lnTo>
                  <a:lnTo>
                    <a:pt x="54" y="35"/>
                  </a:lnTo>
                  <a:lnTo>
                    <a:pt x="56" y="35"/>
                  </a:lnTo>
                  <a:lnTo>
                    <a:pt x="56" y="35"/>
                  </a:lnTo>
                  <a:close/>
                  <a:moveTo>
                    <a:pt x="59" y="38"/>
                  </a:moveTo>
                  <a:lnTo>
                    <a:pt x="59" y="38"/>
                  </a:lnTo>
                  <a:lnTo>
                    <a:pt x="59" y="38"/>
                  </a:lnTo>
                  <a:lnTo>
                    <a:pt x="59" y="38"/>
                  </a:lnTo>
                  <a:lnTo>
                    <a:pt x="59" y="40"/>
                  </a:lnTo>
                  <a:lnTo>
                    <a:pt x="59" y="40"/>
                  </a:lnTo>
                  <a:lnTo>
                    <a:pt x="59" y="38"/>
                  </a:lnTo>
                  <a:lnTo>
                    <a:pt x="59" y="38"/>
                  </a:lnTo>
                  <a:close/>
                  <a:moveTo>
                    <a:pt x="54" y="33"/>
                  </a:moveTo>
                  <a:lnTo>
                    <a:pt x="54" y="30"/>
                  </a:lnTo>
                  <a:lnTo>
                    <a:pt x="54" y="30"/>
                  </a:lnTo>
                  <a:lnTo>
                    <a:pt x="54" y="30"/>
                  </a:lnTo>
                  <a:lnTo>
                    <a:pt x="54" y="30"/>
                  </a:lnTo>
                  <a:lnTo>
                    <a:pt x="54" y="33"/>
                  </a:lnTo>
                  <a:lnTo>
                    <a:pt x="54" y="33"/>
                  </a:lnTo>
                  <a:lnTo>
                    <a:pt x="54" y="33"/>
                  </a:lnTo>
                  <a:close/>
                  <a:moveTo>
                    <a:pt x="56" y="38"/>
                  </a:moveTo>
                  <a:lnTo>
                    <a:pt x="59" y="38"/>
                  </a:lnTo>
                  <a:lnTo>
                    <a:pt x="59" y="35"/>
                  </a:lnTo>
                  <a:lnTo>
                    <a:pt x="56" y="35"/>
                  </a:lnTo>
                  <a:lnTo>
                    <a:pt x="56" y="35"/>
                  </a:lnTo>
                  <a:lnTo>
                    <a:pt x="56" y="35"/>
                  </a:lnTo>
                  <a:lnTo>
                    <a:pt x="56" y="38"/>
                  </a:lnTo>
                  <a:lnTo>
                    <a:pt x="56" y="38"/>
                  </a:lnTo>
                  <a:close/>
                  <a:moveTo>
                    <a:pt x="52" y="28"/>
                  </a:moveTo>
                  <a:lnTo>
                    <a:pt x="54" y="30"/>
                  </a:lnTo>
                  <a:lnTo>
                    <a:pt x="54" y="30"/>
                  </a:lnTo>
                  <a:lnTo>
                    <a:pt x="54" y="28"/>
                  </a:lnTo>
                  <a:lnTo>
                    <a:pt x="54" y="28"/>
                  </a:lnTo>
                  <a:lnTo>
                    <a:pt x="52" y="28"/>
                  </a:lnTo>
                  <a:lnTo>
                    <a:pt x="52" y="28"/>
                  </a:lnTo>
                  <a:lnTo>
                    <a:pt x="52" y="28"/>
                  </a:lnTo>
                  <a:close/>
                  <a:moveTo>
                    <a:pt x="61" y="40"/>
                  </a:moveTo>
                  <a:lnTo>
                    <a:pt x="61" y="42"/>
                  </a:lnTo>
                  <a:lnTo>
                    <a:pt x="61" y="42"/>
                  </a:lnTo>
                  <a:lnTo>
                    <a:pt x="61" y="42"/>
                  </a:lnTo>
                  <a:lnTo>
                    <a:pt x="61" y="42"/>
                  </a:lnTo>
                  <a:lnTo>
                    <a:pt x="61" y="40"/>
                  </a:lnTo>
                  <a:lnTo>
                    <a:pt x="61" y="40"/>
                  </a:lnTo>
                  <a:lnTo>
                    <a:pt x="61" y="40"/>
                  </a:lnTo>
                  <a:close/>
                  <a:moveTo>
                    <a:pt x="56" y="35"/>
                  </a:moveTo>
                  <a:lnTo>
                    <a:pt x="56" y="35"/>
                  </a:lnTo>
                  <a:lnTo>
                    <a:pt x="56" y="33"/>
                  </a:lnTo>
                  <a:lnTo>
                    <a:pt x="56" y="33"/>
                  </a:lnTo>
                  <a:lnTo>
                    <a:pt x="56" y="35"/>
                  </a:lnTo>
                  <a:lnTo>
                    <a:pt x="56" y="35"/>
                  </a:lnTo>
                  <a:lnTo>
                    <a:pt x="56" y="35"/>
                  </a:lnTo>
                  <a:lnTo>
                    <a:pt x="56" y="35"/>
                  </a:lnTo>
                  <a:close/>
                  <a:moveTo>
                    <a:pt x="52" y="28"/>
                  </a:moveTo>
                  <a:lnTo>
                    <a:pt x="52" y="26"/>
                  </a:lnTo>
                  <a:lnTo>
                    <a:pt x="52" y="26"/>
                  </a:lnTo>
                  <a:lnTo>
                    <a:pt x="52" y="26"/>
                  </a:lnTo>
                  <a:lnTo>
                    <a:pt x="52" y="26"/>
                  </a:lnTo>
                  <a:lnTo>
                    <a:pt x="52" y="28"/>
                  </a:lnTo>
                  <a:lnTo>
                    <a:pt x="52" y="28"/>
                  </a:lnTo>
                  <a:lnTo>
                    <a:pt x="52" y="28"/>
                  </a:lnTo>
                  <a:close/>
                  <a:moveTo>
                    <a:pt x="61" y="40"/>
                  </a:moveTo>
                  <a:lnTo>
                    <a:pt x="59" y="38"/>
                  </a:lnTo>
                  <a:lnTo>
                    <a:pt x="59" y="38"/>
                  </a:lnTo>
                  <a:lnTo>
                    <a:pt x="59" y="40"/>
                  </a:lnTo>
                  <a:lnTo>
                    <a:pt x="59" y="40"/>
                  </a:lnTo>
                  <a:lnTo>
                    <a:pt x="61" y="40"/>
                  </a:lnTo>
                  <a:lnTo>
                    <a:pt x="61" y="40"/>
                  </a:lnTo>
                  <a:lnTo>
                    <a:pt x="61" y="40"/>
                  </a:lnTo>
                  <a:close/>
                  <a:moveTo>
                    <a:pt x="56" y="33"/>
                  </a:moveTo>
                  <a:lnTo>
                    <a:pt x="56" y="33"/>
                  </a:lnTo>
                  <a:lnTo>
                    <a:pt x="56" y="30"/>
                  </a:lnTo>
                  <a:lnTo>
                    <a:pt x="54" y="30"/>
                  </a:lnTo>
                  <a:lnTo>
                    <a:pt x="54" y="33"/>
                  </a:lnTo>
                  <a:lnTo>
                    <a:pt x="56" y="33"/>
                  </a:lnTo>
                  <a:lnTo>
                    <a:pt x="56" y="33"/>
                  </a:lnTo>
                  <a:lnTo>
                    <a:pt x="56" y="33"/>
                  </a:lnTo>
                  <a:close/>
                  <a:moveTo>
                    <a:pt x="54" y="30"/>
                  </a:moveTo>
                  <a:lnTo>
                    <a:pt x="54" y="30"/>
                  </a:lnTo>
                  <a:lnTo>
                    <a:pt x="56" y="30"/>
                  </a:lnTo>
                  <a:lnTo>
                    <a:pt x="56" y="30"/>
                  </a:lnTo>
                  <a:lnTo>
                    <a:pt x="54" y="28"/>
                  </a:lnTo>
                  <a:lnTo>
                    <a:pt x="54" y="28"/>
                  </a:lnTo>
                  <a:lnTo>
                    <a:pt x="54" y="30"/>
                  </a:lnTo>
                  <a:lnTo>
                    <a:pt x="54" y="30"/>
                  </a:lnTo>
                  <a:close/>
                  <a:moveTo>
                    <a:pt x="61" y="42"/>
                  </a:moveTo>
                  <a:lnTo>
                    <a:pt x="61" y="42"/>
                  </a:lnTo>
                  <a:lnTo>
                    <a:pt x="63" y="42"/>
                  </a:lnTo>
                  <a:lnTo>
                    <a:pt x="63" y="42"/>
                  </a:lnTo>
                  <a:lnTo>
                    <a:pt x="63" y="42"/>
                  </a:lnTo>
                  <a:lnTo>
                    <a:pt x="63" y="42"/>
                  </a:lnTo>
                  <a:lnTo>
                    <a:pt x="61" y="42"/>
                  </a:lnTo>
                  <a:lnTo>
                    <a:pt x="61" y="42"/>
                  </a:lnTo>
                  <a:close/>
                  <a:moveTo>
                    <a:pt x="59" y="35"/>
                  </a:moveTo>
                  <a:lnTo>
                    <a:pt x="59" y="35"/>
                  </a:lnTo>
                  <a:lnTo>
                    <a:pt x="59" y="35"/>
                  </a:lnTo>
                  <a:lnTo>
                    <a:pt x="59" y="35"/>
                  </a:lnTo>
                  <a:lnTo>
                    <a:pt x="59" y="35"/>
                  </a:lnTo>
                  <a:lnTo>
                    <a:pt x="59" y="35"/>
                  </a:lnTo>
                  <a:lnTo>
                    <a:pt x="59" y="35"/>
                  </a:lnTo>
                  <a:lnTo>
                    <a:pt x="59" y="35"/>
                  </a:lnTo>
                  <a:close/>
                  <a:moveTo>
                    <a:pt x="54" y="28"/>
                  </a:moveTo>
                  <a:lnTo>
                    <a:pt x="54" y="28"/>
                  </a:lnTo>
                  <a:lnTo>
                    <a:pt x="54" y="26"/>
                  </a:lnTo>
                  <a:lnTo>
                    <a:pt x="54" y="26"/>
                  </a:lnTo>
                  <a:lnTo>
                    <a:pt x="54" y="28"/>
                  </a:lnTo>
                  <a:lnTo>
                    <a:pt x="54" y="28"/>
                  </a:lnTo>
                  <a:lnTo>
                    <a:pt x="54" y="28"/>
                  </a:lnTo>
                  <a:lnTo>
                    <a:pt x="54" y="28"/>
                  </a:lnTo>
                  <a:close/>
                  <a:moveTo>
                    <a:pt x="63" y="40"/>
                  </a:moveTo>
                  <a:lnTo>
                    <a:pt x="61" y="40"/>
                  </a:lnTo>
                  <a:lnTo>
                    <a:pt x="61" y="40"/>
                  </a:lnTo>
                  <a:lnTo>
                    <a:pt x="61" y="40"/>
                  </a:lnTo>
                  <a:lnTo>
                    <a:pt x="61" y="42"/>
                  </a:lnTo>
                  <a:lnTo>
                    <a:pt x="63" y="42"/>
                  </a:lnTo>
                  <a:lnTo>
                    <a:pt x="63" y="40"/>
                  </a:lnTo>
                  <a:lnTo>
                    <a:pt x="63" y="40"/>
                  </a:lnTo>
                  <a:close/>
                  <a:moveTo>
                    <a:pt x="59" y="33"/>
                  </a:moveTo>
                  <a:lnTo>
                    <a:pt x="59" y="33"/>
                  </a:lnTo>
                  <a:lnTo>
                    <a:pt x="56" y="33"/>
                  </a:lnTo>
                  <a:lnTo>
                    <a:pt x="56" y="33"/>
                  </a:lnTo>
                  <a:lnTo>
                    <a:pt x="56" y="33"/>
                  </a:lnTo>
                  <a:lnTo>
                    <a:pt x="56" y="33"/>
                  </a:lnTo>
                  <a:lnTo>
                    <a:pt x="59" y="33"/>
                  </a:lnTo>
                  <a:lnTo>
                    <a:pt x="59" y="33"/>
                  </a:lnTo>
                  <a:close/>
                  <a:moveTo>
                    <a:pt x="61" y="40"/>
                  </a:moveTo>
                  <a:lnTo>
                    <a:pt x="61" y="40"/>
                  </a:lnTo>
                  <a:lnTo>
                    <a:pt x="61" y="38"/>
                  </a:lnTo>
                  <a:lnTo>
                    <a:pt x="61" y="38"/>
                  </a:lnTo>
                  <a:lnTo>
                    <a:pt x="61" y="38"/>
                  </a:lnTo>
                  <a:lnTo>
                    <a:pt x="61" y="38"/>
                  </a:lnTo>
                  <a:lnTo>
                    <a:pt x="61" y="40"/>
                  </a:lnTo>
                  <a:lnTo>
                    <a:pt x="61" y="40"/>
                  </a:lnTo>
                  <a:close/>
                  <a:moveTo>
                    <a:pt x="56" y="30"/>
                  </a:moveTo>
                  <a:lnTo>
                    <a:pt x="56" y="33"/>
                  </a:lnTo>
                  <a:lnTo>
                    <a:pt x="56" y="33"/>
                  </a:lnTo>
                  <a:lnTo>
                    <a:pt x="56" y="30"/>
                  </a:lnTo>
                  <a:lnTo>
                    <a:pt x="56" y="30"/>
                  </a:lnTo>
                  <a:lnTo>
                    <a:pt x="56" y="30"/>
                  </a:lnTo>
                  <a:lnTo>
                    <a:pt x="56" y="30"/>
                  </a:lnTo>
                  <a:lnTo>
                    <a:pt x="56" y="30"/>
                  </a:lnTo>
                  <a:close/>
                  <a:moveTo>
                    <a:pt x="63" y="42"/>
                  </a:moveTo>
                  <a:lnTo>
                    <a:pt x="63" y="42"/>
                  </a:lnTo>
                  <a:lnTo>
                    <a:pt x="63" y="45"/>
                  </a:lnTo>
                  <a:lnTo>
                    <a:pt x="66" y="45"/>
                  </a:lnTo>
                  <a:lnTo>
                    <a:pt x="66" y="42"/>
                  </a:lnTo>
                  <a:lnTo>
                    <a:pt x="63" y="42"/>
                  </a:lnTo>
                  <a:lnTo>
                    <a:pt x="63" y="42"/>
                  </a:lnTo>
                  <a:lnTo>
                    <a:pt x="63" y="42"/>
                  </a:lnTo>
                  <a:close/>
                  <a:moveTo>
                    <a:pt x="61" y="38"/>
                  </a:moveTo>
                  <a:lnTo>
                    <a:pt x="61" y="35"/>
                  </a:lnTo>
                  <a:lnTo>
                    <a:pt x="61" y="35"/>
                  </a:lnTo>
                  <a:lnTo>
                    <a:pt x="59" y="35"/>
                  </a:lnTo>
                  <a:lnTo>
                    <a:pt x="59" y="35"/>
                  </a:lnTo>
                  <a:lnTo>
                    <a:pt x="61" y="38"/>
                  </a:lnTo>
                  <a:lnTo>
                    <a:pt x="61" y="38"/>
                  </a:lnTo>
                  <a:lnTo>
                    <a:pt x="61" y="38"/>
                  </a:lnTo>
                  <a:close/>
                  <a:moveTo>
                    <a:pt x="56" y="30"/>
                  </a:moveTo>
                  <a:lnTo>
                    <a:pt x="56" y="28"/>
                  </a:lnTo>
                  <a:lnTo>
                    <a:pt x="56" y="28"/>
                  </a:lnTo>
                  <a:lnTo>
                    <a:pt x="54" y="28"/>
                  </a:lnTo>
                  <a:lnTo>
                    <a:pt x="54" y="28"/>
                  </a:lnTo>
                  <a:lnTo>
                    <a:pt x="56" y="30"/>
                  </a:lnTo>
                  <a:lnTo>
                    <a:pt x="56" y="30"/>
                  </a:lnTo>
                  <a:lnTo>
                    <a:pt x="56" y="30"/>
                  </a:lnTo>
                  <a:close/>
                  <a:moveTo>
                    <a:pt x="63" y="42"/>
                  </a:moveTo>
                  <a:lnTo>
                    <a:pt x="63" y="40"/>
                  </a:lnTo>
                  <a:lnTo>
                    <a:pt x="63" y="40"/>
                  </a:lnTo>
                  <a:lnTo>
                    <a:pt x="63" y="42"/>
                  </a:lnTo>
                  <a:lnTo>
                    <a:pt x="63" y="42"/>
                  </a:lnTo>
                  <a:lnTo>
                    <a:pt x="63" y="42"/>
                  </a:lnTo>
                  <a:lnTo>
                    <a:pt x="63" y="42"/>
                  </a:lnTo>
                  <a:lnTo>
                    <a:pt x="63" y="42"/>
                  </a:lnTo>
                  <a:close/>
                  <a:moveTo>
                    <a:pt x="59" y="35"/>
                  </a:moveTo>
                  <a:lnTo>
                    <a:pt x="59" y="33"/>
                  </a:lnTo>
                  <a:lnTo>
                    <a:pt x="59" y="33"/>
                  </a:lnTo>
                  <a:lnTo>
                    <a:pt x="59" y="33"/>
                  </a:lnTo>
                  <a:lnTo>
                    <a:pt x="59" y="35"/>
                  </a:lnTo>
                  <a:lnTo>
                    <a:pt x="59" y="35"/>
                  </a:lnTo>
                  <a:lnTo>
                    <a:pt x="59" y="35"/>
                  </a:lnTo>
                  <a:lnTo>
                    <a:pt x="59" y="35"/>
                  </a:lnTo>
                  <a:close/>
                  <a:moveTo>
                    <a:pt x="63" y="40"/>
                  </a:moveTo>
                  <a:lnTo>
                    <a:pt x="63" y="40"/>
                  </a:lnTo>
                  <a:lnTo>
                    <a:pt x="63" y="38"/>
                  </a:lnTo>
                  <a:lnTo>
                    <a:pt x="61" y="38"/>
                  </a:lnTo>
                  <a:lnTo>
                    <a:pt x="61" y="40"/>
                  </a:lnTo>
                  <a:lnTo>
                    <a:pt x="63" y="40"/>
                  </a:lnTo>
                  <a:lnTo>
                    <a:pt x="63" y="40"/>
                  </a:lnTo>
                  <a:lnTo>
                    <a:pt x="63" y="40"/>
                  </a:lnTo>
                  <a:close/>
                  <a:moveTo>
                    <a:pt x="59" y="33"/>
                  </a:moveTo>
                  <a:lnTo>
                    <a:pt x="59" y="33"/>
                  </a:lnTo>
                  <a:lnTo>
                    <a:pt x="59" y="33"/>
                  </a:lnTo>
                  <a:lnTo>
                    <a:pt x="59" y="33"/>
                  </a:lnTo>
                  <a:lnTo>
                    <a:pt x="59" y="30"/>
                  </a:lnTo>
                  <a:lnTo>
                    <a:pt x="59" y="30"/>
                  </a:lnTo>
                  <a:lnTo>
                    <a:pt x="59" y="33"/>
                  </a:lnTo>
                  <a:lnTo>
                    <a:pt x="59" y="33"/>
                  </a:lnTo>
                  <a:close/>
                  <a:moveTo>
                    <a:pt x="66" y="42"/>
                  </a:moveTo>
                  <a:lnTo>
                    <a:pt x="66" y="45"/>
                  </a:lnTo>
                  <a:lnTo>
                    <a:pt x="66" y="45"/>
                  </a:lnTo>
                  <a:lnTo>
                    <a:pt x="66" y="45"/>
                  </a:lnTo>
                  <a:lnTo>
                    <a:pt x="66" y="45"/>
                  </a:lnTo>
                  <a:lnTo>
                    <a:pt x="66" y="45"/>
                  </a:lnTo>
                  <a:lnTo>
                    <a:pt x="66" y="42"/>
                  </a:lnTo>
                  <a:lnTo>
                    <a:pt x="66" y="42"/>
                  </a:lnTo>
                  <a:close/>
                  <a:moveTo>
                    <a:pt x="63" y="38"/>
                  </a:moveTo>
                  <a:lnTo>
                    <a:pt x="63" y="38"/>
                  </a:lnTo>
                  <a:lnTo>
                    <a:pt x="61" y="35"/>
                  </a:lnTo>
                  <a:lnTo>
                    <a:pt x="61" y="35"/>
                  </a:lnTo>
                  <a:lnTo>
                    <a:pt x="61" y="38"/>
                  </a:lnTo>
                  <a:lnTo>
                    <a:pt x="61" y="38"/>
                  </a:lnTo>
                  <a:lnTo>
                    <a:pt x="63" y="38"/>
                  </a:lnTo>
                  <a:lnTo>
                    <a:pt x="63" y="38"/>
                  </a:lnTo>
                  <a:close/>
                  <a:moveTo>
                    <a:pt x="59" y="30"/>
                  </a:moveTo>
                  <a:lnTo>
                    <a:pt x="59" y="30"/>
                  </a:lnTo>
                  <a:lnTo>
                    <a:pt x="56" y="28"/>
                  </a:lnTo>
                  <a:lnTo>
                    <a:pt x="56" y="28"/>
                  </a:lnTo>
                  <a:lnTo>
                    <a:pt x="56" y="30"/>
                  </a:lnTo>
                  <a:lnTo>
                    <a:pt x="56" y="30"/>
                  </a:lnTo>
                  <a:lnTo>
                    <a:pt x="59" y="30"/>
                  </a:lnTo>
                  <a:lnTo>
                    <a:pt x="59" y="30"/>
                  </a:lnTo>
                  <a:close/>
                  <a:moveTo>
                    <a:pt x="66" y="42"/>
                  </a:moveTo>
                  <a:lnTo>
                    <a:pt x="66" y="42"/>
                  </a:lnTo>
                  <a:lnTo>
                    <a:pt x="63" y="42"/>
                  </a:lnTo>
                  <a:lnTo>
                    <a:pt x="63" y="42"/>
                  </a:lnTo>
                  <a:lnTo>
                    <a:pt x="66" y="42"/>
                  </a:lnTo>
                  <a:lnTo>
                    <a:pt x="66" y="42"/>
                  </a:lnTo>
                  <a:lnTo>
                    <a:pt x="66" y="42"/>
                  </a:lnTo>
                  <a:lnTo>
                    <a:pt x="66" y="42"/>
                  </a:lnTo>
                  <a:close/>
                  <a:moveTo>
                    <a:pt x="61" y="35"/>
                  </a:moveTo>
                  <a:lnTo>
                    <a:pt x="61" y="35"/>
                  </a:lnTo>
                  <a:lnTo>
                    <a:pt x="61" y="35"/>
                  </a:lnTo>
                  <a:lnTo>
                    <a:pt x="61" y="35"/>
                  </a:lnTo>
                  <a:lnTo>
                    <a:pt x="61" y="35"/>
                  </a:lnTo>
                  <a:lnTo>
                    <a:pt x="61" y="35"/>
                  </a:lnTo>
                  <a:lnTo>
                    <a:pt x="61" y="35"/>
                  </a:lnTo>
                  <a:lnTo>
                    <a:pt x="61" y="35"/>
                  </a:lnTo>
                  <a:close/>
                  <a:moveTo>
                    <a:pt x="63" y="42"/>
                  </a:moveTo>
                  <a:lnTo>
                    <a:pt x="66" y="42"/>
                  </a:lnTo>
                  <a:lnTo>
                    <a:pt x="66" y="40"/>
                  </a:lnTo>
                  <a:lnTo>
                    <a:pt x="63" y="40"/>
                  </a:lnTo>
                  <a:lnTo>
                    <a:pt x="63" y="40"/>
                  </a:lnTo>
                  <a:lnTo>
                    <a:pt x="63" y="40"/>
                  </a:lnTo>
                  <a:lnTo>
                    <a:pt x="63" y="42"/>
                  </a:lnTo>
                  <a:lnTo>
                    <a:pt x="63" y="42"/>
                  </a:lnTo>
                  <a:close/>
                  <a:moveTo>
                    <a:pt x="59" y="33"/>
                  </a:moveTo>
                  <a:lnTo>
                    <a:pt x="61" y="33"/>
                  </a:lnTo>
                  <a:lnTo>
                    <a:pt x="61" y="33"/>
                  </a:lnTo>
                  <a:lnTo>
                    <a:pt x="61" y="33"/>
                  </a:lnTo>
                  <a:lnTo>
                    <a:pt x="61" y="33"/>
                  </a:lnTo>
                  <a:lnTo>
                    <a:pt x="59" y="33"/>
                  </a:lnTo>
                  <a:lnTo>
                    <a:pt x="59" y="33"/>
                  </a:lnTo>
                  <a:lnTo>
                    <a:pt x="59" y="33"/>
                  </a:lnTo>
                  <a:close/>
                  <a:moveTo>
                    <a:pt x="68" y="45"/>
                  </a:moveTo>
                  <a:lnTo>
                    <a:pt x="68" y="45"/>
                  </a:lnTo>
                  <a:lnTo>
                    <a:pt x="68" y="47"/>
                  </a:lnTo>
                  <a:lnTo>
                    <a:pt x="68" y="47"/>
                  </a:lnTo>
                  <a:lnTo>
                    <a:pt x="68" y="45"/>
                  </a:lnTo>
                  <a:lnTo>
                    <a:pt x="68" y="45"/>
                  </a:lnTo>
                  <a:lnTo>
                    <a:pt x="68" y="45"/>
                  </a:lnTo>
                  <a:lnTo>
                    <a:pt x="68" y="45"/>
                  </a:lnTo>
                  <a:close/>
                  <a:moveTo>
                    <a:pt x="63" y="40"/>
                  </a:moveTo>
                  <a:lnTo>
                    <a:pt x="63" y="38"/>
                  </a:lnTo>
                  <a:lnTo>
                    <a:pt x="63" y="38"/>
                  </a:lnTo>
                  <a:lnTo>
                    <a:pt x="63" y="38"/>
                  </a:lnTo>
                  <a:lnTo>
                    <a:pt x="63" y="38"/>
                  </a:lnTo>
                  <a:lnTo>
                    <a:pt x="63" y="38"/>
                  </a:lnTo>
                  <a:lnTo>
                    <a:pt x="63" y="40"/>
                  </a:lnTo>
                  <a:lnTo>
                    <a:pt x="63" y="40"/>
                  </a:lnTo>
                  <a:lnTo>
                    <a:pt x="63" y="40"/>
                  </a:lnTo>
                  <a:close/>
                  <a:moveTo>
                    <a:pt x="59" y="30"/>
                  </a:moveTo>
                  <a:lnTo>
                    <a:pt x="59" y="30"/>
                  </a:lnTo>
                  <a:lnTo>
                    <a:pt x="59" y="30"/>
                  </a:lnTo>
                  <a:lnTo>
                    <a:pt x="59" y="30"/>
                  </a:lnTo>
                  <a:lnTo>
                    <a:pt x="59" y="30"/>
                  </a:lnTo>
                  <a:lnTo>
                    <a:pt x="59" y="30"/>
                  </a:lnTo>
                  <a:lnTo>
                    <a:pt x="59" y="30"/>
                  </a:lnTo>
                  <a:lnTo>
                    <a:pt x="59" y="30"/>
                  </a:lnTo>
                  <a:close/>
                  <a:moveTo>
                    <a:pt x="68" y="42"/>
                  </a:moveTo>
                  <a:lnTo>
                    <a:pt x="66" y="42"/>
                  </a:lnTo>
                  <a:lnTo>
                    <a:pt x="66" y="42"/>
                  </a:lnTo>
                  <a:lnTo>
                    <a:pt x="66" y="42"/>
                  </a:lnTo>
                  <a:lnTo>
                    <a:pt x="66" y="45"/>
                  </a:lnTo>
                  <a:lnTo>
                    <a:pt x="68" y="45"/>
                  </a:lnTo>
                  <a:lnTo>
                    <a:pt x="68" y="42"/>
                  </a:lnTo>
                  <a:lnTo>
                    <a:pt x="68" y="42"/>
                  </a:lnTo>
                  <a:close/>
                  <a:moveTo>
                    <a:pt x="63" y="38"/>
                  </a:moveTo>
                  <a:lnTo>
                    <a:pt x="63" y="35"/>
                  </a:lnTo>
                  <a:lnTo>
                    <a:pt x="63" y="35"/>
                  </a:lnTo>
                  <a:lnTo>
                    <a:pt x="61" y="35"/>
                  </a:lnTo>
                  <a:lnTo>
                    <a:pt x="61" y="35"/>
                  </a:lnTo>
                  <a:lnTo>
                    <a:pt x="63" y="38"/>
                  </a:lnTo>
                  <a:lnTo>
                    <a:pt x="63" y="38"/>
                  </a:lnTo>
                  <a:lnTo>
                    <a:pt x="63" y="38"/>
                  </a:lnTo>
                  <a:close/>
                  <a:moveTo>
                    <a:pt x="66" y="42"/>
                  </a:moveTo>
                  <a:lnTo>
                    <a:pt x="66" y="42"/>
                  </a:lnTo>
                  <a:lnTo>
                    <a:pt x="66" y="40"/>
                  </a:lnTo>
                  <a:lnTo>
                    <a:pt x="66" y="40"/>
                  </a:lnTo>
                  <a:lnTo>
                    <a:pt x="66" y="42"/>
                  </a:lnTo>
                  <a:lnTo>
                    <a:pt x="66" y="42"/>
                  </a:lnTo>
                  <a:lnTo>
                    <a:pt x="66" y="42"/>
                  </a:lnTo>
                  <a:lnTo>
                    <a:pt x="66" y="42"/>
                  </a:lnTo>
                  <a:close/>
                  <a:moveTo>
                    <a:pt x="61" y="33"/>
                  </a:moveTo>
                  <a:lnTo>
                    <a:pt x="61" y="35"/>
                  </a:lnTo>
                  <a:lnTo>
                    <a:pt x="63" y="35"/>
                  </a:lnTo>
                  <a:lnTo>
                    <a:pt x="63" y="33"/>
                  </a:lnTo>
                  <a:lnTo>
                    <a:pt x="61" y="33"/>
                  </a:lnTo>
                  <a:lnTo>
                    <a:pt x="61" y="33"/>
                  </a:lnTo>
                  <a:lnTo>
                    <a:pt x="61" y="33"/>
                  </a:lnTo>
                  <a:lnTo>
                    <a:pt x="61" y="33"/>
                  </a:lnTo>
                  <a:close/>
                  <a:moveTo>
                    <a:pt x="68" y="45"/>
                  </a:moveTo>
                  <a:lnTo>
                    <a:pt x="68" y="47"/>
                  </a:lnTo>
                  <a:lnTo>
                    <a:pt x="71" y="47"/>
                  </a:lnTo>
                  <a:lnTo>
                    <a:pt x="71" y="47"/>
                  </a:lnTo>
                  <a:lnTo>
                    <a:pt x="71" y="47"/>
                  </a:lnTo>
                  <a:lnTo>
                    <a:pt x="71" y="45"/>
                  </a:lnTo>
                  <a:lnTo>
                    <a:pt x="68" y="45"/>
                  </a:lnTo>
                  <a:lnTo>
                    <a:pt x="68" y="45"/>
                  </a:lnTo>
                  <a:close/>
                  <a:moveTo>
                    <a:pt x="66" y="40"/>
                  </a:moveTo>
                  <a:lnTo>
                    <a:pt x="66" y="40"/>
                  </a:lnTo>
                  <a:lnTo>
                    <a:pt x="66" y="38"/>
                  </a:lnTo>
                  <a:lnTo>
                    <a:pt x="63" y="38"/>
                  </a:lnTo>
                  <a:lnTo>
                    <a:pt x="63" y="40"/>
                  </a:lnTo>
                  <a:lnTo>
                    <a:pt x="66" y="40"/>
                  </a:lnTo>
                  <a:lnTo>
                    <a:pt x="66" y="40"/>
                  </a:lnTo>
                  <a:lnTo>
                    <a:pt x="66" y="40"/>
                  </a:lnTo>
                  <a:close/>
                  <a:moveTo>
                    <a:pt x="61" y="33"/>
                  </a:moveTo>
                  <a:lnTo>
                    <a:pt x="61" y="33"/>
                  </a:lnTo>
                  <a:lnTo>
                    <a:pt x="61" y="30"/>
                  </a:lnTo>
                  <a:lnTo>
                    <a:pt x="61" y="30"/>
                  </a:lnTo>
                  <a:lnTo>
                    <a:pt x="61" y="30"/>
                  </a:lnTo>
                  <a:lnTo>
                    <a:pt x="61" y="33"/>
                  </a:lnTo>
                  <a:lnTo>
                    <a:pt x="61" y="33"/>
                  </a:lnTo>
                  <a:lnTo>
                    <a:pt x="61" y="33"/>
                  </a:lnTo>
                  <a:close/>
                  <a:moveTo>
                    <a:pt x="71" y="45"/>
                  </a:moveTo>
                  <a:lnTo>
                    <a:pt x="68" y="42"/>
                  </a:lnTo>
                  <a:lnTo>
                    <a:pt x="68" y="42"/>
                  </a:lnTo>
                  <a:lnTo>
                    <a:pt x="68" y="45"/>
                  </a:lnTo>
                  <a:lnTo>
                    <a:pt x="68" y="45"/>
                  </a:lnTo>
                  <a:lnTo>
                    <a:pt x="71" y="45"/>
                  </a:lnTo>
                  <a:lnTo>
                    <a:pt x="71" y="45"/>
                  </a:lnTo>
                  <a:lnTo>
                    <a:pt x="71" y="45"/>
                  </a:lnTo>
                  <a:close/>
                  <a:moveTo>
                    <a:pt x="66" y="38"/>
                  </a:moveTo>
                  <a:lnTo>
                    <a:pt x="66" y="38"/>
                  </a:lnTo>
                  <a:lnTo>
                    <a:pt x="63" y="35"/>
                  </a:lnTo>
                  <a:lnTo>
                    <a:pt x="63" y="35"/>
                  </a:lnTo>
                  <a:lnTo>
                    <a:pt x="63" y="38"/>
                  </a:lnTo>
                  <a:lnTo>
                    <a:pt x="63" y="38"/>
                  </a:lnTo>
                  <a:lnTo>
                    <a:pt x="66" y="38"/>
                  </a:lnTo>
                  <a:lnTo>
                    <a:pt x="66" y="38"/>
                  </a:lnTo>
                  <a:close/>
                  <a:moveTo>
                    <a:pt x="68" y="42"/>
                  </a:moveTo>
                  <a:lnTo>
                    <a:pt x="68" y="42"/>
                  </a:lnTo>
                  <a:lnTo>
                    <a:pt x="68" y="42"/>
                  </a:lnTo>
                  <a:lnTo>
                    <a:pt x="68" y="42"/>
                  </a:lnTo>
                  <a:lnTo>
                    <a:pt x="68" y="42"/>
                  </a:lnTo>
                  <a:lnTo>
                    <a:pt x="68" y="42"/>
                  </a:lnTo>
                  <a:lnTo>
                    <a:pt x="68" y="42"/>
                  </a:lnTo>
                  <a:lnTo>
                    <a:pt x="68" y="42"/>
                  </a:lnTo>
                  <a:close/>
                  <a:moveTo>
                    <a:pt x="63" y="35"/>
                  </a:moveTo>
                  <a:lnTo>
                    <a:pt x="63" y="35"/>
                  </a:lnTo>
                  <a:lnTo>
                    <a:pt x="63" y="35"/>
                  </a:lnTo>
                  <a:lnTo>
                    <a:pt x="63" y="35"/>
                  </a:lnTo>
                  <a:lnTo>
                    <a:pt x="63" y="33"/>
                  </a:lnTo>
                  <a:lnTo>
                    <a:pt x="63" y="33"/>
                  </a:lnTo>
                  <a:lnTo>
                    <a:pt x="63" y="35"/>
                  </a:lnTo>
                  <a:lnTo>
                    <a:pt x="63" y="35"/>
                  </a:lnTo>
                  <a:close/>
                  <a:moveTo>
                    <a:pt x="71" y="47"/>
                  </a:moveTo>
                  <a:lnTo>
                    <a:pt x="71" y="47"/>
                  </a:lnTo>
                  <a:lnTo>
                    <a:pt x="71" y="49"/>
                  </a:lnTo>
                  <a:lnTo>
                    <a:pt x="73" y="49"/>
                  </a:lnTo>
                  <a:lnTo>
                    <a:pt x="73" y="47"/>
                  </a:lnTo>
                  <a:lnTo>
                    <a:pt x="71" y="47"/>
                  </a:lnTo>
                  <a:lnTo>
                    <a:pt x="71" y="47"/>
                  </a:lnTo>
                  <a:lnTo>
                    <a:pt x="71" y="47"/>
                  </a:lnTo>
                  <a:close/>
                  <a:moveTo>
                    <a:pt x="68" y="40"/>
                  </a:moveTo>
                  <a:lnTo>
                    <a:pt x="68" y="40"/>
                  </a:lnTo>
                  <a:lnTo>
                    <a:pt x="66" y="40"/>
                  </a:lnTo>
                  <a:lnTo>
                    <a:pt x="66" y="40"/>
                  </a:lnTo>
                  <a:lnTo>
                    <a:pt x="66" y="40"/>
                  </a:lnTo>
                  <a:lnTo>
                    <a:pt x="66" y="40"/>
                  </a:lnTo>
                  <a:lnTo>
                    <a:pt x="66" y="40"/>
                  </a:lnTo>
                  <a:lnTo>
                    <a:pt x="68" y="40"/>
                  </a:lnTo>
                  <a:lnTo>
                    <a:pt x="68" y="40"/>
                  </a:lnTo>
                  <a:close/>
                  <a:moveTo>
                    <a:pt x="63" y="33"/>
                  </a:moveTo>
                  <a:lnTo>
                    <a:pt x="63" y="33"/>
                  </a:lnTo>
                  <a:lnTo>
                    <a:pt x="63" y="33"/>
                  </a:lnTo>
                  <a:lnTo>
                    <a:pt x="61" y="33"/>
                  </a:lnTo>
                  <a:lnTo>
                    <a:pt x="61" y="33"/>
                  </a:lnTo>
                  <a:lnTo>
                    <a:pt x="63" y="33"/>
                  </a:lnTo>
                  <a:lnTo>
                    <a:pt x="63" y="33"/>
                  </a:lnTo>
                  <a:lnTo>
                    <a:pt x="63" y="33"/>
                  </a:lnTo>
                  <a:close/>
                  <a:moveTo>
                    <a:pt x="71" y="45"/>
                  </a:moveTo>
                  <a:lnTo>
                    <a:pt x="71" y="45"/>
                  </a:lnTo>
                  <a:lnTo>
                    <a:pt x="71" y="45"/>
                  </a:lnTo>
                  <a:lnTo>
                    <a:pt x="71" y="45"/>
                  </a:lnTo>
                  <a:lnTo>
                    <a:pt x="71" y="47"/>
                  </a:lnTo>
                  <a:lnTo>
                    <a:pt x="71" y="47"/>
                  </a:lnTo>
                  <a:lnTo>
                    <a:pt x="71" y="45"/>
                  </a:lnTo>
                  <a:lnTo>
                    <a:pt x="71" y="45"/>
                  </a:lnTo>
                  <a:close/>
                  <a:moveTo>
                    <a:pt x="66" y="38"/>
                  </a:moveTo>
                  <a:lnTo>
                    <a:pt x="66" y="38"/>
                  </a:lnTo>
                  <a:lnTo>
                    <a:pt x="66" y="38"/>
                  </a:lnTo>
                  <a:lnTo>
                    <a:pt x="66" y="38"/>
                  </a:lnTo>
                  <a:lnTo>
                    <a:pt x="66" y="38"/>
                  </a:lnTo>
                  <a:lnTo>
                    <a:pt x="66" y="38"/>
                  </a:lnTo>
                  <a:lnTo>
                    <a:pt x="66" y="38"/>
                  </a:lnTo>
                  <a:lnTo>
                    <a:pt x="66" y="38"/>
                  </a:lnTo>
                  <a:close/>
                  <a:moveTo>
                    <a:pt x="71" y="45"/>
                  </a:moveTo>
                  <a:lnTo>
                    <a:pt x="71" y="45"/>
                  </a:lnTo>
                  <a:lnTo>
                    <a:pt x="71" y="42"/>
                  </a:lnTo>
                  <a:lnTo>
                    <a:pt x="71" y="42"/>
                  </a:lnTo>
                  <a:lnTo>
                    <a:pt x="68" y="42"/>
                  </a:lnTo>
                  <a:lnTo>
                    <a:pt x="68" y="42"/>
                  </a:lnTo>
                  <a:lnTo>
                    <a:pt x="71" y="45"/>
                  </a:lnTo>
                  <a:lnTo>
                    <a:pt x="71" y="45"/>
                  </a:lnTo>
                  <a:close/>
                  <a:moveTo>
                    <a:pt x="63" y="35"/>
                  </a:moveTo>
                  <a:lnTo>
                    <a:pt x="66" y="35"/>
                  </a:lnTo>
                  <a:lnTo>
                    <a:pt x="66" y="35"/>
                  </a:lnTo>
                  <a:lnTo>
                    <a:pt x="66" y="35"/>
                  </a:lnTo>
                  <a:lnTo>
                    <a:pt x="66" y="35"/>
                  </a:lnTo>
                  <a:lnTo>
                    <a:pt x="63" y="35"/>
                  </a:lnTo>
                  <a:lnTo>
                    <a:pt x="63" y="35"/>
                  </a:lnTo>
                  <a:lnTo>
                    <a:pt x="63" y="35"/>
                  </a:lnTo>
                  <a:close/>
                  <a:moveTo>
                    <a:pt x="73" y="47"/>
                  </a:moveTo>
                  <a:lnTo>
                    <a:pt x="73" y="49"/>
                  </a:lnTo>
                  <a:lnTo>
                    <a:pt x="73" y="49"/>
                  </a:lnTo>
                  <a:lnTo>
                    <a:pt x="73" y="49"/>
                  </a:lnTo>
                  <a:lnTo>
                    <a:pt x="73" y="49"/>
                  </a:lnTo>
                  <a:lnTo>
                    <a:pt x="73" y="47"/>
                  </a:lnTo>
                  <a:lnTo>
                    <a:pt x="73" y="47"/>
                  </a:lnTo>
                  <a:lnTo>
                    <a:pt x="73" y="47"/>
                  </a:lnTo>
                  <a:close/>
                  <a:moveTo>
                    <a:pt x="66" y="35"/>
                  </a:moveTo>
                  <a:lnTo>
                    <a:pt x="66" y="33"/>
                  </a:lnTo>
                  <a:lnTo>
                    <a:pt x="63" y="33"/>
                  </a:lnTo>
                  <a:lnTo>
                    <a:pt x="63" y="33"/>
                  </a:lnTo>
                  <a:lnTo>
                    <a:pt x="63" y="33"/>
                  </a:lnTo>
                  <a:lnTo>
                    <a:pt x="63" y="35"/>
                  </a:lnTo>
                  <a:lnTo>
                    <a:pt x="66" y="35"/>
                  </a:lnTo>
                  <a:lnTo>
                    <a:pt x="66" y="35"/>
                  </a:lnTo>
                  <a:close/>
                  <a:moveTo>
                    <a:pt x="73" y="47"/>
                  </a:moveTo>
                  <a:lnTo>
                    <a:pt x="73" y="45"/>
                  </a:lnTo>
                  <a:lnTo>
                    <a:pt x="71" y="45"/>
                  </a:lnTo>
                  <a:lnTo>
                    <a:pt x="71" y="47"/>
                  </a:lnTo>
                  <a:lnTo>
                    <a:pt x="73" y="47"/>
                  </a:lnTo>
                  <a:lnTo>
                    <a:pt x="73" y="47"/>
                  </a:lnTo>
                  <a:lnTo>
                    <a:pt x="73" y="47"/>
                  </a:lnTo>
                  <a:lnTo>
                    <a:pt x="73" y="47"/>
                  </a:lnTo>
                  <a:close/>
                  <a:moveTo>
                    <a:pt x="68" y="40"/>
                  </a:moveTo>
                  <a:lnTo>
                    <a:pt x="68" y="38"/>
                  </a:lnTo>
                  <a:lnTo>
                    <a:pt x="68" y="38"/>
                  </a:lnTo>
                  <a:lnTo>
                    <a:pt x="68" y="38"/>
                  </a:lnTo>
                  <a:lnTo>
                    <a:pt x="68" y="40"/>
                  </a:lnTo>
                  <a:lnTo>
                    <a:pt x="68" y="40"/>
                  </a:lnTo>
                  <a:lnTo>
                    <a:pt x="68" y="40"/>
                  </a:lnTo>
                  <a:lnTo>
                    <a:pt x="68" y="40"/>
                  </a:lnTo>
                  <a:close/>
                  <a:moveTo>
                    <a:pt x="73" y="45"/>
                  </a:moveTo>
                  <a:lnTo>
                    <a:pt x="73" y="45"/>
                  </a:lnTo>
                  <a:lnTo>
                    <a:pt x="71" y="42"/>
                  </a:lnTo>
                  <a:lnTo>
                    <a:pt x="71" y="42"/>
                  </a:lnTo>
                  <a:lnTo>
                    <a:pt x="71" y="45"/>
                  </a:lnTo>
                  <a:lnTo>
                    <a:pt x="71" y="45"/>
                  </a:lnTo>
                  <a:lnTo>
                    <a:pt x="73" y="45"/>
                  </a:lnTo>
                  <a:lnTo>
                    <a:pt x="73" y="45"/>
                  </a:lnTo>
                  <a:close/>
                  <a:moveTo>
                    <a:pt x="75" y="49"/>
                  </a:moveTo>
                  <a:lnTo>
                    <a:pt x="75" y="49"/>
                  </a:lnTo>
                  <a:lnTo>
                    <a:pt x="75" y="49"/>
                  </a:lnTo>
                  <a:lnTo>
                    <a:pt x="75" y="49"/>
                  </a:lnTo>
                  <a:lnTo>
                    <a:pt x="75" y="49"/>
                  </a:lnTo>
                  <a:lnTo>
                    <a:pt x="75" y="49"/>
                  </a:lnTo>
                  <a:lnTo>
                    <a:pt x="75" y="49"/>
                  </a:lnTo>
                  <a:lnTo>
                    <a:pt x="75" y="49"/>
                  </a:lnTo>
                  <a:close/>
                  <a:moveTo>
                    <a:pt x="71" y="42"/>
                  </a:moveTo>
                  <a:lnTo>
                    <a:pt x="71" y="42"/>
                  </a:lnTo>
                  <a:lnTo>
                    <a:pt x="71" y="40"/>
                  </a:lnTo>
                  <a:lnTo>
                    <a:pt x="71" y="42"/>
                  </a:lnTo>
                  <a:lnTo>
                    <a:pt x="71" y="42"/>
                  </a:lnTo>
                  <a:lnTo>
                    <a:pt x="71" y="42"/>
                  </a:lnTo>
                  <a:lnTo>
                    <a:pt x="71" y="42"/>
                  </a:lnTo>
                  <a:lnTo>
                    <a:pt x="71" y="42"/>
                  </a:lnTo>
                  <a:lnTo>
                    <a:pt x="71" y="42"/>
                  </a:lnTo>
                  <a:close/>
                  <a:moveTo>
                    <a:pt x="66" y="35"/>
                  </a:moveTo>
                  <a:lnTo>
                    <a:pt x="66" y="35"/>
                  </a:lnTo>
                  <a:lnTo>
                    <a:pt x="66" y="35"/>
                  </a:lnTo>
                  <a:lnTo>
                    <a:pt x="66" y="33"/>
                  </a:lnTo>
                  <a:lnTo>
                    <a:pt x="66" y="33"/>
                  </a:lnTo>
                  <a:lnTo>
                    <a:pt x="66" y="35"/>
                  </a:lnTo>
                  <a:lnTo>
                    <a:pt x="66" y="35"/>
                  </a:lnTo>
                  <a:lnTo>
                    <a:pt x="66" y="35"/>
                  </a:lnTo>
                  <a:close/>
                  <a:moveTo>
                    <a:pt x="75" y="47"/>
                  </a:moveTo>
                  <a:lnTo>
                    <a:pt x="73" y="47"/>
                  </a:lnTo>
                  <a:lnTo>
                    <a:pt x="73" y="47"/>
                  </a:lnTo>
                  <a:lnTo>
                    <a:pt x="73" y="47"/>
                  </a:lnTo>
                  <a:lnTo>
                    <a:pt x="73" y="47"/>
                  </a:lnTo>
                  <a:lnTo>
                    <a:pt x="75" y="47"/>
                  </a:lnTo>
                  <a:lnTo>
                    <a:pt x="75" y="47"/>
                  </a:lnTo>
                  <a:lnTo>
                    <a:pt x="75" y="47"/>
                  </a:lnTo>
                  <a:close/>
                  <a:moveTo>
                    <a:pt x="71" y="40"/>
                  </a:moveTo>
                  <a:lnTo>
                    <a:pt x="71" y="40"/>
                  </a:lnTo>
                  <a:lnTo>
                    <a:pt x="71" y="38"/>
                  </a:lnTo>
                  <a:lnTo>
                    <a:pt x="68" y="40"/>
                  </a:lnTo>
                  <a:lnTo>
                    <a:pt x="68" y="40"/>
                  </a:lnTo>
                  <a:lnTo>
                    <a:pt x="71" y="40"/>
                  </a:lnTo>
                  <a:lnTo>
                    <a:pt x="71" y="40"/>
                  </a:lnTo>
                  <a:lnTo>
                    <a:pt x="71" y="40"/>
                  </a:lnTo>
                  <a:close/>
                  <a:moveTo>
                    <a:pt x="73" y="45"/>
                  </a:moveTo>
                  <a:lnTo>
                    <a:pt x="73" y="45"/>
                  </a:lnTo>
                  <a:lnTo>
                    <a:pt x="73" y="45"/>
                  </a:lnTo>
                  <a:lnTo>
                    <a:pt x="73" y="45"/>
                  </a:lnTo>
                  <a:lnTo>
                    <a:pt x="73" y="45"/>
                  </a:lnTo>
                  <a:lnTo>
                    <a:pt x="73" y="45"/>
                  </a:lnTo>
                  <a:lnTo>
                    <a:pt x="73" y="45"/>
                  </a:lnTo>
                  <a:lnTo>
                    <a:pt x="73" y="45"/>
                  </a:lnTo>
                  <a:close/>
                  <a:moveTo>
                    <a:pt x="75" y="49"/>
                  </a:moveTo>
                  <a:lnTo>
                    <a:pt x="75" y="49"/>
                  </a:lnTo>
                  <a:lnTo>
                    <a:pt x="75" y="52"/>
                  </a:lnTo>
                  <a:lnTo>
                    <a:pt x="78" y="52"/>
                  </a:lnTo>
                  <a:lnTo>
                    <a:pt x="78" y="49"/>
                  </a:lnTo>
                  <a:lnTo>
                    <a:pt x="75" y="49"/>
                  </a:lnTo>
                  <a:lnTo>
                    <a:pt x="75" y="49"/>
                  </a:lnTo>
                  <a:lnTo>
                    <a:pt x="75" y="49"/>
                  </a:lnTo>
                  <a:close/>
                  <a:moveTo>
                    <a:pt x="73" y="45"/>
                  </a:moveTo>
                  <a:lnTo>
                    <a:pt x="73" y="42"/>
                  </a:lnTo>
                  <a:lnTo>
                    <a:pt x="73" y="42"/>
                  </a:lnTo>
                  <a:lnTo>
                    <a:pt x="73" y="42"/>
                  </a:lnTo>
                  <a:lnTo>
                    <a:pt x="71" y="42"/>
                  </a:lnTo>
                  <a:lnTo>
                    <a:pt x="71" y="42"/>
                  </a:lnTo>
                  <a:lnTo>
                    <a:pt x="73" y="45"/>
                  </a:lnTo>
                  <a:lnTo>
                    <a:pt x="73" y="45"/>
                  </a:lnTo>
                  <a:lnTo>
                    <a:pt x="73" y="45"/>
                  </a:lnTo>
                  <a:close/>
                  <a:moveTo>
                    <a:pt x="68" y="35"/>
                  </a:moveTo>
                  <a:lnTo>
                    <a:pt x="68" y="35"/>
                  </a:lnTo>
                  <a:lnTo>
                    <a:pt x="68" y="35"/>
                  </a:lnTo>
                  <a:lnTo>
                    <a:pt x="68" y="35"/>
                  </a:lnTo>
                  <a:lnTo>
                    <a:pt x="68" y="35"/>
                  </a:lnTo>
                  <a:lnTo>
                    <a:pt x="68" y="35"/>
                  </a:lnTo>
                  <a:lnTo>
                    <a:pt x="68" y="35"/>
                  </a:lnTo>
                  <a:lnTo>
                    <a:pt x="68" y="35"/>
                  </a:lnTo>
                  <a:close/>
                  <a:moveTo>
                    <a:pt x="75" y="47"/>
                  </a:moveTo>
                  <a:lnTo>
                    <a:pt x="75" y="47"/>
                  </a:lnTo>
                  <a:lnTo>
                    <a:pt x="75" y="47"/>
                  </a:lnTo>
                  <a:lnTo>
                    <a:pt x="75" y="49"/>
                  </a:lnTo>
                  <a:lnTo>
                    <a:pt x="75" y="49"/>
                  </a:lnTo>
                  <a:lnTo>
                    <a:pt x="75" y="49"/>
                  </a:lnTo>
                  <a:lnTo>
                    <a:pt x="75" y="47"/>
                  </a:lnTo>
                  <a:lnTo>
                    <a:pt x="75" y="47"/>
                  </a:lnTo>
                  <a:close/>
                  <a:moveTo>
                    <a:pt x="73" y="42"/>
                  </a:moveTo>
                  <a:lnTo>
                    <a:pt x="73" y="40"/>
                  </a:lnTo>
                  <a:lnTo>
                    <a:pt x="71" y="40"/>
                  </a:lnTo>
                  <a:lnTo>
                    <a:pt x="71" y="40"/>
                  </a:lnTo>
                  <a:lnTo>
                    <a:pt x="71" y="40"/>
                  </a:lnTo>
                  <a:lnTo>
                    <a:pt x="71" y="42"/>
                  </a:lnTo>
                  <a:lnTo>
                    <a:pt x="73" y="42"/>
                  </a:lnTo>
                  <a:lnTo>
                    <a:pt x="73" y="42"/>
                  </a:lnTo>
                  <a:close/>
                  <a:moveTo>
                    <a:pt x="75" y="47"/>
                  </a:moveTo>
                  <a:lnTo>
                    <a:pt x="75" y="45"/>
                  </a:lnTo>
                  <a:lnTo>
                    <a:pt x="75" y="45"/>
                  </a:lnTo>
                  <a:lnTo>
                    <a:pt x="75" y="45"/>
                  </a:lnTo>
                  <a:lnTo>
                    <a:pt x="75" y="45"/>
                  </a:lnTo>
                  <a:lnTo>
                    <a:pt x="75" y="47"/>
                  </a:lnTo>
                  <a:lnTo>
                    <a:pt x="75" y="47"/>
                  </a:lnTo>
                  <a:lnTo>
                    <a:pt x="75" y="47"/>
                  </a:lnTo>
                  <a:close/>
                  <a:moveTo>
                    <a:pt x="71" y="38"/>
                  </a:moveTo>
                  <a:lnTo>
                    <a:pt x="71" y="40"/>
                  </a:lnTo>
                  <a:lnTo>
                    <a:pt x="71" y="40"/>
                  </a:lnTo>
                  <a:lnTo>
                    <a:pt x="71" y="38"/>
                  </a:lnTo>
                  <a:lnTo>
                    <a:pt x="71" y="38"/>
                  </a:lnTo>
                  <a:lnTo>
                    <a:pt x="71" y="38"/>
                  </a:lnTo>
                  <a:lnTo>
                    <a:pt x="71" y="38"/>
                  </a:lnTo>
                  <a:lnTo>
                    <a:pt x="71" y="38"/>
                  </a:lnTo>
                  <a:close/>
                  <a:moveTo>
                    <a:pt x="78" y="49"/>
                  </a:moveTo>
                  <a:lnTo>
                    <a:pt x="78" y="49"/>
                  </a:lnTo>
                  <a:lnTo>
                    <a:pt x="78" y="52"/>
                  </a:lnTo>
                  <a:lnTo>
                    <a:pt x="78" y="52"/>
                  </a:lnTo>
                  <a:lnTo>
                    <a:pt x="80" y="52"/>
                  </a:lnTo>
                  <a:lnTo>
                    <a:pt x="80" y="52"/>
                  </a:lnTo>
                  <a:lnTo>
                    <a:pt x="78" y="49"/>
                  </a:lnTo>
                  <a:lnTo>
                    <a:pt x="78" y="49"/>
                  </a:lnTo>
                  <a:close/>
                  <a:moveTo>
                    <a:pt x="75" y="45"/>
                  </a:moveTo>
                  <a:lnTo>
                    <a:pt x="75" y="45"/>
                  </a:lnTo>
                  <a:lnTo>
                    <a:pt x="73" y="42"/>
                  </a:lnTo>
                  <a:lnTo>
                    <a:pt x="73" y="42"/>
                  </a:lnTo>
                  <a:lnTo>
                    <a:pt x="73" y="45"/>
                  </a:lnTo>
                  <a:lnTo>
                    <a:pt x="73" y="45"/>
                  </a:lnTo>
                  <a:lnTo>
                    <a:pt x="75" y="45"/>
                  </a:lnTo>
                  <a:lnTo>
                    <a:pt x="75" y="45"/>
                  </a:lnTo>
                  <a:close/>
                  <a:moveTo>
                    <a:pt x="71" y="38"/>
                  </a:moveTo>
                  <a:lnTo>
                    <a:pt x="71" y="38"/>
                  </a:lnTo>
                  <a:lnTo>
                    <a:pt x="71" y="35"/>
                  </a:lnTo>
                  <a:lnTo>
                    <a:pt x="71" y="35"/>
                  </a:lnTo>
                  <a:lnTo>
                    <a:pt x="68" y="35"/>
                  </a:lnTo>
                  <a:lnTo>
                    <a:pt x="68" y="35"/>
                  </a:lnTo>
                  <a:lnTo>
                    <a:pt x="71" y="38"/>
                  </a:lnTo>
                  <a:lnTo>
                    <a:pt x="71" y="38"/>
                  </a:lnTo>
                  <a:close/>
                  <a:moveTo>
                    <a:pt x="78" y="49"/>
                  </a:moveTo>
                  <a:lnTo>
                    <a:pt x="78" y="47"/>
                  </a:lnTo>
                  <a:lnTo>
                    <a:pt x="78" y="49"/>
                  </a:lnTo>
                  <a:lnTo>
                    <a:pt x="78" y="49"/>
                  </a:lnTo>
                  <a:lnTo>
                    <a:pt x="78" y="49"/>
                  </a:lnTo>
                  <a:lnTo>
                    <a:pt x="78" y="49"/>
                  </a:lnTo>
                  <a:lnTo>
                    <a:pt x="78" y="49"/>
                  </a:lnTo>
                  <a:lnTo>
                    <a:pt x="78" y="49"/>
                  </a:lnTo>
                  <a:close/>
                  <a:moveTo>
                    <a:pt x="73" y="42"/>
                  </a:moveTo>
                  <a:lnTo>
                    <a:pt x="73" y="42"/>
                  </a:lnTo>
                  <a:lnTo>
                    <a:pt x="73" y="40"/>
                  </a:lnTo>
                  <a:lnTo>
                    <a:pt x="73" y="40"/>
                  </a:lnTo>
                  <a:lnTo>
                    <a:pt x="73" y="42"/>
                  </a:lnTo>
                  <a:lnTo>
                    <a:pt x="73" y="42"/>
                  </a:lnTo>
                  <a:lnTo>
                    <a:pt x="73" y="42"/>
                  </a:lnTo>
                  <a:lnTo>
                    <a:pt x="73" y="42"/>
                  </a:lnTo>
                  <a:close/>
                  <a:moveTo>
                    <a:pt x="78" y="47"/>
                  </a:moveTo>
                  <a:lnTo>
                    <a:pt x="78" y="47"/>
                  </a:lnTo>
                  <a:lnTo>
                    <a:pt x="78" y="45"/>
                  </a:lnTo>
                  <a:lnTo>
                    <a:pt x="75" y="47"/>
                  </a:lnTo>
                  <a:lnTo>
                    <a:pt x="75" y="47"/>
                  </a:lnTo>
                  <a:lnTo>
                    <a:pt x="78" y="47"/>
                  </a:lnTo>
                  <a:lnTo>
                    <a:pt x="78" y="47"/>
                  </a:lnTo>
                  <a:lnTo>
                    <a:pt x="78" y="47"/>
                  </a:lnTo>
                  <a:close/>
                  <a:moveTo>
                    <a:pt x="71" y="40"/>
                  </a:moveTo>
                  <a:lnTo>
                    <a:pt x="73" y="40"/>
                  </a:lnTo>
                  <a:lnTo>
                    <a:pt x="73" y="40"/>
                  </a:lnTo>
                  <a:lnTo>
                    <a:pt x="73" y="40"/>
                  </a:lnTo>
                  <a:lnTo>
                    <a:pt x="73" y="38"/>
                  </a:lnTo>
                  <a:lnTo>
                    <a:pt x="71" y="38"/>
                  </a:lnTo>
                  <a:lnTo>
                    <a:pt x="71" y="40"/>
                  </a:lnTo>
                  <a:lnTo>
                    <a:pt x="71" y="40"/>
                  </a:lnTo>
                  <a:close/>
                  <a:moveTo>
                    <a:pt x="80" y="52"/>
                  </a:moveTo>
                  <a:lnTo>
                    <a:pt x="80" y="52"/>
                  </a:lnTo>
                  <a:lnTo>
                    <a:pt x="80" y="52"/>
                  </a:lnTo>
                  <a:lnTo>
                    <a:pt x="80" y="54"/>
                  </a:lnTo>
                  <a:lnTo>
                    <a:pt x="80" y="54"/>
                  </a:lnTo>
                  <a:lnTo>
                    <a:pt x="80" y="52"/>
                  </a:lnTo>
                  <a:lnTo>
                    <a:pt x="80" y="52"/>
                  </a:lnTo>
                  <a:lnTo>
                    <a:pt x="80" y="52"/>
                  </a:lnTo>
                  <a:close/>
                  <a:moveTo>
                    <a:pt x="75" y="45"/>
                  </a:moveTo>
                  <a:lnTo>
                    <a:pt x="75" y="45"/>
                  </a:lnTo>
                  <a:lnTo>
                    <a:pt x="75" y="45"/>
                  </a:lnTo>
                  <a:lnTo>
                    <a:pt x="75" y="45"/>
                  </a:lnTo>
                  <a:lnTo>
                    <a:pt x="75" y="45"/>
                  </a:lnTo>
                  <a:lnTo>
                    <a:pt x="75" y="45"/>
                  </a:lnTo>
                  <a:lnTo>
                    <a:pt x="75" y="45"/>
                  </a:lnTo>
                  <a:lnTo>
                    <a:pt x="75" y="45"/>
                  </a:lnTo>
                  <a:close/>
                  <a:moveTo>
                    <a:pt x="73" y="38"/>
                  </a:moveTo>
                  <a:lnTo>
                    <a:pt x="73" y="38"/>
                  </a:lnTo>
                  <a:lnTo>
                    <a:pt x="71" y="35"/>
                  </a:lnTo>
                  <a:lnTo>
                    <a:pt x="71" y="35"/>
                  </a:lnTo>
                  <a:lnTo>
                    <a:pt x="71" y="38"/>
                  </a:lnTo>
                  <a:lnTo>
                    <a:pt x="71" y="38"/>
                  </a:lnTo>
                  <a:lnTo>
                    <a:pt x="73" y="38"/>
                  </a:lnTo>
                  <a:lnTo>
                    <a:pt x="73" y="38"/>
                  </a:lnTo>
                  <a:close/>
                  <a:moveTo>
                    <a:pt x="80" y="49"/>
                  </a:moveTo>
                  <a:lnTo>
                    <a:pt x="80" y="49"/>
                  </a:lnTo>
                  <a:lnTo>
                    <a:pt x="78" y="49"/>
                  </a:lnTo>
                  <a:lnTo>
                    <a:pt x="78" y="49"/>
                  </a:lnTo>
                  <a:lnTo>
                    <a:pt x="80" y="52"/>
                  </a:lnTo>
                  <a:lnTo>
                    <a:pt x="80" y="52"/>
                  </a:lnTo>
                  <a:lnTo>
                    <a:pt x="80" y="49"/>
                  </a:lnTo>
                  <a:lnTo>
                    <a:pt x="80" y="49"/>
                  </a:lnTo>
                  <a:close/>
                  <a:moveTo>
                    <a:pt x="75" y="42"/>
                  </a:moveTo>
                  <a:lnTo>
                    <a:pt x="75" y="42"/>
                  </a:lnTo>
                  <a:lnTo>
                    <a:pt x="75" y="42"/>
                  </a:lnTo>
                  <a:lnTo>
                    <a:pt x="75" y="42"/>
                  </a:lnTo>
                  <a:lnTo>
                    <a:pt x="75" y="42"/>
                  </a:lnTo>
                  <a:lnTo>
                    <a:pt x="75" y="42"/>
                  </a:lnTo>
                  <a:lnTo>
                    <a:pt x="75" y="42"/>
                  </a:lnTo>
                  <a:lnTo>
                    <a:pt x="75" y="42"/>
                  </a:lnTo>
                  <a:close/>
                  <a:moveTo>
                    <a:pt x="78" y="49"/>
                  </a:moveTo>
                  <a:lnTo>
                    <a:pt x="80" y="49"/>
                  </a:lnTo>
                  <a:lnTo>
                    <a:pt x="80" y="47"/>
                  </a:lnTo>
                  <a:lnTo>
                    <a:pt x="78" y="47"/>
                  </a:lnTo>
                  <a:lnTo>
                    <a:pt x="78" y="47"/>
                  </a:lnTo>
                  <a:lnTo>
                    <a:pt x="78" y="47"/>
                  </a:lnTo>
                  <a:lnTo>
                    <a:pt x="78" y="49"/>
                  </a:lnTo>
                  <a:lnTo>
                    <a:pt x="78" y="49"/>
                  </a:lnTo>
                  <a:close/>
                  <a:moveTo>
                    <a:pt x="73" y="40"/>
                  </a:moveTo>
                  <a:lnTo>
                    <a:pt x="73" y="42"/>
                  </a:lnTo>
                  <a:lnTo>
                    <a:pt x="75" y="42"/>
                  </a:lnTo>
                  <a:lnTo>
                    <a:pt x="75" y="40"/>
                  </a:lnTo>
                  <a:lnTo>
                    <a:pt x="73" y="40"/>
                  </a:lnTo>
                  <a:lnTo>
                    <a:pt x="73" y="40"/>
                  </a:lnTo>
                  <a:lnTo>
                    <a:pt x="73" y="40"/>
                  </a:lnTo>
                  <a:lnTo>
                    <a:pt x="73" y="40"/>
                  </a:lnTo>
                  <a:close/>
                  <a:moveTo>
                    <a:pt x="80" y="52"/>
                  </a:moveTo>
                  <a:lnTo>
                    <a:pt x="80" y="54"/>
                  </a:lnTo>
                  <a:lnTo>
                    <a:pt x="82" y="54"/>
                  </a:lnTo>
                  <a:lnTo>
                    <a:pt x="82" y="54"/>
                  </a:lnTo>
                  <a:lnTo>
                    <a:pt x="82" y="54"/>
                  </a:lnTo>
                  <a:lnTo>
                    <a:pt x="82" y="52"/>
                  </a:lnTo>
                  <a:lnTo>
                    <a:pt x="80" y="52"/>
                  </a:lnTo>
                  <a:lnTo>
                    <a:pt x="80" y="52"/>
                  </a:lnTo>
                  <a:close/>
                  <a:moveTo>
                    <a:pt x="78" y="47"/>
                  </a:moveTo>
                  <a:lnTo>
                    <a:pt x="78" y="45"/>
                  </a:lnTo>
                  <a:lnTo>
                    <a:pt x="78" y="45"/>
                  </a:lnTo>
                  <a:lnTo>
                    <a:pt x="78" y="45"/>
                  </a:lnTo>
                  <a:lnTo>
                    <a:pt x="78" y="45"/>
                  </a:lnTo>
                  <a:lnTo>
                    <a:pt x="78" y="47"/>
                  </a:lnTo>
                  <a:lnTo>
                    <a:pt x="78" y="47"/>
                  </a:lnTo>
                  <a:lnTo>
                    <a:pt x="78" y="47"/>
                  </a:lnTo>
                  <a:close/>
                  <a:moveTo>
                    <a:pt x="73" y="40"/>
                  </a:moveTo>
                  <a:lnTo>
                    <a:pt x="73" y="40"/>
                  </a:lnTo>
                  <a:lnTo>
                    <a:pt x="73" y="38"/>
                  </a:lnTo>
                  <a:lnTo>
                    <a:pt x="73" y="38"/>
                  </a:lnTo>
                  <a:lnTo>
                    <a:pt x="73" y="38"/>
                  </a:lnTo>
                  <a:lnTo>
                    <a:pt x="73" y="38"/>
                  </a:lnTo>
                  <a:lnTo>
                    <a:pt x="73" y="40"/>
                  </a:lnTo>
                  <a:lnTo>
                    <a:pt x="73" y="40"/>
                  </a:lnTo>
                  <a:close/>
                  <a:moveTo>
                    <a:pt x="82" y="52"/>
                  </a:moveTo>
                  <a:lnTo>
                    <a:pt x="80" y="49"/>
                  </a:lnTo>
                  <a:lnTo>
                    <a:pt x="80" y="49"/>
                  </a:lnTo>
                  <a:lnTo>
                    <a:pt x="80" y="52"/>
                  </a:lnTo>
                  <a:lnTo>
                    <a:pt x="80" y="52"/>
                  </a:lnTo>
                  <a:lnTo>
                    <a:pt x="82" y="52"/>
                  </a:lnTo>
                  <a:lnTo>
                    <a:pt x="82" y="52"/>
                  </a:lnTo>
                  <a:lnTo>
                    <a:pt x="82" y="52"/>
                  </a:lnTo>
                  <a:close/>
                  <a:moveTo>
                    <a:pt x="78" y="45"/>
                  </a:moveTo>
                  <a:lnTo>
                    <a:pt x="78" y="42"/>
                  </a:lnTo>
                  <a:lnTo>
                    <a:pt x="78" y="42"/>
                  </a:lnTo>
                  <a:lnTo>
                    <a:pt x="75" y="42"/>
                  </a:lnTo>
                  <a:lnTo>
                    <a:pt x="75" y="42"/>
                  </a:lnTo>
                  <a:lnTo>
                    <a:pt x="78" y="45"/>
                  </a:lnTo>
                  <a:lnTo>
                    <a:pt x="78" y="45"/>
                  </a:lnTo>
                  <a:lnTo>
                    <a:pt x="78" y="45"/>
                  </a:lnTo>
                  <a:close/>
                  <a:moveTo>
                    <a:pt x="80" y="49"/>
                  </a:moveTo>
                  <a:lnTo>
                    <a:pt x="80" y="49"/>
                  </a:lnTo>
                  <a:lnTo>
                    <a:pt x="80" y="47"/>
                  </a:lnTo>
                  <a:lnTo>
                    <a:pt x="80" y="47"/>
                  </a:lnTo>
                  <a:lnTo>
                    <a:pt x="80" y="49"/>
                  </a:lnTo>
                  <a:lnTo>
                    <a:pt x="80" y="49"/>
                  </a:lnTo>
                  <a:lnTo>
                    <a:pt x="80" y="49"/>
                  </a:lnTo>
                  <a:lnTo>
                    <a:pt x="80" y="49"/>
                  </a:lnTo>
                  <a:close/>
                  <a:moveTo>
                    <a:pt x="75" y="42"/>
                  </a:moveTo>
                  <a:lnTo>
                    <a:pt x="75" y="42"/>
                  </a:lnTo>
                  <a:lnTo>
                    <a:pt x="75" y="42"/>
                  </a:lnTo>
                  <a:lnTo>
                    <a:pt x="75" y="42"/>
                  </a:lnTo>
                  <a:lnTo>
                    <a:pt x="75" y="40"/>
                  </a:lnTo>
                  <a:lnTo>
                    <a:pt x="75" y="40"/>
                  </a:lnTo>
                  <a:lnTo>
                    <a:pt x="75" y="42"/>
                  </a:lnTo>
                  <a:lnTo>
                    <a:pt x="75" y="42"/>
                  </a:lnTo>
                  <a:close/>
                  <a:moveTo>
                    <a:pt x="80" y="47"/>
                  </a:moveTo>
                  <a:lnTo>
                    <a:pt x="80" y="47"/>
                  </a:lnTo>
                  <a:lnTo>
                    <a:pt x="80" y="45"/>
                  </a:lnTo>
                  <a:lnTo>
                    <a:pt x="80" y="45"/>
                  </a:lnTo>
                  <a:lnTo>
                    <a:pt x="78" y="45"/>
                  </a:lnTo>
                  <a:lnTo>
                    <a:pt x="78" y="47"/>
                  </a:lnTo>
                  <a:lnTo>
                    <a:pt x="80" y="47"/>
                  </a:lnTo>
                  <a:lnTo>
                    <a:pt x="80" y="47"/>
                  </a:lnTo>
                  <a:lnTo>
                    <a:pt x="80" y="47"/>
                  </a:lnTo>
                  <a:close/>
                  <a:moveTo>
                    <a:pt x="75" y="40"/>
                  </a:moveTo>
                  <a:lnTo>
                    <a:pt x="75" y="40"/>
                  </a:lnTo>
                  <a:lnTo>
                    <a:pt x="75" y="38"/>
                  </a:lnTo>
                  <a:lnTo>
                    <a:pt x="75" y="38"/>
                  </a:lnTo>
                  <a:lnTo>
                    <a:pt x="75" y="40"/>
                  </a:lnTo>
                  <a:lnTo>
                    <a:pt x="75" y="40"/>
                  </a:lnTo>
                  <a:lnTo>
                    <a:pt x="75" y="40"/>
                  </a:lnTo>
                  <a:lnTo>
                    <a:pt x="75" y="40"/>
                  </a:lnTo>
                  <a:close/>
                  <a:moveTo>
                    <a:pt x="82" y="52"/>
                  </a:moveTo>
                  <a:lnTo>
                    <a:pt x="82" y="52"/>
                  </a:lnTo>
                  <a:lnTo>
                    <a:pt x="82" y="52"/>
                  </a:lnTo>
                  <a:lnTo>
                    <a:pt x="82" y="52"/>
                  </a:lnTo>
                  <a:lnTo>
                    <a:pt x="82" y="52"/>
                  </a:lnTo>
                  <a:lnTo>
                    <a:pt x="82" y="52"/>
                  </a:lnTo>
                  <a:lnTo>
                    <a:pt x="82" y="52"/>
                  </a:lnTo>
                  <a:lnTo>
                    <a:pt x="82" y="52"/>
                  </a:lnTo>
                  <a:close/>
                  <a:moveTo>
                    <a:pt x="80" y="45"/>
                  </a:moveTo>
                  <a:lnTo>
                    <a:pt x="80" y="45"/>
                  </a:lnTo>
                  <a:lnTo>
                    <a:pt x="78" y="42"/>
                  </a:lnTo>
                  <a:lnTo>
                    <a:pt x="78" y="45"/>
                  </a:lnTo>
                  <a:lnTo>
                    <a:pt x="78" y="45"/>
                  </a:lnTo>
                  <a:lnTo>
                    <a:pt x="78" y="45"/>
                  </a:lnTo>
                  <a:lnTo>
                    <a:pt x="80" y="45"/>
                  </a:lnTo>
                  <a:lnTo>
                    <a:pt x="80" y="45"/>
                  </a:lnTo>
                  <a:close/>
                  <a:moveTo>
                    <a:pt x="82" y="49"/>
                  </a:moveTo>
                  <a:lnTo>
                    <a:pt x="82" y="49"/>
                  </a:lnTo>
                  <a:lnTo>
                    <a:pt x="82" y="49"/>
                  </a:lnTo>
                  <a:lnTo>
                    <a:pt x="82" y="49"/>
                  </a:lnTo>
                  <a:lnTo>
                    <a:pt x="82" y="49"/>
                  </a:lnTo>
                  <a:lnTo>
                    <a:pt x="82" y="49"/>
                  </a:lnTo>
                  <a:lnTo>
                    <a:pt x="82" y="49"/>
                  </a:lnTo>
                  <a:lnTo>
                    <a:pt x="82" y="49"/>
                  </a:lnTo>
                  <a:close/>
                  <a:moveTo>
                    <a:pt x="78" y="42"/>
                  </a:moveTo>
                  <a:lnTo>
                    <a:pt x="78" y="42"/>
                  </a:lnTo>
                  <a:lnTo>
                    <a:pt x="78" y="42"/>
                  </a:lnTo>
                  <a:lnTo>
                    <a:pt x="78" y="42"/>
                  </a:lnTo>
                  <a:lnTo>
                    <a:pt x="78" y="42"/>
                  </a:lnTo>
                  <a:lnTo>
                    <a:pt x="78" y="42"/>
                  </a:lnTo>
                  <a:lnTo>
                    <a:pt x="78" y="42"/>
                  </a:lnTo>
                  <a:lnTo>
                    <a:pt x="78" y="42"/>
                  </a:lnTo>
                  <a:close/>
                  <a:moveTo>
                    <a:pt x="85" y="54"/>
                  </a:moveTo>
                  <a:lnTo>
                    <a:pt x="85" y="54"/>
                  </a:lnTo>
                  <a:lnTo>
                    <a:pt x="85" y="56"/>
                  </a:lnTo>
                  <a:lnTo>
                    <a:pt x="87" y="56"/>
                  </a:lnTo>
                  <a:lnTo>
                    <a:pt x="87" y="54"/>
                  </a:lnTo>
                  <a:lnTo>
                    <a:pt x="85" y="54"/>
                  </a:lnTo>
                  <a:lnTo>
                    <a:pt x="85" y="54"/>
                  </a:lnTo>
                  <a:lnTo>
                    <a:pt x="85" y="54"/>
                  </a:lnTo>
                  <a:close/>
                  <a:moveTo>
                    <a:pt x="82" y="49"/>
                  </a:moveTo>
                  <a:lnTo>
                    <a:pt x="82" y="47"/>
                  </a:lnTo>
                  <a:lnTo>
                    <a:pt x="80" y="47"/>
                  </a:lnTo>
                  <a:lnTo>
                    <a:pt x="80" y="47"/>
                  </a:lnTo>
                  <a:lnTo>
                    <a:pt x="80" y="47"/>
                  </a:lnTo>
                  <a:lnTo>
                    <a:pt x="80" y="49"/>
                  </a:lnTo>
                  <a:lnTo>
                    <a:pt x="82" y="49"/>
                  </a:lnTo>
                  <a:lnTo>
                    <a:pt x="82" y="49"/>
                  </a:lnTo>
                  <a:close/>
                  <a:moveTo>
                    <a:pt x="78" y="42"/>
                  </a:moveTo>
                  <a:lnTo>
                    <a:pt x="78" y="40"/>
                  </a:lnTo>
                  <a:lnTo>
                    <a:pt x="78" y="40"/>
                  </a:lnTo>
                  <a:lnTo>
                    <a:pt x="75" y="40"/>
                  </a:lnTo>
                  <a:lnTo>
                    <a:pt x="75" y="40"/>
                  </a:lnTo>
                  <a:lnTo>
                    <a:pt x="78" y="42"/>
                  </a:lnTo>
                  <a:lnTo>
                    <a:pt x="78" y="42"/>
                  </a:lnTo>
                  <a:lnTo>
                    <a:pt x="78" y="42"/>
                  </a:lnTo>
                  <a:close/>
                  <a:moveTo>
                    <a:pt x="85" y="52"/>
                  </a:moveTo>
                  <a:lnTo>
                    <a:pt x="85" y="52"/>
                  </a:lnTo>
                  <a:lnTo>
                    <a:pt x="85" y="52"/>
                  </a:lnTo>
                  <a:lnTo>
                    <a:pt x="85" y="52"/>
                  </a:lnTo>
                  <a:lnTo>
                    <a:pt x="85" y="54"/>
                  </a:lnTo>
                  <a:lnTo>
                    <a:pt x="85" y="54"/>
                  </a:lnTo>
                  <a:lnTo>
                    <a:pt x="85" y="52"/>
                  </a:lnTo>
                  <a:lnTo>
                    <a:pt x="85" y="52"/>
                  </a:lnTo>
                  <a:close/>
                  <a:moveTo>
                    <a:pt x="80" y="47"/>
                  </a:moveTo>
                  <a:lnTo>
                    <a:pt x="80" y="45"/>
                  </a:lnTo>
                  <a:lnTo>
                    <a:pt x="80" y="45"/>
                  </a:lnTo>
                  <a:lnTo>
                    <a:pt x="80" y="45"/>
                  </a:lnTo>
                  <a:lnTo>
                    <a:pt x="80" y="45"/>
                  </a:lnTo>
                  <a:lnTo>
                    <a:pt x="80" y="47"/>
                  </a:lnTo>
                  <a:lnTo>
                    <a:pt x="80" y="47"/>
                  </a:lnTo>
                  <a:lnTo>
                    <a:pt x="80" y="47"/>
                  </a:lnTo>
                  <a:close/>
                  <a:moveTo>
                    <a:pt x="85" y="52"/>
                  </a:moveTo>
                  <a:lnTo>
                    <a:pt x="85" y="49"/>
                  </a:lnTo>
                  <a:lnTo>
                    <a:pt x="82" y="49"/>
                  </a:lnTo>
                  <a:lnTo>
                    <a:pt x="82" y="49"/>
                  </a:lnTo>
                  <a:lnTo>
                    <a:pt x="82" y="49"/>
                  </a:lnTo>
                  <a:lnTo>
                    <a:pt x="82" y="52"/>
                  </a:lnTo>
                  <a:lnTo>
                    <a:pt x="85" y="52"/>
                  </a:lnTo>
                  <a:lnTo>
                    <a:pt x="85" y="52"/>
                  </a:lnTo>
                  <a:close/>
                  <a:moveTo>
                    <a:pt x="78" y="42"/>
                  </a:moveTo>
                  <a:lnTo>
                    <a:pt x="80" y="45"/>
                  </a:lnTo>
                  <a:lnTo>
                    <a:pt x="80" y="45"/>
                  </a:lnTo>
                  <a:lnTo>
                    <a:pt x="80" y="42"/>
                  </a:lnTo>
                  <a:lnTo>
                    <a:pt x="80" y="42"/>
                  </a:lnTo>
                  <a:lnTo>
                    <a:pt x="78" y="42"/>
                  </a:lnTo>
                  <a:lnTo>
                    <a:pt x="78" y="42"/>
                  </a:lnTo>
                  <a:lnTo>
                    <a:pt x="78" y="42"/>
                  </a:lnTo>
                  <a:close/>
                  <a:moveTo>
                    <a:pt x="87" y="54"/>
                  </a:moveTo>
                  <a:lnTo>
                    <a:pt x="87" y="54"/>
                  </a:lnTo>
                  <a:lnTo>
                    <a:pt x="87" y="56"/>
                  </a:lnTo>
                  <a:lnTo>
                    <a:pt x="87" y="56"/>
                  </a:lnTo>
                  <a:lnTo>
                    <a:pt x="87" y="56"/>
                  </a:lnTo>
                  <a:lnTo>
                    <a:pt x="87" y="56"/>
                  </a:lnTo>
                  <a:lnTo>
                    <a:pt x="87" y="54"/>
                  </a:lnTo>
                  <a:lnTo>
                    <a:pt x="87" y="54"/>
                  </a:lnTo>
                  <a:close/>
                  <a:moveTo>
                    <a:pt x="82" y="49"/>
                  </a:moveTo>
                  <a:lnTo>
                    <a:pt x="82" y="49"/>
                  </a:lnTo>
                  <a:lnTo>
                    <a:pt x="82" y="47"/>
                  </a:lnTo>
                  <a:lnTo>
                    <a:pt x="82" y="47"/>
                  </a:lnTo>
                  <a:lnTo>
                    <a:pt x="82" y="49"/>
                  </a:lnTo>
                  <a:lnTo>
                    <a:pt x="82" y="49"/>
                  </a:lnTo>
                  <a:lnTo>
                    <a:pt x="82" y="49"/>
                  </a:lnTo>
                  <a:lnTo>
                    <a:pt x="82" y="49"/>
                  </a:lnTo>
                  <a:close/>
                  <a:moveTo>
                    <a:pt x="78" y="42"/>
                  </a:moveTo>
                  <a:lnTo>
                    <a:pt x="80" y="42"/>
                  </a:lnTo>
                  <a:lnTo>
                    <a:pt x="80" y="42"/>
                  </a:lnTo>
                  <a:lnTo>
                    <a:pt x="78" y="40"/>
                  </a:lnTo>
                  <a:lnTo>
                    <a:pt x="78" y="40"/>
                  </a:lnTo>
                  <a:lnTo>
                    <a:pt x="78" y="42"/>
                  </a:lnTo>
                  <a:lnTo>
                    <a:pt x="78" y="42"/>
                  </a:lnTo>
                  <a:lnTo>
                    <a:pt x="78" y="42"/>
                  </a:lnTo>
                  <a:close/>
                  <a:moveTo>
                    <a:pt x="87" y="54"/>
                  </a:moveTo>
                  <a:lnTo>
                    <a:pt x="87" y="52"/>
                  </a:lnTo>
                  <a:lnTo>
                    <a:pt x="85" y="54"/>
                  </a:lnTo>
                  <a:lnTo>
                    <a:pt x="85" y="54"/>
                  </a:lnTo>
                  <a:lnTo>
                    <a:pt x="87" y="54"/>
                  </a:lnTo>
                  <a:lnTo>
                    <a:pt x="87" y="54"/>
                  </a:lnTo>
                  <a:lnTo>
                    <a:pt x="87" y="54"/>
                  </a:lnTo>
                  <a:lnTo>
                    <a:pt x="87" y="54"/>
                  </a:lnTo>
                  <a:close/>
                  <a:moveTo>
                    <a:pt x="82" y="47"/>
                  </a:moveTo>
                  <a:lnTo>
                    <a:pt x="82" y="47"/>
                  </a:lnTo>
                  <a:lnTo>
                    <a:pt x="82" y="45"/>
                  </a:lnTo>
                  <a:lnTo>
                    <a:pt x="82" y="45"/>
                  </a:lnTo>
                  <a:lnTo>
                    <a:pt x="82" y="47"/>
                  </a:lnTo>
                  <a:lnTo>
                    <a:pt x="82" y="47"/>
                  </a:lnTo>
                  <a:lnTo>
                    <a:pt x="82" y="47"/>
                  </a:lnTo>
                  <a:lnTo>
                    <a:pt x="82" y="47"/>
                  </a:lnTo>
                  <a:close/>
                  <a:moveTo>
                    <a:pt x="85" y="52"/>
                  </a:moveTo>
                  <a:lnTo>
                    <a:pt x="87" y="52"/>
                  </a:lnTo>
                  <a:lnTo>
                    <a:pt x="87" y="52"/>
                  </a:lnTo>
                  <a:lnTo>
                    <a:pt x="85" y="49"/>
                  </a:lnTo>
                  <a:lnTo>
                    <a:pt x="85" y="49"/>
                  </a:lnTo>
                  <a:lnTo>
                    <a:pt x="85" y="52"/>
                  </a:lnTo>
                  <a:lnTo>
                    <a:pt x="85" y="52"/>
                  </a:lnTo>
                  <a:lnTo>
                    <a:pt x="85" y="52"/>
                  </a:lnTo>
                  <a:close/>
                  <a:moveTo>
                    <a:pt x="80" y="45"/>
                  </a:moveTo>
                  <a:lnTo>
                    <a:pt x="80" y="45"/>
                  </a:lnTo>
                  <a:lnTo>
                    <a:pt x="82" y="45"/>
                  </a:lnTo>
                  <a:lnTo>
                    <a:pt x="82" y="45"/>
                  </a:lnTo>
                  <a:lnTo>
                    <a:pt x="80" y="42"/>
                  </a:lnTo>
                  <a:lnTo>
                    <a:pt x="80" y="42"/>
                  </a:lnTo>
                  <a:lnTo>
                    <a:pt x="80" y="45"/>
                  </a:lnTo>
                  <a:lnTo>
                    <a:pt x="80" y="45"/>
                  </a:lnTo>
                  <a:close/>
                  <a:moveTo>
                    <a:pt x="87" y="56"/>
                  </a:moveTo>
                  <a:lnTo>
                    <a:pt x="87" y="56"/>
                  </a:lnTo>
                  <a:lnTo>
                    <a:pt x="90" y="59"/>
                  </a:lnTo>
                  <a:lnTo>
                    <a:pt x="90" y="59"/>
                  </a:lnTo>
                  <a:lnTo>
                    <a:pt x="90" y="56"/>
                  </a:lnTo>
                  <a:lnTo>
                    <a:pt x="90" y="56"/>
                  </a:lnTo>
                  <a:lnTo>
                    <a:pt x="87" y="56"/>
                  </a:lnTo>
                  <a:lnTo>
                    <a:pt x="87" y="56"/>
                  </a:lnTo>
                  <a:close/>
                  <a:moveTo>
                    <a:pt x="80" y="42"/>
                  </a:moveTo>
                  <a:lnTo>
                    <a:pt x="80" y="42"/>
                  </a:lnTo>
                  <a:lnTo>
                    <a:pt x="80" y="42"/>
                  </a:lnTo>
                  <a:lnTo>
                    <a:pt x="80" y="42"/>
                  </a:lnTo>
                  <a:lnTo>
                    <a:pt x="80" y="42"/>
                  </a:lnTo>
                  <a:lnTo>
                    <a:pt x="80" y="42"/>
                  </a:lnTo>
                  <a:lnTo>
                    <a:pt x="80" y="42"/>
                  </a:lnTo>
                  <a:lnTo>
                    <a:pt x="80" y="42"/>
                  </a:lnTo>
                  <a:close/>
                  <a:moveTo>
                    <a:pt x="87" y="54"/>
                  </a:moveTo>
                  <a:lnTo>
                    <a:pt x="87" y="54"/>
                  </a:lnTo>
                  <a:lnTo>
                    <a:pt x="87" y="54"/>
                  </a:lnTo>
                  <a:lnTo>
                    <a:pt x="87" y="54"/>
                  </a:lnTo>
                  <a:lnTo>
                    <a:pt x="87" y="56"/>
                  </a:lnTo>
                  <a:lnTo>
                    <a:pt x="87" y="56"/>
                  </a:lnTo>
                  <a:lnTo>
                    <a:pt x="87" y="54"/>
                  </a:lnTo>
                  <a:lnTo>
                    <a:pt x="87" y="54"/>
                  </a:lnTo>
                  <a:close/>
                  <a:moveTo>
                    <a:pt x="85" y="49"/>
                  </a:moveTo>
                  <a:lnTo>
                    <a:pt x="85" y="47"/>
                  </a:lnTo>
                  <a:lnTo>
                    <a:pt x="82" y="47"/>
                  </a:lnTo>
                  <a:lnTo>
                    <a:pt x="82" y="47"/>
                  </a:lnTo>
                  <a:lnTo>
                    <a:pt x="82" y="47"/>
                  </a:lnTo>
                  <a:lnTo>
                    <a:pt x="82" y="49"/>
                  </a:lnTo>
                  <a:lnTo>
                    <a:pt x="85" y="49"/>
                  </a:lnTo>
                  <a:lnTo>
                    <a:pt x="85" y="49"/>
                  </a:lnTo>
                  <a:close/>
                  <a:moveTo>
                    <a:pt x="87" y="54"/>
                  </a:moveTo>
                  <a:lnTo>
                    <a:pt x="87" y="54"/>
                  </a:lnTo>
                  <a:lnTo>
                    <a:pt x="87" y="52"/>
                  </a:lnTo>
                  <a:lnTo>
                    <a:pt x="87" y="52"/>
                  </a:lnTo>
                  <a:lnTo>
                    <a:pt x="87" y="52"/>
                  </a:lnTo>
                  <a:lnTo>
                    <a:pt x="87" y="52"/>
                  </a:lnTo>
                  <a:lnTo>
                    <a:pt x="87" y="54"/>
                  </a:lnTo>
                  <a:lnTo>
                    <a:pt x="87" y="54"/>
                  </a:lnTo>
                  <a:close/>
                  <a:moveTo>
                    <a:pt x="82" y="45"/>
                  </a:moveTo>
                  <a:lnTo>
                    <a:pt x="82" y="47"/>
                  </a:lnTo>
                  <a:lnTo>
                    <a:pt x="82" y="47"/>
                  </a:lnTo>
                  <a:lnTo>
                    <a:pt x="82" y="45"/>
                  </a:lnTo>
                  <a:lnTo>
                    <a:pt x="82" y="45"/>
                  </a:lnTo>
                  <a:lnTo>
                    <a:pt x="82" y="45"/>
                  </a:lnTo>
                  <a:lnTo>
                    <a:pt x="82" y="45"/>
                  </a:lnTo>
                  <a:lnTo>
                    <a:pt x="82" y="45"/>
                  </a:lnTo>
                  <a:close/>
                  <a:moveTo>
                    <a:pt x="90" y="56"/>
                  </a:moveTo>
                  <a:lnTo>
                    <a:pt x="90" y="59"/>
                  </a:lnTo>
                  <a:lnTo>
                    <a:pt x="90" y="59"/>
                  </a:lnTo>
                  <a:lnTo>
                    <a:pt x="92" y="59"/>
                  </a:lnTo>
                  <a:lnTo>
                    <a:pt x="92" y="59"/>
                  </a:lnTo>
                  <a:lnTo>
                    <a:pt x="90" y="56"/>
                  </a:lnTo>
                  <a:lnTo>
                    <a:pt x="90" y="56"/>
                  </a:lnTo>
                  <a:lnTo>
                    <a:pt x="90" y="56"/>
                  </a:lnTo>
                  <a:close/>
                  <a:moveTo>
                    <a:pt x="87" y="52"/>
                  </a:moveTo>
                  <a:lnTo>
                    <a:pt x="87" y="49"/>
                  </a:lnTo>
                  <a:lnTo>
                    <a:pt x="87" y="49"/>
                  </a:lnTo>
                  <a:lnTo>
                    <a:pt x="85" y="49"/>
                  </a:lnTo>
                  <a:lnTo>
                    <a:pt x="85" y="49"/>
                  </a:lnTo>
                  <a:lnTo>
                    <a:pt x="87" y="52"/>
                  </a:lnTo>
                  <a:lnTo>
                    <a:pt x="87" y="52"/>
                  </a:lnTo>
                  <a:lnTo>
                    <a:pt x="87" y="52"/>
                  </a:lnTo>
                  <a:close/>
                  <a:moveTo>
                    <a:pt x="82" y="45"/>
                  </a:moveTo>
                  <a:lnTo>
                    <a:pt x="82" y="45"/>
                  </a:lnTo>
                  <a:lnTo>
                    <a:pt x="82" y="42"/>
                  </a:lnTo>
                  <a:lnTo>
                    <a:pt x="82" y="42"/>
                  </a:lnTo>
                  <a:lnTo>
                    <a:pt x="82" y="42"/>
                  </a:lnTo>
                  <a:lnTo>
                    <a:pt x="82" y="42"/>
                  </a:lnTo>
                  <a:lnTo>
                    <a:pt x="82" y="45"/>
                  </a:lnTo>
                  <a:lnTo>
                    <a:pt x="82" y="45"/>
                  </a:lnTo>
                  <a:close/>
                  <a:moveTo>
                    <a:pt x="90" y="56"/>
                  </a:moveTo>
                  <a:lnTo>
                    <a:pt x="90" y="54"/>
                  </a:lnTo>
                  <a:lnTo>
                    <a:pt x="90" y="54"/>
                  </a:lnTo>
                  <a:lnTo>
                    <a:pt x="90" y="56"/>
                  </a:lnTo>
                  <a:lnTo>
                    <a:pt x="90" y="56"/>
                  </a:lnTo>
                  <a:lnTo>
                    <a:pt x="90" y="56"/>
                  </a:lnTo>
                  <a:lnTo>
                    <a:pt x="90" y="56"/>
                  </a:lnTo>
                  <a:lnTo>
                    <a:pt x="90" y="56"/>
                  </a:lnTo>
                  <a:close/>
                  <a:moveTo>
                    <a:pt x="87" y="49"/>
                  </a:moveTo>
                  <a:lnTo>
                    <a:pt x="87" y="49"/>
                  </a:lnTo>
                  <a:lnTo>
                    <a:pt x="85" y="47"/>
                  </a:lnTo>
                  <a:lnTo>
                    <a:pt x="85" y="47"/>
                  </a:lnTo>
                  <a:lnTo>
                    <a:pt x="85" y="49"/>
                  </a:lnTo>
                  <a:lnTo>
                    <a:pt x="85" y="49"/>
                  </a:lnTo>
                  <a:lnTo>
                    <a:pt x="87" y="49"/>
                  </a:lnTo>
                  <a:lnTo>
                    <a:pt x="87" y="49"/>
                  </a:lnTo>
                  <a:close/>
                  <a:moveTo>
                    <a:pt x="90" y="54"/>
                  </a:moveTo>
                  <a:lnTo>
                    <a:pt x="90" y="54"/>
                  </a:lnTo>
                  <a:lnTo>
                    <a:pt x="90" y="52"/>
                  </a:lnTo>
                  <a:lnTo>
                    <a:pt x="87" y="52"/>
                  </a:lnTo>
                  <a:lnTo>
                    <a:pt x="87" y="54"/>
                  </a:lnTo>
                  <a:lnTo>
                    <a:pt x="90" y="54"/>
                  </a:lnTo>
                  <a:lnTo>
                    <a:pt x="90" y="54"/>
                  </a:lnTo>
                  <a:lnTo>
                    <a:pt x="90" y="54"/>
                  </a:lnTo>
                  <a:close/>
                  <a:moveTo>
                    <a:pt x="85" y="47"/>
                  </a:moveTo>
                  <a:lnTo>
                    <a:pt x="85" y="47"/>
                  </a:lnTo>
                  <a:lnTo>
                    <a:pt x="85" y="47"/>
                  </a:lnTo>
                  <a:lnTo>
                    <a:pt x="85" y="47"/>
                  </a:lnTo>
                  <a:lnTo>
                    <a:pt x="85" y="45"/>
                  </a:lnTo>
                  <a:lnTo>
                    <a:pt x="85" y="45"/>
                  </a:lnTo>
                  <a:lnTo>
                    <a:pt x="85" y="47"/>
                  </a:lnTo>
                  <a:lnTo>
                    <a:pt x="85" y="47"/>
                  </a:lnTo>
                  <a:close/>
                  <a:moveTo>
                    <a:pt x="92" y="59"/>
                  </a:moveTo>
                  <a:lnTo>
                    <a:pt x="92" y="59"/>
                  </a:lnTo>
                  <a:lnTo>
                    <a:pt x="92" y="59"/>
                  </a:lnTo>
                  <a:lnTo>
                    <a:pt x="92" y="59"/>
                  </a:lnTo>
                  <a:lnTo>
                    <a:pt x="92" y="59"/>
                  </a:lnTo>
                  <a:lnTo>
                    <a:pt x="92" y="59"/>
                  </a:lnTo>
                  <a:lnTo>
                    <a:pt x="92" y="59"/>
                  </a:lnTo>
                  <a:lnTo>
                    <a:pt x="92" y="59"/>
                  </a:lnTo>
                  <a:close/>
                  <a:moveTo>
                    <a:pt x="90" y="52"/>
                  </a:moveTo>
                  <a:lnTo>
                    <a:pt x="90" y="52"/>
                  </a:lnTo>
                  <a:lnTo>
                    <a:pt x="87" y="49"/>
                  </a:lnTo>
                  <a:lnTo>
                    <a:pt x="87" y="49"/>
                  </a:lnTo>
                  <a:lnTo>
                    <a:pt x="87" y="49"/>
                  </a:lnTo>
                  <a:lnTo>
                    <a:pt x="87" y="52"/>
                  </a:lnTo>
                  <a:lnTo>
                    <a:pt x="87" y="52"/>
                  </a:lnTo>
                  <a:lnTo>
                    <a:pt x="90" y="52"/>
                  </a:lnTo>
                  <a:lnTo>
                    <a:pt x="90" y="52"/>
                  </a:lnTo>
                  <a:close/>
                  <a:moveTo>
                    <a:pt x="85" y="45"/>
                  </a:moveTo>
                  <a:lnTo>
                    <a:pt x="85" y="45"/>
                  </a:lnTo>
                  <a:lnTo>
                    <a:pt x="82" y="42"/>
                  </a:lnTo>
                  <a:lnTo>
                    <a:pt x="82" y="42"/>
                  </a:lnTo>
                  <a:lnTo>
                    <a:pt x="82" y="45"/>
                  </a:lnTo>
                  <a:lnTo>
                    <a:pt x="82" y="45"/>
                  </a:lnTo>
                  <a:lnTo>
                    <a:pt x="85" y="45"/>
                  </a:lnTo>
                  <a:lnTo>
                    <a:pt x="85" y="45"/>
                  </a:lnTo>
                  <a:close/>
                  <a:moveTo>
                    <a:pt x="92" y="56"/>
                  </a:moveTo>
                  <a:lnTo>
                    <a:pt x="92" y="56"/>
                  </a:lnTo>
                  <a:lnTo>
                    <a:pt x="90" y="56"/>
                  </a:lnTo>
                  <a:lnTo>
                    <a:pt x="90" y="56"/>
                  </a:lnTo>
                  <a:lnTo>
                    <a:pt x="92" y="59"/>
                  </a:lnTo>
                  <a:lnTo>
                    <a:pt x="92" y="59"/>
                  </a:lnTo>
                  <a:lnTo>
                    <a:pt x="92" y="56"/>
                  </a:lnTo>
                  <a:lnTo>
                    <a:pt x="92" y="56"/>
                  </a:lnTo>
                  <a:close/>
                  <a:moveTo>
                    <a:pt x="87" y="49"/>
                  </a:moveTo>
                  <a:lnTo>
                    <a:pt x="87" y="49"/>
                  </a:lnTo>
                  <a:lnTo>
                    <a:pt x="87" y="49"/>
                  </a:lnTo>
                  <a:lnTo>
                    <a:pt x="87" y="49"/>
                  </a:lnTo>
                  <a:lnTo>
                    <a:pt x="87" y="49"/>
                  </a:lnTo>
                  <a:lnTo>
                    <a:pt x="87" y="49"/>
                  </a:lnTo>
                  <a:lnTo>
                    <a:pt x="87" y="49"/>
                  </a:lnTo>
                  <a:lnTo>
                    <a:pt x="87" y="49"/>
                  </a:lnTo>
                  <a:close/>
                  <a:moveTo>
                    <a:pt x="90" y="56"/>
                  </a:moveTo>
                  <a:lnTo>
                    <a:pt x="92" y="56"/>
                  </a:lnTo>
                  <a:lnTo>
                    <a:pt x="92" y="54"/>
                  </a:lnTo>
                  <a:lnTo>
                    <a:pt x="90" y="54"/>
                  </a:lnTo>
                  <a:lnTo>
                    <a:pt x="90" y="54"/>
                  </a:lnTo>
                  <a:lnTo>
                    <a:pt x="90" y="54"/>
                  </a:lnTo>
                  <a:lnTo>
                    <a:pt x="90" y="56"/>
                  </a:lnTo>
                  <a:lnTo>
                    <a:pt x="90" y="56"/>
                  </a:lnTo>
                  <a:close/>
                  <a:moveTo>
                    <a:pt x="85" y="47"/>
                  </a:moveTo>
                  <a:lnTo>
                    <a:pt x="87" y="47"/>
                  </a:lnTo>
                  <a:lnTo>
                    <a:pt x="87" y="47"/>
                  </a:lnTo>
                  <a:lnTo>
                    <a:pt x="87" y="47"/>
                  </a:lnTo>
                  <a:lnTo>
                    <a:pt x="87" y="47"/>
                  </a:lnTo>
                  <a:lnTo>
                    <a:pt x="85" y="47"/>
                  </a:lnTo>
                  <a:lnTo>
                    <a:pt x="85" y="47"/>
                  </a:lnTo>
                  <a:lnTo>
                    <a:pt x="85" y="47"/>
                  </a:lnTo>
                  <a:close/>
                  <a:moveTo>
                    <a:pt x="92" y="59"/>
                  </a:moveTo>
                  <a:lnTo>
                    <a:pt x="92" y="59"/>
                  </a:lnTo>
                  <a:lnTo>
                    <a:pt x="94" y="61"/>
                  </a:lnTo>
                  <a:lnTo>
                    <a:pt x="94" y="61"/>
                  </a:lnTo>
                  <a:lnTo>
                    <a:pt x="94" y="59"/>
                  </a:lnTo>
                  <a:lnTo>
                    <a:pt x="94" y="59"/>
                  </a:lnTo>
                  <a:lnTo>
                    <a:pt x="92" y="59"/>
                  </a:lnTo>
                  <a:lnTo>
                    <a:pt x="92" y="59"/>
                  </a:lnTo>
                  <a:close/>
                  <a:moveTo>
                    <a:pt x="90" y="54"/>
                  </a:moveTo>
                  <a:lnTo>
                    <a:pt x="90" y="52"/>
                  </a:lnTo>
                  <a:lnTo>
                    <a:pt x="90" y="52"/>
                  </a:lnTo>
                  <a:lnTo>
                    <a:pt x="90" y="52"/>
                  </a:lnTo>
                  <a:lnTo>
                    <a:pt x="90" y="52"/>
                  </a:lnTo>
                  <a:lnTo>
                    <a:pt x="90" y="54"/>
                  </a:lnTo>
                  <a:lnTo>
                    <a:pt x="90" y="54"/>
                  </a:lnTo>
                  <a:lnTo>
                    <a:pt x="90" y="54"/>
                  </a:lnTo>
                  <a:close/>
                  <a:moveTo>
                    <a:pt x="85" y="45"/>
                  </a:moveTo>
                  <a:lnTo>
                    <a:pt x="87" y="45"/>
                  </a:lnTo>
                  <a:lnTo>
                    <a:pt x="87" y="45"/>
                  </a:lnTo>
                  <a:lnTo>
                    <a:pt x="85" y="45"/>
                  </a:lnTo>
                  <a:lnTo>
                    <a:pt x="85" y="45"/>
                  </a:lnTo>
                  <a:lnTo>
                    <a:pt x="85" y="45"/>
                  </a:lnTo>
                  <a:lnTo>
                    <a:pt x="85" y="45"/>
                  </a:lnTo>
                  <a:lnTo>
                    <a:pt x="85" y="45"/>
                  </a:lnTo>
                  <a:close/>
                  <a:moveTo>
                    <a:pt x="94" y="59"/>
                  </a:moveTo>
                  <a:lnTo>
                    <a:pt x="92" y="56"/>
                  </a:lnTo>
                  <a:lnTo>
                    <a:pt x="92" y="56"/>
                  </a:lnTo>
                  <a:lnTo>
                    <a:pt x="92" y="59"/>
                  </a:lnTo>
                  <a:lnTo>
                    <a:pt x="92" y="59"/>
                  </a:lnTo>
                  <a:lnTo>
                    <a:pt x="94" y="59"/>
                  </a:lnTo>
                  <a:lnTo>
                    <a:pt x="94" y="59"/>
                  </a:lnTo>
                  <a:lnTo>
                    <a:pt x="94" y="59"/>
                  </a:lnTo>
                  <a:close/>
                  <a:moveTo>
                    <a:pt x="90" y="52"/>
                  </a:moveTo>
                  <a:lnTo>
                    <a:pt x="90" y="49"/>
                  </a:lnTo>
                  <a:lnTo>
                    <a:pt x="90" y="49"/>
                  </a:lnTo>
                  <a:lnTo>
                    <a:pt x="87" y="49"/>
                  </a:lnTo>
                  <a:lnTo>
                    <a:pt x="87" y="49"/>
                  </a:lnTo>
                  <a:lnTo>
                    <a:pt x="90" y="52"/>
                  </a:lnTo>
                  <a:lnTo>
                    <a:pt x="90" y="52"/>
                  </a:lnTo>
                  <a:lnTo>
                    <a:pt x="90" y="52"/>
                  </a:lnTo>
                  <a:close/>
                  <a:moveTo>
                    <a:pt x="94" y="56"/>
                  </a:moveTo>
                  <a:lnTo>
                    <a:pt x="94" y="56"/>
                  </a:lnTo>
                  <a:lnTo>
                    <a:pt x="94" y="56"/>
                  </a:lnTo>
                  <a:lnTo>
                    <a:pt x="94" y="56"/>
                  </a:lnTo>
                  <a:lnTo>
                    <a:pt x="92" y="56"/>
                  </a:lnTo>
                  <a:lnTo>
                    <a:pt x="92" y="56"/>
                  </a:lnTo>
                  <a:lnTo>
                    <a:pt x="94" y="56"/>
                  </a:lnTo>
                  <a:lnTo>
                    <a:pt x="94" y="56"/>
                  </a:lnTo>
                  <a:close/>
                  <a:moveTo>
                    <a:pt x="92" y="56"/>
                  </a:moveTo>
                  <a:lnTo>
                    <a:pt x="92" y="56"/>
                  </a:lnTo>
                  <a:lnTo>
                    <a:pt x="92" y="54"/>
                  </a:lnTo>
                  <a:lnTo>
                    <a:pt x="92" y="54"/>
                  </a:lnTo>
                  <a:lnTo>
                    <a:pt x="92" y="56"/>
                  </a:lnTo>
                  <a:lnTo>
                    <a:pt x="92" y="56"/>
                  </a:lnTo>
                  <a:lnTo>
                    <a:pt x="92" y="56"/>
                  </a:lnTo>
                  <a:lnTo>
                    <a:pt x="92" y="56"/>
                  </a:lnTo>
                  <a:close/>
                  <a:moveTo>
                    <a:pt x="87" y="49"/>
                  </a:moveTo>
                  <a:lnTo>
                    <a:pt x="87" y="49"/>
                  </a:lnTo>
                  <a:lnTo>
                    <a:pt x="90" y="49"/>
                  </a:lnTo>
                  <a:lnTo>
                    <a:pt x="90" y="47"/>
                  </a:lnTo>
                  <a:lnTo>
                    <a:pt x="87" y="47"/>
                  </a:lnTo>
                  <a:lnTo>
                    <a:pt x="87" y="47"/>
                  </a:lnTo>
                  <a:lnTo>
                    <a:pt x="87" y="49"/>
                  </a:lnTo>
                  <a:lnTo>
                    <a:pt x="87" y="49"/>
                  </a:lnTo>
                  <a:close/>
                  <a:moveTo>
                    <a:pt x="94" y="59"/>
                  </a:moveTo>
                  <a:lnTo>
                    <a:pt x="94" y="61"/>
                  </a:lnTo>
                  <a:lnTo>
                    <a:pt x="97" y="61"/>
                  </a:lnTo>
                  <a:lnTo>
                    <a:pt x="97" y="61"/>
                  </a:lnTo>
                  <a:lnTo>
                    <a:pt x="97" y="61"/>
                  </a:lnTo>
                  <a:lnTo>
                    <a:pt x="97" y="59"/>
                  </a:lnTo>
                  <a:lnTo>
                    <a:pt x="94" y="59"/>
                  </a:lnTo>
                  <a:lnTo>
                    <a:pt x="94" y="59"/>
                  </a:lnTo>
                  <a:close/>
                  <a:moveTo>
                    <a:pt x="92" y="54"/>
                  </a:moveTo>
                  <a:lnTo>
                    <a:pt x="92" y="54"/>
                  </a:lnTo>
                  <a:lnTo>
                    <a:pt x="92" y="52"/>
                  </a:lnTo>
                  <a:lnTo>
                    <a:pt x="90" y="52"/>
                  </a:lnTo>
                  <a:lnTo>
                    <a:pt x="90" y="54"/>
                  </a:lnTo>
                  <a:lnTo>
                    <a:pt x="92" y="54"/>
                  </a:lnTo>
                  <a:lnTo>
                    <a:pt x="92" y="54"/>
                  </a:lnTo>
                  <a:lnTo>
                    <a:pt x="92" y="54"/>
                  </a:lnTo>
                  <a:close/>
                  <a:moveTo>
                    <a:pt x="87" y="47"/>
                  </a:moveTo>
                  <a:lnTo>
                    <a:pt x="87" y="47"/>
                  </a:lnTo>
                  <a:lnTo>
                    <a:pt x="87" y="45"/>
                  </a:lnTo>
                  <a:lnTo>
                    <a:pt x="87" y="45"/>
                  </a:lnTo>
                  <a:lnTo>
                    <a:pt x="87" y="45"/>
                  </a:lnTo>
                  <a:lnTo>
                    <a:pt x="87" y="47"/>
                  </a:lnTo>
                  <a:lnTo>
                    <a:pt x="87" y="47"/>
                  </a:lnTo>
                  <a:lnTo>
                    <a:pt x="87" y="47"/>
                  </a:lnTo>
                  <a:close/>
                  <a:moveTo>
                    <a:pt x="94" y="59"/>
                  </a:moveTo>
                  <a:lnTo>
                    <a:pt x="94" y="59"/>
                  </a:lnTo>
                  <a:lnTo>
                    <a:pt x="94" y="59"/>
                  </a:lnTo>
                  <a:lnTo>
                    <a:pt x="94" y="59"/>
                  </a:lnTo>
                  <a:lnTo>
                    <a:pt x="94" y="59"/>
                  </a:lnTo>
                  <a:lnTo>
                    <a:pt x="94" y="59"/>
                  </a:lnTo>
                  <a:lnTo>
                    <a:pt x="94" y="59"/>
                  </a:lnTo>
                  <a:lnTo>
                    <a:pt x="94" y="59"/>
                  </a:lnTo>
                  <a:close/>
                  <a:moveTo>
                    <a:pt x="92" y="52"/>
                  </a:moveTo>
                  <a:lnTo>
                    <a:pt x="92" y="52"/>
                  </a:lnTo>
                  <a:lnTo>
                    <a:pt x="90" y="49"/>
                  </a:lnTo>
                  <a:lnTo>
                    <a:pt x="90" y="49"/>
                  </a:lnTo>
                  <a:lnTo>
                    <a:pt x="90" y="52"/>
                  </a:lnTo>
                  <a:lnTo>
                    <a:pt x="90" y="52"/>
                  </a:lnTo>
                  <a:lnTo>
                    <a:pt x="92" y="52"/>
                  </a:lnTo>
                  <a:lnTo>
                    <a:pt x="92" y="52"/>
                  </a:lnTo>
                  <a:close/>
                  <a:moveTo>
                    <a:pt x="90" y="49"/>
                  </a:moveTo>
                  <a:lnTo>
                    <a:pt x="90" y="49"/>
                  </a:lnTo>
                  <a:lnTo>
                    <a:pt x="90" y="49"/>
                  </a:lnTo>
                  <a:lnTo>
                    <a:pt x="90" y="49"/>
                  </a:lnTo>
                  <a:lnTo>
                    <a:pt x="90" y="49"/>
                  </a:lnTo>
                  <a:lnTo>
                    <a:pt x="90" y="49"/>
                  </a:lnTo>
                  <a:lnTo>
                    <a:pt x="90" y="49"/>
                  </a:lnTo>
                  <a:lnTo>
                    <a:pt x="90" y="49"/>
                  </a:lnTo>
                  <a:close/>
                  <a:moveTo>
                    <a:pt x="97" y="61"/>
                  </a:moveTo>
                  <a:lnTo>
                    <a:pt x="97" y="61"/>
                  </a:lnTo>
                  <a:lnTo>
                    <a:pt x="97" y="64"/>
                  </a:lnTo>
                  <a:lnTo>
                    <a:pt x="99" y="64"/>
                  </a:lnTo>
                  <a:lnTo>
                    <a:pt x="99" y="61"/>
                  </a:lnTo>
                  <a:lnTo>
                    <a:pt x="97" y="61"/>
                  </a:lnTo>
                  <a:lnTo>
                    <a:pt x="97" y="61"/>
                  </a:lnTo>
                  <a:lnTo>
                    <a:pt x="97" y="61"/>
                  </a:lnTo>
                  <a:close/>
                  <a:moveTo>
                    <a:pt x="94" y="54"/>
                  </a:moveTo>
                  <a:lnTo>
                    <a:pt x="94" y="54"/>
                  </a:lnTo>
                  <a:lnTo>
                    <a:pt x="92" y="54"/>
                  </a:lnTo>
                  <a:lnTo>
                    <a:pt x="92" y="54"/>
                  </a:lnTo>
                  <a:lnTo>
                    <a:pt x="92" y="54"/>
                  </a:lnTo>
                  <a:lnTo>
                    <a:pt x="92" y="54"/>
                  </a:lnTo>
                  <a:lnTo>
                    <a:pt x="94" y="54"/>
                  </a:lnTo>
                  <a:lnTo>
                    <a:pt x="94" y="54"/>
                  </a:lnTo>
                  <a:close/>
                  <a:moveTo>
                    <a:pt x="90" y="47"/>
                  </a:moveTo>
                  <a:lnTo>
                    <a:pt x="90" y="47"/>
                  </a:lnTo>
                  <a:lnTo>
                    <a:pt x="90" y="45"/>
                  </a:lnTo>
                  <a:lnTo>
                    <a:pt x="87" y="47"/>
                  </a:lnTo>
                  <a:lnTo>
                    <a:pt x="87" y="47"/>
                  </a:lnTo>
                  <a:lnTo>
                    <a:pt x="90" y="47"/>
                  </a:lnTo>
                  <a:lnTo>
                    <a:pt x="90" y="47"/>
                  </a:lnTo>
                  <a:lnTo>
                    <a:pt x="90" y="47"/>
                  </a:lnTo>
                  <a:close/>
                  <a:moveTo>
                    <a:pt x="97" y="59"/>
                  </a:moveTo>
                  <a:lnTo>
                    <a:pt x="97" y="59"/>
                  </a:lnTo>
                  <a:lnTo>
                    <a:pt x="97" y="59"/>
                  </a:lnTo>
                  <a:lnTo>
                    <a:pt x="97" y="59"/>
                  </a:lnTo>
                  <a:lnTo>
                    <a:pt x="97" y="61"/>
                  </a:lnTo>
                  <a:lnTo>
                    <a:pt x="97" y="61"/>
                  </a:lnTo>
                  <a:lnTo>
                    <a:pt x="97" y="59"/>
                  </a:lnTo>
                  <a:lnTo>
                    <a:pt x="97" y="59"/>
                  </a:lnTo>
                  <a:close/>
                  <a:moveTo>
                    <a:pt x="92" y="54"/>
                  </a:moveTo>
                  <a:lnTo>
                    <a:pt x="92" y="52"/>
                  </a:lnTo>
                  <a:lnTo>
                    <a:pt x="92" y="52"/>
                  </a:lnTo>
                  <a:lnTo>
                    <a:pt x="92" y="52"/>
                  </a:lnTo>
                  <a:lnTo>
                    <a:pt x="92" y="52"/>
                  </a:lnTo>
                  <a:lnTo>
                    <a:pt x="92" y="54"/>
                  </a:lnTo>
                  <a:lnTo>
                    <a:pt x="92" y="54"/>
                  </a:lnTo>
                  <a:lnTo>
                    <a:pt x="92" y="54"/>
                  </a:lnTo>
                  <a:close/>
                  <a:moveTo>
                    <a:pt x="97" y="59"/>
                  </a:moveTo>
                  <a:lnTo>
                    <a:pt x="97" y="56"/>
                  </a:lnTo>
                  <a:lnTo>
                    <a:pt x="97" y="56"/>
                  </a:lnTo>
                  <a:lnTo>
                    <a:pt x="94" y="56"/>
                  </a:lnTo>
                  <a:lnTo>
                    <a:pt x="94" y="56"/>
                  </a:lnTo>
                  <a:lnTo>
                    <a:pt x="97" y="59"/>
                  </a:lnTo>
                  <a:lnTo>
                    <a:pt x="97" y="59"/>
                  </a:lnTo>
                  <a:lnTo>
                    <a:pt x="97" y="59"/>
                  </a:lnTo>
                  <a:close/>
                  <a:moveTo>
                    <a:pt x="90" y="49"/>
                  </a:moveTo>
                  <a:lnTo>
                    <a:pt x="92" y="52"/>
                  </a:lnTo>
                  <a:lnTo>
                    <a:pt x="92" y="52"/>
                  </a:lnTo>
                  <a:lnTo>
                    <a:pt x="92" y="49"/>
                  </a:lnTo>
                  <a:lnTo>
                    <a:pt x="92" y="49"/>
                  </a:lnTo>
                  <a:lnTo>
                    <a:pt x="90" y="49"/>
                  </a:lnTo>
                  <a:lnTo>
                    <a:pt x="90" y="49"/>
                  </a:lnTo>
                  <a:lnTo>
                    <a:pt x="90" y="49"/>
                  </a:lnTo>
                  <a:close/>
                  <a:moveTo>
                    <a:pt x="99" y="61"/>
                  </a:moveTo>
                  <a:lnTo>
                    <a:pt x="99" y="64"/>
                  </a:lnTo>
                  <a:lnTo>
                    <a:pt x="99" y="64"/>
                  </a:lnTo>
                  <a:lnTo>
                    <a:pt x="99" y="64"/>
                  </a:lnTo>
                  <a:lnTo>
                    <a:pt x="99" y="64"/>
                  </a:lnTo>
                  <a:lnTo>
                    <a:pt x="99" y="61"/>
                  </a:lnTo>
                  <a:lnTo>
                    <a:pt x="99" y="61"/>
                  </a:lnTo>
                  <a:lnTo>
                    <a:pt x="99" y="61"/>
                  </a:lnTo>
                  <a:close/>
                  <a:moveTo>
                    <a:pt x="94" y="56"/>
                  </a:moveTo>
                  <a:lnTo>
                    <a:pt x="94" y="54"/>
                  </a:lnTo>
                  <a:lnTo>
                    <a:pt x="94" y="54"/>
                  </a:lnTo>
                  <a:lnTo>
                    <a:pt x="94" y="54"/>
                  </a:lnTo>
                  <a:lnTo>
                    <a:pt x="94" y="54"/>
                  </a:lnTo>
                  <a:lnTo>
                    <a:pt x="94" y="56"/>
                  </a:lnTo>
                  <a:lnTo>
                    <a:pt x="94" y="56"/>
                  </a:lnTo>
                  <a:lnTo>
                    <a:pt x="94" y="56"/>
                  </a:lnTo>
                  <a:close/>
                  <a:moveTo>
                    <a:pt x="90" y="49"/>
                  </a:moveTo>
                  <a:lnTo>
                    <a:pt x="92" y="49"/>
                  </a:lnTo>
                  <a:lnTo>
                    <a:pt x="92" y="47"/>
                  </a:lnTo>
                  <a:lnTo>
                    <a:pt x="90" y="47"/>
                  </a:lnTo>
                  <a:lnTo>
                    <a:pt x="90" y="47"/>
                  </a:lnTo>
                  <a:lnTo>
                    <a:pt x="90" y="47"/>
                  </a:lnTo>
                  <a:lnTo>
                    <a:pt x="90" y="49"/>
                  </a:lnTo>
                  <a:lnTo>
                    <a:pt x="90" y="49"/>
                  </a:lnTo>
                  <a:close/>
                  <a:moveTo>
                    <a:pt x="99" y="61"/>
                  </a:moveTo>
                  <a:lnTo>
                    <a:pt x="99" y="59"/>
                  </a:lnTo>
                  <a:lnTo>
                    <a:pt x="97" y="59"/>
                  </a:lnTo>
                  <a:lnTo>
                    <a:pt x="97" y="61"/>
                  </a:lnTo>
                  <a:lnTo>
                    <a:pt x="99" y="61"/>
                  </a:lnTo>
                  <a:lnTo>
                    <a:pt x="99" y="61"/>
                  </a:lnTo>
                  <a:lnTo>
                    <a:pt x="99" y="61"/>
                  </a:lnTo>
                  <a:lnTo>
                    <a:pt x="99" y="61"/>
                  </a:lnTo>
                  <a:close/>
                  <a:moveTo>
                    <a:pt x="94" y="54"/>
                  </a:moveTo>
                  <a:lnTo>
                    <a:pt x="94" y="54"/>
                  </a:lnTo>
                  <a:lnTo>
                    <a:pt x="94" y="52"/>
                  </a:lnTo>
                  <a:lnTo>
                    <a:pt x="92" y="52"/>
                  </a:lnTo>
                  <a:lnTo>
                    <a:pt x="92" y="54"/>
                  </a:lnTo>
                  <a:lnTo>
                    <a:pt x="94" y="54"/>
                  </a:lnTo>
                  <a:lnTo>
                    <a:pt x="94" y="54"/>
                  </a:lnTo>
                  <a:lnTo>
                    <a:pt x="94" y="54"/>
                  </a:lnTo>
                  <a:close/>
                  <a:moveTo>
                    <a:pt x="97" y="59"/>
                  </a:moveTo>
                  <a:lnTo>
                    <a:pt x="99" y="59"/>
                  </a:lnTo>
                  <a:lnTo>
                    <a:pt x="99" y="59"/>
                  </a:lnTo>
                  <a:lnTo>
                    <a:pt x="97" y="56"/>
                  </a:lnTo>
                  <a:lnTo>
                    <a:pt x="97" y="59"/>
                  </a:lnTo>
                  <a:lnTo>
                    <a:pt x="97" y="59"/>
                  </a:lnTo>
                  <a:lnTo>
                    <a:pt x="97" y="59"/>
                  </a:lnTo>
                  <a:lnTo>
                    <a:pt x="97" y="59"/>
                  </a:lnTo>
                  <a:close/>
                  <a:moveTo>
                    <a:pt x="92" y="52"/>
                  </a:moveTo>
                  <a:lnTo>
                    <a:pt x="92" y="52"/>
                  </a:lnTo>
                  <a:lnTo>
                    <a:pt x="94" y="52"/>
                  </a:lnTo>
                  <a:lnTo>
                    <a:pt x="94" y="52"/>
                  </a:lnTo>
                  <a:lnTo>
                    <a:pt x="92" y="49"/>
                  </a:lnTo>
                  <a:lnTo>
                    <a:pt x="92" y="49"/>
                  </a:lnTo>
                  <a:lnTo>
                    <a:pt x="92" y="52"/>
                  </a:lnTo>
                  <a:lnTo>
                    <a:pt x="92" y="52"/>
                  </a:lnTo>
                  <a:close/>
                  <a:moveTo>
                    <a:pt x="101" y="64"/>
                  </a:moveTo>
                  <a:lnTo>
                    <a:pt x="99" y="64"/>
                  </a:lnTo>
                  <a:lnTo>
                    <a:pt x="99" y="64"/>
                  </a:lnTo>
                  <a:lnTo>
                    <a:pt x="101" y="64"/>
                  </a:lnTo>
                  <a:lnTo>
                    <a:pt x="101" y="64"/>
                  </a:lnTo>
                  <a:lnTo>
                    <a:pt x="101" y="64"/>
                  </a:lnTo>
                  <a:lnTo>
                    <a:pt x="101" y="64"/>
                  </a:lnTo>
                  <a:lnTo>
                    <a:pt x="101" y="64"/>
                  </a:lnTo>
                  <a:close/>
                  <a:moveTo>
                    <a:pt x="97" y="56"/>
                  </a:moveTo>
                  <a:lnTo>
                    <a:pt x="97" y="56"/>
                  </a:lnTo>
                  <a:lnTo>
                    <a:pt x="97" y="54"/>
                  </a:lnTo>
                  <a:lnTo>
                    <a:pt x="97" y="54"/>
                  </a:lnTo>
                  <a:lnTo>
                    <a:pt x="97" y="56"/>
                  </a:lnTo>
                  <a:lnTo>
                    <a:pt x="97" y="56"/>
                  </a:lnTo>
                  <a:lnTo>
                    <a:pt x="97" y="56"/>
                  </a:lnTo>
                  <a:lnTo>
                    <a:pt x="97" y="56"/>
                  </a:lnTo>
                  <a:close/>
                  <a:moveTo>
                    <a:pt x="92" y="49"/>
                  </a:moveTo>
                  <a:lnTo>
                    <a:pt x="92" y="49"/>
                  </a:lnTo>
                  <a:lnTo>
                    <a:pt x="92" y="47"/>
                  </a:lnTo>
                  <a:lnTo>
                    <a:pt x="92" y="47"/>
                  </a:lnTo>
                  <a:lnTo>
                    <a:pt x="92" y="49"/>
                  </a:lnTo>
                  <a:lnTo>
                    <a:pt x="92" y="49"/>
                  </a:lnTo>
                  <a:lnTo>
                    <a:pt x="92" y="49"/>
                  </a:lnTo>
                  <a:lnTo>
                    <a:pt x="92" y="49"/>
                  </a:lnTo>
                  <a:close/>
                  <a:moveTo>
                    <a:pt x="101" y="61"/>
                  </a:moveTo>
                  <a:lnTo>
                    <a:pt x="99" y="61"/>
                  </a:lnTo>
                  <a:lnTo>
                    <a:pt x="99" y="61"/>
                  </a:lnTo>
                  <a:lnTo>
                    <a:pt x="99" y="61"/>
                  </a:lnTo>
                  <a:lnTo>
                    <a:pt x="99" y="64"/>
                  </a:lnTo>
                  <a:lnTo>
                    <a:pt x="101" y="64"/>
                  </a:lnTo>
                  <a:lnTo>
                    <a:pt x="101" y="61"/>
                  </a:lnTo>
                  <a:lnTo>
                    <a:pt x="101" y="61"/>
                  </a:lnTo>
                  <a:close/>
                  <a:moveTo>
                    <a:pt x="97" y="54"/>
                  </a:moveTo>
                  <a:lnTo>
                    <a:pt x="97" y="54"/>
                  </a:lnTo>
                  <a:lnTo>
                    <a:pt x="97" y="54"/>
                  </a:lnTo>
                  <a:lnTo>
                    <a:pt x="94" y="54"/>
                  </a:lnTo>
                  <a:lnTo>
                    <a:pt x="94" y="54"/>
                  </a:lnTo>
                  <a:lnTo>
                    <a:pt x="97" y="54"/>
                  </a:lnTo>
                  <a:lnTo>
                    <a:pt x="97" y="54"/>
                  </a:lnTo>
                  <a:lnTo>
                    <a:pt x="97" y="54"/>
                  </a:lnTo>
                  <a:close/>
                  <a:moveTo>
                    <a:pt x="99" y="61"/>
                  </a:moveTo>
                  <a:lnTo>
                    <a:pt x="99" y="59"/>
                  </a:lnTo>
                  <a:lnTo>
                    <a:pt x="99" y="59"/>
                  </a:lnTo>
                  <a:lnTo>
                    <a:pt x="99" y="59"/>
                  </a:lnTo>
                  <a:lnTo>
                    <a:pt x="99" y="59"/>
                  </a:lnTo>
                  <a:lnTo>
                    <a:pt x="99" y="61"/>
                  </a:lnTo>
                  <a:lnTo>
                    <a:pt x="99" y="61"/>
                  </a:lnTo>
                  <a:lnTo>
                    <a:pt x="99" y="61"/>
                  </a:lnTo>
                  <a:close/>
                  <a:moveTo>
                    <a:pt x="94" y="52"/>
                  </a:moveTo>
                  <a:lnTo>
                    <a:pt x="94" y="52"/>
                  </a:lnTo>
                  <a:lnTo>
                    <a:pt x="94" y="52"/>
                  </a:lnTo>
                  <a:lnTo>
                    <a:pt x="94" y="52"/>
                  </a:lnTo>
                  <a:lnTo>
                    <a:pt x="94" y="52"/>
                  </a:lnTo>
                  <a:lnTo>
                    <a:pt x="94" y="52"/>
                  </a:lnTo>
                  <a:lnTo>
                    <a:pt x="94" y="52"/>
                  </a:lnTo>
                  <a:lnTo>
                    <a:pt x="94" y="52"/>
                  </a:lnTo>
                  <a:close/>
                  <a:moveTo>
                    <a:pt x="101" y="64"/>
                  </a:moveTo>
                  <a:lnTo>
                    <a:pt x="101" y="64"/>
                  </a:lnTo>
                  <a:lnTo>
                    <a:pt x="104" y="66"/>
                  </a:lnTo>
                  <a:lnTo>
                    <a:pt x="104" y="66"/>
                  </a:lnTo>
                  <a:lnTo>
                    <a:pt x="104" y="64"/>
                  </a:lnTo>
                  <a:lnTo>
                    <a:pt x="104" y="64"/>
                  </a:lnTo>
                  <a:lnTo>
                    <a:pt x="101" y="64"/>
                  </a:lnTo>
                  <a:lnTo>
                    <a:pt x="101" y="64"/>
                  </a:lnTo>
                  <a:close/>
                  <a:moveTo>
                    <a:pt x="99" y="59"/>
                  </a:moveTo>
                  <a:lnTo>
                    <a:pt x="99" y="56"/>
                  </a:lnTo>
                  <a:lnTo>
                    <a:pt x="99" y="56"/>
                  </a:lnTo>
                  <a:lnTo>
                    <a:pt x="97" y="56"/>
                  </a:lnTo>
                  <a:lnTo>
                    <a:pt x="97" y="56"/>
                  </a:lnTo>
                  <a:lnTo>
                    <a:pt x="99" y="59"/>
                  </a:lnTo>
                  <a:lnTo>
                    <a:pt x="99" y="59"/>
                  </a:lnTo>
                  <a:lnTo>
                    <a:pt x="99" y="59"/>
                  </a:lnTo>
                  <a:close/>
                  <a:moveTo>
                    <a:pt x="94" y="49"/>
                  </a:moveTo>
                  <a:lnTo>
                    <a:pt x="94" y="49"/>
                  </a:lnTo>
                  <a:lnTo>
                    <a:pt x="94" y="49"/>
                  </a:lnTo>
                  <a:lnTo>
                    <a:pt x="94" y="49"/>
                  </a:lnTo>
                  <a:lnTo>
                    <a:pt x="92" y="49"/>
                  </a:lnTo>
                  <a:lnTo>
                    <a:pt x="92" y="49"/>
                  </a:lnTo>
                  <a:lnTo>
                    <a:pt x="94" y="49"/>
                  </a:lnTo>
                  <a:lnTo>
                    <a:pt x="94" y="49"/>
                  </a:lnTo>
                  <a:close/>
                  <a:moveTo>
                    <a:pt x="101" y="64"/>
                  </a:moveTo>
                  <a:lnTo>
                    <a:pt x="101" y="61"/>
                  </a:lnTo>
                  <a:lnTo>
                    <a:pt x="101" y="61"/>
                  </a:lnTo>
                  <a:lnTo>
                    <a:pt x="101" y="64"/>
                  </a:lnTo>
                  <a:lnTo>
                    <a:pt x="101" y="64"/>
                  </a:lnTo>
                  <a:lnTo>
                    <a:pt x="101" y="64"/>
                  </a:lnTo>
                  <a:lnTo>
                    <a:pt x="101" y="64"/>
                  </a:lnTo>
                  <a:lnTo>
                    <a:pt x="101" y="64"/>
                  </a:lnTo>
                  <a:close/>
                  <a:moveTo>
                    <a:pt x="99" y="56"/>
                  </a:moveTo>
                  <a:lnTo>
                    <a:pt x="99" y="54"/>
                  </a:lnTo>
                  <a:lnTo>
                    <a:pt x="97" y="54"/>
                  </a:lnTo>
                  <a:lnTo>
                    <a:pt x="97" y="54"/>
                  </a:lnTo>
                  <a:lnTo>
                    <a:pt x="97" y="54"/>
                  </a:lnTo>
                  <a:lnTo>
                    <a:pt x="97" y="56"/>
                  </a:lnTo>
                  <a:lnTo>
                    <a:pt x="99" y="56"/>
                  </a:lnTo>
                  <a:lnTo>
                    <a:pt x="99" y="56"/>
                  </a:lnTo>
                  <a:close/>
                  <a:moveTo>
                    <a:pt x="101" y="61"/>
                  </a:moveTo>
                  <a:lnTo>
                    <a:pt x="101" y="61"/>
                  </a:lnTo>
                  <a:lnTo>
                    <a:pt x="101" y="59"/>
                  </a:lnTo>
                  <a:lnTo>
                    <a:pt x="99" y="59"/>
                  </a:lnTo>
                  <a:lnTo>
                    <a:pt x="99" y="61"/>
                  </a:lnTo>
                  <a:lnTo>
                    <a:pt x="101" y="61"/>
                  </a:lnTo>
                  <a:lnTo>
                    <a:pt x="101" y="61"/>
                  </a:lnTo>
                  <a:lnTo>
                    <a:pt x="101" y="61"/>
                  </a:lnTo>
                  <a:close/>
                  <a:moveTo>
                    <a:pt x="97" y="54"/>
                  </a:moveTo>
                  <a:lnTo>
                    <a:pt x="97" y="54"/>
                  </a:lnTo>
                  <a:lnTo>
                    <a:pt x="97" y="54"/>
                  </a:lnTo>
                  <a:lnTo>
                    <a:pt x="97" y="52"/>
                  </a:lnTo>
                  <a:lnTo>
                    <a:pt x="97" y="52"/>
                  </a:lnTo>
                  <a:lnTo>
                    <a:pt x="97" y="52"/>
                  </a:lnTo>
                  <a:lnTo>
                    <a:pt x="97" y="54"/>
                  </a:lnTo>
                  <a:lnTo>
                    <a:pt x="97" y="54"/>
                  </a:lnTo>
                  <a:close/>
                  <a:moveTo>
                    <a:pt x="104" y="64"/>
                  </a:moveTo>
                  <a:lnTo>
                    <a:pt x="104" y="66"/>
                  </a:lnTo>
                  <a:lnTo>
                    <a:pt x="104" y="66"/>
                  </a:lnTo>
                  <a:lnTo>
                    <a:pt x="104" y="66"/>
                  </a:lnTo>
                  <a:lnTo>
                    <a:pt x="104" y="66"/>
                  </a:lnTo>
                  <a:lnTo>
                    <a:pt x="104" y="64"/>
                  </a:lnTo>
                  <a:lnTo>
                    <a:pt x="104" y="64"/>
                  </a:lnTo>
                  <a:lnTo>
                    <a:pt x="104" y="64"/>
                  </a:lnTo>
                  <a:close/>
                  <a:moveTo>
                    <a:pt x="104" y="64"/>
                  </a:moveTo>
                  <a:lnTo>
                    <a:pt x="104" y="64"/>
                  </a:lnTo>
                  <a:lnTo>
                    <a:pt x="104" y="64"/>
                  </a:lnTo>
                  <a:lnTo>
                    <a:pt x="104" y="64"/>
                  </a:lnTo>
                  <a:lnTo>
                    <a:pt x="104" y="64"/>
                  </a:lnTo>
                  <a:lnTo>
                    <a:pt x="104" y="64"/>
                  </a:lnTo>
                  <a:lnTo>
                    <a:pt x="104" y="64"/>
                  </a:lnTo>
                  <a:lnTo>
                    <a:pt x="104" y="64"/>
                  </a:lnTo>
                  <a:close/>
                  <a:moveTo>
                    <a:pt x="99" y="56"/>
                  </a:moveTo>
                  <a:lnTo>
                    <a:pt x="99" y="56"/>
                  </a:lnTo>
                  <a:lnTo>
                    <a:pt x="99" y="54"/>
                  </a:lnTo>
                  <a:lnTo>
                    <a:pt x="99" y="54"/>
                  </a:lnTo>
                  <a:lnTo>
                    <a:pt x="99" y="56"/>
                  </a:lnTo>
                  <a:lnTo>
                    <a:pt x="99" y="56"/>
                  </a:lnTo>
                  <a:lnTo>
                    <a:pt x="99" y="56"/>
                  </a:lnTo>
                  <a:lnTo>
                    <a:pt x="99" y="56"/>
                  </a:lnTo>
                  <a:close/>
                  <a:moveTo>
                    <a:pt x="104" y="61"/>
                  </a:moveTo>
                  <a:lnTo>
                    <a:pt x="104" y="61"/>
                  </a:lnTo>
                  <a:lnTo>
                    <a:pt x="104" y="61"/>
                  </a:lnTo>
                  <a:lnTo>
                    <a:pt x="101" y="61"/>
                  </a:lnTo>
                  <a:lnTo>
                    <a:pt x="101" y="61"/>
                  </a:lnTo>
                  <a:lnTo>
                    <a:pt x="104" y="61"/>
                  </a:lnTo>
                  <a:lnTo>
                    <a:pt x="104" y="61"/>
                  </a:lnTo>
                  <a:lnTo>
                    <a:pt x="104" y="61"/>
                  </a:lnTo>
                  <a:close/>
                  <a:moveTo>
                    <a:pt x="97" y="54"/>
                  </a:moveTo>
                  <a:lnTo>
                    <a:pt x="99" y="54"/>
                  </a:lnTo>
                  <a:lnTo>
                    <a:pt x="99" y="54"/>
                  </a:lnTo>
                  <a:lnTo>
                    <a:pt x="99" y="54"/>
                  </a:lnTo>
                  <a:lnTo>
                    <a:pt x="99" y="52"/>
                  </a:lnTo>
                  <a:lnTo>
                    <a:pt x="97" y="54"/>
                  </a:lnTo>
                  <a:lnTo>
                    <a:pt x="97" y="54"/>
                  </a:lnTo>
                  <a:lnTo>
                    <a:pt x="97" y="54"/>
                  </a:lnTo>
                  <a:close/>
                  <a:moveTo>
                    <a:pt x="101" y="59"/>
                  </a:moveTo>
                  <a:lnTo>
                    <a:pt x="101" y="59"/>
                  </a:lnTo>
                  <a:lnTo>
                    <a:pt x="101" y="59"/>
                  </a:lnTo>
                  <a:lnTo>
                    <a:pt x="101" y="59"/>
                  </a:lnTo>
                  <a:lnTo>
                    <a:pt x="101" y="59"/>
                  </a:lnTo>
                  <a:lnTo>
                    <a:pt x="101" y="59"/>
                  </a:lnTo>
                  <a:lnTo>
                    <a:pt x="101" y="59"/>
                  </a:lnTo>
                  <a:lnTo>
                    <a:pt x="101" y="59"/>
                  </a:lnTo>
                  <a:close/>
                  <a:moveTo>
                    <a:pt x="99" y="52"/>
                  </a:moveTo>
                  <a:lnTo>
                    <a:pt x="99" y="52"/>
                  </a:lnTo>
                  <a:lnTo>
                    <a:pt x="97" y="49"/>
                  </a:lnTo>
                  <a:lnTo>
                    <a:pt x="97" y="52"/>
                  </a:lnTo>
                  <a:lnTo>
                    <a:pt x="97" y="52"/>
                  </a:lnTo>
                  <a:lnTo>
                    <a:pt x="97" y="52"/>
                  </a:lnTo>
                  <a:lnTo>
                    <a:pt x="99" y="52"/>
                  </a:lnTo>
                  <a:lnTo>
                    <a:pt x="99" y="52"/>
                  </a:lnTo>
                  <a:close/>
                  <a:moveTo>
                    <a:pt x="106" y="64"/>
                  </a:moveTo>
                  <a:lnTo>
                    <a:pt x="106" y="64"/>
                  </a:lnTo>
                  <a:lnTo>
                    <a:pt x="104" y="64"/>
                  </a:lnTo>
                  <a:lnTo>
                    <a:pt x="104" y="64"/>
                  </a:lnTo>
                  <a:lnTo>
                    <a:pt x="106" y="66"/>
                  </a:lnTo>
                  <a:lnTo>
                    <a:pt x="106" y="66"/>
                  </a:lnTo>
                  <a:lnTo>
                    <a:pt x="106" y="64"/>
                  </a:lnTo>
                  <a:lnTo>
                    <a:pt x="106" y="64"/>
                  </a:lnTo>
                  <a:close/>
                  <a:moveTo>
                    <a:pt x="101" y="59"/>
                  </a:moveTo>
                  <a:lnTo>
                    <a:pt x="101" y="56"/>
                  </a:lnTo>
                  <a:lnTo>
                    <a:pt x="101" y="56"/>
                  </a:lnTo>
                  <a:lnTo>
                    <a:pt x="99" y="56"/>
                  </a:lnTo>
                  <a:lnTo>
                    <a:pt x="99" y="56"/>
                  </a:lnTo>
                  <a:lnTo>
                    <a:pt x="101" y="59"/>
                  </a:lnTo>
                  <a:lnTo>
                    <a:pt x="101" y="59"/>
                  </a:lnTo>
                  <a:lnTo>
                    <a:pt x="101" y="59"/>
                  </a:lnTo>
                  <a:close/>
                  <a:moveTo>
                    <a:pt x="106" y="64"/>
                  </a:moveTo>
                  <a:lnTo>
                    <a:pt x="106" y="61"/>
                  </a:lnTo>
                  <a:lnTo>
                    <a:pt x="104" y="61"/>
                  </a:lnTo>
                  <a:lnTo>
                    <a:pt x="104" y="61"/>
                  </a:lnTo>
                  <a:lnTo>
                    <a:pt x="104" y="61"/>
                  </a:lnTo>
                  <a:lnTo>
                    <a:pt x="104" y="64"/>
                  </a:lnTo>
                  <a:lnTo>
                    <a:pt x="106" y="64"/>
                  </a:lnTo>
                  <a:lnTo>
                    <a:pt x="106" y="64"/>
                  </a:lnTo>
                  <a:close/>
                  <a:moveTo>
                    <a:pt x="99" y="54"/>
                  </a:moveTo>
                  <a:lnTo>
                    <a:pt x="99" y="56"/>
                  </a:lnTo>
                  <a:lnTo>
                    <a:pt x="101" y="56"/>
                  </a:lnTo>
                  <a:lnTo>
                    <a:pt x="101" y="54"/>
                  </a:lnTo>
                  <a:lnTo>
                    <a:pt x="99" y="54"/>
                  </a:lnTo>
                  <a:lnTo>
                    <a:pt x="99" y="54"/>
                  </a:lnTo>
                  <a:lnTo>
                    <a:pt x="99" y="54"/>
                  </a:lnTo>
                  <a:lnTo>
                    <a:pt x="99" y="54"/>
                  </a:lnTo>
                  <a:close/>
                  <a:moveTo>
                    <a:pt x="106" y="66"/>
                  </a:moveTo>
                  <a:lnTo>
                    <a:pt x="106" y="68"/>
                  </a:lnTo>
                  <a:lnTo>
                    <a:pt x="108" y="68"/>
                  </a:lnTo>
                  <a:lnTo>
                    <a:pt x="108" y="68"/>
                  </a:lnTo>
                  <a:lnTo>
                    <a:pt x="108" y="68"/>
                  </a:lnTo>
                  <a:lnTo>
                    <a:pt x="108" y="66"/>
                  </a:lnTo>
                  <a:lnTo>
                    <a:pt x="106" y="66"/>
                  </a:lnTo>
                  <a:lnTo>
                    <a:pt x="106" y="66"/>
                  </a:lnTo>
                  <a:close/>
                  <a:moveTo>
                    <a:pt x="104" y="61"/>
                  </a:moveTo>
                  <a:lnTo>
                    <a:pt x="104" y="59"/>
                  </a:lnTo>
                  <a:lnTo>
                    <a:pt x="104" y="59"/>
                  </a:lnTo>
                  <a:lnTo>
                    <a:pt x="104" y="59"/>
                  </a:lnTo>
                  <a:lnTo>
                    <a:pt x="104" y="59"/>
                  </a:lnTo>
                  <a:lnTo>
                    <a:pt x="104" y="61"/>
                  </a:lnTo>
                  <a:lnTo>
                    <a:pt x="104" y="61"/>
                  </a:lnTo>
                  <a:lnTo>
                    <a:pt x="104" y="61"/>
                  </a:lnTo>
                  <a:close/>
                  <a:moveTo>
                    <a:pt x="99" y="54"/>
                  </a:moveTo>
                  <a:lnTo>
                    <a:pt x="99" y="54"/>
                  </a:lnTo>
                  <a:lnTo>
                    <a:pt x="99" y="52"/>
                  </a:lnTo>
                  <a:lnTo>
                    <a:pt x="99" y="52"/>
                  </a:lnTo>
                  <a:lnTo>
                    <a:pt x="99" y="52"/>
                  </a:lnTo>
                  <a:lnTo>
                    <a:pt x="99" y="52"/>
                  </a:lnTo>
                  <a:lnTo>
                    <a:pt x="99" y="54"/>
                  </a:lnTo>
                  <a:lnTo>
                    <a:pt x="99" y="54"/>
                  </a:lnTo>
                  <a:close/>
                  <a:moveTo>
                    <a:pt x="108" y="66"/>
                  </a:moveTo>
                  <a:lnTo>
                    <a:pt x="106" y="64"/>
                  </a:lnTo>
                  <a:lnTo>
                    <a:pt x="106" y="64"/>
                  </a:lnTo>
                  <a:lnTo>
                    <a:pt x="106" y="66"/>
                  </a:lnTo>
                  <a:lnTo>
                    <a:pt x="106" y="66"/>
                  </a:lnTo>
                  <a:lnTo>
                    <a:pt x="108" y="66"/>
                  </a:lnTo>
                  <a:lnTo>
                    <a:pt x="108" y="66"/>
                  </a:lnTo>
                  <a:lnTo>
                    <a:pt x="108" y="66"/>
                  </a:lnTo>
                  <a:close/>
                  <a:moveTo>
                    <a:pt x="104" y="59"/>
                  </a:moveTo>
                  <a:lnTo>
                    <a:pt x="104" y="59"/>
                  </a:lnTo>
                  <a:lnTo>
                    <a:pt x="104" y="56"/>
                  </a:lnTo>
                  <a:lnTo>
                    <a:pt x="101" y="56"/>
                  </a:lnTo>
                  <a:lnTo>
                    <a:pt x="101" y="59"/>
                  </a:lnTo>
                  <a:lnTo>
                    <a:pt x="104" y="59"/>
                  </a:lnTo>
                  <a:lnTo>
                    <a:pt x="104" y="59"/>
                  </a:lnTo>
                  <a:lnTo>
                    <a:pt x="104" y="59"/>
                  </a:lnTo>
                  <a:close/>
                  <a:moveTo>
                    <a:pt x="106" y="64"/>
                  </a:moveTo>
                  <a:lnTo>
                    <a:pt x="106" y="64"/>
                  </a:lnTo>
                  <a:lnTo>
                    <a:pt x="106" y="61"/>
                  </a:lnTo>
                  <a:lnTo>
                    <a:pt x="106" y="61"/>
                  </a:lnTo>
                  <a:lnTo>
                    <a:pt x="106" y="64"/>
                  </a:lnTo>
                  <a:lnTo>
                    <a:pt x="106" y="64"/>
                  </a:lnTo>
                  <a:lnTo>
                    <a:pt x="106" y="64"/>
                  </a:lnTo>
                  <a:lnTo>
                    <a:pt x="106" y="64"/>
                  </a:lnTo>
                  <a:close/>
                  <a:moveTo>
                    <a:pt x="101" y="56"/>
                  </a:moveTo>
                  <a:lnTo>
                    <a:pt x="101" y="56"/>
                  </a:lnTo>
                  <a:lnTo>
                    <a:pt x="101" y="56"/>
                  </a:lnTo>
                  <a:lnTo>
                    <a:pt x="101" y="56"/>
                  </a:lnTo>
                  <a:lnTo>
                    <a:pt x="101" y="54"/>
                  </a:lnTo>
                  <a:lnTo>
                    <a:pt x="101" y="54"/>
                  </a:lnTo>
                  <a:lnTo>
                    <a:pt x="101" y="56"/>
                  </a:lnTo>
                  <a:lnTo>
                    <a:pt x="101" y="56"/>
                  </a:lnTo>
                  <a:close/>
                  <a:moveTo>
                    <a:pt x="108" y="68"/>
                  </a:moveTo>
                  <a:lnTo>
                    <a:pt x="108" y="68"/>
                  </a:lnTo>
                  <a:lnTo>
                    <a:pt x="108" y="68"/>
                  </a:lnTo>
                  <a:lnTo>
                    <a:pt x="111" y="68"/>
                  </a:lnTo>
                  <a:lnTo>
                    <a:pt x="111" y="68"/>
                  </a:lnTo>
                  <a:lnTo>
                    <a:pt x="108" y="68"/>
                  </a:lnTo>
                  <a:lnTo>
                    <a:pt x="108" y="68"/>
                  </a:lnTo>
                  <a:lnTo>
                    <a:pt x="108" y="68"/>
                  </a:lnTo>
                  <a:close/>
                  <a:moveTo>
                    <a:pt x="106" y="61"/>
                  </a:moveTo>
                  <a:lnTo>
                    <a:pt x="106" y="61"/>
                  </a:lnTo>
                  <a:lnTo>
                    <a:pt x="106" y="59"/>
                  </a:lnTo>
                  <a:lnTo>
                    <a:pt x="104" y="59"/>
                  </a:lnTo>
                  <a:lnTo>
                    <a:pt x="104" y="61"/>
                  </a:lnTo>
                  <a:lnTo>
                    <a:pt x="106" y="61"/>
                  </a:lnTo>
                  <a:lnTo>
                    <a:pt x="106" y="61"/>
                  </a:lnTo>
                  <a:lnTo>
                    <a:pt x="106" y="61"/>
                  </a:lnTo>
                  <a:close/>
                  <a:moveTo>
                    <a:pt x="101" y="54"/>
                  </a:moveTo>
                  <a:lnTo>
                    <a:pt x="101" y="54"/>
                  </a:lnTo>
                  <a:lnTo>
                    <a:pt x="101" y="52"/>
                  </a:lnTo>
                  <a:lnTo>
                    <a:pt x="99" y="52"/>
                  </a:lnTo>
                  <a:lnTo>
                    <a:pt x="99" y="54"/>
                  </a:lnTo>
                  <a:lnTo>
                    <a:pt x="101" y="54"/>
                  </a:lnTo>
                  <a:lnTo>
                    <a:pt x="101" y="54"/>
                  </a:lnTo>
                  <a:lnTo>
                    <a:pt x="101" y="54"/>
                  </a:lnTo>
                  <a:close/>
                  <a:moveTo>
                    <a:pt x="108" y="66"/>
                  </a:moveTo>
                  <a:lnTo>
                    <a:pt x="108" y="66"/>
                  </a:lnTo>
                  <a:lnTo>
                    <a:pt x="108" y="66"/>
                  </a:lnTo>
                  <a:lnTo>
                    <a:pt x="108" y="66"/>
                  </a:lnTo>
                  <a:lnTo>
                    <a:pt x="108" y="68"/>
                  </a:lnTo>
                  <a:lnTo>
                    <a:pt x="108" y="68"/>
                  </a:lnTo>
                  <a:lnTo>
                    <a:pt x="108" y="66"/>
                  </a:lnTo>
                  <a:lnTo>
                    <a:pt x="108" y="66"/>
                  </a:lnTo>
                  <a:close/>
                  <a:moveTo>
                    <a:pt x="106" y="59"/>
                  </a:moveTo>
                  <a:lnTo>
                    <a:pt x="106" y="59"/>
                  </a:lnTo>
                  <a:lnTo>
                    <a:pt x="104" y="59"/>
                  </a:lnTo>
                  <a:lnTo>
                    <a:pt x="104" y="59"/>
                  </a:lnTo>
                  <a:lnTo>
                    <a:pt x="104" y="59"/>
                  </a:lnTo>
                  <a:lnTo>
                    <a:pt x="104" y="59"/>
                  </a:lnTo>
                  <a:lnTo>
                    <a:pt x="106" y="59"/>
                  </a:lnTo>
                  <a:lnTo>
                    <a:pt x="106" y="59"/>
                  </a:lnTo>
                  <a:close/>
                  <a:moveTo>
                    <a:pt x="108" y="66"/>
                  </a:moveTo>
                  <a:lnTo>
                    <a:pt x="108" y="64"/>
                  </a:lnTo>
                  <a:lnTo>
                    <a:pt x="108" y="64"/>
                  </a:lnTo>
                  <a:lnTo>
                    <a:pt x="106" y="64"/>
                  </a:lnTo>
                  <a:lnTo>
                    <a:pt x="106" y="64"/>
                  </a:lnTo>
                  <a:lnTo>
                    <a:pt x="108" y="66"/>
                  </a:lnTo>
                  <a:lnTo>
                    <a:pt x="108" y="66"/>
                  </a:lnTo>
                  <a:lnTo>
                    <a:pt x="108" y="66"/>
                  </a:lnTo>
                  <a:close/>
                  <a:moveTo>
                    <a:pt x="104" y="56"/>
                  </a:moveTo>
                  <a:lnTo>
                    <a:pt x="104" y="59"/>
                  </a:lnTo>
                  <a:lnTo>
                    <a:pt x="104" y="59"/>
                  </a:lnTo>
                  <a:lnTo>
                    <a:pt x="104" y="56"/>
                  </a:lnTo>
                  <a:lnTo>
                    <a:pt x="104" y="56"/>
                  </a:lnTo>
                  <a:lnTo>
                    <a:pt x="104" y="56"/>
                  </a:lnTo>
                  <a:lnTo>
                    <a:pt x="104" y="56"/>
                  </a:lnTo>
                  <a:lnTo>
                    <a:pt x="104" y="56"/>
                  </a:lnTo>
                  <a:close/>
                  <a:moveTo>
                    <a:pt x="111" y="68"/>
                  </a:moveTo>
                  <a:lnTo>
                    <a:pt x="111" y="68"/>
                  </a:lnTo>
                  <a:lnTo>
                    <a:pt x="111" y="71"/>
                  </a:lnTo>
                  <a:lnTo>
                    <a:pt x="111" y="71"/>
                  </a:lnTo>
                  <a:lnTo>
                    <a:pt x="111" y="68"/>
                  </a:lnTo>
                  <a:lnTo>
                    <a:pt x="111" y="68"/>
                  </a:lnTo>
                  <a:lnTo>
                    <a:pt x="111" y="68"/>
                  </a:lnTo>
                  <a:lnTo>
                    <a:pt x="111" y="68"/>
                  </a:lnTo>
                  <a:close/>
                  <a:moveTo>
                    <a:pt x="108" y="64"/>
                  </a:moveTo>
                  <a:lnTo>
                    <a:pt x="108" y="61"/>
                  </a:lnTo>
                  <a:lnTo>
                    <a:pt x="106" y="61"/>
                  </a:lnTo>
                  <a:lnTo>
                    <a:pt x="106" y="61"/>
                  </a:lnTo>
                  <a:lnTo>
                    <a:pt x="106" y="61"/>
                  </a:lnTo>
                  <a:lnTo>
                    <a:pt x="106" y="64"/>
                  </a:lnTo>
                  <a:lnTo>
                    <a:pt x="108" y="64"/>
                  </a:lnTo>
                  <a:lnTo>
                    <a:pt x="108" y="64"/>
                  </a:lnTo>
                  <a:close/>
                  <a:moveTo>
                    <a:pt x="104" y="56"/>
                  </a:moveTo>
                  <a:lnTo>
                    <a:pt x="104" y="56"/>
                  </a:lnTo>
                  <a:lnTo>
                    <a:pt x="104" y="54"/>
                  </a:lnTo>
                  <a:lnTo>
                    <a:pt x="104" y="54"/>
                  </a:lnTo>
                  <a:lnTo>
                    <a:pt x="101" y="54"/>
                  </a:lnTo>
                  <a:lnTo>
                    <a:pt x="101" y="54"/>
                  </a:lnTo>
                  <a:lnTo>
                    <a:pt x="104" y="56"/>
                  </a:lnTo>
                  <a:lnTo>
                    <a:pt x="104" y="56"/>
                  </a:lnTo>
                  <a:close/>
                  <a:moveTo>
                    <a:pt x="111" y="68"/>
                  </a:moveTo>
                  <a:lnTo>
                    <a:pt x="111" y="66"/>
                  </a:lnTo>
                  <a:lnTo>
                    <a:pt x="108" y="66"/>
                  </a:lnTo>
                  <a:lnTo>
                    <a:pt x="108" y="68"/>
                  </a:lnTo>
                  <a:lnTo>
                    <a:pt x="111" y="68"/>
                  </a:lnTo>
                  <a:lnTo>
                    <a:pt x="111" y="68"/>
                  </a:lnTo>
                  <a:lnTo>
                    <a:pt x="111" y="68"/>
                  </a:lnTo>
                  <a:lnTo>
                    <a:pt x="111" y="68"/>
                  </a:lnTo>
                  <a:close/>
                  <a:moveTo>
                    <a:pt x="106" y="61"/>
                  </a:moveTo>
                  <a:lnTo>
                    <a:pt x="106" y="59"/>
                  </a:lnTo>
                  <a:lnTo>
                    <a:pt x="106" y="59"/>
                  </a:lnTo>
                  <a:lnTo>
                    <a:pt x="106" y="59"/>
                  </a:lnTo>
                  <a:lnTo>
                    <a:pt x="106" y="59"/>
                  </a:lnTo>
                  <a:lnTo>
                    <a:pt x="106" y="61"/>
                  </a:lnTo>
                  <a:lnTo>
                    <a:pt x="106" y="61"/>
                  </a:lnTo>
                  <a:lnTo>
                    <a:pt x="106" y="61"/>
                  </a:lnTo>
                  <a:close/>
                  <a:moveTo>
                    <a:pt x="111" y="66"/>
                  </a:moveTo>
                  <a:lnTo>
                    <a:pt x="111" y="66"/>
                  </a:lnTo>
                  <a:lnTo>
                    <a:pt x="108" y="64"/>
                  </a:lnTo>
                  <a:lnTo>
                    <a:pt x="108" y="64"/>
                  </a:lnTo>
                  <a:lnTo>
                    <a:pt x="108" y="66"/>
                  </a:lnTo>
                  <a:lnTo>
                    <a:pt x="108" y="66"/>
                  </a:lnTo>
                  <a:lnTo>
                    <a:pt x="111" y="66"/>
                  </a:lnTo>
                  <a:lnTo>
                    <a:pt x="111" y="66"/>
                  </a:lnTo>
                  <a:close/>
                  <a:moveTo>
                    <a:pt x="104" y="59"/>
                  </a:moveTo>
                  <a:lnTo>
                    <a:pt x="106" y="59"/>
                  </a:lnTo>
                  <a:lnTo>
                    <a:pt x="106" y="59"/>
                  </a:lnTo>
                  <a:lnTo>
                    <a:pt x="106" y="59"/>
                  </a:lnTo>
                  <a:lnTo>
                    <a:pt x="106" y="56"/>
                  </a:lnTo>
                  <a:lnTo>
                    <a:pt x="104" y="56"/>
                  </a:lnTo>
                  <a:lnTo>
                    <a:pt x="104" y="59"/>
                  </a:lnTo>
                  <a:lnTo>
                    <a:pt x="104" y="59"/>
                  </a:lnTo>
                  <a:close/>
                  <a:moveTo>
                    <a:pt x="113" y="68"/>
                  </a:moveTo>
                  <a:lnTo>
                    <a:pt x="113" y="71"/>
                  </a:lnTo>
                  <a:lnTo>
                    <a:pt x="113" y="71"/>
                  </a:lnTo>
                  <a:lnTo>
                    <a:pt x="113" y="71"/>
                  </a:lnTo>
                  <a:lnTo>
                    <a:pt x="113" y="71"/>
                  </a:lnTo>
                  <a:lnTo>
                    <a:pt x="113" y="68"/>
                  </a:lnTo>
                  <a:lnTo>
                    <a:pt x="113" y="68"/>
                  </a:lnTo>
                  <a:lnTo>
                    <a:pt x="113" y="68"/>
                  </a:lnTo>
                  <a:close/>
                  <a:moveTo>
                    <a:pt x="106" y="56"/>
                  </a:moveTo>
                  <a:lnTo>
                    <a:pt x="106" y="56"/>
                  </a:lnTo>
                  <a:lnTo>
                    <a:pt x="104" y="54"/>
                  </a:lnTo>
                  <a:lnTo>
                    <a:pt x="104" y="54"/>
                  </a:lnTo>
                  <a:lnTo>
                    <a:pt x="104" y="56"/>
                  </a:lnTo>
                  <a:lnTo>
                    <a:pt x="104" y="56"/>
                  </a:lnTo>
                  <a:lnTo>
                    <a:pt x="106" y="56"/>
                  </a:lnTo>
                  <a:lnTo>
                    <a:pt x="106" y="56"/>
                  </a:lnTo>
                  <a:close/>
                  <a:moveTo>
                    <a:pt x="113" y="68"/>
                  </a:moveTo>
                  <a:lnTo>
                    <a:pt x="113" y="68"/>
                  </a:lnTo>
                  <a:lnTo>
                    <a:pt x="111" y="68"/>
                  </a:lnTo>
                  <a:lnTo>
                    <a:pt x="111" y="68"/>
                  </a:lnTo>
                  <a:lnTo>
                    <a:pt x="113" y="68"/>
                  </a:lnTo>
                  <a:lnTo>
                    <a:pt x="113" y="68"/>
                  </a:lnTo>
                  <a:lnTo>
                    <a:pt x="113" y="68"/>
                  </a:lnTo>
                  <a:lnTo>
                    <a:pt x="113" y="68"/>
                  </a:lnTo>
                  <a:close/>
                  <a:moveTo>
                    <a:pt x="108" y="61"/>
                  </a:moveTo>
                  <a:lnTo>
                    <a:pt x="108" y="61"/>
                  </a:lnTo>
                  <a:lnTo>
                    <a:pt x="108" y="59"/>
                  </a:lnTo>
                  <a:lnTo>
                    <a:pt x="106" y="59"/>
                  </a:lnTo>
                  <a:lnTo>
                    <a:pt x="106" y="61"/>
                  </a:lnTo>
                  <a:lnTo>
                    <a:pt x="108" y="61"/>
                  </a:lnTo>
                  <a:lnTo>
                    <a:pt x="108" y="61"/>
                  </a:lnTo>
                  <a:lnTo>
                    <a:pt x="108" y="61"/>
                  </a:lnTo>
                  <a:close/>
                  <a:moveTo>
                    <a:pt x="111" y="66"/>
                  </a:moveTo>
                  <a:lnTo>
                    <a:pt x="111" y="66"/>
                  </a:lnTo>
                  <a:lnTo>
                    <a:pt x="111" y="66"/>
                  </a:lnTo>
                  <a:lnTo>
                    <a:pt x="111" y="66"/>
                  </a:lnTo>
                  <a:lnTo>
                    <a:pt x="111" y="66"/>
                  </a:lnTo>
                  <a:lnTo>
                    <a:pt x="111" y="66"/>
                  </a:lnTo>
                  <a:lnTo>
                    <a:pt x="111" y="66"/>
                  </a:lnTo>
                  <a:lnTo>
                    <a:pt x="111" y="66"/>
                  </a:lnTo>
                  <a:close/>
                  <a:moveTo>
                    <a:pt x="106" y="59"/>
                  </a:moveTo>
                  <a:lnTo>
                    <a:pt x="106" y="59"/>
                  </a:lnTo>
                  <a:lnTo>
                    <a:pt x="108" y="59"/>
                  </a:lnTo>
                  <a:lnTo>
                    <a:pt x="108" y="59"/>
                  </a:lnTo>
                  <a:lnTo>
                    <a:pt x="106" y="59"/>
                  </a:lnTo>
                  <a:lnTo>
                    <a:pt x="106" y="59"/>
                  </a:lnTo>
                  <a:lnTo>
                    <a:pt x="106" y="59"/>
                  </a:lnTo>
                  <a:lnTo>
                    <a:pt x="106" y="59"/>
                  </a:lnTo>
                  <a:close/>
                  <a:moveTo>
                    <a:pt x="113" y="71"/>
                  </a:moveTo>
                  <a:lnTo>
                    <a:pt x="113" y="71"/>
                  </a:lnTo>
                  <a:lnTo>
                    <a:pt x="116" y="73"/>
                  </a:lnTo>
                  <a:lnTo>
                    <a:pt x="116" y="73"/>
                  </a:lnTo>
                  <a:lnTo>
                    <a:pt x="116" y="71"/>
                  </a:lnTo>
                  <a:lnTo>
                    <a:pt x="116" y="71"/>
                  </a:lnTo>
                  <a:lnTo>
                    <a:pt x="113" y="71"/>
                  </a:lnTo>
                  <a:lnTo>
                    <a:pt x="113" y="71"/>
                  </a:lnTo>
                  <a:close/>
                  <a:moveTo>
                    <a:pt x="111" y="66"/>
                  </a:moveTo>
                  <a:lnTo>
                    <a:pt x="111" y="64"/>
                  </a:lnTo>
                  <a:lnTo>
                    <a:pt x="111" y="64"/>
                  </a:lnTo>
                  <a:lnTo>
                    <a:pt x="108" y="64"/>
                  </a:lnTo>
                  <a:lnTo>
                    <a:pt x="108" y="64"/>
                  </a:lnTo>
                  <a:lnTo>
                    <a:pt x="111" y="66"/>
                  </a:lnTo>
                  <a:lnTo>
                    <a:pt x="111" y="66"/>
                  </a:lnTo>
                  <a:lnTo>
                    <a:pt x="111" y="66"/>
                  </a:lnTo>
                  <a:close/>
                  <a:moveTo>
                    <a:pt x="106" y="56"/>
                  </a:moveTo>
                  <a:lnTo>
                    <a:pt x="106" y="56"/>
                  </a:lnTo>
                  <a:lnTo>
                    <a:pt x="106" y="56"/>
                  </a:lnTo>
                  <a:lnTo>
                    <a:pt x="106" y="56"/>
                  </a:lnTo>
                  <a:lnTo>
                    <a:pt x="106" y="56"/>
                  </a:lnTo>
                  <a:lnTo>
                    <a:pt x="106" y="56"/>
                  </a:lnTo>
                  <a:lnTo>
                    <a:pt x="106" y="56"/>
                  </a:lnTo>
                  <a:lnTo>
                    <a:pt x="106" y="56"/>
                  </a:lnTo>
                  <a:close/>
                  <a:moveTo>
                    <a:pt x="116" y="68"/>
                  </a:moveTo>
                  <a:lnTo>
                    <a:pt x="113" y="68"/>
                  </a:lnTo>
                  <a:lnTo>
                    <a:pt x="113" y="68"/>
                  </a:lnTo>
                  <a:lnTo>
                    <a:pt x="113" y="68"/>
                  </a:lnTo>
                  <a:lnTo>
                    <a:pt x="113" y="71"/>
                  </a:lnTo>
                  <a:lnTo>
                    <a:pt x="116" y="71"/>
                  </a:lnTo>
                  <a:lnTo>
                    <a:pt x="116" y="68"/>
                  </a:lnTo>
                  <a:lnTo>
                    <a:pt x="116" y="68"/>
                  </a:lnTo>
                  <a:close/>
                  <a:moveTo>
                    <a:pt x="111" y="64"/>
                  </a:moveTo>
                  <a:lnTo>
                    <a:pt x="111" y="61"/>
                  </a:lnTo>
                  <a:lnTo>
                    <a:pt x="108" y="61"/>
                  </a:lnTo>
                  <a:lnTo>
                    <a:pt x="108" y="61"/>
                  </a:lnTo>
                  <a:lnTo>
                    <a:pt x="108" y="61"/>
                  </a:lnTo>
                  <a:lnTo>
                    <a:pt x="108" y="64"/>
                  </a:lnTo>
                  <a:lnTo>
                    <a:pt x="111" y="64"/>
                  </a:lnTo>
                  <a:lnTo>
                    <a:pt x="111" y="64"/>
                  </a:lnTo>
                  <a:close/>
                  <a:moveTo>
                    <a:pt x="113" y="68"/>
                  </a:moveTo>
                  <a:lnTo>
                    <a:pt x="113" y="66"/>
                  </a:lnTo>
                  <a:lnTo>
                    <a:pt x="113" y="66"/>
                  </a:lnTo>
                  <a:lnTo>
                    <a:pt x="113" y="66"/>
                  </a:lnTo>
                  <a:lnTo>
                    <a:pt x="113" y="66"/>
                  </a:lnTo>
                  <a:lnTo>
                    <a:pt x="113" y="68"/>
                  </a:lnTo>
                  <a:lnTo>
                    <a:pt x="113" y="68"/>
                  </a:lnTo>
                  <a:lnTo>
                    <a:pt x="113" y="68"/>
                  </a:lnTo>
                  <a:close/>
                  <a:moveTo>
                    <a:pt x="108" y="59"/>
                  </a:moveTo>
                  <a:lnTo>
                    <a:pt x="108" y="61"/>
                  </a:lnTo>
                  <a:lnTo>
                    <a:pt x="108" y="61"/>
                  </a:lnTo>
                  <a:lnTo>
                    <a:pt x="108" y="59"/>
                  </a:lnTo>
                  <a:lnTo>
                    <a:pt x="108" y="59"/>
                  </a:lnTo>
                  <a:lnTo>
                    <a:pt x="108" y="59"/>
                  </a:lnTo>
                  <a:lnTo>
                    <a:pt x="108" y="59"/>
                  </a:lnTo>
                  <a:lnTo>
                    <a:pt x="108" y="59"/>
                  </a:lnTo>
                  <a:close/>
                  <a:moveTo>
                    <a:pt x="116" y="71"/>
                  </a:moveTo>
                  <a:lnTo>
                    <a:pt x="116" y="71"/>
                  </a:lnTo>
                  <a:lnTo>
                    <a:pt x="116" y="73"/>
                  </a:lnTo>
                  <a:lnTo>
                    <a:pt x="116" y="73"/>
                  </a:lnTo>
                  <a:lnTo>
                    <a:pt x="118" y="73"/>
                  </a:lnTo>
                  <a:lnTo>
                    <a:pt x="118" y="73"/>
                  </a:lnTo>
                  <a:lnTo>
                    <a:pt x="116" y="71"/>
                  </a:lnTo>
                  <a:lnTo>
                    <a:pt x="116" y="71"/>
                  </a:lnTo>
                  <a:close/>
                  <a:moveTo>
                    <a:pt x="113" y="66"/>
                  </a:moveTo>
                  <a:lnTo>
                    <a:pt x="113" y="66"/>
                  </a:lnTo>
                  <a:lnTo>
                    <a:pt x="113" y="64"/>
                  </a:lnTo>
                  <a:lnTo>
                    <a:pt x="111" y="64"/>
                  </a:lnTo>
                  <a:lnTo>
                    <a:pt x="111" y="66"/>
                  </a:lnTo>
                  <a:lnTo>
                    <a:pt x="113" y="66"/>
                  </a:lnTo>
                  <a:lnTo>
                    <a:pt x="113" y="66"/>
                  </a:lnTo>
                  <a:lnTo>
                    <a:pt x="113" y="66"/>
                  </a:lnTo>
                  <a:close/>
                  <a:moveTo>
                    <a:pt x="108" y="59"/>
                  </a:moveTo>
                  <a:lnTo>
                    <a:pt x="108" y="56"/>
                  </a:lnTo>
                  <a:lnTo>
                    <a:pt x="108" y="56"/>
                  </a:lnTo>
                  <a:lnTo>
                    <a:pt x="106" y="56"/>
                  </a:lnTo>
                  <a:lnTo>
                    <a:pt x="106" y="59"/>
                  </a:lnTo>
                  <a:lnTo>
                    <a:pt x="108" y="59"/>
                  </a:lnTo>
                  <a:lnTo>
                    <a:pt x="108" y="59"/>
                  </a:lnTo>
                  <a:lnTo>
                    <a:pt x="108" y="59"/>
                  </a:lnTo>
                  <a:close/>
                  <a:moveTo>
                    <a:pt x="116" y="71"/>
                  </a:moveTo>
                  <a:lnTo>
                    <a:pt x="116" y="68"/>
                  </a:lnTo>
                  <a:lnTo>
                    <a:pt x="116" y="68"/>
                  </a:lnTo>
                  <a:lnTo>
                    <a:pt x="116" y="71"/>
                  </a:lnTo>
                  <a:lnTo>
                    <a:pt x="116" y="71"/>
                  </a:lnTo>
                  <a:lnTo>
                    <a:pt x="116" y="71"/>
                  </a:lnTo>
                  <a:lnTo>
                    <a:pt x="116" y="71"/>
                  </a:lnTo>
                  <a:lnTo>
                    <a:pt x="116" y="71"/>
                  </a:lnTo>
                  <a:close/>
                  <a:moveTo>
                    <a:pt x="111" y="64"/>
                  </a:moveTo>
                  <a:lnTo>
                    <a:pt x="111" y="64"/>
                  </a:lnTo>
                  <a:lnTo>
                    <a:pt x="111" y="61"/>
                  </a:lnTo>
                  <a:lnTo>
                    <a:pt x="111" y="61"/>
                  </a:lnTo>
                  <a:lnTo>
                    <a:pt x="111" y="64"/>
                  </a:lnTo>
                  <a:lnTo>
                    <a:pt x="111" y="64"/>
                  </a:lnTo>
                  <a:lnTo>
                    <a:pt x="111" y="64"/>
                  </a:lnTo>
                  <a:lnTo>
                    <a:pt x="111" y="64"/>
                  </a:lnTo>
                  <a:close/>
                  <a:moveTo>
                    <a:pt x="116" y="68"/>
                  </a:moveTo>
                  <a:lnTo>
                    <a:pt x="116" y="68"/>
                  </a:lnTo>
                  <a:lnTo>
                    <a:pt x="116" y="68"/>
                  </a:lnTo>
                  <a:lnTo>
                    <a:pt x="116" y="66"/>
                  </a:lnTo>
                  <a:lnTo>
                    <a:pt x="113" y="66"/>
                  </a:lnTo>
                  <a:lnTo>
                    <a:pt x="113" y="68"/>
                  </a:lnTo>
                  <a:lnTo>
                    <a:pt x="116" y="68"/>
                  </a:lnTo>
                  <a:lnTo>
                    <a:pt x="116" y="68"/>
                  </a:lnTo>
                  <a:close/>
                  <a:moveTo>
                    <a:pt x="108" y="61"/>
                  </a:moveTo>
                  <a:lnTo>
                    <a:pt x="111" y="61"/>
                  </a:lnTo>
                  <a:lnTo>
                    <a:pt x="111" y="61"/>
                  </a:lnTo>
                  <a:lnTo>
                    <a:pt x="111" y="61"/>
                  </a:lnTo>
                  <a:lnTo>
                    <a:pt x="111" y="59"/>
                  </a:lnTo>
                  <a:lnTo>
                    <a:pt x="108" y="59"/>
                  </a:lnTo>
                  <a:lnTo>
                    <a:pt x="108" y="61"/>
                  </a:lnTo>
                  <a:lnTo>
                    <a:pt x="108" y="61"/>
                  </a:lnTo>
                  <a:close/>
                  <a:moveTo>
                    <a:pt x="118" y="73"/>
                  </a:moveTo>
                  <a:lnTo>
                    <a:pt x="118" y="73"/>
                  </a:lnTo>
                  <a:lnTo>
                    <a:pt x="118" y="73"/>
                  </a:lnTo>
                  <a:lnTo>
                    <a:pt x="118" y="73"/>
                  </a:lnTo>
                  <a:lnTo>
                    <a:pt x="118" y="73"/>
                  </a:lnTo>
                  <a:lnTo>
                    <a:pt x="118" y="73"/>
                  </a:lnTo>
                  <a:lnTo>
                    <a:pt x="118" y="73"/>
                  </a:lnTo>
                  <a:lnTo>
                    <a:pt x="118" y="73"/>
                  </a:lnTo>
                  <a:close/>
                  <a:moveTo>
                    <a:pt x="116" y="66"/>
                  </a:moveTo>
                  <a:lnTo>
                    <a:pt x="116" y="66"/>
                  </a:lnTo>
                  <a:lnTo>
                    <a:pt x="113" y="66"/>
                  </a:lnTo>
                  <a:lnTo>
                    <a:pt x="113" y="66"/>
                  </a:lnTo>
                  <a:lnTo>
                    <a:pt x="113" y="66"/>
                  </a:lnTo>
                  <a:lnTo>
                    <a:pt x="113" y="66"/>
                  </a:lnTo>
                  <a:lnTo>
                    <a:pt x="116" y="66"/>
                  </a:lnTo>
                  <a:lnTo>
                    <a:pt x="116" y="66"/>
                  </a:lnTo>
                  <a:close/>
                  <a:moveTo>
                    <a:pt x="111" y="59"/>
                  </a:moveTo>
                  <a:lnTo>
                    <a:pt x="111" y="59"/>
                  </a:lnTo>
                  <a:lnTo>
                    <a:pt x="108" y="56"/>
                  </a:lnTo>
                  <a:lnTo>
                    <a:pt x="108" y="59"/>
                  </a:lnTo>
                  <a:lnTo>
                    <a:pt x="108" y="59"/>
                  </a:lnTo>
                  <a:lnTo>
                    <a:pt x="108" y="59"/>
                  </a:lnTo>
                  <a:lnTo>
                    <a:pt x="111" y="59"/>
                  </a:lnTo>
                  <a:lnTo>
                    <a:pt x="111" y="59"/>
                  </a:lnTo>
                  <a:close/>
                  <a:moveTo>
                    <a:pt x="113" y="64"/>
                  </a:moveTo>
                  <a:lnTo>
                    <a:pt x="113" y="64"/>
                  </a:lnTo>
                  <a:lnTo>
                    <a:pt x="113" y="64"/>
                  </a:lnTo>
                  <a:lnTo>
                    <a:pt x="113" y="64"/>
                  </a:lnTo>
                  <a:lnTo>
                    <a:pt x="113" y="64"/>
                  </a:lnTo>
                  <a:lnTo>
                    <a:pt x="113" y="64"/>
                  </a:lnTo>
                  <a:lnTo>
                    <a:pt x="113" y="64"/>
                  </a:lnTo>
                  <a:lnTo>
                    <a:pt x="113" y="64"/>
                  </a:lnTo>
                  <a:close/>
                  <a:moveTo>
                    <a:pt x="118" y="71"/>
                  </a:moveTo>
                  <a:lnTo>
                    <a:pt x="118" y="68"/>
                  </a:lnTo>
                  <a:lnTo>
                    <a:pt x="116" y="68"/>
                  </a:lnTo>
                  <a:lnTo>
                    <a:pt x="116" y="68"/>
                  </a:lnTo>
                  <a:lnTo>
                    <a:pt x="116" y="68"/>
                  </a:lnTo>
                  <a:lnTo>
                    <a:pt x="116" y="71"/>
                  </a:lnTo>
                  <a:lnTo>
                    <a:pt x="118" y="71"/>
                  </a:lnTo>
                  <a:lnTo>
                    <a:pt x="118" y="71"/>
                  </a:lnTo>
                  <a:close/>
                  <a:moveTo>
                    <a:pt x="111" y="61"/>
                  </a:moveTo>
                  <a:lnTo>
                    <a:pt x="113" y="64"/>
                  </a:lnTo>
                  <a:lnTo>
                    <a:pt x="113" y="64"/>
                  </a:lnTo>
                  <a:lnTo>
                    <a:pt x="113" y="61"/>
                  </a:lnTo>
                  <a:lnTo>
                    <a:pt x="113" y="61"/>
                  </a:lnTo>
                  <a:lnTo>
                    <a:pt x="111" y="61"/>
                  </a:lnTo>
                  <a:lnTo>
                    <a:pt x="111" y="61"/>
                  </a:lnTo>
                  <a:lnTo>
                    <a:pt x="111" y="61"/>
                  </a:lnTo>
                  <a:close/>
                  <a:moveTo>
                    <a:pt x="116" y="68"/>
                  </a:moveTo>
                  <a:lnTo>
                    <a:pt x="116" y="66"/>
                  </a:lnTo>
                  <a:lnTo>
                    <a:pt x="116" y="66"/>
                  </a:lnTo>
                  <a:lnTo>
                    <a:pt x="116" y="66"/>
                  </a:lnTo>
                  <a:lnTo>
                    <a:pt x="116" y="66"/>
                  </a:lnTo>
                  <a:lnTo>
                    <a:pt x="116" y="68"/>
                  </a:lnTo>
                  <a:lnTo>
                    <a:pt x="116" y="68"/>
                  </a:lnTo>
                  <a:lnTo>
                    <a:pt x="116" y="68"/>
                  </a:lnTo>
                  <a:close/>
                  <a:moveTo>
                    <a:pt x="111" y="61"/>
                  </a:moveTo>
                  <a:lnTo>
                    <a:pt x="111" y="61"/>
                  </a:lnTo>
                  <a:lnTo>
                    <a:pt x="111" y="59"/>
                  </a:lnTo>
                  <a:lnTo>
                    <a:pt x="111" y="59"/>
                  </a:lnTo>
                  <a:lnTo>
                    <a:pt x="111" y="59"/>
                  </a:lnTo>
                  <a:lnTo>
                    <a:pt x="111" y="59"/>
                  </a:lnTo>
                  <a:lnTo>
                    <a:pt x="111" y="61"/>
                  </a:lnTo>
                  <a:lnTo>
                    <a:pt x="111" y="61"/>
                  </a:lnTo>
                  <a:close/>
                  <a:moveTo>
                    <a:pt x="120" y="73"/>
                  </a:moveTo>
                  <a:lnTo>
                    <a:pt x="120" y="73"/>
                  </a:lnTo>
                  <a:lnTo>
                    <a:pt x="120" y="71"/>
                  </a:lnTo>
                  <a:lnTo>
                    <a:pt x="118" y="71"/>
                  </a:lnTo>
                  <a:lnTo>
                    <a:pt x="118" y="73"/>
                  </a:lnTo>
                  <a:lnTo>
                    <a:pt x="120" y="73"/>
                  </a:lnTo>
                  <a:lnTo>
                    <a:pt x="120" y="73"/>
                  </a:lnTo>
                  <a:lnTo>
                    <a:pt x="120" y="73"/>
                  </a:lnTo>
                  <a:close/>
                  <a:moveTo>
                    <a:pt x="116" y="66"/>
                  </a:moveTo>
                  <a:lnTo>
                    <a:pt x="116" y="64"/>
                  </a:lnTo>
                  <a:lnTo>
                    <a:pt x="116" y="64"/>
                  </a:lnTo>
                  <a:lnTo>
                    <a:pt x="113" y="64"/>
                  </a:lnTo>
                  <a:lnTo>
                    <a:pt x="113" y="64"/>
                  </a:lnTo>
                  <a:lnTo>
                    <a:pt x="116" y="66"/>
                  </a:lnTo>
                  <a:lnTo>
                    <a:pt x="116" y="66"/>
                  </a:lnTo>
                  <a:lnTo>
                    <a:pt x="116" y="66"/>
                  </a:lnTo>
                  <a:close/>
                  <a:moveTo>
                    <a:pt x="118" y="71"/>
                  </a:moveTo>
                  <a:lnTo>
                    <a:pt x="118" y="71"/>
                  </a:lnTo>
                  <a:lnTo>
                    <a:pt x="118" y="71"/>
                  </a:lnTo>
                  <a:lnTo>
                    <a:pt x="118" y="68"/>
                  </a:lnTo>
                  <a:lnTo>
                    <a:pt x="118" y="68"/>
                  </a:lnTo>
                  <a:lnTo>
                    <a:pt x="118" y="71"/>
                  </a:lnTo>
                  <a:lnTo>
                    <a:pt x="118" y="71"/>
                  </a:lnTo>
                  <a:lnTo>
                    <a:pt x="118" y="71"/>
                  </a:lnTo>
                  <a:close/>
                  <a:moveTo>
                    <a:pt x="113" y="64"/>
                  </a:moveTo>
                  <a:lnTo>
                    <a:pt x="113" y="64"/>
                  </a:lnTo>
                  <a:lnTo>
                    <a:pt x="116" y="64"/>
                  </a:lnTo>
                  <a:lnTo>
                    <a:pt x="116" y="64"/>
                  </a:lnTo>
                  <a:lnTo>
                    <a:pt x="113" y="61"/>
                  </a:lnTo>
                  <a:lnTo>
                    <a:pt x="113" y="61"/>
                  </a:lnTo>
                  <a:lnTo>
                    <a:pt x="113" y="64"/>
                  </a:lnTo>
                  <a:lnTo>
                    <a:pt x="113" y="64"/>
                  </a:lnTo>
                  <a:close/>
                  <a:moveTo>
                    <a:pt x="120" y="73"/>
                  </a:moveTo>
                  <a:lnTo>
                    <a:pt x="120" y="75"/>
                  </a:lnTo>
                  <a:lnTo>
                    <a:pt x="120" y="75"/>
                  </a:lnTo>
                  <a:lnTo>
                    <a:pt x="123" y="75"/>
                  </a:lnTo>
                  <a:lnTo>
                    <a:pt x="123" y="75"/>
                  </a:lnTo>
                  <a:lnTo>
                    <a:pt x="120" y="73"/>
                  </a:lnTo>
                  <a:lnTo>
                    <a:pt x="120" y="73"/>
                  </a:lnTo>
                  <a:lnTo>
                    <a:pt x="120" y="73"/>
                  </a:lnTo>
                  <a:close/>
                  <a:moveTo>
                    <a:pt x="118" y="68"/>
                  </a:moveTo>
                  <a:lnTo>
                    <a:pt x="118" y="68"/>
                  </a:lnTo>
                  <a:lnTo>
                    <a:pt x="118" y="66"/>
                  </a:lnTo>
                  <a:lnTo>
                    <a:pt x="116" y="66"/>
                  </a:lnTo>
                  <a:lnTo>
                    <a:pt x="116" y="68"/>
                  </a:lnTo>
                  <a:lnTo>
                    <a:pt x="118" y="68"/>
                  </a:lnTo>
                  <a:lnTo>
                    <a:pt x="118" y="68"/>
                  </a:lnTo>
                  <a:lnTo>
                    <a:pt x="118" y="68"/>
                  </a:lnTo>
                  <a:close/>
                  <a:moveTo>
                    <a:pt x="113" y="61"/>
                  </a:moveTo>
                  <a:lnTo>
                    <a:pt x="113" y="61"/>
                  </a:lnTo>
                  <a:lnTo>
                    <a:pt x="113" y="59"/>
                  </a:lnTo>
                  <a:lnTo>
                    <a:pt x="113" y="59"/>
                  </a:lnTo>
                  <a:lnTo>
                    <a:pt x="113" y="61"/>
                  </a:lnTo>
                  <a:lnTo>
                    <a:pt x="113" y="61"/>
                  </a:lnTo>
                  <a:lnTo>
                    <a:pt x="113" y="61"/>
                  </a:lnTo>
                  <a:lnTo>
                    <a:pt x="113" y="61"/>
                  </a:lnTo>
                  <a:close/>
                  <a:moveTo>
                    <a:pt x="120" y="73"/>
                  </a:moveTo>
                  <a:lnTo>
                    <a:pt x="120" y="73"/>
                  </a:lnTo>
                  <a:lnTo>
                    <a:pt x="120" y="73"/>
                  </a:lnTo>
                  <a:lnTo>
                    <a:pt x="120" y="73"/>
                  </a:lnTo>
                  <a:lnTo>
                    <a:pt x="120" y="73"/>
                  </a:lnTo>
                  <a:lnTo>
                    <a:pt x="120" y="73"/>
                  </a:lnTo>
                  <a:lnTo>
                    <a:pt x="120" y="73"/>
                  </a:lnTo>
                  <a:lnTo>
                    <a:pt x="120" y="73"/>
                  </a:lnTo>
                  <a:close/>
                  <a:moveTo>
                    <a:pt x="120" y="73"/>
                  </a:moveTo>
                  <a:lnTo>
                    <a:pt x="120" y="71"/>
                  </a:lnTo>
                  <a:lnTo>
                    <a:pt x="120" y="71"/>
                  </a:lnTo>
                  <a:lnTo>
                    <a:pt x="120" y="71"/>
                  </a:lnTo>
                  <a:lnTo>
                    <a:pt x="120" y="71"/>
                  </a:lnTo>
                  <a:lnTo>
                    <a:pt x="120" y="73"/>
                  </a:lnTo>
                  <a:lnTo>
                    <a:pt x="120" y="73"/>
                  </a:lnTo>
                  <a:lnTo>
                    <a:pt x="120" y="73"/>
                  </a:lnTo>
                  <a:close/>
                  <a:moveTo>
                    <a:pt x="116" y="64"/>
                  </a:moveTo>
                  <a:lnTo>
                    <a:pt x="116" y="64"/>
                  </a:lnTo>
                  <a:lnTo>
                    <a:pt x="116" y="64"/>
                  </a:lnTo>
                  <a:lnTo>
                    <a:pt x="116" y="64"/>
                  </a:lnTo>
                  <a:lnTo>
                    <a:pt x="116" y="64"/>
                  </a:lnTo>
                  <a:lnTo>
                    <a:pt x="116" y="64"/>
                  </a:lnTo>
                  <a:lnTo>
                    <a:pt x="116" y="64"/>
                  </a:lnTo>
                  <a:lnTo>
                    <a:pt x="116" y="64"/>
                  </a:lnTo>
                  <a:close/>
                  <a:moveTo>
                    <a:pt x="123" y="75"/>
                  </a:moveTo>
                  <a:lnTo>
                    <a:pt x="123" y="75"/>
                  </a:lnTo>
                  <a:lnTo>
                    <a:pt x="123" y="78"/>
                  </a:lnTo>
                  <a:lnTo>
                    <a:pt x="125" y="78"/>
                  </a:lnTo>
                  <a:lnTo>
                    <a:pt x="125" y="75"/>
                  </a:lnTo>
                  <a:lnTo>
                    <a:pt x="123" y="75"/>
                  </a:lnTo>
                  <a:lnTo>
                    <a:pt x="123" y="75"/>
                  </a:lnTo>
                  <a:lnTo>
                    <a:pt x="123" y="75"/>
                  </a:lnTo>
                  <a:close/>
                  <a:moveTo>
                    <a:pt x="120" y="71"/>
                  </a:moveTo>
                  <a:lnTo>
                    <a:pt x="120" y="68"/>
                  </a:lnTo>
                  <a:lnTo>
                    <a:pt x="120" y="68"/>
                  </a:lnTo>
                  <a:lnTo>
                    <a:pt x="118" y="68"/>
                  </a:lnTo>
                  <a:lnTo>
                    <a:pt x="118" y="68"/>
                  </a:lnTo>
                  <a:lnTo>
                    <a:pt x="120" y="71"/>
                  </a:lnTo>
                  <a:lnTo>
                    <a:pt x="120" y="71"/>
                  </a:lnTo>
                  <a:lnTo>
                    <a:pt x="120" y="71"/>
                  </a:lnTo>
                  <a:close/>
                  <a:moveTo>
                    <a:pt x="116" y="61"/>
                  </a:moveTo>
                  <a:lnTo>
                    <a:pt x="116" y="61"/>
                  </a:lnTo>
                  <a:lnTo>
                    <a:pt x="116" y="61"/>
                  </a:lnTo>
                  <a:lnTo>
                    <a:pt x="116" y="61"/>
                  </a:lnTo>
                  <a:lnTo>
                    <a:pt x="113" y="61"/>
                  </a:lnTo>
                  <a:lnTo>
                    <a:pt x="113" y="61"/>
                  </a:lnTo>
                  <a:lnTo>
                    <a:pt x="116" y="61"/>
                  </a:lnTo>
                  <a:lnTo>
                    <a:pt x="116" y="61"/>
                  </a:lnTo>
                  <a:close/>
                  <a:moveTo>
                    <a:pt x="123" y="73"/>
                  </a:moveTo>
                  <a:lnTo>
                    <a:pt x="123" y="73"/>
                  </a:lnTo>
                  <a:lnTo>
                    <a:pt x="123" y="73"/>
                  </a:lnTo>
                  <a:lnTo>
                    <a:pt x="123" y="73"/>
                  </a:lnTo>
                  <a:lnTo>
                    <a:pt x="123" y="75"/>
                  </a:lnTo>
                  <a:lnTo>
                    <a:pt x="123" y="75"/>
                  </a:lnTo>
                  <a:lnTo>
                    <a:pt x="123" y="73"/>
                  </a:lnTo>
                  <a:lnTo>
                    <a:pt x="123" y="73"/>
                  </a:lnTo>
                  <a:close/>
                  <a:moveTo>
                    <a:pt x="118" y="68"/>
                  </a:moveTo>
                  <a:lnTo>
                    <a:pt x="118" y="66"/>
                  </a:lnTo>
                  <a:lnTo>
                    <a:pt x="118" y="66"/>
                  </a:lnTo>
                  <a:lnTo>
                    <a:pt x="118" y="66"/>
                  </a:lnTo>
                  <a:lnTo>
                    <a:pt x="118" y="66"/>
                  </a:lnTo>
                  <a:lnTo>
                    <a:pt x="118" y="68"/>
                  </a:lnTo>
                  <a:lnTo>
                    <a:pt x="118" y="68"/>
                  </a:lnTo>
                  <a:lnTo>
                    <a:pt x="118" y="68"/>
                  </a:lnTo>
                  <a:close/>
                  <a:moveTo>
                    <a:pt x="123" y="73"/>
                  </a:moveTo>
                  <a:lnTo>
                    <a:pt x="123" y="73"/>
                  </a:lnTo>
                  <a:lnTo>
                    <a:pt x="120" y="71"/>
                  </a:lnTo>
                  <a:lnTo>
                    <a:pt x="120" y="71"/>
                  </a:lnTo>
                  <a:lnTo>
                    <a:pt x="120" y="73"/>
                  </a:lnTo>
                  <a:lnTo>
                    <a:pt x="120" y="73"/>
                  </a:lnTo>
                  <a:lnTo>
                    <a:pt x="123" y="73"/>
                  </a:lnTo>
                  <a:lnTo>
                    <a:pt x="123" y="73"/>
                  </a:lnTo>
                  <a:close/>
                  <a:moveTo>
                    <a:pt x="116" y="64"/>
                  </a:moveTo>
                  <a:lnTo>
                    <a:pt x="118" y="66"/>
                  </a:lnTo>
                  <a:lnTo>
                    <a:pt x="118" y="66"/>
                  </a:lnTo>
                  <a:lnTo>
                    <a:pt x="118" y="64"/>
                  </a:lnTo>
                  <a:lnTo>
                    <a:pt x="118" y="64"/>
                  </a:lnTo>
                  <a:lnTo>
                    <a:pt x="116" y="64"/>
                  </a:lnTo>
                  <a:lnTo>
                    <a:pt x="116" y="64"/>
                  </a:lnTo>
                  <a:lnTo>
                    <a:pt x="116" y="64"/>
                  </a:lnTo>
                  <a:close/>
                  <a:moveTo>
                    <a:pt x="125" y="75"/>
                  </a:moveTo>
                  <a:lnTo>
                    <a:pt x="125" y="78"/>
                  </a:lnTo>
                  <a:lnTo>
                    <a:pt x="125" y="78"/>
                  </a:lnTo>
                  <a:lnTo>
                    <a:pt x="125" y="78"/>
                  </a:lnTo>
                  <a:lnTo>
                    <a:pt x="125" y="78"/>
                  </a:lnTo>
                  <a:lnTo>
                    <a:pt x="125" y="75"/>
                  </a:lnTo>
                  <a:lnTo>
                    <a:pt x="125" y="75"/>
                  </a:lnTo>
                  <a:lnTo>
                    <a:pt x="125" y="75"/>
                  </a:lnTo>
                  <a:close/>
                  <a:moveTo>
                    <a:pt x="120" y="71"/>
                  </a:moveTo>
                  <a:lnTo>
                    <a:pt x="120" y="71"/>
                  </a:lnTo>
                  <a:lnTo>
                    <a:pt x="120" y="68"/>
                  </a:lnTo>
                  <a:lnTo>
                    <a:pt x="120" y="68"/>
                  </a:lnTo>
                  <a:lnTo>
                    <a:pt x="120" y="71"/>
                  </a:lnTo>
                  <a:lnTo>
                    <a:pt x="120" y="71"/>
                  </a:lnTo>
                  <a:lnTo>
                    <a:pt x="120" y="71"/>
                  </a:lnTo>
                  <a:lnTo>
                    <a:pt x="120" y="71"/>
                  </a:lnTo>
                  <a:close/>
                  <a:moveTo>
                    <a:pt x="118" y="64"/>
                  </a:moveTo>
                  <a:lnTo>
                    <a:pt x="118" y="61"/>
                  </a:lnTo>
                  <a:lnTo>
                    <a:pt x="116" y="61"/>
                  </a:lnTo>
                  <a:lnTo>
                    <a:pt x="116" y="61"/>
                  </a:lnTo>
                  <a:lnTo>
                    <a:pt x="116" y="64"/>
                  </a:lnTo>
                  <a:lnTo>
                    <a:pt x="116" y="64"/>
                  </a:lnTo>
                  <a:lnTo>
                    <a:pt x="118" y="64"/>
                  </a:lnTo>
                  <a:lnTo>
                    <a:pt x="118" y="64"/>
                  </a:lnTo>
                  <a:close/>
                  <a:moveTo>
                    <a:pt x="125" y="75"/>
                  </a:moveTo>
                  <a:lnTo>
                    <a:pt x="125" y="73"/>
                  </a:lnTo>
                  <a:lnTo>
                    <a:pt x="123" y="73"/>
                  </a:lnTo>
                  <a:lnTo>
                    <a:pt x="123" y="75"/>
                  </a:lnTo>
                  <a:lnTo>
                    <a:pt x="125" y="75"/>
                  </a:lnTo>
                  <a:lnTo>
                    <a:pt x="125" y="75"/>
                  </a:lnTo>
                  <a:lnTo>
                    <a:pt x="125" y="75"/>
                  </a:lnTo>
                  <a:lnTo>
                    <a:pt x="125" y="75"/>
                  </a:lnTo>
                  <a:close/>
                  <a:moveTo>
                    <a:pt x="120" y="68"/>
                  </a:moveTo>
                  <a:lnTo>
                    <a:pt x="120" y="68"/>
                  </a:lnTo>
                  <a:lnTo>
                    <a:pt x="120" y="66"/>
                  </a:lnTo>
                  <a:lnTo>
                    <a:pt x="120" y="66"/>
                  </a:lnTo>
                  <a:lnTo>
                    <a:pt x="120" y="68"/>
                  </a:lnTo>
                  <a:lnTo>
                    <a:pt x="120" y="68"/>
                  </a:lnTo>
                  <a:lnTo>
                    <a:pt x="120" y="68"/>
                  </a:lnTo>
                  <a:lnTo>
                    <a:pt x="120" y="68"/>
                  </a:lnTo>
                  <a:close/>
                  <a:moveTo>
                    <a:pt x="123" y="73"/>
                  </a:moveTo>
                  <a:lnTo>
                    <a:pt x="125" y="73"/>
                  </a:lnTo>
                  <a:lnTo>
                    <a:pt x="125" y="73"/>
                  </a:lnTo>
                  <a:lnTo>
                    <a:pt x="123" y="73"/>
                  </a:lnTo>
                  <a:lnTo>
                    <a:pt x="123" y="73"/>
                  </a:lnTo>
                  <a:lnTo>
                    <a:pt x="123" y="73"/>
                  </a:lnTo>
                  <a:lnTo>
                    <a:pt x="123" y="73"/>
                  </a:lnTo>
                  <a:lnTo>
                    <a:pt x="123" y="73"/>
                  </a:lnTo>
                  <a:close/>
                  <a:moveTo>
                    <a:pt x="118" y="66"/>
                  </a:moveTo>
                  <a:lnTo>
                    <a:pt x="120" y="66"/>
                  </a:lnTo>
                  <a:lnTo>
                    <a:pt x="120" y="66"/>
                  </a:lnTo>
                  <a:lnTo>
                    <a:pt x="120" y="66"/>
                  </a:lnTo>
                  <a:lnTo>
                    <a:pt x="120" y="64"/>
                  </a:lnTo>
                  <a:lnTo>
                    <a:pt x="118" y="64"/>
                  </a:lnTo>
                  <a:lnTo>
                    <a:pt x="118" y="66"/>
                  </a:lnTo>
                  <a:lnTo>
                    <a:pt x="118" y="66"/>
                  </a:lnTo>
                  <a:close/>
                  <a:moveTo>
                    <a:pt x="123" y="71"/>
                  </a:moveTo>
                  <a:lnTo>
                    <a:pt x="123" y="71"/>
                  </a:lnTo>
                  <a:lnTo>
                    <a:pt x="123" y="71"/>
                  </a:lnTo>
                  <a:lnTo>
                    <a:pt x="123" y="71"/>
                  </a:lnTo>
                  <a:lnTo>
                    <a:pt x="123" y="71"/>
                  </a:lnTo>
                  <a:lnTo>
                    <a:pt x="123" y="71"/>
                  </a:lnTo>
                  <a:lnTo>
                    <a:pt x="123" y="71"/>
                  </a:lnTo>
                  <a:lnTo>
                    <a:pt x="123" y="71"/>
                  </a:lnTo>
                  <a:close/>
                  <a:moveTo>
                    <a:pt x="118" y="64"/>
                  </a:moveTo>
                  <a:lnTo>
                    <a:pt x="118" y="64"/>
                  </a:lnTo>
                  <a:lnTo>
                    <a:pt x="118" y="64"/>
                  </a:lnTo>
                  <a:lnTo>
                    <a:pt x="118" y="61"/>
                  </a:lnTo>
                  <a:lnTo>
                    <a:pt x="118" y="64"/>
                  </a:lnTo>
                  <a:lnTo>
                    <a:pt x="118" y="64"/>
                  </a:lnTo>
                  <a:lnTo>
                    <a:pt x="118" y="64"/>
                  </a:lnTo>
                  <a:lnTo>
                    <a:pt x="118" y="64"/>
                  </a:lnTo>
                  <a:close/>
                  <a:moveTo>
                    <a:pt x="123" y="68"/>
                  </a:moveTo>
                  <a:lnTo>
                    <a:pt x="123" y="68"/>
                  </a:lnTo>
                  <a:lnTo>
                    <a:pt x="120" y="68"/>
                  </a:lnTo>
                  <a:lnTo>
                    <a:pt x="120" y="68"/>
                  </a:lnTo>
                  <a:lnTo>
                    <a:pt x="120" y="68"/>
                  </a:lnTo>
                  <a:lnTo>
                    <a:pt x="120" y="68"/>
                  </a:lnTo>
                  <a:lnTo>
                    <a:pt x="123" y="68"/>
                  </a:lnTo>
                  <a:lnTo>
                    <a:pt x="123" y="68"/>
                  </a:lnTo>
                  <a:close/>
                  <a:moveTo>
                    <a:pt x="125" y="75"/>
                  </a:moveTo>
                  <a:lnTo>
                    <a:pt x="125" y="73"/>
                  </a:lnTo>
                  <a:lnTo>
                    <a:pt x="125" y="73"/>
                  </a:lnTo>
                  <a:lnTo>
                    <a:pt x="125" y="73"/>
                  </a:lnTo>
                  <a:lnTo>
                    <a:pt x="125" y="73"/>
                  </a:lnTo>
                  <a:lnTo>
                    <a:pt x="125" y="75"/>
                  </a:lnTo>
                  <a:lnTo>
                    <a:pt x="125" y="75"/>
                  </a:lnTo>
                  <a:lnTo>
                    <a:pt x="125" y="75"/>
                  </a:lnTo>
                  <a:close/>
                  <a:moveTo>
                    <a:pt x="120" y="66"/>
                  </a:moveTo>
                  <a:lnTo>
                    <a:pt x="120" y="68"/>
                  </a:lnTo>
                  <a:lnTo>
                    <a:pt x="120" y="68"/>
                  </a:lnTo>
                  <a:lnTo>
                    <a:pt x="120" y="66"/>
                  </a:lnTo>
                  <a:lnTo>
                    <a:pt x="120" y="66"/>
                  </a:lnTo>
                  <a:lnTo>
                    <a:pt x="120" y="66"/>
                  </a:lnTo>
                  <a:lnTo>
                    <a:pt x="120" y="66"/>
                  </a:lnTo>
                  <a:lnTo>
                    <a:pt x="120" y="66"/>
                  </a:lnTo>
                  <a:close/>
                  <a:moveTo>
                    <a:pt x="125" y="73"/>
                  </a:moveTo>
                  <a:lnTo>
                    <a:pt x="125" y="71"/>
                  </a:lnTo>
                  <a:lnTo>
                    <a:pt x="125" y="71"/>
                  </a:lnTo>
                  <a:lnTo>
                    <a:pt x="123" y="71"/>
                  </a:lnTo>
                  <a:lnTo>
                    <a:pt x="123" y="71"/>
                  </a:lnTo>
                  <a:lnTo>
                    <a:pt x="125" y="73"/>
                  </a:lnTo>
                  <a:lnTo>
                    <a:pt x="125" y="73"/>
                  </a:lnTo>
                  <a:lnTo>
                    <a:pt x="125" y="73"/>
                  </a:lnTo>
                  <a:close/>
                  <a:moveTo>
                    <a:pt x="120" y="66"/>
                  </a:moveTo>
                  <a:lnTo>
                    <a:pt x="120" y="64"/>
                  </a:lnTo>
                  <a:lnTo>
                    <a:pt x="120" y="64"/>
                  </a:lnTo>
                  <a:lnTo>
                    <a:pt x="120" y="64"/>
                  </a:lnTo>
                  <a:lnTo>
                    <a:pt x="120" y="64"/>
                  </a:lnTo>
                  <a:lnTo>
                    <a:pt x="120" y="66"/>
                  </a:lnTo>
                  <a:lnTo>
                    <a:pt x="120" y="66"/>
                  </a:lnTo>
                  <a:lnTo>
                    <a:pt x="120" y="66"/>
                  </a:lnTo>
                  <a:close/>
                  <a:moveTo>
                    <a:pt x="127" y="78"/>
                  </a:moveTo>
                  <a:lnTo>
                    <a:pt x="127" y="75"/>
                  </a:lnTo>
                  <a:lnTo>
                    <a:pt x="127" y="75"/>
                  </a:lnTo>
                  <a:lnTo>
                    <a:pt x="127" y="78"/>
                  </a:lnTo>
                  <a:lnTo>
                    <a:pt x="127" y="78"/>
                  </a:lnTo>
                  <a:lnTo>
                    <a:pt x="127" y="78"/>
                  </a:lnTo>
                  <a:lnTo>
                    <a:pt x="127" y="78"/>
                  </a:lnTo>
                  <a:lnTo>
                    <a:pt x="127" y="78"/>
                  </a:lnTo>
                  <a:close/>
                  <a:moveTo>
                    <a:pt x="125" y="71"/>
                  </a:moveTo>
                  <a:lnTo>
                    <a:pt x="125" y="68"/>
                  </a:lnTo>
                  <a:lnTo>
                    <a:pt x="123" y="68"/>
                  </a:lnTo>
                  <a:lnTo>
                    <a:pt x="123" y="68"/>
                  </a:lnTo>
                  <a:lnTo>
                    <a:pt x="123" y="68"/>
                  </a:lnTo>
                  <a:lnTo>
                    <a:pt x="123" y="71"/>
                  </a:lnTo>
                  <a:lnTo>
                    <a:pt x="125" y="71"/>
                  </a:lnTo>
                  <a:lnTo>
                    <a:pt x="125" y="71"/>
                  </a:lnTo>
                  <a:close/>
                  <a:moveTo>
                    <a:pt x="127" y="75"/>
                  </a:moveTo>
                  <a:lnTo>
                    <a:pt x="127" y="75"/>
                  </a:lnTo>
                  <a:lnTo>
                    <a:pt x="127" y="75"/>
                  </a:lnTo>
                  <a:lnTo>
                    <a:pt x="127" y="73"/>
                  </a:lnTo>
                  <a:lnTo>
                    <a:pt x="125" y="73"/>
                  </a:lnTo>
                  <a:lnTo>
                    <a:pt x="125" y="75"/>
                  </a:lnTo>
                  <a:lnTo>
                    <a:pt x="127" y="75"/>
                  </a:lnTo>
                  <a:lnTo>
                    <a:pt x="127" y="75"/>
                  </a:lnTo>
                  <a:close/>
                  <a:moveTo>
                    <a:pt x="123" y="68"/>
                  </a:moveTo>
                  <a:lnTo>
                    <a:pt x="123" y="68"/>
                  </a:lnTo>
                  <a:lnTo>
                    <a:pt x="123" y="68"/>
                  </a:lnTo>
                  <a:lnTo>
                    <a:pt x="123" y="68"/>
                  </a:lnTo>
                  <a:lnTo>
                    <a:pt x="123" y="66"/>
                  </a:lnTo>
                  <a:lnTo>
                    <a:pt x="123" y="66"/>
                  </a:lnTo>
                  <a:lnTo>
                    <a:pt x="123" y="68"/>
                  </a:lnTo>
                  <a:lnTo>
                    <a:pt x="123" y="68"/>
                  </a:lnTo>
                  <a:close/>
                  <a:moveTo>
                    <a:pt x="130" y="80"/>
                  </a:moveTo>
                  <a:lnTo>
                    <a:pt x="130" y="80"/>
                  </a:lnTo>
                  <a:lnTo>
                    <a:pt x="130" y="80"/>
                  </a:lnTo>
                  <a:lnTo>
                    <a:pt x="130" y="80"/>
                  </a:lnTo>
                  <a:lnTo>
                    <a:pt x="130" y="80"/>
                  </a:lnTo>
                  <a:lnTo>
                    <a:pt x="130" y="80"/>
                  </a:lnTo>
                  <a:lnTo>
                    <a:pt x="130" y="80"/>
                  </a:lnTo>
                  <a:lnTo>
                    <a:pt x="130" y="80"/>
                  </a:lnTo>
                  <a:close/>
                  <a:moveTo>
                    <a:pt x="127" y="73"/>
                  </a:moveTo>
                  <a:lnTo>
                    <a:pt x="127" y="73"/>
                  </a:lnTo>
                  <a:lnTo>
                    <a:pt x="125" y="71"/>
                  </a:lnTo>
                  <a:lnTo>
                    <a:pt x="125" y="71"/>
                  </a:lnTo>
                  <a:lnTo>
                    <a:pt x="125" y="73"/>
                  </a:lnTo>
                  <a:lnTo>
                    <a:pt x="125" y="73"/>
                  </a:lnTo>
                  <a:lnTo>
                    <a:pt x="127" y="73"/>
                  </a:lnTo>
                  <a:lnTo>
                    <a:pt x="127" y="73"/>
                  </a:lnTo>
                  <a:close/>
                  <a:moveTo>
                    <a:pt x="123" y="66"/>
                  </a:moveTo>
                  <a:lnTo>
                    <a:pt x="123" y="66"/>
                  </a:lnTo>
                  <a:lnTo>
                    <a:pt x="120" y="64"/>
                  </a:lnTo>
                  <a:lnTo>
                    <a:pt x="120" y="64"/>
                  </a:lnTo>
                  <a:lnTo>
                    <a:pt x="120" y="66"/>
                  </a:lnTo>
                  <a:lnTo>
                    <a:pt x="120" y="66"/>
                  </a:lnTo>
                  <a:lnTo>
                    <a:pt x="123" y="66"/>
                  </a:lnTo>
                  <a:lnTo>
                    <a:pt x="123" y="66"/>
                  </a:lnTo>
                  <a:close/>
                  <a:moveTo>
                    <a:pt x="130" y="78"/>
                  </a:moveTo>
                  <a:lnTo>
                    <a:pt x="130" y="78"/>
                  </a:lnTo>
                  <a:lnTo>
                    <a:pt x="127" y="78"/>
                  </a:lnTo>
                  <a:lnTo>
                    <a:pt x="127" y="78"/>
                  </a:lnTo>
                  <a:lnTo>
                    <a:pt x="130" y="78"/>
                  </a:lnTo>
                  <a:lnTo>
                    <a:pt x="130" y="78"/>
                  </a:lnTo>
                  <a:lnTo>
                    <a:pt x="130" y="78"/>
                  </a:lnTo>
                  <a:lnTo>
                    <a:pt x="130" y="78"/>
                  </a:lnTo>
                  <a:close/>
                  <a:moveTo>
                    <a:pt x="125" y="71"/>
                  </a:moveTo>
                  <a:lnTo>
                    <a:pt x="125" y="71"/>
                  </a:lnTo>
                  <a:lnTo>
                    <a:pt x="125" y="68"/>
                  </a:lnTo>
                  <a:lnTo>
                    <a:pt x="125" y="68"/>
                  </a:lnTo>
                  <a:lnTo>
                    <a:pt x="125" y="71"/>
                  </a:lnTo>
                  <a:lnTo>
                    <a:pt x="125" y="71"/>
                  </a:lnTo>
                  <a:lnTo>
                    <a:pt x="125" y="71"/>
                  </a:lnTo>
                  <a:lnTo>
                    <a:pt x="125" y="71"/>
                  </a:lnTo>
                  <a:close/>
                  <a:moveTo>
                    <a:pt x="130" y="78"/>
                  </a:moveTo>
                  <a:lnTo>
                    <a:pt x="130" y="75"/>
                  </a:lnTo>
                  <a:lnTo>
                    <a:pt x="127" y="75"/>
                  </a:lnTo>
                  <a:lnTo>
                    <a:pt x="127" y="75"/>
                  </a:lnTo>
                  <a:lnTo>
                    <a:pt x="127" y="75"/>
                  </a:lnTo>
                  <a:lnTo>
                    <a:pt x="127" y="78"/>
                  </a:lnTo>
                  <a:lnTo>
                    <a:pt x="130" y="78"/>
                  </a:lnTo>
                  <a:lnTo>
                    <a:pt x="130" y="78"/>
                  </a:lnTo>
                  <a:close/>
                  <a:moveTo>
                    <a:pt x="123" y="68"/>
                  </a:moveTo>
                  <a:lnTo>
                    <a:pt x="125" y="68"/>
                  </a:lnTo>
                  <a:lnTo>
                    <a:pt x="125" y="68"/>
                  </a:lnTo>
                  <a:lnTo>
                    <a:pt x="125" y="68"/>
                  </a:lnTo>
                  <a:lnTo>
                    <a:pt x="125" y="68"/>
                  </a:lnTo>
                  <a:lnTo>
                    <a:pt x="123" y="68"/>
                  </a:lnTo>
                  <a:lnTo>
                    <a:pt x="123" y="68"/>
                  </a:lnTo>
                  <a:lnTo>
                    <a:pt x="123" y="68"/>
                  </a:lnTo>
                  <a:close/>
                  <a:moveTo>
                    <a:pt x="132" y="80"/>
                  </a:moveTo>
                  <a:lnTo>
                    <a:pt x="132" y="80"/>
                  </a:lnTo>
                  <a:lnTo>
                    <a:pt x="132" y="83"/>
                  </a:lnTo>
                  <a:lnTo>
                    <a:pt x="132" y="83"/>
                  </a:lnTo>
                  <a:lnTo>
                    <a:pt x="132" y="80"/>
                  </a:lnTo>
                  <a:lnTo>
                    <a:pt x="132" y="80"/>
                  </a:lnTo>
                  <a:lnTo>
                    <a:pt x="132" y="80"/>
                  </a:lnTo>
                  <a:lnTo>
                    <a:pt x="132" y="80"/>
                  </a:lnTo>
                  <a:close/>
                  <a:moveTo>
                    <a:pt x="127" y="75"/>
                  </a:moveTo>
                  <a:lnTo>
                    <a:pt x="127" y="73"/>
                  </a:lnTo>
                  <a:lnTo>
                    <a:pt x="127" y="73"/>
                  </a:lnTo>
                  <a:lnTo>
                    <a:pt x="127" y="73"/>
                  </a:lnTo>
                  <a:lnTo>
                    <a:pt x="127" y="73"/>
                  </a:lnTo>
                  <a:lnTo>
                    <a:pt x="127" y="75"/>
                  </a:lnTo>
                  <a:lnTo>
                    <a:pt x="127" y="75"/>
                  </a:lnTo>
                  <a:lnTo>
                    <a:pt x="127" y="75"/>
                  </a:lnTo>
                  <a:close/>
                  <a:moveTo>
                    <a:pt x="125" y="66"/>
                  </a:moveTo>
                  <a:lnTo>
                    <a:pt x="125" y="66"/>
                  </a:lnTo>
                  <a:lnTo>
                    <a:pt x="123" y="66"/>
                  </a:lnTo>
                  <a:lnTo>
                    <a:pt x="123" y="66"/>
                  </a:lnTo>
                  <a:lnTo>
                    <a:pt x="123" y="66"/>
                  </a:lnTo>
                  <a:lnTo>
                    <a:pt x="123" y="66"/>
                  </a:lnTo>
                  <a:lnTo>
                    <a:pt x="125" y="66"/>
                  </a:lnTo>
                  <a:lnTo>
                    <a:pt x="125" y="66"/>
                  </a:lnTo>
                  <a:close/>
                  <a:moveTo>
                    <a:pt x="132" y="78"/>
                  </a:moveTo>
                  <a:lnTo>
                    <a:pt x="130" y="78"/>
                  </a:lnTo>
                  <a:lnTo>
                    <a:pt x="130" y="78"/>
                  </a:lnTo>
                  <a:lnTo>
                    <a:pt x="130" y="78"/>
                  </a:lnTo>
                  <a:lnTo>
                    <a:pt x="130" y="80"/>
                  </a:lnTo>
                  <a:lnTo>
                    <a:pt x="132" y="80"/>
                  </a:lnTo>
                  <a:lnTo>
                    <a:pt x="132" y="78"/>
                  </a:lnTo>
                  <a:lnTo>
                    <a:pt x="132" y="78"/>
                  </a:lnTo>
                  <a:close/>
                  <a:moveTo>
                    <a:pt x="127" y="73"/>
                  </a:moveTo>
                  <a:lnTo>
                    <a:pt x="127" y="71"/>
                  </a:lnTo>
                  <a:lnTo>
                    <a:pt x="127" y="71"/>
                  </a:lnTo>
                  <a:lnTo>
                    <a:pt x="125" y="71"/>
                  </a:lnTo>
                  <a:lnTo>
                    <a:pt x="125" y="71"/>
                  </a:lnTo>
                  <a:lnTo>
                    <a:pt x="127" y="73"/>
                  </a:lnTo>
                  <a:lnTo>
                    <a:pt x="127" y="73"/>
                  </a:lnTo>
                  <a:lnTo>
                    <a:pt x="127" y="73"/>
                  </a:lnTo>
                  <a:close/>
                  <a:moveTo>
                    <a:pt x="130" y="78"/>
                  </a:moveTo>
                  <a:lnTo>
                    <a:pt x="130" y="78"/>
                  </a:lnTo>
                  <a:lnTo>
                    <a:pt x="130" y="75"/>
                  </a:lnTo>
                  <a:lnTo>
                    <a:pt x="130" y="75"/>
                  </a:lnTo>
                  <a:lnTo>
                    <a:pt x="130" y="78"/>
                  </a:lnTo>
                  <a:lnTo>
                    <a:pt x="130" y="78"/>
                  </a:lnTo>
                  <a:lnTo>
                    <a:pt x="130" y="78"/>
                  </a:lnTo>
                  <a:lnTo>
                    <a:pt x="130" y="78"/>
                  </a:lnTo>
                  <a:close/>
                  <a:moveTo>
                    <a:pt x="125" y="68"/>
                  </a:moveTo>
                  <a:lnTo>
                    <a:pt x="125" y="71"/>
                  </a:lnTo>
                  <a:lnTo>
                    <a:pt x="127" y="71"/>
                  </a:lnTo>
                  <a:lnTo>
                    <a:pt x="127" y="68"/>
                  </a:lnTo>
                  <a:lnTo>
                    <a:pt x="125" y="68"/>
                  </a:lnTo>
                  <a:lnTo>
                    <a:pt x="125" y="68"/>
                  </a:lnTo>
                  <a:lnTo>
                    <a:pt x="125" y="68"/>
                  </a:lnTo>
                  <a:lnTo>
                    <a:pt x="125" y="68"/>
                  </a:lnTo>
                  <a:close/>
                  <a:moveTo>
                    <a:pt x="130" y="75"/>
                  </a:moveTo>
                  <a:lnTo>
                    <a:pt x="130" y="75"/>
                  </a:lnTo>
                  <a:lnTo>
                    <a:pt x="130" y="73"/>
                  </a:lnTo>
                  <a:lnTo>
                    <a:pt x="130" y="73"/>
                  </a:lnTo>
                  <a:lnTo>
                    <a:pt x="130" y="75"/>
                  </a:lnTo>
                  <a:lnTo>
                    <a:pt x="130" y="75"/>
                  </a:lnTo>
                  <a:lnTo>
                    <a:pt x="130" y="75"/>
                  </a:lnTo>
                  <a:lnTo>
                    <a:pt x="130" y="75"/>
                  </a:lnTo>
                  <a:close/>
                  <a:moveTo>
                    <a:pt x="125" y="68"/>
                  </a:moveTo>
                  <a:lnTo>
                    <a:pt x="125" y="66"/>
                  </a:lnTo>
                  <a:lnTo>
                    <a:pt x="125" y="66"/>
                  </a:lnTo>
                  <a:lnTo>
                    <a:pt x="125" y="66"/>
                  </a:lnTo>
                  <a:lnTo>
                    <a:pt x="125" y="66"/>
                  </a:lnTo>
                  <a:lnTo>
                    <a:pt x="125" y="68"/>
                  </a:lnTo>
                  <a:lnTo>
                    <a:pt x="125" y="68"/>
                  </a:lnTo>
                  <a:lnTo>
                    <a:pt x="125" y="68"/>
                  </a:lnTo>
                  <a:close/>
                  <a:moveTo>
                    <a:pt x="134" y="80"/>
                  </a:moveTo>
                  <a:lnTo>
                    <a:pt x="132" y="78"/>
                  </a:lnTo>
                  <a:lnTo>
                    <a:pt x="132" y="78"/>
                  </a:lnTo>
                  <a:lnTo>
                    <a:pt x="132" y="80"/>
                  </a:lnTo>
                  <a:lnTo>
                    <a:pt x="132" y="80"/>
                  </a:lnTo>
                  <a:lnTo>
                    <a:pt x="134" y="80"/>
                  </a:lnTo>
                  <a:lnTo>
                    <a:pt x="134" y="80"/>
                  </a:lnTo>
                  <a:lnTo>
                    <a:pt x="134" y="80"/>
                  </a:lnTo>
                  <a:close/>
                  <a:moveTo>
                    <a:pt x="130" y="73"/>
                  </a:moveTo>
                  <a:lnTo>
                    <a:pt x="130" y="73"/>
                  </a:lnTo>
                  <a:lnTo>
                    <a:pt x="127" y="71"/>
                  </a:lnTo>
                  <a:lnTo>
                    <a:pt x="127" y="71"/>
                  </a:lnTo>
                  <a:lnTo>
                    <a:pt x="127" y="73"/>
                  </a:lnTo>
                  <a:lnTo>
                    <a:pt x="127" y="73"/>
                  </a:lnTo>
                  <a:lnTo>
                    <a:pt x="130" y="73"/>
                  </a:lnTo>
                  <a:lnTo>
                    <a:pt x="130" y="73"/>
                  </a:lnTo>
                  <a:close/>
                  <a:moveTo>
                    <a:pt x="132" y="78"/>
                  </a:moveTo>
                  <a:lnTo>
                    <a:pt x="132" y="78"/>
                  </a:lnTo>
                  <a:lnTo>
                    <a:pt x="132" y="78"/>
                  </a:lnTo>
                  <a:lnTo>
                    <a:pt x="132" y="78"/>
                  </a:lnTo>
                  <a:lnTo>
                    <a:pt x="132" y="78"/>
                  </a:lnTo>
                  <a:lnTo>
                    <a:pt x="132" y="78"/>
                  </a:lnTo>
                  <a:lnTo>
                    <a:pt x="132" y="78"/>
                  </a:lnTo>
                  <a:lnTo>
                    <a:pt x="132" y="78"/>
                  </a:lnTo>
                  <a:close/>
                  <a:moveTo>
                    <a:pt x="127" y="71"/>
                  </a:moveTo>
                  <a:lnTo>
                    <a:pt x="127" y="71"/>
                  </a:lnTo>
                  <a:lnTo>
                    <a:pt x="127" y="71"/>
                  </a:lnTo>
                  <a:lnTo>
                    <a:pt x="127" y="71"/>
                  </a:lnTo>
                  <a:lnTo>
                    <a:pt x="127" y="68"/>
                  </a:lnTo>
                  <a:lnTo>
                    <a:pt x="127" y="68"/>
                  </a:lnTo>
                  <a:lnTo>
                    <a:pt x="127" y="71"/>
                  </a:lnTo>
                  <a:lnTo>
                    <a:pt x="127" y="71"/>
                  </a:lnTo>
                  <a:close/>
                  <a:moveTo>
                    <a:pt x="132" y="75"/>
                  </a:moveTo>
                  <a:lnTo>
                    <a:pt x="132" y="75"/>
                  </a:lnTo>
                  <a:lnTo>
                    <a:pt x="130" y="75"/>
                  </a:lnTo>
                  <a:lnTo>
                    <a:pt x="130" y="75"/>
                  </a:lnTo>
                  <a:lnTo>
                    <a:pt x="130" y="75"/>
                  </a:lnTo>
                  <a:lnTo>
                    <a:pt x="130" y="75"/>
                  </a:lnTo>
                  <a:lnTo>
                    <a:pt x="132" y="75"/>
                  </a:lnTo>
                  <a:lnTo>
                    <a:pt x="132" y="75"/>
                  </a:lnTo>
                  <a:close/>
                  <a:moveTo>
                    <a:pt x="127" y="68"/>
                  </a:moveTo>
                  <a:lnTo>
                    <a:pt x="127" y="68"/>
                  </a:lnTo>
                  <a:lnTo>
                    <a:pt x="127" y="68"/>
                  </a:lnTo>
                  <a:lnTo>
                    <a:pt x="127" y="66"/>
                  </a:lnTo>
                  <a:lnTo>
                    <a:pt x="125" y="68"/>
                  </a:lnTo>
                  <a:lnTo>
                    <a:pt x="125" y="68"/>
                  </a:lnTo>
                  <a:lnTo>
                    <a:pt x="127" y="68"/>
                  </a:lnTo>
                  <a:lnTo>
                    <a:pt x="127" y="68"/>
                  </a:lnTo>
                  <a:close/>
                  <a:moveTo>
                    <a:pt x="134" y="80"/>
                  </a:moveTo>
                  <a:lnTo>
                    <a:pt x="134" y="80"/>
                  </a:lnTo>
                  <a:lnTo>
                    <a:pt x="134" y="80"/>
                  </a:lnTo>
                  <a:lnTo>
                    <a:pt x="134" y="80"/>
                  </a:lnTo>
                  <a:lnTo>
                    <a:pt x="134" y="83"/>
                  </a:lnTo>
                  <a:lnTo>
                    <a:pt x="134" y="83"/>
                  </a:lnTo>
                  <a:lnTo>
                    <a:pt x="134" y="80"/>
                  </a:lnTo>
                  <a:lnTo>
                    <a:pt x="134" y="80"/>
                  </a:lnTo>
                  <a:close/>
                  <a:moveTo>
                    <a:pt x="130" y="73"/>
                  </a:moveTo>
                  <a:lnTo>
                    <a:pt x="130" y="73"/>
                  </a:lnTo>
                  <a:lnTo>
                    <a:pt x="130" y="73"/>
                  </a:lnTo>
                  <a:lnTo>
                    <a:pt x="130" y="73"/>
                  </a:lnTo>
                  <a:lnTo>
                    <a:pt x="130" y="73"/>
                  </a:lnTo>
                  <a:lnTo>
                    <a:pt x="130" y="73"/>
                  </a:lnTo>
                  <a:lnTo>
                    <a:pt x="130" y="73"/>
                  </a:lnTo>
                  <a:lnTo>
                    <a:pt x="130" y="73"/>
                  </a:lnTo>
                  <a:close/>
                  <a:moveTo>
                    <a:pt x="134" y="80"/>
                  </a:moveTo>
                  <a:lnTo>
                    <a:pt x="134" y="78"/>
                  </a:lnTo>
                  <a:lnTo>
                    <a:pt x="134" y="78"/>
                  </a:lnTo>
                  <a:lnTo>
                    <a:pt x="132" y="78"/>
                  </a:lnTo>
                  <a:lnTo>
                    <a:pt x="132" y="78"/>
                  </a:lnTo>
                  <a:lnTo>
                    <a:pt x="134" y="80"/>
                  </a:lnTo>
                  <a:lnTo>
                    <a:pt x="134" y="80"/>
                  </a:lnTo>
                  <a:lnTo>
                    <a:pt x="134" y="80"/>
                  </a:lnTo>
                  <a:close/>
                  <a:moveTo>
                    <a:pt x="130" y="71"/>
                  </a:moveTo>
                  <a:lnTo>
                    <a:pt x="130" y="73"/>
                  </a:lnTo>
                  <a:lnTo>
                    <a:pt x="130" y="73"/>
                  </a:lnTo>
                  <a:lnTo>
                    <a:pt x="130" y="71"/>
                  </a:lnTo>
                  <a:lnTo>
                    <a:pt x="130" y="71"/>
                  </a:lnTo>
                  <a:lnTo>
                    <a:pt x="130" y="71"/>
                  </a:lnTo>
                  <a:lnTo>
                    <a:pt x="130" y="71"/>
                  </a:lnTo>
                  <a:lnTo>
                    <a:pt x="130" y="71"/>
                  </a:lnTo>
                  <a:close/>
                  <a:moveTo>
                    <a:pt x="137" y="83"/>
                  </a:moveTo>
                  <a:lnTo>
                    <a:pt x="137" y="83"/>
                  </a:lnTo>
                  <a:lnTo>
                    <a:pt x="137" y="85"/>
                  </a:lnTo>
                  <a:lnTo>
                    <a:pt x="137" y="85"/>
                  </a:lnTo>
                  <a:lnTo>
                    <a:pt x="137" y="85"/>
                  </a:lnTo>
                  <a:lnTo>
                    <a:pt x="137" y="85"/>
                  </a:lnTo>
                  <a:lnTo>
                    <a:pt x="137" y="83"/>
                  </a:lnTo>
                  <a:lnTo>
                    <a:pt x="137" y="83"/>
                  </a:lnTo>
                  <a:close/>
                  <a:moveTo>
                    <a:pt x="134" y="78"/>
                  </a:moveTo>
                  <a:lnTo>
                    <a:pt x="134" y="75"/>
                  </a:lnTo>
                  <a:lnTo>
                    <a:pt x="132" y="75"/>
                  </a:lnTo>
                  <a:lnTo>
                    <a:pt x="132" y="75"/>
                  </a:lnTo>
                  <a:lnTo>
                    <a:pt x="132" y="75"/>
                  </a:lnTo>
                  <a:lnTo>
                    <a:pt x="132" y="78"/>
                  </a:lnTo>
                  <a:lnTo>
                    <a:pt x="134" y="78"/>
                  </a:lnTo>
                  <a:lnTo>
                    <a:pt x="134" y="78"/>
                  </a:lnTo>
                  <a:close/>
                  <a:moveTo>
                    <a:pt x="130" y="71"/>
                  </a:moveTo>
                  <a:lnTo>
                    <a:pt x="130" y="68"/>
                  </a:lnTo>
                  <a:lnTo>
                    <a:pt x="127" y="68"/>
                  </a:lnTo>
                  <a:lnTo>
                    <a:pt x="127" y="68"/>
                  </a:lnTo>
                  <a:lnTo>
                    <a:pt x="127" y="68"/>
                  </a:lnTo>
                  <a:lnTo>
                    <a:pt x="127" y="71"/>
                  </a:lnTo>
                  <a:lnTo>
                    <a:pt x="130" y="71"/>
                  </a:lnTo>
                  <a:lnTo>
                    <a:pt x="130" y="71"/>
                  </a:lnTo>
                  <a:close/>
                  <a:moveTo>
                    <a:pt x="137" y="83"/>
                  </a:moveTo>
                  <a:lnTo>
                    <a:pt x="137" y="80"/>
                  </a:lnTo>
                  <a:lnTo>
                    <a:pt x="134" y="80"/>
                  </a:lnTo>
                  <a:lnTo>
                    <a:pt x="134" y="83"/>
                  </a:lnTo>
                  <a:lnTo>
                    <a:pt x="137" y="83"/>
                  </a:lnTo>
                  <a:lnTo>
                    <a:pt x="137" y="83"/>
                  </a:lnTo>
                  <a:lnTo>
                    <a:pt x="137" y="83"/>
                  </a:lnTo>
                  <a:lnTo>
                    <a:pt x="137" y="83"/>
                  </a:lnTo>
                  <a:close/>
                  <a:moveTo>
                    <a:pt x="132" y="75"/>
                  </a:moveTo>
                  <a:lnTo>
                    <a:pt x="132" y="73"/>
                  </a:lnTo>
                  <a:lnTo>
                    <a:pt x="132" y="73"/>
                  </a:lnTo>
                  <a:lnTo>
                    <a:pt x="132" y="73"/>
                  </a:lnTo>
                  <a:lnTo>
                    <a:pt x="132" y="73"/>
                  </a:lnTo>
                  <a:lnTo>
                    <a:pt x="132" y="75"/>
                  </a:lnTo>
                  <a:lnTo>
                    <a:pt x="132" y="75"/>
                  </a:lnTo>
                  <a:lnTo>
                    <a:pt x="132" y="75"/>
                  </a:lnTo>
                  <a:close/>
                  <a:moveTo>
                    <a:pt x="134" y="80"/>
                  </a:moveTo>
                  <a:lnTo>
                    <a:pt x="137" y="80"/>
                  </a:lnTo>
                  <a:lnTo>
                    <a:pt x="137" y="80"/>
                  </a:lnTo>
                  <a:lnTo>
                    <a:pt x="134" y="78"/>
                  </a:lnTo>
                  <a:lnTo>
                    <a:pt x="134" y="78"/>
                  </a:lnTo>
                  <a:lnTo>
                    <a:pt x="134" y="80"/>
                  </a:lnTo>
                  <a:lnTo>
                    <a:pt x="134" y="80"/>
                  </a:lnTo>
                  <a:lnTo>
                    <a:pt x="134" y="80"/>
                  </a:lnTo>
                  <a:close/>
                  <a:moveTo>
                    <a:pt x="139" y="85"/>
                  </a:moveTo>
                  <a:lnTo>
                    <a:pt x="139" y="85"/>
                  </a:lnTo>
                  <a:lnTo>
                    <a:pt x="139" y="85"/>
                  </a:lnTo>
                  <a:lnTo>
                    <a:pt x="139" y="85"/>
                  </a:lnTo>
                  <a:lnTo>
                    <a:pt x="139" y="85"/>
                  </a:lnTo>
                  <a:lnTo>
                    <a:pt x="139" y="85"/>
                  </a:lnTo>
                  <a:lnTo>
                    <a:pt x="139" y="85"/>
                  </a:lnTo>
                  <a:lnTo>
                    <a:pt x="139" y="85"/>
                  </a:lnTo>
                  <a:close/>
                  <a:moveTo>
                    <a:pt x="134" y="78"/>
                  </a:moveTo>
                  <a:lnTo>
                    <a:pt x="134" y="78"/>
                  </a:lnTo>
                  <a:lnTo>
                    <a:pt x="134" y="75"/>
                  </a:lnTo>
                  <a:lnTo>
                    <a:pt x="134" y="75"/>
                  </a:lnTo>
                  <a:lnTo>
                    <a:pt x="134" y="78"/>
                  </a:lnTo>
                  <a:lnTo>
                    <a:pt x="134" y="78"/>
                  </a:lnTo>
                  <a:lnTo>
                    <a:pt x="134" y="78"/>
                  </a:lnTo>
                  <a:lnTo>
                    <a:pt x="134" y="78"/>
                  </a:lnTo>
                  <a:close/>
                  <a:moveTo>
                    <a:pt x="130" y="71"/>
                  </a:moveTo>
                  <a:lnTo>
                    <a:pt x="130" y="71"/>
                  </a:lnTo>
                  <a:lnTo>
                    <a:pt x="130" y="68"/>
                  </a:lnTo>
                  <a:lnTo>
                    <a:pt x="130" y="68"/>
                  </a:lnTo>
                  <a:lnTo>
                    <a:pt x="130" y="71"/>
                  </a:lnTo>
                  <a:lnTo>
                    <a:pt x="130" y="71"/>
                  </a:lnTo>
                  <a:lnTo>
                    <a:pt x="130" y="71"/>
                  </a:lnTo>
                  <a:lnTo>
                    <a:pt x="130" y="71"/>
                  </a:lnTo>
                  <a:close/>
                  <a:moveTo>
                    <a:pt x="139" y="83"/>
                  </a:moveTo>
                  <a:lnTo>
                    <a:pt x="137" y="83"/>
                  </a:lnTo>
                  <a:lnTo>
                    <a:pt x="137" y="83"/>
                  </a:lnTo>
                  <a:lnTo>
                    <a:pt x="137" y="83"/>
                  </a:lnTo>
                  <a:lnTo>
                    <a:pt x="137" y="83"/>
                  </a:lnTo>
                  <a:lnTo>
                    <a:pt x="139" y="83"/>
                  </a:lnTo>
                  <a:lnTo>
                    <a:pt x="139" y="83"/>
                  </a:lnTo>
                  <a:lnTo>
                    <a:pt x="139" y="83"/>
                  </a:lnTo>
                  <a:close/>
                  <a:moveTo>
                    <a:pt x="134" y="75"/>
                  </a:moveTo>
                  <a:lnTo>
                    <a:pt x="134" y="75"/>
                  </a:lnTo>
                  <a:lnTo>
                    <a:pt x="134" y="73"/>
                  </a:lnTo>
                  <a:lnTo>
                    <a:pt x="132" y="73"/>
                  </a:lnTo>
                  <a:lnTo>
                    <a:pt x="132" y="75"/>
                  </a:lnTo>
                  <a:lnTo>
                    <a:pt x="134" y="75"/>
                  </a:lnTo>
                  <a:lnTo>
                    <a:pt x="134" y="75"/>
                  </a:lnTo>
                  <a:lnTo>
                    <a:pt x="134" y="75"/>
                  </a:lnTo>
                  <a:close/>
                  <a:moveTo>
                    <a:pt x="137" y="83"/>
                  </a:moveTo>
                  <a:lnTo>
                    <a:pt x="137" y="80"/>
                  </a:lnTo>
                  <a:lnTo>
                    <a:pt x="137" y="80"/>
                  </a:lnTo>
                  <a:lnTo>
                    <a:pt x="137" y="80"/>
                  </a:lnTo>
                  <a:lnTo>
                    <a:pt x="137" y="80"/>
                  </a:lnTo>
                  <a:lnTo>
                    <a:pt x="137" y="83"/>
                  </a:lnTo>
                  <a:lnTo>
                    <a:pt x="137" y="83"/>
                  </a:lnTo>
                  <a:lnTo>
                    <a:pt x="137" y="83"/>
                  </a:lnTo>
                  <a:close/>
                  <a:moveTo>
                    <a:pt x="132" y="73"/>
                  </a:moveTo>
                  <a:lnTo>
                    <a:pt x="132" y="73"/>
                  </a:lnTo>
                  <a:lnTo>
                    <a:pt x="134" y="73"/>
                  </a:lnTo>
                  <a:lnTo>
                    <a:pt x="134" y="73"/>
                  </a:lnTo>
                  <a:lnTo>
                    <a:pt x="132" y="73"/>
                  </a:lnTo>
                  <a:lnTo>
                    <a:pt x="132" y="73"/>
                  </a:lnTo>
                  <a:lnTo>
                    <a:pt x="132" y="73"/>
                  </a:lnTo>
                  <a:lnTo>
                    <a:pt x="132" y="73"/>
                  </a:lnTo>
                  <a:close/>
                  <a:moveTo>
                    <a:pt x="132" y="73"/>
                  </a:moveTo>
                  <a:lnTo>
                    <a:pt x="132" y="73"/>
                  </a:lnTo>
                  <a:lnTo>
                    <a:pt x="132" y="71"/>
                  </a:lnTo>
                  <a:lnTo>
                    <a:pt x="132" y="71"/>
                  </a:lnTo>
                  <a:lnTo>
                    <a:pt x="132" y="71"/>
                  </a:lnTo>
                  <a:lnTo>
                    <a:pt x="132" y="71"/>
                  </a:lnTo>
                  <a:lnTo>
                    <a:pt x="132" y="73"/>
                  </a:lnTo>
                  <a:lnTo>
                    <a:pt x="132" y="73"/>
                  </a:lnTo>
                  <a:close/>
                  <a:moveTo>
                    <a:pt x="139" y="83"/>
                  </a:moveTo>
                  <a:lnTo>
                    <a:pt x="139" y="83"/>
                  </a:lnTo>
                  <a:lnTo>
                    <a:pt x="139" y="83"/>
                  </a:lnTo>
                  <a:lnTo>
                    <a:pt x="139" y="85"/>
                  </a:lnTo>
                  <a:lnTo>
                    <a:pt x="142" y="85"/>
                  </a:lnTo>
                  <a:lnTo>
                    <a:pt x="142" y="83"/>
                  </a:lnTo>
                  <a:lnTo>
                    <a:pt x="139" y="83"/>
                  </a:lnTo>
                  <a:lnTo>
                    <a:pt x="139" y="83"/>
                  </a:lnTo>
                  <a:close/>
                  <a:moveTo>
                    <a:pt x="137" y="78"/>
                  </a:moveTo>
                  <a:lnTo>
                    <a:pt x="137" y="75"/>
                  </a:lnTo>
                  <a:lnTo>
                    <a:pt x="134" y="75"/>
                  </a:lnTo>
                  <a:lnTo>
                    <a:pt x="134" y="75"/>
                  </a:lnTo>
                  <a:lnTo>
                    <a:pt x="134" y="75"/>
                  </a:lnTo>
                  <a:lnTo>
                    <a:pt x="134" y="78"/>
                  </a:lnTo>
                  <a:lnTo>
                    <a:pt x="137" y="78"/>
                  </a:lnTo>
                  <a:lnTo>
                    <a:pt x="137" y="78"/>
                  </a:lnTo>
                  <a:close/>
                  <a:moveTo>
                    <a:pt x="139" y="83"/>
                  </a:moveTo>
                  <a:lnTo>
                    <a:pt x="139" y="83"/>
                  </a:lnTo>
                  <a:lnTo>
                    <a:pt x="139" y="83"/>
                  </a:lnTo>
                  <a:lnTo>
                    <a:pt x="139" y="80"/>
                  </a:lnTo>
                  <a:lnTo>
                    <a:pt x="139" y="80"/>
                  </a:lnTo>
                  <a:lnTo>
                    <a:pt x="139" y="83"/>
                  </a:lnTo>
                  <a:lnTo>
                    <a:pt x="139" y="83"/>
                  </a:lnTo>
                  <a:lnTo>
                    <a:pt x="139" y="83"/>
                  </a:lnTo>
                  <a:close/>
                  <a:moveTo>
                    <a:pt x="139" y="80"/>
                  </a:moveTo>
                  <a:lnTo>
                    <a:pt x="139" y="80"/>
                  </a:lnTo>
                  <a:lnTo>
                    <a:pt x="137" y="78"/>
                  </a:lnTo>
                  <a:lnTo>
                    <a:pt x="137" y="78"/>
                  </a:lnTo>
                  <a:lnTo>
                    <a:pt x="137" y="80"/>
                  </a:lnTo>
                  <a:lnTo>
                    <a:pt x="137" y="80"/>
                  </a:lnTo>
                  <a:lnTo>
                    <a:pt x="139" y="80"/>
                  </a:lnTo>
                  <a:lnTo>
                    <a:pt x="139" y="80"/>
                  </a:lnTo>
                  <a:close/>
                  <a:moveTo>
                    <a:pt x="134" y="73"/>
                  </a:moveTo>
                  <a:lnTo>
                    <a:pt x="134" y="73"/>
                  </a:lnTo>
                  <a:lnTo>
                    <a:pt x="134" y="71"/>
                  </a:lnTo>
                  <a:lnTo>
                    <a:pt x="132" y="71"/>
                  </a:lnTo>
                  <a:lnTo>
                    <a:pt x="132" y="73"/>
                  </a:lnTo>
                  <a:lnTo>
                    <a:pt x="134" y="73"/>
                  </a:lnTo>
                  <a:lnTo>
                    <a:pt x="134" y="73"/>
                  </a:lnTo>
                  <a:lnTo>
                    <a:pt x="134" y="73"/>
                  </a:lnTo>
                  <a:close/>
                  <a:moveTo>
                    <a:pt x="137" y="78"/>
                  </a:moveTo>
                  <a:lnTo>
                    <a:pt x="137" y="78"/>
                  </a:lnTo>
                  <a:lnTo>
                    <a:pt x="137" y="75"/>
                  </a:lnTo>
                  <a:lnTo>
                    <a:pt x="137" y="75"/>
                  </a:lnTo>
                  <a:lnTo>
                    <a:pt x="137" y="78"/>
                  </a:lnTo>
                  <a:lnTo>
                    <a:pt x="137" y="78"/>
                  </a:lnTo>
                  <a:lnTo>
                    <a:pt x="137" y="78"/>
                  </a:lnTo>
                  <a:lnTo>
                    <a:pt x="137" y="78"/>
                  </a:lnTo>
                  <a:close/>
                  <a:moveTo>
                    <a:pt x="139" y="83"/>
                  </a:moveTo>
                  <a:lnTo>
                    <a:pt x="139" y="83"/>
                  </a:lnTo>
                  <a:lnTo>
                    <a:pt x="142" y="83"/>
                  </a:lnTo>
                  <a:lnTo>
                    <a:pt x="142" y="83"/>
                  </a:lnTo>
                  <a:lnTo>
                    <a:pt x="142" y="83"/>
                  </a:lnTo>
                  <a:lnTo>
                    <a:pt x="142" y="83"/>
                  </a:lnTo>
                  <a:lnTo>
                    <a:pt x="139" y="83"/>
                  </a:lnTo>
                  <a:lnTo>
                    <a:pt x="139" y="83"/>
                  </a:lnTo>
                  <a:close/>
                  <a:moveTo>
                    <a:pt x="142" y="83"/>
                  </a:moveTo>
                  <a:lnTo>
                    <a:pt x="142" y="80"/>
                  </a:lnTo>
                  <a:lnTo>
                    <a:pt x="139" y="80"/>
                  </a:lnTo>
                  <a:lnTo>
                    <a:pt x="139" y="80"/>
                  </a:lnTo>
                  <a:lnTo>
                    <a:pt x="139" y="80"/>
                  </a:lnTo>
                  <a:lnTo>
                    <a:pt x="139" y="83"/>
                  </a:lnTo>
                  <a:lnTo>
                    <a:pt x="142" y="83"/>
                  </a:lnTo>
                  <a:lnTo>
                    <a:pt x="142" y="83"/>
                  </a:lnTo>
                  <a:close/>
                  <a:moveTo>
                    <a:pt x="134" y="73"/>
                  </a:moveTo>
                  <a:lnTo>
                    <a:pt x="137" y="73"/>
                  </a:lnTo>
                  <a:lnTo>
                    <a:pt x="137" y="73"/>
                  </a:lnTo>
                  <a:lnTo>
                    <a:pt x="134" y="73"/>
                  </a:lnTo>
                  <a:lnTo>
                    <a:pt x="134" y="73"/>
                  </a:lnTo>
                  <a:lnTo>
                    <a:pt x="134" y="73"/>
                  </a:lnTo>
                  <a:lnTo>
                    <a:pt x="134" y="73"/>
                  </a:lnTo>
                  <a:lnTo>
                    <a:pt x="134" y="73"/>
                  </a:lnTo>
                  <a:close/>
                  <a:moveTo>
                    <a:pt x="139" y="80"/>
                  </a:moveTo>
                  <a:lnTo>
                    <a:pt x="139" y="78"/>
                  </a:lnTo>
                  <a:lnTo>
                    <a:pt x="139" y="78"/>
                  </a:lnTo>
                  <a:lnTo>
                    <a:pt x="139" y="78"/>
                  </a:lnTo>
                  <a:lnTo>
                    <a:pt x="139" y="78"/>
                  </a:lnTo>
                  <a:lnTo>
                    <a:pt x="139" y="80"/>
                  </a:lnTo>
                  <a:lnTo>
                    <a:pt x="139" y="80"/>
                  </a:lnTo>
                  <a:lnTo>
                    <a:pt x="139" y="80"/>
                  </a:lnTo>
                  <a:close/>
                  <a:moveTo>
                    <a:pt x="137" y="75"/>
                  </a:moveTo>
                  <a:lnTo>
                    <a:pt x="137" y="78"/>
                  </a:lnTo>
                  <a:lnTo>
                    <a:pt x="139" y="78"/>
                  </a:lnTo>
                  <a:lnTo>
                    <a:pt x="139" y="75"/>
                  </a:lnTo>
                  <a:lnTo>
                    <a:pt x="137" y="75"/>
                  </a:lnTo>
                  <a:lnTo>
                    <a:pt x="137" y="75"/>
                  </a:lnTo>
                  <a:lnTo>
                    <a:pt x="137" y="75"/>
                  </a:lnTo>
                  <a:lnTo>
                    <a:pt x="137" y="75"/>
                  </a:lnTo>
                  <a:close/>
                  <a:moveTo>
                    <a:pt x="142" y="80"/>
                  </a:moveTo>
                  <a:lnTo>
                    <a:pt x="142" y="80"/>
                  </a:lnTo>
                  <a:lnTo>
                    <a:pt x="142" y="83"/>
                  </a:lnTo>
                  <a:lnTo>
                    <a:pt x="142" y="83"/>
                  </a:lnTo>
                  <a:lnTo>
                    <a:pt x="142" y="83"/>
                  </a:lnTo>
                  <a:lnTo>
                    <a:pt x="142" y="83"/>
                  </a:lnTo>
                  <a:lnTo>
                    <a:pt x="142" y="80"/>
                  </a:lnTo>
                  <a:lnTo>
                    <a:pt x="142" y="80"/>
                  </a:lnTo>
                  <a:close/>
                  <a:moveTo>
                    <a:pt x="137" y="75"/>
                  </a:moveTo>
                  <a:lnTo>
                    <a:pt x="137" y="73"/>
                  </a:lnTo>
                  <a:lnTo>
                    <a:pt x="137" y="73"/>
                  </a:lnTo>
                  <a:lnTo>
                    <a:pt x="137" y="73"/>
                  </a:lnTo>
                  <a:lnTo>
                    <a:pt x="137" y="73"/>
                  </a:lnTo>
                  <a:lnTo>
                    <a:pt x="137" y="75"/>
                  </a:lnTo>
                  <a:lnTo>
                    <a:pt x="137" y="75"/>
                  </a:lnTo>
                  <a:lnTo>
                    <a:pt x="137" y="75"/>
                  </a:lnTo>
                  <a:close/>
                  <a:moveTo>
                    <a:pt x="142" y="80"/>
                  </a:moveTo>
                  <a:lnTo>
                    <a:pt x="142" y="80"/>
                  </a:lnTo>
                  <a:lnTo>
                    <a:pt x="142" y="78"/>
                  </a:lnTo>
                  <a:lnTo>
                    <a:pt x="139" y="78"/>
                  </a:lnTo>
                  <a:lnTo>
                    <a:pt x="139" y="80"/>
                  </a:lnTo>
                  <a:lnTo>
                    <a:pt x="142" y="80"/>
                  </a:lnTo>
                  <a:lnTo>
                    <a:pt x="142" y="80"/>
                  </a:lnTo>
                  <a:lnTo>
                    <a:pt x="142" y="80"/>
                  </a:lnTo>
                  <a:close/>
                  <a:moveTo>
                    <a:pt x="139" y="78"/>
                  </a:moveTo>
                  <a:lnTo>
                    <a:pt x="139" y="78"/>
                  </a:lnTo>
                  <a:lnTo>
                    <a:pt x="142" y="78"/>
                  </a:lnTo>
                  <a:lnTo>
                    <a:pt x="142" y="78"/>
                  </a:lnTo>
                  <a:lnTo>
                    <a:pt x="139" y="75"/>
                  </a:lnTo>
                  <a:lnTo>
                    <a:pt x="139" y="75"/>
                  </a:lnTo>
                  <a:lnTo>
                    <a:pt x="139" y="78"/>
                  </a:lnTo>
                  <a:lnTo>
                    <a:pt x="139" y="78"/>
                  </a:lnTo>
                  <a:close/>
                  <a:moveTo>
                    <a:pt x="139" y="75"/>
                  </a:moveTo>
                  <a:lnTo>
                    <a:pt x="139" y="75"/>
                  </a:lnTo>
                  <a:lnTo>
                    <a:pt x="139" y="75"/>
                  </a:lnTo>
                  <a:lnTo>
                    <a:pt x="139" y="73"/>
                  </a:lnTo>
                  <a:lnTo>
                    <a:pt x="139" y="73"/>
                  </a:lnTo>
                  <a:lnTo>
                    <a:pt x="139" y="75"/>
                  </a:lnTo>
                  <a:lnTo>
                    <a:pt x="139" y="75"/>
                  </a:lnTo>
                  <a:lnTo>
                    <a:pt x="139" y="75"/>
                  </a:lnTo>
                  <a:close/>
                  <a:moveTo>
                    <a:pt x="142" y="80"/>
                  </a:moveTo>
                  <a:lnTo>
                    <a:pt x="142" y="80"/>
                  </a:lnTo>
                  <a:lnTo>
                    <a:pt x="142" y="80"/>
                  </a:lnTo>
                  <a:lnTo>
                    <a:pt x="144" y="80"/>
                  </a:lnTo>
                  <a:lnTo>
                    <a:pt x="144" y="80"/>
                  </a:lnTo>
                  <a:lnTo>
                    <a:pt x="142" y="80"/>
                  </a:lnTo>
                  <a:lnTo>
                    <a:pt x="142" y="80"/>
                  </a:lnTo>
                  <a:lnTo>
                    <a:pt x="142" y="80"/>
                  </a:lnTo>
                  <a:close/>
                  <a:moveTo>
                    <a:pt x="142" y="78"/>
                  </a:moveTo>
                  <a:lnTo>
                    <a:pt x="142" y="78"/>
                  </a:lnTo>
                  <a:lnTo>
                    <a:pt x="142" y="78"/>
                  </a:lnTo>
                  <a:lnTo>
                    <a:pt x="142" y="78"/>
                  </a:lnTo>
                  <a:lnTo>
                    <a:pt x="142" y="78"/>
                  </a:lnTo>
                  <a:lnTo>
                    <a:pt x="142" y="78"/>
                  </a:lnTo>
                  <a:lnTo>
                    <a:pt x="142" y="78"/>
                  </a:lnTo>
                  <a:lnTo>
                    <a:pt x="142" y="78"/>
                  </a:lnTo>
                  <a:close/>
                  <a:moveTo>
                    <a:pt x="142" y="78"/>
                  </a:moveTo>
                  <a:lnTo>
                    <a:pt x="142" y="75"/>
                  </a:lnTo>
                  <a:lnTo>
                    <a:pt x="142" y="75"/>
                  </a:lnTo>
                  <a:lnTo>
                    <a:pt x="139" y="75"/>
                  </a:lnTo>
                  <a:lnTo>
                    <a:pt x="139" y="75"/>
                  </a:lnTo>
                  <a:lnTo>
                    <a:pt x="142" y="78"/>
                  </a:lnTo>
                  <a:lnTo>
                    <a:pt x="142" y="78"/>
                  </a:lnTo>
                  <a:lnTo>
                    <a:pt x="142" y="78"/>
                  </a:lnTo>
                  <a:close/>
                  <a:moveTo>
                    <a:pt x="144" y="78"/>
                  </a:moveTo>
                  <a:lnTo>
                    <a:pt x="142" y="78"/>
                  </a:lnTo>
                  <a:lnTo>
                    <a:pt x="142" y="78"/>
                  </a:lnTo>
                  <a:lnTo>
                    <a:pt x="144" y="80"/>
                  </a:lnTo>
                  <a:lnTo>
                    <a:pt x="144" y="80"/>
                  </a:lnTo>
                  <a:lnTo>
                    <a:pt x="144" y="78"/>
                  </a:lnTo>
                  <a:lnTo>
                    <a:pt x="144" y="78"/>
                  </a:lnTo>
                  <a:lnTo>
                    <a:pt x="144" y="78"/>
                  </a:lnTo>
                  <a:close/>
                  <a:moveTo>
                    <a:pt x="144" y="78"/>
                  </a:moveTo>
                  <a:lnTo>
                    <a:pt x="144" y="78"/>
                  </a:lnTo>
                  <a:lnTo>
                    <a:pt x="142" y="75"/>
                  </a:lnTo>
                  <a:lnTo>
                    <a:pt x="142" y="75"/>
                  </a:lnTo>
                  <a:lnTo>
                    <a:pt x="142" y="78"/>
                  </a:lnTo>
                  <a:lnTo>
                    <a:pt x="142" y="78"/>
                  </a:lnTo>
                  <a:lnTo>
                    <a:pt x="144" y="78"/>
                  </a:lnTo>
                  <a:lnTo>
                    <a:pt x="144" y="78"/>
                  </a:lnTo>
                  <a:close/>
                  <a:moveTo>
                    <a:pt x="144" y="78"/>
                  </a:moveTo>
                  <a:lnTo>
                    <a:pt x="144" y="78"/>
                  </a:lnTo>
                  <a:lnTo>
                    <a:pt x="144" y="78"/>
                  </a:lnTo>
                  <a:lnTo>
                    <a:pt x="144" y="78"/>
                  </a:lnTo>
                  <a:lnTo>
                    <a:pt x="144" y="78"/>
                  </a:lnTo>
                  <a:lnTo>
                    <a:pt x="144" y="78"/>
                  </a:lnTo>
                  <a:lnTo>
                    <a:pt x="144" y="78"/>
                  </a:lnTo>
                  <a:lnTo>
                    <a:pt x="144" y="78"/>
                  </a:lnTo>
                  <a:close/>
                  <a:moveTo>
                    <a:pt x="28" y="14"/>
                  </a:moveTo>
                  <a:lnTo>
                    <a:pt x="28" y="14"/>
                  </a:lnTo>
                  <a:lnTo>
                    <a:pt x="28" y="11"/>
                  </a:lnTo>
                  <a:lnTo>
                    <a:pt x="28" y="11"/>
                  </a:lnTo>
                  <a:lnTo>
                    <a:pt x="28" y="14"/>
                  </a:lnTo>
                  <a:lnTo>
                    <a:pt x="28" y="14"/>
                  </a:lnTo>
                  <a:lnTo>
                    <a:pt x="28" y="14"/>
                  </a:lnTo>
                  <a:lnTo>
                    <a:pt x="28" y="14"/>
                  </a:lnTo>
                  <a:close/>
                  <a:moveTo>
                    <a:pt x="52" y="26"/>
                  </a:moveTo>
                  <a:lnTo>
                    <a:pt x="52" y="26"/>
                  </a:lnTo>
                  <a:lnTo>
                    <a:pt x="52" y="26"/>
                  </a:lnTo>
                  <a:lnTo>
                    <a:pt x="52" y="26"/>
                  </a:lnTo>
                  <a:lnTo>
                    <a:pt x="49" y="26"/>
                  </a:lnTo>
                  <a:lnTo>
                    <a:pt x="49" y="26"/>
                  </a:lnTo>
                  <a:lnTo>
                    <a:pt x="52" y="26"/>
                  </a:lnTo>
                  <a:lnTo>
                    <a:pt x="52" y="26"/>
                  </a:lnTo>
                  <a:close/>
                  <a:moveTo>
                    <a:pt x="47" y="30"/>
                  </a:moveTo>
                  <a:lnTo>
                    <a:pt x="49" y="30"/>
                  </a:lnTo>
                  <a:lnTo>
                    <a:pt x="49" y="30"/>
                  </a:lnTo>
                  <a:lnTo>
                    <a:pt x="47" y="30"/>
                  </a:lnTo>
                  <a:lnTo>
                    <a:pt x="47" y="30"/>
                  </a:lnTo>
                  <a:lnTo>
                    <a:pt x="47" y="30"/>
                  </a:lnTo>
                  <a:lnTo>
                    <a:pt x="47" y="30"/>
                  </a:lnTo>
                  <a:lnTo>
                    <a:pt x="47" y="30"/>
                  </a:lnTo>
                  <a:close/>
                  <a:moveTo>
                    <a:pt x="66" y="38"/>
                  </a:moveTo>
                  <a:lnTo>
                    <a:pt x="66" y="38"/>
                  </a:lnTo>
                  <a:lnTo>
                    <a:pt x="68" y="38"/>
                  </a:lnTo>
                  <a:lnTo>
                    <a:pt x="68" y="35"/>
                  </a:lnTo>
                  <a:lnTo>
                    <a:pt x="66" y="35"/>
                  </a:lnTo>
                  <a:lnTo>
                    <a:pt x="66" y="35"/>
                  </a:lnTo>
                  <a:lnTo>
                    <a:pt x="66" y="38"/>
                  </a:lnTo>
                  <a:lnTo>
                    <a:pt x="66" y="38"/>
                  </a:lnTo>
                  <a:close/>
                  <a:moveTo>
                    <a:pt x="68" y="38"/>
                  </a:moveTo>
                  <a:lnTo>
                    <a:pt x="68" y="38"/>
                  </a:lnTo>
                  <a:lnTo>
                    <a:pt x="71" y="38"/>
                  </a:lnTo>
                  <a:lnTo>
                    <a:pt x="71" y="38"/>
                  </a:lnTo>
                  <a:lnTo>
                    <a:pt x="68" y="35"/>
                  </a:lnTo>
                  <a:lnTo>
                    <a:pt x="68" y="38"/>
                  </a:lnTo>
                  <a:lnTo>
                    <a:pt x="68" y="38"/>
                  </a:lnTo>
                  <a:lnTo>
                    <a:pt x="68" y="38"/>
                  </a:lnTo>
                  <a:close/>
                  <a:moveTo>
                    <a:pt x="97" y="52"/>
                  </a:moveTo>
                  <a:lnTo>
                    <a:pt x="97" y="52"/>
                  </a:lnTo>
                  <a:lnTo>
                    <a:pt x="97" y="49"/>
                  </a:lnTo>
                  <a:lnTo>
                    <a:pt x="97" y="49"/>
                  </a:lnTo>
                  <a:lnTo>
                    <a:pt x="94" y="49"/>
                  </a:lnTo>
                  <a:lnTo>
                    <a:pt x="94" y="49"/>
                  </a:lnTo>
                  <a:lnTo>
                    <a:pt x="97" y="52"/>
                  </a:lnTo>
                  <a:lnTo>
                    <a:pt x="97" y="52"/>
                  </a:lnTo>
                  <a:close/>
                  <a:moveTo>
                    <a:pt x="49" y="35"/>
                  </a:moveTo>
                  <a:lnTo>
                    <a:pt x="49" y="35"/>
                  </a:lnTo>
                  <a:lnTo>
                    <a:pt x="49" y="35"/>
                  </a:lnTo>
                  <a:lnTo>
                    <a:pt x="49" y="35"/>
                  </a:lnTo>
                  <a:lnTo>
                    <a:pt x="49" y="35"/>
                  </a:lnTo>
                  <a:lnTo>
                    <a:pt x="49" y="33"/>
                  </a:lnTo>
                  <a:lnTo>
                    <a:pt x="49" y="35"/>
                  </a:lnTo>
                  <a:lnTo>
                    <a:pt x="49" y="35"/>
                  </a:lnTo>
                  <a:close/>
                  <a:moveTo>
                    <a:pt x="82" y="54"/>
                  </a:moveTo>
                  <a:lnTo>
                    <a:pt x="82" y="54"/>
                  </a:lnTo>
                  <a:lnTo>
                    <a:pt x="82" y="54"/>
                  </a:lnTo>
                  <a:lnTo>
                    <a:pt x="82" y="54"/>
                  </a:lnTo>
                  <a:lnTo>
                    <a:pt x="85" y="54"/>
                  </a:lnTo>
                  <a:lnTo>
                    <a:pt x="85" y="54"/>
                  </a:lnTo>
                  <a:lnTo>
                    <a:pt x="82" y="54"/>
                  </a:lnTo>
                  <a:lnTo>
                    <a:pt x="82" y="54"/>
                  </a:lnTo>
                  <a:close/>
                  <a:moveTo>
                    <a:pt x="125" y="78"/>
                  </a:moveTo>
                  <a:lnTo>
                    <a:pt x="125" y="78"/>
                  </a:lnTo>
                  <a:lnTo>
                    <a:pt x="127" y="80"/>
                  </a:lnTo>
                  <a:lnTo>
                    <a:pt x="127" y="80"/>
                  </a:lnTo>
                  <a:lnTo>
                    <a:pt x="127" y="78"/>
                  </a:lnTo>
                  <a:lnTo>
                    <a:pt x="127" y="78"/>
                  </a:lnTo>
                  <a:lnTo>
                    <a:pt x="125" y="78"/>
                  </a:lnTo>
                  <a:lnTo>
                    <a:pt x="125" y="78"/>
                  </a:lnTo>
                  <a:close/>
                  <a:moveTo>
                    <a:pt x="127" y="75"/>
                  </a:moveTo>
                  <a:lnTo>
                    <a:pt x="125" y="75"/>
                  </a:lnTo>
                  <a:lnTo>
                    <a:pt x="125" y="75"/>
                  </a:lnTo>
                  <a:lnTo>
                    <a:pt x="125" y="75"/>
                  </a:lnTo>
                  <a:lnTo>
                    <a:pt x="125" y="78"/>
                  </a:lnTo>
                  <a:lnTo>
                    <a:pt x="127" y="78"/>
                  </a:lnTo>
                  <a:lnTo>
                    <a:pt x="127" y="75"/>
                  </a:lnTo>
                  <a:lnTo>
                    <a:pt x="127" y="75"/>
                  </a:lnTo>
                  <a:close/>
                  <a:moveTo>
                    <a:pt x="106" y="66"/>
                  </a:moveTo>
                  <a:lnTo>
                    <a:pt x="106" y="66"/>
                  </a:lnTo>
                  <a:lnTo>
                    <a:pt x="106" y="68"/>
                  </a:lnTo>
                  <a:lnTo>
                    <a:pt x="106" y="68"/>
                  </a:lnTo>
                  <a:lnTo>
                    <a:pt x="106" y="66"/>
                  </a:lnTo>
                  <a:lnTo>
                    <a:pt x="106" y="66"/>
                  </a:lnTo>
                  <a:lnTo>
                    <a:pt x="106" y="66"/>
                  </a:lnTo>
                  <a:lnTo>
                    <a:pt x="106" y="66"/>
                  </a:lnTo>
                  <a:close/>
                  <a:moveTo>
                    <a:pt x="120" y="73"/>
                  </a:moveTo>
                  <a:lnTo>
                    <a:pt x="120" y="73"/>
                  </a:lnTo>
                  <a:lnTo>
                    <a:pt x="120" y="73"/>
                  </a:lnTo>
                  <a:lnTo>
                    <a:pt x="120" y="75"/>
                  </a:lnTo>
                  <a:lnTo>
                    <a:pt x="120" y="75"/>
                  </a:lnTo>
                  <a:lnTo>
                    <a:pt x="120" y="73"/>
                  </a:lnTo>
                  <a:lnTo>
                    <a:pt x="120" y="73"/>
                  </a:lnTo>
                  <a:lnTo>
                    <a:pt x="120" y="73"/>
                  </a:lnTo>
                  <a:close/>
                  <a:moveTo>
                    <a:pt x="127" y="78"/>
                  </a:moveTo>
                  <a:lnTo>
                    <a:pt x="127" y="78"/>
                  </a:lnTo>
                  <a:lnTo>
                    <a:pt x="127" y="80"/>
                  </a:lnTo>
                  <a:lnTo>
                    <a:pt x="127" y="80"/>
                  </a:lnTo>
                  <a:lnTo>
                    <a:pt x="130" y="80"/>
                  </a:lnTo>
                  <a:lnTo>
                    <a:pt x="130" y="80"/>
                  </a:lnTo>
                  <a:lnTo>
                    <a:pt x="127" y="78"/>
                  </a:lnTo>
                  <a:lnTo>
                    <a:pt x="127" y="78"/>
                  </a:lnTo>
                  <a:close/>
                </a:path>
              </a:pathLst>
            </a:custGeom>
            <a:solidFill>
              <a:srgbClr val="0403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6" name="Freeform 219"/>
            <p:cNvSpPr>
              <a:spLocks noEditPoints="1"/>
            </p:cNvSpPr>
            <p:nvPr/>
          </p:nvSpPr>
          <p:spPr bwMode="auto">
            <a:xfrm>
              <a:off x="5673725" y="4298951"/>
              <a:ext cx="231775" cy="134938"/>
            </a:xfrm>
            <a:custGeom>
              <a:avLst/>
              <a:gdLst>
                <a:gd name="T0" fmla="*/ 92 w 146"/>
                <a:gd name="T1" fmla="*/ 49 h 85"/>
                <a:gd name="T2" fmla="*/ 42 w 146"/>
                <a:gd name="T3" fmla="*/ 19 h 85"/>
                <a:gd name="T4" fmla="*/ 9 w 146"/>
                <a:gd name="T5" fmla="*/ 14 h 85"/>
                <a:gd name="T6" fmla="*/ 61 w 146"/>
                <a:gd name="T7" fmla="*/ 42 h 85"/>
                <a:gd name="T8" fmla="*/ 116 w 146"/>
                <a:gd name="T9" fmla="*/ 73 h 85"/>
                <a:gd name="T10" fmla="*/ 49 w 146"/>
                <a:gd name="T11" fmla="*/ 30 h 85"/>
                <a:gd name="T12" fmla="*/ 9 w 146"/>
                <a:gd name="T13" fmla="*/ 7 h 85"/>
                <a:gd name="T14" fmla="*/ 14 w 146"/>
                <a:gd name="T15" fmla="*/ 11 h 85"/>
                <a:gd name="T16" fmla="*/ 21 w 146"/>
                <a:gd name="T17" fmla="*/ 14 h 85"/>
                <a:gd name="T18" fmla="*/ 26 w 146"/>
                <a:gd name="T19" fmla="*/ 14 h 85"/>
                <a:gd name="T20" fmla="*/ 33 w 146"/>
                <a:gd name="T21" fmla="*/ 19 h 85"/>
                <a:gd name="T22" fmla="*/ 35 w 146"/>
                <a:gd name="T23" fmla="*/ 21 h 85"/>
                <a:gd name="T24" fmla="*/ 42 w 146"/>
                <a:gd name="T25" fmla="*/ 28 h 85"/>
                <a:gd name="T26" fmla="*/ 49 w 146"/>
                <a:gd name="T27" fmla="*/ 26 h 85"/>
                <a:gd name="T28" fmla="*/ 54 w 146"/>
                <a:gd name="T29" fmla="*/ 35 h 85"/>
                <a:gd name="T30" fmla="*/ 59 w 146"/>
                <a:gd name="T31" fmla="*/ 35 h 85"/>
                <a:gd name="T32" fmla="*/ 66 w 146"/>
                <a:gd name="T33" fmla="*/ 38 h 85"/>
                <a:gd name="T34" fmla="*/ 71 w 146"/>
                <a:gd name="T35" fmla="*/ 42 h 85"/>
                <a:gd name="T36" fmla="*/ 75 w 146"/>
                <a:gd name="T37" fmla="*/ 42 h 85"/>
                <a:gd name="T38" fmla="*/ 82 w 146"/>
                <a:gd name="T39" fmla="*/ 49 h 85"/>
                <a:gd name="T40" fmla="*/ 90 w 146"/>
                <a:gd name="T41" fmla="*/ 52 h 85"/>
                <a:gd name="T42" fmla="*/ 94 w 146"/>
                <a:gd name="T43" fmla="*/ 54 h 85"/>
                <a:gd name="T44" fmla="*/ 99 w 146"/>
                <a:gd name="T45" fmla="*/ 56 h 85"/>
                <a:gd name="T46" fmla="*/ 106 w 146"/>
                <a:gd name="T47" fmla="*/ 59 h 85"/>
                <a:gd name="T48" fmla="*/ 111 w 146"/>
                <a:gd name="T49" fmla="*/ 66 h 85"/>
                <a:gd name="T50" fmla="*/ 116 w 146"/>
                <a:gd name="T51" fmla="*/ 68 h 85"/>
                <a:gd name="T52" fmla="*/ 123 w 146"/>
                <a:gd name="T53" fmla="*/ 68 h 85"/>
                <a:gd name="T54" fmla="*/ 127 w 146"/>
                <a:gd name="T55" fmla="*/ 75 h 85"/>
                <a:gd name="T56" fmla="*/ 134 w 146"/>
                <a:gd name="T57" fmla="*/ 78 h 85"/>
                <a:gd name="T58" fmla="*/ 139 w 146"/>
                <a:gd name="T59" fmla="*/ 83 h 85"/>
                <a:gd name="T60" fmla="*/ 132 w 146"/>
                <a:gd name="T61" fmla="*/ 73 h 85"/>
                <a:gd name="T62" fmla="*/ 125 w 146"/>
                <a:gd name="T63" fmla="*/ 66 h 85"/>
                <a:gd name="T64" fmla="*/ 116 w 146"/>
                <a:gd name="T65" fmla="*/ 64 h 85"/>
                <a:gd name="T66" fmla="*/ 106 w 146"/>
                <a:gd name="T67" fmla="*/ 59 h 85"/>
                <a:gd name="T68" fmla="*/ 99 w 146"/>
                <a:gd name="T69" fmla="*/ 52 h 85"/>
                <a:gd name="T70" fmla="*/ 90 w 146"/>
                <a:gd name="T71" fmla="*/ 47 h 85"/>
                <a:gd name="T72" fmla="*/ 82 w 146"/>
                <a:gd name="T73" fmla="*/ 42 h 85"/>
                <a:gd name="T74" fmla="*/ 73 w 146"/>
                <a:gd name="T75" fmla="*/ 38 h 85"/>
                <a:gd name="T76" fmla="*/ 63 w 146"/>
                <a:gd name="T77" fmla="*/ 33 h 85"/>
                <a:gd name="T78" fmla="*/ 54 w 146"/>
                <a:gd name="T79" fmla="*/ 28 h 85"/>
                <a:gd name="T80" fmla="*/ 47 w 146"/>
                <a:gd name="T81" fmla="*/ 23 h 85"/>
                <a:gd name="T82" fmla="*/ 37 w 146"/>
                <a:gd name="T83" fmla="*/ 19 h 85"/>
                <a:gd name="T84" fmla="*/ 28 w 146"/>
                <a:gd name="T85" fmla="*/ 14 h 85"/>
                <a:gd name="T86" fmla="*/ 21 w 146"/>
                <a:gd name="T87" fmla="*/ 9 h 85"/>
                <a:gd name="T88" fmla="*/ 11 w 146"/>
                <a:gd name="T89" fmla="*/ 4 h 85"/>
                <a:gd name="T90" fmla="*/ 4 w 146"/>
                <a:gd name="T91" fmla="*/ 2 h 85"/>
                <a:gd name="T92" fmla="*/ 7 w 146"/>
                <a:gd name="T93" fmla="*/ 9 h 85"/>
                <a:gd name="T94" fmla="*/ 16 w 146"/>
                <a:gd name="T95" fmla="*/ 14 h 85"/>
                <a:gd name="T96" fmla="*/ 23 w 146"/>
                <a:gd name="T97" fmla="*/ 19 h 85"/>
                <a:gd name="T98" fmla="*/ 30 w 146"/>
                <a:gd name="T99" fmla="*/ 26 h 85"/>
                <a:gd name="T100" fmla="*/ 40 w 146"/>
                <a:gd name="T101" fmla="*/ 30 h 85"/>
                <a:gd name="T102" fmla="*/ 49 w 146"/>
                <a:gd name="T103" fmla="*/ 33 h 85"/>
                <a:gd name="T104" fmla="*/ 56 w 146"/>
                <a:gd name="T105" fmla="*/ 40 h 85"/>
                <a:gd name="T106" fmla="*/ 63 w 146"/>
                <a:gd name="T107" fmla="*/ 42 h 85"/>
                <a:gd name="T108" fmla="*/ 71 w 146"/>
                <a:gd name="T109" fmla="*/ 47 h 85"/>
                <a:gd name="T110" fmla="*/ 78 w 146"/>
                <a:gd name="T111" fmla="*/ 49 h 85"/>
                <a:gd name="T112" fmla="*/ 87 w 146"/>
                <a:gd name="T113" fmla="*/ 56 h 85"/>
                <a:gd name="T114" fmla="*/ 94 w 146"/>
                <a:gd name="T115" fmla="*/ 59 h 85"/>
                <a:gd name="T116" fmla="*/ 104 w 146"/>
                <a:gd name="T117" fmla="*/ 66 h 85"/>
                <a:gd name="T118" fmla="*/ 111 w 146"/>
                <a:gd name="T119" fmla="*/ 68 h 85"/>
                <a:gd name="T120" fmla="*/ 120 w 146"/>
                <a:gd name="T121" fmla="*/ 73 h 85"/>
                <a:gd name="T122" fmla="*/ 127 w 146"/>
                <a:gd name="T123" fmla="*/ 78 h 85"/>
                <a:gd name="T124" fmla="*/ 137 w 146"/>
                <a:gd name="T125"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6" h="85">
                  <a:moveTo>
                    <a:pt x="120" y="73"/>
                  </a:moveTo>
                  <a:lnTo>
                    <a:pt x="120" y="73"/>
                  </a:lnTo>
                  <a:lnTo>
                    <a:pt x="120" y="73"/>
                  </a:lnTo>
                  <a:close/>
                  <a:moveTo>
                    <a:pt x="146" y="78"/>
                  </a:moveTo>
                  <a:lnTo>
                    <a:pt x="146" y="78"/>
                  </a:lnTo>
                  <a:lnTo>
                    <a:pt x="144" y="78"/>
                  </a:lnTo>
                  <a:lnTo>
                    <a:pt x="144" y="75"/>
                  </a:lnTo>
                  <a:lnTo>
                    <a:pt x="144" y="75"/>
                  </a:lnTo>
                  <a:lnTo>
                    <a:pt x="142" y="75"/>
                  </a:lnTo>
                  <a:lnTo>
                    <a:pt x="142" y="75"/>
                  </a:lnTo>
                  <a:lnTo>
                    <a:pt x="142" y="75"/>
                  </a:lnTo>
                  <a:lnTo>
                    <a:pt x="142" y="75"/>
                  </a:lnTo>
                  <a:lnTo>
                    <a:pt x="142" y="75"/>
                  </a:lnTo>
                  <a:lnTo>
                    <a:pt x="139" y="75"/>
                  </a:lnTo>
                  <a:lnTo>
                    <a:pt x="139" y="73"/>
                  </a:lnTo>
                  <a:lnTo>
                    <a:pt x="139" y="73"/>
                  </a:lnTo>
                  <a:lnTo>
                    <a:pt x="137" y="73"/>
                  </a:lnTo>
                  <a:lnTo>
                    <a:pt x="137" y="73"/>
                  </a:lnTo>
                  <a:lnTo>
                    <a:pt x="137" y="73"/>
                  </a:lnTo>
                  <a:lnTo>
                    <a:pt x="134" y="71"/>
                  </a:lnTo>
                  <a:lnTo>
                    <a:pt x="134" y="71"/>
                  </a:lnTo>
                  <a:lnTo>
                    <a:pt x="134" y="71"/>
                  </a:lnTo>
                  <a:lnTo>
                    <a:pt x="134" y="71"/>
                  </a:lnTo>
                  <a:lnTo>
                    <a:pt x="134" y="71"/>
                  </a:lnTo>
                  <a:lnTo>
                    <a:pt x="132" y="71"/>
                  </a:lnTo>
                  <a:lnTo>
                    <a:pt x="132" y="71"/>
                  </a:lnTo>
                  <a:lnTo>
                    <a:pt x="130" y="71"/>
                  </a:lnTo>
                  <a:lnTo>
                    <a:pt x="130" y="68"/>
                  </a:lnTo>
                  <a:lnTo>
                    <a:pt x="130" y="68"/>
                  </a:lnTo>
                  <a:lnTo>
                    <a:pt x="127" y="68"/>
                  </a:lnTo>
                  <a:lnTo>
                    <a:pt x="127" y="68"/>
                  </a:lnTo>
                  <a:lnTo>
                    <a:pt x="127" y="66"/>
                  </a:lnTo>
                  <a:lnTo>
                    <a:pt x="125" y="66"/>
                  </a:lnTo>
                  <a:lnTo>
                    <a:pt x="125" y="66"/>
                  </a:lnTo>
                  <a:lnTo>
                    <a:pt x="125" y="66"/>
                  </a:lnTo>
                  <a:lnTo>
                    <a:pt x="125" y="66"/>
                  </a:lnTo>
                  <a:lnTo>
                    <a:pt x="123" y="66"/>
                  </a:lnTo>
                  <a:lnTo>
                    <a:pt x="123" y="66"/>
                  </a:lnTo>
                  <a:lnTo>
                    <a:pt x="123" y="66"/>
                  </a:lnTo>
                  <a:lnTo>
                    <a:pt x="120" y="64"/>
                  </a:lnTo>
                  <a:lnTo>
                    <a:pt x="120" y="64"/>
                  </a:lnTo>
                  <a:lnTo>
                    <a:pt x="120" y="64"/>
                  </a:lnTo>
                  <a:lnTo>
                    <a:pt x="120" y="64"/>
                  </a:lnTo>
                  <a:lnTo>
                    <a:pt x="120" y="64"/>
                  </a:lnTo>
                  <a:lnTo>
                    <a:pt x="118" y="61"/>
                  </a:lnTo>
                  <a:lnTo>
                    <a:pt x="118" y="61"/>
                  </a:lnTo>
                  <a:lnTo>
                    <a:pt x="118" y="61"/>
                  </a:lnTo>
                  <a:lnTo>
                    <a:pt x="116" y="61"/>
                  </a:lnTo>
                  <a:lnTo>
                    <a:pt x="116" y="61"/>
                  </a:lnTo>
                  <a:lnTo>
                    <a:pt x="116" y="61"/>
                  </a:lnTo>
                  <a:lnTo>
                    <a:pt x="116" y="59"/>
                  </a:lnTo>
                  <a:lnTo>
                    <a:pt x="116" y="59"/>
                  </a:lnTo>
                  <a:lnTo>
                    <a:pt x="113" y="59"/>
                  </a:lnTo>
                  <a:lnTo>
                    <a:pt x="113" y="59"/>
                  </a:lnTo>
                  <a:lnTo>
                    <a:pt x="113" y="59"/>
                  </a:lnTo>
                  <a:lnTo>
                    <a:pt x="113" y="59"/>
                  </a:lnTo>
                  <a:lnTo>
                    <a:pt x="111" y="59"/>
                  </a:lnTo>
                  <a:lnTo>
                    <a:pt x="111" y="59"/>
                  </a:lnTo>
                  <a:lnTo>
                    <a:pt x="108" y="56"/>
                  </a:lnTo>
                  <a:lnTo>
                    <a:pt x="108" y="56"/>
                  </a:lnTo>
                  <a:lnTo>
                    <a:pt x="108" y="56"/>
                  </a:lnTo>
                  <a:lnTo>
                    <a:pt x="108" y="56"/>
                  </a:lnTo>
                  <a:lnTo>
                    <a:pt x="106" y="56"/>
                  </a:lnTo>
                  <a:lnTo>
                    <a:pt x="106" y="54"/>
                  </a:lnTo>
                  <a:lnTo>
                    <a:pt x="106" y="54"/>
                  </a:lnTo>
                  <a:lnTo>
                    <a:pt x="104" y="54"/>
                  </a:lnTo>
                  <a:lnTo>
                    <a:pt x="104" y="54"/>
                  </a:lnTo>
                  <a:lnTo>
                    <a:pt x="104" y="54"/>
                  </a:lnTo>
                  <a:lnTo>
                    <a:pt x="101" y="54"/>
                  </a:lnTo>
                  <a:lnTo>
                    <a:pt x="101" y="52"/>
                  </a:lnTo>
                  <a:lnTo>
                    <a:pt x="99" y="52"/>
                  </a:lnTo>
                  <a:lnTo>
                    <a:pt x="99" y="52"/>
                  </a:lnTo>
                  <a:lnTo>
                    <a:pt x="99" y="52"/>
                  </a:lnTo>
                  <a:lnTo>
                    <a:pt x="99" y="52"/>
                  </a:lnTo>
                  <a:lnTo>
                    <a:pt x="97" y="49"/>
                  </a:lnTo>
                  <a:lnTo>
                    <a:pt x="97" y="49"/>
                  </a:lnTo>
                  <a:lnTo>
                    <a:pt x="97" y="49"/>
                  </a:lnTo>
                  <a:lnTo>
                    <a:pt x="94" y="49"/>
                  </a:lnTo>
                  <a:lnTo>
                    <a:pt x="94" y="49"/>
                  </a:lnTo>
                  <a:lnTo>
                    <a:pt x="92" y="49"/>
                  </a:lnTo>
                  <a:lnTo>
                    <a:pt x="92" y="47"/>
                  </a:lnTo>
                  <a:lnTo>
                    <a:pt x="92" y="47"/>
                  </a:lnTo>
                  <a:lnTo>
                    <a:pt x="92" y="47"/>
                  </a:lnTo>
                  <a:lnTo>
                    <a:pt x="90" y="47"/>
                  </a:lnTo>
                  <a:lnTo>
                    <a:pt x="90" y="47"/>
                  </a:lnTo>
                  <a:lnTo>
                    <a:pt x="90" y="47"/>
                  </a:lnTo>
                  <a:lnTo>
                    <a:pt x="90" y="45"/>
                  </a:lnTo>
                  <a:lnTo>
                    <a:pt x="87" y="45"/>
                  </a:lnTo>
                  <a:lnTo>
                    <a:pt x="87" y="45"/>
                  </a:lnTo>
                  <a:lnTo>
                    <a:pt x="87" y="45"/>
                  </a:lnTo>
                  <a:lnTo>
                    <a:pt x="87" y="45"/>
                  </a:lnTo>
                  <a:lnTo>
                    <a:pt x="87" y="45"/>
                  </a:lnTo>
                  <a:lnTo>
                    <a:pt x="85" y="45"/>
                  </a:lnTo>
                  <a:lnTo>
                    <a:pt x="85" y="45"/>
                  </a:lnTo>
                  <a:lnTo>
                    <a:pt x="85" y="42"/>
                  </a:lnTo>
                  <a:lnTo>
                    <a:pt x="82" y="42"/>
                  </a:lnTo>
                  <a:lnTo>
                    <a:pt x="82" y="42"/>
                  </a:lnTo>
                  <a:lnTo>
                    <a:pt x="82" y="42"/>
                  </a:lnTo>
                  <a:lnTo>
                    <a:pt x="80" y="42"/>
                  </a:lnTo>
                  <a:lnTo>
                    <a:pt x="80" y="40"/>
                  </a:lnTo>
                  <a:lnTo>
                    <a:pt x="80" y="40"/>
                  </a:lnTo>
                  <a:lnTo>
                    <a:pt x="78" y="40"/>
                  </a:lnTo>
                  <a:lnTo>
                    <a:pt x="78" y="40"/>
                  </a:lnTo>
                  <a:lnTo>
                    <a:pt x="78" y="40"/>
                  </a:lnTo>
                  <a:lnTo>
                    <a:pt x="75" y="40"/>
                  </a:lnTo>
                  <a:lnTo>
                    <a:pt x="75" y="40"/>
                  </a:lnTo>
                  <a:lnTo>
                    <a:pt x="75" y="38"/>
                  </a:lnTo>
                  <a:lnTo>
                    <a:pt x="75" y="38"/>
                  </a:lnTo>
                  <a:lnTo>
                    <a:pt x="73" y="38"/>
                  </a:lnTo>
                  <a:lnTo>
                    <a:pt x="73" y="38"/>
                  </a:lnTo>
                  <a:lnTo>
                    <a:pt x="73" y="38"/>
                  </a:lnTo>
                  <a:lnTo>
                    <a:pt x="71" y="35"/>
                  </a:lnTo>
                  <a:lnTo>
                    <a:pt x="71" y="35"/>
                  </a:lnTo>
                  <a:lnTo>
                    <a:pt x="71" y="35"/>
                  </a:lnTo>
                  <a:lnTo>
                    <a:pt x="71" y="35"/>
                  </a:lnTo>
                  <a:lnTo>
                    <a:pt x="68" y="35"/>
                  </a:lnTo>
                  <a:lnTo>
                    <a:pt x="68" y="35"/>
                  </a:lnTo>
                  <a:lnTo>
                    <a:pt x="68" y="35"/>
                  </a:lnTo>
                  <a:lnTo>
                    <a:pt x="66" y="35"/>
                  </a:lnTo>
                  <a:lnTo>
                    <a:pt x="66" y="33"/>
                  </a:lnTo>
                  <a:lnTo>
                    <a:pt x="66" y="33"/>
                  </a:lnTo>
                  <a:lnTo>
                    <a:pt x="66" y="33"/>
                  </a:lnTo>
                  <a:lnTo>
                    <a:pt x="63" y="33"/>
                  </a:lnTo>
                  <a:lnTo>
                    <a:pt x="63" y="33"/>
                  </a:lnTo>
                  <a:lnTo>
                    <a:pt x="63" y="30"/>
                  </a:lnTo>
                  <a:lnTo>
                    <a:pt x="63" y="30"/>
                  </a:lnTo>
                  <a:lnTo>
                    <a:pt x="61" y="30"/>
                  </a:lnTo>
                  <a:lnTo>
                    <a:pt x="61" y="30"/>
                  </a:lnTo>
                  <a:lnTo>
                    <a:pt x="61" y="30"/>
                  </a:lnTo>
                  <a:lnTo>
                    <a:pt x="61" y="30"/>
                  </a:lnTo>
                  <a:lnTo>
                    <a:pt x="59" y="28"/>
                  </a:lnTo>
                  <a:lnTo>
                    <a:pt x="59" y="28"/>
                  </a:lnTo>
                  <a:lnTo>
                    <a:pt x="59" y="28"/>
                  </a:lnTo>
                  <a:lnTo>
                    <a:pt x="56" y="28"/>
                  </a:lnTo>
                  <a:lnTo>
                    <a:pt x="56" y="28"/>
                  </a:lnTo>
                  <a:lnTo>
                    <a:pt x="56" y="28"/>
                  </a:lnTo>
                  <a:lnTo>
                    <a:pt x="56" y="28"/>
                  </a:lnTo>
                  <a:lnTo>
                    <a:pt x="56" y="28"/>
                  </a:lnTo>
                  <a:lnTo>
                    <a:pt x="54" y="28"/>
                  </a:lnTo>
                  <a:lnTo>
                    <a:pt x="54" y="26"/>
                  </a:lnTo>
                  <a:lnTo>
                    <a:pt x="54" y="26"/>
                  </a:lnTo>
                  <a:lnTo>
                    <a:pt x="54" y="26"/>
                  </a:lnTo>
                  <a:lnTo>
                    <a:pt x="52" y="26"/>
                  </a:lnTo>
                  <a:lnTo>
                    <a:pt x="52" y="26"/>
                  </a:lnTo>
                  <a:lnTo>
                    <a:pt x="52" y="26"/>
                  </a:lnTo>
                  <a:lnTo>
                    <a:pt x="52" y="26"/>
                  </a:lnTo>
                  <a:lnTo>
                    <a:pt x="52" y="23"/>
                  </a:lnTo>
                  <a:lnTo>
                    <a:pt x="49" y="23"/>
                  </a:lnTo>
                  <a:lnTo>
                    <a:pt x="49" y="23"/>
                  </a:lnTo>
                  <a:lnTo>
                    <a:pt x="49" y="23"/>
                  </a:lnTo>
                  <a:lnTo>
                    <a:pt x="47" y="23"/>
                  </a:lnTo>
                  <a:lnTo>
                    <a:pt x="47" y="23"/>
                  </a:lnTo>
                  <a:lnTo>
                    <a:pt x="45" y="21"/>
                  </a:lnTo>
                  <a:lnTo>
                    <a:pt x="45" y="21"/>
                  </a:lnTo>
                  <a:lnTo>
                    <a:pt x="45" y="21"/>
                  </a:lnTo>
                  <a:lnTo>
                    <a:pt x="45" y="21"/>
                  </a:lnTo>
                  <a:lnTo>
                    <a:pt x="45" y="21"/>
                  </a:lnTo>
                  <a:lnTo>
                    <a:pt x="45" y="21"/>
                  </a:lnTo>
                  <a:lnTo>
                    <a:pt x="42" y="21"/>
                  </a:lnTo>
                  <a:lnTo>
                    <a:pt x="42" y="19"/>
                  </a:lnTo>
                  <a:lnTo>
                    <a:pt x="42" y="19"/>
                  </a:lnTo>
                  <a:lnTo>
                    <a:pt x="42" y="19"/>
                  </a:lnTo>
                  <a:lnTo>
                    <a:pt x="40" y="19"/>
                  </a:lnTo>
                  <a:lnTo>
                    <a:pt x="40" y="19"/>
                  </a:lnTo>
                  <a:lnTo>
                    <a:pt x="37" y="19"/>
                  </a:lnTo>
                  <a:lnTo>
                    <a:pt x="37" y="19"/>
                  </a:lnTo>
                  <a:lnTo>
                    <a:pt x="37" y="16"/>
                  </a:lnTo>
                  <a:lnTo>
                    <a:pt x="37" y="16"/>
                  </a:lnTo>
                  <a:lnTo>
                    <a:pt x="35" y="16"/>
                  </a:lnTo>
                  <a:lnTo>
                    <a:pt x="35" y="16"/>
                  </a:lnTo>
                  <a:lnTo>
                    <a:pt x="35" y="16"/>
                  </a:lnTo>
                  <a:lnTo>
                    <a:pt x="35" y="16"/>
                  </a:lnTo>
                  <a:lnTo>
                    <a:pt x="33" y="14"/>
                  </a:lnTo>
                  <a:lnTo>
                    <a:pt x="33" y="14"/>
                  </a:lnTo>
                  <a:lnTo>
                    <a:pt x="30" y="14"/>
                  </a:lnTo>
                  <a:lnTo>
                    <a:pt x="30" y="14"/>
                  </a:lnTo>
                  <a:lnTo>
                    <a:pt x="30" y="14"/>
                  </a:lnTo>
                  <a:lnTo>
                    <a:pt x="28" y="14"/>
                  </a:lnTo>
                  <a:lnTo>
                    <a:pt x="28" y="11"/>
                  </a:lnTo>
                  <a:lnTo>
                    <a:pt x="28" y="11"/>
                  </a:lnTo>
                  <a:lnTo>
                    <a:pt x="28" y="11"/>
                  </a:lnTo>
                  <a:lnTo>
                    <a:pt x="26" y="11"/>
                  </a:lnTo>
                  <a:lnTo>
                    <a:pt x="26" y="11"/>
                  </a:lnTo>
                  <a:lnTo>
                    <a:pt x="26" y="11"/>
                  </a:lnTo>
                  <a:lnTo>
                    <a:pt x="26" y="9"/>
                  </a:lnTo>
                  <a:lnTo>
                    <a:pt x="23" y="9"/>
                  </a:lnTo>
                  <a:lnTo>
                    <a:pt x="23" y="9"/>
                  </a:lnTo>
                  <a:lnTo>
                    <a:pt x="21" y="9"/>
                  </a:lnTo>
                  <a:lnTo>
                    <a:pt x="21" y="9"/>
                  </a:lnTo>
                  <a:lnTo>
                    <a:pt x="21" y="9"/>
                  </a:lnTo>
                  <a:lnTo>
                    <a:pt x="18" y="7"/>
                  </a:lnTo>
                  <a:lnTo>
                    <a:pt x="18" y="7"/>
                  </a:lnTo>
                  <a:lnTo>
                    <a:pt x="18" y="7"/>
                  </a:lnTo>
                  <a:lnTo>
                    <a:pt x="18" y="7"/>
                  </a:lnTo>
                  <a:lnTo>
                    <a:pt x="16" y="7"/>
                  </a:lnTo>
                  <a:lnTo>
                    <a:pt x="16" y="4"/>
                  </a:lnTo>
                  <a:lnTo>
                    <a:pt x="16" y="4"/>
                  </a:lnTo>
                  <a:lnTo>
                    <a:pt x="16" y="4"/>
                  </a:lnTo>
                  <a:lnTo>
                    <a:pt x="14" y="4"/>
                  </a:lnTo>
                  <a:lnTo>
                    <a:pt x="14" y="4"/>
                  </a:lnTo>
                  <a:lnTo>
                    <a:pt x="14" y="4"/>
                  </a:lnTo>
                  <a:lnTo>
                    <a:pt x="14" y="2"/>
                  </a:lnTo>
                  <a:lnTo>
                    <a:pt x="11" y="2"/>
                  </a:lnTo>
                  <a:lnTo>
                    <a:pt x="11" y="4"/>
                  </a:lnTo>
                  <a:lnTo>
                    <a:pt x="11" y="2"/>
                  </a:lnTo>
                  <a:lnTo>
                    <a:pt x="11" y="2"/>
                  </a:lnTo>
                  <a:lnTo>
                    <a:pt x="9" y="2"/>
                  </a:lnTo>
                  <a:lnTo>
                    <a:pt x="9" y="2"/>
                  </a:lnTo>
                  <a:lnTo>
                    <a:pt x="9" y="2"/>
                  </a:lnTo>
                  <a:lnTo>
                    <a:pt x="7" y="0"/>
                  </a:lnTo>
                  <a:lnTo>
                    <a:pt x="7" y="0"/>
                  </a:lnTo>
                  <a:lnTo>
                    <a:pt x="7" y="0"/>
                  </a:lnTo>
                  <a:lnTo>
                    <a:pt x="4" y="0"/>
                  </a:lnTo>
                  <a:lnTo>
                    <a:pt x="4" y="0"/>
                  </a:lnTo>
                  <a:lnTo>
                    <a:pt x="4" y="0"/>
                  </a:lnTo>
                  <a:lnTo>
                    <a:pt x="4" y="0"/>
                  </a:lnTo>
                  <a:lnTo>
                    <a:pt x="4" y="2"/>
                  </a:lnTo>
                  <a:lnTo>
                    <a:pt x="2" y="2"/>
                  </a:lnTo>
                  <a:lnTo>
                    <a:pt x="2" y="2"/>
                  </a:lnTo>
                  <a:lnTo>
                    <a:pt x="2" y="2"/>
                  </a:lnTo>
                  <a:lnTo>
                    <a:pt x="2" y="4"/>
                  </a:lnTo>
                  <a:lnTo>
                    <a:pt x="2" y="4"/>
                  </a:lnTo>
                  <a:lnTo>
                    <a:pt x="2" y="4"/>
                  </a:lnTo>
                  <a:lnTo>
                    <a:pt x="0" y="4"/>
                  </a:lnTo>
                  <a:lnTo>
                    <a:pt x="0" y="7"/>
                  </a:lnTo>
                  <a:lnTo>
                    <a:pt x="0" y="7"/>
                  </a:lnTo>
                  <a:lnTo>
                    <a:pt x="0" y="7"/>
                  </a:lnTo>
                  <a:lnTo>
                    <a:pt x="0" y="9"/>
                  </a:lnTo>
                  <a:lnTo>
                    <a:pt x="0" y="9"/>
                  </a:lnTo>
                  <a:lnTo>
                    <a:pt x="2" y="9"/>
                  </a:lnTo>
                  <a:lnTo>
                    <a:pt x="2" y="9"/>
                  </a:lnTo>
                  <a:lnTo>
                    <a:pt x="2" y="9"/>
                  </a:lnTo>
                  <a:lnTo>
                    <a:pt x="4" y="11"/>
                  </a:lnTo>
                  <a:lnTo>
                    <a:pt x="4" y="11"/>
                  </a:lnTo>
                  <a:lnTo>
                    <a:pt x="4" y="11"/>
                  </a:lnTo>
                  <a:lnTo>
                    <a:pt x="4" y="11"/>
                  </a:lnTo>
                  <a:lnTo>
                    <a:pt x="7" y="11"/>
                  </a:lnTo>
                  <a:lnTo>
                    <a:pt x="7" y="11"/>
                  </a:lnTo>
                  <a:lnTo>
                    <a:pt x="7" y="14"/>
                  </a:lnTo>
                  <a:lnTo>
                    <a:pt x="9" y="14"/>
                  </a:lnTo>
                  <a:lnTo>
                    <a:pt x="9" y="14"/>
                  </a:lnTo>
                  <a:lnTo>
                    <a:pt x="9" y="14"/>
                  </a:lnTo>
                  <a:lnTo>
                    <a:pt x="11" y="14"/>
                  </a:lnTo>
                  <a:lnTo>
                    <a:pt x="11" y="14"/>
                  </a:lnTo>
                  <a:lnTo>
                    <a:pt x="11" y="14"/>
                  </a:lnTo>
                  <a:lnTo>
                    <a:pt x="11" y="16"/>
                  </a:lnTo>
                  <a:lnTo>
                    <a:pt x="14" y="16"/>
                  </a:lnTo>
                  <a:lnTo>
                    <a:pt x="14" y="16"/>
                  </a:lnTo>
                  <a:lnTo>
                    <a:pt x="14" y="16"/>
                  </a:lnTo>
                  <a:lnTo>
                    <a:pt x="16" y="16"/>
                  </a:lnTo>
                  <a:lnTo>
                    <a:pt x="16" y="19"/>
                  </a:lnTo>
                  <a:lnTo>
                    <a:pt x="16" y="19"/>
                  </a:lnTo>
                  <a:lnTo>
                    <a:pt x="16" y="19"/>
                  </a:lnTo>
                  <a:lnTo>
                    <a:pt x="18" y="19"/>
                  </a:lnTo>
                  <a:lnTo>
                    <a:pt x="18" y="19"/>
                  </a:lnTo>
                  <a:lnTo>
                    <a:pt x="18" y="19"/>
                  </a:lnTo>
                  <a:lnTo>
                    <a:pt x="18" y="19"/>
                  </a:lnTo>
                  <a:lnTo>
                    <a:pt x="18" y="19"/>
                  </a:lnTo>
                  <a:lnTo>
                    <a:pt x="21" y="19"/>
                  </a:lnTo>
                  <a:lnTo>
                    <a:pt x="21" y="21"/>
                  </a:lnTo>
                  <a:lnTo>
                    <a:pt x="21" y="21"/>
                  </a:lnTo>
                  <a:lnTo>
                    <a:pt x="21" y="21"/>
                  </a:lnTo>
                  <a:lnTo>
                    <a:pt x="23" y="21"/>
                  </a:lnTo>
                  <a:lnTo>
                    <a:pt x="23" y="21"/>
                  </a:lnTo>
                  <a:lnTo>
                    <a:pt x="26" y="23"/>
                  </a:lnTo>
                  <a:lnTo>
                    <a:pt x="26" y="23"/>
                  </a:lnTo>
                  <a:lnTo>
                    <a:pt x="26" y="23"/>
                  </a:lnTo>
                  <a:lnTo>
                    <a:pt x="26" y="23"/>
                  </a:lnTo>
                  <a:lnTo>
                    <a:pt x="28" y="23"/>
                  </a:lnTo>
                  <a:lnTo>
                    <a:pt x="28" y="23"/>
                  </a:lnTo>
                  <a:lnTo>
                    <a:pt x="28" y="26"/>
                  </a:lnTo>
                  <a:lnTo>
                    <a:pt x="28" y="23"/>
                  </a:lnTo>
                  <a:lnTo>
                    <a:pt x="30" y="26"/>
                  </a:lnTo>
                  <a:lnTo>
                    <a:pt x="30" y="26"/>
                  </a:lnTo>
                  <a:lnTo>
                    <a:pt x="30" y="26"/>
                  </a:lnTo>
                  <a:lnTo>
                    <a:pt x="30" y="26"/>
                  </a:lnTo>
                  <a:lnTo>
                    <a:pt x="33" y="26"/>
                  </a:lnTo>
                  <a:lnTo>
                    <a:pt x="33" y="28"/>
                  </a:lnTo>
                  <a:lnTo>
                    <a:pt x="35" y="28"/>
                  </a:lnTo>
                  <a:lnTo>
                    <a:pt x="35" y="28"/>
                  </a:lnTo>
                  <a:lnTo>
                    <a:pt x="35" y="28"/>
                  </a:lnTo>
                  <a:lnTo>
                    <a:pt x="35" y="28"/>
                  </a:lnTo>
                  <a:lnTo>
                    <a:pt x="37" y="28"/>
                  </a:lnTo>
                  <a:lnTo>
                    <a:pt x="37" y="30"/>
                  </a:lnTo>
                  <a:lnTo>
                    <a:pt x="37" y="28"/>
                  </a:lnTo>
                  <a:lnTo>
                    <a:pt x="37" y="30"/>
                  </a:lnTo>
                  <a:lnTo>
                    <a:pt x="40" y="30"/>
                  </a:lnTo>
                  <a:lnTo>
                    <a:pt x="40" y="30"/>
                  </a:lnTo>
                  <a:lnTo>
                    <a:pt x="40" y="30"/>
                  </a:lnTo>
                  <a:lnTo>
                    <a:pt x="42" y="30"/>
                  </a:lnTo>
                  <a:lnTo>
                    <a:pt x="42" y="33"/>
                  </a:lnTo>
                  <a:lnTo>
                    <a:pt x="42" y="33"/>
                  </a:lnTo>
                  <a:lnTo>
                    <a:pt x="45" y="33"/>
                  </a:lnTo>
                  <a:lnTo>
                    <a:pt x="45" y="33"/>
                  </a:lnTo>
                  <a:lnTo>
                    <a:pt x="45" y="33"/>
                  </a:lnTo>
                  <a:lnTo>
                    <a:pt x="45" y="35"/>
                  </a:lnTo>
                  <a:lnTo>
                    <a:pt x="45" y="35"/>
                  </a:lnTo>
                  <a:lnTo>
                    <a:pt x="47" y="35"/>
                  </a:lnTo>
                  <a:lnTo>
                    <a:pt x="47" y="35"/>
                  </a:lnTo>
                  <a:lnTo>
                    <a:pt x="49" y="35"/>
                  </a:lnTo>
                  <a:lnTo>
                    <a:pt x="49" y="35"/>
                  </a:lnTo>
                  <a:lnTo>
                    <a:pt x="49" y="35"/>
                  </a:lnTo>
                  <a:lnTo>
                    <a:pt x="49" y="35"/>
                  </a:lnTo>
                  <a:lnTo>
                    <a:pt x="52" y="38"/>
                  </a:lnTo>
                  <a:lnTo>
                    <a:pt x="52" y="38"/>
                  </a:lnTo>
                  <a:lnTo>
                    <a:pt x="52" y="38"/>
                  </a:lnTo>
                  <a:lnTo>
                    <a:pt x="52" y="38"/>
                  </a:lnTo>
                  <a:lnTo>
                    <a:pt x="52" y="38"/>
                  </a:lnTo>
                  <a:lnTo>
                    <a:pt x="54" y="38"/>
                  </a:lnTo>
                  <a:lnTo>
                    <a:pt x="54" y="40"/>
                  </a:lnTo>
                  <a:lnTo>
                    <a:pt x="54" y="40"/>
                  </a:lnTo>
                  <a:lnTo>
                    <a:pt x="56" y="40"/>
                  </a:lnTo>
                  <a:lnTo>
                    <a:pt x="56" y="40"/>
                  </a:lnTo>
                  <a:lnTo>
                    <a:pt x="56" y="40"/>
                  </a:lnTo>
                  <a:lnTo>
                    <a:pt x="56" y="42"/>
                  </a:lnTo>
                  <a:lnTo>
                    <a:pt x="59" y="40"/>
                  </a:lnTo>
                  <a:lnTo>
                    <a:pt x="59" y="42"/>
                  </a:lnTo>
                  <a:lnTo>
                    <a:pt x="59" y="42"/>
                  </a:lnTo>
                  <a:lnTo>
                    <a:pt x="59" y="42"/>
                  </a:lnTo>
                  <a:lnTo>
                    <a:pt x="61" y="42"/>
                  </a:lnTo>
                  <a:lnTo>
                    <a:pt x="61" y="42"/>
                  </a:lnTo>
                  <a:lnTo>
                    <a:pt x="61" y="42"/>
                  </a:lnTo>
                  <a:lnTo>
                    <a:pt x="63" y="45"/>
                  </a:lnTo>
                  <a:lnTo>
                    <a:pt x="63" y="45"/>
                  </a:lnTo>
                  <a:lnTo>
                    <a:pt x="63" y="45"/>
                  </a:lnTo>
                  <a:lnTo>
                    <a:pt x="66" y="45"/>
                  </a:lnTo>
                  <a:lnTo>
                    <a:pt x="66" y="45"/>
                  </a:lnTo>
                  <a:lnTo>
                    <a:pt x="66" y="45"/>
                  </a:lnTo>
                  <a:lnTo>
                    <a:pt x="68" y="47"/>
                  </a:lnTo>
                  <a:lnTo>
                    <a:pt x="68" y="47"/>
                  </a:lnTo>
                  <a:lnTo>
                    <a:pt x="68" y="47"/>
                  </a:lnTo>
                  <a:lnTo>
                    <a:pt x="71" y="47"/>
                  </a:lnTo>
                  <a:lnTo>
                    <a:pt x="71" y="47"/>
                  </a:lnTo>
                  <a:lnTo>
                    <a:pt x="71" y="49"/>
                  </a:lnTo>
                  <a:lnTo>
                    <a:pt x="73" y="49"/>
                  </a:lnTo>
                  <a:lnTo>
                    <a:pt x="73" y="49"/>
                  </a:lnTo>
                  <a:lnTo>
                    <a:pt x="73" y="49"/>
                  </a:lnTo>
                  <a:lnTo>
                    <a:pt x="75" y="49"/>
                  </a:lnTo>
                  <a:lnTo>
                    <a:pt x="75" y="49"/>
                  </a:lnTo>
                  <a:lnTo>
                    <a:pt x="75" y="49"/>
                  </a:lnTo>
                  <a:lnTo>
                    <a:pt x="75" y="52"/>
                  </a:lnTo>
                  <a:lnTo>
                    <a:pt x="78" y="52"/>
                  </a:lnTo>
                  <a:lnTo>
                    <a:pt x="78" y="52"/>
                  </a:lnTo>
                  <a:lnTo>
                    <a:pt x="78" y="52"/>
                  </a:lnTo>
                  <a:lnTo>
                    <a:pt x="80" y="52"/>
                  </a:lnTo>
                  <a:lnTo>
                    <a:pt x="80" y="54"/>
                  </a:lnTo>
                  <a:lnTo>
                    <a:pt x="80" y="54"/>
                  </a:lnTo>
                  <a:lnTo>
                    <a:pt x="82" y="54"/>
                  </a:lnTo>
                  <a:lnTo>
                    <a:pt x="82" y="54"/>
                  </a:lnTo>
                  <a:lnTo>
                    <a:pt x="82" y="54"/>
                  </a:lnTo>
                  <a:lnTo>
                    <a:pt x="85" y="54"/>
                  </a:lnTo>
                  <a:lnTo>
                    <a:pt x="85" y="54"/>
                  </a:lnTo>
                  <a:lnTo>
                    <a:pt x="85" y="56"/>
                  </a:lnTo>
                  <a:lnTo>
                    <a:pt x="87" y="56"/>
                  </a:lnTo>
                  <a:lnTo>
                    <a:pt x="87" y="56"/>
                  </a:lnTo>
                  <a:lnTo>
                    <a:pt x="87" y="56"/>
                  </a:lnTo>
                  <a:lnTo>
                    <a:pt x="87" y="56"/>
                  </a:lnTo>
                  <a:lnTo>
                    <a:pt x="90" y="59"/>
                  </a:lnTo>
                  <a:lnTo>
                    <a:pt x="90" y="59"/>
                  </a:lnTo>
                  <a:lnTo>
                    <a:pt x="90" y="59"/>
                  </a:lnTo>
                  <a:lnTo>
                    <a:pt x="90" y="59"/>
                  </a:lnTo>
                  <a:lnTo>
                    <a:pt x="92" y="59"/>
                  </a:lnTo>
                  <a:lnTo>
                    <a:pt x="92" y="59"/>
                  </a:lnTo>
                  <a:lnTo>
                    <a:pt x="92" y="59"/>
                  </a:lnTo>
                  <a:lnTo>
                    <a:pt x="92" y="59"/>
                  </a:lnTo>
                  <a:lnTo>
                    <a:pt x="94" y="61"/>
                  </a:lnTo>
                  <a:lnTo>
                    <a:pt x="94" y="61"/>
                  </a:lnTo>
                  <a:lnTo>
                    <a:pt x="97" y="61"/>
                  </a:lnTo>
                  <a:lnTo>
                    <a:pt x="97" y="61"/>
                  </a:lnTo>
                  <a:lnTo>
                    <a:pt x="97" y="61"/>
                  </a:lnTo>
                  <a:lnTo>
                    <a:pt x="97" y="64"/>
                  </a:lnTo>
                  <a:lnTo>
                    <a:pt x="99" y="64"/>
                  </a:lnTo>
                  <a:lnTo>
                    <a:pt x="99" y="64"/>
                  </a:lnTo>
                  <a:lnTo>
                    <a:pt x="99" y="64"/>
                  </a:lnTo>
                  <a:lnTo>
                    <a:pt x="99" y="64"/>
                  </a:lnTo>
                  <a:lnTo>
                    <a:pt x="99" y="64"/>
                  </a:lnTo>
                  <a:lnTo>
                    <a:pt x="101" y="66"/>
                  </a:lnTo>
                  <a:lnTo>
                    <a:pt x="101" y="66"/>
                  </a:lnTo>
                  <a:lnTo>
                    <a:pt x="101" y="66"/>
                  </a:lnTo>
                  <a:lnTo>
                    <a:pt x="104" y="66"/>
                  </a:lnTo>
                  <a:lnTo>
                    <a:pt x="104" y="66"/>
                  </a:lnTo>
                  <a:lnTo>
                    <a:pt x="104" y="66"/>
                  </a:lnTo>
                  <a:lnTo>
                    <a:pt x="106" y="66"/>
                  </a:lnTo>
                  <a:lnTo>
                    <a:pt x="106" y="68"/>
                  </a:lnTo>
                  <a:lnTo>
                    <a:pt x="106" y="68"/>
                  </a:lnTo>
                  <a:lnTo>
                    <a:pt x="108" y="68"/>
                  </a:lnTo>
                  <a:lnTo>
                    <a:pt x="108" y="68"/>
                  </a:lnTo>
                  <a:lnTo>
                    <a:pt x="108" y="68"/>
                  </a:lnTo>
                  <a:lnTo>
                    <a:pt x="108" y="68"/>
                  </a:lnTo>
                  <a:lnTo>
                    <a:pt x="108" y="71"/>
                  </a:lnTo>
                  <a:lnTo>
                    <a:pt x="111" y="71"/>
                  </a:lnTo>
                  <a:lnTo>
                    <a:pt x="111" y="71"/>
                  </a:lnTo>
                  <a:lnTo>
                    <a:pt x="111" y="71"/>
                  </a:lnTo>
                  <a:lnTo>
                    <a:pt x="113" y="71"/>
                  </a:lnTo>
                  <a:lnTo>
                    <a:pt x="113" y="71"/>
                  </a:lnTo>
                  <a:lnTo>
                    <a:pt x="113" y="71"/>
                  </a:lnTo>
                  <a:lnTo>
                    <a:pt x="116" y="73"/>
                  </a:lnTo>
                  <a:lnTo>
                    <a:pt x="116" y="73"/>
                  </a:lnTo>
                  <a:lnTo>
                    <a:pt x="116" y="73"/>
                  </a:lnTo>
                  <a:lnTo>
                    <a:pt x="116" y="73"/>
                  </a:lnTo>
                  <a:lnTo>
                    <a:pt x="118" y="73"/>
                  </a:lnTo>
                  <a:lnTo>
                    <a:pt x="118" y="75"/>
                  </a:lnTo>
                  <a:lnTo>
                    <a:pt x="118" y="75"/>
                  </a:lnTo>
                  <a:lnTo>
                    <a:pt x="120" y="75"/>
                  </a:lnTo>
                  <a:lnTo>
                    <a:pt x="120" y="75"/>
                  </a:lnTo>
                  <a:lnTo>
                    <a:pt x="120" y="75"/>
                  </a:lnTo>
                  <a:lnTo>
                    <a:pt x="120" y="75"/>
                  </a:lnTo>
                  <a:lnTo>
                    <a:pt x="120" y="75"/>
                  </a:lnTo>
                  <a:lnTo>
                    <a:pt x="123" y="75"/>
                  </a:lnTo>
                  <a:lnTo>
                    <a:pt x="123" y="78"/>
                  </a:lnTo>
                  <a:lnTo>
                    <a:pt x="125" y="78"/>
                  </a:lnTo>
                  <a:lnTo>
                    <a:pt x="125" y="78"/>
                  </a:lnTo>
                  <a:lnTo>
                    <a:pt x="125" y="78"/>
                  </a:lnTo>
                  <a:lnTo>
                    <a:pt x="127" y="80"/>
                  </a:lnTo>
                  <a:lnTo>
                    <a:pt x="127" y="80"/>
                  </a:lnTo>
                  <a:lnTo>
                    <a:pt x="127" y="80"/>
                  </a:lnTo>
                  <a:lnTo>
                    <a:pt x="127" y="80"/>
                  </a:lnTo>
                  <a:lnTo>
                    <a:pt x="130" y="80"/>
                  </a:lnTo>
                  <a:lnTo>
                    <a:pt x="130" y="83"/>
                  </a:lnTo>
                  <a:lnTo>
                    <a:pt x="130" y="83"/>
                  </a:lnTo>
                  <a:lnTo>
                    <a:pt x="132" y="83"/>
                  </a:lnTo>
                  <a:lnTo>
                    <a:pt x="132" y="83"/>
                  </a:lnTo>
                  <a:lnTo>
                    <a:pt x="134" y="83"/>
                  </a:lnTo>
                  <a:lnTo>
                    <a:pt x="134" y="83"/>
                  </a:lnTo>
                  <a:lnTo>
                    <a:pt x="134" y="83"/>
                  </a:lnTo>
                  <a:lnTo>
                    <a:pt x="134" y="85"/>
                  </a:lnTo>
                  <a:lnTo>
                    <a:pt x="134" y="85"/>
                  </a:lnTo>
                  <a:lnTo>
                    <a:pt x="137" y="85"/>
                  </a:lnTo>
                  <a:lnTo>
                    <a:pt x="137" y="85"/>
                  </a:lnTo>
                  <a:lnTo>
                    <a:pt x="137" y="85"/>
                  </a:lnTo>
                  <a:lnTo>
                    <a:pt x="139" y="85"/>
                  </a:lnTo>
                  <a:lnTo>
                    <a:pt x="139" y="85"/>
                  </a:lnTo>
                  <a:lnTo>
                    <a:pt x="139" y="85"/>
                  </a:lnTo>
                  <a:lnTo>
                    <a:pt x="142" y="85"/>
                  </a:lnTo>
                  <a:lnTo>
                    <a:pt x="142" y="83"/>
                  </a:lnTo>
                  <a:lnTo>
                    <a:pt x="142" y="83"/>
                  </a:lnTo>
                  <a:lnTo>
                    <a:pt x="142" y="83"/>
                  </a:lnTo>
                  <a:lnTo>
                    <a:pt x="142" y="83"/>
                  </a:lnTo>
                  <a:lnTo>
                    <a:pt x="142" y="83"/>
                  </a:lnTo>
                  <a:lnTo>
                    <a:pt x="144" y="83"/>
                  </a:lnTo>
                  <a:lnTo>
                    <a:pt x="144" y="80"/>
                  </a:lnTo>
                  <a:lnTo>
                    <a:pt x="144" y="80"/>
                  </a:lnTo>
                  <a:lnTo>
                    <a:pt x="144" y="80"/>
                  </a:lnTo>
                  <a:lnTo>
                    <a:pt x="144" y="78"/>
                  </a:lnTo>
                  <a:lnTo>
                    <a:pt x="144" y="78"/>
                  </a:lnTo>
                  <a:lnTo>
                    <a:pt x="146" y="78"/>
                  </a:lnTo>
                  <a:lnTo>
                    <a:pt x="146" y="78"/>
                  </a:lnTo>
                  <a:lnTo>
                    <a:pt x="146" y="78"/>
                  </a:lnTo>
                  <a:close/>
                  <a:moveTo>
                    <a:pt x="142" y="75"/>
                  </a:moveTo>
                  <a:lnTo>
                    <a:pt x="142" y="75"/>
                  </a:lnTo>
                  <a:lnTo>
                    <a:pt x="144" y="78"/>
                  </a:lnTo>
                  <a:lnTo>
                    <a:pt x="144" y="78"/>
                  </a:lnTo>
                  <a:lnTo>
                    <a:pt x="142" y="78"/>
                  </a:lnTo>
                  <a:lnTo>
                    <a:pt x="142" y="78"/>
                  </a:lnTo>
                  <a:lnTo>
                    <a:pt x="142" y="75"/>
                  </a:lnTo>
                  <a:lnTo>
                    <a:pt x="142" y="75"/>
                  </a:lnTo>
                  <a:close/>
                  <a:moveTo>
                    <a:pt x="142" y="78"/>
                  </a:moveTo>
                  <a:lnTo>
                    <a:pt x="142" y="78"/>
                  </a:lnTo>
                  <a:lnTo>
                    <a:pt x="142" y="78"/>
                  </a:lnTo>
                  <a:lnTo>
                    <a:pt x="142" y="78"/>
                  </a:lnTo>
                  <a:lnTo>
                    <a:pt x="142" y="78"/>
                  </a:lnTo>
                  <a:lnTo>
                    <a:pt x="142" y="78"/>
                  </a:lnTo>
                  <a:lnTo>
                    <a:pt x="142" y="78"/>
                  </a:lnTo>
                  <a:lnTo>
                    <a:pt x="142" y="78"/>
                  </a:lnTo>
                  <a:close/>
                  <a:moveTo>
                    <a:pt x="94" y="56"/>
                  </a:moveTo>
                  <a:lnTo>
                    <a:pt x="94" y="56"/>
                  </a:lnTo>
                  <a:lnTo>
                    <a:pt x="92" y="56"/>
                  </a:lnTo>
                  <a:lnTo>
                    <a:pt x="92" y="56"/>
                  </a:lnTo>
                  <a:lnTo>
                    <a:pt x="94" y="56"/>
                  </a:lnTo>
                  <a:lnTo>
                    <a:pt x="94" y="56"/>
                  </a:lnTo>
                  <a:lnTo>
                    <a:pt x="94" y="56"/>
                  </a:lnTo>
                  <a:lnTo>
                    <a:pt x="94" y="56"/>
                  </a:lnTo>
                  <a:lnTo>
                    <a:pt x="94" y="56"/>
                  </a:lnTo>
                  <a:lnTo>
                    <a:pt x="94" y="56"/>
                  </a:lnTo>
                  <a:close/>
                  <a:moveTo>
                    <a:pt x="49" y="30"/>
                  </a:moveTo>
                  <a:lnTo>
                    <a:pt x="47" y="30"/>
                  </a:lnTo>
                  <a:lnTo>
                    <a:pt x="47" y="28"/>
                  </a:lnTo>
                  <a:lnTo>
                    <a:pt x="49" y="28"/>
                  </a:lnTo>
                  <a:lnTo>
                    <a:pt x="49" y="28"/>
                  </a:lnTo>
                  <a:lnTo>
                    <a:pt x="49" y="30"/>
                  </a:lnTo>
                  <a:lnTo>
                    <a:pt x="49" y="30"/>
                  </a:lnTo>
                  <a:lnTo>
                    <a:pt x="49" y="30"/>
                  </a:lnTo>
                  <a:lnTo>
                    <a:pt x="49" y="30"/>
                  </a:lnTo>
                  <a:lnTo>
                    <a:pt x="49" y="30"/>
                  </a:lnTo>
                  <a:close/>
                  <a:moveTo>
                    <a:pt x="45" y="30"/>
                  </a:moveTo>
                  <a:lnTo>
                    <a:pt x="45" y="30"/>
                  </a:lnTo>
                  <a:lnTo>
                    <a:pt x="45" y="30"/>
                  </a:lnTo>
                  <a:lnTo>
                    <a:pt x="45" y="30"/>
                  </a:lnTo>
                  <a:lnTo>
                    <a:pt x="45" y="30"/>
                  </a:lnTo>
                  <a:lnTo>
                    <a:pt x="45" y="30"/>
                  </a:lnTo>
                  <a:close/>
                  <a:moveTo>
                    <a:pt x="4" y="4"/>
                  </a:moveTo>
                  <a:lnTo>
                    <a:pt x="4" y="4"/>
                  </a:lnTo>
                  <a:lnTo>
                    <a:pt x="4" y="4"/>
                  </a:lnTo>
                  <a:lnTo>
                    <a:pt x="4" y="4"/>
                  </a:lnTo>
                  <a:lnTo>
                    <a:pt x="4" y="7"/>
                  </a:lnTo>
                  <a:lnTo>
                    <a:pt x="4" y="7"/>
                  </a:lnTo>
                  <a:lnTo>
                    <a:pt x="4" y="4"/>
                  </a:lnTo>
                  <a:lnTo>
                    <a:pt x="4" y="4"/>
                  </a:lnTo>
                  <a:close/>
                  <a:moveTo>
                    <a:pt x="4" y="7"/>
                  </a:moveTo>
                  <a:lnTo>
                    <a:pt x="4" y="7"/>
                  </a:lnTo>
                  <a:lnTo>
                    <a:pt x="4" y="7"/>
                  </a:lnTo>
                  <a:lnTo>
                    <a:pt x="4" y="7"/>
                  </a:lnTo>
                  <a:lnTo>
                    <a:pt x="4" y="4"/>
                  </a:lnTo>
                  <a:lnTo>
                    <a:pt x="4" y="4"/>
                  </a:lnTo>
                  <a:lnTo>
                    <a:pt x="4" y="7"/>
                  </a:lnTo>
                  <a:lnTo>
                    <a:pt x="4" y="7"/>
                  </a:lnTo>
                  <a:close/>
                  <a:moveTo>
                    <a:pt x="4" y="2"/>
                  </a:moveTo>
                  <a:lnTo>
                    <a:pt x="7" y="2"/>
                  </a:lnTo>
                  <a:lnTo>
                    <a:pt x="7" y="4"/>
                  </a:lnTo>
                  <a:lnTo>
                    <a:pt x="7" y="4"/>
                  </a:lnTo>
                  <a:lnTo>
                    <a:pt x="7" y="4"/>
                  </a:lnTo>
                  <a:lnTo>
                    <a:pt x="4" y="4"/>
                  </a:lnTo>
                  <a:lnTo>
                    <a:pt x="4" y="2"/>
                  </a:lnTo>
                  <a:lnTo>
                    <a:pt x="4" y="2"/>
                  </a:lnTo>
                  <a:close/>
                  <a:moveTo>
                    <a:pt x="7" y="7"/>
                  </a:moveTo>
                  <a:lnTo>
                    <a:pt x="7" y="7"/>
                  </a:lnTo>
                  <a:lnTo>
                    <a:pt x="7" y="9"/>
                  </a:lnTo>
                  <a:lnTo>
                    <a:pt x="7" y="9"/>
                  </a:lnTo>
                  <a:lnTo>
                    <a:pt x="4" y="7"/>
                  </a:lnTo>
                  <a:lnTo>
                    <a:pt x="4" y="7"/>
                  </a:lnTo>
                  <a:lnTo>
                    <a:pt x="7" y="7"/>
                  </a:lnTo>
                  <a:lnTo>
                    <a:pt x="7" y="7"/>
                  </a:lnTo>
                  <a:close/>
                  <a:moveTo>
                    <a:pt x="7" y="7"/>
                  </a:moveTo>
                  <a:lnTo>
                    <a:pt x="7" y="4"/>
                  </a:lnTo>
                  <a:lnTo>
                    <a:pt x="7" y="4"/>
                  </a:lnTo>
                  <a:lnTo>
                    <a:pt x="7" y="4"/>
                  </a:lnTo>
                  <a:lnTo>
                    <a:pt x="7" y="7"/>
                  </a:lnTo>
                  <a:lnTo>
                    <a:pt x="7" y="7"/>
                  </a:lnTo>
                  <a:lnTo>
                    <a:pt x="7" y="7"/>
                  </a:lnTo>
                  <a:lnTo>
                    <a:pt x="7" y="7"/>
                  </a:lnTo>
                  <a:lnTo>
                    <a:pt x="7" y="7"/>
                  </a:lnTo>
                  <a:close/>
                  <a:moveTo>
                    <a:pt x="7" y="4"/>
                  </a:moveTo>
                  <a:lnTo>
                    <a:pt x="7" y="4"/>
                  </a:lnTo>
                  <a:lnTo>
                    <a:pt x="9" y="4"/>
                  </a:lnTo>
                  <a:lnTo>
                    <a:pt x="9" y="7"/>
                  </a:lnTo>
                  <a:lnTo>
                    <a:pt x="7" y="7"/>
                  </a:lnTo>
                  <a:lnTo>
                    <a:pt x="7" y="4"/>
                  </a:lnTo>
                  <a:lnTo>
                    <a:pt x="7" y="4"/>
                  </a:lnTo>
                  <a:lnTo>
                    <a:pt x="7" y="4"/>
                  </a:lnTo>
                  <a:close/>
                  <a:moveTo>
                    <a:pt x="7" y="7"/>
                  </a:moveTo>
                  <a:lnTo>
                    <a:pt x="7" y="7"/>
                  </a:lnTo>
                  <a:lnTo>
                    <a:pt x="9" y="9"/>
                  </a:lnTo>
                  <a:lnTo>
                    <a:pt x="9" y="9"/>
                  </a:lnTo>
                  <a:lnTo>
                    <a:pt x="7" y="9"/>
                  </a:lnTo>
                  <a:lnTo>
                    <a:pt x="7" y="9"/>
                  </a:lnTo>
                  <a:lnTo>
                    <a:pt x="7" y="7"/>
                  </a:lnTo>
                  <a:lnTo>
                    <a:pt x="7" y="7"/>
                  </a:lnTo>
                  <a:close/>
                  <a:moveTo>
                    <a:pt x="7" y="7"/>
                  </a:moveTo>
                  <a:lnTo>
                    <a:pt x="7" y="7"/>
                  </a:lnTo>
                  <a:lnTo>
                    <a:pt x="9" y="7"/>
                  </a:lnTo>
                  <a:lnTo>
                    <a:pt x="9" y="7"/>
                  </a:lnTo>
                  <a:lnTo>
                    <a:pt x="9" y="9"/>
                  </a:lnTo>
                  <a:lnTo>
                    <a:pt x="9" y="9"/>
                  </a:lnTo>
                  <a:lnTo>
                    <a:pt x="7" y="7"/>
                  </a:lnTo>
                  <a:lnTo>
                    <a:pt x="7" y="7"/>
                  </a:lnTo>
                  <a:close/>
                  <a:moveTo>
                    <a:pt x="9" y="7"/>
                  </a:moveTo>
                  <a:lnTo>
                    <a:pt x="9" y="4"/>
                  </a:lnTo>
                  <a:lnTo>
                    <a:pt x="9" y="4"/>
                  </a:lnTo>
                  <a:lnTo>
                    <a:pt x="9" y="7"/>
                  </a:lnTo>
                  <a:lnTo>
                    <a:pt x="9" y="7"/>
                  </a:lnTo>
                  <a:lnTo>
                    <a:pt x="9" y="7"/>
                  </a:lnTo>
                  <a:lnTo>
                    <a:pt x="9" y="7"/>
                  </a:lnTo>
                  <a:lnTo>
                    <a:pt x="9" y="7"/>
                  </a:lnTo>
                  <a:close/>
                  <a:moveTo>
                    <a:pt x="9" y="9"/>
                  </a:moveTo>
                  <a:lnTo>
                    <a:pt x="9" y="9"/>
                  </a:lnTo>
                  <a:lnTo>
                    <a:pt x="9" y="9"/>
                  </a:lnTo>
                  <a:lnTo>
                    <a:pt x="9" y="9"/>
                  </a:lnTo>
                  <a:lnTo>
                    <a:pt x="9" y="9"/>
                  </a:lnTo>
                  <a:lnTo>
                    <a:pt x="9" y="9"/>
                  </a:lnTo>
                  <a:lnTo>
                    <a:pt x="9" y="9"/>
                  </a:lnTo>
                  <a:lnTo>
                    <a:pt x="9" y="9"/>
                  </a:lnTo>
                  <a:close/>
                  <a:moveTo>
                    <a:pt x="9" y="9"/>
                  </a:moveTo>
                  <a:lnTo>
                    <a:pt x="9" y="7"/>
                  </a:lnTo>
                  <a:lnTo>
                    <a:pt x="9" y="7"/>
                  </a:lnTo>
                  <a:lnTo>
                    <a:pt x="11" y="9"/>
                  </a:lnTo>
                  <a:lnTo>
                    <a:pt x="11" y="9"/>
                  </a:lnTo>
                  <a:lnTo>
                    <a:pt x="9" y="9"/>
                  </a:lnTo>
                  <a:lnTo>
                    <a:pt x="9" y="9"/>
                  </a:lnTo>
                  <a:lnTo>
                    <a:pt x="9" y="9"/>
                  </a:lnTo>
                  <a:close/>
                  <a:moveTo>
                    <a:pt x="9" y="7"/>
                  </a:moveTo>
                  <a:lnTo>
                    <a:pt x="11" y="7"/>
                  </a:lnTo>
                  <a:lnTo>
                    <a:pt x="11" y="7"/>
                  </a:lnTo>
                  <a:lnTo>
                    <a:pt x="11" y="7"/>
                  </a:lnTo>
                  <a:lnTo>
                    <a:pt x="11" y="7"/>
                  </a:lnTo>
                  <a:lnTo>
                    <a:pt x="9" y="7"/>
                  </a:lnTo>
                  <a:lnTo>
                    <a:pt x="9" y="7"/>
                  </a:lnTo>
                  <a:lnTo>
                    <a:pt x="9" y="7"/>
                  </a:lnTo>
                  <a:close/>
                  <a:moveTo>
                    <a:pt x="9" y="9"/>
                  </a:moveTo>
                  <a:lnTo>
                    <a:pt x="11" y="9"/>
                  </a:lnTo>
                  <a:lnTo>
                    <a:pt x="11" y="9"/>
                  </a:lnTo>
                  <a:lnTo>
                    <a:pt x="11" y="11"/>
                  </a:lnTo>
                  <a:lnTo>
                    <a:pt x="11" y="11"/>
                  </a:lnTo>
                  <a:lnTo>
                    <a:pt x="9" y="11"/>
                  </a:lnTo>
                  <a:lnTo>
                    <a:pt x="9" y="9"/>
                  </a:lnTo>
                  <a:lnTo>
                    <a:pt x="9" y="9"/>
                  </a:lnTo>
                  <a:close/>
                  <a:moveTo>
                    <a:pt x="11" y="9"/>
                  </a:moveTo>
                  <a:lnTo>
                    <a:pt x="11" y="9"/>
                  </a:lnTo>
                  <a:lnTo>
                    <a:pt x="11" y="9"/>
                  </a:lnTo>
                  <a:lnTo>
                    <a:pt x="11" y="9"/>
                  </a:lnTo>
                  <a:lnTo>
                    <a:pt x="11" y="9"/>
                  </a:lnTo>
                  <a:lnTo>
                    <a:pt x="11" y="9"/>
                  </a:lnTo>
                  <a:lnTo>
                    <a:pt x="11" y="9"/>
                  </a:lnTo>
                  <a:lnTo>
                    <a:pt x="11" y="9"/>
                  </a:lnTo>
                  <a:close/>
                  <a:moveTo>
                    <a:pt x="11" y="9"/>
                  </a:moveTo>
                  <a:lnTo>
                    <a:pt x="11" y="7"/>
                  </a:lnTo>
                  <a:lnTo>
                    <a:pt x="14" y="7"/>
                  </a:lnTo>
                  <a:lnTo>
                    <a:pt x="14" y="7"/>
                  </a:lnTo>
                  <a:lnTo>
                    <a:pt x="14" y="9"/>
                  </a:lnTo>
                  <a:lnTo>
                    <a:pt x="14" y="9"/>
                  </a:lnTo>
                  <a:lnTo>
                    <a:pt x="11" y="9"/>
                  </a:lnTo>
                  <a:lnTo>
                    <a:pt x="11" y="9"/>
                  </a:lnTo>
                  <a:close/>
                  <a:moveTo>
                    <a:pt x="14" y="11"/>
                  </a:moveTo>
                  <a:lnTo>
                    <a:pt x="14" y="11"/>
                  </a:lnTo>
                  <a:lnTo>
                    <a:pt x="14" y="11"/>
                  </a:lnTo>
                  <a:lnTo>
                    <a:pt x="14" y="11"/>
                  </a:lnTo>
                  <a:lnTo>
                    <a:pt x="11" y="11"/>
                  </a:lnTo>
                  <a:lnTo>
                    <a:pt x="11" y="11"/>
                  </a:lnTo>
                  <a:lnTo>
                    <a:pt x="14" y="11"/>
                  </a:lnTo>
                  <a:lnTo>
                    <a:pt x="14" y="11"/>
                  </a:lnTo>
                  <a:close/>
                  <a:moveTo>
                    <a:pt x="14" y="9"/>
                  </a:moveTo>
                  <a:lnTo>
                    <a:pt x="14" y="9"/>
                  </a:lnTo>
                  <a:lnTo>
                    <a:pt x="14" y="9"/>
                  </a:lnTo>
                  <a:lnTo>
                    <a:pt x="14" y="9"/>
                  </a:lnTo>
                  <a:lnTo>
                    <a:pt x="14" y="11"/>
                  </a:lnTo>
                  <a:lnTo>
                    <a:pt x="14" y="11"/>
                  </a:lnTo>
                  <a:lnTo>
                    <a:pt x="14" y="9"/>
                  </a:lnTo>
                  <a:lnTo>
                    <a:pt x="14" y="9"/>
                  </a:lnTo>
                  <a:close/>
                  <a:moveTo>
                    <a:pt x="14" y="9"/>
                  </a:moveTo>
                  <a:lnTo>
                    <a:pt x="14" y="9"/>
                  </a:lnTo>
                  <a:lnTo>
                    <a:pt x="16" y="9"/>
                  </a:lnTo>
                  <a:lnTo>
                    <a:pt x="16" y="9"/>
                  </a:lnTo>
                  <a:lnTo>
                    <a:pt x="14" y="9"/>
                  </a:lnTo>
                  <a:lnTo>
                    <a:pt x="14" y="9"/>
                  </a:lnTo>
                  <a:lnTo>
                    <a:pt x="14" y="9"/>
                  </a:lnTo>
                  <a:lnTo>
                    <a:pt x="14" y="9"/>
                  </a:lnTo>
                  <a:close/>
                  <a:moveTo>
                    <a:pt x="14" y="11"/>
                  </a:moveTo>
                  <a:lnTo>
                    <a:pt x="16" y="11"/>
                  </a:lnTo>
                  <a:lnTo>
                    <a:pt x="16" y="14"/>
                  </a:lnTo>
                  <a:lnTo>
                    <a:pt x="14" y="14"/>
                  </a:lnTo>
                  <a:lnTo>
                    <a:pt x="14" y="11"/>
                  </a:lnTo>
                  <a:lnTo>
                    <a:pt x="14" y="11"/>
                  </a:lnTo>
                  <a:lnTo>
                    <a:pt x="14" y="11"/>
                  </a:lnTo>
                  <a:lnTo>
                    <a:pt x="14" y="11"/>
                  </a:lnTo>
                  <a:close/>
                  <a:moveTo>
                    <a:pt x="14" y="11"/>
                  </a:moveTo>
                  <a:lnTo>
                    <a:pt x="14" y="9"/>
                  </a:lnTo>
                  <a:lnTo>
                    <a:pt x="14" y="9"/>
                  </a:lnTo>
                  <a:lnTo>
                    <a:pt x="16" y="9"/>
                  </a:lnTo>
                  <a:lnTo>
                    <a:pt x="16" y="11"/>
                  </a:lnTo>
                  <a:lnTo>
                    <a:pt x="16" y="11"/>
                  </a:lnTo>
                  <a:lnTo>
                    <a:pt x="16" y="11"/>
                  </a:lnTo>
                  <a:lnTo>
                    <a:pt x="14" y="11"/>
                  </a:lnTo>
                  <a:lnTo>
                    <a:pt x="14" y="11"/>
                  </a:lnTo>
                  <a:close/>
                  <a:moveTo>
                    <a:pt x="16" y="9"/>
                  </a:moveTo>
                  <a:lnTo>
                    <a:pt x="16" y="9"/>
                  </a:lnTo>
                  <a:lnTo>
                    <a:pt x="16" y="9"/>
                  </a:lnTo>
                  <a:lnTo>
                    <a:pt x="16" y="9"/>
                  </a:lnTo>
                  <a:lnTo>
                    <a:pt x="16" y="11"/>
                  </a:lnTo>
                  <a:lnTo>
                    <a:pt x="16" y="11"/>
                  </a:lnTo>
                  <a:lnTo>
                    <a:pt x="16" y="9"/>
                  </a:lnTo>
                  <a:lnTo>
                    <a:pt x="16" y="9"/>
                  </a:lnTo>
                  <a:close/>
                  <a:moveTo>
                    <a:pt x="16" y="11"/>
                  </a:moveTo>
                  <a:lnTo>
                    <a:pt x="16" y="11"/>
                  </a:lnTo>
                  <a:lnTo>
                    <a:pt x="16" y="14"/>
                  </a:lnTo>
                  <a:lnTo>
                    <a:pt x="16" y="14"/>
                  </a:lnTo>
                  <a:lnTo>
                    <a:pt x="16" y="14"/>
                  </a:lnTo>
                  <a:lnTo>
                    <a:pt x="16" y="14"/>
                  </a:lnTo>
                  <a:lnTo>
                    <a:pt x="16" y="11"/>
                  </a:lnTo>
                  <a:lnTo>
                    <a:pt x="16" y="11"/>
                  </a:lnTo>
                  <a:close/>
                  <a:moveTo>
                    <a:pt x="16" y="11"/>
                  </a:moveTo>
                  <a:lnTo>
                    <a:pt x="16" y="11"/>
                  </a:lnTo>
                  <a:lnTo>
                    <a:pt x="16" y="11"/>
                  </a:lnTo>
                  <a:lnTo>
                    <a:pt x="18" y="11"/>
                  </a:lnTo>
                  <a:lnTo>
                    <a:pt x="18" y="14"/>
                  </a:lnTo>
                  <a:lnTo>
                    <a:pt x="16" y="14"/>
                  </a:lnTo>
                  <a:lnTo>
                    <a:pt x="16" y="11"/>
                  </a:lnTo>
                  <a:lnTo>
                    <a:pt x="16" y="11"/>
                  </a:lnTo>
                  <a:close/>
                  <a:moveTo>
                    <a:pt x="16" y="9"/>
                  </a:moveTo>
                  <a:lnTo>
                    <a:pt x="18" y="9"/>
                  </a:lnTo>
                  <a:lnTo>
                    <a:pt x="18" y="11"/>
                  </a:lnTo>
                  <a:lnTo>
                    <a:pt x="18" y="11"/>
                  </a:lnTo>
                  <a:lnTo>
                    <a:pt x="18" y="11"/>
                  </a:lnTo>
                  <a:lnTo>
                    <a:pt x="16" y="11"/>
                  </a:lnTo>
                  <a:lnTo>
                    <a:pt x="16" y="9"/>
                  </a:lnTo>
                  <a:lnTo>
                    <a:pt x="16" y="9"/>
                  </a:lnTo>
                  <a:close/>
                  <a:moveTo>
                    <a:pt x="16" y="14"/>
                  </a:moveTo>
                  <a:lnTo>
                    <a:pt x="18" y="14"/>
                  </a:lnTo>
                  <a:lnTo>
                    <a:pt x="18" y="14"/>
                  </a:lnTo>
                  <a:lnTo>
                    <a:pt x="18" y="14"/>
                  </a:lnTo>
                  <a:lnTo>
                    <a:pt x="18" y="14"/>
                  </a:lnTo>
                  <a:lnTo>
                    <a:pt x="16" y="14"/>
                  </a:lnTo>
                  <a:lnTo>
                    <a:pt x="16" y="14"/>
                  </a:lnTo>
                  <a:lnTo>
                    <a:pt x="16" y="14"/>
                  </a:lnTo>
                  <a:close/>
                  <a:moveTo>
                    <a:pt x="18" y="14"/>
                  </a:moveTo>
                  <a:lnTo>
                    <a:pt x="18" y="11"/>
                  </a:lnTo>
                  <a:lnTo>
                    <a:pt x="18" y="11"/>
                  </a:lnTo>
                  <a:lnTo>
                    <a:pt x="18" y="11"/>
                  </a:lnTo>
                  <a:lnTo>
                    <a:pt x="18" y="14"/>
                  </a:lnTo>
                  <a:lnTo>
                    <a:pt x="18" y="14"/>
                  </a:lnTo>
                  <a:lnTo>
                    <a:pt x="18" y="14"/>
                  </a:lnTo>
                  <a:lnTo>
                    <a:pt x="18" y="14"/>
                  </a:lnTo>
                  <a:lnTo>
                    <a:pt x="18" y="14"/>
                  </a:lnTo>
                  <a:close/>
                  <a:moveTo>
                    <a:pt x="18" y="11"/>
                  </a:moveTo>
                  <a:lnTo>
                    <a:pt x="18" y="11"/>
                  </a:lnTo>
                  <a:lnTo>
                    <a:pt x="21" y="11"/>
                  </a:lnTo>
                  <a:lnTo>
                    <a:pt x="21" y="11"/>
                  </a:lnTo>
                  <a:lnTo>
                    <a:pt x="18" y="11"/>
                  </a:lnTo>
                  <a:lnTo>
                    <a:pt x="18" y="11"/>
                  </a:lnTo>
                  <a:lnTo>
                    <a:pt x="18" y="11"/>
                  </a:lnTo>
                  <a:lnTo>
                    <a:pt x="18" y="11"/>
                  </a:lnTo>
                  <a:close/>
                  <a:moveTo>
                    <a:pt x="18" y="14"/>
                  </a:moveTo>
                  <a:lnTo>
                    <a:pt x="18" y="14"/>
                  </a:lnTo>
                  <a:lnTo>
                    <a:pt x="21" y="14"/>
                  </a:lnTo>
                  <a:lnTo>
                    <a:pt x="21" y="16"/>
                  </a:lnTo>
                  <a:lnTo>
                    <a:pt x="18" y="16"/>
                  </a:lnTo>
                  <a:lnTo>
                    <a:pt x="18" y="16"/>
                  </a:lnTo>
                  <a:lnTo>
                    <a:pt x="18" y="14"/>
                  </a:lnTo>
                  <a:lnTo>
                    <a:pt x="18" y="14"/>
                  </a:lnTo>
                  <a:close/>
                  <a:moveTo>
                    <a:pt x="18" y="14"/>
                  </a:moveTo>
                  <a:lnTo>
                    <a:pt x="18" y="14"/>
                  </a:lnTo>
                  <a:lnTo>
                    <a:pt x="21" y="14"/>
                  </a:lnTo>
                  <a:lnTo>
                    <a:pt x="21" y="14"/>
                  </a:lnTo>
                  <a:lnTo>
                    <a:pt x="21" y="14"/>
                  </a:lnTo>
                  <a:lnTo>
                    <a:pt x="21" y="14"/>
                  </a:lnTo>
                  <a:lnTo>
                    <a:pt x="21" y="14"/>
                  </a:lnTo>
                  <a:lnTo>
                    <a:pt x="18" y="14"/>
                  </a:lnTo>
                  <a:lnTo>
                    <a:pt x="18" y="14"/>
                  </a:lnTo>
                  <a:close/>
                  <a:moveTo>
                    <a:pt x="21" y="14"/>
                  </a:moveTo>
                  <a:lnTo>
                    <a:pt x="21" y="11"/>
                  </a:lnTo>
                  <a:lnTo>
                    <a:pt x="21" y="11"/>
                  </a:lnTo>
                  <a:lnTo>
                    <a:pt x="21" y="11"/>
                  </a:lnTo>
                  <a:lnTo>
                    <a:pt x="21" y="14"/>
                  </a:lnTo>
                  <a:lnTo>
                    <a:pt x="21" y="14"/>
                  </a:lnTo>
                  <a:lnTo>
                    <a:pt x="21" y="14"/>
                  </a:lnTo>
                  <a:lnTo>
                    <a:pt x="21" y="14"/>
                  </a:lnTo>
                  <a:close/>
                  <a:moveTo>
                    <a:pt x="21" y="16"/>
                  </a:moveTo>
                  <a:lnTo>
                    <a:pt x="21" y="16"/>
                  </a:lnTo>
                  <a:lnTo>
                    <a:pt x="21" y="16"/>
                  </a:lnTo>
                  <a:lnTo>
                    <a:pt x="21" y="16"/>
                  </a:lnTo>
                  <a:lnTo>
                    <a:pt x="21" y="16"/>
                  </a:lnTo>
                  <a:lnTo>
                    <a:pt x="21" y="16"/>
                  </a:lnTo>
                  <a:lnTo>
                    <a:pt x="21" y="16"/>
                  </a:lnTo>
                  <a:lnTo>
                    <a:pt x="21" y="16"/>
                  </a:lnTo>
                  <a:close/>
                  <a:moveTo>
                    <a:pt x="21" y="14"/>
                  </a:moveTo>
                  <a:lnTo>
                    <a:pt x="21" y="14"/>
                  </a:lnTo>
                  <a:lnTo>
                    <a:pt x="21" y="14"/>
                  </a:lnTo>
                  <a:lnTo>
                    <a:pt x="23" y="14"/>
                  </a:lnTo>
                  <a:lnTo>
                    <a:pt x="23" y="16"/>
                  </a:lnTo>
                  <a:lnTo>
                    <a:pt x="21" y="16"/>
                  </a:lnTo>
                  <a:lnTo>
                    <a:pt x="21" y="14"/>
                  </a:lnTo>
                  <a:lnTo>
                    <a:pt x="21" y="14"/>
                  </a:lnTo>
                  <a:close/>
                  <a:moveTo>
                    <a:pt x="21" y="14"/>
                  </a:moveTo>
                  <a:lnTo>
                    <a:pt x="21" y="14"/>
                  </a:lnTo>
                  <a:lnTo>
                    <a:pt x="23" y="14"/>
                  </a:lnTo>
                  <a:lnTo>
                    <a:pt x="23" y="14"/>
                  </a:lnTo>
                  <a:lnTo>
                    <a:pt x="23" y="14"/>
                  </a:lnTo>
                  <a:lnTo>
                    <a:pt x="23" y="14"/>
                  </a:lnTo>
                  <a:lnTo>
                    <a:pt x="21" y="14"/>
                  </a:lnTo>
                  <a:lnTo>
                    <a:pt x="21" y="14"/>
                  </a:lnTo>
                  <a:close/>
                  <a:moveTo>
                    <a:pt x="21" y="16"/>
                  </a:moveTo>
                  <a:lnTo>
                    <a:pt x="23" y="16"/>
                  </a:lnTo>
                  <a:lnTo>
                    <a:pt x="23" y="16"/>
                  </a:lnTo>
                  <a:lnTo>
                    <a:pt x="23" y="19"/>
                  </a:lnTo>
                  <a:lnTo>
                    <a:pt x="23" y="19"/>
                  </a:lnTo>
                  <a:lnTo>
                    <a:pt x="21" y="16"/>
                  </a:lnTo>
                  <a:lnTo>
                    <a:pt x="21" y="16"/>
                  </a:lnTo>
                  <a:lnTo>
                    <a:pt x="21" y="16"/>
                  </a:lnTo>
                  <a:close/>
                  <a:moveTo>
                    <a:pt x="23" y="16"/>
                  </a:moveTo>
                  <a:lnTo>
                    <a:pt x="23" y="14"/>
                  </a:lnTo>
                  <a:lnTo>
                    <a:pt x="23" y="14"/>
                  </a:lnTo>
                  <a:lnTo>
                    <a:pt x="26" y="16"/>
                  </a:lnTo>
                  <a:lnTo>
                    <a:pt x="26" y="16"/>
                  </a:lnTo>
                  <a:lnTo>
                    <a:pt x="23" y="16"/>
                  </a:lnTo>
                  <a:lnTo>
                    <a:pt x="23" y="16"/>
                  </a:lnTo>
                  <a:lnTo>
                    <a:pt x="23" y="16"/>
                  </a:lnTo>
                  <a:close/>
                  <a:moveTo>
                    <a:pt x="23" y="14"/>
                  </a:moveTo>
                  <a:lnTo>
                    <a:pt x="23" y="14"/>
                  </a:lnTo>
                  <a:lnTo>
                    <a:pt x="26" y="14"/>
                  </a:lnTo>
                  <a:lnTo>
                    <a:pt x="26" y="14"/>
                  </a:lnTo>
                  <a:lnTo>
                    <a:pt x="26" y="16"/>
                  </a:lnTo>
                  <a:lnTo>
                    <a:pt x="26" y="16"/>
                  </a:lnTo>
                  <a:lnTo>
                    <a:pt x="23" y="14"/>
                  </a:lnTo>
                  <a:lnTo>
                    <a:pt x="23" y="14"/>
                  </a:lnTo>
                  <a:close/>
                  <a:moveTo>
                    <a:pt x="23" y="16"/>
                  </a:moveTo>
                  <a:lnTo>
                    <a:pt x="26" y="16"/>
                  </a:lnTo>
                  <a:lnTo>
                    <a:pt x="26" y="19"/>
                  </a:lnTo>
                  <a:lnTo>
                    <a:pt x="26" y="19"/>
                  </a:lnTo>
                  <a:lnTo>
                    <a:pt x="26" y="19"/>
                  </a:lnTo>
                  <a:lnTo>
                    <a:pt x="23" y="19"/>
                  </a:lnTo>
                  <a:lnTo>
                    <a:pt x="23" y="16"/>
                  </a:lnTo>
                  <a:lnTo>
                    <a:pt x="23" y="16"/>
                  </a:lnTo>
                  <a:close/>
                  <a:moveTo>
                    <a:pt x="26" y="16"/>
                  </a:moveTo>
                  <a:lnTo>
                    <a:pt x="26" y="16"/>
                  </a:lnTo>
                  <a:lnTo>
                    <a:pt x="26" y="16"/>
                  </a:lnTo>
                  <a:lnTo>
                    <a:pt x="26" y="16"/>
                  </a:lnTo>
                  <a:lnTo>
                    <a:pt x="26" y="19"/>
                  </a:lnTo>
                  <a:lnTo>
                    <a:pt x="26" y="19"/>
                  </a:lnTo>
                  <a:lnTo>
                    <a:pt x="26" y="16"/>
                  </a:lnTo>
                  <a:lnTo>
                    <a:pt x="26" y="16"/>
                  </a:lnTo>
                  <a:close/>
                  <a:moveTo>
                    <a:pt x="26" y="14"/>
                  </a:moveTo>
                  <a:lnTo>
                    <a:pt x="26" y="14"/>
                  </a:lnTo>
                  <a:lnTo>
                    <a:pt x="28" y="16"/>
                  </a:lnTo>
                  <a:lnTo>
                    <a:pt x="28" y="16"/>
                  </a:lnTo>
                  <a:lnTo>
                    <a:pt x="26" y="16"/>
                  </a:lnTo>
                  <a:lnTo>
                    <a:pt x="26" y="16"/>
                  </a:lnTo>
                  <a:lnTo>
                    <a:pt x="26" y="14"/>
                  </a:lnTo>
                  <a:lnTo>
                    <a:pt x="26" y="14"/>
                  </a:lnTo>
                  <a:close/>
                  <a:moveTo>
                    <a:pt x="26" y="19"/>
                  </a:moveTo>
                  <a:lnTo>
                    <a:pt x="28" y="19"/>
                  </a:lnTo>
                  <a:lnTo>
                    <a:pt x="28" y="19"/>
                  </a:lnTo>
                  <a:lnTo>
                    <a:pt x="26" y="19"/>
                  </a:lnTo>
                  <a:lnTo>
                    <a:pt x="26" y="19"/>
                  </a:lnTo>
                  <a:lnTo>
                    <a:pt x="26" y="19"/>
                  </a:lnTo>
                  <a:lnTo>
                    <a:pt x="26" y="19"/>
                  </a:lnTo>
                  <a:lnTo>
                    <a:pt x="26" y="19"/>
                  </a:lnTo>
                  <a:close/>
                  <a:moveTo>
                    <a:pt x="26" y="19"/>
                  </a:moveTo>
                  <a:lnTo>
                    <a:pt x="26" y="16"/>
                  </a:lnTo>
                  <a:lnTo>
                    <a:pt x="28" y="16"/>
                  </a:lnTo>
                  <a:lnTo>
                    <a:pt x="28" y="19"/>
                  </a:lnTo>
                  <a:lnTo>
                    <a:pt x="28" y="19"/>
                  </a:lnTo>
                  <a:lnTo>
                    <a:pt x="28" y="19"/>
                  </a:lnTo>
                  <a:lnTo>
                    <a:pt x="26" y="19"/>
                  </a:lnTo>
                  <a:lnTo>
                    <a:pt x="26" y="19"/>
                  </a:lnTo>
                  <a:close/>
                  <a:moveTo>
                    <a:pt x="28" y="16"/>
                  </a:moveTo>
                  <a:lnTo>
                    <a:pt x="28" y="16"/>
                  </a:lnTo>
                  <a:lnTo>
                    <a:pt x="28" y="16"/>
                  </a:lnTo>
                  <a:lnTo>
                    <a:pt x="28" y="16"/>
                  </a:lnTo>
                  <a:lnTo>
                    <a:pt x="28" y="19"/>
                  </a:lnTo>
                  <a:lnTo>
                    <a:pt x="28" y="19"/>
                  </a:lnTo>
                  <a:lnTo>
                    <a:pt x="28" y="16"/>
                  </a:lnTo>
                  <a:lnTo>
                    <a:pt x="28" y="16"/>
                  </a:lnTo>
                  <a:close/>
                  <a:moveTo>
                    <a:pt x="28" y="19"/>
                  </a:moveTo>
                  <a:lnTo>
                    <a:pt x="28" y="19"/>
                  </a:lnTo>
                  <a:lnTo>
                    <a:pt x="28" y="19"/>
                  </a:lnTo>
                  <a:lnTo>
                    <a:pt x="28" y="21"/>
                  </a:lnTo>
                  <a:lnTo>
                    <a:pt x="28" y="21"/>
                  </a:lnTo>
                  <a:lnTo>
                    <a:pt x="28" y="21"/>
                  </a:lnTo>
                  <a:lnTo>
                    <a:pt x="28" y="19"/>
                  </a:lnTo>
                  <a:lnTo>
                    <a:pt x="28" y="19"/>
                  </a:lnTo>
                  <a:close/>
                  <a:moveTo>
                    <a:pt x="28" y="19"/>
                  </a:moveTo>
                  <a:lnTo>
                    <a:pt x="28" y="19"/>
                  </a:lnTo>
                  <a:lnTo>
                    <a:pt x="28" y="19"/>
                  </a:lnTo>
                  <a:lnTo>
                    <a:pt x="28" y="19"/>
                  </a:lnTo>
                  <a:lnTo>
                    <a:pt x="30" y="19"/>
                  </a:lnTo>
                  <a:lnTo>
                    <a:pt x="30" y="19"/>
                  </a:lnTo>
                  <a:lnTo>
                    <a:pt x="28" y="19"/>
                  </a:lnTo>
                  <a:lnTo>
                    <a:pt x="28" y="19"/>
                  </a:lnTo>
                  <a:lnTo>
                    <a:pt x="28" y="19"/>
                  </a:lnTo>
                  <a:close/>
                  <a:moveTo>
                    <a:pt x="28" y="19"/>
                  </a:moveTo>
                  <a:lnTo>
                    <a:pt x="28" y="16"/>
                  </a:lnTo>
                  <a:lnTo>
                    <a:pt x="30" y="16"/>
                  </a:lnTo>
                  <a:lnTo>
                    <a:pt x="30" y="19"/>
                  </a:lnTo>
                  <a:lnTo>
                    <a:pt x="30" y="19"/>
                  </a:lnTo>
                  <a:lnTo>
                    <a:pt x="30" y="19"/>
                  </a:lnTo>
                  <a:lnTo>
                    <a:pt x="28" y="19"/>
                  </a:lnTo>
                  <a:lnTo>
                    <a:pt x="28" y="19"/>
                  </a:lnTo>
                  <a:close/>
                  <a:moveTo>
                    <a:pt x="28" y="21"/>
                  </a:moveTo>
                  <a:lnTo>
                    <a:pt x="30" y="21"/>
                  </a:lnTo>
                  <a:lnTo>
                    <a:pt x="28" y="21"/>
                  </a:lnTo>
                  <a:lnTo>
                    <a:pt x="28" y="21"/>
                  </a:lnTo>
                  <a:close/>
                  <a:moveTo>
                    <a:pt x="28" y="21"/>
                  </a:moveTo>
                  <a:lnTo>
                    <a:pt x="28" y="21"/>
                  </a:lnTo>
                  <a:lnTo>
                    <a:pt x="30" y="19"/>
                  </a:lnTo>
                  <a:lnTo>
                    <a:pt x="30" y="21"/>
                  </a:lnTo>
                  <a:lnTo>
                    <a:pt x="30" y="21"/>
                  </a:lnTo>
                  <a:lnTo>
                    <a:pt x="30" y="21"/>
                  </a:lnTo>
                  <a:lnTo>
                    <a:pt x="28" y="21"/>
                  </a:lnTo>
                  <a:lnTo>
                    <a:pt x="28" y="21"/>
                  </a:lnTo>
                  <a:close/>
                  <a:moveTo>
                    <a:pt x="30" y="19"/>
                  </a:moveTo>
                  <a:lnTo>
                    <a:pt x="30" y="19"/>
                  </a:lnTo>
                  <a:lnTo>
                    <a:pt x="30" y="19"/>
                  </a:lnTo>
                  <a:lnTo>
                    <a:pt x="30" y="19"/>
                  </a:lnTo>
                  <a:lnTo>
                    <a:pt x="30" y="21"/>
                  </a:lnTo>
                  <a:lnTo>
                    <a:pt x="30" y="21"/>
                  </a:lnTo>
                  <a:lnTo>
                    <a:pt x="30" y="19"/>
                  </a:lnTo>
                  <a:lnTo>
                    <a:pt x="30" y="19"/>
                  </a:lnTo>
                  <a:close/>
                  <a:moveTo>
                    <a:pt x="30" y="19"/>
                  </a:moveTo>
                  <a:lnTo>
                    <a:pt x="30" y="19"/>
                  </a:lnTo>
                  <a:lnTo>
                    <a:pt x="30" y="19"/>
                  </a:lnTo>
                  <a:lnTo>
                    <a:pt x="33" y="19"/>
                  </a:lnTo>
                  <a:lnTo>
                    <a:pt x="33" y="19"/>
                  </a:lnTo>
                  <a:lnTo>
                    <a:pt x="30" y="19"/>
                  </a:lnTo>
                  <a:lnTo>
                    <a:pt x="30" y="19"/>
                  </a:lnTo>
                  <a:lnTo>
                    <a:pt x="30" y="19"/>
                  </a:lnTo>
                  <a:close/>
                  <a:moveTo>
                    <a:pt x="30" y="21"/>
                  </a:moveTo>
                  <a:lnTo>
                    <a:pt x="30" y="23"/>
                  </a:lnTo>
                  <a:lnTo>
                    <a:pt x="30" y="21"/>
                  </a:lnTo>
                  <a:lnTo>
                    <a:pt x="30" y="21"/>
                  </a:lnTo>
                  <a:lnTo>
                    <a:pt x="30" y="21"/>
                  </a:lnTo>
                  <a:lnTo>
                    <a:pt x="30" y="21"/>
                  </a:lnTo>
                  <a:close/>
                  <a:moveTo>
                    <a:pt x="30" y="21"/>
                  </a:moveTo>
                  <a:lnTo>
                    <a:pt x="30" y="21"/>
                  </a:lnTo>
                  <a:lnTo>
                    <a:pt x="30" y="21"/>
                  </a:lnTo>
                  <a:lnTo>
                    <a:pt x="33" y="21"/>
                  </a:lnTo>
                  <a:lnTo>
                    <a:pt x="33" y="23"/>
                  </a:lnTo>
                  <a:lnTo>
                    <a:pt x="30" y="23"/>
                  </a:lnTo>
                  <a:lnTo>
                    <a:pt x="30" y="21"/>
                  </a:lnTo>
                  <a:lnTo>
                    <a:pt x="30" y="21"/>
                  </a:lnTo>
                  <a:close/>
                  <a:moveTo>
                    <a:pt x="33" y="21"/>
                  </a:moveTo>
                  <a:lnTo>
                    <a:pt x="33" y="19"/>
                  </a:lnTo>
                  <a:lnTo>
                    <a:pt x="33" y="19"/>
                  </a:lnTo>
                  <a:lnTo>
                    <a:pt x="33" y="21"/>
                  </a:lnTo>
                  <a:lnTo>
                    <a:pt x="33" y="21"/>
                  </a:lnTo>
                  <a:lnTo>
                    <a:pt x="33" y="21"/>
                  </a:lnTo>
                  <a:lnTo>
                    <a:pt x="33" y="21"/>
                  </a:lnTo>
                  <a:lnTo>
                    <a:pt x="33" y="21"/>
                  </a:lnTo>
                  <a:close/>
                  <a:moveTo>
                    <a:pt x="33" y="19"/>
                  </a:moveTo>
                  <a:lnTo>
                    <a:pt x="33" y="19"/>
                  </a:lnTo>
                  <a:lnTo>
                    <a:pt x="33" y="19"/>
                  </a:lnTo>
                  <a:lnTo>
                    <a:pt x="35" y="19"/>
                  </a:lnTo>
                  <a:lnTo>
                    <a:pt x="35" y="21"/>
                  </a:lnTo>
                  <a:lnTo>
                    <a:pt x="33" y="21"/>
                  </a:lnTo>
                  <a:lnTo>
                    <a:pt x="33" y="19"/>
                  </a:lnTo>
                  <a:lnTo>
                    <a:pt x="33" y="19"/>
                  </a:lnTo>
                  <a:close/>
                  <a:moveTo>
                    <a:pt x="33" y="21"/>
                  </a:moveTo>
                  <a:lnTo>
                    <a:pt x="35" y="23"/>
                  </a:lnTo>
                  <a:lnTo>
                    <a:pt x="35" y="23"/>
                  </a:lnTo>
                  <a:lnTo>
                    <a:pt x="33" y="23"/>
                  </a:lnTo>
                  <a:lnTo>
                    <a:pt x="33" y="23"/>
                  </a:lnTo>
                  <a:lnTo>
                    <a:pt x="33" y="21"/>
                  </a:lnTo>
                  <a:lnTo>
                    <a:pt x="33" y="21"/>
                  </a:lnTo>
                  <a:lnTo>
                    <a:pt x="33" y="21"/>
                  </a:lnTo>
                  <a:close/>
                  <a:moveTo>
                    <a:pt x="33" y="21"/>
                  </a:moveTo>
                  <a:lnTo>
                    <a:pt x="33" y="21"/>
                  </a:lnTo>
                  <a:lnTo>
                    <a:pt x="35" y="21"/>
                  </a:lnTo>
                  <a:lnTo>
                    <a:pt x="35" y="21"/>
                  </a:lnTo>
                  <a:lnTo>
                    <a:pt x="35" y="23"/>
                  </a:lnTo>
                  <a:lnTo>
                    <a:pt x="35" y="23"/>
                  </a:lnTo>
                  <a:lnTo>
                    <a:pt x="33" y="21"/>
                  </a:lnTo>
                  <a:lnTo>
                    <a:pt x="33" y="21"/>
                  </a:lnTo>
                  <a:close/>
                  <a:moveTo>
                    <a:pt x="35" y="19"/>
                  </a:moveTo>
                  <a:lnTo>
                    <a:pt x="35" y="19"/>
                  </a:lnTo>
                  <a:lnTo>
                    <a:pt x="35" y="21"/>
                  </a:lnTo>
                  <a:lnTo>
                    <a:pt x="35" y="21"/>
                  </a:lnTo>
                  <a:lnTo>
                    <a:pt x="35" y="21"/>
                  </a:lnTo>
                  <a:lnTo>
                    <a:pt x="35" y="21"/>
                  </a:lnTo>
                  <a:lnTo>
                    <a:pt x="35" y="19"/>
                  </a:lnTo>
                  <a:lnTo>
                    <a:pt x="35" y="19"/>
                  </a:lnTo>
                  <a:close/>
                  <a:moveTo>
                    <a:pt x="35" y="23"/>
                  </a:moveTo>
                  <a:lnTo>
                    <a:pt x="35" y="23"/>
                  </a:lnTo>
                  <a:lnTo>
                    <a:pt x="35" y="23"/>
                  </a:lnTo>
                  <a:lnTo>
                    <a:pt x="35" y="26"/>
                  </a:lnTo>
                  <a:lnTo>
                    <a:pt x="35" y="26"/>
                  </a:lnTo>
                  <a:lnTo>
                    <a:pt x="35" y="23"/>
                  </a:lnTo>
                  <a:lnTo>
                    <a:pt x="35" y="23"/>
                  </a:lnTo>
                  <a:lnTo>
                    <a:pt x="35" y="23"/>
                  </a:lnTo>
                  <a:close/>
                  <a:moveTo>
                    <a:pt x="35" y="23"/>
                  </a:moveTo>
                  <a:lnTo>
                    <a:pt x="35" y="21"/>
                  </a:lnTo>
                  <a:lnTo>
                    <a:pt x="35" y="21"/>
                  </a:lnTo>
                  <a:lnTo>
                    <a:pt x="37" y="23"/>
                  </a:lnTo>
                  <a:lnTo>
                    <a:pt x="37" y="23"/>
                  </a:lnTo>
                  <a:lnTo>
                    <a:pt x="35" y="23"/>
                  </a:lnTo>
                  <a:lnTo>
                    <a:pt x="35" y="23"/>
                  </a:lnTo>
                  <a:lnTo>
                    <a:pt x="35" y="23"/>
                  </a:lnTo>
                  <a:close/>
                  <a:moveTo>
                    <a:pt x="35" y="21"/>
                  </a:moveTo>
                  <a:lnTo>
                    <a:pt x="35" y="21"/>
                  </a:lnTo>
                  <a:lnTo>
                    <a:pt x="37" y="21"/>
                  </a:lnTo>
                  <a:lnTo>
                    <a:pt x="37" y="21"/>
                  </a:lnTo>
                  <a:lnTo>
                    <a:pt x="37" y="23"/>
                  </a:lnTo>
                  <a:lnTo>
                    <a:pt x="37" y="23"/>
                  </a:lnTo>
                  <a:lnTo>
                    <a:pt x="35" y="21"/>
                  </a:lnTo>
                  <a:lnTo>
                    <a:pt x="35" y="21"/>
                  </a:lnTo>
                  <a:close/>
                  <a:moveTo>
                    <a:pt x="35" y="23"/>
                  </a:moveTo>
                  <a:lnTo>
                    <a:pt x="37" y="23"/>
                  </a:lnTo>
                  <a:lnTo>
                    <a:pt x="37" y="26"/>
                  </a:lnTo>
                  <a:lnTo>
                    <a:pt x="37" y="26"/>
                  </a:lnTo>
                  <a:lnTo>
                    <a:pt x="37" y="26"/>
                  </a:lnTo>
                  <a:lnTo>
                    <a:pt x="35" y="26"/>
                  </a:lnTo>
                  <a:lnTo>
                    <a:pt x="35" y="23"/>
                  </a:lnTo>
                  <a:lnTo>
                    <a:pt x="35" y="23"/>
                  </a:lnTo>
                  <a:close/>
                  <a:moveTo>
                    <a:pt x="37" y="23"/>
                  </a:moveTo>
                  <a:lnTo>
                    <a:pt x="37" y="23"/>
                  </a:lnTo>
                  <a:lnTo>
                    <a:pt x="37" y="23"/>
                  </a:lnTo>
                  <a:lnTo>
                    <a:pt x="37" y="23"/>
                  </a:lnTo>
                  <a:lnTo>
                    <a:pt x="37" y="23"/>
                  </a:lnTo>
                  <a:lnTo>
                    <a:pt x="37" y="23"/>
                  </a:lnTo>
                  <a:lnTo>
                    <a:pt x="37" y="23"/>
                  </a:lnTo>
                  <a:lnTo>
                    <a:pt x="37" y="23"/>
                  </a:lnTo>
                  <a:close/>
                  <a:moveTo>
                    <a:pt x="37" y="21"/>
                  </a:moveTo>
                  <a:lnTo>
                    <a:pt x="37" y="21"/>
                  </a:lnTo>
                  <a:lnTo>
                    <a:pt x="40" y="23"/>
                  </a:lnTo>
                  <a:lnTo>
                    <a:pt x="40" y="23"/>
                  </a:lnTo>
                  <a:lnTo>
                    <a:pt x="37" y="23"/>
                  </a:lnTo>
                  <a:lnTo>
                    <a:pt x="37" y="23"/>
                  </a:lnTo>
                  <a:lnTo>
                    <a:pt x="37" y="21"/>
                  </a:lnTo>
                  <a:lnTo>
                    <a:pt x="37" y="21"/>
                  </a:lnTo>
                  <a:close/>
                  <a:moveTo>
                    <a:pt x="37" y="26"/>
                  </a:moveTo>
                  <a:lnTo>
                    <a:pt x="40" y="26"/>
                  </a:lnTo>
                  <a:lnTo>
                    <a:pt x="40" y="26"/>
                  </a:lnTo>
                  <a:lnTo>
                    <a:pt x="37" y="26"/>
                  </a:lnTo>
                  <a:lnTo>
                    <a:pt x="37" y="26"/>
                  </a:lnTo>
                  <a:lnTo>
                    <a:pt x="37" y="26"/>
                  </a:lnTo>
                  <a:lnTo>
                    <a:pt x="37" y="26"/>
                  </a:lnTo>
                  <a:lnTo>
                    <a:pt x="37" y="26"/>
                  </a:lnTo>
                  <a:close/>
                  <a:moveTo>
                    <a:pt x="37" y="26"/>
                  </a:moveTo>
                  <a:lnTo>
                    <a:pt x="37" y="23"/>
                  </a:lnTo>
                  <a:lnTo>
                    <a:pt x="40" y="23"/>
                  </a:lnTo>
                  <a:lnTo>
                    <a:pt x="40" y="23"/>
                  </a:lnTo>
                  <a:lnTo>
                    <a:pt x="40" y="23"/>
                  </a:lnTo>
                  <a:lnTo>
                    <a:pt x="40" y="26"/>
                  </a:lnTo>
                  <a:lnTo>
                    <a:pt x="40" y="23"/>
                  </a:lnTo>
                  <a:lnTo>
                    <a:pt x="40" y="26"/>
                  </a:lnTo>
                  <a:lnTo>
                    <a:pt x="40" y="26"/>
                  </a:lnTo>
                  <a:lnTo>
                    <a:pt x="37" y="26"/>
                  </a:lnTo>
                  <a:lnTo>
                    <a:pt x="37" y="26"/>
                  </a:lnTo>
                  <a:close/>
                  <a:moveTo>
                    <a:pt x="40" y="23"/>
                  </a:moveTo>
                  <a:lnTo>
                    <a:pt x="40" y="23"/>
                  </a:lnTo>
                  <a:lnTo>
                    <a:pt x="40" y="23"/>
                  </a:lnTo>
                  <a:lnTo>
                    <a:pt x="42" y="23"/>
                  </a:lnTo>
                  <a:lnTo>
                    <a:pt x="42" y="23"/>
                  </a:lnTo>
                  <a:lnTo>
                    <a:pt x="40" y="23"/>
                  </a:lnTo>
                  <a:lnTo>
                    <a:pt x="40" y="23"/>
                  </a:lnTo>
                  <a:lnTo>
                    <a:pt x="40" y="23"/>
                  </a:lnTo>
                  <a:close/>
                  <a:moveTo>
                    <a:pt x="40" y="26"/>
                  </a:moveTo>
                  <a:lnTo>
                    <a:pt x="40" y="26"/>
                  </a:lnTo>
                  <a:lnTo>
                    <a:pt x="42" y="26"/>
                  </a:lnTo>
                  <a:lnTo>
                    <a:pt x="42" y="28"/>
                  </a:lnTo>
                  <a:lnTo>
                    <a:pt x="40" y="28"/>
                  </a:lnTo>
                  <a:lnTo>
                    <a:pt x="40" y="26"/>
                  </a:lnTo>
                  <a:lnTo>
                    <a:pt x="40" y="26"/>
                  </a:lnTo>
                  <a:lnTo>
                    <a:pt x="40" y="26"/>
                  </a:lnTo>
                  <a:close/>
                  <a:moveTo>
                    <a:pt x="40" y="26"/>
                  </a:moveTo>
                  <a:lnTo>
                    <a:pt x="40" y="26"/>
                  </a:lnTo>
                  <a:lnTo>
                    <a:pt x="42" y="26"/>
                  </a:lnTo>
                  <a:lnTo>
                    <a:pt x="42" y="23"/>
                  </a:lnTo>
                  <a:lnTo>
                    <a:pt x="42" y="26"/>
                  </a:lnTo>
                  <a:lnTo>
                    <a:pt x="42" y="26"/>
                  </a:lnTo>
                  <a:lnTo>
                    <a:pt x="42" y="26"/>
                  </a:lnTo>
                  <a:lnTo>
                    <a:pt x="40" y="26"/>
                  </a:lnTo>
                  <a:lnTo>
                    <a:pt x="40" y="26"/>
                  </a:lnTo>
                  <a:close/>
                  <a:moveTo>
                    <a:pt x="42" y="23"/>
                  </a:moveTo>
                  <a:lnTo>
                    <a:pt x="42" y="23"/>
                  </a:lnTo>
                  <a:lnTo>
                    <a:pt x="42" y="23"/>
                  </a:lnTo>
                  <a:lnTo>
                    <a:pt x="42" y="23"/>
                  </a:lnTo>
                  <a:lnTo>
                    <a:pt x="42" y="26"/>
                  </a:lnTo>
                  <a:lnTo>
                    <a:pt x="42" y="26"/>
                  </a:lnTo>
                  <a:lnTo>
                    <a:pt x="42" y="23"/>
                  </a:lnTo>
                  <a:lnTo>
                    <a:pt x="42" y="23"/>
                  </a:lnTo>
                  <a:close/>
                  <a:moveTo>
                    <a:pt x="42" y="26"/>
                  </a:moveTo>
                  <a:lnTo>
                    <a:pt x="42" y="28"/>
                  </a:lnTo>
                  <a:lnTo>
                    <a:pt x="42" y="28"/>
                  </a:lnTo>
                  <a:lnTo>
                    <a:pt x="42" y="28"/>
                  </a:lnTo>
                  <a:lnTo>
                    <a:pt x="42" y="28"/>
                  </a:lnTo>
                  <a:lnTo>
                    <a:pt x="42" y="26"/>
                  </a:lnTo>
                  <a:lnTo>
                    <a:pt x="42" y="26"/>
                  </a:lnTo>
                  <a:lnTo>
                    <a:pt x="42" y="26"/>
                  </a:lnTo>
                  <a:close/>
                  <a:moveTo>
                    <a:pt x="42" y="26"/>
                  </a:moveTo>
                  <a:lnTo>
                    <a:pt x="42" y="26"/>
                  </a:lnTo>
                  <a:lnTo>
                    <a:pt x="42" y="26"/>
                  </a:lnTo>
                  <a:lnTo>
                    <a:pt x="45" y="26"/>
                  </a:lnTo>
                  <a:lnTo>
                    <a:pt x="45" y="28"/>
                  </a:lnTo>
                  <a:lnTo>
                    <a:pt x="42" y="28"/>
                  </a:lnTo>
                  <a:lnTo>
                    <a:pt x="42" y="26"/>
                  </a:lnTo>
                  <a:lnTo>
                    <a:pt x="42" y="26"/>
                  </a:lnTo>
                  <a:close/>
                  <a:moveTo>
                    <a:pt x="42" y="26"/>
                  </a:moveTo>
                  <a:lnTo>
                    <a:pt x="42" y="23"/>
                  </a:lnTo>
                  <a:lnTo>
                    <a:pt x="45" y="23"/>
                  </a:lnTo>
                  <a:lnTo>
                    <a:pt x="45" y="26"/>
                  </a:lnTo>
                  <a:lnTo>
                    <a:pt x="45" y="26"/>
                  </a:lnTo>
                  <a:lnTo>
                    <a:pt x="45" y="26"/>
                  </a:lnTo>
                  <a:lnTo>
                    <a:pt x="42" y="26"/>
                  </a:lnTo>
                  <a:lnTo>
                    <a:pt x="42" y="26"/>
                  </a:lnTo>
                  <a:close/>
                  <a:moveTo>
                    <a:pt x="42" y="28"/>
                  </a:moveTo>
                  <a:lnTo>
                    <a:pt x="45" y="28"/>
                  </a:lnTo>
                  <a:lnTo>
                    <a:pt x="45" y="28"/>
                  </a:lnTo>
                  <a:lnTo>
                    <a:pt x="45" y="30"/>
                  </a:lnTo>
                  <a:lnTo>
                    <a:pt x="45" y="30"/>
                  </a:lnTo>
                  <a:lnTo>
                    <a:pt x="42" y="28"/>
                  </a:lnTo>
                  <a:lnTo>
                    <a:pt x="42" y="28"/>
                  </a:lnTo>
                  <a:lnTo>
                    <a:pt x="42" y="28"/>
                  </a:lnTo>
                  <a:close/>
                  <a:moveTo>
                    <a:pt x="45" y="28"/>
                  </a:moveTo>
                  <a:lnTo>
                    <a:pt x="45" y="26"/>
                  </a:lnTo>
                  <a:lnTo>
                    <a:pt x="45" y="26"/>
                  </a:lnTo>
                  <a:lnTo>
                    <a:pt x="45" y="28"/>
                  </a:lnTo>
                  <a:lnTo>
                    <a:pt x="45" y="28"/>
                  </a:lnTo>
                  <a:lnTo>
                    <a:pt x="45" y="28"/>
                  </a:lnTo>
                  <a:lnTo>
                    <a:pt x="45" y="28"/>
                  </a:lnTo>
                  <a:lnTo>
                    <a:pt x="45" y="28"/>
                  </a:lnTo>
                  <a:close/>
                  <a:moveTo>
                    <a:pt x="45" y="26"/>
                  </a:moveTo>
                  <a:lnTo>
                    <a:pt x="45" y="26"/>
                  </a:lnTo>
                  <a:lnTo>
                    <a:pt x="45" y="26"/>
                  </a:lnTo>
                  <a:lnTo>
                    <a:pt x="47" y="26"/>
                  </a:lnTo>
                  <a:lnTo>
                    <a:pt x="47" y="26"/>
                  </a:lnTo>
                  <a:lnTo>
                    <a:pt x="45" y="26"/>
                  </a:lnTo>
                  <a:lnTo>
                    <a:pt x="45" y="26"/>
                  </a:lnTo>
                  <a:lnTo>
                    <a:pt x="45" y="26"/>
                  </a:lnTo>
                  <a:close/>
                  <a:moveTo>
                    <a:pt x="45" y="30"/>
                  </a:moveTo>
                  <a:lnTo>
                    <a:pt x="45" y="28"/>
                  </a:lnTo>
                  <a:lnTo>
                    <a:pt x="45" y="28"/>
                  </a:lnTo>
                  <a:lnTo>
                    <a:pt x="47" y="30"/>
                  </a:lnTo>
                  <a:lnTo>
                    <a:pt x="47" y="30"/>
                  </a:lnTo>
                  <a:lnTo>
                    <a:pt x="45" y="30"/>
                  </a:lnTo>
                  <a:lnTo>
                    <a:pt x="45" y="30"/>
                  </a:lnTo>
                  <a:lnTo>
                    <a:pt x="45" y="30"/>
                  </a:lnTo>
                  <a:close/>
                  <a:moveTo>
                    <a:pt x="45" y="28"/>
                  </a:moveTo>
                  <a:lnTo>
                    <a:pt x="45" y="28"/>
                  </a:lnTo>
                  <a:lnTo>
                    <a:pt x="47" y="28"/>
                  </a:lnTo>
                  <a:lnTo>
                    <a:pt x="47" y="28"/>
                  </a:lnTo>
                  <a:lnTo>
                    <a:pt x="47" y="28"/>
                  </a:lnTo>
                  <a:lnTo>
                    <a:pt x="47" y="28"/>
                  </a:lnTo>
                  <a:lnTo>
                    <a:pt x="45" y="28"/>
                  </a:lnTo>
                  <a:lnTo>
                    <a:pt x="45" y="28"/>
                  </a:lnTo>
                  <a:close/>
                  <a:moveTo>
                    <a:pt x="47" y="26"/>
                  </a:moveTo>
                  <a:lnTo>
                    <a:pt x="47" y="26"/>
                  </a:lnTo>
                  <a:lnTo>
                    <a:pt x="49" y="26"/>
                  </a:lnTo>
                  <a:lnTo>
                    <a:pt x="49" y="28"/>
                  </a:lnTo>
                  <a:lnTo>
                    <a:pt x="47" y="28"/>
                  </a:lnTo>
                  <a:lnTo>
                    <a:pt x="47" y="28"/>
                  </a:lnTo>
                  <a:lnTo>
                    <a:pt x="47" y="26"/>
                  </a:lnTo>
                  <a:lnTo>
                    <a:pt x="47" y="26"/>
                  </a:lnTo>
                  <a:close/>
                  <a:moveTo>
                    <a:pt x="47" y="30"/>
                  </a:moveTo>
                  <a:lnTo>
                    <a:pt x="49" y="30"/>
                  </a:lnTo>
                  <a:lnTo>
                    <a:pt x="49" y="30"/>
                  </a:lnTo>
                  <a:lnTo>
                    <a:pt x="47" y="30"/>
                  </a:lnTo>
                  <a:lnTo>
                    <a:pt x="47" y="30"/>
                  </a:lnTo>
                  <a:lnTo>
                    <a:pt x="47" y="30"/>
                  </a:lnTo>
                  <a:lnTo>
                    <a:pt x="47" y="30"/>
                  </a:lnTo>
                  <a:lnTo>
                    <a:pt x="47" y="30"/>
                  </a:lnTo>
                  <a:close/>
                  <a:moveTo>
                    <a:pt x="49" y="28"/>
                  </a:moveTo>
                  <a:lnTo>
                    <a:pt x="49" y="28"/>
                  </a:lnTo>
                  <a:lnTo>
                    <a:pt x="49" y="26"/>
                  </a:lnTo>
                  <a:lnTo>
                    <a:pt x="49" y="28"/>
                  </a:lnTo>
                  <a:lnTo>
                    <a:pt x="49" y="28"/>
                  </a:lnTo>
                  <a:lnTo>
                    <a:pt x="49" y="28"/>
                  </a:lnTo>
                  <a:lnTo>
                    <a:pt x="49" y="28"/>
                  </a:lnTo>
                  <a:lnTo>
                    <a:pt x="49" y="28"/>
                  </a:lnTo>
                  <a:close/>
                  <a:moveTo>
                    <a:pt x="49" y="30"/>
                  </a:moveTo>
                  <a:lnTo>
                    <a:pt x="49" y="30"/>
                  </a:lnTo>
                  <a:lnTo>
                    <a:pt x="49" y="30"/>
                  </a:lnTo>
                  <a:lnTo>
                    <a:pt x="49" y="33"/>
                  </a:lnTo>
                  <a:lnTo>
                    <a:pt x="49" y="33"/>
                  </a:lnTo>
                  <a:lnTo>
                    <a:pt x="49" y="33"/>
                  </a:lnTo>
                  <a:lnTo>
                    <a:pt x="49" y="30"/>
                  </a:lnTo>
                  <a:lnTo>
                    <a:pt x="49" y="30"/>
                  </a:lnTo>
                  <a:close/>
                  <a:moveTo>
                    <a:pt x="49" y="30"/>
                  </a:moveTo>
                  <a:lnTo>
                    <a:pt x="49" y="30"/>
                  </a:lnTo>
                  <a:lnTo>
                    <a:pt x="49" y="28"/>
                  </a:lnTo>
                  <a:lnTo>
                    <a:pt x="52" y="30"/>
                  </a:lnTo>
                  <a:lnTo>
                    <a:pt x="52" y="30"/>
                  </a:lnTo>
                  <a:lnTo>
                    <a:pt x="49" y="30"/>
                  </a:lnTo>
                  <a:lnTo>
                    <a:pt x="49" y="30"/>
                  </a:lnTo>
                  <a:lnTo>
                    <a:pt x="49" y="30"/>
                  </a:lnTo>
                  <a:close/>
                  <a:moveTo>
                    <a:pt x="49" y="28"/>
                  </a:moveTo>
                  <a:lnTo>
                    <a:pt x="52" y="28"/>
                  </a:lnTo>
                  <a:lnTo>
                    <a:pt x="52" y="28"/>
                  </a:lnTo>
                  <a:lnTo>
                    <a:pt x="52" y="30"/>
                  </a:lnTo>
                  <a:lnTo>
                    <a:pt x="52" y="30"/>
                  </a:lnTo>
                  <a:lnTo>
                    <a:pt x="49" y="28"/>
                  </a:lnTo>
                  <a:lnTo>
                    <a:pt x="49" y="28"/>
                  </a:lnTo>
                  <a:lnTo>
                    <a:pt x="49" y="28"/>
                  </a:lnTo>
                  <a:close/>
                  <a:moveTo>
                    <a:pt x="49" y="33"/>
                  </a:moveTo>
                  <a:lnTo>
                    <a:pt x="52" y="30"/>
                  </a:lnTo>
                  <a:lnTo>
                    <a:pt x="52" y="33"/>
                  </a:lnTo>
                  <a:lnTo>
                    <a:pt x="52" y="33"/>
                  </a:lnTo>
                  <a:lnTo>
                    <a:pt x="52" y="33"/>
                  </a:lnTo>
                  <a:lnTo>
                    <a:pt x="49" y="33"/>
                  </a:lnTo>
                  <a:lnTo>
                    <a:pt x="49" y="33"/>
                  </a:lnTo>
                  <a:lnTo>
                    <a:pt x="49" y="33"/>
                  </a:lnTo>
                  <a:close/>
                  <a:moveTo>
                    <a:pt x="52" y="30"/>
                  </a:moveTo>
                  <a:lnTo>
                    <a:pt x="52" y="30"/>
                  </a:lnTo>
                  <a:lnTo>
                    <a:pt x="52" y="30"/>
                  </a:lnTo>
                  <a:lnTo>
                    <a:pt x="52" y="30"/>
                  </a:lnTo>
                  <a:lnTo>
                    <a:pt x="52" y="33"/>
                  </a:lnTo>
                  <a:lnTo>
                    <a:pt x="52" y="33"/>
                  </a:lnTo>
                  <a:lnTo>
                    <a:pt x="52" y="30"/>
                  </a:lnTo>
                  <a:lnTo>
                    <a:pt x="52" y="30"/>
                  </a:lnTo>
                  <a:close/>
                  <a:moveTo>
                    <a:pt x="52" y="30"/>
                  </a:moveTo>
                  <a:lnTo>
                    <a:pt x="52" y="28"/>
                  </a:lnTo>
                  <a:lnTo>
                    <a:pt x="52" y="28"/>
                  </a:lnTo>
                  <a:lnTo>
                    <a:pt x="52" y="30"/>
                  </a:lnTo>
                  <a:lnTo>
                    <a:pt x="52" y="30"/>
                  </a:lnTo>
                  <a:lnTo>
                    <a:pt x="52" y="30"/>
                  </a:lnTo>
                  <a:lnTo>
                    <a:pt x="52" y="30"/>
                  </a:lnTo>
                  <a:lnTo>
                    <a:pt x="52" y="30"/>
                  </a:lnTo>
                  <a:close/>
                  <a:moveTo>
                    <a:pt x="52" y="33"/>
                  </a:moveTo>
                  <a:lnTo>
                    <a:pt x="52" y="33"/>
                  </a:lnTo>
                  <a:lnTo>
                    <a:pt x="52" y="35"/>
                  </a:lnTo>
                  <a:lnTo>
                    <a:pt x="52" y="35"/>
                  </a:lnTo>
                  <a:lnTo>
                    <a:pt x="52" y="33"/>
                  </a:lnTo>
                  <a:lnTo>
                    <a:pt x="52" y="33"/>
                  </a:lnTo>
                  <a:lnTo>
                    <a:pt x="52" y="33"/>
                  </a:lnTo>
                  <a:lnTo>
                    <a:pt x="52" y="33"/>
                  </a:lnTo>
                  <a:close/>
                  <a:moveTo>
                    <a:pt x="52" y="33"/>
                  </a:moveTo>
                  <a:lnTo>
                    <a:pt x="52" y="30"/>
                  </a:lnTo>
                  <a:lnTo>
                    <a:pt x="54" y="30"/>
                  </a:lnTo>
                  <a:lnTo>
                    <a:pt x="54" y="33"/>
                  </a:lnTo>
                  <a:lnTo>
                    <a:pt x="54" y="33"/>
                  </a:lnTo>
                  <a:lnTo>
                    <a:pt x="54" y="33"/>
                  </a:lnTo>
                  <a:lnTo>
                    <a:pt x="52" y="33"/>
                  </a:lnTo>
                  <a:lnTo>
                    <a:pt x="52" y="33"/>
                  </a:lnTo>
                  <a:close/>
                  <a:moveTo>
                    <a:pt x="54" y="30"/>
                  </a:moveTo>
                  <a:lnTo>
                    <a:pt x="54" y="30"/>
                  </a:lnTo>
                  <a:lnTo>
                    <a:pt x="54" y="30"/>
                  </a:lnTo>
                  <a:lnTo>
                    <a:pt x="54" y="33"/>
                  </a:lnTo>
                  <a:lnTo>
                    <a:pt x="54" y="33"/>
                  </a:lnTo>
                  <a:lnTo>
                    <a:pt x="54" y="30"/>
                  </a:lnTo>
                  <a:lnTo>
                    <a:pt x="54" y="30"/>
                  </a:lnTo>
                  <a:lnTo>
                    <a:pt x="54" y="30"/>
                  </a:lnTo>
                  <a:close/>
                  <a:moveTo>
                    <a:pt x="54" y="33"/>
                  </a:moveTo>
                  <a:lnTo>
                    <a:pt x="54" y="35"/>
                  </a:lnTo>
                  <a:lnTo>
                    <a:pt x="54" y="35"/>
                  </a:lnTo>
                  <a:lnTo>
                    <a:pt x="54" y="35"/>
                  </a:lnTo>
                  <a:lnTo>
                    <a:pt x="54" y="35"/>
                  </a:lnTo>
                  <a:lnTo>
                    <a:pt x="54" y="33"/>
                  </a:lnTo>
                  <a:lnTo>
                    <a:pt x="54" y="33"/>
                  </a:lnTo>
                  <a:lnTo>
                    <a:pt x="54" y="33"/>
                  </a:lnTo>
                  <a:close/>
                  <a:moveTo>
                    <a:pt x="54" y="33"/>
                  </a:moveTo>
                  <a:lnTo>
                    <a:pt x="54" y="33"/>
                  </a:lnTo>
                  <a:lnTo>
                    <a:pt x="54" y="33"/>
                  </a:lnTo>
                  <a:lnTo>
                    <a:pt x="56" y="33"/>
                  </a:lnTo>
                  <a:lnTo>
                    <a:pt x="56" y="35"/>
                  </a:lnTo>
                  <a:lnTo>
                    <a:pt x="54" y="35"/>
                  </a:lnTo>
                  <a:lnTo>
                    <a:pt x="54" y="33"/>
                  </a:lnTo>
                  <a:lnTo>
                    <a:pt x="54" y="33"/>
                  </a:lnTo>
                  <a:close/>
                  <a:moveTo>
                    <a:pt x="54" y="33"/>
                  </a:moveTo>
                  <a:lnTo>
                    <a:pt x="54" y="30"/>
                  </a:lnTo>
                  <a:lnTo>
                    <a:pt x="56" y="30"/>
                  </a:lnTo>
                  <a:lnTo>
                    <a:pt x="56" y="33"/>
                  </a:lnTo>
                  <a:lnTo>
                    <a:pt x="56" y="33"/>
                  </a:lnTo>
                  <a:lnTo>
                    <a:pt x="56" y="33"/>
                  </a:lnTo>
                  <a:lnTo>
                    <a:pt x="54" y="33"/>
                  </a:lnTo>
                  <a:lnTo>
                    <a:pt x="54" y="33"/>
                  </a:lnTo>
                  <a:close/>
                  <a:moveTo>
                    <a:pt x="54" y="35"/>
                  </a:moveTo>
                  <a:lnTo>
                    <a:pt x="56" y="35"/>
                  </a:lnTo>
                  <a:lnTo>
                    <a:pt x="56" y="35"/>
                  </a:lnTo>
                  <a:lnTo>
                    <a:pt x="56" y="35"/>
                  </a:lnTo>
                  <a:lnTo>
                    <a:pt x="56" y="35"/>
                  </a:lnTo>
                  <a:lnTo>
                    <a:pt x="54" y="35"/>
                  </a:lnTo>
                  <a:lnTo>
                    <a:pt x="54" y="35"/>
                  </a:lnTo>
                  <a:lnTo>
                    <a:pt x="54" y="35"/>
                  </a:lnTo>
                  <a:close/>
                  <a:moveTo>
                    <a:pt x="56" y="35"/>
                  </a:moveTo>
                  <a:lnTo>
                    <a:pt x="56" y="33"/>
                  </a:lnTo>
                  <a:lnTo>
                    <a:pt x="56" y="33"/>
                  </a:lnTo>
                  <a:lnTo>
                    <a:pt x="56" y="33"/>
                  </a:lnTo>
                  <a:lnTo>
                    <a:pt x="56" y="33"/>
                  </a:lnTo>
                  <a:lnTo>
                    <a:pt x="56" y="35"/>
                  </a:lnTo>
                  <a:lnTo>
                    <a:pt x="56" y="35"/>
                  </a:lnTo>
                  <a:lnTo>
                    <a:pt x="56" y="35"/>
                  </a:lnTo>
                  <a:lnTo>
                    <a:pt x="56" y="35"/>
                  </a:lnTo>
                  <a:lnTo>
                    <a:pt x="56" y="35"/>
                  </a:lnTo>
                  <a:close/>
                  <a:moveTo>
                    <a:pt x="56" y="33"/>
                  </a:moveTo>
                  <a:lnTo>
                    <a:pt x="56" y="33"/>
                  </a:lnTo>
                  <a:lnTo>
                    <a:pt x="59" y="33"/>
                  </a:lnTo>
                  <a:lnTo>
                    <a:pt x="59" y="33"/>
                  </a:lnTo>
                  <a:lnTo>
                    <a:pt x="56" y="33"/>
                  </a:lnTo>
                  <a:lnTo>
                    <a:pt x="56" y="33"/>
                  </a:lnTo>
                  <a:lnTo>
                    <a:pt x="56" y="33"/>
                  </a:lnTo>
                  <a:lnTo>
                    <a:pt x="56" y="33"/>
                  </a:lnTo>
                  <a:close/>
                  <a:moveTo>
                    <a:pt x="56" y="35"/>
                  </a:moveTo>
                  <a:lnTo>
                    <a:pt x="59" y="35"/>
                  </a:lnTo>
                  <a:lnTo>
                    <a:pt x="59" y="38"/>
                  </a:lnTo>
                  <a:lnTo>
                    <a:pt x="56" y="38"/>
                  </a:lnTo>
                  <a:lnTo>
                    <a:pt x="56" y="35"/>
                  </a:lnTo>
                  <a:lnTo>
                    <a:pt x="56" y="35"/>
                  </a:lnTo>
                  <a:lnTo>
                    <a:pt x="56" y="35"/>
                  </a:lnTo>
                  <a:lnTo>
                    <a:pt x="56" y="35"/>
                  </a:lnTo>
                  <a:close/>
                  <a:moveTo>
                    <a:pt x="59" y="35"/>
                  </a:moveTo>
                  <a:lnTo>
                    <a:pt x="59" y="35"/>
                  </a:lnTo>
                  <a:lnTo>
                    <a:pt x="59" y="35"/>
                  </a:lnTo>
                  <a:lnTo>
                    <a:pt x="59" y="35"/>
                  </a:lnTo>
                  <a:lnTo>
                    <a:pt x="59" y="35"/>
                  </a:lnTo>
                  <a:lnTo>
                    <a:pt x="59" y="35"/>
                  </a:lnTo>
                  <a:lnTo>
                    <a:pt x="59" y="35"/>
                  </a:lnTo>
                  <a:lnTo>
                    <a:pt x="59" y="35"/>
                  </a:lnTo>
                  <a:close/>
                  <a:moveTo>
                    <a:pt x="59" y="33"/>
                  </a:moveTo>
                  <a:lnTo>
                    <a:pt x="59" y="33"/>
                  </a:lnTo>
                  <a:lnTo>
                    <a:pt x="59" y="33"/>
                  </a:lnTo>
                  <a:lnTo>
                    <a:pt x="59" y="35"/>
                  </a:lnTo>
                  <a:lnTo>
                    <a:pt x="59" y="35"/>
                  </a:lnTo>
                  <a:lnTo>
                    <a:pt x="59" y="35"/>
                  </a:lnTo>
                  <a:lnTo>
                    <a:pt x="59" y="33"/>
                  </a:lnTo>
                  <a:lnTo>
                    <a:pt x="59" y="33"/>
                  </a:lnTo>
                  <a:close/>
                  <a:moveTo>
                    <a:pt x="59" y="35"/>
                  </a:moveTo>
                  <a:lnTo>
                    <a:pt x="59" y="35"/>
                  </a:lnTo>
                  <a:lnTo>
                    <a:pt x="59" y="38"/>
                  </a:lnTo>
                  <a:lnTo>
                    <a:pt x="59" y="38"/>
                  </a:lnTo>
                  <a:lnTo>
                    <a:pt x="59" y="38"/>
                  </a:lnTo>
                  <a:lnTo>
                    <a:pt x="59" y="38"/>
                  </a:lnTo>
                  <a:lnTo>
                    <a:pt x="59" y="35"/>
                  </a:lnTo>
                  <a:lnTo>
                    <a:pt x="59" y="35"/>
                  </a:lnTo>
                  <a:close/>
                  <a:moveTo>
                    <a:pt x="59" y="35"/>
                  </a:moveTo>
                  <a:lnTo>
                    <a:pt x="59" y="35"/>
                  </a:lnTo>
                  <a:lnTo>
                    <a:pt x="61" y="35"/>
                  </a:lnTo>
                  <a:lnTo>
                    <a:pt x="59" y="35"/>
                  </a:lnTo>
                  <a:lnTo>
                    <a:pt x="61" y="35"/>
                  </a:lnTo>
                  <a:lnTo>
                    <a:pt x="61" y="35"/>
                  </a:lnTo>
                  <a:lnTo>
                    <a:pt x="61" y="38"/>
                  </a:lnTo>
                  <a:lnTo>
                    <a:pt x="61" y="38"/>
                  </a:lnTo>
                  <a:lnTo>
                    <a:pt x="59" y="35"/>
                  </a:lnTo>
                  <a:lnTo>
                    <a:pt x="59" y="35"/>
                  </a:lnTo>
                  <a:close/>
                  <a:moveTo>
                    <a:pt x="61" y="35"/>
                  </a:moveTo>
                  <a:lnTo>
                    <a:pt x="61" y="35"/>
                  </a:lnTo>
                  <a:lnTo>
                    <a:pt x="61" y="35"/>
                  </a:lnTo>
                  <a:lnTo>
                    <a:pt x="61" y="35"/>
                  </a:lnTo>
                  <a:lnTo>
                    <a:pt x="61" y="35"/>
                  </a:lnTo>
                  <a:lnTo>
                    <a:pt x="61" y="35"/>
                  </a:lnTo>
                  <a:lnTo>
                    <a:pt x="61" y="35"/>
                  </a:lnTo>
                  <a:lnTo>
                    <a:pt x="61" y="35"/>
                  </a:lnTo>
                  <a:close/>
                  <a:moveTo>
                    <a:pt x="61" y="38"/>
                  </a:moveTo>
                  <a:lnTo>
                    <a:pt x="61" y="38"/>
                  </a:lnTo>
                  <a:lnTo>
                    <a:pt x="61" y="40"/>
                  </a:lnTo>
                  <a:lnTo>
                    <a:pt x="61" y="40"/>
                  </a:lnTo>
                  <a:lnTo>
                    <a:pt x="61" y="38"/>
                  </a:lnTo>
                  <a:lnTo>
                    <a:pt x="61" y="38"/>
                  </a:lnTo>
                  <a:lnTo>
                    <a:pt x="61" y="38"/>
                  </a:lnTo>
                  <a:lnTo>
                    <a:pt x="61" y="38"/>
                  </a:lnTo>
                  <a:close/>
                  <a:moveTo>
                    <a:pt x="61" y="38"/>
                  </a:moveTo>
                  <a:lnTo>
                    <a:pt x="61" y="35"/>
                  </a:lnTo>
                  <a:lnTo>
                    <a:pt x="61" y="35"/>
                  </a:lnTo>
                  <a:lnTo>
                    <a:pt x="61" y="35"/>
                  </a:lnTo>
                  <a:lnTo>
                    <a:pt x="61" y="35"/>
                  </a:lnTo>
                  <a:lnTo>
                    <a:pt x="63" y="38"/>
                  </a:lnTo>
                  <a:lnTo>
                    <a:pt x="63" y="38"/>
                  </a:lnTo>
                  <a:lnTo>
                    <a:pt x="61" y="38"/>
                  </a:lnTo>
                  <a:lnTo>
                    <a:pt x="61" y="38"/>
                  </a:lnTo>
                  <a:lnTo>
                    <a:pt x="61" y="38"/>
                  </a:lnTo>
                  <a:close/>
                  <a:moveTo>
                    <a:pt x="61" y="35"/>
                  </a:moveTo>
                  <a:lnTo>
                    <a:pt x="61" y="35"/>
                  </a:lnTo>
                  <a:lnTo>
                    <a:pt x="63" y="35"/>
                  </a:lnTo>
                  <a:lnTo>
                    <a:pt x="63" y="35"/>
                  </a:lnTo>
                  <a:lnTo>
                    <a:pt x="63" y="38"/>
                  </a:lnTo>
                  <a:lnTo>
                    <a:pt x="63" y="38"/>
                  </a:lnTo>
                  <a:lnTo>
                    <a:pt x="61" y="35"/>
                  </a:lnTo>
                  <a:lnTo>
                    <a:pt x="61" y="35"/>
                  </a:lnTo>
                  <a:close/>
                  <a:moveTo>
                    <a:pt x="61" y="38"/>
                  </a:moveTo>
                  <a:lnTo>
                    <a:pt x="63" y="38"/>
                  </a:lnTo>
                  <a:lnTo>
                    <a:pt x="63" y="40"/>
                  </a:lnTo>
                  <a:lnTo>
                    <a:pt x="63" y="40"/>
                  </a:lnTo>
                  <a:lnTo>
                    <a:pt x="63" y="40"/>
                  </a:lnTo>
                  <a:lnTo>
                    <a:pt x="61" y="40"/>
                  </a:lnTo>
                  <a:lnTo>
                    <a:pt x="61" y="38"/>
                  </a:lnTo>
                  <a:lnTo>
                    <a:pt x="61" y="38"/>
                  </a:lnTo>
                  <a:close/>
                  <a:moveTo>
                    <a:pt x="63" y="38"/>
                  </a:moveTo>
                  <a:lnTo>
                    <a:pt x="63" y="38"/>
                  </a:lnTo>
                  <a:lnTo>
                    <a:pt x="63" y="38"/>
                  </a:lnTo>
                  <a:lnTo>
                    <a:pt x="63" y="38"/>
                  </a:lnTo>
                  <a:lnTo>
                    <a:pt x="63" y="38"/>
                  </a:lnTo>
                  <a:lnTo>
                    <a:pt x="63" y="40"/>
                  </a:lnTo>
                  <a:lnTo>
                    <a:pt x="63" y="40"/>
                  </a:lnTo>
                  <a:lnTo>
                    <a:pt x="63" y="38"/>
                  </a:lnTo>
                  <a:lnTo>
                    <a:pt x="63" y="38"/>
                  </a:lnTo>
                  <a:close/>
                  <a:moveTo>
                    <a:pt x="63" y="38"/>
                  </a:moveTo>
                  <a:lnTo>
                    <a:pt x="63" y="35"/>
                  </a:lnTo>
                  <a:lnTo>
                    <a:pt x="63" y="35"/>
                  </a:lnTo>
                  <a:lnTo>
                    <a:pt x="66" y="38"/>
                  </a:lnTo>
                  <a:lnTo>
                    <a:pt x="66" y="38"/>
                  </a:lnTo>
                  <a:lnTo>
                    <a:pt x="63" y="38"/>
                  </a:lnTo>
                  <a:lnTo>
                    <a:pt x="63" y="38"/>
                  </a:lnTo>
                  <a:lnTo>
                    <a:pt x="63" y="38"/>
                  </a:lnTo>
                  <a:close/>
                  <a:moveTo>
                    <a:pt x="63" y="40"/>
                  </a:moveTo>
                  <a:lnTo>
                    <a:pt x="66" y="40"/>
                  </a:lnTo>
                  <a:lnTo>
                    <a:pt x="66" y="42"/>
                  </a:lnTo>
                  <a:lnTo>
                    <a:pt x="63" y="42"/>
                  </a:lnTo>
                  <a:lnTo>
                    <a:pt x="63" y="40"/>
                  </a:lnTo>
                  <a:lnTo>
                    <a:pt x="63" y="40"/>
                  </a:lnTo>
                  <a:lnTo>
                    <a:pt x="63" y="40"/>
                  </a:lnTo>
                  <a:lnTo>
                    <a:pt x="63" y="40"/>
                  </a:lnTo>
                  <a:close/>
                  <a:moveTo>
                    <a:pt x="63" y="40"/>
                  </a:moveTo>
                  <a:lnTo>
                    <a:pt x="63" y="38"/>
                  </a:lnTo>
                  <a:lnTo>
                    <a:pt x="66" y="38"/>
                  </a:lnTo>
                  <a:lnTo>
                    <a:pt x="66" y="38"/>
                  </a:lnTo>
                  <a:lnTo>
                    <a:pt x="66" y="38"/>
                  </a:lnTo>
                  <a:lnTo>
                    <a:pt x="66" y="40"/>
                  </a:lnTo>
                  <a:lnTo>
                    <a:pt x="66" y="40"/>
                  </a:lnTo>
                  <a:lnTo>
                    <a:pt x="66" y="40"/>
                  </a:lnTo>
                  <a:lnTo>
                    <a:pt x="63" y="40"/>
                  </a:lnTo>
                  <a:lnTo>
                    <a:pt x="63" y="40"/>
                  </a:lnTo>
                  <a:close/>
                  <a:moveTo>
                    <a:pt x="66" y="38"/>
                  </a:moveTo>
                  <a:lnTo>
                    <a:pt x="66" y="38"/>
                  </a:lnTo>
                  <a:lnTo>
                    <a:pt x="66" y="38"/>
                  </a:lnTo>
                  <a:lnTo>
                    <a:pt x="66" y="38"/>
                  </a:lnTo>
                  <a:lnTo>
                    <a:pt x="66" y="38"/>
                  </a:lnTo>
                  <a:lnTo>
                    <a:pt x="66" y="38"/>
                  </a:lnTo>
                  <a:lnTo>
                    <a:pt x="66" y="38"/>
                  </a:lnTo>
                  <a:lnTo>
                    <a:pt x="66" y="38"/>
                  </a:lnTo>
                  <a:close/>
                  <a:moveTo>
                    <a:pt x="66" y="40"/>
                  </a:moveTo>
                  <a:lnTo>
                    <a:pt x="66" y="40"/>
                  </a:lnTo>
                  <a:lnTo>
                    <a:pt x="66" y="42"/>
                  </a:lnTo>
                  <a:lnTo>
                    <a:pt x="66" y="42"/>
                  </a:lnTo>
                  <a:lnTo>
                    <a:pt x="66" y="42"/>
                  </a:lnTo>
                  <a:lnTo>
                    <a:pt x="66" y="42"/>
                  </a:lnTo>
                  <a:lnTo>
                    <a:pt x="66" y="40"/>
                  </a:lnTo>
                  <a:lnTo>
                    <a:pt x="66" y="40"/>
                  </a:lnTo>
                  <a:close/>
                  <a:moveTo>
                    <a:pt x="66" y="40"/>
                  </a:moveTo>
                  <a:lnTo>
                    <a:pt x="66" y="40"/>
                  </a:lnTo>
                  <a:lnTo>
                    <a:pt x="66" y="40"/>
                  </a:lnTo>
                  <a:lnTo>
                    <a:pt x="66" y="40"/>
                  </a:lnTo>
                  <a:lnTo>
                    <a:pt x="68" y="40"/>
                  </a:lnTo>
                  <a:lnTo>
                    <a:pt x="68" y="40"/>
                  </a:lnTo>
                  <a:lnTo>
                    <a:pt x="66" y="40"/>
                  </a:lnTo>
                  <a:lnTo>
                    <a:pt x="66" y="40"/>
                  </a:lnTo>
                  <a:lnTo>
                    <a:pt x="66" y="40"/>
                  </a:lnTo>
                  <a:close/>
                  <a:moveTo>
                    <a:pt x="68" y="40"/>
                  </a:moveTo>
                  <a:lnTo>
                    <a:pt x="68" y="38"/>
                  </a:lnTo>
                  <a:lnTo>
                    <a:pt x="68" y="38"/>
                  </a:lnTo>
                  <a:lnTo>
                    <a:pt x="68" y="38"/>
                  </a:lnTo>
                  <a:lnTo>
                    <a:pt x="68" y="40"/>
                  </a:lnTo>
                  <a:lnTo>
                    <a:pt x="68" y="40"/>
                  </a:lnTo>
                  <a:lnTo>
                    <a:pt x="68" y="40"/>
                  </a:lnTo>
                  <a:lnTo>
                    <a:pt x="68" y="40"/>
                  </a:lnTo>
                  <a:close/>
                  <a:moveTo>
                    <a:pt x="68" y="42"/>
                  </a:moveTo>
                  <a:lnTo>
                    <a:pt x="68" y="42"/>
                  </a:lnTo>
                  <a:lnTo>
                    <a:pt x="68" y="42"/>
                  </a:lnTo>
                  <a:lnTo>
                    <a:pt x="68" y="42"/>
                  </a:lnTo>
                  <a:lnTo>
                    <a:pt x="68" y="42"/>
                  </a:lnTo>
                  <a:lnTo>
                    <a:pt x="68" y="42"/>
                  </a:lnTo>
                  <a:lnTo>
                    <a:pt x="68" y="42"/>
                  </a:lnTo>
                  <a:lnTo>
                    <a:pt x="68" y="42"/>
                  </a:lnTo>
                  <a:close/>
                  <a:moveTo>
                    <a:pt x="68" y="42"/>
                  </a:moveTo>
                  <a:lnTo>
                    <a:pt x="68" y="40"/>
                  </a:lnTo>
                  <a:lnTo>
                    <a:pt x="68" y="40"/>
                  </a:lnTo>
                  <a:lnTo>
                    <a:pt x="71" y="40"/>
                  </a:lnTo>
                  <a:lnTo>
                    <a:pt x="71" y="42"/>
                  </a:lnTo>
                  <a:lnTo>
                    <a:pt x="68" y="42"/>
                  </a:lnTo>
                  <a:lnTo>
                    <a:pt x="68" y="42"/>
                  </a:lnTo>
                  <a:lnTo>
                    <a:pt x="68" y="42"/>
                  </a:lnTo>
                  <a:close/>
                  <a:moveTo>
                    <a:pt x="68" y="40"/>
                  </a:moveTo>
                  <a:lnTo>
                    <a:pt x="68" y="40"/>
                  </a:lnTo>
                  <a:lnTo>
                    <a:pt x="71" y="38"/>
                  </a:lnTo>
                  <a:lnTo>
                    <a:pt x="71" y="40"/>
                  </a:lnTo>
                  <a:lnTo>
                    <a:pt x="71" y="40"/>
                  </a:lnTo>
                  <a:lnTo>
                    <a:pt x="71" y="40"/>
                  </a:lnTo>
                  <a:lnTo>
                    <a:pt x="68" y="40"/>
                  </a:lnTo>
                  <a:lnTo>
                    <a:pt x="68" y="40"/>
                  </a:lnTo>
                  <a:close/>
                  <a:moveTo>
                    <a:pt x="71" y="42"/>
                  </a:moveTo>
                  <a:lnTo>
                    <a:pt x="71" y="42"/>
                  </a:lnTo>
                  <a:lnTo>
                    <a:pt x="71" y="45"/>
                  </a:lnTo>
                  <a:lnTo>
                    <a:pt x="71" y="45"/>
                  </a:lnTo>
                  <a:lnTo>
                    <a:pt x="68" y="42"/>
                  </a:lnTo>
                  <a:lnTo>
                    <a:pt x="68" y="42"/>
                  </a:lnTo>
                  <a:lnTo>
                    <a:pt x="71" y="42"/>
                  </a:lnTo>
                  <a:lnTo>
                    <a:pt x="71" y="42"/>
                  </a:lnTo>
                  <a:close/>
                  <a:moveTo>
                    <a:pt x="71" y="42"/>
                  </a:moveTo>
                  <a:lnTo>
                    <a:pt x="71" y="42"/>
                  </a:lnTo>
                  <a:lnTo>
                    <a:pt x="71" y="42"/>
                  </a:lnTo>
                  <a:lnTo>
                    <a:pt x="71" y="40"/>
                  </a:lnTo>
                  <a:lnTo>
                    <a:pt x="71" y="42"/>
                  </a:lnTo>
                  <a:lnTo>
                    <a:pt x="71" y="42"/>
                  </a:lnTo>
                  <a:lnTo>
                    <a:pt x="71" y="42"/>
                  </a:lnTo>
                  <a:lnTo>
                    <a:pt x="71" y="42"/>
                  </a:lnTo>
                  <a:lnTo>
                    <a:pt x="71" y="42"/>
                  </a:lnTo>
                  <a:close/>
                  <a:moveTo>
                    <a:pt x="71" y="40"/>
                  </a:moveTo>
                  <a:lnTo>
                    <a:pt x="71" y="40"/>
                  </a:lnTo>
                  <a:lnTo>
                    <a:pt x="73" y="40"/>
                  </a:lnTo>
                  <a:lnTo>
                    <a:pt x="73" y="42"/>
                  </a:lnTo>
                  <a:lnTo>
                    <a:pt x="71" y="42"/>
                  </a:lnTo>
                  <a:lnTo>
                    <a:pt x="71" y="40"/>
                  </a:lnTo>
                  <a:lnTo>
                    <a:pt x="71" y="40"/>
                  </a:lnTo>
                  <a:lnTo>
                    <a:pt x="71" y="40"/>
                  </a:lnTo>
                  <a:close/>
                  <a:moveTo>
                    <a:pt x="71" y="42"/>
                  </a:moveTo>
                  <a:lnTo>
                    <a:pt x="71" y="42"/>
                  </a:lnTo>
                  <a:lnTo>
                    <a:pt x="73" y="45"/>
                  </a:lnTo>
                  <a:lnTo>
                    <a:pt x="73" y="45"/>
                  </a:lnTo>
                  <a:lnTo>
                    <a:pt x="71" y="45"/>
                  </a:lnTo>
                  <a:lnTo>
                    <a:pt x="71" y="45"/>
                  </a:lnTo>
                  <a:lnTo>
                    <a:pt x="71" y="42"/>
                  </a:lnTo>
                  <a:lnTo>
                    <a:pt x="71" y="42"/>
                  </a:lnTo>
                  <a:close/>
                  <a:moveTo>
                    <a:pt x="71" y="42"/>
                  </a:moveTo>
                  <a:lnTo>
                    <a:pt x="71" y="42"/>
                  </a:lnTo>
                  <a:lnTo>
                    <a:pt x="73" y="42"/>
                  </a:lnTo>
                  <a:lnTo>
                    <a:pt x="73" y="42"/>
                  </a:lnTo>
                  <a:lnTo>
                    <a:pt x="73" y="42"/>
                  </a:lnTo>
                  <a:lnTo>
                    <a:pt x="73" y="45"/>
                  </a:lnTo>
                  <a:lnTo>
                    <a:pt x="73" y="45"/>
                  </a:lnTo>
                  <a:lnTo>
                    <a:pt x="71" y="42"/>
                  </a:lnTo>
                  <a:lnTo>
                    <a:pt x="71" y="42"/>
                  </a:lnTo>
                  <a:close/>
                  <a:moveTo>
                    <a:pt x="73" y="42"/>
                  </a:moveTo>
                  <a:lnTo>
                    <a:pt x="73" y="40"/>
                  </a:lnTo>
                  <a:lnTo>
                    <a:pt x="73" y="40"/>
                  </a:lnTo>
                  <a:lnTo>
                    <a:pt x="73" y="42"/>
                  </a:lnTo>
                  <a:lnTo>
                    <a:pt x="73" y="42"/>
                  </a:lnTo>
                  <a:lnTo>
                    <a:pt x="73" y="42"/>
                  </a:lnTo>
                  <a:lnTo>
                    <a:pt x="73" y="42"/>
                  </a:lnTo>
                  <a:lnTo>
                    <a:pt x="73" y="42"/>
                  </a:lnTo>
                  <a:close/>
                  <a:moveTo>
                    <a:pt x="73" y="45"/>
                  </a:moveTo>
                  <a:lnTo>
                    <a:pt x="73" y="45"/>
                  </a:lnTo>
                  <a:lnTo>
                    <a:pt x="73" y="45"/>
                  </a:lnTo>
                  <a:lnTo>
                    <a:pt x="73" y="45"/>
                  </a:lnTo>
                  <a:lnTo>
                    <a:pt x="73" y="45"/>
                  </a:lnTo>
                  <a:lnTo>
                    <a:pt x="73" y="45"/>
                  </a:lnTo>
                  <a:lnTo>
                    <a:pt x="73" y="45"/>
                  </a:lnTo>
                  <a:lnTo>
                    <a:pt x="73" y="45"/>
                  </a:lnTo>
                  <a:close/>
                  <a:moveTo>
                    <a:pt x="73" y="45"/>
                  </a:moveTo>
                  <a:lnTo>
                    <a:pt x="73" y="42"/>
                  </a:lnTo>
                  <a:lnTo>
                    <a:pt x="73" y="42"/>
                  </a:lnTo>
                  <a:lnTo>
                    <a:pt x="75" y="45"/>
                  </a:lnTo>
                  <a:lnTo>
                    <a:pt x="75" y="45"/>
                  </a:lnTo>
                  <a:lnTo>
                    <a:pt x="73" y="45"/>
                  </a:lnTo>
                  <a:lnTo>
                    <a:pt x="73" y="45"/>
                  </a:lnTo>
                  <a:lnTo>
                    <a:pt x="73" y="45"/>
                  </a:lnTo>
                  <a:close/>
                  <a:moveTo>
                    <a:pt x="75" y="42"/>
                  </a:moveTo>
                  <a:lnTo>
                    <a:pt x="75" y="42"/>
                  </a:lnTo>
                  <a:lnTo>
                    <a:pt x="75" y="42"/>
                  </a:lnTo>
                  <a:lnTo>
                    <a:pt x="75" y="42"/>
                  </a:lnTo>
                  <a:lnTo>
                    <a:pt x="75" y="42"/>
                  </a:lnTo>
                  <a:lnTo>
                    <a:pt x="75" y="42"/>
                  </a:lnTo>
                  <a:lnTo>
                    <a:pt x="75" y="42"/>
                  </a:lnTo>
                  <a:lnTo>
                    <a:pt x="75" y="42"/>
                  </a:lnTo>
                  <a:close/>
                  <a:moveTo>
                    <a:pt x="75" y="45"/>
                  </a:moveTo>
                  <a:lnTo>
                    <a:pt x="75" y="45"/>
                  </a:lnTo>
                  <a:lnTo>
                    <a:pt x="75" y="45"/>
                  </a:lnTo>
                  <a:lnTo>
                    <a:pt x="75" y="47"/>
                  </a:lnTo>
                  <a:lnTo>
                    <a:pt x="75" y="47"/>
                  </a:lnTo>
                  <a:lnTo>
                    <a:pt x="75" y="45"/>
                  </a:lnTo>
                  <a:lnTo>
                    <a:pt x="75" y="45"/>
                  </a:lnTo>
                  <a:lnTo>
                    <a:pt x="75" y="45"/>
                  </a:lnTo>
                  <a:close/>
                  <a:moveTo>
                    <a:pt x="75" y="45"/>
                  </a:moveTo>
                  <a:lnTo>
                    <a:pt x="75" y="45"/>
                  </a:lnTo>
                  <a:lnTo>
                    <a:pt x="75" y="45"/>
                  </a:lnTo>
                  <a:lnTo>
                    <a:pt x="75" y="45"/>
                  </a:lnTo>
                  <a:lnTo>
                    <a:pt x="75" y="45"/>
                  </a:lnTo>
                  <a:lnTo>
                    <a:pt x="75" y="45"/>
                  </a:lnTo>
                  <a:lnTo>
                    <a:pt x="75" y="45"/>
                  </a:lnTo>
                  <a:lnTo>
                    <a:pt x="75" y="45"/>
                  </a:lnTo>
                  <a:close/>
                  <a:moveTo>
                    <a:pt x="75" y="42"/>
                  </a:moveTo>
                  <a:lnTo>
                    <a:pt x="75" y="42"/>
                  </a:lnTo>
                  <a:lnTo>
                    <a:pt x="78" y="42"/>
                  </a:lnTo>
                  <a:lnTo>
                    <a:pt x="78" y="42"/>
                  </a:lnTo>
                  <a:lnTo>
                    <a:pt x="78" y="45"/>
                  </a:lnTo>
                  <a:lnTo>
                    <a:pt x="78" y="45"/>
                  </a:lnTo>
                  <a:lnTo>
                    <a:pt x="75" y="42"/>
                  </a:lnTo>
                  <a:lnTo>
                    <a:pt x="75" y="42"/>
                  </a:lnTo>
                  <a:close/>
                  <a:moveTo>
                    <a:pt x="75" y="47"/>
                  </a:moveTo>
                  <a:lnTo>
                    <a:pt x="78" y="45"/>
                  </a:lnTo>
                  <a:lnTo>
                    <a:pt x="78" y="47"/>
                  </a:lnTo>
                  <a:lnTo>
                    <a:pt x="78" y="47"/>
                  </a:lnTo>
                  <a:lnTo>
                    <a:pt x="78" y="47"/>
                  </a:lnTo>
                  <a:lnTo>
                    <a:pt x="75" y="47"/>
                  </a:lnTo>
                  <a:lnTo>
                    <a:pt x="75" y="47"/>
                  </a:lnTo>
                  <a:lnTo>
                    <a:pt x="75" y="47"/>
                  </a:lnTo>
                  <a:close/>
                  <a:moveTo>
                    <a:pt x="78" y="45"/>
                  </a:moveTo>
                  <a:lnTo>
                    <a:pt x="78" y="45"/>
                  </a:lnTo>
                  <a:lnTo>
                    <a:pt x="78" y="45"/>
                  </a:lnTo>
                  <a:lnTo>
                    <a:pt x="78" y="45"/>
                  </a:lnTo>
                  <a:lnTo>
                    <a:pt x="78" y="47"/>
                  </a:lnTo>
                  <a:lnTo>
                    <a:pt x="78" y="47"/>
                  </a:lnTo>
                  <a:lnTo>
                    <a:pt x="78" y="45"/>
                  </a:lnTo>
                  <a:lnTo>
                    <a:pt x="78" y="45"/>
                  </a:lnTo>
                  <a:close/>
                  <a:moveTo>
                    <a:pt x="78" y="45"/>
                  </a:moveTo>
                  <a:lnTo>
                    <a:pt x="78" y="42"/>
                  </a:lnTo>
                  <a:lnTo>
                    <a:pt x="80" y="45"/>
                  </a:lnTo>
                  <a:lnTo>
                    <a:pt x="80" y="45"/>
                  </a:lnTo>
                  <a:lnTo>
                    <a:pt x="78" y="45"/>
                  </a:lnTo>
                  <a:lnTo>
                    <a:pt x="78" y="45"/>
                  </a:lnTo>
                  <a:lnTo>
                    <a:pt x="78" y="45"/>
                  </a:lnTo>
                  <a:lnTo>
                    <a:pt x="78" y="45"/>
                  </a:lnTo>
                  <a:close/>
                  <a:moveTo>
                    <a:pt x="78" y="47"/>
                  </a:moveTo>
                  <a:lnTo>
                    <a:pt x="80" y="47"/>
                  </a:lnTo>
                  <a:lnTo>
                    <a:pt x="80" y="49"/>
                  </a:lnTo>
                  <a:lnTo>
                    <a:pt x="78" y="49"/>
                  </a:lnTo>
                  <a:lnTo>
                    <a:pt x="78" y="47"/>
                  </a:lnTo>
                  <a:lnTo>
                    <a:pt x="78" y="47"/>
                  </a:lnTo>
                  <a:lnTo>
                    <a:pt x="78" y="47"/>
                  </a:lnTo>
                  <a:lnTo>
                    <a:pt x="78" y="47"/>
                  </a:lnTo>
                  <a:close/>
                  <a:moveTo>
                    <a:pt x="78" y="47"/>
                  </a:moveTo>
                  <a:lnTo>
                    <a:pt x="78" y="45"/>
                  </a:lnTo>
                  <a:lnTo>
                    <a:pt x="80" y="45"/>
                  </a:lnTo>
                  <a:lnTo>
                    <a:pt x="80" y="45"/>
                  </a:lnTo>
                  <a:lnTo>
                    <a:pt x="80" y="47"/>
                  </a:lnTo>
                  <a:lnTo>
                    <a:pt x="80" y="47"/>
                  </a:lnTo>
                  <a:lnTo>
                    <a:pt x="80" y="47"/>
                  </a:lnTo>
                  <a:lnTo>
                    <a:pt x="78" y="47"/>
                  </a:lnTo>
                  <a:lnTo>
                    <a:pt x="78" y="47"/>
                  </a:lnTo>
                  <a:close/>
                  <a:moveTo>
                    <a:pt x="80" y="45"/>
                  </a:moveTo>
                  <a:lnTo>
                    <a:pt x="80" y="45"/>
                  </a:lnTo>
                  <a:lnTo>
                    <a:pt x="80" y="45"/>
                  </a:lnTo>
                  <a:lnTo>
                    <a:pt x="80" y="45"/>
                  </a:lnTo>
                  <a:lnTo>
                    <a:pt x="80" y="47"/>
                  </a:lnTo>
                  <a:lnTo>
                    <a:pt x="80" y="47"/>
                  </a:lnTo>
                  <a:lnTo>
                    <a:pt x="80" y="45"/>
                  </a:lnTo>
                  <a:lnTo>
                    <a:pt x="80" y="45"/>
                  </a:lnTo>
                  <a:close/>
                  <a:moveTo>
                    <a:pt x="80" y="47"/>
                  </a:moveTo>
                  <a:lnTo>
                    <a:pt x="80" y="47"/>
                  </a:lnTo>
                  <a:lnTo>
                    <a:pt x="80" y="49"/>
                  </a:lnTo>
                  <a:lnTo>
                    <a:pt x="80" y="49"/>
                  </a:lnTo>
                  <a:lnTo>
                    <a:pt x="80" y="49"/>
                  </a:lnTo>
                  <a:lnTo>
                    <a:pt x="80" y="49"/>
                  </a:lnTo>
                  <a:lnTo>
                    <a:pt x="80" y="47"/>
                  </a:lnTo>
                  <a:lnTo>
                    <a:pt x="80" y="47"/>
                  </a:lnTo>
                  <a:close/>
                  <a:moveTo>
                    <a:pt x="80" y="47"/>
                  </a:moveTo>
                  <a:lnTo>
                    <a:pt x="80" y="47"/>
                  </a:lnTo>
                  <a:lnTo>
                    <a:pt x="80" y="47"/>
                  </a:lnTo>
                  <a:lnTo>
                    <a:pt x="82" y="47"/>
                  </a:lnTo>
                  <a:lnTo>
                    <a:pt x="82" y="49"/>
                  </a:lnTo>
                  <a:lnTo>
                    <a:pt x="80" y="49"/>
                  </a:lnTo>
                  <a:lnTo>
                    <a:pt x="80" y="47"/>
                  </a:lnTo>
                  <a:lnTo>
                    <a:pt x="80" y="47"/>
                  </a:lnTo>
                  <a:close/>
                  <a:moveTo>
                    <a:pt x="82" y="47"/>
                  </a:moveTo>
                  <a:lnTo>
                    <a:pt x="82" y="45"/>
                  </a:lnTo>
                  <a:lnTo>
                    <a:pt x="82" y="45"/>
                  </a:lnTo>
                  <a:lnTo>
                    <a:pt x="82" y="47"/>
                  </a:lnTo>
                  <a:lnTo>
                    <a:pt x="82" y="47"/>
                  </a:lnTo>
                  <a:lnTo>
                    <a:pt x="82" y="47"/>
                  </a:lnTo>
                  <a:lnTo>
                    <a:pt x="82" y="47"/>
                  </a:lnTo>
                  <a:lnTo>
                    <a:pt x="82" y="47"/>
                  </a:lnTo>
                  <a:close/>
                  <a:moveTo>
                    <a:pt x="82" y="49"/>
                  </a:moveTo>
                  <a:lnTo>
                    <a:pt x="82" y="49"/>
                  </a:lnTo>
                  <a:lnTo>
                    <a:pt x="82" y="49"/>
                  </a:lnTo>
                  <a:lnTo>
                    <a:pt x="82" y="49"/>
                  </a:lnTo>
                  <a:lnTo>
                    <a:pt x="82" y="49"/>
                  </a:lnTo>
                  <a:lnTo>
                    <a:pt x="82" y="49"/>
                  </a:lnTo>
                  <a:lnTo>
                    <a:pt x="82" y="49"/>
                  </a:lnTo>
                  <a:lnTo>
                    <a:pt x="82" y="49"/>
                  </a:lnTo>
                  <a:close/>
                  <a:moveTo>
                    <a:pt x="82" y="49"/>
                  </a:moveTo>
                  <a:lnTo>
                    <a:pt x="82" y="47"/>
                  </a:lnTo>
                  <a:lnTo>
                    <a:pt x="82" y="47"/>
                  </a:lnTo>
                  <a:lnTo>
                    <a:pt x="82" y="49"/>
                  </a:lnTo>
                  <a:lnTo>
                    <a:pt x="82" y="49"/>
                  </a:lnTo>
                  <a:lnTo>
                    <a:pt x="82" y="49"/>
                  </a:lnTo>
                  <a:lnTo>
                    <a:pt x="82" y="49"/>
                  </a:lnTo>
                  <a:lnTo>
                    <a:pt x="82" y="49"/>
                  </a:lnTo>
                  <a:close/>
                  <a:moveTo>
                    <a:pt x="82" y="47"/>
                  </a:moveTo>
                  <a:lnTo>
                    <a:pt x="82" y="47"/>
                  </a:lnTo>
                  <a:lnTo>
                    <a:pt x="82" y="47"/>
                  </a:lnTo>
                  <a:lnTo>
                    <a:pt x="85" y="47"/>
                  </a:lnTo>
                  <a:lnTo>
                    <a:pt x="85" y="49"/>
                  </a:lnTo>
                  <a:lnTo>
                    <a:pt x="82" y="49"/>
                  </a:lnTo>
                  <a:lnTo>
                    <a:pt x="82" y="47"/>
                  </a:lnTo>
                  <a:lnTo>
                    <a:pt x="82" y="47"/>
                  </a:lnTo>
                  <a:close/>
                  <a:moveTo>
                    <a:pt x="82" y="49"/>
                  </a:moveTo>
                  <a:lnTo>
                    <a:pt x="82" y="49"/>
                  </a:lnTo>
                  <a:lnTo>
                    <a:pt x="85" y="49"/>
                  </a:lnTo>
                  <a:lnTo>
                    <a:pt x="85" y="52"/>
                  </a:lnTo>
                  <a:lnTo>
                    <a:pt x="82" y="52"/>
                  </a:lnTo>
                  <a:lnTo>
                    <a:pt x="82" y="49"/>
                  </a:lnTo>
                  <a:lnTo>
                    <a:pt x="82" y="49"/>
                  </a:lnTo>
                  <a:lnTo>
                    <a:pt x="82" y="49"/>
                  </a:lnTo>
                  <a:close/>
                  <a:moveTo>
                    <a:pt x="85" y="49"/>
                  </a:moveTo>
                  <a:lnTo>
                    <a:pt x="85" y="49"/>
                  </a:lnTo>
                  <a:lnTo>
                    <a:pt x="85" y="49"/>
                  </a:lnTo>
                  <a:lnTo>
                    <a:pt x="85" y="49"/>
                  </a:lnTo>
                  <a:lnTo>
                    <a:pt x="85" y="49"/>
                  </a:lnTo>
                  <a:lnTo>
                    <a:pt x="85" y="49"/>
                  </a:lnTo>
                  <a:lnTo>
                    <a:pt x="85" y="49"/>
                  </a:lnTo>
                  <a:lnTo>
                    <a:pt x="85" y="49"/>
                  </a:lnTo>
                  <a:lnTo>
                    <a:pt x="85" y="49"/>
                  </a:lnTo>
                  <a:close/>
                  <a:moveTo>
                    <a:pt x="85" y="49"/>
                  </a:moveTo>
                  <a:lnTo>
                    <a:pt x="85" y="47"/>
                  </a:lnTo>
                  <a:lnTo>
                    <a:pt x="85" y="47"/>
                  </a:lnTo>
                  <a:lnTo>
                    <a:pt x="87" y="49"/>
                  </a:lnTo>
                  <a:lnTo>
                    <a:pt x="87" y="49"/>
                  </a:lnTo>
                  <a:lnTo>
                    <a:pt x="85" y="49"/>
                  </a:lnTo>
                  <a:lnTo>
                    <a:pt x="85" y="49"/>
                  </a:lnTo>
                  <a:lnTo>
                    <a:pt x="85" y="49"/>
                  </a:lnTo>
                  <a:close/>
                  <a:moveTo>
                    <a:pt x="85" y="49"/>
                  </a:moveTo>
                  <a:lnTo>
                    <a:pt x="87" y="52"/>
                  </a:lnTo>
                  <a:lnTo>
                    <a:pt x="87" y="52"/>
                  </a:lnTo>
                  <a:lnTo>
                    <a:pt x="85" y="52"/>
                  </a:lnTo>
                  <a:lnTo>
                    <a:pt x="85" y="52"/>
                  </a:lnTo>
                  <a:lnTo>
                    <a:pt x="85" y="49"/>
                  </a:lnTo>
                  <a:lnTo>
                    <a:pt x="85" y="49"/>
                  </a:lnTo>
                  <a:lnTo>
                    <a:pt x="85" y="49"/>
                  </a:lnTo>
                  <a:close/>
                  <a:moveTo>
                    <a:pt x="85" y="49"/>
                  </a:moveTo>
                  <a:lnTo>
                    <a:pt x="85" y="49"/>
                  </a:lnTo>
                  <a:lnTo>
                    <a:pt x="87" y="49"/>
                  </a:lnTo>
                  <a:lnTo>
                    <a:pt x="87" y="49"/>
                  </a:lnTo>
                  <a:lnTo>
                    <a:pt x="87" y="52"/>
                  </a:lnTo>
                  <a:lnTo>
                    <a:pt x="87" y="52"/>
                  </a:lnTo>
                  <a:lnTo>
                    <a:pt x="85" y="49"/>
                  </a:lnTo>
                  <a:lnTo>
                    <a:pt x="85" y="49"/>
                  </a:lnTo>
                  <a:close/>
                  <a:moveTo>
                    <a:pt x="87" y="49"/>
                  </a:moveTo>
                  <a:lnTo>
                    <a:pt x="87" y="49"/>
                  </a:lnTo>
                  <a:lnTo>
                    <a:pt x="87" y="49"/>
                  </a:lnTo>
                  <a:lnTo>
                    <a:pt x="87" y="49"/>
                  </a:lnTo>
                  <a:lnTo>
                    <a:pt x="87" y="49"/>
                  </a:lnTo>
                  <a:lnTo>
                    <a:pt x="87" y="49"/>
                  </a:lnTo>
                  <a:lnTo>
                    <a:pt x="87" y="49"/>
                  </a:lnTo>
                  <a:lnTo>
                    <a:pt x="87" y="49"/>
                  </a:lnTo>
                  <a:close/>
                  <a:moveTo>
                    <a:pt x="87" y="52"/>
                  </a:moveTo>
                  <a:lnTo>
                    <a:pt x="87" y="52"/>
                  </a:lnTo>
                  <a:lnTo>
                    <a:pt x="87" y="54"/>
                  </a:lnTo>
                  <a:lnTo>
                    <a:pt x="87" y="54"/>
                  </a:lnTo>
                  <a:lnTo>
                    <a:pt x="87" y="52"/>
                  </a:lnTo>
                  <a:lnTo>
                    <a:pt x="87" y="52"/>
                  </a:lnTo>
                  <a:lnTo>
                    <a:pt x="87" y="52"/>
                  </a:lnTo>
                  <a:lnTo>
                    <a:pt x="87" y="52"/>
                  </a:lnTo>
                  <a:close/>
                  <a:moveTo>
                    <a:pt x="87" y="52"/>
                  </a:moveTo>
                  <a:lnTo>
                    <a:pt x="87" y="49"/>
                  </a:lnTo>
                  <a:lnTo>
                    <a:pt x="87" y="49"/>
                  </a:lnTo>
                  <a:lnTo>
                    <a:pt x="87" y="49"/>
                  </a:lnTo>
                  <a:lnTo>
                    <a:pt x="90" y="52"/>
                  </a:lnTo>
                  <a:lnTo>
                    <a:pt x="90" y="52"/>
                  </a:lnTo>
                  <a:lnTo>
                    <a:pt x="87" y="52"/>
                  </a:lnTo>
                  <a:lnTo>
                    <a:pt x="87" y="52"/>
                  </a:lnTo>
                  <a:lnTo>
                    <a:pt x="87" y="52"/>
                  </a:lnTo>
                  <a:close/>
                  <a:moveTo>
                    <a:pt x="87" y="49"/>
                  </a:moveTo>
                  <a:lnTo>
                    <a:pt x="90" y="49"/>
                  </a:lnTo>
                  <a:lnTo>
                    <a:pt x="90" y="49"/>
                  </a:lnTo>
                  <a:lnTo>
                    <a:pt x="90" y="52"/>
                  </a:lnTo>
                  <a:lnTo>
                    <a:pt x="90" y="52"/>
                  </a:lnTo>
                  <a:lnTo>
                    <a:pt x="87" y="49"/>
                  </a:lnTo>
                  <a:lnTo>
                    <a:pt x="87" y="49"/>
                  </a:lnTo>
                  <a:lnTo>
                    <a:pt x="87" y="49"/>
                  </a:lnTo>
                  <a:close/>
                  <a:moveTo>
                    <a:pt x="87" y="52"/>
                  </a:moveTo>
                  <a:lnTo>
                    <a:pt x="90" y="52"/>
                  </a:lnTo>
                  <a:lnTo>
                    <a:pt x="90" y="54"/>
                  </a:lnTo>
                  <a:lnTo>
                    <a:pt x="90" y="54"/>
                  </a:lnTo>
                  <a:lnTo>
                    <a:pt x="90" y="54"/>
                  </a:lnTo>
                  <a:lnTo>
                    <a:pt x="87" y="54"/>
                  </a:lnTo>
                  <a:lnTo>
                    <a:pt x="87" y="52"/>
                  </a:lnTo>
                  <a:lnTo>
                    <a:pt x="87" y="52"/>
                  </a:lnTo>
                  <a:close/>
                  <a:moveTo>
                    <a:pt x="90" y="52"/>
                  </a:moveTo>
                  <a:lnTo>
                    <a:pt x="90" y="52"/>
                  </a:lnTo>
                  <a:lnTo>
                    <a:pt x="90" y="52"/>
                  </a:lnTo>
                  <a:lnTo>
                    <a:pt x="90" y="52"/>
                  </a:lnTo>
                  <a:lnTo>
                    <a:pt x="90" y="54"/>
                  </a:lnTo>
                  <a:lnTo>
                    <a:pt x="90" y="54"/>
                  </a:lnTo>
                  <a:lnTo>
                    <a:pt x="90" y="52"/>
                  </a:lnTo>
                  <a:lnTo>
                    <a:pt x="90" y="52"/>
                  </a:lnTo>
                  <a:close/>
                  <a:moveTo>
                    <a:pt x="90" y="49"/>
                  </a:moveTo>
                  <a:lnTo>
                    <a:pt x="90" y="49"/>
                  </a:lnTo>
                  <a:lnTo>
                    <a:pt x="92" y="52"/>
                  </a:lnTo>
                  <a:lnTo>
                    <a:pt x="92" y="52"/>
                  </a:lnTo>
                  <a:lnTo>
                    <a:pt x="90" y="52"/>
                  </a:lnTo>
                  <a:lnTo>
                    <a:pt x="90" y="52"/>
                  </a:lnTo>
                  <a:lnTo>
                    <a:pt x="90" y="49"/>
                  </a:lnTo>
                  <a:lnTo>
                    <a:pt x="90" y="49"/>
                  </a:lnTo>
                  <a:close/>
                  <a:moveTo>
                    <a:pt x="90" y="54"/>
                  </a:moveTo>
                  <a:lnTo>
                    <a:pt x="92" y="54"/>
                  </a:lnTo>
                  <a:lnTo>
                    <a:pt x="92" y="56"/>
                  </a:lnTo>
                  <a:lnTo>
                    <a:pt x="90" y="56"/>
                  </a:lnTo>
                  <a:lnTo>
                    <a:pt x="90" y="54"/>
                  </a:lnTo>
                  <a:lnTo>
                    <a:pt x="90" y="54"/>
                  </a:lnTo>
                  <a:lnTo>
                    <a:pt x="90" y="54"/>
                  </a:lnTo>
                  <a:lnTo>
                    <a:pt x="90" y="54"/>
                  </a:lnTo>
                  <a:close/>
                  <a:moveTo>
                    <a:pt x="90" y="54"/>
                  </a:moveTo>
                  <a:lnTo>
                    <a:pt x="90" y="52"/>
                  </a:lnTo>
                  <a:lnTo>
                    <a:pt x="92" y="52"/>
                  </a:lnTo>
                  <a:lnTo>
                    <a:pt x="92" y="54"/>
                  </a:lnTo>
                  <a:lnTo>
                    <a:pt x="92" y="54"/>
                  </a:lnTo>
                  <a:lnTo>
                    <a:pt x="92" y="54"/>
                  </a:lnTo>
                  <a:lnTo>
                    <a:pt x="90" y="54"/>
                  </a:lnTo>
                  <a:lnTo>
                    <a:pt x="90" y="54"/>
                  </a:lnTo>
                  <a:close/>
                  <a:moveTo>
                    <a:pt x="92" y="52"/>
                  </a:moveTo>
                  <a:lnTo>
                    <a:pt x="92" y="52"/>
                  </a:lnTo>
                  <a:lnTo>
                    <a:pt x="92" y="52"/>
                  </a:lnTo>
                  <a:lnTo>
                    <a:pt x="92" y="54"/>
                  </a:lnTo>
                  <a:lnTo>
                    <a:pt x="92" y="54"/>
                  </a:lnTo>
                  <a:lnTo>
                    <a:pt x="92" y="52"/>
                  </a:lnTo>
                  <a:lnTo>
                    <a:pt x="92" y="52"/>
                  </a:lnTo>
                  <a:lnTo>
                    <a:pt x="92" y="52"/>
                  </a:lnTo>
                  <a:close/>
                  <a:moveTo>
                    <a:pt x="92" y="54"/>
                  </a:moveTo>
                  <a:lnTo>
                    <a:pt x="92" y="54"/>
                  </a:lnTo>
                  <a:lnTo>
                    <a:pt x="92" y="56"/>
                  </a:lnTo>
                  <a:lnTo>
                    <a:pt x="92" y="56"/>
                  </a:lnTo>
                  <a:lnTo>
                    <a:pt x="92" y="56"/>
                  </a:lnTo>
                  <a:lnTo>
                    <a:pt x="92" y="56"/>
                  </a:lnTo>
                  <a:lnTo>
                    <a:pt x="92" y="54"/>
                  </a:lnTo>
                  <a:lnTo>
                    <a:pt x="92" y="54"/>
                  </a:lnTo>
                  <a:close/>
                  <a:moveTo>
                    <a:pt x="92" y="54"/>
                  </a:moveTo>
                  <a:lnTo>
                    <a:pt x="92" y="54"/>
                  </a:lnTo>
                  <a:lnTo>
                    <a:pt x="92" y="54"/>
                  </a:lnTo>
                  <a:lnTo>
                    <a:pt x="94" y="54"/>
                  </a:lnTo>
                  <a:lnTo>
                    <a:pt x="94" y="54"/>
                  </a:lnTo>
                  <a:lnTo>
                    <a:pt x="92" y="54"/>
                  </a:lnTo>
                  <a:lnTo>
                    <a:pt x="92" y="54"/>
                  </a:lnTo>
                  <a:lnTo>
                    <a:pt x="92" y="54"/>
                  </a:lnTo>
                  <a:close/>
                  <a:moveTo>
                    <a:pt x="92" y="54"/>
                  </a:moveTo>
                  <a:lnTo>
                    <a:pt x="92" y="52"/>
                  </a:lnTo>
                  <a:lnTo>
                    <a:pt x="94" y="52"/>
                  </a:lnTo>
                  <a:lnTo>
                    <a:pt x="94" y="54"/>
                  </a:lnTo>
                  <a:lnTo>
                    <a:pt x="94" y="54"/>
                  </a:lnTo>
                  <a:lnTo>
                    <a:pt x="94" y="54"/>
                  </a:lnTo>
                  <a:lnTo>
                    <a:pt x="92" y="54"/>
                  </a:lnTo>
                  <a:lnTo>
                    <a:pt x="92" y="54"/>
                  </a:lnTo>
                  <a:close/>
                  <a:moveTo>
                    <a:pt x="94" y="54"/>
                  </a:moveTo>
                  <a:lnTo>
                    <a:pt x="94" y="54"/>
                  </a:lnTo>
                  <a:lnTo>
                    <a:pt x="94" y="54"/>
                  </a:lnTo>
                  <a:lnTo>
                    <a:pt x="94" y="54"/>
                  </a:lnTo>
                  <a:lnTo>
                    <a:pt x="94" y="56"/>
                  </a:lnTo>
                  <a:lnTo>
                    <a:pt x="94" y="56"/>
                  </a:lnTo>
                  <a:lnTo>
                    <a:pt x="94" y="54"/>
                  </a:lnTo>
                  <a:lnTo>
                    <a:pt x="94" y="54"/>
                  </a:lnTo>
                  <a:close/>
                  <a:moveTo>
                    <a:pt x="94" y="54"/>
                  </a:moveTo>
                  <a:lnTo>
                    <a:pt x="97" y="54"/>
                  </a:lnTo>
                  <a:lnTo>
                    <a:pt x="97" y="54"/>
                  </a:lnTo>
                  <a:lnTo>
                    <a:pt x="97" y="54"/>
                  </a:lnTo>
                  <a:lnTo>
                    <a:pt x="97" y="54"/>
                  </a:lnTo>
                  <a:lnTo>
                    <a:pt x="94" y="54"/>
                  </a:lnTo>
                  <a:lnTo>
                    <a:pt x="94" y="54"/>
                  </a:lnTo>
                  <a:lnTo>
                    <a:pt x="94" y="54"/>
                  </a:lnTo>
                  <a:close/>
                  <a:moveTo>
                    <a:pt x="94" y="56"/>
                  </a:moveTo>
                  <a:lnTo>
                    <a:pt x="97" y="56"/>
                  </a:lnTo>
                  <a:lnTo>
                    <a:pt x="97" y="56"/>
                  </a:lnTo>
                  <a:lnTo>
                    <a:pt x="97" y="59"/>
                  </a:lnTo>
                  <a:lnTo>
                    <a:pt x="97" y="59"/>
                  </a:lnTo>
                  <a:lnTo>
                    <a:pt x="94" y="56"/>
                  </a:lnTo>
                  <a:lnTo>
                    <a:pt x="94" y="56"/>
                  </a:lnTo>
                  <a:lnTo>
                    <a:pt x="94" y="56"/>
                  </a:lnTo>
                  <a:close/>
                  <a:moveTo>
                    <a:pt x="97" y="56"/>
                  </a:moveTo>
                  <a:lnTo>
                    <a:pt x="97" y="54"/>
                  </a:lnTo>
                  <a:lnTo>
                    <a:pt x="97" y="54"/>
                  </a:lnTo>
                  <a:lnTo>
                    <a:pt x="97" y="56"/>
                  </a:lnTo>
                  <a:lnTo>
                    <a:pt x="97" y="56"/>
                  </a:lnTo>
                  <a:lnTo>
                    <a:pt x="97" y="56"/>
                  </a:lnTo>
                  <a:lnTo>
                    <a:pt x="97" y="56"/>
                  </a:lnTo>
                  <a:lnTo>
                    <a:pt x="97" y="56"/>
                  </a:lnTo>
                  <a:close/>
                  <a:moveTo>
                    <a:pt x="97" y="54"/>
                  </a:moveTo>
                  <a:lnTo>
                    <a:pt x="97" y="54"/>
                  </a:lnTo>
                  <a:lnTo>
                    <a:pt x="97" y="54"/>
                  </a:lnTo>
                  <a:lnTo>
                    <a:pt x="99" y="54"/>
                  </a:lnTo>
                  <a:lnTo>
                    <a:pt x="99" y="56"/>
                  </a:lnTo>
                  <a:lnTo>
                    <a:pt x="97" y="56"/>
                  </a:lnTo>
                  <a:lnTo>
                    <a:pt x="97" y="54"/>
                  </a:lnTo>
                  <a:lnTo>
                    <a:pt x="97" y="54"/>
                  </a:lnTo>
                  <a:close/>
                  <a:moveTo>
                    <a:pt x="97" y="56"/>
                  </a:moveTo>
                  <a:lnTo>
                    <a:pt x="99" y="59"/>
                  </a:lnTo>
                  <a:lnTo>
                    <a:pt x="99" y="59"/>
                  </a:lnTo>
                  <a:lnTo>
                    <a:pt x="97" y="59"/>
                  </a:lnTo>
                  <a:lnTo>
                    <a:pt x="97" y="59"/>
                  </a:lnTo>
                  <a:lnTo>
                    <a:pt x="97" y="59"/>
                  </a:lnTo>
                  <a:lnTo>
                    <a:pt x="97" y="56"/>
                  </a:lnTo>
                  <a:lnTo>
                    <a:pt x="97" y="56"/>
                  </a:lnTo>
                  <a:close/>
                  <a:moveTo>
                    <a:pt x="97" y="56"/>
                  </a:moveTo>
                  <a:lnTo>
                    <a:pt x="97" y="56"/>
                  </a:lnTo>
                  <a:lnTo>
                    <a:pt x="99" y="56"/>
                  </a:lnTo>
                  <a:lnTo>
                    <a:pt x="99" y="56"/>
                  </a:lnTo>
                  <a:lnTo>
                    <a:pt x="99" y="59"/>
                  </a:lnTo>
                  <a:lnTo>
                    <a:pt x="99" y="59"/>
                  </a:lnTo>
                  <a:lnTo>
                    <a:pt x="97" y="56"/>
                  </a:lnTo>
                  <a:lnTo>
                    <a:pt x="97" y="56"/>
                  </a:lnTo>
                  <a:close/>
                  <a:moveTo>
                    <a:pt x="99" y="56"/>
                  </a:moveTo>
                  <a:lnTo>
                    <a:pt x="99" y="54"/>
                  </a:lnTo>
                  <a:lnTo>
                    <a:pt x="99" y="54"/>
                  </a:lnTo>
                  <a:lnTo>
                    <a:pt x="99" y="56"/>
                  </a:lnTo>
                  <a:lnTo>
                    <a:pt x="99" y="56"/>
                  </a:lnTo>
                  <a:lnTo>
                    <a:pt x="99" y="56"/>
                  </a:lnTo>
                  <a:lnTo>
                    <a:pt x="99" y="56"/>
                  </a:lnTo>
                  <a:lnTo>
                    <a:pt x="99" y="56"/>
                  </a:lnTo>
                  <a:close/>
                  <a:moveTo>
                    <a:pt x="99" y="59"/>
                  </a:moveTo>
                  <a:lnTo>
                    <a:pt x="99" y="59"/>
                  </a:lnTo>
                  <a:lnTo>
                    <a:pt x="99" y="59"/>
                  </a:lnTo>
                  <a:lnTo>
                    <a:pt x="99" y="61"/>
                  </a:lnTo>
                  <a:lnTo>
                    <a:pt x="99" y="61"/>
                  </a:lnTo>
                  <a:lnTo>
                    <a:pt x="99" y="59"/>
                  </a:lnTo>
                  <a:lnTo>
                    <a:pt x="99" y="59"/>
                  </a:lnTo>
                  <a:lnTo>
                    <a:pt x="99" y="59"/>
                  </a:lnTo>
                  <a:close/>
                  <a:moveTo>
                    <a:pt x="99" y="59"/>
                  </a:moveTo>
                  <a:lnTo>
                    <a:pt x="99" y="56"/>
                  </a:lnTo>
                  <a:lnTo>
                    <a:pt x="99" y="56"/>
                  </a:lnTo>
                  <a:lnTo>
                    <a:pt x="99" y="56"/>
                  </a:lnTo>
                  <a:lnTo>
                    <a:pt x="101" y="59"/>
                  </a:lnTo>
                  <a:lnTo>
                    <a:pt x="101" y="59"/>
                  </a:lnTo>
                  <a:lnTo>
                    <a:pt x="99" y="59"/>
                  </a:lnTo>
                  <a:lnTo>
                    <a:pt x="99" y="59"/>
                  </a:lnTo>
                  <a:lnTo>
                    <a:pt x="99" y="59"/>
                  </a:lnTo>
                  <a:close/>
                  <a:moveTo>
                    <a:pt x="99" y="56"/>
                  </a:moveTo>
                  <a:lnTo>
                    <a:pt x="99" y="56"/>
                  </a:lnTo>
                  <a:lnTo>
                    <a:pt x="101" y="56"/>
                  </a:lnTo>
                  <a:lnTo>
                    <a:pt x="101" y="56"/>
                  </a:lnTo>
                  <a:lnTo>
                    <a:pt x="101" y="59"/>
                  </a:lnTo>
                  <a:lnTo>
                    <a:pt x="101" y="59"/>
                  </a:lnTo>
                  <a:lnTo>
                    <a:pt x="99" y="56"/>
                  </a:lnTo>
                  <a:lnTo>
                    <a:pt x="99" y="56"/>
                  </a:lnTo>
                  <a:close/>
                  <a:moveTo>
                    <a:pt x="99" y="59"/>
                  </a:moveTo>
                  <a:lnTo>
                    <a:pt x="101" y="59"/>
                  </a:lnTo>
                  <a:lnTo>
                    <a:pt x="101" y="61"/>
                  </a:lnTo>
                  <a:lnTo>
                    <a:pt x="101" y="61"/>
                  </a:lnTo>
                  <a:lnTo>
                    <a:pt x="101" y="61"/>
                  </a:lnTo>
                  <a:lnTo>
                    <a:pt x="99" y="61"/>
                  </a:lnTo>
                  <a:lnTo>
                    <a:pt x="99" y="59"/>
                  </a:lnTo>
                  <a:lnTo>
                    <a:pt x="99" y="59"/>
                  </a:lnTo>
                  <a:close/>
                  <a:moveTo>
                    <a:pt x="101" y="59"/>
                  </a:moveTo>
                  <a:lnTo>
                    <a:pt x="101" y="59"/>
                  </a:lnTo>
                  <a:lnTo>
                    <a:pt x="101" y="59"/>
                  </a:lnTo>
                  <a:lnTo>
                    <a:pt x="101" y="59"/>
                  </a:lnTo>
                  <a:lnTo>
                    <a:pt x="101" y="59"/>
                  </a:lnTo>
                  <a:lnTo>
                    <a:pt x="101" y="59"/>
                  </a:lnTo>
                  <a:lnTo>
                    <a:pt x="101" y="59"/>
                  </a:lnTo>
                  <a:lnTo>
                    <a:pt x="101" y="59"/>
                  </a:lnTo>
                  <a:close/>
                  <a:moveTo>
                    <a:pt x="101" y="59"/>
                  </a:moveTo>
                  <a:lnTo>
                    <a:pt x="101" y="56"/>
                  </a:lnTo>
                  <a:lnTo>
                    <a:pt x="104" y="56"/>
                  </a:lnTo>
                  <a:lnTo>
                    <a:pt x="104" y="59"/>
                  </a:lnTo>
                  <a:lnTo>
                    <a:pt x="104" y="59"/>
                  </a:lnTo>
                  <a:lnTo>
                    <a:pt x="104" y="59"/>
                  </a:lnTo>
                  <a:lnTo>
                    <a:pt x="101" y="59"/>
                  </a:lnTo>
                  <a:lnTo>
                    <a:pt x="101" y="59"/>
                  </a:lnTo>
                  <a:close/>
                  <a:moveTo>
                    <a:pt x="101" y="61"/>
                  </a:moveTo>
                  <a:lnTo>
                    <a:pt x="104" y="61"/>
                  </a:lnTo>
                  <a:lnTo>
                    <a:pt x="104" y="61"/>
                  </a:lnTo>
                  <a:lnTo>
                    <a:pt x="104" y="61"/>
                  </a:lnTo>
                  <a:lnTo>
                    <a:pt x="104" y="61"/>
                  </a:lnTo>
                  <a:lnTo>
                    <a:pt x="101" y="61"/>
                  </a:lnTo>
                  <a:lnTo>
                    <a:pt x="101" y="61"/>
                  </a:lnTo>
                  <a:lnTo>
                    <a:pt x="101" y="61"/>
                  </a:lnTo>
                  <a:close/>
                  <a:moveTo>
                    <a:pt x="104" y="59"/>
                  </a:moveTo>
                  <a:lnTo>
                    <a:pt x="104" y="59"/>
                  </a:lnTo>
                  <a:lnTo>
                    <a:pt x="104" y="59"/>
                  </a:lnTo>
                  <a:lnTo>
                    <a:pt x="104" y="59"/>
                  </a:lnTo>
                  <a:lnTo>
                    <a:pt x="104" y="61"/>
                  </a:lnTo>
                  <a:lnTo>
                    <a:pt x="104" y="61"/>
                  </a:lnTo>
                  <a:lnTo>
                    <a:pt x="104" y="59"/>
                  </a:lnTo>
                  <a:lnTo>
                    <a:pt x="104" y="59"/>
                  </a:lnTo>
                  <a:close/>
                  <a:moveTo>
                    <a:pt x="104" y="59"/>
                  </a:moveTo>
                  <a:lnTo>
                    <a:pt x="104" y="59"/>
                  </a:lnTo>
                  <a:lnTo>
                    <a:pt x="106" y="59"/>
                  </a:lnTo>
                  <a:lnTo>
                    <a:pt x="106" y="59"/>
                  </a:lnTo>
                  <a:lnTo>
                    <a:pt x="104" y="59"/>
                  </a:lnTo>
                  <a:lnTo>
                    <a:pt x="104" y="59"/>
                  </a:lnTo>
                  <a:lnTo>
                    <a:pt x="104" y="59"/>
                  </a:lnTo>
                  <a:lnTo>
                    <a:pt x="104" y="59"/>
                  </a:lnTo>
                  <a:close/>
                  <a:moveTo>
                    <a:pt x="104" y="61"/>
                  </a:moveTo>
                  <a:lnTo>
                    <a:pt x="104" y="61"/>
                  </a:lnTo>
                  <a:lnTo>
                    <a:pt x="106" y="61"/>
                  </a:lnTo>
                  <a:lnTo>
                    <a:pt x="106" y="64"/>
                  </a:lnTo>
                  <a:lnTo>
                    <a:pt x="104" y="64"/>
                  </a:lnTo>
                  <a:lnTo>
                    <a:pt x="104" y="61"/>
                  </a:lnTo>
                  <a:lnTo>
                    <a:pt x="104" y="61"/>
                  </a:lnTo>
                  <a:lnTo>
                    <a:pt x="104" y="61"/>
                  </a:lnTo>
                  <a:close/>
                  <a:moveTo>
                    <a:pt x="104" y="61"/>
                  </a:moveTo>
                  <a:lnTo>
                    <a:pt x="104" y="59"/>
                  </a:lnTo>
                  <a:lnTo>
                    <a:pt x="106" y="59"/>
                  </a:lnTo>
                  <a:lnTo>
                    <a:pt x="106" y="61"/>
                  </a:lnTo>
                  <a:lnTo>
                    <a:pt x="106" y="61"/>
                  </a:lnTo>
                  <a:lnTo>
                    <a:pt x="106" y="61"/>
                  </a:lnTo>
                  <a:lnTo>
                    <a:pt x="104" y="61"/>
                  </a:lnTo>
                  <a:lnTo>
                    <a:pt x="104" y="61"/>
                  </a:lnTo>
                  <a:close/>
                  <a:moveTo>
                    <a:pt x="106" y="59"/>
                  </a:moveTo>
                  <a:lnTo>
                    <a:pt x="106" y="59"/>
                  </a:lnTo>
                  <a:lnTo>
                    <a:pt x="106" y="59"/>
                  </a:lnTo>
                  <a:lnTo>
                    <a:pt x="106" y="59"/>
                  </a:lnTo>
                  <a:lnTo>
                    <a:pt x="106" y="61"/>
                  </a:lnTo>
                  <a:lnTo>
                    <a:pt x="106" y="61"/>
                  </a:lnTo>
                  <a:lnTo>
                    <a:pt x="106" y="59"/>
                  </a:lnTo>
                  <a:lnTo>
                    <a:pt x="106" y="59"/>
                  </a:lnTo>
                  <a:close/>
                  <a:moveTo>
                    <a:pt x="106" y="61"/>
                  </a:moveTo>
                  <a:lnTo>
                    <a:pt x="106" y="61"/>
                  </a:lnTo>
                  <a:lnTo>
                    <a:pt x="106" y="64"/>
                  </a:lnTo>
                  <a:lnTo>
                    <a:pt x="106" y="64"/>
                  </a:lnTo>
                  <a:lnTo>
                    <a:pt x="106" y="64"/>
                  </a:lnTo>
                  <a:lnTo>
                    <a:pt x="106" y="64"/>
                  </a:lnTo>
                  <a:lnTo>
                    <a:pt x="106" y="61"/>
                  </a:lnTo>
                  <a:lnTo>
                    <a:pt x="106" y="61"/>
                  </a:lnTo>
                  <a:close/>
                  <a:moveTo>
                    <a:pt x="106" y="61"/>
                  </a:moveTo>
                  <a:lnTo>
                    <a:pt x="106" y="61"/>
                  </a:lnTo>
                  <a:lnTo>
                    <a:pt x="106" y="61"/>
                  </a:lnTo>
                  <a:lnTo>
                    <a:pt x="106" y="61"/>
                  </a:lnTo>
                  <a:lnTo>
                    <a:pt x="106" y="61"/>
                  </a:lnTo>
                  <a:lnTo>
                    <a:pt x="108" y="61"/>
                  </a:lnTo>
                  <a:lnTo>
                    <a:pt x="108" y="64"/>
                  </a:lnTo>
                  <a:lnTo>
                    <a:pt x="106" y="64"/>
                  </a:lnTo>
                  <a:lnTo>
                    <a:pt x="106" y="61"/>
                  </a:lnTo>
                  <a:lnTo>
                    <a:pt x="106" y="61"/>
                  </a:lnTo>
                  <a:close/>
                  <a:moveTo>
                    <a:pt x="106" y="61"/>
                  </a:moveTo>
                  <a:lnTo>
                    <a:pt x="106" y="59"/>
                  </a:lnTo>
                  <a:lnTo>
                    <a:pt x="108" y="59"/>
                  </a:lnTo>
                  <a:lnTo>
                    <a:pt x="108" y="61"/>
                  </a:lnTo>
                  <a:lnTo>
                    <a:pt x="108" y="61"/>
                  </a:lnTo>
                  <a:lnTo>
                    <a:pt x="108" y="61"/>
                  </a:lnTo>
                  <a:lnTo>
                    <a:pt x="106" y="61"/>
                  </a:lnTo>
                  <a:lnTo>
                    <a:pt x="106" y="61"/>
                  </a:lnTo>
                  <a:close/>
                  <a:moveTo>
                    <a:pt x="106" y="64"/>
                  </a:moveTo>
                  <a:lnTo>
                    <a:pt x="108" y="64"/>
                  </a:lnTo>
                  <a:lnTo>
                    <a:pt x="108" y="64"/>
                  </a:lnTo>
                  <a:lnTo>
                    <a:pt x="108" y="66"/>
                  </a:lnTo>
                  <a:lnTo>
                    <a:pt x="108" y="66"/>
                  </a:lnTo>
                  <a:lnTo>
                    <a:pt x="106" y="64"/>
                  </a:lnTo>
                  <a:lnTo>
                    <a:pt x="106" y="64"/>
                  </a:lnTo>
                  <a:lnTo>
                    <a:pt x="106" y="64"/>
                  </a:lnTo>
                  <a:close/>
                  <a:moveTo>
                    <a:pt x="108" y="64"/>
                  </a:moveTo>
                  <a:lnTo>
                    <a:pt x="108" y="61"/>
                  </a:lnTo>
                  <a:lnTo>
                    <a:pt x="108" y="61"/>
                  </a:lnTo>
                  <a:lnTo>
                    <a:pt x="108" y="64"/>
                  </a:lnTo>
                  <a:lnTo>
                    <a:pt x="108" y="64"/>
                  </a:lnTo>
                  <a:lnTo>
                    <a:pt x="108" y="64"/>
                  </a:lnTo>
                  <a:lnTo>
                    <a:pt x="108" y="64"/>
                  </a:lnTo>
                  <a:lnTo>
                    <a:pt x="108" y="64"/>
                  </a:lnTo>
                  <a:close/>
                  <a:moveTo>
                    <a:pt x="108" y="61"/>
                  </a:moveTo>
                  <a:lnTo>
                    <a:pt x="108" y="61"/>
                  </a:lnTo>
                  <a:lnTo>
                    <a:pt x="108" y="61"/>
                  </a:lnTo>
                  <a:lnTo>
                    <a:pt x="111" y="61"/>
                  </a:lnTo>
                  <a:lnTo>
                    <a:pt x="111" y="64"/>
                  </a:lnTo>
                  <a:lnTo>
                    <a:pt x="108" y="64"/>
                  </a:lnTo>
                  <a:lnTo>
                    <a:pt x="108" y="61"/>
                  </a:lnTo>
                  <a:lnTo>
                    <a:pt x="108" y="61"/>
                  </a:lnTo>
                  <a:close/>
                  <a:moveTo>
                    <a:pt x="108" y="64"/>
                  </a:moveTo>
                  <a:lnTo>
                    <a:pt x="108" y="64"/>
                  </a:lnTo>
                  <a:lnTo>
                    <a:pt x="111" y="66"/>
                  </a:lnTo>
                  <a:lnTo>
                    <a:pt x="111" y="66"/>
                  </a:lnTo>
                  <a:lnTo>
                    <a:pt x="108" y="66"/>
                  </a:lnTo>
                  <a:lnTo>
                    <a:pt x="108" y="66"/>
                  </a:lnTo>
                  <a:lnTo>
                    <a:pt x="108" y="64"/>
                  </a:lnTo>
                  <a:lnTo>
                    <a:pt x="108" y="64"/>
                  </a:lnTo>
                  <a:close/>
                  <a:moveTo>
                    <a:pt x="108" y="64"/>
                  </a:moveTo>
                  <a:lnTo>
                    <a:pt x="108" y="64"/>
                  </a:lnTo>
                  <a:lnTo>
                    <a:pt x="111" y="64"/>
                  </a:lnTo>
                  <a:lnTo>
                    <a:pt x="111" y="64"/>
                  </a:lnTo>
                  <a:lnTo>
                    <a:pt x="111" y="66"/>
                  </a:lnTo>
                  <a:lnTo>
                    <a:pt x="111" y="66"/>
                  </a:lnTo>
                  <a:lnTo>
                    <a:pt x="108" y="64"/>
                  </a:lnTo>
                  <a:lnTo>
                    <a:pt x="108" y="64"/>
                  </a:lnTo>
                  <a:close/>
                  <a:moveTo>
                    <a:pt x="111" y="64"/>
                  </a:moveTo>
                  <a:lnTo>
                    <a:pt x="111" y="61"/>
                  </a:lnTo>
                  <a:lnTo>
                    <a:pt x="111" y="61"/>
                  </a:lnTo>
                  <a:lnTo>
                    <a:pt x="111" y="64"/>
                  </a:lnTo>
                  <a:lnTo>
                    <a:pt x="111" y="64"/>
                  </a:lnTo>
                  <a:lnTo>
                    <a:pt x="111" y="64"/>
                  </a:lnTo>
                  <a:lnTo>
                    <a:pt x="111" y="64"/>
                  </a:lnTo>
                  <a:lnTo>
                    <a:pt x="111" y="64"/>
                  </a:lnTo>
                  <a:close/>
                  <a:moveTo>
                    <a:pt x="111" y="66"/>
                  </a:moveTo>
                  <a:lnTo>
                    <a:pt x="111" y="66"/>
                  </a:lnTo>
                  <a:lnTo>
                    <a:pt x="111" y="66"/>
                  </a:lnTo>
                  <a:lnTo>
                    <a:pt x="111" y="66"/>
                  </a:lnTo>
                  <a:lnTo>
                    <a:pt x="111" y="66"/>
                  </a:lnTo>
                  <a:lnTo>
                    <a:pt x="111" y="66"/>
                  </a:lnTo>
                  <a:lnTo>
                    <a:pt x="111" y="66"/>
                  </a:lnTo>
                  <a:lnTo>
                    <a:pt x="111" y="66"/>
                  </a:lnTo>
                  <a:close/>
                  <a:moveTo>
                    <a:pt x="111" y="66"/>
                  </a:moveTo>
                  <a:lnTo>
                    <a:pt x="111" y="64"/>
                  </a:lnTo>
                  <a:lnTo>
                    <a:pt x="113" y="64"/>
                  </a:lnTo>
                  <a:lnTo>
                    <a:pt x="113" y="66"/>
                  </a:lnTo>
                  <a:lnTo>
                    <a:pt x="113" y="66"/>
                  </a:lnTo>
                  <a:lnTo>
                    <a:pt x="113" y="66"/>
                  </a:lnTo>
                  <a:lnTo>
                    <a:pt x="111" y="66"/>
                  </a:lnTo>
                  <a:lnTo>
                    <a:pt x="111" y="66"/>
                  </a:lnTo>
                  <a:close/>
                  <a:moveTo>
                    <a:pt x="113" y="64"/>
                  </a:moveTo>
                  <a:lnTo>
                    <a:pt x="113" y="64"/>
                  </a:lnTo>
                  <a:lnTo>
                    <a:pt x="113" y="64"/>
                  </a:lnTo>
                  <a:lnTo>
                    <a:pt x="113" y="64"/>
                  </a:lnTo>
                  <a:lnTo>
                    <a:pt x="113" y="64"/>
                  </a:lnTo>
                  <a:lnTo>
                    <a:pt x="113" y="64"/>
                  </a:lnTo>
                  <a:lnTo>
                    <a:pt x="113" y="64"/>
                  </a:lnTo>
                  <a:lnTo>
                    <a:pt x="113" y="64"/>
                  </a:lnTo>
                  <a:close/>
                  <a:moveTo>
                    <a:pt x="113" y="66"/>
                  </a:moveTo>
                  <a:lnTo>
                    <a:pt x="113" y="66"/>
                  </a:lnTo>
                  <a:lnTo>
                    <a:pt x="113" y="66"/>
                  </a:lnTo>
                  <a:lnTo>
                    <a:pt x="113" y="68"/>
                  </a:lnTo>
                  <a:lnTo>
                    <a:pt x="113" y="68"/>
                  </a:lnTo>
                  <a:lnTo>
                    <a:pt x="113" y="66"/>
                  </a:lnTo>
                  <a:lnTo>
                    <a:pt x="113" y="66"/>
                  </a:lnTo>
                  <a:lnTo>
                    <a:pt x="113" y="66"/>
                  </a:lnTo>
                  <a:close/>
                  <a:moveTo>
                    <a:pt x="113" y="66"/>
                  </a:moveTo>
                  <a:lnTo>
                    <a:pt x="113" y="66"/>
                  </a:lnTo>
                  <a:lnTo>
                    <a:pt x="113" y="66"/>
                  </a:lnTo>
                  <a:lnTo>
                    <a:pt x="116" y="66"/>
                  </a:lnTo>
                  <a:lnTo>
                    <a:pt x="116" y="66"/>
                  </a:lnTo>
                  <a:lnTo>
                    <a:pt x="113" y="66"/>
                  </a:lnTo>
                  <a:lnTo>
                    <a:pt x="113" y="66"/>
                  </a:lnTo>
                  <a:lnTo>
                    <a:pt x="113" y="66"/>
                  </a:lnTo>
                  <a:close/>
                  <a:moveTo>
                    <a:pt x="113" y="64"/>
                  </a:moveTo>
                  <a:lnTo>
                    <a:pt x="113" y="64"/>
                  </a:lnTo>
                  <a:lnTo>
                    <a:pt x="116" y="64"/>
                  </a:lnTo>
                  <a:lnTo>
                    <a:pt x="116" y="64"/>
                  </a:lnTo>
                  <a:lnTo>
                    <a:pt x="116" y="66"/>
                  </a:lnTo>
                  <a:lnTo>
                    <a:pt x="116" y="66"/>
                  </a:lnTo>
                  <a:lnTo>
                    <a:pt x="113" y="64"/>
                  </a:lnTo>
                  <a:lnTo>
                    <a:pt x="113" y="64"/>
                  </a:lnTo>
                  <a:close/>
                  <a:moveTo>
                    <a:pt x="116" y="66"/>
                  </a:moveTo>
                  <a:lnTo>
                    <a:pt x="116" y="68"/>
                  </a:lnTo>
                  <a:lnTo>
                    <a:pt x="116" y="68"/>
                  </a:lnTo>
                  <a:lnTo>
                    <a:pt x="116" y="68"/>
                  </a:lnTo>
                  <a:lnTo>
                    <a:pt x="113" y="68"/>
                  </a:lnTo>
                  <a:lnTo>
                    <a:pt x="113" y="66"/>
                  </a:lnTo>
                  <a:lnTo>
                    <a:pt x="116" y="66"/>
                  </a:lnTo>
                  <a:lnTo>
                    <a:pt x="116" y="66"/>
                  </a:lnTo>
                  <a:close/>
                  <a:moveTo>
                    <a:pt x="116" y="66"/>
                  </a:moveTo>
                  <a:lnTo>
                    <a:pt x="116" y="66"/>
                  </a:lnTo>
                  <a:lnTo>
                    <a:pt x="116" y="66"/>
                  </a:lnTo>
                  <a:lnTo>
                    <a:pt x="116" y="66"/>
                  </a:lnTo>
                  <a:lnTo>
                    <a:pt x="116" y="68"/>
                  </a:lnTo>
                  <a:lnTo>
                    <a:pt x="116" y="68"/>
                  </a:lnTo>
                  <a:lnTo>
                    <a:pt x="116" y="66"/>
                  </a:lnTo>
                  <a:lnTo>
                    <a:pt x="116" y="66"/>
                  </a:lnTo>
                  <a:close/>
                  <a:moveTo>
                    <a:pt x="116" y="66"/>
                  </a:moveTo>
                  <a:lnTo>
                    <a:pt x="116" y="66"/>
                  </a:lnTo>
                  <a:lnTo>
                    <a:pt x="116" y="64"/>
                  </a:lnTo>
                  <a:lnTo>
                    <a:pt x="118" y="66"/>
                  </a:lnTo>
                  <a:lnTo>
                    <a:pt x="118" y="66"/>
                  </a:lnTo>
                  <a:lnTo>
                    <a:pt x="116" y="66"/>
                  </a:lnTo>
                  <a:lnTo>
                    <a:pt x="116" y="66"/>
                  </a:lnTo>
                  <a:lnTo>
                    <a:pt x="116" y="66"/>
                  </a:lnTo>
                  <a:close/>
                  <a:moveTo>
                    <a:pt x="116" y="68"/>
                  </a:moveTo>
                  <a:lnTo>
                    <a:pt x="116" y="68"/>
                  </a:lnTo>
                  <a:lnTo>
                    <a:pt x="118" y="68"/>
                  </a:lnTo>
                  <a:lnTo>
                    <a:pt x="118" y="71"/>
                  </a:lnTo>
                  <a:lnTo>
                    <a:pt x="116" y="71"/>
                  </a:lnTo>
                  <a:lnTo>
                    <a:pt x="116" y="68"/>
                  </a:lnTo>
                  <a:lnTo>
                    <a:pt x="116" y="68"/>
                  </a:lnTo>
                  <a:lnTo>
                    <a:pt x="116" y="68"/>
                  </a:lnTo>
                  <a:close/>
                  <a:moveTo>
                    <a:pt x="116" y="68"/>
                  </a:moveTo>
                  <a:lnTo>
                    <a:pt x="116" y="66"/>
                  </a:lnTo>
                  <a:lnTo>
                    <a:pt x="118" y="66"/>
                  </a:lnTo>
                  <a:lnTo>
                    <a:pt x="118" y="68"/>
                  </a:lnTo>
                  <a:lnTo>
                    <a:pt x="118" y="68"/>
                  </a:lnTo>
                  <a:lnTo>
                    <a:pt x="118" y="68"/>
                  </a:lnTo>
                  <a:lnTo>
                    <a:pt x="116" y="68"/>
                  </a:lnTo>
                  <a:lnTo>
                    <a:pt x="116" y="68"/>
                  </a:lnTo>
                  <a:close/>
                  <a:moveTo>
                    <a:pt x="118" y="66"/>
                  </a:moveTo>
                  <a:lnTo>
                    <a:pt x="118" y="66"/>
                  </a:lnTo>
                  <a:lnTo>
                    <a:pt x="118" y="66"/>
                  </a:lnTo>
                  <a:lnTo>
                    <a:pt x="118" y="66"/>
                  </a:lnTo>
                  <a:lnTo>
                    <a:pt x="118" y="68"/>
                  </a:lnTo>
                  <a:lnTo>
                    <a:pt x="118" y="68"/>
                  </a:lnTo>
                  <a:lnTo>
                    <a:pt x="118" y="66"/>
                  </a:lnTo>
                  <a:lnTo>
                    <a:pt x="118" y="66"/>
                  </a:lnTo>
                  <a:close/>
                  <a:moveTo>
                    <a:pt x="118" y="68"/>
                  </a:moveTo>
                  <a:lnTo>
                    <a:pt x="118" y="71"/>
                  </a:lnTo>
                  <a:lnTo>
                    <a:pt x="118" y="71"/>
                  </a:lnTo>
                  <a:lnTo>
                    <a:pt x="118" y="71"/>
                  </a:lnTo>
                  <a:lnTo>
                    <a:pt x="118" y="71"/>
                  </a:lnTo>
                  <a:lnTo>
                    <a:pt x="118" y="68"/>
                  </a:lnTo>
                  <a:lnTo>
                    <a:pt x="118" y="68"/>
                  </a:lnTo>
                  <a:lnTo>
                    <a:pt x="118" y="68"/>
                  </a:lnTo>
                  <a:close/>
                  <a:moveTo>
                    <a:pt x="118" y="68"/>
                  </a:moveTo>
                  <a:lnTo>
                    <a:pt x="118" y="68"/>
                  </a:lnTo>
                  <a:lnTo>
                    <a:pt x="120" y="68"/>
                  </a:lnTo>
                  <a:lnTo>
                    <a:pt x="120" y="68"/>
                  </a:lnTo>
                  <a:lnTo>
                    <a:pt x="120" y="71"/>
                  </a:lnTo>
                  <a:lnTo>
                    <a:pt x="120" y="71"/>
                  </a:lnTo>
                  <a:lnTo>
                    <a:pt x="118" y="68"/>
                  </a:lnTo>
                  <a:lnTo>
                    <a:pt x="118" y="68"/>
                  </a:lnTo>
                  <a:close/>
                  <a:moveTo>
                    <a:pt x="120" y="66"/>
                  </a:moveTo>
                  <a:lnTo>
                    <a:pt x="120" y="66"/>
                  </a:lnTo>
                  <a:lnTo>
                    <a:pt x="120" y="68"/>
                  </a:lnTo>
                  <a:lnTo>
                    <a:pt x="120" y="68"/>
                  </a:lnTo>
                  <a:lnTo>
                    <a:pt x="120" y="68"/>
                  </a:lnTo>
                  <a:lnTo>
                    <a:pt x="120" y="68"/>
                  </a:lnTo>
                  <a:lnTo>
                    <a:pt x="120" y="66"/>
                  </a:lnTo>
                  <a:lnTo>
                    <a:pt x="120" y="66"/>
                  </a:lnTo>
                  <a:close/>
                  <a:moveTo>
                    <a:pt x="120" y="71"/>
                  </a:moveTo>
                  <a:lnTo>
                    <a:pt x="120" y="71"/>
                  </a:lnTo>
                  <a:lnTo>
                    <a:pt x="120" y="71"/>
                  </a:lnTo>
                  <a:lnTo>
                    <a:pt x="120" y="73"/>
                  </a:lnTo>
                  <a:lnTo>
                    <a:pt x="120" y="73"/>
                  </a:lnTo>
                  <a:lnTo>
                    <a:pt x="120" y="71"/>
                  </a:lnTo>
                  <a:lnTo>
                    <a:pt x="120" y="71"/>
                  </a:lnTo>
                  <a:lnTo>
                    <a:pt x="120" y="71"/>
                  </a:lnTo>
                  <a:close/>
                  <a:moveTo>
                    <a:pt x="120" y="71"/>
                  </a:moveTo>
                  <a:lnTo>
                    <a:pt x="120" y="68"/>
                  </a:lnTo>
                  <a:lnTo>
                    <a:pt x="120" y="68"/>
                  </a:lnTo>
                  <a:lnTo>
                    <a:pt x="120" y="71"/>
                  </a:lnTo>
                  <a:lnTo>
                    <a:pt x="120" y="71"/>
                  </a:lnTo>
                  <a:lnTo>
                    <a:pt x="120" y="71"/>
                  </a:lnTo>
                  <a:lnTo>
                    <a:pt x="120" y="71"/>
                  </a:lnTo>
                  <a:lnTo>
                    <a:pt x="120" y="71"/>
                  </a:lnTo>
                  <a:close/>
                  <a:moveTo>
                    <a:pt x="120" y="68"/>
                  </a:moveTo>
                  <a:lnTo>
                    <a:pt x="120" y="68"/>
                  </a:lnTo>
                  <a:lnTo>
                    <a:pt x="120" y="68"/>
                  </a:lnTo>
                  <a:lnTo>
                    <a:pt x="123" y="68"/>
                  </a:lnTo>
                  <a:lnTo>
                    <a:pt x="123" y="68"/>
                  </a:lnTo>
                  <a:lnTo>
                    <a:pt x="120" y="68"/>
                  </a:lnTo>
                  <a:lnTo>
                    <a:pt x="120" y="68"/>
                  </a:lnTo>
                  <a:lnTo>
                    <a:pt x="120" y="68"/>
                  </a:lnTo>
                  <a:close/>
                  <a:moveTo>
                    <a:pt x="120" y="71"/>
                  </a:moveTo>
                  <a:lnTo>
                    <a:pt x="120" y="71"/>
                  </a:lnTo>
                  <a:lnTo>
                    <a:pt x="123" y="73"/>
                  </a:lnTo>
                  <a:lnTo>
                    <a:pt x="123" y="73"/>
                  </a:lnTo>
                  <a:lnTo>
                    <a:pt x="120" y="73"/>
                  </a:lnTo>
                  <a:lnTo>
                    <a:pt x="120" y="73"/>
                  </a:lnTo>
                  <a:lnTo>
                    <a:pt x="120" y="71"/>
                  </a:lnTo>
                  <a:lnTo>
                    <a:pt x="120" y="71"/>
                  </a:lnTo>
                  <a:close/>
                  <a:moveTo>
                    <a:pt x="123" y="71"/>
                  </a:moveTo>
                  <a:lnTo>
                    <a:pt x="123" y="71"/>
                  </a:lnTo>
                  <a:lnTo>
                    <a:pt x="123" y="71"/>
                  </a:lnTo>
                  <a:lnTo>
                    <a:pt x="123" y="71"/>
                  </a:lnTo>
                  <a:lnTo>
                    <a:pt x="123" y="71"/>
                  </a:lnTo>
                  <a:lnTo>
                    <a:pt x="123" y="71"/>
                  </a:lnTo>
                  <a:lnTo>
                    <a:pt x="123" y="71"/>
                  </a:lnTo>
                  <a:lnTo>
                    <a:pt x="123" y="71"/>
                  </a:lnTo>
                  <a:close/>
                  <a:moveTo>
                    <a:pt x="123" y="68"/>
                  </a:moveTo>
                  <a:lnTo>
                    <a:pt x="123" y="68"/>
                  </a:lnTo>
                  <a:lnTo>
                    <a:pt x="125" y="68"/>
                  </a:lnTo>
                  <a:lnTo>
                    <a:pt x="125" y="71"/>
                  </a:lnTo>
                  <a:lnTo>
                    <a:pt x="123" y="71"/>
                  </a:lnTo>
                  <a:lnTo>
                    <a:pt x="123" y="68"/>
                  </a:lnTo>
                  <a:lnTo>
                    <a:pt x="123" y="68"/>
                  </a:lnTo>
                  <a:lnTo>
                    <a:pt x="123" y="68"/>
                  </a:lnTo>
                  <a:close/>
                  <a:moveTo>
                    <a:pt x="123" y="73"/>
                  </a:moveTo>
                  <a:lnTo>
                    <a:pt x="125" y="73"/>
                  </a:lnTo>
                  <a:lnTo>
                    <a:pt x="125" y="73"/>
                  </a:lnTo>
                  <a:lnTo>
                    <a:pt x="123" y="73"/>
                  </a:lnTo>
                  <a:lnTo>
                    <a:pt x="123" y="73"/>
                  </a:lnTo>
                  <a:lnTo>
                    <a:pt x="123" y="73"/>
                  </a:lnTo>
                  <a:lnTo>
                    <a:pt x="123" y="73"/>
                  </a:lnTo>
                  <a:lnTo>
                    <a:pt x="123" y="73"/>
                  </a:lnTo>
                  <a:close/>
                  <a:moveTo>
                    <a:pt x="123" y="71"/>
                  </a:moveTo>
                  <a:lnTo>
                    <a:pt x="123" y="71"/>
                  </a:lnTo>
                  <a:lnTo>
                    <a:pt x="125" y="71"/>
                  </a:lnTo>
                  <a:lnTo>
                    <a:pt x="125" y="71"/>
                  </a:lnTo>
                  <a:lnTo>
                    <a:pt x="125" y="73"/>
                  </a:lnTo>
                  <a:lnTo>
                    <a:pt x="125" y="73"/>
                  </a:lnTo>
                  <a:lnTo>
                    <a:pt x="123" y="71"/>
                  </a:lnTo>
                  <a:lnTo>
                    <a:pt x="123" y="71"/>
                  </a:lnTo>
                  <a:close/>
                  <a:moveTo>
                    <a:pt x="125" y="68"/>
                  </a:moveTo>
                  <a:lnTo>
                    <a:pt x="125" y="68"/>
                  </a:lnTo>
                  <a:lnTo>
                    <a:pt x="125" y="71"/>
                  </a:lnTo>
                  <a:lnTo>
                    <a:pt x="125" y="71"/>
                  </a:lnTo>
                  <a:lnTo>
                    <a:pt x="125" y="71"/>
                  </a:lnTo>
                  <a:lnTo>
                    <a:pt x="125" y="71"/>
                  </a:lnTo>
                  <a:lnTo>
                    <a:pt x="125" y="68"/>
                  </a:lnTo>
                  <a:lnTo>
                    <a:pt x="125" y="68"/>
                  </a:lnTo>
                  <a:close/>
                  <a:moveTo>
                    <a:pt x="125" y="73"/>
                  </a:moveTo>
                  <a:lnTo>
                    <a:pt x="125" y="73"/>
                  </a:lnTo>
                  <a:lnTo>
                    <a:pt x="125" y="73"/>
                  </a:lnTo>
                  <a:lnTo>
                    <a:pt x="125" y="75"/>
                  </a:lnTo>
                  <a:lnTo>
                    <a:pt x="125" y="75"/>
                  </a:lnTo>
                  <a:lnTo>
                    <a:pt x="125" y="73"/>
                  </a:lnTo>
                  <a:lnTo>
                    <a:pt x="125" y="73"/>
                  </a:lnTo>
                  <a:lnTo>
                    <a:pt x="125" y="73"/>
                  </a:lnTo>
                  <a:close/>
                  <a:moveTo>
                    <a:pt x="125" y="73"/>
                  </a:moveTo>
                  <a:lnTo>
                    <a:pt x="125" y="71"/>
                  </a:lnTo>
                  <a:lnTo>
                    <a:pt x="125" y="71"/>
                  </a:lnTo>
                  <a:lnTo>
                    <a:pt x="127" y="73"/>
                  </a:lnTo>
                  <a:lnTo>
                    <a:pt x="127" y="73"/>
                  </a:lnTo>
                  <a:lnTo>
                    <a:pt x="125" y="73"/>
                  </a:lnTo>
                  <a:lnTo>
                    <a:pt x="125" y="73"/>
                  </a:lnTo>
                  <a:lnTo>
                    <a:pt x="125" y="73"/>
                  </a:lnTo>
                  <a:close/>
                  <a:moveTo>
                    <a:pt x="125" y="71"/>
                  </a:moveTo>
                  <a:lnTo>
                    <a:pt x="125" y="71"/>
                  </a:lnTo>
                  <a:lnTo>
                    <a:pt x="127" y="71"/>
                  </a:lnTo>
                  <a:lnTo>
                    <a:pt x="127" y="71"/>
                  </a:lnTo>
                  <a:lnTo>
                    <a:pt x="127" y="73"/>
                  </a:lnTo>
                  <a:lnTo>
                    <a:pt x="127" y="73"/>
                  </a:lnTo>
                  <a:lnTo>
                    <a:pt x="125" y="71"/>
                  </a:lnTo>
                  <a:lnTo>
                    <a:pt x="125" y="71"/>
                  </a:lnTo>
                  <a:close/>
                  <a:moveTo>
                    <a:pt x="127" y="73"/>
                  </a:moveTo>
                  <a:lnTo>
                    <a:pt x="127" y="75"/>
                  </a:lnTo>
                  <a:lnTo>
                    <a:pt x="127" y="75"/>
                  </a:lnTo>
                  <a:lnTo>
                    <a:pt x="127" y="75"/>
                  </a:lnTo>
                  <a:lnTo>
                    <a:pt x="125" y="75"/>
                  </a:lnTo>
                  <a:lnTo>
                    <a:pt x="125" y="73"/>
                  </a:lnTo>
                  <a:lnTo>
                    <a:pt x="127" y="73"/>
                  </a:lnTo>
                  <a:lnTo>
                    <a:pt x="127" y="73"/>
                  </a:lnTo>
                  <a:close/>
                  <a:moveTo>
                    <a:pt x="127" y="73"/>
                  </a:moveTo>
                  <a:lnTo>
                    <a:pt x="127" y="73"/>
                  </a:lnTo>
                  <a:lnTo>
                    <a:pt x="127" y="73"/>
                  </a:lnTo>
                  <a:lnTo>
                    <a:pt x="127" y="73"/>
                  </a:lnTo>
                  <a:lnTo>
                    <a:pt x="127" y="75"/>
                  </a:lnTo>
                  <a:lnTo>
                    <a:pt x="127" y="75"/>
                  </a:lnTo>
                  <a:lnTo>
                    <a:pt x="127" y="73"/>
                  </a:lnTo>
                  <a:lnTo>
                    <a:pt x="127" y="73"/>
                  </a:lnTo>
                  <a:close/>
                  <a:moveTo>
                    <a:pt x="127" y="71"/>
                  </a:moveTo>
                  <a:lnTo>
                    <a:pt x="127" y="71"/>
                  </a:lnTo>
                  <a:lnTo>
                    <a:pt x="130" y="73"/>
                  </a:lnTo>
                  <a:lnTo>
                    <a:pt x="130" y="73"/>
                  </a:lnTo>
                  <a:lnTo>
                    <a:pt x="127" y="73"/>
                  </a:lnTo>
                  <a:lnTo>
                    <a:pt x="127" y="73"/>
                  </a:lnTo>
                  <a:lnTo>
                    <a:pt x="127" y="71"/>
                  </a:lnTo>
                  <a:lnTo>
                    <a:pt x="127" y="71"/>
                  </a:lnTo>
                  <a:close/>
                  <a:moveTo>
                    <a:pt x="127" y="75"/>
                  </a:moveTo>
                  <a:lnTo>
                    <a:pt x="127" y="75"/>
                  </a:lnTo>
                  <a:lnTo>
                    <a:pt x="130" y="75"/>
                  </a:lnTo>
                  <a:lnTo>
                    <a:pt x="130" y="78"/>
                  </a:lnTo>
                  <a:lnTo>
                    <a:pt x="127" y="78"/>
                  </a:lnTo>
                  <a:lnTo>
                    <a:pt x="127" y="75"/>
                  </a:lnTo>
                  <a:lnTo>
                    <a:pt x="127" y="75"/>
                  </a:lnTo>
                  <a:lnTo>
                    <a:pt x="127" y="75"/>
                  </a:lnTo>
                  <a:close/>
                  <a:moveTo>
                    <a:pt x="130" y="75"/>
                  </a:moveTo>
                  <a:lnTo>
                    <a:pt x="130" y="73"/>
                  </a:lnTo>
                  <a:lnTo>
                    <a:pt x="130" y="73"/>
                  </a:lnTo>
                  <a:lnTo>
                    <a:pt x="130" y="75"/>
                  </a:lnTo>
                  <a:lnTo>
                    <a:pt x="130" y="75"/>
                  </a:lnTo>
                  <a:lnTo>
                    <a:pt x="130" y="75"/>
                  </a:lnTo>
                  <a:lnTo>
                    <a:pt x="130" y="75"/>
                  </a:lnTo>
                  <a:lnTo>
                    <a:pt x="130" y="75"/>
                  </a:lnTo>
                  <a:close/>
                  <a:moveTo>
                    <a:pt x="130" y="73"/>
                  </a:moveTo>
                  <a:lnTo>
                    <a:pt x="130" y="73"/>
                  </a:lnTo>
                  <a:lnTo>
                    <a:pt x="130" y="73"/>
                  </a:lnTo>
                  <a:lnTo>
                    <a:pt x="130" y="73"/>
                  </a:lnTo>
                  <a:lnTo>
                    <a:pt x="130" y="73"/>
                  </a:lnTo>
                  <a:lnTo>
                    <a:pt x="130" y="73"/>
                  </a:lnTo>
                  <a:lnTo>
                    <a:pt x="130" y="73"/>
                  </a:lnTo>
                  <a:lnTo>
                    <a:pt x="130" y="73"/>
                  </a:lnTo>
                  <a:close/>
                  <a:moveTo>
                    <a:pt x="130" y="75"/>
                  </a:moveTo>
                  <a:lnTo>
                    <a:pt x="130" y="75"/>
                  </a:lnTo>
                  <a:lnTo>
                    <a:pt x="130" y="78"/>
                  </a:lnTo>
                  <a:lnTo>
                    <a:pt x="130" y="78"/>
                  </a:lnTo>
                  <a:lnTo>
                    <a:pt x="130" y="78"/>
                  </a:lnTo>
                  <a:lnTo>
                    <a:pt x="130" y="78"/>
                  </a:lnTo>
                  <a:lnTo>
                    <a:pt x="130" y="75"/>
                  </a:lnTo>
                  <a:lnTo>
                    <a:pt x="130" y="75"/>
                  </a:lnTo>
                  <a:close/>
                  <a:moveTo>
                    <a:pt x="130" y="75"/>
                  </a:moveTo>
                  <a:lnTo>
                    <a:pt x="130" y="75"/>
                  </a:lnTo>
                  <a:lnTo>
                    <a:pt x="130" y="75"/>
                  </a:lnTo>
                  <a:lnTo>
                    <a:pt x="132" y="75"/>
                  </a:lnTo>
                  <a:lnTo>
                    <a:pt x="132" y="75"/>
                  </a:lnTo>
                  <a:lnTo>
                    <a:pt x="130" y="75"/>
                  </a:lnTo>
                  <a:lnTo>
                    <a:pt x="130" y="75"/>
                  </a:lnTo>
                  <a:lnTo>
                    <a:pt x="130" y="75"/>
                  </a:lnTo>
                  <a:close/>
                  <a:moveTo>
                    <a:pt x="132" y="73"/>
                  </a:moveTo>
                  <a:lnTo>
                    <a:pt x="132" y="73"/>
                  </a:lnTo>
                  <a:lnTo>
                    <a:pt x="132" y="73"/>
                  </a:lnTo>
                  <a:lnTo>
                    <a:pt x="132" y="75"/>
                  </a:lnTo>
                  <a:lnTo>
                    <a:pt x="132" y="75"/>
                  </a:lnTo>
                  <a:lnTo>
                    <a:pt x="132" y="73"/>
                  </a:lnTo>
                  <a:lnTo>
                    <a:pt x="132" y="73"/>
                  </a:lnTo>
                  <a:lnTo>
                    <a:pt x="132" y="73"/>
                  </a:lnTo>
                  <a:close/>
                  <a:moveTo>
                    <a:pt x="132" y="78"/>
                  </a:moveTo>
                  <a:lnTo>
                    <a:pt x="132" y="78"/>
                  </a:lnTo>
                  <a:lnTo>
                    <a:pt x="132" y="78"/>
                  </a:lnTo>
                  <a:lnTo>
                    <a:pt x="132" y="78"/>
                  </a:lnTo>
                  <a:lnTo>
                    <a:pt x="132" y="78"/>
                  </a:lnTo>
                  <a:lnTo>
                    <a:pt x="132" y="78"/>
                  </a:lnTo>
                  <a:lnTo>
                    <a:pt x="132" y="78"/>
                  </a:lnTo>
                  <a:lnTo>
                    <a:pt x="132" y="78"/>
                  </a:lnTo>
                  <a:close/>
                  <a:moveTo>
                    <a:pt x="132" y="75"/>
                  </a:moveTo>
                  <a:lnTo>
                    <a:pt x="132" y="75"/>
                  </a:lnTo>
                  <a:lnTo>
                    <a:pt x="132" y="75"/>
                  </a:lnTo>
                  <a:lnTo>
                    <a:pt x="134" y="75"/>
                  </a:lnTo>
                  <a:lnTo>
                    <a:pt x="134" y="78"/>
                  </a:lnTo>
                  <a:lnTo>
                    <a:pt x="132" y="78"/>
                  </a:lnTo>
                  <a:lnTo>
                    <a:pt x="132" y="75"/>
                  </a:lnTo>
                  <a:lnTo>
                    <a:pt x="132" y="75"/>
                  </a:lnTo>
                  <a:close/>
                  <a:moveTo>
                    <a:pt x="132" y="75"/>
                  </a:moveTo>
                  <a:lnTo>
                    <a:pt x="132" y="73"/>
                  </a:lnTo>
                  <a:lnTo>
                    <a:pt x="134" y="73"/>
                  </a:lnTo>
                  <a:lnTo>
                    <a:pt x="134" y="75"/>
                  </a:lnTo>
                  <a:lnTo>
                    <a:pt x="134" y="75"/>
                  </a:lnTo>
                  <a:lnTo>
                    <a:pt x="134" y="75"/>
                  </a:lnTo>
                  <a:lnTo>
                    <a:pt x="132" y="75"/>
                  </a:lnTo>
                  <a:lnTo>
                    <a:pt x="132" y="75"/>
                  </a:lnTo>
                  <a:close/>
                  <a:moveTo>
                    <a:pt x="132" y="78"/>
                  </a:moveTo>
                  <a:lnTo>
                    <a:pt x="134" y="78"/>
                  </a:lnTo>
                  <a:lnTo>
                    <a:pt x="134" y="78"/>
                  </a:lnTo>
                  <a:lnTo>
                    <a:pt x="134" y="80"/>
                  </a:lnTo>
                  <a:lnTo>
                    <a:pt x="134" y="80"/>
                  </a:lnTo>
                  <a:lnTo>
                    <a:pt x="132" y="78"/>
                  </a:lnTo>
                  <a:lnTo>
                    <a:pt x="132" y="78"/>
                  </a:lnTo>
                  <a:lnTo>
                    <a:pt x="132" y="78"/>
                  </a:lnTo>
                  <a:close/>
                  <a:moveTo>
                    <a:pt x="134" y="78"/>
                  </a:moveTo>
                  <a:lnTo>
                    <a:pt x="134" y="75"/>
                  </a:lnTo>
                  <a:lnTo>
                    <a:pt x="134" y="75"/>
                  </a:lnTo>
                  <a:lnTo>
                    <a:pt x="134" y="75"/>
                  </a:lnTo>
                  <a:lnTo>
                    <a:pt x="134" y="75"/>
                  </a:lnTo>
                  <a:lnTo>
                    <a:pt x="134" y="78"/>
                  </a:lnTo>
                  <a:lnTo>
                    <a:pt x="134" y="78"/>
                  </a:lnTo>
                  <a:lnTo>
                    <a:pt x="134" y="78"/>
                  </a:lnTo>
                  <a:lnTo>
                    <a:pt x="134" y="78"/>
                  </a:lnTo>
                  <a:lnTo>
                    <a:pt x="134" y="78"/>
                  </a:lnTo>
                  <a:close/>
                  <a:moveTo>
                    <a:pt x="134" y="75"/>
                  </a:moveTo>
                  <a:lnTo>
                    <a:pt x="134" y="75"/>
                  </a:lnTo>
                  <a:lnTo>
                    <a:pt x="134" y="75"/>
                  </a:lnTo>
                  <a:lnTo>
                    <a:pt x="137" y="75"/>
                  </a:lnTo>
                  <a:lnTo>
                    <a:pt x="137" y="78"/>
                  </a:lnTo>
                  <a:lnTo>
                    <a:pt x="134" y="78"/>
                  </a:lnTo>
                  <a:lnTo>
                    <a:pt x="134" y="75"/>
                  </a:lnTo>
                  <a:lnTo>
                    <a:pt x="134" y="75"/>
                  </a:lnTo>
                  <a:close/>
                  <a:moveTo>
                    <a:pt x="134" y="78"/>
                  </a:moveTo>
                  <a:lnTo>
                    <a:pt x="137" y="80"/>
                  </a:lnTo>
                  <a:lnTo>
                    <a:pt x="137" y="80"/>
                  </a:lnTo>
                  <a:lnTo>
                    <a:pt x="134" y="80"/>
                  </a:lnTo>
                  <a:lnTo>
                    <a:pt x="134" y="80"/>
                  </a:lnTo>
                  <a:lnTo>
                    <a:pt x="134" y="78"/>
                  </a:lnTo>
                  <a:lnTo>
                    <a:pt x="134" y="78"/>
                  </a:lnTo>
                  <a:lnTo>
                    <a:pt x="134" y="78"/>
                  </a:lnTo>
                  <a:close/>
                  <a:moveTo>
                    <a:pt x="134" y="78"/>
                  </a:moveTo>
                  <a:lnTo>
                    <a:pt x="134" y="78"/>
                  </a:lnTo>
                  <a:lnTo>
                    <a:pt x="137" y="78"/>
                  </a:lnTo>
                  <a:lnTo>
                    <a:pt x="137" y="78"/>
                  </a:lnTo>
                  <a:lnTo>
                    <a:pt x="137" y="78"/>
                  </a:lnTo>
                  <a:lnTo>
                    <a:pt x="137" y="80"/>
                  </a:lnTo>
                  <a:lnTo>
                    <a:pt x="137" y="80"/>
                  </a:lnTo>
                  <a:lnTo>
                    <a:pt x="134" y="78"/>
                  </a:lnTo>
                  <a:lnTo>
                    <a:pt x="134" y="78"/>
                  </a:lnTo>
                  <a:close/>
                  <a:moveTo>
                    <a:pt x="137" y="75"/>
                  </a:moveTo>
                  <a:lnTo>
                    <a:pt x="137" y="75"/>
                  </a:lnTo>
                  <a:lnTo>
                    <a:pt x="137" y="78"/>
                  </a:lnTo>
                  <a:lnTo>
                    <a:pt x="137" y="78"/>
                  </a:lnTo>
                  <a:lnTo>
                    <a:pt x="137" y="78"/>
                  </a:lnTo>
                  <a:lnTo>
                    <a:pt x="137" y="78"/>
                  </a:lnTo>
                  <a:lnTo>
                    <a:pt x="137" y="75"/>
                  </a:lnTo>
                  <a:lnTo>
                    <a:pt x="137" y="75"/>
                  </a:lnTo>
                  <a:close/>
                  <a:moveTo>
                    <a:pt x="137" y="80"/>
                  </a:moveTo>
                  <a:lnTo>
                    <a:pt x="137" y="80"/>
                  </a:lnTo>
                  <a:lnTo>
                    <a:pt x="137" y="80"/>
                  </a:lnTo>
                  <a:lnTo>
                    <a:pt x="137" y="83"/>
                  </a:lnTo>
                  <a:lnTo>
                    <a:pt x="137" y="83"/>
                  </a:lnTo>
                  <a:lnTo>
                    <a:pt x="137" y="80"/>
                  </a:lnTo>
                  <a:lnTo>
                    <a:pt x="137" y="80"/>
                  </a:lnTo>
                  <a:lnTo>
                    <a:pt x="137" y="80"/>
                  </a:lnTo>
                  <a:close/>
                  <a:moveTo>
                    <a:pt x="137" y="80"/>
                  </a:moveTo>
                  <a:lnTo>
                    <a:pt x="137" y="78"/>
                  </a:lnTo>
                  <a:lnTo>
                    <a:pt x="137" y="78"/>
                  </a:lnTo>
                  <a:lnTo>
                    <a:pt x="139" y="80"/>
                  </a:lnTo>
                  <a:lnTo>
                    <a:pt x="139" y="80"/>
                  </a:lnTo>
                  <a:lnTo>
                    <a:pt x="137" y="80"/>
                  </a:lnTo>
                  <a:lnTo>
                    <a:pt x="137" y="80"/>
                  </a:lnTo>
                  <a:lnTo>
                    <a:pt x="137" y="80"/>
                  </a:lnTo>
                  <a:close/>
                  <a:moveTo>
                    <a:pt x="139" y="78"/>
                  </a:moveTo>
                  <a:lnTo>
                    <a:pt x="139" y="78"/>
                  </a:lnTo>
                  <a:lnTo>
                    <a:pt x="139" y="78"/>
                  </a:lnTo>
                  <a:lnTo>
                    <a:pt x="139" y="78"/>
                  </a:lnTo>
                  <a:lnTo>
                    <a:pt x="139" y="80"/>
                  </a:lnTo>
                  <a:lnTo>
                    <a:pt x="139" y="80"/>
                  </a:lnTo>
                  <a:lnTo>
                    <a:pt x="139" y="78"/>
                  </a:lnTo>
                  <a:lnTo>
                    <a:pt x="139" y="78"/>
                  </a:lnTo>
                  <a:close/>
                  <a:moveTo>
                    <a:pt x="139" y="80"/>
                  </a:moveTo>
                  <a:lnTo>
                    <a:pt x="139" y="83"/>
                  </a:lnTo>
                  <a:lnTo>
                    <a:pt x="139" y="83"/>
                  </a:lnTo>
                  <a:lnTo>
                    <a:pt x="139" y="83"/>
                  </a:lnTo>
                  <a:lnTo>
                    <a:pt x="139" y="83"/>
                  </a:lnTo>
                  <a:lnTo>
                    <a:pt x="139" y="80"/>
                  </a:lnTo>
                  <a:lnTo>
                    <a:pt x="139" y="80"/>
                  </a:lnTo>
                  <a:lnTo>
                    <a:pt x="139" y="80"/>
                  </a:lnTo>
                  <a:close/>
                  <a:moveTo>
                    <a:pt x="139" y="80"/>
                  </a:moveTo>
                  <a:lnTo>
                    <a:pt x="139" y="80"/>
                  </a:lnTo>
                  <a:lnTo>
                    <a:pt x="139" y="80"/>
                  </a:lnTo>
                  <a:lnTo>
                    <a:pt x="142" y="80"/>
                  </a:lnTo>
                  <a:lnTo>
                    <a:pt x="142" y="83"/>
                  </a:lnTo>
                  <a:lnTo>
                    <a:pt x="139" y="83"/>
                  </a:lnTo>
                  <a:lnTo>
                    <a:pt x="139" y="80"/>
                  </a:lnTo>
                  <a:lnTo>
                    <a:pt x="139" y="80"/>
                  </a:lnTo>
                  <a:close/>
                  <a:moveTo>
                    <a:pt x="139" y="80"/>
                  </a:moveTo>
                  <a:lnTo>
                    <a:pt x="139" y="78"/>
                  </a:lnTo>
                  <a:lnTo>
                    <a:pt x="142" y="78"/>
                  </a:lnTo>
                  <a:lnTo>
                    <a:pt x="142" y="80"/>
                  </a:lnTo>
                  <a:lnTo>
                    <a:pt x="142" y="80"/>
                  </a:lnTo>
                  <a:lnTo>
                    <a:pt x="142" y="80"/>
                  </a:lnTo>
                  <a:lnTo>
                    <a:pt x="139" y="80"/>
                  </a:lnTo>
                  <a:lnTo>
                    <a:pt x="139" y="80"/>
                  </a:lnTo>
                  <a:close/>
                  <a:moveTo>
                    <a:pt x="139" y="75"/>
                  </a:moveTo>
                  <a:lnTo>
                    <a:pt x="142" y="75"/>
                  </a:lnTo>
                  <a:lnTo>
                    <a:pt x="142" y="75"/>
                  </a:lnTo>
                  <a:lnTo>
                    <a:pt x="142" y="78"/>
                  </a:lnTo>
                  <a:lnTo>
                    <a:pt x="142" y="78"/>
                  </a:lnTo>
                  <a:lnTo>
                    <a:pt x="139" y="75"/>
                  </a:lnTo>
                  <a:lnTo>
                    <a:pt x="139" y="75"/>
                  </a:lnTo>
                  <a:lnTo>
                    <a:pt x="139" y="75"/>
                  </a:lnTo>
                  <a:close/>
                  <a:moveTo>
                    <a:pt x="139" y="75"/>
                  </a:moveTo>
                  <a:lnTo>
                    <a:pt x="142" y="78"/>
                  </a:lnTo>
                  <a:lnTo>
                    <a:pt x="142" y="78"/>
                  </a:lnTo>
                  <a:lnTo>
                    <a:pt x="139" y="78"/>
                  </a:lnTo>
                  <a:lnTo>
                    <a:pt x="139" y="78"/>
                  </a:lnTo>
                  <a:lnTo>
                    <a:pt x="139" y="75"/>
                  </a:lnTo>
                  <a:lnTo>
                    <a:pt x="139" y="75"/>
                  </a:lnTo>
                  <a:lnTo>
                    <a:pt x="139" y="75"/>
                  </a:lnTo>
                  <a:close/>
                  <a:moveTo>
                    <a:pt x="139" y="73"/>
                  </a:moveTo>
                  <a:lnTo>
                    <a:pt x="139" y="75"/>
                  </a:lnTo>
                  <a:lnTo>
                    <a:pt x="139" y="75"/>
                  </a:lnTo>
                  <a:lnTo>
                    <a:pt x="139" y="75"/>
                  </a:lnTo>
                  <a:lnTo>
                    <a:pt x="139" y="75"/>
                  </a:lnTo>
                  <a:lnTo>
                    <a:pt x="139" y="73"/>
                  </a:lnTo>
                  <a:lnTo>
                    <a:pt x="139" y="73"/>
                  </a:lnTo>
                  <a:lnTo>
                    <a:pt x="139" y="73"/>
                  </a:lnTo>
                  <a:close/>
                  <a:moveTo>
                    <a:pt x="137" y="75"/>
                  </a:moveTo>
                  <a:lnTo>
                    <a:pt x="139" y="75"/>
                  </a:lnTo>
                  <a:lnTo>
                    <a:pt x="139" y="78"/>
                  </a:lnTo>
                  <a:lnTo>
                    <a:pt x="137" y="78"/>
                  </a:lnTo>
                  <a:lnTo>
                    <a:pt x="137" y="75"/>
                  </a:lnTo>
                  <a:lnTo>
                    <a:pt x="137" y="75"/>
                  </a:lnTo>
                  <a:lnTo>
                    <a:pt x="137" y="75"/>
                  </a:lnTo>
                  <a:lnTo>
                    <a:pt x="137" y="75"/>
                  </a:lnTo>
                  <a:close/>
                  <a:moveTo>
                    <a:pt x="137" y="73"/>
                  </a:moveTo>
                  <a:lnTo>
                    <a:pt x="137" y="73"/>
                  </a:lnTo>
                  <a:lnTo>
                    <a:pt x="137" y="73"/>
                  </a:lnTo>
                  <a:lnTo>
                    <a:pt x="137" y="75"/>
                  </a:lnTo>
                  <a:lnTo>
                    <a:pt x="137" y="75"/>
                  </a:lnTo>
                  <a:lnTo>
                    <a:pt x="137" y="73"/>
                  </a:lnTo>
                  <a:lnTo>
                    <a:pt x="137" y="73"/>
                  </a:lnTo>
                  <a:lnTo>
                    <a:pt x="137" y="73"/>
                  </a:lnTo>
                  <a:close/>
                  <a:moveTo>
                    <a:pt x="137" y="73"/>
                  </a:moveTo>
                  <a:lnTo>
                    <a:pt x="137" y="75"/>
                  </a:lnTo>
                  <a:lnTo>
                    <a:pt x="137" y="75"/>
                  </a:lnTo>
                  <a:lnTo>
                    <a:pt x="137" y="75"/>
                  </a:lnTo>
                  <a:lnTo>
                    <a:pt x="134" y="75"/>
                  </a:lnTo>
                  <a:lnTo>
                    <a:pt x="134" y="73"/>
                  </a:lnTo>
                  <a:lnTo>
                    <a:pt x="137" y="73"/>
                  </a:lnTo>
                  <a:lnTo>
                    <a:pt x="137" y="73"/>
                  </a:lnTo>
                  <a:close/>
                  <a:moveTo>
                    <a:pt x="134" y="73"/>
                  </a:moveTo>
                  <a:lnTo>
                    <a:pt x="137" y="73"/>
                  </a:lnTo>
                  <a:lnTo>
                    <a:pt x="137" y="73"/>
                  </a:lnTo>
                  <a:lnTo>
                    <a:pt x="134" y="73"/>
                  </a:lnTo>
                  <a:lnTo>
                    <a:pt x="134" y="73"/>
                  </a:lnTo>
                  <a:lnTo>
                    <a:pt x="134" y="73"/>
                  </a:lnTo>
                  <a:lnTo>
                    <a:pt x="134" y="73"/>
                  </a:lnTo>
                  <a:lnTo>
                    <a:pt x="134" y="73"/>
                  </a:lnTo>
                  <a:close/>
                  <a:moveTo>
                    <a:pt x="134" y="73"/>
                  </a:moveTo>
                  <a:lnTo>
                    <a:pt x="134" y="73"/>
                  </a:lnTo>
                  <a:lnTo>
                    <a:pt x="134" y="75"/>
                  </a:lnTo>
                  <a:lnTo>
                    <a:pt x="134" y="75"/>
                  </a:lnTo>
                  <a:lnTo>
                    <a:pt x="134" y="73"/>
                  </a:lnTo>
                  <a:lnTo>
                    <a:pt x="134" y="73"/>
                  </a:lnTo>
                  <a:lnTo>
                    <a:pt x="134" y="73"/>
                  </a:lnTo>
                  <a:lnTo>
                    <a:pt x="134" y="73"/>
                  </a:lnTo>
                  <a:close/>
                  <a:moveTo>
                    <a:pt x="132" y="71"/>
                  </a:moveTo>
                  <a:lnTo>
                    <a:pt x="134" y="71"/>
                  </a:lnTo>
                  <a:lnTo>
                    <a:pt x="134" y="73"/>
                  </a:lnTo>
                  <a:lnTo>
                    <a:pt x="134" y="73"/>
                  </a:lnTo>
                  <a:lnTo>
                    <a:pt x="134" y="73"/>
                  </a:lnTo>
                  <a:lnTo>
                    <a:pt x="132" y="73"/>
                  </a:lnTo>
                  <a:lnTo>
                    <a:pt x="132" y="71"/>
                  </a:lnTo>
                  <a:lnTo>
                    <a:pt x="132" y="71"/>
                  </a:lnTo>
                  <a:close/>
                  <a:moveTo>
                    <a:pt x="132" y="73"/>
                  </a:moveTo>
                  <a:lnTo>
                    <a:pt x="134" y="73"/>
                  </a:lnTo>
                  <a:lnTo>
                    <a:pt x="134" y="73"/>
                  </a:lnTo>
                  <a:lnTo>
                    <a:pt x="132" y="73"/>
                  </a:lnTo>
                  <a:lnTo>
                    <a:pt x="132" y="73"/>
                  </a:lnTo>
                  <a:lnTo>
                    <a:pt x="132" y="73"/>
                  </a:lnTo>
                  <a:lnTo>
                    <a:pt x="132" y="73"/>
                  </a:lnTo>
                  <a:lnTo>
                    <a:pt x="132" y="73"/>
                  </a:lnTo>
                  <a:close/>
                  <a:moveTo>
                    <a:pt x="132" y="71"/>
                  </a:moveTo>
                  <a:lnTo>
                    <a:pt x="132" y="71"/>
                  </a:lnTo>
                  <a:lnTo>
                    <a:pt x="132" y="73"/>
                  </a:lnTo>
                  <a:lnTo>
                    <a:pt x="132" y="73"/>
                  </a:lnTo>
                  <a:lnTo>
                    <a:pt x="132" y="71"/>
                  </a:lnTo>
                  <a:lnTo>
                    <a:pt x="132" y="71"/>
                  </a:lnTo>
                  <a:lnTo>
                    <a:pt x="132" y="71"/>
                  </a:lnTo>
                  <a:lnTo>
                    <a:pt x="132" y="71"/>
                  </a:lnTo>
                  <a:close/>
                  <a:moveTo>
                    <a:pt x="130" y="71"/>
                  </a:moveTo>
                  <a:lnTo>
                    <a:pt x="132" y="73"/>
                  </a:lnTo>
                  <a:lnTo>
                    <a:pt x="132" y="73"/>
                  </a:lnTo>
                  <a:lnTo>
                    <a:pt x="130" y="73"/>
                  </a:lnTo>
                  <a:lnTo>
                    <a:pt x="130" y="73"/>
                  </a:lnTo>
                  <a:lnTo>
                    <a:pt x="130" y="71"/>
                  </a:lnTo>
                  <a:lnTo>
                    <a:pt x="130" y="71"/>
                  </a:lnTo>
                  <a:lnTo>
                    <a:pt x="130" y="71"/>
                  </a:lnTo>
                  <a:close/>
                  <a:moveTo>
                    <a:pt x="130" y="68"/>
                  </a:moveTo>
                  <a:lnTo>
                    <a:pt x="130" y="68"/>
                  </a:lnTo>
                  <a:lnTo>
                    <a:pt x="130" y="71"/>
                  </a:lnTo>
                  <a:lnTo>
                    <a:pt x="130" y="71"/>
                  </a:lnTo>
                  <a:lnTo>
                    <a:pt x="130" y="71"/>
                  </a:lnTo>
                  <a:lnTo>
                    <a:pt x="130" y="71"/>
                  </a:lnTo>
                  <a:lnTo>
                    <a:pt x="130" y="68"/>
                  </a:lnTo>
                  <a:lnTo>
                    <a:pt x="130" y="68"/>
                  </a:lnTo>
                  <a:close/>
                  <a:moveTo>
                    <a:pt x="130" y="71"/>
                  </a:moveTo>
                  <a:lnTo>
                    <a:pt x="130" y="71"/>
                  </a:lnTo>
                  <a:lnTo>
                    <a:pt x="130" y="73"/>
                  </a:lnTo>
                  <a:lnTo>
                    <a:pt x="130" y="73"/>
                  </a:lnTo>
                  <a:lnTo>
                    <a:pt x="130" y="71"/>
                  </a:lnTo>
                  <a:lnTo>
                    <a:pt x="130" y="71"/>
                  </a:lnTo>
                  <a:lnTo>
                    <a:pt x="130" y="71"/>
                  </a:lnTo>
                  <a:lnTo>
                    <a:pt x="130" y="71"/>
                  </a:lnTo>
                  <a:close/>
                  <a:moveTo>
                    <a:pt x="127" y="68"/>
                  </a:moveTo>
                  <a:lnTo>
                    <a:pt x="127" y="68"/>
                  </a:lnTo>
                  <a:lnTo>
                    <a:pt x="130" y="68"/>
                  </a:lnTo>
                  <a:lnTo>
                    <a:pt x="130" y="71"/>
                  </a:lnTo>
                  <a:lnTo>
                    <a:pt x="127" y="71"/>
                  </a:lnTo>
                  <a:lnTo>
                    <a:pt x="127" y="68"/>
                  </a:lnTo>
                  <a:lnTo>
                    <a:pt x="127" y="68"/>
                  </a:lnTo>
                  <a:lnTo>
                    <a:pt x="127" y="68"/>
                  </a:lnTo>
                  <a:close/>
                  <a:moveTo>
                    <a:pt x="127" y="68"/>
                  </a:moveTo>
                  <a:lnTo>
                    <a:pt x="127" y="71"/>
                  </a:lnTo>
                  <a:lnTo>
                    <a:pt x="127" y="71"/>
                  </a:lnTo>
                  <a:lnTo>
                    <a:pt x="127" y="71"/>
                  </a:lnTo>
                  <a:lnTo>
                    <a:pt x="127" y="71"/>
                  </a:lnTo>
                  <a:lnTo>
                    <a:pt x="127" y="68"/>
                  </a:lnTo>
                  <a:lnTo>
                    <a:pt x="127" y="68"/>
                  </a:lnTo>
                  <a:lnTo>
                    <a:pt x="127" y="68"/>
                  </a:lnTo>
                  <a:close/>
                  <a:moveTo>
                    <a:pt x="127" y="66"/>
                  </a:moveTo>
                  <a:lnTo>
                    <a:pt x="127" y="68"/>
                  </a:lnTo>
                  <a:lnTo>
                    <a:pt x="127" y="68"/>
                  </a:lnTo>
                  <a:lnTo>
                    <a:pt x="127" y="68"/>
                  </a:lnTo>
                  <a:lnTo>
                    <a:pt x="125" y="68"/>
                  </a:lnTo>
                  <a:lnTo>
                    <a:pt x="125" y="68"/>
                  </a:lnTo>
                  <a:lnTo>
                    <a:pt x="127" y="66"/>
                  </a:lnTo>
                  <a:lnTo>
                    <a:pt x="127" y="66"/>
                  </a:lnTo>
                  <a:close/>
                  <a:moveTo>
                    <a:pt x="125" y="68"/>
                  </a:moveTo>
                  <a:lnTo>
                    <a:pt x="127" y="68"/>
                  </a:lnTo>
                  <a:lnTo>
                    <a:pt x="127" y="71"/>
                  </a:lnTo>
                  <a:lnTo>
                    <a:pt x="125" y="71"/>
                  </a:lnTo>
                  <a:lnTo>
                    <a:pt x="125" y="68"/>
                  </a:lnTo>
                  <a:lnTo>
                    <a:pt x="125" y="68"/>
                  </a:lnTo>
                  <a:lnTo>
                    <a:pt x="125" y="68"/>
                  </a:lnTo>
                  <a:lnTo>
                    <a:pt x="125" y="68"/>
                  </a:lnTo>
                  <a:close/>
                  <a:moveTo>
                    <a:pt x="125" y="66"/>
                  </a:moveTo>
                  <a:lnTo>
                    <a:pt x="125" y="66"/>
                  </a:lnTo>
                  <a:lnTo>
                    <a:pt x="125" y="66"/>
                  </a:lnTo>
                  <a:lnTo>
                    <a:pt x="125" y="68"/>
                  </a:lnTo>
                  <a:lnTo>
                    <a:pt x="125" y="68"/>
                  </a:lnTo>
                  <a:lnTo>
                    <a:pt x="125" y="66"/>
                  </a:lnTo>
                  <a:lnTo>
                    <a:pt x="125" y="66"/>
                  </a:lnTo>
                  <a:lnTo>
                    <a:pt x="125" y="66"/>
                  </a:lnTo>
                  <a:close/>
                  <a:moveTo>
                    <a:pt x="125" y="68"/>
                  </a:moveTo>
                  <a:lnTo>
                    <a:pt x="125" y="68"/>
                  </a:lnTo>
                  <a:lnTo>
                    <a:pt x="125" y="68"/>
                  </a:lnTo>
                  <a:lnTo>
                    <a:pt x="125" y="68"/>
                  </a:lnTo>
                  <a:lnTo>
                    <a:pt x="123" y="68"/>
                  </a:lnTo>
                  <a:lnTo>
                    <a:pt x="123" y="68"/>
                  </a:lnTo>
                  <a:lnTo>
                    <a:pt x="125" y="68"/>
                  </a:lnTo>
                  <a:lnTo>
                    <a:pt x="125" y="68"/>
                  </a:lnTo>
                  <a:close/>
                  <a:moveTo>
                    <a:pt x="123" y="66"/>
                  </a:moveTo>
                  <a:lnTo>
                    <a:pt x="123" y="66"/>
                  </a:lnTo>
                  <a:lnTo>
                    <a:pt x="125" y="66"/>
                  </a:lnTo>
                  <a:lnTo>
                    <a:pt x="125" y="66"/>
                  </a:lnTo>
                  <a:lnTo>
                    <a:pt x="123" y="66"/>
                  </a:lnTo>
                  <a:lnTo>
                    <a:pt x="123" y="66"/>
                  </a:lnTo>
                  <a:lnTo>
                    <a:pt x="123" y="66"/>
                  </a:lnTo>
                  <a:lnTo>
                    <a:pt x="123" y="66"/>
                  </a:lnTo>
                  <a:close/>
                  <a:moveTo>
                    <a:pt x="123" y="66"/>
                  </a:moveTo>
                  <a:lnTo>
                    <a:pt x="123" y="68"/>
                  </a:lnTo>
                  <a:lnTo>
                    <a:pt x="123" y="68"/>
                  </a:lnTo>
                  <a:lnTo>
                    <a:pt x="123" y="68"/>
                  </a:lnTo>
                  <a:lnTo>
                    <a:pt x="123" y="68"/>
                  </a:lnTo>
                  <a:lnTo>
                    <a:pt x="123" y="66"/>
                  </a:lnTo>
                  <a:lnTo>
                    <a:pt x="123" y="66"/>
                  </a:lnTo>
                  <a:lnTo>
                    <a:pt x="123" y="66"/>
                  </a:lnTo>
                  <a:close/>
                  <a:moveTo>
                    <a:pt x="120" y="64"/>
                  </a:moveTo>
                  <a:lnTo>
                    <a:pt x="120" y="64"/>
                  </a:lnTo>
                  <a:lnTo>
                    <a:pt x="123" y="66"/>
                  </a:lnTo>
                  <a:lnTo>
                    <a:pt x="123" y="66"/>
                  </a:lnTo>
                  <a:lnTo>
                    <a:pt x="120" y="66"/>
                  </a:lnTo>
                  <a:lnTo>
                    <a:pt x="120" y="66"/>
                  </a:lnTo>
                  <a:lnTo>
                    <a:pt x="120" y="64"/>
                  </a:lnTo>
                  <a:lnTo>
                    <a:pt x="120" y="64"/>
                  </a:lnTo>
                  <a:close/>
                  <a:moveTo>
                    <a:pt x="120" y="66"/>
                  </a:moveTo>
                  <a:lnTo>
                    <a:pt x="120" y="66"/>
                  </a:lnTo>
                  <a:lnTo>
                    <a:pt x="120" y="68"/>
                  </a:lnTo>
                  <a:lnTo>
                    <a:pt x="120" y="68"/>
                  </a:lnTo>
                  <a:lnTo>
                    <a:pt x="120" y="66"/>
                  </a:lnTo>
                  <a:lnTo>
                    <a:pt x="120" y="66"/>
                  </a:lnTo>
                  <a:lnTo>
                    <a:pt x="120" y="66"/>
                  </a:lnTo>
                  <a:lnTo>
                    <a:pt x="120" y="66"/>
                  </a:lnTo>
                  <a:close/>
                  <a:moveTo>
                    <a:pt x="120" y="64"/>
                  </a:moveTo>
                  <a:lnTo>
                    <a:pt x="120" y="64"/>
                  </a:lnTo>
                  <a:lnTo>
                    <a:pt x="120" y="64"/>
                  </a:lnTo>
                  <a:lnTo>
                    <a:pt x="120" y="66"/>
                  </a:lnTo>
                  <a:lnTo>
                    <a:pt x="120" y="66"/>
                  </a:lnTo>
                  <a:lnTo>
                    <a:pt x="120" y="64"/>
                  </a:lnTo>
                  <a:lnTo>
                    <a:pt x="120" y="64"/>
                  </a:lnTo>
                  <a:lnTo>
                    <a:pt x="120" y="64"/>
                  </a:lnTo>
                  <a:close/>
                  <a:moveTo>
                    <a:pt x="120" y="64"/>
                  </a:moveTo>
                  <a:lnTo>
                    <a:pt x="120" y="66"/>
                  </a:lnTo>
                  <a:lnTo>
                    <a:pt x="120" y="66"/>
                  </a:lnTo>
                  <a:lnTo>
                    <a:pt x="120" y="66"/>
                  </a:lnTo>
                  <a:lnTo>
                    <a:pt x="118" y="66"/>
                  </a:lnTo>
                  <a:lnTo>
                    <a:pt x="118" y="64"/>
                  </a:lnTo>
                  <a:lnTo>
                    <a:pt x="120" y="64"/>
                  </a:lnTo>
                  <a:lnTo>
                    <a:pt x="120" y="64"/>
                  </a:lnTo>
                  <a:close/>
                  <a:moveTo>
                    <a:pt x="118" y="61"/>
                  </a:moveTo>
                  <a:lnTo>
                    <a:pt x="118" y="64"/>
                  </a:lnTo>
                  <a:lnTo>
                    <a:pt x="118" y="64"/>
                  </a:lnTo>
                  <a:lnTo>
                    <a:pt x="118" y="64"/>
                  </a:lnTo>
                  <a:lnTo>
                    <a:pt x="118" y="64"/>
                  </a:lnTo>
                  <a:lnTo>
                    <a:pt x="118" y="64"/>
                  </a:lnTo>
                  <a:lnTo>
                    <a:pt x="118" y="61"/>
                  </a:lnTo>
                  <a:lnTo>
                    <a:pt x="118" y="61"/>
                  </a:lnTo>
                  <a:close/>
                  <a:moveTo>
                    <a:pt x="118" y="64"/>
                  </a:moveTo>
                  <a:lnTo>
                    <a:pt x="118" y="64"/>
                  </a:lnTo>
                  <a:lnTo>
                    <a:pt x="118" y="66"/>
                  </a:lnTo>
                  <a:lnTo>
                    <a:pt x="118" y="66"/>
                  </a:lnTo>
                  <a:lnTo>
                    <a:pt x="116" y="64"/>
                  </a:lnTo>
                  <a:lnTo>
                    <a:pt x="116" y="64"/>
                  </a:lnTo>
                  <a:lnTo>
                    <a:pt x="118" y="64"/>
                  </a:lnTo>
                  <a:lnTo>
                    <a:pt x="118" y="64"/>
                  </a:lnTo>
                  <a:close/>
                  <a:moveTo>
                    <a:pt x="116" y="61"/>
                  </a:moveTo>
                  <a:lnTo>
                    <a:pt x="116" y="61"/>
                  </a:lnTo>
                  <a:lnTo>
                    <a:pt x="118" y="61"/>
                  </a:lnTo>
                  <a:lnTo>
                    <a:pt x="118" y="64"/>
                  </a:lnTo>
                  <a:lnTo>
                    <a:pt x="116" y="64"/>
                  </a:lnTo>
                  <a:lnTo>
                    <a:pt x="116" y="64"/>
                  </a:lnTo>
                  <a:lnTo>
                    <a:pt x="116" y="61"/>
                  </a:lnTo>
                  <a:lnTo>
                    <a:pt x="116" y="61"/>
                  </a:lnTo>
                  <a:close/>
                  <a:moveTo>
                    <a:pt x="116" y="64"/>
                  </a:moveTo>
                  <a:lnTo>
                    <a:pt x="116" y="64"/>
                  </a:lnTo>
                  <a:lnTo>
                    <a:pt x="116" y="64"/>
                  </a:lnTo>
                  <a:lnTo>
                    <a:pt x="116" y="64"/>
                  </a:lnTo>
                  <a:lnTo>
                    <a:pt x="116" y="64"/>
                  </a:lnTo>
                  <a:lnTo>
                    <a:pt x="116" y="64"/>
                  </a:lnTo>
                  <a:lnTo>
                    <a:pt x="116" y="64"/>
                  </a:lnTo>
                  <a:lnTo>
                    <a:pt x="116" y="64"/>
                  </a:lnTo>
                  <a:close/>
                  <a:moveTo>
                    <a:pt x="116" y="61"/>
                  </a:moveTo>
                  <a:lnTo>
                    <a:pt x="116" y="61"/>
                  </a:lnTo>
                  <a:lnTo>
                    <a:pt x="116" y="61"/>
                  </a:lnTo>
                  <a:lnTo>
                    <a:pt x="116" y="61"/>
                  </a:lnTo>
                  <a:lnTo>
                    <a:pt x="113" y="61"/>
                  </a:lnTo>
                  <a:lnTo>
                    <a:pt x="113" y="61"/>
                  </a:lnTo>
                  <a:lnTo>
                    <a:pt x="116" y="61"/>
                  </a:lnTo>
                  <a:lnTo>
                    <a:pt x="116" y="61"/>
                  </a:lnTo>
                  <a:close/>
                  <a:moveTo>
                    <a:pt x="113" y="61"/>
                  </a:moveTo>
                  <a:lnTo>
                    <a:pt x="116" y="64"/>
                  </a:lnTo>
                  <a:lnTo>
                    <a:pt x="116" y="64"/>
                  </a:lnTo>
                  <a:lnTo>
                    <a:pt x="113" y="64"/>
                  </a:lnTo>
                  <a:lnTo>
                    <a:pt x="113" y="64"/>
                  </a:lnTo>
                  <a:lnTo>
                    <a:pt x="113" y="61"/>
                  </a:lnTo>
                  <a:lnTo>
                    <a:pt x="113" y="61"/>
                  </a:lnTo>
                  <a:lnTo>
                    <a:pt x="113" y="61"/>
                  </a:lnTo>
                  <a:close/>
                  <a:moveTo>
                    <a:pt x="113" y="59"/>
                  </a:moveTo>
                  <a:lnTo>
                    <a:pt x="113" y="59"/>
                  </a:lnTo>
                  <a:lnTo>
                    <a:pt x="113" y="61"/>
                  </a:lnTo>
                  <a:lnTo>
                    <a:pt x="113" y="61"/>
                  </a:lnTo>
                  <a:lnTo>
                    <a:pt x="113" y="61"/>
                  </a:lnTo>
                  <a:lnTo>
                    <a:pt x="113" y="61"/>
                  </a:lnTo>
                  <a:lnTo>
                    <a:pt x="113" y="59"/>
                  </a:lnTo>
                  <a:lnTo>
                    <a:pt x="113" y="59"/>
                  </a:lnTo>
                  <a:close/>
                  <a:moveTo>
                    <a:pt x="113" y="61"/>
                  </a:moveTo>
                  <a:lnTo>
                    <a:pt x="113" y="61"/>
                  </a:lnTo>
                  <a:lnTo>
                    <a:pt x="113" y="64"/>
                  </a:lnTo>
                  <a:lnTo>
                    <a:pt x="113" y="64"/>
                  </a:lnTo>
                  <a:lnTo>
                    <a:pt x="111" y="61"/>
                  </a:lnTo>
                  <a:lnTo>
                    <a:pt x="111" y="61"/>
                  </a:lnTo>
                  <a:lnTo>
                    <a:pt x="113" y="61"/>
                  </a:lnTo>
                  <a:lnTo>
                    <a:pt x="113" y="61"/>
                  </a:lnTo>
                  <a:close/>
                  <a:moveTo>
                    <a:pt x="111" y="59"/>
                  </a:moveTo>
                  <a:lnTo>
                    <a:pt x="111" y="59"/>
                  </a:lnTo>
                  <a:lnTo>
                    <a:pt x="111" y="61"/>
                  </a:lnTo>
                  <a:lnTo>
                    <a:pt x="111" y="61"/>
                  </a:lnTo>
                  <a:lnTo>
                    <a:pt x="111" y="59"/>
                  </a:lnTo>
                  <a:lnTo>
                    <a:pt x="111" y="59"/>
                  </a:lnTo>
                  <a:lnTo>
                    <a:pt x="111" y="59"/>
                  </a:lnTo>
                  <a:lnTo>
                    <a:pt x="111" y="59"/>
                  </a:lnTo>
                  <a:close/>
                  <a:moveTo>
                    <a:pt x="111" y="59"/>
                  </a:moveTo>
                  <a:lnTo>
                    <a:pt x="111" y="61"/>
                  </a:lnTo>
                  <a:lnTo>
                    <a:pt x="111" y="61"/>
                  </a:lnTo>
                  <a:lnTo>
                    <a:pt x="111" y="61"/>
                  </a:lnTo>
                  <a:lnTo>
                    <a:pt x="108" y="61"/>
                  </a:lnTo>
                  <a:lnTo>
                    <a:pt x="108" y="59"/>
                  </a:lnTo>
                  <a:lnTo>
                    <a:pt x="111" y="59"/>
                  </a:lnTo>
                  <a:lnTo>
                    <a:pt x="111" y="59"/>
                  </a:lnTo>
                  <a:close/>
                  <a:moveTo>
                    <a:pt x="108" y="59"/>
                  </a:moveTo>
                  <a:lnTo>
                    <a:pt x="108" y="56"/>
                  </a:lnTo>
                  <a:lnTo>
                    <a:pt x="111" y="59"/>
                  </a:lnTo>
                  <a:lnTo>
                    <a:pt x="111" y="59"/>
                  </a:lnTo>
                  <a:lnTo>
                    <a:pt x="108" y="59"/>
                  </a:lnTo>
                  <a:lnTo>
                    <a:pt x="108" y="59"/>
                  </a:lnTo>
                  <a:lnTo>
                    <a:pt x="108" y="59"/>
                  </a:lnTo>
                  <a:lnTo>
                    <a:pt x="108" y="59"/>
                  </a:lnTo>
                  <a:close/>
                  <a:moveTo>
                    <a:pt x="108" y="59"/>
                  </a:moveTo>
                  <a:lnTo>
                    <a:pt x="108" y="59"/>
                  </a:lnTo>
                  <a:lnTo>
                    <a:pt x="108" y="61"/>
                  </a:lnTo>
                  <a:lnTo>
                    <a:pt x="108" y="61"/>
                  </a:lnTo>
                  <a:lnTo>
                    <a:pt x="108" y="59"/>
                  </a:lnTo>
                  <a:lnTo>
                    <a:pt x="108" y="59"/>
                  </a:lnTo>
                  <a:lnTo>
                    <a:pt x="108" y="59"/>
                  </a:lnTo>
                  <a:lnTo>
                    <a:pt x="108" y="59"/>
                  </a:lnTo>
                  <a:close/>
                  <a:moveTo>
                    <a:pt x="106" y="56"/>
                  </a:moveTo>
                  <a:lnTo>
                    <a:pt x="108" y="56"/>
                  </a:lnTo>
                  <a:lnTo>
                    <a:pt x="108" y="56"/>
                  </a:lnTo>
                  <a:lnTo>
                    <a:pt x="108" y="59"/>
                  </a:lnTo>
                  <a:lnTo>
                    <a:pt x="108" y="59"/>
                  </a:lnTo>
                  <a:lnTo>
                    <a:pt x="106" y="59"/>
                  </a:lnTo>
                  <a:lnTo>
                    <a:pt x="106" y="56"/>
                  </a:lnTo>
                  <a:lnTo>
                    <a:pt x="106" y="56"/>
                  </a:lnTo>
                  <a:close/>
                  <a:moveTo>
                    <a:pt x="106" y="59"/>
                  </a:moveTo>
                  <a:lnTo>
                    <a:pt x="108" y="59"/>
                  </a:lnTo>
                  <a:lnTo>
                    <a:pt x="108" y="59"/>
                  </a:lnTo>
                  <a:lnTo>
                    <a:pt x="106" y="59"/>
                  </a:lnTo>
                  <a:lnTo>
                    <a:pt x="106" y="59"/>
                  </a:lnTo>
                  <a:lnTo>
                    <a:pt x="106" y="59"/>
                  </a:lnTo>
                  <a:lnTo>
                    <a:pt x="106" y="59"/>
                  </a:lnTo>
                  <a:lnTo>
                    <a:pt x="106" y="59"/>
                  </a:lnTo>
                  <a:close/>
                  <a:moveTo>
                    <a:pt x="106" y="56"/>
                  </a:moveTo>
                  <a:lnTo>
                    <a:pt x="106" y="56"/>
                  </a:lnTo>
                  <a:lnTo>
                    <a:pt x="106" y="56"/>
                  </a:lnTo>
                  <a:lnTo>
                    <a:pt x="106" y="56"/>
                  </a:lnTo>
                  <a:lnTo>
                    <a:pt x="106" y="56"/>
                  </a:lnTo>
                  <a:lnTo>
                    <a:pt x="106" y="56"/>
                  </a:lnTo>
                  <a:lnTo>
                    <a:pt x="106" y="56"/>
                  </a:lnTo>
                  <a:lnTo>
                    <a:pt x="106" y="56"/>
                  </a:lnTo>
                  <a:close/>
                  <a:moveTo>
                    <a:pt x="106" y="56"/>
                  </a:moveTo>
                  <a:lnTo>
                    <a:pt x="106" y="59"/>
                  </a:lnTo>
                  <a:lnTo>
                    <a:pt x="106" y="59"/>
                  </a:lnTo>
                  <a:lnTo>
                    <a:pt x="106" y="59"/>
                  </a:lnTo>
                  <a:lnTo>
                    <a:pt x="104" y="59"/>
                  </a:lnTo>
                  <a:lnTo>
                    <a:pt x="104" y="56"/>
                  </a:lnTo>
                  <a:lnTo>
                    <a:pt x="106" y="56"/>
                  </a:lnTo>
                  <a:lnTo>
                    <a:pt x="106" y="56"/>
                  </a:lnTo>
                  <a:close/>
                  <a:moveTo>
                    <a:pt x="104" y="54"/>
                  </a:moveTo>
                  <a:lnTo>
                    <a:pt x="104" y="54"/>
                  </a:lnTo>
                  <a:lnTo>
                    <a:pt x="106" y="56"/>
                  </a:lnTo>
                  <a:lnTo>
                    <a:pt x="106" y="56"/>
                  </a:lnTo>
                  <a:lnTo>
                    <a:pt x="104" y="56"/>
                  </a:lnTo>
                  <a:lnTo>
                    <a:pt x="104" y="56"/>
                  </a:lnTo>
                  <a:lnTo>
                    <a:pt x="104" y="54"/>
                  </a:lnTo>
                  <a:lnTo>
                    <a:pt x="104" y="54"/>
                  </a:lnTo>
                  <a:close/>
                  <a:moveTo>
                    <a:pt x="104" y="56"/>
                  </a:moveTo>
                  <a:lnTo>
                    <a:pt x="104" y="56"/>
                  </a:lnTo>
                  <a:lnTo>
                    <a:pt x="104" y="59"/>
                  </a:lnTo>
                  <a:lnTo>
                    <a:pt x="104" y="59"/>
                  </a:lnTo>
                  <a:lnTo>
                    <a:pt x="104" y="56"/>
                  </a:lnTo>
                  <a:lnTo>
                    <a:pt x="104" y="56"/>
                  </a:lnTo>
                  <a:lnTo>
                    <a:pt x="104" y="56"/>
                  </a:lnTo>
                  <a:lnTo>
                    <a:pt x="104" y="56"/>
                  </a:lnTo>
                  <a:close/>
                  <a:moveTo>
                    <a:pt x="104" y="54"/>
                  </a:moveTo>
                  <a:lnTo>
                    <a:pt x="104" y="54"/>
                  </a:lnTo>
                  <a:lnTo>
                    <a:pt x="104" y="56"/>
                  </a:lnTo>
                  <a:lnTo>
                    <a:pt x="104" y="56"/>
                  </a:lnTo>
                  <a:lnTo>
                    <a:pt x="101" y="54"/>
                  </a:lnTo>
                  <a:lnTo>
                    <a:pt x="101" y="54"/>
                  </a:lnTo>
                  <a:lnTo>
                    <a:pt x="104" y="54"/>
                  </a:lnTo>
                  <a:lnTo>
                    <a:pt x="104" y="54"/>
                  </a:lnTo>
                  <a:close/>
                  <a:moveTo>
                    <a:pt x="101" y="54"/>
                  </a:moveTo>
                  <a:lnTo>
                    <a:pt x="101" y="56"/>
                  </a:lnTo>
                  <a:lnTo>
                    <a:pt x="101" y="56"/>
                  </a:lnTo>
                  <a:lnTo>
                    <a:pt x="101" y="56"/>
                  </a:lnTo>
                  <a:lnTo>
                    <a:pt x="101" y="56"/>
                  </a:lnTo>
                  <a:lnTo>
                    <a:pt x="101" y="54"/>
                  </a:lnTo>
                  <a:lnTo>
                    <a:pt x="101" y="54"/>
                  </a:lnTo>
                  <a:lnTo>
                    <a:pt x="101" y="54"/>
                  </a:lnTo>
                  <a:close/>
                  <a:moveTo>
                    <a:pt x="99" y="52"/>
                  </a:moveTo>
                  <a:lnTo>
                    <a:pt x="101" y="52"/>
                  </a:lnTo>
                  <a:lnTo>
                    <a:pt x="101" y="54"/>
                  </a:lnTo>
                  <a:lnTo>
                    <a:pt x="101" y="54"/>
                  </a:lnTo>
                  <a:lnTo>
                    <a:pt x="101" y="54"/>
                  </a:lnTo>
                  <a:lnTo>
                    <a:pt x="99" y="54"/>
                  </a:lnTo>
                  <a:lnTo>
                    <a:pt x="99" y="52"/>
                  </a:lnTo>
                  <a:lnTo>
                    <a:pt x="99" y="52"/>
                  </a:lnTo>
                  <a:close/>
                  <a:moveTo>
                    <a:pt x="99" y="54"/>
                  </a:moveTo>
                  <a:lnTo>
                    <a:pt x="101" y="54"/>
                  </a:lnTo>
                  <a:lnTo>
                    <a:pt x="101" y="56"/>
                  </a:lnTo>
                  <a:lnTo>
                    <a:pt x="99" y="56"/>
                  </a:lnTo>
                  <a:lnTo>
                    <a:pt x="99" y="54"/>
                  </a:lnTo>
                  <a:lnTo>
                    <a:pt x="99" y="54"/>
                  </a:lnTo>
                  <a:lnTo>
                    <a:pt x="99" y="54"/>
                  </a:lnTo>
                  <a:lnTo>
                    <a:pt x="99" y="54"/>
                  </a:lnTo>
                  <a:close/>
                  <a:moveTo>
                    <a:pt x="99" y="52"/>
                  </a:moveTo>
                  <a:lnTo>
                    <a:pt x="99" y="52"/>
                  </a:lnTo>
                  <a:lnTo>
                    <a:pt x="99" y="54"/>
                  </a:lnTo>
                  <a:lnTo>
                    <a:pt x="99" y="54"/>
                  </a:lnTo>
                  <a:lnTo>
                    <a:pt x="99" y="52"/>
                  </a:lnTo>
                  <a:lnTo>
                    <a:pt x="99" y="52"/>
                  </a:lnTo>
                  <a:lnTo>
                    <a:pt x="99" y="52"/>
                  </a:lnTo>
                  <a:lnTo>
                    <a:pt x="99" y="52"/>
                  </a:lnTo>
                  <a:close/>
                  <a:moveTo>
                    <a:pt x="99" y="52"/>
                  </a:moveTo>
                  <a:lnTo>
                    <a:pt x="99" y="54"/>
                  </a:lnTo>
                  <a:lnTo>
                    <a:pt x="99" y="54"/>
                  </a:lnTo>
                  <a:lnTo>
                    <a:pt x="99" y="54"/>
                  </a:lnTo>
                  <a:lnTo>
                    <a:pt x="97" y="54"/>
                  </a:lnTo>
                  <a:lnTo>
                    <a:pt x="97" y="54"/>
                  </a:lnTo>
                  <a:lnTo>
                    <a:pt x="99" y="52"/>
                  </a:lnTo>
                  <a:lnTo>
                    <a:pt x="99" y="52"/>
                  </a:lnTo>
                  <a:close/>
                  <a:moveTo>
                    <a:pt x="97" y="52"/>
                  </a:moveTo>
                  <a:lnTo>
                    <a:pt x="97" y="49"/>
                  </a:lnTo>
                  <a:lnTo>
                    <a:pt x="99" y="52"/>
                  </a:lnTo>
                  <a:lnTo>
                    <a:pt x="99" y="52"/>
                  </a:lnTo>
                  <a:lnTo>
                    <a:pt x="97" y="52"/>
                  </a:lnTo>
                  <a:lnTo>
                    <a:pt x="97" y="52"/>
                  </a:lnTo>
                  <a:lnTo>
                    <a:pt x="97" y="52"/>
                  </a:lnTo>
                  <a:lnTo>
                    <a:pt x="97" y="52"/>
                  </a:lnTo>
                  <a:close/>
                  <a:moveTo>
                    <a:pt x="97" y="52"/>
                  </a:moveTo>
                  <a:lnTo>
                    <a:pt x="97" y="52"/>
                  </a:lnTo>
                  <a:lnTo>
                    <a:pt x="97" y="54"/>
                  </a:lnTo>
                  <a:lnTo>
                    <a:pt x="97" y="54"/>
                  </a:lnTo>
                  <a:lnTo>
                    <a:pt x="97" y="54"/>
                  </a:lnTo>
                  <a:lnTo>
                    <a:pt x="97" y="52"/>
                  </a:lnTo>
                  <a:lnTo>
                    <a:pt x="97" y="52"/>
                  </a:lnTo>
                  <a:lnTo>
                    <a:pt x="97" y="52"/>
                  </a:lnTo>
                  <a:close/>
                  <a:moveTo>
                    <a:pt x="97" y="49"/>
                  </a:moveTo>
                  <a:lnTo>
                    <a:pt x="97" y="49"/>
                  </a:lnTo>
                  <a:lnTo>
                    <a:pt x="97" y="52"/>
                  </a:lnTo>
                  <a:lnTo>
                    <a:pt x="97" y="52"/>
                  </a:lnTo>
                  <a:lnTo>
                    <a:pt x="94" y="49"/>
                  </a:lnTo>
                  <a:lnTo>
                    <a:pt x="94" y="49"/>
                  </a:lnTo>
                  <a:lnTo>
                    <a:pt x="97" y="49"/>
                  </a:lnTo>
                  <a:lnTo>
                    <a:pt x="97" y="49"/>
                  </a:lnTo>
                  <a:close/>
                  <a:moveTo>
                    <a:pt x="94" y="52"/>
                  </a:moveTo>
                  <a:lnTo>
                    <a:pt x="94" y="52"/>
                  </a:lnTo>
                  <a:lnTo>
                    <a:pt x="94" y="52"/>
                  </a:lnTo>
                  <a:lnTo>
                    <a:pt x="94" y="52"/>
                  </a:lnTo>
                  <a:lnTo>
                    <a:pt x="94" y="52"/>
                  </a:lnTo>
                  <a:lnTo>
                    <a:pt x="94" y="52"/>
                  </a:lnTo>
                  <a:lnTo>
                    <a:pt x="94" y="52"/>
                  </a:lnTo>
                  <a:lnTo>
                    <a:pt x="94" y="52"/>
                  </a:lnTo>
                  <a:close/>
                  <a:moveTo>
                    <a:pt x="94" y="49"/>
                  </a:moveTo>
                  <a:lnTo>
                    <a:pt x="94" y="49"/>
                  </a:lnTo>
                  <a:lnTo>
                    <a:pt x="94" y="49"/>
                  </a:lnTo>
                  <a:lnTo>
                    <a:pt x="94" y="49"/>
                  </a:lnTo>
                  <a:lnTo>
                    <a:pt x="92" y="49"/>
                  </a:lnTo>
                  <a:lnTo>
                    <a:pt x="92" y="49"/>
                  </a:lnTo>
                  <a:lnTo>
                    <a:pt x="94" y="49"/>
                  </a:lnTo>
                  <a:lnTo>
                    <a:pt x="94" y="49"/>
                  </a:lnTo>
                  <a:close/>
                  <a:moveTo>
                    <a:pt x="92" y="49"/>
                  </a:moveTo>
                  <a:lnTo>
                    <a:pt x="94" y="52"/>
                  </a:lnTo>
                  <a:lnTo>
                    <a:pt x="94" y="52"/>
                  </a:lnTo>
                  <a:lnTo>
                    <a:pt x="92" y="52"/>
                  </a:lnTo>
                  <a:lnTo>
                    <a:pt x="92" y="52"/>
                  </a:lnTo>
                  <a:lnTo>
                    <a:pt x="92" y="49"/>
                  </a:lnTo>
                  <a:lnTo>
                    <a:pt x="92" y="49"/>
                  </a:lnTo>
                  <a:lnTo>
                    <a:pt x="92" y="49"/>
                  </a:lnTo>
                  <a:close/>
                  <a:moveTo>
                    <a:pt x="92" y="47"/>
                  </a:moveTo>
                  <a:lnTo>
                    <a:pt x="92" y="47"/>
                  </a:lnTo>
                  <a:lnTo>
                    <a:pt x="92" y="49"/>
                  </a:lnTo>
                  <a:lnTo>
                    <a:pt x="92" y="49"/>
                  </a:lnTo>
                  <a:lnTo>
                    <a:pt x="92" y="49"/>
                  </a:lnTo>
                  <a:lnTo>
                    <a:pt x="92" y="49"/>
                  </a:lnTo>
                  <a:lnTo>
                    <a:pt x="92" y="47"/>
                  </a:lnTo>
                  <a:lnTo>
                    <a:pt x="92" y="47"/>
                  </a:lnTo>
                  <a:close/>
                  <a:moveTo>
                    <a:pt x="92" y="49"/>
                  </a:moveTo>
                  <a:lnTo>
                    <a:pt x="92" y="49"/>
                  </a:lnTo>
                  <a:lnTo>
                    <a:pt x="92" y="52"/>
                  </a:lnTo>
                  <a:lnTo>
                    <a:pt x="92" y="52"/>
                  </a:lnTo>
                  <a:lnTo>
                    <a:pt x="90" y="49"/>
                  </a:lnTo>
                  <a:lnTo>
                    <a:pt x="90" y="49"/>
                  </a:lnTo>
                  <a:lnTo>
                    <a:pt x="92" y="49"/>
                  </a:lnTo>
                  <a:lnTo>
                    <a:pt x="92" y="49"/>
                  </a:lnTo>
                  <a:close/>
                  <a:moveTo>
                    <a:pt x="90" y="47"/>
                  </a:moveTo>
                  <a:lnTo>
                    <a:pt x="92" y="47"/>
                  </a:lnTo>
                  <a:lnTo>
                    <a:pt x="92" y="49"/>
                  </a:lnTo>
                  <a:lnTo>
                    <a:pt x="90" y="49"/>
                  </a:lnTo>
                  <a:lnTo>
                    <a:pt x="90" y="47"/>
                  </a:lnTo>
                  <a:lnTo>
                    <a:pt x="90" y="47"/>
                  </a:lnTo>
                  <a:lnTo>
                    <a:pt x="90" y="47"/>
                  </a:lnTo>
                  <a:lnTo>
                    <a:pt x="90" y="47"/>
                  </a:lnTo>
                  <a:close/>
                  <a:moveTo>
                    <a:pt x="90" y="49"/>
                  </a:moveTo>
                  <a:lnTo>
                    <a:pt x="90" y="49"/>
                  </a:lnTo>
                  <a:lnTo>
                    <a:pt x="90" y="49"/>
                  </a:lnTo>
                  <a:lnTo>
                    <a:pt x="90" y="49"/>
                  </a:lnTo>
                  <a:lnTo>
                    <a:pt x="90" y="49"/>
                  </a:lnTo>
                  <a:lnTo>
                    <a:pt x="90" y="49"/>
                  </a:lnTo>
                  <a:lnTo>
                    <a:pt x="90" y="49"/>
                  </a:lnTo>
                  <a:lnTo>
                    <a:pt x="90" y="49"/>
                  </a:lnTo>
                  <a:close/>
                  <a:moveTo>
                    <a:pt x="87" y="47"/>
                  </a:moveTo>
                  <a:lnTo>
                    <a:pt x="90" y="45"/>
                  </a:lnTo>
                  <a:lnTo>
                    <a:pt x="90" y="47"/>
                  </a:lnTo>
                  <a:lnTo>
                    <a:pt x="90" y="47"/>
                  </a:lnTo>
                  <a:lnTo>
                    <a:pt x="90" y="47"/>
                  </a:lnTo>
                  <a:lnTo>
                    <a:pt x="87" y="47"/>
                  </a:lnTo>
                  <a:lnTo>
                    <a:pt x="87" y="47"/>
                  </a:lnTo>
                  <a:lnTo>
                    <a:pt x="87" y="47"/>
                  </a:lnTo>
                  <a:close/>
                  <a:moveTo>
                    <a:pt x="87" y="47"/>
                  </a:moveTo>
                  <a:lnTo>
                    <a:pt x="90" y="47"/>
                  </a:lnTo>
                  <a:lnTo>
                    <a:pt x="90" y="49"/>
                  </a:lnTo>
                  <a:lnTo>
                    <a:pt x="87" y="49"/>
                  </a:lnTo>
                  <a:lnTo>
                    <a:pt x="87" y="49"/>
                  </a:lnTo>
                  <a:lnTo>
                    <a:pt x="87" y="47"/>
                  </a:lnTo>
                  <a:lnTo>
                    <a:pt x="87" y="47"/>
                  </a:lnTo>
                  <a:lnTo>
                    <a:pt x="87" y="47"/>
                  </a:lnTo>
                  <a:close/>
                  <a:moveTo>
                    <a:pt x="87" y="45"/>
                  </a:moveTo>
                  <a:lnTo>
                    <a:pt x="87" y="45"/>
                  </a:lnTo>
                  <a:lnTo>
                    <a:pt x="87" y="47"/>
                  </a:lnTo>
                  <a:lnTo>
                    <a:pt x="87" y="47"/>
                  </a:lnTo>
                  <a:lnTo>
                    <a:pt x="87" y="47"/>
                  </a:lnTo>
                  <a:lnTo>
                    <a:pt x="87" y="45"/>
                  </a:lnTo>
                  <a:lnTo>
                    <a:pt x="87" y="45"/>
                  </a:lnTo>
                  <a:lnTo>
                    <a:pt x="87" y="45"/>
                  </a:lnTo>
                  <a:close/>
                  <a:moveTo>
                    <a:pt x="87" y="47"/>
                  </a:moveTo>
                  <a:lnTo>
                    <a:pt x="87" y="47"/>
                  </a:lnTo>
                  <a:lnTo>
                    <a:pt x="87" y="47"/>
                  </a:lnTo>
                  <a:lnTo>
                    <a:pt x="87" y="47"/>
                  </a:lnTo>
                  <a:lnTo>
                    <a:pt x="85" y="47"/>
                  </a:lnTo>
                  <a:lnTo>
                    <a:pt x="85" y="47"/>
                  </a:lnTo>
                  <a:lnTo>
                    <a:pt x="87" y="47"/>
                  </a:lnTo>
                  <a:lnTo>
                    <a:pt x="87" y="47"/>
                  </a:lnTo>
                  <a:close/>
                  <a:moveTo>
                    <a:pt x="85" y="45"/>
                  </a:moveTo>
                  <a:lnTo>
                    <a:pt x="87" y="45"/>
                  </a:lnTo>
                  <a:lnTo>
                    <a:pt x="87" y="45"/>
                  </a:lnTo>
                  <a:lnTo>
                    <a:pt x="85" y="45"/>
                  </a:lnTo>
                  <a:lnTo>
                    <a:pt x="85" y="45"/>
                  </a:lnTo>
                  <a:lnTo>
                    <a:pt x="85" y="45"/>
                  </a:lnTo>
                  <a:lnTo>
                    <a:pt x="85" y="45"/>
                  </a:lnTo>
                  <a:lnTo>
                    <a:pt x="85" y="45"/>
                  </a:lnTo>
                  <a:close/>
                  <a:moveTo>
                    <a:pt x="85" y="45"/>
                  </a:moveTo>
                  <a:lnTo>
                    <a:pt x="85" y="47"/>
                  </a:lnTo>
                  <a:lnTo>
                    <a:pt x="85" y="47"/>
                  </a:lnTo>
                  <a:lnTo>
                    <a:pt x="85" y="47"/>
                  </a:lnTo>
                  <a:lnTo>
                    <a:pt x="85" y="47"/>
                  </a:lnTo>
                  <a:lnTo>
                    <a:pt x="85" y="45"/>
                  </a:lnTo>
                  <a:lnTo>
                    <a:pt x="85" y="45"/>
                  </a:lnTo>
                  <a:lnTo>
                    <a:pt x="85" y="45"/>
                  </a:lnTo>
                  <a:close/>
                  <a:moveTo>
                    <a:pt x="82" y="42"/>
                  </a:moveTo>
                  <a:lnTo>
                    <a:pt x="82" y="42"/>
                  </a:lnTo>
                  <a:lnTo>
                    <a:pt x="85" y="45"/>
                  </a:lnTo>
                  <a:lnTo>
                    <a:pt x="85" y="45"/>
                  </a:lnTo>
                  <a:lnTo>
                    <a:pt x="82" y="45"/>
                  </a:lnTo>
                  <a:lnTo>
                    <a:pt x="82" y="45"/>
                  </a:lnTo>
                  <a:lnTo>
                    <a:pt x="82" y="42"/>
                  </a:lnTo>
                  <a:lnTo>
                    <a:pt x="82" y="42"/>
                  </a:lnTo>
                  <a:close/>
                  <a:moveTo>
                    <a:pt x="82" y="45"/>
                  </a:moveTo>
                  <a:lnTo>
                    <a:pt x="82" y="45"/>
                  </a:lnTo>
                  <a:lnTo>
                    <a:pt x="82" y="47"/>
                  </a:lnTo>
                  <a:lnTo>
                    <a:pt x="82" y="47"/>
                  </a:lnTo>
                  <a:lnTo>
                    <a:pt x="82" y="45"/>
                  </a:lnTo>
                  <a:lnTo>
                    <a:pt x="82" y="45"/>
                  </a:lnTo>
                  <a:lnTo>
                    <a:pt x="82" y="45"/>
                  </a:lnTo>
                  <a:lnTo>
                    <a:pt x="82" y="45"/>
                  </a:lnTo>
                  <a:close/>
                  <a:moveTo>
                    <a:pt x="82" y="42"/>
                  </a:moveTo>
                  <a:lnTo>
                    <a:pt x="82" y="42"/>
                  </a:lnTo>
                  <a:lnTo>
                    <a:pt x="82" y="45"/>
                  </a:lnTo>
                  <a:lnTo>
                    <a:pt x="82" y="45"/>
                  </a:lnTo>
                  <a:lnTo>
                    <a:pt x="82" y="42"/>
                  </a:lnTo>
                  <a:lnTo>
                    <a:pt x="82" y="42"/>
                  </a:lnTo>
                  <a:lnTo>
                    <a:pt x="82" y="42"/>
                  </a:lnTo>
                  <a:lnTo>
                    <a:pt x="82" y="42"/>
                  </a:lnTo>
                  <a:close/>
                  <a:moveTo>
                    <a:pt x="80" y="42"/>
                  </a:moveTo>
                  <a:lnTo>
                    <a:pt x="82" y="45"/>
                  </a:lnTo>
                  <a:lnTo>
                    <a:pt x="82" y="45"/>
                  </a:lnTo>
                  <a:lnTo>
                    <a:pt x="80" y="45"/>
                  </a:lnTo>
                  <a:lnTo>
                    <a:pt x="80" y="45"/>
                  </a:lnTo>
                  <a:lnTo>
                    <a:pt x="80" y="42"/>
                  </a:lnTo>
                  <a:lnTo>
                    <a:pt x="80" y="42"/>
                  </a:lnTo>
                  <a:lnTo>
                    <a:pt x="80" y="42"/>
                  </a:lnTo>
                  <a:close/>
                  <a:moveTo>
                    <a:pt x="80" y="42"/>
                  </a:moveTo>
                  <a:lnTo>
                    <a:pt x="80" y="42"/>
                  </a:lnTo>
                  <a:lnTo>
                    <a:pt x="80" y="42"/>
                  </a:lnTo>
                  <a:lnTo>
                    <a:pt x="80" y="42"/>
                  </a:lnTo>
                  <a:lnTo>
                    <a:pt x="80" y="42"/>
                  </a:lnTo>
                  <a:lnTo>
                    <a:pt x="80" y="42"/>
                  </a:lnTo>
                  <a:lnTo>
                    <a:pt x="80" y="42"/>
                  </a:lnTo>
                  <a:lnTo>
                    <a:pt x="80" y="42"/>
                  </a:lnTo>
                  <a:close/>
                  <a:moveTo>
                    <a:pt x="80" y="42"/>
                  </a:moveTo>
                  <a:lnTo>
                    <a:pt x="80" y="42"/>
                  </a:lnTo>
                  <a:lnTo>
                    <a:pt x="80" y="45"/>
                  </a:lnTo>
                  <a:lnTo>
                    <a:pt x="80" y="45"/>
                  </a:lnTo>
                  <a:lnTo>
                    <a:pt x="78" y="42"/>
                  </a:lnTo>
                  <a:lnTo>
                    <a:pt x="78" y="42"/>
                  </a:lnTo>
                  <a:lnTo>
                    <a:pt x="80" y="42"/>
                  </a:lnTo>
                  <a:lnTo>
                    <a:pt x="80" y="42"/>
                  </a:lnTo>
                  <a:close/>
                  <a:moveTo>
                    <a:pt x="78" y="40"/>
                  </a:moveTo>
                  <a:lnTo>
                    <a:pt x="80" y="42"/>
                  </a:lnTo>
                  <a:lnTo>
                    <a:pt x="80" y="42"/>
                  </a:lnTo>
                  <a:lnTo>
                    <a:pt x="78" y="42"/>
                  </a:lnTo>
                  <a:lnTo>
                    <a:pt x="78" y="42"/>
                  </a:lnTo>
                  <a:lnTo>
                    <a:pt x="78" y="40"/>
                  </a:lnTo>
                  <a:lnTo>
                    <a:pt x="78" y="40"/>
                  </a:lnTo>
                  <a:lnTo>
                    <a:pt x="78" y="40"/>
                  </a:lnTo>
                  <a:close/>
                  <a:moveTo>
                    <a:pt x="78" y="42"/>
                  </a:moveTo>
                  <a:lnTo>
                    <a:pt x="78" y="42"/>
                  </a:lnTo>
                  <a:lnTo>
                    <a:pt x="78" y="42"/>
                  </a:lnTo>
                  <a:lnTo>
                    <a:pt x="78" y="42"/>
                  </a:lnTo>
                  <a:lnTo>
                    <a:pt x="78" y="42"/>
                  </a:lnTo>
                  <a:lnTo>
                    <a:pt x="78" y="42"/>
                  </a:lnTo>
                  <a:lnTo>
                    <a:pt x="78" y="42"/>
                  </a:lnTo>
                  <a:lnTo>
                    <a:pt x="78" y="42"/>
                  </a:lnTo>
                  <a:close/>
                  <a:moveTo>
                    <a:pt x="75" y="40"/>
                  </a:moveTo>
                  <a:lnTo>
                    <a:pt x="78" y="40"/>
                  </a:lnTo>
                  <a:lnTo>
                    <a:pt x="78" y="40"/>
                  </a:lnTo>
                  <a:lnTo>
                    <a:pt x="78" y="42"/>
                  </a:lnTo>
                  <a:lnTo>
                    <a:pt x="78" y="42"/>
                  </a:lnTo>
                  <a:lnTo>
                    <a:pt x="75" y="40"/>
                  </a:lnTo>
                  <a:lnTo>
                    <a:pt x="75" y="40"/>
                  </a:lnTo>
                  <a:lnTo>
                    <a:pt x="75" y="40"/>
                  </a:lnTo>
                  <a:close/>
                  <a:moveTo>
                    <a:pt x="75" y="40"/>
                  </a:moveTo>
                  <a:lnTo>
                    <a:pt x="75" y="42"/>
                  </a:lnTo>
                  <a:lnTo>
                    <a:pt x="75" y="42"/>
                  </a:lnTo>
                  <a:lnTo>
                    <a:pt x="75" y="42"/>
                  </a:lnTo>
                  <a:lnTo>
                    <a:pt x="75" y="42"/>
                  </a:lnTo>
                  <a:lnTo>
                    <a:pt x="75" y="40"/>
                  </a:lnTo>
                  <a:lnTo>
                    <a:pt x="75" y="40"/>
                  </a:lnTo>
                  <a:lnTo>
                    <a:pt x="75" y="40"/>
                  </a:lnTo>
                  <a:close/>
                  <a:moveTo>
                    <a:pt x="75" y="38"/>
                  </a:moveTo>
                  <a:lnTo>
                    <a:pt x="75" y="38"/>
                  </a:lnTo>
                  <a:lnTo>
                    <a:pt x="75" y="40"/>
                  </a:lnTo>
                  <a:lnTo>
                    <a:pt x="75" y="40"/>
                  </a:lnTo>
                  <a:lnTo>
                    <a:pt x="75" y="40"/>
                  </a:lnTo>
                  <a:lnTo>
                    <a:pt x="75" y="40"/>
                  </a:lnTo>
                  <a:lnTo>
                    <a:pt x="75" y="38"/>
                  </a:lnTo>
                  <a:lnTo>
                    <a:pt x="75" y="38"/>
                  </a:lnTo>
                  <a:close/>
                  <a:moveTo>
                    <a:pt x="73" y="40"/>
                  </a:moveTo>
                  <a:lnTo>
                    <a:pt x="75" y="40"/>
                  </a:lnTo>
                  <a:lnTo>
                    <a:pt x="75" y="42"/>
                  </a:lnTo>
                  <a:lnTo>
                    <a:pt x="73" y="42"/>
                  </a:lnTo>
                  <a:lnTo>
                    <a:pt x="73" y="40"/>
                  </a:lnTo>
                  <a:lnTo>
                    <a:pt x="73" y="40"/>
                  </a:lnTo>
                  <a:lnTo>
                    <a:pt x="73" y="40"/>
                  </a:lnTo>
                  <a:lnTo>
                    <a:pt x="73" y="40"/>
                  </a:lnTo>
                  <a:close/>
                  <a:moveTo>
                    <a:pt x="73" y="38"/>
                  </a:moveTo>
                  <a:lnTo>
                    <a:pt x="73" y="38"/>
                  </a:lnTo>
                  <a:lnTo>
                    <a:pt x="73" y="40"/>
                  </a:lnTo>
                  <a:lnTo>
                    <a:pt x="73" y="40"/>
                  </a:lnTo>
                  <a:lnTo>
                    <a:pt x="73" y="38"/>
                  </a:lnTo>
                  <a:lnTo>
                    <a:pt x="73" y="38"/>
                  </a:lnTo>
                  <a:lnTo>
                    <a:pt x="73" y="38"/>
                  </a:lnTo>
                  <a:lnTo>
                    <a:pt x="73" y="38"/>
                  </a:lnTo>
                  <a:close/>
                  <a:moveTo>
                    <a:pt x="73" y="38"/>
                  </a:moveTo>
                  <a:lnTo>
                    <a:pt x="73" y="40"/>
                  </a:lnTo>
                  <a:lnTo>
                    <a:pt x="73" y="40"/>
                  </a:lnTo>
                  <a:lnTo>
                    <a:pt x="73" y="40"/>
                  </a:lnTo>
                  <a:lnTo>
                    <a:pt x="71" y="40"/>
                  </a:lnTo>
                  <a:lnTo>
                    <a:pt x="71" y="38"/>
                  </a:lnTo>
                  <a:lnTo>
                    <a:pt x="73" y="38"/>
                  </a:lnTo>
                  <a:lnTo>
                    <a:pt x="73" y="38"/>
                  </a:lnTo>
                  <a:close/>
                  <a:moveTo>
                    <a:pt x="71" y="35"/>
                  </a:moveTo>
                  <a:lnTo>
                    <a:pt x="71" y="35"/>
                  </a:lnTo>
                  <a:lnTo>
                    <a:pt x="73" y="38"/>
                  </a:lnTo>
                  <a:lnTo>
                    <a:pt x="73" y="38"/>
                  </a:lnTo>
                  <a:lnTo>
                    <a:pt x="71" y="38"/>
                  </a:lnTo>
                  <a:lnTo>
                    <a:pt x="71" y="38"/>
                  </a:lnTo>
                  <a:lnTo>
                    <a:pt x="71" y="35"/>
                  </a:lnTo>
                  <a:lnTo>
                    <a:pt x="71" y="35"/>
                  </a:lnTo>
                  <a:close/>
                  <a:moveTo>
                    <a:pt x="71" y="38"/>
                  </a:moveTo>
                  <a:lnTo>
                    <a:pt x="71" y="38"/>
                  </a:lnTo>
                  <a:lnTo>
                    <a:pt x="71" y="40"/>
                  </a:lnTo>
                  <a:lnTo>
                    <a:pt x="71" y="40"/>
                  </a:lnTo>
                  <a:lnTo>
                    <a:pt x="71" y="38"/>
                  </a:lnTo>
                  <a:lnTo>
                    <a:pt x="71" y="38"/>
                  </a:lnTo>
                  <a:lnTo>
                    <a:pt x="71" y="38"/>
                  </a:lnTo>
                  <a:lnTo>
                    <a:pt x="71" y="38"/>
                  </a:lnTo>
                  <a:close/>
                  <a:moveTo>
                    <a:pt x="71" y="35"/>
                  </a:moveTo>
                  <a:lnTo>
                    <a:pt x="71" y="35"/>
                  </a:lnTo>
                  <a:lnTo>
                    <a:pt x="71" y="38"/>
                  </a:lnTo>
                  <a:lnTo>
                    <a:pt x="71" y="38"/>
                  </a:lnTo>
                  <a:lnTo>
                    <a:pt x="68" y="35"/>
                  </a:lnTo>
                  <a:lnTo>
                    <a:pt x="68" y="35"/>
                  </a:lnTo>
                  <a:lnTo>
                    <a:pt x="71" y="35"/>
                  </a:lnTo>
                  <a:lnTo>
                    <a:pt x="71" y="35"/>
                  </a:lnTo>
                  <a:close/>
                  <a:moveTo>
                    <a:pt x="68" y="35"/>
                  </a:moveTo>
                  <a:lnTo>
                    <a:pt x="71" y="38"/>
                  </a:lnTo>
                  <a:lnTo>
                    <a:pt x="71" y="38"/>
                  </a:lnTo>
                  <a:lnTo>
                    <a:pt x="68" y="38"/>
                  </a:lnTo>
                  <a:lnTo>
                    <a:pt x="68" y="38"/>
                  </a:lnTo>
                  <a:lnTo>
                    <a:pt x="68" y="38"/>
                  </a:lnTo>
                  <a:lnTo>
                    <a:pt x="68" y="35"/>
                  </a:lnTo>
                  <a:lnTo>
                    <a:pt x="68" y="35"/>
                  </a:lnTo>
                  <a:close/>
                  <a:moveTo>
                    <a:pt x="68" y="35"/>
                  </a:moveTo>
                  <a:lnTo>
                    <a:pt x="68" y="35"/>
                  </a:lnTo>
                  <a:lnTo>
                    <a:pt x="68" y="35"/>
                  </a:lnTo>
                  <a:lnTo>
                    <a:pt x="68" y="35"/>
                  </a:lnTo>
                  <a:lnTo>
                    <a:pt x="68" y="35"/>
                  </a:lnTo>
                  <a:lnTo>
                    <a:pt x="68" y="35"/>
                  </a:lnTo>
                  <a:lnTo>
                    <a:pt x="68" y="35"/>
                  </a:lnTo>
                  <a:lnTo>
                    <a:pt x="68" y="35"/>
                  </a:lnTo>
                  <a:close/>
                  <a:moveTo>
                    <a:pt x="66" y="35"/>
                  </a:moveTo>
                  <a:lnTo>
                    <a:pt x="68" y="35"/>
                  </a:lnTo>
                  <a:lnTo>
                    <a:pt x="68" y="38"/>
                  </a:lnTo>
                  <a:lnTo>
                    <a:pt x="66" y="38"/>
                  </a:lnTo>
                  <a:lnTo>
                    <a:pt x="66" y="38"/>
                  </a:lnTo>
                  <a:lnTo>
                    <a:pt x="66" y="35"/>
                  </a:lnTo>
                  <a:lnTo>
                    <a:pt x="66" y="35"/>
                  </a:lnTo>
                  <a:lnTo>
                    <a:pt x="66" y="35"/>
                  </a:lnTo>
                  <a:close/>
                  <a:moveTo>
                    <a:pt x="66" y="33"/>
                  </a:moveTo>
                  <a:lnTo>
                    <a:pt x="66" y="35"/>
                  </a:lnTo>
                  <a:lnTo>
                    <a:pt x="66" y="35"/>
                  </a:lnTo>
                  <a:lnTo>
                    <a:pt x="66" y="35"/>
                  </a:lnTo>
                  <a:lnTo>
                    <a:pt x="66" y="35"/>
                  </a:lnTo>
                  <a:lnTo>
                    <a:pt x="66" y="33"/>
                  </a:lnTo>
                  <a:lnTo>
                    <a:pt x="66" y="33"/>
                  </a:lnTo>
                  <a:lnTo>
                    <a:pt x="66" y="33"/>
                  </a:lnTo>
                  <a:close/>
                  <a:moveTo>
                    <a:pt x="66" y="35"/>
                  </a:moveTo>
                  <a:lnTo>
                    <a:pt x="66" y="35"/>
                  </a:lnTo>
                  <a:lnTo>
                    <a:pt x="66" y="35"/>
                  </a:lnTo>
                  <a:lnTo>
                    <a:pt x="66" y="35"/>
                  </a:lnTo>
                  <a:lnTo>
                    <a:pt x="63" y="35"/>
                  </a:lnTo>
                  <a:lnTo>
                    <a:pt x="63" y="35"/>
                  </a:lnTo>
                  <a:lnTo>
                    <a:pt x="66" y="35"/>
                  </a:lnTo>
                  <a:lnTo>
                    <a:pt x="66" y="35"/>
                  </a:lnTo>
                  <a:close/>
                  <a:moveTo>
                    <a:pt x="63" y="33"/>
                  </a:moveTo>
                  <a:lnTo>
                    <a:pt x="63" y="33"/>
                  </a:lnTo>
                  <a:lnTo>
                    <a:pt x="66" y="33"/>
                  </a:lnTo>
                  <a:lnTo>
                    <a:pt x="66" y="35"/>
                  </a:lnTo>
                  <a:lnTo>
                    <a:pt x="63" y="35"/>
                  </a:lnTo>
                  <a:lnTo>
                    <a:pt x="63" y="33"/>
                  </a:lnTo>
                  <a:lnTo>
                    <a:pt x="63" y="33"/>
                  </a:lnTo>
                  <a:lnTo>
                    <a:pt x="63" y="33"/>
                  </a:lnTo>
                  <a:close/>
                  <a:moveTo>
                    <a:pt x="63" y="33"/>
                  </a:moveTo>
                  <a:lnTo>
                    <a:pt x="63" y="35"/>
                  </a:lnTo>
                  <a:lnTo>
                    <a:pt x="63" y="35"/>
                  </a:lnTo>
                  <a:lnTo>
                    <a:pt x="63" y="35"/>
                  </a:lnTo>
                  <a:lnTo>
                    <a:pt x="63" y="35"/>
                  </a:lnTo>
                  <a:lnTo>
                    <a:pt x="63" y="33"/>
                  </a:lnTo>
                  <a:lnTo>
                    <a:pt x="63" y="33"/>
                  </a:lnTo>
                  <a:lnTo>
                    <a:pt x="63" y="33"/>
                  </a:lnTo>
                  <a:close/>
                  <a:moveTo>
                    <a:pt x="61" y="33"/>
                  </a:moveTo>
                  <a:lnTo>
                    <a:pt x="63" y="33"/>
                  </a:lnTo>
                  <a:lnTo>
                    <a:pt x="63" y="33"/>
                  </a:lnTo>
                  <a:lnTo>
                    <a:pt x="63" y="33"/>
                  </a:lnTo>
                  <a:lnTo>
                    <a:pt x="63" y="33"/>
                  </a:lnTo>
                  <a:lnTo>
                    <a:pt x="61" y="33"/>
                  </a:lnTo>
                  <a:lnTo>
                    <a:pt x="61" y="33"/>
                  </a:lnTo>
                  <a:lnTo>
                    <a:pt x="61" y="33"/>
                  </a:lnTo>
                  <a:close/>
                  <a:moveTo>
                    <a:pt x="61" y="33"/>
                  </a:moveTo>
                  <a:lnTo>
                    <a:pt x="63" y="33"/>
                  </a:lnTo>
                  <a:lnTo>
                    <a:pt x="63" y="35"/>
                  </a:lnTo>
                  <a:lnTo>
                    <a:pt x="61" y="35"/>
                  </a:lnTo>
                  <a:lnTo>
                    <a:pt x="61" y="33"/>
                  </a:lnTo>
                  <a:lnTo>
                    <a:pt x="61" y="33"/>
                  </a:lnTo>
                  <a:lnTo>
                    <a:pt x="61" y="33"/>
                  </a:lnTo>
                  <a:lnTo>
                    <a:pt x="61" y="33"/>
                  </a:lnTo>
                  <a:close/>
                  <a:moveTo>
                    <a:pt x="61" y="30"/>
                  </a:moveTo>
                  <a:lnTo>
                    <a:pt x="61" y="30"/>
                  </a:lnTo>
                  <a:lnTo>
                    <a:pt x="61" y="33"/>
                  </a:lnTo>
                  <a:lnTo>
                    <a:pt x="61" y="33"/>
                  </a:lnTo>
                  <a:lnTo>
                    <a:pt x="61" y="33"/>
                  </a:lnTo>
                  <a:lnTo>
                    <a:pt x="61" y="30"/>
                  </a:lnTo>
                  <a:lnTo>
                    <a:pt x="61" y="30"/>
                  </a:lnTo>
                  <a:lnTo>
                    <a:pt x="61" y="30"/>
                  </a:lnTo>
                  <a:close/>
                  <a:moveTo>
                    <a:pt x="61" y="33"/>
                  </a:moveTo>
                  <a:lnTo>
                    <a:pt x="61" y="33"/>
                  </a:lnTo>
                  <a:lnTo>
                    <a:pt x="61" y="33"/>
                  </a:lnTo>
                  <a:lnTo>
                    <a:pt x="61" y="33"/>
                  </a:lnTo>
                  <a:lnTo>
                    <a:pt x="59" y="33"/>
                  </a:lnTo>
                  <a:lnTo>
                    <a:pt x="59" y="33"/>
                  </a:lnTo>
                  <a:lnTo>
                    <a:pt x="61" y="33"/>
                  </a:lnTo>
                  <a:lnTo>
                    <a:pt x="61" y="33"/>
                  </a:lnTo>
                  <a:close/>
                  <a:moveTo>
                    <a:pt x="59" y="30"/>
                  </a:moveTo>
                  <a:lnTo>
                    <a:pt x="59" y="30"/>
                  </a:lnTo>
                  <a:lnTo>
                    <a:pt x="59" y="30"/>
                  </a:lnTo>
                  <a:lnTo>
                    <a:pt x="59" y="30"/>
                  </a:lnTo>
                  <a:lnTo>
                    <a:pt x="59" y="30"/>
                  </a:lnTo>
                  <a:lnTo>
                    <a:pt x="59" y="30"/>
                  </a:lnTo>
                  <a:lnTo>
                    <a:pt x="59" y="30"/>
                  </a:lnTo>
                  <a:lnTo>
                    <a:pt x="59" y="30"/>
                  </a:lnTo>
                  <a:close/>
                  <a:moveTo>
                    <a:pt x="59" y="30"/>
                  </a:moveTo>
                  <a:lnTo>
                    <a:pt x="59" y="33"/>
                  </a:lnTo>
                  <a:lnTo>
                    <a:pt x="59" y="33"/>
                  </a:lnTo>
                  <a:lnTo>
                    <a:pt x="59" y="33"/>
                  </a:lnTo>
                  <a:lnTo>
                    <a:pt x="59" y="33"/>
                  </a:lnTo>
                  <a:lnTo>
                    <a:pt x="59" y="30"/>
                  </a:lnTo>
                  <a:lnTo>
                    <a:pt x="59" y="30"/>
                  </a:lnTo>
                  <a:lnTo>
                    <a:pt x="59" y="30"/>
                  </a:lnTo>
                  <a:close/>
                  <a:moveTo>
                    <a:pt x="56" y="28"/>
                  </a:moveTo>
                  <a:lnTo>
                    <a:pt x="56" y="28"/>
                  </a:lnTo>
                  <a:lnTo>
                    <a:pt x="59" y="30"/>
                  </a:lnTo>
                  <a:lnTo>
                    <a:pt x="59" y="30"/>
                  </a:lnTo>
                  <a:lnTo>
                    <a:pt x="56" y="30"/>
                  </a:lnTo>
                  <a:lnTo>
                    <a:pt x="56" y="30"/>
                  </a:lnTo>
                  <a:lnTo>
                    <a:pt x="56" y="28"/>
                  </a:lnTo>
                  <a:lnTo>
                    <a:pt x="56" y="28"/>
                  </a:lnTo>
                  <a:close/>
                  <a:moveTo>
                    <a:pt x="56" y="30"/>
                  </a:moveTo>
                  <a:lnTo>
                    <a:pt x="56" y="30"/>
                  </a:lnTo>
                  <a:lnTo>
                    <a:pt x="56" y="33"/>
                  </a:lnTo>
                  <a:lnTo>
                    <a:pt x="56" y="33"/>
                  </a:lnTo>
                  <a:lnTo>
                    <a:pt x="56" y="30"/>
                  </a:lnTo>
                  <a:lnTo>
                    <a:pt x="56" y="30"/>
                  </a:lnTo>
                  <a:lnTo>
                    <a:pt x="56" y="30"/>
                  </a:lnTo>
                  <a:lnTo>
                    <a:pt x="56" y="30"/>
                  </a:lnTo>
                  <a:close/>
                  <a:moveTo>
                    <a:pt x="54" y="28"/>
                  </a:moveTo>
                  <a:lnTo>
                    <a:pt x="56" y="28"/>
                  </a:lnTo>
                  <a:lnTo>
                    <a:pt x="56" y="28"/>
                  </a:lnTo>
                  <a:lnTo>
                    <a:pt x="56" y="30"/>
                  </a:lnTo>
                  <a:lnTo>
                    <a:pt x="56" y="30"/>
                  </a:lnTo>
                  <a:lnTo>
                    <a:pt x="54" y="28"/>
                  </a:lnTo>
                  <a:lnTo>
                    <a:pt x="54" y="28"/>
                  </a:lnTo>
                  <a:lnTo>
                    <a:pt x="54" y="28"/>
                  </a:lnTo>
                  <a:close/>
                  <a:moveTo>
                    <a:pt x="54" y="28"/>
                  </a:moveTo>
                  <a:lnTo>
                    <a:pt x="56" y="30"/>
                  </a:lnTo>
                  <a:lnTo>
                    <a:pt x="56" y="30"/>
                  </a:lnTo>
                  <a:lnTo>
                    <a:pt x="54" y="30"/>
                  </a:lnTo>
                  <a:lnTo>
                    <a:pt x="54" y="30"/>
                  </a:lnTo>
                  <a:lnTo>
                    <a:pt x="54" y="28"/>
                  </a:lnTo>
                  <a:lnTo>
                    <a:pt x="54" y="28"/>
                  </a:lnTo>
                  <a:lnTo>
                    <a:pt x="54" y="28"/>
                  </a:lnTo>
                  <a:close/>
                  <a:moveTo>
                    <a:pt x="54" y="26"/>
                  </a:moveTo>
                  <a:lnTo>
                    <a:pt x="54" y="26"/>
                  </a:lnTo>
                  <a:lnTo>
                    <a:pt x="54" y="28"/>
                  </a:lnTo>
                  <a:lnTo>
                    <a:pt x="54" y="28"/>
                  </a:lnTo>
                  <a:lnTo>
                    <a:pt x="54" y="28"/>
                  </a:lnTo>
                  <a:lnTo>
                    <a:pt x="54" y="28"/>
                  </a:lnTo>
                  <a:lnTo>
                    <a:pt x="54" y="26"/>
                  </a:lnTo>
                  <a:lnTo>
                    <a:pt x="54" y="26"/>
                  </a:lnTo>
                  <a:close/>
                  <a:moveTo>
                    <a:pt x="54" y="28"/>
                  </a:moveTo>
                  <a:lnTo>
                    <a:pt x="54" y="28"/>
                  </a:lnTo>
                  <a:lnTo>
                    <a:pt x="54" y="30"/>
                  </a:lnTo>
                  <a:lnTo>
                    <a:pt x="54" y="30"/>
                  </a:lnTo>
                  <a:lnTo>
                    <a:pt x="52" y="28"/>
                  </a:lnTo>
                  <a:lnTo>
                    <a:pt x="52" y="28"/>
                  </a:lnTo>
                  <a:lnTo>
                    <a:pt x="54" y="28"/>
                  </a:lnTo>
                  <a:lnTo>
                    <a:pt x="54" y="28"/>
                  </a:lnTo>
                  <a:close/>
                  <a:moveTo>
                    <a:pt x="52" y="26"/>
                  </a:moveTo>
                  <a:lnTo>
                    <a:pt x="52" y="26"/>
                  </a:lnTo>
                  <a:lnTo>
                    <a:pt x="52" y="26"/>
                  </a:lnTo>
                  <a:lnTo>
                    <a:pt x="52" y="28"/>
                  </a:lnTo>
                  <a:lnTo>
                    <a:pt x="52" y="28"/>
                  </a:lnTo>
                  <a:lnTo>
                    <a:pt x="52" y="26"/>
                  </a:lnTo>
                  <a:lnTo>
                    <a:pt x="52" y="26"/>
                  </a:lnTo>
                  <a:lnTo>
                    <a:pt x="52" y="26"/>
                  </a:lnTo>
                  <a:close/>
                  <a:moveTo>
                    <a:pt x="52" y="26"/>
                  </a:moveTo>
                  <a:lnTo>
                    <a:pt x="52" y="28"/>
                  </a:lnTo>
                  <a:lnTo>
                    <a:pt x="52" y="28"/>
                  </a:lnTo>
                  <a:lnTo>
                    <a:pt x="52" y="28"/>
                  </a:lnTo>
                  <a:lnTo>
                    <a:pt x="52" y="28"/>
                  </a:lnTo>
                  <a:lnTo>
                    <a:pt x="52" y="26"/>
                  </a:lnTo>
                  <a:lnTo>
                    <a:pt x="52" y="26"/>
                  </a:lnTo>
                  <a:lnTo>
                    <a:pt x="52" y="26"/>
                  </a:lnTo>
                  <a:close/>
                  <a:moveTo>
                    <a:pt x="52" y="26"/>
                  </a:moveTo>
                  <a:lnTo>
                    <a:pt x="52" y="26"/>
                  </a:lnTo>
                  <a:lnTo>
                    <a:pt x="52" y="26"/>
                  </a:lnTo>
                  <a:lnTo>
                    <a:pt x="52" y="26"/>
                  </a:lnTo>
                  <a:lnTo>
                    <a:pt x="49" y="26"/>
                  </a:lnTo>
                  <a:lnTo>
                    <a:pt x="49" y="26"/>
                  </a:lnTo>
                  <a:lnTo>
                    <a:pt x="52" y="26"/>
                  </a:lnTo>
                  <a:lnTo>
                    <a:pt x="52" y="26"/>
                  </a:lnTo>
                  <a:close/>
                  <a:moveTo>
                    <a:pt x="49" y="26"/>
                  </a:moveTo>
                  <a:lnTo>
                    <a:pt x="52" y="26"/>
                  </a:lnTo>
                  <a:lnTo>
                    <a:pt x="52" y="28"/>
                  </a:lnTo>
                  <a:lnTo>
                    <a:pt x="49" y="28"/>
                  </a:lnTo>
                  <a:lnTo>
                    <a:pt x="49" y="26"/>
                  </a:lnTo>
                  <a:lnTo>
                    <a:pt x="49" y="26"/>
                  </a:lnTo>
                  <a:lnTo>
                    <a:pt x="49" y="26"/>
                  </a:lnTo>
                  <a:lnTo>
                    <a:pt x="49" y="26"/>
                  </a:lnTo>
                  <a:close/>
                  <a:moveTo>
                    <a:pt x="49" y="23"/>
                  </a:moveTo>
                  <a:lnTo>
                    <a:pt x="49" y="23"/>
                  </a:lnTo>
                  <a:lnTo>
                    <a:pt x="49" y="26"/>
                  </a:lnTo>
                  <a:lnTo>
                    <a:pt x="49" y="26"/>
                  </a:lnTo>
                  <a:lnTo>
                    <a:pt x="49" y="26"/>
                  </a:lnTo>
                  <a:lnTo>
                    <a:pt x="49" y="26"/>
                  </a:lnTo>
                  <a:lnTo>
                    <a:pt x="49" y="23"/>
                  </a:lnTo>
                  <a:lnTo>
                    <a:pt x="49" y="23"/>
                  </a:lnTo>
                  <a:close/>
                  <a:moveTo>
                    <a:pt x="49" y="26"/>
                  </a:moveTo>
                  <a:lnTo>
                    <a:pt x="49" y="26"/>
                  </a:lnTo>
                  <a:lnTo>
                    <a:pt x="49" y="26"/>
                  </a:lnTo>
                  <a:lnTo>
                    <a:pt x="49" y="26"/>
                  </a:lnTo>
                  <a:lnTo>
                    <a:pt x="47" y="26"/>
                  </a:lnTo>
                  <a:lnTo>
                    <a:pt x="47" y="26"/>
                  </a:lnTo>
                  <a:lnTo>
                    <a:pt x="49" y="26"/>
                  </a:lnTo>
                  <a:lnTo>
                    <a:pt x="49" y="26"/>
                  </a:lnTo>
                  <a:close/>
                  <a:moveTo>
                    <a:pt x="47" y="23"/>
                  </a:moveTo>
                  <a:lnTo>
                    <a:pt x="49" y="23"/>
                  </a:lnTo>
                  <a:lnTo>
                    <a:pt x="49" y="26"/>
                  </a:lnTo>
                  <a:lnTo>
                    <a:pt x="47" y="26"/>
                  </a:lnTo>
                  <a:lnTo>
                    <a:pt x="47" y="23"/>
                  </a:lnTo>
                  <a:lnTo>
                    <a:pt x="47" y="23"/>
                  </a:lnTo>
                  <a:lnTo>
                    <a:pt x="47" y="23"/>
                  </a:lnTo>
                  <a:lnTo>
                    <a:pt x="47" y="23"/>
                  </a:lnTo>
                  <a:close/>
                  <a:moveTo>
                    <a:pt x="47" y="23"/>
                  </a:moveTo>
                  <a:lnTo>
                    <a:pt x="47" y="26"/>
                  </a:lnTo>
                  <a:lnTo>
                    <a:pt x="47" y="26"/>
                  </a:lnTo>
                  <a:lnTo>
                    <a:pt x="47" y="26"/>
                  </a:lnTo>
                  <a:lnTo>
                    <a:pt x="45" y="26"/>
                  </a:lnTo>
                  <a:lnTo>
                    <a:pt x="45" y="23"/>
                  </a:lnTo>
                  <a:lnTo>
                    <a:pt x="47" y="23"/>
                  </a:lnTo>
                  <a:lnTo>
                    <a:pt x="47" y="23"/>
                  </a:lnTo>
                  <a:close/>
                  <a:moveTo>
                    <a:pt x="45" y="21"/>
                  </a:moveTo>
                  <a:lnTo>
                    <a:pt x="45" y="21"/>
                  </a:lnTo>
                  <a:lnTo>
                    <a:pt x="47" y="23"/>
                  </a:lnTo>
                  <a:lnTo>
                    <a:pt x="47" y="23"/>
                  </a:lnTo>
                  <a:lnTo>
                    <a:pt x="45" y="23"/>
                  </a:lnTo>
                  <a:lnTo>
                    <a:pt x="45" y="23"/>
                  </a:lnTo>
                  <a:lnTo>
                    <a:pt x="45" y="21"/>
                  </a:lnTo>
                  <a:lnTo>
                    <a:pt x="45" y="21"/>
                  </a:lnTo>
                  <a:close/>
                  <a:moveTo>
                    <a:pt x="45" y="23"/>
                  </a:moveTo>
                  <a:lnTo>
                    <a:pt x="45" y="23"/>
                  </a:lnTo>
                  <a:lnTo>
                    <a:pt x="45" y="26"/>
                  </a:lnTo>
                  <a:lnTo>
                    <a:pt x="45" y="26"/>
                  </a:lnTo>
                  <a:lnTo>
                    <a:pt x="45" y="23"/>
                  </a:lnTo>
                  <a:lnTo>
                    <a:pt x="45" y="23"/>
                  </a:lnTo>
                  <a:lnTo>
                    <a:pt x="45" y="23"/>
                  </a:lnTo>
                  <a:lnTo>
                    <a:pt x="45" y="23"/>
                  </a:lnTo>
                  <a:close/>
                  <a:moveTo>
                    <a:pt x="42" y="21"/>
                  </a:moveTo>
                  <a:lnTo>
                    <a:pt x="45" y="21"/>
                  </a:lnTo>
                  <a:lnTo>
                    <a:pt x="45" y="21"/>
                  </a:lnTo>
                  <a:lnTo>
                    <a:pt x="45" y="23"/>
                  </a:lnTo>
                  <a:lnTo>
                    <a:pt x="45" y="23"/>
                  </a:lnTo>
                  <a:lnTo>
                    <a:pt x="42" y="21"/>
                  </a:lnTo>
                  <a:lnTo>
                    <a:pt x="42" y="21"/>
                  </a:lnTo>
                  <a:lnTo>
                    <a:pt x="42" y="21"/>
                  </a:lnTo>
                  <a:close/>
                  <a:moveTo>
                    <a:pt x="42" y="23"/>
                  </a:moveTo>
                  <a:lnTo>
                    <a:pt x="45" y="23"/>
                  </a:lnTo>
                  <a:lnTo>
                    <a:pt x="45" y="23"/>
                  </a:lnTo>
                  <a:lnTo>
                    <a:pt x="42" y="23"/>
                  </a:lnTo>
                  <a:lnTo>
                    <a:pt x="42" y="23"/>
                  </a:lnTo>
                  <a:lnTo>
                    <a:pt x="42" y="23"/>
                  </a:lnTo>
                  <a:lnTo>
                    <a:pt x="42" y="23"/>
                  </a:lnTo>
                  <a:lnTo>
                    <a:pt x="42" y="23"/>
                  </a:lnTo>
                  <a:close/>
                  <a:moveTo>
                    <a:pt x="42" y="21"/>
                  </a:moveTo>
                  <a:lnTo>
                    <a:pt x="42" y="21"/>
                  </a:lnTo>
                  <a:lnTo>
                    <a:pt x="42" y="21"/>
                  </a:lnTo>
                  <a:lnTo>
                    <a:pt x="42" y="21"/>
                  </a:lnTo>
                  <a:lnTo>
                    <a:pt x="42" y="21"/>
                  </a:lnTo>
                  <a:lnTo>
                    <a:pt x="42" y="21"/>
                  </a:lnTo>
                  <a:lnTo>
                    <a:pt x="42" y="21"/>
                  </a:lnTo>
                  <a:lnTo>
                    <a:pt x="42" y="21"/>
                  </a:lnTo>
                  <a:close/>
                  <a:moveTo>
                    <a:pt x="42" y="21"/>
                  </a:moveTo>
                  <a:lnTo>
                    <a:pt x="42" y="21"/>
                  </a:lnTo>
                  <a:lnTo>
                    <a:pt x="42" y="23"/>
                  </a:lnTo>
                  <a:lnTo>
                    <a:pt x="42" y="23"/>
                  </a:lnTo>
                  <a:lnTo>
                    <a:pt x="40" y="23"/>
                  </a:lnTo>
                  <a:lnTo>
                    <a:pt x="40" y="21"/>
                  </a:lnTo>
                  <a:lnTo>
                    <a:pt x="42" y="21"/>
                  </a:lnTo>
                  <a:lnTo>
                    <a:pt x="42" y="21"/>
                  </a:lnTo>
                  <a:close/>
                  <a:moveTo>
                    <a:pt x="40" y="19"/>
                  </a:moveTo>
                  <a:lnTo>
                    <a:pt x="40" y="19"/>
                  </a:lnTo>
                  <a:lnTo>
                    <a:pt x="42" y="19"/>
                  </a:lnTo>
                  <a:lnTo>
                    <a:pt x="42" y="21"/>
                  </a:lnTo>
                  <a:lnTo>
                    <a:pt x="40" y="21"/>
                  </a:lnTo>
                  <a:lnTo>
                    <a:pt x="40" y="21"/>
                  </a:lnTo>
                  <a:lnTo>
                    <a:pt x="40" y="19"/>
                  </a:lnTo>
                  <a:lnTo>
                    <a:pt x="40" y="19"/>
                  </a:lnTo>
                  <a:close/>
                  <a:moveTo>
                    <a:pt x="40" y="21"/>
                  </a:moveTo>
                  <a:lnTo>
                    <a:pt x="40" y="21"/>
                  </a:lnTo>
                  <a:lnTo>
                    <a:pt x="40" y="21"/>
                  </a:lnTo>
                  <a:lnTo>
                    <a:pt x="40" y="21"/>
                  </a:lnTo>
                  <a:lnTo>
                    <a:pt x="37" y="21"/>
                  </a:lnTo>
                  <a:lnTo>
                    <a:pt x="37" y="21"/>
                  </a:lnTo>
                  <a:lnTo>
                    <a:pt x="40" y="21"/>
                  </a:lnTo>
                  <a:lnTo>
                    <a:pt x="40" y="21"/>
                  </a:lnTo>
                  <a:close/>
                  <a:moveTo>
                    <a:pt x="37" y="19"/>
                  </a:moveTo>
                  <a:lnTo>
                    <a:pt x="40" y="19"/>
                  </a:lnTo>
                  <a:lnTo>
                    <a:pt x="40" y="19"/>
                  </a:lnTo>
                  <a:lnTo>
                    <a:pt x="37" y="19"/>
                  </a:lnTo>
                  <a:lnTo>
                    <a:pt x="37" y="19"/>
                  </a:lnTo>
                  <a:lnTo>
                    <a:pt x="37" y="19"/>
                  </a:lnTo>
                  <a:lnTo>
                    <a:pt x="37" y="19"/>
                  </a:lnTo>
                  <a:lnTo>
                    <a:pt x="37" y="19"/>
                  </a:lnTo>
                  <a:close/>
                  <a:moveTo>
                    <a:pt x="37" y="19"/>
                  </a:moveTo>
                  <a:lnTo>
                    <a:pt x="37" y="21"/>
                  </a:lnTo>
                  <a:lnTo>
                    <a:pt x="37" y="21"/>
                  </a:lnTo>
                  <a:lnTo>
                    <a:pt x="37" y="21"/>
                  </a:lnTo>
                  <a:lnTo>
                    <a:pt x="37" y="21"/>
                  </a:lnTo>
                  <a:lnTo>
                    <a:pt x="37" y="19"/>
                  </a:lnTo>
                  <a:lnTo>
                    <a:pt x="37" y="19"/>
                  </a:lnTo>
                  <a:lnTo>
                    <a:pt x="37" y="19"/>
                  </a:lnTo>
                  <a:close/>
                  <a:moveTo>
                    <a:pt x="35" y="16"/>
                  </a:moveTo>
                  <a:lnTo>
                    <a:pt x="37" y="16"/>
                  </a:lnTo>
                  <a:lnTo>
                    <a:pt x="37" y="19"/>
                  </a:lnTo>
                  <a:lnTo>
                    <a:pt x="37" y="19"/>
                  </a:lnTo>
                  <a:lnTo>
                    <a:pt x="37" y="19"/>
                  </a:lnTo>
                  <a:lnTo>
                    <a:pt x="35" y="19"/>
                  </a:lnTo>
                  <a:lnTo>
                    <a:pt x="35" y="16"/>
                  </a:lnTo>
                  <a:lnTo>
                    <a:pt x="35" y="16"/>
                  </a:lnTo>
                  <a:close/>
                  <a:moveTo>
                    <a:pt x="35" y="19"/>
                  </a:moveTo>
                  <a:lnTo>
                    <a:pt x="37" y="19"/>
                  </a:lnTo>
                  <a:lnTo>
                    <a:pt x="37" y="21"/>
                  </a:lnTo>
                  <a:lnTo>
                    <a:pt x="35" y="21"/>
                  </a:lnTo>
                  <a:lnTo>
                    <a:pt x="35" y="19"/>
                  </a:lnTo>
                  <a:lnTo>
                    <a:pt x="35" y="19"/>
                  </a:lnTo>
                  <a:lnTo>
                    <a:pt x="35" y="19"/>
                  </a:lnTo>
                  <a:lnTo>
                    <a:pt x="35" y="19"/>
                  </a:lnTo>
                  <a:close/>
                  <a:moveTo>
                    <a:pt x="35" y="16"/>
                  </a:moveTo>
                  <a:lnTo>
                    <a:pt x="35" y="16"/>
                  </a:lnTo>
                  <a:lnTo>
                    <a:pt x="35" y="19"/>
                  </a:lnTo>
                  <a:lnTo>
                    <a:pt x="35" y="19"/>
                  </a:lnTo>
                  <a:lnTo>
                    <a:pt x="35" y="16"/>
                  </a:lnTo>
                  <a:lnTo>
                    <a:pt x="35" y="16"/>
                  </a:lnTo>
                  <a:lnTo>
                    <a:pt x="35" y="16"/>
                  </a:lnTo>
                  <a:lnTo>
                    <a:pt x="35" y="16"/>
                  </a:lnTo>
                  <a:close/>
                  <a:moveTo>
                    <a:pt x="35" y="19"/>
                  </a:moveTo>
                  <a:lnTo>
                    <a:pt x="35" y="19"/>
                  </a:lnTo>
                  <a:lnTo>
                    <a:pt x="35" y="19"/>
                  </a:lnTo>
                  <a:lnTo>
                    <a:pt x="35" y="19"/>
                  </a:lnTo>
                  <a:lnTo>
                    <a:pt x="33" y="19"/>
                  </a:lnTo>
                  <a:lnTo>
                    <a:pt x="33" y="19"/>
                  </a:lnTo>
                  <a:lnTo>
                    <a:pt x="35" y="19"/>
                  </a:lnTo>
                  <a:lnTo>
                    <a:pt x="35" y="19"/>
                  </a:lnTo>
                  <a:close/>
                  <a:moveTo>
                    <a:pt x="33" y="16"/>
                  </a:moveTo>
                  <a:lnTo>
                    <a:pt x="33" y="16"/>
                  </a:lnTo>
                  <a:lnTo>
                    <a:pt x="35" y="16"/>
                  </a:lnTo>
                  <a:lnTo>
                    <a:pt x="35" y="16"/>
                  </a:lnTo>
                  <a:lnTo>
                    <a:pt x="33" y="16"/>
                  </a:lnTo>
                  <a:lnTo>
                    <a:pt x="33" y="16"/>
                  </a:lnTo>
                  <a:lnTo>
                    <a:pt x="33" y="16"/>
                  </a:lnTo>
                  <a:lnTo>
                    <a:pt x="33" y="16"/>
                  </a:lnTo>
                  <a:close/>
                  <a:moveTo>
                    <a:pt x="33" y="16"/>
                  </a:moveTo>
                  <a:lnTo>
                    <a:pt x="33" y="16"/>
                  </a:lnTo>
                  <a:lnTo>
                    <a:pt x="33" y="19"/>
                  </a:lnTo>
                  <a:lnTo>
                    <a:pt x="33" y="19"/>
                  </a:lnTo>
                  <a:lnTo>
                    <a:pt x="33" y="19"/>
                  </a:lnTo>
                  <a:lnTo>
                    <a:pt x="33" y="16"/>
                  </a:lnTo>
                  <a:lnTo>
                    <a:pt x="33" y="16"/>
                  </a:lnTo>
                  <a:lnTo>
                    <a:pt x="33" y="16"/>
                  </a:lnTo>
                  <a:close/>
                  <a:moveTo>
                    <a:pt x="30" y="14"/>
                  </a:moveTo>
                  <a:lnTo>
                    <a:pt x="30" y="14"/>
                  </a:lnTo>
                  <a:lnTo>
                    <a:pt x="33" y="14"/>
                  </a:lnTo>
                  <a:lnTo>
                    <a:pt x="33" y="16"/>
                  </a:lnTo>
                  <a:lnTo>
                    <a:pt x="30" y="16"/>
                  </a:lnTo>
                  <a:lnTo>
                    <a:pt x="30" y="16"/>
                  </a:lnTo>
                  <a:lnTo>
                    <a:pt x="30" y="14"/>
                  </a:lnTo>
                  <a:lnTo>
                    <a:pt x="30" y="14"/>
                  </a:lnTo>
                  <a:close/>
                  <a:moveTo>
                    <a:pt x="30" y="16"/>
                  </a:moveTo>
                  <a:lnTo>
                    <a:pt x="30" y="16"/>
                  </a:lnTo>
                  <a:lnTo>
                    <a:pt x="30" y="16"/>
                  </a:lnTo>
                  <a:lnTo>
                    <a:pt x="30" y="19"/>
                  </a:lnTo>
                  <a:lnTo>
                    <a:pt x="30" y="16"/>
                  </a:lnTo>
                  <a:lnTo>
                    <a:pt x="30" y="16"/>
                  </a:lnTo>
                  <a:lnTo>
                    <a:pt x="30" y="16"/>
                  </a:lnTo>
                  <a:lnTo>
                    <a:pt x="30" y="16"/>
                  </a:lnTo>
                  <a:close/>
                  <a:moveTo>
                    <a:pt x="30" y="14"/>
                  </a:moveTo>
                  <a:lnTo>
                    <a:pt x="30" y="14"/>
                  </a:lnTo>
                  <a:lnTo>
                    <a:pt x="30" y="14"/>
                  </a:lnTo>
                  <a:lnTo>
                    <a:pt x="30" y="14"/>
                  </a:lnTo>
                  <a:lnTo>
                    <a:pt x="28" y="14"/>
                  </a:lnTo>
                  <a:lnTo>
                    <a:pt x="28" y="14"/>
                  </a:lnTo>
                  <a:lnTo>
                    <a:pt x="30" y="14"/>
                  </a:lnTo>
                  <a:lnTo>
                    <a:pt x="30" y="14"/>
                  </a:lnTo>
                  <a:close/>
                  <a:moveTo>
                    <a:pt x="28" y="14"/>
                  </a:moveTo>
                  <a:lnTo>
                    <a:pt x="30" y="16"/>
                  </a:lnTo>
                  <a:lnTo>
                    <a:pt x="30" y="16"/>
                  </a:lnTo>
                  <a:lnTo>
                    <a:pt x="28" y="16"/>
                  </a:lnTo>
                  <a:lnTo>
                    <a:pt x="28" y="16"/>
                  </a:lnTo>
                  <a:lnTo>
                    <a:pt x="28" y="14"/>
                  </a:lnTo>
                  <a:lnTo>
                    <a:pt x="28" y="14"/>
                  </a:lnTo>
                  <a:lnTo>
                    <a:pt x="28" y="14"/>
                  </a:lnTo>
                  <a:close/>
                  <a:moveTo>
                    <a:pt x="28" y="11"/>
                  </a:moveTo>
                  <a:lnTo>
                    <a:pt x="28" y="11"/>
                  </a:lnTo>
                  <a:lnTo>
                    <a:pt x="28" y="14"/>
                  </a:lnTo>
                  <a:lnTo>
                    <a:pt x="28" y="14"/>
                  </a:lnTo>
                  <a:lnTo>
                    <a:pt x="28" y="14"/>
                  </a:lnTo>
                  <a:lnTo>
                    <a:pt x="28" y="14"/>
                  </a:lnTo>
                  <a:lnTo>
                    <a:pt x="28" y="11"/>
                  </a:lnTo>
                  <a:lnTo>
                    <a:pt x="28" y="11"/>
                  </a:lnTo>
                  <a:close/>
                  <a:moveTo>
                    <a:pt x="28" y="14"/>
                  </a:moveTo>
                  <a:lnTo>
                    <a:pt x="28" y="14"/>
                  </a:lnTo>
                  <a:lnTo>
                    <a:pt x="28" y="16"/>
                  </a:lnTo>
                  <a:lnTo>
                    <a:pt x="28" y="16"/>
                  </a:lnTo>
                  <a:lnTo>
                    <a:pt x="26" y="14"/>
                  </a:lnTo>
                  <a:lnTo>
                    <a:pt x="26" y="14"/>
                  </a:lnTo>
                  <a:lnTo>
                    <a:pt x="28" y="14"/>
                  </a:lnTo>
                  <a:lnTo>
                    <a:pt x="28" y="14"/>
                  </a:lnTo>
                  <a:close/>
                  <a:moveTo>
                    <a:pt x="26" y="11"/>
                  </a:moveTo>
                  <a:lnTo>
                    <a:pt x="28" y="11"/>
                  </a:lnTo>
                  <a:lnTo>
                    <a:pt x="28" y="14"/>
                  </a:lnTo>
                  <a:lnTo>
                    <a:pt x="26" y="14"/>
                  </a:lnTo>
                  <a:lnTo>
                    <a:pt x="26" y="11"/>
                  </a:lnTo>
                  <a:lnTo>
                    <a:pt x="26" y="11"/>
                  </a:lnTo>
                  <a:lnTo>
                    <a:pt x="26" y="11"/>
                  </a:lnTo>
                  <a:lnTo>
                    <a:pt x="26" y="11"/>
                  </a:lnTo>
                  <a:close/>
                  <a:moveTo>
                    <a:pt x="26" y="11"/>
                  </a:moveTo>
                  <a:lnTo>
                    <a:pt x="26" y="14"/>
                  </a:lnTo>
                  <a:lnTo>
                    <a:pt x="26" y="14"/>
                  </a:lnTo>
                  <a:lnTo>
                    <a:pt x="26" y="14"/>
                  </a:lnTo>
                  <a:lnTo>
                    <a:pt x="26" y="14"/>
                  </a:lnTo>
                  <a:lnTo>
                    <a:pt x="26" y="11"/>
                  </a:lnTo>
                  <a:lnTo>
                    <a:pt x="26" y="11"/>
                  </a:lnTo>
                  <a:lnTo>
                    <a:pt x="26" y="11"/>
                  </a:lnTo>
                  <a:close/>
                  <a:moveTo>
                    <a:pt x="23" y="11"/>
                  </a:moveTo>
                  <a:lnTo>
                    <a:pt x="26" y="11"/>
                  </a:lnTo>
                  <a:lnTo>
                    <a:pt x="26" y="11"/>
                  </a:lnTo>
                  <a:lnTo>
                    <a:pt x="26" y="11"/>
                  </a:lnTo>
                  <a:lnTo>
                    <a:pt x="26" y="11"/>
                  </a:lnTo>
                  <a:lnTo>
                    <a:pt x="23" y="11"/>
                  </a:lnTo>
                  <a:lnTo>
                    <a:pt x="23" y="11"/>
                  </a:lnTo>
                  <a:lnTo>
                    <a:pt x="23" y="11"/>
                  </a:lnTo>
                  <a:close/>
                  <a:moveTo>
                    <a:pt x="23" y="11"/>
                  </a:moveTo>
                  <a:lnTo>
                    <a:pt x="26" y="11"/>
                  </a:lnTo>
                  <a:lnTo>
                    <a:pt x="26" y="14"/>
                  </a:lnTo>
                  <a:lnTo>
                    <a:pt x="23" y="14"/>
                  </a:lnTo>
                  <a:lnTo>
                    <a:pt x="23" y="11"/>
                  </a:lnTo>
                  <a:lnTo>
                    <a:pt x="23" y="11"/>
                  </a:lnTo>
                  <a:lnTo>
                    <a:pt x="23" y="11"/>
                  </a:lnTo>
                  <a:lnTo>
                    <a:pt x="23" y="11"/>
                  </a:lnTo>
                  <a:close/>
                  <a:moveTo>
                    <a:pt x="21" y="9"/>
                  </a:moveTo>
                  <a:lnTo>
                    <a:pt x="23" y="9"/>
                  </a:lnTo>
                  <a:lnTo>
                    <a:pt x="23" y="9"/>
                  </a:lnTo>
                  <a:lnTo>
                    <a:pt x="23" y="11"/>
                  </a:lnTo>
                  <a:lnTo>
                    <a:pt x="23" y="11"/>
                  </a:lnTo>
                  <a:lnTo>
                    <a:pt x="21" y="11"/>
                  </a:lnTo>
                  <a:lnTo>
                    <a:pt x="21" y="9"/>
                  </a:lnTo>
                  <a:lnTo>
                    <a:pt x="21" y="9"/>
                  </a:lnTo>
                  <a:close/>
                  <a:moveTo>
                    <a:pt x="21" y="11"/>
                  </a:moveTo>
                  <a:lnTo>
                    <a:pt x="23" y="11"/>
                  </a:lnTo>
                  <a:lnTo>
                    <a:pt x="23" y="11"/>
                  </a:lnTo>
                  <a:lnTo>
                    <a:pt x="21" y="11"/>
                  </a:lnTo>
                  <a:lnTo>
                    <a:pt x="21" y="11"/>
                  </a:lnTo>
                  <a:lnTo>
                    <a:pt x="21" y="11"/>
                  </a:lnTo>
                  <a:lnTo>
                    <a:pt x="21" y="11"/>
                  </a:lnTo>
                  <a:lnTo>
                    <a:pt x="21" y="11"/>
                  </a:lnTo>
                  <a:close/>
                  <a:moveTo>
                    <a:pt x="21" y="9"/>
                  </a:moveTo>
                  <a:lnTo>
                    <a:pt x="21" y="9"/>
                  </a:lnTo>
                  <a:lnTo>
                    <a:pt x="21" y="9"/>
                  </a:lnTo>
                  <a:lnTo>
                    <a:pt x="21" y="9"/>
                  </a:lnTo>
                  <a:lnTo>
                    <a:pt x="21" y="9"/>
                  </a:lnTo>
                  <a:lnTo>
                    <a:pt x="21" y="9"/>
                  </a:lnTo>
                  <a:lnTo>
                    <a:pt x="21" y="9"/>
                  </a:lnTo>
                  <a:lnTo>
                    <a:pt x="21" y="9"/>
                  </a:lnTo>
                  <a:close/>
                  <a:moveTo>
                    <a:pt x="21" y="9"/>
                  </a:moveTo>
                  <a:lnTo>
                    <a:pt x="21" y="11"/>
                  </a:lnTo>
                  <a:lnTo>
                    <a:pt x="21" y="11"/>
                  </a:lnTo>
                  <a:lnTo>
                    <a:pt x="21" y="11"/>
                  </a:lnTo>
                  <a:lnTo>
                    <a:pt x="18" y="11"/>
                  </a:lnTo>
                  <a:lnTo>
                    <a:pt x="18" y="9"/>
                  </a:lnTo>
                  <a:lnTo>
                    <a:pt x="21" y="9"/>
                  </a:lnTo>
                  <a:lnTo>
                    <a:pt x="21" y="9"/>
                  </a:lnTo>
                  <a:close/>
                  <a:moveTo>
                    <a:pt x="18" y="7"/>
                  </a:moveTo>
                  <a:lnTo>
                    <a:pt x="18" y="7"/>
                  </a:lnTo>
                  <a:lnTo>
                    <a:pt x="21" y="9"/>
                  </a:lnTo>
                  <a:lnTo>
                    <a:pt x="21" y="9"/>
                  </a:lnTo>
                  <a:lnTo>
                    <a:pt x="18" y="9"/>
                  </a:lnTo>
                  <a:lnTo>
                    <a:pt x="18" y="9"/>
                  </a:lnTo>
                  <a:lnTo>
                    <a:pt x="18" y="7"/>
                  </a:lnTo>
                  <a:lnTo>
                    <a:pt x="18" y="7"/>
                  </a:lnTo>
                  <a:close/>
                  <a:moveTo>
                    <a:pt x="18" y="9"/>
                  </a:moveTo>
                  <a:lnTo>
                    <a:pt x="18" y="9"/>
                  </a:lnTo>
                  <a:lnTo>
                    <a:pt x="18" y="11"/>
                  </a:lnTo>
                  <a:lnTo>
                    <a:pt x="18" y="11"/>
                  </a:lnTo>
                  <a:lnTo>
                    <a:pt x="18" y="9"/>
                  </a:lnTo>
                  <a:lnTo>
                    <a:pt x="18" y="9"/>
                  </a:lnTo>
                  <a:lnTo>
                    <a:pt x="18" y="9"/>
                  </a:lnTo>
                  <a:lnTo>
                    <a:pt x="18" y="9"/>
                  </a:lnTo>
                  <a:close/>
                  <a:moveTo>
                    <a:pt x="18" y="7"/>
                  </a:moveTo>
                  <a:lnTo>
                    <a:pt x="18" y="7"/>
                  </a:lnTo>
                  <a:lnTo>
                    <a:pt x="18" y="9"/>
                  </a:lnTo>
                  <a:lnTo>
                    <a:pt x="18" y="9"/>
                  </a:lnTo>
                  <a:lnTo>
                    <a:pt x="16" y="7"/>
                  </a:lnTo>
                  <a:lnTo>
                    <a:pt x="16" y="7"/>
                  </a:lnTo>
                  <a:lnTo>
                    <a:pt x="18" y="7"/>
                  </a:lnTo>
                  <a:lnTo>
                    <a:pt x="18" y="7"/>
                  </a:lnTo>
                  <a:close/>
                  <a:moveTo>
                    <a:pt x="16" y="7"/>
                  </a:moveTo>
                  <a:lnTo>
                    <a:pt x="18" y="9"/>
                  </a:lnTo>
                  <a:lnTo>
                    <a:pt x="18" y="9"/>
                  </a:lnTo>
                  <a:lnTo>
                    <a:pt x="16" y="9"/>
                  </a:lnTo>
                  <a:lnTo>
                    <a:pt x="16" y="9"/>
                  </a:lnTo>
                  <a:lnTo>
                    <a:pt x="16" y="7"/>
                  </a:lnTo>
                  <a:lnTo>
                    <a:pt x="16" y="7"/>
                  </a:lnTo>
                  <a:lnTo>
                    <a:pt x="16" y="7"/>
                  </a:lnTo>
                  <a:close/>
                  <a:moveTo>
                    <a:pt x="16" y="4"/>
                  </a:moveTo>
                  <a:lnTo>
                    <a:pt x="16" y="4"/>
                  </a:lnTo>
                  <a:lnTo>
                    <a:pt x="16" y="7"/>
                  </a:lnTo>
                  <a:lnTo>
                    <a:pt x="16" y="7"/>
                  </a:lnTo>
                  <a:lnTo>
                    <a:pt x="16" y="7"/>
                  </a:lnTo>
                  <a:lnTo>
                    <a:pt x="16" y="7"/>
                  </a:lnTo>
                  <a:lnTo>
                    <a:pt x="16" y="4"/>
                  </a:lnTo>
                  <a:lnTo>
                    <a:pt x="16" y="4"/>
                  </a:lnTo>
                  <a:close/>
                  <a:moveTo>
                    <a:pt x="16" y="7"/>
                  </a:moveTo>
                  <a:lnTo>
                    <a:pt x="16" y="7"/>
                  </a:lnTo>
                  <a:lnTo>
                    <a:pt x="16" y="9"/>
                  </a:lnTo>
                  <a:lnTo>
                    <a:pt x="16" y="9"/>
                  </a:lnTo>
                  <a:lnTo>
                    <a:pt x="14" y="7"/>
                  </a:lnTo>
                  <a:lnTo>
                    <a:pt x="14" y="7"/>
                  </a:lnTo>
                  <a:lnTo>
                    <a:pt x="16" y="7"/>
                  </a:lnTo>
                  <a:lnTo>
                    <a:pt x="16" y="7"/>
                  </a:lnTo>
                  <a:close/>
                  <a:moveTo>
                    <a:pt x="14" y="4"/>
                  </a:moveTo>
                  <a:lnTo>
                    <a:pt x="16" y="4"/>
                  </a:lnTo>
                  <a:lnTo>
                    <a:pt x="16" y="7"/>
                  </a:lnTo>
                  <a:lnTo>
                    <a:pt x="14" y="7"/>
                  </a:lnTo>
                  <a:lnTo>
                    <a:pt x="14" y="4"/>
                  </a:lnTo>
                  <a:lnTo>
                    <a:pt x="14" y="4"/>
                  </a:lnTo>
                  <a:lnTo>
                    <a:pt x="14" y="4"/>
                  </a:lnTo>
                  <a:lnTo>
                    <a:pt x="14" y="4"/>
                  </a:lnTo>
                  <a:close/>
                  <a:moveTo>
                    <a:pt x="14" y="7"/>
                  </a:moveTo>
                  <a:lnTo>
                    <a:pt x="14" y="7"/>
                  </a:lnTo>
                  <a:lnTo>
                    <a:pt x="14" y="7"/>
                  </a:lnTo>
                  <a:lnTo>
                    <a:pt x="14" y="7"/>
                  </a:lnTo>
                  <a:lnTo>
                    <a:pt x="14" y="7"/>
                  </a:lnTo>
                  <a:lnTo>
                    <a:pt x="14" y="7"/>
                  </a:lnTo>
                  <a:lnTo>
                    <a:pt x="14" y="7"/>
                  </a:lnTo>
                  <a:lnTo>
                    <a:pt x="14" y="7"/>
                  </a:lnTo>
                  <a:close/>
                  <a:moveTo>
                    <a:pt x="14" y="4"/>
                  </a:moveTo>
                  <a:lnTo>
                    <a:pt x="14" y="4"/>
                  </a:lnTo>
                  <a:lnTo>
                    <a:pt x="14" y="4"/>
                  </a:lnTo>
                  <a:lnTo>
                    <a:pt x="14" y="4"/>
                  </a:lnTo>
                  <a:lnTo>
                    <a:pt x="11" y="4"/>
                  </a:lnTo>
                  <a:lnTo>
                    <a:pt x="11" y="4"/>
                  </a:lnTo>
                  <a:lnTo>
                    <a:pt x="14" y="4"/>
                  </a:lnTo>
                  <a:lnTo>
                    <a:pt x="14" y="4"/>
                  </a:lnTo>
                  <a:close/>
                  <a:moveTo>
                    <a:pt x="11" y="4"/>
                  </a:moveTo>
                  <a:lnTo>
                    <a:pt x="11" y="4"/>
                  </a:lnTo>
                  <a:lnTo>
                    <a:pt x="11" y="7"/>
                  </a:lnTo>
                  <a:lnTo>
                    <a:pt x="11" y="7"/>
                  </a:lnTo>
                  <a:lnTo>
                    <a:pt x="11" y="7"/>
                  </a:lnTo>
                  <a:lnTo>
                    <a:pt x="11" y="4"/>
                  </a:lnTo>
                  <a:lnTo>
                    <a:pt x="11" y="4"/>
                  </a:lnTo>
                  <a:lnTo>
                    <a:pt x="11" y="4"/>
                  </a:lnTo>
                  <a:close/>
                  <a:moveTo>
                    <a:pt x="9" y="2"/>
                  </a:moveTo>
                  <a:lnTo>
                    <a:pt x="11" y="2"/>
                  </a:lnTo>
                  <a:lnTo>
                    <a:pt x="11" y="4"/>
                  </a:lnTo>
                  <a:lnTo>
                    <a:pt x="11" y="4"/>
                  </a:lnTo>
                  <a:lnTo>
                    <a:pt x="11" y="4"/>
                  </a:lnTo>
                  <a:lnTo>
                    <a:pt x="9" y="4"/>
                  </a:lnTo>
                  <a:lnTo>
                    <a:pt x="9" y="2"/>
                  </a:lnTo>
                  <a:lnTo>
                    <a:pt x="9" y="2"/>
                  </a:lnTo>
                  <a:close/>
                  <a:moveTo>
                    <a:pt x="9" y="4"/>
                  </a:moveTo>
                  <a:lnTo>
                    <a:pt x="11" y="4"/>
                  </a:lnTo>
                  <a:lnTo>
                    <a:pt x="11" y="4"/>
                  </a:lnTo>
                  <a:lnTo>
                    <a:pt x="9" y="4"/>
                  </a:lnTo>
                  <a:lnTo>
                    <a:pt x="9" y="4"/>
                  </a:lnTo>
                  <a:lnTo>
                    <a:pt x="9" y="4"/>
                  </a:lnTo>
                  <a:lnTo>
                    <a:pt x="9" y="4"/>
                  </a:lnTo>
                  <a:lnTo>
                    <a:pt x="9" y="4"/>
                  </a:lnTo>
                  <a:close/>
                  <a:moveTo>
                    <a:pt x="9" y="2"/>
                  </a:moveTo>
                  <a:lnTo>
                    <a:pt x="9" y="2"/>
                  </a:lnTo>
                  <a:lnTo>
                    <a:pt x="9" y="4"/>
                  </a:lnTo>
                  <a:lnTo>
                    <a:pt x="9" y="4"/>
                  </a:lnTo>
                  <a:lnTo>
                    <a:pt x="9" y="2"/>
                  </a:lnTo>
                  <a:lnTo>
                    <a:pt x="9" y="2"/>
                  </a:lnTo>
                  <a:lnTo>
                    <a:pt x="9" y="2"/>
                  </a:lnTo>
                  <a:lnTo>
                    <a:pt x="9" y="2"/>
                  </a:lnTo>
                  <a:close/>
                  <a:moveTo>
                    <a:pt x="9" y="2"/>
                  </a:moveTo>
                  <a:lnTo>
                    <a:pt x="9" y="4"/>
                  </a:lnTo>
                  <a:lnTo>
                    <a:pt x="9" y="4"/>
                  </a:lnTo>
                  <a:lnTo>
                    <a:pt x="9" y="4"/>
                  </a:lnTo>
                  <a:lnTo>
                    <a:pt x="7" y="4"/>
                  </a:lnTo>
                  <a:lnTo>
                    <a:pt x="7" y="2"/>
                  </a:lnTo>
                  <a:lnTo>
                    <a:pt x="9" y="2"/>
                  </a:lnTo>
                  <a:lnTo>
                    <a:pt x="9" y="2"/>
                  </a:lnTo>
                  <a:close/>
                  <a:moveTo>
                    <a:pt x="7" y="0"/>
                  </a:moveTo>
                  <a:lnTo>
                    <a:pt x="7" y="0"/>
                  </a:lnTo>
                  <a:lnTo>
                    <a:pt x="9" y="2"/>
                  </a:lnTo>
                  <a:lnTo>
                    <a:pt x="9" y="2"/>
                  </a:lnTo>
                  <a:lnTo>
                    <a:pt x="7" y="2"/>
                  </a:lnTo>
                  <a:lnTo>
                    <a:pt x="7" y="2"/>
                  </a:lnTo>
                  <a:lnTo>
                    <a:pt x="7" y="0"/>
                  </a:lnTo>
                  <a:lnTo>
                    <a:pt x="7" y="0"/>
                  </a:lnTo>
                  <a:close/>
                  <a:moveTo>
                    <a:pt x="7" y="2"/>
                  </a:moveTo>
                  <a:lnTo>
                    <a:pt x="7" y="2"/>
                  </a:lnTo>
                  <a:lnTo>
                    <a:pt x="7" y="4"/>
                  </a:lnTo>
                  <a:lnTo>
                    <a:pt x="7" y="4"/>
                  </a:lnTo>
                  <a:lnTo>
                    <a:pt x="7" y="2"/>
                  </a:lnTo>
                  <a:lnTo>
                    <a:pt x="7" y="2"/>
                  </a:lnTo>
                  <a:lnTo>
                    <a:pt x="7" y="2"/>
                  </a:lnTo>
                  <a:lnTo>
                    <a:pt x="7" y="2"/>
                  </a:lnTo>
                  <a:close/>
                  <a:moveTo>
                    <a:pt x="7" y="0"/>
                  </a:moveTo>
                  <a:lnTo>
                    <a:pt x="7" y="0"/>
                  </a:lnTo>
                  <a:lnTo>
                    <a:pt x="7" y="2"/>
                  </a:lnTo>
                  <a:lnTo>
                    <a:pt x="7" y="2"/>
                  </a:lnTo>
                  <a:lnTo>
                    <a:pt x="4" y="0"/>
                  </a:lnTo>
                  <a:lnTo>
                    <a:pt x="4" y="0"/>
                  </a:lnTo>
                  <a:lnTo>
                    <a:pt x="7" y="0"/>
                  </a:lnTo>
                  <a:lnTo>
                    <a:pt x="7" y="0"/>
                  </a:lnTo>
                  <a:close/>
                  <a:moveTo>
                    <a:pt x="4" y="2"/>
                  </a:moveTo>
                  <a:lnTo>
                    <a:pt x="4" y="2"/>
                  </a:lnTo>
                  <a:lnTo>
                    <a:pt x="4" y="2"/>
                  </a:lnTo>
                  <a:lnTo>
                    <a:pt x="4" y="2"/>
                  </a:lnTo>
                  <a:lnTo>
                    <a:pt x="4" y="2"/>
                  </a:lnTo>
                  <a:lnTo>
                    <a:pt x="4" y="2"/>
                  </a:lnTo>
                  <a:lnTo>
                    <a:pt x="4" y="2"/>
                  </a:lnTo>
                  <a:lnTo>
                    <a:pt x="4" y="2"/>
                  </a:lnTo>
                  <a:close/>
                  <a:moveTo>
                    <a:pt x="4" y="2"/>
                  </a:moveTo>
                  <a:lnTo>
                    <a:pt x="4" y="2"/>
                  </a:lnTo>
                  <a:lnTo>
                    <a:pt x="4" y="2"/>
                  </a:lnTo>
                  <a:lnTo>
                    <a:pt x="4" y="4"/>
                  </a:lnTo>
                  <a:lnTo>
                    <a:pt x="4" y="4"/>
                  </a:lnTo>
                  <a:lnTo>
                    <a:pt x="4" y="2"/>
                  </a:lnTo>
                  <a:lnTo>
                    <a:pt x="4" y="2"/>
                  </a:lnTo>
                  <a:lnTo>
                    <a:pt x="4" y="2"/>
                  </a:lnTo>
                  <a:close/>
                  <a:moveTo>
                    <a:pt x="4" y="4"/>
                  </a:moveTo>
                  <a:lnTo>
                    <a:pt x="4" y="4"/>
                  </a:lnTo>
                  <a:lnTo>
                    <a:pt x="4" y="4"/>
                  </a:lnTo>
                  <a:lnTo>
                    <a:pt x="4" y="4"/>
                  </a:lnTo>
                  <a:lnTo>
                    <a:pt x="2" y="4"/>
                  </a:lnTo>
                  <a:lnTo>
                    <a:pt x="2" y="4"/>
                  </a:lnTo>
                  <a:lnTo>
                    <a:pt x="4" y="4"/>
                  </a:lnTo>
                  <a:lnTo>
                    <a:pt x="4" y="4"/>
                  </a:lnTo>
                  <a:close/>
                  <a:moveTo>
                    <a:pt x="2" y="4"/>
                  </a:moveTo>
                  <a:lnTo>
                    <a:pt x="2" y="4"/>
                  </a:lnTo>
                  <a:lnTo>
                    <a:pt x="2" y="4"/>
                  </a:lnTo>
                  <a:lnTo>
                    <a:pt x="2" y="7"/>
                  </a:lnTo>
                  <a:lnTo>
                    <a:pt x="2" y="7"/>
                  </a:lnTo>
                  <a:lnTo>
                    <a:pt x="2" y="4"/>
                  </a:lnTo>
                  <a:lnTo>
                    <a:pt x="2" y="4"/>
                  </a:lnTo>
                  <a:lnTo>
                    <a:pt x="2" y="4"/>
                  </a:lnTo>
                  <a:close/>
                  <a:moveTo>
                    <a:pt x="2" y="9"/>
                  </a:moveTo>
                  <a:lnTo>
                    <a:pt x="0" y="9"/>
                  </a:lnTo>
                  <a:lnTo>
                    <a:pt x="0" y="9"/>
                  </a:lnTo>
                  <a:lnTo>
                    <a:pt x="0" y="7"/>
                  </a:lnTo>
                  <a:lnTo>
                    <a:pt x="0" y="7"/>
                  </a:lnTo>
                  <a:lnTo>
                    <a:pt x="2" y="7"/>
                  </a:lnTo>
                  <a:lnTo>
                    <a:pt x="2" y="9"/>
                  </a:lnTo>
                  <a:lnTo>
                    <a:pt x="2" y="9"/>
                  </a:lnTo>
                  <a:close/>
                  <a:moveTo>
                    <a:pt x="0" y="7"/>
                  </a:moveTo>
                  <a:lnTo>
                    <a:pt x="0" y="7"/>
                  </a:lnTo>
                  <a:lnTo>
                    <a:pt x="2" y="7"/>
                  </a:lnTo>
                  <a:lnTo>
                    <a:pt x="2" y="7"/>
                  </a:lnTo>
                  <a:lnTo>
                    <a:pt x="2" y="7"/>
                  </a:lnTo>
                  <a:lnTo>
                    <a:pt x="2" y="7"/>
                  </a:lnTo>
                  <a:lnTo>
                    <a:pt x="2" y="7"/>
                  </a:lnTo>
                  <a:lnTo>
                    <a:pt x="0" y="7"/>
                  </a:lnTo>
                  <a:lnTo>
                    <a:pt x="0" y="7"/>
                  </a:lnTo>
                  <a:close/>
                  <a:moveTo>
                    <a:pt x="2" y="9"/>
                  </a:moveTo>
                  <a:lnTo>
                    <a:pt x="2" y="9"/>
                  </a:lnTo>
                  <a:lnTo>
                    <a:pt x="2" y="9"/>
                  </a:lnTo>
                  <a:lnTo>
                    <a:pt x="2" y="9"/>
                  </a:lnTo>
                  <a:lnTo>
                    <a:pt x="2" y="9"/>
                  </a:lnTo>
                  <a:lnTo>
                    <a:pt x="2" y="9"/>
                  </a:lnTo>
                  <a:lnTo>
                    <a:pt x="2" y="9"/>
                  </a:lnTo>
                  <a:lnTo>
                    <a:pt x="2" y="9"/>
                  </a:lnTo>
                  <a:close/>
                  <a:moveTo>
                    <a:pt x="2" y="7"/>
                  </a:moveTo>
                  <a:lnTo>
                    <a:pt x="2" y="7"/>
                  </a:lnTo>
                  <a:lnTo>
                    <a:pt x="2" y="7"/>
                  </a:lnTo>
                  <a:lnTo>
                    <a:pt x="4" y="7"/>
                  </a:lnTo>
                  <a:lnTo>
                    <a:pt x="4" y="9"/>
                  </a:lnTo>
                  <a:lnTo>
                    <a:pt x="4" y="9"/>
                  </a:lnTo>
                  <a:lnTo>
                    <a:pt x="2" y="9"/>
                  </a:lnTo>
                  <a:lnTo>
                    <a:pt x="2" y="7"/>
                  </a:lnTo>
                  <a:lnTo>
                    <a:pt x="2" y="7"/>
                  </a:lnTo>
                  <a:close/>
                  <a:moveTo>
                    <a:pt x="4" y="11"/>
                  </a:moveTo>
                  <a:lnTo>
                    <a:pt x="4" y="11"/>
                  </a:lnTo>
                  <a:lnTo>
                    <a:pt x="4" y="9"/>
                  </a:lnTo>
                  <a:lnTo>
                    <a:pt x="4" y="9"/>
                  </a:lnTo>
                  <a:lnTo>
                    <a:pt x="4" y="9"/>
                  </a:lnTo>
                  <a:lnTo>
                    <a:pt x="4" y="9"/>
                  </a:lnTo>
                  <a:lnTo>
                    <a:pt x="4" y="11"/>
                  </a:lnTo>
                  <a:lnTo>
                    <a:pt x="4" y="11"/>
                  </a:lnTo>
                  <a:close/>
                  <a:moveTo>
                    <a:pt x="4" y="9"/>
                  </a:moveTo>
                  <a:lnTo>
                    <a:pt x="4" y="7"/>
                  </a:lnTo>
                  <a:lnTo>
                    <a:pt x="4" y="7"/>
                  </a:lnTo>
                  <a:lnTo>
                    <a:pt x="4" y="9"/>
                  </a:lnTo>
                  <a:lnTo>
                    <a:pt x="4" y="9"/>
                  </a:lnTo>
                  <a:lnTo>
                    <a:pt x="4" y="9"/>
                  </a:lnTo>
                  <a:lnTo>
                    <a:pt x="4" y="9"/>
                  </a:lnTo>
                  <a:lnTo>
                    <a:pt x="4" y="9"/>
                  </a:lnTo>
                  <a:close/>
                  <a:moveTo>
                    <a:pt x="7" y="11"/>
                  </a:moveTo>
                  <a:lnTo>
                    <a:pt x="4" y="11"/>
                  </a:lnTo>
                  <a:lnTo>
                    <a:pt x="4" y="9"/>
                  </a:lnTo>
                  <a:lnTo>
                    <a:pt x="7" y="9"/>
                  </a:lnTo>
                  <a:lnTo>
                    <a:pt x="7" y="11"/>
                  </a:lnTo>
                  <a:lnTo>
                    <a:pt x="7" y="11"/>
                  </a:lnTo>
                  <a:lnTo>
                    <a:pt x="7" y="11"/>
                  </a:lnTo>
                  <a:lnTo>
                    <a:pt x="7" y="11"/>
                  </a:lnTo>
                  <a:close/>
                  <a:moveTo>
                    <a:pt x="7" y="9"/>
                  </a:moveTo>
                  <a:lnTo>
                    <a:pt x="7" y="9"/>
                  </a:lnTo>
                  <a:lnTo>
                    <a:pt x="7" y="9"/>
                  </a:lnTo>
                  <a:lnTo>
                    <a:pt x="7" y="9"/>
                  </a:lnTo>
                  <a:lnTo>
                    <a:pt x="7" y="11"/>
                  </a:lnTo>
                  <a:lnTo>
                    <a:pt x="7" y="11"/>
                  </a:lnTo>
                  <a:lnTo>
                    <a:pt x="7" y="9"/>
                  </a:lnTo>
                  <a:lnTo>
                    <a:pt x="7" y="9"/>
                  </a:lnTo>
                  <a:close/>
                  <a:moveTo>
                    <a:pt x="7" y="11"/>
                  </a:moveTo>
                  <a:lnTo>
                    <a:pt x="7" y="11"/>
                  </a:lnTo>
                  <a:lnTo>
                    <a:pt x="7" y="11"/>
                  </a:lnTo>
                  <a:lnTo>
                    <a:pt x="7" y="11"/>
                  </a:lnTo>
                  <a:lnTo>
                    <a:pt x="9" y="11"/>
                  </a:lnTo>
                  <a:lnTo>
                    <a:pt x="9" y="11"/>
                  </a:lnTo>
                  <a:lnTo>
                    <a:pt x="7" y="11"/>
                  </a:lnTo>
                  <a:lnTo>
                    <a:pt x="7" y="11"/>
                  </a:lnTo>
                  <a:close/>
                  <a:moveTo>
                    <a:pt x="7" y="11"/>
                  </a:moveTo>
                  <a:lnTo>
                    <a:pt x="7" y="9"/>
                  </a:lnTo>
                  <a:lnTo>
                    <a:pt x="9" y="9"/>
                  </a:lnTo>
                  <a:lnTo>
                    <a:pt x="9" y="11"/>
                  </a:lnTo>
                  <a:lnTo>
                    <a:pt x="9" y="11"/>
                  </a:lnTo>
                  <a:lnTo>
                    <a:pt x="9" y="11"/>
                  </a:lnTo>
                  <a:lnTo>
                    <a:pt x="7" y="11"/>
                  </a:lnTo>
                  <a:lnTo>
                    <a:pt x="7" y="11"/>
                  </a:lnTo>
                  <a:close/>
                  <a:moveTo>
                    <a:pt x="9" y="14"/>
                  </a:moveTo>
                  <a:lnTo>
                    <a:pt x="9" y="14"/>
                  </a:lnTo>
                  <a:lnTo>
                    <a:pt x="9" y="14"/>
                  </a:lnTo>
                  <a:lnTo>
                    <a:pt x="9" y="11"/>
                  </a:lnTo>
                  <a:lnTo>
                    <a:pt x="9" y="11"/>
                  </a:lnTo>
                  <a:lnTo>
                    <a:pt x="9" y="11"/>
                  </a:lnTo>
                  <a:lnTo>
                    <a:pt x="9" y="14"/>
                  </a:lnTo>
                  <a:lnTo>
                    <a:pt x="9" y="14"/>
                  </a:lnTo>
                  <a:close/>
                  <a:moveTo>
                    <a:pt x="9" y="11"/>
                  </a:moveTo>
                  <a:lnTo>
                    <a:pt x="9" y="11"/>
                  </a:lnTo>
                  <a:lnTo>
                    <a:pt x="9" y="11"/>
                  </a:lnTo>
                  <a:lnTo>
                    <a:pt x="11" y="11"/>
                  </a:lnTo>
                  <a:lnTo>
                    <a:pt x="11" y="11"/>
                  </a:lnTo>
                  <a:lnTo>
                    <a:pt x="11" y="11"/>
                  </a:lnTo>
                  <a:lnTo>
                    <a:pt x="9" y="11"/>
                  </a:lnTo>
                  <a:lnTo>
                    <a:pt x="9" y="11"/>
                  </a:lnTo>
                  <a:lnTo>
                    <a:pt x="9" y="11"/>
                  </a:lnTo>
                  <a:close/>
                  <a:moveTo>
                    <a:pt x="11" y="14"/>
                  </a:moveTo>
                  <a:lnTo>
                    <a:pt x="9" y="14"/>
                  </a:lnTo>
                  <a:lnTo>
                    <a:pt x="9" y="14"/>
                  </a:lnTo>
                  <a:lnTo>
                    <a:pt x="11" y="14"/>
                  </a:lnTo>
                  <a:lnTo>
                    <a:pt x="11" y="14"/>
                  </a:lnTo>
                  <a:lnTo>
                    <a:pt x="11" y="14"/>
                  </a:lnTo>
                  <a:lnTo>
                    <a:pt x="11" y="14"/>
                  </a:lnTo>
                  <a:lnTo>
                    <a:pt x="11" y="14"/>
                  </a:lnTo>
                  <a:close/>
                  <a:moveTo>
                    <a:pt x="11" y="11"/>
                  </a:moveTo>
                  <a:lnTo>
                    <a:pt x="11" y="11"/>
                  </a:lnTo>
                  <a:lnTo>
                    <a:pt x="11" y="11"/>
                  </a:lnTo>
                  <a:lnTo>
                    <a:pt x="11" y="11"/>
                  </a:lnTo>
                  <a:lnTo>
                    <a:pt x="11" y="14"/>
                  </a:lnTo>
                  <a:lnTo>
                    <a:pt x="11" y="14"/>
                  </a:lnTo>
                  <a:lnTo>
                    <a:pt x="11" y="11"/>
                  </a:lnTo>
                  <a:lnTo>
                    <a:pt x="11" y="11"/>
                  </a:lnTo>
                  <a:close/>
                  <a:moveTo>
                    <a:pt x="14" y="16"/>
                  </a:moveTo>
                  <a:lnTo>
                    <a:pt x="14" y="16"/>
                  </a:lnTo>
                  <a:lnTo>
                    <a:pt x="11" y="14"/>
                  </a:lnTo>
                  <a:lnTo>
                    <a:pt x="11" y="14"/>
                  </a:lnTo>
                  <a:lnTo>
                    <a:pt x="14" y="14"/>
                  </a:lnTo>
                  <a:lnTo>
                    <a:pt x="14" y="14"/>
                  </a:lnTo>
                  <a:lnTo>
                    <a:pt x="14" y="16"/>
                  </a:lnTo>
                  <a:lnTo>
                    <a:pt x="14" y="16"/>
                  </a:lnTo>
                  <a:close/>
                  <a:moveTo>
                    <a:pt x="14" y="14"/>
                  </a:moveTo>
                  <a:lnTo>
                    <a:pt x="14" y="11"/>
                  </a:lnTo>
                  <a:lnTo>
                    <a:pt x="14" y="11"/>
                  </a:lnTo>
                  <a:lnTo>
                    <a:pt x="14" y="14"/>
                  </a:lnTo>
                  <a:lnTo>
                    <a:pt x="14" y="14"/>
                  </a:lnTo>
                  <a:lnTo>
                    <a:pt x="14" y="14"/>
                  </a:lnTo>
                  <a:lnTo>
                    <a:pt x="14" y="14"/>
                  </a:lnTo>
                  <a:lnTo>
                    <a:pt x="14" y="14"/>
                  </a:lnTo>
                  <a:close/>
                  <a:moveTo>
                    <a:pt x="16" y="16"/>
                  </a:moveTo>
                  <a:lnTo>
                    <a:pt x="14" y="16"/>
                  </a:lnTo>
                  <a:lnTo>
                    <a:pt x="14" y="16"/>
                  </a:lnTo>
                  <a:lnTo>
                    <a:pt x="14" y="14"/>
                  </a:lnTo>
                  <a:lnTo>
                    <a:pt x="14" y="14"/>
                  </a:lnTo>
                  <a:lnTo>
                    <a:pt x="16" y="16"/>
                  </a:lnTo>
                  <a:lnTo>
                    <a:pt x="16" y="16"/>
                  </a:lnTo>
                  <a:lnTo>
                    <a:pt x="16" y="16"/>
                  </a:lnTo>
                  <a:close/>
                  <a:moveTo>
                    <a:pt x="14" y="14"/>
                  </a:moveTo>
                  <a:lnTo>
                    <a:pt x="14" y="14"/>
                  </a:lnTo>
                  <a:lnTo>
                    <a:pt x="16" y="14"/>
                  </a:lnTo>
                  <a:lnTo>
                    <a:pt x="16" y="14"/>
                  </a:lnTo>
                  <a:lnTo>
                    <a:pt x="16" y="16"/>
                  </a:lnTo>
                  <a:lnTo>
                    <a:pt x="16" y="16"/>
                  </a:lnTo>
                  <a:lnTo>
                    <a:pt x="14" y="14"/>
                  </a:lnTo>
                  <a:lnTo>
                    <a:pt x="14" y="14"/>
                  </a:lnTo>
                  <a:close/>
                  <a:moveTo>
                    <a:pt x="16" y="19"/>
                  </a:moveTo>
                  <a:lnTo>
                    <a:pt x="16" y="19"/>
                  </a:lnTo>
                  <a:lnTo>
                    <a:pt x="16" y="16"/>
                  </a:lnTo>
                  <a:lnTo>
                    <a:pt x="16" y="16"/>
                  </a:lnTo>
                  <a:lnTo>
                    <a:pt x="16" y="16"/>
                  </a:lnTo>
                  <a:lnTo>
                    <a:pt x="16" y="16"/>
                  </a:lnTo>
                  <a:lnTo>
                    <a:pt x="16" y="19"/>
                  </a:lnTo>
                  <a:lnTo>
                    <a:pt x="16" y="19"/>
                  </a:lnTo>
                  <a:close/>
                  <a:moveTo>
                    <a:pt x="16" y="16"/>
                  </a:moveTo>
                  <a:lnTo>
                    <a:pt x="16" y="14"/>
                  </a:lnTo>
                  <a:lnTo>
                    <a:pt x="16" y="14"/>
                  </a:lnTo>
                  <a:lnTo>
                    <a:pt x="18" y="16"/>
                  </a:lnTo>
                  <a:lnTo>
                    <a:pt x="18" y="16"/>
                  </a:lnTo>
                  <a:lnTo>
                    <a:pt x="18" y="16"/>
                  </a:lnTo>
                  <a:lnTo>
                    <a:pt x="16" y="16"/>
                  </a:lnTo>
                  <a:lnTo>
                    <a:pt x="16" y="16"/>
                  </a:lnTo>
                  <a:lnTo>
                    <a:pt x="16" y="16"/>
                  </a:lnTo>
                  <a:close/>
                  <a:moveTo>
                    <a:pt x="18" y="19"/>
                  </a:moveTo>
                  <a:lnTo>
                    <a:pt x="16" y="19"/>
                  </a:lnTo>
                  <a:lnTo>
                    <a:pt x="16" y="16"/>
                  </a:lnTo>
                  <a:lnTo>
                    <a:pt x="18" y="16"/>
                  </a:lnTo>
                  <a:lnTo>
                    <a:pt x="18" y="19"/>
                  </a:lnTo>
                  <a:lnTo>
                    <a:pt x="18" y="19"/>
                  </a:lnTo>
                  <a:lnTo>
                    <a:pt x="18" y="19"/>
                  </a:lnTo>
                  <a:lnTo>
                    <a:pt x="18" y="19"/>
                  </a:lnTo>
                  <a:close/>
                  <a:moveTo>
                    <a:pt x="18" y="16"/>
                  </a:moveTo>
                  <a:lnTo>
                    <a:pt x="18" y="16"/>
                  </a:lnTo>
                  <a:lnTo>
                    <a:pt x="18" y="16"/>
                  </a:lnTo>
                  <a:lnTo>
                    <a:pt x="18" y="16"/>
                  </a:lnTo>
                  <a:lnTo>
                    <a:pt x="18" y="16"/>
                  </a:lnTo>
                  <a:lnTo>
                    <a:pt x="18" y="16"/>
                  </a:lnTo>
                  <a:lnTo>
                    <a:pt x="18" y="16"/>
                  </a:lnTo>
                  <a:lnTo>
                    <a:pt x="18" y="16"/>
                  </a:lnTo>
                  <a:lnTo>
                    <a:pt x="18" y="16"/>
                  </a:lnTo>
                  <a:close/>
                  <a:moveTo>
                    <a:pt x="18" y="19"/>
                  </a:moveTo>
                  <a:lnTo>
                    <a:pt x="18" y="19"/>
                  </a:lnTo>
                  <a:lnTo>
                    <a:pt x="18" y="19"/>
                  </a:lnTo>
                  <a:lnTo>
                    <a:pt x="18" y="19"/>
                  </a:lnTo>
                  <a:lnTo>
                    <a:pt x="21" y="19"/>
                  </a:lnTo>
                  <a:lnTo>
                    <a:pt x="21" y="19"/>
                  </a:lnTo>
                  <a:lnTo>
                    <a:pt x="18" y="19"/>
                  </a:lnTo>
                  <a:lnTo>
                    <a:pt x="18" y="19"/>
                  </a:lnTo>
                  <a:close/>
                  <a:moveTo>
                    <a:pt x="18" y="19"/>
                  </a:moveTo>
                  <a:lnTo>
                    <a:pt x="18" y="16"/>
                  </a:lnTo>
                  <a:lnTo>
                    <a:pt x="21" y="16"/>
                  </a:lnTo>
                  <a:lnTo>
                    <a:pt x="21" y="16"/>
                  </a:lnTo>
                  <a:lnTo>
                    <a:pt x="21" y="19"/>
                  </a:lnTo>
                  <a:lnTo>
                    <a:pt x="21" y="19"/>
                  </a:lnTo>
                  <a:lnTo>
                    <a:pt x="18" y="19"/>
                  </a:lnTo>
                  <a:lnTo>
                    <a:pt x="18" y="19"/>
                  </a:lnTo>
                  <a:close/>
                  <a:moveTo>
                    <a:pt x="21" y="21"/>
                  </a:moveTo>
                  <a:lnTo>
                    <a:pt x="21" y="21"/>
                  </a:lnTo>
                  <a:lnTo>
                    <a:pt x="21" y="19"/>
                  </a:lnTo>
                  <a:lnTo>
                    <a:pt x="21" y="19"/>
                  </a:lnTo>
                  <a:lnTo>
                    <a:pt x="21" y="19"/>
                  </a:lnTo>
                  <a:lnTo>
                    <a:pt x="21" y="19"/>
                  </a:lnTo>
                  <a:lnTo>
                    <a:pt x="21" y="21"/>
                  </a:lnTo>
                  <a:lnTo>
                    <a:pt x="21" y="21"/>
                  </a:lnTo>
                  <a:close/>
                  <a:moveTo>
                    <a:pt x="21" y="19"/>
                  </a:moveTo>
                  <a:lnTo>
                    <a:pt x="21" y="19"/>
                  </a:lnTo>
                  <a:lnTo>
                    <a:pt x="21" y="19"/>
                  </a:lnTo>
                  <a:lnTo>
                    <a:pt x="23" y="19"/>
                  </a:lnTo>
                  <a:lnTo>
                    <a:pt x="23" y="19"/>
                  </a:lnTo>
                  <a:lnTo>
                    <a:pt x="21" y="19"/>
                  </a:lnTo>
                  <a:lnTo>
                    <a:pt x="21" y="19"/>
                  </a:lnTo>
                  <a:lnTo>
                    <a:pt x="21" y="19"/>
                  </a:lnTo>
                  <a:close/>
                  <a:moveTo>
                    <a:pt x="23" y="21"/>
                  </a:moveTo>
                  <a:lnTo>
                    <a:pt x="21" y="21"/>
                  </a:lnTo>
                  <a:lnTo>
                    <a:pt x="21" y="19"/>
                  </a:lnTo>
                  <a:lnTo>
                    <a:pt x="23" y="19"/>
                  </a:lnTo>
                  <a:lnTo>
                    <a:pt x="23" y="21"/>
                  </a:lnTo>
                  <a:lnTo>
                    <a:pt x="23" y="21"/>
                  </a:lnTo>
                  <a:lnTo>
                    <a:pt x="23" y="21"/>
                  </a:lnTo>
                  <a:lnTo>
                    <a:pt x="23" y="21"/>
                  </a:lnTo>
                  <a:close/>
                  <a:moveTo>
                    <a:pt x="23" y="19"/>
                  </a:moveTo>
                  <a:lnTo>
                    <a:pt x="23" y="19"/>
                  </a:lnTo>
                  <a:lnTo>
                    <a:pt x="23" y="19"/>
                  </a:lnTo>
                  <a:lnTo>
                    <a:pt x="26" y="19"/>
                  </a:lnTo>
                  <a:lnTo>
                    <a:pt x="26" y="21"/>
                  </a:lnTo>
                  <a:lnTo>
                    <a:pt x="23" y="21"/>
                  </a:lnTo>
                  <a:lnTo>
                    <a:pt x="23" y="21"/>
                  </a:lnTo>
                  <a:lnTo>
                    <a:pt x="23" y="19"/>
                  </a:lnTo>
                  <a:lnTo>
                    <a:pt x="23" y="19"/>
                  </a:lnTo>
                  <a:close/>
                  <a:moveTo>
                    <a:pt x="26" y="23"/>
                  </a:moveTo>
                  <a:lnTo>
                    <a:pt x="26" y="23"/>
                  </a:lnTo>
                  <a:lnTo>
                    <a:pt x="23" y="21"/>
                  </a:lnTo>
                  <a:lnTo>
                    <a:pt x="23" y="21"/>
                  </a:lnTo>
                  <a:lnTo>
                    <a:pt x="26" y="21"/>
                  </a:lnTo>
                  <a:lnTo>
                    <a:pt x="26" y="21"/>
                  </a:lnTo>
                  <a:lnTo>
                    <a:pt x="26" y="23"/>
                  </a:lnTo>
                  <a:lnTo>
                    <a:pt x="26" y="23"/>
                  </a:lnTo>
                  <a:close/>
                  <a:moveTo>
                    <a:pt x="26" y="21"/>
                  </a:moveTo>
                  <a:lnTo>
                    <a:pt x="26" y="19"/>
                  </a:lnTo>
                  <a:lnTo>
                    <a:pt x="26" y="19"/>
                  </a:lnTo>
                  <a:lnTo>
                    <a:pt x="26" y="21"/>
                  </a:lnTo>
                  <a:lnTo>
                    <a:pt x="26" y="21"/>
                  </a:lnTo>
                  <a:lnTo>
                    <a:pt x="26" y="21"/>
                  </a:lnTo>
                  <a:lnTo>
                    <a:pt x="26" y="21"/>
                  </a:lnTo>
                  <a:lnTo>
                    <a:pt x="26" y="21"/>
                  </a:lnTo>
                  <a:close/>
                  <a:moveTo>
                    <a:pt x="26" y="23"/>
                  </a:moveTo>
                  <a:lnTo>
                    <a:pt x="26" y="23"/>
                  </a:lnTo>
                  <a:lnTo>
                    <a:pt x="26" y="21"/>
                  </a:lnTo>
                  <a:lnTo>
                    <a:pt x="26" y="21"/>
                  </a:lnTo>
                  <a:lnTo>
                    <a:pt x="28" y="23"/>
                  </a:lnTo>
                  <a:lnTo>
                    <a:pt x="28" y="23"/>
                  </a:lnTo>
                  <a:lnTo>
                    <a:pt x="26" y="23"/>
                  </a:lnTo>
                  <a:lnTo>
                    <a:pt x="26" y="23"/>
                  </a:lnTo>
                  <a:close/>
                  <a:moveTo>
                    <a:pt x="26" y="21"/>
                  </a:moveTo>
                  <a:lnTo>
                    <a:pt x="26" y="21"/>
                  </a:lnTo>
                  <a:lnTo>
                    <a:pt x="28" y="21"/>
                  </a:lnTo>
                  <a:lnTo>
                    <a:pt x="28" y="21"/>
                  </a:lnTo>
                  <a:lnTo>
                    <a:pt x="28" y="21"/>
                  </a:lnTo>
                  <a:lnTo>
                    <a:pt x="28" y="21"/>
                  </a:lnTo>
                  <a:lnTo>
                    <a:pt x="28" y="21"/>
                  </a:lnTo>
                  <a:lnTo>
                    <a:pt x="26" y="21"/>
                  </a:lnTo>
                  <a:lnTo>
                    <a:pt x="26" y="21"/>
                  </a:lnTo>
                  <a:close/>
                  <a:moveTo>
                    <a:pt x="28" y="23"/>
                  </a:moveTo>
                  <a:lnTo>
                    <a:pt x="28" y="23"/>
                  </a:lnTo>
                  <a:lnTo>
                    <a:pt x="28" y="23"/>
                  </a:lnTo>
                  <a:lnTo>
                    <a:pt x="28" y="23"/>
                  </a:lnTo>
                  <a:lnTo>
                    <a:pt x="28" y="23"/>
                  </a:lnTo>
                  <a:lnTo>
                    <a:pt x="28" y="23"/>
                  </a:lnTo>
                  <a:lnTo>
                    <a:pt x="28" y="23"/>
                  </a:lnTo>
                  <a:lnTo>
                    <a:pt x="28" y="23"/>
                  </a:lnTo>
                  <a:close/>
                  <a:moveTo>
                    <a:pt x="28" y="23"/>
                  </a:moveTo>
                  <a:lnTo>
                    <a:pt x="28" y="21"/>
                  </a:lnTo>
                  <a:lnTo>
                    <a:pt x="28" y="21"/>
                  </a:lnTo>
                  <a:lnTo>
                    <a:pt x="30" y="21"/>
                  </a:lnTo>
                  <a:lnTo>
                    <a:pt x="30" y="23"/>
                  </a:lnTo>
                  <a:lnTo>
                    <a:pt x="28" y="23"/>
                  </a:lnTo>
                  <a:lnTo>
                    <a:pt x="28" y="23"/>
                  </a:lnTo>
                  <a:lnTo>
                    <a:pt x="28" y="23"/>
                  </a:lnTo>
                  <a:close/>
                  <a:moveTo>
                    <a:pt x="30" y="26"/>
                  </a:moveTo>
                  <a:lnTo>
                    <a:pt x="30" y="26"/>
                  </a:lnTo>
                  <a:lnTo>
                    <a:pt x="28" y="23"/>
                  </a:lnTo>
                  <a:lnTo>
                    <a:pt x="28" y="23"/>
                  </a:lnTo>
                  <a:lnTo>
                    <a:pt x="30" y="23"/>
                  </a:lnTo>
                  <a:lnTo>
                    <a:pt x="30" y="23"/>
                  </a:lnTo>
                  <a:lnTo>
                    <a:pt x="30" y="26"/>
                  </a:lnTo>
                  <a:lnTo>
                    <a:pt x="30" y="26"/>
                  </a:lnTo>
                  <a:close/>
                  <a:moveTo>
                    <a:pt x="30" y="23"/>
                  </a:moveTo>
                  <a:lnTo>
                    <a:pt x="30" y="23"/>
                  </a:lnTo>
                  <a:lnTo>
                    <a:pt x="30" y="23"/>
                  </a:lnTo>
                  <a:lnTo>
                    <a:pt x="30" y="23"/>
                  </a:lnTo>
                  <a:lnTo>
                    <a:pt x="30" y="23"/>
                  </a:lnTo>
                  <a:lnTo>
                    <a:pt x="30" y="23"/>
                  </a:lnTo>
                  <a:lnTo>
                    <a:pt x="30" y="23"/>
                  </a:lnTo>
                  <a:lnTo>
                    <a:pt x="30" y="23"/>
                  </a:lnTo>
                  <a:close/>
                  <a:moveTo>
                    <a:pt x="30" y="26"/>
                  </a:moveTo>
                  <a:lnTo>
                    <a:pt x="30" y="26"/>
                  </a:lnTo>
                  <a:lnTo>
                    <a:pt x="30" y="23"/>
                  </a:lnTo>
                  <a:lnTo>
                    <a:pt x="30" y="23"/>
                  </a:lnTo>
                  <a:lnTo>
                    <a:pt x="33" y="26"/>
                  </a:lnTo>
                  <a:lnTo>
                    <a:pt x="33" y="26"/>
                  </a:lnTo>
                  <a:lnTo>
                    <a:pt x="30" y="26"/>
                  </a:lnTo>
                  <a:lnTo>
                    <a:pt x="30" y="26"/>
                  </a:lnTo>
                  <a:close/>
                  <a:moveTo>
                    <a:pt x="30" y="23"/>
                  </a:moveTo>
                  <a:lnTo>
                    <a:pt x="30" y="23"/>
                  </a:lnTo>
                  <a:lnTo>
                    <a:pt x="33" y="23"/>
                  </a:lnTo>
                  <a:lnTo>
                    <a:pt x="33" y="23"/>
                  </a:lnTo>
                  <a:lnTo>
                    <a:pt x="33" y="26"/>
                  </a:lnTo>
                  <a:lnTo>
                    <a:pt x="33" y="26"/>
                  </a:lnTo>
                  <a:lnTo>
                    <a:pt x="33" y="26"/>
                  </a:lnTo>
                  <a:lnTo>
                    <a:pt x="30" y="23"/>
                  </a:lnTo>
                  <a:lnTo>
                    <a:pt x="30" y="23"/>
                  </a:lnTo>
                  <a:close/>
                  <a:moveTo>
                    <a:pt x="35" y="26"/>
                  </a:moveTo>
                  <a:lnTo>
                    <a:pt x="33" y="26"/>
                  </a:lnTo>
                  <a:lnTo>
                    <a:pt x="33" y="26"/>
                  </a:lnTo>
                  <a:lnTo>
                    <a:pt x="33" y="26"/>
                  </a:lnTo>
                  <a:lnTo>
                    <a:pt x="33" y="26"/>
                  </a:lnTo>
                  <a:lnTo>
                    <a:pt x="35" y="26"/>
                  </a:lnTo>
                  <a:lnTo>
                    <a:pt x="35" y="26"/>
                  </a:lnTo>
                  <a:lnTo>
                    <a:pt x="35" y="26"/>
                  </a:lnTo>
                  <a:close/>
                  <a:moveTo>
                    <a:pt x="33" y="26"/>
                  </a:moveTo>
                  <a:lnTo>
                    <a:pt x="33" y="23"/>
                  </a:lnTo>
                  <a:lnTo>
                    <a:pt x="35" y="23"/>
                  </a:lnTo>
                  <a:lnTo>
                    <a:pt x="35" y="26"/>
                  </a:lnTo>
                  <a:lnTo>
                    <a:pt x="35" y="26"/>
                  </a:lnTo>
                  <a:lnTo>
                    <a:pt x="35" y="26"/>
                  </a:lnTo>
                  <a:lnTo>
                    <a:pt x="35" y="26"/>
                  </a:lnTo>
                  <a:lnTo>
                    <a:pt x="35" y="26"/>
                  </a:lnTo>
                  <a:lnTo>
                    <a:pt x="35" y="26"/>
                  </a:lnTo>
                  <a:lnTo>
                    <a:pt x="33" y="26"/>
                  </a:lnTo>
                  <a:lnTo>
                    <a:pt x="33" y="26"/>
                  </a:lnTo>
                  <a:close/>
                  <a:moveTo>
                    <a:pt x="35" y="28"/>
                  </a:moveTo>
                  <a:lnTo>
                    <a:pt x="35" y="26"/>
                  </a:lnTo>
                  <a:lnTo>
                    <a:pt x="35" y="26"/>
                  </a:lnTo>
                  <a:lnTo>
                    <a:pt x="35" y="26"/>
                  </a:lnTo>
                  <a:lnTo>
                    <a:pt x="35" y="26"/>
                  </a:lnTo>
                  <a:lnTo>
                    <a:pt x="35" y="28"/>
                  </a:lnTo>
                  <a:lnTo>
                    <a:pt x="35" y="28"/>
                  </a:lnTo>
                  <a:lnTo>
                    <a:pt x="35" y="28"/>
                  </a:lnTo>
                  <a:close/>
                  <a:moveTo>
                    <a:pt x="35" y="26"/>
                  </a:moveTo>
                  <a:lnTo>
                    <a:pt x="35" y="26"/>
                  </a:lnTo>
                  <a:lnTo>
                    <a:pt x="35" y="26"/>
                  </a:lnTo>
                  <a:lnTo>
                    <a:pt x="37" y="26"/>
                  </a:lnTo>
                  <a:lnTo>
                    <a:pt x="37" y="26"/>
                  </a:lnTo>
                  <a:lnTo>
                    <a:pt x="35" y="26"/>
                  </a:lnTo>
                  <a:lnTo>
                    <a:pt x="35" y="26"/>
                  </a:lnTo>
                  <a:lnTo>
                    <a:pt x="35" y="26"/>
                  </a:lnTo>
                  <a:close/>
                  <a:moveTo>
                    <a:pt x="37" y="28"/>
                  </a:moveTo>
                  <a:lnTo>
                    <a:pt x="37" y="28"/>
                  </a:lnTo>
                  <a:lnTo>
                    <a:pt x="35" y="28"/>
                  </a:lnTo>
                  <a:lnTo>
                    <a:pt x="35" y="28"/>
                  </a:lnTo>
                  <a:lnTo>
                    <a:pt x="37" y="26"/>
                  </a:lnTo>
                  <a:lnTo>
                    <a:pt x="37" y="28"/>
                  </a:lnTo>
                  <a:lnTo>
                    <a:pt x="37" y="28"/>
                  </a:lnTo>
                  <a:lnTo>
                    <a:pt x="37" y="28"/>
                  </a:lnTo>
                  <a:close/>
                  <a:moveTo>
                    <a:pt x="37" y="26"/>
                  </a:moveTo>
                  <a:lnTo>
                    <a:pt x="37" y="26"/>
                  </a:lnTo>
                  <a:lnTo>
                    <a:pt x="37" y="26"/>
                  </a:lnTo>
                  <a:lnTo>
                    <a:pt x="37" y="26"/>
                  </a:lnTo>
                  <a:lnTo>
                    <a:pt x="37" y="28"/>
                  </a:lnTo>
                  <a:lnTo>
                    <a:pt x="37" y="28"/>
                  </a:lnTo>
                  <a:lnTo>
                    <a:pt x="37" y="26"/>
                  </a:lnTo>
                  <a:lnTo>
                    <a:pt x="37" y="26"/>
                  </a:lnTo>
                  <a:close/>
                  <a:moveTo>
                    <a:pt x="37" y="30"/>
                  </a:moveTo>
                  <a:lnTo>
                    <a:pt x="37" y="28"/>
                  </a:lnTo>
                  <a:lnTo>
                    <a:pt x="37" y="28"/>
                  </a:lnTo>
                  <a:lnTo>
                    <a:pt x="37" y="28"/>
                  </a:lnTo>
                  <a:lnTo>
                    <a:pt x="40" y="28"/>
                  </a:lnTo>
                  <a:lnTo>
                    <a:pt x="40" y="30"/>
                  </a:lnTo>
                  <a:lnTo>
                    <a:pt x="37" y="30"/>
                  </a:lnTo>
                  <a:lnTo>
                    <a:pt x="37" y="30"/>
                  </a:lnTo>
                  <a:close/>
                  <a:moveTo>
                    <a:pt x="40" y="28"/>
                  </a:moveTo>
                  <a:lnTo>
                    <a:pt x="37" y="28"/>
                  </a:lnTo>
                  <a:lnTo>
                    <a:pt x="37" y="26"/>
                  </a:lnTo>
                  <a:lnTo>
                    <a:pt x="40" y="26"/>
                  </a:lnTo>
                  <a:lnTo>
                    <a:pt x="40" y="28"/>
                  </a:lnTo>
                  <a:lnTo>
                    <a:pt x="40" y="28"/>
                  </a:lnTo>
                  <a:lnTo>
                    <a:pt x="40" y="28"/>
                  </a:lnTo>
                  <a:lnTo>
                    <a:pt x="40" y="28"/>
                  </a:lnTo>
                  <a:lnTo>
                    <a:pt x="40" y="28"/>
                  </a:lnTo>
                  <a:close/>
                  <a:moveTo>
                    <a:pt x="40" y="30"/>
                  </a:moveTo>
                  <a:lnTo>
                    <a:pt x="40" y="30"/>
                  </a:lnTo>
                  <a:lnTo>
                    <a:pt x="40" y="28"/>
                  </a:lnTo>
                  <a:lnTo>
                    <a:pt x="40" y="28"/>
                  </a:lnTo>
                  <a:lnTo>
                    <a:pt x="42" y="30"/>
                  </a:lnTo>
                  <a:lnTo>
                    <a:pt x="42" y="30"/>
                  </a:lnTo>
                  <a:lnTo>
                    <a:pt x="40" y="30"/>
                  </a:lnTo>
                  <a:lnTo>
                    <a:pt x="40" y="30"/>
                  </a:lnTo>
                  <a:close/>
                  <a:moveTo>
                    <a:pt x="40" y="28"/>
                  </a:moveTo>
                  <a:lnTo>
                    <a:pt x="40" y="28"/>
                  </a:lnTo>
                  <a:lnTo>
                    <a:pt x="42" y="28"/>
                  </a:lnTo>
                  <a:lnTo>
                    <a:pt x="42" y="28"/>
                  </a:lnTo>
                  <a:lnTo>
                    <a:pt x="42" y="30"/>
                  </a:lnTo>
                  <a:lnTo>
                    <a:pt x="42" y="30"/>
                  </a:lnTo>
                  <a:lnTo>
                    <a:pt x="40" y="28"/>
                  </a:lnTo>
                  <a:lnTo>
                    <a:pt x="40" y="28"/>
                  </a:lnTo>
                  <a:close/>
                  <a:moveTo>
                    <a:pt x="42" y="33"/>
                  </a:moveTo>
                  <a:lnTo>
                    <a:pt x="42" y="33"/>
                  </a:lnTo>
                  <a:lnTo>
                    <a:pt x="42" y="30"/>
                  </a:lnTo>
                  <a:lnTo>
                    <a:pt x="42" y="30"/>
                  </a:lnTo>
                  <a:lnTo>
                    <a:pt x="42" y="30"/>
                  </a:lnTo>
                  <a:lnTo>
                    <a:pt x="42" y="30"/>
                  </a:lnTo>
                  <a:lnTo>
                    <a:pt x="42" y="33"/>
                  </a:lnTo>
                  <a:lnTo>
                    <a:pt x="42" y="33"/>
                  </a:lnTo>
                  <a:close/>
                  <a:moveTo>
                    <a:pt x="42" y="30"/>
                  </a:moveTo>
                  <a:lnTo>
                    <a:pt x="42" y="28"/>
                  </a:lnTo>
                  <a:lnTo>
                    <a:pt x="42" y="28"/>
                  </a:lnTo>
                  <a:lnTo>
                    <a:pt x="45" y="30"/>
                  </a:lnTo>
                  <a:lnTo>
                    <a:pt x="45" y="30"/>
                  </a:lnTo>
                  <a:lnTo>
                    <a:pt x="42" y="30"/>
                  </a:lnTo>
                  <a:lnTo>
                    <a:pt x="42" y="30"/>
                  </a:lnTo>
                  <a:lnTo>
                    <a:pt x="42" y="30"/>
                  </a:lnTo>
                  <a:lnTo>
                    <a:pt x="42" y="30"/>
                  </a:lnTo>
                  <a:close/>
                  <a:moveTo>
                    <a:pt x="45" y="33"/>
                  </a:moveTo>
                  <a:lnTo>
                    <a:pt x="42" y="33"/>
                  </a:lnTo>
                  <a:lnTo>
                    <a:pt x="42" y="30"/>
                  </a:lnTo>
                  <a:lnTo>
                    <a:pt x="45" y="30"/>
                  </a:lnTo>
                  <a:lnTo>
                    <a:pt x="45" y="33"/>
                  </a:lnTo>
                  <a:lnTo>
                    <a:pt x="45" y="33"/>
                  </a:lnTo>
                  <a:lnTo>
                    <a:pt x="45" y="33"/>
                  </a:lnTo>
                  <a:lnTo>
                    <a:pt x="45" y="33"/>
                  </a:lnTo>
                  <a:close/>
                  <a:moveTo>
                    <a:pt x="45" y="30"/>
                  </a:moveTo>
                  <a:lnTo>
                    <a:pt x="45" y="30"/>
                  </a:lnTo>
                  <a:lnTo>
                    <a:pt x="45" y="30"/>
                  </a:lnTo>
                  <a:lnTo>
                    <a:pt x="45" y="30"/>
                  </a:lnTo>
                  <a:lnTo>
                    <a:pt x="45" y="33"/>
                  </a:lnTo>
                  <a:lnTo>
                    <a:pt x="45" y="33"/>
                  </a:lnTo>
                  <a:lnTo>
                    <a:pt x="45" y="30"/>
                  </a:lnTo>
                  <a:lnTo>
                    <a:pt x="45" y="30"/>
                  </a:lnTo>
                  <a:close/>
                  <a:moveTo>
                    <a:pt x="45" y="33"/>
                  </a:moveTo>
                  <a:lnTo>
                    <a:pt x="45" y="33"/>
                  </a:lnTo>
                  <a:lnTo>
                    <a:pt x="45" y="33"/>
                  </a:lnTo>
                  <a:lnTo>
                    <a:pt x="45" y="33"/>
                  </a:lnTo>
                  <a:lnTo>
                    <a:pt x="47" y="33"/>
                  </a:lnTo>
                  <a:lnTo>
                    <a:pt x="47" y="33"/>
                  </a:lnTo>
                  <a:lnTo>
                    <a:pt x="45" y="33"/>
                  </a:lnTo>
                  <a:lnTo>
                    <a:pt x="45" y="33"/>
                  </a:lnTo>
                  <a:close/>
                  <a:moveTo>
                    <a:pt x="45" y="33"/>
                  </a:moveTo>
                  <a:lnTo>
                    <a:pt x="45" y="30"/>
                  </a:lnTo>
                  <a:lnTo>
                    <a:pt x="47" y="30"/>
                  </a:lnTo>
                  <a:lnTo>
                    <a:pt x="47" y="33"/>
                  </a:lnTo>
                  <a:lnTo>
                    <a:pt x="47" y="33"/>
                  </a:lnTo>
                  <a:lnTo>
                    <a:pt x="47" y="33"/>
                  </a:lnTo>
                  <a:lnTo>
                    <a:pt x="45" y="33"/>
                  </a:lnTo>
                  <a:lnTo>
                    <a:pt x="45" y="33"/>
                  </a:lnTo>
                  <a:close/>
                  <a:moveTo>
                    <a:pt x="47" y="35"/>
                  </a:moveTo>
                  <a:lnTo>
                    <a:pt x="47" y="35"/>
                  </a:lnTo>
                  <a:lnTo>
                    <a:pt x="47" y="33"/>
                  </a:lnTo>
                  <a:lnTo>
                    <a:pt x="47" y="33"/>
                  </a:lnTo>
                  <a:lnTo>
                    <a:pt x="47" y="33"/>
                  </a:lnTo>
                  <a:lnTo>
                    <a:pt x="47" y="35"/>
                  </a:lnTo>
                  <a:lnTo>
                    <a:pt x="47" y="35"/>
                  </a:lnTo>
                  <a:lnTo>
                    <a:pt x="47" y="35"/>
                  </a:lnTo>
                  <a:close/>
                  <a:moveTo>
                    <a:pt x="49" y="33"/>
                  </a:moveTo>
                  <a:lnTo>
                    <a:pt x="47" y="33"/>
                  </a:lnTo>
                  <a:lnTo>
                    <a:pt x="49" y="33"/>
                  </a:lnTo>
                  <a:lnTo>
                    <a:pt x="47" y="33"/>
                  </a:lnTo>
                  <a:lnTo>
                    <a:pt x="47" y="33"/>
                  </a:lnTo>
                  <a:lnTo>
                    <a:pt x="49" y="33"/>
                  </a:lnTo>
                  <a:lnTo>
                    <a:pt x="49" y="33"/>
                  </a:lnTo>
                  <a:lnTo>
                    <a:pt x="49" y="33"/>
                  </a:lnTo>
                  <a:lnTo>
                    <a:pt x="49" y="33"/>
                  </a:lnTo>
                  <a:lnTo>
                    <a:pt x="49" y="33"/>
                  </a:lnTo>
                  <a:close/>
                  <a:moveTo>
                    <a:pt x="49" y="35"/>
                  </a:moveTo>
                  <a:lnTo>
                    <a:pt x="49" y="35"/>
                  </a:lnTo>
                  <a:lnTo>
                    <a:pt x="49" y="35"/>
                  </a:lnTo>
                  <a:lnTo>
                    <a:pt x="49" y="35"/>
                  </a:lnTo>
                  <a:lnTo>
                    <a:pt x="49" y="33"/>
                  </a:lnTo>
                  <a:lnTo>
                    <a:pt x="49" y="35"/>
                  </a:lnTo>
                  <a:lnTo>
                    <a:pt x="49" y="35"/>
                  </a:lnTo>
                  <a:lnTo>
                    <a:pt x="49" y="35"/>
                  </a:lnTo>
                  <a:close/>
                  <a:moveTo>
                    <a:pt x="49" y="35"/>
                  </a:moveTo>
                  <a:lnTo>
                    <a:pt x="49" y="33"/>
                  </a:lnTo>
                  <a:lnTo>
                    <a:pt x="49" y="35"/>
                  </a:lnTo>
                  <a:lnTo>
                    <a:pt x="49" y="33"/>
                  </a:lnTo>
                  <a:lnTo>
                    <a:pt x="49" y="33"/>
                  </a:lnTo>
                  <a:lnTo>
                    <a:pt x="49" y="33"/>
                  </a:lnTo>
                  <a:lnTo>
                    <a:pt x="52" y="33"/>
                  </a:lnTo>
                  <a:lnTo>
                    <a:pt x="52" y="35"/>
                  </a:lnTo>
                  <a:lnTo>
                    <a:pt x="49" y="35"/>
                  </a:lnTo>
                  <a:lnTo>
                    <a:pt x="49" y="35"/>
                  </a:lnTo>
                  <a:close/>
                  <a:moveTo>
                    <a:pt x="52" y="38"/>
                  </a:moveTo>
                  <a:lnTo>
                    <a:pt x="49" y="35"/>
                  </a:lnTo>
                  <a:lnTo>
                    <a:pt x="49" y="35"/>
                  </a:lnTo>
                  <a:lnTo>
                    <a:pt x="52" y="35"/>
                  </a:lnTo>
                  <a:lnTo>
                    <a:pt x="52" y="35"/>
                  </a:lnTo>
                  <a:lnTo>
                    <a:pt x="52" y="38"/>
                  </a:lnTo>
                  <a:lnTo>
                    <a:pt x="52" y="38"/>
                  </a:lnTo>
                  <a:lnTo>
                    <a:pt x="52" y="38"/>
                  </a:lnTo>
                  <a:close/>
                  <a:moveTo>
                    <a:pt x="52" y="35"/>
                  </a:moveTo>
                  <a:lnTo>
                    <a:pt x="52" y="35"/>
                  </a:lnTo>
                  <a:lnTo>
                    <a:pt x="52" y="35"/>
                  </a:lnTo>
                  <a:lnTo>
                    <a:pt x="52" y="35"/>
                  </a:lnTo>
                  <a:lnTo>
                    <a:pt x="52" y="33"/>
                  </a:lnTo>
                  <a:lnTo>
                    <a:pt x="52" y="33"/>
                  </a:lnTo>
                  <a:lnTo>
                    <a:pt x="52" y="35"/>
                  </a:lnTo>
                  <a:lnTo>
                    <a:pt x="52" y="35"/>
                  </a:lnTo>
                  <a:lnTo>
                    <a:pt x="52" y="35"/>
                  </a:lnTo>
                  <a:lnTo>
                    <a:pt x="52" y="35"/>
                  </a:lnTo>
                  <a:close/>
                  <a:moveTo>
                    <a:pt x="52" y="38"/>
                  </a:moveTo>
                  <a:lnTo>
                    <a:pt x="52" y="38"/>
                  </a:lnTo>
                  <a:lnTo>
                    <a:pt x="52" y="38"/>
                  </a:lnTo>
                  <a:lnTo>
                    <a:pt x="52" y="35"/>
                  </a:lnTo>
                  <a:lnTo>
                    <a:pt x="52" y="35"/>
                  </a:lnTo>
                  <a:lnTo>
                    <a:pt x="52" y="38"/>
                  </a:lnTo>
                  <a:lnTo>
                    <a:pt x="52" y="38"/>
                  </a:lnTo>
                  <a:lnTo>
                    <a:pt x="52" y="38"/>
                  </a:lnTo>
                  <a:close/>
                  <a:moveTo>
                    <a:pt x="54" y="35"/>
                  </a:moveTo>
                  <a:lnTo>
                    <a:pt x="52" y="35"/>
                  </a:lnTo>
                  <a:lnTo>
                    <a:pt x="54" y="35"/>
                  </a:lnTo>
                  <a:lnTo>
                    <a:pt x="52" y="35"/>
                  </a:lnTo>
                  <a:lnTo>
                    <a:pt x="52" y="35"/>
                  </a:lnTo>
                  <a:lnTo>
                    <a:pt x="54" y="35"/>
                  </a:lnTo>
                  <a:lnTo>
                    <a:pt x="54" y="35"/>
                  </a:lnTo>
                  <a:lnTo>
                    <a:pt x="54" y="35"/>
                  </a:lnTo>
                  <a:lnTo>
                    <a:pt x="54" y="35"/>
                  </a:lnTo>
                  <a:lnTo>
                    <a:pt x="54" y="35"/>
                  </a:lnTo>
                  <a:close/>
                  <a:moveTo>
                    <a:pt x="54" y="38"/>
                  </a:moveTo>
                  <a:lnTo>
                    <a:pt x="54" y="38"/>
                  </a:lnTo>
                  <a:lnTo>
                    <a:pt x="54" y="38"/>
                  </a:lnTo>
                  <a:lnTo>
                    <a:pt x="54" y="38"/>
                  </a:lnTo>
                  <a:lnTo>
                    <a:pt x="54" y="38"/>
                  </a:lnTo>
                  <a:lnTo>
                    <a:pt x="54" y="38"/>
                  </a:lnTo>
                  <a:lnTo>
                    <a:pt x="54" y="38"/>
                  </a:lnTo>
                  <a:lnTo>
                    <a:pt x="54" y="38"/>
                  </a:lnTo>
                  <a:close/>
                  <a:moveTo>
                    <a:pt x="54" y="35"/>
                  </a:moveTo>
                  <a:lnTo>
                    <a:pt x="54" y="38"/>
                  </a:lnTo>
                  <a:lnTo>
                    <a:pt x="54" y="35"/>
                  </a:lnTo>
                  <a:lnTo>
                    <a:pt x="54" y="35"/>
                  </a:lnTo>
                  <a:lnTo>
                    <a:pt x="54" y="35"/>
                  </a:lnTo>
                  <a:lnTo>
                    <a:pt x="56" y="35"/>
                  </a:lnTo>
                  <a:lnTo>
                    <a:pt x="56" y="38"/>
                  </a:lnTo>
                  <a:lnTo>
                    <a:pt x="54" y="38"/>
                  </a:lnTo>
                  <a:lnTo>
                    <a:pt x="54" y="35"/>
                  </a:lnTo>
                  <a:lnTo>
                    <a:pt x="54" y="35"/>
                  </a:lnTo>
                  <a:close/>
                  <a:moveTo>
                    <a:pt x="56" y="40"/>
                  </a:moveTo>
                  <a:lnTo>
                    <a:pt x="56" y="40"/>
                  </a:lnTo>
                  <a:lnTo>
                    <a:pt x="54" y="38"/>
                  </a:lnTo>
                  <a:lnTo>
                    <a:pt x="54" y="38"/>
                  </a:lnTo>
                  <a:lnTo>
                    <a:pt x="56" y="38"/>
                  </a:lnTo>
                  <a:lnTo>
                    <a:pt x="56" y="38"/>
                  </a:lnTo>
                  <a:lnTo>
                    <a:pt x="56" y="40"/>
                  </a:lnTo>
                  <a:lnTo>
                    <a:pt x="56" y="40"/>
                  </a:lnTo>
                  <a:close/>
                  <a:moveTo>
                    <a:pt x="56" y="38"/>
                  </a:moveTo>
                  <a:lnTo>
                    <a:pt x="56" y="38"/>
                  </a:lnTo>
                  <a:lnTo>
                    <a:pt x="56" y="38"/>
                  </a:lnTo>
                  <a:lnTo>
                    <a:pt x="56" y="38"/>
                  </a:lnTo>
                  <a:lnTo>
                    <a:pt x="56" y="38"/>
                  </a:lnTo>
                  <a:lnTo>
                    <a:pt x="56" y="35"/>
                  </a:lnTo>
                  <a:lnTo>
                    <a:pt x="56" y="38"/>
                  </a:lnTo>
                  <a:lnTo>
                    <a:pt x="56" y="38"/>
                  </a:lnTo>
                  <a:lnTo>
                    <a:pt x="56" y="38"/>
                  </a:lnTo>
                  <a:lnTo>
                    <a:pt x="56" y="38"/>
                  </a:lnTo>
                  <a:close/>
                  <a:moveTo>
                    <a:pt x="59" y="40"/>
                  </a:moveTo>
                  <a:lnTo>
                    <a:pt x="56" y="40"/>
                  </a:lnTo>
                  <a:lnTo>
                    <a:pt x="56" y="40"/>
                  </a:lnTo>
                  <a:lnTo>
                    <a:pt x="56" y="40"/>
                  </a:lnTo>
                  <a:lnTo>
                    <a:pt x="56" y="38"/>
                  </a:lnTo>
                  <a:lnTo>
                    <a:pt x="59" y="40"/>
                  </a:lnTo>
                  <a:lnTo>
                    <a:pt x="59" y="40"/>
                  </a:lnTo>
                  <a:lnTo>
                    <a:pt x="59" y="40"/>
                  </a:lnTo>
                  <a:close/>
                  <a:moveTo>
                    <a:pt x="59" y="40"/>
                  </a:moveTo>
                  <a:lnTo>
                    <a:pt x="56" y="38"/>
                  </a:lnTo>
                  <a:lnTo>
                    <a:pt x="59" y="40"/>
                  </a:lnTo>
                  <a:lnTo>
                    <a:pt x="59" y="38"/>
                  </a:lnTo>
                  <a:lnTo>
                    <a:pt x="59" y="38"/>
                  </a:lnTo>
                  <a:lnTo>
                    <a:pt x="59" y="38"/>
                  </a:lnTo>
                  <a:lnTo>
                    <a:pt x="59" y="38"/>
                  </a:lnTo>
                  <a:lnTo>
                    <a:pt x="59" y="40"/>
                  </a:lnTo>
                  <a:lnTo>
                    <a:pt x="59" y="40"/>
                  </a:lnTo>
                  <a:lnTo>
                    <a:pt x="59" y="40"/>
                  </a:lnTo>
                  <a:close/>
                  <a:moveTo>
                    <a:pt x="59" y="42"/>
                  </a:moveTo>
                  <a:lnTo>
                    <a:pt x="59" y="40"/>
                  </a:lnTo>
                  <a:lnTo>
                    <a:pt x="59" y="40"/>
                  </a:lnTo>
                  <a:lnTo>
                    <a:pt x="59" y="40"/>
                  </a:lnTo>
                  <a:lnTo>
                    <a:pt x="59" y="40"/>
                  </a:lnTo>
                  <a:lnTo>
                    <a:pt x="59" y="42"/>
                  </a:lnTo>
                  <a:lnTo>
                    <a:pt x="59" y="42"/>
                  </a:lnTo>
                  <a:lnTo>
                    <a:pt x="59" y="42"/>
                  </a:lnTo>
                  <a:close/>
                  <a:moveTo>
                    <a:pt x="59" y="40"/>
                  </a:moveTo>
                  <a:lnTo>
                    <a:pt x="59" y="40"/>
                  </a:lnTo>
                  <a:lnTo>
                    <a:pt x="59" y="40"/>
                  </a:lnTo>
                  <a:lnTo>
                    <a:pt x="59" y="40"/>
                  </a:lnTo>
                  <a:lnTo>
                    <a:pt x="59" y="38"/>
                  </a:lnTo>
                  <a:lnTo>
                    <a:pt x="59" y="38"/>
                  </a:lnTo>
                  <a:lnTo>
                    <a:pt x="61" y="40"/>
                  </a:lnTo>
                  <a:lnTo>
                    <a:pt x="61" y="40"/>
                  </a:lnTo>
                  <a:lnTo>
                    <a:pt x="59" y="40"/>
                  </a:lnTo>
                  <a:lnTo>
                    <a:pt x="59" y="40"/>
                  </a:lnTo>
                  <a:close/>
                  <a:moveTo>
                    <a:pt x="61" y="42"/>
                  </a:moveTo>
                  <a:lnTo>
                    <a:pt x="61" y="42"/>
                  </a:lnTo>
                  <a:lnTo>
                    <a:pt x="61" y="42"/>
                  </a:lnTo>
                  <a:lnTo>
                    <a:pt x="61" y="40"/>
                  </a:lnTo>
                  <a:lnTo>
                    <a:pt x="61" y="40"/>
                  </a:lnTo>
                  <a:lnTo>
                    <a:pt x="61" y="42"/>
                  </a:lnTo>
                  <a:lnTo>
                    <a:pt x="61" y="42"/>
                  </a:lnTo>
                  <a:lnTo>
                    <a:pt x="61" y="42"/>
                  </a:lnTo>
                  <a:close/>
                  <a:moveTo>
                    <a:pt x="61" y="42"/>
                  </a:moveTo>
                  <a:lnTo>
                    <a:pt x="61" y="40"/>
                  </a:lnTo>
                  <a:lnTo>
                    <a:pt x="61" y="42"/>
                  </a:lnTo>
                  <a:lnTo>
                    <a:pt x="61" y="40"/>
                  </a:lnTo>
                  <a:lnTo>
                    <a:pt x="61" y="40"/>
                  </a:lnTo>
                  <a:lnTo>
                    <a:pt x="61" y="40"/>
                  </a:lnTo>
                  <a:lnTo>
                    <a:pt x="63" y="40"/>
                  </a:lnTo>
                  <a:lnTo>
                    <a:pt x="63" y="42"/>
                  </a:lnTo>
                  <a:lnTo>
                    <a:pt x="61" y="42"/>
                  </a:lnTo>
                  <a:lnTo>
                    <a:pt x="61" y="42"/>
                  </a:lnTo>
                  <a:close/>
                  <a:moveTo>
                    <a:pt x="63" y="42"/>
                  </a:moveTo>
                  <a:lnTo>
                    <a:pt x="63" y="42"/>
                  </a:lnTo>
                  <a:lnTo>
                    <a:pt x="61" y="42"/>
                  </a:lnTo>
                  <a:lnTo>
                    <a:pt x="61" y="42"/>
                  </a:lnTo>
                  <a:lnTo>
                    <a:pt x="63" y="42"/>
                  </a:lnTo>
                  <a:lnTo>
                    <a:pt x="63" y="42"/>
                  </a:lnTo>
                  <a:lnTo>
                    <a:pt x="63" y="42"/>
                  </a:lnTo>
                  <a:lnTo>
                    <a:pt x="63" y="42"/>
                  </a:lnTo>
                  <a:close/>
                  <a:moveTo>
                    <a:pt x="63" y="42"/>
                  </a:moveTo>
                  <a:lnTo>
                    <a:pt x="63" y="42"/>
                  </a:lnTo>
                  <a:lnTo>
                    <a:pt x="63" y="42"/>
                  </a:lnTo>
                  <a:lnTo>
                    <a:pt x="63" y="42"/>
                  </a:lnTo>
                  <a:lnTo>
                    <a:pt x="63" y="40"/>
                  </a:lnTo>
                  <a:lnTo>
                    <a:pt x="63" y="40"/>
                  </a:lnTo>
                  <a:lnTo>
                    <a:pt x="63" y="42"/>
                  </a:lnTo>
                  <a:lnTo>
                    <a:pt x="63" y="42"/>
                  </a:lnTo>
                  <a:lnTo>
                    <a:pt x="63" y="42"/>
                  </a:lnTo>
                  <a:lnTo>
                    <a:pt x="63" y="42"/>
                  </a:lnTo>
                  <a:close/>
                  <a:moveTo>
                    <a:pt x="66" y="45"/>
                  </a:moveTo>
                  <a:lnTo>
                    <a:pt x="63" y="45"/>
                  </a:lnTo>
                  <a:lnTo>
                    <a:pt x="63" y="42"/>
                  </a:lnTo>
                  <a:lnTo>
                    <a:pt x="63" y="42"/>
                  </a:lnTo>
                  <a:lnTo>
                    <a:pt x="63" y="42"/>
                  </a:lnTo>
                  <a:lnTo>
                    <a:pt x="66" y="42"/>
                  </a:lnTo>
                  <a:lnTo>
                    <a:pt x="66" y="45"/>
                  </a:lnTo>
                  <a:lnTo>
                    <a:pt x="66" y="45"/>
                  </a:lnTo>
                  <a:close/>
                  <a:moveTo>
                    <a:pt x="66" y="42"/>
                  </a:moveTo>
                  <a:lnTo>
                    <a:pt x="63" y="42"/>
                  </a:lnTo>
                  <a:lnTo>
                    <a:pt x="66" y="42"/>
                  </a:lnTo>
                  <a:lnTo>
                    <a:pt x="63" y="42"/>
                  </a:lnTo>
                  <a:lnTo>
                    <a:pt x="63" y="42"/>
                  </a:lnTo>
                  <a:lnTo>
                    <a:pt x="66" y="42"/>
                  </a:lnTo>
                  <a:lnTo>
                    <a:pt x="66" y="42"/>
                  </a:lnTo>
                  <a:lnTo>
                    <a:pt x="66" y="42"/>
                  </a:lnTo>
                  <a:lnTo>
                    <a:pt x="66" y="42"/>
                  </a:lnTo>
                  <a:lnTo>
                    <a:pt x="66" y="42"/>
                  </a:lnTo>
                  <a:close/>
                  <a:moveTo>
                    <a:pt x="66" y="45"/>
                  </a:moveTo>
                  <a:lnTo>
                    <a:pt x="66" y="45"/>
                  </a:lnTo>
                  <a:lnTo>
                    <a:pt x="66" y="45"/>
                  </a:lnTo>
                  <a:lnTo>
                    <a:pt x="66" y="42"/>
                  </a:lnTo>
                  <a:lnTo>
                    <a:pt x="66" y="45"/>
                  </a:lnTo>
                  <a:lnTo>
                    <a:pt x="66" y="45"/>
                  </a:lnTo>
                  <a:lnTo>
                    <a:pt x="66" y="45"/>
                  </a:lnTo>
                  <a:lnTo>
                    <a:pt x="66" y="45"/>
                  </a:lnTo>
                  <a:close/>
                  <a:moveTo>
                    <a:pt x="66" y="45"/>
                  </a:moveTo>
                  <a:lnTo>
                    <a:pt x="66" y="42"/>
                  </a:lnTo>
                  <a:lnTo>
                    <a:pt x="66" y="45"/>
                  </a:lnTo>
                  <a:lnTo>
                    <a:pt x="66" y="42"/>
                  </a:lnTo>
                  <a:lnTo>
                    <a:pt x="66" y="42"/>
                  </a:lnTo>
                  <a:lnTo>
                    <a:pt x="66" y="42"/>
                  </a:lnTo>
                  <a:lnTo>
                    <a:pt x="68" y="42"/>
                  </a:lnTo>
                  <a:lnTo>
                    <a:pt x="68" y="45"/>
                  </a:lnTo>
                  <a:lnTo>
                    <a:pt x="66" y="45"/>
                  </a:lnTo>
                  <a:lnTo>
                    <a:pt x="66" y="45"/>
                  </a:lnTo>
                  <a:close/>
                  <a:moveTo>
                    <a:pt x="68" y="47"/>
                  </a:moveTo>
                  <a:lnTo>
                    <a:pt x="68" y="47"/>
                  </a:lnTo>
                  <a:lnTo>
                    <a:pt x="68" y="45"/>
                  </a:lnTo>
                  <a:lnTo>
                    <a:pt x="68" y="45"/>
                  </a:lnTo>
                  <a:lnTo>
                    <a:pt x="68" y="45"/>
                  </a:lnTo>
                  <a:lnTo>
                    <a:pt x="68" y="45"/>
                  </a:lnTo>
                  <a:lnTo>
                    <a:pt x="68" y="47"/>
                  </a:lnTo>
                  <a:lnTo>
                    <a:pt x="68" y="47"/>
                  </a:lnTo>
                  <a:close/>
                  <a:moveTo>
                    <a:pt x="68" y="45"/>
                  </a:moveTo>
                  <a:lnTo>
                    <a:pt x="68" y="45"/>
                  </a:lnTo>
                  <a:lnTo>
                    <a:pt x="68" y="45"/>
                  </a:lnTo>
                  <a:lnTo>
                    <a:pt x="68" y="45"/>
                  </a:lnTo>
                  <a:lnTo>
                    <a:pt x="68" y="42"/>
                  </a:lnTo>
                  <a:lnTo>
                    <a:pt x="68" y="42"/>
                  </a:lnTo>
                  <a:lnTo>
                    <a:pt x="71" y="45"/>
                  </a:lnTo>
                  <a:lnTo>
                    <a:pt x="71" y="45"/>
                  </a:lnTo>
                  <a:lnTo>
                    <a:pt x="68" y="45"/>
                  </a:lnTo>
                  <a:lnTo>
                    <a:pt x="68" y="45"/>
                  </a:lnTo>
                  <a:close/>
                  <a:moveTo>
                    <a:pt x="71" y="47"/>
                  </a:moveTo>
                  <a:lnTo>
                    <a:pt x="71" y="47"/>
                  </a:lnTo>
                  <a:lnTo>
                    <a:pt x="68" y="47"/>
                  </a:lnTo>
                  <a:lnTo>
                    <a:pt x="68" y="45"/>
                  </a:lnTo>
                  <a:lnTo>
                    <a:pt x="71" y="45"/>
                  </a:lnTo>
                  <a:lnTo>
                    <a:pt x="71" y="47"/>
                  </a:lnTo>
                  <a:lnTo>
                    <a:pt x="71" y="47"/>
                  </a:lnTo>
                  <a:lnTo>
                    <a:pt x="71" y="47"/>
                  </a:lnTo>
                  <a:close/>
                  <a:moveTo>
                    <a:pt x="71" y="47"/>
                  </a:moveTo>
                  <a:lnTo>
                    <a:pt x="71" y="45"/>
                  </a:lnTo>
                  <a:lnTo>
                    <a:pt x="71" y="47"/>
                  </a:lnTo>
                  <a:lnTo>
                    <a:pt x="71" y="45"/>
                  </a:lnTo>
                  <a:lnTo>
                    <a:pt x="71" y="45"/>
                  </a:lnTo>
                  <a:lnTo>
                    <a:pt x="71" y="45"/>
                  </a:lnTo>
                  <a:lnTo>
                    <a:pt x="71" y="45"/>
                  </a:lnTo>
                  <a:lnTo>
                    <a:pt x="71" y="47"/>
                  </a:lnTo>
                  <a:lnTo>
                    <a:pt x="71" y="47"/>
                  </a:lnTo>
                  <a:lnTo>
                    <a:pt x="71" y="47"/>
                  </a:lnTo>
                  <a:close/>
                  <a:moveTo>
                    <a:pt x="73" y="49"/>
                  </a:moveTo>
                  <a:lnTo>
                    <a:pt x="71" y="49"/>
                  </a:lnTo>
                  <a:lnTo>
                    <a:pt x="71" y="47"/>
                  </a:lnTo>
                  <a:lnTo>
                    <a:pt x="71" y="47"/>
                  </a:lnTo>
                  <a:lnTo>
                    <a:pt x="71" y="47"/>
                  </a:lnTo>
                  <a:lnTo>
                    <a:pt x="73" y="47"/>
                  </a:lnTo>
                  <a:lnTo>
                    <a:pt x="73" y="49"/>
                  </a:lnTo>
                  <a:lnTo>
                    <a:pt x="73" y="49"/>
                  </a:lnTo>
                  <a:close/>
                  <a:moveTo>
                    <a:pt x="73" y="47"/>
                  </a:moveTo>
                  <a:lnTo>
                    <a:pt x="71" y="47"/>
                  </a:lnTo>
                  <a:lnTo>
                    <a:pt x="73" y="47"/>
                  </a:lnTo>
                  <a:lnTo>
                    <a:pt x="71" y="47"/>
                  </a:lnTo>
                  <a:lnTo>
                    <a:pt x="71" y="45"/>
                  </a:lnTo>
                  <a:lnTo>
                    <a:pt x="73" y="45"/>
                  </a:lnTo>
                  <a:lnTo>
                    <a:pt x="73" y="47"/>
                  </a:lnTo>
                  <a:lnTo>
                    <a:pt x="73" y="47"/>
                  </a:lnTo>
                  <a:lnTo>
                    <a:pt x="73" y="47"/>
                  </a:lnTo>
                  <a:lnTo>
                    <a:pt x="73" y="47"/>
                  </a:lnTo>
                  <a:close/>
                  <a:moveTo>
                    <a:pt x="73" y="49"/>
                  </a:moveTo>
                  <a:lnTo>
                    <a:pt x="73" y="49"/>
                  </a:lnTo>
                  <a:lnTo>
                    <a:pt x="73" y="49"/>
                  </a:lnTo>
                  <a:lnTo>
                    <a:pt x="73" y="47"/>
                  </a:lnTo>
                  <a:lnTo>
                    <a:pt x="73" y="47"/>
                  </a:lnTo>
                  <a:lnTo>
                    <a:pt x="73" y="49"/>
                  </a:lnTo>
                  <a:lnTo>
                    <a:pt x="73" y="49"/>
                  </a:lnTo>
                  <a:lnTo>
                    <a:pt x="73" y="49"/>
                  </a:lnTo>
                  <a:close/>
                  <a:moveTo>
                    <a:pt x="73" y="47"/>
                  </a:moveTo>
                  <a:lnTo>
                    <a:pt x="73" y="47"/>
                  </a:lnTo>
                  <a:lnTo>
                    <a:pt x="73" y="47"/>
                  </a:lnTo>
                  <a:lnTo>
                    <a:pt x="73" y="47"/>
                  </a:lnTo>
                  <a:lnTo>
                    <a:pt x="73" y="47"/>
                  </a:lnTo>
                  <a:lnTo>
                    <a:pt x="73" y="47"/>
                  </a:lnTo>
                  <a:lnTo>
                    <a:pt x="75" y="47"/>
                  </a:lnTo>
                  <a:lnTo>
                    <a:pt x="75" y="47"/>
                  </a:lnTo>
                  <a:lnTo>
                    <a:pt x="73" y="47"/>
                  </a:lnTo>
                  <a:lnTo>
                    <a:pt x="73" y="47"/>
                  </a:lnTo>
                  <a:close/>
                  <a:moveTo>
                    <a:pt x="75" y="49"/>
                  </a:moveTo>
                  <a:lnTo>
                    <a:pt x="75" y="49"/>
                  </a:lnTo>
                  <a:lnTo>
                    <a:pt x="75" y="49"/>
                  </a:lnTo>
                  <a:lnTo>
                    <a:pt x="75" y="49"/>
                  </a:lnTo>
                  <a:lnTo>
                    <a:pt x="75" y="49"/>
                  </a:lnTo>
                  <a:lnTo>
                    <a:pt x="75" y="49"/>
                  </a:lnTo>
                  <a:lnTo>
                    <a:pt x="75" y="49"/>
                  </a:lnTo>
                  <a:lnTo>
                    <a:pt x="75" y="49"/>
                  </a:lnTo>
                  <a:close/>
                  <a:moveTo>
                    <a:pt x="75" y="49"/>
                  </a:moveTo>
                  <a:lnTo>
                    <a:pt x="75" y="47"/>
                  </a:lnTo>
                  <a:lnTo>
                    <a:pt x="75" y="49"/>
                  </a:lnTo>
                  <a:lnTo>
                    <a:pt x="75" y="49"/>
                  </a:lnTo>
                  <a:lnTo>
                    <a:pt x="75" y="47"/>
                  </a:lnTo>
                  <a:lnTo>
                    <a:pt x="75" y="47"/>
                  </a:lnTo>
                  <a:lnTo>
                    <a:pt x="75" y="47"/>
                  </a:lnTo>
                  <a:lnTo>
                    <a:pt x="75" y="49"/>
                  </a:lnTo>
                  <a:lnTo>
                    <a:pt x="75" y="49"/>
                  </a:lnTo>
                  <a:lnTo>
                    <a:pt x="75" y="49"/>
                  </a:lnTo>
                  <a:close/>
                  <a:moveTo>
                    <a:pt x="78" y="52"/>
                  </a:moveTo>
                  <a:lnTo>
                    <a:pt x="75" y="52"/>
                  </a:lnTo>
                  <a:lnTo>
                    <a:pt x="75" y="49"/>
                  </a:lnTo>
                  <a:lnTo>
                    <a:pt x="75" y="49"/>
                  </a:lnTo>
                  <a:lnTo>
                    <a:pt x="75" y="49"/>
                  </a:lnTo>
                  <a:lnTo>
                    <a:pt x="78" y="49"/>
                  </a:lnTo>
                  <a:lnTo>
                    <a:pt x="78" y="52"/>
                  </a:lnTo>
                  <a:lnTo>
                    <a:pt x="78" y="52"/>
                  </a:lnTo>
                  <a:close/>
                  <a:moveTo>
                    <a:pt x="78" y="49"/>
                  </a:moveTo>
                  <a:lnTo>
                    <a:pt x="78" y="49"/>
                  </a:lnTo>
                  <a:lnTo>
                    <a:pt x="78" y="49"/>
                  </a:lnTo>
                  <a:lnTo>
                    <a:pt x="78" y="49"/>
                  </a:lnTo>
                  <a:lnTo>
                    <a:pt x="78" y="49"/>
                  </a:lnTo>
                  <a:lnTo>
                    <a:pt x="78" y="47"/>
                  </a:lnTo>
                  <a:lnTo>
                    <a:pt x="78" y="49"/>
                  </a:lnTo>
                  <a:lnTo>
                    <a:pt x="78" y="49"/>
                  </a:lnTo>
                  <a:lnTo>
                    <a:pt x="78" y="49"/>
                  </a:lnTo>
                  <a:lnTo>
                    <a:pt x="78" y="49"/>
                  </a:lnTo>
                  <a:close/>
                  <a:moveTo>
                    <a:pt x="78" y="52"/>
                  </a:moveTo>
                  <a:lnTo>
                    <a:pt x="78" y="52"/>
                  </a:lnTo>
                  <a:lnTo>
                    <a:pt x="78" y="49"/>
                  </a:lnTo>
                  <a:lnTo>
                    <a:pt x="78" y="49"/>
                  </a:lnTo>
                  <a:lnTo>
                    <a:pt x="80" y="52"/>
                  </a:lnTo>
                  <a:lnTo>
                    <a:pt x="80" y="52"/>
                  </a:lnTo>
                  <a:lnTo>
                    <a:pt x="78" y="52"/>
                  </a:lnTo>
                  <a:lnTo>
                    <a:pt x="78" y="52"/>
                  </a:lnTo>
                  <a:close/>
                  <a:moveTo>
                    <a:pt x="80" y="52"/>
                  </a:moveTo>
                  <a:lnTo>
                    <a:pt x="78" y="49"/>
                  </a:lnTo>
                  <a:lnTo>
                    <a:pt x="80" y="52"/>
                  </a:lnTo>
                  <a:lnTo>
                    <a:pt x="78" y="49"/>
                  </a:lnTo>
                  <a:lnTo>
                    <a:pt x="78" y="49"/>
                  </a:lnTo>
                  <a:lnTo>
                    <a:pt x="80" y="49"/>
                  </a:lnTo>
                  <a:lnTo>
                    <a:pt x="80" y="49"/>
                  </a:lnTo>
                  <a:lnTo>
                    <a:pt x="80" y="52"/>
                  </a:lnTo>
                  <a:lnTo>
                    <a:pt x="80" y="52"/>
                  </a:lnTo>
                  <a:lnTo>
                    <a:pt x="80" y="52"/>
                  </a:lnTo>
                  <a:close/>
                  <a:moveTo>
                    <a:pt x="80" y="54"/>
                  </a:moveTo>
                  <a:lnTo>
                    <a:pt x="80" y="52"/>
                  </a:lnTo>
                  <a:lnTo>
                    <a:pt x="80" y="52"/>
                  </a:lnTo>
                  <a:lnTo>
                    <a:pt x="80" y="52"/>
                  </a:lnTo>
                  <a:lnTo>
                    <a:pt x="80" y="52"/>
                  </a:lnTo>
                  <a:lnTo>
                    <a:pt x="80" y="54"/>
                  </a:lnTo>
                  <a:lnTo>
                    <a:pt x="80" y="54"/>
                  </a:lnTo>
                  <a:lnTo>
                    <a:pt x="80" y="54"/>
                  </a:lnTo>
                  <a:close/>
                  <a:moveTo>
                    <a:pt x="80" y="52"/>
                  </a:moveTo>
                  <a:lnTo>
                    <a:pt x="80" y="52"/>
                  </a:lnTo>
                  <a:lnTo>
                    <a:pt x="80" y="52"/>
                  </a:lnTo>
                  <a:lnTo>
                    <a:pt x="80" y="52"/>
                  </a:lnTo>
                  <a:lnTo>
                    <a:pt x="80" y="49"/>
                  </a:lnTo>
                  <a:lnTo>
                    <a:pt x="80" y="49"/>
                  </a:lnTo>
                  <a:lnTo>
                    <a:pt x="82" y="52"/>
                  </a:lnTo>
                  <a:lnTo>
                    <a:pt x="82" y="52"/>
                  </a:lnTo>
                  <a:lnTo>
                    <a:pt x="80" y="52"/>
                  </a:lnTo>
                  <a:lnTo>
                    <a:pt x="80" y="52"/>
                  </a:lnTo>
                  <a:close/>
                  <a:moveTo>
                    <a:pt x="82" y="54"/>
                  </a:moveTo>
                  <a:lnTo>
                    <a:pt x="82" y="54"/>
                  </a:lnTo>
                  <a:lnTo>
                    <a:pt x="80" y="54"/>
                  </a:lnTo>
                  <a:lnTo>
                    <a:pt x="80" y="52"/>
                  </a:lnTo>
                  <a:lnTo>
                    <a:pt x="82" y="52"/>
                  </a:lnTo>
                  <a:lnTo>
                    <a:pt x="82" y="54"/>
                  </a:lnTo>
                  <a:lnTo>
                    <a:pt x="82" y="54"/>
                  </a:lnTo>
                  <a:lnTo>
                    <a:pt x="82" y="54"/>
                  </a:lnTo>
                  <a:close/>
                  <a:moveTo>
                    <a:pt x="82" y="52"/>
                  </a:moveTo>
                  <a:lnTo>
                    <a:pt x="82" y="52"/>
                  </a:lnTo>
                  <a:lnTo>
                    <a:pt x="82" y="52"/>
                  </a:lnTo>
                  <a:lnTo>
                    <a:pt x="82" y="52"/>
                  </a:lnTo>
                  <a:lnTo>
                    <a:pt x="82" y="52"/>
                  </a:lnTo>
                  <a:lnTo>
                    <a:pt x="82" y="52"/>
                  </a:lnTo>
                  <a:lnTo>
                    <a:pt x="82" y="52"/>
                  </a:lnTo>
                  <a:lnTo>
                    <a:pt x="82" y="52"/>
                  </a:lnTo>
                  <a:close/>
                  <a:moveTo>
                    <a:pt x="82" y="54"/>
                  </a:moveTo>
                  <a:lnTo>
                    <a:pt x="82" y="54"/>
                  </a:lnTo>
                  <a:lnTo>
                    <a:pt x="82" y="54"/>
                  </a:lnTo>
                  <a:lnTo>
                    <a:pt x="82" y="54"/>
                  </a:lnTo>
                  <a:lnTo>
                    <a:pt x="85" y="54"/>
                  </a:lnTo>
                  <a:lnTo>
                    <a:pt x="85" y="54"/>
                  </a:lnTo>
                  <a:lnTo>
                    <a:pt x="82" y="54"/>
                  </a:lnTo>
                  <a:lnTo>
                    <a:pt x="82" y="54"/>
                  </a:lnTo>
                  <a:close/>
                  <a:moveTo>
                    <a:pt x="85" y="54"/>
                  </a:moveTo>
                  <a:lnTo>
                    <a:pt x="85" y="52"/>
                  </a:lnTo>
                  <a:lnTo>
                    <a:pt x="85" y="54"/>
                  </a:lnTo>
                  <a:lnTo>
                    <a:pt x="85" y="52"/>
                  </a:lnTo>
                  <a:lnTo>
                    <a:pt x="85" y="52"/>
                  </a:lnTo>
                  <a:lnTo>
                    <a:pt x="85" y="52"/>
                  </a:lnTo>
                  <a:lnTo>
                    <a:pt x="85" y="52"/>
                  </a:lnTo>
                  <a:lnTo>
                    <a:pt x="85" y="54"/>
                  </a:lnTo>
                  <a:lnTo>
                    <a:pt x="85" y="54"/>
                  </a:lnTo>
                  <a:lnTo>
                    <a:pt x="85" y="54"/>
                  </a:lnTo>
                  <a:close/>
                  <a:moveTo>
                    <a:pt x="87" y="56"/>
                  </a:moveTo>
                  <a:lnTo>
                    <a:pt x="85" y="56"/>
                  </a:lnTo>
                  <a:lnTo>
                    <a:pt x="85" y="54"/>
                  </a:lnTo>
                  <a:lnTo>
                    <a:pt x="85" y="54"/>
                  </a:lnTo>
                  <a:lnTo>
                    <a:pt x="85" y="54"/>
                  </a:lnTo>
                  <a:lnTo>
                    <a:pt x="87" y="54"/>
                  </a:lnTo>
                  <a:lnTo>
                    <a:pt x="87" y="56"/>
                  </a:lnTo>
                  <a:lnTo>
                    <a:pt x="87" y="56"/>
                  </a:lnTo>
                  <a:close/>
                  <a:moveTo>
                    <a:pt x="87" y="54"/>
                  </a:moveTo>
                  <a:lnTo>
                    <a:pt x="85" y="54"/>
                  </a:lnTo>
                  <a:lnTo>
                    <a:pt x="87" y="54"/>
                  </a:lnTo>
                  <a:lnTo>
                    <a:pt x="85" y="54"/>
                  </a:lnTo>
                  <a:lnTo>
                    <a:pt x="85" y="54"/>
                  </a:lnTo>
                  <a:lnTo>
                    <a:pt x="87" y="52"/>
                  </a:lnTo>
                  <a:lnTo>
                    <a:pt x="87" y="54"/>
                  </a:lnTo>
                  <a:lnTo>
                    <a:pt x="87" y="54"/>
                  </a:lnTo>
                  <a:lnTo>
                    <a:pt x="87" y="54"/>
                  </a:lnTo>
                  <a:lnTo>
                    <a:pt x="87" y="54"/>
                  </a:lnTo>
                  <a:close/>
                  <a:moveTo>
                    <a:pt x="87" y="56"/>
                  </a:moveTo>
                  <a:lnTo>
                    <a:pt x="87" y="56"/>
                  </a:lnTo>
                  <a:lnTo>
                    <a:pt x="87" y="54"/>
                  </a:lnTo>
                  <a:lnTo>
                    <a:pt x="87" y="54"/>
                  </a:lnTo>
                  <a:lnTo>
                    <a:pt x="87" y="56"/>
                  </a:lnTo>
                  <a:lnTo>
                    <a:pt x="87" y="56"/>
                  </a:lnTo>
                  <a:lnTo>
                    <a:pt x="87" y="56"/>
                  </a:lnTo>
                  <a:lnTo>
                    <a:pt x="87" y="56"/>
                  </a:lnTo>
                  <a:close/>
                  <a:moveTo>
                    <a:pt x="87" y="54"/>
                  </a:moveTo>
                  <a:lnTo>
                    <a:pt x="87" y="56"/>
                  </a:lnTo>
                  <a:lnTo>
                    <a:pt x="87" y="54"/>
                  </a:lnTo>
                  <a:lnTo>
                    <a:pt x="87" y="54"/>
                  </a:lnTo>
                  <a:lnTo>
                    <a:pt x="87" y="54"/>
                  </a:lnTo>
                  <a:lnTo>
                    <a:pt x="87" y="54"/>
                  </a:lnTo>
                  <a:lnTo>
                    <a:pt x="87" y="56"/>
                  </a:lnTo>
                  <a:lnTo>
                    <a:pt x="87" y="56"/>
                  </a:lnTo>
                  <a:lnTo>
                    <a:pt x="87" y="54"/>
                  </a:lnTo>
                  <a:lnTo>
                    <a:pt x="87" y="54"/>
                  </a:lnTo>
                  <a:close/>
                  <a:moveTo>
                    <a:pt x="90" y="59"/>
                  </a:moveTo>
                  <a:lnTo>
                    <a:pt x="90" y="59"/>
                  </a:lnTo>
                  <a:lnTo>
                    <a:pt x="87" y="56"/>
                  </a:lnTo>
                  <a:lnTo>
                    <a:pt x="87" y="56"/>
                  </a:lnTo>
                  <a:lnTo>
                    <a:pt x="90" y="56"/>
                  </a:lnTo>
                  <a:lnTo>
                    <a:pt x="90" y="56"/>
                  </a:lnTo>
                  <a:lnTo>
                    <a:pt x="90" y="59"/>
                  </a:lnTo>
                  <a:lnTo>
                    <a:pt x="90" y="59"/>
                  </a:lnTo>
                  <a:close/>
                  <a:moveTo>
                    <a:pt x="90" y="56"/>
                  </a:moveTo>
                  <a:lnTo>
                    <a:pt x="90" y="56"/>
                  </a:lnTo>
                  <a:lnTo>
                    <a:pt x="90" y="56"/>
                  </a:lnTo>
                  <a:lnTo>
                    <a:pt x="90" y="56"/>
                  </a:lnTo>
                  <a:lnTo>
                    <a:pt x="90" y="54"/>
                  </a:lnTo>
                  <a:lnTo>
                    <a:pt x="90" y="54"/>
                  </a:lnTo>
                  <a:lnTo>
                    <a:pt x="90" y="56"/>
                  </a:lnTo>
                  <a:lnTo>
                    <a:pt x="90" y="56"/>
                  </a:lnTo>
                  <a:lnTo>
                    <a:pt x="90" y="56"/>
                  </a:lnTo>
                  <a:lnTo>
                    <a:pt x="90" y="56"/>
                  </a:lnTo>
                  <a:close/>
                  <a:moveTo>
                    <a:pt x="92" y="59"/>
                  </a:moveTo>
                  <a:lnTo>
                    <a:pt x="90" y="59"/>
                  </a:lnTo>
                  <a:lnTo>
                    <a:pt x="90" y="59"/>
                  </a:lnTo>
                  <a:lnTo>
                    <a:pt x="90" y="56"/>
                  </a:lnTo>
                  <a:lnTo>
                    <a:pt x="90" y="56"/>
                  </a:lnTo>
                  <a:lnTo>
                    <a:pt x="92" y="59"/>
                  </a:lnTo>
                  <a:lnTo>
                    <a:pt x="92" y="59"/>
                  </a:lnTo>
                  <a:lnTo>
                    <a:pt x="92" y="59"/>
                  </a:lnTo>
                  <a:close/>
                  <a:moveTo>
                    <a:pt x="92" y="59"/>
                  </a:moveTo>
                  <a:lnTo>
                    <a:pt x="90" y="56"/>
                  </a:lnTo>
                  <a:lnTo>
                    <a:pt x="92" y="59"/>
                  </a:lnTo>
                  <a:lnTo>
                    <a:pt x="90" y="56"/>
                  </a:lnTo>
                  <a:lnTo>
                    <a:pt x="90" y="56"/>
                  </a:lnTo>
                  <a:lnTo>
                    <a:pt x="92" y="56"/>
                  </a:lnTo>
                  <a:lnTo>
                    <a:pt x="92" y="56"/>
                  </a:lnTo>
                  <a:lnTo>
                    <a:pt x="92" y="59"/>
                  </a:lnTo>
                  <a:lnTo>
                    <a:pt x="92" y="59"/>
                  </a:lnTo>
                  <a:lnTo>
                    <a:pt x="92" y="59"/>
                  </a:lnTo>
                  <a:close/>
                  <a:moveTo>
                    <a:pt x="92" y="59"/>
                  </a:moveTo>
                  <a:lnTo>
                    <a:pt x="92" y="59"/>
                  </a:lnTo>
                  <a:lnTo>
                    <a:pt x="92" y="59"/>
                  </a:lnTo>
                  <a:lnTo>
                    <a:pt x="92" y="59"/>
                  </a:lnTo>
                  <a:lnTo>
                    <a:pt x="92" y="59"/>
                  </a:lnTo>
                  <a:lnTo>
                    <a:pt x="92" y="59"/>
                  </a:lnTo>
                  <a:lnTo>
                    <a:pt x="92" y="59"/>
                  </a:lnTo>
                  <a:lnTo>
                    <a:pt x="92" y="59"/>
                  </a:lnTo>
                  <a:close/>
                  <a:moveTo>
                    <a:pt x="92" y="59"/>
                  </a:moveTo>
                  <a:lnTo>
                    <a:pt x="92" y="59"/>
                  </a:lnTo>
                  <a:lnTo>
                    <a:pt x="92" y="59"/>
                  </a:lnTo>
                  <a:lnTo>
                    <a:pt x="92" y="59"/>
                  </a:lnTo>
                  <a:lnTo>
                    <a:pt x="92" y="56"/>
                  </a:lnTo>
                  <a:lnTo>
                    <a:pt x="92" y="56"/>
                  </a:lnTo>
                  <a:lnTo>
                    <a:pt x="94" y="59"/>
                  </a:lnTo>
                  <a:lnTo>
                    <a:pt x="94" y="59"/>
                  </a:lnTo>
                  <a:lnTo>
                    <a:pt x="92" y="59"/>
                  </a:lnTo>
                  <a:lnTo>
                    <a:pt x="92" y="59"/>
                  </a:lnTo>
                  <a:close/>
                  <a:moveTo>
                    <a:pt x="94" y="61"/>
                  </a:moveTo>
                  <a:lnTo>
                    <a:pt x="94" y="61"/>
                  </a:lnTo>
                  <a:lnTo>
                    <a:pt x="92" y="59"/>
                  </a:lnTo>
                  <a:lnTo>
                    <a:pt x="92" y="59"/>
                  </a:lnTo>
                  <a:lnTo>
                    <a:pt x="94" y="59"/>
                  </a:lnTo>
                  <a:lnTo>
                    <a:pt x="94" y="59"/>
                  </a:lnTo>
                  <a:lnTo>
                    <a:pt x="94" y="61"/>
                  </a:lnTo>
                  <a:lnTo>
                    <a:pt x="94" y="61"/>
                  </a:lnTo>
                  <a:close/>
                  <a:moveTo>
                    <a:pt x="94" y="59"/>
                  </a:moveTo>
                  <a:lnTo>
                    <a:pt x="94" y="59"/>
                  </a:lnTo>
                  <a:lnTo>
                    <a:pt x="94" y="59"/>
                  </a:lnTo>
                  <a:lnTo>
                    <a:pt x="94" y="59"/>
                  </a:lnTo>
                  <a:lnTo>
                    <a:pt x="94" y="59"/>
                  </a:lnTo>
                  <a:lnTo>
                    <a:pt x="94" y="59"/>
                  </a:lnTo>
                  <a:lnTo>
                    <a:pt x="94" y="59"/>
                  </a:lnTo>
                  <a:lnTo>
                    <a:pt x="94" y="59"/>
                  </a:lnTo>
                  <a:lnTo>
                    <a:pt x="94" y="59"/>
                  </a:lnTo>
                  <a:lnTo>
                    <a:pt x="94" y="59"/>
                  </a:lnTo>
                  <a:close/>
                  <a:moveTo>
                    <a:pt x="97" y="61"/>
                  </a:moveTo>
                  <a:lnTo>
                    <a:pt x="97" y="61"/>
                  </a:lnTo>
                  <a:lnTo>
                    <a:pt x="94" y="61"/>
                  </a:lnTo>
                  <a:lnTo>
                    <a:pt x="94" y="59"/>
                  </a:lnTo>
                  <a:lnTo>
                    <a:pt x="97" y="59"/>
                  </a:lnTo>
                  <a:lnTo>
                    <a:pt x="97" y="61"/>
                  </a:lnTo>
                  <a:lnTo>
                    <a:pt x="97" y="61"/>
                  </a:lnTo>
                  <a:lnTo>
                    <a:pt x="97" y="61"/>
                  </a:lnTo>
                  <a:close/>
                  <a:moveTo>
                    <a:pt x="97" y="59"/>
                  </a:moveTo>
                  <a:lnTo>
                    <a:pt x="97" y="59"/>
                  </a:lnTo>
                  <a:lnTo>
                    <a:pt x="97" y="59"/>
                  </a:lnTo>
                  <a:lnTo>
                    <a:pt x="97" y="59"/>
                  </a:lnTo>
                  <a:lnTo>
                    <a:pt x="97" y="61"/>
                  </a:lnTo>
                  <a:lnTo>
                    <a:pt x="97" y="61"/>
                  </a:lnTo>
                  <a:lnTo>
                    <a:pt x="97" y="59"/>
                  </a:lnTo>
                  <a:lnTo>
                    <a:pt x="97" y="59"/>
                  </a:lnTo>
                  <a:close/>
                  <a:moveTo>
                    <a:pt x="99" y="64"/>
                  </a:moveTo>
                  <a:lnTo>
                    <a:pt x="97" y="64"/>
                  </a:lnTo>
                  <a:lnTo>
                    <a:pt x="97" y="61"/>
                  </a:lnTo>
                  <a:lnTo>
                    <a:pt x="97" y="61"/>
                  </a:lnTo>
                  <a:lnTo>
                    <a:pt x="97" y="61"/>
                  </a:lnTo>
                  <a:lnTo>
                    <a:pt x="99" y="61"/>
                  </a:lnTo>
                  <a:lnTo>
                    <a:pt x="99" y="64"/>
                  </a:lnTo>
                  <a:lnTo>
                    <a:pt x="99" y="64"/>
                  </a:lnTo>
                  <a:close/>
                  <a:moveTo>
                    <a:pt x="97" y="61"/>
                  </a:moveTo>
                  <a:lnTo>
                    <a:pt x="97" y="59"/>
                  </a:lnTo>
                  <a:lnTo>
                    <a:pt x="99" y="59"/>
                  </a:lnTo>
                  <a:lnTo>
                    <a:pt x="99" y="61"/>
                  </a:lnTo>
                  <a:lnTo>
                    <a:pt x="99" y="61"/>
                  </a:lnTo>
                  <a:lnTo>
                    <a:pt x="99" y="61"/>
                  </a:lnTo>
                  <a:lnTo>
                    <a:pt x="97" y="61"/>
                  </a:lnTo>
                  <a:lnTo>
                    <a:pt x="97" y="61"/>
                  </a:lnTo>
                  <a:close/>
                  <a:moveTo>
                    <a:pt x="99" y="64"/>
                  </a:moveTo>
                  <a:lnTo>
                    <a:pt x="99" y="64"/>
                  </a:lnTo>
                  <a:lnTo>
                    <a:pt x="99" y="64"/>
                  </a:lnTo>
                  <a:lnTo>
                    <a:pt x="99" y="61"/>
                  </a:lnTo>
                  <a:lnTo>
                    <a:pt x="99" y="61"/>
                  </a:lnTo>
                  <a:lnTo>
                    <a:pt x="99" y="64"/>
                  </a:lnTo>
                  <a:lnTo>
                    <a:pt x="99" y="64"/>
                  </a:lnTo>
                  <a:lnTo>
                    <a:pt x="99" y="64"/>
                  </a:lnTo>
                  <a:close/>
                  <a:moveTo>
                    <a:pt x="99" y="64"/>
                  </a:moveTo>
                  <a:lnTo>
                    <a:pt x="99" y="61"/>
                  </a:lnTo>
                  <a:lnTo>
                    <a:pt x="99" y="61"/>
                  </a:lnTo>
                  <a:lnTo>
                    <a:pt x="99" y="61"/>
                  </a:lnTo>
                  <a:lnTo>
                    <a:pt x="101" y="61"/>
                  </a:lnTo>
                  <a:lnTo>
                    <a:pt x="101" y="64"/>
                  </a:lnTo>
                  <a:lnTo>
                    <a:pt x="99" y="64"/>
                  </a:lnTo>
                  <a:lnTo>
                    <a:pt x="101" y="64"/>
                  </a:lnTo>
                  <a:lnTo>
                    <a:pt x="99" y="64"/>
                  </a:lnTo>
                  <a:lnTo>
                    <a:pt x="99" y="64"/>
                  </a:lnTo>
                  <a:close/>
                  <a:moveTo>
                    <a:pt x="101" y="64"/>
                  </a:moveTo>
                  <a:lnTo>
                    <a:pt x="99" y="64"/>
                  </a:lnTo>
                  <a:lnTo>
                    <a:pt x="99" y="64"/>
                  </a:lnTo>
                  <a:lnTo>
                    <a:pt x="101" y="64"/>
                  </a:lnTo>
                  <a:lnTo>
                    <a:pt x="101" y="64"/>
                  </a:lnTo>
                  <a:lnTo>
                    <a:pt x="101" y="64"/>
                  </a:lnTo>
                  <a:lnTo>
                    <a:pt x="101" y="64"/>
                  </a:lnTo>
                  <a:lnTo>
                    <a:pt x="101" y="64"/>
                  </a:lnTo>
                  <a:close/>
                  <a:moveTo>
                    <a:pt x="101" y="64"/>
                  </a:moveTo>
                  <a:lnTo>
                    <a:pt x="101" y="64"/>
                  </a:lnTo>
                  <a:lnTo>
                    <a:pt x="101" y="61"/>
                  </a:lnTo>
                  <a:lnTo>
                    <a:pt x="101" y="61"/>
                  </a:lnTo>
                  <a:lnTo>
                    <a:pt x="101" y="64"/>
                  </a:lnTo>
                  <a:lnTo>
                    <a:pt x="101" y="64"/>
                  </a:lnTo>
                  <a:lnTo>
                    <a:pt x="101" y="64"/>
                  </a:lnTo>
                  <a:lnTo>
                    <a:pt x="101" y="64"/>
                  </a:lnTo>
                  <a:lnTo>
                    <a:pt x="101" y="64"/>
                  </a:lnTo>
                  <a:lnTo>
                    <a:pt x="101" y="64"/>
                  </a:lnTo>
                  <a:close/>
                  <a:moveTo>
                    <a:pt x="104" y="66"/>
                  </a:moveTo>
                  <a:lnTo>
                    <a:pt x="104" y="66"/>
                  </a:lnTo>
                  <a:lnTo>
                    <a:pt x="101" y="64"/>
                  </a:lnTo>
                  <a:lnTo>
                    <a:pt x="101" y="64"/>
                  </a:lnTo>
                  <a:lnTo>
                    <a:pt x="104" y="64"/>
                  </a:lnTo>
                  <a:lnTo>
                    <a:pt x="104" y="64"/>
                  </a:lnTo>
                  <a:lnTo>
                    <a:pt x="104" y="66"/>
                  </a:lnTo>
                  <a:lnTo>
                    <a:pt x="104" y="66"/>
                  </a:lnTo>
                  <a:close/>
                  <a:moveTo>
                    <a:pt x="104" y="64"/>
                  </a:moveTo>
                  <a:lnTo>
                    <a:pt x="104" y="64"/>
                  </a:lnTo>
                  <a:lnTo>
                    <a:pt x="104" y="64"/>
                  </a:lnTo>
                  <a:lnTo>
                    <a:pt x="104" y="64"/>
                  </a:lnTo>
                  <a:lnTo>
                    <a:pt x="104" y="64"/>
                  </a:lnTo>
                  <a:lnTo>
                    <a:pt x="104" y="64"/>
                  </a:lnTo>
                  <a:lnTo>
                    <a:pt x="104" y="64"/>
                  </a:lnTo>
                  <a:lnTo>
                    <a:pt x="104" y="64"/>
                  </a:lnTo>
                  <a:close/>
                  <a:moveTo>
                    <a:pt x="104" y="66"/>
                  </a:moveTo>
                  <a:lnTo>
                    <a:pt x="104" y="66"/>
                  </a:lnTo>
                  <a:lnTo>
                    <a:pt x="104" y="66"/>
                  </a:lnTo>
                  <a:lnTo>
                    <a:pt x="104" y="64"/>
                  </a:lnTo>
                  <a:lnTo>
                    <a:pt x="104" y="64"/>
                  </a:lnTo>
                  <a:lnTo>
                    <a:pt x="104" y="66"/>
                  </a:lnTo>
                  <a:lnTo>
                    <a:pt x="104" y="66"/>
                  </a:lnTo>
                  <a:lnTo>
                    <a:pt x="104" y="66"/>
                  </a:lnTo>
                  <a:close/>
                  <a:moveTo>
                    <a:pt x="104" y="64"/>
                  </a:moveTo>
                  <a:lnTo>
                    <a:pt x="104" y="64"/>
                  </a:lnTo>
                  <a:lnTo>
                    <a:pt x="106" y="64"/>
                  </a:lnTo>
                  <a:lnTo>
                    <a:pt x="106" y="64"/>
                  </a:lnTo>
                  <a:lnTo>
                    <a:pt x="106" y="66"/>
                  </a:lnTo>
                  <a:lnTo>
                    <a:pt x="106" y="66"/>
                  </a:lnTo>
                  <a:lnTo>
                    <a:pt x="104" y="64"/>
                  </a:lnTo>
                  <a:lnTo>
                    <a:pt x="104" y="64"/>
                  </a:lnTo>
                  <a:close/>
                  <a:moveTo>
                    <a:pt x="106" y="68"/>
                  </a:moveTo>
                  <a:lnTo>
                    <a:pt x="106" y="68"/>
                  </a:lnTo>
                  <a:lnTo>
                    <a:pt x="106" y="66"/>
                  </a:lnTo>
                  <a:lnTo>
                    <a:pt x="106" y="66"/>
                  </a:lnTo>
                  <a:lnTo>
                    <a:pt x="106" y="66"/>
                  </a:lnTo>
                  <a:lnTo>
                    <a:pt x="106" y="66"/>
                  </a:lnTo>
                  <a:lnTo>
                    <a:pt x="106" y="68"/>
                  </a:lnTo>
                  <a:lnTo>
                    <a:pt x="106" y="68"/>
                  </a:lnTo>
                  <a:close/>
                  <a:moveTo>
                    <a:pt x="106" y="66"/>
                  </a:moveTo>
                  <a:lnTo>
                    <a:pt x="106" y="64"/>
                  </a:lnTo>
                  <a:lnTo>
                    <a:pt x="106" y="64"/>
                  </a:lnTo>
                  <a:lnTo>
                    <a:pt x="108" y="66"/>
                  </a:lnTo>
                  <a:lnTo>
                    <a:pt x="108" y="66"/>
                  </a:lnTo>
                  <a:lnTo>
                    <a:pt x="106" y="66"/>
                  </a:lnTo>
                  <a:lnTo>
                    <a:pt x="106" y="66"/>
                  </a:lnTo>
                  <a:lnTo>
                    <a:pt x="106" y="66"/>
                  </a:lnTo>
                  <a:close/>
                  <a:moveTo>
                    <a:pt x="108" y="68"/>
                  </a:moveTo>
                  <a:lnTo>
                    <a:pt x="108" y="68"/>
                  </a:lnTo>
                  <a:lnTo>
                    <a:pt x="106" y="68"/>
                  </a:lnTo>
                  <a:lnTo>
                    <a:pt x="106" y="66"/>
                  </a:lnTo>
                  <a:lnTo>
                    <a:pt x="108" y="66"/>
                  </a:lnTo>
                  <a:lnTo>
                    <a:pt x="108" y="68"/>
                  </a:lnTo>
                  <a:lnTo>
                    <a:pt x="108" y="68"/>
                  </a:lnTo>
                  <a:lnTo>
                    <a:pt x="108" y="68"/>
                  </a:lnTo>
                  <a:close/>
                  <a:moveTo>
                    <a:pt x="108" y="68"/>
                  </a:moveTo>
                  <a:lnTo>
                    <a:pt x="108" y="66"/>
                  </a:lnTo>
                  <a:lnTo>
                    <a:pt x="108" y="66"/>
                  </a:lnTo>
                  <a:lnTo>
                    <a:pt x="108" y="66"/>
                  </a:lnTo>
                  <a:lnTo>
                    <a:pt x="108" y="66"/>
                  </a:lnTo>
                  <a:lnTo>
                    <a:pt x="108" y="68"/>
                  </a:lnTo>
                  <a:lnTo>
                    <a:pt x="108" y="68"/>
                  </a:lnTo>
                  <a:lnTo>
                    <a:pt x="108" y="68"/>
                  </a:lnTo>
                  <a:lnTo>
                    <a:pt x="108" y="68"/>
                  </a:lnTo>
                  <a:lnTo>
                    <a:pt x="108" y="68"/>
                  </a:lnTo>
                  <a:close/>
                  <a:moveTo>
                    <a:pt x="111" y="68"/>
                  </a:moveTo>
                  <a:lnTo>
                    <a:pt x="108" y="68"/>
                  </a:lnTo>
                  <a:lnTo>
                    <a:pt x="108" y="68"/>
                  </a:lnTo>
                  <a:lnTo>
                    <a:pt x="108" y="68"/>
                  </a:lnTo>
                  <a:lnTo>
                    <a:pt x="108" y="68"/>
                  </a:lnTo>
                  <a:lnTo>
                    <a:pt x="111" y="68"/>
                  </a:lnTo>
                  <a:lnTo>
                    <a:pt x="111" y="68"/>
                  </a:lnTo>
                  <a:lnTo>
                    <a:pt x="111" y="68"/>
                  </a:lnTo>
                  <a:close/>
                  <a:moveTo>
                    <a:pt x="108" y="68"/>
                  </a:moveTo>
                  <a:lnTo>
                    <a:pt x="108" y="66"/>
                  </a:lnTo>
                  <a:lnTo>
                    <a:pt x="111" y="66"/>
                  </a:lnTo>
                  <a:lnTo>
                    <a:pt x="111" y="68"/>
                  </a:lnTo>
                  <a:lnTo>
                    <a:pt x="111" y="68"/>
                  </a:lnTo>
                  <a:lnTo>
                    <a:pt x="111" y="68"/>
                  </a:lnTo>
                  <a:lnTo>
                    <a:pt x="108" y="68"/>
                  </a:lnTo>
                  <a:lnTo>
                    <a:pt x="108" y="68"/>
                  </a:lnTo>
                  <a:close/>
                  <a:moveTo>
                    <a:pt x="111" y="71"/>
                  </a:moveTo>
                  <a:lnTo>
                    <a:pt x="111" y="71"/>
                  </a:lnTo>
                  <a:lnTo>
                    <a:pt x="111" y="68"/>
                  </a:lnTo>
                  <a:lnTo>
                    <a:pt x="111" y="68"/>
                  </a:lnTo>
                  <a:lnTo>
                    <a:pt x="111" y="68"/>
                  </a:lnTo>
                  <a:lnTo>
                    <a:pt x="111" y="68"/>
                  </a:lnTo>
                  <a:lnTo>
                    <a:pt x="111" y="71"/>
                  </a:lnTo>
                  <a:lnTo>
                    <a:pt x="111" y="71"/>
                  </a:lnTo>
                  <a:close/>
                  <a:moveTo>
                    <a:pt x="111" y="68"/>
                  </a:moveTo>
                  <a:lnTo>
                    <a:pt x="111" y="68"/>
                  </a:lnTo>
                  <a:lnTo>
                    <a:pt x="113" y="68"/>
                  </a:lnTo>
                  <a:lnTo>
                    <a:pt x="113" y="68"/>
                  </a:lnTo>
                  <a:lnTo>
                    <a:pt x="113" y="68"/>
                  </a:lnTo>
                  <a:lnTo>
                    <a:pt x="113" y="68"/>
                  </a:lnTo>
                  <a:lnTo>
                    <a:pt x="111" y="68"/>
                  </a:lnTo>
                  <a:lnTo>
                    <a:pt x="111" y="68"/>
                  </a:lnTo>
                  <a:close/>
                  <a:moveTo>
                    <a:pt x="113" y="71"/>
                  </a:moveTo>
                  <a:lnTo>
                    <a:pt x="113" y="71"/>
                  </a:lnTo>
                  <a:lnTo>
                    <a:pt x="113" y="71"/>
                  </a:lnTo>
                  <a:lnTo>
                    <a:pt x="113" y="68"/>
                  </a:lnTo>
                  <a:lnTo>
                    <a:pt x="113" y="68"/>
                  </a:lnTo>
                  <a:lnTo>
                    <a:pt x="113" y="71"/>
                  </a:lnTo>
                  <a:lnTo>
                    <a:pt x="113" y="71"/>
                  </a:lnTo>
                  <a:lnTo>
                    <a:pt x="113" y="71"/>
                  </a:lnTo>
                  <a:close/>
                  <a:moveTo>
                    <a:pt x="113" y="71"/>
                  </a:moveTo>
                  <a:lnTo>
                    <a:pt x="113" y="68"/>
                  </a:lnTo>
                  <a:lnTo>
                    <a:pt x="113" y="68"/>
                  </a:lnTo>
                  <a:lnTo>
                    <a:pt x="113" y="68"/>
                  </a:lnTo>
                  <a:lnTo>
                    <a:pt x="116" y="68"/>
                  </a:lnTo>
                  <a:lnTo>
                    <a:pt x="116" y="71"/>
                  </a:lnTo>
                  <a:lnTo>
                    <a:pt x="113" y="71"/>
                  </a:lnTo>
                  <a:lnTo>
                    <a:pt x="116" y="71"/>
                  </a:lnTo>
                  <a:lnTo>
                    <a:pt x="113" y="71"/>
                  </a:lnTo>
                  <a:lnTo>
                    <a:pt x="113" y="71"/>
                  </a:lnTo>
                  <a:close/>
                  <a:moveTo>
                    <a:pt x="116" y="73"/>
                  </a:moveTo>
                  <a:lnTo>
                    <a:pt x="116" y="73"/>
                  </a:lnTo>
                  <a:lnTo>
                    <a:pt x="113" y="71"/>
                  </a:lnTo>
                  <a:lnTo>
                    <a:pt x="113" y="71"/>
                  </a:lnTo>
                  <a:lnTo>
                    <a:pt x="116" y="71"/>
                  </a:lnTo>
                  <a:lnTo>
                    <a:pt x="116" y="71"/>
                  </a:lnTo>
                  <a:lnTo>
                    <a:pt x="116" y="73"/>
                  </a:lnTo>
                  <a:lnTo>
                    <a:pt x="116" y="73"/>
                  </a:lnTo>
                  <a:close/>
                  <a:moveTo>
                    <a:pt x="116" y="71"/>
                  </a:moveTo>
                  <a:lnTo>
                    <a:pt x="116" y="68"/>
                  </a:lnTo>
                  <a:lnTo>
                    <a:pt x="116" y="68"/>
                  </a:lnTo>
                  <a:lnTo>
                    <a:pt x="116" y="71"/>
                  </a:lnTo>
                  <a:lnTo>
                    <a:pt x="116" y="71"/>
                  </a:lnTo>
                  <a:lnTo>
                    <a:pt x="116" y="71"/>
                  </a:lnTo>
                  <a:lnTo>
                    <a:pt x="116" y="71"/>
                  </a:lnTo>
                  <a:lnTo>
                    <a:pt x="116" y="71"/>
                  </a:lnTo>
                  <a:close/>
                  <a:moveTo>
                    <a:pt x="116" y="73"/>
                  </a:moveTo>
                  <a:lnTo>
                    <a:pt x="116" y="73"/>
                  </a:lnTo>
                  <a:lnTo>
                    <a:pt x="116" y="71"/>
                  </a:lnTo>
                  <a:lnTo>
                    <a:pt x="116" y="71"/>
                  </a:lnTo>
                  <a:lnTo>
                    <a:pt x="118" y="73"/>
                  </a:lnTo>
                  <a:lnTo>
                    <a:pt x="118" y="73"/>
                  </a:lnTo>
                  <a:lnTo>
                    <a:pt x="116" y="73"/>
                  </a:lnTo>
                  <a:lnTo>
                    <a:pt x="116" y="73"/>
                  </a:lnTo>
                  <a:close/>
                  <a:moveTo>
                    <a:pt x="116" y="71"/>
                  </a:moveTo>
                  <a:lnTo>
                    <a:pt x="116" y="71"/>
                  </a:lnTo>
                  <a:lnTo>
                    <a:pt x="118" y="71"/>
                  </a:lnTo>
                  <a:lnTo>
                    <a:pt x="118" y="71"/>
                  </a:lnTo>
                  <a:lnTo>
                    <a:pt x="118" y="73"/>
                  </a:lnTo>
                  <a:lnTo>
                    <a:pt x="118" y="73"/>
                  </a:lnTo>
                  <a:lnTo>
                    <a:pt x="116" y="71"/>
                  </a:lnTo>
                  <a:lnTo>
                    <a:pt x="116" y="71"/>
                  </a:lnTo>
                  <a:close/>
                  <a:moveTo>
                    <a:pt x="118" y="73"/>
                  </a:moveTo>
                  <a:lnTo>
                    <a:pt x="118" y="73"/>
                  </a:lnTo>
                  <a:lnTo>
                    <a:pt x="118" y="73"/>
                  </a:lnTo>
                  <a:lnTo>
                    <a:pt x="118" y="73"/>
                  </a:lnTo>
                  <a:lnTo>
                    <a:pt x="118" y="73"/>
                  </a:lnTo>
                  <a:lnTo>
                    <a:pt x="118" y="73"/>
                  </a:lnTo>
                  <a:lnTo>
                    <a:pt x="118" y="73"/>
                  </a:lnTo>
                  <a:lnTo>
                    <a:pt x="118" y="73"/>
                  </a:lnTo>
                  <a:close/>
                  <a:moveTo>
                    <a:pt x="118" y="73"/>
                  </a:moveTo>
                  <a:lnTo>
                    <a:pt x="118" y="71"/>
                  </a:lnTo>
                  <a:lnTo>
                    <a:pt x="120" y="71"/>
                  </a:lnTo>
                  <a:lnTo>
                    <a:pt x="120" y="73"/>
                  </a:lnTo>
                  <a:lnTo>
                    <a:pt x="120" y="73"/>
                  </a:lnTo>
                  <a:lnTo>
                    <a:pt x="120" y="73"/>
                  </a:lnTo>
                  <a:lnTo>
                    <a:pt x="118" y="73"/>
                  </a:lnTo>
                  <a:lnTo>
                    <a:pt x="118" y="73"/>
                  </a:lnTo>
                  <a:close/>
                  <a:moveTo>
                    <a:pt x="120" y="75"/>
                  </a:moveTo>
                  <a:lnTo>
                    <a:pt x="120" y="73"/>
                  </a:lnTo>
                  <a:lnTo>
                    <a:pt x="120" y="73"/>
                  </a:lnTo>
                  <a:lnTo>
                    <a:pt x="120" y="73"/>
                  </a:lnTo>
                  <a:lnTo>
                    <a:pt x="120" y="73"/>
                  </a:lnTo>
                  <a:lnTo>
                    <a:pt x="120" y="75"/>
                  </a:lnTo>
                  <a:lnTo>
                    <a:pt x="120" y="75"/>
                  </a:lnTo>
                  <a:lnTo>
                    <a:pt x="120" y="75"/>
                  </a:lnTo>
                  <a:close/>
                  <a:moveTo>
                    <a:pt x="120" y="73"/>
                  </a:moveTo>
                  <a:lnTo>
                    <a:pt x="120" y="73"/>
                  </a:lnTo>
                  <a:lnTo>
                    <a:pt x="120" y="73"/>
                  </a:lnTo>
                  <a:lnTo>
                    <a:pt x="120" y="73"/>
                  </a:lnTo>
                  <a:lnTo>
                    <a:pt x="120" y="73"/>
                  </a:lnTo>
                  <a:lnTo>
                    <a:pt x="120" y="73"/>
                  </a:lnTo>
                  <a:lnTo>
                    <a:pt x="120" y="73"/>
                  </a:lnTo>
                  <a:lnTo>
                    <a:pt x="120" y="73"/>
                  </a:lnTo>
                  <a:lnTo>
                    <a:pt x="120" y="73"/>
                  </a:lnTo>
                  <a:lnTo>
                    <a:pt x="120" y="73"/>
                  </a:lnTo>
                  <a:close/>
                  <a:moveTo>
                    <a:pt x="123" y="75"/>
                  </a:moveTo>
                  <a:lnTo>
                    <a:pt x="120" y="75"/>
                  </a:lnTo>
                  <a:lnTo>
                    <a:pt x="120" y="75"/>
                  </a:lnTo>
                  <a:lnTo>
                    <a:pt x="120" y="73"/>
                  </a:lnTo>
                  <a:lnTo>
                    <a:pt x="120" y="73"/>
                  </a:lnTo>
                  <a:lnTo>
                    <a:pt x="123" y="75"/>
                  </a:lnTo>
                  <a:lnTo>
                    <a:pt x="123" y="75"/>
                  </a:lnTo>
                  <a:lnTo>
                    <a:pt x="123" y="75"/>
                  </a:lnTo>
                  <a:close/>
                  <a:moveTo>
                    <a:pt x="123" y="73"/>
                  </a:moveTo>
                  <a:lnTo>
                    <a:pt x="123" y="73"/>
                  </a:lnTo>
                  <a:lnTo>
                    <a:pt x="123" y="73"/>
                  </a:lnTo>
                  <a:lnTo>
                    <a:pt x="123" y="73"/>
                  </a:lnTo>
                  <a:lnTo>
                    <a:pt x="123" y="75"/>
                  </a:lnTo>
                  <a:lnTo>
                    <a:pt x="123" y="75"/>
                  </a:lnTo>
                  <a:lnTo>
                    <a:pt x="123" y="73"/>
                  </a:lnTo>
                  <a:lnTo>
                    <a:pt x="123" y="73"/>
                  </a:lnTo>
                  <a:close/>
                  <a:moveTo>
                    <a:pt x="125" y="78"/>
                  </a:moveTo>
                  <a:lnTo>
                    <a:pt x="123" y="78"/>
                  </a:lnTo>
                  <a:lnTo>
                    <a:pt x="123" y="75"/>
                  </a:lnTo>
                  <a:lnTo>
                    <a:pt x="123" y="75"/>
                  </a:lnTo>
                  <a:lnTo>
                    <a:pt x="123" y="75"/>
                  </a:lnTo>
                  <a:lnTo>
                    <a:pt x="125" y="75"/>
                  </a:lnTo>
                  <a:lnTo>
                    <a:pt x="125" y="78"/>
                  </a:lnTo>
                  <a:lnTo>
                    <a:pt x="125" y="78"/>
                  </a:lnTo>
                  <a:close/>
                  <a:moveTo>
                    <a:pt x="123" y="75"/>
                  </a:moveTo>
                  <a:lnTo>
                    <a:pt x="123" y="73"/>
                  </a:lnTo>
                  <a:lnTo>
                    <a:pt x="125" y="73"/>
                  </a:lnTo>
                  <a:lnTo>
                    <a:pt x="125" y="75"/>
                  </a:lnTo>
                  <a:lnTo>
                    <a:pt x="125" y="75"/>
                  </a:lnTo>
                  <a:lnTo>
                    <a:pt x="125" y="75"/>
                  </a:lnTo>
                  <a:lnTo>
                    <a:pt x="123" y="75"/>
                  </a:lnTo>
                  <a:lnTo>
                    <a:pt x="123" y="75"/>
                  </a:lnTo>
                  <a:close/>
                  <a:moveTo>
                    <a:pt x="125" y="78"/>
                  </a:moveTo>
                  <a:lnTo>
                    <a:pt x="125" y="78"/>
                  </a:lnTo>
                  <a:lnTo>
                    <a:pt x="125" y="78"/>
                  </a:lnTo>
                  <a:lnTo>
                    <a:pt x="125" y="75"/>
                  </a:lnTo>
                  <a:lnTo>
                    <a:pt x="125" y="75"/>
                  </a:lnTo>
                  <a:lnTo>
                    <a:pt x="125" y="78"/>
                  </a:lnTo>
                  <a:lnTo>
                    <a:pt x="125" y="78"/>
                  </a:lnTo>
                  <a:lnTo>
                    <a:pt x="125" y="78"/>
                  </a:lnTo>
                  <a:close/>
                  <a:moveTo>
                    <a:pt x="125" y="78"/>
                  </a:moveTo>
                  <a:lnTo>
                    <a:pt x="125" y="75"/>
                  </a:lnTo>
                  <a:lnTo>
                    <a:pt x="125" y="75"/>
                  </a:lnTo>
                  <a:lnTo>
                    <a:pt x="125" y="75"/>
                  </a:lnTo>
                  <a:lnTo>
                    <a:pt x="127" y="75"/>
                  </a:lnTo>
                  <a:lnTo>
                    <a:pt x="127" y="78"/>
                  </a:lnTo>
                  <a:lnTo>
                    <a:pt x="125" y="78"/>
                  </a:lnTo>
                  <a:lnTo>
                    <a:pt x="127" y="78"/>
                  </a:lnTo>
                  <a:lnTo>
                    <a:pt x="125" y="78"/>
                  </a:lnTo>
                  <a:lnTo>
                    <a:pt x="125" y="78"/>
                  </a:lnTo>
                  <a:close/>
                  <a:moveTo>
                    <a:pt x="127" y="80"/>
                  </a:moveTo>
                  <a:lnTo>
                    <a:pt x="127" y="80"/>
                  </a:lnTo>
                  <a:lnTo>
                    <a:pt x="125" y="78"/>
                  </a:lnTo>
                  <a:lnTo>
                    <a:pt x="125" y="78"/>
                  </a:lnTo>
                  <a:lnTo>
                    <a:pt x="127" y="78"/>
                  </a:lnTo>
                  <a:lnTo>
                    <a:pt x="127" y="78"/>
                  </a:lnTo>
                  <a:lnTo>
                    <a:pt x="127" y="80"/>
                  </a:lnTo>
                  <a:lnTo>
                    <a:pt x="127" y="80"/>
                  </a:lnTo>
                  <a:close/>
                  <a:moveTo>
                    <a:pt x="127" y="78"/>
                  </a:moveTo>
                  <a:lnTo>
                    <a:pt x="127" y="75"/>
                  </a:lnTo>
                  <a:lnTo>
                    <a:pt x="127" y="75"/>
                  </a:lnTo>
                  <a:lnTo>
                    <a:pt x="127" y="78"/>
                  </a:lnTo>
                  <a:lnTo>
                    <a:pt x="127" y="78"/>
                  </a:lnTo>
                  <a:lnTo>
                    <a:pt x="127" y="78"/>
                  </a:lnTo>
                  <a:lnTo>
                    <a:pt x="127" y="78"/>
                  </a:lnTo>
                  <a:lnTo>
                    <a:pt x="127" y="78"/>
                  </a:lnTo>
                  <a:close/>
                  <a:moveTo>
                    <a:pt x="127" y="80"/>
                  </a:moveTo>
                  <a:lnTo>
                    <a:pt x="127" y="80"/>
                  </a:lnTo>
                  <a:lnTo>
                    <a:pt x="127" y="78"/>
                  </a:lnTo>
                  <a:lnTo>
                    <a:pt x="127" y="78"/>
                  </a:lnTo>
                  <a:lnTo>
                    <a:pt x="130" y="80"/>
                  </a:lnTo>
                  <a:lnTo>
                    <a:pt x="130" y="80"/>
                  </a:lnTo>
                  <a:lnTo>
                    <a:pt x="127" y="80"/>
                  </a:lnTo>
                  <a:lnTo>
                    <a:pt x="127" y="80"/>
                  </a:lnTo>
                  <a:close/>
                  <a:moveTo>
                    <a:pt x="127" y="78"/>
                  </a:moveTo>
                  <a:lnTo>
                    <a:pt x="127" y="78"/>
                  </a:lnTo>
                  <a:lnTo>
                    <a:pt x="130" y="78"/>
                  </a:lnTo>
                  <a:lnTo>
                    <a:pt x="130" y="78"/>
                  </a:lnTo>
                  <a:lnTo>
                    <a:pt x="130" y="78"/>
                  </a:lnTo>
                  <a:lnTo>
                    <a:pt x="130" y="78"/>
                  </a:lnTo>
                  <a:lnTo>
                    <a:pt x="127" y="78"/>
                  </a:lnTo>
                  <a:lnTo>
                    <a:pt x="127" y="78"/>
                  </a:lnTo>
                  <a:close/>
                  <a:moveTo>
                    <a:pt x="130" y="80"/>
                  </a:moveTo>
                  <a:lnTo>
                    <a:pt x="130" y="80"/>
                  </a:lnTo>
                  <a:lnTo>
                    <a:pt x="130" y="80"/>
                  </a:lnTo>
                  <a:lnTo>
                    <a:pt x="130" y="80"/>
                  </a:lnTo>
                  <a:lnTo>
                    <a:pt x="130" y="80"/>
                  </a:lnTo>
                  <a:lnTo>
                    <a:pt x="130" y="80"/>
                  </a:lnTo>
                  <a:lnTo>
                    <a:pt x="130" y="80"/>
                  </a:lnTo>
                  <a:lnTo>
                    <a:pt x="130" y="80"/>
                  </a:lnTo>
                  <a:close/>
                  <a:moveTo>
                    <a:pt x="130" y="78"/>
                  </a:moveTo>
                  <a:lnTo>
                    <a:pt x="130" y="78"/>
                  </a:lnTo>
                  <a:lnTo>
                    <a:pt x="130" y="78"/>
                  </a:lnTo>
                  <a:lnTo>
                    <a:pt x="132" y="78"/>
                  </a:lnTo>
                  <a:lnTo>
                    <a:pt x="132" y="80"/>
                  </a:lnTo>
                  <a:lnTo>
                    <a:pt x="130" y="80"/>
                  </a:lnTo>
                  <a:lnTo>
                    <a:pt x="130" y="78"/>
                  </a:lnTo>
                  <a:lnTo>
                    <a:pt x="130" y="78"/>
                  </a:lnTo>
                  <a:close/>
                  <a:moveTo>
                    <a:pt x="132" y="83"/>
                  </a:moveTo>
                  <a:lnTo>
                    <a:pt x="132" y="83"/>
                  </a:lnTo>
                  <a:lnTo>
                    <a:pt x="132" y="80"/>
                  </a:lnTo>
                  <a:lnTo>
                    <a:pt x="132" y="80"/>
                  </a:lnTo>
                  <a:lnTo>
                    <a:pt x="132" y="80"/>
                  </a:lnTo>
                  <a:lnTo>
                    <a:pt x="132" y="80"/>
                  </a:lnTo>
                  <a:lnTo>
                    <a:pt x="132" y="83"/>
                  </a:lnTo>
                  <a:lnTo>
                    <a:pt x="132" y="83"/>
                  </a:lnTo>
                  <a:close/>
                  <a:moveTo>
                    <a:pt x="132" y="80"/>
                  </a:moveTo>
                  <a:lnTo>
                    <a:pt x="132" y="80"/>
                  </a:lnTo>
                  <a:lnTo>
                    <a:pt x="132" y="78"/>
                  </a:lnTo>
                  <a:lnTo>
                    <a:pt x="132" y="78"/>
                  </a:lnTo>
                  <a:lnTo>
                    <a:pt x="134" y="80"/>
                  </a:lnTo>
                  <a:lnTo>
                    <a:pt x="134" y="80"/>
                  </a:lnTo>
                  <a:lnTo>
                    <a:pt x="132" y="80"/>
                  </a:lnTo>
                  <a:lnTo>
                    <a:pt x="134" y="80"/>
                  </a:lnTo>
                  <a:lnTo>
                    <a:pt x="132" y="80"/>
                  </a:lnTo>
                  <a:lnTo>
                    <a:pt x="132" y="80"/>
                  </a:lnTo>
                  <a:close/>
                  <a:moveTo>
                    <a:pt x="134" y="83"/>
                  </a:moveTo>
                  <a:lnTo>
                    <a:pt x="134" y="83"/>
                  </a:lnTo>
                  <a:lnTo>
                    <a:pt x="132" y="83"/>
                  </a:lnTo>
                  <a:lnTo>
                    <a:pt x="132" y="80"/>
                  </a:lnTo>
                  <a:lnTo>
                    <a:pt x="134" y="80"/>
                  </a:lnTo>
                  <a:lnTo>
                    <a:pt x="134" y="83"/>
                  </a:lnTo>
                  <a:lnTo>
                    <a:pt x="134" y="83"/>
                  </a:lnTo>
                  <a:lnTo>
                    <a:pt x="134" y="83"/>
                  </a:lnTo>
                  <a:close/>
                  <a:moveTo>
                    <a:pt x="134" y="80"/>
                  </a:moveTo>
                  <a:lnTo>
                    <a:pt x="134" y="80"/>
                  </a:lnTo>
                  <a:lnTo>
                    <a:pt x="134" y="80"/>
                  </a:lnTo>
                  <a:lnTo>
                    <a:pt x="134" y="80"/>
                  </a:lnTo>
                  <a:lnTo>
                    <a:pt x="134" y="83"/>
                  </a:lnTo>
                  <a:lnTo>
                    <a:pt x="134" y="83"/>
                  </a:lnTo>
                  <a:lnTo>
                    <a:pt x="134" y="80"/>
                  </a:lnTo>
                  <a:lnTo>
                    <a:pt x="134" y="80"/>
                  </a:lnTo>
                  <a:close/>
                  <a:moveTo>
                    <a:pt x="137" y="83"/>
                  </a:moveTo>
                  <a:lnTo>
                    <a:pt x="134" y="85"/>
                  </a:lnTo>
                  <a:lnTo>
                    <a:pt x="134" y="83"/>
                  </a:lnTo>
                  <a:lnTo>
                    <a:pt x="134" y="83"/>
                  </a:lnTo>
                  <a:lnTo>
                    <a:pt x="134" y="83"/>
                  </a:lnTo>
                  <a:lnTo>
                    <a:pt x="137" y="83"/>
                  </a:lnTo>
                  <a:lnTo>
                    <a:pt x="137" y="83"/>
                  </a:lnTo>
                  <a:lnTo>
                    <a:pt x="137" y="83"/>
                  </a:lnTo>
                  <a:close/>
                  <a:moveTo>
                    <a:pt x="137" y="83"/>
                  </a:moveTo>
                  <a:lnTo>
                    <a:pt x="134" y="83"/>
                  </a:lnTo>
                  <a:lnTo>
                    <a:pt x="134" y="80"/>
                  </a:lnTo>
                  <a:lnTo>
                    <a:pt x="137" y="80"/>
                  </a:lnTo>
                  <a:lnTo>
                    <a:pt x="137" y="83"/>
                  </a:lnTo>
                  <a:lnTo>
                    <a:pt x="137" y="83"/>
                  </a:lnTo>
                  <a:lnTo>
                    <a:pt x="137" y="83"/>
                  </a:lnTo>
                  <a:lnTo>
                    <a:pt x="137" y="83"/>
                  </a:lnTo>
                  <a:lnTo>
                    <a:pt x="137" y="83"/>
                  </a:lnTo>
                  <a:lnTo>
                    <a:pt x="137" y="83"/>
                  </a:lnTo>
                  <a:close/>
                  <a:moveTo>
                    <a:pt x="137" y="85"/>
                  </a:moveTo>
                  <a:lnTo>
                    <a:pt x="137" y="85"/>
                  </a:lnTo>
                  <a:lnTo>
                    <a:pt x="137" y="83"/>
                  </a:lnTo>
                  <a:lnTo>
                    <a:pt x="137" y="83"/>
                  </a:lnTo>
                  <a:lnTo>
                    <a:pt x="137" y="85"/>
                  </a:lnTo>
                  <a:lnTo>
                    <a:pt x="137" y="85"/>
                  </a:lnTo>
                  <a:lnTo>
                    <a:pt x="137" y="85"/>
                  </a:lnTo>
                  <a:lnTo>
                    <a:pt x="137" y="85"/>
                  </a:lnTo>
                  <a:close/>
                  <a:moveTo>
                    <a:pt x="137" y="83"/>
                  </a:moveTo>
                  <a:lnTo>
                    <a:pt x="137" y="83"/>
                  </a:lnTo>
                  <a:lnTo>
                    <a:pt x="137" y="83"/>
                  </a:lnTo>
                  <a:lnTo>
                    <a:pt x="139" y="83"/>
                  </a:lnTo>
                  <a:lnTo>
                    <a:pt x="139" y="83"/>
                  </a:lnTo>
                  <a:lnTo>
                    <a:pt x="137" y="83"/>
                  </a:lnTo>
                  <a:lnTo>
                    <a:pt x="137" y="83"/>
                  </a:lnTo>
                  <a:lnTo>
                    <a:pt x="137" y="83"/>
                  </a:lnTo>
                  <a:close/>
                  <a:moveTo>
                    <a:pt x="139" y="85"/>
                  </a:moveTo>
                  <a:lnTo>
                    <a:pt x="139" y="85"/>
                  </a:lnTo>
                  <a:lnTo>
                    <a:pt x="139" y="85"/>
                  </a:lnTo>
                  <a:lnTo>
                    <a:pt x="139" y="85"/>
                  </a:lnTo>
                  <a:lnTo>
                    <a:pt x="139" y="85"/>
                  </a:lnTo>
                  <a:lnTo>
                    <a:pt x="139" y="85"/>
                  </a:lnTo>
                  <a:lnTo>
                    <a:pt x="139" y="85"/>
                  </a:lnTo>
                  <a:lnTo>
                    <a:pt x="139" y="85"/>
                  </a:lnTo>
                  <a:close/>
                  <a:moveTo>
                    <a:pt x="139" y="85"/>
                  </a:moveTo>
                  <a:lnTo>
                    <a:pt x="139" y="83"/>
                  </a:lnTo>
                  <a:lnTo>
                    <a:pt x="139" y="83"/>
                  </a:lnTo>
                  <a:lnTo>
                    <a:pt x="139" y="83"/>
                  </a:lnTo>
                  <a:lnTo>
                    <a:pt x="142" y="83"/>
                  </a:lnTo>
                  <a:lnTo>
                    <a:pt x="142" y="85"/>
                  </a:lnTo>
                  <a:lnTo>
                    <a:pt x="139" y="85"/>
                  </a:lnTo>
                  <a:lnTo>
                    <a:pt x="139" y="85"/>
                  </a:lnTo>
                  <a:close/>
                  <a:moveTo>
                    <a:pt x="142" y="83"/>
                  </a:moveTo>
                  <a:lnTo>
                    <a:pt x="142" y="83"/>
                  </a:lnTo>
                  <a:lnTo>
                    <a:pt x="139" y="83"/>
                  </a:lnTo>
                  <a:lnTo>
                    <a:pt x="139" y="83"/>
                  </a:lnTo>
                  <a:lnTo>
                    <a:pt x="142" y="83"/>
                  </a:lnTo>
                  <a:lnTo>
                    <a:pt x="142" y="83"/>
                  </a:lnTo>
                  <a:lnTo>
                    <a:pt x="142" y="83"/>
                  </a:lnTo>
                  <a:lnTo>
                    <a:pt x="142" y="83"/>
                  </a:lnTo>
                  <a:close/>
                  <a:moveTo>
                    <a:pt x="142" y="83"/>
                  </a:moveTo>
                  <a:lnTo>
                    <a:pt x="142" y="83"/>
                  </a:lnTo>
                  <a:lnTo>
                    <a:pt x="142" y="80"/>
                  </a:lnTo>
                  <a:lnTo>
                    <a:pt x="142" y="80"/>
                  </a:lnTo>
                  <a:lnTo>
                    <a:pt x="142" y="83"/>
                  </a:lnTo>
                  <a:lnTo>
                    <a:pt x="142" y="83"/>
                  </a:lnTo>
                  <a:lnTo>
                    <a:pt x="142" y="83"/>
                  </a:lnTo>
                  <a:lnTo>
                    <a:pt x="142" y="83"/>
                  </a:lnTo>
                  <a:close/>
                  <a:moveTo>
                    <a:pt x="144" y="80"/>
                  </a:moveTo>
                  <a:lnTo>
                    <a:pt x="142" y="80"/>
                  </a:lnTo>
                  <a:lnTo>
                    <a:pt x="142" y="80"/>
                  </a:lnTo>
                  <a:lnTo>
                    <a:pt x="142" y="80"/>
                  </a:lnTo>
                  <a:lnTo>
                    <a:pt x="142" y="80"/>
                  </a:lnTo>
                  <a:lnTo>
                    <a:pt x="144" y="80"/>
                  </a:lnTo>
                  <a:lnTo>
                    <a:pt x="144" y="80"/>
                  </a:lnTo>
                  <a:lnTo>
                    <a:pt x="144" y="80"/>
                  </a:lnTo>
                  <a:close/>
                  <a:moveTo>
                    <a:pt x="144" y="80"/>
                  </a:moveTo>
                  <a:lnTo>
                    <a:pt x="142" y="78"/>
                  </a:lnTo>
                  <a:lnTo>
                    <a:pt x="142" y="78"/>
                  </a:lnTo>
                  <a:lnTo>
                    <a:pt x="144" y="78"/>
                  </a:lnTo>
                  <a:lnTo>
                    <a:pt x="144" y="78"/>
                  </a:lnTo>
                  <a:lnTo>
                    <a:pt x="144" y="80"/>
                  </a:lnTo>
                  <a:lnTo>
                    <a:pt x="144" y="80"/>
                  </a:lnTo>
                  <a:lnTo>
                    <a:pt x="144" y="80"/>
                  </a:lnTo>
                  <a:close/>
                  <a:moveTo>
                    <a:pt x="144" y="78"/>
                  </a:moveTo>
                  <a:lnTo>
                    <a:pt x="144" y="78"/>
                  </a:lnTo>
                  <a:lnTo>
                    <a:pt x="144" y="78"/>
                  </a:lnTo>
                  <a:lnTo>
                    <a:pt x="144" y="78"/>
                  </a:lnTo>
                  <a:lnTo>
                    <a:pt x="144" y="78"/>
                  </a:lnTo>
                  <a:lnTo>
                    <a:pt x="144" y="78"/>
                  </a:lnTo>
                  <a:lnTo>
                    <a:pt x="144" y="78"/>
                  </a:lnTo>
                  <a:lnTo>
                    <a:pt x="144" y="78"/>
                  </a:lnTo>
                  <a:close/>
                </a:path>
              </a:pathLst>
            </a:custGeom>
            <a:solidFill>
              <a:srgbClr val="1B35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7" name="Freeform 220"/>
            <p:cNvSpPr>
              <a:spLocks/>
            </p:cNvSpPr>
            <p:nvPr/>
          </p:nvSpPr>
          <p:spPr bwMode="auto">
            <a:xfrm>
              <a:off x="5654675" y="4294188"/>
              <a:ext cx="6350" cy="7938"/>
            </a:xfrm>
            <a:custGeom>
              <a:avLst/>
              <a:gdLst>
                <a:gd name="T0" fmla="*/ 4 w 4"/>
                <a:gd name="T1" fmla="*/ 5 h 5"/>
                <a:gd name="T2" fmla="*/ 2 w 4"/>
                <a:gd name="T3" fmla="*/ 5 h 5"/>
                <a:gd name="T4" fmla="*/ 2 w 4"/>
                <a:gd name="T5" fmla="*/ 5 h 5"/>
                <a:gd name="T6" fmla="*/ 2 w 4"/>
                <a:gd name="T7" fmla="*/ 5 h 5"/>
                <a:gd name="T8" fmla="*/ 0 w 4"/>
                <a:gd name="T9" fmla="*/ 3 h 5"/>
                <a:gd name="T10" fmla="*/ 0 w 4"/>
                <a:gd name="T11" fmla="*/ 3 h 5"/>
                <a:gd name="T12" fmla="*/ 0 w 4"/>
                <a:gd name="T13" fmla="*/ 0 h 5"/>
                <a:gd name="T14" fmla="*/ 0 w 4"/>
                <a:gd name="T15" fmla="*/ 0 h 5"/>
                <a:gd name="T16" fmla="*/ 0 w 4"/>
                <a:gd name="T17" fmla="*/ 3 h 5"/>
                <a:gd name="T18" fmla="*/ 0 w 4"/>
                <a:gd name="T19" fmla="*/ 3 h 5"/>
                <a:gd name="T20" fmla="*/ 0 w 4"/>
                <a:gd name="T21" fmla="*/ 3 h 5"/>
                <a:gd name="T22" fmla="*/ 0 w 4"/>
                <a:gd name="T23" fmla="*/ 3 h 5"/>
                <a:gd name="T24" fmla="*/ 0 w 4"/>
                <a:gd name="T25" fmla="*/ 3 h 5"/>
                <a:gd name="T26" fmla="*/ 0 w 4"/>
                <a:gd name="T27" fmla="*/ 5 h 5"/>
                <a:gd name="T28" fmla="*/ 0 w 4"/>
                <a:gd name="T29" fmla="*/ 5 h 5"/>
                <a:gd name="T30" fmla="*/ 2 w 4"/>
                <a:gd name="T31" fmla="*/ 5 h 5"/>
                <a:gd name="T32" fmla="*/ 2 w 4"/>
                <a:gd name="T33" fmla="*/ 5 h 5"/>
                <a:gd name="T34" fmla="*/ 2 w 4"/>
                <a:gd name="T35" fmla="*/ 5 h 5"/>
                <a:gd name="T36" fmla="*/ 2 w 4"/>
                <a:gd name="T37" fmla="*/ 5 h 5"/>
                <a:gd name="T38" fmla="*/ 2 w 4"/>
                <a:gd name="T39" fmla="*/ 5 h 5"/>
                <a:gd name="T40" fmla="*/ 4 w 4"/>
                <a:gd name="T41" fmla="*/ 5 h 5"/>
                <a:gd name="T42" fmla="*/ 4 w 4"/>
                <a:gd name="T43" fmla="*/ 5 h 5"/>
                <a:gd name="T44" fmla="*/ 4 w 4"/>
                <a:gd name="T45" fmla="*/ 5 h 5"/>
                <a:gd name="T46" fmla="*/ 4 w 4"/>
                <a:gd name="T47" fmla="*/ 5 h 5"/>
                <a:gd name="T48" fmla="*/ 4 w 4"/>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5">
                  <a:moveTo>
                    <a:pt x="4" y="5"/>
                  </a:moveTo>
                  <a:lnTo>
                    <a:pt x="2" y="5"/>
                  </a:lnTo>
                  <a:lnTo>
                    <a:pt x="2" y="5"/>
                  </a:lnTo>
                  <a:lnTo>
                    <a:pt x="2" y="5"/>
                  </a:lnTo>
                  <a:lnTo>
                    <a:pt x="0" y="3"/>
                  </a:lnTo>
                  <a:lnTo>
                    <a:pt x="0" y="3"/>
                  </a:lnTo>
                  <a:lnTo>
                    <a:pt x="0" y="0"/>
                  </a:lnTo>
                  <a:lnTo>
                    <a:pt x="0" y="0"/>
                  </a:lnTo>
                  <a:lnTo>
                    <a:pt x="0" y="3"/>
                  </a:lnTo>
                  <a:lnTo>
                    <a:pt x="0" y="3"/>
                  </a:lnTo>
                  <a:lnTo>
                    <a:pt x="0" y="3"/>
                  </a:lnTo>
                  <a:lnTo>
                    <a:pt x="0" y="3"/>
                  </a:lnTo>
                  <a:lnTo>
                    <a:pt x="0" y="3"/>
                  </a:lnTo>
                  <a:lnTo>
                    <a:pt x="0" y="5"/>
                  </a:lnTo>
                  <a:lnTo>
                    <a:pt x="0" y="5"/>
                  </a:lnTo>
                  <a:lnTo>
                    <a:pt x="2" y="5"/>
                  </a:lnTo>
                  <a:lnTo>
                    <a:pt x="2" y="5"/>
                  </a:lnTo>
                  <a:lnTo>
                    <a:pt x="2" y="5"/>
                  </a:lnTo>
                  <a:lnTo>
                    <a:pt x="2" y="5"/>
                  </a:lnTo>
                  <a:lnTo>
                    <a:pt x="2" y="5"/>
                  </a:lnTo>
                  <a:lnTo>
                    <a:pt x="4" y="5"/>
                  </a:lnTo>
                  <a:lnTo>
                    <a:pt x="4" y="5"/>
                  </a:lnTo>
                  <a:lnTo>
                    <a:pt x="4" y="5"/>
                  </a:lnTo>
                  <a:lnTo>
                    <a:pt x="4" y="5"/>
                  </a:lnTo>
                  <a:lnTo>
                    <a:pt x="4" y="5"/>
                  </a:lnTo>
                  <a:close/>
                </a:path>
              </a:pathLst>
            </a:custGeom>
            <a:solidFill>
              <a:srgbClr val="24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8" name="Freeform 221"/>
            <p:cNvSpPr>
              <a:spLocks/>
            </p:cNvSpPr>
            <p:nvPr/>
          </p:nvSpPr>
          <p:spPr bwMode="auto">
            <a:xfrm>
              <a:off x="5654675" y="4275138"/>
              <a:ext cx="6350" cy="7938"/>
            </a:xfrm>
            <a:custGeom>
              <a:avLst/>
              <a:gdLst>
                <a:gd name="T0" fmla="*/ 2 w 4"/>
                <a:gd name="T1" fmla="*/ 5 h 5"/>
                <a:gd name="T2" fmla="*/ 2 w 4"/>
                <a:gd name="T3" fmla="*/ 5 h 5"/>
                <a:gd name="T4" fmla="*/ 2 w 4"/>
                <a:gd name="T5" fmla="*/ 3 h 5"/>
                <a:gd name="T6" fmla="*/ 2 w 4"/>
                <a:gd name="T7" fmla="*/ 3 h 5"/>
                <a:gd name="T8" fmla="*/ 0 w 4"/>
                <a:gd name="T9" fmla="*/ 3 h 5"/>
                <a:gd name="T10" fmla="*/ 0 w 4"/>
                <a:gd name="T11" fmla="*/ 3 h 5"/>
                <a:gd name="T12" fmla="*/ 0 w 4"/>
                <a:gd name="T13" fmla="*/ 0 h 5"/>
                <a:gd name="T14" fmla="*/ 2 w 4"/>
                <a:gd name="T15" fmla="*/ 0 h 5"/>
                <a:gd name="T16" fmla="*/ 0 w 4"/>
                <a:gd name="T17" fmla="*/ 0 h 5"/>
                <a:gd name="T18" fmla="*/ 0 w 4"/>
                <a:gd name="T19" fmla="*/ 3 h 5"/>
                <a:gd name="T20" fmla="*/ 0 w 4"/>
                <a:gd name="T21" fmla="*/ 3 h 5"/>
                <a:gd name="T22" fmla="*/ 0 w 4"/>
                <a:gd name="T23" fmla="*/ 3 h 5"/>
                <a:gd name="T24" fmla="*/ 0 w 4"/>
                <a:gd name="T25" fmla="*/ 3 h 5"/>
                <a:gd name="T26" fmla="*/ 0 w 4"/>
                <a:gd name="T27" fmla="*/ 3 h 5"/>
                <a:gd name="T28" fmla="*/ 0 w 4"/>
                <a:gd name="T29" fmla="*/ 5 h 5"/>
                <a:gd name="T30" fmla="*/ 0 w 4"/>
                <a:gd name="T31" fmla="*/ 5 h 5"/>
                <a:gd name="T32" fmla="*/ 2 w 4"/>
                <a:gd name="T33" fmla="*/ 5 h 5"/>
                <a:gd name="T34" fmla="*/ 2 w 4"/>
                <a:gd name="T35" fmla="*/ 5 h 5"/>
                <a:gd name="T36" fmla="*/ 2 w 4"/>
                <a:gd name="T37" fmla="*/ 5 h 5"/>
                <a:gd name="T38" fmla="*/ 2 w 4"/>
                <a:gd name="T39" fmla="*/ 5 h 5"/>
                <a:gd name="T40" fmla="*/ 4 w 4"/>
                <a:gd name="T41" fmla="*/ 5 h 5"/>
                <a:gd name="T42" fmla="*/ 4 w 4"/>
                <a:gd name="T43" fmla="*/ 5 h 5"/>
                <a:gd name="T44" fmla="*/ 4 w 4"/>
                <a:gd name="T45" fmla="*/ 5 h 5"/>
                <a:gd name="T46" fmla="*/ 4 w 4"/>
                <a:gd name="T47" fmla="*/ 5 h 5"/>
                <a:gd name="T48" fmla="*/ 2 w 4"/>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 h="5">
                  <a:moveTo>
                    <a:pt x="2" y="5"/>
                  </a:moveTo>
                  <a:lnTo>
                    <a:pt x="2" y="5"/>
                  </a:lnTo>
                  <a:lnTo>
                    <a:pt x="2" y="3"/>
                  </a:lnTo>
                  <a:lnTo>
                    <a:pt x="2" y="3"/>
                  </a:lnTo>
                  <a:lnTo>
                    <a:pt x="0" y="3"/>
                  </a:lnTo>
                  <a:lnTo>
                    <a:pt x="0" y="3"/>
                  </a:lnTo>
                  <a:lnTo>
                    <a:pt x="0" y="0"/>
                  </a:lnTo>
                  <a:lnTo>
                    <a:pt x="2" y="0"/>
                  </a:lnTo>
                  <a:lnTo>
                    <a:pt x="0" y="0"/>
                  </a:lnTo>
                  <a:lnTo>
                    <a:pt x="0" y="3"/>
                  </a:lnTo>
                  <a:lnTo>
                    <a:pt x="0" y="3"/>
                  </a:lnTo>
                  <a:lnTo>
                    <a:pt x="0" y="3"/>
                  </a:lnTo>
                  <a:lnTo>
                    <a:pt x="0" y="3"/>
                  </a:lnTo>
                  <a:lnTo>
                    <a:pt x="0" y="3"/>
                  </a:lnTo>
                  <a:lnTo>
                    <a:pt x="0" y="5"/>
                  </a:lnTo>
                  <a:lnTo>
                    <a:pt x="0" y="5"/>
                  </a:lnTo>
                  <a:lnTo>
                    <a:pt x="2" y="5"/>
                  </a:lnTo>
                  <a:lnTo>
                    <a:pt x="2" y="5"/>
                  </a:lnTo>
                  <a:lnTo>
                    <a:pt x="2" y="5"/>
                  </a:lnTo>
                  <a:lnTo>
                    <a:pt x="2" y="5"/>
                  </a:lnTo>
                  <a:lnTo>
                    <a:pt x="4" y="5"/>
                  </a:lnTo>
                  <a:lnTo>
                    <a:pt x="4" y="5"/>
                  </a:lnTo>
                  <a:lnTo>
                    <a:pt x="4" y="5"/>
                  </a:lnTo>
                  <a:lnTo>
                    <a:pt x="4" y="5"/>
                  </a:lnTo>
                  <a:lnTo>
                    <a:pt x="2" y="5"/>
                  </a:lnTo>
                  <a:close/>
                </a:path>
              </a:pathLst>
            </a:custGeom>
            <a:solidFill>
              <a:srgbClr val="243E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39" name="Freeform 222"/>
            <p:cNvSpPr>
              <a:spLocks noEditPoints="1"/>
            </p:cNvSpPr>
            <p:nvPr/>
          </p:nvSpPr>
          <p:spPr bwMode="auto">
            <a:xfrm>
              <a:off x="5649913" y="4271963"/>
              <a:ext cx="15875" cy="38100"/>
            </a:xfrm>
            <a:custGeom>
              <a:avLst/>
              <a:gdLst>
                <a:gd name="T0" fmla="*/ 3 w 10"/>
                <a:gd name="T1" fmla="*/ 2 h 24"/>
                <a:gd name="T2" fmla="*/ 7 w 10"/>
                <a:gd name="T3" fmla="*/ 5 h 24"/>
                <a:gd name="T4" fmla="*/ 10 w 10"/>
                <a:gd name="T5" fmla="*/ 5 h 24"/>
                <a:gd name="T6" fmla="*/ 10 w 10"/>
                <a:gd name="T7" fmla="*/ 5 h 24"/>
                <a:gd name="T8" fmla="*/ 10 w 10"/>
                <a:gd name="T9" fmla="*/ 12 h 24"/>
                <a:gd name="T10" fmla="*/ 10 w 10"/>
                <a:gd name="T11" fmla="*/ 17 h 24"/>
                <a:gd name="T12" fmla="*/ 10 w 10"/>
                <a:gd name="T13" fmla="*/ 21 h 24"/>
                <a:gd name="T14" fmla="*/ 10 w 10"/>
                <a:gd name="T15" fmla="*/ 24 h 24"/>
                <a:gd name="T16" fmla="*/ 10 w 10"/>
                <a:gd name="T17" fmla="*/ 24 h 24"/>
                <a:gd name="T18" fmla="*/ 5 w 10"/>
                <a:gd name="T19" fmla="*/ 21 h 24"/>
                <a:gd name="T20" fmla="*/ 3 w 10"/>
                <a:gd name="T21" fmla="*/ 19 h 24"/>
                <a:gd name="T22" fmla="*/ 0 w 10"/>
                <a:gd name="T23" fmla="*/ 19 h 24"/>
                <a:gd name="T24" fmla="*/ 0 w 10"/>
                <a:gd name="T25" fmla="*/ 17 h 24"/>
                <a:gd name="T26" fmla="*/ 0 w 10"/>
                <a:gd name="T27" fmla="*/ 10 h 24"/>
                <a:gd name="T28" fmla="*/ 0 w 10"/>
                <a:gd name="T29" fmla="*/ 5 h 24"/>
                <a:gd name="T30" fmla="*/ 0 w 10"/>
                <a:gd name="T31" fmla="*/ 0 h 24"/>
                <a:gd name="T32" fmla="*/ 0 w 10"/>
                <a:gd name="T33" fmla="*/ 0 h 24"/>
                <a:gd name="T34" fmla="*/ 5 w 10"/>
                <a:gd name="T35" fmla="*/ 19 h 24"/>
                <a:gd name="T36" fmla="*/ 5 w 10"/>
                <a:gd name="T37" fmla="*/ 19 h 24"/>
                <a:gd name="T38" fmla="*/ 3 w 10"/>
                <a:gd name="T39" fmla="*/ 17 h 24"/>
                <a:gd name="T40" fmla="*/ 3 w 10"/>
                <a:gd name="T41" fmla="*/ 17 h 24"/>
                <a:gd name="T42" fmla="*/ 3 w 10"/>
                <a:gd name="T43" fmla="*/ 17 h 24"/>
                <a:gd name="T44" fmla="*/ 3 w 10"/>
                <a:gd name="T45" fmla="*/ 19 h 24"/>
                <a:gd name="T46" fmla="*/ 5 w 10"/>
                <a:gd name="T47" fmla="*/ 19 h 24"/>
                <a:gd name="T48" fmla="*/ 5 w 10"/>
                <a:gd name="T49" fmla="*/ 19 h 24"/>
                <a:gd name="T50" fmla="*/ 5 w 10"/>
                <a:gd name="T51" fmla="*/ 7 h 24"/>
                <a:gd name="T52" fmla="*/ 5 w 10"/>
                <a:gd name="T53" fmla="*/ 7 h 24"/>
                <a:gd name="T54" fmla="*/ 5 w 10"/>
                <a:gd name="T55" fmla="*/ 5 h 24"/>
                <a:gd name="T56" fmla="*/ 3 w 10"/>
                <a:gd name="T57" fmla="*/ 5 h 24"/>
                <a:gd name="T58" fmla="*/ 3 w 10"/>
                <a:gd name="T59" fmla="*/ 5 h 24"/>
                <a:gd name="T60" fmla="*/ 3 w 10"/>
                <a:gd name="T61" fmla="*/ 5 h 24"/>
                <a:gd name="T62" fmla="*/ 3 w 10"/>
                <a:gd name="T63" fmla="*/ 7 h 24"/>
                <a:gd name="T64" fmla="*/ 5 w 10"/>
                <a:gd name="T65" fmla="*/ 7 h 24"/>
                <a:gd name="T66" fmla="*/ 5 w 10"/>
                <a:gd name="T67"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 h="24">
                  <a:moveTo>
                    <a:pt x="0" y="0"/>
                  </a:moveTo>
                  <a:lnTo>
                    <a:pt x="3" y="2"/>
                  </a:lnTo>
                  <a:lnTo>
                    <a:pt x="5" y="2"/>
                  </a:lnTo>
                  <a:lnTo>
                    <a:pt x="7" y="5"/>
                  </a:lnTo>
                  <a:lnTo>
                    <a:pt x="10" y="5"/>
                  </a:lnTo>
                  <a:lnTo>
                    <a:pt x="10" y="5"/>
                  </a:lnTo>
                  <a:lnTo>
                    <a:pt x="10" y="5"/>
                  </a:lnTo>
                  <a:lnTo>
                    <a:pt x="10" y="5"/>
                  </a:lnTo>
                  <a:lnTo>
                    <a:pt x="10" y="10"/>
                  </a:lnTo>
                  <a:lnTo>
                    <a:pt x="10" y="12"/>
                  </a:lnTo>
                  <a:lnTo>
                    <a:pt x="10" y="14"/>
                  </a:lnTo>
                  <a:lnTo>
                    <a:pt x="10" y="17"/>
                  </a:lnTo>
                  <a:lnTo>
                    <a:pt x="10" y="19"/>
                  </a:lnTo>
                  <a:lnTo>
                    <a:pt x="10" y="21"/>
                  </a:lnTo>
                  <a:lnTo>
                    <a:pt x="10" y="24"/>
                  </a:lnTo>
                  <a:lnTo>
                    <a:pt x="10" y="24"/>
                  </a:lnTo>
                  <a:lnTo>
                    <a:pt x="10" y="24"/>
                  </a:lnTo>
                  <a:lnTo>
                    <a:pt x="10" y="24"/>
                  </a:lnTo>
                  <a:lnTo>
                    <a:pt x="7" y="21"/>
                  </a:lnTo>
                  <a:lnTo>
                    <a:pt x="5" y="21"/>
                  </a:lnTo>
                  <a:lnTo>
                    <a:pt x="3" y="19"/>
                  </a:lnTo>
                  <a:lnTo>
                    <a:pt x="3" y="19"/>
                  </a:lnTo>
                  <a:lnTo>
                    <a:pt x="0" y="19"/>
                  </a:lnTo>
                  <a:lnTo>
                    <a:pt x="0" y="19"/>
                  </a:lnTo>
                  <a:lnTo>
                    <a:pt x="0" y="19"/>
                  </a:lnTo>
                  <a:lnTo>
                    <a:pt x="0" y="17"/>
                  </a:lnTo>
                  <a:lnTo>
                    <a:pt x="0" y="12"/>
                  </a:lnTo>
                  <a:lnTo>
                    <a:pt x="0" y="10"/>
                  </a:lnTo>
                  <a:lnTo>
                    <a:pt x="0" y="7"/>
                  </a:lnTo>
                  <a:lnTo>
                    <a:pt x="0" y="5"/>
                  </a:lnTo>
                  <a:lnTo>
                    <a:pt x="0" y="2"/>
                  </a:lnTo>
                  <a:lnTo>
                    <a:pt x="0" y="0"/>
                  </a:lnTo>
                  <a:lnTo>
                    <a:pt x="0" y="0"/>
                  </a:lnTo>
                  <a:lnTo>
                    <a:pt x="0" y="0"/>
                  </a:lnTo>
                  <a:close/>
                  <a:moveTo>
                    <a:pt x="5" y="19"/>
                  </a:moveTo>
                  <a:lnTo>
                    <a:pt x="5" y="19"/>
                  </a:lnTo>
                  <a:lnTo>
                    <a:pt x="5" y="19"/>
                  </a:lnTo>
                  <a:lnTo>
                    <a:pt x="5" y="19"/>
                  </a:lnTo>
                  <a:lnTo>
                    <a:pt x="5" y="17"/>
                  </a:lnTo>
                  <a:lnTo>
                    <a:pt x="3" y="17"/>
                  </a:lnTo>
                  <a:lnTo>
                    <a:pt x="3" y="17"/>
                  </a:lnTo>
                  <a:lnTo>
                    <a:pt x="3" y="17"/>
                  </a:lnTo>
                  <a:lnTo>
                    <a:pt x="3" y="17"/>
                  </a:lnTo>
                  <a:lnTo>
                    <a:pt x="3" y="17"/>
                  </a:lnTo>
                  <a:lnTo>
                    <a:pt x="3" y="17"/>
                  </a:lnTo>
                  <a:lnTo>
                    <a:pt x="3" y="19"/>
                  </a:lnTo>
                  <a:lnTo>
                    <a:pt x="3" y="19"/>
                  </a:lnTo>
                  <a:lnTo>
                    <a:pt x="5" y="19"/>
                  </a:lnTo>
                  <a:lnTo>
                    <a:pt x="5" y="19"/>
                  </a:lnTo>
                  <a:lnTo>
                    <a:pt x="5" y="19"/>
                  </a:lnTo>
                  <a:lnTo>
                    <a:pt x="5" y="19"/>
                  </a:lnTo>
                  <a:close/>
                  <a:moveTo>
                    <a:pt x="5" y="7"/>
                  </a:moveTo>
                  <a:lnTo>
                    <a:pt x="5" y="7"/>
                  </a:lnTo>
                  <a:lnTo>
                    <a:pt x="5" y="7"/>
                  </a:lnTo>
                  <a:lnTo>
                    <a:pt x="5" y="5"/>
                  </a:lnTo>
                  <a:lnTo>
                    <a:pt x="5" y="5"/>
                  </a:lnTo>
                  <a:lnTo>
                    <a:pt x="3" y="5"/>
                  </a:lnTo>
                  <a:lnTo>
                    <a:pt x="3" y="5"/>
                  </a:lnTo>
                  <a:lnTo>
                    <a:pt x="3" y="5"/>
                  </a:lnTo>
                  <a:lnTo>
                    <a:pt x="3" y="5"/>
                  </a:lnTo>
                  <a:lnTo>
                    <a:pt x="3" y="5"/>
                  </a:lnTo>
                  <a:lnTo>
                    <a:pt x="3" y="5"/>
                  </a:lnTo>
                  <a:lnTo>
                    <a:pt x="3" y="5"/>
                  </a:lnTo>
                  <a:lnTo>
                    <a:pt x="3" y="7"/>
                  </a:lnTo>
                  <a:lnTo>
                    <a:pt x="5" y="7"/>
                  </a:lnTo>
                  <a:lnTo>
                    <a:pt x="5" y="7"/>
                  </a:lnTo>
                  <a:lnTo>
                    <a:pt x="5" y="7"/>
                  </a:lnTo>
                  <a:lnTo>
                    <a:pt x="5" y="7"/>
                  </a:lnTo>
                  <a:close/>
                </a:path>
              </a:pathLst>
            </a:custGeom>
            <a:solidFill>
              <a:srgbClr val="131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0" name="Rectangle 223"/>
            <p:cNvSpPr>
              <a:spLocks noChangeArrowheads="1"/>
            </p:cNvSpPr>
            <p:nvPr/>
          </p:nvSpPr>
          <p:spPr bwMode="auto">
            <a:xfrm>
              <a:off x="5665788" y="4279901"/>
              <a:ext cx="3175" cy="30163"/>
            </a:xfrm>
            <a:prstGeom prst="rect">
              <a:avLst/>
            </a:prstGeom>
            <a:solidFill>
              <a:srgbClr val="18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1" name="Freeform 224"/>
            <p:cNvSpPr>
              <a:spLocks/>
            </p:cNvSpPr>
            <p:nvPr/>
          </p:nvSpPr>
          <p:spPr bwMode="auto">
            <a:xfrm>
              <a:off x="5649913" y="4271963"/>
              <a:ext cx="19050" cy="7938"/>
            </a:xfrm>
            <a:custGeom>
              <a:avLst/>
              <a:gdLst>
                <a:gd name="T0" fmla="*/ 0 w 12"/>
                <a:gd name="T1" fmla="*/ 0 h 5"/>
                <a:gd name="T2" fmla="*/ 3 w 12"/>
                <a:gd name="T3" fmla="*/ 0 h 5"/>
                <a:gd name="T4" fmla="*/ 12 w 12"/>
                <a:gd name="T5" fmla="*/ 5 h 5"/>
                <a:gd name="T6" fmla="*/ 10 w 12"/>
                <a:gd name="T7" fmla="*/ 5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lnTo>
                    <a:pt x="3" y="0"/>
                  </a:lnTo>
                  <a:lnTo>
                    <a:pt x="12" y="5"/>
                  </a:lnTo>
                  <a:lnTo>
                    <a:pt x="10" y="5"/>
                  </a:lnTo>
                  <a:lnTo>
                    <a:pt x="0" y="0"/>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2" name="Freeform 225"/>
            <p:cNvSpPr>
              <a:spLocks noEditPoints="1"/>
            </p:cNvSpPr>
            <p:nvPr/>
          </p:nvSpPr>
          <p:spPr bwMode="auto">
            <a:xfrm>
              <a:off x="5649913" y="4271963"/>
              <a:ext cx="68263" cy="63500"/>
            </a:xfrm>
            <a:custGeom>
              <a:avLst/>
              <a:gdLst>
                <a:gd name="T0" fmla="*/ 0 w 43"/>
                <a:gd name="T1" fmla="*/ 0 h 40"/>
                <a:gd name="T2" fmla="*/ 3 w 43"/>
                <a:gd name="T3" fmla="*/ 2 h 40"/>
                <a:gd name="T4" fmla="*/ 5 w 43"/>
                <a:gd name="T5" fmla="*/ 2 h 40"/>
                <a:gd name="T6" fmla="*/ 7 w 43"/>
                <a:gd name="T7" fmla="*/ 5 h 40"/>
                <a:gd name="T8" fmla="*/ 10 w 43"/>
                <a:gd name="T9" fmla="*/ 5 h 40"/>
                <a:gd name="T10" fmla="*/ 10 w 43"/>
                <a:gd name="T11" fmla="*/ 5 h 40"/>
                <a:gd name="T12" fmla="*/ 10 w 43"/>
                <a:gd name="T13" fmla="*/ 5 h 40"/>
                <a:gd name="T14" fmla="*/ 10 w 43"/>
                <a:gd name="T15" fmla="*/ 5 h 40"/>
                <a:gd name="T16" fmla="*/ 10 w 43"/>
                <a:gd name="T17" fmla="*/ 5 h 40"/>
                <a:gd name="T18" fmla="*/ 12 w 43"/>
                <a:gd name="T19" fmla="*/ 5 h 40"/>
                <a:gd name="T20" fmla="*/ 12 w 43"/>
                <a:gd name="T21" fmla="*/ 5 h 40"/>
                <a:gd name="T22" fmla="*/ 7 w 43"/>
                <a:gd name="T23" fmla="*/ 2 h 40"/>
                <a:gd name="T24" fmla="*/ 5 w 43"/>
                <a:gd name="T25" fmla="*/ 2 h 40"/>
                <a:gd name="T26" fmla="*/ 5 w 43"/>
                <a:gd name="T27" fmla="*/ 0 h 40"/>
                <a:gd name="T28" fmla="*/ 3 w 43"/>
                <a:gd name="T29" fmla="*/ 0 h 40"/>
                <a:gd name="T30" fmla="*/ 3 w 43"/>
                <a:gd name="T31" fmla="*/ 0 h 40"/>
                <a:gd name="T32" fmla="*/ 3 w 43"/>
                <a:gd name="T33" fmla="*/ 0 h 40"/>
                <a:gd name="T34" fmla="*/ 3 w 43"/>
                <a:gd name="T35" fmla="*/ 0 h 40"/>
                <a:gd name="T36" fmla="*/ 0 w 43"/>
                <a:gd name="T37" fmla="*/ 0 h 40"/>
                <a:gd name="T38" fmla="*/ 0 w 43"/>
                <a:gd name="T39" fmla="*/ 0 h 40"/>
                <a:gd name="T40" fmla="*/ 0 w 43"/>
                <a:gd name="T41" fmla="*/ 0 h 40"/>
                <a:gd name="T42" fmla="*/ 26 w 43"/>
                <a:gd name="T43" fmla="*/ 31 h 40"/>
                <a:gd name="T44" fmla="*/ 26 w 43"/>
                <a:gd name="T45" fmla="*/ 31 h 40"/>
                <a:gd name="T46" fmla="*/ 26 w 43"/>
                <a:gd name="T47" fmla="*/ 31 h 40"/>
                <a:gd name="T48" fmla="*/ 24 w 43"/>
                <a:gd name="T49" fmla="*/ 28 h 40"/>
                <a:gd name="T50" fmla="*/ 24 w 43"/>
                <a:gd name="T51" fmla="*/ 26 h 40"/>
                <a:gd name="T52" fmla="*/ 22 w 43"/>
                <a:gd name="T53" fmla="*/ 26 h 40"/>
                <a:gd name="T54" fmla="*/ 22 w 43"/>
                <a:gd name="T55" fmla="*/ 24 h 40"/>
                <a:gd name="T56" fmla="*/ 24 w 43"/>
                <a:gd name="T57" fmla="*/ 21 h 40"/>
                <a:gd name="T58" fmla="*/ 24 w 43"/>
                <a:gd name="T59" fmla="*/ 21 h 40"/>
                <a:gd name="T60" fmla="*/ 24 w 43"/>
                <a:gd name="T61" fmla="*/ 21 h 40"/>
                <a:gd name="T62" fmla="*/ 22 w 43"/>
                <a:gd name="T63" fmla="*/ 21 h 40"/>
                <a:gd name="T64" fmla="*/ 22 w 43"/>
                <a:gd name="T65" fmla="*/ 24 h 40"/>
                <a:gd name="T66" fmla="*/ 22 w 43"/>
                <a:gd name="T67" fmla="*/ 24 h 40"/>
                <a:gd name="T68" fmla="*/ 22 w 43"/>
                <a:gd name="T69" fmla="*/ 26 h 40"/>
                <a:gd name="T70" fmla="*/ 22 w 43"/>
                <a:gd name="T71" fmla="*/ 28 h 40"/>
                <a:gd name="T72" fmla="*/ 24 w 43"/>
                <a:gd name="T73" fmla="*/ 31 h 40"/>
                <a:gd name="T74" fmla="*/ 24 w 43"/>
                <a:gd name="T75" fmla="*/ 31 h 40"/>
                <a:gd name="T76" fmla="*/ 26 w 43"/>
                <a:gd name="T77" fmla="*/ 33 h 40"/>
                <a:gd name="T78" fmla="*/ 31 w 43"/>
                <a:gd name="T79" fmla="*/ 36 h 40"/>
                <a:gd name="T80" fmla="*/ 33 w 43"/>
                <a:gd name="T81" fmla="*/ 38 h 40"/>
                <a:gd name="T82" fmla="*/ 36 w 43"/>
                <a:gd name="T83" fmla="*/ 38 h 40"/>
                <a:gd name="T84" fmla="*/ 38 w 43"/>
                <a:gd name="T85" fmla="*/ 40 h 40"/>
                <a:gd name="T86" fmla="*/ 41 w 43"/>
                <a:gd name="T87" fmla="*/ 40 h 40"/>
                <a:gd name="T88" fmla="*/ 41 w 43"/>
                <a:gd name="T89" fmla="*/ 40 h 40"/>
                <a:gd name="T90" fmla="*/ 41 w 43"/>
                <a:gd name="T91" fmla="*/ 40 h 40"/>
                <a:gd name="T92" fmla="*/ 41 w 43"/>
                <a:gd name="T93" fmla="*/ 40 h 40"/>
                <a:gd name="T94" fmla="*/ 43 w 43"/>
                <a:gd name="T95" fmla="*/ 40 h 40"/>
                <a:gd name="T96" fmla="*/ 43 w 43"/>
                <a:gd name="T97" fmla="*/ 40 h 40"/>
                <a:gd name="T98" fmla="*/ 38 w 43"/>
                <a:gd name="T99" fmla="*/ 38 h 40"/>
                <a:gd name="T100" fmla="*/ 33 w 43"/>
                <a:gd name="T101" fmla="*/ 36 h 40"/>
                <a:gd name="T102" fmla="*/ 31 w 43"/>
                <a:gd name="T103" fmla="*/ 33 h 40"/>
                <a:gd name="T104" fmla="*/ 29 w 43"/>
                <a:gd name="T105" fmla="*/ 33 h 40"/>
                <a:gd name="T106" fmla="*/ 29 w 43"/>
                <a:gd name="T107" fmla="*/ 31 h 40"/>
                <a:gd name="T108" fmla="*/ 29 w 43"/>
                <a:gd name="T109" fmla="*/ 31 h 40"/>
                <a:gd name="T110" fmla="*/ 26 w 43"/>
                <a:gd name="T111" fmla="*/ 31 h 40"/>
                <a:gd name="T112" fmla="*/ 26 w 43"/>
                <a:gd name="T113"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 h="40">
                  <a:moveTo>
                    <a:pt x="0" y="0"/>
                  </a:moveTo>
                  <a:lnTo>
                    <a:pt x="3" y="2"/>
                  </a:lnTo>
                  <a:lnTo>
                    <a:pt x="5" y="2"/>
                  </a:lnTo>
                  <a:lnTo>
                    <a:pt x="7" y="5"/>
                  </a:lnTo>
                  <a:lnTo>
                    <a:pt x="10" y="5"/>
                  </a:lnTo>
                  <a:lnTo>
                    <a:pt x="10" y="5"/>
                  </a:lnTo>
                  <a:lnTo>
                    <a:pt x="10" y="5"/>
                  </a:lnTo>
                  <a:lnTo>
                    <a:pt x="10" y="5"/>
                  </a:lnTo>
                  <a:lnTo>
                    <a:pt x="10" y="5"/>
                  </a:lnTo>
                  <a:lnTo>
                    <a:pt x="12" y="5"/>
                  </a:lnTo>
                  <a:lnTo>
                    <a:pt x="12" y="5"/>
                  </a:lnTo>
                  <a:lnTo>
                    <a:pt x="7" y="2"/>
                  </a:lnTo>
                  <a:lnTo>
                    <a:pt x="5" y="2"/>
                  </a:lnTo>
                  <a:lnTo>
                    <a:pt x="5" y="0"/>
                  </a:lnTo>
                  <a:lnTo>
                    <a:pt x="3" y="0"/>
                  </a:lnTo>
                  <a:lnTo>
                    <a:pt x="3" y="0"/>
                  </a:lnTo>
                  <a:lnTo>
                    <a:pt x="3" y="0"/>
                  </a:lnTo>
                  <a:lnTo>
                    <a:pt x="3" y="0"/>
                  </a:lnTo>
                  <a:lnTo>
                    <a:pt x="0" y="0"/>
                  </a:lnTo>
                  <a:lnTo>
                    <a:pt x="0" y="0"/>
                  </a:lnTo>
                  <a:lnTo>
                    <a:pt x="0" y="0"/>
                  </a:lnTo>
                  <a:close/>
                  <a:moveTo>
                    <a:pt x="26" y="31"/>
                  </a:moveTo>
                  <a:lnTo>
                    <a:pt x="26" y="31"/>
                  </a:lnTo>
                  <a:lnTo>
                    <a:pt x="26" y="31"/>
                  </a:lnTo>
                  <a:lnTo>
                    <a:pt x="24" y="28"/>
                  </a:lnTo>
                  <a:lnTo>
                    <a:pt x="24" y="26"/>
                  </a:lnTo>
                  <a:lnTo>
                    <a:pt x="22" y="26"/>
                  </a:lnTo>
                  <a:lnTo>
                    <a:pt x="22" y="24"/>
                  </a:lnTo>
                  <a:lnTo>
                    <a:pt x="24" y="21"/>
                  </a:lnTo>
                  <a:lnTo>
                    <a:pt x="24" y="21"/>
                  </a:lnTo>
                  <a:lnTo>
                    <a:pt x="24" y="21"/>
                  </a:lnTo>
                  <a:lnTo>
                    <a:pt x="22" y="21"/>
                  </a:lnTo>
                  <a:lnTo>
                    <a:pt x="22" y="24"/>
                  </a:lnTo>
                  <a:lnTo>
                    <a:pt x="22" y="24"/>
                  </a:lnTo>
                  <a:lnTo>
                    <a:pt x="22" y="26"/>
                  </a:lnTo>
                  <a:lnTo>
                    <a:pt x="22" y="28"/>
                  </a:lnTo>
                  <a:lnTo>
                    <a:pt x="24" y="31"/>
                  </a:lnTo>
                  <a:lnTo>
                    <a:pt x="24" y="31"/>
                  </a:lnTo>
                  <a:lnTo>
                    <a:pt x="26" y="33"/>
                  </a:lnTo>
                  <a:lnTo>
                    <a:pt x="31" y="36"/>
                  </a:lnTo>
                  <a:lnTo>
                    <a:pt x="33" y="38"/>
                  </a:lnTo>
                  <a:lnTo>
                    <a:pt x="36" y="38"/>
                  </a:lnTo>
                  <a:lnTo>
                    <a:pt x="38" y="40"/>
                  </a:lnTo>
                  <a:lnTo>
                    <a:pt x="41" y="40"/>
                  </a:lnTo>
                  <a:lnTo>
                    <a:pt x="41" y="40"/>
                  </a:lnTo>
                  <a:lnTo>
                    <a:pt x="41" y="40"/>
                  </a:lnTo>
                  <a:lnTo>
                    <a:pt x="41" y="40"/>
                  </a:lnTo>
                  <a:lnTo>
                    <a:pt x="43" y="40"/>
                  </a:lnTo>
                  <a:lnTo>
                    <a:pt x="43" y="40"/>
                  </a:lnTo>
                  <a:lnTo>
                    <a:pt x="38" y="38"/>
                  </a:lnTo>
                  <a:lnTo>
                    <a:pt x="33" y="36"/>
                  </a:lnTo>
                  <a:lnTo>
                    <a:pt x="31" y="33"/>
                  </a:lnTo>
                  <a:lnTo>
                    <a:pt x="29" y="33"/>
                  </a:lnTo>
                  <a:lnTo>
                    <a:pt x="29" y="31"/>
                  </a:lnTo>
                  <a:lnTo>
                    <a:pt x="29" y="31"/>
                  </a:lnTo>
                  <a:lnTo>
                    <a:pt x="26" y="31"/>
                  </a:lnTo>
                  <a:lnTo>
                    <a:pt x="26" y="31"/>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3" name="Freeform 226"/>
            <p:cNvSpPr>
              <a:spLocks/>
            </p:cNvSpPr>
            <p:nvPr/>
          </p:nvSpPr>
          <p:spPr bwMode="auto">
            <a:xfrm>
              <a:off x="5710238" y="4316413"/>
              <a:ext cx="46038" cy="42863"/>
            </a:xfrm>
            <a:custGeom>
              <a:avLst/>
              <a:gdLst>
                <a:gd name="T0" fmla="*/ 10 w 29"/>
                <a:gd name="T1" fmla="*/ 15 h 27"/>
                <a:gd name="T2" fmla="*/ 10 w 29"/>
                <a:gd name="T3" fmla="*/ 15 h 27"/>
                <a:gd name="T4" fmla="*/ 10 w 29"/>
                <a:gd name="T5" fmla="*/ 12 h 27"/>
                <a:gd name="T6" fmla="*/ 10 w 29"/>
                <a:gd name="T7" fmla="*/ 10 h 27"/>
                <a:gd name="T8" fmla="*/ 7 w 29"/>
                <a:gd name="T9" fmla="*/ 8 h 27"/>
                <a:gd name="T10" fmla="*/ 5 w 29"/>
                <a:gd name="T11" fmla="*/ 3 h 27"/>
                <a:gd name="T12" fmla="*/ 3 w 29"/>
                <a:gd name="T13" fmla="*/ 3 h 27"/>
                <a:gd name="T14" fmla="*/ 3 w 29"/>
                <a:gd name="T15" fmla="*/ 0 h 27"/>
                <a:gd name="T16" fmla="*/ 3 w 29"/>
                <a:gd name="T17" fmla="*/ 0 h 27"/>
                <a:gd name="T18" fmla="*/ 3 w 29"/>
                <a:gd name="T19" fmla="*/ 0 h 27"/>
                <a:gd name="T20" fmla="*/ 0 w 29"/>
                <a:gd name="T21" fmla="*/ 0 h 27"/>
                <a:gd name="T22" fmla="*/ 3 w 29"/>
                <a:gd name="T23" fmla="*/ 3 h 27"/>
                <a:gd name="T24" fmla="*/ 3 w 29"/>
                <a:gd name="T25" fmla="*/ 5 h 27"/>
                <a:gd name="T26" fmla="*/ 5 w 29"/>
                <a:gd name="T27" fmla="*/ 10 h 27"/>
                <a:gd name="T28" fmla="*/ 7 w 29"/>
                <a:gd name="T29" fmla="*/ 12 h 27"/>
                <a:gd name="T30" fmla="*/ 7 w 29"/>
                <a:gd name="T31" fmla="*/ 15 h 27"/>
                <a:gd name="T32" fmla="*/ 7 w 29"/>
                <a:gd name="T33" fmla="*/ 15 h 27"/>
                <a:gd name="T34" fmla="*/ 10 w 29"/>
                <a:gd name="T35" fmla="*/ 15 h 27"/>
                <a:gd name="T36" fmla="*/ 12 w 29"/>
                <a:gd name="T37" fmla="*/ 17 h 27"/>
                <a:gd name="T38" fmla="*/ 14 w 29"/>
                <a:gd name="T39" fmla="*/ 19 h 27"/>
                <a:gd name="T40" fmla="*/ 19 w 29"/>
                <a:gd name="T41" fmla="*/ 22 h 27"/>
                <a:gd name="T42" fmla="*/ 22 w 29"/>
                <a:gd name="T43" fmla="*/ 24 h 27"/>
                <a:gd name="T44" fmla="*/ 24 w 29"/>
                <a:gd name="T45" fmla="*/ 24 h 27"/>
                <a:gd name="T46" fmla="*/ 26 w 29"/>
                <a:gd name="T47" fmla="*/ 24 h 27"/>
                <a:gd name="T48" fmla="*/ 26 w 29"/>
                <a:gd name="T49" fmla="*/ 27 h 27"/>
                <a:gd name="T50" fmla="*/ 26 w 29"/>
                <a:gd name="T51" fmla="*/ 27 h 27"/>
                <a:gd name="T52" fmla="*/ 26 w 29"/>
                <a:gd name="T53" fmla="*/ 27 h 27"/>
                <a:gd name="T54" fmla="*/ 26 w 29"/>
                <a:gd name="T55" fmla="*/ 24 h 27"/>
                <a:gd name="T56" fmla="*/ 29 w 29"/>
                <a:gd name="T57" fmla="*/ 24 h 27"/>
                <a:gd name="T58" fmla="*/ 29 w 29"/>
                <a:gd name="T59" fmla="*/ 24 h 27"/>
                <a:gd name="T60" fmla="*/ 24 w 29"/>
                <a:gd name="T61" fmla="*/ 24 h 27"/>
                <a:gd name="T62" fmla="*/ 22 w 29"/>
                <a:gd name="T63" fmla="*/ 22 h 27"/>
                <a:gd name="T64" fmla="*/ 17 w 29"/>
                <a:gd name="T65" fmla="*/ 19 h 27"/>
                <a:gd name="T66" fmla="*/ 14 w 29"/>
                <a:gd name="T67" fmla="*/ 17 h 27"/>
                <a:gd name="T68" fmla="*/ 12 w 29"/>
                <a:gd name="T69" fmla="*/ 17 h 27"/>
                <a:gd name="T70" fmla="*/ 12 w 29"/>
                <a:gd name="T71" fmla="*/ 15 h 27"/>
                <a:gd name="T72" fmla="*/ 12 w 29"/>
                <a:gd name="T73" fmla="*/ 15 h 27"/>
                <a:gd name="T74" fmla="*/ 10 w 29"/>
                <a:gd name="T7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7">
                  <a:moveTo>
                    <a:pt x="10" y="15"/>
                  </a:moveTo>
                  <a:lnTo>
                    <a:pt x="10" y="15"/>
                  </a:lnTo>
                  <a:lnTo>
                    <a:pt x="10" y="12"/>
                  </a:lnTo>
                  <a:lnTo>
                    <a:pt x="10" y="10"/>
                  </a:lnTo>
                  <a:lnTo>
                    <a:pt x="7" y="8"/>
                  </a:lnTo>
                  <a:lnTo>
                    <a:pt x="5" y="3"/>
                  </a:lnTo>
                  <a:lnTo>
                    <a:pt x="3" y="3"/>
                  </a:lnTo>
                  <a:lnTo>
                    <a:pt x="3" y="0"/>
                  </a:lnTo>
                  <a:lnTo>
                    <a:pt x="3" y="0"/>
                  </a:lnTo>
                  <a:lnTo>
                    <a:pt x="3" y="0"/>
                  </a:lnTo>
                  <a:lnTo>
                    <a:pt x="0" y="0"/>
                  </a:lnTo>
                  <a:lnTo>
                    <a:pt x="3" y="3"/>
                  </a:lnTo>
                  <a:lnTo>
                    <a:pt x="3" y="5"/>
                  </a:lnTo>
                  <a:lnTo>
                    <a:pt x="5" y="10"/>
                  </a:lnTo>
                  <a:lnTo>
                    <a:pt x="7" y="12"/>
                  </a:lnTo>
                  <a:lnTo>
                    <a:pt x="7" y="15"/>
                  </a:lnTo>
                  <a:lnTo>
                    <a:pt x="7" y="15"/>
                  </a:lnTo>
                  <a:lnTo>
                    <a:pt x="10" y="15"/>
                  </a:lnTo>
                  <a:lnTo>
                    <a:pt x="12" y="17"/>
                  </a:lnTo>
                  <a:lnTo>
                    <a:pt x="14" y="19"/>
                  </a:lnTo>
                  <a:lnTo>
                    <a:pt x="19" y="22"/>
                  </a:lnTo>
                  <a:lnTo>
                    <a:pt x="22" y="24"/>
                  </a:lnTo>
                  <a:lnTo>
                    <a:pt x="24" y="24"/>
                  </a:lnTo>
                  <a:lnTo>
                    <a:pt x="26" y="24"/>
                  </a:lnTo>
                  <a:lnTo>
                    <a:pt x="26" y="27"/>
                  </a:lnTo>
                  <a:lnTo>
                    <a:pt x="26" y="27"/>
                  </a:lnTo>
                  <a:lnTo>
                    <a:pt x="26" y="27"/>
                  </a:lnTo>
                  <a:lnTo>
                    <a:pt x="26" y="24"/>
                  </a:lnTo>
                  <a:lnTo>
                    <a:pt x="29" y="24"/>
                  </a:lnTo>
                  <a:lnTo>
                    <a:pt x="29" y="24"/>
                  </a:lnTo>
                  <a:lnTo>
                    <a:pt x="24" y="24"/>
                  </a:lnTo>
                  <a:lnTo>
                    <a:pt x="22" y="22"/>
                  </a:lnTo>
                  <a:lnTo>
                    <a:pt x="17" y="19"/>
                  </a:lnTo>
                  <a:lnTo>
                    <a:pt x="14" y="17"/>
                  </a:lnTo>
                  <a:lnTo>
                    <a:pt x="12" y="17"/>
                  </a:lnTo>
                  <a:lnTo>
                    <a:pt x="12" y="15"/>
                  </a:lnTo>
                  <a:lnTo>
                    <a:pt x="12" y="15"/>
                  </a:lnTo>
                  <a:lnTo>
                    <a:pt x="10" y="15"/>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4" name="Freeform 227"/>
            <p:cNvSpPr>
              <a:spLocks/>
            </p:cNvSpPr>
            <p:nvPr/>
          </p:nvSpPr>
          <p:spPr bwMode="auto">
            <a:xfrm>
              <a:off x="5748338" y="4340226"/>
              <a:ext cx="41275" cy="36513"/>
            </a:xfrm>
            <a:custGeom>
              <a:avLst/>
              <a:gdLst>
                <a:gd name="T0" fmla="*/ 9 w 26"/>
                <a:gd name="T1" fmla="*/ 14 h 23"/>
                <a:gd name="T2" fmla="*/ 9 w 26"/>
                <a:gd name="T3" fmla="*/ 12 h 23"/>
                <a:gd name="T4" fmla="*/ 7 w 26"/>
                <a:gd name="T5" fmla="*/ 9 h 23"/>
                <a:gd name="T6" fmla="*/ 7 w 26"/>
                <a:gd name="T7" fmla="*/ 9 h 23"/>
                <a:gd name="T8" fmla="*/ 7 w 26"/>
                <a:gd name="T9" fmla="*/ 7 h 23"/>
                <a:gd name="T10" fmla="*/ 5 w 26"/>
                <a:gd name="T11" fmla="*/ 2 h 23"/>
                <a:gd name="T12" fmla="*/ 2 w 26"/>
                <a:gd name="T13" fmla="*/ 0 h 23"/>
                <a:gd name="T14" fmla="*/ 2 w 26"/>
                <a:gd name="T15" fmla="*/ 0 h 23"/>
                <a:gd name="T16" fmla="*/ 0 w 26"/>
                <a:gd name="T17" fmla="*/ 0 h 23"/>
                <a:gd name="T18" fmla="*/ 0 w 26"/>
                <a:gd name="T19" fmla="*/ 0 h 23"/>
                <a:gd name="T20" fmla="*/ 0 w 26"/>
                <a:gd name="T21" fmla="*/ 0 h 23"/>
                <a:gd name="T22" fmla="*/ 2 w 26"/>
                <a:gd name="T23" fmla="*/ 0 h 23"/>
                <a:gd name="T24" fmla="*/ 2 w 26"/>
                <a:gd name="T25" fmla="*/ 2 h 23"/>
                <a:gd name="T26" fmla="*/ 5 w 26"/>
                <a:gd name="T27" fmla="*/ 4 h 23"/>
                <a:gd name="T28" fmla="*/ 5 w 26"/>
                <a:gd name="T29" fmla="*/ 7 h 23"/>
                <a:gd name="T30" fmla="*/ 5 w 26"/>
                <a:gd name="T31" fmla="*/ 9 h 23"/>
                <a:gd name="T32" fmla="*/ 7 w 26"/>
                <a:gd name="T33" fmla="*/ 12 h 23"/>
                <a:gd name="T34" fmla="*/ 7 w 26"/>
                <a:gd name="T35" fmla="*/ 14 h 23"/>
                <a:gd name="T36" fmla="*/ 7 w 26"/>
                <a:gd name="T37" fmla="*/ 14 h 23"/>
                <a:gd name="T38" fmla="*/ 12 w 26"/>
                <a:gd name="T39" fmla="*/ 16 h 23"/>
                <a:gd name="T40" fmla="*/ 14 w 26"/>
                <a:gd name="T41" fmla="*/ 16 h 23"/>
                <a:gd name="T42" fmla="*/ 16 w 26"/>
                <a:gd name="T43" fmla="*/ 19 h 23"/>
                <a:gd name="T44" fmla="*/ 21 w 26"/>
                <a:gd name="T45" fmla="*/ 21 h 23"/>
                <a:gd name="T46" fmla="*/ 24 w 26"/>
                <a:gd name="T47" fmla="*/ 23 h 23"/>
                <a:gd name="T48" fmla="*/ 24 w 26"/>
                <a:gd name="T49" fmla="*/ 23 h 23"/>
                <a:gd name="T50" fmla="*/ 24 w 26"/>
                <a:gd name="T51" fmla="*/ 23 h 23"/>
                <a:gd name="T52" fmla="*/ 26 w 26"/>
                <a:gd name="T53" fmla="*/ 23 h 23"/>
                <a:gd name="T54" fmla="*/ 26 w 26"/>
                <a:gd name="T55" fmla="*/ 23 h 23"/>
                <a:gd name="T56" fmla="*/ 26 w 26"/>
                <a:gd name="T57" fmla="*/ 23 h 23"/>
                <a:gd name="T58" fmla="*/ 26 w 26"/>
                <a:gd name="T59" fmla="*/ 23 h 23"/>
                <a:gd name="T60" fmla="*/ 26 w 26"/>
                <a:gd name="T61" fmla="*/ 23 h 23"/>
                <a:gd name="T62" fmla="*/ 24 w 26"/>
                <a:gd name="T63" fmla="*/ 21 h 23"/>
                <a:gd name="T64" fmla="*/ 21 w 26"/>
                <a:gd name="T65" fmla="*/ 19 h 23"/>
                <a:gd name="T66" fmla="*/ 16 w 26"/>
                <a:gd name="T67" fmla="*/ 16 h 23"/>
                <a:gd name="T68" fmla="*/ 14 w 26"/>
                <a:gd name="T69" fmla="*/ 16 h 23"/>
                <a:gd name="T70" fmla="*/ 12 w 26"/>
                <a:gd name="T71" fmla="*/ 14 h 23"/>
                <a:gd name="T72" fmla="*/ 9 w 26"/>
                <a:gd name="T73" fmla="*/ 14 h 23"/>
                <a:gd name="T74" fmla="*/ 9 w 26"/>
                <a:gd name="T75" fmla="*/ 14 h 23"/>
                <a:gd name="T76" fmla="*/ 9 w 26"/>
                <a:gd name="T7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3">
                  <a:moveTo>
                    <a:pt x="9" y="14"/>
                  </a:moveTo>
                  <a:lnTo>
                    <a:pt x="9" y="12"/>
                  </a:lnTo>
                  <a:lnTo>
                    <a:pt x="7" y="9"/>
                  </a:lnTo>
                  <a:lnTo>
                    <a:pt x="7" y="9"/>
                  </a:lnTo>
                  <a:lnTo>
                    <a:pt x="7" y="7"/>
                  </a:lnTo>
                  <a:lnTo>
                    <a:pt x="5" y="2"/>
                  </a:lnTo>
                  <a:lnTo>
                    <a:pt x="2" y="0"/>
                  </a:lnTo>
                  <a:lnTo>
                    <a:pt x="2" y="0"/>
                  </a:lnTo>
                  <a:lnTo>
                    <a:pt x="0" y="0"/>
                  </a:lnTo>
                  <a:lnTo>
                    <a:pt x="0" y="0"/>
                  </a:lnTo>
                  <a:lnTo>
                    <a:pt x="0" y="0"/>
                  </a:lnTo>
                  <a:lnTo>
                    <a:pt x="2" y="0"/>
                  </a:lnTo>
                  <a:lnTo>
                    <a:pt x="2" y="2"/>
                  </a:lnTo>
                  <a:lnTo>
                    <a:pt x="5" y="4"/>
                  </a:lnTo>
                  <a:lnTo>
                    <a:pt x="5" y="7"/>
                  </a:lnTo>
                  <a:lnTo>
                    <a:pt x="5" y="9"/>
                  </a:lnTo>
                  <a:lnTo>
                    <a:pt x="7" y="12"/>
                  </a:lnTo>
                  <a:lnTo>
                    <a:pt x="7" y="14"/>
                  </a:lnTo>
                  <a:lnTo>
                    <a:pt x="7" y="14"/>
                  </a:lnTo>
                  <a:lnTo>
                    <a:pt x="12" y="16"/>
                  </a:lnTo>
                  <a:lnTo>
                    <a:pt x="14" y="16"/>
                  </a:lnTo>
                  <a:lnTo>
                    <a:pt x="16" y="19"/>
                  </a:lnTo>
                  <a:lnTo>
                    <a:pt x="21" y="21"/>
                  </a:lnTo>
                  <a:lnTo>
                    <a:pt x="24" y="23"/>
                  </a:lnTo>
                  <a:lnTo>
                    <a:pt x="24" y="23"/>
                  </a:lnTo>
                  <a:lnTo>
                    <a:pt x="24" y="23"/>
                  </a:lnTo>
                  <a:lnTo>
                    <a:pt x="26" y="23"/>
                  </a:lnTo>
                  <a:lnTo>
                    <a:pt x="26" y="23"/>
                  </a:lnTo>
                  <a:lnTo>
                    <a:pt x="26" y="23"/>
                  </a:lnTo>
                  <a:lnTo>
                    <a:pt x="26" y="23"/>
                  </a:lnTo>
                  <a:lnTo>
                    <a:pt x="26" y="23"/>
                  </a:lnTo>
                  <a:lnTo>
                    <a:pt x="24" y="21"/>
                  </a:lnTo>
                  <a:lnTo>
                    <a:pt x="21" y="19"/>
                  </a:lnTo>
                  <a:lnTo>
                    <a:pt x="16" y="16"/>
                  </a:lnTo>
                  <a:lnTo>
                    <a:pt x="14" y="16"/>
                  </a:lnTo>
                  <a:lnTo>
                    <a:pt x="12" y="14"/>
                  </a:lnTo>
                  <a:lnTo>
                    <a:pt x="9" y="14"/>
                  </a:lnTo>
                  <a:lnTo>
                    <a:pt x="9" y="14"/>
                  </a:lnTo>
                  <a:lnTo>
                    <a:pt x="9" y="14"/>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5" name="Freeform 228"/>
            <p:cNvSpPr>
              <a:spLocks/>
            </p:cNvSpPr>
            <p:nvPr/>
          </p:nvSpPr>
          <p:spPr bwMode="auto">
            <a:xfrm>
              <a:off x="5786438" y="4359276"/>
              <a:ext cx="41275" cy="36513"/>
            </a:xfrm>
            <a:custGeom>
              <a:avLst/>
              <a:gdLst>
                <a:gd name="T0" fmla="*/ 9 w 26"/>
                <a:gd name="T1" fmla="*/ 14 h 23"/>
                <a:gd name="T2" fmla="*/ 9 w 26"/>
                <a:gd name="T3" fmla="*/ 14 h 23"/>
                <a:gd name="T4" fmla="*/ 7 w 26"/>
                <a:gd name="T5" fmla="*/ 11 h 23"/>
                <a:gd name="T6" fmla="*/ 7 w 26"/>
                <a:gd name="T7" fmla="*/ 9 h 23"/>
                <a:gd name="T8" fmla="*/ 7 w 26"/>
                <a:gd name="T9" fmla="*/ 7 h 23"/>
                <a:gd name="T10" fmla="*/ 4 w 26"/>
                <a:gd name="T11" fmla="*/ 4 h 23"/>
                <a:gd name="T12" fmla="*/ 2 w 26"/>
                <a:gd name="T13" fmla="*/ 2 h 23"/>
                <a:gd name="T14" fmla="*/ 2 w 26"/>
                <a:gd name="T15" fmla="*/ 0 h 23"/>
                <a:gd name="T16" fmla="*/ 2 w 26"/>
                <a:gd name="T17" fmla="*/ 0 h 23"/>
                <a:gd name="T18" fmla="*/ 0 w 26"/>
                <a:gd name="T19" fmla="*/ 0 h 23"/>
                <a:gd name="T20" fmla="*/ 0 w 26"/>
                <a:gd name="T21" fmla="*/ 0 h 23"/>
                <a:gd name="T22" fmla="*/ 0 w 26"/>
                <a:gd name="T23" fmla="*/ 0 h 23"/>
                <a:gd name="T24" fmla="*/ 0 w 26"/>
                <a:gd name="T25" fmla="*/ 2 h 23"/>
                <a:gd name="T26" fmla="*/ 2 w 26"/>
                <a:gd name="T27" fmla="*/ 4 h 23"/>
                <a:gd name="T28" fmla="*/ 4 w 26"/>
                <a:gd name="T29" fmla="*/ 9 h 23"/>
                <a:gd name="T30" fmla="*/ 4 w 26"/>
                <a:gd name="T31" fmla="*/ 11 h 23"/>
                <a:gd name="T32" fmla="*/ 7 w 26"/>
                <a:gd name="T33" fmla="*/ 11 h 23"/>
                <a:gd name="T34" fmla="*/ 7 w 26"/>
                <a:gd name="T35" fmla="*/ 14 h 23"/>
                <a:gd name="T36" fmla="*/ 7 w 26"/>
                <a:gd name="T37" fmla="*/ 14 h 23"/>
                <a:gd name="T38" fmla="*/ 11 w 26"/>
                <a:gd name="T39" fmla="*/ 16 h 23"/>
                <a:gd name="T40" fmla="*/ 14 w 26"/>
                <a:gd name="T41" fmla="*/ 18 h 23"/>
                <a:gd name="T42" fmla="*/ 16 w 26"/>
                <a:gd name="T43" fmla="*/ 21 h 23"/>
                <a:gd name="T44" fmla="*/ 21 w 26"/>
                <a:gd name="T45" fmla="*/ 21 h 23"/>
                <a:gd name="T46" fmla="*/ 23 w 26"/>
                <a:gd name="T47" fmla="*/ 23 h 23"/>
                <a:gd name="T48" fmla="*/ 23 w 26"/>
                <a:gd name="T49" fmla="*/ 23 h 23"/>
                <a:gd name="T50" fmla="*/ 23 w 26"/>
                <a:gd name="T51" fmla="*/ 23 h 23"/>
                <a:gd name="T52" fmla="*/ 23 w 26"/>
                <a:gd name="T53" fmla="*/ 23 h 23"/>
                <a:gd name="T54" fmla="*/ 23 w 26"/>
                <a:gd name="T55" fmla="*/ 23 h 23"/>
                <a:gd name="T56" fmla="*/ 26 w 26"/>
                <a:gd name="T57" fmla="*/ 23 h 23"/>
                <a:gd name="T58" fmla="*/ 26 w 26"/>
                <a:gd name="T59" fmla="*/ 23 h 23"/>
                <a:gd name="T60" fmla="*/ 26 w 26"/>
                <a:gd name="T61" fmla="*/ 23 h 23"/>
                <a:gd name="T62" fmla="*/ 23 w 26"/>
                <a:gd name="T63" fmla="*/ 21 h 23"/>
                <a:gd name="T64" fmla="*/ 21 w 26"/>
                <a:gd name="T65" fmla="*/ 21 h 23"/>
                <a:gd name="T66" fmla="*/ 16 w 26"/>
                <a:gd name="T67" fmla="*/ 18 h 23"/>
                <a:gd name="T68" fmla="*/ 14 w 26"/>
                <a:gd name="T69" fmla="*/ 16 h 23"/>
                <a:gd name="T70" fmla="*/ 11 w 26"/>
                <a:gd name="T71" fmla="*/ 16 h 23"/>
                <a:gd name="T72" fmla="*/ 9 w 26"/>
                <a:gd name="T73" fmla="*/ 14 h 23"/>
                <a:gd name="T74" fmla="*/ 9 w 26"/>
                <a:gd name="T75" fmla="*/ 14 h 23"/>
                <a:gd name="T76" fmla="*/ 9 w 26"/>
                <a:gd name="T7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3">
                  <a:moveTo>
                    <a:pt x="9" y="14"/>
                  </a:moveTo>
                  <a:lnTo>
                    <a:pt x="9" y="14"/>
                  </a:lnTo>
                  <a:lnTo>
                    <a:pt x="7" y="11"/>
                  </a:lnTo>
                  <a:lnTo>
                    <a:pt x="7" y="9"/>
                  </a:lnTo>
                  <a:lnTo>
                    <a:pt x="7" y="7"/>
                  </a:lnTo>
                  <a:lnTo>
                    <a:pt x="4" y="4"/>
                  </a:lnTo>
                  <a:lnTo>
                    <a:pt x="2" y="2"/>
                  </a:lnTo>
                  <a:lnTo>
                    <a:pt x="2" y="0"/>
                  </a:lnTo>
                  <a:lnTo>
                    <a:pt x="2" y="0"/>
                  </a:lnTo>
                  <a:lnTo>
                    <a:pt x="0" y="0"/>
                  </a:lnTo>
                  <a:lnTo>
                    <a:pt x="0" y="0"/>
                  </a:lnTo>
                  <a:lnTo>
                    <a:pt x="0" y="0"/>
                  </a:lnTo>
                  <a:lnTo>
                    <a:pt x="0" y="2"/>
                  </a:lnTo>
                  <a:lnTo>
                    <a:pt x="2" y="4"/>
                  </a:lnTo>
                  <a:lnTo>
                    <a:pt x="4" y="9"/>
                  </a:lnTo>
                  <a:lnTo>
                    <a:pt x="4" y="11"/>
                  </a:lnTo>
                  <a:lnTo>
                    <a:pt x="7" y="11"/>
                  </a:lnTo>
                  <a:lnTo>
                    <a:pt x="7" y="14"/>
                  </a:lnTo>
                  <a:lnTo>
                    <a:pt x="7" y="14"/>
                  </a:lnTo>
                  <a:lnTo>
                    <a:pt x="11" y="16"/>
                  </a:lnTo>
                  <a:lnTo>
                    <a:pt x="14" y="18"/>
                  </a:lnTo>
                  <a:lnTo>
                    <a:pt x="16" y="21"/>
                  </a:lnTo>
                  <a:lnTo>
                    <a:pt x="21" y="21"/>
                  </a:lnTo>
                  <a:lnTo>
                    <a:pt x="23" y="23"/>
                  </a:lnTo>
                  <a:lnTo>
                    <a:pt x="23" y="23"/>
                  </a:lnTo>
                  <a:lnTo>
                    <a:pt x="23" y="23"/>
                  </a:lnTo>
                  <a:lnTo>
                    <a:pt x="23" y="23"/>
                  </a:lnTo>
                  <a:lnTo>
                    <a:pt x="23" y="23"/>
                  </a:lnTo>
                  <a:lnTo>
                    <a:pt x="26" y="23"/>
                  </a:lnTo>
                  <a:lnTo>
                    <a:pt x="26" y="23"/>
                  </a:lnTo>
                  <a:lnTo>
                    <a:pt x="26" y="23"/>
                  </a:lnTo>
                  <a:lnTo>
                    <a:pt x="23" y="21"/>
                  </a:lnTo>
                  <a:lnTo>
                    <a:pt x="21" y="21"/>
                  </a:lnTo>
                  <a:lnTo>
                    <a:pt x="16" y="18"/>
                  </a:lnTo>
                  <a:lnTo>
                    <a:pt x="14" y="16"/>
                  </a:lnTo>
                  <a:lnTo>
                    <a:pt x="11" y="16"/>
                  </a:lnTo>
                  <a:lnTo>
                    <a:pt x="9" y="14"/>
                  </a:lnTo>
                  <a:lnTo>
                    <a:pt x="9" y="14"/>
                  </a:lnTo>
                  <a:lnTo>
                    <a:pt x="9" y="14"/>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6" name="Freeform 229"/>
            <p:cNvSpPr>
              <a:spLocks/>
            </p:cNvSpPr>
            <p:nvPr/>
          </p:nvSpPr>
          <p:spPr bwMode="auto">
            <a:xfrm>
              <a:off x="5822950" y="4376738"/>
              <a:ext cx="41275" cy="41275"/>
            </a:xfrm>
            <a:custGeom>
              <a:avLst/>
              <a:gdLst>
                <a:gd name="T0" fmla="*/ 10 w 26"/>
                <a:gd name="T1" fmla="*/ 15 h 26"/>
                <a:gd name="T2" fmla="*/ 7 w 26"/>
                <a:gd name="T3" fmla="*/ 15 h 26"/>
                <a:gd name="T4" fmla="*/ 7 w 26"/>
                <a:gd name="T5" fmla="*/ 12 h 26"/>
                <a:gd name="T6" fmla="*/ 7 w 26"/>
                <a:gd name="T7" fmla="*/ 10 h 26"/>
                <a:gd name="T8" fmla="*/ 5 w 26"/>
                <a:gd name="T9" fmla="*/ 10 h 26"/>
                <a:gd name="T10" fmla="*/ 5 w 26"/>
                <a:gd name="T11" fmla="*/ 7 h 26"/>
                <a:gd name="T12" fmla="*/ 3 w 26"/>
                <a:gd name="T13" fmla="*/ 5 h 26"/>
                <a:gd name="T14" fmla="*/ 3 w 26"/>
                <a:gd name="T15" fmla="*/ 3 h 26"/>
                <a:gd name="T16" fmla="*/ 0 w 26"/>
                <a:gd name="T17" fmla="*/ 0 h 26"/>
                <a:gd name="T18" fmla="*/ 0 w 26"/>
                <a:gd name="T19" fmla="*/ 3 h 26"/>
                <a:gd name="T20" fmla="*/ 0 w 26"/>
                <a:gd name="T21" fmla="*/ 3 h 26"/>
                <a:gd name="T22" fmla="*/ 0 w 26"/>
                <a:gd name="T23" fmla="*/ 3 h 26"/>
                <a:gd name="T24" fmla="*/ 0 w 26"/>
                <a:gd name="T25" fmla="*/ 3 h 26"/>
                <a:gd name="T26" fmla="*/ 0 w 26"/>
                <a:gd name="T27" fmla="*/ 5 h 26"/>
                <a:gd name="T28" fmla="*/ 3 w 26"/>
                <a:gd name="T29" fmla="*/ 10 h 26"/>
                <a:gd name="T30" fmla="*/ 5 w 26"/>
                <a:gd name="T31" fmla="*/ 12 h 26"/>
                <a:gd name="T32" fmla="*/ 5 w 26"/>
                <a:gd name="T33" fmla="*/ 15 h 26"/>
                <a:gd name="T34" fmla="*/ 7 w 26"/>
                <a:gd name="T35" fmla="*/ 15 h 26"/>
                <a:gd name="T36" fmla="*/ 7 w 26"/>
                <a:gd name="T37" fmla="*/ 17 h 26"/>
                <a:gd name="T38" fmla="*/ 10 w 26"/>
                <a:gd name="T39" fmla="*/ 17 h 26"/>
                <a:gd name="T40" fmla="*/ 12 w 26"/>
                <a:gd name="T41" fmla="*/ 19 h 26"/>
                <a:gd name="T42" fmla="*/ 17 w 26"/>
                <a:gd name="T43" fmla="*/ 22 h 26"/>
                <a:gd name="T44" fmla="*/ 19 w 26"/>
                <a:gd name="T45" fmla="*/ 24 h 26"/>
                <a:gd name="T46" fmla="*/ 22 w 26"/>
                <a:gd name="T47" fmla="*/ 24 h 26"/>
                <a:gd name="T48" fmla="*/ 24 w 26"/>
                <a:gd name="T49" fmla="*/ 26 h 26"/>
                <a:gd name="T50" fmla="*/ 24 w 26"/>
                <a:gd name="T51" fmla="*/ 26 h 26"/>
                <a:gd name="T52" fmla="*/ 24 w 26"/>
                <a:gd name="T53" fmla="*/ 26 h 26"/>
                <a:gd name="T54" fmla="*/ 24 w 26"/>
                <a:gd name="T55" fmla="*/ 26 h 26"/>
                <a:gd name="T56" fmla="*/ 24 w 26"/>
                <a:gd name="T57" fmla="*/ 24 h 26"/>
                <a:gd name="T58" fmla="*/ 26 w 26"/>
                <a:gd name="T59" fmla="*/ 24 h 26"/>
                <a:gd name="T60" fmla="*/ 26 w 26"/>
                <a:gd name="T61" fmla="*/ 24 h 26"/>
                <a:gd name="T62" fmla="*/ 22 w 26"/>
                <a:gd name="T63" fmla="*/ 24 h 26"/>
                <a:gd name="T64" fmla="*/ 19 w 26"/>
                <a:gd name="T65" fmla="*/ 22 h 26"/>
                <a:gd name="T66" fmla="*/ 17 w 26"/>
                <a:gd name="T67" fmla="*/ 19 h 26"/>
                <a:gd name="T68" fmla="*/ 12 w 26"/>
                <a:gd name="T69" fmla="*/ 17 h 26"/>
                <a:gd name="T70" fmla="*/ 10 w 26"/>
                <a:gd name="T71" fmla="*/ 17 h 26"/>
                <a:gd name="T72" fmla="*/ 10 w 26"/>
                <a:gd name="T73" fmla="*/ 17 h 26"/>
                <a:gd name="T74" fmla="*/ 10 w 26"/>
                <a:gd name="T75" fmla="*/ 15 h 26"/>
                <a:gd name="T76" fmla="*/ 10 w 26"/>
                <a:gd name="T7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6">
                  <a:moveTo>
                    <a:pt x="10" y="15"/>
                  </a:moveTo>
                  <a:lnTo>
                    <a:pt x="7" y="15"/>
                  </a:lnTo>
                  <a:lnTo>
                    <a:pt x="7" y="12"/>
                  </a:lnTo>
                  <a:lnTo>
                    <a:pt x="7" y="10"/>
                  </a:lnTo>
                  <a:lnTo>
                    <a:pt x="5" y="10"/>
                  </a:lnTo>
                  <a:lnTo>
                    <a:pt x="5" y="7"/>
                  </a:lnTo>
                  <a:lnTo>
                    <a:pt x="3" y="5"/>
                  </a:lnTo>
                  <a:lnTo>
                    <a:pt x="3" y="3"/>
                  </a:lnTo>
                  <a:lnTo>
                    <a:pt x="0" y="0"/>
                  </a:lnTo>
                  <a:lnTo>
                    <a:pt x="0" y="3"/>
                  </a:lnTo>
                  <a:lnTo>
                    <a:pt x="0" y="3"/>
                  </a:lnTo>
                  <a:lnTo>
                    <a:pt x="0" y="3"/>
                  </a:lnTo>
                  <a:lnTo>
                    <a:pt x="0" y="3"/>
                  </a:lnTo>
                  <a:lnTo>
                    <a:pt x="0" y="5"/>
                  </a:lnTo>
                  <a:lnTo>
                    <a:pt x="3" y="10"/>
                  </a:lnTo>
                  <a:lnTo>
                    <a:pt x="5" y="12"/>
                  </a:lnTo>
                  <a:lnTo>
                    <a:pt x="5" y="15"/>
                  </a:lnTo>
                  <a:lnTo>
                    <a:pt x="7" y="15"/>
                  </a:lnTo>
                  <a:lnTo>
                    <a:pt x="7" y="17"/>
                  </a:lnTo>
                  <a:lnTo>
                    <a:pt x="10" y="17"/>
                  </a:lnTo>
                  <a:lnTo>
                    <a:pt x="12" y="19"/>
                  </a:lnTo>
                  <a:lnTo>
                    <a:pt x="17" y="22"/>
                  </a:lnTo>
                  <a:lnTo>
                    <a:pt x="19" y="24"/>
                  </a:lnTo>
                  <a:lnTo>
                    <a:pt x="22" y="24"/>
                  </a:lnTo>
                  <a:lnTo>
                    <a:pt x="24" y="26"/>
                  </a:lnTo>
                  <a:lnTo>
                    <a:pt x="24" y="26"/>
                  </a:lnTo>
                  <a:lnTo>
                    <a:pt x="24" y="26"/>
                  </a:lnTo>
                  <a:lnTo>
                    <a:pt x="24" y="26"/>
                  </a:lnTo>
                  <a:lnTo>
                    <a:pt x="24" y="24"/>
                  </a:lnTo>
                  <a:lnTo>
                    <a:pt x="26" y="24"/>
                  </a:lnTo>
                  <a:lnTo>
                    <a:pt x="26" y="24"/>
                  </a:lnTo>
                  <a:lnTo>
                    <a:pt x="22" y="24"/>
                  </a:lnTo>
                  <a:lnTo>
                    <a:pt x="19" y="22"/>
                  </a:lnTo>
                  <a:lnTo>
                    <a:pt x="17" y="19"/>
                  </a:lnTo>
                  <a:lnTo>
                    <a:pt x="12" y="17"/>
                  </a:lnTo>
                  <a:lnTo>
                    <a:pt x="10" y="17"/>
                  </a:lnTo>
                  <a:lnTo>
                    <a:pt x="10" y="17"/>
                  </a:lnTo>
                  <a:lnTo>
                    <a:pt x="10" y="15"/>
                  </a:lnTo>
                  <a:lnTo>
                    <a:pt x="10" y="15"/>
                  </a:lnTo>
                  <a:close/>
                </a:path>
              </a:pathLst>
            </a:custGeom>
            <a:solidFill>
              <a:srgbClr val="172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7" name="Freeform 230"/>
            <p:cNvSpPr>
              <a:spLocks/>
            </p:cNvSpPr>
            <p:nvPr/>
          </p:nvSpPr>
          <p:spPr bwMode="auto">
            <a:xfrm>
              <a:off x="5857875" y="4400551"/>
              <a:ext cx="36513" cy="33338"/>
            </a:xfrm>
            <a:custGeom>
              <a:avLst/>
              <a:gdLst>
                <a:gd name="T0" fmla="*/ 21 w 23"/>
                <a:gd name="T1" fmla="*/ 19 h 21"/>
                <a:gd name="T2" fmla="*/ 21 w 23"/>
                <a:gd name="T3" fmla="*/ 19 h 21"/>
                <a:gd name="T4" fmla="*/ 18 w 23"/>
                <a:gd name="T5" fmla="*/ 19 h 21"/>
                <a:gd name="T6" fmla="*/ 16 w 23"/>
                <a:gd name="T7" fmla="*/ 16 h 21"/>
                <a:gd name="T8" fmla="*/ 11 w 23"/>
                <a:gd name="T9" fmla="*/ 14 h 21"/>
                <a:gd name="T10" fmla="*/ 11 w 23"/>
                <a:gd name="T11" fmla="*/ 14 h 21"/>
                <a:gd name="T12" fmla="*/ 9 w 23"/>
                <a:gd name="T13" fmla="*/ 14 h 21"/>
                <a:gd name="T14" fmla="*/ 9 w 23"/>
                <a:gd name="T15" fmla="*/ 11 h 21"/>
                <a:gd name="T16" fmla="*/ 9 w 23"/>
                <a:gd name="T17" fmla="*/ 11 h 21"/>
                <a:gd name="T18" fmla="*/ 7 w 23"/>
                <a:gd name="T19" fmla="*/ 7 h 21"/>
                <a:gd name="T20" fmla="*/ 4 w 23"/>
                <a:gd name="T21" fmla="*/ 2 h 21"/>
                <a:gd name="T22" fmla="*/ 4 w 23"/>
                <a:gd name="T23" fmla="*/ 0 h 21"/>
                <a:gd name="T24" fmla="*/ 2 w 23"/>
                <a:gd name="T25" fmla="*/ 0 h 21"/>
                <a:gd name="T26" fmla="*/ 2 w 23"/>
                <a:gd name="T27" fmla="*/ 0 h 21"/>
                <a:gd name="T28" fmla="*/ 2 w 23"/>
                <a:gd name="T29" fmla="*/ 0 h 21"/>
                <a:gd name="T30" fmla="*/ 0 w 23"/>
                <a:gd name="T31" fmla="*/ 0 h 21"/>
                <a:gd name="T32" fmla="*/ 2 w 23"/>
                <a:gd name="T33" fmla="*/ 2 h 21"/>
                <a:gd name="T34" fmla="*/ 2 w 23"/>
                <a:gd name="T35" fmla="*/ 4 h 21"/>
                <a:gd name="T36" fmla="*/ 4 w 23"/>
                <a:gd name="T37" fmla="*/ 7 h 21"/>
                <a:gd name="T38" fmla="*/ 7 w 23"/>
                <a:gd name="T39" fmla="*/ 9 h 21"/>
                <a:gd name="T40" fmla="*/ 7 w 23"/>
                <a:gd name="T41" fmla="*/ 11 h 21"/>
                <a:gd name="T42" fmla="*/ 7 w 23"/>
                <a:gd name="T43" fmla="*/ 14 h 21"/>
                <a:gd name="T44" fmla="*/ 7 w 23"/>
                <a:gd name="T45" fmla="*/ 14 h 21"/>
                <a:gd name="T46" fmla="*/ 9 w 23"/>
                <a:gd name="T47" fmla="*/ 16 h 21"/>
                <a:gd name="T48" fmla="*/ 9 w 23"/>
                <a:gd name="T49" fmla="*/ 16 h 21"/>
                <a:gd name="T50" fmla="*/ 14 w 23"/>
                <a:gd name="T51" fmla="*/ 19 h 21"/>
                <a:gd name="T52" fmla="*/ 16 w 23"/>
                <a:gd name="T53" fmla="*/ 19 h 21"/>
                <a:gd name="T54" fmla="*/ 18 w 23"/>
                <a:gd name="T55" fmla="*/ 21 h 21"/>
                <a:gd name="T56" fmla="*/ 18 w 23"/>
                <a:gd name="T57" fmla="*/ 21 h 21"/>
                <a:gd name="T58" fmla="*/ 18 w 23"/>
                <a:gd name="T59" fmla="*/ 21 h 21"/>
                <a:gd name="T60" fmla="*/ 21 w 23"/>
                <a:gd name="T61" fmla="*/ 21 h 21"/>
                <a:gd name="T62" fmla="*/ 21 w 23"/>
                <a:gd name="T63" fmla="*/ 21 h 21"/>
                <a:gd name="T64" fmla="*/ 23 w 23"/>
                <a:gd name="T65" fmla="*/ 21 h 21"/>
                <a:gd name="T66" fmla="*/ 23 w 23"/>
                <a:gd name="T67" fmla="*/ 21 h 21"/>
                <a:gd name="T68" fmla="*/ 23 w 23"/>
                <a:gd name="T69" fmla="*/ 21 h 21"/>
                <a:gd name="T70" fmla="*/ 21 w 23"/>
                <a:gd name="T71" fmla="*/ 21 h 21"/>
                <a:gd name="T72" fmla="*/ 21 w 23"/>
                <a:gd name="T73" fmla="*/ 21 h 21"/>
                <a:gd name="T74" fmla="*/ 21 w 23"/>
                <a:gd name="T7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1">
                  <a:moveTo>
                    <a:pt x="21" y="19"/>
                  </a:moveTo>
                  <a:lnTo>
                    <a:pt x="21" y="19"/>
                  </a:lnTo>
                  <a:lnTo>
                    <a:pt x="18" y="19"/>
                  </a:lnTo>
                  <a:lnTo>
                    <a:pt x="16" y="16"/>
                  </a:lnTo>
                  <a:lnTo>
                    <a:pt x="11" y="14"/>
                  </a:lnTo>
                  <a:lnTo>
                    <a:pt x="11" y="14"/>
                  </a:lnTo>
                  <a:lnTo>
                    <a:pt x="9" y="14"/>
                  </a:lnTo>
                  <a:lnTo>
                    <a:pt x="9" y="11"/>
                  </a:lnTo>
                  <a:lnTo>
                    <a:pt x="9" y="11"/>
                  </a:lnTo>
                  <a:lnTo>
                    <a:pt x="7" y="7"/>
                  </a:lnTo>
                  <a:lnTo>
                    <a:pt x="4" y="2"/>
                  </a:lnTo>
                  <a:lnTo>
                    <a:pt x="4" y="0"/>
                  </a:lnTo>
                  <a:lnTo>
                    <a:pt x="2" y="0"/>
                  </a:lnTo>
                  <a:lnTo>
                    <a:pt x="2" y="0"/>
                  </a:lnTo>
                  <a:lnTo>
                    <a:pt x="2" y="0"/>
                  </a:lnTo>
                  <a:lnTo>
                    <a:pt x="0" y="0"/>
                  </a:lnTo>
                  <a:lnTo>
                    <a:pt x="2" y="2"/>
                  </a:lnTo>
                  <a:lnTo>
                    <a:pt x="2" y="4"/>
                  </a:lnTo>
                  <a:lnTo>
                    <a:pt x="4" y="7"/>
                  </a:lnTo>
                  <a:lnTo>
                    <a:pt x="7" y="9"/>
                  </a:lnTo>
                  <a:lnTo>
                    <a:pt x="7" y="11"/>
                  </a:lnTo>
                  <a:lnTo>
                    <a:pt x="7" y="14"/>
                  </a:lnTo>
                  <a:lnTo>
                    <a:pt x="7" y="14"/>
                  </a:lnTo>
                  <a:lnTo>
                    <a:pt x="9" y="16"/>
                  </a:lnTo>
                  <a:lnTo>
                    <a:pt x="9" y="16"/>
                  </a:lnTo>
                  <a:lnTo>
                    <a:pt x="14" y="19"/>
                  </a:lnTo>
                  <a:lnTo>
                    <a:pt x="16" y="19"/>
                  </a:lnTo>
                  <a:lnTo>
                    <a:pt x="18" y="21"/>
                  </a:lnTo>
                  <a:lnTo>
                    <a:pt x="18" y="21"/>
                  </a:lnTo>
                  <a:lnTo>
                    <a:pt x="18" y="21"/>
                  </a:lnTo>
                  <a:lnTo>
                    <a:pt x="21" y="21"/>
                  </a:lnTo>
                  <a:lnTo>
                    <a:pt x="21" y="21"/>
                  </a:lnTo>
                  <a:lnTo>
                    <a:pt x="23" y="21"/>
                  </a:lnTo>
                  <a:lnTo>
                    <a:pt x="23" y="21"/>
                  </a:lnTo>
                  <a:lnTo>
                    <a:pt x="23" y="21"/>
                  </a:lnTo>
                  <a:lnTo>
                    <a:pt x="21" y="21"/>
                  </a:lnTo>
                  <a:lnTo>
                    <a:pt x="21" y="21"/>
                  </a:lnTo>
                  <a:lnTo>
                    <a:pt x="21" y="19"/>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8" name="Rectangle 231"/>
            <p:cNvSpPr>
              <a:spLocks noChangeArrowheads="1"/>
            </p:cNvSpPr>
            <p:nvPr/>
          </p:nvSpPr>
          <p:spPr bwMode="auto">
            <a:xfrm>
              <a:off x="5913438" y="4430713"/>
              <a:ext cx="3175" cy="17463"/>
            </a:xfrm>
            <a:prstGeom prst="rect">
              <a:avLst/>
            </a:prstGeom>
            <a:solidFill>
              <a:srgbClr val="18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49" name="Freeform 232"/>
            <p:cNvSpPr>
              <a:spLocks/>
            </p:cNvSpPr>
            <p:nvPr/>
          </p:nvSpPr>
          <p:spPr bwMode="auto">
            <a:xfrm>
              <a:off x="5665788" y="4291013"/>
              <a:ext cx="250825" cy="139700"/>
            </a:xfrm>
            <a:custGeom>
              <a:avLst/>
              <a:gdLst>
                <a:gd name="T0" fmla="*/ 118 w 158"/>
                <a:gd name="T1" fmla="*/ 64 h 88"/>
                <a:gd name="T2" fmla="*/ 116 w 158"/>
                <a:gd name="T3" fmla="*/ 61 h 88"/>
                <a:gd name="T4" fmla="*/ 113 w 158"/>
                <a:gd name="T5" fmla="*/ 59 h 88"/>
                <a:gd name="T6" fmla="*/ 111 w 158"/>
                <a:gd name="T7" fmla="*/ 59 h 88"/>
                <a:gd name="T8" fmla="*/ 104 w 158"/>
                <a:gd name="T9" fmla="*/ 54 h 88"/>
                <a:gd name="T10" fmla="*/ 92 w 158"/>
                <a:gd name="T11" fmla="*/ 47 h 88"/>
                <a:gd name="T12" fmla="*/ 80 w 158"/>
                <a:gd name="T13" fmla="*/ 40 h 88"/>
                <a:gd name="T14" fmla="*/ 66 w 158"/>
                <a:gd name="T15" fmla="*/ 33 h 88"/>
                <a:gd name="T16" fmla="*/ 57 w 158"/>
                <a:gd name="T17" fmla="*/ 26 h 88"/>
                <a:gd name="T18" fmla="*/ 47 w 158"/>
                <a:gd name="T19" fmla="*/ 24 h 88"/>
                <a:gd name="T20" fmla="*/ 45 w 158"/>
                <a:gd name="T21" fmla="*/ 21 h 88"/>
                <a:gd name="T22" fmla="*/ 42 w 158"/>
                <a:gd name="T23" fmla="*/ 21 h 88"/>
                <a:gd name="T24" fmla="*/ 40 w 158"/>
                <a:gd name="T25" fmla="*/ 21 h 88"/>
                <a:gd name="T26" fmla="*/ 38 w 158"/>
                <a:gd name="T27" fmla="*/ 19 h 88"/>
                <a:gd name="T28" fmla="*/ 35 w 158"/>
                <a:gd name="T29" fmla="*/ 19 h 88"/>
                <a:gd name="T30" fmla="*/ 31 w 158"/>
                <a:gd name="T31" fmla="*/ 14 h 88"/>
                <a:gd name="T32" fmla="*/ 21 w 158"/>
                <a:gd name="T33" fmla="*/ 9 h 88"/>
                <a:gd name="T34" fmla="*/ 7 w 158"/>
                <a:gd name="T35" fmla="*/ 2 h 88"/>
                <a:gd name="T36" fmla="*/ 5 w 158"/>
                <a:gd name="T37" fmla="*/ 0 h 88"/>
                <a:gd name="T38" fmla="*/ 2 w 158"/>
                <a:gd name="T39" fmla="*/ 0 h 88"/>
                <a:gd name="T40" fmla="*/ 0 w 158"/>
                <a:gd name="T41" fmla="*/ 0 h 88"/>
                <a:gd name="T42" fmla="*/ 0 w 158"/>
                <a:gd name="T43" fmla="*/ 0 h 88"/>
                <a:gd name="T44" fmla="*/ 5 w 158"/>
                <a:gd name="T45" fmla="*/ 2 h 88"/>
                <a:gd name="T46" fmla="*/ 12 w 158"/>
                <a:gd name="T47" fmla="*/ 7 h 88"/>
                <a:gd name="T48" fmla="*/ 26 w 158"/>
                <a:gd name="T49" fmla="*/ 14 h 88"/>
                <a:gd name="T50" fmla="*/ 31 w 158"/>
                <a:gd name="T51" fmla="*/ 16 h 88"/>
                <a:gd name="T52" fmla="*/ 35 w 158"/>
                <a:gd name="T53" fmla="*/ 19 h 88"/>
                <a:gd name="T54" fmla="*/ 38 w 158"/>
                <a:gd name="T55" fmla="*/ 21 h 88"/>
                <a:gd name="T56" fmla="*/ 40 w 158"/>
                <a:gd name="T57" fmla="*/ 21 h 88"/>
                <a:gd name="T58" fmla="*/ 42 w 158"/>
                <a:gd name="T59" fmla="*/ 21 h 88"/>
                <a:gd name="T60" fmla="*/ 42 w 158"/>
                <a:gd name="T61" fmla="*/ 21 h 88"/>
                <a:gd name="T62" fmla="*/ 50 w 158"/>
                <a:gd name="T63" fmla="*/ 26 h 88"/>
                <a:gd name="T64" fmla="*/ 59 w 158"/>
                <a:gd name="T65" fmla="*/ 31 h 88"/>
                <a:gd name="T66" fmla="*/ 71 w 158"/>
                <a:gd name="T67" fmla="*/ 38 h 88"/>
                <a:gd name="T68" fmla="*/ 85 w 158"/>
                <a:gd name="T69" fmla="*/ 45 h 88"/>
                <a:gd name="T70" fmla="*/ 97 w 158"/>
                <a:gd name="T71" fmla="*/ 52 h 88"/>
                <a:gd name="T72" fmla="*/ 106 w 158"/>
                <a:gd name="T73" fmla="*/ 57 h 88"/>
                <a:gd name="T74" fmla="*/ 113 w 158"/>
                <a:gd name="T75" fmla="*/ 61 h 88"/>
                <a:gd name="T76" fmla="*/ 113 w 158"/>
                <a:gd name="T77" fmla="*/ 61 h 88"/>
                <a:gd name="T78" fmla="*/ 116 w 158"/>
                <a:gd name="T79" fmla="*/ 64 h 88"/>
                <a:gd name="T80" fmla="*/ 118 w 158"/>
                <a:gd name="T81" fmla="*/ 66 h 88"/>
                <a:gd name="T82" fmla="*/ 121 w 158"/>
                <a:gd name="T83" fmla="*/ 66 h 88"/>
                <a:gd name="T84" fmla="*/ 123 w 158"/>
                <a:gd name="T85" fmla="*/ 69 h 88"/>
                <a:gd name="T86" fmla="*/ 130 w 158"/>
                <a:gd name="T87" fmla="*/ 71 h 88"/>
                <a:gd name="T88" fmla="*/ 144 w 158"/>
                <a:gd name="T89" fmla="*/ 80 h 88"/>
                <a:gd name="T90" fmla="*/ 149 w 158"/>
                <a:gd name="T91" fmla="*/ 83 h 88"/>
                <a:gd name="T92" fmla="*/ 154 w 158"/>
                <a:gd name="T93" fmla="*/ 85 h 88"/>
                <a:gd name="T94" fmla="*/ 156 w 158"/>
                <a:gd name="T95" fmla="*/ 88 h 88"/>
                <a:gd name="T96" fmla="*/ 158 w 158"/>
                <a:gd name="T97" fmla="*/ 85 h 88"/>
                <a:gd name="T98" fmla="*/ 158 w 158"/>
                <a:gd name="T99" fmla="*/ 85 h 88"/>
                <a:gd name="T100" fmla="*/ 154 w 158"/>
                <a:gd name="T101" fmla="*/ 83 h 88"/>
                <a:gd name="T102" fmla="*/ 149 w 158"/>
                <a:gd name="T103" fmla="*/ 80 h 88"/>
                <a:gd name="T104" fmla="*/ 139 w 158"/>
                <a:gd name="T105" fmla="*/ 76 h 88"/>
                <a:gd name="T106" fmla="*/ 128 w 158"/>
                <a:gd name="T107" fmla="*/ 69 h 88"/>
                <a:gd name="T108" fmla="*/ 123 w 158"/>
                <a:gd name="T109" fmla="*/ 66 h 88"/>
                <a:gd name="T110" fmla="*/ 121 w 158"/>
                <a:gd name="T111" fmla="*/ 6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88">
                  <a:moveTo>
                    <a:pt x="118" y="64"/>
                  </a:moveTo>
                  <a:lnTo>
                    <a:pt x="118" y="64"/>
                  </a:lnTo>
                  <a:lnTo>
                    <a:pt x="118" y="61"/>
                  </a:lnTo>
                  <a:lnTo>
                    <a:pt x="116" y="61"/>
                  </a:lnTo>
                  <a:lnTo>
                    <a:pt x="116" y="59"/>
                  </a:lnTo>
                  <a:lnTo>
                    <a:pt x="113" y="59"/>
                  </a:lnTo>
                  <a:lnTo>
                    <a:pt x="113" y="59"/>
                  </a:lnTo>
                  <a:lnTo>
                    <a:pt x="111" y="59"/>
                  </a:lnTo>
                  <a:lnTo>
                    <a:pt x="109" y="57"/>
                  </a:lnTo>
                  <a:lnTo>
                    <a:pt x="104" y="54"/>
                  </a:lnTo>
                  <a:lnTo>
                    <a:pt x="97" y="50"/>
                  </a:lnTo>
                  <a:lnTo>
                    <a:pt x="92" y="47"/>
                  </a:lnTo>
                  <a:lnTo>
                    <a:pt x="85" y="45"/>
                  </a:lnTo>
                  <a:lnTo>
                    <a:pt x="80" y="40"/>
                  </a:lnTo>
                  <a:lnTo>
                    <a:pt x="73" y="38"/>
                  </a:lnTo>
                  <a:lnTo>
                    <a:pt x="66" y="33"/>
                  </a:lnTo>
                  <a:lnTo>
                    <a:pt x="61" y="31"/>
                  </a:lnTo>
                  <a:lnTo>
                    <a:pt x="57" y="26"/>
                  </a:lnTo>
                  <a:lnTo>
                    <a:pt x="52" y="24"/>
                  </a:lnTo>
                  <a:lnTo>
                    <a:pt x="47" y="24"/>
                  </a:lnTo>
                  <a:lnTo>
                    <a:pt x="45" y="21"/>
                  </a:lnTo>
                  <a:lnTo>
                    <a:pt x="45" y="21"/>
                  </a:lnTo>
                  <a:lnTo>
                    <a:pt x="45" y="21"/>
                  </a:lnTo>
                  <a:lnTo>
                    <a:pt x="42" y="21"/>
                  </a:lnTo>
                  <a:lnTo>
                    <a:pt x="42" y="21"/>
                  </a:lnTo>
                  <a:lnTo>
                    <a:pt x="40" y="21"/>
                  </a:lnTo>
                  <a:lnTo>
                    <a:pt x="40" y="19"/>
                  </a:lnTo>
                  <a:lnTo>
                    <a:pt x="38" y="19"/>
                  </a:lnTo>
                  <a:lnTo>
                    <a:pt x="38" y="19"/>
                  </a:lnTo>
                  <a:lnTo>
                    <a:pt x="35" y="19"/>
                  </a:lnTo>
                  <a:lnTo>
                    <a:pt x="33" y="16"/>
                  </a:lnTo>
                  <a:lnTo>
                    <a:pt x="31" y="14"/>
                  </a:lnTo>
                  <a:lnTo>
                    <a:pt x="28" y="14"/>
                  </a:lnTo>
                  <a:lnTo>
                    <a:pt x="21" y="9"/>
                  </a:lnTo>
                  <a:lnTo>
                    <a:pt x="14" y="7"/>
                  </a:lnTo>
                  <a:lnTo>
                    <a:pt x="7" y="2"/>
                  </a:lnTo>
                  <a:lnTo>
                    <a:pt x="5" y="2"/>
                  </a:lnTo>
                  <a:lnTo>
                    <a:pt x="5" y="0"/>
                  </a:lnTo>
                  <a:lnTo>
                    <a:pt x="2" y="0"/>
                  </a:lnTo>
                  <a:lnTo>
                    <a:pt x="2" y="0"/>
                  </a:lnTo>
                  <a:lnTo>
                    <a:pt x="0" y="0"/>
                  </a:lnTo>
                  <a:lnTo>
                    <a:pt x="0" y="0"/>
                  </a:lnTo>
                  <a:lnTo>
                    <a:pt x="0" y="0"/>
                  </a:lnTo>
                  <a:lnTo>
                    <a:pt x="0" y="0"/>
                  </a:lnTo>
                  <a:lnTo>
                    <a:pt x="2" y="0"/>
                  </a:lnTo>
                  <a:lnTo>
                    <a:pt x="5" y="2"/>
                  </a:lnTo>
                  <a:lnTo>
                    <a:pt x="7" y="5"/>
                  </a:lnTo>
                  <a:lnTo>
                    <a:pt x="12" y="7"/>
                  </a:lnTo>
                  <a:lnTo>
                    <a:pt x="19" y="12"/>
                  </a:lnTo>
                  <a:lnTo>
                    <a:pt x="26" y="14"/>
                  </a:lnTo>
                  <a:lnTo>
                    <a:pt x="28" y="16"/>
                  </a:lnTo>
                  <a:lnTo>
                    <a:pt x="31" y="16"/>
                  </a:lnTo>
                  <a:lnTo>
                    <a:pt x="33" y="19"/>
                  </a:lnTo>
                  <a:lnTo>
                    <a:pt x="35" y="19"/>
                  </a:lnTo>
                  <a:lnTo>
                    <a:pt x="38" y="21"/>
                  </a:lnTo>
                  <a:lnTo>
                    <a:pt x="38" y="21"/>
                  </a:lnTo>
                  <a:lnTo>
                    <a:pt x="38" y="21"/>
                  </a:lnTo>
                  <a:lnTo>
                    <a:pt x="40" y="21"/>
                  </a:lnTo>
                  <a:lnTo>
                    <a:pt x="40" y="21"/>
                  </a:lnTo>
                  <a:lnTo>
                    <a:pt x="42" y="21"/>
                  </a:lnTo>
                  <a:lnTo>
                    <a:pt x="42" y="21"/>
                  </a:lnTo>
                  <a:lnTo>
                    <a:pt x="42" y="21"/>
                  </a:lnTo>
                  <a:lnTo>
                    <a:pt x="45" y="24"/>
                  </a:lnTo>
                  <a:lnTo>
                    <a:pt x="50" y="26"/>
                  </a:lnTo>
                  <a:lnTo>
                    <a:pt x="54" y="28"/>
                  </a:lnTo>
                  <a:lnTo>
                    <a:pt x="59" y="31"/>
                  </a:lnTo>
                  <a:lnTo>
                    <a:pt x="64" y="33"/>
                  </a:lnTo>
                  <a:lnTo>
                    <a:pt x="71" y="38"/>
                  </a:lnTo>
                  <a:lnTo>
                    <a:pt x="78" y="40"/>
                  </a:lnTo>
                  <a:lnTo>
                    <a:pt x="85" y="45"/>
                  </a:lnTo>
                  <a:lnTo>
                    <a:pt x="90" y="47"/>
                  </a:lnTo>
                  <a:lnTo>
                    <a:pt x="97" y="52"/>
                  </a:lnTo>
                  <a:lnTo>
                    <a:pt x="102" y="54"/>
                  </a:lnTo>
                  <a:lnTo>
                    <a:pt x="106" y="57"/>
                  </a:lnTo>
                  <a:lnTo>
                    <a:pt x="109" y="59"/>
                  </a:lnTo>
                  <a:lnTo>
                    <a:pt x="113" y="61"/>
                  </a:lnTo>
                  <a:lnTo>
                    <a:pt x="113" y="61"/>
                  </a:lnTo>
                  <a:lnTo>
                    <a:pt x="113" y="61"/>
                  </a:lnTo>
                  <a:lnTo>
                    <a:pt x="113" y="61"/>
                  </a:lnTo>
                  <a:lnTo>
                    <a:pt x="116" y="64"/>
                  </a:lnTo>
                  <a:lnTo>
                    <a:pt x="116" y="64"/>
                  </a:lnTo>
                  <a:lnTo>
                    <a:pt x="118" y="66"/>
                  </a:lnTo>
                  <a:lnTo>
                    <a:pt x="118" y="66"/>
                  </a:lnTo>
                  <a:lnTo>
                    <a:pt x="121" y="66"/>
                  </a:lnTo>
                  <a:lnTo>
                    <a:pt x="121" y="69"/>
                  </a:lnTo>
                  <a:lnTo>
                    <a:pt x="123" y="69"/>
                  </a:lnTo>
                  <a:lnTo>
                    <a:pt x="128" y="71"/>
                  </a:lnTo>
                  <a:lnTo>
                    <a:pt x="130" y="71"/>
                  </a:lnTo>
                  <a:lnTo>
                    <a:pt x="137" y="76"/>
                  </a:lnTo>
                  <a:lnTo>
                    <a:pt x="144" y="80"/>
                  </a:lnTo>
                  <a:lnTo>
                    <a:pt x="147" y="83"/>
                  </a:lnTo>
                  <a:lnTo>
                    <a:pt x="149" y="83"/>
                  </a:lnTo>
                  <a:lnTo>
                    <a:pt x="154" y="85"/>
                  </a:lnTo>
                  <a:lnTo>
                    <a:pt x="154" y="85"/>
                  </a:lnTo>
                  <a:lnTo>
                    <a:pt x="156" y="88"/>
                  </a:lnTo>
                  <a:lnTo>
                    <a:pt x="156" y="88"/>
                  </a:lnTo>
                  <a:lnTo>
                    <a:pt x="158" y="88"/>
                  </a:lnTo>
                  <a:lnTo>
                    <a:pt x="158" y="85"/>
                  </a:lnTo>
                  <a:lnTo>
                    <a:pt x="158" y="85"/>
                  </a:lnTo>
                  <a:lnTo>
                    <a:pt x="158" y="85"/>
                  </a:lnTo>
                  <a:lnTo>
                    <a:pt x="156" y="85"/>
                  </a:lnTo>
                  <a:lnTo>
                    <a:pt x="154" y="83"/>
                  </a:lnTo>
                  <a:lnTo>
                    <a:pt x="151" y="83"/>
                  </a:lnTo>
                  <a:lnTo>
                    <a:pt x="149" y="80"/>
                  </a:lnTo>
                  <a:lnTo>
                    <a:pt x="147" y="78"/>
                  </a:lnTo>
                  <a:lnTo>
                    <a:pt x="139" y="76"/>
                  </a:lnTo>
                  <a:lnTo>
                    <a:pt x="132" y="71"/>
                  </a:lnTo>
                  <a:lnTo>
                    <a:pt x="128" y="69"/>
                  </a:lnTo>
                  <a:lnTo>
                    <a:pt x="125" y="69"/>
                  </a:lnTo>
                  <a:lnTo>
                    <a:pt x="123" y="66"/>
                  </a:lnTo>
                  <a:lnTo>
                    <a:pt x="121" y="66"/>
                  </a:lnTo>
                  <a:lnTo>
                    <a:pt x="121" y="64"/>
                  </a:lnTo>
                  <a:lnTo>
                    <a:pt x="118" y="64"/>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0" name="Freeform 233"/>
            <p:cNvSpPr>
              <a:spLocks noEditPoints="1"/>
            </p:cNvSpPr>
            <p:nvPr/>
          </p:nvSpPr>
          <p:spPr bwMode="auto">
            <a:xfrm>
              <a:off x="5665788" y="4291013"/>
              <a:ext cx="247650" cy="157163"/>
            </a:xfrm>
            <a:custGeom>
              <a:avLst/>
              <a:gdLst>
                <a:gd name="T0" fmla="*/ 123 w 156"/>
                <a:gd name="T1" fmla="*/ 69 h 99"/>
                <a:gd name="T2" fmla="*/ 147 w 156"/>
                <a:gd name="T3" fmla="*/ 83 h 99"/>
                <a:gd name="T4" fmla="*/ 156 w 156"/>
                <a:gd name="T5" fmla="*/ 88 h 99"/>
                <a:gd name="T6" fmla="*/ 156 w 156"/>
                <a:gd name="T7" fmla="*/ 99 h 99"/>
                <a:gd name="T8" fmla="*/ 116 w 156"/>
                <a:gd name="T9" fmla="*/ 78 h 99"/>
                <a:gd name="T10" fmla="*/ 66 w 156"/>
                <a:gd name="T11" fmla="*/ 50 h 99"/>
                <a:gd name="T12" fmla="*/ 33 w 156"/>
                <a:gd name="T13" fmla="*/ 31 h 99"/>
                <a:gd name="T14" fmla="*/ 14 w 156"/>
                <a:gd name="T15" fmla="*/ 21 h 99"/>
                <a:gd name="T16" fmla="*/ 0 w 156"/>
                <a:gd name="T17" fmla="*/ 14 h 99"/>
                <a:gd name="T18" fmla="*/ 0 w 156"/>
                <a:gd name="T19" fmla="*/ 5 h 99"/>
                <a:gd name="T20" fmla="*/ 0 w 156"/>
                <a:gd name="T21" fmla="*/ 0 h 99"/>
                <a:gd name="T22" fmla="*/ 12 w 156"/>
                <a:gd name="T23" fmla="*/ 7 h 99"/>
                <a:gd name="T24" fmla="*/ 33 w 156"/>
                <a:gd name="T25" fmla="*/ 19 h 99"/>
                <a:gd name="T26" fmla="*/ 40 w 156"/>
                <a:gd name="T27" fmla="*/ 21 h 99"/>
                <a:gd name="T28" fmla="*/ 45 w 156"/>
                <a:gd name="T29" fmla="*/ 24 h 99"/>
                <a:gd name="T30" fmla="*/ 71 w 156"/>
                <a:gd name="T31" fmla="*/ 38 h 99"/>
                <a:gd name="T32" fmla="*/ 102 w 156"/>
                <a:gd name="T33" fmla="*/ 54 h 99"/>
                <a:gd name="T34" fmla="*/ 113 w 156"/>
                <a:gd name="T35" fmla="*/ 61 h 99"/>
                <a:gd name="T36" fmla="*/ 38 w 156"/>
                <a:gd name="T37" fmla="*/ 33 h 99"/>
                <a:gd name="T38" fmla="*/ 52 w 156"/>
                <a:gd name="T39" fmla="*/ 40 h 99"/>
                <a:gd name="T40" fmla="*/ 54 w 156"/>
                <a:gd name="T41" fmla="*/ 40 h 99"/>
                <a:gd name="T42" fmla="*/ 50 w 156"/>
                <a:gd name="T43" fmla="*/ 28 h 99"/>
                <a:gd name="T44" fmla="*/ 35 w 156"/>
                <a:gd name="T45" fmla="*/ 21 h 99"/>
                <a:gd name="T46" fmla="*/ 28 w 156"/>
                <a:gd name="T47" fmla="*/ 16 h 99"/>
                <a:gd name="T48" fmla="*/ 35 w 156"/>
                <a:gd name="T49" fmla="*/ 31 h 99"/>
                <a:gd name="T50" fmla="*/ 85 w 156"/>
                <a:gd name="T51" fmla="*/ 59 h 99"/>
                <a:gd name="T52" fmla="*/ 99 w 156"/>
                <a:gd name="T53" fmla="*/ 66 h 99"/>
                <a:gd name="T54" fmla="*/ 99 w 156"/>
                <a:gd name="T55" fmla="*/ 64 h 99"/>
                <a:gd name="T56" fmla="*/ 92 w 156"/>
                <a:gd name="T57" fmla="*/ 52 h 99"/>
                <a:gd name="T58" fmla="*/ 78 w 156"/>
                <a:gd name="T59" fmla="*/ 45 h 99"/>
                <a:gd name="T60" fmla="*/ 76 w 156"/>
                <a:gd name="T61" fmla="*/ 45 h 99"/>
                <a:gd name="T62" fmla="*/ 83 w 156"/>
                <a:gd name="T63" fmla="*/ 54 h 99"/>
                <a:gd name="T64" fmla="*/ 64 w 156"/>
                <a:gd name="T65" fmla="*/ 47 h 99"/>
                <a:gd name="T66" fmla="*/ 76 w 156"/>
                <a:gd name="T67" fmla="*/ 54 h 99"/>
                <a:gd name="T68" fmla="*/ 76 w 156"/>
                <a:gd name="T69" fmla="*/ 52 h 99"/>
                <a:gd name="T70" fmla="*/ 68 w 156"/>
                <a:gd name="T71" fmla="*/ 40 h 99"/>
                <a:gd name="T72" fmla="*/ 54 w 156"/>
                <a:gd name="T73" fmla="*/ 31 h 99"/>
                <a:gd name="T74" fmla="*/ 54 w 156"/>
                <a:gd name="T75" fmla="*/ 31 h 99"/>
                <a:gd name="T76" fmla="*/ 59 w 156"/>
                <a:gd name="T77" fmla="*/ 43 h 99"/>
                <a:gd name="T78" fmla="*/ 109 w 156"/>
                <a:gd name="T79" fmla="*/ 71 h 99"/>
                <a:gd name="T80" fmla="*/ 123 w 156"/>
                <a:gd name="T81" fmla="*/ 80 h 99"/>
                <a:gd name="T82" fmla="*/ 123 w 156"/>
                <a:gd name="T83" fmla="*/ 78 h 99"/>
                <a:gd name="T84" fmla="*/ 116 w 156"/>
                <a:gd name="T85" fmla="*/ 66 h 99"/>
                <a:gd name="T86" fmla="*/ 102 w 156"/>
                <a:gd name="T87" fmla="*/ 57 h 99"/>
                <a:gd name="T88" fmla="*/ 99 w 156"/>
                <a:gd name="T89" fmla="*/ 57 h 99"/>
                <a:gd name="T90" fmla="*/ 106 w 156"/>
                <a:gd name="T91" fmla="*/ 69 h 99"/>
                <a:gd name="T92" fmla="*/ 142 w 156"/>
                <a:gd name="T93" fmla="*/ 90 h 99"/>
                <a:gd name="T94" fmla="*/ 144 w 156"/>
                <a:gd name="T95" fmla="*/ 85 h 99"/>
                <a:gd name="T96" fmla="*/ 135 w 156"/>
                <a:gd name="T97" fmla="*/ 76 h 99"/>
                <a:gd name="T98" fmla="*/ 123 w 156"/>
                <a:gd name="T99" fmla="*/ 71 h 99"/>
                <a:gd name="T100" fmla="*/ 123 w 156"/>
                <a:gd name="T101" fmla="*/ 73 h 99"/>
                <a:gd name="T102" fmla="*/ 130 w 156"/>
                <a:gd name="T103" fmla="*/ 85 h 99"/>
                <a:gd name="T104" fmla="*/ 139 w 156"/>
                <a:gd name="T105" fmla="*/ 90 h 99"/>
                <a:gd name="T106" fmla="*/ 28 w 156"/>
                <a:gd name="T107" fmla="*/ 24 h 99"/>
                <a:gd name="T108" fmla="*/ 23 w 156"/>
                <a:gd name="T109" fmla="*/ 14 h 99"/>
                <a:gd name="T110" fmla="*/ 16 w 156"/>
                <a:gd name="T111" fmla="*/ 9 h 99"/>
                <a:gd name="T112" fmla="*/ 12 w 156"/>
                <a:gd name="T113" fmla="*/ 12 h 99"/>
                <a:gd name="T114" fmla="*/ 14 w 156"/>
                <a:gd name="T115" fmla="*/ 19 h 99"/>
                <a:gd name="T116" fmla="*/ 28 w 156"/>
                <a:gd name="T117"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99">
                  <a:moveTo>
                    <a:pt x="118" y="66"/>
                  </a:moveTo>
                  <a:lnTo>
                    <a:pt x="118" y="66"/>
                  </a:lnTo>
                  <a:lnTo>
                    <a:pt x="121" y="66"/>
                  </a:lnTo>
                  <a:lnTo>
                    <a:pt x="121" y="69"/>
                  </a:lnTo>
                  <a:lnTo>
                    <a:pt x="123" y="69"/>
                  </a:lnTo>
                  <a:lnTo>
                    <a:pt x="128" y="71"/>
                  </a:lnTo>
                  <a:lnTo>
                    <a:pt x="130" y="73"/>
                  </a:lnTo>
                  <a:lnTo>
                    <a:pt x="137" y="76"/>
                  </a:lnTo>
                  <a:lnTo>
                    <a:pt x="144" y="80"/>
                  </a:lnTo>
                  <a:lnTo>
                    <a:pt x="147" y="83"/>
                  </a:lnTo>
                  <a:lnTo>
                    <a:pt x="149" y="83"/>
                  </a:lnTo>
                  <a:lnTo>
                    <a:pt x="154" y="85"/>
                  </a:lnTo>
                  <a:lnTo>
                    <a:pt x="154" y="88"/>
                  </a:lnTo>
                  <a:lnTo>
                    <a:pt x="156" y="88"/>
                  </a:lnTo>
                  <a:lnTo>
                    <a:pt x="156" y="88"/>
                  </a:lnTo>
                  <a:lnTo>
                    <a:pt x="156" y="92"/>
                  </a:lnTo>
                  <a:lnTo>
                    <a:pt x="156" y="95"/>
                  </a:lnTo>
                  <a:lnTo>
                    <a:pt x="156" y="97"/>
                  </a:lnTo>
                  <a:lnTo>
                    <a:pt x="156" y="99"/>
                  </a:lnTo>
                  <a:lnTo>
                    <a:pt x="156" y="99"/>
                  </a:lnTo>
                  <a:lnTo>
                    <a:pt x="156" y="99"/>
                  </a:lnTo>
                  <a:lnTo>
                    <a:pt x="156" y="99"/>
                  </a:lnTo>
                  <a:lnTo>
                    <a:pt x="142" y="92"/>
                  </a:lnTo>
                  <a:lnTo>
                    <a:pt x="128" y="85"/>
                  </a:lnTo>
                  <a:lnTo>
                    <a:pt x="116" y="78"/>
                  </a:lnTo>
                  <a:lnTo>
                    <a:pt x="104" y="71"/>
                  </a:lnTo>
                  <a:lnTo>
                    <a:pt x="95" y="66"/>
                  </a:lnTo>
                  <a:lnTo>
                    <a:pt x="85" y="59"/>
                  </a:lnTo>
                  <a:lnTo>
                    <a:pt x="76" y="54"/>
                  </a:lnTo>
                  <a:lnTo>
                    <a:pt x="66" y="50"/>
                  </a:lnTo>
                  <a:lnTo>
                    <a:pt x="57" y="45"/>
                  </a:lnTo>
                  <a:lnTo>
                    <a:pt x="52" y="40"/>
                  </a:lnTo>
                  <a:lnTo>
                    <a:pt x="45" y="38"/>
                  </a:lnTo>
                  <a:lnTo>
                    <a:pt x="38" y="35"/>
                  </a:lnTo>
                  <a:lnTo>
                    <a:pt x="33" y="31"/>
                  </a:lnTo>
                  <a:lnTo>
                    <a:pt x="28" y="28"/>
                  </a:lnTo>
                  <a:lnTo>
                    <a:pt x="23" y="26"/>
                  </a:lnTo>
                  <a:lnTo>
                    <a:pt x="19" y="24"/>
                  </a:lnTo>
                  <a:lnTo>
                    <a:pt x="16" y="21"/>
                  </a:lnTo>
                  <a:lnTo>
                    <a:pt x="14" y="21"/>
                  </a:lnTo>
                  <a:lnTo>
                    <a:pt x="9" y="19"/>
                  </a:lnTo>
                  <a:lnTo>
                    <a:pt x="7" y="16"/>
                  </a:lnTo>
                  <a:lnTo>
                    <a:pt x="5" y="16"/>
                  </a:lnTo>
                  <a:lnTo>
                    <a:pt x="2" y="14"/>
                  </a:lnTo>
                  <a:lnTo>
                    <a:pt x="0" y="14"/>
                  </a:lnTo>
                  <a:lnTo>
                    <a:pt x="0" y="14"/>
                  </a:lnTo>
                  <a:lnTo>
                    <a:pt x="0" y="14"/>
                  </a:lnTo>
                  <a:lnTo>
                    <a:pt x="0" y="14"/>
                  </a:lnTo>
                  <a:lnTo>
                    <a:pt x="0" y="9"/>
                  </a:lnTo>
                  <a:lnTo>
                    <a:pt x="0" y="5"/>
                  </a:lnTo>
                  <a:lnTo>
                    <a:pt x="0" y="2"/>
                  </a:lnTo>
                  <a:lnTo>
                    <a:pt x="0" y="2"/>
                  </a:lnTo>
                  <a:lnTo>
                    <a:pt x="0" y="0"/>
                  </a:lnTo>
                  <a:lnTo>
                    <a:pt x="0" y="0"/>
                  </a:lnTo>
                  <a:lnTo>
                    <a:pt x="0" y="0"/>
                  </a:lnTo>
                  <a:lnTo>
                    <a:pt x="0" y="0"/>
                  </a:lnTo>
                  <a:lnTo>
                    <a:pt x="2" y="0"/>
                  </a:lnTo>
                  <a:lnTo>
                    <a:pt x="5" y="2"/>
                  </a:lnTo>
                  <a:lnTo>
                    <a:pt x="7" y="5"/>
                  </a:lnTo>
                  <a:lnTo>
                    <a:pt x="12" y="7"/>
                  </a:lnTo>
                  <a:lnTo>
                    <a:pt x="19" y="12"/>
                  </a:lnTo>
                  <a:lnTo>
                    <a:pt x="26" y="14"/>
                  </a:lnTo>
                  <a:lnTo>
                    <a:pt x="28" y="16"/>
                  </a:lnTo>
                  <a:lnTo>
                    <a:pt x="31" y="16"/>
                  </a:lnTo>
                  <a:lnTo>
                    <a:pt x="33" y="19"/>
                  </a:lnTo>
                  <a:lnTo>
                    <a:pt x="35" y="19"/>
                  </a:lnTo>
                  <a:lnTo>
                    <a:pt x="38" y="21"/>
                  </a:lnTo>
                  <a:lnTo>
                    <a:pt x="38" y="21"/>
                  </a:lnTo>
                  <a:lnTo>
                    <a:pt x="38" y="21"/>
                  </a:lnTo>
                  <a:lnTo>
                    <a:pt x="40" y="21"/>
                  </a:lnTo>
                  <a:lnTo>
                    <a:pt x="40" y="21"/>
                  </a:lnTo>
                  <a:lnTo>
                    <a:pt x="42" y="21"/>
                  </a:lnTo>
                  <a:lnTo>
                    <a:pt x="42" y="21"/>
                  </a:lnTo>
                  <a:lnTo>
                    <a:pt x="42" y="21"/>
                  </a:lnTo>
                  <a:lnTo>
                    <a:pt x="45" y="24"/>
                  </a:lnTo>
                  <a:lnTo>
                    <a:pt x="50" y="26"/>
                  </a:lnTo>
                  <a:lnTo>
                    <a:pt x="54" y="28"/>
                  </a:lnTo>
                  <a:lnTo>
                    <a:pt x="59" y="31"/>
                  </a:lnTo>
                  <a:lnTo>
                    <a:pt x="64" y="33"/>
                  </a:lnTo>
                  <a:lnTo>
                    <a:pt x="71" y="38"/>
                  </a:lnTo>
                  <a:lnTo>
                    <a:pt x="78" y="40"/>
                  </a:lnTo>
                  <a:lnTo>
                    <a:pt x="85" y="45"/>
                  </a:lnTo>
                  <a:lnTo>
                    <a:pt x="90" y="47"/>
                  </a:lnTo>
                  <a:lnTo>
                    <a:pt x="97" y="52"/>
                  </a:lnTo>
                  <a:lnTo>
                    <a:pt x="102" y="54"/>
                  </a:lnTo>
                  <a:lnTo>
                    <a:pt x="106" y="57"/>
                  </a:lnTo>
                  <a:lnTo>
                    <a:pt x="109" y="59"/>
                  </a:lnTo>
                  <a:lnTo>
                    <a:pt x="113" y="61"/>
                  </a:lnTo>
                  <a:lnTo>
                    <a:pt x="113" y="61"/>
                  </a:lnTo>
                  <a:lnTo>
                    <a:pt x="113" y="61"/>
                  </a:lnTo>
                  <a:lnTo>
                    <a:pt x="113" y="61"/>
                  </a:lnTo>
                  <a:lnTo>
                    <a:pt x="116" y="64"/>
                  </a:lnTo>
                  <a:lnTo>
                    <a:pt x="116" y="64"/>
                  </a:lnTo>
                  <a:lnTo>
                    <a:pt x="118" y="66"/>
                  </a:lnTo>
                  <a:close/>
                  <a:moveTo>
                    <a:pt x="38" y="33"/>
                  </a:moveTo>
                  <a:lnTo>
                    <a:pt x="40" y="33"/>
                  </a:lnTo>
                  <a:lnTo>
                    <a:pt x="42" y="35"/>
                  </a:lnTo>
                  <a:lnTo>
                    <a:pt x="47" y="38"/>
                  </a:lnTo>
                  <a:lnTo>
                    <a:pt x="50" y="40"/>
                  </a:lnTo>
                  <a:lnTo>
                    <a:pt x="52" y="40"/>
                  </a:lnTo>
                  <a:lnTo>
                    <a:pt x="54" y="40"/>
                  </a:lnTo>
                  <a:lnTo>
                    <a:pt x="54" y="43"/>
                  </a:lnTo>
                  <a:lnTo>
                    <a:pt x="54" y="43"/>
                  </a:lnTo>
                  <a:lnTo>
                    <a:pt x="54" y="43"/>
                  </a:lnTo>
                  <a:lnTo>
                    <a:pt x="54" y="40"/>
                  </a:lnTo>
                  <a:lnTo>
                    <a:pt x="54" y="40"/>
                  </a:lnTo>
                  <a:lnTo>
                    <a:pt x="52" y="35"/>
                  </a:lnTo>
                  <a:lnTo>
                    <a:pt x="52" y="31"/>
                  </a:lnTo>
                  <a:lnTo>
                    <a:pt x="50" y="31"/>
                  </a:lnTo>
                  <a:lnTo>
                    <a:pt x="50" y="28"/>
                  </a:lnTo>
                  <a:lnTo>
                    <a:pt x="47" y="28"/>
                  </a:lnTo>
                  <a:lnTo>
                    <a:pt x="42" y="26"/>
                  </a:lnTo>
                  <a:lnTo>
                    <a:pt x="40" y="24"/>
                  </a:lnTo>
                  <a:lnTo>
                    <a:pt x="38" y="24"/>
                  </a:lnTo>
                  <a:lnTo>
                    <a:pt x="35" y="21"/>
                  </a:lnTo>
                  <a:lnTo>
                    <a:pt x="33" y="19"/>
                  </a:lnTo>
                  <a:lnTo>
                    <a:pt x="31" y="19"/>
                  </a:lnTo>
                  <a:lnTo>
                    <a:pt x="31" y="19"/>
                  </a:lnTo>
                  <a:lnTo>
                    <a:pt x="28" y="16"/>
                  </a:lnTo>
                  <a:lnTo>
                    <a:pt x="28" y="16"/>
                  </a:lnTo>
                  <a:lnTo>
                    <a:pt x="31" y="19"/>
                  </a:lnTo>
                  <a:lnTo>
                    <a:pt x="31" y="21"/>
                  </a:lnTo>
                  <a:lnTo>
                    <a:pt x="33" y="26"/>
                  </a:lnTo>
                  <a:lnTo>
                    <a:pt x="35" y="28"/>
                  </a:lnTo>
                  <a:lnTo>
                    <a:pt x="35" y="31"/>
                  </a:lnTo>
                  <a:lnTo>
                    <a:pt x="35" y="31"/>
                  </a:lnTo>
                  <a:lnTo>
                    <a:pt x="38" y="33"/>
                  </a:lnTo>
                  <a:lnTo>
                    <a:pt x="38" y="33"/>
                  </a:lnTo>
                  <a:close/>
                  <a:moveTo>
                    <a:pt x="83" y="57"/>
                  </a:moveTo>
                  <a:lnTo>
                    <a:pt x="85" y="59"/>
                  </a:lnTo>
                  <a:lnTo>
                    <a:pt x="90" y="61"/>
                  </a:lnTo>
                  <a:lnTo>
                    <a:pt x="92" y="64"/>
                  </a:lnTo>
                  <a:lnTo>
                    <a:pt x="95" y="64"/>
                  </a:lnTo>
                  <a:lnTo>
                    <a:pt x="97" y="66"/>
                  </a:lnTo>
                  <a:lnTo>
                    <a:pt x="99" y="66"/>
                  </a:lnTo>
                  <a:lnTo>
                    <a:pt x="99" y="66"/>
                  </a:lnTo>
                  <a:lnTo>
                    <a:pt x="99" y="66"/>
                  </a:lnTo>
                  <a:lnTo>
                    <a:pt x="99" y="66"/>
                  </a:lnTo>
                  <a:lnTo>
                    <a:pt x="99" y="66"/>
                  </a:lnTo>
                  <a:lnTo>
                    <a:pt x="99" y="64"/>
                  </a:lnTo>
                  <a:lnTo>
                    <a:pt x="99" y="61"/>
                  </a:lnTo>
                  <a:lnTo>
                    <a:pt x="97" y="57"/>
                  </a:lnTo>
                  <a:lnTo>
                    <a:pt x="97" y="57"/>
                  </a:lnTo>
                  <a:lnTo>
                    <a:pt x="95" y="54"/>
                  </a:lnTo>
                  <a:lnTo>
                    <a:pt x="92" y="52"/>
                  </a:lnTo>
                  <a:lnTo>
                    <a:pt x="90" y="52"/>
                  </a:lnTo>
                  <a:lnTo>
                    <a:pt x="87" y="50"/>
                  </a:lnTo>
                  <a:lnTo>
                    <a:pt x="85" y="47"/>
                  </a:lnTo>
                  <a:lnTo>
                    <a:pt x="80" y="47"/>
                  </a:lnTo>
                  <a:lnTo>
                    <a:pt x="78" y="45"/>
                  </a:lnTo>
                  <a:lnTo>
                    <a:pt x="76" y="45"/>
                  </a:lnTo>
                  <a:lnTo>
                    <a:pt x="76" y="45"/>
                  </a:lnTo>
                  <a:lnTo>
                    <a:pt x="76" y="43"/>
                  </a:lnTo>
                  <a:lnTo>
                    <a:pt x="76" y="43"/>
                  </a:lnTo>
                  <a:lnTo>
                    <a:pt x="76" y="45"/>
                  </a:lnTo>
                  <a:lnTo>
                    <a:pt x="78" y="47"/>
                  </a:lnTo>
                  <a:lnTo>
                    <a:pt x="78" y="50"/>
                  </a:lnTo>
                  <a:lnTo>
                    <a:pt x="80" y="52"/>
                  </a:lnTo>
                  <a:lnTo>
                    <a:pt x="80" y="54"/>
                  </a:lnTo>
                  <a:lnTo>
                    <a:pt x="83" y="54"/>
                  </a:lnTo>
                  <a:lnTo>
                    <a:pt x="83" y="57"/>
                  </a:lnTo>
                  <a:lnTo>
                    <a:pt x="83" y="57"/>
                  </a:lnTo>
                  <a:lnTo>
                    <a:pt x="83" y="57"/>
                  </a:lnTo>
                  <a:close/>
                  <a:moveTo>
                    <a:pt x="59" y="45"/>
                  </a:moveTo>
                  <a:lnTo>
                    <a:pt x="64" y="47"/>
                  </a:lnTo>
                  <a:lnTo>
                    <a:pt x="66" y="47"/>
                  </a:lnTo>
                  <a:lnTo>
                    <a:pt x="68" y="50"/>
                  </a:lnTo>
                  <a:lnTo>
                    <a:pt x="73" y="52"/>
                  </a:lnTo>
                  <a:lnTo>
                    <a:pt x="76" y="54"/>
                  </a:lnTo>
                  <a:lnTo>
                    <a:pt x="76" y="54"/>
                  </a:lnTo>
                  <a:lnTo>
                    <a:pt x="76" y="54"/>
                  </a:lnTo>
                  <a:lnTo>
                    <a:pt x="76" y="54"/>
                  </a:lnTo>
                  <a:lnTo>
                    <a:pt x="76" y="54"/>
                  </a:lnTo>
                  <a:lnTo>
                    <a:pt x="76" y="54"/>
                  </a:lnTo>
                  <a:lnTo>
                    <a:pt x="76" y="52"/>
                  </a:lnTo>
                  <a:lnTo>
                    <a:pt x="76" y="50"/>
                  </a:lnTo>
                  <a:lnTo>
                    <a:pt x="73" y="45"/>
                  </a:lnTo>
                  <a:lnTo>
                    <a:pt x="73" y="43"/>
                  </a:lnTo>
                  <a:lnTo>
                    <a:pt x="73" y="43"/>
                  </a:lnTo>
                  <a:lnTo>
                    <a:pt x="68" y="40"/>
                  </a:lnTo>
                  <a:lnTo>
                    <a:pt x="66" y="38"/>
                  </a:lnTo>
                  <a:lnTo>
                    <a:pt x="64" y="35"/>
                  </a:lnTo>
                  <a:lnTo>
                    <a:pt x="61" y="35"/>
                  </a:lnTo>
                  <a:lnTo>
                    <a:pt x="57" y="33"/>
                  </a:lnTo>
                  <a:lnTo>
                    <a:pt x="54" y="31"/>
                  </a:lnTo>
                  <a:lnTo>
                    <a:pt x="54" y="31"/>
                  </a:lnTo>
                  <a:lnTo>
                    <a:pt x="52" y="31"/>
                  </a:lnTo>
                  <a:lnTo>
                    <a:pt x="52" y="31"/>
                  </a:lnTo>
                  <a:lnTo>
                    <a:pt x="52" y="31"/>
                  </a:lnTo>
                  <a:lnTo>
                    <a:pt x="54" y="31"/>
                  </a:lnTo>
                  <a:lnTo>
                    <a:pt x="54" y="33"/>
                  </a:lnTo>
                  <a:lnTo>
                    <a:pt x="57" y="35"/>
                  </a:lnTo>
                  <a:lnTo>
                    <a:pt x="57" y="38"/>
                  </a:lnTo>
                  <a:lnTo>
                    <a:pt x="57" y="40"/>
                  </a:lnTo>
                  <a:lnTo>
                    <a:pt x="59" y="43"/>
                  </a:lnTo>
                  <a:lnTo>
                    <a:pt x="59" y="45"/>
                  </a:lnTo>
                  <a:lnTo>
                    <a:pt x="59" y="45"/>
                  </a:lnTo>
                  <a:lnTo>
                    <a:pt x="59" y="45"/>
                  </a:lnTo>
                  <a:close/>
                  <a:moveTo>
                    <a:pt x="106" y="71"/>
                  </a:moveTo>
                  <a:lnTo>
                    <a:pt x="109" y="71"/>
                  </a:lnTo>
                  <a:lnTo>
                    <a:pt x="111" y="73"/>
                  </a:lnTo>
                  <a:lnTo>
                    <a:pt x="116" y="76"/>
                  </a:lnTo>
                  <a:lnTo>
                    <a:pt x="118" y="78"/>
                  </a:lnTo>
                  <a:lnTo>
                    <a:pt x="121" y="78"/>
                  </a:lnTo>
                  <a:lnTo>
                    <a:pt x="123" y="80"/>
                  </a:lnTo>
                  <a:lnTo>
                    <a:pt x="123" y="80"/>
                  </a:lnTo>
                  <a:lnTo>
                    <a:pt x="123" y="80"/>
                  </a:lnTo>
                  <a:lnTo>
                    <a:pt x="123" y="80"/>
                  </a:lnTo>
                  <a:lnTo>
                    <a:pt x="123" y="78"/>
                  </a:lnTo>
                  <a:lnTo>
                    <a:pt x="123" y="78"/>
                  </a:lnTo>
                  <a:lnTo>
                    <a:pt x="121" y="73"/>
                  </a:lnTo>
                  <a:lnTo>
                    <a:pt x="121" y="71"/>
                  </a:lnTo>
                  <a:lnTo>
                    <a:pt x="121" y="69"/>
                  </a:lnTo>
                  <a:lnTo>
                    <a:pt x="118" y="69"/>
                  </a:lnTo>
                  <a:lnTo>
                    <a:pt x="116" y="66"/>
                  </a:lnTo>
                  <a:lnTo>
                    <a:pt x="111" y="64"/>
                  </a:lnTo>
                  <a:lnTo>
                    <a:pt x="109" y="61"/>
                  </a:lnTo>
                  <a:lnTo>
                    <a:pt x="106" y="61"/>
                  </a:lnTo>
                  <a:lnTo>
                    <a:pt x="104" y="59"/>
                  </a:lnTo>
                  <a:lnTo>
                    <a:pt x="102" y="57"/>
                  </a:lnTo>
                  <a:lnTo>
                    <a:pt x="99" y="57"/>
                  </a:lnTo>
                  <a:lnTo>
                    <a:pt x="99" y="57"/>
                  </a:lnTo>
                  <a:lnTo>
                    <a:pt x="99" y="57"/>
                  </a:lnTo>
                  <a:lnTo>
                    <a:pt x="99" y="57"/>
                  </a:lnTo>
                  <a:lnTo>
                    <a:pt x="99" y="57"/>
                  </a:lnTo>
                  <a:lnTo>
                    <a:pt x="99" y="59"/>
                  </a:lnTo>
                  <a:lnTo>
                    <a:pt x="102" y="64"/>
                  </a:lnTo>
                  <a:lnTo>
                    <a:pt x="104" y="66"/>
                  </a:lnTo>
                  <a:lnTo>
                    <a:pt x="104" y="69"/>
                  </a:lnTo>
                  <a:lnTo>
                    <a:pt x="106" y="69"/>
                  </a:lnTo>
                  <a:lnTo>
                    <a:pt x="106" y="71"/>
                  </a:lnTo>
                  <a:lnTo>
                    <a:pt x="106" y="71"/>
                  </a:lnTo>
                  <a:close/>
                  <a:moveTo>
                    <a:pt x="139" y="90"/>
                  </a:moveTo>
                  <a:lnTo>
                    <a:pt x="142" y="90"/>
                  </a:lnTo>
                  <a:lnTo>
                    <a:pt x="142" y="90"/>
                  </a:lnTo>
                  <a:lnTo>
                    <a:pt x="144" y="90"/>
                  </a:lnTo>
                  <a:lnTo>
                    <a:pt x="144" y="90"/>
                  </a:lnTo>
                  <a:lnTo>
                    <a:pt x="144" y="88"/>
                  </a:lnTo>
                  <a:lnTo>
                    <a:pt x="144" y="88"/>
                  </a:lnTo>
                  <a:lnTo>
                    <a:pt x="144" y="85"/>
                  </a:lnTo>
                  <a:lnTo>
                    <a:pt x="142" y="83"/>
                  </a:lnTo>
                  <a:lnTo>
                    <a:pt x="142" y="80"/>
                  </a:lnTo>
                  <a:lnTo>
                    <a:pt x="139" y="80"/>
                  </a:lnTo>
                  <a:lnTo>
                    <a:pt x="137" y="78"/>
                  </a:lnTo>
                  <a:lnTo>
                    <a:pt x="135" y="76"/>
                  </a:lnTo>
                  <a:lnTo>
                    <a:pt x="132" y="76"/>
                  </a:lnTo>
                  <a:lnTo>
                    <a:pt x="130" y="73"/>
                  </a:lnTo>
                  <a:lnTo>
                    <a:pt x="125" y="71"/>
                  </a:lnTo>
                  <a:lnTo>
                    <a:pt x="123" y="71"/>
                  </a:lnTo>
                  <a:lnTo>
                    <a:pt x="123" y="71"/>
                  </a:lnTo>
                  <a:lnTo>
                    <a:pt x="123" y="69"/>
                  </a:lnTo>
                  <a:lnTo>
                    <a:pt x="121" y="69"/>
                  </a:lnTo>
                  <a:lnTo>
                    <a:pt x="121" y="69"/>
                  </a:lnTo>
                  <a:lnTo>
                    <a:pt x="123" y="71"/>
                  </a:lnTo>
                  <a:lnTo>
                    <a:pt x="123" y="73"/>
                  </a:lnTo>
                  <a:lnTo>
                    <a:pt x="125" y="76"/>
                  </a:lnTo>
                  <a:lnTo>
                    <a:pt x="128" y="80"/>
                  </a:lnTo>
                  <a:lnTo>
                    <a:pt x="128" y="83"/>
                  </a:lnTo>
                  <a:lnTo>
                    <a:pt x="128" y="83"/>
                  </a:lnTo>
                  <a:lnTo>
                    <a:pt x="130" y="85"/>
                  </a:lnTo>
                  <a:lnTo>
                    <a:pt x="130" y="85"/>
                  </a:lnTo>
                  <a:lnTo>
                    <a:pt x="135" y="88"/>
                  </a:lnTo>
                  <a:lnTo>
                    <a:pt x="137" y="88"/>
                  </a:lnTo>
                  <a:lnTo>
                    <a:pt x="139" y="90"/>
                  </a:lnTo>
                  <a:lnTo>
                    <a:pt x="139" y="90"/>
                  </a:lnTo>
                  <a:lnTo>
                    <a:pt x="139" y="90"/>
                  </a:lnTo>
                  <a:close/>
                  <a:moveTo>
                    <a:pt x="31" y="28"/>
                  </a:moveTo>
                  <a:lnTo>
                    <a:pt x="31" y="28"/>
                  </a:lnTo>
                  <a:lnTo>
                    <a:pt x="31" y="26"/>
                  </a:lnTo>
                  <a:lnTo>
                    <a:pt x="28" y="24"/>
                  </a:lnTo>
                  <a:lnTo>
                    <a:pt x="28" y="19"/>
                  </a:lnTo>
                  <a:lnTo>
                    <a:pt x="26" y="16"/>
                  </a:lnTo>
                  <a:lnTo>
                    <a:pt x="26" y="16"/>
                  </a:lnTo>
                  <a:lnTo>
                    <a:pt x="26" y="16"/>
                  </a:lnTo>
                  <a:lnTo>
                    <a:pt x="23" y="14"/>
                  </a:lnTo>
                  <a:lnTo>
                    <a:pt x="21" y="14"/>
                  </a:lnTo>
                  <a:lnTo>
                    <a:pt x="19" y="12"/>
                  </a:lnTo>
                  <a:lnTo>
                    <a:pt x="16" y="12"/>
                  </a:lnTo>
                  <a:lnTo>
                    <a:pt x="16" y="9"/>
                  </a:lnTo>
                  <a:lnTo>
                    <a:pt x="16" y="9"/>
                  </a:lnTo>
                  <a:lnTo>
                    <a:pt x="14" y="9"/>
                  </a:lnTo>
                  <a:lnTo>
                    <a:pt x="14" y="9"/>
                  </a:lnTo>
                  <a:lnTo>
                    <a:pt x="12" y="9"/>
                  </a:lnTo>
                  <a:lnTo>
                    <a:pt x="12" y="9"/>
                  </a:lnTo>
                  <a:lnTo>
                    <a:pt x="12" y="12"/>
                  </a:lnTo>
                  <a:lnTo>
                    <a:pt x="12" y="12"/>
                  </a:lnTo>
                  <a:lnTo>
                    <a:pt x="12" y="14"/>
                  </a:lnTo>
                  <a:lnTo>
                    <a:pt x="12" y="16"/>
                  </a:lnTo>
                  <a:lnTo>
                    <a:pt x="14" y="19"/>
                  </a:lnTo>
                  <a:lnTo>
                    <a:pt x="14" y="19"/>
                  </a:lnTo>
                  <a:lnTo>
                    <a:pt x="16" y="21"/>
                  </a:lnTo>
                  <a:lnTo>
                    <a:pt x="21" y="24"/>
                  </a:lnTo>
                  <a:lnTo>
                    <a:pt x="23" y="26"/>
                  </a:lnTo>
                  <a:lnTo>
                    <a:pt x="26" y="26"/>
                  </a:lnTo>
                  <a:lnTo>
                    <a:pt x="28" y="28"/>
                  </a:lnTo>
                  <a:lnTo>
                    <a:pt x="31" y="28"/>
                  </a:lnTo>
                  <a:lnTo>
                    <a:pt x="31" y="28"/>
                  </a:lnTo>
                  <a:lnTo>
                    <a:pt x="31" y="28"/>
                  </a:lnTo>
                  <a:lnTo>
                    <a:pt x="31" y="28"/>
                  </a:lnTo>
                  <a:close/>
                </a:path>
              </a:pathLst>
            </a:custGeom>
            <a:solidFill>
              <a:srgbClr val="070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1" name="Freeform 234"/>
            <p:cNvSpPr>
              <a:spLocks/>
            </p:cNvSpPr>
            <p:nvPr/>
          </p:nvSpPr>
          <p:spPr bwMode="auto">
            <a:xfrm>
              <a:off x="5921375" y="4425951"/>
              <a:ext cx="11113" cy="7938"/>
            </a:xfrm>
            <a:custGeom>
              <a:avLst/>
              <a:gdLst>
                <a:gd name="T0" fmla="*/ 5 w 7"/>
                <a:gd name="T1" fmla="*/ 5 h 5"/>
                <a:gd name="T2" fmla="*/ 5 w 7"/>
                <a:gd name="T3" fmla="*/ 5 h 5"/>
                <a:gd name="T4" fmla="*/ 5 w 7"/>
                <a:gd name="T5" fmla="*/ 3 h 5"/>
                <a:gd name="T6" fmla="*/ 5 w 7"/>
                <a:gd name="T7" fmla="*/ 3 h 5"/>
                <a:gd name="T8" fmla="*/ 2 w 7"/>
                <a:gd name="T9" fmla="*/ 3 h 5"/>
                <a:gd name="T10" fmla="*/ 2 w 7"/>
                <a:gd name="T11" fmla="*/ 0 h 5"/>
                <a:gd name="T12" fmla="*/ 2 w 7"/>
                <a:gd name="T13" fmla="*/ 0 h 5"/>
                <a:gd name="T14" fmla="*/ 2 w 7"/>
                <a:gd name="T15" fmla="*/ 0 h 5"/>
                <a:gd name="T16" fmla="*/ 2 w 7"/>
                <a:gd name="T17" fmla="*/ 0 h 5"/>
                <a:gd name="T18" fmla="*/ 2 w 7"/>
                <a:gd name="T19" fmla="*/ 0 h 5"/>
                <a:gd name="T20" fmla="*/ 0 w 7"/>
                <a:gd name="T21" fmla="*/ 0 h 5"/>
                <a:gd name="T22" fmla="*/ 0 w 7"/>
                <a:gd name="T23" fmla="*/ 3 h 5"/>
                <a:gd name="T24" fmla="*/ 0 w 7"/>
                <a:gd name="T25" fmla="*/ 3 h 5"/>
                <a:gd name="T26" fmla="*/ 0 w 7"/>
                <a:gd name="T27" fmla="*/ 3 h 5"/>
                <a:gd name="T28" fmla="*/ 2 w 7"/>
                <a:gd name="T29" fmla="*/ 5 h 5"/>
                <a:gd name="T30" fmla="*/ 2 w 7"/>
                <a:gd name="T31" fmla="*/ 5 h 5"/>
                <a:gd name="T32" fmla="*/ 2 w 7"/>
                <a:gd name="T33" fmla="*/ 5 h 5"/>
                <a:gd name="T34" fmla="*/ 2 w 7"/>
                <a:gd name="T35" fmla="*/ 5 h 5"/>
                <a:gd name="T36" fmla="*/ 5 w 7"/>
                <a:gd name="T37" fmla="*/ 5 h 5"/>
                <a:gd name="T38" fmla="*/ 5 w 7"/>
                <a:gd name="T39" fmla="*/ 5 h 5"/>
                <a:gd name="T40" fmla="*/ 5 w 7"/>
                <a:gd name="T41" fmla="*/ 5 h 5"/>
                <a:gd name="T42" fmla="*/ 7 w 7"/>
                <a:gd name="T43" fmla="*/ 5 h 5"/>
                <a:gd name="T44" fmla="*/ 7 w 7"/>
                <a:gd name="T45" fmla="*/ 5 h 5"/>
                <a:gd name="T46" fmla="*/ 5 w 7"/>
                <a:gd name="T47" fmla="*/ 5 h 5"/>
                <a:gd name="T48" fmla="*/ 5 w 7"/>
                <a:gd name="T4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5">
                  <a:moveTo>
                    <a:pt x="5" y="5"/>
                  </a:moveTo>
                  <a:lnTo>
                    <a:pt x="5" y="5"/>
                  </a:lnTo>
                  <a:lnTo>
                    <a:pt x="5" y="3"/>
                  </a:lnTo>
                  <a:lnTo>
                    <a:pt x="5" y="3"/>
                  </a:lnTo>
                  <a:lnTo>
                    <a:pt x="2" y="3"/>
                  </a:lnTo>
                  <a:lnTo>
                    <a:pt x="2" y="0"/>
                  </a:lnTo>
                  <a:lnTo>
                    <a:pt x="2" y="0"/>
                  </a:lnTo>
                  <a:lnTo>
                    <a:pt x="2" y="0"/>
                  </a:lnTo>
                  <a:lnTo>
                    <a:pt x="2" y="0"/>
                  </a:lnTo>
                  <a:lnTo>
                    <a:pt x="2" y="0"/>
                  </a:lnTo>
                  <a:lnTo>
                    <a:pt x="0" y="0"/>
                  </a:lnTo>
                  <a:lnTo>
                    <a:pt x="0" y="3"/>
                  </a:lnTo>
                  <a:lnTo>
                    <a:pt x="0" y="3"/>
                  </a:lnTo>
                  <a:lnTo>
                    <a:pt x="0" y="3"/>
                  </a:lnTo>
                  <a:lnTo>
                    <a:pt x="2" y="5"/>
                  </a:lnTo>
                  <a:lnTo>
                    <a:pt x="2" y="5"/>
                  </a:lnTo>
                  <a:lnTo>
                    <a:pt x="2" y="5"/>
                  </a:lnTo>
                  <a:lnTo>
                    <a:pt x="2" y="5"/>
                  </a:lnTo>
                  <a:lnTo>
                    <a:pt x="5" y="5"/>
                  </a:lnTo>
                  <a:lnTo>
                    <a:pt x="5" y="5"/>
                  </a:lnTo>
                  <a:lnTo>
                    <a:pt x="5" y="5"/>
                  </a:lnTo>
                  <a:lnTo>
                    <a:pt x="7" y="5"/>
                  </a:lnTo>
                  <a:lnTo>
                    <a:pt x="7" y="5"/>
                  </a:lnTo>
                  <a:lnTo>
                    <a:pt x="5" y="5"/>
                  </a:lnTo>
                  <a:lnTo>
                    <a:pt x="5" y="5"/>
                  </a:lnTo>
                  <a:close/>
                </a:path>
              </a:pathLst>
            </a:custGeom>
            <a:solidFill>
              <a:srgbClr val="243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2" name="Freeform 235"/>
            <p:cNvSpPr>
              <a:spLocks/>
            </p:cNvSpPr>
            <p:nvPr/>
          </p:nvSpPr>
          <p:spPr bwMode="auto">
            <a:xfrm>
              <a:off x="5921375" y="4445001"/>
              <a:ext cx="11113" cy="7938"/>
            </a:xfrm>
            <a:custGeom>
              <a:avLst/>
              <a:gdLst>
                <a:gd name="T0" fmla="*/ 5 w 7"/>
                <a:gd name="T1" fmla="*/ 5 h 5"/>
                <a:gd name="T2" fmla="*/ 5 w 7"/>
                <a:gd name="T3" fmla="*/ 5 h 5"/>
                <a:gd name="T4" fmla="*/ 5 w 7"/>
                <a:gd name="T5" fmla="*/ 5 h 5"/>
                <a:gd name="T6" fmla="*/ 2 w 7"/>
                <a:gd name="T7" fmla="*/ 5 h 5"/>
                <a:gd name="T8" fmla="*/ 2 w 7"/>
                <a:gd name="T9" fmla="*/ 2 h 5"/>
                <a:gd name="T10" fmla="*/ 2 w 7"/>
                <a:gd name="T11" fmla="*/ 2 h 5"/>
                <a:gd name="T12" fmla="*/ 2 w 7"/>
                <a:gd name="T13" fmla="*/ 0 h 5"/>
                <a:gd name="T14" fmla="*/ 2 w 7"/>
                <a:gd name="T15" fmla="*/ 0 h 5"/>
                <a:gd name="T16" fmla="*/ 2 w 7"/>
                <a:gd name="T17" fmla="*/ 2 h 5"/>
                <a:gd name="T18" fmla="*/ 2 w 7"/>
                <a:gd name="T19" fmla="*/ 2 h 5"/>
                <a:gd name="T20" fmla="*/ 0 w 7"/>
                <a:gd name="T21" fmla="*/ 2 h 5"/>
                <a:gd name="T22" fmla="*/ 0 w 7"/>
                <a:gd name="T23" fmla="*/ 2 h 5"/>
                <a:gd name="T24" fmla="*/ 0 w 7"/>
                <a:gd name="T25" fmla="*/ 2 h 5"/>
                <a:gd name="T26" fmla="*/ 0 w 7"/>
                <a:gd name="T27" fmla="*/ 5 h 5"/>
                <a:gd name="T28" fmla="*/ 2 w 7"/>
                <a:gd name="T29" fmla="*/ 5 h 5"/>
                <a:gd name="T30" fmla="*/ 2 w 7"/>
                <a:gd name="T31" fmla="*/ 5 h 5"/>
                <a:gd name="T32" fmla="*/ 2 w 7"/>
                <a:gd name="T33" fmla="*/ 5 h 5"/>
                <a:gd name="T34" fmla="*/ 2 w 7"/>
                <a:gd name="T35" fmla="*/ 5 h 5"/>
                <a:gd name="T36" fmla="*/ 2 w 7"/>
                <a:gd name="T37" fmla="*/ 5 h 5"/>
                <a:gd name="T38" fmla="*/ 5 w 7"/>
                <a:gd name="T39" fmla="*/ 5 h 5"/>
                <a:gd name="T40" fmla="*/ 5 w 7"/>
                <a:gd name="T41" fmla="*/ 5 h 5"/>
                <a:gd name="T42" fmla="*/ 5 w 7"/>
                <a:gd name="T43" fmla="*/ 5 h 5"/>
                <a:gd name="T44" fmla="*/ 7 w 7"/>
                <a:gd name="T45" fmla="*/ 5 h 5"/>
                <a:gd name="T46" fmla="*/ 7 w 7"/>
                <a:gd name="T47" fmla="*/ 5 h 5"/>
                <a:gd name="T48" fmla="*/ 5 w 7"/>
                <a:gd name="T49" fmla="*/ 5 h 5"/>
                <a:gd name="T50" fmla="*/ 5 w 7"/>
                <a:gd name="T5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 h="5">
                  <a:moveTo>
                    <a:pt x="5" y="5"/>
                  </a:moveTo>
                  <a:lnTo>
                    <a:pt x="5" y="5"/>
                  </a:lnTo>
                  <a:lnTo>
                    <a:pt x="5" y="5"/>
                  </a:lnTo>
                  <a:lnTo>
                    <a:pt x="2" y="5"/>
                  </a:lnTo>
                  <a:lnTo>
                    <a:pt x="2" y="2"/>
                  </a:lnTo>
                  <a:lnTo>
                    <a:pt x="2" y="2"/>
                  </a:lnTo>
                  <a:lnTo>
                    <a:pt x="2" y="0"/>
                  </a:lnTo>
                  <a:lnTo>
                    <a:pt x="2" y="0"/>
                  </a:lnTo>
                  <a:lnTo>
                    <a:pt x="2" y="2"/>
                  </a:lnTo>
                  <a:lnTo>
                    <a:pt x="2" y="2"/>
                  </a:lnTo>
                  <a:lnTo>
                    <a:pt x="0" y="2"/>
                  </a:lnTo>
                  <a:lnTo>
                    <a:pt x="0" y="2"/>
                  </a:lnTo>
                  <a:lnTo>
                    <a:pt x="0" y="2"/>
                  </a:lnTo>
                  <a:lnTo>
                    <a:pt x="0" y="5"/>
                  </a:lnTo>
                  <a:lnTo>
                    <a:pt x="2" y="5"/>
                  </a:lnTo>
                  <a:lnTo>
                    <a:pt x="2" y="5"/>
                  </a:lnTo>
                  <a:lnTo>
                    <a:pt x="2" y="5"/>
                  </a:lnTo>
                  <a:lnTo>
                    <a:pt x="2" y="5"/>
                  </a:lnTo>
                  <a:lnTo>
                    <a:pt x="2" y="5"/>
                  </a:lnTo>
                  <a:lnTo>
                    <a:pt x="5" y="5"/>
                  </a:lnTo>
                  <a:lnTo>
                    <a:pt x="5" y="5"/>
                  </a:lnTo>
                  <a:lnTo>
                    <a:pt x="5" y="5"/>
                  </a:lnTo>
                  <a:lnTo>
                    <a:pt x="7" y="5"/>
                  </a:lnTo>
                  <a:lnTo>
                    <a:pt x="7" y="5"/>
                  </a:lnTo>
                  <a:lnTo>
                    <a:pt x="5" y="5"/>
                  </a:lnTo>
                  <a:lnTo>
                    <a:pt x="5" y="5"/>
                  </a:lnTo>
                  <a:close/>
                </a:path>
              </a:pathLst>
            </a:custGeom>
            <a:solidFill>
              <a:srgbClr val="243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3" name="Freeform 236"/>
            <p:cNvSpPr>
              <a:spLocks/>
            </p:cNvSpPr>
            <p:nvPr/>
          </p:nvSpPr>
          <p:spPr bwMode="auto">
            <a:xfrm>
              <a:off x="5932488" y="4425951"/>
              <a:ext cx="0" cy="33338"/>
            </a:xfrm>
            <a:custGeom>
              <a:avLst/>
              <a:gdLst>
                <a:gd name="T0" fmla="*/ 3 h 21"/>
                <a:gd name="T1" fmla="*/ 0 h 21"/>
                <a:gd name="T2" fmla="*/ 19 h 21"/>
                <a:gd name="T3" fmla="*/ 21 h 21"/>
                <a:gd name="T4" fmla="*/ 3 h 21"/>
              </a:gdLst>
              <a:ahLst/>
              <a:cxnLst>
                <a:cxn ang="0">
                  <a:pos x="0" y="T0"/>
                </a:cxn>
                <a:cxn ang="0">
                  <a:pos x="0" y="T1"/>
                </a:cxn>
                <a:cxn ang="0">
                  <a:pos x="0" y="T2"/>
                </a:cxn>
                <a:cxn ang="0">
                  <a:pos x="0" y="T3"/>
                </a:cxn>
                <a:cxn ang="0">
                  <a:pos x="0" y="T4"/>
                </a:cxn>
              </a:cxnLst>
              <a:rect l="0" t="0" r="r" b="b"/>
              <a:pathLst>
                <a:path h="21">
                  <a:moveTo>
                    <a:pt x="0" y="3"/>
                  </a:moveTo>
                  <a:lnTo>
                    <a:pt x="0" y="0"/>
                  </a:lnTo>
                  <a:lnTo>
                    <a:pt x="0" y="19"/>
                  </a:lnTo>
                  <a:lnTo>
                    <a:pt x="0" y="21"/>
                  </a:lnTo>
                  <a:lnTo>
                    <a:pt x="0" y="3"/>
                  </a:lnTo>
                  <a:close/>
                </a:path>
              </a:pathLst>
            </a:custGeom>
            <a:solidFill>
              <a:srgbClr val="18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4" name="Freeform 237"/>
            <p:cNvSpPr>
              <a:spLocks/>
            </p:cNvSpPr>
            <p:nvPr/>
          </p:nvSpPr>
          <p:spPr bwMode="auto">
            <a:xfrm>
              <a:off x="5916613" y="4418013"/>
              <a:ext cx="15875" cy="12700"/>
            </a:xfrm>
            <a:custGeom>
              <a:avLst/>
              <a:gdLst>
                <a:gd name="T0" fmla="*/ 0 w 10"/>
                <a:gd name="T1" fmla="*/ 0 h 8"/>
                <a:gd name="T2" fmla="*/ 0 w 10"/>
                <a:gd name="T3" fmla="*/ 0 h 8"/>
                <a:gd name="T4" fmla="*/ 10 w 10"/>
                <a:gd name="T5" fmla="*/ 5 h 8"/>
                <a:gd name="T6" fmla="*/ 10 w 10"/>
                <a:gd name="T7" fmla="*/ 8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lnTo>
                    <a:pt x="0" y="0"/>
                  </a:lnTo>
                  <a:lnTo>
                    <a:pt x="10" y="5"/>
                  </a:lnTo>
                  <a:lnTo>
                    <a:pt x="10" y="8"/>
                  </a:lnTo>
                  <a:lnTo>
                    <a:pt x="0" y="0"/>
                  </a:lnTo>
                  <a:close/>
                </a:path>
              </a:pathLst>
            </a:custGeom>
            <a:solidFill>
              <a:srgbClr val="151F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5" name="Freeform 238"/>
            <p:cNvSpPr>
              <a:spLocks noEditPoints="1"/>
            </p:cNvSpPr>
            <p:nvPr/>
          </p:nvSpPr>
          <p:spPr bwMode="auto">
            <a:xfrm>
              <a:off x="5916613" y="4418013"/>
              <a:ext cx="15875" cy="41275"/>
            </a:xfrm>
            <a:custGeom>
              <a:avLst/>
              <a:gdLst>
                <a:gd name="T0" fmla="*/ 3 w 10"/>
                <a:gd name="T1" fmla="*/ 3 h 26"/>
                <a:gd name="T2" fmla="*/ 8 w 10"/>
                <a:gd name="T3" fmla="*/ 5 h 26"/>
                <a:gd name="T4" fmla="*/ 8 w 10"/>
                <a:gd name="T5" fmla="*/ 5 h 26"/>
                <a:gd name="T6" fmla="*/ 10 w 10"/>
                <a:gd name="T7" fmla="*/ 8 h 26"/>
                <a:gd name="T8" fmla="*/ 10 w 10"/>
                <a:gd name="T9" fmla="*/ 12 h 26"/>
                <a:gd name="T10" fmla="*/ 10 w 10"/>
                <a:gd name="T11" fmla="*/ 17 h 26"/>
                <a:gd name="T12" fmla="*/ 10 w 10"/>
                <a:gd name="T13" fmla="*/ 24 h 26"/>
                <a:gd name="T14" fmla="*/ 10 w 10"/>
                <a:gd name="T15" fmla="*/ 24 h 26"/>
                <a:gd name="T16" fmla="*/ 10 w 10"/>
                <a:gd name="T17" fmla="*/ 26 h 26"/>
                <a:gd name="T18" fmla="*/ 3 w 10"/>
                <a:gd name="T19" fmla="*/ 22 h 26"/>
                <a:gd name="T20" fmla="*/ 0 w 10"/>
                <a:gd name="T21" fmla="*/ 22 h 26"/>
                <a:gd name="T22" fmla="*/ 0 w 10"/>
                <a:gd name="T23" fmla="*/ 19 h 26"/>
                <a:gd name="T24" fmla="*/ 0 w 10"/>
                <a:gd name="T25" fmla="*/ 17 h 26"/>
                <a:gd name="T26" fmla="*/ 0 w 10"/>
                <a:gd name="T27" fmla="*/ 12 h 26"/>
                <a:gd name="T28" fmla="*/ 0 w 10"/>
                <a:gd name="T29" fmla="*/ 5 h 26"/>
                <a:gd name="T30" fmla="*/ 0 w 10"/>
                <a:gd name="T31" fmla="*/ 3 h 26"/>
                <a:gd name="T32" fmla="*/ 0 w 10"/>
                <a:gd name="T33" fmla="*/ 0 h 26"/>
                <a:gd name="T34" fmla="*/ 8 w 10"/>
                <a:gd name="T35" fmla="*/ 10 h 26"/>
                <a:gd name="T36" fmla="*/ 8 w 10"/>
                <a:gd name="T37" fmla="*/ 10 h 26"/>
                <a:gd name="T38" fmla="*/ 5 w 10"/>
                <a:gd name="T39" fmla="*/ 8 h 26"/>
                <a:gd name="T40" fmla="*/ 5 w 10"/>
                <a:gd name="T41" fmla="*/ 8 h 26"/>
                <a:gd name="T42" fmla="*/ 3 w 10"/>
                <a:gd name="T43" fmla="*/ 8 h 26"/>
                <a:gd name="T44" fmla="*/ 3 w 10"/>
                <a:gd name="T45" fmla="*/ 8 h 26"/>
                <a:gd name="T46" fmla="*/ 5 w 10"/>
                <a:gd name="T47" fmla="*/ 10 h 26"/>
                <a:gd name="T48" fmla="*/ 5 w 10"/>
                <a:gd name="T49" fmla="*/ 10 h 26"/>
                <a:gd name="T50" fmla="*/ 5 w 10"/>
                <a:gd name="T51" fmla="*/ 22 h 26"/>
                <a:gd name="T52" fmla="*/ 8 w 10"/>
                <a:gd name="T53" fmla="*/ 22 h 26"/>
                <a:gd name="T54" fmla="*/ 8 w 10"/>
                <a:gd name="T55" fmla="*/ 19 h 26"/>
                <a:gd name="T56" fmla="*/ 5 w 10"/>
                <a:gd name="T57" fmla="*/ 19 h 26"/>
                <a:gd name="T58" fmla="*/ 5 w 10"/>
                <a:gd name="T59" fmla="*/ 19 h 26"/>
                <a:gd name="T60" fmla="*/ 3 w 10"/>
                <a:gd name="T61" fmla="*/ 19 h 26"/>
                <a:gd name="T62" fmla="*/ 3 w 10"/>
                <a:gd name="T63" fmla="*/ 22 h 26"/>
                <a:gd name="T64" fmla="*/ 5 w 10"/>
                <a:gd name="T65" fmla="*/ 22 h 26"/>
                <a:gd name="T66" fmla="*/ 5 w 10"/>
                <a:gd name="T67" fmla="*/ 22 h 26"/>
                <a:gd name="T68" fmla="*/ 5 w 10"/>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26">
                  <a:moveTo>
                    <a:pt x="0" y="0"/>
                  </a:moveTo>
                  <a:lnTo>
                    <a:pt x="3" y="3"/>
                  </a:lnTo>
                  <a:lnTo>
                    <a:pt x="5" y="5"/>
                  </a:lnTo>
                  <a:lnTo>
                    <a:pt x="8" y="5"/>
                  </a:lnTo>
                  <a:lnTo>
                    <a:pt x="8" y="5"/>
                  </a:lnTo>
                  <a:lnTo>
                    <a:pt x="8" y="5"/>
                  </a:lnTo>
                  <a:lnTo>
                    <a:pt x="10" y="8"/>
                  </a:lnTo>
                  <a:lnTo>
                    <a:pt x="10" y="8"/>
                  </a:lnTo>
                  <a:lnTo>
                    <a:pt x="10" y="10"/>
                  </a:lnTo>
                  <a:lnTo>
                    <a:pt x="10" y="12"/>
                  </a:lnTo>
                  <a:lnTo>
                    <a:pt x="10" y="15"/>
                  </a:lnTo>
                  <a:lnTo>
                    <a:pt x="10" y="17"/>
                  </a:lnTo>
                  <a:lnTo>
                    <a:pt x="10" y="22"/>
                  </a:lnTo>
                  <a:lnTo>
                    <a:pt x="10" y="24"/>
                  </a:lnTo>
                  <a:lnTo>
                    <a:pt x="10" y="24"/>
                  </a:lnTo>
                  <a:lnTo>
                    <a:pt x="10" y="24"/>
                  </a:lnTo>
                  <a:lnTo>
                    <a:pt x="10" y="26"/>
                  </a:lnTo>
                  <a:lnTo>
                    <a:pt x="10" y="26"/>
                  </a:lnTo>
                  <a:lnTo>
                    <a:pt x="5" y="24"/>
                  </a:lnTo>
                  <a:lnTo>
                    <a:pt x="3" y="22"/>
                  </a:lnTo>
                  <a:lnTo>
                    <a:pt x="3" y="22"/>
                  </a:lnTo>
                  <a:lnTo>
                    <a:pt x="0" y="22"/>
                  </a:lnTo>
                  <a:lnTo>
                    <a:pt x="0" y="22"/>
                  </a:lnTo>
                  <a:lnTo>
                    <a:pt x="0" y="19"/>
                  </a:lnTo>
                  <a:lnTo>
                    <a:pt x="0" y="19"/>
                  </a:lnTo>
                  <a:lnTo>
                    <a:pt x="0" y="17"/>
                  </a:lnTo>
                  <a:lnTo>
                    <a:pt x="0" y="15"/>
                  </a:lnTo>
                  <a:lnTo>
                    <a:pt x="0" y="12"/>
                  </a:lnTo>
                  <a:lnTo>
                    <a:pt x="0" y="10"/>
                  </a:lnTo>
                  <a:lnTo>
                    <a:pt x="0" y="5"/>
                  </a:lnTo>
                  <a:lnTo>
                    <a:pt x="0" y="3"/>
                  </a:lnTo>
                  <a:lnTo>
                    <a:pt x="0" y="3"/>
                  </a:lnTo>
                  <a:lnTo>
                    <a:pt x="0" y="0"/>
                  </a:lnTo>
                  <a:lnTo>
                    <a:pt x="0" y="0"/>
                  </a:lnTo>
                  <a:close/>
                  <a:moveTo>
                    <a:pt x="5" y="10"/>
                  </a:moveTo>
                  <a:lnTo>
                    <a:pt x="8" y="10"/>
                  </a:lnTo>
                  <a:lnTo>
                    <a:pt x="8" y="10"/>
                  </a:lnTo>
                  <a:lnTo>
                    <a:pt x="8" y="10"/>
                  </a:lnTo>
                  <a:lnTo>
                    <a:pt x="8" y="8"/>
                  </a:lnTo>
                  <a:lnTo>
                    <a:pt x="5" y="8"/>
                  </a:lnTo>
                  <a:lnTo>
                    <a:pt x="5" y="8"/>
                  </a:lnTo>
                  <a:lnTo>
                    <a:pt x="5" y="8"/>
                  </a:lnTo>
                  <a:lnTo>
                    <a:pt x="5" y="8"/>
                  </a:lnTo>
                  <a:lnTo>
                    <a:pt x="3" y="8"/>
                  </a:lnTo>
                  <a:lnTo>
                    <a:pt x="3" y="8"/>
                  </a:lnTo>
                  <a:lnTo>
                    <a:pt x="3" y="8"/>
                  </a:lnTo>
                  <a:lnTo>
                    <a:pt x="5" y="10"/>
                  </a:lnTo>
                  <a:lnTo>
                    <a:pt x="5" y="10"/>
                  </a:lnTo>
                  <a:lnTo>
                    <a:pt x="5" y="10"/>
                  </a:lnTo>
                  <a:lnTo>
                    <a:pt x="5" y="10"/>
                  </a:lnTo>
                  <a:lnTo>
                    <a:pt x="5" y="10"/>
                  </a:lnTo>
                  <a:close/>
                  <a:moveTo>
                    <a:pt x="5" y="22"/>
                  </a:moveTo>
                  <a:lnTo>
                    <a:pt x="8" y="22"/>
                  </a:lnTo>
                  <a:lnTo>
                    <a:pt x="8" y="22"/>
                  </a:lnTo>
                  <a:lnTo>
                    <a:pt x="8" y="22"/>
                  </a:lnTo>
                  <a:lnTo>
                    <a:pt x="8" y="19"/>
                  </a:lnTo>
                  <a:lnTo>
                    <a:pt x="8" y="19"/>
                  </a:lnTo>
                  <a:lnTo>
                    <a:pt x="5" y="19"/>
                  </a:lnTo>
                  <a:lnTo>
                    <a:pt x="5" y="19"/>
                  </a:lnTo>
                  <a:lnTo>
                    <a:pt x="5" y="19"/>
                  </a:lnTo>
                  <a:lnTo>
                    <a:pt x="5" y="19"/>
                  </a:lnTo>
                  <a:lnTo>
                    <a:pt x="3" y="19"/>
                  </a:lnTo>
                  <a:lnTo>
                    <a:pt x="3" y="19"/>
                  </a:lnTo>
                  <a:lnTo>
                    <a:pt x="3" y="22"/>
                  </a:lnTo>
                  <a:lnTo>
                    <a:pt x="5" y="22"/>
                  </a:lnTo>
                  <a:lnTo>
                    <a:pt x="5" y="22"/>
                  </a:lnTo>
                  <a:lnTo>
                    <a:pt x="5" y="22"/>
                  </a:lnTo>
                  <a:lnTo>
                    <a:pt x="5" y="22"/>
                  </a:lnTo>
                  <a:lnTo>
                    <a:pt x="5" y="22"/>
                  </a:lnTo>
                  <a:lnTo>
                    <a:pt x="5" y="22"/>
                  </a:lnTo>
                  <a:close/>
                </a:path>
              </a:pathLst>
            </a:custGeom>
            <a:solidFill>
              <a:srgbClr val="131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6" name="Freeform 239"/>
            <p:cNvSpPr>
              <a:spLocks noEditPoints="1"/>
            </p:cNvSpPr>
            <p:nvPr/>
          </p:nvSpPr>
          <p:spPr bwMode="auto">
            <a:xfrm>
              <a:off x="5673725" y="4287838"/>
              <a:ext cx="3175" cy="3175"/>
            </a:xfrm>
            <a:custGeom>
              <a:avLst/>
              <a:gdLst>
                <a:gd name="T0" fmla="*/ 0 w 2"/>
                <a:gd name="T1" fmla="*/ 0 h 2"/>
                <a:gd name="T2" fmla="*/ 0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2 h 2"/>
                <a:gd name="T32" fmla="*/ 2 w 2"/>
                <a:gd name="T33" fmla="*/ 2 h 2"/>
                <a:gd name="T34" fmla="*/ 2 w 2"/>
                <a:gd name="T35" fmla="*/ 2 h 2"/>
                <a:gd name="T36" fmla="*/ 2 w 2"/>
                <a:gd name="T37" fmla="*/ 2 h 2"/>
                <a:gd name="T38" fmla="*/ 2 w 2"/>
                <a:gd name="T39" fmla="*/ 2 h 2"/>
                <a:gd name="T40" fmla="*/ 2 w 2"/>
                <a:gd name="T41" fmla="*/ 2 h 2"/>
                <a:gd name="T42" fmla="*/ 2 w 2"/>
                <a:gd name="T43" fmla="*/ 2 h 2"/>
                <a:gd name="T44" fmla="*/ 2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0 h 2"/>
                <a:gd name="T58" fmla="*/ 0 w 2"/>
                <a:gd name="T59" fmla="*/ 2 h 2"/>
                <a:gd name="T60" fmla="*/ 0 w 2"/>
                <a:gd name="T61" fmla="*/ 2 h 2"/>
                <a:gd name="T62" fmla="*/ 0 w 2"/>
                <a:gd name="T63" fmla="*/ 2 h 2"/>
                <a:gd name="T64" fmla="*/ 0 w 2"/>
                <a:gd name="T65" fmla="*/ 2 h 2"/>
                <a:gd name="T66" fmla="*/ 0 w 2"/>
                <a:gd name="T67" fmla="*/ 2 h 2"/>
                <a:gd name="T68" fmla="*/ 0 w 2"/>
                <a:gd name="T69" fmla="*/ 2 h 2"/>
                <a:gd name="T70" fmla="*/ 0 w 2"/>
                <a:gd name="T71" fmla="*/ 2 h 2"/>
                <a:gd name="T72" fmla="*/ 0 w 2"/>
                <a:gd name="T73" fmla="*/ 2 h 2"/>
                <a:gd name="T74" fmla="*/ 2 w 2"/>
                <a:gd name="T75" fmla="*/ 2 h 2"/>
                <a:gd name="T76" fmla="*/ 2 w 2"/>
                <a:gd name="T77" fmla="*/ 2 h 2"/>
                <a:gd name="T78" fmla="*/ 2 w 2"/>
                <a:gd name="T79" fmla="*/ 2 h 2"/>
                <a:gd name="T80" fmla="*/ 0 w 2"/>
                <a:gd name="T81" fmla="*/ 2 h 2"/>
                <a:gd name="T82" fmla="*/ 0 w 2"/>
                <a:gd name="T83" fmla="*/ 2 h 2"/>
                <a:gd name="T84" fmla="*/ 0 w 2"/>
                <a:gd name="T85" fmla="*/ 2 h 2"/>
                <a:gd name="T86" fmla="*/ 0 w 2"/>
                <a:gd name="T87" fmla="*/ 2 h 2"/>
                <a:gd name="T88" fmla="*/ 0 w 2"/>
                <a:gd name="T89" fmla="*/ 2 h 2"/>
                <a:gd name="T90" fmla="*/ 0 w 2"/>
                <a:gd name="T91" fmla="*/ 0 h 2"/>
                <a:gd name="T92" fmla="*/ 0 w 2"/>
                <a:gd name="T93" fmla="*/ 0 h 2"/>
                <a:gd name="T94" fmla="*/ 0 w 2"/>
                <a:gd name="T95" fmla="*/ 0 h 2"/>
                <a:gd name="T96" fmla="*/ 0 w 2"/>
                <a:gd name="T97" fmla="*/ 0 h 2"/>
                <a:gd name="T98" fmla="*/ 0 w 2"/>
                <a:gd name="T99" fmla="*/ 0 h 2"/>
                <a:gd name="T100" fmla="*/ 0 w 2"/>
                <a:gd name="T101" fmla="*/ 0 h 2"/>
                <a:gd name="T102" fmla="*/ 0 w 2"/>
                <a:gd name="T103" fmla="*/ 0 h 2"/>
                <a:gd name="T104" fmla="*/ 0 w 2"/>
                <a:gd name="T10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 h="2">
                  <a:moveTo>
                    <a:pt x="0" y="0"/>
                  </a:moveTo>
                  <a:lnTo>
                    <a:pt x="0" y="0"/>
                  </a:lnTo>
                  <a:lnTo>
                    <a:pt x="2" y="0"/>
                  </a:lnTo>
                  <a:lnTo>
                    <a:pt x="2" y="0"/>
                  </a:lnTo>
                  <a:lnTo>
                    <a:pt x="2" y="0"/>
                  </a:lnTo>
                  <a:lnTo>
                    <a:pt x="0" y="0"/>
                  </a:lnTo>
                  <a:lnTo>
                    <a:pt x="0" y="0"/>
                  </a:lnTo>
                  <a:lnTo>
                    <a:pt x="0" y="0"/>
                  </a:lnTo>
                  <a:lnTo>
                    <a:pt x="0" y="0"/>
                  </a:lnTo>
                  <a:close/>
                  <a:moveTo>
                    <a:pt x="0" y="0"/>
                  </a:moveTo>
                  <a:lnTo>
                    <a:pt x="0" y="0"/>
                  </a:lnTo>
                  <a:lnTo>
                    <a:pt x="0" y="0"/>
                  </a:lnTo>
                  <a:lnTo>
                    <a:pt x="0" y="0"/>
                  </a:lnTo>
                  <a:lnTo>
                    <a:pt x="0" y="0"/>
                  </a:lnTo>
                  <a:lnTo>
                    <a:pt x="0" y="0"/>
                  </a:lnTo>
                  <a:lnTo>
                    <a:pt x="0" y="2"/>
                  </a:lnTo>
                  <a:lnTo>
                    <a:pt x="2" y="2"/>
                  </a:lnTo>
                  <a:lnTo>
                    <a:pt x="2" y="2"/>
                  </a:lnTo>
                  <a:lnTo>
                    <a:pt x="2" y="2"/>
                  </a:lnTo>
                  <a:lnTo>
                    <a:pt x="2" y="2"/>
                  </a:lnTo>
                  <a:lnTo>
                    <a:pt x="2" y="2"/>
                  </a:lnTo>
                  <a:lnTo>
                    <a:pt x="2" y="2"/>
                  </a:lnTo>
                  <a:lnTo>
                    <a:pt x="2" y="2"/>
                  </a:lnTo>
                  <a:lnTo>
                    <a:pt x="0" y="2"/>
                  </a:lnTo>
                  <a:lnTo>
                    <a:pt x="0" y="2"/>
                  </a:lnTo>
                  <a:lnTo>
                    <a:pt x="0" y="2"/>
                  </a:lnTo>
                  <a:lnTo>
                    <a:pt x="0" y="2"/>
                  </a:lnTo>
                  <a:lnTo>
                    <a:pt x="0" y="2"/>
                  </a:lnTo>
                  <a:lnTo>
                    <a:pt x="0" y="0"/>
                  </a:lnTo>
                  <a:lnTo>
                    <a:pt x="0" y="2"/>
                  </a:lnTo>
                  <a:lnTo>
                    <a:pt x="0" y="2"/>
                  </a:lnTo>
                  <a:lnTo>
                    <a:pt x="0" y="2"/>
                  </a:lnTo>
                  <a:lnTo>
                    <a:pt x="0" y="2"/>
                  </a:lnTo>
                  <a:lnTo>
                    <a:pt x="0" y="2"/>
                  </a:lnTo>
                  <a:lnTo>
                    <a:pt x="0" y="2"/>
                  </a:lnTo>
                  <a:lnTo>
                    <a:pt x="0" y="2"/>
                  </a:lnTo>
                  <a:lnTo>
                    <a:pt x="0" y="2"/>
                  </a:lnTo>
                  <a:lnTo>
                    <a:pt x="2" y="2"/>
                  </a:lnTo>
                  <a:lnTo>
                    <a:pt x="2" y="2"/>
                  </a:lnTo>
                  <a:lnTo>
                    <a:pt x="2"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7" name="Freeform 240"/>
            <p:cNvSpPr>
              <a:spLocks noEditPoints="1"/>
            </p:cNvSpPr>
            <p:nvPr/>
          </p:nvSpPr>
          <p:spPr bwMode="auto">
            <a:xfrm>
              <a:off x="5676900" y="4287838"/>
              <a:ext cx="3175"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2 w 2"/>
                <a:gd name="T35" fmla="*/ 2 h 2"/>
                <a:gd name="T36" fmla="*/ 2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0 h 2"/>
                <a:gd name="T58" fmla="*/ 0 w 2"/>
                <a:gd name="T59" fmla="*/ 0 h 2"/>
                <a:gd name="T60" fmla="*/ 0 w 2"/>
                <a:gd name="T61" fmla="*/ 2 h 2"/>
                <a:gd name="T62" fmla="*/ 0 w 2"/>
                <a:gd name="T63" fmla="*/ 2 h 2"/>
                <a:gd name="T64" fmla="*/ 0 w 2"/>
                <a:gd name="T65" fmla="*/ 2 h 2"/>
                <a:gd name="T66" fmla="*/ 0 w 2"/>
                <a:gd name="T6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 h="2">
                  <a:moveTo>
                    <a:pt x="0" y="2"/>
                  </a:moveTo>
                  <a:lnTo>
                    <a:pt x="0" y="2"/>
                  </a:lnTo>
                  <a:lnTo>
                    <a:pt x="0" y="2"/>
                  </a:lnTo>
                  <a:lnTo>
                    <a:pt x="0" y="2"/>
                  </a:lnTo>
                  <a:lnTo>
                    <a:pt x="0" y="2"/>
                  </a:lnTo>
                  <a:lnTo>
                    <a:pt x="0" y="2"/>
                  </a:lnTo>
                  <a:lnTo>
                    <a:pt x="0" y="2"/>
                  </a:lnTo>
                  <a:lnTo>
                    <a:pt x="0" y="2"/>
                  </a:lnTo>
                  <a:close/>
                  <a:moveTo>
                    <a:pt x="0" y="2"/>
                  </a:moveTo>
                  <a:lnTo>
                    <a:pt x="0" y="2"/>
                  </a:lnTo>
                  <a:lnTo>
                    <a:pt x="0" y="2"/>
                  </a:lnTo>
                  <a:lnTo>
                    <a:pt x="0" y="2"/>
                  </a:lnTo>
                  <a:lnTo>
                    <a:pt x="0" y="2"/>
                  </a:lnTo>
                  <a:lnTo>
                    <a:pt x="0" y="2"/>
                  </a:lnTo>
                  <a:lnTo>
                    <a:pt x="0" y="2"/>
                  </a:lnTo>
                  <a:lnTo>
                    <a:pt x="0" y="2"/>
                  </a:lnTo>
                  <a:lnTo>
                    <a:pt x="0" y="2"/>
                  </a:lnTo>
                  <a:lnTo>
                    <a:pt x="2" y="2"/>
                  </a:lnTo>
                  <a:lnTo>
                    <a:pt x="2" y="2"/>
                  </a:lnTo>
                  <a:lnTo>
                    <a:pt x="0" y="2"/>
                  </a:lnTo>
                  <a:lnTo>
                    <a:pt x="0" y="2"/>
                  </a:lnTo>
                  <a:lnTo>
                    <a:pt x="0" y="2"/>
                  </a:lnTo>
                  <a:lnTo>
                    <a:pt x="0" y="2"/>
                  </a:lnTo>
                  <a:lnTo>
                    <a:pt x="0" y="2"/>
                  </a:lnTo>
                  <a:lnTo>
                    <a:pt x="0" y="2"/>
                  </a:lnTo>
                  <a:lnTo>
                    <a:pt x="0" y="2"/>
                  </a:lnTo>
                  <a:lnTo>
                    <a:pt x="0" y="2"/>
                  </a:lnTo>
                  <a:lnTo>
                    <a:pt x="0" y="2"/>
                  </a:lnTo>
                  <a:lnTo>
                    <a:pt x="0" y="0"/>
                  </a:lnTo>
                  <a:lnTo>
                    <a:pt x="0" y="0"/>
                  </a:lnTo>
                  <a:lnTo>
                    <a:pt x="0"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8" name="Freeform 241"/>
            <p:cNvSpPr>
              <a:spLocks noEditPoints="1"/>
            </p:cNvSpPr>
            <p:nvPr/>
          </p:nvSpPr>
          <p:spPr bwMode="auto">
            <a:xfrm>
              <a:off x="5676900" y="4287838"/>
              <a:ext cx="3175"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2 w 2"/>
                <a:gd name="T35" fmla="*/ 2 h 2"/>
                <a:gd name="T36" fmla="*/ 2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0 h 2"/>
                <a:gd name="T58" fmla="*/ 0 w 2"/>
                <a:gd name="T59" fmla="*/ 0 h 2"/>
                <a:gd name="T60" fmla="*/ 0 w 2"/>
                <a:gd name="T61" fmla="*/ 2 h 2"/>
                <a:gd name="T62" fmla="*/ 0 w 2"/>
                <a:gd name="T63" fmla="*/ 2 h 2"/>
                <a:gd name="T64" fmla="*/ 0 w 2"/>
                <a:gd name="T65" fmla="*/ 2 h 2"/>
                <a:gd name="T66" fmla="*/ 0 w 2"/>
                <a:gd name="T6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 h="2">
                  <a:moveTo>
                    <a:pt x="0" y="2"/>
                  </a:moveTo>
                  <a:lnTo>
                    <a:pt x="0" y="2"/>
                  </a:lnTo>
                  <a:lnTo>
                    <a:pt x="0" y="2"/>
                  </a:lnTo>
                  <a:lnTo>
                    <a:pt x="0" y="2"/>
                  </a:lnTo>
                  <a:lnTo>
                    <a:pt x="0" y="2"/>
                  </a:lnTo>
                  <a:lnTo>
                    <a:pt x="0" y="2"/>
                  </a:lnTo>
                  <a:lnTo>
                    <a:pt x="0" y="2"/>
                  </a:lnTo>
                  <a:lnTo>
                    <a:pt x="0" y="2"/>
                  </a:lnTo>
                  <a:moveTo>
                    <a:pt x="0" y="2"/>
                  </a:moveTo>
                  <a:lnTo>
                    <a:pt x="0" y="2"/>
                  </a:lnTo>
                  <a:lnTo>
                    <a:pt x="0" y="2"/>
                  </a:lnTo>
                  <a:lnTo>
                    <a:pt x="0" y="2"/>
                  </a:lnTo>
                  <a:lnTo>
                    <a:pt x="0" y="2"/>
                  </a:lnTo>
                  <a:lnTo>
                    <a:pt x="0" y="2"/>
                  </a:lnTo>
                  <a:lnTo>
                    <a:pt x="0" y="2"/>
                  </a:lnTo>
                  <a:lnTo>
                    <a:pt x="0" y="2"/>
                  </a:lnTo>
                  <a:lnTo>
                    <a:pt x="0" y="2"/>
                  </a:lnTo>
                  <a:lnTo>
                    <a:pt x="2" y="2"/>
                  </a:lnTo>
                  <a:lnTo>
                    <a:pt x="2" y="2"/>
                  </a:lnTo>
                  <a:lnTo>
                    <a:pt x="0" y="2"/>
                  </a:lnTo>
                  <a:lnTo>
                    <a:pt x="0" y="2"/>
                  </a:lnTo>
                  <a:lnTo>
                    <a:pt x="0" y="2"/>
                  </a:lnTo>
                  <a:lnTo>
                    <a:pt x="0" y="2"/>
                  </a:lnTo>
                  <a:lnTo>
                    <a:pt x="0" y="2"/>
                  </a:lnTo>
                  <a:lnTo>
                    <a:pt x="0" y="2"/>
                  </a:lnTo>
                  <a:lnTo>
                    <a:pt x="0" y="2"/>
                  </a:lnTo>
                  <a:lnTo>
                    <a:pt x="0" y="2"/>
                  </a:lnTo>
                  <a:lnTo>
                    <a:pt x="0" y="2"/>
                  </a:lnTo>
                  <a:lnTo>
                    <a:pt x="0" y="0"/>
                  </a:lnTo>
                  <a:lnTo>
                    <a:pt x="0" y="0"/>
                  </a:lnTo>
                  <a:lnTo>
                    <a:pt x="0" y="2"/>
                  </a:lnTo>
                  <a:lnTo>
                    <a:pt x="0" y="2"/>
                  </a:lnTo>
                  <a:lnTo>
                    <a:pt x="0"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59" name="Freeform 242"/>
            <p:cNvSpPr>
              <a:spLocks/>
            </p:cNvSpPr>
            <p:nvPr/>
          </p:nvSpPr>
          <p:spPr bwMode="auto">
            <a:xfrm>
              <a:off x="5680075" y="4291013"/>
              <a:ext cx="0" cy="3175"/>
            </a:xfrm>
            <a:custGeom>
              <a:avLst/>
              <a:gdLst>
                <a:gd name="T0" fmla="*/ 0 h 2"/>
                <a:gd name="T1" fmla="*/ 2 h 2"/>
                <a:gd name="T2" fmla="*/ 2 h 2"/>
                <a:gd name="T3" fmla="*/ 2 h 2"/>
                <a:gd name="T4" fmla="*/ 2 h 2"/>
                <a:gd name="T5" fmla="*/ 2 h 2"/>
                <a:gd name="T6" fmla="*/ 2 h 2"/>
                <a:gd name="T7" fmla="*/ 0 h 2"/>
                <a:gd name="T8" fmla="*/ 0 h 2"/>
                <a:gd name="T9" fmla="*/ 0 h 2"/>
                <a:gd name="T10" fmla="*/ 0 h 2"/>
                <a:gd name="T11" fmla="*/ 0 h 2"/>
                <a:gd name="T12" fmla="*/ 0 h 2"/>
                <a:gd name="T13" fmla="*/ 0 h 2"/>
                <a:gd name="T14" fmla="*/ 0 h 2"/>
                <a:gd name="T15" fmla="*/ 0 h 2"/>
                <a:gd name="T16"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Lst>
              <a:rect l="0" t="0" r="r" b="b"/>
              <a:pathLst>
                <a:path h="2">
                  <a:moveTo>
                    <a:pt x="0" y="0"/>
                  </a:move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0" name="Freeform 243"/>
            <p:cNvSpPr>
              <a:spLocks noEditPoints="1"/>
            </p:cNvSpPr>
            <p:nvPr/>
          </p:nvSpPr>
          <p:spPr bwMode="auto">
            <a:xfrm>
              <a:off x="5680075" y="4291013"/>
              <a:ext cx="4763" cy="3175"/>
            </a:xfrm>
            <a:custGeom>
              <a:avLst/>
              <a:gdLst>
                <a:gd name="T0" fmla="*/ 3 w 3"/>
                <a:gd name="T1" fmla="*/ 0 h 2"/>
                <a:gd name="T2" fmla="*/ 3 w 3"/>
                <a:gd name="T3" fmla="*/ 0 h 2"/>
                <a:gd name="T4" fmla="*/ 3 w 3"/>
                <a:gd name="T5" fmla="*/ 2 h 2"/>
                <a:gd name="T6" fmla="*/ 3 w 3"/>
                <a:gd name="T7" fmla="*/ 2 h 2"/>
                <a:gd name="T8" fmla="*/ 3 w 3"/>
                <a:gd name="T9" fmla="*/ 2 h 2"/>
                <a:gd name="T10" fmla="*/ 3 w 3"/>
                <a:gd name="T11" fmla="*/ 2 h 2"/>
                <a:gd name="T12" fmla="*/ 0 w 3"/>
                <a:gd name="T13" fmla="*/ 2 h 2"/>
                <a:gd name="T14" fmla="*/ 3 w 3"/>
                <a:gd name="T15" fmla="*/ 0 h 2"/>
                <a:gd name="T16" fmla="*/ 3 w 3"/>
                <a:gd name="T17" fmla="*/ 0 h 2"/>
                <a:gd name="T18" fmla="*/ 3 w 3"/>
                <a:gd name="T19" fmla="*/ 2 h 2"/>
                <a:gd name="T20" fmla="*/ 3 w 3"/>
                <a:gd name="T21" fmla="*/ 2 h 2"/>
                <a:gd name="T22" fmla="*/ 3 w 3"/>
                <a:gd name="T23" fmla="*/ 2 h 2"/>
                <a:gd name="T24" fmla="*/ 3 w 3"/>
                <a:gd name="T25" fmla="*/ 2 h 2"/>
                <a:gd name="T26" fmla="*/ 3 w 3"/>
                <a:gd name="T27" fmla="*/ 0 h 2"/>
                <a:gd name="T28" fmla="*/ 3 w 3"/>
                <a:gd name="T29" fmla="*/ 0 h 2"/>
                <a:gd name="T30" fmla="*/ 3 w 3"/>
                <a:gd name="T31" fmla="*/ 0 h 2"/>
                <a:gd name="T32" fmla="*/ 3 w 3"/>
                <a:gd name="T33" fmla="*/ 0 h 2"/>
                <a:gd name="T34" fmla="*/ 3 w 3"/>
                <a:gd name="T35" fmla="*/ 0 h 2"/>
                <a:gd name="T36" fmla="*/ 3 w 3"/>
                <a:gd name="T37" fmla="*/ 0 h 2"/>
                <a:gd name="T38" fmla="*/ 3 w 3"/>
                <a:gd name="T39" fmla="*/ 2 h 2"/>
                <a:gd name="T40" fmla="*/ 3 w 3"/>
                <a:gd name="T41" fmla="*/ 2 h 2"/>
                <a:gd name="T42" fmla="*/ 3 w 3"/>
                <a:gd name="T43" fmla="*/ 2 h 2"/>
                <a:gd name="T44" fmla="*/ 3 w 3"/>
                <a:gd name="T45" fmla="*/ 2 h 2"/>
                <a:gd name="T46" fmla="*/ 3 w 3"/>
                <a:gd name="T47" fmla="*/ 2 h 2"/>
                <a:gd name="T48" fmla="*/ 3 w 3"/>
                <a:gd name="T49" fmla="*/ 2 h 2"/>
                <a:gd name="T50" fmla="*/ 3 w 3"/>
                <a:gd name="T51" fmla="*/ 2 h 2"/>
                <a:gd name="T52" fmla="*/ 3 w 3"/>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2">
                  <a:moveTo>
                    <a:pt x="3" y="0"/>
                  </a:moveTo>
                  <a:lnTo>
                    <a:pt x="3" y="0"/>
                  </a:lnTo>
                  <a:lnTo>
                    <a:pt x="3" y="2"/>
                  </a:lnTo>
                  <a:lnTo>
                    <a:pt x="3" y="2"/>
                  </a:lnTo>
                  <a:lnTo>
                    <a:pt x="3" y="2"/>
                  </a:lnTo>
                  <a:lnTo>
                    <a:pt x="3" y="2"/>
                  </a:lnTo>
                  <a:lnTo>
                    <a:pt x="0" y="2"/>
                  </a:lnTo>
                  <a:lnTo>
                    <a:pt x="3" y="0"/>
                  </a:lnTo>
                  <a:lnTo>
                    <a:pt x="3" y="0"/>
                  </a:lnTo>
                  <a:close/>
                  <a:moveTo>
                    <a:pt x="3" y="2"/>
                  </a:moveTo>
                  <a:lnTo>
                    <a:pt x="3" y="2"/>
                  </a:lnTo>
                  <a:lnTo>
                    <a:pt x="3" y="2"/>
                  </a:lnTo>
                  <a:lnTo>
                    <a:pt x="3" y="2"/>
                  </a:lnTo>
                  <a:lnTo>
                    <a:pt x="3" y="0"/>
                  </a:lnTo>
                  <a:lnTo>
                    <a:pt x="3" y="0"/>
                  </a:lnTo>
                  <a:lnTo>
                    <a:pt x="3" y="0"/>
                  </a:lnTo>
                  <a:lnTo>
                    <a:pt x="3" y="0"/>
                  </a:lnTo>
                  <a:lnTo>
                    <a:pt x="3" y="0"/>
                  </a:lnTo>
                  <a:lnTo>
                    <a:pt x="3" y="0"/>
                  </a:lnTo>
                  <a:lnTo>
                    <a:pt x="3" y="2"/>
                  </a:lnTo>
                  <a:lnTo>
                    <a:pt x="3" y="2"/>
                  </a:lnTo>
                  <a:lnTo>
                    <a:pt x="3" y="2"/>
                  </a:lnTo>
                  <a:lnTo>
                    <a:pt x="3" y="2"/>
                  </a:lnTo>
                  <a:lnTo>
                    <a:pt x="3" y="2"/>
                  </a:lnTo>
                  <a:lnTo>
                    <a:pt x="3" y="2"/>
                  </a:lnTo>
                  <a:lnTo>
                    <a:pt x="3" y="2"/>
                  </a:ln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1" name="Freeform 244"/>
            <p:cNvSpPr>
              <a:spLocks noEditPoints="1"/>
            </p:cNvSpPr>
            <p:nvPr/>
          </p:nvSpPr>
          <p:spPr bwMode="auto">
            <a:xfrm>
              <a:off x="5684838" y="4294188"/>
              <a:ext cx="3175" cy="4763"/>
            </a:xfrm>
            <a:custGeom>
              <a:avLst/>
              <a:gdLst>
                <a:gd name="T0" fmla="*/ 0 w 2"/>
                <a:gd name="T1" fmla="*/ 0 h 3"/>
                <a:gd name="T2" fmla="*/ 2 w 2"/>
                <a:gd name="T3" fmla="*/ 0 h 3"/>
                <a:gd name="T4" fmla="*/ 2 w 2"/>
                <a:gd name="T5" fmla="*/ 0 h 3"/>
                <a:gd name="T6" fmla="*/ 2 w 2"/>
                <a:gd name="T7" fmla="*/ 3 h 3"/>
                <a:gd name="T8" fmla="*/ 0 w 2"/>
                <a:gd name="T9" fmla="*/ 3 h 3"/>
                <a:gd name="T10" fmla="*/ 0 w 2"/>
                <a:gd name="T11" fmla="*/ 0 h 3"/>
                <a:gd name="T12" fmla="*/ 0 w 2"/>
                <a:gd name="T13" fmla="*/ 0 h 3"/>
                <a:gd name="T14" fmla="*/ 0 w 2"/>
                <a:gd name="T15" fmla="*/ 0 h 3"/>
                <a:gd name="T16" fmla="*/ 0 w 2"/>
                <a:gd name="T17" fmla="*/ 0 h 3"/>
                <a:gd name="T18" fmla="*/ 0 w 2"/>
                <a:gd name="T19" fmla="*/ 3 h 3"/>
                <a:gd name="T20" fmla="*/ 0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0 h 3"/>
                <a:gd name="T40" fmla="*/ 0 w 2"/>
                <a:gd name="T41" fmla="*/ 0 h 3"/>
                <a:gd name="T42" fmla="*/ 0 w 2"/>
                <a:gd name="T43" fmla="*/ 0 h 3"/>
                <a:gd name="T44" fmla="*/ 0 w 2"/>
                <a:gd name="T45" fmla="*/ 3 h 3"/>
                <a:gd name="T46" fmla="*/ 0 w 2"/>
                <a:gd name="T47" fmla="*/ 3 h 3"/>
                <a:gd name="T48" fmla="*/ 0 w 2"/>
                <a:gd name="T49" fmla="*/ 3 h 3"/>
                <a:gd name="T50" fmla="*/ 0 w 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 h="3">
                  <a:moveTo>
                    <a:pt x="0" y="0"/>
                  </a:moveTo>
                  <a:lnTo>
                    <a:pt x="2" y="0"/>
                  </a:lnTo>
                  <a:lnTo>
                    <a:pt x="2" y="0"/>
                  </a:lnTo>
                  <a:lnTo>
                    <a:pt x="2" y="3"/>
                  </a:lnTo>
                  <a:lnTo>
                    <a:pt x="0" y="3"/>
                  </a:lnTo>
                  <a:lnTo>
                    <a:pt x="0" y="0"/>
                  </a:lnTo>
                  <a:lnTo>
                    <a:pt x="0" y="0"/>
                  </a:lnTo>
                  <a:lnTo>
                    <a:pt x="0" y="0"/>
                  </a:lnTo>
                  <a:lnTo>
                    <a:pt x="0" y="0"/>
                  </a:lnTo>
                  <a:close/>
                  <a:moveTo>
                    <a:pt x="0" y="3"/>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2" name="Freeform 245"/>
            <p:cNvSpPr>
              <a:spLocks noEditPoints="1"/>
            </p:cNvSpPr>
            <p:nvPr/>
          </p:nvSpPr>
          <p:spPr bwMode="auto">
            <a:xfrm>
              <a:off x="5688013" y="4294188"/>
              <a:ext cx="0" cy="4763"/>
            </a:xfrm>
            <a:custGeom>
              <a:avLst/>
              <a:gdLst>
                <a:gd name="T0" fmla="*/ 0 h 3"/>
                <a:gd name="T1" fmla="*/ 0 h 3"/>
                <a:gd name="T2" fmla="*/ 3 h 3"/>
                <a:gd name="T3" fmla="*/ 3 h 3"/>
                <a:gd name="T4" fmla="*/ 3 h 3"/>
                <a:gd name="T5" fmla="*/ 3 h 3"/>
                <a:gd name="T6" fmla="*/ 0 h 3"/>
                <a:gd name="T7" fmla="*/ 0 h 3"/>
                <a:gd name="T8" fmla="*/ 0 h 3"/>
                <a:gd name="T9" fmla="*/ 3 h 3"/>
                <a:gd name="T10" fmla="*/ 3 h 3"/>
                <a:gd name="T11" fmla="*/ 3 h 3"/>
                <a:gd name="T12" fmla="*/ 0 h 3"/>
                <a:gd name="T13" fmla="*/ 0 h 3"/>
                <a:gd name="T14" fmla="*/ 0 h 3"/>
                <a:gd name="T15" fmla="*/ 0 h 3"/>
                <a:gd name="T16" fmla="*/ 0 h 3"/>
                <a:gd name="T17" fmla="*/ 0 h 3"/>
                <a:gd name="T18" fmla="*/ 0 h 3"/>
                <a:gd name="T19" fmla="*/ 3 h 3"/>
                <a:gd name="T20" fmla="*/ 3 h 3"/>
                <a:gd name="T21" fmla="*/ 3 h 3"/>
                <a:gd name="T22" fmla="*/ 3 h 3"/>
                <a:gd name="T23" fmla="*/ 3 h 3"/>
                <a:gd name="T24" fmla="*/ 3 h 3"/>
                <a:gd name="T25"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Lst>
              <a:rect l="0" t="0" r="r" b="b"/>
              <a:pathLst>
                <a:path h="3">
                  <a:moveTo>
                    <a:pt x="0" y="0"/>
                  </a:moveTo>
                  <a:lnTo>
                    <a:pt x="0" y="0"/>
                  </a:lnTo>
                  <a:lnTo>
                    <a:pt x="0" y="3"/>
                  </a:lnTo>
                  <a:lnTo>
                    <a:pt x="0" y="3"/>
                  </a:lnTo>
                  <a:lnTo>
                    <a:pt x="0" y="3"/>
                  </a:lnTo>
                  <a:lnTo>
                    <a:pt x="0" y="3"/>
                  </a:lnTo>
                  <a:lnTo>
                    <a:pt x="0" y="0"/>
                  </a:lnTo>
                  <a:lnTo>
                    <a:pt x="0" y="0"/>
                  </a:lnTo>
                  <a:lnTo>
                    <a:pt x="0" y="0"/>
                  </a:lnTo>
                  <a:close/>
                  <a:moveTo>
                    <a:pt x="0" y="3"/>
                  </a:moveTo>
                  <a:lnTo>
                    <a:pt x="0" y="3"/>
                  </a:lnTo>
                  <a:lnTo>
                    <a:pt x="0" y="3"/>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3" name="Rectangle 246"/>
            <p:cNvSpPr>
              <a:spLocks noChangeArrowheads="1"/>
            </p:cNvSpPr>
            <p:nvPr/>
          </p:nvSpPr>
          <p:spPr bwMode="auto">
            <a:xfrm>
              <a:off x="5913438" y="4422776"/>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4" name="Rectangle 247"/>
            <p:cNvSpPr>
              <a:spLocks noChangeArrowheads="1"/>
            </p:cNvSpPr>
            <p:nvPr/>
          </p:nvSpPr>
          <p:spPr bwMode="auto">
            <a:xfrm>
              <a:off x="5910263" y="4418013"/>
              <a:ext cx="3175" cy="4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5" name="Rectangle 248"/>
            <p:cNvSpPr>
              <a:spLocks noChangeArrowheads="1"/>
            </p:cNvSpPr>
            <p:nvPr/>
          </p:nvSpPr>
          <p:spPr bwMode="auto">
            <a:xfrm>
              <a:off x="5905500" y="4414838"/>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6" name="Rectangle 249"/>
            <p:cNvSpPr>
              <a:spLocks noChangeArrowheads="1"/>
            </p:cNvSpPr>
            <p:nvPr/>
          </p:nvSpPr>
          <p:spPr bwMode="auto">
            <a:xfrm>
              <a:off x="5902325" y="4414838"/>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7" name="Rectangle 250"/>
            <p:cNvSpPr>
              <a:spLocks noChangeArrowheads="1"/>
            </p:cNvSpPr>
            <p:nvPr/>
          </p:nvSpPr>
          <p:spPr bwMode="auto">
            <a:xfrm>
              <a:off x="5899150" y="4411663"/>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8" name="Freeform 251"/>
            <p:cNvSpPr>
              <a:spLocks/>
            </p:cNvSpPr>
            <p:nvPr/>
          </p:nvSpPr>
          <p:spPr bwMode="auto">
            <a:xfrm>
              <a:off x="5899150" y="4414838"/>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sp>
        <p:nvSpPr>
          <p:cNvPr id="169" name="Rectangle 256"/>
          <p:cNvSpPr>
            <a:spLocks noChangeArrowheads="1"/>
          </p:cNvSpPr>
          <p:nvPr/>
        </p:nvSpPr>
        <p:spPr bwMode="auto">
          <a:xfrm>
            <a:off x="549704" y="4377302"/>
            <a:ext cx="13350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物理</a:t>
            </a:r>
            <a:r>
              <a:rPr kumimoji="0" lang="zh-CN" altLang="en-US" sz="1400" b="1" i="0" u="none" strike="noStrike" cap="none" normalizeH="0" baseline="0" dirty="0" smtClean="0">
                <a:ln>
                  <a:noFill/>
                </a:ln>
                <a:solidFill>
                  <a:srgbClr val="FFFFFF"/>
                </a:solidFill>
                <a:effectLst/>
                <a:latin typeface="微软雅黑" pitchFamily="34" charset="-122"/>
                <a:ea typeface="微软雅黑" pitchFamily="34" charset="-122"/>
              </a:rPr>
              <a:t>承载</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网络</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grpSp>
        <p:nvGrpSpPr>
          <p:cNvPr id="172" name="组合 171"/>
          <p:cNvGrpSpPr/>
          <p:nvPr/>
        </p:nvGrpSpPr>
        <p:grpSpPr>
          <a:xfrm>
            <a:off x="2603775" y="3489889"/>
            <a:ext cx="444500" cy="323851"/>
            <a:chOff x="5424488" y="3192463"/>
            <a:chExt cx="444500" cy="323851"/>
          </a:xfrm>
        </p:grpSpPr>
        <p:sp>
          <p:nvSpPr>
            <p:cNvPr id="173" name="Freeform 90"/>
            <p:cNvSpPr>
              <a:spLocks/>
            </p:cNvSpPr>
            <p:nvPr/>
          </p:nvSpPr>
          <p:spPr bwMode="auto">
            <a:xfrm>
              <a:off x="5649913" y="3321051"/>
              <a:ext cx="219075" cy="195263"/>
            </a:xfrm>
            <a:custGeom>
              <a:avLst/>
              <a:gdLst>
                <a:gd name="T0" fmla="*/ 138 w 138"/>
                <a:gd name="T1" fmla="*/ 0 h 123"/>
                <a:gd name="T2" fmla="*/ 138 w 138"/>
                <a:gd name="T3" fmla="*/ 42 h 123"/>
                <a:gd name="T4" fmla="*/ 0 w 138"/>
                <a:gd name="T5" fmla="*/ 123 h 123"/>
                <a:gd name="T6" fmla="*/ 0 w 138"/>
                <a:gd name="T7" fmla="*/ 80 h 123"/>
                <a:gd name="T8" fmla="*/ 138 w 138"/>
                <a:gd name="T9" fmla="*/ 0 h 123"/>
              </a:gdLst>
              <a:ahLst/>
              <a:cxnLst>
                <a:cxn ang="0">
                  <a:pos x="T0" y="T1"/>
                </a:cxn>
                <a:cxn ang="0">
                  <a:pos x="T2" y="T3"/>
                </a:cxn>
                <a:cxn ang="0">
                  <a:pos x="T4" y="T5"/>
                </a:cxn>
                <a:cxn ang="0">
                  <a:pos x="T6" y="T7"/>
                </a:cxn>
                <a:cxn ang="0">
                  <a:pos x="T8" y="T9"/>
                </a:cxn>
              </a:cxnLst>
              <a:rect l="0" t="0" r="r" b="b"/>
              <a:pathLst>
                <a:path w="138" h="123">
                  <a:moveTo>
                    <a:pt x="138" y="0"/>
                  </a:moveTo>
                  <a:lnTo>
                    <a:pt x="138" y="42"/>
                  </a:lnTo>
                  <a:lnTo>
                    <a:pt x="0" y="123"/>
                  </a:lnTo>
                  <a:lnTo>
                    <a:pt x="0" y="80"/>
                  </a:lnTo>
                  <a:lnTo>
                    <a:pt x="138" y="0"/>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4" name="Freeform 91"/>
            <p:cNvSpPr>
              <a:spLocks/>
            </p:cNvSpPr>
            <p:nvPr/>
          </p:nvSpPr>
          <p:spPr bwMode="auto">
            <a:xfrm>
              <a:off x="5424488" y="3321051"/>
              <a:ext cx="225425" cy="195263"/>
            </a:xfrm>
            <a:custGeom>
              <a:avLst/>
              <a:gdLst>
                <a:gd name="T0" fmla="*/ 142 w 142"/>
                <a:gd name="T1" fmla="*/ 80 h 123"/>
                <a:gd name="T2" fmla="*/ 142 w 142"/>
                <a:gd name="T3" fmla="*/ 123 h 123"/>
                <a:gd name="T4" fmla="*/ 0 w 142"/>
                <a:gd name="T5" fmla="*/ 42 h 123"/>
                <a:gd name="T6" fmla="*/ 0 w 142"/>
                <a:gd name="T7" fmla="*/ 0 h 123"/>
                <a:gd name="T8" fmla="*/ 142 w 142"/>
                <a:gd name="T9" fmla="*/ 80 h 123"/>
              </a:gdLst>
              <a:ahLst/>
              <a:cxnLst>
                <a:cxn ang="0">
                  <a:pos x="T0" y="T1"/>
                </a:cxn>
                <a:cxn ang="0">
                  <a:pos x="T2" y="T3"/>
                </a:cxn>
                <a:cxn ang="0">
                  <a:pos x="T4" y="T5"/>
                </a:cxn>
                <a:cxn ang="0">
                  <a:pos x="T6" y="T7"/>
                </a:cxn>
                <a:cxn ang="0">
                  <a:pos x="T8" y="T9"/>
                </a:cxn>
              </a:cxnLst>
              <a:rect l="0" t="0" r="r" b="b"/>
              <a:pathLst>
                <a:path w="142" h="123">
                  <a:moveTo>
                    <a:pt x="142" y="80"/>
                  </a:moveTo>
                  <a:lnTo>
                    <a:pt x="142" y="123"/>
                  </a:lnTo>
                  <a:lnTo>
                    <a:pt x="0" y="42"/>
                  </a:lnTo>
                  <a:lnTo>
                    <a:pt x="0" y="0"/>
                  </a:lnTo>
                  <a:lnTo>
                    <a:pt x="142" y="80"/>
                  </a:lnTo>
                  <a:close/>
                </a:path>
              </a:pathLst>
            </a:custGeom>
            <a:solidFill>
              <a:srgbClr val="26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5" name="Freeform 92"/>
            <p:cNvSpPr>
              <a:spLocks/>
            </p:cNvSpPr>
            <p:nvPr/>
          </p:nvSpPr>
          <p:spPr bwMode="auto">
            <a:xfrm>
              <a:off x="5424488" y="3192463"/>
              <a:ext cx="444500" cy="255588"/>
            </a:xfrm>
            <a:custGeom>
              <a:avLst/>
              <a:gdLst>
                <a:gd name="T0" fmla="*/ 280 w 280"/>
                <a:gd name="T1" fmla="*/ 81 h 161"/>
                <a:gd name="T2" fmla="*/ 142 w 280"/>
                <a:gd name="T3" fmla="*/ 161 h 161"/>
                <a:gd name="T4" fmla="*/ 0 w 280"/>
                <a:gd name="T5" fmla="*/ 81 h 161"/>
                <a:gd name="T6" fmla="*/ 140 w 280"/>
                <a:gd name="T7" fmla="*/ 0 h 161"/>
                <a:gd name="T8" fmla="*/ 280 w 280"/>
                <a:gd name="T9" fmla="*/ 81 h 161"/>
              </a:gdLst>
              <a:ahLst/>
              <a:cxnLst>
                <a:cxn ang="0">
                  <a:pos x="T0" y="T1"/>
                </a:cxn>
                <a:cxn ang="0">
                  <a:pos x="T2" y="T3"/>
                </a:cxn>
                <a:cxn ang="0">
                  <a:pos x="T4" y="T5"/>
                </a:cxn>
                <a:cxn ang="0">
                  <a:pos x="T6" y="T7"/>
                </a:cxn>
                <a:cxn ang="0">
                  <a:pos x="T8" y="T9"/>
                </a:cxn>
              </a:cxnLst>
              <a:rect l="0" t="0" r="r" b="b"/>
              <a:pathLst>
                <a:path w="280" h="161">
                  <a:moveTo>
                    <a:pt x="280" y="81"/>
                  </a:moveTo>
                  <a:lnTo>
                    <a:pt x="142" y="161"/>
                  </a:lnTo>
                  <a:lnTo>
                    <a:pt x="0" y="81"/>
                  </a:lnTo>
                  <a:lnTo>
                    <a:pt x="140" y="0"/>
                  </a:lnTo>
                  <a:lnTo>
                    <a:pt x="280" y="81"/>
                  </a:lnTo>
                  <a:close/>
                </a:path>
              </a:pathLst>
            </a:custGeom>
            <a:solidFill>
              <a:srgbClr val="3F5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6" name="Freeform 93"/>
            <p:cNvSpPr>
              <a:spLocks noEditPoints="1"/>
            </p:cNvSpPr>
            <p:nvPr/>
          </p:nvSpPr>
          <p:spPr bwMode="auto">
            <a:xfrm>
              <a:off x="5489575" y="3230563"/>
              <a:ext cx="319088" cy="187325"/>
            </a:xfrm>
            <a:custGeom>
              <a:avLst/>
              <a:gdLst>
                <a:gd name="T0" fmla="*/ 132 w 201"/>
                <a:gd name="T1" fmla="*/ 97 h 118"/>
                <a:gd name="T2" fmla="*/ 111 w 201"/>
                <a:gd name="T3" fmla="*/ 111 h 118"/>
                <a:gd name="T4" fmla="*/ 99 w 201"/>
                <a:gd name="T5" fmla="*/ 118 h 118"/>
                <a:gd name="T6" fmla="*/ 75 w 201"/>
                <a:gd name="T7" fmla="*/ 104 h 118"/>
                <a:gd name="T8" fmla="*/ 63 w 201"/>
                <a:gd name="T9" fmla="*/ 97 h 118"/>
                <a:gd name="T10" fmla="*/ 75 w 201"/>
                <a:gd name="T11" fmla="*/ 92 h 118"/>
                <a:gd name="T12" fmla="*/ 90 w 201"/>
                <a:gd name="T13" fmla="*/ 99 h 118"/>
                <a:gd name="T14" fmla="*/ 90 w 201"/>
                <a:gd name="T15" fmla="*/ 83 h 118"/>
                <a:gd name="T16" fmla="*/ 73 w 201"/>
                <a:gd name="T17" fmla="*/ 73 h 118"/>
                <a:gd name="T18" fmla="*/ 52 w 201"/>
                <a:gd name="T19" fmla="*/ 64 h 118"/>
                <a:gd name="T20" fmla="*/ 33 w 201"/>
                <a:gd name="T21" fmla="*/ 64 h 118"/>
                <a:gd name="T22" fmla="*/ 37 w 201"/>
                <a:gd name="T23" fmla="*/ 69 h 118"/>
                <a:gd name="T24" fmla="*/ 40 w 201"/>
                <a:gd name="T25" fmla="*/ 76 h 118"/>
                <a:gd name="T26" fmla="*/ 28 w 201"/>
                <a:gd name="T27" fmla="*/ 76 h 118"/>
                <a:gd name="T28" fmla="*/ 4 w 201"/>
                <a:gd name="T29" fmla="*/ 61 h 118"/>
                <a:gd name="T30" fmla="*/ 4 w 201"/>
                <a:gd name="T31" fmla="*/ 54 h 118"/>
                <a:gd name="T32" fmla="*/ 28 w 201"/>
                <a:gd name="T33" fmla="*/ 42 h 118"/>
                <a:gd name="T34" fmla="*/ 37 w 201"/>
                <a:gd name="T35" fmla="*/ 42 h 118"/>
                <a:gd name="T36" fmla="*/ 37 w 201"/>
                <a:gd name="T37" fmla="*/ 47 h 118"/>
                <a:gd name="T38" fmla="*/ 28 w 201"/>
                <a:gd name="T39" fmla="*/ 54 h 118"/>
                <a:gd name="T40" fmla="*/ 54 w 201"/>
                <a:gd name="T41" fmla="*/ 54 h 118"/>
                <a:gd name="T42" fmla="*/ 61 w 201"/>
                <a:gd name="T43" fmla="*/ 54 h 118"/>
                <a:gd name="T44" fmla="*/ 82 w 201"/>
                <a:gd name="T45" fmla="*/ 38 h 118"/>
                <a:gd name="T46" fmla="*/ 94 w 201"/>
                <a:gd name="T47" fmla="*/ 19 h 118"/>
                <a:gd name="T48" fmla="*/ 82 w 201"/>
                <a:gd name="T49" fmla="*/ 23 h 118"/>
                <a:gd name="T50" fmla="*/ 73 w 201"/>
                <a:gd name="T51" fmla="*/ 23 h 118"/>
                <a:gd name="T52" fmla="*/ 78 w 201"/>
                <a:gd name="T53" fmla="*/ 14 h 118"/>
                <a:gd name="T54" fmla="*/ 97 w 201"/>
                <a:gd name="T55" fmla="*/ 2 h 118"/>
                <a:gd name="T56" fmla="*/ 113 w 201"/>
                <a:gd name="T57" fmla="*/ 7 h 118"/>
                <a:gd name="T58" fmla="*/ 132 w 201"/>
                <a:gd name="T59" fmla="*/ 16 h 118"/>
                <a:gd name="T60" fmla="*/ 130 w 201"/>
                <a:gd name="T61" fmla="*/ 23 h 118"/>
                <a:gd name="T62" fmla="*/ 118 w 201"/>
                <a:gd name="T63" fmla="*/ 21 h 118"/>
                <a:gd name="T64" fmla="*/ 111 w 201"/>
                <a:gd name="T65" fmla="*/ 21 h 118"/>
                <a:gd name="T66" fmla="*/ 132 w 201"/>
                <a:gd name="T67" fmla="*/ 45 h 118"/>
                <a:gd name="T68" fmla="*/ 153 w 201"/>
                <a:gd name="T69" fmla="*/ 52 h 118"/>
                <a:gd name="T70" fmla="*/ 170 w 201"/>
                <a:gd name="T71" fmla="*/ 52 h 118"/>
                <a:gd name="T72" fmla="*/ 161 w 201"/>
                <a:gd name="T73" fmla="*/ 45 h 118"/>
                <a:gd name="T74" fmla="*/ 163 w 201"/>
                <a:gd name="T75" fmla="*/ 40 h 118"/>
                <a:gd name="T76" fmla="*/ 177 w 201"/>
                <a:gd name="T77" fmla="*/ 45 h 118"/>
                <a:gd name="T78" fmla="*/ 196 w 201"/>
                <a:gd name="T79" fmla="*/ 54 h 118"/>
                <a:gd name="T80" fmla="*/ 189 w 201"/>
                <a:gd name="T81" fmla="*/ 64 h 118"/>
                <a:gd name="T82" fmla="*/ 170 w 201"/>
                <a:gd name="T83" fmla="*/ 76 h 118"/>
                <a:gd name="T84" fmla="*/ 161 w 201"/>
                <a:gd name="T85" fmla="*/ 73 h 118"/>
                <a:gd name="T86" fmla="*/ 165 w 201"/>
                <a:gd name="T87" fmla="*/ 66 h 118"/>
                <a:gd name="T88" fmla="*/ 165 w 201"/>
                <a:gd name="T89" fmla="*/ 61 h 118"/>
                <a:gd name="T90" fmla="*/ 132 w 201"/>
                <a:gd name="T91" fmla="*/ 71 h 118"/>
                <a:gd name="T92" fmla="*/ 108 w 201"/>
                <a:gd name="T93" fmla="*/ 87 h 118"/>
                <a:gd name="T94" fmla="*/ 108 w 201"/>
                <a:gd name="T95" fmla="*/ 99 h 118"/>
                <a:gd name="T96" fmla="*/ 123 w 201"/>
                <a:gd name="T97" fmla="*/ 92 h 118"/>
                <a:gd name="T98" fmla="*/ 118 w 201"/>
                <a:gd name="T99" fmla="*/ 64 h 118"/>
                <a:gd name="T100" fmla="*/ 118 w 201"/>
                <a:gd name="T101" fmla="*/ 52 h 118"/>
                <a:gd name="T102" fmla="*/ 90 w 201"/>
                <a:gd name="T103" fmla="*/ 50 h 118"/>
                <a:gd name="T104" fmla="*/ 80 w 201"/>
                <a:gd name="T105"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8">
                  <a:moveTo>
                    <a:pt x="123" y="92"/>
                  </a:moveTo>
                  <a:lnTo>
                    <a:pt x="127" y="92"/>
                  </a:lnTo>
                  <a:lnTo>
                    <a:pt x="130" y="95"/>
                  </a:lnTo>
                  <a:lnTo>
                    <a:pt x="130" y="97"/>
                  </a:lnTo>
                  <a:lnTo>
                    <a:pt x="132" y="97"/>
                  </a:lnTo>
                  <a:lnTo>
                    <a:pt x="132" y="97"/>
                  </a:lnTo>
                  <a:lnTo>
                    <a:pt x="132" y="97"/>
                  </a:lnTo>
                  <a:lnTo>
                    <a:pt x="127" y="102"/>
                  </a:lnTo>
                  <a:lnTo>
                    <a:pt x="123" y="104"/>
                  </a:lnTo>
                  <a:lnTo>
                    <a:pt x="118" y="106"/>
                  </a:lnTo>
                  <a:lnTo>
                    <a:pt x="113" y="109"/>
                  </a:lnTo>
                  <a:lnTo>
                    <a:pt x="111" y="111"/>
                  </a:lnTo>
                  <a:lnTo>
                    <a:pt x="106" y="111"/>
                  </a:lnTo>
                  <a:lnTo>
                    <a:pt x="106" y="114"/>
                  </a:lnTo>
                  <a:lnTo>
                    <a:pt x="104" y="116"/>
                  </a:lnTo>
                  <a:lnTo>
                    <a:pt x="101" y="116"/>
                  </a:lnTo>
                  <a:lnTo>
                    <a:pt x="99" y="116"/>
                  </a:lnTo>
                  <a:lnTo>
                    <a:pt x="99" y="118"/>
                  </a:lnTo>
                  <a:lnTo>
                    <a:pt x="99" y="118"/>
                  </a:lnTo>
                  <a:lnTo>
                    <a:pt x="92" y="114"/>
                  </a:lnTo>
                  <a:lnTo>
                    <a:pt x="87" y="111"/>
                  </a:lnTo>
                  <a:lnTo>
                    <a:pt x="82" y="109"/>
                  </a:lnTo>
                  <a:lnTo>
                    <a:pt x="78" y="106"/>
                  </a:lnTo>
                  <a:lnTo>
                    <a:pt x="75" y="104"/>
                  </a:lnTo>
                  <a:lnTo>
                    <a:pt x="73" y="102"/>
                  </a:lnTo>
                  <a:lnTo>
                    <a:pt x="71" y="102"/>
                  </a:lnTo>
                  <a:lnTo>
                    <a:pt x="68" y="99"/>
                  </a:lnTo>
                  <a:lnTo>
                    <a:pt x="66" y="99"/>
                  </a:lnTo>
                  <a:lnTo>
                    <a:pt x="66" y="97"/>
                  </a:lnTo>
                  <a:lnTo>
                    <a:pt x="63" y="97"/>
                  </a:lnTo>
                  <a:lnTo>
                    <a:pt x="63" y="97"/>
                  </a:lnTo>
                  <a:lnTo>
                    <a:pt x="68" y="95"/>
                  </a:lnTo>
                  <a:lnTo>
                    <a:pt x="71" y="95"/>
                  </a:lnTo>
                  <a:lnTo>
                    <a:pt x="73" y="92"/>
                  </a:lnTo>
                  <a:lnTo>
                    <a:pt x="73" y="92"/>
                  </a:lnTo>
                  <a:lnTo>
                    <a:pt x="75" y="92"/>
                  </a:lnTo>
                  <a:lnTo>
                    <a:pt x="75" y="92"/>
                  </a:lnTo>
                  <a:lnTo>
                    <a:pt x="80" y="95"/>
                  </a:lnTo>
                  <a:lnTo>
                    <a:pt x="85" y="97"/>
                  </a:lnTo>
                  <a:lnTo>
                    <a:pt x="87" y="99"/>
                  </a:lnTo>
                  <a:lnTo>
                    <a:pt x="90" y="99"/>
                  </a:lnTo>
                  <a:lnTo>
                    <a:pt x="90" y="99"/>
                  </a:lnTo>
                  <a:lnTo>
                    <a:pt x="90" y="99"/>
                  </a:lnTo>
                  <a:lnTo>
                    <a:pt x="90" y="99"/>
                  </a:lnTo>
                  <a:lnTo>
                    <a:pt x="90" y="92"/>
                  </a:lnTo>
                  <a:lnTo>
                    <a:pt x="90" y="87"/>
                  </a:lnTo>
                  <a:lnTo>
                    <a:pt x="90" y="85"/>
                  </a:lnTo>
                  <a:lnTo>
                    <a:pt x="90" y="83"/>
                  </a:lnTo>
                  <a:lnTo>
                    <a:pt x="90" y="80"/>
                  </a:lnTo>
                  <a:lnTo>
                    <a:pt x="90" y="80"/>
                  </a:lnTo>
                  <a:lnTo>
                    <a:pt x="90" y="80"/>
                  </a:lnTo>
                  <a:lnTo>
                    <a:pt x="80" y="78"/>
                  </a:lnTo>
                  <a:lnTo>
                    <a:pt x="75" y="76"/>
                  </a:lnTo>
                  <a:lnTo>
                    <a:pt x="73" y="73"/>
                  </a:lnTo>
                  <a:lnTo>
                    <a:pt x="68" y="71"/>
                  </a:lnTo>
                  <a:lnTo>
                    <a:pt x="66" y="69"/>
                  </a:lnTo>
                  <a:lnTo>
                    <a:pt x="63" y="66"/>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6"/>
                  </a:lnTo>
                  <a:lnTo>
                    <a:pt x="37" y="69"/>
                  </a:lnTo>
                  <a:lnTo>
                    <a:pt x="40" y="71"/>
                  </a:lnTo>
                  <a:lnTo>
                    <a:pt x="42" y="71"/>
                  </a:lnTo>
                  <a:lnTo>
                    <a:pt x="42" y="73"/>
                  </a:lnTo>
                  <a:lnTo>
                    <a:pt x="45" y="73"/>
                  </a:lnTo>
                  <a:lnTo>
                    <a:pt x="45" y="73"/>
                  </a:lnTo>
                  <a:lnTo>
                    <a:pt x="40" y="76"/>
                  </a:lnTo>
                  <a:lnTo>
                    <a:pt x="37" y="76"/>
                  </a:lnTo>
                  <a:lnTo>
                    <a:pt x="35" y="78"/>
                  </a:lnTo>
                  <a:lnTo>
                    <a:pt x="35" y="78"/>
                  </a:lnTo>
                  <a:lnTo>
                    <a:pt x="33" y="78"/>
                  </a:lnTo>
                  <a:lnTo>
                    <a:pt x="33" y="78"/>
                  </a:lnTo>
                  <a:lnTo>
                    <a:pt x="28" y="76"/>
                  </a:lnTo>
                  <a:lnTo>
                    <a:pt x="21" y="71"/>
                  </a:lnTo>
                  <a:lnTo>
                    <a:pt x="16" y="69"/>
                  </a:lnTo>
                  <a:lnTo>
                    <a:pt x="14" y="66"/>
                  </a:lnTo>
                  <a:lnTo>
                    <a:pt x="9" y="66"/>
                  </a:lnTo>
                  <a:lnTo>
                    <a:pt x="7" y="64"/>
                  </a:lnTo>
                  <a:lnTo>
                    <a:pt x="4" y="61"/>
                  </a:lnTo>
                  <a:lnTo>
                    <a:pt x="2" y="61"/>
                  </a:lnTo>
                  <a:lnTo>
                    <a:pt x="0" y="59"/>
                  </a:lnTo>
                  <a:lnTo>
                    <a:pt x="0" y="59"/>
                  </a:lnTo>
                  <a:lnTo>
                    <a:pt x="0" y="59"/>
                  </a:lnTo>
                  <a:lnTo>
                    <a:pt x="0" y="59"/>
                  </a:lnTo>
                  <a:lnTo>
                    <a:pt x="4" y="54"/>
                  </a:lnTo>
                  <a:lnTo>
                    <a:pt x="9" y="52"/>
                  </a:lnTo>
                  <a:lnTo>
                    <a:pt x="14" y="50"/>
                  </a:lnTo>
                  <a:lnTo>
                    <a:pt x="18" y="47"/>
                  </a:lnTo>
                  <a:lnTo>
                    <a:pt x="21" y="45"/>
                  </a:lnTo>
                  <a:lnTo>
                    <a:pt x="26" y="45"/>
                  </a:lnTo>
                  <a:lnTo>
                    <a:pt x="28" y="42"/>
                  </a:lnTo>
                  <a:lnTo>
                    <a:pt x="28" y="42"/>
                  </a:lnTo>
                  <a:lnTo>
                    <a:pt x="30" y="40"/>
                  </a:lnTo>
                  <a:lnTo>
                    <a:pt x="33" y="40"/>
                  </a:lnTo>
                  <a:lnTo>
                    <a:pt x="33" y="40"/>
                  </a:lnTo>
                  <a:lnTo>
                    <a:pt x="33" y="40"/>
                  </a:lnTo>
                  <a:lnTo>
                    <a:pt x="37" y="42"/>
                  </a:lnTo>
                  <a:lnTo>
                    <a:pt x="40" y="42"/>
                  </a:lnTo>
                  <a:lnTo>
                    <a:pt x="40" y="45"/>
                  </a:lnTo>
                  <a:lnTo>
                    <a:pt x="42" y="45"/>
                  </a:lnTo>
                  <a:lnTo>
                    <a:pt x="45" y="45"/>
                  </a:lnTo>
                  <a:lnTo>
                    <a:pt x="45" y="45"/>
                  </a:lnTo>
                  <a:lnTo>
                    <a:pt x="37" y="47"/>
                  </a:lnTo>
                  <a:lnTo>
                    <a:pt x="35" y="50"/>
                  </a:lnTo>
                  <a:lnTo>
                    <a:pt x="33" y="52"/>
                  </a:lnTo>
                  <a:lnTo>
                    <a:pt x="30" y="52"/>
                  </a:lnTo>
                  <a:lnTo>
                    <a:pt x="28" y="54"/>
                  </a:lnTo>
                  <a:lnTo>
                    <a:pt x="28" y="54"/>
                  </a:lnTo>
                  <a:lnTo>
                    <a:pt x="28" y="54"/>
                  </a:lnTo>
                  <a:lnTo>
                    <a:pt x="33" y="54"/>
                  </a:lnTo>
                  <a:lnTo>
                    <a:pt x="40" y="54"/>
                  </a:lnTo>
                  <a:lnTo>
                    <a:pt x="45" y="54"/>
                  </a:lnTo>
                  <a:lnTo>
                    <a:pt x="47" y="54"/>
                  </a:lnTo>
                  <a:lnTo>
                    <a:pt x="52" y="54"/>
                  </a:lnTo>
                  <a:lnTo>
                    <a:pt x="54" y="54"/>
                  </a:lnTo>
                  <a:lnTo>
                    <a:pt x="56" y="54"/>
                  </a:lnTo>
                  <a:lnTo>
                    <a:pt x="56" y="54"/>
                  </a:lnTo>
                  <a:lnTo>
                    <a:pt x="59" y="54"/>
                  </a:lnTo>
                  <a:lnTo>
                    <a:pt x="61" y="54"/>
                  </a:lnTo>
                  <a:lnTo>
                    <a:pt x="61" y="54"/>
                  </a:lnTo>
                  <a:lnTo>
                    <a:pt x="61" y="54"/>
                  </a:lnTo>
                  <a:lnTo>
                    <a:pt x="63" y="50"/>
                  </a:lnTo>
                  <a:lnTo>
                    <a:pt x="66" y="47"/>
                  </a:lnTo>
                  <a:lnTo>
                    <a:pt x="68" y="45"/>
                  </a:lnTo>
                  <a:lnTo>
                    <a:pt x="73" y="42"/>
                  </a:lnTo>
                  <a:lnTo>
                    <a:pt x="78" y="40"/>
                  </a:lnTo>
                  <a:lnTo>
                    <a:pt x="82" y="38"/>
                  </a:lnTo>
                  <a:lnTo>
                    <a:pt x="87" y="38"/>
                  </a:lnTo>
                  <a:lnTo>
                    <a:pt x="94" y="35"/>
                  </a:lnTo>
                  <a:lnTo>
                    <a:pt x="94" y="31"/>
                  </a:lnTo>
                  <a:lnTo>
                    <a:pt x="94" y="26"/>
                  </a:lnTo>
                  <a:lnTo>
                    <a:pt x="94" y="21"/>
                  </a:lnTo>
                  <a:lnTo>
                    <a:pt x="94" y="19"/>
                  </a:lnTo>
                  <a:lnTo>
                    <a:pt x="94" y="19"/>
                  </a:lnTo>
                  <a:lnTo>
                    <a:pt x="94" y="16"/>
                  </a:lnTo>
                  <a:lnTo>
                    <a:pt x="94" y="16"/>
                  </a:lnTo>
                  <a:lnTo>
                    <a:pt x="90" y="21"/>
                  </a:lnTo>
                  <a:lnTo>
                    <a:pt x="85" y="21"/>
                  </a:lnTo>
                  <a:lnTo>
                    <a:pt x="82" y="23"/>
                  </a:lnTo>
                  <a:lnTo>
                    <a:pt x="80" y="26"/>
                  </a:lnTo>
                  <a:lnTo>
                    <a:pt x="78" y="26"/>
                  </a:lnTo>
                  <a:lnTo>
                    <a:pt x="78" y="26"/>
                  </a:lnTo>
                  <a:lnTo>
                    <a:pt x="78" y="26"/>
                  </a:lnTo>
                  <a:lnTo>
                    <a:pt x="75" y="23"/>
                  </a:lnTo>
                  <a:lnTo>
                    <a:pt x="73" y="23"/>
                  </a:lnTo>
                  <a:lnTo>
                    <a:pt x="71" y="21"/>
                  </a:lnTo>
                  <a:lnTo>
                    <a:pt x="68" y="21"/>
                  </a:lnTo>
                  <a:lnTo>
                    <a:pt x="68" y="21"/>
                  </a:lnTo>
                  <a:lnTo>
                    <a:pt x="68" y="21"/>
                  </a:lnTo>
                  <a:lnTo>
                    <a:pt x="73" y="16"/>
                  </a:lnTo>
                  <a:lnTo>
                    <a:pt x="78" y="14"/>
                  </a:lnTo>
                  <a:lnTo>
                    <a:pt x="85" y="12"/>
                  </a:lnTo>
                  <a:lnTo>
                    <a:pt x="87" y="9"/>
                  </a:lnTo>
                  <a:lnTo>
                    <a:pt x="92" y="7"/>
                  </a:lnTo>
                  <a:lnTo>
                    <a:pt x="94" y="5"/>
                  </a:lnTo>
                  <a:lnTo>
                    <a:pt x="97" y="5"/>
                  </a:lnTo>
                  <a:lnTo>
                    <a:pt x="97" y="2"/>
                  </a:lnTo>
                  <a:lnTo>
                    <a:pt x="101" y="2"/>
                  </a:lnTo>
                  <a:lnTo>
                    <a:pt x="101" y="0"/>
                  </a:lnTo>
                  <a:lnTo>
                    <a:pt x="101" y="0"/>
                  </a:lnTo>
                  <a:lnTo>
                    <a:pt x="101" y="0"/>
                  </a:lnTo>
                  <a:lnTo>
                    <a:pt x="108" y="5"/>
                  </a:lnTo>
                  <a:lnTo>
                    <a:pt x="113" y="7"/>
                  </a:lnTo>
                  <a:lnTo>
                    <a:pt x="118" y="9"/>
                  </a:lnTo>
                  <a:lnTo>
                    <a:pt x="123" y="12"/>
                  </a:lnTo>
                  <a:lnTo>
                    <a:pt x="125" y="14"/>
                  </a:lnTo>
                  <a:lnTo>
                    <a:pt x="127" y="14"/>
                  </a:lnTo>
                  <a:lnTo>
                    <a:pt x="130" y="16"/>
                  </a:lnTo>
                  <a:lnTo>
                    <a:pt x="132" y="16"/>
                  </a:lnTo>
                  <a:lnTo>
                    <a:pt x="134" y="19"/>
                  </a:lnTo>
                  <a:lnTo>
                    <a:pt x="137" y="19"/>
                  </a:lnTo>
                  <a:lnTo>
                    <a:pt x="137" y="21"/>
                  </a:lnTo>
                  <a:lnTo>
                    <a:pt x="137" y="21"/>
                  </a:lnTo>
                  <a:lnTo>
                    <a:pt x="132" y="21"/>
                  </a:lnTo>
                  <a:lnTo>
                    <a:pt x="130" y="23"/>
                  </a:lnTo>
                  <a:lnTo>
                    <a:pt x="130" y="23"/>
                  </a:lnTo>
                  <a:lnTo>
                    <a:pt x="127" y="26"/>
                  </a:lnTo>
                  <a:lnTo>
                    <a:pt x="127" y="26"/>
                  </a:lnTo>
                  <a:lnTo>
                    <a:pt x="127" y="26"/>
                  </a:lnTo>
                  <a:lnTo>
                    <a:pt x="120" y="23"/>
                  </a:lnTo>
                  <a:lnTo>
                    <a:pt x="118" y="21"/>
                  </a:lnTo>
                  <a:lnTo>
                    <a:pt x="116" y="19"/>
                  </a:lnTo>
                  <a:lnTo>
                    <a:pt x="113" y="19"/>
                  </a:lnTo>
                  <a:lnTo>
                    <a:pt x="111" y="16"/>
                  </a:lnTo>
                  <a:lnTo>
                    <a:pt x="111" y="16"/>
                  </a:lnTo>
                  <a:lnTo>
                    <a:pt x="111" y="16"/>
                  </a:lnTo>
                  <a:lnTo>
                    <a:pt x="111" y="21"/>
                  </a:lnTo>
                  <a:lnTo>
                    <a:pt x="111" y="26"/>
                  </a:lnTo>
                  <a:lnTo>
                    <a:pt x="111" y="31"/>
                  </a:lnTo>
                  <a:lnTo>
                    <a:pt x="111" y="35"/>
                  </a:lnTo>
                  <a:lnTo>
                    <a:pt x="120" y="40"/>
                  </a:lnTo>
                  <a:lnTo>
                    <a:pt x="127" y="42"/>
                  </a:lnTo>
                  <a:lnTo>
                    <a:pt x="132" y="45"/>
                  </a:lnTo>
                  <a:lnTo>
                    <a:pt x="134" y="47"/>
                  </a:lnTo>
                  <a:lnTo>
                    <a:pt x="137" y="50"/>
                  </a:lnTo>
                  <a:lnTo>
                    <a:pt x="139" y="52"/>
                  </a:lnTo>
                  <a:lnTo>
                    <a:pt x="144" y="52"/>
                  </a:lnTo>
                  <a:lnTo>
                    <a:pt x="149" y="52"/>
                  </a:lnTo>
                  <a:lnTo>
                    <a:pt x="153" y="52"/>
                  </a:lnTo>
                  <a:lnTo>
                    <a:pt x="158" y="52"/>
                  </a:lnTo>
                  <a:lnTo>
                    <a:pt x="161" y="52"/>
                  </a:lnTo>
                  <a:lnTo>
                    <a:pt x="163" y="52"/>
                  </a:lnTo>
                  <a:lnTo>
                    <a:pt x="165" y="52"/>
                  </a:lnTo>
                  <a:lnTo>
                    <a:pt x="168" y="52"/>
                  </a:lnTo>
                  <a:lnTo>
                    <a:pt x="170" y="52"/>
                  </a:lnTo>
                  <a:lnTo>
                    <a:pt x="170" y="52"/>
                  </a:lnTo>
                  <a:lnTo>
                    <a:pt x="172" y="52"/>
                  </a:lnTo>
                  <a:lnTo>
                    <a:pt x="172" y="52"/>
                  </a:lnTo>
                  <a:lnTo>
                    <a:pt x="165" y="50"/>
                  </a:lnTo>
                  <a:lnTo>
                    <a:pt x="163" y="47"/>
                  </a:lnTo>
                  <a:lnTo>
                    <a:pt x="161" y="45"/>
                  </a:lnTo>
                  <a:lnTo>
                    <a:pt x="158" y="45"/>
                  </a:lnTo>
                  <a:lnTo>
                    <a:pt x="158" y="45"/>
                  </a:lnTo>
                  <a:lnTo>
                    <a:pt x="156" y="42"/>
                  </a:lnTo>
                  <a:lnTo>
                    <a:pt x="156" y="42"/>
                  </a:lnTo>
                  <a:lnTo>
                    <a:pt x="161" y="42"/>
                  </a:lnTo>
                  <a:lnTo>
                    <a:pt x="163" y="40"/>
                  </a:lnTo>
                  <a:lnTo>
                    <a:pt x="163" y="38"/>
                  </a:lnTo>
                  <a:lnTo>
                    <a:pt x="165" y="38"/>
                  </a:lnTo>
                  <a:lnTo>
                    <a:pt x="165" y="38"/>
                  </a:lnTo>
                  <a:lnTo>
                    <a:pt x="165" y="38"/>
                  </a:lnTo>
                  <a:lnTo>
                    <a:pt x="172" y="40"/>
                  </a:lnTo>
                  <a:lnTo>
                    <a:pt x="177" y="45"/>
                  </a:lnTo>
                  <a:lnTo>
                    <a:pt x="182" y="47"/>
                  </a:lnTo>
                  <a:lnTo>
                    <a:pt x="187" y="50"/>
                  </a:lnTo>
                  <a:lnTo>
                    <a:pt x="189" y="50"/>
                  </a:lnTo>
                  <a:lnTo>
                    <a:pt x="191" y="52"/>
                  </a:lnTo>
                  <a:lnTo>
                    <a:pt x="194" y="54"/>
                  </a:lnTo>
                  <a:lnTo>
                    <a:pt x="196" y="54"/>
                  </a:lnTo>
                  <a:lnTo>
                    <a:pt x="198" y="57"/>
                  </a:lnTo>
                  <a:lnTo>
                    <a:pt x="201" y="57"/>
                  </a:lnTo>
                  <a:lnTo>
                    <a:pt x="201" y="57"/>
                  </a:lnTo>
                  <a:lnTo>
                    <a:pt x="201" y="57"/>
                  </a:lnTo>
                  <a:lnTo>
                    <a:pt x="196" y="61"/>
                  </a:lnTo>
                  <a:lnTo>
                    <a:pt x="189" y="64"/>
                  </a:lnTo>
                  <a:lnTo>
                    <a:pt x="184" y="66"/>
                  </a:lnTo>
                  <a:lnTo>
                    <a:pt x="182" y="69"/>
                  </a:lnTo>
                  <a:lnTo>
                    <a:pt x="177" y="71"/>
                  </a:lnTo>
                  <a:lnTo>
                    <a:pt x="175" y="73"/>
                  </a:lnTo>
                  <a:lnTo>
                    <a:pt x="172" y="73"/>
                  </a:lnTo>
                  <a:lnTo>
                    <a:pt x="170" y="76"/>
                  </a:lnTo>
                  <a:lnTo>
                    <a:pt x="168" y="76"/>
                  </a:lnTo>
                  <a:lnTo>
                    <a:pt x="168" y="78"/>
                  </a:lnTo>
                  <a:lnTo>
                    <a:pt x="165" y="78"/>
                  </a:lnTo>
                  <a:lnTo>
                    <a:pt x="165" y="78"/>
                  </a:lnTo>
                  <a:lnTo>
                    <a:pt x="163" y="76"/>
                  </a:lnTo>
                  <a:lnTo>
                    <a:pt x="161" y="73"/>
                  </a:lnTo>
                  <a:lnTo>
                    <a:pt x="158" y="73"/>
                  </a:lnTo>
                  <a:lnTo>
                    <a:pt x="158" y="73"/>
                  </a:lnTo>
                  <a:lnTo>
                    <a:pt x="156" y="71"/>
                  </a:lnTo>
                  <a:lnTo>
                    <a:pt x="156" y="71"/>
                  </a:lnTo>
                  <a:lnTo>
                    <a:pt x="161" y="69"/>
                  </a:lnTo>
                  <a:lnTo>
                    <a:pt x="165" y="66"/>
                  </a:lnTo>
                  <a:lnTo>
                    <a:pt x="168" y="64"/>
                  </a:lnTo>
                  <a:lnTo>
                    <a:pt x="170" y="64"/>
                  </a:lnTo>
                  <a:lnTo>
                    <a:pt x="170" y="64"/>
                  </a:lnTo>
                  <a:lnTo>
                    <a:pt x="172" y="61"/>
                  </a:lnTo>
                  <a:lnTo>
                    <a:pt x="172" y="61"/>
                  </a:lnTo>
                  <a:lnTo>
                    <a:pt x="165" y="61"/>
                  </a:lnTo>
                  <a:lnTo>
                    <a:pt x="156" y="61"/>
                  </a:lnTo>
                  <a:lnTo>
                    <a:pt x="146" y="61"/>
                  </a:lnTo>
                  <a:lnTo>
                    <a:pt x="139" y="61"/>
                  </a:lnTo>
                  <a:lnTo>
                    <a:pt x="137" y="66"/>
                  </a:lnTo>
                  <a:lnTo>
                    <a:pt x="134" y="69"/>
                  </a:lnTo>
                  <a:lnTo>
                    <a:pt x="132" y="71"/>
                  </a:lnTo>
                  <a:lnTo>
                    <a:pt x="127" y="73"/>
                  </a:lnTo>
                  <a:lnTo>
                    <a:pt x="123" y="78"/>
                  </a:lnTo>
                  <a:lnTo>
                    <a:pt x="118" y="78"/>
                  </a:lnTo>
                  <a:lnTo>
                    <a:pt x="113" y="80"/>
                  </a:lnTo>
                  <a:lnTo>
                    <a:pt x="108" y="80"/>
                  </a:lnTo>
                  <a:lnTo>
                    <a:pt x="108" y="87"/>
                  </a:lnTo>
                  <a:lnTo>
                    <a:pt x="108" y="92"/>
                  </a:lnTo>
                  <a:lnTo>
                    <a:pt x="108" y="95"/>
                  </a:lnTo>
                  <a:lnTo>
                    <a:pt x="108" y="97"/>
                  </a:lnTo>
                  <a:lnTo>
                    <a:pt x="108" y="99"/>
                  </a:lnTo>
                  <a:lnTo>
                    <a:pt x="108" y="99"/>
                  </a:lnTo>
                  <a:lnTo>
                    <a:pt x="108" y="99"/>
                  </a:lnTo>
                  <a:lnTo>
                    <a:pt x="113" y="97"/>
                  </a:lnTo>
                  <a:lnTo>
                    <a:pt x="116" y="95"/>
                  </a:lnTo>
                  <a:lnTo>
                    <a:pt x="120" y="92"/>
                  </a:lnTo>
                  <a:lnTo>
                    <a:pt x="120" y="92"/>
                  </a:lnTo>
                  <a:lnTo>
                    <a:pt x="123" y="92"/>
                  </a:lnTo>
                  <a:lnTo>
                    <a:pt x="123" y="92"/>
                  </a:lnTo>
                  <a:close/>
                  <a:moveTo>
                    <a:pt x="85" y="66"/>
                  </a:moveTo>
                  <a:lnTo>
                    <a:pt x="92" y="69"/>
                  </a:lnTo>
                  <a:lnTo>
                    <a:pt x="101" y="71"/>
                  </a:lnTo>
                  <a:lnTo>
                    <a:pt x="108" y="69"/>
                  </a:lnTo>
                  <a:lnTo>
                    <a:pt x="113" y="66"/>
                  </a:lnTo>
                  <a:lnTo>
                    <a:pt x="118" y="64"/>
                  </a:lnTo>
                  <a:lnTo>
                    <a:pt x="120" y="64"/>
                  </a:lnTo>
                  <a:lnTo>
                    <a:pt x="120" y="61"/>
                  </a:lnTo>
                  <a:lnTo>
                    <a:pt x="120" y="59"/>
                  </a:lnTo>
                  <a:lnTo>
                    <a:pt x="120" y="57"/>
                  </a:lnTo>
                  <a:lnTo>
                    <a:pt x="120" y="54"/>
                  </a:lnTo>
                  <a:lnTo>
                    <a:pt x="118" y="52"/>
                  </a:lnTo>
                  <a:lnTo>
                    <a:pt x="113" y="50"/>
                  </a:lnTo>
                  <a:lnTo>
                    <a:pt x="111" y="50"/>
                  </a:lnTo>
                  <a:lnTo>
                    <a:pt x="108" y="47"/>
                  </a:lnTo>
                  <a:lnTo>
                    <a:pt x="101" y="47"/>
                  </a:lnTo>
                  <a:lnTo>
                    <a:pt x="92" y="47"/>
                  </a:lnTo>
                  <a:lnTo>
                    <a:pt x="90" y="50"/>
                  </a:lnTo>
                  <a:lnTo>
                    <a:pt x="85" y="50"/>
                  </a:lnTo>
                  <a:lnTo>
                    <a:pt x="82" y="52"/>
                  </a:lnTo>
                  <a:lnTo>
                    <a:pt x="82" y="54"/>
                  </a:lnTo>
                  <a:lnTo>
                    <a:pt x="80" y="57"/>
                  </a:lnTo>
                  <a:lnTo>
                    <a:pt x="80" y="59"/>
                  </a:lnTo>
                  <a:lnTo>
                    <a:pt x="80" y="61"/>
                  </a:lnTo>
                  <a:lnTo>
                    <a:pt x="82" y="64"/>
                  </a:lnTo>
                  <a:lnTo>
                    <a:pt x="82" y="64"/>
                  </a:lnTo>
                  <a:lnTo>
                    <a:pt x="85" y="66"/>
                  </a:lnTo>
                  <a:lnTo>
                    <a:pt x="85" y="66"/>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7" name="Freeform 94"/>
            <p:cNvSpPr>
              <a:spLocks noEditPoints="1"/>
            </p:cNvSpPr>
            <p:nvPr/>
          </p:nvSpPr>
          <p:spPr bwMode="auto">
            <a:xfrm>
              <a:off x="5489575" y="3225801"/>
              <a:ext cx="319088" cy="185738"/>
            </a:xfrm>
            <a:custGeom>
              <a:avLst/>
              <a:gdLst>
                <a:gd name="T0" fmla="*/ 132 w 201"/>
                <a:gd name="T1" fmla="*/ 98 h 117"/>
                <a:gd name="T2" fmla="*/ 111 w 201"/>
                <a:gd name="T3" fmla="*/ 112 h 117"/>
                <a:gd name="T4" fmla="*/ 99 w 201"/>
                <a:gd name="T5" fmla="*/ 117 h 117"/>
                <a:gd name="T6" fmla="*/ 75 w 201"/>
                <a:gd name="T7" fmla="*/ 105 h 117"/>
                <a:gd name="T8" fmla="*/ 63 w 201"/>
                <a:gd name="T9" fmla="*/ 98 h 117"/>
                <a:gd name="T10" fmla="*/ 75 w 201"/>
                <a:gd name="T11" fmla="*/ 90 h 117"/>
                <a:gd name="T12" fmla="*/ 90 w 201"/>
                <a:gd name="T13" fmla="*/ 100 h 117"/>
                <a:gd name="T14" fmla="*/ 90 w 201"/>
                <a:gd name="T15" fmla="*/ 83 h 117"/>
                <a:gd name="T16" fmla="*/ 73 w 201"/>
                <a:gd name="T17" fmla="*/ 74 h 117"/>
                <a:gd name="T18" fmla="*/ 52 w 201"/>
                <a:gd name="T19" fmla="*/ 64 h 117"/>
                <a:gd name="T20" fmla="*/ 33 w 201"/>
                <a:gd name="T21" fmla="*/ 64 h 117"/>
                <a:gd name="T22" fmla="*/ 37 w 201"/>
                <a:gd name="T23" fmla="*/ 69 h 117"/>
                <a:gd name="T24" fmla="*/ 40 w 201"/>
                <a:gd name="T25" fmla="*/ 74 h 117"/>
                <a:gd name="T26" fmla="*/ 28 w 201"/>
                <a:gd name="T27" fmla="*/ 76 h 117"/>
                <a:gd name="T28" fmla="*/ 4 w 201"/>
                <a:gd name="T29" fmla="*/ 62 h 117"/>
                <a:gd name="T30" fmla="*/ 4 w 201"/>
                <a:gd name="T31" fmla="*/ 55 h 117"/>
                <a:gd name="T32" fmla="*/ 28 w 201"/>
                <a:gd name="T33" fmla="*/ 43 h 117"/>
                <a:gd name="T34" fmla="*/ 37 w 201"/>
                <a:gd name="T35" fmla="*/ 41 h 117"/>
                <a:gd name="T36" fmla="*/ 37 w 201"/>
                <a:gd name="T37" fmla="*/ 48 h 117"/>
                <a:gd name="T38" fmla="*/ 28 w 201"/>
                <a:gd name="T39" fmla="*/ 55 h 117"/>
                <a:gd name="T40" fmla="*/ 54 w 201"/>
                <a:gd name="T41" fmla="*/ 55 h 117"/>
                <a:gd name="T42" fmla="*/ 61 w 201"/>
                <a:gd name="T43" fmla="*/ 55 h 117"/>
                <a:gd name="T44" fmla="*/ 82 w 201"/>
                <a:gd name="T45" fmla="*/ 38 h 117"/>
                <a:gd name="T46" fmla="*/ 94 w 201"/>
                <a:gd name="T47" fmla="*/ 17 h 117"/>
                <a:gd name="T48" fmla="*/ 80 w 201"/>
                <a:gd name="T49" fmla="*/ 24 h 117"/>
                <a:gd name="T50" fmla="*/ 71 w 201"/>
                <a:gd name="T51" fmla="*/ 22 h 117"/>
                <a:gd name="T52" fmla="*/ 85 w 201"/>
                <a:gd name="T53" fmla="*/ 10 h 117"/>
                <a:gd name="T54" fmla="*/ 101 w 201"/>
                <a:gd name="T55" fmla="*/ 0 h 117"/>
                <a:gd name="T56" fmla="*/ 118 w 201"/>
                <a:gd name="T57" fmla="*/ 10 h 117"/>
                <a:gd name="T58" fmla="*/ 134 w 201"/>
                <a:gd name="T59" fmla="*/ 19 h 117"/>
                <a:gd name="T60" fmla="*/ 130 w 201"/>
                <a:gd name="T61" fmla="*/ 24 h 117"/>
                <a:gd name="T62" fmla="*/ 116 w 201"/>
                <a:gd name="T63" fmla="*/ 19 h 117"/>
                <a:gd name="T64" fmla="*/ 111 w 201"/>
                <a:gd name="T65" fmla="*/ 26 h 117"/>
                <a:gd name="T66" fmla="*/ 134 w 201"/>
                <a:gd name="T67" fmla="*/ 48 h 117"/>
                <a:gd name="T68" fmla="*/ 158 w 201"/>
                <a:gd name="T69" fmla="*/ 53 h 117"/>
                <a:gd name="T70" fmla="*/ 170 w 201"/>
                <a:gd name="T71" fmla="*/ 53 h 117"/>
                <a:gd name="T72" fmla="*/ 158 w 201"/>
                <a:gd name="T73" fmla="*/ 45 h 117"/>
                <a:gd name="T74" fmla="*/ 163 w 201"/>
                <a:gd name="T75" fmla="*/ 38 h 117"/>
                <a:gd name="T76" fmla="*/ 182 w 201"/>
                <a:gd name="T77" fmla="*/ 48 h 117"/>
                <a:gd name="T78" fmla="*/ 198 w 201"/>
                <a:gd name="T79" fmla="*/ 57 h 117"/>
                <a:gd name="T80" fmla="*/ 184 w 201"/>
                <a:gd name="T81" fmla="*/ 67 h 117"/>
                <a:gd name="T82" fmla="*/ 168 w 201"/>
                <a:gd name="T83" fmla="*/ 76 h 117"/>
                <a:gd name="T84" fmla="*/ 158 w 201"/>
                <a:gd name="T85" fmla="*/ 72 h 117"/>
                <a:gd name="T86" fmla="*/ 168 w 201"/>
                <a:gd name="T87" fmla="*/ 64 h 117"/>
                <a:gd name="T88" fmla="*/ 156 w 201"/>
                <a:gd name="T89" fmla="*/ 62 h 117"/>
                <a:gd name="T90" fmla="*/ 127 w 201"/>
                <a:gd name="T91" fmla="*/ 74 h 117"/>
                <a:gd name="T92" fmla="*/ 108 w 201"/>
                <a:gd name="T93" fmla="*/ 95 h 117"/>
                <a:gd name="T94" fmla="*/ 116 w 201"/>
                <a:gd name="T95" fmla="*/ 95 h 117"/>
                <a:gd name="T96" fmla="*/ 92 w 201"/>
                <a:gd name="T97" fmla="*/ 69 h 117"/>
                <a:gd name="T98" fmla="*/ 120 w 201"/>
                <a:gd name="T99" fmla="*/ 62 h 117"/>
                <a:gd name="T100" fmla="*/ 111 w 201"/>
                <a:gd name="T101" fmla="*/ 48 h 117"/>
                <a:gd name="T102" fmla="*/ 82 w 201"/>
                <a:gd name="T103" fmla="*/ 53 h 117"/>
                <a:gd name="T104" fmla="*/ 82 w 201"/>
                <a:gd name="T105" fmla="*/ 6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7">
                  <a:moveTo>
                    <a:pt x="123" y="90"/>
                  </a:moveTo>
                  <a:lnTo>
                    <a:pt x="127" y="93"/>
                  </a:lnTo>
                  <a:lnTo>
                    <a:pt x="130" y="95"/>
                  </a:lnTo>
                  <a:lnTo>
                    <a:pt x="130" y="95"/>
                  </a:lnTo>
                  <a:lnTo>
                    <a:pt x="132" y="98"/>
                  </a:lnTo>
                  <a:lnTo>
                    <a:pt x="132" y="98"/>
                  </a:lnTo>
                  <a:lnTo>
                    <a:pt x="132" y="98"/>
                  </a:lnTo>
                  <a:lnTo>
                    <a:pt x="127" y="100"/>
                  </a:lnTo>
                  <a:lnTo>
                    <a:pt x="123" y="105"/>
                  </a:lnTo>
                  <a:lnTo>
                    <a:pt x="118" y="107"/>
                  </a:lnTo>
                  <a:lnTo>
                    <a:pt x="113" y="109"/>
                  </a:lnTo>
                  <a:lnTo>
                    <a:pt x="111" y="112"/>
                  </a:lnTo>
                  <a:lnTo>
                    <a:pt x="106" y="112"/>
                  </a:lnTo>
                  <a:lnTo>
                    <a:pt x="106" y="114"/>
                  </a:lnTo>
                  <a:lnTo>
                    <a:pt x="104" y="114"/>
                  </a:lnTo>
                  <a:lnTo>
                    <a:pt x="101" y="117"/>
                  </a:lnTo>
                  <a:lnTo>
                    <a:pt x="99" y="117"/>
                  </a:lnTo>
                  <a:lnTo>
                    <a:pt x="99" y="117"/>
                  </a:lnTo>
                  <a:lnTo>
                    <a:pt x="99" y="117"/>
                  </a:lnTo>
                  <a:lnTo>
                    <a:pt x="92" y="114"/>
                  </a:lnTo>
                  <a:lnTo>
                    <a:pt x="87" y="109"/>
                  </a:lnTo>
                  <a:lnTo>
                    <a:pt x="82" y="107"/>
                  </a:lnTo>
                  <a:lnTo>
                    <a:pt x="78" y="105"/>
                  </a:lnTo>
                  <a:lnTo>
                    <a:pt x="75" y="105"/>
                  </a:lnTo>
                  <a:lnTo>
                    <a:pt x="73" y="102"/>
                  </a:lnTo>
                  <a:lnTo>
                    <a:pt x="71" y="100"/>
                  </a:lnTo>
                  <a:lnTo>
                    <a:pt x="68" y="100"/>
                  </a:lnTo>
                  <a:lnTo>
                    <a:pt x="66" y="98"/>
                  </a:lnTo>
                  <a:lnTo>
                    <a:pt x="66" y="98"/>
                  </a:lnTo>
                  <a:lnTo>
                    <a:pt x="63" y="98"/>
                  </a:lnTo>
                  <a:lnTo>
                    <a:pt x="63" y="98"/>
                  </a:lnTo>
                  <a:lnTo>
                    <a:pt x="68" y="95"/>
                  </a:lnTo>
                  <a:lnTo>
                    <a:pt x="71" y="93"/>
                  </a:lnTo>
                  <a:lnTo>
                    <a:pt x="73" y="93"/>
                  </a:lnTo>
                  <a:lnTo>
                    <a:pt x="73" y="93"/>
                  </a:lnTo>
                  <a:lnTo>
                    <a:pt x="75" y="90"/>
                  </a:lnTo>
                  <a:lnTo>
                    <a:pt x="75" y="90"/>
                  </a:lnTo>
                  <a:lnTo>
                    <a:pt x="80" y="95"/>
                  </a:lnTo>
                  <a:lnTo>
                    <a:pt x="85" y="98"/>
                  </a:lnTo>
                  <a:lnTo>
                    <a:pt x="87" y="98"/>
                  </a:lnTo>
                  <a:lnTo>
                    <a:pt x="90" y="100"/>
                  </a:lnTo>
                  <a:lnTo>
                    <a:pt x="90" y="100"/>
                  </a:lnTo>
                  <a:lnTo>
                    <a:pt x="90" y="100"/>
                  </a:lnTo>
                  <a:lnTo>
                    <a:pt x="90" y="100"/>
                  </a:lnTo>
                  <a:lnTo>
                    <a:pt x="90" y="93"/>
                  </a:lnTo>
                  <a:lnTo>
                    <a:pt x="90" y="88"/>
                  </a:lnTo>
                  <a:lnTo>
                    <a:pt x="90" y="86"/>
                  </a:lnTo>
                  <a:lnTo>
                    <a:pt x="90" y="83"/>
                  </a:lnTo>
                  <a:lnTo>
                    <a:pt x="90" y="81"/>
                  </a:lnTo>
                  <a:lnTo>
                    <a:pt x="90" y="81"/>
                  </a:lnTo>
                  <a:lnTo>
                    <a:pt x="90" y="81"/>
                  </a:lnTo>
                  <a:lnTo>
                    <a:pt x="80" y="79"/>
                  </a:lnTo>
                  <a:lnTo>
                    <a:pt x="75" y="76"/>
                  </a:lnTo>
                  <a:lnTo>
                    <a:pt x="73" y="74"/>
                  </a:lnTo>
                  <a:lnTo>
                    <a:pt x="68" y="72"/>
                  </a:lnTo>
                  <a:lnTo>
                    <a:pt x="66" y="69"/>
                  </a:lnTo>
                  <a:lnTo>
                    <a:pt x="63" y="67"/>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7"/>
                  </a:lnTo>
                  <a:lnTo>
                    <a:pt x="37" y="69"/>
                  </a:lnTo>
                  <a:lnTo>
                    <a:pt x="40" y="72"/>
                  </a:lnTo>
                  <a:lnTo>
                    <a:pt x="42" y="72"/>
                  </a:lnTo>
                  <a:lnTo>
                    <a:pt x="42" y="72"/>
                  </a:lnTo>
                  <a:lnTo>
                    <a:pt x="45" y="74"/>
                  </a:lnTo>
                  <a:lnTo>
                    <a:pt x="45" y="74"/>
                  </a:lnTo>
                  <a:lnTo>
                    <a:pt x="40" y="74"/>
                  </a:lnTo>
                  <a:lnTo>
                    <a:pt x="37" y="76"/>
                  </a:lnTo>
                  <a:lnTo>
                    <a:pt x="35" y="79"/>
                  </a:lnTo>
                  <a:lnTo>
                    <a:pt x="35" y="79"/>
                  </a:lnTo>
                  <a:lnTo>
                    <a:pt x="33" y="79"/>
                  </a:lnTo>
                  <a:lnTo>
                    <a:pt x="33" y="79"/>
                  </a:lnTo>
                  <a:lnTo>
                    <a:pt x="28" y="76"/>
                  </a:lnTo>
                  <a:lnTo>
                    <a:pt x="21" y="72"/>
                  </a:lnTo>
                  <a:lnTo>
                    <a:pt x="16" y="69"/>
                  </a:lnTo>
                  <a:lnTo>
                    <a:pt x="14" y="67"/>
                  </a:lnTo>
                  <a:lnTo>
                    <a:pt x="9" y="67"/>
                  </a:lnTo>
                  <a:lnTo>
                    <a:pt x="7" y="64"/>
                  </a:lnTo>
                  <a:lnTo>
                    <a:pt x="4" y="62"/>
                  </a:lnTo>
                  <a:lnTo>
                    <a:pt x="2" y="62"/>
                  </a:lnTo>
                  <a:lnTo>
                    <a:pt x="0" y="60"/>
                  </a:lnTo>
                  <a:lnTo>
                    <a:pt x="0" y="60"/>
                  </a:lnTo>
                  <a:lnTo>
                    <a:pt x="0" y="60"/>
                  </a:lnTo>
                  <a:lnTo>
                    <a:pt x="0" y="60"/>
                  </a:lnTo>
                  <a:lnTo>
                    <a:pt x="4" y="55"/>
                  </a:lnTo>
                  <a:lnTo>
                    <a:pt x="9" y="53"/>
                  </a:lnTo>
                  <a:lnTo>
                    <a:pt x="14" y="50"/>
                  </a:lnTo>
                  <a:lnTo>
                    <a:pt x="18" y="48"/>
                  </a:lnTo>
                  <a:lnTo>
                    <a:pt x="21" y="45"/>
                  </a:lnTo>
                  <a:lnTo>
                    <a:pt x="26" y="43"/>
                  </a:lnTo>
                  <a:lnTo>
                    <a:pt x="28" y="43"/>
                  </a:lnTo>
                  <a:lnTo>
                    <a:pt x="28" y="41"/>
                  </a:lnTo>
                  <a:lnTo>
                    <a:pt x="30" y="41"/>
                  </a:lnTo>
                  <a:lnTo>
                    <a:pt x="33" y="38"/>
                  </a:lnTo>
                  <a:lnTo>
                    <a:pt x="33" y="38"/>
                  </a:lnTo>
                  <a:lnTo>
                    <a:pt x="33" y="38"/>
                  </a:lnTo>
                  <a:lnTo>
                    <a:pt x="37" y="41"/>
                  </a:lnTo>
                  <a:lnTo>
                    <a:pt x="40" y="43"/>
                  </a:lnTo>
                  <a:lnTo>
                    <a:pt x="40" y="43"/>
                  </a:lnTo>
                  <a:lnTo>
                    <a:pt x="42" y="45"/>
                  </a:lnTo>
                  <a:lnTo>
                    <a:pt x="45" y="45"/>
                  </a:lnTo>
                  <a:lnTo>
                    <a:pt x="45" y="45"/>
                  </a:lnTo>
                  <a:lnTo>
                    <a:pt x="37" y="48"/>
                  </a:lnTo>
                  <a:lnTo>
                    <a:pt x="35" y="50"/>
                  </a:lnTo>
                  <a:lnTo>
                    <a:pt x="33" y="53"/>
                  </a:lnTo>
                  <a:lnTo>
                    <a:pt x="30" y="53"/>
                  </a:lnTo>
                  <a:lnTo>
                    <a:pt x="28" y="55"/>
                  </a:lnTo>
                  <a:lnTo>
                    <a:pt x="28" y="55"/>
                  </a:lnTo>
                  <a:lnTo>
                    <a:pt x="28" y="55"/>
                  </a:lnTo>
                  <a:lnTo>
                    <a:pt x="33" y="55"/>
                  </a:lnTo>
                  <a:lnTo>
                    <a:pt x="40" y="55"/>
                  </a:lnTo>
                  <a:lnTo>
                    <a:pt x="45" y="55"/>
                  </a:lnTo>
                  <a:lnTo>
                    <a:pt x="47" y="55"/>
                  </a:lnTo>
                  <a:lnTo>
                    <a:pt x="52" y="55"/>
                  </a:lnTo>
                  <a:lnTo>
                    <a:pt x="54" y="55"/>
                  </a:lnTo>
                  <a:lnTo>
                    <a:pt x="56" y="55"/>
                  </a:lnTo>
                  <a:lnTo>
                    <a:pt x="56" y="55"/>
                  </a:lnTo>
                  <a:lnTo>
                    <a:pt x="59" y="55"/>
                  </a:lnTo>
                  <a:lnTo>
                    <a:pt x="61" y="55"/>
                  </a:lnTo>
                  <a:lnTo>
                    <a:pt x="61" y="55"/>
                  </a:lnTo>
                  <a:lnTo>
                    <a:pt x="61" y="55"/>
                  </a:lnTo>
                  <a:lnTo>
                    <a:pt x="63" y="50"/>
                  </a:lnTo>
                  <a:lnTo>
                    <a:pt x="66" y="48"/>
                  </a:lnTo>
                  <a:lnTo>
                    <a:pt x="68" y="45"/>
                  </a:lnTo>
                  <a:lnTo>
                    <a:pt x="73" y="43"/>
                  </a:lnTo>
                  <a:lnTo>
                    <a:pt x="78" y="41"/>
                  </a:lnTo>
                  <a:lnTo>
                    <a:pt x="82" y="38"/>
                  </a:lnTo>
                  <a:lnTo>
                    <a:pt x="94" y="36"/>
                  </a:lnTo>
                  <a:lnTo>
                    <a:pt x="94" y="29"/>
                  </a:lnTo>
                  <a:lnTo>
                    <a:pt x="94" y="24"/>
                  </a:lnTo>
                  <a:lnTo>
                    <a:pt x="94" y="22"/>
                  </a:lnTo>
                  <a:lnTo>
                    <a:pt x="94" y="19"/>
                  </a:lnTo>
                  <a:lnTo>
                    <a:pt x="94" y="17"/>
                  </a:lnTo>
                  <a:lnTo>
                    <a:pt x="94" y="17"/>
                  </a:lnTo>
                  <a:lnTo>
                    <a:pt x="94" y="17"/>
                  </a:lnTo>
                  <a:lnTo>
                    <a:pt x="90" y="19"/>
                  </a:lnTo>
                  <a:lnTo>
                    <a:pt x="85" y="22"/>
                  </a:lnTo>
                  <a:lnTo>
                    <a:pt x="82" y="24"/>
                  </a:lnTo>
                  <a:lnTo>
                    <a:pt x="80" y="24"/>
                  </a:lnTo>
                  <a:lnTo>
                    <a:pt x="78" y="26"/>
                  </a:lnTo>
                  <a:lnTo>
                    <a:pt x="78" y="26"/>
                  </a:lnTo>
                  <a:lnTo>
                    <a:pt x="78" y="26"/>
                  </a:lnTo>
                  <a:lnTo>
                    <a:pt x="75" y="24"/>
                  </a:lnTo>
                  <a:lnTo>
                    <a:pt x="73" y="22"/>
                  </a:lnTo>
                  <a:lnTo>
                    <a:pt x="71" y="22"/>
                  </a:lnTo>
                  <a:lnTo>
                    <a:pt x="68" y="22"/>
                  </a:lnTo>
                  <a:lnTo>
                    <a:pt x="68" y="19"/>
                  </a:lnTo>
                  <a:lnTo>
                    <a:pt x="68" y="19"/>
                  </a:lnTo>
                  <a:lnTo>
                    <a:pt x="73" y="17"/>
                  </a:lnTo>
                  <a:lnTo>
                    <a:pt x="78" y="12"/>
                  </a:lnTo>
                  <a:lnTo>
                    <a:pt x="85" y="10"/>
                  </a:lnTo>
                  <a:lnTo>
                    <a:pt x="87" y="8"/>
                  </a:lnTo>
                  <a:lnTo>
                    <a:pt x="92" y="8"/>
                  </a:lnTo>
                  <a:lnTo>
                    <a:pt x="94" y="5"/>
                  </a:lnTo>
                  <a:lnTo>
                    <a:pt x="97" y="3"/>
                  </a:lnTo>
                  <a:lnTo>
                    <a:pt x="97" y="3"/>
                  </a:lnTo>
                  <a:lnTo>
                    <a:pt x="101" y="0"/>
                  </a:lnTo>
                  <a:lnTo>
                    <a:pt x="101" y="0"/>
                  </a:lnTo>
                  <a:lnTo>
                    <a:pt x="101" y="0"/>
                  </a:lnTo>
                  <a:lnTo>
                    <a:pt x="101" y="0"/>
                  </a:lnTo>
                  <a:lnTo>
                    <a:pt x="108" y="3"/>
                  </a:lnTo>
                  <a:lnTo>
                    <a:pt x="113" y="8"/>
                  </a:lnTo>
                  <a:lnTo>
                    <a:pt x="118" y="10"/>
                  </a:lnTo>
                  <a:lnTo>
                    <a:pt x="123" y="12"/>
                  </a:lnTo>
                  <a:lnTo>
                    <a:pt x="125" y="15"/>
                  </a:lnTo>
                  <a:lnTo>
                    <a:pt x="127" y="15"/>
                  </a:lnTo>
                  <a:lnTo>
                    <a:pt x="130" y="17"/>
                  </a:lnTo>
                  <a:lnTo>
                    <a:pt x="132" y="17"/>
                  </a:lnTo>
                  <a:lnTo>
                    <a:pt x="134" y="19"/>
                  </a:lnTo>
                  <a:lnTo>
                    <a:pt x="137" y="19"/>
                  </a:lnTo>
                  <a:lnTo>
                    <a:pt x="137" y="19"/>
                  </a:lnTo>
                  <a:lnTo>
                    <a:pt x="137" y="19"/>
                  </a:lnTo>
                  <a:lnTo>
                    <a:pt x="132" y="22"/>
                  </a:lnTo>
                  <a:lnTo>
                    <a:pt x="130" y="24"/>
                  </a:lnTo>
                  <a:lnTo>
                    <a:pt x="130" y="24"/>
                  </a:lnTo>
                  <a:lnTo>
                    <a:pt x="127" y="26"/>
                  </a:lnTo>
                  <a:lnTo>
                    <a:pt x="127" y="26"/>
                  </a:lnTo>
                  <a:lnTo>
                    <a:pt x="127" y="26"/>
                  </a:lnTo>
                  <a:lnTo>
                    <a:pt x="120" y="24"/>
                  </a:lnTo>
                  <a:lnTo>
                    <a:pt x="118" y="19"/>
                  </a:lnTo>
                  <a:lnTo>
                    <a:pt x="116" y="19"/>
                  </a:lnTo>
                  <a:lnTo>
                    <a:pt x="113" y="17"/>
                  </a:lnTo>
                  <a:lnTo>
                    <a:pt x="111" y="17"/>
                  </a:lnTo>
                  <a:lnTo>
                    <a:pt x="111" y="17"/>
                  </a:lnTo>
                  <a:lnTo>
                    <a:pt x="111" y="17"/>
                  </a:lnTo>
                  <a:lnTo>
                    <a:pt x="111" y="22"/>
                  </a:lnTo>
                  <a:lnTo>
                    <a:pt x="111" y="26"/>
                  </a:lnTo>
                  <a:lnTo>
                    <a:pt x="111" y="31"/>
                  </a:lnTo>
                  <a:lnTo>
                    <a:pt x="111" y="36"/>
                  </a:lnTo>
                  <a:lnTo>
                    <a:pt x="120" y="38"/>
                  </a:lnTo>
                  <a:lnTo>
                    <a:pt x="127" y="43"/>
                  </a:lnTo>
                  <a:lnTo>
                    <a:pt x="132" y="45"/>
                  </a:lnTo>
                  <a:lnTo>
                    <a:pt x="134" y="48"/>
                  </a:lnTo>
                  <a:lnTo>
                    <a:pt x="137" y="50"/>
                  </a:lnTo>
                  <a:lnTo>
                    <a:pt x="139" y="53"/>
                  </a:lnTo>
                  <a:lnTo>
                    <a:pt x="144" y="53"/>
                  </a:lnTo>
                  <a:lnTo>
                    <a:pt x="149" y="53"/>
                  </a:lnTo>
                  <a:lnTo>
                    <a:pt x="153" y="53"/>
                  </a:lnTo>
                  <a:lnTo>
                    <a:pt x="158" y="53"/>
                  </a:lnTo>
                  <a:lnTo>
                    <a:pt x="161" y="53"/>
                  </a:lnTo>
                  <a:lnTo>
                    <a:pt x="163" y="53"/>
                  </a:lnTo>
                  <a:lnTo>
                    <a:pt x="165" y="53"/>
                  </a:lnTo>
                  <a:lnTo>
                    <a:pt x="168" y="53"/>
                  </a:lnTo>
                  <a:lnTo>
                    <a:pt x="170" y="53"/>
                  </a:lnTo>
                  <a:lnTo>
                    <a:pt x="170" y="53"/>
                  </a:lnTo>
                  <a:lnTo>
                    <a:pt x="172" y="53"/>
                  </a:lnTo>
                  <a:lnTo>
                    <a:pt x="172" y="53"/>
                  </a:lnTo>
                  <a:lnTo>
                    <a:pt x="165" y="50"/>
                  </a:lnTo>
                  <a:lnTo>
                    <a:pt x="163" y="48"/>
                  </a:lnTo>
                  <a:lnTo>
                    <a:pt x="161" y="45"/>
                  </a:lnTo>
                  <a:lnTo>
                    <a:pt x="158" y="45"/>
                  </a:lnTo>
                  <a:lnTo>
                    <a:pt x="158" y="43"/>
                  </a:lnTo>
                  <a:lnTo>
                    <a:pt x="156" y="43"/>
                  </a:lnTo>
                  <a:lnTo>
                    <a:pt x="156" y="43"/>
                  </a:lnTo>
                  <a:lnTo>
                    <a:pt x="161" y="41"/>
                  </a:lnTo>
                  <a:lnTo>
                    <a:pt x="163" y="41"/>
                  </a:lnTo>
                  <a:lnTo>
                    <a:pt x="163" y="38"/>
                  </a:lnTo>
                  <a:lnTo>
                    <a:pt x="165" y="38"/>
                  </a:lnTo>
                  <a:lnTo>
                    <a:pt x="165" y="38"/>
                  </a:lnTo>
                  <a:lnTo>
                    <a:pt x="165" y="38"/>
                  </a:lnTo>
                  <a:lnTo>
                    <a:pt x="172" y="41"/>
                  </a:lnTo>
                  <a:lnTo>
                    <a:pt x="177" y="45"/>
                  </a:lnTo>
                  <a:lnTo>
                    <a:pt x="182" y="48"/>
                  </a:lnTo>
                  <a:lnTo>
                    <a:pt x="187" y="50"/>
                  </a:lnTo>
                  <a:lnTo>
                    <a:pt x="189" y="50"/>
                  </a:lnTo>
                  <a:lnTo>
                    <a:pt x="191" y="53"/>
                  </a:lnTo>
                  <a:lnTo>
                    <a:pt x="194" y="55"/>
                  </a:lnTo>
                  <a:lnTo>
                    <a:pt x="196" y="55"/>
                  </a:lnTo>
                  <a:lnTo>
                    <a:pt x="198" y="57"/>
                  </a:lnTo>
                  <a:lnTo>
                    <a:pt x="201" y="57"/>
                  </a:lnTo>
                  <a:lnTo>
                    <a:pt x="201" y="57"/>
                  </a:lnTo>
                  <a:lnTo>
                    <a:pt x="201" y="57"/>
                  </a:lnTo>
                  <a:lnTo>
                    <a:pt x="196" y="62"/>
                  </a:lnTo>
                  <a:lnTo>
                    <a:pt x="189" y="64"/>
                  </a:lnTo>
                  <a:lnTo>
                    <a:pt x="184" y="67"/>
                  </a:lnTo>
                  <a:lnTo>
                    <a:pt x="182" y="69"/>
                  </a:lnTo>
                  <a:lnTo>
                    <a:pt x="177" y="72"/>
                  </a:lnTo>
                  <a:lnTo>
                    <a:pt x="175" y="72"/>
                  </a:lnTo>
                  <a:lnTo>
                    <a:pt x="172" y="74"/>
                  </a:lnTo>
                  <a:lnTo>
                    <a:pt x="170" y="74"/>
                  </a:lnTo>
                  <a:lnTo>
                    <a:pt x="168" y="76"/>
                  </a:lnTo>
                  <a:lnTo>
                    <a:pt x="168" y="76"/>
                  </a:lnTo>
                  <a:lnTo>
                    <a:pt x="165" y="76"/>
                  </a:lnTo>
                  <a:lnTo>
                    <a:pt x="165" y="76"/>
                  </a:lnTo>
                  <a:lnTo>
                    <a:pt x="163" y="76"/>
                  </a:lnTo>
                  <a:lnTo>
                    <a:pt x="161" y="74"/>
                  </a:lnTo>
                  <a:lnTo>
                    <a:pt x="158" y="72"/>
                  </a:lnTo>
                  <a:lnTo>
                    <a:pt x="158" y="72"/>
                  </a:lnTo>
                  <a:lnTo>
                    <a:pt x="156" y="72"/>
                  </a:lnTo>
                  <a:lnTo>
                    <a:pt x="156" y="72"/>
                  </a:lnTo>
                  <a:lnTo>
                    <a:pt x="161" y="69"/>
                  </a:lnTo>
                  <a:lnTo>
                    <a:pt x="165" y="67"/>
                  </a:lnTo>
                  <a:lnTo>
                    <a:pt x="168" y="64"/>
                  </a:lnTo>
                  <a:lnTo>
                    <a:pt x="170" y="64"/>
                  </a:lnTo>
                  <a:lnTo>
                    <a:pt x="170" y="62"/>
                  </a:lnTo>
                  <a:lnTo>
                    <a:pt x="172" y="62"/>
                  </a:lnTo>
                  <a:lnTo>
                    <a:pt x="172" y="62"/>
                  </a:lnTo>
                  <a:lnTo>
                    <a:pt x="165" y="62"/>
                  </a:lnTo>
                  <a:lnTo>
                    <a:pt x="156" y="62"/>
                  </a:lnTo>
                  <a:lnTo>
                    <a:pt x="146" y="62"/>
                  </a:lnTo>
                  <a:lnTo>
                    <a:pt x="139" y="62"/>
                  </a:lnTo>
                  <a:lnTo>
                    <a:pt x="137" y="67"/>
                  </a:lnTo>
                  <a:lnTo>
                    <a:pt x="134" y="69"/>
                  </a:lnTo>
                  <a:lnTo>
                    <a:pt x="132" y="72"/>
                  </a:lnTo>
                  <a:lnTo>
                    <a:pt x="127" y="74"/>
                  </a:lnTo>
                  <a:lnTo>
                    <a:pt x="123" y="76"/>
                  </a:lnTo>
                  <a:lnTo>
                    <a:pt x="118" y="79"/>
                  </a:lnTo>
                  <a:lnTo>
                    <a:pt x="108" y="81"/>
                  </a:lnTo>
                  <a:lnTo>
                    <a:pt x="108" y="88"/>
                  </a:lnTo>
                  <a:lnTo>
                    <a:pt x="108" y="93"/>
                  </a:lnTo>
                  <a:lnTo>
                    <a:pt x="108" y="95"/>
                  </a:lnTo>
                  <a:lnTo>
                    <a:pt x="108" y="98"/>
                  </a:lnTo>
                  <a:lnTo>
                    <a:pt x="108" y="100"/>
                  </a:lnTo>
                  <a:lnTo>
                    <a:pt x="108" y="100"/>
                  </a:lnTo>
                  <a:lnTo>
                    <a:pt x="108" y="100"/>
                  </a:lnTo>
                  <a:lnTo>
                    <a:pt x="113" y="98"/>
                  </a:lnTo>
                  <a:lnTo>
                    <a:pt x="116" y="95"/>
                  </a:lnTo>
                  <a:lnTo>
                    <a:pt x="120" y="93"/>
                  </a:lnTo>
                  <a:lnTo>
                    <a:pt x="120" y="93"/>
                  </a:lnTo>
                  <a:lnTo>
                    <a:pt x="123" y="93"/>
                  </a:lnTo>
                  <a:lnTo>
                    <a:pt x="123" y="90"/>
                  </a:lnTo>
                  <a:close/>
                  <a:moveTo>
                    <a:pt x="85" y="67"/>
                  </a:moveTo>
                  <a:lnTo>
                    <a:pt x="92" y="69"/>
                  </a:lnTo>
                  <a:lnTo>
                    <a:pt x="101" y="72"/>
                  </a:lnTo>
                  <a:lnTo>
                    <a:pt x="108" y="69"/>
                  </a:lnTo>
                  <a:lnTo>
                    <a:pt x="113" y="67"/>
                  </a:lnTo>
                  <a:lnTo>
                    <a:pt x="118" y="64"/>
                  </a:lnTo>
                  <a:lnTo>
                    <a:pt x="120" y="62"/>
                  </a:lnTo>
                  <a:lnTo>
                    <a:pt x="120" y="62"/>
                  </a:lnTo>
                  <a:lnTo>
                    <a:pt x="120" y="57"/>
                  </a:lnTo>
                  <a:lnTo>
                    <a:pt x="120" y="57"/>
                  </a:lnTo>
                  <a:lnTo>
                    <a:pt x="120" y="55"/>
                  </a:lnTo>
                  <a:lnTo>
                    <a:pt x="118" y="53"/>
                  </a:lnTo>
                  <a:lnTo>
                    <a:pt x="113" y="50"/>
                  </a:lnTo>
                  <a:lnTo>
                    <a:pt x="111" y="48"/>
                  </a:lnTo>
                  <a:lnTo>
                    <a:pt x="108" y="48"/>
                  </a:lnTo>
                  <a:lnTo>
                    <a:pt x="101" y="48"/>
                  </a:lnTo>
                  <a:lnTo>
                    <a:pt x="92" y="48"/>
                  </a:lnTo>
                  <a:lnTo>
                    <a:pt x="90" y="48"/>
                  </a:lnTo>
                  <a:lnTo>
                    <a:pt x="85" y="50"/>
                  </a:lnTo>
                  <a:lnTo>
                    <a:pt x="82" y="53"/>
                  </a:lnTo>
                  <a:lnTo>
                    <a:pt x="82" y="55"/>
                  </a:lnTo>
                  <a:lnTo>
                    <a:pt x="80" y="57"/>
                  </a:lnTo>
                  <a:lnTo>
                    <a:pt x="80" y="57"/>
                  </a:lnTo>
                  <a:lnTo>
                    <a:pt x="80" y="62"/>
                  </a:lnTo>
                  <a:lnTo>
                    <a:pt x="82" y="62"/>
                  </a:lnTo>
                  <a:lnTo>
                    <a:pt x="82" y="64"/>
                  </a:lnTo>
                  <a:lnTo>
                    <a:pt x="85" y="67"/>
                  </a:lnTo>
                  <a:lnTo>
                    <a:pt x="8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8" name="Freeform 95"/>
            <p:cNvSpPr>
              <a:spLocks/>
            </p:cNvSpPr>
            <p:nvPr/>
          </p:nvSpPr>
          <p:spPr bwMode="auto">
            <a:xfrm>
              <a:off x="5462588" y="3368676"/>
              <a:ext cx="22225" cy="34925"/>
            </a:xfrm>
            <a:custGeom>
              <a:avLst/>
              <a:gdLst>
                <a:gd name="T0" fmla="*/ 7 w 14"/>
                <a:gd name="T1" fmla="*/ 0 h 22"/>
                <a:gd name="T2" fmla="*/ 9 w 14"/>
                <a:gd name="T3" fmla="*/ 3 h 22"/>
                <a:gd name="T4" fmla="*/ 12 w 14"/>
                <a:gd name="T5" fmla="*/ 5 h 22"/>
                <a:gd name="T6" fmla="*/ 14 w 14"/>
                <a:gd name="T7" fmla="*/ 8 h 22"/>
                <a:gd name="T8" fmla="*/ 14 w 14"/>
                <a:gd name="T9" fmla="*/ 10 h 22"/>
                <a:gd name="T10" fmla="*/ 12 w 14"/>
                <a:gd name="T11" fmla="*/ 10 h 22"/>
                <a:gd name="T12" fmla="*/ 12 w 14"/>
                <a:gd name="T13" fmla="*/ 10 h 22"/>
                <a:gd name="T14" fmla="*/ 12 w 14"/>
                <a:gd name="T15" fmla="*/ 10 h 22"/>
                <a:gd name="T16" fmla="*/ 12 w 14"/>
                <a:gd name="T17" fmla="*/ 10 h 22"/>
                <a:gd name="T18" fmla="*/ 9 w 14"/>
                <a:gd name="T19" fmla="*/ 5 h 22"/>
                <a:gd name="T20" fmla="*/ 9 w 14"/>
                <a:gd name="T21" fmla="*/ 5 h 22"/>
                <a:gd name="T22" fmla="*/ 7 w 14"/>
                <a:gd name="T23" fmla="*/ 3 h 22"/>
                <a:gd name="T24" fmla="*/ 7 w 14"/>
                <a:gd name="T25" fmla="*/ 3 h 22"/>
                <a:gd name="T26" fmla="*/ 7 w 14"/>
                <a:gd name="T27" fmla="*/ 3 h 22"/>
                <a:gd name="T28" fmla="*/ 5 w 14"/>
                <a:gd name="T29" fmla="*/ 3 h 22"/>
                <a:gd name="T30" fmla="*/ 5 w 14"/>
                <a:gd name="T31" fmla="*/ 5 h 22"/>
                <a:gd name="T32" fmla="*/ 5 w 14"/>
                <a:gd name="T33" fmla="*/ 5 h 22"/>
                <a:gd name="T34" fmla="*/ 7 w 14"/>
                <a:gd name="T35" fmla="*/ 8 h 22"/>
                <a:gd name="T36" fmla="*/ 7 w 14"/>
                <a:gd name="T37" fmla="*/ 8 h 22"/>
                <a:gd name="T38" fmla="*/ 9 w 14"/>
                <a:gd name="T39" fmla="*/ 10 h 22"/>
                <a:gd name="T40" fmla="*/ 9 w 14"/>
                <a:gd name="T41" fmla="*/ 10 h 22"/>
                <a:gd name="T42" fmla="*/ 12 w 14"/>
                <a:gd name="T43" fmla="*/ 12 h 22"/>
                <a:gd name="T44" fmla="*/ 14 w 14"/>
                <a:gd name="T45" fmla="*/ 15 h 22"/>
                <a:gd name="T46" fmla="*/ 14 w 14"/>
                <a:gd name="T47" fmla="*/ 17 h 22"/>
                <a:gd name="T48" fmla="*/ 14 w 14"/>
                <a:gd name="T49" fmla="*/ 19 h 22"/>
                <a:gd name="T50" fmla="*/ 14 w 14"/>
                <a:gd name="T51" fmla="*/ 22 h 22"/>
                <a:gd name="T52" fmla="*/ 14 w 14"/>
                <a:gd name="T53" fmla="*/ 22 h 22"/>
                <a:gd name="T54" fmla="*/ 12 w 14"/>
                <a:gd name="T55" fmla="*/ 22 h 22"/>
                <a:gd name="T56" fmla="*/ 7 w 14"/>
                <a:gd name="T57" fmla="*/ 22 h 22"/>
                <a:gd name="T58" fmla="*/ 5 w 14"/>
                <a:gd name="T59" fmla="*/ 19 h 22"/>
                <a:gd name="T60" fmla="*/ 2 w 14"/>
                <a:gd name="T61" fmla="*/ 17 h 22"/>
                <a:gd name="T62" fmla="*/ 0 w 14"/>
                <a:gd name="T63" fmla="*/ 15 h 22"/>
                <a:gd name="T64" fmla="*/ 0 w 14"/>
                <a:gd name="T65" fmla="*/ 10 h 22"/>
                <a:gd name="T66" fmla="*/ 2 w 14"/>
                <a:gd name="T67" fmla="*/ 12 h 22"/>
                <a:gd name="T68" fmla="*/ 5 w 14"/>
                <a:gd name="T69" fmla="*/ 12 h 22"/>
                <a:gd name="T70" fmla="*/ 5 w 14"/>
                <a:gd name="T71" fmla="*/ 12 h 22"/>
                <a:gd name="T72" fmla="*/ 5 w 14"/>
                <a:gd name="T73" fmla="*/ 12 h 22"/>
                <a:gd name="T74" fmla="*/ 5 w 14"/>
                <a:gd name="T75" fmla="*/ 15 h 22"/>
                <a:gd name="T76" fmla="*/ 5 w 14"/>
                <a:gd name="T77" fmla="*/ 15 h 22"/>
                <a:gd name="T78" fmla="*/ 7 w 14"/>
                <a:gd name="T79" fmla="*/ 17 h 22"/>
                <a:gd name="T80" fmla="*/ 9 w 14"/>
                <a:gd name="T81" fmla="*/ 17 h 22"/>
                <a:gd name="T82" fmla="*/ 9 w 14"/>
                <a:gd name="T83" fmla="*/ 19 h 22"/>
                <a:gd name="T84" fmla="*/ 9 w 14"/>
                <a:gd name="T85" fmla="*/ 19 h 22"/>
                <a:gd name="T86" fmla="*/ 12 w 14"/>
                <a:gd name="T87" fmla="*/ 19 h 22"/>
                <a:gd name="T88" fmla="*/ 12 w 14"/>
                <a:gd name="T89" fmla="*/ 17 h 22"/>
                <a:gd name="T90" fmla="*/ 12 w 14"/>
                <a:gd name="T91" fmla="*/ 15 h 22"/>
                <a:gd name="T92" fmla="*/ 9 w 14"/>
                <a:gd name="T93" fmla="*/ 15 h 22"/>
                <a:gd name="T94" fmla="*/ 7 w 14"/>
                <a:gd name="T95" fmla="*/ 12 h 22"/>
                <a:gd name="T96" fmla="*/ 5 w 14"/>
                <a:gd name="T97" fmla="*/ 10 h 22"/>
                <a:gd name="T98" fmla="*/ 5 w 14"/>
                <a:gd name="T99" fmla="*/ 10 h 22"/>
                <a:gd name="T100" fmla="*/ 5 w 14"/>
                <a:gd name="T101" fmla="*/ 10 h 22"/>
                <a:gd name="T102" fmla="*/ 2 w 14"/>
                <a:gd name="T103" fmla="*/ 5 h 22"/>
                <a:gd name="T104" fmla="*/ 0 w 14"/>
                <a:gd name="T105" fmla="*/ 3 h 22"/>
                <a:gd name="T106" fmla="*/ 2 w 14"/>
                <a:gd name="T107" fmla="*/ 0 h 22"/>
                <a:gd name="T108" fmla="*/ 2 w 14"/>
                <a:gd name="T109" fmla="*/ 0 h 22"/>
                <a:gd name="T110" fmla="*/ 5 w 14"/>
                <a:gd name="T111" fmla="*/ 0 h 22"/>
                <a:gd name="T112" fmla="*/ 7 w 14"/>
                <a:gd name="T11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22">
                  <a:moveTo>
                    <a:pt x="7" y="0"/>
                  </a:moveTo>
                  <a:lnTo>
                    <a:pt x="9" y="3"/>
                  </a:lnTo>
                  <a:lnTo>
                    <a:pt x="12" y="5"/>
                  </a:lnTo>
                  <a:lnTo>
                    <a:pt x="14" y="8"/>
                  </a:lnTo>
                  <a:lnTo>
                    <a:pt x="14" y="10"/>
                  </a:lnTo>
                  <a:lnTo>
                    <a:pt x="12" y="10"/>
                  </a:lnTo>
                  <a:lnTo>
                    <a:pt x="12" y="10"/>
                  </a:lnTo>
                  <a:lnTo>
                    <a:pt x="12" y="10"/>
                  </a:lnTo>
                  <a:lnTo>
                    <a:pt x="12" y="10"/>
                  </a:lnTo>
                  <a:lnTo>
                    <a:pt x="9" y="5"/>
                  </a:lnTo>
                  <a:lnTo>
                    <a:pt x="9" y="5"/>
                  </a:lnTo>
                  <a:lnTo>
                    <a:pt x="7" y="3"/>
                  </a:lnTo>
                  <a:lnTo>
                    <a:pt x="7" y="3"/>
                  </a:lnTo>
                  <a:lnTo>
                    <a:pt x="7" y="3"/>
                  </a:lnTo>
                  <a:lnTo>
                    <a:pt x="5" y="3"/>
                  </a:lnTo>
                  <a:lnTo>
                    <a:pt x="5" y="5"/>
                  </a:lnTo>
                  <a:lnTo>
                    <a:pt x="5" y="5"/>
                  </a:lnTo>
                  <a:lnTo>
                    <a:pt x="7" y="8"/>
                  </a:lnTo>
                  <a:lnTo>
                    <a:pt x="7" y="8"/>
                  </a:lnTo>
                  <a:lnTo>
                    <a:pt x="9" y="10"/>
                  </a:lnTo>
                  <a:lnTo>
                    <a:pt x="9" y="10"/>
                  </a:lnTo>
                  <a:lnTo>
                    <a:pt x="12" y="12"/>
                  </a:lnTo>
                  <a:lnTo>
                    <a:pt x="14" y="15"/>
                  </a:lnTo>
                  <a:lnTo>
                    <a:pt x="14" y="17"/>
                  </a:lnTo>
                  <a:lnTo>
                    <a:pt x="14" y="19"/>
                  </a:lnTo>
                  <a:lnTo>
                    <a:pt x="14" y="22"/>
                  </a:lnTo>
                  <a:lnTo>
                    <a:pt x="14" y="22"/>
                  </a:lnTo>
                  <a:lnTo>
                    <a:pt x="12" y="22"/>
                  </a:lnTo>
                  <a:lnTo>
                    <a:pt x="7" y="22"/>
                  </a:lnTo>
                  <a:lnTo>
                    <a:pt x="5" y="19"/>
                  </a:lnTo>
                  <a:lnTo>
                    <a:pt x="2" y="17"/>
                  </a:lnTo>
                  <a:lnTo>
                    <a:pt x="0" y="15"/>
                  </a:lnTo>
                  <a:lnTo>
                    <a:pt x="0" y="10"/>
                  </a:lnTo>
                  <a:lnTo>
                    <a:pt x="2" y="12"/>
                  </a:lnTo>
                  <a:lnTo>
                    <a:pt x="5" y="12"/>
                  </a:lnTo>
                  <a:lnTo>
                    <a:pt x="5" y="12"/>
                  </a:lnTo>
                  <a:lnTo>
                    <a:pt x="5" y="12"/>
                  </a:lnTo>
                  <a:lnTo>
                    <a:pt x="5" y="15"/>
                  </a:lnTo>
                  <a:lnTo>
                    <a:pt x="5" y="15"/>
                  </a:lnTo>
                  <a:lnTo>
                    <a:pt x="7" y="17"/>
                  </a:lnTo>
                  <a:lnTo>
                    <a:pt x="9" y="17"/>
                  </a:lnTo>
                  <a:lnTo>
                    <a:pt x="9" y="19"/>
                  </a:lnTo>
                  <a:lnTo>
                    <a:pt x="9" y="19"/>
                  </a:lnTo>
                  <a:lnTo>
                    <a:pt x="12" y="19"/>
                  </a:lnTo>
                  <a:lnTo>
                    <a:pt x="12" y="17"/>
                  </a:lnTo>
                  <a:lnTo>
                    <a:pt x="12" y="15"/>
                  </a:lnTo>
                  <a:lnTo>
                    <a:pt x="9" y="15"/>
                  </a:lnTo>
                  <a:lnTo>
                    <a:pt x="7" y="12"/>
                  </a:lnTo>
                  <a:lnTo>
                    <a:pt x="5" y="10"/>
                  </a:lnTo>
                  <a:lnTo>
                    <a:pt x="5" y="10"/>
                  </a:lnTo>
                  <a:lnTo>
                    <a:pt x="5" y="10"/>
                  </a:lnTo>
                  <a:lnTo>
                    <a:pt x="2" y="5"/>
                  </a:lnTo>
                  <a:lnTo>
                    <a:pt x="0" y="3"/>
                  </a:lnTo>
                  <a:lnTo>
                    <a:pt x="2" y="0"/>
                  </a:lnTo>
                  <a:lnTo>
                    <a:pt x="2" y="0"/>
                  </a:lnTo>
                  <a:lnTo>
                    <a:pt x="5"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9" name="Freeform 96"/>
            <p:cNvSpPr>
              <a:spLocks/>
            </p:cNvSpPr>
            <p:nvPr/>
          </p:nvSpPr>
          <p:spPr bwMode="auto">
            <a:xfrm>
              <a:off x="5489575" y="3376613"/>
              <a:ext cx="33338" cy="49213"/>
            </a:xfrm>
            <a:custGeom>
              <a:avLst/>
              <a:gdLst>
                <a:gd name="T0" fmla="*/ 21 w 21"/>
                <a:gd name="T1" fmla="*/ 14 h 31"/>
                <a:gd name="T2" fmla="*/ 16 w 21"/>
                <a:gd name="T3" fmla="*/ 31 h 31"/>
                <a:gd name="T4" fmla="*/ 14 w 21"/>
                <a:gd name="T5" fmla="*/ 29 h 31"/>
                <a:gd name="T6" fmla="*/ 9 w 21"/>
                <a:gd name="T7" fmla="*/ 14 h 31"/>
                <a:gd name="T8" fmla="*/ 7 w 21"/>
                <a:gd name="T9" fmla="*/ 26 h 31"/>
                <a:gd name="T10" fmla="*/ 2 w 21"/>
                <a:gd name="T11" fmla="*/ 24 h 31"/>
                <a:gd name="T12" fmla="*/ 0 w 21"/>
                <a:gd name="T13" fmla="*/ 0 h 31"/>
                <a:gd name="T14" fmla="*/ 2 w 21"/>
                <a:gd name="T15" fmla="*/ 3 h 31"/>
                <a:gd name="T16" fmla="*/ 4 w 21"/>
                <a:gd name="T17" fmla="*/ 17 h 31"/>
                <a:gd name="T18" fmla="*/ 9 w 21"/>
                <a:gd name="T19" fmla="*/ 7 h 31"/>
                <a:gd name="T20" fmla="*/ 11 w 21"/>
                <a:gd name="T21" fmla="*/ 7 h 31"/>
                <a:gd name="T22" fmla="*/ 14 w 21"/>
                <a:gd name="T23" fmla="*/ 24 h 31"/>
                <a:gd name="T24" fmla="*/ 16 w 21"/>
                <a:gd name="T25" fmla="*/ 12 h 31"/>
                <a:gd name="T26" fmla="*/ 21 w 21"/>
                <a:gd name="T2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1">
                  <a:moveTo>
                    <a:pt x="21" y="14"/>
                  </a:moveTo>
                  <a:lnTo>
                    <a:pt x="16" y="31"/>
                  </a:lnTo>
                  <a:lnTo>
                    <a:pt x="14" y="29"/>
                  </a:lnTo>
                  <a:lnTo>
                    <a:pt x="9" y="14"/>
                  </a:lnTo>
                  <a:lnTo>
                    <a:pt x="7" y="26"/>
                  </a:lnTo>
                  <a:lnTo>
                    <a:pt x="2" y="24"/>
                  </a:lnTo>
                  <a:lnTo>
                    <a:pt x="0" y="0"/>
                  </a:lnTo>
                  <a:lnTo>
                    <a:pt x="2" y="3"/>
                  </a:lnTo>
                  <a:lnTo>
                    <a:pt x="4" y="17"/>
                  </a:lnTo>
                  <a:lnTo>
                    <a:pt x="9" y="7"/>
                  </a:lnTo>
                  <a:lnTo>
                    <a:pt x="11" y="7"/>
                  </a:lnTo>
                  <a:lnTo>
                    <a:pt x="14" y="24"/>
                  </a:lnTo>
                  <a:lnTo>
                    <a:pt x="16" y="12"/>
                  </a:ln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0" name="Freeform 97"/>
            <p:cNvSpPr>
              <a:spLocks/>
            </p:cNvSpPr>
            <p:nvPr/>
          </p:nvSpPr>
          <p:spPr bwMode="auto">
            <a:xfrm>
              <a:off x="5526088" y="3398838"/>
              <a:ext cx="4763" cy="34925"/>
            </a:xfrm>
            <a:custGeom>
              <a:avLst/>
              <a:gdLst>
                <a:gd name="T0" fmla="*/ 3 w 3"/>
                <a:gd name="T1" fmla="*/ 3 h 22"/>
                <a:gd name="T2" fmla="*/ 3 w 3"/>
                <a:gd name="T3" fmla="*/ 22 h 22"/>
                <a:gd name="T4" fmla="*/ 0 w 3"/>
                <a:gd name="T5" fmla="*/ 19 h 22"/>
                <a:gd name="T6" fmla="*/ 0 w 3"/>
                <a:gd name="T7" fmla="*/ 0 h 22"/>
                <a:gd name="T8" fmla="*/ 3 w 3"/>
                <a:gd name="T9" fmla="*/ 3 h 22"/>
              </a:gdLst>
              <a:ahLst/>
              <a:cxnLst>
                <a:cxn ang="0">
                  <a:pos x="T0" y="T1"/>
                </a:cxn>
                <a:cxn ang="0">
                  <a:pos x="T2" y="T3"/>
                </a:cxn>
                <a:cxn ang="0">
                  <a:pos x="T4" y="T5"/>
                </a:cxn>
                <a:cxn ang="0">
                  <a:pos x="T6" y="T7"/>
                </a:cxn>
                <a:cxn ang="0">
                  <a:pos x="T8" y="T9"/>
                </a:cxn>
              </a:cxnLst>
              <a:rect l="0" t="0" r="r" b="b"/>
              <a:pathLst>
                <a:path w="3" h="22">
                  <a:moveTo>
                    <a:pt x="3" y="3"/>
                  </a:moveTo>
                  <a:lnTo>
                    <a:pt x="3" y="22"/>
                  </a:lnTo>
                  <a:lnTo>
                    <a:pt x="0" y="19"/>
                  </a:lnTo>
                  <a:lnTo>
                    <a:pt x="0"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1" name="Freeform 98"/>
            <p:cNvSpPr>
              <a:spLocks/>
            </p:cNvSpPr>
            <p:nvPr/>
          </p:nvSpPr>
          <p:spPr bwMode="auto">
            <a:xfrm>
              <a:off x="5534025" y="3403601"/>
              <a:ext cx="22225" cy="41275"/>
            </a:xfrm>
            <a:custGeom>
              <a:avLst/>
              <a:gdLst>
                <a:gd name="T0" fmla="*/ 14 w 14"/>
                <a:gd name="T1" fmla="*/ 9 h 26"/>
                <a:gd name="T2" fmla="*/ 14 w 14"/>
                <a:gd name="T3" fmla="*/ 12 h 26"/>
                <a:gd name="T4" fmla="*/ 9 w 14"/>
                <a:gd name="T5" fmla="*/ 9 h 26"/>
                <a:gd name="T6" fmla="*/ 9 w 14"/>
                <a:gd name="T7" fmla="*/ 26 h 26"/>
                <a:gd name="T8" fmla="*/ 5 w 14"/>
                <a:gd name="T9" fmla="*/ 23 h 26"/>
                <a:gd name="T10" fmla="*/ 5 w 14"/>
                <a:gd name="T11" fmla="*/ 7 h 26"/>
                <a:gd name="T12" fmla="*/ 0 w 14"/>
                <a:gd name="T13" fmla="*/ 5 h 26"/>
                <a:gd name="T14" fmla="*/ 0 w 14"/>
                <a:gd name="T15" fmla="*/ 0 h 26"/>
                <a:gd name="T16" fmla="*/ 14 w 14"/>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14" y="9"/>
                  </a:moveTo>
                  <a:lnTo>
                    <a:pt x="14" y="12"/>
                  </a:lnTo>
                  <a:lnTo>
                    <a:pt x="9" y="9"/>
                  </a:lnTo>
                  <a:lnTo>
                    <a:pt x="9" y="26"/>
                  </a:lnTo>
                  <a:lnTo>
                    <a:pt x="5" y="23"/>
                  </a:lnTo>
                  <a:lnTo>
                    <a:pt x="5" y="7"/>
                  </a:lnTo>
                  <a:lnTo>
                    <a:pt x="0" y="5"/>
                  </a:lnTo>
                  <a:lnTo>
                    <a:pt x="0" y="0"/>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2" name="Freeform 99"/>
            <p:cNvSpPr>
              <a:spLocks/>
            </p:cNvSpPr>
            <p:nvPr/>
          </p:nvSpPr>
          <p:spPr bwMode="auto">
            <a:xfrm>
              <a:off x="5561013" y="3425826"/>
              <a:ext cx="22225" cy="33338"/>
            </a:xfrm>
            <a:custGeom>
              <a:avLst/>
              <a:gdLst>
                <a:gd name="T0" fmla="*/ 7 w 14"/>
                <a:gd name="T1" fmla="*/ 0 h 21"/>
                <a:gd name="T2" fmla="*/ 9 w 14"/>
                <a:gd name="T3" fmla="*/ 2 h 21"/>
                <a:gd name="T4" fmla="*/ 11 w 14"/>
                <a:gd name="T5" fmla="*/ 5 h 21"/>
                <a:gd name="T6" fmla="*/ 14 w 14"/>
                <a:gd name="T7" fmla="*/ 7 h 21"/>
                <a:gd name="T8" fmla="*/ 14 w 14"/>
                <a:gd name="T9" fmla="*/ 12 h 21"/>
                <a:gd name="T10" fmla="*/ 11 w 14"/>
                <a:gd name="T11" fmla="*/ 9 h 21"/>
                <a:gd name="T12" fmla="*/ 11 w 14"/>
                <a:gd name="T13" fmla="*/ 9 h 21"/>
                <a:gd name="T14" fmla="*/ 11 w 14"/>
                <a:gd name="T15" fmla="*/ 9 h 21"/>
                <a:gd name="T16" fmla="*/ 11 w 14"/>
                <a:gd name="T17" fmla="*/ 9 h 21"/>
                <a:gd name="T18" fmla="*/ 9 w 14"/>
                <a:gd name="T19" fmla="*/ 7 h 21"/>
                <a:gd name="T20" fmla="*/ 9 w 14"/>
                <a:gd name="T21" fmla="*/ 5 h 21"/>
                <a:gd name="T22" fmla="*/ 7 w 14"/>
                <a:gd name="T23" fmla="*/ 5 h 21"/>
                <a:gd name="T24" fmla="*/ 4 w 14"/>
                <a:gd name="T25" fmla="*/ 2 h 21"/>
                <a:gd name="T26" fmla="*/ 4 w 14"/>
                <a:gd name="T27" fmla="*/ 5 h 21"/>
                <a:gd name="T28" fmla="*/ 2 w 14"/>
                <a:gd name="T29" fmla="*/ 5 h 21"/>
                <a:gd name="T30" fmla="*/ 2 w 14"/>
                <a:gd name="T31" fmla="*/ 7 h 21"/>
                <a:gd name="T32" fmla="*/ 2 w 14"/>
                <a:gd name="T33" fmla="*/ 9 h 21"/>
                <a:gd name="T34" fmla="*/ 4 w 14"/>
                <a:gd name="T35" fmla="*/ 12 h 21"/>
                <a:gd name="T36" fmla="*/ 4 w 14"/>
                <a:gd name="T37" fmla="*/ 14 h 21"/>
                <a:gd name="T38" fmla="*/ 7 w 14"/>
                <a:gd name="T39" fmla="*/ 17 h 21"/>
                <a:gd name="T40" fmla="*/ 9 w 14"/>
                <a:gd name="T41" fmla="*/ 17 h 21"/>
                <a:gd name="T42" fmla="*/ 9 w 14"/>
                <a:gd name="T43" fmla="*/ 17 h 21"/>
                <a:gd name="T44" fmla="*/ 11 w 14"/>
                <a:gd name="T45" fmla="*/ 17 h 21"/>
                <a:gd name="T46" fmla="*/ 11 w 14"/>
                <a:gd name="T47" fmla="*/ 14 h 21"/>
                <a:gd name="T48" fmla="*/ 14 w 14"/>
                <a:gd name="T49" fmla="*/ 17 h 21"/>
                <a:gd name="T50" fmla="*/ 14 w 14"/>
                <a:gd name="T51" fmla="*/ 17 h 21"/>
                <a:gd name="T52" fmla="*/ 14 w 14"/>
                <a:gd name="T53" fmla="*/ 17 h 21"/>
                <a:gd name="T54" fmla="*/ 14 w 14"/>
                <a:gd name="T55" fmla="*/ 17 h 21"/>
                <a:gd name="T56" fmla="*/ 14 w 14"/>
                <a:gd name="T57" fmla="*/ 19 h 21"/>
                <a:gd name="T58" fmla="*/ 11 w 14"/>
                <a:gd name="T59" fmla="*/ 21 h 21"/>
                <a:gd name="T60" fmla="*/ 9 w 14"/>
                <a:gd name="T61" fmla="*/ 21 h 21"/>
                <a:gd name="T62" fmla="*/ 7 w 14"/>
                <a:gd name="T63" fmla="*/ 21 h 21"/>
                <a:gd name="T64" fmla="*/ 4 w 14"/>
                <a:gd name="T65" fmla="*/ 19 h 21"/>
                <a:gd name="T66" fmla="*/ 2 w 14"/>
                <a:gd name="T67" fmla="*/ 14 h 21"/>
                <a:gd name="T68" fmla="*/ 0 w 14"/>
                <a:gd name="T69" fmla="*/ 9 h 21"/>
                <a:gd name="T70" fmla="*/ 0 w 14"/>
                <a:gd name="T71" fmla="*/ 5 h 21"/>
                <a:gd name="T72" fmla="*/ 0 w 14"/>
                <a:gd name="T73" fmla="*/ 2 h 21"/>
                <a:gd name="T74" fmla="*/ 0 w 14"/>
                <a:gd name="T75" fmla="*/ 2 h 21"/>
                <a:gd name="T76" fmla="*/ 2 w 14"/>
                <a:gd name="T77" fmla="*/ 0 h 21"/>
                <a:gd name="T78" fmla="*/ 2 w 14"/>
                <a:gd name="T79" fmla="*/ 0 h 21"/>
                <a:gd name="T80" fmla="*/ 4 w 14"/>
                <a:gd name="T81" fmla="*/ 0 h 21"/>
                <a:gd name="T82" fmla="*/ 7 w 14"/>
                <a:gd name="T8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 h="21">
                  <a:moveTo>
                    <a:pt x="7" y="0"/>
                  </a:moveTo>
                  <a:lnTo>
                    <a:pt x="9" y="2"/>
                  </a:lnTo>
                  <a:lnTo>
                    <a:pt x="11" y="5"/>
                  </a:lnTo>
                  <a:lnTo>
                    <a:pt x="14" y="7"/>
                  </a:lnTo>
                  <a:lnTo>
                    <a:pt x="14" y="12"/>
                  </a:lnTo>
                  <a:lnTo>
                    <a:pt x="11" y="9"/>
                  </a:lnTo>
                  <a:lnTo>
                    <a:pt x="11" y="9"/>
                  </a:lnTo>
                  <a:lnTo>
                    <a:pt x="11" y="9"/>
                  </a:lnTo>
                  <a:lnTo>
                    <a:pt x="11" y="9"/>
                  </a:lnTo>
                  <a:lnTo>
                    <a:pt x="9" y="7"/>
                  </a:lnTo>
                  <a:lnTo>
                    <a:pt x="9" y="5"/>
                  </a:lnTo>
                  <a:lnTo>
                    <a:pt x="7" y="5"/>
                  </a:lnTo>
                  <a:lnTo>
                    <a:pt x="4" y="2"/>
                  </a:lnTo>
                  <a:lnTo>
                    <a:pt x="4" y="5"/>
                  </a:lnTo>
                  <a:lnTo>
                    <a:pt x="2" y="5"/>
                  </a:lnTo>
                  <a:lnTo>
                    <a:pt x="2" y="7"/>
                  </a:lnTo>
                  <a:lnTo>
                    <a:pt x="2" y="9"/>
                  </a:lnTo>
                  <a:lnTo>
                    <a:pt x="4" y="12"/>
                  </a:lnTo>
                  <a:lnTo>
                    <a:pt x="4" y="14"/>
                  </a:lnTo>
                  <a:lnTo>
                    <a:pt x="7" y="17"/>
                  </a:lnTo>
                  <a:lnTo>
                    <a:pt x="9" y="17"/>
                  </a:lnTo>
                  <a:lnTo>
                    <a:pt x="9" y="17"/>
                  </a:lnTo>
                  <a:lnTo>
                    <a:pt x="11" y="17"/>
                  </a:lnTo>
                  <a:lnTo>
                    <a:pt x="11" y="14"/>
                  </a:lnTo>
                  <a:lnTo>
                    <a:pt x="14" y="17"/>
                  </a:lnTo>
                  <a:lnTo>
                    <a:pt x="14" y="17"/>
                  </a:lnTo>
                  <a:lnTo>
                    <a:pt x="14" y="17"/>
                  </a:lnTo>
                  <a:lnTo>
                    <a:pt x="14" y="17"/>
                  </a:lnTo>
                  <a:lnTo>
                    <a:pt x="14" y="19"/>
                  </a:lnTo>
                  <a:lnTo>
                    <a:pt x="11" y="21"/>
                  </a:lnTo>
                  <a:lnTo>
                    <a:pt x="9" y="21"/>
                  </a:lnTo>
                  <a:lnTo>
                    <a:pt x="7" y="21"/>
                  </a:lnTo>
                  <a:lnTo>
                    <a:pt x="4" y="19"/>
                  </a:lnTo>
                  <a:lnTo>
                    <a:pt x="2" y="14"/>
                  </a:lnTo>
                  <a:lnTo>
                    <a:pt x="0" y="9"/>
                  </a:lnTo>
                  <a:lnTo>
                    <a:pt x="0" y="5"/>
                  </a:lnTo>
                  <a:lnTo>
                    <a:pt x="0" y="2"/>
                  </a:lnTo>
                  <a:lnTo>
                    <a:pt x="0" y="2"/>
                  </a:lnTo>
                  <a:lnTo>
                    <a:pt x="2" y="0"/>
                  </a:lnTo>
                  <a:lnTo>
                    <a:pt x="2" y="0"/>
                  </a:lnTo>
                  <a:lnTo>
                    <a:pt x="4"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3" name="Freeform 100"/>
            <p:cNvSpPr>
              <a:spLocks/>
            </p:cNvSpPr>
            <p:nvPr/>
          </p:nvSpPr>
          <p:spPr bwMode="auto">
            <a:xfrm>
              <a:off x="5586413" y="3436938"/>
              <a:ext cx="22225" cy="41275"/>
            </a:xfrm>
            <a:custGeom>
              <a:avLst/>
              <a:gdLst>
                <a:gd name="T0" fmla="*/ 14 w 14"/>
                <a:gd name="T1" fmla="*/ 7 h 26"/>
                <a:gd name="T2" fmla="*/ 14 w 14"/>
                <a:gd name="T3" fmla="*/ 26 h 26"/>
                <a:gd name="T4" fmla="*/ 12 w 14"/>
                <a:gd name="T5" fmla="*/ 26 h 26"/>
                <a:gd name="T6" fmla="*/ 12 w 14"/>
                <a:gd name="T7" fmla="*/ 17 h 26"/>
                <a:gd name="T8" fmla="*/ 5 w 14"/>
                <a:gd name="T9" fmla="*/ 12 h 26"/>
                <a:gd name="T10" fmla="*/ 5 w 14"/>
                <a:gd name="T11" fmla="*/ 21 h 26"/>
                <a:gd name="T12" fmla="*/ 0 w 14"/>
                <a:gd name="T13" fmla="*/ 19 h 26"/>
                <a:gd name="T14" fmla="*/ 0 w 14"/>
                <a:gd name="T15" fmla="*/ 0 h 26"/>
                <a:gd name="T16" fmla="*/ 5 w 14"/>
                <a:gd name="T17" fmla="*/ 0 h 26"/>
                <a:gd name="T18" fmla="*/ 5 w 14"/>
                <a:gd name="T19" fmla="*/ 10 h 26"/>
                <a:gd name="T20" fmla="*/ 12 w 14"/>
                <a:gd name="T21" fmla="*/ 12 h 26"/>
                <a:gd name="T22" fmla="*/ 12 w 14"/>
                <a:gd name="T23" fmla="*/ 5 h 26"/>
                <a:gd name="T24" fmla="*/ 14 w 14"/>
                <a:gd name="T25"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6">
                  <a:moveTo>
                    <a:pt x="14" y="7"/>
                  </a:moveTo>
                  <a:lnTo>
                    <a:pt x="14" y="26"/>
                  </a:lnTo>
                  <a:lnTo>
                    <a:pt x="12" y="26"/>
                  </a:lnTo>
                  <a:lnTo>
                    <a:pt x="12" y="17"/>
                  </a:lnTo>
                  <a:lnTo>
                    <a:pt x="5" y="12"/>
                  </a:lnTo>
                  <a:lnTo>
                    <a:pt x="5" y="21"/>
                  </a:lnTo>
                  <a:lnTo>
                    <a:pt x="0" y="19"/>
                  </a:lnTo>
                  <a:lnTo>
                    <a:pt x="0" y="0"/>
                  </a:lnTo>
                  <a:lnTo>
                    <a:pt x="5" y="0"/>
                  </a:lnTo>
                  <a:lnTo>
                    <a:pt x="5" y="10"/>
                  </a:lnTo>
                  <a:lnTo>
                    <a:pt x="12" y="12"/>
                  </a:lnTo>
                  <a:lnTo>
                    <a:pt x="12" y="5"/>
                  </a:ln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nvGrpSpPr>
          <p:cNvPr id="184" name="组合 183"/>
          <p:cNvGrpSpPr/>
          <p:nvPr/>
        </p:nvGrpSpPr>
        <p:grpSpPr>
          <a:xfrm>
            <a:off x="2318664" y="4093180"/>
            <a:ext cx="444500" cy="323851"/>
            <a:chOff x="5424488" y="3192463"/>
            <a:chExt cx="444500" cy="323851"/>
          </a:xfrm>
        </p:grpSpPr>
        <p:sp>
          <p:nvSpPr>
            <p:cNvPr id="185" name="Freeform 90"/>
            <p:cNvSpPr>
              <a:spLocks/>
            </p:cNvSpPr>
            <p:nvPr/>
          </p:nvSpPr>
          <p:spPr bwMode="auto">
            <a:xfrm>
              <a:off x="5649913" y="3321051"/>
              <a:ext cx="219075" cy="195263"/>
            </a:xfrm>
            <a:custGeom>
              <a:avLst/>
              <a:gdLst>
                <a:gd name="T0" fmla="*/ 138 w 138"/>
                <a:gd name="T1" fmla="*/ 0 h 123"/>
                <a:gd name="T2" fmla="*/ 138 w 138"/>
                <a:gd name="T3" fmla="*/ 42 h 123"/>
                <a:gd name="T4" fmla="*/ 0 w 138"/>
                <a:gd name="T5" fmla="*/ 123 h 123"/>
                <a:gd name="T6" fmla="*/ 0 w 138"/>
                <a:gd name="T7" fmla="*/ 80 h 123"/>
                <a:gd name="T8" fmla="*/ 138 w 138"/>
                <a:gd name="T9" fmla="*/ 0 h 123"/>
              </a:gdLst>
              <a:ahLst/>
              <a:cxnLst>
                <a:cxn ang="0">
                  <a:pos x="T0" y="T1"/>
                </a:cxn>
                <a:cxn ang="0">
                  <a:pos x="T2" y="T3"/>
                </a:cxn>
                <a:cxn ang="0">
                  <a:pos x="T4" y="T5"/>
                </a:cxn>
                <a:cxn ang="0">
                  <a:pos x="T6" y="T7"/>
                </a:cxn>
                <a:cxn ang="0">
                  <a:pos x="T8" y="T9"/>
                </a:cxn>
              </a:cxnLst>
              <a:rect l="0" t="0" r="r" b="b"/>
              <a:pathLst>
                <a:path w="138" h="123">
                  <a:moveTo>
                    <a:pt x="138" y="0"/>
                  </a:moveTo>
                  <a:lnTo>
                    <a:pt x="138" y="42"/>
                  </a:lnTo>
                  <a:lnTo>
                    <a:pt x="0" y="123"/>
                  </a:lnTo>
                  <a:lnTo>
                    <a:pt x="0" y="80"/>
                  </a:lnTo>
                  <a:lnTo>
                    <a:pt x="138" y="0"/>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6" name="Freeform 91"/>
            <p:cNvSpPr>
              <a:spLocks/>
            </p:cNvSpPr>
            <p:nvPr/>
          </p:nvSpPr>
          <p:spPr bwMode="auto">
            <a:xfrm>
              <a:off x="5424488" y="3321051"/>
              <a:ext cx="225425" cy="195263"/>
            </a:xfrm>
            <a:custGeom>
              <a:avLst/>
              <a:gdLst>
                <a:gd name="T0" fmla="*/ 142 w 142"/>
                <a:gd name="T1" fmla="*/ 80 h 123"/>
                <a:gd name="T2" fmla="*/ 142 w 142"/>
                <a:gd name="T3" fmla="*/ 123 h 123"/>
                <a:gd name="T4" fmla="*/ 0 w 142"/>
                <a:gd name="T5" fmla="*/ 42 h 123"/>
                <a:gd name="T6" fmla="*/ 0 w 142"/>
                <a:gd name="T7" fmla="*/ 0 h 123"/>
                <a:gd name="T8" fmla="*/ 142 w 142"/>
                <a:gd name="T9" fmla="*/ 80 h 123"/>
              </a:gdLst>
              <a:ahLst/>
              <a:cxnLst>
                <a:cxn ang="0">
                  <a:pos x="T0" y="T1"/>
                </a:cxn>
                <a:cxn ang="0">
                  <a:pos x="T2" y="T3"/>
                </a:cxn>
                <a:cxn ang="0">
                  <a:pos x="T4" y="T5"/>
                </a:cxn>
                <a:cxn ang="0">
                  <a:pos x="T6" y="T7"/>
                </a:cxn>
                <a:cxn ang="0">
                  <a:pos x="T8" y="T9"/>
                </a:cxn>
              </a:cxnLst>
              <a:rect l="0" t="0" r="r" b="b"/>
              <a:pathLst>
                <a:path w="142" h="123">
                  <a:moveTo>
                    <a:pt x="142" y="80"/>
                  </a:moveTo>
                  <a:lnTo>
                    <a:pt x="142" y="123"/>
                  </a:lnTo>
                  <a:lnTo>
                    <a:pt x="0" y="42"/>
                  </a:lnTo>
                  <a:lnTo>
                    <a:pt x="0" y="0"/>
                  </a:lnTo>
                  <a:lnTo>
                    <a:pt x="142" y="80"/>
                  </a:lnTo>
                  <a:close/>
                </a:path>
              </a:pathLst>
            </a:custGeom>
            <a:solidFill>
              <a:srgbClr val="26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7" name="Freeform 92"/>
            <p:cNvSpPr>
              <a:spLocks/>
            </p:cNvSpPr>
            <p:nvPr/>
          </p:nvSpPr>
          <p:spPr bwMode="auto">
            <a:xfrm>
              <a:off x="5424488" y="3192463"/>
              <a:ext cx="444500" cy="255588"/>
            </a:xfrm>
            <a:custGeom>
              <a:avLst/>
              <a:gdLst>
                <a:gd name="T0" fmla="*/ 280 w 280"/>
                <a:gd name="T1" fmla="*/ 81 h 161"/>
                <a:gd name="T2" fmla="*/ 142 w 280"/>
                <a:gd name="T3" fmla="*/ 161 h 161"/>
                <a:gd name="T4" fmla="*/ 0 w 280"/>
                <a:gd name="T5" fmla="*/ 81 h 161"/>
                <a:gd name="T6" fmla="*/ 140 w 280"/>
                <a:gd name="T7" fmla="*/ 0 h 161"/>
                <a:gd name="T8" fmla="*/ 280 w 280"/>
                <a:gd name="T9" fmla="*/ 81 h 161"/>
              </a:gdLst>
              <a:ahLst/>
              <a:cxnLst>
                <a:cxn ang="0">
                  <a:pos x="T0" y="T1"/>
                </a:cxn>
                <a:cxn ang="0">
                  <a:pos x="T2" y="T3"/>
                </a:cxn>
                <a:cxn ang="0">
                  <a:pos x="T4" y="T5"/>
                </a:cxn>
                <a:cxn ang="0">
                  <a:pos x="T6" y="T7"/>
                </a:cxn>
                <a:cxn ang="0">
                  <a:pos x="T8" y="T9"/>
                </a:cxn>
              </a:cxnLst>
              <a:rect l="0" t="0" r="r" b="b"/>
              <a:pathLst>
                <a:path w="280" h="161">
                  <a:moveTo>
                    <a:pt x="280" y="81"/>
                  </a:moveTo>
                  <a:lnTo>
                    <a:pt x="142" y="161"/>
                  </a:lnTo>
                  <a:lnTo>
                    <a:pt x="0" y="81"/>
                  </a:lnTo>
                  <a:lnTo>
                    <a:pt x="140" y="0"/>
                  </a:lnTo>
                  <a:lnTo>
                    <a:pt x="280" y="81"/>
                  </a:lnTo>
                  <a:close/>
                </a:path>
              </a:pathLst>
            </a:custGeom>
            <a:solidFill>
              <a:srgbClr val="3F5D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8" name="Freeform 93"/>
            <p:cNvSpPr>
              <a:spLocks noEditPoints="1"/>
            </p:cNvSpPr>
            <p:nvPr/>
          </p:nvSpPr>
          <p:spPr bwMode="auto">
            <a:xfrm>
              <a:off x="5489575" y="3230563"/>
              <a:ext cx="319088" cy="187325"/>
            </a:xfrm>
            <a:custGeom>
              <a:avLst/>
              <a:gdLst>
                <a:gd name="T0" fmla="*/ 132 w 201"/>
                <a:gd name="T1" fmla="*/ 97 h 118"/>
                <a:gd name="T2" fmla="*/ 111 w 201"/>
                <a:gd name="T3" fmla="*/ 111 h 118"/>
                <a:gd name="T4" fmla="*/ 99 w 201"/>
                <a:gd name="T5" fmla="*/ 118 h 118"/>
                <a:gd name="T6" fmla="*/ 75 w 201"/>
                <a:gd name="T7" fmla="*/ 104 h 118"/>
                <a:gd name="T8" fmla="*/ 63 w 201"/>
                <a:gd name="T9" fmla="*/ 97 h 118"/>
                <a:gd name="T10" fmla="*/ 75 w 201"/>
                <a:gd name="T11" fmla="*/ 92 h 118"/>
                <a:gd name="T12" fmla="*/ 90 w 201"/>
                <a:gd name="T13" fmla="*/ 99 h 118"/>
                <a:gd name="T14" fmla="*/ 90 w 201"/>
                <a:gd name="T15" fmla="*/ 83 h 118"/>
                <a:gd name="T16" fmla="*/ 73 w 201"/>
                <a:gd name="T17" fmla="*/ 73 h 118"/>
                <a:gd name="T18" fmla="*/ 52 w 201"/>
                <a:gd name="T19" fmla="*/ 64 h 118"/>
                <a:gd name="T20" fmla="*/ 33 w 201"/>
                <a:gd name="T21" fmla="*/ 64 h 118"/>
                <a:gd name="T22" fmla="*/ 37 w 201"/>
                <a:gd name="T23" fmla="*/ 69 h 118"/>
                <a:gd name="T24" fmla="*/ 40 w 201"/>
                <a:gd name="T25" fmla="*/ 76 h 118"/>
                <a:gd name="T26" fmla="*/ 28 w 201"/>
                <a:gd name="T27" fmla="*/ 76 h 118"/>
                <a:gd name="T28" fmla="*/ 4 w 201"/>
                <a:gd name="T29" fmla="*/ 61 h 118"/>
                <a:gd name="T30" fmla="*/ 4 w 201"/>
                <a:gd name="T31" fmla="*/ 54 h 118"/>
                <a:gd name="T32" fmla="*/ 28 w 201"/>
                <a:gd name="T33" fmla="*/ 42 h 118"/>
                <a:gd name="T34" fmla="*/ 37 w 201"/>
                <a:gd name="T35" fmla="*/ 42 h 118"/>
                <a:gd name="T36" fmla="*/ 37 w 201"/>
                <a:gd name="T37" fmla="*/ 47 h 118"/>
                <a:gd name="T38" fmla="*/ 28 w 201"/>
                <a:gd name="T39" fmla="*/ 54 h 118"/>
                <a:gd name="T40" fmla="*/ 54 w 201"/>
                <a:gd name="T41" fmla="*/ 54 h 118"/>
                <a:gd name="T42" fmla="*/ 61 w 201"/>
                <a:gd name="T43" fmla="*/ 54 h 118"/>
                <a:gd name="T44" fmla="*/ 82 w 201"/>
                <a:gd name="T45" fmla="*/ 38 h 118"/>
                <a:gd name="T46" fmla="*/ 94 w 201"/>
                <a:gd name="T47" fmla="*/ 19 h 118"/>
                <a:gd name="T48" fmla="*/ 82 w 201"/>
                <a:gd name="T49" fmla="*/ 23 h 118"/>
                <a:gd name="T50" fmla="*/ 73 w 201"/>
                <a:gd name="T51" fmla="*/ 23 h 118"/>
                <a:gd name="T52" fmla="*/ 78 w 201"/>
                <a:gd name="T53" fmla="*/ 14 h 118"/>
                <a:gd name="T54" fmla="*/ 97 w 201"/>
                <a:gd name="T55" fmla="*/ 2 h 118"/>
                <a:gd name="T56" fmla="*/ 113 w 201"/>
                <a:gd name="T57" fmla="*/ 7 h 118"/>
                <a:gd name="T58" fmla="*/ 132 w 201"/>
                <a:gd name="T59" fmla="*/ 16 h 118"/>
                <a:gd name="T60" fmla="*/ 130 w 201"/>
                <a:gd name="T61" fmla="*/ 23 h 118"/>
                <a:gd name="T62" fmla="*/ 118 w 201"/>
                <a:gd name="T63" fmla="*/ 21 h 118"/>
                <a:gd name="T64" fmla="*/ 111 w 201"/>
                <a:gd name="T65" fmla="*/ 21 h 118"/>
                <a:gd name="T66" fmla="*/ 132 w 201"/>
                <a:gd name="T67" fmla="*/ 45 h 118"/>
                <a:gd name="T68" fmla="*/ 153 w 201"/>
                <a:gd name="T69" fmla="*/ 52 h 118"/>
                <a:gd name="T70" fmla="*/ 170 w 201"/>
                <a:gd name="T71" fmla="*/ 52 h 118"/>
                <a:gd name="T72" fmla="*/ 161 w 201"/>
                <a:gd name="T73" fmla="*/ 45 h 118"/>
                <a:gd name="T74" fmla="*/ 163 w 201"/>
                <a:gd name="T75" fmla="*/ 40 h 118"/>
                <a:gd name="T76" fmla="*/ 177 w 201"/>
                <a:gd name="T77" fmla="*/ 45 h 118"/>
                <a:gd name="T78" fmla="*/ 196 w 201"/>
                <a:gd name="T79" fmla="*/ 54 h 118"/>
                <a:gd name="T80" fmla="*/ 189 w 201"/>
                <a:gd name="T81" fmla="*/ 64 h 118"/>
                <a:gd name="T82" fmla="*/ 170 w 201"/>
                <a:gd name="T83" fmla="*/ 76 h 118"/>
                <a:gd name="T84" fmla="*/ 161 w 201"/>
                <a:gd name="T85" fmla="*/ 73 h 118"/>
                <a:gd name="T86" fmla="*/ 165 w 201"/>
                <a:gd name="T87" fmla="*/ 66 h 118"/>
                <a:gd name="T88" fmla="*/ 165 w 201"/>
                <a:gd name="T89" fmla="*/ 61 h 118"/>
                <a:gd name="T90" fmla="*/ 132 w 201"/>
                <a:gd name="T91" fmla="*/ 71 h 118"/>
                <a:gd name="T92" fmla="*/ 108 w 201"/>
                <a:gd name="T93" fmla="*/ 87 h 118"/>
                <a:gd name="T94" fmla="*/ 108 w 201"/>
                <a:gd name="T95" fmla="*/ 99 h 118"/>
                <a:gd name="T96" fmla="*/ 123 w 201"/>
                <a:gd name="T97" fmla="*/ 92 h 118"/>
                <a:gd name="T98" fmla="*/ 118 w 201"/>
                <a:gd name="T99" fmla="*/ 64 h 118"/>
                <a:gd name="T100" fmla="*/ 118 w 201"/>
                <a:gd name="T101" fmla="*/ 52 h 118"/>
                <a:gd name="T102" fmla="*/ 90 w 201"/>
                <a:gd name="T103" fmla="*/ 50 h 118"/>
                <a:gd name="T104" fmla="*/ 80 w 201"/>
                <a:gd name="T105"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8">
                  <a:moveTo>
                    <a:pt x="123" y="92"/>
                  </a:moveTo>
                  <a:lnTo>
                    <a:pt x="127" y="92"/>
                  </a:lnTo>
                  <a:lnTo>
                    <a:pt x="130" y="95"/>
                  </a:lnTo>
                  <a:lnTo>
                    <a:pt x="130" y="97"/>
                  </a:lnTo>
                  <a:lnTo>
                    <a:pt x="132" y="97"/>
                  </a:lnTo>
                  <a:lnTo>
                    <a:pt x="132" y="97"/>
                  </a:lnTo>
                  <a:lnTo>
                    <a:pt x="132" y="97"/>
                  </a:lnTo>
                  <a:lnTo>
                    <a:pt x="127" y="102"/>
                  </a:lnTo>
                  <a:lnTo>
                    <a:pt x="123" y="104"/>
                  </a:lnTo>
                  <a:lnTo>
                    <a:pt x="118" y="106"/>
                  </a:lnTo>
                  <a:lnTo>
                    <a:pt x="113" y="109"/>
                  </a:lnTo>
                  <a:lnTo>
                    <a:pt x="111" y="111"/>
                  </a:lnTo>
                  <a:lnTo>
                    <a:pt x="106" y="111"/>
                  </a:lnTo>
                  <a:lnTo>
                    <a:pt x="106" y="114"/>
                  </a:lnTo>
                  <a:lnTo>
                    <a:pt x="104" y="116"/>
                  </a:lnTo>
                  <a:lnTo>
                    <a:pt x="101" y="116"/>
                  </a:lnTo>
                  <a:lnTo>
                    <a:pt x="99" y="116"/>
                  </a:lnTo>
                  <a:lnTo>
                    <a:pt x="99" y="118"/>
                  </a:lnTo>
                  <a:lnTo>
                    <a:pt x="99" y="118"/>
                  </a:lnTo>
                  <a:lnTo>
                    <a:pt x="92" y="114"/>
                  </a:lnTo>
                  <a:lnTo>
                    <a:pt x="87" y="111"/>
                  </a:lnTo>
                  <a:lnTo>
                    <a:pt x="82" y="109"/>
                  </a:lnTo>
                  <a:lnTo>
                    <a:pt x="78" y="106"/>
                  </a:lnTo>
                  <a:lnTo>
                    <a:pt x="75" y="104"/>
                  </a:lnTo>
                  <a:lnTo>
                    <a:pt x="73" y="102"/>
                  </a:lnTo>
                  <a:lnTo>
                    <a:pt x="71" y="102"/>
                  </a:lnTo>
                  <a:lnTo>
                    <a:pt x="68" y="99"/>
                  </a:lnTo>
                  <a:lnTo>
                    <a:pt x="66" y="99"/>
                  </a:lnTo>
                  <a:lnTo>
                    <a:pt x="66" y="97"/>
                  </a:lnTo>
                  <a:lnTo>
                    <a:pt x="63" y="97"/>
                  </a:lnTo>
                  <a:lnTo>
                    <a:pt x="63" y="97"/>
                  </a:lnTo>
                  <a:lnTo>
                    <a:pt x="68" y="95"/>
                  </a:lnTo>
                  <a:lnTo>
                    <a:pt x="71" y="95"/>
                  </a:lnTo>
                  <a:lnTo>
                    <a:pt x="73" y="92"/>
                  </a:lnTo>
                  <a:lnTo>
                    <a:pt x="73" y="92"/>
                  </a:lnTo>
                  <a:lnTo>
                    <a:pt x="75" y="92"/>
                  </a:lnTo>
                  <a:lnTo>
                    <a:pt x="75" y="92"/>
                  </a:lnTo>
                  <a:lnTo>
                    <a:pt x="80" y="95"/>
                  </a:lnTo>
                  <a:lnTo>
                    <a:pt x="85" y="97"/>
                  </a:lnTo>
                  <a:lnTo>
                    <a:pt x="87" y="99"/>
                  </a:lnTo>
                  <a:lnTo>
                    <a:pt x="90" y="99"/>
                  </a:lnTo>
                  <a:lnTo>
                    <a:pt x="90" y="99"/>
                  </a:lnTo>
                  <a:lnTo>
                    <a:pt x="90" y="99"/>
                  </a:lnTo>
                  <a:lnTo>
                    <a:pt x="90" y="99"/>
                  </a:lnTo>
                  <a:lnTo>
                    <a:pt x="90" y="92"/>
                  </a:lnTo>
                  <a:lnTo>
                    <a:pt x="90" y="87"/>
                  </a:lnTo>
                  <a:lnTo>
                    <a:pt x="90" y="85"/>
                  </a:lnTo>
                  <a:lnTo>
                    <a:pt x="90" y="83"/>
                  </a:lnTo>
                  <a:lnTo>
                    <a:pt x="90" y="80"/>
                  </a:lnTo>
                  <a:lnTo>
                    <a:pt x="90" y="80"/>
                  </a:lnTo>
                  <a:lnTo>
                    <a:pt x="90" y="80"/>
                  </a:lnTo>
                  <a:lnTo>
                    <a:pt x="80" y="78"/>
                  </a:lnTo>
                  <a:lnTo>
                    <a:pt x="75" y="76"/>
                  </a:lnTo>
                  <a:lnTo>
                    <a:pt x="73" y="73"/>
                  </a:lnTo>
                  <a:lnTo>
                    <a:pt x="68" y="71"/>
                  </a:lnTo>
                  <a:lnTo>
                    <a:pt x="66" y="69"/>
                  </a:lnTo>
                  <a:lnTo>
                    <a:pt x="63" y="66"/>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6"/>
                  </a:lnTo>
                  <a:lnTo>
                    <a:pt x="37" y="69"/>
                  </a:lnTo>
                  <a:lnTo>
                    <a:pt x="40" y="71"/>
                  </a:lnTo>
                  <a:lnTo>
                    <a:pt x="42" y="71"/>
                  </a:lnTo>
                  <a:lnTo>
                    <a:pt x="42" y="73"/>
                  </a:lnTo>
                  <a:lnTo>
                    <a:pt x="45" y="73"/>
                  </a:lnTo>
                  <a:lnTo>
                    <a:pt x="45" y="73"/>
                  </a:lnTo>
                  <a:lnTo>
                    <a:pt x="40" y="76"/>
                  </a:lnTo>
                  <a:lnTo>
                    <a:pt x="37" y="76"/>
                  </a:lnTo>
                  <a:lnTo>
                    <a:pt x="35" y="78"/>
                  </a:lnTo>
                  <a:lnTo>
                    <a:pt x="35" y="78"/>
                  </a:lnTo>
                  <a:lnTo>
                    <a:pt x="33" y="78"/>
                  </a:lnTo>
                  <a:lnTo>
                    <a:pt x="33" y="78"/>
                  </a:lnTo>
                  <a:lnTo>
                    <a:pt x="28" y="76"/>
                  </a:lnTo>
                  <a:lnTo>
                    <a:pt x="21" y="71"/>
                  </a:lnTo>
                  <a:lnTo>
                    <a:pt x="16" y="69"/>
                  </a:lnTo>
                  <a:lnTo>
                    <a:pt x="14" y="66"/>
                  </a:lnTo>
                  <a:lnTo>
                    <a:pt x="9" y="66"/>
                  </a:lnTo>
                  <a:lnTo>
                    <a:pt x="7" y="64"/>
                  </a:lnTo>
                  <a:lnTo>
                    <a:pt x="4" y="61"/>
                  </a:lnTo>
                  <a:lnTo>
                    <a:pt x="2" y="61"/>
                  </a:lnTo>
                  <a:lnTo>
                    <a:pt x="0" y="59"/>
                  </a:lnTo>
                  <a:lnTo>
                    <a:pt x="0" y="59"/>
                  </a:lnTo>
                  <a:lnTo>
                    <a:pt x="0" y="59"/>
                  </a:lnTo>
                  <a:lnTo>
                    <a:pt x="0" y="59"/>
                  </a:lnTo>
                  <a:lnTo>
                    <a:pt x="4" y="54"/>
                  </a:lnTo>
                  <a:lnTo>
                    <a:pt x="9" y="52"/>
                  </a:lnTo>
                  <a:lnTo>
                    <a:pt x="14" y="50"/>
                  </a:lnTo>
                  <a:lnTo>
                    <a:pt x="18" y="47"/>
                  </a:lnTo>
                  <a:lnTo>
                    <a:pt x="21" y="45"/>
                  </a:lnTo>
                  <a:lnTo>
                    <a:pt x="26" y="45"/>
                  </a:lnTo>
                  <a:lnTo>
                    <a:pt x="28" y="42"/>
                  </a:lnTo>
                  <a:lnTo>
                    <a:pt x="28" y="42"/>
                  </a:lnTo>
                  <a:lnTo>
                    <a:pt x="30" y="40"/>
                  </a:lnTo>
                  <a:lnTo>
                    <a:pt x="33" y="40"/>
                  </a:lnTo>
                  <a:lnTo>
                    <a:pt x="33" y="40"/>
                  </a:lnTo>
                  <a:lnTo>
                    <a:pt x="33" y="40"/>
                  </a:lnTo>
                  <a:lnTo>
                    <a:pt x="37" y="42"/>
                  </a:lnTo>
                  <a:lnTo>
                    <a:pt x="40" y="42"/>
                  </a:lnTo>
                  <a:lnTo>
                    <a:pt x="40" y="45"/>
                  </a:lnTo>
                  <a:lnTo>
                    <a:pt x="42" y="45"/>
                  </a:lnTo>
                  <a:lnTo>
                    <a:pt x="45" y="45"/>
                  </a:lnTo>
                  <a:lnTo>
                    <a:pt x="45" y="45"/>
                  </a:lnTo>
                  <a:lnTo>
                    <a:pt x="37" y="47"/>
                  </a:lnTo>
                  <a:lnTo>
                    <a:pt x="35" y="50"/>
                  </a:lnTo>
                  <a:lnTo>
                    <a:pt x="33" y="52"/>
                  </a:lnTo>
                  <a:lnTo>
                    <a:pt x="30" y="52"/>
                  </a:lnTo>
                  <a:lnTo>
                    <a:pt x="28" y="54"/>
                  </a:lnTo>
                  <a:lnTo>
                    <a:pt x="28" y="54"/>
                  </a:lnTo>
                  <a:lnTo>
                    <a:pt x="28" y="54"/>
                  </a:lnTo>
                  <a:lnTo>
                    <a:pt x="33" y="54"/>
                  </a:lnTo>
                  <a:lnTo>
                    <a:pt x="40" y="54"/>
                  </a:lnTo>
                  <a:lnTo>
                    <a:pt x="45" y="54"/>
                  </a:lnTo>
                  <a:lnTo>
                    <a:pt x="47" y="54"/>
                  </a:lnTo>
                  <a:lnTo>
                    <a:pt x="52" y="54"/>
                  </a:lnTo>
                  <a:lnTo>
                    <a:pt x="54" y="54"/>
                  </a:lnTo>
                  <a:lnTo>
                    <a:pt x="56" y="54"/>
                  </a:lnTo>
                  <a:lnTo>
                    <a:pt x="56" y="54"/>
                  </a:lnTo>
                  <a:lnTo>
                    <a:pt x="59" y="54"/>
                  </a:lnTo>
                  <a:lnTo>
                    <a:pt x="61" y="54"/>
                  </a:lnTo>
                  <a:lnTo>
                    <a:pt x="61" y="54"/>
                  </a:lnTo>
                  <a:lnTo>
                    <a:pt x="61" y="54"/>
                  </a:lnTo>
                  <a:lnTo>
                    <a:pt x="63" y="50"/>
                  </a:lnTo>
                  <a:lnTo>
                    <a:pt x="66" y="47"/>
                  </a:lnTo>
                  <a:lnTo>
                    <a:pt x="68" y="45"/>
                  </a:lnTo>
                  <a:lnTo>
                    <a:pt x="73" y="42"/>
                  </a:lnTo>
                  <a:lnTo>
                    <a:pt x="78" y="40"/>
                  </a:lnTo>
                  <a:lnTo>
                    <a:pt x="82" y="38"/>
                  </a:lnTo>
                  <a:lnTo>
                    <a:pt x="87" y="38"/>
                  </a:lnTo>
                  <a:lnTo>
                    <a:pt x="94" y="35"/>
                  </a:lnTo>
                  <a:lnTo>
                    <a:pt x="94" y="31"/>
                  </a:lnTo>
                  <a:lnTo>
                    <a:pt x="94" y="26"/>
                  </a:lnTo>
                  <a:lnTo>
                    <a:pt x="94" y="21"/>
                  </a:lnTo>
                  <a:lnTo>
                    <a:pt x="94" y="19"/>
                  </a:lnTo>
                  <a:lnTo>
                    <a:pt x="94" y="19"/>
                  </a:lnTo>
                  <a:lnTo>
                    <a:pt x="94" y="16"/>
                  </a:lnTo>
                  <a:lnTo>
                    <a:pt x="94" y="16"/>
                  </a:lnTo>
                  <a:lnTo>
                    <a:pt x="90" y="21"/>
                  </a:lnTo>
                  <a:lnTo>
                    <a:pt x="85" y="21"/>
                  </a:lnTo>
                  <a:lnTo>
                    <a:pt x="82" y="23"/>
                  </a:lnTo>
                  <a:lnTo>
                    <a:pt x="80" y="26"/>
                  </a:lnTo>
                  <a:lnTo>
                    <a:pt x="78" y="26"/>
                  </a:lnTo>
                  <a:lnTo>
                    <a:pt x="78" y="26"/>
                  </a:lnTo>
                  <a:lnTo>
                    <a:pt x="78" y="26"/>
                  </a:lnTo>
                  <a:lnTo>
                    <a:pt x="75" y="23"/>
                  </a:lnTo>
                  <a:lnTo>
                    <a:pt x="73" y="23"/>
                  </a:lnTo>
                  <a:lnTo>
                    <a:pt x="71" y="21"/>
                  </a:lnTo>
                  <a:lnTo>
                    <a:pt x="68" y="21"/>
                  </a:lnTo>
                  <a:lnTo>
                    <a:pt x="68" y="21"/>
                  </a:lnTo>
                  <a:lnTo>
                    <a:pt x="68" y="21"/>
                  </a:lnTo>
                  <a:lnTo>
                    <a:pt x="73" y="16"/>
                  </a:lnTo>
                  <a:lnTo>
                    <a:pt x="78" y="14"/>
                  </a:lnTo>
                  <a:lnTo>
                    <a:pt x="85" y="12"/>
                  </a:lnTo>
                  <a:lnTo>
                    <a:pt x="87" y="9"/>
                  </a:lnTo>
                  <a:lnTo>
                    <a:pt x="92" y="7"/>
                  </a:lnTo>
                  <a:lnTo>
                    <a:pt x="94" y="5"/>
                  </a:lnTo>
                  <a:lnTo>
                    <a:pt x="97" y="5"/>
                  </a:lnTo>
                  <a:lnTo>
                    <a:pt x="97" y="2"/>
                  </a:lnTo>
                  <a:lnTo>
                    <a:pt x="101" y="2"/>
                  </a:lnTo>
                  <a:lnTo>
                    <a:pt x="101" y="0"/>
                  </a:lnTo>
                  <a:lnTo>
                    <a:pt x="101" y="0"/>
                  </a:lnTo>
                  <a:lnTo>
                    <a:pt x="101" y="0"/>
                  </a:lnTo>
                  <a:lnTo>
                    <a:pt x="108" y="5"/>
                  </a:lnTo>
                  <a:lnTo>
                    <a:pt x="113" y="7"/>
                  </a:lnTo>
                  <a:lnTo>
                    <a:pt x="118" y="9"/>
                  </a:lnTo>
                  <a:lnTo>
                    <a:pt x="123" y="12"/>
                  </a:lnTo>
                  <a:lnTo>
                    <a:pt x="125" y="14"/>
                  </a:lnTo>
                  <a:lnTo>
                    <a:pt x="127" y="14"/>
                  </a:lnTo>
                  <a:lnTo>
                    <a:pt x="130" y="16"/>
                  </a:lnTo>
                  <a:lnTo>
                    <a:pt x="132" y="16"/>
                  </a:lnTo>
                  <a:lnTo>
                    <a:pt x="134" y="19"/>
                  </a:lnTo>
                  <a:lnTo>
                    <a:pt x="137" y="19"/>
                  </a:lnTo>
                  <a:lnTo>
                    <a:pt x="137" y="21"/>
                  </a:lnTo>
                  <a:lnTo>
                    <a:pt x="137" y="21"/>
                  </a:lnTo>
                  <a:lnTo>
                    <a:pt x="132" y="21"/>
                  </a:lnTo>
                  <a:lnTo>
                    <a:pt x="130" y="23"/>
                  </a:lnTo>
                  <a:lnTo>
                    <a:pt x="130" y="23"/>
                  </a:lnTo>
                  <a:lnTo>
                    <a:pt x="127" y="26"/>
                  </a:lnTo>
                  <a:lnTo>
                    <a:pt x="127" y="26"/>
                  </a:lnTo>
                  <a:lnTo>
                    <a:pt x="127" y="26"/>
                  </a:lnTo>
                  <a:lnTo>
                    <a:pt x="120" y="23"/>
                  </a:lnTo>
                  <a:lnTo>
                    <a:pt x="118" y="21"/>
                  </a:lnTo>
                  <a:lnTo>
                    <a:pt x="116" y="19"/>
                  </a:lnTo>
                  <a:lnTo>
                    <a:pt x="113" y="19"/>
                  </a:lnTo>
                  <a:lnTo>
                    <a:pt x="111" y="16"/>
                  </a:lnTo>
                  <a:lnTo>
                    <a:pt x="111" y="16"/>
                  </a:lnTo>
                  <a:lnTo>
                    <a:pt x="111" y="16"/>
                  </a:lnTo>
                  <a:lnTo>
                    <a:pt x="111" y="21"/>
                  </a:lnTo>
                  <a:lnTo>
                    <a:pt x="111" y="26"/>
                  </a:lnTo>
                  <a:lnTo>
                    <a:pt x="111" y="31"/>
                  </a:lnTo>
                  <a:lnTo>
                    <a:pt x="111" y="35"/>
                  </a:lnTo>
                  <a:lnTo>
                    <a:pt x="120" y="40"/>
                  </a:lnTo>
                  <a:lnTo>
                    <a:pt x="127" y="42"/>
                  </a:lnTo>
                  <a:lnTo>
                    <a:pt x="132" y="45"/>
                  </a:lnTo>
                  <a:lnTo>
                    <a:pt x="134" y="47"/>
                  </a:lnTo>
                  <a:lnTo>
                    <a:pt x="137" y="50"/>
                  </a:lnTo>
                  <a:lnTo>
                    <a:pt x="139" y="52"/>
                  </a:lnTo>
                  <a:lnTo>
                    <a:pt x="144" y="52"/>
                  </a:lnTo>
                  <a:lnTo>
                    <a:pt x="149" y="52"/>
                  </a:lnTo>
                  <a:lnTo>
                    <a:pt x="153" y="52"/>
                  </a:lnTo>
                  <a:lnTo>
                    <a:pt x="158" y="52"/>
                  </a:lnTo>
                  <a:lnTo>
                    <a:pt x="161" y="52"/>
                  </a:lnTo>
                  <a:lnTo>
                    <a:pt x="163" y="52"/>
                  </a:lnTo>
                  <a:lnTo>
                    <a:pt x="165" y="52"/>
                  </a:lnTo>
                  <a:lnTo>
                    <a:pt x="168" y="52"/>
                  </a:lnTo>
                  <a:lnTo>
                    <a:pt x="170" y="52"/>
                  </a:lnTo>
                  <a:lnTo>
                    <a:pt x="170" y="52"/>
                  </a:lnTo>
                  <a:lnTo>
                    <a:pt x="172" y="52"/>
                  </a:lnTo>
                  <a:lnTo>
                    <a:pt x="172" y="52"/>
                  </a:lnTo>
                  <a:lnTo>
                    <a:pt x="165" y="50"/>
                  </a:lnTo>
                  <a:lnTo>
                    <a:pt x="163" y="47"/>
                  </a:lnTo>
                  <a:lnTo>
                    <a:pt x="161" y="45"/>
                  </a:lnTo>
                  <a:lnTo>
                    <a:pt x="158" y="45"/>
                  </a:lnTo>
                  <a:lnTo>
                    <a:pt x="158" y="45"/>
                  </a:lnTo>
                  <a:lnTo>
                    <a:pt x="156" y="42"/>
                  </a:lnTo>
                  <a:lnTo>
                    <a:pt x="156" y="42"/>
                  </a:lnTo>
                  <a:lnTo>
                    <a:pt x="161" y="42"/>
                  </a:lnTo>
                  <a:lnTo>
                    <a:pt x="163" y="40"/>
                  </a:lnTo>
                  <a:lnTo>
                    <a:pt x="163" y="38"/>
                  </a:lnTo>
                  <a:lnTo>
                    <a:pt x="165" y="38"/>
                  </a:lnTo>
                  <a:lnTo>
                    <a:pt x="165" y="38"/>
                  </a:lnTo>
                  <a:lnTo>
                    <a:pt x="165" y="38"/>
                  </a:lnTo>
                  <a:lnTo>
                    <a:pt x="172" y="40"/>
                  </a:lnTo>
                  <a:lnTo>
                    <a:pt x="177" y="45"/>
                  </a:lnTo>
                  <a:lnTo>
                    <a:pt x="182" y="47"/>
                  </a:lnTo>
                  <a:lnTo>
                    <a:pt x="187" y="50"/>
                  </a:lnTo>
                  <a:lnTo>
                    <a:pt x="189" y="50"/>
                  </a:lnTo>
                  <a:lnTo>
                    <a:pt x="191" y="52"/>
                  </a:lnTo>
                  <a:lnTo>
                    <a:pt x="194" y="54"/>
                  </a:lnTo>
                  <a:lnTo>
                    <a:pt x="196" y="54"/>
                  </a:lnTo>
                  <a:lnTo>
                    <a:pt x="198" y="57"/>
                  </a:lnTo>
                  <a:lnTo>
                    <a:pt x="201" y="57"/>
                  </a:lnTo>
                  <a:lnTo>
                    <a:pt x="201" y="57"/>
                  </a:lnTo>
                  <a:lnTo>
                    <a:pt x="201" y="57"/>
                  </a:lnTo>
                  <a:lnTo>
                    <a:pt x="196" y="61"/>
                  </a:lnTo>
                  <a:lnTo>
                    <a:pt x="189" y="64"/>
                  </a:lnTo>
                  <a:lnTo>
                    <a:pt x="184" y="66"/>
                  </a:lnTo>
                  <a:lnTo>
                    <a:pt x="182" y="69"/>
                  </a:lnTo>
                  <a:lnTo>
                    <a:pt x="177" y="71"/>
                  </a:lnTo>
                  <a:lnTo>
                    <a:pt x="175" y="73"/>
                  </a:lnTo>
                  <a:lnTo>
                    <a:pt x="172" y="73"/>
                  </a:lnTo>
                  <a:lnTo>
                    <a:pt x="170" y="76"/>
                  </a:lnTo>
                  <a:lnTo>
                    <a:pt x="168" y="76"/>
                  </a:lnTo>
                  <a:lnTo>
                    <a:pt x="168" y="78"/>
                  </a:lnTo>
                  <a:lnTo>
                    <a:pt x="165" y="78"/>
                  </a:lnTo>
                  <a:lnTo>
                    <a:pt x="165" y="78"/>
                  </a:lnTo>
                  <a:lnTo>
                    <a:pt x="163" y="76"/>
                  </a:lnTo>
                  <a:lnTo>
                    <a:pt x="161" y="73"/>
                  </a:lnTo>
                  <a:lnTo>
                    <a:pt x="158" y="73"/>
                  </a:lnTo>
                  <a:lnTo>
                    <a:pt x="158" y="73"/>
                  </a:lnTo>
                  <a:lnTo>
                    <a:pt x="156" y="71"/>
                  </a:lnTo>
                  <a:lnTo>
                    <a:pt x="156" y="71"/>
                  </a:lnTo>
                  <a:lnTo>
                    <a:pt x="161" y="69"/>
                  </a:lnTo>
                  <a:lnTo>
                    <a:pt x="165" y="66"/>
                  </a:lnTo>
                  <a:lnTo>
                    <a:pt x="168" y="64"/>
                  </a:lnTo>
                  <a:lnTo>
                    <a:pt x="170" y="64"/>
                  </a:lnTo>
                  <a:lnTo>
                    <a:pt x="170" y="64"/>
                  </a:lnTo>
                  <a:lnTo>
                    <a:pt x="172" y="61"/>
                  </a:lnTo>
                  <a:lnTo>
                    <a:pt x="172" y="61"/>
                  </a:lnTo>
                  <a:lnTo>
                    <a:pt x="165" y="61"/>
                  </a:lnTo>
                  <a:lnTo>
                    <a:pt x="156" y="61"/>
                  </a:lnTo>
                  <a:lnTo>
                    <a:pt x="146" y="61"/>
                  </a:lnTo>
                  <a:lnTo>
                    <a:pt x="139" y="61"/>
                  </a:lnTo>
                  <a:lnTo>
                    <a:pt x="137" y="66"/>
                  </a:lnTo>
                  <a:lnTo>
                    <a:pt x="134" y="69"/>
                  </a:lnTo>
                  <a:lnTo>
                    <a:pt x="132" y="71"/>
                  </a:lnTo>
                  <a:lnTo>
                    <a:pt x="127" y="73"/>
                  </a:lnTo>
                  <a:lnTo>
                    <a:pt x="123" y="78"/>
                  </a:lnTo>
                  <a:lnTo>
                    <a:pt x="118" y="78"/>
                  </a:lnTo>
                  <a:lnTo>
                    <a:pt x="113" y="80"/>
                  </a:lnTo>
                  <a:lnTo>
                    <a:pt x="108" y="80"/>
                  </a:lnTo>
                  <a:lnTo>
                    <a:pt x="108" y="87"/>
                  </a:lnTo>
                  <a:lnTo>
                    <a:pt x="108" y="92"/>
                  </a:lnTo>
                  <a:lnTo>
                    <a:pt x="108" y="95"/>
                  </a:lnTo>
                  <a:lnTo>
                    <a:pt x="108" y="97"/>
                  </a:lnTo>
                  <a:lnTo>
                    <a:pt x="108" y="99"/>
                  </a:lnTo>
                  <a:lnTo>
                    <a:pt x="108" y="99"/>
                  </a:lnTo>
                  <a:lnTo>
                    <a:pt x="108" y="99"/>
                  </a:lnTo>
                  <a:lnTo>
                    <a:pt x="113" y="97"/>
                  </a:lnTo>
                  <a:lnTo>
                    <a:pt x="116" y="95"/>
                  </a:lnTo>
                  <a:lnTo>
                    <a:pt x="120" y="92"/>
                  </a:lnTo>
                  <a:lnTo>
                    <a:pt x="120" y="92"/>
                  </a:lnTo>
                  <a:lnTo>
                    <a:pt x="123" y="92"/>
                  </a:lnTo>
                  <a:lnTo>
                    <a:pt x="123" y="92"/>
                  </a:lnTo>
                  <a:close/>
                  <a:moveTo>
                    <a:pt x="85" y="66"/>
                  </a:moveTo>
                  <a:lnTo>
                    <a:pt x="92" y="69"/>
                  </a:lnTo>
                  <a:lnTo>
                    <a:pt x="101" y="71"/>
                  </a:lnTo>
                  <a:lnTo>
                    <a:pt x="108" y="69"/>
                  </a:lnTo>
                  <a:lnTo>
                    <a:pt x="113" y="66"/>
                  </a:lnTo>
                  <a:lnTo>
                    <a:pt x="118" y="64"/>
                  </a:lnTo>
                  <a:lnTo>
                    <a:pt x="120" y="64"/>
                  </a:lnTo>
                  <a:lnTo>
                    <a:pt x="120" y="61"/>
                  </a:lnTo>
                  <a:lnTo>
                    <a:pt x="120" y="59"/>
                  </a:lnTo>
                  <a:lnTo>
                    <a:pt x="120" y="57"/>
                  </a:lnTo>
                  <a:lnTo>
                    <a:pt x="120" y="54"/>
                  </a:lnTo>
                  <a:lnTo>
                    <a:pt x="118" y="52"/>
                  </a:lnTo>
                  <a:lnTo>
                    <a:pt x="113" y="50"/>
                  </a:lnTo>
                  <a:lnTo>
                    <a:pt x="111" y="50"/>
                  </a:lnTo>
                  <a:lnTo>
                    <a:pt x="108" y="47"/>
                  </a:lnTo>
                  <a:lnTo>
                    <a:pt x="101" y="47"/>
                  </a:lnTo>
                  <a:lnTo>
                    <a:pt x="92" y="47"/>
                  </a:lnTo>
                  <a:lnTo>
                    <a:pt x="90" y="50"/>
                  </a:lnTo>
                  <a:lnTo>
                    <a:pt x="85" y="50"/>
                  </a:lnTo>
                  <a:lnTo>
                    <a:pt x="82" y="52"/>
                  </a:lnTo>
                  <a:lnTo>
                    <a:pt x="82" y="54"/>
                  </a:lnTo>
                  <a:lnTo>
                    <a:pt x="80" y="57"/>
                  </a:lnTo>
                  <a:lnTo>
                    <a:pt x="80" y="59"/>
                  </a:lnTo>
                  <a:lnTo>
                    <a:pt x="80" y="61"/>
                  </a:lnTo>
                  <a:lnTo>
                    <a:pt x="82" y="64"/>
                  </a:lnTo>
                  <a:lnTo>
                    <a:pt x="82" y="64"/>
                  </a:lnTo>
                  <a:lnTo>
                    <a:pt x="85" y="66"/>
                  </a:lnTo>
                  <a:lnTo>
                    <a:pt x="85" y="66"/>
                  </a:lnTo>
                  <a:close/>
                </a:path>
              </a:pathLst>
            </a:custGeom>
            <a:solidFill>
              <a:srgbClr val="1D2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9" name="Freeform 94"/>
            <p:cNvSpPr>
              <a:spLocks noEditPoints="1"/>
            </p:cNvSpPr>
            <p:nvPr/>
          </p:nvSpPr>
          <p:spPr bwMode="auto">
            <a:xfrm>
              <a:off x="5489575" y="3225801"/>
              <a:ext cx="319088" cy="185738"/>
            </a:xfrm>
            <a:custGeom>
              <a:avLst/>
              <a:gdLst>
                <a:gd name="T0" fmla="*/ 132 w 201"/>
                <a:gd name="T1" fmla="*/ 98 h 117"/>
                <a:gd name="T2" fmla="*/ 111 w 201"/>
                <a:gd name="T3" fmla="*/ 112 h 117"/>
                <a:gd name="T4" fmla="*/ 99 w 201"/>
                <a:gd name="T5" fmla="*/ 117 h 117"/>
                <a:gd name="T6" fmla="*/ 75 w 201"/>
                <a:gd name="T7" fmla="*/ 105 h 117"/>
                <a:gd name="T8" fmla="*/ 63 w 201"/>
                <a:gd name="T9" fmla="*/ 98 h 117"/>
                <a:gd name="T10" fmla="*/ 75 w 201"/>
                <a:gd name="T11" fmla="*/ 90 h 117"/>
                <a:gd name="T12" fmla="*/ 90 w 201"/>
                <a:gd name="T13" fmla="*/ 100 h 117"/>
                <a:gd name="T14" fmla="*/ 90 w 201"/>
                <a:gd name="T15" fmla="*/ 83 h 117"/>
                <a:gd name="T16" fmla="*/ 73 w 201"/>
                <a:gd name="T17" fmla="*/ 74 h 117"/>
                <a:gd name="T18" fmla="*/ 52 w 201"/>
                <a:gd name="T19" fmla="*/ 64 h 117"/>
                <a:gd name="T20" fmla="*/ 33 w 201"/>
                <a:gd name="T21" fmla="*/ 64 h 117"/>
                <a:gd name="T22" fmla="*/ 37 w 201"/>
                <a:gd name="T23" fmla="*/ 69 h 117"/>
                <a:gd name="T24" fmla="*/ 40 w 201"/>
                <a:gd name="T25" fmla="*/ 74 h 117"/>
                <a:gd name="T26" fmla="*/ 28 w 201"/>
                <a:gd name="T27" fmla="*/ 76 h 117"/>
                <a:gd name="T28" fmla="*/ 4 w 201"/>
                <a:gd name="T29" fmla="*/ 62 h 117"/>
                <a:gd name="T30" fmla="*/ 4 w 201"/>
                <a:gd name="T31" fmla="*/ 55 h 117"/>
                <a:gd name="T32" fmla="*/ 28 w 201"/>
                <a:gd name="T33" fmla="*/ 43 h 117"/>
                <a:gd name="T34" fmla="*/ 37 w 201"/>
                <a:gd name="T35" fmla="*/ 41 h 117"/>
                <a:gd name="T36" fmla="*/ 37 w 201"/>
                <a:gd name="T37" fmla="*/ 48 h 117"/>
                <a:gd name="T38" fmla="*/ 28 w 201"/>
                <a:gd name="T39" fmla="*/ 55 h 117"/>
                <a:gd name="T40" fmla="*/ 54 w 201"/>
                <a:gd name="T41" fmla="*/ 55 h 117"/>
                <a:gd name="T42" fmla="*/ 61 w 201"/>
                <a:gd name="T43" fmla="*/ 55 h 117"/>
                <a:gd name="T44" fmla="*/ 82 w 201"/>
                <a:gd name="T45" fmla="*/ 38 h 117"/>
                <a:gd name="T46" fmla="*/ 94 w 201"/>
                <a:gd name="T47" fmla="*/ 17 h 117"/>
                <a:gd name="T48" fmla="*/ 80 w 201"/>
                <a:gd name="T49" fmla="*/ 24 h 117"/>
                <a:gd name="T50" fmla="*/ 71 w 201"/>
                <a:gd name="T51" fmla="*/ 22 h 117"/>
                <a:gd name="T52" fmla="*/ 85 w 201"/>
                <a:gd name="T53" fmla="*/ 10 h 117"/>
                <a:gd name="T54" fmla="*/ 101 w 201"/>
                <a:gd name="T55" fmla="*/ 0 h 117"/>
                <a:gd name="T56" fmla="*/ 118 w 201"/>
                <a:gd name="T57" fmla="*/ 10 h 117"/>
                <a:gd name="T58" fmla="*/ 134 w 201"/>
                <a:gd name="T59" fmla="*/ 19 h 117"/>
                <a:gd name="T60" fmla="*/ 130 w 201"/>
                <a:gd name="T61" fmla="*/ 24 h 117"/>
                <a:gd name="T62" fmla="*/ 116 w 201"/>
                <a:gd name="T63" fmla="*/ 19 h 117"/>
                <a:gd name="T64" fmla="*/ 111 w 201"/>
                <a:gd name="T65" fmla="*/ 26 h 117"/>
                <a:gd name="T66" fmla="*/ 134 w 201"/>
                <a:gd name="T67" fmla="*/ 48 h 117"/>
                <a:gd name="T68" fmla="*/ 158 w 201"/>
                <a:gd name="T69" fmla="*/ 53 h 117"/>
                <a:gd name="T70" fmla="*/ 170 w 201"/>
                <a:gd name="T71" fmla="*/ 53 h 117"/>
                <a:gd name="T72" fmla="*/ 158 w 201"/>
                <a:gd name="T73" fmla="*/ 45 h 117"/>
                <a:gd name="T74" fmla="*/ 163 w 201"/>
                <a:gd name="T75" fmla="*/ 38 h 117"/>
                <a:gd name="T76" fmla="*/ 182 w 201"/>
                <a:gd name="T77" fmla="*/ 48 h 117"/>
                <a:gd name="T78" fmla="*/ 198 w 201"/>
                <a:gd name="T79" fmla="*/ 57 h 117"/>
                <a:gd name="T80" fmla="*/ 184 w 201"/>
                <a:gd name="T81" fmla="*/ 67 h 117"/>
                <a:gd name="T82" fmla="*/ 168 w 201"/>
                <a:gd name="T83" fmla="*/ 76 h 117"/>
                <a:gd name="T84" fmla="*/ 158 w 201"/>
                <a:gd name="T85" fmla="*/ 72 h 117"/>
                <a:gd name="T86" fmla="*/ 168 w 201"/>
                <a:gd name="T87" fmla="*/ 64 h 117"/>
                <a:gd name="T88" fmla="*/ 156 w 201"/>
                <a:gd name="T89" fmla="*/ 62 h 117"/>
                <a:gd name="T90" fmla="*/ 127 w 201"/>
                <a:gd name="T91" fmla="*/ 74 h 117"/>
                <a:gd name="T92" fmla="*/ 108 w 201"/>
                <a:gd name="T93" fmla="*/ 95 h 117"/>
                <a:gd name="T94" fmla="*/ 116 w 201"/>
                <a:gd name="T95" fmla="*/ 95 h 117"/>
                <a:gd name="T96" fmla="*/ 92 w 201"/>
                <a:gd name="T97" fmla="*/ 69 h 117"/>
                <a:gd name="T98" fmla="*/ 120 w 201"/>
                <a:gd name="T99" fmla="*/ 62 h 117"/>
                <a:gd name="T100" fmla="*/ 111 w 201"/>
                <a:gd name="T101" fmla="*/ 48 h 117"/>
                <a:gd name="T102" fmla="*/ 82 w 201"/>
                <a:gd name="T103" fmla="*/ 53 h 117"/>
                <a:gd name="T104" fmla="*/ 82 w 201"/>
                <a:gd name="T105" fmla="*/ 6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1" h="117">
                  <a:moveTo>
                    <a:pt x="123" y="90"/>
                  </a:moveTo>
                  <a:lnTo>
                    <a:pt x="127" y="93"/>
                  </a:lnTo>
                  <a:lnTo>
                    <a:pt x="130" y="95"/>
                  </a:lnTo>
                  <a:lnTo>
                    <a:pt x="130" y="95"/>
                  </a:lnTo>
                  <a:lnTo>
                    <a:pt x="132" y="98"/>
                  </a:lnTo>
                  <a:lnTo>
                    <a:pt x="132" y="98"/>
                  </a:lnTo>
                  <a:lnTo>
                    <a:pt x="132" y="98"/>
                  </a:lnTo>
                  <a:lnTo>
                    <a:pt x="127" y="100"/>
                  </a:lnTo>
                  <a:lnTo>
                    <a:pt x="123" y="105"/>
                  </a:lnTo>
                  <a:lnTo>
                    <a:pt x="118" y="107"/>
                  </a:lnTo>
                  <a:lnTo>
                    <a:pt x="113" y="109"/>
                  </a:lnTo>
                  <a:lnTo>
                    <a:pt x="111" y="112"/>
                  </a:lnTo>
                  <a:lnTo>
                    <a:pt x="106" y="112"/>
                  </a:lnTo>
                  <a:lnTo>
                    <a:pt x="106" y="114"/>
                  </a:lnTo>
                  <a:lnTo>
                    <a:pt x="104" y="114"/>
                  </a:lnTo>
                  <a:lnTo>
                    <a:pt x="101" y="117"/>
                  </a:lnTo>
                  <a:lnTo>
                    <a:pt x="99" y="117"/>
                  </a:lnTo>
                  <a:lnTo>
                    <a:pt x="99" y="117"/>
                  </a:lnTo>
                  <a:lnTo>
                    <a:pt x="99" y="117"/>
                  </a:lnTo>
                  <a:lnTo>
                    <a:pt x="92" y="114"/>
                  </a:lnTo>
                  <a:lnTo>
                    <a:pt x="87" y="109"/>
                  </a:lnTo>
                  <a:lnTo>
                    <a:pt x="82" y="107"/>
                  </a:lnTo>
                  <a:lnTo>
                    <a:pt x="78" y="105"/>
                  </a:lnTo>
                  <a:lnTo>
                    <a:pt x="75" y="105"/>
                  </a:lnTo>
                  <a:lnTo>
                    <a:pt x="73" y="102"/>
                  </a:lnTo>
                  <a:lnTo>
                    <a:pt x="71" y="100"/>
                  </a:lnTo>
                  <a:lnTo>
                    <a:pt x="68" y="100"/>
                  </a:lnTo>
                  <a:lnTo>
                    <a:pt x="66" y="98"/>
                  </a:lnTo>
                  <a:lnTo>
                    <a:pt x="66" y="98"/>
                  </a:lnTo>
                  <a:lnTo>
                    <a:pt x="63" y="98"/>
                  </a:lnTo>
                  <a:lnTo>
                    <a:pt x="63" y="98"/>
                  </a:lnTo>
                  <a:lnTo>
                    <a:pt x="68" y="95"/>
                  </a:lnTo>
                  <a:lnTo>
                    <a:pt x="71" y="93"/>
                  </a:lnTo>
                  <a:lnTo>
                    <a:pt x="73" y="93"/>
                  </a:lnTo>
                  <a:lnTo>
                    <a:pt x="73" y="93"/>
                  </a:lnTo>
                  <a:lnTo>
                    <a:pt x="75" y="90"/>
                  </a:lnTo>
                  <a:lnTo>
                    <a:pt x="75" y="90"/>
                  </a:lnTo>
                  <a:lnTo>
                    <a:pt x="80" y="95"/>
                  </a:lnTo>
                  <a:lnTo>
                    <a:pt x="85" y="98"/>
                  </a:lnTo>
                  <a:lnTo>
                    <a:pt x="87" y="98"/>
                  </a:lnTo>
                  <a:lnTo>
                    <a:pt x="90" y="100"/>
                  </a:lnTo>
                  <a:lnTo>
                    <a:pt x="90" y="100"/>
                  </a:lnTo>
                  <a:lnTo>
                    <a:pt x="90" y="100"/>
                  </a:lnTo>
                  <a:lnTo>
                    <a:pt x="90" y="100"/>
                  </a:lnTo>
                  <a:lnTo>
                    <a:pt x="90" y="93"/>
                  </a:lnTo>
                  <a:lnTo>
                    <a:pt x="90" y="88"/>
                  </a:lnTo>
                  <a:lnTo>
                    <a:pt x="90" y="86"/>
                  </a:lnTo>
                  <a:lnTo>
                    <a:pt x="90" y="83"/>
                  </a:lnTo>
                  <a:lnTo>
                    <a:pt x="90" y="81"/>
                  </a:lnTo>
                  <a:lnTo>
                    <a:pt x="90" y="81"/>
                  </a:lnTo>
                  <a:lnTo>
                    <a:pt x="90" y="81"/>
                  </a:lnTo>
                  <a:lnTo>
                    <a:pt x="80" y="79"/>
                  </a:lnTo>
                  <a:lnTo>
                    <a:pt x="75" y="76"/>
                  </a:lnTo>
                  <a:lnTo>
                    <a:pt x="73" y="74"/>
                  </a:lnTo>
                  <a:lnTo>
                    <a:pt x="68" y="72"/>
                  </a:lnTo>
                  <a:lnTo>
                    <a:pt x="66" y="69"/>
                  </a:lnTo>
                  <a:lnTo>
                    <a:pt x="63" y="67"/>
                  </a:lnTo>
                  <a:lnTo>
                    <a:pt x="61" y="64"/>
                  </a:lnTo>
                  <a:lnTo>
                    <a:pt x="56" y="64"/>
                  </a:lnTo>
                  <a:lnTo>
                    <a:pt x="52" y="64"/>
                  </a:lnTo>
                  <a:lnTo>
                    <a:pt x="47" y="64"/>
                  </a:lnTo>
                  <a:lnTo>
                    <a:pt x="42" y="64"/>
                  </a:lnTo>
                  <a:lnTo>
                    <a:pt x="40" y="64"/>
                  </a:lnTo>
                  <a:lnTo>
                    <a:pt x="35" y="64"/>
                  </a:lnTo>
                  <a:lnTo>
                    <a:pt x="33" y="64"/>
                  </a:lnTo>
                  <a:lnTo>
                    <a:pt x="33" y="64"/>
                  </a:lnTo>
                  <a:lnTo>
                    <a:pt x="30" y="64"/>
                  </a:lnTo>
                  <a:lnTo>
                    <a:pt x="28" y="64"/>
                  </a:lnTo>
                  <a:lnTo>
                    <a:pt x="28" y="64"/>
                  </a:lnTo>
                  <a:lnTo>
                    <a:pt x="28" y="64"/>
                  </a:lnTo>
                  <a:lnTo>
                    <a:pt x="33" y="67"/>
                  </a:lnTo>
                  <a:lnTo>
                    <a:pt x="37" y="69"/>
                  </a:lnTo>
                  <a:lnTo>
                    <a:pt x="40" y="72"/>
                  </a:lnTo>
                  <a:lnTo>
                    <a:pt x="42" y="72"/>
                  </a:lnTo>
                  <a:lnTo>
                    <a:pt x="42" y="72"/>
                  </a:lnTo>
                  <a:lnTo>
                    <a:pt x="45" y="74"/>
                  </a:lnTo>
                  <a:lnTo>
                    <a:pt x="45" y="74"/>
                  </a:lnTo>
                  <a:lnTo>
                    <a:pt x="40" y="74"/>
                  </a:lnTo>
                  <a:lnTo>
                    <a:pt x="37" y="76"/>
                  </a:lnTo>
                  <a:lnTo>
                    <a:pt x="35" y="79"/>
                  </a:lnTo>
                  <a:lnTo>
                    <a:pt x="35" y="79"/>
                  </a:lnTo>
                  <a:lnTo>
                    <a:pt x="33" y="79"/>
                  </a:lnTo>
                  <a:lnTo>
                    <a:pt x="33" y="79"/>
                  </a:lnTo>
                  <a:lnTo>
                    <a:pt x="28" y="76"/>
                  </a:lnTo>
                  <a:lnTo>
                    <a:pt x="21" y="72"/>
                  </a:lnTo>
                  <a:lnTo>
                    <a:pt x="16" y="69"/>
                  </a:lnTo>
                  <a:lnTo>
                    <a:pt x="14" y="67"/>
                  </a:lnTo>
                  <a:lnTo>
                    <a:pt x="9" y="67"/>
                  </a:lnTo>
                  <a:lnTo>
                    <a:pt x="7" y="64"/>
                  </a:lnTo>
                  <a:lnTo>
                    <a:pt x="4" y="62"/>
                  </a:lnTo>
                  <a:lnTo>
                    <a:pt x="2" y="62"/>
                  </a:lnTo>
                  <a:lnTo>
                    <a:pt x="0" y="60"/>
                  </a:lnTo>
                  <a:lnTo>
                    <a:pt x="0" y="60"/>
                  </a:lnTo>
                  <a:lnTo>
                    <a:pt x="0" y="60"/>
                  </a:lnTo>
                  <a:lnTo>
                    <a:pt x="0" y="60"/>
                  </a:lnTo>
                  <a:lnTo>
                    <a:pt x="4" y="55"/>
                  </a:lnTo>
                  <a:lnTo>
                    <a:pt x="9" y="53"/>
                  </a:lnTo>
                  <a:lnTo>
                    <a:pt x="14" y="50"/>
                  </a:lnTo>
                  <a:lnTo>
                    <a:pt x="18" y="48"/>
                  </a:lnTo>
                  <a:lnTo>
                    <a:pt x="21" y="45"/>
                  </a:lnTo>
                  <a:lnTo>
                    <a:pt x="26" y="43"/>
                  </a:lnTo>
                  <a:lnTo>
                    <a:pt x="28" y="43"/>
                  </a:lnTo>
                  <a:lnTo>
                    <a:pt x="28" y="41"/>
                  </a:lnTo>
                  <a:lnTo>
                    <a:pt x="30" y="41"/>
                  </a:lnTo>
                  <a:lnTo>
                    <a:pt x="33" y="38"/>
                  </a:lnTo>
                  <a:lnTo>
                    <a:pt x="33" y="38"/>
                  </a:lnTo>
                  <a:lnTo>
                    <a:pt x="33" y="38"/>
                  </a:lnTo>
                  <a:lnTo>
                    <a:pt x="37" y="41"/>
                  </a:lnTo>
                  <a:lnTo>
                    <a:pt x="40" y="43"/>
                  </a:lnTo>
                  <a:lnTo>
                    <a:pt x="40" y="43"/>
                  </a:lnTo>
                  <a:lnTo>
                    <a:pt x="42" y="45"/>
                  </a:lnTo>
                  <a:lnTo>
                    <a:pt x="45" y="45"/>
                  </a:lnTo>
                  <a:lnTo>
                    <a:pt x="45" y="45"/>
                  </a:lnTo>
                  <a:lnTo>
                    <a:pt x="37" y="48"/>
                  </a:lnTo>
                  <a:lnTo>
                    <a:pt x="35" y="50"/>
                  </a:lnTo>
                  <a:lnTo>
                    <a:pt x="33" y="53"/>
                  </a:lnTo>
                  <a:lnTo>
                    <a:pt x="30" y="53"/>
                  </a:lnTo>
                  <a:lnTo>
                    <a:pt x="28" y="55"/>
                  </a:lnTo>
                  <a:lnTo>
                    <a:pt x="28" y="55"/>
                  </a:lnTo>
                  <a:lnTo>
                    <a:pt x="28" y="55"/>
                  </a:lnTo>
                  <a:lnTo>
                    <a:pt x="33" y="55"/>
                  </a:lnTo>
                  <a:lnTo>
                    <a:pt x="40" y="55"/>
                  </a:lnTo>
                  <a:lnTo>
                    <a:pt x="45" y="55"/>
                  </a:lnTo>
                  <a:lnTo>
                    <a:pt x="47" y="55"/>
                  </a:lnTo>
                  <a:lnTo>
                    <a:pt x="52" y="55"/>
                  </a:lnTo>
                  <a:lnTo>
                    <a:pt x="54" y="55"/>
                  </a:lnTo>
                  <a:lnTo>
                    <a:pt x="56" y="55"/>
                  </a:lnTo>
                  <a:lnTo>
                    <a:pt x="56" y="55"/>
                  </a:lnTo>
                  <a:lnTo>
                    <a:pt x="59" y="55"/>
                  </a:lnTo>
                  <a:lnTo>
                    <a:pt x="61" y="55"/>
                  </a:lnTo>
                  <a:lnTo>
                    <a:pt x="61" y="55"/>
                  </a:lnTo>
                  <a:lnTo>
                    <a:pt x="61" y="55"/>
                  </a:lnTo>
                  <a:lnTo>
                    <a:pt x="63" y="50"/>
                  </a:lnTo>
                  <a:lnTo>
                    <a:pt x="66" y="48"/>
                  </a:lnTo>
                  <a:lnTo>
                    <a:pt x="68" y="45"/>
                  </a:lnTo>
                  <a:lnTo>
                    <a:pt x="73" y="43"/>
                  </a:lnTo>
                  <a:lnTo>
                    <a:pt x="78" y="41"/>
                  </a:lnTo>
                  <a:lnTo>
                    <a:pt x="82" y="38"/>
                  </a:lnTo>
                  <a:lnTo>
                    <a:pt x="94" y="36"/>
                  </a:lnTo>
                  <a:lnTo>
                    <a:pt x="94" y="29"/>
                  </a:lnTo>
                  <a:lnTo>
                    <a:pt x="94" y="24"/>
                  </a:lnTo>
                  <a:lnTo>
                    <a:pt x="94" y="22"/>
                  </a:lnTo>
                  <a:lnTo>
                    <a:pt x="94" y="19"/>
                  </a:lnTo>
                  <a:lnTo>
                    <a:pt x="94" y="17"/>
                  </a:lnTo>
                  <a:lnTo>
                    <a:pt x="94" y="17"/>
                  </a:lnTo>
                  <a:lnTo>
                    <a:pt x="94" y="17"/>
                  </a:lnTo>
                  <a:lnTo>
                    <a:pt x="90" y="19"/>
                  </a:lnTo>
                  <a:lnTo>
                    <a:pt x="85" y="22"/>
                  </a:lnTo>
                  <a:lnTo>
                    <a:pt x="82" y="24"/>
                  </a:lnTo>
                  <a:lnTo>
                    <a:pt x="80" y="24"/>
                  </a:lnTo>
                  <a:lnTo>
                    <a:pt x="78" y="26"/>
                  </a:lnTo>
                  <a:lnTo>
                    <a:pt x="78" y="26"/>
                  </a:lnTo>
                  <a:lnTo>
                    <a:pt x="78" y="26"/>
                  </a:lnTo>
                  <a:lnTo>
                    <a:pt x="75" y="24"/>
                  </a:lnTo>
                  <a:lnTo>
                    <a:pt x="73" y="22"/>
                  </a:lnTo>
                  <a:lnTo>
                    <a:pt x="71" y="22"/>
                  </a:lnTo>
                  <a:lnTo>
                    <a:pt x="68" y="22"/>
                  </a:lnTo>
                  <a:lnTo>
                    <a:pt x="68" y="19"/>
                  </a:lnTo>
                  <a:lnTo>
                    <a:pt x="68" y="19"/>
                  </a:lnTo>
                  <a:lnTo>
                    <a:pt x="73" y="17"/>
                  </a:lnTo>
                  <a:lnTo>
                    <a:pt x="78" y="12"/>
                  </a:lnTo>
                  <a:lnTo>
                    <a:pt x="85" y="10"/>
                  </a:lnTo>
                  <a:lnTo>
                    <a:pt x="87" y="8"/>
                  </a:lnTo>
                  <a:lnTo>
                    <a:pt x="92" y="8"/>
                  </a:lnTo>
                  <a:lnTo>
                    <a:pt x="94" y="5"/>
                  </a:lnTo>
                  <a:lnTo>
                    <a:pt x="97" y="3"/>
                  </a:lnTo>
                  <a:lnTo>
                    <a:pt x="97" y="3"/>
                  </a:lnTo>
                  <a:lnTo>
                    <a:pt x="101" y="0"/>
                  </a:lnTo>
                  <a:lnTo>
                    <a:pt x="101" y="0"/>
                  </a:lnTo>
                  <a:lnTo>
                    <a:pt x="101" y="0"/>
                  </a:lnTo>
                  <a:lnTo>
                    <a:pt x="101" y="0"/>
                  </a:lnTo>
                  <a:lnTo>
                    <a:pt x="108" y="3"/>
                  </a:lnTo>
                  <a:lnTo>
                    <a:pt x="113" y="8"/>
                  </a:lnTo>
                  <a:lnTo>
                    <a:pt x="118" y="10"/>
                  </a:lnTo>
                  <a:lnTo>
                    <a:pt x="123" y="12"/>
                  </a:lnTo>
                  <a:lnTo>
                    <a:pt x="125" y="15"/>
                  </a:lnTo>
                  <a:lnTo>
                    <a:pt x="127" y="15"/>
                  </a:lnTo>
                  <a:lnTo>
                    <a:pt x="130" y="17"/>
                  </a:lnTo>
                  <a:lnTo>
                    <a:pt x="132" y="17"/>
                  </a:lnTo>
                  <a:lnTo>
                    <a:pt x="134" y="19"/>
                  </a:lnTo>
                  <a:lnTo>
                    <a:pt x="137" y="19"/>
                  </a:lnTo>
                  <a:lnTo>
                    <a:pt x="137" y="19"/>
                  </a:lnTo>
                  <a:lnTo>
                    <a:pt x="137" y="19"/>
                  </a:lnTo>
                  <a:lnTo>
                    <a:pt x="132" y="22"/>
                  </a:lnTo>
                  <a:lnTo>
                    <a:pt x="130" y="24"/>
                  </a:lnTo>
                  <a:lnTo>
                    <a:pt x="130" y="24"/>
                  </a:lnTo>
                  <a:lnTo>
                    <a:pt x="127" y="26"/>
                  </a:lnTo>
                  <a:lnTo>
                    <a:pt x="127" y="26"/>
                  </a:lnTo>
                  <a:lnTo>
                    <a:pt x="127" y="26"/>
                  </a:lnTo>
                  <a:lnTo>
                    <a:pt x="120" y="24"/>
                  </a:lnTo>
                  <a:lnTo>
                    <a:pt x="118" y="19"/>
                  </a:lnTo>
                  <a:lnTo>
                    <a:pt x="116" y="19"/>
                  </a:lnTo>
                  <a:lnTo>
                    <a:pt x="113" y="17"/>
                  </a:lnTo>
                  <a:lnTo>
                    <a:pt x="111" y="17"/>
                  </a:lnTo>
                  <a:lnTo>
                    <a:pt x="111" y="17"/>
                  </a:lnTo>
                  <a:lnTo>
                    <a:pt x="111" y="17"/>
                  </a:lnTo>
                  <a:lnTo>
                    <a:pt x="111" y="22"/>
                  </a:lnTo>
                  <a:lnTo>
                    <a:pt x="111" y="26"/>
                  </a:lnTo>
                  <a:lnTo>
                    <a:pt x="111" y="31"/>
                  </a:lnTo>
                  <a:lnTo>
                    <a:pt x="111" y="36"/>
                  </a:lnTo>
                  <a:lnTo>
                    <a:pt x="120" y="38"/>
                  </a:lnTo>
                  <a:lnTo>
                    <a:pt x="127" y="43"/>
                  </a:lnTo>
                  <a:lnTo>
                    <a:pt x="132" y="45"/>
                  </a:lnTo>
                  <a:lnTo>
                    <a:pt x="134" y="48"/>
                  </a:lnTo>
                  <a:lnTo>
                    <a:pt x="137" y="50"/>
                  </a:lnTo>
                  <a:lnTo>
                    <a:pt x="139" y="53"/>
                  </a:lnTo>
                  <a:lnTo>
                    <a:pt x="144" y="53"/>
                  </a:lnTo>
                  <a:lnTo>
                    <a:pt x="149" y="53"/>
                  </a:lnTo>
                  <a:lnTo>
                    <a:pt x="153" y="53"/>
                  </a:lnTo>
                  <a:lnTo>
                    <a:pt x="158" y="53"/>
                  </a:lnTo>
                  <a:lnTo>
                    <a:pt x="161" y="53"/>
                  </a:lnTo>
                  <a:lnTo>
                    <a:pt x="163" y="53"/>
                  </a:lnTo>
                  <a:lnTo>
                    <a:pt x="165" y="53"/>
                  </a:lnTo>
                  <a:lnTo>
                    <a:pt x="168" y="53"/>
                  </a:lnTo>
                  <a:lnTo>
                    <a:pt x="170" y="53"/>
                  </a:lnTo>
                  <a:lnTo>
                    <a:pt x="170" y="53"/>
                  </a:lnTo>
                  <a:lnTo>
                    <a:pt x="172" y="53"/>
                  </a:lnTo>
                  <a:lnTo>
                    <a:pt x="172" y="53"/>
                  </a:lnTo>
                  <a:lnTo>
                    <a:pt x="165" y="50"/>
                  </a:lnTo>
                  <a:lnTo>
                    <a:pt x="163" y="48"/>
                  </a:lnTo>
                  <a:lnTo>
                    <a:pt x="161" y="45"/>
                  </a:lnTo>
                  <a:lnTo>
                    <a:pt x="158" y="45"/>
                  </a:lnTo>
                  <a:lnTo>
                    <a:pt x="158" y="43"/>
                  </a:lnTo>
                  <a:lnTo>
                    <a:pt x="156" y="43"/>
                  </a:lnTo>
                  <a:lnTo>
                    <a:pt x="156" y="43"/>
                  </a:lnTo>
                  <a:lnTo>
                    <a:pt x="161" y="41"/>
                  </a:lnTo>
                  <a:lnTo>
                    <a:pt x="163" y="41"/>
                  </a:lnTo>
                  <a:lnTo>
                    <a:pt x="163" y="38"/>
                  </a:lnTo>
                  <a:lnTo>
                    <a:pt x="165" y="38"/>
                  </a:lnTo>
                  <a:lnTo>
                    <a:pt x="165" y="38"/>
                  </a:lnTo>
                  <a:lnTo>
                    <a:pt x="165" y="38"/>
                  </a:lnTo>
                  <a:lnTo>
                    <a:pt x="172" y="41"/>
                  </a:lnTo>
                  <a:lnTo>
                    <a:pt x="177" y="45"/>
                  </a:lnTo>
                  <a:lnTo>
                    <a:pt x="182" y="48"/>
                  </a:lnTo>
                  <a:lnTo>
                    <a:pt x="187" y="50"/>
                  </a:lnTo>
                  <a:lnTo>
                    <a:pt x="189" y="50"/>
                  </a:lnTo>
                  <a:lnTo>
                    <a:pt x="191" y="53"/>
                  </a:lnTo>
                  <a:lnTo>
                    <a:pt x="194" y="55"/>
                  </a:lnTo>
                  <a:lnTo>
                    <a:pt x="196" y="55"/>
                  </a:lnTo>
                  <a:lnTo>
                    <a:pt x="198" y="57"/>
                  </a:lnTo>
                  <a:lnTo>
                    <a:pt x="201" y="57"/>
                  </a:lnTo>
                  <a:lnTo>
                    <a:pt x="201" y="57"/>
                  </a:lnTo>
                  <a:lnTo>
                    <a:pt x="201" y="57"/>
                  </a:lnTo>
                  <a:lnTo>
                    <a:pt x="196" y="62"/>
                  </a:lnTo>
                  <a:lnTo>
                    <a:pt x="189" y="64"/>
                  </a:lnTo>
                  <a:lnTo>
                    <a:pt x="184" y="67"/>
                  </a:lnTo>
                  <a:lnTo>
                    <a:pt x="182" y="69"/>
                  </a:lnTo>
                  <a:lnTo>
                    <a:pt x="177" y="72"/>
                  </a:lnTo>
                  <a:lnTo>
                    <a:pt x="175" y="72"/>
                  </a:lnTo>
                  <a:lnTo>
                    <a:pt x="172" y="74"/>
                  </a:lnTo>
                  <a:lnTo>
                    <a:pt x="170" y="74"/>
                  </a:lnTo>
                  <a:lnTo>
                    <a:pt x="168" y="76"/>
                  </a:lnTo>
                  <a:lnTo>
                    <a:pt x="168" y="76"/>
                  </a:lnTo>
                  <a:lnTo>
                    <a:pt x="165" y="76"/>
                  </a:lnTo>
                  <a:lnTo>
                    <a:pt x="165" y="76"/>
                  </a:lnTo>
                  <a:lnTo>
                    <a:pt x="163" y="76"/>
                  </a:lnTo>
                  <a:lnTo>
                    <a:pt x="161" y="74"/>
                  </a:lnTo>
                  <a:lnTo>
                    <a:pt x="158" y="72"/>
                  </a:lnTo>
                  <a:lnTo>
                    <a:pt x="158" y="72"/>
                  </a:lnTo>
                  <a:lnTo>
                    <a:pt x="156" y="72"/>
                  </a:lnTo>
                  <a:lnTo>
                    <a:pt x="156" y="72"/>
                  </a:lnTo>
                  <a:lnTo>
                    <a:pt x="161" y="69"/>
                  </a:lnTo>
                  <a:lnTo>
                    <a:pt x="165" y="67"/>
                  </a:lnTo>
                  <a:lnTo>
                    <a:pt x="168" y="64"/>
                  </a:lnTo>
                  <a:lnTo>
                    <a:pt x="170" y="64"/>
                  </a:lnTo>
                  <a:lnTo>
                    <a:pt x="170" y="62"/>
                  </a:lnTo>
                  <a:lnTo>
                    <a:pt x="172" y="62"/>
                  </a:lnTo>
                  <a:lnTo>
                    <a:pt x="172" y="62"/>
                  </a:lnTo>
                  <a:lnTo>
                    <a:pt x="165" y="62"/>
                  </a:lnTo>
                  <a:lnTo>
                    <a:pt x="156" y="62"/>
                  </a:lnTo>
                  <a:lnTo>
                    <a:pt x="146" y="62"/>
                  </a:lnTo>
                  <a:lnTo>
                    <a:pt x="139" y="62"/>
                  </a:lnTo>
                  <a:lnTo>
                    <a:pt x="137" y="67"/>
                  </a:lnTo>
                  <a:lnTo>
                    <a:pt x="134" y="69"/>
                  </a:lnTo>
                  <a:lnTo>
                    <a:pt x="132" y="72"/>
                  </a:lnTo>
                  <a:lnTo>
                    <a:pt x="127" y="74"/>
                  </a:lnTo>
                  <a:lnTo>
                    <a:pt x="123" y="76"/>
                  </a:lnTo>
                  <a:lnTo>
                    <a:pt x="118" y="79"/>
                  </a:lnTo>
                  <a:lnTo>
                    <a:pt x="108" y="81"/>
                  </a:lnTo>
                  <a:lnTo>
                    <a:pt x="108" y="88"/>
                  </a:lnTo>
                  <a:lnTo>
                    <a:pt x="108" y="93"/>
                  </a:lnTo>
                  <a:lnTo>
                    <a:pt x="108" y="95"/>
                  </a:lnTo>
                  <a:lnTo>
                    <a:pt x="108" y="98"/>
                  </a:lnTo>
                  <a:lnTo>
                    <a:pt x="108" y="100"/>
                  </a:lnTo>
                  <a:lnTo>
                    <a:pt x="108" y="100"/>
                  </a:lnTo>
                  <a:lnTo>
                    <a:pt x="108" y="100"/>
                  </a:lnTo>
                  <a:lnTo>
                    <a:pt x="113" y="98"/>
                  </a:lnTo>
                  <a:lnTo>
                    <a:pt x="116" y="95"/>
                  </a:lnTo>
                  <a:lnTo>
                    <a:pt x="120" y="93"/>
                  </a:lnTo>
                  <a:lnTo>
                    <a:pt x="120" y="93"/>
                  </a:lnTo>
                  <a:lnTo>
                    <a:pt x="123" y="93"/>
                  </a:lnTo>
                  <a:lnTo>
                    <a:pt x="123" y="90"/>
                  </a:lnTo>
                  <a:close/>
                  <a:moveTo>
                    <a:pt x="85" y="67"/>
                  </a:moveTo>
                  <a:lnTo>
                    <a:pt x="92" y="69"/>
                  </a:lnTo>
                  <a:lnTo>
                    <a:pt x="101" y="72"/>
                  </a:lnTo>
                  <a:lnTo>
                    <a:pt x="108" y="69"/>
                  </a:lnTo>
                  <a:lnTo>
                    <a:pt x="113" y="67"/>
                  </a:lnTo>
                  <a:lnTo>
                    <a:pt x="118" y="64"/>
                  </a:lnTo>
                  <a:lnTo>
                    <a:pt x="120" y="62"/>
                  </a:lnTo>
                  <a:lnTo>
                    <a:pt x="120" y="62"/>
                  </a:lnTo>
                  <a:lnTo>
                    <a:pt x="120" y="57"/>
                  </a:lnTo>
                  <a:lnTo>
                    <a:pt x="120" y="57"/>
                  </a:lnTo>
                  <a:lnTo>
                    <a:pt x="120" y="55"/>
                  </a:lnTo>
                  <a:lnTo>
                    <a:pt x="118" y="53"/>
                  </a:lnTo>
                  <a:lnTo>
                    <a:pt x="113" y="50"/>
                  </a:lnTo>
                  <a:lnTo>
                    <a:pt x="111" y="48"/>
                  </a:lnTo>
                  <a:lnTo>
                    <a:pt x="108" y="48"/>
                  </a:lnTo>
                  <a:lnTo>
                    <a:pt x="101" y="48"/>
                  </a:lnTo>
                  <a:lnTo>
                    <a:pt x="92" y="48"/>
                  </a:lnTo>
                  <a:lnTo>
                    <a:pt x="90" y="48"/>
                  </a:lnTo>
                  <a:lnTo>
                    <a:pt x="85" y="50"/>
                  </a:lnTo>
                  <a:lnTo>
                    <a:pt x="82" y="53"/>
                  </a:lnTo>
                  <a:lnTo>
                    <a:pt x="82" y="55"/>
                  </a:lnTo>
                  <a:lnTo>
                    <a:pt x="80" y="57"/>
                  </a:lnTo>
                  <a:lnTo>
                    <a:pt x="80" y="57"/>
                  </a:lnTo>
                  <a:lnTo>
                    <a:pt x="80" y="62"/>
                  </a:lnTo>
                  <a:lnTo>
                    <a:pt x="82" y="62"/>
                  </a:lnTo>
                  <a:lnTo>
                    <a:pt x="82" y="64"/>
                  </a:lnTo>
                  <a:lnTo>
                    <a:pt x="85" y="67"/>
                  </a:lnTo>
                  <a:lnTo>
                    <a:pt x="8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0" name="Freeform 95"/>
            <p:cNvSpPr>
              <a:spLocks/>
            </p:cNvSpPr>
            <p:nvPr/>
          </p:nvSpPr>
          <p:spPr bwMode="auto">
            <a:xfrm>
              <a:off x="5462588" y="3368676"/>
              <a:ext cx="22225" cy="34925"/>
            </a:xfrm>
            <a:custGeom>
              <a:avLst/>
              <a:gdLst>
                <a:gd name="T0" fmla="*/ 7 w 14"/>
                <a:gd name="T1" fmla="*/ 0 h 22"/>
                <a:gd name="T2" fmla="*/ 9 w 14"/>
                <a:gd name="T3" fmla="*/ 3 h 22"/>
                <a:gd name="T4" fmla="*/ 12 w 14"/>
                <a:gd name="T5" fmla="*/ 5 h 22"/>
                <a:gd name="T6" fmla="*/ 14 w 14"/>
                <a:gd name="T7" fmla="*/ 8 h 22"/>
                <a:gd name="T8" fmla="*/ 14 w 14"/>
                <a:gd name="T9" fmla="*/ 10 h 22"/>
                <a:gd name="T10" fmla="*/ 12 w 14"/>
                <a:gd name="T11" fmla="*/ 10 h 22"/>
                <a:gd name="T12" fmla="*/ 12 w 14"/>
                <a:gd name="T13" fmla="*/ 10 h 22"/>
                <a:gd name="T14" fmla="*/ 12 w 14"/>
                <a:gd name="T15" fmla="*/ 10 h 22"/>
                <a:gd name="T16" fmla="*/ 12 w 14"/>
                <a:gd name="T17" fmla="*/ 10 h 22"/>
                <a:gd name="T18" fmla="*/ 9 w 14"/>
                <a:gd name="T19" fmla="*/ 5 h 22"/>
                <a:gd name="T20" fmla="*/ 9 w 14"/>
                <a:gd name="T21" fmla="*/ 5 h 22"/>
                <a:gd name="T22" fmla="*/ 7 w 14"/>
                <a:gd name="T23" fmla="*/ 3 h 22"/>
                <a:gd name="T24" fmla="*/ 7 w 14"/>
                <a:gd name="T25" fmla="*/ 3 h 22"/>
                <a:gd name="T26" fmla="*/ 7 w 14"/>
                <a:gd name="T27" fmla="*/ 3 h 22"/>
                <a:gd name="T28" fmla="*/ 5 w 14"/>
                <a:gd name="T29" fmla="*/ 3 h 22"/>
                <a:gd name="T30" fmla="*/ 5 w 14"/>
                <a:gd name="T31" fmla="*/ 5 h 22"/>
                <a:gd name="T32" fmla="*/ 5 w 14"/>
                <a:gd name="T33" fmla="*/ 5 h 22"/>
                <a:gd name="T34" fmla="*/ 7 w 14"/>
                <a:gd name="T35" fmla="*/ 8 h 22"/>
                <a:gd name="T36" fmla="*/ 7 w 14"/>
                <a:gd name="T37" fmla="*/ 8 h 22"/>
                <a:gd name="T38" fmla="*/ 9 w 14"/>
                <a:gd name="T39" fmla="*/ 10 h 22"/>
                <a:gd name="T40" fmla="*/ 9 w 14"/>
                <a:gd name="T41" fmla="*/ 10 h 22"/>
                <a:gd name="T42" fmla="*/ 12 w 14"/>
                <a:gd name="T43" fmla="*/ 12 h 22"/>
                <a:gd name="T44" fmla="*/ 14 w 14"/>
                <a:gd name="T45" fmla="*/ 15 h 22"/>
                <a:gd name="T46" fmla="*/ 14 w 14"/>
                <a:gd name="T47" fmla="*/ 17 h 22"/>
                <a:gd name="T48" fmla="*/ 14 w 14"/>
                <a:gd name="T49" fmla="*/ 19 h 22"/>
                <a:gd name="T50" fmla="*/ 14 w 14"/>
                <a:gd name="T51" fmla="*/ 22 h 22"/>
                <a:gd name="T52" fmla="*/ 14 w 14"/>
                <a:gd name="T53" fmla="*/ 22 h 22"/>
                <a:gd name="T54" fmla="*/ 12 w 14"/>
                <a:gd name="T55" fmla="*/ 22 h 22"/>
                <a:gd name="T56" fmla="*/ 7 w 14"/>
                <a:gd name="T57" fmla="*/ 22 h 22"/>
                <a:gd name="T58" fmla="*/ 5 w 14"/>
                <a:gd name="T59" fmla="*/ 19 h 22"/>
                <a:gd name="T60" fmla="*/ 2 w 14"/>
                <a:gd name="T61" fmla="*/ 17 h 22"/>
                <a:gd name="T62" fmla="*/ 0 w 14"/>
                <a:gd name="T63" fmla="*/ 15 h 22"/>
                <a:gd name="T64" fmla="*/ 0 w 14"/>
                <a:gd name="T65" fmla="*/ 10 h 22"/>
                <a:gd name="T66" fmla="*/ 2 w 14"/>
                <a:gd name="T67" fmla="*/ 12 h 22"/>
                <a:gd name="T68" fmla="*/ 5 w 14"/>
                <a:gd name="T69" fmla="*/ 12 h 22"/>
                <a:gd name="T70" fmla="*/ 5 w 14"/>
                <a:gd name="T71" fmla="*/ 12 h 22"/>
                <a:gd name="T72" fmla="*/ 5 w 14"/>
                <a:gd name="T73" fmla="*/ 12 h 22"/>
                <a:gd name="T74" fmla="*/ 5 w 14"/>
                <a:gd name="T75" fmla="*/ 15 h 22"/>
                <a:gd name="T76" fmla="*/ 5 w 14"/>
                <a:gd name="T77" fmla="*/ 15 h 22"/>
                <a:gd name="T78" fmla="*/ 7 w 14"/>
                <a:gd name="T79" fmla="*/ 17 h 22"/>
                <a:gd name="T80" fmla="*/ 9 w 14"/>
                <a:gd name="T81" fmla="*/ 17 h 22"/>
                <a:gd name="T82" fmla="*/ 9 w 14"/>
                <a:gd name="T83" fmla="*/ 19 h 22"/>
                <a:gd name="T84" fmla="*/ 9 w 14"/>
                <a:gd name="T85" fmla="*/ 19 h 22"/>
                <a:gd name="T86" fmla="*/ 12 w 14"/>
                <a:gd name="T87" fmla="*/ 19 h 22"/>
                <a:gd name="T88" fmla="*/ 12 w 14"/>
                <a:gd name="T89" fmla="*/ 17 h 22"/>
                <a:gd name="T90" fmla="*/ 12 w 14"/>
                <a:gd name="T91" fmla="*/ 15 h 22"/>
                <a:gd name="T92" fmla="*/ 9 w 14"/>
                <a:gd name="T93" fmla="*/ 15 h 22"/>
                <a:gd name="T94" fmla="*/ 7 w 14"/>
                <a:gd name="T95" fmla="*/ 12 h 22"/>
                <a:gd name="T96" fmla="*/ 5 w 14"/>
                <a:gd name="T97" fmla="*/ 10 h 22"/>
                <a:gd name="T98" fmla="*/ 5 w 14"/>
                <a:gd name="T99" fmla="*/ 10 h 22"/>
                <a:gd name="T100" fmla="*/ 5 w 14"/>
                <a:gd name="T101" fmla="*/ 10 h 22"/>
                <a:gd name="T102" fmla="*/ 2 w 14"/>
                <a:gd name="T103" fmla="*/ 5 h 22"/>
                <a:gd name="T104" fmla="*/ 0 w 14"/>
                <a:gd name="T105" fmla="*/ 3 h 22"/>
                <a:gd name="T106" fmla="*/ 2 w 14"/>
                <a:gd name="T107" fmla="*/ 0 h 22"/>
                <a:gd name="T108" fmla="*/ 2 w 14"/>
                <a:gd name="T109" fmla="*/ 0 h 22"/>
                <a:gd name="T110" fmla="*/ 5 w 14"/>
                <a:gd name="T111" fmla="*/ 0 h 22"/>
                <a:gd name="T112" fmla="*/ 7 w 14"/>
                <a:gd name="T11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 h="22">
                  <a:moveTo>
                    <a:pt x="7" y="0"/>
                  </a:moveTo>
                  <a:lnTo>
                    <a:pt x="9" y="3"/>
                  </a:lnTo>
                  <a:lnTo>
                    <a:pt x="12" y="5"/>
                  </a:lnTo>
                  <a:lnTo>
                    <a:pt x="14" y="8"/>
                  </a:lnTo>
                  <a:lnTo>
                    <a:pt x="14" y="10"/>
                  </a:lnTo>
                  <a:lnTo>
                    <a:pt x="12" y="10"/>
                  </a:lnTo>
                  <a:lnTo>
                    <a:pt x="12" y="10"/>
                  </a:lnTo>
                  <a:lnTo>
                    <a:pt x="12" y="10"/>
                  </a:lnTo>
                  <a:lnTo>
                    <a:pt x="12" y="10"/>
                  </a:lnTo>
                  <a:lnTo>
                    <a:pt x="9" y="5"/>
                  </a:lnTo>
                  <a:lnTo>
                    <a:pt x="9" y="5"/>
                  </a:lnTo>
                  <a:lnTo>
                    <a:pt x="7" y="3"/>
                  </a:lnTo>
                  <a:lnTo>
                    <a:pt x="7" y="3"/>
                  </a:lnTo>
                  <a:lnTo>
                    <a:pt x="7" y="3"/>
                  </a:lnTo>
                  <a:lnTo>
                    <a:pt x="5" y="3"/>
                  </a:lnTo>
                  <a:lnTo>
                    <a:pt x="5" y="5"/>
                  </a:lnTo>
                  <a:lnTo>
                    <a:pt x="5" y="5"/>
                  </a:lnTo>
                  <a:lnTo>
                    <a:pt x="7" y="8"/>
                  </a:lnTo>
                  <a:lnTo>
                    <a:pt x="7" y="8"/>
                  </a:lnTo>
                  <a:lnTo>
                    <a:pt x="9" y="10"/>
                  </a:lnTo>
                  <a:lnTo>
                    <a:pt x="9" y="10"/>
                  </a:lnTo>
                  <a:lnTo>
                    <a:pt x="12" y="12"/>
                  </a:lnTo>
                  <a:lnTo>
                    <a:pt x="14" y="15"/>
                  </a:lnTo>
                  <a:lnTo>
                    <a:pt x="14" y="17"/>
                  </a:lnTo>
                  <a:lnTo>
                    <a:pt x="14" y="19"/>
                  </a:lnTo>
                  <a:lnTo>
                    <a:pt x="14" y="22"/>
                  </a:lnTo>
                  <a:lnTo>
                    <a:pt x="14" y="22"/>
                  </a:lnTo>
                  <a:lnTo>
                    <a:pt x="12" y="22"/>
                  </a:lnTo>
                  <a:lnTo>
                    <a:pt x="7" y="22"/>
                  </a:lnTo>
                  <a:lnTo>
                    <a:pt x="5" y="19"/>
                  </a:lnTo>
                  <a:lnTo>
                    <a:pt x="2" y="17"/>
                  </a:lnTo>
                  <a:lnTo>
                    <a:pt x="0" y="15"/>
                  </a:lnTo>
                  <a:lnTo>
                    <a:pt x="0" y="10"/>
                  </a:lnTo>
                  <a:lnTo>
                    <a:pt x="2" y="12"/>
                  </a:lnTo>
                  <a:lnTo>
                    <a:pt x="5" y="12"/>
                  </a:lnTo>
                  <a:lnTo>
                    <a:pt x="5" y="12"/>
                  </a:lnTo>
                  <a:lnTo>
                    <a:pt x="5" y="12"/>
                  </a:lnTo>
                  <a:lnTo>
                    <a:pt x="5" y="15"/>
                  </a:lnTo>
                  <a:lnTo>
                    <a:pt x="5" y="15"/>
                  </a:lnTo>
                  <a:lnTo>
                    <a:pt x="7" y="17"/>
                  </a:lnTo>
                  <a:lnTo>
                    <a:pt x="9" y="17"/>
                  </a:lnTo>
                  <a:lnTo>
                    <a:pt x="9" y="19"/>
                  </a:lnTo>
                  <a:lnTo>
                    <a:pt x="9" y="19"/>
                  </a:lnTo>
                  <a:lnTo>
                    <a:pt x="12" y="19"/>
                  </a:lnTo>
                  <a:lnTo>
                    <a:pt x="12" y="17"/>
                  </a:lnTo>
                  <a:lnTo>
                    <a:pt x="12" y="15"/>
                  </a:lnTo>
                  <a:lnTo>
                    <a:pt x="9" y="15"/>
                  </a:lnTo>
                  <a:lnTo>
                    <a:pt x="7" y="12"/>
                  </a:lnTo>
                  <a:lnTo>
                    <a:pt x="5" y="10"/>
                  </a:lnTo>
                  <a:lnTo>
                    <a:pt x="5" y="10"/>
                  </a:lnTo>
                  <a:lnTo>
                    <a:pt x="5" y="10"/>
                  </a:lnTo>
                  <a:lnTo>
                    <a:pt x="2" y="5"/>
                  </a:lnTo>
                  <a:lnTo>
                    <a:pt x="0" y="3"/>
                  </a:lnTo>
                  <a:lnTo>
                    <a:pt x="2" y="0"/>
                  </a:lnTo>
                  <a:lnTo>
                    <a:pt x="2" y="0"/>
                  </a:lnTo>
                  <a:lnTo>
                    <a:pt x="5"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1" name="Freeform 96"/>
            <p:cNvSpPr>
              <a:spLocks/>
            </p:cNvSpPr>
            <p:nvPr/>
          </p:nvSpPr>
          <p:spPr bwMode="auto">
            <a:xfrm>
              <a:off x="5489575" y="3376613"/>
              <a:ext cx="33338" cy="49213"/>
            </a:xfrm>
            <a:custGeom>
              <a:avLst/>
              <a:gdLst>
                <a:gd name="T0" fmla="*/ 21 w 21"/>
                <a:gd name="T1" fmla="*/ 14 h 31"/>
                <a:gd name="T2" fmla="*/ 16 w 21"/>
                <a:gd name="T3" fmla="*/ 31 h 31"/>
                <a:gd name="T4" fmla="*/ 14 w 21"/>
                <a:gd name="T5" fmla="*/ 29 h 31"/>
                <a:gd name="T6" fmla="*/ 9 w 21"/>
                <a:gd name="T7" fmla="*/ 14 h 31"/>
                <a:gd name="T8" fmla="*/ 7 w 21"/>
                <a:gd name="T9" fmla="*/ 26 h 31"/>
                <a:gd name="T10" fmla="*/ 2 w 21"/>
                <a:gd name="T11" fmla="*/ 24 h 31"/>
                <a:gd name="T12" fmla="*/ 0 w 21"/>
                <a:gd name="T13" fmla="*/ 0 h 31"/>
                <a:gd name="T14" fmla="*/ 2 w 21"/>
                <a:gd name="T15" fmla="*/ 3 h 31"/>
                <a:gd name="T16" fmla="*/ 4 w 21"/>
                <a:gd name="T17" fmla="*/ 17 h 31"/>
                <a:gd name="T18" fmla="*/ 9 w 21"/>
                <a:gd name="T19" fmla="*/ 7 h 31"/>
                <a:gd name="T20" fmla="*/ 11 w 21"/>
                <a:gd name="T21" fmla="*/ 7 h 31"/>
                <a:gd name="T22" fmla="*/ 14 w 21"/>
                <a:gd name="T23" fmla="*/ 24 h 31"/>
                <a:gd name="T24" fmla="*/ 16 w 21"/>
                <a:gd name="T25" fmla="*/ 12 h 31"/>
                <a:gd name="T26" fmla="*/ 21 w 21"/>
                <a:gd name="T2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1">
                  <a:moveTo>
                    <a:pt x="21" y="14"/>
                  </a:moveTo>
                  <a:lnTo>
                    <a:pt x="16" y="31"/>
                  </a:lnTo>
                  <a:lnTo>
                    <a:pt x="14" y="29"/>
                  </a:lnTo>
                  <a:lnTo>
                    <a:pt x="9" y="14"/>
                  </a:lnTo>
                  <a:lnTo>
                    <a:pt x="7" y="26"/>
                  </a:lnTo>
                  <a:lnTo>
                    <a:pt x="2" y="24"/>
                  </a:lnTo>
                  <a:lnTo>
                    <a:pt x="0" y="0"/>
                  </a:lnTo>
                  <a:lnTo>
                    <a:pt x="2" y="3"/>
                  </a:lnTo>
                  <a:lnTo>
                    <a:pt x="4" y="17"/>
                  </a:lnTo>
                  <a:lnTo>
                    <a:pt x="9" y="7"/>
                  </a:lnTo>
                  <a:lnTo>
                    <a:pt x="11" y="7"/>
                  </a:lnTo>
                  <a:lnTo>
                    <a:pt x="14" y="24"/>
                  </a:lnTo>
                  <a:lnTo>
                    <a:pt x="16" y="12"/>
                  </a:lnTo>
                  <a:lnTo>
                    <a:pt x="2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2" name="Freeform 97"/>
            <p:cNvSpPr>
              <a:spLocks/>
            </p:cNvSpPr>
            <p:nvPr/>
          </p:nvSpPr>
          <p:spPr bwMode="auto">
            <a:xfrm>
              <a:off x="5526088" y="3398838"/>
              <a:ext cx="4763" cy="34925"/>
            </a:xfrm>
            <a:custGeom>
              <a:avLst/>
              <a:gdLst>
                <a:gd name="T0" fmla="*/ 3 w 3"/>
                <a:gd name="T1" fmla="*/ 3 h 22"/>
                <a:gd name="T2" fmla="*/ 3 w 3"/>
                <a:gd name="T3" fmla="*/ 22 h 22"/>
                <a:gd name="T4" fmla="*/ 0 w 3"/>
                <a:gd name="T5" fmla="*/ 19 h 22"/>
                <a:gd name="T6" fmla="*/ 0 w 3"/>
                <a:gd name="T7" fmla="*/ 0 h 22"/>
                <a:gd name="T8" fmla="*/ 3 w 3"/>
                <a:gd name="T9" fmla="*/ 3 h 22"/>
              </a:gdLst>
              <a:ahLst/>
              <a:cxnLst>
                <a:cxn ang="0">
                  <a:pos x="T0" y="T1"/>
                </a:cxn>
                <a:cxn ang="0">
                  <a:pos x="T2" y="T3"/>
                </a:cxn>
                <a:cxn ang="0">
                  <a:pos x="T4" y="T5"/>
                </a:cxn>
                <a:cxn ang="0">
                  <a:pos x="T6" y="T7"/>
                </a:cxn>
                <a:cxn ang="0">
                  <a:pos x="T8" y="T9"/>
                </a:cxn>
              </a:cxnLst>
              <a:rect l="0" t="0" r="r" b="b"/>
              <a:pathLst>
                <a:path w="3" h="22">
                  <a:moveTo>
                    <a:pt x="3" y="3"/>
                  </a:moveTo>
                  <a:lnTo>
                    <a:pt x="3" y="22"/>
                  </a:lnTo>
                  <a:lnTo>
                    <a:pt x="0" y="19"/>
                  </a:lnTo>
                  <a:lnTo>
                    <a:pt x="0"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3" name="Freeform 98"/>
            <p:cNvSpPr>
              <a:spLocks/>
            </p:cNvSpPr>
            <p:nvPr/>
          </p:nvSpPr>
          <p:spPr bwMode="auto">
            <a:xfrm>
              <a:off x="5534025" y="3403601"/>
              <a:ext cx="22225" cy="41275"/>
            </a:xfrm>
            <a:custGeom>
              <a:avLst/>
              <a:gdLst>
                <a:gd name="T0" fmla="*/ 14 w 14"/>
                <a:gd name="T1" fmla="*/ 9 h 26"/>
                <a:gd name="T2" fmla="*/ 14 w 14"/>
                <a:gd name="T3" fmla="*/ 12 h 26"/>
                <a:gd name="T4" fmla="*/ 9 w 14"/>
                <a:gd name="T5" fmla="*/ 9 h 26"/>
                <a:gd name="T6" fmla="*/ 9 w 14"/>
                <a:gd name="T7" fmla="*/ 26 h 26"/>
                <a:gd name="T8" fmla="*/ 5 w 14"/>
                <a:gd name="T9" fmla="*/ 23 h 26"/>
                <a:gd name="T10" fmla="*/ 5 w 14"/>
                <a:gd name="T11" fmla="*/ 7 h 26"/>
                <a:gd name="T12" fmla="*/ 0 w 14"/>
                <a:gd name="T13" fmla="*/ 5 h 26"/>
                <a:gd name="T14" fmla="*/ 0 w 14"/>
                <a:gd name="T15" fmla="*/ 0 h 26"/>
                <a:gd name="T16" fmla="*/ 14 w 14"/>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14" y="9"/>
                  </a:moveTo>
                  <a:lnTo>
                    <a:pt x="14" y="12"/>
                  </a:lnTo>
                  <a:lnTo>
                    <a:pt x="9" y="9"/>
                  </a:lnTo>
                  <a:lnTo>
                    <a:pt x="9" y="26"/>
                  </a:lnTo>
                  <a:lnTo>
                    <a:pt x="5" y="23"/>
                  </a:lnTo>
                  <a:lnTo>
                    <a:pt x="5" y="7"/>
                  </a:lnTo>
                  <a:lnTo>
                    <a:pt x="0" y="5"/>
                  </a:lnTo>
                  <a:lnTo>
                    <a:pt x="0" y="0"/>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4" name="Freeform 99"/>
            <p:cNvSpPr>
              <a:spLocks/>
            </p:cNvSpPr>
            <p:nvPr/>
          </p:nvSpPr>
          <p:spPr bwMode="auto">
            <a:xfrm>
              <a:off x="5561013" y="3425826"/>
              <a:ext cx="22225" cy="33338"/>
            </a:xfrm>
            <a:custGeom>
              <a:avLst/>
              <a:gdLst>
                <a:gd name="T0" fmla="*/ 7 w 14"/>
                <a:gd name="T1" fmla="*/ 0 h 21"/>
                <a:gd name="T2" fmla="*/ 9 w 14"/>
                <a:gd name="T3" fmla="*/ 2 h 21"/>
                <a:gd name="T4" fmla="*/ 11 w 14"/>
                <a:gd name="T5" fmla="*/ 5 h 21"/>
                <a:gd name="T6" fmla="*/ 14 w 14"/>
                <a:gd name="T7" fmla="*/ 7 h 21"/>
                <a:gd name="T8" fmla="*/ 14 w 14"/>
                <a:gd name="T9" fmla="*/ 12 h 21"/>
                <a:gd name="T10" fmla="*/ 11 w 14"/>
                <a:gd name="T11" fmla="*/ 9 h 21"/>
                <a:gd name="T12" fmla="*/ 11 w 14"/>
                <a:gd name="T13" fmla="*/ 9 h 21"/>
                <a:gd name="T14" fmla="*/ 11 w 14"/>
                <a:gd name="T15" fmla="*/ 9 h 21"/>
                <a:gd name="T16" fmla="*/ 11 w 14"/>
                <a:gd name="T17" fmla="*/ 9 h 21"/>
                <a:gd name="T18" fmla="*/ 9 w 14"/>
                <a:gd name="T19" fmla="*/ 7 h 21"/>
                <a:gd name="T20" fmla="*/ 9 w 14"/>
                <a:gd name="T21" fmla="*/ 5 h 21"/>
                <a:gd name="T22" fmla="*/ 7 w 14"/>
                <a:gd name="T23" fmla="*/ 5 h 21"/>
                <a:gd name="T24" fmla="*/ 4 w 14"/>
                <a:gd name="T25" fmla="*/ 2 h 21"/>
                <a:gd name="T26" fmla="*/ 4 w 14"/>
                <a:gd name="T27" fmla="*/ 5 h 21"/>
                <a:gd name="T28" fmla="*/ 2 w 14"/>
                <a:gd name="T29" fmla="*/ 5 h 21"/>
                <a:gd name="T30" fmla="*/ 2 w 14"/>
                <a:gd name="T31" fmla="*/ 7 h 21"/>
                <a:gd name="T32" fmla="*/ 2 w 14"/>
                <a:gd name="T33" fmla="*/ 9 h 21"/>
                <a:gd name="T34" fmla="*/ 4 w 14"/>
                <a:gd name="T35" fmla="*/ 12 h 21"/>
                <a:gd name="T36" fmla="*/ 4 w 14"/>
                <a:gd name="T37" fmla="*/ 14 h 21"/>
                <a:gd name="T38" fmla="*/ 7 w 14"/>
                <a:gd name="T39" fmla="*/ 17 h 21"/>
                <a:gd name="T40" fmla="*/ 9 w 14"/>
                <a:gd name="T41" fmla="*/ 17 h 21"/>
                <a:gd name="T42" fmla="*/ 9 w 14"/>
                <a:gd name="T43" fmla="*/ 17 h 21"/>
                <a:gd name="T44" fmla="*/ 11 w 14"/>
                <a:gd name="T45" fmla="*/ 17 h 21"/>
                <a:gd name="T46" fmla="*/ 11 w 14"/>
                <a:gd name="T47" fmla="*/ 14 h 21"/>
                <a:gd name="T48" fmla="*/ 14 w 14"/>
                <a:gd name="T49" fmla="*/ 17 h 21"/>
                <a:gd name="T50" fmla="*/ 14 w 14"/>
                <a:gd name="T51" fmla="*/ 17 h 21"/>
                <a:gd name="T52" fmla="*/ 14 w 14"/>
                <a:gd name="T53" fmla="*/ 17 h 21"/>
                <a:gd name="T54" fmla="*/ 14 w 14"/>
                <a:gd name="T55" fmla="*/ 17 h 21"/>
                <a:gd name="T56" fmla="*/ 14 w 14"/>
                <a:gd name="T57" fmla="*/ 19 h 21"/>
                <a:gd name="T58" fmla="*/ 11 w 14"/>
                <a:gd name="T59" fmla="*/ 21 h 21"/>
                <a:gd name="T60" fmla="*/ 9 w 14"/>
                <a:gd name="T61" fmla="*/ 21 h 21"/>
                <a:gd name="T62" fmla="*/ 7 w 14"/>
                <a:gd name="T63" fmla="*/ 21 h 21"/>
                <a:gd name="T64" fmla="*/ 4 w 14"/>
                <a:gd name="T65" fmla="*/ 19 h 21"/>
                <a:gd name="T66" fmla="*/ 2 w 14"/>
                <a:gd name="T67" fmla="*/ 14 h 21"/>
                <a:gd name="T68" fmla="*/ 0 w 14"/>
                <a:gd name="T69" fmla="*/ 9 h 21"/>
                <a:gd name="T70" fmla="*/ 0 w 14"/>
                <a:gd name="T71" fmla="*/ 5 h 21"/>
                <a:gd name="T72" fmla="*/ 0 w 14"/>
                <a:gd name="T73" fmla="*/ 2 h 21"/>
                <a:gd name="T74" fmla="*/ 0 w 14"/>
                <a:gd name="T75" fmla="*/ 2 h 21"/>
                <a:gd name="T76" fmla="*/ 2 w 14"/>
                <a:gd name="T77" fmla="*/ 0 h 21"/>
                <a:gd name="T78" fmla="*/ 2 w 14"/>
                <a:gd name="T79" fmla="*/ 0 h 21"/>
                <a:gd name="T80" fmla="*/ 4 w 14"/>
                <a:gd name="T81" fmla="*/ 0 h 21"/>
                <a:gd name="T82" fmla="*/ 7 w 14"/>
                <a:gd name="T8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 h="21">
                  <a:moveTo>
                    <a:pt x="7" y="0"/>
                  </a:moveTo>
                  <a:lnTo>
                    <a:pt x="9" y="2"/>
                  </a:lnTo>
                  <a:lnTo>
                    <a:pt x="11" y="5"/>
                  </a:lnTo>
                  <a:lnTo>
                    <a:pt x="14" y="7"/>
                  </a:lnTo>
                  <a:lnTo>
                    <a:pt x="14" y="12"/>
                  </a:lnTo>
                  <a:lnTo>
                    <a:pt x="11" y="9"/>
                  </a:lnTo>
                  <a:lnTo>
                    <a:pt x="11" y="9"/>
                  </a:lnTo>
                  <a:lnTo>
                    <a:pt x="11" y="9"/>
                  </a:lnTo>
                  <a:lnTo>
                    <a:pt x="11" y="9"/>
                  </a:lnTo>
                  <a:lnTo>
                    <a:pt x="9" y="7"/>
                  </a:lnTo>
                  <a:lnTo>
                    <a:pt x="9" y="5"/>
                  </a:lnTo>
                  <a:lnTo>
                    <a:pt x="7" y="5"/>
                  </a:lnTo>
                  <a:lnTo>
                    <a:pt x="4" y="2"/>
                  </a:lnTo>
                  <a:lnTo>
                    <a:pt x="4" y="5"/>
                  </a:lnTo>
                  <a:lnTo>
                    <a:pt x="2" y="5"/>
                  </a:lnTo>
                  <a:lnTo>
                    <a:pt x="2" y="7"/>
                  </a:lnTo>
                  <a:lnTo>
                    <a:pt x="2" y="9"/>
                  </a:lnTo>
                  <a:lnTo>
                    <a:pt x="4" y="12"/>
                  </a:lnTo>
                  <a:lnTo>
                    <a:pt x="4" y="14"/>
                  </a:lnTo>
                  <a:lnTo>
                    <a:pt x="7" y="17"/>
                  </a:lnTo>
                  <a:lnTo>
                    <a:pt x="9" y="17"/>
                  </a:lnTo>
                  <a:lnTo>
                    <a:pt x="9" y="17"/>
                  </a:lnTo>
                  <a:lnTo>
                    <a:pt x="11" y="17"/>
                  </a:lnTo>
                  <a:lnTo>
                    <a:pt x="11" y="14"/>
                  </a:lnTo>
                  <a:lnTo>
                    <a:pt x="14" y="17"/>
                  </a:lnTo>
                  <a:lnTo>
                    <a:pt x="14" y="17"/>
                  </a:lnTo>
                  <a:lnTo>
                    <a:pt x="14" y="17"/>
                  </a:lnTo>
                  <a:lnTo>
                    <a:pt x="14" y="17"/>
                  </a:lnTo>
                  <a:lnTo>
                    <a:pt x="14" y="19"/>
                  </a:lnTo>
                  <a:lnTo>
                    <a:pt x="11" y="21"/>
                  </a:lnTo>
                  <a:lnTo>
                    <a:pt x="9" y="21"/>
                  </a:lnTo>
                  <a:lnTo>
                    <a:pt x="7" y="21"/>
                  </a:lnTo>
                  <a:lnTo>
                    <a:pt x="4" y="19"/>
                  </a:lnTo>
                  <a:lnTo>
                    <a:pt x="2" y="14"/>
                  </a:lnTo>
                  <a:lnTo>
                    <a:pt x="0" y="9"/>
                  </a:lnTo>
                  <a:lnTo>
                    <a:pt x="0" y="5"/>
                  </a:lnTo>
                  <a:lnTo>
                    <a:pt x="0" y="2"/>
                  </a:lnTo>
                  <a:lnTo>
                    <a:pt x="0" y="2"/>
                  </a:lnTo>
                  <a:lnTo>
                    <a:pt x="2" y="0"/>
                  </a:lnTo>
                  <a:lnTo>
                    <a:pt x="2" y="0"/>
                  </a:lnTo>
                  <a:lnTo>
                    <a:pt x="4"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5" name="Freeform 100"/>
            <p:cNvSpPr>
              <a:spLocks/>
            </p:cNvSpPr>
            <p:nvPr/>
          </p:nvSpPr>
          <p:spPr bwMode="auto">
            <a:xfrm>
              <a:off x="5586413" y="3436938"/>
              <a:ext cx="22225" cy="41275"/>
            </a:xfrm>
            <a:custGeom>
              <a:avLst/>
              <a:gdLst>
                <a:gd name="T0" fmla="*/ 14 w 14"/>
                <a:gd name="T1" fmla="*/ 7 h 26"/>
                <a:gd name="T2" fmla="*/ 14 w 14"/>
                <a:gd name="T3" fmla="*/ 26 h 26"/>
                <a:gd name="T4" fmla="*/ 12 w 14"/>
                <a:gd name="T5" fmla="*/ 26 h 26"/>
                <a:gd name="T6" fmla="*/ 12 w 14"/>
                <a:gd name="T7" fmla="*/ 17 h 26"/>
                <a:gd name="T8" fmla="*/ 5 w 14"/>
                <a:gd name="T9" fmla="*/ 12 h 26"/>
                <a:gd name="T10" fmla="*/ 5 w 14"/>
                <a:gd name="T11" fmla="*/ 21 h 26"/>
                <a:gd name="T12" fmla="*/ 0 w 14"/>
                <a:gd name="T13" fmla="*/ 19 h 26"/>
                <a:gd name="T14" fmla="*/ 0 w 14"/>
                <a:gd name="T15" fmla="*/ 0 h 26"/>
                <a:gd name="T16" fmla="*/ 5 w 14"/>
                <a:gd name="T17" fmla="*/ 0 h 26"/>
                <a:gd name="T18" fmla="*/ 5 w 14"/>
                <a:gd name="T19" fmla="*/ 10 h 26"/>
                <a:gd name="T20" fmla="*/ 12 w 14"/>
                <a:gd name="T21" fmla="*/ 12 h 26"/>
                <a:gd name="T22" fmla="*/ 12 w 14"/>
                <a:gd name="T23" fmla="*/ 5 h 26"/>
                <a:gd name="T24" fmla="*/ 14 w 14"/>
                <a:gd name="T25"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6">
                  <a:moveTo>
                    <a:pt x="14" y="7"/>
                  </a:moveTo>
                  <a:lnTo>
                    <a:pt x="14" y="26"/>
                  </a:lnTo>
                  <a:lnTo>
                    <a:pt x="12" y="26"/>
                  </a:lnTo>
                  <a:lnTo>
                    <a:pt x="12" y="17"/>
                  </a:lnTo>
                  <a:lnTo>
                    <a:pt x="5" y="12"/>
                  </a:lnTo>
                  <a:lnTo>
                    <a:pt x="5" y="21"/>
                  </a:lnTo>
                  <a:lnTo>
                    <a:pt x="0" y="19"/>
                  </a:lnTo>
                  <a:lnTo>
                    <a:pt x="0" y="0"/>
                  </a:lnTo>
                  <a:lnTo>
                    <a:pt x="5" y="0"/>
                  </a:lnTo>
                  <a:lnTo>
                    <a:pt x="5" y="10"/>
                  </a:lnTo>
                  <a:lnTo>
                    <a:pt x="12" y="12"/>
                  </a:lnTo>
                  <a:lnTo>
                    <a:pt x="12" y="5"/>
                  </a:ln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nvGrpSpPr>
          <p:cNvPr id="196" name="组合 195"/>
          <p:cNvGrpSpPr/>
          <p:nvPr/>
        </p:nvGrpSpPr>
        <p:grpSpPr>
          <a:xfrm>
            <a:off x="1603020" y="3837552"/>
            <a:ext cx="446088" cy="327025"/>
            <a:chOff x="3914775" y="3963988"/>
            <a:chExt cx="446088" cy="327025"/>
          </a:xfrm>
        </p:grpSpPr>
        <p:sp>
          <p:nvSpPr>
            <p:cNvPr id="197" name="Freeform 101"/>
            <p:cNvSpPr>
              <a:spLocks/>
            </p:cNvSpPr>
            <p:nvPr/>
          </p:nvSpPr>
          <p:spPr bwMode="auto">
            <a:xfrm>
              <a:off x="3914775" y="4084638"/>
              <a:ext cx="442913" cy="206375"/>
            </a:xfrm>
            <a:custGeom>
              <a:avLst/>
              <a:gdLst>
                <a:gd name="T0" fmla="*/ 229 w 279"/>
                <a:gd name="T1" fmla="*/ 61 h 130"/>
                <a:gd name="T2" fmla="*/ 206 w 279"/>
                <a:gd name="T3" fmla="*/ 71 h 130"/>
                <a:gd name="T4" fmla="*/ 180 w 279"/>
                <a:gd name="T5" fmla="*/ 75 h 130"/>
                <a:gd name="T6" fmla="*/ 154 w 279"/>
                <a:gd name="T7" fmla="*/ 78 h 130"/>
                <a:gd name="T8" fmla="*/ 128 w 279"/>
                <a:gd name="T9" fmla="*/ 78 h 130"/>
                <a:gd name="T10" fmla="*/ 101 w 279"/>
                <a:gd name="T11" fmla="*/ 75 h 130"/>
                <a:gd name="T12" fmla="*/ 75 w 279"/>
                <a:gd name="T13" fmla="*/ 71 h 130"/>
                <a:gd name="T14" fmla="*/ 52 w 279"/>
                <a:gd name="T15" fmla="*/ 61 h 130"/>
                <a:gd name="T16" fmla="*/ 33 w 279"/>
                <a:gd name="T17" fmla="*/ 49 h 130"/>
                <a:gd name="T18" fmla="*/ 16 w 279"/>
                <a:gd name="T19" fmla="*/ 37 h 130"/>
                <a:gd name="T20" fmla="*/ 7 w 279"/>
                <a:gd name="T21" fmla="*/ 23 h 130"/>
                <a:gd name="T22" fmla="*/ 2 w 279"/>
                <a:gd name="T23" fmla="*/ 9 h 130"/>
                <a:gd name="T24" fmla="*/ 0 w 279"/>
                <a:gd name="T25" fmla="*/ 2 h 130"/>
                <a:gd name="T26" fmla="*/ 0 w 279"/>
                <a:gd name="T27" fmla="*/ 9 h 130"/>
                <a:gd name="T28" fmla="*/ 0 w 279"/>
                <a:gd name="T29" fmla="*/ 26 h 130"/>
                <a:gd name="T30" fmla="*/ 0 w 279"/>
                <a:gd name="T31" fmla="*/ 37 h 130"/>
                <a:gd name="T32" fmla="*/ 0 w 279"/>
                <a:gd name="T33" fmla="*/ 45 h 130"/>
                <a:gd name="T34" fmla="*/ 0 w 279"/>
                <a:gd name="T35" fmla="*/ 49 h 130"/>
                <a:gd name="T36" fmla="*/ 0 w 279"/>
                <a:gd name="T37" fmla="*/ 52 h 130"/>
                <a:gd name="T38" fmla="*/ 0 w 279"/>
                <a:gd name="T39" fmla="*/ 54 h 130"/>
                <a:gd name="T40" fmla="*/ 2 w 279"/>
                <a:gd name="T41" fmla="*/ 54 h 130"/>
                <a:gd name="T42" fmla="*/ 4 w 279"/>
                <a:gd name="T43" fmla="*/ 68 h 130"/>
                <a:gd name="T44" fmla="*/ 12 w 279"/>
                <a:gd name="T45" fmla="*/ 82 h 130"/>
                <a:gd name="T46" fmla="*/ 26 w 279"/>
                <a:gd name="T47" fmla="*/ 94 h 130"/>
                <a:gd name="T48" fmla="*/ 42 w 279"/>
                <a:gd name="T49" fmla="*/ 106 h 130"/>
                <a:gd name="T50" fmla="*/ 64 w 279"/>
                <a:gd name="T51" fmla="*/ 116 h 130"/>
                <a:gd name="T52" fmla="*/ 87 w 279"/>
                <a:gd name="T53" fmla="*/ 123 h 130"/>
                <a:gd name="T54" fmla="*/ 113 w 279"/>
                <a:gd name="T55" fmla="*/ 128 h 130"/>
                <a:gd name="T56" fmla="*/ 142 w 279"/>
                <a:gd name="T57" fmla="*/ 130 h 130"/>
                <a:gd name="T58" fmla="*/ 168 w 279"/>
                <a:gd name="T59" fmla="*/ 128 h 130"/>
                <a:gd name="T60" fmla="*/ 194 w 279"/>
                <a:gd name="T61" fmla="*/ 123 h 130"/>
                <a:gd name="T62" fmla="*/ 217 w 279"/>
                <a:gd name="T63" fmla="*/ 116 h 130"/>
                <a:gd name="T64" fmla="*/ 239 w 279"/>
                <a:gd name="T65" fmla="*/ 106 h 130"/>
                <a:gd name="T66" fmla="*/ 255 w 279"/>
                <a:gd name="T67" fmla="*/ 94 h 130"/>
                <a:gd name="T68" fmla="*/ 270 w 279"/>
                <a:gd name="T69" fmla="*/ 82 h 130"/>
                <a:gd name="T70" fmla="*/ 277 w 279"/>
                <a:gd name="T71" fmla="*/ 68 h 130"/>
                <a:gd name="T72" fmla="*/ 279 w 279"/>
                <a:gd name="T73" fmla="*/ 54 h 130"/>
                <a:gd name="T74" fmla="*/ 279 w 279"/>
                <a:gd name="T75" fmla="*/ 45 h 130"/>
                <a:gd name="T76" fmla="*/ 279 w 279"/>
                <a:gd name="T77" fmla="*/ 28 h 130"/>
                <a:gd name="T78" fmla="*/ 279 w 279"/>
                <a:gd name="T79" fmla="*/ 19 h 130"/>
                <a:gd name="T80" fmla="*/ 279 w 279"/>
                <a:gd name="T81" fmla="*/ 9 h 130"/>
                <a:gd name="T82" fmla="*/ 279 w 279"/>
                <a:gd name="T83" fmla="*/ 4 h 130"/>
                <a:gd name="T84" fmla="*/ 279 w 279"/>
                <a:gd name="T85" fmla="*/ 2 h 130"/>
                <a:gd name="T86" fmla="*/ 279 w 279"/>
                <a:gd name="T87" fmla="*/ 0 h 130"/>
                <a:gd name="T88" fmla="*/ 277 w 279"/>
                <a:gd name="T89" fmla="*/ 16 h 130"/>
                <a:gd name="T90" fmla="*/ 270 w 279"/>
                <a:gd name="T91" fmla="*/ 30 h 130"/>
                <a:gd name="T92" fmla="*/ 258 w 279"/>
                <a:gd name="T93" fmla="*/ 45 h 130"/>
                <a:gd name="T94" fmla="*/ 239 w 279"/>
                <a:gd name="T95" fmla="*/ 5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130">
                  <a:moveTo>
                    <a:pt x="239" y="56"/>
                  </a:moveTo>
                  <a:lnTo>
                    <a:pt x="229" y="61"/>
                  </a:lnTo>
                  <a:lnTo>
                    <a:pt x="217" y="66"/>
                  </a:lnTo>
                  <a:lnTo>
                    <a:pt x="206" y="71"/>
                  </a:lnTo>
                  <a:lnTo>
                    <a:pt x="194" y="73"/>
                  </a:lnTo>
                  <a:lnTo>
                    <a:pt x="180" y="75"/>
                  </a:lnTo>
                  <a:lnTo>
                    <a:pt x="168" y="78"/>
                  </a:lnTo>
                  <a:lnTo>
                    <a:pt x="154" y="78"/>
                  </a:lnTo>
                  <a:lnTo>
                    <a:pt x="142" y="80"/>
                  </a:lnTo>
                  <a:lnTo>
                    <a:pt x="128" y="78"/>
                  </a:lnTo>
                  <a:lnTo>
                    <a:pt x="113" y="78"/>
                  </a:lnTo>
                  <a:lnTo>
                    <a:pt x="101" y="75"/>
                  </a:lnTo>
                  <a:lnTo>
                    <a:pt x="87" y="73"/>
                  </a:lnTo>
                  <a:lnTo>
                    <a:pt x="75" y="71"/>
                  </a:lnTo>
                  <a:lnTo>
                    <a:pt x="64" y="66"/>
                  </a:lnTo>
                  <a:lnTo>
                    <a:pt x="52" y="61"/>
                  </a:lnTo>
                  <a:lnTo>
                    <a:pt x="42" y="56"/>
                  </a:lnTo>
                  <a:lnTo>
                    <a:pt x="33" y="49"/>
                  </a:lnTo>
                  <a:lnTo>
                    <a:pt x="23" y="42"/>
                  </a:lnTo>
                  <a:lnTo>
                    <a:pt x="16" y="37"/>
                  </a:lnTo>
                  <a:lnTo>
                    <a:pt x="9" y="30"/>
                  </a:lnTo>
                  <a:lnTo>
                    <a:pt x="7" y="23"/>
                  </a:lnTo>
                  <a:lnTo>
                    <a:pt x="4" y="16"/>
                  </a:lnTo>
                  <a:lnTo>
                    <a:pt x="2" y="9"/>
                  </a:lnTo>
                  <a:lnTo>
                    <a:pt x="2" y="2"/>
                  </a:lnTo>
                  <a:lnTo>
                    <a:pt x="0" y="2"/>
                  </a:lnTo>
                  <a:lnTo>
                    <a:pt x="0" y="2"/>
                  </a:lnTo>
                  <a:lnTo>
                    <a:pt x="0" y="9"/>
                  </a:lnTo>
                  <a:lnTo>
                    <a:pt x="0" y="19"/>
                  </a:lnTo>
                  <a:lnTo>
                    <a:pt x="0" y="26"/>
                  </a:lnTo>
                  <a:lnTo>
                    <a:pt x="0" y="30"/>
                  </a:lnTo>
                  <a:lnTo>
                    <a:pt x="0" y="37"/>
                  </a:lnTo>
                  <a:lnTo>
                    <a:pt x="0" y="40"/>
                  </a:lnTo>
                  <a:lnTo>
                    <a:pt x="0" y="45"/>
                  </a:lnTo>
                  <a:lnTo>
                    <a:pt x="0" y="47"/>
                  </a:lnTo>
                  <a:lnTo>
                    <a:pt x="0" y="49"/>
                  </a:lnTo>
                  <a:lnTo>
                    <a:pt x="0" y="49"/>
                  </a:lnTo>
                  <a:lnTo>
                    <a:pt x="0" y="52"/>
                  </a:lnTo>
                  <a:lnTo>
                    <a:pt x="0" y="54"/>
                  </a:lnTo>
                  <a:lnTo>
                    <a:pt x="0" y="54"/>
                  </a:lnTo>
                  <a:lnTo>
                    <a:pt x="2" y="54"/>
                  </a:lnTo>
                  <a:lnTo>
                    <a:pt x="2" y="54"/>
                  </a:lnTo>
                  <a:lnTo>
                    <a:pt x="2" y="61"/>
                  </a:lnTo>
                  <a:lnTo>
                    <a:pt x="4" y="68"/>
                  </a:lnTo>
                  <a:lnTo>
                    <a:pt x="7" y="75"/>
                  </a:lnTo>
                  <a:lnTo>
                    <a:pt x="12" y="82"/>
                  </a:lnTo>
                  <a:lnTo>
                    <a:pt x="19" y="87"/>
                  </a:lnTo>
                  <a:lnTo>
                    <a:pt x="26" y="94"/>
                  </a:lnTo>
                  <a:lnTo>
                    <a:pt x="33" y="101"/>
                  </a:lnTo>
                  <a:lnTo>
                    <a:pt x="42" y="106"/>
                  </a:lnTo>
                  <a:lnTo>
                    <a:pt x="52" y="111"/>
                  </a:lnTo>
                  <a:lnTo>
                    <a:pt x="64" y="116"/>
                  </a:lnTo>
                  <a:lnTo>
                    <a:pt x="75" y="120"/>
                  </a:lnTo>
                  <a:lnTo>
                    <a:pt x="87" y="123"/>
                  </a:lnTo>
                  <a:lnTo>
                    <a:pt x="101" y="125"/>
                  </a:lnTo>
                  <a:lnTo>
                    <a:pt x="113" y="128"/>
                  </a:lnTo>
                  <a:lnTo>
                    <a:pt x="128" y="130"/>
                  </a:lnTo>
                  <a:lnTo>
                    <a:pt x="142" y="130"/>
                  </a:lnTo>
                  <a:lnTo>
                    <a:pt x="154" y="130"/>
                  </a:lnTo>
                  <a:lnTo>
                    <a:pt x="168" y="128"/>
                  </a:lnTo>
                  <a:lnTo>
                    <a:pt x="180" y="125"/>
                  </a:lnTo>
                  <a:lnTo>
                    <a:pt x="194" y="123"/>
                  </a:lnTo>
                  <a:lnTo>
                    <a:pt x="206" y="120"/>
                  </a:lnTo>
                  <a:lnTo>
                    <a:pt x="217" y="116"/>
                  </a:lnTo>
                  <a:lnTo>
                    <a:pt x="229" y="111"/>
                  </a:lnTo>
                  <a:lnTo>
                    <a:pt x="239" y="106"/>
                  </a:lnTo>
                  <a:lnTo>
                    <a:pt x="248" y="101"/>
                  </a:lnTo>
                  <a:lnTo>
                    <a:pt x="255" y="94"/>
                  </a:lnTo>
                  <a:lnTo>
                    <a:pt x="262" y="87"/>
                  </a:lnTo>
                  <a:lnTo>
                    <a:pt x="270" y="82"/>
                  </a:lnTo>
                  <a:lnTo>
                    <a:pt x="274" y="75"/>
                  </a:lnTo>
                  <a:lnTo>
                    <a:pt x="277" y="68"/>
                  </a:lnTo>
                  <a:lnTo>
                    <a:pt x="279" y="61"/>
                  </a:lnTo>
                  <a:lnTo>
                    <a:pt x="279" y="54"/>
                  </a:lnTo>
                  <a:lnTo>
                    <a:pt x="279" y="54"/>
                  </a:lnTo>
                  <a:lnTo>
                    <a:pt x="279" y="45"/>
                  </a:lnTo>
                  <a:lnTo>
                    <a:pt x="279" y="35"/>
                  </a:lnTo>
                  <a:lnTo>
                    <a:pt x="279" y="28"/>
                  </a:lnTo>
                  <a:lnTo>
                    <a:pt x="279" y="23"/>
                  </a:lnTo>
                  <a:lnTo>
                    <a:pt x="279" y="19"/>
                  </a:lnTo>
                  <a:lnTo>
                    <a:pt x="279" y="14"/>
                  </a:lnTo>
                  <a:lnTo>
                    <a:pt x="279" y="9"/>
                  </a:lnTo>
                  <a:lnTo>
                    <a:pt x="279" y="7"/>
                  </a:lnTo>
                  <a:lnTo>
                    <a:pt x="279" y="4"/>
                  </a:lnTo>
                  <a:lnTo>
                    <a:pt x="279" y="4"/>
                  </a:lnTo>
                  <a:lnTo>
                    <a:pt x="279" y="2"/>
                  </a:lnTo>
                  <a:lnTo>
                    <a:pt x="279" y="0"/>
                  </a:lnTo>
                  <a:lnTo>
                    <a:pt x="279" y="0"/>
                  </a:lnTo>
                  <a:lnTo>
                    <a:pt x="279" y="9"/>
                  </a:lnTo>
                  <a:lnTo>
                    <a:pt x="277" y="16"/>
                  </a:lnTo>
                  <a:lnTo>
                    <a:pt x="274" y="23"/>
                  </a:lnTo>
                  <a:lnTo>
                    <a:pt x="270" y="30"/>
                  </a:lnTo>
                  <a:lnTo>
                    <a:pt x="265" y="37"/>
                  </a:lnTo>
                  <a:lnTo>
                    <a:pt x="258" y="45"/>
                  </a:lnTo>
                  <a:lnTo>
                    <a:pt x="248" y="49"/>
                  </a:lnTo>
                  <a:lnTo>
                    <a:pt x="239" y="56"/>
                  </a:lnTo>
                  <a:close/>
                </a:path>
              </a:pathLst>
            </a:custGeom>
            <a:solidFill>
              <a:srgbClr val="103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8" name="Freeform 102"/>
            <p:cNvSpPr>
              <a:spLocks/>
            </p:cNvSpPr>
            <p:nvPr/>
          </p:nvSpPr>
          <p:spPr bwMode="auto">
            <a:xfrm>
              <a:off x="3914775" y="3963988"/>
              <a:ext cx="446088" cy="250825"/>
            </a:xfrm>
            <a:custGeom>
              <a:avLst/>
              <a:gdLst>
                <a:gd name="T0" fmla="*/ 248 w 281"/>
                <a:gd name="T1" fmla="*/ 31 h 158"/>
                <a:gd name="T2" fmla="*/ 265 w 281"/>
                <a:gd name="T3" fmla="*/ 42 h 158"/>
                <a:gd name="T4" fmla="*/ 274 w 281"/>
                <a:gd name="T5" fmla="*/ 57 h 158"/>
                <a:gd name="T6" fmla="*/ 279 w 281"/>
                <a:gd name="T7" fmla="*/ 73 h 158"/>
                <a:gd name="T8" fmla="*/ 279 w 281"/>
                <a:gd name="T9" fmla="*/ 87 h 158"/>
                <a:gd name="T10" fmla="*/ 274 w 281"/>
                <a:gd name="T11" fmla="*/ 102 h 158"/>
                <a:gd name="T12" fmla="*/ 265 w 281"/>
                <a:gd name="T13" fmla="*/ 116 h 158"/>
                <a:gd name="T14" fmla="*/ 251 w 281"/>
                <a:gd name="T15" fmla="*/ 130 h 158"/>
                <a:gd name="T16" fmla="*/ 229 w 281"/>
                <a:gd name="T17" fmla="*/ 142 h 158"/>
                <a:gd name="T18" fmla="*/ 206 w 281"/>
                <a:gd name="T19" fmla="*/ 151 h 158"/>
                <a:gd name="T20" fmla="*/ 180 w 281"/>
                <a:gd name="T21" fmla="*/ 156 h 158"/>
                <a:gd name="T22" fmla="*/ 154 w 281"/>
                <a:gd name="T23" fmla="*/ 158 h 158"/>
                <a:gd name="T24" fmla="*/ 128 w 281"/>
                <a:gd name="T25" fmla="*/ 158 h 158"/>
                <a:gd name="T26" fmla="*/ 101 w 281"/>
                <a:gd name="T27" fmla="*/ 156 h 158"/>
                <a:gd name="T28" fmla="*/ 75 w 281"/>
                <a:gd name="T29" fmla="*/ 151 h 158"/>
                <a:gd name="T30" fmla="*/ 52 w 281"/>
                <a:gd name="T31" fmla="*/ 142 h 158"/>
                <a:gd name="T32" fmla="*/ 33 w 281"/>
                <a:gd name="T33" fmla="*/ 130 h 158"/>
                <a:gd name="T34" fmla="*/ 16 w 281"/>
                <a:gd name="T35" fmla="*/ 116 h 158"/>
                <a:gd name="T36" fmla="*/ 7 w 281"/>
                <a:gd name="T37" fmla="*/ 102 h 158"/>
                <a:gd name="T38" fmla="*/ 2 w 281"/>
                <a:gd name="T39" fmla="*/ 87 h 158"/>
                <a:gd name="T40" fmla="*/ 2 w 281"/>
                <a:gd name="T41" fmla="*/ 73 h 158"/>
                <a:gd name="T42" fmla="*/ 7 w 281"/>
                <a:gd name="T43" fmla="*/ 57 h 158"/>
                <a:gd name="T44" fmla="*/ 16 w 281"/>
                <a:gd name="T45" fmla="*/ 42 h 158"/>
                <a:gd name="T46" fmla="*/ 33 w 281"/>
                <a:gd name="T47" fmla="*/ 31 h 158"/>
                <a:gd name="T48" fmla="*/ 52 w 281"/>
                <a:gd name="T49" fmla="*/ 19 h 158"/>
                <a:gd name="T50" fmla="*/ 75 w 281"/>
                <a:gd name="T51" fmla="*/ 9 h 158"/>
                <a:gd name="T52" fmla="*/ 99 w 281"/>
                <a:gd name="T53" fmla="*/ 5 h 158"/>
                <a:gd name="T54" fmla="*/ 128 w 281"/>
                <a:gd name="T55" fmla="*/ 0 h 158"/>
                <a:gd name="T56" fmla="*/ 154 w 281"/>
                <a:gd name="T57" fmla="*/ 0 h 158"/>
                <a:gd name="T58" fmla="*/ 180 w 281"/>
                <a:gd name="T59" fmla="*/ 5 h 158"/>
                <a:gd name="T60" fmla="*/ 206 w 281"/>
                <a:gd name="T61" fmla="*/ 9 h 158"/>
                <a:gd name="T62" fmla="*/ 229 w 281"/>
                <a:gd name="T63" fmla="*/ 1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1" h="158">
                  <a:moveTo>
                    <a:pt x="239" y="23"/>
                  </a:moveTo>
                  <a:lnTo>
                    <a:pt x="248" y="31"/>
                  </a:lnTo>
                  <a:lnTo>
                    <a:pt x="258" y="35"/>
                  </a:lnTo>
                  <a:lnTo>
                    <a:pt x="265" y="42"/>
                  </a:lnTo>
                  <a:lnTo>
                    <a:pt x="270" y="50"/>
                  </a:lnTo>
                  <a:lnTo>
                    <a:pt x="274" y="57"/>
                  </a:lnTo>
                  <a:lnTo>
                    <a:pt x="279" y="64"/>
                  </a:lnTo>
                  <a:lnTo>
                    <a:pt x="279" y="73"/>
                  </a:lnTo>
                  <a:lnTo>
                    <a:pt x="281" y="80"/>
                  </a:lnTo>
                  <a:lnTo>
                    <a:pt x="279" y="87"/>
                  </a:lnTo>
                  <a:lnTo>
                    <a:pt x="279" y="95"/>
                  </a:lnTo>
                  <a:lnTo>
                    <a:pt x="274" y="102"/>
                  </a:lnTo>
                  <a:lnTo>
                    <a:pt x="270" y="109"/>
                  </a:lnTo>
                  <a:lnTo>
                    <a:pt x="265" y="116"/>
                  </a:lnTo>
                  <a:lnTo>
                    <a:pt x="258" y="123"/>
                  </a:lnTo>
                  <a:lnTo>
                    <a:pt x="251" y="130"/>
                  </a:lnTo>
                  <a:lnTo>
                    <a:pt x="239" y="137"/>
                  </a:lnTo>
                  <a:lnTo>
                    <a:pt x="229" y="142"/>
                  </a:lnTo>
                  <a:lnTo>
                    <a:pt x="217" y="147"/>
                  </a:lnTo>
                  <a:lnTo>
                    <a:pt x="206" y="151"/>
                  </a:lnTo>
                  <a:lnTo>
                    <a:pt x="194" y="154"/>
                  </a:lnTo>
                  <a:lnTo>
                    <a:pt x="180" y="156"/>
                  </a:lnTo>
                  <a:lnTo>
                    <a:pt x="168" y="158"/>
                  </a:lnTo>
                  <a:lnTo>
                    <a:pt x="154" y="158"/>
                  </a:lnTo>
                  <a:lnTo>
                    <a:pt x="142" y="158"/>
                  </a:lnTo>
                  <a:lnTo>
                    <a:pt x="128" y="158"/>
                  </a:lnTo>
                  <a:lnTo>
                    <a:pt x="113" y="158"/>
                  </a:lnTo>
                  <a:lnTo>
                    <a:pt x="101" y="156"/>
                  </a:lnTo>
                  <a:lnTo>
                    <a:pt x="87" y="154"/>
                  </a:lnTo>
                  <a:lnTo>
                    <a:pt x="75" y="151"/>
                  </a:lnTo>
                  <a:lnTo>
                    <a:pt x="64" y="147"/>
                  </a:lnTo>
                  <a:lnTo>
                    <a:pt x="52" y="142"/>
                  </a:lnTo>
                  <a:lnTo>
                    <a:pt x="42" y="137"/>
                  </a:lnTo>
                  <a:lnTo>
                    <a:pt x="33" y="130"/>
                  </a:lnTo>
                  <a:lnTo>
                    <a:pt x="23" y="123"/>
                  </a:lnTo>
                  <a:lnTo>
                    <a:pt x="16" y="116"/>
                  </a:lnTo>
                  <a:lnTo>
                    <a:pt x="12" y="109"/>
                  </a:lnTo>
                  <a:lnTo>
                    <a:pt x="7" y="102"/>
                  </a:lnTo>
                  <a:lnTo>
                    <a:pt x="4" y="95"/>
                  </a:lnTo>
                  <a:lnTo>
                    <a:pt x="2" y="87"/>
                  </a:lnTo>
                  <a:lnTo>
                    <a:pt x="0" y="80"/>
                  </a:lnTo>
                  <a:lnTo>
                    <a:pt x="2" y="73"/>
                  </a:lnTo>
                  <a:lnTo>
                    <a:pt x="4" y="64"/>
                  </a:lnTo>
                  <a:lnTo>
                    <a:pt x="7" y="57"/>
                  </a:lnTo>
                  <a:lnTo>
                    <a:pt x="12" y="50"/>
                  </a:lnTo>
                  <a:lnTo>
                    <a:pt x="16" y="42"/>
                  </a:lnTo>
                  <a:lnTo>
                    <a:pt x="23" y="35"/>
                  </a:lnTo>
                  <a:lnTo>
                    <a:pt x="33" y="31"/>
                  </a:lnTo>
                  <a:lnTo>
                    <a:pt x="42" y="23"/>
                  </a:lnTo>
                  <a:lnTo>
                    <a:pt x="52" y="19"/>
                  </a:lnTo>
                  <a:lnTo>
                    <a:pt x="64" y="14"/>
                  </a:lnTo>
                  <a:lnTo>
                    <a:pt x="75" y="9"/>
                  </a:lnTo>
                  <a:lnTo>
                    <a:pt x="87" y="7"/>
                  </a:lnTo>
                  <a:lnTo>
                    <a:pt x="99" y="5"/>
                  </a:lnTo>
                  <a:lnTo>
                    <a:pt x="113" y="2"/>
                  </a:lnTo>
                  <a:lnTo>
                    <a:pt x="128" y="0"/>
                  </a:lnTo>
                  <a:lnTo>
                    <a:pt x="139" y="0"/>
                  </a:lnTo>
                  <a:lnTo>
                    <a:pt x="154" y="0"/>
                  </a:lnTo>
                  <a:lnTo>
                    <a:pt x="168" y="2"/>
                  </a:lnTo>
                  <a:lnTo>
                    <a:pt x="180" y="5"/>
                  </a:lnTo>
                  <a:lnTo>
                    <a:pt x="194" y="7"/>
                  </a:lnTo>
                  <a:lnTo>
                    <a:pt x="206" y="9"/>
                  </a:lnTo>
                  <a:lnTo>
                    <a:pt x="217" y="14"/>
                  </a:lnTo>
                  <a:lnTo>
                    <a:pt x="229" y="19"/>
                  </a:lnTo>
                  <a:lnTo>
                    <a:pt x="239" y="23"/>
                  </a:lnTo>
                  <a:close/>
                </a:path>
              </a:pathLst>
            </a:custGeom>
            <a:solidFill>
              <a:srgbClr val="3862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9" name="Freeform 103"/>
            <p:cNvSpPr>
              <a:spLocks noEditPoints="1"/>
            </p:cNvSpPr>
            <p:nvPr/>
          </p:nvSpPr>
          <p:spPr bwMode="auto">
            <a:xfrm>
              <a:off x="4057650" y="4230688"/>
              <a:ext cx="22225" cy="33338"/>
            </a:xfrm>
            <a:custGeom>
              <a:avLst/>
              <a:gdLst>
                <a:gd name="T0" fmla="*/ 2 w 14"/>
                <a:gd name="T1" fmla="*/ 5 h 21"/>
                <a:gd name="T2" fmla="*/ 2 w 14"/>
                <a:gd name="T3" fmla="*/ 9 h 21"/>
                <a:gd name="T4" fmla="*/ 2 w 14"/>
                <a:gd name="T5" fmla="*/ 9 h 21"/>
                <a:gd name="T6" fmla="*/ 4 w 14"/>
                <a:gd name="T7" fmla="*/ 9 h 21"/>
                <a:gd name="T8" fmla="*/ 7 w 14"/>
                <a:gd name="T9" fmla="*/ 9 h 21"/>
                <a:gd name="T10" fmla="*/ 7 w 14"/>
                <a:gd name="T11" fmla="*/ 7 h 21"/>
                <a:gd name="T12" fmla="*/ 7 w 14"/>
                <a:gd name="T13" fmla="*/ 5 h 21"/>
                <a:gd name="T14" fmla="*/ 4 w 14"/>
                <a:gd name="T15" fmla="*/ 2 h 21"/>
                <a:gd name="T16" fmla="*/ 4 w 14"/>
                <a:gd name="T17" fmla="*/ 2 h 21"/>
                <a:gd name="T18" fmla="*/ 0 w 14"/>
                <a:gd name="T19" fmla="*/ 21 h 21"/>
                <a:gd name="T20" fmla="*/ 0 w 14"/>
                <a:gd name="T21" fmla="*/ 14 h 21"/>
                <a:gd name="T22" fmla="*/ 0 w 14"/>
                <a:gd name="T23" fmla="*/ 5 h 21"/>
                <a:gd name="T24" fmla="*/ 0 w 14"/>
                <a:gd name="T25" fmla="*/ 0 h 21"/>
                <a:gd name="T26" fmla="*/ 0 w 14"/>
                <a:gd name="T27" fmla="*/ 0 h 21"/>
                <a:gd name="T28" fmla="*/ 2 w 14"/>
                <a:gd name="T29" fmla="*/ 0 h 21"/>
                <a:gd name="T30" fmla="*/ 4 w 14"/>
                <a:gd name="T31" fmla="*/ 0 h 21"/>
                <a:gd name="T32" fmla="*/ 7 w 14"/>
                <a:gd name="T33" fmla="*/ 0 h 21"/>
                <a:gd name="T34" fmla="*/ 9 w 14"/>
                <a:gd name="T35" fmla="*/ 0 h 21"/>
                <a:gd name="T36" fmla="*/ 11 w 14"/>
                <a:gd name="T37" fmla="*/ 2 h 21"/>
                <a:gd name="T38" fmla="*/ 14 w 14"/>
                <a:gd name="T39" fmla="*/ 5 h 21"/>
                <a:gd name="T40" fmla="*/ 11 w 14"/>
                <a:gd name="T41" fmla="*/ 9 h 21"/>
                <a:gd name="T42" fmla="*/ 9 w 14"/>
                <a:gd name="T43" fmla="*/ 12 h 21"/>
                <a:gd name="T44" fmla="*/ 9 w 14"/>
                <a:gd name="T45" fmla="*/ 12 h 21"/>
                <a:gd name="T46" fmla="*/ 11 w 14"/>
                <a:gd name="T47" fmla="*/ 12 h 21"/>
                <a:gd name="T48" fmla="*/ 14 w 14"/>
                <a:gd name="T49" fmla="*/ 17 h 21"/>
                <a:gd name="T50" fmla="*/ 14 w 14"/>
                <a:gd name="T51" fmla="*/ 19 h 21"/>
                <a:gd name="T52" fmla="*/ 14 w 14"/>
                <a:gd name="T53" fmla="*/ 21 h 21"/>
                <a:gd name="T54" fmla="*/ 14 w 14"/>
                <a:gd name="T55" fmla="*/ 21 h 21"/>
                <a:gd name="T56" fmla="*/ 9 w 14"/>
                <a:gd name="T57" fmla="*/ 21 h 21"/>
                <a:gd name="T58" fmla="*/ 9 w 14"/>
                <a:gd name="T59" fmla="*/ 21 h 21"/>
                <a:gd name="T60" fmla="*/ 7 w 14"/>
                <a:gd name="T61" fmla="*/ 19 h 21"/>
                <a:gd name="T62" fmla="*/ 7 w 14"/>
                <a:gd name="T63" fmla="*/ 17 h 21"/>
                <a:gd name="T64" fmla="*/ 7 w 14"/>
                <a:gd name="T65" fmla="*/ 14 h 21"/>
                <a:gd name="T66" fmla="*/ 4 w 14"/>
                <a:gd name="T67" fmla="*/ 14 h 21"/>
                <a:gd name="T68" fmla="*/ 2 w 14"/>
                <a:gd name="T69" fmla="*/ 17 h 21"/>
                <a:gd name="T70" fmla="*/ 2 w 14"/>
                <a:gd name="T71" fmla="*/ 19 h 21"/>
                <a:gd name="T72" fmla="*/ 2 w 14"/>
                <a:gd name="T73" fmla="*/ 21 h 21"/>
                <a:gd name="T74" fmla="*/ 0 w 14"/>
                <a:gd name="T75" fmla="*/ 21 h 21"/>
                <a:gd name="T76" fmla="*/ 0 w 14"/>
                <a:gd name="T77" fmla="*/ 21 h 21"/>
                <a:gd name="T78" fmla="*/ 0 w 14"/>
                <a:gd name="T7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21">
                  <a:moveTo>
                    <a:pt x="2" y="2"/>
                  </a:moveTo>
                  <a:lnTo>
                    <a:pt x="2" y="5"/>
                  </a:lnTo>
                  <a:lnTo>
                    <a:pt x="2" y="7"/>
                  </a:lnTo>
                  <a:lnTo>
                    <a:pt x="2" y="9"/>
                  </a:lnTo>
                  <a:lnTo>
                    <a:pt x="2" y="9"/>
                  </a:lnTo>
                  <a:lnTo>
                    <a:pt x="2" y="9"/>
                  </a:lnTo>
                  <a:lnTo>
                    <a:pt x="4" y="9"/>
                  </a:lnTo>
                  <a:lnTo>
                    <a:pt x="4" y="9"/>
                  </a:lnTo>
                  <a:lnTo>
                    <a:pt x="4" y="9"/>
                  </a:lnTo>
                  <a:lnTo>
                    <a:pt x="7" y="9"/>
                  </a:lnTo>
                  <a:lnTo>
                    <a:pt x="7" y="9"/>
                  </a:lnTo>
                  <a:lnTo>
                    <a:pt x="7" y="7"/>
                  </a:lnTo>
                  <a:lnTo>
                    <a:pt x="7" y="7"/>
                  </a:lnTo>
                  <a:lnTo>
                    <a:pt x="7" y="5"/>
                  </a:lnTo>
                  <a:lnTo>
                    <a:pt x="7" y="2"/>
                  </a:lnTo>
                  <a:lnTo>
                    <a:pt x="4" y="2"/>
                  </a:lnTo>
                  <a:lnTo>
                    <a:pt x="4" y="2"/>
                  </a:lnTo>
                  <a:lnTo>
                    <a:pt x="4" y="2"/>
                  </a:lnTo>
                  <a:lnTo>
                    <a:pt x="2" y="2"/>
                  </a:lnTo>
                  <a:close/>
                  <a:moveTo>
                    <a:pt x="0" y="21"/>
                  </a:moveTo>
                  <a:lnTo>
                    <a:pt x="0" y="17"/>
                  </a:lnTo>
                  <a:lnTo>
                    <a:pt x="0" y="14"/>
                  </a:lnTo>
                  <a:lnTo>
                    <a:pt x="0" y="9"/>
                  </a:lnTo>
                  <a:lnTo>
                    <a:pt x="0" y="5"/>
                  </a:lnTo>
                  <a:lnTo>
                    <a:pt x="0" y="2"/>
                  </a:lnTo>
                  <a:lnTo>
                    <a:pt x="0" y="0"/>
                  </a:lnTo>
                  <a:lnTo>
                    <a:pt x="0" y="0"/>
                  </a:lnTo>
                  <a:lnTo>
                    <a:pt x="0" y="0"/>
                  </a:lnTo>
                  <a:lnTo>
                    <a:pt x="0" y="0"/>
                  </a:lnTo>
                  <a:lnTo>
                    <a:pt x="2" y="0"/>
                  </a:lnTo>
                  <a:lnTo>
                    <a:pt x="2" y="0"/>
                  </a:lnTo>
                  <a:lnTo>
                    <a:pt x="4" y="0"/>
                  </a:lnTo>
                  <a:lnTo>
                    <a:pt x="4" y="0"/>
                  </a:lnTo>
                  <a:lnTo>
                    <a:pt x="7" y="0"/>
                  </a:lnTo>
                  <a:lnTo>
                    <a:pt x="7" y="0"/>
                  </a:lnTo>
                  <a:lnTo>
                    <a:pt x="9" y="0"/>
                  </a:lnTo>
                  <a:lnTo>
                    <a:pt x="11" y="0"/>
                  </a:lnTo>
                  <a:lnTo>
                    <a:pt x="11" y="2"/>
                  </a:lnTo>
                  <a:lnTo>
                    <a:pt x="14" y="2"/>
                  </a:lnTo>
                  <a:lnTo>
                    <a:pt x="14" y="5"/>
                  </a:lnTo>
                  <a:lnTo>
                    <a:pt x="14" y="7"/>
                  </a:lnTo>
                  <a:lnTo>
                    <a:pt x="11" y="9"/>
                  </a:lnTo>
                  <a:lnTo>
                    <a:pt x="11" y="9"/>
                  </a:lnTo>
                  <a:lnTo>
                    <a:pt x="9" y="12"/>
                  </a:lnTo>
                  <a:lnTo>
                    <a:pt x="9" y="12"/>
                  </a:lnTo>
                  <a:lnTo>
                    <a:pt x="9" y="12"/>
                  </a:lnTo>
                  <a:lnTo>
                    <a:pt x="11" y="12"/>
                  </a:lnTo>
                  <a:lnTo>
                    <a:pt x="11" y="12"/>
                  </a:lnTo>
                  <a:lnTo>
                    <a:pt x="11" y="14"/>
                  </a:lnTo>
                  <a:lnTo>
                    <a:pt x="14" y="17"/>
                  </a:lnTo>
                  <a:lnTo>
                    <a:pt x="14" y="19"/>
                  </a:lnTo>
                  <a:lnTo>
                    <a:pt x="14" y="19"/>
                  </a:lnTo>
                  <a:lnTo>
                    <a:pt x="14" y="21"/>
                  </a:lnTo>
                  <a:lnTo>
                    <a:pt x="14" y="21"/>
                  </a:lnTo>
                  <a:lnTo>
                    <a:pt x="14" y="21"/>
                  </a:lnTo>
                  <a:lnTo>
                    <a:pt x="14" y="21"/>
                  </a:lnTo>
                  <a:lnTo>
                    <a:pt x="11" y="21"/>
                  </a:lnTo>
                  <a:lnTo>
                    <a:pt x="9" y="21"/>
                  </a:lnTo>
                  <a:lnTo>
                    <a:pt x="9" y="21"/>
                  </a:lnTo>
                  <a:lnTo>
                    <a:pt x="9" y="21"/>
                  </a:lnTo>
                  <a:lnTo>
                    <a:pt x="9" y="19"/>
                  </a:lnTo>
                  <a:lnTo>
                    <a:pt x="7" y="19"/>
                  </a:lnTo>
                  <a:lnTo>
                    <a:pt x="7" y="17"/>
                  </a:lnTo>
                  <a:lnTo>
                    <a:pt x="7" y="17"/>
                  </a:lnTo>
                  <a:lnTo>
                    <a:pt x="7" y="17"/>
                  </a:lnTo>
                  <a:lnTo>
                    <a:pt x="7" y="14"/>
                  </a:lnTo>
                  <a:lnTo>
                    <a:pt x="7" y="14"/>
                  </a:lnTo>
                  <a:lnTo>
                    <a:pt x="4" y="14"/>
                  </a:lnTo>
                  <a:lnTo>
                    <a:pt x="2" y="14"/>
                  </a:lnTo>
                  <a:lnTo>
                    <a:pt x="2" y="17"/>
                  </a:lnTo>
                  <a:lnTo>
                    <a:pt x="2" y="19"/>
                  </a:lnTo>
                  <a:lnTo>
                    <a:pt x="2" y="19"/>
                  </a:lnTo>
                  <a:lnTo>
                    <a:pt x="2" y="21"/>
                  </a:lnTo>
                  <a:lnTo>
                    <a:pt x="2" y="21"/>
                  </a:lnTo>
                  <a:lnTo>
                    <a:pt x="2" y="21"/>
                  </a:lnTo>
                  <a:lnTo>
                    <a:pt x="0" y="21"/>
                  </a:lnTo>
                  <a:lnTo>
                    <a:pt x="0" y="21"/>
                  </a:lnTo>
                  <a:lnTo>
                    <a:pt x="0" y="21"/>
                  </a:lnTo>
                  <a:lnTo>
                    <a:pt x="0" y="2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0" name="Freeform 104"/>
            <p:cNvSpPr>
              <a:spLocks noEditPoints="1"/>
            </p:cNvSpPr>
            <p:nvPr/>
          </p:nvSpPr>
          <p:spPr bwMode="auto">
            <a:xfrm>
              <a:off x="4083050" y="4230688"/>
              <a:ext cx="30163" cy="33338"/>
            </a:xfrm>
            <a:custGeom>
              <a:avLst/>
              <a:gdLst>
                <a:gd name="T0" fmla="*/ 7 w 19"/>
                <a:gd name="T1" fmla="*/ 9 h 21"/>
                <a:gd name="T2" fmla="*/ 7 w 19"/>
                <a:gd name="T3" fmla="*/ 14 h 21"/>
                <a:gd name="T4" fmla="*/ 7 w 19"/>
                <a:gd name="T5" fmla="*/ 17 h 21"/>
                <a:gd name="T6" fmla="*/ 7 w 19"/>
                <a:gd name="T7" fmla="*/ 19 h 21"/>
                <a:gd name="T8" fmla="*/ 10 w 19"/>
                <a:gd name="T9" fmla="*/ 19 h 21"/>
                <a:gd name="T10" fmla="*/ 12 w 19"/>
                <a:gd name="T11" fmla="*/ 19 h 21"/>
                <a:gd name="T12" fmla="*/ 14 w 19"/>
                <a:gd name="T13" fmla="*/ 17 h 21"/>
                <a:gd name="T14" fmla="*/ 14 w 19"/>
                <a:gd name="T15" fmla="*/ 14 h 21"/>
                <a:gd name="T16" fmla="*/ 14 w 19"/>
                <a:gd name="T17" fmla="*/ 9 h 21"/>
                <a:gd name="T18" fmla="*/ 14 w 19"/>
                <a:gd name="T19" fmla="*/ 7 h 21"/>
                <a:gd name="T20" fmla="*/ 14 w 19"/>
                <a:gd name="T21" fmla="*/ 5 h 21"/>
                <a:gd name="T22" fmla="*/ 12 w 19"/>
                <a:gd name="T23" fmla="*/ 2 h 21"/>
                <a:gd name="T24" fmla="*/ 10 w 19"/>
                <a:gd name="T25" fmla="*/ 2 h 21"/>
                <a:gd name="T26" fmla="*/ 7 w 19"/>
                <a:gd name="T27" fmla="*/ 2 h 21"/>
                <a:gd name="T28" fmla="*/ 7 w 19"/>
                <a:gd name="T29" fmla="*/ 5 h 21"/>
                <a:gd name="T30" fmla="*/ 7 w 19"/>
                <a:gd name="T31" fmla="*/ 7 h 21"/>
                <a:gd name="T32" fmla="*/ 7 w 19"/>
                <a:gd name="T33" fmla="*/ 9 h 21"/>
                <a:gd name="T34" fmla="*/ 0 w 19"/>
                <a:gd name="T35" fmla="*/ 9 h 21"/>
                <a:gd name="T36" fmla="*/ 0 w 19"/>
                <a:gd name="T37" fmla="*/ 7 h 21"/>
                <a:gd name="T38" fmla="*/ 3 w 19"/>
                <a:gd name="T39" fmla="*/ 2 h 21"/>
                <a:gd name="T40" fmla="*/ 7 w 19"/>
                <a:gd name="T41" fmla="*/ 0 h 21"/>
                <a:gd name="T42" fmla="*/ 7 w 19"/>
                <a:gd name="T43" fmla="*/ 0 h 21"/>
                <a:gd name="T44" fmla="*/ 10 w 19"/>
                <a:gd name="T45" fmla="*/ 0 h 21"/>
                <a:gd name="T46" fmla="*/ 12 w 19"/>
                <a:gd name="T47" fmla="*/ 0 h 21"/>
                <a:gd name="T48" fmla="*/ 14 w 19"/>
                <a:gd name="T49" fmla="*/ 0 h 21"/>
                <a:gd name="T50" fmla="*/ 17 w 19"/>
                <a:gd name="T51" fmla="*/ 2 h 21"/>
                <a:gd name="T52" fmla="*/ 19 w 19"/>
                <a:gd name="T53" fmla="*/ 7 h 21"/>
                <a:gd name="T54" fmla="*/ 19 w 19"/>
                <a:gd name="T55" fmla="*/ 7 h 21"/>
                <a:gd name="T56" fmla="*/ 19 w 19"/>
                <a:gd name="T57" fmla="*/ 9 h 21"/>
                <a:gd name="T58" fmla="*/ 19 w 19"/>
                <a:gd name="T59" fmla="*/ 12 h 21"/>
                <a:gd name="T60" fmla="*/ 19 w 19"/>
                <a:gd name="T61" fmla="*/ 14 h 21"/>
                <a:gd name="T62" fmla="*/ 17 w 19"/>
                <a:gd name="T63" fmla="*/ 19 h 21"/>
                <a:gd name="T64" fmla="*/ 14 w 19"/>
                <a:gd name="T65" fmla="*/ 21 h 21"/>
                <a:gd name="T66" fmla="*/ 12 w 19"/>
                <a:gd name="T67" fmla="*/ 21 h 21"/>
                <a:gd name="T68" fmla="*/ 10 w 19"/>
                <a:gd name="T69" fmla="*/ 21 h 21"/>
                <a:gd name="T70" fmla="*/ 7 w 19"/>
                <a:gd name="T71" fmla="*/ 21 h 21"/>
                <a:gd name="T72" fmla="*/ 7 w 19"/>
                <a:gd name="T73" fmla="*/ 21 h 21"/>
                <a:gd name="T74" fmla="*/ 3 w 19"/>
                <a:gd name="T75" fmla="*/ 19 h 21"/>
                <a:gd name="T76" fmla="*/ 0 w 19"/>
                <a:gd name="T77" fmla="*/ 14 h 21"/>
                <a:gd name="T78" fmla="*/ 0 w 19"/>
                <a:gd name="T79" fmla="*/ 9 h 21"/>
                <a:gd name="T80" fmla="*/ 0 w 19"/>
                <a:gd name="T81"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1">
                  <a:moveTo>
                    <a:pt x="7" y="9"/>
                  </a:moveTo>
                  <a:lnTo>
                    <a:pt x="7" y="14"/>
                  </a:lnTo>
                  <a:lnTo>
                    <a:pt x="7" y="17"/>
                  </a:lnTo>
                  <a:lnTo>
                    <a:pt x="7" y="19"/>
                  </a:lnTo>
                  <a:lnTo>
                    <a:pt x="10" y="19"/>
                  </a:lnTo>
                  <a:lnTo>
                    <a:pt x="12" y="19"/>
                  </a:lnTo>
                  <a:lnTo>
                    <a:pt x="14" y="17"/>
                  </a:lnTo>
                  <a:lnTo>
                    <a:pt x="14" y="14"/>
                  </a:lnTo>
                  <a:lnTo>
                    <a:pt x="14" y="9"/>
                  </a:lnTo>
                  <a:lnTo>
                    <a:pt x="14" y="7"/>
                  </a:lnTo>
                  <a:lnTo>
                    <a:pt x="14" y="5"/>
                  </a:lnTo>
                  <a:lnTo>
                    <a:pt x="12" y="2"/>
                  </a:lnTo>
                  <a:lnTo>
                    <a:pt x="10" y="2"/>
                  </a:lnTo>
                  <a:lnTo>
                    <a:pt x="7" y="2"/>
                  </a:lnTo>
                  <a:lnTo>
                    <a:pt x="7" y="5"/>
                  </a:lnTo>
                  <a:lnTo>
                    <a:pt x="7" y="7"/>
                  </a:lnTo>
                  <a:lnTo>
                    <a:pt x="7" y="9"/>
                  </a:lnTo>
                  <a:close/>
                  <a:moveTo>
                    <a:pt x="0" y="9"/>
                  </a:moveTo>
                  <a:lnTo>
                    <a:pt x="0" y="7"/>
                  </a:lnTo>
                  <a:lnTo>
                    <a:pt x="3" y="2"/>
                  </a:lnTo>
                  <a:lnTo>
                    <a:pt x="7" y="0"/>
                  </a:lnTo>
                  <a:lnTo>
                    <a:pt x="7" y="0"/>
                  </a:lnTo>
                  <a:lnTo>
                    <a:pt x="10" y="0"/>
                  </a:lnTo>
                  <a:lnTo>
                    <a:pt x="12" y="0"/>
                  </a:lnTo>
                  <a:lnTo>
                    <a:pt x="14" y="0"/>
                  </a:lnTo>
                  <a:lnTo>
                    <a:pt x="17" y="2"/>
                  </a:lnTo>
                  <a:lnTo>
                    <a:pt x="19" y="7"/>
                  </a:lnTo>
                  <a:lnTo>
                    <a:pt x="19" y="7"/>
                  </a:lnTo>
                  <a:lnTo>
                    <a:pt x="19" y="9"/>
                  </a:lnTo>
                  <a:lnTo>
                    <a:pt x="19" y="12"/>
                  </a:lnTo>
                  <a:lnTo>
                    <a:pt x="19" y="14"/>
                  </a:lnTo>
                  <a:lnTo>
                    <a:pt x="17" y="19"/>
                  </a:lnTo>
                  <a:lnTo>
                    <a:pt x="14" y="21"/>
                  </a:lnTo>
                  <a:lnTo>
                    <a:pt x="12" y="21"/>
                  </a:lnTo>
                  <a:lnTo>
                    <a:pt x="10" y="21"/>
                  </a:lnTo>
                  <a:lnTo>
                    <a:pt x="7" y="21"/>
                  </a:lnTo>
                  <a:lnTo>
                    <a:pt x="7" y="21"/>
                  </a:lnTo>
                  <a:lnTo>
                    <a:pt x="3" y="19"/>
                  </a:lnTo>
                  <a:lnTo>
                    <a:pt x="0" y="14"/>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1" name="Freeform 105"/>
            <p:cNvSpPr>
              <a:spLocks/>
            </p:cNvSpPr>
            <p:nvPr/>
          </p:nvSpPr>
          <p:spPr bwMode="auto">
            <a:xfrm>
              <a:off x="4121150" y="4230688"/>
              <a:ext cx="25400" cy="33338"/>
            </a:xfrm>
            <a:custGeom>
              <a:avLst/>
              <a:gdLst>
                <a:gd name="T0" fmla="*/ 0 w 16"/>
                <a:gd name="T1" fmla="*/ 14 h 21"/>
                <a:gd name="T2" fmla="*/ 0 w 16"/>
                <a:gd name="T3" fmla="*/ 9 h 21"/>
                <a:gd name="T4" fmla="*/ 0 w 16"/>
                <a:gd name="T5" fmla="*/ 7 h 21"/>
                <a:gd name="T6" fmla="*/ 0 w 16"/>
                <a:gd name="T7" fmla="*/ 2 h 21"/>
                <a:gd name="T8" fmla="*/ 0 w 16"/>
                <a:gd name="T9" fmla="*/ 2 h 21"/>
                <a:gd name="T10" fmla="*/ 0 w 16"/>
                <a:gd name="T11" fmla="*/ 0 h 21"/>
                <a:gd name="T12" fmla="*/ 0 w 16"/>
                <a:gd name="T13" fmla="*/ 0 h 21"/>
                <a:gd name="T14" fmla="*/ 0 w 16"/>
                <a:gd name="T15" fmla="*/ 0 h 21"/>
                <a:gd name="T16" fmla="*/ 2 w 16"/>
                <a:gd name="T17" fmla="*/ 0 h 21"/>
                <a:gd name="T18" fmla="*/ 5 w 16"/>
                <a:gd name="T19" fmla="*/ 0 h 21"/>
                <a:gd name="T20" fmla="*/ 5 w 16"/>
                <a:gd name="T21" fmla="*/ 0 h 21"/>
                <a:gd name="T22" fmla="*/ 5 w 16"/>
                <a:gd name="T23" fmla="*/ 0 h 21"/>
                <a:gd name="T24" fmla="*/ 5 w 16"/>
                <a:gd name="T25" fmla="*/ 5 h 21"/>
                <a:gd name="T26" fmla="*/ 5 w 16"/>
                <a:gd name="T27" fmla="*/ 9 h 21"/>
                <a:gd name="T28" fmla="*/ 5 w 16"/>
                <a:gd name="T29" fmla="*/ 12 h 21"/>
                <a:gd name="T30" fmla="*/ 5 w 16"/>
                <a:gd name="T31" fmla="*/ 12 h 21"/>
                <a:gd name="T32" fmla="*/ 5 w 16"/>
                <a:gd name="T33" fmla="*/ 14 h 21"/>
                <a:gd name="T34" fmla="*/ 5 w 16"/>
                <a:gd name="T35" fmla="*/ 14 h 21"/>
                <a:gd name="T36" fmla="*/ 5 w 16"/>
                <a:gd name="T37" fmla="*/ 14 h 21"/>
                <a:gd name="T38" fmla="*/ 5 w 16"/>
                <a:gd name="T39" fmla="*/ 17 h 21"/>
                <a:gd name="T40" fmla="*/ 5 w 16"/>
                <a:gd name="T41" fmla="*/ 17 h 21"/>
                <a:gd name="T42" fmla="*/ 7 w 16"/>
                <a:gd name="T43" fmla="*/ 19 h 21"/>
                <a:gd name="T44" fmla="*/ 7 w 16"/>
                <a:gd name="T45" fmla="*/ 19 h 21"/>
                <a:gd name="T46" fmla="*/ 9 w 16"/>
                <a:gd name="T47" fmla="*/ 19 h 21"/>
                <a:gd name="T48" fmla="*/ 9 w 16"/>
                <a:gd name="T49" fmla="*/ 17 h 21"/>
                <a:gd name="T50" fmla="*/ 12 w 16"/>
                <a:gd name="T51" fmla="*/ 14 h 21"/>
                <a:gd name="T52" fmla="*/ 12 w 16"/>
                <a:gd name="T53" fmla="*/ 9 h 21"/>
                <a:gd name="T54" fmla="*/ 12 w 16"/>
                <a:gd name="T55" fmla="*/ 7 h 21"/>
                <a:gd name="T56" fmla="*/ 12 w 16"/>
                <a:gd name="T57" fmla="*/ 2 h 21"/>
                <a:gd name="T58" fmla="*/ 12 w 16"/>
                <a:gd name="T59" fmla="*/ 2 h 21"/>
                <a:gd name="T60" fmla="*/ 12 w 16"/>
                <a:gd name="T61" fmla="*/ 0 h 21"/>
                <a:gd name="T62" fmla="*/ 12 w 16"/>
                <a:gd name="T63" fmla="*/ 0 h 21"/>
                <a:gd name="T64" fmla="*/ 12 w 16"/>
                <a:gd name="T65" fmla="*/ 0 h 21"/>
                <a:gd name="T66" fmla="*/ 12 w 16"/>
                <a:gd name="T67" fmla="*/ 0 h 21"/>
                <a:gd name="T68" fmla="*/ 14 w 16"/>
                <a:gd name="T69" fmla="*/ 0 h 21"/>
                <a:gd name="T70" fmla="*/ 16 w 16"/>
                <a:gd name="T71" fmla="*/ 0 h 21"/>
                <a:gd name="T72" fmla="*/ 16 w 16"/>
                <a:gd name="T73" fmla="*/ 0 h 21"/>
                <a:gd name="T74" fmla="*/ 16 w 16"/>
                <a:gd name="T75" fmla="*/ 0 h 21"/>
                <a:gd name="T76" fmla="*/ 16 w 16"/>
                <a:gd name="T77" fmla="*/ 5 h 21"/>
                <a:gd name="T78" fmla="*/ 16 w 16"/>
                <a:gd name="T79" fmla="*/ 7 h 21"/>
                <a:gd name="T80" fmla="*/ 16 w 16"/>
                <a:gd name="T81" fmla="*/ 9 h 21"/>
                <a:gd name="T82" fmla="*/ 16 w 16"/>
                <a:gd name="T83" fmla="*/ 12 h 21"/>
                <a:gd name="T84" fmla="*/ 16 w 16"/>
                <a:gd name="T85" fmla="*/ 14 h 21"/>
                <a:gd name="T86" fmla="*/ 16 w 16"/>
                <a:gd name="T87" fmla="*/ 14 h 21"/>
                <a:gd name="T88" fmla="*/ 16 w 16"/>
                <a:gd name="T89" fmla="*/ 14 h 21"/>
                <a:gd name="T90" fmla="*/ 16 w 16"/>
                <a:gd name="T91" fmla="*/ 17 h 21"/>
                <a:gd name="T92" fmla="*/ 14 w 16"/>
                <a:gd name="T93" fmla="*/ 19 h 21"/>
                <a:gd name="T94" fmla="*/ 14 w 16"/>
                <a:gd name="T95" fmla="*/ 21 h 21"/>
                <a:gd name="T96" fmla="*/ 12 w 16"/>
                <a:gd name="T97" fmla="*/ 21 h 21"/>
                <a:gd name="T98" fmla="*/ 7 w 16"/>
                <a:gd name="T99" fmla="*/ 21 h 21"/>
                <a:gd name="T100" fmla="*/ 5 w 16"/>
                <a:gd name="T101" fmla="*/ 21 h 21"/>
                <a:gd name="T102" fmla="*/ 2 w 16"/>
                <a:gd name="T103" fmla="*/ 21 h 21"/>
                <a:gd name="T104" fmla="*/ 2 w 16"/>
                <a:gd name="T105" fmla="*/ 19 h 21"/>
                <a:gd name="T106" fmla="*/ 0 w 16"/>
                <a:gd name="T107" fmla="*/ 17 h 21"/>
                <a:gd name="T108" fmla="*/ 0 w 16"/>
                <a:gd name="T109"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 h="21">
                  <a:moveTo>
                    <a:pt x="0" y="14"/>
                  </a:moveTo>
                  <a:lnTo>
                    <a:pt x="0" y="9"/>
                  </a:lnTo>
                  <a:lnTo>
                    <a:pt x="0" y="7"/>
                  </a:lnTo>
                  <a:lnTo>
                    <a:pt x="0" y="2"/>
                  </a:lnTo>
                  <a:lnTo>
                    <a:pt x="0" y="2"/>
                  </a:lnTo>
                  <a:lnTo>
                    <a:pt x="0" y="0"/>
                  </a:lnTo>
                  <a:lnTo>
                    <a:pt x="0" y="0"/>
                  </a:lnTo>
                  <a:lnTo>
                    <a:pt x="0" y="0"/>
                  </a:lnTo>
                  <a:lnTo>
                    <a:pt x="2" y="0"/>
                  </a:lnTo>
                  <a:lnTo>
                    <a:pt x="5" y="0"/>
                  </a:lnTo>
                  <a:lnTo>
                    <a:pt x="5" y="0"/>
                  </a:lnTo>
                  <a:lnTo>
                    <a:pt x="5" y="0"/>
                  </a:lnTo>
                  <a:lnTo>
                    <a:pt x="5" y="5"/>
                  </a:lnTo>
                  <a:lnTo>
                    <a:pt x="5" y="9"/>
                  </a:lnTo>
                  <a:lnTo>
                    <a:pt x="5" y="12"/>
                  </a:lnTo>
                  <a:lnTo>
                    <a:pt x="5" y="12"/>
                  </a:lnTo>
                  <a:lnTo>
                    <a:pt x="5" y="14"/>
                  </a:lnTo>
                  <a:lnTo>
                    <a:pt x="5" y="14"/>
                  </a:lnTo>
                  <a:lnTo>
                    <a:pt x="5" y="14"/>
                  </a:lnTo>
                  <a:lnTo>
                    <a:pt x="5" y="17"/>
                  </a:lnTo>
                  <a:lnTo>
                    <a:pt x="5" y="17"/>
                  </a:lnTo>
                  <a:lnTo>
                    <a:pt x="7" y="19"/>
                  </a:lnTo>
                  <a:lnTo>
                    <a:pt x="7" y="19"/>
                  </a:lnTo>
                  <a:lnTo>
                    <a:pt x="9" y="19"/>
                  </a:lnTo>
                  <a:lnTo>
                    <a:pt x="9" y="17"/>
                  </a:lnTo>
                  <a:lnTo>
                    <a:pt x="12" y="14"/>
                  </a:lnTo>
                  <a:lnTo>
                    <a:pt x="12" y="9"/>
                  </a:lnTo>
                  <a:lnTo>
                    <a:pt x="12" y="7"/>
                  </a:lnTo>
                  <a:lnTo>
                    <a:pt x="12" y="2"/>
                  </a:lnTo>
                  <a:lnTo>
                    <a:pt x="12" y="2"/>
                  </a:lnTo>
                  <a:lnTo>
                    <a:pt x="12" y="0"/>
                  </a:lnTo>
                  <a:lnTo>
                    <a:pt x="12" y="0"/>
                  </a:lnTo>
                  <a:lnTo>
                    <a:pt x="12" y="0"/>
                  </a:lnTo>
                  <a:lnTo>
                    <a:pt x="12" y="0"/>
                  </a:lnTo>
                  <a:lnTo>
                    <a:pt x="14" y="0"/>
                  </a:lnTo>
                  <a:lnTo>
                    <a:pt x="16" y="0"/>
                  </a:lnTo>
                  <a:lnTo>
                    <a:pt x="16" y="0"/>
                  </a:lnTo>
                  <a:lnTo>
                    <a:pt x="16" y="0"/>
                  </a:lnTo>
                  <a:lnTo>
                    <a:pt x="16" y="5"/>
                  </a:lnTo>
                  <a:lnTo>
                    <a:pt x="16" y="7"/>
                  </a:lnTo>
                  <a:lnTo>
                    <a:pt x="16" y="9"/>
                  </a:lnTo>
                  <a:lnTo>
                    <a:pt x="16" y="12"/>
                  </a:lnTo>
                  <a:lnTo>
                    <a:pt x="16" y="14"/>
                  </a:lnTo>
                  <a:lnTo>
                    <a:pt x="16" y="14"/>
                  </a:lnTo>
                  <a:lnTo>
                    <a:pt x="16" y="14"/>
                  </a:lnTo>
                  <a:lnTo>
                    <a:pt x="16" y="17"/>
                  </a:lnTo>
                  <a:lnTo>
                    <a:pt x="14" y="19"/>
                  </a:lnTo>
                  <a:lnTo>
                    <a:pt x="14" y="21"/>
                  </a:lnTo>
                  <a:lnTo>
                    <a:pt x="12" y="21"/>
                  </a:lnTo>
                  <a:lnTo>
                    <a:pt x="7" y="21"/>
                  </a:lnTo>
                  <a:lnTo>
                    <a:pt x="5" y="21"/>
                  </a:lnTo>
                  <a:lnTo>
                    <a:pt x="2" y="21"/>
                  </a:lnTo>
                  <a:lnTo>
                    <a:pt x="2" y="19"/>
                  </a:lnTo>
                  <a:lnTo>
                    <a:pt x="0" y="17"/>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2" name="Freeform 106"/>
            <p:cNvSpPr>
              <a:spLocks/>
            </p:cNvSpPr>
            <p:nvPr/>
          </p:nvSpPr>
          <p:spPr bwMode="auto">
            <a:xfrm>
              <a:off x="4151313" y="4230688"/>
              <a:ext cx="22225" cy="33338"/>
            </a:xfrm>
            <a:custGeom>
              <a:avLst/>
              <a:gdLst>
                <a:gd name="T0" fmla="*/ 5 w 14"/>
                <a:gd name="T1" fmla="*/ 21 h 21"/>
                <a:gd name="T2" fmla="*/ 5 w 14"/>
                <a:gd name="T3" fmla="*/ 2 h 21"/>
                <a:gd name="T4" fmla="*/ 0 w 14"/>
                <a:gd name="T5" fmla="*/ 2 h 21"/>
                <a:gd name="T6" fmla="*/ 0 w 14"/>
                <a:gd name="T7" fmla="*/ 0 h 21"/>
                <a:gd name="T8" fmla="*/ 14 w 14"/>
                <a:gd name="T9" fmla="*/ 0 h 21"/>
                <a:gd name="T10" fmla="*/ 14 w 14"/>
                <a:gd name="T11" fmla="*/ 2 h 21"/>
                <a:gd name="T12" fmla="*/ 9 w 14"/>
                <a:gd name="T13" fmla="*/ 2 h 21"/>
                <a:gd name="T14" fmla="*/ 9 w 14"/>
                <a:gd name="T15" fmla="*/ 21 h 21"/>
                <a:gd name="T16" fmla="*/ 5 w 1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1">
                  <a:moveTo>
                    <a:pt x="5" y="21"/>
                  </a:moveTo>
                  <a:lnTo>
                    <a:pt x="5" y="2"/>
                  </a:lnTo>
                  <a:lnTo>
                    <a:pt x="0" y="2"/>
                  </a:lnTo>
                  <a:lnTo>
                    <a:pt x="0" y="0"/>
                  </a:lnTo>
                  <a:lnTo>
                    <a:pt x="14" y="0"/>
                  </a:lnTo>
                  <a:lnTo>
                    <a:pt x="14" y="2"/>
                  </a:lnTo>
                  <a:lnTo>
                    <a:pt x="9" y="2"/>
                  </a:lnTo>
                  <a:lnTo>
                    <a:pt x="9" y="21"/>
                  </a:lnTo>
                  <a:lnTo>
                    <a:pt x="5"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3" name="Freeform 107"/>
            <p:cNvSpPr>
              <a:spLocks/>
            </p:cNvSpPr>
            <p:nvPr/>
          </p:nvSpPr>
          <p:spPr bwMode="auto">
            <a:xfrm>
              <a:off x="4176713" y="4230688"/>
              <a:ext cx="23813" cy="33338"/>
            </a:xfrm>
            <a:custGeom>
              <a:avLst/>
              <a:gdLst>
                <a:gd name="T0" fmla="*/ 0 w 15"/>
                <a:gd name="T1" fmla="*/ 21 h 21"/>
                <a:gd name="T2" fmla="*/ 0 w 15"/>
                <a:gd name="T3" fmla="*/ 0 h 21"/>
                <a:gd name="T4" fmla="*/ 15 w 15"/>
                <a:gd name="T5" fmla="*/ 0 h 21"/>
                <a:gd name="T6" fmla="*/ 15 w 15"/>
                <a:gd name="T7" fmla="*/ 2 h 21"/>
                <a:gd name="T8" fmla="*/ 8 w 15"/>
                <a:gd name="T9" fmla="*/ 2 h 21"/>
                <a:gd name="T10" fmla="*/ 8 w 15"/>
                <a:gd name="T11" fmla="*/ 9 h 21"/>
                <a:gd name="T12" fmla="*/ 15 w 15"/>
                <a:gd name="T13" fmla="*/ 9 h 21"/>
                <a:gd name="T14" fmla="*/ 15 w 15"/>
                <a:gd name="T15" fmla="*/ 12 h 21"/>
                <a:gd name="T16" fmla="*/ 8 w 15"/>
                <a:gd name="T17" fmla="*/ 12 h 21"/>
                <a:gd name="T18" fmla="*/ 8 w 15"/>
                <a:gd name="T19" fmla="*/ 19 h 21"/>
                <a:gd name="T20" fmla="*/ 15 w 15"/>
                <a:gd name="T21" fmla="*/ 19 h 21"/>
                <a:gd name="T22" fmla="*/ 15 w 15"/>
                <a:gd name="T23" fmla="*/ 21 h 21"/>
                <a:gd name="T24" fmla="*/ 0 w 15"/>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1">
                  <a:moveTo>
                    <a:pt x="0" y="21"/>
                  </a:moveTo>
                  <a:lnTo>
                    <a:pt x="0" y="0"/>
                  </a:lnTo>
                  <a:lnTo>
                    <a:pt x="15" y="0"/>
                  </a:lnTo>
                  <a:lnTo>
                    <a:pt x="15" y="2"/>
                  </a:lnTo>
                  <a:lnTo>
                    <a:pt x="8" y="2"/>
                  </a:lnTo>
                  <a:lnTo>
                    <a:pt x="8" y="9"/>
                  </a:lnTo>
                  <a:lnTo>
                    <a:pt x="15" y="9"/>
                  </a:lnTo>
                  <a:lnTo>
                    <a:pt x="15" y="12"/>
                  </a:lnTo>
                  <a:lnTo>
                    <a:pt x="8" y="12"/>
                  </a:lnTo>
                  <a:lnTo>
                    <a:pt x="8" y="19"/>
                  </a:lnTo>
                  <a:lnTo>
                    <a:pt x="15" y="19"/>
                  </a:lnTo>
                  <a:lnTo>
                    <a:pt x="15" y="2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4" name="Freeform 108"/>
            <p:cNvSpPr>
              <a:spLocks noEditPoints="1"/>
            </p:cNvSpPr>
            <p:nvPr/>
          </p:nvSpPr>
          <p:spPr bwMode="auto">
            <a:xfrm>
              <a:off x="4203700" y="4230688"/>
              <a:ext cx="26988" cy="33338"/>
            </a:xfrm>
            <a:custGeom>
              <a:avLst/>
              <a:gdLst>
                <a:gd name="T0" fmla="*/ 7 w 17"/>
                <a:gd name="T1" fmla="*/ 5 h 21"/>
                <a:gd name="T2" fmla="*/ 7 w 17"/>
                <a:gd name="T3" fmla="*/ 9 h 21"/>
                <a:gd name="T4" fmla="*/ 7 w 17"/>
                <a:gd name="T5" fmla="*/ 9 h 21"/>
                <a:gd name="T6" fmla="*/ 7 w 17"/>
                <a:gd name="T7" fmla="*/ 9 h 21"/>
                <a:gd name="T8" fmla="*/ 9 w 17"/>
                <a:gd name="T9" fmla="*/ 9 h 21"/>
                <a:gd name="T10" fmla="*/ 9 w 17"/>
                <a:gd name="T11" fmla="*/ 7 h 21"/>
                <a:gd name="T12" fmla="*/ 12 w 17"/>
                <a:gd name="T13" fmla="*/ 5 h 21"/>
                <a:gd name="T14" fmla="*/ 7 w 17"/>
                <a:gd name="T15" fmla="*/ 2 h 21"/>
                <a:gd name="T16" fmla="*/ 7 w 17"/>
                <a:gd name="T17" fmla="*/ 2 h 21"/>
                <a:gd name="T18" fmla="*/ 0 w 17"/>
                <a:gd name="T19" fmla="*/ 17 h 21"/>
                <a:gd name="T20" fmla="*/ 0 w 17"/>
                <a:gd name="T21" fmla="*/ 9 h 21"/>
                <a:gd name="T22" fmla="*/ 0 w 17"/>
                <a:gd name="T23" fmla="*/ 2 h 21"/>
                <a:gd name="T24" fmla="*/ 0 w 17"/>
                <a:gd name="T25" fmla="*/ 0 h 21"/>
                <a:gd name="T26" fmla="*/ 0 w 17"/>
                <a:gd name="T27" fmla="*/ 0 h 21"/>
                <a:gd name="T28" fmla="*/ 5 w 17"/>
                <a:gd name="T29" fmla="*/ 0 h 21"/>
                <a:gd name="T30" fmla="*/ 7 w 17"/>
                <a:gd name="T31" fmla="*/ 0 h 21"/>
                <a:gd name="T32" fmla="*/ 9 w 17"/>
                <a:gd name="T33" fmla="*/ 0 h 21"/>
                <a:gd name="T34" fmla="*/ 14 w 17"/>
                <a:gd name="T35" fmla="*/ 0 h 21"/>
                <a:gd name="T36" fmla="*/ 17 w 17"/>
                <a:gd name="T37" fmla="*/ 2 h 21"/>
                <a:gd name="T38" fmla="*/ 17 w 17"/>
                <a:gd name="T39" fmla="*/ 7 h 21"/>
                <a:gd name="T40" fmla="*/ 12 w 17"/>
                <a:gd name="T41" fmla="*/ 12 h 21"/>
                <a:gd name="T42" fmla="*/ 12 w 17"/>
                <a:gd name="T43" fmla="*/ 12 h 21"/>
                <a:gd name="T44" fmla="*/ 14 w 17"/>
                <a:gd name="T45" fmla="*/ 12 h 21"/>
                <a:gd name="T46" fmla="*/ 17 w 17"/>
                <a:gd name="T47" fmla="*/ 17 h 21"/>
                <a:gd name="T48" fmla="*/ 17 w 17"/>
                <a:gd name="T49" fmla="*/ 19 h 21"/>
                <a:gd name="T50" fmla="*/ 17 w 17"/>
                <a:gd name="T51" fmla="*/ 21 h 21"/>
                <a:gd name="T52" fmla="*/ 14 w 17"/>
                <a:gd name="T53" fmla="*/ 21 h 21"/>
                <a:gd name="T54" fmla="*/ 12 w 17"/>
                <a:gd name="T55" fmla="*/ 21 h 21"/>
                <a:gd name="T56" fmla="*/ 12 w 17"/>
                <a:gd name="T57" fmla="*/ 21 h 21"/>
                <a:gd name="T58" fmla="*/ 9 w 17"/>
                <a:gd name="T59" fmla="*/ 19 h 21"/>
                <a:gd name="T60" fmla="*/ 9 w 17"/>
                <a:gd name="T61" fmla="*/ 17 h 21"/>
                <a:gd name="T62" fmla="*/ 9 w 17"/>
                <a:gd name="T63" fmla="*/ 14 h 21"/>
                <a:gd name="T64" fmla="*/ 7 w 17"/>
                <a:gd name="T65" fmla="*/ 14 h 21"/>
                <a:gd name="T66" fmla="*/ 7 w 17"/>
                <a:gd name="T67" fmla="*/ 17 h 21"/>
                <a:gd name="T68" fmla="*/ 7 w 17"/>
                <a:gd name="T69" fmla="*/ 19 h 21"/>
                <a:gd name="T70" fmla="*/ 7 w 17"/>
                <a:gd name="T71" fmla="*/ 21 h 21"/>
                <a:gd name="T72" fmla="*/ 5 w 17"/>
                <a:gd name="T73" fmla="*/ 21 h 21"/>
                <a:gd name="T74" fmla="*/ 2 w 17"/>
                <a:gd name="T75" fmla="*/ 21 h 21"/>
                <a:gd name="T76" fmla="*/ 0 w 17"/>
                <a:gd name="T7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 h="21">
                  <a:moveTo>
                    <a:pt x="7" y="2"/>
                  </a:moveTo>
                  <a:lnTo>
                    <a:pt x="7" y="5"/>
                  </a:lnTo>
                  <a:lnTo>
                    <a:pt x="7" y="7"/>
                  </a:lnTo>
                  <a:lnTo>
                    <a:pt x="7" y="9"/>
                  </a:lnTo>
                  <a:lnTo>
                    <a:pt x="7" y="9"/>
                  </a:lnTo>
                  <a:lnTo>
                    <a:pt x="7" y="9"/>
                  </a:lnTo>
                  <a:lnTo>
                    <a:pt x="7" y="9"/>
                  </a:lnTo>
                  <a:lnTo>
                    <a:pt x="7" y="9"/>
                  </a:lnTo>
                  <a:lnTo>
                    <a:pt x="7" y="9"/>
                  </a:lnTo>
                  <a:lnTo>
                    <a:pt x="9" y="9"/>
                  </a:lnTo>
                  <a:lnTo>
                    <a:pt x="9" y="9"/>
                  </a:lnTo>
                  <a:lnTo>
                    <a:pt x="9" y="7"/>
                  </a:lnTo>
                  <a:lnTo>
                    <a:pt x="12" y="7"/>
                  </a:lnTo>
                  <a:lnTo>
                    <a:pt x="12" y="5"/>
                  </a:lnTo>
                  <a:lnTo>
                    <a:pt x="9" y="5"/>
                  </a:lnTo>
                  <a:lnTo>
                    <a:pt x="7" y="2"/>
                  </a:lnTo>
                  <a:lnTo>
                    <a:pt x="7" y="2"/>
                  </a:lnTo>
                  <a:lnTo>
                    <a:pt x="7" y="2"/>
                  </a:lnTo>
                  <a:close/>
                  <a:moveTo>
                    <a:pt x="0" y="21"/>
                  </a:moveTo>
                  <a:lnTo>
                    <a:pt x="0" y="17"/>
                  </a:lnTo>
                  <a:lnTo>
                    <a:pt x="0" y="14"/>
                  </a:lnTo>
                  <a:lnTo>
                    <a:pt x="0" y="9"/>
                  </a:lnTo>
                  <a:lnTo>
                    <a:pt x="0" y="5"/>
                  </a:lnTo>
                  <a:lnTo>
                    <a:pt x="0" y="2"/>
                  </a:lnTo>
                  <a:lnTo>
                    <a:pt x="0" y="0"/>
                  </a:lnTo>
                  <a:lnTo>
                    <a:pt x="0" y="0"/>
                  </a:lnTo>
                  <a:lnTo>
                    <a:pt x="0" y="0"/>
                  </a:lnTo>
                  <a:lnTo>
                    <a:pt x="0" y="0"/>
                  </a:lnTo>
                  <a:lnTo>
                    <a:pt x="5" y="0"/>
                  </a:lnTo>
                  <a:lnTo>
                    <a:pt x="5" y="0"/>
                  </a:lnTo>
                  <a:lnTo>
                    <a:pt x="7" y="0"/>
                  </a:lnTo>
                  <a:lnTo>
                    <a:pt x="7" y="0"/>
                  </a:lnTo>
                  <a:lnTo>
                    <a:pt x="9" y="0"/>
                  </a:lnTo>
                  <a:lnTo>
                    <a:pt x="9" y="0"/>
                  </a:lnTo>
                  <a:lnTo>
                    <a:pt x="12" y="0"/>
                  </a:lnTo>
                  <a:lnTo>
                    <a:pt x="14" y="0"/>
                  </a:lnTo>
                  <a:lnTo>
                    <a:pt x="14" y="2"/>
                  </a:lnTo>
                  <a:lnTo>
                    <a:pt x="17" y="2"/>
                  </a:lnTo>
                  <a:lnTo>
                    <a:pt x="17" y="5"/>
                  </a:lnTo>
                  <a:lnTo>
                    <a:pt x="17" y="7"/>
                  </a:lnTo>
                  <a:lnTo>
                    <a:pt x="14" y="9"/>
                  </a:lnTo>
                  <a:lnTo>
                    <a:pt x="12" y="12"/>
                  </a:lnTo>
                  <a:lnTo>
                    <a:pt x="12" y="12"/>
                  </a:lnTo>
                  <a:lnTo>
                    <a:pt x="12" y="12"/>
                  </a:lnTo>
                  <a:lnTo>
                    <a:pt x="14" y="12"/>
                  </a:lnTo>
                  <a:lnTo>
                    <a:pt x="14" y="12"/>
                  </a:lnTo>
                  <a:lnTo>
                    <a:pt x="14" y="14"/>
                  </a:lnTo>
                  <a:lnTo>
                    <a:pt x="17" y="17"/>
                  </a:lnTo>
                  <a:lnTo>
                    <a:pt x="17" y="19"/>
                  </a:lnTo>
                  <a:lnTo>
                    <a:pt x="17" y="19"/>
                  </a:lnTo>
                  <a:lnTo>
                    <a:pt x="17" y="21"/>
                  </a:lnTo>
                  <a:lnTo>
                    <a:pt x="17" y="21"/>
                  </a:lnTo>
                  <a:lnTo>
                    <a:pt x="17" y="21"/>
                  </a:lnTo>
                  <a:lnTo>
                    <a:pt x="14" y="21"/>
                  </a:lnTo>
                  <a:lnTo>
                    <a:pt x="14" y="21"/>
                  </a:lnTo>
                  <a:lnTo>
                    <a:pt x="12" y="21"/>
                  </a:lnTo>
                  <a:lnTo>
                    <a:pt x="12" y="21"/>
                  </a:lnTo>
                  <a:lnTo>
                    <a:pt x="12" y="21"/>
                  </a:lnTo>
                  <a:lnTo>
                    <a:pt x="12" y="19"/>
                  </a:lnTo>
                  <a:lnTo>
                    <a:pt x="9" y="19"/>
                  </a:lnTo>
                  <a:lnTo>
                    <a:pt x="9" y="17"/>
                  </a:lnTo>
                  <a:lnTo>
                    <a:pt x="9" y="17"/>
                  </a:lnTo>
                  <a:lnTo>
                    <a:pt x="9" y="17"/>
                  </a:lnTo>
                  <a:lnTo>
                    <a:pt x="9" y="14"/>
                  </a:lnTo>
                  <a:lnTo>
                    <a:pt x="9" y="14"/>
                  </a:lnTo>
                  <a:lnTo>
                    <a:pt x="7" y="14"/>
                  </a:lnTo>
                  <a:lnTo>
                    <a:pt x="7" y="14"/>
                  </a:lnTo>
                  <a:lnTo>
                    <a:pt x="7" y="17"/>
                  </a:lnTo>
                  <a:lnTo>
                    <a:pt x="7" y="19"/>
                  </a:lnTo>
                  <a:lnTo>
                    <a:pt x="7" y="19"/>
                  </a:lnTo>
                  <a:lnTo>
                    <a:pt x="7" y="21"/>
                  </a:lnTo>
                  <a:lnTo>
                    <a:pt x="7" y="21"/>
                  </a:lnTo>
                  <a:lnTo>
                    <a:pt x="7" y="21"/>
                  </a:lnTo>
                  <a:lnTo>
                    <a:pt x="5" y="21"/>
                  </a:lnTo>
                  <a:lnTo>
                    <a:pt x="2" y="21"/>
                  </a:lnTo>
                  <a:lnTo>
                    <a:pt x="2" y="21"/>
                  </a:lnTo>
                  <a:lnTo>
                    <a:pt x="0" y="21"/>
                  </a:lnTo>
                  <a:lnTo>
                    <a:pt x="0" y="21"/>
                  </a:lnTo>
                  <a:lnTo>
                    <a:pt x="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5" name="Freeform 109"/>
            <p:cNvSpPr>
              <a:spLocks noEditPoints="1"/>
            </p:cNvSpPr>
            <p:nvPr/>
          </p:nvSpPr>
          <p:spPr bwMode="auto">
            <a:xfrm>
              <a:off x="4117975" y="4013201"/>
              <a:ext cx="171450" cy="58738"/>
            </a:xfrm>
            <a:custGeom>
              <a:avLst/>
              <a:gdLst>
                <a:gd name="T0" fmla="*/ 21 w 108"/>
                <a:gd name="T1" fmla="*/ 33 h 37"/>
                <a:gd name="T2" fmla="*/ 14 w 108"/>
                <a:gd name="T3" fmla="*/ 30 h 37"/>
                <a:gd name="T4" fmla="*/ 4 w 108"/>
                <a:gd name="T5" fmla="*/ 26 h 37"/>
                <a:gd name="T6" fmla="*/ 2 w 108"/>
                <a:gd name="T7" fmla="*/ 23 h 37"/>
                <a:gd name="T8" fmla="*/ 0 w 108"/>
                <a:gd name="T9" fmla="*/ 23 h 37"/>
                <a:gd name="T10" fmla="*/ 9 w 108"/>
                <a:gd name="T11" fmla="*/ 19 h 37"/>
                <a:gd name="T12" fmla="*/ 14 w 108"/>
                <a:gd name="T13" fmla="*/ 14 h 37"/>
                <a:gd name="T14" fmla="*/ 16 w 108"/>
                <a:gd name="T15" fmla="*/ 14 h 37"/>
                <a:gd name="T16" fmla="*/ 18 w 108"/>
                <a:gd name="T17" fmla="*/ 16 h 37"/>
                <a:gd name="T18" fmla="*/ 26 w 108"/>
                <a:gd name="T19" fmla="*/ 21 h 37"/>
                <a:gd name="T20" fmla="*/ 33 w 108"/>
                <a:gd name="T21" fmla="*/ 23 h 37"/>
                <a:gd name="T22" fmla="*/ 35 w 108"/>
                <a:gd name="T23" fmla="*/ 26 h 37"/>
                <a:gd name="T24" fmla="*/ 35 w 108"/>
                <a:gd name="T25" fmla="*/ 26 h 37"/>
                <a:gd name="T26" fmla="*/ 42 w 108"/>
                <a:gd name="T27" fmla="*/ 26 h 37"/>
                <a:gd name="T28" fmla="*/ 49 w 108"/>
                <a:gd name="T29" fmla="*/ 23 h 37"/>
                <a:gd name="T30" fmla="*/ 59 w 108"/>
                <a:gd name="T31" fmla="*/ 19 h 37"/>
                <a:gd name="T32" fmla="*/ 66 w 108"/>
                <a:gd name="T33" fmla="*/ 16 h 37"/>
                <a:gd name="T34" fmla="*/ 73 w 108"/>
                <a:gd name="T35" fmla="*/ 11 h 37"/>
                <a:gd name="T36" fmla="*/ 75 w 108"/>
                <a:gd name="T37" fmla="*/ 9 h 37"/>
                <a:gd name="T38" fmla="*/ 75 w 108"/>
                <a:gd name="T39" fmla="*/ 9 h 37"/>
                <a:gd name="T40" fmla="*/ 66 w 108"/>
                <a:gd name="T41" fmla="*/ 9 h 37"/>
                <a:gd name="T42" fmla="*/ 59 w 108"/>
                <a:gd name="T43" fmla="*/ 9 h 37"/>
                <a:gd name="T44" fmla="*/ 54 w 108"/>
                <a:gd name="T45" fmla="*/ 9 h 37"/>
                <a:gd name="T46" fmla="*/ 49 w 108"/>
                <a:gd name="T47" fmla="*/ 9 h 37"/>
                <a:gd name="T48" fmla="*/ 47 w 108"/>
                <a:gd name="T49" fmla="*/ 9 h 37"/>
                <a:gd name="T50" fmla="*/ 47 w 108"/>
                <a:gd name="T51" fmla="*/ 7 h 37"/>
                <a:gd name="T52" fmla="*/ 47 w 108"/>
                <a:gd name="T53" fmla="*/ 2 h 37"/>
                <a:gd name="T54" fmla="*/ 47 w 108"/>
                <a:gd name="T55" fmla="*/ 0 h 37"/>
                <a:gd name="T56" fmla="*/ 47 w 108"/>
                <a:gd name="T57" fmla="*/ 0 h 37"/>
                <a:gd name="T58" fmla="*/ 68 w 108"/>
                <a:gd name="T59" fmla="*/ 0 h 37"/>
                <a:gd name="T60" fmla="*/ 82 w 108"/>
                <a:gd name="T61" fmla="*/ 0 h 37"/>
                <a:gd name="T62" fmla="*/ 94 w 108"/>
                <a:gd name="T63" fmla="*/ 0 h 37"/>
                <a:gd name="T64" fmla="*/ 101 w 108"/>
                <a:gd name="T65" fmla="*/ 0 h 37"/>
                <a:gd name="T66" fmla="*/ 106 w 108"/>
                <a:gd name="T67" fmla="*/ 0 h 37"/>
                <a:gd name="T68" fmla="*/ 108 w 108"/>
                <a:gd name="T69" fmla="*/ 0 h 37"/>
                <a:gd name="T70" fmla="*/ 108 w 108"/>
                <a:gd name="T71" fmla="*/ 0 h 37"/>
                <a:gd name="T72" fmla="*/ 108 w 108"/>
                <a:gd name="T73" fmla="*/ 11 h 37"/>
                <a:gd name="T74" fmla="*/ 108 w 108"/>
                <a:gd name="T75" fmla="*/ 19 h 37"/>
                <a:gd name="T76" fmla="*/ 108 w 108"/>
                <a:gd name="T77" fmla="*/ 26 h 37"/>
                <a:gd name="T78" fmla="*/ 108 w 108"/>
                <a:gd name="T79" fmla="*/ 30 h 37"/>
                <a:gd name="T80" fmla="*/ 108 w 108"/>
                <a:gd name="T81" fmla="*/ 33 h 37"/>
                <a:gd name="T82" fmla="*/ 108 w 108"/>
                <a:gd name="T83" fmla="*/ 33 h 37"/>
                <a:gd name="T84" fmla="*/ 99 w 108"/>
                <a:gd name="T85" fmla="*/ 33 h 37"/>
                <a:gd name="T86" fmla="*/ 94 w 108"/>
                <a:gd name="T87" fmla="*/ 33 h 37"/>
                <a:gd name="T88" fmla="*/ 92 w 108"/>
                <a:gd name="T89" fmla="*/ 33 h 37"/>
                <a:gd name="T90" fmla="*/ 92 w 108"/>
                <a:gd name="T91" fmla="*/ 28 h 37"/>
                <a:gd name="T92" fmla="*/ 89 w 108"/>
                <a:gd name="T93" fmla="*/ 23 h 37"/>
                <a:gd name="T94" fmla="*/ 89 w 108"/>
                <a:gd name="T95" fmla="*/ 19 h 37"/>
                <a:gd name="T96" fmla="*/ 89 w 108"/>
                <a:gd name="T97" fmla="*/ 19 h 37"/>
                <a:gd name="T98" fmla="*/ 82 w 108"/>
                <a:gd name="T99" fmla="*/ 23 h 37"/>
                <a:gd name="T100" fmla="*/ 75 w 108"/>
                <a:gd name="T101" fmla="*/ 26 h 37"/>
                <a:gd name="T102" fmla="*/ 68 w 108"/>
                <a:gd name="T103" fmla="*/ 30 h 37"/>
                <a:gd name="T104" fmla="*/ 66 w 108"/>
                <a:gd name="T105" fmla="*/ 33 h 37"/>
                <a:gd name="T106" fmla="*/ 66 w 108"/>
                <a:gd name="T107" fmla="*/ 33 h 37"/>
                <a:gd name="T108" fmla="*/ 52 w 108"/>
                <a:gd name="T109" fmla="*/ 37 h 37"/>
                <a:gd name="T110" fmla="*/ 40 w 108"/>
                <a:gd name="T111" fmla="*/ 37 h 37"/>
                <a:gd name="T112" fmla="*/ 28 w 108"/>
                <a:gd name="T113" fmla="*/ 37 h 37"/>
                <a:gd name="T114" fmla="*/ 21 w 108"/>
                <a:gd name="T115" fmla="*/ 35 h 37"/>
                <a:gd name="T116" fmla="*/ 21 w 108"/>
                <a:gd name="T117" fmla="*/ 33 h 37"/>
                <a:gd name="T118" fmla="*/ 18 w 108"/>
                <a:gd name="T119"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37">
                  <a:moveTo>
                    <a:pt x="21" y="33"/>
                  </a:moveTo>
                  <a:lnTo>
                    <a:pt x="21" y="33"/>
                  </a:lnTo>
                  <a:close/>
                  <a:moveTo>
                    <a:pt x="18" y="33"/>
                  </a:moveTo>
                  <a:lnTo>
                    <a:pt x="14" y="30"/>
                  </a:lnTo>
                  <a:lnTo>
                    <a:pt x="9" y="28"/>
                  </a:lnTo>
                  <a:lnTo>
                    <a:pt x="4" y="26"/>
                  </a:lnTo>
                  <a:lnTo>
                    <a:pt x="2" y="23"/>
                  </a:lnTo>
                  <a:lnTo>
                    <a:pt x="2" y="23"/>
                  </a:lnTo>
                  <a:lnTo>
                    <a:pt x="0" y="23"/>
                  </a:lnTo>
                  <a:lnTo>
                    <a:pt x="0" y="23"/>
                  </a:lnTo>
                  <a:lnTo>
                    <a:pt x="4" y="19"/>
                  </a:lnTo>
                  <a:lnTo>
                    <a:pt x="9" y="19"/>
                  </a:lnTo>
                  <a:lnTo>
                    <a:pt x="11" y="16"/>
                  </a:lnTo>
                  <a:lnTo>
                    <a:pt x="14" y="14"/>
                  </a:lnTo>
                  <a:lnTo>
                    <a:pt x="14" y="14"/>
                  </a:lnTo>
                  <a:lnTo>
                    <a:pt x="16" y="14"/>
                  </a:lnTo>
                  <a:lnTo>
                    <a:pt x="16" y="14"/>
                  </a:lnTo>
                  <a:lnTo>
                    <a:pt x="18" y="16"/>
                  </a:lnTo>
                  <a:lnTo>
                    <a:pt x="21" y="19"/>
                  </a:lnTo>
                  <a:lnTo>
                    <a:pt x="26" y="21"/>
                  </a:lnTo>
                  <a:lnTo>
                    <a:pt x="30" y="23"/>
                  </a:lnTo>
                  <a:lnTo>
                    <a:pt x="33" y="23"/>
                  </a:lnTo>
                  <a:lnTo>
                    <a:pt x="35" y="26"/>
                  </a:lnTo>
                  <a:lnTo>
                    <a:pt x="35" y="26"/>
                  </a:lnTo>
                  <a:lnTo>
                    <a:pt x="35" y="26"/>
                  </a:lnTo>
                  <a:lnTo>
                    <a:pt x="35" y="26"/>
                  </a:lnTo>
                  <a:lnTo>
                    <a:pt x="37" y="26"/>
                  </a:lnTo>
                  <a:lnTo>
                    <a:pt x="42" y="26"/>
                  </a:lnTo>
                  <a:lnTo>
                    <a:pt x="47" y="26"/>
                  </a:lnTo>
                  <a:lnTo>
                    <a:pt x="49" y="23"/>
                  </a:lnTo>
                  <a:lnTo>
                    <a:pt x="54" y="21"/>
                  </a:lnTo>
                  <a:lnTo>
                    <a:pt x="59" y="19"/>
                  </a:lnTo>
                  <a:lnTo>
                    <a:pt x="61" y="19"/>
                  </a:lnTo>
                  <a:lnTo>
                    <a:pt x="66" y="16"/>
                  </a:lnTo>
                  <a:lnTo>
                    <a:pt x="71" y="14"/>
                  </a:lnTo>
                  <a:lnTo>
                    <a:pt x="73" y="11"/>
                  </a:lnTo>
                  <a:lnTo>
                    <a:pt x="73" y="11"/>
                  </a:lnTo>
                  <a:lnTo>
                    <a:pt x="75" y="9"/>
                  </a:lnTo>
                  <a:lnTo>
                    <a:pt x="75" y="9"/>
                  </a:lnTo>
                  <a:lnTo>
                    <a:pt x="75" y="9"/>
                  </a:lnTo>
                  <a:lnTo>
                    <a:pt x="71" y="9"/>
                  </a:lnTo>
                  <a:lnTo>
                    <a:pt x="66" y="9"/>
                  </a:lnTo>
                  <a:lnTo>
                    <a:pt x="63" y="9"/>
                  </a:lnTo>
                  <a:lnTo>
                    <a:pt x="59" y="9"/>
                  </a:lnTo>
                  <a:lnTo>
                    <a:pt x="56" y="9"/>
                  </a:lnTo>
                  <a:lnTo>
                    <a:pt x="54" y="9"/>
                  </a:lnTo>
                  <a:lnTo>
                    <a:pt x="52" y="9"/>
                  </a:lnTo>
                  <a:lnTo>
                    <a:pt x="49" y="9"/>
                  </a:lnTo>
                  <a:lnTo>
                    <a:pt x="47" y="9"/>
                  </a:lnTo>
                  <a:lnTo>
                    <a:pt x="47" y="9"/>
                  </a:lnTo>
                  <a:lnTo>
                    <a:pt x="47" y="9"/>
                  </a:lnTo>
                  <a:lnTo>
                    <a:pt x="47" y="7"/>
                  </a:lnTo>
                  <a:lnTo>
                    <a:pt x="47" y="4"/>
                  </a:lnTo>
                  <a:lnTo>
                    <a:pt x="47" y="2"/>
                  </a:lnTo>
                  <a:lnTo>
                    <a:pt x="47" y="0"/>
                  </a:lnTo>
                  <a:lnTo>
                    <a:pt x="47" y="0"/>
                  </a:lnTo>
                  <a:lnTo>
                    <a:pt x="47" y="0"/>
                  </a:lnTo>
                  <a:lnTo>
                    <a:pt x="47" y="0"/>
                  </a:lnTo>
                  <a:lnTo>
                    <a:pt x="59" y="0"/>
                  </a:lnTo>
                  <a:lnTo>
                    <a:pt x="68" y="0"/>
                  </a:lnTo>
                  <a:lnTo>
                    <a:pt x="75" y="0"/>
                  </a:lnTo>
                  <a:lnTo>
                    <a:pt x="82" y="0"/>
                  </a:lnTo>
                  <a:lnTo>
                    <a:pt x="89" y="0"/>
                  </a:lnTo>
                  <a:lnTo>
                    <a:pt x="94" y="0"/>
                  </a:lnTo>
                  <a:lnTo>
                    <a:pt x="99" y="0"/>
                  </a:lnTo>
                  <a:lnTo>
                    <a:pt x="101" y="0"/>
                  </a:lnTo>
                  <a:lnTo>
                    <a:pt x="104" y="0"/>
                  </a:lnTo>
                  <a:lnTo>
                    <a:pt x="106" y="0"/>
                  </a:lnTo>
                  <a:lnTo>
                    <a:pt x="106" y="0"/>
                  </a:lnTo>
                  <a:lnTo>
                    <a:pt x="108" y="0"/>
                  </a:lnTo>
                  <a:lnTo>
                    <a:pt x="108" y="0"/>
                  </a:lnTo>
                  <a:lnTo>
                    <a:pt x="108" y="0"/>
                  </a:lnTo>
                  <a:lnTo>
                    <a:pt x="108" y="4"/>
                  </a:lnTo>
                  <a:lnTo>
                    <a:pt x="108" y="11"/>
                  </a:lnTo>
                  <a:lnTo>
                    <a:pt x="108" y="14"/>
                  </a:lnTo>
                  <a:lnTo>
                    <a:pt x="108" y="19"/>
                  </a:lnTo>
                  <a:lnTo>
                    <a:pt x="108" y="23"/>
                  </a:lnTo>
                  <a:lnTo>
                    <a:pt x="108" y="26"/>
                  </a:lnTo>
                  <a:lnTo>
                    <a:pt x="108" y="28"/>
                  </a:lnTo>
                  <a:lnTo>
                    <a:pt x="108" y="30"/>
                  </a:lnTo>
                  <a:lnTo>
                    <a:pt x="108" y="33"/>
                  </a:lnTo>
                  <a:lnTo>
                    <a:pt x="108" y="33"/>
                  </a:lnTo>
                  <a:lnTo>
                    <a:pt x="108" y="33"/>
                  </a:lnTo>
                  <a:lnTo>
                    <a:pt x="108" y="33"/>
                  </a:lnTo>
                  <a:lnTo>
                    <a:pt x="104" y="33"/>
                  </a:lnTo>
                  <a:lnTo>
                    <a:pt x="99" y="33"/>
                  </a:lnTo>
                  <a:lnTo>
                    <a:pt x="97" y="33"/>
                  </a:lnTo>
                  <a:lnTo>
                    <a:pt x="94" y="33"/>
                  </a:lnTo>
                  <a:lnTo>
                    <a:pt x="92" y="33"/>
                  </a:lnTo>
                  <a:lnTo>
                    <a:pt x="92" y="33"/>
                  </a:lnTo>
                  <a:lnTo>
                    <a:pt x="92" y="33"/>
                  </a:lnTo>
                  <a:lnTo>
                    <a:pt x="92" y="28"/>
                  </a:lnTo>
                  <a:lnTo>
                    <a:pt x="89" y="26"/>
                  </a:lnTo>
                  <a:lnTo>
                    <a:pt x="89" y="23"/>
                  </a:lnTo>
                  <a:lnTo>
                    <a:pt x="89" y="21"/>
                  </a:lnTo>
                  <a:lnTo>
                    <a:pt x="89" y="19"/>
                  </a:lnTo>
                  <a:lnTo>
                    <a:pt x="89" y="19"/>
                  </a:lnTo>
                  <a:lnTo>
                    <a:pt x="89" y="19"/>
                  </a:lnTo>
                  <a:lnTo>
                    <a:pt x="87" y="21"/>
                  </a:lnTo>
                  <a:lnTo>
                    <a:pt x="82" y="23"/>
                  </a:lnTo>
                  <a:lnTo>
                    <a:pt x="78" y="26"/>
                  </a:lnTo>
                  <a:lnTo>
                    <a:pt x="75" y="26"/>
                  </a:lnTo>
                  <a:lnTo>
                    <a:pt x="71" y="30"/>
                  </a:lnTo>
                  <a:lnTo>
                    <a:pt x="68" y="30"/>
                  </a:lnTo>
                  <a:lnTo>
                    <a:pt x="66" y="33"/>
                  </a:lnTo>
                  <a:lnTo>
                    <a:pt x="66" y="33"/>
                  </a:lnTo>
                  <a:lnTo>
                    <a:pt x="66" y="33"/>
                  </a:lnTo>
                  <a:lnTo>
                    <a:pt x="66" y="33"/>
                  </a:lnTo>
                  <a:lnTo>
                    <a:pt x="59" y="35"/>
                  </a:lnTo>
                  <a:lnTo>
                    <a:pt x="52" y="37"/>
                  </a:lnTo>
                  <a:lnTo>
                    <a:pt x="47" y="37"/>
                  </a:lnTo>
                  <a:lnTo>
                    <a:pt x="40" y="37"/>
                  </a:lnTo>
                  <a:lnTo>
                    <a:pt x="33" y="37"/>
                  </a:lnTo>
                  <a:lnTo>
                    <a:pt x="28" y="37"/>
                  </a:lnTo>
                  <a:lnTo>
                    <a:pt x="23" y="35"/>
                  </a:lnTo>
                  <a:lnTo>
                    <a:pt x="21" y="35"/>
                  </a:lnTo>
                  <a:lnTo>
                    <a:pt x="21" y="33"/>
                  </a:lnTo>
                  <a:lnTo>
                    <a:pt x="21" y="33"/>
                  </a:lnTo>
                  <a:lnTo>
                    <a:pt x="21" y="33"/>
                  </a:lnTo>
                  <a:lnTo>
                    <a:pt x="18" y="33"/>
                  </a:lnTo>
                  <a:close/>
                </a:path>
              </a:pathLst>
            </a:custGeom>
            <a:solidFill>
              <a:srgbClr val="1A2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6" name="Freeform 110"/>
            <p:cNvSpPr>
              <a:spLocks noEditPoints="1"/>
            </p:cNvSpPr>
            <p:nvPr/>
          </p:nvSpPr>
          <p:spPr bwMode="auto">
            <a:xfrm>
              <a:off x="4117975" y="4013201"/>
              <a:ext cx="171450" cy="58738"/>
            </a:xfrm>
            <a:custGeom>
              <a:avLst/>
              <a:gdLst>
                <a:gd name="T0" fmla="*/ 21 w 108"/>
                <a:gd name="T1" fmla="*/ 33 h 37"/>
                <a:gd name="T2" fmla="*/ 14 w 108"/>
                <a:gd name="T3" fmla="*/ 30 h 37"/>
                <a:gd name="T4" fmla="*/ 4 w 108"/>
                <a:gd name="T5" fmla="*/ 26 h 37"/>
                <a:gd name="T6" fmla="*/ 2 w 108"/>
                <a:gd name="T7" fmla="*/ 23 h 37"/>
                <a:gd name="T8" fmla="*/ 0 w 108"/>
                <a:gd name="T9" fmla="*/ 23 h 37"/>
                <a:gd name="T10" fmla="*/ 9 w 108"/>
                <a:gd name="T11" fmla="*/ 19 h 37"/>
                <a:gd name="T12" fmla="*/ 14 w 108"/>
                <a:gd name="T13" fmla="*/ 14 h 37"/>
                <a:gd name="T14" fmla="*/ 16 w 108"/>
                <a:gd name="T15" fmla="*/ 14 h 37"/>
                <a:gd name="T16" fmla="*/ 18 w 108"/>
                <a:gd name="T17" fmla="*/ 16 h 37"/>
                <a:gd name="T18" fmla="*/ 26 w 108"/>
                <a:gd name="T19" fmla="*/ 21 h 37"/>
                <a:gd name="T20" fmla="*/ 33 w 108"/>
                <a:gd name="T21" fmla="*/ 23 h 37"/>
                <a:gd name="T22" fmla="*/ 35 w 108"/>
                <a:gd name="T23" fmla="*/ 26 h 37"/>
                <a:gd name="T24" fmla="*/ 35 w 108"/>
                <a:gd name="T25" fmla="*/ 26 h 37"/>
                <a:gd name="T26" fmla="*/ 42 w 108"/>
                <a:gd name="T27" fmla="*/ 26 h 37"/>
                <a:gd name="T28" fmla="*/ 49 w 108"/>
                <a:gd name="T29" fmla="*/ 23 h 37"/>
                <a:gd name="T30" fmla="*/ 59 w 108"/>
                <a:gd name="T31" fmla="*/ 19 h 37"/>
                <a:gd name="T32" fmla="*/ 66 w 108"/>
                <a:gd name="T33" fmla="*/ 16 h 37"/>
                <a:gd name="T34" fmla="*/ 73 w 108"/>
                <a:gd name="T35" fmla="*/ 11 h 37"/>
                <a:gd name="T36" fmla="*/ 75 w 108"/>
                <a:gd name="T37" fmla="*/ 9 h 37"/>
                <a:gd name="T38" fmla="*/ 75 w 108"/>
                <a:gd name="T39" fmla="*/ 9 h 37"/>
                <a:gd name="T40" fmla="*/ 66 w 108"/>
                <a:gd name="T41" fmla="*/ 9 h 37"/>
                <a:gd name="T42" fmla="*/ 59 w 108"/>
                <a:gd name="T43" fmla="*/ 9 h 37"/>
                <a:gd name="T44" fmla="*/ 54 w 108"/>
                <a:gd name="T45" fmla="*/ 9 h 37"/>
                <a:gd name="T46" fmla="*/ 49 w 108"/>
                <a:gd name="T47" fmla="*/ 9 h 37"/>
                <a:gd name="T48" fmla="*/ 47 w 108"/>
                <a:gd name="T49" fmla="*/ 9 h 37"/>
                <a:gd name="T50" fmla="*/ 47 w 108"/>
                <a:gd name="T51" fmla="*/ 7 h 37"/>
                <a:gd name="T52" fmla="*/ 47 w 108"/>
                <a:gd name="T53" fmla="*/ 2 h 37"/>
                <a:gd name="T54" fmla="*/ 47 w 108"/>
                <a:gd name="T55" fmla="*/ 0 h 37"/>
                <a:gd name="T56" fmla="*/ 47 w 108"/>
                <a:gd name="T57" fmla="*/ 0 h 37"/>
                <a:gd name="T58" fmla="*/ 68 w 108"/>
                <a:gd name="T59" fmla="*/ 0 h 37"/>
                <a:gd name="T60" fmla="*/ 82 w 108"/>
                <a:gd name="T61" fmla="*/ 0 h 37"/>
                <a:gd name="T62" fmla="*/ 94 w 108"/>
                <a:gd name="T63" fmla="*/ 0 h 37"/>
                <a:gd name="T64" fmla="*/ 101 w 108"/>
                <a:gd name="T65" fmla="*/ 0 h 37"/>
                <a:gd name="T66" fmla="*/ 106 w 108"/>
                <a:gd name="T67" fmla="*/ 0 h 37"/>
                <a:gd name="T68" fmla="*/ 108 w 108"/>
                <a:gd name="T69" fmla="*/ 0 h 37"/>
                <a:gd name="T70" fmla="*/ 108 w 108"/>
                <a:gd name="T71" fmla="*/ 0 h 37"/>
                <a:gd name="T72" fmla="*/ 108 w 108"/>
                <a:gd name="T73" fmla="*/ 11 h 37"/>
                <a:gd name="T74" fmla="*/ 108 w 108"/>
                <a:gd name="T75" fmla="*/ 19 h 37"/>
                <a:gd name="T76" fmla="*/ 108 w 108"/>
                <a:gd name="T77" fmla="*/ 26 h 37"/>
                <a:gd name="T78" fmla="*/ 108 w 108"/>
                <a:gd name="T79" fmla="*/ 30 h 37"/>
                <a:gd name="T80" fmla="*/ 108 w 108"/>
                <a:gd name="T81" fmla="*/ 33 h 37"/>
                <a:gd name="T82" fmla="*/ 108 w 108"/>
                <a:gd name="T83" fmla="*/ 33 h 37"/>
                <a:gd name="T84" fmla="*/ 99 w 108"/>
                <a:gd name="T85" fmla="*/ 33 h 37"/>
                <a:gd name="T86" fmla="*/ 94 w 108"/>
                <a:gd name="T87" fmla="*/ 33 h 37"/>
                <a:gd name="T88" fmla="*/ 92 w 108"/>
                <a:gd name="T89" fmla="*/ 33 h 37"/>
                <a:gd name="T90" fmla="*/ 92 w 108"/>
                <a:gd name="T91" fmla="*/ 28 h 37"/>
                <a:gd name="T92" fmla="*/ 89 w 108"/>
                <a:gd name="T93" fmla="*/ 23 h 37"/>
                <a:gd name="T94" fmla="*/ 89 w 108"/>
                <a:gd name="T95" fmla="*/ 19 h 37"/>
                <a:gd name="T96" fmla="*/ 89 w 108"/>
                <a:gd name="T97" fmla="*/ 19 h 37"/>
                <a:gd name="T98" fmla="*/ 82 w 108"/>
                <a:gd name="T99" fmla="*/ 23 h 37"/>
                <a:gd name="T100" fmla="*/ 75 w 108"/>
                <a:gd name="T101" fmla="*/ 26 h 37"/>
                <a:gd name="T102" fmla="*/ 68 w 108"/>
                <a:gd name="T103" fmla="*/ 30 h 37"/>
                <a:gd name="T104" fmla="*/ 66 w 108"/>
                <a:gd name="T105" fmla="*/ 33 h 37"/>
                <a:gd name="T106" fmla="*/ 66 w 108"/>
                <a:gd name="T107" fmla="*/ 33 h 37"/>
                <a:gd name="T108" fmla="*/ 52 w 108"/>
                <a:gd name="T109" fmla="*/ 37 h 37"/>
                <a:gd name="T110" fmla="*/ 40 w 108"/>
                <a:gd name="T111" fmla="*/ 37 h 37"/>
                <a:gd name="T112" fmla="*/ 28 w 108"/>
                <a:gd name="T113" fmla="*/ 37 h 37"/>
                <a:gd name="T114" fmla="*/ 21 w 108"/>
                <a:gd name="T115" fmla="*/ 35 h 37"/>
                <a:gd name="T116" fmla="*/ 21 w 108"/>
                <a:gd name="T11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37">
                  <a:moveTo>
                    <a:pt x="21" y="33"/>
                  </a:moveTo>
                  <a:lnTo>
                    <a:pt x="21" y="33"/>
                  </a:lnTo>
                  <a:moveTo>
                    <a:pt x="18" y="33"/>
                  </a:moveTo>
                  <a:lnTo>
                    <a:pt x="14" y="30"/>
                  </a:lnTo>
                  <a:lnTo>
                    <a:pt x="9" y="28"/>
                  </a:lnTo>
                  <a:lnTo>
                    <a:pt x="4" y="26"/>
                  </a:lnTo>
                  <a:lnTo>
                    <a:pt x="2" y="23"/>
                  </a:lnTo>
                  <a:lnTo>
                    <a:pt x="2" y="23"/>
                  </a:lnTo>
                  <a:lnTo>
                    <a:pt x="0" y="23"/>
                  </a:lnTo>
                  <a:lnTo>
                    <a:pt x="0" y="23"/>
                  </a:lnTo>
                  <a:lnTo>
                    <a:pt x="4" y="19"/>
                  </a:lnTo>
                  <a:lnTo>
                    <a:pt x="9" y="19"/>
                  </a:lnTo>
                  <a:lnTo>
                    <a:pt x="11" y="16"/>
                  </a:lnTo>
                  <a:lnTo>
                    <a:pt x="14" y="14"/>
                  </a:lnTo>
                  <a:lnTo>
                    <a:pt x="14" y="14"/>
                  </a:lnTo>
                  <a:lnTo>
                    <a:pt x="16" y="14"/>
                  </a:lnTo>
                  <a:lnTo>
                    <a:pt x="16" y="14"/>
                  </a:lnTo>
                  <a:lnTo>
                    <a:pt x="18" y="16"/>
                  </a:lnTo>
                  <a:lnTo>
                    <a:pt x="21" y="19"/>
                  </a:lnTo>
                  <a:lnTo>
                    <a:pt x="26" y="21"/>
                  </a:lnTo>
                  <a:lnTo>
                    <a:pt x="30" y="23"/>
                  </a:lnTo>
                  <a:lnTo>
                    <a:pt x="33" y="23"/>
                  </a:lnTo>
                  <a:lnTo>
                    <a:pt x="35" y="26"/>
                  </a:lnTo>
                  <a:lnTo>
                    <a:pt x="35" y="26"/>
                  </a:lnTo>
                  <a:lnTo>
                    <a:pt x="35" y="26"/>
                  </a:lnTo>
                  <a:lnTo>
                    <a:pt x="35" y="26"/>
                  </a:lnTo>
                  <a:lnTo>
                    <a:pt x="37" y="26"/>
                  </a:lnTo>
                  <a:lnTo>
                    <a:pt x="42" y="26"/>
                  </a:lnTo>
                  <a:lnTo>
                    <a:pt x="47" y="26"/>
                  </a:lnTo>
                  <a:lnTo>
                    <a:pt x="49" y="23"/>
                  </a:lnTo>
                  <a:lnTo>
                    <a:pt x="54" y="21"/>
                  </a:lnTo>
                  <a:lnTo>
                    <a:pt x="59" y="19"/>
                  </a:lnTo>
                  <a:lnTo>
                    <a:pt x="61" y="19"/>
                  </a:lnTo>
                  <a:lnTo>
                    <a:pt x="66" y="16"/>
                  </a:lnTo>
                  <a:lnTo>
                    <a:pt x="71" y="14"/>
                  </a:lnTo>
                  <a:lnTo>
                    <a:pt x="73" y="11"/>
                  </a:lnTo>
                  <a:lnTo>
                    <a:pt x="73" y="11"/>
                  </a:lnTo>
                  <a:lnTo>
                    <a:pt x="75" y="9"/>
                  </a:lnTo>
                  <a:lnTo>
                    <a:pt x="75" y="9"/>
                  </a:lnTo>
                  <a:lnTo>
                    <a:pt x="75" y="9"/>
                  </a:lnTo>
                  <a:lnTo>
                    <a:pt x="71" y="9"/>
                  </a:lnTo>
                  <a:lnTo>
                    <a:pt x="66" y="9"/>
                  </a:lnTo>
                  <a:lnTo>
                    <a:pt x="63" y="9"/>
                  </a:lnTo>
                  <a:lnTo>
                    <a:pt x="59" y="9"/>
                  </a:lnTo>
                  <a:lnTo>
                    <a:pt x="56" y="9"/>
                  </a:lnTo>
                  <a:lnTo>
                    <a:pt x="54" y="9"/>
                  </a:lnTo>
                  <a:lnTo>
                    <a:pt x="52" y="9"/>
                  </a:lnTo>
                  <a:lnTo>
                    <a:pt x="49" y="9"/>
                  </a:lnTo>
                  <a:lnTo>
                    <a:pt x="47" y="9"/>
                  </a:lnTo>
                  <a:lnTo>
                    <a:pt x="47" y="9"/>
                  </a:lnTo>
                  <a:lnTo>
                    <a:pt x="47" y="9"/>
                  </a:lnTo>
                  <a:lnTo>
                    <a:pt x="47" y="7"/>
                  </a:lnTo>
                  <a:lnTo>
                    <a:pt x="47" y="4"/>
                  </a:lnTo>
                  <a:lnTo>
                    <a:pt x="47" y="2"/>
                  </a:lnTo>
                  <a:lnTo>
                    <a:pt x="47" y="0"/>
                  </a:lnTo>
                  <a:lnTo>
                    <a:pt x="47" y="0"/>
                  </a:lnTo>
                  <a:lnTo>
                    <a:pt x="47" y="0"/>
                  </a:lnTo>
                  <a:lnTo>
                    <a:pt x="47" y="0"/>
                  </a:lnTo>
                  <a:lnTo>
                    <a:pt x="59" y="0"/>
                  </a:lnTo>
                  <a:lnTo>
                    <a:pt x="68" y="0"/>
                  </a:lnTo>
                  <a:lnTo>
                    <a:pt x="75" y="0"/>
                  </a:lnTo>
                  <a:lnTo>
                    <a:pt x="82" y="0"/>
                  </a:lnTo>
                  <a:lnTo>
                    <a:pt x="89" y="0"/>
                  </a:lnTo>
                  <a:lnTo>
                    <a:pt x="94" y="0"/>
                  </a:lnTo>
                  <a:lnTo>
                    <a:pt x="99" y="0"/>
                  </a:lnTo>
                  <a:lnTo>
                    <a:pt x="101" y="0"/>
                  </a:lnTo>
                  <a:lnTo>
                    <a:pt x="104" y="0"/>
                  </a:lnTo>
                  <a:lnTo>
                    <a:pt x="106" y="0"/>
                  </a:lnTo>
                  <a:lnTo>
                    <a:pt x="106" y="0"/>
                  </a:lnTo>
                  <a:lnTo>
                    <a:pt x="108" y="0"/>
                  </a:lnTo>
                  <a:lnTo>
                    <a:pt x="108" y="0"/>
                  </a:lnTo>
                  <a:lnTo>
                    <a:pt x="108" y="0"/>
                  </a:lnTo>
                  <a:lnTo>
                    <a:pt x="108" y="4"/>
                  </a:lnTo>
                  <a:lnTo>
                    <a:pt x="108" y="11"/>
                  </a:lnTo>
                  <a:lnTo>
                    <a:pt x="108" y="14"/>
                  </a:lnTo>
                  <a:lnTo>
                    <a:pt x="108" y="19"/>
                  </a:lnTo>
                  <a:lnTo>
                    <a:pt x="108" y="23"/>
                  </a:lnTo>
                  <a:lnTo>
                    <a:pt x="108" y="26"/>
                  </a:lnTo>
                  <a:lnTo>
                    <a:pt x="108" y="28"/>
                  </a:lnTo>
                  <a:lnTo>
                    <a:pt x="108" y="30"/>
                  </a:lnTo>
                  <a:lnTo>
                    <a:pt x="108" y="33"/>
                  </a:lnTo>
                  <a:lnTo>
                    <a:pt x="108" y="33"/>
                  </a:lnTo>
                  <a:lnTo>
                    <a:pt x="108" y="33"/>
                  </a:lnTo>
                  <a:lnTo>
                    <a:pt x="108" y="33"/>
                  </a:lnTo>
                  <a:lnTo>
                    <a:pt x="104" y="33"/>
                  </a:lnTo>
                  <a:lnTo>
                    <a:pt x="99" y="33"/>
                  </a:lnTo>
                  <a:lnTo>
                    <a:pt x="97" y="33"/>
                  </a:lnTo>
                  <a:lnTo>
                    <a:pt x="94" y="33"/>
                  </a:lnTo>
                  <a:lnTo>
                    <a:pt x="92" y="33"/>
                  </a:lnTo>
                  <a:lnTo>
                    <a:pt x="92" y="33"/>
                  </a:lnTo>
                  <a:lnTo>
                    <a:pt x="92" y="33"/>
                  </a:lnTo>
                  <a:lnTo>
                    <a:pt x="92" y="28"/>
                  </a:lnTo>
                  <a:lnTo>
                    <a:pt x="89" y="26"/>
                  </a:lnTo>
                  <a:lnTo>
                    <a:pt x="89" y="23"/>
                  </a:lnTo>
                  <a:lnTo>
                    <a:pt x="89" y="21"/>
                  </a:lnTo>
                  <a:lnTo>
                    <a:pt x="89" y="19"/>
                  </a:lnTo>
                  <a:lnTo>
                    <a:pt x="89" y="19"/>
                  </a:lnTo>
                  <a:lnTo>
                    <a:pt x="89" y="19"/>
                  </a:lnTo>
                  <a:lnTo>
                    <a:pt x="87" y="21"/>
                  </a:lnTo>
                  <a:lnTo>
                    <a:pt x="82" y="23"/>
                  </a:lnTo>
                  <a:lnTo>
                    <a:pt x="78" y="26"/>
                  </a:lnTo>
                  <a:lnTo>
                    <a:pt x="75" y="26"/>
                  </a:lnTo>
                  <a:lnTo>
                    <a:pt x="71" y="30"/>
                  </a:lnTo>
                  <a:lnTo>
                    <a:pt x="68" y="30"/>
                  </a:lnTo>
                  <a:lnTo>
                    <a:pt x="66" y="33"/>
                  </a:lnTo>
                  <a:lnTo>
                    <a:pt x="66" y="33"/>
                  </a:lnTo>
                  <a:lnTo>
                    <a:pt x="66" y="33"/>
                  </a:lnTo>
                  <a:lnTo>
                    <a:pt x="66" y="33"/>
                  </a:lnTo>
                  <a:lnTo>
                    <a:pt x="59" y="35"/>
                  </a:lnTo>
                  <a:lnTo>
                    <a:pt x="52" y="37"/>
                  </a:lnTo>
                  <a:lnTo>
                    <a:pt x="47" y="37"/>
                  </a:lnTo>
                  <a:lnTo>
                    <a:pt x="40" y="37"/>
                  </a:lnTo>
                  <a:lnTo>
                    <a:pt x="33" y="37"/>
                  </a:lnTo>
                  <a:lnTo>
                    <a:pt x="28" y="37"/>
                  </a:lnTo>
                  <a:lnTo>
                    <a:pt x="23" y="35"/>
                  </a:lnTo>
                  <a:lnTo>
                    <a:pt x="21" y="35"/>
                  </a:lnTo>
                  <a:lnTo>
                    <a:pt x="21" y="33"/>
                  </a:lnTo>
                  <a:lnTo>
                    <a:pt x="21" y="33"/>
                  </a:lnTo>
                  <a:lnTo>
                    <a:pt x="21"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7" name="Freeform 111"/>
            <p:cNvSpPr>
              <a:spLocks/>
            </p:cNvSpPr>
            <p:nvPr/>
          </p:nvSpPr>
          <p:spPr bwMode="auto">
            <a:xfrm>
              <a:off x="4000500" y="4008438"/>
              <a:ext cx="109538" cy="98425"/>
            </a:xfrm>
            <a:custGeom>
              <a:avLst/>
              <a:gdLst>
                <a:gd name="T0" fmla="*/ 29 w 69"/>
                <a:gd name="T1" fmla="*/ 52 h 62"/>
                <a:gd name="T2" fmla="*/ 38 w 69"/>
                <a:gd name="T3" fmla="*/ 48 h 62"/>
                <a:gd name="T4" fmla="*/ 43 w 69"/>
                <a:gd name="T5" fmla="*/ 43 h 62"/>
                <a:gd name="T6" fmla="*/ 45 w 69"/>
                <a:gd name="T7" fmla="*/ 43 h 62"/>
                <a:gd name="T8" fmla="*/ 45 w 69"/>
                <a:gd name="T9" fmla="*/ 43 h 62"/>
                <a:gd name="T10" fmla="*/ 47 w 69"/>
                <a:gd name="T11" fmla="*/ 40 h 62"/>
                <a:gd name="T12" fmla="*/ 47 w 69"/>
                <a:gd name="T13" fmla="*/ 36 h 62"/>
                <a:gd name="T14" fmla="*/ 38 w 69"/>
                <a:gd name="T15" fmla="*/ 31 h 62"/>
                <a:gd name="T16" fmla="*/ 33 w 69"/>
                <a:gd name="T17" fmla="*/ 29 h 62"/>
                <a:gd name="T18" fmla="*/ 24 w 69"/>
                <a:gd name="T19" fmla="*/ 24 h 62"/>
                <a:gd name="T20" fmla="*/ 19 w 69"/>
                <a:gd name="T21" fmla="*/ 22 h 62"/>
                <a:gd name="T22" fmla="*/ 19 w 69"/>
                <a:gd name="T23" fmla="*/ 19 h 62"/>
                <a:gd name="T24" fmla="*/ 19 w 69"/>
                <a:gd name="T25" fmla="*/ 26 h 62"/>
                <a:gd name="T26" fmla="*/ 19 w 69"/>
                <a:gd name="T27" fmla="*/ 31 h 62"/>
                <a:gd name="T28" fmla="*/ 19 w 69"/>
                <a:gd name="T29" fmla="*/ 36 h 62"/>
                <a:gd name="T30" fmla="*/ 19 w 69"/>
                <a:gd name="T31" fmla="*/ 36 h 62"/>
                <a:gd name="T32" fmla="*/ 7 w 69"/>
                <a:gd name="T33" fmla="*/ 36 h 62"/>
                <a:gd name="T34" fmla="*/ 3 w 69"/>
                <a:gd name="T35" fmla="*/ 36 h 62"/>
                <a:gd name="T36" fmla="*/ 0 w 69"/>
                <a:gd name="T37" fmla="*/ 36 h 62"/>
                <a:gd name="T38" fmla="*/ 0 w 69"/>
                <a:gd name="T39" fmla="*/ 29 h 62"/>
                <a:gd name="T40" fmla="*/ 0 w 69"/>
                <a:gd name="T41" fmla="*/ 19 h 62"/>
                <a:gd name="T42" fmla="*/ 0 w 69"/>
                <a:gd name="T43" fmla="*/ 12 h 62"/>
                <a:gd name="T44" fmla="*/ 0 w 69"/>
                <a:gd name="T45" fmla="*/ 7 h 62"/>
                <a:gd name="T46" fmla="*/ 0 w 69"/>
                <a:gd name="T47" fmla="*/ 3 h 62"/>
                <a:gd name="T48" fmla="*/ 0 w 69"/>
                <a:gd name="T49" fmla="*/ 0 h 62"/>
                <a:gd name="T50" fmla="*/ 10 w 69"/>
                <a:gd name="T51" fmla="*/ 0 h 62"/>
                <a:gd name="T52" fmla="*/ 29 w 69"/>
                <a:gd name="T53" fmla="*/ 0 h 62"/>
                <a:gd name="T54" fmla="*/ 40 w 69"/>
                <a:gd name="T55" fmla="*/ 0 h 62"/>
                <a:gd name="T56" fmla="*/ 50 w 69"/>
                <a:gd name="T57" fmla="*/ 0 h 62"/>
                <a:gd name="T58" fmla="*/ 57 w 69"/>
                <a:gd name="T59" fmla="*/ 0 h 62"/>
                <a:gd name="T60" fmla="*/ 59 w 69"/>
                <a:gd name="T61" fmla="*/ 0 h 62"/>
                <a:gd name="T62" fmla="*/ 62 w 69"/>
                <a:gd name="T63" fmla="*/ 0 h 62"/>
                <a:gd name="T64" fmla="*/ 62 w 69"/>
                <a:gd name="T65" fmla="*/ 5 h 62"/>
                <a:gd name="T66" fmla="*/ 62 w 69"/>
                <a:gd name="T67" fmla="*/ 7 h 62"/>
                <a:gd name="T68" fmla="*/ 62 w 69"/>
                <a:gd name="T69" fmla="*/ 10 h 62"/>
                <a:gd name="T70" fmla="*/ 57 w 69"/>
                <a:gd name="T71" fmla="*/ 10 h 62"/>
                <a:gd name="T72" fmla="*/ 47 w 69"/>
                <a:gd name="T73" fmla="*/ 10 h 62"/>
                <a:gd name="T74" fmla="*/ 43 w 69"/>
                <a:gd name="T75" fmla="*/ 10 h 62"/>
                <a:gd name="T76" fmla="*/ 38 w 69"/>
                <a:gd name="T77" fmla="*/ 10 h 62"/>
                <a:gd name="T78" fmla="*/ 33 w 69"/>
                <a:gd name="T79" fmla="*/ 10 h 62"/>
                <a:gd name="T80" fmla="*/ 33 w 69"/>
                <a:gd name="T81" fmla="*/ 10 h 62"/>
                <a:gd name="T82" fmla="*/ 40 w 69"/>
                <a:gd name="T83" fmla="*/ 14 h 62"/>
                <a:gd name="T84" fmla="*/ 47 w 69"/>
                <a:gd name="T85" fmla="*/ 19 h 62"/>
                <a:gd name="T86" fmla="*/ 55 w 69"/>
                <a:gd name="T87" fmla="*/ 24 h 62"/>
                <a:gd name="T88" fmla="*/ 59 w 69"/>
                <a:gd name="T89" fmla="*/ 26 h 62"/>
                <a:gd name="T90" fmla="*/ 59 w 69"/>
                <a:gd name="T91" fmla="*/ 26 h 62"/>
                <a:gd name="T92" fmla="*/ 64 w 69"/>
                <a:gd name="T93" fmla="*/ 29 h 62"/>
                <a:gd name="T94" fmla="*/ 69 w 69"/>
                <a:gd name="T95" fmla="*/ 33 h 62"/>
                <a:gd name="T96" fmla="*/ 69 w 69"/>
                <a:gd name="T97" fmla="*/ 38 h 62"/>
                <a:gd name="T98" fmla="*/ 69 w 69"/>
                <a:gd name="T99" fmla="*/ 43 h 62"/>
                <a:gd name="T100" fmla="*/ 64 w 69"/>
                <a:gd name="T101" fmla="*/ 50 h 62"/>
                <a:gd name="T102" fmla="*/ 62 w 69"/>
                <a:gd name="T103" fmla="*/ 50 h 62"/>
                <a:gd name="T104" fmla="*/ 50 w 69"/>
                <a:gd name="T105" fmla="*/ 57 h 62"/>
                <a:gd name="T106" fmla="*/ 43 w 69"/>
                <a:gd name="T107" fmla="*/ 62 h 62"/>
                <a:gd name="T108" fmla="*/ 40 w 69"/>
                <a:gd name="T109" fmla="*/ 62 h 62"/>
                <a:gd name="T110" fmla="*/ 36 w 69"/>
                <a:gd name="T111" fmla="*/ 59 h 62"/>
                <a:gd name="T112" fmla="*/ 29 w 69"/>
                <a:gd name="T113" fmla="*/ 55 h 62"/>
                <a:gd name="T114" fmla="*/ 26 w 69"/>
                <a:gd name="T115" fmla="*/ 55 h 62"/>
                <a:gd name="T116" fmla="*/ 26 w 69"/>
                <a:gd name="T117"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62">
                  <a:moveTo>
                    <a:pt x="26" y="52"/>
                  </a:moveTo>
                  <a:lnTo>
                    <a:pt x="29" y="52"/>
                  </a:lnTo>
                  <a:lnTo>
                    <a:pt x="33" y="50"/>
                  </a:lnTo>
                  <a:lnTo>
                    <a:pt x="38" y="48"/>
                  </a:lnTo>
                  <a:lnTo>
                    <a:pt x="40" y="45"/>
                  </a:lnTo>
                  <a:lnTo>
                    <a:pt x="43" y="43"/>
                  </a:lnTo>
                  <a:lnTo>
                    <a:pt x="45" y="43"/>
                  </a:lnTo>
                  <a:lnTo>
                    <a:pt x="45" y="43"/>
                  </a:lnTo>
                  <a:lnTo>
                    <a:pt x="45" y="43"/>
                  </a:lnTo>
                  <a:lnTo>
                    <a:pt x="45" y="43"/>
                  </a:lnTo>
                  <a:lnTo>
                    <a:pt x="47" y="40"/>
                  </a:lnTo>
                  <a:lnTo>
                    <a:pt x="47" y="40"/>
                  </a:lnTo>
                  <a:lnTo>
                    <a:pt x="47" y="38"/>
                  </a:lnTo>
                  <a:lnTo>
                    <a:pt x="47" y="36"/>
                  </a:lnTo>
                  <a:lnTo>
                    <a:pt x="43" y="33"/>
                  </a:lnTo>
                  <a:lnTo>
                    <a:pt x="38" y="31"/>
                  </a:lnTo>
                  <a:lnTo>
                    <a:pt x="36" y="29"/>
                  </a:lnTo>
                  <a:lnTo>
                    <a:pt x="33" y="29"/>
                  </a:lnTo>
                  <a:lnTo>
                    <a:pt x="29" y="26"/>
                  </a:lnTo>
                  <a:lnTo>
                    <a:pt x="24" y="24"/>
                  </a:lnTo>
                  <a:lnTo>
                    <a:pt x="21" y="22"/>
                  </a:lnTo>
                  <a:lnTo>
                    <a:pt x="19" y="22"/>
                  </a:lnTo>
                  <a:lnTo>
                    <a:pt x="19" y="19"/>
                  </a:lnTo>
                  <a:lnTo>
                    <a:pt x="19" y="19"/>
                  </a:lnTo>
                  <a:lnTo>
                    <a:pt x="19" y="19"/>
                  </a:lnTo>
                  <a:lnTo>
                    <a:pt x="19" y="26"/>
                  </a:lnTo>
                  <a:lnTo>
                    <a:pt x="19" y="29"/>
                  </a:lnTo>
                  <a:lnTo>
                    <a:pt x="19" y="31"/>
                  </a:lnTo>
                  <a:lnTo>
                    <a:pt x="19" y="33"/>
                  </a:lnTo>
                  <a:lnTo>
                    <a:pt x="19" y="36"/>
                  </a:lnTo>
                  <a:lnTo>
                    <a:pt x="19" y="36"/>
                  </a:lnTo>
                  <a:lnTo>
                    <a:pt x="19" y="36"/>
                  </a:lnTo>
                  <a:lnTo>
                    <a:pt x="12" y="36"/>
                  </a:lnTo>
                  <a:lnTo>
                    <a:pt x="7" y="36"/>
                  </a:lnTo>
                  <a:lnTo>
                    <a:pt x="5" y="36"/>
                  </a:lnTo>
                  <a:lnTo>
                    <a:pt x="3" y="36"/>
                  </a:lnTo>
                  <a:lnTo>
                    <a:pt x="0" y="36"/>
                  </a:lnTo>
                  <a:lnTo>
                    <a:pt x="0" y="36"/>
                  </a:lnTo>
                  <a:lnTo>
                    <a:pt x="0" y="36"/>
                  </a:lnTo>
                  <a:lnTo>
                    <a:pt x="0" y="29"/>
                  </a:lnTo>
                  <a:lnTo>
                    <a:pt x="0" y="24"/>
                  </a:lnTo>
                  <a:lnTo>
                    <a:pt x="0" y="19"/>
                  </a:lnTo>
                  <a:lnTo>
                    <a:pt x="0" y="14"/>
                  </a:lnTo>
                  <a:lnTo>
                    <a:pt x="0" y="12"/>
                  </a:lnTo>
                  <a:lnTo>
                    <a:pt x="0" y="10"/>
                  </a:lnTo>
                  <a:lnTo>
                    <a:pt x="0" y="7"/>
                  </a:lnTo>
                  <a:lnTo>
                    <a:pt x="0" y="5"/>
                  </a:lnTo>
                  <a:lnTo>
                    <a:pt x="0" y="3"/>
                  </a:lnTo>
                  <a:lnTo>
                    <a:pt x="0" y="0"/>
                  </a:lnTo>
                  <a:lnTo>
                    <a:pt x="0" y="0"/>
                  </a:lnTo>
                  <a:lnTo>
                    <a:pt x="0" y="0"/>
                  </a:lnTo>
                  <a:lnTo>
                    <a:pt x="10" y="0"/>
                  </a:lnTo>
                  <a:lnTo>
                    <a:pt x="19" y="0"/>
                  </a:lnTo>
                  <a:lnTo>
                    <a:pt x="29" y="0"/>
                  </a:lnTo>
                  <a:lnTo>
                    <a:pt x="36" y="0"/>
                  </a:lnTo>
                  <a:lnTo>
                    <a:pt x="40" y="0"/>
                  </a:lnTo>
                  <a:lnTo>
                    <a:pt x="45" y="0"/>
                  </a:lnTo>
                  <a:lnTo>
                    <a:pt x="50" y="0"/>
                  </a:lnTo>
                  <a:lnTo>
                    <a:pt x="55" y="0"/>
                  </a:lnTo>
                  <a:lnTo>
                    <a:pt x="57" y="0"/>
                  </a:lnTo>
                  <a:lnTo>
                    <a:pt x="57" y="0"/>
                  </a:lnTo>
                  <a:lnTo>
                    <a:pt x="59" y="0"/>
                  </a:lnTo>
                  <a:lnTo>
                    <a:pt x="59" y="0"/>
                  </a:lnTo>
                  <a:lnTo>
                    <a:pt x="62" y="0"/>
                  </a:lnTo>
                  <a:lnTo>
                    <a:pt x="62" y="0"/>
                  </a:lnTo>
                  <a:lnTo>
                    <a:pt x="62" y="5"/>
                  </a:lnTo>
                  <a:lnTo>
                    <a:pt x="62" y="7"/>
                  </a:lnTo>
                  <a:lnTo>
                    <a:pt x="62" y="7"/>
                  </a:lnTo>
                  <a:lnTo>
                    <a:pt x="62" y="10"/>
                  </a:lnTo>
                  <a:lnTo>
                    <a:pt x="62" y="10"/>
                  </a:lnTo>
                  <a:lnTo>
                    <a:pt x="62" y="10"/>
                  </a:lnTo>
                  <a:lnTo>
                    <a:pt x="57" y="10"/>
                  </a:lnTo>
                  <a:lnTo>
                    <a:pt x="52" y="10"/>
                  </a:lnTo>
                  <a:lnTo>
                    <a:pt x="47" y="10"/>
                  </a:lnTo>
                  <a:lnTo>
                    <a:pt x="45" y="10"/>
                  </a:lnTo>
                  <a:lnTo>
                    <a:pt x="43" y="10"/>
                  </a:lnTo>
                  <a:lnTo>
                    <a:pt x="40" y="10"/>
                  </a:lnTo>
                  <a:lnTo>
                    <a:pt x="38" y="10"/>
                  </a:lnTo>
                  <a:lnTo>
                    <a:pt x="36" y="10"/>
                  </a:lnTo>
                  <a:lnTo>
                    <a:pt x="33" y="10"/>
                  </a:lnTo>
                  <a:lnTo>
                    <a:pt x="33" y="10"/>
                  </a:lnTo>
                  <a:lnTo>
                    <a:pt x="33" y="10"/>
                  </a:lnTo>
                  <a:lnTo>
                    <a:pt x="38" y="12"/>
                  </a:lnTo>
                  <a:lnTo>
                    <a:pt x="40" y="14"/>
                  </a:lnTo>
                  <a:lnTo>
                    <a:pt x="45" y="17"/>
                  </a:lnTo>
                  <a:lnTo>
                    <a:pt x="47" y="19"/>
                  </a:lnTo>
                  <a:lnTo>
                    <a:pt x="52" y="22"/>
                  </a:lnTo>
                  <a:lnTo>
                    <a:pt x="55" y="24"/>
                  </a:lnTo>
                  <a:lnTo>
                    <a:pt x="57" y="24"/>
                  </a:lnTo>
                  <a:lnTo>
                    <a:pt x="59" y="26"/>
                  </a:lnTo>
                  <a:lnTo>
                    <a:pt x="59" y="26"/>
                  </a:lnTo>
                  <a:lnTo>
                    <a:pt x="59" y="26"/>
                  </a:lnTo>
                  <a:lnTo>
                    <a:pt x="62" y="26"/>
                  </a:lnTo>
                  <a:lnTo>
                    <a:pt x="64" y="29"/>
                  </a:lnTo>
                  <a:lnTo>
                    <a:pt x="66" y="31"/>
                  </a:lnTo>
                  <a:lnTo>
                    <a:pt x="69" y="33"/>
                  </a:lnTo>
                  <a:lnTo>
                    <a:pt x="69" y="36"/>
                  </a:lnTo>
                  <a:lnTo>
                    <a:pt x="69" y="38"/>
                  </a:lnTo>
                  <a:lnTo>
                    <a:pt x="69" y="40"/>
                  </a:lnTo>
                  <a:lnTo>
                    <a:pt x="69" y="43"/>
                  </a:lnTo>
                  <a:lnTo>
                    <a:pt x="66" y="48"/>
                  </a:lnTo>
                  <a:lnTo>
                    <a:pt x="64" y="50"/>
                  </a:lnTo>
                  <a:lnTo>
                    <a:pt x="62" y="50"/>
                  </a:lnTo>
                  <a:lnTo>
                    <a:pt x="62" y="50"/>
                  </a:lnTo>
                  <a:lnTo>
                    <a:pt x="55" y="55"/>
                  </a:lnTo>
                  <a:lnTo>
                    <a:pt x="50" y="57"/>
                  </a:lnTo>
                  <a:lnTo>
                    <a:pt x="45" y="59"/>
                  </a:lnTo>
                  <a:lnTo>
                    <a:pt x="43" y="62"/>
                  </a:lnTo>
                  <a:lnTo>
                    <a:pt x="43" y="62"/>
                  </a:lnTo>
                  <a:lnTo>
                    <a:pt x="40" y="62"/>
                  </a:lnTo>
                  <a:lnTo>
                    <a:pt x="40" y="62"/>
                  </a:lnTo>
                  <a:lnTo>
                    <a:pt x="36" y="59"/>
                  </a:lnTo>
                  <a:lnTo>
                    <a:pt x="33" y="57"/>
                  </a:lnTo>
                  <a:lnTo>
                    <a:pt x="29" y="55"/>
                  </a:lnTo>
                  <a:lnTo>
                    <a:pt x="29" y="55"/>
                  </a:lnTo>
                  <a:lnTo>
                    <a:pt x="26" y="55"/>
                  </a:lnTo>
                  <a:lnTo>
                    <a:pt x="26" y="52"/>
                  </a:lnTo>
                  <a:lnTo>
                    <a:pt x="26" y="52"/>
                  </a:lnTo>
                  <a:close/>
                </a:path>
              </a:pathLst>
            </a:custGeom>
            <a:solidFill>
              <a:srgbClr val="1A2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8" name="Freeform 112"/>
            <p:cNvSpPr>
              <a:spLocks/>
            </p:cNvSpPr>
            <p:nvPr/>
          </p:nvSpPr>
          <p:spPr bwMode="auto">
            <a:xfrm>
              <a:off x="3997325" y="4110038"/>
              <a:ext cx="173038" cy="63500"/>
            </a:xfrm>
            <a:custGeom>
              <a:avLst/>
              <a:gdLst>
                <a:gd name="T0" fmla="*/ 92 w 109"/>
                <a:gd name="T1" fmla="*/ 7 h 40"/>
                <a:gd name="T2" fmla="*/ 99 w 109"/>
                <a:gd name="T3" fmla="*/ 12 h 40"/>
                <a:gd name="T4" fmla="*/ 106 w 109"/>
                <a:gd name="T5" fmla="*/ 17 h 40"/>
                <a:gd name="T6" fmla="*/ 109 w 109"/>
                <a:gd name="T7" fmla="*/ 17 h 40"/>
                <a:gd name="T8" fmla="*/ 109 w 109"/>
                <a:gd name="T9" fmla="*/ 17 h 40"/>
                <a:gd name="T10" fmla="*/ 99 w 109"/>
                <a:gd name="T11" fmla="*/ 21 h 40"/>
                <a:gd name="T12" fmla="*/ 94 w 109"/>
                <a:gd name="T13" fmla="*/ 24 h 40"/>
                <a:gd name="T14" fmla="*/ 94 w 109"/>
                <a:gd name="T15" fmla="*/ 26 h 40"/>
                <a:gd name="T16" fmla="*/ 90 w 109"/>
                <a:gd name="T17" fmla="*/ 24 h 40"/>
                <a:gd name="T18" fmla="*/ 83 w 109"/>
                <a:gd name="T19" fmla="*/ 19 h 40"/>
                <a:gd name="T20" fmla="*/ 76 w 109"/>
                <a:gd name="T21" fmla="*/ 17 h 40"/>
                <a:gd name="T22" fmla="*/ 73 w 109"/>
                <a:gd name="T23" fmla="*/ 14 h 40"/>
                <a:gd name="T24" fmla="*/ 73 w 109"/>
                <a:gd name="T25" fmla="*/ 14 h 40"/>
                <a:gd name="T26" fmla="*/ 66 w 109"/>
                <a:gd name="T27" fmla="*/ 12 h 40"/>
                <a:gd name="T28" fmla="*/ 59 w 109"/>
                <a:gd name="T29" fmla="*/ 17 h 40"/>
                <a:gd name="T30" fmla="*/ 49 w 109"/>
                <a:gd name="T31" fmla="*/ 21 h 40"/>
                <a:gd name="T32" fmla="*/ 45 w 109"/>
                <a:gd name="T33" fmla="*/ 24 h 40"/>
                <a:gd name="T34" fmla="*/ 38 w 109"/>
                <a:gd name="T35" fmla="*/ 29 h 40"/>
                <a:gd name="T36" fmla="*/ 33 w 109"/>
                <a:gd name="T37" fmla="*/ 31 h 40"/>
                <a:gd name="T38" fmla="*/ 33 w 109"/>
                <a:gd name="T39" fmla="*/ 31 h 40"/>
                <a:gd name="T40" fmla="*/ 42 w 109"/>
                <a:gd name="T41" fmla="*/ 31 h 40"/>
                <a:gd name="T42" fmla="*/ 49 w 109"/>
                <a:gd name="T43" fmla="*/ 31 h 40"/>
                <a:gd name="T44" fmla="*/ 54 w 109"/>
                <a:gd name="T45" fmla="*/ 31 h 40"/>
                <a:gd name="T46" fmla="*/ 61 w 109"/>
                <a:gd name="T47" fmla="*/ 31 h 40"/>
                <a:gd name="T48" fmla="*/ 61 w 109"/>
                <a:gd name="T49" fmla="*/ 31 h 40"/>
                <a:gd name="T50" fmla="*/ 61 w 109"/>
                <a:gd name="T51" fmla="*/ 33 h 40"/>
                <a:gd name="T52" fmla="*/ 61 w 109"/>
                <a:gd name="T53" fmla="*/ 38 h 40"/>
                <a:gd name="T54" fmla="*/ 61 w 109"/>
                <a:gd name="T55" fmla="*/ 40 h 40"/>
                <a:gd name="T56" fmla="*/ 52 w 109"/>
                <a:gd name="T57" fmla="*/ 40 h 40"/>
                <a:gd name="T58" fmla="*/ 33 w 109"/>
                <a:gd name="T59" fmla="*/ 40 h 40"/>
                <a:gd name="T60" fmla="*/ 19 w 109"/>
                <a:gd name="T61" fmla="*/ 40 h 40"/>
                <a:gd name="T62" fmla="*/ 12 w 109"/>
                <a:gd name="T63" fmla="*/ 40 h 40"/>
                <a:gd name="T64" fmla="*/ 5 w 109"/>
                <a:gd name="T65" fmla="*/ 40 h 40"/>
                <a:gd name="T66" fmla="*/ 2 w 109"/>
                <a:gd name="T67" fmla="*/ 40 h 40"/>
                <a:gd name="T68" fmla="*/ 0 w 109"/>
                <a:gd name="T69" fmla="*/ 40 h 40"/>
                <a:gd name="T70" fmla="*/ 0 w 109"/>
                <a:gd name="T71" fmla="*/ 33 h 40"/>
                <a:gd name="T72" fmla="*/ 0 w 109"/>
                <a:gd name="T73" fmla="*/ 24 h 40"/>
                <a:gd name="T74" fmla="*/ 0 w 109"/>
                <a:gd name="T75" fmla="*/ 17 h 40"/>
                <a:gd name="T76" fmla="*/ 0 w 109"/>
                <a:gd name="T77" fmla="*/ 12 h 40"/>
                <a:gd name="T78" fmla="*/ 0 w 109"/>
                <a:gd name="T79" fmla="*/ 7 h 40"/>
                <a:gd name="T80" fmla="*/ 0 w 109"/>
                <a:gd name="T81" fmla="*/ 5 h 40"/>
                <a:gd name="T82" fmla="*/ 7 w 109"/>
                <a:gd name="T83" fmla="*/ 5 h 40"/>
                <a:gd name="T84" fmla="*/ 14 w 109"/>
                <a:gd name="T85" fmla="*/ 5 h 40"/>
                <a:gd name="T86" fmla="*/ 16 w 109"/>
                <a:gd name="T87" fmla="*/ 5 h 40"/>
                <a:gd name="T88" fmla="*/ 19 w 109"/>
                <a:gd name="T89" fmla="*/ 5 h 40"/>
                <a:gd name="T90" fmla="*/ 19 w 109"/>
                <a:gd name="T91" fmla="*/ 14 h 40"/>
                <a:gd name="T92" fmla="*/ 19 w 109"/>
                <a:gd name="T93" fmla="*/ 19 h 40"/>
                <a:gd name="T94" fmla="*/ 19 w 109"/>
                <a:gd name="T95" fmla="*/ 21 h 40"/>
                <a:gd name="T96" fmla="*/ 23 w 109"/>
                <a:gd name="T97" fmla="*/ 19 h 40"/>
                <a:gd name="T98" fmla="*/ 31 w 109"/>
                <a:gd name="T99" fmla="*/ 14 h 40"/>
                <a:gd name="T100" fmla="*/ 38 w 109"/>
                <a:gd name="T101" fmla="*/ 10 h 40"/>
                <a:gd name="T102" fmla="*/ 42 w 109"/>
                <a:gd name="T103" fmla="*/ 7 h 40"/>
                <a:gd name="T104" fmla="*/ 42 w 109"/>
                <a:gd name="T105" fmla="*/ 7 h 40"/>
                <a:gd name="T106" fmla="*/ 49 w 109"/>
                <a:gd name="T107" fmla="*/ 5 h 40"/>
                <a:gd name="T108" fmla="*/ 64 w 109"/>
                <a:gd name="T109" fmla="*/ 0 h 40"/>
                <a:gd name="T110" fmla="*/ 76 w 109"/>
                <a:gd name="T111" fmla="*/ 0 h 40"/>
                <a:gd name="T112" fmla="*/ 85 w 109"/>
                <a:gd name="T113" fmla="*/ 5 h 40"/>
                <a:gd name="T114" fmla="*/ 90 w 109"/>
                <a:gd name="T11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40">
                  <a:moveTo>
                    <a:pt x="90" y="5"/>
                  </a:moveTo>
                  <a:lnTo>
                    <a:pt x="92" y="7"/>
                  </a:lnTo>
                  <a:lnTo>
                    <a:pt x="94" y="10"/>
                  </a:lnTo>
                  <a:lnTo>
                    <a:pt x="99" y="12"/>
                  </a:lnTo>
                  <a:lnTo>
                    <a:pt x="104" y="14"/>
                  </a:lnTo>
                  <a:lnTo>
                    <a:pt x="106" y="17"/>
                  </a:lnTo>
                  <a:lnTo>
                    <a:pt x="109" y="17"/>
                  </a:lnTo>
                  <a:lnTo>
                    <a:pt x="109" y="17"/>
                  </a:lnTo>
                  <a:lnTo>
                    <a:pt x="109" y="17"/>
                  </a:lnTo>
                  <a:lnTo>
                    <a:pt x="109" y="17"/>
                  </a:lnTo>
                  <a:lnTo>
                    <a:pt x="104" y="19"/>
                  </a:lnTo>
                  <a:lnTo>
                    <a:pt x="99" y="21"/>
                  </a:lnTo>
                  <a:lnTo>
                    <a:pt x="97" y="24"/>
                  </a:lnTo>
                  <a:lnTo>
                    <a:pt x="94" y="24"/>
                  </a:lnTo>
                  <a:lnTo>
                    <a:pt x="94" y="26"/>
                  </a:lnTo>
                  <a:lnTo>
                    <a:pt x="94" y="26"/>
                  </a:lnTo>
                  <a:lnTo>
                    <a:pt x="94" y="26"/>
                  </a:lnTo>
                  <a:lnTo>
                    <a:pt x="90" y="24"/>
                  </a:lnTo>
                  <a:lnTo>
                    <a:pt x="87" y="21"/>
                  </a:lnTo>
                  <a:lnTo>
                    <a:pt x="83" y="19"/>
                  </a:lnTo>
                  <a:lnTo>
                    <a:pt x="78" y="17"/>
                  </a:lnTo>
                  <a:lnTo>
                    <a:pt x="76" y="17"/>
                  </a:lnTo>
                  <a:lnTo>
                    <a:pt x="73" y="14"/>
                  </a:lnTo>
                  <a:lnTo>
                    <a:pt x="73" y="14"/>
                  </a:lnTo>
                  <a:lnTo>
                    <a:pt x="73" y="14"/>
                  </a:lnTo>
                  <a:lnTo>
                    <a:pt x="73" y="14"/>
                  </a:lnTo>
                  <a:lnTo>
                    <a:pt x="71" y="12"/>
                  </a:lnTo>
                  <a:lnTo>
                    <a:pt x="66" y="12"/>
                  </a:lnTo>
                  <a:lnTo>
                    <a:pt x="64" y="14"/>
                  </a:lnTo>
                  <a:lnTo>
                    <a:pt x="59" y="17"/>
                  </a:lnTo>
                  <a:lnTo>
                    <a:pt x="54" y="19"/>
                  </a:lnTo>
                  <a:lnTo>
                    <a:pt x="49" y="21"/>
                  </a:lnTo>
                  <a:lnTo>
                    <a:pt x="47" y="21"/>
                  </a:lnTo>
                  <a:lnTo>
                    <a:pt x="45" y="24"/>
                  </a:lnTo>
                  <a:lnTo>
                    <a:pt x="40" y="26"/>
                  </a:lnTo>
                  <a:lnTo>
                    <a:pt x="38" y="29"/>
                  </a:lnTo>
                  <a:lnTo>
                    <a:pt x="35" y="29"/>
                  </a:lnTo>
                  <a:lnTo>
                    <a:pt x="33" y="31"/>
                  </a:lnTo>
                  <a:lnTo>
                    <a:pt x="33" y="31"/>
                  </a:lnTo>
                  <a:lnTo>
                    <a:pt x="33" y="31"/>
                  </a:lnTo>
                  <a:lnTo>
                    <a:pt x="38" y="31"/>
                  </a:lnTo>
                  <a:lnTo>
                    <a:pt x="42" y="31"/>
                  </a:lnTo>
                  <a:lnTo>
                    <a:pt x="47" y="31"/>
                  </a:lnTo>
                  <a:lnTo>
                    <a:pt x="49" y="31"/>
                  </a:lnTo>
                  <a:lnTo>
                    <a:pt x="52" y="31"/>
                  </a:lnTo>
                  <a:lnTo>
                    <a:pt x="54" y="31"/>
                  </a:lnTo>
                  <a:lnTo>
                    <a:pt x="59" y="31"/>
                  </a:lnTo>
                  <a:lnTo>
                    <a:pt x="61" y="31"/>
                  </a:lnTo>
                  <a:lnTo>
                    <a:pt x="61" y="31"/>
                  </a:lnTo>
                  <a:lnTo>
                    <a:pt x="61" y="31"/>
                  </a:lnTo>
                  <a:lnTo>
                    <a:pt x="61" y="31"/>
                  </a:lnTo>
                  <a:lnTo>
                    <a:pt x="61" y="33"/>
                  </a:lnTo>
                  <a:lnTo>
                    <a:pt x="61" y="36"/>
                  </a:lnTo>
                  <a:lnTo>
                    <a:pt x="61" y="38"/>
                  </a:lnTo>
                  <a:lnTo>
                    <a:pt x="61" y="38"/>
                  </a:lnTo>
                  <a:lnTo>
                    <a:pt x="61" y="40"/>
                  </a:lnTo>
                  <a:lnTo>
                    <a:pt x="61" y="40"/>
                  </a:lnTo>
                  <a:lnTo>
                    <a:pt x="52" y="40"/>
                  </a:lnTo>
                  <a:lnTo>
                    <a:pt x="40" y="40"/>
                  </a:lnTo>
                  <a:lnTo>
                    <a:pt x="33" y="40"/>
                  </a:lnTo>
                  <a:lnTo>
                    <a:pt x="26" y="40"/>
                  </a:lnTo>
                  <a:lnTo>
                    <a:pt x="19" y="40"/>
                  </a:lnTo>
                  <a:lnTo>
                    <a:pt x="14" y="40"/>
                  </a:lnTo>
                  <a:lnTo>
                    <a:pt x="12" y="40"/>
                  </a:lnTo>
                  <a:lnTo>
                    <a:pt x="7" y="40"/>
                  </a:lnTo>
                  <a:lnTo>
                    <a:pt x="5" y="40"/>
                  </a:lnTo>
                  <a:lnTo>
                    <a:pt x="2" y="40"/>
                  </a:lnTo>
                  <a:lnTo>
                    <a:pt x="2" y="40"/>
                  </a:lnTo>
                  <a:lnTo>
                    <a:pt x="0" y="40"/>
                  </a:lnTo>
                  <a:lnTo>
                    <a:pt x="0" y="40"/>
                  </a:lnTo>
                  <a:lnTo>
                    <a:pt x="0" y="40"/>
                  </a:lnTo>
                  <a:lnTo>
                    <a:pt x="0" y="33"/>
                  </a:lnTo>
                  <a:lnTo>
                    <a:pt x="0" y="29"/>
                  </a:lnTo>
                  <a:lnTo>
                    <a:pt x="0" y="24"/>
                  </a:lnTo>
                  <a:lnTo>
                    <a:pt x="0" y="19"/>
                  </a:lnTo>
                  <a:lnTo>
                    <a:pt x="0" y="17"/>
                  </a:lnTo>
                  <a:lnTo>
                    <a:pt x="0" y="14"/>
                  </a:lnTo>
                  <a:lnTo>
                    <a:pt x="0" y="12"/>
                  </a:lnTo>
                  <a:lnTo>
                    <a:pt x="0" y="10"/>
                  </a:lnTo>
                  <a:lnTo>
                    <a:pt x="0" y="7"/>
                  </a:lnTo>
                  <a:lnTo>
                    <a:pt x="0" y="5"/>
                  </a:lnTo>
                  <a:lnTo>
                    <a:pt x="0" y="5"/>
                  </a:lnTo>
                  <a:lnTo>
                    <a:pt x="0" y="5"/>
                  </a:lnTo>
                  <a:lnTo>
                    <a:pt x="7" y="5"/>
                  </a:lnTo>
                  <a:lnTo>
                    <a:pt x="12" y="5"/>
                  </a:lnTo>
                  <a:lnTo>
                    <a:pt x="14" y="5"/>
                  </a:lnTo>
                  <a:lnTo>
                    <a:pt x="16" y="5"/>
                  </a:lnTo>
                  <a:lnTo>
                    <a:pt x="16" y="5"/>
                  </a:lnTo>
                  <a:lnTo>
                    <a:pt x="16" y="5"/>
                  </a:lnTo>
                  <a:lnTo>
                    <a:pt x="19" y="5"/>
                  </a:lnTo>
                  <a:lnTo>
                    <a:pt x="19" y="10"/>
                  </a:lnTo>
                  <a:lnTo>
                    <a:pt x="19" y="14"/>
                  </a:lnTo>
                  <a:lnTo>
                    <a:pt x="19" y="17"/>
                  </a:lnTo>
                  <a:lnTo>
                    <a:pt x="19" y="19"/>
                  </a:lnTo>
                  <a:lnTo>
                    <a:pt x="19" y="19"/>
                  </a:lnTo>
                  <a:lnTo>
                    <a:pt x="19" y="21"/>
                  </a:lnTo>
                  <a:lnTo>
                    <a:pt x="19" y="21"/>
                  </a:lnTo>
                  <a:lnTo>
                    <a:pt x="23" y="19"/>
                  </a:lnTo>
                  <a:lnTo>
                    <a:pt x="26" y="17"/>
                  </a:lnTo>
                  <a:lnTo>
                    <a:pt x="31" y="14"/>
                  </a:lnTo>
                  <a:lnTo>
                    <a:pt x="33" y="12"/>
                  </a:lnTo>
                  <a:lnTo>
                    <a:pt x="38" y="10"/>
                  </a:lnTo>
                  <a:lnTo>
                    <a:pt x="40" y="10"/>
                  </a:lnTo>
                  <a:lnTo>
                    <a:pt x="42" y="7"/>
                  </a:lnTo>
                  <a:lnTo>
                    <a:pt x="42" y="7"/>
                  </a:lnTo>
                  <a:lnTo>
                    <a:pt x="42" y="7"/>
                  </a:lnTo>
                  <a:lnTo>
                    <a:pt x="42" y="7"/>
                  </a:lnTo>
                  <a:lnTo>
                    <a:pt x="49" y="5"/>
                  </a:lnTo>
                  <a:lnTo>
                    <a:pt x="57" y="3"/>
                  </a:lnTo>
                  <a:lnTo>
                    <a:pt x="64" y="0"/>
                  </a:lnTo>
                  <a:lnTo>
                    <a:pt x="68" y="0"/>
                  </a:lnTo>
                  <a:lnTo>
                    <a:pt x="76" y="0"/>
                  </a:lnTo>
                  <a:lnTo>
                    <a:pt x="83" y="3"/>
                  </a:lnTo>
                  <a:lnTo>
                    <a:pt x="85" y="5"/>
                  </a:lnTo>
                  <a:lnTo>
                    <a:pt x="87" y="5"/>
                  </a:lnTo>
                  <a:lnTo>
                    <a:pt x="90" y="5"/>
                  </a:lnTo>
                  <a:close/>
                </a:path>
              </a:pathLst>
            </a:custGeom>
            <a:solidFill>
              <a:srgbClr val="1A2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9" name="Freeform 113"/>
            <p:cNvSpPr>
              <a:spLocks/>
            </p:cNvSpPr>
            <p:nvPr/>
          </p:nvSpPr>
          <p:spPr bwMode="auto">
            <a:xfrm>
              <a:off x="4176713" y="4079876"/>
              <a:ext cx="109538" cy="98425"/>
            </a:xfrm>
            <a:custGeom>
              <a:avLst/>
              <a:gdLst>
                <a:gd name="T0" fmla="*/ 69 w 69"/>
                <a:gd name="T1" fmla="*/ 31 h 62"/>
                <a:gd name="T2" fmla="*/ 69 w 69"/>
                <a:gd name="T3" fmla="*/ 43 h 62"/>
                <a:gd name="T4" fmla="*/ 69 w 69"/>
                <a:gd name="T5" fmla="*/ 50 h 62"/>
                <a:gd name="T6" fmla="*/ 69 w 69"/>
                <a:gd name="T7" fmla="*/ 55 h 62"/>
                <a:gd name="T8" fmla="*/ 69 w 69"/>
                <a:gd name="T9" fmla="*/ 59 h 62"/>
                <a:gd name="T10" fmla="*/ 69 w 69"/>
                <a:gd name="T11" fmla="*/ 62 h 62"/>
                <a:gd name="T12" fmla="*/ 60 w 69"/>
                <a:gd name="T13" fmla="*/ 62 h 62"/>
                <a:gd name="T14" fmla="*/ 41 w 69"/>
                <a:gd name="T15" fmla="*/ 62 h 62"/>
                <a:gd name="T16" fmla="*/ 29 w 69"/>
                <a:gd name="T17" fmla="*/ 62 h 62"/>
                <a:gd name="T18" fmla="*/ 19 w 69"/>
                <a:gd name="T19" fmla="*/ 62 h 62"/>
                <a:gd name="T20" fmla="*/ 12 w 69"/>
                <a:gd name="T21" fmla="*/ 62 h 62"/>
                <a:gd name="T22" fmla="*/ 10 w 69"/>
                <a:gd name="T23" fmla="*/ 62 h 62"/>
                <a:gd name="T24" fmla="*/ 8 w 69"/>
                <a:gd name="T25" fmla="*/ 62 h 62"/>
                <a:gd name="T26" fmla="*/ 8 w 69"/>
                <a:gd name="T27" fmla="*/ 57 h 62"/>
                <a:gd name="T28" fmla="*/ 8 w 69"/>
                <a:gd name="T29" fmla="*/ 52 h 62"/>
                <a:gd name="T30" fmla="*/ 8 w 69"/>
                <a:gd name="T31" fmla="*/ 50 h 62"/>
                <a:gd name="T32" fmla="*/ 8 w 69"/>
                <a:gd name="T33" fmla="*/ 50 h 62"/>
                <a:gd name="T34" fmla="*/ 17 w 69"/>
                <a:gd name="T35" fmla="*/ 50 h 62"/>
                <a:gd name="T36" fmla="*/ 24 w 69"/>
                <a:gd name="T37" fmla="*/ 50 h 62"/>
                <a:gd name="T38" fmla="*/ 29 w 69"/>
                <a:gd name="T39" fmla="*/ 50 h 62"/>
                <a:gd name="T40" fmla="*/ 34 w 69"/>
                <a:gd name="T41" fmla="*/ 50 h 62"/>
                <a:gd name="T42" fmla="*/ 36 w 69"/>
                <a:gd name="T43" fmla="*/ 50 h 62"/>
                <a:gd name="T44" fmla="*/ 31 w 69"/>
                <a:gd name="T45" fmla="*/ 48 h 62"/>
                <a:gd name="T46" fmla="*/ 24 w 69"/>
                <a:gd name="T47" fmla="*/ 43 h 62"/>
                <a:gd name="T48" fmla="*/ 17 w 69"/>
                <a:gd name="T49" fmla="*/ 40 h 62"/>
                <a:gd name="T50" fmla="*/ 12 w 69"/>
                <a:gd name="T51" fmla="*/ 38 h 62"/>
                <a:gd name="T52" fmla="*/ 10 w 69"/>
                <a:gd name="T53" fmla="*/ 36 h 62"/>
                <a:gd name="T54" fmla="*/ 8 w 69"/>
                <a:gd name="T55" fmla="*/ 33 h 62"/>
                <a:gd name="T56" fmla="*/ 3 w 69"/>
                <a:gd name="T57" fmla="*/ 31 h 62"/>
                <a:gd name="T58" fmla="*/ 0 w 69"/>
                <a:gd name="T59" fmla="*/ 26 h 62"/>
                <a:gd name="T60" fmla="*/ 0 w 69"/>
                <a:gd name="T61" fmla="*/ 19 h 62"/>
                <a:gd name="T62" fmla="*/ 3 w 69"/>
                <a:gd name="T63" fmla="*/ 14 h 62"/>
                <a:gd name="T64" fmla="*/ 8 w 69"/>
                <a:gd name="T65" fmla="*/ 10 h 62"/>
                <a:gd name="T66" fmla="*/ 12 w 69"/>
                <a:gd name="T67" fmla="*/ 7 h 62"/>
                <a:gd name="T68" fmla="*/ 19 w 69"/>
                <a:gd name="T69" fmla="*/ 5 h 62"/>
                <a:gd name="T70" fmla="*/ 26 w 69"/>
                <a:gd name="T71" fmla="*/ 0 h 62"/>
                <a:gd name="T72" fmla="*/ 29 w 69"/>
                <a:gd name="T73" fmla="*/ 0 h 62"/>
                <a:gd name="T74" fmla="*/ 29 w 69"/>
                <a:gd name="T75" fmla="*/ 0 h 62"/>
                <a:gd name="T76" fmla="*/ 36 w 69"/>
                <a:gd name="T77" fmla="*/ 5 h 62"/>
                <a:gd name="T78" fmla="*/ 41 w 69"/>
                <a:gd name="T79" fmla="*/ 7 h 62"/>
                <a:gd name="T80" fmla="*/ 43 w 69"/>
                <a:gd name="T81" fmla="*/ 7 h 62"/>
                <a:gd name="T82" fmla="*/ 36 w 69"/>
                <a:gd name="T83" fmla="*/ 12 h 62"/>
                <a:gd name="T84" fmla="*/ 29 w 69"/>
                <a:gd name="T85" fmla="*/ 17 h 62"/>
                <a:gd name="T86" fmla="*/ 24 w 69"/>
                <a:gd name="T87" fmla="*/ 19 h 62"/>
                <a:gd name="T88" fmla="*/ 24 w 69"/>
                <a:gd name="T89" fmla="*/ 19 h 62"/>
                <a:gd name="T90" fmla="*/ 22 w 69"/>
                <a:gd name="T91" fmla="*/ 22 h 62"/>
                <a:gd name="T92" fmla="*/ 22 w 69"/>
                <a:gd name="T93" fmla="*/ 26 h 62"/>
                <a:gd name="T94" fmla="*/ 31 w 69"/>
                <a:gd name="T95" fmla="*/ 31 h 62"/>
                <a:gd name="T96" fmla="*/ 38 w 69"/>
                <a:gd name="T97" fmla="*/ 33 h 62"/>
                <a:gd name="T98" fmla="*/ 45 w 69"/>
                <a:gd name="T99" fmla="*/ 38 h 62"/>
                <a:gd name="T100" fmla="*/ 50 w 69"/>
                <a:gd name="T101" fmla="*/ 40 h 62"/>
                <a:gd name="T102" fmla="*/ 50 w 69"/>
                <a:gd name="T103" fmla="*/ 43 h 62"/>
                <a:gd name="T104" fmla="*/ 50 w 69"/>
                <a:gd name="T105" fmla="*/ 36 h 62"/>
                <a:gd name="T106" fmla="*/ 50 w 69"/>
                <a:gd name="T107" fmla="*/ 29 h 62"/>
                <a:gd name="T108" fmla="*/ 50 w 69"/>
                <a:gd name="T109" fmla="*/ 26 h 62"/>
                <a:gd name="T110" fmla="*/ 50 w 69"/>
                <a:gd name="T111" fmla="*/ 26 h 62"/>
                <a:gd name="T112" fmla="*/ 62 w 69"/>
                <a:gd name="T113" fmla="*/ 26 h 62"/>
                <a:gd name="T114" fmla="*/ 67 w 69"/>
                <a:gd name="T115" fmla="*/ 26 h 62"/>
                <a:gd name="T116" fmla="*/ 69 w 69"/>
                <a:gd name="T1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62">
                  <a:moveTo>
                    <a:pt x="69" y="26"/>
                  </a:moveTo>
                  <a:lnTo>
                    <a:pt x="69" y="31"/>
                  </a:lnTo>
                  <a:lnTo>
                    <a:pt x="69" y="38"/>
                  </a:lnTo>
                  <a:lnTo>
                    <a:pt x="69" y="43"/>
                  </a:lnTo>
                  <a:lnTo>
                    <a:pt x="69" y="45"/>
                  </a:lnTo>
                  <a:lnTo>
                    <a:pt x="69" y="50"/>
                  </a:lnTo>
                  <a:lnTo>
                    <a:pt x="69" y="52"/>
                  </a:lnTo>
                  <a:lnTo>
                    <a:pt x="69" y="55"/>
                  </a:lnTo>
                  <a:lnTo>
                    <a:pt x="69" y="57"/>
                  </a:lnTo>
                  <a:lnTo>
                    <a:pt x="69" y="59"/>
                  </a:lnTo>
                  <a:lnTo>
                    <a:pt x="69" y="62"/>
                  </a:lnTo>
                  <a:lnTo>
                    <a:pt x="69" y="62"/>
                  </a:lnTo>
                  <a:lnTo>
                    <a:pt x="69" y="62"/>
                  </a:lnTo>
                  <a:lnTo>
                    <a:pt x="60" y="62"/>
                  </a:lnTo>
                  <a:lnTo>
                    <a:pt x="50" y="62"/>
                  </a:lnTo>
                  <a:lnTo>
                    <a:pt x="41" y="62"/>
                  </a:lnTo>
                  <a:lnTo>
                    <a:pt x="34" y="62"/>
                  </a:lnTo>
                  <a:lnTo>
                    <a:pt x="29" y="62"/>
                  </a:lnTo>
                  <a:lnTo>
                    <a:pt x="24" y="62"/>
                  </a:lnTo>
                  <a:lnTo>
                    <a:pt x="19" y="62"/>
                  </a:lnTo>
                  <a:lnTo>
                    <a:pt x="15" y="62"/>
                  </a:lnTo>
                  <a:lnTo>
                    <a:pt x="12" y="62"/>
                  </a:lnTo>
                  <a:lnTo>
                    <a:pt x="12" y="62"/>
                  </a:lnTo>
                  <a:lnTo>
                    <a:pt x="10" y="62"/>
                  </a:lnTo>
                  <a:lnTo>
                    <a:pt x="10" y="62"/>
                  </a:lnTo>
                  <a:lnTo>
                    <a:pt x="8" y="62"/>
                  </a:lnTo>
                  <a:lnTo>
                    <a:pt x="8" y="62"/>
                  </a:lnTo>
                  <a:lnTo>
                    <a:pt x="8" y="57"/>
                  </a:lnTo>
                  <a:lnTo>
                    <a:pt x="8" y="55"/>
                  </a:lnTo>
                  <a:lnTo>
                    <a:pt x="8" y="52"/>
                  </a:lnTo>
                  <a:lnTo>
                    <a:pt x="8" y="52"/>
                  </a:lnTo>
                  <a:lnTo>
                    <a:pt x="8" y="50"/>
                  </a:lnTo>
                  <a:lnTo>
                    <a:pt x="8" y="50"/>
                  </a:lnTo>
                  <a:lnTo>
                    <a:pt x="8" y="50"/>
                  </a:lnTo>
                  <a:lnTo>
                    <a:pt x="12" y="50"/>
                  </a:lnTo>
                  <a:lnTo>
                    <a:pt x="17" y="50"/>
                  </a:lnTo>
                  <a:lnTo>
                    <a:pt x="19" y="50"/>
                  </a:lnTo>
                  <a:lnTo>
                    <a:pt x="24" y="50"/>
                  </a:lnTo>
                  <a:lnTo>
                    <a:pt x="26" y="50"/>
                  </a:lnTo>
                  <a:lnTo>
                    <a:pt x="29" y="50"/>
                  </a:lnTo>
                  <a:lnTo>
                    <a:pt x="31" y="50"/>
                  </a:lnTo>
                  <a:lnTo>
                    <a:pt x="34" y="50"/>
                  </a:lnTo>
                  <a:lnTo>
                    <a:pt x="36" y="50"/>
                  </a:lnTo>
                  <a:lnTo>
                    <a:pt x="36" y="50"/>
                  </a:lnTo>
                  <a:lnTo>
                    <a:pt x="36" y="50"/>
                  </a:lnTo>
                  <a:lnTo>
                    <a:pt x="31" y="48"/>
                  </a:lnTo>
                  <a:lnTo>
                    <a:pt x="26" y="45"/>
                  </a:lnTo>
                  <a:lnTo>
                    <a:pt x="24" y="43"/>
                  </a:lnTo>
                  <a:lnTo>
                    <a:pt x="22" y="43"/>
                  </a:lnTo>
                  <a:lnTo>
                    <a:pt x="17" y="40"/>
                  </a:lnTo>
                  <a:lnTo>
                    <a:pt x="12" y="38"/>
                  </a:lnTo>
                  <a:lnTo>
                    <a:pt x="12" y="38"/>
                  </a:lnTo>
                  <a:lnTo>
                    <a:pt x="10" y="36"/>
                  </a:lnTo>
                  <a:lnTo>
                    <a:pt x="10" y="36"/>
                  </a:lnTo>
                  <a:lnTo>
                    <a:pt x="10" y="36"/>
                  </a:lnTo>
                  <a:lnTo>
                    <a:pt x="8" y="33"/>
                  </a:lnTo>
                  <a:lnTo>
                    <a:pt x="5" y="33"/>
                  </a:lnTo>
                  <a:lnTo>
                    <a:pt x="3" y="31"/>
                  </a:lnTo>
                  <a:lnTo>
                    <a:pt x="0" y="29"/>
                  </a:lnTo>
                  <a:lnTo>
                    <a:pt x="0" y="26"/>
                  </a:lnTo>
                  <a:lnTo>
                    <a:pt x="0" y="22"/>
                  </a:lnTo>
                  <a:lnTo>
                    <a:pt x="0" y="19"/>
                  </a:lnTo>
                  <a:lnTo>
                    <a:pt x="0" y="19"/>
                  </a:lnTo>
                  <a:lnTo>
                    <a:pt x="3" y="14"/>
                  </a:lnTo>
                  <a:lnTo>
                    <a:pt x="8" y="12"/>
                  </a:lnTo>
                  <a:lnTo>
                    <a:pt x="8" y="10"/>
                  </a:lnTo>
                  <a:lnTo>
                    <a:pt x="8" y="10"/>
                  </a:lnTo>
                  <a:lnTo>
                    <a:pt x="12" y="7"/>
                  </a:lnTo>
                  <a:lnTo>
                    <a:pt x="15" y="7"/>
                  </a:lnTo>
                  <a:lnTo>
                    <a:pt x="19" y="5"/>
                  </a:lnTo>
                  <a:lnTo>
                    <a:pt x="24" y="3"/>
                  </a:lnTo>
                  <a:lnTo>
                    <a:pt x="26" y="0"/>
                  </a:lnTo>
                  <a:lnTo>
                    <a:pt x="26" y="0"/>
                  </a:lnTo>
                  <a:lnTo>
                    <a:pt x="29" y="0"/>
                  </a:lnTo>
                  <a:lnTo>
                    <a:pt x="29" y="0"/>
                  </a:lnTo>
                  <a:lnTo>
                    <a:pt x="29" y="0"/>
                  </a:lnTo>
                  <a:lnTo>
                    <a:pt x="34" y="3"/>
                  </a:lnTo>
                  <a:lnTo>
                    <a:pt x="36" y="5"/>
                  </a:lnTo>
                  <a:lnTo>
                    <a:pt x="38" y="5"/>
                  </a:lnTo>
                  <a:lnTo>
                    <a:pt x="41" y="7"/>
                  </a:lnTo>
                  <a:lnTo>
                    <a:pt x="43" y="7"/>
                  </a:lnTo>
                  <a:lnTo>
                    <a:pt x="43" y="7"/>
                  </a:lnTo>
                  <a:lnTo>
                    <a:pt x="43" y="7"/>
                  </a:lnTo>
                  <a:lnTo>
                    <a:pt x="36" y="12"/>
                  </a:lnTo>
                  <a:lnTo>
                    <a:pt x="31" y="14"/>
                  </a:lnTo>
                  <a:lnTo>
                    <a:pt x="29" y="17"/>
                  </a:lnTo>
                  <a:lnTo>
                    <a:pt x="26" y="17"/>
                  </a:lnTo>
                  <a:lnTo>
                    <a:pt x="24" y="19"/>
                  </a:lnTo>
                  <a:lnTo>
                    <a:pt x="24" y="19"/>
                  </a:lnTo>
                  <a:lnTo>
                    <a:pt x="24" y="19"/>
                  </a:lnTo>
                  <a:lnTo>
                    <a:pt x="22" y="19"/>
                  </a:lnTo>
                  <a:lnTo>
                    <a:pt x="22" y="22"/>
                  </a:lnTo>
                  <a:lnTo>
                    <a:pt x="22" y="24"/>
                  </a:lnTo>
                  <a:lnTo>
                    <a:pt x="22" y="26"/>
                  </a:lnTo>
                  <a:lnTo>
                    <a:pt x="26" y="29"/>
                  </a:lnTo>
                  <a:lnTo>
                    <a:pt x="31" y="31"/>
                  </a:lnTo>
                  <a:lnTo>
                    <a:pt x="34" y="33"/>
                  </a:lnTo>
                  <a:lnTo>
                    <a:pt x="38" y="33"/>
                  </a:lnTo>
                  <a:lnTo>
                    <a:pt x="41" y="36"/>
                  </a:lnTo>
                  <a:lnTo>
                    <a:pt x="45" y="38"/>
                  </a:lnTo>
                  <a:lnTo>
                    <a:pt x="48" y="40"/>
                  </a:lnTo>
                  <a:lnTo>
                    <a:pt x="50" y="40"/>
                  </a:lnTo>
                  <a:lnTo>
                    <a:pt x="50" y="43"/>
                  </a:lnTo>
                  <a:lnTo>
                    <a:pt x="50" y="43"/>
                  </a:lnTo>
                  <a:lnTo>
                    <a:pt x="50" y="43"/>
                  </a:lnTo>
                  <a:lnTo>
                    <a:pt x="50" y="36"/>
                  </a:lnTo>
                  <a:lnTo>
                    <a:pt x="50" y="33"/>
                  </a:lnTo>
                  <a:lnTo>
                    <a:pt x="50" y="29"/>
                  </a:lnTo>
                  <a:lnTo>
                    <a:pt x="50" y="29"/>
                  </a:lnTo>
                  <a:lnTo>
                    <a:pt x="50" y="26"/>
                  </a:lnTo>
                  <a:lnTo>
                    <a:pt x="50" y="26"/>
                  </a:lnTo>
                  <a:lnTo>
                    <a:pt x="50" y="26"/>
                  </a:lnTo>
                  <a:lnTo>
                    <a:pt x="57" y="26"/>
                  </a:lnTo>
                  <a:lnTo>
                    <a:pt x="62" y="26"/>
                  </a:lnTo>
                  <a:lnTo>
                    <a:pt x="64" y="26"/>
                  </a:lnTo>
                  <a:lnTo>
                    <a:pt x="67" y="26"/>
                  </a:lnTo>
                  <a:lnTo>
                    <a:pt x="69" y="26"/>
                  </a:lnTo>
                  <a:lnTo>
                    <a:pt x="69" y="26"/>
                  </a:lnTo>
                  <a:lnTo>
                    <a:pt x="69" y="26"/>
                  </a:lnTo>
                  <a:close/>
                </a:path>
              </a:pathLst>
            </a:custGeom>
            <a:solidFill>
              <a:srgbClr val="1A2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0" name="Freeform 114"/>
            <p:cNvSpPr>
              <a:spLocks noEditPoints="1"/>
            </p:cNvSpPr>
            <p:nvPr/>
          </p:nvSpPr>
          <p:spPr bwMode="auto">
            <a:xfrm>
              <a:off x="4113213" y="4008438"/>
              <a:ext cx="173038" cy="63500"/>
            </a:xfrm>
            <a:custGeom>
              <a:avLst/>
              <a:gdLst>
                <a:gd name="T0" fmla="*/ 21 w 109"/>
                <a:gd name="T1" fmla="*/ 33 h 40"/>
                <a:gd name="T2" fmla="*/ 14 w 109"/>
                <a:gd name="T3" fmla="*/ 31 h 40"/>
                <a:gd name="T4" fmla="*/ 5 w 109"/>
                <a:gd name="T5" fmla="*/ 26 h 40"/>
                <a:gd name="T6" fmla="*/ 3 w 109"/>
                <a:gd name="T7" fmla="*/ 24 h 40"/>
                <a:gd name="T8" fmla="*/ 0 w 109"/>
                <a:gd name="T9" fmla="*/ 24 h 40"/>
                <a:gd name="T10" fmla="*/ 5 w 109"/>
                <a:gd name="T11" fmla="*/ 22 h 40"/>
                <a:gd name="T12" fmla="*/ 12 w 109"/>
                <a:gd name="T13" fmla="*/ 17 h 40"/>
                <a:gd name="T14" fmla="*/ 14 w 109"/>
                <a:gd name="T15" fmla="*/ 14 h 40"/>
                <a:gd name="T16" fmla="*/ 17 w 109"/>
                <a:gd name="T17" fmla="*/ 14 h 40"/>
                <a:gd name="T18" fmla="*/ 21 w 109"/>
                <a:gd name="T19" fmla="*/ 19 h 40"/>
                <a:gd name="T20" fmla="*/ 31 w 109"/>
                <a:gd name="T21" fmla="*/ 24 h 40"/>
                <a:gd name="T22" fmla="*/ 36 w 109"/>
                <a:gd name="T23" fmla="*/ 26 h 40"/>
                <a:gd name="T24" fmla="*/ 36 w 109"/>
                <a:gd name="T25" fmla="*/ 26 h 40"/>
                <a:gd name="T26" fmla="*/ 40 w 109"/>
                <a:gd name="T27" fmla="*/ 26 h 40"/>
                <a:gd name="T28" fmla="*/ 48 w 109"/>
                <a:gd name="T29" fmla="*/ 26 h 40"/>
                <a:gd name="T30" fmla="*/ 55 w 109"/>
                <a:gd name="T31" fmla="*/ 22 h 40"/>
                <a:gd name="T32" fmla="*/ 62 w 109"/>
                <a:gd name="T33" fmla="*/ 17 h 40"/>
                <a:gd name="T34" fmla="*/ 69 w 109"/>
                <a:gd name="T35" fmla="*/ 12 h 40"/>
                <a:gd name="T36" fmla="*/ 74 w 109"/>
                <a:gd name="T37" fmla="*/ 10 h 40"/>
                <a:gd name="T38" fmla="*/ 76 w 109"/>
                <a:gd name="T39" fmla="*/ 10 h 40"/>
                <a:gd name="T40" fmla="*/ 71 w 109"/>
                <a:gd name="T41" fmla="*/ 10 h 40"/>
                <a:gd name="T42" fmla="*/ 62 w 109"/>
                <a:gd name="T43" fmla="*/ 10 h 40"/>
                <a:gd name="T44" fmla="*/ 57 w 109"/>
                <a:gd name="T45" fmla="*/ 10 h 40"/>
                <a:gd name="T46" fmla="*/ 52 w 109"/>
                <a:gd name="T47" fmla="*/ 10 h 40"/>
                <a:gd name="T48" fmla="*/ 48 w 109"/>
                <a:gd name="T49" fmla="*/ 10 h 40"/>
                <a:gd name="T50" fmla="*/ 48 w 109"/>
                <a:gd name="T51" fmla="*/ 10 h 40"/>
                <a:gd name="T52" fmla="*/ 48 w 109"/>
                <a:gd name="T53" fmla="*/ 3 h 40"/>
                <a:gd name="T54" fmla="*/ 48 w 109"/>
                <a:gd name="T55" fmla="*/ 0 h 40"/>
                <a:gd name="T56" fmla="*/ 48 w 109"/>
                <a:gd name="T57" fmla="*/ 0 h 40"/>
                <a:gd name="T58" fmla="*/ 59 w 109"/>
                <a:gd name="T59" fmla="*/ 0 h 40"/>
                <a:gd name="T60" fmla="*/ 76 w 109"/>
                <a:gd name="T61" fmla="*/ 0 h 40"/>
                <a:gd name="T62" fmla="*/ 90 w 109"/>
                <a:gd name="T63" fmla="*/ 0 h 40"/>
                <a:gd name="T64" fmla="*/ 100 w 109"/>
                <a:gd name="T65" fmla="*/ 0 h 40"/>
                <a:gd name="T66" fmla="*/ 104 w 109"/>
                <a:gd name="T67" fmla="*/ 0 h 40"/>
                <a:gd name="T68" fmla="*/ 107 w 109"/>
                <a:gd name="T69" fmla="*/ 0 h 40"/>
                <a:gd name="T70" fmla="*/ 109 w 109"/>
                <a:gd name="T71" fmla="*/ 0 h 40"/>
                <a:gd name="T72" fmla="*/ 109 w 109"/>
                <a:gd name="T73" fmla="*/ 5 h 40"/>
                <a:gd name="T74" fmla="*/ 109 w 109"/>
                <a:gd name="T75" fmla="*/ 14 h 40"/>
                <a:gd name="T76" fmla="*/ 109 w 109"/>
                <a:gd name="T77" fmla="*/ 24 h 40"/>
                <a:gd name="T78" fmla="*/ 109 w 109"/>
                <a:gd name="T79" fmla="*/ 29 h 40"/>
                <a:gd name="T80" fmla="*/ 109 w 109"/>
                <a:gd name="T81" fmla="*/ 33 h 40"/>
                <a:gd name="T82" fmla="*/ 109 w 109"/>
                <a:gd name="T83" fmla="*/ 36 h 40"/>
                <a:gd name="T84" fmla="*/ 104 w 109"/>
                <a:gd name="T85" fmla="*/ 36 h 40"/>
                <a:gd name="T86" fmla="*/ 95 w 109"/>
                <a:gd name="T87" fmla="*/ 36 h 40"/>
                <a:gd name="T88" fmla="*/ 92 w 109"/>
                <a:gd name="T89" fmla="*/ 36 h 40"/>
                <a:gd name="T90" fmla="*/ 90 w 109"/>
                <a:gd name="T91" fmla="*/ 36 h 40"/>
                <a:gd name="T92" fmla="*/ 90 w 109"/>
                <a:gd name="T93" fmla="*/ 26 h 40"/>
                <a:gd name="T94" fmla="*/ 90 w 109"/>
                <a:gd name="T95" fmla="*/ 22 h 40"/>
                <a:gd name="T96" fmla="*/ 90 w 109"/>
                <a:gd name="T97" fmla="*/ 19 h 40"/>
                <a:gd name="T98" fmla="*/ 88 w 109"/>
                <a:gd name="T99" fmla="*/ 22 h 40"/>
                <a:gd name="T100" fmla="*/ 78 w 109"/>
                <a:gd name="T101" fmla="*/ 26 h 40"/>
                <a:gd name="T102" fmla="*/ 71 w 109"/>
                <a:gd name="T103" fmla="*/ 29 h 40"/>
                <a:gd name="T104" fmla="*/ 66 w 109"/>
                <a:gd name="T105" fmla="*/ 31 h 40"/>
                <a:gd name="T106" fmla="*/ 66 w 109"/>
                <a:gd name="T107" fmla="*/ 33 h 40"/>
                <a:gd name="T108" fmla="*/ 59 w 109"/>
                <a:gd name="T109" fmla="*/ 36 h 40"/>
                <a:gd name="T110" fmla="*/ 48 w 109"/>
                <a:gd name="T111" fmla="*/ 38 h 40"/>
                <a:gd name="T112" fmla="*/ 33 w 109"/>
                <a:gd name="T113" fmla="*/ 38 h 40"/>
                <a:gd name="T114" fmla="*/ 24 w 109"/>
                <a:gd name="T115" fmla="*/ 36 h 40"/>
                <a:gd name="T116" fmla="*/ 21 w 109"/>
                <a:gd name="T117" fmla="*/ 36 h 40"/>
                <a:gd name="T118" fmla="*/ 21 w 109"/>
                <a:gd name="T119" fmla="*/ 33 h 40"/>
                <a:gd name="T120" fmla="*/ 17 w 109"/>
                <a:gd name="T1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40">
                  <a:moveTo>
                    <a:pt x="21" y="33"/>
                  </a:moveTo>
                  <a:lnTo>
                    <a:pt x="21" y="33"/>
                  </a:lnTo>
                  <a:close/>
                  <a:moveTo>
                    <a:pt x="17" y="33"/>
                  </a:moveTo>
                  <a:lnTo>
                    <a:pt x="14" y="31"/>
                  </a:lnTo>
                  <a:lnTo>
                    <a:pt x="10" y="29"/>
                  </a:lnTo>
                  <a:lnTo>
                    <a:pt x="5" y="26"/>
                  </a:lnTo>
                  <a:lnTo>
                    <a:pt x="3" y="24"/>
                  </a:lnTo>
                  <a:lnTo>
                    <a:pt x="3" y="24"/>
                  </a:lnTo>
                  <a:lnTo>
                    <a:pt x="0" y="24"/>
                  </a:lnTo>
                  <a:lnTo>
                    <a:pt x="0" y="24"/>
                  </a:lnTo>
                  <a:lnTo>
                    <a:pt x="0" y="24"/>
                  </a:lnTo>
                  <a:lnTo>
                    <a:pt x="5" y="22"/>
                  </a:lnTo>
                  <a:lnTo>
                    <a:pt x="10" y="19"/>
                  </a:lnTo>
                  <a:lnTo>
                    <a:pt x="12" y="17"/>
                  </a:lnTo>
                  <a:lnTo>
                    <a:pt x="14" y="14"/>
                  </a:lnTo>
                  <a:lnTo>
                    <a:pt x="14" y="14"/>
                  </a:lnTo>
                  <a:lnTo>
                    <a:pt x="17" y="14"/>
                  </a:lnTo>
                  <a:lnTo>
                    <a:pt x="17" y="14"/>
                  </a:lnTo>
                  <a:lnTo>
                    <a:pt x="19" y="17"/>
                  </a:lnTo>
                  <a:lnTo>
                    <a:pt x="21" y="19"/>
                  </a:lnTo>
                  <a:lnTo>
                    <a:pt x="29" y="22"/>
                  </a:lnTo>
                  <a:lnTo>
                    <a:pt x="31" y="24"/>
                  </a:lnTo>
                  <a:lnTo>
                    <a:pt x="33" y="24"/>
                  </a:lnTo>
                  <a:lnTo>
                    <a:pt x="36" y="26"/>
                  </a:lnTo>
                  <a:lnTo>
                    <a:pt x="36" y="26"/>
                  </a:lnTo>
                  <a:lnTo>
                    <a:pt x="36" y="26"/>
                  </a:lnTo>
                  <a:lnTo>
                    <a:pt x="36" y="26"/>
                  </a:lnTo>
                  <a:lnTo>
                    <a:pt x="40" y="26"/>
                  </a:lnTo>
                  <a:lnTo>
                    <a:pt x="43" y="26"/>
                  </a:lnTo>
                  <a:lnTo>
                    <a:pt x="48" y="26"/>
                  </a:lnTo>
                  <a:lnTo>
                    <a:pt x="50" y="24"/>
                  </a:lnTo>
                  <a:lnTo>
                    <a:pt x="55" y="22"/>
                  </a:lnTo>
                  <a:lnTo>
                    <a:pt x="59" y="19"/>
                  </a:lnTo>
                  <a:lnTo>
                    <a:pt x="62" y="17"/>
                  </a:lnTo>
                  <a:lnTo>
                    <a:pt x="64" y="17"/>
                  </a:lnTo>
                  <a:lnTo>
                    <a:pt x="69" y="12"/>
                  </a:lnTo>
                  <a:lnTo>
                    <a:pt x="74" y="12"/>
                  </a:lnTo>
                  <a:lnTo>
                    <a:pt x="74" y="10"/>
                  </a:lnTo>
                  <a:lnTo>
                    <a:pt x="76" y="10"/>
                  </a:lnTo>
                  <a:lnTo>
                    <a:pt x="76" y="10"/>
                  </a:lnTo>
                  <a:lnTo>
                    <a:pt x="76" y="10"/>
                  </a:lnTo>
                  <a:lnTo>
                    <a:pt x="71" y="10"/>
                  </a:lnTo>
                  <a:lnTo>
                    <a:pt x="66" y="10"/>
                  </a:lnTo>
                  <a:lnTo>
                    <a:pt x="62" y="10"/>
                  </a:lnTo>
                  <a:lnTo>
                    <a:pt x="59" y="10"/>
                  </a:lnTo>
                  <a:lnTo>
                    <a:pt x="57" y="10"/>
                  </a:lnTo>
                  <a:lnTo>
                    <a:pt x="55" y="10"/>
                  </a:lnTo>
                  <a:lnTo>
                    <a:pt x="52" y="10"/>
                  </a:lnTo>
                  <a:lnTo>
                    <a:pt x="50" y="10"/>
                  </a:lnTo>
                  <a:lnTo>
                    <a:pt x="48" y="10"/>
                  </a:lnTo>
                  <a:lnTo>
                    <a:pt x="48" y="10"/>
                  </a:lnTo>
                  <a:lnTo>
                    <a:pt x="48" y="10"/>
                  </a:lnTo>
                  <a:lnTo>
                    <a:pt x="48" y="7"/>
                  </a:lnTo>
                  <a:lnTo>
                    <a:pt x="48" y="3"/>
                  </a:lnTo>
                  <a:lnTo>
                    <a:pt x="48" y="3"/>
                  </a:lnTo>
                  <a:lnTo>
                    <a:pt x="48" y="0"/>
                  </a:lnTo>
                  <a:lnTo>
                    <a:pt x="48" y="0"/>
                  </a:lnTo>
                  <a:lnTo>
                    <a:pt x="48" y="0"/>
                  </a:lnTo>
                  <a:lnTo>
                    <a:pt x="48" y="0"/>
                  </a:lnTo>
                  <a:lnTo>
                    <a:pt x="59" y="0"/>
                  </a:lnTo>
                  <a:lnTo>
                    <a:pt x="69" y="0"/>
                  </a:lnTo>
                  <a:lnTo>
                    <a:pt x="76" y="0"/>
                  </a:lnTo>
                  <a:lnTo>
                    <a:pt x="83" y="0"/>
                  </a:lnTo>
                  <a:lnTo>
                    <a:pt x="90" y="0"/>
                  </a:lnTo>
                  <a:lnTo>
                    <a:pt x="95" y="0"/>
                  </a:lnTo>
                  <a:lnTo>
                    <a:pt x="100" y="0"/>
                  </a:lnTo>
                  <a:lnTo>
                    <a:pt x="102" y="0"/>
                  </a:lnTo>
                  <a:lnTo>
                    <a:pt x="104" y="0"/>
                  </a:lnTo>
                  <a:lnTo>
                    <a:pt x="107" y="0"/>
                  </a:lnTo>
                  <a:lnTo>
                    <a:pt x="107" y="0"/>
                  </a:lnTo>
                  <a:lnTo>
                    <a:pt x="109" y="0"/>
                  </a:lnTo>
                  <a:lnTo>
                    <a:pt x="109" y="0"/>
                  </a:lnTo>
                  <a:lnTo>
                    <a:pt x="109" y="0"/>
                  </a:lnTo>
                  <a:lnTo>
                    <a:pt x="109" y="5"/>
                  </a:lnTo>
                  <a:lnTo>
                    <a:pt x="109" y="10"/>
                  </a:lnTo>
                  <a:lnTo>
                    <a:pt x="109" y="14"/>
                  </a:lnTo>
                  <a:lnTo>
                    <a:pt x="109" y="19"/>
                  </a:lnTo>
                  <a:lnTo>
                    <a:pt x="109" y="24"/>
                  </a:lnTo>
                  <a:lnTo>
                    <a:pt x="109" y="26"/>
                  </a:lnTo>
                  <a:lnTo>
                    <a:pt x="109" y="29"/>
                  </a:lnTo>
                  <a:lnTo>
                    <a:pt x="109" y="31"/>
                  </a:lnTo>
                  <a:lnTo>
                    <a:pt x="109" y="33"/>
                  </a:lnTo>
                  <a:lnTo>
                    <a:pt x="109" y="33"/>
                  </a:lnTo>
                  <a:lnTo>
                    <a:pt x="109" y="36"/>
                  </a:lnTo>
                  <a:lnTo>
                    <a:pt x="109" y="36"/>
                  </a:lnTo>
                  <a:lnTo>
                    <a:pt x="104" y="36"/>
                  </a:lnTo>
                  <a:lnTo>
                    <a:pt x="100" y="36"/>
                  </a:lnTo>
                  <a:lnTo>
                    <a:pt x="95" y="36"/>
                  </a:lnTo>
                  <a:lnTo>
                    <a:pt x="92" y="36"/>
                  </a:lnTo>
                  <a:lnTo>
                    <a:pt x="92" y="36"/>
                  </a:lnTo>
                  <a:lnTo>
                    <a:pt x="92" y="36"/>
                  </a:lnTo>
                  <a:lnTo>
                    <a:pt x="90" y="36"/>
                  </a:lnTo>
                  <a:lnTo>
                    <a:pt x="90" y="29"/>
                  </a:lnTo>
                  <a:lnTo>
                    <a:pt x="90" y="26"/>
                  </a:lnTo>
                  <a:lnTo>
                    <a:pt x="90" y="22"/>
                  </a:lnTo>
                  <a:lnTo>
                    <a:pt x="90" y="22"/>
                  </a:lnTo>
                  <a:lnTo>
                    <a:pt x="90" y="19"/>
                  </a:lnTo>
                  <a:lnTo>
                    <a:pt x="90" y="19"/>
                  </a:lnTo>
                  <a:lnTo>
                    <a:pt x="90" y="19"/>
                  </a:lnTo>
                  <a:lnTo>
                    <a:pt x="88" y="22"/>
                  </a:lnTo>
                  <a:lnTo>
                    <a:pt x="83" y="24"/>
                  </a:lnTo>
                  <a:lnTo>
                    <a:pt x="78" y="26"/>
                  </a:lnTo>
                  <a:lnTo>
                    <a:pt x="76" y="26"/>
                  </a:lnTo>
                  <a:lnTo>
                    <a:pt x="71" y="29"/>
                  </a:lnTo>
                  <a:lnTo>
                    <a:pt x="69" y="31"/>
                  </a:lnTo>
                  <a:lnTo>
                    <a:pt x="66" y="31"/>
                  </a:lnTo>
                  <a:lnTo>
                    <a:pt x="66" y="33"/>
                  </a:lnTo>
                  <a:lnTo>
                    <a:pt x="66" y="33"/>
                  </a:lnTo>
                  <a:lnTo>
                    <a:pt x="66" y="33"/>
                  </a:lnTo>
                  <a:lnTo>
                    <a:pt x="59" y="36"/>
                  </a:lnTo>
                  <a:lnTo>
                    <a:pt x="52" y="38"/>
                  </a:lnTo>
                  <a:lnTo>
                    <a:pt x="48" y="38"/>
                  </a:lnTo>
                  <a:lnTo>
                    <a:pt x="43" y="40"/>
                  </a:lnTo>
                  <a:lnTo>
                    <a:pt x="33" y="38"/>
                  </a:lnTo>
                  <a:lnTo>
                    <a:pt x="29" y="38"/>
                  </a:lnTo>
                  <a:lnTo>
                    <a:pt x="24" y="36"/>
                  </a:lnTo>
                  <a:lnTo>
                    <a:pt x="24" y="36"/>
                  </a:lnTo>
                  <a:lnTo>
                    <a:pt x="21" y="36"/>
                  </a:lnTo>
                  <a:lnTo>
                    <a:pt x="21" y="33"/>
                  </a:lnTo>
                  <a:lnTo>
                    <a:pt x="21" y="33"/>
                  </a:lnTo>
                  <a:lnTo>
                    <a:pt x="21" y="33"/>
                  </a:lnTo>
                  <a:lnTo>
                    <a:pt x="17"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1" name="Freeform 115"/>
            <p:cNvSpPr>
              <a:spLocks noEditPoints="1"/>
            </p:cNvSpPr>
            <p:nvPr/>
          </p:nvSpPr>
          <p:spPr bwMode="auto">
            <a:xfrm>
              <a:off x="4113213" y="4008438"/>
              <a:ext cx="173038" cy="63500"/>
            </a:xfrm>
            <a:custGeom>
              <a:avLst/>
              <a:gdLst>
                <a:gd name="T0" fmla="*/ 21 w 109"/>
                <a:gd name="T1" fmla="*/ 33 h 40"/>
                <a:gd name="T2" fmla="*/ 14 w 109"/>
                <a:gd name="T3" fmla="*/ 31 h 40"/>
                <a:gd name="T4" fmla="*/ 5 w 109"/>
                <a:gd name="T5" fmla="*/ 26 h 40"/>
                <a:gd name="T6" fmla="*/ 3 w 109"/>
                <a:gd name="T7" fmla="*/ 24 h 40"/>
                <a:gd name="T8" fmla="*/ 0 w 109"/>
                <a:gd name="T9" fmla="*/ 24 h 40"/>
                <a:gd name="T10" fmla="*/ 5 w 109"/>
                <a:gd name="T11" fmla="*/ 22 h 40"/>
                <a:gd name="T12" fmla="*/ 12 w 109"/>
                <a:gd name="T13" fmla="*/ 17 h 40"/>
                <a:gd name="T14" fmla="*/ 14 w 109"/>
                <a:gd name="T15" fmla="*/ 14 h 40"/>
                <a:gd name="T16" fmla="*/ 17 w 109"/>
                <a:gd name="T17" fmla="*/ 14 h 40"/>
                <a:gd name="T18" fmla="*/ 21 w 109"/>
                <a:gd name="T19" fmla="*/ 19 h 40"/>
                <a:gd name="T20" fmla="*/ 31 w 109"/>
                <a:gd name="T21" fmla="*/ 24 h 40"/>
                <a:gd name="T22" fmla="*/ 36 w 109"/>
                <a:gd name="T23" fmla="*/ 26 h 40"/>
                <a:gd name="T24" fmla="*/ 36 w 109"/>
                <a:gd name="T25" fmla="*/ 26 h 40"/>
                <a:gd name="T26" fmla="*/ 40 w 109"/>
                <a:gd name="T27" fmla="*/ 26 h 40"/>
                <a:gd name="T28" fmla="*/ 48 w 109"/>
                <a:gd name="T29" fmla="*/ 26 h 40"/>
                <a:gd name="T30" fmla="*/ 55 w 109"/>
                <a:gd name="T31" fmla="*/ 22 h 40"/>
                <a:gd name="T32" fmla="*/ 62 w 109"/>
                <a:gd name="T33" fmla="*/ 17 h 40"/>
                <a:gd name="T34" fmla="*/ 69 w 109"/>
                <a:gd name="T35" fmla="*/ 12 h 40"/>
                <a:gd name="T36" fmla="*/ 74 w 109"/>
                <a:gd name="T37" fmla="*/ 10 h 40"/>
                <a:gd name="T38" fmla="*/ 76 w 109"/>
                <a:gd name="T39" fmla="*/ 10 h 40"/>
                <a:gd name="T40" fmla="*/ 71 w 109"/>
                <a:gd name="T41" fmla="*/ 10 h 40"/>
                <a:gd name="T42" fmla="*/ 62 w 109"/>
                <a:gd name="T43" fmla="*/ 10 h 40"/>
                <a:gd name="T44" fmla="*/ 57 w 109"/>
                <a:gd name="T45" fmla="*/ 10 h 40"/>
                <a:gd name="T46" fmla="*/ 52 w 109"/>
                <a:gd name="T47" fmla="*/ 10 h 40"/>
                <a:gd name="T48" fmla="*/ 48 w 109"/>
                <a:gd name="T49" fmla="*/ 10 h 40"/>
                <a:gd name="T50" fmla="*/ 48 w 109"/>
                <a:gd name="T51" fmla="*/ 10 h 40"/>
                <a:gd name="T52" fmla="*/ 48 w 109"/>
                <a:gd name="T53" fmla="*/ 3 h 40"/>
                <a:gd name="T54" fmla="*/ 48 w 109"/>
                <a:gd name="T55" fmla="*/ 0 h 40"/>
                <a:gd name="T56" fmla="*/ 48 w 109"/>
                <a:gd name="T57" fmla="*/ 0 h 40"/>
                <a:gd name="T58" fmla="*/ 59 w 109"/>
                <a:gd name="T59" fmla="*/ 0 h 40"/>
                <a:gd name="T60" fmla="*/ 76 w 109"/>
                <a:gd name="T61" fmla="*/ 0 h 40"/>
                <a:gd name="T62" fmla="*/ 90 w 109"/>
                <a:gd name="T63" fmla="*/ 0 h 40"/>
                <a:gd name="T64" fmla="*/ 100 w 109"/>
                <a:gd name="T65" fmla="*/ 0 h 40"/>
                <a:gd name="T66" fmla="*/ 104 w 109"/>
                <a:gd name="T67" fmla="*/ 0 h 40"/>
                <a:gd name="T68" fmla="*/ 107 w 109"/>
                <a:gd name="T69" fmla="*/ 0 h 40"/>
                <a:gd name="T70" fmla="*/ 109 w 109"/>
                <a:gd name="T71" fmla="*/ 0 h 40"/>
                <a:gd name="T72" fmla="*/ 109 w 109"/>
                <a:gd name="T73" fmla="*/ 5 h 40"/>
                <a:gd name="T74" fmla="*/ 109 w 109"/>
                <a:gd name="T75" fmla="*/ 14 h 40"/>
                <a:gd name="T76" fmla="*/ 109 w 109"/>
                <a:gd name="T77" fmla="*/ 24 h 40"/>
                <a:gd name="T78" fmla="*/ 109 w 109"/>
                <a:gd name="T79" fmla="*/ 29 h 40"/>
                <a:gd name="T80" fmla="*/ 109 w 109"/>
                <a:gd name="T81" fmla="*/ 33 h 40"/>
                <a:gd name="T82" fmla="*/ 109 w 109"/>
                <a:gd name="T83" fmla="*/ 36 h 40"/>
                <a:gd name="T84" fmla="*/ 104 w 109"/>
                <a:gd name="T85" fmla="*/ 36 h 40"/>
                <a:gd name="T86" fmla="*/ 95 w 109"/>
                <a:gd name="T87" fmla="*/ 36 h 40"/>
                <a:gd name="T88" fmla="*/ 92 w 109"/>
                <a:gd name="T89" fmla="*/ 36 h 40"/>
                <a:gd name="T90" fmla="*/ 90 w 109"/>
                <a:gd name="T91" fmla="*/ 36 h 40"/>
                <a:gd name="T92" fmla="*/ 90 w 109"/>
                <a:gd name="T93" fmla="*/ 26 h 40"/>
                <a:gd name="T94" fmla="*/ 90 w 109"/>
                <a:gd name="T95" fmla="*/ 22 h 40"/>
                <a:gd name="T96" fmla="*/ 90 w 109"/>
                <a:gd name="T97" fmla="*/ 19 h 40"/>
                <a:gd name="T98" fmla="*/ 88 w 109"/>
                <a:gd name="T99" fmla="*/ 22 h 40"/>
                <a:gd name="T100" fmla="*/ 78 w 109"/>
                <a:gd name="T101" fmla="*/ 26 h 40"/>
                <a:gd name="T102" fmla="*/ 71 w 109"/>
                <a:gd name="T103" fmla="*/ 29 h 40"/>
                <a:gd name="T104" fmla="*/ 66 w 109"/>
                <a:gd name="T105" fmla="*/ 31 h 40"/>
                <a:gd name="T106" fmla="*/ 66 w 109"/>
                <a:gd name="T107" fmla="*/ 33 h 40"/>
                <a:gd name="T108" fmla="*/ 59 w 109"/>
                <a:gd name="T109" fmla="*/ 36 h 40"/>
                <a:gd name="T110" fmla="*/ 48 w 109"/>
                <a:gd name="T111" fmla="*/ 38 h 40"/>
                <a:gd name="T112" fmla="*/ 33 w 109"/>
                <a:gd name="T113" fmla="*/ 38 h 40"/>
                <a:gd name="T114" fmla="*/ 24 w 109"/>
                <a:gd name="T115" fmla="*/ 36 h 40"/>
                <a:gd name="T116" fmla="*/ 21 w 109"/>
                <a:gd name="T117" fmla="*/ 36 h 40"/>
                <a:gd name="T118" fmla="*/ 21 w 109"/>
                <a:gd name="T119"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40">
                  <a:moveTo>
                    <a:pt x="21" y="33"/>
                  </a:moveTo>
                  <a:lnTo>
                    <a:pt x="21" y="33"/>
                  </a:lnTo>
                  <a:moveTo>
                    <a:pt x="17" y="33"/>
                  </a:moveTo>
                  <a:lnTo>
                    <a:pt x="14" y="31"/>
                  </a:lnTo>
                  <a:lnTo>
                    <a:pt x="10" y="29"/>
                  </a:lnTo>
                  <a:lnTo>
                    <a:pt x="5" y="26"/>
                  </a:lnTo>
                  <a:lnTo>
                    <a:pt x="3" y="24"/>
                  </a:lnTo>
                  <a:lnTo>
                    <a:pt x="3" y="24"/>
                  </a:lnTo>
                  <a:lnTo>
                    <a:pt x="0" y="24"/>
                  </a:lnTo>
                  <a:lnTo>
                    <a:pt x="0" y="24"/>
                  </a:lnTo>
                  <a:lnTo>
                    <a:pt x="0" y="24"/>
                  </a:lnTo>
                  <a:lnTo>
                    <a:pt x="5" y="22"/>
                  </a:lnTo>
                  <a:lnTo>
                    <a:pt x="10" y="19"/>
                  </a:lnTo>
                  <a:lnTo>
                    <a:pt x="12" y="17"/>
                  </a:lnTo>
                  <a:lnTo>
                    <a:pt x="14" y="14"/>
                  </a:lnTo>
                  <a:lnTo>
                    <a:pt x="14" y="14"/>
                  </a:lnTo>
                  <a:lnTo>
                    <a:pt x="17" y="14"/>
                  </a:lnTo>
                  <a:lnTo>
                    <a:pt x="17" y="14"/>
                  </a:lnTo>
                  <a:lnTo>
                    <a:pt x="19" y="17"/>
                  </a:lnTo>
                  <a:lnTo>
                    <a:pt x="21" y="19"/>
                  </a:lnTo>
                  <a:lnTo>
                    <a:pt x="29" y="22"/>
                  </a:lnTo>
                  <a:lnTo>
                    <a:pt x="31" y="24"/>
                  </a:lnTo>
                  <a:lnTo>
                    <a:pt x="33" y="24"/>
                  </a:lnTo>
                  <a:lnTo>
                    <a:pt x="36" y="26"/>
                  </a:lnTo>
                  <a:lnTo>
                    <a:pt x="36" y="26"/>
                  </a:lnTo>
                  <a:lnTo>
                    <a:pt x="36" y="26"/>
                  </a:lnTo>
                  <a:lnTo>
                    <a:pt x="36" y="26"/>
                  </a:lnTo>
                  <a:lnTo>
                    <a:pt x="40" y="26"/>
                  </a:lnTo>
                  <a:lnTo>
                    <a:pt x="43" y="26"/>
                  </a:lnTo>
                  <a:lnTo>
                    <a:pt x="48" y="26"/>
                  </a:lnTo>
                  <a:lnTo>
                    <a:pt x="50" y="24"/>
                  </a:lnTo>
                  <a:lnTo>
                    <a:pt x="55" y="22"/>
                  </a:lnTo>
                  <a:lnTo>
                    <a:pt x="59" y="19"/>
                  </a:lnTo>
                  <a:lnTo>
                    <a:pt x="62" y="17"/>
                  </a:lnTo>
                  <a:lnTo>
                    <a:pt x="64" y="17"/>
                  </a:lnTo>
                  <a:lnTo>
                    <a:pt x="69" y="12"/>
                  </a:lnTo>
                  <a:lnTo>
                    <a:pt x="74" y="12"/>
                  </a:lnTo>
                  <a:lnTo>
                    <a:pt x="74" y="10"/>
                  </a:lnTo>
                  <a:lnTo>
                    <a:pt x="76" y="10"/>
                  </a:lnTo>
                  <a:lnTo>
                    <a:pt x="76" y="10"/>
                  </a:lnTo>
                  <a:lnTo>
                    <a:pt x="76" y="10"/>
                  </a:lnTo>
                  <a:lnTo>
                    <a:pt x="71" y="10"/>
                  </a:lnTo>
                  <a:lnTo>
                    <a:pt x="66" y="10"/>
                  </a:lnTo>
                  <a:lnTo>
                    <a:pt x="62" y="10"/>
                  </a:lnTo>
                  <a:lnTo>
                    <a:pt x="59" y="10"/>
                  </a:lnTo>
                  <a:lnTo>
                    <a:pt x="57" y="10"/>
                  </a:lnTo>
                  <a:lnTo>
                    <a:pt x="55" y="10"/>
                  </a:lnTo>
                  <a:lnTo>
                    <a:pt x="52" y="10"/>
                  </a:lnTo>
                  <a:lnTo>
                    <a:pt x="50" y="10"/>
                  </a:lnTo>
                  <a:lnTo>
                    <a:pt x="48" y="10"/>
                  </a:lnTo>
                  <a:lnTo>
                    <a:pt x="48" y="10"/>
                  </a:lnTo>
                  <a:lnTo>
                    <a:pt x="48" y="10"/>
                  </a:lnTo>
                  <a:lnTo>
                    <a:pt x="48" y="7"/>
                  </a:lnTo>
                  <a:lnTo>
                    <a:pt x="48" y="3"/>
                  </a:lnTo>
                  <a:lnTo>
                    <a:pt x="48" y="3"/>
                  </a:lnTo>
                  <a:lnTo>
                    <a:pt x="48" y="0"/>
                  </a:lnTo>
                  <a:lnTo>
                    <a:pt x="48" y="0"/>
                  </a:lnTo>
                  <a:lnTo>
                    <a:pt x="48" y="0"/>
                  </a:lnTo>
                  <a:lnTo>
                    <a:pt x="48" y="0"/>
                  </a:lnTo>
                  <a:lnTo>
                    <a:pt x="59" y="0"/>
                  </a:lnTo>
                  <a:lnTo>
                    <a:pt x="69" y="0"/>
                  </a:lnTo>
                  <a:lnTo>
                    <a:pt x="76" y="0"/>
                  </a:lnTo>
                  <a:lnTo>
                    <a:pt x="83" y="0"/>
                  </a:lnTo>
                  <a:lnTo>
                    <a:pt x="90" y="0"/>
                  </a:lnTo>
                  <a:lnTo>
                    <a:pt x="95" y="0"/>
                  </a:lnTo>
                  <a:lnTo>
                    <a:pt x="100" y="0"/>
                  </a:lnTo>
                  <a:lnTo>
                    <a:pt x="102" y="0"/>
                  </a:lnTo>
                  <a:lnTo>
                    <a:pt x="104" y="0"/>
                  </a:lnTo>
                  <a:lnTo>
                    <a:pt x="107" y="0"/>
                  </a:lnTo>
                  <a:lnTo>
                    <a:pt x="107" y="0"/>
                  </a:lnTo>
                  <a:lnTo>
                    <a:pt x="109" y="0"/>
                  </a:lnTo>
                  <a:lnTo>
                    <a:pt x="109" y="0"/>
                  </a:lnTo>
                  <a:lnTo>
                    <a:pt x="109" y="0"/>
                  </a:lnTo>
                  <a:lnTo>
                    <a:pt x="109" y="5"/>
                  </a:lnTo>
                  <a:lnTo>
                    <a:pt x="109" y="10"/>
                  </a:lnTo>
                  <a:lnTo>
                    <a:pt x="109" y="14"/>
                  </a:lnTo>
                  <a:lnTo>
                    <a:pt x="109" y="19"/>
                  </a:lnTo>
                  <a:lnTo>
                    <a:pt x="109" y="24"/>
                  </a:lnTo>
                  <a:lnTo>
                    <a:pt x="109" y="26"/>
                  </a:lnTo>
                  <a:lnTo>
                    <a:pt x="109" y="29"/>
                  </a:lnTo>
                  <a:lnTo>
                    <a:pt x="109" y="31"/>
                  </a:lnTo>
                  <a:lnTo>
                    <a:pt x="109" y="33"/>
                  </a:lnTo>
                  <a:lnTo>
                    <a:pt x="109" y="33"/>
                  </a:lnTo>
                  <a:lnTo>
                    <a:pt x="109" y="36"/>
                  </a:lnTo>
                  <a:lnTo>
                    <a:pt x="109" y="36"/>
                  </a:lnTo>
                  <a:lnTo>
                    <a:pt x="104" y="36"/>
                  </a:lnTo>
                  <a:lnTo>
                    <a:pt x="100" y="36"/>
                  </a:lnTo>
                  <a:lnTo>
                    <a:pt x="95" y="36"/>
                  </a:lnTo>
                  <a:lnTo>
                    <a:pt x="92" y="36"/>
                  </a:lnTo>
                  <a:lnTo>
                    <a:pt x="92" y="36"/>
                  </a:lnTo>
                  <a:lnTo>
                    <a:pt x="92" y="36"/>
                  </a:lnTo>
                  <a:lnTo>
                    <a:pt x="90" y="36"/>
                  </a:lnTo>
                  <a:lnTo>
                    <a:pt x="90" y="29"/>
                  </a:lnTo>
                  <a:lnTo>
                    <a:pt x="90" y="26"/>
                  </a:lnTo>
                  <a:lnTo>
                    <a:pt x="90" y="22"/>
                  </a:lnTo>
                  <a:lnTo>
                    <a:pt x="90" y="22"/>
                  </a:lnTo>
                  <a:lnTo>
                    <a:pt x="90" y="19"/>
                  </a:lnTo>
                  <a:lnTo>
                    <a:pt x="90" y="19"/>
                  </a:lnTo>
                  <a:lnTo>
                    <a:pt x="90" y="19"/>
                  </a:lnTo>
                  <a:lnTo>
                    <a:pt x="88" y="22"/>
                  </a:lnTo>
                  <a:lnTo>
                    <a:pt x="83" y="24"/>
                  </a:lnTo>
                  <a:lnTo>
                    <a:pt x="78" y="26"/>
                  </a:lnTo>
                  <a:lnTo>
                    <a:pt x="76" y="26"/>
                  </a:lnTo>
                  <a:lnTo>
                    <a:pt x="71" y="29"/>
                  </a:lnTo>
                  <a:lnTo>
                    <a:pt x="69" y="31"/>
                  </a:lnTo>
                  <a:lnTo>
                    <a:pt x="66" y="31"/>
                  </a:lnTo>
                  <a:lnTo>
                    <a:pt x="66" y="33"/>
                  </a:lnTo>
                  <a:lnTo>
                    <a:pt x="66" y="33"/>
                  </a:lnTo>
                  <a:lnTo>
                    <a:pt x="66" y="33"/>
                  </a:lnTo>
                  <a:lnTo>
                    <a:pt x="59" y="36"/>
                  </a:lnTo>
                  <a:lnTo>
                    <a:pt x="52" y="38"/>
                  </a:lnTo>
                  <a:lnTo>
                    <a:pt x="48" y="38"/>
                  </a:lnTo>
                  <a:lnTo>
                    <a:pt x="43" y="40"/>
                  </a:lnTo>
                  <a:lnTo>
                    <a:pt x="33" y="38"/>
                  </a:lnTo>
                  <a:lnTo>
                    <a:pt x="29" y="38"/>
                  </a:lnTo>
                  <a:lnTo>
                    <a:pt x="24" y="36"/>
                  </a:lnTo>
                  <a:lnTo>
                    <a:pt x="24" y="36"/>
                  </a:lnTo>
                  <a:lnTo>
                    <a:pt x="21" y="36"/>
                  </a:lnTo>
                  <a:lnTo>
                    <a:pt x="21" y="33"/>
                  </a:lnTo>
                  <a:lnTo>
                    <a:pt x="21" y="33"/>
                  </a:lnTo>
                  <a:lnTo>
                    <a:pt x="21"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2" name="Freeform 116"/>
            <p:cNvSpPr>
              <a:spLocks/>
            </p:cNvSpPr>
            <p:nvPr/>
          </p:nvSpPr>
          <p:spPr bwMode="auto">
            <a:xfrm>
              <a:off x="3997325" y="4005263"/>
              <a:ext cx="107950" cy="96838"/>
            </a:xfrm>
            <a:custGeom>
              <a:avLst/>
              <a:gdLst>
                <a:gd name="T0" fmla="*/ 33 w 68"/>
                <a:gd name="T1" fmla="*/ 50 h 61"/>
                <a:gd name="T2" fmla="*/ 40 w 68"/>
                <a:gd name="T3" fmla="*/ 45 h 61"/>
                <a:gd name="T4" fmla="*/ 45 w 68"/>
                <a:gd name="T5" fmla="*/ 42 h 61"/>
                <a:gd name="T6" fmla="*/ 45 w 68"/>
                <a:gd name="T7" fmla="*/ 42 h 61"/>
                <a:gd name="T8" fmla="*/ 47 w 68"/>
                <a:gd name="T9" fmla="*/ 40 h 61"/>
                <a:gd name="T10" fmla="*/ 47 w 68"/>
                <a:gd name="T11" fmla="*/ 35 h 61"/>
                <a:gd name="T12" fmla="*/ 40 w 68"/>
                <a:gd name="T13" fmla="*/ 31 h 61"/>
                <a:gd name="T14" fmla="*/ 33 w 68"/>
                <a:gd name="T15" fmla="*/ 28 h 61"/>
                <a:gd name="T16" fmla="*/ 23 w 68"/>
                <a:gd name="T17" fmla="*/ 24 h 61"/>
                <a:gd name="T18" fmla="*/ 19 w 68"/>
                <a:gd name="T19" fmla="*/ 19 h 61"/>
                <a:gd name="T20" fmla="*/ 19 w 68"/>
                <a:gd name="T21" fmla="*/ 19 h 61"/>
                <a:gd name="T22" fmla="*/ 19 w 68"/>
                <a:gd name="T23" fmla="*/ 24 h 61"/>
                <a:gd name="T24" fmla="*/ 19 w 68"/>
                <a:gd name="T25" fmla="*/ 31 h 61"/>
                <a:gd name="T26" fmla="*/ 19 w 68"/>
                <a:gd name="T27" fmla="*/ 33 h 61"/>
                <a:gd name="T28" fmla="*/ 19 w 68"/>
                <a:gd name="T29" fmla="*/ 35 h 61"/>
                <a:gd name="T30" fmla="*/ 7 w 68"/>
                <a:gd name="T31" fmla="*/ 35 h 61"/>
                <a:gd name="T32" fmla="*/ 2 w 68"/>
                <a:gd name="T33" fmla="*/ 35 h 61"/>
                <a:gd name="T34" fmla="*/ 0 w 68"/>
                <a:gd name="T35" fmla="*/ 35 h 61"/>
                <a:gd name="T36" fmla="*/ 0 w 68"/>
                <a:gd name="T37" fmla="*/ 28 h 61"/>
                <a:gd name="T38" fmla="*/ 0 w 68"/>
                <a:gd name="T39" fmla="*/ 19 h 61"/>
                <a:gd name="T40" fmla="*/ 0 w 68"/>
                <a:gd name="T41" fmla="*/ 12 h 61"/>
                <a:gd name="T42" fmla="*/ 0 w 68"/>
                <a:gd name="T43" fmla="*/ 7 h 61"/>
                <a:gd name="T44" fmla="*/ 0 w 68"/>
                <a:gd name="T45" fmla="*/ 2 h 61"/>
                <a:gd name="T46" fmla="*/ 0 w 68"/>
                <a:gd name="T47" fmla="*/ 0 h 61"/>
                <a:gd name="T48" fmla="*/ 9 w 68"/>
                <a:gd name="T49" fmla="*/ 0 h 61"/>
                <a:gd name="T50" fmla="*/ 28 w 68"/>
                <a:gd name="T51" fmla="*/ 0 h 61"/>
                <a:gd name="T52" fmla="*/ 40 w 68"/>
                <a:gd name="T53" fmla="*/ 0 h 61"/>
                <a:gd name="T54" fmla="*/ 49 w 68"/>
                <a:gd name="T55" fmla="*/ 0 h 61"/>
                <a:gd name="T56" fmla="*/ 57 w 68"/>
                <a:gd name="T57" fmla="*/ 0 h 61"/>
                <a:gd name="T58" fmla="*/ 59 w 68"/>
                <a:gd name="T59" fmla="*/ 0 h 61"/>
                <a:gd name="T60" fmla="*/ 61 w 68"/>
                <a:gd name="T61" fmla="*/ 0 h 61"/>
                <a:gd name="T62" fmla="*/ 61 w 68"/>
                <a:gd name="T63" fmla="*/ 2 h 61"/>
                <a:gd name="T64" fmla="*/ 61 w 68"/>
                <a:gd name="T65" fmla="*/ 7 h 61"/>
                <a:gd name="T66" fmla="*/ 61 w 68"/>
                <a:gd name="T67" fmla="*/ 9 h 61"/>
                <a:gd name="T68" fmla="*/ 61 w 68"/>
                <a:gd name="T69" fmla="*/ 9 h 61"/>
                <a:gd name="T70" fmla="*/ 52 w 68"/>
                <a:gd name="T71" fmla="*/ 9 h 61"/>
                <a:gd name="T72" fmla="*/ 45 w 68"/>
                <a:gd name="T73" fmla="*/ 9 h 61"/>
                <a:gd name="T74" fmla="*/ 40 w 68"/>
                <a:gd name="T75" fmla="*/ 9 h 61"/>
                <a:gd name="T76" fmla="*/ 35 w 68"/>
                <a:gd name="T77" fmla="*/ 9 h 61"/>
                <a:gd name="T78" fmla="*/ 33 w 68"/>
                <a:gd name="T79" fmla="*/ 9 h 61"/>
                <a:gd name="T80" fmla="*/ 38 w 68"/>
                <a:gd name="T81" fmla="*/ 12 h 61"/>
                <a:gd name="T82" fmla="*/ 45 w 68"/>
                <a:gd name="T83" fmla="*/ 16 h 61"/>
                <a:gd name="T84" fmla="*/ 52 w 68"/>
                <a:gd name="T85" fmla="*/ 21 h 61"/>
                <a:gd name="T86" fmla="*/ 57 w 68"/>
                <a:gd name="T87" fmla="*/ 24 h 61"/>
                <a:gd name="T88" fmla="*/ 59 w 68"/>
                <a:gd name="T89" fmla="*/ 26 h 61"/>
                <a:gd name="T90" fmla="*/ 61 w 68"/>
                <a:gd name="T91" fmla="*/ 28 h 61"/>
                <a:gd name="T92" fmla="*/ 66 w 68"/>
                <a:gd name="T93" fmla="*/ 31 h 61"/>
                <a:gd name="T94" fmla="*/ 68 w 68"/>
                <a:gd name="T95" fmla="*/ 35 h 61"/>
                <a:gd name="T96" fmla="*/ 68 w 68"/>
                <a:gd name="T97" fmla="*/ 42 h 61"/>
                <a:gd name="T98" fmla="*/ 66 w 68"/>
                <a:gd name="T99" fmla="*/ 47 h 61"/>
                <a:gd name="T100" fmla="*/ 61 w 68"/>
                <a:gd name="T101" fmla="*/ 50 h 61"/>
                <a:gd name="T102" fmla="*/ 57 w 68"/>
                <a:gd name="T103" fmla="*/ 52 h 61"/>
                <a:gd name="T104" fmla="*/ 49 w 68"/>
                <a:gd name="T105" fmla="*/ 57 h 61"/>
                <a:gd name="T106" fmla="*/ 42 w 68"/>
                <a:gd name="T107" fmla="*/ 61 h 61"/>
                <a:gd name="T108" fmla="*/ 40 w 68"/>
                <a:gd name="T109" fmla="*/ 61 h 61"/>
                <a:gd name="T110" fmla="*/ 40 w 68"/>
                <a:gd name="T111" fmla="*/ 61 h 61"/>
                <a:gd name="T112" fmla="*/ 33 w 68"/>
                <a:gd name="T113" fmla="*/ 57 h 61"/>
                <a:gd name="T114" fmla="*/ 28 w 68"/>
                <a:gd name="T115" fmla="*/ 54 h 61"/>
                <a:gd name="T116" fmla="*/ 26 w 68"/>
                <a:gd name="T117"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61">
                  <a:moveTo>
                    <a:pt x="26" y="54"/>
                  </a:moveTo>
                  <a:lnTo>
                    <a:pt x="33" y="50"/>
                  </a:lnTo>
                  <a:lnTo>
                    <a:pt x="38" y="47"/>
                  </a:lnTo>
                  <a:lnTo>
                    <a:pt x="40" y="45"/>
                  </a:lnTo>
                  <a:lnTo>
                    <a:pt x="42" y="42"/>
                  </a:lnTo>
                  <a:lnTo>
                    <a:pt x="45" y="42"/>
                  </a:lnTo>
                  <a:lnTo>
                    <a:pt x="45" y="42"/>
                  </a:lnTo>
                  <a:lnTo>
                    <a:pt x="45" y="42"/>
                  </a:lnTo>
                  <a:lnTo>
                    <a:pt x="47" y="40"/>
                  </a:lnTo>
                  <a:lnTo>
                    <a:pt x="47" y="40"/>
                  </a:lnTo>
                  <a:lnTo>
                    <a:pt x="47" y="38"/>
                  </a:lnTo>
                  <a:lnTo>
                    <a:pt x="47" y="35"/>
                  </a:lnTo>
                  <a:lnTo>
                    <a:pt x="42" y="33"/>
                  </a:lnTo>
                  <a:lnTo>
                    <a:pt x="40" y="31"/>
                  </a:lnTo>
                  <a:lnTo>
                    <a:pt x="35" y="28"/>
                  </a:lnTo>
                  <a:lnTo>
                    <a:pt x="33" y="28"/>
                  </a:lnTo>
                  <a:lnTo>
                    <a:pt x="28" y="26"/>
                  </a:lnTo>
                  <a:lnTo>
                    <a:pt x="23" y="24"/>
                  </a:lnTo>
                  <a:lnTo>
                    <a:pt x="21" y="21"/>
                  </a:lnTo>
                  <a:lnTo>
                    <a:pt x="19" y="19"/>
                  </a:lnTo>
                  <a:lnTo>
                    <a:pt x="19" y="19"/>
                  </a:lnTo>
                  <a:lnTo>
                    <a:pt x="19" y="19"/>
                  </a:lnTo>
                  <a:lnTo>
                    <a:pt x="19" y="19"/>
                  </a:lnTo>
                  <a:lnTo>
                    <a:pt x="19" y="24"/>
                  </a:lnTo>
                  <a:lnTo>
                    <a:pt x="19" y="28"/>
                  </a:lnTo>
                  <a:lnTo>
                    <a:pt x="19" y="31"/>
                  </a:lnTo>
                  <a:lnTo>
                    <a:pt x="19" y="33"/>
                  </a:lnTo>
                  <a:lnTo>
                    <a:pt x="19" y="33"/>
                  </a:lnTo>
                  <a:lnTo>
                    <a:pt x="19" y="35"/>
                  </a:lnTo>
                  <a:lnTo>
                    <a:pt x="19" y="35"/>
                  </a:lnTo>
                  <a:lnTo>
                    <a:pt x="12" y="35"/>
                  </a:lnTo>
                  <a:lnTo>
                    <a:pt x="7" y="35"/>
                  </a:lnTo>
                  <a:lnTo>
                    <a:pt x="5" y="35"/>
                  </a:lnTo>
                  <a:lnTo>
                    <a:pt x="2" y="35"/>
                  </a:lnTo>
                  <a:lnTo>
                    <a:pt x="0" y="35"/>
                  </a:lnTo>
                  <a:lnTo>
                    <a:pt x="0" y="35"/>
                  </a:lnTo>
                  <a:lnTo>
                    <a:pt x="0" y="35"/>
                  </a:lnTo>
                  <a:lnTo>
                    <a:pt x="0" y="28"/>
                  </a:lnTo>
                  <a:lnTo>
                    <a:pt x="0" y="24"/>
                  </a:lnTo>
                  <a:lnTo>
                    <a:pt x="0" y="19"/>
                  </a:lnTo>
                  <a:lnTo>
                    <a:pt x="0" y="14"/>
                  </a:lnTo>
                  <a:lnTo>
                    <a:pt x="0" y="12"/>
                  </a:lnTo>
                  <a:lnTo>
                    <a:pt x="0" y="9"/>
                  </a:lnTo>
                  <a:lnTo>
                    <a:pt x="0" y="7"/>
                  </a:lnTo>
                  <a:lnTo>
                    <a:pt x="0" y="5"/>
                  </a:lnTo>
                  <a:lnTo>
                    <a:pt x="0" y="2"/>
                  </a:lnTo>
                  <a:lnTo>
                    <a:pt x="0" y="0"/>
                  </a:lnTo>
                  <a:lnTo>
                    <a:pt x="0" y="0"/>
                  </a:lnTo>
                  <a:lnTo>
                    <a:pt x="0" y="0"/>
                  </a:lnTo>
                  <a:lnTo>
                    <a:pt x="9" y="0"/>
                  </a:lnTo>
                  <a:lnTo>
                    <a:pt x="19" y="0"/>
                  </a:lnTo>
                  <a:lnTo>
                    <a:pt x="28" y="0"/>
                  </a:lnTo>
                  <a:lnTo>
                    <a:pt x="35" y="0"/>
                  </a:lnTo>
                  <a:lnTo>
                    <a:pt x="40" y="0"/>
                  </a:lnTo>
                  <a:lnTo>
                    <a:pt x="45" y="0"/>
                  </a:lnTo>
                  <a:lnTo>
                    <a:pt x="49" y="0"/>
                  </a:lnTo>
                  <a:lnTo>
                    <a:pt x="52" y="0"/>
                  </a:lnTo>
                  <a:lnTo>
                    <a:pt x="57" y="0"/>
                  </a:lnTo>
                  <a:lnTo>
                    <a:pt x="57" y="0"/>
                  </a:lnTo>
                  <a:lnTo>
                    <a:pt x="59" y="0"/>
                  </a:lnTo>
                  <a:lnTo>
                    <a:pt x="59" y="0"/>
                  </a:lnTo>
                  <a:lnTo>
                    <a:pt x="61" y="0"/>
                  </a:lnTo>
                  <a:lnTo>
                    <a:pt x="61" y="0"/>
                  </a:lnTo>
                  <a:lnTo>
                    <a:pt x="61" y="2"/>
                  </a:lnTo>
                  <a:lnTo>
                    <a:pt x="61" y="7"/>
                  </a:lnTo>
                  <a:lnTo>
                    <a:pt x="61" y="7"/>
                  </a:lnTo>
                  <a:lnTo>
                    <a:pt x="61" y="9"/>
                  </a:lnTo>
                  <a:lnTo>
                    <a:pt x="61" y="9"/>
                  </a:lnTo>
                  <a:lnTo>
                    <a:pt x="61" y="9"/>
                  </a:lnTo>
                  <a:lnTo>
                    <a:pt x="61" y="9"/>
                  </a:lnTo>
                  <a:lnTo>
                    <a:pt x="57" y="9"/>
                  </a:lnTo>
                  <a:lnTo>
                    <a:pt x="52" y="9"/>
                  </a:lnTo>
                  <a:lnTo>
                    <a:pt x="49" y="9"/>
                  </a:lnTo>
                  <a:lnTo>
                    <a:pt x="45" y="9"/>
                  </a:lnTo>
                  <a:lnTo>
                    <a:pt x="42" y="9"/>
                  </a:lnTo>
                  <a:lnTo>
                    <a:pt x="40" y="9"/>
                  </a:lnTo>
                  <a:lnTo>
                    <a:pt x="38" y="9"/>
                  </a:lnTo>
                  <a:lnTo>
                    <a:pt x="35" y="9"/>
                  </a:lnTo>
                  <a:lnTo>
                    <a:pt x="33" y="9"/>
                  </a:lnTo>
                  <a:lnTo>
                    <a:pt x="33" y="9"/>
                  </a:lnTo>
                  <a:lnTo>
                    <a:pt x="33" y="9"/>
                  </a:lnTo>
                  <a:lnTo>
                    <a:pt x="38" y="12"/>
                  </a:lnTo>
                  <a:lnTo>
                    <a:pt x="42" y="14"/>
                  </a:lnTo>
                  <a:lnTo>
                    <a:pt x="45" y="16"/>
                  </a:lnTo>
                  <a:lnTo>
                    <a:pt x="47" y="19"/>
                  </a:lnTo>
                  <a:lnTo>
                    <a:pt x="52" y="21"/>
                  </a:lnTo>
                  <a:lnTo>
                    <a:pt x="57" y="24"/>
                  </a:lnTo>
                  <a:lnTo>
                    <a:pt x="57" y="24"/>
                  </a:lnTo>
                  <a:lnTo>
                    <a:pt x="59" y="26"/>
                  </a:lnTo>
                  <a:lnTo>
                    <a:pt x="59" y="26"/>
                  </a:lnTo>
                  <a:lnTo>
                    <a:pt x="59" y="26"/>
                  </a:lnTo>
                  <a:lnTo>
                    <a:pt x="61" y="28"/>
                  </a:lnTo>
                  <a:lnTo>
                    <a:pt x="64" y="28"/>
                  </a:lnTo>
                  <a:lnTo>
                    <a:pt x="66" y="31"/>
                  </a:lnTo>
                  <a:lnTo>
                    <a:pt x="68" y="33"/>
                  </a:lnTo>
                  <a:lnTo>
                    <a:pt x="68" y="35"/>
                  </a:lnTo>
                  <a:lnTo>
                    <a:pt x="68" y="40"/>
                  </a:lnTo>
                  <a:lnTo>
                    <a:pt x="68" y="42"/>
                  </a:lnTo>
                  <a:lnTo>
                    <a:pt x="68" y="42"/>
                  </a:lnTo>
                  <a:lnTo>
                    <a:pt x="66" y="47"/>
                  </a:lnTo>
                  <a:lnTo>
                    <a:pt x="64" y="50"/>
                  </a:lnTo>
                  <a:lnTo>
                    <a:pt x="61" y="50"/>
                  </a:lnTo>
                  <a:lnTo>
                    <a:pt x="61" y="50"/>
                  </a:lnTo>
                  <a:lnTo>
                    <a:pt x="57" y="52"/>
                  </a:lnTo>
                  <a:lnTo>
                    <a:pt x="54" y="54"/>
                  </a:lnTo>
                  <a:lnTo>
                    <a:pt x="49" y="57"/>
                  </a:lnTo>
                  <a:lnTo>
                    <a:pt x="45" y="59"/>
                  </a:lnTo>
                  <a:lnTo>
                    <a:pt x="42" y="61"/>
                  </a:lnTo>
                  <a:lnTo>
                    <a:pt x="42" y="61"/>
                  </a:lnTo>
                  <a:lnTo>
                    <a:pt x="40" y="61"/>
                  </a:lnTo>
                  <a:lnTo>
                    <a:pt x="40" y="61"/>
                  </a:lnTo>
                  <a:lnTo>
                    <a:pt x="40" y="61"/>
                  </a:lnTo>
                  <a:lnTo>
                    <a:pt x="35" y="59"/>
                  </a:lnTo>
                  <a:lnTo>
                    <a:pt x="33" y="57"/>
                  </a:lnTo>
                  <a:lnTo>
                    <a:pt x="31" y="54"/>
                  </a:lnTo>
                  <a:lnTo>
                    <a:pt x="28" y="54"/>
                  </a:lnTo>
                  <a:lnTo>
                    <a:pt x="26" y="54"/>
                  </a:lnTo>
                  <a:lnTo>
                    <a:pt x="26" y="54"/>
                  </a:lnTo>
                  <a:lnTo>
                    <a:pt x="26"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3" name="Freeform 117"/>
            <p:cNvSpPr>
              <a:spLocks/>
            </p:cNvSpPr>
            <p:nvPr/>
          </p:nvSpPr>
          <p:spPr bwMode="auto">
            <a:xfrm>
              <a:off x="3992563" y="4106863"/>
              <a:ext cx="173038" cy="63500"/>
            </a:xfrm>
            <a:custGeom>
              <a:avLst/>
              <a:gdLst>
                <a:gd name="T0" fmla="*/ 93 w 109"/>
                <a:gd name="T1" fmla="*/ 7 h 40"/>
                <a:gd name="T2" fmla="*/ 100 w 109"/>
                <a:gd name="T3" fmla="*/ 12 h 40"/>
                <a:gd name="T4" fmla="*/ 107 w 109"/>
                <a:gd name="T5" fmla="*/ 14 h 40"/>
                <a:gd name="T6" fmla="*/ 109 w 109"/>
                <a:gd name="T7" fmla="*/ 16 h 40"/>
                <a:gd name="T8" fmla="*/ 109 w 109"/>
                <a:gd name="T9" fmla="*/ 16 h 40"/>
                <a:gd name="T10" fmla="*/ 100 w 109"/>
                <a:gd name="T11" fmla="*/ 21 h 40"/>
                <a:gd name="T12" fmla="*/ 95 w 109"/>
                <a:gd name="T13" fmla="*/ 23 h 40"/>
                <a:gd name="T14" fmla="*/ 95 w 109"/>
                <a:gd name="T15" fmla="*/ 26 h 40"/>
                <a:gd name="T16" fmla="*/ 90 w 109"/>
                <a:gd name="T17" fmla="*/ 23 h 40"/>
                <a:gd name="T18" fmla="*/ 83 w 109"/>
                <a:gd name="T19" fmla="*/ 19 h 40"/>
                <a:gd name="T20" fmla="*/ 76 w 109"/>
                <a:gd name="T21" fmla="*/ 16 h 40"/>
                <a:gd name="T22" fmla="*/ 74 w 109"/>
                <a:gd name="T23" fmla="*/ 14 h 40"/>
                <a:gd name="T24" fmla="*/ 74 w 109"/>
                <a:gd name="T25" fmla="*/ 14 h 40"/>
                <a:gd name="T26" fmla="*/ 67 w 109"/>
                <a:gd name="T27" fmla="*/ 12 h 40"/>
                <a:gd name="T28" fmla="*/ 60 w 109"/>
                <a:gd name="T29" fmla="*/ 14 h 40"/>
                <a:gd name="T30" fmla="*/ 50 w 109"/>
                <a:gd name="T31" fmla="*/ 19 h 40"/>
                <a:gd name="T32" fmla="*/ 43 w 109"/>
                <a:gd name="T33" fmla="*/ 23 h 40"/>
                <a:gd name="T34" fmla="*/ 36 w 109"/>
                <a:gd name="T35" fmla="*/ 28 h 40"/>
                <a:gd name="T36" fmla="*/ 34 w 109"/>
                <a:gd name="T37" fmla="*/ 28 h 40"/>
                <a:gd name="T38" fmla="*/ 34 w 109"/>
                <a:gd name="T39" fmla="*/ 28 h 40"/>
                <a:gd name="T40" fmla="*/ 43 w 109"/>
                <a:gd name="T41" fmla="*/ 28 h 40"/>
                <a:gd name="T42" fmla="*/ 50 w 109"/>
                <a:gd name="T43" fmla="*/ 28 h 40"/>
                <a:gd name="T44" fmla="*/ 55 w 109"/>
                <a:gd name="T45" fmla="*/ 28 h 40"/>
                <a:gd name="T46" fmla="*/ 60 w 109"/>
                <a:gd name="T47" fmla="*/ 28 h 40"/>
                <a:gd name="T48" fmla="*/ 62 w 109"/>
                <a:gd name="T49" fmla="*/ 28 h 40"/>
                <a:gd name="T50" fmla="*/ 62 w 109"/>
                <a:gd name="T51" fmla="*/ 33 h 40"/>
                <a:gd name="T52" fmla="*/ 62 w 109"/>
                <a:gd name="T53" fmla="*/ 38 h 40"/>
                <a:gd name="T54" fmla="*/ 62 w 109"/>
                <a:gd name="T55" fmla="*/ 40 h 40"/>
                <a:gd name="T56" fmla="*/ 62 w 109"/>
                <a:gd name="T57" fmla="*/ 40 h 40"/>
                <a:gd name="T58" fmla="*/ 41 w 109"/>
                <a:gd name="T59" fmla="*/ 40 h 40"/>
                <a:gd name="T60" fmla="*/ 26 w 109"/>
                <a:gd name="T61" fmla="*/ 40 h 40"/>
                <a:gd name="T62" fmla="*/ 15 w 109"/>
                <a:gd name="T63" fmla="*/ 40 h 40"/>
                <a:gd name="T64" fmla="*/ 8 w 109"/>
                <a:gd name="T65" fmla="*/ 40 h 40"/>
                <a:gd name="T66" fmla="*/ 3 w 109"/>
                <a:gd name="T67" fmla="*/ 40 h 40"/>
                <a:gd name="T68" fmla="*/ 0 w 109"/>
                <a:gd name="T69" fmla="*/ 40 h 40"/>
                <a:gd name="T70" fmla="*/ 0 w 109"/>
                <a:gd name="T71" fmla="*/ 40 h 40"/>
                <a:gd name="T72" fmla="*/ 0 w 109"/>
                <a:gd name="T73" fmla="*/ 28 h 40"/>
                <a:gd name="T74" fmla="*/ 0 w 109"/>
                <a:gd name="T75" fmla="*/ 19 h 40"/>
                <a:gd name="T76" fmla="*/ 0 w 109"/>
                <a:gd name="T77" fmla="*/ 14 h 40"/>
                <a:gd name="T78" fmla="*/ 0 w 109"/>
                <a:gd name="T79" fmla="*/ 9 h 40"/>
                <a:gd name="T80" fmla="*/ 0 w 109"/>
                <a:gd name="T81" fmla="*/ 5 h 40"/>
                <a:gd name="T82" fmla="*/ 0 w 109"/>
                <a:gd name="T83" fmla="*/ 5 h 40"/>
                <a:gd name="T84" fmla="*/ 10 w 109"/>
                <a:gd name="T85" fmla="*/ 5 h 40"/>
                <a:gd name="T86" fmla="*/ 15 w 109"/>
                <a:gd name="T87" fmla="*/ 5 h 40"/>
                <a:gd name="T88" fmla="*/ 17 w 109"/>
                <a:gd name="T89" fmla="*/ 5 h 40"/>
                <a:gd name="T90" fmla="*/ 17 w 109"/>
                <a:gd name="T91" fmla="*/ 9 h 40"/>
                <a:gd name="T92" fmla="*/ 19 w 109"/>
                <a:gd name="T93" fmla="*/ 16 h 40"/>
                <a:gd name="T94" fmla="*/ 19 w 109"/>
                <a:gd name="T95" fmla="*/ 21 h 40"/>
                <a:gd name="T96" fmla="*/ 19 w 109"/>
                <a:gd name="T97" fmla="*/ 21 h 40"/>
                <a:gd name="T98" fmla="*/ 26 w 109"/>
                <a:gd name="T99" fmla="*/ 16 h 40"/>
                <a:gd name="T100" fmla="*/ 34 w 109"/>
                <a:gd name="T101" fmla="*/ 14 h 40"/>
                <a:gd name="T102" fmla="*/ 41 w 109"/>
                <a:gd name="T103" fmla="*/ 9 h 40"/>
                <a:gd name="T104" fmla="*/ 43 w 109"/>
                <a:gd name="T105" fmla="*/ 7 h 40"/>
                <a:gd name="T106" fmla="*/ 43 w 109"/>
                <a:gd name="T107" fmla="*/ 7 h 40"/>
                <a:gd name="T108" fmla="*/ 57 w 109"/>
                <a:gd name="T109" fmla="*/ 2 h 40"/>
                <a:gd name="T110" fmla="*/ 69 w 109"/>
                <a:gd name="T111" fmla="*/ 0 h 40"/>
                <a:gd name="T112" fmla="*/ 81 w 109"/>
                <a:gd name="T113" fmla="*/ 2 h 40"/>
                <a:gd name="T114" fmla="*/ 86 w 109"/>
                <a:gd name="T115" fmla="*/ 5 h 40"/>
                <a:gd name="T116" fmla="*/ 88 w 109"/>
                <a:gd name="T1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40">
                  <a:moveTo>
                    <a:pt x="88" y="5"/>
                  </a:moveTo>
                  <a:lnTo>
                    <a:pt x="93" y="7"/>
                  </a:lnTo>
                  <a:lnTo>
                    <a:pt x="95" y="9"/>
                  </a:lnTo>
                  <a:lnTo>
                    <a:pt x="100" y="12"/>
                  </a:lnTo>
                  <a:lnTo>
                    <a:pt x="105" y="14"/>
                  </a:lnTo>
                  <a:lnTo>
                    <a:pt x="107" y="14"/>
                  </a:lnTo>
                  <a:lnTo>
                    <a:pt x="107" y="16"/>
                  </a:lnTo>
                  <a:lnTo>
                    <a:pt x="109" y="16"/>
                  </a:lnTo>
                  <a:lnTo>
                    <a:pt x="109" y="16"/>
                  </a:lnTo>
                  <a:lnTo>
                    <a:pt x="109" y="16"/>
                  </a:lnTo>
                  <a:lnTo>
                    <a:pt x="105" y="19"/>
                  </a:lnTo>
                  <a:lnTo>
                    <a:pt x="100" y="21"/>
                  </a:lnTo>
                  <a:lnTo>
                    <a:pt x="97" y="23"/>
                  </a:lnTo>
                  <a:lnTo>
                    <a:pt x="95" y="23"/>
                  </a:lnTo>
                  <a:lnTo>
                    <a:pt x="95" y="23"/>
                  </a:lnTo>
                  <a:lnTo>
                    <a:pt x="95" y="26"/>
                  </a:lnTo>
                  <a:lnTo>
                    <a:pt x="95" y="26"/>
                  </a:lnTo>
                  <a:lnTo>
                    <a:pt x="90" y="23"/>
                  </a:lnTo>
                  <a:lnTo>
                    <a:pt x="88" y="21"/>
                  </a:lnTo>
                  <a:lnTo>
                    <a:pt x="83" y="19"/>
                  </a:lnTo>
                  <a:lnTo>
                    <a:pt x="79" y="16"/>
                  </a:lnTo>
                  <a:lnTo>
                    <a:pt x="76" y="16"/>
                  </a:lnTo>
                  <a:lnTo>
                    <a:pt x="74" y="14"/>
                  </a:lnTo>
                  <a:lnTo>
                    <a:pt x="74" y="14"/>
                  </a:lnTo>
                  <a:lnTo>
                    <a:pt x="74" y="14"/>
                  </a:lnTo>
                  <a:lnTo>
                    <a:pt x="74" y="14"/>
                  </a:lnTo>
                  <a:lnTo>
                    <a:pt x="71" y="12"/>
                  </a:lnTo>
                  <a:lnTo>
                    <a:pt x="67" y="12"/>
                  </a:lnTo>
                  <a:lnTo>
                    <a:pt x="64" y="14"/>
                  </a:lnTo>
                  <a:lnTo>
                    <a:pt x="60" y="14"/>
                  </a:lnTo>
                  <a:lnTo>
                    <a:pt x="55" y="16"/>
                  </a:lnTo>
                  <a:lnTo>
                    <a:pt x="50" y="19"/>
                  </a:lnTo>
                  <a:lnTo>
                    <a:pt x="48" y="21"/>
                  </a:lnTo>
                  <a:lnTo>
                    <a:pt x="43" y="23"/>
                  </a:lnTo>
                  <a:lnTo>
                    <a:pt x="41" y="26"/>
                  </a:lnTo>
                  <a:lnTo>
                    <a:pt x="36" y="28"/>
                  </a:lnTo>
                  <a:lnTo>
                    <a:pt x="36" y="28"/>
                  </a:lnTo>
                  <a:lnTo>
                    <a:pt x="34" y="28"/>
                  </a:lnTo>
                  <a:lnTo>
                    <a:pt x="34" y="28"/>
                  </a:lnTo>
                  <a:lnTo>
                    <a:pt x="34" y="28"/>
                  </a:lnTo>
                  <a:lnTo>
                    <a:pt x="38" y="28"/>
                  </a:lnTo>
                  <a:lnTo>
                    <a:pt x="43" y="28"/>
                  </a:lnTo>
                  <a:lnTo>
                    <a:pt x="45" y="28"/>
                  </a:lnTo>
                  <a:lnTo>
                    <a:pt x="50" y="28"/>
                  </a:lnTo>
                  <a:lnTo>
                    <a:pt x="52" y="28"/>
                  </a:lnTo>
                  <a:lnTo>
                    <a:pt x="55" y="28"/>
                  </a:lnTo>
                  <a:lnTo>
                    <a:pt x="57" y="28"/>
                  </a:lnTo>
                  <a:lnTo>
                    <a:pt x="60" y="28"/>
                  </a:lnTo>
                  <a:lnTo>
                    <a:pt x="62" y="28"/>
                  </a:lnTo>
                  <a:lnTo>
                    <a:pt x="62" y="28"/>
                  </a:lnTo>
                  <a:lnTo>
                    <a:pt x="62" y="28"/>
                  </a:lnTo>
                  <a:lnTo>
                    <a:pt x="62" y="33"/>
                  </a:lnTo>
                  <a:lnTo>
                    <a:pt x="62" y="35"/>
                  </a:lnTo>
                  <a:lnTo>
                    <a:pt x="62" y="38"/>
                  </a:lnTo>
                  <a:lnTo>
                    <a:pt x="62" y="38"/>
                  </a:lnTo>
                  <a:lnTo>
                    <a:pt x="62" y="40"/>
                  </a:lnTo>
                  <a:lnTo>
                    <a:pt x="62" y="40"/>
                  </a:lnTo>
                  <a:lnTo>
                    <a:pt x="62" y="40"/>
                  </a:lnTo>
                  <a:lnTo>
                    <a:pt x="50" y="40"/>
                  </a:lnTo>
                  <a:lnTo>
                    <a:pt x="41" y="40"/>
                  </a:lnTo>
                  <a:lnTo>
                    <a:pt x="34" y="40"/>
                  </a:lnTo>
                  <a:lnTo>
                    <a:pt x="26" y="40"/>
                  </a:lnTo>
                  <a:lnTo>
                    <a:pt x="19" y="40"/>
                  </a:lnTo>
                  <a:lnTo>
                    <a:pt x="15" y="40"/>
                  </a:lnTo>
                  <a:lnTo>
                    <a:pt x="12" y="40"/>
                  </a:lnTo>
                  <a:lnTo>
                    <a:pt x="8" y="40"/>
                  </a:lnTo>
                  <a:lnTo>
                    <a:pt x="5" y="40"/>
                  </a:lnTo>
                  <a:lnTo>
                    <a:pt x="3" y="40"/>
                  </a:lnTo>
                  <a:lnTo>
                    <a:pt x="3" y="40"/>
                  </a:lnTo>
                  <a:lnTo>
                    <a:pt x="0" y="40"/>
                  </a:lnTo>
                  <a:lnTo>
                    <a:pt x="0" y="40"/>
                  </a:lnTo>
                  <a:lnTo>
                    <a:pt x="0" y="40"/>
                  </a:lnTo>
                  <a:lnTo>
                    <a:pt x="0" y="33"/>
                  </a:lnTo>
                  <a:lnTo>
                    <a:pt x="0" y="28"/>
                  </a:lnTo>
                  <a:lnTo>
                    <a:pt x="0" y="23"/>
                  </a:lnTo>
                  <a:lnTo>
                    <a:pt x="0" y="19"/>
                  </a:lnTo>
                  <a:lnTo>
                    <a:pt x="0" y="16"/>
                  </a:lnTo>
                  <a:lnTo>
                    <a:pt x="0" y="14"/>
                  </a:lnTo>
                  <a:lnTo>
                    <a:pt x="0" y="12"/>
                  </a:lnTo>
                  <a:lnTo>
                    <a:pt x="0" y="9"/>
                  </a:lnTo>
                  <a:lnTo>
                    <a:pt x="0" y="7"/>
                  </a:lnTo>
                  <a:lnTo>
                    <a:pt x="0" y="5"/>
                  </a:lnTo>
                  <a:lnTo>
                    <a:pt x="0" y="5"/>
                  </a:lnTo>
                  <a:lnTo>
                    <a:pt x="0" y="5"/>
                  </a:lnTo>
                  <a:lnTo>
                    <a:pt x="5" y="5"/>
                  </a:lnTo>
                  <a:lnTo>
                    <a:pt x="10" y="5"/>
                  </a:lnTo>
                  <a:lnTo>
                    <a:pt x="15" y="5"/>
                  </a:lnTo>
                  <a:lnTo>
                    <a:pt x="15" y="5"/>
                  </a:lnTo>
                  <a:lnTo>
                    <a:pt x="17" y="5"/>
                  </a:lnTo>
                  <a:lnTo>
                    <a:pt x="17" y="5"/>
                  </a:lnTo>
                  <a:lnTo>
                    <a:pt x="17" y="5"/>
                  </a:lnTo>
                  <a:lnTo>
                    <a:pt x="17" y="9"/>
                  </a:lnTo>
                  <a:lnTo>
                    <a:pt x="19" y="14"/>
                  </a:lnTo>
                  <a:lnTo>
                    <a:pt x="19" y="16"/>
                  </a:lnTo>
                  <a:lnTo>
                    <a:pt x="19" y="19"/>
                  </a:lnTo>
                  <a:lnTo>
                    <a:pt x="19" y="21"/>
                  </a:lnTo>
                  <a:lnTo>
                    <a:pt x="19" y="21"/>
                  </a:lnTo>
                  <a:lnTo>
                    <a:pt x="19" y="21"/>
                  </a:lnTo>
                  <a:lnTo>
                    <a:pt x="24" y="19"/>
                  </a:lnTo>
                  <a:lnTo>
                    <a:pt x="26" y="16"/>
                  </a:lnTo>
                  <a:lnTo>
                    <a:pt x="31" y="14"/>
                  </a:lnTo>
                  <a:lnTo>
                    <a:pt x="34" y="14"/>
                  </a:lnTo>
                  <a:lnTo>
                    <a:pt x="38" y="9"/>
                  </a:lnTo>
                  <a:lnTo>
                    <a:pt x="41" y="9"/>
                  </a:lnTo>
                  <a:lnTo>
                    <a:pt x="43" y="7"/>
                  </a:lnTo>
                  <a:lnTo>
                    <a:pt x="43" y="7"/>
                  </a:lnTo>
                  <a:lnTo>
                    <a:pt x="43" y="7"/>
                  </a:lnTo>
                  <a:lnTo>
                    <a:pt x="43" y="7"/>
                  </a:lnTo>
                  <a:lnTo>
                    <a:pt x="50" y="5"/>
                  </a:lnTo>
                  <a:lnTo>
                    <a:pt x="57" y="2"/>
                  </a:lnTo>
                  <a:lnTo>
                    <a:pt x="64" y="0"/>
                  </a:lnTo>
                  <a:lnTo>
                    <a:pt x="69" y="0"/>
                  </a:lnTo>
                  <a:lnTo>
                    <a:pt x="76" y="2"/>
                  </a:lnTo>
                  <a:lnTo>
                    <a:pt x="81" y="2"/>
                  </a:lnTo>
                  <a:lnTo>
                    <a:pt x="86" y="5"/>
                  </a:lnTo>
                  <a:lnTo>
                    <a:pt x="86" y="5"/>
                  </a:lnTo>
                  <a:lnTo>
                    <a:pt x="88" y="5"/>
                  </a:lnTo>
                  <a:lnTo>
                    <a:pt x="8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4" name="Freeform 118"/>
            <p:cNvSpPr>
              <a:spLocks/>
            </p:cNvSpPr>
            <p:nvPr/>
          </p:nvSpPr>
          <p:spPr bwMode="auto">
            <a:xfrm>
              <a:off x="4173538" y="4071938"/>
              <a:ext cx="109538" cy="101600"/>
            </a:xfrm>
            <a:custGeom>
              <a:avLst/>
              <a:gdLst>
                <a:gd name="T0" fmla="*/ 69 w 69"/>
                <a:gd name="T1" fmla="*/ 36 h 64"/>
                <a:gd name="T2" fmla="*/ 69 w 69"/>
                <a:gd name="T3" fmla="*/ 45 h 64"/>
                <a:gd name="T4" fmla="*/ 69 w 69"/>
                <a:gd name="T5" fmla="*/ 53 h 64"/>
                <a:gd name="T6" fmla="*/ 69 w 69"/>
                <a:gd name="T7" fmla="*/ 57 h 64"/>
                <a:gd name="T8" fmla="*/ 69 w 69"/>
                <a:gd name="T9" fmla="*/ 62 h 64"/>
                <a:gd name="T10" fmla="*/ 69 w 69"/>
                <a:gd name="T11" fmla="*/ 64 h 64"/>
                <a:gd name="T12" fmla="*/ 59 w 69"/>
                <a:gd name="T13" fmla="*/ 64 h 64"/>
                <a:gd name="T14" fmla="*/ 40 w 69"/>
                <a:gd name="T15" fmla="*/ 64 h 64"/>
                <a:gd name="T16" fmla="*/ 28 w 69"/>
                <a:gd name="T17" fmla="*/ 64 h 64"/>
                <a:gd name="T18" fmla="*/ 19 w 69"/>
                <a:gd name="T19" fmla="*/ 64 h 64"/>
                <a:gd name="T20" fmla="*/ 12 w 69"/>
                <a:gd name="T21" fmla="*/ 64 h 64"/>
                <a:gd name="T22" fmla="*/ 10 w 69"/>
                <a:gd name="T23" fmla="*/ 64 h 64"/>
                <a:gd name="T24" fmla="*/ 7 w 69"/>
                <a:gd name="T25" fmla="*/ 64 h 64"/>
                <a:gd name="T26" fmla="*/ 7 w 69"/>
                <a:gd name="T27" fmla="*/ 60 h 64"/>
                <a:gd name="T28" fmla="*/ 7 w 69"/>
                <a:gd name="T29" fmla="*/ 55 h 64"/>
                <a:gd name="T30" fmla="*/ 7 w 69"/>
                <a:gd name="T31" fmla="*/ 53 h 64"/>
                <a:gd name="T32" fmla="*/ 7 w 69"/>
                <a:gd name="T33" fmla="*/ 53 h 64"/>
                <a:gd name="T34" fmla="*/ 17 w 69"/>
                <a:gd name="T35" fmla="*/ 53 h 64"/>
                <a:gd name="T36" fmla="*/ 24 w 69"/>
                <a:gd name="T37" fmla="*/ 53 h 64"/>
                <a:gd name="T38" fmla="*/ 28 w 69"/>
                <a:gd name="T39" fmla="*/ 53 h 64"/>
                <a:gd name="T40" fmla="*/ 36 w 69"/>
                <a:gd name="T41" fmla="*/ 53 h 64"/>
                <a:gd name="T42" fmla="*/ 36 w 69"/>
                <a:gd name="T43" fmla="*/ 53 h 64"/>
                <a:gd name="T44" fmla="*/ 31 w 69"/>
                <a:gd name="T45" fmla="*/ 50 h 64"/>
                <a:gd name="T46" fmla="*/ 24 w 69"/>
                <a:gd name="T47" fmla="*/ 45 h 64"/>
                <a:gd name="T48" fmla="*/ 17 w 69"/>
                <a:gd name="T49" fmla="*/ 43 h 64"/>
                <a:gd name="T50" fmla="*/ 12 w 69"/>
                <a:gd name="T51" fmla="*/ 38 h 64"/>
                <a:gd name="T52" fmla="*/ 10 w 69"/>
                <a:gd name="T53" fmla="*/ 38 h 64"/>
                <a:gd name="T54" fmla="*/ 7 w 69"/>
                <a:gd name="T55" fmla="*/ 36 h 64"/>
                <a:gd name="T56" fmla="*/ 2 w 69"/>
                <a:gd name="T57" fmla="*/ 34 h 64"/>
                <a:gd name="T58" fmla="*/ 0 w 69"/>
                <a:gd name="T59" fmla="*/ 27 h 64"/>
                <a:gd name="T60" fmla="*/ 0 w 69"/>
                <a:gd name="T61" fmla="*/ 22 h 64"/>
                <a:gd name="T62" fmla="*/ 2 w 69"/>
                <a:gd name="T63" fmla="*/ 17 h 64"/>
                <a:gd name="T64" fmla="*/ 7 w 69"/>
                <a:gd name="T65" fmla="*/ 12 h 64"/>
                <a:gd name="T66" fmla="*/ 14 w 69"/>
                <a:gd name="T67" fmla="*/ 10 h 64"/>
                <a:gd name="T68" fmla="*/ 24 w 69"/>
                <a:gd name="T69" fmla="*/ 5 h 64"/>
                <a:gd name="T70" fmla="*/ 26 w 69"/>
                <a:gd name="T71" fmla="*/ 3 h 64"/>
                <a:gd name="T72" fmla="*/ 28 w 69"/>
                <a:gd name="T73" fmla="*/ 0 h 64"/>
                <a:gd name="T74" fmla="*/ 38 w 69"/>
                <a:gd name="T75" fmla="*/ 5 h 64"/>
                <a:gd name="T76" fmla="*/ 40 w 69"/>
                <a:gd name="T77" fmla="*/ 10 h 64"/>
                <a:gd name="T78" fmla="*/ 43 w 69"/>
                <a:gd name="T79" fmla="*/ 10 h 64"/>
                <a:gd name="T80" fmla="*/ 40 w 69"/>
                <a:gd name="T81" fmla="*/ 12 h 64"/>
                <a:gd name="T82" fmla="*/ 31 w 69"/>
                <a:gd name="T83" fmla="*/ 17 h 64"/>
                <a:gd name="T84" fmla="*/ 26 w 69"/>
                <a:gd name="T85" fmla="*/ 22 h 64"/>
                <a:gd name="T86" fmla="*/ 24 w 69"/>
                <a:gd name="T87" fmla="*/ 22 h 64"/>
                <a:gd name="T88" fmla="*/ 24 w 69"/>
                <a:gd name="T89" fmla="*/ 22 h 64"/>
                <a:gd name="T90" fmla="*/ 21 w 69"/>
                <a:gd name="T91" fmla="*/ 24 h 64"/>
                <a:gd name="T92" fmla="*/ 21 w 69"/>
                <a:gd name="T93" fmla="*/ 29 h 64"/>
                <a:gd name="T94" fmla="*/ 31 w 69"/>
                <a:gd name="T95" fmla="*/ 31 h 64"/>
                <a:gd name="T96" fmla="*/ 38 w 69"/>
                <a:gd name="T97" fmla="*/ 36 h 64"/>
                <a:gd name="T98" fmla="*/ 45 w 69"/>
                <a:gd name="T99" fmla="*/ 41 h 64"/>
                <a:gd name="T100" fmla="*/ 50 w 69"/>
                <a:gd name="T101" fmla="*/ 43 h 64"/>
                <a:gd name="T102" fmla="*/ 50 w 69"/>
                <a:gd name="T103" fmla="*/ 45 h 64"/>
                <a:gd name="T104" fmla="*/ 50 w 69"/>
                <a:gd name="T105" fmla="*/ 38 h 64"/>
                <a:gd name="T106" fmla="*/ 50 w 69"/>
                <a:gd name="T107" fmla="*/ 34 h 64"/>
                <a:gd name="T108" fmla="*/ 50 w 69"/>
                <a:gd name="T109" fmla="*/ 29 h 64"/>
                <a:gd name="T110" fmla="*/ 50 w 69"/>
                <a:gd name="T111" fmla="*/ 29 h 64"/>
                <a:gd name="T112" fmla="*/ 62 w 69"/>
                <a:gd name="T113" fmla="*/ 29 h 64"/>
                <a:gd name="T114" fmla="*/ 66 w 69"/>
                <a:gd name="T115" fmla="*/ 29 h 64"/>
                <a:gd name="T116" fmla="*/ 69 w 69"/>
                <a:gd name="T117"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64">
                  <a:moveTo>
                    <a:pt x="69" y="29"/>
                  </a:moveTo>
                  <a:lnTo>
                    <a:pt x="69" y="36"/>
                  </a:lnTo>
                  <a:lnTo>
                    <a:pt x="69" y="41"/>
                  </a:lnTo>
                  <a:lnTo>
                    <a:pt x="69" y="45"/>
                  </a:lnTo>
                  <a:lnTo>
                    <a:pt x="69" y="48"/>
                  </a:lnTo>
                  <a:lnTo>
                    <a:pt x="69" y="53"/>
                  </a:lnTo>
                  <a:lnTo>
                    <a:pt x="69" y="55"/>
                  </a:lnTo>
                  <a:lnTo>
                    <a:pt x="69" y="57"/>
                  </a:lnTo>
                  <a:lnTo>
                    <a:pt x="69" y="60"/>
                  </a:lnTo>
                  <a:lnTo>
                    <a:pt x="69" y="62"/>
                  </a:lnTo>
                  <a:lnTo>
                    <a:pt x="69" y="64"/>
                  </a:lnTo>
                  <a:lnTo>
                    <a:pt x="69" y="64"/>
                  </a:lnTo>
                  <a:lnTo>
                    <a:pt x="69" y="64"/>
                  </a:lnTo>
                  <a:lnTo>
                    <a:pt x="59" y="64"/>
                  </a:lnTo>
                  <a:lnTo>
                    <a:pt x="50" y="64"/>
                  </a:lnTo>
                  <a:lnTo>
                    <a:pt x="40" y="64"/>
                  </a:lnTo>
                  <a:lnTo>
                    <a:pt x="33" y="64"/>
                  </a:lnTo>
                  <a:lnTo>
                    <a:pt x="28" y="64"/>
                  </a:lnTo>
                  <a:lnTo>
                    <a:pt x="24" y="64"/>
                  </a:lnTo>
                  <a:lnTo>
                    <a:pt x="19" y="64"/>
                  </a:lnTo>
                  <a:lnTo>
                    <a:pt x="17" y="64"/>
                  </a:lnTo>
                  <a:lnTo>
                    <a:pt x="12" y="64"/>
                  </a:lnTo>
                  <a:lnTo>
                    <a:pt x="12" y="64"/>
                  </a:lnTo>
                  <a:lnTo>
                    <a:pt x="10" y="64"/>
                  </a:lnTo>
                  <a:lnTo>
                    <a:pt x="10" y="64"/>
                  </a:lnTo>
                  <a:lnTo>
                    <a:pt x="7" y="64"/>
                  </a:lnTo>
                  <a:lnTo>
                    <a:pt x="7" y="64"/>
                  </a:lnTo>
                  <a:lnTo>
                    <a:pt x="7" y="60"/>
                  </a:lnTo>
                  <a:lnTo>
                    <a:pt x="7" y="57"/>
                  </a:lnTo>
                  <a:lnTo>
                    <a:pt x="7" y="55"/>
                  </a:lnTo>
                  <a:lnTo>
                    <a:pt x="7" y="55"/>
                  </a:lnTo>
                  <a:lnTo>
                    <a:pt x="7" y="53"/>
                  </a:lnTo>
                  <a:lnTo>
                    <a:pt x="7" y="53"/>
                  </a:lnTo>
                  <a:lnTo>
                    <a:pt x="7" y="53"/>
                  </a:lnTo>
                  <a:lnTo>
                    <a:pt x="12" y="53"/>
                  </a:lnTo>
                  <a:lnTo>
                    <a:pt x="17" y="53"/>
                  </a:lnTo>
                  <a:lnTo>
                    <a:pt x="21" y="53"/>
                  </a:lnTo>
                  <a:lnTo>
                    <a:pt x="24" y="53"/>
                  </a:lnTo>
                  <a:lnTo>
                    <a:pt x="26" y="53"/>
                  </a:lnTo>
                  <a:lnTo>
                    <a:pt x="28" y="53"/>
                  </a:lnTo>
                  <a:lnTo>
                    <a:pt x="33" y="53"/>
                  </a:lnTo>
                  <a:lnTo>
                    <a:pt x="36" y="53"/>
                  </a:lnTo>
                  <a:lnTo>
                    <a:pt x="36" y="53"/>
                  </a:lnTo>
                  <a:lnTo>
                    <a:pt x="36" y="53"/>
                  </a:lnTo>
                  <a:lnTo>
                    <a:pt x="36" y="53"/>
                  </a:lnTo>
                  <a:lnTo>
                    <a:pt x="31" y="50"/>
                  </a:lnTo>
                  <a:lnTo>
                    <a:pt x="28" y="48"/>
                  </a:lnTo>
                  <a:lnTo>
                    <a:pt x="24" y="45"/>
                  </a:lnTo>
                  <a:lnTo>
                    <a:pt x="21" y="45"/>
                  </a:lnTo>
                  <a:lnTo>
                    <a:pt x="17" y="43"/>
                  </a:lnTo>
                  <a:lnTo>
                    <a:pt x="14" y="41"/>
                  </a:lnTo>
                  <a:lnTo>
                    <a:pt x="12" y="38"/>
                  </a:lnTo>
                  <a:lnTo>
                    <a:pt x="12" y="38"/>
                  </a:lnTo>
                  <a:lnTo>
                    <a:pt x="10" y="38"/>
                  </a:lnTo>
                  <a:lnTo>
                    <a:pt x="10" y="38"/>
                  </a:lnTo>
                  <a:lnTo>
                    <a:pt x="7" y="36"/>
                  </a:lnTo>
                  <a:lnTo>
                    <a:pt x="5" y="34"/>
                  </a:lnTo>
                  <a:lnTo>
                    <a:pt x="2" y="34"/>
                  </a:lnTo>
                  <a:lnTo>
                    <a:pt x="2" y="31"/>
                  </a:lnTo>
                  <a:lnTo>
                    <a:pt x="0" y="27"/>
                  </a:lnTo>
                  <a:lnTo>
                    <a:pt x="0" y="24"/>
                  </a:lnTo>
                  <a:lnTo>
                    <a:pt x="0" y="22"/>
                  </a:lnTo>
                  <a:lnTo>
                    <a:pt x="0" y="19"/>
                  </a:lnTo>
                  <a:lnTo>
                    <a:pt x="2" y="17"/>
                  </a:lnTo>
                  <a:lnTo>
                    <a:pt x="7" y="15"/>
                  </a:lnTo>
                  <a:lnTo>
                    <a:pt x="7" y="12"/>
                  </a:lnTo>
                  <a:lnTo>
                    <a:pt x="10" y="12"/>
                  </a:lnTo>
                  <a:lnTo>
                    <a:pt x="14" y="10"/>
                  </a:lnTo>
                  <a:lnTo>
                    <a:pt x="19" y="5"/>
                  </a:lnTo>
                  <a:lnTo>
                    <a:pt x="24" y="5"/>
                  </a:lnTo>
                  <a:lnTo>
                    <a:pt x="26" y="3"/>
                  </a:lnTo>
                  <a:lnTo>
                    <a:pt x="26" y="3"/>
                  </a:lnTo>
                  <a:lnTo>
                    <a:pt x="28" y="0"/>
                  </a:lnTo>
                  <a:lnTo>
                    <a:pt x="28" y="0"/>
                  </a:lnTo>
                  <a:lnTo>
                    <a:pt x="33" y="5"/>
                  </a:lnTo>
                  <a:lnTo>
                    <a:pt x="38" y="5"/>
                  </a:lnTo>
                  <a:lnTo>
                    <a:pt x="40" y="8"/>
                  </a:lnTo>
                  <a:lnTo>
                    <a:pt x="40" y="10"/>
                  </a:lnTo>
                  <a:lnTo>
                    <a:pt x="43" y="10"/>
                  </a:lnTo>
                  <a:lnTo>
                    <a:pt x="43" y="10"/>
                  </a:lnTo>
                  <a:lnTo>
                    <a:pt x="43" y="10"/>
                  </a:lnTo>
                  <a:lnTo>
                    <a:pt x="40" y="12"/>
                  </a:lnTo>
                  <a:lnTo>
                    <a:pt x="38" y="15"/>
                  </a:lnTo>
                  <a:lnTo>
                    <a:pt x="31" y="17"/>
                  </a:lnTo>
                  <a:lnTo>
                    <a:pt x="28" y="19"/>
                  </a:lnTo>
                  <a:lnTo>
                    <a:pt x="26" y="22"/>
                  </a:lnTo>
                  <a:lnTo>
                    <a:pt x="24" y="22"/>
                  </a:lnTo>
                  <a:lnTo>
                    <a:pt x="24" y="22"/>
                  </a:lnTo>
                  <a:lnTo>
                    <a:pt x="24" y="22"/>
                  </a:lnTo>
                  <a:lnTo>
                    <a:pt x="24" y="22"/>
                  </a:lnTo>
                  <a:lnTo>
                    <a:pt x="21" y="24"/>
                  </a:lnTo>
                  <a:lnTo>
                    <a:pt x="21" y="24"/>
                  </a:lnTo>
                  <a:lnTo>
                    <a:pt x="21" y="27"/>
                  </a:lnTo>
                  <a:lnTo>
                    <a:pt x="21" y="29"/>
                  </a:lnTo>
                  <a:lnTo>
                    <a:pt x="26" y="29"/>
                  </a:lnTo>
                  <a:lnTo>
                    <a:pt x="31" y="31"/>
                  </a:lnTo>
                  <a:lnTo>
                    <a:pt x="33" y="34"/>
                  </a:lnTo>
                  <a:lnTo>
                    <a:pt x="38" y="36"/>
                  </a:lnTo>
                  <a:lnTo>
                    <a:pt x="40" y="38"/>
                  </a:lnTo>
                  <a:lnTo>
                    <a:pt x="45" y="41"/>
                  </a:lnTo>
                  <a:lnTo>
                    <a:pt x="47" y="43"/>
                  </a:lnTo>
                  <a:lnTo>
                    <a:pt x="50" y="43"/>
                  </a:lnTo>
                  <a:lnTo>
                    <a:pt x="50" y="45"/>
                  </a:lnTo>
                  <a:lnTo>
                    <a:pt x="50" y="45"/>
                  </a:lnTo>
                  <a:lnTo>
                    <a:pt x="50" y="45"/>
                  </a:lnTo>
                  <a:lnTo>
                    <a:pt x="50" y="38"/>
                  </a:lnTo>
                  <a:lnTo>
                    <a:pt x="50" y="36"/>
                  </a:lnTo>
                  <a:lnTo>
                    <a:pt x="50" y="34"/>
                  </a:lnTo>
                  <a:lnTo>
                    <a:pt x="50" y="31"/>
                  </a:lnTo>
                  <a:lnTo>
                    <a:pt x="50" y="29"/>
                  </a:lnTo>
                  <a:lnTo>
                    <a:pt x="50" y="29"/>
                  </a:lnTo>
                  <a:lnTo>
                    <a:pt x="50" y="29"/>
                  </a:lnTo>
                  <a:lnTo>
                    <a:pt x="57" y="29"/>
                  </a:lnTo>
                  <a:lnTo>
                    <a:pt x="62" y="29"/>
                  </a:lnTo>
                  <a:lnTo>
                    <a:pt x="64" y="29"/>
                  </a:lnTo>
                  <a:lnTo>
                    <a:pt x="66" y="29"/>
                  </a:lnTo>
                  <a:lnTo>
                    <a:pt x="69" y="29"/>
                  </a:lnTo>
                  <a:lnTo>
                    <a:pt x="69" y="29"/>
                  </a:lnTo>
                  <a:lnTo>
                    <a:pt x="69"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sp>
        <p:nvSpPr>
          <p:cNvPr id="215" name="Freeform 22"/>
          <p:cNvSpPr>
            <a:spLocks noEditPoints="1"/>
          </p:cNvSpPr>
          <p:nvPr/>
        </p:nvSpPr>
        <p:spPr bwMode="auto">
          <a:xfrm>
            <a:off x="2463007" y="2876021"/>
            <a:ext cx="178868" cy="1279277"/>
          </a:xfrm>
          <a:custGeom>
            <a:avLst/>
            <a:gdLst>
              <a:gd name="T0" fmla="*/ 22 w 44"/>
              <a:gd name="T1" fmla="*/ 0 h 405"/>
              <a:gd name="T2" fmla="*/ 1 w 44"/>
              <a:gd name="T3" fmla="*/ 52 h 405"/>
              <a:gd name="T4" fmla="*/ 24 w 44"/>
              <a:gd name="T5" fmla="*/ 6 h 405"/>
              <a:gd name="T6" fmla="*/ 40 w 44"/>
              <a:gd name="T7" fmla="*/ 51 h 405"/>
              <a:gd name="T8" fmla="*/ 44 w 44"/>
              <a:gd name="T9" fmla="*/ 48 h 405"/>
              <a:gd name="T10" fmla="*/ 24 w 44"/>
              <a:gd name="T11" fmla="*/ 5 h 405"/>
              <a:gd name="T12" fmla="*/ 20 w 44"/>
              <a:gd name="T13" fmla="*/ 24 h 405"/>
              <a:gd name="T14" fmla="*/ 24 w 44"/>
              <a:gd name="T15" fmla="*/ 58 h 405"/>
              <a:gd name="T16" fmla="*/ 20 w 44"/>
              <a:gd name="T17" fmla="*/ 39 h 405"/>
              <a:gd name="T18" fmla="*/ 24 w 44"/>
              <a:gd name="T19" fmla="*/ 58 h 405"/>
              <a:gd name="T20" fmla="*/ 24 w 44"/>
              <a:gd name="T21" fmla="*/ 73 h 405"/>
              <a:gd name="T22" fmla="*/ 20 w 44"/>
              <a:gd name="T23" fmla="*/ 93 h 405"/>
              <a:gd name="T24" fmla="*/ 24 w 44"/>
              <a:gd name="T25" fmla="*/ 128 h 405"/>
              <a:gd name="T26" fmla="*/ 20 w 44"/>
              <a:gd name="T27" fmla="*/ 108 h 405"/>
              <a:gd name="T28" fmla="*/ 24 w 44"/>
              <a:gd name="T29" fmla="*/ 128 h 405"/>
              <a:gd name="T30" fmla="*/ 24 w 44"/>
              <a:gd name="T31" fmla="*/ 143 h 405"/>
              <a:gd name="T32" fmla="*/ 20 w 44"/>
              <a:gd name="T33" fmla="*/ 162 h 405"/>
              <a:gd name="T34" fmla="*/ 24 w 44"/>
              <a:gd name="T35" fmla="*/ 197 h 405"/>
              <a:gd name="T36" fmla="*/ 20 w 44"/>
              <a:gd name="T37" fmla="*/ 177 h 405"/>
              <a:gd name="T38" fmla="*/ 24 w 44"/>
              <a:gd name="T39" fmla="*/ 197 h 405"/>
              <a:gd name="T40" fmla="*/ 24 w 44"/>
              <a:gd name="T41" fmla="*/ 212 h 405"/>
              <a:gd name="T42" fmla="*/ 20 w 44"/>
              <a:gd name="T43" fmla="*/ 232 h 405"/>
              <a:gd name="T44" fmla="*/ 24 w 44"/>
              <a:gd name="T45" fmla="*/ 266 h 405"/>
              <a:gd name="T46" fmla="*/ 20 w 44"/>
              <a:gd name="T47" fmla="*/ 247 h 405"/>
              <a:gd name="T48" fmla="*/ 24 w 44"/>
              <a:gd name="T49" fmla="*/ 266 h 405"/>
              <a:gd name="T50" fmla="*/ 24 w 44"/>
              <a:gd name="T51" fmla="*/ 281 h 405"/>
              <a:gd name="T52" fmla="*/ 20 w 44"/>
              <a:gd name="T53" fmla="*/ 301 h 405"/>
              <a:gd name="T54" fmla="*/ 24 w 44"/>
              <a:gd name="T55" fmla="*/ 336 h 405"/>
              <a:gd name="T56" fmla="*/ 20 w 44"/>
              <a:gd name="T57" fmla="*/ 316 h 405"/>
              <a:gd name="T58" fmla="*/ 24 w 44"/>
              <a:gd name="T59" fmla="*/ 336 h 405"/>
              <a:gd name="T60" fmla="*/ 24 w 44"/>
              <a:gd name="T61" fmla="*/ 351 h 405"/>
              <a:gd name="T62" fmla="*/ 20 w 44"/>
              <a:gd name="T63" fmla="*/ 370 h 405"/>
              <a:gd name="T64" fmla="*/ 24 w 44"/>
              <a:gd name="T65" fmla="*/ 405 h 405"/>
              <a:gd name="T66" fmla="*/ 20 w 44"/>
              <a:gd name="T67" fmla="*/ 385 h 405"/>
              <a:gd name="T68" fmla="*/ 24 w 44"/>
              <a:gd name="T6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05">
                <a:moveTo>
                  <a:pt x="44" y="48"/>
                </a:moveTo>
                <a:cubicBezTo>
                  <a:pt x="22" y="0"/>
                  <a:pt x="22" y="0"/>
                  <a:pt x="22" y="0"/>
                </a:cubicBezTo>
                <a:cubicBezTo>
                  <a:pt x="0" y="48"/>
                  <a:pt x="0" y="48"/>
                  <a:pt x="0" y="48"/>
                </a:cubicBezTo>
                <a:cubicBezTo>
                  <a:pt x="0" y="49"/>
                  <a:pt x="0" y="51"/>
                  <a:pt x="1" y="52"/>
                </a:cubicBezTo>
                <a:cubicBezTo>
                  <a:pt x="2" y="52"/>
                  <a:pt x="3" y="52"/>
                  <a:pt x="4" y="51"/>
                </a:cubicBezTo>
                <a:cubicBezTo>
                  <a:pt x="24" y="6"/>
                  <a:pt x="24" y="6"/>
                  <a:pt x="24" y="6"/>
                </a:cubicBezTo>
                <a:cubicBezTo>
                  <a:pt x="20" y="6"/>
                  <a:pt x="20" y="6"/>
                  <a:pt x="20" y="6"/>
                </a:cubicBezTo>
                <a:cubicBezTo>
                  <a:pt x="40" y="51"/>
                  <a:pt x="40" y="51"/>
                  <a:pt x="40" y="51"/>
                </a:cubicBezTo>
                <a:cubicBezTo>
                  <a:pt x="41" y="52"/>
                  <a:pt x="42" y="52"/>
                  <a:pt x="43" y="52"/>
                </a:cubicBezTo>
                <a:cubicBezTo>
                  <a:pt x="44" y="51"/>
                  <a:pt x="44" y="49"/>
                  <a:pt x="44" y="48"/>
                </a:cubicBezTo>
                <a:close/>
                <a:moveTo>
                  <a:pt x="24" y="24"/>
                </a:moveTo>
                <a:cubicBezTo>
                  <a:pt x="24" y="5"/>
                  <a:pt x="24" y="5"/>
                  <a:pt x="24" y="5"/>
                </a:cubicBezTo>
                <a:cubicBezTo>
                  <a:pt x="20" y="5"/>
                  <a:pt x="20" y="5"/>
                  <a:pt x="20" y="5"/>
                </a:cubicBezTo>
                <a:cubicBezTo>
                  <a:pt x="20" y="24"/>
                  <a:pt x="20" y="24"/>
                  <a:pt x="20" y="24"/>
                </a:cubicBezTo>
                <a:lnTo>
                  <a:pt x="24" y="24"/>
                </a:lnTo>
                <a:close/>
                <a:moveTo>
                  <a:pt x="24" y="58"/>
                </a:moveTo>
                <a:cubicBezTo>
                  <a:pt x="24" y="39"/>
                  <a:pt x="24" y="39"/>
                  <a:pt x="24" y="39"/>
                </a:cubicBezTo>
                <a:cubicBezTo>
                  <a:pt x="20" y="39"/>
                  <a:pt x="20" y="39"/>
                  <a:pt x="20" y="39"/>
                </a:cubicBezTo>
                <a:cubicBezTo>
                  <a:pt x="20" y="58"/>
                  <a:pt x="20" y="58"/>
                  <a:pt x="20" y="58"/>
                </a:cubicBezTo>
                <a:lnTo>
                  <a:pt x="24" y="58"/>
                </a:lnTo>
                <a:close/>
                <a:moveTo>
                  <a:pt x="24" y="93"/>
                </a:moveTo>
                <a:cubicBezTo>
                  <a:pt x="24" y="73"/>
                  <a:pt x="24" y="73"/>
                  <a:pt x="24" y="73"/>
                </a:cubicBezTo>
                <a:cubicBezTo>
                  <a:pt x="20" y="73"/>
                  <a:pt x="20" y="73"/>
                  <a:pt x="20" y="73"/>
                </a:cubicBezTo>
                <a:cubicBezTo>
                  <a:pt x="20" y="93"/>
                  <a:pt x="20" y="93"/>
                  <a:pt x="20" y="93"/>
                </a:cubicBezTo>
                <a:lnTo>
                  <a:pt x="24" y="93"/>
                </a:lnTo>
                <a:close/>
                <a:moveTo>
                  <a:pt x="24" y="128"/>
                </a:moveTo>
                <a:cubicBezTo>
                  <a:pt x="24" y="108"/>
                  <a:pt x="24" y="108"/>
                  <a:pt x="24" y="108"/>
                </a:cubicBezTo>
                <a:cubicBezTo>
                  <a:pt x="20" y="108"/>
                  <a:pt x="20" y="108"/>
                  <a:pt x="20" y="108"/>
                </a:cubicBezTo>
                <a:cubicBezTo>
                  <a:pt x="20" y="128"/>
                  <a:pt x="20" y="128"/>
                  <a:pt x="20" y="128"/>
                </a:cubicBezTo>
                <a:lnTo>
                  <a:pt x="24" y="128"/>
                </a:lnTo>
                <a:close/>
                <a:moveTo>
                  <a:pt x="24" y="162"/>
                </a:moveTo>
                <a:cubicBezTo>
                  <a:pt x="24" y="143"/>
                  <a:pt x="24" y="143"/>
                  <a:pt x="24" y="143"/>
                </a:cubicBezTo>
                <a:cubicBezTo>
                  <a:pt x="20" y="143"/>
                  <a:pt x="20" y="143"/>
                  <a:pt x="20" y="143"/>
                </a:cubicBezTo>
                <a:cubicBezTo>
                  <a:pt x="20" y="162"/>
                  <a:pt x="20" y="162"/>
                  <a:pt x="20" y="162"/>
                </a:cubicBezTo>
                <a:lnTo>
                  <a:pt x="24" y="162"/>
                </a:lnTo>
                <a:close/>
                <a:moveTo>
                  <a:pt x="24" y="197"/>
                </a:moveTo>
                <a:cubicBezTo>
                  <a:pt x="24" y="177"/>
                  <a:pt x="24" y="177"/>
                  <a:pt x="24" y="177"/>
                </a:cubicBezTo>
                <a:cubicBezTo>
                  <a:pt x="20" y="177"/>
                  <a:pt x="20" y="177"/>
                  <a:pt x="20" y="177"/>
                </a:cubicBezTo>
                <a:cubicBezTo>
                  <a:pt x="20" y="197"/>
                  <a:pt x="20" y="197"/>
                  <a:pt x="20" y="197"/>
                </a:cubicBezTo>
                <a:lnTo>
                  <a:pt x="24" y="197"/>
                </a:lnTo>
                <a:close/>
                <a:moveTo>
                  <a:pt x="24" y="232"/>
                </a:moveTo>
                <a:cubicBezTo>
                  <a:pt x="24" y="212"/>
                  <a:pt x="24" y="212"/>
                  <a:pt x="24" y="212"/>
                </a:cubicBezTo>
                <a:cubicBezTo>
                  <a:pt x="20" y="212"/>
                  <a:pt x="20" y="212"/>
                  <a:pt x="20" y="212"/>
                </a:cubicBezTo>
                <a:cubicBezTo>
                  <a:pt x="20" y="232"/>
                  <a:pt x="20" y="232"/>
                  <a:pt x="20" y="232"/>
                </a:cubicBezTo>
                <a:lnTo>
                  <a:pt x="24" y="232"/>
                </a:lnTo>
                <a:close/>
                <a:moveTo>
                  <a:pt x="24" y="266"/>
                </a:moveTo>
                <a:cubicBezTo>
                  <a:pt x="24" y="247"/>
                  <a:pt x="24" y="247"/>
                  <a:pt x="24" y="247"/>
                </a:cubicBezTo>
                <a:cubicBezTo>
                  <a:pt x="20" y="247"/>
                  <a:pt x="20" y="247"/>
                  <a:pt x="20" y="247"/>
                </a:cubicBezTo>
                <a:cubicBezTo>
                  <a:pt x="20" y="266"/>
                  <a:pt x="20" y="266"/>
                  <a:pt x="20" y="266"/>
                </a:cubicBezTo>
                <a:lnTo>
                  <a:pt x="24" y="266"/>
                </a:lnTo>
                <a:close/>
                <a:moveTo>
                  <a:pt x="24" y="301"/>
                </a:moveTo>
                <a:cubicBezTo>
                  <a:pt x="24" y="281"/>
                  <a:pt x="24" y="281"/>
                  <a:pt x="24" y="281"/>
                </a:cubicBezTo>
                <a:cubicBezTo>
                  <a:pt x="20" y="281"/>
                  <a:pt x="20" y="281"/>
                  <a:pt x="20" y="281"/>
                </a:cubicBezTo>
                <a:cubicBezTo>
                  <a:pt x="20" y="301"/>
                  <a:pt x="20" y="301"/>
                  <a:pt x="20" y="301"/>
                </a:cubicBezTo>
                <a:lnTo>
                  <a:pt x="24" y="301"/>
                </a:lnTo>
                <a:close/>
                <a:moveTo>
                  <a:pt x="24" y="336"/>
                </a:moveTo>
                <a:cubicBezTo>
                  <a:pt x="24" y="316"/>
                  <a:pt x="24" y="316"/>
                  <a:pt x="24" y="316"/>
                </a:cubicBezTo>
                <a:cubicBezTo>
                  <a:pt x="20" y="316"/>
                  <a:pt x="20" y="316"/>
                  <a:pt x="20" y="316"/>
                </a:cubicBezTo>
                <a:cubicBezTo>
                  <a:pt x="20" y="336"/>
                  <a:pt x="20" y="336"/>
                  <a:pt x="20" y="336"/>
                </a:cubicBezTo>
                <a:lnTo>
                  <a:pt x="24" y="336"/>
                </a:lnTo>
                <a:close/>
                <a:moveTo>
                  <a:pt x="24" y="370"/>
                </a:moveTo>
                <a:cubicBezTo>
                  <a:pt x="24" y="351"/>
                  <a:pt x="24" y="351"/>
                  <a:pt x="24" y="351"/>
                </a:cubicBezTo>
                <a:cubicBezTo>
                  <a:pt x="20" y="351"/>
                  <a:pt x="20" y="351"/>
                  <a:pt x="20" y="351"/>
                </a:cubicBezTo>
                <a:cubicBezTo>
                  <a:pt x="20" y="370"/>
                  <a:pt x="20" y="370"/>
                  <a:pt x="20" y="370"/>
                </a:cubicBezTo>
                <a:lnTo>
                  <a:pt x="24" y="370"/>
                </a:lnTo>
                <a:close/>
                <a:moveTo>
                  <a:pt x="24" y="405"/>
                </a:moveTo>
                <a:cubicBezTo>
                  <a:pt x="24" y="385"/>
                  <a:pt x="24" y="385"/>
                  <a:pt x="24" y="385"/>
                </a:cubicBezTo>
                <a:cubicBezTo>
                  <a:pt x="20" y="385"/>
                  <a:pt x="20" y="385"/>
                  <a:pt x="20" y="385"/>
                </a:cubicBezTo>
                <a:cubicBezTo>
                  <a:pt x="20" y="405"/>
                  <a:pt x="20" y="405"/>
                  <a:pt x="20" y="405"/>
                </a:cubicBezTo>
                <a:lnTo>
                  <a:pt x="24" y="405"/>
                </a:lnTo>
                <a:close/>
              </a:path>
            </a:pathLst>
          </a:custGeom>
          <a:solidFill>
            <a:srgbClr val="FFFFFF"/>
          </a:solidFill>
          <a:ln w="9525">
            <a:solidFill>
              <a:srgbClr val="FFC000"/>
            </a:solidFill>
            <a:round/>
            <a:headEnd/>
            <a:tailEnd/>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6" name="Freeform 23"/>
          <p:cNvSpPr>
            <a:spLocks noEditPoints="1"/>
          </p:cNvSpPr>
          <p:nvPr/>
        </p:nvSpPr>
        <p:spPr bwMode="auto">
          <a:xfrm>
            <a:off x="3395627" y="2876021"/>
            <a:ext cx="207323" cy="1458088"/>
          </a:xfrm>
          <a:custGeom>
            <a:avLst/>
            <a:gdLst>
              <a:gd name="T0" fmla="*/ 22 w 44"/>
              <a:gd name="T1" fmla="*/ 0 h 437"/>
              <a:gd name="T2" fmla="*/ 1 w 44"/>
              <a:gd name="T3" fmla="*/ 55 h 437"/>
              <a:gd name="T4" fmla="*/ 24 w 44"/>
              <a:gd name="T5" fmla="*/ 6 h 437"/>
              <a:gd name="T6" fmla="*/ 40 w 44"/>
              <a:gd name="T7" fmla="*/ 54 h 437"/>
              <a:gd name="T8" fmla="*/ 44 w 44"/>
              <a:gd name="T9" fmla="*/ 52 h 437"/>
              <a:gd name="T10" fmla="*/ 24 w 44"/>
              <a:gd name="T11" fmla="*/ 8 h 437"/>
              <a:gd name="T12" fmla="*/ 20 w 44"/>
              <a:gd name="T13" fmla="*/ 29 h 437"/>
              <a:gd name="T14" fmla="*/ 24 w 44"/>
              <a:gd name="T15" fmla="*/ 66 h 437"/>
              <a:gd name="T16" fmla="*/ 20 w 44"/>
              <a:gd name="T17" fmla="*/ 45 h 437"/>
              <a:gd name="T18" fmla="*/ 24 w 44"/>
              <a:gd name="T19" fmla="*/ 66 h 437"/>
              <a:gd name="T20" fmla="*/ 24 w 44"/>
              <a:gd name="T21" fmla="*/ 82 h 437"/>
              <a:gd name="T22" fmla="*/ 20 w 44"/>
              <a:gd name="T23" fmla="*/ 103 h 437"/>
              <a:gd name="T24" fmla="*/ 24 w 44"/>
              <a:gd name="T25" fmla="*/ 140 h 437"/>
              <a:gd name="T26" fmla="*/ 20 w 44"/>
              <a:gd name="T27" fmla="*/ 119 h 437"/>
              <a:gd name="T28" fmla="*/ 24 w 44"/>
              <a:gd name="T29" fmla="*/ 140 h 437"/>
              <a:gd name="T30" fmla="*/ 24 w 44"/>
              <a:gd name="T31" fmla="*/ 156 h 437"/>
              <a:gd name="T32" fmla="*/ 20 w 44"/>
              <a:gd name="T33" fmla="*/ 177 h 437"/>
              <a:gd name="T34" fmla="*/ 24 w 44"/>
              <a:gd name="T35" fmla="*/ 214 h 437"/>
              <a:gd name="T36" fmla="*/ 20 w 44"/>
              <a:gd name="T37" fmla="*/ 193 h 437"/>
              <a:gd name="T38" fmla="*/ 24 w 44"/>
              <a:gd name="T39" fmla="*/ 214 h 437"/>
              <a:gd name="T40" fmla="*/ 24 w 44"/>
              <a:gd name="T41" fmla="*/ 230 h 437"/>
              <a:gd name="T42" fmla="*/ 20 w 44"/>
              <a:gd name="T43" fmla="*/ 252 h 437"/>
              <a:gd name="T44" fmla="*/ 24 w 44"/>
              <a:gd name="T45" fmla="*/ 289 h 437"/>
              <a:gd name="T46" fmla="*/ 20 w 44"/>
              <a:gd name="T47" fmla="*/ 267 h 437"/>
              <a:gd name="T48" fmla="*/ 24 w 44"/>
              <a:gd name="T49" fmla="*/ 289 h 437"/>
              <a:gd name="T50" fmla="*/ 24 w 44"/>
              <a:gd name="T51" fmla="*/ 305 h 437"/>
              <a:gd name="T52" fmla="*/ 20 w 44"/>
              <a:gd name="T53" fmla="*/ 326 h 437"/>
              <a:gd name="T54" fmla="*/ 24 w 44"/>
              <a:gd name="T55" fmla="*/ 363 h 437"/>
              <a:gd name="T56" fmla="*/ 20 w 44"/>
              <a:gd name="T57" fmla="*/ 342 h 437"/>
              <a:gd name="T58" fmla="*/ 24 w 44"/>
              <a:gd name="T59" fmla="*/ 363 h 437"/>
              <a:gd name="T60" fmla="*/ 24 w 44"/>
              <a:gd name="T61" fmla="*/ 379 h 437"/>
              <a:gd name="T62" fmla="*/ 20 w 44"/>
              <a:gd name="T63" fmla="*/ 400 h 437"/>
              <a:gd name="T64" fmla="*/ 24 w 44"/>
              <a:gd name="T65" fmla="*/ 437 h 437"/>
              <a:gd name="T66" fmla="*/ 20 w 44"/>
              <a:gd name="T67" fmla="*/ 416 h 437"/>
              <a:gd name="T68" fmla="*/ 24 w 44"/>
              <a:gd name="T69"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37">
                <a:moveTo>
                  <a:pt x="44" y="52"/>
                </a:moveTo>
                <a:cubicBezTo>
                  <a:pt x="22" y="0"/>
                  <a:pt x="22" y="0"/>
                  <a:pt x="22" y="0"/>
                </a:cubicBezTo>
                <a:cubicBezTo>
                  <a:pt x="0" y="52"/>
                  <a:pt x="0" y="52"/>
                  <a:pt x="0" y="52"/>
                </a:cubicBezTo>
                <a:cubicBezTo>
                  <a:pt x="0" y="53"/>
                  <a:pt x="0" y="54"/>
                  <a:pt x="1" y="55"/>
                </a:cubicBezTo>
                <a:cubicBezTo>
                  <a:pt x="2" y="56"/>
                  <a:pt x="3" y="55"/>
                  <a:pt x="4" y="54"/>
                </a:cubicBezTo>
                <a:cubicBezTo>
                  <a:pt x="24" y="6"/>
                  <a:pt x="24" y="6"/>
                  <a:pt x="24" y="6"/>
                </a:cubicBezTo>
                <a:cubicBezTo>
                  <a:pt x="20" y="6"/>
                  <a:pt x="20" y="6"/>
                  <a:pt x="20" y="6"/>
                </a:cubicBezTo>
                <a:cubicBezTo>
                  <a:pt x="40" y="54"/>
                  <a:pt x="40" y="54"/>
                  <a:pt x="40" y="54"/>
                </a:cubicBezTo>
                <a:cubicBezTo>
                  <a:pt x="41" y="55"/>
                  <a:pt x="42" y="56"/>
                  <a:pt x="43" y="55"/>
                </a:cubicBezTo>
                <a:cubicBezTo>
                  <a:pt x="44" y="54"/>
                  <a:pt x="44" y="53"/>
                  <a:pt x="44" y="52"/>
                </a:cubicBezTo>
                <a:close/>
                <a:moveTo>
                  <a:pt x="24" y="29"/>
                </a:moveTo>
                <a:cubicBezTo>
                  <a:pt x="24" y="8"/>
                  <a:pt x="24" y="8"/>
                  <a:pt x="24" y="8"/>
                </a:cubicBezTo>
                <a:cubicBezTo>
                  <a:pt x="20" y="8"/>
                  <a:pt x="20" y="8"/>
                  <a:pt x="20" y="8"/>
                </a:cubicBezTo>
                <a:cubicBezTo>
                  <a:pt x="20" y="29"/>
                  <a:pt x="20" y="29"/>
                  <a:pt x="20" y="29"/>
                </a:cubicBezTo>
                <a:lnTo>
                  <a:pt x="24" y="29"/>
                </a:lnTo>
                <a:close/>
                <a:moveTo>
                  <a:pt x="24" y="66"/>
                </a:moveTo>
                <a:cubicBezTo>
                  <a:pt x="24" y="45"/>
                  <a:pt x="24" y="45"/>
                  <a:pt x="24" y="45"/>
                </a:cubicBezTo>
                <a:cubicBezTo>
                  <a:pt x="20" y="45"/>
                  <a:pt x="20" y="45"/>
                  <a:pt x="20" y="45"/>
                </a:cubicBezTo>
                <a:cubicBezTo>
                  <a:pt x="20" y="66"/>
                  <a:pt x="20" y="66"/>
                  <a:pt x="20" y="66"/>
                </a:cubicBezTo>
                <a:lnTo>
                  <a:pt x="24" y="66"/>
                </a:lnTo>
                <a:close/>
                <a:moveTo>
                  <a:pt x="24" y="103"/>
                </a:moveTo>
                <a:cubicBezTo>
                  <a:pt x="24" y="82"/>
                  <a:pt x="24" y="82"/>
                  <a:pt x="24" y="82"/>
                </a:cubicBezTo>
                <a:cubicBezTo>
                  <a:pt x="20" y="82"/>
                  <a:pt x="20" y="82"/>
                  <a:pt x="20" y="82"/>
                </a:cubicBezTo>
                <a:cubicBezTo>
                  <a:pt x="20" y="103"/>
                  <a:pt x="20" y="103"/>
                  <a:pt x="20" y="103"/>
                </a:cubicBezTo>
                <a:lnTo>
                  <a:pt x="24" y="103"/>
                </a:lnTo>
                <a:close/>
                <a:moveTo>
                  <a:pt x="24" y="140"/>
                </a:moveTo>
                <a:cubicBezTo>
                  <a:pt x="24" y="119"/>
                  <a:pt x="24" y="119"/>
                  <a:pt x="24" y="119"/>
                </a:cubicBezTo>
                <a:cubicBezTo>
                  <a:pt x="20" y="119"/>
                  <a:pt x="20" y="119"/>
                  <a:pt x="20" y="119"/>
                </a:cubicBezTo>
                <a:cubicBezTo>
                  <a:pt x="20" y="140"/>
                  <a:pt x="20" y="140"/>
                  <a:pt x="20" y="140"/>
                </a:cubicBezTo>
                <a:lnTo>
                  <a:pt x="24" y="140"/>
                </a:lnTo>
                <a:close/>
                <a:moveTo>
                  <a:pt x="24" y="177"/>
                </a:moveTo>
                <a:cubicBezTo>
                  <a:pt x="24" y="156"/>
                  <a:pt x="24" y="156"/>
                  <a:pt x="24" y="156"/>
                </a:cubicBezTo>
                <a:cubicBezTo>
                  <a:pt x="20" y="156"/>
                  <a:pt x="20" y="156"/>
                  <a:pt x="20" y="156"/>
                </a:cubicBezTo>
                <a:cubicBezTo>
                  <a:pt x="20" y="177"/>
                  <a:pt x="20" y="177"/>
                  <a:pt x="20" y="177"/>
                </a:cubicBezTo>
                <a:lnTo>
                  <a:pt x="24" y="177"/>
                </a:lnTo>
                <a:close/>
                <a:moveTo>
                  <a:pt x="24" y="214"/>
                </a:moveTo>
                <a:cubicBezTo>
                  <a:pt x="24" y="193"/>
                  <a:pt x="24" y="193"/>
                  <a:pt x="24" y="193"/>
                </a:cubicBezTo>
                <a:cubicBezTo>
                  <a:pt x="20" y="193"/>
                  <a:pt x="20" y="193"/>
                  <a:pt x="20" y="193"/>
                </a:cubicBezTo>
                <a:cubicBezTo>
                  <a:pt x="20" y="214"/>
                  <a:pt x="20" y="214"/>
                  <a:pt x="20" y="214"/>
                </a:cubicBezTo>
                <a:lnTo>
                  <a:pt x="24" y="214"/>
                </a:lnTo>
                <a:close/>
                <a:moveTo>
                  <a:pt x="24" y="252"/>
                </a:moveTo>
                <a:cubicBezTo>
                  <a:pt x="24" y="230"/>
                  <a:pt x="24" y="230"/>
                  <a:pt x="24" y="230"/>
                </a:cubicBezTo>
                <a:cubicBezTo>
                  <a:pt x="20" y="230"/>
                  <a:pt x="20" y="230"/>
                  <a:pt x="20" y="230"/>
                </a:cubicBezTo>
                <a:cubicBezTo>
                  <a:pt x="20" y="252"/>
                  <a:pt x="20" y="252"/>
                  <a:pt x="20" y="252"/>
                </a:cubicBezTo>
                <a:lnTo>
                  <a:pt x="24" y="252"/>
                </a:lnTo>
                <a:close/>
                <a:moveTo>
                  <a:pt x="24" y="289"/>
                </a:moveTo>
                <a:cubicBezTo>
                  <a:pt x="24" y="267"/>
                  <a:pt x="24" y="267"/>
                  <a:pt x="24" y="267"/>
                </a:cubicBezTo>
                <a:cubicBezTo>
                  <a:pt x="20" y="267"/>
                  <a:pt x="20" y="267"/>
                  <a:pt x="20" y="267"/>
                </a:cubicBezTo>
                <a:cubicBezTo>
                  <a:pt x="20" y="289"/>
                  <a:pt x="20" y="289"/>
                  <a:pt x="20" y="289"/>
                </a:cubicBezTo>
                <a:lnTo>
                  <a:pt x="24" y="289"/>
                </a:lnTo>
                <a:close/>
                <a:moveTo>
                  <a:pt x="24" y="326"/>
                </a:moveTo>
                <a:cubicBezTo>
                  <a:pt x="24" y="305"/>
                  <a:pt x="24" y="305"/>
                  <a:pt x="24" y="305"/>
                </a:cubicBezTo>
                <a:cubicBezTo>
                  <a:pt x="20" y="305"/>
                  <a:pt x="20" y="305"/>
                  <a:pt x="20" y="305"/>
                </a:cubicBezTo>
                <a:cubicBezTo>
                  <a:pt x="20" y="326"/>
                  <a:pt x="20" y="326"/>
                  <a:pt x="20" y="326"/>
                </a:cubicBezTo>
                <a:lnTo>
                  <a:pt x="24" y="326"/>
                </a:lnTo>
                <a:close/>
                <a:moveTo>
                  <a:pt x="24" y="363"/>
                </a:moveTo>
                <a:cubicBezTo>
                  <a:pt x="24" y="342"/>
                  <a:pt x="24" y="342"/>
                  <a:pt x="24" y="342"/>
                </a:cubicBezTo>
                <a:cubicBezTo>
                  <a:pt x="20" y="342"/>
                  <a:pt x="20" y="342"/>
                  <a:pt x="20" y="342"/>
                </a:cubicBezTo>
                <a:cubicBezTo>
                  <a:pt x="20" y="363"/>
                  <a:pt x="20" y="363"/>
                  <a:pt x="20" y="363"/>
                </a:cubicBezTo>
                <a:lnTo>
                  <a:pt x="24" y="363"/>
                </a:lnTo>
                <a:close/>
                <a:moveTo>
                  <a:pt x="24" y="400"/>
                </a:moveTo>
                <a:cubicBezTo>
                  <a:pt x="24" y="379"/>
                  <a:pt x="24" y="379"/>
                  <a:pt x="24" y="379"/>
                </a:cubicBezTo>
                <a:cubicBezTo>
                  <a:pt x="20" y="379"/>
                  <a:pt x="20" y="379"/>
                  <a:pt x="20" y="379"/>
                </a:cubicBezTo>
                <a:cubicBezTo>
                  <a:pt x="20" y="400"/>
                  <a:pt x="20" y="400"/>
                  <a:pt x="20" y="400"/>
                </a:cubicBezTo>
                <a:lnTo>
                  <a:pt x="24" y="400"/>
                </a:lnTo>
                <a:close/>
                <a:moveTo>
                  <a:pt x="24" y="437"/>
                </a:moveTo>
                <a:cubicBezTo>
                  <a:pt x="24" y="416"/>
                  <a:pt x="24" y="416"/>
                  <a:pt x="24" y="416"/>
                </a:cubicBezTo>
                <a:cubicBezTo>
                  <a:pt x="20" y="416"/>
                  <a:pt x="20" y="416"/>
                  <a:pt x="20" y="416"/>
                </a:cubicBezTo>
                <a:cubicBezTo>
                  <a:pt x="20" y="437"/>
                  <a:pt x="20" y="437"/>
                  <a:pt x="20" y="437"/>
                </a:cubicBezTo>
                <a:lnTo>
                  <a:pt x="24" y="437"/>
                </a:lnTo>
                <a:close/>
              </a:path>
            </a:pathLst>
          </a:custGeom>
          <a:solidFill>
            <a:srgbClr val="FFFFFF"/>
          </a:solidFill>
          <a:ln w="9525">
            <a:solidFill>
              <a:srgbClr val="FFC000"/>
            </a:solidFill>
            <a:round/>
            <a:headEnd/>
            <a:tailEnd/>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7" name="Freeform 24"/>
          <p:cNvSpPr>
            <a:spLocks noEditPoints="1"/>
          </p:cNvSpPr>
          <p:nvPr/>
        </p:nvSpPr>
        <p:spPr bwMode="auto">
          <a:xfrm>
            <a:off x="3956016" y="2036720"/>
            <a:ext cx="214739" cy="1376970"/>
          </a:xfrm>
          <a:custGeom>
            <a:avLst/>
            <a:gdLst>
              <a:gd name="T0" fmla="*/ 22 w 45"/>
              <a:gd name="T1" fmla="*/ 0 h 373"/>
              <a:gd name="T2" fmla="*/ 1 w 45"/>
              <a:gd name="T3" fmla="*/ 47 h 373"/>
              <a:gd name="T4" fmla="*/ 24 w 45"/>
              <a:gd name="T5" fmla="*/ 5 h 373"/>
              <a:gd name="T6" fmla="*/ 41 w 45"/>
              <a:gd name="T7" fmla="*/ 46 h 373"/>
              <a:gd name="T8" fmla="*/ 44 w 45"/>
              <a:gd name="T9" fmla="*/ 44 h 373"/>
              <a:gd name="T10" fmla="*/ 24 w 45"/>
              <a:gd name="T11" fmla="*/ 4 h 373"/>
              <a:gd name="T12" fmla="*/ 20 w 45"/>
              <a:gd name="T13" fmla="*/ 22 h 373"/>
              <a:gd name="T14" fmla="*/ 24 w 45"/>
              <a:gd name="T15" fmla="*/ 54 h 373"/>
              <a:gd name="T16" fmla="*/ 20 w 45"/>
              <a:gd name="T17" fmla="*/ 35 h 373"/>
              <a:gd name="T18" fmla="*/ 24 w 45"/>
              <a:gd name="T19" fmla="*/ 54 h 373"/>
              <a:gd name="T20" fmla="*/ 24 w 45"/>
              <a:gd name="T21" fmla="*/ 67 h 373"/>
              <a:gd name="T22" fmla="*/ 20 w 45"/>
              <a:gd name="T23" fmla="*/ 86 h 373"/>
              <a:gd name="T24" fmla="*/ 24 w 45"/>
              <a:gd name="T25" fmla="*/ 117 h 373"/>
              <a:gd name="T26" fmla="*/ 20 w 45"/>
              <a:gd name="T27" fmla="*/ 99 h 373"/>
              <a:gd name="T28" fmla="*/ 24 w 45"/>
              <a:gd name="T29" fmla="*/ 117 h 373"/>
              <a:gd name="T30" fmla="*/ 24 w 45"/>
              <a:gd name="T31" fmla="*/ 131 h 373"/>
              <a:gd name="T32" fmla="*/ 20 w 45"/>
              <a:gd name="T33" fmla="*/ 149 h 373"/>
              <a:gd name="T34" fmla="*/ 24 w 45"/>
              <a:gd name="T35" fmla="*/ 181 h 373"/>
              <a:gd name="T36" fmla="*/ 20 w 45"/>
              <a:gd name="T37" fmla="*/ 163 h 373"/>
              <a:gd name="T38" fmla="*/ 24 w 45"/>
              <a:gd name="T39" fmla="*/ 181 h 373"/>
              <a:gd name="T40" fmla="*/ 24 w 45"/>
              <a:gd name="T41" fmla="*/ 195 h 373"/>
              <a:gd name="T42" fmla="*/ 20 w 45"/>
              <a:gd name="T43" fmla="*/ 213 h 373"/>
              <a:gd name="T44" fmla="*/ 24 w 45"/>
              <a:gd name="T45" fmla="*/ 245 h 373"/>
              <a:gd name="T46" fmla="*/ 20 w 45"/>
              <a:gd name="T47" fmla="*/ 227 h 373"/>
              <a:gd name="T48" fmla="*/ 24 w 45"/>
              <a:gd name="T49" fmla="*/ 245 h 373"/>
              <a:gd name="T50" fmla="*/ 24 w 45"/>
              <a:gd name="T51" fmla="*/ 259 h 373"/>
              <a:gd name="T52" fmla="*/ 20 w 45"/>
              <a:gd name="T53" fmla="*/ 277 h 373"/>
              <a:gd name="T54" fmla="*/ 24 w 45"/>
              <a:gd name="T55" fmla="*/ 309 h 373"/>
              <a:gd name="T56" fmla="*/ 20 w 45"/>
              <a:gd name="T57" fmla="*/ 291 h 373"/>
              <a:gd name="T58" fmla="*/ 24 w 45"/>
              <a:gd name="T59" fmla="*/ 309 h 373"/>
              <a:gd name="T60" fmla="*/ 24 w 45"/>
              <a:gd name="T61" fmla="*/ 323 h 373"/>
              <a:gd name="T62" fmla="*/ 20 w 45"/>
              <a:gd name="T63" fmla="*/ 341 h 373"/>
              <a:gd name="T64" fmla="*/ 24 w 45"/>
              <a:gd name="T65" fmla="*/ 373 h 373"/>
              <a:gd name="T66" fmla="*/ 20 w 45"/>
              <a:gd name="T67" fmla="*/ 354 h 373"/>
              <a:gd name="T68" fmla="*/ 24 w 45"/>
              <a:gd name="T69"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373">
                <a:moveTo>
                  <a:pt x="44" y="44"/>
                </a:moveTo>
                <a:cubicBezTo>
                  <a:pt x="22" y="0"/>
                  <a:pt x="22" y="0"/>
                  <a:pt x="22" y="0"/>
                </a:cubicBezTo>
                <a:cubicBezTo>
                  <a:pt x="1" y="44"/>
                  <a:pt x="1" y="44"/>
                  <a:pt x="1" y="44"/>
                </a:cubicBezTo>
                <a:cubicBezTo>
                  <a:pt x="0" y="45"/>
                  <a:pt x="0" y="47"/>
                  <a:pt x="1" y="47"/>
                </a:cubicBezTo>
                <a:cubicBezTo>
                  <a:pt x="2" y="48"/>
                  <a:pt x="4" y="48"/>
                  <a:pt x="4" y="46"/>
                </a:cubicBezTo>
                <a:cubicBezTo>
                  <a:pt x="24" y="5"/>
                  <a:pt x="24" y="5"/>
                  <a:pt x="24" y="5"/>
                </a:cubicBezTo>
                <a:cubicBezTo>
                  <a:pt x="21" y="5"/>
                  <a:pt x="21" y="5"/>
                  <a:pt x="21" y="5"/>
                </a:cubicBezTo>
                <a:cubicBezTo>
                  <a:pt x="41" y="46"/>
                  <a:pt x="41" y="46"/>
                  <a:pt x="41" y="46"/>
                </a:cubicBezTo>
                <a:cubicBezTo>
                  <a:pt x="41" y="48"/>
                  <a:pt x="42" y="48"/>
                  <a:pt x="43" y="47"/>
                </a:cubicBezTo>
                <a:cubicBezTo>
                  <a:pt x="44" y="47"/>
                  <a:pt x="45" y="45"/>
                  <a:pt x="44" y="44"/>
                </a:cubicBezTo>
                <a:close/>
                <a:moveTo>
                  <a:pt x="24" y="22"/>
                </a:moveTo>
                <a:cubicBezTo>
                  <a:pt x="24" y="4"/>
                  <a:pt x="24" y="4"/>
                  <a:pt x="24" y="4"/>
                </a:cubicBezTo>
                <a:cubicBezTo>
                  <a:pt x="20" y="4"/>
                  <a:pt x="20" y="4"/>
                  <a:pt x="20" y="4"/>
                </a:cubicBezTo>
                <a:cubicBezTo>
                  <a:pt x="20" y="22"/>
                  <a:pt x="20" y="22"/>
                  <a:pt x="20" y="22"/>
                </a:cubicBezTo>
                <a:lnTo>
                  <a:pt x="24" y="22"/>
                </a:lnTo>
                <a:close/>
                <a:moveTo>
                  <a:pt x="24" y="54"/>
                </a:moveTo>
                <a:cubicBezTo>
                  <a:pt x="24" y="35"/>
                  <a:pt x="24" y="35"/>
                  <a:pt x="24" y="35"/>
                </a:cubicBezTo>
                <a:cubicBezTo>
                  <a:pt x="20" y="35"/>
                  <a:pt x="20" y="35"/>
                  <a:pt x="20" y="35"/>
                </a:cubicBezTo>
                <a:cubicBezTo>
                  <a:pt x="20" y="54"/>
                  <a:pt x="20" y="54"/>
                  <a:pt x="20" y="54"/>
                </a:cubicBezTo>
                <a:lnTo>
                  <a:pt x="24" y="54"/>
                </a:lnTo>
                <a:close/>
                <a:moveTo>
                  <a:pt x="24" y="86"/>
                </a:moveTo>
                <a:cubicBezTo>
                  <a:pt x="24" y="67"/>
                  <a:pt x="24" y="67"/>
                  <a:pt x="24" y="67"/>
                </a:cubicBezTo>
                <a:cubicBezTo>
                  <a:pt x="20" y="67"/>
                  <a:pt x="20" y="67"/>
                  <a:pt x="20" y="67"/>
                </a:cubicBezTo>
                <a:cubicBezTo>
                  <a:pt x="20" y="86"/>
                  <a:pt x="20" y="86"/>
                  <a:pt x="20" y="86"/>
                </a:cubicBezTo>
                <a:lnTo>
                  <a:pt x="24" y="86"/>
                </a:lnTo>
                <a:close/>
                <a:moveTo>
                  <a:pt x="24" y="117"/>
                </a:moveTo>
                <a:cubicBezTo>
                  <a:pt x="24" y="99"/>
                  <a:pt x="24" y="99"/>
                  <a:pt x="24" y="99"/>
                </a:cubicBezTo>
                <a:cubicBezTo>
                  <a:pt x="20" y="99"/>
                  <a:pt x="20" y="99"/>
                  <a:pt x="20" y="99"/>
                </a:cubicBezTo>
                <a:cubicBezTo>
                  <a:pt x="20" y="117"/>
                  <a:pt x="20" y="117"/>
                  <a:pt x="20" y="117"/>
                </a:cubicBezTo>
                <a:lnTo>
                  <a:pt x="24" y="117"/>
                </a:lnTo>
                <a:close/>
                <a:moveTo>
                  <a:pt x="24" y="149"/>
                </a:moveTo>
                <a:cubicBezTo>
                  <a:pt x="24" y="131"/>
                  <a:pt x="24" y="131"/>
                  <a:pt x="24" y="131"/>
                </a:cubicBezTo>
                <a:cubicBezTo>
                  <a:pt x="20" y="131"/>
                  <a:pt x="20" y="131"/>
                  <a:pt x="20" y="131"/>
                </a:cubicBezTo>
                <a:cubicBezTo>
                  <a:pt x="20" y="149"/>
                  <a:pt x="20" y="149"/>
                  <a:pt x="20" y="149"/>
                </a:cubicBezTo>
                <a:lnTo>
                  <a:pt x="24" y="149"/>
                </a:lnTo>
                <a:close/>
                <a:moveTo>
                  <a:pt x="24" y="181"/>
                </a:moveTo>
                <a:cubicBezTo>
                  <a:pt x="24" y="163"/>
                  <a:pt x="24" y="163"/>
                  <a:pt x="24" y="163"/>
                </a:cubicBezTo>
                <a:cubicBezTo>
                  <a:pt x="20" y="163"/>
                  <a:pt x="20" y="163"/>
                  <a:pt x="20" y="163"/>
                </a:cubicBezTo>
                <a:cubicBezTo>
                  <a:pt x="20" y="181"/>
                  <a:pt x="20" y="181"/>
                  <a:pt x="20" y="181"/>
                </a:cubicBezTo>
                <a:lnTo>
                  <a:pt x="24" y="181"/>
                </a:lnTo>
                <a:close/>
                <a:moveTo>
                  <a:pt x="24" y="213"/>
                </a:moveTo>
                <a:cubicBezTo>
                  <a:pt x="24" y="195"/>
                  <a:pt x="24" y="195"/>
                  <a:pt x="24" y="195"/>
                </a:cubicBezTo>
                <a:cubicBezTo>
                  <a:pt x="20" y="195"/>
                  <a:pt x="20" y="195"/>
                  <a:pt x="20" y="195"/>
                </a:cubicBezTo>
                <a:cubicBezTo>
                  <a:pt x="20" y="213"/>
                  <a:pt x="20" y="213"/>
                  <a:pt x="20" y="213"/>
                </a:cubicBezTo>
                <a:lnTo>
                  <a:pt x="24" y="213"/>
                </a:lnTo>
                <a:close/>
                <a:moveTo>
                  <a:pt x="24" y="245"/>
                </a:moveTo>
                <a:cubicBezTo>
                  <a:pt x="24" y="227"/>
                  <a:pt x="24" y="227"/>
                  <a:pt x="24" y="227"/>
                </a:cubicBezTo>
                <a:cubicBezTo>
                  <a:pt x="20" y="227"/>
                  <a:pt x="20" y="227"/>
                  <a:pt x="20" y="227"/>
                </a:cubicBezTo>
                <a:cubicBezTo>
                  <a:pt x="20" y="245"/>
                  <a:pt x="20" y="245"/>
                  <a:pt x="20" y="245"/>
                </a:cubicBezTo>
                <a:lnTo>
                  <a:pt x="24" y="245"/>
                </a:lnTo>
                <a:close/>
                <a:moveTo>
                  <a:pt x="24" y="277"/>
                </a:moveTo>
                <a:cubicBezTo>
                  <a:pt x="24" y="259"/>
                  <a:pt x="24" y="259"/>
                  <a:pt x="24" y="259"/>
                </a:cubicBezTo>
                <a:cubicBezTo>
                  <a:pt x="20" y="259"/>
                  <a:pt x="20" y="259"/>
                  <a:pt x="20" y="259"/>
                </a:cubicBezTo>
                <a:cubicBezTo>
                  <a:pt x="20" y="277"/>
                  <a:pt x="20" y="277"/>
                  <a:pt x="20" y="277"/>
                </a:cubicBezTo>
                <a:lnTo>
                  <a:pt x="24" y="277"/>
                </a:lnTo>
                <a:close/>
                <a:moveTo>
                  <a:pt x="24" y="309"/>
                </a:moveTo>
                <a:cubicBezTo>
                  <a:pt x="24" y="291"/>
                  <a:pt x="24" y="291"/>
                  <a:pt x="24" y="291"/>
                </a:cubicBezTo>
                <a:cubicBezTo>
                  <a:pt x="20" y="291"/>
                  <a:pt x="20" y="291"/>
                  <a:pt x="20" y="291"/>
                </a:cubicBezTo>
                <a:cubicBezTo>
                  <a:pt x="20" y="309"/>
                  <a:pt x="20" y="309"/>
                  <a:pt x="20" y="309"/>
                </a:cubicBezTo>
                <a:lnTo>
                  <a:pt x="24" y="309"/>
                </a:lnTo>
                <a:close/>
                <a:moveTo>
                  <a:pt x="24" y="341"/>
                </a:moveTo>
                <a:cubicBezTo>
                  <a:pt x="24" y="323"/>
                  <a:pt x="24" y="323"/>
                  <a:pt x="24" y="323"/>
                </a:cubicBezTo>
                <a:cubicBezTo>
                  <a:pt x="20" y="323"/>
                  <a:pt x="20" y="323"/>
                  <a:pt x="20" y="323"/>
                </a:cubicBezTo>
                <a:cubicBezTo>
                  <a:pt x="20" y="341"/>
                  <a:pt x="20" y="341"/>
                  <a:pt x="20" y="341"/>
                </a:cubicBezTo>
                <a:lnTo>
                  <a:pt x="24" y="341"/>
                </a:lnTo>
                <a:close/>
                <a:moveTo>
                  <a:pt x="24" y="373"/>
                </a:moveTo>
                <a:cubicBezTo>
                  <a:pt x="24" y="354"/>
                  <a:pt x="24" y="354"/>
                  <a:pt x="24" y="354"/>
                </a:cubicBezTo>
                <a:cubicBezTo>
                  <a:pt x="20" y="354"/>
                  <a:pt x="20" y="354"/>
                  <a:pt x="20" y="354"/>
                </a:cubicBezTo>
                <a:cubicBezTo>
                  <a:pt x="20" y="373"/>
                  <a:pt x="20" y="373"/>
                  <a:pt x="20" y="373"/>
                </a:cubicBezTo>
                <a:lnTo>
                  <a:pt x="24" y="373"/>
                </a:lnTo>
                <a:close/>
              </a:path>
            </a:pathLst>
          </a:custGeom>
          <a:solidFill>
            <a:srgbClr val="FFFFFF"/>
          </a:solidFill>
          <a:ln w="9525">
            <a:solidFill>
              <a:srgbClr val="FFC000"/>
            </a:solidFill>
            <a:round/>
            <a:headEnd/>
            <a:tailEnd/>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8" name="Freeform 22"/>
          <p:cNvSpPr>
            <a:spLocks noEditPoints="1"/>
          </p:cNvSpPr>
          <p:nvPr/>
        </p:nvSpPr>
        <p:spPr bwMode="auto">
          <a:xfrm>
            <a:off x="2751412" y="2064016"/>
            <a:ext cx="165100" cy="1466355"/>
          </a:xfrm>
          <a:custGeom>
            <a:avLst/>
            <a:gdLst>
              <a:gd name="T0" fmla="*/ 22 w 44"/>
              <a:gd name="T1" fmla="*/ 0 h 405"/>
              <a:gd name="T2" fmla="*/ 1 w 44"/>
              <a:gd name="T3" fmla="*/ 52 h 405"/>
              <a:gd name="T4" fmla="*/ 24 w 44"/>
              <a:gd name="T5" fmla="*/ 6 h 405"/>
              <a:gd name="T6" fmla="*/ 40 w 44"/>
              <a:gd name="T7" fmla="*/ 51 h 405"/>
              <a:gd name="T8" fmla="*/ 44 w 44"/>
              <a:gd name="T9" fmla="*/ 48 h 405"/>
              <a:gd name="T10" fmla="*/ 24 w 44"/>
              <a:gd name="T11" fmla="*/ 5 h 405"/>
              <a:gd name="T12" fmla="*/ 20 w 44"/>
              <a:gd name="T13" fmla="*/ 24 h 405"/>
              <a:gd name="T14" fmla="*/ 24 w 44"/>
              <a:gd name="T15" fmla="*/ 58 h 405"/>
              <a:gd name="T16" fmla="*/ 20 w 44"/>
              <a:gd name="T17" fmla="*/ 39 h 405"/>
              <a:gd name="T18" fmla="*/ 24 w 44"/>
              <a:gd name="T19" fmla="*/ 58 h 405"/>
              <a:gd name="T20" fmla="*/ 24 w 44"/>
              <a:gd name="T21" fmla="*/ 73 h 405"/>
              <a:gd name="T22" fmla="*/ 20 w 44"/>
              <a:gd name="T23" fmla="*/ 93 h 405"/>
              <a:gd name="T24" fmla="*/ 24 w 44"/>
              <a:gd name="T25" fmla="*/ 128 h 405"/>
              <a:gd name="T26" fmla="*/ 20 w 44"/>
              <a:gd name="T27" fmla="*/ 108 h 405"/>
              <a:gd name="T28" fmla="*/ 24 w 44"/>
              <a:gd name="T29" fmla="*/ 128 h 405"/>
              <a:gd name="T30" fmla="*/ 24 w 44"/>
              <a:gd name="T31" fmla="*/ 143 h 405"/>
              <a:gd name="T32" fmla="*/ 20 w 44"/>
              <a:gd name="T33" fmla="*/ 162 h 405"/>
              <a:gd name="T34" fmla="*/ 24 w 44"/>
              <a:gd name="T35" fmla="*/ 197 h 405"/>
              <a:gd name="T36" fmla="*/ 20 w 44"/>
              <a:gd name="T37" fmla="*/ 177 h 405"/>
              <a:gd name="T38" fmla="*/ 24 w 44"/>
              <a:gd name="T39" fmla="*/ 197 h 405"/>
              <a:gd name="T40" fmla="*/ 24 w 44"/>
              <a:gd name="T41" fmla="*/ 212 h 405"/>
              <a:gd name="T42" fmla="*/ 20 w 44"/>
              <a:gd name="T43" fmla="*/ 232 h 405"/>
              <a:gd name="T44" fmla="*/ 24 w 44"/>
              <a:gd name="T45" fmla="*/ 266 h 405"/>
              <a:gd name="T46" fmla="*/ 20 w 44"/>
              <a:gd name="T47" fmla="*/ 247 h 405"/>
              <a:gd name="T48" fmla="*/ 24 w 44"/>
              <a:gd name="T49" fmla="*/ 266 h 405"/>
              <a:gd name="T50" fmla="*/ 24 w 44"/>
              <a:gd name="T51" fmla="*/ 281 h 405"/>
              <a:gd name="T52" fmla="*/ 20 w 44"/>
              <a:gd name="T53" fmla="*/ 301 h 405"/>
              <a:gd name="T54" fmla="*/ 24 w 44"/>
              <a:gd name="T55" fmla="*/ 336 h 405"/>
              <a:gd name="T56" fmla="*/ 20 w 44"/>
              <a:gd name="T57" fmla="*/ 316 h 405"/>
              <a:gd name="T58" fmla="*/ 24 w 44"/>
              <a:gd name="T59" fmla="*/ 336 h 405"/>
              <a:gd name="T60" fmla="*/ 24 w 44"/>
              <a:gd name="T61" fmla="*/ 351 h 405"/>
              <a:gd name="T62" fmla="*/ 20 w 44"/>
              <a:gd name="T63" fmla="*/ 370 h 405"/>
              <a:gd name="T64" fmla="*/ 24 w 44"/>
              <a:gd name="T65" fmla="*/ 405 h 405"/>
              <a:gd name="T66" fmla="*/ 20 w 44"/>
              <a:gd name="T67" fmla="*/ 385 h 405"/>
              <a:gd name="T68" fmla="*/ 24 w 44"/>
              <a:gd name="T6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05">
                <a:moveTo>
                  <a:pt x="44" y="48"/>
                </a:moveTo>
                <a:cubicBezTo>
                  <a:pt x="22" y="0"/>
                  <a:pt x="22" y="0"/>
                  <a:pt x="22" y="0"/>
                </a:cubicBezTo>
                <a:cubicBezTo>
                  <a:pt x="0" y="48"/>
                  <a:pt x="0" y="48"/>
                  <a:pt x="0" y="48"/>
                </a:cubicBezTo>
                <a:cubicBezTo>
                  <a:pt x="0" y="49"/>
                  <a:pt x="0" y="51"/>
                  <a:pt x="1" y="52"/>
                </a:cubicBezTo>
                <a:cubicBezTo>
                  <a:pt x="2" y="52"/>
                  <a:pt x="3" y="52"/>
                  <a:pt x="4" y="51"/>
                </a:cubicBezTo>
                <a:cubicBezTo>
                  <a:pt x="24" y="6"/>
                  <a:pt x="24" y="6"/>
                  <a:pt x="24" y="6"/>
                </a:cubicBezTo>
                <a:cubicBezTo>
                  <a:pt x="20" y="6"/>
                  <a:pt x="20" y="6"/>
                  <a:pt x="20" y="6"/>
                </a:cubicBezTo>
                <a:cubicBezTo>
                  <a:pt x="40" y="51"/>
                  <a:pt x="40" y="51"/>
                  <a:pt x="40" y="51"/>
                </a:cubicBezTo>
                <a:cubicBezTo>
                  <a:pt x="41" y="52"/>
                  <a:pt x="42" y="52"/>
                  <a:pt x="43" y="52"/>
                </a:cubicBezTo>
                <a:cubicBezTo>
                  <a:pt x="44" y="51"/>
                  <a:pt x="44" y="49"/>
                  <a:pt x="44" y="48"/>
                </a:cubicBezTo>
                <a:close/>
                <a:moveTo>
                  <a:pt x="24" y="24"/>
                </a:moveTo>
                <a:cubicBezTo>
                  <a:pt x="24" y="5"/>
                  <a:pt x="24" y="5"/>
                  <a:pt x="24" y="5"/>
                </a:cubicBezTo>
                <a:cubicBezTo>
                  <a:pt x="20" y="5"/>
                  <a:pt x="20" y="5"/>
                  <a:pt x="20" y="5"/>
                </a:cubicBezTo>
                <a:cubicBezTo>
                  <a:pt x="20" y="24"/>
                  <a:pt x="20" y="24"/>
                  <a:pt x="20" y="24"/>
                </a:cubicBezTo>
                <a:lnTo>
                  <a:pt x="24" y="24"/>
                </a:lnTo>
                <a:close/>
                <a:moveTo>
                  <a:pt x="24" y="58"/>
                </a:moveTo>
                <a:cubicBezTo>
                  <a:pt x="24" y="39"/>
                  <a:pt x="24" y="39"/>
                  <a:pt x="24" y="39"/>
                </a:cubicBezTo>
                <a:cubicBezTo>
                  <a:pt x="20" y="39"/>
                  <a:pt x="20" y="39"/>
                  <a:pt x="20" y="39"/>
                </a:cubicBezTo>
                <a:cubicBezTo>
                  <a:pt x="20" y="58"/>
                  <a:pt x="20" y="58"/>
                  <a:pt x="20" y="58"/>
                </a:cubicBezTo>
                <a:lnTo>
                  <a:pt x="24" y="58"/>
                </a:lnTo>
                <a:close/>
                <a:moveTo>
                  <a:pt x="24" y="93"/>
                </a:moveTo>
                <a:cubicBezTo>
                  <a:pt x="24" y="73"/>
                  <a:pt x="24" y="73"/>
                  <a:pt x="24" y="73"/>
                </a:cubicBezTo>
                <a:cubicBezTo>
                  <a:pt x="20" y="73"/>
                  <a:pt x="20" y="73"/>
                  <a:pt x="20" y="73"/>
                </a:cubicBezTo>
                <a:cubicBezTo>
                  <a:pt x="20" y="93"/>
                  <a:pt x="20" y="93"/>
                  <a:pt x="20" y="93"/>
                </a:cubicBezTo>
                <a:lnTo>
                  <a:pt x="24" y="93"/>
                </a:lnTo>
                <a:close/>
                <a:moveTo>
                  <a:pt x="24" y="128"/>
                </a:moveTo>
                <a:cubicBezTo>
                  <a:pt x="24" y="108"/>
                  <a:pt x="24" y="108"/>
                  <a:pt x="24" y="108"/>
                </a:cubicBezTo>
                <a:cubicBezTo>
                  <a:pt x="20" y="108"/>
                  <a:pt x="20" y="108"/>
                  <a:pt x="20" y="108"/>
                </a:cubicBezTo>
                <a:cubicBezTo>
                  <a:pt x="20" y="128"/>
                  <a:pt x="20" y="128"/>
                  <a:pt x="20" y="128"/>
                </a:cubicBezTo>
                <a:lnTo>
                  <a:pt x="24" y="128"/>
                </a:lnTo>
                <a:close/>
                <a:moveTo>
                  <a:pt x="24" y="162"/>
                </a:moveTo>
                <a:cubicBezTo>
                  <a:pt x="24" y="143"/>
                  <a:pt x="24" y="143"/>
                  <a:pt x="24" y="143"/>
                </a:cubicBezTo>
                <a:cubicBezTo>
                  <a:pt x="20" y="143"/>
                  <a:pt x="20" y="143"/>
                  <a:pt x="20" y="143"/>
                </a:cubicBezTo>
                <a:cubicBezTo>
                  <a:pt x="20" y="162"/>
                  <a:pt x="20" y="162"/>
                  <a:pt x="20" y="162"/>
                </a:cubicBezTo>
                <a:lnTo>
                  <a:pt x="24" y="162"/>
                </a:lnTo>
                <a:close/>
                <a:moveTo>
                  <a:pt x="24" y="197"/>
                </a:moveTo>
                <a:cubicBezTo>
                  <a:pt x="24" y="177"/>
                  <a:pt x="24" y="177"/>
                  <a:pt x="24" y="177"/>
                </a:cubicBezTo>
                <a:cubicBezTo>
                  <a:pt x="20" y="177"/>
                  <a:pt x="20" y="177"/>
                  <a:pt x="20" y="177"/>
                </a:cubicBezTo>
                <a:cubicBezTo>
                  <a:pt x="20" y="197"/>
                  <a:pt x="20" y="197"/>
                  <a:pt x="20" y="197"/>
                </a:cubicBezTo>
                <a:lnTo>
                  <a:pt x="24" y="197"/>
                </a:lnTo>
                <a:close/>
                <a:moveTo>
                  <a:pt x="24" y="232"/>
                </a:moveTo>
                <a:cubicBezTo>
                  <a:pt x="24" y="212"/>
                  <a:pt x="24" y="212"/>
                  <a:pt x="24" y="212"/>
                </a:cubicBezTo>
                <a:cubicBezTo>
                  <a:pt x="20" y="212"/>
                  <a:pt x="20" y="212"/>
                  <a:pt x="20" y="212"/>
                </a:cubicBezTo>
                <a:cubicBezTo>
                  <a:pt x="20" y="232"/>
                  <a:pt x="20" y="232"/>
                  <a:pt x="20" y="232"/>
                </a:cubicBezTo>
                <a:lnTo>
                  <a:pt x="24" y="232"/>
                </a:lnTo>
                <a:close/>
                <a:moveTo>
                  <a:pt x="24" y="266"/>
                </a:moveTo>
                <a:cubicBezTo>
                  <a:pt x="24" y="247"/>
                  <a:pt x="24" y="247"/>
                  <a:pt x="24" y="247"/>
                </a:cubicBezTo>
                <a:cubicBezTo>
                  <a:pt x="20" y="247"/>
                  <a:pt x="20" y="247"/>
                  <a:pt x="20" y="247"/>
                </a:cubicBezTo>
                <a:cubicBezTo>
                  <a:pt x="20" y="266"/>
                  <a:pt x="20" y="266"/>
                  <a:pt x="20" y="266"/>
                </a:cubicBezTo>
                <a:lnTo>
                  <a:pt x="24" y="266"/>
                </a:lnTo>
                <a:close/>
                <a:moveTo>
                  <a:pt x="24" y="301"/>
                </a:moveTo>
                <a:cubicBezTo>
                  <a:pt x="24" y="281"/>
                  <a:pt x="24" y="281"/>
                  <a:pt x="24" y="281"/>
                </a:cubicBezTo>
                <a:cubicBezTo>
                  <a:pt x="20" y="281"/>
                  <a:pt x="20" y="281"/>
                  <a:pt x="20" y="281"/>
                </a:cubicBezTo>
                <a:cubicBezTo>
                  <a:pt x="20" y="301"/>
                  <a:pt x="20" y="301"/>
                  <a:pt x="20" y="301"/>
                </a:cubicBezTo>
                <a:lnTo>
                  <a:pt x="24" y="301"/>
                </a:lnTo>
                <a:close/>
                <a:moveTo>
                  <a:pt x="24" y="336"/>
                </a:moveTo>
                <a:cubicBezTo>
                  <a:pt x="24" y="316"/>
                  <a:pt x="24" y="316"/>
                  <a:pt x="24" y="316"/>
                </a:cubicBezTo>
                <a:cubicBezTo>
                  <a:pt x="20" y="316"/>
                  <a:pt x="20" y="316"/>
                  <a:pt x="20" y="316"/>
                </a:cubicBezTo>
                <a:cubicBezTo>
                  <a:pt x="20" y="336"/>
                  <a:pt x="20" y="336"/>
                  <a:pt x="20" y="336"/>
                </a:cubicBezTo>
                <a:lnTo>
                  <a:pt x="24" y="336"/>
                </a:lnTo>
                <a:close/>
                <a:moveTo>
                  <a:pt x="24" y="370"/>
                </a:moveTo>
                <a:cubicBezTo>
                  <a:pt x="24" y="351"/>
                  <a:pt x="24" y="351"/>
                  <a:pt x="24" y="351"/>
                </a:cubicBezTo>
                <a:cubicBezTo>
                  <a:pt x="20" y="351"/>
                  <a:pt x="20" y="351"/>
                  <a:pt x="20" y="351"/>
                </a:cubicBezTo>
                <a:cubicBezTo>
                  <a:pt x="20" y="370"/>
                  <a:pt x="20" y="370"/>
                  <a:pt x="20" y="370"/>
                </a:cubicBezTo>
                <a:lnTo>
                  <a:pt x="24" y="370"/>
                </a:lnTo>
                <a:close/>
                <a:moveTo>
                  <a:pt x="24" y="405"/>
                </a:moveTo>
                <a:cubicBezTo>
                  <a:pt x="24" y="385"/>
                  <a:pt x="24" y="385"/>
                  <a:pt x="24" y="385"/>
                </a:cubicBezTo>
                <a:cubicBezTo>
                  <a:pt x="20" y="385"/>
                  <a:pt x="20" y="385"/>
                  <a:pt x="20" y="385"/>
                </a:cubicBezTo>
                <a:cubicBezTo>
                  <a:pt x="20" y="405"/>
                  <a:pt x="20" y="405"/>
                  <a:pt x="20" y="405"/>
                </a:cubicBezTo>
                <a:lnTo>
                  <a:pt x="24" y="405"/>
                </a:lnTo>
                <a:close/>
              </a:path>
            </a:pathLst>
          </a:custGeom>
          <a:solidFill>
            <a:srgbClr val="FFFFFF"/>
          </a:solidFill>
          <a:ln w="9525">
            <a:solidFill>
              <a:srgbClr val="FFC000"/>
            </a:solidFill>
            <a:round/>
            <a:headEnd/>
            <a:tailEnd/>
          </a:ln>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9" name="云形 218"/>
          <p:cNvSpPr/>
          <p:nvPr/>
        </p:nvSpPr>
        <p:spPr>
          <a:xfrm>
            <a:off x="1314380" y="2036720"/>
            <a:ext cx="3334619" cy="960790"/>
          </a:xfrm>
          <a:prstGeom prst="cloud">
            <a:avLst/>
          </a:prstGeom>
          <a:solidFill>
            <a:srgbClr val="FFFF00">
              <a:alpha val="20000"/>
            </a:srgb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i="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监控专网</a:t>
            </a:r>
            <a:endParaRPr lang="zh-CN" altLang="en-US" b="1"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0" name="云形 219"/>
          <p:cNvSpPr/>
          <p:nvPr/>
        </p:nvSpPr>
        <p:spPr>
          <a:xfrm>
            <a:off x="1301372" y="1556325"/>
            <a:ext cx="3334619" cy="960790"/>
          </a:xfrm>
          <a:prstGeom prst="cloud">
            <a:avLst/>
          </a:prstGeom>
          <a:solidFill>
            <a:srgbClr val="00B0F0">
              <a:alpha val="20000"/>
            </a:srgbClr>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一卡通</a:t>
            </a:r>
            <a:r>
              <a:rPr lang="zh-CN" altLang="en-US" b="1" i="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专网</a:t>
            </a:r>
            <a:endParaRPr lang="zh-CN" altLang="en-US" b="1"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1" name="云形 220"/>
          <p:cNvSpPr/>
          <p:nvPr/>
        </p:nvSpPr>
        <p:spPr>
          <a:xfrm>
            <a:off x="1331238" y="987574"/>
            <a:ext cx="3334619" cy="960790"/>
          </a:xfrm>
          <a:prstGeom prst="cloud">
            <a:avLst/>
          </a:prstGeom>
          <a:solidFill>
            <a:srgbClr val="00B050">
              <a:alpha val="20000"/>
            </a:srgb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i="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校园无线专网</a:t>
            </a:r>
            <a:endParaRPr lang="zh-CN" altLang="en-US" b="1"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3" name="Rectangle 256"/>
          <p:cNvSpPr>
            <a:spLocks noChangeArrowheads="1"/>
          </p:cNvSpPr>
          <p:nvPr/>
        </p:nvSpPr>
        <p:spPr bwMode="auto">
          <a:xfrm>
            <a:off x="533230" y="2973985"/>
            <a:ext cx="1351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1400" b="1" dirty="0" smtClean="0">
                <a:solidFill>
                  <a:srgbClr val="FFFFFF"/>
                </a:solidFill>
                <a:latin typeface="微软雅黑" pitchFamily="34" charset="-122"/>
                <a:ea typeface="微软雅黑" pitchFamily="34" charset="-122"/>
              </a:rPr>
              <a:t>虚拟业务</a:t>
            </a:r>
            <a:r>
              <a:rPr kumimoji="0" lang="zh-CN" sz="1400" b="1" i="0" u="none" strike="noStrike" cap="none" normalizeH="0" baseline="0" dirty="0" smtClean="0">
                <a:ln>
                  <a:noFill/>
                </a:ln>
                <a:solidFill>
                  <a:srgbClr val="FFFFFF"/>
                </a:solidFill>
                <a:effectLst/>
                <a:latin typeface="微软雅黑" pitchFamily="34" charset="-122"/>
                <a:ea typeface="微软雅黑" pitchFamily="34" charset="-122"/>
              </a:rPr>
              <a:t>网络</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28" name="Rectangle 28"/>
          <p:cNvSpPr>
            <a:spLocks noChangeArrowheads="1"/>
          </p:cNvSpPr>
          <p:nvPr/>
        </p:nvSpPr>
        <p:spPr bwMode="auto">
          <a:xfrm>
            <a:off x="4640928" y="365525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接入</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29" name="Rectangle 28"/>
          <p:cNvSpPr>
            <a:spLocks noChangeArrowheads="1"/>
          </p:cNvSpPr>
          <p:nvPr/>
        </p:nvSpPr>
        <p:spPr bwMode="auto">
          <a:xfrm>
            <a:off x="3917226" y="366511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汇聚</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30" name="Rectangle 28"/>
          <p:cNvSpPr>
            <a:spLocks noChangeArrowheads="1"/>
          </p:cNvSpPr>
          <p:nvPr/>
        </p:nvSpPr>
        <p:spPr bwMode="auto">
          <a:xfrm>
            <a:off x="3602951" y="448426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汇聚</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31" name="Rectangle 28"/>
          <p:cNvSpPr>
            <a:spLocks noChangeArrowheads="1"/>
          </p:cNvSpPr>
          <p:nvPr/>
        </p:nvSpPr>
        <p:spPr bwMode="auto">
          <a:xfrm>
            <a:off x="2867294" y="336935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核心</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32" name="Rectangle 28"/>
          <p:cNvSpPr>
            <a:spLocks noChangeArrowheads="1"/>
          </p:cNvSpPr>
          <p:nvPr/>
        </p:nvSpPr>
        <p:spPr bwMode="auto">
          <a:xfrm>
            <a:off x="2525573" y="4426285"/>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zh-CN" altLang="en-US" sz="900" dirty="0">
                <a:solidFill>
                  <a:srgbClr val="FFFFFF"/>
                </a:solidFill>
                <a:latin typeface="微软雅黑" pitchFamily="34" charset="-122"/>
                <a:ea typeface="微软雅黑" pitchFamily="34" charset="-122"/>
              </a:rPr>
              <a:t>核心</a:t>
            </a:r>
            <a:endParaRPr kumimoji="0" lang="zh-CN" sz="1800" b="0" i="0" u="none" strike="noStrike" cap="none" normalizeH="0" baseline="0" dirty="0" smtClean="0">
              <a:ln>
                <a:noFill/>
              </a:ln>
              <a:solidFill>
                <a:schemeClr val="tx1"/>
              </a:solidFill>
              <a:effectLst/>
              <a:latin typeface="微软雅黑" pitchFamily="34" charset="-122"/>
              <a:ea typeface="微软雅黑" pitchFamily="34" charset="-122"/>
            </a:endParaRPr>
          </a:p>
        </p:txBody>
      </p:sp>
      <p:sp>
        <p:nvSpPr>
          <p:cNvPr id="233" name="标题 1"/>
          <p:cNvSpPr txBox="1">
            <a:spLocks/>
          </p:cNvSpPr>
          <p:nvPr/>
        </p:nvSpPr>
        <p:spPr bwMode="auto">
          <a:xfrm>
            <a:off x="609757" y="195486"/>
            <a:ext cx="7715043" cy="457200"/>
          </a:xfrm>
          <a:prstGeom prst="rect">
            <a:avLst/>
          </a:prstGeom>
          <a:noFill/>
          <a:ln w="9525">
            <a:noFill/>
            <a:miter lim="800000"/>
          </a:ln>
        </p:spPr>
        <p:txBody>
          <a:bodyPr vert="horz" wrap="square" lIns="91440" tIns="45720" rIns="91440" bIns="45720" numCol="1" anchor="ctr" anchorCtr="0" compatLnSpc="1"/>
          <a:lstStyle>
            <a:lvl1pPr algn="ctr" eaLnBrk="1" hangingPunct="1">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t>融合架构：一</a:t>
            </a:r>
            <a:r>
              <a:rPr lang="zh-CN" altLang="en-US" dirty="0" smtClean="0"/>
              <a:t>张物理</a:t>
            </a:r>
            <a:r>
              <a:rPr lang="zh-CN" altLang="en-US" dirty="0" smtClean="0"/>
              <a:t>网络承载多业务互联</a:t>
            </a:r>
            <a:endParaRPr lang="zh-CN" altLang="en-US" dirty="0"/>
          </a:p>
        </p:txBody>
      </p:sp>
      <p:sp>
        <p:nvSpPr>
          <p:cNvPr id="9" name="矩形 8"/>
          <p:cNvSpPr/>
          <p:nvPr/>
        </p:nvSpPr>
        <p:spPr>
          <a:xfrm>
            <a:off x="5586315" y="1131590"/>
            <a:ext cx="3306165" cy="3462486"/>
          </a:xfrm>
          <a:prstGeom prst="rect">
            <a:avLst/>
          </a:prstGeom>
        </p:spPr>
        <p:txBody>
          <a:bodyPr wrap="square">
            <a:spAutoFit/>
          </a:bodyPr>
          <a:lstStyle/>
          <a:p>
            <a:pPr>
              <a:lnSpc>
                <a:spcPct val="150000"/>
              </a:lnSpc>
            </a:pPr>
            <a:r>
              <a:rPr lang="en-US" altLang="zh-CN" b="1" dirty="0" err="1" smtClean="0">
                <a:solidFill>
                  <a:srgbClr val="E60012"/>
                </a:solidFill>
                <a:latin typeface="微软雅黑" panose="020B0503020204020204" pitchFamily="34" charset="-122"/>
                <a:ea typeface="微软雅黑" panose="020B0503020204020204" pitchFamily="34" charset="-122"/>
              </a:rPr>
              <a:t>ADCampus</a:t>
            </a:r>
            <a:r>
              <a:rPr lang="zh-CN" altLang="en-US" b="1" dirty="0" smtClean="0">
                <a:solidFill>
                  <a:srgbClr val="E60012"/>
                </a:solidFill>
                <a:latin typeface="微软雅黑" panose="020B0503020204020204" pitchFamily="34" charset="-122"/>
                <a:ea typeface="微软雅黑" panose="020B0503020204020204" pitchFamily="34" charset="-122"/>
              </a:rPr>
              <a:t>融合网络创新</a:t>
            </a:r>
            <a:r>
              <a:rPr lang="zh-CN" altLang="en-US" b="1" dirty="0">
                <a:solidFill>
                  <a:srgbClr val="E60012"/>
                </a:solidFill>
                <a:latin typeface="微软雅黑" panose="020B0503020204020204" pitchFamily="34" charset="-122"/>
                <a:ea typeface="微软雅黑" panose="020B0503020204020204" pitchFamily="34" charset="-122"/>
              </a:rPr>
              <a:t>优势</a:t>
            </a:r>
          </a:p>
          <a:p>
            <a:pPr marL="285750" indent="-285750">
              <a:lnSpc>
                <a:spcPct val="150000"/>
              </a:lnSpc>
              <a:buFont typeface="Wingdings" panose="05000000000000000000" pitchFamily="2" charset="2"/>
              <a:buChar char="Ø"/>
            </a:pPr>
            <a:r>
              <a:rPr lang="zh-CN" altLang="en-US" sz="1600" dirty="0" smtClean="0">
                <a:latin typeface="微软雅黑" panose="020B0503020204020204" pitchFamily="34" charset="-122"/>
                <a:ea typeface="微软雅黑" panose="020B0503020204020204" pitchFamily="34" charset="-122"/>
              </a:rPr>
              <a:t>基于</a:t>
            </a:r>
            <a:r>
              <a:rPr lang="en-US" altLang="zh-CN" sz="1600" dirty="0" smtClean="0">
                <a:latin typeface="微软雅黑" panose="020B0503020204020204" pitchFamily="34" charset="-122"/>
                <a:ea typeface="微软雅黑" panose="020B0503020204020204" pitchFamily="34" charset="-122"/>
              </a:rPr>
              <a:t>SDN</a:t>
            </a:r>
            <a:r>
              <a:rPr lang="zh-CN" altLang="en-US" sz="1600" dirty="0" smtClean="0">
                <a:latin typeface="微软雅黑" panose="020B0503020204020204" pitchFamily="34" charset="-122"/>
                <a:ea typeface="微软雅黑" panose="020B0503020204020204" pitchFamily="34" charset="-122"/>
              </a:rPr>
              <a:t>灵活</a:t>
            </a:r>
            <a:r>
              <a:rPr lang="zh-CN" altLang="en-US" sz="1600" dirty="0">
                <a:latin typeface="微软雅黑" panose="020B0503020204020204" pitchFamily="34" charset="-122"/>
                <a:ea typeface="微软雅黑" panose="020B0503020204020204" pitchFamily="34" charset="-122"/>
              </a:rPr>
              <a:t>架构</a:t>
            </a:r>
            <a:r>
              <a:rPr lang="zh-CN" altLang="en-US" sz="1600" dirty="0" smtClean="0">
                <a:latin typeface="微软雅黑" panose="020B0503020204020204" pitchFamily="34" charset="-122"/>
                <a:ea typeface="微软雅黑" panose="020B0503020204020204" pitchFamily="34" charset="-122"/>
              </a:rPr>
              <a:t>，提供业务切片能力</a:t>
            </a:r>
            <a:endParaRPr lang="en-US" altLang="zh-CN" sz="16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en-US" altLang="zh-CN" sz="1600" dirty="0" smtClean="0">
                <a:latin typeface="微软雅黑" panose="020B0503020204020204" pitchFamily="34" charset="-122"/>
                <a:ea typeface="微软雅黑" panose="020B0503020204020204" pitchFamily="34" charset="-122"/>
              </a:rPr>
              <a:t>IP</a:t>
            </a:r>
            <a:r>
              <a:rPr lang="zh-CN" altLang="en-US" sz="1600" dirty="0">
                <a:latin typeface="微软雅黑" panose="020B0503020204020204" pitchFamily="34" charset="-122"/>
                <a:ea typeface="微软雅黑" panose="020B0503020204020204" pitchFamily="34" charset="-122"/>
              </a:rPr>
              <a:t>就是用户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网段就是业务</a:t>
            </a: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真正的有线无线融合网络</a:t>
            </a: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重新定义业务专网建设模式</a:t>
            </a: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即插即用，全自动化部署</a:t>
            </a: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融合出口安全策略和计费功能</a:t>
            </a:r>
          </a:p>
          <a:p>
            <a:pPr marL="285750" indent="-285750">
              <a:lnSpc>
                <a:spcPct val="15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适用于校园多出口运营场景</a:t>
            </a:r>
          </a:p>
        </p:txBody>
      </p:sp>
    </p:spTree>
    <p:extLst>
      <p:ext uri="{BB962C8B-B14F-4D97-AF65-F5344CB8AC3E}">
        <p14:creationId xmlns:p14="http://schemas.microsoft.com/office/powerpoint/2010/main" val="152018467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移动互联：基于</a:t>
            </a:r>
            <a:r>
              <a:rPr lang="en-US" altLang="zh-CN" dirty="0" smtClean="0"/>
              <a:t>SDN</a:t>
            </a:r>
            <a:r>
              <a:rPr lang="zh-CN" altLang="en-US" dirty="0" smtClean="0"/>
              <a:t>架构的校园无线接入服务</a:t>
            </a:r>
            <a:endParaRPr lang="zh-CN" altLang="en-US" dirty="0"/>
          </a:p>
        </p:txBody>
      </p:sp>
      <p:pic>
        <p:nvPicPr>
          <p:cNvPr id="5" name="Picture 31" descr="Switch4400堆叠交换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505" y="3182399"/>
            <a:ext cx="609350" cy="3951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1" descr="Switch4400堆叠交换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9585" y="3182399"/>
            <a:ext cx="609350" cy="3951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1" descr="Switch4400堆叠交换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3835" y="3182399"/>
            <a:ext cx="609350" cy="3951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1" descr="Switch4400堆叠交换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3915" y="3182399"/>
            <a:ext cx="609350" cy="3951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a:stCxn id="31" idx="0"/>
            <a:endCxn id="39" idx="2"/>
          </p:cNvCxnSpPr>
          <p:nvPr/>
        </p:nvCxnSpPr>
        <p:spPr>
          <a:xfrm flipV="1">
            <a:off x="794181" y="2068875"/>
            <a:ext cx="1099412" cy="374487"/>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32" idx="0"/>
            <a:endCxn id="38" idx="2"/>
          </p:cNvCxnSpPr>
          <p:nvPr/>
        </p:nvCxnSpPr>
        <p:spPr>
          <a:xfrm flipV="1">
            <a:off x="1514261" y="2068874"/>
            <a:ext cx="1093959" cy="37448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39" idx="2"/>
            <a:endCxn id="32" idx="0"/>
          </p:cNvCxnSpPr>
          <p:nvPr/>
        </p:nvCxnSpPr>
        <p:spPr>
          <a:xfrm flipH="1">
            <a:off x="1514261" y="2068875"/>
            <a:ext cx="379332" cy="374487"/>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31" idx="0"/>
            <a:endCxn id="38" idx="2"/>
          </p:cNvCxnSpPr>
          <p:nvPr/>
        </p:nvCxnSpPr>
        <p:spPr>
          <a:xfrm flipV="1">
            <a:off x="794181" y="2068874"/>
            <a:ext cx="1814039" cy="37448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39" idx="2"/>
            <a:endCxn id="33" idx="0"/>
          </p:cNvCxnSpPr>
          <p:nvPr/>
        </p:nvCxnSpPr>
        <p:spPr>
          <a:xfrm>
            <a:off x="1893593" y="2068875"/>
            <a:ext cx="1074918" cy="374487"/>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39" idx="2"/>
            <a:endCxn id="34" idx="0"/>
          </p:cNvCxnSpPr>
          <p:nvPr/>
        </p:nvCxnSpPr>
        <p:spPr>
          <a:xfrm>
            <a:off x="1893593" y="2068875"/>
            <a:ext cx="1794998" cy="374487"/>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38" idx="2"/>
            <a:endCxn id="33" idx="0"/>
          </p:cNvCxnSpPr>
          <p:nvPr/>
        </p:nvCxnSpPr>
        <p:spPr>
          <a:xfrm>
            <a:off x="2608220" y="2068874"/>
            <a:ext cx="360291" cy="37448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38" idx="2"/>
            <a:endCxn id="34" idx="0"/>
          </p:cNvCxnSpPr>
          <p:nvPr/>
        </p:nvCxnSpPr>
        <p:spPr>
          <a:xfrm>
            <a:off x="2608220" y="2068874"/>
            <a:ext cx="1080371" cy="374488"/>
          </a:xfrm>
          <a:prstGeom prst="line">
            <a:avLst/>
          </a:prstGeom>
          <a:ln w="12700">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31" idx="2"/>
            <a:endCxn id="6" idx="0"/>
          </p:cNvCxnSpPr>
          <p:nvPr/>
        </p:nvCxnSpPr>
        <p:spPr>
          <a:xfrm>
            <a:off x="794181" y="2940868"/>
            <a:ext cx="720079"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5" idx="0"/>
            <a:endCxn id="32" idx="2"/>
          </p:cNvCxnSpPr>
          <p:nvPr/>
        </p:nvCxnSpPr>
        <p:spPr>
          <a:xfrm flipV="1">
            <a:off x="794180" y="2940868"/>
            <a:ext cx="72008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5" idx="0"/>
            <a:endCxn id="31" idx="2"/>
          </p:cNvCxnSpPr>
          <p:nvPr/>
        </p:nvCxnSpPr>
        <p:spPr>
          <a:xfrm flipV="1">
            <a:off x="794180" y="2940868"/>
            <a:ext cx="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32" idx="2"/>
            <a:endCxn id="6" idx="0"/>
          </p:cNvCxnSpPr>
          <p:nvPr/>
        </p:nvCxnSpPr>
        <p:spPr>
          <a:xfrm flipH="1">
            <a:off x="1514260" y="2940868"/>
            <a:ext cx="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33" idx="2"/>
            <a:endCxn id="7" idx="0"/>
          </p:cNvCxnSpPr>
          <p:nvPr/>
        </p:nvCxnSpPr>
        <p:spPr>
          <a:xfrm flipH="1">
            <a:off x="2968510" y="2940868"/>
            <a:ext cx="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7" idx="0"/>
            <a:endCxn id="34" idx="2"/>
          </p:cNvCxnSpPr>
          <p:nvPr/>
        </p:nvCxnSpPr>
        <p:spPr>
          <a:xfrm flipV="1">
            <a:off x="2968510" y="2940868"/>
            <a:ext cx="72008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33" idx="2"/>
            <a:endCxn id="8" idx="0"/>
          </p:cNvCxnSpPr>
          <p:nvPr/>
        </p:nvCxnSpPr>
        <p:spPr>
          <a:xfrm>
            <a:off x="2968511" y="2940868"/>
            <a:ext cx="720079"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34" idx="2"/>
            <a:endCxn id="8" idx="0"/>
          </p:cNvCxnSpPr>
          <p:nvPr/>
        </p:nvCxnSpPr>
        <p:spPr>
          <a:xfrm flipH="1">
            <a:off x="3688590" y="2940868"/>
            <a:ext cx="1" cy="241531"/>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99582" y="2710129"/>
            <a:ext cx="503202"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10767" y="2739302"/>
            <a:ext cx="503202"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101684" y="2697731"/>
            <a:ext cx="503202"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112869" y="2726904"/>
            <a:ext cx="503202"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Picture 6" descr="s7500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382" y="2443362"/>
            <a:ext cx="367597" cy="497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s7500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0462" y="2443362"/>
            <a:ext cx="367597" cy="497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s7500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712" y="2443362"/>
            <a:ext cx="367597" cy="497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s7500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792" y="2443362"/>
            <a:ext cx="367597" cy="497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椭圆 35"/>
          <p:cNvSpPr/>
          <p:nvPr/>
        </p:nvSpPr>
        <p:spPr bwMode="ltGray">
          <a:xfrm>
            <a:off x="1134924" y="2648753"/>
            <a:ext cx="45719" cy="144016"/>
          </a:xfrm>
          <a:prstGeom prst="ellipse">
            <a:avLst/>
          </a:prstGeom>
          <a:noFill/>
          <a:ln w="12700">
            <a:headEnd/>
            <a:tailEn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rtlCol="0" anchor="ctr"/>
          <a:lstStyle/>
          <a:p>
            <a:pPr algn="ctr"/>
            <a:endParaRPr lang="zh-CN" altLang="en-US">
              <a:latin typeface="微软雅黑" pitchFamily="34" charset="-122"/>
              <a:ea typeface="微软雅黑" pitchFamily="34" charset="-122"/>
            </a:endParaRPr>
          </a:p>
        </p:txBody>
      </p:sp>
      <p:sp>
        <p:nvSpPr>
          <p:cNvPr id="37" name="椭圆 36"/>
          <p:cNvSpPr/>
          <p:nvPr/>
        </p:nvSpPr>
        <p:spPr bwMode="ltGray">
          <a:xfrm>
            <a:off x="3325690" y="2638121"/>
            <a:ext cx="45719" cy="144016"/>
          </a:xfrm>
          <a:prstGeom prst="ellipse">
            <a:avLst/>
          </a:prstGeom>
          <a:noFill/>
          <a:ln w="12700">
            <a:headEnd/>
            <a:tailEn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rtlCol="0" anchor="ctr"/>
          <a:lstStyle/>
          <a:p>
            <a:pPr algn="ctr"/>
            <a:endParaRPr lang="zh-CN" altLang="en-US">
              <a:latin typeface="微软雅黑" pitchFamily="34" charset="-122"/>
              <a:ea typeface="微软雅黑" pitchFamily="34" charset="-122"/>
            </a:endParaRPr>
          </a:p>
        </p:txBody>
      </p:sp>
      <p:pic>
        <p:nvPicPr>
          <p:cNvPr id="38" name="Picture 52" descr="H3C S12500交换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344" y="1427352"/>
            <a:ext cx="805751" cy="64152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2" descr="H3C S12500交换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717" y="1427353"/>
            <a:ext cx="805751" cy="64152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通用路由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0077" y="985292"/>
            <a:ext cx="347032" cy="2595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0" descr="通用路由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148" y="985292"/>
            <a:ext cx="347032" cy="2595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
          <p:cNvPicPr/>
          <p:nvPr/>
        </p:nvPicPr>
        <p:blipFill>
          <a:blip r:embed="rId6" cstate="print">
            <a:extLst>
              <a:ext uri="{28A0092B-C50C-407E-A947-70E740481C1C}">
                <a14:useLocalDpi xmlns:a14="http://schemas.microsoft.com/office/drawing/2010/main" val="0"/>
              </a:ext>
            </a:extLst>
          </a:blip>
          <a:stretch>
            <a:fillRect/>
          </a:stretch>
        </p:blipFill>
        <p:spPr>
          <a:xfrm>
            <a:off x="1344271" y="3677958"/>
            <a:ext cx="331670" cy="331670"/>
          </a:xfrm>
          <a:prstGeom prst="rect">
            <a:avLst/>
          </a:prstGeom>
          <a:effectLst>
            <a:outerShdw blurRad="50800" dist="38100" dir="5400000" algn="t" rotWithShape="0">
              <a:prstClr val="black">
                <a:alpha val="40000"/>
              </a:prstClr>
            </a:outerShdw>
          </a:effectLst>
        </p:spPr>
      </p:pic>
      <p:pic>
        <p:nvPicPr>
          <p:cNvPr id="44" name="Picture 16" descr="无线覆盖"/>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1405948" y="4045587"/>
            <a:ext cx="217740" cy="26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p:cNvPicPr/>
          <p:nvPr/>
        </p:nvPicPr>
        <p:blipFill>
          <a:blip r:embed="rId6" cstate="print">
            <a:extLst>
              <a:ext uri="{28A0092B-C50C-407E-A947-70E740481C1C}">
                <a14:useLocalDpi xmlns:a14="http://schemas.microsoft.com/office/drawing/2010/main" val="0"/>
              </a:ext>
            </a:extLst>
          </a:blip>
          <a:stretch>
            <a:fillRect/>
          </a:stretch>
        </p:blipFill>
        <p:spPr>
          <a:xfrm>
            <a:off x="614305" y="3677958"/>
            <a:ext cx="331670" cy="331670"/>
          </a:xfrm>
          <a:prstGeom prst="rect">
            <a:avLst/>
          </a:prstGeom>
          <a:effectLst>
            <a:outerShdw blurRad="50800" dist="38100" dir="5400000" algn="t" rotWithShape="0">
              <a:prstClr val="black">
                <a:alpha val="40000"/>
              </a:prstClr>
            </a:outerShdw>
          </a:effectLst>
        </p:spPr>
      </p:pic>
      <p:pic>
        <p:nvPicPr>
          <p:cNvPr id="46" name="Picture 16" descr="无线覆盖"/>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685310" y="4043851"/>
            <a:ext cx="217740" cy="26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p:cNvPicPr/>
          <p:nvPr/>
        </p:nvPicPr>
        <p:blipFill>
          <a:blip r:embed="rId6" cstate="print">
            <a:extLst>
              <a:ext uri="{28A0092B-C50C-407E-A947-70E740481C1C}">
                <a14:useLocalDpi xmlns:a14="http://schemas.microsoft.com/office/drawing/2010/main" val="0"/>
              </a:ext>
            </a:extLst>
          </a:blip>
          <a:stretch>
            <a:fillRect/>
          </a:stretch>
        </p:blipFill>
        <p:spPr>
          <a:xfrm>
            <a:off x="3540719" y="3693081"/>
            <a:ext cx="331670" cy="331670"/>
          </a:xfrm>
          <a:prstGeom prst="rect">
            <a:avLst/>
          </a:prstGeom>
          <a:effectLst>
            <a:outerShdw blurRad="50800" dist="38100" dir="5400000" algn="t" rotWithShape="0">
              <a:prstClr val="black">
                <a:alpha val="40000"/>
              </a:prstClr>
            </a:outerShdw>
          </a:effectLst>
        </p:spPr>
      </p:pic>
      <p:pic>
        <p:nvPicPr>
          <p:cNvPr id="48" name="Picture 16" descr="无线覆盖"/>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3590783" y="4045587"/>
            <a:ext cx="217740" cy="26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p:cNvPicPr/>
          <p:nvPr/>
        </p:nvPicPr>
        <p:blipFill>
          <a:blip r:embed="rId6" cstate="print">
            <a:extLst>
              <a:ext uri="{28A0092B-C50C-407E-A947-70E740481C1C}">
                <a14:useLocalDpi xmlns:a14="http://schemas.microsoft.com/office/drawing/2010/main" val="0"/>
              </a:ext>
            </a:extLst>
          </a:blip>
          <a:stretch>
            <a:fillRect/>
          </a:stretch>
        </p:blipFill>
        <p:spPr>
          <a:xfrm>
            <a:off x="2812642" y="3678002"/>
            <a:ext cx="331670" cy="331670"/>
          </a:xfrm>
          <a:prstGeom prst="rect">
            <a:avLst/>
          </a:prstGeom>
          <a:effectLst>
            <a:outerShdw blurRad="50800" dist="38100" dir="5400000" algn="t" rotWithShape="0">
              <a:prstClr val="black">
                <a:alpha val="40000"/>
              </a:prstClr>
            </a:outerShdw>
          </a:effectLst>
        </p:spPr>
      </p:pic>
      <p:pic>
        <p:nvPicPr>
          <p:cNvPr id="50" name="Picture 16" descr="无线覆盖"/>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5400000">
            <a:off x="2866835" y="4045587"/>
            <a:ext cx="217740" cy="26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593230" y="3233509"/>
            <a:ext cx="373820" cy="200055"/>
          </a:xfrm>
          <a:prstGeom prst="rect">
            <a:avLst/>
          </a:prstGeom>
          <a:noFill/>
        </p:spPr>
        <p:txBody>
          <a:bodyPr wrap="none" rtlCol="0">
            <a:spAutoFit/>
          </a:bodyPr>
          <a:lstStyle/>
          <a:p>
            <a:r>
              <a:rPr lang="en-US" altLang="zh-CN" sz="700" b="1" i="1" dirty="0" smtClean="0">
                <a:solidFill>
                  <a:schemeClr val="bg1"/>
                </a:solidFill>
              </a:rPr>
              <a:t>POE</a:t>
            </a:r>
            <a:endParaRPr lang="zh-CN" altLang="en-US" sz="700" b="1" i="1" dirty="0">
              <a:solidFill>
                <a:schemeClr val="bg1"/>
              </a:solidFill>
            </a:endParaRPr>
          </a:p>
        </p:txBody>
      </p:sp>
      <p:sp>
        <p:nvSpPr>
          <p:cNvPr id="52" name="TextBox 51"/>
          <p:cNvSpPr txBox="1"/>
          <p:nvPr/>
        </p:nvSpPr>
        <p:spPr>
          <a:xfrm>
            <a:off x="1317385" y="3251881"/>
            <a:ext cx="373820" cy="200055"/>
          </a:xfrm>
          <a:prstGeom prst="rect">
            <a:avLst/>
          </a:prstGeom>
          <a:noFill/>
        </p:spPr>
        <p:txBody>
          <a:bodyPr wrap="none" rtlCol="0">
            <a:spAutoFit/>
          </a:bodyPr>
          <a:lstStyle/>
          <a:p>
            <a:r>
              <a:rPr lang="en-US" altLang="zh-CN" sz="700" b="1" i="1" dirty="0" smtClean="0">
                <a:solidFill>
                  <a:schemeClr val="bg1"/>
                </a:solidFill>
              </a:rPr>
              <a:t>POE</a:t>
            </a:r>
            <a:endParaRPr lang="zh-CN" altLang="en-US" sz="700" b="1" i="1" dirty="0">
              <a:solidFill>
                <a:schemeClr val="bg1"/>
              </a:solidFill>
            </a:endParaRPr>
          </a:p>
        </p:txBody>
      </p:sp>
      <p:sp>
        <p:nvSpPr>
          <p:cNvPr id="53" name="TextBox 52"/>
          <p:cNvSpPr txBox="1"/>
          <p:nvPr/>
        </p:nvSpPr>
        <p:spPr>
          <a:xfrm>
            <a:off x="2763444" y="3279961"/>
            <a:ext cx="373820" cy="200055"/>
          </a:xfrm>
          <a:prstGeom prst="rect">
            <a:avLst/>
          </a:prstGeom>
          <a:noFill/>
        </p:spPr>
        <p:txBody>
          <a:bodyPr wrap="none" rtlCol="0">
            <a:spAutoFit/>
          </a:bodyPr>
          <a:lstStyle/>
          <a:p>
            <a:r>
              <a:rPr lang="en-US" altLang="zh-CN" sz="700" b="1" i="1" dirty="0" smtClean="0">
                <a:solidFill>
                  <a:schemeClr val="bg1"/>
                </a:solidFill>
              </a:rPr>
              <a:t>POE</a:t>
            </a:r>
            <a:endParaRPr lang="zh-CN" altLang="en-US" sz="700" b="1" i="1" dirty="0">
              <a:solidFill>
                <a:schemeClr val="bg1"/>
              </a:solidFill>
            </a:endParaRPr>
          </a:p>
        </p:txBody>
      </p:sp>
      <p:sp>
        <p:nvSpPr>
          <p:cNvPr id="54" name="TextBox 53"/>
          <p:cNvSpPr txBox="1"/>
          <p:nvPr/>
        </p:nvSpPr>
        <p:spPr>
          <a:xfrm>
            <a:off x="3480845" y="3251880"/>
            <a:ext cx="373820" cy="200055"/>
          </a:xfrm>
          <a:prstGeom prst="rect">
            <a:avLst/>
          </a:prstGeom>
          <a:noFill/>
        </p:spPr>
        <p:txBody>
          <a:bodyPr wrap="none" rtlCol="0">
            <a:spAutoFit/>
          </a:bodyPr>
          <a:lstStyle/>
          <a:p>
            <a:r>
              <a:rPr lang="en-US" altLang="zh-CN" sz="700" b="1" i="1" dirty="0" smtClean="0">
                <a:solidFill>
                  <a:schemeClr val="bg1"/>
                </a:solidFill>
              </a:rPr>
              <a:t>POE</a:t>
            </a:r>
            <a:endParaRPr lang="zh-CN" altLang="en-US" sz="700" b="1" i="1" dirty="0">
              <a:solidFill>
                <a:schemeClr val="bg1"/>
              </a:solidFill>
            </a:endParaRPr>
          </a:p>
        </p:txBody>
      </p:sp>
      <p:pic>
        <p:nvPicPr>
          <p:cNvPr id="55" name="Picture 2" descr="C:\Users\d11024\Pictures\下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4376" y="4390789"/>
            <a:ext cx="408120" cy="408120"/>
          </a:xfrm>
          <a:prstGeom prst="rect">
            <a:avLst/>
          </a:prstGeom>
          <a:noFill/>
          <a:extLst>
            <a:ext uri="{909E8E84-426E-40DD-AFC4-6F175D3DCCD1}">
              <a14:hiddenFill xmlns:a14="http://schemas.microsoft.com/office/drawing/2010/main">
                <a:solidFill>
                  <a:srgbClr val="FFFFFF"/>
                </a:solidFill>
              </a14:hiddenFill>
            </a:ext>
          </a:extLst>
        </p:spPr>
      </p:pic>
      <p:pic>
        <p:nvPicPr>
          <p:cNvPr id="56" name="图片 55"/>
          <p:cNvPicPr/>
          <p:nvPr/>
        </p:nvPicPr>
        <p:blipFill>
          <a:blip r:embed="rId9" cstate="print">
            <a:extLst>
              <a:ext uri="{28A0092B-C50C-407E-A947-70E740481C1C}">
                <a14:useLocalDpi xmlns:a14="http://schemas.microsoft.com/office/drawing/2010/main" val="0"/>
              </a:ext>
            </a:extLst>
          </a:blip>
          <a:stretch>
            <a:fillRect/>
          </a:stretch>
        </p:blipFill>
        <p:spPr>
          <a:xfrm>
            <a:off x="483021" y="4340777"/>
            <a:ext cx="574367" cy="508145"/>
          </a:xfrm>
          <a:prstGeom prst="rect">
            <a:avLst/>
          </a:prstGeom>
        </p:spPr>
      </p:pic>
      <p:pic>
        <p:nvPicPr>
          <p:cNvPr id="57" name="Picture 2" descr="C:\Users\d11024\Pictures\下载.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9824" y="4417873"/>
            <a:ext cx="408120" cy="408120"/>
          </a:xfrm>
          <a:prstGeom prst="rect">
            <a:avLst/>
          </a:prstGeom>
          <a:noFill/>
          <a:extLst>
            <a:ext uri="{909E8E84-426E-40DD-AFC4-6F175D3DCCD1}">
              <a14:hiddenFill xmlns:a14="http://schemas.microsoft.com/office/drawing/2010/main">
                <a:solidFill>
                  <a:srgbClr val="FFFFFF"/>
                </a:solidFill>
              </a14:hiddenFill>
            </a:ext>
          </a:extLst>
        </p:spPr>
      </p:pic>
      <p:pic>
        <p:nvPicPr>
          <p:cNvPr id="58" name="图片 57"/>
          <p:cNvPicPr/>
          <p:nvPr/>
        </p:nvPicPr>
        <p:blipFill>
          <a:blip r:embed="rId9" cstate="print">
            <a:extLst>
              <a:ext uri="{28A0092B-C50C-407E-A947-70E740481C1C}">
                <a14:useLocalDpi xmlns:a14="http://schemas.microsoft.com/office/drawing/2010/main" val="0"/>
              </a:ext>
            </a:extLst>
          </a:blip>
          <a:stretch>
            <a:fillRect/>
          </a:stretch>
        </p:blipFill>
        <p:spPr>
          <a:xfrm>
            <a:off x="2818469" y="4367861"/>
            <a:ext cx="574367" cy="508145"/>
          </a:xfrm>
          <a:prstGeom prst="rect">
            <a:avLst/>
          </a:prstGeom>
        </p:spPr>
      </p:pic>
      <p:cxnSp>
        <p:nvCxnSpPr>
          <p:cNvPr id="59" name="直接箭头连接符 58"/>
          <p:cNvCxnSpPr>
            <a:stCxn id="45" idx="0"/>
            <a:endCxn id="31" idx="0"/>
          </p:cNvCxnSpPr>
          <p:nvPr/>
        </p:nvCxnSpPr>
        <p:spPr>
          <a:xfrm flipV="1">
            <a:off x="780140" y="2443362"/>
            <a:ext cx="14041" cy="1234596"/>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43" idx="0"/>
            <a:endCxn id="32" idx="0"/>
          </p:cNvCxnSpPr>
          <p:nvPr/>
        </p:nvCxnSpPr>
        <p:spPr>
          <a:xfrm flipV="1">
            <a:off x="1510106" y="2443362"/>
            <a:ext cx="4155" cy="1234596"/>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 name="直接箭头连接符 60"/>
          <p:cNvCxnSpPr>
            <a:stCxn id="49" idx="0"/>
            <a:endCxn id="33" idx="0"/>
          </p:cNvCxnSpPr>
          <p:nvPr/>
        </p:nvCxnSpPr>
        <p:spPr>
          <a:xfrm flipH="1" flipV="1">
            <a:off x="2968511" y="2443362"/>
            <a:ext cx="9966" cy="1234640"/>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47" idx="0"/>
            <a:endCxn id="34" idx="0"/>
          </p:cNvCxnSpPr>
          <p:nvPr/>
        </p:nvCxnSpPr>
        <p:spPr>
          <a:xfrm flipH="1" flipV="1">
            <a:off x="3688591" y="2443362"/>
            <a:ext cx="17963" cy="1249719"/>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0" idx="2"/>
            <a:endCxn id="39" idx="0"/>
          </p:cNvCxnSpPr>
          <p:nvPr/>
        </p:nvCxnSpPr>
        <p:spPr>
          <a:xfrm>
            <a:off x="1893593" y="1244800"/>
            <a:ext cx="0" cy="182553"/>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41" idx="2"/>
            <a:endCxn id="38" idx="0"/>
          </p:cNvCxnSpPr>
          <p:nvPr/>
        </p:nvCxnSpPr>
        <p:spPr>
          <a:xfrm>
            <a:off x="2604664" y="1244800"/>
            <a:ext cx="3556" cy="182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stCxn id="31" idx="0"/>
            <a:endCxn id="39" idx="2"/>
          </p:cNvCxnSpPr>
          <p:nvPr/>
        </p:nvCxnSpPr>
        <p:spPr>
          <a:xfrm flipV="1">
            <a:off x="794181" y="2068875"/>
            <a:ext cx="1099412" cy="374487"/>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直接箭头连接符 67"/>
          <p:cNvCxnSpPr>
            <a:stCxn id="32" idx="0"/>
            <a:endCxn id="39" idx="2"/>
          </p:cNvCxnSpPr>
          <p:nvPr/>
        </p:nvCxnSpPr>
        <p:spPr>
          <a:xfrm flipV="1">
            <a:off x="1514261" y="2068875"/>
            <a:ext cx="379332" cy="374487"/>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33" idx="0"/>
            <a:endCxn id="38" idx="2"/>
          </p:cNvCxnSpPr>
          <p:nvPr/>
        </p:nvCxnSpPr>
        <p:spPr>
          <a:xfrm flipH="1" flipV="1">
            <a:off x="2608220" y="2068874"/>
            <a:ext cx="360291" cy="374488"/>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34" idx="0"/>
            <a:endCxn id="38" idx="2"/>
          </p:cNvCxnSpPr>
          <p:nvPr/>
        </p:nvCxnSpPr>
        <p:spPr>
          <a:xfrm flipH="1" flipV="1">
            <a:off x="2608220" y="2068874"/>
            <a:ext cx="1080371" cy="374488"/>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1" name="直接箭头连接符 70"/>
          <p:cNvCxnSpPr>
            <a:stCxn id="39" idx="2"/>
            <a:endCxn id="40" idx="2"/>
          </p:cNvCxnSpPr>
          <p:nvPr/>
        </p:nvCxnSpPr>
        <p:spPr>
          <a:xfrm flipV="1">
            <a:off x="1893593" y="1244800"/>
            <a:ext cx="0" cy="824075"/>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38" idx="2"/>
            <a:endCxn id="41" idx="2"/>
          </p:cNvCxnSpPr>
          <p:nvPr/>
        </p:nvCxnSpPr>
        <p:spPr>
          <a:xfrm flipH="1" flipV="1">
            <a:off x="2604664" y="1244800"/>
            <a:ext cx="3556" cy="824074"/>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45" idx="0"/>
            <a:endCxn id="102" idx="2"/>
          </p:cNvCxnSpPr>
          <p:nvPr/>
        </p:nvCxnSpPr>
        <p:spPr>
          <a:xfrm flipV="1">
            <a:off x="780140" y="1987692"/>
            <a:ext cx="810452" cy="169026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a:stCxn id="43" idx="0"/>
          </p:cNvCxnSpPr>
          <p:nvPr/>
        </p:nvCxnSpPr>
        <p:spPr>
          <a:xfrm flipV="1">
            <a:off x="1510106" y="1987692"/>
            <a:ext cx="80485" cy="169026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49" idx="0"/>
            <a:endCxn id="101" idx="2"/>
          </p:cNvCxnSpPr>
          <p:nvPr/>
        </p:nvCxnSpPr>
        <p:spPr>
          <a:xfrm flipH="1" flipV="1">
            <a:off x="2902302" y="1970143"/>
            <a:ext cx="76175" cy="1707859"/>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a:stCxn id="47" idx="0"/>
          </p:cNvCxnSpPr>
          <p:nvPr/>
        </p:nvCxnSpPr>
        <p:spPr>
          <a:xfrm flipH="1" flipV="1">
            <a:off x="2902301" y="1970143"/>
            <a:ext cx="804253" cy="172293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192112" y="1628390"/>
            <a:ext cx="1325106" cy="276999"/>
          </a:xfrm>
          <a:prstGeom prst="rect">
            <a:avLst/>
          </a:prstGeom>
          <a:noFill/>
        </p:spPr>
        <p:txBody>
          <a:bodyPr wrap="none" rtlCol="0">
            <a:spAutoFit/>
          </a:bodyPr>
          <a:lstStyle/>
          <a:p>
            <a:r>
              <a:rPr lang="zh-CN" altLang="en-US" sz="1200" b="1" dirty="0" smtClean="0">
                <a:latin typeface="微软雅黑" panose="020B0503020204020204" pitchFamily="34" charset="-122"/>
                <a:ea typeface="微软雅黑" panose="020B0503020204020204" pitchFamily="34" charset="-122"/>
              </a:rPr>
              <a:t>交换引擎融合</a:t>
            </a:r>
            <a:r>
              <a:rPr lang="en-US" altLang="zh-CN" sz="1200" b="1" dirty="0" smtClean="0">
                <a:latin typeface="微软雅黑" panose="020B0503020204020204" pitchFamily="34" charset="-122"/>
                <a:ea typeface="微软雅黑" panose="020B0503020204020204" pitchFamily="34" charset="-122"/>
              </a:rPr>
              <a:t>AC</a:t>
            </a:r>
            <a:endParaRPr lang="zh-CN" altLang="en-US" sz="1200" b="1" dirty="0">
              <a:latin typeface="微软雅黑" panose="020B0503020204020204" pitchFamily="34" charset="-122"/>
              <a:ea typeface="微软雅黑" panose="020B0503020204020204" pitchFamily="34" charset="-122"/>
            </a:endParaRPr>
          </a:p>
        </p:txBody>
      </p:sp>
      <p:cxnSp>
        <p:nvCxnSpPr>
          <p:cNvPr id="78" name="直接箭头连接符 77"/>
          <p:cNvCxnSpPr/>
          <p:nvPr/>
        </p:nvCxnSpPr>
        <p:spPr>
          <a:xfrm>
            <a:off x="502099" y="1111756"/>
            <a:ext cx="556081" cy="0"/>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7544" y="1105940"/>
            <a:ext cx="595035" cy="215444"/>
          </a:xfrm>
          <a:prstGeom prst="rect">
            <a:avLst/>
          </a:prstGeom>
          <a:noFill/>
        </p:spPr>
        <p:txBody>
          <a:bodyPr wrap="none" rtlCol="0">
            <a:spAutoFit/>
          </a:bodyPr>
          <a:lstStyle>
            <a:defPPr>
              <a:defRPr lang="zh-CN"/>
            </a:defPPr>
            <a:lvl1pPr>
              <a:defRPr sz="800"/>
            </a:lvl1pPr>
          </a:lstStyle>
          <a:p>
            <a:r>
              <a:rPr lang="zh-CN" altLang="en-US" dirty="0"/>
              <a:t>控制流量</a:t>
            </a:r>
          </a:p>
        </p:txBody>
      </p:sp>
      <p:cxnSp>
        <p:nvCxnSpPr>
          <p:cNvPr id="80" name="直接箭头连接符 79"/>
          <p:cNvCxnSpPr/>
          <p:nvPr/>
        </p:nvCxnSpPr>
        <p:spPr>
          <a:xfrm>
            <a:off x="489505" y="1400166"/>
            <a:ext cx="573074" cy="0"/>
          </a:xfrm>
          <a:prstGeom prst="straightConnector1">
            <a:avLst/>
          </a:prstGeom>
          <a:ln w="38100">
            <a:solidFill>
              <a:srgbClr val="92D050">
                <a:alpha val="60000"/>
              </a:srgbClr>
            </a:solidFill>
            <a:tailEnd type="arrow"/>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81192" y="1417920"/>
            <a:ext cx="595035" cy="215444"/>
          </a:xfrm>
          <a:prstGeom prst="rect">
            <a:avLst/>
          </a:prstGeom>
          <a:noFill/>
        </p:spPr>
        <p:txBody>
          <a:bodyPr wrap="none" rtlCol="0">
            <a:spAutoFit/>
          </a:bodyPr>
          <a:lstStyle>
            <a:defPPr>
              <a:defRPr lang="zh-CN"/>
            </a:defPPr>
            <a:lvl1pPr>
              <a:defRPr sz="800"/>
            </a:lvl1pPr>
          </a:lstStyle>
          <a:p>
            <a:r>
              <a:rPr lang="zh-CN" altLang="en-US" dirty="0"/>
              <a:t>数据</a:t>
            </a:r>
            <a:r>
              <a:rPr lang="zh-CN" altLang="en-US" dirty="0" smtClean="0"/>
              <a:t>流量</a:t>
            </a:r>
            <a:endParaRPr lang="zh-CN" altLang="en-US" dirty="0"/>
          </a:p>
        </p:txBody>
      </p:sp>
      <p:sp>
        <p:nvSpPr>
          <p:cNvPr id="86" name="TextBox 85"/>
          <p:cNvSpPr txBox="1"/>
          <p:nvPr/>
        </p:nvSpPr>
        <p:spPr>
          <a:xfrm>
            <a:off x="4139952" y="2475172"/>
            <a:ext cx="1934206" cy="307777"/>
          </a:xfrm>
          <a:prstGeom prst="rect">
            <a:avLst/>
          </a:prstGeom>
          <a:noFill/>
        </p:spPr>
        <p:txBody>
          <a:bodyPr wrap="square" rtlCol="0">
            <a:spAutoFit/>
          </a:bodyPr>
          <a:lstStyle/>
          <a:p>
            <a:pPr algn="ct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部署配置</a:t>
            </a:r>
            <a:r>
              <a:rPr lang="zh-CN" altLang="en-US" sz="1400" b="1" dirty="0" smtClean="0">
                <a:solidFill>
                  <a:srgbClr val="FF0000"/>
                </a:solidFill>
                <a:latin typeface="微软雅黑" panose="020B0503020204020204" pitchFamily="34" charset="-122"/>
                <a:ea typeface="微软雅黑" panose="020B0503020204020204" pitchFamily="34" charset="-122"/>
              </a:rPr>
              <a:t>复杂</a:t>
            </a:r>
            <a:endParaRPr lang="en-US" altLang="zh-CN" sz="1400" b="1" dirty="0" smtClean="0">
              <a:solidFill>
                <a:srgbClr val="FF0000"/>
              </a:solidFill>
              <a:latin typeface="微软雅黑" panose="020B0503020204020204" pitchFamily="34" charset="-122"/>
              <a:ea typeface="微软雅黑" panose="020B0503020204020204" pitchFamily="34" charset="-122"/>
            </a:endParaRPr>
          </a:p>
        </p:txBody>
      </p:sp>
      <p:sp>
        <p:nvSpPr>
          <p:cNvPr id="87" name="下箭头 86"/>
          <p:cNvSpPr/>
          <p:nvPr/>
        </p:nvSpPr>
        <p:spPr>
          <a:xfrm rot="2700000">
            <a:off x="5409340" y="1618884"/>
            <a:ext cx="364112" cy="7350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下箭头 87"/>
          <p:cNvSpPr/>
          <p:nvPr/>
        </p:nvSpPr>
        <p:spPr>
          <a:xfrm rot="18900000" flipH="1">
            <a:off x="7499544" y="1600894"/>
            <a:ext cx="364112" cy="7350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下箭头 88"/>
          <p:cNvSpPr/>
          <p:nvPr/>
        </p:nvSpPr>
        <p:spPr>
          <a:xfrm>
            <a:off x="6424825" y="1621976"/>
            <a:ext cx="364112" cy="73509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5708818" y="2475172"/>
            <a:ext cx="1893403" cy="307777"/>
          </a:xfrm>
          <a:prstGeom prst="rect">
            <a:avLst/>
          </a:prstGeom>
        </p:spPr>
        <p:txBody>
          <a:bodyPr wrap="square">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策略控制</a:t>
            </a:r>
            <a:r>
              <a:rPr lang="zh-CN" altLang="en-US" sz="1400" b="1" dirty="0">
                <a:solidFill>
                  <a:srgbClr val="FF0000"/>
                </a:solidFill>
                <a:latin typeface="微软雅黑" panose="020B0503020204020204" pitchFamily="34" charset="-122"/>
                <a:ea typeface="微软雅黑" panose="020B0503020204020204" pitchFamily="34" charset="-122"/>
              </a:rPr>
              <a:t>分散</a:t>
            </a:r>
            <a:endParaRPr lang="en-US" altLang="zh-CN" sz="1400" b="1" dirty="0">
              <a:solidFill>
                <a:srgbClr val="FF0000"/>
              </a:solidFill>
              <a:latin typeface="微软雅黑" panose="020B0503020204020204" pitchFamily="34" charset="-122"/>
              <a:ea typeface="微软雅黑" panose="020B0503020204020204" pitchFamily="34" charset="-122"/>
            </a:endParaRPr>
          </a:p>
        </p:txBody>
      </p:sp>
      <p:sp>
        <p:nvSpPr>
          <p:cNvPr id="91" name="矩形 90"/>
          <p:cNvSpPr/>
          <p:nvPr/>
        </p:nvSpPr>
        <p:spPr>
          <a:xfrm>
            <a:off x="7246306" y="2475172"/>
            <a:ext cx="1934206" cy="307777"/>
          </a:xfrm>
          <a:prstGeom prst="rect">
            <a:avLst/>
          </a:prstGeom>
        </p:spPr>
        <p:txBody>
          <a:bodyPr wrap="square">
            <a:sp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跨网漫游</a:t>
            </a:r>
            <a:r>
              <a:rPr lang="zh-CN" altLang="en-US" sz="1400" b="1" dirty="0">
                <a:solidFill>
                  <a:srgbClr val="E60012"/>
                </a:solidFill>
                <a:latin typeface="微软雅黑" panose="020B0503020204020204" pitchFamily="34" charset="-122"/>
                <a:ea typeface="微软雅黑" panose="020B0503020204020204" pitchFamily="34" charset="-122"/>
              </a:rPr>
              <a:t>困难</a:t>
            </a:r>
          </a:p>
        </p:txBody>
      </p:sp>
      <p:sp>
        <p:nvSpPr>
          <p:cNvPr id="92" name="Freeform 39"/>
          <p:cNvSpPr>
            <a:spLocks/>
          </p:cNvSpPr>
          <p:nvPr/>
        </p:nvSpPr>
        <p:spPr bwMode="auto">
          <a:xfrm rot="5400000">
            <a:off x="4906667" y="2808351"/>
            <a:ext cx="349290" cy="586575"/>
          </a:xfrm>
          <a:custGeom>
            <a:avLst/>
            <a:gdLst>
              <a:gd name="T0" fmla="*/ 34 w 150"/>
              <a:gd name="T1" fmla="*/ 229 h 229"/>
              <a:gd name="T2" fmla="*/ 0 w 150"/>
              <a:gd name="T3" fmla="*/ 195 h 229"/>
              <a:gd name="T4" fmla="*/ 80 w 150"/>
              <a:gd name="T5" fmla="*/ 114 h 229"/>
              <a:gd name="T6" fmla="*/ 0 w 150"/>
              <a:gd name="T7" fmla="*/ 34 h 229"/>
              <a:gd name="T8" fmla="*/ 34 w 150"/>
              <a:gd name="T9" fmla="*/ 0 h 229"/>
              <a:gd name="T10" fmla="*/ 150 w 150"/>
              <a:gd name="T11" fmla="*/ 114 h 229"/>
              <a:gd name="T12" fmla="*/ 34 w 150"/>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150" h="229">
                <a:moveTo>
                  <a:pt x="34" y="229"/>
                </a:moveTo>
                <a:lnTo>
                  <a:pt x="0" y="195"/>
                </a:lnTo>
                <a:lnTo>
                  <a:pt x="80" y="114"/>
                </a:lnTo>
                <a:lnTo>
                  <a:pt x="0" y="34"/>
                </a:lnTo>
                <a:lnTo>
                  <a:pt x="34" y="0"/>
                </a:lnTo>
                <a:lnTo>
                  <a:pt x="150" y="114"/>
                </a:lnTo>
                <a:lnTo>
                  <a:pt x="34" y="229"/>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sp>
        <p:nvSpPr>
          <p:cNvPr id="93" name="Freeform 39"/>
          <p:cNvSpPr>
            <a:spLocks/>
          </p:cNvSpPr>
          <p:nvPr/>
        </p:nvSpPr>
        <p:spPr bwMode="auto">
          <a:xfrm rot="5400000">
            <a:off x="6480873" y="2833020"/>
            <a:ext cx="349290" cy="586575"/>
          </a:xfrm>
          <a:custGeom>
            <a:avLst/>
            <a:gdLst>
              <a:gd name="T0" fmla="*/ 34 w 150"/>
              <a:gd name="T1" fmla="*/ 229 h 229"/>
              <a:gd name="T2" fmla="*/ 0 w 150"/>
              <a:gd name="T3" fmla="*/ 195 h 229"/>
              <a:gd name="T4" fmla="*/ 80 w 150"/>
              <a:gd name="T5" fmla="*/ 114 h 229"/>
              <a:gd name="T6" fmla="*/ 0 w 150"/>
              <a:gd name="T7" fmla="*/ 34 h 229"/>
              <a:gd name="T8" fmla="*/ 34 w 150"/>
              <a:gd name="T9" fmla="*/ 0 h 229"/>
              <a:gd name="T10" fmla="*/ 150 w 150"/>
              <a:gd name="T11" fmla="*/ 114 h 229"/>
              <a:gd name="T12" fmla="*/ 34 w 150"/>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150" h="229">
                <a:moveTo>
                  <a:pt x="34" y="229"/>
                </a:moveTo>
                <a:lnTo>
                  <a:pt x="0" y="195"/>
                </a:lnTo>
                <a:lnTo>
                  <a:pt x="80" y="114"/>
                </a:lnTo>
                <a:lnTo>
                  <a:pt x="0" y="34"/>
                </a:lnTo>
                <a:lnTo>
                  <a:pt x="34" y="0"/>
                </a:lnTo>
                <a:lnTo>
                  <a:pt x="150" y="114"/>
                </a:lnTo>
                <a:lnTo>
                  <a:pt x="34" y="229"/>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sp>
        <p:nvSpPr>
          <p:cNvPr id="94" name="Freeform 39"/>
          <p:cNvSpPr>
            <a:spLocks/>
          </p:cNvSpPr>
          <p:nvPr/>
        </p:nvSpPr>
        <p:spPr bwMode="auto">
          <a:xfrm rot="5400000">
            <a:off x="8064507" y="2833020"/>
            <a:ext cx="349290" cy="586575"/>
          </a:xfrm>
          <a:custGeom>
            <a:avLst/>
            <a:gdLst>
              <a:gd name="T0" fmla="*/ 34 w 150"/>
              <a:gd name="T1" fmla="*/ 229 h 229"/>
              <a:gd name="T2" fmla="*/ 0 w 150"/>
              <a:gd name="T3" fmla="*/ 195 h 229"/>
              <a:gd name="T4" fmla="*/ 80 w 150"/>
              <a:gd name="T5" fmla="*/ 114 h 229"/>
              <a:gd name="T6" fmla="*/ 0 w 150"/>
              <a:gd name="T7" fmla="*/ 34 h 229"/>
              <a:gd name="T8" fmla="*/ 34 w 150"/>
              <a:gd name="T9" fmla="*/ 0 h 229"/>
              <a:gd name="T10" fmla="*/ 150 w 150"/>
              <a:gd name="T11" fmla="*/ 114 h 229"/>
              <a:gd name="T12" fmla="*/ 34 w 150"/>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150" h="229">
                <a:moveTo>
                  <a:pt x="34" y="229"/>
                </a:moveTo>
                <a:lnTo>
                  <a:pt x="0" y="195"/>
                </a:lnTo>
                <a:lnTo>
                  <a:pt x="80" y="114"/>
                </a:lnTo>
                <a:lnTo>
                  <a:pt x="0" y="34"/>
                </a:lnTo>
                <a:lnTo>
                  <a:pt x="34" y="0"/>
                </a:lnTo>
                <a:lnTo>
                  <a:pt x="150" y="114"/>
                </a:lnTo>
                <a:lnTo>
                  <a:pt x="34" y="229"/>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92D050"/>
              </a:solidFill>
            </a:endParaRPr>
          </a:p>
        </p:txBody>
      </p:sp>
      <p:pic>
        <p:nvPicPr>
          <p:cNvPr id="98" name="图片 9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3884" y="699542"/>
            <a:ext cx="1983818" cy="901735"/>
          </a:xfrm>
          <a:prstGeom prst="rect">
            <a:avLst/>
          </a:prstGeom>
        </p:spPr>
      </p:pic>
      <p:sp>
        <p:nvSpPr>
          <p:cNvPr id="99" name="文本框 2"/>
          <p:cNvSpPr txBox="1"/>
          <p:nvPr/>
        </p:nvSpPr>
        <p:spPr>
          <a:xfrm>
            <a:off x="5630308" y="1239013"/>
            <a:ext cx="2524813" cy="307777"/>
          </a:xfrm>
          <a:prstGeom prst="rect">
            <a:avLst/>
          </a:prstGeom>
          <a:noFill/>
        </p:spPr>
        <p:txBody>
          <a:bodyPr wrap="square" rtlCol="0">
            <a:spAutoFit/>
          </a:bodyPr>
          <a:lstStyle/>
          <a:p>
            <a:r>
              <a:rPr lang="zh-CN" altLang="en-US" sz="1400" b="1" dirty="0" smtClean="0">
                <a:solidFill>
                  <a:schemeClr val="tx1">
                    <a:lumMod val="85000"/>
                    <a:lumOff val="15000"/>
                  </a:schemeClr>
                </a:solidFill>
                <a:latin typeface="Microsoft YaHei" charset="-122"/>
                <a:ea typeface="Microsoft YaHei" charset="-122"/>
                <a:cs typeface="Microsoft YaHei" charset="-122"/>
              </a:rPr>
              <a:t>传统架构下的本地转发</a:t>
            </a:r>
            <a:endParaRPr lang="zh-CN" altLang="en-US" sz="1400" b="1" dirty="0">
              <a:solidFill>
                <a:schemeClr val="tx1">
                  <a:lumMod val="85000"/>
                  <a:lumOff val="15000"/>
                </a:schemeClr>
              </a:solidFill>
              <a:latin typeface="Microsoft YaHei" charset="-122"/>
              <a:ea typeface="Microsoft YaHei" charset="-122"/>
              <a:cs typeface="Microsoft YaHei" charset="-122"/>
            </a:endParaRPr>
          </a:p>
        </p:txBody>
      </p:sp>
      <p:pic>
        <p:nvPicPr>
          <p:cNvPr id="100" name="图片 99"/>
          <p:cNvPicPr>
            <a:picLocks noChangeAspect="1"/>
          </p:cNvPicPr>
          <p:nvPr/>
        </p:nvPicPr>
        <p:blipFill>
          <a:blip r:embed="rId11"/>
          <a:stretch>
            <a:fillRect/>
          </a:stretch>
        </p:blipFill>
        <p:spPr>
          <a:xfrm>
            <a:off x="6046198" y="913471"/>
            <a:ext cx="324497" cy="298536"/>
          </a:xfrm>
          <a:prstGeom prst="rect">
            <a:avLst/>
          </a:prstGeom>
        </p:spPr>
      </p:pic>
      <p:sp>
        <p:nvSpPr>
          <p:cNvPr id="85" name="圆角矩形 84"/>
          <p:cNvSpPr/>
          <p:nvPr/>
        </p:nvSpPr>
        <p:spPr>
          <a:xfrm>
            <a:off x="1180643" y="1563638"/>
            <a:ext cx="2117649" cy="424054"/>
          </a:xfrm>
          <a:prstGeom prst="roundRect">
            <a:avLst/>
          </a:prstGeom>
          <a:solidFill>
            <a:srgbClr val="BADDE1">
              <a:alpha val="40000"/>
            </a:srgbClr>
          </a:solidFill>
          <a:ln w="9525" cap="flat" cmpd="sng" algn="ctr">
            <a:solidFill>
              <a:srgbClr val="00B0F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pic>
        <p:nvPicPr>
          <p:cNvPr id="102" name="Picture 35" descr="无线控制器插卡"/>
          <p:cNvPicPr>
            <a:picLocks noChangeAspect="1" noChangeArrowheads="1"/>
          </p:cNvPicPr>
          <p:nvPr/>
        </p:nvPicPr>
        <p:blipFill>
          <a:blip r:embed="rId12">
            <a:clrChange>
              <a:clrFrom>
                <a:srgbClr val="424B7F"/>
              </a:clrFrom>
              <a:clrTo>
                <a:srgbClr val="424B7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1271660" y="1581187"/>
            <a:ext cx="637863" cy="4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35" descr="无线控制器插卡"/>
          <p:cNvPicPr>
            <a:picLocks noChangeAspect="1" noChangeArrowheads="1"/>
          </p:cNvPicPr>
          <p:nvPr/>
        </p:nvPicPr>
        <p:blipFill>
          <a:blip r:embed="rId12">
            <a:clrChange>
              <a:clrFrom>
                <a:srgbClr val="424B7F"/>
              </a:clrFrom>
              <a:clrTo>
                <a:srgbClr val="424B7F">
                  <a:alpha val="0"/>
                </a:srgbClr>
              </a:clrTo>
            </a:clrChange>
            <a:duotone>
              <a:prstClr val="black"/>
              <a:srgbClr val="92D050">
                <a:tint val="45000"/>
                <a:satMod val="400000"/>
              </a:srgbClr>
            </a:duotone>
            <a:extLst>
              <a:ext uri="{28A0092B-C50C-407E-A947-70E740481C1C}">
                <a14:useLocalDpi xmlns:a14="http://schemas.microsoft.com/office/drawing/2010/main" val="0"/>
              </a:ext>
            </a:extLst>
          </a:blip>
          <a:srcRect/>
          <a:stretch>
            <a:fillRect/>
          </a:stretch>
        </p:blipFill>
        <p:spPr bwMode="auto">
          <a:xfrm>
            <a:off x="2583370" y="1563638"/>
            <a:ext cx="637863" cy="4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 name="直接连接符 102"/>
          <p:cNvCxnSpPr/>
          <p:nvPr/>
        </p:nvCxnSpPr>
        <p:spPr>
          <a:xfrm>
            <a:off x="1771645" y="1846796"/>
            <a:ext cx="1006535"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782830" y="1875969"/>
            <a:ext cx="1008262" cy="0"/>
          </a:xfrm>
          <a:prstGeom prst="line">
            <a:avLst/>
          </a:prstGeom>
          <a:ln w="12700">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5" name="椭圆 104"/>
          <p:cNvSpPr/>
          <p:nvPr/>
        </p:nvSpPr>
        <p:spPr bwMode="ltGray">
          <a:xfrm>
            <a:off x="2258128" y="1786616"/>
            <a:ext cx="45719" cy="144016"/>
          </a:xfrm>
          <a:prstGeom prst="ellipse">
            <a:avLst/>
          </a:prstGeom>
          <a:noFill/>
          <a:ln w="12700">
            <a:headEnd/>
            <a:tailEn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rtlCol="0" anchor="ctr"/>
          <a:lstStyle/>
          <a:p>
            <a:pPr algn="ctr"/>
            <a:endParaRPr lang="zh-CN" altLang="en-US">
              <a:latin typeface="微软雅黑" pitchFamily="34" charset="-122"/>
              <a:ea typeface="微软雅黑" pitchFamily="34" charset="-122"/>
            </a:endParaRPr>
          </a:p>
        </p:txBody>
      </p:sp>
      <p:sp>
        <p:nvSpPr>
          <p:cNvPr id="106" name="TextBox 105"/>
          <p:cNvSpPr txBox="1"/>
          <p:nvPr/>
        </p:nvSpPr>
        <p:spPr>
          <a:xfrm>
            <a:off x="2007995" y="1569529"/>
            <a:ext cx="530915" cy="230832"/>
          </a:xfrm>
          <a:prstGeom prst="rect">
            <a:avLst/>
          </a:prstGeom>
          <a:noFill/>
        </p:spPr>
        <p:txBody>
          <a:bodyPr wrap="none" rtlCol="0">
            <a:spAutoFit/>
          </a:bodyPr>
          <a:lstStyle/>
          <a:p>
            <a:r>
              <a:rPr lang="en-US" altLang="zh-CN" sz="900" b="1" dirty="0" smtClean="0"/>
              <a:t>IRF2.1</a:t>
            </a:r>
            <a:endParaRPr lang="zh-CN" altLang="en-US" sz="900" b="1" dirty="0"/>
          </a:p>
        </p:txBody>
      </p:sp>
      <p:sp>
        <p:nvSpPr>
          <p:cNvPr id="114" name="云形 113"/>
          <p:cNvSpPr/>
          <p:nvPr/>
        </p:nvSpPr>
        <p:spPr>
          <a:xfrm>
            <a:off x="961624" y="1978596"/>
            <a:ext cx="2636195" cy="641255"/>
          </a:xfrm>
          <a:prstGeom prst="cloud">
            <a:avLst/>
          </a:prstGeom>
          <a:solidFill>
            <a:srgbClr val="FFFF99">
              <a:alpha val="40000"/>
            </a:srgbClr>
          </a:solidFill>
          <a:ln w="9525" cap="flat" cmpd="sng" algn="ctr">
            <a:solidFill>
              <a:srgbClr val="FFC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1400" b="1" i="1" u="none" strike="noStrike" kern="0" cap="none" spc="0" normalizeH="0" baseline="0" noProof="0" dirty="0" smtClean="0">
                <a:ln>
                  <a:noFill/>
                </a:ln>
                <a:solidFill>
                  <a:srgbClr val="92D050"/>
                </a:solidFill>
                <a:effectLst/>
                <a:uLnTx/>
                <a:uFillTx/>
                <a:latin typeface="微软雅黑" pitchFamily="34" charset="-122"/>
                <a:ea typeface="微软雅黑" pitchFamily="34" charset="-122"/>
                <a:cs typeface="+mn-cs"/>
              </a:rPr>
              <a:t>VXLAN</a:t>
            </a:r>
            <a:endParaRPr kumimoji="0" lang="zh-CN" altLang="en-US" sz="1400" b="1" i="1" u="none" strike="noStrike" kern="0" cap="none" spc="0" normalizeH="0" baseline="0" noProof="0" dirty="0">
              <a:ln>
                <a:noFill/>
              </a:ln>
              <a:solidFill>
                <a:srgbClr val="92D050"/>
              </a:solidFill>
              <a:effectLst/>
              <a:uLnTx/>
              <a:uFillTx/>
              <a:latin typeface="微软雅黑" pitchFamily="34" charset="-122"/>
              <a:ea typeface="微软雅黑" pitchFamily="34" charset="-122"/>
              <a:cs typeface="+mn-cs"/>
            </a:endParaRPr>
          </a:p>
        </p:txBody>
      </p:sp>
      <p:sp>
        <p:nvSpPr>
          <p:cNvPr id="115" name="TextBox 114"/>
          <p:cNvSpPr txBox="1"/>
          <p:nvPr/>
        </p:nvSpPr>
        <p:spPr>
          <a:xfrm>
            <a:off x="4336520" y="3560845"/>
            <a:ext cx="1446987" cy="1200329"/>
          </a:xfrm>
          <a:prstGeom prst="rect">
            <a:avLst/>
          </a:prstGeom>
          <a:noFill/>
          <a:ln>
            <a:solidFill>
              <a:schemeClr val="tx1">
                <a:lumMod val="75000"/>
                <a:lumOff val="25000"/>
              </a:schemeClr>
            </a:solidFill>
          </a:ln>
        </p:spPr>
        <p:txBody>
          <a:bodyPr wrap="square" rtlCol="0">
            <a:spAutoFit/>
          </a:bodyPr>
          <a:lstStyle/>
          <a:p>
            <a:pPr algn="just"/>
            <a:endParaRPr lang="en-US" altLang="zh-CN" sz="1200" dirty="0" smtClean="0">
              <a:latin typeface="微软雅黑" panose="020B0503020204020204" pitchFamily="34" charset="-122"/>
              <a:ea typeface="微软雅黑" panose="020B0503020204020204" pitchFamily="34" charset="-122"/>
            </a:endParaRPr>
          </a:p>
          <a:p>
            <a:pPr algn="just"/>
            <a:r>
              <a:rPr lang="zh-CN" altLang="en-US" sz="1200" dirty="0" smtClean="0">
                <a:latin typeface="微软雅黑" panose="020B0503020204020204" pitchFamily="34" charset="-122"/>
                <a:ea typeface="微软雅黑" panose="020B0503020204020204" pitchFamily="34" charset="-122"/>
              </a:rPr>
              <a:t>传统网络本地转发配置量大，基于</a:t>
            </a:r>
            <a:r>
              <a:rPr lang="en-US" altLang="zh-CN" sz="1200" dirty="0" smtClean="0">
                <a:latin typeface="微软雅黑" panose="020B0503020204020204" pitchFamily="34" charset="-122"/>
                <a:ea typeface="微软雅黑" panose="020B0503020204020204" pitchFamily="34" charset="-122"/>
              </a:rPr>
              <a:t>SDN</a:t>
            </a:r>
            <a:r>
              <a:rPr lang="zh-CN" altLang="en-US" sz="1200" dirty="0" smtClean="0">
                <a:latin typeface="微软雅黑" panose="020B0503020204020204" pitchFamily="34" charset="-122"/>
                <a:ea typeface="微软雅黑" panose="020B0503020204020204" pitchFamily="34" charset="-122"/>
              </a:rPr>
              <a:t>配置简化同时可通过自动化部署下发</a:t>
            </a:r>
            <a:endParaRPr lang="zh-CN" altLang="en-US" sz="1200" dirty="0">
              <a:latin typeface="微软雅黑" panose="020B0503020204020204" pitchFamily="34" charset="-122"/>
              <a:ea typeface="微软雅黑" panose="020B0503020204020204" pitchFamily="34" charset="-122"/>
            </a:endParaRPr>
          </a:p>
        </p:txBody>
      </p:sp>
      <p:sp>
        <p:nvSpPr>
          <p:cNvPr id="116" name="TextBox 115"/>
          <p:cNvSpPr txBox="1"/>
          <p:nvPr/>
        </p:nvSpPr>
        <p:spPr>
          <a:xfrm>
            <a:off x="5920696" y="3558231"/>
            <a:ext cx="1488113" cy="1200329"/>
          </a:xfrm>
          <a:prstGeom prst="rect">
            <a:avLst/>
          </a:prstGeom>
          <a:noFill/>
          <a:ln>
            <a:solidFill>
              <a:schemeClr val="tx1">
                <a:lumMod val="75000"/>
                <a:lumOff val="25000"/>
              </a:schemeClr>
            </a:solidFill>
          </a:ln>
        </p:spPr>
        <p:txBody>
          <a:bodyPr wrap="square" rtlCol="0">
            <a:spAutoFit/>
          </a:bodyPr>
          <a:lstStyle>
            <a:defPPr>
              <a:defRPr lang="zh-CN"/>
            </a:defPPr>
            <a:lvl1pPr>
              <a:defRPr sz="1200">
                <a:latin typeface="微软雅黑" panose="020B0503020204020204" pitchFamily="34" charset="-122"/>
                <a:ea typeface="微软雅黑" panose="020B0503020204020204" pitchFamily="34" charset="-122"/>
              </a:defRPr>
            </a:lvl1pPr>
          </a:lstStyle>
          <a:p>
            <a:pPr algn="just"/>
            <a:endParaRPr lang="en-US" altLang="zh-CN" dirty="0" smtClean="0"/>
          </a:p>
          <a:p>
            <a:pPr algn="just"/>
            <a:r>
              <a:rPr lang="zh-CN" altLang="en-US" dirty="0" smtClean="0"/>
              <a:t>本地</a:t>
            </a:r>
            <a:r>
              <a:rPr lang="zh-CN" altLang="en-US" dirty="0"/>
              <a:t>转发下，流量不经过控制器，性能弱化引擎融合控制器功能，可管理</a:t>
            </a:r>
            <a:r>
              <a:rPr lang="en-US" altLang="zh-CN" dirty="0"/>
              <a:t>AP</a:t>
            </a:r>
            <a:r>
              <a:rPr lang="zh-CN" altLang="en-US" dirty="0"/>
              <a:t>，时间简单部署</a:t>
            </a:r>
          </a:p>
        </p:txBody>
      </p:sp>
      <p:sp>
        <p:nvSpPr>
          <p:cNvPr id="117" name="TextBox 116"/>
          <p:cNvSpPr txBox="1"/>
          <p:nvPr/>
        </p:nvSpPr>
        <p:spPr>
          <a:xfrm>
            <a:off x="7550597" y="3552745"/>
            <a:ext cx="1446987" cy="1200329"/>
          </a:xfrm>
          <a:prstGeom prst="rect">
            <a:avLst/>
          </a:prstGeom>
          <a:noFill/>
          <a:ln>
            <a:solidFill>
              <a:schemeClr val="tx1">
                <a:lumMod val="75000"/>
                <a:lumOff val="25000"/>
              </a:schemeClr>
            </a:solidFill>
          </a:ln>
        </p:spPr>
        <p:txBody>
          <a:bodyPr wrap="square" rtlCol="0">
            <a:spAutoFit/>
          </a:bodyPr>
          <a:lstStyle>
            <a:defPPr>
              <a:defRPr lang="zh-CN"/>
            </a:defPPr>
            <a:lvl1pPr>
              <a:defRPr sz="1200">
                <a:latin typeface="微软雅黑" panose="020B0503020204020204" pitchFamily="34" charset="-122"/>
                <a:ea typeface="微软雅黑" panose="020B0503020204020204" pitchFamily="34" charset="-122"/>
              </a:defRPr>
            </a:lvl1pPr>
          </a:lstStyle>
          <a:p>
            <a:pPr algn="just"/>
            <a:endParaRPr lang="en-US" altLang="zh-CN" dirty="0" smtClean="0"/>
          </a:p>
          <a:p>
            <a:pPr algn="just"/>
            <a:r>
              <a:rPr lang="zh-CN" altLang="en-US" dirty="0" smtClean="0"/>
              <a:t>基于</a:t>
            </a:r>
            <a:r>
              <a:rPr lang="en-US" altLang="zh-CN" dirty="0"/>
              <a:t>SDN+VXLAN</a:t>
            </a:r>
            <a:r>
              <a:rPr lang="zh-CN" altLang="en-US" dirty="0"/>
              <a:t>的架构，实现任意二层网络构建，</a:t>
            </a:r>
            <a:r>
              <a:rPr lang="zh-CN" altLang="en-US" dirty="0">
                <a:solidFill>
                  <a:srgbClr val="E60012"/>
                </a:solidFill>
              </a:rPr>
              <a:t>用户移动后</a:t>
            </a:r>
            <a:r>
              <a:rPr lang="en-US" altLang="zh-CN" dirty="0">
                <a:solidFill>
                  <a:srgbClr val="E60012"/>
                </a:solidFill>
              </a:rPr>
              <a:t>IP</a:t>
            </a:r>
            <a:r>
              <a:rPr lang="zh-CN" altLang="en-US" dirty="0">
                <a:solidFill>
                  <a:srgbClr val="E60012"/>
                </a:solidFill>
              </a:rPr>
              <a:t>不变</a:t>
            </a:r>
            <a:r>
              <a:rPr lang="zh-CN" altLang="en-US" dirty="0"/>
              <a:t>，天然解决漫游问题</a:t>
            </a:r>
          </a:p>
        </p:txBody>
      </p:sp>
      <p:sp>
        <p:nvSpPr>
          <p:cNvPr id="95" name="TextBox 94"/>
          <p:cNvSpPr txBox="1"/>
          <p:nvPr/>
        </p:nvSpPr>
        <p:spPr>
          <a:xfrm>
            <a:off x="4612773" y="3404343"/>
            <a:ext cx="902811" cy="307777"/>
          </a:xfrm>
          <a:prstGeom prst="rect">
            <a:avLst/>
          </a:prstGeom>
          <a:solidFill>
            <a:schemeClr val="bg1"/>
          </a:solidFill>
        </p:spPr>
        <p:txBody>
          <a:bodyPr wrap="none" rtlCol="0">
            <a:spAutoFit/>
          </a:bodyPr>
          <a:lstStyle/>
          <a:p>
            <a:r>
              <a:rPr lang="zh-CN" altLang="en-US" sz="1400" b="1" dirty="0" smtClean="0">
                <a:solidFill>
                  <a:srgbClr val="FFC000"/>
                </a:solidFill>
                <a:latin typeface="微软雅黑" panose="020B0503020204020204" pitchFamily="34" charset="-122"/>
                <a:ea typeface="微软雅黑" panose="020B0503020204020204" pitchFamily="34" charset="-122"/>
              </a:rPr>
              <a:t>自动上线</a:t>
            </a:r>
            <a:endParaRPr lang="zh-CN" altLang="en-US" sz="1400" b="1" dirty="0">
              <a:solidFill>
                <a:srgbClr val="FFC000"/>
              </a:solidFill>
              <a:latin typeface="微软雅黑" panose="020B0503020204020204" pitchFamily="34" charset="-122"/>
              <a:ea typeface="微软雅黑" panose="020B0503020204020204" pitchFamily="34" charset="-122"/>
            </a:endParaRPr>
          </a:p>
        </p:txBody>
      </p:sp>
      <p:sp>
        <p:nvSpPr>
          <p:cNvPr id="97" name="TextBox 96"/>
          <p:cNvSpPr txBox="1"/>
          <p:nvPr/>
        </p:nvSpPr>
        <p:spPr>
          <a:xfrm>
            <a:off x="7783373" y="3409491"/>
            <a:ext cx="902811" cy="307777"/>
          </a:xfrm>
          <a:prstGeom prst="rect">
            <a:avLst/>
          </a:prstGeom>
          <a:solidFill>
            <a:schemeClr val="bg1"/>
          </a:solidFill>
        </p:spPr>
        <p:txBody>
          <a:bodyPr wrap="none" rtlCol="0">
            <a:spAutoFit/>
          </a:bodyPr>
          <a:lstStyle>
            <a:defPPr>
              <a:defRPr lang="zh-CN"/>
            </a:defPPr>
            <a:lvl1pPr>
              <a:defRPr sz="1400" b="1">
                <a:solidFill>
                  <a:srgbClr val="FFC000"/>
                </a:solidFill>
                <a:latin typeface="微软雅黑" panose="020B0503020204020204" pitchFamily="34" charset="-122"/>
                <a:ea typeface="微软雅黑" panose="020B0503020204020204" pitchFamily="34" charset="-122"/>
              </a:defRPr>
            </a:lvl1pPr>
          </a:lstStyle>
          <a:p>
            <a:r>
              <a:rPr lang="zh-CN" altLang="en-US" dirty="0" smtClean="0"/>
              <a:t>无缝</a:t>
            </a:r>
            <a:r>
              <a:rPr lang="zh-CN" altLang="en-US" dirty="0"/>
              <a:t>漫游</a:t>
            </a:r>
          </a:p>
        </p:txBody>
      </p:sp>
      <p:sp>
        <p:nvSpPr>
          <p:cNvPr id="96" name="TextBox 95"/>
          <p:cNvSpPr txBox="1"/>
          <p:nvPr/>
        </p:nvSpPr>
        <p:spPr>
          <a:xfrm>
            <a:off x="6257655" y="3404343"/>
            <a:ext cx="795731" cy="307777"/>
          </a:xfrm>
          <a:prstGeom prst="rect">
            <a:avLst/>
          </a:prstGeom>
          <a:solidFill>
            <a:schemeClr val="bg1"/>
          </a:solidFill>
        </p:spPr>
        <p:txBody>
          <a:bodyPr wrap="none" rtlCol="0">
            <a:spAutoFit/>
          </a:bodyPr>
          <a:lstStyle>
            <a:defPPr>
              <a:defRPr lang="zh-CN"/>
            </a:defPPr>
            <a:lvl1pPr>
              <a:defRPr sz="1400" b="1">
                <a:solidFill>
                  <a:srgbClr val="FFC000"/>
                </a:solidFill>
                <a:latin typeface="微软雅黑" panose="020B0503020204020204" pitchFamily="34" charset="-122"/>
                <a:ea typeface="微软雅黑" panose="020B0503020204020204" pitchFamily="34" charset="-122"/>
              </a:defRPr>
            </a:lvl1pPr>
          </a:lstStyle>
          <a:p>
            <a:r>
              <a:rPr lang="zh-CN" altLang="en-US" dirty="0"/>
              <a:t>融合</a:t>
            </a:r>
            <a:r>
              <a:rPr lang="en-US" altLang="zh-CN" dirty="0"/>
              <a:t>AC</a:t>
            </a:r>
            <a:endParaRPr lang="zh-CN" altLang="en-US" dirty="0"/>
          </a:p>
        </p:txBody>
      </p:sp>
    </p:spTree>
    <p:extLst>
      <p:ext uri="{BB962C8B-B14F-4D97-AF65-F5344CB8AC3E}">
        <p14:creationId xmlns:p14="http://schemas.microsoft.com/office/powerpoint/2010/main" val="4623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1000"/>
                                        <p:tgtEl>
                                          <p:spTgt spid="73"/>
                                        </p:tgtEl>
                                      </p:cBhvr>
                                    </p:animEffect>
                                  </p:childTnLst>
                                </p:cTn>
                              </p:par>
                              <p:par>
                                <p:cTn id="8" presetID="22" presetClass="entr" presetSubtype="4"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down)">
                                      <p:cBhvr>
                                        <p:cTn id="10" dur="1000"/>
                                        <p:tgtEl>
                                          <p:spTgt spid="74"/>
                                        </p:tgtEl>
                                      </p:cBhvr>
                                    </p:animEffect>
                                  </p:childTnLst>
                                </p:cTn>
                              </p:par>
                              <p:par>
                                <p:cTn id="11" presetID="22" presetClass="entr" presetSubtype="4"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down)">
                                      <p:cBhvr>
                                        <p:cTn id="13" dur="1000"/>
                                        <p:tgtEl>
                                          <p:spTgt spid="75"/>
                                        </p:tgtEl>
                                      </p:cBhvr>
                                    </p:animEffect>
                                  </p:childTnLst>
                                </p:cTn>
                              </p:par>
                              <p:par>
                                <p:cTn id="14" presetID="22" presetClass="entr" presetSubtype="4"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down)">
                                      <p:cBhvr>
                                        <p:cTn id="16" dur="10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500"/>
                                        <p:tgtEl>
                                          <p:spTgt spid="59"/>
                                        </p:tgtEl>
                                      </p:cBhvr>
                                    </p:animEffect>
                                  </p:childTnLst>
                                </p:cTn>
                              </p:par>
                              <p:par>
                                <p:cTn id="22" presetID="22" presetClass="entr" presetSubtype="4"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down)">
                                      <p:cBhvr>
                                        <p:cTn id="24" dur="500"/>
                                        <p:tgtEl>
                                          <p:spTgt spid="60"/>
                                        </p:tgtEl>
                                      </p:cBhvr>
                                    </p:animEffect>
                                  </p:childTnLst>
                                </p:cTn>
                              </p:par>
                              <p:par>
                                <p:cTn id="25" presetID="22" presetClass="entr" presetSubtype="4"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down)">
                                      <p:cBhvr>
                                        <p:cTn id="27" dur="500"/>
                                        <p:tgtEl>
                                          <p:spTgt spid="61"/>
                                        </p:tgtEl>
                                      </p:cBhvr>
                                    </p:animEffect>
                                  </p:childTnLst>
                                </p:cTn>
                              </p:par>
                              <p:par>
                                <p:cTn id="28" presetID="22" presetClass="entr" presetSubtype="4"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cTn>
                              </p:par>
                              <p:par>
                                <p:cTn id="35" presetID="22" presetClass="entr" presetSubtype="4"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down)">
                                      <p:cBhvr>
                                        <p:cTn id="37" dur="500"/>
                                        <p:tgtEl>
                                          <p:spTgt spid="68"/>
                                        </p:tgtEl>
                                      </p:cBhvr>
                                    </p:animEffect>
                                  </p:childTnLst>
                                </p:cTn>
                              </p:par>
                              <p:par>
                                <p:cTn id="38" presetID="22" presetClass="entr" presetSubtype="4"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down)">
                                      <p:cBhvr>
                                        <p:cTn id="40" dur="500"/>
                                        <p:tgtEl>
                                          <p:spTgt spid="69"/>
                                        </p:tgtEl>
                                      </p:cBhvr>
                                    </p:animEffect>
                                  </p:childTnLst>
                                </p:cTn>
                              </p:par>
                              <p:par>
                                <p:cTn id="41" presetID="22" presetClass="entr" presetSubtype="4"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down)">
                                      <p:cBhvr>
                                        <p:cTn id="43" dur="500"/>
                                        <p:tgtEl>
                                          <p:spTgt spid="70"/>
                                        </p:tgtEl>
                                      </p:cBhvr>
                                    </p:animEffec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down)">
                                      <p:cBhvr>
                                        <p:cTn id="47" dur="500"/>
                                        <p:tgtEl>
                                          <p:spTgt spid="71"/>
                                        </p:tgtEl>
                                      </p:cBhvr>
                                    </p:animEffect>
                                  </p:childTnLst>
                                </p:cTn>
                              </p:par>
                              <p:par>
                                <p:cTn id="48" presetID="22" presetClass="entr" presetSubtype="4"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wipe(down)">
                                      <p:cBhvr>
                                        <p:cTn id="50" dur="500"/>
                                        <p:tgtEl>
                                          <p:spTgt spid="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500"/>
                                        <p:tgtEl>
                                          <p:spTgt spid="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5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500"/>
                                        <p:tgtEl>
                                          <p:spTgt spid="94"/>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6"/>
                                        </p:tgtEl>
                                        <p:attrNameLst>
                                          <p:attrName>style.visibility</p:attrName>
                                        </p:attrNameLst>
                                      </p:cBhvr>
                                      <p:to>
                                        <p:strVal val="visible"/>
                                      </p:to>
                                    </p:set>
                                    <p:animEffect transition="in" filter="fade">
                                      <p:cBhvr>
                                        <p:cTn id="68" dur="500"/>
                                        <p:tgtEl>
                                          <p:spTgt spid="9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500"/>
                                        <p:tgtEl>
                                          <p:spTgt spid="97"/>
                                        </p:tgtEl>
                                      </p:cBhvr>
                                    </p:animEffect>
                                  </p:childTnLst>
                                </p:cTn>
                              </p:par>
                            </p:childTnLst>
                          </p:cTn>
                        </p:par>
                        <p:par>
                          <p:cTn id="72" fill="hold">
                            <p:stCondLst>
                              <p:cond delay="1000"/>
                            </p:stCondLst>
                            <p:childTnLst>
                              <p:par>
                                <p:cTn id="73" presetID="22" presetClass="entr" presetSubtype="1" fill="hold" grpId="0" nodeType="after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wipe(up)">
                                      <p:cBhvr>
                                        <p:cTn id="75" dur="500"/>
                                        <p:tgtEl>
                                          <p:spTgt spid="115"/>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116"/>
                                        </p:tgtEl>
                                        <p:attrNameLst>
                                          <p:attrName>style.visibility</p:attrName>
                                        </p:attrNameLst>
                                      </p:cBhvr>
                                      <p:to>
                                        <p:strVal val="visible"/>
                                      </p:to>
                                    </p:set>
                                    <p:animEffect transition="in" filter="wipe(up)">
                                      <p:cBhvr>
                                        <p:cTn id="78" dur="500"/>
                                        <p:tgtEl>
                                          <p:spTgt spid="116"/>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animEffect transition="in" filter="wipe(up)">
                                      <p:cBhvr>
                                        <p:cTn id="81"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15" grpId="0" animBg="1"/>
      <p:bldP spid="116" grpId="0" animBg="1"/>
      <p:bldP spid="117" grpId="0" animBg="1"/>
      <p:bldP spid="95" grpId="0" animBg="1"/>
      <p:bldP spid="97" grpId="0" animBg="1"/>
      <p:bldP spid="9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338" y="1128224"/>
            <a:ext cx="1456041" cy="1158860"/>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338" y="3195005"/>
            <a:ext cx="1456041" cy="1158860"/>
          </a:xfrm>
          <a:prstGeom prst="rect">
            <a:avLst/>
          </a:prstGeom>
        </p:spPr>
      </p:pic>
      <p:sp>
        <p:nvSpPr>
          <p:cNvPr id="2" name="标题 1"/>
          <p:cNvSpPr>
            <a:spLocks noGrp="1"/>
          </p:cNvSpPr>
          <p:nvPr>
            <p:ph type="title"/>
          </p:nvPr>
        </p:nvSpPr>
        <p:spPr/>
        <p:txBody>
          <a:bodyPr/>
          <a:lstStyle/>
          <a:p>
            <a:r>
              <a:rPr lang="zh-CN" altLang="en-US" dirty="0" smtClean="0"/>
              <a:t>移动互联：全场景精细化无线服务</a:t>
            </a:r>
            <a:endParaRPr lang="zh-CN" altLang="en-US" dirty="0"/>
          </a:p>
        </p:txBody>
      </p:sp>
      <p:sp>
        <p:nvSpPr>
          <p:cNvPr id="3" name="圆角矩形 2"/>
          <p:cNvSpPr/>
          <p:nvPr/>
        </p:nvSpPr>
        <p:spPr>
          <a:xfrm>
            <a:off x="643964" y="994775"/>
            <a:ext cx="2455473" cy="1425758"/>
          </a:xfrm>
          <a:prstGeom prst="roundRect">
            <a:avLst>
              <a:gd name="adj" fmla="val 8924"/>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5" name="圆角矩形 4"/>
          <p:cNvSpPr/>
          <p:nvPr/>
        </p:nvSpPr>
        <p:spPr>
          <a:xfrm>
            <a:off x="643963" y="3061556"/>
            <a:ext cx="2455473" cy="1425758"/>
          </a:xfrm>
          <a:prstGeom prst="roundRect">
            <a:avLst>
              <a:gd name="adj" fmla="val 8924"/>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6" name="圆角矩形 5"/>
          <p:cNvSpPr/>
          <p:nvPr/>
        </p:nvSpPr>
        <p:spPr>
          <a:xfrm>
            <a:off x="3779912" y="994775"/>
            <a:ext cx="2455473" cy="1425758"/>
          </a:xfrm>
          <a:prstGeom prst="roundRect">
            <a:avLst>
              <a:gd name="adj" fmla="val 8924"/>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7" name="圆角矩形 6"/>
          <p:cNvSpPr/>
          <p:nvPr/>
        </p:nvSpPr>
        <p:spPr>
          <a:xfrm>
            <a:off x="3633355" y="3122338"/>
            <a:ext cx="2971122" cy="1897684"/>
          </a:xfrm>
          <a:prstGeom prst="roundRect">
            <a:avLst>
              <a:gd name="adj" fmla="val 8924"/>
            </a:avLst>
          </a:prstGeom>
          <a:blipFill dpi="0" rotWithShape="1">
            <a:blip r:embed="rId6">
              <a:extLst>
                <a:ext uri="{28A0092B-C50C-407E-A947-70E740481C1C}">
                  <a14:useLocalDpi xmlns:a14="http://schemas.microsoft.com/office/drawing/2010/main" val="0"/>
                </a:ext>
              </a:extLst>
            </a:blip>
            <a:srcRect/>
            <a:stretch>
              <a:fillRect/>
            </a:stretch>
          </a:blipFill>
          <a:ln w="12700" cap="flat" cmpd="sng" algn="ctr">
            <a:noFill/>
            <a:prstDash val="dash"/>
          </a:ln>
          <a:scene3d>
            <a:camera prst="perspectiveRelaxed"/>
            <a:lightRig rig="threePt" dir="t"/>
          </a:scene3d>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1514" y="1927830"/>
            <a:ext cx="633971" cy="6318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4735" y="1892945"/>
            <a:ext cx="794861" cy="717360"/>
          </a:xfrm>
          <a:prstGeom prst="rect">
            <a:avLst/>
          </a:prstGeom>
        </p:spPr>
      </p:pic>
      <p:pic>
        <p:nvPicPr>
          <p:cNvPr id="10" name="Picture 4" descr="E:\产品资料\AP\球AP\高清爆炸圖\照片\01.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8930" y="2989197"/>
            <a:ext cx="743150" cy="502368"/>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242" y="1923678"/>
            <a:ext cx="632914" cy="631860"/>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5242" y="2938245"/>
            <a:ext cx="632914" cy="631860"/>
          </a:xfrm>
          <a:prstGeom prst="rect">
            <a:avLst/>
          </a:prstGeom>
        </p:spPr>
      </p:pic>
      <p:cxnSp>
        <p:nvCxnSpPr>
          <p:cNvPr id="14" name="直接连接符 13"/>
          <p:cNvCxnSpPr/>
          <p:nvPr/>
        </p:nvCxnSpPr>
        <p:spPr>
          <a:xfrm>
            <a:off x="1871699" y="2765472"/>
            <a:ext cx="500455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1" idx="2"/>
          </p:cNvCxnSpPr>
          <p:nvPr/>
        </p:nvCxnSpPr>
        <p:spPr>
          <a:xfrm>
            <a:off x="1871699" y="2555538"/>
            <a:ext cx="0" cy="20993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12" idx="0"/>
          </p:cNvCxnSpPr>
          <p:nvPr/>
        </p:nvCxnSpPr>
        <p:spPr>
          <a:xfrm flipH="1">
            <a:off x="1871699" y="2660505"/>
            <a:ext cx="1" cy="2777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970463" y="2548538"/>
            <a:ext cx="0" cy="20993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970594" y="2715766"/>
            <a:ext cx="1" cy="27774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535879" y="1021836"/>
            <a:ext cx="646331"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教室</a:t>
            </a:r>
          </a:p>
        </p:txBody>
      </p:sp>
      <p:sp>
        <p:nvSpPr>
          <p:cNvPr id="24" name="TextBox 23"/>
          <p:cNvSpPr txBox="1"/>
          <p:nvPr/>
        </p:nvSpPr>
        <p:spPr>
          <a:xfrm>
            <a:off x="4234262" y="1015385"/>
            <a:ext cx="1678665"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办公室</a:t>
            </a:r>
            <a:r>
              <a:rPr lang="en-US" altLang="zh-CN" b="1" dirty="0" smtClean="0">
                <a:solidFill>
                  <a:schemeClr val="bg1"/>
                </a:solidFill>
                <a:latin typeface="微软雅黑" panose="020B0503020204020204" pitchFamily="34" charset="-122"/>
                <a:ea typeface="微软雅黑" panose="020B0503020204020204" pitchFamily="34" charset="-122"/>
              </a:rPr>
              <a:t>/</a:t>
            </a:r>
            <a:r>
              <a:rPr lang="zh-CN" altLang="en-US" b="1" dirty="0" smtClean="0">
                <a:solidFill>
                  <a:schemeClr val="bg1"/>
                </a:solidFill>
                <a:latin typeface="微软雅黑" panose="020B0503020204020204" pitchFamily="34" charset="-122"/>
                <a:ea typeface="微软雅黑" panose="020B0503020204020204" pitchFamily="34" charset="-122"/>
              </a:rPr>
              <a:t>实验室</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032367" y="4071180"/>
            <a:ext cx="1569660"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超高密体育馆</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4472116" y="4276758"/>
            <a:ext cx="1107996" cy="369332"/>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校园园区</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1774997" y="1796242"/>
            <a:ext cx="193406" cy="193406"/>
          </a:xfrm>
          <a:prstGeom prst="rect">
            <a:avLst/>
          </a:prstGeom>
        </p:spPr>
      </p:pic>
      <p:pic>
        <p:nvPicPr>
          <p:cNvPr id="28" name="图片 27"/>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flipV="1">
            <a:off x="1762341" y="3473402"/>
            <a:ext cx="193406" cy="193406"/>
          </a:xfrm>
          <a:prstGeom prst="rect">
            <a:avLst/>
          </a:prstGeom>
        </p:spPr>
      </p:pic>
      <p:pic>
        <p:nvPicPr>
          <p:cNvPr id="29" name="图片 28"/>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4481796" y="1796242"/>
            <a:ext cx="193406" cy="193406"/>
          </a:xfrm>
          <a:prstGeom prst="rect">
            <a:avLst/>
          </a:prstGeom>
        </p:spPr>
      </p:pic>
      <p:pic>
        <p:nvPicPr>
          <p:cNvPr id="30" name="图片 29"/>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5239981" y="1867762"/>
            <a:ext cx="193406" cy="193406"/>
          </a:xfrm>
          <a:prstGeom prst="rect">
            <a:avLst/>
          </a:prstGeom>
        </p:spPr>
      </p:pic>
      <p:pic>
        <p:nvPicPr>
          <p:cNvPr id="31" name="图片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4880636" y="3473402"/>
            <a:ext cx="193406" cy="193406"/>
          </a:xfrm>
          <a:prstGeom prst="rect">
            <a:avLst/>
          </a:prstGeom>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72200" y="2566866"/>
            <a:ext cx="843955" cy="372043"/>
          </a:xfrm>
          <a:prstGeom prst="rect">
            <a:avLst/>
          </a:prstGeom>
        </p:spPr>
      </p:pic>
      <p:pic>
        <p:nvPicPr>
          <p:cNvPr id="33" name="图片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4477" y="2161001"/>
            <a:ext cx="843955" cy="471912"/>
          </a:xfrm>
          <a:prstGeom prst="rect">
            <a:avLst/>
          </a:prstGeom>
        </p:spPr>
      </p:pic>
      <p:pic>
        <p:nvPicPr>
          <p:cNvPr id="34" name="图片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98294" y="2924346"/>
            <a:ext cx="843955" cy="471912"/>
          </a:xfrm>
          <a:prstGeom prst="rect">
            <a:avLst/>
          </a:prstGeom>
        </p:spPr>
      </p:pic>
      <p:pic>
        <p:nvPicPr>
          <p:cNvPr id="35" name="图片 34"/>
          <p:cNvPicPr/>
          <p:nvPr/>
        </p:nvPicPr>
        <p:blipFill>
          <a:blip r:embed="rId14" cstate="print">
            <a:extLst>
              <a:ext uri="{28A0092B-C50C-407E-A947-70E740481C1C}">
                <a14:useLocalDpi xmlns:a14="http://schemas.microsoft.com/office/drawing/2010/main" val="0"/>
              </a:ext>
            </a:extLst>
          </a:blip>
          <a:stretch>
            <a:fillRect/>
          </a:stretch>
        </p:blipFill>
        <p:spPr>
          <a:xfrm>
            <a:off x="7418971" y="1894591"/>
            <a:ext cx="331670" cy="331670"/>
          </a:xfrm>
          <a:prstGeom prst="rect">
            <a:avLst/>
          </a:prstGeom>
          <a:effectLst>
            <a:outerShdw blurRad="50800" dist="38100" dir="5400000" algn="t" rotWithShape="0">
              <a:prstClr val="black">
                <a:alpha val="40000"/>
              </a:prstClr>
            </a:outerShdw>
          </a:effectLst>
        </p:spPr>
      </p:pic>
      <p:cxnSp>
        <p:nvCxnSpPr>
          <p:cNvPr id="41" name="直接连接符 40"/>
          <p:cNvCxnSpPr/>
          <p:nvPr/>
        </p:nvCxnSpPr>
        <p:spPr>
          <a:xfrm flipH="1">
            <a:off x="6732240" y="2488591"/>
            <a:ext cx="226093" cy="146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793097" y="2859782"/>
            <a:ext cx="226093" cy="146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a:endCxn id="37" idx="0"/>
          </p:cNvCxnSpPr>
          <p:nvPr/>
        </p:nvCxnSpPr>
        <p:spPr>
          <a:xfrm>
            <a:off x="7216155" y="3218663"/>
            <a:ext cx="425801" cy="73167"/>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p:nvPr/>
        </p:nvPicPr>
        <p:blipFill>
          <a:blip r:embed="rId14" cstate="print">
            <a:extLst>
              <a:ext uri="{28A0092B-C50C-407E-A947-70E740481C1C}">
                <a14:useLocalDpi xmlns:a14="http://schemas.microsoft.com/office/drawing/2010/main" val="0"/>
              </a:ext>
            </a:extLst>
          </a:blip>
          <a:stretch>
            <a:fillRect/>
          </a:stretch>
        </p:blipFill>
        <p:spPr>
          <a:xfrm>
            <a:off x="7476121" y="3291830"/>
            <a:ext cx="331670" cy="331670"/>
          </a:xfrm>
          <a:prstGeom prst="rect">
            <a:avLst/>
          </a:prstGeom>
          <a:effectLst>
            <a:outerShdw blurRad="50800" dist="38100" dir="5400000" algn="t" rotWithShape="0">
              <a:prstClr val="black">
                <a:alpha val="40000"/>
              </a:prstClr>
            </a:outerShdw>
          </a:effectLst>
        </p:spPr>
      </p:pic>
      <p:cxnSp>
        <p:nvCxnSpPr>
          <p:cNvPr id="46" name="直接连接符 45"/>
          <p:cNvCxnSpPr>
            <a:endCxn id="35" idx="1"/>
          </p:cNvCxnSpPr>
          <p:nvPr/>
        </p:nvCxnSpPr>
        <p:spPr>
          <a:xfrm flipV="1">
            <a:off x="7050320" y="2060426"/>
            <a:ext cx="368651" cy="191199"/>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955747" y="2787774"/>
            <a:ext cx="1726755" cy="307777"/>
          </a:xfrm>
          <a:prstGeom prst="rect">
            <a:avLst/>
          </a:prstGeom>
          <a:noFill/>
        </p:spPr>
        <p:txBody>
          <a:bodyPr wrap="none" rtlCol="0">
            <a:spAutoFit/>
          </a:bodyPr>
          <a:lstStyle/>
          <a:p>
            <a:r>
              <a:rPr lang="zh-CN" altLang="en-US" sz="1400" dirty="0" smtClean="0">
                <a:solidFill>
                  <a:srgbClr val="E60012"/>
                </a:solidFill>
                <a:latin typeface="微软雅黑" panose="020B0503020204020204" pitchFamily="34" charset="-122"/>
                <a:ea typeface="微软雅黑" panose="020B0503020204020204" pitchFamily="34" charset="-122"/>
              </a:rPr>
              <a:t>定向投射 高密利器 </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1985852" y="2392918"/>
            <a:ext cx="1673856" cy="307777"/>
          </a:xfrm>
          <a:prstGeom prst="rect">
            <a:avLst/>
          </a:prstGeom>
          <a:noFill/>
        </p:spPr>
        <p:txBody>
          <a:bodyPr wrap="none" rtlCol="0">
            <a:spAutoFit/>
          </a:bodyPr>
          <a:lstStyle/>
          <a:p>
            <a:r>
              <a:rPr lang="zh-CN" altLang="en-US" sz="1400" dirty="0" smtClean="0">
                <a:solidFill>
                  <a:srgbClr val="E60012"/>
                </a:solidFill>
                <a:latin typeface="微软雅黑" panose="020B0503020204020204" pitchFamily="34" charset="-122"/>
                <a:ea typeface="微软雅黑" panose="020B0503020204020204" pitchFamily="34" charset="-122"/>
              </a:rPr>
              <a:t>三频设计 业界领先</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4931656" y="2390675"/>
            <a:ext cx="902811" cy="307777"/>
          </a:xfrm>
          <a:prstGeom prst="rect">
            <a:avLst/>
          </a:prstGeom>
          <a:noFill/>
        </p:spPr>
        <p:txBody>
          <a:bodyPr wrap="none" rtlCol="0">
            <a:spAutoFit/>
          </a:bodyPr>
          <a:lstStyle/>
          <a:p>
            <a:r>
              <a:rPr lang="zh-CN" altLang="en-US" sz="1400" dirty="0">
                <a:solidFill>
                  <a:srgbClr val="E60012"/>
                </a:solidFill>
                <a:latin typeface="微软雅黑" panose="020B0503020204020204" pitchFamily="34" charset="-122"/>
                <a:ea typeface="微软雅黑" panose="020B0503020204020204" pitchFamily="34" charset="-122"/>
              </a:rPr>
              <a:t>入室</a:t>
            </a:r>
            <a:r>
              <a:rPr lang="zh-CN" altLang="en-US" sz="1400" dirty="0" smtClean="0">
                <a:solidFill>
                  <a:srgbClr val="E60012"/>
                </a:solidFill>
                <a:latin typeface="微软雅黑" panose="020B0503020204020204" pitchFamily="34" charset="-122"/>
                <a:ea typeface="微软雅黑" panose="020B0503020204020204" pitchFamily="34" charset="-122"/>
              </a:rPr>
              <a:t>覆盖</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5239981" y="3075806"/>
            <a:ext cx="1673856" cy="307777"/>
          </a:xfrm>
          <a:prstGeom prst="rect">
            <a:avLst/>
          </a:prstGeom>
          <a:noFill/>
        </p:spPr>
        <p:txBody>
          <a:bodyPr wrap="none" rtlCol="0">
            <a:spAutoFit/>
          </a:bodyPr>
          <a:lstStyle/>
          <a:p>
            <a:r>
              <a:rPr lang="zh-CN" altLang="en-US" sz="1400" dirty="0" smtClean="0">
                <a:solidFill>
                  <a:srgbClr val="E60012"/>
                </a:solidFill>
                <a:latin typeface="微软雅黑" panose="020B0503020204020204" pitchFamily="34" charset="-122"/>
                <a:ea typeface="微软雅黑" panose="020B0503020204020204" pitchFamily="34" charset="-122"/>
              </a:rPr>
              <a:t>高密设计 扩展物联</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7190550" y="2598998"/>
            <a:ext cx="978153" cy="307777"/>
          </a:xfrm>
          <a:prstGeom prst="rect">
            <a:avLst/>
          </a:prstGeom>
          <a:noFill/>
        </p:spPr>
        <p:txBody>
          <a:bodyPr wrap="none" rtlCol="0">
            <a:spAutoFit/>
          </a:bodyPr>
          <a:lstStyle/>
          <a:p>
            <a:r>
              <a:rPr lang="zh-CN" altLang="en-US" sz="1400" dirty="0" smtClean="0">
                <a:solidFill>
                  <a:srgbClr val="E60012"/>
                </a:solidFill>
                <a:latin typeface="微软雅黑" panose="020B0503020204020204" pitchFamily="34" charset="-122"/>
                <a:ea typeface="微软雅黑" panose="020B0503020204020204" pitchFamily="34" charset="-122"/>
              </a:rPr>
              <a:t>终结者</a:t>
            </a:r>
            <a:r>
              <a:rPr lang="en-US" altLang="zh-CN" sz="1400" dirty="0" smtClean="0">
                <a:solidFill>
                  <a:srgbClr val="E60012"/>
                </a:solidFill>
                <a:latin typeface="微软雅黑" panose="020B0503020204020204" pitchFamily="34" charset="-122"/>
                <a:ea typeface="微软雅黑" panose="020B0503020204020204" pitchFamily="34" charset="-122"/>
              </a:rPr>
              <a:t>2.0</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7589473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万物互联</a:t>
            </a:r>
            <a:r>
              <a:rPr lang="zh-CN" altLang="en-US" dirty="0" smtClean="0"/>
              <a:t>：</a:t>
            </a:r>
            <a:r>
              <a:rPr lang="zh-CN" altLang="en-US" dirty="0" smtClean="0"/>
              <a:t>打破孤岛  统一物联业务接入</a:t>
            </a:r>
            <a:endParaRPr lang="zh-CN" altLang="en-US" dirty="0"/>
          </a:p>
        </p:txBody>
      </p:sp>
      <p:sp>
        <p:nvSpPr>
          <p:cNvPr id="8" name="文本框 7"/>
          <p:cNvSpPr txBox="1"/>
          <p:nvPr/>
        </p:nvSpPr>
        <p:spPr>
          <a:xfrm>
            <a:off x="291685" y="3343985"/>
            <a:ext cx="4108817"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多</a:t>
            </a:r>
            <a:r>
              <a:rPr lang="zh-CN" altLang="en-US" sz="1400" dirty="0" smtClean="0">
                <a:latin typeface="微软雅黑" panose="020B0503020204020204" pitchFamily="34" charset="-122"/>
                <a:ea typeface="微软雅黑" panose="020B0503020204020204" pitchFamily="34" charset="-122"/>
              </a:rPr>
              <a:t>厂商无标准，技术选择异构性强，</a:t>
            </a:r>
            <a:r>
              <a:rPr lang="zh-CN" altLang="en-US" sz="1400" dirty="0" smtClean="0">
                <a:solidFill>
                  <a:srgbClr val="E60012"/>
                </a:solidFill>
                <a:latin typeface="微软雅黑" panose="020B0503020204020204" pitchFamily="34" charset="-122"/>
                <a:ea typeface="微软雅黑" panose="020B0503020204020204" pitchFamily="34" charset="-122"/>
              </a:rPr>
              <a:t>难统一</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91685" y="2983695"/>
            <a:ext cx="3595856"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各自为政，新上业务独立建设，投资成本</a:t>
            </a:r>
            <a:r>
              <a:rPr lang="zh-CN" altLang="en-US" sz="1400" dirty="0" smtClean="0">
                <a:solidFill>
                  <a:srgbClr val="E60012"/>
                </a:solidFill>
                <a:latin typeface="微软雅黑" panose="020B0503020204020204" pitchFamily="34" charset="-122"/>
                <a:ea typeface="微软雅黑" panose="020B0503020204020204" pitchFamily="34" charset="-122"/>
              </a:rPr>
              <a:t>高</a:t>
            </a:r>
            <a:endParaRPr lang="en-US" altLang="zh-CN" sz="1400" dirty="0" smtClean="0">
              <a:solidFill>
                <a:srgbClr val="E60012"/>
              </a:solidFill>
              <a:latin typeface="微软雅黑" panose="020B0503020204020204" pitchFamily="34" charset="-122"/>
              <a:ea typeface="微软雅黑" panose="020B0503020204020204" pitchFamily="34" charset="-122"/>
            </a:endParaRPr>
          </a:p>
        </p:txBody>
      </p:sp>
      <p:sp>
        <p:nvSpPr>
          <p:cNvPr id="10" name="矩形 9"/>
          <p:cNvSpPr/>
          <p:nvPr/>
        </p:nvSpPr>
        <p:spPr>
          <a:xfrm>
            <a:off x="291685" y="3706447"/>
            <a:ext cx="4117695" cy="307777"/>
          </a:xfrm>
          <a:prstGeom prst="rect">
            <a:avLst/>
          </a:prstGeom>
        </p:spPr>
        <p:txBody>
          <a:bodyPr wrap="square">
            <a:spAutoFit/>
          </a:bodyPr>
          <a:lstStyle/>
          <a:p>
            <a:r>
              <a:rPr lang="zh-CN" altLang="en-US" sz="1400" dirty="0" smtClean="0">
                <a:latin typeface="微软雅黑" panose="020B0503020204020204" pitchFamily="34" charset="-122"/>
                <a:ea typeface="微软雅黑" panose="020B0503020204020204" pitchFamily="34" charset="-122"/>
              </a:rPr>
              <a:t>管理</a:t>
            </a:r>
            <a:r>
              <a:rPr lang="zh-CN" altLang="en-US" sz="1400" dirty="0">
                <a:latin typeface="微软雅黑" panose="020B0503020204020204" pitchFamily="34" charset="-122"/>
                <a:ea typeface="微软雅黑" panose="020B0503020204020204" pitchFamily="34" charset="-122"/>
              </a:rPr>
              <a:t>界面分散，独立</a:t>
            </a:r>
            <a:r>
              <a:rPr lang="zh-CN" altLang="en-US" sz="1400" dirty="0" smtClean="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运维</a:t>
            </a:r>
            <a:r>
              <a:rPr lang="zh-CN" altLang="en-US" sz="1400" dirty="0" smtClean="0">
                <a:solidFill>
                  <a:srgbClr val="E60012"/>
                </a:solidFill>
                <a:latin typeface="微软雅黑" panose="020B0503020204020204" pitchFamily="34" charset="-122"/>
                <a:ea typeface="微软雅黑" panose="020B0503020204020204" pitchFamily="34" charset="-122"/>
              </a:rPr>
              <a:t>效率低</a:t>
            </a:r>
            <a:endParaRPr lang="en-US" altLang="zh-CN" sz="1400" dirty="0">
              <a:solidFill>
                <a:srgbClr val="E60012"/>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91685" y="4061998"/>
            <a:ext cx="3954929"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业务封闭，不开放，数据共享差，</a:t>
            </a:r>
            <a:r>
              <a:rPr lang="zh-CN" altLang="en-US" sz="1400" dirty="0" smtClean="0">
                <a:solidFill>
                  <a:srgbClr val="E60012"/>
                </a:solidFill>
                <a:latin typeface="微软雅黑" panose="020B0503020204020204" pitchFamily="34" charset="-122"/>
                <a:ea typeface="微软雅黑" panose="020B0503020204020204" pitchFamily="34" charset="-122"/>
              </a:rPr>
              <a:t>无法融合变现</a:t>
            </a:r>
            <a:endParaRPr lang="zh-CN" altLang="en-US" sz="1400" dirty="0">
              <a:solidFill>
                <a:srgbClr val="E60012"/>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487896" y="2049044"/>
            <a:ext cx="741303" cy="306682"/>
          </a:xfrm>
          <a:prstGeom prst="roundRect">
            <a:avLst>
              <a:gd name="adj" fmla="val 7078"/>
            </a:avLst>
          </a:prstGeom>
          <a:solidFill>
            <a:srgbClr val="0097BE"/>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400" b="1" kern="0" dirty="0">
                <a:solidFill>
                  <a:schemeClr val="bg1"/>
                </a:solidFill>
                <a:latin typeface="微软雅黑" pitchFamily="34" charset="-122"/>
                <a:ea typeface="微软雅黑" pitchFamily="34" charset="-122"/>
              </a:rPr>
              <a:t>教务处</a:t>
            </a:r>
            <a:endParaRPr kumimoji="0" lang="zh-CN" altLang="en-US" sz="1400" b="1" i="0" u="none" strike="noStrike" kern="0" cap="none" spc="0" normalizeH="0" baseline="0" noProof="0" dirty="0">
              <a:solidFill>
                <a:schemeClr val="bg1"/>
              </a:solidFill>
              <a:effectLst/>
              <a:uLnTx/>
              <a:uFillTx/>
              <a:latin typeface="微软雅黑" pitchFamily="34" charset="-122"/>
              <a:ea typeface="微软雅黑" pitchFamily="34" charset="-122"/>
            </a:endParaRPr>
          </a:p>
        </p:txBody>
      </p:sp>
      <p:sp>
        <p:nvSpPr>
          <p:cNvPr id="15" name="圆角矩形 14"/>
          <p:cNvSpPr/>
          <p:nvPr/>
        </p:nvSpPr>
        <p:spPr>
          <a:xfrm>
            <a:off x="2856048" y="2049044"/>
            <a:ext cx="741303" cy="306682"/>
          </a:xfrm>
          <a:prstGeom prst="roundRect">
            <a:avLst>
              <a:gd name="adj" fmla="val 7078"/>
            </a:avLst>
          </a:prstGeom>
          <a:solidFill>
            <a:srgbClr val="0097BE"/>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400" b="1" i="0" u="none" strike="noStrike" kern="0" cap="none" spc="0" normalizeH="0" baseline="0" noProof="0" dirty="0" smtClean="0">
                <a:solidFill>
                  <a:schemeClr val="bg1"/>
                </a:solidFill>
                <a:effectLst/>
                <a:uLnTx/>
                <a:uFillTx/>
                <a:latin typeface="微软雅黑" pitchFamily="34" charset="-122"/>
                <a:ea typeface="微软雅黑" pitchFamily="34" charset="-122"/>
                <a:cs typeface="+mn-cs"/>
              </a:rPr>
              <a:t>一卡通</a:t>
            </a:r>
            <a:endParaRPr kumimoji="0" lang="zh-CN" altLang="en-US" sz="1400" b="1" i="0" u="none" strike="noStrike" kern="0" cap="none" spc="0" normalizeH="0" baseline="0" noProof="0" dirty="0">
              <a:solidFill>
                <a:schemeClr val="bg1"/>
              </a:solidFill>
              <a:effectLst/>
              <a:uLnTx/>
              <a:uFillTx/>
              <a:latin typeface="微软雅黑" pitchFamily="34" charset="-122"/>
              <a:ea typeface="微软雅黑" pitchFamily="34" charset="-122"/>
              <a:cs typeface="+mn-cs"/>
            </a:endParaRPr>
          </a:p>
        </p:txBody>
      </p:sp>
      <p:sp>
        <p:nvSpPr>
          <p:cNvPr id="16" name="圆角矩形 15"/>
          <p:cNvSpPr/>
          <p:nvPr/>
        </p:nvSpPr>
        <p:spPr>
          <a:xfrm>
            <a:off x="4224200" y="2049044"/>
            <a:ext cx="741303" cy="306682"/>
          </a:xfrm>
          <a:prstGeom prst="roundRect">
            <a:avLst>
              <a:gd name="adj" fmla="val 7078"/>
            </a:avLst>
          </a:prstGeom>
          <a:solidFill>
            <a:srgbClr val="0097BE"/>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400" b="1" i="0" u="none" strike="noStrike" kern="0" cap="none" spc="0" normalizeH="0" baseline="0" noProof="0" dirty="0" smtClean="0">
                <a:solidFill>
                  <a:schemeClr val="bg1"/>
                </a:solidFill>
                <a:effectLst/>
                <a:uLnTx/>
                <a:uFillTx/>
                <a:latin typeface="微软雅黑" pitchFamily="34" charset="-122"/>
                <a:ea typeface="微软雅黑" pitchFamily="34" charset="-122"/>
                <a:cs typeface="+mn-cs"/>
              </a:rPr>
              <a:t>后勤处</a:t>
            </a:r>
            <a:endParaRPr kumimoji="0" lang="zh-CN" altLang="en-US" sz="1400" b="1" i="0" u="none" strike="noStrike" kern="0" cap="none" spc="0" normalizeH="0" baseline="0" noProof="0" dirty="0">
              <a:solidFill>
                <a:schemeClr val="bg1"/>
              </a:solidFill>
              <a:effectLst/>
              <a:uLnTx/>
              <a:uFillTx/>
              <a:latin typeface="微软雅黑" pitchFamily="34" charset="-122"/>
              <a:ea typeface="微软雅黑" pitchFamily="34" charset="-122"/>
              <a:cs typeface="+mn-cs"/>
            </a:endParaRPr>
          </a:p>
        </p:txBody>
      </p:sp>
      <p:sp>
        <p:nvSpPr>
          <p:cNvPr id="17" name="圆角矩形 16"/>
          <p:cNvSpPr/>
          <p:nvPr/>
        </p:nvSpPr>
        <p:spPr>
          <a:xfrm>
            <a:off x="5592352" y="2044565"/>
            <a:ext cx="741303" cy="306682"/>
          </a:xfrm>
          <a:prstGeom prst="roundRect">
            <a:avLst>
              <a:gd name="adj" fmla="val 7078"/>
            </a:avLst>
          </a:prstGeom>
          <a:solidFill>
            <a:srgbClr val="0097BE"/>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400" b="1" i="0" u="none" strike="noStrike" kern="0" cap="none" spc="0" normalizeH="0" baseline="0" noProof="0" dirty="0" smtClean="0">
                <a:solidFill>
                  <a:schemeClr val="bg1"/>
                </a:solidFill>
                <a:effectLst/>
                <a:uLnTx/>
                <a:uFillTx/>
                <a:latin typeface="微软雅黑" pitchFamily="34" charset="-122"/>
                <a:ea typeface="微软雅黑" pitchFamily="34" charset="-122"/>
                <a:cs typeface="+mn-cs"/>
              </a:rPr>
              <a:t>资产处</a:t>
            </a:r>
            <a:endParaRPr kumimoji="0" lang="zh-CN" altLang="en-US" sz="1400" b="1" i="0" u="none" strike="noStrike" kern="0" cap="none" spc="0" normalizeH="0" baseline="0" noProof="0" dirty="0">
              <a:solidFill>
                <a:schemeClr val="bg1"/>
              </a:solidFill>
              <a:effectLst/>
              <a:uLnTx/>
              <a:uFillTx/>
              <a:latin typeface="微软雅黑" pitchFamily="34" charset="-122"/>
              <a:ea typeface="微软雅黑" pitchFamily="34" charset="-122"/>
              <a:cs typeface="+mn-cs"/>
            </a:endParaRPr>
          </a:p>
        </p:txBody>
      </p:sp>
      <p:sp>
        <p:nvSpPr>
          <p:cNvPr id="18" name="圆角矩形 17"/>
          <p:cNvSpPr/>
          <p:nvPr/>
        </p:nvSpPr>
        <p:spPr>
          <a:xfrm>
            <a:off x="6959199" y="2044565"/>
            <a:ext cx="741303" cy="306682"/>
          </a:xfrm>
          <a:prstGeom prst="roundRect">
            <a:avLst>
              <a:gd name="adj" fmla="val 7078"/>
            </a:avLst>
          </a:prstGeom>
          <a:solidFill>
            <a:srgbClr val="0097BE"/>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400" b="1" i="0" u="none" strike="noStrike" kern="0" cap="none" spc="0" normalizeH="0" baseline="0" noProof="0" dirty="0" smtClean="0">
                <a:solidFill>
                  <a:schemeClr val="bg1"/>
                </a:solidFill>
                <a:effectLst/>
                <a:uLnTx/>
                <a:uFillTx/>
                <a:latin typeface="微软雅黑" pitchFamily="34" charset="-122"/>
                <a:ea typeface="微软雅黑" pitchFamily="34" charset="-122"/>
                <a:cs typeface="+mn-cs"/>
              </a:rPr>
              <a:t>保卫处</a:t>
            </a:r>
            <a:endParaRPr kumimoji="0" lang="zh-CN" altLang="en-US" sz="1400" b="1" i="0" u="none" strike="noStrike" kern="0" cap="none" spc="0" normalizeH="0" baseline="0" noProof="0" dirty="0">
              <a:solidFill>
                <a:schemeClr val="bg1"/>
              </a:solidFill>
              <a:effectLst/>
              <a:uLnTx/>
              <a:uFillTx/>
              <a:latin typeface="微软雅黑" pitchFamily="34" charset="-122"/>
              <a:ea typeface="微软雅黑" pitchFamily="34" charset="-122"/>
              <a:cs typeface="+mn-cs"/>
            </a:endParaRPr>
          </a:p>
        </p:txBody>
      </p:sp>
      <p:cxnSp>
        <p:nvCxnSpPr>
          <p:cNvPr id="20" name="直接连接符 19"/>
          <p:cNvCxnSpPr>
            <a:stCxn id="14" idx="0"/>
          </p:cNvCxnSpPr>
          <p:nvPr/>
        </p:nvCxnSpPr>
        <p:spPr>
          <a:xfrm flipV="1">
            <a:off x="1858548" y="1440430"/>
            <a:ext cx="2509668" cy="608614"/>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8" idx="0"/>
          </p:cNvCxnSpPr>
          <p:nvPr/>
        </p:nvCxnSpPr>
        <p:spPr>
          <a:xfrm flipH="1" flipV="1">
            <a:off x="4787559" y="1440431"/>
            <a:ext cx="2542292" cy="604134"/>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5" idx="0"/>
          </p:cNvCxnSpPr>
          <p:nvPr/>
        </p:nvCxnSpPr>
        <p:spPr>
          <a:xfrm flipV="1">
            <a:off x="3226700" y="1512438"/>
            <a:ext cx="1274372" cy="536606"/>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7" idx="0"/>
          </p:cNvCxnSpPr>
          <p:nvPr/>
        </p:nvCxnSpPr>
        <p:spPr>
          <a:xfrm flipH="1" flipV="1">
            <a:off x="4687468" y="1509417"/>
            <a:ext cx="1275536" cy="53514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6" idx="0"/>
          </p:cNvCxnSpPr>
          <p:nvPr/>
        </p:nvCxnSpPr>
        <p:spPr>
          <a:xfrm flipV="1">
            <a:off x="4594852" y="1440430"/>
            <a:ext cx="0" cy="608614"/>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974" y="974570"/>
            <a:ext cx="606991" cy="606991"/>
          </a:xfrm>
          <a:prstGeom prst="rect">
            <a:avLst/>
          </a:prstGeom>
        </p:spPr>
      </p:pic>
      <p:sp>
        <p:nvSpPr>
          <p:cNvPr id="44" name="圆角矩形 43"/>
          <p:cNvSpPr/>
          <p:nvPr/>
        </p:nvSpPr>
        <p:spPr>
          <a:xfrm>
            <a:off x="257959" y="2787774"/>
            <a:ext cx="3960440" cy="1656184"/>
          </a:xfrm>
          <a:prstGeom prst="roundRect">
            <a:avLst>
              <a:gd name="adj" fmla="val 11612"/>
            </a:avLst>
          </a:prstGeom>
          <a:noFill/>
          <a:ln w="9525" cap="flat" cmpd="sng" algn="ctr">
            <a:solidFill>
              <a:schemeClr val="tx1">
                <a:lumMod val="65000"/>
                <a:lumOff val="35000"/>
              </a:schemeClr>
            </a:solidFill>
            <a:prstDash val="solid"/>
          </a:ln>
          <a:effectLst/>
        </p:spPr>
        <p:txBody>
          <a:bodyPr rtlCol="0" anchor="ctr"/>
          <a:lstStyle/>
          <a:p>
            <a:pPr algn="ctr" fontAlgn="auto">
              <a:spcBef>
                <a:spcPts val="0"/>
              </a:spcBef>
              <a:spcAft>
                <a:spcPts val="0"/>
              </a:spcAft>
            </a:pPr>
            <a:endParaRPr lang="zh-CN" altLang="en-US" sz="1400" b="1" kern="0">
              <a:latin typeface="微软雅黑" pitchFamily="34" charset="-122"/>
              <a:ea typeface="微软雅黑" pitchFamily="34" charset="-122"/>
            </a:endParaRPr>
          </a:p>
        </p:txBody>
      </p:sp>
      <p:sp>
        <p:nvSpPr>
          <p:cNvPr id="47" name="右箭头 46"/>
          <p:cNvSpPr/>
          <p:nvPr/>
        </p:nvSpPr>
        <p:spPr>
          <a:xfrm>
            <a:off x="4371419" y="2983695"/>
            <a:ext cx="393496" cy="1244239"/>
          </a:xfrm>
          <a:prstGeom prst="rightArrow">
            <a:avLst>
              <a:gd name="adj1" fmla="val 35509"/>
              <a:gd name="adj2" fmla="val 58182"/>
            </a:avLst>
          </a:prstGeom>
          <a:solidFill>
            <a:srgbClr val="86C6C5"/>
          </a:solidFill>
          <a:ln>
            <a:noFill/>
          </a:ln>
        </p:spPr>
        <p:txBody>
          <a:bodyPr vert="horz" wrap="square" lIns="91440" tIns="45720" rIns="91440" bIns="45720" numCol="1" anchor="ctr" anchorCtr="0" compatLnSpc="1">
            <a:prstTxWarp prst="textNoShape">
              <a:avLst/>
            </a:prstTxWarp>
          </a:bodyPr>
          <a:lstStyle/>
          <a:p>
            <a:pPr fontAlgn="auto">
              <a:spcBef>
                <a:spcPts val="0"/>
              </a:spcBef>
              <a:spcAft>
                <a:spcPts val="0"/>
              </a:spcAft>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254121" y="2633885"/>
            <a:ext cx="772599" cy="308588"/>
            <a:chOff x="254121" y="2633885"/>
            <a:chExt cx="772599" cy="308588"/>
          </a:xfrm>
        </p:grpSpPr>
        <p:sp>
          <p:nvSpPr>
            <p:cNvPr id="6" name="文本框 5"/>
            <p:cNvSpPr txBox="1"/>
            <p:nvPr/>
          </p:nvSpPr>
          <p:spPr>
            <a:xfrm>
              <a:off x="367683" y="2634696"/>
              <a:ext cx="543739" cy="307777"/>
            </a:xfrm>
            <a:prstGeom prst="rect">
              <a:avLst/>
            </a:prstGeom>
            <a:solidFill>
              <a:schemeClr val="accent3">
                <a:lumMod val="65000"/>
              </a:schemeClr>
            </a:solidFill>
            <a:effectLst>
              <a:reflection blurRad="6350" stA="52000" endA="300" endPos="35000" dir="5400000" sy="-100000" algn="bl" rotWithShape="0"/>
            </a:effectLst>
          </p:spPr>
          <p:txBody>
            <a:bodyPr wrap="non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过去</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909319" y="2634695"/>
              <a:ext cx="117401" cy="307777"/>
            </a:xfrm>
            <a:prstGeom prst="rect">
              <a:avLst/>
            </a:prstGeom>
            <a:solidFill>
              <a:schemeClr val="bg1"/>
            </a:solidFill>
            <a:effectLst/>
          </p:spPr>
          <p:txBody>
            <a:bodyPr wrap="square" rtlCol="0">
              <a:spAutoFit/>
            </a:bodyPr>
            <a:lstStyle/>
            <a:p>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254121" y="2633885"/>
              <a:ext cx="117401" cy="307777"/>
            </a:xfrm>
            <a:prstGeom prst="rect">
              <a:avLst/>
            </a:prstGeom>
            <a:solidFill>
              <a:schemeClr val="bg1"/>
            </a:solidFill>
            <a:effectLst/>
          </p:spPr>
          <p:txBody>
            <a:bodyPr wrap="square" rtlCol="0">
              <a:spAutoFit/>
            </a:bodyPr>
            <a:lstStyle/>
            <a:p>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873403" y="2633599"/>
            <a:ext cx="3994249" cy="1810359"/>
            <a:chOff x="4873403" y="2633599"/>
            <a:chExt cx="3994249" cy="1810359"/>
          </a:xfrm>
        </p:grpSpPr>
        <p:sp>
          <p:nvSpPr>
            <p:cNvPr id="3" name="文本框 2"/>
            <p:cNvSpPr txBox="1"/>
            <p:nvPr/>
          </p:nvSpPr>
          <p:spPr>
            <a:xfrm>
              <a:off x="4912723" y="3343985"/>
              <a:ext cx="3954929"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基于</a:t>
              </a:r>
              <a:r>
                <a:rPr lang="zh-CN" altLang="en-US" sz="1400" dirty="0">
                  <a:latin typeface="微软雅黑" panose="020B0503020204020204" pitchFamily="34" charset="-122"/>
                  <a:ea typeface="微软雅黑" panose="020B0503020204020204" pitchFamily="34" charset="-122"/>
                </a:rPr>
                <a:t>无线</a:t>
              </a:r>
              <a:r>
                <a:rPr lang="zh-CN" altLang="en-US" sz="1400" dirty="0" smtClean="0">
                  <a:latin typeface="微软雅黑" panose="020B0503020204020204" pitchFamily="34" charset="-122"/>
                  <a:ea typeface="微软雅黑" panose="020B0503020204020204" pitchFamily="34" charset="-122"/>
                </a:rPr>
                <a:t>网扩展物联业务，技术</a:t>
              </a:r>
              <a:r>
                <a:rPr lang="zh-CN" altLang="en-US" sz="1400" dirty="0">
                  <a:solidFill>
                    <a:srgbClr val="E60012"/>
                  </a:solidFill>
                  <a:latin typeface="微软雅黑" panose="020B0503020204020204" pitchFamily="34" charset="-122"/>
                  <a:ea typeface="微软雅黑" panose="020B0503020204020204" pitchFamily="34" charset="-122"/>
                </a:rPr>
                <a:t>归类</a:t>
              </a:r>
              <a:r>
                <a:rPr lang="zh-CN" altLang="en-US" sz="1400" dirty="0" smtClean="0">
                  <a:latin typeface="微软雅黑" panose="020B0503020204020204" pitchFamily="34" charset="-122"/>
                  <a:ea typeface="微软雅黑" panose="020B0503020204020204" pitchFamily="34" charset="-122"/>
                </a:rPr>
                <a:t>，实现</a:t>
              </a:r>
              <a:r>
                <a:rPr lang="zh-CN" altLang="en-US" sz="1400" dirty="0">
                  <a:solidFill>
                    <a:srgbClr val="E60012"/>
                  </a:solidFill>
                  <a:latin typeface="微软雅黑" panose="020B0503020204020204" pitchFamily="34" charset="-122"/>
                  <a:ea typeface="微软雅黑" panose="020B0503020204020204" pitchFamily="34" charset="-122"/>
                </a:rPr>
                <a:t>简单</a:t>
              </a:r>
            </a:p>
          </p:txBody>
        </p:sp>
        <p:sp>
          <p:nvSpPr>
            <p:cNvPr id="4" name="文本框 3"/>
            <p:cNvSpPr txBox="1"/>
            <p:nvPr/>
          </p:nvSpPr>
          <p:spPr>
            <a:xfrm>
              <a:off x="4912723" y="3704956"/>
              <a:ext cx="3057247"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统一平台承载物联业务，管理</a:t>
              </a:r>
              <a:r>
                <a:rPr lang="zh-CN" altLang="en-US" sz="1400" dirty="0">
                  <a:solidFill>
                    <a:srgbClr val="E60012"/>
                  </a:solidFill>
                  <a:latin typeface="微软雅黑" panose="020B0503020204020204" pitchFamily="34" charset="-122"/>
                  <a:ea typeface="微软雅黑" panose="020B0503020204020204" pitchFamily="34" charset="-122"/>
                </a:rPr>
                <a:t>效率高</a:t>
              </a:r>
            </a:p>
          </p:txBody>
        </p:sp>
        <p:sp>
          <p:nvSpPr>
            <p:cNvPr id="5" name="文本框 4"/>
            <p:cNvSpPr txBox="1"/>
            <p:nvPr/>
          </p:nvSpPr>
          <p:spPr>
            <a:xfrm>
              <a:off x="4912723" y="2983696"/>
              <a:ext cx="3775393"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无线覆盖全校，配套设施完善，扩展</a:t>
              </a:r>
              <a:r>
                <a:rPr lang="zh-CN" altLang="en-US" sz="1400" dirty="0" smtClean="0">
                  <a:solidFill>
                    <a:srgbClr val="E60012"/>
                  </a:solidFill>
                  <a:latin typeface="微软雅黑" panose="020B0503020204020204" pitchFamily="34" charset="-122"/>
                  <a:ea typeface="微软雅黑" panose="020B0503020204020204" pitchFamily="34" charset="-122"/>
                </a:rPr>
                <a:t>成本可控</a:t>
              </a:r>
              <a:endParaRPr lang="en-US" altLang="zh-CN" sz="1400" dirty="0" smtClean="0">
                <a:solidFill>
                  <a:srgbClr val="E60012"/>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4912723" y="4060508"/>
              <a:ext cx="3930884" cy="307777"/>
            </a:xfrm>
            <a:prstGeom prst="rect">
              <a:avLst/>
            </a:prstGeom>
            <a:noFill/>
          </p:spPr>
          <p:txBody>
            <a:bodyPr wrap="none" rtlCol="0">
              <a:spAutoFit/>
            </a:bodyPr>
            <a:lstStyle/>
            <a:p>
              <a:r>
                <a:rPr lang="zh-CN" altLang="en-US" sz="1400" dirty="0" smtClean="0">
                  <a:latin typeface="微软雅黑" panose="020B0503020204020204" pitchFamily="34" charset="-122"/>
                  <a:ea typeface="微软雅黑" panose="020B0503020204020204" pitchFamily="34" charset="-122"/>
                </a:rPr>
                <a:t>天然拉通，基于大数据等新</a:t>
              </a:r>
              <a:r>
                <a:rPr lang="en-US" altLang="zh-CN" sz="1400" dirty="0" smtClean="0">
                  <a:latin typeface="微软雅黑" panose="020B0503020204020204" pitchFamily="34" charset="-122"/>
                  <a:ea typeface="微软雅黑" panose="020B0503020204020204" pitchFamily="34" charset="-122"/>
                </a:rPr>
                <a:t>IT</a:t>
              </a:r>
              <a:r>
                <a:rPr lang="zh-CN" altLang="en-US" sz="1400" dirty="0" smtClean="0">
                  <a:latin typeface="微软雅黑" panose="020B0503020204020204" pitchFamily="34" charset="-122"/>
                  <a:ea typeface="微软雅黑" panose="020B0503020204020204" pitchFamily="34" charset="-122"/>
                </a:rPr>
                <a:t>技术</a:t>
              </a:r>
              <a:r>
                <a:rPr lang="zh-CN" altLang="en-US" sz="1400" dirty="0">
                  <a:solidFill>
                    <a:srgbClr val="E60012"/>
                  </a:solidFill>
                  <a:latin typeface="微软雅黑" panose="020B0503020204020204" pitchFamily="34" charset="-122"/>
                  <a:ea typeface="微软雅黑" panose="020B0503020204020204" pitchFamily="34" charset="-122"/>
                </a:rPr>
                <a:t>驱动更多创新</a:t>
              </a:r>
            </a:p>
          </p:txBody>
        </p:sp>
        <p:sp>
          <p:nvSpPr>
            <p:cNvPr id="46" name="圆角矩形 45"/>
            <p:cNvSpPr/>
            <p:nvPr/>
          </p:nvSpPr>
          <p:spPr>
            <a:xfrm>
              <a:off x="4880213" y="2787774"/>
              <a:ext cx="3960440" cy="1656184"/>
            </a:xfrm>
            <a:prstGeom prst="roundRect">
              <a:avLst>
                <a:gd name="adj" fmla="val 11224"/>
              </a:avLst>
            </a:prstGeom>
            <a:noFill/>
            <a:ln w="9525" cap="flat" cmpd="sng" algn="ctr">
              <a:solidFill>
                <a:schemeClr val="tx1">
                  <a:lumMod val="65000"/>
                  <a:lumOff val="35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grpSp>
          <p:nvGrpSpPr>
            <p:cNvPr id="53" name="组合 52"/>
            <p:cNvGrpSpPr/>
            <p:nvPr/>
          </p:nvGrpSpPr>
          <p:grpSpPr>
            <a:xfrm>
              <a:off x="4873403" y="2633599"/>
              <a:ext cx="774702" cy="308873"/>
              <a:chOff x="4873403" y="2633599"/>
              <a:chExt cx="774702" cy="308873"/>
            </a:xfrm>
          </p:grpSpPr>
          <p:sp>
            <p:nvSpPr>
              <p:cNvPr id="7" name="文本框 6"/>
              <p:cNvSpPr txBox="1"/>
              <p:nvPr/>
            </p:nvSpPr>
            <p:spPr>
              <a:xfrm>
                <a:off x="4984731" y="2634695"/>
                <a:ext cx="543739" cy="307777"/>
              </a:xfrm>
              <a:prstGeom prst="rect">
                <a:avLst/>
              </a:prstGeom>
              <a:solidFill>
                <a:srgbClr val="FFC000"/>
              </a:solidFill>
              <a:effectLst>
                <a:reflection blurRad="6350" stA="52000" endA="300" endPos="35000" dir="5400000" sy="-100000" algn="bl" rotWithShape="0"/>
              </a:effectLst>
            </p:spPr>
            <p:txBody>
              <a:bodyPr wrap="none" rtlCol="0">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未来</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5530704" y="2633600"/>
                <a:ext cx="117401" cy="307777"/>
              </a:xfrm>
              <a:prstGeom prst="rect">
                <a:avLst/>
              </a:prstGeom>
              <a:solidFill>
                <a:schemeClr val="bg1"/>
              </a:solidFill>
              <a:effectLst/>
            </p:spPr>
            <p:txBody>
              <a:bodyPr wrap="square" rtlCol="0">
                <a:spAutoFit/>
              </a:bodyPr>
              <a:lstStyle/>
              <a:p>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4873403" y="2633599"/>
                <a:ext cx="117401" cy="307777"/>
              </a:xfrm>
              <a:prstGeom prst="rect">
                <a:avLst/>
              </a:prstGeom>
              <a:solidFill>
                <a:schemeClr val="bg1"/>
              </a:solidFill>
              <a:effectLst/>
            </p:spPr>
            <p:txBody>
              <a:bodyPr wrap="square" rtlCol="0">
                <a:spAutoFit/>
              </a:bodyPr>
              <a:lstStyle/>
              <a:p>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sp>
        <p:nvSpPr>
          <p:cNvPr id="54" name="文本框 53"/>
          <p:cNvSpPr txBox="1"/>
          <p:nvPr/>
        </p:nvSpPr>
        <p:spPr>
          <a:xfrm>
            <a:off x="4787559" y="1123903"/>
            <a:ext cx="902811" cy="307777"/>
          </a:xfrm>
          <a:prstGeom prst="rect">
            <a:avLst/>
          </a:prstGeom>
          <a:noFill/>
        </p:spPr>
        <p:txBody>
          <a:bodyPr wrap="none" rtlCol="0">
            <a:spAutoFit/>
          </a:bodyPr>
          <a:lstStyle/>
          <a:p>
            <a:pPr algn="ctr" fontAlgn="auto">
              <a:spcBef>
                <a:spcPts val="0"/>
              </a:spcBef>
              <a:spcAft>
                <a:spcPts val="0"/>
              </a:spcAft>
            </a:pPr>
            <a:r>
              <a:rPr lang="zh-CN" altLang="en-US" sz="1400" b="1" kern="0" dirty="0">
                <a:solidFill>
                  <a:srgbClr val="E60012"/>
                </a:solidFill>
                <a:latin typeface="微软雅黑" pitchFamily="34" charset="-122"/>
                <a:ea typeface="微软雅黑" pitchFamily="34" charset="-122"/>
              </a:rPr>
              <a:t>信息中心</a:t>
            </a:r>
          </a:p>
        </p:txBody>
      </p:sp>
    </p:spTree>
    <p:extLst>
      <p:ext uri="{BB962C8B-B14F-4D97-AF65-F5344CB8AC3E}">
        <p14:creationId xmlns:p14="http://schemas.microsoft.com/office/powerpoint/2010/main" val="206845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ounded Rectangle 184"/>
          <p:cNvSpPr/>
          <p:nvPr/>
        </p:nvSpPr>
        <p:spPr bwMode="auto">
          <a:xfrm>
            <a:off x="3178314" y="890819"/>
            <a:ext cx="2900830" cy="288032"/>
          </a:xfrm>
          <a:prstGeom prst="roundRect">
            <a:avLst>
              <a:gd name="adj" fmla="val 16018"/>
            </a:avLst>
          </a:prstGeom>
          <a:solidFill>
            <a:schemeClr val="bg1">
              <a:lumMod val="85000"/>
            </a:schemeClr>
          </a:solidFill>
          <a:ln w="9525"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lIns="121944" tIns="60972" rIns="121944" bIns="60972" anchor="ctr"/>
          <a:lstStyle/>
          <a:p>
            <a:pPr algn="ctr">
              <a:buClr>
                <a:srgbClr val="CC9900"/>
              </a:buClr>
              <a:defRPr/>
            </a:pPr>
            <a:r>
              <a:rPr lang="zh-CN" altLang="en-US" sz="1100" b="1"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校园</a:t>
            </a:r>
            <a:r>
              <a:rPr lang="zh-CN" altLang="en-US"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门户与</a:t>
            </a:r>
            <a:r>
              <a:rPr lang="en-US" altLang="zh-CN"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APP</a:t>
            </a:r>
          </a:p>
        </p:txBody>
      </p:sp>
      <p:sp>
        <p:nvSpPr>
          <p:cNvPr id="111" name="Rounded Rectangle 184"/>
          <p:cNvSpPr/>
          <p:nvPr/>
        </p:nvSpPr>
        <p:spPr bwMode="auto">
          <a:xfrm>
            <a:off x="3137292" y="939197"/>
            <a:ext cx="2900830" cy="288032"/>
          </a:xfrm>
          <a:prstGeom prst="roundRect">
            <a:avLst>
              <a:gd name="adj" fmla="val 16018"/>
            </a:avLst>
          </a:prstGeom>
          <a:solidFill>
            <a:schemeClr val="bg1">
              <a:lumMod val="85000"/>
            </a:schemeClr>
          </a:solidFill>
          <a:ln w="9525"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lIns="121944" tIns="60972" rIns="121944" bIns="60972" anchor="ctr"/>
          <a:lstStyle/>
          <a:p>
            <a:pPr algn="ctr">
              <a:buClr>
                <a:srgbClr val="CC9900"/>
              </a:buClr>
              <a:defRPr/>
            </a:pPr>
            <a:r>
              <a:rPr lang="zh-CN" altLang="en-US" sz="1100" b="1"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校园</a:t>
            </a:r>
            <a:r>
              <a:rPr lang="zh-CN" altLang="en-US"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门户与</a:t>
            </a:r>
            <a:r>
              <a:rPr lang="en-US" altLang="zh-CN"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APP</a:t>
            </a:r>
          </a:p>
        </p:txBody>
      </p:sp>
      <p:sp>
        <p:nvSpPr>
          <p:cNvPr id="112" name="Rounded Rectangle 184"/>
          <p:cNvSpPr/>
          <p:nvPr/>
        </p:nvSpPr>
        <p:spPr bwMode="auto">
          <a:xfrm>
            <a:off x="3096271" y="987574"/>
            <a:ext cx="2900830" cy="288032"/>
          </a:xfrm>
          <a:prstGeom prst="roundRect">
            <a:avLst>
              <a:gd name="adj" fmla="val 16018"/>
            </a:avLst>
          </a:prstGeom>
          <a:solidFill>
            <a:schemeClr val="bg1">
              <a:lumMod val="85000"/>
            </a:schemeClr>
          </a:solidFill>
          <a:ln w="9525"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lIns="121944" tIns="60972" rIns="121944" bIns="60972" anchor="ctr"/>
          <a:lstStyle/>
          <a:p>
            <a:pPr algn="ctr">
              <a:buClr>
                <a:srgbClr val="CC9900"/>
              </a:buClr>
              <a:defRPr/>
            </a:pPr>
            <a:r>
              <a:rPr lang="zh-CN" altLang="en-US" sz="1100" b="1"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校园</a:t>
            </a:r>
            <a:r>
              <a:rPr lang="zh-CN" altLang="en-US"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门户与</a:t>
            </a:r>
            <a:r>
              <a:rPr lang="en-US" altLang="zh-CN" sz="1100" b="1" kern="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rPr>
              <a:t>APP</a:t>
            </a:r>
          </a:p>
        </p:txBody>
      </p:sp>
      <p:cxnSp>
        <p:nvCxnSpPr>
          <p:cNvPr id="212" name="直接连接符 211"/>
          <p:cNvCxnSpPr/>
          <p:nvPr/>
        </p:nvCxnSpPr>
        <p:spPr>
          <a:xfrm flipH="1" flipV="1">
            <a:off x="3654242" y="2368335"/>
            <a:ext cx="443" cy="175118"/>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cxnSp>
        <p:nvCxnSpPr>
          <p:cNvPr id="146" name="直接连接符 145"/>
          <p:cNvCxnSpPr/>
          <p:nvPr/>
        </p:nvCxnSpPr>
        <p:spPr>
          <a:xfrm>
            <a:off x="1026466" y="2355112"/>
            <a:ext cx="7170559" cy="0"/>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sp>
        <p:nvSpPr>
          <p:cNvPr id="2" name="标题 1"/>
          <p:cNvSpPr>
            <a:spLocks noGrp="1"/>
          </p:cNvSpPr>
          <p:nvPr>
            <p:ph type="title"/>
          </p:nvPr>
        </p:nvSpPr>
        <p:spPr/>
        <p:txBody>
          <a:bodyPr/>
          <a:lstStyle/>
          <a:p>
            <a:r>
              <a:rPr lang="zh-CN" altLang="en-US" dirty="0" smtClean="0"/>
              <a:t>方法：</a:t>
            </a:r>
            <a:r>
              <a:rPr lang="en-US" altLang="zh-CN" dirty="0" smtClean="0"/>
              <a:t>H3C</a:t>
            </a:r>
            <a:r>
              <a:rPr lang="zh-CN" altLang="en-US" dirty="0" smtClean="0"/>
              <a:t>校园融合物</a:t>
            </a:r>
            <a:r>
              <a:rPr lang="zh-CN" altLang="en-US" dirty="0"/>
              <a:t>联架构</a:t>
            </a:r>
          </a:p>
        </p:txBody>
      </p:sp>
      <p:pic>
        <p:nvPicPr>
          <p:cNvPr id="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17094" y="2073027"/>
            <a:ext cx="1221835" cy="422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接连接符 9"/>
          <p:cNvCxnSpPr/>
          <p:nvPr/>
        </p:nvCxnSpPr>
        <p:spPr>
          <a:xfrm>
            <a:off x="591464" y="3533774"/>
            <a:ext cx="8064896" cy="0"/>
          </a:xfrm>
          <a:prstGeom prst="line">
            <a:avLst/>
          </a:prstGeom>
          <a:ln>
            <a:solidFill>
              <a:srgbClr val="E60012"/>
            </a:solidFill>
          </a:ln>
        </p:spPr>
        <p:style>
          <a:lnRef idx="3">
            <a:schemeClr val="accent4"/>
          </a:lnRef>
          <a:fillRef idx="0">
            <a:schemeClr val="accent4"/>
          </a:fillRef>
          <a:effectRef idx="2">
            <a:schemeClr val="accent4"/>
          </a:effectRef>
          <a:fontRef idx="minor">
            <a:schemeClr val="tx1"/>
          </a:fontRef>
        </p:style>
      </p:cxnSp>
      <p:cxnSp>
        <p:nvCxnSpPr>
          <p:cNvPr id="56" name="直接连接符 55"/>
          <p:cNvCxnSpPr/>
          <p:nvPr/>
        </p:nvCxnSpPr>
        <p:spPr>
          <a:xfrm>
            <a:off x="7874057" y="2926329"/>
            <a:ext cx="0" cy="600812"/>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673737" y="3131566"/>
            <a:ext cx="0" cy="402208"/>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291551" y="3079814"/>
            <a:ext cx="0" cy="447327"/>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016097" y="3086449"/>
            <a:ext cx="0" cy="447325"/>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2661921" y="3086449"/>
            <a:ext cx="0" cy="440691"/>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369141" y="3131566"/>
            <a:ext cx="1" cy="395573"/>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817047" y="2543453"/>
            <a:ext cx="1054726" cy="844892"/>
            <a:chOff x="383969" y="645101"/>
            <a:chExt cx="1054726" cy="844892"/>
          </a:xfrm>
        </p:grpSpPr>
        <p:pic>
          <p:nvPicPr>
            <p:cNvPr id="6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4" name="组合 63"/>
            <p:cNvGrpSpPr/>
            <p:nvPr/>
          </p:nvGrpSpPr>
          <p:grpSpPr>
            <a:xfrm>
              <a:off x="383969" y="645101"/>
              <a:ext cx="1054726" cy="504056"/>
              <a:chOff x="1198754" y="627534"/>
              <a:chExt cx="1054726" cy="504056"/>
            </a:xfrm>
          </p:grpSpPr>
          <p:sp>
            <p:nvSpPr>
              <p:cNvPr id="65" name="圆角矩形 64"/>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能效管理系统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66" name="流程图: 磁盘 65"/>
              <p:cNvSpPr/>
              <p:nvPr/>
            </p:nvSpPr>
            <p:spPr>
              <a:xfrm>
                <a:off x="1259632" y="633452"/>
                <a:ext cx="297083" cy="234385"/>
              </a:xfrm>
              <a:prstGeom prst="flowChartMagneticDisk">
                <a:avLst/>
              </a:prstGeom>
              <a:solidFill>
                <a:srgbClr val="0070C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67" name="TextBox 66"/>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能效数据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68" name="组合 67"/>
          <p:cNvGrpSpPr/>
          <p:nvPr/>
        </p:nvGrpSpPr>
        <p:grpSpPr>
          <a:xfrm>
            <a:off x="2130195" y="2543453"/>
            <a:ext cx="1054726" cy="844892"/>
            <a:chOff x="383969" y="645101"/>
            <a:chExt cx="1054726" cy="844892"/>
          </a:xfrm>
        </p:grpSpPr>
        <p:pic>
          <p:nvPicPr>
            <p:cNvPr id="6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0" name="组合 69"/>
            <p:cNvGrpSpPr/>
            <p:nvPr/>
          </p:nvGrpSpPr>
          <p:grpSpPr>
            <a:xfrm>
              <a:off x="383969" y="645101"/>
              <a:ext cx="1054726" cy="504056"/>
              <a:chOff x="1198754" y="627534"/>
              <a:chExt cx="1054726" cy="504056"/>
            </a:xfrm>
          </p:grpSpPr>
          <p:sp>
            <p:nvSpPr>
              <p:cNvPr id="71" name="圆角矩形 70"/>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一卡通系统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72" name="流程图: 磁盘 71"/>
              <p:cNvSpPr/>
              <p:nvPr/>
            </p:nvSpPr>
            <p:spPr>
              <a:xfrm>
                <a:off x="1259632" y="633452"/>
                <a:ext cx="297083" cy="234385"/>
              </a:xfrm>
              <a:prstGeom prst="flowChartMagneticDisk">
                <a:avLst/>
              </a:prstGeom>
              <a:solidFill>
                <a:srgbClr val="00B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73" name="TextBox 72"/>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消费数据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74" name="组合 73"/>
          <p:cNvGrpSpPr/>
          <p:nvPr/>
        </p:nvGrpSpPr>
        <p:grpSpPr>
          <a:xfrm>
            <a:off x="3445266" y="2543453"/>
            <a:ext cx="1054726" cy="844892"/>
            <a:chOff x="383969" y="645101"/>
            <a:chExt cx="1054726" cy="844892"/>
          </a:xfrm>
        </p:grpSpPr>
        <p:pic>
          <p:nvPicPr>
            <p:cNvPr id="7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6" name="组合 75"/>
            <p:cNvGrpSpPr/>
            <p:nvPr/>
          </p:nvGrpSpPr>
          <p:grpSpPr>
            <a:xfrm>
              <a:off x="383969" y="645101"/>
              <a:ext cx="1054726" cy="504056"/>
              <a:chOff x="1198754" y="627534"/>
              <a:chExt cx="1054726" cy="504056"/>
            </a:xfrm>
          </p:grpSpPr>
          <p:sp>
            <p:nvSpPr>
              <p:cNvPr id="77" name="圆角矩形 76"/>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a:solidFill>
                      <a:schemeClr val="tx1">
                        <a:lumMod val="75000"/>
                        <a:lumOff val="25000"/>
                      </a:schemeClr>
                    </a:solidFill>
                    <a:latin typeface="微软雅黑" pitchFamily="34" charset="-122"/>
                    <a:ea typeface="微软雅黑" pitchFamily="34" charset="-122"/>
                  </a:rPr>
                  <a:t>资产</a:t>
                </a: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78" name="流程图: 磁盘 77"/>
              <p:cNvSpPr/>
              <p:nvPr/>
            </p:nvSpPr>
            <p:spPr>
              <a:xfrm>
                <a:off x="1259632" y="633452"/>
                <a:ext cx="297083" cy="234385"/>
              </a:xfrm>
              <a:prstGeom prst="flowChartMagneticDisk">
                <a:avLst/>
              </a:prstGeom>
              <a:solidFill>
                <a:srgbClr val="92D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79" name="TextBox 78"/>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资产数据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80" name="组合 79"/>
          <p:cNvGrpSpPr/>
          <p:nvPr/>
        </p:nvGrpSpPr>
        <p:grpSpPr>
          <a:xfrm>
            <a:off x="4757880" y="2543453"/>
            <a:ext cx="1054726" cy="844892"/>
            <a:chOff x="383969" y="645101"/>
            <a:chExt cx="1054726" cy="844892"/>
          </a:xfrm>
        </p:grpSpPr>
        <p:pic>
          <p:nvPicPr>
            <p:cNvPr id="8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 name="组合 81"/>
            <p:cNvGrpSpPr/>
            <p:nvPr/>
          </p:nvGrpSpPr>
          <p:grpSpPr>
            <a:xfrm>
              <a:off x="383969" y="645101"/>
              <a:ext cx="1054726" cy="504056"/>
              <a:chOff x="1198754" y="627534"/>
              <a:chExt cx="1054726" cy="504056"/>
            </a:xfrm>
          </p:grpSpPr>
          <p:sp>
            <p:nvSpPr>
              <p:cNvPr id="83" name="圆角矩形 82"/>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a:solidFill>
                      <a:schemeClr val="tx1">
                        <a:lumMod val="75000"/>
                        <a:lumOff val="25000"/>
                      </a:schemeClr>
                    </a:solidFill>
                    <a:latin typeface="微软雅黑" pitchFamily="34" charset="-122"/>
                    <a:ea typeface="微软雅黑" pitchFamily="34" charset="-122"/>
                  </a:rPr>
                  <a:t>校园安防</a:t>
                </a: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84" name="流程图: 磁盘 83"/>
              <p:cNvSpPr/>
              <p:nvPr/>
            </p:nvSpPr>
            <p:spPr>
              <a:xfrm>
                <a:off x="1259632" y="633452"/>
                <a:ext cx="297083" cy="234385"/>
              </a:xfrm>
              <a:prstGeom prst="flowChartMagneticDisk">
                <a:avLst/>
              </a:prstGeom>
              <a:solidFill>
                <a:srgbClr val="FFC00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85" name="TextBox 84"/>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安防数据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86" name="组合 85"/>
          <p:cNvGrpSpPr/>
          <p:nvPr/>
        </p:nvGrpSpPr>
        <p:grpSpPr>
          <a:xfrm>
            <a:off x="6079425" y="2543453"/>
            <a:ext cx="1054726" cy="844892"/>
            <a:chOff x="383969" y="645101"/>
            <a:chExt cx="1054726" cy="844892"/>
          </a:xfrm>
        </p:grpSpPr>
        <p:pic>
          <p:nvPicPr>
            <p:cNvPr id="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8" name="组合 87"/>
            <p:cNvGrpSpPr/>
            <p:nvPr/>
          </p:nvGrpSpPr>
          <p:grpSpPr>
            <a:xfrm>
              <a:off x="383969" y="645101"/>
              <a:ext cx="1054726" cy="504056"/>
              <a:chOff x="1198754" y="627534"/>
              <a:chExt cx="1054726" cy="504056"/>
            </a:xfrm>
          </p:grpSpPr>
          <p:sp>
            <p:nvSpPr>
              <p:cNvPr id="89" name="圆角矩形 88"/>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a:solidFill>
                      <a:schemeClr val="tx1">
                        <a:lumMod val="75000"/>
                        <a:lumOff val="25000"/>
                      </a:schemeClr>
                    </a:solidFill>
                    <a:latin typeface="微软雅黑" pitchFamily="34" charset="-122"/>
                    <a:ea typeface="微软雅黑" pitchFamily="34" charset="-122"/>
                  </a:rPr>
                  <a:t>宿舍</a:t>
                </a: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90" name="流程图: 磁盘 89"/>
              <p:cNvSpPr/>
              <p:nvPr/>
            </p:nvSpPr>
            <p:spPr>
              <a:xfrm>
                <a:off x="1259632" y="633452"/>
                <a:ext cx="297083" cy="234385"/>
              </a:xfrm>
              <a:prstGeom prst="flowChartMagneticDisk">
                <a:avLst/>
              </a:prstGeom>
              <a:solidFill>
                <a:srgbClr val="00B0F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91" name="TextBox 90"/>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生活数据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92" name="组合 91"/>
          <p:cNvGrpSpPr/>
          <p:nvPr/>
        </p:nvGrpSpPr>
        <p:grpSpPr>
          <a:xfrm>
            <a:off x="7428338" y="2543453"/>
            <a:ext cx="936104" cy="246221"/>
            <a:chOff x="1259632" y="627534"/>
            <a:chExt cx="936104" cy="246221"/>
          </a:xfrm>
        </p:grpSpPr>
        <p:sp>
          <p:nvSpPr>
            <p:cNvPr id="93" name="流程图: 磁盘 92"/>
            <p:cNvSpPr/>
            <p:nvPr/>
          </p:nvSpPr>
          <p:spPr>
            <a:xfrm>
              <a:off x="1259632" y="633452"/>
              <a:ext cx="297083" cy="234385"/>
            </a:xfrm>
            <a:prstGeom prst="flowChartMagneticDisk">
              <a:avLst/>
            </a:prstGeom>
            <a:solidFill>
              <a:schemeClr val="accent5">
                <a:lumMod val="75000"/>
                <a:alpha val="40000"/>
              </a:scheme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94" name="TextBox 93"/>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上网数据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7480347" y="2789674"/>
            <a:ext cx="778694" cy="591540"/>
            <a:chOff x="8134855" y="1674915"/>
            <a:chExt cx="778694" cy="591540"/>
          </a:xfrm>
        </p:grpSpPr>
        <p:pic>
          <p:nvPicPr>
            <p:cNvPr id="96" name="Picture 7" descr="C:\Users\f02720\Pictures\美工\Icons\cloud_233px_1185583_easyicon.ne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34855" y="1674915"/>
              <a:ext cx="778694" cy="591540"/>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p:cNvSpPr txBox="1"/>
            <p:nvPr/>
          </p:nvSpPr>
          <p:spPr>
            <a:xfrm>
              <a:off x="8236658" y="1922914"/>
              <a:ext cx="583814" cy="261610"/>
            </a:xfrm>
            <a:prstGeom prst="rect">
              <a:avLst/>
            </a:prstGeom>
            <a:noFill/>
          </p:spPr>
          <p:txBody>
            <a:bodyPr wrap="none" rtlCol="0">
              <a:spAutoFit/>
            </a:bodyPr>
            <a:lstStyle/>
            <a:p>
              <a:r>
                <a:rPr lang="en-US" altLang="zh-CN" sz="1100" b="1" dirty="0" smtClean="0">
                  <a:solidFill>
                    <a:schemeClr val="bg1"/>
                  </a:solidFill>
                </a:rPr>
                <a:t>WWW</a:t>
              </a:r>
              <a:endParaRPr lang="zh-CN" altLang="en-US" sz="1100" b="1" dirty="0">
                <a:solidFill>
                  <a:schemeClr val="bg1"/>
                </a:solidFill>
              </a:endParaRPr>
            </a:p>
          </p:txBody>
        </p:sp>
      </p:grpSp>
      <p:sp>
        <p:nvSpPr>
          <p:cNvPr id="98" name="圆角矩形 97"/>
          <p:cNvSpPr/>
          <p:nvPr/>
        </p:nvSpPr>
        <p:spPr>
          <a:xfrm>
            <a:off x="3178314" y="1707654"/>
            <a:ext cx="2900830" cy="468051"/>
          </a:xfrm>
          <a:prstGeom prst="roundRect">
            <a:avLst/>
          </a:prstGeom>
          <a:solidFill>
            <a:srgbClr val="C00000"/>
          </a:solidFill>
          <a:ln w="12700" cap="flat" cmpd="sng" algn="ctr">
            <a:noFill/>
            <a:prstDash val="sysDot"/>
          </a:ln>
          <a:effectLst>
            <a:outerShdw blurRad="50800" dist="38100" dir="2700000" algn="tl" rotWithShape="0">
              <a:prstClr val="black">
                <a:alpha val="40000"/>
              </a:prstClr>
            </a:outerShdw>
          </a:effectLst>
        </p:spPr>
        <p:txBody>
          <a:bodyPr rtlCol="0" anchor="ctr" anchorCtr="0"/>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校园</a:t>
            </a:r>
            <a:r>
              <a:rPr kumimoji="0" lang="en-US" altLang="zh-CN"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ISE</a:t>
            </a:r>
            <a:r>
              <a:rPr kumimoji="0" lang="zh-CN" altLang="en-US"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平台</a:t>
            </a:r>
            <a:endParaRPr kumimoji="0" lang="zh-CN" altLang="en-US" sz="11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99" name="直接连接符 98"/>
          <p:cNvCxnSpPr>
            <a:stCxn id="9" idx="2"/>
          </p:cNvCxnSpPr>
          <p:nvPr/>
        </p:nvCxnSpPr>
        <p:spPr>
          <a:xfrm>
            <a:off x="4628012" y="2495674"/>
            <a:ext cx="717" cy="1504864"/>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519354" y="2131129"/>
            <a:ext cx="665567" cy="246221"/>
          </a:xfrm>
          <a:prstGeom prst="rect">
            <a:avLst/>
          </a:prstGeom>
          <a:noFill/>
        </p:spPr>
        <p:txBody>
          <a:bodyPr wrap="none" rtlCol="0">
            <a:spAutoFit/>
          </a:bodyPr>
          <a:lstStyle/>
          <a:p>
            <a:r>
              <a:rPr lang="zh-CN" altLang="en-US" sz="1000" b="1" dirty="0" smtClean="0">
                <a:solidFill>
                  <a:srgbClr val="00B050"/>
                </a:solidFill>
                <a:latin typeface="微软雅黑" panose="020B0503020204020204" pitchFamily="34" charset="-122"/>
                <a:ea typeface="微软雅黑" panose="020B0503020204020204" pitchFamily="34" charset="-122"/>
              </a:rPr>
              <a:t>集成</a:t>
            </a:r>
            <a:r>
              <a:rPr lang="en-US" altLang="zh-CN" sz="1000" b="1" dirty="0" smtClean="0">
                <a:solidFill>
                  <a:srgbClr val="00B050"/>
                </a:solidFill>
                <a:latin typeface="微软雅黑" panose="020B0503020204020204" pitchFamily="34" charset="-122"/>
                <a:ea typeface="微软雅黑" panose="020B0503020204020204" pitchFamily="34" charset="-122"/>
              </a:rPr>
              <a:t>API</a:t>
            </a:r>
            <a:endParaRPr lang="zh-CN" altLang="en-US" sz="1000" b="1" dirty="0">
              <a:solidFill>
                <a:srgbClr val="00B050"/>
              </a:solidFill>
              <a:latin typeface="微软雅黑" panose="020B0503020204020204" pitchFamily="34" charset="-122"/>
              <a:ea typeface="微软雅黑" panose="020B0503020204020204" pitchFamily="34" charset="-122"/>
            </a:endParaRPr>
          </a:p>
        </p:txBody>
      </p:sp>
      <p:sp>
        <p:nvSpPr>
          <p:cNvPr id="101" name="流程图: 磁盘 100"/>
          <p:cNvSpPr/>
          <p:nvPr/>
        </p:nvSpPr>
        <p:spPr>
          <a:xfrm>
            <a:off x="5115755" y="1950891"/>
            <a:ext cx="294803" cy="165030"/>
          </a:xfrm>
          <a:prstGeom prst="flowChartMagneticDisk">
            <a:avLst/>
          </a:prstGeom>
          <a:solidFill>
            <a:srgbClr val="FFAFAF"/>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02" name="流程图: 磁盘 101"/>
          <p:cNvSpPr/>
          <p:nvPr/>
        </p:nvSpPr>
        <p:spPr>
          <a:xfrm>
            <a:off x="5113475" y="1841839"/>
            <a:ext cx="297083" cy="165030"/>
          </a:xfrm>
          <a:prstGeom prst="flowChartMagneticDisk">
            <a:avLst/>
          </a:prstGeom>
          <a:solidFill>
            <a:srgbClr val="FFAFAF"/>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03" name="TextBox 102"/>
          <p:cNvSpPr txBox="1"/>
          <p:nvPr/>
        </p:nvSpPr>
        <p:spPr>
          <a:xfrm>
            <a:off x="5386541" y="1775595"/>
            <a:ext cx="697627" cy="400110"/>
          </a:xfrm>
          <a:prstGeom prst="rect">
            <a:avLst/>
          </a:prstGeom>
          <a:noFill/>
        </p:spPr>
        <p:txBody>
          <a:bodyPr wrap="none" rtlCol="0">
            <a:spAutoFit/>
          </a:bodyPr>
          <a:lstStyle/>
          <a:p>
            <a:r>
              <a:rPr lang="zh-CN" altLang="en-US" sz="1000" dirty="0" smtClean="0">
                <a:solidFill>
                  <a:schemeClr val="bg1"/>
                </a:solidFill>
                <a:latin typeface="微软雅黑" panose="020B0503020204020204" pitchFamily="34" charset="-122"/>
                <a:ea typeface="微软雅黑" panose="020B0503020204020204" pitchFamily="34" charset="-122"/>
              </a:rPr>
              <a:t>校园信息</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zh-CN" altLang="en-US" sz="1000" dirty="0" smtClean="0">
                <a:solidFill>
                  <a:schemeClr val="bg1"/>
                </a:solidFill>
                <a:latin typeface="微软雅黑" panose="020B0503020204020204" pitchFamily="34" charset="-122"/>
                <a:ea typeface="微软雅黑" panose="020B0503020204020204" pitchFamily="34" charset="-122"/>
              </a:rPr>
              <a:t>数据仓库</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4" name="圆角矩形 103"/>
          <p:cNvSpPr/>
          <p:nvPr/>
        </p:nvSpPr>
        <p:spPr>
          <a:xfrm>
            <a:off x="3275856" y="1419622"/>
            <a:ext cx="854994"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校园</a:t>
            </a:r>
            <a:endParaRPr lang="en-US" altLang="zh-CN" sz="1100" b="1" kern="0" dirty="0" smtClean="0">
              <a:solidFill>
                <a:schemeClr val="tx1">
                  <a:lumMod val="85000"/>
                  <a:lumOff val="15000"/>
                </a:schemeClr>
              </a:solidFill>
              <a:latin typeface="微软雅黑" pitchFamily="34" charset="-122"/>
              <a:ea typeface="微软雅黑" pitchFamily="34" charset="-122"/>
            </a:endParaRPr>
          </a:p>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大数据分析</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105" name="圆角矩形 104"/>
          <p:cNvSpPr/>
          <p:nvPr/>
        </p:nvSpPr>
        <p:spPr>
          <a:xfrm>
            <a:off x="4200515" y="1419622"/>
            <a:ext cx="854994"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fontAlgn="auto">
              <a:spcBef>
                <a:spcPts val="0"/>
              </a:spcBef>
              <a:spcAft>
                <a:spcPts val="0"/>
              </a:spcAft>
            </a:pPr>
            <a:r>
              <a:rPr lang="zh-CN" altLang="en-US" sz="1100" b="1" kern="0" dirty="0">
                <a:solidFill>
                  <a:schemeClr val="tx1">
                    <a:lumMod val="85000"/>
                    <a:lumOff val="15000"/>
                  </a:schemeClr>
                </a:solidFill>
                <a:latin typeface="微软雅黑" pitchFamily="34" charset="-122"/>
                <a:ea typeface="微软雅黑" pitchFamily="34" charset="-122"/>
              </a:rPr>
              <a:t>校园</a:t>
            </a:r>
            <a:r>
              <a:rPr lang="zh-CN" altLang="en-US" sz="1100" b="1" kern="0" dirty="0" smtClean="0">
                <a:solidFill>
                  <a:schemeClr val="tx1">
                    <a:lumMod val="85000"/>
                    <a:lumOff val="15000"/>
                  </a:schemeClr>
                </a:solidFill>
                <a:latin typeface="微软雅黑" pitchFamily="34" charset="-122"/>
                <a:ea typeface="微软雅黑" pitchFamily="34" charset="-122"/>
              </a:rPr>
              <a:t>信息</a:t>
            </a:r>
            <a:endParaRPr lang="en-US" altLang="zh-CN" sz="1100" b="1" kern="0" dirty="0" smtClean="0">
              <a:solidFill>
                <a:schemeClr val="tx1">
                  <a:lumMod val="85000"/>
                  <a:lumOff val="15000"/>
                </a:schemeClr>
              </a:solidFill>
              <a:latin typeface="微软雅黑" pitchFamily="34" charset="-122"/>
              <a:ea typeface="微软雅黑" pitchFamily="34" charset="-122"/>
            </a:endParaRPr>
          </a:p>
          <a:p>
            <a:pPr algn="ctr" fontAlgn="auto">
              <a:spcBef>
                <a:spcPts val="0"/>
              </a:spcBef>
              <a:spcAft>
                <a:spcPts val="0"/>
              </a:spcAft>
            </a:pPr>
            <a:r>
              <a:rPr lang="zh-CN" altLang="en-US" sz="1100" b="1" kern="0" dirty="0" smtClean="0">
                <a:solidFill>
                  <a:schemeClr val="tx1">
                    <a:lumMod val="85000"/>
                    <a:lumOff val="15000"/>
                  </a:schemeClr>
                </a:solidFill>
                <a:latin typeface="微软雅黑" pitchFamily="34" charset="-122"/>
                <a:ea typeface="微软雅黑" pitchFamily="34" charset="-122"/>
              </a:rPr>
              <a:t>系统集成</a:t>
            </a:r>
            <a:endParaRPr lang="zh-CN" altLang="en-US" sz="1100" b="1" kern="0" dirty="0">
              <a:solidFill>
                <a:schemeClr val="tx1">
                  <a:lumMod val="85000"/>
                  <a:lumOff val="15000"/>
                </a:schemeClr>
              </a:solidFill>
              <a:latin typeface="微软雅黑" pitchFamily="34" charset="-122"/>
              <a:ea typeface="微软雅黑" pitchFamily="34" charset="-122"/>
            </a:endParaRPr>
          </a:p>
        </p:txBody>
      </p:sp>
      <p:sp>
        <p:nvSpPr>
          <p:cNvPr id="106" name="圆角矩形 105"/>
          <p:cNvSpPr/>
          <p:nvPr/>
        </p:nvSpPr>
        <p:spPr>
          <a:xfrm>
            <a:off x="5125174" y="1419622"/>
            <a:ext cx="854994"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fontAlgn="auto">
              <a:spcBef>
                <a:spcPts val="0"/>
              </a:spcBef>
              <a:spcAft>
                <a:spcPts val="0"/>
              </a:spcAft>
            </a:pPr>
            <a:r>
              <a:rPr lang="zh-CN" altLang="en-US" sz="1100" b="1" kern="0" dirty="0" smtClean="0">
                <a:solidFill>
                  <a:schemeClr val="tx1">
                    <a:lumMod val="85000"/>
                    <a:lumOff val="15000"/>
                  </a:schemeClr>
                </a:solidFill>
                <a:latin typeface="微软雅黑" pitchFamily="34" charset="-122"/>
                <a:ea typeface="微软雅黑" pitchFamily="34" charset="-122"/>
              </a:rPr>
              <a:t>校园物联网管理</a:t>
            </a:r>
            <a:endParaRPr lang="zh-CN" altLang="en-US" sz="1100" b="1" kern="0" dirty="0">
              <a:solidFill>
                <a:schemeClr val="tx1">
                  <a:lumMod val="85000"/>
                  <a:lumOff val="15000"/>
                </a:schemeClr>
              </a:solidFill>
              <a:latin typeface="微软雅黑" pitchFamily="34" charset="-122"/>
              <a:ea typeface="微软雅黑" pitchFamily="34" charset="-122"/>
            </a:endParaRPr>
          </a:p>
        </p:txBody>
      </p:sp>
      <p:sp>
        <p:nvSpPr>
          <p:cNvPr id="108" name="上下箭头 107"/>
          <p:cNvSpPr/>
          <p:nvPr/>
        </p:nvSpPr>
        <p:spPr bwMode="auto">
          <a:xfrm>
            <a:off x="4500376" y="1228345"/>
            <a:ext cx="258790" cy="183952"/>
          </a:xfrm>
          <a:prstGeom prst="upDownArrow">
            <a:avLst>
              <a:gd name="adj1" fmla="val 30094"/>
              <a:gd name="adj2" fmla="val 35070"/>
            </a:avLst>
          </a:prstGeom>
          <a:solidFill>
            <a:srgbClr val="C00000"/>
          </a:solidFill>
          <a:ln w="15875" cap="flat" cmpd="sng" algn="ctr">
            <a:noFill/>
            <a:prstDash val="solid"/>
          </a:ln>
          <a:effectLst/>
        </p:spPr>
        <p:txBody>
          <a:bodyPr anchor="ctr"/>
          <a:lstStyle/>
          <a:p>
            <a:pPr algn="ctr" defTabSz="685800">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9" name="上下箭头 108"/>
          <p:cNvSpPr/>
          <p:nvPr/>
        </p:nvSpPr>
        <p:spPr bwMode="auto">
          <a:xfrm>
            <a:off x="3573958" y="1228344"/>
            <a:ext cx="258790" cy="183952"/>
          </a:xfrm>
          <a:prstGeom prst="upDownArrow">
            <a:avLst>
              <a:gd name="adj1" fmla="val 30094"/>
              <a:gd name="adj2" fmla="val 35070"/>
            </a:avLst>
          </a:prstGeom>
          <a:solidFill>
            <a:srgbClr val="C00000"/>
          </a:solidFill>
          <a:ln w="15875" cap="flat" cmpd="sng" algn="ctr">
            <a:noFill/>
            <a:prstDash val="solid"/>
          </a:ln>
          <a:effectLst/>
        </p:spPr>
        <p:txBody>
          <a:bodyPr anchor="ctr"/>
          <a:lstStyle/>
          <a:p>
            <a:pPr algn="ctr" defTabSz="685800">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0" name="上下箭头 109"/>
          <p:cNvSpPr/>
          <p:nvPr/>
        </p:nvSpPr>
        <p:spPr bwMode="auto">
          <a:xfrm>
            <a:off x="5423276" y="1228344"/>
            <a:ext cx="258790" cy="183952"/>
          </a:xfrm>
          <a:prstGeom prst="upDownArrow">
            <a:avLst>
              <a:gd name="adj1" fmla="val 30094"/>
              <a:gd name="adj2" fmla="val 35070"/>
            </a:avLst>
          </a:prstGeom>
          <a:solidFill>
            <a:srgbClr val="C00000"/>
          </a:solidFill>
          <a:ln w="15875" cap="flat" cmpd="sng" algn="ctr">
            <a:noFill/>
            <a:prstDash val="solid"/>
          </a:ln>
          <a:effectLst/>
        </p:spPr>
        <p:txBody>
          <a:bodyPr anchor="ctr"/>
          <a:lstStyle/>
          <a:p>
            <a:pPr algn="ctr" defTabSz="685800">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3" name="圆角矩形 112"/>
          <p:cNvSpPr/>
          <p:nvPr/>
        </p:nvSpPr>
        <p:spPr>
          <a:xfrm>
            <a:off x="106744" y="3397028"/>
            <a:ext cx="1542361" cy="326850"/>
          </a:xfrm>
          <a:prstGeom prst="roundRect">
            <a:avLst/>
          </a:prstGeom>
          <a:solidFill>
            <a:srgbClr val="0070C0"/>
          </a:solidFill>
          <a:ln w="9525" cap="flat" cmpd="sng" algn="ctr">
            <a:no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r>
              <a:rPr lang="zh-CN" altLang="en-US" sz="1100" b="1" kern="0" dirty="0" smtClean="0">
                <a:solidFill>
                  <a:schemeClr val="bg1"/>
                </a:solidFill>
                <a:latin typeface="微软雅黑" pitchFamily="34" charset="-122"/>
                <a:ea typeface="微软雅黑" pitchFamily="34" charset="-122"/>
              </a:rPr>
              <a:t>一网融合</a:t>
            </a:r>
            <a:endParaRPr lang="en-US" altLang="zh-CN" sz="1100" b="1" kern="0" dirty="0" smtClean="0">
              <a:solidFill>
                <a:schemeClr val="bg1"/>
              </a:solidFill>
              <a:latin typeface="微软雅黑" pitchFamily="34" charset="-122"/>
              <a:ea typeface="微软雅黑" pitchFamily="34" charset="-122"/>
            </a:endParaRPr>
          </a:p>
          <a:p>
            <a:pPr algn="ctr" fontAlgn="auto">
              <a:spcBef>
                <a:spcPts val="0"/>
              </a:spcBef>
              <a:spcAft>
                <a:spcPts val="0"/>
              </a:spcAft>
            </a:pPr>
            <a:r>
              <a:rPr lang="zh-CN" altLang="en-US" sz="1100" b="1" kern="0" dirty="0" smtClean="0">
                <a:solidFill>
                  <a:schemeClr val="bg1"/>
                </a:solidFill>
                <a:latin typeface="微软雅黑" pitchFamily="34" charset="-122"/>
                <a:ea typeface="微软雅黑" pitchFamily="34" charset="-122"/>
              </a:rPr>
              <a:t>终结连接方式多样性</a:t>
            </a:r>
            <a:endParaRPr lang="en-US" altLang="zh-CN" sz="1100" b="1" kern="0" dirty="0">
              <a:solidFill>
                <a:schemeClr val="bg1"/>
              </a:solidFill>
              <a:latin typeface="微软雅黑" pitchFamily="34" charset="-122"/>
              <a:ea typeface="微软雅黑" pitchFamily="34" charset="-122"/>
            </a:endParaRPr>
          </a:p>
        </p:txBody>
      </p:sp>
      <p:sp>
        <p:nvSpPr>
          <p:cNvPr id="115" name="圆角矩形 114"/>
          <p:cNvSpPr/>
          <p:nvPr/>
        </p:nvSpPr>
        <p:spPr>
          <a:xfrm>
            <a:off x="106744" y="1483538"/>
            <a:ext cx="2350659" cy="333083"/>
          </a:xfrm>
          <a:prstGeom prst="roundRect">
            <a:avLst/>
          </a:prstGeom>
          <a:solidFill>
            <a:srgbClr val="0070C0"/>
          </a:solidFill>
          <a:ln w="9525" cap="flat" cmpd="sng" algn="ctr">
            <a:no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r>
              <a:rPr lang="zh-CN" altLang="en-US" sz="1100" b="1" kern="0" dirty="0">
                <a:solidFill>
                  <a:schemeClr val="bg1"/>
                </a:solidFill>
                <a:latin typeface="微软雅黑" pitchFamily="34" charset="-122"/>
                <a:ea typeface="微软雅黑" pitchFamily="34" charset="-122"/>
              </a:rPr>
              <a:t>数据定义标准化基于平台汇聚融合</a:t>
            </a:r>
          </a:p>
        </p:txBody>
      </p:sp>
      <p:sp>
        <p:nvSpPr>
          <p:cNvPr id="116" name="流程图: 磁盘 115"/>
          <p:cNvSpPr/>
          <p:nvPr/>
        </p:nvSpPr>
        <p:spPr>
          <a:xfrm>
            <a:off x="3210948" y="1868149"/>
            <a:ext cx="297083" cy="234385"/>
          </a:xfrm>
          <a:prstGeom prst="flowChartMagneticDisk">
            <a:avLst/>
          </a:prstGeom>
          <a:solidFill>
            <a:srgbClr val="C9D7CE"/>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17" name="TextBox 116"/>
          <p:cNvSpPr txBox="1"/>
          <p:nvPr/>
        </p:nvSpPr>
        <p:spPr>
          <a:xfrm>
            <a:off x="3449425" y="1862231"/>
            <a:ext cx="825867"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物联网数据</a:t>
            </a:r>
          </a:p>
        </p:txBody>
      </p:sp>
      <p:sp>
        <p:nvSpPr>
          <p:cNvPr id="128" name="圆角矩形 127"/>
          <p:cNvSpPr/>
          <p:nvPr/>
        </p:nvSpPr>
        <p:spPr>
          <a:xfrm>
            <a:off x="106238" y="944141"/>
            <a:ext cx="2347206" cy="334899"/>
          </a:xfrm>
          <a:prstGeom prst="roundRect">
            <a:avLst/>
          </a:prstGeom>
          <a:solidFill>
            <a:srgbClr val="0070C0"/>
          </a:solidFill>
          <a:ln w="9525" cap="flat" cmpd="sng" algn="ctr">
            <a:no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r>
              <a:rPr lang="zh-CN" altLang="en-US" sz="1100" b="1" kern="0" dirty="0">
                <a:solidFill>
                  <a:schemeClr val="bg1"/>
                </a:solidFill>
                <a:latin typeface="微软雅黑" pitchFamily="34" charset="-122"/>
                <a:ea typeface="微软雅黑" pitchFamily="34" charset="-122"/>
              </a:rPr>
              <a:t>基于大数据的智慧应用</a:t>
            </a:r>
          </a:p>
        </p:txBody>
      </p:sp>
      <p:pic>
        <p:nvPicPr>
          <p:cNvPr id="130" name="Picture 2" descr="E:\工作\会议活动资料\2017西安大会\物联网\井盖.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9872" y="4383059"/>
            <a:ext cx="300042" cy="272164"/>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3" descr="E:\工作\会议活动资料\2017西安大会\物联网\烟雾传感器1.png"/>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54522" y="4384461"/>
            <a:ext cx="339718" cy="30815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E:\工作\会议活动资料\2017西安大会\物联网\摄像头.png"/>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0392" y="4373573"/>
            <a:ext cx="324150" cy="28826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 descr="E:\工作\会议活动资料\2017西安大会\物联网\温湿度.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1279" y="4353439"/>
            <a:ext cx="363814" cy="33001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E:\工作\会议活动资料\2017西安大会\物联网\水表.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3682" y="4387865"/>
            <a:ext cx="289446" cy="26255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7" descr="E:\工作\会议活动资料\2017西安大会\物联网\电表.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51101" y="4370660"/>
            <a:ext cx="251362" cy="29640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8" descr="E:\工作\会议活动资料\2017西安大会\物联网\空调.pn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3940" y="4362758"/>
            <a:ext cx="353596" cy="32074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E:\工作\会议活动资料\2017西安大会\物联网\垃圾桶.png"/>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74886" y="4332365"/>
            <a:ext cx="358034" cy="32476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1" descr="E:\工作\会议活动资料\2017西安大会\物联网\a05停车位置.png"/>
          <p:cNvPicPr>
            <a:picLocks noChangeAspect="1" noChangeArrowheads="1"/>
          </p:cNvPicPr>
          <p:nvPr/>
        </p:nvPicPr>
        <p:blipFill>
          <a:blip r:embed="rId1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1161" y="4413273"/>
            <a:ext cx="253302" cy="22976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2" descr="E:\工作\会议活动资料\2017西安大会\物联网\传感器_智能门锁.pn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99156" y="4349606"/>
            <a:ext cx="407658" cy="369781"/>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 descr="E:\工作\会议活动资料\2017西安大会\物联网\路灯.png"/>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5771" y="4308076"/>
            <a:ext cx="462204" cy="419259"/>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 descr="E:\工作\会议活动资料\2017西安大会\物联网\终端.png"/>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07794" y="4399256"/>
            <a:ext cx="346672" cy="31446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5" descr="E:\工作\会议活动资料\2017西安大会\物联网\洗衣机.png"/>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0658" y="4384461"/>
            <a:ext cx="337796" cy="3064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6" descr="E:\工作\会议活动资料\2017西安大会\物联网\灯.png"/>
          <p:cNvPicPr>
            <a:picLocks noChangeAspect="1" noChangeArrowheads="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5311" y="4332927"/>
            <a:ext cx="346325" cy="314146"/>
          </a:xfrm>
          <a:prstGeom prst="rect">
            <a:avLst/>
          </a:prstGeom>
          <a:noFill/>
          <a:extLst>
            <a:ext uri="{909E8E84-426E-40DD-AFC4-6F175D3DCCD1}">
              <a14:hiddenFill xmlns:a14="http://schemas.microsoft.com/office/drawing/2010/main">
                <a:solidFill>
                  <a:srgbClr val="FFFFFF"/>
                </a:solidFill>
              </a14:hiddenFill>
            </a:ext>
          </a:extLst>
        </p:spPr>
      </p:pic>
      <p:pic>
        <p:nvPicPr>
          <p:cNvPr id="144" name="图片 1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50653" y="4417486"/>
            <a:ext cx="234022" cy="234022"/>
          </a:xfrm>
          <a:prstGeom prst="rect">
            <a:avLst/>
          </a:prstGeom>
        </p:spPr>
      </p:pic>
      <p:cxnSp>
        <p:nvCxnSpPr>
          <p:cNvPr id="172" name="直接连接符 171"/>
          <p:cNvCxnSpPr/>
          <p:nvPr/>
        </p:nvCxnSpPr>
        <p:spPr>
          <a:xfrm>
            <a:off x="1907704" y="3529198"/>
            <a:ext cx="0" cy="291195"/>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pic>
        <p:nvPicPr>
          <p:cNvPr id="174" name="图片 1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90718" y="3593070"/>
            <a:ext cx="633971" cy="631859"/>
          </a:xfrm>
          <a:prstGeom prst="rect">
            <a:avLst/>
          </a:prstGeom>
        </p:spPr>
      </p:pic>
      <p:cxnSp>
        <p:nvCxnSpPr>
          <p:cNvPr id="177" name="直接连接符 176"/>
          <p:cNvCxnSpPr/>
          <p:nvPr/>
        </p:nvCxnSpPr>
        <p:spPr>
          <a:xfrm>
            <a:off x="3347864" y="3529198"/>
            <a:ext cx="0" cy="291195"/>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pic>
        <p:nvPicPr>
          <p:cNvPr id="176" name="图片 17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962058" y="3550319"/>
            <a:ext cx="794861" cy="717360"/>
          </a:xfrm>
          <a:prstGeom prst="rect">
            <a:avLst/>
          </a:prstGeom>
        </p:spPr>
      </p:pic>
      <p:pic>
        <p:nvPicPr>
          <p:cNvPr id="179" name="Picture 4" descr="E:\产品资料\AP\球AP\高清爆炸圖\照片\01.ti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52069" y="3669241"/>
            <a:ext cx="743150" cy="502368"/>
          </a:xfrm>
          <a:prstGeom prst="rect">
            <a:avLst/>
          </a:prstGeom>
          <a:noFill/>
          <a:extLst>
            <a:ext uri="{909E8E84-426E-40DD-AFC4-6F175D3DCCD1}">
              <a14:hiddenFill xmlns:a14="http://schemas.microsoft.com/office/drawing/2010/main">
                <a:solidFill>
                  <a:srgbClr val="FFFFFF"/>
                </a:solidFill>
              </a14:hiddenFill>
            </a:ext>
          </a:extLst>
        </p:spPr>
      </p:pic>
      <p:cxnSp>
        <p:nvCxnSpPr>
          <p:cNvPr id="182" name="直接连接符 181"/>
          <p:cNvCxnSpPr/>
          <p:nvPr/>
        </p:nvCxnSpPr>
        <p:spPr>
          <a:xfrm>
            <a:off x="5968727" y="3533774"/>
            <a:ext cx="0" cy="291195"/>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pic>
        <p:nvPicPr>
          <p:cNvPr id="187" name="图片 18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11621" y="3731710"/>
            <a:ext cx="514211" cy="321381"/>
          </a:xfrm>
          <a:prstGeom prst="rect">
            <a:avLst/>
          </a:prstGeom>
        </p:spPr>
      </p:pic>
      <p:cxnSp>
        <p:nvCxnSpPr>
          <p:cNvPr id="189" name="直接连接符 188"/>
          <p:cNvCxnSpPr/>
          <p:nvPr/>
        </p:nvCxnSpPr>
        <p:spPr>
          <a:xfrm>
            <a:off x="7313683" y="3533774"/>
            <a:ext cx="0" cy="291195"/>
          </a:xfrm>
          <a:prstGeom prst="line">
            <a:avLst/>
          </a:prstGeom>
          <a:ln>
            <a:solidFill>
              <a:srgbClr val="E60012"/>
            </a:solidFill>
          </a:ln>
        </p:spPr>
        <p:style>
          <a:lnRef idx="1">
            <a:schemeClr val="accent1"/>
          </a:lnRef>
          <a:fillRef idx="0">
            <a:schemeClr val="accent1"/>
          </a:fillRef>
          <a:effectRef idx="0">
            <a:schemeClr val="accent1"/>
          </a:effectRef>
          <a:fontRef idx="minor">
            <a:schemeClr val="tx1"/>
          </a:fontRef>
        </p:style>
      </p:cxnSp>
      <p:pic>
        <p:nvPicPr>
          <p:cNvPr id="188" name="图片 18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997226" y="3589526"/>
            <a:ext cx="632914" cy="631860"/>
          </a:xfrm>
          <a:prstGeom prst="rect">
            <a:avLst/>
          </a:prstGeom>
        </p:spPr>
      </p:pic>
      <p:sp>
        <p:nvSpPr>
          <p:cNvPr id="190" name="TextBox 225"/>
          <p:cNvSpPr txBox="1">
            <a:spLocks noChangeArrowheads="1"/>
          </p:cNvSpPr>
          <p:nvPr/>
        </p:nvSpPr>
        <p:spPr bwMode="auto">
          <a:xfrm>
            <a:off x="1053133" y="4680743"/>
            <a:ext cx="461287"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电灯</a:t>
            </a:r>
            <a:endParaRPr lang="en-US" altLang="zh-CN" sz="800" dirty="0">
              <a:solidFill>
                <a:schemeClr val="tx1">
                  <a:lumMod val="85000"/>
                  <a:lumOff val="15000"/>
                </a:schemeClr>
              </a:solidFill>
              <a:latin typeface="微软雅黑" pitchFamily="34" charset="-122"/>
              <a:ea typeface="微软雅黑" pitchFamily="34" charset="-122"/>
            </a:endParaRPr>
          </a:p>
        </p:txBody>
      </p:sp>
      <p:sp>
        <p:nvSpPr>
          <p:cNvPr id="191" name="TextBox 221"/>
          <p:cNvSpPr txBox="1">
            <a:spLocks noChangeArrowheads="1"/>
          </p:cNvSpPr>
          <p:nvPr/>
        </p:nvSpPr>
        <p:spPr bwMode="auto">
          <a:xfrm>
            <a:off x="2058572" y="4690268"/>
            <a:ext cx="563879"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垃圾桶</a:t>
            </a:r>
            <a:endParaRPr lang="en-US" altLang="zh-CN" sz="800" dirty="0">
              <a:solidFill>
                <a:schemeClr val="tx1">
                  <a:lumMod val="85000"/>
                  <a:lumOff val="15000"/>
                </a:schemeClr>
              </a:solidFill>
              <a:latin typeface="微软雅黑" pitchFamily="34" charset="-122"/>
              <a:ea typeface="微软雅黑" pitchFamily="34" charset="-122"/>
            </a:endParaRPr>
          </a:p>
        </p:txBody>
      </p:sp>
      <p:sp>
        <p:nvSpPr>
          <p:cNvPr id="192" name="TextBox 247"/>
          <p:cNvSpPr txBox="1">
            <a:spLocks noChangeArrowheads="1"/>
          </p:cNvSpPr>
          <p:nvPr/>
        </p:nvSpPr>
        <p:spPr bwMode="auto">
          <a:xfrm>
            <a:off x="2508399" y="4704392"/>
            <a:ext cx="661541" cy="2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空调</a:t>
            </a:r>
          </a:p>
        </p:txBody>
      </p:sp>
      <p:sp>
        <p:nvSpPr>
          <p:cNvPr id="193" name="TextBox 248"/>
          <p:cNvSpPr txBox="1">
            <a:spLocks noChangeArrowheads="1"/>
          </p:cNvSpPr>
          <p:nvPr/>
        </p:nvSpPr>
        <p:spPr bwMode="auto">
          <a:xfrm>
            <a:off x="6463258" y="4696620"/>
            <a:ext cx="663291" cy="2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路灯</a:t>
            </a:r>
          </a:p>
        </p:txBody>
      </p:sp>
      <p:sp>
        <p:nvSpPr>
          <p:cNvPr id="194" name="TextBox 225"/>
          <p:cNvSpPr txBox="1">
            <a:spLocks noChangeArrowheads="1"/>
          </p:cNvSpPr>
          <p:nvPr/>
        </p:nvSpPr>
        <p:spPr bwMode="auto">
          <a:xfrm>
            <a:off x="3040118" y="4680897"/>
            <a:ext cx="461287"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电表</a:t>
            </a:r>
            <a:endParaRPr lang="en-US" altLang="zh-CN" sz="800" dirty="0">
              <a:solidFill>
                <a:schemeClr val="tx1">
                  <a:lumMod val="85000"/>
                  <a:lumOff val="15000"/>
                </a:schemeClr>
              </a:solidFill>
              <a:latin typeface="微软雅黑" pitchFamily="34" charset="-122"/>
              <a:ea typeface="微软雅黑" pitchFamily="34" charset="-122"/>
            </a:endParaRPr>
          </a:p>
        </p:txBody>
      </p:sp>
      <p:sp>
        <p:nvSpPr>
          <p:cNvPr id="195" name="TextBox 221"/>
          <p:cNvSpPr txBox="1">
            <a:spLocks noChangeArrowheads="1"/>
          </p:cNvSpPr>
          <p:nvPr/>
        </p:nvSpPr>
        <p:spPr bwMode="auto">
          <a:xfrm>
            <a:off x="3453116" y="4680897"/>
            <a:ext cx="461287"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水表</a:t>
            </a:r>
            <a:endParaRPr lang="en-US" altLang="zh-CN" sz="800" dirty="0">
              <a:solidFill>
                <a:schemeClr val="tx1">
                  <a:lumMod val="85000"/>
                  <a:lumOff val="15000"/>
                </a:schemeClr>
              </a:solidFill>
              <a:latin typeface="微软雅黑" pitchFamily="34" charset="-122"/>
              <a:ea typeface="微软雅黑" pitchFamily="34" charset="-122"/>
            </a:endParaRPr>
          </a:p>
        </p:txBody>
      </p:sp>
      <p:sp>
        <p:nvSpPr>
          <p:cNvPr id="196" name="矩形 94"/>
          <p:cNvSpPr>
            <a:spLocks noChangeArrowheads="1"/>
          </p:cNvSpPr>
          <p:nvPr/>
        </p:nvSpPr>
        <p:spPr bwMode="auto">
          <a:xfrm>
            <a:off x="6055593" y="4680897"/>
            <a:ext cx="886872"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latin typeface="微软雅黑" pitchFamily="34" charset="-122"/>
                <a:ea typeface="微软雅黑" pitchFamily="34" charset="-122"/>
              </a:rPr>
              <a:t>智能门锁</a:t>
            </a:r>
            <a:endParaRPr lang="en-US" altLang="zh-CN" sz="800" dirty="0">
              <a:latin typeface="微软雅黑" pitchFamily="34" charset="-122"/>
              <a:ea typeface="微软雅黑" pitchFamily="34" charset="-122"/>
            </a:endParaRPr>
          </a:p>
        </p:txBody>
      </p:sp>
      <p:sp>
        <p:nvSpPr>
          <p:cNvPr id="197" name="矩形 94"/>
          <p:cNvSpPr>
            <a:spLocks noChangeArrowheads="1"/>
          </p:cNvSpPr>
          <p:nvPr/>
        </p:nvSpPr>
        <p:spPr bwMode="auto">
          <a:xfrm>
            <a:off x="5422379" y="4680897"/>
            <a:ext cx="1085946"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en-US" altLang="zh-CN" sz="800" dirty="0" smtClean="0">
                <a:latin typeface="微软雅黑" pitchFamily="34" charset="-122"/>
                <a:ea typeface="微软雅黑" pitchFamily="34" charset="-122"/>
              </a:rPr>
              <a:t>R</a:t>
            </a:r>
            <a:r>
              <a:rPr lang="zh-CN" altLang="en-US" sz="800" dirty="0" smtClean="0">
                <a:latin typeface="微软雅黑" pitchFamily="34" charset="-122"/>
                <a:ea typeface="微软雅黑" pitchFamily="34" charset="-122"/>
              </a:rPr>
              <a:t>阅读器</a:t>
            </a:r>
            <a:endParaRPr lang="en-US" altLang="zh-CN" sz="800" dirty="0">
              <a:latin typeface="微软雅黑" pitchFamily="34" charset="-122"/>
              <a:ea typeface="微软雅黑" pitchFamily="34" charset="-122"/>
            </a:endParaRPr>
          </a:p>
        </p:txBody>
      </p:sp>
      <p:sp>
        <p:nvSpPr>
          <p:cNvPr id="198" name="矩形 94"/>
          <p:cNvSpPr>
            <a:spLocks noChangeArrowheads="1"/>
          </p:cNvSpPr>
          <p:nvPr/>
        </p:nvSpPr>
        <p:spPr bwMode="auto">
          <a:xfrm>
            <a:off x="1337301" y="4690422"/>
            <a:ext cx="992926"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latin typeface="微软雅黑" pitchFamily="34" charset="-122"/>
                <a:ea typeface="微软雅黑" pitchFamily="34" charset="-122"/>
              </a:rPr>
              <a:t>停车位</a:t>
            </a:r>
            <a:endParaRPr lang="en-US" altLang="zh-CN" sz="800" dirty="0">
              <a:latin typeface="微软雅黑" pitchFamily="34" charset="-122"/>
              <a:ea typeface="微软雅黑" pitchFamily="34" charset="-122"/>
            </a:endParaRPr>
          </a:p>
        </p:txBody>
      </p:sp>
      <p:sp>
        <p:nvSpPr>
          <p:cNvPr id="199" name="矩形 94"/>
          <p:cNvSpPr>
            <a:spLocks noChangeArrowheads="1"/>
          </p:cNvSpPr>
          <p:nvPr/>
        </p:nvSpPr>
        <p:spPr bwMode="auto">
          <a:xfrm>
            <a:off x="6770845" y="4680897"/>
            <a:ext cx="1031990"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latin typeface="微软雅黑" pitchFamily="34" charset="-122"/>
                <a:ea typeface="微软雅黑" pitchFamily="34" charset="-122"/>
              </a:rPr>
              <a:t>公共洗衣机</a:t>
            </a:r>
            <a:endParaRPr lang="en-US" altLang="zh-CN" sz="800" dirty="0">
              <a:latin typeface="微软雅黑" pitchFamily="34" charset="-122"/>
              <a:ea typeface="微软雅黑" pitchFamily="34" charset="-122"/>
            </a:endParaRPr>
          </a:p>
        </p:txBody>
      </p:sp>
      <p:sp>
        <p:nvSpPr>
          <p:cNvPr id="200" name="矩形 94"/>
          <p:cNvSpPr>
            <a:spLocks noChangeArrowheads="1"/>
          </p:cNvSpPr>
          <p:nvPr/>
        </p:nvSpPr>
        <p:spPr bwMode="auto">
          <a:xfrm>
            <a:off x="4725541" y="4680897"/>
            <a:ext cx="792248"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latin typeface="微软雅黑" pitchFamily="34" charset="-122"/>
                <a:ea typeface="微软雅黑" pitchFamily="34" charset="-122"/>
              </a:rPr>
              <a:t>智能井盖</a:t>
            </a:r>
            <a:endParaRPr lang="en-US" altLang="zh-CN" sz="800" dirty="0">
              <a:latin typeface="微软雅黑" pitchFamily="34" charset="-122"/>
              <a:ea typeface="微软雅黑" pitchFamily="34" charset="-122"/>
            </a:endParaRPr>
          </a:p>
        </p:txBody>
      </p:sp>
      <p:sp>
        <p:nvSpPr>
          <p:cNvPr id="201" name="矩形 94"/>
          <p:cNvSpPr>
            <a:spLocks noChangeArrowheads="1"/>
          </p:cNvSpPr>
          <p:nvPr/>
        </p:nvSpPr>
        <p:spPr bwMode="auto">
          <a:xfrm>
            <a:off x="4082087" y="4680897"/>
            <a:ext cx="984444"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latin typeface="微软雅黑" pitchFamily="34" charset="-122"/>
                <a:ea typeface="微软雅黑" pitchFamily="34" charset="-122"/>
              </a:rPr>
              <a:t>摄像头</a:t>
            </a:r>
            <a:endParaRPr lang="en-US" altLang="zh-CN" sz="800" dirty="0">
              <a:latin typeface="微软雅黑" pitchFamily="34" charset="-122"/>
              <a:ea typeface="微软雅黑" pitchFamily="34" charset="-122"/>
            </a:endParaRPr>
          </a:p>
        </p:txBody>
      </p:sp>
      <p:sp>
        <p:nvSpPr>
          <p:cNvPr id="202" name="矩形 94"/>
          <p:cNvSpPr>
            <a:spLocks noChangeArrowheads="1"/>
          </p:cNvSpPr>
          <p:nvPr/>
        </p:nvSpPr>
        <p:spPr bwMode="auto">
          <a:xfrm>
            <a:off x="5185661" y="4680897"/>
            <a:ext cx="816974"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latin typeface="微软雅黑" pitchFamily="34" charset="-122"/>
                <a:ea typeface="微软雅黑" pitchFamily="34" charset="-122"/>
              </a:rPr>
              <a:t>烟感监测</a:t>
            </a:r>
            <a:endParaRPr lang="en-US" altLang="zh-CN" sz="800" dirty="0">
              <a:latin typeface="微软雅黑" pitchFamily="34" charset="-122"/>
              <a:ea typeface="微软雅黑" pitchFamily="34" charset="-122"/>
            </a:endParaRPr>
          </a:p>
        </p:txBody>
      </p:sp>
      <p:sp>
        <p:nvSpPr>
          <p:cNvPr id="203" name="TextBox 240"/>
          <p:cNvSpPr txBox="1">
            <a:spLocks noChangeArrowheads="1"/>
          </p:cNvSpPr>
          <p:nvPr/>
        </p:nvSpPr>
        <p:spPr bwMode="auto">
          <a:xfrm>
            <a:off x="3780562" y="4681537"/>
            <a:ext cx="666472" cy="2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6813" tIns="63407" rIns="126813" bIns="6340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eaLnBrk="1" fontAlgn="ctr" hangingPunct="1">
              <a:spcBef>
                <a:spcPct val="0"/>
              </a:spcBef>
              <a:buClrTx/>
              <a:buSzTx/>
              <a:buFontTx/>
              <a:buNone/>
            </a:pPr>
            <a:r>
              <a:rPr lang="zh-CN" altLang="en-US" sz="800" dirty="0">
                <a:latin typeface="微软雅黑" pitchFamily="34" charset="-122"/>
                <a:ea typeface="微软雅黑" pitchFamily="34" charset="-122"/>
              </a:rPr>
              <a:t>温度湿度</a:t>
            </a:r>
            <a:endParaRPr lang="en-US" altLang="zh-CN" sz="800" dirty="0">
              <a:latin typeface="微软雅黑" pitchFamily="34" charset="-122"/>
              <a:ea typeface="微软雅黑" pitchFamily="34" charset="-122"/>
            </a:endParaRPr>
          </a:p>
        </p:txBody>
      </p:sp>
      <p:sp>
        <p:nvSpPr>
          <p:cNvPr id="204" name="TextBox 248"/>
          <p:cNvSpPr txBox="1">
            <a:spLocks noChangeArrowheads="1"/>
          </p:cNvSpPr>
          <p:nvPr/>
        </p:nvSpPr>
        <p:spPr bwMode="auto">
          <a:xfrm>
            <a:off x="7452320" y="4696296"/>
            <a:ext cx="818275" cy="2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7547" rIns="95095" bIns="47547">
            <a:spAutoFit/>
          </a:bodyPr>
          <a:lstStyle>
            <a:lvl1pPr defTabSz="1219200" eaLnBrk="0" hangingPunct="0">
              <a:spcBef>
                <a:spcPct val="20000"/>
              </a:spcBef>
              <a:buClr>
                <a:schemeClr val="tx2"/>
              </a:buClr>
              <a:buSzPct val="115000"/>
              <a:buFont typeface="Wingdings" pitchFamily="2" charset="2"/>
              <a:buChar char="§"/>
              <a:defRPr sz="3200">
                <a:solidFill>
                  <a:schemeClr val="tx1"/>
                </a:solidFill>
                <a:latin typeface="Arial" pitchFamily="34" charset="0"/>
              </a:defRPr>
            </a:lvl1pPr>
            <a:lvl2pPr marL="742950" indent="-285750" defTabSz="1219200" eaLnBrk="0" hangingPunct="0">
              <a:spcBef>
                <a:spcPct val="20000"/>
              </a:spcBef>
              <a:buClr>
                <a:schemeClr val="accent1"/>
              </a:buClr>
              <a:buFont typeface="Wingdings" pitchFamily="2" charset="2"/>
              <a:buChar char="§"/>
              <a:defRPr sz="2800">
                <a:solidFill>
                  <a:schemeClr val="tx1"/>
                </a:solidFill>
                <a:latin typeface="Arial" pitchFamily="34" charset="0"/>
              </a:defRPr>
            </a:lvl2pPr>
            <a:lvl3pPr marL="1143000" indent="-228600" defTabSz="1219200" eaLnBrk="0" hangingPunct="0">
              <a:spcBef>
                <a:spcPct val="20000"/>
              </a:spcBef>
              <a:buChar char="•"/>
              <a:defRPr sz="2400">
                <a:solidFill>
                  <a:schemeClr val="tx1"/>
                </a:solidFill>
                <a:latin typeface="Arial" pitchFamily="34" charset="0"/>
              </a:defRPr>
            </a:lvl3pPr>
            <a:lvl4pPr marL="1600200" indent="-228600" defTabSz="1219200" eaLnBrk="0" hangingPunct="0">
              <a:spcBef>
                <a:spcPct val="20000"/>
              </a:spcBef>
              <a:buChar char="–"/>
              <a:defRPr sz="2000">
                <a:solidFill>
                  <a:schemeClr val="tx1"/>
                </a:solidFill>
                <a:latin typeface="Arial" pitchFamily="34" charset="0"/>
              </a:defRPr>
            </a:lvl4pPr>
            <a:lvl5pPr marL="2057400" indent="-228600" defTabSz="1219200" eaLnBrk="0" hangingPunct="0">
              <a:spcBef>
                <a:spcPct val="20000"/>
              </a:spcBef>
              <a:buChar char="»"/>
              <a:defRPr sz="2000">
                <a:solidFill>
                  <a:schemeClr val="tx1"/>
                </a:solidFill>
                <a:latin typeface="Arial" pitchFamily="34" charset="0"/>
              </a:defRPr>
            </a:lvl5pPr>
            <a:lvl6pPr marL="2514600" indent="-228600" defTabSz="1219200" eaLnBrk="0" fontAlgn="base" hangingPunct="0">
              <a:spcBef>
                <a:spcPct val="20000"/>
              </a:spcBef>
              <a:spcAft>
                <a:spcPct val="0"/>
              </a:spcAft>
              <a:buChar char="»"/>
              <a:defRPr sz="2000">
                <a:solidFill>
                  <a:schemeClr val="tx1"/>
                </a:solidFill>
                <a:latin typeface="Arial" pitchFamily="34" charset="0"/>
              </a:defRPr>
            </a:lvl6pPr>
            <a:lvl7pPr marL="2971800" indent="-228600" defTabSz="1219200" eaLnBrk="0" fontAlgn="base" hangingPunct="0">
              <a:spcBef>
                <a:spcPct val="20000"/>
              </a:spcBef>
              <a:spcAft>
                <a:spcPct val="0"/>
              </a:spcAft>
              <a:buChar char="»"/>
              <a:defRPr sz="2000">
                <a:solidFill>
                  <a:schemeClr val="tx1"/>
                </a:solidFill>
                <a:latin typeface="Arial" pitchFamily="34" charset="0"/>
              </a:defRPr>
            </a:lvl7pPr>
            <a:lvl8pPr marL="3429000" indent="-228600" defTabSz="1219200" eaLnBrk="0" fontAlgn="base" hangingPunct="0">
              <a:spcBef>
                <a:spcPct val="20000"/>
              </a:spcBef>
              <a:spcAft>
                <a:spcPct val="0"/>
              </a:spcAft>
              <a:buChar char="»"/>
              <a:defRPr sz="2000">
                <a:solidFill>
                  <a:schemeClr val="tx1"/>
                </a:solidFill>
                <a:latin typeface="Arial" pitchFamily="34" charset="0"/>
              </a:defRPr>
            </a:lvl8pPr>
            <a:lvl9pPr marL="3886200" indent="-228600" defTabSz="1219200" eaLnBrk="0" fontAlgn="base" hangingPunct="0">
              <a:spcBef>
                <a:spcPct val="20000"/>
              </a:spcBef>
              <a:spcAft>
                <a:spcPct val="0"/>
              </a:spcAft>
              <a:buChar char="»"/>
              <a:defRPr sz="2000">
                <a:solidFill>
                  <a:schemeClr val="tx1"/>
                </a:solidFill>
                <a:latin typeface="Arial" pitchFamily="34" charset="0"/>
              </a:defRPr>
            </a:lvl9pPr>
          </a:lstStyle>
          <a:p>
            <a:pPr algn="ctr" eaLnBrk="1" fontAlgn="ctr" hangingPunct="1">
              <a:spcBef>
                <a:spcPct val="0"/>
              </a:spcBef>
              <a:buClrTx/>
              <a:buSzTx/>
              <a:buFontTx/>
              <a:buNone/>
            </a:pPr>
            <a:r>
              <a:rPr lang="zh-CN" altLang="en-US" sz="800" dirty="0">
                <a:solidFill>
                  <a:schemeClr val="tx1">
                    <a:lumMod val="85000"/>
                    <a:lumOff val="15000"/>
                  </a:schemeClr>
                </a:solidFill>
                <a:latin typeface="微软雅黑" pitchFamily="34" charset="-122"/>
                <a:ea typeface="微软雅黑" pitchFamily="34" charset="-122"/>
              </a:rPr>
              <a:t>上网终端</a:t>
            </a:r>
          </a:p>
        </p:txBody>
      </p:sp>
      <p:cxnSp>
        <p:nvCxnSpPr>
          <p:cNvPr id="206" name="直接连接符 205"/>
          <p:cNvCxnSpPr/>
          <p:nvPr/>
        </p:nvCxnSpPr>
        <p:spPr>
          <a:xfrm flipH="1" flipV="1">
            <a:off x="1035061" y="2355112"/>
            <a:ext cx="1" cy="188341"/>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cxnSp>
        <p:nvCxnSpPr>
          <p:cNvPr id="208" name="直接连接符 207"/>
          <p:cNvCxnSpPr/>
          <p:nvPr/>
        </p:nvCxnSpPr>
        <p:spPr>
          <a:xfrm flipV="1">
            <a:off x="2339752" y="2355112"/>
            <a:ext cx="0" cy="188341"/>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cxnSp>
        <p:nvCxnSpPr>
          <p:cNvPr id="215" name="直接连接符 214"/>
          <p:cNvCxnSpPr/>
          <p:nvPr/>
        </p:nvCxnSpPr>
        <p:spPr>
          <a:xfrm flipH="1" flipV="1">
            <a:off x="5606467" y="2361723"/>
            <a:ext cx="443" cy="175118"/>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cxnSp>
        <p:nvCxnSpPr>
          <p:cNvPr id="216" name="直接连接符 215"/>
          <p:cNvCxnSpPr/>
          <p:nvPr/>
        </p:nvCxnSpPr>
        <p:spPr>
          <a:xfrm flipH="1" flipV="1">
            <a:off x="6948264" y="2364543"/>
            <a:ext cx="443" cy="175118"/>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cxnSp>
        <p:nvCxnSpPr>
          <p:cNvPr id="217" name="直接连接符 216"/>
          <p:cNvCxnSpPr/>
          <p:nvPr/>
        </p:nvCxnSpPr>
        <p:spPr>
          <a:xfrm flipH="1" flipV="1">
            <a:off x="8190506" y="2341825"/>
            <a:ext cx="443" cy="175118"/>
          </a:xfrm>
          <a:prstGeom prst="line">
            <a:avLst/>
          </a:prstGeom>
          <a:ln>
            <a:solidFill>
              <a:srgbClr val="00B050"/>
            </a:solidFill>
            <a:prstDash val="sysDot"/>
          </a:ln>
        </p:spPr>
        <p:style>
          <a:lnRef idx="2">
            <a:schemeClr val="accent5"/>
          </a:lnRef>
          <a:fillRef idx="0">
            <a:schemeClr val="accent5"/>
          </a:fillRef>
          <a:effectRef idx="1">
            <a:schemeClr val="accent5"/>
          </a:effectRef>
          <a:fontRef idx="minor">
            <a:schemeClr val="tx1"/>
          </a:fontRef>
        </p:style>
      </p:cxnSp>
      <p:sp>
        <p:nvSpPr>
          <p:cNvPr id="219" name="TextBox 218"/>
          <p:cNvSpPr txBox="1"/>
          <p:nvPr/>
        </p:nvSpPr>
        <p:spPr>
          <a:xfrm>
            <a:off x="2410991" y="3785888"/>
            <a:ext cx="490840" cy="246221"/>
          </a:xfrm>
          <a:prstGeom prst="rect">
            <a:avLst/>
          </a:prstGeom>
          <a:noFill/>
        </p:spPr>
        <p:txBody>
          <a:bodyPr wrap="none" rtlCol="0">
            <a:spAutoFit/>
          </a:bodyPr>
          <a:lstStyle/>
          <a:p>
            <a:r>
              <a:rPr lang="en-US" altLang="zh-CN" sz="1000" b="1" dirty="0" smtClean="0">
                <a:solidFill>
                  <a:schemeClr val="bg2">
                    <a:lumMod val="75000"/>
                  </a:schemeClr>
                </a:solidFill>
                <a:latin typeface="微软雅黑" panose="020B0503020204020204" pitchFamily="34" charset="-122"/>
                <a:ea typeface="微软雅黑" panose="020B0503020204020204" pitchFamily="34" charset="-122"/>
              </a:rPr>
              <a:t>RFID</a:t>
            </a:r>
            <a:endParaRPr lang="zh-CN" altLang="en-US" sz="1000" b="1"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20" name="TextBox 219"/>
          <p:cNvSpPr txBox="1"/>
          <p:nvPr/>
        </p:nvSpPr>
        <p:spPr>
          <a:xfrm>
            <a:off x="3635896" y="3785888"/>
            <a:ext cx="630301" cy="246221"/>
          </a:xfrm>
          <a:prstGeom prst="rect">
            <a:avLst/>
          </a:prstGeom>
          <a:noFill/>
        </p:spPr>
        <p:txBody>
          <a:bodyPr wrap="none" rtlCol="0">
            <a:spAutoFit/>
          </a:bodyPr>
          <a:lstStyle/>
          <a:p>
            <a:r>
              <a:rPr lang="en-US" altLang="zh-CN" sz="1000" b="1" dirty="0" smtClean="0">
                <a:solidFill>
                  <a:schemeClr val="bg2">
                    <a:lumMod val="75000"/>
                  </a:schemeClr>
                </a:solidFill>
                <a:latin typeface="微软雅黑" panose="020B0503020204020204" pitchFamily="34" charset="-122"/>
                <a:ea typeface="微软雅黑" panose="020B0503020204020204" pitchFamily="34" charset="-122"/>
              </a:rPr>
              <a:t>ZigBee</a:t>
            </a:r>
          </a:p>
        </p:txBody>
      </p:sp>
      <p:sp>
        <p:nvSpPr>
          <p:cNvPr id="221" name="TextBox 220"/>
          <p:cNvSpPr txBox="1"/>
          <p:nvPr/>
        </p:nvSpPr>
        <p:spPr>
          <a:xfrm>
            <a:off x="5135569" y="3780304"/>
            <a:ext cx="417102" cy="246221"/>
          </a:xfrm>
          <a:prstGeom prst="rect">
            <a:avLst/>
          </a:prstGeom>
          <a:noFill/>
        </p:spPr>
        <p:txBody>
          <a:bodyPr wrap="none" rtlCol="0">
            <a:spAutoFit/>
          </a:bodyPr>
          <a:lstStyle/>
          <a:p>
            <a:r>
              <a:rPr lang="en-US" altLang="zh-CN" sz="1000" b="1" dirty="0" smtClean="0">
                <a:solidFill>
                  <a:schemeClr val="bg2">
                    <a:lumMod val="75000"/>
                  </a:schemeClr>
                </a:solidFill>
                <a:latin typeface="微软雅黑" panose="020B0503020204020204" pitchFamily="34" charset="-122"/>
                <a:ea typeface="微软雅黑" panose="020B0503020204020204" pitchFamily="34" charset="-122"/>
              </a:rPr>
              <a:t>BLE</a:t>
            </a:r>
            <a:endParaRPr lang="zh-CN" altLang="en-US" sz="1000" b="1"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22" name="TextBox 221"/>
          <p:cNvSpPr txBox="1"/>
          <p:nvPr/>
        </p:nvSpPr>
        <p:spPr>
          <a:xfrm>
            <a:off x="6387566" y="3780303"/>
            <a:ext cx="503664" cy="246221"/>
          </a:xfrm>
          <a:prstGeom prst="rect">
            <a:avLst/>
          </a:prstGeom>
          <a:noFill/>
        </p:spPr>
        <p:txBody>
          <a:bodyPr wrap="none" rtlCol="0">
            <a:spAutoFit/>
          </a:bodyPr>
          <a:lstStyle/>
          <a:p>
            <a:r>
              <a:rPr lang="en-US" altLang="zh-CN" sz="1000" b="1" dirty="0" smtClean="0">
                <a:solidFill>
                  <a:schemeClr val="bg2">
                    <a:lumMod val="75000"/>
                  </a:schemeClr>
                </a:solidFill>
                <a:latin typeface="微软雅黑" panose="020B0503020204020204" pitchFamily="34" charset="-122"/>
                <a:ea typeface="微软雅黑" panose="020B0503020204020204" pitchFamily="34" charset="-122"/>
              </a:rPr>
              <a:t>LoRa</a:t>
            </a:r>
            <a:endParaRPr lang="zh-CN" altLang="en-US" sz="1000" b="1"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23" name="TextBox 222"/>
          <p:cNvSpPr txBox="1"/>
          <p:nvPr/>
        </p:nvSpPr>
        <p:spPr>
          <a:xfrm>
            <a:off x="7725421" y="3797518"/>
            <a:ext cx="471604" cy="246221"/>
          </a:xfrm>
          <a:prstGeom prst="rect">
            <a:avLst/>
          </a:prstGeom>
          <a:noFill/>
        </p:spPr>
        <p:txBody>
          <a:bodyPr wrap="none" rtlCol="0">
            <a:spAutoFit/>
          </a:bodyPr>
          <a:lstStyle/>
          <a:p>
            <a:r>
              <a:rPr lang="en-US" altLang="zh-CN" sz="1000" b="1" dirty="0" err="1" smtClean="0">
                <a:solidFill>
                  <a:schemeClr val="bg2">
                    <a:lumMod val="75000"/>
                  </a:schemeClr>
                </a:solidFill>
                <a:latin typeface="微软雅黑" panose="020B0503020204020204" pitchFamily="34" charset="-122"/>
                <a:ea typeface="微软雅黑" panose="020B0503020204020204" pitchFamily="34" charset="-122"/>
              </a:rPr>
              <a:t>WiFi</a:t>
            </a:r>
            <a:endParaRPr lang="en-US" altLang="zh-CN" sz="1000" b="1" dirty="0" smtClean="0">
              <a:solidFill>
                <a:schemeClr val="bg2">
                  <a:lumMod val="75000"/>
                </a:schemeClr>
              </a:solidFill>
              <a:latin typeface="微软雅黑" panose="020B0503020204020204" pitchFamily="34" charset="-122"/>
              <a:ea typeface="微软雅黑" panose="020B0503020204020204" pitchFamily="34" charset="-122"/>
            </a:endParaRPr>
          </a:p>
        </p:txBody>
      </p:sp>
      <p:sp>
        <p:nvSpPr>
          <p:cNvPr id="224" name="TextBox 223"/>
          <p:cNvSpPr txBox="1"/>
          <p:nvPr/>
        </p:nvSpPr>
        <p:spPr>
          <a:xfrm>
            <a:off x="975805" y="3780302"/>
            <a:ext cx="471604" cy="246221"/>
          </a:xfrm>
          <a:prstGeom prst="rect">
            <a:avLst/>
          </a:prstGeom>
          <a:noFill/>
        </p:spPr>
        <p:txBody>
          <a:bodyPr wrap="none" rtlCol="0">
            <a:spAutoFit/>
          </a:bodyPr>
          <a:lstStyle/>
          <a:p>
            <a:r>
              <a:rPr lang="en-US" altLang="zh-CN" sz="1000" b="1" dirty="0" err="1" smtClean="0">
                <a:solidFill>
                  <a:schemeClr val="bg2">
                    <a:lumMod val="75000"/>
                  </a:schemeClr>
                </a:solidFill>
                <a:latin typeface="微软雅黑" panose="020B0503020204020204" pitchFamily="34" charset="-122"/>
                <a:ea typeface="微软雅黑" panose="020B0503020204020204" pitchFamily="34" charset="-122"/>
              </a:rPr>
              <a:t>WiFi</a:t>
            </a:r>
            <a:endParaRPr lang="en-US" altLang="zh-CN" sz="1000" b="1" dirty="0" smtClean="0">
              <a:solidFill>
                <a:schemeClr val="bg2">
                  <a:lumMod val="75000"/>
                </a:schemeClr>
              </a:solidFill>
              <a:latin typeface="微软雅黑" panose="020B0503020204020204" pitchFamily="34" charset="-122"/>
              <a:ea typeface="微软雅黑" panose="020B0503020204020204" pitchFamily="34" charset="-122"/>
            </a:endParaRPr>
          </a:p>
        </p:txBody>
      </p:sp>
      <p:pic>
        <p:nvPicPr>
          <p:cNvPr id="225" name="图片 2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V="1">
            <a:off x="7241028" y="4124816"/>
            <a:ext cx="145309" cy="145309"/>
          </a:xfrm>
          <a:prstGeom prst="rect">
            <a:avLst/>
          </a:prstGeom>
        </p:spPr>
      </p:pic>
      <p:pic>
        <p:nvPicPr>
          <p:cNvPr id="226" name="图片 2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V="1">
            <a:off x="5857326" y="4124578"/>
            <a:ext cx="145309" cy="145309"/>
          </a:xfrm>
          <a:prstGeom prst="rect">
            <a:avLst/>
          </a:prstGeom>
        </p:spPr>
      </p:pic>
      <p:pic>
        <p:nvPicPr>
          <p:cNvPr id="227" name="图片 2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V="1">
            <a:off x="4557116" y="4126828"/>
            <a:ext cx="145309" cy="145309"/>
          </a:xfrm>
          <a:prstGeom prst="rect">
            <a:avLst/>
          </a:prstGeom>
        </p:spPr>
      </p:pic>
      <p:pic>
        <p:nvPicPr>
          <p:cNvPr id="228" name="图片 22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V="1">
            <a:off x="3286833" y="4122369"/>
            <a:ext cx="145309" cy="145309"/>
          </a:xfrm>
          <a:prstGeom prst="rect">
            <a:avLst/>
          </a:prstGeom>
        </p:spPr>
      </p:pic>
      <p:pic>
        <p:nvPicPr>
          <p:cNvPr id="229" name="图片 22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V="1">
            <a:off x="1839154" y="4122370"/>
            <a:ext cx="145309" cy="145309"/>
          </a:xfrm>
          <a:prstGeom prst="rect">
            <a:avLst/>
          </a:prstGeom>
        </p:spPr>
      </p:pic>
      <p:sp>
        <p:nvSpPr>
          <p:cNvPr id="114" name="圆角矩形 113"/>
          <p:cNvSpPr/>
          <p:nvPr/>
        </p:nvSpPr>
        <p:spPr>
          <a:xfrm>
            <a:off x="106744" y="2006869"/>
            <a:ext cx="2350658" cy="312864"/>
          </a:xfrm>
          <a:prstGeom prst="roundRect">
            <a:avLst/>
          </a:prstGeom>
          <a:solidFill>
            <a:srgbClr val="0070C0"/>
          </a:solidFill>
          <a:ln w="9525" cap="flat" cmpd="sng" algn="ctr">
            <a:no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r>
              <a:rPr lang="zh-CN" altLang="en-US" sz="1100" b="1" kern="0" dirty="0">
                <a:solidFill>
                  <a:schemeClr val="bg1"/>
                </a:solidFill>
                <a:latin typeface="微软雅黑" pitchFamily="34" charset="-122"/>
                <a:ea typeface="微软雅黑" pitchFamily="34" charset="-122"/>
              </a:rPr>
              <a:t>业务全面集成网络集中管理</a:t>
            </a:r>
          </a:p>
        </p:txBody>
      </p:sp>
      <p:sp>
        <p:nvSpPr>
          <p:cNvPr id="230" name="TextBox 229"/>
          <p:cNvSpPr txBox="1"/>
          <p:nvPr/>
        </p:nvSpPr>
        <p:spPr>
          <a:xfrm>
            <a:off x="1814029" y="3021805"/>
            <a:ext cx="381836"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31" name="TextBox 230"/>
          <p:cNvSpPr txBox="1"/>
          <p:nvPr/>
        </p:nvSpPr>
        <p:spPr>
          <a:xfrm>
            <a:off x="3161846" y="3028909"/>
            <a:ext cx="381836"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32" name="TextBox 231"/>
          <p:cNvSpPr txBox="1"/>
          <p:nvPr/>
        </p:nvSpPr>
        <p:spPr>
          <a:xfrm>
            <a:off x="5811717" y="3021805"/>
            <a:ext cx="381836"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33" name="TextBox 232"/>
          <p:cNvSpPr txBox="1"/>
          <p:nvPr/>
        </p:nvSpPr>
        <p:spPr>
          <a:xfrm>
            <a:off x="6997226" y="3021805"/>
            <a:ext cx="381836"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4933" y="2084258"/>
            <a:ext cx="2430593" cy="1620000"/>
          </a:xfrm>
          <a:prstGeom prst="rect">
            <a:avLst/>
          </a:prstGeom>
          <a:effectLst>
            <a:softEdge rad="317500"/>
          </a:effectLst>
        </p:spPr>
      </p:pic>
      <p:sp>
        <p:nvSpPr>
          <p:cNvPr id="12" name="Oval 6"/>
          <p:cNvSpPr>
            <a:spLocks noChangeArrowheads="1"/>
          </p:cNvSpPr>
          <p:nvPr/>
        </p:nvSpPr>
        <p:spPr bwMode="auto">
          <a:xfrm>
            <a:off x="1228109" y="1069642"/>
            <a:ext cx="3767048" cy="3769838"/>
          </a:xfrm>
          <a:prstGeom prst="ellipse">
            <a:avLst/>
          </a:prstGeom>
          <a:noFill/>
          <a:ln w="9">
            <a:solidFill>
              <a:srgbClr val="0067B4"/>
            </a:solidFill>
            <a:prstDash val="dash"/>
            <a:round/>
            <a:headEnd/>
            <a:tailEnd/>
          </a:ln>
          <a:extLst>
            <a:ext uri="{909E8E84-426E-40DD-AFC4-6F175D3DCCD1}">
              <a14:hiddenFill xmlns:a14="http://schemas.microsoft.com/office/drawing/2010/main">
                <a:solidFill>
                  <a:srgbClr val="FFFFFF"/>
                </a:solidFill>
              </a14:hiddenFill>
            </a:ext>
          </a:extLst>
        </p:spPr>
        <p:txBody>
          <a:bodyPr lIns="68541" tIns="34271" rIns="68541" bIns="3427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1">
              <a:solidFill>
                <a:schemeClr val="tx1"/>
              </a:solidFill>
              <a:ea typeface="宋体" pitchFamily="2" charset="-122"/>
            </a:endParaRPr>
          </a:p>
        </p:txBody>
      </p:sp>
      <p:sp>
        <p:nvSpPr>
          <p:cNvPr id="13" name="Oval 10"/>
          <p:cNvSpPr>
            <a:spLocks noChangeArrowheads="1"/>
          </p:cNvSpPr>
          <p:nvPr/>
        </p:nvSpPr>
        <p:spPr bwMode="auto">
          <a:xfrm>
            <a:off x="4051611" y="1241050"/>
            <a:ext cx="439054" cy="439240"/>
          </a:xfrm>
          <a:prstGeom prst="ellipse">
            <a:avLst/>
          </a:prstGeom>
          <a:solidFill>
            <a:srgbClr val="00B0F0"/>
          </a:solidFill>
          <a:ln>
            <a:noFill/>
          </a:ln>
        </p:spPr>
        <p:txBody>
          <a:bodyPr lIns="68541" tIns="34271" rIns="68541" bIns="3427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dirty="0">
                <a:solidFill>
                  <a:schemeClr val="bg1"/>
                </a:solidFill>
                <a:latin typeface="微软雅黑" pitchFamily="34" charset="-122"/>
              </a:rPr>
              <a:t>1</a:t>
            </a:r>
            <a:endParaRPr lang="zh-CN" altLang="en-US" sz="1800" b="1" dirty="0">
              <a:solidFill>
                <a:schemeClr val="bg1"/>
              </a:solidFill>
              <a:latin typeface="微软雅黑" pitchFamily="34" charset="-122"/>
            </a:endParaRPr>
          </a:p>
        </p:txBody>
      </p:sp>
      <p:sp>
        <p:nvSpPr>
          <p:cNvPr id="15" name="Oval 12"/>
          <p:cNvSpPr>
            <a:spLocks noChangeArrowheads="1"/>
          </p:cNvSpPr>
          <p:nvPr/>
        </p:nvSpPr>
        <p:spPr bwMode="auto">
          <a:xfrm>
            <a:off x="4579902" y="3534856"/>
            <a:ext cx="440242" cy="439238"/>
          </a:xfrm>
          <a:prstGeom prst="ellipse">
            <a:avLst/>
          </a:prstGeom>
          <a:solidFill>
            <a:srgbClr val="0067B4"/>
          </a:solidFill>
          <a:ln>
            <a:noFill/>
          </a:ln>
        </p:spPr>
        <p:txBody>
          <a:bodyPr lIns="68541" tIns="34271" rIns="68541" bIns="3427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dirty="0">
                <a:solidFill>
                  <a:schemeClr val="bg1"/>
                </a:solidFill>
                <a:latin typeface="微软雅黑" pitchFamily="34" charset="-122"/>
              </a:rPr>
              <a:t>4</a:t>
            </a:r>
            <a:endParaRPr lang="zh-CN" altLang="en-US" sz="1800" b="1" dirty="0">
              <a:solidFill>
                <a:schemeClr val="bg1"/>
              </a:solidFill>
              <a:latin typeface="微软雅黑" pitchFamily="34" charset="-122"/>
            </a:endParaRPr>
          </a:p>
        </p:txBody>
      </p:sp>
      <p:sp>
        <p:nvSpPr>
          <p:cNvPr id="16" name="Oval 13"/>
          <p:cNvSpPr>
            <a:spLocks noChangeArrowheads="1"/>
          </p:cNvSpPr>
          <p:nvPr/>
        </p:nvSpPr>
        <p:spPr bwMode="auto">
          <a:xfrm>
            <a:off x="4579902" y="1935027"/>
            <a:ext cx="440242" cy="439238"/>
          </a:xfrm>
          <a:prstGeom prst="ellipse">
            <a:avLst/>
          </a:prstGeom>
          <a:solidFill>
            <a:srgbClr val="009BD2"/>
          </a:solidFill>
          <a:ln>
            <a:noFill/>
          </a:ln>
        </p:spPr>
        <p:txBody>
          <a:bodyPr lIns="68541" tIns="34271" rIns="68541" bIns="3427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a:solidFill>
                  <a:schemeClr val="bg1"/>
                </a:solidFill>
                <a:latin typeface="微软雅黑" pitchFamily="34" charset="-122"/>
              </a:rPr>
              <a:t>2</a:t>
            </a:r>
            <a:endParaRPr lang="zh-CN" altLang="en-US" sz="1800" b="1">
              <a:solidFill>
                <a:schemeClr val="bg1"/>
              </a:solidFill>
              <a:latin typeface="微软雅黑" pitchFamily="34" charset="-122"/>
            </a:endParaRPr>
          </a:p>
        </p:txBody>
      </p:sp>
      <p:sp>
        <p:nvSpPr>
          <p:cNvPr id="17" name="Oval 14"/>
          <p:cNvSpPr>
            <a:spLocks noChangeArrowheads="1"/>
          </p:cNvSpPr>
          <p:nvPr/>
        </p:nvSpPr>
        <p:spPr bwMode="auto">
          <a:xfrm>
            <a:off x="4751239" y="2734942"/>
            <a:ext cx="439054" cy="439238"/>
          </a:xfrm>
          <a:prstGeom prst="ellipse">
            <a:avLst/>
          </a:prstGeom>
          <a:solidFill>
            <a:srgbClr val="0282D0"/>
          </a:solidFill>
          <a:ln>
            <a:noFill/>
          </a:ln>
        </p:spPr>
        <p:txBody>
          <a:bodyPr lIns="68541" tIns="34271" rIns="68541" bIns="34271"/>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1">
                <a:solidFill>
                  <a:schemeClr val="bg1"/>
                </a:solidFill>
                <a:latin typeface="微软雅黑" pitchFamily="34" charset="-122"/>
              </a:rPr>
              <a:t>3</a:t>
            </a:r>
            <a:endParaRPr lang="zh-CN" altLang="en-US" sz="1800" b="1">
              <a:solidFill>
                <a:schemeClr val="bg1"/>
              </a:solidFill>
              <a:latin typeface="微软雅黑" pitchFamily="34" charset="-122"/>
            </a:endParaRPr>
          </a:p>
        </p:txBody>
      </p:sp>
      <p:sp>
        <p:nvSpPr>
          <p:cNvPr id="25" name="Oval 9"/>
          <p:cNvSpPr>
            <a:spLocks noChangeAspect="1" noChangeArrowheads="1"/>
          </p:cNvSpPr>
          <p:nvPr/>
        </p:nvSpPr>
        <p:spPr bwMode="auto">
          <a:xfrm>
            <a:off x="847130" y="2194550"/>
            <a:ext cx="1384599" cy="1350000"/>
          </a:xfrm>
          <a:prstGeom prst="ellipse">
            <a:avLst/>
          </a:prstGeom>
          <a:solidFill>
            <a:srgbClr val="76AFAF"/>
          </a:solidFill>
          <a:ln>
            <a:noFill/>
          </a:ln>
        </p:spPr>
        <p:txBody>
          <a:bodyPr lIns="68541" tIns="34271" rIns="68541" bIns="34271" anchor="ctr" anchorCtr="0">
            <a:norm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en-US" altLang="zh-CN" sz="1300" b="1" dirty="0">
                <a:solidFill>
                  <a:schemeClr val="tx1"/>
                </a:solidFill>
                <a:latin typeface="微软雅黑" panose="020B0503020204020204" pitchFamily="34" charset="-122"/>
              </a:rPr>
              <a:t> </a:t>
            </a:r>
            <a:r>
              <a:rPr lang="zh-CN" altLang="en-US" sz="1300" b="1" dirty="0">
                <a:solidFill>
                  <a:schemeClr val="tx1"/>
                </a:solidFill>
                <a:latin typeface="微软雅黑" panose="020B0503020204020204" pitchFamily="34" charset="-122"/>
              </a:rPr>
              <a:t>以流程信息化为导向</a:t>
            </a:r>
          </a:p>
        </p:txBody>
      </p:sp>
      <p:sp>
        <p:nvSpPr>
          <p:cNvPr id="29" name="矩形 1"/>
          <p:cNvSpPr>
            <a:spLocks noChangeArrowheads="1"/>
          </p:cNvSpPr>
          <p:nvPr/>
        </p:nvSpPr>
        <p:spPr bwMode="auto">
          <a:xfrm>
            <a:off x="4713945" y="1098066"/>
            <a:ext cx="35003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200" b="1" dirty="0">
                <a:solidFill>
                  <a:srgbClr val="0070C0"/>
                </a:solidFill>
                <a:latin typeface="微软雅黑" panose="020B0503020204020204" pitchFamily="34" charset="-122"/>
                <a:ea typeface="微软雅黑" panose="020B0503020204020204" pitchFamily="34" charset="-122"/>
              </a:rPr>
              <a:t>新目标：</a:t>
            </a:r>
            <a:r>
              <a:rPr lang="zh-CN" altLang="en-US" sz="1100" b="1" dirty="0">
                <a:latin typeface="微软雅黑" panose="020B0503020204020204" pitchFamily="34" charset="-122"/>
                <a:ea typeface="微软雅黑" panose="020B0503020204020204" pitchFamily="34" charset="-122"/>
              </a:rPr>
              <a:t>着眼全局 ，聚焦融合 、创新、共享、敏捷</a:t>
            </a:r>
            <a:endParaRPr lang="zh-CN" altLang="zh-CN" sz="1100" b="1" dirty="0">
              <a:latin typeface="微软雅黑" panose="020B0503020204020204" pitchFamily="34" charset="-122"/>
              <a:ea typeface="微软雅黑" panose="020B0503020204020204" pitchFamily="34" charset="-122"/>
            </a:endParaRPr>
          </a:p>
        </p:txBody>
      </p:sp>
      <p:sp>
        <p:nvSpPr>
          <p:cNvPr id="30" name="矩形 1"/>
          <p:cNvSpPr>
            <a:spLocks noChangeArrowheads="1"/>
          </p:cNvSpPr>
          <p:nvPr/>
        </p:nvSpPr>
        <p:spPr bwMode="auto">
          <a:xfrm>
            <a:off x="5261368" y="1866591"/>
            <a:ext cx="323321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200" b="1" dirty="0">
                <a:solidFill>
                  <a:srgbClr val="0070C0"/>
                </a:solidFill>
                <a:latin typeface="微软雅黑" panose="020B0503020204020204" pitchFamily="34" charset="-122"/>
                <a:ea typeface="微软雅黑" panose="020B0503020204020204" pitchFamily="34" charset="-122"/>
              </a:rPr>
              <a:t>新理念：</a:t>
            </a:r>
            <a:r>
              <a:rPr lang="zh-CN" altLang="en-US" sz="1100" b="1" dirty="0">
                <a:latin typeface="微软雅黑" panose="020B0503020204020204" pitchFamily="34" charset="-122"/>
                <a:ea typeface="微软雅黑" panose="020B0503020204020204" pitchFamily="34" charset="-122"/>
              </a:rPr>
              <a:t>互联网</a:t>
            </a:r>
            <a:r>
              <a:rPr lang="en-US" altLang="zh-CN" sz="1100" b="1" dirty="0">
                <a:latin typeface="微软雅黑" panose="020B0503020204020204" pitchFamily="34" charset="-122"/>
                <a:ea typeface="微软雅黑" panose="020B0503020204020204" pitchFamily="34" charset="-122"/>
              </a:rPr>
              <a:t>+</a:t>
            </a:r>
            <a:r>
              <a:rPr lang="zh-CN" altLang="en-US" sz="1100" b="1" dirty="0">
                <a:latin typeface="微软雅黑" panose="020B0503020204020204" pitchFamily="34" charset="-122"/>
                <a:ea typeface="微软雅黑" panose="020B0503020204020204" pitchFamily="34" charset="-122"/>
              </a:rPr>
              <a:t>、新技术、新应用、新价值</a:t>
            </a:r>
            <a:endParaRPr lang="zh-CN" altLang="zh-CN" sz="1100" b="1" dirty="0">
              <a:latin typeface="微软雅黑" panose="020B0503020204020204" pitchFamily="34" charset="-122"/>
              <a:ea typeface="微软雅黑" panose="020B0503020204020204" pitchFamily="34" charset="-122"/>
            </a:endParaRPr>
          </a:p>
        </p:txBody>
      </p:sp>
      <p:sp>
        <p:nvSpPr>
          <p:cNvPr id="31" name="矩形 1"/>
          <p:cNvSpPr>
            <a:spLocks noChangeArrowheads="1"/>
          </p:cNvSpPr>
          <p:nvPr/>
        </p:nvSpPr>
        <p:spPr bwMode="auto">
          <a:xfrm>
            <a:off x="5376136" y="2717229"/>
            <a:ext cx="323321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200" b="1" dirty="0">
                <a:solidFill>
                  <a:srgbClr val="0070C0"/>
                </a:solidFill>
                <a:latin typeface="微软雅黑" panose="020B0503020204020204" pitchFamily="34" charset="-122"/>
                <a:ea typeface="微软雅黑" panose="020B0503020204020204" pitchFamily="34" charset="-122"/>
              </a:rPr>
              <a:t>新内涵：</a:t>
            </a:r>
            <a:r>
              <a:rPr lang="zh-CN" altLang="en-US" sz="1100" b="1" dirty="0">
                <a:latin typeface="微软雅黑" panose="020B0503020204020204" pitchFamily="34" charset="-122"/>
                <a:ea typeface="微软雅黑" panose="020B0503020204020204" pitchFamily="34" charset="-122"/>
              </a:rPr>
              <a:t>以人为本，服务教学、科研、管理</a:t>
            </a:r>
            <a:endParaRPr lang="zh-CN" altLang="zh-CN" sz="1100" b="1" dirty="0">
              <a:latin typeface="微软雅黑" panose="020B0503020204020204" pitchFamily="34" charset="-122"/>
              <a:ea typeface="微软雅黑" panose="020B0503020204020204" pitchFamily="34" charset="-122"/>
            </a:endParaRPr>
          </a:p>
        </p:txBody>
      </p:sp>
      <p:sp>
        <p:nvSpPr>
          <p:cNvPr id="33" name="矩形 1"/>
          <p:cNvSpPr>
            <a:spLocks noChangeArrowheads="1"/>
          </p:cNvSpPr>
          <p:nvPr/>
        </p:nvSpPr>
        <p:spPr bwMode="auto">
          <a:xfrm>
            <a:off x="5261368" y="3511429"/>
            <a:ext cx="323321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200" b="1" dirty="0">
                <a:solidFill>
                  <a:srgbClr val="0070C0"/>
                </a:solidFill>
                <a:latin typeface="微软雅黑" panose="020B0503020204020204" pitchFamily="34" charset="-122"/>
                <a:ea typeface="微软雅黑" panose="020B0503020204020204" pitchFamily="34" charset="-122"/>
              </a:rPr>
              <a:t>新模式：</a:t>
            </a:r>
            <a:r>
              <a:rPr lang="zh-CN" altLang="en-US" sz="1100" b="1" dirty="0">
                <a:latin typeface="微软雅黑" panose="020B0503020204020204" pitchFamily="34" charset="-122"/>
                <a:ea typeface="微软雅黑" panose="020B0503020204020204" pitchFamily="34" charset="-122"/>
              </a:rPr>
              <a:t>产学研工创一体化</a:t>
            </a:r>
            <a:endParaRPr lang="zh-CN" altLang="zh-CN" sz="1100" b="1" dirty="0">
              <a:latin typeface="微软雅黑" panose="020B0503020204020204" pitchFamily="34" charset="-122"/>
              <a:ea typeface="微软雅黑" panose="020B0503020204020204" pitchFamily="34" charset="-122"/>
            </a:endParaRPr>
          </a:p>
        </p:txBody>
      </p:sp>
      <p:sp>
        <p:nvSpPr>
          <p:cNvPr id="34" name="矩形 1"/>
          <p:cNvSpPr>
            <a:spLocks noChangeArrowheads="1"/>
          </p:cNvSpPr>
          <p:nvPr/>
        </p:nvSpPr>
        <p:spPr bwMode="auto">
          <a:xfrm>
            <a:off x="5376136" y="4358576"/>
            <a:ext cx="350034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500" b="1" dirty="0">
                <a:solidFill>
                  <a:srgbClr val="C00000"/>
                </a:solidFill>
                <a:latin typeface="微软雅黑" panose="020B0503020204020204" pitchFamily="34" charset="-122"/>
                <a:ea typeface="微软雅黑" panose="020B0503020204020204" pitchFamily="34" charset="-122"/>
              </a:rPr>
              <a:t>大学需要在数字化时代进行解构与重构</a:t>
            </a:r>
          </a:p>
        </p:txBody>
      </p:sp>
      <p:sp>
        <p:nvSpPr>
          <p:cNvPr id="27" name="标题 1"/>
          <p:cNvSpPr txBox="1">
            <a:spLocks/>
          </p:cNvSpPr>
          <p:nvPr/>
        </p:nvSpPr>
        <p:spPr>
          <a:xfrm>
            <a:off x="468005" y="82810"/>
            <a:ext cx="7715043" cy="457200"/>
          </a:xfrm>
          <a:prstGeom prst="rect">
            <a:avLst/>
          </a:prstGeom>
          <a:noFill/>
          <a:ln w="9525">
            <a:noFill/>
            <a:miter lim="800000"/>
          </a:ln>
        </p:spPr>
        <p:txBody>
          <a:bodyPr vert="horz" wrap="square" lIns="91440" tIns="45720" rIns="91440" bIns="45720" numCol="1" anchor="ctr" anchorCtr="0" compatLnSpc="1"/>
          <a:lstStyle>
            <a:lvl1pPr algn="ctr" eaLnBrk="1" hangingPunct="1">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t>从数字校园到</a:t>
            </a:r>
            <a:r>
              <a:rPr lang="zh-CN" altLang="en-US" dirty="0" smtClean="0"/>
              <a:t>新型智慧校园的</a:t>
            </a:r>
            <a:r>
              <a:rPr lang="zh-CN" altLang="en-US" dirty="0"/>
              <a:t>转变</a:t>
            </a:r>
          </a:p>
        </p:txBody>
      </p:sp>
      <p:sp>
        <p:nvSpPr>
          <p:cNvPr id="28" name="文本框 27"/>
          <p:cNvSpPr txBox="1"/>
          <p:nvPr/>
        </p:nvSpPr>
        <p:spPr>
          <a:xfrm>
            <a:off x="3047128" y="1336109"/>
            <a:ext cx="1004483" cy="484748"/>
          </a:xfrm>
          <a:prstGeom prst="rect">
            <a:avLst/>
          </a:prstGeom>
          <a:noFill/>
        </p:spPr>
        <p:txBody>
          <a:bodyPr wrap="square" lIns="68580" tIns="34290" rIns="68580" bIns="34290" rtlCol="0">
            <a:spAutoFit/>
          </a:bodyPr>
          <a:lstStyle/>
          <a:p>
            <a:pPr algn="ctr">
              <a:lnSpc>
                <a:spcPct val="150000"/>
              </a:lnSpc>
            </a:pPr>
            <a:r>
              <a:rPr lang="zh-CN" altLang="en-US" b="1" dirty="0" smtClean="0">
                <a:solidFill>
                  <a:srgbClr val="0070C0"/>
                </a:solidFill>
                <a:latin typeface="微软雅黑" panose="020B0503020204020204" pitchFamily="34" charset="-122"/>
                <a:ea typeface="微软雅黑" panose="020B0503020204020204" pitchFamily="34" charset="-122"/>
              </a:rPr>
              <a:t>融合</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3609045" y="1960200"/>
            <a:ext cx="1004483" cy="484748"/>
          </a:xfrm>
          <a:prstGeom prst="rect">
            <a:avLst/>
          </a:prstGeom>
          <a:noFill/>
        </p:spPr>
        <p:txBody>
          <a:bodyPr wrap="square" lIns="68580" tIns="34290" rIns="68580" bIns="34290" rtlCol="0">
            <a:spAutoFit/>
          </a:bodyPr>
          <a:lstStyle/>
          <a:p>
            <a:pPr algn="ctr">
              <a:lnSpc>
                <a:spcPct val="150000"/>
              </a:lnSpc>
            </a:pPr>
            <a:r>
              <a:rPr lang="zh-CN" altLang="en-US" b="1" dirty="0">
                <a:solidFill>
                  <a:srgbClr val="0070C0"/>
                </a:solidFill>
                <a:latin typeface="微软雅黑" panose="020B0503020204020204" pitchFamily="34" charset="-122"/>
                <a:ea typeface="微软雅黑" panose="020B0503020204020204" pitchFamily="34" charset="-122"/>
              </a:rPr>
              <a:t>创新</a:t>
            </a:r>
          </a:p>
        </p:txBody>
      </p:sp>
      <p:sp>
        <p:nvSpPr>
          <p:cNvPr id="35" name="文本框 34"/>
          <p:cNvSpPr txBox="1"/>
          <p:nvPr/>
        </p:nvSpPr>
        <p:spPr>
          <a:xfrm>
            <a:off x="3734858" y="2770822"/>
            <a:ext cx="1004483" cy="484748"/>
          </a:xfrm>
          <a:prstGeom prst="rect">
            <a:avLst/>
          </a:prstGeom>
          <a:noFill/>
        </p:spPr>
        <p:txBody>
          <a:bodyPr wrap="square" lIns="68580" tIns="34290" rIns="68580" bIns="34290" rtlCol="0">
            <a:spAutoFit/>
          </a:bodyPr>
          <a:lstStyle/>
          <a:p>
            <a:pPr algn="ctr">
              <a:lnSpc>
                <a:spcPct val="150000"/>
              </a:lnSpc>
            </a:pPr>
            <a:r>
              <a:rPr lang="zh-CN" altLang="en-US" b="1" dirty="0" smtClean="0">
                <a:solidFill>
                  <a:srgbClr val="0070C0"/>
                </a:solidFill>
                <a:latin typeface="微软雅黑" panose="020B0503020204020204" pitchFamily="34" charset="-122"/>
                <a:ea typeface="微软雅黑" panose="020B0503020204020204" pitchFamily="34" charset="-122"/>
              </a:rPr>
              <a:t>共享</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442314" y="3532167"/>
            <a:ext cx="1004483" cy="484748"/>
          </a:xfrm>
          <a:prstGeom prst="rect">
            <a:avLst/>
          </a:prstGeom>
          <a:noFill/>
        </p:spPr>
        <p:txBody>
          <a:bodyPr wrap="square" lIns="68580" tIns="34290" rIns="68580" bIns="34290" rtlCol="0">
            <a:spAutoFit/>
          </a:bodyPr>
          <a:lstStyle/>
          <a:p>
            <a:pPr algn="ctr">
              <a:lnSpc>
                <a:spcPct val="150000"/>
              </a:lnSpc>
            </a:pPr>
            <a:r>
              <a:rPr lang="zh-CN" altLang="en-US" b="1" dirty="0" smtClean="0">
                <a:solidFill>
                  <a:srgbClr val="0070C0"/>
                </a:solidFill>
                <a:latin typeface="微软雅黑" panose="020B0503020204020204" pitchFamily="34" charset="-122"/>
                <a:ea typeface="微软雅黑" panose="020B0503020204020204" pitchFamily="34" charset="-122"/>
              </a:rPr>
              <a:t>敏捷</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43" name="椭圆 42"/>
          <p:cNvSpPr>
            <a:spLocks noChangeAspect="1"/>
          </p:cNvSpPr>
          <p:nvPr/>
        </p:nvSpPr>
        <p:spPr>
          <a:xfrm>
            <a:off x="1161321" y="1294783"/>
            <a:ext cx="673300" cy="675000"/>
          </a:xfrm>
          <a:prstGeom prst="ellipse">
            <a:avLst/>
          </a:prstGeom>
          <a:solidFill>
            <a:srgbClr val="FFC535"/>
          </a:solidFill>
          <a:ln w="12700" cap="flat" cmpd="sng" algn="ctr">
            <a:noFill/>
            <a:prstDash val="solid"/>
            <a:miter lim="800000"/>
          </a:ln>
          <a:effectLst/>
        </p:spPr>
        <p:txBody>
          <a:bodyPr lIns="68580" tIns="34290" rIns="68580" bIns="34290" anchor="ctr">
            <a:normAutofit fontScale="77500" lnSpcReduction="20000"/>
          </a:bodyPr>
          <a:lstStyle/>
          <a:p>
            <a:pPr algn="ctr" defTabSz="685800" fontAlgn="auto">
              <a:spcBef>
                <a:spcPts val="0"/>
              </a:spcBef>
              <a:spcAft>
                <a:spcPts val="0"/>
              </a:spcAft>
              <a:defRPr/>
            </a:pPr>
            <a:r>
              <a:rPr lang="en-US" altLang="zh-CN" sz="1400" kern="0" dirty="0">
                <a:latin typeface="微软雅黑" panose="020B0503020204020204" pitchFamily="34" charset="-122"/>
                <a:ea typeface="微软雅黑" panose="020B0503020204020204" pitchFamily="34" charset="-122"/>
              </a:rPr>
              <a:t> </a:t>
            </a:r>
            <a:r>
              <a:rPr lang="zh-CN" altLang="en-US" sz="1400" kern="0" dirty="0">
                <a:latin typeface="微软雅黑" panose="020B0503020204020204" pitchFamily="34" charset="-122"/>
                <a:ea typeface="微软雅黑" panose="020B0503020204020204" pitchFamily="34" charset="-122"/>
              </a:rPr>
              <a:t>分散建设</a:t>
            </a:r>
          </a:p>
        </p:txBody>
      </p:sp>
      <p:sp>
        <p:nvSpPr>
          <p:cNvPr id="49" name="椭圆 48"/>
          <p:cNvSpPr>
            <a:spLocks noChangeAspect="1"/>
          </p:cNvSpPr>
          <p:nvPr/>
        </p:nvSpPr>
        <p:spPr>
          <a:xfrm>
            <a:off x="204946" y="1780352"/>
            <a:ext cx="807959" cy="810000"/>
          </a:xfrm>
          <a:prstGeom prst="ellipse">
            <a:avLst/>
          </a:prstGeom>
          <a:solidFill>
            <a:srgbClr val="EB7513"/>
          </a:solidFill>
          <a:ln w="12700" cap="flat" cmpd="sng" algn="ctr">
            <a:noFill/>
            <a:prstDash val="solid"/>
            <a:miter lim="800000"/>
          </a:ln>
          <a:effectLst/>
        </p:spPr>
        <p:txBody>
          <a:bodyPr lIns="68580" tIns="34290" rIns="68580" bIns="34290" anchor="ctr">
            <a:normAutofit/>
          </a:bodyPr>
          <a:lstStyle/>
          <a:p>
            <a:pPr algn="ctr" defTabSz="685800" fontAlgn="auto">
              <a:spcBef>
                <a:spcPts val="0"/>
              </a:spcBef>
              <a:spcAft>
                <a:spcPts val="0"/>
              </a:spcAft>
              <a:defRPr/>
            </a:pPr>
            <a:r>
              <a:rPr lang="en-US" altLang="zh-CN" sz="1400" kern="0" dirty="0">
                <a:solidFill>
                  <a:prstClr val="white"/>
                </a:solidFill>
                <a:latin typeface="微软雅黑" panose="020B0503020204020204" pitchFamily="34" charset="-122"/>
                <a:ea typeface="微软雅黑" panose="020B0503020204020204" pitchFamily="34" charset="-122"/>
              </a:rPr>
              <a:t> </a:t>
            </a:r>
            <a:r>
              <a:rPr lang="zh-CN" altLang="en-US" sz="1400" kern="0" dirty="0">
                <a:solidFill>
                  <a:prstClr val="white"/>
                </a:solidFill>
                <a:latin typeface="微软雅黑" panose="020B0503020204020204" pitchFamily="34" charset="-122"/>
                <a:ea typeface="微软雅黑" panose="020B0503020204020204" pitchFamily="34" charset="-122"/>
              </a:rPr>
              <a:t>数据割裂</a:t>
            </a:r>
          </a:p>
        </p:txBody>
      </p:sp>
      <p:sp>
        <p:nvSpPr>
          <p:cNvPr id="50" name="椭圆 49"/>
          <p:cNvSpPr>
            <a:spLocks noChangeAspect="1"/>
          </p:cNvSpPr>
          <p:nvPr/>
        </p:nvSpPr>
        <p:spPr>
          <a:xfrm>
            <a:off x="799143" y="3654718"/>
            <a:ext cx="807959" cy="810000"/>
          </a:xfrm>
          <a:prstGeom prst="ellipse">
            <a:avLst/>
          </a:prstGeom>
          <a:solidFill>
            <a:srgbClr val="F4EFDF"/>
          </a:solidFill>
          <a:ln w="12700" cap="flat" cmpd="sng" algn="ctr">
            <a:noFill/>
            <a:prstDash val="solid"/>
            <a:miter lim="800000"/>
          </a:ln>
          <a:effectLst/>
        </p:spPr>
        <p:txBody>
          <a:bodyPr lIns="68580" tIns="34290" rIns="68580" bIns="34290" anchor="ctr">
            <a:normAutofit/>
          </a:bodyPr>
          <a:lstStyle/>
          <a:p>
            <a:pPr algn="ctr" defTabSz="685800" fontAlgn="auto">
              <a:spcBef>
                <a:spcPts val="0"/>
              </a:spcBef>
              <a:spcAft>
                <a:spcPts val="0"/>
              </a:spcAft>
              <a:defRPr/>
            </a:pPr>
            <a:r>
              <a:rPr lang="en-US" altLang="zh-CN" sz="1400" kern="0" dirty="0">
                <a:latin typeface="微软雅黑" panose="020B0503020204020204" pitchFamily="34" charset="-122"/>
                <a:ea typeface="微软雅黑" panose="020B0503020204020204" pitchFamily="34" charset="-122"/>
              </a:rPr>
              <a:t> </a:t>
            </a:r>
            <a:r>
              <a:rPr lang="zh-CN" altLang="en-US" sz="1400" kern="0" dirty="0">
                <a:latin typeface="微软雅黑" panose="020B0503020204020204" pitchFamily="34" charset="-122"/>
                <a:ea typeface="微软雅黑" panose="020B0503020204020204" pitchFamily="34" charset="-122"/>
              </a:rPr>
              <a:t>缺乏弹性</a:t>
            </a:r>
          </a:p>
        </p:txBody>
      </p:sp>
      <p:sp>
        <p:nvSpPr>
          <p:cNvPr id="51" name="圆角矩形 50"/>
          <p:cNvSpPr/>
          <p:nvPr/>
        </p:nvSpPr>
        <p:spPr>
          <a:xfrm>
            <a:off x="142537" y="794962"/>
            <a:ext cx="1150749" cy="499821"/>
          </a:xfrm>
          <a:prstGeom prst="roundRect">
            <a:avLst/>
          </a:prstGeom>
          <a:solidFill>
            <a:schemeClr val="bg1">
              <a:lumMod val="75000"/>
            </a:schemeClr>
          </a:solidFill>
          <a:ln w="12700" cap="flat" cmpd="sng" algn="ctr">
            <a:noFill/>
            <a:prstDash val="dash"/>
          </a:ln>
          <a:effectLst/>
        </p:spPr>
        <p:txBody>
          <a:bodyPr lIns="68580" tIns="34290" rIns="68580" bIns="34290" rtlCol="0" anchor="ctr"/>
          <a:lstStyle/>
          <a:p>
            <a:pPr algn="ctr" defTabSz="685800" fontAlgn="auto">
              <a:spcBef>
                <a:spcPts val="0"/>
              </a:spcBef>
              <a:spcAft>
                <a:spcPts val="0"/>
              </a:spcAft>
            </a:pPr>
            <a:r>
              <a:rPr lang="zh-CN" altLang="en-US" sz="1500" b="1" kern="0" dirty="0">
                <a:latin typeface="微软雅黑" pitchFamily="34" charset="-122"/>
                <a:ea typeface="微软雅黑" pitchFamily="34" charset="-122"/>
              </a:rPr>
              <a:t>数字校园</a:t>
            </a:r>
          </a:p>
        </p:txBody>
      </p:sp>
      <p:sp>
        <p:nvSpPr>
          <p:cNvPr id="52" name="圆角矩形 51"/>
          <p:cNvSpPr/>
          <p:nvPr/>
        </p:nvSpPr>
        <p:spPr>
          <a:xfrm>
            <a:off x="5485402" y="568001"/>
            <a:ext cx="1957426" cy="499821"/>
          </a:xfrm>
          <a:prstGeom prst="roundRect">
            <a:avLst/>
          </a:prstGeom>
          <a:solidFill>
            <a:srgbClr val="C00000"/>
          </a:solidFill>
          <a:ln w="12700" cap="flat" cmpd="sng" algn="ctr">
            <a:noFill/>
            <a:prstDash val="dash"/>
          </a:ln>
          <a:effectLst/>
        </p:spPr>
        <p:txBody>
          <a:bodyPr lIns="68580" tIns="34290" rIns="68580" bIns="34290" rtlCol="0" anchor="ctr"/>
          <a:lstStyle/>
          <a:p>
            <a:pPr algn="ctr" defTabSz="685800" fontAlgn="auto">
              <a:spcBef>
                <a:spcPts val="0"/>
              </a:spcBef>
              <a:spcAft>
                <a:spcPts val="0"/>
              </a:spcAft>
            </a:pPr>
            <a:r>
              <a:rPr lang="zh-CN" altLang="en-US" sz="1500" b="1" kern="0" dirty="0" smtClean="0">
                <a:solidFill>
                  <a:schemeClr val="bg1"/>
                </a:solidFill>
                <a:latin typeface="微软雅黑" pitchFamily="34" charset="-122"/>
                <a:ea typeface="微软雅黑" pitchFamily="34" charset="-122"/>
              </a:rPr>
              <a:t>新型</a:t>
            </a:r>
            <a:r>
              <a:rPr lang="zh-CN" altLang="en-US" sz="1500" b="1" kern="0" dirty="0">
                <a:solidFill>
                  <a:schemeClr val="bg1"/>
                </a:solidFill>
                <a:latin typeface="微软雅黑" pitchFamily="34" charset="-122"/>
                <a:ea typeface="微软雅黑" pitchFamily="34" charset="-122"/>
              </a:rPr>
              <a:t>智慧校园</a:t>
            </a:r>
          </a:p>
        </p:txBody>
      </p:sp>
    </p:spTree>
    <p:extLst>
      <p:ext uri="{BB962C8B-B14F-4D97-AF65-F5344CB8AC3E}">
        <p14:creationId xmlns:p14="http://schemas.microsoft.com/office/powerpoint/2010/main" val="294879471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Scale>
                                      <p:cBhvr>
                                        <p:cTn id="13"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4" dur="1000" decel="50000" fill="hold">
                                          <p:stCondLst>
                                            <p:cond delay="0"/>
                                          </p:stCondLst>
                                        </p:cTn>
                                        <p:tgtEl>
                                          <p:spTgt spid="25"/>
                                        </p:tgtEl>
                                        <p:attrNameLst>
                                          <p:attrName>ppt_x,ppt_y</p:attrName>
                                        </p:attrNameLst>
                                      </p:cBhvr>
                                      <p:rCtr x="0" y="0"/>
                                    </p:animMotion>
                                    <p:animEffect transition="in" filter="fade">
                                      <p:cBhvr>
                                        <p:cTn id="15" dur="1000"/>
                                        <p:tgtEl>
                                          <p:spTgt spid="25"/>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35" presetClass="path" presetSubtype="0" accel="50000" decel="50000" fill="hold" grpId="1" nodeType="withEffect">
                                  <p:stCondLst>
                                    <p:cond delay="0"/>
                                  </p:stCondLst>
                                  <p:childTnLst>
                                    <p:animMotion origin="layout" path="M 2.29608E-6 1.11111E-6 L -0.17354 0.29051 " pathEditMode="relative" rAng="0" ptsTypes="AA">
                                      <p:cBhvr>
                                        <p:cTn id="26" dur="500" spd="-99900" fill="hold"/>
                                        <p:tgtEl>
                                          <p:spTgt spid="13"/>
                                        </p:tgtEl>
                                        <p:attrNameLst>
                                          <p:attrName>ppt_x,ppt_y</p:attrName>
                                        </p:attrNameLst>
                                      </p:cBhvr>
                                      <p:rCtr x="-8600" y="14500"/>
                                    </p:animMotion>
                                  </p:childTnLst>
                                </p:cTn>
                              </p:par>
                              <p:par>
                                <p:cTn id="27" presetID="35" presetClass="path" presetSubtype="0" accel="50000" decel="50000" fill="hold" grpId="1" nodeType="withEffect">
                                  <p:stCondLst>
                                    <p:cond delay="0"/>
                                  </p:stCondLst>
                                  <p:childTnLst>
                                    <p:animMotion origin="layout" path="M 2.35202E-6 -2.59259E-6 L -0.23143 0.15556 " pathEditMode="relative" rAng="0" ptsTypes="AA">
                                      <p:cBhvr>
                                        <p:cTn id="28" dur="500" spd="-99900" fill="hold"/>
                                        <p:tgtEl>
                                          <p:spTgt spid="16"/>
                                        </p:tgtEl>
                                        <p:attrNameLst>
                                          <p:attrName>ppt_x,ppt_y</p:attrName>
                                        </p:attrNameLst>
                                      </p:cBhvr>
                                      <p:rCtr x="-11500" y="7800"/>
                                    </p:animMotion>
                                  </p:childTnLst>
                                </p:cTn>
                              </p:par>
                              <p:par>
                                <p:cTn id="29" presetID="35" presetClass="path" presetSubtype="0" accel="50000" decel="50000" fill="hold" grpId="1" nodeType="withEffect">
                                  <p:stCondLst>
                                    <p:cond delay="0"/>
                                  </p:stCondLst>
                                  <p:childTnLst>
                                    <p:animMotion origin="layout" path="M 0 0 L -0.25 0 E" pathEditMode="relative" rAng="0" ptsTypes="">
                                      <p:cBhvr>
                                        <p:cTn id="30" dur="500" spd="-99900" fill="hold"/>
                                        <p:tgtEl>
                                          <p:spTgt spid="17"/>
                                        </p:tgtEl>
                                        <p:attrNameLst>
                                          <p:attrName>ppt_x,ppt_y</p:attrName>
                                        </p:attrNameLst>
                                      </p:cBhvr>
                                      <p:rCtr x="0" y="0"/>
                                    </p:animMotion>
                                  </p:childTnLst>
                                </p:cTn>
                              </p:par>
                              <p:par>
                                <p:cTn id="31" presetID="35" presetClass="path" presetSubtype="0" accel="50000" decel="50000" fill="hold" grpId="1" nodeType="withEffect">
                                  <p:stCondLst>
                                    <p:cond delay="0"/>
                                  </p:stCondLst>
                                  <p:childTnLst>
                                    <p:animMotion origin="layout" path="M 2.35202E-6 -3.7037E-6 L -0.23143 -0.15555 " pathEditMode="relative" rAng="0" ptsTypes="AA">
                                      <p:cBhvr>
                                        <p:cTn id="32" dur="500" spd="-99900" fill="hold"/>
                                        <p:tgtEl>
                                          <p:spTgt spid="15"/>
                                        </p:tgtEl>
                                        <p:attrNameLst>
                                          <p:attrName>ppt_x,ppt_y</p:attrName>
                                        </p:attrNameLst>
                                      </p:cBhvr>
                                      <p:rCtr x="-11500" y="-7700"/>
                                    </p:animMotion>
                                  </p:childTnLst>
                                </p:cTn>
                              </p:par>
                            </p:childTnLst>
                          </p:cTn>
                        </p:par>
                        <p:par>
                          <p:cTn id="33" fill="hold">
                            <p:stCondLst>
                              <p:cond delay="2000"/>
                            </p:stCondLst>
                            <p:childTnLst>
                              <p:par>
                                <p:cTn id="34" presetID="47"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500" fill="hold"/>
                                        <p:tgtEl>
                                          <p:spTgt spid="43"/>
                                        </p:tgtEl>
                                        <p:attrNameLst>
                                          <p:attrName>ppt_w</p:attrName>
                                        </p:attrNameLst>
                                      </p:cBhvr>
                                      <p:tavLst>
                                        <p:tav tm="0">
                                          <p:val>
                                            <p:fltVal val="0"/>
                                          </p:val>
                                        </p:tav>
                                        <p:tav tm="100000">
                                          <p:val>
                                            <p:strVal val="#ppt_w"/>
                                          </p:val>
                                        </p:tav>
                                      </p:tavLst>
                                    </p:anim>
                                    <p:anim calcmode="lin" valueType="num">
                                      <p:cBhvr>
                                        <p:cTn id="62" dur="500" fill="hold"/>
                                        <p:tgtEl>
                                          <p:spTgt spid="43"/>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p:cTn id="65" dur="500" fill="hold"/>
                                        <p:tgtEl>
                                          <p:spTgt spid="49"/>
                                        </p:tgtEl>
                                        <p:attrNameLst>
                                          <p:attrName>ppt_w</p:attrName>
                                        </p:attrNameLst>
                                      </p:cBhvr>
                                      <p:tavLst>
                                        <p:tav tm="0">
                                          <p:val>
                                            <p:fltVal val="0"/>
                                          </p:val>
                                        </p:tav>
                                        <p:tav tm="100000">
                                          <p:val>
                                            <p:strVal val="#ppt_w"/>
                                          </p:val>
                                        </p:tav>
                                      </p:tavLst>
                                    </p:anim>
                                    <p:anim calcmode="lin" valueType="num">
                                      <p:cBhvr>
                                        <p:cTn id="66" dur="500" fill="hold"/>
                                        <p:tgtEl>
                                          <p:spTgt spid="49"/>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autoUpdateAnimBg="0"/>
      <p:bldP spid="13" grpId="1" animBg="1" autoUpdateAnimBg="0"/>
      <p:bldP spid="15" grpId="0" animBg="1" autoUpdateAnimBg="0"/>
      <p:bldP spid="15" grpId="1" animBg="1" autoUpdateAnimBg="0"/>
      <p:bldP spid="16" grpId="0" animBg="1" autoUpdateAnimBg="0"/>
      <p:bldP spid="16" grpId="1" animBg="1" autoUpdateAnimBg="0"/>
      <p:bldP spid="17" grpId="0" animBg="1" autoUpdateAnimBg="0"/>
      <p:bldP spid="17" grpId="1" animBg="1" autoUpdateAnimBg="0"/>
      <p:bldP spid="25" grpId="0" animBg="1" autoUpdateAnimBg="0"/>
      <p:bldP spid="29" grpId="0"/>
      <p:bldP spid="30" grpId="0"/>
      <p:bldP spid="31" grpId="0"/>
      <p:bldP spid="33" grpId="0"/>
      <p:bldP spid="34" grpId="0"/>
      <p:bldP spid="43" grpId="0" animBg="1"/>
      <p:bldP spid="49" grpId="0" animBg="1"/>
      <p:bldP spid="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6512" y="1037334"/>
            <a:ext cx="9217024" cy="1944216"/>
          </a:xfrm>
          <a:prstGeom prst="rect">
            <a:avLst/>
          </a:prstGeom>
          <a:solidFill>
            <a:schemeClr val="bg1">
              <a:lumMod val="95000"/>
            </a:schemeClr>
          </a:solidFill>
          <a:ln w="12700" cap="flat" cmpd="sng" algn="ctr">
            <a:noFill/>
            <a:prstDash val="dash"/>
          </a:ln>
          <a:effectLst>
            <a:softEdge rad="31750"/>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dirty="0" smtClean="0"/>
              <a:t>变革：在校身边习以为常小事</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75606"/>
            <a:ext cx="1642055" cy="1210640"/>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3"/>
          <a:stretch>
            <a:fillRect/>
          </a:stretch>
        </p:blipFill>
        <p:spPr>
          <a:xfrm>
            <a:off x="4860032" y="1275606"/>
            <a:ext cx="1642055" cy="1210641"/>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1270957"/>
            <a:ext cx="1642055" cy="1210641"/>
          </a:xfrm>
          <a:prstGeom prst="rect">
            <a:avLst/>
          </a:prstGeom>
          <a:ln>
            <a:noFill/>
          </a:ln>
          <a:effectLst>
            <a:outerShdw blurRad="190500" algn="tl" rotWithShape="0">
              <a:srgbClr val="000000">
                <a:alpha val="70000"/>
              </a:srgbClr>
            </a:outerShdw>
          </a:effectLst>
        </p:spPr>
      </p:pic>
      <p:sp>
        <p:nvSpPr>
          <p:cNvPr id="11" name="矩形 10"/>
          <p:cNvSpPr/>
          <p:nvPr/>
        </p:nvSpPr>
        <p:spPr>
          <a:xfrm>
            <a:off x="683568" y="2481598"/>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工程浩大的资产盘点</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1287870"/>
            <a:ext cx="1642055" cy="1201496"/>
          </a:xfrm>
          <a:prstGeom prst="rect">
            <a:avLst/>
          </a:prstGeom>
          <a:ln>
            <a:noFill/>
          </a:ln>
          <a:effectLst>
            <a:outerShdw blurRad="190500" algn="tl" rotWithShape="0">
              <a:srgbClr val="000000">
                <a:alpha val="70000"/>
              </a:srgbClr>
            </a:outerShdw>
          </a:effectLst>
        </p:spPr>
      </p:pic>
      <p:sp>
        <p:nvSpPr>
          <p:cNvPr id="12" name="矩形 11"/>
          <p:cNvSpPr/>
          <p:nvPr/>
        </p:nvSpPr>
        <p:spPr>
          <a:xfrm>
            <a:off x="2771800" y="2487794"/>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75000"/>
                    <a:lumOff val="25000"/>
                  </a:schemeClr>
                </a:solidFill>
                <a:latin typeface="微软雅黑" pitchFamily="34" charset="-122"/>
                <a:ea typeface="微软雅黑" pitchFamily="34" charset="-122"/>
              </a:rPr>
              <a:t>食堂低效的打饭结账</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5" name="矩形 14"/>
          <p:cNvSpPr/>
          <p:nvPr/>
        </p:nvSpPr>
        <p:spPr>
          <a:xfrm>
            <a:off x="4860031" y="2489366"/>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75000"/>
                    <a:lumOff val="25000"/>
                  </a:schemeClr>
                </a:solidFill>
                <a:latin typeface="微软雅黑" pitchFamily="34" charset="-122"/>
                <a:ea typeface="微软雅黑" pitchFamily="34" charset="-122"/>
              </a:rPr>
              <a:t>无人教室的能源浪费</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6" name="矩形 15"/>
          <p:cNvSpPr/>
          <p:nvPr/>
        </p:nvSpPr>
        <p:spPr>
          <a:xfrm>
            <a:off x="6948264" y="2481598"/>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a:solidFill>
                  <a:schemeClr val="tx1">
                    <a:lumMod val="75000"/>
                    <a:lumOff val="25000"/>
                  </a:schemeClr>
                </a:solidFill>
                <a:latin typeface="微软雅黑" pitchFamily="34" charset="-122"/>
                <a:ea typeface="微软雅黑" pitchFamily="34" charset="-122"/>
              </a:rPr>
              <a:t>缺乏</a:t>
            </a:r>
            <a:r>
              <a:rPr lang="zh-CN" altLang="en-US" sz="1100" b="1" kern="0" dirty="0" smtClean="0">
                <a:solidFill>
                  <a:schemeClr val="tx1">
                    <a:lumMod val="75000"/>
                    <a:lumOff val="25000"/>
                  </a:schemeClr>
                </a:solidFill>
                <a:latin typeface="微软雅黑" pitchFamily="34" charset="-122"/>
                <a:ea typeface="微软雅黑" pitchFamily="34" charset="-122"/>
              </a:rPr>
              <a:t>互动的校园晚会</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7" name="矩形 16"/>
          <p:cNvSpPr/>
          <p:nvPr/>
        </p:nvSpPr>
        <p:spPr>
          <a:xfrm>
            <a:off x="683568" y="3075807"/>
            <a:ext cx="1642055" cy="1255728"/>
          </a:xfrm>
          <a:prstGeom prst="rect">
            <a:avLst/>
          </a:prstGeom>
        </p:spPr>
        <p:txBody>
          <a:bodyPr wrap="square">
            <a:spAutoFit/>
          </a:bodyPr>
          <a:lstStyle/>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校园每年资产盘点消耗大量人力</a:t>
            </a:r>
            <a:r>
              <a:rPr lang="zh-CN" altLang="en-US" sz="1050" dirty="0" smtClean="0">
                <a:latin typeface="微软雅黑" panose="020B0503020204020204" pitchFamily="34" charset="-122"/>
                <a:ea typeface="微软雅黑" panose="020B0503020204020204" pitchFamily="34" charset="-122"/>
              </a:rPr>
              <a:t>物力</a:t>
            </a:r>
            <a:endParaRPr lang="en-US" altLang="zh-CN" sz="1050" dirty="0" smtClean="0">
              <a:latin typeface="微软雅黑" panose="020B0503020204020204" pitchFamily="34" charset="-122"/>
              <a:ea typeface="微软雅黑" panose="020B0503020204020204" pitchFamily="34" charset="-122"/>
            </a:endParaRP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不能及时跟踪资产位置</a:t>
            </a: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没有针对贵重资产的可靠保护方案</a:t>
            </a:r>
          </a:p>
        </p:txBody>
      </p:sp>
      <p:sp>
        <p:nvSpPr>
          <p:cNvPr id="18" name="矩形 17"/>
          <p:cNvSpPr/>
          <p:nvPr/>
        </p:nvSpPr>
        <p:spPr>
          <a:xfrm>
            <a:off x="2771799" y="3075807"/>
            <a:ext cx="1642055" cy="1061829"/>
          </a:xfrm>
          <a:prstGeom prst="rect">
            <a:avLst/>
          </a:prstGeom>
        </p:spPr>
        <p:txBody>
          <a:bodyPr wrap="square">
            <a:spAutoFit/>
          </a:bodyPr>
          <a:lstStyle/>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人工算钱，高峰期结账排长队</a:t>
            </a:r>
            <a:endParaRPr lang="en-US" altLang="zh-CN" sz="1050" dirty="0">
              <a:latin typeface="微软雅黑" panose="020B0503020204020204" pitchFamily="34" charset="-122"/>
              <a:ea typeface="微软雅黑" panose="020B0503020204020204" pitchFamily="34" charset="-122"/>
            </a:endParaRP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每天菜品消耗消耗无统计</a:t>
            </a: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学生餐饮情况无记录</a:t>
            </a:r>
          </a:p>
        </p:txBody>
      </p:sp>
      <p:sp>
        <p:nvSpPr>
          <p:cNvPr id="19" name="矩形 18"/>
          <p:cNvSpPr/>
          <p:nvPr/>
        </p:nvSpPr>
        <p:spPr>
          <a:xfrm>
            <a:off x="4860030" y="3075806"/>
            <a:ext cx="1642055" cy="1449628"/>
          </a:xfrm>
          <a:prstGeom prst="rect">
            <a:avLst/>
          </a:prstGeom>
        </p:spPr>
        <p:txBody>
          <a:bodyPr wrap="square">
            <a:spAutoFit/>
          </a:bodyPr>
          <a:lstStyle/>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教室各类开关手动控制</a:t>
            </a:r>
            <a:endParaRPr lang="en-US" altLang="zh-CN" sz="1050" dirty="0">
              <a:latin typeface="微软雅黑" panose="020B0503020204020204" pitchFamily="34" charset="-122"/>
              <a:ea typeface="微软雅黑" panose="020B0503020204020204" pitchFamily="34" charset="-122"/>
            </a:endParaRP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无人教室的电力浪费占据学校运营成本高百分比</a:t>
            </a:r>
          </a:p>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缺乏有效的能源管理手段</a:t>
            </a:r>
          </a:p>
        </p:txBody>
      </p:sp>
      <p:sp>
        <p:nvSpPr>
          <p:cNvPr id="20" name="矩形 19"/>
          <p:cNvSpPr/>
          <p:nvPr/>
        </p:nvSpPr>
        <p:spPr>
          <a:xfrm>
            <a:off x="6948261" y="3080704"/>
            <a:ext cx="1642055" cy="1449628"/>
          </a:xfrm>
          <a:prstGeom prst="rect">
            <a:avLst/>
          </a:prstGeom>
        </p:spPr>
        <p:txBody>
          <a:bodyPr wrap="square">
            <a:spAutoFit/>
          </a:bodyPr>
          <a:lstStyle/>
          <a:p>
            <a:pPr marL="171450" indent="-171450">
              <a:lnSpc>
                <a:spcPct val="120000"/>
              </a:lnSpc>
              <a:buClr>
                <a:srgbClr val="E60012"/>
              </a:buClr>
              <a:buFont typeface="Wingdings" panose="05000000000000000000" pitchFamily="2" charset="2"/>
              <a:buChar char="p"/>
            </a:pPr>
            <a:r>
              <a:rPr lang="zh-CN" altLang="en-US" sz="1050" dirty="0">
                <a:latin typeface="微软雅黑" panose="020B0503020204020204" pitchFamily="34" charset="-122"/>
                <a:ea typeface="微软雅黑" panose="020B0503020204020204" pitchFamily="34" charset="-122"/>
              </a:rPr>
              <a:t>在校生活的各类活动方式单一，缺乏体验与互动</a:t>
            </a:r>
            <a:endParaRPr lang="en-US" altLang="zh-CN" sz="1050" dirty="0">
              <a:latin typeface="微软雅黑" panose="020B0503020204020204" pitchFamily="34" charset="-122"/>
              <a:ea typeface="微软雅黑" panose="020B0503020204020204" pitchFamily="34" charset="-122"/>
            </a:endParaRPr>
          </a:p>
          <a:p>
            <a:pPr marL="171450" indent="-171450">
              <a:lnSpc>
                <a:spcPct val="120000"/>
              </a:lnSpc>
              <a:buClr>
                <a:srgbClr val="E60012"/>
              </a:buClr>
              <a:buFont typeface="Wingdings" panose="05000000000000000000" pitchFamily="2" charset="2"/>
              <a:buChar char="p"/>
            </a:pPr>
            <a:r>
              <a:rPr lang="zh-CN" altLang="en-US" sz="1050" dirty="0" smtClean="0">
                <a:latin typeface="微软雅黑" panose="020B0503020204020204" pitchFamily="34" charset="-122"/>
                <a:ea typeface="微软雅黑" panose="020B0503020204020204" pitchFamily="34" charset="-122"/>
              </a:rPr>
              <a:t>基于</a:t>
            </a:r>
            <a:r>
              <a:rPr lang="en-US" altLang="zh-CN" sz="1050" dirty="0" err="1" smtClean="0">
                <a:latin typeface="微软雅黑" panose="020B0503020204020204" pitchFamily="34" charset="-122"/>
                <a:ea typeface="微软雅黑" panose="020B0503020204020204" pitchFamily="34" charset="-122"/>
              </a:rPr>
              <a:t>ibeacon</a:t>
            </a:r>
            <a:r>
              <a:rPr lang="zh-CN" altLang="en-US" sz="1050" dirty="0" smtClean="0">
                <a:latin typeface="微软雅黑" panose="020B0503020204020204" pitchFamily="34" charset="-122"/>
                <a:ea typeface="微软雅黑" panose="020B0503020204020204" pitchFamily="34" charset="-122"/>
              </a:rPr>
              <a:t>基站的微</a:t>
            </a:r>
            <a:r>
              <a:rPr lang="zh-CN" altLang="en-US" sz="1050" dirty="0">
                <a:latin typeface="微软雅黑" panose="020B0503020204020204" pitchFamily="34" charset="-122"/>
                <a:ea typeface="微软雅黑" panose="020B0503020204020204" pitchFamily="34" charset="-122"/>
              </a:rPr>
              <a:t>信摇一摇部署复杂，且基站难以维护，造成浪费</a:t>
            </a:r>
          </a:p>
        </p:txBody>
      </p:sp>
    </p:spTree>
    <p:extLst>
      <p:ext uri="{BB962C8B-B14F-4D97-AF65-F5344CB8AC3E}">
        <p14:creationId xmlns:p14="http://schemas.microsoft.com/office/powerpoint/2010/main" val="177770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2" y="3982819"/>
            <a:ext cx="998986" cy="631859"/>
          </a:xfrm>
          <a:prstGeom prst="rect">
            <a:avLst/>
          </a:prstGeom>
        </p:spPr>
      </p:pic>
      <p:sp>
        <p:nvSpPr>
          <p:cNvPr id="2" name="标题 1"/>
          <p:cNvSpPr>
            <a:spLocks noGrp="1"/>
          </p:cNvSpPr>
          <p:nvPr>
            <p:ph type="title"/>
          </p:nvPr>
        </p:nvSpPr>
        <p:spPr/>
        <p:txBody>
          <a:bodyPr/>
          <a:lstStyle/>
          <a:p>
            <a:r>
              <a:rPr lang="zh-CN" altLang="en-US" dirty="0" smtClean="0"/>
              <a:t>校园教室</a:t>
            </a:r>
            <a:r>
              <a:rPr lang="en-US" altLang="zh-CN" dirty="0" smtClean="0"/>
              <a:t>/</a:t>
            </a:r>
            <a:r>
              <a:rPr lang="zh-CN" altLang="en-US" dirty="0" smtClean="0"/>
              <a:t>办公物联 开启智能体验</a:t>
            </a:r>
            <a:endParaRPr lang="zh-CN" altLang="en-US" dirty="0"/>
          </a:p>
        </p:txBody>
      </p:sp>
      <p:cxnSp>
        <p:nvCxnSpPr>
          <p:cNvPr id="3" name="直接连接符 2"/>
          <p:cNvCxnSpPr/>
          <p:nvPr/>
        </p:nvCxnSpPr>
        <p:spPr>
          <a:xfrm flipV="1">
            <a:off x="5364088" y="2725116"/>
            <a:ext cx="356310"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a:stCxn id="36" idx="3"/>
          </p:cNvCxnSpPr>
          <p:nvPr/>
        </p:nvCxnSpPr>
        <p:spPr>
          <a:xfrm>
            <a:off x="3409933" y="2705617"/>
            <a:ext cx="23728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3627514" y="2489497"/>
            <a:ext cx="1892718" cy="468051"/>
          </a:xfrm>
          <a:prstGeom prst="roundRect">
            <a:avLst/>
          </a:prstGeom>
          <a:solidFill>
            <a:srgbClr val="0070C0"/>
          </a:solidFill>
          <a:ln w="12700" cap="flat" cmpd="sng" algn="ctr">
            <a:noFill/>
            <a:prstDash val="sysDot"/>
          </a:ln>
          <a:effectLst>
            <a:outerShdw blurRad="50800" dist="38100" dir="2700000" algn="tl" rotWithShape="0">
              <a:prstClr val="black">
                <a:alpha val="40000"/>
              </a:prstClr>
            </a:outerShdw>
          </a:effectLst>
        </p:spPr>
        <p:txBody>
          <a:bodyPr rtlCol="0" anchor="ctr" anchorCtr="0"/>
          <a:lstStyle/>
          <a:p>
            <a:pPr marL="0" marR="0" indent="0"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   物联网业务引擎</a:t>
            </a:r>
            <a:endParaRPr kumimoji="0" lang="zh-CN" altLang="en-US" sz="11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6" name="直接连接符 5"/>
          <p:cNvCxnSpPr/>
          <p:nvPr/>
        </p:nvCxnSpPr>
        <p:spPr>
          <a:xfrm>
            <a:off x="1275273" y="3376807"/>
            <a:ext cx="705678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4534844" y="2955991"/>
            <a:ext cx="1" cy="420816"/>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3716953" y="1649976"/>
            <a:ext cx="1714809"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资产管理方案</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10" name="圆角矩形 9"/>
          <p:cNvSpPr/>
          <p:nvPr/>
        </p:nvSpPr>
        <p:spPr>
          <a:xfrm>
            <a:off x="5669874" y="1649976"/>
            <a:ext cx="1710438"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场景智能联动方案</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cxnSp>
        <p:nvCxnSpPr>
          <p:cNvPr id="11" name="肘形连接符 10"/>
          <p:cNvCxnSpPr>
            <a:stCxn id="5" idx="0"/>
            <a:endCxn id="9" idx="2"/>
          </p:cNvCxnSpPr>
          <p:nvPr/>
        </p:nvCxnSpPr>
        <p:spPr>
          <a:xfrm rot="5400000" flipH="1" flipV="1">
            <a:off x="4334375" y="2249515"/>
            <a:ext cx="479481" cy="485"/>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肘形连接符 11"/>
          <p:cNvCxnSpPr>
            <a:stCxn id="5" idx="0"/>
            <a:endCxn id="10" idx="2"/>
          </p:cNvCxnSpPr>
          <p:nvPr/>
        </p:nvCxnSpPr>
        <p:spPr>
          <a:xfrm rot="5400000" flipH="1" flipV="1">
            <a:off x="5309743" y="1274147"/>
            <a:ext cx="479481" cy="1951220"/>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3" descr="C:\Users\f02720\Pictures\美工\Icons\database_177px_1185593_easyicon.ne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2393" y="2527233"/>
            <a:ext cx="321695" cy="39257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连接符 13"/>
          <p:cNvCxnSpPr/>
          <p:nvPr/>
        </p:nvCxnSpPr>
        <p:spPr>
          <a:xfrm flipV="1">
            <a:off x="5280620"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5037302" y="3657022"/>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22" name="直接连接符 21"/>
          <p:cNvCxnSpPr/>
          <p:nvPr/>
        </p:nvCxnSpPr>
        <p:spPr>
          <a:xfrm flipV="1">
            <a:off x="6789708"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6035163"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5708782" y="2369010"/>
            <a:ext cx="1054726" cy="844892"/>
            <a:chOff x="383969" y="645101"/>
            <a:chExt cx="1054726" cy="844892"/>
          </a:xfrm>
        </p:grpSpPr>
        <p:pic>
          <p:nvPicPr>
            <p:cNvPr id="2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28"/>
            <p:cNvGrpSpPr/>
            <p:nvPr/>
          </p:nvGrpSpPr>
          <p:grpSpPr>
            <a:xfrm>
              <a:off x="383969" y="645101"/>
              <a:ext cx="1054726" cy="504056"/>
              <a:chOff x="1198754" y="627534"/>
              <a:chExt cx="1054726" cy="504056"/>
            </a:xfrm>
          </p:grpSpPr>
          <p:sp>
            <p:nvSpPr>
              <p:cNvPr id="30" name="圆角矩形 29"/>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能效管理系统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1" name="流程图: 磁盘 30"/>
              <p:cNvSpPr/>
              <p:nvPr/>
            </p:nvSpPr>
            <p:spPr>
              <a:xfrm>
                <a:off x="1259632" y="633452"/>
                <a:ext cx="297083" cy="234385"/>
              </a:xfrm>
              <a:prstGeom prst="flowChartMagneticDisk">
                <a:avLst/>
              </a:prstGeom>
              <a:solidFill>
                <a:srgbClr val="92D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2" name="TextBox 31"/>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能耗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2355207" y="2369010"/>
            <a:ext cx="1054726" cy="844892"/>
            <a:chOff x="383969" y="645101"/>
            <a:chExt cx="1054726" cy="844892"/>
          </a:xfrm>
        </p:grpSpPr>
        <p:pic>
          <p:nvPicPr>
            <p:cNvPr id="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组合 34"/>
            <p:cNvGrpSpPr/>
            <p:nvPr/>
          </p:nvGrpSpPr>
          <p:grpSpPr>
            <a:xfrm>
              <a:off x="383969" y="645101"/>
              <a:ext cx="1054726" cy="504056"/>
              <a:chOff x="1198754" y="627534"/>
              <a:chExt cx="1054726" cy="504056"/>
            </a:xfrm>
          </p:grpSpPr>
          <p:sp>
            <p:nvSpPr>
              <p:cNvPr id="36" name="圆角矩形 35"/>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资产管理系统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7" name="流程图: 磁盘 36"/>
              <p:cNvSpPr/>
              <p:nvPr/>
            </p:nvSpPr>
            <p:spPr>
              <a:xfrm>
                <a:off x="1259632" y="633452"/>
                <a:ext cx="297083" cy="234385"/>
              </a:xfrm>
              <a:prstGeom prst="flowChartMagneticDisk">
                <a:avLst/>
              </a:prstGeom>
              <a:solidFill>
                <a:srgbClr val="FFC00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8" name="TextBox 37"/>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资产数据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9" name="TextBox 38"/>
          <p:cNvSpPr txBox="1"/>
          <p:nvPr/>
        </p:nvSpPr>
        <p:spPr>
          <a:xfrm>
            <a:off x="3679374" y="906041"/>
            <a:ext cx="1803280" cy="738664"/>
          </a:xfrm>
          <a:prstGeom prst="rect">
            <a:avLst/>
          </a:prstGeom>
          <a:noFill/>
        </p:spPr>
        <p:txBody>
          <a:bodyPr wrap="square" rtlCol="0" anchor="ctr" anchorCtr="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通过资产标签定位资产位置</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，业务</a:t>
            </a: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流程集成，实现资产可管可</a:t>
            </a:r>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控，入库、出库、盘点效率提升，防丢失</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5659767" y="896983"/>
            <a:ext cx="1720546" cy="738664"/>
          </a:xfrm>
          <a:prstGeom prst="rect">
            <a:avLst/>
          </a:prstGeom>
          <a:noFill/>
        </p:spPr>
        <p:txBody>
          <a:bodyPr wrap="square" rtlCol="0" anchor="ctr" anchorCtr="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室内多场景联动方案，空间监测与空气净化器、温度传感器与空调，教室授课多场景自动化切换</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flipV="1">
            <a:off x="2274626"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07704" y="4550082"/>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无线门禁</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1763688" y="1649976"/>
            <a:ext cx="1710438"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智能门禁方案</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cxnSp>
        <p:nvCxnSpPr>
          <p:cNvPr id="52" name="肘形连接符 51"/>
          <p:cNvCxnSpPr>
            <a:stCxn id="5" idx="0"/>
            <a:endCxn id="49" idx="2"/>
          </p:cNvCxnSpPr>
          <p:nvPr/>
        </p:nvCxnSpPr>
        <p:spPr>
          <a:xfrm rot="16200000" flipV="1">
            <a:off x="3356650" y="1272274"/>
            <a:ext cx="479481" cy="1954966"/>
          </a:xfrm>
          <a:prstGeom prst="bentConnector3">
            <a:avLst>
              <a:gd name="adj1" fmla="val 50000"/>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784358" y="896983"/>
            <a:ext cx="1698115" cy="738664"/>
          </a:xfrm>
          <a:prstGeom prst="rect">
            <a:avLst/>
          </a:prstGeom>
          <a:noFill/>
        </p:spPr>
        <p:txBody>
          <a:bodyPr wrap="square" rtlCol="0" anchor="ctr" anchorCtr="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告别传统机械钥匙，以用户权限标准分配开门权限，出入身份、次数信息被记录，提高重要场所安全性</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1188823" y="2369010"/>
            <a:ext cx="1054726" cy="844892"/>
            <a:chOff x="383969" y="645101"/>
            <a:chExt cx="1054726" cy="844892"/>
          </a:xfrm>
        </p:grpSpPr>
        <p:pic>
          <p:nvPicPr>
            <p:cNvPr id="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组合 50"/>
            <p:cNvGrpSpPr/>
            <p:nvPr/>
          </p:nvGrpSpPr>
          <p:grpSpPr>
            <a:xfrm>
              <a:off x="383969" y="645101"/>
              <a:ext cx="1054726" cy="504056"/>
              <a:chOff x="1198754" y="627534"/>
              <a:chExt cx="1054726" cy="504056"/>
            </a:xfrm>
          </p:grpSpPr>
          <p:sp>
            <p:nvSpPr>
              <p:cNvPr id="53" name="圆角矩形 52"/>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身份认证系统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54" name="流程图: 磁盘 53"/>
              <p:cNvSpPr/>
              <p:nvPr/>
            </p:nvSpPr>
            <p:spPr>
              <a:xfrm>
                <a:off x="1259632" y="633452"/>
                <a:ext cx="297083" cy="234385"/>
              </a:xfrm>
              <a:prstGeom prst="flowChartMagneticDisk">
                <a:avLst/>
              </a:prstGeom>
              <a:solidFill>
                <a:schemeClr val="accent5">
                  <a:lumMod val="90000"/>
                  <a:alpha val="40000"/>
                </a:scheme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55" name="TextBox 37"/>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身份</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4084256"/>
            <a:ext cx="553141" cy="553141"/>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679" y="4109642"/>
            <a:ext cx="574417" cy="574417"/>
          </a:xfrm>
          <a:prstGeom prst="rect">
            <a:avLst/>
          </a:prstGeom>
        </p:spPr>
      </p:pic>
      <p:pic>
        <p:nvPicPr>
          <p:cNvPr id="47" name="图片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2670" y="4215763"/>
            <a:ext cx="634076" cy="275562"/>
          </a:xfrm>
          <a:prstGeom prst="rect">
            <a:avLst/>
          </a:prstGeom>
        </p:spPr>
      </p:pic>
      <p:pic>
        <p:nvPicPr>
          <p:cNvPr id="56" name="图片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411" y="4109642"/>
            <a:ext cx="474725" cy="474725"/>
          </a:xfrm>
          <a:prstGeom prst="rect">
            <a:avLst/>
          </a:prstGeom>
        </p:spPr>
      </p:pic>
      <p:sp>
        <p:nvSpPr>
          <p:cNvPr id="58" name="圆角矩形 57"/>
          <p:cNvSpPr/>
          <p:nvPr/>
        </p:nvSpPr>
        <p:spPr>
          <a:xfrm>
            <a:off x="5788136" y="3657022"/>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59" name="圆角矩形 58"/>
          <p:cNvSpPr/>
          <p:nvPr/>
        </p:nvSpPr>
        <p:spPr>
          <a:xfrm>
            <a:off x="6548561"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62" name="直接连接符 61"/>
          <p:cNvCxnSpPr/>
          <p:nvPr/>
        </p:nvCxnSpPr>
        <p:spPr>
          <a:xfrm flipV="1">
            <a:off x="7495652" y="336245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圆角矩形 62"/>
          <p:cNvSpPr/>
          <p:nvPr/>
        </p:nvSpPr>
        <p:spPr>
          <a:xfrm>
            <a:off x="7254505" y="365512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pic>
        <p:nvPicPr>
          <p:cNvPr id="60" name="图片 59"/>
          <p:cNvPicPr>
            <a:picLocks noChangeAspect="1"/>
          </p:cNvPicPr>
          <p:nvPr/>
        </p:nvPicPr>
        <p:blipFill>
          <a:blip r:embed="rId9"/>
          <a:stretch>
            <a:fillRect/>
          </a:stretch>
        </p:blipFill>
        <p:spPr>
          <a:xfrm>
            <a:off x="2177444" y="4047033"/>
            <a:ext cx="177401" cy="503433"/>
          </a:xfrm>
          <a:prstGeom prst="rect">
            <a:avLst/>
          </a:prstGeom>
        </p:spPr>
      </p:pic>
      <p:sp>
        <p:nvSpPr>
          <p:cNvPr id="64" name="TextBox 41"/>
          <p:cNvSpPr txBox="1"/>
          <p:nvPr/>
        </p:nvSpPr>
        <p:spPr>
          <a:xfrm>
            <a:off x="4932490" y="4550081"/>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智能开关</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TextBox 41"/>
          <p:cNvSpPr txBox="1"/>
          <p:nvPr/>
        </p:nvSpPr>
        <p:spPr>
          <a:xfrm>
            <a:off x="5680073" y="4546923"/>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智能窗帘</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6" name="TextBox 41"/>
          <p:cNvSpPr txBox="1"/>
          <p:nvPr/>
        </p:nvSpPr>
        <p:spPr>
          <a:xfrm>
            <a:off x="6500584" y="4546923"/>
            <a:ext cx="56938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投影仪</a:t>
            </a:r>
          </a:p>
        </p:txBody>
      </p:sp>
      <p:sp>
        <p:nvSpPr>
          <p:cNvPr id="67" name="TextBox 41"/>
          <p:cNvSpPr txBox="1"/>
          <p:nvPr/>
        </p:nvSpPr>
        <p:spPr>
          <a:xfrm>
            <a:off x="7090839" y="4546923"/>
            <a:ext cx="82586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空气净化器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8" name="图片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3070" y="4037650"/>
            <a:ext cx="522197" cy="522197"/>
          </a:xfrm>
          <a:prstGeom prst="rect">
            <a:avLst/>
          </a:prstGeom>
        </p:spPr>
      </p:pic>
      <p:sp>
        <p:nvSpPr>
          <p:cNvPr id="69" name="圆角矩形 68"/>
          <p:cNvSpPr/>
          <p:nvPr/>
        </p:nvSpPr>
        <p:spPr>
          <a:xfrm>
            <a:off x="2022828"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70" name="直接连接符 69"/>
          <p:cNvCxnSpPr/>
          <p:nvPr/>
        </p:nvCxnSpPr>
        <p:spPr>
          <a:xfrm flipV="1">
            <a:off x="3037651"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圆角矩形 70"/>
          <p:cNvSpPr/>
          <p:nvPr/>
        </p:nvSpPr>
        <p:spPr>
          <a:xfrm>
            <a:off x="2785853"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80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RFID</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72" name="TextBox 41"/>
          <p:cNvSpPr txBox="1"/>
          <p:nvPr/>
        </p:nvSpPr>
        <p:spPr>
          <a:xfrm>
            <a:off x="2650015" y="4558353"/>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实验仪器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73" name="图片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0213" y="4086976"/>
            <a:ext cx="553845" cy="474725"/>
          </a:xfrm>
          <a:prstGeom prst="rect">
            <a:avLst/>
          </a:prstGeom>
        </p:spPr>
      </p:pic>
      <p:sp>
        <p:nvSpPr>
          <p:cNvPr id="74" name="TextBox 41"/>
          <p:cNvSpPr txBox="1"/>
          <p:nvPr/>
        </p:nvSpPr>
        <p:spPr>
          <a:xfrm>
            <a:off x="3443671" y="4558353"/>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贵重资产</a:t>
            </a:r>
          </a:p>
        </p:txBody>
      </p:sp>
      <p:cxnSp>
        <p:nvCxnSpPr>
          <p:cNvPr id="75" name="直接连接符 74"/>
          <p:cNvCxnSpPr/>
          <p:nvPr/>
        </p:nvCxnSpPr>
        <p:spPr>
          <a:xfrm flipV="1">
            <a:off x="3809158"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6" name="圆角矩形 75"/>
          <p:cNvSpPr/>
          <p:nvPr/>
        </p:nvSpPr>
        <p:spPr>
          <a:xfrm>
            <a:off x="3557360"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80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RFID</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81" name="直接连接符 80"/>
          <p:cNvCxnSpPr/>
          <p:nvPr/>
        </p:nvCxnSpPr>
        <p:spPr>
          <a:xfrm flipV="1">
            <a:off x="1585360"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218438" y="4550082"/>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电子班牌</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4" name="圆角矩形 83"/>
          <p:cNvSpPr/>
          <p:nvPr/>
        </p:nvSpPr>
        <p:spPr>
          <a:xfrm>
            <a:off x="1333562"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70974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接连接符 38"/>
          <p:cNvCxnSpPr/>
          <p:nvPr/>
        </p:nvCxnSpPr>
        <p:spPr>
          <a:xfrm flipV="1">
            <a:off x="1979712" y="1868980"/>
            <a:ext cx="598487" cy="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1" name="椭圆 80"/>
          <p:cNvSpPr/>
          <p:nvPr/>
        </p:nvSpPr>
        <p:spPr>
          <a:xfrm>
            <a:off x="6014592" y="3600053"/>
            <a:ext cx="1149696" cy="871826"/>
          </a:xfrm>
          <a:prstGeom prst="ellipse">
            <a:avLst/>
          </a:prstGeom>
          <a:noFill/>
          <a:ln w="12700" cap="flat" cmpd="sng" algn="ctr">
            <a:solidFill>
              <a:srgbClr val="FFC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68" name="直接连接符 67"/>
          <p:cNvCxnSpPr/>
          <p:nvPr/>
        </p:nvCxnSpPr>
        <p:spPr>
          <a:xfrm flipV="1">
            <a:off x="2923975" y="2862811"/>
            <a:ext cx="598487" cy="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smtClean="0"/>
              <a:t>创新：融合物联实现方式 </a:t>
            </a:r>
            <a:r>
              <a:rPr lang="en-US" altLang="zh-CN" dirty="0" smtClean="0"/>
              <a:t>— </a:t>
            </a:r>
            <a:r>
              <a:rPr lang="zh-CN" altLang="en-US" dirty="0" smtClean="0"/>
              <a:t>卫星</a:t>
            </a:r>
            <a:r>
              <a:rPr lang="en-US" altLang="zh-CN" dirty="0" smtClean="0"/>
              <a:t>AP</a:t>
            </a:r>
            <a:endParaRPr lang="zh-CN" altLang="en-US" dirty="0"/>
          </a:p>
        </p:txBody>
      </p:sp>
      <p:grpSp>
        <p:nvGrpSpPr>
          <p:cNvPr id="3" name="组合 2"/>
          <p:cNvGrpSpPr/>
          <p:nvPr/>
        </p:nvGrpSpPr>
        <p:grpSpPr>
          <a:xfrm>
            <a:off x="251520" y="1676099"/>
            <a:ext cx="3055938" cy="2266552"/>
            <a:chOff x="5289551" y="1601342"/>
            <a:chExt cx="3055938" cy="2266552"/>
          </a:xfrm>
        </p:grpSpPr>
        <p:sp>
          <p:nvSpPr>
            <p:cNvPr id="4" name="Freeform 5"/>
            <p:cNvSpPr>
              <a:spLocks/>
            </p:cNvSpPr>
            <p:nvPr/>
          </p:nvSpPr>
          <p:spPr bwMode="auto">
            <a:xfrm>
              <a:off x="5719763" y="3074542"/>
              <a:ext cx="0" cy="396000"/>
            </a:xfrm>
            <a:custGeom>
              <a:avLst/>
              <a:gdLst>
                <a:gd name="T0" fmla="*/ 133 h 133"/>
                <a:gd name="T1" fmla="*/ 66 h 133"/>
                <a:gd name="T2" fmla="*/ 0 h 133"/>
              </a:gdLst>
              <a:ahLst/>
              <a:cxnLst>
                <a:cxn ang="0">
                  <a:pos x="0" y="T0"/>
                </a:cxn>
                <a:cxn ang="0">
                  <a:pos x="0" y="T1"/>
                </a:cxn>
                <a:cxn ang="0">
                  <a:pos x="0" y="T2"/>
                </a:cxn>
              </a:cxnLst>
              <a:rect l="0" t="0" r="r" b="b"/>
              <a:pathLst>
                <a:path h="133">
                  <a:moveTo>
                    <a:pt x="0" y="133"/>
                  </a:moveTo>
                  <a:lnTo>
                    <a:pt x="0" y="66"/>
                  </a:lnTo>
                  <a:lnTo>
                    <a:pt x="0"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5" name="Freeform 20"/>
            <p:cNvSpPr>
              <a:spLocks/>
            </p:cNvSpPr>
            <p:nvPr/>
          </p:nvSpPr>
          <p:spPr bwMode="auto">
            <a:xfrm>
              <a:off x="5719763" y="1987105"/>
              <a:ext cx="1098550" cy="676275"/>
            </a:xfrm>
            <a:custGeom>
              <a:avLst/>
              <a:gdLst>
                <a:gd name="T0" fmla="*/ 0 w 692"/>
                <a:gd name="T1" fmla="*/ 426 h 426"/>
                <a:gd name="T2" fmla="*/ 0 w 692"/>
                <a:gd name="T3" fmla="*/ 191 h 426"/>
                <a:gd name="T4" fmla="*/ 692 w 692"/>
                <a:gd name="T5" fmla="*/ 191 h 426"/>
                <a:gd name="T6" fmla="*/ 692 w 692"/>
                <a:gd name="T7" fmla="*/ 0 h 426"/>
              </a:gdLst>
              <a:ahLst/>
              <a:cxnLst>
                <a:cxn ang="0">
                  <a:pos x="T0" y="T1"/>
                </a:cxn>
                <a:cxn ang="0">
                  <a:pos x="T2" y="T3"/>
                </a:cxn>
                <a:cxn ang="0">
                  <a:pos x="T4" y="T5"/>
                </a:cxn>
                <a:cxn ang="0">
                  <a:pos x="T6" y="T7"/>
                </a:cxn>
              </a:cxnLst>
              <a:rect l="0" t="0" r="r" b="b"/>
              <a:pathLst>
                <a:path w="692" h="426">
                  <a:moveTo>
                    <a:pt x="0" y="426"/>
                  </a:moveTo>
                  <a:lnTo>
                    <a:pt x="0" y="191"/>
                  </a:lnTo>
                  <a:lnTo>
                    <a:pt x="692" y="191"/>
                  </a:lnTo>
                  <a:lnTo>
                    <a:pt x="692"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Rectangle 21"/>
            <p:cNvSpPr>
              <a:spLocks noChangeArrowheads="1"/>
            </p:cNvSpPr>
            <p:nvPr/>
          </p:nvSpPr>
          <p:spPr bwMode="auto">
            <a:xfrm>
              <a:off x="5289551" y="2660205"/>
              <a:ext cx="862013" cy="255588"/>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dirty="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 name="Rectangle 26"/>
            <p:cNvSpPr>
              <a:spLocks noChangeArrowheads="1"/>
            </p:cNvSpPr>
            <p:nvPr/>
          </p:nvSpPr>
          <p:spPr bwMode="auto">
            <a:xfrm>
              <a:off x="5422901" y="2896742"/>
              <a:ext cx="595313" cy="17780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 name="Rectangle 27"/>
            <p:cNvSpPr>
              <a:spLocks noChangeArrowheads="1"/>
            </p:cNvSpPr>
            <p:nvPr/>
          </p:nvSpPr>
          <p:spPr bwMode="auto">
            <a:xfrm>
              <a:off x="5483226" y="2912617"/>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9" name="Freeform 28"/>
            <p:cNvSpPr>
              <a:spLocks/>
            </p:cNvSpPr>
            <p:nvPr/>
          </p:nvSpPr>
          <p:spPr bwMode="auto">
            <a:xfrm>
              <a:off x="6818313" y="3074542"/>
              <a:ext cx="0" cy="396000"/>
            </a:xfrm>
            <a:custGeom>
              <a:avLst/>
              <a:gdLst>
                <a:gd name="T0" fmla="*/ 133 h 133"/>
                <a:gd name="T1" fmla="*/ 66 h 133"/>
                <a:gd name="T2" fmla="*/ 0 h 133"/>
              </a:gdLst>
              <a:ahLst/>
              <a:cxnLst>
                <a:cxn ang="0">
                  <a:pos x="0" y="T0"/>
                </a:cxn>
                <a:cxn ang="0">
                  <a:pos x="0" y="T1"/>
                </a:cxn>
                <a:cxn ang="0">
                  <a:pos x="0" y="T2"/>
                </a:cxn>
              </a:cxnLst>
              <a:rect l="0" t="0" r="r" b="b"/>
              <a:pathLst>
                <a:path h="133">
                  <a:moveTo>
                    <a:pt x="0" y="133"/>
                  </a:moveTo>
                  <a:lnTo>
                    <a:pt x="0" y="66"/>
                  </a:lnTo>
                  <a:lnTo>
                    <a:pt x="0"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 name="Rectangle 29"/>
            <p:cNvSpPr>
              <a:spLocks noChangeArrowheads="1"/>
            </p:cNvSpPr>
            <p:nvPr/>
          </p:nvSpPr>
          <p:spPr bwMode="auto">
            <a:xfrm>
              <a:off x="6384926" y="2660205"/>
              <a:ext cx="865188" cy="255588"/>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1" name="Rectangle 34"/>
            <p:cNvSpPr>
              <a:spLocks noChangeArrowheads="1"/>
            </p:cNvSpPr>
            <p:nvPr/>
          </p:nvSpPr>
          <p:spPr bwMode="auto">
            <a:xfrm>
              <a:off x="6518276" y="2896742"/>
              <a:ext cx="598488" cy="17780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2" name="Rectangle 35"/>
            <p:cNvSpPr>
              <a:spLocks noChangeArrowheads="1"/>
            </p:cNvSpPr>
            <p:nvPr/>
          </p:nvSpPr>
          <p:spPr bwMode="auto">
            <a:xfrm>
              <a:off x="6580188" y="2912617"/>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3" name="Freeform 36"/>
            <p:cNvSpPr>
              <a:spLocks/>
            </p:cNvSpPr>
            <p:nvPr/>
          </p:nvSpPr>
          <p:spPr bwMode="auto">
            <a:xfrm>
              <a:off x="7913688" y="3074542"/>
              <a:ext cx="0" cy="396000"/>
            </a:xfrm>
            <a:custGeom>
              <a:avLst/>
              <a:gdLst>
                <a:gd name="T0" fmla="*/ 133 h 133"/>
                <a:gd name="T1" fmla="*/ 66 h 133"/>
                <a:gd name="T2" fmla="*/ 0 h 133"/>
              </a:gdLst>
              <a:ahLst/>
              <a:cxnLst>
                <a:cxn ang="0">
                  <a:pos x="0" y="T0"/>
                </a:cxn>
                <a:cxn ang="0">
                  <a:pos x="0" y="T1"/>
                </a:cxn>
                <a:cxn ang="0">
                  <a:pos x="0" y="T2"/>
                </a:cxn>
              </a:cxnLst>
              <a:rect l="0" t="0" r="r" b="b"/>
              <a:pathLst>
                <a:path h="133">
                  <a:moveTo>
                    <a:pt x="0" y="133"/>
                  </a:moveTo>
                  <a:lnTo>
                    <a:pt x="0" y="66"/>
                  </a:lnTo>
                  <a:lnTo>
                    <a:pt x="0"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4" name="Rectangle 37"/>
            <p:cNvSpPr>
              <a:spLocks noChangeArrowheads="1"/>
            </p:cNvSpPr>
            <p:nvPr/>
          </p:nvSpPr>
          <p:spPr bwMode="auto">
            <a:xfrm>
              <a:off x="7483476" y="2660205"/>
              <a:ext cx="862013" cy="255588"/>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5" name="Rectangle 42"/>
            <p:cNvSpPr>
              <a:spLocks noChangeArrowheads="1"/>
            </p:cNvSpPr>
            <p:nvPr/>
          </p:nvSpPr>
          <p:spPr bwMode="auto">
            <a:xfrm>
              <a:off x="7616826" y="2896742"/>
              <a:ext cx="595313" cy="17780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6" name="Rectangle 43"/>
            <p:cNvSpPr>
              <a:spLocks noChangeArrowheads="1"/>
            </p:cNvSpPr>
            <p:nvPr/>
          </p:nvSpPr>
          <p:spPr bwMode="auto">
            <a:xfrm>
              <a:off x="7677151" y="2912617"/>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7" name="Rectangle 44"/>
            <p:cNvSpPr>
              <a:spLocks noChangeArrowheads="1"/>
            </p:cNvSpPr>
            <p:nvPr/>
          </p:nvSpPr>
          <p:spPr bwMode="auto">
            <a:xfrm>
              <a:off x="5289551" y="3455144"/>
              <a:ext cx="862013" cy="254000"/>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8" name="Rectangle 49"/>
            <p:cNvSpPr>
              <a:spLocks noChangeArrowheads="1"/>
            </p:cNvSpPr>
            <p:nvPr/>
          </p:nvSpPr>
          <p:spPr bwMode="auto">
            <a:xfrm>
              <a:off x="5422901" y="3691681"/>
              <a:ext cx="595313" cy="176213"/>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9" name="Rectangle 50"/>
            <p:cNvSpPr>
              <a:spLocks noChangeArrowheads="1"/>
            </p:cNvSpPr>
            <p:nvPr/>
          </p:nvSpPr>
          <p:spPr bwMode="auto">
            <a:xfrm>
              <a:off x="5483226" y="3707556"/>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0" name="Rectangle 51"/>
            <p:cNvSpPr>
              <a:spLocks noChangeArrowheads="1"/>
            </p:cNvSpPr>
            <p:nvPr/>
          </p:nvSpPr>
          <p:spPr bwMode="auto">
            <a:xfrm>
              <a:off x="6384926" y="3455144"/>
              <a:ext cx="865188" cy="254000"/>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1" name="Rectangle 56"/>
            <p:cNvSpPr>
              <a:spLocks noChangeArrowheads="1"/>
            </p:cNvSpPr>
            <p:nvPr/>
          </p:nvSpPr>
          <p:spPr bwMode="auto">
            <a:xfrm>
              <a:off x="6518276" y="3691681"/>
              <a:ext cx="598488" cy="176213"/>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2" name="Rectangle 57"/>
            <p:cNvSpPr>
              <a:spLocks noChangeArrowheads="1"/>
            </p:cNvSpPr>
            <p:nvPr/>
          </p:nvSpPr>
          <p:spPr bwMode="auto">
            <a:xfrm>
              <a:off x="6580188" y="3707556"/>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3" name="Rectangle 58"/>
            <p:cNvSpPr>
              <a:spLocks noChangeArrowheads="1"/>
            </p:cNvSpPr>
            <p:nvPr/>
          </p:nvSpPr>
          <p:spPr bwMode="auto">
            <a:xfrm>
              <a:off x="7483476" y="3455144"/>
              <a:ext cx="862013" cy="254000"/>
            </a:xfrm>
            <a:prstGeom prst="rect">
              <a:avLst/>
            </a:prstGeom>
            <a:solidFill>
              <a:srgbClr val="3290B5"/>
            </a:solidFill>
            <a:ln>
              <a:noFill/>
            </a:ln>
          </p:spPr>
          <p:txBody>
            <a:bodyPr vert="horz" wrap="square" lIns="91440" tIns="45720" rIns="91440" bIns="45720" numCol="1" anchor="ctr" anchorCtr="1" compatLnSpc="1">
              <a:prstTxWarp prst="textNoShape">
                <a:avLst/>
              </a:prstTxWarp>
            </a:bodyPr>
            <a:lstStyle/>
            <a:p>
              <a:r>
                <a:rPr lang="en-US" altLang="zh-CN" sz="1200">
                  <a:solidFill>
                    <a:schemeClr val="bg1"/>
                  </a:solidFill>
                  <a:latin typeface="微软雅黑" panose="020B0503020204020204" pitchFamily="34" charset="-122"/>
                  <a:ea typeface="微软雅黑" panose="020B0503020204020204" pitchFamily="34" charset="-122"/>
                </a:rPr>
                <a:t>T300</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Rectangle 63"/>
            <p:cNvSpPr>
              <a:spLocks noChangeArrowheads="1"/>
            </p:cNvSpPr>
            <p:nvPr/>
          </p:nvSpPr>
          <p:spPr bwMode="auto">
            <a:xfrm>
              <a:off x="7616826" y="3691681"/>
              <a:ext cx="595313" cy="176213"/>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25" name="Rectangle 64"/>
            <p:cNvSpPr>
              <a:spLocks noChangeArrowheads="1"/>
            </p:cNvSpPr>
            <p:nvPr/>
          </p:nvSpPr>
          <p:spPr bwMode="auto">
            <a:xfrm>
              <a:off x="7677151" y="3707556"/>
              <a:ext cx="4728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a:ln>
                    <a:noFill/>
                  </a:ln>
                  <a:solidFill>
                    <a:srgbClr val="666565"/>
                  </a:solidFill>
                  <a:effectLst/>
                  <a:latin typeface="微软雅黑" panose="020B0503020204020204" pitchFamily="34" charset="-122"/>
                  <a:ea typeface="微软雅黑" panose="020B0503020204020204" pitchFamily="34" charset="-122"/>
                </a:rPr>
                <a:t>IOT模块</a:t>
              </a:r>
              <a:endParaRPr kumimoji="0" lang="zh-CN"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p:txBody>
        </p:sp>
        <p:sp>
          <p:nvSpPr>
            <p:cNvPr id="26" name="Rectangle 65"/>
            <p:cNvSpPr>
              <a:spLocks noChangeArrowheads="1"/>
            </p:cNvSpPr>
            <p:nvPr/>
          </p:nvSpPr>
          <p:spPr bwMode="auto">
            <a:xfrm>
              <a:off x="6300788" y="1601342"/>
              <a:ext cx="1033463" cy="385763"/>
            </a:xfrm>
            <a:prstGeom prst="rect">
              <a:avLst/>
            </a:prstGeom>
            <a:solidFill>
              <a:srgbClr val="6EA7A1"/>
            </a:solidFill>
            <a:ln>
              <a:noFill/>
            </a:ln>
          </p:spPr>
          <p:txBody>
            <a:bodyPr vert="horz" wrap="square" lIns="91440" tIns="45720" rIns="91440" bIns="45720" numCol="1" anchor="ctr" anchorCtr="1" compatLnSpc="1">
              <a:prstTxWarp prst="textNoShape">
                <a:avLst/>
              </a:prstTxWarp>
            </a:bodyPr>
            <a:lstStyle/>
            <a:p>
              <a:pPr algn="ctr"/>
              <a:r>
                <a:rPr lang="en-US" altLang="zh-CN" sz="1000" b="1" dirty="0" err="1" smtClean="0">
                  <a:solidFill>
                    <a:schemeClr val="bg1"/>
                  </a:solidFill>
                  <a:latin typeface="微软雅黑" panose="020B0503020204020204" pitchFamily="34" charset="-122"/>
                  <a:ea typeface="微软雅黑" panose="020B0503020204020204" pitchFamily="34" charset="-122"/>
                </a:rPr>
                <a:t>WiFi&amp;IoT</a:t>
              </a:r>
              <a:endParaRPr lang="en-US" altLang="zh-CN" sz="10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000" b="1" dirty="0" smtClean="0">
                  <a:solidFill>
                    <a:schemeClr val="bg1"/>
                  </a:solidFill>
                  <a:latin typeface="微软雅黑" panose="020B0503020204020204" pitchFamily="34" charset="-122"/>
                  <a:ea typeface="微软雅黑" panose="020B0503020204020204" pitchFamily="34" charset="-122"/>
                </a:rPr>
                <a:t>融合网关</a:t>
              </a:r>
              <a:r>
                <a:rPr lang="en-US" altLang="zh-CN" sz="1000" b="1" dirty="0" smtClean="0">
                  <a:solidFill>
                    <a:schemeClr val="bg1"/>
                  </a:solidFill>
                  <a:latin typeface="微软雅黑" panose="020B0503020204020204" pitchFamily="34" charset="-122"/>
                  <a:ea typeface="微软雅黑" panose="020B0503020204020204" pitchFamily="34" charset="-122"/>
                </a:rPr>
                <a:t>AP</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7" name="Freeform 72"/>
            <p:cNvSpPr>
              <a:spLocks/>
            </p:cNvSpPr>
            <p:nvPr/>
          </p:nvSpPr>
          <p:spPr bwMode="auto">
            <a:xfrm>
              <a:off x="6818313" y="1987105"/>
              <a:ext cx="0" cy="676275"/>
            </a:xfrm>
            <a:custGeom>
              <a:avLst/>
              <a:gdLst>
                <a:gd name="T0" fmla="*/ 426 h 426"/>
                <a:gd name="T1" fmla="*/ 213 h 426"/>
                <a:gd name="T2" fmla="*/ 0 h 426"/>
              </a:gdLst>
              <a:ahLst/>
              <a:cxnLst>
                <a:cxn ang="0">
                  <a:pos x="0" y="T0"/>
                </a:cxn>
                <a:cxn ang="0">
                  <a:pos x="0" y="T1"/>
                </a:cxn>
                <a:cxn ang="0">
                  <a:pos x="0" y="T2"/>
                </a:cxn>
              </a:cxnLst>
              <a:rect l="0" t="0" r="r" b="b"/>
              <a:pathLst>
                <a:path h="426">
                  <a:moveTo>
                    <a:pt x="0" y="426"/>
                  </a:moveTo>
                  <a:lnTo>
                    <a:pt x="0" y="213"/>
                  </a:lnTo>
                  <a:lnTo>
                    <a:pt x="0"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3"/>
            <p:cNvSpPr>
              <a:spLocks/>
            </p:cNvSpPr>
            <p:nvPr/>
          </p:nvSpPr>
          <p:spPr bwMode="auto">
            <a:xfrm>
              <a:off x="6818313" y="1987105"/>
              <a:ext cx="1114425" cy="676275"/>
            </a:xfrm>
            <a:custGeom>
              <a:avLst/>
              <a:gdLst>
                <a:gd name="T0" fmla="*/ 702 w 702"/>
                <a:gd name="T1" fmla="*/ 426 h 426"/>
                <a:gd name="T2" fmla="*/ 702 w 702"/>
                <a:gd name="T3" fmla="*/ 191 h 426"/>
                <a:gd name="T4" fmla="*/ 0 w 702"/>
                <a:gd name="T5" fmla="*/ 191 h 426"/>
                <a:gd name="T6" fmla="*/ 0 w 702"/>
                <a:gd name="T7" fmla="*/ 0 h 426"/>
              </a:gdLst>
              <a:ahLst/>
              <a:cxnLst>
                <a:cxn ang="0">
                  <a:pos x="T0" y="T1"/>
                </a:cxn>
                <a:cxn ang="0">
                  <a:pos x="T2" y="T3"/>
                </a:cxn>
                <a:cxn ang="0">
                  <a:pos x="T4" y="T5"/>
                </a:cxn>
                <a:cxn ang="0">
                  <a:pos x="T6" y="T7"/>
                </a:cxn>
              </a:cxnLst>
              <a:rect l="0" t="0" r="r" b="b"/>
              <a:pathLst>
                <a:path w="702" h="426">
                  <a:moveTo>
                    <a:pt x="702" y="426"/>
                  </a:moveTo>
                  <a:lnTo>
                    <a:pt x="702" y="191"/>
                  </a:lnTo>
                  <a:lnTo>
                    <a:pt x="0" y="191"/>
                  </a:lnTo>
                  <a:lnTo>
                    <a:pt x="0" y="0"/>
                  </a:lnTo>
                </a:path>
              </a:pathLst>
            </a:cu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1553050"/>
            <a:ext cx="633971" cy="631859"/>
          </a:xfrm>
          <a:prstGeom prst="rect">
            <a:avLst/>
          </a:prstGeom>
        </p:spPr>
      </p:pic>
      <p:pic>
        <p:nvPicPr>
          <p:cNvPr id="31" name="图片 1" descr="IMG_11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244" y="2674546"/>
            <a:ext cx="522690" cy="24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 descr="IMG_11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672213"/>
            <a:ext cx="522690" cy="24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 descr="IMG_11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822" y="2677756"/>
            <a:ext cx="522690" cy="24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vmware-host\Shared Folders\下载\timg-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9584" y="3238604"/>
            <a:ext cx="351705" cy="21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vmware-host\Shared Folders\下载\timg-6.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136" y="4021190"/>
            <a:ext cx="472625" cy="21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文本框 35"/>
          <p:cNvSpPr txBox="1"/>
          <p:nvPr/>
        </p:nvSpPr>
        <p:spPr>
          <a:xfrm>
            <a:off x="4833241" y="3220267"/>
            <a:ext cx="800219" cy="276999"/>
          </a:xfrm>
          <a:prstGeom prst="rect">
            <a:avLst/>
          </a:prstGeom>
          <a:noFill/>
        </p:spPr>
        <p:txBody>
          <a:bodyPr wrap="none" rtlCol="0">
            <a:spAutoFit/>
          </a:bodyPr>
          <a:lstStyle/>
          <a:p>
            <a:r>
              <a:rPr lang="zh-CN" altLang="en-US" sz="1200" dirty="0" smtClean="0">
                <a:latin typeface="微软雅黑" panose="020B0503020204020204" pitchFamily="34" charset="-122"/>
                <a:ea typeface="微软雅黑" panose="020B0503020204020204" pitchFamily="34" charset="-122"/>
              </a:rPr>
              <a:t>无源标签</a:t>
            </a:r>
            <a:endParaRPr lang="zh-CN" altLang="en-US" sz="12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4820801" y="3991518"/>
            <a:ext cx="800219" cy="276999"/>
          </a:xfrm>
          <a:prstGeom prst="rect">
            <a:avLst/>
          </a:prstGeom>
          <a:noFill/>
        </p:spPr>
        <p:txBody>
          <a:bodyPr wrap="none" rtlCol="0">
            <a:spAutoFit/>
          </a:bodyPr>
          <a:lstStyle>
            <a:defPPr>
              <a:defRPr lang="zh-CN"/>
            </a:defPPr>
            <a:lvl1pPr>
              <a:defRPr sz="1200"/>
            </a:lvl1pPr>
          </a:lstStyle>
          <a:p>
            <a:r>
              <a:rPr lang="zh-CN" altLang="en-US" dirty="0">
                <a:latin typeface="微软雅黑" panose="020B0503020204020204" pitchFamily="34" charset="-122"/>
                <a:ea typeface="微软雅黑" panose="020B0503020204020204" pitchFamily="34" charset="-122"/>
              </a:rPr>
              <a:t>有源标签</a:t>
            </a:r>
          </a:p>
        </p:txBody>
      </p:sp>
      <p:sp>
        <p:nvSpPr>
          <p:cNvPr id="40" name="椭圆 39"/>
          <p:cNvSpPr/>
          <p:nvPr/>
        </p:nvSpPr>
        <p:spPr>
          <a:xfrm>
            <a:off x="2271068" y="1844232"/>
            <a:ext cx="50304" cy="50304"/>
          </a:xfrm>
          <a:prstGeom prst="ellipse">
            <a:avLst/>
          </a:prstGeom>
          <a:solidFill>
            <a:schemeClr val="tx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41" name="椭圆 40"/>
          <p:cNvSpPr/>
          <p:nvPr/>
        </p:nvSpPr>
        <p:spPr>
          <a:xfrm>
            <a:off x="3281828" y="2837604"/>
            <a:ext cx="50304" cy="50304"/>
          </a:xfrm>
          <a:prstGeom prst="ellipse">
            <a:avLst/>
          </a:prstGeom>
          <a:solidFill>
            <a:schemeClr val="tx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42" name="椭圆 41"/>
          <p:cNvSpPr/>
          <p:nvPr/>
        </p:nvSpPr>
        <p:spPr>
          <a:xfrm>
            <a:off x="3147179" y="3040754"/>
            <a:ext cx="50304" cy="50304"/>
          </a:xfrm>
          <a:prstGeom prst="ellipse">
            <a:avLst/>
          </a:prstGeom>
          <a:solidFill>
            <a:schemeClr val="tx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57" name="object 7"/>
          <p:cNvSpPr/>
          <p:nvPr/>
        </p:nvSpPr>
        <p:spPr>
          <a:xfrm>
            <a:off x="3550977" y="2506269"/>
            <a:ext cx="429759" cy="537245"/>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cxnSp>
        <p:nvCxnSpPr>
          <p:cNvPr id="58" name="直接连接符 57"/>
          <p:cNvCxnSpPr>
            <a:stCxn id="15" idx="3"/>
          </p:cNvCxnSpPr>
          <p:nvPr/>
        </p:nvCxnSpPr>
        <p:spPr>
          <a:xfrm>
            <a:off x="3174108" y="3060399"/>
            <a:ext cx="492628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089589" y="2991104"/>
            <a:ext cx="0" cy="720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566754" y="2991104"/>
            <a:ext cx="0" cy="720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8080607" y="2991104"/>
            <a:ext cx="0" cy="7200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169" y="3501893"/>
            <a:ext cx="325621" cy="33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2185" y="4263352"/>
            <a:ext cx="675587" cy="248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2"/>
          <p:cNvPicPr>
            <a:picLocks noChangeAspect="1" noChangeArrowheads="1"/>
          </p:cNvPicPr>
          <p:nvPr/>
        </p:nvPicPr>
        <p:blipFill>
          <a:blip r:embed="rId9">
            <a:extLst>
              <a:ext uri="{28A0092B-C50C-407E-A947-70E740481C1C}">
                <a14:useLocalDpi xmlns:a14="http://schemas.microsoft.com/office/drawing/2010/main" val="0"/>
              </a:ext>
            </a:extLst>
          </a:blip>
          <a:srcRect r="13977"/>
          <a:stretch>
            <a:fillRect/>
          </a:stretch>
        </p:blipFill>
        <p:spPr bwMode="auto">
          <a:xfrm>
            <a:off x="5808576" y="3481930"/>
            <a:ext cx="471943" cy="416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1"/>
          <p:cNvPicPr>
            <a:picLocks noChangeAspect="1" noChangeArrowheads="1"/>
          </p:cNvPicPr>
          <p:nvPr/>
        </p:nvPicPr>
        <p:blipFill>
          <a:blip r:embed="rId10">
            <a:extLst>
              <a:ext uri="{28A0092B-C50C-407E-A947-70E740481C1C}">
                <a14:useLocalDpi xmlns:a14="http://schemas.microsoft.com/office/drawing/2010/main" val="0"/>
              </a:ext>
            </a:extLst>
          </a:blip>
          <a:srcRect l="7706"/>
          <a:stretch>
            <a:fillRect/>
          </a:stretch>
        </p:blipFill>
        <p:spPr bwMode="auto">
          <a:xfrm>
            <a:off x="5864651" y="4232241"/>
            <a:ext cx="476402" cy="30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图片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4715" y="3419973"/>
            <a:ext cx="391353" cy="695045"/>
          </a:xfrm>
          <a:prstGeom prst="rect">
            <a:avLst/>
          </a:prstGeom>
        </p:spPr>
      </p:pic>
      <p:sp>
        <p:nvSpPr>
          <p:cNvPr id="74" name="文本框 73"/>
          <p:cNvSpPr txBox="1"/>
          <p:nvPr/>
        </p:nvSpPr>
        <p:spPr>
          <a:xfrm>
            <a:off x="4779247" y="2489129"/>
            <a:ext cx="635110" cy="215444"/>
          </a:xfrm>
          <a:prstGeom prst="rect">
            <a:avLst/>
          </a:prstGeom>
          <a:noFill/>
        </p:spPr>
        <p:txBody>
          <a:bodyPr wrap="none" rtlCol="0">
            <a:spAutoFit/>
          </a:bodyPr>
          <a:lstStyle>
            <a:defPPr>
              <a:defRPr lang="zh-CN"/>
            </a:defPPr>
            <a:lvl1pPr>
              <a:defRPr sz="800" b="1">
                <a:latin typeface="微软雅黑" panose="020B0503020204020204" pitchFamily="34" charset="-122"/>
                <a:ea typeface="微软雅黑" panose="020B0503020204020204" pitchFamily="34" charset="-122"/>
              </a:defRPr>
            </a:lvl1pPr>
          </a:lstStyle>
          <a:p>
            <a:r>
              <a:rPr lang="en-US" altLang="zh-CN" dirty="0"/>
              <a:t>RFID</a:t>
            </a:r>
            <a:r>
              <a:rPr lang="zh-CN" altLang="en-US" dirty="0"/>
              <a:t>模块</a:t>
            </a:r>
          </a:p>
        </p:txBody>
      </p:sp>
      <p:sp>
        <p:nvSpPr>
          <p:cNvPr id="75" name="文本框 74"/>
          <p:cNvSpPr txBox="1"/>
          <p:nvPr/>
        </p:nvSpPr>
        <p:spPr>
          <a:xfrm>
            <a:off x="6198441" y="2492256"/>
            <a:ext cx="745717" cy="215444"/>
          </a:xfrm>
          <a:prstGeom prst="rect">
            <a:avLst/>
          </a:prstGeom>
          <a:noFill/>
        </p:spPr>
        <p:txBody>
          <a:bodyPr wrap="none" rtlCol="0">
            <a:spAutoFit/>
          </a:bodyPr>
          <a:lstStyle>
            <a:defPPr>
              <a:defRPr lang="zh-CN"/>
            </a:defPPr>
            <a:lvl1pPr>
              <a:defRPr sz="800">
                <a:latin typeface="微软雅黑" panose="020B0503020204020204" pitchFamily="34" charset="-122"/>
                <a:ea typeface="微软雅黑" panose="020B0503020204020204" pitchFamily="34" charset="-122"/>
              </a:defRPr>
            </a:lvl1pPr>
          </a:lstStyle>
          <a:p>
            <a:r>
              <a:rPr lang="en-US" altLang="zh-CN" b="1" dirty="0"/>
              <a:t>ZigBee</a:t>
            </a:r>
            <a:r>
              <a:rPr lang="zh-CN" altLang="en-US" b="1" dirty="0"/>
              <a:t>模块</a:t>
            </a:r>
          </a:p>
        </p:txBody>
      </p:sp>
      <p:sp>
        <p:nvSpPr>
          <p:cNvPr id="76" name="文本框 75"/>
          <p:cNvSpPr txBox="1"/>
          <p:nvPr/>
        </p:nvSpPr>
        <p:spPr>
          <a:xfrm>
            <a:off x="7786944" y="2492256"/>
            <a:ext cx="575799" cy="215444"/>
          </a:xfrm>
          <a:prstGeom prst="rect">
            <a:avLst/>
          </a:prstGeom>
          <a:noFill/>
        </p:spPr>
        <p:txBody>
          <a:bodyPr wrap="none" rtlCol="0">
            <a:spAutoFit/>
          </a:bodyPr>
          <a:lstStyle>
            <a:defPPr>
              <a:defRPr lang="zh-CN"/>
            </a:defPPr>
            <a:lvl1pPr>
              <a:defRPr sz="800">
                <a:latin typeface="微软雅黑" panose="020B0503020204020204" pitchFamily="34" charset="-122"/>
                <a:ea typeface="微软雅黑" panose="020B0503020204020204" pitchFamily="34" charset="-122"/>
              </a:defRPr>
            </a:lvl1pPr>
          </a:lstStyle>
          <a:p>
            <a:r>
              <a:rPr lang="en-US" altLang="zh-CN" b="1" dirty="0"/>
              <a:t>BLE</a:t>
            </a:r>
            <a:r>
              <a:rPr lang="zh-CN" altLang="en-US" b="1" dirty="0"/>
              <a:t>模块</a:t>
            </a:r>
          </a:p>
        </p:txBody>
      </p:sp>
      <p:sp>
        <p:nvSpPr>
          <p:cNvPr id="77" name="文本框 76"/>
          <p:cNvSpPr txBox="1"/>
          <p:nvPr/>
        </p:nvSpPr>
        <p:spPr>
          <a:xfrm>
            <a:off x="4331977" y="3600053"/>
            <a:ext cx="1305165" cy="276999"/>
          </a:xfrm>
          <a:prstGeom prst="rect">
            <a:avLst/>
          </a:prstGeom>
          <a:noFill/>
        </p:spPr>
        <p:txBody>
          <a:bodyPr wrap="none" rtlCol="0">
            <a:spAutoFit/>
          </a:bodyPr>
          <a:lstStyle/>
          <a:p>
            <a:r>
              <a:rPr lang="zh-CN" altLang="en-US" sz="1200" dirty="0" smtClean="0">
                <a:solidFill>
                  <a:srgbClr val="E60012"/>
                </a:solidFill>
                <a:latin typeface="微软雅黑" panose="020B0503020204020204" pitchFamily="34" charset="-122"/>
                <a:ea typeface="微软雅黑" panose="020B0503020204020204" pitchFamily="34" charset="-122"/>
              </a:rPr>
              <a:t>电子围栏 防丢失</a:t>
            </a:r>
            <a:endParaRPr lang="zh-CN" altLang="en-US" sz="1200" dirty="0">
              <a:solidFill>
                <a:srgbClr val="E60012"/>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4328295" y="4382983"/>
            <a:ext cx="1305165" cy="276999"/>
          </a:xfrm>
          <a:prstGeom prst="rect">
            <a:avLst/>
          </a:prstGeom>
          <a:noFill/>
        </p:spPr>
        <p:txBody>
          <a:bodyPr wrap="none" rtlCol="0">
            <a:spAutoFit/>
          </a:bodyPr>
          <a:lstStyle>
            <a:defPPr>
              <a:defRPr lang="zh-CN"/>
            </a:defPPr>
            <a:lvl1pPr>
              <a:defRPr sz="1200">
                <a:solidFill>
                  <a:srgbClr val="E60012"/>
                </a:solidFill>
                <a:latin typeface="微软雅黑" panose="020B0503020204020204" pitchFamily="34" charset="-122"/>
                <a:ea typeface="微软雅黑" panose="020B0503020204020204" pitchFamily="34" charset="-122"/>
              </a:defRPr>
            </a:lvl1pPr>
          </a:lstStyle>
          <a:p>
            <a:r>
              <a:rPr lang="zh-CN" altLang="en-US" dirty="0"/>
              <a:t>实时定位 易找寻</a:t>
            </a:r>
          </a:p>
        </p:txBody>
      </p:sp>
      <p:sp>
        <p:nvSpPr>
          <p:cNvPr id="79" name="文本框 78"/>
          <p:cNvSpPr txBox="1"/>
          <p:nvPr/>
        </p:nvSpPr>
        <p:spPr>
          <a:xfrm>
            <a:off x="6172823" y="3801687"/>
            <a:ext cx="800219" cy="461665"/>
          </a:xfrm>
          <a:prstGeom prst="rect">
            <a:avLst/>
          </a:prstGeom>
          <a:noFill/>
        </p:spPr>
        <p:txBody>
          <a:bodyPr wrap="none" rtlCol="0">
            <a:spAutoFit/>
          </a:bodyPr>
          <a:lstStyle>
            <a:defPPr>
              <a:defRPr lang="zh-CN"/>
            </a:defPPr>
            <a:lvl1pPr>
              <a:defRPr sz="1200">
                <a:solidFill>
                  <a:srgbClr val="E60012"/>
                </a:solidFill>
                <a:latin typeface="微软雅黑" panose="020B0503020204020204" pitchFamily="34" charset="-122"/>
                <a:ea typeface="微软雅黑" panose="020B0503020204020204" pitchFamily="34" charset="-122"/>
              </a:defRPr>
            </a:lvl1pPr>
          </a:lstStyle>
          <a:p>
            <a:r>
              <a:rPr lang="zh-CN" altLang="en-US" dirty="0"/>
              <a:t>场景联动</a:t>
            </a:r>
            <a:endParaRPr lang="en-US" altLang="zh-CN" dirty="0"/>
          </a:p>
          <a:p>
            <a:r>
              <a:rPr lang="zh-CN" altLang="en-US" dirty="0"/>
              <a:t>远程控制</a:t>
            </a:r>
          </a:p>
        </p:txBody>
      </p:sp>
      <p:sp>
        <p:nvSpPr>
          <p:cNvPr id="80" name="文本框 79"/>
          <p:cNvSpPr txBox="1"/>
          <p:nvPr/>
        </p:nvSpPr>
        <p:spPr>
          <a:xfrm>
            <a:off x="7508468" y="4152150"/>
            <a:ext cx="1528028" cy="646331"/>
          </a:xfrm>
          <a:prstGeom prst="rect">
            <a:avLst/>
          </a:prstGeom>
          <a:noFill/>
        </p:spPr>
        <p:txBody>
          <a:bodyPr wrap="square" rtlCol="0">
            <a:spAutoFit/>
          </a:bodyPr>
          <a:lstStyle>
            <a:defPPr>
              <a:defRPr lang="zh-CN"/>
            </a:defPPr>
            <a:lvl1pPr>
              <a:defRPr sz="1200">
                <a:solidFill>
                  <a:srgbClr val="E60012"/>
                </a:solidFill>
                <a:latin typeface="微软雅黑" panose="020B0503020204020204" pitchFamily="34" charset="-122"/>
                <a:ea typeface="微软雅黑" panose="020B0503020204020204" pitchFamily="34" charset="-122"/>
              </a:defRPr>
            </a:lvl1pPr>
          </a:lstStyle>
          <a:p>
            <a:r>
              <a:rPr lang="zh-CN" altLang="en-US" dirty="0"/>
              <a:t>无需</a:t>
            </a:r>
            <a:r>
              <a:rPr lang="en-US" altLang="zh-CN" dirty="0"/>
              <a:t>iBeacon</a:t>
            </a:r>
            <a:r>
              <a:rPr lang="zh-CN" altLang="en-US" dirty="0"/>
              <a:t>基站</a:t>
            </a:r>
            <a:endParaRPr lang="en-US" altLang="zh-CN" dirty="0"/>
          </a:p>
          <a:p>
            <a:r>
              <a:rPr lang="zh-CN" altLang="en-US" dirty="0"/>
              <a:t>会议、活动快速部署推送服务</a:t>
            </a:r>
          </a:p>
        </p:txBody>
      </p:sp>
      <p:sp>
        <p:nvSpPr>
          <p:cNvPr id="83" name="文本框 82"/>
          <p:cNvSpPr txBox="1"/>
          <p:nvPr/>
        </p:nvSpPr>
        <p:spPr>
          <a:xfrm>
            <a:off x="2666792" y="1431033"/>
            <a:ext cx="596638" cy="215444"/>
          </a:xfrm>
          <a:prstGeom prst="rect">
            <a:avLst/>
          </a:prstGeom>
          <a:noFill/>
        </p:spPr>
        <p:txBody>
          <a:bodyPr wrap="none" rtlCol="0">
            <a:spAutoFit/>
          </a:bodyPr>
          <a:lstStyle>
            <a:defPPr>
              <a:defRPr lang="zh-CN"/>
            </a:defPPr>
            <a:lvl1pPr>
              <a:defRPr sz="800" b="1">
                <a:latin typeface="微软雅黑" panose="020B0503020204020204" pitchFamily="34" charset="-122"/>
                <a:ea typeface="微软雅黑" panose="020B0503020204020204" pitchFamily="34" charset="-122"/>
              </a:defRPr>
            </a:lvl1pPr>
          </a:lstStyle>
          <a:p>
            <a:r>
              <a:rPr lang="en-US" altLang="zh-CN" dirty="0"/>
              <a:t>UAP300</a:t>
            </a:r>
            <a:endParaRPr lang="zh-CN" altLang="en-US" dirty="0"/>
          </a:p>
        </p:txBody>
      </p:sp>
      <p:sp>
        <p:nvSpPr>
          <p:cNvPr id="84" name="文本框 83"/>
          <p:cNvSpPr txBox="1"/>
          <p:nvPr/>
        </p:nvSpPr>
        <p:spPr>
          <a:xfrm>
            <a:off x="3103709" y="1570336"/>
            <a:ext cx="1178528" cy="584775"/>
          </a:xfrm>
          <a:prstGeom prst="rect">
            <a:avLst/>
          </a:prstGeom>
          <a:noFill/>
        </p:spPr>
        <p:txBody>
          <a:bodyPr wrap="none" rtlCol="0">
            <a:spAutoFit/>
          </a:bodyPr>
          <a:lstStyle>
            <a:defPPr>
              <a:defRPr lang="zh-CN"/>
            </a:defPPr>
            <a:lvl1pPr>
              <a:defRPr sz="800">
                <a:latin typeface="微软雅黑" panose="020B0503020204020204" pitchFamily="34" charset="-122"/>
                <a:ea typeface="微软雅黑" panose="020B0503020204020204" pitchFamily="34" charset="-122"/>
              </a:defRPr>
            </a:lvl1pPr>
          </a:lstStyle>
          <a:p>
            <a:pPr marL="171450" indent="-171450">
              <a:buFont typeface="Wingdings" panose="05000000000000000000" pitchFamily="2" charset="2"/>
              <a:buChar char="ü"/>
            </a:pPr>
            <a:r>
              <a:rPr lang="en-US" altLang="zh-CN" dirty="0"/>
              <a:t>802.11ac wave2</a:t>
            </a:r>
          </a:p>
          <a:p>
            <a:pPr marL="171450" indent="-171450">
              <a:buFont typeface="Wingdings" panose="05000000000000000000" pitchFamily="2" charset="2"/>
              <a:buChar char="ü"/>
            </a:pPr>
            <a:r>
              <a:rPr lang="zh-CN" altLang="en-US" dirty="0"/>
              <a:t>最多</a:t>
            </a:r>
            <a:r>
              <a:rPr lang="en-US" altLang="zh-CN" dirty="0"/>
              <a:t>9</a:t>
            </a:r>
            <a:r>
              <a:rPr lang="zh-CN" altLang="en-US" dirty="0"/>
              <a:t>个物联串联</a:t>
            </a:r>
            <a:endParaRPr lang="en-US" altLang="zh-CN" dirty="0"/>
          </a:p>
          <a:p>
            <a:pPr marL="171450" indent="-171450">
              <a:buFont typeface="Wingdings" panose="05000000000000000000" pitchFamily="2" charset="2"/>
              <a:buChar char="ü"/>
            </a:pPr>
            <a:r>
              <a:rPr lang="zh-CN" altLang="en-US" dirty="0"/>
              <a:t>低能耗模块扩展</a:t>
            </a:r>
            <a:endParaRPr lang="en-US" altLang="zh-CN" dirty="0"/>
          </a:p>
          <a:p>
            <a:pPr marL="171450" indent="-171450">
              <a:buFont typeface="Wingdings" panose="05000000000000000000" pitchFamily="2" charset="2"/>
              <a:buChar char="ü"/>
            </a:pPr>
            <a:r>
              <a:rPr lang="zh-CN" altLang="en-US" dirty="0" smtClean="0"/>
              <a:t>高性能多</a:t>
            </a:r>
            <a:r>
              <a:rPr lang="zh-CN" altLang="en-US" dirty="0"/>
              <a:t>协议转换</a:t>
            </a:r>
          </a:p>
        </p:txBody>
      </p:sp>
      <p:pic>
        <p:nvPicPr>
          <p:cNvPr id="89" name="Picture 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466011" y="1348838"/>
            <a:ext cx="626995" cy="21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2" descr="C:\Users\f02720\Pictures\美工\h3c logo\lvzhou-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1270" y="1081790"/>
            <a:ext cx="453773" cy="323619"/>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直接连接符 90"/>
          <p:cNvCxnSpPr>
            <a:stCxn id="89" idx="2"/>
            <a:endCxn id="26" idx="0"/>
          </p:cNvCxnSpPr>
          <p:nvPr/>
        </p:nvCxnSpPr>
        <p:spPr>
          <a:xfrm flipH="1">
            <a:off x="1779489" y="1565723"/>
            <a:ext cx="20" cy="110376"/>
          </a:xfrm>
          <a:prstGeom prst="line">
            <a:avLst/>
          </a:prstGeom>
          <a:noFill/>
          <a:ln w="12700" cap="flat">
            <a:solidFill>
              <a:srgbClr val="7D7D7D"/>
            </a:solidFill>
            <a:prstDash val="solid"/>
            <a:round/>
            <a:headEnd/>
            <a:tailEnd/>
          </a:ln>
          <a:extLst>
            <a:ext uri="{909E8E84-426E-40DD-AFC4-6F175D3DCCD1}">
              <a14:hiddenFill xmlns:a14="http://schemas.microsoft.com/office/drawing/2010/main">
                <a:solidFill>
                  <a:srgbClr val="FFFFFF"/>
                </a:solidFill>
              </a14:hiddenFill>
            </a:ext>
          </a:extLst>
        </p:spPr>
      </p:cxnSp>
      <p:sp>
        <p:nvSpPr>
          <p:cNvPr id="92" name="文本框 91"/>
          <p:cNvSpPr txBox="1"/>
          <p:nvPr/>
        </p:nvSpPr>
        <p:spPr>
          <a:xfrm>
            <a:off x="481040" y="3945351"/>
            <a:ext cx="415498" cy="369332"/>
          </a:xfrm>
          <a:prstGeom prst="rect">
            <a:avLst/>
          </a:prstGeom>
          <a:noFill/>
        </p:spPr>
        <p:txBody>
          <a:bodyPr wrap="none" rtlCol="0">
            <a:spAutoFit/>
          </a:bodyPr>
          <a:lstStyle/>
          <a:p>
            <a:r>
              <a:rPr lang="en-US" altLang="zh-CN" dirty="0" smtClean="0"/>
              <a:t>…</a:t>
            </a:r>
            <a:endParaRPr lang="zh-CN" altLang="en-US" dirty="0"/>
          </a:p>
        </p:txBody>
      </p:sp>
      <p:sp>
        <p:nvSpPr>
          <p:cNvPr id="93" name="文本框 92"/>
          <p:cNvSpPr txBox="1"/>
          <p:nvPr/>
        </p:nvSpPr>
        <p:spPr>
          <a:xfrm>
            <a:off x="1572384" y="3942057"/>
            <a:ext cx="415498" cy="369332"/>
          </a:xfrm>
          <a:prstGeom prst="rect">
            <a:avLst/>
          </a:prstGeom>
          <a:noFill/>
        </p:spPr>
        <p:txBody>
          <a:bodyPr wrap="none" rtlCol="0">
            <a:spAutoFit/>
          </a:bodyPr>
          <a:lstStyle/>
          <a:p>
            <a:r>
              <a:rPr lang="en-US" altLang="zh-CN" dirty="0" smtClean="0"/>
              <a:t>…</a:t>
            </a:r>
            <a:endParaRPr lang="zh-CN" altLang="en-US" dirty="0"/>
          </a:p>
        </p:txBody>
      </p:sp>
      <p:sp>
        <p:nvSpPr>
          <p:cNvPr id="94" name="文本框 93"/>
          <p:cNvSpPr txBox="1"/>
          <p:nvPr/>
        </p:nvSpPr>
        <p:spPr>
          <a:xfrm>
            <a:off x="2662613" y="3945261"/>
            <a:ext cx="415498" cy="369332"/>
          </a:xfrm>
          <a:prstGeom prst="rect">
            <a:avLst/>
          </a:prstGeom>
          <a:noFill/>
        </p:spPr>
        <p:txBody>
          <a:bodyPr wrap="none" rtlCol="0">
            <a:spAutoFit/>
          </a:bodyPr>
          <a:lstStyle/>
          <a:p>
            <a:r>
              <a:rPr lang="en-US" altLang="zh-CN" dirty="0" smtClean="0"/>
              <a:t>…</a:t>
            </a:r>
            <a:endParaRPr lang="zh-CN" altLang="en-US" dirty="0"/>
          </a:p>
        </p:txBody>
      </p:sp>
      <p:sp>
        <p:nvSpPr>
          <p:cNvPr id="82" name="文本框 81"/>
          <p:cNvSpPr txBox="1"/>
          <p:nvPr/>
        </p:nvSpPr>
        <p:spPr>
          <a:xfrm>
            <a:off x="1962564" y="1236252"/>
            <a:ext cx="1035861"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物联业务引擎</a:t>
            </a:r>
            <a:r>
              <a:rPr lang="en-US" altLang="zh-CN" sz="800" b="1" dirty="0" smtClean="0">
                <a:latin typeface="微软雅黑" panose="020B0503020204020204" pitchFamily="34" charset="-122"/>
                <a:ea typeface="微软雅黑" panose="020B0503020204020204" pitchFamily="34" charset="-122"/>
              </a:rPr>
              <a:t>(ISE)</a:t>
            </a:r>
            <a:endParaRPr lang="zh-CN" altLang="en-US" sz="800" b="1"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4507805" y="993386"/>
            <a:ext cx="3540904" cy="1337632"/>
            <a:chOff x="4507805" y="993386"/>
            <a:chExt cx="3540904" cy="1337632"/>
          </a:xfrm>
        </p:grpSpPr>
        <p:pic>
          <p:nvPicPr>
            <p:cNvPr id="90" name="Picture 2" descr="E:\教育行业管理资料\公共信息\应用截取图片\资产管理截图\资产管理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7805" y="993386"/>
              <a:ext cx="2944195" cy="133763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648599" y="1077426"/>
              <a:ext cx="400110" cy="1169551"/>
            </a:xfrm>
            <a:prstGeom prst="rect">
              <a:avLst/>
            </a:prstGeom>
            <a:noFill/>
          </p:spPr>
          <p:txBody>
            <a:bodyPr vert="eaVert" wrap="none" rtlCol="0">
              <a:spAutoFit/>
            </a:bodyPr>
            <a:lstStyle/>
            <a:p>
              <a:r>
                <a:rPr lang="zh-CN" altLang="en-US" sz="1400" b="1" dirty="0" smtClean="0">
                  <a:latin typeface="微软雅黑" panose="020B0503020204020204" pitchFamily="34" charset="-122"/>
                  <a:ea typeface="微软雅黑" panose="020B0503020204020204" pitchFamily="34" charset="-122"/>
                </a:rPr>
                <a:t>资产管理方案</a:t>
              </a:r>
              <a:endParaRPr lang="zh-CN" altLang="en-US" sz="1400" b="1" dirty="0">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a:off x="4562061" y="731085"/>
            <a:ext cx="3505180" cy="1779652"/>
            <a:chOff x="245852" y="3216109"/>
            <a:chExt cx="3505180" cy="1779652"/>
          </a:xfrm>
        </p:grpSpPr>
        <p:pic>
          <p:nvPicPr>
            <p:cNvPr id="95" name="Picture 2" descr="C:\Users\l04794\Desktop\教室网页截图.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852" y="3216109"/>
              <a:ext cx="2926479" cy="177965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p:cNvSpPr txBox="1"/>
            <p:nvPr/>
          </p:nvSpPr>
          <p:spPr>
            <a:xfrm>
              <a:off x="3350922" y="3453797"/>
              <a:ext cx="400110" cy="1528624"/>
            </a:xfrm>
            <a:prstGeom prst="rect">
              <a:avLst/>
            </a:prstGeom>
            <a:noFill/>
          </p:spPr>
          <p:txBody>
            <a:bodyPr vert="eaVert" wrap="none" rtlCol="0">
              <a:spAutoFit/>
            </a:bodyPr>
            <a:lstStyle/>
            <a:p>
              <a:r>
                <a:rPr lang="zh-CN" altLang="en-US" sz="1400" b="1" dirty="0" smtClean="0">
                  <a:latin typeface="微软雅黑" panose="020B0503020204020204" pitchFamily="34" charset="-122"/>
                  <a:ea typeface="微软雅黑" panose="020B0503020204020204" pitchFamily="34" charset="-122"/>
                </a:rPr>
                <a:t>场景智能联动方案</a:t>
              </a:r>
              <a:endParaRPr lang="zh-CN" altLang="en-US" sz="1400" b="1"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635436" y="878752"/>
            <a:ext cx="3403768" cy="1708160"/>
            <a:chOff x="43968" y="4156698"/>
            <a:chExt cx="3403768" cy="1708160"/>
          </a:xfrm>
        </p:grpSpPr>
        <p:pic>
          <p:nvPicPr>
            <p:cNvPr id="9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968" y="4232241"/>
              <a:ext cx="2844085" cy="1499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Box 97"/>
            <p:cNvSpPr txBox="1"/>
            <p:nvPr/>
          </p:nvSpPr>
          <p:spPr>
            <a:xfrm>
              <a:off x="3047626" y="4156698"/>
              <a:ext cx="400110" cy="1708160"/>
            </a:xfrm>
            <a:prstGeom prst="rect">
              <a:avLst/>
            </a:prstGeom>
            <a:noFill/>
          </p:spPr>
          <p:txBody>
            <a:bodyPr vert="eaVert" wrap="none" rtlCol="0">
              <a:spAutoFit/>
            </a:bodyPr>
            <a:lstStyle/>
            <a:p>
              <a:r>
                <a:rPr lang="zh-CN" altLang="en-US" sz="1400" b="1" dirty="0" smtClean="0">
                  <a:latin typeface="微软雅黑" panose="020B0503020204020204" pitchFamily="34" charset="-122"/>
                  <a:ea typeface="微软雅黑" panose="020B0503020204020204" pitchFamily="34" charset="-122"/>
                </a:rPr>
                <a:t>摇一摇蓝牙模块管理</a:t>
              </a:r>
              <a:endParaRPr lang="zh-CN" altLang="en-US" sz="1400"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1395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par>
                                <p:cTn id="33" presetID="10"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childTnLst>
                          </p:cTn>
                        </p:par>
                        <p:par>
                          <p:cTn id="48" fill="hold">
                            <p:stCondLst>
                              <p:cond delay="500"/>
                            </p:stCondLst>
                            <p:childTnLst>
                              <p:par>
                                <p:cTn id="49" presetID="2" presetClass="entr" presetSubtype="2"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1+#ppt_w/2"/>
                                          </p:val>
                                        </p:tav>
                                        <p:tav tm="100000">
                                          <p:val>
                                            <p:strVal val="#ppt_x"/>
                                          </p:val>
                                        </p:tav>
                                      </p:tavLst>
                                    </p:anim>
                                    <p:anim calcmode="lin" valueType="num">
                                      <p:cBhvr additive="base">
                                        <p:cTn id="52" dur="500" fill="hold"/>
                                        <p:tgtEl>
                                          <p:spTgt spid="4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fade">
                                      <p:cBhvr>
                                        <p:cTn id="57" dur="500"/>
                                        <p:tgtEl>
                                          <p:spTgt spid="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par>
                          <p:cTn id="61" fill="hold">
                            <p:stCondLst>
                              <p:cond delay="500"/>
                            </p:stCondLst>
                            <p:childTnLst>
                              <p:par>
                                <p:cTn id="62" presetID="2" presetClass="entr" presetSubtype="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500" fill="hold"/>
                                        <p:tgtEl>
                                          <p:spTgt spid="44"/>
                                        </p:tgtEl>
                                        <p:attrNameLst>
                                          <p:attrName>ppt_x</p:attrName>
                                        </p:attrNameLst>
                                      </p:cBhvr>
                                      <p:tavLst>
                                        <p:tav tm="0">
                                          <p:val>
                                            <p:strVal val="1+#ppt_w/2"/>
                                          </p:val>
                                        </p:tav>
                                        <p:tav tm="100000">
                                          <p:val>
                                            <p:strVal val="#ppt_x"/>
                                          </p:val>
                                        </p:tav>
                                      </p:tavLst>
                                    </p:anim>
                                    <p:anim calcmode="lin" valueType="num">
                                      <p:cBhvr additive="base">
                                        <p:cTn id="65"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6" grpId="0"/>
      <p:bldP spid="37" grpId="0"/>
      <p:bldP spid="77" grpId="0"/>
      <p:bldP spid="78" grpId="0"/>
      <p:bldP spid="79" grpId="0"/>
      <p:bldP spid="8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变革：传统学生宿舍</a:t>
            </a:r>
            <a:r>
              <a:rPr lang="zh-CN" altLang="en-US" dirty="0"/>
              <a:t>管理</a:t>
            </a:r>
            <a:r>
              <a:rPr lang="zh-CN" altLang="en-US" dirty="0" smtClean="0"/>
              <a:t>方式单一</a:t>
            </a:r>
            <a:endParaRPr lang="zh-CN" altLang="en-US" dirty="0"/>
          </a:p>
        </p:txBody>
      </p:sp>
      <p:sp>
        <p:nvSpPr>
          <p:cNvPr id="3" name="矩形 2"/>
          <p:cNvSpPr/>
          <p:nvPr/>
        </p:nvSpPr>
        <p:spPr>
          <a:xfrm>
            <a:off x="-36512" y="1037334"/>
            <a:ext cx="9217024" cy="1944216"/>
          </a:xfrm>
          <a:prstGeom prst="rect">
            <a:avLst/>
          </a:prstGeom>
          <a:solidFill>
            <a:schemeClr val="bg1">
              <a:lumMod val="85000"/>
            </a:schemeClr>
          </a:solidFill>
          <a:ln w="12700" cap="flat" cmpd="sng" algn="ctr">
            <a:noFill/>
            <a:prstDash val="dash"/>
          </a:ln>
          <a:effectLst>
            <a:softEdge rad="31750"/>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7" y="1289101"/>
            <a:ext cx="1642055" cy="1210641"/>
          </a:xfrm>
          <a:prstGeom prst="rect">
            <a:avLst/>
          </a:prstGeom>
          <a:ln>
            <a:noFill/>
          </a:ln>
          <a:effectLst>
            <a:outerShdw blurRad="190500" algn="tl" rotWithShape="0">
              <a:srgbClr val="000000">
                <a:alpha val="70000"/>
              </a:srgbClr>
            </a:outerShdw>
          </a:effectLst>
        </p:spPr>
      </p:pic>
      <p:sp>
        <p:nvSpPr>
          <p:cNvPr id="7" name="矩形 6"/>
          <p:cNvSpPr/>
          <p:nvPr/>
        </p:nvSpPr>
        <p:spPr>
          <a:xfrm>
            <a:off x="683568" y="2481598"/>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传统钥匙 </a:t>
            </a:r>
            <a:r>
              <a:rPr lang="zh-CN" altLang="en-US" sz="1100" b="1" kern="0" dirty="0" smtClean="0">
                <a:solidFill>
                  <a:schemeClr val="tx1">
                    <a:lumMod val="75000"/>
                    <a:lumOff val="25000"/>
                  </a:schemeClr>
                </a:solidFill>
                <a:latin typeface="微软雅黑" pitchFamily="34" charset="-122"/>
                <a:ea typeface="微软雅黑" pitchFamily="34" charset="-122"/>
              </a:rPr>
              <a:t>进出无记录</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948" y="1287497"/>
            <a:ext cx="1647758" cy="1192497"/>
          </a:xfrm>
          <a:prstGeom prst="rect">
            <a:avLst/>
          </a:prstGeom>
          <a:ln>
            <a:noFill/>
          </a:ln>
          <a:effectLst>
            <a:outerShdw blurRad="190500" algn="tl" rotWithShape="0">
              <a:srgbClr val="000000">
                <a:alpha val="70000"/>
              </a:srgbClr>
            </a:outerShdw>
          </a:effectLst>
        </p:spPr>
      </p:pic>
      <p:sp>
        <p:nvSpPr>
          <p:cNvPr id="9" name="矩形 8"/>
          <p:cNvSpPr/>
          <p:nvPr/>
        </p:nvSpPr>
        <p:spPr>
          <a:xfrm>
            <a:off x="2771800" y="2487794"/>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75000"/>
                    <a:lumOff val="25000"/>
                  </a:schemeClr>
                </a:solidFill>
                <a:latin typeface="微软雅黑" pitchFamily="34" charset="-122"/>
                <a:ea typeface="微软雅黑" pitchFamily="34" charset="-122"/>
              </a:rPr>
              <a:t>有线水表 施工复杂</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456" y="1287497"/>
            <a:ext cx="1639204" cy="1203885"/>
          </a:xfrm>
          <a:prstGeom prst="rect">
            <a:avLst/>
          </a:prstGeom>
          <a:ln>
            <a:noFill/>
          </a:ln>
          <a:effectLst>
            <a:outerShdw blurRad="190500" algn="tl" rotWithShape="0">
              <a:srgbClr val="000000">
                <a:alpha val="70000"/>
              </a:srgbClr>
            </a:outerShdw>
          </a:effectLst>
        </p:spPr>
      </p:pic>
      <p:sp>
        <p:nvSpPr>
          <p:cNvPr id="10" name="矩形 9"/>
          <p:cNvSpPr/>
          <p:nvPr/>
        </p:nvSpPr>
        <p:spPr>
          <a:xfrm>
            <a:off x="4860031" y="2489366"/>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75000"/>
                    <a:lumOff val="25000"/>
                  </a:schemeClr>
                </a:solidFill>
                <a:latin typeface="微软雅黑" pitchFamily="34" charset="-122"/>
                <a:ea typeface="微软雅黑" pitchFamily="34" charset="-122"/>
              </a:rPr>
              <a:t>忘关空调 能源浪费</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11" name="矩形 10"/>
          <p:cNvSpPr/>
          <p:nvPr/>
        </p:nvSpPr>
        <p:spPr>
          <a:xfrm>
            <a:off x="6948264" y="2481598"/>
            <a:ext cx="1642055" cy="292680"/>
          </a:xfrm>
          <a:prstGeom prst="rect">
            <a:avLst/>
          </a:prstGeom>
          <a:solidFill>
            <a:schemeClr val="bg1"/>
          </a:solidFill>
          <a:ln w="317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noProof="0" dirty="0" smtClean="0">
                <a:solidFill>
                  <a:schemeClr val="tx1">
                    <a:lumMod val="75000"/>
                    <a:lumOff val="25000"/>
                  </a:schemeClr>
                </a:solidFill>
                <a:latin typeface="微软雅黑" pitchFamily="34" charset="-122"/>
                <a:ea typeface="微软雅黑" pitchFamily="34" charset="-122"/>
              </a:rPr>
              <a:t>公共电器 </a:t>
            </a:r>
            <a:r>
              <a:rPr lang="zh-CN" altLang="en-US" sz="1100" b="1" kern="0" dirty="0">
                <a:solidFill>
                  <a:schemeClr val="tx1">
                    <a:lumMod val="75000"/>
                    <a:lumOff val="25000"/>
                  </a:schemeClr>
                </a:solidFill>
                <a:latin typeface="微软雅黑" pitchFamily="34" charset="-122"/>
                <a:ea typeface="微软雅黑" pitchFamily="34" charset="-122"/>
              </a:rPr>
              <a:t>体验不佳</a:t>
            </a:r>
            <a:endParaRPr kumimoji="0" lang="zh-CN" altLang="en-US" sz="110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26" name="文本框 25">
            <a:extLst>
              <a:ext uri="{FF2B5EF4-FFF2-40B4-BE49-F238E27FC236}">
                <a16:creationId xmlns="" xmlns:a16="http://schemas.microsoft.com/office/drawing/2014/main" id="{2F046386-5489-AC4E-9EF0-4062E6B45DE8}"/>
              </a:ext>
            </a:extLst>
          </p:cNvPr>
          <p:cNvSpPr txBox="1"/>
          <p:nvPr/>
        </p:nvSpPr>
        <p:spPr>
          <a:xfrm>
            <a:off x="4788024" y="3391882"/>
            <a:ext cx="2650720" cy="630938"/>
          </a:xfrm>
          <a:prstGeom prst="rect">
            <a:avLst/>
          </a:prstGeom>
          <a:noFill/>
        </p:spPr>
        <p:txBody>
          <a:bodyPr wrap="none" lIns="121917" tIns="60958" rIns="121917" bIns="60958" rtlCol="0">
            <a:spAutoFit/>
          </a:bodyPr>
          <a:lstStyle/>
          <a:p>
            <a:pPr marL="285750" indent="-285750">
              <a:lnSpc>
                <a:spcPct val="150000"/>
              </a:lnSpc>
              <a:buClr>
                <a:srgbClr val="87CAAD"/>
              </a:buClr>
              <a:buSzPct val="70000"/>
              <a:buFont typeface="Wingdings" pitchFamily="2" charset="2"/>
              <a:buChar char="n"/>
            </a:pPr>
            <a:r>
              <a:rPr lang="zh-CN" altLang="en-US" sz="1100" dirty="0">
                <a:latin typeface="微软雅黑" panose="020B0503020204020204" pitchFamily="34" charset="-122"/>
                <a:ea typeface="微软雅黑" panose="020B0503020204020204" pitchFamily="34" charset="-122"/>
              </a:rPr>
              <a:t>互联访问需求大，上网体验一般</a:t>
            </a:r>
            <a:endParaRPr lang="en-US" altLang="zh-CN" sz="1100" dirty="0">
              <a:latin typeface="微软雅黑" panose="020B0503020204020204" pitchFamily="34" charset="-122"/>
              <a:ea typeface="微软雅黑" panose="020B0503020204020204" pitchFamily="34" charset="-122"/>
            </a:endParaRPr>
          </a:p>
          <a:p>
            <a:pPr marL="285750" indent="-285750">
              <a:lnSpc>
                <a:spcPct val="150000"/>
              </a:lnSpc>
              <a:buClr>
                <a:srgbClr val="87CAAD"/>
              </a:buClr>
              <a:buSzPct val="70000"/>
              <a:buFont typeface="Wingdings" pitchFamily="2" charset="2"/>
              <a:buChar char="n"/>
            </a:pPr>
            <a:r>
              <a:rPr lang="zh-CN" altLang="en-US" sz="1100" dirty="0">
                <a:latin typeface="微软雅黑" panose="020B0503020204020204" pitchFamily="34" charset="-122"/>
                <a:ea typeface="微软雅黑" panose="020B0503020204020204" pitchFamily="34" charset="-122"/>
              </a:rPr>
              <a:t>宿舍电器无法远程控制，不够</a:t>
            </a:r>
            <a:r>
              <a:rPr lang="zh-CN" altLang="en-US" sz="1100" dirty="0" smtClean="0">
                <a:latin typeface="微软雅黑" panose="020B0503020204020204" pitchFamily="34" charset="-122"/>
                <a:ea typeface="微软雅黑" panose="020B0503020204020204" pitchFamily="34" charset="-122"/>
              </a:rPr>
              <a:t>方便</a:t>
            </a:r>
            <a:endParaRPr lang="en-US" altLang="zh-CN" sz="1100"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 xmlns:a16="http://schemas.microsoft.com/office/drawing/2014/main" id="{F55C9C9B-612F-D94A-A48D-D76BF413061A}"/>
              </a:ext>
            </a:extLst>
          </p:cNvPr>
          <p:cNvSpPr txBox="1"/>
          <p:nvPr/>
        </p:nvSpPr>
        <p:spPr>
          <a:xfrm>
            <a:off x="611560" y="3391882"/>
            <a:ext cx="3920298" cy="1138769"/>
          </a:xfrm>
          <a:prstGeom prst="rect">
            <a:avLst/>
          </a:prstGeom>
          <a:noFill/>
        </p:spPr>
        <p:txBody>
          <a:bodyPr wrap="none" lIns="121917" tIns="60958" rIns="121917" bIns="60958" rtlCol="0">
            <a:spAutoFit/>
          </a:bodyPr>
          <a:lstStyle/>
          <a:p>
            <a:pPr marL="285750" indent="-285750">
              <a:lnSpc>
                <a:spcPct val="150000"/>
              </a:lnSpc>
              <a:buClr>
                <a:srgbClr val="04B8E0"/>
              </a:buClr>
              <a:buSzPct val="70000"/>
              <a:buFont typeface="Wingdings" pitchFamily="2" charset="2"/>
              <a:buChar char="n"/>
            </a:pPr>
            <a:r>
              <a:rPr lang="zh-CN" altLang="en-US" sz="1100" b="1" dirty="0">
                <a:solidFill>
                  <a:srgbClr val="04B8E0"/>
                </a:solidFill>
                <a:latin typeface="微软雅黑" panose="020B0503020204020204" pitchFamily="34" charset="-122"/>
                <a:ea typeface="微软雅黑" panose="020B0503020204020204" pitchFamily="34" charset="-122"/>
              </a:rPr>
              <a:t>宿舍门禁</a:t>
            </a:r>
            <a:r>
              <a:rPr lang="zh-CN" altLang="en-US" sz="1100" dirty="0">
                <a:latin typeface="微软雅黑" panose="020B0503020204020204" pitchFamily="34" charset="-122"/>
                <a:ea typeface="微软雅黑" panose="020B0503020204020204" pitchFamily="34" charset="-122"/>
              </a:rPr>
              <a:t>记录空白，毕业季换锁工作量大，数据无抓手</a:t>
            </a:r>
            <a:endParaRPr lang="en-US" altLang="zh-CN" sz="1100" dirty="0">
              <a:latin typeface="微软雅黑" panose="020B0503020204020204" pitchFamily="34" charset="-122"/>
              <a:ea typeface="微软雅黑" panose="020B0503020204020204" pitchFamily="34" charset="-122"/>
            </a:endParaRPr>
          </a:p>
          <a:p>
            <a:pPr marL="285750" indent="-285750">
              <a:lnSpc>
                <a:spcPct val="150000"/>
              </a:lnSpc>
              <a:buClr>
                <a:srgbClr val="04B8E0"/>
              </a:buClr>
              <a:buSzPct val="70000"/>
              <a:buFont typeface="Wingdings" pitchFamily="2" charset="2"/>
              <a:buChar char="n"/>
            </a:pPr>
            <a:r>
              <a:rPr lang="zh-CN" altLang="en-US" sz="1100" b="1" dirty="0">
                <a:solidFill>
                  <a:srgbClr val="04B8E0"/>
                </a:solidFill>
                <a:latin typeface="微软雅黑" panose="020B0503020204020204" pitchFamily="34" charset="-122"/>
                <a:ea typeface="微软雅黑" panose="020B0503020204020204" pitchFamily="34" charset="-122"/>
              </a:rPr>
              <a:t>老式水电表</a:t>
            </a:r>
            <a:r>
              <a:rPr lang="zh-CN" altLang="en-US" sz="1100" dirty="0">
                <a:latin typeface="微软雅黑" panose="020B0503020204020204" pitchFamily="34" charset="-122"/>
                <a:ea typeface="微软雅黑" panose="020B0503020204020204" pitchFamily="34" charset="-122"/>
              </a:rPr>
              <a:t>等设施有线建设，部署复杂，维护难</a:t>
            </a:r>
            <a:endParaRPr lang="en-US" altLang="zh-CN" sz="1100" dirty="0">
              <a:latin typeface="微软雅黑" panose="020B0503020204020204" pitchFamily="34" charset="-122"/>
              <a:ea typeface="微软雅黑" panose="020B0503020204020204" pitchFamily="34" charset="-122"/>
            </a:endParaRPr>
          </a:p>
          <a:p>
            <a:pPr marL="285750" indent="-285750">
              <a:lnSpc>
                <a:spcPct val="150000"/>
              </a:lnSpc>
              <a:buClr>
                <a:srgbClr val="04B8E0"/>
              </a:buClr>
              <a:buSzPct val="70000"/>
              <a:buFont typeface="Wingdings" pitchFamily="2" charset="2"/>
              <a:buChar char="n"/>
            </a:pPr>
            <a:r>
              <a:rPr lang="zh-CN" altLang="en-US" sz="1100" dirty="0">
                <a:latin typeface="微软雅黑" panose="020B0503020204020204" pitchFamily="34" charset="-122"/>
                <a:ea typeface="微软雅黑" panose="020B0503020204020204" pitchFamily="34" charset="-122"/>
              </a:rPr>
              <a:t>宿舍是用电重地，同时也是费电场所，</a:t>
            </a:r>
            <a:r>
              <a:rPr lang="zh-CN" altLang="en-US" sz="1100" b="1" dirty="0">
                <a:solidFill>
                  <a:srgbClr val="04B8E0"/>
                </a:solidFill>
                <a:latin typeface="微软雅黑" panose="020B0503020204020204" pitchFamily="34" charset="-122"/>
                <a:ea typeface="微软雅黑" panose="020B0503020204020204" pitchFamily="34" charset="-122"/>
              </a:rPr>
              <a:t>能耗开支大</a:t>
            </a:r>
            <a:endParaRPr lang="en-US" altLang="zh-CN" sz="1100" b="1" dirty="0">
              <a:solidFill>
                <a:srgbClr val="04B8E0"/>
              </a:solidFill>
              <a:latin typeface="微软雅黑" panose="020B0503020204020204" pitchFamily="34" charset="-122"/>
              <a:ea typeface="微软雅黑" panose="020B0503020204020204" pitchFamily="34" charset="-122"/>
            </a:endParaRPr>
          </a:p>
          <a:p>
            <a:pPr marL="285750" indent="-285750">
              <a:lnSpc>
                <a:spcPct val="150000"/>
              </a:lnSpc>
              <a:buClr>
                <a:srgbClr val="04B8E0"/>
              </a:buClr>
              <a:buSzPct val="70000"/>
              <a:buFont typeface="Wingdings" pitchFamily="2" charset="2"/>
              <a:buChar char="n"/>
            </a:pPr>
            <a:r>
              <a:rPr lang="zh-CN" altLang="en-US" sz="1100" dirty="0">
                <a:latin typeface="微软雅黑" panose="020B0503020204020204" pitchFamily="34" charset="-122"/>
                <a:ea typeface="微软雅黑" panose="020B0503020204020204" pitchFamily="34" charset="-122"/>
              </a:rPr>
              <a:t>用电安全无法保障，粗犷式管理</a:t>
            </a:r>
            <a:r>
              <a:rPr lang="zh-CN" altLang="en-US" sz="1100" b="1" dirty="0">
                <a:solidFill>
                  <a:srgbClr val="04B8E0"/>
                </a:solidFill>
                <a:latin typeface="微软雅黑" panose="020B0503020204020204" pitchFamily="34" charset="-122"/>
                <a:ea typeface="微软雅黑" panose="020B0503020204020204" pitchFamily="34" charset="-122"/>
              </a:rPr>
              <a:t>学生关怀不够</a:t>
            </a:r>
            <a:endParaRPr lang="en-US" altLang="zh-CN" sz="1100" b="1" dirty="0">
              <a:solidFill>
                <a:srgbClr val="04B8E0"/>
              </a:solidFill>
              <a:latin typeface="微软雅黑" panose="020B0503020204020204" pitchFamily="34" charset="-122"/>
              <a:ea typeface="微软雅黑" panose="020B0503020204020204" pitchFamily="34" charset="-122"/>
            </a:endParaRPr>
          </a:p>
        </p:txBody>
      </p:sp>
      <p:sp>
        <p:nvSpPr>
          <p:cNvPr id="30" name="平行四边形 31">
            <a:extLst>
              <a:ext uri="{FF2B5EF4-FFF2-40B4-BE49-F238E27FC236}">
                <a16:creationId xmlns="" xmlns:a16="http://schemas.microsoft.com/office/drawing/2014/main" id="{10D5E4E6-E071-7E47-A958-7C4C500061A8}"/>
              </a:ext>
            </a:extLst>
          </p:cNvPr>
          <p:cNvSpPr>
            <a:spLocks noChangeArrowheads="1"/>
          </p:cNvSpPr>
          <p:nvPr/>
        </p:nvSpPr>
        <p:spPr bwMode="auto">
          <a:xfrm flipH="1">
            <a:off x="683566" y="3034758"/>
            <a:ext cx="3730287" cy="284368"/>
          </a:xfrm>
          <a:prstGeom prst="rect">
            <a:avLst/>
          </a:prstGeom>
          <a:solidFill>
            <a:srgbClr val="04B8E0">
              <a:alpha val="10000"/>
            </a:srgbClr>
          </a:solidFill>
          <a:ln w="19050">
            <a:noFill/>
            <a:round/>
            <a:headEnd type="oval" w="med" len="med"/>
            <a:tailEnd/>
          </a:ln>
          <a:effectLst/>
          <a:extLst/>
        </p:spPr>
        <p:txBody>
          <a:bodyPr lIns="121917" tIns="60958" rIns="121917" bIns="60958" anchor="ctr"/>
          <a:lstStyle/>
          <a:p>
            <a:pPr algn="ctr"/>
            <a:r>
              <a:rPr lang="zh-CN" altLang="en-US" b="1" dirty="0">
                <a:solidFill>
                  <a:srgbClr val="04B8E0"/>
                </a:solidFill>
                <a:latin typeface="微软雅黑" panose="020B0503020204020204" pitchFamily="34" charset="-122"/>
                <a:ea typeface="微软雅黑" panose="020B0503020204020204" pitchFamily="34" charset="-122"/>
              </a:rPr>
              <a:t>校方</a:t>
            </a:r>
          </a:p>
        </p:txBody>
      </p:sp>
      <p:sp>
        <p:nvSpPr>
          <p:cNvPr id="31" name="平行四边形 31">
            <a:extLst>
              <a:ext uri="{FF2B5EF4-FFF2-40B4-BE49-F238E27FC236}">
                <a16:creationId xmlns="" xmlns:a16="http://schemas.microsoft.com/office/drawing/2014/main" id="{82443E4F-2135-AF4E-9812-FE2698BE4C8E}"/>
              </a:ext>
            </a:extLst>
          </p:cNvPr>
          <p:cNvSpPr>
            <a:spLocks noChangeArrowheads="1"/>
          </p:cNvSpPr>
          <p:nvPr/>
        </p:nvSpPr>
        <p:spPr bwMode="auto">
          <a:xfrm flipH="1">
            <a:off x="4860031" y="3030987"/>
            <a:ext cx="3731985" cy="291909"/>
          </a:xfrm>
          <a:prstGeom prst="rect">
            <a:avLst/>
          </a:prstGeom>
          <a:solidFill>
            <a:srgbClr val="87CAAD">
              <a:alpha val="10000"/>
            </a:srgbClr>
          </a:solidFill>
          <a:ln w="19050">
            <a:noFill/>
            <a:round/>
            <a:headEnd type="oval" w="med" len="med"/>
            <a:tailEnd/>
          </a:ln>
          <a:effectLst/>
          <a:extLst/>
        </p:spPr>
        <p:txBody>
          <a:bodyPr lIns="121917" tIns="60958" rIns="121917" bIns="60958" anchor="ctr"/>
          <a:lstStyle/>
          <a:p>
            <a:pPr algn="ctr"/>
            <a:r>
              <a:rPr lang="zh-Hans" altLang="en-US" b="1" dirty="0">
                <a:solidFill>
                  <a:srgbClr val="72AB93"/>
                </a:solidFill>
                <a:latin typeface="微软雅黑" panose="020B0503020204020204" pitchFamily="34" charset="-122"/>
                <a:ea typeface="微软雅黑" panose="020B0503020204020204" pitchFamily="34" charset="-122"/>
              </a:rPr>
              <a:t>学生</a:t>
            </a:r>
            <a:endParaRPr lang="zh-CN" altLang="en-US" b="1" dirty="0">
              <a:solidFill>
                <a:srgbClr val="72AB93"/>
              </a:solidFill>
              <a:latin typeface="微软雅黑" panose="020B0503020204020204" pitchFamily="34" charset="-122"/>
              <a:ea typeface="微软雅黑" panose="020B0503020204020204" pitchFamily="34" charset="-122"/>
            </a:endParaRPr>
          </a:p>
        </p:txBody>
      </p:sp>
      <p:pic>
        <p:nvPicPr>
          <p:cNvPr id="32" name="图片 31">
            <a:extLst>
              <a:ext uri="{FF2B5EF4-FFF2-40B4-BE49-F238E27FC236}">
                <a16:creationId xmlns="" xmlns:a16="http://schemas.microsoft.com/office/drawing/2014/main" id="{16D752EB-EF12-B642-AAA2-F955B6872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539" y="1287497"/>
            <a:ext cx="1637780" cy="1192497"/>
          </a:xfrm>
          <a:prstGeom prst="rect">
            <a:avLst/>
          </a:prstGeom>
          <a:effectLst/>
        </p:spPr>
      </p:pic>
    </p:spTree>
    <p:extLst>
      <p:ext uri="{BB962C8B-B14F-4D97-AF65-F5344CB8AC3E}">
        <p14:creationId xmlns:p14="http://schemas.microsoft.com/office/powerpoint/2010/main" val="355267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313" y="4013610"/>
            <a:ext cx="862977" cy="574417"/>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853" y="3838000"/>
            <a:ext cx="1017619" cy="1017619"/>
          </a:xfrm>
          <a:prstGeom prst="rect">
            <a:avLst/>
          </a:prstGeom>
        </p:spPr>
      </p:pic>
      <p:sp>
        <p:nvSpPr>
          <p:cNvPr id="2" name="标题 1"/>
          <p:cNvSpPr>
            <a:spLocks noGrp="1"/>
          </p:cNvSpPr>
          <p:nvPr>
            <p:ph type="title"/>
          </p:nvPr>
        </p:nvSpPr>
        <p:spPr/>
        <p:txBody>
          <a:bodyPr/>
          <a:lstStyle/>
          <a:p>
            <a:r>
              <a:rPr lang="zh-CN" altLang="en-US" dirty="0" smtClean="0"/>
              <a:t>智慧宿舍 让学生为母校点赞</a:t>
            </a:r>
            <a:endParaRPr lang="zh-CN" altLang="en-US" dirty="0"/>
          </a:p>
        </p:txBody>
      </p:sp>
      <p:cxnSp>
        <p:nvCxnSpPr>
          <p:cNvPr id="3" name="直接连接符 2"/>
          <p:cNvCxnSpPr/>
          <p:nvPr/>
        </p:nvCxnSpPr>
        <p:spPr>
          <a:xfrm flipV="1">
            <a:off x="5364088" y="2725116"/>
            <a:ext cx="356310"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a:stCxn id="36" idx="3"/>
          </p:cNvCxnSpPr>
          <p:nvPr/>
        </p:nvCxnSpPr>
        <p:spPr>
          <a:xfrm>
            <a:off x="3409933" y="2705617"/>
            <a:ext cx="23728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3627514" y="2489497"/>
            <a:ext cx="1892718" cy="468051"/>
          </a:xfrm>
          <a:prstGeom prst="roundRect">
            <a:avLst/>
          </a:prstGeom>
          <a:solidFill>
            <a:srgbClr val="0070C0"/>
          </a:solidFill>
          <a:ln w="12700" cap="flat" cmpd="sng" algn="ctr">
            <a:noFill/>
            <a:prstDash val="sysDot"/>
          </a:ln>
          <a:effectLst>
            <a:outerShdw blurRad="50800" dist="38100" dir="2700000" algn="tl" rotWithShape="0">
              <a:prstClr val="black">
                <a:alpha val="40000"/>
              </a:prstClr>
            </a:outerShdw>
          </a:effectLst>
        </p:spPr>
        <p:txBody>
          <a:bodyPr rtlCol="0" anchor="ctr" anchorCtr="0"/>
          <a:lstStyle/>
          <a:p>
            <a:pPr marL="0" marR="0" indent="0"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   物联网业务引擎</a:t>
            </a:r>
            <a:endParaRPr kumimoji="0" lang="zh-CN" altLang="en-US" sz="11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6" name="直接连接符 5"/>
          <p:cNvCxnSpPr/>
          <p:nvPr/>
        </p:nvCxnSpPr>
        <p:spPr>
          <a:xfrm>
            <a:off x="1031082" y="3376807"/>
            <a:ext cx="705678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4534844" y="2955991"/>
            <a:ext cx="1" cy="420816"/>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2785183" y="1649976"/>
            <a:ext cx="1714809"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区域感应联动</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10" name="圆角矩形 9"/>
          <p:cNvSpPr/>
          <p:nvPr/>
        </p:nvSpPr>
        <p:spPr>
          <a:xfrm>
            <a:off x="6486841" y="1649976"/>
            <a:ext cx="1710438"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noProof="0" dirty="0" smtClean="0">
                <a:solidFill>
                  <a:schemeClr val="tx1">
                    <a:lumMod val="85000"/>
                    <a:lumOff val="15000"/>
                  </a:schemeClr>
                </a:solidFill>
                <a:latin typeface="微软雅黑" pitchFamily="34" charset="-122"/>
                <a:ea typeface="微软雅黑" pitchFamily="34" charset="-122"/>
              </a:rPr>
              <a:t>学生关怀</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cxnSp>
        <p:nvCxnSpPr>
          <p:cNvPr id="11" name="肘形连接符 10"/>
          <p:cNvCxnSpPr>
            <a:stCxn id="5" idx="0"/>
            <a:endCxn id="9" idx="2"/>
          </p:cNvCxnSpPr>
          <p:nvPr/>
        </p:nvCxnSpPr>
        <p:spPr>
          <a:xfrm rot="16200000" flipV="1">
            <a:off x="3868491" y="1784114"/>
            <a:ext cx="479481" cy="931285"/>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肘形连接符 11"/>
          <p:cNvCxnSpPr>
            <a:stCxn id="5" idx="0"/>
            <a:endCxn id="10" idx="2"/>
          </p:cNvCxnSpPr>
          <p:nvPr/>
        </p:nvCxnSpPr>
        <p:spPr>
          <a:xfrm rot="5400000" flipH="1" flipV="1">
            <a:off x="5718226" y="865664"/>
            <a:ext cx="479481" cy="2768187"/>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3" descr="C:\Users\f02720\Pictures\美工\Icons\database_177px_1185593_easyicon.ne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2393" y="2527233"/>
            <a:ext cx="321695" cy="39257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连接符 13"/>
          <p:cNvCxnSpPr/>
          <p:nvPr/>
        </p:nvCxnSpPr>
        <p:spPr>
          <a:xfrm flipV="1">
            <a:off x="5280620"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4964070" y="3657022"/>
            <a:ext cx="628568"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600" kern="0" dirty="0" smtClean="0">
                <a:solidFill>
                  <a:schemeClr val="bg1"/>
                </a:solidFill>
                <a:latin typeface="微软雅黑" pitchFamily="34" charset="-122"/>
                <a:ea typeface="微软雅黑" pitchFamily="34" charset="-122"/>
              </a:rPr>
              <a:t>ZigBee/LoRa</a:t>
            </a:r>
            <a:endParaRPr kumimoji="0" lang="zh-CN" altLang="en-US" sz="60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cxnSp>
        <p:nvCxnSpPr>
          <p:cNvPr id="22" name="直接连接符 21"/>
          <p:cNvCxnSpPr/>
          <p:nvPr/>
        </p:nvCxnSpPr>
        <p:spPr>
          <a:xfrm flipV="1">
            <a:off x="6789708"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6035163"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5708782" y="2369010"/>
            <a:ext cx="1054726" cy="844892"/>
            <a:chOff x="383969" y="645101"/>
            <a:chExt cx="1054726" cy="844892"/>
          </a:xfrm>
        </p:grpSpPr>
        <p:pic>
          <p:nvPicPr>
            <p:cNvPr id="2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28"/>
            <p:cNvGrpSpPr/>
            <p:nvPr/>
          </p:nvGrpSpPr>
          <p:grpSpPr>
            <a:xfrm>
              <a:off x="383969" y="645101"/>
              <a:ext cx="1054726" cy="504056"/>
              <a:chOff x="1198754" y="627534"/>
              <a:chExt cx="1054726" cy="504056"/>
            </a:xfrm>
          </p:grpSpPr>
          <p:sp>
            <p:nvSpPr>
              <p:cNvPr id="30" name="圆角矩形 29"/>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能效管理系统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1" name="流程图: 磁盘 30"/>
              <p:cNvSpPr/>
              <p:nvPr/>
            </p:nvSpPr>
            <p:spPr>
              <a:xfrm>
                <a:off x="1259632" y="633452"/>
                <a:ext cx="297083" cy="234385"/>
              </a:xfrm>
              <a:prstGeom prst="flowChartMagneticDisk">
                <a:avLst/>
              </a:prstGeom>
              <a:solidFill>
                <a:srgbClr val="92D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2" name="TextBox 31"/>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能耗</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2355207" y="2369010"/>
            <a:ext cx="1054726" cy="844892"/>
            <a:chOff x="383969" y="645101"/>
            <a:chExt cx="1054726" cy="844892"/>
          </a:xfrm>
        </p:grpSpPr>
        <p:pic>
          <p:nvPicPr>
            <p:cNvPr id="3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组合 34"/>
            <p:cNvGrpSpPr/>
            <p:nvPr/>
          </p:nvGrpSpPr>
          <p:grpSpPr>
            <a:xfrm>
              <a:off x="383969" y="645101"/>
              <a:ext cx="1054726" cy="504056"/>
              <a:chOff x="1198754" y="627534"/>
              <a:chExt cx="1054726" cy="504056"/>
            </a:xfrm>
          </p:grpSpPr>
          <p:sp>
            <p:nvSpPr>
              <p:cNvPr id="36" name="圆角矩形 35"/>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a:solidFill>
                      <a:schemeClr val="tx1">
                        <a:lumMod val="75000"/>
                        <a:lumOff val="25000"/>
                      </a:schemeClr>
                    </a:solidFill>
                    <a:latin typeface="微软雅黑" pitchFamily="34" charset="-122"/>
                    <a:ea typeface="微软雅黑" pitchFamily="34" charset="-122"/>
                  </a:rPr>
                  <a:t>一卡通</a:t>
                </a:r>
                <a:r>
                  <a:rPr lang="zh-CN" altLang="en-US" sz="1050" b="1" kern="0" dirty="0" smtClean="0">
                    <a:solidFill>
                      <a:schemeClr val="tx1">
                        <a:lumMod val="75000"/>
                        <a:lumOff val="25000"/>
                      </a:schemeClr>
                    </a:solidFill>
                    <a:latin typeface="微软雅黑" pitchFamily="34" charset="-122"/>
                    <a:ea typeface="微软雅黑" pitchFamily="34" charset="-122"/>
                  </a:rPr>
                  <a:t>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7" name="流程图: 磁盘 36"/>
              <p:cNvSpPr/>
              <p:nvPr/>
            </p:nvSpPr>
            <p:spPr>
              <a:xfrm>
                <a:off x="1259632" y="633452"/>
                <a:ext cx="297083" cy="234385"/>
              </a:xfrm>
              <a:prstGeom prst="flowChartMagneticDisk">
                <a:avLst/>
              </a:prstGeom>
              <a:solidFill>
                <a:srgbClr val="FFC00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8" name="TextBox 37"/>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消费</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9" name="TextBox 38"/>
          <p:cNvSpPr txBox="1"/>
          <p:nvPr/>
        </p:nvSpPr>
        <p:spPr>
          <a:xfrm>
            <a:off x="2730091" y="986833"/>
            <a:ext cx="1788690" cy="577081"/>
          </a:xfrm>
          <a:prstGeom prst="rect">
            <a:avLst/>
          </a:prstGeom>
          <a:noFill/>
        </p:spPr>
        <p:txBody>
          <a:bodyPr wrap="square" rtlCol="0" anchor="ctr" anchorCtr="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宿舍、楼道、卫生间等场所部署感应联动智能设施，减少不必要的能源消耗</a:t>
            </a:r>
          </a:p>
        </p:txBody>
      </p:sp>
      <p:sp>
        <p:nvSpPr>
          <p:cNvPr id="40" name="TextBox 39"/>
          <p:cNvSpPr txBox="1"/>
          <p:nvPr/>
        </p:nvSpPr>
        <p:spPr>
          <a:xfrm>
            <a:off x="6476734" y="977775"/>
            <a:ext cx="1720546" cy="577081"/>
          </a:xfrm>
          <a:prstGeom prst="rect">
            <a:avLst/>
          </a:prstGeom>
          <a:noFill/>
        </p:spPr>
        <p:txBody>
          <a:bodyPr wrap="square" rtlCol="0" anchor="ctr" anchorCtr="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通过大数据分析学生行为及，实现失联预警、孤僻预警等学生类智慧服务</a:t>
            </a:r>
          </a:p>
        </p:txBody>
      </p:sp>
      <p:cxnSp>
        <p:nvCxnSpPr>
          <p:cNvPr id="41" name="直接连接符 40"/>
          <p:cNvCxnSpPr/>
          <p:nvPr/>
        </p:nvCxnSpPr>
        <p:spPr>
          <a:xfrm flipV="1">
            <a:off x="2274626"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07704" y="4550082"/>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无线门禁</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933879" y="1649976"/>
            <a:ext cx="1710438"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无线智能门禁</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cxnSp>
        <p:nvCxnSpPr>
          <p:cNvPr id="52" name="肘形连接符 51"/>
          <p:cNvCxnSpPr>
            <a:stCxn id="5" idx="0"/>
            <a:endCxn id="49" idx="2"/>
          </p:cNvCxnSpPr>
          <p:nvPr/>
        </p:nvCxnSpPr>
        <p:spPr>
          <a:xfrm rot="16200000" flipV="1">
            <a:off x="2941746" y="857369"/>
            <a:ext cx="479481" cy="2784775"/>
          </a:xfrm>
          <a:prstGeom prst="bentConnector3">
            <a:avLst>
              <a:gd name="adj1" fmla="val 50000"/>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99592" y="977775"/>
            <a:ext cx="1813576" cy="577081"/>
          </a:xfrm>
          <a:prstGeom prst="rect">
            <a:avLst/>
          </a:prstGeom>
          <a:noFill/>
        </p:spPr>
        <p:txBody>
          <a:bodyPr wrap="square" rtlCol="0" anchor="ctr" anchorCtr="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手机应用记录学生出入门记录，帮助校方收集门禁数据，且新生到来无需换锁</a:t>
            </a:r>
          </a:p>
        </p:txBody>
      </p:sp>
      <p:sp>
        <p:nvSpPr>
          <p:cNvPr id="58" name="圆角矩形 57"/>
          <p:cNvSpPr/>
          <p:nvPr/>
        </p:nvSpPr>
        <p:spPr>
          <a:xfrm>
            <a:off x="5728506" y="3657022"/>
            <a:ext cx="608892"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algn="ctr" fontAlgn="auto">
              <a:spcBef>
                <a:spcPts val="0"/>
              </a:spcBef>
              <a:spcAft>
                <a:spcPts val="0"/>
              </a:spcAft>
            </a:pPr>
            <a:r>
              <a:rPr lang="en-US" altLang="zh-CN" sz="600" kern="0" dirty="0" smtClean="0">
                <a:solidFill>
                  <a:schemeClr val="bg1"/>
                </a:solidFill>
                <a:latin typeface="微软雅黑" pitchFamily="34" charset="-122"/>
                <a:ea typeface="微软雅黑" pitchFamily="34" charset="-122"/>
              </a:rPr>
              <a:t>ZigBee/LoRa</a:t>
            </a:r>
            <a:endParaRPr lang="zh-CN" altLang="en-US" sz="600" kern="0" dirty="0">
              <a:solidFill>
                <a:schemeClr val="bg1"/>
              </a:solidFill>
              <a:latin typeface="微软雅黑" pitchFamily="34" charset="-122"/>
              <a:ea typeface="微软雅黑" pitchFamily="34" charset="-122"/>
            </a:endParaRPr>
          </a:p>
        </p:txBody>
      </p:sp>
      <p:sp>
        <p:nvSpPr>
          <p:cNvPr id="59" name="圆角矩形 58"/>
          <p:cNvSpPr/>
          <p:nvPr/>
        </p:nvSpPr>
        <p:spPr>
          <a:xfrm>
            <a:off x="6548561"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noProof="0" dirty="0" err="1" smtClean="0">
                <a:solidFill>
                  <a:schemeClr val="bg1"/>
                </a:solidFill>
                <a:latin typeface="微软雅黑" pitchFamily="34" charset="-122"/>
                <a:ea typeface="微软雅黑" pitchFamily="34" charset="-122"/>
              </a:rPr>
              <a:t>WiFi</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62" name="直接连接符 61"/>
          <p:cNvCxnSpPr/>
          <p:nvPr/>
        </p:nvCxnSpPr>
        <p:spPr>
          <a:xfrm flipV="1">
            <a:off x="7495652" y="336245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圆角矩形 62"/>
          <p:cNvSpPr/>
          <p:nvPr/>
        </p:nvSpPr>
        <p:spPr>
          <a:xfrm>
            <a:off x="7254505" y="365512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noProof="0" dirty="0" err="1" smtClean="0">
                <a:solidFill>
                  <a:schemeClr val="bg1"/>
                </a:solidFill>
                <a:latin typeface="微软雅黑" pitchFamily="34" charset="-122"/>
                <a:ea typeface="微软雅黑" pitchFamily="34" charset="-122"/>
              </a:rPr>
              <a:t>WiFi</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pic>
        <p:nvPicPr>
          <p:cNvPr id="60" name="图片 59"/>
          <p:cNvPicPr>
            <a:picLocks noChangeAspect="1"/>
          </p:cNvPicPr>
          <p:nvPr/>
        </p:nvPicPr>
        <p:blipFill>
          <a:blip r:embed="rId6"/>
          <a:stretch>
            <a:fillRect/>
          </a:stretch>
        </p:blipFill>
        <p:spPr>
          <a:xfrm>
            <a:off x="2177444" y="4047033"/>
            <a:ext cx="177401" cy="503433"/>
          </a:xfrm>
          <a:prstGeom prst="rect">
            <a:avLst/>
          </a:prstGeom>
        </p:spPr>
      </p:pic>
      <p:sp>
        <p:nvSpPr>
          <p:cNvPr id="64" name="TextBox 41"/>
          <p:cNvSpPr txBox="1"/>
          <p:nvPr/>
        </p:nvSpPr>
        <p:spPr>
          <a:xfrm>
            <a:off x="4898261" y="4550081"/>
            <a:ext cx="82586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智能水控器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TextBox 41"/>
          <p:cNvSpPr txBox="1"/>
          <p:nvPr/>
        </p:nvSpPr>
        <p:spPr>
          <a:xfrm>
            <a:off x="5680073" y="4546923"/>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智能</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电表</a:t>
            </a:r>
          </a:p>
        </p:txBody>
      </p:sp>
      <p:sp>
        <p:nvSpPr>
          <p:cNvPr id="66" name="TextBox 41"/>
          <p:cNvSpPr txBox="1"/>
          <p:nvPr/>
        </p:nvSpPr>
        <p:spPr>
          <a:xfrm>
            <a:off x="6372200" y="4546923"/>
            <a:ext cx="82586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公共洗衣机</a:t>
            </a:r>
          </a:p>
        </p:txBody>
      </p:sp>
      <p:sp>
        <p:nvSpPr>
          <p:cNvPr id="67" name="TextBox 41"/>
          <p:cNvSpPr txBox="1"/>
          <p:nvPr/>
        </p:nvSpPr>
        <p:spPr>
          <a:xfrm>
            <a:off x="7186741" y="4546923"/>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智能空调</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9" name="圆角矩形 68"/>
          <p:cNvSpPr/>
          <p:nvPr/>
        </p:nvSpPr>
        <p:spPr>
          <a:xfrm>
            <a:off x="2022828" y="3651870"/>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ZigBee</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70" name="直接连接符 69"/>
          <p:cNvCxnSpPr/>
          <p:nvPr/>
        </p:nvCxnSpPr>
        <p:spPr>
          <a:xfrm flipV="1">
            <a:off x="3037651"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圆角矩形 70"/>
          <p:cNvSpPr/>
          <p:nvPr/>
        </p:nvSpPr>
        <p:spPr>
          <a:xfrm>
            <a:off x="2744475" y="3651870"/>
            <a:ext cx="612374"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70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ZigBee/BLE</a:t>
            </a:r>
            <a:endParaRPr kumimoji="0" lang="zh-CN" altLang="en-US" sz="7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72" name="TextBox 41"/>
          <p:cNvSpPr txBox="1"/>
          <p:nvPr/>
        </p:nvSpPr>
        <p:spPr>
          <a:xfrm>
            <a:off x="2744474" y="4546923"/>
            <a:ext cx="56938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感应灯</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TextBox 41"/>
          <p:cNvSpPr txBox="1"/>
          <p:nvPr/>
        </p:nvSpPr>
        <p:spPr>
          <a:xfrm>
            <a:off x="3393567" y="4558353"/>
            <a:ext cx="82586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人体感应器</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75" name="直接连接符 74"/>
          <p:cNvCxnSpPr/>
          <p:nvPr/>
        </p:nvCxnSpPr>
        <p:spPr>
          <a:xfrm flipV="1">
            <a:off x="3809158"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6" name="圆角矩形 75"/>
          <p:cNvSpPr/>
          <p:nvPr/>
        </p:nvSpPr>
        <p:spPr>
          <a:xfrm>
            <a:off x="3494730" y="3651870"/>
            <a:ext cx="635203"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algn="ctr" fontAlgn="auto">
              <a:spcBef>
                <a:spcPts val="0"/>
              </a:spcBef>
              <a:spcAft>
                <a:spcPts val="0"/>
              </a:spcAft>
            </a:pPr>
            <a:r>
              <a:rPr lang="en-US" altLang="zh-CN" sz="700" kern="0" dirty="0">
                <a:solidFill>
                  <a:schemeClr val="bg1"/>
                </a:solidFill>
                <a:latin typeface="微软雅黑" pitchFamily="34" charset="-122"/>
                <a:ea typeface="微软雅黑" pitchFamily="34" charset="-122"/>
              </a:rPr>
              <a:t>ZigBee/BLE</a:t>
            </a:r>
            <a:endParaRPr lang="zh-CN" altLang="en-US" sz="700" kern="0" dirty="0">
              <a:solidFill>
                <a:schemeClr val="bg1"/>
              </a:solidFill>
              <a:latin typeface="微软雅黑" pitchFamily="34" charset="-122"/>
              <a:ea typeface="微软雅黑" pitchFamily="34" charset="-122"/>
            </a:endParaRPr>
          </a:p>
        </p:txBody>
      </p:sp>
      <p:sp>
        <p:nvSpPr>
          <p:cNvPr id="82" name="圆角矩形 81"/>
          <p:cNvSpPr/>
          <p:nvPr/>
        </p:nvSpPr>
        <p:spPr>
          <a:xfrm>
            <a:off x="4643101" y="1649899"/>
            <a:ext cx="1710438"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100" b="1" kern="0" dirty="0" smtClean="0">
                <a:solidFill>
                  <a:schemeClr val="tx1">
                    <a:lumMod val="85000"/>
                    <a:lumOff val="15000"/>
                  </a:schemeClr>
                </a:solidFill>
                <a:latin typeface="微软雅黑" pitchFamily="34" charset="-122"/>
                <a:ea typeface="微软雅黑" pitchFamily="34" charset="-122"/>
              </a:rPr>
              <a:t>智能水电抄表</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cxnSp>
        <p:nvCxnSpPr>
          <p:cNvPr id="83" name="肘形连接符 82"/>
          <p:cNvCxnSpPr>
            <a:stCxn id="5" idx="0"/>
            <a:endCxn id="82" idx="2"/>
          </p:cNvCxnSpPr>
          <p:nvPr/>
        </p:nvCxnSpPr>
        <p:spPr>
          <a:xfrm rot="5400000" flipH="1" flipV="1">
            <a:off x="4796317" y="1787495"/>
            <a:ext cx="479558" cy="924447"/>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TextBox 39"/>
          <p:cNvSpPr txBox="1"/>
          <p:nvPr/>
        </p:nvSpPr>
        <p:spPr>
          <a:xfrm>
            <a:off x="4632994" y="977698"/>
            <a:ext cx="1720546" cy="577081"/>
          </a:xfrm>
          <a:prstGeom prst="rect">
            <a:avLst/>
          </a:prstGeom>
          <a:noFill/>
        </p:spPr>
        <p:txBody>
          <a:bodyPr wrap="square" rtlCol="0" anchor="ctr" anchorCtr="0">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水电表可通过无线联网，大幅减少部署成本，了解学生生活习惯</a:t>
            </a:r>
          </a:p>
        </p:txBody>
      </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5920" y="4128170"/>
            <a:ext cx="586496" cy="39233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4017" y="4147054"/>
            <a:ext cx="393315" cy="392335"/>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0887" y="4109833"/>
            <a:ext cx="421977" cy="421977"/>
          </a:xfrm>
          <a:prstGeom prst="rect">
            <a:avLst/>
          </a:prstGeom>
        </p:spPr>
      </p:pic>
      <p:pic>
        <p:nvPicPr>
          <p:cNvPr id="21"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58165" y="4223835"/>
            <a:ext cx="491214" cy="193971"/>
          </a:xfrm>
          <a:prstGeom prst="rect">
            <a:avLst/>
          </a:prstGeom>
        </p:spPr>
      </p:pic>
      <p:cxnSp>
        <p:nvCxnSpPr>
          <p:cNvPr id="77" name="直接连接符 76"/>
          <p:cNvCxnSpPr/>
          <p:nvPr/>
        </p:nvCxnSpPr>
        <p:spPr>
          <a:xfrm flipV="1">
            <a:off x="1576999" y="3382627"/>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8" name="TextBox 41"/>
          <p:cNvSpPr txBox="1"/>
          <p:nvPr/>
        </p:nvSpPr>
        <p:spPr>
          <a:xfrm>
            <a:off x="1356692" y="4540259"/>
            <a:ext cx="441146"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手环</a:t>
            </a:r>
          </a:p>
        </p:txBody>
      </p:sp>
      <p:sp>
        <p:nvSpPr>
          <p:cNvPr id="80" name="圆角矩形 79"/>
          <p:cNvSpPr/>
          <p:nvPr/>
        </p:nvSpPr>
        <p:spPr>
          <a:xfrm>
            <a:off x="1325201" y="3642047"/>
            <a:ext cx="486631" cy="157067"/>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RFID</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pic>
        <p:nvPicPr>
          <p:cNvPr id="23" name="图片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0675" y="4068495"/>
            <a:ext cx="375682" cy="474725"/>
          </a:xfrm>
          <a:prstGeom prst="rect">
            <a:avLst/>
          </a:prstGeom>
        </p:spPr>
      </p:pic>
      <p:grpSp>
        <p:nvGrpSpPr>
          <p:cNvPr id="81" name="组合 80"/>
          <p:cNvGrpSpPr/>
          <p:nvPr/>
        </p:nvGrpSpPr>
        <p:grpSpPr>
          <a:xfrm>
            <a:off x="1186741" y="2374930"/>
            <a:ext cx="1054726" cy="844892"/>
            <a:chOff x="383969" y="645101"/>
            <a:chExt cx="1054726" cy="844892"/>
          </a:xfrm>
        </p:grpSpPr>
        <p:pic>
          <p:nvPicPr>
            <p:cNvPr id="8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6" name="组合 85"/>
            <p:cNvGrpSpPr/>
            <p:nvPr/>
          </p:nvGrpSpPr>
          <p:grpSpPr>
            <a:xfrm>
              <a:off x="383969" y="645101"/>
              <a:ext cx="1054726" cy="504056"/>
              <a:chOff x="1198754" y="627534"/>
              <a:chExt cx="1054726" cy="504056"/>
            </a:xfrm>
          </p:grpSpPr>
          <p:sp>
            <p:nvSpPr>
              <p:cNvPr id="87" name="圆角矩形 86"/>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宿舍门禁</a:t>
                </a: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88" name="流程图: 磁盘 87"/>
              <p:cNvSpPr/>
              <p:nvPr/>
            </p:nvSpPr>
            <p:spPr>
              <a:xfrm>
                <a:off x="1259632" y="633452"/>
                <a:ext cx="297083" cy="234385"/>
              </a:xfrm>
              <a:prstGeom prst="flowChartMagneticDisk">
                <a:avLst/>
              </a:prstGeom>
              <a:solidFill>
                <a:srgbClr val="92D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89" name="TextBox 31"/>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进出数据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90" name="组合 89"/>
          <p:cNvGrpSpPr/>
          <p:nvPr/>
        </p:nvGrpSpPr>
        <p:grpSpPr>
          <a:xfrm>
            <a:off x="6875575" y="2363993"/>
            <a:ext cx="1054726" cy="844892"/>
            <a:chOff x="383969" y="645101"/>
            <a:chExt cx="1054726" cy="844892"/>
          </a:xfrm>
        </p:grpSpPr>
        <p:pic>
          <p:nvPicPr>
            <p:cNvPr id="9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 name="组合 91"/>
            <p:cNvGrpSpPr/>
            <p:nvPr/>
          </p:nvGrpSpPr>
          <p:grpSpPr>
            <a:xfrm>
              <a:off x="383969" y="645101"/>
              <a:ext cx="1054726" cy="504056"/>
              <a:chOff x="1198754" y="627534"/>
              <a:chExt cx="1054726" cy="504056"/>
            </a:xfrm>
          </p:grpSpPr>
          <p:sp>
            <p:nvSpPr>
              <p:cNvPr id="93" name="圆角矩形 92"/>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身份认证系统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94" name="TextBox 37"/>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身份</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流程图: 磁盘 94"/>
              <p:cNvSpPr/>
              <p:nvPr/>
            </p:nvSpPr>
            <p:spPr>
              <a:xfrm>
                <a:off x="1259632" y="633452"/>
                <a:ext cx="297083" cy="234385"/>
              </a:xfrm>
              <a:prstGeom prst="flowChartMagneticDisk">
                <a:avLst/>
              </a:prstGeom>
              <a:solidFill>
                <a:schemeClr val="accent5">
                  <a:lumMod val="90000"/>
                  <a:alpha val="40000"/>
                </a:scheme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grpSp>
      </p:grpSp>
    </p:spTree>
    <p:extLst>
      <p:ext uri="{BB962C8B-B14F-4D97-AF65-F5344CB8AC3E}">
        <p14:creationId xmlns:p14="http://schemas.microsoft.com/office/powerpoint/2010/main" val="17472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a:xfrm>
            <a:off x="4682209" y="1649617"/>
            <a:ext cx="927757" cy="1146039"/>
          </a:xfrm>
          <a:prstGeom prst="rect">
            <a:avLst/>
          </a:prstGeom>
          <a:solidFill>
            <a:schemeClr val="accent3">
              <a:lumMod val="20000"/>
              <a:lumOff val="80000"/>
            </a:schemeClr>
          </a:solidFill>
          <a:ln w="19050" cap="flat" cmpd="sng" algn="ctr">
            <a:solidFill>
              <a:schemeClr val="tx1"/>
            </a:solidFill>
            <a:prstDash val="solid"/>
          </a:ln>
          <a:effectLst>
            <a:softEdge rad="12700"/>
          </a:effectLst>
        </p:spPr>
        <p:txBody>
          <a:bodyPr rtlCol="0" anchor="ctr"/>
          <a:lstStyle/>
          <a:p>
            <a:pPr algn="ctr" fontAlgn="auto">
              <a:spcBef>
                <a:spcPts val="0"/>
              </a:spcBef>
              <a:spcAft>
                <a:spcPts val="0"/>
              </a:spcAft>
            </a:pPr>
            <a:endParaRPr lang="zh-CN" altLang="en-US" sz="1400" b="1" kern="0">
              <a:latin typeface="微软雅黑" pitchFamily="34" charset="-122"/>
              <a:ea typeface="微软雅黑" pitchFamily="34" charset="-122"/>
            </a:endParaRPr>
          </a:p>
        </p:txBody>
      </p:sp>
      <p:cxnSp>
        <p:nvCxnSpPr>
          <p:cNvPr id="67" name="直接连接符 66"/>
          <p:cNvCxnSpPr/>
          <p:nvPr/>
        </p:nvCxnSpPr>
        <p:spPr>
          <a:xfrm flipH="1">
            <a:off x="5122877" y="1953291"/>
            <a:ext cx="308181" cy="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93" name="直接连接符 92"/>
          <p:cNvCxnSpPr/>
          <p:nvPr/>
        </p:nvCxnSpPr>
        <p:spPr>
          <a:xfrm>
            <a:off x="1087964" y="3177030"/>
            <a:ext cx="1055460" cy="0"/>
          </a:xfrm>
          <a:prstGeom prst="line">
            <a:avLst/>
          </a:prstGeom>
          <a:ln w="12700"/>
        </p:spPr>
        <p:style>
          <a:lnRef idx="2">
            <a:schemeClr val="accent4"/>
          </a:lnRef>
          <a:fillRef idx="0">
            <a:schemeClr val="accent4"/>
          </a:fillRef>
          <a:effectRef idx="1">
            <a:schemeClr val="accent4"/>
          </a:effectRef>
          <a:fontRef idx="minor">
            <a:schemeClr val="tx1"/>
          </a:fontRef>
        </p:style>
      </p:cxnSp>
      <p:cxnSp>
        <p:nvCxnSpPr>
          <p:cNvPr id="87" name="直接连接符 86"/>
          <p:cNvCxnSpPr/>
          <p:nvPr/>
        </p:nvCxnSpPr>
        <p:spPr>
          <a:xfrm>
            <a:off x="1122340" y="1472353"/>
            <a:ext cx="0" cy="34641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85" name="直接连接符 84"/>
          <p:cNvCxnSpPr/>
          <p:nvPr/>
        </p:nvCxnSpPr>
        <p:spPr>
          <a:xfrm>
            <a:off x="1023962" y="1300546"/>
            <a:ext cx="1430" cy="371433"/>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sp>
        <p:nvSpPr>
          <p:cNvPr id="3" name="矩形 2"/>
          <p:cNvSpPr/>
          <p:nvPr/>
        </p:nvSpPr>
        <p:spPr>
          <a:xfrm>
            <a:off x="1597293" y="1649617"/>
            <a:ext cx="927757" cy="1146039"/>
          </a:xfrm>
          <a:prstGeom prst="rect">
            <a:avLst/>
          </a:prstGeom>
          <a:solidFill>
            <a:schemeClr val="accent3">
              <a:lumMod val="20000"/>
              <a:lumOff val="80000"/>
            </a:schemeClr>
          </a:solidFill>
          <a:ln w="19050" cap="flat" cmpd="sng" algn="ctr">
            <a:solidFill>
              <a:schemeClr val="tx1"/>
            </a:solidFill>
            <a:prstDash val="solid"/>
          </a:ln>
          <a:effectLst>
            <a:softEdge rad="12700"/>
          </a:effectLst>
        </p:spPr>
        <p:txBody>
          <a:bodyPr rtlCol="0" anchor="ctr"/>
          <a:lstStyle/>
          <a:p>
            <a:pPr algn="ctr" fontAlgn="auto">
              <a:spcBef>
                <a:spcPts val="0"/>
              </a:spcBef>
              <a:spcAft>
                <a:spcPts val="0"/>
              </a:spcAft>
            </a:pPr>
            <a:endParaRPr lang="zh-CN" altLang="en-US" sz="1400" b="1" kern="0">
              <a:latin typeface="微软雅黑" pitchFamily="34" charset="-122"/>
              <a:ea typeface="微软雅黑" pitchFamily="34" charset="-122"/>
            </a:endParaRPr>
          </a:p>
        </p:txBody>
      </p:sp>
      <p:cxnSp>
        <p:nvCxnSpPr>
          <p:cNvPr id="26" name="直接连接符 25"/>
          <p:cNvCxnSpPr/>
          <p:nvPr/>
        </p:nvCxnSpPr>
        <p:spPr>
          <a:xfrm flipH="1">
            <a:off x="2011419" y="1958895"/>
            <a:ext cx="308181" cy="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sp>
        <p:nvSpPr>
          <p:cNvPr id="2" name="标题 1"/>
          <p:cNvSpPr>
            <a:spLocks noGrp="1"/>
          </p:cNvSpPr>
          <p:nvPr>
            <p:ph type="title"/>
          </p:nvPr>
        </p:nvSpPr>
        <p:spPr/>
        <p:txBody>
          <a:bodyPr/>
          <a:lstStyle/>
          <a:p>
            <a:r>
              <a:rPr lang="zh-CN" altLang="en-US" dirty="0"/>
              <a:t>创新</a:t>
            </a:r>
            <a:r>
              <a:rPr lang="zh-CN" altLang="en-US" dirty="0" smtClean="0"/>
              <a:t>：小</a:t>
            </a:r>
            <a:r>
              <a:rPr lang="zh-CN" altLang="en-US" dirty="0"/>
              <a:t>接口</a:t>
            </a:r>
            <a:r>
              <a:rPr lang="zh-CN" altLang="en-US" dirty="0" smtClean="0"/>
              <a:t> 大用途 </a:t>
            </a:r>
            <a:r>
              <a:rPr lang="en-US" altLang="zh-CN" dirty="0" smtClean="0"/>
              <a:t>— </a:t>
            </a:r>
            <a:r>
              <a:rPr lang="zh-CN" altLang="en-US" dirty="0" smtClean="0"/>
              <a:t>终结者方案的物联扩展</a:t>
            </a:r>
            <a:endParaRPr lang="zh-CN" altLang="en-US" dirty="0"/>
          </a:p>
        </p:txBody>
      </p:sp>
      <p:cxnSp>
        <p:nvCxnSpPr>
          <p:cNvPr id="8" name="直接连接符 7"/>
          <p:cNvCxnSpPr/>
          <p:nvPr/>
        </p:nvCxnSpPr>
        <p:spPr>
          <a:xfrm>
            <a:off x="1122340" y="1476494"/>
            <a:ext cx="403525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868272" y="1470514"/>
            <a:ext cx="0" cy="34641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761646" y="2111643"/>
            <a:ext cx="193406" cy="193406"/>
          </a:xfrm>
          <a:prstGeom prst="rect">
            <a:avLst/>
          </a:prstGeom>
        </p:spPr>
      </p:pic>
      <p:pic>
        <p:nvPicPr>
          <p:cNvPr id="19" name="图片 1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2188174" y="2116809"/>
            <a:ext cx="193406" cy="193406"/>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971" y="1624737"/>
            <a:ext cx="722601" cy="652145"/>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033" y="2376182"/>
            <a:ext cx="342631" cy="342631"/>
          </a:xfrm>
          <a:prstGeom prst="rect">
            <a:avLst/>
          </a:prstGeom>
        </p:spPr>
      </p:pic>
      <p:sp>
        <p:nvSpPr>
          <p:cNvPr id="31" name="矩形 30"/>
          <p:cNvSpPr/>
          <p:nvPr/>
        </p:nvSpPr>
        <p:spPr>
          <a:xfrm>
            <a:off x="2628155" y="1649617"/>
            <a:ext cx="927757" cy="1146039"/>
          </a:xfrm>
          <a:prstGeom prst="rect">
            <a:avLst/>
          </a:prstGeom>
          <a:solidFill>
            <a:schemeClr val="accent3">
              <a:lumMod val="20000"/>
              <a:lumOff val="80000"/>
            </a:schemeClr>
          </a:solidFill>
          <a:ln w="19050" cap="flat" cmpd="sng" algn="ctr">
            <a:solidFill>
              <a:schemeClr val="tx1"/>
            </a:solidFill>
            <a:prstDash val="solid"/>
          </a:ln>
          <a:effectLst>
            <a:softEdge rad="12700"/>
          </a:effectLst>
        </p:spPr>
        <p:txBody>
          <a:bodyPr rtlCol="0" anchor="ctr"/>
          <a:lstStyle/>
          <a:p>
            <a:pPr algn="ctr" fontAlgn="auto">
              <a:spcBef>
                <a:spcPts val="0"/>
              </a:spcBef>
              <a:spcAft>
                <a:spcPts val="0"/>
              </a:spcAft>
            </a:pPr>
            <a:endParaRPr lang="zh-CN" altLang="en-US" sz="1400" b="1" kern="0">
              <a:latin typeface="微软雅黑" pitchFamily="34" charset="-122"/>
              <a:ea typeface="微软雅黑" pitchFamily="34" charset="-122"/>
            </a:endParaRPr>
          </a:p>
        </p:txBody>
      </p:sp>
      <p:cxnSp>
        <p:nvCxnSpPr>
          <p:cNvPr id="32" name="直接连接符 31"/>
          <p:cNvCxnSpPr/>
          <p:nvPr/>
        </p:nvCxnSpPr>
        <p:spPr>
          <a:xfrm flipH="1">
            <a:off x="3042281" y="1958895"/>
            <a:ext cx="308181" cy="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792508" y="2111643"/>
            <a:ext cx="193406" cy="193406"/>
          </a:xfrm>
          <a:prstGeom prst="rect">
            <a:avLst/>
          </a:prstGeom>
        </p:spPr>
      </p:pic>
      <p:pic>
        <p:nvPicPr>
          <p:cNvPr id="34" name="图片 3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3219036" y="2116809"/>
            <a:ext cx="193406" cy="193406"/>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833" y="1624737"/>
            <a:ext cx="722601" cy="652145"/>
          </a:xfrm>
          <a:prstGeom prst="rect">
            <a:avLst/>
          </a:prstGeom>
        </p:spPr>
      </p:pic>
      <p:pic>
        <p:nvPicPr>
          <p:cNvPr id="38"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895" y="2376182"/>
            <a:ext cx="342631" cy="342631"/>
          </a:xfrm>
          <a:prstGeom prst="rect">
            <a:avLst/>
          </a:prstGeom>
        </p:spPr>
      </p:pic>
      <p:sp>
        <p:nvSpPr>
          <p:cNvPr id="46" name="矩形 45"/>
          <p:cNvSpPr/>
          <p:nvPr/>
        </p:nvSpPr>
        <p:spPr>
          <a:xfrm>
            <a:off x="3651314" y="1649617"/>
            <a:ext cx="927757" cy="1146039"/>
          </a:xfrm>
          <a:prstGeom prst="rect">
            <a:avLst/>
          </a:prstGeom>
          <a:solidFill>
            <a:schemeClr val="accent3">
              <a:lumMod val="20000"/>
              <a:lumOff val="80000"/>
            </a:schemeClr>
          </a:solidFill>
          <a:ln w="19050" cap="flat" cmpd="sng" algn="ctr">
            <a:solidFill>
              <a:schemeClr val="tx1"/>
            </a:solidFill>
            <a:prstDash val="solid"/>
          </a:ln>
          <a:effectLst>
            <a:softEdge rad="12700"/>
          </a:effectLst>
        </p:spPr>
        <p:txBody>
          <a:bodyPr rtlCol="0" anchor="ctr"/>
          <a:lstStyle/>
          <a:p>
            <a:pPr algn="ctr" fontAlgn="auto">
              <a:spcBef>
                <a:spcPts val="0"/>
              </a:spcBef>
              <a:spcAft>
                <a:spcPts val="0"/>
              </a:spcAft>
            </a:pPr>
            <a:endParaRPr lang="zh-CN" altLang="en-US" sz="1400" b="1" kern="0">
              <a:latin typeface="微软雅黑" pitchFamily="34" charset="-122"/>
              <a:ea typeface="微软雅黑" pitchFamily="34" charset="-122"/>
            </a:endParaRPr>
          </a:p>
        </p:txBody>
      </p:sp>
      <p:cxnSp>
        <p:nvCxnSpPr>
          <p:cNvPr id="47" name="直接连接符 46"/>
          <p:cNvCxnSpPr/>
          <p:nvPr/>
        </p:nvCxnSpPr>
        <p:spPr>
          <a:xfrm flipH="1">
            <a:off x="4065440" y="1958895"/>
            <a:ext cx="308181" cy="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815667" y="2111643"/>
            <a:ext cx="193406" cy="193406"/>
          </a:xfrm>
          <a:prstGeom prst="rect">
            <a:avLst/>
          </a:prstGeom>
        </p:spPr>
      </p:pic>
      <p:pic>
        <p:nvPicPr>
          <p:cNvPr id="49" name="图片 4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4242195" y="2116809"/>
            <a:ext cx="193406" cy="193406"/>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992" y="1624737"/>
            <a:ext cx="722601" cy="652145"/>
          </a:xfrm>
          <a:prstGeom prst="rect">
            <a:avLst/>
          </a:prstGeom>
        </p:spPr>
      </p:pic>
      <p:pic>
        <p:nvPicPr>
          <p:cNvPr id="52" name="图片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186" y="2416040"/>
            <a:ext cx="257424" cy="257424"/>
          </a:xfrm>
          <a:prstGeom prst="rect">
            <a:avLst/>
          </a:prstGeom>
        </p:spPr>
      </p:pic>
      <p:sp>
        <p:nvSpPr>
          <p:cNvPr id="56" name="object 7"/>
          <p:cNvSpPr/>
          <p:nvPr/>
        </p:nvSpPr>
        <p:spPr>
          <a:xfrm>
            <a:off x="2174610"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sp>
        <p:nvSpPr>
          <p:cNvPr id="57" name="object 7"/>
          <p:cNvSpPr/>
          <p:nvPr/>
        </p:nvSpPr>
        <p:spPr>
          <a:xfrm>
            <a:off x="3205472"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sp>
        <p:nvSpPr>
          <p:cNvPr id="58" name="object 7"/>
          <p:cNvSpPr/>
          <p:nvPr/>
        </p:nvSpPr>
        <p:spPr>
          <a:xfrm>
            <a:off x="4228631"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pic>
        <p:nvPicPr>
          <p:cNvPr id="59" name="图片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8273" y="2445512"/>
            <a:ext cx="246786" cy="212747"/>
          </a:xfrm>
          <a:prstGeom prst="rect">
            <a:avLst/>
          </a:prstGeom>
        </p:spPr>
      </p:pic>
      <p:pic>
        <p:nvPicPr>
          <p:cNvPr id="60" name="图片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2559" y="2397354"/>
            <a:ext cx="311483" cy="311483"/>
          </a:xfrm>
          <a:prstGeom prst="rect">
            <a:avLst/>
          </a:prstGeom>
        </p:spPr>
      </p:pic>
      <p:cxnSp>
        <p:nvCxnSpPr>
          <p:cNvPr id="61" name="直接连接符 60"/>
          <p:cNvCxnSpPr/>
          <p:nvPr/>
        </p:nvCxnSpPr>
        <p:spPr>
          <a:xfrm>
            <a:off x="2889905" y="1469770"/>
            <a:ext cx="0" cy="34641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2" name="直接连接符 61"/>
          <p:cNvCxnSpPr/>
          <p:nvPr/>
        </p:nvCxnSpPr>
        <p:spPr>
          <a:xfrm>
            <a:off x="3912369" y="1479802"/>
            <a:ext cx="0" cy="34641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sp>
        <p:nvSpPr>
          <p:cNvPr id="64" name="object 7"/>
          <p:cNvSpPr/>
          <p:nvPr/>
        </p:nvSpPr>
        <p:spPr>
          <a:xfrm>
            <a:off x="4787747"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sp>
        <p:nvSpPr>
          <p:cNvPr id="65" name="object 7"/>
          <p:cNvSpPr/>
          <p:nvPr/>
        </p:nvSpPr>
        <p:spPr>
          <a:xfrm>
            <a:off x="5043432"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cxnSp>
        <p:nvCxnSpPr>
          <p:cNvPr id="69" name="直接连接符 68"/>
          <p:cNvCxnSpPr/>
          <p:nvPr/>
        </p:nvCxnSpPr>
        <p:spPr>
          <a:xfrm>
            <a:off x="4894308" y="1471900"/>
            <a:ext cx="0" cy="38075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72" name="直接连接符 71"/>
          <p:cNvCxnSpPr/>
          <p:nvPr/>
        </p:nvCxnSpPr>
        <p:spPr>
          <a:xfrm>
            <a:off x="5148920" y="1471900"/>
            <a:ext cx="0" cy="38075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sp>
        <p:nvSpPr>
          <p:cNvPr id="66" name="object 7"/>
          <p:cNvSpPr/>
          <p:nvPr/>
        </p:nvSpPr>
        <p:spPr>
          <a:xfrm>
            <a:off x="5296739" y="1821049"/>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pic>
        <p:nvPicPr>
          <p:cNvPr id="75" name="图片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0006" y="2419302"/>
            <a:ext cx="212747" cy="212747"/>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0363" y="2406675"/>
            <a:ext cx="212747" cy="212747"/>
          </a:xfrm>
          <a:prstGeom prst="rect">
            <a:avLst/>
          </a:prstGeom>
        </p:spPr>
      </p:pic>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1220" y="2419302"/>
            <a:ext cx="212747" cy="212747"/>
          </a:xfrm>
          <a:prstGeom prst="rect">
            <a:avLst/>
          </a:prstGeom>
        </p:spPr>
      </p:pic>
      <p:pic>
        <p:nvPicPr>
          <p:cNvPr id="78" name="图片 77"/>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4874474" y="2111643"/>
            <a:ext cx="193406" cy="193406"/>
          </a:xfrm>
          <a:prstGeom prst="rect">
            <a:avLst/>
          </a:prstGeom>
        </p:spPr>
      </p:pic>
      <p:pic>
        <p:nvPicPr>
          <p:cNvPr id="79" name="图片 7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5237652" y="2115424"/>
            <a:ext cx="193406" cy="193406"/>
          </a:xfrm>
          <a:prstGeom prst="rect">
            <a:avLst/>
          </a:prstGeom>
        </p:spPr>
      </p:pic>
      <p:pic>
        <p:nvPicPr>
          <p:cNvPr id="81" name="图片 8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6031" y="2416449"/>
            <a:ext cx="257424" cy="257424"/>
          </a:xfrm>
          <a:prstGeom prst="rect">
            <a:avLst/>
          </a:prstGeom>
        </p:spPr>
      </p:pic>
      <p:pic>
        <p:nvPicPr>
          <p:cNvPr id="82" name="图片 8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314" y="1557587"/>
            <a:ext cx="928350" cy="409247"/>
          </a:xfrm>
          <a:prstGeom prst="rect">
            <a:avLst/>
          </a:prstGeom>
        </p:spPr>
      </p:pic>
      <p:pic>
        <p:nvPicPr>
          <p:cNvPr id="83" name="Picture 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64240" y="1182614"/>
            <a:ext cx="626995" cy="21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2" descr="C:\Users\f02720\Pictures\美工\h3c logo\lvzhou-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9499" y="915566"/>
            <a:ext cx="453773" cy="323619"/>
          </a:xfrm>
          <a:prstGeom prst="rect">
            <a:avLst/>
          </a:prstGeom>
          <a:noFill/>
          <a:extLst>
            <a:ext uri="{909E8E84-426E-40DD-AFC4-6F175D3DCCD1}">
              <a14:hiddenFill xmlns:a14="http://schemas.microsoft.com/office/drawing/2010/main">
                <a:solidFill>
                  <a:srgbClr val="FFFFFF"/>
                </a:solidFill>
              </a14:hiddenFill>
            </a:ext>
          </a:extLst>
        </p:spPr>
      </p:pic>
      <p:pic>
        <p:nvPicPr>
          <p:cNvPr id="90" name="图片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85" y="2859782"/>
            <a:ext cx="722601" cy="652145"/>
          </a:xfrm>
          <a:prstGeom prst="rect">
            <a:avLst/>
          </a:prstGeom>
        </p:spPr>
      </p:pic>
      <p:sp>
        <p:nvSpPr>
          <p:cNvPr id="91" name="object 7"/>
          <p:cNvSpPr/>
          <p:nvPr/>
        </p:nvSpPr>
        <p:spPr>
          <a:xfrm>
            <a:off x="2066905" y="3048350"/>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sp>
        <p:nvSpPr>
          <p:cNvPr id="96" name="文本框 95"/>
          <p:cNvSpPr txBox="1"/>
          <p:nvPr/>
        </p:nvSpPr>
        <p:spPr>
          <a:xfrm>
            <a:off x="574067" y="3354477"/>
            <a:ext cx="1015021" cy="253916"/>
          </a:xfrm>
          <a:prstGeom prst="rect">
            <a:avLst/>
          </a:prstGeom>
          <a:noFill/>
        </p:spPr>
        <p:txBody>
          <a:bodyPr wrap="none" rtlCol="0">
            <a:spAutoFit/>
          </a:bodyPr>
          <a:lstStyle/>
          <a:p>
            <a:r>
              <a:rPr lang="en-US" altLang="zh-CN" sz="1000" dirty="0" smtClean="0">
                <a:latin typeface="微软雅黑" panose="020B0503020204020204" pitchFamily="34" charset="-122"/>
                <a:ea typeface="微软雅黑" panose="020B0503020204020204" pitchFamily="34" charset="-122"/>
              </a:rPr>
              <a:t>WA430H-IoT</a:t>
            </a:r>
            <a:endParaRPr lang="zh-CN" altLang="en-US" sz="1000" dirty="0">
              <a:latin typeface="微软雅黑" panose="020B0503020204020204" pitchFamily="34" charset="-122"/>
              <a:ea typeface="微软雅黑" panose="020B0503020204020204" pitchFamily="34" charset="-122"/>
            </a:endParaRPr>
          </a:p>
        </p:txBody>
      </p:sp>
      <p:sp>
        <p:nvSpPr>
          <p:cNvPr id="97" name="文本框 96"/>
          <p:cNvSpPr txBox="1"/>
          <p:nvPr/>
        </p:nvSpPr>
        <p:spPr>
          <a:xfrm>
            <a:off x="1927572" y="3354477"/>
            <a:ext cx="484428" cy="246221"/>
          </a:xfrm>
          <a:prstGeom prst="rect">
            <a:avLst/>
          </a:prstGeom>
          <a:noFill/>
        </p:spPr>
        <p:txBody>
          <a:bodyPr wrap="none" rtlCol="0">
            <a:spAutoFit/>
          </a:bodyPr>
          <a:lstStyle/>
          <a:p>
            <a:r>
              <a:rPr lang="en-US" altLang="zh-CN" sz="1000" dirty="0" smtClean="0">
                <a:latin typeface="微软雅黑" panose="020B0503020204020204" pitchFamily="34" charset="-122"/>
                <a:ea typeface="微软雅黑" panose="020B0503020204020204" pitchFamily="34" charset="-122"/>
              </a:rPr>
              <a:t>T300</a:t>
            </a:r>
            <a:endParaRPr lang="zh-CN" altLang="en-US" sz="1000" dirty="0">
              <a:latin typeface="微软雅黑" panose="020B0503020204020204" pitchFamily="34" charset="-122"/>
              <a:ea typeface="微软雅黑" panose="020B0503020204020204" pitchFamily="34" charset="-122"/>
            </a:endParaRPr>
          </a:p>
        </p:txBody>
      </p:sp>
      <p:cxnSp>
        <p:nvCxnSpPr>
          <p:cNvPr id="99" name="直接连接符 98"/>
          <p:cNvCxnSpPr/>
          <p:nvPr/>
        </p:nvCxnSpPr>
        <p:spPr>
          <a:xfrm>
            <a:off x="3682221" y="3173524"/>
            <a:ext cx="1055460" cy="0"/>
          </a:xfrm>
          <a:prstGeom prst="line">
            <a:avLst/>
          </a:prstGeom>
          <a:ln w="12700"/>
        </p:spPr>
        <p:style>
          <a:lnRef idx="2">
            <a:schemeClr val="accent4"/>
          </a:lnRef>
          <a:fillRef idx="0">
            <a:schemeClr val="accent4"/>
          </a:fillRef>
          <a:effectRef idx="1">
            <a:schemeClr val="accent4"/>
          </a:effectRef>
          <a:fontRef idx="minor">
            <a:schemeClr val="tx1"/>
          </a:fontRef>
        </p:style>
      </p:cxnSp>
      <p:sp>
        <p:nvSpPr>
          <p:cNvPr id="100" name="object 7"/>
          <p:cNvSpPr/>
          <p:nvPr/>
        </p:nvSpPr>
        <p:spPr>
          <a:xfrm>
            <a:off x="4661162" y="3044844"/>
            <a:ext cx="220535" cy="275692"/>
          </a:xfrm>
          <a:prstGeom prst="rect">
            <a:avLst/>
          </a:prstGeom>
          <a:blipFill>
            <a:blip r:embed="rId6" cstate="print"/>
            <a:stretch>
              <a:fillRect/>
            </a:stretch>
          </a:blipFill>
        </p:spPr>
        <p:txBody>
          <a:bodyPr wrap="square" lIns="0" tIns="0" rIns="0" bIns="0" rtlCol="0">
            <a:noAutofit/>
          </a:bodyPr>
          <a:lstStyle/>
          <a:p>
            <a:endParaRPr>
              <a:latin typeface="微软雅黑" panose="020B0503020204020204" pitchFamily="34" charset="-122"/>
              <a:ea typeface="微软雅黑" panose="020B0503020204020204" pitchFamily="34" charset="-122"/>
            </a:endParaRPr>
          </a:p>
        </p:txBody>
      </p:sp>
      <p:sp>
        <p:nvSpPr>
          <p:cNvPr id="101" name="文本框 100"/>
          <p:cNvSpPr txBox="1"/>
          <p:nvPr/>
        </p:nvSpPr>
        <p:spPr>
          <a:xfrm>
            <a:off x="3187645" y="3350971"/>
            <a:ext cx="829073" cy="246221"/>
          </a:xfrm>
          <a:prstGeom prst="rect">
            <a:avLst/>
          </a:prstGeom>
          <a:noFill/>
        </p:spPr>
        <p:txBody>
          <a:bodyPr wrap="none" rtlCol="0">
            <a:spAutoFit/>
          </a:bodyPr>
          <a:lstStyle/>
          <a:p>
            <a:r>
              <a:rPr lang="en-US" altLang="zh-CN" sz="1000" dirty="0" smtClean="0">
                <a:latin typeface="微软雅黑" panose="020B0503020204020204" pitchFamily="34" charset="-122"/>
                <a:ea typeface="微软雅黑" panose="020B0503020204020204" pitchFamily="34" charset="-122"/>
              </a:rPr>
              <a:t>WT1024-X</a:t>
            </a:r>
            <a:endParaRPr lang="zh-CN" altLang="en-US" sz="1000" dirty="0">
              <a:latin typeface="微软雅黑" panose="020B0503020204020204" pitchFamily="34" charset="-122"/>
              <a:ea typeface="微软雅黑" panose="020B0503020204020204" pitchFamily="34" charset="-122"/>
            </a:endParaRPr>
          </a:p>
        </p:txBody>
      </p:sp>
      <p:sp>
        <p:nvSpPr>
          <p:cNvPr id="102" name="文本框 101"/>
          <p:cNvSpPr txBox="1"/>
          <p:nvPr/>
        </p:nvSpPr>
        <p:spPr>
          <a:xfrm>
            <a:off x="4541705" y="3350971"/>
            <a:ext cx="484428" cy="246221"/>
          </a:xfrm>
          <a:prstGeom prst="rect">
            <a:avLst/>
          </a:prstGeom>
          <a:noFill/>
        </p:spPr>
        <p:txBody>
          <a:bodyPr wrap="none" rtlCol="0">
            <a:spAutoFit/>
          </a:bodyPr>
          <a:lstStyle/>
          <a:p>
            <a:r>
              <a:rPr lang="en-US" altLang="zh-CN" sz="1000" dirty="0" smtClean="0">
                <a:latin typeface="微软雅黑" panose="020B0503020204020204" pitchFamily="34" charset="-122"/>
                <a:ea typeface="微软雅黑" panose="020B0503020204020204" pitchFamily="34" charset="-122"/>
              </a:rPr>
              <a:t>T300</a:t>
            </a:r>
            <a:endParaRPr lang="zh-CN" altLang="en-US" sz="1000" dirty="0">
              <a:latin typeface="微软雅黑" panose="020B0503020204020204" pitchFamily="34" charset="-122"/>
              <a:ea typeface="微软雅黑" panose="020B0503020204020204" pitchFamily="34" charset="-122"/>
            </a:endParaRPr>
          </a:p>
        </p:txBody>
      </p:sp>
      <p:pic>
        <p:nvPicPr>
          <p:cNvPr id="103" name="图片 10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2000" y="2990161"/>
            <a:ext cx="928350" cy="409247"/>
          </a:xfrm>
          <a:prstGeom prst="rect">
            <a:avLst/>
          </a:prstGeom>
        </p:spPr>
      </p:pic>
      <p:sp>
        <p:nvSpPr>
          <p:cNvPr id="104" name="文本框 103"/>
          <p:cNvSpPr txBox="1"/>
          <p:nvPr/>
        </p:nvSpPr>
        <p:spPr>
          <a:xfrm>
            <a:off x="524743" y="3600698"/>
            <a:ext cx="4650632" cy="1292662"/>
          </a:xfrm>
          <a:prstGeom prst="rect">
            <a:avLst/>
          </a:prstGeom>
          <a:noFill/>
        </p:spPr>
        <p:txBody>
          <a:bodyPr wrap="none" rtlCol="0">
            <a:spAutoFit/>
          </a:bodyPr>
          <a:lstStyle/>
          <a:p>
            <a:pPr marL="171450" indent="-171450">
              <a:lnSpc>
                <a:spcPct val="130000"/>
              </a:lnSpc>
              <a:buClr>
                <a:srgbClr val="C00000"/>
              </a:buCl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每个</a:t>
            </a:r>
            <a:r>
              <a:rPr lang="zh-CN" altLang="en-US" sz="1200" dirty="0">
                <a:latin typeface="微软雅黑" panose="020B0503020204020204" pitchFamily="34" charset="-122"/>
                <a:ea typeface="微软雅黑" panose="020B0503020204020204" pitchFamily="34" charset="-122"/>
              </a:rPr>
              <a:t>物</a:t>
            </a:r>
            <a:r>
              <a:rPr lang="zh-CN" altLang="en-US" sz="1200" dirty="0" smtClean="0">
                <a:latin typeface="微软雅黑" panose="020B0503020204020204" pitchFamily="34" charset="-122"/>
                <a:ea typeface="微软雅黑" panose="020B0503020204020204" pitchFamily="34" charset="-122"/>
              </a:rPr>
              <a:t>联分体</a:t>
            </a:r>
            <a:r>
              <a:rPr lang="en-US" altLang="zh-CN" sz="1200" dirty="0" smtClean="0">
                <a:latin typeface="微软雅黑" panose="020B0503020204020204" pitchFamily="34" charset="-122"/>
                <a:ea typeface="微软雅黑" panose="020B0503020204020204" pitchFamily="34" charset="-122"/>
              </a:rPr>
              <a:t>AP</a:t>
            </a:r>
            <a:r>
              <a:rPr lang="zh-CN" altLang="en-US" sz="1200" dirty="0" smtClean="0">
                <a:latin typeface="微软雅黑" panose="020B0503020204020204" pitchFamily="34" charset="-122"/>
                <a:ea typeface="微软雅黑" panose="020B0503020204020204" pitchFamily="34" charset="-122"/>
              </a:rPr>
              <a:t>提供</a:t>
            </a:r>
            <a:r>
              <a:rPr lang="en-US" altLang="zh-CN" sz="1200" dirty="0" smtClean="0">
                <a:latin typeface="微软雅黑" panose="020B0503020204020204" pitchFamily="34" charset="-122"/>
                <a:ea typeface="微软雅黑" panose="020B0503020204020204" pitchFamily="34" charset="-122"/>
              </a:rPr>
              <a:t>1</a:t>
            </a:r>
            <a:r>
              <a:rPr lang="zh-CN" altLang="en-US" sz="1200" dirty="0" smtClean="0">
                <a:latin typeface="微软雅黑" panose="020B0503020204020204" pitchFamily="34" charset="-122"/>
                <a:ea typeface="微软雅黑" panose="020B0503020204020204" pitchFamily="34" charset="-122"/>
              </a:rPr>
              <a:t>个</a:t>
            </a:r>
            <a:r>
              <a:rPr lang="en-US" altLang="zh-CN" sz="1200" dirty="0" err="1" smtClean="0">
                <a:latin typeface="微软雅黑" panose="020B0503020204020204" pitchFamily="34" charset="-122"/>
                <a:ea typeface="微软雅黑" panose="020B0503020204020204" pitchFamily="34" charset="-122"/>
              </a:rPr>
              <a:t>IoT</a:t>
            </a:r>
            <a:r>
              <a:rPr lang="zh-CN" altLang="en-US" sz="1200" dirty="0" smtClean="0">
                <a:latin typeface="微软雅黑" panose="020B0503020204020204" pitchFamily="34" charset="-122"/>
                <a:ea typeface="微软雅黑" panose="020B0503020204020204" pitchFamily="34" charset="-122"/>
              </a:rPr>
              <a:t>接口，最多可接</a:t>
            </a:r>
            <a:r>
              <a:rPr lang="en-US" altLang="zh-CN" sz="1200" dirty="0" smtClean="0">
                <a:solidFill>
                  <a:srgbClr val="E60012"/>
                </a:solidFill>
                <a:latin typeface="微软雅黑" panose="020B0503020204020204" pitchFamily="34" charset="-122"/>
                <a:ea typeface="微软雅黑" panose="020B0503020204020204" pitchFamily="34" charset="-122"/>
              </a:rPr>
              <a:t>10</a:t>
            </a:r>
            <a:r>
              <a:rPr lang="zh-CN" altLang="en-US" sz="1200" dirty="0" smtClean="0">
                <a:solidFill>
                  <a:srgbClr val="E60012"/>
                </a:solidFill>
                <a:latin typeface="微软雅黑" panose="020B0503020204020204" pitchFamily="34" charset="-122"/>
                <a:ea typeface="微软雅黑" panose="020B0503020204020204" pitchFamily="34" charset="-122"/>
              </a:rPr>
              <a:t>个</a:t>
            </a:r>
            <a:r>
              <a:rPr lang="en-US" altLang="zh-CN" sz="1200" dirty="0" smtClean="0">
                <a:latin typeface="微软雅黑" panose="020B0503020204020204" pitchFamily="34" charset="-122"/>
                <a:ea typeface="微软雅黑" panose="020B0503020204020204" pitchFamily="34" charset="-122"/>
              </a:rPr>
              <a:t>T300</a:t>
            </a:r>
            <a:r>
              <a:rPr lang="zh-CN" altLang="en-US" sz="1200" dirty="0" smtClean="0">
                <a:latin typeface="微软雅黑" panose="020B0503020204020204" pitchFamily="34" charset="-122"/>
                <a:ea typeface="微软雅黑" panose="020B0503020204020204" pitchFamily="34" charset="-122"/>
              </a:rPr>
              <a:t>物联模块</a:t>
            </a:r>
            <a:endParaRPr lang="en-US" altLang="zh-CN" sz="1200" dirty="0" smtClean="0">
              <a:latin typeface="微软雅黑" panose="020B0503020204020204" pitchFamily="34" charset="-122"/>
              <a:ea typeface="微软雅黑" panose="020B0503020204020204" pitchFamily="34" charset="-122"/>
            </a:endParaRPr>
          </a:p>
          <a:p>
            <a:pPr marL="171450" indent="-171450">
              <a:lnSpc>
                <a:spcPct val="130000"/>
              </a:lnSpc>
              <a:buClr>
                <a:srgbClr val="C00000"/>
              </a:buCl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每个本体支持</a:t>
            </a:r>
            <a:r>
              <a:rPr lang="en-US" altLang="zh-CN" sz="1200" dirty="0" smtClean="0">
                <a:solidFill>
                  <a:srgbClr val="E60012"/>
                </a:solidFill>
                <a:latin typeface="微软雅黑" panose="020B0503020204020204" pitchFamily="34" charset="-122"/>
                <a:ea typeface="微软雅黑" panose="020B0503020204020204" pitchFamily="34" charset="-122"/>
              </a:rPr>
              <a:t>10</a:t>
            </a:r>
            <a:r>
              <a:rPr lang="zh-CN" altLang="en-US" sz="1200" dirty="0" smtClean="0">
                <a:solidFill>
                  <a:srgbClr val="E60012"/>
                </a:solidFill>
                <a:latin typeface="微软雅黑" panose="020B0503020204020204" pitchFamily="34" charset="-122"/>
                <a:ea typeface="微软雅黑" panose="020B0503020204020204" pitchFamily="34" charset="-122"/>
              </a:rPr>
              <a:t>个</a:t>
            </a:r>
            <a:r>
              <a:rPr lang="zh-CN" altLang="en-US" sz="1200" dirty="0" smtClean="0">
                <a:latin typeface="微软雅黑" panose="020B0503020204020204" pitchFamily="34" charset="-122"/>
                <a:ea typeface="微软雅黑" panose="020B0503020204020204" pitchFamily="34" charset="-122"/>
              </a:rPr>
              <a:t>直连</a:t>
            </a:r>
            <a:r>
              <a:rPr lang="en-US" altLang="zh-CN" sz="1200" dirty="0" smtClean="0">
                <a:latin typeface="微软雅黑" panose="020B0503020204020204" pitchFamily="34" charset="-122"/>
                <a:ea typeface="微软雅黑" panose="020B0503020204020204" pitchFamily="34" charset="-122"/>
              </a:rPr>
              <a:t>T300</a:t>
            </a:r>
            <a:r>
              <a:rPr lang="zh-CN" altLang="en-US" sz="1200" dirty="0" smtClean="0">
                <a:latin typeface="微软雅黑" panose="020B0503020204020204" pitchFamily="34" charset="-122"/>
                <a:ea typeface="微软雅黑" panose="020B0503020204020204" pitchFamily="34" charset="-122"/>
              </a:rPr>
              <a:t>物联模块</a:t>
            </a:r>
            <a:endParaRPr lang="en-US" altLang="zh-CN" sz="1200" dirty="0" smtClean="0">
              <a:latin typeface="微软雅黑" panose="020B0503020204020204" pitchFamily="34" charset="-122"/>
              <a:ea typeface="微软雅黑" panose="020B0503020204020204" pitchFamily="34" charset="-122"/>
            </a:endParaRPr>
          </a:p>
          <a:p>
            <a:pPr marL="171450" indent="-171450">
              <a:lnSpc>
                <a:spcPct val="130000"/>
              </a:lnSpc>
              <a:buClr>
                <a:srgbClr val="C00000"/>
              </a:buClr>
              <a:buFont typeface="Wingdings" panose="05000000000000000000" pitchFamily="2" charset="2"/>
              <a:buChar char="ü"/>
            </a:pPr>
            <a:r>
              <a:rPr lang="en-US" altLang="zh-CN" sz="1200" dirty="0" smtClean="0">
                <a:latin typeface="微软雅黑" panose="020B0503020204020204" pitchFamily="34" charset="-122"/>
                <a:ea typeface="微软雅黑" panose="020B0503020204020204" pitchFamily="34" charset="-122"/>
              </a:rPr>
              <a:t>T300</a:t>
            </a:r>
            <a:r>
              <a:rPr lang="zh-CN" altLang="en-US" sz="1200" dirty="0">
                <a:latin typeface="微软雅黑" panose="020B0503020204020204" pitchFamily="34" charset="-122"/>
                <a:ea typeface="微软雅黑" panose="020B0503020204020204" pitchFamily="34" charset="-122"/>
              </a:rPr>
              <a:t>支持</a:t>
            </a:r>
            <a:r>
              <a:rPr lang="en-US" altLang="zh-CN" sz="1200" dirty="0" smtClean="0">
                <a:latin typeface="微软雅黑" panose="020B0503020204020204" pitchFamily="34" charset="-122"/>
                <a:ea typeface="微软雅黑" panose="020B0503020204020204" pitchFamily="34" charset="-122"/>
              </a:rPr>
              <a:t>BLE/</a:t>
            </a:r>
            <a:r>
              <a:rPr lang="en-US" altLang="zh-CN" sz="1200" dirty="0" err="1" smtClean="0">
                <a:latin typeface="微软雅黑" panose="020B0503020204020204" pitchFamily="34" charset="-122"/>
                <a:ea typeface="微软雅黑" panose="020B0503020204020204" pitchFamily="34" charset="-122"/>
              </a:rPr>
              <a:t>Zigbee</a:t>
            </a:r>
            <a:r>
              <a:rPr lang="en-US" altLang="zh-CN" sz="1200" dirty="0" smtClean="0">
                <a:latin typeface="微软雅黑" panose="020B0503020204020204" pitchFamily="34" charset="-122"/>
                <a:ea typeface="微软雅黑" panose="020B0503020204020204" pitchFamily="34" charset="-122"/>
              </a:rPr>
              <a:t>/RFID/ANT</a:t>
            </a:r>
            <a:r>
              <a:rPr lang="zh-CN" altLang="en-US" sz="1200" dirty="0" smtClean="0">
                <a:latin typeface="微软雅黑" panose="020B0503020204020204" pitchFamily="34" charset="-122"/>
                <a:ea typeface="微软雅黑" panose="020B0503020204020204" pitchFamily="34" charset="-122"/>
              </a:rPr>
              <a:t>等物联模组接入</a:t>
            </a:r>
            <a:endParaRPr lang="en-US" altLang="zh-CN" sz="1200" dirty="0">
              <a:latin typeface="微软雅黑" panose="020B0503020204020204" pitchFamily="34" charset="-122"/>
              <a:ea typeface="微软雅黑" panose="020B0503020204020204" pitchFamily="34" charset="-122"/>
            </a:endParaRPr>
          </a:p>
          <a:p>
            <a:pPr marL="171450" indent="-171450">
              <a:lnSpc>
                <a:spcPct val="130000"/>
              </a:lnSpc>
              <a:buClr>
                <a:srgbClr val="C00000"/>
              </a:buCl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可部署智能水无线门禁、电超标，智能电器业务</a:t>
            </a:r>
            <a:endParaRPr lang="en-US" altLang="zh-CN" sz="1200" dirty="0" smtClean="0">
              <a:latin typeface="微软雅黑" panose="020B0503020204020204" pitchFamily="34" charset="-122"/>
              <a:ea typeface="微软雅黑" panose="020B0503020204020204" pitchFamily="34" charset="-122"/>
            </a:endParaRPr>
          </a:p>
          <a:p>
            <a:pPr marL="171450" indent="-171450">
              <a:lnSpc>
                <a:spcPct val="130000"/>
              </a:lnSpc>
              <a:buClr>
                <a:srgbClr val="C00000"/>
              </a:buClr>
              <a:buFont typeface="Wingdings" panose="05000000000000000000" pitchFamily="2" charset="2"/>
              <a:buChar char="ü"/>
            </a:pPr>
            <a:r>
              <a:rPr lang="zh-CN" altLang="en-US" sz="1200" dirty="0" smtClean="0">
                <a:latin typeface="微软雅黑" panose="020B0503020204020204" pitchFamily="34" charset="-122"/>
                <a:ea typeface="微软雅黑" panose="020B0503020204020204" pitchFamily="34" charset="-122"/>
              </a:rPr>
              <a:t>本体统一处理物联协议数据同步到</a:t>
            </a:r>
            <a:r>
              <a:rPr lang="en-US" altLang="zh-CN" sz="1200" dirty="0" smtClean="0">
                <a:latin typeface="微软雅黑" panose="020B0503020204020204" pitchFamily="34" charset="-122"/>
                <a:ea typeface="微软雅黑" panose="020B0503020204020204" pitchFamily="34" charset="-122"/>
              </a:rPr>
              <a:t>ISE</a:t>
            </a:r>
            <a:r>
              <a:rPr lang="zh-CN" altLang="en-US" sz="1200" dirty="0" smtClean="0">
                <a:latin typeface="微软雅黑" panose="020B0503020204020204" pitchFamily="34" charset="-122"/>
                <a:ea typeface="微软雅黑" panose="020B0503020204020204" pitchFamily="34" charset="-122"/>
              </a:rPr>
              <a:t>物联业务引擎</a:t>
            </a:r>
            <a:endParaRPr lang="en-US" altLang="zh-CN" sz="1200" dirty="0" smtClean="0">
              <a:latin typeface="微软雅黑" panose="020B0503020204020204" pitchFamily="34" charset="-122"/>
              <a:ea typeface="微软雅黑" panose="020B0503020204020204" pitchFamily="34" charset="-122"/>
            </a:endParaRPr>
          </a:p>
        </p:txBody>
      </p:sp>
      <p:sp>
        <p:nvSpPr>
          <p:cNvPr id="107" name="文本框 106"/>
          <p:cNvSpPr txBox="1"/>
          <p:nvPr/>
        </p:nvSpPr>
        <p:spPr>
          <a:xfrm>
            <a:off x="808866" y="1850526"/>
            <a:ext cx="534121"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AP</a:t>
            </a:r>
            <a:r>
              <a:rPr lang="zh-CN" altLang="en-US" sz="800" b="1" dirty="0">
                <a:latin typeface="微软雅黑" panose="020B0503020204020204" pitchFamily="34" charset="-122"/>
                <a:ea typeface="微软雅黑" panose="020B0503020204020204" pitchFamily="34" charset="-122"/>
              </a:rPr>
              <a:t>超体</a:t>
            </a:r>
          </a:p>
        </p:txBody>
      </p:sp>
      <p:sp>
        <p:nvSpPr>
          <p:cNvPr id="108" name="文本框 107"/>
          <p:cNvSpPr txBox="1"/>
          <p:nvPr/>
        </p:nvSpPr>
        <p:spPr>
          <a:xfrm>
            <a:off x="1249016" y="1074227"/>
            <a:ext cx="1035861"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物联业务引擎</a:t>
            </a:r>
            <a:r>
              <a:rPr lang="en-US" altLang="zh-CN" sz="800" b="1" dirty="0" smtClean="0">
                <a:latin typeface="微软雅黑" panose="020B0503020204020204" pitchFamily="34" charset="-122"/>
                <a:ea typeface="微软雅黑" panose="020B0503020204020204" pitchFamily="34" charset="-122"/>
              </a:rPr>
              <a:t>(ISE)</a:t>
            </a:r>
            <a:endParaRPr lang="zh-CN" altLang="en-US" sz="800" b="1" dirty="0">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11560" y="2796530"/>
            <a:ext cx="5112568" cy="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7190805" y="2736307"/>
            <a:ext cx="595035"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抄表管理</a:t>
            </a:r>
            <a:endParaRPr lang="zh-CN" altLang="en-US" sz="800" b="1" dirty="0">
              <a:latin typeface="微软雅黑" panose="020B0503020204020204" pitchFamily="34" charset="-122"/>
              <a:ea typeface="微软雅黑" panose="020B0503020204020204" pitchFamily="34" charset="-122"/>
            </a:endParaRPr>
          </a:p>
        </p:txBody>
      </p:sp>
      <p:pic>
        <p:nvPicPr>
          <p:cNvPr id="68" name="图片 67"/>
          <p:cNvPicPr/>
          <p:nvPr/>
        </p:nvPicPr>
        <p:blipFill>
          <a:blip r:embed="rId15" cstate="print">
            <a:extLst>
              <a:ext uri="{28A0092B-C50C-407E-A947-70E740481C1C}">
                <a14:useLocalDpi xmlns:a14="http://schemas.microsoft.com/office/drawing/2010/main" val="0"/>
              </a:ext>
            </a:extLst>
          </a:blip>
          <a:stretch>
            <a:fillRect/>
          </a:stretch>
        </p:blipFill>
        <p:spPr>
          <a:xfrm>
            <a:off x="6195019" y="907563"/>
            <a:ext cx="2586605" cy="1813982"/>
          </a:xfrm>
          <a:prstGeom prst="rect">
            <a:avLst/>
          </a:prstGeom>
        </p:spPr>
      </p:pic>
      <p:pic>
        <p:nvPicPr>
          <p:cNvPr id="70" name="图片 69" descr="门锁电子地图界面">
            <a:extLst>
              <a:ext uri="{FF2B5EF4-FFF2-40B4-BE49-F238E27FC236}">
                <a16:creationId xmlns="" xmlns:a16="http://schemas.microsoft.com/office/drawing/2014/main" xmlns:lc="http://schemas.openxmlformats.org/drawingml/2006/lockedCanvas" id="{D09A0CE3-6158-495F-92B0-73811C707ED7}"/>
              </a:ext>
            </a:extLst>
          </p:cNvPr>
          <p:cNvPicPr/>
          <p:nvPr/>
        </p:nvPicPr>
        <p:blipFill>
          <a:blip r:embed="rId16"/>
          <a:srcRect/>
          <a:stretch>
            <a:fillRect/>
          </a:stretch>
        </p:blipFill>
        <p:spPr bwMode="auto">
          <a:xfrm>
            <a:off x="5396911" y="2990161"/>
            <a:ext cx="3472840" cy="1634915"/>
          </a:xfrm>
          <a:prstGeom prst="rect">
            <a:avLst/>
          </a:prstGeom>
        </p:spPr>
      </p:pic>
      <p:sp>
        <p:nvSpPr>
          <p:cNvPr id="71" name="TextBox 70"/>
          <p:cNvSpPr txBox="1"/>
          <p:nvPr/>
        </p:nvSpPr>
        <p:spPr>
          <a:xfrm>
            <a:off x="6835813" y="4657867"/>
            <a:ext cx="595035"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无线门禁</a:t>
            </a:r>
            <a:endParaRPr lang="zh-CN" altLang="en-US" sz="800" b="1" dirty="0">
              <a:latin typeface="微软雅黑" panose="020B0503020204020204" pitchFamily="34" charset="-122"/>
              <a:ea typeface="微软雅黑" panose="020B0503020204020204" pitchFamily="34" charset="-122"/>
            </a:endParaRPr>
          </a:p>
        </p:txBody>
      </p:sp>
      <p:pic>
        <p:nvPicPr>
          <p:cNvPr id="73" name="图片 7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32837" y="1291257"/>
            <a:ext cx="697484" cy="390010"/>
          </a:xfrm>
          <a:prstGeom prst="rect">
            <a:avLst/>
          </a:prstGeom>
        </p:spPr>
      </p:pic>
      <p:pic>
        <p:nvPicPr>
          <p:cNvPr id="74" name="图片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43514" y="1300546"/>
            <a:ext cx="697484" cy="390010"/>
          </a:xfrm>
          <a:prstGeom prst="rect">
            <a:avLst/>
          </a:prstGeom>
        </p:spPr>
      </p:pic>
      <p:sp>
        <p:nvSpPr>
          <p:cNvPr id="80" name="文本框 106"/>
          <p:cNvSpPr txBox="1"/>
          <p:nvPr/>
        </p:nvSpPr>
        <p:spPr>
          <a:xfrm>
            <a:off x="2508160" y="1279088"/>
            <a:ext cx="534121"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AP</a:t>
            </a:r>
            <a:r>
              <a:rPr lang="zh-CN" altLang="en-US" sz="800" b="1" dirty="0" smtClean="0">
                <a:latin typeface="微软雅黑" panose="020B0503020204020204" pitchFamily="34" charset="-122"/>
                <a:ea typeface="微软雅黑" panose="020B0503020204020204" pitchFamily="34" charset="-122"/>
              </a:rPr>
              <a:t>本体</a:t>
            </a:r>
            <a:endParaRPr lang="zh-CN" altLang="en-US" sz="800" b="1" dirty="0">
              <a:latin typeface="微软雅黑" panose="020B0503020204020204" pitchFamily="34" charset="-122"/>
              <a:ea typeface="微软雅黑" panose="020B0503020204020204" pitchFamily="34" charset="-122"/>
            </a:endParaRPr>
          </a:p>
        </p:txBody>
      </p:sp>
      <p:sp>
        <p:nvSpPr>
          <p:cNvPr id="86" name="文本框 106"/>
          <p:cNvSpPr txBox="1"/>
          <p:nvPr/>
        </p:nvSpPr>
        <p:spPr>
          <a:xfrm>
            <a:off x="4483302" y="1279088"/>
            <a:ext cx="534121"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AP</a:t>
            </a:r>
            <a:r>
              <a:rPr lang="zh-CN" altLang="en-US" sz="800" b="1" dirty="0" smtClean="0">
                <a:latin typeface="微软雅黑" panose="020B0503020204020204" pitchFamily="34" charset="-122"/>
                <a:ea typeface="微软雅黑" panose="020B0503020204020204" pitchFamily="34" charset="-122"/>
              </a:rPr>
              <a:t>本体</a:t>
            </a:r>
            <a:endParaRPr lang="zh-CN" altLang="en-US" sz="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3552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文本框 129">
            <a:extLst>
              <a:ext uri="{FF2B5EF4-FFF2-40B4-BE49-F238E27FC236}">
                <a16:creationId xmlns="" xmlns:a16="http://schemas.microsoft.com/office/drawing/2014/main" id="{E3764A51-8639-6B42-8798-215E15A5DE3C}"/>
              </a:ext>
            </a:extLst>
          </p:cNvPr>
          <p:cNvSpPr txBox="1"/>
          <p:nvPr/>
        </p:nvSpPr>
        <p:spPr>
          <a:xfrm>
            <a:off x="556706" y="237778"/>
            <a:ext cx="6167288" cy="461665"/>
          </a:xfrm>
          <a:prstGeom prst="rect">
            <a:avLst/>
          </a:prstGeom>
          <a:noFill/>
        </p:spPr>
        <p:txBody>
          <a:bodyPr wrap="square" rtlCol="0">
            <a:spAutoFit/>
          </a:bodyPr>
          <a:lstStyle/>
          <a:p>
            <a:r>
              <a:rPr kumimoji="1" lang="zh-CN" altLang="en-US" sz="2400" b="1" dirty="0" smtClean="0">
                <a:solidFill>
                  <a:prstClr val="black"/>
                </a:solidFill>
                <a:latin typeface="微软雅黑" charset="-122"/>
                <a:ea typeface="微软雅黑" charset="-122"/>
              </a:rPr>
              <a:t>创新：学生</a:t>
            </a:r>
            <a:r>
              <a:rPr kumimoji="1" lang="zh-CN" altLang="en-US" sz="2400" b="1" dirty="0">
                <a:solidFill>
                  <a:prstClr val="black"/>
                </a:solidFill>
                <a:latin typeface="微软雅黑" charset="-122"/>
                <a:ea typeface="微软雅黑" charset="-122"/>
              </a:rPr>
              <a:t>关怀智慧服务</a:t>
            </a:r>
            <a:r>
              <a:rPr kumimoji="1" lang="en-US" altLang="zh-CN" sz="2400" b="1" dirty="0">
                <a:solidFill>
                  <a:prstClr val="black"/>
                </a:solidFill>
                <a:latin typeface="微软雅黑" charset="-122"/>
                <a:ea typeface="微软雅黑" charset="-122"/>
              </a:rPr>
              <a:t>-</a:t>
            </a:r>
            <a:r>
              <a:rPr kumimoji="1" lang="zh-CN" altLang="en-US" sz="2400" b="1" dirty="0">
                <a:solidFill>
                  <a:prstClr val="black"/>
                </a:solidFill>
                <a:latin typeface="微软雅黑" charset="-122"/>
                <a:ea typeface="微软雅黑" charset="-122"/>
              </a:rPr>
              <a:t>失联预警</a:t>
            </a:r>
          </a:p>
        </p:txBody>
      </p:sp>
      <p:pic>
        <p:nvPicPr>
          <p:cNvPr id="4" name="图片 3">
            <a:extLst>
              <a:ext uri="{FF2B5EF4-FFF2-40B4-BE49-F238E27FC236}">
                <a16:creationId xmlns="" xmlns:a16="http://schemas.microsoft.com/office/drawing/2014/main" id="{5D9767F6-E7D7-D54D-AC69-898B8C2EB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10" y="743852"/>
            <a:ext cx="8298180" cy="3604947"/>
          </a:xfrm>
          <a:prstGeom prst="rect">
            <a:avLst/>
          </a:prstGeom>
        </p:spPr>
      </p:pic>
    </p:spTree>
    <p:extLst>
      <p:ext uri="{BB962C8B-B14F-4D97-AF65-F5344CB8AC3E}">
        <p14:creationId xmlns:p14="http://schemas.microsoft.com/office/powerpoint/2010/main" val="169961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文本框 129">
            <a:extLst>
              <a:ext uri="{FF2B5EF4-FFF2-40B4-BE49-F238E27FC236}">
                <a16:creationId xmlns="" xmlns:a16="http://schemas.microsoft.com/office/drawing/2014/main" id="{E3764A51-8639-6B42-8798-215E15A5DE3C}"/>
              </a:ext>
            </a:extLst>
          </p:cNvPr>
          <p:cNvSpPr txBox="1"/>
          <p:nvPr/>
        </p:nvSpPr>
        <p:spPr>
          <a:xfrm>
            <a:off x="556706" y="237778"/>
            <a:ext cx="6167288" cy="461665"/>
          </a:xfrm>
          <a:prstGeom prst="rect">
            <a:avLst/>
          </a:prstGeom>
          <a:noFill/>
        </p:spPr>
        <p:txBody>
          <a:bodyPr wrap="square" rtlCol="0">
            <a:spAutoFit/>
          </a:bodyPr>
          <a:lstStyle/>
          <a:p>
            <a:r>
              <a:rPr kumimoji="1" lang="zh-CN" altLang="en-US" sz="2400" b="1" dirty="0">
                <a:solidFill>
                  <a:prstClr val="black"/>
                </a:solidFill>
                <a:latin typeface="微软雅黑" charset="-122"/>
                <a:ea typeface="微软雅黑" charset="-122"/>
              </a:rPr>
              <a:t>创新：学生关怀智慧服务</a:t>
            </a:r>
            <a:r>
              <a:rPr kumimoji="1" lang="en-US" altLang="zh-CN" sz="2400" b="1" dirty="0">
                <a:solidFill>
                  <a:prstClr val="black"/>
                </a:solidFill>
                <a:latin typeface="微软雅黑" charset="-122"/>
                <a:ea typeface="微软雅黑" charset="-122"/>
              </a:rPr>
              <a:t>-</a:t>
            </a:r>
            <a:r>
              <a:rPr kumimoji="1" lang="zh-CN" altLang="en-US" sz="2400" b="1" dirty="0">
                <a:solidFill>
                  <a:prstClr val="black"/>
                </a:solidFill>
                <a:latin typeface="微软雅黑" charset="-122"/>
                <a:ea typeface="微软雅黑" charset="-122"/>
              </a:rPr>
              <a:t>晚出晚归预警</a:t>
            </a:r>
          </a:p>
        </p:txBody>
      </p:sp>
      <p:pic>
        <p:nvPicPr>
          <p:cNvPr id="3" name="图片 2">
            <a:extLst>
              <a:ext uri="{FF2B5EF4-FFF2-40B4-BE49-F238E27FC236}">
                <a16:creationId xmlns="" xmlns:a16="http://schemas.microsoft.com/office/drawing/2014/main" id="{8E12A73C-202F-8846-AA84-0971B1D85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95" y="824459"/>
            <a:ext cx="8298180" cy="3507669"/>
          </a:xfrm>
          <a:prstGeom prst="rect">
            <a:avLst/>
          </a:prstGeom>
        </p:spPr>
      </p:pic>
    </p:spTree>
    <p:extLst>
      <p:ext uri="{BB962C8B-B14F-4D97-AF65-F5344CB8AC3E}">
        <p14:creationId xmlns:p14="http://schemas.microsoft.com/office/powerpoint/2010/main" val="27266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文本框 129">
            <a:extLst>
              <a:ext uri="{FF2B5EF4-FFF2-40B4-BE49-F238E27FC236}">
                <a16:creationId xmlns="" xmlns:a16="http://schemas.microsoft.com/office/drawing/2014/main" id="{E3764A51-8639-6B42-8798-215E15A5DE3C}"/>
              </a:ext>
            </a:extLst>
          </p:cNvPr>
          <p:cNvSpPr txBox="1"/>
          <p:nvPr/>
        </p:nvSpPr>
        <p:spPr>
          <a:xfrm>
            <a:off x="556706" y="237778"/>
            <a:ext cx="6167288" cy="461665"/>
          </a:xfrm>
          <a:prstGeom prst="rect">
            <a:avLst/>
          </a:prstGeom>
          <a:noFill/>
        </p:spPr>
        <p:txBody>
          <a:bodyPr wrap="square" rtlCol="0">
            <a:spAutoFit/>
          </a:bodyPr>
          <a:lstStyle/>
          <a:p>
            <a:r>
              <a:rPr kumimoji="1" lang="zh-CN" altLang="en-US" sz="2400" b="1" dirty="0">
                <a:solidFill>
                  <a:prstClr val="black"/>
                </a:solidFill>
                <a:latin typeface="微软雅黑" charset="-122"/>
                <a:ea typeface="微软雅黑" charset="-122"/>
              </a:rPr>
              <a:t>创新：学生关怀智慧服务</a:t>
            </a:r>
            <a:r>
              <a:rPr kumimoji="1" lang="en-US" altLang="zh-CN" sz="2400" b="1" dirty="0">
                <a:solidFill>
                  <a:prstClr val="black"/>
                </a:solidFill>
                <a:latin typeface="微软雅黑" charset="-122"/>
                <a:ea typeface="微软雅黑" charset="-122"/>
              </a:rPr>
              <a:t>-</a:t>
            </a:r>
            <a:r>
              <a:rPr kumimoji="1" lang="zh-CN" altLang="en-US" sz="2400" b="1" dirty="0">
                <a:solidFill>
                  <a:prstClr val="black"/>
                </a:solidFill>
                <a:latin typeface="微软雅黑" charset="-122"/>
                <a:ea typeface="微软雅黑" charset="-122"/>
              </a:rPr>
              <a:t>沉迷游戏预警</a:t>
            </a:r>
          </a:p>
        </p:txBody>
      </p:sp>
      <p:pic>
        <p:nvPicPr>
          <p:cNvPr id="3" name="图片 2">
            <a:extLst>
              <a:ext uri="{FF2B5EF4-FFF2-40B4-BE49-F238E27FC236}">
                <a16:creationId xmlns="" xmlns:a16="http://schemas.microsoft.com/office/drawing/2014/main" id="{44FBAEE9-2AD2-E74E-9885-8C2984B3F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51" y="876782"/>
            <a:ext cx="8552900" cy="3410939"/>
          </a:xfrm>
          <a:prstGeom prst="rect">
            <a:avLst/>
          </a:prstGeom>
        </p:spPr>
      </p:pic>
    </p:spTree>
    <p:extLst>
      <p:ext uri="{BB962C8B-B14F-4D97-AF65-F5344CB8AC3E}">
        <p14:creationId xmlns:p14="http://schemas.microsoft.com/office/powerpoint/2010/main" val="4805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65314">
            <a:off x="7219680" y="3182162"/>
            <a:ext cx="1385919" cy="764549"/>
          </a:xfrm>
          <a:prstGeom prst="rect">
            <a:avLst/>
          </a:prstGeom>
        </p:spPr>
      </p:pic>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48960">
            <a:off x="5009211" y="3305406"/>
            <a:ext cx="1441834" cy="578570"/>
          </a:xfrm>
          <a:prstGeom prst="rect">
            <a:avLst/>
          </a:prstGeom>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414">
            <a:off x="536826" y="3024870"/>
            <a:ext cx="1584156" cy="824038"/>
          </a:xfrm>
          <a:prstGeom prst="rect">
            <a:avLst/>
          </a:prstGeom>
        </p:spPr>
      </p:pic>
      <p:sp>
        <p:nvSpPr>
          <p:cNvPr id="2" name="标题 1"/>
          <p:cNvSpPr>
            <a:spLocks noGrp="1"/>
          </p:cNvSpPr>
          <p:nvPr>
            <p:ph type="title"/>
          </p:nvPr>
        </p:nvSpPr>
        <p:spPr/>
        <p:txBody>
          <a:bodyPr/>
          <a:lstStyle/>
          <a:p>
            <a:r>
              <a:rPr lang="zh-CN" altLang="en-US" dirty="0" smtClean="0"/>
              <a:t>变革：如何科学提升校园园区治理水平</a:t>
            </a:r>
            <a:endParaRPr lang="zh-CN" altLang="en-US" dirty="0"/>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0135">
            <a:off x="2783428" y="3062691"/>
            <a:ext cx="1460452" cy="769760"/>
          </a:xfrm>
          <a:prstGeom prst="rect">
            <a:avLst/>
          </a:prstGeom>
        </p:spPr>
      </p:pic>
      <p:sp>
        <p:nvSpPr>
          <p:cNvPr id="4" name="圆角矩形 1"/>
          <p:cNvSpPr/>
          <p:nvPr/>
        </p:nvSpPr>
        <p:spPr>
          <a:xfrm rot="948522">
            <a:off x="404701" y="2971745"/>
            <a:ext cx="1794098" cy="897048"/>
          </a:xfrm>
          <a:custGeom>
            <a:avLst/>
            <a:gdLst/>
            <a:ahLst/>
            <a:cxnLst/>
            <a:rect l="l" t="t" r="r" b="b"/>
            <a:pathLst>
              <a:path w="1584176" h="792088">
                <a:moveTo>
                  <a:pt x="259608" y="179834"/>
                </a:moveTo>
                <a:cubicBezTo>
                  <a:pt x="214262" y="179834"/>
                  <a:pt x="177502" y="216594"/>
                  <a:pt x="177502" y="261940"/>
                </a:cubicBezTo>
                <a:lnTo>
                  <a:pt x="177502" y="533187"/>
                </a:lnTo>
                <a:cubicBezTo>
                  <a:pt x="177502" y="578533"/>
                  <a:pt x="214262" y="615293"/>
                  <a:pt x="259608" y="615293"/>
                </a:cubicBezTo>
                <a:lnTo>
                  <a:pt x="1314596" y="615293"/>
                </a:lnTo>
                <a:cubicBezTo>
                  <a:pt x="1359942" y="615293"/>
                  <a:pt x="1396702" y="578533"/>
                  <a:pt x="1396702" y="533187"/>
                </a:cubicBezTo>
                <a:lnTo>
                  <a:pt x="1396702" y="261940"/>
                </a:lnTo>
                <a:cubicBezTo>
                  <a:pt x="1396702" y="216594"/>
                  <a:pt x="1359942" y="179834"/>
                  <a:pt x="1314596" y="179834"/>
                </a:cubicBezTo>
                <a:close/>
                <a:moveTo>
                  <a:pt x="132017" y="0"/>
                </a:moveTo>
                <a:lnTo>
                  <a:pt x="1452159" y="0"/>
                </a:lnTo>
                <a:cubicBezTo>
                  <a:pt x="1525070" y="0"/>
                  <a:pt x="1584176" y="59106"/>
                  <a:pt x="1584176" y="132017"/>
                </a:cubicBezTo>
                <a:lnTo>
                  <a:pt x="1584176" y="660071"/>
                </a:lnTo>
                <a:cubicBezTo>
                  <a:pt x="1584176" y="732982"/>
                  <a:pt x="1525070" y="792088"/>
                  <a:pt x="1452159" y="792088"/>
                </a:cubicBezTo>
                <a:lnTo>
                  <a:pt x="132017" y="792088"/>
                </a:lnTo>
                <a:cubicBezTo>
                  <a:pt x="59106" y="792088"/>
                  <a:pt x="0" y="732982"/>
                  <a:pt x="0" y="660071"/>
                </a:cubicBezTo>
                <a:lnTo>
                  <a:pt x="0" y="132017"/>
                </a:lnTo>
                <a:cubicBezTo>
                  <a:pt x="0" y="59106"/>
                  <a:pt x="59106" y="0"/>
                  <a:pt x="132017" y="0"/>
                </a:cubicBezTo>
                <a:close/>
              </a:path>
            </a:pathLst>
          </a:cu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圆角矩形 1"/>
          <p:cNvSpPr/>
          <p:nvPr/>
        </p:nvSpPr>
        <p:spPr>
          <a:xfrm rot="21085995" flipH="1">
            <a:off x="2616803" y="3037555"/>
            <a:ext cx="1787702" cy="894808"/>
          </a:xfrm>
          <a:custGeom>
            <a:avLst/>
            <a:gdLst/>
            <a:ahLst/>
            <a:cxnLst/>
            <a:rect l="l" t="t" r="r" b="b"/>
            <a:pathLst>
              <a:path w="1584176" h="792088">
                <a:moveTo>
                  <a:pt x="259608" y="179834"/>
                </a:moveTo>
                <a:cubicBezTo>
                  <a:pt x="214262" y="179834"/>
                  <a:pt x="177502" y="216594"/>
                  <a:pt x="177502" y="261940"/>
                </a:cubicBezTo>
                <a:lnTo>
                  <a:pt x="177502" y="533187"/>
                </a:lnTo>
                <a:cubicBezTo>
                  <a:pt x="177502" y="578533"/>
                  <a:pt x="214262" y="615293"/>
                  <a:pt x="259608" y="615293"/>
                </a:cubicBezTo>
                <a:lnTo>
                  <a:pt x="1314596" y="615293"/>
                </a:lnTo>
                <a:cubicBezTo>
                  <a:pt x="1359942" y="615293"/>
                  <a:pt x="1396702" y="578533"/>
                  <a:pt x="1396702" y="533187"/>
                </a:cubicBezTo>
                <a:lnTo>
                  <a:pt x="1396702" y="261940"/>
                </a:lnTo>
                <a:cubicBezTo>
                  <a:pt x="1396702" y="216594"/>
                  <a:pt x="1359942" y="179834"/>
                  <a:pt x="1314596" y="179834"/>
                </a:cubicBezTo>
                <a:close/>
                <a:moveTo>
                  <a:pt x="132017" y="0"/>
                </a:moveTo>
                <a:lnTo>
                  <a:pt x="1452159" y="0"/>
                </a:lnTo>
                <a:cubicBezTo>
                  <a:pt x="1525070" y="0"/>
                  <a:pt x="1584176" y="59106"/>
                  <a:pt x="1584176" y="132017"/>
                </a:cubicBezTo>
                <a:lnTo>
                  <a:pt x="1584176" y="660071"/>
                </a:lnTo>
                <a:cubicBezTo>
                  <a:pt x="1584176" y="732982"/>
                  <a:pt x="1525070" y="792088"/>
                  <a:pt x="1452159" y="792088"/>
                </a:cubicBezTo>
                <a:lnTo>
                  <a:pt x="132017" y="792088"/>
                </a:lnTo>
                <a:cubicBezTo>
                  <a:pt x="59106" y="792088"/>
                  <a:pt x="0" y="732982"/>
                  <a:pt x="0" y="660071"/>
                </a:cubicBezTo>
                <a:lnTo>
                  <a:pt x="0" y="132017"/>
                </a:lnTo>
                <a:cubicBezTo>
                  <a:pt x="0" y="59106"/>
                  <a:pt x="59106" y="0"/>
                  <a:pt x="132017" y="0"/>
                </a:cubicBezTo>
                <a:close/>
              </a:path>
            </a:pathLst>
          </a:cu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圆角矩形 5"/>
          <p:cNvSpPr/>
          <p:nvPr/>
        </p:nvSpPr>
        <p:spPr>
          <a:xfrm>
            <a:off x="1786016" y="3449638"/>
            <a:ext cx="1225393" cy="20320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圆角矩形 1"/>
          <p:cNvSpPr/>
          <p:nvPr/>
        </p:nvSpPr>
        <p:spPr>
          <a:xfrm rot="1192781">
            <a:off x="4832238" y="3106682"/>
            <a:ext cx="1794098" cy="897049"/>
          </a:xfrm>
          <a:custGeom>
            <a:avLst/>
            <a:gdLst/>
            <a:ahLst/>
            <a:cxnLst/>
            <a:rect l="l" t="t" r="r" b="b"/>
            <a:pathLst>
              <a:path w="1584176" h="792088">
                <a:moveTo>
                  <a:pt x="259608" y="179834"/>
                </a:moveTo>
                <a:cubicBezTo>
                  <a:pt x="214262" y="179834"/>
                  <a:pt x="177502" y="216594"/>
                  <a:pt x="177502" y="261940"/>
                </a:cubicBezTo>
                <a:lnTo>
                  <a:pt x="177502" y="533187"/>
                </a:lnTo>
                <a:cubicBezTo>
                  <a:pt x="177502" y="578533"/>
                  <a:pt x="214262" y="615293"/>
                  <a:pt x="259608" y="615293"/>
                </a:cubicBezTo>
                <a:lnTo>
                  <a:pt x="1314596" y="615293"/>
                </a:lnTo>
                <a:cubicBezTo>
                  <a:pt x="1359942" y="615293"/>
                  <a:pt x="1396702" y="578533"/>
                  <a:pt x="1396702" y="533187"/>
                </a:cubicBezTo>
                <a:lnTo>
                  <a:pt x="1396702" y="261940"/>
                </a:lnTo>
                <a:cubicBezTo>
                  <a:pt x="1396702" y="216594"/>
                  <a:pt x="1359942" y="179834"/>
                  <a:pt x="1314596" y="179834"/>
                </a:cubicBezTo>
                <a:close/>
                <a:moveTo>
                  <a:pt x="132017" y="0"/>
                </a:moveTo>
                <a:lnTo>
                  <a:pt x="1452159" y="0"/>
                </a:lnTo>
                <a:cubicBezTo>
                  <a:pt x="1525070" y="0"/>
                  <a:pt x="1584176" y="59106"/>
                  <a:pt x="1584176" y="132017"/>
                </a:cubicBezTo>
                <a:lnTo>
                  <a:pt x="1584176" y="660071"/>
                </a:lnTo>
                <a:cubicBezTo>
                  <a:pt x="1584176" y="732982"/>
                  <a:pt x="1525070" y="792088"/>
                  <a:pt x="1452159" y="792088"/>
                </a:cubicBezTo>
                <a:lnTo>
                  <a:pt x="132017" y="792088"/>
                </a:lnTo>
                <a:cubicBezTo>
                  <a:pt x="59106" y="792088"/>
                  <a:pt x="0" y="732982"/>
                  <a:pt x="0" y="660071"/>
                </a:cubicBezTo>
                <a:lnTo>
                  <a:pt x="0" y="132017"/>
                </a:lnTo>
                <a:cubicBezTo>
                  <a:pt x="0" y="59106"/>
                  <a:pt x="59106" y="0"/>
                  <a:pt x="132017" y="0"/>
                </a:cubicBezTo>
                <a:close/>
              </a:path>
            </a:pathLst>
          </a:cu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圆角矩形 7"/>
          <p:cNvSpPr/>
          <p:nvPr/>
        </p:nvSpPr>
        <p:spPr>
          <a:xfrm>
            <a:off x="4016316" y="3297238"/>
            <a:ext cx="1224080" cy="20320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圆角矩形 1"/>
          <p:cNvSpPr/>
          <p:nvPr/>
        </p:nvSpPr>
        <p:spPr>
          <a:xfrm rot="20150852" flipH="1">
            <a:off x="6980293" y="3067161"/>
            <a:ext cx="1792176" cy="895128"/>
          </a:xfrm>
          <a:custGeom>
            <a:avLst/>
            <a:gdLst/>
            <a:ahLst/>
            <a:cxnLst/>
            <a:rect l="l" t="t" r="r" b="b"/>
            <a:pathLst>
              <a:path w="1584176" h="792088">
                <a:moveTo>
                  <a:pt x="259608" y="179834"/>
                </a:moveTo>
                <a:cubicBezTo>
                  <a:pt x="214262" y="179834"/>
                  <a:pt x="177502" y="216594"/>
                  <a:pt x="177502" y="261940"/>
                </a:cubicBezTo>
                <a:lnTo>
                  <a:pt x="177502" y="533187"/>
                </a:lnTo>
                <a:cubicBezTo>
                  <a:pt x="177502" y="578533"/>
                  <a:pt x="214262" y="615293"/>
                  <a:pt x="259608" y="615293"/>
                </a:cubicBezTo>
                <a:lnTo>
                  <a:pt x="1314596" y="615293"/>
                </a:lnTo>
                <a:cubicBezTo>
                  <a:pt x="1359942" y="615293"/>
                  <a:pt x="1396702" y="578533"/>
                  <a:pt x="1396702" y="533187"/>
                </a:cubicBezTo>
                <a:lnTo>
                  <a:pt x="1396702" y="261940"/>
                </a:lnTo>
                <a:cubicBezTo>
                  <a:pt x="1396702" y="216594"/>
                  <a:pt x="1359942" y="179834"/>
                  <a:pt x="1314596" y="179834"/>
                </a:cubicBezTo>
                <a:close/>
                <a:moveTo>
                  <a:pt x="132017" y="0"/>
                </a:moveTo>
                <a:lnTo>
                  <a:pt x="1452159" y="0"/>
                </a:lnTo>
                <a:cubicBezTo>
                  <a:pt x="1525070" y="0"/>
                  <a:pt x="1584176" y="59106"/>
                  <a:pt x="1584176" y="132017"/>
                </a:cubicBezTo>
                <a:lnTo>
                  <a:pt x="1584176" y="660071"/>
                </a:lnTo>
                <a:cubicBezTo>
                  <a:pt x="1584176" y="732982"/>
                  <a:pt x="1525070" y="792088"/>
                  <a:pt x="1452159" y="792088"/>
                </a:cubicBezTo>
                <a:lnTo>
                  <a:pt x="132017" y="792088"/>
                </a:lnTo>
                <a:cubicBezTo>
                  <a:pt x="59106" y="792088"/>
                  <a:pt x="0" y="732982"/>
                  <a:pt x="0" y="660071"/>
                </a:cubicBezTo>
                <a:lnTo>
                  <a:pt x="0" y="132017"/>
                </a:lnTo>
                <a:cubicBezTo>
                  <a:pt x="0" y="59106"/>
                  <a:pt x="59106" y="0"/>
                  <a:pt x="132017" y="0"/>
                </a:cubicBezTo>
                <a:close/>
              </a:path>
            </a:pathLst>
          </a:cu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圆角矩形 9"/>
          <p:cNvSpPr/>
          <p:nvPr/>
        </p:nvSpPr>
        <p:spPr>
          <a:xfrm>
            <a:off x="6194366" y="3622675"/>
            <a:ext cx="1224080" cy="20161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圆角矩形 10"/>
          <p:cNvSpPr/>
          <p:nvPr/>
        </p:nvSpPr>
        <p:spPr>
          <a:xfrm>
            <a:off x="-684584" y="3186113"/>
            <a:ext cx="1481138" cy="20320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圆角矩形 11"/>
          <p:cNvSpPr/>
          <p:nvPr/>
        </p:nvSpPr>
        <p:spPr>
          <a:xfrm>
            <a:off x="8345859" y="3195638"/>
            <a:ext cx="1482725" cy="20320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3" name="直接连接符 12"/>
          <p:cNvCxnSpPr/>
          <p:nvPr/>
        </p:nvCxnSpPr>
        <p:spPr>
          <a:xfrm flipV="1">
            <a:off x="1665288" y="2392363"/>
            <a:ext cx="0" cy="862012"/>
          </a:xfrm>
          <a:prstGeom prst="line">
            <a:avLst/>
          </a:prstGeom>
          <a:ln w="19050">
            <a:solidFill>
              <a:srgbClr val="DC3D2A"/>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矩形 7"/>
          <p:cNvSpPr>
            <a:spLocks noChangeArrowheads="1"/>
          </p:cNvSpPr>
          <p:nvPr/>
        </p:nvSpPr>
        <p:spPr bwMode="auto">
          <a:xfrm>
            <a:off x="539750" y="1275606"/>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200" b="1" dirty="0" smtClean="0">
                <a:solidFill>
                  <a:srgbClr val="DC3D2A"/>
                </a:solidFill>
                <a:latin typeface="微软雅黑" panose="020B0503020204020204" pitchFamily="34" charset="-122"/>
                <a:ea typeface="微软雅黑" panose="020B0503020204020204" pitchFamily="34" charset="-122"/>
              </a:rPr>
              <a:t>校园秩序</a:t>
            </a:r>
            <a:endParaRPr kumimoji="0" lang="zh-CN" altLang="en-US" sz="1200" b="1" dirty="0">
              <a:solidFill>
                <a:srgbClr val="DC3D2A"/>
              </a:solidFill>
              <a:latin typeface="微软雅黑" panose="020B0503020204020204" pitchFamily="34" charset="-122"/>
              <a:ea typeface="微软雅黑" panose="020B0503020204020204" pitchFamily="34" charset="-122"/>
            </a:endParaRPr>
          </a:p>
        </p:txBody>
      </p:sp>
      <p:sp>
        <p:nvSpPr>
          <p:cNvPr id="15" name="矩形 6"/>
          <p:cNvSpPr>
            <a:spLocks noChangeArrowheads="1"/>
          </p:cNvSpPr>
          <p:nvPr/>
        </p:nvSpPr>
        <p:spPr bwMode="auto">
          <a:xfrm>
            <a:off x="539750" y="1491506"/>
            <a:ext cx="189071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000" dirty="0" smtClean="0">
                <a:solidFill>
                  <a:srgbClr val="181715"/>
                </a:solidFill>
                <a:latin typeface="微软雅黑" panose="020B0503020204020204" pitchFamily="34" charset="-122"/>
                <a:ea typeface="微软雅黑" panose="020B0503020204020204" pitchFamily="34" charset="-122"/>
              </a:rPr>
              <a:t>园区整体是否开放、合理、有序，例如停车问题，外来访客停车难，车位不能充分利用，校内人员找不到空车位，校外人员乱停乱放现象常见</a:t>
            </a:r>
            <a:endParaRPr kumimoji="0" lang="zh-CN" altLang="en-US" sz="1000" dirty="0">
              <a:solidFill>
                <a:srgbClr val="181715"/>
              </a:solidFill>
              <a:latin typeface="微软雅黑" panose="020B0503020204020204" pitchFamily="34" charset="-122"/>
              <a:ea typeface="微软雅黑" panose="020B0503020204020204" pitchFamily="34" charset="-122"/>
            </a:endParaRPr>
          </a:p>
        </p:txBody>
      </p:sp>
      <p:cxnSp>
        <p:nvCxnSpPr>
          <p:cNvPr id="16" name="直接连接符 26"/>
          <p:cNvCxnSpPr>
            <a:cxnSpLocks noChangeShapeType="1"/>
          </p:cNvCxnSpPr>
          <p:nvPr/>
        </p:nvCxnSpPr>
        <p:spPr bwMode="auto">
          <a:xfrm flipV="1">
            <a:off x="3779838" y="2255838"/>
            <a:ext cx="0" cy="863600"/>
          </a:xfrm>
          <a:prstGeom prst="line">
            <a:avLst/>
          </a:prstGeom>
          <a:noFill/>
          <a:ln w="19050">
            <a:solidFill>
              <a:srgbClr val="DCC12A"/>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7" name="直接连接符 27"/>
          <p:cNvCxnSpPr>
            <a:cxnSpLocks noChangeShapeType="1"/>
          </p:cNvCxnSpPr>
          <p:nvPr/>
        </p:nvCxnSpPr>
        <p:spPr bwMode="auto">
          <a:xfrm>
            <a:off x="6156325" y="2519363"/>
            <a:ext cx="0" cy="862012"/>
          </a:xfrm>
          <a:prstGeom prst="line">
            <a:avLst/>
          </a:prstGeom>
          <a:noFill/>
          <a:ln w="19050">
            <a:solidFill>
              <a:srgbClr val="4FA33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 name="直接连接符 28"/>
          <p:cNvCxnSpPr>
            <a:cxnSpLocks noChangeShapeType="1"/>
          </p:cNvCxnSpPr>
          <p:nvPr/>
        </p:nvCxnSpPr>
        <p:spPr bwMode="auto">
          <a:xfrm>
            <a:off x="8027988" y="2255838"/>
            <a:ext cx="0" cy="863600"/>
          </a:xfrm>
          <a:prstGeom prst="line">
            <a:avLst/>
          </a:prstGeom>
          <a:noFill/>
          <a:ln w="19050">
            <a:solidFill>
              <a:srgbClr val="309EBA"/>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9" name="矩形 6"/>
          <p:cNvSpPr>
            <a:spLocks noChangeArrowheads="1"/>
          </p:cNvSpPr>
          <p:nvPr/>
        </p:nvSpPr>
        <p:spPr bwMode="auto">
          <a:xfrm>
            <a:off x="2703513" y="1497013"/>
            <a:ext cx="18526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00" dirty="0">
                <a:solidFill>
                  <a:srgbClr val="181715"/>
                </a:solidFill>
                <a:latin typeface="微软雅黑" panose="020B0503020204020204" pitchFamily="34" charset="-122"/>
                <a:ea typeface="微软雅黑" panose="020B0503020204020204" pitchFamily="34" charset="-122"/>
              </a:rPr>
              <a:t>校园井盖虽小，但事关师生安全，传统校园</a:t>
            </a:r>
            <a:r>
              <a:rPr lang="zh-CN" altLang="en-US" sz="1000" dirty="0" smtClean="0">
                <a:solidFill>
                  <a:srgbClr val="181715"/>
                </a:solidFill>
                <a:latin typeface="微软雅黑" panose="020B0503020204020204" pitchFamily="34" charset="-122"/>
                <a:ea typeface="微软雅黑" panose="020B0503020204020204" pitchFamily="34" charset="-122"/>
              </a:rPr>
              <a:t>缺乏对此</a:t>
            </a:r>
            <a:r>
              <a:rPr lang="zh-CN" altLang="en-US" sz="1000" dirty="0">
                <a:solidFill>
                  <a:srgbClr val="181715"/>
                </a:solidFill>
                <a:latin typeface="微软雅黑" panose="020B0503020204020204" pitchFamily="34" charset="-122"/>
                <a:ea typeface="微软雅黑" panose="020B0503020204020204" pitchFamily="34" charset="-122"/>
              </a:rPr>
              <a:t>类公共资产</a:t>
            </a:r>
            <a:r>
              <a:rPr lang="zh-CN" altLang="en-US" sz="1000" dirty="0" smtClean="0">
                <a:solidFill>
                  <a:srgbClr val="181715"/>
                </a:solidFill>
                <a:latin typeface="微软雅黑" panose="020B0503020204020204" pitchFamily="34" charset="-122"/>
                <a:ea typeface="微软雅黑" panose="020B0503020204020204" pitchFamily="34" charset="-122"/>
              </a:rPr>
              <a:t>的有效</a:t>
            </a:r>
            <a:r>
              <a:rPr lang="zh-CN" altLang="en-US" sz="1000" dirty="0">
                <a:solidFill>
                  <a:srgbClr val="181715"/>
                </a:solidFill>
                <a:latin typeface="微软雅黑" panose="020B0503020204020204" pitchFamily="34" charset="-122"/>
                <a:ea typeface="微软雅黑" panose="020B0503020204020204" pitchFamily="34" charset="-122"/>
              </a:rPr>
              <a:t>监控，安全隐患往往发现不</a:t>
            </a:r>
            <a:r>
              <a:rPr lang="zh-CN" altLang="en-US" sz="1000" dirty="0" smtClean="0">
                <a:solidFill>
                  <a:srgbClr val="181715"/>
                </a:solidFill>
                <a:latin typeface="微软雅黑" panose="020B0503020204020204" pitchFamily="34" charset="-122"/>
                <a:ea typeface="微软雅黑" panose="020B0503020204020204" pitchFamily="34" charset="-122"/>
              </a:rPr>
              <a:t>及时，造成事故</a:t>
            </a:r>
            <a:endParaRPr lang="en-US" altLang="zh-CN" sz="1000" dirty="0">
              <a:solidFill>
                <a:srgbClr val="181715"/>
              </a:solidFill>
              <a:latin typeface="微软雅黑" panose="020B0503020204020204" pitchFamily="34" charset="-122"/>
              <a:ea typeface="微软雅黑" panose="020B0503020204020204" pitchFamily="34" charset="-122"/>
            </a:endParaRPr>
          </a:p>
        </p:txBody>
      </p:sp>
      <p:sp>
        <p:nvSpPr>
          <p:cNvPr id="20" name="矩形 7"/>
          <p:cNvSpPr>
            <a:spLocks noChangeArrowheads="1"/>
          </p:cNvSpPr>
          <p:nvPr/>
        </p:nvSpPr>
        <p:spPr bwMode="auto">
          <a:xfrm>
            <a:off x="2700338" y="1276350"/>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200" b="1" dirty="0" smtClean="0">
                <a:solidFill>
                  <a:srgbClr val="DCC12A"/>
                </a:solidFill>
                <a:latin typeface="微软雅黑" panose="020B0503020204020204" pitchFamily="34" charset="-122"/>
                <a:ea typeface="微软雅黑" panose="020B0503020204020204" pitchFamily="34" charset="-122"/>
              </a:rPr>
              <a:t>安全隐患</a:t>
            </a:r>
            <a:endParaRPr kumimoji="0" lang="zh-CN" altLang="en-US" sz="1200" b="1" dirty="0">
              <a:solidFill>
                <a:srgbClr val="DCC12A"/>
              </a:solidFill>
              <a:latin typeface="微软雅黑" panose="020B0503020204020204" pitchFamily="34" charset="-122"/>
              <a:ea typeface="微软雅黑" panose="020B0503020204020204" pitchFamily="34" charset="-122"/>
            </a:endParaRPr>
          </a:p>
        </p:txBody>
      </p:sp>
      <p:sp>
        <p:nvSpPr>
          <p:cNvPr id="21" name="矩形 6"/>
          <p:cNvSpPr>
            <a:spLocks noChangeArrowheads="1"/>
          </p:cNvSpPr>
          <p:nvPr/>
        </p:nvSpPr>
        <p:spPr bwMode="auto">
          <a:xfrm>
            <a:off x="4932363" y="1639161"/>
            <a:ext cx="18716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00" dirty="0">
                <a:solidFill>
                  <a:srgbClr val="181715"/>
                </a:solidFill>
                <a:latin typeface="微软雅黑" panose="020B0503020204020204" pitchFamily="34" charset="-122"/>
                <a:ea typeface="微软雅黑" panose="020B0503020204020204" pitchFamily="34" charset="-122"/>
              </a:rPr>
              <a:t>环境学院和农学院实验区监测温度和湿度设施部署难，化工学院实验后是否对周围空气造成影响，传统校园往往缺乏校园环境的监测</a:t>
            </a:r>
            <a:endParaRPr lang="en-US" altLang="zh-CN" sz="1000" dirty="0">
              <a:solidFill>
                <a:srgbClr val="181715"/>
              </a:solidFill>
              <a:latin typeface="微软雅黑" panose="020B0503020204020204" pitchFamily="34" charset="-122"/>
              <a:ea typeface="微软雅黑" panose="020B0503020204020204" pitchFamily="34" charset="-122"/>
            </a:endParaRPr>
          </a:p>
        </p:txBody>
      </p:sp>
      <p:sp>
        <p:nvSpPr>
          <p:cNvPr id="22" name="矩形 7"/>
          <p:cNvSpPr>
            <a:spLocks noChangeArrowheads="1"/>
          </p:cNvSpPr>
          <p:nvPr/>
        </p:nvSpPr>
        <p:spPr bwMode="auto">
          <a:xfrm>
            <a:off x="4932363" y="1443898"/>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200" b="1" dirty="0" smtClean="0">
                <a:solidFill>
                  <a:srgbClr val="4FA331"/>
                </a:solidFill>
                <a:latin typeface="微软雅黑" panose="020B0503020204020204" pitchFamily="34" charset="-122"/>
                <a:ea typeface="微软雅黑" panose="020B0503020204020204" pitchFamily="34" charset="-122"/>
              </a:rPr>
              <a:t>环境监测</a:t>
            </a:r>
            <a:endParaRPr kumimoji="0" lang="zh-CN" altLang="en-US" sz="1200" b="1" dirty="0">
              <a:solidFill>
                <a:srgbClr val="4FA331"/>
              </a:solidFill>
              <a:latin typeface="微软雅黑" panose="020B0503020204020204" pitchFamily="34" charset="-122"/>
              <a:ea typeface="微软雅黑" panose="020B0503020204020204" pitchFamily="34" charset="-122"/>
            </a:endParaRPr>
          </a:p>
        </p:txBody>
      </p:sp>
      <p:sp>
        <p:nvSpPr>
          <p:cNvPr id="23" name="矩形 6"/>
          <p:cNvSpPr>
            <a:spLocks noChangeArrowheads="1"/>
          </p:cNvSpPr>
          <p:nvPr/>
        </p:nvSpPr>
        <p:spPr bwMode="auto">
          <a:xfrm>
            <a:off x="7045588" y="1384573"/>
            <a:ext cx="16875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000" dirty="0">
                <a:solidFill>
                  <a:srgbClr val="181715"/>
                </a:solidFill>
                <a:latin typeface="微软雅黑" panose="020B0503020204020204" pitchFamily="34" charset="-122"/>
                <a:ea typeface="微软雅黑" panose="020B0503020204020204" pitchFamily="34" charset="-122"/>
              </a:rPr>
              <a:t>能源消耗是学校关注的重点，粗犷的开关</a:t>
            </a:r>
            <a:r>
              <a:rPr lang="zh-CN" altLang="en-US" sz="1000" dirty="0" smtClean="0">
                <a:solidFill>
                  <a:srgbClr val="181715"/>
                </a:solidFill>
                <a:latin typeface="微软雅黑" panose="020B0503020204020204" pitchFamily="34" charset="-122"/>
                <a:ea typeface="微软雅黑" panose="020B0503020204020204" pitchFamily="34" charset="-122"/>
              </a:rPr>
              <a:t>控制方式，</a:t>
            </a:r>
            <a:r>
              <a:rPr lang="zh-CN" altLang="en-US" sz="1000" dirty="0">
                <a:solidFill>
                  <a:srgbClr val="181715"/>
                </a:solidFill>
                <a:latin typeface="微软雅黑" panose="020B0503020204020204" pitchFamily="34" charset="-122"/>
                <a:ea typeface="微软雅黑" panose="020B0503020204020204" pitchFamily="34" charset="-122"/>
              </a:rPr>
              <a:t>能耗系统收集不全面，节能减排往往达不到期望的</a:t>
            </a:r>
            <a:r>
              <a:rPr lang="zh-CN" altLang="en-US" sz="1000" dirty="0" smtClean="0">
                <a:solidFill>
                  <a:srgbClr val="181715"/>
                </a:solidFill>
                <a:latin typeface="微软雅黑" panose="020B0503020204020204" pitchFamily="34" charset="-122"/>
                <a:ea typeface="微软雅黑" panose="020B0503020204020204" pitchFamily="34" charset="-122"/>
              </a:rPr>
              <a:t>效果</a:t>
            </a:r>
            <a:endParaRPr lang="en-US" altLang="zh-CN" sz="1000" dirty="0">
              <a:solidFill>
                <a:srgbClr val="181715"/>
              </a:solidFill>
              <a:latin typeface="微软雅黑" panose="020B0503020204020204" pitchFamily="34" charset="-122"/>
              <a:ea typeface="微软雅黑" panose="020B0503020204020204" pitchFamily="34" charset="-122"/>
            </a:endParaRPr>
          </a:p>
        </p:txBody>
      </p:sp>
      <p:sp>
        <p:nvSpPr>
          <p:cNvPr id="24" name="矩形 7"/>
          <p:cNvSpPr>
            <a:spLocks noChangeArrowheads="1"/>
          </p:cNvSpPr>
          <p:nvPr/>
        </p:nvSpPr>
        <p:spPr bwMode="auto">
          <a:xfrm>
            <a:off x="7047175" y="1203598"/>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200" b="1" dirty="0">
                <a:solidFill>
                  <a:srgbClr val="309EBA"/>
                </a:solidFill>
                <a:latin typeface="微软雅黑" panose="020B0503020204020204" pitchFamily="34" charset="-122"/>
                <a:ea typeface="微软雅黑" panose="020B0503020204020204" pitchFamily="34" charset="-122"/>
              </a:rPr>
              <a:t>节能</a:t>
            </a:r>
            <a:r>
              <a:rPr kumimoji="0" lang="zh-CN" altLang="en-US" sz="1200" b="1" dirty="0" smtClean="0">
                <a:solidFill>
                  <a:srgbClr val="309EBA"/>
                </a:solidFill>
                <a:latin typeface="微软雅黑" panose="020B0503020204020204" pitchFamily="34" charset="-122"/>
                <a:ea typeface="微软雅黑" panose="020B0503020204020204" pitchFamily="34" charset="-122"/>
              </a:rPr>
              <a:t>控制</a:t>
            </a:r>
            <a:endParaRPr kumimoji="0" lang="zh-CN" altLang="en-US" sz="1200" b="1" dirty="0">
              <a:solidFill>
                <a:srgbClr val="309EBA"/>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7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新型智慧校园建设思路与框架</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27" y="1122520"/>
            <a:ext cx="7938038" cy="346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75856" y="4011910"/>
            <a:ext cx="1080120" cy="432048"/>
          </a:xfrm>
          <a:prstGeom prst="rect">
            <a:avLst/>
          </a:prstGeom>
          <a:solidFill>
            <a:schemeClr val="bg1"/>
          </a:solidFill>
          <a:ln w="12700" cap="flat" cmpd="sng" algn="ctr">
            <a:noFill/>
            <a:prstDash val="dash"/>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3">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03848" y="3888778"/>
            <a:ext cx="1221994" cy="575056"/>
          </a:xfrm>
          <a:prstGeom prst="rect">
            <a:avLst/>
          </a:prstGeom>
        </p:spPr>
      </p:pic>
    </p:spTree>
    <p:extLst>
      <p:ext uri="{BB962C8B-B14F-4D97-AF65-F5344CB8AC3E}">
        <p14:creationId xmlns:p14="http://schemas.microsoft.com/office/powerpoint/2010/main" val="250586714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智慧物联园区 打造完美校园</a:t>
            </a:r>
            <a:endParaRPr lang="zh-CN" altLang="en-US" dirty="0"/>
          </a:p>
        </p:txBody>
      </p:sp>
      <p:cxnSp>
        <p:nvCxnSpPr>
          <p:cNvPr id="3" name="直接连接符 2"/>
          <p:cNvCxnSpPr/>
          <p:nvPr/>
        </p:nvCxnSpPr>
        <p:spPr>
          <a:xfrm flipV="1">
            <a:off x="5364088" y="2725116"/>
            <a:ext cx="356310"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3290908" y="2705616"/>
            <a:ext cx="356310" cy="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3627514" y="2489497"/>
            <a:ext cx="1892718" cy="468051"/>
          </a:xfrm>
          <a:prstGeom prst="roundRect">
            <a:avLst/>
          </a:prstGeom>
          <a:solidFill>
            <a:srgbClr val="0070C0"/>
          </a:solidFill>
          <a:ln w="12700" cap="flat" cmpd="sng" algn="ctr">
            <a:noFill/>
            <a:prstDash val="sysDot"/>
          </a:ln>
          <a:effectLst>
            <a:outerShdw blurRad="50800" dist="38100" dir="2700000" algn="tl" rotWithShape="0">
              <a:prstClr val="black">
                <a:alpha val="40000"/>
              </a:prstClr>
            </a:outerShdw>
          </a:effectLst>
        </p:spPr>
        <p:txBody>
          <a:bodyPr rtlCol="0" anchor="ctr" anchorCtr="0"/>
          <a:lstStyle/>
          <a:p>
            <a:pPr marL="0" marR="0" indent="0"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   物联网业务引擎</a:t>
            </a:r>
            <a:endParaRPr kumimoji="0" lang="zh-CN" altLang="en-US" sz="1100" b="1"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6" name="直接连接符 5"/>
          <p:cNvCxnSpPr/>
          <p:nvPr/>
        </p:nvCxnSpPr>
        <p:spPr>
          <a:xfrm>
            <a:off x="1331640" y="3376807"/>
            <a:ext cx="705678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4534844" y="2955991"/>
            <a:ext cx="1" cy="420816"/>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339752" y="1649976"/>
            <a:ext cx="4464496" cy="360040"/>
            <a:chOff x="2915816" y="1573784"/>
            <a:chExt cx="2090546" cy="360040"/>
          </a:xfrm>
        </p:grpSpPr>
        <p:sp>
          <p:nvSpPr>
            <p:cNvPr id="9" name="圆角矩形 8"/>
            <p:cNvSpPr/>
            <p:nvPr/>
          </p:nvSpPr>
          <p:spPr>
            <a:xfrm>
              <a:off x="2915816" y="1573784"/>
              <a:ext cx="1010382"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井盖安全管理</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10" name="圆角矩形 9"/>
            <p:cNvSpPr/>
            <p:nvPr/>
          </p:nvSpPr>
          <p:spPr>
            <a:xfrm>
              <a:off x="3995980" y="1573784"/>
              <a:ext cx="1010382" cy="360040"/>
            </a:xfrm>
            <a:prstGeom prst="roundRect">
              <a:avLst/>
            </a:prstGeom>
            <a:solidFill>
              <a:srgbClr val="FFC000"/>
            </a:solidFill>
            <a:ln>
              <a:noFill/>
            </a:ln>
          </p:spPr>
          <p:style>
            <a:lnRef idx="1">
              <a:schemeClr val="accent5"/>
            </a:lnRef>
            <a:fillRef idx="3">
              <a:schemeClr val="accent5"/>
            </a:fillRef>
            <a:effectRef idx="2">
              <a:schemeClr val="accent5"/>
            </a:effectRef>
            <a:fontRef idx="minor">
              <a:schemeClr val="lt1"/>
            </a:fontRef>
          </p:style>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11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校园停车管理</a:t>
              </a:r>
              <a:endParaRPr kumimoji="0" lang="zh-CN" altLang="en-US" sz="11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grpSp>
      <p:cxnSp>
        <p:nvCxnSpPr>
          <p:cNvPr id="11" name="肘形连接符 10"/>
          <p:cNvCxnSpPr>
            <a:stCxn id="5" idx="0"/>
            <a:endCxn id="9" idx="2"/>
          </p:cNvCxnSpPr>
          <p:nvPr/>
        </p:nvCxnSpPr>
        <p:spPr>
          <a:xfrm rot="16200000" flipV="1">
            <a:off x="3756507" y="1672130"/>
            <a:ext cx="479481" cy="1155253"/>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肘形连接符 11"/>
          <p:cNvCxnSpPr>
            <a:stCxn id="5" idx="0"/>
            <a:endCxn id="10" idx="2"/>
          </p:cNvCxnSpPr>
          <p:nvPr/>
        </p:nvCxnSpPr>
        <p:spPr>
          <a:xfrm rot="5400000" flipH="1" flipV="1">
            <a:off x="4909886" y="1674004"/>
            <a:ext cx="479481" cy="1151507"/>
          </a:xfrm>
          <a:prstGeom prst="bentConnector3">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3" descr="C:\Users\f02720\Pictures\美工\Icons\database_177px_1185593_easyicon.net.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2393" y="2527233"/>
            <a:ext cx="321695" cy="39257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接连接符 13"/>
          <p:cNvCxnSpPr/>
          <p:nvPr/>
        </p:nvCxnSpPr>
        <p:spPr>
          <a:xfrm flipV="1">
            <a:off x="5954078"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5580112" y="3667431"/>
            <a:ext cx="722830" cy="141424"/>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80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Wi-Fi</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nvGrpSpPr>
          <p:cNvPr id="16" name="组合 15"/>
          <p:cNvGrpSpPr/>
          <p:nvPr/>
        </p:nvGrpSpPr>
        <p:grpSpPr>
          <a:xfrm>
            <a:off x="5659767" y="4114108"/>
            <a:ext cx="588623" cy="689890"/>
            <a:chOff x="5669165" y="4156961"/>
            <a:chExt cx="588623" cy="689890"/>
          </a:xfrm>
        </p:grpSpPr>
        <p:sp>
          <p:nvSpPr>
            <p:cNvPr id="17" name="TextBox 16"/>
            <p:cNvSpPr txBox="1"/>
            <p:nvPr/>
          </p:nvSpPr>
          <p:spPr>
            <a:xfrm>
              <a:off x="5669165" y="4592935"/>
              <a:ext cx="588623" cy="253916"/>
            </a:xfrm>
            <a:prstGeom prst="rect">
              <a:avLst/>
            </a:prstGeom>
            <a:noFill/>
          </p:spPr>
          <p:txBody>
            <a:bodyPr wrap="none" rtlCol="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摄像头</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8" name="Picture 4" descr="C:\Users\f02720\Pictures\美工\Icons\CCTV-Camera-ic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4957" y="4156961"/>
              <a:ext cx="457039" cy="457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7168855" y="4152263"/>
            <a:ext cx="588623" cy="651735"/>
            <a:chOff x="5755834" y="3953840"/>
            <a:chExt cx="588623" cy="651735"/>
          </a:xfrm>
        </p:grpSpPr>
        <p:sp>
          <p:nvSpPr>
            <p:cNvPr id="20" name="TextBox 19"/>
            <p:cNvSpPr txBox="1"/>
            <p:nvPr/>
          </p:nvSpPr>
          <p:spPr>
            <a:xfrm>
              <a:off x="5755834" y="4351659"/>
              <a:ext cx="588623" cy="253916"/>
            </a:xfrm>
            <a:prstGeom prst="rect">
              <a:avLst/>
            </a:prstGeom>
            <a:noFill/>
          </p:spPr>
          <p:txBody>
            <a:bodyPr wrap="none" rtlCol="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停车卡</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1" name="Picture 3" descr="C:\Users\f02720\Pictures\美工\Icons\user_id_216px_1185716_easyicon.ne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4849" y="3953840"/>
              <a:ext cx="510592" cy="3734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直接连接符 21"/>
          <p:cNvCxnSpPr/>
          <p:nvPr/>
        </p:nvCxnSpPr>
        <p:spPr>
          <a:xfrm flipV="1">
            <a:off x="7463166" y="3359202"/>
            <a:ext cx="0" cy="64774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7101751" y="3684012"/>
            <a:ext cx="722830" cy="141424"/>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altLang="zh-CN" sz="80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mn-cs"/>
              </a:rPr>
              <a:t>RFID</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24" name="TextBox 23"/>
          <p:cNvSpPr txBox="1"/>
          <p:nvPr/>
        </p:nvSpPr>
        <p:spPr>
          <a:xfrm>
            <a:off x="6346984" y="4550082"/>
            <a:ext cx="723275" cy="253916"/>
          </a:xfrm>
          <a:prstGeom prst="rect">
            <a:avLst/>
          </a:prstGeom>
          <a:noFill/>
        </p:spPr>
        <p:txBody>
          <a:bodyPr wrap="none" rtlCol="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地磁感应</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flipV="1">
            <a:off x="6708621" y="3359202"/>
            <a:ext cx="0" cy="72505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6340931" y="3676476"/>
            <a:ext cx="722830" cy="141424"/>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a:solidFill>
                  <a:schemeClr val="bg1"/>
                </a:solidFill>
                <a:latin typeface="微软雅黑" pitchFamily="34" charset="-122"/>
                <a:ea typeface="微软雅黑" pitchFamily="34" charset="-122"/>
              </a:rPr>
              <a:t>Lora/Sub1G</a:t>
            </a:r>
            <a:endParaRPr lang="zh-CN" altLang="en-US" sz="800" kern="0" dirty="0">
              <a:solidFill>
                <a:schemeClr val="bg1"/>
              </a:solidFill>
              <a:latin typeface="微软雅黑" pitchFamily="34" charset="-122"/>
              <a:ea typeface="微软雅黑" pitchFamily="34" charset="-122"/>
            </a:endParaRPr>
          </a:p>
        </p:txBody>
      </p:sp>
      <p:grpSp>
        <p:nvGrpSpPr>
          <p:cNvPr id="27" name="组合 26"/>
          <p:cNvGrpSpPr/>
          <p:nvPr/>
        </p:nvGrpSpPr>
        <p:grpSpPr>
          <a:xfrm>
            <a:off x="5708782" y="2369010"/>
            <a:ext cx="1054726" cy="844892"/>
            <a:chOff x="383969" y="645101"/>
            <a:chExt cx="1054726" cy="844892"/>
          </a:xfrm>
        </p:grpSpPr>
        <p:pic>
          <p:nvPicPr>
            <p:cNvPr id="2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28"/>
            <p:cNvGrpSpPr/>
            <p:nvPr/>
          </p:nvGrpSpPr>
          <p:grpSpPr>
            <a:xfrm>
              <a:off x="383969" y="645101"/>
              <a:ext cx="1054726" cy="504056"/>
              <a:chOff x="1198754" y="627534"/>
              <a:chExt cx="1054726" cy="504056"/>
            </a:xfrm>
          </p:grpSpPr>
          <p:sp>
            <p:nvSpPr>
              <p:cNvPr id="30" name="圆角矩形 29"/>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园区</a:t>
                </a:r>
                <a:r>
                  <a:rPr lang="zh-CN" altLang="en-US" sz="1050" b="1" kern="0" dirty="0">
                    <a:solidFill>
                      <a:schemeClr val="tx1">
                        <a:lumMod val="75000"/>
                        <a:lumOff val="25000"/>
                      </a:schemeClr>
                    </a:solidFill>
                    <a:latin typeface="微软雅黑" pitchFamily="34" charset="-122"/>
                    <a:ea typeface="微软雅黑" pitchFamily="34" charset="-122"/>
                  </a:rPr>
                  <a:t>停车</a:t>
                </a:r>
                <a:r>
                  <a:rPr kumimoji="0" lang="zh-CN" altLang="en-US" sz="105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mn-cs"/>
                  </a:rPr>
                  <a:t>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1" name="流程图: 磁盘 30"/>
              <p:cNvSpPr/>
              <p:nvPr/>
            </p:nvSpPr>
            <p:spPr>
              <a:xfrm>
                <a:off x="1259632" y="633452"/>
                <a:ext cx="297083" cy="234385"/>
              </a:xfrm>
              <a:prstGeom prst="flowChartMagneticDisk">
                <a:avLst/>
              </a:prstGeom>
              <a:solidFill>
                <a:srgbClr val="92D05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2" name="TextBox 31"/>
              <p:cNvSpPr txBox="1"/>
              <p:nvPr/>
            </p:nvSpPr>
            <p:spPr>
              <a:xfrm>
                <a:off x="1498109" y="627534"/>
                <a:ext cx="697627" cy="246221"/>
              </a:xfrm>
              <a:prstGeom prst="rect">
                <a:avLst/>
              </a:prstGeom>
              <a:noFill/>
            </p:spPr>
            <p:txBody>
              <a:bodyPr wrap="none" rtlCol="0">
                <a:spAutoFit/>
              </a:bodyPr>
              <a:lstStyle/>
              <a:p>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车位</a:t>
                </a: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2236182" y="2302671"/>
            <a:ext cx="1054726" cy="844892"/>
            <a:chOff x="383969" y="645101"/>
            <a:chExt cx="1054726" cy="844892"/>
          </a:xfrm>
        </p:grpSpPr>
        <p:pic>
          <p:nvPicPr>
            <p:cNvPr id="3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178" y="986755"/>
              <a:ext cx="536576"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组合 34"/>
            <p:cNvGrpSpPr/>
            <p:nvPr/>
          </p:nvGrpSpPr>
          <p:grpSpPr>
            <a:xfrm>
              <a:off x="383969" y="645101"/>
              <a:ext cx="1054726" cy="504056"/>
              <a:chOff x="1198754" y="627534"/>
              <a:chExt cx="1054726" cy="504056"/>
            </a:xfrm>
          </p:grpSpPr>
          <p:sp>
            <p:nvSpPr>
              <p:cNvPr id="36" name="圆角矩形 35"/>
              <p:cNvSpPr/>
              <p:nvPr/>
            </p:nvSpPr>
            <p:spPr>
              <a:xfrm>
                <a:off x="1198754" y="796691"/>
                <a:ext cx="1054726" cy="334899"/>
              </a:xfrm>
              <a:prstGeom prst="roundRect">
                <a:avLst/>
              </a:prstGeom>
              <a:solidFill>
                <a:srgbClr val="FFFFFF">
                  <a:alpha val="69804"/>
                </a:srgbClr>
              </a:solidFill>
              <a:ln w="12700" cap="flat" cmpd="sng" algn="ctr">
                <a:solidFill>
                  <a:schemeClr val="bg1">
                    <a:lumMod val="65000"/>
                  </a:schemeClr>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1050" b="1" kern="0" dirty="0" smtClean="0">
                    <a:solidFill>
                      <a:schemeClr val="tx1">
                        <a:lumMod val="75000"/>
                        <a:lumOff val="25000"/>
                      </a:schemeClr>
                    </a:solidFill>
                    <a:latin typeface="微软雅黑" pitchFamily="34" charset="-122"/>
                    <a:ea typeface="微软雅黑" pitchFamily="34" charset="-122"/>
                  </a:rPr>
                  <a:t>后勤管理系统</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7" name="流程图: 磁盘 36"/>
              <p:cNvSpPr/>
              <p:nvPr/>
            </p:nvSpPr>
            <p:spPr>
              <a:xfrm>
                <a:off x="1259632" y="633452"/>
                <a:ext cx="297083" cy="234385"/>
              </a:xfrm>
              <a:prstGeom prst="flowChartMagneticDisk">
                <a:avLst/>
              </a:prstGeom>
              <a:solidFill>
                <a:srgbClr val="FFC000">
                  <a:alpha val="40000"/>
                </a:srgbClr>
              </a:solidFill>
              <a:ln>
                <a:solidFill>
                  <a:schemeClr val="tx1">
                    <a:lumMod val="75000"/>
                    <a:lumOff val="25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solidFill>
                    <a:schemeClr val="tx1">
                      <a:lumMod val="75000"/>
                      <a:lumOff val="25000"/>
                    </a:schemeClr>
                  </a:solidFill>
                  <a:effectLst/>
                  <a:uLnTx/>
                  <a:uFillTx/>
                  <a:latin typeface="微软雅黑" pitchFamily="34" charset="-122"/>
                  <a:ea typeface="微软雅黑" pitchFamily="34" charset="-122"/>
                  <a:cs typeface="+mn-cs"/>
                </a:endParaRPr>
              </a:p>
            </p:txBody>
          </p:sp>
          <p:sp>
            <p:nvSpPr>
              <p:cNvPr id="38" name="TextBox 37"/>
              <p:cNvSpPr txBox="1"/>
              <p:nvPr/>
            </p:nvSpPr>
            <p:spPr>
              <a:xfrm>
                <a:off x="1498109" y="627534"/>
                <a:ext cx="697627" cy="246221"/>
              </a:xfrm>
              <a:prstGeom prst="rect">
                <a:avLst/>
              </a:prstGeom>
              <a:noFill/>
            </p:spPr>
            <p:txBody>
              <a:bodyPr wrap="none" rtlCol="0">
                <a:spAutoFit/>
              </a:bodyPr>
              <a:lstStyle/>
              <a:p>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资产数据</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9" name="TextBox 38"/>
          <p:cNvSpPr txBox="1"/>
          <p:nvPr/>
        </p:nvSpPr>
        <p:spPr>
          <a:xfrm>
            <a:off x="2297060" y="906041"/>
            <a:ext cx="2244763" cy="738664"/>
          </a:xfrm>
          <a:prstGeom prst="rect">
            <a:avLst/>
          </a:prstGeom>
          <a:noFill/>
        </p:spPr>
        <p:txBody>
          <a:bodyPr wrap="square" rtlCol="0" anchor="ctr" anchorCtr="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通过在井盖上安装感应器，实时监控井盖状态，包括倾斜、移动等问题自动报警，让井盖问题不再是校园管理黑洞，构建安全校园环境</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4659094" y="896982"/>
            <a:ext cx="2142404" cy="738664"/>
          </a:xfrm>
          <a:prstGeom prst="rect">
            <a:avLst/>
          </a:prstGeom>
          <a:noFill/>
        </p:spPr>
        <p:txBody>
          <a:bodyPr wrap="square" rtlCol="0" anchor="ctr" anchorCtr="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通过地磁感应、停车卡及摄像头监控车辆和停车位状态，确保停车位得到充分利用，车位信息可实时查询并提供校园导航</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flipV="1">
            <a:off x="3061382" y="3392450"/>
            <a:ext cx="0" cy="576064"/>
          </a:xfrm>
          <a:prstGeom prst="line">
            <a:avLst/>
          </a:prstGeom>
          <a:ln w="2857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691264" y="4550082"/>
            <a:ext cx="723275" cy="253916"/>
          </a:xfrm>
          <a:prstGeom prst="rect">
            <a:avLst/>
          </a:prstGeom>
          <a:noFill/>
        </p:spPr>
        <p:txBody>
          <a:bodyPr wrap="none" rtlCol="0">
            <a:spAutoFit/>
          </a:bodyPr>
          <a:lstStyle/>
          <a:p>
            <a:r>
              <a:rPr lang="zh-CN" altLang="en-US" sz="1050" dirty="0" smtClean="0">
                <a:solidFill>
                  <a:schemeClr val="tx1">
                    <a:lumMod val="75000"/>
                    <a:lumOff val="25000"/>
                  </a:schemeClr>
                </a:solidFill>
                <a:latin typeface="微软雅黑" panose="020B0503020204020204" pitchFamily="34" charset="-122"/>
                <a:ea typeface="微软雅黑" panose="020B0503020204020204" pitchFamily="34" charset="-122"/>
              </a:rPr>
              <a:t>校园井</a:t>
            </a: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盖</a:t>
            </a:r>
          </a:p>
        </p:txBody>
      </p:sp>
      <p:sp>
        <p:nvSpPr>
          <p:cNvPr id="43" name="圆角矩形 42"/>
          <p:cNvSpPr/>
          <p:nvPr/>
        </p:nvSpPr>
        <p:spPr>
          <a:xfrm>
            <a:off x="2699967" y="3683074"/>
            <a:ext cx="722830" cy="141424"/>
          </a:xfrm>
          <a:prstGeom prst="roundRect">
            <a:avLst/>
          </a:prstGeom>
          <a:solidFill>
            <a:schemeClr val="tx1">
              <a:lumMod val="75000"/>
              <a:lumOff val="25000"/>
            </a:schemeClr>
          </a:solidFill>
          <a:ln w="12700" cap="flat" cmpd="sng" algn="ctr">
            <a:noFill/>
            <a:prstDash val="dash"/>
          </a:ln>
          <a:effectLst/>
        </p:spPr>
        <p:txBody>
          <a:bodyPr lIns="36000" r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lang="en-US" altLang="zh-CN" sz="800" kern="0" dirty="0" smtClean="0">
                <a:solidFill>
                  <a:schemeClr val="bg1"/>
                </a:solidFill>
                <a:latin typeface="微软雅黑" pitchFamily="34" charset="-122"/>
                <a:ea typeface="微软雅黑" pitchFamily="34" charset="-122"/>
              </a:rPr>
              <a:t>LoRa</a:t>
            </a:r>
            <a:endParaRPr kumimoji="0" lang="zh-CN" altLang="en-US" sz="80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pic>
        <p:nvPicPr>
          <p:cNvPr id="4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5394" y="4143593"/>
            <a:ext cx="466454" cy="439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2679" y="4027885"/>
            <a:ext cx="531499" cy="522197"/>
          </a:xfrm>
          <a:prstGeom prst="rect">
            <a:avLst/>
          </a:prstGeom>
        </p:spPr>
      </p:pic>
    </p:spTree>
    <p:extLst>
      <p:ext uri="{BB962C8B-B14F-4D97-AF65-F5344CB8AC3E}">
        <p14:creationId xmlns:p14="http://schemas.microsoft.com/office/powerpoint/2010/main" val="56731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创新：双管齐下 万物互联 </a:t>
            </a:r>
            <a:r>
              <a:rPr lang="en-US" altLang="zh-CN" dirty="0" smtClean="0"/>
              <a:t>– LoRa</a:t>
            </a:r>
            <a:r>
              <a:rPr lang="zh-CN" altLang="en-US" dirty="0" smtClean="0"/>
              <a:t>网关与球</a:t>
            </a:r>
            <a:r>
              <a:rPr lang="en-US" altLang="zh-CN" dirty="0" smtClean="0"/>
              <a:t>AP</a:t>
            </a:r>
            <a:endParaRPr lang="zh-CN" altLang="en-US" dirty="0"/>
          </a:p>
        </p:txBody>
      </p:sp>
      <p:grpSp>
        <p:nvGrpSpPr>
          <p:cNvPr id="3" name="组合 4"/>
          <p:cNvGrpSpPr>
            <a:grpSpLocks/>
          </p:cNvGrpSpPr>
          <p:nvPr/>
        </p:nvGrpSpPr>
        <p:grpSpPr bwMode="auto">
          <a:xfrm>
            <a:off x="3619500" y="1095375"/>
            <a:ext cx="1630363" cy="3348038"/>
            <a:chOff x="2589212" y="1550464"/>
            <a:chExt cx="1254126" cy="2573974"/>
          </a:xfrm>
        </p:grpSpPr>
        <p:sp>
          <p:nvSpPr>
            <p:cNvPr id="4" name="五边形 1"/>
            <p:cNvSpPr/>
            <p:nvPr/>
          </p:nvSpPr>
          <p:spPr>
            <a:xfrm rot="16200000">
              <a:off x="2515115" y="1624561"/>
              <a:ext cx="1402322" cy="1254126"/>
            </a:xfrm>
            <a:custGeom>
              <a:avLst/>
              <a:gdLst/>
              <a:ahLst/>
              <a:cxnLst/>
              <a:rect l="l" t="t" r="r" b="b"/>
              <a:pathLst>
                <a:path w="1401446" h="1254126">
                  <a:moveTo>
                    <a:pt x="1401446" y="627063"/>
                  </a:moveTo>
                  <a:lnTo>
                    <a:pt x="1080942" y="1254126"/>
                  </a:lnTo>
                  <a:lnTo>
                    <a:pt x="0" y="1254126"/>
                  </a:lnTo>
                  <a:lnTo>
                    <a:pt x="353173" y="0"/>
                  </a:lnTo>
                  <a:lnTo>
                    <a:pt x="1080942" y="0"/>
                  </a:lnTo>
                  <a:close/>
                </a:path>
              </a:pathLst>
            </a:cu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五边形 1"/>
            <p:cNvSpPr/>
            <p:nvPr/>
          </p:nvSpPr>
          <p:spPr>
            <a:xfrm rot="5400000">
              <a:off x="2515115" y="2796214"/>
              <a:ext cx="1402322" cy="1254126"/>
            </a:xfrm>
            <a:custGeom>
              <a:avLst/>
              <a:gdLst/>
              <a:ahLst/>
              <a:cxnLst/>
              <a:rect l="l" t="t" r="r" b="b"/>
              <a:pathLst>
                <a:path w="1401446" h="1254126">
                  <a:moveTo>
                    <a:pt x="1401446" y="627063"/>
                  </a:moveTo>
                  <a:lnTo>
                    <a:pt x="1080942" y="1254126"/>
                  </a:lnTo>
                  <a:lnTo>
                    <a:pt x="0" y="1254126"/>
                  </a:lnTo>
                  <a:lnTo>
                    <a:pt x="353173" y="0"/>
                  </a:lnTo>
                  <a:lnTo>
                    <a:pt x="1080942" y="0"/>
                  </a:lnTo>
                  <a:close/>
                </a:path>
              </a:pathLst>
            </a:cu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8" name="矩形 7"/>
          <p:cNvSpPr>
            <a:spLocks noChangeArrowheads="1"/>
          </p:cNvSpPr>
          <p:nvPr/>
        </p:nvSpPr>
        <p:spPr bwMode="auto">
          <a:xfrm>
            <a:off x="1287720" y="2230051"/>
            <a:ext cx="11031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en-US" altLang="zh-CN" sz="1600" b="1" dirty="0" smtClean="0">
                <a:solidFill>
                  <a:srgbClr val="DC3D2A"/>
                </a:solidFill>
                <a:latin typeface="微软雅黑" panose="020B0503020204020204" pitchFamily="34" charset="-122"/>
                <a:ea typeface="微软雅黑" panose="020B0503020204020204" pitchFamily="34" charset="-122"/>
              </a:rPr>
              <a:t>LoRa</a:t>
            </a:r>
            <a:r>
              <a:rPr kumimoji="0" lang="zh-CN" altLang="en-US" sz="1600" b="1" dirty="0" smtClean="0">
                <a:solidFill>
                  <a:srgbClr val="DC3D2A"/>
                </a:solidFill>
                <a:latin typeface="微软雅黑" panose="020B0503020204020204" pitchFamily="34" charset="-122"/>
                <a:ea typeface="微软雅黑" panose="020B0503020204020204" pitchFamily="34" charset="-122"/>
              </a:rPr>
              <a:t>网关</a:t>
            </a:r>
            <a:endParaRPr kumimoji="0" lang="zh-CN" altLang="en-US" sz="1600" b="1" dirty="0">
              <a:solidFill>
                <a:srgbClr val="DC3D2A"/>
              </a:solidFill>
              <a:latin typeface="微软雅黑" panose="020B0503020204020204" pitchFamily="34" charset="-122"/>
              <a:ea typeface="微软雅黑" panose="020B0503020204020204" pitchFamily="34" charset="-122"/>
            </a:endParaRPr>
          </a:p>
        </p:txBody>
      </p:sp>
      <p:sp>
        <p:nvSpPr>
          <p:cNvPr id="9" name="矩形 6"/>
          <p:cNvSpPr>
            <a:spLocks noChangeArrowheads="1"/>
          </p:cNvSpPr>
          <p:nvPr/>
        </p:nvSpPr>
        <p:spPr bwMode="auto">
          <a:xfrm>
            <a:off x="755576" y="2617624"/>
            <a:ext cx="25922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marL="171450" indent="-171450">
              <a:lnSpc>
                <a:spcPct val="150000"/>
              </a:lnSpc>
              <a:buBlip>
                <a:blip r:embed="rId2"/>
              </a:buBlip>
            </a:pPr>
            <a:r>
              <a:rPr kumimoji="0" lang="zh-CN" altLang="en-US" sz="1200" dirty="0">
                <a:solidFill>
                  <a:srgbClr val="E60012"/>
                </a:solidFill>
                <a:latin typeface="微软雅黑" panose="020B0503020204020204" pitchFamily="34" charset="-122"/>
                <a:ea typeface="微软雅黑" panose="020B0503020204020204" pitchFamily="34" charset="-122"/>
              </a:rPr>
              <a:t>长距离</a:t>
            </a:r>
            <a:r>
              <a:rPr kumimoji="0" lang="en-US" altLang="zh-CN" sz="1200" dirty="0">
                <a:solidFill>
                  <a:srgbClr val="181715"/>
                </a:solidFill>
                <a:latin typeface="微软雅黑" panose="020B0503020204020204" pitchFamily="34" charset="-122"/>
                <a:ea typeface="微软雅黑" panose="020B0503020204020204" pitchFamily="34" charset="-122"/>
              </a:rPr>
              <a:t>-10-15</a:t>
            </a:r>
            <a:r>
              <a:rPr kumimoji="0" lang="zh-CN" altLang="en-US" sz="1200" dirty="0">
                <a:solidFill>
                  <a:srgbClr val="181715"/>
                </a:solidFill>
                <a:latin typeface="微软雅黑" panose="020B0503020204020204" pitchFamily="34" charset="-122"/>
                <a:ea typeface="微软雅黑" panose="020B0503020204020204" pitchFamily="34" charset="-122"/>
              </a:rPr>
              <a:t>公里覆盖</a:t>
            </a:r>
          </a:p>
          <a:p>
            <a:pPr marL="171450" indent="-171450">
              <a:lnSpc>
                <a:spcPct val="150000"/>
              </a:lnSpc>
              <a:buBlip>
                <a:blip r:embed="rId2"/>
              </a:buBlip>
            </a:pPr>
            <a:r>
              <a:rPr kumimoji="0" lang="zh-CN" altLang="en-US" sz="1200" dirty="0">
                <a:solidFill>
                  <a:srgbClr val="E60012"/>
                </a:solidFill>
                <a:latin typeface="微软雅黑" panose="020B0503020204020204" pitchFamily="34" charset="-122"/>
                <a:ea typeface="微软雅黑" panose="020B0503020204020204" pitchFamily="34" charset="-122"/>
              </a:rPr>
              <a:t>低功耗</a:t>
            </a:r>
            <a:r>
              <a:rPr kumimoji="0" lang="en-US" altLang="zh-CN" sz="1200" dirty="0">
                <a:solidFill>
                  <a:srgbClr val="181715"/>
                </a:solidFill>
                <a:latin typeface="微软雅黑" panose="020B0503020204020204" pitchFamily="34" charset="-122"/>
                <a:ea typeface="微软雅黑" panose="020B0503020204020204" pitchFamily="34" charset="-122"/>
              </a:rPr>
              <a:t>-</a:t>
            </a:r>
            <a:r>
              <a:rPr kumimoji="0" lang="zh-CN" altLang="en-US" sz="1200" dirty="0">
                <a:solidFill>
                  <a:srgbClr val="181715"/>
                </a:solidFill>
                <a:latin typeface="微软雅黑" panose="020B0503020204020204" pitchFamily="34" charset="-122"/>
                <a:ea typeface="微软雅黑" panose="020B0503020204020204" pitchFamily="34" charset="-122"/>
              </a:rPr>
              <a:t>电池寿命</a:t>
            </a:r>
            <a:r>
              <a:rPr kumimoji="0" lang="en-US" altLang="zh-CN" sz="1200" dirty="0">
                <a:solidFill>
                  <a:srgbClr val="181715"/>
                </a:solidFill>
                <a:latin typeface="微软雅黑" panose="020B0503020204020204" pitchFamily="34" charset="-122"/>
                <a:ea typeface="微软雅黑" panose="020B0503020204020204" pitchFamily="34" charset="-122"/>
              </a:rPr>
              <a:t>10</a:t>
            </a:r>
            <a:r>
              <a:rPr kumimoji="0" lang="zh-CN" altLang="en-US" sz="1200" dirty="0">
                <a:solidFill>
                  <a:srgbClr val="181715"/>
                </a:solidFill>
                <a:latin typeface="微软雅黑" panose="020B0503020204020204" pitchFamily="34" charset="-122"/>
                <a:ea typeface="微软雅黑" panose="020B0503020204020204" pitchFamily="34" charset="-122"/>
              </a:rPr>
              <a:t>年</a:t>
            </a:r>
          </a:p>
          <a:p>
            <a:pPr marL="171450" indent="-171450">
              <a:lnSpc>
                <a:spcPct val="150000"/>
              </a:lnSpc>
              <a:buBlip>
                <a:blip r:embed="rId2"/>
              </a:buBlip>
            </a:pPr>
            <a:r>
              <a:rPr kumimoji="0" lang="zh-CN" altLang="en-US" sz="1200" dirty="0">
                <a:solidFill>
                  <a:srgbClr val="E60012"/>
                </a:solidFill>
                <a:latin typeface="微软雅黑" panose="020B0503020204020204" pitchFamily="34" charset="-122"/>
                <a:ea typeface="微软雅黑" panose="020B0503020204020204" pitchFamily="34" charset="-122"/>
              </a:rPr>
              <a:t>低成本</a:t>
            </a:r>
            <a:r>
              <a:rPr kumimoji="0" lang="en-US" altLang="zh-CN" sz="1200" dirty="0">
                <a:solidFill>
                  <a:srgbClr val="181715"/>
                </a:solidFill>
                <a:latin typeface="微软雅黑" panose="020B0503020204020204" pitchFamily="34" charset="-122"/>
                <a:ea typeface="微软雅黑" panose="020B0503020204020204" pitchFamily="34" charset="-122"/>
              </a:rPr>
              <a:t>-</a:t>
            </a:r>
            <a:r>
              <a:rPr kumimoji="0" lang="zh-CN" altLang="en-US" sz="1200" dirty="0">
                <a:solidFill>
                  <a:srgbClr val="181715"/>
                </a:solidFill>
                <a:latin typeface="微软雅黑" panose="020B0503020204020204" pitchFamily="34" charset="-122"/>
                <a:ea typeface="微软雅黑" panose="020B0503020204020204" pitchFamily="34" charset="-122"/>
              </a:rPr>
              <a:t>模组低于</a:t>
            </a:r>
            <a:r>
              <a:rPr kumimoji="0" lang="en-US" altLang="zh-CN" sz="1200" dirty="0">
                <a:solidFill>
                  <a:srgbClr val="181715"/>
                </a:solidFill>
                <a:latin typeface="微软雅黑" panose="020B0503020204020204" pitchFamily="34" charset="-122"/>
                <a:ea typeface="微软雅黑" panose="020B0503020204020204" pitchFamily="34" charset="-122"/>
              </a:rPr>
              <a:t>3</a:t>
            </a:r>
            <a:r>
              <a:rPr kumimoji="0" lang="zh-CN" altLang="en-US" sz="1200" dirty="0" smtClean="0">
                <a:solidFill>
                  <a:srgbClr val="181715"/>
                </a:solidFill>
                <a:latin typeface="微软雅黑" panose="020B0503020204020204" pitchFamily="34" charset="-122"/>
                <a:ea typeface="微软雅黑" panose="020B0503020204020204" pitchFamily="34" charset="-122"/>
              </a:rPr>
              <a:t>美元</a:t>
            </a:r>
            <a:endParaRPr kumimoji="0" lang="en-US" altLang="zh-CN" sz="1200" dirty="0" smtClean="0">
              <a:solidFill>
                <a:srgbClr val="181715"/>
              </a:solidFill>
              <a:latin typeface="微软雅黑" panose="020B0503020204020204" pitchFamily="34" charset="-122"/>
              <a:ea typeface="微软雅黑" panose="020B0503020204020204" pitchFamily="34" charset="-122"/>
            </a:endParaRPr>
          </a:p>
          <a:p>
            <a:pPr marL="171450" indent="-171450">
              <a:lnSpc>
                <a:spcPct val="150000"/>
              </a:lnSpc>
              <a:buBlip>
                <a:blip r:embed="rId2"/>
              </a:buBlip>
            </a:pPr>
            <a:r>
              <a:rPr kumimoji="0" lang="zh-CN" altLang="en-US" sz="1200" dirty="0" smtClean="0">
                <a:solidFill>
                  <a:srgbClr val="181715"/>
                </a:solidFill>
                <a:latin typeface="微软雅黑" panose="020B0503020204020204" pitchFamily="34" charset="-122"/>
                <a:ea typeface="微软雅黑" panose="020B0503020204020204" pitchFamily="34" charset="-122"/>
              </a:rPr>
              <a:t>非</a:t>
            </a:r>
            <a:r>
              <a:rPr kumimoji="0" lang="zh-CN" altLang="en-US" sz="1200" dirty="0">
                <a:solidFill>
                  <a:srgbClr val="181715"/>
                </a:solidFill>
                <a:latin typeface="微软雅黑" panose="020B0503020204020204" pitchFamily="34" charset="-122"/>
                <a:ea typeface="微软雅黑" panose="020B0503020204020204" pitchFamily="34" charset="-122"/>
              </a:rPr>
              <a:t>授权频谱，随时随地可以建</a:t>
            </a:r>
            <a:r>
              <a:rPr kumimoji="0" lang="zh-CN" altLang="en-US" sz="1200" dirty="0" smtClean="0">
                <a:solidFill>
                  <a:srgbClr val="181715"/>
                </a:solidFill>
                <a:latin typeface="微软雅黑" panose="020B0503020204020204" pitchFamily="34" charset="-122"/>
                <a:ea typeface="微软雅黑" panose="020B0503020204020204" pitchFamily="34" charset="-122"/>
              </a:rPr>
              <a:t>站</a:t>
            </a:r>
          </a:p>
          <a:p>
            <a:pPr marL="171450" indent="-171450">
              <a:lnSpc>
                <a:spcPct val="150000"/>
              </a:lnSpc>
              <a:buBlip>
                <a:blip r:embed="rId2"/>
              </a:buBlip>
            </a:pPr>
            <a:r>
              <a:rPr kumimoji="0" lang="zh-CN" altLang="en-US" sz="1200" dirty="0" smtClean="0">
                <a:solidFill>
                  <a:srgbClr val="181715"/>
                </a:solidFill>
                <a:latin typeface="微软雅黑" panose="020B0503020204020204" pitchFamily="34" charset="-122"/>
                <a:ea typeface="微软雅黑" panose="020B0503020204020204" pitchFamily="34" charset="-122"/>
              </a:rPr>
              <a:t>组网简单，适合校园使用</a:t>
            </a:r>
          </a:p>
          <a:p>
            <a:pPr marL="171450" indent="-171450">
              <a:lnSpc>
                <a:spcPct val="150000"/>
              </a:lnSpc>
              <a:buBlip>
                <a:blip r:embed="rId2"/>
              </a:buBlip>
            </a:pPr>
            <a:r>
              <a:rPr kumimoji="0" lang="zh-CN" altLang="en-US" sz="1200" dirty="0" smtClean="0">
                <a:solidFill>
                  <a:srgbClr val="181715"/>
                </a:solidFill>
                <a:latin typeface="微软雅黑" panose="020B0503020204020204" pitchFamily="34" charset="-122"/>
                <a:ea typeface="微软雅黑" panose="020B0503020204020204" pitchFamily="34" charset="-122"/>
              </a:rPr>
              <a:t>已经商用并有大规模案例</a:t>
            </a:r>
          </a:p>
        </p:txBody>
      </p:sp>
      <p:pic>
        <p:nvPicPr>
          <p:cNvPr id="14" name="Picture 4" descr="E:\产品资料\AP\球AP\高清爆炸圖\照片\0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723" y="1523726"/>
            <a:ext cx="1593006" cy="107687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362" y="3166181"/>
            <a:ext cx="1333727" cy="833580"/>
          </a:xfrm>
          <a:prstGeom prst="rect">
            <a:avLst/>
          </a:prstGeom>
        </p:spPr>
      </p:pic>
      <p:sp>
        <p:nvSpPr>
          <p:cNvPr id="16" name="矩形 7"/>
          <p:cNvSpPr>
            <a:spLocks noChangeArrowheads="1"/>
          </p:cNvSpPr>
          <p:nvPr/>
        </p:nvSpPr>
        <p:spPr bwMode="auto">
          <a:xfrm>
            <a:off x="6012160" y="1275606"/>
            <a:ext cx="678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sz="1600" b="1" dirty="0" smtClean="0">
                <a:solidFill>
                  <a:srgbClr val="309EBA"/>
                </a:solidFill>
                <a:latin typeface="微软雅黑" panose="020B0503020204020204" pitchFamily="34" charset="-122"/>
                <a:ea typeface="微软雅黑" panose="020B0503020204020204" pitchFamily="34" charset="-122"/>
              </a:rPr>
              <a:t>球</a:t>
            </a:r>
            <a:r>
              <a:rPr kumimoji="0" lang="en-US" altLang="zh-CN" sz="1600" b="1" dirty="0" smtClean="0">
                <a:solidFill>
                  <a:srgbClr val="309EBA"/>
                </a:solidFill>
                <a:latin typeface="微软雅黑" panose="020B0503020204020204" pitchFamily="34" charset="-122"/>
                <a:ea typeface="微软雅黑" panose="020B0503020204020204" pitchFamily="34" charset="-122"/>
              </a:rPr>
              <a:t>AP</a:t>
            </a:r>
            <a:endParaRPr kumimoji="0" lang="zh-CN" altLang="en-US" sz="1600" b="1" dirty="0">
              <a:solidFill>
                <a:srgbClr val="309EBA"/>
              </a:solidFill>
              <a:latin typeface="微软雅黑" panose="020B0503020204020204" pitchFamily="34" charset="-122"/>
              <a:ea typeface="微软雅黑" panose="020B0503020204020204" pitchFamily="34" charset="-122"/>
            </a:endParaRPr>
          </a:p>
        </p:txBody>
      </p:sp>
      <p:sp>
        <p:nvSpPr>
          <p:cNvPr id="17" name="矩形 6"/>
          <p:cNvSpPr>
            <a:spLocks noChangeArrowheads="1"/>
          </p:cNvSpPr>
          <p:nvPr/>
        </p:nvSpPr>
        <p:spPr bwMode="auto">
          <a:xfrm>
            <a:off x="5441914" y="1672741"/>
            <a:ext cx="316253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nSpc>
                <a:spcPct val="150000"/>
              </a:lnSpc>
              <a:buBlip>
                <a:blip r:embed="rId5"/>
              </a:buBlip>
            </a:pPr>
            <a:r>
              <a:rPr lang="zh-CN" altLang="en-US" sz="1200" dirty="0" smtClean="0">
                <a:solidFill>
                  <a:srgbClr val="0097BE"/>
                </a:solidFill>
                <a:latin typeface="微软雅黑" panose="020B0503020204020204" pitchFamily="34" charset="-122"/>
                <a:ea typeface="微软雅黑" panose="020B0503020204020204" pitchFamily="34" charset="-122"/>
              </a:rPr>
              <a:t>长距</a:t>
            </a:r>
            <a:r>
              <a:rPr lang="en-US" altLang="zh-CN" sz="1200" dirty="0" err="1" smtClean="0">
                <a:solidFill>
                  <a:srgbClr val="0097BE"/>
                </a:solidFill>
                <a:latin typeface="微软雅黑" panose="020B0503020204020204" pitchFamily="34" charset="-122"/>
                <a:ea typeface="微软雅黑" panose="020B0503020204020204" pitchFamily="34" charset="-122"/>
              </a:rPr>
              <a:t>WiFi</a:t>
            </a:r>
            <a:r>
              <a:rPr lang="zh-CN" altLang="en-US" sz="1200" dirty="0" smtClean="0">
                <a:solidFill>
                  <a:srgbClr val="0097BE"/>
                </a:solidFill>
                <a:latin typeface="微软雅黑" panose="020B0503020204020204" pitchFamily="34" charset="-122"/>
                <a:ea typeface="微软雅黑" panose="020B0503020204020204" pitchFamily="34" charset="-122"/>
              </a:rPr>
              <a:t>和近场物联接入全能型接入</a:t>
            </a:r>
            <a:endParaRPr lang="en-US" altLang="zh-CN" sz="1200" dirty="0" smtClean="0">
              <a:solidFill>
                <a:srgbClr val="0097BE"/>
              </a:solidFill>
              <a:latin typeface="微软雅黑" panose="020B0503020204020204" pitchFamily="34" charset="-122"/>
              <a:ea typeface="微软雅黑" panose="020B0503020204020204" pitchFamily="34" charset="-122"/>
            </a:endParaRPr>
          </a:p>
          <a:p>
            <a:pPr marL="171450" indent="-171450">
              <a:lnSpc>
                <a:spcPct val="150000"/>
              </a:lnSpc>
              <a:buBlip>
                <a:blip r:embed="rId5"/>
              </a:buBlip>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场景</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化定制形态，室内室外，</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工业控制</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lnSpc>
                <a:spcPct val="150000"/>
              </a:lnSpc>
              <a:buBlip>
                <a:blip r:embed="rId5"/>
              </a:buBlip>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统一</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入口，</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支持</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BLE/</a:t>
            </a:r>
            <a:r>
              <a:rPr lang="en-US" altLang="zh-CN" sz="1200" dirty="0" err="1" smtClean="0">
                <a:solidFill>
                  <a:schemeClr val="tx1">
                    <a:lumMod val="85000"/>
                    <a:lumOff val="15000"/>
                  </a:schemeClr>
                </a:solidFill>
                <a:latin typeface="微软雅黑" panose="020B0503020204020204" pitchFamily="34" charset="-122"/>
                <a:ea typeface="微软雅黑" panose="020B0503020204020204" pitchFamily="34" charset="-122"/>
              </a:rPr>
              <a:t>ZigBee</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/RFID/Z-Wave</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多种</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物联</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通信协议</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lnSpc>
                <a:spcPct val="150000"/>
              </a:lnSpc>
              <a:buBlip>
                <a:blip r:embed="rId5"/>
              </a:buBlip>
            </a:pP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最多扩展</a:t>
            </a:r>
            <a:r>
              <a:rPr lang="en-US" altLang="zh-CN" sz="1200" dirty="0" smtClean="0">
                <a:solidFill>
                  <a:srgbClr val="0097BE"/>
                </a:solidFill>
                <a:latin typeface="微软雅黑" panose="020B0503020204020204" pitchFamily="34" charset="-122"/>
                <a:ea typeface="微软雅黑" panose="020B0503020204020204" pitchFamily="34" charset="-122"/>
              </a:rPr>
              <a:t>10</a:t>
            </a:r>
            <a:r>
              <a:rPr lang="zh-CN" altLang="en-US" sz="1200" dirty="0" smtClean="0">
                <a:solidFill>
                  <a:srgbClr val="0097BE"/>
                </a:solidFill>
                <a:latin typeface="微软雅黑" panose="020B0503020204020204" pitchFamily="34" charset="-122"/>
                <a:ea typeface="微软雅黑" panose="020B0503020204020204" pitchFamily="34" charset="-122"/>
              </a:rPr>
              <a:t>个</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支持物联业务的</a:t>
            </a:r>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T300</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模块</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marL="171450" indent="-171450">
              <a:lnSpc>
                <a:spcPct val="150000"/>
              </a:lnSpc>
              <a:buBlip>
                <a:blip r:embed="rId5"/>
              </a:buBlip>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开放</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硬件架构</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2117729"/>
            <a:ext cx="501645" cy="501645"/>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1914" y="1171096"/>
            <a:ext cx="501645" cy="501645"/>
          </a:xfrm>
          <a:prstGeom prst="rect">
            <a:avLst/>
          </a:prstGeom>
        </p:spPr>
      </p:pic>
    </p:spTree>
    <p:extLst>
      <p:ext uri="{BB962C8B-B14F-4D97-AF65-F5344CB8AC3E}">
        <p14:creationId xmlns:p14="http://schemas.microsoft.com/office/powerpoint/2010/main" val="306425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LoRa</a:t>
            </a:r>
            <a:r>
              <a:rPr lang="zh-CN" altLang="en-US" dirty="0" smtClean="0"/>
              <a:t>基础组网架构</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391" y="1157685"/>
            <a:ext cx="7557025" cy="3214265"/>
          </a:xfrm>
          <a:prstGeom prst="rect">
            <a:avLst/>
          </a:prstGeom>
        </p:spPr>
      </p:pic>
      <p:sp>
        <p:nvSpPr>
          <p:cNvPr id="5" name="左右箭头 4"/>
          <p:cNvSpPr/>
          <p:nvPr/>
        </p:nvSpPr>
        <p:spPr>
          <a:xfrm>
            <a:off x="1999168" y="4175382"/>
            <a:ext cx="5328592" cy="364112"/>
          </a:xfrm>
          <a:prstGeom prst="leftRightArrow">
            <a:avLst/>
          </a:prstGeom>
          <a:solidFill>
            <a:schemeClr val="accent6">
              <a:lumMod val="40000"/>
              <a:lumOff val="60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12892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井盖监测方案工作原理</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09" y="2803958"/>
            <a:ext cx="667690" cy="667690"/>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295" y="4095785"/>
            <a:ext cx="1684545" cy="72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33291">
            <a:off x="2032120" y="3756391"/>
            <a:ext cx="414583" cy="414583"/>
          </a:xfrm>
          <a:prstGeom prst="rect">
            <a:avLst/>
          </a:prstGeom>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7418" y="1353310"/>
            <a:ext cx="626995" cy="21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f02720\Pictures\美工\h3c logo\lvzhou-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2677" y="1086262"/>
            <a:ext cx="453773" cy="32361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2023971" y="1240724"/>
            <a:ext cx="1035861"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物联业务引擎</a:t>
            </a:r>
            <a:r>
              <a:rPr lang="en-US" altLang="zh-CN" sz="800" b="1" dirty="0" smtClean="0">
                <a:latin typeface="微软雅黑" panose="020B0503020204020204" pitchFamily="34" charset="-122"/>
                <a:ea typeface="微软雅黑" panose="020B0503020204020204" pitchFamily="34" charset="-122"/>
              </a:rPr>
              <a:t>(ISE)</a:t>
            </a:r>
            <a:endParaRPr lang="zh-CN" altLang="en-US" sz="800" b="1"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7"/>
          <a:stretch>
            <a:fillRect/>
          </a:stretch>
        </p:blipFill>
        <p:spPr>
          <a:xfrm>
            <a:off x="2728604" y="1893458"/>
            <a:ext cx="835284" cy="534746"/>
          </a:xfrm>
          <a:prstGeom prst="rect">
            <a:avLst/>
          </a:prstGeom>
        </p:spPr>
      </p:pic>
      <p:cxnSp>
        <p:nvCxnSpPr>
          <p:cNvPr id="18" name="直接箭头连接符 17"/>
          <p:cNvCxnSpPr>
            <a:stCxn id="7" idx="2"/>
            <a:endCxn id="6" idx="0"/>
          </p:cNvCxnSpPr>
          <p:nvPr/>
        </p:nvCxnSpPr>
        <p:spPr>
          <a:xfrm>
            <a:off x="1840916" y="1570195"/>
            <a:ext cx="346786" cy="2192749"/>
          </a:xfrm>
          <a:prstGeom prst="straightConnector1">
            <a:avLst/>
          </a:prstGeom>
          <a:ln>
            <a:solidFill>
              <a:srgbClr val="0097B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6" idx="0"/>
            <a:endCxn id="3" idx="3"/>
          </p:cNvCxnSpPr>
          <p:nvPr/>
        </p:nvCxnSpPr>
        <p:spPr>
          <a:xfrm flipH="1" flipV="1">
            <a:off x="1390999" y="3137803"/>
            <a:ext cx="796703" cy="625141"/>
          </a:xfrm>
          <a:prstGeom prst="straightConnector1">
            <a:avLst/>
          </a:prstGeom>
          <a:ln>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3" idx="3"/>
            <a:endCxn id="7" idx="2"/>
          </p:cNvCxnSpPr>
          <p:nvPr/>
        </p:nvCxnSpPr>
        <p:spPr>
          <a:xfrm flipV="1">
            <a:off x="1390999" y="1570195"/>
            <a:ext cx="449917" cy="1567608"/>
          </a:xfrm>
          <a:prstGeom prst="straightConnector1">
            <a:avLst/>
          </a:prstGeom>
          <a:ln>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任意多边形 24"/>
          <p:cNvSpPr/>
          <p:nvPr/>
        </p:nvSpPr>
        <p:spPr>
          <a:xfrm>
            <a:off x="2163426" y="1467477"/>
            <a:ext cx="800122" cy="506979"/>
          </a:xfrm>
          <a:custGeom>
            <a:avLst/>
            <a:gdLst>
              <a:gd name="connsiteX0" fmla="*/ 0 w 849663"/>
              <a:gd name="connsiteY0" fmla="*/ 36920 h 546718"/>
              <a:gd name="connsiteX1" fmla="*/ 695915 w 849663"/>
              <a:gd name="connsiteY1" fmla="*/ 53104 h 546718"/>
              <a:gd name="connsiteX2" fmla="*/ 849663 w 849663"/>
              <a:gd name="connsiteY2" fmla="*/ 546718 h 546718"/>
            </a:gdLst>
            <a:ahLst/>
            <a:cxnLst>
              <a:cxn ang="0">
                <a:pos x="connsiteX0" y="connsiteY0"/>
              </a:cxn>
              <a:cxn ang="0">
                <a:pos x="connsiteX1" y="connsiteY1"/>
              </a:cxn>
              <a:cxn ang="0">
                <a:pos x="connsiteX2" y="connsiteY2"/>
              </a:cxn>
            </a:cxnLst>
            <a:rect l="l" t="t" r="r" b="b"/>
            <a:pathLst>
              <a:path w="849663" h="546718">
                <a:moveTo>
                  <a:pt x="0" y="36920"/>
                </a:moveTo>
                <a:cubicBezTo>
                  <a:pt x="277152" y="2529"/>
                  <a:pt x="554305" y="-31862"/>
                  <a:pt x="695915" y="53104"/>
                </a:cubicBezTo>
                <a:cubicBezTo>
                  <a:pt x="837526" y="138070"/>
                  <a:pt x="849663" y="546718"/>
                  <a:pt x="849663" y="546718"/>
                </a:cubicBezTo>
              </a:path>
            </a:pathLst>
          </a:custGeom>
          <a:noFill/>
          <a:ln w="9525" cap="flat" cmpd="sng" algn="ctr">
            <a:solidFill>
              <a:srgbClr val="E60012"/>
            </a:solidFill>
            <a:prstDash val="sysDash"/>
            <a:headEnd type="none" w="med" len="med"/>
            <a:tailEnd type="triangle" w="med" len="med"/>
          </a:ln>
          <a:effectLst/>
        </p:spPr>
        <p:txBody>
          <a:bodyPr rtlCol="0" anchor="ctr"/>
          <a:lstStyle/>
          <a:p>
            <a:pPr algn="ctr"/>
            <a:endParaRPr lang="zh-CN" altLang="en-US"/>
          </a:p>
        </p:txBody>
      </p:sp>
      <p:sp>
        <p:nvSpPr>
          <p:cNvPr id="26" name="矩形 25"/>
          <p:cNvSpPr/>
          <p:nvPr/>
        </p:nvSpPr>
        <p:spPr>
          <a:xfrm>
            <a:off x="1991948" y="2737252"/>
            <a:ext cx="4572000" cy="338554"/>
          </a:xfrm>
          <a:prstGeom prst="rect">
            <a:avLst/>
          </a:prstGeom>
        </p:spPr>
        <p:txBody>
          <a:bodyPr>
            <a:spAutoFit/>
          </a:bodyPr>
          <a:lstStyle/>
          <a:p>
            <a:r>
              <a:rPr lang="zh-CN" altLang="en-US" sz="800" dirty="0">
                <a:latin typeface="微软雅黑" panose="020B0503020204020204" pitchFamily="34" charset="-122"/>
                <a:ea typeface="微软雅黑" panose="020B0503020204020204" pitchFamily="34" charset="-122"/>
              </a:rPr>
              <a:t>① 物</a:t>
            </a:r>
            <a:r>
              <a:rPr lang="zh-CN" altLang="en-US" sz="800" dirty="0" smtClean="0">
                <a:latin typeface="微软雅黑" panose="020B0503020204020204" pitchFamily="34" charset="-122"/>
                <a:ea typeface="微软雅黑" panose="020B0503020204020204" pitchFamily="34" charset="-122"/>
              </a:rPr>
              <a:t>联业务</a:t>
            </a:r>
            <a:r>
              <a:rPr lang="zh-CN" altLang="en-US" sz="800" dirty="0">
                <a:latin typeface="微软雅黑" panose="020B0503020204020204" pitchFamily="34" charset="-122"/>
                <a:ea typeface="微软雅黑" panose="020B0503020204020204" pitchFamily="34" charset="-122"/>
              </a:rPr>
              <a:t>引擎下发告警上报规则</a:t>
            </a:r>
          </a:p>
          <a:p>
            <a:r>
              <a:rPr lang="zh-CN" altLang="en-US" sz="800" dirty="0">
                <a:latin typeface="微软雅黑" panose="020B0503020204020204" pitchFamily="34" charset="-122"/>
                <a:ea typeface="微软雅黑" panose="020B0503020204020204" pitchFamily="34" charset="-122"/>
              </a:rPr>
              <a:t>默认规则：井盖出现</a:t>
            </a:r>
            <a:r>
              <a:rPr lang="en-US" altLang="zh-CN" sz="800" dirty="0">
                <a:latin typeface="微软雅黑" panose="020B0503020204020204" pitchFamily="34" charset="-122"/>
                <a:ea typeface="微软雅黑" panose="020B0503020204020204" pitchFamily="34" charset="-122"/>
              </a:rPr>
              <a:t>15°</a:t>
            </a:r>
            <a:r>
              <a:rPr lang="zh-CN" altLang="en-US" sz="800" dirty="0">
                <a:latin typeface="微软雅黑" panose="020B0503020204020204" pitchFamily="34" charset="-122"/>
                <a:ea typeface="微软雅黑" panose="020B0503020204020204" pitchFamily="34" charset="-122"/>
              </a:rPr>
              <a:t>倾斜</a:t>
            </a:r>
            <a:r>
              <a:rPr lang="en-US" altLang="zh-CN" sz="800" dirty="0">
                <a:latin typeface="微软雅黑" panose="020B0503020204020204" pitchFamily="34" charset="-122"/>
                <a:ea typeface="微软雅黑" panose="020B0503020204020204" pitchFamily="34" charset="-122"/>
              </a:rPr>
              <a:t>1</a:t>
            </a:r>
            <a:r>
              <a:rPr lang="zh-CN" altLang="en-US" sz="800" dirty="0">
                <a:latin typeface="微软雅黑" panose="020B0503020204020204" pitchFamily="34" charset="-122"/>
                <a:ea typeface="微软雅黑" panose="020B0503020204020204" pitchFamily="34" charset="-122"/>
              </a:rPr>
              <a:t>次即上报</a:t>
            </a:r>
          </a:p>
        </p:txBody>
      </p:sp>
      <p:sp>
        <p:nvSpPr>
          <p:cNvPr id="27" name="TextBox 21"/>
          <p:cNvSpPr txBox="1"/>
          <p:nvPr/>
        </p:nvSpPr>
        <p:spPr>
          <a:xfrm>
            <a:off x="2687385" y="3963682"/>
            <a:ext cx="1443027" cy="338554"/>
          </a:xfrm>
          <a:prstGeom prst="rect">
            <a:avLst/>
          </a:prstGeom>
        </p:spPr>
        <p:txBody>
          <a:bodyPr>
            <a:spAutoFit/>
          </a:bodyPr>
          <a:lstStyle>
            <a:defPPr>
              <a:defRPr lang="zh-CN"/>
            </a:defPPr>
            <a:lvl1pPr>
              <a:defRPr sz="800">
                <a:latin typeface="微软雅黑" panose="020B0503020204020204" pitchFamily="34" charset="-122"/>
                <a:ea typeface="微软雅黑" panose="020B0503020204020204" pitchFamily="34" charset="-122"/>
              </a:defRPr>
            </a:lvl1pPr>
          </a:lstStyle>
          <a:p>
            <a:r>
              <a:rPr lang="zh-CN" altLang="en-US" dirty="0"/>
              <a:t>② 感应装置感知到角度变化，符合上报条件，上报告警</a:t>
            </a:r>
            <a:endParaRPr lang="en-US" altLang="zh-CN" dirty="0"/>
          </a:p>
        </p:txBody>
      </p:sp>
      <p:sp>
        <p:nvSpPr>
          <p:cNvPr id="29" name="矩形 28"/>
          <p:cNvSpPr/>
          <p:nvPr/>
        </p:nvSpPr>
        <p:spPr>
          <a:xfrm>
            <a:off x="676296" y="3425784"/>
            <a:ext cx="1296144" cy="338554"/>
          </a:xfrm>
          <a:prstGeom prst="rect">
            <a:avLst/>
          </a:prstGeom>
        </p:spPr>
        <p:txBody>
          <a:bodyPr wrap="square">
            <a:spAutoFit/>
          </a:bodyPr>
          <a:lstStyle/>
          <a:p>
            <a:r>
              <a:rPr lang="zh-CN" altLang="en-US" sz="800" dirty="0">
                <a:latin typeface="微软雅黑" panose="020B0503020204020204" pitchFamily="34" charset="-122"/>
                <a:ea typeface="微软雅黑" panose="020B0503020204020204" pitchFamily="34" charset="-122"/>
              </a:rPr>
              <a:t>③ 告警上报，同时携带倾斜角度，电量等参数</a:t>
            </a:r>
          </a:p>
        </p:txBody>
      </p:sp>
      <p:sp>
        <p:nvSpPr>
          <p:cNvPr id="30" name="矩形 29"/>
          <p:cNvSpPr/>
          <p:nvPr/>
        </p:nvSpPr>
        <p:spPr>
          <a:xfrm>
            <a:off x="683568" y="2160831"/>
            <a:ext cx="1008112" cy="338554"/>
          </a:xfrm>
          <a:prstGeom prst="rect">
            <a:avLst/>
          </a:prstGeom>
        </p:spPr>
        <p:txBody>
          <a:bodyPr wrap="square">
            <a:spAutoFit/>
          </a:bodyPr>
          <a:lstStyle/>
          <a:p>
            <a:r>
              <a:rPr lang="zh-CN" altLang="en-US" sz="800" dirty="0">
                <a:latin typeface="微软雅黑" panose="020B0503020204020204" pitchFamily="34" charset="-122"/>
                <a:ea typeface="微软雅黑" panose="020B0503020204020204" pitchFamily="34" charset="-122"/>
              </a:rPr>
              <a:t>全程交互信息加密防止劫持篡改攻击</a:t>
            </a:r>
          </a:p>
        </p:txBody>
      </p:sp>
      <p:sp>
        <p:nvSpPr>
          <p:cNvPr id="31" name="矩形 30"/>
          <p:cNvSpPr/>
          <p:nvPr/>
        </p:nvSpPr>
        <p:spPr>
          <a:xfrm>
            <a:off x="362348" y="794007"/>
            <a:ext cx="1656184" cy="954107"/>
          </a:xfrm>
          <a:prstGeom prst="rect">
            <a:avLst/>
          </a:prstGeom>
        </p:spPr>
        <p:txBody>
          <a:bodyPr wrap="square">
            <a:spAutoFit/>
          </a:bodyPr>
          <a:lstStyle/>
          <a:p>
            <a:r>
              <a:rPr lang="zh-CN" altLang="en-US" sz="800" dirty="0">
                <a:latin typeface="微软雅黑" panose="020B0503020204020204" pitchFamily="34" charset="-122"/>
                <a:ea typeface="微软雅黑" panose="020B0503020204020204" pitchFamily="34" charset="-122"/>
              </a:rPr>
              <a:t>④ 和其他传感信息（如工人位置，信号源是否发生位移等）进行融合，根据内置模型判断：</a:t>
            </a:r>
          </a:p>
          <a:p>
            <a:r>
              <a:rPr lang="zh-CN" altLang="en-US" sz="800" dirty="0">
                <a:latin typeface="微软雅黑" panose="020B0503020204020204" pitchFamily="34" charset="-122"/>
                <a:ea typeface="微软雅黑" panose="020B0503020204020204" pitchFamily="34" charset="-122"/>
              </a:rPr>
              <a:t>工人正在进行井盖检修</a:t>
            </a:r>
          </a:p>
          <a:p>
            <a:r>
              <a:rPr lang="zh-CN" altLang="en-US" sz="800" dirty="0">
                <a:latin typeface="微软雅黑" panose="020B0503020204020204" pitchFamily="34" charset="-122"/>
                <a:ea typeface="微软雅黑" panose="020B0503020204020204" pitchFamily="34" charset="-122"/>
              </a:rPr>
              <a:t>井盖出现松动或者损坏</a:t>
            </a:r>
          </a:p>
          <a:p>
            <a:r>
              <a:rPr lang="zh-CN" altLang="en-US" sz="800" dirty="0">
                <a:latin typeface="微软雅黑" panose="020B0503020204020204" pitchFamily="34" charset="-122"/>
                <a:ea typeface="微软雅黑" panose="020B0503020204020204" pitchFamily="34" charset="-122"/>
              </a:rPr>
              <a:t>井盖出现异常移动</a:t>
            </a:r>
          </a:p>
          <a:p>
            <a:r>
              <a:rPr lang="en-US" altLang="zh-CN" sz="800" dirty="0">
                <a:latin typeface="微软雅黑" panose="020B0503020204020204" pitchFamily="34" charset="-122"/>
                <a:ea typeface="微软雅黑" panose="020B0503020204020204" pitchFamily="34" charset="-122"/>
              </a:rPr>
              <a:t>……</a:t>
            </a:r>
          </a:p>
        </p:txBody>
      </p:sp>
      <p:sp>
        <p:nvSpPr>
          <p:cNvPr id="32" name="矩形 31"/>
          <p:cNvSpPr/>
          <p:nvPr/>
        </p:nvSpPr>
        <p:spPr>
          <a:xfrm>
            <a:off x="2889940" y="1588216"/>
            <a:ext cx="1347896" cy="338554"/>
          </a:xfrm>
          <a:prstGeom prst="rect">
            <a:avLst/>
          </a:prstGeom>
        </p:spPr>
        <p:txBody>
          <a:bodyPr wrap="square">
            <a:spAutoFit/>
          </a:bodyPr>
          <a:lstStyle/>
          <a:p>
            <a:r>
              <a:rPr lang="zh-CN" altLang="en-US" sz="800" dirty="0">
                <a:solidFill>
                  <a:srgbClr val="E60012"/>
                </a:solidFill>
                <a:latin typeface="微软雅黑" panose="020B0503020204020204" pitchFamily="34" charset="-122"/>
                <a:ea typeface="微软雅黑" panose="020B0503020204020204" pitchFamily="34" charset="-122"/>
              </a:rPr>
              <a:t>⑤ 根据判断结果向管理员</a:t>
            </a:r>
            <a:r>
              <a:rPr lang="en-US" altLang="zh-CN" sz="800" dirty="0">
                <a:solidFill>
                  <a:srgbClr val="E60012"/>
                </a:solidFill>
                <a:latin typeface="微软雅黑" panose="020B0503020204020204" pitchFamily="34" charset="-122"/>
                <a:ea typeface="微软雅黑" panose="020B0503020204020204" pitchFamily="34" charset="-122"/>
              </a:rPr>
              <a:t>PC</a:t>
            </a:r>
            <a:r>
              <a:rPr lang="zh-CN" altLang="en-US" sz="800" dirty="0">
                <a:solidFill>
                  <a:srgbClr val="E60012"/>
                </a:solidFill>
                <a:latin typeface="微软雅黑" panose="020B0503020204020204" pitchFamily="34" charset="-122"/>
                <a:ea typeface="微软雅黑" panose="020B0503020204020204" pitchFamily="34" charset="-122"/>
              </a:rPr>
              <a:t>和移动终端发出告警！</a:t>
            </a:r>
          </a:p>
        </p:txBody>
      </p:sp>
      <p:sp>
        <p:nvSpPr>
          <p:cNvPr id="33" name="文本框 32"/>
          <p:cNvSpPr txBox="1"/>
          <p:nvPr/>
        </p:nvSpPr>
        <p:spPr>
          <a:xfrm>
            <a:off x="323528" y="3163998"/>
            <a:ext cx="644728"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LoRa</a:t>
            </a:r>
            <a:r>
              <a:rPr lang="zh-CN" altLang="en-US" sz="800" b="1" dirty="0" smtClean="0">
                <a:latin typeface="微软雅黑" panose="020B0503020204020204" pitchFamily="34" charset="-122"/>
                <a:ea typeface="微软雅黑" panose="020B0503020204020204" pitchFamily="34" charset="-122"/>
              </a:rPr>
              <a:t>基站</a:t>
            </a:r>
            <a:endParaRPr lang="zh-CN" altLang="en-US" sz="800" b="1" dirty="0">
              <a:latin typeface="微软雅黑" panose="020B0503020204020204" pitchFamily="34" charset="-122"/>
              <a:ea typeface="微软雅黑" panose="020B0503020204020204" pitchFamily="34" charset="-122"/>
            </a:endParaRPr>
          </a:p>
        </p:txBody>
      </p:sp>
      <p:pic>
        <p:nvPicPr>
          <p:cNvPr id="39" name="图片 38"/>
          <p:cNvPicPr/>
          <p:nvPr/>
        </p:nvPicPr>
        <p:blipFill>
          <a:blip r:embed="rId8"/>
          <a:stretch>
            <a:fillRect/>
          </a:stretch>
        </p:blipFill>
        <p:spPr>
          <a:xfrm>
            <a:off x="4478810" y="2601367"/>
            <a:ext cx="1988244" cy="1554559"/>
          </a:xfrm>
          <a:prstGeom prst="rect">
            <a:avLst/>
          </a:prstGeom>
          <a:ln>
            <a:noFill/>
          </a:ln>
          <a:effectLst>
            <a:outerShdw blurRad="190500" algn="tl" rotWithShape="0">
              <a:srgbClr val="000000">
                <a:alpha val="70000"/>
              </a:srgbClr>
            </a:outerShdw>
          </a:effectLst>
        </p:spPr>
      </p:pic>
      <p:sp>
        <p:nvSpPr>
          <p:cNvPr id="40" name="矩形 39"/>
          <p:cNvSpPr/>
          <p:nvPr/>
        </p:nvSpPr>
        <p:spPr>
          <a:xfrm>
            <a:off x="4411043" y="1075766"/>
            <a:ext cx="4572000" cy="523220"/>
          </a:xfrm>
          <a:prstGeom prst="rect">
            <a:avLst/>
          </a:prstGeom>
        </p:spPr>
        <p:txBody>
          <a:bodyPr>
            <a:spAutoFit/>
          </a:bodyPr>
          <a:lstStyle/>
          <a:p>
            <a:r>
              <a:rPr lang="en-US" altLang="zh-CN" sz="1400" b="1" dirty="0" smtClean="0">
                <a:latin typeface="微软雅黑" panose="020B0503020204020204" pitchFamily="34" charset="-122"/>
                <a:ea typeface="微软雅黑" panose="020B0503020204020204" pitchFamily="34" charset="-122"/>
              </a:rPr>
              <a:t>LoRa</a:t>
            </a:r>
            <a:r>
              <a:rPr lang="zh-CN" altLang="en-US" sz="1400" b="1" dirty="0">
                <a:latin typeface="微软雅黑" panose="020B0503020204020204" pitchFamily="34" charset="-122"/>
                <a:ea typeface="微软雅黑" panose="020B0503020204020204" pitchFamily="34" charset="-122"/>
              </a:rPr>
              <a:t>工作频段 </a:t>
            </a:r>
            <a:r>
              <a:rPr lang="en-US" altLang="zh-CN" sz="1400" b="1" dirty="0">
                <a:latin typeface="微软雅黑" panose="020B0503020204020204" pitchFamily="34" charset="-122"/>
                <a:ea typeface="微软雅黑" panose="020B0503020204020204" pitchFamily="34" charset="-122"/>
              </a:rPr>
              <a:t>433MHz </a:t>
            </a:r>
            <a:r>
              <a:rPr lang="zh-CN" altLang="en-US" sz="1400" b="1" dirty="0" smtClean="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高频，短波</a:t>
            </a:r>
            <a:r>
              <a:rPr lang="zh-CN" altLang="en-US" sz="1400" b="1" dirty="0" smtClean="0">
                <a:latin typeface="微软雅黑" panose="020B0503020204020204" pitchFamily="34" charset="-122"/>
                <a:ea typeface="微软雅黑" panose="020B0503020204020204" pitchFamily="34" charset="-122"/>
              </a:rPr>
              <a:t>）</a:t>
            </a:r>
            <a:endParaRPr lang="en-US" altLang="zh-CN" sz="1400" b="1" dirty="0" smtClean="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具有</a:t>
            </a:r>
            <a:r>
              <a:rPr lang="zh-CN" altLang="en-US" sz="1400" b="1" dirty="0" smtClean="0">
                <a:solidFill>
                  <a:srgbClr val="E60012"/>
                </a:solidFill>
                <a:latin typeface="微软雅黑" panose="020B0503020204020204" pitchFamily="34" charset="-122"/>
                <a:ea typeface="微软雅黑" panose="020B0503020204020204" pitchFamily="34" charset="-122"/>
              </a:rPr>
              <a:t>覆盖</a:t>
            </a:r>
            <a:r>
              <a:rPr lang="zh-CN" altLang="en-US" sz="1400" b="1" dirty="0">
                <a:solidFill>
                  <a:srgbClr val="E60012"/>
                </a:solidFill>
                <a:latin typeface="微软雅黑" panose="020B0503020204020204" pitchFamily="34" charset="-122"/>
                <a:ea typeface="微软雅黑" panose="020B0503020204020204" pitchFamily="34" charset="-122"/>
              </a:rPr>
              <a:t>广，穿透力</a:t>
            </a:r>
            <a:r>
              <a:rPr lang="zh-CN" altLang="en-US" sz="1400" b="1" dirty="0" smtClean="0">
                <a:solidFill>
                  <a:srgbClr val="E60012"/>
                </a:solidFill>
                <a:latin typeface="微软雅黑" panose="020B0503020204020204" pitchFamily="34" charset="-122"/>
                <a:ea typeface="微软雅黑" panose="020B0503020204020204" pitchFamily="34" charset="-122"/>
              </a:rPr>
              <a:t>强</a:t>
            </a:r>
            <a:r>
              <a:rPr lang="zh-CN" altLang="en-US" sz="1400" b="1" dirty="0" smtClean="0">
                <a:latin typeface="微软雅黑" panose="020B0503020204020204" pitchFamily="34" charset="-122"/>
                <a:ea typeface="微软雅黑" panose="020B0503020204020204" pitchFamily="34" charset="-122"/>
              </a:rPr>
              <a:t>的优点</a:t>
            </a:r>
            <a:endParaRPr lang="zh-CN" altLang="en-US" sz="1400" b="1" dirty="0">
              <a:latin typeface="微软雅黑" panose="020B0503020204020204" pitchFamily="34" charset="-122"/>
              <a:ea typeface="微软雅黑" panose="020B0503020204020204" pitchFamily="34" charset="-122"/>
            </a:endParaRPr>
          </a:p>
        </p:txBody>
      </p:sp>
      <p:sp>
        <p:nvSpPr>
          <p:cNvPr id="41" name="矩形 40"/>
          <p:cNvSpPr/>
          <p:nvPr/>
        </p:nvSpPr>
        <p:spPr>
          <a:xfrm>
            <a:off x="4411043" y="1702311"/>
            <a:ext cx="4572000" cy="523220"/>
          </a:xfrm>
          <a:prstGeom prst="rect">
            <a:avLst/>
          </a:prstGeom>
        </p:spPr>
        <p:txBody>
          <a:bodyPr>
            <a:spAutoFit/>
          </a:bodyPr>
          <a:lstStyle/>
          <a:p>
            <a:r>
              <a:rPr lang="zh-CN" altLang="en-US" sz="1400" b="1" dirty="0">
                <a:latin typeface="微软雅黑" panose="020B0503020204020204" pitchFamily="34" charset="-122"/>
                <a:ea typeface="微软雅黑" panose="020B0503020204020204" pitchFamily="34" charset="-122"/>
              </a:rPr>
              <a:t>建议楼顶架设保证信号覆盖</a:t>
            </a:r>
          </a:p>
          <a:p>
            <a:r>
              <a:rPr lang="zh-CN" altLang="en-US" sz="1400" b="1" dirty="0">
                <a:latin typeface="微软雅黑" panose="020B0503020204020204" pitchFamily="34" charset="-122"/>
                <a:ea typeface="微软雅黑" panose="020B0503020204020204" pitchFamily="34" charset="-122"/>
              </a:rPr>
              <a:t>覆盖半径根据工堪结果确定</a:t>
            </a:r>
          </a:p>
        </p:txBody>
      </p:sp>
      <p:pic>
        <p:nvPicPr>
          <p:cNvPr id="42" name="图片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0272" y="1453861"/>
            <a:ext cx="1102254" cy="688909"/>
          </a:xfrm>
          <a:prstGeom prst="rect">
            <a:avLst/>
          </a:prstGeom>
        </p:spPr>
      </p:pic>
      <p:sp>
        <p:nvSpPr>
          <p:cNvPr id="43" name="矩形 42"/>
          <p:cNvSpPr/>
          <p:nvPr/>
        </p:nvSpPr>
        <p:spPr>
          <a:xfrm>
            <a:off x="5938892" y="4310975"/>
            <a:ext cx="1441420" cy="276999"/>
          </a:xfrm>
          <a:prstGeom prst="rect">
            <a:avLst/>
          </a:prstGeom>
        </p:spPr>
        <p:txBody>
          <a:bodyPr>
            <a:spAutoFit/>
          </a:bodyPr>
          <a:lstStyle/>
          <a:p>
            <a:r>
              <a:rPr lang="zh-CN" altLang="en-US" sz="1200" dirty="0">
                <a:latin typeface="微软雅黑" panose="020B0503020204020204" pitchFamily="34" charset="-122"/>
                <a:ea typeface="微软雅黑" panose="020B0503020204020204" pitchFamily="34" charset="-122"/>
              </a:rPr>
              <a:t>安装井盖传感器</a:t>
            </a:r>
          </a:p>
        </p:txBody>
      </p:sp>
      <p:sp>
        <p:nvSpPr>
          <p:cNvPr id="44" name="矩形 43"/>
          <p:cNvSpPr/>
          <p:nvPr/>
        </p:nvSpPr>
        <p:spPr>
          <a:xfrm>
            <a:off x="4572000" y="4519485"/>
            <a:ext cx="4053630" cy="276999"/>
          </a:xfrm>
          <a:prstGeom prst="rect">
            <a:avLst/>
          </a:prstGeom>
        </p:spPr>
        <p:txBody>
          <a:bodyPr wrap="square">
            <a:spAutoFit/>
          </a:bodyPr>
          <a:lstStyle/>
          <a:p>
            <a:r>
              <a:rPr lang="zh-CN" altLang="en-US" sz="1200" dirty="0" smtClean="0">
                <a:latin typeface="微软雅黑" panose="020B0503020204020204" pitchFamily="34" charset="-122"/>
                <a:ea typeface="微软雅黑" panose="020B0503020204020204" pitchFamily="34" charset="-122"/>
              </a:rPr>
              <a:t>井盖丢失  、破损、倾斜等活动感应；材质</a:t>
            </a:r>
            <a:r>
              <a:rPr lang="zh-CN" altLang="en-US" sz="1200" dirty="0" smtClean="0">
                <a:solidFill>
                  <a:srgbClr val="E60012"/>
                </a:solidFill>
                <a:latin typeface="微软雅黑" panose="020B0503020204020204" pitchFamily="34" charset="-122"/>
                <a:ea typeface="微软雅黑" panose="020B0503020204020204" pitchFamily="34" charset="-122"/>
              </a:rPr>
              <a:t>防水耐高温</a:t>
            </a:r>
            <a:endParaRPr lang="zh-CN" altLang="en-US" sz="1200" dirty="0">
              <a:solidFill>
                <a:srgbClr val="E60012"/>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7043" y="2613646"/>
            <a:ext cx="1988244" cy="15315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146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79512" y="1150341"/>
            <a:ext cx="5832648" cy="3357747"/>
            <a:chOff x="323528" y="1150341"/>
            <a:chExt cx="5832648" cy="3357747"/>
          </a:xfrm>
        </p:grpSpPr>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a:xfrm>
              <a:off x="323528" y="1150341"/>
              <a:ext cx="5832648" cy="3357747"/>
            </a:xfrm>
            <a:prstGeom prst="rect">
              <a:avLst/>
            </a:prstGeom>
          </p:spPr>
        </p:pic>
        <p:pic>
          <p:nvPicPr>
            <p:cNvPr id="12" name="图片 11"/>
            <p:cNvPicPr>
              <a:picLocks noChangeAspect="1"/>
            </p:cNvPicPr>
            <p:nvPr/>
          </p:nvPicPr>
          <p:blipFill>
            <a:blip r:embed="rId3"/>
            <a:stretch>
              <a:fillRect/>
            </a:stretch>
          </p:blipFill>
          <p:spPr>
            <a:xfrm>
              <a:off x="600230" y="1563638"/>
              <a:ext cx="523810" cy="152381"/>
            </a:xfrm>
            <a:prstGeom prst="rect">
              <a:avLst/>
            </a:prstGeom>
          </p:spPr>
        </p:pic>
      </p:grpSp>
      <p:sp>
        <p:nvSpPr>
          <p:cNvPr id="2" name="标题 1"/>
          <p:cNvSpPr>
            <a:spLocks noGrp="1"/>
          </p:cNvSpPr>
          <p:nvPr>
            <p:ph type="title"/>
          </p:nvPr>
        </p:nvSpPr>
        <p:spPr/>
        <p:txBody>
          <a:bodyPr/>
          <a:lstStyle/>
          <a:p>
            <a:r>
              <a:rPr lang="zh-CN" altLang="en-US" dirty="0" smtClean="0"/>
              <a:t>物联业务引擎井盖状态监测</a:t>
            </a:r>
            <a:endParaRPr lang="zh-CN" altLang="en-US" dirty="0"/>
          </a:p>
        </p:txBody>
      </p:sp>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115" y="1150341"/>
            <a:ext cx="5569205" cy="336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2"/>
          <p:cNvSpPr txBox="1"/>
          <p:nvPr/>
        </p:nvSpPr>
        <p:spPr>
          <a:xfrm>
            <a:off x="939081" y="843558"/>
            <a:ext cx="1415772" cy="276999"/>
          </a:xfrm>
          <a:prstGeom prst="rect">
            <a:avLst/>
          </a:prstGeom>
          <a:noFill/>
        </p:spPr>
        <p:txBody>
          <a:bodyPr wrap="none" rtlCol="0">
            <a:spAutoFit/>
          </a:bodyPr>
          <a:lstStyle/>
          <a:p>
            <a:r>
              <a:rPr lang="zh-CN" altLang="en-US" sz="1200" b="1" dirty="0" smtClean="0">
                <a:latin typeface="微软雅黑" panose="020B0503020204020204" pitchFamily="34" charset="-122"/>
                <a:ea typeface="微软雅黑" panose="020B0503020204020204" pitchFamily="34" charset="-122"/>
              </a:rPr>
              <a:t>井盖状态全面监控</a:t>
            </a:r>
            <a:endParaRPr lang="en-US" altLang="zh-CN" sz="1200" b="1" dirty="0" smtClean="0">
              <a:latin typeface="微软雅黑" panose="020B0503020204020204" pitchFamily="34" charset="-122"/>
              <a:ea typeface="微软雅黑" panose="020B0503020204020204" pitchFamily="34" charset="-122"/>
            </a:endParaRPr>
          </a:p>
        </p:txBody>
      </p:sp>
      <p:sp>
        <p:nvSpPr>
          <p:cNvPr id="7" name="TextBox 6"/>
          <p:cNvSpPr txBox="1"/>
          <p:nvPr/>
        </p:nvSpPr>
        <p:spPr>
          <a:xfrm>
            <a:off x="3891409" y="843558"/>
            <a:ext cx="1415772" cy="276999"/>
          </a:xfrm>
          <a:prstGeom prst="rect">
            <a:avLst/>
          </a:prstGeom>
          <a:noFill/>
        </p:spPr>
        <p:txBody>
          <a:bodyPr wrap="none" rtlCol="0">
            <a:spAutoFit/>
          </a:bodyPr>
          <a:lstStyle/>
          <a:p>
            <a:r>
              <a:rPr lang="zh-CN" altLang="en-US" sz="1200" b="1" dirty="0" smtClean="0">
                <a:latin typeface="微软雅黑" panose="020B0503020204020204" pitchFamily="34" charset="-122"/>
                <a:ea typeface="微软雅黑" panose="020B0503020204020204" pitchFamily="34" charset="-122"/>
              </a:rPr>
              <a:t>井盖异动实时报警</a:t>
            </a:r>
            <a:endParaRPr lang="en-US" altLang="zh-CN" sz="1200" b="1" dirty="0" smtClean="0">
              <a:latin typeface="微软雅黑" panose="020B0503020204020204" pitchFamily="34" charset="-122"/>
              <a:ea typeface="微软雅黑" panose="020B0503020204020204" pitchFamily="34" charset="-122"/>
            </a:endParaRPr>
          </a:p>
        </p:txBody>
      </p:sp>
      <p:sp>
        <p:nvSpPr>
          <p:cNvPr id="8" name="TextBox 7"/>
          <p:cNvSpPr txBox="1"/>
          <p:nvPr/>
        </p:nvSpPr>
        <p:spPr>
          <a:xfrm>
            <a:off x="6972652" y="843558"/>
            <a:ext cx="1415772" cy="276999"/>
          </a:xfrm>
          <a:prstGeom prst="rect">
            <a:avLst/>
          </a:prstGeom>
          <a:noFill/>
        </p:spPr>
        <p:txBody>
          <a:bodyPr wrap="none" rtlCol="0">
            <a:spAutoFit/>
          </a:bodyPr>
          <a:lstStyle/>
          <a:p>
            <a:r>
              <a:rPr lang="zh-CN" altLang="en-US" sz="1200" b="1" dirty="0" smtClean="0">
                <a:latin typeface="微软雅黑" panose="020B0503020204020204" pitchFamily="34" charset="-122"/>
                <a:ea typeface="微软雅黑" panose="020B0503020204020204" pitchFamily="34" charset="-122"/>
              </a:rPr>
              <a:t>状态恢复告警解除</a:t>
            </a:r>
            <a:endParaRPr lang="zh-CN" altLang="en-US" sz="1200" b="1" dirty="0">
              <a:latin typeface="微软雅黑" panose="020B0503020204020204" pitchFamily="34" charset="-122"/>
              <a:ea typeface="微软雅黑" panose="020B0503020204020204" pitchFamily="34" charset="-122"/>
            </a:endParaRPr>
          </a:p>
        </p:txBody>
      </p:sp>
      <p:sp>
        <p:nvSpPr>
          <p:cNvPr id="9" name="右箭头 8"/>
          <p:cNvSpPr/>
          <p:nvPr/>
        </p:nvSpPr>
        <p:spPr>
          <a:xfrm>
            <a:off x="2930917" y="938214"/>
            <a:ext cx="432048" cy="108012"/>
          </a:xfrm>
          <a:prstGeom prst="rightArrow">
            <a:avLst/>
          </a:prstGeom>
          <a:ln w="19050">
            <a:solidFill>
              <a:srgbClr val="E6001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b="1"/>
          </a:p>
        </p:txBody>
      </p:sp>
      <p:sp>
        <p:nvSpPr>
          <p:cNvPr id="10" name="右箭头 9"/>
          <p:cNvSpPr/>
          <p:nvPr/>
        </p:nvSpPr>
        <p:spPr>
          <a:xfrm>
            <a:off x="5940152" y="927436"/>
            <a:ext cx="432048" cy="108012"/>
          </a:xfrm>
          <a:prstGeom prst="rightArrow">
            <a:avLst/>
          </a:prstGeom>
          <a:ln w="19050">
            <a:solidFill>
              <a:srgbClr val="E6001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b="1"/>
          </a:p>
        </p:txBody>
      </p:sp>
      <p:sp>
        <p:nvSpPr>
          <p:cNvPr id="11" name="矩形 10"/>
          <p:cNvSpPr/>
          <p:nvPr/>
        </p:nvSpPr>
        <p:spPr>
          <a:xfrm>
            <a:off x="2471022" y="4604111"/>
            <a:ext cx="4493538" cy="276999"/>
          </a:xfrm>
          <a:prstGeom prst="rect">
            <a:avLst/>
          </a:prstGeom>
          <a:noFill/>
        </p:spPr>
        <p:txBody>
          <a:bodyPr wrap="none" rtlCol="0">
            <a:spAutoFit/>
          </a:bodyPr>
          <a:lstStyle/>
          <a:p>
            <a:r>
              <a:rPr lang="zh-CN" altLang="en-US" sz="1200" b="1" dirty="0">
                <a:solidFill>
                  <a:srgbClr val="E60012"/>
                </a:solidFill>
                <a:latin typeface="微软雅黑" panose="020B0503020204020204" pitchFamily="34" charset="-122"/>
                <a:ea typeface="微软雅黑" panose="020B0503020204020204" pitchFamily="34" charset="-122"/>
              </a:rPr>
              <a:t>实时监测所有井盖状态，及时发现并排除隐患，提高管理</a:t>
            </a:r>
            <a:r>
              <a:rPr lang="zh-CN" altLang="en-US" sz="1200" b="1" dirty="0" smtClean="0">
                <a:solidFill>
                  <a:srgbClr val="E60012"/>
                </a:solidFill>
                <a:latin typeface="微软雅黑" panose="020B0503020204020204" pitchFamily="34" charset="-122"/>
                <a:ea typeface="微软雅黑" panose="020B0503020204020204" pitchFamily="34" charset="-122"/>
              </a:rPr>
              <a:t>效率</a:t>
            </a:r>
            <a:endParaRPr lang="zh-CN" altLang="en-US" sz="1200" b="1" dirty="0">
              <a:solidFill>
                <a:srgbClr val="E60012"/>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3779912" y="1150341"/>
            <a:ext cx="5156540" cy="3357747"/>
            <a:chOff x="4456020" y="1150341"/>
            <a:chExt cx="5156540" cy="3357747"/>
          </a:xfrm>
        </p:grpSpPr>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4456020" y="1150341"/>
              <a:ext cx="5156540" cy="3357747"/>
            </a:xfrm>
            <a:prstGeom prst="rect">
              <a:avLst/>
            </a:prstGeom>
          </p:spPr>
        </p:pic>
        <p:pic>
          <p:nvPicPr>
            <p:cNvPr id="13" name="图片 12"/>
            <p:cNvPicPr>
              <a:picLocks noChangeAspect="1"/>
            </p:cNvPicPr>
            <p:nvPr/>
          </p:nvPicPr>
          <p:blipFill>
            <a:blip r:embed="rId3"/>
            <a:stretch>
              <a:fillRect/>
            </a:stretch>
          </p:blipFill>
          <p:spPr>
            <a:xfrm>
              <a:off x="4717791" y="1547194"/>
              <a:ext cx="432048" cy="152381"/>
            </a:xfrm>
            <a:prstGeom prst="rect">
              <a:avLst/>
            </a:prstGeom>
          </p:spPr>
        </p:pic>
      </p:grpSp>
    </p:spTree>
    <p:extLst>
      <p:ext uri="{BB962C8B-B14F-4D97-AF65-F5344CB8AC3E}">
        <p14:creationId xmlns:p14="http://schemas.microsoft.com/office/powerpoint/2010/main" val="255024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655188" y="1292422"/>
            <a:ext cx="2016224" cy="3079528"/>
          </a:xfrm>
          <a:prstGeom prst="rect">
            <a:avLst/>
          </a:prstGeom>
          <a:solidFill>
            <a:schemeClr val="bg1">
              <a:lumMod val="95000"/>
            </a:schemeClr>
          </a:solidFill>
          <a:ln w="12700" cap="flat" cmpd="sng" algn="ctr">
            <a:noFill/>
            <a:prstDash val="dash"/>
          </a:ln>
          <a:effectLst>
            <a:softEdge rad="12700"/>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p:txBody>
          <a:bodyPr/>
          <a:lstStyle/>
          <a:p>
            <a:r>
              <a:rPr lang="zh-CN" altLang="en-US" dirty="0" smtClean="0"/>
              <a:t>智慧停车方案工作原理</a:t>
            </a:r>
            <a:endParaRPr lang="zh-CN" alt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60" y="1951087"/>
            <a:ext cx="2002618" cy="242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581" y="1951087"/>
            <a:ext cx="1815647" cy="24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301" y="1951087"/>
            <a:ext cx="2002618" cy="2420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2280" y="1245989"/>
            <a:ext cx="1261884" cy="461665"/>
          </a:xfrm>
          <a:prstGeom prst="rect">
            <a:avLst/>
          </a:prstGeom>
          <a:noFill/>
        </p:spPr>
        <p:txBody>
          <a:bodyPr wrap="none" rtlCol="0">
            <a:spAutoFit/>
          </a:bodyPr>
          <a:lstStyle>
            <a:defPPr>
              <a:defRPr lang="zh-CN"/>
            </a:defPPr>
            <a:lvl1pPr>
              <a:defRPr sz="1200" b="1">
                <a:latin typeface="微软雅黑" panose="020B0503020204020204" pitchFamily="34" charset="-122"/>
                <a:ea typeface="微软雅黑" panose="020B0503020204020204" pitchFamily="34" charset="-122"/>
              </a:defRPr>
            </a:lvl1pPr>
          </a:lstStyle>
          <a:p>
            <a:r>
              <a:rPr lang="zh-CN" altLang="en-US" dirty="0"/>
              <a:t>架设</a:t>
            </a:r>
            <a:r>
              <a:rPr lang="en-US" altLang="zh-CN" dirty="0"/>
              <a:t>Lora</a:t>
            </a:r>
            <a:r>
              <a:rPr lang="zh-CN" altLang="en-US" dirty="0"/>
              <a:t>基站</a:t>
            </a:r>
            <a:endParaRPr lang="en-US" altLang="zh-CN" dirty="0"/>
          </a:p>
          <a:p>
            <a:r>
              <a:rPr lang="zh-CN" altLang="en-US" dirty="0"/>
              <a:t>安装地磁感应器</a:t>
            </a:r>
            <a:endParaRPr lang="en-US" altLang="zh-CN" dirty="0"/>
          </a:p>
        </p:txBody>
      </p:sp>
      <p:sp>
        <p:nvSpPr>
          <p:cNvPr id="8" name="TextBox 7"/>
          <p:cNvSpPr txBox="1"/>
          <p:nvPr/>
        </p:nvSpPr>
        <p:spPr>
          <a:xfrm>
            <a:off x="2730176" y="1338323"/>
            <a:ext cx="1415772" cy="276999"/>
          </a:xfrm>
          <a:prstGeom prst="rect">
            <a:avLst/>
          </a:prstGeom>
          <a:noFill/>
        </p:spPr>
        <p:txBody>
          <a:bodyPr wrap="none" rtlCol="0">
            <a:spAutoFit/>
          </a:bodyPr>
          <a:lstStyle>
            <a:defPPr>
              <a:defRPr lang="zh-CN"/>
            </a:defPPr>
            <a:lvl1pPr>
              <a:defRPr sz="1200" b="1">
                <a:latin typeface="微软雅黑" panose="020B0503020204020204" pitchFamily="34" charset="-122"/>
                <a:ea typeface="微软雅黑" panose="020B0503020204020204" pitchFamily="34" charset="-122"/>
              </a:defRPr>
            </a:lvl1pPr>
          </a:lstStyle>
          <a:p>
            <a:r>
              <a:rPr lang="zh-CN" altLang="en-US" dirty="0"/>
              <a:t>车位占用实时上报</a:t>
            </a:r>
            <a:endParaRPr lang="en-US" altLang="zh-CN" dirty="0"/>
          </a:p>
        </p:txBody>
      </p:sp>
      <p:sp>
        <p:nvSpPr>
          <p:cNvPr id="9" name="TextBox 8"/>
          <p:cNvSpPr txBox="1"/>
          <p:nvPr/>
        </p:nvSpPr>
        <p:spPr>
          <a:xfrm>
            <a:off x="4660711" y="1338322"/>
            <a:ext cx="1415772" cy="276999"/>
          </a:xfrm>
          <a:prstGeom prst="rect">
            <a:avLst/>
          </a:prstGeom>
          <a:noFill/>
        </p:spPr>
        <p:txBody>
          <a:bodyPr wrap="none" rtlCol="0">
            <a:spAutoFit/>
          </a:bodyPr>
          <a:lstStyle>
            <a:defPPr>
              <a:defRPr lang="zh-CN"/>
            </a:defPPr>
            <a:lvl1pPr>
              <a:defRPr sz="1200" b="1">
                <a:latin typeface="微软雅黑" panose="020B0503020204020204" pitchFamily="34" charset="-122"/>
                <a:ea typeface="微软雅黑" panose="020B0503020204020204" pitchFamily="34" charset="-122"/>
              </a:defRPr>
            </a:lvl1pPr>
          </a:lstStyle>
          <a:p>
            <a:r>
              <a:rPr lang="zh-CN" altLang="en-US" dirty="0"/>
              <a:t>车辆离开实时上报</a:t>
            </a:r>
          </a:p>
        </p:txBody>
      </p:sp>
      <p:sp>
        <p:nvSpPr>
          <p:cNvPr id="10" name="右箭头 9"/>
          <p:cNvSpPr/>
          <p:nvPr/>
        </p:nvSpPr>
        <p:spPr>
          <a:xfrm>
            <a:off x="2140431" y="1446335"/>
            <a:ext cx="432048" cy="108012"/>
          </a:xfrm>
          <a:prstGeom prst="rightArrow">
            <a:avLst/>
          </a:prstGeom>
          <a:ln w="19050">
            <a:solidFill>
              <a:srgbClr val="E6001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b="1"/>
          </a:p>
        </p:txBody>
      </p:sp>
      <p:sp>
        <p:nvSpPr>
          <p:cNvPr id="11" name="右箭头 10"/>
          <p:cNvSpPr/>
          <p:nvPr/>
        </p:nvSpPr>
        <p:spPr>
          <a:xfrm>
            <a:off x="4156655" y="1446335"/>
            <a:ext cx="432048" cy="108012"/>
          </a:xfrm>
          <a:prstGeom prst="rightArrow">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6" name="Picture 2" descr="C:\Users\f02720\Pictures\美工\h3c logo\lvzhou-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608" y="1851670"/>
            <a:ext cx="453773" cy="323619"/>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8"/>
          <p:cNvSpPr txBox="1"/>
          <p:nvPr/>
        </p:nvSpPr>
        <p:spPr>
          <a:xfrm>
            <a:off x="7560902" y="2006132"/>
            <a:ext cx="1035861" cy="215444"/>
          </a:xfrm>
          <a:prstGeom prst="rect">
            <a:avLst/>
          </a:prstGeom>
          <a:noFill/>
        </p:spPr>
        <p:txBody>
          <a:bodyPr wrap="none" rtlCol="0">
            <a:spAutoFit/>
          </a:bodyPr>
          <a:lstStyle/>
          <a:p>
            <a:r>
              <a:rPr lang="zh-CN" altLang="en-US" sz="800" b="1" dirty="0" smtClean="0">
                <a:latin typeface="微软雅黑" panose="020B0503020204020204" pitchFamily="34" charset="-122"/>
                <a:ea typeface="微软雅黑" panose="020B0503020204020204" pitchFamily="34" charset="-122"/>
              </a:rPr>
              <a:t>物联业务引擎</a:t>
            </a:r>
            <a:r>
              <a:rPr lang="en-US" altLang="zh-CN" sz="800" b="1" dirty="0" smtClean="0">
                <a:latin typeface="微软雅黑" panose="020B0503020204020204" pitchFamily="34" charset="-122"/>
                <a:ea typeface="微软雅黑" panose="020B0503020204020204" pitchFamily="34" charset="-122"/>
              </a:rPr>
              <a:t>(ISE)</a:t>
            </a:r>
            <a:endParaRPr lang="zh-CN" altLang="en-US" sz="800" b="1" dirty="0">
              <a:latin typeface="微软雅黑" panose="020B0503020204020204" pitchFamily="34" charset="-122"/>
              <a:ea typeface="微软雅黑" panose="020B0503020204020204" pitchFamily="34" charset="-122"/>
            </a:endParaRPr>
          </a:p>
        </p:txBody>
      </p:sp>
      <p:pic>
        <p:nvPicPr>
          <p:cNvPr id="28" name="Picture 5" descr="\\h3c-infoserver\09-02-H3C产品图片库\产品图片库\无线产品\IG4500-L\GIF\IG4500-L-F.gif">
            <a:extLst>
              <a:ext uri="{FF2B5EF4-FFF2-40B4-BE49-F238E27FC236}">
                <a16:creationId xmlns="" xmlns:a16="http://schemas.microsoft.com/office/drawing/2014/main" id="{8A60F05F-DB86-423D-B7A2-99942BF8143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795" t="18389" r="12685" b="16948"/>
          <a:stretch/>
        </p:blipFill>
        <p:spPr bwMode="auto">
          <a:xfrm>
            <a:off x="7035824" y="2896422"/>
            <a:ext cx="684043" cy="3429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f02720\Pictures\美工\Icons\地磁.png">
            <a:extLst>
              <a:ext uri="{FF2B5EF4-FFF2-40B4-BE49-F238E27FC236}">
                <a16:creationId xmlns="" xmlns:a16="http://schemas.microsoft.com/office/drawing/2014/main" id="{346EE210-7CD7-43F3-9051-39035C311994}"/>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0" b="95775" l="0" r="98529"/>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7231305" y="3955597"/>
            <a:ext cx="342023" cy="320326"/>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5023" y="3541014"/>
            <a:ext cx="414583" cy="414583"/>
          </a:xfrm>
          <a:prstGeom prst="rect">
            <a:avLst/>
          </a:prstGeom>
        </p:spPr>
      </p:pic>
      <p:cxnSp>
        <p:nvCxnSpPr>
          <p:cNvPr id="32" name="直接连接符 31"/>
          <p:cNvCxnSpPr>
            <a:endCxn id="28" idx="0"/>
          </p:cNvCxnSpPr>
          <p:nvPr/>
        </p:nvCxnSpPr>
        <p:spPr>
          <a:xfrm flipH="1">
            <a:off x="7377846" y="2335603"/>
            <a:ext cx="4" cy="560819"/>
          </a:xfrm>
          <a:prstGeom prst="line">
            <a:avLst/>
          </a:prstGeom>
        </p:spPr>
        <p:style>
          <a:lnRef idx="1">
            <a:schemeClr val="accent4"/>
          </a:lnRef>
          <a:fillRef idx="0">
            <a:schemeClr val="accent4"/>
          </a:fillRef>
          <a:effectRef idx="0">
            <a:schemeClr val="accent4"/>
          </a:effectRef>
          <a:fontRef idx="minor">
            <a:schemeClr val="tx1"/>
          </a:fontRef>
        </p:style>
      </p:cxnSp>
      <p:pic>
        <p:nvPicPr>
          <p:cNvPr id="37" name="图片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3958" y="1890233"/>
            <a:ext cx="934000" cy="622666"/>
          </a:xfrm>
          <a:prstGeom prst="rect">
            <a:avLst/>
          </a:prstGeom>
        </p:spPr>
      </p:pic>
      <p:sp>
        <p:nvSpPr>
          <p:cNvPr id="38" name="文本框 8"/>
          <p:cNvSpPr txBox="1"/>
          <p:nvPr/>
        </p:nvSpPr>
        <p:spPr>
          <a:xfrm>
            <a:off x="7756468" y="2974467"/>
            <a:ext cx="644728"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LoRa</a:t>
            </a:r>
            <a:r>
              <a:rPr lang="zh-CN" altLang="en-US" sz="800" b="1" dirty="0" smtClean="0">
                <a:latin typeface="微软雅黑" panose="020B0503020204020204" pitchFamily="34" charset="-122"/>
                <a:ea typeface="微软雅黑" panose="020B0503020204020204" pitchFamily="34" charset="-122"/>
              </a:rPr>
              <a:t>基站</a:t>
            </a:r>
            <a:endParaRPr lang="zh-CN" altLang="en-US" sz="800" b="1" dirty="0">
              <a:latin typeface="微软雅黑" panose="020B0503020204020204" pitchFamily="34" charset="-122"/>
              <a:ea typeface="微软雅黑" panose="020B0503020204020204" pitchFamily="34" charset="-122"/>
            </a:endParaRPr>
          </a:p>
        </p:txBody>
      </p:sp>
      <p:sp>
        <p:nvSpPr>
          <p:cNvPr id="39" name="文本框 8"/>
          <p:cNvSpPr txBox="1"/>
          <p:nvPr/>
        </p:nvSpPr>
        <p:spPr>
          <a:xfrm>
            <a:off x="7510712" y="3992367"/>
            <a:ext cx="952505" cy="215444"/>
          </a:xfrm>
          <a:prstGeom prst="rect">
            <a:avLst/>
          </a:prstGeom>
          <a:noFill/>
        </p:spPr>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LoRa</a:t>
            </a:r>
            <a:r>
              <a:rPr lang="zh-CN" altLang="en-US" sz="800" b="1" dirty="0" smtClean="0">
                <a:latin typeface="微软雅黑" panose="020B0503020204020204" pitchFamily="34" charset="-122"/>
                <a:ea typeface="微软雅黑" panose="020B0503020204020204" pitchFamily="34" charset="-122"/>
              </a:rPr>
              <a:t>地磁传感器</a:t>
            </a:r>
            <a:endParaRPr lang="zh-CN" altLang="en-US" sz="800" b="1" dirty="0">
              <a:latin typeface="微软雅黑" panose="020B0503020204020204" pitchFamily="34" charset="-122"/>
              <a:ea typeface="微软雅黑" panose="020B0503020204020204" pitchFamily="34" charset="-122"/>
            </a:endParaRPr>
          </a:p>
        </p:txBody>
      </p:sp>
      <p:sp>
        <p:nvSpPr>
          <p:cNvPr id="40" name="TextBox 39"/>
          <p:cNvSpPr txBox="1"/>
          <p:nvPr/>
        </p:nvSpPr>
        <p:spPr>
          <a:xfrm>
            <a:off x="7292488" y="1367938"/>
            <a:ext cx="800219" cy="276999"/>
          </a:xfrm>
          <a:prstGeom prst="rect">
            <a:avLst/>
          </a:prstGeom>
          <a:noFill/>
        </p:spPr>
        <p:txBody>
          <a:bodyPr wrap="none" rtlCol="0">
            <a:spAutoFit/>
          </a:bodyPr>
          <a:lstStyle>
            <a:defPPr>
              <a:defRPr lang="zh-CN"/>
            </a:defPPr>
            <a:lvl1pPr>
              <a:defRPr sz="1200" b="1">
                <a:latin typeface="微软雅黑" panose="020B0503020204020204" pitchFamily="34" charset="-122"/>
                <a:ea typeface="微软雅黑" panose="020B0503020204020204" pitchFamily="34" charset="-122"/>
              </a:defRPr>
            </a:lvl1pPr>
          </a:lstStyle>
          <a:p>
            <a:r>
              <a:rPr lang="zh-CN" altLang="en-US" dirty="0" smtClean="0">
                <a:solidFill>
                  <a:srgbClr val="E60012"/>
                </a:solidFill>
              </a:rPr>
              <a:t>组网拓扑</a:t>
            </a:r>
            <a:endParaRPr lang="zh-CN" altLang="en-US" dirty="0">
              <a:solidFill>
                <a:srgbClr val="E60012"/>
              </a:solidFill>
            </a:endParaRPr>
          </a:p>
        </p:txBody>
      </p:sp>
    </p:spTree>
    <p:extLst>
      <p:ext uri="{BB962C8B-B14F-4D97-AF65-F5344CB8AC3E}">
        <p14:creationId xmlns:p14="http://schemas.microsoft.com/office/powerpoint/2010/main" val="383992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131591"/>
            <a:ext cx="9144000" cy="3316218"/>
          </a:xfrm>
          <a:prstGeom prst="rect">
            <a:avLst/>
          </a:prstGeom>
          <a:solidFill>
            <a:schemeClr val="tx1">
              <a:lumMod val="50000"/>
              <a:lumOff val="50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p:txBody>
          <a:bodyPr/>
          <a:lstStyle/>
          <a:p>
            <a:r>
              <a:rPr lang="zh-CN" altLang="en-US" dirty="0" smtClean="0"/>
              <a:t>停车效率提升  用户满意度提升  校园形象提升</a:t>
            </a:r>
            <a:endParaRPr lang="zh-CN" altLang="en-US" dirty="0"/>
          </a:p>
        </p:txBody>
      </p:sp>
      <p:pic>
        <p:nvPicPr>
          <p:cNvPr id="3" name="Picture 3" descr="D:\SVN\IOT-Doc\00 汇报\高教展\parking_app.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339" t="743" r="26605" b="3266"/>
          <a:stretch/>
        </p:blipFill>
        <p:spPr bwMode="auto">
          <a:xfrm>
            <a:off x="899592" y="1203598"/>
            <a:ext cx="1541888" cy="2883822"/>
          </a:xfrm>
          <a:prstGeom prst="roundRect">
            <a:avLst>
              <a:gd name="adj" fmla="val 14934"/>
            </a:avLst>
          </a:prstGeom>
          <a:solidFill>
            <a:srgbClr val="FFFFFF">
              <a:shade val="85000"/>
            </a:srgbClr>
          </a:solidFill>
          <a:ln>
            <a:noFill/>
          </a:ln>
          <a:effectLst/>
          <a:extLst/>
        </p:spPr>
      </p:pic>
      <p:pic>
        <p:nvPicPr>
          <p:cNvPr id="4" name="Picture 2" descr="D:\SVN\IOT-Doc\00 汇报\高教展\parking_web.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4022" y="1275606"/>
            <a:ext cx="5618458" cy="2736304"/>
          </a:xfrm>
          <a:prstGeom prst="roundRect">
            <a:avLst>
              <a:gd name="adj" fmla="val 0"/>
            </a:avLst>
          </a:prstGeom>
          <a:solidFill>
            <a:srgbClr val="FFFFFF">
              <a:shade val="85000"/>
            </a:srgbClr>
          </a:solidFill>
          <a:ln>
            <a:noFill/>
          </a:ln>
          <a:effectLst/>
          <a:extLst/>
        </p:spPr>
      </p:pic>
      <p:grpSp>
        <p:nvGrpSpPr>
          <p:cNvPr id="6" name="组合 5">
            <a:extLst>
              <a:ext uri="{FF2B5EF4-FFF2-40B4-BE49-F238E27FC236}">
                <a16:creationId xmlns:a16="http://schemas.microsoft.com/office/drawing/2014/main" xmlns="" id="{92A13035-E7E0-47BC-A731-A08717C31DAA}"/>
              </a:ext>
            </a:extLst>
          </p:cNvPr>
          <p:cNvGrpSpPr/>
          <p:nvPr/>
        </p:nvGrpSpPr>
        <p:grpSpPr>
          <a:xfrm>
            <a:off x="505428" y="4158568"/>
            <a:ext cx="2266372" cy="357398"/>
            <a:chOff x="1509713" y="11988800"/>
            <a:chExt cx="11747358" cy="975763"/>
          </a:xfrm>
        </p:grpSpPr>
        <p:sp>
          <p:nvSpPr>
            <p:cNvPr id="7"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3" y="11988800"/>
              <a:ext cx="11544338" cy="974725"/>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smtClean="0">
                  <a:solidFill>
                    <a:schemeClr val="bg1"/>
                  </a:solidFill>
                  <a:latin typeface="微软雅黑" pitchFamily="34" charset="-122"/>
                  <a:ea typeface="微软雅黑" pitchFamily="34" charset="-122"/>
                </a:rPr>
                <a:t>用户</a:t>
              </a:r>
              <a:r>
                <a:rPr lang="en-US" altLang="zh-CN" sz="1000" b="1" dirty="0" smtClean="0">
                  <a:solidFill>
                    <a:schemeClr val="bg1"/>
                  </a:solidFill>
                  <a:latin typeface="微软雅黑" pitchFamily="34" charset="-122"/>
                  <a:ea typeface="微软雅黑" pitchFamily="34" charset="-122"/>
                </a:rPr>
                <a:t>APP</a:t>
              </a:r>
              <a:r>
                <a:rPr lang="zh-CN" altLang="en-US" sz="1000" b="1" dirty="0" smtClean="0">
                  <a:solidFill>
                    <a:schemeClr val="bg1"/>
                  </a:solidFill>
                  <a:latin typeface="微软雅黑" pitchFamily="34" charset="-122"/>
                  <a:ea typeface="微软雅黑" pitchFamily="34" charset="-122"/>
                </a:rPr>
                <a:t>精确导航最近空闲车位</a:t>
              </a:r>
              <a:endParaRPr lang="zh-CN" altLang="en-US" sz="1000" b="1" dirty="0">
                <a:solidFill>
                  <a:schemeClr val="bg1"/>
                </a:solidFill>
                <a:latin typeface="微软雅黑" pitchFamily="34" charset="-122"/>
                <a:ea typeface="微软雅黑" pitchFamily="34" charset="-122"/>
              </a:endParaRPr>
            </a:p>
          </p:txBody>
        </p:sp>
        <p:sp>
          <p:nvSpPr>
            <p:cNvPr id="8"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sp>
          <p:nvSpPr>
            <p:cNvPr id="9"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p>
          </p:txBody>
        </p:sp>
      </p:grpSp>
      <p:grpSp>
        <p:nvGrpSpPr>
          <p:cNvPr id="10" name="组合 9">
            <a:extLst>
              <a:ext uri="{FF2B5EF4-FFF2-40B4-BE49-F238E27FC236}">
                <a16:creationId xmlns:a16="http://schemas.microsoft.com/office/drawing/2014/main" xmlns="" id="{92A13035-E7E0-47BC-A731-A08717C31DAA}"/>
              </a:ext>
            </a:extLst>
          </p:cNvPr>
          <p:cNvGrpSpPr/>
          <p:nvPr/>
        </p:nvGrpSpPr>
        <p:grpSpPr>
          <a:xfrm>
            <a:off x="4250872" y="4158568"/>
            <a:ext cx="3672408" cy="357398"/>
            <a:chOff x="1509713" y="11988800"/>
            <a:chExt cx="11747358" cy="975763"/>
          </a:xfrm>
        </p:grpSpPr>
        <p:sp>
          <p:nvSpPr>
            <p:cNvPr id="11" name="Rectangle 60">
              <a:extLst>
                <a:ext uri="{FF2B5EF4-FFF2-40B4-BE49-F238E27FC236}">
                  <a16:creationId xmlns:a16="http://schemas.microsoft.com/office/drawing/2014/main" xmlns="" id="{3902A303-7F9E-458B-B4DC-F5FD2F7E309A}"/>
                </a:ext>
              </a:extLst>
            </p:cNvPr>
            <p:cNvSpPr>
              <a:spLocks noChangeArrowheads="1"/>
            </p:cNvSpPr>
            <p:nvPr/>
          </p:nvSpPr>
          <p:spPr bwMode="auto">
            <a:xfrm>
              <a:off x="1611224" y="11988800"/>
              <a:ext cx="11544339" cy="974726"/>
            </a:xfrm>
            <a:prstGeom prst="rect">
              <a:avLst/>
            </a:prstGeom>
            <a:solidFill>
              <a:srgbClr val="E700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zh-CN" altLang="en-US" sz="1000" b="1" dirty="0" smtClean="0">
                  <a:solidFill>
                    <a:schemeClr val="bg1"/>
                  </a:solidFill>
                  <a:latin typeface="微软雅黑" pitchFamily="34" charset="-122"/>
                  <a:ea typeface="微软雅黑" pitchFamily="34" charset="-122"/>
                </a:rPr>
                <a:t>实时掌握车位信息，管理、运营得心应手</a:t>
              </a:r>
              <a:endParaRPr lang="zh-CN" altLang="en-US" sz="1000" b="1" dirty="0">
                <a:solidFill>
                  <a:schemeClr val="bg1"/>
                </a:solidFill>
                <a:latin typeface="微软雅黑" pitchFamily="34" charset="-122"/>
                <a:ea typeface="微软雅黑" pitchFamily="34" charset="-122"/>
              </a:endParaRPr>
            </a:p>
          </p:txBody>
        </p:sp>
        <p:sp>
          <p:nvSpPr>
            <p:cNvPr id="12" name="Freeform 61">
              <a:extLst>
                <a:ext uri="{FF2B5EF4-FFF2-40B4-BE49-F238E27FC236}">
                  <a16:creationId xmlns:a16="http://schemas.microsoft.com/office/drawing/2014/main" xmlns="" id="{CBCC553E-3E74-43E7-B252-C796FA816E23}"/>
                </a:ext>
              </a:extLst>
            </p:cNvPr>
            <p:cNvSpPr>
              <a:spLocks/>
            </p:cNvSpPr>
            <p:nvPr/>
          </p:nvSpPr>
          <p:spPr bwMode="auto">
            <a:xfrm>
              <a:off x="1509713" y="12765842"/>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61">
              <a:extLst>
                <a:ext uri="{FF2B5EF4-FFF2-40B4-BE49-F238E27FC236}">
                  <a16:creationId xmlns:a16="http://schemas.microsoft.com/office/drawing/2014/main" xmlns="" id="{2CB9A2C8-CD3C-4774-91C6-5F454F03AC56}"/>
                </a:ext>
              </a:extLst>
            </p:cNvPr>
            <p:cNvSpPr>
              <a:spLocks/>
            </p:cNvSpPr>
            <p:nvPr/>
          </p:nvSpPr>
          <p:spPr bwMode="auto">
            <a:xfrm flipH="1">
              <a:off x="13155561" y="12766880"/>
              <a:ext cx="101510" cy="197683"/>
            </a:xfrm>
            <a:custGeom>
              <a:avLst/>
              <a:gdLst>
                <a:gd name="T0" fmla="*/ 0 w 241"/>
                <a:gd name="T1" fmla="*/ 0 h 190"/>
                <a:gd name="T2" fmla="*/ 241 w 241"/>
                <a:gd name="T3" fmla="*/ 190 h 190"/>
                <a:gd name="T4" fmla="*/ 241 w 241"/>
                <a:gd name="T5" fmla="*/ 0 h 190"/>
                <a:gd name="T6" fmla="*/ 0 w 241"/>
                <a:gd name="T7" fmla="*/ 0 h 190"/>
              </a:gdLst>
              <a:ahLst/>
              <a:cxnLst>
                <a:cxn ang="0">
                  <a:pos x="T0" y="T1"/>
                </a:cxn>
                <a:cxn ang="0">
                  <a:pos x="T2" y="T3"/>
                </a:cxn>
                <a:cxn ang="0">
                  <a:pos x="T4" y="T5"/>
                </a:cxn>
                <a:cxn ang="0">
                  <a:pos x="T6" y="T7"/>
                </a:cxn>
              </a:cxnLst>
              <a:rect l="0" t="0" r="r" b="b"/>
              <a:pathLst>
                <a:path w="241" h="190">
                  <a:moveTo>
                    <a:pt x="0" y="0"/>
                  </a:moveTo>
                  <a:lnTo>
                    <a:pt x="241" y="190"/>
                  </a:lnTo>
                  <a:lnTo>
                    <a:pt x="241" y="0"/>
                  </a:lnTo>
                  <a:lnTo>
                    <a:pt x="0" y="0"/>
                  </a:lnTo>
                  <a:close/>
                </a:path>
              </a:pathLst>
            </a:custGeom>
            <a:solidFill>
              <a:srgbClr val="8D1B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6" name="圆角矩形 15"/>
          <p:cNvSpPr/>
          <p:nvPr/>
        </p:nvSpPr>
        <p:spPr>
          <a:xfrm>
            <a:off x="7753230" y="2499742"/>
            <a:ext cx="1080120" cy="1440160"/>
          </a:xfrm>
          <a:prstGeom prst="roundRect">
            <a:avLst/>
          </a:prstGeom>
          <a:noFill/>
          <a:ln w="12700" cap="flat" cmpd="sng" algn="ctr">
            <a:solidFill>
              <a:srgbClr val="E60012"/>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7" name="TextBox 16"/>
          <p:cNvSpPr txBox="1"/>
          <p:nvPr/>
        </p:nvSpPr>
        <p:spPr>
          <a:xfrm>
            <a:off x="8057384" y="2499742"/>
            <a:ext cx="800219" cy="338554"/>
          </a:xfrm>
          <a:prstGeom prst="rect">
            <a:avLst/>
          </a:prstGeom>
          <a:noFill/>
        </p:spPr>
        <p:txBody>
          <a:bodyPr wrap="none" rtlCol="0">
            <a:spAutoFit/>
          </a:bodyPr>
          <a:lstStyle/>
          <a:p>
            <a:r>
              <a:rPr lang="zh-CN" altLang="en-US" sz="800" b="1" dirty="0" smtClean="0">
                <a:solidFill>
                  <a:srgbClr val="E60012"/>
                </a:solidFill>
                <a:latin typeface="微软雅黑" panose="020B0503020204020204" pitchFamily="34" charset="-122"/>
                <a:ea typeface="微软雅黑" panose="020B0503020204020204" pitchFamily="34" charset="-122"/>
              </a:rPr>
              <a:t>繁忙区域统计</a:t>
            </a:r>
            <a:endParaRPr lang="en-US" altLang="zh-CN" sz="800" b="1" dirty="0" smtClean="0">
              <a:solidFill>
                <a:srgbClr val="E60012"/>
              </a:solidFill>
              <a:latin typeface="微软雅黑" panose="020B0503020204020204" pitchFamily="34" charset="-122"/>
              <a:ea typeface="微软雅黑" panose="020B0503020204020204" pitchFamily="34" charset="-122"/>
            </a:endParaRPr>
          </a:p>
          <a:p>
            <a:pPr algn="ctr"/>
            <a:r>
              <a:rPr lang="zh-CN" altLang="en-US" sz="800" b="1" dirty="0" smtClean="0">
                <a:solidFill>
                  <a:srgbClr val="E60012"/>
                </a:solidFill>
                <a:latin typeface="微软雅黑" panose="020B0503020204020204" pitchFamily="34" charset="-122"/>
                <a:ea typeface="微软雅黑" panose="020B0503020204020204" pitchFamily="34" charset="-122"/>
              </a:rPr>
              <a:t>以便后期改造</a:t>
            </a:r>
            <a:endParaRPr lang="zh-CN" altLang="en-US" sz="800" b="1" dirty="0">
              <a:solidFill>
                <a:srgbClr val="E60012"/>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086432" y="1451112"/>
            <a:ext cx="1518364" cy="338554"/>
          </a:xfrm>
          <a:prstGeom prst="rect">
            <a:avLst/>
          </a:prstGeom>
          <a:noFill/>
        </p:spPr>
        <p:txBody>
          <a:bodyPr wrap="none" rtlCol="0">
            <a:spAutoFit/>
          </a:bodyPr>
          <a:lstStyle/>
          <a:p>
            <a:r>
              <a:rPr lang="zh-CN" altLang="en-US" sz="800" b="1" dirty="0" smtClean="0">
                <a:solidFill>
                  <a:srgbClr val="E60012"/>
                </a:solidFill>
                <a:latin typeface="微软雅黑" panose="020B0503020204020204" pitchFamily="34" charset="-122"/>
                <a:ea typeface="微软雅黑" panose="020B0503020204020204" pitchFamily="34" charset="-122"/>
              </a:rPr>
              <a:t>剩余车位紧张与空闲颜色区分</a:t>
            </a:r>
            <a:endParaRPr lang="en-US" altLang="zh-CN" sz="800" b="1" dirty="0" smtClean="0">
              <a:solidFill>
                <a:srgbClr val="E60012"/>
              </a:solidFill>
              <a:latin typeface="微软雅黑" panose="020B0503020204020204" pitchFamily="34" charset="-122"/>
              <a:ea typeface="微软雅黑" panose="020B0503020204020204" pitchFamily="34" charset="-122"/>
            </a:endParaRPr>
          </a:p>
          <a:p>
            <a:r>
              <a:rPr lang="zh-CN" altLang="en-US" sz="800" b="1" dirty="0" smtClean="0">
                <a:solidFill>
                  <a:srgbClr val="E60012"/>
                </a:solidFill>
                <a:latin typeface="微软雅黑" panose="020B0503020204020204" pitchFamily="34" charset="-122"/>
                <a:ea typeface="微软雅黑" panose="020B0503020204020204" pitchFamily="34" charset="-122"/>
              </a:rPr>
              <a:t>避免途中被占，精细化服务</a:t>
            </a:r>
            <a:endParaRPr lang="zh-CN" altLang="en-US" sz="800" b="1" dirty="0">
              <a:solidFill>
                <a:srgbClr val="E60012"/>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1683303" y="1789666"/>
            <a:ext cx="728457" cy="1000033"/>
          </a:xfrm>
          <a:prstGeom prst="roundRect">
            <a:avLst/>
          </a:prstGeom>
          <a:noFill/>
          <a:ln w="12700" cap="flat" cmpd="sng" algn="ctr">
            <a:solidFill>
              <a:srgbClr val="E60012"/>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4" name="圆角矩形 13"/>
          <p:cNvSpPr/>
          <p:nvPr/>
        </p:nvSpPr>
        <p:spPr>
          <a:xfrm>
            <a:off x="5292080" y="1563638"/>
            <a:ext cx="2448272" cy="792088"/>
          </a:xfrm>
          <a:prstGeom prst="roundRect">
            <a:avLst/>
          </a:prstGeom>
          <a:noFill/>
          <a:ln w="12700" cap="flat" cmpd="sng" algn="ctr">
            <a:solidFill>
              <a:srgbClr val="E60012"/>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9" name="TextBox 18"/>
          <p:cNvSpPr txBox="1"/>
          <p:nvPr/>
        </p:nvSpPr>
        <p:spPr>
          <a:xfrm>
            <a:off x="5282149" y="1563638"/>
            <a:ext cx="1415772" cy="215444"/>
          </a:xfrm>
          <a:prstGeom prst="rect">
            <a:avLst/>
          </a:prstGeom>
          <a:noFill/>
        </p:spPr>
        <p:txBody>
          <a:bodyPr wrap="none" rtlCol="0">
            <a:spAutoFit/>
          </a:bodyPr>
          <a:lstStyle/>
          <a:p>
            <a:r>
              <a:rPr lang="zh-CN" altLang="en-US" sz="800" b="1" dirty="0" smtClean="0">
                <a:solidFill>
                  <a:srgbClr val="E60012"/>
                </a:solidFill>
                <a:latin typeface="微软雅黑" panose="020B0503020204020204" pitchFamily="34" charset="-122"/>
                <a:ea typeface="微软雅黑" panose="020B0503020204020204" pitchFamily="34" charset="-122"/>
              </a:rPr>
              <a:t>高峰期统计，提前预警限流</a:t>
            </a:r>
            <a:endParaRPr lang="zh-CN" altLang="en-US" sz="800" b="1" dirty="0">
              <a:solidFill>
                <a:srgbClr val="E6001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3456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5" grpId="0"/>
      <p:bldP spid="18" grpId="0" animBg="1"/>
      <p:bldP spid="14" grpId="0" animBg="1"/>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梯形 3"/>
          <p:cNvSpPr/>
          <p:nvPr/>
        </p:nvSpPr>
        <p:spPr>
          <a:xfrm>
            <a:off x="0" y="3692062"/>
            <a:ext cx="9144000" cy="1216152"/>
          </a:xfrm>
          <a:prstGeom prst="trapezoid">
            <a:avLst>
              <a:gd name="adj" fmla="val 75401"/>
            </a:avLst>
          </a:prstGeom>
          <a:solidFill>
            <a:schemeClr val="bg1">
              <a:lumMod val="8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 name="标题 1"/>
          <p:cNvSpPr>
            <a:spLocks noGrp="1"/>
          </p:cNvSpPr>
          <p:nvPr>
            <p:ph type="title"/>
          </p:nvPr>
        </p:nvSpPr>
        <p:spPr/>
        <p:txBody>
          <a:bodyPr/>
          <a:lstStyle/>
          <a:p>
            <a:r>
              <a:rPr lang="zh-CN" altLang="en-US" dirty="0" smtClean="0"/>
              <a:t>绿洲  </a:t>
            </a:r>
            <a:r>
              <a:rPr lang="zh-CN" altLang="en-US" dirty="0"/>
              <a:t>物</a:t>
            </a:r>
            <a:r>
              <a:rPr lang="zh-CN" altLang="en-US" dirty="0" smtClean="0"/>
              <a:t>联校园专栏</a:t>
            </a:r>
            <a:endParaRPr lang="zh-CN" altLang="en-US"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961431"/>
            <a:ext cx="6811786" cy="37976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84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智能运营中心纵览全局</a:t>
            </a:r>
          </a:p>
        </p:txBody>
      </p:sp>
      <p:grpSp>
        <p:nvGrpSpPr>
          <p:cNvPr id="3" name="组 2"/>
          <p:cNvGrpSpPr/>
          <p:nvPr/>
        </p:nvGrpSpPr>
        <p:grpSpPr>
          <a:xfrm>
            <a:off x="539552" y="865398"/>
            <a:ext cx="8039579" cy="4010608"/>
            <a:chOff x="755574" y="793390"/>
            <a:chExt cx="8039579" cy="4010608"/>
          </a:xfrm>
        </p:grpSpPr>
        <p:sp>
          <p:nvSpPr>
            <p:cNvPr id="4" name="矩形 3"/>
            <p:cNvSpPr/>
            <p:nvPr/>
          </p:nvSpPr>
          <p:spPr>
            <a:xfrm>
              <a:off x="755574" y="793390"/>
              <a:ext cx="2376264" cy="1236637"/>
            </a:xfrm>
            <a:prstGeom prst="rect">
              <a:avLst/>
            </a:prstGeom>
            <a:solidFill>
              <a:srgbClr val="ADB378">
                <a:alpha val="10000"/>
              </a:srgbClr>
            </a:solidFill>
            <a:ln w="9525">
              <a:solidFill>
                <a:srgbClr val="ADB378">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49" y="854074"/>
              <a:ext cx="2237877" cy="916981"/>
            </a:xfrm>
            <a:prstGeom prst="rect">
              <a:avLst/>
            </a:prstGeom>
          </p:spPr>
        </p:pic>
        <p:sp>
          <p:nvSpPr>
            <p:cNvPr id="6" name="文本框 91"/>
            <p:cNvSpPr txBox="1"/>
            <p:nvPr/>
          </p:nvSpPr>
          <p:spPr>
            <a:xfrm>
              <a:off x="1268076" y="1761911"/>
              <a:ext cx="1351022" cy="276999"/>
            </a:xfrm>
            <a:prstGeom prst="rect">
              <a:avLst/>
            </a:prstGeom>
            <a:noFill/>
          </p:spPr>
          <p:txBody>
            <a:bodyPr wrap="square" rtlCol="0">
              <a:spAutoFit/>
            </a:bodyPr>
            <a:lstStyle/>
            <a:p>
              <a:pPr algn="ctr"/>
              <a:r>
                <a:rPr lang="zh-CN" altLang="en-US" sz="1200" b="1" dirty="0">
                  <a:solidFill>
                    <a:srgbClr val="888D5F"/>
                  </a:solidFill>
                  <a:latin typeface="Microsoft YaHei" charset="-122"/>
                  <a:ea typeface="Microsoft YaHei" charset="-122"/>
                  <a:cs typeface="Microsoft YaHei" charset="-122"/>
                </a:rPr>
                <a:t>大数据展示中心</a:t>
              </a:r>
            </a:p>
          </p:txBody>
        </p:sp>
        <p:sp>
          <p:nvSpPr>
            <p:cNvPr id="7" name="矩形 6"/>
            <p:cNvSpPr/>
            <p:nvPr/>
          </p:nvSpPr>
          <p:spPr>
            <a:xfrm>
              <a:off x="755574" y="2090711"/>
              <a:ext cx="2376264" cy="1385752"/>
            </a:xfrm>
            <a:prstGeom prst="rect">
              <a:avLst/>
            </a:prstGeom>
            <a:solidFill>
              <a:srgbClr val="6EADA7">
                <a:alpha val="10000"/>
              </a:srgbClr>
            </a:solidFill>
            <a:ln w="9525">
              <a:solidFill>
                <a:srgbClr val="6EADA7">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93"/>
            <p:cNvSpPr txBox="1"/>
            <p:nvPr/>
          </p:nvSpPr>
          <p:spPr>
            <a:xfrm>
              <a:off x="1268076" y="3187442"/>
              <a:ext cx="1351022" cy="276999"/>
            </a:xfrm>
            <a:prstGeom prst="rect">
              <a:avLst/>
            </a:prstGeom>
            <a:noFill/>
          </p:spPr>
          <p:txBody>
            <a:bodyPr wrap="square" rtlCol="0">
              <a:spAutoFit/>
            </a:bodyPr>
            <a:lstStyle/>
            <a:p>
              <a:pPr algn="ctr"/>
              <a:r>
                <a:rPr lang="zh-CN" altLang="en-US" sz="1200" b="1" dirty="0">
                  <a:solidFill>
                    <a:srgbClr val="598E8A"/>
                  </a:solidFill>
                  <a:latin typeface="Microsoft YaHei" charset="-122"/>
                  <a:ea typeface="Microsoft YaHei" charset="-122"/>
                  <a:cs typeface="Microsoft YaHei" charset="-122"/>
                </a:rPr>
                <a:t>应急指挥中心</a:t>
              </a:r>
            </a:p>
          </p:txBody>
        </p:sp>
        <p:sp>
          <p:nvSpPr>
            <p:cNvPr id="9" name="矩形 8"/>
            <p:cNvSpPr/>
            <p:nvPr/>
          </p:nvSpPr>
          <p:spPr>
            <a:xfrm>
              <a:off x="755574" y="3535970"/>
              <a:ext cx="2376264" cy="1236637"/>
            </a:xfrm>
            <a:prstGeom prst="rect">
              <a:avLst/>
            </a:prstGeom>
            <a:solidFill>
              <a:srgbClr val="2190B3">
                <a:alpha val="10000"/>
              </a:srgbClr>
            </a:solidFill>
            <a:ln w="9525">
              <a:solidFill>
                <a:srgbClr val="2190B3">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5"/>
            <p:cNvSpPr txBox="1"/>
            <p:nvPr/>
          </p:nvSpPr>
          <p:spPr>
            <a:xfrm>
              <a:off x="1268076" y="4486595"/>
              <a:ext cx="1351022" cy="276999"/>
            </a:xfrm>
            <a:prstGeom prst="rect">
              <a:avLst/>
            </a:prstGeom>
            <a:noFill/>
          </p:spPr>
          <p:txBody>
            <a:bodyPr wrap="square" rtlCol="0">
              <a:spAutoFit/>
            </a:bodyPr>
            <a:lstStyle/>
            <a:p>
              <a:pPr algn="ctr"/>
              <a:r>
                <a:rPr lang="zh-CN" altLang="en-US" sz="1200" b="1" dirty="0">
                  <a:solidFill>
                    <a:srgbClr val="2190B3"/>
                  </a:solidFill>
                  <a:latin typeface="Microsoft YaHei" charset="-122"/>
                  <a:ea typeface="Microsoft YaHei" charset="-122"/>
                  <a:cs typeface="Microsoft YaHei" charset="-122"/>
                </a:rPr>
                <a:t>视频监控中心</a:t>
              </a:r>
            </a:p>
          </p:txBody>
        </p:sp>
        <p:pic>
          <p:nvPicPr>
            <p:cNvPr id="11" name="图片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4295" y="2155816"/>
              <a:ext cx="2198583" cy="1019604"/>
            </a:xfrm>
            <a:prstGeom prst="rect">
              <a:avLst/>
            </a:prstGeom>
          </p:spPr>
        </p:pic>
        <p:pic>
          <p:nvPicPr>
            <p:cNvPr id="12" name="图片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7660" y="3595529"/>
              <a:ext cx="2195229" cy="909354"/>
            </a:xfrm>
            <a:prstGeom prst="rect">
              <a:avLst/>
            </a:prstGeom>
          </p:spPr>
        </p:pic>
        <p:cxnSp>
          <p:nvCxnSpPr>
            <p:cNvPr id="13" name="直线连接符 98"/>
            <p:cNvCxnSpPr/>
            <p:nvPr/>
          </p:nvCxnSpPr>
          <p:spPr>
            <a:xfrm flipV="1">
              <a:off x="3347862" y="793390"/>
              <a:ext cx="0" cy="3970204"/>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4" name="组 99"/>
            <p:cNvGrpSpPr/>
            <p:nvPr/>
          </p:nvGrpSpPr>
          <p:grpSpPr>
            <a:xfrm>
              <a:off x="5958544" y="3510600"/>
              <a:ext cx="2476569" cy="187369"/>
              <a:chOff x="2579432" y="3371223"/>
              <a:chExt cx="2476569" cy="324000"/>
            </a:xfrm>
          </p:grpSpPr>
          <p:sp>
            <p:nvSpPr>
              <p:cNvPr id="77" name="Line 5"/>
              <p:cNvSpPr>
                <a:spLocks noChangeShapeType="1"/>
              </p:cNvSpPr>
              <p:nvPr/>
            </p:nvSpPr>
            <p:spPr bwMode="auto">
              <a:xfrm>
                <a:off x="2579432" y="3371223"/>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8" name="Line 5"/>
              <p:cNvSpPr>
                <a:spLocks noChangeShapeType="1"/>
              </p:cNvSpPr>
              <p:nvPr/>
            </p:nvSpPr>
            <p:spPr bwMode="auto">
              <a:xfrm>
                <a:off x="3198301" y="3371223"/>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9" name="Line 5"/>
              <p:cNvSpPr>
                <a:spLocks noChangeShapeType="1"/>
              </p:cNvSpPr>
              <p:nvPr/>
            </p:nvSpPr>
            <p:spPr bwMode="auto">
              <a:xfrm>
                <a:off x="3814226" y="3371223"/>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80" name="Line 5"/>
              <p:cNvSpPr>
                <a:spLocks noChangeShapeType="1"/>
              </p:cNvSpPr>
              <p:nvPr/>
            </p:nvSpPr>
            <p:spPr bwMode="auto">
              <a:xfrm>
                <a:off x="4432117" y="3371223"/>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81" name="Line 5"/>
              <p:cNvSpPr>
                <a:spLocks noChangeShapeType="1"/>
              </p:cNvSpPr>
              <p:nvPr/>
            </p:nvSpPr>
            <p:spPr bwMode="auto">
              <a:xfrm>
                <a:off x="5056001" y="3371223"/>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grpSp>
        <p:sp>
          <p:nvSpPr>
            <p:cNvPr id="15" name="Line 5"/>
            <p:cNvSpPr>
              <a:spLocks noChangeShapeType="1"/>
            </p:cNvSpPr>
            <p:nvPr/>
          </p:nvSpPr>
          <p:spPr bwMode="auto">
            <a:xfrm>
              <a:off x="6224376" y="2155815"/>
              <a:ext cx="0" cy="271919"/>
            </a:xfrm>
            <a:prstGeom prst="line">
              <a:avLst/>
            </a:prstGeom>
            <a:noFill/>
            <a:ln w="12700" cmpd="sng">
              <a:solidFill>
                <a:srgbClr val="4C7293"/>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16" name="矩形 15"/>
            <p:cNvSpPr/>
            <p:nvPr/>
          </p:nvSpPr>
          <p:spPr>
            <a:xfrm>
              <a:off x="3595067" y="2305852"/>
              <a:ext cx="1455670" cy="1204749"/>
            </a:xfrm>
            <a:prstGeom prst="rect">
              <a:avLst/>
            </a:prstGeom>
            <a:solidFill>
              <a:srgbClr val="4C7293">
                <a:alpha val="10000"/>
              </a:srgbClr>
            </a:solidFill>
            <a:ln w="9525">
              <a:solidFill>
                <a:srgbClr val="4C7293">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595067" y="793390"/>
              <a:ext cx="5200086" cy="1362426"/>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08"/>
            <p:cNvSpPr txBox="1"/>
            <p:nvPr/>
          </p:nvSpPr>
          <p:spPr>
            <a:xfrm>
              <a:off x="3736844" y="3102228"/>
              <a:ext cx="1172116" cy="261610"/>
            </a:xfrm>
            <a:prstGeom prst="rect">
              <a:avLst/>
            </a:prstGeom>
            <a:noFill/>
          </p:spPr>
          <p:txBody>
            <a:bodyPr wrap="none" rtlCol="0">
              <a:spAutoFit/>
            </a:bodyPr>
            <a:lstStyle/>
            <a:p>
              <a:r>
                <a:rPr lang="zh-CN" altLang="en-US" sz="1100" dirty="0">
                  <a:solidFill>
                    <a:srgbClr val="4C7293"/>
                  </a:solidFill>
                  <a:latin typeface="Microsoft YaHei" charset="-122"/>
                  <a:ea typeface="Microsoft YaHei" charset="-122"/>
                  <a:cs typeface="Microsoft YaHei" charset="-122"/>
                </a:rPr>
                <a:t>屏幕拼接处理器</a:t>
              </a:r>
            </a:p>
          </p:txBody>
        </p:sp>
        <p:sp>
          <p:nvSpPr>
            <p:cNvPr id="19" name="矩形 17591"/>
            <p:cNvSpPr>
              <a:spLocks noChangeArrowheads="1"/>
            </p:cNvSpPr>
            <p:nvPr/>
          </p:nvSpPr>
          <p:spPr bwMode="auto">
            <a:xfrm>
              <a:off x="5568926" y="2756518"/>
              <a:ext cx="3226227" cy="743311"/>
            </a:xfrm>
            <a:prstGeom prst="rect">
              <a:avLst/>
            </a:prstGeom>
            <a:noFill/>
            <a:ln w="9525" cap="flat" cmpd="sng">
              <a:solidFill>
                <a:schemeClr val="bg1">
                  <a:lumMod val="65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0" name="Rectangle 41"/>
            <p:cNvSpPr>
              <a:spLocks noChangeArrowheads="1"/>
            </p:cNvSpPr>
            <p:nvPr/>
          </p:nvSpPr>
          <p:spPr bwMode="auto">
            <a:xfrm>
              <a:off x="5660872" y="2829051"/>
              <a:ext cx="563504" cy="623708"/>
            </a:xfrm>
            <a:prstGeom prst="rect">
              <a:avLst/>
            </a:prstGeom>
            <a:solidFill>
              <a:srgbClr val="2190B3"/>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21" name="矩形 20"/>
            <p:cNvSpPr/>
            <p:nvPr/>
          </p:nvSpPr>
          <p:spPr>
            <a:xfrm>
              <a:off x="5654327" y="3104168"/>
              <a:ext cx="595035" cy="338554"/>
            </a:xfrm>
            <a:prstGeom prst="rect">
              <a:avLst/>
            </a:prstGeom>
          </p:spPr>
          <p:txBody>
            <a:bodyPr wrap="none">
              <a:spAutoFit/>
            </a:bodyPr>
            <a:lstStyle/>
            <a:p>
              <a:pPr algn="ctr"/>
              <a:r>
                <a:rPr lang="zh-CN" altLang="en-US" sz="800" dirty="0">
                  <a:solidFill>
                    <a:schemeClr val="bg1"/>
                  </a:solidFill>
                  <a:latin typeface="微软雅黑" pitchFamily="34" charset="-122"/>
                  <a:ea typeface="微软雅黑" pitchFamily="34" charset="-122"/>
                  <a:sym typeface="宋体" pitchFamily="2" charset="-122"/>
                </a:rPr>
                <a:t>视频监控</a:t>
              </a:r>
              <a:endParaRPr lang="en-US" altLang="zh-CN" sz="800" dirty="0">
                <a:solidFill>
                  <a:schemeClr val="bg1"/>
                </a:solidFill>
                <a:latin typeface="微软雅黑" pitchFamily="34" charset="-122"/>
                <a:ea typeface="微软雅黑" pitchFamily="34" charset="-122"/>
                <a:sym typeface="宋体" pitchFamily="2" charset="-122"/>
              </a:endParaRPr>
            </a:p>
            <a:p>
              <a:pPr algn="ctr"/>
              <a:r>
                <a:rPr lang="zh-CN" altLang="en-US" sz="800" dirty="0">
                  <a:solidFill>
                    <a:schemeClr val="bg1"/>
                  </a:solidFill>
                  <a:latin typeface="微软雅黑" pitchFamily="34" charset="-122"/>
                  <a:ea typeface="微软雅黑" pitchFamily="34" charset="-122"/>
                  <a:sym typeface="宋体" pitchFamily="2" charset="-122"/>
                </a:rPr>
                <a:t>主机</a:t>
              </a:r>
              <a:endParaRPr lang="en-US" altLang="zh-CN" sz="800" dirty="0">
                <a:solidFill>
                  <a:schemeClr val="bg1"/>
                </a:solidFill>
                <a:latin typeface="微软雅黑" pitchFamily="34" charset="-122"/>
                <a:ea typeface="微软雅黑" pitchFamily="34" charset="-122"/>
                <a:sym typeface="宋体" pitchFamily="2" charset="-122"/>
              </a:endParaRPr>
            </a:p>
          </p:txBody>
        </p:sp>
        <p:sp>
          <p:nvSpPr>
            <p:cNvPr id="22" name="Rectangle 41"/>
            <p:cNvSpPr>
              <a:spLocks noChangeArrowheads="1"/>
            </p:cNvSpPr>
            <p:nvPr/>
          </p:nvSpPr>
          <p:spPr bwMode="auto">
            <a:xfrm>
              <a:off x="6279741" y="2829051"/>
              <a:ext cx="563504" cy="623708"/>
            </a:xfrm>
            <a:prstGeom prst="rect">
              <a:avLst/>
            </a:prstGeom>
            <a:solidFill>
              <a:srgbClr val="ADB378"/>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23" name="矩形 22"/>
            <p:cNvSpPr/>
            <p:nvPr/>
          </p:nvSpPr>
          <p:spPr>
            <a:xfrm>
              <a:off x="6273196" y="3104168"/>
              <a:ext cx="595035" cy="338554"/>
            </a:xfrm>
            <a:prstGeom prst="rect">
              <a:avLst/>
            </a:prstGeom>
          </p:spPr>
          <p:txBody>
            <a:bodyPr wrap="none">
              <a:spAutoFit/>
            </a:bodyPr>
            <a:lstStyle/>
            <a:p>
              <a:pPr algn="ctr"/>
              <a:r>
                <a:rPr lang="zh-CN" altLang="en-US" sz="800" dirty="0">
                  <a:solidFill>
                    <a:schemeClr val="bg1"/>
                  </a:solidFill>
                  <a:latin typeface="微软雅黑" pitchFamily="34" charset="-122"/>
                  <a:ea typeface="微软雅黑" pitchFamily="34" charset="-122"/>
                  <a:sym typeface="宋体" pitchFamily="2" charset="-122"/>
                </a:rPr>
                <a:t>门禁控制</a:t>
              </a:r>
              <a:endParaRPr lang="en-US" altLang="zh-CN" sz="800" dirty="0">
                <a:solidFill>
                  <a:schemeClr val="bg1"/>
                </a:solidFill>
                <a:latin typeface="微软雅黑" pitchFamily="34" charset="-122"/>
                <a:ea typeface="微软雅黑" pitchFamily="34" charset="-122"/>
                <a:sym typeface="宋体" pitchFamily="2" charset="-122"/>
              </a:endParaRPr>
            </a:p>
            <a:p>
              <a:pPr algn="ctr"/>
              <a:r>
                <a:rPr lang="zh-CN" altLang="en-US" sz="800" dirty="0">
                  <a:solidFill>
                    <a:schemeClr val="bg1"/>
                  </a:solidFill>
                  <a:latin typeface="微软雅黑" pitchFamily="34" charset="-122"/>
                  <a:ea typeface="微软雅黑" pitchFamily="34" charset="-122"/>
                  <a:sym typeface="宋体" pitchFamily="2" charset="-122"/>
                </a:rPr>
                <a:t>主机</a:t>
              </a:r>
              <a:endParaRPr lang="en-US" altLang="zh-CN" sz="800" dirty="0">
                <a:solidFill>
                  <a:schemeClr val="bg1"/>
                </a:solidFill>
                <a:latin typeface="微软雅黑" pitchFamily="34" charset="-122"/>
                <a:ea typeface="微软雅黑" pitchFamily="34" charset="-122"/>
                <a:sym typeface="宋体" pitchFamily="2" charset="-122"/>
              </a:endParaRPr>
            </a:p>
          </p:txBody>
        </p:sp>
        <p:sp>
          <p:nvSpPr>
            <p:cNvPr id="24" name="Rectangle 41"/>
            <p:cNvSpPr>
              <a:spLocks noChangeArrowheads="1"/>
            </p:cNvSpPr>
            <p:nvPr/>
          </p:nvSpPr>
          <p:spPr bwMode="auto">
            <a:xfrm>
              <a:off x="6895666" y="2829051"/>
              <a:ext cx="563504" cy="623708"/>
            </a:xfrm>
            <a:prstGeom prst="rect">
              <a:avLst/>
            </a:prstGeom>
            <a:solidFill>
              <a:srgbClr val="6EADA7"/>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25" name="矩形 24"/>
            <p:cNvSpPr/>
            <p:nvPr/>
          </p:nvSpPr>
          <p:spPr>
            <a:xfrm>
              <a:off x="6889122" y="3104168"/>
              <a:ext cx="595035" cy="338554"/>
            </a:xfrm>
            <a:prstGeom prst="rect">
              <a:avLst/>
            </a:prstGeom>
          </p:spPr>
          <p:txBody>
            <a:bodyPr wrap="none">
              <a:spAutoFit/>
            </a:bodyPr>
            <a:lstStyle/>
            <a:p>
              <a:pPr algn="ctr"/>
              <a:r>
                <a:rPr lang="zh-CN" altLang="en-US" sz="800" dirty="0">
                  <a:solidFill>
                    <a:schemeClr val="bg1"/>
                  </a:solidFill>
                  <a:latin typeface="微软雅黑" pitchFamily="34" charset="-122"/>
                  <a:ea typeface="微软雅黑" pitchFamily="34" charset="-122"/>
                  <a:sym typeface="宋体" pitchFamily="2" charset="-122"/>
                </a:rPr>
                <a:t>信息发布</a:t>
              </a:r>
              <a:endParaRPr lang="en-US" altLang="zh-CN" sz="800" dirty="0">
                <a:solidFill>
                  <a:schemeClr val="bg1"/>
                </a:solidFill>
                <a:latin typeface="微软雅黑" pitchFamily="34" charset="-122"/>
                <a:ea typeface="微软雅黑" pitchFamily="34" charset="-122"/>
                <a:sym typeface="宋体" pitchFamily="2" charset="-122"/>
              </a:endParaRPr>
            </a:p>
            <a:p>
              <a:pPr algn="ctr"/>
              <a:r>
                <a:rPr lang="zh-CN" altLang="en-US" sz="800" dirty="0">
                  <a:solidFill>
                    <a:schemeClr val="bg1"/>
                  </a:solidFill>
                  <a:latin typeface="微软雅黑" pitchFamily="34" charset="-122"/>
                  <a:ea typeface="微软雅黑" pitchFamily="34" charset="-122"/>
                  <a:sym typeface="宋体" pitchFamily="2" charset="-122"/>
                </a:rPr>
                <a:t>主机</a:t>
              </a:r>
              <a:endParaRPr lang="en-US" altLang="zh-CN" sz="800" dirty="0">
                <a:solidFill>
                  <a:schemeClr val="bg1"/>
                </a:solidFill>
                <a:latin typeface="微软雅黑" pitchFamily="34" charset="-122"/>
                <a:ea typeface="微软雅黑" pitchFamily="34" charset="-122"/>
                <a:sym typeface="宋体" pitchFamily="2" charset="-122"/>
              </a:endParaRPr>
            </a:p>
          </p:txBody>
        </p:sp>
        <p:sp>
          <p:nvSpPr>
            <p:cNvPr id="26" name="Rectangle 41"/>
            <p:cNvSpPr>
              <a:spLocks noChangeArrowheads="1"/>
            </p:cNvSpPr>
            <p:nvPr/>
          </p:nvSpPr>
          <p:spPr bwMode="auto">
            <a:xfrm>
              <a:off x="7513557" y="2829051"/>
              <a:ext cx="563504" cy="623708"/>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27" name="矩形 26"/>
            <p:cNvSpPr/>
            <p:nvPr/>
          </p:nvSpPr>
          <p:spPr>
            <a:xfrm>
              <a:off x="7541477" y="3104168"/>
              <a:ext cx="526105" cy="338554"/>
            </a:xfrm>
            <a:prstGeom prst="rect">
              <a:avLst/>
            </a:prstGeom>
          </p:spPr>
          <p:txBody>
            <a:bodyPr wrap="none">
              <a:spAutoFit/>
            </a:bodyPr>
            <a:lstStyle/>
            <a:p>
              <a:pPr algn="ctr"/>
              <a:r>
                <a:rPr lang="en-US" altLang="zh-CN" sz="800" dirty="0">
                  <a:solidFill>
                    <a:schemeClr val="bg1"/>
                  </a:solidFill>
                  <a:latin typeface="微软雅黑" pitchFamily="34" charset="-122"/>
                  <a:ea typeface="微软雅黑" pitchFamily="34" charset="-122"/>
                  <a:sym typeface="宋体" pitchFamily="2" charset="-122"/>
                </a:rPr>
                <a:t>BA</a:t>
              </a:r>
              <a:r>
                <a:rPr lang="zh-CN" altLang="en-US" sz="800" dirty="0">
                  <a:solidFill>
                    <a:schemeClr val="bg1"/>
                  </a:solidFill>
                  <a:latin typeface="微软雅黑" pitchFamily="34" charset="-122"/>
                  <a:ea typeface="微软雅黑" pitchFamily="34" charset="-122"/>
                  <a:sym typeface="宋体" pitchFamily="2" charset="-122"/>
                </a:rPr>
                <a:t>系统</a:t>
              </a:r>
              <a:endParaRPr lang="en-US" altLang="zh-CN" sz="800" dirty="0">
                <a:solidFill>
                  <a:schemeClr val="bg1"/>
                </a:solidFill>
                <a:latin typeface="微软雅黑" pitchFamily="34" charset="-122"/>
                <a:ea typeface="微软雅黑" pitchFamily="34" charset="-122"/>
                <a:sym typeface="宋体" pitchFamily="2" charset="-122"/>
              </a:endParaRPr>
            </a:p>
            <a:p>
              <a:pPr algn="ctr"/>
              <a:r>
                <a:rPr lang="zh-CN" altLang="en-US" sz="800" dirty="0">
                  <a:solidFill>
                    <a:schemeClr val="bg1"/>
                  </a:solidFill>
                  <a:latin typeface="微软雅黑" pitchFamily="34" charset="-122"/>
                  <a:ea typeface="微软雅黑" pitchFamily="34" charset="-122"/>
                  <a:sym typeface="宋体" pitchFamily="2" charset="-122"/>
                </a:rPr>
                <a:t>主机</a:t>
              </a:r>
              <a:endParaRPr lang="en-US" altLang="zh-CN" sz="800" dirty="0">
                <a:solidFill>
                  <a:schemeClr val="bg1"/>
                </a:solidFill>
                <a:latin typeface="微软雅黑" pitchFamily="34" charset="-122"/>
                <a:ea typeface="微软雅黑" pitchFamily="34" charset="-122"/>
                <a:sym typeface="宋体" pitchFamily="2" charset="-122"/>
              </a:endParaRPr>
            </a:p>
          </p:txBody>
        </p:sp>
        <p:grpSp>
          <p:nvGrpSpPr>
            <p:cNvPr id="28" name="组 118"/>
            <p:cNvGrpSpPr/>
            <p:nvPr/>
          </p:nvGrpSpPr>
          <p:grpSpPr>
            <a:xfrm>
              <a:off x="5958544" y="2538529"/>
              <a:ext cx="2476569" cy="217988"/>
              <a:chOff x="2579432" y="2535782"/>
              <a:chExt cx="2476569" cy="324000"/>
            </a:xfrm>
          </p:grpSpPr>
          <p:sp>
            <p:nvSpPr>
              <p:cNvPr id="72" name="Line 5"/>
              <p:cNvSpPr>
                <a:spLocks noChangeShapeType="1"/>
              </p:cNvSpPr>
              <p:nvPr/>
            </p:nvSpPr>
            <p:spPr bwMode="auto">
              <a:xfrm>
                <a:off x="2579432"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3" name="Line 5"/>
              <p:cNvSpPr>
                <a:spLocks noChangeShapeType="1"/>
              </p:cNvSpPr>
              <p:nvPr/>
            </p:nvSpPr>
            <p:spPr bwMode="auto">
              <a:xfrm>
                <a:off x="3198301"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4" name="Line 5"/>
              <p:cNvSpPr>
                <a:spLocks noChangeShapeType="1"/>
              </p:cNvSpPr>
              <p:nvPr/>
            </p:nvSpPr>
            <p:spPr bwMode="auto">
              <a:xfrm>
                <a:off x="3814226"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5" name="Line 5"/>
              <p:cNvSpPr>
                <a:spLocks noChangeShapeType="1"/>
              </p:cNvSpPr>
              <p:nvPr/>
            </p:nvSpPr>
            <p:spPr bwMode="auto">
              <a:xfrm>
                <a:off x="4432117"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6" name="Line 5"/>
              <p:cNvSpPr>
                <a:spLocks noChangeShapeType="1"/>
              </p:cNvSpPr>
              <p:nvPr/>
            </p:nvSpPr>
            <p:spPr bwMode="auto">
              <a:xfrm>
                <a:off x="5056001"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grpSp>
        <p:sp>
          <p:nvSpPr>
            <p:cNvPr id="29" name="Rectangle 41"/>
            <p:cNvSpPr>
              <a:spLocks noChangeArrowheads="1"/>
            </p:cNvSpPr>
            <p:nvPr/>
          </p:nvSpPr>
          <p:spPr bwMode="auto">
            <a:xfrm>
              <a:off x="8137441" y="2829051"/>
              <a:ext cx="563504" cy="623708"/>
            </a:xfrm>
            <a:prstGeom prst="rect">
              <a:avLst/>
            </a:prstGeom>
            <a:solidFill>
              <a:srgbClr val="2C4155"/>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30" name="矩形 29"/>
            <p:cNvSpPr/>
            <p:nvPr/>
          </p:nvSpPr>
          <p:spPr>
            <a:xfrm>
              <a:off x="8130898" y="3104168"/>
              <a:ext cx="595035" cy="338554"/>
            </a:xfrm>
            <a:prstGeom prst="rect">
              <a:avLst/>
            </a:prstGeom>
          </p:spPr>
          <p:txBody>
            <a:bodyPr wrap="none">
              <a:spAutoFit/>
            </a:bodyPr>
            <a:lstStyle/>
            <a:p>
              <a:pPr algn="ctr"/>
              <a:r>
                <a:rPr lang="zh-CN" altLang="en-US" sz="800" dirty="0">
                  <a:solidFill>
                    <a:schemeClr val="bg1"/>
                  </a:solidFill>
                  <a:latin typeface="微软雅黑" pitchFamily="34" charset="-122"/>
                  <a:ea typeface="微软雅黑" pitchFamily="34" charset="-122"/>
                  <a:sym typeface="宋体" pitchFamily="2" charset="-122"/>
                </a:rPr>
                <a:t>消防报警</a:t>
              </a:r>
              <a:endParaRPr lang="en-US" altLang="zh-CN" sz="800" dirty="0">
                <a:solidFill>
                  <a:schemeClr val="bg1"/>
                </a:solidFill>
                <a:latin typeface="微软雅黑" pitchFamily="34" charset="-122"/>
                <a:ea typeface="微软雅黑" pitchFamily="34" charset="-122"/>
                <a:sym typeface="宋体" pitchFamily="2" charset="-122"/>
              </a:endParaRPr>
            </a:p>
            <a:p>
              <a:pPr algn="ctr"/>
              <a:r>
                <a:rPr lang="zh-CN" altLang="en-US" sz="800" dirty="0">
                  <a:solidFill>
                    <a:schemeClr val="bg1"/>
                  </a:solidFill>
                  <a:latin typeface="微软雅黑" pitchFamily="34" charset="-122"/>
                  <a:ea typeface="微软雅黑" pitchFamily="34" charset="-122"/>
                  <a:sym typeface="宋体" pitchFamily="2" charset="-122"/>
                </a:rPr>
                <a:t>主机</a:t>
              </a:r>
              <a:endParaRPr lang="en-US" altLang="zh-CN" sz="800" dirty="0">
                <a:solidFill>
                  <a:schemeClr val="bg1"/>
                </a:solidFill>
                <a:latin typeface="微软雅黑" pitchFamily="34" charset="-122"/>
                <a:ea typeface="微软雅黑" pitchFamily="34" charset="-122"/>
                <a:sym typeface="宋体" pitchFamily="2" charset="-122"/>
              </a:endParaRPr>
            </a:p>
          </p:txBody>
        </p:sp>
        <p:cxnSp>
          <p:nvCxnSpPr>
            <p:cNvPr id="31" name="直线连接符 126"/>
            <p:cNvCxnSpPr/>
            <p:nvPr/>
          </p:nvCxnSpPr>
          <p:spPr>
            <a:xfrm>
              <a:off x="5050737" y="2538529"/>
              <a:ext cx="3384376"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线连接符 127"/>
            <p:cNvCxnSpPr>
              <a:endCxn id="15" idx="1"/>
            </p:cNvCxnSpPr>
            <p:nvPr/>
          </p:nvCxnSpPr>
          <p:spPr>
            <a:xfrm>
              <a:off x="5050737" y="2427734"/>
              <a:ext cx="1173640" cy="0"/>
            </a:xfrm>
            <a:prstGeom prst="line">
              <a:avLst/>
            </a:prstGeom>
            <a:ln w="12700">
              <a:solidFill>
                <a:srgbClr val="4C7293"/>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595067" y="3684361"/>
              <a:ext cx="5200086" cy="258288"/>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129"/>
            <p:cNvSpPr txBox="1"/>
            <p:nvPr/>
          </p:nvSpPr>
          <p:spPr>
            <a:xfrm>
              <a:off x="5814237" y="3684361"/>
              <a:ext cx="761747" cy="230832"/>
            </a:xfrm>
            <a:prstGeom prst="rect">
              <a:avLst/>
            </a:prstGeom>
            <a:noFill/>
          </p:spPr>
          <p:txBody>
            <a:bodyPr wrap="none" rtlCol="0">
              <a:spAutoFit/>
            </a:bodyPr>
            <a:lstStyle/>
            <a:p>
              <a:pPr algn="ctr"/>
              <a:r>
                <a:rPr lang="zh-CN" altLang="en-US" sz="900" dirty="0">
                  <a:solidFill>
                    <a:srgbClr val="2C4155"/>
                  </a:solidFill>
                  <a:latin typeface="Microsoft YaHei" charset="-122"/>
                  <a:ea typeface="Microsoft YaHei" charset="-122"/>
                  <a:cs typeface="Microsoft YaHei" charset="-122"/>
                </a:rPr>
                <a:t>以太信息网</a:t>
              </a:r>
            </a:p>
          </p:txBody>
        </p:sp>
        <p:sp>
          <p:nvSpPr>
            <p:cNvPr id="35" name="Line 5"/>
            <p:cNvSpPr>
              <a:spLocks noChangeShapeType="1"/>
            </p:cNvSpPr>
            <p:nvPr/>
          </p:nvSpPr>
          <p:spPr bwMode="auto">
            <a:xfrm>
              <a:off x="4330657" y="3510600"/>
              <a:ext cx="0" cy="187369"/>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36" name="矩形 17591"/>
            <p:cNvSpPr>
              <a:spLocks noChangeArrowheads="1"/>
            </p:cNvSpPr>
            <p:nvPr/>
          </p:nvSpPr>
          <p:spPr bwMode="auto">
            <a:xfrm>
              <a:off x="5568926" y="4159514"/>
              <a:ext cx="3226227" cy="644484"/>
            </a:xfrm>
            <a:prstGeom prst="rect">
              <a:avLst/>
            </a:prstGeom>
            <a:noFill/>
            <a:ln w="9525" cap="flat" cmpd="sng">
              <a:solidFill>
                <a:schemeClr val="bg1">
                  <a:lumMod val="65000"/>
                </a:scheme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37" name="Rectangle 41"/>
            <p:cNvSpPr>
              <a:spLocks noChangeArrowheads="1"/>
            </p:cNvSpPr>
            <p:nvPr/>
          </p:nvSpPr>
          <p:spPr bwMode="auto">
            <a:xfrm>
              <a:off x="5660872" y="4232046"/>
              <a:ext cx="563504" cy="366544"/>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38" name="Rectangle 41"/>
            <p:cNvSpPr>
              <a:spLocks noChangeArrowheads="1"/>
            </p:cNvSpPr>
            <p:nvPr/>
          </p:nvSpPr>
          <p:spPr bwMode="auto">
            <a:xfrm>
              <a:off x="6279741" y="4232046"/>
              <a:ext cx="563504" cy="366544"/>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39" name="Rectangle 41"/>
            <p:cNvSpPr>
              <a:spLocks noChangeArrowheads="1"/>
            </p:cNvSpPr>
            <p:nvPr/>
          </p:nvSpPr>
          <p:spPr bwMode="auto">
            <a:xfrm>
              <a:off x="6895666" y="4232046"/>
              <a:ext cx="563504" cy="366544"/>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40" name="矩形 39"/>
            <p:cNvSpPr/>
            <p:nvPr/>
          </p:nvSpPr>
          <p:spPr>
            <a:xfrm>
              <a:off x="6376161" y="4588553"/>
              <a:ext cx="1620957" cy="215444"/>
            </a:xfrm>
            <a:prstGeom prst="rect">
              <a:avLst/>
            </a:prstGeom>
          </p:spPr>
          <p:txBody>
            <a:bodyPr wrap="none">
              <a:spAutoFit/>
            </a:bodyPr>
            <a:lstStyle/>
            <a:p>
              <a:pPr algn="ctr"/>
              <a:r>
                <a:rPr lang="zh-CN" altLang="en-US" sz="800" dirty="0">
                  <a:solidFill>
                    <a:srgbClr val="2C4155"/>
                  </a:solidFill>
                  <a:latin typeface="微软雅黑" pitchFamily="34" charset="-122"/>
                  <a:ea typeface="微软雅黑" pitchFamily="34" charset="-122"/>
                  <a:sym typeface="宋体" pitchFamily="2" charset="-122"/>
                </a:rPr>
                <a:t>坐席管理端（软件平台执行端）</a:t>
              </a:r>
              <a:endParaRPr lang="en-US" altLang="zh-CN" sz="800" dirty="0">
                <a:solidFill>
                  <a:srgbClr val="2C4155"/>
                </a:solidFill>
                <a:latin typeface="微软雅黑" pitchFamily="34" charset="-122"/>
                <a:ea typeface="微软雅黑" pitchFamily="34" charset="-122"/>
                <a:sym typeface="宋体" pitchFamily="2" charset="-122"/>
              </a:endParaRPr>
            </a:p>
          </p:txBody>
        </p:sp>
        <p:sp>
          <p:nvSpPr>
            <p:cNvPr id="41" name="Rectangle 41"/>
            <p:cNvSpPr>
              <a:spLocks noChangeArrowheads="1"/>
            </p:cNvSpPr>
            <p:nvPr/>
          </p:nvSpPr>
          <p:spPr bwMode="auto">
            <a:xfrm>
              <a:off x="7513557" y="4232046"/>
              <a:ext cx="563504" cy="366544"/>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grpSp>
          <p:nvGrpSpPr>
            <p:cNvPr id="42" name="组 137"/>
            <p:cNvGrpSpPr/>
            <p:nvPr/>
          </p:nvGrpSpPr>
          <p:grpSpPr>
            <a:xfrm>
              <a:off x="5958544" y="3941524"/>
              <a:ext cx="2476569" cy="217988"/>
              <a:chOff x="2579432" y="2535782"/>
              <a:chExt cx="2476569" cy="324000"/>
            </a:xfrm>
          </p:grpSpPr>
          <p:sp>
            <p:nvSpPr>
              <p:cNvPr id="67" name="Line 5"/>
              <p:cNvSpPr>
                <a:spLocks noChangeShapeType="1"/>
              </p:cNvSpPr>
              <p:nvPr/>
            </p:nvSpPr>
            <p:spPr bwMode="auto">
              <a:xfrm>
                <a:off x="2579432"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68" name="Line 5"/>
              <p:cNvSpPr>
                <a:spLocks noChangeShapeType="1"/>
              </p:cNvSpPr>
              <p:nvPr/>
            </p:nvSpPr>
            <p:spPr bwMode="auto">
              <a:xfrm>
                <a:off x="3198301"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69" name="Line 5"/>
              <p:cNvSpPr>
                <a:spLocks noChangeShapeType="1"/>
              </p:cNvSpPr>
              <p:nvPr/>
            </p:nvSpPr>
            <p:spPr bwMode="auto">
              <a:xfrm>
                <a:off x="3814226"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0" name="Line 5"/>
              <p:cNvSpPr>
                <a:spLocks noChangeShapeType="1"/>
              </p:cNvSpPr>
              <p:nvPr/>
            </p:nvSpPr>
            <p:spPr bwMode="auto">
              <a:xfrm>
                <a:off x="4432117"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71" name="Line 5"/>
              <p:cNvSpPr>
                <a:spLocks noChangeShapeType="1"/>
              </p:cNvSpPr>
              <p:nvPr/>
            </p:nvSpPr>
            <p:spPr bwMode="auto">
              <a:xfrm>
                <a:off x="5056001" y="2535782"/>
                <a:ext cx="0" cy="324000"/>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grpSp>
        <p:sp>
          <p:nvSpPr>
            <p:cNvPr id="43" name="Rectangle 41"/>
            <p:cNvSpPr>
              <a:spLocks noChangeArrowheads="1"/>
            </p:cNvSpPr>
            <p:nvPr/>
          </p:nvSpPr>
          <p:spPr bwMode="auto">
            <a:xfrm>
              <a:off x="8137441" y="4232046"/>
              <a:ext cx="563504" cy="366544"/>
            </a:xfrm>
            <a:prstGeom prst="rect">
              <a:avLst/>
            </a:prstGeom>
            <a:solidFill>
              <a:srgbClr val="657D9C"/>
            </a:solidFill>
            <a:ln>
              <a:noFill/>
            </a:ln>
          </p:spPr>
          <p:txBody>
            <a:bodyPr/>
            <a:lstStyle/>
            <a:p>
              <a:pPr algn="ctr">
                <a:lnSpc>
                  <a:spcPct val="150000"/>
                </a:lnSpc>
              </a:pPr>
              <a:endParaRPr lang="en-US" altLang="zh-CN" sz="1100" b="1" dirty="0">
                <a:solidFill>
                  <a:schemeClr val="bg1"/>
                </a:solidFill>
                <a:latin typeface="微软雅黑" pitchFamily="34" charset="-122"/>
                <a:ea typeface="微软雅黑" pitchFamily="34" charset="-122"/>
                <a:sym typeface="宋体" pitchFamily="2" charset="-122"/>
              </a:endParaRPr>
            </a:p>
          </p:txBody>
        </p:sp>
        <p:sp>
          <p:nvSpPr>
            <p:cNvPr id="44" name="矩形 43"/>
            <p:cNvSpPr/>
            <p:nvPr/>
          </p:nvSpPr>
          <p:spPr>
            <a:xfrm>
              <a:off x="3595067" y="4159684"/>
              <a:ext cx="591574" cy="644313"/>
            </a:xfrm>
            <a:prstGeom prst="rect">
              <a:avLst/>
            </a:prstGeom>
            <a:solidFill>
              <a:srgbClr val="ADB3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文本框 145"/>
            <p:cNvSpPr txBox="1"/>
            <p:nvPr/>
          </p:nvSpPr>
          <p:spPr>
            <a:xfrm>
              <a:off x="3563888" y="4529572"/>
              <a:ext cx="646331" cy="230832"/>
            </a:xfrm>
            <a:prstGeom prst="rect">
              <a:avLst/>
            </a:prstGeom>
            <a:noFill/>
          </p:spPr>
          <p:txBody>
            <a:bodyPr wrap="none" rtlCol="0">
              <a:spAutoFit/>
            </a:bodyPr>
            <a:lstStyle/>
            <a:p>
              <a:r>
                <a:rPr lang="zh-CN" altLang="en-US" sz="900" dirty="0">
                  <a:solidFill>
                    <a:schemeClr val="bg1"/>
                  </a:solidFill>
                  <a:latin typeface="Microsoft YaHei" charset="-122"/>
                  <a:ea typeface="Microsoft YaHei" charset="-122"/>
                  <a:cs typeface="Microsoft YaHei" charset="-122"/>
                </a:rPr>
                <a:t>云服务器</a:t>
              </a:r>
            </a:p>
          </p:txBody>
        </p:sp>
        <p:sp>
          <p:nvSpPr>
            <p:cNvPr id="46" name="矩形 45"/>
            <p:cNvSpPr/>
            <p:nvPr/>
          </p:nvSpPr>
          <p:spPr>
            <a:xfrm>
              <a:off x="4240794" y="4159684"/>
              <a:ext cx="591574" cy="644313"/>
            </a:xfrm>
            <a:prstGeom prst="rect">
              <a:avLst/>
            </a:prstGeom>
            <a:solidFill>
              <a:srgbClr val="2190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文本框 147"/>
            <p:cNvSpPr txBox="1"/>
            <p:nvPr/>
          </p:nvSpPr>
          <p:spPr>
            <a:xfrm>
              <a:off x="4297071" y="4465444"/>
              <a:ext cx="492443" cy="338554"/>
            </a:xfrm>
            <a:prstGeom prst="rect">
              <a:avLst/>
            </a:prstGeom>
            <a:noFill/>
          </p:spPr>
          <p:txBody>
            <a:bodyPr wrap="none" rtlCol="0">
              <a:spAutoFit/>
            </a:bodyPr>
            <a:lstStyle/>
            <a:p>
              <a:pPr algn="ctr"/>
              <a:r>
                <a:rPr lang="zh-CN" altLang="en-US" sz="800" dirty="0">
                  <a:solidFill>
                    <a:schemeClr val="bg1"/>
                  </a:solidFill>
                  <a:latin typeface="Microsoft YaHei" charset="-122"/>
                  <a:ea typeface="Microsoft YaHei" charset="-122"/>
                  <a:cs typeface="Microsoft YaHei" charset="-122"/>
                </a:rPr>
                <a:t>流媒体</a:t>
              </a:r>
              <a:endParaRPr lang="en-US" altLang="zh-CN" sz="800" dirty="0">
                <a:solidFill>
                  <a:schemeClr val="bg1"/>
                </a:solidFill>
                <a:latin typeface="Microsoft YaHei" charset="-122"/>
                <a:ea typeface="Microsoft YaHei" charset="-122"/>
                <a:cs typeface="Microsoft YaHei" charset="-122"/>
              </a:endParaRPr>
            </a:p>
            <a:p>
              <a:pPr algn="ctr"/>
              <a:r>
                <a:rPr lang="zh-CN" altLang="en-US" sz="800" dirty="0">
                  <a:solidFill>
                    <a:schemeClr val="bg1"/>
                  </a:solidFill>
                  <a:latin typeface="Microsoft YaHei" charset="-122"/>
                  <a:ea typeface="Microsoft YaHei" charset="-122"/>
                  <a:cs typeface="Microsoft YaHei" charset="-122"/>
                </a:rPr>
                <a:t>服务器</a:t>
              </a:r>
            </a:p>
          </p:txBody>
        </p:sp>
        <p:sp>
          <p:nvSpPr>
            <p:cNvPr id="48" name="矩形 47"/>
            <p:cNvSpPr/>
            <p:nvPr/>
          </p:nvSpPr>
          <p:spPr>
            <a:xfrm>
              <a:off x="4871910" y="4159684"/>
              <a:ext cx="591574" cy="644313"/>
            </a:xfrm>
            <a:prstGeom prst="rect">
              <a:avLst/>
            </a:prstGeom>
            <a:solidFill>
              <a:srgbClr val="6EAD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文本框 221"/>
            <p:cNvSpPr txBox="1"/>
            <p:nvPr/>
          </p:nvSpPr>
          <p:spPr>
            <a:xfrm>
              <a:off x="4937642" y="4465444"/>
              <a:ext cx="492443" cy="338554"/>
            </a:xfrm>
            <a:prstGeom prst="rect">
              <a:avLst/>
            </a:prstGeom>
            <a:noFill/>
          </p:spPr>
          <p:txBody>
            <a:bodyPr wrap="none" rtlCol="0">
              <a:spAutoFit/>
            </a:bodyPr>
            <a:lstStyle/>
            <a:p>
              <a:pPr algn="ctr"/>
              <a:r>
                <a:rPr lang="zh-CN" altLang="en-US" sz="800" dirty="0">
                  <a:solidFill>
                    <a:schemeClr val="bg1"/>
                  </a:solidFill>
                  <a:latin typeface="Microsoft YaHei" charset="-122"/>
                  <a:ea typeface="Microsoft YaHei" charset="-122"/>
                  <a:cs typeface="Microsoft YaHei" charset="-122"/>
                </a:rPr>
                <a:t>大数据</a:t>
              </a:r>
              <a:endParaRPr lang="en-US" altLang="zh-CN" sz="800" dirty="0">
                <a:solidFill>
                  <a:schemeClr val="bg1"/>
                </a:solidFill>
                <a:latin typeface="Microsoft YaHei" charset="-122"/>
                <a:ea typeface="Microsoft YaHei" charset="-122"/>
                <a:cs typeface="Microsoft YaHei" charset="-122"/>
              </a:endParaRPr>
            </a:p>
            <a:p>
              <a:pPr algn="ctr"/>
              <a:r>
                <a:rPr lang="zh-CN" altLang="en-US" sz="800" dirty="0">
                  <a:solidFill>
                    <a:schemeClr val="bg1"/>
                  </a:solidFill>
                  <a:latin typeface="Microsoft YaHei" charset="-122"/>
                  <a:ea typeface="Microsoft YaHei" charset="-122"/>
                  <a:cs typeface="Microsoft YaHei" charset="-122"/>
                </a:rPr>
                <a:t>存储</a:t>
              </a:r>
            </a:p>
          </p:txBody>
        </p:sp>
        <p:sp>
          <p:nvSpPr>
            <p:cNvPr id="50" name="Line 5"/>
            <p:cNvSpPr>
              <a:spLocks noChangeShapeType="1"/>
            </p:cNvSpPr>
            <p:nvPr/>
          </p:nvSpPr>
          <p:spPr bwMode="auto">
            <a:xfrm>
              <a:off x="3898609" y="3941524"/>
              <a:ext cx="0" cy="217988"/>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51" name="Line 5"/>
            <p:cNvSpPr>
              <a:spLocks noChangeShapeType="1"/>
            </p:cNvSpPr>
            <p:nvPr/>
          </p:nvSpPr>
          <p:spPr bwMode="auto">
            <a:xfrm>
              <a:off x="4521447" y="3941524"/>
              <a:ext cx="0" cy="217988"/>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sp>
          <p:nvSpPr>
            <p:cNvPr id="52" name="Line 5"/>
            <p:cNvSpPr>
              <a:spLocks noChangeShapeType="1"/>
            </p:cNvSpPr>
            <p:nvPr/>
          </p:nvSpPr>
          <p:spPr bwMode="auto">
            <a:xfrm>
              <a:off x="5199030" y="3941524"/>
              <a:ext cx="0" cy="217988"/>
            </a:xfrm>
            <a:prstGeom prst="line">
              <a:avLst/>
            </a:prstGeom>
            <a:noFill/>
            <a:ln w="12700" cmpd="sng">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Calibri" pitchFamily="34" charset="0"/>
                <a:sym typeface="宋体" pitchFamily="2" charset="-122"/>
              </a:endParaRPr>
            </a:p>
          </p:txBody>
        </p:sp>
        <p:pic>
          <p:nvPicPr>
            <p:cNvPr id="53" name="图片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345" y="4248409"/>
              <a:ext cx="360073" cy="220453"/>
            </a:xfrm>
            <a:prstGeom prst="rect">
              <a:avLst/>
            </a:prstGeom>
          </p:spPr>
        </p:pic>
        <p:sp>
          <p:nvSpPr>
            <p:cNvPr id="54" name="Freeform 30"/>
            <p:cNvSpPr>
              <a:spLocks/>
            </p:cNvSpPr>
            <p:nvPr/>
          </p:nvSpPr>
          <p:spPr bwMode="auto">
            <a:xfrm>
              <a:off x="3681317" y="4264921"/>
              <a:ext cx="400948" cy="239131"/>
            </a:xfrm>
            <a:custGeom>
              <a:avLst/>
              <a:gdLst>
                <a:gd name="T0" fmla="*/ 443 w 532"/>
                <a:gd name="T1" fmla="*/ 137 h 315"/>
                <a:gd name="T2" fmla="*/ 441 w 532"/>
                <a:gd name="T3" fmla="*/ 137 h 315"/>
                <a:gd name="T4" fmla="*/ 442 w 532"/>
                <a:gd name="T5" fmla="*/ 124 h 315"/>
                <a:gd name="T6" fmla="*/ 387 w 532"/>
                <a:gd name="T7" fmla="*/ 68 h 315"/>
                <a:gd name="T8" fmla="*/ 375 w 532"/>
                <a:gd name="T9" fmla="*/ 70 h 315"/>
                <a:gd name="T10" fmla="*/ 278 w 532"/>
                <a:gd name="T11" fmla="*/ 0 h 315"/>
                <a:gd name="T12" fmla="*/ 191 w 532"/>
                <a:gd name="T13" fmla="*/ 47 h 315"/>
                <a:gd name="T14" fmla="*/ 154 w 532"/>
                <a:gd name="T15" fmla="*/ 33 h 315"/>
                <a:gd name="T16" fmla="*/ 99 w 532"/>
                <a:gd name="T17" fmla="*/ 89 h 315"/>
                <a:gd name="T18" fmla="*/ 102 w 532"/>
                <a:gd name="T19" fmla="*/ 109 h 315"/>
                <a:gd name="T20" fmla="*/ 0 w 532"/>
                <a:gd name="T21" fmla="*/ 212 h 315"/>
                <a:gd name="T22" fmla="*/ 103 w 532"/>
                <a:gd name="T23" fmla="*/ 315 h 315"/>
                <a:gd name="T24" fmla="*/ 443 w 532"/>
                <a:gd name="T25" fmla="*/ 315 h 315"/>
                <a:gd name="T26" fmla="*/ 532 w 532"/>
                <a:gd name="T27" fmla="*/ 226 h 315"/>
                <a:gd name="T28" fmla="*/ 443 w 532"/>
                <a:gd name="T29" fmla="*/ 13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 h="315">
                  <a:moveTo>
                    <a:pt x="443" y="137"/>
                  </a:moveTo>
                  <a:cubicBezTo>
                    <a:pt x="442" y="137"/>
                    <a:pt x="442" y="137"/>
                    <a:pt x="441" y="137"/>
                  </a:cubicBezTo>
                  <a:cubicBezTo>
                    <a:pt x="442" y="133"/>
                    <a:pt x="442" y="129"/>
                    <a:pt x="442" y="124"/>
                  </a:cubicBezTo>
                  <a:cubicBezTo>
                    <a:pt x="442" y="93"/>
                    <a:pt x="418" y="68"/>
                    <a:pt x="387" y="68"/>
                  </a:cubicBezTo>
                  <a:cubicBezTo>
                    <a:pt x="383" y="68"/>
                    <a:pt x="379" y="69"/>
                    <a:pt x="375" y="70"/>
                  </a:cubicBezTo>
                  <a:cubicBezTo>
                    <a:pt x="361" y="29"/>
                    <a:pt x="323" y="0"/>
                    <a:pt x="278" y="0"/>
                  </a:cubicBezTo>
                  <a:cubicBezTo>
                    <a:pt x="241" y="0"/>
                    <a:pt x="209" y="19"/>
                    <a:pt x="191" y="47"/>
                  </a:cubicBezTo>
                  <a:cubicBezTo>
                    <a:pt x="181" y="38"/>
                    <a:pt x="168" y="33"/>
                    <a:pt x="154" y="33"/>
                  </a:cubicBezTo>
                  <a:cubicBezTo>
                    <a:pt x="124" y="33"/>
                    <a:pt x="99" y="58"/>
                    <a:pt x="99" y="89"/>
                  </a:cubicBezTo>
                  <a:cubicBezTo>
                    <a:pt x="99" y="96"/>
                    <a:pt x="100" y="103"/>
                    <a:pt x="102" y="109"/>
                  </a:cubicBezTo>
                  <a:cubicBezTo>
                    <a:pt x="46" y="109"/>
                    <a:pt x="0" y="155"/>
                    <a:pt x="0" y="212"/>
                  </a:cubicBezTo>
                  <a:cubicBezTo>
                    <a:pt x="0" y="269"/>
                    <a:pt x="46" y="315"/>
                    <a:pt x="103" y="315"/>
                  </a:cubicBezTo>
                  <a:cubicBezTo>
                    <a:pt x="160" y="315"/>
                    <a:pt x="394" y="315"/>
                    <a:pt x="443" y="315"/>
                  </a:cubicBezTo>
                  <a:cubicBezTo>
                    <a:pt x="492" y="315"/>
                    <a:pt x="532" y="275"/>
                    <a:pt x="532" y="226"/>
                  </a:cubicBezTo>
                  <a:cubicBezTo>
                    <a:pt x="532" y="177"/>
                    <a:pt x="492" y="137"/>
                    <a:pt x="443" y="137"/>
                  </a:cubicBezTo>
                  <a:close/>
                </a:path>
              </a:pathLst>
            </a:custGeom>
            <a:solidFill>
              <a:schemeClr val="bg1"/>
            </a:solidFill>
            <a:ln w="12700">
              <a:noFill/>
            </a:ln>
            <a:extLst/>
          </p:spPr>
          <p:txBody>
            <a:bodyPr vert="horz" wrap="square" lIns="64802" tIns="32401" rIns="64802" bIns="32401" numCol="1" anchor="t" anchorCtr="0" compatLnSpc="1">
              <a:prstTxWarp prst="textNoShape">
                <a:avLst/>
              </a:prstTxWarp>
            </a:bodyPr>
            <a:lstStyle/>
            <a:p>
              <a:endParaRPr lang="zh-CN" altLang="en-US" sz="1254"/>
            </a:p>
          </p:txBody>
        </p:sp>
        <p:pic>
          <p:nvPicPr>
            <p:cNvPr id="55" name="图片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6631" y="2886180"/>
              <a:ext cx="183825" cy="217247"/>
            </a:xfrm>
            <a:prstGeom prst="rect">
              <a:avLst/>
            </a:prstGeom>
          </p:spPr>
        </p:pic>
        <p:pic>
          <p:nvPicPr>
            <p:cNvPr id="56" name="图片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660" y="2893523"/>
              <a:ext cx="202616" cy="219501"/>
            </a:xfrm>
            <a:prstGeom prst="rect">
              <a:avLst/>
            </a:prstGeom>
          </p:spPr>
        </p:pic>
        <p:pic>
          <p:nvPicPr>
            <p:cNvPr id="57" name="图片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3620" y="2887133"/>
              <a:ext cx="197655" cy="225891"/>
            </a:xfrm>
            <a:prstGeom prst="rect">
              <a:avLst/>
            </a:prstGeom>
          </p:spPr>
        </p:pic>
        <p:pic>
          <p:nvPicPr>
            <p:cNvPr id="58" name="图片 5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680333" y="2886180"/>
              <a:ext cx="229951" cy="226844"/>
            </a:xfrm>
            <a:prstGeom prst="rect">
              <a:avLst/>
            </a:prstGeom>
          </p:spPr>
        </p:pic>
        <p:pic>
          <p:nvPicPr>
            <p:cNvPr id="59" name="图片 5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814237" y="4282546"/>
              <a:ext cx="269182" cy="265544"/>
            </a:xfrm>
            <a:prstGeom prst="rect">
              <a:avLst/>
            </a:prstGeom>
          </p:spPr>
        </p:pic>
        <p:pic>
          <p:nvPicPr>
            <p:cNvPr id="60" name="图片 5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423059" y="4282546"/>
              <a:ext cx="269182" cy="265544"/>
            </a:xfrm>
            <a:prstGeom prst="rect">
              <a:avLst/>
            </a:prstGeom>
          </p:spPr>
        </p:pic>
        <p:pic>
          <p:nvPicPr>
            <p:cNvPr id="61" name="图片 60"/>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050142" y="4282546"/>
              <a:ext cx="269182" cy="265544"/>
            </a:xfrm>
            <a:prstGeom prst="rect">
              <a:avLst/>
            </a:prstGeom>
          </p:spPr>
        </p:pic>
        <p:pic>
          <p:nvPicPr>
            <p:cNvPr id="62" name="图片 6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669939" y="4282546"/>
              <a:ext cx="269182" cy="265544"/>
            </a:xfrm>
            <a:prstGeom prst="rect">
              <a:avLst/>
            </a:prstGeom>
          </p:spPr>
        </p:pic>
        <p:pic>
          <p:nvPicPr>
            <p:cNvPr id="63" name="图片 62"/>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284602" y="4282546"/>
              <a:ext cx="269182" cy="265544"/>
            </a:xfrm>
            <a:prstGeom prst="rect">
              <a:avLst/>
            </a:prstGeom>
          </p:spPr>
        </p:pic>
        <p:pic>
          <p:nvPicPr>
            <p:cNvPr id="64" name="图片 6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9393" y="2881228"/>
              <a:ext cx="222524" cy="231796"/>
            </a:xfrm>
            <a:prstGeom prst="rect">
              <a:avLst/>
            </a:prstGeom>
          </p:spPr>
        </p:pic>
        <p:pic>
          <p:nvPicPr>
            <p:cNvPr id="65" name="图片 6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1563" y="2549426"/>
              <a:ext cx="1002678" cy="458367"/>
            </a:xfrm>
            <a:prstGeom prst="rect">
              <a:avLst/>
            </a:prstGeom>
          </p:spPr>
        </p:pic>
        <p:pic>
          <p:nvPicPr>
            <p:cNvPr id="66" name="图片 6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5782" y="852450"/>
              <a:ext cx="5078656" cy="1244306"/>
            </a:xfrm>
            <a:prstGeom prst="rect">
              <a:avLst/>
            </a:prstGeom>
          </p:spPr>
        </p:pic>
      </p:grpSp>
      <p:grpSp>
        <p:nvGrpSpPr>
          <p:cNvPr id="82" name="组 13"/>
          <p:cNvGrpSpPr/>
          <p:nvPr/>
        </p:nvGrpSpPr>
        <p:grpSpPr>
          <a:xfrm>
            <a:off x="4436254" y="4353331"/>
            <a:ext cx="432048" cy="151208"/>
            <a:chOff x="4332528" y="4281323"/>
            <a:chExt cx="432048" cy="151208"/>
          </a:xfrm>
        </p:grpSpPr>
        <p:sp>
          <p:nvSpPr>
            <p:cNvPr id="83" name="矩形 82"/>
            <p:cNvSpPr/>
            <p:nvPr/>
          </p:nvSpPr>
          <p:spPr>
            <a:xfrm>
              <a:off x="4332528" y="4281323"/>
              <a:ext cx="432048" cy="151208"/>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grpSp>
          <p:nvGrpSpPr>
            <p:cNvPr id="84" name="组 12"/>
            <p:cNvGrpSpPr/>
            <p:nvPr/>
          </p:nvGrpSpPr>
          <p:grpSpPr>
            <a:xfrm>
              <a:off x="4369681" y="4336964"/>
              <a:ext cx="215514" cy="49017"/>
              <a:chOff x="4370620" y="4367658"/>
              <a:chExt cx="345150" cy="37935"/>
            </a:xfrm>
          </p:grpSpPr>
          <p:sp>
            <p:nvSpPr>
              <p:cNvPr id="86" name="矩形 85"/>
              <p:cNvSpPr/>
              <p:nvPr/>
            </p:nvSpPr>
            <p:spPr>
              <a:xfrm>
                <a:off x="4370620" y="4367658"/>
                <a:ext cx="96184" cy="37935"/>
              </a:xfrm>
              <a:prstGeom prst="rect">
                <a:avLst/>
              </a:prstGeom>
              <a:solidFill>
                <a:srgbClr val="2090B3"/>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87" name="矩形 86"/>
              <p:cNvSpPr/>
              <p:nvPr/>
            </p:nvSpPr>
            <p:spPr>
              <a:xfrm>
                <a:off x="4492888" y="4367658"/>
                <a:ext cx="96184" cy="37935"/>
              </a:xfrm>
              <a:prstGeom prst="rect">
                <a:avLst/>
              </a:prstGeom>
              <a:solidFill>
                <a:srgbClr val="2090B3"/>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88" name="矩形 87"/>
              <p:cNvSpPr/>
              <p:nvPr/>
            </p:nvSpPr>
            <p:spPr>
              <a:xfrm>
                <a:off x="4619586" y="4367658"/>
                <a:ext cx="96184" cy="37935"/>
              </a:xfrm>
              <a:prstGeom prst="rect">
                <a:avLst/>
              </a:prstGeom>
              <a:solidFill>
                <a:srgbClr val="2090B3"/>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grpSp>
        <p:sp>
          <p:nvSpPr>
            <p:cNvPr id="85" name="矩形 84"/>
            <p:cNvSpPr/>
            <p:nvPr/>
          </p:nvSpPr>
          <p:spPr>
            <a:xfrm>
              <a:off x="4633744" y="4336964"/>
              <a:ext cx="98611" cy="49017"/>
            </a:xfrm>
            <a:prstGeom prst="rect">
              <a:avLst/>
            </a:prstGeom>
            <a:solidFill>
              <a:srgbClr val="2090B3"/>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grpSp>
    </p:spTree>
    <p:extLst>
      <p:ext uri="{BB962C8B-B14F-4D97-AF65-F5344CB8AC3E}">
        <p14:creationId xmlns:p14="http://schemas.microsoft.com/office/powerpoint/2010/main" val="19497180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a:solidFill>
                  <a:schemeClr val="tx1">
                    <a:lumMod val="95000"/>
                    <a:lumOff val="5000"/>
                  </a:schemeClr>
                </a:solidFill>
                <a:latin typeface="Microsoft YaHei" charset="-122"/>
                <a:ea typeface="Microsoft YaHei" charset="-122"/>
                <a:cs typeface="Microsoft YaHei" charset="-122"/>
              </a:rPr>
              <a:t>集展厅、监控、运维、运营、管理于一体</a:t>
            </a:r>
            <a:endParaRPr lang="zh-CN" altLang="en-US" sz="2400" dirty="0">
              <a:solidFill>
                <a:schemeClr val="tx1">
                  <a:lumMod val="95000"/>
                  <a:lumOff val="5000"/>
                </a:schemeClr>
              </a:solidFill>
            </a:endParaRPr>
          </a:p>
        </p:txBody>
      </p:sp>
      <p:grpSp>
        <p:nvGrpSpPr>
          <p:cNvPr id="91" name="组 2"/>
          <p:cNvGrpSpPr/>
          <p:nvPr/>
        </p:nvGrpSpPr>
        <p:grpSpPr>
          <a:xfrm>
            <a:off x="254230" y="936853"/>
            <a:ext cx="8635540" cy="3435097"/>
            <a:chOff x="288181" y="1239469"/>
            <a:chExt cx="8635540" cy="3435097"/>
          </a:xfrm>
        </p:grpSpPr>
        <p:sp>
          <p:nvSpPr>
            <p:cNvPr id="93" name="矩形 92"/>
            <p:cNvSpPr/>
            <p:nvPr/>
          </p:nvSpPr>
          <p:spPr>
            <a:xfrm>
              <a:off x="1795813" y="1239470"/>
              <a:ext cx="5618450" cy="3435096"/>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4" name="图片 93"/>
            <p:cNvPicPr>
              <a:picLocks noChangeAspect="1"/>
            </p:cNvPicPr>
            <p:nvPr/>
          </p:nvPicPr>
          <p:blipFill>
            <a:blip r:embed="rId2">
              <a:extLst>
                <a:ext uri="{BEBA8EAE-BF5A-486C-A8C5-ECC9F3942E4B}">
                  <a14:imgProps xmlns:a14="http://schemas.microsoft.com/office/drawing/2010/main">
                    <a14:imgLayer r:embed="rId3">
                      <a14:imgEffect>
                        <a14:colorTemperature colorTemp="5526"/>
                      </a14:imgEffect>
                      <a14:imgEffect>
                        <a14:saturation sat="590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1892602" y="1300024"/>
              <a:ext cx="5424873" cy="3307249"/>
            </a:xfrm>
            <a:prstGeom prst="rect">
              <a:avLst/>
            </a:prstGeom>
          </p:spPr>
        </p:pic>
        <p:sp>
          <p:nvSpPr>
            <p:cNvPr id="95" name="矩形 94"/>
            <p:cNvSpPr/>
            <p:nvPr/>
          </p:nvSpPr>
          <p:spPr>
            <a:xfrm>
              <a:off x="7516477" y="1239469"/>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矩形 95"/>
            <p:cNvSpPr/>
            <p:nvPr/>
          </p:nvSpPr>
          <p:spPr>
            <a:xfrm>
              <a:off x="7516477" y="2434693"/>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矩形 96"/>
            <p:cNvSpPr/>
            <p:nvPr/>
          </p:nvSpPr>
          <p:spPr>
            <a:xfrm>
              <a:off x="7516477" y="3609618"/>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8" name="图片 1" descr="0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90766" y="2505016"/>
              <a:ext cx="1258666" cy="919532"/>
            </a:xfrm>
            <a:prstGeom prst="rect">
              <a:avLst/>
            </a:prstGeom>
            <a:ln>
              <a:noFill/>
            </a:ln>
            <a:effectLst/>
          </p:spPr>
        </p:pic>
        <p:sp>
          <p:nvSpPr>
            <p:cNvPr id="99" name="矩形 98"/>
            <p:cNvSpPr/>
            <p:nvPr/>
          </p:nvSpPr>
          <p:spPr>
            <a:xfrm>
              <a:off x="288181" y="3622852"/>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矩形 99"/>
            <p:cNvSpPr/>
            <p:nvPr/>
          </p:nvSpPr>
          <p:spPr>
            <a:xfrm>
              <a:off x="288181" y="2445303"/>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矩形 100"/>
            <p:cNvSpPr/>
            <p:nvPr/>
          </p:nvSpPr>
          <p:spPr>
            <a:xfrm>
              <a:off x="288181" y="1239469"/>
              <a:ext cx="1407244" cy="1051714"/>
            </a:xfrm>
            <a:prstGeom prst="rect">
              <a:avLst/>
            </a:prstGeom>
            <a:solidFill>
              <a:srgbClr val="657D9C">
                <a:alpha val="10000"/>
              </a:srgbClr>
            </a:solidFill>
            <a:ln w="9525">
              <a:solidFill>
                <a:srgbClr val="657D9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2" name="图片 1" descr="0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6213" y="2498726"/>
              <a:ext cx="1251181" cy="944869"/>
            </a:xfrm>
            <a:prstGeom prst="rect">
              <a:avLst/>
            </a:prstGeom>
            <a:ln>
              <a:noFill/>
            </a:ln>
            <a:effectLst/>
          </p:spPr>
        </p:pic>
        <p:pic>
          <p:nvPicPr>
            <p:cNvPr id="103" name="Picture 6"/>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4137" y="1300024"/>
              <a:ext cx="1295333" cy="930604"/>
            </a:xfrm>
            <a:prstGeom prst="rect">
              <a:avLst/>
            </a:prstGeom>
            <a:ln>
              <a:noFill/>
            </a:ln>
            <a:effectLst/>
          </p:spPr>
        </p:pic>
        <p:pic>
          <p:nvPicPr>
            <p:cNvPr id="104" name="图片 1" descr="05"/>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587723" y="1303241"/>
              <a:ext cx="1264753" cy="924171"/>
            </a:xfrm>
            <a:prstGeom prst="rect">
              <a:avLst/>
            </a:prstGeom>
            <a:ln>
              <a:noFill/>
            </a:ln>
            <a:effectLst/>
          </p:spPr>
        </p:pic>
        <p:pic>
          <p:nvPicPr>
            <p:cNvPr id="105" name="图片 1" descr="0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63559" y="3690146"/>
              <a:ext cx="1256488" cy="917127"/>
            </a:xfrm>
            <a:prstGeom prst="rect">
              <a:avLst/>
            </a:prstGeom>
            <a:ln>
              <a:noFill/>
            </a:ln>
            <a:effectLst/>
          </p:spPr>
        </p:pic>
        <p:pic>
          <p:nvPicPr>
            <p:cNvPr id="106" name="图片 1" descr="09"/>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596336" y="3680133"/>
              <a:ext cx="1247526" cy="910684"/>
            </a:xfrm>
            <a:prstGeom prst="rect">
              <a:avLst/>
            </a:prstGeom>
            <a:ln>
              <a:noFill/>
            </a:ln>
            <a:effectLst/>
          </p:spPr>
        </p:pic>
      </p:grpSp>
      <p:sp>
        <p:nvSpPr>
          <p:cNvPr id="3" name="TextBox 2"/>
          <p:cNvSpPr txBox="1"/>
          <p:nvPr/>
        </p:nvSpPr>
        <p:spPr>
          <a:xfrm>
            <a:off x="2979259" y="4443958"/>
            <a:ext cx="3185487" cy="369332"/>
          </a:xfrm>
          <a:prstGeom prst="rect">
            <a:avLst/>
          </a:prstGeom>
          <a:noFill/>
        </p:spPr>
        <p:txBody>
          <a:bodyPr wrap="none" rtlCol="0">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更</a:t>
            </a:r>
            <a:r>
              <a:rPr lang="zh-CN" altLang="en-US" b="1" dirty="0" smtClean="0">
                <a:solidFill>
                  <a:srgbClr val="C00000"/>
                </a:solidFill>
                <a:latin typeface="微软雅黑" panose="020B0503020204020204" pitchFamily="34" charset="-122"/>
                <a:ea typeface="微软雅黑" panose="020B0503020204020204" pitchFamily="34" charset="-122"/>
              </a:rPr>
              <a:t>少人力投入，更高管理效率</a:t>
            </a:r>
            <a:endParaRPr lang="zh-CN" altLang="en-US"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39164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a:stCxn id="6" idx="1"/>
          </p:cNvCxnSpPr>
          <p:nvPr/>
        </p:nvCxnSpPr>
        <p:spPr>
          <a:xfrm flipH="1" flipV="1">
            <a:off x="683568" y="2045542"/>
            <a:ext cx="424816" cy="250933"/>
          </a:xfrm>
          <a:prstGeom prst="line">
            <a:avLst/>
          </a:prstGeom>
          <a:ln>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1191462" y="2045542"/>
            <a:ext cx="1338773" cy="1338773"/>
          </a:xfrm>
          <a:prstGeom prst="ellipse">
            <a:avLst/>
          </a:prstGeom>
          <a:solidFill>
            <a:srgbClr val="0070C0"/>
          </a:solidFill>
          <a:ln>
            <a:noFill/>
          </a:ln>
          <a:effectLst>
            <a:softEdge rad="31750"/>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r>
              <a:rPr lang="zh-CN" altLang="en-US" sz="1400" b="1" kern="0" dirty="0" smtClean="0">
                <a:solidFill>
                  <a:schemeClr val="bg1"/>
                </a:solidFill>
                <a:latin typeface="微软雅黑" panose="020B0503020204020204" pitchFamily="34" charset="-122"/>
                <a:ea typeface="微软雅黑" panose="020B0503020204020204" pitchFamily="34" charset="-122"/>
              </a:rPr>
              <a:t>人才培养</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5" name="椭圆 4"/>
          <p:cNvSpPr/>
          <p:nvPr/>
        </p:nvSpPr>
        <p:spPr>
          <a:xfrm>
            <a:off x="1050890" y="1904970"/>
            <a:ext cx="1619915" cy="1619915"/>
          </a:xfrm>
          <a:prstGeom prst="ellipse">
            <a:avLst/>
          </a:prstGeom>
          <a:noFill/>
          <a:ln w="12700">
            <a:solidFill>
              <a:schemeClr val="accent1">
                <a:lumMod val="75000"/>
              </a:schemeClr>
            </a:solidFill>
            <a:prstDash val="sysDash"/>
          </a:ln>
        </p:spPr>
        <p:txBody>
          <a:bodyPr vert="horz" wrap="square" lIns="91440" tIns="45720" rIns="91440" bIns="45720" numCol="1" anchor="ctr" anchorCtr="0" compatLnSpc="1">
            <a:prstTxWarp prst="textNoShape">
              <a:avLst/>
            </a:prstTxWarp>
          </a:bodyPr>
          <a:lstStyle/>
          <a:p>
            <a:pPr fontAlgn="auto">
              <a:spcBef>
                <a:spcPts val="0"/>
              </a:spcBef>
              <a:spcAft>
                <a:spcPts val="0"/>
              </a:spcAft>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6" name="椭圆 5"/>
          <p:cNvSpPr/>
          <p:nvPr/>
        </p:nvSpPr>
        <p:spPr>
          <a:xfrm>
            <a:off x="1094789" y="2282880"/>
            <a:ext cx="92835" cy="92835"/>
          </a:xfrm>
          <a:prstGeom prst="ellipse">
            <a:avLst/>
          </a:prstGeom>
          <a:solidFill>
            <a:schemeClr val="accent1">
              <a:lumMod val="90000"/>
            </a:schemeClr>
          </a:solidFill>
          <a:ln w="12700" cap="flat" cmpd="sng" algn="ctr">
            <a:solidFill>
              <a:schemeClr val="accent1">
                <a:lumMod val="9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7" name="椭圆 6"/>
          <p:cNvSpPr/>
          <p:nvPr/>
        </p:nvSpPr>
        <p:spPr>
          <a:xfrm>
            <a:off x="3920484" y="2063412"/>
            <a:ext cx="1338773" cy="1338773"/>
          </a:xfrm>
          <a:prstGeom prst="ellipse">
            <a:avLst/>
          </a:prstGeom>
          <a:solidFill>
            <a:srgbClr val="0070C0"/>
          </a:solidFill>
          <a:ln>
            <a:noFill/>
          </a:ln>
          <a:effectLst>
            <a:softEdge rad="31750"/>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r>
              <a:rPr lang="zh-CN" altLang="en-US" sz="1400" b="1" kern="0" dirty="0" smtClean="0">
                <a:solidFill>
                  <a:schemeClr val="bg1"/>
                </a:solidFill>
                <a:latin typeface="微软雅黑" panose="020B0503020204020204" pitchFamily="34" charset="-122"/>
                <a:ea typeface="微软雅黑" panose="020B0503020204020204" pitchFamily="34" charset="-122"/>
              </a:rPr>
              <a:t>科研创新与管理</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8" name="椭圆 7"/>
          <p:cNvSpPr/>
          <p:nvPr/>
        </p:nvSpPr>
        <p:spPr>
          <a:xfrm>
            <a:off x="3779912" y="1922840"/>
            <a:ext cx="1619915" cy="1619915"/>
          </a:xfrm>
          <a:prstGeom prst="ellipse">
            <a:avLst/>
          </a:prstGeom>
          <a:noFill/>
          <a:ln w="12700">
            <a:solidFill>
              <a:schemeClr val="accent2">
                <a:lumMod val="60000"/>
                <a:lumOff val="40000"/>
              </a:schemeClr>
            </a:solidFill>
            <a:prstDash val="sysDash"/>
          </a:ln>
        </p:spPr>
        <p:txBody>
          <a:bodyPr vert="horz" wrap="square" lIns="91440" tIns="45720" rIns="91440" bIns="45720" numCol="1" anchor="ctr" anchorCtr="0" compatLnSpc="1">
            <a:prstTxWarp prst="textNoShape">
              <a:avLst/>
            </a:prstTxWarp>
          </a:bodyPr>
          <a:lstStyle/>
          <a:p>
            <a:pPr fontAlgn="auto">
              <a:spcBef>
                <a:spcPts val="0"/>
              </a:spcBef>
              <a:spcAft>
                <a:spcPts val="0"/>
              </a:spcAft>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9" name="椭圆 8"/>
          <p:cNvSpPr/>
          <p:nvPr/>
        </p:nvSpPr>
        <p:spPr>
          <a:xfrm>
            <a:off x="6765065" y="2063412"/>
            <a:ext cx="1338773" cy="1338773"/>
          </a:xfrm>
          <a:prstGeom prst="ellipse">
            <a:avLst/>
          </a:prstGeom>
          <a:solidFill>
            <a:srgbClr val="0070C0"/>
          </a:solidFill>
          <a:ln>
            <a:noFill/>
          </a:ln>
          <a:effectLst>
            <a:softEdge rad="31750"/>
          </a:effectLst>
        </p:spPr>
        <p:txBody>
          <a:bodyPr vert="horz" wrap="square" lIns="91440" tIns="45720" rIns="91440" bIns="45720" numCol="1" anchor="ctr" anchorCtr="0" compatLnSpc="1">
            <a:prstTxWarp prst="textNoShape">
              <a:avLst/>
            </a:prstTxWarp>
          </a:bodyPr>
          <a:lstStyle/>
          <a:p>
            <a:pPr algn="ctr" fontAlgn="auto">
              <a:spcBef>
                <a:spcPts val="0"/>
              </a:spcBef>
              <a:spcAft>
                <a:spcPts val="0"/>
              </a:spcAft>
            </a:pPr>
            <a:r>
              <a:rPr lang="zh-CN" altLang="en-US" sz="1400" b="1" kern="0" dirty="0" smtClean="0">
                <a:solidFill>
                  <a:schemeClr val="bg1"/>
                </a:solidFill>
                <a:latin typeface="微软雅黑" panose="020B0503020204020204" pitchFamily="34" charset="-122"/>
                <a:ea typeface="微软雅黑" panose="020B0503020204020204" pitchFamily="34" charset="-122"/>
              </a:rPr>
              <a:t>校园科学管理与智慧服务</a:t>
            </a:r>
            <a:endParaRPr lang="zh-CN" altLang="en-US" sz="1400" b="1" kern="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6624493" y="1922840"/>
            <a:ext cx="1619915" cy="1619915"/>
          </a:xfrm>
          <a:prstGeom prst="ellipse">
            <a:avLst/>
          </a:prstGeom>
          <a:noFill/>
          <a:ln w="12700">
            <a:solidFill>
              <a:srgbClr val="0070C0"/>
            </a:solidFill>
            <a:prstDash val="sysDash"/>
          </a:ln>
        </p:spPr>
        <p:txBody>
          <a:bodyPr vert="horz" wrap="square" lIns="91440" tIns="45720" rIns="91440" bIns="45720" numCol="1" anchor="ctr" anchorCtr="0" compatLnSpc="1">
            <a:prstTxWarp prst="textNoShape">
              <a:avLst/>
            </a:prstTxWarp>
          </a:bodyPr>
          <a:lstStyle/>
          <a:p>
            <a:pPr fontAlgn="auto">
              <a:spcBef>
                <a:spcPts val="0"/>
              </a:spcBef>
              <a:spcAft>
                <a:spcPts val="0"/>
              </a:spcAft>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314422" y="1775547"/>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251520" y="1830454"/>
            <a:ext cx="595035" cy="338554"/>
          </a:xfrm>
          <a:prstGeom prst="rect">
            <a:avLst/>
          </a:prstGeom>
          <a:noFill/>
        </p:spPr>
        <p:txBody>
          <a:bodyPr wrap="none" rtlCol="0">
            <a:spAutoFit/>
          </a:bodyPr>
          <a:lstStyle/>
          <a:p>
            <a:pPr algn="ctr"/>
            <a:r>
              <a:rPr lang="zh-CN" altLang="en-US" sz="800" dirty="0" smtClean="0">
                <a:latin typeface="微软雅黑" panose="020B0503020204020204" pitchFamily="34" charset="-122"/>
                <a:ea typeface="微软雅黑" panose="020B0503020204020204" pitchFamily="34" charset="-122"/>
              </a:rPr>
              <a:t>个性化人</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才培养</a:t>
            </a:r>
            <a:endParaRPr lang="zh-CN" altLang="en-US" sz="800" dirty="0">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H="1">
            <a:off x="650244" y="3043181"/>
            <a:ext cx="429939" cy="158900"/>
          </a:xfrm>
          <a:prstGeom prst="line">
            <a:avLst/>
          </a:prstGeom>
          <a:ln>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1072868" y="2982133"/>
            <a:ext cx="92835" cy="92835"/>
          </a:xfrm>
          <a:prstGeom prst="ellipse">
            <a:avLst/>
          </a:prstGeom>
          <a:solidFill>
            <a:schemeClr val="accent1">
              <a:lumMod val="90000"/>
            </a:schemeClr>
          </a:solidFill>
          <a:ln w="12700" cap="flat" cmpd="sng" algn="ctr">
            <a:solidFill>
              <a:schemeClr val="accent1">
                <a:lumMod val="9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15" name="椭圆 14"/>
          <p:cNvSpPr/>
          <p:nvPr/>
        </p:nvSpPr>
        <p:spPr>
          <a:xfrm>
            <a:off x="242414" y="2973090"/>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179512" y="3059792"/>
            <a:ext cx="595035" cy="338554"/>
          </a:xfrm>
          <a:prstGeom prst="rect">
            <a:avLst/>
          </a:prstGeom>
          <a:noFill/>
        </p:spPr>
        <p:txBody>
          <a:bodyPr wrap="none" rtlCol="0">
            <a:spAutoFit/>
          </a:bodyPr>
          <a:lstStyle/>
          <a:p>
            <a:pPr algn="ctr"/>
            <a:r>
              <a:rPr lang="zh-CN" altLang="en-US" sz="800" dirty="0" smtClean="0">
                <a:latin typeface="微软雅黑" panose="020B0503020204020204" pitchFamily="34" charset="-122"/>
                <a:ea typeface="微软雅黑" panose="020B0503020204020204" pitchFamily="34" charset="-122"/>
              </a:rPr>
              <a:t>教学优化</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与诊改</a:t>
            </a:r>
            <a:endParaRPr lang="zh-CN" altLang="en-US" sz="800" dirty="0">
              <a:latin typeface="微软雅黑" panose="020B0503020204020204" pitchFamily="34" charset="-122"/>
              <a:ea typeface="微软雅黑" panose="020B0503020204020204" pitchFamily="34" charset="-122"/>
            </a:endParaRPr>
          </a:p>
        </p:txBody>
      </p:sp>
      <p:sp>
        <p:nvSpPr>
          <p:cNvPr id="17" name="椭圆 16"/>
          <p:cNvSpPr/>
          <p:nvPr/>
        </p:nvSpPr>
        <p:spPr>
          <a:xfrm>
            <a:off x="2455376" y="2171008"/>
            <a:ext cx="92835" cy="92835"/>
          </a:xfrm>
          <a:prstGeom prst="ellipse">
            <a:avLst/>
          </a:prstGeom>
          <a:solidFill>
            <a:schemeClr val="accent1">
              <a:lumMod val="90000"/>
            </a:schemeClr>
          </a:solidFill>
          <a:ln w="12700" cap="flat" cmpd="sng" algn="ctr">
            <a:solidFill>
              <a:schemeClr val="accent1">
                <a:lumMod val="9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18" name="直接连接符 17"/>
          <p:cNvCxnSpPr/>
          <p:nvPr/>
        </p:nvCxnSpPr>
        <p:spPr>
          <a:xfrm flipH="1">
            <a:off x="2548211" y="1911966"/>
            <a:ext cx="367605" cy="276885"/>
          </a:xfrm>
          <a:prstGeom prst="line">
            <a:avLst/>
          </a:prstGeom>
          <a:ln>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2805708" y="1563638"/>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782998" y="1620196"/>
            <a:ext cx="492443" cy="338554"/>
          </a:xfrm>
          <a:prstGeom prst="rect">
            <a:avLst/>
          </a:prstGeom>
          <a:noFill/>
        </p:spPr>
        <p:txBody>
          <a:bodyPr wrap="none" rtlCol="0">
            <a:spAutoFit/>
          </a:bodyPr>
          <a:lstStyle/>
          <a:p>
            <a:r>
              <a:rPr lang="zh-CN" altLang="en-US" sz="800" dirty="0" smtClean="0">
                <a:latin typeface="微软雅黑" panose="020B0503020204020204" pitchFamily="34" charset="-122"/>
                <a:ea typeface="微软雅黑" panose="020B0503020204020204" pitchFamily="34" charset="-122"/>
              </a:rPr>
              <a:t>服务国</a:t>
            </a:r>
            <a:endParaRPr lang="en-US" altLang="zh-CN" sz="800" dirty="0" smtClean="0">
              <a:latin typeface="微软雅黑" panose="020B0503020204020204" pitchFamily="34" charset="-122"/>
              <a:ea typeface="微软雅黑" panose="020B0503020204020204" pitchFamily="34" charset="-122"/>
            </a:endParaRPr>
          </a:p>
          <a:p>
            <a:r>
              <a:rPr lang="zh-CN" altLang="en-US" sz="800" dirty="0" smtClean="0">
                <a:latin typeface="微软雅黑" panose="020B0503020204020204" pitchFamily="34" charset="-122"/>
                <a:ea typeface="微软雅黑" panose="020B0503020204020204" pitchFamily="34" charset="-122"/>
              </a:rPr>
              <a:t>家战略</a:t>
            </a:r>
            <a:endParaRPr lang="zh-CN" altLang="en-US" sz="800" dirty="0">
              <a:latin typeface="微软雅黑" panose="020B0503020204020204" pitchFamily="34" charset="-122"/>
              <a:ea typeface="微软雅黑" panose="020B0503020204020204" pitchFamily="34" charset="-122"/>
            </a:endParaRPr>
          </a:p>
        </p:txBody>
      </p:sp>
      <p:cxnSp>
        <p:nvCxnSpPr>
          <p:cNvPr id="21" name="直接连接符 20"/>
          <p:cNvCxnSpPr>
            <a:stCxn id="22" idx="2"/>
          </p:cNvCxnSpPr>
          <p:nvPr/>
        </p:nvCxnSpPr>
        <p:spPr>
          <a:xfrm flipH="1" flipV="1">
            <a:off x="3059832" y="2423467"/>
            <a:ext cx="690820" cy="15109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50652" y="2528140"/>
            <a:ext cx="92835" cy="92835"/>
          </a:xfrm>
          <a:prstGeom prst="ellipse">
            <a:avLst/>
          </a:prstGeom>
          <a:solidFill>
            <a:schemeClr val="accent2">
              <a:lumMod val="60000"/>
              <a:lumOff val="40000"/>
            </a:schemeClr>
          </a:solidFill>
          <a:ln w="12700" cap="flat" cmpd="sng" algn="ctr">
            <a:solidFill>
              <a:schemeClr val="accent2">
                <a:lumMod val="60000"/>
                <a:lumOff val="4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3" name="椭圆 22"/>
          <p:cNvSpPr/>
          <p:nvPr/>
        </p:nvSpPr>
        <p:spPr>
          <a:xfrm>
            <a:off x="2930407" y="2188851"/>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2867505" y="2315745"/>
            <a:ext cx="595035" cy="215444"/>
          </a:xfrm>
          <a:prstGeom prst="rect">
            <a:avLst/>
          </a:prstGeom>
          <a:noFill/>
        </p:spPr>
        <p:txBody>
          <a:bodyPr wrap="none" rtlCol="0">
            <a:spAutoFit/>
          </a:bodyPr>
          <a:lstStyle/>
          <a:p>
            <a:r>
              <a:rPr lang="zh-CN" altLang="en-US" sz="800" dirty="0">
                <a:latin typeface="微软雅黑" panose="020B0503020204020204" pitchFamily="34" charset="-122"/>
                <a:ea typeface="微软雅黑" panose="020B0503020204020204" pitchFamily="34" charset="-122"/>
              </a:rPr>
              <a:t>校</a:t>
            </a:r>
            <a:r>
              <a:rPr lang="zh-CN" altLang="en-US" sz="800" dirty="0" smtClean="0">
                <a:latin typeface="微软雅黑" panose="020B0503020204020204" pitchFamily="34" charset="-122"/>
                <a:ea typeface="微软雅黑" panose="020B0503020204020204" pitchFamily="34" charset="-122"/>
              </a:rPr>
              <a:t>情分析</a:t>
            </a:r>
            <a:endParaRPr lang="zh-CN" altLang="en-US" sz="800" dirty="0">
              <a:latin typeface="微软雅黑" panose="020B0503020204020204" pitchFamily="34" charset="-122"/>
              <a:ea typeface="微软雅黑" panose="020B0503020204020204" pitchFamily="34" charset="-122"/>
            </a:endParaRPr>
          </a:p>
        </p:txBody>
      </p:sp>
      <p:sp>
        <p:nvSpPr>
          <p:cNvPr id="25" name="椭圆 24"/>
          <p:cNvSpPr/>
          <p:nvPr/>
        </p:nvSpPr>
        <p:spPr>
          <a:xfrm>
            <a:off x="5165661" y="2171007"/>
            <a:ext cx="92835" cy="92835"/>
          </a:xfrm>
          <a:prstGeom prst="ellipse">
            <a:avLst/>
          </a:prstGeom>
          <a:solidFill>
            <a:schemeClr val="accent2">
              <a:lumMod val="60000"/>
              <a:lumOff val="40000"/>
            </a:schemeClr>
          </a:solidFill>
          <a:ln w="12700" cap="flat" cmpd="sng" algn="ctr">
            <a:solidFill>
              <a:schemeClr val="accent2">
                <a:lumMod val="60000"/>
                <a:lumOff val="4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26" name="直接连接符 25"/>
          <p:cNvCxnSpPr>
            <a:endCxn id="25" idx="7"/>
          </p:cNvCxnSpPr>
          <p:nvPr/>
        </p:nvCxnSpPr>
        <p:spPr>
          <a:xfrm flipH="1">
            <a:off x="5244901" y="1922840"/>
            <a:ext cx="407219" cy="26176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5508104" y="1652054"/>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5445202" y="1778948"/>
            <a:ext cx="595035" cy="215444"/>
          </a:xfrm>
          <a:prstGeom prst="rect">
            <a:avLst/>
          </a:prstGeom>
          <a:noFill/>
        </p:spPr>
        <p:txBody>
          <a:bodyPr wrap="none" rtlCol="0">
            <a:spAutoFit/>
          </a:bodyPr>
          <a:lstStyle/>
          <a:p>
            <a:r>
              <a:rPr lang="zh-CN" altLang="en-US" sz="800" dirty="0" smtClean="0">
                <a:latin typeface="微软雅黑" panose="020B0503020204020204" pitchFamily="34" charset="-122"/>
                <a:ea typeface="微软雅黑" panose="020B0503020204020204" pitchFamily="34" charset="-122"/>
              </a:rPr>
              <a:t>人流分析</a:t>
            </a:r>
            <a:endParaRPr lang="zh-CN" altLang="en-US" sz="800" dirty="0">
              <a:latin typeface="微软雅黑" panose="020B0503020204020204" pitchFamily="34" charset="-122"/>
              <a:ea typeface="微软雅黑" panose="020B0503020204020204" pitchFamily="34" charset="-122"/>
            </a:endParaRPr>
          </a:p>
        </p:txBody>
      </p:sp>
      <p:sp>
        <p:nvSpPr>
          <p:cNvPr id="29" name="椭圆 28"/>
          <p:cNvSpPr/>
          <p:nvPr/>
        </p:nvSpPr>
        <p:spPr>
          <a:xfrm>
            <a:off x="5255388" y="3053566"/>
            <a:ext cx="92835" cy="92835"/>
          </a:xfrm>
          <a:prstGeom prst="ellipse">
            <a:avLst/>
          </a:prstGeom>
          <a:solidFill>
            <a:schemeClr val="accent2">
              <a:lumMod val="60000"/>
              <a:lumOff val="40000"/>
            </a:schemeClr>
          </a:solidFill>
          <a:ln w="12700" cap="flat" cmpd="sng" algn="ctr">
            <a:solidFill>
              <a:schemeClr val="accent2">
                <a:lumMod val="60000"/>
                <a:lumOff val="40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30" name="直接连接符 29"/>
          <p:cNvCxnSpPr>
            <a:endCxn id="29" idx="5"/>
          </p:cNvCxnSpPr>
          <p:nvPr/>
        </p:nvCxnSpPr>
        <p:spPr>
          <a:xfrm flipH="1" flipV="1">
            <a:off x="5334628" y="3132806"/>
            <a:ext cx="317492" cy="18262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5599567" y="3133810"/>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5536665" y="3260704"/>
            <a:ext cx="595035" cy="215444"/>
          </a:xfrm>
          <a:prstGeom prst="rect">
            <a:avLst/>
          </a:prstGeom>
          <a:noFill/>
        </p:spPr>
        <p:txBody>
          <a:bodyPr wrap="none" rtlCol="0">
            <a:spAutoFit/>
          </a:bodyPr>
          <a:lstStyle/>
          <a:p>
            <a:r>
              <a:rPr lang="zh-CN" altLang="en-US" sz="800" dirty="0" smtClean="0">
                <a:latin typeface="微软雅黑" panose="020B0503020204020204" pitchFamily="34" charset="-122"/>
                <a:ea typeface="微软雅黑" panose="020B0503020204020204" pitchFamily="34" charset="-122"/>
              </a:rPr>
              <a:t>能源管理</a:t>
            </a:r>
            <a:endParaRPr lang="zh-CN" altLang="en-US" sz="800" dirty="0">
              <a:latin typeface="微软雅黑" panose="020B0503020204020204" pitchFamily="34" charset="-122"/>
              <a:ea typeface="微软雅黑" panose="020B0503020204020204" pitchFamily="34" charset="-122"/>
            </a:endParaRPr>
          </a:p>
        </p:txBody>
      </p:sp>
      <p:sp>
        <p:nvSpPr>
          <p:cNvPr id="33" name="椭圆 32"/>
          <p:cNvSpPr/>
          <p:nvPr/>
        </p:nvSpPr>
        <p:spPr>
          <a:xfrm>
            <a:off x="6576623" y="2728824"/>
            <a:ext cx="92835" cy="92835"/>
          </a:xfrm>
          <a:prstGeom prst="ellipse">
            <a:avLst/>
          </a:prstGeom>
          <a:solidFill>
            <a:srgbClr val="0070C0"/>
          </a:solidFill>
          <a:ln w="12700" cap="flat" cmpd="sng" algn="ctr">
            <a:solidFill>
              <a:srgbClr val="0070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34" name="直接连接符 33"/>
          <p:cNvCxnSpPr>
            <a:endCxn id="33" idx="2"/>
          </p:cNvCxnSpPr>
          <p:nvPr/>
        </p:nvCxnSpPr>
        <p:spPr>
          <a:xfrm>
            <a:off x="6212816" y="2775241"/>
            <a:ext cx="363807"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5806485" y="2531190"/>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5793823" y="2602728"/>
            <a:ext cx="492443" cy="338554"/>
          </a:xfrm>
          <a:prstGeom prst="rect">
            <a:avLst/>
          </a:prstGeom>
          <a:noFill/>
        </p:spPr>
        <p:txBody>
          <a:bodyPr wrap="none" rtlCol="0">
            <a:spAutoFit/>
          </a:bodyPr>
          <a:lstStyle/>
          <a:p>
            <a:r>
              <a:rPr lang="zh-CN" altLang="en-US" sz="800" dirty="0" smtClean="0">
                <a:latin typeface="微软雅黑" panose="020B0503020204020204" pitchFamily="34" charset="-122"/>
                <a:ea typeface="微软雅黑" panose="020B0503020204020204" pitchFamily="34" charset="-122"/>
              </a:rPr>
              <a:t>智慧停</a:t>
            </a:r>
            <a:endParaRPr lang="en-US" altLang="zh-CN" sz="800" dirty="0" smtClean="0">
              <a:latin typeface="微软雅黑" panose="020B0503020204020204" pitchFamily="34" charset="-122"/>
              <a:ea typeface="微软雅黑" panose="020B0503020204020204" pitchFamily="34" charset="-122"/>
            </a:endParaRPr>
          </a:p>
          <a:p>
            <a:r>
              <a:rPr lang="zh-CN" altLang="en-US" sz="800" dirty="0" smtClean="0">
                <a:latin typeface="微软雅黑" panose="020B0503020204020204" pitchFamily="34" charset="-122"/>
                <a:ea typeface="微软雅黑" panose="020B0503020204020204" pitchFamily="34" charset="-122"/>
              </a:rPr>
              <a:t>车引导</a:t>
            </a:r>
            <a:endParaRPr lang="zh-CN" altLang="en-US" sz="800" dirty="0">
              <a:latin typeface="微软雅黑" panose="020B0503020204020204" pitchFamily="34" charset="-122"/>
              <a:ea typeface="微软雅黑" panose="020B0503020204020204" pitchFamily="34" charset="-122"/>
            </a:endParaRPr>
          </a:p>
        </p:txBody>
      </p:sp>
      <p:sp>
        <p:nvSpPr>
          <p:cNvPr id="37" name="椭圆 36"/>
          <p:cNvSpPr/>
          <p:nvPr/>
        </p:nvSpPr>
        <p:spPr>
          <a:xfrm>
            <a:off x="8074250" y="2239170"/>
            <a:ext cx="92835" cy="92835"/>
          </a:xfrm>
          <a:prstGeom prst="ellipse">
            <a:avLst/>
          </a:prstGeom>
          <a:solidFill>
            <a:srgbClr val="0070C0"/>
          </a:solidFill>
          <a:ln w="12700" cap="flat" cmpd="sng" algn="ctr">
            <a:solidFill>
              <a:srgbClr val="0070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38" name="直接连接符 37"/>
          <p:cNvCxnSpPr>
            <a:stCxn id="37" idx="7"/>
          </p:cNvCxnSpPr>
          <p:nvPr/>
        </p:nvCxnSpPr>
        <p:spPr>
          <a:xfrm flipV="1">
            <a:off x="8153490" y="2063412"/>
            <a:ext cx="410126" cy="18935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8432355" y="1778824"/>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8379501" y="1865526"/>
            <a:ext cx="595035" cy="338554"/>
          </a:xfrm>
          <a:prstGeom prst="rect">
            <a:avLst/>
          </a:prstGeom>
          <a:noFill/>
        </p:spPr>
        <p:txBody>
          <a:bodyPr wrap="none" rtlCol="0">
            <a:spAutoFit/>
          </a:bodyPr>
          <a:lstStyle/>
          <a:p>
            <a:pPr algn="ctr"/>
            <a:r>
              <a:rPr lang="zh-CN" altLang="en-US" sz="800" dirty="0">
                <a:latin typeface="微软雅黑" panose="020B0503020204020204" pitchFamily="34" charset="-122"/>
                <a:ea typeface="微软雅黑" panose="020B0503020204020204" pitchFamily="34" charset="-122"/>
              </a:rPr>
              <a:t>随</a:t>
            </a:r>
            <a:r>
              <a:rPr lang="zh-CN" altLang="en-US" sz="800" dirty="0" smtClean="0">
                <a:latin typeface="微软雅黑" panose="020B0503020204020204" pitchFamily="34" charset="-122"/>
                <a:ea typeface="微软雅黑" panose="020B0503020204020204" pitchFamily="34" charset="-122"/>
              </a:rPr>
              <a:t>需而得</a:t>
            </a:r>
            <a:endParaRPr lang="en-US" altLang="zh-CN" sz="800" dirty="0" smtClean="0">
              <a:latin typeface="微软雅黑" panose="020B0503020204020204" pitchFamily="34" charset="-122"/>
              <a:ea typeface="微软雅黑" panose="020B0503020204020204" pitchFamily="34" charset="-122"/>
            </a:endParaRPr>
          </a:p>
          <a:p>
            <a:pPr algn="ctr"/>
            <a:r>
              <a:rPr lang="en-US" altLang="zh-CN" sz="800" dirty="0" smtClean="0">
                <a:latin typeface="微软雅黑" panose="020B0503020204020204" pitchFamily="34" charset="-122"/>
                <a:ea typeface="微软雅黑" panose="020B0503020204020204" pitchFamily="34" charset="-122"/>
              </a:rPr>
              <a:t>IT</a:t>
            </a:r>
            <a:r>
              <a:rPr lang="zh-CN" altLang="en-US" sz="800" dirty="0" smtClean="0">
                <a:latin typeface="微软雅黑" panose="020B0503020204020204" pitchFamily="34" charset="-122"/>
                <a:ea typeface="微软雅黑" panose="020B0503020204020204" pitchFamily="34" charset="-122"/>
              </a:rPr>
              <a:t>资源</a:t>
            </a:r>
            <a:endParaRPr lang="zh-CN" altLang="en-US" sz="800" dirty="0">
              <a:latin typeface="微软雅黑" panose="020B0503020204020204" pitchFamily="34" charset="-122"/>
              <a:ea typeface="微软雅黑" panose="020B0503020204020204" pitchFamily="34" charset="-122"/>
            </a:endParaRPr>
          </a:p>
        </p:txBody>
      </p:sp>
      <p:sp>
        <p:nvSpPr>
          <p:cNvPr id="41" name="椭圆 40"/>
          <p:cNvSpPr/>
          <p:nvPr/>
        </p:nvSpPr>
        <p:spPr>
          <a:xfrm>
            <a:off x="8074250" y="3109246"/>
            <a:ext cx="92835" cy="92835"/>
          </a:xfrm>
          <a:prstGeom prst="ellipse">
            <a:avLst/>
          </a:prstGeom>
          <a:solidFill>
            <a:srgbClr val="0070C0"/>
          </a:solidFill>
          <a:ln w="12700" cap="flat" cmpd="sng" algn="ctr">
            <a:solidFill>
              <a:srgbClr val="0070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cxnSp>
        <p:nvCxnSpPr>
          <p:cNvPr id="42" name="直接连接符 41"/>
          <p:cNvCxnSpPr>
            <a:stCxn id="41" idx="5"/>
          </p:cNvCxnSpPr>
          <p:nvPr/>
        </p:nvCxnSpPr>
        <p:spPr>
          <a:xfrm>
            <a:off x="8153490" y="3188486"/>
            <a:ext cx="278865" cy="12694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8426745" y="3104181"/>
            <a:ext cx="469233" cy="469233"/>
          </a:xfrm>
          <a:prstGeom prst="ellipse">
            <a:avLst/>
          </a:prstGeom>
          <a:solidFill>
            <a:srgbClr val="DDDDDD"/>
          </a:solidFill>
          <a:ln>
            <a:noFill/>
          </a:ln>
        </p:spPr>
        <p:txBody>
          <a:bodyPr vert="horz" wrap="square" lIns="91440" tIns="45720" rIns="91440" bIns="45720" numCol="1" anchor="ctr" anchorCtr="1" compatLnSpc="1">
            <a:prstTxWarp prst="textNoShape">
              <a:avLst/>
            </a:prstTxWarp>
          </a:bodyPr>
          <a:lstStyle/>
          <a:p>
            <a:endParaRPr lang="zh-CN" altLang="en-US" sz="7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8424131" y="3178792"/>
            <a:ext cx="492443" cy="338554"/>
          </a:xfrm>
          <a:prstGeom prst="rect">
            <a:avLst/>
          </a:prstGeom>
          <a:noFill/>
        </p:spPr>
        <p:txBody>
          <a:bodyPr wrap="none" rtlCol="0">
            <a:spAutoFit/>
          </a:bodyPr>
          <a:lstStyle/>
          <a:p>
            <a:pPr algn="ctr"/>
            <a:r>
              <a:rPr lang="zh-CN" altLang="en-US" sz="800" dirty="0" smtClean="0">
                <a:latin typeface="微软雅黑" panose="020B0503020204020204" pitchFamily="34" charset="-122"/>
                <a:ea typeface="微软雅黑" panose="020B0503020204020204" pitchFamily="34" charset="-122"/>
              </a:rPr>
              <a:t>毕业生</a:t>
            </a:r>
            <a:endParaRPr lang="en-US" altLang="zh-CN" sz="800" dirty="0" smtClean="0">
              <a:latin typeface="微软雅黑" panose="020B0503020204020204" pitchFamily="34" charset="-122"/>
              <a:ea typeface="微软雅黑" panose="020B0503020204020204" pitchFamily="34" charset="-122"/>
            </a:endParaRPr>
          </a:p>
          <a:p>
            <a:pPr algn="ctr"/>
            <a:r>
              <a:rPr lang="zh-CN" altLang="en-US" sz="800" dirty="0" smtClean="0">
                <a:latin typeface="微软雅黑" panose="020B0503020204020204" pitchFamily="34" charset="-122"/>
                <a:ea typeface="微软雅黑" panose="020B0503020204020204" pitchFamily="34" charset="-122"/>
              </a:rPr>
              <a:t>画像</a:t>
            </a:r>
            <a:endParaRPr lang="zh-CN" altLang="en-US" sz="800" dirty="0">
              <a:latin typeface="微软雅黑" panose="020B0503020204020204" pitchFamily="34" charset="-122"/>
              <a:ea typeface="微软雅黑" panose="020B0503020204020204" pitchFamily="34" charset="-122"/>
            </a:endParaRPr>
          </a:p>
        </p:txBody>
      </p:sp>
      <p:sp>
        <p:nvSpPr>
          <p:cNvPr id="45" name="TextBox 44"/>
          <p:cNvSpPr txBox="1"/>
          <p:nvPr/>
        </p:nvSpPr>
        <p:spPr>
          <a:xfrm>
            <a:off x="3419071" y="4227934"/>
            <a:ext cx="2089033" cy="276999"/>
          </a:xfrm>
          <a:prstGeom prst="rect">
            <a:avLst/>
          </a:prstGeom>
          <a:noFill/>
        </p:spPr>
        <p:txBody>
          <a:bodyPr wrap="none" rtlCol="0">
            <a:spAutoFit/>
          </a:bodyPr>
          <a:lstStyle/>
          <a:p>
            <a:r>
              <a:rPr lang="zh-CN" altLang="en-US" sz="1200" b="1" dirty="0"/>
              <a:t>教育</a:t>
            </a:r>
            <a:r>
              <a:rPr lang="zh-CN" altLang="en-US" sz="1200" b="1" dirty="0" smtClean="0"/>
              <a:t>公平     知识传播      </a:t>
            </a:r>
            <a:r>
              <a:rPr lang="en-US" altLang="zh-CN" sz="1200" b="1" dirty="0" smtClean="0"/>
              <a:t>….</a:t>
            </a:r>
            <a:endParaRPr lang="zh-CN" altLang="en-US" sz="1200" b="1" dirty="0"/>
          </a:p>
        </p:txBody>
      </p:sp>
      <p:sp>
        <p:nvSpPr>
          <p:cNvPr id="47" name="标题 1"/>
          <p:cNvSpPr>
            <a:spLocks noGrp="1"/>
          </p:cNvSpPr>
          <p:nvPr>
            <p:ph type="title"/>
          </p:nvPr>
        </p:nvSpPr>
        <p:spPr>
          <a:xfrm>
            <a:off x="457357" y="339491"/>
            <a:ext cx="8229443" cy="457200"/>
          </a:xfrm>
        </p:spPr>
        <p:txBody>
          <a:bodyPr/>
          <a:lstStyle/>
          <a:p>
            <a:r>
              <a:rPr lang="zh-CN" altLang="en-US" dirty="0" smtClean="0"/>
              <a:t>智慧校园</a:t>
            </a:r>
            <a:r>
              <a:rPr lang="zh-CN" altLang="en-US" dirty="0" smtClean="0"/>
              <a:t>将带来哪些变化？</a:t>
            </a:r>
            <a:endParaRPr lang="zh-CN" altLang="en-US" dirty="0"/>
          </a:p>
        </p:txBody>
      </p:sp>
    </p:spTree>
    <p:extLst>
      <p:ext uri="{BB962C8B-B14F-4D97-AF65-F5344CB8AC3E}">
        <p14:creationId xmlns:p14="http://schemas.microsoft.com/office/powerpoint/2010/main" val="223552332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f02720\Pictures\美工\Icons\4526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606211"/>
            <a:ext cx="3218415" cy="24138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86" name="梯形 85"/>
          <p:cNvSpPr/>
          <p:nvPr/>
        </p:nvSpPr>
        <p:spPr>
          <a:xfrm>
            <a:off x="2729233" y="1802495"/>
            <a:ext cx="3404071" cy="2164870"/>
          </a:xfrm>
          <a:prstGeom prst="trapezoid">
            <a:avLst>
              <a:gd name="adj" fmla="val 54612"/>
            </a:avLst>
          </a:prstGeom>
          <a:gradFill flip="none" rotWithShape="1">
            <a:gsLst>
              <a:gs pos="22500">
                <a:srgbClr val="FFC000">
                  <a:alpha val="39000"/>
                </a:srgbClr>
              </a:gs>
              <a:gs pos="0">
                <a:srgbClr val="FFC000">
                  <a:alpha val="58000"/>
                </a:srgbClr>
              </a:gs>
              <a:gs pos="50000">
                <a:srgbClr val="FFC000">
                  <a:alpha val="15000"/>
                </a:srgbClr>
              </a:gs>
              <a:gs pos="100000">
                <a:srgbClr val="FFC000">
                  <a:alpha val="0"/>
                </a:srgbClr>
              </a:gs>
            </a:gsLst>
            <a:lin ang="5400000" scaled="1"/>
            <a:tileRect/>
          </a:gradFill>
          <a:ln w="28575" cap="flat" cmpd="sng" algn="ctr">
            <a:noFill/>
            <a:prstDash val="sysDot"/>
          </a:ln>
          <a:effectLst/>
        </p:spPr>
        <p:txBody>
          <a:bodyPr rtlCol="0" anchor="ctr"/>
          <a:lstStyle/>
          <a:p>
            <a:pPr algn="ctr"/>
            <a:endParaRPr lang="zh-CN" altLang="en-US" dirty="0"/>
          </a:p>
        </p:txBody>
      </p:sp>
      <p:sp>
        <p:nvSpPr>
          <p:cNvPr id="2" name="标题 1"/>
          <p:cNvSpPr>
            <a:spLocks noGrp="1"/>
          </p:cNvSpPr>
          <p:nvPr>
            <p:ph type="title"/>
          </p:nvPr>
        </p:nvSpPr>
        <p:spPr/>
        <p:txBody>
          <a:bodyPr/>
          <a:lstStyle/>
          <a:p>
            <a:r>
              <a:rPr lang="en-US" altLang="zh-CN" dirty="0" smtClean="0"/>
              <a:t>AI</a:t>
            </a:r>
            <a:r>
              <a:rPr lang="zh-CN" altLang="en-US" dirty="0" smtClean="0"/>
              <a:t>大脑助力智慧园区</a:t>
            </a:r>
            <a:r>
              <a:rPr lang="zh-CN" altLang="en-US" dirty="0"/>
              <a:t>数字化</a:t>
            </a:r>
            <a:r>
              <a:rPr lang="zh-CN" altLang="en-US" dirty="0" smtClean="0"/>
              <a:t>运营</a:t>
            </a:r>
            <a:endParaRPr lang="zh-CN" altLang="en-US" dirty="0"/>
          </a:p>
        </p:txBody>
      </p:sp>
      <p:grpSp>
        <p:nvGrpSpPr>
          <p:cNvPr id="3" name="组合 2"/>
          <p:cNvGrpSpPr/>
          <p:nvPr/>
        </p:nvGrpSpPr>
        <p:grpSpPr>
          <a:xfrm>
            <a:off x="3719623" y="1297254"/>
            <a:ext cx="1412875" cy="1193800"/>
            <a:chOff x="3530554" y="1161926"/>
            <a:chExt cx="1412875" cy="1193800"/>
          </a:xfrm>
        </p:grpSpPr>
        <p:pic>
          <p:nvPicPr>
            <p:cNvPr id="1034" name="Picture 10" descr="C:\Users\f02720\Pictures\美工\Icons\48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554" y="1161926"/>
              <a:ext cx="1412875" cy="1193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606049" y="1513279"/>
              <a:ext cx="1261884" cy="307777"/>
            </a:xfrm>
            <a:prstGeom prst="rect">
              <a:avLst/>
            </a:prstGeom>
            <a:noFill/>
          </p:spPr>
          <p:txBody>
            <a:bodyPr wrap="none" rtlCol="0">
              <a:spAutoFit/>
            </a:bodyPr>
            <a:lstStyle/>
            <a:p>
              <a:r>
                <a:rPr lang="zh-CN" altLang="en-US" sz="1400" b="1" dirty="0" smtClean="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智慧园区大脑</a:t>
              </a:r>
              <a:endParaRPr lang="zh-CN" altLang="en-US" sz="1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470107" y="930196"/>
            <a:ext cx="2302821" cy="1429396"/>
            <a:chOff x="420970" y="930196"/>
            <a:chExt cx="2302821" cy="1429396"/>
          </a:xfrm>
        </p:grpSpPr>
        <p:sp>
          <p:nvSpPr>
            <p:cNvPr id="35" name="圆角矩形 34"/>
            <p:cNvSpPr/>
            <p:nvPr/>
          </p:nvSpPr>
          <p:spPr>
            <a:xfrm>
              <a:off x="576623" y="1522947"/>
              <a:ext cx="1763129" cy="544747"/>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36" name="矩形 35"/>
            <p:cNvSpPr/>
            <p:nvPr/>
          </p:nvSpPr>
          <p:spPr>
            <a:xfrm>
              <a:off x="576622" y="1642755"/>
              <a:ext cx="1763130" cy="415498"/>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基于无人机和热成像技术进行园区自动安全巡检</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37" name="椭圆 36"/>
            <p:cNvSpPr/>
            <p:nvPr/>
          </p:nvSpPr>
          <p:spPr>
            <a:xfrm>
              <a:off x="450191" y="1396516"/>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38" name="TextBox 37"/>
            <p:cNvSpPr txBox="1"/>
            <p:nvPr/>
          </p:nvSpPr>
          <p:spPr>
            <a:xfrm>
              <a:off x="420970" y="1353670"/>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1</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45" name="Picture 21" descr="C:\Users\f02720\Pictures\美工\Icons\thermal_drone_ptz_11.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11288" y="930196"/>
              <a:ext cx="1168809" cy="719183"/>
            </a:xfrm>
            <a:prstGeom prst="roundRect">
              <a:avLst>
                <a:gd name="adj" fmla="val 8594"/>
              </a:avLst>
            </a:prstGeom>
            <a:solidFill>
              <a:srgbClr val="FFFFFF">
                <a:shade val="85000"/>
              </a:srgbClr>
            </a:solidFill>
            <a:ln>
              <a:solidFill>
                <a:schemeClr val="tx1">
                  <a:lumMod val="75000"/>
                  <a:lumOff val="25000"/>
                </a:schemeClr>
              </a:solidFill>
            </a:ln>
            <a:effectLst/>
            <a:extLst/>
          </p:spPr>
        </p:pic>
        <p:pic>
          <p:nvPicPr>
            <p:cNvPr id="1046" name="Picture 22" descr="C:\Users\f02720\Pictures\美工\Icons\2916421985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7073" y="1672874"/>
              <a:ext cx="686718" cy="686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组合 67"/>
          <p:cNvGrpSpPr/>
          <p:nvPr/>
        </p:nvGrpSpPr>
        <p:grpSpPr>
          <a:xfrm>
            <a:off x="186720" y="2238158"/>
            <a:ext cx="2267938" cy="1269696"/>
            <a:chOff x="137583" y="2238158"/>
            <a:chExt cx="2267938" cy="1269696"/>
          </a:xfrm>
        </p:grpSpPr>
        <p:sp>
          <p:nvSpPr>
            <p:cNvPr id="43" name="圆角矩形 42"/>
            <p:cNvSpPr/>
            <p:nvPr/>
          </p:nvSpPr>
          <p:spPr>
            <a:xfrm>
              <a:off x="293235" y="2900240"/>
              <a:ext cx="1763129" cy="544747"/>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44" name="矩形 43"/>
            <p:cNvSpPr/>
            <p:nvPr/>
          </p:nvSpPr>
          <p:spPr>
            <a:xfrm>
              <a:off x="293234" y="3020048"/>
              <a:ext cx="1441804" cy="415498"/>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重点区域及关键设备使用地面机器人巡检</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45" name="椭圆 44"/>
            <p:cNvSpPr/>
            <p:nvPr/>
          </p:nvSpPr>
          <p:spPr>
            <a:xfrm>
              <a:off x="166804" y="2747469"/>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46" name="TextBox 45"/>
            <p:cNvSpPr txBox="1"/>
            <p:nvPr/>
          </p:nvSpPr>
          <p:spPr>
            <a:xfrm>
              <a:off x="137583" y="2704623"/>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2</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47" name="Picture 23" descr="C:\Users\f02720\Pictures\美工\Icons\201606061743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84" y="2238158"/>
              <a:ext cx="790430" cy="792457"/>
            </a:xfrm>
            <a:prstGeom prst="roundRect">
              <a:avLst>
                <a:gd name="adj" fmla="val 8594"/>
              </a:avLst>
            </a:prstGeom>
            <a:solidFill>
              <a:srgbClr val="FFFFFF">
                <a:shade val="85000"/>
              </a:srgbClr>
            </a:solidFill>
            <a:ln>
              <a:solidFill>
                <a:schemeClr val="tx1">
                  <a:lumMod val="75000"/>
                  <a:lumOff val="25000"/>
                </a:schemeClr>
              </a:solidFill>
            </a:ln>
            <a:effectLst/>
            <a:extLst/>
          </p:spPr>
        </p:pic>
        <p:pic>
          <p:nvPicPr>
            <p:cNvPr id="104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5038" y="2837372"/>
              <a:ext cx="670483" cy="67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1" name="组合 110"/>
          <p:cNvGrpSpPr/>
          <p:nvPr/>
        </p:nvGrpSpPr>
        <p:grpSpPr>
          <a:xfrm>
            <a:off x="6133305" y="3867722"/>
            <a:ext cx="2024699" cy="892506"/>
            <a:chOff x="6556478" y="3946147"/>
            <a:chExt cx="2024699" cy="892506"/>
          </a:xfrm>
        </p:grpSpPr>
        <p:sp>
          <p:nvSpPr>
            <p:cNvPr id="112" name="圆角矩形 111"/>
            <p:cNvSpPr/>
            <p:nvPr/>
          </p:nvSpPr>
          <p:spPr>
            <a:xfrm>
              <a:off x="6712130" y="4141764"/>
              <a:ext cx="1869047" cy="696889"/>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113" name="矩形 112"/>
            <p:cNvSpPr/>
            <p:nvPr/>
          </p:nvSpPr>
          <p:spPr>
            <a:xfrm>
              <a:off x="6712129" y="4261572"/>
              <a:ext cx="1869048" cy="577081"/>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经过平台判断机器人无法完成的复杂工作提交工作单给园区运维人员</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114" name="椭圆 113"/>
            <p:cNvSpPr/>
            <p:nvPr/>
          </p:nvSpPr>
          <p:spPr>
            <a:xfrm>
              <a:off x="6585699" y="3988993"/>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15" name="TextBox 114"/>
            <p:cNvSpPr txBox="1"/>
            <p:nvPr/>
          </p:nvSpPr>
          <p:spPr>
            <a:xfrm>
              <a:off x="6556478" y="3946147"/>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4</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22" name="Picture 8" descr="C:\Users\f02720\Pictures\美工\Icons\20150415061022615_easyicon_net_12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3932" y="4271431"/>
            <a:ext cx="588143" cy="588143"/>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组合 71"/>
          <p:cNvGrpSpPr/>
          <p:nvPr/>
        </p:nvGrpSpPr>
        <p:grpSpPr>
          <a:xfrm>
            <a:off x="504188" y="3697959"/>
            <a:ext cx="2268740" cy="1201851"/>
            <a:chOff x="6156176" y="3544535"/>
            <a:chExt cx="2268740" cy="1201851"/>
          </a:xfrm>
        </p:grpSpPr>
        <p:grpSp>
          <p:nvGrpSpPr>
            <p:cNvPr id="67" name="组合 66"/>
            <p:cNvGrpSpPr/>
            <p:nvPr/>
          </p:nvGrpSpPr>
          <p:grpSpPr>
            <a:xfrm>
              <a:off x="6156176" y="3544535"/>
              <a:ext cx="2070283" cy="1030704"/>
              <a:chOff x="6556478" y="3655807"/>
              <a:chExt cx="2070283" cy="1030704"/>
            </a:xfrm>
          </p:grpSpPr>
          <p:sp>
            <p:nvSpPr>
              <p:cNvPr id="80" name="圆角矩形 79"/>
              <p:cNvSpPr/>
              <p:nvPr/>
            </p:nvSpPr>
            <p:spPr>
              <a:xfrm>
                <a:off x="6712130" y="4141764"/>
                <a:ext cx="1869047" cy="544747"/>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81" name="矩形 80"/>
              <p:cNvSpPr/>
              <p:nvPr/>
            </p:nvSpPr>
            <p:spPr>
              <a:xfrm>
                <a:off x="6712129" y="4261572"/>
                <a:ext cx="1869048" cy="415498"/>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危险区域及简单故障由平台远程控制机器人自动完成</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82" name="椭圆 81"/>
              <p:cNvSpPr/>
              <p:nvPr/>
            </p:nvSpPr>
            <p:spPr>
              <a:xfrm>
                <a:off x="6585699" y="3988993"/>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83" name="TextBox 82"/>
              <p:cNvSpPr txBox="1"/>
              <p:nvPr/>
            </p:nvSpPr>
            <p:spPr>
              <a:xfrm>
                <a:off x="6556478" y="3946147"/>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3</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48" name="Picture 24" descr="C:\Users\f02720\Pictures\美工\Icons\robo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7872" y="3655808"/>
                <a:ext cx="760862" cy="598545"/>
              </a:xfrm>
              <a:prstGeom prst="roundRect">
                <a:avLst>
                  <a:gd name="adj" fmla="val 8594"/>
                </a:avLst>
              </a:prstGeom>
              <a:solidFill>
                <a:srgbClr val="FFFFFF">
                  <a:shade val="85000"/>
                </a:srgbClr>
              </a:solidFill>
              <a:ln>
                <a:solidFill>
                  <a:schemeClr val="tx1">
                    <a:lumMod val="75000"/>
                    <a:lumOff val="25000"/>
                  </a:schemeClr>
                </a:solidFill>
              </a:ln>
              <a:effectLst/>
              <a:extLst/>
            </p:spPr>
          </p:pic>
          <p:pic>
            <p:nvPicPr>
              <p:cNvPr id="1049" name="Picture 25" descr="C:\Users\f02720\Pictures\美工\Icons\6-13-Robo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5448" y="3655807"/>
                <a:ext cx="831313" cy="598545"/>
              </a:xfrm>
              <a:prstGeom prst="roundRect">
                <a:avLst>
                  <a:gd name="adj" fmla="val 8594"/>
                </a:avLst>
              </a:prstGeom>
              <a:solidFill>
                <a:srgbClr val="FFFFFF">
                  <a:shade val="85000"/>
                </a:srgbClr>
              </a:solidFill>
              <a:ln>
                <a:solidFill>
                  <a:schemeClr val="tx1">
                    <a:lumMod val="75000"/>
                    <a:lumOff val="25000"/>
                  </a:schemeClr>
                </a:solidFill>
              </a:ln>
              <a:effectLst/>
              <a:extLst/>
            </p:spPr>
          </p:pic>
        </p:grpSp>
        <p:pic>
          <p:nvPicPr>
            <p:cNvPr id="123"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6833" y="4186526"/>
              <a:ext cx="488083" cy="55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51" name="Picture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1615" y="3615886"/>
            <a:ext cx="902613" cy="555611"/>
          </a:xfrm>
          <a:prstGeom prst="roundRect">
            <a:avLst>
              <a:gd name="adj" fmla="val 8594"/>
            </a:avLst>
          </a:prstGeom>
          <a:solidFill>
            <a:srgbClr val="FFFFFF">
              <a:shade val="85000"/>
            </a:srgbClr>
          </a:solidFill>
          <a:ln>
            <a:solidFill>
              <a:schemeClr val="tx1">
                <a:lumMod val="75000"/>
                <a:lumOff val="25000"/>
              </a:schemeClr>
            </a:solidFill>
          </a:ln>
          <a:effectLst/>
          <a:extLst/>
        </p:spPr>
      </p:pic>
      <p:grpSp>
        <p:nvGrpSpPr>
          <p:cNvPr id="126" name="组合 125"/>
          <p:cNvGrpSpPr/>
          <p:nvPr/>
        </p:nvGrpSpPr>
        <p:grpSpPr>
          <a:xfrm>
            <a:off x="6645718" y="2588010"/>
            <a:ext cx="2024699" cy="892506"/>
            <a:chOff x="6556478" y="3946147"/>
            <a:chExt cx="2024699" cy="892506"/>
          </a:xfrm>
        </p:grpSpPr>
        <p:sp>
          <p:nvSpPr>
            <p:cNvPr id="127" name="圆角矩形 126"/>
            <p:cNvSpPr/>
            <p:nvPr/>
          </p:nvSpPr>
          <p:spPr>
            <a:xfrm>
              <a:off x="6712130" y="4141764"/>
              <a:ext cx="1869047" cy="696889"/>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128" name="矩形 127"/>
            <p:cNvSpPr/>
            <p:nvPr/>
          </p:nvSpPr>
          <p:spPr>
            <a:xfrm>
              <a:off x="6712129" y="4261572"/>
              <a:ext cx="1738838" cy="577081"/>
            </a:xfrm>
            <a:prstGeom prst="rect">
              <a:avLst/>
            </a:prstGeom>
          </p:spPr>
          <p:txBody>
            <a:bodyPr wrap="square">
              <a:spAutoFit/>
            </a:bodyPr>
            <a:lstStyle/>
            <a:p>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运维人员利用</a:t>
              </a:r>
              <a:r>
                <a:rPr lang="en-US" altLang="zh-CN"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AR</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技术，结合平台大数据分析计算结果现场检修设备</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129" name="椭圆 128"/>
            <p:cNvSpPr/>
            <p:nvPr/>
          </p:nvSpPr>
          <p:spPr>
            <a:xfrm>
              <a:off x="6585699" y="3988993"/>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30" name="TextBox 129"/>
            <p:cNvSpPr txBox="1"/>
            <p:nvPr/>
          </p:nvSpPr>
          <p:spPr>
            <a:xfrm>
              <a:off x="6556478" y="3946147"/>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5</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31" name="Picture 8" descr="C:\Users\f02720\Pictures\美工\Icons\20150415061022615_easyicon_net_12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6345" y="2991719"/>
            <a:ext cx="588143" cy="58814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f02720\Pictures\美工\Icons\ar-in-producti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5893" y="2192954"/>
            <a:ext cx="1069031" cy="680946"/>
          </a:xfrm>
          <a:prstGeom prst="roundRect">
            <a:avLst>
              <a:gd name="adj" fmla="val 8594"/>
            </a:avLst>
          </a:prstGeom>
          <a:solidFill>
            <a:srgbClr val="FFFFFF">
              <a:shade val="85000"/>
            </a:srgbClr>
          </a:solidFill>
          <a:ln>
            <a:solidFill>
              <a:schemeClr val="tx1">
                <a:lumMod val="75000"/>
                <a:lumOff val="25000"/>
              </a:schemeClr>
            </a:solidFill>
          </a:ln>
          <a:effectLst/>
          <a:extLst/>
        </p:spPr>
      </p:pic>
      <p:grpSp>
        <p:nvGrpSpPr>
          <p:cNvPr id="134" name="组合 133"/>
          <p:cNvGrpSpPr/>
          <p:nvPr/>
        </p:nvGrpSpPr>
        <p:grpSpPr>
          <a:xfrm>
            <a:off x="6081660" y="1262090"/>
            <a:ext cx="2024699" cy="790310"/>
            <a:chOff x="6556478" y="3946147"/>
            <a:chExt cx="2024699" cy="790310"/>
          </a:xfrm>
        </p:grpSpPr>
        <p:sp>
          <p:nvSpPr>
            <p:cNvPr id="135" name="圆角矩形 134"/>
            <p:cNvSpPr/>
            <p:nvPr/>
          </p:nvSpPr>
          <p:spPr>
            <a:xfrm>
              <a:off x="6712130" y="4141765"/>
              <a:ext cx="1869047" cy="594692"/>
            </a:xfrm>
            <a:prstGeom prst="roundRect">
              <a:avLst>
                <a:gd name="adj" fmla="val 10069"/>
              </a:avLst>
            </a:prstGeom>
            <a:solidFill>
              <a:srgbClr val="FFFFFF">
                <a:alpha val="50196"/>
              </a:srgbClr>
            </a:solidFill>
            <a:ln w="9525" cap="flat" cmpd="sng" algn="ctr">
              <a:solidFill>
                <a:schemeClr val="tx1">
                  <a:lumMod val="85000"/>
                  <a:lumOff val="15000"/>
                </a:schemeClr>
              </a:solidFill>
              <a:prstDash val="solid"/>
            </a:ln>
            <a:effectLst/>
          </p:spPr>
          <p:txBody>
            <a:bodyPr rtlCol="0" anchor="ctr"/>
            <a:lstStyle/>
            <a:p>
              <a:pPr algn="ctr"/>
              <a:endParaRPr lang="zh-CN" altLang="en-US"/>
            </a:p>
          </p:txBody>
        </p:sp>
        <p:sp>
          <p:nvSpPr>
            <p:cNvPr id="136" name="矩形 135"/>
            <p:cNvSpPr/>
            <p:nvPr/>
          </p:nvSpPr>
          <p:spPr>
            <a:xfrm>
              <a:off x="6712129" y="4261572"/>
              <a:ext cx="1738838" cy="415498"/>
            </a:xfrm>
            <a:prstGeom prst="rect">
              <a:avLst/>
            </a:prstGeom>
          </p:spPr>
          <p:txBody>
            <a:bodyPr wrap="square">
              <a:spAutoFit/>
            </a:bodyPr>
            <a:lstStyle/>
            <a:p>
              <a:r>
                <a:rPr lang="zh-CN" altLang="en-US"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专业人员通过</a:t>
              </a:r>
              <a:r>
                <a:rPr lang="zh-CN" altLang="en-US" sz="1050" dirty="0" smtClean="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rPr>
                <a:t>远程协同辅助现场人员处理复杂情况</a:t>
              </a:r>
              <a:endParaRPr lang="zh-CN" altLang="zh-CN" sz="1050" dirty="0">
                <a:solidFill>
                  <a:schemeClr val="tx1">
                    <a:lumMod val="85000"/>
                    <a:lumOff val="15000"/>
                  </a:schemeClr>
                </a:solidFill>
                <a:latin typeface="微软雅黑" panose="020B0503020204020204" pitchFamily="34" charset="-122"/>
                <a:ea typeface="微软雅黑" panose="020B0503020204020204" pitchFamily="34" charset="-122"/>
                <a:cs typeface="Arial" pitchFamily="34" charset="0"/>
              </a:endParaRPr>
            </a:p>
          </p:txBody>
        </p:sp>
        <p:sp>
          <p:nvSpPr>
            <p:cNvPr id="137" name="椭圆 136"/>
            <p:cNvSpPr/>
            <p:nvPr/>
          </p:nvSpPr>
          <p:spPr>
            <a:xfrm>
              <a:off x="6585699" y="3988993"/>
              <a:ext cx="252863" cy="252863"/>
            </a:xfrm>
            <a:prstGeom prst="ellipse">
              <a:avLst/>
            </a:prstGeom>
            <a:solidFill>
              <a:srgbClr val="FFC000"/>
            </a:solidFill>
            <a:ln w="28575" cap="flat" cmpd="sng" algn="ctr">
              <a:noFill/>
              <a:prstDash val="sysDot"/>
            </a:ln>
            <a:effectLst>
              <a:outerShdw blurRad="50800" dist="38100" dir="2700000" algn="tl" rotWithShape="0">
                <a:prstClr val="black">
                  <a:alpha val="40000"/>
                </a:prstClr>
              </a:outerShdw>
            </a:effectLst>
          </p:spPr>
          <p:txBody>
            <a:bodyPr rtlCol="0" anchor="ctr"/>
            <a:lstStyle/>
            <a:p>
              <a:pPr algn="ctr"/>
              <a:endParaRPr lang="zh-CN" altLang="en-US"/>
            </a:p>
          </p:txBody>
        </p:sp>
        <p:sp>
          <p:nvSpPr>
            <p:cNvPr id="138" name="TextBox 137"/>
            <p:cNvSpPr txBox="1"/>
            <p:nvPr/>
          </p:nvSpPr>
          <p:spPr>
            <a:xfrm>
              <a:off x="6556478" y="3946147"/>
              <a:ext cx="311304" cy="338554"/>
            </a:xfrm>
            <a:prstGeom prst="rect">
              <a:avLst/>
            </a:prstGeom>
            <a:noFill/>
          </p:spPr>
          <p:txBody>
            <a:bodyPr wrap="none" rtlCol="0">
              <a:spAutoFit/>
            </a:bodyPr>
            <a:lstStyle/>
            <a:p>
              <a:r>
                <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rPr>
                <a:t>6</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7792" y="1396516"/>
            <a:ext cx="607758" cy="69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9" descr="C:\Users\f02720\Pictures\美工\Icons\hololens.png"/>
          <p:cNvPicPr>
            <a:picLocks noChangeAspect="1" noChangeArrowheads="1"/>
          </p:cNvPicPr>
          <p:nvPr/>
        </p:nvPicPr>
        <p:blipFill rotWithShape="1">
          <a:blip r:embed="rId15">
            <a:extLst>
              <a:ext uri="{28A0092B-C50C-407E-A947-70E740481C1C}">
                <a14:useLocalDpi xmlns:a14="http://schemas.microsoft.com/office/drawing/2010/main" val="0"/>
              </a:ext>
            </a:extLst>
          </a:blip>
          <a:srcRect l="13799" r="6328"/>
          <a:stretch/>
        </p:blipFill>
        <p:spPr bwMode="auto">
          <a:xfrm>
            <a:off x="6554973" y="884581"/>
            <a:ext cx="1311003" cy="673218"/>
          </a:xfrm>
          <a:prstGeom prst="roundRect">
            <a:avLst>
              <a:gd name="adj" fmla="val 8594"/>
            </a:avLst>
          </a:prstGeom>
          <a:solidFill>
            <a:srgbClr val="FFFFFF">
              <a:shade val="85000"/>
            </a:srgbClr>
          </a:solidFill>
          <a:ln>
            <a:solidFill>
              <a:schemeClr val="tx1">
                <a:lumMod val="75000"/>
                <a:lumOff val="25000"/>
              </a:schemeClr>
            </a:solidFill>
          </a:ln>
          <a:effectLst/>
          <a:extLst/>
        </p:spPr>
      </p:pic>
      <p:sp>
        <p:nvSpPr>
          <p:cNvPr id="73" name="任意多边形 72"/>
          <p:cNvSpPr/>
          <p:nvPr/>
        </p:nvSpPr>
        <p:spPr>
          <a:xfrm>
            <a:off x="2729234" y="1600644"/>
            <a:ext cx="932427" cy="143977"/>
          </a:xfrm>
          <a:custGeom>
            <a:avLst/>
            <a:gdLst>
              <a:gd name="connsiteX0" fmla="*/ 0 w 856445"/>
              <a:gd name="connsiteY0" fmla="*/ 193183 h 193183"/>
              <a:gd name="connsiteX1" fmla="*/ 302653 w 856445"/>
              <a:gd name="connsiteY1" fmla="*/ 45076 h 193183"/>
              <a:gd name="connsiteX2" fmla="*/ 856445 w 856445"/>
              <a:gd name="connsiteY2" fmla="*/ 0 h 193183"/>
            </a:gdLst>
            <a:ahLst/>
            <a:cxnLst>
              <a:cxn ang="0">
                <a:pos x="connsiteX0" y="connsiteY0"/>
              </a:cxn>
              <a:cxn ang="0">
                <a:pos x="connsiteX1" y="connsiteY1"/>
              </a:cxn>
              <a:cxn ang="0">
                <a:pos x="connsiteX2" y="connsiteY2"/>
              </a:cxn>
            </a:cxnLst>
            <a:rect l="l" t="t" r="r" b="b"/>
            <a:pathLst>
              <a:path w="856445" h="193183">
                <a:moveTo>
                  <a:pt x="0" y="193183"/>
                </a:moveTo>
                <a:cubicBezTo>
                  <a:pt x="79956" y="135228"/>
                  <a:pt x="159912" y="77273"/>
                  <a:pt x="302653" y="45076"/>
                </a:cubicBezTo>
                <a:cubicBezTo>
                  <a:pt x="445394" y="12879"/>
                  <a:pt x="650919" y="6439"/>
                  <a:pt x="856445" y="0"/>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sp>
        <p:nvSpPr>
          <p:cNvPr id="74" name="任意多边形 73"/>
          <p:cNvSpPr/>
          <p:nvPr/>
        </p:nvSpPr>
        <p:spPr>
          <a:xfrm>
            <a:off x="2335137" y="1802496"/>
            <a:ext cx="1326524" cy="1224040"/>
          </a:xfrm>
          <a:custGeom>
            <a:avLst/>
            <a:gdLst>
              <a:gd name="connsiteX0" fmla="*/ 0 w 1320085"/>
              <a:gd name="connsiteY0" fmla="*/ 1146220 h 1146220"/>
              <a:gd name="connsiteX1" fmla="*/ 354169 w 1320085"/>
              <a:gd name="connsiteY1" fmla="*/ 631065 h 1146220"/>
              <a:gd name="connsiteX2" fmla="*/ 1017431 w 1320085"/>
              <a:gd name="connsiteY2" fmla="*/ 115910 h 1146220"/>
              <a:gd name="connsiteX3" fmla="*/ 1320085 w 1320085"/>
              <a:gd name="connsiteY3" fmla="*/ 0 h 1146220"/>
            </a:gdLst>
            <a:ahLst/>
            <a:cxnLst>
              <a:cxn ang="0">
                <a:pos x="connsiteX0" y="connsiteY0"/>
              </a:cxn>
              <a:cxn ang="0">
                <a:pos x="connsiteX1" y="connsiteY1"/>
              </a:cxn>
              <a:cxn ang="0">
                <a:pos x="connsiteX2" y="connsiteY2"/>
              </a:cxn>
              <a:cxn ang="0">
                <a:pos x="connsiteX3" y="connsiteY3"/>
              </a:cxn>
            </a:cxnLst>
            <a:rect l="l" t="t" r="r" b="b"/>
            <a:pathLst>
              <a:path w="1320085" h="1146220">
                <a:moveTo>
                  <a:pt x="0" y="1146220"/>
                </a:moveTo>
                <a:cubicBezTo>
                  <a:pt x="92298" y="974501"/>
                  <a:pt x="184597" y="802783"/>
                  <a:pt x="354169" y="631065"/>
                </a:cubicBezTo>
                <a:cubicBezTo>
                  <a:pt x="523741" y="459347"/>
                  <a:pt x="856445" y="221087"/>
                  <a:pt x="1017431" y="115910"/>
                </a:cubicBezTo>
                <a:cubicBezTo>
                  <a:pt x="1178417" y="10732"/>
                  <a:pt x="1249251" y="5366"/>
                  <a:pt x="1320085" y="0"/>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sp>
        <p:nvSpPr>
          <p:cNvPr id="75" name="任意多边形 74"/>
          <p:cNvSpPr/>
          <p:nvPr/>
        </p:nvSpPr>
        <p:spPr>
          <a:xfrm>
            <a:off x="2695744" y="1956385"/>
            <a:ext cx="1099373" cy="2139098"/>
          </a:xfrm>
          <a:custGeom>
            <a:avLst/>
            <a:gdLst>
              <a:gd name="connsiteX0" fmla="*/ 0 w 1075386"/>
              <a:gd name="connsiteY0" fmla="*/ 2073499 h 2073499"/>
              <a:gd name="connsiteX1" fmla="*/ 238260 w 1075386"/>
              <a:gd name="connsiteY1" fmla="*/ 1114023 h 2073499"/>
              <a:gd name="connsiteX2" fmla="*/ 643944 w 1075386"/>
              <a:gd name="connsiteY2" fmla="*/ 437882 h 2073499"/>
              <a:gd name="connsiteX3" fmla="*/ 1075386 w 1075386"/>
              <a:gd name="connsiteY3" fmla="*/ 0 h 2073499"/>
            </a:gdLst>
            <a:ahLst/>
            <a:cxnLst>
              <a:cxn ang="0">
                <a:pos x="connsiteX0" y="connsiteY0"/>
              </a:cxn>
              <a:cxn ang="0">
                <a:pos x="connsiteX1" y="connsiteY1"/>
              </a:cxn>
              <a:cxn ang="0">
                <a:pos x="connsiteX2" y="connsiteY2"/>
              </a:cxn>
              <a:cxn ang="0">
                <a:pos x="connsiteX3" y="connsiteY3"/>
              </a:cxn>
            </a:cxnLst>
            <a:rect l="l" t="t" r="r" b="b"/>
            <a:pathLst>
              <a:path w="1075386" h="2073499">
                <a:moveTo>
                  <a:pt x="0" y="2073499"/>
                </a:moveTo>
                <a:cubicBezTo>
                  <a:pt x="65468" y="1730062"/>
                  <a:pt x="130936" y="1386626"/>
                  <a:pt x="238260" y="1114023"/>
                </a:cubicBezTo>
                <a:cubicBezTo>
                  <a:pt x="345584" y="841420"/>
                  <a:pt x="504423" y="623552"/>
                  <a:pt x="643944" y="437882"/>
                </a:cubicBezTo>
                <a:cubicBezTo>
                  <a:pt x="783465" y="252211"/>
                  <a:pt x="929425" y="126105"/>
                  <a:pt x="1075386" y="0"/>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sp>
        <p:nvSpPr>
          <p:cNvPr id="77" name="任意多边形 76"/>
          <p:cNvSpPr/>
          <p:nvPr/>
        </p:nvSpPr>
        <p:spPr>
          <a:xfrm>
            <a:off x="5153273" y="1998055"/>
            <a:ext cx="1262130" cy="1912513"/>
          </a:xfrm>
          <a:custGeom>
            <a:avLst/>
            <a:gdLst>
              <a:gd name="connsiteX0" fmla="*/ 0 w 1262130"/>
              <a:gd name="connsiteY0" fmla="*/ 0 h 1912513"/>
              <a:gd name="connsiteX1" fmla="*/ 347730 w 1262130"/>
              <a:gd name="connsiteY1" fmla="*/ 283335 h 1912513"/>
              <a:gd name="connsiteX2" fmla="*/ 850006 w 1262130"/>
              <a:gd name="connsiteY2" fmla="*/ 888642 h 1912513"/>
              <a:gd name="connsiteX3" fmla="*/ 1262130 w 1262130"/>
              <a:gd name="connsiteY3" fmla="*/ 1912513 h 1912513"/>
            </a:gdLst>
            <a:ahLst/>
            <a:cxnLst>
              <a:cxn ang="0">
                <a:pos x="connsiteX0" y="connsiteY0"/>
              </a:cxn>
              <a:cxn ang="0">
                <a:pos x="connsiteX1" y="connsiteY1"/>
              </a:cxn>
              <a:cxn ang="0">
                <a:pos x="connsiteX2" y="connsiteY2"/>
              </a:cxn>
              <a:cxn ang="0">
                <a:pos x="connsiteX3" y="connsiteY3"/>
              </a:cxn>
            </a:cxnLst>
            <a:rect l="l" t="t" r="r" b="b"/>
            <a:pathLst>
              <a:path w="1262130" h="1912513">
                <a:moveTo>
                  <a:pt x="0" y="0"/>
                </a:moveTo>
                <a:cubicBezTo>
                  <a:pt x="103031" y="67614"/>
                  <a:pt x="206062" y="135228"/>
                  <a:pt x="347730" y="283335"/>
                </a:cubicBezTo>
                <a:cubicBezTo>
                  <a:pt x="489398" y="431442"/>
                  <a:pt x="697606" y="617112"/>
                  <a:pt x="850006" y="888642"/>
                </a:cubicBezTo>
                <a:cubicBezTo>
                  <a:pt x="1002406" y="1160172"/>
                  <a:pt x="1132268" y="1536342"/>
                  <a:pt x="1262130" y="1912513"/>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sp>
        <p:nvSpPr>
          <p:cNvPr id="78" name="任意多边形 77"/>
          <p:cNvSpPr/>
          <p:nvPr/>
        </p:nvSpPr>
        <p:spPr>
          <a:xfrm>
            <a:off x="5151775" y="1795320"/>
            <a:ext cx="1487509" cy="953037"/>
          </a:xfrm>
          <a:custGeom>
            <a:avLst/>
            <a:gdLst>
              <a:gd name="connsiteX0" fmla="*/ 0 w 1487509"/>
              <a:gd name="connsiteY0" fmla="*/ 0 h 953037"/>
              <a:gd name="connsiteX1" fmla="*/ 618185 w 1487509"/>
              <a:gd name="connsiteY1" fmla="*/ 309093 h 953037"/>
              <a:gd name="connsiteX2" fmla="*/ 1487509 w 1487509"/>
              <a:gd name="connsiteY2" fmla="*/ 953037 h 953037"/>
            </a:gdLst>
            <a:ahLst/>
            <a:cxnLst>
              <a:cxn ang="0">
                <a:pos x="connsiteX0" y="connsiteY0"/>
              </a:cxn>
              <a:cxn ang="0">
                <a:pos x="connsiteX1" y="connsiteY1"/>
              </a:cxn>
              <a:cxn ang="0">
                <a:pos x="connsiteX2" y="connsiteY2"/>
              </a:cxn>
            </a:cxnLst>
            <a:rect l="l" t="t" r="r" b="b"/>
            <a:pathLst>
              <a:path w="1487509" h="953037">
                <a:moveTo>
                  <a:pt x="0" y="0"/>
                </a:moveTo>
                <a:cubicBezTo>
                  <a:pt x="185133" y="75127"/>
                  <a:pt x="370267" y="150254"/>
                  <a:pt x="618185" y="309093"/>
                </a:cubicBezTo>
                <a:cubicBezTo>
                  <a:pt x="866103" y="467932"/>
                  <a:pt x="1176806" y="710484"/>
                  <a:pt x="1487509" y="953037"/>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sp>
        <p:nvSpPr>
          <p:cNvPr id="79" name="任意多边形 78"/>
          <p:cNvSpPr/>
          <p:nvPr/>
        </p:nvSpPr>
        <p:spPr>
          <a:xfrm>
            <a:off x="5059019" y="1550454"/>
            <a:ext cx="1107583" cy="130239"/>
          </a:xfrm>
          <a:custGeom>
            <a:avLst/>
            <a:gdLst>
              <a:gd name="connsiteX0" fmla="*/ 0 w 1107583"/>
              <a:gd name="connsiteY0" fmla="*/ 72284 h 130239"/>
              <a:gd name="connsiteX1" fmla="*/ 425003 w 1107583"/>
              <a:gd name="connsiteY1" fmla="*/ 1450 h 130239"/>
              <a:gd name="connsiteX2" fmla="*/ 1107583 w 1107583"/>
              <a:gd name="connsiteY2" fmla="*/ 130239 h 130239"/>
            </a:gdLst>
            <a:ahLst/>
            <a:cxnLst>
              <a:cxn ang="0">
                <a:pos x="connsiteX0" y="connsiteY0"/>
              </a:cxn>
              <a:cxn ang="0">
                <a:pos x="connsiteX1" y="connsiteY1"/>
              </a:cxn>
              <a:cxn ang="0">
                <a:pos x="connsiteX2" y="connsiteY2"/>
              </a:cxn>
            </a:cxnLst>
            <a:rect l="l" t="t" r="r" b="b"/>
            <a:pathLst>
              <a:path w="1107583" h="130239">
                <a:moveTo>
                  <a:pt x="0" y="72284"/>
                </a:moveTo>
                <a:cubicBezTo>
                  <a:pt x="120203" y="32037"/>
                  <a:pt x="240406" y="-8209"/>
                  <a:pt x="425003" y="1450"/>
                </a:cubicBezTo>
                <a:cubicBezTo>
                  <a:pt x="609600" y="11109"/>
                  <a:pt x="858591" y="70674"/>
                  <a:pt x="1107583" y="130239"/>
                </a:cubicBezTo>
              </a:path>
            </a:pathLst>
          </a:custGeom>
          <a:noFill/>
          <a:ln w="28575" cap="flat" cmpd="sng" algn="ctr">
            <a:solidFill>
              <a:srgbClr val="00B0F0"/>
            </a:solidFill>
            <a:prstDash val="sysDot"/>
            <a:headEnd type="oval" w="med" len="med"/>
            <a:tailEnd type="oval" w="med" len="med"/>
          </a:ln>
          <a:effectLst/>
        </p:spPr>
        <p:txBody>
          <a:bodyPr rtlCol="0" anchor="ctr"/>
          <a:lstStyle/>
          <a:p>
            <a:pPr algn="ctr"/>
            <a:endParaRPr lang="zh-CN" altLang="en-US"/>
          </a:p>
        </p:txBody>
      </p:sp>
      <p:grpSp>
        <p:nvGrpSpPr>
          <p:cNvPr id="87" name="组合 86"/>
          <p:cNvGrpSpPr/>
          <p:nvPr/>
        </p:nvGrpSpPr>
        <p:grpSpPr>
          <a:xfrm>
            <a:off x="4014696" y="2485457"/>
            <a:ext cx="833144" cy="262900"/>
            <a:chOff x="4068417" y="2484570"/>
            <a:chExt cx="833144" cy="262900"/>
          </a:xfrm>
        </p:grpSpPr>
        <p:sp>
          <p:nvSpPr>
            <p:cNvPr id="66" name="上下箭头 65"/>
            <p:cNvSpPr/>
            <p:nvPr/>
          </p:nvSpPr>
          <p:spPr>
            <a:xfrm>
              <a:off x="4399137" y="2484570"/>
              <a:ext cx="171703" cy="262900"/>
            </a:xfrm>
            <a:prstGeom prst="upDownArrow">
              <a:avLst/>
            </a:prstGeom>
            <a:solidFill>
              <a:srgbClr val="00B0F0"/>
            </a:solidFill>
            <a:ln w="28575" cap="flat" cmpd="sng" algn="ctr">
              <a:noFill/>
              <a:prstDash val="sysDot"/>
            </a:ln>
            <a:effectLst/>
          </p:spPr>
          <p:txBody>
            <a:bodyPr rtlCol="0" anchor="ctr"/>
            <a:lstStyle/>
            <a:p>
              <a:pPr algn="ctr"/>
              <a:endParaRPr lang="zh-CN" altLang="en-US"/>
            </a:p>
          </p:txBody>
        </p:sp>
        <p:sp>
          <p:nvSpPr>
            <p:cNvPr id="150" name="上下箭头 149"/>
            <p:cNvSpPr/>
            <p:nvPr/>
          </p:nvSpPr>
          <p:spPr>
            <a:xfrm>
              <a:off x="4068417" y="2484570"/>
              <a:ext cx="171703" cy="262900"/>
            </a:xfrm>
            <a:prstGeom prst="upDownArrow">
              <a:avLst/>
            </a:prstGeom>
            <a:solidFill>
              <a:srgbClr val="00B0F0"/>
            </a:solidFill>
            <a:ln w="28575" cap="flat" cmpd="sng" algn="ctr">
              <a:noFill/>
              <a:prstDash val="sysDot"/>
            </a:ln>
            <a:effectLst/>
          </p:spPr>
          <p:txBody>
            <a:bodyPr rtlCol="0" anchor="ctr"/>
            <a:lstStyle/>
            <a:p>
              <a:pPr algn="ctr"/>
              <a:endParaRPr lang="zh-CN" altLang="en-US"/>
            </a:p>
          </p:txBody>
        </p:sp>
        <p:sp>
          <p:nvSpPr>
            <p:cNvPr id="151" name="上下箭头 150"/>
            <p:cNvSpPr/>
            <p:nvPr/>
          </p:nvSpPr>
          <p:spPr>
            <a:xfrm>
              <a:off x="4729858" y="2484570"/>
              <a:ext cx="171703" cy="262900"/>
            </a:xfrm>
            <a:prstGeom prst="upDownArrow">
              <a:avLst/>
            </a:prstGeom>
            <a:solidFill>
              <a:srgbClr val="00B0F0"/>
            </a:solidFill>
            <a:ln w="28575" cap="flat" cmpd="sng" algn="ctr">
              <a:noFill/>
              <a:prstDash val="sysDot"/>
            </a:ln>
            <a:effectLst/>
          </p:spPr>
          <p:txBody>
            <a:bodyPr rtlCol="0" anchor="ctr"/>
            <a:lstStyle/>
            <a:p>
              <a:pPr algn="ctr"/>
              <a:endParaRPr lang="zh-CN" altLang="en-US"/>
            </a:p>
          </p:txBody>
        </p:sp>
      </p:grpSp>
      <p:sp>
        <p:nvSpPr>
          <p:cNvPr id="4" name="TextBox 3"/>
          <p:cNvSpPr txBox="1"/>
          <p:nvPr/>
        </p:nvSpPr>
        <p:spPr>
          <a:xfrm>
            <a:off x="3851920" y="2191965"/>
            <a:ext cx="1261884" cy="307777"/>
          </a:xfrm>
          <a:prstGeom prst="rect">
            <a:avLst/>
          </a:prstGeom>
          <a:noFill/>
        </p:spPr>
        <p:txBody>
          <a:bodyPr wrap="none" rtlCol="0">
            <a:spAutoFit/>
          </a:bodyPr>
          <a:lstStyle/>
          <a:p>
            <a:r>
              <a:rPr lang="zh-CN" altLang="en-US" sz="1400" b="1" dirty="0" smtClean="0">
                <a:solidFill>
                  <a:schemeClr val="tx1">
                    <a:lumMod val="85000"/>
                    <a:lumOff val="15000"/>
                  </a:schemeClr>
                </a:solidFill>
                <a:effectLst>
                  <a:glow rad="101600">
                    <a:schemeClr val="bg1">
                      <a:alpha val="60000"/>
                    </a:schemeClr>
                  </a:glow>
                </a:effectLst>
                <a:latin typeface="微软雅黑" panose="020B0503020204020204" pitchFamily="34" charset="-122"/>
                <a:ea typeface="微软雅黑" panose="020B0503020204020204" pitchFamily="34" charset="-122"/>
              </a:rPr>
              <a:t>实时信息交互</a:t>
            </a:r>
            <a:endParaRPr lang="zh-CN" altLang="en-US" sz="1400" b="1" dirty="0">
              <a:solidFill>
                <a:schemeClr val="tx1">
                  <a:lumMod val="85000"/>
                  <a:lumOff val="15000"/>
                </a:schemeClr>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71" name="TextBox 70"/>
          <p:cNvSpPr txBox="1"/>
          <p:nvPr/>
        </p:nvSpPr>
        <p:spPr>
          <a:xfrm>
            <a:off x="3851920" y="2696021"/>
            <a:ext cx="1261884" cy="307777"/>
          </a:xfrm>
          <a:prstGeom prst="rect">
            <a:avLst/>
          </a:prstGeom>
          <a:noFill/>
        </p:spPr>
        <p:txBody>
          <a:bodyPr wrap="none" rtlCol="0">
            <a:spAutoFit/>
          </a:bodyPr>
          <a:lstStyle/>
          <a:p>
            <a:r>
              <a:rPr lang="zh-CN" altLang="en-US" sz="1400" b="1" dirty="0">
                <a:solidFill>
                  <a:schemeClr val="tx1">
                    <a:lumMod val="85000"/>
                    <a:lumOff val="15000"/>
                  </a:schemeClr>
                </a:solidFill>
                <a:effectLst>
                  <a:glow rad="101600">
                    <a:schemeClr val="bg1">
                      <a:alpha val="60000"/>
                    </a:schemeClr>
                  </a:glow>
                </a:effectLst>
                <a:latin typeface="微软雅黑" panose="020B0503020204020204" pitchFamily="34" charset="-122"/>
                <a:ea typeface="微软雅黑" panose="020B0503020204020204" pitchFamily="34" charset="-122"/>
              </a:rPr>
              <a:t>全</a:t>
            </a:r>
            <a:r>
              <a:rPr lang="zh-CN" altLang="en-US" sz="1400" b="1" dirty="0" smtClean="0">
                <a:solidFill>
                  <a:schemeClr val="tx1">
                    <a:lumMod val="85000"/>
                    <a:lumOff val="15000"/>
                  </a:schemeClr>
                </a:solidFill>
                <a:effectLst>
                  <a:glow rad="101600">
                    <a:schemeClr val="bg1">
                      <a:alpha val="60000"/>
                    </a:schemeClr>
                  </a:glow>
                </a:effectLst>
                <a:latin typeface="微软雅黑" panose="020B0503020204020204" pitchFamily="34" charset="-122"/>
                <a:ea typeface="微软雅黑" panose="020B0503020204020204" pitchFamily="34" charset="-122"/>
              </a:rPr>
              <a:t>数字化园区</a:t>
            </a:r>
            <a:endParaRPr lang="zh-CN" altLang="en-US" sz="1400" b="1" dirty="0">
              <a:solidFill>
                <a:schemeClr val="tx1">
                  <a:lumMod val="85000"/>
                  <a:lumOff val="15000"/>
                </a:schemeClr>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10949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图片 1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348" y="3099740"/>
            <a:ext cx="1747670" cy="1107750"/>
          </a:xfrm>
          <a:prstGeom prst="rect">
            <a:avLst/>
          </a:prstGeom>
        </p:spPr>
      </p:pic>
      <p:sp>
        <p:nvSpPr>
          <p:cNvPr id="174" name="圆角矩形 173"/>
          <p:cNvSpPr/>
          <p:nvPr/>
        </p:nvSpPr>
        <p:spPr>
          <a:xfrm>
            <a:off x="467544" y="2878994"/>
            <a:ext cx="2588873" cy="1553223"/>
          </a:xfrm>
          <a:prstGeom prst="roundRect">
            <a:avLst>
              <a:gd name="adj" fmla="val 5587"/>
            </a:avLst>
          </a:prstGeom>
          <a:noFill/>
          <a:ln w="19050">
            <a:solidFill>
              <a:schemeClr val="bg1">
                <a:lumMod val="75000"/>
              </a:schemeClr>
            </a:solidFill>
            <a:prstDash val="sysDot"/>
          </a:ln>
          <a:effectLst/>
        </p:spPr>
        <p:style>
          <a:lnRef idx="1">
            <a:schemeClr val="accent5"/>
          </a:lnRef>
          <a:fillRef idx="2">
            <a:schemeClr val="accent5"/>
          </a:fillRef>
          <a:effectRef idx="1">
            <a:schemeClr val="accent5"/>
          </a:effectRef>
          <a:fontRef idx="minor">
            <a:schemeClr val="dk1"/>
          </a:fontRef>
        </p:style>
        <p:txBody>
          <a:bodyPr lIns="0" rIns="0" rtlCol="0" anchor="t" anchorCtr="0"/>
          <a:lstStyle/>
          <a:p>
            <a:pPr algn="ct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85" name="图片 1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426" y="3070691"/>
            <a:ext cx="1747670" cy="1118622"/>
          </a:xfrm>
          <a:prstGeom prst="roundRect">
            <a:avLst>
              <a:gd name="adj" fmla="val 5332"/>
            </a:avLst>
          </a:prstGeom>
          <a:solidFill>
            <a:srgbClr val="FFFFFF">
              <a:shade val="85000"/>
            </a:srgbClr>
          </a:solidFill>
          <a:ln>
            <a:noFill/>
          </a:ln>
          <a:effectLst/>
        </p:spPr>
      </p:pic>
      <p:pic>
        <p:nvPicPr>
          <p:cNvPr id="176" name="图片 1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85" y="3094537"/>
            <a:ext cx="1756321" cy="1119375"/>
          </a:xfrm>
          <a:prstGeom prst="roundRect">
            <a:avLst>
              <a:gd name="adj" fmla="val 5332"/>
            </a:avLst>
          </a:prstGeom>
          <a:solidFill>
            <a:srgbClr val="FFFFFF">
              <a:shade val="85000"/>
            </a:srgbClr>
          </a:solidFill>
          <a:ln>
            <a:noFill/>
          </a:ln>
          <a:effectLst/>
        </p:spPr>
      </p:pic>
      <p:sp>
        <p:nvSpPr>
          <p:cNvPr id="175" name="圆角矩形 174"/>
          <p:cNvSpPr/>
          <p:nvPr/>
        </p:nvSpPr>
        <p:spPr>
          <a:xfrm>
            <a:off x="6159592" y="2884028"/>
            <a:ext cx="2588872" cy="1553223"/>
          </a:xfrm>
          <a:prstGeom prst="roundRect">
            <a:avLst>
              <a:gd name="adj" fmla="val 5587"/>
            </a:avLst>
          </a:prstGeom>
          <a:noFill/>
          <a:ln w="19050">
            <a:solidFill>
              <a:schemeClr val="bg1">
                <a:lumMod val="75000"/>
              </a:schemeClr>
            </a:solidFill>
            <a:prstDash val="sysDot"/>
          </a:ln>
          <a:effectLst/>
        </p:spPr>
        <p:style>
          <a:lnRef idx="1">
            <a:schemeClr val="accent5"/>
          </a:lnRef>
          <a:fillRef idx="2">
            <a:schemeClr val="accent5"/>
          </a:fillRef>
          <a:effectRef idx="1">
            <a:schemeClr val="accent5"/>
          </a:effectRef>
          <a:fontRef idx="minor">
            <a:schemeClr val="dk1"/>
          </a:fontRef>
        </p:style>
        <p:txBody>
          <a:bodyPr lIns="0" rIns="0" rtlCol="0" anchor="t" anchorCtr="0"/>
          <a:lstStyle/>
          <a:p>
            <a:pPr algn="ct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a:off x="1079929" y="2388078"/>
            <a:ext cx="1" cy="18746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52" name="图片 1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3" y="1150263"/>
            <a:ext cx="1204542" cy="859652"/>
          </a:xfrm>
          <a:prstGeom prst="roundRect">
            <a:avLst>
              <a:gd name="adj" fmla="val 5332"/>
            </a:avLst>
          </a:prstGeom>
          <a:solidFill>
            <a:srgbClr val="FFFFFF">
              <a:shade val="85000"/>
            </a:srgbClr>
          </a:solidFill>
          <a:ln>
            <a:noFill/>
          </a:ln>
          <a:effectLst/>
        </p:spPr>
      </p:pic>
      <p:pic>
        <p:nvPicPr>
          <p:cNvPr id="145" name="图片 1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7" y="1136869"/>
            <a:ext cx="1207359" cy="859652"/>
          </a:xfrm>
          <a:prstGeom prst="roundRect">
            <a:avLst>
              <a:gd name="adj" fmla="val 5332"/>
            </a:avLst>
          </a:prstGeom>
          <a:solidFill>
            <a:srgbClr val="FFFFFF">
              <a:shade val="85000"/>
            </a:srgbClr>
          </a:solidFill>
          <a:ln>
            <a:noFill/>
          </a:ln>
          <a:effectLst/>
        </p:spPr>
      </p:pic>
      <p:pic>
        <p:nvPicPr>
          <p:cNvPr id="136" name="图片 135">
            <a:extLst>
              <a:ext uri="{FF2B5EF4-FFF2-40B4-BE49-F238E27FC236}">
                <a16:creationId xmlns="" xmlns:a16="http://schemas.microsoft.com/office/drawing/2014/main" id="{AD0E3B19-56E9-4A7D-A558-ADFE890BFA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26471" y="1150263"/>
            <a:ext cx="1183399" cy="832864"/>
          </a:xfrm>
          <a:prstGeom prst="roundRect">
            <a:avLst>
              <a:gd name="adj" fmla="val 5332"/>
            </a:avLst>
          </a:prstGeom>
          <a:solidFill>
            <a:srgbClr val="FFFFFF">
              <a:shade val="85000"/>
            </a:srgbClr>
          </a:solidFill>
          <a:ln>
            <a:noFill/>
          </a:ln>
          <a:effectLst/>
        </p:spPr>
      </p:pic>
      <p:sp>
        <p:nvSpPr>
          <p:cNvPr id="2" name="标题 1"/>
          <p:cNvSpPr>
            <a:spLocks noGrp="1"/>
          </p:cNvSpPr>
          <p:nvPr>
            <p:ph type="title"/>
          </p:nvPr>
        </p:nvSpPr>
        <p:spPr/>
        <p:txBody>
          <a:bodyPr/>
          <a:lstStyle/>
          <a:p>
            <a:r>
              <a:rPr lang="zh-CN" altLang="en-US" dirty="0" smtClean="0"/>
              <a:t>人物共联 遇见更美好的智慧校园</a:t>
            </a:r>
            <a:endParaRPr lang="zh-CN" altLang="en-US" dirty="0"/>
          </a:p>
        </p:txBody>
      </p:sp>
      <p:sp>
        <p:nvSpPr>
          <p:cNvPr id="5" name="圆角矩形 4"/>
          <p:cNvSpPr/>
          <p:nvPr/>
        </p:nvSpPr>
        <p:spPr>
          <a:xfrm>
            <a:off x="3275856" y="2878997"/>
            <a:ext cx="2588872" cy="1553223"/>
          </a:xfrm>
          <a:prstGeom prst="roundRect">
            <a:avLst>
              <a:gd name="adj" fmla="val 5587"/>
            </a:avLst>
          </a:prstGeom>
          <a:noFill/>
          <a:ln w="19050">
            <a:solidFill>
              <a:schemeClr val="bg1">
                <a:lumMod val="75000"/>
              </a:schemeClr>
            </a:solidFill>
            <a:prstDash val="sysDot"/>
          </a:ln>
          <a:effectLst/>
        </p:spPr>
        <p:style>
          <a:lnRef idx="1">
            <a:schemeClr val="accent5"/>
          </a:lnRef>
          <a:fillRef idx="2">
            <a:schemeClr val="accent5"/>
          </a:fillRef>
          <a:effectRef idx="1">
            <a:schemeClr val="accent5"/>
          </a:effectRef>
          <a:fontRef idx="minor">
            <a:schemeClr val="dk1"/>
          </a:fontRef>
        </p:style>
        <p:txBody>
          <a:bodyPr lIns="0" rIns="0" rtlCol="0" anchor="t" anchorCtr="0"/>
          <a:lstStyle/>
          <a:p>
            <a:pPr algn="ct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504419" y="3133792"/>
            <a:ext cx="323165" cy="1043128"/>
          </a:xfrm>
          <a:prstGeom prst="rect">
            <a:avLst/>
          </a:prstGeom>
          <a:noFill/>
        </p:spPr>
        <p:txBody>
          <a:bodyPr vert="eaVert" wrap="square" rtlCol="0" anchor="b">
            <a:spAutoFit/>
          </a:bodyPr>
          <a:lstStyle/>
          <a:p>
            <a:pPr algn="ctr"/>
            <a:r>
              <a:rPr lang="zh-CN" altLang="en-US" sz="900" b="1" dirty="0">
                <a:solidFill>
                  <a:srgbClr val="E60012"/>
                </a:solidFill>
                <a:latin typeface="微软雅黑" panose="020B0503020204020204" pitchFamily="34" charset="-122"/>
                <a:ea typeface="微软雅黑" panose="020B0503020204020204" pitchFamily="34" charset="-122"/>
              </a:rPr>
              <a:t>服务教学效率提高</a:t>
            </a:r>
          </a:p>
        </p:txBody>
      </p:sp>
      <p:sp>
        <p:nvSpPr>
          <p:cNvPr id="9" name="TextBox 128"/>
          <p:cNvSpPr txBox="1">
            <a:spLocks noChangeArrowheads="1"/>
          </p:cNvSpPr>
          <p:nvPr/>
        </p:nvSpPr>
        <p:spPr bwMode="auto">
          <a:xfrm>
            <a:off x="1332000" y="2613350"/>
            <a:ext cx="775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室内物联网卫星</a:t>
            </a:r>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AP</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1530" y="2776354"/>
            <a:ext cx="196544" cy="2395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2011" y="2776354"/>
            <a:ext cx="196544" cy="23953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11"/>
          <p:cNvCxnSpPr>
            <a:stCxn id="10" idx="1"/>
          </p:cNvCxnSpPr>
          <p:nvPr/>
        </p:nvCxnSpPr>
        <p:spPr>
          <a:xfrm flipH="1">
            <a:off x="2107177" y="2896121"/>
            <a:ext cx="25435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11" idx="3"/>
          </p:cNvCxnSpPr>
          <p:nvPr/>
        </p:nvCxnSpPr>
        <p:spPr>
          <a:xfrm flipH="1">
            <a:off x="1718555" y="2896121"/>
            <a:ext cx="19412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TextBox 128"/>
          <p:cNvSpPr txBox="1">
            <a:spLocks noChangeArrowheads="1"/>
          </p:cNvSpPr>
          <p:nvPr/>
        </p:nvSpPr>
        <p:spPr bwMode="auto">
          <a:xfrm>
            <a:off x="1940446" y="2946958"/>
            <a:ext cx="4713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Wi-Fi</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8" name="Picture 10" descr="C:\Users\ximenchuixue\Desktop\work\IRB胶片\农业\辅助终端.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4043" y="3258349"/>
            <a:ext cx="334207" cy="364866"/>
          </a:xfrm>
          <a:prstGeom prst="roundRect">
            <a:avLst>
              <a:gd name="adj" fmla="val 21927"/>
            </a:avLst>
          </a:prstGeom>
          <a:solidFill>
            <a:srgbClr val="FFFFFF">
              <a:shade val="85000"/>
            </a:srgbClr>
          </a:solidFill>
          <a:ln w="6350">
            <a:solidFill>
              <a:schemeClr val="tx1"/>
            </a:solidFill>
            <a:miter lim="800000"/>
            <a:headEnd/>
            <a:tailEnd/>
          </a:ln>
          <a:effectLst/>
          <a:extLst/>
        </p:spPr>
      </p:pic>
      <p:sp>
        <p:nvSpPr>
          <p:cNvPr id="19" name="TextBox 73"/>
          <p:cNvSpPr txBox="1">
            <a:spLocks noChangeArrowheads="1"/>
          </p:cNvSpPr>
          <p:nvPr/>
        </p:nvSpPr>
        <p:spPr bwMode="auto">
          <a:xfrm>
            <a:off x="2518173" y="3949238"/>
            <a:ext cx="613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rPr>
              <a:t>辅助测量终端</a:t>
            </a:r>
          </a:p>
        </p:txBody>
      </p:sp>
      <p:cxnSp>
        <p:nvCxnSpPr>
          <p:cNvPr id="20" name="直接连接符 19"/>
          <p:cNvCxnSpPr/>
          <p:nvPr/>
        </p:nvCxnSpPr>
        <p:spPr>
          <a:xfrm>
            <a:off x="748901" y="2614194"/>
            <a:ext cx="7721938" cy="0"/>
          </a:xfrm>
          <a:prstGeom prst="line">
            <a:avLst/>
          </a:prstGeom>
          <a:ln>
            <a:solidFill>
              <a:schemeClr val="tx1">
                <a:lumMod val="75000"/>
                <a:lumOff val="25000"/>
              </a:schemeClr>
            </a:solidFill>
            <a:headEnd/>
            <a:tailEnd/>
          </a:ln>
          <a:extLst/>
        </p:spPr>
        <p:style>
          <a:lnRef idx="3">
            <a:schemeClr val="accent4"/>
          </a:lnRef>
          <a:fillRef idx="0">
            <a:schemeClr val="accent4"/>
          </a:fillRef>
          <a:effectRef idx="2">
            <a:schemeClr val="accent4"/>
          </a:effectRef>
          <a:fontRef idx="minor">
            <a:schemeClr val="tx1"/>
          </a:fontRef>
        </p:style>
      </p:cxnSp>
      <p:sp>
        <p:nvSpPr>
          <p:cNvPr id="21" name="圆角矩形 20"/>
          <p:cNvSpPr/>
          <p:nvPr/>
        </p:nvSpPr>
        <p:spPr>
          <a:xfrm>
            <a:off x="6760495" y="1013161"/>
            <a:ext cx="273685" cy="608650"/>
          </a:xfrm>
          <a:prstGeom prst="round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horz"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800" b="1" kern="0" dirty="0" smtClean="0">
                <a:solidFill>
                  <a:schemeClr val="tx1">
                    <a:lumMod val="85000"/>
                    <a:lumOff val="15000"/>
                  </a:schemeClr>
                </a:solidFill>
                <a:latin typeface="微软雅黑" pitchFamily="34" charset="-122"/>
                <a:ea typeface="微软雅黑" pitchFamily="34" charset="-122"/>
              </a:rPr>
              <a:t>安全</a:t>
            </a:r>
            <a:r>
              <a:rPr kumimoji="0" lang="zh-CN" altLang="en-US" sz="8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应用</a:t>
            </a:r>
            <a:endParaRPr kumimoji="0" lang="zh-CN" altLang="en-US" sz="8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2" name="圆角矩形 21"/>
          <p:cNvSpPr/>
          <p:nvPr/>
        </p:nvSpPr>
        <p:spPr>
          <a:xfrm>
            <a:off x="7078011" y="1019928"/>
            <a:ext cx="273685" cy="608650"/>
          </a:xfrm>
          <a:prstGeom prst="round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horz"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zh-CN" altLang="en-US" sz="8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管理应用</a:t>
            </a:r>
            <a:endParaRPr kumimoji="0" lang="zh-CN" altLang="en-US" sz="8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sp>
        <p:nvSpPr>
          <p:cNvPr id="23" name="圆角矩形 22"/>
          <p:cNvSpPr/>
          <p:nvPr/>
        </p:nvSpPr>
        <p:spPr>
          <a:xfrm>
            <a:off x="7394220" y="1019928"/>
            <a:ext cx="273685" cy="608650"/>
          </a:xfrm>
          <a:prstGeom prst="roundRect">
            <a:avLst/>
          </a:prstGeom>
          <a:solidFill>
            <a:srgbClr val="FFC000"/>
          </a:solidFill>
          <a:ln w="12700" cap="flat" cmpd="sng" algn="ctr">
            <a:noFill/>
            <a:prstDash val="dash"/>
          </a:ln>
          <a:effectLst>
            <a:outerShdw blurRad="50800" dist="38100" dir="2700000" algn="tl" rotWithShape="0">
              <a:prstClr val="black">
                <a:alpha val="40000"/>
              </a:prstClr>
            </a:outerShdw>
          </a:effectLst>
        </p:spPr>
        <p:txBody>
          <a:bodyPr vert="horz" rtlCol="0" anchor="ctr"/>
          <a:lstStyle/>
          <a:p>
            <a:pPr marL="0" marR="0" indent="0" algn="ctr" defTabSz="914400" eaLnBrk="1" fontAlgn="auto" latinLnBrk="0" hangingPunct="1">
              <a:lnSpc>
                <a:spcPct val="100000"/>
              </a:lnSpc>
              <a:spcBef>
                <a:spcPts val="0"/>
              </a:spcBef>
              <a:spcAft>
                <a:spcPts val="0"/>
              </a:spcAft>
              <a:buClrTx/>
              <a:buSzTx/>
              <a:buFontTx/>
              <a:buNone/>
              <a:tabLst/>
            </a:pPr>
            <a:r>
              <a:rPr lang="zh-CN" altLang="en-US" sz="800" b="1" kern="0" dirty="0">
                <a:solidFill>
                  <a:schemeClr val="tx1">
                    <a:lumMod val="85000"/>
                    <a:lumOff val="15000"/>
                  </a:schemeClr>
                </a:solidFill>
                <a:latin typeface="微软雅黑" pitchFamily="34" charset="-122"/>
                <a:ea typeface="微软雅黑" pitchFamily="34" charset="-122"/>
              </a:rPr>
              <a:t>服务</a:t>
            </a:r>
            <a:r>
              <a:rPr kumimoji="0" lang="zh-CN" altLang="en-US" sz="800" b="1" i="0" u="none" strike="noStrike" kern="0" cap="none" spc="0" normalizeH="0" baseline="0" noProof="0" dirty="0" smtClean="0">
                <a:ln>
                  <a:noFill/>
                </a:ln>
                <a:solidFill>
                  <a:schemeClr val="tx1">
                    <a:lumMod val="85000"/>
                    <a:lumOff val="15000"/>
                  </a:schemeClr>
                </a:solidFill>
                <a:effectLst/>
                <a:uLnTx/>
                <a:uFillTx/>
                <a:latin typeface="微软雅黑" pitchFamily="34" charset="-122"/>
                <a:ea typeface="微软雅黑" pitchFamily="34" charset="-122"/>
              </a:rPr>
              <a:t>应用</a:t>
            </a:r>
            <a:endParaRPr kumimoji="0" lang="zh-CN" altLang="en-US" sz="800" b="1" i="0" u="none" strike="noStrike" kern="0" cap="none" spc="0" normalizeH="0" baseline="0" noProof="0" dirty="0">
              <a:ln>
                <a:noFill/>
              </a:ln>
              <a:solidFill>
                <a:schemeClr val="tx1">
                  <a:lumMod val="85000"/>
                  <a:lumOff val="15000"/>
                </a:schemeClr>
              </a:solidFill>
              <a:effectLst/>
              <a:uLnTx/>
              <a:uFillTx/>
              <a:latin typeface="微软雅黑" pitchFamily="34" charset="-122"/>
              <a:ea typeface="微软雅黑" pitchFamily="34" charset="-122"/>
            </a:endParaRPr>
          </a:p>
        </p:txBody>
      </p:sp>
      <p:grpSp>
        <p:nvGrpSpPr>
          <p:cNvPr id="25" name="组合 24"/>
          <p:cNvGrpSpPr/>
          <p:nvPr/>
        </p:nvGrpSpPr>
        <p:grpSpPr>
          <a:xfrm>
            <a:off x="6850057" y="1981664"/>
            <a:ext cx="723275" cy="416079"/>
            <a:chOff x="470669" y="1330232"/>
            <a:chExt cx="797058" cy="1068245"/>
          </a:xfrm>
        </p:grpSpPr>
        <p:pic>
          <p:nvPicPr>
            <p:cNvPr id="26" name="Picture 2" descr="C:\Users\f02720\Pictures\美工\h3c logo\lvzhou-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559" y="1330232"/>
              <a:ext cx="500063" cy="65222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70669" y="1884854"/>
              <a:ext cx="797058" cy="513623"/>
            </a:xfrm>
            <a:prstGeom prst="rect">
              <a:avLst/>
            </a:prstGeom>
            <a:noFill/>
          </p:spPr>
          <p:txBody>
            <a:bodyPr vert="horz" wrap="none" rtlCol="0">
              <a:spAutoFit/>
            </a:bodyPr>
            <a:lstStyle/>
            <a:p>
              <a:pPr algn="ctr"/>
              <a:r>
                <a:rPr lang="zh-CN" altLang="en-US" sz="700" b="1" dirty="0" smtClean="0">
                  <a:solidFill>
                    <a:schemeClr val="tx1">
                      <a:lumMod val="75000"/>
                      <a:lumOff val="25000"/>
                    </a:schemeClr>
                  </a:solidFill>
                  <a:latin typeface="微软雅黑" panose="020B0503020204020204" pitchFamily="34" charset="-122"/>
                  <a:ea typeface="微软雅黑" panose="020B0503020204020204" pitchFamily="34" charset="-122"/>
                </a:rPr>
                <a:t>物联业务引擎</a:t>
              </a:r>
              <a:endParaRPr lang="zh-CN" altLang="en-US" sz="7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8" name="圆角矩形 27"/>
          <p:cNvSpPr/>
          <p:nvPr/>
        </p:nvSpPr>
        <p:spPr>
          <a:xfrm>
            <a:off x="6764785" y="1664497"/>
            <a:ext cx="893817" cy="245159"/>
          </a:xfrm>
          <a:prstGeom prst="round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zh-CN" altLang="en-US" sz="800" b="1" dirty="0" smtClean="0">
                <a:solidFill>
                  <a:schemeClr val="bg1"/>
                </a:solidFill>
                <a:latin typeface="微软雅黑" panose="020B0503020204020204" pitchFamily="34" charset="-122"/>
                <a:ea typeface="微软雅黑" panose="020B0503020204020204" pitchFamily="34" charset="-122"/>
              </a:rPr>
              <a:t>大数据平台</a:t>
            </a:r>
            <a:endParaRPr lang="zh-CN" altLang="en-US" sz="800" b="1" dirty="0">
              <a:solidFill>
                <a:schemeClr val="bg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7204792" y="2376708"/>
            <a:ext cx="0" cy="26663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6143" y="2491601"/>
            <a:ext cx="617298" cy="20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直接连接符 32"/>
          <p:cNvCxnSpPr/>
          <p:nvPr/>
        </p:nvCxnSpPr>
        <p:spPr>
          <a:xfrm>
            <a:off x="2009926" y="2630342"/>
            <a:ext cx="0" cy="10644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467544" y="944341"/>
            <a:ext cx="5472608" cy="1379070"/>
          </a:xfrm>
          <a:prstGeom prst="roundRect">
            <a:avLst>
              <a:gd name="adj" fmla="val 5587"/>
            </a:avLst>
          </a:prstGeom>
          <a:noFill/>
          <a:ln w="19050">
            <a:solidFill>
              <a:schemeClr val="bg1">
                <a:lumMod val="75000"/>
              </a:schemeClr>
            </a:solidFill>
            <a:prstDash val="sysDot"/>
          </a:ln>
          <a:effectLst/>
        </p:spPr>
        <p:style>
          <a:lnRef idx="1">
            <a:schemeClr val="accent5"/>
          </a:lnRef>
          <a:fillRef idx="2">
            <a:schemeClr val="accent5"/>
          </a:fillRef>
          <a:effectRef idx="1">
            <a:schemeClr val="accent5"/>
          </a:effectRef>
          <a:fontRef idx="minor">
            <a:schemeClr val="dk1"/>
          </a:fontRef>
        </p:style>
        <p:txBody>
          <a:bodyPr lIns="0" rIns="0" rtlCol="0" anchor="t" anchorCtr="0"/>
          <a:lstStyle/>
          <a:p>
            <a:pPr algn="ct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482174" y="950367"/>
            <a:ext cx="323165" cy="1390560"/>
          </a:xfrm>
          <a:prstGeom prst="rect">
            <a:avLst/>
          </a:prstGeom>
          <a:noFill/>
        </p:spPr>
        <p:txBody>
          <a:bodyPr vert="eaVert" wrap="square" rtlCol="0" anchor="b">
            <a:spAutoFit/>
          </a:bodyPr>
          <a:lstStyle/>
          <a:p>
            <a:pPr algn="ctr"/>
            <a:r>
              <a:rPr lang="zh-CN" altLang="en-US" sz="900" b="1" dirty="0" smtClean="0">
                <a:solidFill>
                  <a:srgbClr val="E60012"/>
                </a:solidFill>
                <a:latin typeface="微软雅黑" panose="020B0503020204020204" pitchFamily="34" charset="-122"/>
                <a:ea typeface="微软雅黑" panose="020B0503020204020204" pitchFamily="34" charset="-122"/>
              </a:rPr>
              <a:t>校园治理与服务水平提升</a:t>
            </a:r>
            <a:endParaRPr lang="zh-CN" altLang="en-US" sz="900" b="1" dirty="0">
              <a:solidFill>
                <a:srgbClr val="E60012"/>
              </a:solidFill>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2080775" y="2482940"/>
            <a:ext cx="0" cy="985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45" name="Picture 6" descr="C:\Users\f02720\Pictures\美工\Icons\CCTV-Camera-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865" y="2148064"/>
            <a:ext cx="328129" cy="30781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128"/>
          <p:cNvSpPr txBox="1">
            <a:spLocks noChangeArrowheads="1"/>
          </p:cNvSpPr>
          <p:nvPr/>
        </p:nvSpPr>
        <p:spPr bwMode="auto">
          <a:xfrm>
            <a:off x="597591" y="2324673"/>
            <a:ext cx="4515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摄像头</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TextBox 128"/>
          <p:cNvSpPr txBox="1">
            <a:spLocks noChangeArrowheads="1"/>
          </p:cNvSpPr>
          <p:nvPr/>
        </p:nvSpPr>
        <p:spPr bwMode="auto">
          <a:xfrm>
            <a:off x="2425831" y="2307017"/>
            <a:ext cx="6609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物联网模块</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9"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7487" y="2182204"/>
            <a:ext cx="196544" cy="2395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7968" y="2182204"/>
            <a:ext cx="196544" cy="239534"/>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直接连接符 51"/>
          <p:cNvCxnSpPr>
            <a:stCxn id="49" idx="1"/>
          </p:cNvCxnSpPr>
          <p:nvPr/>
        </p:nvCxnSpPr>
        <p:spPr>
          <a:xfrm flipH="1">
            <a:off x="2223469" y="2301971"/>
            <a:ext cx="18401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endCxn id="50" idx="3"/>
          </p:cNvCxnSpPr>
          <p:nvPr/>
        </p:nvCxnSpPr>
        <p:spPr>
          <a:xfrm flipH="1">
            <a:off x="1764513" y="2301971"/>
            <a:ext cx="17356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TextBox 128"/>
          <p:cNvSpPr txBox="1">
            <a:spLocks noChangeArrowheads="1"/>
          </p:cNvSpPr>
          <p:nvPr/>
        </p:nvSpPr>
        <p:spPr bwMode="auto">
          <a:xfrm>
            <a:off x="1435843" y="2447866"/>
            <a:ext cx="7759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室外物联网球</a:t>
            </a:r>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AP</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TextBox 128"/>
          <p:cNvSpPr txBox="1">
            <a:spLocks noChangeArrowheads="1"/>
          </p:cNvSpPr>
          <p:nvPr/>
        </p:nvSpPr>
        <p:spPr bwMode="auto">
          <a:xfrm>
            <a:off x="1025097" y="2118026"/>
            <a:ext cx="518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TextBox 128"/>
          <p:cNvSpPr txBox="1">
            <a:spLocks noChangeArrowheads="1"/>
          </p:cNvSpPr>
          <p:nvPr/>
        </p:nvSpPr>
        <p:spPr bwMode="auto">
          <a:xfrm>
            <a:off x="2606797" y="2118026"/>
            <a:ext cx="518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右箭头 61"/>
          <p:cNvSpPr/>
          <p:nvPr/>
        </p:nvSpPr>
        <p:spPr>
          <a:xfrm rot="5400000">
            <a:off x="2031475" y="1942772"/>
            <a:ext cx="191804" cy="191186"/>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200"/>
          </a:p>
        </p:txBody>
      </p:sp>
      <p:sp>
        <p:nvSpPr>
          <p:cNvPr id="63" name="右箭头 62"/>
          <p:cNvSpPr/>
          <p:nvPr/>
        </p:nvSpPr>
        <p:spPr>
          <a:xfrm rot="8590625">
            <a:off x="1041802" y="1966605"/>
            <a:ext cx="204463" cy="179348"/>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200"/>
          </a:p>
        </p:txBody>
      </p:sp>
      <p:sp>
        <p:nvSpPr>
          <p:cNvPr id="68" name="矩形 67"/>
          <p:cNvSpPr/>
          <p:nvPr/>
        </p:nvSpPr>
        <p:spPr>
          <a:xfrm>
            <a:off x="2664656" y="854068"/>
            <a:ext cx="1415991" cy="183682"/>
          </a:xfrm>
          <a:prstGeom prst="rect">
            <a:avLst/>
          </a:prstGeom>
          <a:solidFill>
            <a:schemeClr val="bg1">
              <a:lumMod val="85000"/>
            </a:schemeClr>
          </a:solidFill>
          <a:ln w="6350">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zh-CN" altLang="en-US" sz="800" b="1" kern="0" dirty="0" smtClean="0">
                <a:solidFill>
                  <a:schemeClr val="tx1">
                    <a:lumMod val="75000"/>
                    <a:lumOff val="25000"/>
                  </a:schemeClr>
                </a:solidFill>
                <a:latin typeface="微软雅黑" panose="020B0503020204020204" pitchFamily="34" charset="-122"/>
                <a:ea typeface="微软雅黑" panose="020B0503020204020204" pitchFamily="34" charset="-122"/>
              </a:rPr>
              <a:t>校园园区</a:t>
            </a:r>
            <a:endParaRPr lang="zh-CN" altLang="en-US" sz="8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TextBox 128"/>
          <p:cNvSpPr txBox="1">
            <a:spLocks noChangeArrowheads="1"/>
          </p:cNvSpPr>
          <p:nvPr/>
        </p:nvSpPr>
        <p:spPr bwMode="auto">
          <a:xfrm>
            <a:off x="4958483" y="2307488"/>
            <a:ext cx="6609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物联网模块</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9" name="TextBox 128"/>
          <p:cNvSpPr txBox="1">
            <a:spLocks noChangeArrowheads="1"/>
          </p:cNvSpPr>
          <p:nvPr/>
        </p:nvSpPr>
        <p:spPr bwMode="auto">
          <a:xfrm>
            <a:off x="4013170" y="2446946"/>
            <a:ext cx="6197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室外</a:t>
            </a:r>
            <a:r>
              <a:rPr lang="en-US" altLang="zh-CN" sz="500" dirty="0" err="1" smtClean="0">
                <a:solidFill>
                  <a:schemeClr val="tx1">
                    <a:lumMod val="75000"/>
                    <a:lumOff val="25000"/>
                  </a:schemeClr>
                </a:solidFill>
                <a:latin typeface="微软雅黑" panose="020B0503020204020204" pitchFamily="34" charset="-122"/>
                <a:ea typeface="微软雅黑" panose="020B0503020204020204" pitchFamily="34" charset="-122"/>
              </a:rPr>
              <a:t>LoRa</a:t>
            </a:r>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基站</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3" name="TextBox 128"/>
          <p:cNvSpPr txBox="1">
            <a:spLocks noChangeArrowheads="1"/>
          </p:cNvSpPr>
          <p:nvPr/>
        </p:nvSpPr>
        <p:spPr bwMode="auto">
          <a:xfrm>
            <a:off x="5101193" y="2094539"/>
            <a:ext cx="518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4" name="矩形 93"/>
          <p:cNvSpPr/>
          <p:nvPr/>
        </p:nvSpPr>
        <p:spPr>
          <a:xfrm>
            <a:off x="3312731" y="3020512"/>
            <a:ext cx="323165" cy="1352572"/>
          </a:xfrm>
          <a:prstGeom prst="rect">
            <a:avLst/>
          </a:prstGeom>
          <a:noFill/>
        </p:spPr>
        <p:txBody>
          <a:bodyPr vert="eaVert" wrap="square" rtlCol="0" anchor="b">
            <a:spAutoFit/>
          </a:bodyPr>
          <a:lstStyle/>
          <a:p>
            <a:pPr algn="ctr"/>
            <a:r>
              <a:rPr lang="zh-CN" altLang="en-US" sz="900" b="1" dirty="0" smtClean="0">
                <a:solidFill>
                  <a:srgbClr val="E60012"/>
                </a:solidFill>
                <a:latin typeface="微软雅黑" panose="020B0503020204020204" pitchFamily="34" charset="-122"/>
                <a:ea typeface="微软雅黑" panose="020B0503020204020204" pitchFamily="34" charset="-122"/>
              </a:rPr>
              <a:t>办公体验自动化 更舒适</a:t>
            </a:r>
            <a:endParaRPr lang="zh-CN" altLang="en-US" sz="900" b="1" dirty="0">
              <a:solidFill>
                <a:srgbClr val="E60012"/>
              </a:solidFill>
              <a:latin typeface="微软雅黑" panose="020B0503020204020204" pitchFamily="34" charset="-122"/>
              <a:ea typeface="微软雅黑" panose="020B0503020204020204" pitchFamily="34" charset="-122"/>
            </a:endParaRPr>
          </a:p>
        </p:txBody>
      </p:sp>
      <p:cxnSp>
        <p:nvCxnSpPr>
          <p:cNvPr id="95" name="直接连接符 94"/>
          <p:cNvCxnSpPr/>
          <p:nvPr/>
        </p:nvCxnSpPr>
        <p:spPr>
          <a:xfrm>
            <a:off x="4475184" y="2648787"/>
            <a:ext cx="0" cy="18953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7" name="TextBox 128"/>
          <p:cNvSpPr txBox="1">
            <a:spLocks noChangeArrowheads="1"/>
          </p:cNvSpPr>
          <p:nvPr/>
        </p:nvSpPr>
        <p:spPr bwMode="auto">
          <a:xfrm>
            <a:off x="2501783" y="3000002"/>
            <a:ext cx="5182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9" name="TextBox 128"/>
          <p:cNvSpPr txBox="1">
            <a:spLocks noChangeArrowheads="1"/>
          </p:cNvSpPr>
          <p:nvPr/>
        </p:nvSpPr>
        <p:spPr bwMode="auto">
          <a:xfrm>
            <a:off x="5185213" y="2904919"/>
            <a:ext cx="5057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Wi-Fi</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0"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6959" y="2775883"/>
            <a:ext cx="196544" cy="239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7440" y="2775883"/>
            <a:ext cx="196544" cy="239534"/>
          </a:xfrm>
          <a:prstGeom prst="rect">
            <a:avLst/>
          </a:prstGeom>
          <a:noFill/>
          <a:extLst>
            <a:ext uri="{909E8E84-426E-40DD-AFC4-6F175D3DCCD1}">
              <a14:hiddenFill xmlns:a14="http://schemas.microsoft.com/office/drawing/2010/main">
                <a:solidFill>
                  <a:srgbClr val="FFFFFF"/>
                </a:solidFill>
              </a14:hiddenFill>
            </a:ext>
          </a:extLst>
        </p:spPr>
      </p:pic>
      <p:cxnSp>
        <p:nvCxnSpPr>
          <p:cNvPr id="103" name="直接连接符 102"/>
          <p:cNvCxnSpPr>
            <a:stCxn id="100" idx="1"/>
          </p:cNvCxnSpPr>
          <p:nvPr/>
        </p:nvCxnSpPr>
        <p:spPr>
          <a:xfrm flipH="1">
            <a:off x="4632941" y="2895650"/>
            <a:ext cx="18401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endCxn id="101" idx="3"/>
          </p:cNvCxnSpPr>
          <p:nvPr/>
        </p:nvCxnSpPr>
        <p:spPr>
          <a:xfrm flipH="1">
            <a:off x="4173984" y="2895650"/>
            <a:ext cx="17356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5" name="TextBox 128"/>
          <p:cNvSpPr txBox="1">
            <a:spLocks noChangeArrowheads="1"/>
          </p:cNvSpPr>
          <p:nvPr/>
        </p:nvSpPr>
        <p:spPr bwMode="auto">
          <a:xfrm>
            <a:off x="3817438" y="2619947"/>
            <a:ext cx="747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室内物联网卫星</a:t>
            </a:r>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AP</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3" name="矩形 112"/>
          <p:cNvSpPr/>
          <p:nvPr/>
        </p:nvSpPr>
        <p:spPr>
          <a:xfrm>
            <a:off x="5889737" y="3194944"/>
            <a:ext cx="307777" cy="921325"/>
          </a:xfrm>
          <a:prstGeom prst="rect">
            <a:avLst/>
          </a:prstGeom>
          <a:noFill/>
        </p:spPr>
        <p:txBody>
          <a:bodyPr vert="eaVert" wrap="square" rtlCol="0">
            <a:spAutoFit/>
          </a:bodyPr>
          <a:lstStyle/>
          <a:p>
            <a:pPr algn="ctr"/>
            <a:r>
              <a:rPr lang="zh-CN" altLang="en-US" sz="800" b="1" dirty="0" smtClean="0">
                <a:solidFill>
                  <a:srgbClr val="00B0F0"/>
                </a:solidFill>
                <a:latin typeface="微软雅黑" panose="020B0503020204020204" pitchFamily="34" charset="-122"/>
                <a:ea typeface="微软雅黑" panose="020B0503020204020204" pitchFamily="34" charset="-122"/>
              </a:rPr>
              <a:t>课堂教学</a:t>
            </a:r>
            <a:endParaRPr lang="zh-CN" altLang="en-US" sz="800" b="1" dirty="0">
              <a:solidFill>
                <a:srgbClr val="00B0F0"/>
              </a:solidFill>
              <a:latin typeface="微软雅黑" panose="020B0503020204020204" pitchFamily="34" charset="-122"/>
              <a:ea typeface="微软雅黑" panose="020B0503020204020204" pitchFamily="34" charset="-122"/>
            </a:endParaRPr>
          </a:p>
        </p:txBody>
      </p:sp>
      <p:cxnSp>
        <p:nvCxnSpPr>
          <p:cNvPr id="115" name="直接连接符 114"/>
          <p:cNvCxnSpPr/>
          <p:nvPr/>
        </p:nvCxnSpPr>
        <p:spPr>
          <a:xfrm>
            <a:off x="7618507" y="2656965"/>
            <a:ext cx="0" cy="20046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5" name="TextBox 128"/>
          <p:cNvSpPr txBox="1">
            <a:spLocks noChangeArrowheads="1"/>
          </p:cNvSpPr>
          <p:nvPr/>
        </p:nvSpPr>
        <p:spPr bwMode="auto">
          <a:xfrm>
            <a:off x="6580132" y="2896121"/>
            <a:ext cx="518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err="1" smtClean="0">
                <a:solidFill>
                  <a:schemeClr val="tx1">
                    <a:lumMod val="75000"/>
                    <a:lumOff val="25000"/>
                  </a:schemeClr>
                </a:solidFill>
                <a:latin typeface="微软雅黑" panose="020B0503020204020204" pitchFamily="34" charset="-122"/>
                <a:ea typeface="微软雅黑" panose="020B0503020204020204" pitchFamily="34" charset="-122"/>
              </a:rPr>
              <a:t>ZigBee</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0" name="TextBox 128"/>
          <p:cNvSpPr txBox="1">
            <a:spLocks noChangeArrowheads="1"/>
          </p:cNvSpPr>
          <p:nvPr/>
        </p:nvSpPr>
        <p:spPr bwMode="auto">
          <a:xfrm>
            <a:off x="7533795" y="3086492"/>
            <a:ext cx="4713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bg1"/>
                </a:solidFill>
                <a:latin typeface="微软雅黑" panose="020B0503020204020204" pitchFamily="34" charset="-122"/>
                <a:ea typeface="微软雅黑" panose="020B0503020204020204" pitchFamily="34" charset="-122"/>
              </a:rPr>
              <a:t>Wi-Fi</a:t>
            </a:r>
            <a:endParaRPr lang="zh-CN" altLang="en-US" sz="600" dirty="0">
              <a:solidFill>
                <a:schemeClr val="bg1"/>
              </a:solidFill>
              <a:latin typeface="微软雅黑" panose="020B0503020204020204" pitchFamily="34" charset="-122"/>
              <a:ea typeface="微软雅黑" panose="020B0503020204020204" pitchFamily="34" charset="-122"/>
            </a:endParaRPr>
          </a:p>
        </p:txBody>
      </p:sp>
      <p:pic>
        <p:nvPicPr>
          <p:cNvPr id="135" name="Picture 5" descr="C:\Users\f02720\Pictures\美工\物联网图片\净化器.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3295" y="3565840"/>
            <a:ext cx="202641" cy="391660"/>
          </a:xfrm>
          <a:prstGeom prst="roundRect">
            <a:avLst>
              <a:gd name="adj" fmla="val 21927"/>
            </a:avLst>
          </a:prstGeom>
          <a:solidFill>
            <a:srgbClr val="FFFFFF">
              <a:shade val="85000"/>
            </a:srgbClr>
          </a:solidFill>
          <a:ln w="6350">
            <a:solidFill>
              <a:schemeClr val="tx1"/>
            </a:solidFill>
            <a:miter lim="800000"/>
            <a:headEnd/>
            <a:tailEnd/>
          </a:ln>
          <a:effectLst/>
          <a:extLst/>
        </p:spPr>
      </p:pic>
      <p:pic>
        <p:nvPicPr>
          <p:cNvPr id="144" name="Picture 3" descr="C:\Users\f02720\Pictures\美工\Icons\WA5630X_FL.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78937" y="2185239"/>
            <a:ext cx="194501" cy="318668"/>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直接连接符 145"/>
          <p:cNvCxnSpPr/>
          <p:nvPr/>
        </p:nvCxnSpPr>
        <p:spPr>
          <a:xfrm>
            <a:off x="4655249" y="2489676"/>
            <a:ext cx="0" cy="985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53" name="图片 1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3533" y="1150263"/>
            <a:ext cx="1170851" cy="832864"/>
          </a:xfrm>
          <a:prstGeom prst="roundRect">
            <a:avLst>
              <a:gd name="adj" fmla="val 5332"/>
            </a:avLst>
          </a:prstGeom>
          <a:solidFill>
            <a:srgbClr val="FFFFFF">
              <a:shade val="85000"/>
            </a:srgbClr>
          </a:solidFill>
          <a:ln>
            <a:noFill/>
          </a:ln>
          <a:effectLst/>
        </p:spPr>
      </p:pic>
      <p:pic>
        <p:nvPicPr>
          <p:cNvPr id="154" name="图片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08929" y="2053672"/>
            <a:ext cx="492640" cy="522197"/>
          </a:xfrm>
          <a:prstGeom prst="rect">
            <a:avLst/>
          </a:prstGeom>
        </p:spPr>
      </p:pic>
      <p:cxnSp>
        <p:nvCxnSpPr>
          <p:cNvPr id="155" name="直接连接符 154"/>
          <p:cNvCxnSpPr/>
          <p:nvPr/>
        </p:nvCxnSpPr>
        <p:spPr>
          <a:xfrm>
            <a:off x="3358593" y="2489676"/>
            <a:ext cx="0" cy="985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56" name="图片 1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12273" y="2053672"/>
            <a:ext cx="492640" cy="522197"/>
          </a:xfrm>
          <a:prstGeom prst="rect">
            <a:avLst/>
          </a:prstGeom>
        </p:spPr>
      </p:pic>
      <p:pic>
        <p:nvPicPr>
          <p:cNvPr id="157" name="图片 15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10201" y="1617971"/>
            <a:ext cx="405414" cy="254293"/>
          </a:xfrm>
          <a:prstGeom prst="roundRect">
            <a:avLst>
              <a:gd name="adj" fmla="val 21927"/>
            </a:avLst>
          </a:prstGeom>
          <a:solidFill>
            <a:srgbClr val="FFFFFF">
              <a:shade val="85000"/>
            </a:srgbClr>
          </a:solidFill>
          <a:ln w="6350">
            <a:solidFill>
              <a:schemeClr val="tx1"/>
            </a:solidFill>
            <a:miter lim="800000"/>
            <a:headEnd/>
            <a:tailEnd/>
          </a:ln>
          <a:effectLst>
            <a:outerShdw blurRad="50800" dist="38100" dir="2700000" algn="tl" rotWithShape="0">
              <a:prstClr val="black">
                <a:alpha val="40000"/>
              </a:prstClr>
            </a:outerShdw>
          </a:effectLst>
        </p:spPr>
      </p:pic>
      <p:pic>
        <p:nvPicPr>
          <p:cNvPr id="158" name="图片 15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V="1">
            <a:off x="1894430" y="2965208"/>
            <a:ext cx="212747" cy="212747"/>
          </a:xfrm>
          <a:prstGeom prst="rect">
            <a:avLst/>
          </a:prstGeom>
        </p:spPr>
      </p:pic>
      <p:pic>
        <p:nvPicPr>
          <p:cNvPr id="159" name="图片 15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700000">
            <a:off x="2525591" y="2036793"/>
            <a:ext cx="212747" cy="212747"/>
          </a:xfrm>
          <a:prstGeom prst="rect">
            <a:avLst/>
          </a:prstGeom>
        </p:spPr>
      </p:pic>
      <p:pic>
        <p:nvPicPr>
          <p:cNvPr id="160" name="图片 15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700000">
            <a:off x="3513349" y="2000811"/>
            <a:ext cx="212747" cy="212747"/>
          </a:xfrm>
          <a:prstGeom prst="rect">
            <a:avLst/>
          </a:prstGeom>
        </p:spPr>
      </p:pic>
      <p:pic>
        <p:nvPicPr>
          <p:cNvPr id="161" name="图片 16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900000" flipH="1">
            <a:off x="1436966" y="2040582"/>
            <a:ext cx="212747" cy="212747"/>
          </a:xfrm>
          <a:prstGeom prst="rect">
            <a:avLst/>
          </a:prstGeom>
        </p:spPr>
      </p:pic>
      <p:pic>
        <p:nvPicPr>
          <p:cNvPr id="162" name="图片 16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8900000" flipH="1">
            <a:off x="2997518" y="2000809"/>
            <a:ext cx="212747" cy="212747"/>
          </a:xfrm>
          <a:prstGeom prst="rect">
            <a:avLst/>
          </a:prstGeom>
        </p:spPr>
      </p:pic>
      <p:pic>
        <p:nvPicPr>
          <p:cNvPr id="163" name="图片 1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700000">
            <a:off x="4785196" y="2027894"/>
            <a:ext cx="212747" cy="212747"/>
          </a:xfrm>
          <a:prstGeom prst="rect">
            <a:avLst/>
          </a:prstGeom>
        </p:spPr>
      </p:pic>
      <p:pic>
        <p:nvPicPr>
          <p:cNvPr id="164" name="图片 16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8900000" flipH="1">
            <a:off x="4269365" y="2027892"/>
            <a:ext cx="212747" cy="212747"/>
          </a:xfrm>
          <a:prstGeom prst="rect">
            <a:avLst/>
          </a:prstGeom>
        </p:spPr>
      </p:pic>
      <p:pic>
        <p:nvPicPr>
          <p:cNvPr id="166" name="图片 1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882135" y="1162320"/>
            <a:ext cx="175824" cy="175824"/>
          </a:xfrm>
          <a:prstGeom prst="rect">
            <a:avLst/>
          </a:prstGeom>
        </p:spPr>
      </p:pic>
      <p:pic>
        <p:nvPicPr>
          <p:cNvPr id="167" name="图片 16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4340350" y="1338144"/>
            <a:ext cx="175824" cy="175824"/>
          </a:xfrm>
          <a:prstGeom prst="rect">
            <a:avLst/>
          </a:prstGeom>
        </p:spPr>
      </p:pic>
      <p:pic>
        <p:nvPicPr>
          <p:cNvPr id="168" name="图片 16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3846194" y="1283970"/>
            <a:ext cx="175824" cy="175824"/>
          </a:xfrm>
          <a:prstGeom prst="rect">
            <a:avLst/>
          </a:prstGeom>
        </p:spPr>
      </p:pic>
      <p:pic>
        <p:nvPicPr>
          <p:cNvPr id="169" name="图片 16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5305414" y="1510085"/>
            <a:ext cx="175824" cy="175824"/>
          </a:xfrm>
          <a:prstGeom prst="rect">
            <a:avLst/>
          </a:prstGeom>
        </p:spPr>
      </p:pic>
      <p:sp>
        <p:nvSpPr>
          <p:cNvPr id="170" name="TextBox 169"/>
          <p:cNvSpPr txBox="1"/>
          <p:nvPr/>
        </p:nvSpPr>
        <p:spPr>
          <a:xfrm>
            <a:off x="763387" y="1156438"/>
            <a:ext cx="7384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bg1"/>
                </a:solidFill>
              </a:rPr>
              <a:t>污染</a:t>
            </a:r>
            <a:r>
              <a:rPr lang="zh-CN" altLang="en-US" sz="800" dirty="0">
                <a:solidFill>
                  <a:schemeClr val="bg1"/>
                </a:solidFill>
              </a:rPr>
              <a:t>→</a:t>
            </a:r>
            <a:r>
              <a:rPr lang="zh-CN" altLang="en-US" sz="800" dirty="0" smtClean="0">
                <a:solidFill>
                  <a:schemeClr val="bg1"/>
                </a:solidFill>
              </a:rPr>
              <a:t>优美</a:t>
            </a:r>
            <a:endParaRPr lang="zh-CN" altLang="en-US" sz="800" dirty="0">
              <a:solidFill>
                <a:schemeClr val="bg1"/>
              </a:solidFill>
            </a:endParaRPr>
          </a:p>
        </p:txBody>
      </p:sp>
      <p:sp>
        <p:nvSpPr>
          <p:cNvPr id="171" name="TextBox 170"/>
          <p:cNvSpPr txBox="1"/>
          <p:nvPr/>
        </p:nvSpPr>
        <p:spPr>
          <a:xfrm>
            <a:off x="2108578" y="1796102"/>
            <a:ext cx="7164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bg1"/>
                </a:solidFill>
              </a:rPr>
              <a:t>脏乱</a:t>
            </a:r>
            <a:r>
              <a:rPr lang="zh-CN" altLang="en-US" sz="800" dirty="0">
                <a:solidFill>
                  <a:schemeClr val="bg1"/>
                </a:solidFill>
              </a:rPr>
              <a:t>→</a:t>
            </a:r>
            <a:r>
              <a:rPr lang="zh-CN" altLang="en-US" sz="800" dirty="0" smtClean="0">
                <a:solidFill>
                  <a:schemeClr val="bg1"/>
                </a:solidFill>
              </a:rPr>
              <a:t>干净</a:t>
            </a:r>
            <a:endParaRPr lang="zh-CN" altLang="en-US" sz="800" dirty="0">
              <a:solidFill>
                <a:schemeClr val="bg1"/>
              </a:solidFill>
            </a:endParaRPr>
          </a:p>
        </p:txBody>
      </p:sp>
      <p:sp>
        <p:nvSpPr>
          <p:cNvPr id="172" name="TextBox 171"/>
          <p:cNvSpPr txBox="1"/>
          <p:nvPr/>
        </p:nvSpPr>
        <p:spPr>
          <a:xfrm>
            <a:off x="3381731" y="1142512"/>
            <a:ext cx="7327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tx1">
                    <a:lumMod val="85000"/>
                    <a:lumOff val="15000"/>
                  </a:schemeClr>
                </a:solidFill>
              </a:rPr>
              <a:t>抓狂→便捷</a:t>
            </a:r>
            <a:endParaRPr lang="zh-CN" altLang="en-US" sz="800" dirty="0">
              <a:solidFill>
                <a:schemeClr val="tx1">
                  <a:lumMod val="85000"/>
                  <a:lumOff val="15000"/>
                </a:schemeClr>
              </a:solidFill>
            </a:endParaRPr>
          </a:p>
        </p:txBody>
      </p:sp>
      <p:sp>
        <p:nvSpPr>
          <p:cNvPr id="173" name="TextBox 172"/>
          <p:cNvSpPr txBox="1"/>
          <p:nvPr/>
        </p:nvSpPr>
        <p:spPr>
          <a:xfrm>
            <a:off x="4644008" y="1137828"/>
            <a:ext cx="792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bg1"/>
                </a:solidFill>
              </a:rPr>
              <a:t>隐患→安全</a:t>
            </a:r>
            <a:endParaRPr lang="zh-CN" altLang="en-US" sz="800" dirty="0">
              <a:solidFill>
                <a:schemeClr val="bg1"/>
              </a:solidFill>
            </a:endParaRPr>
          </a:p>
        </p:txBody>
      </p:sp>
      <p:pic>
        <p:nvPicPr>
          <p:cNvPr id="177" name="图片 17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6567" y="3157002"/>
            <a:ext cx="433083" cy="202695"/>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178" name="图片 17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84169" y="3199862"/>
            <a:ext cx="399599" cy="207792"/>
          </a:xfrm>
          <a:prstGeom prst="roundRect">
            <a:avLst>
              <a:gd name="adj" fmla="val 21927"/>
            </a:avLst>
          </a:prstGeom>
          <a:solidFill>
            <a:srgbClr val="FFFFFF">
              <a:shade val="85000"/>
            </a:srgbClr>
          </a:solidFill>
          <a:ln w="6350">
            <a:solidFill>
              <a:schemeClr val="tx1"/>
            </a:solidFill>
            <a:miter lim="800000"/>
            <a:headEnd/>
            <a:tailEnd/>
          </a:ln>
          <a:effectLst/>
        </p:spPr>
      </p:pic>
      <p:sp>
        <p:nvSpPr>
          <p:cNvPr id="179" name="矩形 178"/>
          <p:cNvSpPr/>
          <p:nvPr/>
        </p:nvSpPr>
        <p:spPr>
          <a:xfrm>
            <a:off x="1011744" y="4340376"/>
            <a:ext cx="1415991" cy="183682"/>
          </a:xfrm>
          <a:prstGeom prst="rect">
            <a:avLst/>
          </a:prstGeom>
          <a:solidFill>
            <a:schemeClr val="bg1">
              <a:lumMod val="85000"/>
            </a:schemeClr>
          </a:solidFill>
          <a:ln w="6350">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zh-CN" altLang="en-US" sz="800" b="1" kern="0" dirty="0">
                <a:solidFill>
                  <a:schemeClr val="tx1">
                    <a:lumMod val="75000"/>
                    <a:lumOff val="25000"/>
                  </a:schemeClr>
                </a:solidFill>
                <a:latin typeface="微软雅黑" panose="020B0503020204020204" pitchFamily="34" charset="-122"/>
                <a:ea typeface="微软雅黑" panose="020B0503020204020204" pitchFamily="34" charset="-122"/>
              </a:rPr>
              <a:t>教室</a:t>
            </a:r>
          </a:p>
        </p:txBody>
      </p:sp>
      <p:pic>
        <p:nvPicPr>
          <p:cNvPr id="180" name="图片 17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66160" y="3723777"/>
            <a:ext cx="324244" cy="324244"/>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181" name="图片 18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900000" flipV="1">
            <a:off x="2497657" y="2948980"/>
            <a:ext cx="212747" cy="212747"/>
          </a:xfrm>
          <a:prstGeom prst="rect">
            <a:avLst/>
          </a:prstGeom>
        </p:spPr>
      </p:pic>
      <p:pic>
        <p:nvPicPr>
          <p:cNvPr id="182" name="图片 18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700000" flipH="1" flipV="1">
            <a:off x="1395478" y="2965677"/>
            <a:ext cx="212747" cy="212747"/>
          </a:xfrm>
          <a:prstGeom prst="rect">
            <a:avLst/>
          </a:prstGeom>
        </p:spPr>
      </p:pic>
      <p:sp>
        <p:nvSpPr>
          <p:cNvPr id="183" name="TextBox 128"/>
          <p:cNvSpPr txBox="1">
            <a:spLocks noChangeArrowheads="1"/>
          </p:cNvSpPr>
          <p:nvPr/>
        </p:nvSpPr>
        <p:spPr bwMode="auto">
          <a:xfrm>
            <a:off x="1082112" y="2986053"/>
            <a:ext cx="5182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5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en-US" altLang="zh-CN" dirty="0"/>
              <a:t>RFID</a:t>
            </a:r>
            <a:endParaRPr lang="zh-CN" altLang="en-US" dirty="0"/>
          </a:p>
        </p:txBody>
      </p:sp>
      <p:sp>
        <p:nvSpPr>
          <p:cNvPr id="184" name="矩形 183"/>
          <p:cNvSpPr/>
          <p:nvPr/>
        </p:nvSpPr>
        <p:spPr>
          <a:xfrm>
            <a:off x="3842557" y="4345410"/>
            <a:ext cx="1415991" cy="183682"/>
          </a:xfrm>
          <a:prstGeom prst="rect">
            <a:avLst/>
          </a:prstGeom>
          <a:solidFill>
            <a:schemeClr val="bg1">
              <a:lumMod val="85000"/>
            </a:schemeClr>
          </a:solidFill>
          <a:ln w="6350">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zh-CN" altLang="en-US" sz="800" b="1" kern="0">
                <a:solidFill>
                  <a:schemeClr val="tx1">
                    <a:lumMod val="75000"/>
                    <a:lumOff val="25000"/>
                  </a:schemeClr>
                </a:solidFill>
                <a:latin typeface="微软雅黑" panose="020B0503020204020204" pitchFamily="34" charset="-122"/>
                <a:ea typeface="微软雅黑" panose="020B0503020204020204" pitchFamily="34" charset="-122"/>
              </a:rPr>
              <a:t>办公室</a:t>
            </a:r>
            <a:r>
              <a:rPr lang="en-US" altLang="zh-CN" sz="800" b="1" kern="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800" b="1" kern="0" dirty="0" smtClean="0">
                <a:solidFill>
                  <a:schemeClr val="tx1">
                    <a:lumMod val="75000"/>
                    <a:lumOff val="25000"/>
                  </a:schemeClr>
                </a:solidFill>
                <a:latin typeface="微软雅黑" panose="020B0503020204020204" pitchFamily="34" charset="-122"/>
                <a:ea typeface="微软雅黑" panose="020B0503020204020204" pitchFamily="34" charset="-122"/>
              </a:rPr>
              <a:t>实验室</a:t>
            </a:r>
            <a:endParaRPr lang="zh-CN" altLang="en-US" sz="8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6" name="TextBox 185"/>
          <p:cNvSpPr txBox="1"/>
          <p:nvPr/>
        </p:nvSpPr>
        <p:spPr>
          <a:xfrm>
            <a:off x="1928044" y="3998387"/>
            <a:ext cx="694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bg1"/>
                </a:solidFill>
              </a:rPr>
              <a:t>手动→快捷</a:t>
            </a:r>
            <a:endParaRPr lang="zh-CN" altLang="en-US" sz="800" dirty="0">
              <a:solidFill>
                <a:schemeClr val="bg1"/>
              </a:solidFill>
            </a:endParaRPr>
          </a:p>
        </p:txBody>
      </p:sp>
      <p:pic>
        <p:nvPicPr>
          <p:cNvPr id="187" name="图片 18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13170" y="3083926"/>
            <a:ext cx="319710" cy="319710"/>
          </a:xfrm>
          <a:prstGeom prst="roundRect">
            <a:avLst>
              <a:gd name="adj" fmla="val 21927"/>
            </a:avLst>
          </a:prstGeom>
          <a:solidFill>
            <a:srgbClr val="FFFFFF">
              <a:shade val="85000"/>
            </a:srgbClr>
          </a:solidFill>
          <a:ln w="6350">
            <a:solidFill>
              <a:schemeClr val="tx1"/>
            </a:solidFill>
            <a:miter lim="800000"/>
            <a:headEnd/>
            <a:tailEnd/>
          </a:ln>
          <a:effectLst/>
        </p:spPr>
      </p:pic>
      <p:sp>
        <p:nvSpPr>
          <p:cNvPr id="189" name="TextBox 188"/>
          <p:cNvSpPr txBox="1"/>
          <p:nvPr/>
        </p:nvSpPr>
        <p:spPr>
          <a:xfrm>
            <a:off x="3663181" y="3989033"/>
            <a:ext cx="694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smtClean="0">
                <a:solidFill>
                  <a:schemeClr val="bg1"/>
                </a:solidFill>
              </a:rPr>
              <a:t>繁琐→舒适</a:t>
            </a:r>
            <a:endParaRPr lang="zh-CN" altLang="en-US" sz="800" dirty="0">
              <a:solidFill>
                <a:schemeClr val="bg1"/>
              </a:solidFill>
            </a:endParaRPr>
          </a:p>
        </p:txBody>
      </p:sp>
      <p:pic>
        <p:nvPicPr>
          <p:cNvPr id="190" name="图片 18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28037" y="3592352"/>
            <a:ext cx="346311" cy="431568"/>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191" name="图片 19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94445" y="3155845"/>
            <a:ext cx="491214" cy="193971"/>
          </a:xfrm>
          <a:prstGeom prst="roundRect">
            <a:avLst>
              <a:gd name="adj" fmla="val 21927"/>
            </a:avLst>
          </a:prstGeom>
          <a:solidFill>
            <a:srgbClr val="FFFFFF">
              <a:shade val="85000"/>
            </a:srgbClr>
          </a:solidFill>
          <a:ln w="6350">
            <a:solidFill>
              <a:schemeClr val="tx1"/>
            </a:solidFill>
            <a:miter lim="800000"/>
            <a:headEnd/>
            <a:tailEnd/>
          </a:ln>
          <a:effectLst/>
        </p:spPr>
      </p:pic>
      <p:sp>
        <p:nvSpPr>
          <p:cNvPr id="195" name="TextBox 128"/>
          <p:cNvSpPr txBox="1">
            <a:spLocks noChangeArrowheads="1"/>
          </p:cNvSpPr>
          <p:nvPr/>
        </p:nvSpPr>
        <p:spPr bwMode="auto">
          <a:xfrm>
            <a:off x="3480329" y="2871066"/>
            <a:ext cx="5182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p>
          <a:p>
            <a:pPr algn="ctr" eaLnBrk="1" hangingPunct="1"/>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BLE</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6" name="TextBox 128"/>
          <p:cNvSpPr txBox="1">
            <a:spLocks noChangeArrowheads="1"/>
          </p:cNvSpPr>
          <p:nvPr/>
        </p:nvSpPr>
        <p:spPr bwMode="auto">
          <a:xfrm>
            <a:off x="4989861" y="2910321"/>
            <a:ext cx="5182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97" name="图片 19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900000" flipV="1">
            <a:off x="4949324" y="2936363"/>
            <a:ext cx="212747" cy="212747"/>
          </a:xfrm>
          <a:prstGeom prst="rect">
            <a:avLst/>
          </a:prstGeom>
        </p:spPr>
      </p:pic>
      <p:pic>
        <p:nvPicPr>
          <p:cNvPr id="198" name="图片 19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700000" flipH="1" flipV="1">
            <a:off x="3835850" y="2936305"/>
            <a:ext cx="212747" cy="212747"/>
          </a:xfrm>
          <a:prstGeom prst="rect">
            <a:avLst/>
          </a:prstGeom>
        </p:spPr>
      </p:pic>
      <p:pic>
        <p:nvPicPr>
          <p:cNvPr id="141" name="图片 140"/>
          <p:cNvPicPr>
            <a:picLocks noChangeAspect="1"/>
          </p:cNvPicPr>
          <p:nvPr/>
        </p:nvPicPr>
        <p:blipFill rotWithShape="1">
          <a:blip r:embed="rId27" cstate="print">
            <a:extLst>
              <a:ext uri="{28A0092B-C50C-407E-A947-70E740481C1C}">
                <a14:useLocalDpi xmlns:a14="http://schemas.microsoft.com/office/drawing/2010/main" val="0"/>
              </a:ext>
            </a:extLst>
          </a:blip>
          <a:srcRect l="13028" t="14578" r="13545" b="13894"/>
          <a:stretch/>
        </p:blipFill>
        <p:spPr>
          <a:xfrm>
            <a:off x="1859878" y="2726007"/>
            <a:ext cx="285387" cy="259993"/>
          </a:xfrm>
          <a:prstGeom prst="rect">
            <a:avLst/>
          </a:prstGeom>
        </p:spPr>
      </p:pic>
      <p:pic>
        <p:nvPicPr>
          <p:cNvPr id="192" name="图片 191"/>
          <p:cNvPicPr>
            <a:picLocks noChangeAspect="1"/>
          </p:cNvPicPr>
          <p:nvPr/>
        </p:nvPicPr>
        <p:blipFill rotWithShape="1">
          <a:blip r:embed="rId27" cstate="print">
            <a:extLst>
              <a:ext uri="{28A0092B-C50C-407E-A947-70E740481C1C}">
                <a14:useLocalDpi xmlns:a14="http://schemas.microsoft.com/office/drawing/2010/main" val="0"/>
              </a:ext>
            </a:extLst>
          </a:blip>
          <a:srcRect l="13028" t="14578" r="13545" b="13894"/>
          <a:stretch/>
        </p:blipFill>
        <p:spPr>
          <a:xfrm>
            <a:off x="4334869" y="2776532"/>
            <a:ext cx="285387" cy="259993"/>
          </a:xfrm>
          <a:prstGeom prst="rect">
            <a:avLst/>
          </a:prstGeom>
        </p:spPr>
      </p:pic>
      <p:pic>
        <p:nvPicPr>
          <p:cNvPr id="201" name="图片 20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32240" y="3817660"/>
            <a:ext cx="324244" cy="324244"/>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202" name="图片 20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525045" y="3829813"/>
            <a:ext cx="287315" cy="220605"/>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203" name="图片 20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732240" y="3235585"/>
            <a:ext cx="283663" cy="283663"/>
          </a:xfrm>
          <a:prstGeom prst="roundRect">
            <a:avLst>
              <a:gd name="adj" fmla="val 21927"/>
            </a:avLst>
          </a:prstGeom>
          <a:solidFill>
            <a:srgbClr val="FFFFFF">
              <a:shade val="85000"/>
            </a:srgbClr>
          </a:solidFill>
          <a:ln w="6350">
            <a:solidFill>
              <a:schemeClr val="tx1"/>
            </a:solidFill>
            <a:miter lim="800000"/>
            <a:headEnd/>
            <a:tailEnd/>
          </a:ln>
          <a:effectLst/>
        </p:spPr>
      </p:pic>
      <p:pic>
        <p:nvPicPr>
          <p:cNvPr id="204" name="图片 20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801679" y="3323105"/>
            <a:ext cx="463939" cy="308991"/>
          </a:xfrm>
          <a:prstGeom prst="roundRect">
            <a:avLst>
              <a:gd name="adj" fmla="val 21927"/>
            </a:avLst>
          </a:prstGeom>
          <a:solidFill>
            <a:srgbClr val="FFFFFF">
              <a:shade val="85000"/>
            </a:srgbClr>
          </a:solidFill>
          <a:ln w="6350">
            <a:solidFill>
              <a:schemeClr val="tx1"/>
            </a:solidFill>
            <a:miter lim="800000"/>
            <a:headEnd/>
            <a:tailEnd/>
          </a:ln>
          <a:effectLst/>
        </p:spPr>
      </p:pic>
      <p:sp>
        <p:nvSpPr>
          <p:cNvPr id="205" name="矩形 204"/>
          <p:cNvSpPr/>
          <p:nvPr/>
        </p:nvSpPr>
        <p:spPr>
          <a:xfrm>
            <a:off x="6225375" y="2761876"/>
            <a:ext cx="323165" cy="1814493"/>
          </a:xfrm>
          <a:prstGeom prst="rect">
            <a:avLst/>
          </a:prstGeom>
          <a:noFill/>
        </p:spPr>
        <p:txBody>
          <a:bodyPr vert="eaVert" wrap="square" rtlCol="0" anchor="b">
            <a:spAutoFit/>
          </a:bodyPr>
          <a:lstStyle/>
          <a:p>
            <a:pPr algn="ctr"/>
            <a:r>
              <a:rPr lang="zh-CN" altLang="en-US" sz="900" b="1" dirty="0" smtClean="0">
                <a:solidFill>
                  <a:srgbClr val="E60012"/>
                </a:solidFill>
                <a:latin typeface="微软雅黑" panose="020B0503020204020204" pitchFamily="34" charset="-122"/>
                <a:ea typeface="微软雅黑" panose="020B0503020204020204" pitchFamily="34" charset="-122"/>
              </a:rPr>
              <a:t>学生更安全 生活更便利</a:t>
            </a:r>
            <a:endParaRPr lang="zh-CN" altLang="en-US" sz="900" b="1" dirty="0">
              <a:solidFill>
                <a:srgbClr val="E60012"/>
              </a:solidFill>
              <a:latin typeface="微软雅黑" panose="020B0503020204020204" pitchFamily="34" charset="-122"/>
              <a:ea typeface="微软雅黑" panose="020B0503020204020204" pitchFamily="34" charset="-122"/>
            </a:endParaRPr>
          </a:p>
        </p:txBody>
      </p:sp>
      <p:sp>
        <p:nvSpPr>
          <p:cNvPr id="207" name="矩形 206"/>
          <p:cNvSpPr/>
          <p:nvPr/>
        </p:nvSpPr>
        <p:spPr>
          <a:xfrm>
            <a:off x="8381674" y="3080787"/>
            <a:ext cx="323165" cy="1275037"/>
          </a:xfrm>
          <a:prstGeom prst="rect">
            <a:avLst/>
          </a:prstGeom>
          <a:noFill/>
        </p:spPr>
        <p:txBody>
          <a:bodyPr vert="eaVert" wrap="square" rtlCol="0" anchor="b">
            <a:spAutoFit/>
          </a:bodyPr>
          <a:lstStyle/>
          <a:p>
            <a:pPr algn="ctr"/>
            <a:r>
              <a:rPr lang="zh-CN" altLang="en-US" sz="900" b="1" dirty="0" smtClean="0">
                <a:solidFill>
                  <a:srgbClr val="E60012"/>
                </a:solidFill>
                <a:latin typeface="微软雅黑" panose="020B0503020204020204" pitchFamily="34" charset="-122"/>
                <a:ea typeface="微软雅黑" panose="020B0503020204020204" pitchFamily="34" charset="-122"/>
              </a:rPr>
              <a:t>管理与服务水平提升</a:t>
            </a:r>
            <a:endParaRPr lang="zh-CN" altLang="en-US" sz="900" b="1" dirty="0">
              <a:solidFill>
                <a:srgbClr val="E60012"/>
              </a:solidFill>
              <a:latin typeface="微软雅黑" panose="020B0503020204020204" pitchFamily="34" charset="-122"/>
              <a:ea typeface="微软雅黑" panose="020B0503020204020204" pitchFamily="34" charset="-122"/>
            </a:endParaRPr>
          </a:p>
        </p:txBody>
      </p:sp>
      <p:sp>
        <p:nvSpPr>
          <p:cNvPr id="208" name="TextBox 128"/>
          <p:cNvSpPr txBox="1">
            <a:spLocks noChangeArrowheads="1"/>
          </p:cNvSpPr>
          <p:nvPr/>
        </p:nvSpPr>
        <p:spPr bwMode="auto">
          <a:xfrm>
            <a:off x="4437620" y="2968722"/>
            <a:ext cx="4713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Wi-Fi</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09" name="图片 20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V="1">
            <a:off x="4373790" y="3007590"/>
            <a:ext cx="212747" cy="212747"/>
          </a:xfrm>
          <a:prstGeom prst="rect">
            <a:avLst/>
          </a:prstGeom>
        </p:spPr>
      </p:pic>
      <p:sp>
        <p:nvSpPr>
          <p:cNvPr id="210" name="矩形 209"/>
          <p:cNvSpPr/>
          <p:nvPr/>
        </p:nvSpPr>
        <p:spPr>
          <a:xfrm>
            <a:off x="6763150" y="4340376"/>
            <a:ext cx="1415991" cy="183682"/>
          </a:xfrm>
          <a:prstGeom prst="rect">
            <a:avLst/>
          </a:prstGeom>
          <a:solidFill>
            <a:schemeClr val="bg1">
              <a:lumMod val="85000"/>
            </a:schemeClr>
          </a:solidFill>
          <a:ln w="6350">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r>
              <a:rPr lang="zh-CN" altLang="en-US" sz="800" b="1" kern="0" dirty="0" smtClean="0">
                <a:solidFill>
                  <a:schemeClr val="tx1">
                    <a:lumMod val="75000"/>
                    <a:lumOff val="25000"/>
                  </a:schemeClr>
                </a:solidFill>
                <a:latin typeface="微软雅黑" panose="020B0503020204020204" pitchFamily="34" charset="-122"/>
                <a:ea typeface="微软雅黑" panose="020B0503020204020204" pitchFamily="34" charset="-122"/>
              </a:rPr>
              <a:t>学生宿舍</a:t>
            </a:r>
            <a:endParaRPr lang="zh-CN" altLang="en-US" sz="8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11"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8179" y="2773752"/>
            <a:ext cx="196544" cy="239534"/>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 descr="D:\产品管理\具体产品\物联网AP\卫星AP方案\uap200图片\捕获.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280" y="2773752"/>
            <a:ext cx="196544" cy="239534"/>
          </a:xfrm>
          <a:prstGeom prst="rect">
            <a:avLst/>
          </a:prstGeom>
          <a:noFill/>
          <a:extLst>
            <a:ext uri="{909E8E84-426E-40DD-AFC4-6F175D3DCCD1}">
              <a14:hiddenFill xmlns:a14="http://schemas.microsoft.com/office/drawing/2010/main">
                <a:solidFill>
                  <a:srgbClr val="FFFFFF"/>
                </a:solidFill>
              </a14:hiddenFill>
            </a:ext>
          </a:extLst>
        </p:spPr>
      </p:pic>
      <p:cxnSp>
        <p:nvCxnSpPr>
          <p:cNvPr id="213" name="直接连接符 212"/>
          <p:cNvCxnSpPr>
            <a:stCxn id="211" idx="1"/>
          </p:cNvCxnSpPr>
          <p:nvPr/>
        </p:nvCxnSpPr>
        <p:spPr>
          <a:xfrm flipH="1">
            <a:off x="7784161" y="2893519"/>
            <a:ext cx="18401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endCxn id="212" idx="3"/>
          </p:cNvCxnSpPr>
          <p:nvPr/>
        </p:nvCxnSpPr>
        <p:spPr>
          <a:xfrm flipH="1">
            <a:off x="7288824" y="2893519"/>
            <a:ext cx="17356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15" name="图片 2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V="1">
            <a:off x="7470781" y="3083522"/>
            <a:ext cx="175824" cy="175824"/>
          </a:xfrm>
          <a:prstGeom prst="rect">
            <a:avLst/>
          </a:prstGeom>
        </p:spPr>
      </p:pic>
      <p:cxnSp>
        <p:nvCxnSpPr>
          <p:cNvPr id="220" name="直接连接符 219"/>
          <p:cNvCxnSpPr/>
          <p:nvPr/>
        </p:nvCxnSpPr>
        <p:spPr>
          <a:xfrm>
            <a:off x="7564884" y="2918190"/>
            <a:ext cx="0" cy="7906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93" name="图片 19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80312" y="2785531"/>
            <a:ext cx="476391" cy="210009"/>
          </a:xfrm>
          <a:prstGeom prst="rect">
            <a:avLst/>
          </a:prstGeom>
        </p:spPr>
      </p:pic>
      <p:pic>
        <p:nvPicPr>
          <p:cNvPr id="216" name="图片 21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28735" y="2878231"/>
            <a:ext cx="496925" cy="324244"/>
          </a:xfrm>
          <a:prstGeom prst="rect">
            <a:avLst/>
          </a:prstGeom>
        </p:spPr>
      </p:pic>
      <p:pic>
        <p:nvPicPr>
          <p:cNvPr id="222" name="图片 2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700000" flipH="1" flipV="1">
            <a:off x="6961743" y="2926912"/>
            <a:ext cx="212747" cy="212747"/>
          </a:xfrm>
          <a:prstGeom prst="rect">
            <a:avLst/>
          </a:prstGeom>
        </p:spPr>
      </p:pic>
      <p:pic>
        <p:nvPicPr>
          <p:cNvPr id="223" name="图片 2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900000" flipV="1">
            <a:off x="8083365" y="2927396"/>
            <a:ext cx="212747" cy="212747"/>
          </a:xfrm>
          <a:prstGeom prst="rect">
            <a:avLst/>
          </a:prstGeom>
        </p:spPr>
      </p:pic>
      <p:sp>
        <p:nvSpPr>
          <p:cNvPr id="224" name="TextBox 128"/>
          <p:cNvSpPr txBox="1">
            <a:spLocks noChangeArrowheads="1"/>
          </p:cNvSpPr>
          <p:nvPr/>
        </p:nvSpPr>
        <p:spPr bwMode="auto">
          <a:xfrm>
            <a:off x="8158213" y="2925995"/>
            <a:ext cx="518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en-US" altLang="zh-CN" sz="600" dirty="0" smtClean="0">
                <a:solidFill>
                  <a:schemeClr val="tx1">
                    <a:lumMod val="75000"/>
                    <a:lumOff val="25000"/>
                  </a:schemeClr>
                </a:solidFill>
                <a:latin typeface="微软雅黑" panose="020B0503020204020204" pitchFamily="34" charset="-122"/>
                <a:ea typeface="微软雅黑" panose="020B0503020204020204" pitchFamily="34" charset="-122"/>
              </a:rPr>
              <a:t>RFID</a:t>
            </a: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5" name="圆角矩形 224"/>
          <p:cNvSpPr/>
          <p:nvPr/>
        </p:nvSpPr>
        <p:spPr>
          <a:xfrm>
            <a:off x="7884368" y="1669143"/>
            <a:ext cx="749801" cy="245159"/>
          </a:xfrm>
          <a:prstGeom prst="roundRect">
            <a:avLst/>
          </a:prstGeom>
          <a:solidFill>
            <a:srgbClr val="92D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zh-CN" altLang="en-US" sz="800" b="1" dirty="0" smtClean="0">
                <a:solidFill>
                  <a:schemeClr val="bg1"/>
                </a:solidFill>
                <a:latin typeface="微软雅黑" panose="020B0503020204020204" pitchFamily="34" charset="-122"/>
                <a:ea typeface="微软雅黑" panose="020B0503020204020204" pitchFamily="34" charset="-122"/>
              </a:rPr>
              <a:t>校园业务系统</a:t>
            </a:r>
            <a:endParaRPr lang="zh-CN" altLang="en-US" sz="800" b="1" dirty="0">
              <a:solidFill>
                <a:schemeClr val="bg1"/>
              </a:solidFill>
              <a:latin typeface="微软雅黑" panose="020B0503020204020204" pitchFamily="34" charset="-122"/>
              <a:ea typeface="微软雅黑" panose="020B0503020204020204" pitchFamily="34" charset="-122"/>
            </a:endParaRPr>
          </a:p>
        </p:txBody>
      </p:sp>
      <p:sp>
        <p:nvSpPr>
          <p:cNvPr id="226" name="圆角矩形 225"/>
          <p:cNvSpPr/>
          <p:nvPr/>
        </p:nvSpPr>
        <p:spPr>
          <a:xfrm>
            <a:off x="7884367" y="2113125"/>
            <a:ext cx="749802" cy="245159"/>
          </a:xfrm>
          <a:prstGeom prst="roundRect">
            <a:avLst/>
          </a:prstGeom>
          <a:solidFill>
            <a:srgbClr val="92D05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zh-CN" altLang="en-US" sz="800" b="1" dirty="0" smtClean="0">
                <a:solidFill>
                  <a:schemeClr val="bg1"/>
                </a:solidFill>
                <a:latin typeface="微软雅黑" panose="020B0503020204020204" pitchFamily="34" charset="-122"/>
                <a:ea typeface="微软雅黑" panose="020B0503020204020204" pitchFamily="34" charset="-122"/>
              </a:rPr>
              <a:t>合作伙伴软件</a:t>
            </a:r>
            <a:endParaRPr lang="zh-CN" altLang="en-US" sz="800" b="1" dirty="0">
              <a:solidFill>
                <a:schemeClr val="bg1"/>
              </a:solidFill>
              <a:latin typeface="微软雅黑" panose="020B0503020204020204" pitchFamily="34" charset="-122"/>
              <a:ea typeface="微软雅黑" panose="020B0503020204020204" pitchFamily="34" charset="-122"/>
            </a:endParaRPr>
          </a:p>
        </p:txBody>
      </p:sp>
      <p:sp>
        <p:nvSpPr>
          <p:cNvPr id="228" name="下箭头 227"/>
          <p:cNvSpPr/>
          <p:nvPr/>
        </p:nvSpPr>
        <p:spPr>
          <a:xfrm rot="16200000" flipH="1" flipV="1">
            <a:off x="7620405" y="2128295"/>
            <a:ext cx="114986" cy="232141"/>
          </a:xfrm>
          <a:prstGeom prst="downArrow">
            <a:avLst/>
          </a:prstGeom>
          <a:solidFill>
            <a:srgbClr val="E60012"/>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
        <p:nvSpPr>
          <p:cNvPr id="229" name="TextBox 228"/>
          <p:cNvSpPr txBox="1"/>
          <p:nvPr/>
        </p:nvSpPr>
        <p:spPr>
          <a:xfrm>
            <a:off x="7658602" y="3998387"/>
            <a:ext cx="694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1" hangingPunct="1">
              <a:defRPr sz="600" b="1">
                <a:solidFill>
                  <a:srgbClr val="C00000"/>
                </a:solidFill>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buFont typeface="Arial" charset="0"/>
            </a:lvl6pPr>
            <a:lvl7pPr marL="2971800" indent="-228600" eaLnBrk="0" fontAlgn="base" hangingPunct="0">
              <a:spcBef>
                <a:spcPct val="0"/>
              </a:spcBef>
              <a:spcAft>
                <a:spcPct val="0"/>
              </a:spcAft>
              <a:buFont typeface="Arial" charset="0"/>
            </a:lvl7pPr>
            <a:lvl8pPr marL="3429000" indent="-228600" eaLnBrk="0" fontAlgn="base" hangingPunct="0">
              <a:spcBef>
                <a:spcPct val="0"/>
              </a:spcBef>
              <a:spcAft>
                <a:spcPct val="0"/>
              </a:spcAft>
              <a:buFont typeface="Arial" charset="0"/>
            </a:lvl8pPr>
            <a:lvl9pPr marL="3886200" indent="-228600" eaLnBrk="0" fontAlgn="base" hangingPunct="0">
              <a:spcBef>
                <a:spcPct val="0"/>
              </a:spcBef>
              <a:spcAft>
                <a:spcPct val="0"/>
              </a:spcAft>
              <a:buFont typeface="Arial" charset="0"/>
            </a:lvl9pPr>
          </a:lstStyle>
          <a:p>
            <a:r>
              <a:rPr lang="zh-CN" altLang="en-US" sz="800" dirty="0">
                <a:solidFill>
                  <a:schemeClr val="bg1"/>
                </a:solidFill>
              </a:rPr>
              <a:t>老旧</a:t>
            </a:r>
            <a:r>
              <a:rPr lang="zh-CN" altLang="en-US" sz="800" dirty="0" smtClean="0">
                <a:solidFill>
                  <a:schemeClr val="bg1"/>
                </a:solidFill>
              </a:rPr>
              <a:t>→智慧</a:t>
            </a:r>
            <a:endParaRPr lang="zh-CN" altLang="en-US" sz="800" dirty="0">
              <a:solidFill>
                <a:schemeClr val="bg1"/>
              </a:solidFill>
            </a:endParaRPr>
          </a:p>
        </p:txBody>
      </p:sp>
      <p:sp>
        <p:nvSpPr>
          <p:cNvPr id="230" name="TextBox 229"/>
          <p:cNvSpPr txBox="1"/>
          <p:nvPr/>
        </p:nvSpPr>
        <p:spPr>
          <a:xfrm>
            <a:off x="1915609" y="4587974"/>
            <a:ext cx="5336717" cy="338554"/>
          </a:xfrm>
          <a:prstGeom prst="rect">
            <a:avLst/>
          </a:prstGeom>
          <a:noFill/>
        </p:spPr>
        <p:txBody>
          <a:bodyPr wrap="none" rtlCol="0">
            <a:spAutoFit/>
          </a:bodyPr>
          <a:lstStyle/>
          <a:p>
            <a:r>
              <a:rPr lang="en-US" altLang="zh-CN" sz="1600" b="1" dirty="0" smtClean="0">
                <a:solidFill>
                  <a:srgbClr val="FFC000"/>
                </a:solidFill>
                <a:latin typeface="微软雅黑" panose="020B0503020204020204" pitchFamily="34" charset="-122"/>
                <a:ea typeface="微软雅黑" panose="020B0503020204020204" pitchFamily="34" charset="-122"/>
              </a:rPr>
              <a:t>H3C</a:t>
            </a:r>
            <a:r>
              <a:rPr lang="zh-CN" altLang="en-US" sz="1600" b="1" dirty="0" smtClean="0">
                <a:solidFill>
                  <a:srgbClr val="FFC000"/>
                </a:solidFill>
                <a:latin typeface="微软雅黑" panose="020B0503020204020204" pitchFamily="34" charset="-122"/>
                <a:ea typeface="微软雅黑" panose="020B0503020204020204" pitchFamily="34" charset="-122"/>
              </a:rPr>
              <a:t>校园物联解决方案实现全场景可感知，更智慧的体验</a:t>
            </a:r>
            <a:endParaRPr lang="zh-CN" altLang="en-US" sz="1600" b="1" dirty="0">
              <a:solidFill>
                <a:srgbClr val="FFC000"/>
              </a:solidFill>
              <a:latin typeface="微软雅黑" panose="020B0503020204020204" pitchFamily="34" charset="-122"/>
              <a:ea typeface="微软雅黑" panose="020B0503020204020204" pitchFamily="34" charset="-122"/>
            </a:endParaRPr>
          </a:p>
        </p:txBody>
      </p:sp>
      <p:sp>
        <p:nvSpPr>
          <p:cNvPr id="133" name="TextBox 128"/>
          <p:cNvSpPr txBox="1">
            <a:spLocks noChangeArrowheads="1"/>
          </p:cNvSpPr>
          <p:nvPr/>
        </p:nvSpPr>
        <p:spPr bwMode="auto">
          <a:xfrm>
            <a:off x="2806700" y="2453889"/>
            <a:ext cx="6197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室外</a:t>
            </a:r>
            <a:r>
              <a:rPr lang="en-US" altLang="zh-CN" sz="500" dirty="0" err="1" smtClean="0">
                <a:solidFill>
                  <a:schemeClr val="tx1">
                    <a:lumMod val="75000"/>
                    <a:lumOff val="25000"/>
                  </a:schemeClr>
                </a:solidFill>
                <a:latin typeface="微软雅黑" panose="020B0503020204020204" pitchFamily="34" charset="-122"/>
                <a:ea typeface="微软雅黑" panose="020B0503020204020204" pitchFamily="34" charset="-122"/>
              </a:rPr>
              <a:t>LoRa</a:t>
            </a:r>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基站</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4" name="TextBox 128"/>
          <p:cNvSpPr txBox="1">
            <a:spLocks noChangeArrowheads="1"/>
          </p:cNvSpPr>
          <p:nvPr/>
        </p:nvSpPr>
        <p:spPr bwMode="auto">
          <a:xfrm>
            <a:off x="4842700" y="2729956"/>
            <a:ext cx="6609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物联网模块</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7" name="TextBox 128"/>
          <p:cNvSpPr txBox="1">
            <a:spLocks noChangeArrowheads="1"/>
          </p:cNvSpPr>
          <p:nvPr/>
        </p:nvSpPr>
        <p:spPr bwMode="auto">
          <a:xfrm>
            <a:off x="7436928" y="2625647"/>
            <a:ext cx="747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室内本体</a:t>
            </a:r>
            <a:r>
              <a:rPr lang="en-US" altLang="zh-CN" sz="500" dirty="0" smtClean="0">
                <a:solidFill>
                  <a:schemeClr val="tx1">
                    <a:lumMod val="75000"/>
                    <a:lumOff val="25000"/>
                  </a:schemeClr>
                </a:solidFill>
                <a:latin typeface="微软雅黑" panose="020B0503020204020204" pitchFamily="34" charset="-122"/>
                <a:ea typeface="微软雅黑" panose="020B0503020204020204" pitchFamily="34" charset="-122"/>
              </a:rPr>
              <a:t>AP</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7647933" y="2941711"/>
            <a:ext cx="39626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rPr>
              <a:t>本体</a:t>
            </a:r>
            <a:r>
              <a:rPr lang="en-US" altLang="zh-CN" sz="500" dirty="0">
                <a:solidFill>
                  <a:schemeClr val="tx1">
                    <a:lumMod val="75000"/>
                    <a:lumOff val="25000"/>
                  </a:schemeClr>
                </a:solidFill>
                <a:latin typeface="微软雅黑" panose="020B0503020204020204" pitchFamily="34" charset="-122"/>
                <a:ea typeface="微软雅黑" panose="020B0503020204020204" pitchFamily="34" charset="-122"/>
              </a:rPr>
              <a:t>AP</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8" name="TextBox 128"/>
          <p:cNvSpPr txBox="1">
            <a:spLocks noChangeArrowheads="1"/>
          </p:cNvSpPr>
          <p:nvPr/>
        </p:nvSpPr>
        <p:spPr bwMode="auto">
          <a:xfrm>
            <a:off x="7998565" y="2751694"/>
            <a:ext cx="6609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r>
              <a:rPr lang="zh-CN" altLang="en-US" sz="500" dirty="0" smtClean="0">
                <a:solidFill>
                  <a:schemeClr val="tx1">
                    <a:lumMod val="75000"/>
                    <a:lumOff val="25000"/>
                  </a:schemeClr>
                </a:solidFill>
                <a:latin typeface="微软雅黑" panose="020B0503020204020204" pitchFamily="34" charset="-122"/>
                <a:ea typeface="微软雅黑" panose="020B0503020204020204" pitchFamily="34" charset="-122"/>
              </a:rPr>
              <a:t>物联网模块</a:t>
            </a:r>
            <a:endParaRPr lang="zh-CN" altLang="en-US" sz="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9" name="下箭头 138"/>
          <p:cNvSpPr/>
          <p:nvPr/>
        </p:nvSpPr>
        <p:spPr>
          <a:xfrm rot="16200000" flipH="1" flipV="1">
            <a:off x="7710647" y="1715553"/>
            <a:ext cx="114990" cy="181549"/>
          </a:xfrm>
          <a:prstGeom prst="downArrow">
            <a:avLst/>
          </a:prstGeom>
          <a:solidFill>
            <a:srgbClr val="E60012"/>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400" b="1" i="0" u="none" strike="noStrike" kern="0" cap="none" spc="0" normalizeH="0" baseline="0" noProof="0">
              <a:ln>
                <a:noFill/>
              </a:ln>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362266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05"/>
                                        </p:tgtEl>
                                        <p:attrNameLst>
                                          <p:attrName>style.visibility</p:attrName>
                                        </p:attrNameLst>
                                      </p:cBhvr>
                                      <p:to>
                                        <p:strVal val="visible"/>
                                      </p:to>
                                    </p:set>
                                    <p:animEffect transition="in" filter="fade">
                                      <p:cBhvr>
                                        <p:cTn id="16" dur="500"/>
                                        <p:tgtEl>
                                          <p:spTgt spid="20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07"/>
                                        </p:tgtEl>
                                        <p:attrNameLst>
                                          <p:attrName>style.visibility</p:attrName>
                                        </p:attrNameLst>
                                      </p:cBhvr>
                                      <p:to>
                                        <p:strVal val="visible"/>
                                      </p:to>
                                    </p:set>
                                    <p:animEffect transition="in" filter="fade">
                                      <p:cBhvr>
                                        <p:cTn id="19" dur="500"/>
                                        <p:tgtEl>
                                          <p:spTgt spid="20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30"/>
                                        </p:tgtEl>
                                        <p:attrNameLst>
                                          <p:attrName>style.visibility</p:attrName>
                                        </p:attrNameLst>
                                      </p:cBhvr>
                                      <p:to>
                                        <p:strVal val="visible"/>
                                      </p:to>
                                    </p:set>
                                    <p:animEffect transition="in" filter="barn(outVertical)">
                                      <p:cBhvr>
                                        <p:cTn id="24"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p:bldP spid="94" grpId="0"/>
      <p:bldP spid="205" grpId="0"/>
      <p:bldP spid="207" grpId="0"/>
      <p:bldP spid="2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文本框 129">
            <a:extLst>
              <a:ext uri="{FF2B5EF4-FFF2-40B4-BE49-F238E27FC236}">
                <a16:creationId xmlns:a16="http://schemas.microsoft.com/office/drawing/2014/main" xmlns="" id="{E3764A51-8639-6B42-8798-215E15A5DE3C}"/>
              </a:ext>
            </a:extLst>
          </p:cNvPr>
          <p:cNvSpPr txBox="1"/>
          <p:nvPr/>
        </p:nvSpPr>
        <p:spPr>
          <a:xfrm>
            <a:off x="556706" y="237778"/>
            <a:ext cx="6311233" cy="461665"/>
          </a:xfrm>
          <a:prstGeom prst="rect">
            <a:avLst/>
          </a:prstGeom>
          <a:noFill/>
        </p:spPr>
        <p:txBody>
          <a:bodyPr wrap="square" rtlCol="0">
            <a:spAutoFit/>
          </a:bodyPr>
          <a:lstStyle/>
          <a:p>
            <a:r>
              <a:rPr kumimoji="1" lang="zh-CN" altLang="en-US" sz="2400" b="1" dirty="0" smtClean="0">
                <a:solidFill>
                  <a:prstClr val="black"/>
                </a:solidFill>
                <a:latin typeface="微软雅黑" charset="-122"/>
                <a:ea typeface="微软雅黑" charset="-122"/>
              </a:rPr>
              <a:t>智慧园区生态</a:t>
            </a:r>
            <a:r>
              <a:rPr kumimoji="1" lang="zh-CN" altLang="en-US" sz="2400" b="1" dirty="0">
                <a:solidFill>
                  <a:prstClr val="black"/>
                </a:solidFill>
                <a:latin typeface="微软雅黑" charset="-122"/>
                <a:ea typeface="微软雅黑" charset="-122"/>
              </a:rPr>
              <a:t>合作：</a:t>
            </a:r>
            <a:r>
              <a:rPr kumimoji="1" lang="en-US" altLang="zh-CN" sz="2400" b="1" dirty="0">
                <a:solidFill>
                  <a:prstClr val="black"/>
                </a:solidFill>
                <a:latin typeface="微软雅黑" charset="-122"/>
                <a:ea typeface="微软雅黑" charset="-122"/>
              </a:rPr>
              <a:t>H3C</a:t>
            </a:r>
            <a:r>
              <a:rPr kumimoji="1" lang="zh-CN" altLang="en-US" sz="2400" b="1" dirty="0">
                <a:solidFill>
                  <a:prstClr val="black"/>
                </a:solidFill>
                <a:latin typeface="微软雅黑" charset="-122"/>
                <a:ea typeface="微软雅黑" charset="-122"/>
              </a:rPr>
              <a:t>融合连接</a:t>
            </a:r>
            <a:r>
              <a:rPr kumimoji="1" lang="en-US" altLang="zh-CN" sz="2400" b="1" dirty="0">
                <a:solidFill>
                  <a:prstClr val="black"/>
                </a:solidFill>
                <a:latin typeface="微软雅黑" charset="-122"/>
                <a:ea typeface="微软雅黑" charset="-122"/>
              </a:rPr>
              <a:t>+</a:t>
            </a:r>
            <a:r>
              <a:rPr kumimoji="1" lang="zh-CN" altLang="en-US" sz="2400" b="1" dirty="0">
                <a:solidFill>
                  <a:prstClr val="black"/>
                </a:solidFill>
                <a:latin typeface="微软雅黑" charset="-122"/>
                <a:ea typeface="微软雅黑" charset="-122"/>
              </a:rPr>
              <a:t>智能终端</a:t>
            </a:r>
          </a:p>
        </p:txBody>
      </p:sp>
      <p:grpSp>
        <p:nvGrpSpPr>
          <p:cNvPr id="138" name="组合 137">
            <a:extLst>
              <a:ext uri="{FF2B5EF4-FFF2-40B4-BE49-F238E27FC236}">
                <a16:creationId xmlns:a16="http://schemas.microsoft.com/office/drawing/2014/main" xmlns="" id="{D6DCE217-0C34-6445-BFD8-90FABEF93327}"/>
              </a:ext>
            </a:extLst>
          </p:cNvPr>
          <p:cNvGrpSpPr/>
          <p:nvPr/>
        </p:nvGrpSpPr>
        <p:grpSpPr>
          <a:xfrm>
            <a:off x="601413" y="847773"/>
            <a:ext cx="7918592" cy="3802964"/>
            <a:chOff x="871334" y="1188239"/>
            <a:chExt cx="10558122" cy="5070618"/>
          </a:xfrm>
        </p:grpSpPr>
        <p:sp>
          <p:nvSpPr>
            <p:cNvPr id="3" name="矩形 2">
              <a:extLst>
                <a:ext uri="{FF2B5EF4-FFF2-40B4-BE49-F238E27FC236}">
                  <a16:creationId xmlns:a16="http://schemas.microsoft.com/office/drawing/2014/main" xmlns="" id="{9ED7CC61-C283-AD4B-A1D5-A407F033040B}"/>
                </a:ext>
              </a:extLst>
            </p:cNvPr>
            <p:cNvSpPr/>
            <p:nvPr/>
          </p:nvSpPr>
          <p:spPr>
            <a:xfrm>
              <a:off x="1847316" y="2325853"/>
              <a:ext cx="9414555" cy="1615608"/>
            </a:xfrm>
            <a:prstGeom prst="rect">
              <a:avLst/>
            </a:prstGeom>
            <a:solidFill>
              <a:srgbClr val="F1B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4" name="矩形 3">
              <a:extLst>
                <a:ext uri="{FF2B5EF4-FFF2-40B4-BE49-F238E27FC236}">
                  <a16:creationId xmlns:a16="http://schemas.microsoft.com/office/drawing/2014/main" xmlns="" id="{480F9DCC-5FDD-9046-A482-D98B1C3FCE13}"/>
                </a:ext>
              </a:extLst>
            </p:cNvPr>
            <p:cNvSpPr/>
            <p:nvPr/>
          </p:nvSpPr>
          <p:spPr>
            <a:xfrm>
              <a:off x="1847316" y="4022959"/>
              <a:ext cx="9414555" cy="1019647"/>
            </a:xfrm>
            <a:prstGeom prst="rect">
              <a:avLst/>
            </a:prstGeom>
            <a:solidFill>
              <a:srgbClr val="EA545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
          <p:nvSpPr>
            <p:cNvPr id="7" name="TextBox 18">
              <a:extLst>
                <a:ext uri="{FF2B5EF4-FFF2-40B4-BE49-F238E27FC236}">
                  <a16:creationId xmlns:a16="http://schemas.microsoft.com/office/drawing/2014/main" xmlns="" id="{EC9927A9-A75E-6B4E-B48B-CA07B36C7163}"/>
                </a:ext>
              </a:extLst>
            </p:cNvPr>
            <p:cNvSpPr txBox="1"/>
            <p:nvPr/>
          </p:nvSpPr>
          <p:spPr>
            <a:xfrm>
              <a:off x="871334" y="4022958"/>
              <a:ext cx="966082" cy="1019648"/>
            </a:xfrm>
            <a:prstGeom prst="rect">
              <a:avLst/>
            </a:prstGeom>
            <a:solidFill>
              <a:srgbClr val="EA545D"/>
            </a:solidFill>
          </p:spPr>
          <p:txBody>
            <a:bodyPr wrap="none" lIns="91438" tIns="45719" rIns="91438" bIns="45719" rtlCol="0" anchor="ctr">
              <a:no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500" b="1" dirty="0">
                  <a:solidFill>
                    <a:schemeClr val="bg1"/>
                  </a:solidFill>
                  <a:latin typeface="微软雅黑" panose="020B0503020204020204" pitchFamily="34" charset="-122"/>
                  <a:ea typeface="微软雅黑" panose="020B0503020204020204" pitchFamily="34" charset="-122"/>
                </a:rPr>
                <a:t>连接</a:t>
              </a:r>
            </a:p>
          </p:txBody>
        </p:sp>
        <p:sp>
          <p:nvSpPr>
            <p:cNvPr id="8" name="TextBox 129">
              <a:extLst>
                <a:ext uri="{FF2B5EF4-FFF2-40B4-BE49-F238E27FC236}">
                  <a16:creationId xmlns:a16="http://schemas.microsoft.com/office/drawing/2014/main" xmlns="" id="{F3EF0B42-FEED-D74B-A971-4B6877489004}"/>
                </a:ext>
              </a:extLst>
            </p:cNvPr>
            <p:cNvSpPr txBox="1"/>
            <p:nvPr/>
          </p:nvSpPr>
          <p:spPr>
            <a:xfrm>
              <a:off x="1959453" y="4246840"/>
              <a:ext cx="1510073" cy="571883"/>
            </a:xfrm>
            <a:prstGeom prst="rect">
              <a:avLst/>
            </a:prstGeom>
            <a:solidFill>
              <a:srgbClr val="EA545D">
                <a:alpha val="10000"/>
              </a:srgbClr>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59" tIns="45730" rIns="91459" bIns="4573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1219384" fontAlgn="auto">
                <a:spcBef>
                  <a:spcPts val="0"/>
                </a:spcBef>
                <a:spcAft>
                  <a:spcPts val="0"/>
                </a:spcAft>
                <a:defRPr/>
              </a:pPr>
              <a:r>
                <a:rPr lang="en-US" altLang="zh-CN" sz="1200" b="1" kern="0" dirty="0" smtClean="0">
                  <a:solidFill>
                    <a:srgbClr val="EA545D"/>
                  </a:solidFill>
                  <a:latin typeface="微软雅黑" panose="020B0503020204020204" pitchFamily="34" charset="-122"/>
                  <a:ea typeface="微软雅黑" panose="020B0503020204020204" pitchFamily="34" charset="-122"/>
                </a:rPr>
                <a:t>SDN</a:t>
              </a:r>
              <a:r>
                <a:rPr lang="zh-CN" altLang="en-US" sz="1200" b="1" kern="0" dirty="0" smtClean="0">
                  <a:solidFill>
                    <a:srgbClr val="EA545D"/>
                  </a:solidFill>
                  <a:latin typeface="微软雅黑" panose="020B0503020204020204" pitchFamily="34" charset="-122"/>
                  <a:ea typeface="微软雅黑" panose="020B0503020204020204" pitchFamily="34" charset="-122"/>
                </a:rPr>
                <a:t>校园网</a:t>
              </a:r>
              <a:endParaRPr lang="en-US" altLang="zh-CN" sz="1200" b="1" kern="0" dirty="0">
                <a:solidFill>
                  <a:srgbClr val="EA545D"/>
                </a:solidFill>
                <a:latin typeface="微软雅黑" panose="020B0503020204020204" pitchFamily="34" charset="-122"/>
                <a:ea typeface="微软雅黑" panose="020B0503020204020204" pitchFamily="34" charset="-122"/>
              </a:endParaRPr>
            </a:p>
          </p:txBody>
        </p:sp>
        <p:sp>
          <p:nvSpPr>
            <p:cNvPr id="9" name="TextBox 129">
              <a:extLst>
                <a:ext uri="{FF2B5EF4-FFF2-40B4-BE49-F238E27FC236}">
                  <a16:creationId xmlns:a16="http://schemas.microsoft.com/office/drawing/2014/main" xmlns="" id="{DBC24138-1EA2-354A-A3B8-922C75FE5003}"/>
                </a:ext>
              </a:extLst>
            </p:cNvPr>
            <p:cNvSpPr txBox="1"/>
            <p:nvPr/>
          </p:nvSpPr>
          <p:spPr>
            <a:xfrm>
              <a:off x="3564507" y="4246840"/>
              <a:ext cx="1510073" cy="571883"/>
            </a:xfrm>
            <a:prstGeom prst="rect">
              <a:avLst/>
            </a:prstGeom>
            <a:solidFill>
              <a:srgbClr val="EA545D">
                <a:alpha val="10000"/>
              </a:srgbClr>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59" tIns="45730" rIns="91459" bIns="4573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1219384" fontAlgn="auto">
                <a:spcBef>
                  <a:spcPts val="0"/>
                </a:spcBef>
                <a:spcAft>
                  <a:spcPts val="0"/>
                </a:spcAft>
                <a:defRPr/>
              </a:pPr>
              <a:r>
                <a:rPr lang="zh-CN" altLang="en-US" sz="1200" b="1" kern="0" dirty="0" smtClean="0">
                  <a:solidFill>
                    <a:srgbClr val="EA545D"/>
                  </a:solidFill>
                  <a:latin typeface="微软雅黑" panose="020B0503020204020204" pitchFamily="34" charset="-122"/>
                  <a:ea typeface="微软雅黑" panose="020B0503020204020204" pitchFamily="34" charset="-122"/>
                </a:rPr>
                <a:t>无线</a:t>
              </a:r>
              <a:r>
                <a:rPr lang="en-US" altLang="zh-CN" sz="1200" b="1" kern="0" dirty="0" err="1" smtClean="0">
                  <a:solidFill>
                    <a:srgbClr val="EA545D"/>
                  </a:solidFill>
                  <a:latin typeface="微软雅黑" panose="020B0503020204020204" pitchFamily="34" charset="-122"/>
                  <a:ea typeface="微软雅黑" panose="020B0503020204020204" pitchFamily="34" charset="-122"/>
                </a:rPr>
                <a:t>Wifi</a:t>
              </a:r>
              <a:endParaRPr lang="en-US" altLang="zh-CN" sz="1200" b="1" kern="0" dirty="0">
                <a:solidFill>
                  <a:srgbClr val="EA545D"/>
                </a:solidFill>
                <a:latin typeface="微软雅黑" panose="020B0503020204020204" pitchFamily="34" charset="-122"/>
                <a:ea typeface="微软雅黑" panose="020B0503020204020204" pitchFamily="34" charset="-122"/>
              </a:endParaRPr>
            </a:p>
          </p:txBody>
        </p:sp>
        <p:sp>
          <p:nvSpPr>
            <p:cNvPr id="10" name="TextBox 129">
              <a:extLst>
                <a:ext uri="{FF2B5EF4-FFF2-40B4-BE49-F238E27FC236}">
                  <a16:creationId xmlns:a16="http://schemas.microsoft.com/office/drawing/2014/main" xmlns="" id="{40D8620E-8013-9444-839B-F8FC75FA0107}"/>
                </a:ext>
              </a:extLst>
            </p:cNvPr>
            <p:cNvSpPr txBox="1"/>
            <p:nvPr/>
          </p:nvSpPr>
          <p:spPr>
            <a:xfrm>
              <a:off x="5176158" y="4246840"/>
              <a:ext cx="1510073" cy="571883"/>
            </a:xfrm>
            <a:prstGeom prst="rect">
              <a:avLst/>
            </a:prstGeom>
            <a:solidFill>
              <a:srgbClr val="EA545D">
                <a:alpha val="10000"/>
              </a:srgbClr>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59" tIns="45730" rIns="91459" bIns="4573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1219384" fontAlgn="auto">
                <a:spcBef>
                  <a:spcPts val="0"/>
                </a:spcBef>
                <a:spcAft>
                  <a:spcPts val="0"/>
                </a:spcAft>
                <a:defRPr/>
              </a:pPr>
              <a:r>
                <a:rPr lang="zh-CN" altLang="en-US" sz="1200" b="1" kern="0" dirty="0">
                  <a:solidFill>
                    <a:srgbClr val="EA545D"/>
                  </a:solidFill>
                  <a:latin typeface="微软雅黑" panose="020B0503020204020204" pitchFamily="34" charset="-122"/>
                  <a:ea typeface="微软雅黑" panose="020B0503020204020204" pitchFamily="34" charset="-122"/>
                </a:rPr>
                <a:t>物</a:t>
              </a:r>
              <a:r>
                <a:rPr lang="zh-CN" altLang="en-US" sz="1200" b="1" kern="0" dirty="0" smtClean="0">
                  <a:solidFill>
                    <a:srgbClr val="EA545D"/>
                  </a:solidFill>
                  <a:latin typeface="微软雅黑" panose="020B0503020204020204" pitchFamily="34" charset="-122"/>
                  <a:ea typeface="微软雅黑" panose="020B0503020204020204" pitchFamily="34" charset="-122"/>
                </a:rPr>
                <a:t>联网关</a:t>
              </a:r>
              <a:endParaRPr lang="en-US" altLang="zh-CN" sz="1200" b="1" kern="0" dirty="0">
                <a:solidFill>
                  <a:srgbClr val="EA545D"/>
                </a:solidFill>
                <a:latin typeface="微软雅黑" panose="020B0503020204020204" pitchFamily="34" charset="-122"/>
                <a:ea typeface="微软雅黑" panose="020B0503020204020204" pitchFamily="34" charset="-122"/>
              </a:endParaRPr>
            </a:p>
          </p:txBody>
        </p:sp>
        <p:sp>
          <p:nvSpPr>
            <p:cNvPr id="11" name="右箭头 10">
              <a:extLst>
                <a:ext uri="{FF2B5EF4-FFF2-40B4-BE49-F238E27FC236}">
                  <a16:creationId xmlns:a16="http://schemas.microsoft.com/office/drawing/2014/main" xmlns="" id="{7CFD881D-50EA-AF41-BBDA-9D9459D518C0}"/>
                </a:ext>
              </a:extLst>
            </p:cNvPr>
            <p:cNvSpPr/>
            <p:nvPr/>
          </p:nvSpPr>
          <p:spPr>
            <a:xfrm>
              <a:off x="7879772" y="2183883"/>
              <a:ext cx="726868" cy="3106376"/>
            </a:xfrm>
            <a:prstGeom prst="rightArrow">
              <a:avLst>
                <a:gd name="adj1" fmla="val 77005"/>
                <a:gd name="adj2" fmla="val 60631"/>
              </a:avLst>
            </a:prstGeom>
            <a:gradFill flip="none" rotWithShape="1">
              <a:gsLst>
                <a:gs pos="0">
                  <a:srgbClr val="E60112">
                    <a:alpha val="61000"/>
                  </a:srgbClr>
                </a:gs>
                <a:gs pos="100000">
                  <a:srgbClr val="E60112">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TextBox 17">
              <a:extLst>
                <a:ext uri="{FF2B5EF4-FFF2-40B4-BE49-F238E27FC236}">
                  <a16:creationId xmlns:a16="http://schemas.microsoft.com/office/drawing/2014/main" xmlns="" id="{086AE811-1F29-AD44-AC1D-0C428DDAD917}"/>
                </a:ext>
              </a:extLst>
            </p:cNvPr>
            <p:cNvSpPr txBox="1"/>
            <p:nvPr/>
          </p:nvSpPr>
          <p:spPr>
            <a:xfrm>
              <a:off x="871334" y="2325853"/>
              <a:ext cx="966082" cy="1615607"/>
            </a:xfrm>
            <a:prstGeom prst="rect">
              <a:avLst/>
            </a:prstGeom>
            <a:solidFill>
              <a:srgbClr val="F1B000"/>
            </a:solidFill>
          </p:spPr>
          <p:txBody>
            <a:bodyPr wrap="none" lIns="91438" tIns="45719" rIns="91438" bIns="45719" rtlCol="0" anchor="ctr">
              <a:no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500" b="1" dirty="0">
                  <a:solidFill>
                    <a:schemeClr val="bg1"/>
                  </a:solidFill>
                  <a:latin typeface="微软雅黑" panose="020B0503020204020204" pitchFamily="34" charset="-122"/>
                  <a:ea typeface="微软雅黑" panose="020B0503020204020204" pitchFamily="34" charset="-122"/>
                </a:rPr>
                <a:t>平台</a:t>
              </a:r>
            </a:p>
          </p:txBody>
        </p:sp>
        <p:sp>
          <p:nvSpPr>
            <p:cNvPr id="15" name="TextBox 129">
              <a:extLst>
                <a:ext uri="{FF2B5EF4-FFF2-40B4-BE49-F238E27FC236}">
                  <a16:creationId xmlns:a16="http://schemas.microsoft.com/office/drawing/2014/main" xmlns="" id="{4C6266EC-0D63-3042-A4A7-43E82864353B}"/>
                </a:ext>
              </a:extLst>
            </p:cNvPr>
            <p:cNvSpPr txBox="1"/>
            <p:nvPr/>
          </p:nvSpPr>
          <p:spPr>
            <a:xfrm>
              <a:off x="1959453" y="3207307"/>
              <a:ext cx="4717439" cy="571883"/>
            </a:xfrm>
            <a:prstGeom prst="rect">
              <a:avLst/>
            </a:prstGeom>
            <a:solidFill>
              <a:srgbClr val="F1B000">
                <a:alpha val="15000"/>
              </a:srgbClr>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59" tIns="45730" rIns="91459" bIns="4573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1219384" fontAlgn="auto">
                <a:spcBef>
                  <a:spcPts val="0"/>
                </a:spcBef>
                <a:spcAft>
                  <a:spcPts val="0"/>
                </a:spcAft>
                <a:defRPr/>
              </a:pPr>
              <a:r>
                <a:rPr lang="en-US" altLang="zh-CN" sz="1200" b="1" kern="0" dirty="0">
                  <a:solidFill>
                    <a:srgbClr val="F1B000"/>
                  </a:solidFill>
                  <a:latin typeface="微软雅黑" panose="020B0503020204020204" pitchFamily="34" charset="-122"/>
                  <a:ea typeface="微软雅黑" panose="020B0503020204020204" pitchFamily="34" charset="-122"/>
                </a:rPr>
                <a:t>ISE</a:t>
              </a:r>
              <a:r>
                <a:rPr lang="zh-CN" altLang="en-US" sz="1200" b="1" kern="0" dirty="0">
                  <a:solidFill>
                    <a:srgbClr val="F1B000"/>
                  </a:solidFill>
                  <a:latin typeface="微软雅黑" panose="020B0503020204020204" pitchFamily="34" charset="-122"/>
                  <a:ea typeface="微软雅黑" panose="020B0503020204020204" pitchFamily="34" charset="-122"/>
                </a:rPr>
                <a:t>业务引擎</a:t>
              </a:r>
              <a:endParaRPr lang="en-US" altLang="zh-CN" sz="1200" b="1" kern="0" dirty="0">
                <a:solidFill>
                  <a:srgbClr val="F1B000"/>
                </a:solidFill>
                <a:latin typeface="微软雅黑" panose="020B0503020204020204" pitchFamily="34" charset="-122"/>
                <a:ea typeface="微软雅黑" panose="020B0503020204020204" pitchFamily="34" charset="-122"/>
              </a:endParaRPr>
            </a:p>
          </p:txBody>
        </p:sp>
        <p:sp>
          <p:nvSpPr>
            <p:cNvPr id="16" name="TextBox 129">
              <a:extLst>
                <a:ext uri="{FF2B5EF4-FFF2-40B4-BE49-F238E27FC236}">
                  <a16:creationId xmlns:a16="http://schemas.microsoft.com/office/drawing/2014/main" xmlns="" id="{89271854-B6D0-E844-8F13-6A7FD5F621AF}"/>
                </a:ext>
              </a:extLst>
            </p:cNvPr>
            <p:cNvSpPr txBox="1"/>
            <p:nvPr/>
          </p:nvSpPr>
          <p:spPr>
            <a:xfrm>
              <a:off x="1959453" y="2497198"/>
              <a:ext cx="4717439" cy="571883"/>
            </a:xfrm>
            <a:prstGeom prst="rect">
              <a:avLst/>
            </a:prstGeom>
            <a:solidFill>
              <a:srgbClr val="F1B000">
                <a:alpha val="15000"/>
              </a:srgbClr>
            </a:solidFill>
            <a:ln>
              <a:noFill/>
            </a:ln>
          </p:spPr>
          <p:style>
            <a:lnRef idx="1">
              <a:schemeClr val="accent5"/>
            </a:lnRef>
            <a:fillRef idx="2">
              <a:schemeClr val="accent5"/>
            </a:fillRef>
            <a:effectRef idx="1">
              <a:schemeClr val="accent5"/>
            </a:effectRef>
            <a:fontRef idx="minor">
              <a:schemeClr val="dk1"/>
            </a:fontRef>
          </p:style>
          <p:txBody>
            <a:bodyPr rot="0" spcFirstLastPara="0" vert="horz" wrap="square" lIns="91459" tIns="45730" rIns="91459" bIns="4573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1219384" fontAlgn="auto">
                <a:spcBef>
                  <a:spcPts val="0"/>
                </a:spcBef>
                <a:spcAft>
                  <a:spcPts val="0"/>
                </a:spcAft>
                <a:defRPr/>
              </a:pPr>
              <a:r>
                <a:rPr lang="zh-CN" altLang="en-US" sz="1200" b="1" kern="0" dirty="0">
                  <a:solidFill>
                    <a:srgbClr val="F1B000"/>
                  </a:solidFill>
                  <a:latin typeface="微软雅黑" panose="020B0503020204020204" pitchFamily="34" charset="-122"/>
                  <a:ea typeface="微软雅黑" panose="020B0503020204020204" pitchFamily="34" charset="-122"/>
                </a:rPr>
                <a:t>绿洲平台</a:t>
              </a:r>
              <a:endParaRPr lang="en-US" altLang="zh-CN" sz="1200" b="1" kern="0" dirty="0">
                <a:solidFill>
                  <a:srgbClr val="F1B000"/>
                </a:solidFill>
                <a:latin typeface="微软雅黑" panose="020B0503020204020204" pitchFamily="34" charset="-122"/>
                <a:ea typeface="微软雅黑" panose="020B0503020204020204" pitchFamily="34" charset="-122"/>
              </a:endParaRPr>
            </a:p>
          </p:txBody>
        </p:sp>
        <p:sp>
          <p:nvSpPr>
            <p:cNvPr id="17" name="右箭头 16">
              <a:extLst>
                <a:ext uri="{FF2B5EF4-FFF2-40B4-BE49-F238E27FC236}">
                  <a16:creationId xmlns:a16="http://schemas.microsoft.com/office/drawing/2014/main" xmlns="" id="{2206CB10-0A0C-954A-9B4D-BD2410303749}"/>
                </a:ext>
              </a:extLst>
            </p:cNvPr>
            <p:cNvSpPr/>
            <p:nvPr/>
          </p:nvSpPr>
          <p:spPr>
            <a:xfrm>
              <a:off x="6676892" y="2543113"/>
              <a:ext cx="677867" cy="480053"/>
            </a:xfrm>
            <a:prstGeom prst="rightArrow">
              <a:avLst/>
            </a:prstGeom>
            <a:gradFill flip="none" rotWithShape="1">
              <a:gsLst>
                <a:gs pos="0">
                  <a:srgbClr val="F1B000"/>
                </a:gs>
                <a:gs pos="100000">
                  <a:srgbClr val="F1B000">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8" name="右箭头 17">
              <a:extLst>
                <a:ext uri="{FF2B5EF4-FFF2-40B4-BE49-F238E27FC236}">
                  <a16:creationId xmlns:a16="http://schemas.microsoft.com/office/drawing/2014/main" xmlns="" id="{C1A8A683-FBA1-464C-B1F4-80CFDCD82FDC}"/>
                </a:ext>
              </a:extLst>
            </p:cNvPr>
            <p:cNvSpPr/>
            <p:nvPr/>
          </p:nvSpPr>
          <p:spPr>
            <a:xfrm>
              <a:off x="6678308" y="3253222"/>
              <a:ext cx="677867" cy="480053"/>
            </a:xfrm>
            <a:prstGeom prst="rightArrow">
              <a:avLst/>
            </a:prstGeom>
            <a:gradFill flip="none" rotWithShape="1">
              <a:gsLst>
                <a:gs pos="0">
                  <a:srgbClr val="F1B000"/>
                </a:gs>
                <a:gs pos="100000">
                  <a:srgbClr val="F1B000">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9" name="矩形 18">
              <a:extLst>
                <a:ext uri="{FF2B5EF4-FFF2-40B4-BE49-F238E27FC236}">
                  <a16:creationId xmlns:a16="http://schemas.microsoft.com/office/drawing/2014/main" xmlns="" id="{EDED8B0A-F273-9E4D-A29A-D572AB4F4E4D}"/>
                </a:ext>
              </a:extLst>
            </p:cNvPr>
            <p:cNvSpPr/>
            <p:nvPr/>
          </p:nvSpPr>
          <p:spPr>
            <a:xfrm>
              <a:off x="1837416" y="1188239"/>
              <a:ext cx="9424455" cy="1056117"/>
            </a:xfrm>
            <a:prstGeom prst="rect">
              <a:avLst/>
            </a:prstGeom>
            <a:noFill/>
            <a:ln>
              <a:solidFill>
                <a:srgbClr val="04B8E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p>
          </p:txBody>
        </p:sp>
        <p:sp>
          <p:nvSpPr>
            <p:cNvPr id="22" name="TextBox 16">
              <a:extLst>
                <a:ext uri="{FF2B5EF4-FFF2-40B4-BE49-F238E27FC236}">
                  <a16:creationId xmlns:a16="http://schemas.microsoft.com/office/drawing/2014/main" xmlns="" id="{EEF151C3-769C-5545-BA13-2CB99AE92A02}"/>
                </a:ext>
              </a:extLst>
            </p:cNvPr>
            <p:cNvSpPr txBox="1"/>
            <p:nvPr/>
          </p:nvSpPr>
          <p:spPr>
            <a:xfrm>
              <a:off x="871334" y="1188240"/>
              <a:ext cx="966082" cy="1056116"/>
            </a:xfrm>
            <a:prstGeom prst="rect">
              <a:avLst/>
            </a:prstGeom>
            <a:solidFill>
              <a:srgbClr val="04B8E0"/>
            </a:solidFill>
          </p:spPr>
          <p:txBody>
            <a:bodyPr wrap="none" lIns="91438" tIns="45719" rIns="91438" bIns="45719" rtlCol="0" anchor="ctr">
              <a:no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500" b="1" dirty="0">
                  <a:solidFill>
                    <a:schemeClr val="bg1"/>
                  </a:solidFill>
                  <a:latin typeface="微软雅黑" panose="020B0503020204020204" pitchFamily="34" charset="-122"/>
                  <a:ea typeface="微软雅黑" panose="020B0503020204020204" pitchFamily="34" charset="-122"/>
                </a:rPr>
                <a:t>应用</a:t>
              </a:r>
            </a:p>
          </p:txBody>
        </p:sp>
        <p:sp>
          <p:nvSpPr>
            <p:cNvPr id="23" name="矩形 22">
              <a:extLst>
                <a:ext uri="{FF2B5EF4-FFF2-40B4-BE49-F238E27FC236}">
                  <a16:creationId xmlns:a16="http://schemas.microsoft.com/office/drawing/2014/main" xmlns="" id="{7857ED3F-82A4-E944-85C5-3E6D743A40F9}"/>
                </a:ext>
              </a:extLst>
            </p:cNvPr>
            <p:cNvSpPr/>
            <p:nvPr/>
          </p:nvSpPr>
          <p:spPr>
            <a:xfrm>
              <a:off x="1837416" y="5124677"/>
              <a:ext cx="9424455" cy="1134180"/>
            </a:xfrm>
            <a:prstGeom prst="rect">
              <a:avLst/>
            </a:prstGeom>
            <a:noFill/>
            <a:ln>
              <a:solidFill>
                <a:srgbClr val="87CAA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26" name="TextBox 19">
              <a:extLst>
                <a:ext uri="{FF2B5EF4-FFF2-40B4-BE49-F238E27FC236}">
                  <a16:creationId xmlns:a16="http://schemas.microsoft.com/office/drawing/2014/main" xmlns="" id="{8C54F244-176E-9C46-95E6-E1B2B3832699}"/>
                </a:ext>
              </a:extLst>
            </p:cNvPr>
            <p:cNvSpPr txBox="1"/>
            <p:nvPr/>
          </p:nvSpPr>
          <p:spPr>
            <a:xfrm>
              <a:off x="871334" y="5124104"/>
              <a:ext cx="966082" cy="1134753"/>
            </a:xfrm>
            <a:prstGeom prst="rect">
              <a:avLst/>
            </a:prstGeom>
            <a:solidFill>
              <a:srgbClr val="87CAAD"/>
            </a:solidFill>
          </p:spPr>
          <p:txBody>
            <a:bodyPr wrap="none" lIns="91438" tIns="45719" rIns="91438" bIns="45719" rtlCol="0" anchor="ctr">
              <a:no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500" b="1" dirty="0">
                  <a:solidFill>
                    <a:schemeClr val="bg1"/>
                  </a:solidFill>
                  <a:latin typeface="微软雅黑" panose="020B0503020204020204" pitchFamily="34" charset="-122"/>
                  <a:ea typeface="微软雅黑" panose="020B0503020204020204" pitchFamily="34" charset="-122"/>
                </a:rPr>
                <a:t>终端</a:t>
              </a:r>
            </a:p>
          </p:txBody>
        </p:sp>
        <p:cxnSp>
          <p:nvCxnSpPr>
            <p:cNvPr id="27" name="直接箭头连接符 31">
              <a:extLst>
                <a:ext uri="{FF2B5EF4-FFF2-40B4-BE49-F238E27FC236}">
                  <a16:creationId xmlns:a16="http://schemas.microsoft.com/office/drawing/2014/main" xmlns="" id="{5B7C47D6-84C8-5E46-9860-62AF21AAE8D7}"/>
                </a:ext>
              </a:extLst>
            </p:cNvPr>
            <p:cNvCxnSpPr/>
            <p:nvPr/>
          </p:nvCxnSpPr>
          <p:spPr>
            <a:xfrm>
              <a:off x="9884311" y="2325853"/>
              <a:ext cx="10680" cy="534505"/>
            </a:xfrm>
            <a:prstGeom prst="straightConnector1">
              <a:avLst/>
            </a:prstGeom>
            <a:ln w="38100">
              <a:solidFill>
                <a:srgbClr val="E60112">
                  <a:alpha val="5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32">
              <a:extLst>
                <a:ext uri="{FF2B5EF4-FFF2-40B4-BE49-F238E27FC236}">
                  <a16:creationId xmlns:a16="http://schemas.microsoft.com/office/drawing/2014/main" xmlns="" id="{3C1B81D6-B123-AC44-9979-9DBDAE06F404}"/>
                </a:ext>
              </a:extLst>
            </p:cNvPr>
            <p:cNvCxnSpPr/>
            <p:nvPr/>
          </p:nvCxnSpPr>
          <p:spPr>
            <a:xfrm flipH="1">
              <a:off x="9884310" y="3275852"/>
              <a:ext cx="10681" cy="1115581"/>
            </a:xfrm>
            <a:prstGeom prst="straightConnector1">
              <a:avLst/>
            </a:prstGeom>
            <a:ln w="38100">
              <a:solidFill>
                <a:srgbClr val="E60112">
                  <a:alpha val="5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33">
              <a:extLst>
                <a:ext uri="{FF2B5EF4-FFF2-40B4-BE49-F238E27FC236}">
                  <a16:creationId xmlns:a16="http://schemas.microsoft.com/office/drawing/2014/main" xmlns="" id="{4D4182DD-3322-754F-8990-E7B464E944F4}"/>
                </a:ext>
              </a:extLst>
            </p:cNvPr>
            <p:cNvCxnSpPr/>
            <p:nvPr/>
          </p:nvCxnSpPr>
          <p:spPr>
            <a:xfrm>
              <a:off x="9884310" y="4806927"/>
              <a:ext cx="0" cy="369373"/>
            </a:xfrm>
            <a:prstGeom prst="straightConnector1">
              <a:avLst/>
            </a:prstGeom>
            <a:ln w="38100">
              <a:solidFill>
                <a:srgbClr val="E60112">
                  <a:alpha val="50000"/>
                </a:srgb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右箭头 29">
              <a:extLst>
                <a:ext uri="{FF2B5EF4-FFF2-40B4-BE49-F238E27FC236}">
                  <a16:creationId xmlns:a16="http://schemas.microsoft.com/office/drawing/2014/main" xmlns="" id="{CBFA42FD-CC0B-B242-8ECF-DC606CA59707}"/>
                </a:ext>
              </a:extLst>
            </p:cNvPr>
            <p:cNvSpPr/>
            <p:nvPr/>
          </p:nvSpPr>
          <p:spPr>
            <a:xfrm>
              <a:off x="6676892" y="4356591"/>
              <a:ext cx="677867" cy="480053"/>
            </a:xfrm>
            <a:prstGeom prst="rightArrow">
              <a:avLst/>
            </a:prstGeom>
            <a:gradFill flip="none" rotWithShape="1">
              <a:gsLst>
                <a:gs pos="0">
                  <a:srgbClr val="EA545D"/>
                </a:gs>
                <a:gs pos="100000">
                  <a:srgbClr val="EA545D">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31" name="TextBox 44">
              <a:extLst>
                <a:ext uri="{FF2B5EF4-FFF2-40B4-BE49-F238E27FC236}">
                  <a16:creationId xmlns:a16="http://schemas.microsoft.com/office/drawing/2014/main" xmlns="" id="{2AD8B694-220A-D346-9FF1-D3E366ECDC99}"/>
                </a:ext>
              </a:extLst>
            </p:cNvPr>
            <p:cNvSpPr txBox="1"/>
            <p:nvPr/>
          </p:nvSpPr>
          <p:spPr>
            <a:xfrm>
              <a:off x="7369678" y="4402079"/>
              <a:ext cx="1323433" cy="338552"/>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1050" b="1" dirty="0">
                  <a:solidFill>
                    <a:schemeClr val="tx1">
                      <a:lumMod val="95000"/>
                      <a:lumOff val="5000"/>
                    </a:schemeClr>
                  </a:solidFill>
                  <a:latin typeface="微软雅黑" panose="020B0503020204020204" pitchFamily="34" charset="-122"/>
                  <a:ea typeface="微软雅黑" panose="020B0503020204020204" pitchFamily="34" charset="-122"/>
                </a:rPr>
                <a:t>强大连接能力</a:t>
              </a:r>
            </a:p>
          </p:txBody>
        </p:sp>
        <p:sp>
          <p:nvSpPr>
            <p:cNvPr id="32" name="TextBox 46">
              <a:extLst>
                <a:ext uri="{FF2B5EF4-FFF2-40B4-BE49-F238E27FC236}">
                  <a16:creationId xmlns:a16="http://schemas.microsoft.com/office/drawing/2014/main" xmlns="" id="{96796A09-2CBD-DA42-A214-B4A2126890A4}"/>
                </a:ext>
              </a:extLst>
            </p:cNvPr>
            <p:cNvSpPr txBox="1"/>
            <p:nvPr/>
          </p:nvSpPr>
          <p:spPr>
            <a:xfrm>
              <a:off x="3796061" y="1348618"/>
              <a:ext cx="1477323" cy="883316"/>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nSpc>
                  <a:spcPct val="130000"/>
                </a:lnSpc>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一卡通</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b="1" dirty="0">
                  <a:solidFill>
                    <a:srgbClr val="04B8E0"/>
                  </a:solidFill>
                  <a:latin typeface="微软雅黑" panose="020B0503020204020204" pitchFamily="34" charset="-122"/>
                  <a:ea typeface="微软雅黑" panose="020B0503020204020204" pitchFamily="34" charset="-122"/>
                </a:rPr>
                <a:t>正元智慧</a:t>
              </a:r>
            </a:p>
          </p:txBody>
        </p:sp>
        <p:sp>
          <p:nvSpPr>
            <p:cNvPr id="33" name="TextBox 46">
              <a:extLst>
                <a:ext uri="{FF2B5EF4-FFF2-40B4-BE49-F238E27FC236}">
                  <a16:creationId xmlns:a16="http://schemas.microsoft.com/office/drawing/2014/main" xmlns="" id="{8FD45AFD-D257-6140-A8DB-385BD76D6FAB}"/>
                </a:ext>
              </a:extLst>
            </p:cNvPr>
            <p:cNvSpPr txBox="1"/>
            <p:nvPr/>
          </p:nvSpPr>
          <p:spPr>
            <a:xfrm>
              <a:off x="9952133" y="1348618"/>
              <a:ext cx="1477323" cy="883316"/>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nSpc>
                  <a:spcPct val="130000"/>
                </a:lnSpc>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能效管理</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b="1" dirty="0">
                  <a:solidFill>
                    <a:srgbClr val="04B8E0"/>
                  </a:solidFill>
                  <a:latin typeface="微软雅黑" panose="020B0503020204020204" pitchFamily="34" charset="-122"/>
                  <a:ea typeface="微软雅黑" panose="020B0503020204020204" pitchFamily="34" charset="-122"/>
                </a:rPr>
                <a:t>锐泰节能</a:t>
              </a:r>
            </a:p>
          </p:txBody>
        </p:sp>
        <p:sp>
          <p:nvSpPr>
            <p:cNvPr id="34" name="TextBox 46">
              <a:extLst>
                <a:ext uri="{FF2B5EF4-FFF2-40B4-BE49-F238E27FC236}">
                  <a16:creationId xmlns:a16="http://schemas.microsoft.com/office/drawing/2014/main" xmlns="" id="{E0DE1FE6-AEDA-244D-9DE2-3670D82934C7}"/>
                </a:ext>
              </a:extLst>
            </p:cNvPr>
            <p:cNvSpPr txBox="1"/>
            <p:nvPr/>
          </p:nvSpPr>
          <p:spPr>
            <a:xfrm>
              <a:off x="3264231" y="5200012"/>
              <a:ext cx="861769"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一卡通</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正元智慧</a:t>
              </a:r>
            </a:p>
          </p:txBody>
        </p:sp>
        <p:sp>
          <p:nvSpPr>
            <p:cNvPr id="35" name="TextBox 46">
              <a:extLst>
                <a:ext uri="{FF2B5EF4-FFF2-40B4-BE49-F238E27FC236}">
                  <a16:creationId xmlns:a16="http://schemas.microsoft.com/office/drawing/2014/main" xmlns="" id="{26787A0F-777D-0348-8171-C7EB9D46003D}"/>
                </a:ext>
              </a:extLst>
            </p:cNvPr>
            <p:cNvSpPr txBox="1"/>
            <p:nvPr/>
          </p:nvSpPr>
          <p:spPr>
            <a:xfrm>
              <a:off x="3251153" y="5705114"/>
              <a:ext cx="707881"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水电表</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永泰隆</a:t>
              </a:r>
            </a:p>
          </p:txBody>
        </p:sp>
        <p:sp>
          <p:nvSpPr>
            <p:cNvPr id="36" name="TextBox 46">
              <a:extLst>
                <a:ext uri="{FF2B5EF4-FFF2-40B4-BE49-F238E27FC236}">
                  <a16:creationId xmlns:a16="http://schemas.microsoft.com/office/drawing/2014/main" xmlns="" id="{41B14363-74D2-D944-8410-610407263814}"/>
                </a:ext>
              </a:extLst>
            </p:cNvPr>
            <p:cNvSpPr txBox="1"/>
            <p:nvPr/>
          </p:nvSpPr>
          <p:spPr>
            <a:xfrm>
              <a:off x="5533600" y="5200012"/>
              <a:ext cx="919477"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rPr>
                <a:t>RFID</a:t>
              </a:r>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标签</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意联</a:t>
              </a:r>
            </a:p>
          </p:txBody>
        </p:sp>
        <p:sp>
          <p:nvSpPr>
            <p:cNvPr id="37" name="TextBox 46">
              <a:extLst>
                <a:ext uri="{FF2B5EF4-FFF2-40B4-BE49-F238E27FC236}">
                  <a16:creationId xmlns:a16="http://schemas.microsoft.com/office/drawing/2014/main" xmlns="" id="{D70ADB7C-5930-EA42-A03B-378F11C9D273}"/>
                </a:ext>
              </a:extLst>
            </p:cNvPr>
            <p:cNvSpPr txBox="1"/>
            <p:nvPr/>
          </p:nvSpPr>
          <p:spPr>
            <a:xfrm>
              <a:off x="6554594" y="1348618"/>
              <a:ext cx="1323433" cy="883316"/>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nSpc>
                  <a:spcPct val="130000"/>
                </a:lnSpc>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无线门锁管理</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b="1" dirty="0">
                  <a:solidFill>
                    <a:srgbClr val="04B8E0"/>
                  </a:solidFill>
                  <a:latin typeface="微软雅黑" panose="020B0503020204020204" pitchFamily="34" charset="-122"/>
                  <a:ea typeface="微软雅黑" panose="020B0503020204020204" pitchFamily="34" charset="-122"/>
                </a:rPr>
                <a:t>邦威</a:t>
              </a:r>
            </a:p>
          </p:txBody>
        </p:sp>
        <p:sp>
          <p:nvSpPr>
            <p:cNvPr id="38" name="TextBox 46">
              <a:extLst>
                <a:ext uri="{FF2B5EF4-FFF2-40B4-BE49-F238E27FC236}">
                  <a16:creationId xmlns:a16="http://schemas.microsoft.com/office/drawing/2014/main" xmlns="" id="{181D894B-4196-3249-BCA8-9336C92CA5F2}"/>
                </a:ext>
              </a:extLst>
            </p:cNvPr>
            <p:cNvSpPr txBox="1"/>
            <p:nvPr/>
          </p:nvSpPr>
          <p:spPr>
            <a:xfrm>
              <a:off x="5522964" y="5705114"/>
              <a:ext cx="861769"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视频监控</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浙江大华</a:t>
              </a:r>
            </a:p>
          </p:txBody>
        </p:sp>
        <p:sp>
          <p:nvSpPr>
            <p:cNvPr id="39" name="TextBox 46">
              <a:extLst>
                <a:ext uri="{FF2B5EF4-FFF2-40B4-BE49-F238E27FC236}">
                  <a16:creationId xmlns:a16="http://schemas.microsoft.com/office/drawing/2014/main" xmlns="" id="{429EB44A-1303-D84B-8186-93DC855CC58E}"/>
                </a:ext>
              </a:extLst>
            </p:cNvPr>
            <p:cNvSpPr txBox="1"/>
            <p:nvPr/>
          </p:nvSpPr>
          <p:spPr>
            <a:xfrm>
              <a:off x="7697687" y="5200012"/>
              <a:ext cx="861769"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环境传感</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昆仑海岸</a:t>
              </a:r>
            </a:p>
          </p:txBody>
        </p:sp>
        <p:sp>
          <p:nvSpPr>
            <p:cNvPr id="40" name="TextBox 46">
              <a:extLst>
                <a:ext uri="{FF2B5EF4-FFF2-40B4-BE49-F238E27FC236}">
                  <a16:creationId xmlns:a16="http://schemas.microsoft.com/office/drawing/2014/main" xmlns="" id="{ABB3E51A-0E07-324A-8A08-6440815FF421}"/>
                </a:ext>
              </a:extLst>
            </p:cNvPr>
            <p:cNvSpPr txBox="1"/>
            <p:nvPr/>
          </p:nvSpPr>
          <p:spPr>
            <a:xfrm>
              <a:off x="7708463" y="5705114"/>
              <a:ext cx="861769"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公共设施</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中星测控</a:t>
              </a:r>
            </a:p>
          </p:txBody>
        </p:sp>
        <p:sp>
          <p:nvSpPr>
            <p:cNvPr id="41" name="TextBox 52">
              <a:extLst>
                <a:ext uri="{FF2B5EF4-FFF2-40B4-BE49-F238E27FC236}">
                  <a16:creationId xmlns:a16="http://schemas.microsoft.com/office/drawing/2014/main" xmlns="" id="{AC6260D3-2DD5-154D-B9CD-529317E7FBA3}"/>
                </a:ext>
              </a:extLst>
            </p:cNvPr>
            <p:cNvSpPr txBox="1"/>
            <p:nvPr/>
          </p:nvSpPr>
          <p:spPr>
            <a:xfrm>
              <a:off x="9759204" y="5200012"/>
              <a:ext cx="861769"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无线门锁</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邦威</a:t>
              </a:r>
            </a:p>
          </p:txBody>
        </p:sp>
        <p:sp>
          <p:nvSpPr>
            <p:cNvPr id="42" name="TextBox 46">
              <a:extLst>
                <a:ext uri="{FF2B5EF4-FFF2-40B4-BE49-F238E27FC236}">
                  <a16:creationId xmlns:a16="http://schemas.microsoft.com/office/drawing/2014/main" xmlns="" id="{0EE22D85-9AC4-BD49-812A-4DA87F783842}"/>
                </a:ext>
              </a:extLst>
            </p:cNvPr>
            <p:cNvSpPr txBox="1"/>
            <p:nvPr/>
          </p:nvSpPr>
          <p:spPr>
            <a:xfrm>
              <a:off x="9771528" y="5705114"/>
              <a:ext cx="707881" cy="492440"/>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900" b="1" dirty="0">
                  <a:solidFill>
                    <a:schemeClr val="tx1">
                      <a:lumMod val="75000"/>
                      <a:lumOff val="25000"/>
                    </a:schemeClr>
                  </a:solidFill>
                  <a:latin typeface="微软雅黑" panose="020B0503020204020204" pitchFamily="34" charset="-122"/>
                  <a:ea typeface="微软雅黑" panose="020B0503020204020204" pitchFamily="34" charset="-122"/>
                </a:rPr>
                <a:t>自动化</a:t>
              </a:r>
              <a:endParaRPr lang="en-US" altLang="zh-CN" sz="9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900" b="1" dirty="0">
                  <a:solidFill>
                    <a:srgbClr val="72AB93"/>
                  </a:solidFill>
                  <a:latin typeface="微软雅黑" panose="020B0503020204020204" pitchFamily="34" charset="-122"/>
                  <a:ea typeface="微软雅黑" panose="020B0503020204020204" pitchFamily="34" charset="-122"/>
                </a:rPr>
                <a:t>狄耐克</a:t>
              </a:r>
            </a:p>
          </p:txBody>
        </p:sp>
        <p:sp>
          <p:nvSpPr>
            <p:cNvPr id="43" name="TextBox 77">
              <a:extLst>
                <a:ext uri="{FF2B5EF4-FFF2-40B4-BE49-F238E27FC236}">
                  <a16:creationId xmlns:a16="http://schemas.microsoft.com/office/drawing/2014/main" xmlns="" id="{3C7CF1A5-7ED8-B04C-B523-1B3B64A929E6}"/>
                </a:ext>
              </a:extLst>
            </p:cNvPr>
            <p:cNvSpPr txBox="1"/>
            <p:nvPr/>
          </p:nvSpPr>
          <p:spPr>
            <a:xfrm>
              <a:off x="8814405" y="2860357"/>
              <a:ext cx="2195468" cy="415496"/>
            </a:xfrm>
            <a:prstGeom prst="rect">
              <a:avLst/>
            </a:prstGeom>
            <a:noFill/>
          </p:spPr>
          <p:txBody>
            <a:bodyPr wrap="non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r>
                <a:rPr lang="zh-CN" altLang="en-US" sz="1425" b="1" dirty="0">
                  <a:solidFill>
                    <a:srgbClr val="E60112"/>
                  </a:solidFill>
                  <a:latin typeface="微软雅黑" panose="020B0503020204020204" pitchFamily="34" charset="-122"/>
                  <a:ea typeface="微软雅黑" panose="020B0503020204020204" pitchFamily="34" charset="-122"/>
                </a:rPr>
                <a:t>新华</a:t>
              </a:r>
              <a:r>
                <a:rPr lang="zh-CN" altLang="en-US" sz="1425" b="1" dirty="0" smtClean="0">
                  <a:solidFill>
                    <a:srgbClr val="E60112"/>
                  </a:solidFill>
                  <a:latin typeface="微软雅黑" panose="020B0503020204020204" pitchFamily="34" charset="-122"/>
                  <a:ea typeface="微软雅黑" panose="020B0503020204020204" pitchFamily="34" charset="-122"/>
                </a:rPr>
                <a:t>三大数据平台</a:t>
              </a:r>
              <a:endParaRPr lang="zh-CN" altLang="en-US" sz="1425" b="1" dirty="0">
                <a:solidFill>
                  <a:srgbClr val="E60112"/>
                </a:solidFill>
                <a:latin typeface="微软雅黑" panose="020B0503020204020204" pitchFamily="34" charset="-122"/>
                <a:ea typeface="微软雅黑" panose="020B0503020204020204" pitchFamily="34" charset="-122"/>
              </a:endParaRPr>
            </a:p>
          </p:txBody>
        </p:sp>
        <p:sp>
          <p:nvSpPr>
            <p:cNvPr id="44" name="TextBox 79">
              <a:extLst>
                <a:ext uri="{FF2B5EF4-FFF2-40B4-BE49-F238E27FC236}">
                  <a16:creationId xmlns:a16="http://schemas.microsoft.com/office/drawing/2014/main" xmlns="" id="{5A2E7F88-6069-874F-A2B4-FF6ECBD43563}"/>
                </a:ext>
              </a:extLst>
            </p:cNvPr>
            <p:cNvSpPr txBox="1"/>
            <p:nvPr/>
          </p:nvSpPr>
          <p:spPr>
            <a:xfrm>
              <a:off x="8464963" y="4391433"/>
              <a:ext cx="2869970" cy="415496"/>
            </a:xfrm>
            <a:prstGeom prst="rect">
              <a:avLst/>
            </a:prstGeom>
            <a:noFill/>
          </p:spPr>
          <p:txBody>
            <a:bodyPr wrap="square" lIns="91438" tIns="45719" rIns="91438" bIns="45719"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lgn="ctr"/>
              <a:r>
                <a:rPr lang="zh-CN" altLang="en-US" sz="1425" b="1" dirty="0">
                  <a:solidFill>
                    <a:srgbClr val="E60112"/>
                  </a:solidFill>
                  <a:latin typeface="微软雅黑" panose="020B0503020204020204" pitchFamily="34" charset="-122"/>
                  <a:ea typeface="微软雅黑" panose="020B0503020204020204" pitchFamily="34" charset="-122"/>
                </a:rPr>
                <a:t>新华三提供连接能力</a:t>
              </a:r>
            </a:p>
          </p:txBody>
        </p:sp>
        <p:pic>
          <p:nvPicPr>
            <p:cNvPr id="47" name="图片 46">
              <a:extLst>
                <a:ext uri="{FF2B5EF4-FFF2-40B4-BE49-F238E27FC236}">
                  <a16:creationId xmlns:a16="http://schemas.microsoft.com/office/drawing/2014/main" xmlns="" id="{E0E753F2-6F46-BF4E-BF8C-14FECA823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45" y="1468356"/>
              <a:ext cx="1737646" cy="544485"/>
            </a:xfrm>
            <a:prstGeom prst="rect">
              <a:avLst/>
            </a:prstGeom>
          </p:spPr>
        </p:pic>
        <p:pic>
          <p:nvPicPr>
            <p:cNvPr id="49" name="图片 48">
              <a:extLst>
                <a:ext uri="{FF2B5EF4-FFF2-40B4-BE49-F238E27FC236}">
                  <a16:creationId xmlns:a16="http://schemas.microsoft.com/office/drawing/2014/main" xmlns="" id="{3A2512D3-DB3F-0247-8CC9-9DE9B4A10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662" y="1442987"/>
              <a:ext cx="1289647" cy="595222"/>
            </a:xfrm>
            <a:prstGeom prst="rect">
              <a:avLst/>
            </a:prstGeom>
          </p:spPr>
        </p:pic>
        <p:pic>
          <p:nvPicPr>
            <p:cNvPr id="51" name="图片 50">
              <a:extLst>
                <a:ext uri="{FF2B5EF4-FFF2-40B4-BE49-F238E27FC236}">
                  <a16:creationId xmlns:a16="http://schemas.microsoft.com/office/drawing/2014/main" xmlns="" id="{BB2C0EBA-9FEA-7E4F-921A-9D86FE3FE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461" y="1437071"/>
              <a:ext cx="1719989" cy="607055"/>
            </a:xfrm>
            <a:prstGeom prst="rect">
              <a:avLst/>
            </a:prstGeom>
          </p:spPr>
        </p:pic>
        <p:pic>
          <p:nvPicPr>
            <p:cNvPr id="53" name="图片 52">
              <a:extLst>
                <a:ext uri="{FF2B5EF4-FFF2-40B4-BE49-F238E27FC236}">
                  <a16:creationId xmlns:a16="http://schemas.microsoft.com/office/drawing/2014/main" xmlns="" id="{9CF7B5D0-C309-A54C-B170-B21E55342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45" y="5249655"/>
              <a:ext cx="1242784" cy="389422"/>
            </a:xfrm>
            <a:prstGeom prst="rect">
              <a:avLst/>
            </a:prstGeom>
          </p:spPr>
        </p:pic>
        <p:pic>
          <p:nvPicPr>
            <p:cNvPr id="54" name="图片 53">
              <a:extLst>
                <a:ext uri="{FF2B5EF4-FFF2-40B4-BE49-F238E27FC236}">
                  <a16:creationId xmlns:a16="http://schemas.microsoft.com/office/drawing/2014/main" xmlns="" id="{2E4E20D0-F628-1349-B5BB-F0ED63C5B5AB}"/>
                </a:ext>
              </a:extLst>
            </p:cNvPr>
            <p:cNvPicPr>
              <a:picLocks noChangeAspect="1"/>
            </p:cNvPicPr>
            <p:nvPr/>
          </p:nvPicPr>
          <p:blipFill rotWithShape="1">
            <a:blip r:embed="rId5">
              <a:extLst>
                <a:ext uri="{28A0092B-C50C-407E-A947-70E740481C1C}">
                  <a14:useLocalDpi xmlns:a14="http://schemas.microsoft.com/office/drawing/2010/main" val="0"/>
                </a:ext>
              </a:extLst>
            </a:blip>
            <a:srcRect l="-1167" t="13772" r="1167" b="5202"/>
            <a:stretch/>
          </p:blipFill>
          <p:spPr>
            <a:xfrm>
              <a:off x="2106842" y="5739078"/>
              <a:ext cx="1080172" cy="401887"/>
            </a:xfrm>
            <a:prstGeom prst="rect">
              <a:avLst/>
            </a:prstGeom>
          </p:spPr>
        </p:pic>
        <p:pic>
          <p:nvPicPr>
            <p:cNvPr id="60" name="图片 59">
              <a:extLst>
                <a:ext uri="{FF2B5EF4-FFF2-40B4-BE49-F238E27FC236}">
                  <a16:creationId xmlns:a16="http://schemas.microsoft.com/office/drawing/2014/main" xmlns="" id="{0BC47518-5B6B-5D4E-A246-79A116471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0770" y="5701904"/>
              <a:ext cx="1196974" cy="391737"/>
            </a:xfrm>
            <a:prstGeom prst="rect">
              <a:avLst/>
            </a:prstGeom>
          </p:spPr>
        </p:pic>
        <p:pic>
          <p:nvPicPr>
            <p:cNvPr id="63" name="图片 62">
              <a:extLst>
                <a:ext uri="{FF2B5EF4-FFF2-40B4-BE49-F238E27FC236}">
                  <a16:creationId xmlns:a16="http://schemas.microsoft.com/office/drawing/2014/main" xmlns="" id="{D2A34E5B-62A4-934A-A6AD-AA808AF1AF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1752" y="5739078"/>
              <a:ext cx="986121" cy="401887"/>
            </a:xfrm>
            <a:prstGeom prst="rect">
              <a:avLst/>
            </a:prstGeom>
          </p:spPr>
        </p:pic>
        <p:pic>
          <p:nvPicPr>
            <p:cNvPr id="129" name="图片 128">
              <a:extLst>
                <a:ext uri="{FF2B5EF4-FFF2-40B4-BE49-F238E27FC236}">
                  <a16:creationId xmlns:a16="http://schemas.microsoft.com/office/drawing/2014/main" xmlns="" id="{8AAF7AA2-1DA8-8948-851E-D196AD01C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2033" y="5801024"/>
              <a:ext cx="992808" cy="329791"/>
            </a:xfrm>
            <a:prstGeom prst="rect">
              <a:avLst/>
            </a:prstGeom>
          </p:spPr>
        </p:pic>
        <p:pic>
          <p:nvPicPr>
            <p:cNvPr id="67" name="图片 66">
              <a:extLst>
                <a:ext uri="{FF2B5EF4-FFF2-40B4-BE49-F238E27FC236}">
                  <a16:creationId xmlns:a16="http://schemas.microsoft.com/office/drawing/2014/main" xmlns="" id="{935C4371-E75C-0C47-9BC8-6A47EE287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033" y="5237082"/>
              <a:ext cx="980005" cy="452310"/>
            </a:xfrm>
            <a:prstGeom prst="rect">
              <a:avLst/>
            </a:prstGeom>
          </p:spPr>
        </p:pic>
        <p:pic>
          <p:nvPicPr>
            <p:cNvPr id="134" name="图片 133">
              <a:extLst>
                <a:ext uri="{FF2B5EF4-FFF2-40B4-BE49-F238E27FC236}">
                  <a16:creationId xmlns:a16="http://schemas.microsoft.com/office/drawing/2014/main" xmlns="" id="{A2CBD453-7AA1-E041-B375-28630FB58A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3067" y="5250160"/>
              <a:ext cx="1095900" cy="337064"/>
            </a:xfrm>
            <a:prstGeom prst="rect">
              <a:avLst/>
            </a:prstGeom>
          </p:spPr>
        </p:pic>
        <p:pic>
          <p:nvPicPr>
            <p:cNvPr id="136" name="图片 135">
              <a:extLst>
                <a:ext uri="{FF2B5EF4-FFF2-40B4-BE49-F238E27FC236}">
                  <a16:creationId xmlns:a16="http://schemas.microsoft.com/office/drawing/2014/main" xmlns="" id="{86DBA363-7255-394F-B7D0-F69C4AD4AC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3652" y="5307107"/>
              <a:ext cx="1197029" cy="276813"/>
            </a:xfrm>
            <a:prstGeom prst="rect">
              <a:avLst/>
            </a:prstGeom>
          </p:spPr>
        </p:pic>
      </p:grpSp>
    </p:spTree>
    <p:extLst>
      <p:ext uri="{BB962C8B-B14F-4D97-AF65-F5344CB8AC3E}">
        <p14:creationId xmlns:p14="http://schemas.microsoft.com/office/powerpoint/2010/main" val="16321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融合物联驱动校园智慧园区</a:t>
            </a:r>
            <a:r>
              <a:rPr lang="en-US" altLang="zh-CN" dirty="0" smtClean="0"/>
              <a:t>1.0</a:t>
            </a:r>
            <a:endParaRPr lang="zh-CN" altLang="en-US" dirty="0"/>
          </a:p>
        </p:txBody>
      </p:sp>
      <p:sp>
        <p:nvSpPr>
          <p:cNvPr id="3" name="椭圆形标注 2"/>
          <p:cNvSpPr/>
          <p:nvPr/>
        </p:nvSpPr>
        <p:spPr>
          <a:xfrm rot="16200000">
            <a:off x="4046972" y="1239044"/>
            <a:ext cx="1193800" cy="1227138"/>
          </a:xfrm>
          <a:prstGeom prst="wedgeEllipseCallout">
            <a:avLst>
              <a:gd name="adj1" fmla="val 1105"/>
              <a:gd name="adj2" fmla="val 62500"/>
            </a:avLst>
          </a:prstGeom>
          <a:solidFill>
            <a:srgbClr val="DC3D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椭圆形标注 3"/>
          <p:cNvSpPr/>
          <p:nvPr/>
        </p:nvSpPr>
        <p:spPr>
          <a:xfrm>
            <a:off x="5035191" y="2225675"/>
            <a:ext cx="1192212" cy="1227138"/>
          </a:xfrm>
          <a:prstGeom prst="wedgeEllipseCallout">
            <a:avLst>
              <a:gd name="adj1" fmla="val 1105"/>
              <a:gd name="adj2" fmla="val 62500"/>
            </a:avLst>
          </a:prstGeom>
          <a:solidFill>
            <a:srgbClr val="DCC1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椭圆形标注 4"/>
          <p:cNvSpPr/>
          <p:nvPr/>
        </p:nvSpPr>
        <p:spPr>
          <a:xfrm rot="5400000">
            <a:off x="4024747" y="3199606"/>
            <a:ext cx="1193800" cy="1227138"/>
          </a:xfrm>
          <a:prstGeom prst="wedgeEllipseCallout">
            <a:avLst>
              <a:gd name="adj1" fmla="val 1105"/>
              <a:gd name="adj2" fmla="val 62500"/>
            </a:avLst>
          </a:prstGeom>
          <a:solidFill>
            <a:srgbClr val="4FA3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椭圆形标注 5"/>
          <p:cNvSpPr/>
          <p:nvPr/>
        </p:nvSpPr>
        <p:spPr>
          <a:xfrm rot="10800000">
            <a:off x="3050816" y="2216150"/>
            <a:ext cx="1192212" cy="1227138"/>
          </a:xfrm>
          <a:prstGeom prst="wedgeEllipseCallout">
            <a:avLst>
              <a:gd name="adj1" fmla="val 1105"/>
              <a:gd name="adj2" fmla="val 62500"/>
            </a:avLst>
          </a:prstGeom>
          <a:solidFill>
            <a:srgbClr val="309E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7"/>
          <p:cNvSpPr>
            <a:spLocks noChangeArrowheads="1"/>
          </p:cNvSpPr>
          <p:nvPr/>
        </p:nvSpPr>
        <p:spPr bwMode="auto">
          <a:xfrm>
            <a:off x="4081151" y="1667947"/>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产品方案</a:t>
            </a:r>
            <a:endParaRPr kumimoji="0" lang="zh-CN" altLang="en-US" sz="1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5096603" y="2654578"/>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整体交付</a:t>
            </a:r>
          </a:p>
        </p:txBody>
      </p:sp>
      <p:sp>
        <p:nvSpPr>
          <p:cNvPr id="9" name="矩形 7"/>
          <p:cNvSpPr>
            <a:spLocks noChangeArrowheads="1"/>
          </p:cNvSpPr>
          <p:nvPr/>
        </p:nvSpPr>
        <p:spPr bwMode="auto">
          <a:xfrm>
            <a:off x="4077945" y="3629025"/>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生态合作</a:t>
            </a:r>
          </a:p>
        </p:txBody>
      </p:sp>
      <p:sp>
        <p:nvSpPr>
          <p:cNvPr id="10" name="矩形 7"/>
          <p:cNvSpPr>
            <a:spLocks noChangeArrowheads="1"/>
          </p:cNvSpPr>
          <p:nvPr/>
        </p:nvSpPr>
        <p:spPr bwMode="auto">
          <a:xfrm>
            <a:off x="3089717" y="2644775"/>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率先实践</a:t>
            </a:r>
          </a:p>
        </p:txBody>
      </p:sp>
      <p:sp>
        <p:nvSpPr>
          <p:cNvPr id="11" name="矩形 7"/>
          <p:cNvSpPr>
            <a:spLocks noChangeArrowheads="1"/>
          </p:cNvSpPr>
          <p:nvPr/>
        </p:nvSpPr>
        <p:spPr bwMode="auto">
          <a:xfrm>
            <a:off x="5509853" y="1263152"/>
            <a:ext cx="21595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400" b="1" dirty="0">
                <a:solidFill>
                  <a:srgbClr val="DC3D2A"/>
                </a:solidFill>
                <a:latin typeface="微软雅黑" panose="020B0503020204020204" pitchFamily="34" charset="-122"/>
                <a:ea typeface="微软雅黑" panose="020B0503020204020204" pitchFamily="34" charset="-122"/>
              </a:rPr>
              <a:t>融合</a:t>
            </a:r>
            <a:r>
              <a:rPr kumimoji="0" lang="zh-CN" altLang="en-US" sz="1400" b="1" dirty="0" smtClean="0">
                <a:solidFill>
                  <a:srgbClr val="DC3D2A"/>
                </a:solidFill>
                <a:latin typeface="微软雅黑" panose="020B0503020204020204" pitchFamily="34" charset="-122"/>
                <a:ea typeface="微软雅黑" panose="020B0503020204020204" pitchFamily="34" charset="-122"/>
              </a:rPr>
              <a:t>物联接入能力提供者</a:t>
            </a:r>
            <a:endParaRPr kumimoji="0" lang="zh-CN" altLang="en-US" sz="1400" b="1" dirty="0">
              <a:solidFill>
                <a:srgbClr val="DC3D2A"/>
              </a:solidFill>
              <a:latin typeface="微软雅黑" panose="020B0503020204020204" pitchFamily="34" charset="-122"/>
              <a:ea typeface="微软雅黑" panose="020B0503020204020204" pitchFamily="34" charset="-122"/>
            </a:endParaRPr>
          </a:p>
        </p:txBody>
      </p:sp>
      <p:sp>
        <p:nvSpPr>
          <p:cNvPr id="12" name="矩形 6"/>
          <p:cNvSpPr>
            <a:spLocks noChangeArrowheads="1"/>
          </p:cNvSpPr>
          <p:nvPr/>
        </p:nvSpPr>
        <p:spPr bwMode="auto">
          <a:xfrm>
            <a:off x="5508680" y="1545796"/>
            <a:ext cx="31646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000" dirty="0" smtClean="0">
                <a:solidFill>
                  <a:srgbClr val="181715"/>
                </a:solidFill>
                <a:latin typeface="微软雅黑" panose="020B0503020204020204" pitchFamily="34" charset="-122"/>
                <a:ea typeface="微软雅黑" panose="020B0503020204020204" pitchFamily="34" charset="-122"/>
              </a:rPr>
              <a:t>从室内到室外，从</a:t>
            </a:r>
            <a:r>
              <a:rPr kumimoji="0" lang="en-US" altLang="zh-CN" sz="1000" dirty="0" smtClean="0">
                <a:solidFill>
                  <a:srgbClr val="181715"/>
                </a:solidFill>
                <a:latin typeface="微软雅黑" panose="020B0503020204020204" pitchFamily="34" charset="-122"/>
                <a:ea typeface="微软雅黑" panose="020B0503020204020204" pitchFamily="34" charset="-122"/>
              </a:rPr>
              <a:t>10</a:t>
            </a:r>
            <a:r>
              <a:rPr kumimoji="0" lang="zh-CN" altLang="en-US" sz="1000" dirty="0" smtClean="0">
                <a:solidFill>
                  <a:srgbClr val="181715"/>
                </a:solidFill>
                <a:latin typeface="微软雅黑" panose="020B0503020204020204" pitchFamily="34" charset="-122"/>
                <a:ea typeface="微软雅黑" panose="020B0503020204020204" pitchFamily="34" charset="-122"/>
              </a:rPr>
              <a:t>几种近场物联技术到低功耗广域网</a:t>
            </a:r>
            <a:r>
              <a:rPr kumimoji="0" lang="en-US" altLang="zh-CN" sz="1000" dirty="0" smtClean="0">
                <a:solidFill>
                  <a:srgbClr val="181715"/>
                </a:solidFill>
                <a:latin typeface="微软雅黑" panose="020B0503020204020204" pitchFamily="34" charset="-122"/>
                <a:ea typeface="微软雅黑" panose="020B0503020204020204" pitchFamily="34" charset="-122"/>
              </a:rPr>
              <a:t>(</a:t>
            </a:r>
            <a:r>
              <a:rPr kumimoji="0" lang="en-US" altLang="zh-CN" sz="1000" dirty="0" err="1" smtClean="0">
                <a:solidFill>
                  <a:srgbClr val="181715"/>
                </a:solidFill>
                <a:latin typeface="微软雅黑" panose="020B0503020204020204" pitchFamily="34" charset="-122"/>
                <a:ea typeface="微软雅黑" panose="020B0503020204020204" pitchFamily="34" charset="-122"/>
              </a:rPr>
              <a:t>LoRa&amp;NB-IoT</a:t>
            </a:r>
            <a:r>
              <a:rPr kumimoji="0" lang="en-US" altLang="zh-CN" sz="1000" dirty="0" smtClean="0">
                <a:solidFill>
                  <a:srgbClr val="181715"/>
                </a:solidFill>
                <a:latin typeface="微软雅黑" panose="020B0503020204020204" pitchFamily="34" charset="-122"/>
                <a:ea typeface="微软雅黑" panose="020B0503020204020204" pitchFamily="34" charset="-122"/>
              </a:rPr>
              <a:t>)</a:t>
            </a:r>
            <a:r>
              <a:rPr kumimoji="0" lang="zh-CN" altLang="en-US" sz="1000" dirty="0" smtClean="0">
                <a:solidFill>
                  <a:srgbClr val="181715"/>
                </a:solidFill>
                <a:latin typeface="微软雅黑" panose="020B0503020204020204" pitchFamily="34" charset="-122"/>
                <a:ea typeface="微软雅黑" panose="020B0503020204020204" pitchFamily="34" charset="-122"/>
              </a:rPr>
              <a:t>、从</a:t>
            </a:r>
            <a:r>
              <a:rPr kumimoji="0" lang="en-US" altLang="zh-CN" sz="1000" dirty="0" smtClean="0">
                <a:solidFill>
                  <a:srgbClr val="181715"/>
                </a:solidFill>
                <a:latin typeface="微软雅黑" panose="020B0503020204020204" pitchFamily="34" charset="-122"/>
                <a:ea typeface="微软雅黑" panose="020B0503020204020204" pitchFamily="34" charset="-122"/>
              </a:rPr>
              <a:t>H3C</a:t>
            </a:r>
            <a:r>
              <a:rPr kumimoji="0" lang="zh-CN" altLang="en-US" sz="1000" dirty="0" smtClean="0">
                <a:solidFill>
                  <a:srgbClr val="181715"/>
                </a:solidFill>
                <a:latin typeface="微软雅黑" panose="020B0503020204020204" pitchFamily="34" charset="-122"/>
                <a:ea typeface="微软雅黑" panose="020B0503020204020204" pitchFamily="34" charset="-122"/>
              </a:rPr>
              <a:t>到合作伙伴，具备当前业界最领先完整产品解决方案</a:t>
            </a:r>
            <a:endParaRPr kumimoji="0" lang="zh-CN" altLang="en-US" sz="1000" dirty="0">
              <a:solidFill>
                <a:srgbClr val="181715"/>
              </a:solidFill>
              <a:latin typeface="微软雅黑" panose="020B0503020204020204" pitchFamily="34" charset="-122"/>
              <a:ea typeface="微软雅黑" panose="020B0503020204020204" pitchFamily="34" charset="-122"/>
            </a:endParaRPr>
          </a:p>
        </p:txBody>
      </p:sp>
      <p:sp>
        <p:nvSpPr>
          <p:cNvPr id="13" name="矩形 7"/>
          <p:cNvSpPr>
            <a:spLocks noChangeArrowheads="1"/>
          </p:cNvSpPr>
          <p:nvPr/>
        </p:nvSpPr>
        <p:spPr bwMode="auto">
          <a:xfrm>
            <a:off x="5506678" y="3675063"/>
            <a:ext cx="29306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400" b="1" dirty="0" smtClean="0">
                <a:solidFill>
                  <a:srgbClr val="DCC12A"/>
                </a:solidFill>
                <a:latin typeface="微软雅黑" panose="020B0503020204020204" pitchFamily="34" charset="-122"/>
                <a:ea typeface="微软雅黑" panose="020B0503020204020204" pitchFamily="34" charset="-122"/>
              </a:rPr>
              <a:t>应用驱动 端</a:t>
            </a:r>
            <a:r>
              <a:rPr kumimoji="0" lang="zh-CN" altLang="en-US" sz="1400" b="1" dirty="0">
                <a:solidFill>
                  <a:srgbClr val="DCC12A"/>
                </a:solidFill>
                <a:latin typeface="微软雅黑" panose="020B0503020204020204" pitchFamily="34" charset="-122"/>
                <a:ea typeface="微软雅黑" panose="020B0503020204020204" pitchFamily="34" charset="-122"/>
              </a:rPr>
              <a:t>到</a:t>
            </a:r>
            <a:r>
              <a:rPr kumimoji="0" lang="zh-CN" altLang="en-US" sz="1400" b="1" dirty="0" smtClean="0">
                <a:solidFill>
                  <a:srgbClr val="DCC12A"/>
                </a:solidFill>
                <a:latin typeface="微软雅黑" panose="020B0503020204020204" pitchFamily="34" charset="-122"/>
                <a:ea typeface="微软雅黑" panose="020B0503020204020204" pitchFamily="34" charset="-122"/>
              </a:rPr>
              <a:t>端整合解决方案交付</a:t>
            </a:r>
            <a:endParaRPr kumimoji="0" lang="zh-CN" altLang="en-US" sz="1400" b="1" dirty="0">
              <a:solidFill>
                <a:srgbClr val="DCC12A"/>
              </a:solidFill>
              <a:latin typeface="微软雅黑" panose="020B0503020204020204" pitchFamily="34" charset="-122"/>
              <a:ea typeface="微软雅黑" panose="020B0503020204020204" pitchFamily="34" charset="-122"/>
            </a:endParaRPr>
          </a:p>
        </p:txBody>
      </p:sp>
      <p:sp>
        <p:nvSpPr>
          <p:cNvPr id="14" name="矩形 6"/>
          <p:cNvSpPr>
            <a:spLocks noChangeArrowheads="1"/>
          </p:cNvSpPr>
          <p:nvPr/>
        </p:nvSpPr>
        <p:spPr bwMode="auto">
          <a:xfrm>
            <a:off x="5498741" y="3929959"/>
            <a:ext cx="3167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000" dirty="0">
                <a:solidFill>
                  <a:srgbClr val="181715"/>
                </a:solidFill>
                <a:latin typeface="微软雅黑" panose="020B0503020204020204" pitchFamily="34" charset="-122"/>
                <a:ea typeface="微软雅黑" panose="020B0503020204020204" pitchFamily="34" charset="-122"/>
              </a:rPr>
              <a:t>物联网的目的不是为“物”提供连接，而是最终通过应用影响甚至变革用户的业务行为方式</a:t>
            </a:r>
            <a:r>
              <a:rPr kumimoji="0" lang="zh-CN" altLang="en-US" sz="1000" dirty="0" smtClean="0">
                <a:solidFill>
                  <a:srgbClr val="181715"/>
                </a:solidFill>
                <a:latin typeface="微软雅黑" panose="020B0503020204020204" pitchFamily="34" charset="-122"/>
                <a:ea typeface="微软雅黑" panose="020B0503020204020204" pitchFamily="34" charset="-122"/>
              </a:rPr>
              <a:t>，</a:t>
            </a:r>
            <a:r>
              <a:rPr kumimoji="0" lang="en-US" altLang="zh-CN" sz="1000" dirty="0" smtClean="0">
                <a:solidFill>
                  <a:srgbClr val="181715"/>
                </a:solidFill>
                <a:latin typeface="微软雅黑" panose="020B0503020204020204" pitchFamily="34" charset="-122"/>
                <a:ea typeface="微软雅黑" panose="020B0503020204020204" pitchFamily="34" charset="-122"/>
              </a:rPr>
              <a:t>H3C</a:t>
            </a:r>
            <a:r>
              <a:rPr kumimoji="0" lang="zh-CN" altLang="en-US" sz="1000" dirty="0" smtClean="0">
                <a:solidFill>
                  <a:srgbClr val="181715"/>
                </a:solidFill>
                <a:latin typeface="微软雅黑" panose="020B0503020204020204" pitchFamily="34" charset="-122"/>
                <a:ea typeface="微软雅黑" panose="020B0503020204020204" pitchFamily="34" charset="-122"/>
              </a:rPr>
              <a:t>物联解决</a:t>
            </a:r>
            <a:r>
              <a:rPr kumimoji="0" lang="zh-CN" altLang="en-US" sz="1000" dirty="0">
                <a:solidFill>
                  <a:srgbClr val="181715"/>
                </a:solidFill>
                <a:latin typeface="微软雅黑" panose="020B0503020204020204" pitchFamily="34" charset="-122"/>
                <a:ea typeface="微软雅黑" panose="020B0503020204020204" pitchFamily="34" charset="-122"/>
              </a:rPr>
              <a:t>方案 </a:t>
            </a:r>
            <a:r>
              <a:rPr kumimoji="0" lang="en-US" altLang="zh-CN" sz="1000" dirty="0">
                <a:solidFill>
                  <a:srgbClr val="181715"/>
                </a:solidFill>
                <a:latin typeface="微软雅黑" panose="020B0503020204020204" pitchFamily="34" charset="-122"/>
                <a:ea typeface="微软雅黑" panose="020B0503020204020204" pitchFamily="34" charset="-122"/>
              </a:rPr>
              <a:t>= </a:t>
            </a:r>
            <a:r>
              <a:rPr kumimoji="0" lang="zh-CN" altLang="en-US" sz="1000" dirty="0">
                <a:solidFill>
                  <a:srgbClr val="181715"/>
                </a:solidFill>
                <a:latin typeface="微软雅黑" panose="020B0503020204020204" pitchFamily="34" charset="-122"/>
                <a:ea typeface="微软雅黑" panose="020B0503020204020204" pitchFamily="34" charset="-122"/>
              </a:rPr>
              <a:t>自研产品 </a:t>
            </a:r>
            <a:r>
              <a:rPr kumimoji="0" lang="en-US" altLang="zh-CN" sz="1000" dirty="0">
                <a:solidFill>
                  <a:srgbClr val="181715"/>
                </a:solidFill>
                <a:latin typeface="微软雅黑" panose="020B0503020204020204" pitchFamily="34" charset="-122"/>
                <a:ea typeface="微软雅黑" panose="020B0503020204020204" pitchFamily="34" charset="-122"/>
              </a:rPr>
              <a:t>+ </a:t>
            </a:r>
            <a:r>
              <a:rPr kumimoji="0" lang="zh-CN" altLang="en-US" sz="1000" dirty="0">
                <a:solidFill>
                  <a:srgbClr val="181715"/>
                </a:solidFill>
                <a:latin typeface="微软雅黑" panose="020B0503020204020204" pitchFamily="34" charset="-122"/>
                <a:ea typeface="微软雅黑" panose="020B0503020204020204" pitchFamily="34" charset="-122"/>
              </a:rPr>
              <a:t>生态</a:t>
            </a:r>
            <a:r>
              <a:rPr kumimoji="0" lang="zh-CN" altLang="en-US" sz="1000" dirty="0" smtClean="0">
                <a:solidFill>
                  <a:srgbClr val="181715"/>
                </a:solidFill>
                <a:latin typeface="微软雅黑" panose="020B0503020204020204" pitchFamily="34" charset="-122"/>
                <a:ea typeface="微软雅黑" panose="020B0503020204020204" pitchFamily="34" charset="-122"/>
              </a:rPr>
              <a:t>合作产品的整体交付</a:t>
            </a:r>
            <a:endParaRPr kumimoji="0" lang="zh-CN" altLang="en-US" sz="1000" dirty="0">
              <a:solidFill>
                <a:srgbClr val="181715"/>
              </a:solidFill>
              <a:latin typeface="微软雅黑" panose="020B0503020204020204" pitchFamily="34" charset="-122"/>
              <a:ea typeface="微软雅黑" panose="020B0503020204020204" pitchFamily="34" charset="-122"/>
            </a:endParaRPr>
          </a:p>
        </p:txBody>
      </p:sp>
      <p:sp>
        <p:nvSpPr>
          <p:cNvPr id="15" name="矩形 7"/>
          <p:cNvSpPr>
            <a:spLocks noChangeArrowheads="1"/>
          </p:cNvSpPr>
          <p:nvPr/>
        </p:nvSpPr>
        <p:spPr bwMode="auto">
          <a:xfrm>
            <a:off x="2171050" y="3675063"/>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400" b="1" dirty="0" smtClean="0">
                <a:solidFill>
                  <a:srgbClr val="4FA331"/>
                </a:solidFill>
                <a:latin typeface="微软雅黑" panose="020B0503020204020204" pitchFamily="34" charset="-122"/>
                <a:ea typeface="微软雅黑" panose="020B0503020204020204" pitchFamily="34" charset="-122"/>
              </a:rPr>
              <a:t>开放的物联生态圈</a:t>
            </a:r>
            <a:endParaRPr kumimoji="0" lang="zh-CN" altLang="en-US" sz="1400" b="1" dirty="0">
              <a:solidFill>
                <a:srgbClr val="4FA331"/>
              </a:solidFill>
              <a:latin typeface="微软雅黑" panose="020B0503020204020204" pitchFamily="34" charset="-122"/>
              <a:ea typeface="微软雅黑" panose="020B0503020204020204" pitchFamily="34" charset="-122"/>
            </a:endParaRPr>
          </a:p>
        </p:txBody>
      </p:sp>
      <p:sp>
        <p:nvSpPr>
          <p:cNvPr id="16" name="矩形 6"/>
          <p:cNvSpPr>
            <a:spLocks noChangeArrowheads="1"/>
          </p:cNvSpPr>
          <p:nvPr/>
        </p:nvSpPr>
        <p:spPr bwMode="auto">
          <a:xfrm>
            <a:off x="386578" y="3949837"/>
            <a:ext cx="34564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000" dirty="0" smtClean="0">
                <a:solidFill>
                  <a:srgbClr val="181715"/>
                </a:solidFill>
                <a:latin typeface="微软雅黑" panose="020B0503020204020204" pitchFamily="34" charset="-122"/>
                <a:ea typeface="微软雅黑" panose="020B0503020204020204" pitchFamily="34" charset="-122"/>
              </a:rPr>
              <a:t>整体方案交付</a:t>
            </a:r>
            <a:r>
              <a:rPr kumimoji="0" lang="zh-CN" altLang="en-US" sz="1000" dirty="0">
                <a:solidFill>
                  <a:srgbClr val="181715"/>
                </a:solidFill>
                <a:latin typeface="微软雅黑" panose="020B0503020204020204" pitchFamily="34" charset="-122"/>
                <a:ea typeface="微软雅黑" panose="020B0503020204020204" pitchFamily="34" charset="-122"/>
              </a:rPr>
              <a:t>形式灵活  硬件，软件，</a:t>
            </a:r>
            <a:r>
              <a:rPr kumimoji="0" lang="en-US" altLang="zh-CN" sz="1000" dirty="0">
                <a:solidFill>
                  <a:srgbClr val="181715"/>
                </a:solidFill>
                <a:latin typeface="微软雅黑" panose="020B0503020204020204" pitchFamily="34" charset="-122"/>
                <a:ea typeface="微软雅黑" panose="020B0503020204020204" pitchFamily="34" charset="-122"/>
              </a:rPr>
              <a:t>SaaS</a:t>
            </a:r>
            <a:r>
              <a:rPr kumimoji="0" lang="en-US" altLang="zh-CN" sz="1000" dirty="0" smtClean="0">
                <a:solidFill>
                  <a:srgbClr val="181715"/>
                </a:solidFill>
                <a:latin typeface="微软雅黑" panose="020B0503020204020204" pitchFamily="34" charset="-122"/>
                <a:ea typeface="微软雅黑" panose="020B0503020204020204" pitchFamily="34" charset="-122"/>
              </a:rPr>
              <a:t>…</a:t>
            </a:r>
            <a:r>
              <a:rPr kumimoji="0" lang="zh-CN" altLang="en-US" sz="1000" dirty="0" smtClean="0">
                <a:solidFill>
                  <a:srgbClr val="181715"/>
                </a:solidFill>
                <a:latin typeface="微软雅黑" panose="020B0503020204020204" pitchFamily="34" charset="-122"/>
                <a:ea typeface="微软雅黑" panose="020B0503020204020204" pitchFamily="34" charset="-122"/>
              </a:rPr>
              <a:t>，和</a:t>
            </a:r>
            <a:r>
              <a:rPr kumimoji="0" lang="zh-CN" altLang="en-US" sz="1000" dirty="0">
                <a:solidFill>
                  <a:srgbClr val="181715"/>
                </a:solidFill>
                <a:latin typeface="微软雅黑" panose="020B0503020204020204" pitchFamily="34" charset="-122"/>
                <a:ea typeface="微软雅黑" panose="020B0503020204020204" pitchFamily="34" charset="-122"/>
              </a:rPr>
              <a:t>合作伙伴</a:t>
            </a:r>
            <a:r>
              <a:rPr kumimoji="0" lang="zh-CN" altLang="en-US" sz="1000" dirty="0" smtClean="0">
                <a:solidFill>
                  <a:srgbClr val="181715"/>
                </a:solidFill>
                <a:latin typeface="微软雅黑" panose="020B0503020204020204" pitchFamily="34" charset="-122"/>
                <a:ea typeface="微软雅黑" panose="020B0503020204020204" pitchFamily="34" charset="-122"/>
              </a:rPr>
              <a:t>联合，</a:t>
            </a:r>
            <a:r>
              <a:rPr kumimoji="0" lang="zh-CN" altLang="en-US" sz="1000" dirty="0">
                <a:solidFill>
                  <a:srgbClr val="181715"/>
                </a:solidFill>
                <a:latin typeface="微软雅黑" panose="020B0503020204020204" pitchFamily="34" charset="-122"/>
                <a:ea typeface="微软雅黑" panose="020B0503020204020204" pitchFamily="34" charset="-122"/>
              </a:rPr>
              <a:t>利益共享，风险共</a:t>
            </a:r>
            <a:r>
              <a:rPr kumimoji="0" lang="zh-CN" altLang="en-US" sz="1000" dirty="0" smtClean="0">
                <a:solidFill>
                  <a:srgbClr val="181715"/>
                </a:solidFill>
                <a:latin typeface="微软雅黑" panose="020B0503020204020204" pitchFamily="34" charset="-122"/>
                <a:ea typeface="微软雅黑" panose="020B0503020204020204" pitchFamily="34" charset="-122"/>
              </a:rPr>
              <a:t>担，目前与一卡通厂商浙江正元、智慧远望，监控厂商大华等多领域展开深度合作</a:t>
            </a:r>
            <a:endParaRPr kumimoji="0" lang="zh-CN" altLang="en-US" sz="1000" dirty="0">
              <a:solidFill>
                <a:srgbClr val="181715"/>
              </a:solidFill>
              <a:latin typeface="微软雅黑" panose="020B0503020204020204" pitchFamily="34" charset="-122"/>
              <a:ea typeface="微软雅黑" panose="020B0503020204020204" pitchFamily="34" charset="-122"/>
            </a:endParaRPr>
          </a:p>
        </p:txBody>
      </p:sp>
      <p:sp>
        <p:nvSpPr>
          <p:cNvPr id="17" name="矩形 7"/>
          <p:cNvSpPr>
            <a:spLocks noChangeArrowheads="1"/>
          </p:cNvSpPr>
          <p:nvPr/>
        </p:nvSpPr>
        <p:spPr bwMode="auto">
          <a:xfrm>
            <a:off x="1761766" y="1263153"/>
            <a:ext cx="1980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itchFamily="34" charset="0"/>
                <a:ea typeface="宋体" pitchFamily="2" charset="-122"/>
              </a:defRPr>
            </a:lvl1pPr>
            <a:lvl2pPr marL="742950" indent="-285750">
              <a:defRPr kumimoji="1" sz="2400">
                <a:solidFill>
                  <a:schemeClr val="tx1"/>
                </a:solidFill>
                <a:latin typeface="Calibri" pitchFamily="34" charset="0"/>
                <a:ea typeface="宋体" pitchFamily="2" charset="-122"/>
              </a:defRPr>
            </a:lvl2pPr>
            <a:lvl3pPr marL="1143000" indent="-228600">
              <a:defRPr kumimoji="1" sz="2400">
                <a:solidFill>
                  <a:schemeClr val="tx1"/>
                </a:solidFill>
                <a:latin typeface="Calibri" pitchFamily="34" charset="0"/>
                <a:ea typeface="宋体" pitchFamily="2" charset="-122"/>
              </a:defRPr>
            </a:lvl3pPr>
            <a:lvl4pPr marL="1600200" indent="-228600">
              <a:defRPr kumimoji="1" sz="2400">
                <a:solidFill>
                  <a:schemeClr val="tx1"/>
                </a:solidFill>
                <a:latin typeface="Calibri" pitchFamily="34" charset="0"/>
                <a:ea typeface="宋体" pitchFamily="2" charset="-122"/>
              </a:defRPr>
            </a:lvl4pPr>
            <a:lvl5pPr marL="2057400" indent="-228600">
              <a:defRPr kumimoji="1" sz="2400">
                <a:solidFill>
                  <a:schemeClr val="tx1"/>
                </a:solidFill>
                <a:latin typeface="Calibri" pitchFamily="34" charset="0"/>
                <a:ea typeface="宋体" pitchFamily="2" charset="-122"/>
              </a:defRPr>
            </a:lvl5pPr>
            <a:lvl6pPr marL="2514600" indent="-228600" fontAlgn="base">
              <a:spcBef>
                <a:spcPct val="0"/>
              </a:spcBef>
              <a:spcAft>
                <a:spcPct val="0"/>
              </a:spcAft>
              <a:defRPr kumimoji="1" sz="2400">
                <a:solidFill>
                  <a:schemeClr val="tx1"/>
                </a:solidFill>
                <a:latin typeface="Calibri" pitchFamily="34" charset="0"/>
                <a:ea typeface="宋体" pitchFamily="2" charset="-122"/>
              </a:defRPr>
            </a:lvl6pPr>
            <a:lvl7pPr marL="2971800" indent="-228600" fontAlgn="base">
              <a:spcBef>
                <a:spcPct val="0"/>
              </a:spcBef>
              <a:spcAft>
                <a:spcPct val="0"/>
              </a:spcAft>
              <a:defRPr kumimoji="1" sz="2400">
                <a:solidFill>
                  <a:schemeClr val="tx1"/>
                </a:solidFill>
                <a:latin typeface="Calibri" pitchFamily="34" charset="0"/>
                <a:ea typeface="宋体" pitchFamily="2" charset="-122"/>
              </a:defRPr>
            </a:lvl7pPr>
            <a:lvl8pPr marL="3429000" indent="-228600" fontAlgn="base">
              <a:spcBef>
                <a:spcPct val="0"/>
              </a:spcBef>
              <a:spcAft>
                <a:spcPct val="0"/>
              </a:spcAft>
              <a:defRPr kumimoji="1" sz="2400">
                <a:solidFill>
                  <a:schemeClr val="tx1"/>
                </a:solidFill>
                <a:latin typeface="Calibri" pitchFamily="34" charset="0"/>
                <a:ea typeface="宋体" pitchFamily="2" charset="-122"/>
              </a:defRPr>
            </a:lvl8pPr>
            <a:lvl9pPr marL="3886200" indent="-228600" fontAlgn="base">
              <a:spcBef>
                <a:spcPct val="0"/>
              </a:spcBef>
              <a:spcAft>
                <a:spcPct val="0"/>
              </a:spcAft>
              <a:defRPr kumimoji="1" sz="2400">
                <a:solidFill>
                  <a:schemeClr val="tx1"/>
                </a:solidFill>
                <a:latin typeface="Calibri" pitchFamily="34" charset="0"/>
                <a:ea typeface="宋体" pitchFamily="2" charset="-122"/>
              </a:defRPr>
            </a:lvl9pPr>
          </a:lstStyle>
          <a:p>
            <a:r>
              <a:rPr kumimoji="0" lang="zh-CN" altLang="en-US" sz="1400" b="1" dirty="0">
                <a:solidFill>
                  <a:srgbClr val="309EBA"/>
                </a:solidFill>
                <a:latin typeface="微软雅黑" panose="020B0503020204020204" pitchFamily="34" charset="-122"/>
                <a:ea typeface="微软雅黑" panose="020B0503020204020204" pitchFamily="34" charset="-122"/>
              </a:rPr>
              <a:t>智慧</a:t>
            </a:r>
            <a:r>
              <a:rPr kumimoji="0" lang="zh-CN" altLang="en-US" sz="1400" b="1" dirty="0" smtClean="0">
                <a:solidFill>
                  <a:srgbClr val="309EBA"/>
                </a:solidFill>
                <a:latin typeface="微软雅黑" panose="020B0503020204020204" pitchFamily="34" charset="-122"/>
                <a:ea typeface="微软雅黑" panose="020B0503020204020204" pitchFamily="34" charset="-122"/>
              </a:rPr>
              <a:t>物联方案率先落地</a:t>
            </a:r>
            <a:endParaRPr kumimoji="0" lang="zh-CN" altLang="en-US" sz="1400" b="1" dirty="0">
              <a:solidFill>
                <a:srgbClr val="309EBA"/>
              </a:solidFill>
              <a:latin typeface="微软雅黑" panose="020B0503020204020204" pitchFamily="34" charset="-122"/>
              <a:ea typeface="微软雅黑" panose="020B0503020204020204" pitchFamily="34" charset="-122"/>
            </a:endParaRPr>
          </a:p>
        </p:txBody>
      </p:sp>
      <p:sp>
        <p:nvSpPr>
          <p:cNvPr id="18" name="矩形 6"/>
          <p:cNvSpPr>
            <a:spLocks noChangeArrowheads="1"/>
          </p:cNvSpPr>
          <p:nvPr/>
        </p:nvSpPr>
        <p:spPr bwMode="auto">
          <a:xfrm>
            <a:off x="1106578" y="1543464"/>
            <a:ext cx="26633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dirty="0" smtClean="0">
                <a:solidFill>
                  <a:srgbClr val="181715"/>
                </a:solidFill>
                <a:latin typeface="微软雅黑" panose="020B0503020204020204" pitchFamily="34" charset="-122"/>
                <a:ea typeface="微软雅黑" panose="020B0503020204020204" pitchFamily="34" charset="-122"/>
              </a:rPr>
              <a:t>H3C</a:t>
            </a:r>
            <a:r>
              <a:rPr lang="zh-CN" altLang="en-US" sz="1000" dirty="0" smtClean="0">
                <a:solidFill>
                  <a:srgbClr val="181715"/>
                </a:solidFill>
                <a:latin typeface="微软雅黑" panose="020B0503020204020204" pitchFamily="34" charset="-122"/>
                <a:ea typeface="微软雅黑" panose="020B0503020204020204" pitchFamily="34" charset="-122"/>
              </a:rPr>
              <a:t>资产管理，管井安全等解决方案在西安电子科技大学启用；同西北师范大学开展物联网联合实验室</a:t>
            </a:r>
            <a:endParaRPr lang="zh-CN" altLang="en-US" sz="1000" dirty="0">
              <a:solidFill>
                <a:srgbClr val="181715"/>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744" y="2505399"/>
            <a:ext cx="667690" cy="667690"/>
          </a:xfrm>
          <a:prstGeom prst="rect">
            <a:avLst/>
          </a:prstGeom>
        </p:spPr>
      </p:pic>
    </p:spTree>
    <p:extLst>
      <p:ext uri="{BB962C8B-B14F-4D97-AF65-F5344CB8AC3E}">
        <p14:creationId xmlns:p14="http://schemas.microsoft.com/office/powerpoint/2010/main" val="409052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739217"/>
            <a:ext cx="255676" cy="255676"/>
          </a:xfrm>
          <a:prstGeom prst="rect">
            <a:avLst/>
          </a:prstGeom>
          <a:solidFill>
            <a:srgbClr val="CD0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1971419"/>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p:cNvSpPr/>
          <p:nvPr/>
        </p:nvSpPr>
        <p:spPr>
          <a:xfrm>
            <a:off x="4644008" y="2187443"/>
            <a:ext cx="255676" cy="2556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19491"/>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Rectangle 2"/>
          <p:cNvSpPr/>
          <p:nvPr/>
        </p:nvSpPr>
        <p:spPr>
          <a:xfrm>
            <a:off x="4644008" y="3067717"/>
            <a:ext cx="255676" cy="25567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155880"/>
            <a:ext cx="384365" cy="307777"/>
          </a:xfrm>
          <a:prstGeom prst="rect">
            <a:avLst/>
          </a:prstGeom>
          <a:solidFill>
            <a:srgbClr val="A0A0A0"/>
          </a:solid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587928"/>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03</a:t>
            </a:r>
            <a:endParaRPr lang="zh-CN" altLang="en-US" dirty="0"/>
          </a:p>
        </p:txBody>
      </p:sp>
      <p:sp>
        <p:nvSpPr>
          <p:cNvPr id="29" name="文本框 28"/>
          <p:cNvSpPr txBox="1"/>
          <p:nvPr/>
        </p:nvSpPr>
        <p:spPr>
          <a:xfrm>
            <a:off x="4588178" y="3036154"/>
            <a:ext cx="384365" cy="307777"/>
          </a:xfrm>
          <a:prstGeom prst="rect">
            <a:avLst/>
          </a:prstGeom>
          <a:solidFill>
            <a:srgbClr val="E60012"/>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04</a:t>
            </a:r>
            <a:endParaRPr lang="zh-CN" altLang="en-US" dirty="0"/>
          </a:p>
        </p:txBody>
      </p:sp>
      <p:grpSp>
        <p:nvGrpSpPr>
          <p:cNvPr id="15" name="组 14"/>
          <p:cNvGrpSpPr/>
          <p:nvPr/>
        </p:nvGrpSpPr>
        <p:grpSpPr>
          <a:xfrm>
            <a:off x="-8089" y="4731990"/>
            <a:ext cx="9152089" cy="416172"/>
            <a:chOff x="-8089" y="4731990"/>
            <a:chExt cx="9152089" cy="416172"/>
          </a:xfrm>
        </p:grpSpPr>
        <p:sp>
          <p:nvSpPr>
            <p:cNvPr id="7" name="矩形 6"/>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9" name="图片 8"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grpSp>
      <p:sp>
        <p:nvSpPr>
          <p:cNvPr id="16" name="文本框 15"/>
          <p:cNvSpPr txBox="1"/>
          <p:nvPr/>
        </p:nvSpPr>
        <p:spPr>
          <a:xfrm>
            <a:off x="8805576" y="4875440"/>
            <a:ext cx="338554" cy="246221"/>
          </a:xfrm>
          <a:prstGeom prst="rect">
            <a:avLst/>
          </a:prstGeom>
          <a:noFill/>
        </p:spPr>
        <p:txBody>
          <a:bodyPr wrap="none" rtlCol="0">
            <a:spAutoFit/>
          </a:bodyPr>
          <a:lstStyle/>
          <a:p>
            <a:r>
              <a:rPr kumimoji="1" lang="en-US" altLang="zh-CN" sz="1000" dirty="0"/>
              <a:t>04</a:t>
            </a:r>
            <a:endParaRPr kumimoji="1" lang="zh-CN" altLang="en-US" sz="1000" dirty="0"/>
          </a:p>
        </p:txBody>
      </p:sp>
      <p:sp>
        <p:nvSpPr>
          <p:cNvPr id="11" name="文本框 10"/>
          <p:cNvSpPr txBox="1"/>
          <p:nvPr/>
        </p:nvSpPr>
        <p:spPr>
          <a:xfrm>
            <a:off x="859336" y="2443991"/>
            <a:ext cx="2153129"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01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5111477" y="1763484"/>
            <a:ext cx="169277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solidFill>
                  <a:srgbClr val="A0A0A0"/>
                </a:solidFill>
                <a:latin typeface="微软雅黑" panose="020B0503020204020204" pitchFamily="34" charset="-122"/>
                <a:ea typeface="微软雅黑" panose="020B0503020204020204" pitchFamily="34" charset="-122"/>
              </a:rPr>
              <a:t>智慧校园建设思路与实践</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22" name="Rectangle 62"/>
          <p:cNvSpPr>
            <a:spLocks noChangeArrowheads="1"/>
          </p:cNvSpPr>
          <p:nvPr/>
        </p:nvSpPr>
        <p:spPr bwMode="auto">
          <a:xfrm>
            <a:off x="5094845" y="2223614"/>
            <a:ext cx="2154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kumimoji="0" lang="zh-CN" altLang="en-US" sz="1200" b="0" i="0" u="none" strike="noStrike" kern="1000" cap="none" normalizeH="0" baseline="0" dirty="0" smtClean="0">
                <a:ln>
                  <a:noFill/>
                </a:ln>
                <a:solidFill>
                  <a:srgbClr val="A0A0A0"/>
                </a:solidFill>
                <a:effectLst/>
                <a:latin typeface="微软雅黑" panose="020B0503020204020204" pitchFamily="34" charset="-122"/>
                <a:ea typeface="微软雅黑" panose="020B0503020204020204" pitchFamily="34" charset="-122"/>
              </a:rPr>
              <a:t>构建智慧校园泛云“数据”中心</a:t>
            </a:r>
            <a:endParaRPr kumimoji="0" lang="zh-CN" altLang="zh-CN" sz="1200" b="0" i="0" u="none" strike="noStrike" kern="1000" cap="none" normalizeH="0" baseline="0" dirty="0">
              <a:ln>
                <a:noFill/>
              </a:ln>
              <a:solidFill>
                <a:srgbClr val="A0A0A0"/>
              </a:solidFill>
              <a:effectLst/>
              <a:latin typeface="微软雅黑" panose="020B0503020204020204" pitchFamily="34" charset="-122"/>
              <a:ea typeface="微软雅黑" panose="020B0503020204020204" pitchFamily="34" charset="-122"/>
            </a:endParaRPr>
          </a:p>
        </p:txBody>
      </p:sp>
      <p:sp>
        <p:nvSpPr>
          <p:cNvPr id="23" name="Rectangle 2"/>
          <p:cNvSpPr/>
          <p:nvPr/>
        </p:nvSpPr>
        <p:spPr>
          <a:xfrm>
            <a:off x="4644008" y="2419645"/>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5096297" y="2634751"/>
            <a:ext cx="15388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dist"/>
            <a:r>
              <a:rPr lang="zh-CN" altLang="en-US" sz="1200" kern="1000" dirty="0">
                <a:solidFill>
                  <a:srgbClr val="A0A0A0"/>
                </a:solidFill>
                <a:latin typeface="微软雅黑" panose="020B0503020204020204" pitchFamily="34" charset="-122"/>
                <a:ea typeface="微软雅黑" panose="020B0503020204020204" pitchFamily="34" charset="-122"/>
              </a:rPr>
              <a:t>构建统一互联智慧园区</a:t>
            </a:r>
            <a:endParaRPr lang="zh-CN" altLang="zh-CN" sz="1200" kern="1000" dirty="0">
              <a:solidFill>
                <a:srgbClr val="A0A0A0"/>
              </a:solidFill>
              <a:latin typeface="微软雅黑" panose="020B0503020204020204" pitchFamily="34" charset="-122"/>
              <a:ea typeface="微软雅黑" panose="020B0503020204020204" pitchFamily="34" charset="-122"/>
            </a:endParaRPr>
          </a:p>
        </p:txBody>
      </p:sp>
      <p:sp>
        <p:nvSpPr>
          <p:cNvPr id="27" name="Rectangle 2"/>
          <p:cNvSpPr/>
          <p:nvPr/>
        </p:nvSpPr>
        <p:spPr>
          <a:xfrm>
            <a:off x="4644008" y="2851693"/>
            <a:ext cx="3600000" cy="3600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2"/>
          <p:cNvSpPr>
            <a:spLocks noChangeArrowheads="1"/>
          </p:cNvSpPr>
          <p:nvPr/>
        </p:nvSpPr>
        <p:spPr bwMode="auto">
          <a:xfrm>
            <a:off x="5109779" y="3091984"/>
            <a:ext cx="123110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algn="dist" eaLnBrk="0" hangingPunct="0"/>
            <a:r>
              <a:rPr lang="zh-CN" altLang="en-US" sz="1200" kern="1000" dirty="0">
                <a:latin typeface="微软雅黑" panose="020B0503020204020204" pitchFamily="34" charset="-122"/>
                <a:ea typeface="微软雅黑" panose="020B0503020204020204" pitchFamily="34" charset="-122"/>
              </a:rPr>
              <a:t>智慧校园案例分享</a:t>
            </a:r>
            <a:endParaRPr lang="zh-CN" altLang="zh-CN" sz="1200" kern="1000" dirty="0">
              <a:latin typeface="微软雅黑" panose="020B0503020204020204" pitchFamily="34" charset="-122"/>
              <a:ea typeface="微软雅黑" panose="020B0503020204020204" pitchFamily="34" charset="-122"/>
            </a:endParaRPr>
          </a:p>
        </p:txBody>
      </p:sp>
      <p:sp>
        <p:nvSpPr>
          <p:cNvPr id="31" name="Rectangle 2"/>
          <p:cNvSpPr/>
          <p:nvPr/>
        </p:nvSpPr>
        <p:spPr>
          <a:xfrm>
            <a:off x="4644008" y="3299919"/>
            <a:ext cx="3600000" cy="36000"/>
          </a:xfrm>
          <a:prstGeom prst="rect">
            <a:avLst/>
          </a:prstGeom>
          <a:solidFill>
            <a:srgbClr val="E60012"/>
          </a:solidFill>
          <a:ln w="6350" cmpd="sng">
            <a:solidFill>
              <a:srgbClr val="E7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文本框 31"/>
          <p:cNvSpPr txBox="1"/>
          <p:nvPr/>
        </p:nvSpPr>
        <p:spPr>
          <a:xfrm>
            <a:off x="4588178" y="1707654"/>
            <a:ext cx="384365" cy="307777"/>
          </a:xfrm>
          <a:prstGeom prst="rect">
            <a:avLst/>
          </a:prstGeom>
          <a:solidFill>
            <a:srgbClr val="A0A0A0"/>
          </a:solidFill>
        </p:spPr>
        <p:txBody>
          <a:bodyPr wrap="none" rtlCol="0">
            <a:spAutoFit/>
          </a:bodyPr>
          <a:lstStyle>
            <a:defPPr>
              <a:defRPr lang="zh-CN"/>
            </a:defPPr>
            <a:lvl1pPr>
              <a:defRPr kumimoji="1" sz="1400">
                <a:solidFill>
                  <a:schemeClr val="bg1"/>
                </a:solidFill>
                <a:latin typeface="Microsoft Sans Serif" panose="020B0604020202020204"/>
                <a:ea typeface="huxiaobo-gdh"/>
                <a:cs typeface="Microsoft Sans Serif" panose="020B0604020202020204"/>
              </a:defRPr>
            </a:lvl1pPr>
          </a:lstStyle>
          <a:p>
            <a:r>
              <a:rPr lang="en-US" altLang="zh-CN" dirty="0"/>
              <a:t>01</a:t>
            </a:r>
            <a:endParaRPr lang="zh-CN" altLang="en-US" dirty="0"/>
          </a:p>
        </p:txBody>
      </p:sp>
      <p:pic>
        <p:nvPicPr>
          <p:cNvPr id="34" name="图片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6" y="1347614"/>
            <a:ext cx="3459846" cy="2116138"/>
          </a:xfrm>
          <a:prstGeom prst="rect">
            <a:avLst/>
          </a:prstGeom>
        </p:spPr>
      </p:pic>
    </p:spTree>
    <p:extLst>
      <p:ext uri="{BB962C8B-B14F-4D97-AF65-F5344CB8AC3E}">
        <p14:creationId xmlns:p14="http://schemas.microsoft.com/office/powerpoint/2010/main" val="73240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6177" y="195486"/>
            <a:ext cx="4415823" cy="477054"/>
          </a:xfrm>
          <a:prstGeom prst="rect">
            <a:avLst/>
          </a:prstGeom>
          <a:noFill/>
          <a:ln w="9525">
            <a:noFill/>
            <a:miter lim="800000"/>
          </a:ln>
        </p:spPr>
        <p:txBody>
          <a:bodyPr vert="horz" wrap="square" lIns="91440" tIns="45720" rIns="91440" bIns="45720" numCol="1" anchor="ctr" anchorCtr="0" compatLnSpc="1"/>
          <a:lstStyle/>
          <a:p>
            <a:pPr algn="ctr"/>
            <a:r>
              <a:rPr lang="zh-CN" altLang="en-US"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智慧校园创新实践 </a:t>
            </a:r>
            <a:r>
              <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 </a:t>
            </a:r>
            <a:r>
              <a:rPr lang="zh-CN" altLang="en-US"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清华大学</a:t>
            </a:r>
            <a:endPar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2987824" y="627534"/>
            <a:ext cx="6048672" cy="4385816"/>
          </a:xfrm>
          <a:prstGeom prst="rect">
            <a:avLst/>
          </a:prstGeom>
          <a:noFill/>
        </p:spPr>
        <p:txBody>
          <a:bodyPr wrap="square" rtlCol="0">
            <a:spAutoFit/>
          </a:bodyPr>
          <a:lstStyle/>
          <a:p>
            <a:pPr>
              <a:lnSpc>
                <a:spcPct val="150000"/>
              </a:lnSpc>
            </a:pPr>
            <a:r>
              <a:rPr lang="zh-CN" altLang="en-US" sz="1400" b="1" dirty="0" smtClean="0">
                <a:solidFill>
                  <a:srgbClr val="FFC000"/>
                </a:solidFill>
                <a:latin typeface="微软雅黑" panose="020B0503020204020204" pitchFamily="34" charset="-122"/>
                <a:ea typeface="微软雅黑" panose="020B0503020204020204" pitchFamily="34" charset="-122"/>
              </a:rPr>
              <a:t>服务校园智慧互联</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200" dirty="0" smtClean="0">
                <a:latin typeface="微软雅黑" panose="020B0503020204020204" pitchFamily="34" charset="-122"/>
                <a:ea typeface="微软雅黑" panose="020B0503020204020204" pitchFamily="34" charset="-122"/>
              </a:rPr>
              <a:t>全校部署</a:t>
            </a:r>
            <a:r>
              <a:rPr lang="en-US" altLang="zh-CN" sz="1200" dirty="0" smtClean="0">
                <a:solidFill>
                  <a:srgbClr val="E60012"/>
                </a:solidFill>
                <a:latin typeface="微软雅黑" panose="020B0503020204020204" pitchFamily="34" charset="-122"/>
                <a:ea typeface="微软雅黑" panose="020B0503020204020204" pitchFamily="34" charset="-122"/>
              </a:rPr>
              <a:t>9000</a:t>
            </a:r>
            <a:r>
              <a:rPr lang="zh-CN" altLang="en-US" sz="1200" dirty="0" smtClean="0">
                <a:solidFill>
                  <a:srgbClr val="E60012"/>
                </a:solidFill>
                <a:latin typeface="微软雅黑" panose="020B0503020204020204" pitchFamily="34" charset="-122"/>
                <a:ea typeface="微软雅黑" panose="020B0503020204020204" pitchFamily="34" charset="-122"/>
              </a:rPr>
              <a:t>余台</a:t>
            </a:r>
            <a:r>
              <a:rPr lang="en-US" altLang="zh-CN" sz="1200" dirty="0" smtClean="0">
                <a:latin typeface="微软雅黑" panose="020B0503020204020204" pitchFamily="34" charset="-122"/>
                <a:ea typeface="微软雅黑" panose="020B0503020204020204" pitchFamily="34" charset="-122"/>
              </a:rPr>
              <a:t>802.11ac wave2 AP</a:t>
            </a:r>
            <a:r>
              <a:rPr lang="zh-CN" altLang="en-US" sz="1200" dirty="0" smtClean="0">
                <a:latin typeface="微软雅黑" panose="020B0503020204020204" pitchFamily="34" charset="-122"/>
                <a:ea typeface="微软雅黑" panose="020B0503020204020204" pitchFamily="34" charset="-122"/>
              </a:rPr>
              <a:t>实现</a:t>
            </a:r>
            <a:r>
              <a:rPr lang="en-US" altLang="zh-CN" sz="1200" dirty="0" smtClean="0">
                <a:latin typeface="微软雅黑" panose="020B0503020204020204" pitchFamily="34" charset="-122"/>
                <a:ea typeface="微软雅黑" panose="020B0503020204020204" pitchFamily="34" charset="-122"/>
              </a:rPr>
              <a:t>156</a:t>
            </a:r>
            <a:r>
              <a:rPr lang="zh-CN" altLang="en-US" sz="1200" dirty="0" smtClean="0">
                <a:latin typeface="微软雅黑" panose="020B0503020204020204" pitchFamily="34" charset="-122"/>
                <a:ea typeface="微软雅黑" panose="020B0503020204020204" pitchFamily="34" charset="-122"/>
              </a:rPr>
              <a:t>栋楼宇无线全覆盖，</a:t>
            </a:r>
            <a:endParaRPr lang="en-US" altLang="zh-CN" sz="1200" dirty="0" smtClean="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en-US" altLang="zh-CN" sz="1200" dirty="0" smtClean="0">
                <a:solidFill>
                  <a:srgbClr val="E60012"/>
                </a:solidFill>
                <a:latin typeface="微软雅黑" panose="020B0503020204020204" pitchFamily="34" charset="-122"/>
                <a:ea typeface="微软雅黑" panose="020B0503020204020204" pitchFamily="34" charset="-122"/>
              </a:rPr>
              <a:t>IPv6</a:t>
            </a:r>
            <a:r>
              <a:rPr lang="zh-CN" altLang="en-US" sz="1200" dirty="0" smtClean="0">
                <a:solidFill>
                  <a:srgbClr val="E60012"/>
                </a:solidFill>
                <a:latin typeface="微软雅黑" panose="020B0503020204020204" pitchFamily="34" charset="-122"/>
                <a:ea typeface="微软雅黑" panose="020B0503020204020204" pitchFamily="34" charset="-122"/>
              </a:rPr>
              <a:t>独立准入的安全管控与大数据智能无线运维均为教育行业首例</a:t>
            </a:r>
            <a:endParaRPr lang="en-US" altLang="zh-CN" sz="1200" dirty="0" smtClean="0">
              <a:solidFill>
                <a:srgbClr val="E60012"/>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率先</a:t>
            </a:r>
            <a:r>
              <a:rPr lang="zh-CN" altLang="en-US" sz="1200" dirty="0" smtClean="0">
                <a:solidFill>
                  <a:srgbClr val="E60012"/>
                </a:solidFill>
                <a:latin typeface="微软雅黑" panose="020B0503020204020204" pitchFamily="34" charset="-122"/>
                <a:ea typeface="微软雅黑" panose="020B0503020204020204" pitchFamily="34" charset="-122"/>
              </a:rPr>
              <a:t>利用</a:t>
            </a:r>
            <a:r>
              <a:rPr lang="en-US" altLang="zh-CN" sz="1200" dirty="0" err="1" smtClean="0">
                <a:solidFill>
                  <a:srgbClr val="E60012"/>
                </a:solidFill>
                <a:latin typeface="微软雅黑" panose="020B0503020204020204" pitchFamily="34" charset="-122"/>
                <a:ea typeface="微软雅黑" panose="020B0503020204020204" pitchFamily="34" charset="-122"/>
              </a:rPr>
              <a:t>LoRa</a:t>
            </a:r>
            <a:r>
              <a:rPr lang="zh-CN" altLang="en-US" sz="1200" dirty="0" smtClean="0">
                <a:solidFill>
                  <a:srgbClr val="E60012"/>
                </a:solidFill>
                <a:latin typeface="微软雅黑" panose="020B0503020204020204" pitchFamily="34" charset="-122"/>
                <a:ea typeface="微软雅黑" panose="020B0503020204020204" pitchFamily="34" charset="-122"/>
              </a:rPr>
              <a:t>物联技术实现</a:t>
            </a:r>
            <a:r>
              <a:rPr lang="zh-CN" altLang="en-US" sz="1200" dirty="0">
                <a:solidFill>
                  <a:srgbClr val="E60012"/>
                </a:solidFill>
                <a:latin typeface="微软雅黑" panose="020B0503020204020204" pitchFamily="34" charset="-122"/>
                <a:ea typeface="微软雅黑" panose="020B0503020204020204" pitchFamily="34" charset="-122"/>
              </a:rPr>
              <a:t>通信管井资产管理</a:t>
            </a:r>
            <a:r>
              <a:rPr lang="zh-CN" altLang="en-US" sz="1200" dirty="0">
                <a:latin typeface="微软雅黑" panose="020B0503020204020204" pitchFamily="34" charset="-122"/>
                <a:ea typeface="微软雅黑" panose="020B0503020204020204" pitchFamily="34" charset="-122"/>
              </a:rPr>
              <a:t>，并通过平台预留智慧校园物联扩展性</a:t>
            </a:r>
          </a:p>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服务校园云</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rPr>
              <a:t>满足清华大学</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万师生教学、</a:t>
            </a:r>
            <a:r>
              <a:rPr lang="zh-CN" altLang="en-US" sz="1200" dirty="0" smtClean="0">
                <a:latin typeface="微软雅黑" panose="020B0503020204020204" pitchFamily="34" charset="-122"/>
                <a:ea typeface="微软雅黑" panose="020B0503020204020204" pitchFamily="34" charset="-122"/>
              </a:rPr>
              <a:t>科研校园</a:t>
            </a:r>
            <a:r>
              <a:rPr lang="en-US" altLang="zh-CN" sz="1200" dirty="0" smtClean="0">
                <a:latin typeface="微软雅黑" panose="020B0503020204020204" pitchFamily="34" charset="-122"/>
                <a:ea typeface="微软雅黑" panose="020B0503020204020204" pitchFamily="34" charset="-122"/>
              </a:rPr>
              <a:t>IT</a:t>
            </a:r>
            <a:r>
              <a:rPr lang="zh-CN" altLang="en-US" sz="1200" dirty="0" smtClean="0">
                <a:latin typeface="微软雅黑" panose="020B0503020204020204" pitchFamily="34" charset="-122"/>
                <a:ea typeface="微软雅黑" panose="020B0503020204020204" pitchFamily="34" charset="-122"/>
              </a:rPr>
              <a:t>一站式服务。</a:t>
            </a:r>
            <a:r>
              <a:rPr lang="zh-CN" altLang="en-US" sz="1200" dirty="0">
                <a:solidFill>
                  <a:srgbClr val="E60012"/>
                </a:solidFill>
                <a:latin typeface="微软雅黑" panose="020B0503020204020204" pitchFamily="34" charset="-122"/>
                <a:ea typeface="微软雅黑" panose="020B0503020204020204" pitchFamily="34" charset="-122"/>
              </a:rPr>
              <a:t>基于</a:t>
            </a:r>
            <a:r>
              <a:rPr lang="en-US" altLang="zh-CN" sz="1200" dirty="0">
                <a:solidFill>
                  <a:srgbClr val="E60012"/>
                </a:solidFill>
                <a:latin typeface="微软雅黑" panose="020B0503020204020204" pitchFamily="34" charset="-122"/>
                <a:ea typeface="微软雅黑" panose="020B0503020204020204" pitchFamily="34" charset="-122"/>
              </a:rPr>
              <a:t>SDN</a:t>
            </a:r>
            <a:r>
              <a:rPr lang="zh-CN" altLang="en-US" sz="1200" dirty="0">
                <a:solidFill>
                  <a:srgbClr val="E60012"/>
                </a:solidFill>
                <a:latin typeface="微软雅黑" panose="020B0503020204020204" pitchFamily="34" charset="-122"/>
                <a:ea typeface="微软雅黑" panose="020B0503020204020204" pitchFamily="34" charset="-122"/>
              </a:rPr>
              <a:t>的</a:t>
            </a:r>
            <a:r>
              <a:rPr lang="en-US" altLang="zh-CN" sz="1200" dirty="0">
                <a:solidFill>
                  <a:srgbClr val="E60012"/>
                </a:solidFill>
                <a:latin typeface="微软雅黑" panose="020B0503020204020204" pitchFamily="34" charset="-122"/>
                <a:ea typeface="微软雅黑" panose="020B0503020204020204" pitchFamily="34" charset="-122"/>
              </a:rPr>
              <a:t>100G</a:t>
            </a:r>
            <a:r>
              <a:rPr lang="zh-CN" altLang="en-US" sz="1200" dirty="0">
                <a:solidFill>
                  <a:srgbClr val="E60012"/>
                </a:solidFill>
                <a:latin typeface="微软雅黑" panose="020B0503020204020204" pitchFamily="34" charset="-122"/>
                <a:ea typeface="微软雅黑" panose="020B0503020204020204" pitchFamily="34" charset="-122"/>
              </a:rPr>
              <a:t>云网络和</a:t>
            </a:r>
            <a:r>
              <a:rPr lang="en-US" altLang="zh-CN" sz="1200" dirty="0">
                <a:solidFill>
                  <a:srgbClr val="E60012"/>
                </a:solidFill>
                <a:latin typeface="微软雅黑" panose="020B0503020204020204" pitchFamily="34" charset="-122"/>
                <a:ea typeface="微软雅黑" panose="020B0503020204020204" pitchFamily="34" charset="-122"/>
              </a:rPr>
              <a:t>H3C M9000</a:t>
            </a:r>
            <a:r>
              <a:rPr lang="zh-CN" altLang="en-US" sz="1200" dirty="0">
                <a:solidFill>
                  <a:srgbClr val="E60012"/>
                </a:solidFill>
                <a:latin typeface="微软雅黑" panose="020B0503020204020204" pitchFamily="34" charset="-122"/>
                <a:ea typeface="微软雅黑" panose="020B0503020204020204" pitchFamily="34" charset="-122"/>
              </a:rPr>
              <a:t>高端安全资源池</a:t>
            </a:r>
            <a:r>
              <a:rPr lang="zh-CN" altLang="en-US" sz="1200" dirty="0">
                <a:latin typeface="微软雅黑" panose="020B0503020204020204" pitchFamily="34" charset="-122"/>
                <a:ea typeface="微软雅黑" panose="020B0503020204020204" pitchFamily="34" charset="-122"/>
              </a:rPr>
              <a:t>，实现了不同院系租户动态安全防护</a:t>
            </a:r>
            <a:endParaRPr lang="en-US" altLang="zh-CN" sz="12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en-US" altLang="zh-CN" sz="1200" dirty="0" smtClean="0">
                <a:latin typeface="微软雅黑" panose="020B0503020204020204" pitchFamily="34" charset="-122"/>
                <a:ea typeface="微软雅黑" panose="020B0503020204020204" pitchFamily="34" charset="-122"/>
              </a:rPr>
              <a:t>140</a:t>
            </a:r>
            <a:r>
              <a:rPr lang="zh-CN" altLang="en-US" sz="1200" dirty="0" smtClean="0">
                <a:latin typeface="微软雅黑" panose="020B0503020204020204" pitchFamily="34" charset="-122"/>
                <a:ea typeface="微软雅黑" panose="020B0503020204020204" pitchFamily="34" charset="-122"/>
              </a:rPr>
              <a:t>余台</a:t>
            </a:r>
            <a:r>
              <a:rPr lang="en-US" altLang="zh-CN" sz="1200" dirty="0" smtClean="0">
                <a:latin typeface="微软雅黑" panose="020B0503020204020204" pitchFamily="34" charset="-122"/>
                <a:ea typeface="微软雅黑" panose="020B0503020204020204" pitchFamily="34" charset="-122"/>
              </a:rPr>
              <a:t>DL580 X86</a:t>
            </a:r>
            <a:r>
              <a:rPr lang="zh-CN" altLang="en-US" sz="1200" dirty="0" smtClean="0">
                <a:latin typeface="微软雅黑" panose="020B0503020204020204" pitchFamily="34" charset="-122"/>
                <a:ea typeface="微软雅黑" panose="020B0503020204020204" pitchFamily="34" charset="-122"/>
              </a:rPr>
              <a:t>计算系统，</a:t>
            </a:r>
            <a:r>
              <a:rPr lang="en-US" altLang="zh-CN" sz="1200" dirty="0" smtClean="0">
                <a:latin typeface="微软雅黑" panose="020B0503020204020204" pitchFamily="34" charset="-122"/>
                <a:ea typeface="微软雅黑" panose="020B0503020204020204" pitchFamily="34" charset="-122"/>
              </a:rPr>
              <a:t>13PB</a:t>
            </a:r>
            <a:r>
              <a:rPr lang="zh-CN" altLang="en-US" sz="1200" dirty="0" smtClean="0">
                <a:latin typeface="微软雅黑" panose="020B0503020204020204" pitchFamily="34" charset="-122"/>
                <a:ea typeface="微软雅黑" panose="020B0503020204020204" pitchFamily="34" charset="-122"/>
              </a:rPr>
              <a:t>分布式存储系统，</a:t>
            </a:r>
            <a:r>
              <a:rPr lang="zh-CN" altLang="en-US" sz="1200" dirty="0" smtClean="0">
                <a:solidFill>
                  <a:srgbClr val="E60012"/>
                </a:solidFill>
                <a:latin typeface="微软雅黑" panose="020B0503020204020204" pitchFamily="34" charset="-122"/>
                <a:ea typeface="微软雅黑" panose="020B0503020204020204" pitchFamily="34" charset="-122"/>
              </a:rPr>
              <a:t>确保每人至少</a:t>
            </a:r>
            <a:r>
              <a:rPr lang="en-US" altLang="zh-CN" sz="1200" dirty="0" smtClean="0">
                <a:solidFill>
                  <a:srgbClr val="E60012"/>
                </a:solidFill>
                <a:latin typeface="微软雅黑" panose="020B0503020204020204" pitchFamily="34" charset="-122"/>
                <a:ea typeface="微软雅黑" panose="020B0503020204020204" pitchFamily="34" charset="-122"/>
              </a:rPr>
              <a:t>100GB</a:t>
            </a:r>
            <a:r>
              <a:rPr lang="zh-CN" altLang="en-US" sz="1200" dirty="0">
                <a:solidFill>
                  <a:srgbClr val="E60012"/>
                </a:solidFill>
                <a:latin typeface="微软雅黑" panose="020B0503020204020204" pitchFamily="34" charset="-122"/>
                <a:ea typeface="微软雅黑" panose="020B0503020204020204" pitchFamily="34" charset="-122"/>
              </a:rPr>
              <a:t>云网盘</a:t>
            </a:r>
            <a:r>
              <a:rPr lang="zh-CN" altLang="en-US" sz="1200" dirty="0">
                <a:latin typeface="微软雅黑" panose="020B0503020204020204" pitchFamily="34" charset="-122"/>
                <a:ea typeface="微软雅黑" panose="020B0503020204020204" pitchFamily="34" charset="-122"/>
              </a:rPr>
              <a:t>服务</a:t>
            </a:r>
            <a:r>
              <a:rPr lang="zh-CN" altLang="en-US" sz="1200" dirty="0" smtClean="0">
                <a:latin typeface="微软雅黑" panose="020B0503020204020204" pitchFamily="34" charset="-122"/>
                <a:ea typeface="微软雅黑" panose="020B0503020204020204" pitchFamily="34" charset="-122"/>
              </a:rPr>
              <a:t>需求</a:t>
            </a:r>
            <a:endParaRPr lang="en-US" altLang="zh-CN" sz="12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smtClean="0">
                <a:solidFill>
                  <a:srgbClr val="E62E25"/>
                </a:solidFill>
                <a:latin typeface="微软雅黑" panose="020B0503020204020204" pitchFamily="34" charset="-122"/>
                <a:ea typeface="微软雅黑" panose="020B0503020204020204" pitchFamily="34" charset="-122"/>
              </a:rPr>
              <a:t>云融合大数据服务</a:t>
            </a:r>
            <a:r>
              <a:rPr lang="zh-CN" altLang="en-US" sz="1200" dirty="0" smtClean="0">
                <a:latin typeface="微软雅黑" panose="020B0503020204020204" pitchFamily="34" charset="-122"/>
                <a:ea typeface="微软雅黑" panose="020B0503020204020204" pitchFamily="34" charset="-122"/>
              </a:rPr>
              <a:t>，通过</a:t>
            </a:r>
            <a:r>
              <a:rPr lang="en-US" altLang="zh-CN" sz="1200" dirty="0" smtClean="0">
                <a:latin typeface="微软雅黑" panose="020B0503020204020204" pitchFamily="34" charset="-122"/>
                <a:ea typeface="微软雅黑" panose="020B0503020204020204" pitchFamily="34" charset="-122"/>
              </a:rPr>
              <a:t>H3C </a:t>
            </a:r>
            <a:r>
              <a:rPr lang="en-US" altLang="zh-CN" sz="1200" dirty="0" err="1" smtClean="0">
                <a:latin typeface="微软雅黑" panose="020B0503020204020204" pitchFamily="34" charset="-122"/>
                <a:ea typeface="微软雅黑" panose="020B0503020204020204" pitchFamily="34" charset="-122"/>
              </a:rPr>
              <a:t>DataEngine</a:t>
            </a:r>
            <a:r>
              <a:rPr lang="zh-CN" altLang="en-US" sz="1200" dirty="0" smtClean="0">
                <a:latin typeface="微软雅黑" panose="020B0503020204020204" pitchFamily="34" charset="-122"/>
                <a:ea typeface="微软雅黑" panose="020B0503020204020204" pitchFamily="34" charset="-122"/>
              </a:rPr>
              <a:t>作为校园应用创新引擎，</a:t>
            </a:r>
            <a:r>
              <a:rPr lang="zh-CN" altLang="en-US" sz="1200" dirty="0" smtClean="0">
                <a:solidFill>
                  <a:srgbClr val="E62E25"/>
                </a:solidFill>
                <a:latin typeface="微软雅黑" panose="020B0503020204020204" pitchFamily="34" charset="-122"/>
                <a:ea typeface="微软雅黑" panose="020B0503020204020204" pitchFamily="34" charset="-122"/>
              </a:rPr>
              <a:t>服务</a:t>
            </a:r>
            <a:r>
              <a:rPr lang="zh-CN" altLang="en-US" sz="1200" dirty="0">
                <a:solidFill>
                  <a:srgbClr val="E62E25"/>
                </a:solidFill>
                <a:latin typeface="微软雅黑" panose="020B0503020204020204" pitchFamily="34" charset="-122"/>
                <a:ea typeface="微软雅黑" panose="020B0503020204020204" pitchFamily="34" charset="-122"/>
              </a:rPr>
              <a:t>校园创新</a:t>
            </a:r>
            <a:r>
              <a:rPr lang="zh-CN" altLang="en-US" sz="1200" dirty="0" smtClean="0">
                <a:solidFill>
                  <a:srgbClr val="E62E25"/>
                </a:solidFill>
                <a:latin typeface="微软雅黑" panose="020B0503020204020204" pitchFamily="34" charset="-122"/>
                <a:ea typeface="微软雅黑" panose="020B0503020204020204" pitchFamily="34" charset="-122"/>
              </a:rPr>
              <a:t>应用与未来智慧园区建设</a:t>
            </a:r>
            <a:endParaRPr lang="en-US" altLang="zh-CN" sz="1200" dirty="0" smtClean="0">
              <a:solidFill>
                <a:srgbClr val="E62E25"/>
              </a:solidFill>
              <a:latin typeface="微软雅黑" panose="020B0503020204020204" pitchFamily="34" charset="-122"/>
              <a:ea typeface="微软雅黑" panose="020B0503020204020204" pitchFamily="34" charset="-122"/>
            </a:endParaRPr>
          </a:p>
          <a:p>
            <a:pPr>
              <a:lnSpc>
                <a:spcPct val="150000"/>
              </a:lnSpc>
            </a:pPr>
            <a:r>
              <a:rPr lang="zh-CN" altLang="en-US" sz="1400" b="1" dirty="0" smtClean="0">
                <a:solidFill>
                  <a:srgbClr val="FFC000"/>
                </a:solidFill>
                <a:latin typeface="微软雅黑" panose="020B0503020204020204" pitchFamily="34" charset="-122"/>
                <a:ea typeface="微软雅黑" panose="020B0503020204020204" pitchFamily="34" charset="-122"/>
              </a:rPr>
              <a:t>服务科研高性能计算</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200" dirty="0" smtClean="0">
                <a:latin typeface="微软雅黑" panose="020B0503020204020204" pitchFamily="34" charset="-122"/>
                <a:ea typeface="微软雅黑" panose="020B0503020204020204" pitchFamily="34" charset="-122"/>
              </a:rPr>
              <a:t>清华生命科学院采用</a:t>
            </a:r>
            <a:r>
              <a:rPr lang="en-US" altLang="zh-CN" sz="1200" dirty="0" smtClean="0">
                <a:latin typeface="微软雅黑" panose="020B0503020204020204" pitchFamily="34" charset="-122"/>
                <a:ea typeface="微软雅黑" panose="020B0503020204020204" pitchFamily="34" charset="-122"/>
              </a:rPr>
              <a:t>200</a:t>
            </a:r>
            <a:r>
              <a:rPr lang="zh-CN" altLang="en-US" sz="1200" dirty="0" smtClean="0">
                <a:latin typeface="微软雅黑" panose="020B0503020204020204" pitchFamily="34" charset="-122"/>
                <a:ea typeface="微软雅黑" panose="020B0503020204020204" pitchFamily="34" charset="-122"/>
              </a:rPr>
              <a:t>台</a:t>
            </a:r>
            <a:r>
              <a:rPr lang="en-US" altLang="zh-CN" sz="1200" dirty="0" smtClean="0">
                <a:latin typeface="微软雅黑" panose="020B0503020204020204" pitchFamily="34" charset="-122"/>
                <a:ea typeface="微软雅黑" panose="020B0503020204020204" pitchFamily="34" charset="-122"/>
              </a:rPr>
              <a:t>H3C Apollo 2000</a:t>
            </a:r>
            <a:r>
              <a:rPr lang="zh-CN" altLang="en-US" sz="1200" dirty="0" smtClean="0">
                <a:latin typeface="微软雅黑" panose="020B0503020204020204" pitchFamily="34" charset="-122"/>
                <a:ea typeface="微软雅黑" panose="020B0503020204020204" pitchFamily="34" charset="-122"/>
              </a:rPr>
              <a:t>刀片服务器，</a:t>
            </a:r>
            <a:r>
              <a:rPr lang="en-US" altLang="zh-CN" sz="1200" dirty="0" smtClean="0">
                <a:latin typeface="微软雅黑" panose="020B0503020204020204" pitchFamily="34" charset="-122"/>
                <a:ea typeface="微软雅黑" panose="020B0503020204020204" pitchFamily="34" charset="-122"/>
              </a:rPr>
              <a:t>20</a:t>
            </a:r>
            <a:r>
              <a:rPr lang="zh-CN" altLang="en-US" sz="1200" dirty="0" smtClean="0">
                <a:latin typeface="微软雅黑" panose="020B0503020204020204" pitchFamily="34" charset="-122"/>
                <a:ea typeface="微软雅黑" panose="020B0503020204020204" pitchFamily="34" charset="-122"/>
              </a:rPr>
              <a:t>个</a:t>
            </a:r>
            <a:r>
              <a:rPr lang="en-US" altLang="zh-CN" sz="1200" dirty="0" smtClean="0">
                <a:latin typeface="微软雅黑" panose="020B0503020204020204" pitchFamily="34" charset="-122"/>
                <a:ea typeface="微软雅黑" panose="020B0503020204020204" pitchFamily="34" charset="-122"/>
              </a:rPr>
              <a:t>GPU</a:t>
            </a:r>
            <a:r>
              <a:rPr lang="zh-CN" altLang="en-US" sz="1200" dirty="0" smtClean="0">
                <a:latin typeface="微软雅黑" panose="020B0503020204020204" pitchFamily="34" charset="-122"/>
                <a:ea typeface="微软雅黑" panose="020B0503020204020204" pitchFamily="34" charset="-122"/>
              </a:rPr>
              <a:t>节点，</a:t>
            </a:r>
            <a:r>
              <a:rPr lang="en-US" altLang="zh-CN" sz="1200" dirty="0" smtClean="0">
                <a:latin typeface="微软雅黑" panose="020B0503020204020204" pitchFamily="34" charset="-122"/>
                <a:ea typeface="微软雅黑" panose="020B0503020204020204" pitchFamily="34" charset="-122"/>
              </a:rPr>
              <a:t>10PB</a:t>
            </a:r>
            <a:r>
              <a:rPr lang="zh-CN" altLang="en-US" sz="1200" dirty="0" smtClean="0">
                <a:latin typeface="微软雅黑" panose="020B0503020204020204" pitchFamily="34" charset="-122"/>
                <a:ea typeface="微软雅黑" panose="020B0503020204020204" pitchFamily="34" charset="-122"/>
              </a:rPr>
              <a:t>并行存储系统，搭建高性能计算与存储系统，应用于海量冷冻电镜数据中冷冻固定、显微、图像处理等数据的收集、处理，实现实验结果的快速、清晰呈现</a:t>
            </a:r>
            <a:endParaRPr lang="en-US" altLang="zh-CN" sz="12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6" y="775038"/>
            <a:ext cx="2816739" cy="4223047"/>
          </a:xfrm>
          <a:prstGeom prst="rect">
            <a:avLst/>
          </a:prstGeom>
          <a:effectLst>
            <a:softEdge rad="12700"/>
          </a:effectLst>
        </p:spPr>
      </p:pic>
      <p:pic>
        <p:nvPicPr>
          <p:cNvPr id="7" name="图片 6"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925" y="239557"/>
            <a:ext cx="970268" cy="344187"/>
          </a:xfrm>
          <a:prstGeom prst="rect">
            <a:avLst/>
          </a:prstGeom>
        </p:spPr>
      </p:pic>
    </p:spTree>
    <p:extLst>
      <p:ext uri="{BB962C8B-B14F-4D97-AF65-F5344CB8AC3E}">
        <p14:creationId xmlns:p14="http://schemas.microsoft.com/office/powerpoint/2010/main" val="388106619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0" y="773824"/>
            <a:ext cx="2816739" cy="4223046"/>
          </a:xfrm>
          <a:prstGeom prst="rect">
            <a:avLst/>
          </a:prstGeom>
          <a:effectLst>
            <a:softEdge rad="12700"/>
          </a:effectLst>
        </p:spPr>
      </p:pic>
      <p:sp>
        <p:nvSpPr>
          <p:cNvPr id="3" name="矩形 2"/>
          <p:cNvSpPr/>
          <p:nvPr/>
        </p:nvSpPr>
        <p:spPr>
          <a:xfrm>
            <a:off x="156177" y="195486"/>
            <a:ext cx="4415823" cy="477054"/>
          </a:xfrm>
          <a:prstGeom prst="rect">
            <a:avLst/>
          </a:prstGeom>
          <a:noFill/>
          <a:ln w="9525">
            <a:noFill/>
            <a:miter lim="800000"/>
          </a:ln>
        </p:spPr>
        <p:txBody>
          <a:bodyPr vert="horz" wrap="square" lIns="91440" tIns="45720" rIns="91440" bIns="45720" numCol="1" anchor="ctr" anchorCtr="0" compatLnSpc="1"/>
          <a:lstStyle/>
          <a:p>
            <a:pPr algn="ctr"/>
            <a:r>
              <a:rPr lang="zh-CN" altLang="en-US"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智慧校园创新实践 </a:t>
            </a:r>
            <a:r>
              <a:rPr lang="en-US" altLang="zh-CN"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 </a:t>
            </a:r>
            <a:r>
              <a:rPr lang="zh-CN" altLang="en-US"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北京大学</a:t>
            </a:r>
            <a:endParaRPr lang="en-US" altLang="zh-CN"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3059832" y="699542"/>
            <a:ext cx="5832648" cy="4385816"/>
          </a:xfrm>
          <a:prstGeom prst="rect">
            <a:avLst/>
          </a:prstGeom>
          <a:noFill/>
        </p:spPr>
        <p:txBody>
          <a:bodyPr wrap="square" rtlCol="0">
            <a:spAutoFit/>
          </a:bodyPr>
          <a:lstStyle/>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服务云中心数据存储</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采用</a:t>
            </a:r>
            <a:r>
              <a:rPr lang="en-US" altLang="zh-CN" sz="1400" dirty="0">
                <a:latin typeface="微软雅黑" panose="020B0503020204020204" pitchFamily="34" charset="-122"/>
                <a:ea typeface="微软雅黑" panose="020B0503020204020204" pitchFamily="34" charset="-122"/>
              </a:rPr>
              <a:t>3PAR 20450</a:t>
            </a:r>
            <a:r>
              <a:rPr lang="zh-CN" altLang="en-US" sz="1400" dirty="0">
                <a:latin typeface="微软雅黑" panose="020B0503020204020204" pitchFamily="34" charset="-122"/>
                <a:ea typeface="微软雅黑" panose="020B0503020204020204" pitchFamily="34" charset="-122"/>
              </a:rPr>
              <a:t>高端全闪存储系统同时结合重删压缩大幅提高</a:t>
            </a:r>
            <a:r>
              <a:rPr lang="en-US" altLang="zh-CN" sz="1400" dirty="0">
                <a:latin typeface="微软雅黑" panose="020B0503020204020204" pitchFamily="34" charset="-122"/>
                <a:ea typeface="微软雅黑" panose="020B0503020204020204" pitchFamily="34" charset="-122"/>
              </a:rPr>
              <a:t>SSD</a:t>
            </a:r>
            <a:r>
              <a:rPr lang="zh-CN" altLang="en-US" sz="1400" dirty="0">
                <a:latin typeface="微软雅黑" panose="020B0503020204020204" pitchFamily="34" charset="-122"/>
                <a:ea typeface="微软雅黑" panose="020B0503020204020204" pitchFamily="34" charset="-122"/>
              </a:rPr>
              <a:t>的使用寿命和容量，采用大容量的</a:t>
            </a:r>
            <a:r>
              <a:rPr lang="en-US" altLang="zh-CN" sz="1400" dirty="0">
                <a:latin typeface="微软雅黑" panose="020B0503020204020204" pitchFamily="34" charset="-122"/>
                <a:ea typeface="微软雅黑" panose="020B0503020204020204" pitchFamily="34" charset="-122"/>
              </a:rPr>
              <a:t>7.68TB SSD</a:t>
            </a:r>
            <a:r>
              <a:rPr lang="zh-CN" altLang="en-US" sz="1400" dirty="0">
                <a:latin typeface="微软雅黑" panose="020B0503020204020204" pitchFamily="34" charset="-122"/>
                <a:ea typeface="微软雅黑" panose="020B0503020204020204" pitchFamily="34" charset="-122"/>
              </a:rPr>
              <a:t>硬盘为用户提供高达</a:t>
            </a:r>
            <a:r>
              <a:rPr lang="en-US" altLang="zh-CN" sz="1400" dirty="0">
                <a:latin typeface="微软雅黑" panose="020B0503020204020204" pitchFamily="34" charset="-122"/>
                <a:ea typeface="微软雅黑" panose="020B0503020204020204" pitchFamily="34" charset="-122"/>
              </a:rPr>
              <a:t>330TB</a:t>
            </a:r>
            <a:r>
              <a:rPr lang="zh-CN" altLang="en-US" sz="1400" dirty="0">
                <a:latin typeface="微软雅黑" panose="020B0503020204020204" pitchFamily="34" charset="-122"/>
                <a:ea typeface="微软雅黑" panose="020B0503020204020204" pitchFamily="34" charset="-122"/>
              </a:rPr>
              <a:t>裸容量，在容量、性能上充分满足用户需求，同时基于</a:t>
            </a:r>
            <a:r>
              <a:rPr lang="en-US" altLang="zh-CN" sz="1400" dirty="0">
                <a:latin typeface="微软雅黑" panose="020B0503020204020204" pitchFamily="34" charset="-122"/>
                <a:ea typeface="微软雅黑" panose="020B0503020204020204" pitchFamily="34" charset="-122"/>
              </a:rPr>
              <a:t>3PAR</a:t>
            </a:r>
            <a:r>
              <a:rPr lang="zh-CN" altLang="en-US" sz="1400" dirty="0">
                <a:latin typeface="微软雅黑" panose="020B0503020204020204" pitchFamily="34" charset="-122"/>
                <a:ea typeface="微软雅黑" panose="020B0503020204020204" pitchFamily="34" charset="-122"/>
              </a:rPr>
              <a:t>多控架构，为用户提供一套高效、稳定的存储系统</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en-US" altLang="zh-CN" sz="1400" dirty="0">
                <a:latin typeface="微软雅黑" panose="020B0503020204020204" pitchFamily="34" charset="-122"/>
                <a:ea typeface="微软雅黑" panose="020B0503020204020204" pitchFamily="34" charset="-122"/>
              </a:rPr>
              <a:t>3PAR 20450</a:t>
            </a:r>
            <a:r>
              <a:rPr lang="zh-CN" altLang="en-US" sz="1400" dirty="0">
                <a:latin typeface="微软雅黑" panose="020B0503020204020204" pitchFamily="34" charset="-122"/>
                <a:ea typeface="微软雅黑" panose="020B0503020204020204" pitchFamily="34" charset="-122"/>
              </a:rPr>
              <a:t>采用全闪存储架构帮助用户显著提升校内电子校务等系统访问速度</a:t>
            </a: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大容量的</a:t>
            </a:r>
            <a:r>
              <a:rPr lang="en-US" altLang="zh-CN" sz="1400" dirty="0">
                <a:latin typeface="微软雅黑" panose="020B0503020204020204" pitchFamily="34" charset="-122"/>
                <a:ea typeface="微软雅黑" panose="020B0503020204020204" pitchFamily="34" charset="-122"/>
              </a:rPr>
              <a:t>SSD</a:t>
            </a:r>
            <a:r>
              <a:rPr lang="zh-CN" altLang="en-US" sz="1400" dirty="0">
                <a:latin typeface="微软雅黑" panose="020B0503020204020204" pitchFamily="34" charset="-122"/>
                <a:ea typeface="微软雅黑" panose="020B0503020204020204" pitchFamily="34" charset="-122"/>
              </a:rPr>
              <a:t>在满足客户容量需求的同时更加的节省空间</a:t>
            </a:r>
          </a:p>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服务校园无线</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北大宿舍网采用面板式覆盖方案，解决了学生有线、无线的访问需求，</a:t>
            </a:r>
            <a:r>
              <a:rPr lang="en-US" altLang="zh-CN" sz="1400" dirty="0">
                <a:latin typeface="微软雅黑" panose="020B0503020204020204" pitchFamily="34" charset="-122"/>
                <a:ea typeface="微软雅黑" panose="020B0503020204020204" pitchFamily="34" charset="-122"/>
              </a:rPr>
              <a:t>WA4320H</a:t>
            </a:r>
            <a:r>
              <a:rPr lang="zh-CN" altLang="en-US" sz="1400" dirty="0">
                <a:latin typeface="微软雅黑" panose="020B0503020204020204" pitchFamily="34" charset="-122"/>
                <a:ea typeface="微软雅黑" panose="020B0503020204020204" pitchFamily="34" charset="-122"/>
              </a:rPr>
              <a:t>提供最多</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个有线端口和超千兆的无线接入速率能够北京大学师生高速上网的需求。</a:t>
            </a:r>
          </a:p>
          <a:p>
            <a:pPr>
              <a:lnSpc>
                <a:spcPct val="150000"/>
              </a:lnSpc>
            </a:pPr>
            <a:endParaRPr lang="en-US" altLang="zh-CN" sz="1400" dirty="0" smtClean="0">
              <a:latin typeface="微软雅黑" panose="020B0503020204020204" pitchFamily="34" charset="-122"/>
              <a:ea typeface="微软雅黑" panose="020B0503020204020204" pitchFamily="34" charset="-122"/>
            </a:endParaRPr>
          </a:p>
        </p:txBody>
      </p:sp>
      <p:pic>
        <p:nvPicPr>
          <p:cNvPr id="7" name="图片 6"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45" y="-41065"/>
            <a:ext cx="1213539" cy="925104"/>
          </a:xfrm>
          <a:prstGeom prst="rect">
            <a:avLst/>
          </a:prstGeom>
        </p:spPr>
      </p:pic>
    </p:spTree>
    <p:extLst>
      <p:ext uri="{BB962C8B-B14F-4D97-AF65-F5344CB8AC3E}">
        <p14:creationId xmlns:p14="http://schemas.microsoft.com/office/powerpoint/2010/main" val="33714832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6177" y="195486"/>
            <a:ext cx="4415823" cy="477054"/>
          </a:xfrm>
          <a:prstGeom prst="rect">
            <a:avLst/>
          </a:prstGeom>
          <a:noFill/>
          <a:ln w="9525">
            <a:noFill/>
            <a:miter lim="800000"/>
          </a:ln>
        </p:spPr>
        <p:txBody>
          <a:bodyPr vert="horz" wrap="square" lIns="91440" tIns="45720" rIns="91440" bIns="45720" numCol="1" anchor="ctr" anchorCtr="0" compatLnSpc="1"/>
          <a:lstStyle/>
          <a:p>
            <a:pPr algn="ctr"/>
            <a:r>
              <a:rPr lang="zh-CN" altLang="en-US"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智慧校园创新实践 </a:t>
            </a:r>
            <a:r>
              <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 </a:t>
            </a:r>
            <a:r>
              <a:rPr lang="zh-CN" altLang="en-US"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天津</a:t>
            </a:r>
            <a:r>
              <a:rPr lang="zh-CN" altLang="en-US"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大学</a:t>
            </a:r>
            <a:endPar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3059832" y="633797"/>
            <a:ext cx="5832648" cy="4293483"/>
          </a:xfrm>
          <a:prstGeom prst="rect">
            <a:avLst/>
          </a:prstGeom>
          <a:noFill/>
        </p:spPr>
        <p:txBody>
          <a:bodyPr wrap="square" rtlCol="0">
            <a:spAutoFit/>
          </a:bodyPr>
          <a:lstStyle/>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服务融合校园网</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天津大学</a:t>
            </a:r>
            <a:r>
              <a:rPr lang="zh-CN" altLang="en-US" sz="1400" dirty="0">
                <a:latin typeface="微软雅黑" panose="020B0503020204020204" pitchFamily="34" charset="-122"/>
                <a:ea typeface="微软雅黑" panose="020B0503020204020204" pitchFamily="34" charset="-122"/>
              </a:rPr>
              <a:t>是新华三教育版云平台首次应用高校，具有针对性服务目录，如，科研课题云主机、云开发平台、云实验室等，并通过对接校园一卡通等支付系统，使校园云成为一个自运营的服务平台；</a:t>
            </a: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云平台实现了对原有</a:t>
            </a:r>
            <a:r>
              <a:rPr lang="en-US" altLang="zh-CN" sz="1400" dirty="0">
                <a:latin typeface="微软雅黑" panose="020B0503020204020204" pitchFamily="34" charset="-122"/>
                <a:ea typeface="微软雅黑" panose="020B0503020204020204" pitchFamily="34" charset="-122"/>
              </a:rPr>
              <a:t>Citrix</a:t>
            </a:r>
            <a:r>
              <a:rPr lang="zh-CN" altLang="en-US" sz="1400" dirty="0">
                <a:latin typeface="微软雅黑" panose="020B0503020204020204" pitchFamily="34" charset="-122"/>
                <a:ea typeface="微软雅黑" panose="020B0503020204020204" pitchFamily="34" charset="-122"/>
              </a:rPr>
              <a:t>等虚拟化平台和新增</a:t>
            </a:r>
            <a:r>
              <a:rPr lang="en-US" altLang="zh-CN" sz="1400" dirty="0">
                <a:latin typeface="微软雅黑" panose="020B0503020204020204" pitchFamily="34" charset="-122"/>
                <a:ea typeface="微软雅黑" panose="020B0503020204020204" pitchFamily="34" charset="-122"/>
              </a:rPr>
              <a:t>H3C CAS</a:t>
            </a:r>
            <a:r>
              <a:rPr lang="zh-CN" altLang="en-US" sz="1400" dirty="0">
                <a:latin typeface="微软雅黑" panose="020B0503020204020204" pitchFamily="34" charset="-122"/>
                <a:ea typeface="微软雅黑" panose="020B0503020204020204" pitchFamily="34" charset="-122"/>
              </a:rPr>
              <a:t>虚拟化平台的统一纳管，实现原有资产保护；</a:t>
            </a: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基于</a:t>
            </a:r>
            <a:r>
              <a:rPr lang="en-US" altLang="zh-CN" sz="1400" dirty="0">
                <a:latin typeface="微软雅黑" panose="020B0503020204020204" pitchFamily="34" charset="-122"/>
                <a:ea typeface="微软雅黑" panose="020B0503020204020204" pitchFamily="34" charset="-122"/>
              </a:rPr>
              <a:t>SDN</a:t>
            </a:r>
            <a:r>
              <a:rPr lang="zh-CN" altLang="en-US" sz="1400" dirty="0">
                <a:latin typeface="微软雅黑" panose="020B0503020204020204" pitchFamily="34" charset="-122"/>
                <a:ea typeface="微软雅黑" panose="020B0503020204020204" pitchFamily="34" charset="-122"/>
              </a:rPr>
              <a:t>的云网络和云安全资源池（</a:t>
            </a:r>
            <a:r>
              <a:rPr lang="en-US" altLang="zh-CN" sz="1400" dirty="0">
                <a:latin typeface="微软雅黑" panose="020B0503020204020204" pitchFamily="34" charset="-122"/>
                <a:ea typeface="微软雅黑" panose="020B0503020204020204" pitchFamily="34" charset="-122"/>
              </a:rPr>
              <a:t>S9800+M9000</a:t>
            </a:r>
            <a:r>
              <a:rPr lang="zh-CN" altLang="en-US" sz="1400" dirty="0">
                <a:latin typeface="微软雅黑" panose="020B0503020204020204" pitchFamily="34" charset="-122"/>
                <a:ea typeface="微软雅黑" panose="020B0503020204020204" pitchFamily="34" charset="-122"/>
              </a:rPr>
              <a:t>）实现不同二级部处</a:t>
            </a:r>
            <a:r>
              <a:rPr lang="en-US" altLang="zh-CN" sz="1400" dirty="0">
                <a:latin typeface="微软雅黑" panose="020B0503020204020204" pitchFamily="34" charset="-122"/>
                <a:ea typeface="微软雅黑" panose="020B0503020204020204" pitchFamily="34" charset="-122"/>
              </a:rPr>
              <a:t>VDC</a:t>
            </a:r>
            <a:r>
              <a:rPr lang="zh-CN" altLang="en-US" sz="1400" dirty="0">
                <a:latin typeface="微软雅黑" panose="020B0503020204020204" pitchFamily="34" charset="-122"/>
                <a:ea typeface="微软雅黑" panose="020B0503020204020204" pitchFamily="34" charset="-122"/>
              </a:rPr>
              <a:t>的安全隔离和差异化</a:t>
            </a:r>
            <a:r>
              <a:rPr lang="zh-CN" altLang="en-US" sz="1400" dirty="0" smtClean="0">
                <a:latin typeface="微软雅黑" panose="020B0503020204020204" pitchFamily="34" charset="-122"/>
                <a:ea typeface="微软雅黑" panose="020B0503020204020204" pitchFamily="34" charset="-122"/>
              </a:rPr>
              <a:t>防护</a:t>
            </a:r>
            <a:r>
              <a:rPr lang="zh-CN" altLang="en-US" sz="1400" dirty="0">
                <a:latin typeface="微软雅黑" panose="020B0503020204020204" pitchFamily="34" charset="-122"/>
                <a:ea typeface="微软雅黑" panose="020B0503020204020204" pitchFamily="34" charset="-122"/>
              </a:rPr>
              <a:t>极大降低了二级网站挂马、被篡改等安全</a:t>
            </a:r>
            <a:r>
              <a:rPr lang="zh-CN" altLang="en-US" sz="1400" dirty="0" smtClean="0">
                <a:latin typeface="微软雅黑" panose="020B0503020204020204" pitchFamily="34" charset="-122"/>
                <a:ea typeface="微软雅黑" panose="020B0503020204020204" pitchFamily="34" charset="-122"/>
              </a:rPr>
              <a:t>隐患</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通过</a:t>
            </a:r>
            <a:r>
              <a:rPr lang="zh-CN" altLang="en-US" sz="1400" dirty="0">
                <a:latin typeface="微软雅黑" panose="020B0503020204020204" pitchFamily="34" charset="-122"/>
                <a:ea typeface="微软雅黑" panose="020B0503020204020204" pitchFamily="34" charset="-122"/>
              </a:rPr>
              <a:t>云运维系统监控不同应用</a:t>
            </a:r>
            <a:r>
              <a:rPr lang="en-US" altLang="zh-CN" sz="1400" dirty="0">
                <a:latin typeface="微软雅黑" panose="020B0503020204020204" pitchFamily="34" charset="-122"/>
                <a:ea typeface="微软雅黑" panose="020B0503020204020204" pitchFamily="34" charset="-122"/>
              </a:rPr>
              <a:t>IT</a:t>
            </a:r>
            <a:r>
              <a:rPr lang="zh-CN" altLang="en-US" sz="1400" dirty="0">
                <a:latin typeface="微软雅黑" panose="020B0503020204020204" pitchFamily="34" charset="-122"/>
                <a:ea typeface="微软雅黑" panose="020B0503020204020204" pitchFamily="34" charset="-122"/>
              </a:rPr>
              <a:t>状态，实现了分钟级</a:t>
            </a:r>
            <a:r>
              <a:rPr lang="en-US" altLang="zh-CN" sz="1400" dirty="0">
                <a:latin typeface="微软雅黑" panose="020B0503020204020204" pitchFamily="34" charset="-122"/>
                <a:ea typeface="微软雅黑" panose="020B0503020204020204" pitchFamily="34" charset="-122"/>
              </a:rPr>
              <a:t>IT</a:t>
            </a:r>
            <a:r>
              <a:rPr lang="zh-CN" altLang="en-US" sz="1400" dirty="0">
                <a:latin typeface="微软雅黑" panose="020B0503020204020204" pitchFamily="34" charset="-122"/>
                <a:ea typeface="微软雅黑" panose="020B0503020204020204" pitchFamily="34" charset="-122"/>
              </a:rPr>
              <a:t>故障原因定位</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a:lnSpc>
                <a:spcPct val="150000"/>
              </a:lnSpc>
            </a:pPr>
            <a:r>
              <a:rPr lang="zh-CN" altLang="en-US" sz="1400" b="1" dirty="0" smtClean="0">
                <a:solidFill>
                  <a:srgbClr val="FFC000"/>
                </a:solidFill>
                <a:latin typeface="微软雅黑" panose="020B0503020204020204" pitchFamily="34" charset="-122"/>
                <a:ea typeface="微软雅黑" panose="020B0503020204020204" pitchFamily="34" charset="-122"/>
              </a:rPr>
              <a:t>服务校园智慧互联</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智慧</a:t>
            </a:r>
            <a:r>
              <a:rPr lang="zh-CN" altLang="en-US" sz="1400" dirty="0">
                <a:latin typeface="微软雅黑" panose="020B0503020204020204" pitchFamily="34" charset="-122"/>
                <a:ea typeface="微软雅黑" panose="020B0503020204020204" pitchFamily="34" charset="-122"/>
              </a:rPr>
              <a:t>校园是天津大学信息化与网络建设的</a:t>
            </a:r>
            <a:r>
              <a:rPr lang="zh-CN" altLang="en-US" sz="1400" dirty="0" smtClean="0">
                <a:latin typeface="微软雅黑" panose="020B0503020204020204" pitchFamily="34" charset="-122"/>
                <a:ea typeface="微软雅黑" panose="020B0503020204020204" pitchFamily="34" charset="-122"/>
              </a:rPr>
              <a:t>终极目标</a:t>
            </a:r>
            <a:r>
              <a:rPr lang="zh-CN" altLang="en-US" sz="1400" dirty="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新</a:t>
            </a:r>
            <a:r>
              <a:rPr lang="zh-CN" altLang="en-US" sz="1400" dirty="0">
                <a:latin typeface="微软雅黑" panose="020B0503020204020204" pitchFamily="34" charset="-122"/>
                <a:ea typeface="微软雅黑" panose="020B0503020204020204" pitchFamily="34" charset="-122"/>
              </a:rPr>
              <a:t>校区全网部署近</a:t>
            </a:r>
            <a:r>
              <a:rPr lang="en-US" altLang="zh-CN" sz="1400" dirty="0">
                <a:latin typeface="微软雅黑" panose="020B0503020204020204" pitchFamily="34" charset="-122"/>
                <a:ea typeface="微软雅黑" panose="020B0503020204020204" pitchFamily="34" charset="-122"/>
              </a:rPr>
              <a:t>6000</a:t>
            </a:r>
            <a:r>
              <a:rPr lang="zh-CN" altLang="en-US" sz="1400" dirty="0">
                <a:latin typeface="微软雅黑" panose="020B0503020204020204" pitchFamily="34" charset="-122"/>
                <a:ea typeface="微软雅黑" panose="020B0503020204020204" pitchFamily="34" charset="-122"/>
              </a:rPr>
              <a:t>台</a:t>
            </a:r>
            <a:r>
              <a:rPr lang="en-US" altLang="zh-CN" sz="1400" dirty="0">
                <a:latin typeface="微软雅黑" panose="020B0503020204020204" pitchFamily="34" charset="-122"/>
                <a:ea typeface="微软雅黑" panose="020B0503020204020204" pitchFamily="34" charset="-122"/>
              </a:rPr>
              <a:t>802.11ac </a:t>
            </a:r>
            <a:r>
              <a:rPr lang="en-US" altLang="zh-CN" sz="1400" dirty="0" smtClean="0">
                <a:latin typeface="微软雅黑" panose="020B0503020204020204" pitchFamily="34" charset="-122"/>
                <a:ea typeface="微软雅黑" panose="020B0503020204020204" pitchFamily="34" charset="-122"/>
              </a:rPr>
              <a:t>AP</a:t>
            </a:r>
            <a:r>
              <a:rPr lang="zh-CN" altLang="en-US" sz="1400" dirty="0" smtClean="0">
                <a:latin typeface="微软雅黑" panose="020B0503020204020204" pitchFamily="34" charset="-122"/>
                <a:ea typeface="微软雅黑" panose="020B0503020204020204" pitchFamily="34" charset="-122"/>
              </a:rPr>
              <a:t>，后续仍会扩容</a:t>
            </a:r>
            <a:endParaRPr lang="zh-CN" altLang="en-US" sz="1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6875" y="695763"/>
            <a:ext cx="2718637" cy="4223047"/>
          </a:xfrm>
          <a:prstGeom prst="rect">
            <a:avLst/>
          </a:prstGeom>
          <a:effectLst>
            <a:softEdge rad="12700"/>
          </a:effec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701" y="240090"/>
            <a:ext cx="1098341" cy="320922"/>
          </a:xfrm>
          <a:prstGeom prst="rect">
            <a:avLst/>
          </a:prstGeom>
        </p:spPr>
      </p:pic>
    </p:spTree>
    <p:extLst>
      <p:ext uri="{BB962C8B-B14F-4D97-AF65-F5344CB8AC3E}">
        <p14:creationId xmlns:p14="http://schemas.microsoft.com/office/powerpoint/2010/main" val="39979922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1" y="776505"/>
            <a:ext cx="2816739" cy="4223047"/>
          </a:xfrm>
          <a:prstGeom prst="rect">
            <a:avLst/>
          </a:prstGeom>
          <a:effectLst>
            <a:softEdge rad="12700"/>
          </a:effectLst>
        </p:spPr>
      </p:pic>
      <p:sp>
        <p:nvSpPr>
          <p:cNvPr id="3" name="矩形 2"/>
          <p:cNvSpPr/>
          <p:nvPr/>
        </p:nvSpPr>
        <p:spPr>
          <a:xfrm>
            <a:off x="156177" y="195486"/>
            <a:ext cx="4415823" cy="477054"/>
          </a:xfrm>
          <a:prstGeom prst="rect">
            <a:avLst/>
          </a:prstGeom>
          <a:noFill/>
          <a:ln w="9525">
            <a:noFill/>
            <a:miter lim="800000"/>
          </a:ln>
        </p:spPr>
        <p:txBody>
          <a:bodyPr vert="horz" wrap="square" lIns="91440" tIns="45720" rIns="91440" bIns="45720" numCol="1" anchor="ctr" anchorCtr="0" compatLnSpc="1"/>
          <a:lstStyle/>
          <a:p>
            <a:pPr algn="ctr"/>
            <a:r>
              <a:rPr lang="zh-CN" altLang="en-US" sz="2500" b="1" dirty="0" smtClean="0">
                <a:solidFill>
                  <a:schemeClr val="tx1">
                    <a:lumMod val="90000"/>
                    <a:lumOff val="10000"/>
                  </a:schemeClr>
                </a:solidFill>
                <a:latin typeface="微软雅黑" panose="020B0503020204020204" pitchFamily="34" charset="-122"/>
                <a:ea typeface="微软雅黑" panose="020B0503020204020204" pitchFamily="34" charset="-122"/>
                <a:cs typeface="+mj-cs"/>
              </a:rPr>
              <a:t>智慧校园创新实践 </a:t>
            </a:r>
            <a:r>
              <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 </a:t>
            </a:r>
            <a:r>
              <a:rPr lang="zh-CN" altLang="en-US" sz="2500" b="1" dirty="0">
                <a:solidFill>
                  <a:schemeClr val="tx1">
                    <a:lumMod val="90000"/>
                    <a:lumOff val="10000"/>
                  </a:schemeClr>
                </a:solidFill>
                <a:latin typeface="微软雅黑" panose="020B0503020204020204" pitchFamily="34" charset="-122"/>
                <a:ea typeface="微软雅黑" panose="020B0503020204020204" pitchFamily="34" charset="-122"/>
                <a:cs typeface="+mj-cs"/>
              </a:rPr>
              <a:t>山东大学</a:t>
            </a:r>
            <a:endParaRPr lang="en-US" altLang="zh-CN" sz="2500" b="1" dirty="0">
              <a:solidFill>
                <a:schemeClr val="tx1">
                  <a:lumMod val="90000"/>
                  <a:lumOff val="10000"/>
                </a:schemeClr>
              </a:solidFill>
              <a:latin typeface="微软雅黑" panose="020B0503020204020204" pitchFamily="34" charset="-122"/>
              <a:ea typeface="微软雅黑" panose="020B0503020204020204" pitchFamily="34" charset="-122"/>
              <a:cs typeface="+mj-cs"/>
            </a:endParaRPr>
          </a:p>
        </p:txBody>
      </p:sp>
      <p:sp>
        <p:nvSpPr>
          <p:cNvPr id="4" name="文本框 3"/>
          <p:cNvSpPr txBox="1"/>
          <p:nvPr/>
        </p:nvSpPr>
        <p:spPr>
          <a:xfrm>
            <a:off x="3059832" y="633797"/>
            <a:ext cx="5832648" cy="4293483"/>
          </a:xfrm>
          <a:prstGeom prst="rect">
            <a:avLst/>
          </a:prstGeom>
          <a:noFill/>
        </p:spPr>
        <p:txBody>
          <a:bodyPr wrap="square" rtlCol="0">
            <a:spAutoFit/>
          </a:bodyPr>
          <a:lstStyle/>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服务融合校园网</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青岛新校区采用</a:t>
            </a:r>
            <a:r>
              <a:rPr lang="en-US" altLang="zh-CN" sz="1400" dirty="0" smtClean="0">
                <a:latin typeface="微软雅黑" panose="020B0503020204020204" pitchFamily="34" charset="-122"/>
                <a:ea typeface="微软雅黑" panose="020B0503020204020204" pitchFamily="34" charset="-122"/>
              </a:rPr>
              <a:t>H3C </a:t>
            </a:r>
            <a:r>
              <a:rPr lang="en-US" altLang="zh-CN" sz="1400" dirty="0" err="1" smtClean="0">
                <a:latin typeface="微软雅黑" panose="020B0503020204020204" pitchFamily="34" charset="-122"/>
                <a:ea typeface="微软雅黑" panose="020B0503020204020204" pitchFamily="34" charset="-122"/>
              </a:rPr>
              <a:t>ADCampus</a:t>
            </a:r>
            <a:r>
              <a:rPr lang="zh-CN" altLang="en-US" sz="1400" dirty="0" smtClean="0">
                <a:latin typeface="微软雅黑" panose="020B0503020204020204" pitchFamily="34" charset="-122"/>
                <a:ea typeface="微软雅黑" panose="020B0503020204020204" pitchFamily="34" charset="-122"/>
              </a:rPr>
              <a:t>基于</a:t>
            </a:r>
            <a:r>
              <a:rPr lang="en-US" altLang="zh-CN" sz="1400" dirty="0" smtClean="0">
                <a:latin typeface="微软雅黑" panose="020B0503020204020204" pitchFamily="34" charset="-122"/>
                <a:ea typeface="微软雅黑" panose="020B0503020204020204" pitchFamily="34" charset="-122"/>
              </a:rPr>
              <a:t>SDN</a:t>
            </a:r>
            <a:r>
              <a:rPr lang="zh-CN" altLang="en-US" sz="1400" dirty="0" smtClean="0">
                <a:latin typeface="微软雅黑" panose="020B0503020204020204" pitchFamily="34" charset="-122"/>
                <a:ea typeface="微软雅黑" panose="020B0503020204020204" pitchFamily="34" charset="-122"/>
              </a:rPr>
              <a:t>的校园网解决方案，实现物联多业务承载，实际运行消防、安防、考试机、门禁、广播系统等多业务网络逻辑隔离</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全校部署近</a:t>
            </a:r>
            <a:r>
              <a:rPr lang="en-US" altLang="zh-CN" sz="1400" dirty="0" smtClean="0">
                <a:latin typeface="微软雅黑" panose="020B0503020204020204" pitchFamily="34" charset="-122"/>
                <a:ea typeface="微软雅黑" panose="020B0503020204020204" pitchFamily="34" charset="-122"/>
              </a:rPr>
              <a:t>6000</a:t>
            </a:r>
            <a:r>
              <a:rPr lang="zh-CN" altLang="en-US" sz="1400" dirty="0" smtClean="0">
                <a:latin typeface="微软雅黑" panose="020B0503020204020204" pitchFamily="34" charset="-122"/>
                <a:ea typeface="微软雅黑" panose="020B0503020204020204" pitchFamily="34" charset="-122"/>
              </a:rPr>
              <a:t>余台</a:t>
            </a:r>
            <a:r>
              <a:rPr lang="en-US" altLang="zh-CN" sz="1400" dirty="0" smtClean="0">
                <a:latin typeface="微软雅黑" panose="020B0503020204020204" pitchFamily="34" charset="-122"/>
                <a:ea typeface="微软雅黑" panose="020B0503020204020204" pitchFamily="34" charset="-122"/>
              </a:rPr>
              <a:t>802.11ac wave2 AP</a:t>
            </a:r>
            <a:r>
              <a:rPr lang="zh-CN" altLang="en-US" sz="1400" dirty="0" smtClean="0">
                <a:latin typeface="微软雅黑" panose="020B0503020204020204" pitchFamily="34" charset="-122"/>
                <a:ea typeface="微软雅黑" panose="020B0503020204020204" pitchFamily="34" charset="-122"/>
              </a:rPr>
              <a:t>实现青岛新校区无线服务全面覆盖，同时扩展物联标准，实现</a:t>
            </a:r>
            <a:r>
              <a:rPr lang="en-US" altLang="zh-CN" sz="1400" dirty="0" smtClean="0">
                <a:latin typeface="微软雅黑" panose="020B0503020204020204" pitchFamily="34" charset="-122"/>
                <a:ea typeface="微软雅黑" panose="020B0503020204020204" pitchFamily="34" charset="-122"/>
              </a:rPr>
              <a:t>IT</a:t>
            </a:r>
            <a:r>
              <a:rPr lang="zh-CN" altLang="en-US" sz="1400" dirty="0" smtClean="0">
                <a:latin typeface="微软雅黑" panose="020B0503020204020204" pitchFamily="34" charset="-122"/>
                <a:ea typeface="微软雅黑" panose="020B0503020204020204" pitchFamily="34" charset="-122"/>
              </a:rPr>
              <a:t>资产的全面监管</a:t>
            </a:r>
            <a:endParaRPr lang="en-US" altLang="zh-CN" sz="1400" dirty="0" smtClean="0">
              <a:latin typeface="微软雅黑" panose="020B0503020204020204" pitchFamily="34" charset="-122"/>
              <a:ea typeface="微软雅黑" panose="020B0503020204020204" pitchFamily="34" charset="-122"/>
            </a:endParaRPr>
          </a:p>
          <a:p>
            <a:pPr>
              <a:lnSpc>
                <a:spcPct val="150000"/>
              </a:lnSpc>
            </a:pPr>
            <a:r>
              <a:rPr lang="zh-CN" altLang="en-US" sz="1400" b="1" dirty="0">
                <a:solidFill>
                  <a:srgbClr val="FFC000"/>
                </a:solidFill>
                <a:latin typeface="微软雅黑" panose="020B0503020204020204" pitchFamily="34" charset="-122"/>
                <a:ea typeface="微软雅黑" panose="020B0503020204020204" pitchFamily="34" charset="-122"/>
              </a:rPr>
              <a:t>服务</a:t>
            </a:r>
            <a:r>
              <a:rPr lang="zh-CN" altLang="en-US" sz="1400" b="1" dirty="0" smtClean="0">
                <a:solidFill>
                  <a:srgbClr val="FFC000"/>
                </a:solidFill>
                <a:latin typeface="微软雅黑" panose="020B0503020204020204" pitchFamily="34" charset="-122"/>
                <a:ea typeface="微软雅黑" panose="020B0503020204020204" pitchFamily="34" charset="-122"/>
              </a:rPr>
              <a:t>校园数据建设与应用</a:t>
            </a:r>
            <a:endParaRPr lang="en-US" altLang="zh-CN" sz="1400" b="1" dirty="0">
              <a:solidFill>
                <a:srgbClr val="FFC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以</a:t>
            </a:r>
            <a:r>
              <a:rPr lang="en-US" altLang="zh-CN" sz="1400" dirty="0" smtClean="0">
                <a:latin typeface="微软雅黑" panose="020B0503020204020204" pitchFamily="34" charset="-122"/>
                <a:ea typeface="微软雅黑" panose="020B0503020204020204" pitchFamily="34" charset="-122"/>
              </a:rPr>
              <a:t>H3C </a:t>
            </a:r>
            <a:r>
              <a:rPr lang="en-US" altLang="zh-CN" sz="1400" dirty="0" err="1" smtClean="0">
                <a:latin typeface="微软雅黑" panose="020B0503020204020204" pitchFamily="34" charset="-122"/>
                <a:ea typeface="微软雅黑" panose="020B0503020204020204" pitchFamily="34" charset="-122"/>
              </a:rPr>
              <a:t>DataEngine</a:t>
            </a:r>
            <a:r>
              <a:rPr lang="zh-CN" altLang="en-US" sz="1400" dirty="0" smtClean="0">
                <a:latin typeface="微软雅黑" panose="020B0503020204020204" pitchFamily="34" charset="-122"/>
                <a:ea typeface="微软雅黑" panose="020B0503020204020204" pitchFamily="34" charset="-122"/>
              </a:rPr>
              <a:t>构建校园大</a:t>
            </a:r>
            <a:r>
              <a:rPr lang="zh-CN" altLang="en-US" sz="1400" dirty="0">
                <a:latin typeface="微软雅黑" panose="020B0503020204020204" pitchFamily="34" charset="-122"/>
                <a:ea typeface="微软雅黑" panose="020B0503020204020204" pitchFamily="34" charset="-122"/>
              </a:rPr>
              <a:t>数据</a:t>
            </a:r>
            <a:r>
              <a:rPr lang="zh-CN" altLang="en-US" sz="1400" dirty="0" smtClean="0">
                <a:latin typeface="微软雅黑" panose="020B0503020204020204" pitchFamily="34" charset="-122"/>
                <a:ea typeface="微软雅黑" panose="020B0503020204020204" pitchFamily="34" charset="-122"/>
              </a:rPr>
              <a:t>平台，</a:t>
            </a:r>
            <a:r>
              <a:rPr lang="zh-CN" altLang="en-US" sz="1400" dirty="0">
                <a:latin typeface="微软雅黑" panose="020B0503020204020204" pitchFamily="34" charset="-122"/>
                <a:ea typeface="微软雅黑" panose="020B0503020204020204" pitchFamily="34" charset="-122"/>
              </a:rPr>
              <a:t>进行数据清洗、治理、存储</a:t>
            </a:r>
            <a:r>
              <a:rPr lang="zh-CN" altLang="en-US" sz="1400" dirty="0" smtClean="0">
                <a:latin typeface="微软雅黑" panose="020B0503020204020204" pitchFamily="34" charset="-122"/>
                <a:ea typeface="微软雅黑" panose="020B0503020204020204" pitchFamily="34" charset="-122"/>
              </a:rPr>
              <a:t>以及通过</a:t>
            </a:r>
            <a:r>
              <a:rPr lang="en-US" altLang="zh-CN" sz="1400" dirty="0" smtClean="0">
                <a:latin typeface="微软雅黑" panose="020B0503020204020204" pitchFamily="34" charset="-122"/>
                <a:ea typeface="微软雅黑" panose="020B0503020204020204" pitchFamily="34" charset="-122"/>
              </a:rPr>
              <a:t>BI</a:t>
            </a:r>
            <a:r>
              <a:rPr lang="zh-CN" altLang="en-US" sz="1400" dirty="0" smtClean="0">
                <a:latin typeface="微软雅黑" panose="020B0503020204020204" pitchFamily="34" charset="-122"/>
                <a:ea typeface="微软雅黑" panose="020B0503020204020204" pitchFamily="34" charset="-122"/>
              </a:rPr>
              <a:t>组件实现可视化</a:t>
            </a:r>
            <a:r>
              <a:rPr lang="zh-CN" altLang="en-US" sz="1400" dirty="0">
                <a:latin typeface="微软雅黑" panose="020B0503020204020204" pitchFamily="34" charset="-122"/>
                <a:ea typeface="微软雅黑" panose="020B0503020204020204" pitchFamily="34" charset="-122"/>
              </a:rPr>
              <a:t>展现；</a:t>
            </a: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部署</a:t>
            </a:r>
            <a:r>
              <a:rPr lang="en-US" altLang="zh-CN" sz="1400" dirty="0" smtClean="0">
                <a:latin typeface="微软雅黑" panose="020B0503020204020204" pitchFamily="34" charset="-122"/>
                <a:ea typeface="微软雅黑" panose="020B0503020204020204" pitchFamily="34" charset="-122"/>
              </a:rPr>
              <a:t>ADE</a:t>
            </a:r>
            <a:r>
              <a:rPr lang="zh-CN" altLang="en-US" sz="1400" dirty="0">
                <a:latin typeface="微软雅黑" panose="020B0503020204020204" pitchFamily="34" charset="-122"/>
                <a:ea typeface="微软雅黑" panose="020B0503020204020204" pitchFamily="34" charset="-122"/>
              </a:rPr>
              <a:t>创新开发应用平台，供学校教师进行快速的数据建模和大数据应用</a:t>
            </a:r>
            <a:r>
              <a:rPr lang="zh-CN" altLang="en-US" sz="1400" dirty="0" smtClean="0">
                <a:latin typeface="微软雅黑" panose="020B0503020204020204" pitchFamily="34" charset="-122"/>
                <a:ea typeface="微软雅黑" panose="020B0503020204020204" pitchFamily="34" charset="-122"/>
              </a:rPr>
              <a:t>开发</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采用</a:t>
            </a:r>
            <a:r>
              <a:rPr lang="en-US" altLang="zh-CN" sz="1400" dirty="0">
                <a:latin typeface="微软雅黑" panose="020B0503020204020204" pitchFamily="34" charset="-122"/>
                <a:ea typeface="微软雅黑" panose="020B0503020204020204" pitchFamily="34" charset="-122"/>
              </a:rPr>
              <a:t>IT</a:t>
            </a:r>
            <a:r>
              <a:rPr lang="zh-CN" altLang="en-US" sz="1400" dirty="0">
                <a:latin typeface="微软雅黑" panose="020B0503020204020204" pitchFamily="34" charset="-122"/>
                <a:ea typeface="微软雅黑" panose="020B0503020204020204" pitchFamily="34" charset="-122"/>
              </a:rPr>
              <a:t>大数据，对校园网络设备、安全设备的日志进行采集、管理和分析，实现校园网流量精细把控及安全态势分析</a:t>
            </a:r>
          </a:p>
        </p:txBody>
      </p:sp>
      <p:pic>
        <p:nvPicPr>
          <p:cNvPr id="7" name="图片 6" desc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9" y="4900512"/>
            <a:ext cx="9144001" cy="24765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971" y="70492"/>
            <a:ext cx="1553261" cy="660136"/>
          </a:xfrm>
          <a:prstGeom prst="rect">
            <a:avLst/>
          </a:prstGeom>
        </p:spPr>
      </p:pic>
    </p:spTree>
    <p:extLst>
      <p:ext uri="{BB962C8B-B14F-4D97-AF65-F5344CB8AC3E}">
        <p14:creationId xmlns:p14="http://schemas.microsoft.com/office/powerpoint/2010/main" val="40187582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Rectangle 7"/>
          <p:cNvSpPr>
            <a:spLocks noChangeArrowheads="1"/>
          </p:cNvSpPr>
          <p:nvPr/>
        </p:nvSpPr>
        <p:spPr bwMode="auto">
          <a:xfrm>
            <a:off x="611188" y="1066900"/>
            <a:ext cx="7921625" cy="2722562"/>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 name="标题 1"/>
          <p:cNvSpPr>
            <a:spLocks noGrp="1"/>
          </p:cNvSpPr>
          <p:nvPr>
            <p:ph type="title"/>
          </p:nvPr>
        </p:nvSpPr>
        <p:spPr>
          <a:xfrm>
            <a:off x="1643810" y="218892"/>
            <a:ext cx="5633871" cy="682858"/>
          </a:xfrm>
        </p:spPr>
        <p:txBody>
          <a:bodyPr>
            <a:noAutofit/>
          </a:bodyPr>
          <a:lstStyle/>
          <a:p>
            <a:r>
              <a:rPr lang="zh-CN" altLang="en-US" sz="2400" dirty="0" smtClean="0"/>
              <a:t>新型</a:t>
            </a:r>
            <a:r>
              <a:rPr lang="zh-CN" altLang="en-US" sz="2400" dirty="0"/>
              <a:t>智慧校园</a:t>
            </a:r>
            <a:r>
              <a:rPr lang="zh-CN" altLang="en-US" sz="2400" dirty="0" smtClean="0"/>
              <a:t>共建</a:t>
            </a:r>
            <a:r>
              <a:rPr lang="zh-CN" altLang="en-US" sz="2400" dirty="0"/>
              <a:t>信息化新生态</a:t>
            </a:r>
            <a:r>
              <a:rPr lang="en-US" altLang="zh-CN" dirty="0" smtClean="0"/>
              <a:t/>
            </a:r>
            <a:br>
              <a:rPr lang="en-US" altLang="zh-CN" dirty="0" smtClean="0"/>
            </a:br>
            <a:r>
              <a:rPr lang="en-US" altLang="zh-CN" sz="1600" dirty="0"/>
              <a:t>--</a:t>
            </a:r>
            <a:r>
              <a:rPr lang="zh-CN" altLang="en-US" sz="1600" dirty="0"/>
              <a:t>与合作伙伴共建教育</a:t>
            </a:r>
            <a:r>
              <a:rPr lang="zh-CN" altLang="en-US" sz="1600" dirty="0" smtClean="0"/>
              <a:t>系智慧</a:t>
            </a:r>
            <a:r>
              <a:rPr lang="zh-CN" altLang="en-US" sz="1600" dirty="0"/>
              <a:t>应用</a:t>
            </a:r>
          </a:p>
        </p:txBody>
      </p:sp>
      <p:sp>
        <p:nvSpPr>
          <p:cNvPr id="449" name="Freeform 446"/>
          <p:cNvSpPr>
            <a:spLocks/>
          </p:cNvSpPr>
          <p:nvPr/>
        </p:nvSpPr>
        <p:spPr bwMode="auto">
          <a:xfrm>
            <a:off x="750888" y="2443261"/>
            <a:ext cx="1296988" cy="1150938"/>
          </a:xfrm>
          <a:custGeom>
            <a:avLst/>
            <a:gdLst>
              <a:gd name="T0" fmla="*/ 408 w 408"/>
              <a:gd name="T1" fmla="*/ 362 h 362"/>
              <a:gd name="T2" fmla="*/ 36 w 408"/>
              <a:gd name="T3" fmla="*/ 362 h 362"/>
              <a:gd name="T4" fmla="*/ 13 w 408"/>
              <a:gd name="T5" fmla="*/ 322 h 362"/>
              <a:gd name="T6" fmla="*/ 199 w 408"/>
              <a:gd name="T7" fmla="*/ 0 h 362"/>
              <a:gd name="T8" fmla="*/ 408 w 408"/>
              <a:gd name="T9" fmla="*/ 121 h 362"/>
              <a:gd name="T10" fmla="*/ 408 w 408"/>
              <a:gd name="T11" fmla="*/ 362 h 362"/>
            </a:gdLst>
            <a:ahLst/>
            <a:cxnLst>
              <a:cxn ang="0">
                <a:pos x="T0" y="T1"/>
              </a:cxn>
              <a:cxn ang="0">
                <a:pos x="T2" y="T3"/>
              </a:cxn>
              <a:cxn ang="0">
                <a:pos x="T4" y="T5"/>
              </a:cxn>
              <a:cxn ang="0">
                <a:pos x="T6" y="T7"/>
              </a:cxn>
              <a:cxn ang="0">
                <a:pos x="T8" y="T9"/>
              </a:cxn>
              <a:cxn ang="0">
                <a:pos x="T10" y="T11"/>
              </a:cxn>
            </a:cxnLst>
            <a:rect l="0" t="0" r="r" b="b"/>
            <a:pathLst>
              <a:path w="408" h="362">
                <a:moveTo>
                  <a:pt x="408" y="362"/>
                </a:moveTo>
                <a:cubicBezTo>
                  <a:pt x="36" y="362"/>
                  <a:pt x="36" y="362"/>
                  <a:pt x="36" y="362"/>
                </a:cubicBezTo>
                <a:cubicBezTo>
                  <a:pt x="10" y="362"/>
                  <a:pt x="0" y="344"/>
                  <a:pt x="13" y="322"/>
                </a:cubicBezTo>
                <a:cubicBezTo>
                  <a:pt x="199" y="0"/>
                  <a:pt x="199" y="0"/>
                  <a:pt x="199" y="0"/>
                </a:cubicBezTo>
                <a:cubicBezTo>
                  <a:pt x="408" y="121"/>
                  <a:pt x="408" y="121"/>
                  <a:pt x="408" y="121"/>
                </a:cubicBezTo>
                <a:lnTo>
                  <a:pt x="408" y="362"/>
                </a:lnTo>
                <a:close/>
              </a:path>
            </a:pathLst>
          </a:custGeom>
          <a:solidFill>
            <a:srgbClr val="A5B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447"/>
          <p:cNvSpPr>
            <a:spLocks/>
          </p:cNvSpPr>
          <p:nvPr/>
        </p:nvSpPr>
        <p:spPr bwMode="auto">
          <a:xfrm>
            <a:off x="760413" y="2424212"/>
            <a:ext cx="1300163" cy="1182688"/>
          </a:xfrm>
          <a:custGeom>
            <a:avLst/>
            <a:gdLst>
              <a:gd name="T0" fmla="*/ 405 w 409"/>
              <a:gd name="T1" fmla="*/ 368 h 372"/>
              <a:gd name="T2" fmla="*/ 405 w 409"/>
              <a:gd name="T3" fmla="*/ 364 h 372"/>
              <a:gd name="T4" fmla="*/ 33 w 409"/>
              <a:gd name="T5" fmla="*/ 364 h 372"/>
              <a:gd name="T6" fmla="*/ 14 w 409"/>
              <a:gd name="T7" fmla="*/ 359 h 372"/>
              <a:gd name="T8" fmla="*/ 8 w 409"/>
              <a:gd name="T9" fmla="*/ 346 h 372"/>
              <a:gd name="T10" fmla="*/ 13 w 409"/>
              <a:gd name="T11" fmla="*/ 330 h 372"/>
              <a:gd name="T12" fmla="*/ 197 w 409"/>
              <a:gd name="T13" fmla="*/ 11 h 372"/>
              <a:gd name="T14" fmla="*/ 401 w 409"/>
              <a:gd name="T15" fmla="*/ 129 h 372"/>
              <a:gd name="T16" fmla="*/ 401 w 409"/>
              <a:gd name="T17" fmla="*/ 368 h 372"/>
              <a:gd name="T18" fmla="*/ 405 w 409"/>
              <a:gd name="T19" fmla="*/ 368 h 372"/>
              <a:gd name="T20" fmla="*/ 405 w 409"/>
              <a:gd name="T21" fmla="*/ 364 h 372"/>
              <a:gd name="T22" fmla="*/ 405 w 409"/>
              <a:gd name="T23" fmla="*/ 368 h 372"/>
              <a:gd name="T24" fmla="*/ 409 w 409"/>
              <a:gd name="T25" fmla="*/ 368 h 372"/>
              <a:gd name="T26" fmla="*/ 409 w 409"/>
              <a:gd name="T27" fmla="*/ 124 h 372"/>
              <a:gd name="T28" fmla="*/ 194 w 409"/>
              <a:gd name="T29" fmla="*/ 0 h 372"/>
              <a:gd name="T30" fmla="*/ 6 w 409"/>
              <a:gd name="T31" fmla="*/ 326 h 372"/>
              <a:gd name="T32" fmla="*/ 0 w 409"/>
              <a:gd name="T33" fmla="*/ 346 h 372"/>
              <a:gd name="T34" fmla="*/ 9 w 409"/>
              <a:gd name="T35" fmla="*/ 365 h 372"/>
              <a:gd name="T36" fmla="*/ 33 w 409"/>
              <a:gd name="T37" fmla="*/ 372 h 372"/>
              <a:gd name="T38" fmla="*/ 409 w 409"/>
              <a:gd name="T39" fmla="*/ 372 h 372"/>
              <a:gd name="T40" fmla="*/ 409 w 409"/>
              <a:gd name="T41" fmla="*/ 368 h 372"/>
              <a:gd name="T42" fmla="*/ 405 w 409"/>
              <a:gd name="T43" fmla="*/ 36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372">
                <a:moveTo>
                  <a:pt x="405" y="368"/>
                </a:moveTo>
                <a:cubicBezTo>
                  <a:pt x="405" y="364"/>
                  <a:pt x="405" y="364"/>
                  <a:pt x="405" y="364"/>
                </a:cubicBezTo>
                <a:cubicBezTo>
                  <a:pt x="33" y="364"/>
                  <a:pt x="33" y="364"/>
                  <a:pt x="33" y="364"/>
                </a:cubicBezTo>
                <a:cubicBezTo>
                  <a:pt x="25" y="364"/>
                  <a:pt x="18" y="362"/>
                  <a:pt x="14" y="359"/>
                </a:cubicBezTo>
                <a:cubicBezTo>
                  <a:pt x="10" y="356"/>
                  <a:pt x="8" y="351"/>
                  <a:pt x="8" y="346"/>
                </a:cubicBezTo>
                <a:cubicBezTo>
                  <a:pt x="8" y="341"/>
                  <a:pt x="10" y="336"/>
                  <a:pt x="13" y="330"/>
                </a:cubicBezTo>
                <a:cubicBezTo>
                  <a:pt x="197" y="11"/>
                  <a:pt x="197" y="11"/>
                  <a:pt x="197" y="11"/>
                </a:cubicBezTo>
                <a:cubicBezTo>
                  <a:pt x="401" y="129"/>
                  <a:pt x="401" y="129"/>
                  <a:pt x="401" y="129"/>
                </a:cubicBezTo>
                <a:cubicBezTo>
                  <a:pt x="401" y="368"/>
                  <a:pt x="401" y="368"/>
                  <a:pt x="401" y="368"/>
                </a:cubicBezTo>
                <a:cubicBezTo>
                  <a:pt x="405" y="368"/>
                  <a:pt x="405" y="368"/>
                  <a:pt x="405" y="368"/>
                </a:cubicBezTo>
                <a:cubicBezTo>
                  <a:pt x="405" y="364"/>
                  <a:pt x="405" y="364"/>
                  <a:pt x="405" y="364"/>
                </a:cubicBezTo>
                <a:cubicBezTo>
                  <a:pt x="405" y="368"/>
                  <a:pt x="405" y="368"/>
                  <a:pt x="405" y="368"/>
                </a:cubicBezTo>
                <a:cubicBezTo>
                  <a:pt x="409" y="368"/>
                  <a:pt x="409" y="368"/>
                  <a:pt x="409" y="368"/>
                </a:cubicBezTo>
                <a:cubicBezTo>
                  <a:pt x="409" y="124"/>
                  <a:pt x="409" y="124"/>
                  <a:pt x="409" y="124"/>
                </a:cubicBezTo>
                <a:cubicBezTo>
                  <a:pt x="194" y="0"/>
                  <a:pt x="194" y="0"/>
                  <a:pt x="194" y="0"/>
                </a:cubicBezTo>
                <a:cubicBezTo>
                  <a:pt x="6" y="326"/>
                  <a:pt x="6" y="326"/>
                  <a:pt x="6" y="326"/>
                </a:cubicBezTo>
                <a:cubicBezTo>
                  <a:pt x="2" y="333"/>
                  <a:pt x="0" y="340"/>
                  <a:pt x="0" y="346"/>
                </a:cubicBezTo>
                <a:cubicBezTo>
                  <a:pt x="0" y="354"/>
                  <a:pt x="4" y="360"/>
                  <a:pt x="9" y="365"/>
                </a:cubicBezTo>
                <a:cubicBezTo>
                  <a:pt x="15" y="370"/>
                  <a:pt x="23" y="372"/>
                  <a:pt x="33" y="372"/>
                </a:cubicBezTo>
                <a:cubicBezTo>
                  <a:pt x="409" y="372"/>
                  <a:pt x="409" y="372"/>
                  <a:pt x="409" y="372"/>
                </a:cubicBezTo>
                <a:cubicBezTo>
                  <a:pt x="409" y="368"/>
                  <a:pt x="409" y="368"/>
                  <a:pt x="409" y="368"/>
                </a:cubicBezTo>
                <a:lnTo>
                  <a:pt x="405" y="3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448"/>
          <p:cNvSpPr>
            <a:spLocks/>
          </p:cNvSpPr>
          <p:nvPr/>
        </p:nvSpPr>
        <p:spPr bwMode="auto">
          <a:xfrm>
            <a:off x="1428751" y="1270099"/>
            <a:ext cx="1328738" cy="1477963"/>
          </a:xfrm>
          <a:custGeom>
            <a:avLst/>
            <a:gdLst>
              <a:gd name="T0" fmla="*/ 209 w 418"/>
              <a:gd name="T1" fmla="*/ 465 h 465"/>
              <a:gd name="T2" fmla="*/ 0 w 418"/>
              <a:gd name="T3" fmla="*/ 345 h 465"/>
              <a:gd name="T4" fmla="*/ 186 w 418"/>
              <a:gd name="T5" fmla="*/ 23 h 465"/>
              <a:gd name="T6" fmla="*/ 232 w 418"/>
              <a:gd name="T7" fmla="*/ 23 h 465"/>
              <a:gd name="T8" fmla="*/ 418 w 418"/>
              <a:gd name="T9" fmla="*/ 345 h 465"/>
              <a:gd name="T10" fmla="*/ 209 w 418"/>
              <a:gd name="T11" fmla="*/ 465 h 465"/>
            </a:gdLst>
            <a:ahLst/>
            <a:cxnLst>
              <a:cxn ang="0">
                <a:pos x="T0" y="T1"/>
              </a:cxn>
              <a:cxn ang="0">
                <a:pos x="T2" y="T3"/>
              </a:cxn>
              <a:cxn ang="0">
                <a:pos x="T4" y="T5"/>
              </a:cxn>
              <a:cxn ang="0">
                <a:pos x="T6" y="T7"/>
              </a:cxn>
              <a:cxn ang="0">
                <a:pos x="T8" y="T9"/>
              </a:cxn>
              <a:cxn ang="0">
                <a:pos x="T10" y="T11"/>
              </a:cxn>
            </a:cxnLst>
            <a:rect l="0" t="0" r="r" b="b"/>
            <a:pathLst>
              <a:path w="418" h="465">
                <a:moveTo>
                  <a:pt x="209" y="465"/>
                </a:moveTo>
                <a:cubicBezTo>
                  <a:pt x="0" y="345"/>
                  <a:pt x="0" y="345"/>
                  <a:pt x="0" y="345"/>
                </a:cubicBezTo>
                <a:cubicBezTo>
                  <a:pt x="186" y="23"/>
                  <a:pt x="186" y="23"/>
                  <a:pt x="186" y="23"/>
                </a:cubicBezTo>
                <a:cubicBezTo>
                  <a:pt x="198" y="0"/>
                  <a:pt x="219" y="0"/>
                  <a:pt x="232" y="23"/>
                </a:cubicBezTo>
                <a:cubicBezTo>
                  <a:pt x="418" y="345"/>
                  <a:pt x="418" y="345"/>
                  <a:pt x="418" y="345"/>
                </a:cubicBezTo>
                <a:lnTo>
                  <a:pt x="209" y="465"/>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449"/>
          <p:cNvSpPr>
            <a:spLocks/>
          </p:cNvSpPr>
          <p:nvPr/>
        </p:nvSpPr>
        <p:spPr bwMode="auto">
          <a:xfrm>
            <a:off x="1409701" y="1276449"/>
            <a:ext cx="1363663" cy="1487488"/>
          </a:xfrm>
          <a:custGeom>
            <a:avLst/>
            <a:gdLst>
              <a:gd name="T0" fmla="*/ 215 w 429"/>
              <a:gd name="T1" fmla="*/ 463 h 468"/>
              <a:gd name="T2" fmla="*/ 217 w 429"/>
              <a:gd name="T3" fmla="*/ 460 h 468"/>
              <a:gd name="T4" fmla="*/ 11 w 429"/>
              <a:gd name="T5" fmla="*/ 341 h 468"/>
              <a:gd name="T6" fmla="*/ 195 w 429"/>
              <a:gd name="T7" fmla="*/ 23 h 468"/>
              <a:gd name="T8" fmla="*/ 205 w 429"/>
              <a:gd name="T9" fmla="*/ 11 h 468"/>
              <a:gd name="T10" fmla="*/ 215 w 429"/>
              <a:gd name="T11" fmla="*/ 8 h 468"/>
              <a:gd name="T12" fmla="*/ 225 w 429"/>
              <a:gd name="T13" fmla="*/ 11 h 468"/>
              <a:gd name="T14" fmla="*/ 235 w 429"/>
              <a:gd name="T15" fmla="*/ 23 h 468"/>
              <a:gd name="T16" fmla="*/ 419 w 429"/>
              <a:gd name="T17" fmla="*/ 341 h 468"/>
              <a:gd name="T18" fmla="*/ 213 w 429"/>
              <a:gd name="T19" fmla="*/ 460 h 468"/>
              <a:gd name="T20" fmla="*/ 215 w 429"/>
              <a:gd name="T21" fmla="*/ 463 h 468"/>
              <a:gd name="T22" fmla="*/ 217 w 429"/>
              <a:gd name="T23" fmla="*/ 460 h 468"/>
              <a:gd name="T24" fmla="*/ 215 w 429"/>
              <a:gd name="T25" fmla="*/ 463 h 468"/>
              <a:gd name="T26" fmla="*/ 217 w 429"/>
              <a:gd name="T27" fmla="*/ 467 h 468"/>
              <a:gd name="T28" fmla="*/ 429 w 429"/>
              <a:gd name="T29" fmla="*/ 344 h 468"/>
              <a:gd name="T30" fmla="*/ 242 w 429"/>
              <a:gd name="T31" fmla="*/ 19 h 468"/>
              <a:gd name="T32" fmla="*/ 230 w 429"/>
              <a:gd name="T33" fmla="*/ 5 h 468"/>
              <a:gd name="T34" fmla="*/ 215 w 429"/>
              <a:gd name="T35" fmla="*/ 0 h 468"/>
              <a:gd name="T36" fmla="*/ 200 w 429"/>
              <a:gd name="T37" fmla="*/ 5 h 468"/>
              <a:gd name="T38" fmla="*/ 188 w 429"/>
              <a:gd name="T39" fmla="*/ 19 h 468"/>
              <a:gd name="T40" fmla="*/ 0 w 429"/>
              <a:gd name="T41" fmla="*/ 344 h 468"/>
              <a:gd name="T42" fmla="*/ 215 w 429"/>
              <a:gd name="T43" fmla="*/ 468 h 468"/>
              <a:gd name="T44" fmla="*/ 217 w 429"/>
              <a:gd name="T45" fmla="*/ 467 h 468"/>
              <a:gd name="T46" fmla="*/ 215 w 429"/>
              <a:gd name="T47" fmla="*/ 46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9" h="468">
                <a:moveTo>
                  <a:pt x="215" y="463"/>
                </a:moveTo>
                <a:cubicBezTo>
                  <a:pt x="217" y="460"/>
                  <a:pt x="217" y="460"/>
                  <a:pt x="217" y="460"/>
                </a:cubicBezTo>
                <a:cubicBezTo>
                  <a:pt x="11" y="341"/>
                  <a:pt x="11" y="341"/>
                  <a:pt x="11" y="341"/>
                </a:cubicBezTo>
                <a:cubicBezTo>
                  <a:pt x="195" y="23"/>
                  <a:pt x="195" y="23"/>
                  <a:pt x="195" y="23"/>
                </a:cubicBezTo>
                <a:cubicBezTo>
                  <a:pt x="198" y="18"/>
                  <a:pt x="201" y="14"/>
                  <a:pt x="205" y="11"/>
                </a:cubicBezTo>
                <a:cubicBezTo>
                  <a:pt x="208" y="9"/>
                  <a:pt x="212" y="8"/>
                  <a:pt x="215" y="8"/>
                </a:cubicBezTo>
                <a:cubicBezTo>
                  <a:pt x="218" y="8"/>
                  <a:pt x="222" y="9"/>
                  <a:pt x="225" y="11"/>
                </a:cubicBezTo>
                <a:cubicBezTo>
                  <a:pt x="228" y="14"/>
                  <a:pt x="232" y="18"/>
                  <a:pt x="235" y="23"/>
                </a:cubicBezTo>
                <a:cubicBezTo>
                  <a:pt x="419" y="341"/>
                  <a:pt x="419" y="341"/>
                  <a:pt x="419" y="341"/>
                </a:cubicBezTo>
                <a:cubicBezTo>
                  <a:pt x="213" y="460"/>
                  <a:pt x="213" y="460"/>
                  <a:pt x="213" y="460"/>
                </a:cubicBezTo>
                <a:cubicBezTo>
                  <a:pt x="215" y="463"/>
                  <a:pt x="215" y="463"/>
                  <a:pt x="215" y="463"/>
                </a:cubicBezTo>
                <a:cubicBezTo>
                  <a:pt x="217" y="460"/>
                  <a:pt x="217" y="460"/>
                  <a:pt x="217" y="460"/>
                </a:cubicBezTo>
                <a:cubicBezTo>
                  <a:pt x="215" y="463"/>
                  <a:pt x="215" y="463"/>
                  <a:pt x="215" y="463"/>
                </a:cubicBezTo>
                <a:cubicBezTo>
                  <a:pt x="217" y="467"/>
                  <a:pt x="217" y="467"/>
                  <a:pt x="217" y="467"/>
                </a:cubicBezTo>
                <a:cubicBezTo>
                  <a:pt x="429" y="344"/>
                  <a:pt x="429" y="344"/>
                  <a:pt x="429" y="344"/>
                </a:cubicBezTo>
                <a:cubicBezTo>
                  <a:pt x="242" y="19"/>
                  <a:pt x="242" y="19"/>
                  <a:pt x="242" y="19"/>
                </a:cubicBezTo>
                <a:cubicBezTo>
                  <a:pt x="238" y="13"/>
                  <a:pt x="234" y="8"/>
                  <a:pt x="230" y="5"/>
                </a:cubicBezTo>
                <a:cubicBezTo>
                  <a:pt x="225" y="2"/>
                  <a:pt x="220" y="0"/>
                  <a:pt x="215" y="0"/>
                </a:cubicBezTo>
                <a:cubicBezTo>
                  <a:pt x="210" y="0"/>
                  <a:pt x="205" y="2"/>
                  <a:pt x="200" y="5"/>
                </a:cubicBezTo>
                <a:cubicBezTo>
                  <a:pt x="196" y="8"/>
                  <a:pt x="192" y="13"/>
                  <a:pt x="188" y="19"/>
                </a:cubicBezTo>
                <a:cubicBezTo>
                  <a:pt x="0" y="344"/>
                  <a:pt x="0" y="344"/>
                  <a:pt x="0" y="344"/>
                </a:cubicBezTo>
                <a:cubicBezTo>
                  <a:pt x="215" y="468"/>
                  <a:pt x="215" y="468"/>
                  <a:pt x="215" y="468"/>
                </a:cubicBezTo>
                <a:cubicBezTo>
                  <a:pt x="217" y="467"/>
                  <a:pt x="217" y="467"/>
                  <a:pt x="217" y="467"/>
                </a:cubicBezTo>
                <a:lnTo>
                  <a:pt x="215" y="4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450"/>
          <p:cNvSpPr>
            <a:spLocks/>
          </p:cNvSpPr>
          <p:nvPr/>
        </p:nvSpPr>
        <p:spPr bwMode="auto">
          <a:xfrm>
            <a:off x="2136776" y="2443261"/>
            <a:ext cx="1296988" cy="1150938"/>
          </a:xfrm>
          <a:custGeom>
            <a:avLst/>
            <a:gdLst>
              <a:gd name="T0" fmla="*/ 0 w 408"/>
              <a:gd name="T1" fmla="*/ 121 h 362"/>
              <a:gd name="T2" fmla="*/ 209 w 408"/>
              <a:gd name="T3" fmla="*/ 0 h 362"/>
              <a:gd name="T4" fmla="*/ 395 w 408"/>
              <a:gd name="T5" fmla="*/ 322 h 362"/>
              <a:gd name="T6" fmla="*/ 372 w 408"/>
              <a:gd name="T7" fmla="*/ 362 h 362"/>
              <a:gd name="T8" fmla="*/ 0 w 408"/>
              <a:gd name="T9" fmla="*/ 362 h 362"/>
            </a:gdLst>
            <a:ahLst/>
            <a:cxnLst>
              <a:cxn ang="0">
                <a:pos x="T0" y="T1"/>
              </a:cxn>
              <a:cxn ang="0">
                <a:pos x="T2" y="T3"/>
              </a:cxn>
              <a:cxn ang="0">
                <a:pos x="T4" y="T5"/>
              </a:cxn>
              <a:cxn ang="0">
                <a:pos x="T6" y="T7"/>
              </a:cxn>
              <a:cxn ang="0">
                <a:pos x="T8" y="T9"/>
              </a:cxn>
            </a:cxnLst>
            <a:rect l="0" t="0" r="r" b="b"/>
            <a:pathLst>
              <a:path w="408" h="362">
                <a:moveTo>
                  <a:pt x="0" y="121"/>
                </a:moveTo>
                <a:cubicBezTo>
                  <a:pt x="209" y="0"/>
                  <a:pt x="209" y="0"/>
                  <a:pt x="209" y="0"/>
                </a:cubicBezTo>
                <a:cubicBezTo>
                  <a:pt x="395" y="322"/>
                  <a:pt x="395" y="322"/>
                  <a:pt x="395" y="322"/>
                </a:cubicBezTo>
                <a:cubicBezTo>
                  <a:pt x="408" y="344"/>
                  <a:pt x="397" y="362"/>
                  <a:pt x="372" y="362"/>
                </a:cubicBezTo>
                <a:cubicBezTo>
                  <a:pt x="0" y="362"/>
                  <a:pt x="0" y="362"/>
                  <a:pt x="0" y="362"/>
                </a:cubicBezTo>
              </a:path>
            </a:pathLst>
          </a:custGeom>
          <a:solidFill>
            <a:srgbClr val="47BE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451"/>
          <p:cNvSpPr>
            <a:spLocks/>
          </p:cNvSpPr>
          <p:nvPr/>
        </p:nvSpPr>
        <p:spPr bwMode="auto">
          <a:xfrm>
            <a:off x="2130426" y="2424212"/>
            <a:ext cx="1290638" cy="1182688"/>
          </a:xfrm>
          <a:custGeom>
            <a:avLst/>
            <a:gdLst>
              <a:gd name="T0" fmla="*/ 4 w 406"/>
              <a:gd name="T1" fmla="*/ 130 h 372"/>
              <a:gd name="T2" fmla="*/ 209 w 406"/>
              <a:gd name="T3" fmla="*/ 11 h 372"/>
              <a:gd name="T4" fmla="*/ 393 w 406"/>
              <a:gd name="T5" fmla="*/ 330 h 372"/>
              <a:gd name="T6" fmla="*/ 398 w 406"/>
              <a:gd name="T7" fmla="*/ 346 h 372"/>
              <a:gd name="T8" fmla="*/ 392 w 406"/>
              <a:gd name="T9" fmla="*/ 359 h 372"/>
              <a:gd name="T10" fmla="*/ 374 w 406"/>
              <a:gd name="T11" fmla="*/ 364 h 372"/>
              <a:gd name="T12" fmla="*/ 2 w 406"/>
              <a:gd name="T13" fmla="*/ 364 h 372"/>
              <a:gd name="T14" fmla="*/ 2 w 406"/>
              <a:gd name="T15" fmla="*/ 372 h 372"/>
              <a:gd name="T16" fmla="*/ 374 w 406"/>
              <a:gd name="T17" fmla="*/ 372 h 372"/>
              <a:gd name="T18" fmla="*/ 397 w 406"/>
              <a:gd name="T19" fmla="*/ 365 h 372"/>
              <a:gd name="T20" fmla="*/ 406 w 406"/>
              <a:gd name="T21" fmla="*/ 346 h 372"/>
              <a:gd name="T22" fmla="*/ 400 w 406"/>
              <a:gd name="T23" fmla="*/ 326 h 372"/>
              <a:gd name="T24" fmla="*/ 212 w 406"/>
              <a:gd name="T25" fmla="*/ 0 h 372"/>
              <a:gd name="T26" fmla="*/ 0 w 406"/>
              <a:gd name="T27" fmla="*/ 123 h 372"/>
              <a:gd name="T28" fmla="*/ 4 w 406"/>
              <a:gd name="T29" fmla="*/ 13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6" h="372">
                <a:moveTo>
                  <a:pt x="4" y="130"/>
                </a:moveTo>
                <a:cubicBezTo>
                  <a:pt x="209" y="11"/>
                  <a:pt x="209" y="11"/>
                  <a:pt x="209" y="11"/>
                </a:cubicBezTo>
                <a:cubicBezTo>
                  <a:pt x="393" y="330"/>
                  <a:pt x="393" y="330"/>
                  <a:pt x="393" y="330"/>
                </a:cubicBezTo>
                <a:cubicBezTo>
                  <a:pt x="397" y="336"/>
                  <a:pt x="398" y="341"/>
                  <a:pt x="398" y="346"/>
                </a:cubicBezTo>
                <a:cubicBezTo>
                  <a:pt x="398" y="351"/>
                  <a:pt x="396" y="356"/>
                  <a:pt x="392" y="359"/>
                </a:cubicBezTo>
                <a:cubicBezTo>
                  <a:pt x="388" y="362"/>
                  <a:pt x="382" y="364"/>
                  <a:pt x="374" y="364"/>
                </a:cubicBezTo>
                <a:cubicBezTo>
                  <a:pt x="2" y="364"/>
                  <a:pt x="2" y="364"/>
                  <a:pt x="2" y="364"/>
                </a:cubicBezTo>
                <a:cubicBezTo>
                  <a:pt x="2" y="372"/>
                  <a:pt x="2" y="372"/>
                  <a:pt x="2" y="372"/>
                </a:cubicBezTo>
                <a:cubicBezTo>
                  <a:pt x="374" y="372"/>
                  <a:pt x="374" y="372"/>
                  <a:pt x="374" y="372"/>
                </a:cubicBezTo>
                <a:cubicBezTo>
                  <a:pt x="383" y="372"/>
                  <a:pt x="392" y="370"/>
                  <a:pt x="397" y="365"/>
                </a:cubicBezTo>
                <a:cubicBezTo>
                  <a:pt x="403" y="360"/>
                  <a:pt x="406" y="354"/>
                  <a:pt x="406" y="346"/>
                </a:cubicBezTo>
                <a:cubicBezTo>
                  <a:pt x="406" y="340"/>
                  <a:pt x="404" y="333"/>
                  <a:pt x="400" y="326"/>
                </a:cubicBezTo>
                <a:cubicBezTo>
                  <a:pt x="212" y="0"/>
                  <a:pt x="212" y="0"/>
                  <a:pt x="212" y="0"/>
                </a:cubicBezTo>
                <a:cubicBezTo>
                  <a:pt x="0" y="123"/>
                  <a:pt x="0" y="123"/>
                  <a:pt x="0" y="123"/>
                </a:cubicBezTo>
                <a:lnTo>
                  <a:pt x="4"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Oval 452"/>
          <p:cNvSpPr>
            <a:spLocks noChangeArrowheads="1"/>
          </p:cNvSpPr>
          <p:nvPr/>
        </p:nvSpPr>
        <p:spPr bwMode="auto">
          <a:xfrm>
            <a:off x="1628776" y="2338487"/>
            <a:ext cx="925513" cy="9255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Oval 453"/>
          <p:cNvSpPr>
            <a:spLocks noChangeArrowheads="1"/>
          </p:cNvSpPr>
          <p:nvPr/>
        </p:nvSpPr>
        <p:spPr bwMode="auto">
          <a:xfrm>
            <a:off x="1666876" y="2376587"/>
            <a:ext cx="852488" cy="849313"/>
          </a:xfrm>
          <a:prstGeom prst="ellipse">
            <a:avLst/>
          </a:prstGeom>
          <a:solidFill>
            <a:srgbClr val="FAA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Rectangle 454"/>
          <p:cNvSpPr>
            <a:spLocks noChangeArrowheads="1"/>
          </p:cNvSpPr>
          <p:nvPr/>
        </p:nvSpPr>
        <p:spPr bwMode="auto">
          <a:xfrm>
            <a:off x="1930401" y="1789211"/>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教育</a:t>
            </a:r>
            <a:endParaRPr lang="zh-CN" altLang="en-US">
              <a:cs typeface="宋体" pitchFamily="2" charset="-122"/>
            </a:endParaRPr>
          </a:p>
        </p:txBody>
      </p:sp>
      <p:sp>
        <p:nvSpPr>
          <p:cNvPr id="458" name="Rectangle 455"/>
          <p:cNvSpPr>
            <a:spLocks noChangeArrowheads="1"/>
          </p:cNvSpPr>
          <p:nvPr/>
        </p:nvSpPr>
        <p:spPr bwMode="auto">
          <a:xfrm>
            <a:off x="1930401" y="1984473"/>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应用</a:t>
            </a:r>
            <a:endParaRPr lang="zh-CN" altLang="en-US">
              <a:cs typeface="宋体" pitchFamily="2" charset="-122"/>
            </a:endParaRPr>
          </a:p>
        </p:txBody>
      </p:sp>
      <p:sp>
        <p:nvSpPr>
          <p:cNvPr id="459" name="Rectangle 456"/>
          <p:cNvSpPr>
            <a:spLocks noChangeArrowheads="1"/>
          </p:cNvSpPr>
          <p:nvPr/>
        </p:nvSpPr>
        <p:spPr bwMode="auto">
          <a:xfrm>
            <a:off x="1265238" y="2990948"/>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教育</a:t>
            </a:r>
            <a:endParaRPr lang="zh-CN" altLang="en-US">
              <a:cs typeface="宋体" pitchFamily="2" charset="-122"/>
            </a:endParaRPr>
          </a:p>
        </p:txBody>
      </p:sp>
      <p:sp>
        <p:nvSpPr>
          <p:cNvPr id="460" name="Rectangle 457"/>
          <p:cNvSpPr>
            <a:spLocks noChangeArrowheads="1"/>
          </p:cNvSpPr>
          <p:nvPr/>
        </p:nvSpPr>
        <p:spPr bwMode="auto">
          <a:xfrm>
            <a:off x="1265238" y="3189386"/>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投资</a:t>
            </a:r>
            <a:endParaRPr lang="zh-CN" altLang="en-US">
              <a:cs typeface="宋体" pitchFamily="2" charset="-122"/>
            </a:endParaRPr>
          </a:p>
        </p:txBody>
      </p:sp>
      <p:sp>
        <p:nvSpPr>
          <p:cNvPr id="461" name="Rectangle 458"/>
          <p:cNvSpPr>
            <a:spLocks noChangeArrowheads="1"/>
          </p:cNvSpPr>
          <p:nvPr/>
        </p:nvSpPr>
        <p:spPr bwMode="auto">
          <a:xfrm>
            <a:off x="2593976" y="2990948"/>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教育</a:t>
            </a:r>
            <a:endParaRPr lang="zh-CN" altLang="en-US">
              <a:cs typeface="宋体" pitchFamily="2" charset="-122"/>
            </a:endParaRPr>
          </a:p>
        </p:txBody>
      </p:sp>
      <p:sp>
        <p:nvSpPr>
          <p:cNvPr id="462" name="Rectangle 459"/>
          <p:cNvSpPr>
            <a:spLocks noChangeArrowheads="1"/>
          </p:cNvSpPr>
          <p:nvPr/>
        </p:nvSpPr>
        <p:spPr bwMode="auto">
          <a:xfrm>
            <a:off x="2593976" y="3189386"/>
            <a:ext cx="334226"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运营</a:t>
            </a:r>
            <a:endParaRPr lang="zh-CN" altLang="en-US">
              <a:cs typeface="宋体" pitchFamily="2" charset="-122"/>
            </a:endParaRPr>
          </a:p>
        </p:txBody>
      </p:sp>
      <p:sp>
        <p:nvSpPr>
          <p:cNvPr id="463" name="Rectangle 460"/>
          <p:cNvSpPr>
            <a:spLocks noChangeArrowheads="1"/>
          </p:cNvSpPr>
          <p:nvPr/>
        </p:nvSpPr>
        <p:spPr bwMode="auto">
          <a:xfrm>
            <a:off x="1770064" y="2602011"/>
            <a:ext cx="662441"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教育新</a:t>
            </a:r>
            <a:r>
              <a:rPr lang="zh-CN" altLang="zh-CN" sz="1300" b="1">
                <a:solidFill>
                  <a:srgbClr val="FFFFFF"/>
                </a:solidFill>
                <a:latin typeface="微软雅黑" pitchFamily="34" charset="-122"/>
                <a:ea typeface="微软雅黑" pitchFamily="34" charset="-122"/>
                <a:cs typeface="宋体" pitchFamily="2" charset="-122"/>
              </a:rPr>
              <a:t>IT</a:t>
            </a:r>
            <a:endParaRPr lang="zh-CN" altLang="zh-CN">
              <a:cs typeface="宋体" pitchFamily="2" charset="-122"/>
            </a:endParaRPr>
          </a:p>
        </p:txBody>
      </p:sp>
      <p:sp>
        <p:nvSpPr>
          <p:cNvPr id="464" name="Rectangle 461"/>
          <p:cNvSpPr>
            <a:spLocks noChangeArrowheads="1"/>
          </p:cNvSpPr>
          <p:nvPr/>
        </p:nvSpPr>
        <p:spPr bwMode="auto">
          <a:xfrm>
            <a:off x="1766887" y="2797273"/>
            <a:ext cx="668453" cy="2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300" b="1">
                <a:solidFill>
                  <a:srgbClr val="FFFFFF"/>
                </a:solidFill>
                <a:latin typeface="微软雅黑" pitchFamily="34" charset="-122"/>
                <a:ea typeface="微软雅黑" pitchFamily="34" charset="-122"/>
                <a:cs typeface="宋体" pitchFamily="2" charset="-122"/>
              </a:rPr>
              <a:t>基础架构</a:t>
            </a:r>
            <a:endParaRPr lang="zh-CN" altLang="en-US">
              <a:cs typeface="宋体" pitchFamily="2" charset="-122"/>
            </a:endParaRPr>
          </a:p>
        </p:txBody>
      </p:sp>
      <p:sp>
        <p:nvSpPr>
          <p:cNvPr id="465" name="Rectangle 462"/>
          <p:cNvSpPr>
            <a:spLocks noChangeArrowheads="1"/>
          </p:cNvSpPr>
          <p:nvPr/>
        </p:nvSpPr>
        <p:spPr bwMode="auto">
          <a:xfrm>
            <a:off x="3646487" y="1289149"/>
            <a:ext cx="950913" cy="492125"/>
          </a:xfrm>
          <a:prstGeom prst="rect">
            <a:avLst/>
          </a:prstGeom>
          <a:solidFill>
            <a:srgbClr val="00A6EA"/>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463"/>
          <p:cNvSpPr>
            <a:spLocks/>
          </p:cNvSpPr>
          <p:nvPr/>
        </p:nvSpPr>
        <p:spPr bwMode="auto">
          <a:xfrm>
            <a:off x="3643313" y="1285974"/>
            <a:ext cx="957263" cy="498475"/>
          </a:xfrm>
          <a:custGeom>
            <a:avLst/>
            <a:gdLst>
              <a:gd name="T0" fmla="*/ 601 w 603"/>
              <a:gd name="T1" fmla="*/ 312 h 314"/>
              <a:gd name="T2" fmla="*/ 601 w 603"/>
              <a:gd name="T3" fmla="*/ 310 h 314"/>
              <a:gd name="T4" fmla="*/ 4 w 603"/>
              <a:gd name="T5" fmla="*/ 310 h 314"/>
              <a:gd name="T6" fmla="*/ 4 w 603"/>
              <a:gd name="T7" fmla="*/ 4 h 314"/>
              <a:gd name="T8" fmla="*/ 599 w 603"/>
              <a:gd name="T9" fmla="*/ 4 h 314"/>
              <a:gd name="T10" fmla="*/ 599 w 603"/>
              <a:gd name="T11" fmla="*/ 312 h 314"/>
              <a:gd name="T12" fmla="*/ 601 w 603"/>
              <a:gd name="T13" fmla="*/ 312 h 314"/>
              <a:gd name="T14" fmla="*/ 601 w 603"/>
              <a:gd name="T15" fmla="*/ 310 h 314"/>
              <a:gd name="T16" fmla="*/ 601 w 603"/>
              <a:gd name="T17" fmla="*/ 312 h 314"/>
              <a:gd name="T18" fmla="*/ 603 w 603"/>
              <a:gd name="T19" fmla="*/ 312 h 314"/>
              <a:gd name="T20" fmla="*/ 603 w 603"/>
              <a:gd name="T21" fmla="*/ 0 h 314"/>
              <a:gd name="T22" fmla="*/ 0 w 603"/>
              <a:gd name="T23" fmla="*/ 0 h 314"/>
              <a:gd name="T24" fmla="*/ 0 w 603"/>
              <a:gd name="T25" fmla="*/ 314 h 314"/>
              <a:gd name="T26" fmla="*/ 603 w 603"/>
              <a:gd name="T27" fmla="*/ 314 h 314"/>
              <a:gd name="T28" fmla="*/ 603 w 603"/>
              <a:gd name="T29" fmla="*/ 312 h 314"/>
              <a:gd name="T30" fmla="*/ 601 w 603"/>
              <a:gd name="T31" fmla="*/ 31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3" h="314">
                <a:moveTo>
                  <a:pt x="601" y="312"/>
                </a:moveTo>
                <a:lnTo>
                  <a:pt x="601" y="310"/>
                </a:lnTo>
                <a:lnTo>
                  <a:pt x="4" y="310"/>
                </a:lnTo>
                <a:lnTo>
                  <a:pt x="4" y="4"/>
                </a:lnTo>
                <a:lnTo>
                  <a:pt x="599" y="4"/>
                </a:lnTo>
                <a:lnTo>
                  <a:pt x="599" y="312"/>
                </a:lnTo>
                <a:lnTo>
                  <a:pt x="601" y="312"/>
                </a:lnTo>
                <a:lnTo>
                  <a:pt x="601" y="310"/>
                </a:lnTo>
                <a:lnTo>
                  <a:pt x="601" y="312"/>
                </a:lnTo>
                <a:lnTo>
                  <a:pt x="603" y="312"/>
                </a:lnTo>
                <a:lnTo>
                  <a:pt x="603" y="0"/>
                </a:lnTo>
                <a:lnTo>
                  <a:pt x="0" y="0"/>
                </a:lnTo>
                <a:lnTo>
                  <a:pt x="0" y="314"/>
                </a:lnTo>
                <a:lnTo>
                  <a:pt x="603" y="314"/>
                </a:lnTo>
                <a:lnTo>
                  <a:pt x="603" y="312"/>
                </a:lnTo>
                <a:lnTo>
                  <a:pt x="601" y="312"/>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Rectangle 464"/>
          <p:cNvSpPr>
            <a:spLocks noChangeArrowheads="1"/>
          </p:cNvSpPr>
          <p:nvPr/>
        </p:nvSpPr>
        <p:spPr bwMode="auto">
          <a:xfrm>
            <a:off x="4638676" y="1289148"/>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465"/>
          <p:cNvSpPr>
            <a:spLocks/>
          </p:cNvSpPr>
          <p:nvPr/>
        </p:nvSpPr>
        <p:spPr bwMode="auto">
          <a:xfrm>
            <a:off x="4635500" y="1285974"/>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Rectangle 466"/>
          <p:cNvSpPr>
            <a:spLocks noChangeArrowheads="1"/>
          </p:cNvSpPr>
          <p:nvPr/>
        </p:nvSpPr>
        <p:spPr bwMode="auto">
          <a:xfrm>
            <a:off x="4638676" y="1470123"/>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467"/>
          <p:cNvSpPr>
            <a:spLocks/>
          </p:cNvSpPr>
          <p:nvPr/>
        </p:nvSpPr>
        <p:spPr bwMode="auto">
          <a:xfrm>
            <a:off x="4635500" y="1466949"/>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Rectangle 468"/>
          <p:cNvSpPr>
            <a:spLocks noChangeArrowheads="1"/>
          </p:cNvSpPr>
          <p:nvPr/>
        </p:nvSpPr>
        <p:spPr bwMode="auto">
          <a:xfrm>
            <a:off x="4638676" y="1647923"/>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469"/>
          <p:cNvSpPr>
            <a:spLocks/>
          </p:cNvSpPr>
          <p:nvPr/>
        </p:nvSpPr>
        <p:spPr bwMode="auto">
          <a:xfrm>
            <a:off x="4635500" y="1644748"/>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Rectangle 470"/>
          <p:cNvSpPr>
            <a:spLocks noChangeArrowheads="1"/>
          </p:cNvSpPr>
          <p:nvPr/>
        </p:nvSpPr>
        <p:spPr bwMode="auto">
          <a:xfrm>
            <a:off x="3876676" y="1449487"/>
            <a:ext cx="514564"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dirty="0">
                <a:solidFill>
                  <a:srgbClr val="000000"/>
                </a:solidFill>
                <a:latin typeface="微软雅黑" pitchFamily="34" charset="-122"/>
                <a:ea typeface="微软雅黑" pitchFamily="34" charset="-122"/>
                <a:cs typeface="宋体" pitchFamily="2" charset="-122"/>
              </a:rPr>
              <a:t>教务系统</a:t>
            </a:r>
            <a:endParaRPr lang="zh-CN" altLang="en-US" dirty="0">
              <a:cs typeface="宋体" pitchFamily="2" charset="-122"/>
            </a:endParaRPr>
          </a:p>
        </p:txBody>
      </p:sp>
      <p:sp>
        <p:nvSpPr>
          <p:cNvPr id="474" name="Rectangle 471"/>
          <p:cNvSpPr>
            <a:spLocks noChangeArrowheads="1"/>
          </p:cNvSpPr>
          <p:nvPr/>
        </p:nvSpPr>
        <p:spPr bwMode="auto">
          <a:xfrm>
            <a:off x="4692650" y="1308199"/>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杭州正方软件股份有限公司</a:t>
            </a:r>
            <a:endParaRPr lang="zh-CN" altLang="en-US">
              <a:cs typeface="宋体" pitchFamily="2" charset="-122"/>
            </a:endParaRPr>
          </a:p>
        </p:txBody>
      </p:sp>
      <p:sp>
        <p:nvSpPr>
          <p:cNvPr id="475" name="Rectangle 472"/>
          <p:cNvSpPr>
            <a:spLocks noChangeArrowheads="1"/>
          </p:cNvSpPr>
          <p:nvPr/>
        </p:nvSpPr>
        <p:spPr bwMode="auto">
          <a:xfrm>
            <a:off x="4692650" y="1487587"/>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北京清元优越科技有限公司</a:t>
            </a:r>
            <a:endParaRPr lang="zh-CN" altLang="en-US">
              <a:cs typeface="宋体" pitchFamily="2" charset="-122"/>
            </a:endParaRPr>
          </a:p>
        </p:txBody>
      </p:sp>
      <p:sp>
        <p:nvSpPr>
          <p:cNvPr id="476" name="Rectangle 473"/>
          <p:cNvSpPr>
            <a:spLocks noChangeArrowheads="1"/>
          </p:cNvSpPr>
          <p:nvPr/>
        </p:nvSpPr>
        <p:spPr bwMode="auto">
          <a:xfrm>
            <a:off x="4692650" y="1638399"/>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477" name="Rectangle 474"/>
          <p:cNvSpPr>
            <a:spLocks noChangeArrowheads="1"/>
          </p:cNvSpPr>
          <p:nvPr/>
        </p:nvSpPr>
        <p:spPr bwMode="auto">
          <a:xfrm>
            <a:off x="3646487" y="1860649"/>
            <a:ext cx="950913" cy="493713"/>
          </a:xfrm>
          <a:prstGeom prst="rect">
            <a:avLst/>
          </a:prstGeom>
          <a:solidFill>
            <a:srgbClr val="47BEB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475"/>
          <p:cNvSpPr>
            <a:spLocks/>
          </p:cNvSpPr>
          <p:nvPr/>
        </p:nvSpPr>
        <p:spPr bwMode="auto">
          <a:xfrm>
            <a:off x="3643313" y="1857474"/>
            <a:ext cx="957263" cy="500063"/>
          </a:xfrm>
          <a:custGeom>
            <a:avLst/>
            <a:gdLst>
              <a:gd name="T0" fmla="*/ 601 w 603"/>
              <a:gd name="T1" fmla="*/ 313 h 315"/>
              <a:gd name="T2" fmla="*/ 601 w 603"/>
              <a:gd name="T3" fmla="*/ 311 h 315"/>
              <a:gd name="T4" fmla="*/ 4 w 603"/>
              <a:gd name="T5" fmla="*/ 311 h 315"/>
              <a:gd name="T6" fmla="*/ 4 w 603"/>
              <a:gd name="T7" fmla="*/ 4 h 315"/>
              <a:gd name="T8" fmla="*/ 599 w 603"/>
              <a:gd name="T9" fmla="*/ 4 h 315"/>
              <a:gd name="T10" fmla="*/ 599 w 603"/>
              <a:gd name="T11" fmla="*/ 313 h 315"/>
              <a:gd name="T12" fmla="*/ 601 w 603"/>
              <a:gd name="T13" fmla="*/ 313 h 315"/>
              <a:gd name="T14" fmla="*/ 601 w 603"/>
              <a:gd name="T15" fmla="*/ 311 h 315"/>
              <a:gd name="T16" fmla="*/ 601 w 603"/>
              <a:gd name="T17" fmla="*/ 313 h 315"/>
              <a:gd name="T18" fmla="*/ 603 w 603"/>
              <a:gd name="T19" fmla="*/ 313 h 315"/>
              <a:gd name="T20" fmla="*/ 603 w 603"/>
              <a:gd name="T21" fmla="*/ 0 h 315"/>
              <a:gd name="T22" fmla="*/ 0 w 603"/>
              <a:gd name="T23" fmla="*/ 0 h 315"/>
              <a:gd name="T24" fmla="*/ 0 w 603"/>
              <a:gd name="T25" fmla="*/ 315 h 315"/>
              <a:gd name="T26" fmla="*/ 603 w 603"/>
              <a:gd name="T27" fmla="*/ 315 h 315"/>
              <a:gd name="T28" fmla="*/ 603 w 603"/>
              <a:gd name="T29" fmla="*/ 313 h 315"/>
              <a:gd name="T30" fmla="*/ 601 w 603"/>
              <a:gd name="T31" fmla="*/ 31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3" h="315">
                <a:moveTo>
                  <a:pt x="601" y="313"/>
                </a:moveTo>
                <a:lnTo>
                  <a:pt x="601" y="311"/>
                </a:lnTo>
                <a:lnTo>
                  <a:pt x="4" y="311"/>
                </a:lnTo>
                <a:lnTo>
                  <a:pt x="4" y="4"/>
                </a:lnTo>
                <a:lnTo>
                  <a:pt x="599" y="4"/>
                </a:lnTo>
                <a:lnTo>
                  <a:pt x="599" y="313"/>
                </a:lnTo>
                <a:lnTo>
                  <a:pt x="601" y="313"/>
                </a:lnTo>
                <a:lnTo>
                  <a:pt x="601" y="311"/>
                </a:lnTo>
                <a:lnTo>
                  <a:pt x="601" y="313"/>
                </a:lnTo>
                <a:lnTo>
                  <a:pt x="603" y="313"/>
                </a:lnTo>
                <a:lnTo>
                  <a:pt x="603" y="0"/>
                </a:lnTo>
                <a:lnTo>
                  <a:pt x="0" y="0"/>
                </a:lnTo>
                <a:lnTo>
                  <a:pt x="0" y="315"/>
                </a:lnTo>
                <a:lnTo>
                  <a:pt x="603" y="315"/>
                </a:lnTo>
                <a:lnTo>
                  <a:pt x="603" y="313"/>
                </a:lnTo>
                <a:lnTo>
                  <a:pt x="601" y="313"/>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Rectangle 476"/>
          <p:cNvSpPr>
            <a:spLocks noChangeArrowheads="1"/>
          </p:cNvSpPr>
          <p:nvPr/>
        </p:nvSpPr>
        <p:spPr bwMode="auto">
          <a:xfrm>
            <a:off x="4638676" y="1860648"/>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2" name="Freeform 477"/>
          <p:cNvSpPr>
            <a:spLocks/>
          </p:cNvSpPr>
          <p:nvPr/>
        </p:nvSpPr>
        <p:spPr bwMode="auto">
          <a:xfrm>
            <a:off x="4635500" y="1857474"/>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3" name="Rectangle 478"/>
          <p:cNvSpPr>
            <a:spLocks noChangeArrowheads="1"/>
          </p:cNvSpPr>
          <p:nvPr/>
        </p:nvSpPr>
        <p:spPr bwMode="auto">
          <a:xfrm>
            <a:off x="4638676" y="2038449"/>
            <a:ext cx="1077913" cy="134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4" name="Freeform 479"/>
          <p:cNvSpPr>
            <a:spLocks/>
          </p:cNvSpPr>
          <p:nvPr/>
        </p:nvSpPr>
        <p:spPr bwMode="auto">
          <a:xfrm>
            <a:off x="4635500" y="2035273"/>
            <a:ext cx="1084263" cy="141288"/>
          </a:xfrm>
          <a:custGeom>
            <a:avLst/>
            <a:gdLst>
              <a:gd name="T0" fmla="*/ 681 w 683"/>
              <a:gd name="T1" fmla="*/ 87 h 89"/>
              <a:gd name="T2" fmla="*/ 681 w 683"/>
              <a:gd name="T3" fmla="*/ 85 h 89"/>
              <a:gd name="T4" fmla="*/ 4 w 683"/>
              <a:gd name="T5" fmla="*/ 85 h 89"/>
              <a:gd name="T6" fmla="*/ 4 w 683"/>
              <a:gd name="T7" fmla="*/ 4 h 89"/>
              <a:gd name="T8" fmla="*/ 679 w 683"/>
              <a:gd name="T9" fmla="*/ 4 h 89"/>
              <a:gd name="T10" fmla="*/ 679 w 683"/>
              <a:gd name="T11" fmla="*/ 87 h 89"/>
              <a:gd name="T12" fmla="*/ 681 w 683"/>
              <a:gd name="T13" fmla="*/ 87 h 89"/>
              <a:gd name="T14" fmla="*/ 681 w 683"/>
              <a:gd name="T15" fmla="*/ 85 h 89"/>
              <a:gd name="T16" fmla="*/ 681 w 683"/>
              <a:gd name="T17" fmla="*/ 87 h 89"/>
              <a:gd name="T18" fmla="*/ 683 w 683"/>
              <a:gd name="T19" fmla="*/ 87 h 89"/>
              <a:gd name="T20" fmla="*/ 683 w 683"/>
              <a:gd name="T21" fmla="*/ 0 h 89"/>
              <a:gd name="T22" fmla="*/ 0 w 683"/>
              <a:gd name="T23" fmla="*/ 0 h 89"/>
              <a:gd name="T24" fmla="*/ 0 w 683"/>
              <a:gd name="T25" fmla="*/ 89 h 89"/>
              <a:gd name="T26" fmla="*/ 683 w 683"/>
              <a:gd name="T27" fmla="*/ 89 h 89"/>
              <a:gd name="T28" fmla="*/ 683 w 683"/>
              <a:gd name="T29" fmla="*/ 87 h 89"/>
              <a:gd name="T30" fmla="*/ 681 w 683"/>
              <a:gd name="T3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9">
                <a:moveTo>
                  <a:pt x="681" y="87"/>
                </a:moveTo>
                <a:lnTo>
                  <a:pt x="681" y="85"/>
                </a:lnTo>
                <a:lnTo>
                  <a:pt x="4" y="85"/>
                </a:lnTo>
                <a:lnTo>
                  <a:pt x="4" y="4"/>
                </a:lnTo>
                <a:lnTo>
                  <a:pt x="679" y="4"/>
                </a:lnTo>
                <a:lnTo>
                  <a:pt x="679" y="87"/>
                </a:lnTo>
                <a:lnTo>
                  <a:pt x="681" y="87"/>
                </a:lnTo>
                <a:lnTo>
                  <a:pt x="681" y="85"/>
                </a:lnTo>
                <a:lnTo>
                  <a:pt x="681" y="87"/>
                </a:lnTo>
                <a:lnTo>
                  <a:pt x="683" y="87"/>
                </a:lnTo>
                <a:lnTo>
                  <a:pt x="683" y="0"/>
                </a:lnTo>
                <a:lnTo>
                  <a:pt x="0" y="0"/>
                </a:lnTo>
                <a:lnTo>
                  <a:pt x="0" y="89"/>
                </a:lnTo>
                <a:lnTo>
                  <a:pt x="683" y="89"/>
                </a:lnTo>
                <a:lnTo>
                  <a:pt x="683" y="87"/>
                </a:lnTo>
                <a:lnTo>
                  <a:pt x="681" y="87"/>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5" name="Rectangle 480"/>
          <p:cNvSpPr>
            <a:spLocks noChangeArrowheads="1"/>
          </p:cNvSpPr>
          <p:nvPr/>
        </p:nvSpPr>
        <p:spPr bwMode="auto">
          <a:xfrm>
            <a:off x="4638676" y="2221011"/>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6" name="Freeform 481"/>
          <p:cNvSpPr>
            <a:spLocks/>
          </p:cNvSpPr>
          <p:nvPr/>
        </p:nvSpPr>
        <p:spPr bwMode="auto">
          <a:xfrm>
            <a:off x="4635500" y="2217837"/>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7" name="Rectangle 482"/>
          <p:cNvSpPr>
            <a:spLocks noChangeArrowheads="1"/>
          </p:cNvSpPr>
          <p:nvPr/>
        </p:nvSpPr>
        <p:spPr bwMode="auto">
          <a:xfrm>
            <a:off x="3754437" y="2017812"/>
            <a:ext cx="7694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dirty="0" smtClean="0">
                <a:solidFill>
                  <a:srgbClr val="000000"/>
                </a:solidFill>
                <a:latin typeface="微软雅黑" pitchFamily="34" charset="-122"/>
                <a:ea typeface="微软雅黑" pitchFamily="34" charset="-122"/>
                <a:cs typeface="宋体" pitchFamily="2" charset="-122"/>
              </a:rPr>
              <a:t>校园用户管理</a:t>
            </a:r>
            <a:endParaRPr lang="zh-CN" altLang="en-US" dirty="0">
              <a:cs typeface="宋体" pitchFamily="2" charset="-122"/>
            </a:endParaRPr>
          </a:p>
        </p:txBody>
      </p:sp>
      <p:sp>
        <p:nvSpPr>
          <p:cNvPr id="14438" name="Rectangle 483"/>
          <p:cNvSpPr>
            <a:spLocks noChangeArrowheads="1"/>
          </p:cNvSpPr>
          <p:nvPr/>
        </p:nvSpPr>
        <p:spPr bwMode="auto">
          <a:xfrm>
            <a:off x="4692650" y="1876524"/>
            <a:ext cx="6155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城市热点有限公司</a:t>
            </a:r>
            <a:endParaRPr lang="zh-CN" altLang="en-US">
              <a:cs typeface="宋体" pitchFamily="2" charset="-122"/>
            </a:endParaRPr>
          </a:p>
        </p:txBody>
      </p:sp>
      <p:sp>
        <p:nvSpPr>
          <p:cNvPr id="14439" name="Rectangle 484"/>
          <p:cNvSpPr>
            <a:spLocks noChangeArrowheads="1"/>
          </p:cNvSpPr>
          <p:nvPr/>
        </p:nvSpPr>
        <p:spPr bwMode="auto">
          <a:xfrm>
            <a:off x="4692650" y="2057499"/>
            <a:ext cx="7694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杭州深澜软件有限公司</a:t>
            </a:r>
            <a:endParaRPr lang="zh-CN" altLang="en-US">
              <a:cs typeface="宋体" pitchFamily="2" charset="-122"/>
            </a:endParaRPr>
          </a:p>
        </p:txBody>
      </p:sp>
      <p:sp>
        <p:nvSpPr>
          <p:cNvPr id="14440" name="Rectangle 485"/>
          <p:cNvSpPr>
            <a:spLocks noChangeArrowheads="1"/>
          </p:cNvSpPr>
          <p:nvPr/>
        </p:nvSpPr>
        <p:spPr bwMode="auto">
          <a:xfrm>
            <a:off x="4692650" y="2209899"/>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441" name="Rectangle 486"/>
          <p:cNvSpPr>
            <a:spLocks noChangeArrowheads="1"/>
          </p:cNvSpPr>
          <p:nvPr/>
        </p:nvSpPr>
        <p:spPr bwMode="auto">
          <a:xfrm>
            <a:off x="3646487" y="3105249"/>
            <a:ext cx="950913" cy="488950"/>
          </a:xfrm>
          <a:prstGeom prst="rect">
            <a:avLst/>
          </a:prstGeom>
          <a:solidFill>
            <a:srgbClr val="47BEB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442" name="Freeform 487"/>
          <p:cNvSpPr>
            <a:spLocks/>
          </p:cNvSpPr>
          <p:nvPr/>
        </p:nvSpPr>
        <p:spPr bwMode="auto">
          <a:xfrm>
            <a:off x="3643313" y="3102073"/>
            <a:ext cx="957263" cy="495300"/>
          </a:xfrm>
          <a:custGeom>
            <a:avLst/>
            <a:gdLst>
              <a:gd name="T0" fmla="*/ 601 w 603"/>
              <a:gd name="T1" fmla="*/ 310 h 312"/>
              <a:gd name="T2" fmla="*/ 601 w 603"/>
              <a:gd name="T3" fmla="*/ 308 h 312"/>
              <a:gd name="T4" fmla="*/ 4 w 603"/>
              <a:gd name="T5" fmla="*/ 308 h 312"/>
              <a:gd name="T6" fmla="*/ 4 w 603"/>
              <a:gd name="T7" fmla="*/ 4 h 312"/>
              <a:gd name="T8" fmla="*/ 599 w 603"/>
              <a:gd name="T9" fmla="*/ 4 h 312"/>
              <a:gd name="T10" fmla="*/ 599 w 603"/>
              <a:gd name="T11" fmla="*/ 310 h 312"/>
              <a:gd name="T12" fmla="*/ 601 w 603"/>
              <a:gd name="T13" fmla="*/ 310 h 312"/>
              <a:gd name="T14" fmla="*/ 601 w 603"/>
              <a:gd name="T15" fmla="*/ 308 h 312"/>
              <a:gd name="T16" fmla="*/ 601 w 603"/>
              <a:gd name="T17" fmla="*/ 310 h 312"/>
              <a:gd name="T18" fmla="*/ 603 w 603"/>
              <a:gd name="T19" fmla="*/ 310 h 312"/>
              <a:gd name="T20" fmla="*/ 603 w 603"/>
              <a:gd name="T21" fmla="*/ 0 h 312"/>
              <a:gd name="T22" fmla="*/ 0 w 603"/>
              <a:gd name="T23" fmla="*/ 0 h 312"/>
              <a:gd name="T24" fmla="*/ 0 w 603"/>
              <a:gd name="T25" fmla="*/ 312 h 312"/>
              <a:gd name="T26" fmla="*/ 603 w 603"/>
              <a:gd name="T27" fmla="*/ 312 h 312"/>
              <a:gd name="T28" fmla="*/ 603 w 603"/>
              <a:gd name="T29" fmla="*/ 310 h 312"/>
              <a:gd name="T30" fmla="*/ 601 w 603"/>
              <a:gd name="T31" fmla="*/ 3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3" h="312">
                <a:moveTo>
                  <a:pt x="601" y="310"/>
                </a:moveTo>
                <a:lnTo>
                  <a:pt x="601" y="308"/>
                </a:lnTo>
                <a:lnTo>
                  <a:pt x="4" y="308"/>
                </a:lnTo>
                <a:lnTo>
                  <a:pt x="4" y="4"/>
                </a:lnTo>
                <a:lnTo>
                  <a:pt x="599" y="4"/>
                </a:lnTo>
                <a:lnTo>
                  <a:pt x="599" y="310"/>
                </a:lnTo>
                <a:lnTo>
                  <a:pt x="601" y="310"/>
                </a:lnTo>
                <a:lnTo>
                  <a:pt x="601" y="308"/>
                </a:lnTo>
                <a:lnTo>
                  <a:pt x="601" y="310"/>
                </a:lnTo>
                <a:lnTo>
                  <a:pt x="603" y="310"/>
                </a:lnTo>
                <a:lnTo>
                  <a:pt x="603" y="0"/>
                </a:lnTo>
                <a:lnTo>
                  <a:pt x="0" y="0"/>
                </a:lnTo>
                <a:lnTo>
                  <a:pt x="0" y="312"/>
                </a:lnTo>
                <a:lnTo>
                  <a:pt x="603" y="312"/>
                </a:lnTo>
                <a:lnTo>
                  <a:pt x="603" y="310"/>
                </a:lnTo>
                <a:lnTo>
                  <a:pt x="601" y="310"/>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3" name="Rectangle 488"/>
          <p:cNvSpPr>
            <a:spLocks noChangeArrowheads="1"/>
          </p:cNvSpPr>
          <p:nvPr/>
        </p:nvSpPr>
        <p:spPr bwMode="auto">
          <a:xfrm>
            <a:off x="4638676" y="3105249"/>
            <a:ext cx="1077913"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4" name="Freeform 489"/>
          <p:cNvSpPr>
            <a:spLocks/>
          </p:cNvSpPr>
          <p:nvPr/>
        </p:nvSpPr>
        <p:spPr bwMode="auto">
          <a:xfrm>
            <a:off x="4635500" y="3102074"/>
            <a:ext cx="1084263" cy="136525"/>
          </a:xfrm>
          <a:custGeom>
            <a:avLst/>
            <a:gdLst>
              <a:gd name="T0" fmla="*/ 681 w 683"/>
              <a:gd name="T1" fmla="*/ 84 h 86"/>
              <a:gd name="T2" fmla="*/ 681 w 683"/>
              <a:gd name="T3" fmla="*/ 82 h 86"/>
              <a:gd name="T4" fmla="*/ 4 w 683"/>
              <a:gd name="T5" fmla="*/ 82 h 86"/>
              <a:gd name="T6" fmla="*/ 4 w 683"/>
              <a:gd name="T7" fmla="*/ 4 h 86"/>
              <a:gd name="T8" fmla="*/ 679 w 683"/>
              <a:gd name="T9" fmla="*/ 4 h 86"/>
              <a:gd name="T10" fmla="*/ 679 w 683"/>
              <a:gd name="T11" fmla="*/ 84 h 86"/>
              <a:gd name="T12" fmla="*/ 681 w 683"/>
              <a:gd name="T13" fmla="*/ 84 h 86"/>
              <a:gd name="T14" fmla="*/ 681 w 683"/>
              <a:gd name="T15" fmla="*/ 82 h 86"/>
              <a:gd name="T16" fmla="*/ 681 w 683"/>
              <a:gd name="T17" fmla="*/ 84 h 86"/>
              <a:gd name="T18" fmla="*/ 683 w 683"/>
              <a:gd name="T19" fmla="*/ 84 h 86"/>
              <a:gd name="T20" fmla="*/ 683 w 683"/>
              <a:gd name="T21" fmla="*/ 0 h 86"/>
              <a:gd name="T22" fmla="*/ 0 w 683"/>
              <a:gd name="T23" fmla="*/ 0 h 86"/>
              <a:gd name="T24" fmla="*/ 0 w 683"/>
              <a:gd name="T25" fmla="*/ 86 h 86"/>
              <a:gd name="T26" fmla="*/ 683 w 683"/>
              <a:gd name="T27" fmla="*/ 86 h 86"/>
              <a:gd name="T28" fmla="*/ 683 w 683"/>
              <a:gd name="T29" fmla="*/ 84 h 86"/>
              <a:gd name="T30" fmla="*/ 681 w 683"/>
              <a:gd name="T31"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6">
                <a:moveTo>
                  <a:pt x="681" y="84"/>
                </a:moveTo>
                <a:lnTo>
                  <a:pt x="681" y="82"/>
                </a:lnTo>
                <a:lnTo>
                  <a:pt x="4" y="82"/>
                </a:lnTo>
                <a:lnTo>
                  <a:pt x="4" y="4"/>
                </a:lnTo>
                <a:lnTo>
                  <a:pt x="679" y="4"/>
                </a:lnTo>
                <a:lnTo>
                  <a:pt x="679" y="84"/>
                </a:lnTo>
                <a:lnTo>
                  <a:pt x="681" y="84"/>
                </a:lnTo>
                <a:lnTo>
                  <a:pt x="681" y="82"/>
                </a:lnTo>
                <a:lnTo>
                  <a:pt x="681" y="84"/>
                </a:lnTo>
                <a:lnTo>
                  <a:pt x="683" y="84"/>
                </a:lnTo>
                <a:lnTo>
                  <a:pt x="683" y="0"/>
                </a:lnTo>
                <a:lnTo>
                  <a:pt x="0" y="0"/>
                </a:lnTo>
                <a:lnTo>
                  <a:pt x="0" y="86"/>
                </a:lnTo>
                <a:lnTo>
                  <a:pt x="683" y="86"/>
                </a:lnTo>
                <a:lnTo>
                  <a:pt x="683" y="84"/>
                </a:lnTo>
                <a:lnTo>
                  <a:pt x="681" y="84"/>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5" name="Rectangle 490"/>
          <p:cNvSpPr>
            <a:spLocks noChangeArrowheads="1"/>
          </p:cNvSpPr>
          <p:nvPr/>
        </p:nvSpPr>
        <p:spPr bwMode="auto">
          <a:xfrm>
            <a:off x="4638676" y="3283048"/>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6" name="Freeform 491"/>
          <p:cNvSpPr>
            <a:spLocks/>
          </p:cNvSpPr>
          <p:nvPr/>
        </p:nvSpPr>
        <p:spPr bwMode="auto">
          <a:xfrm>
            <a:off x="4635500" y="3279874"/>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7" name="Rectangle 492"/>
          <p:cNvSpPr>
            <a:spLocks noChangeArrowheads="1"/>
          </p:cNvSpPr>
          <p:nvPr/>
        </p:nvSpPr>
        <p:spPr bwMode="auto">
          <a:xfrm>
            <a:off x="4638676" y="3460848"/>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8" name="Freeform 493"/>
          <p:cNvSpPr>
            <a:spLocks/>
          </p:cNvSpPr>
          <p:nvPr/>
        </p:nvSpPr>
        <p:spPr bwMode="auto">
          <a:xfrm>
            <a:off x="4635500" y="3457674"/>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9" name="Rectangle 494"/>
          <p:cNvSpPr>
            <a:spLocks noChangeArrowheads="1"/>
          </p:cNvSpPr>
          <p:nvPr/>
        </p:nvSpPr>
        <p:spPr bwMode="auto">
          <a:xfrm>
            <a:off x="3876675" y="3260824"/>
            <a:ext cx="385923"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dirty="0">
                <a:solidFill>
                  <a:srgbClr val="000000"/>
                </a:solidFill>
                <a:latin typeface="微软雅黑" pitchFamily="34" charset="-122"/>
                <a:ea typeface="微软雅黑" pitchFamily="34" charset="-122"/>
                <a:cs typeface="宋体" pitchFamily="2" charset="-122"/>
              </a:rPr>
              <a:t>一卡通</a:t>
            </a:r>
            <a:endParaRPr lang="zh-CN" altLang="en-US" dirty="0">
              <a:cs typeface="宋体" pitchFamily="2" charset="-122"/>
            </a:endParaRPr>
          </a:p>
        </p:txBody>
      </p:sp>
      <p:sp>
        <p:nvSpPr>
          <p:cNvPr id="14450" name="Rectangle 495"/>
          <p:cNvSpPr>
            <a:spLocks noChangeArrowheads="1"/>
          </p:cNvSpPr>
          <p:nvPr/>
        </p:nvSpPr>
        <p:spPr bwMode="auto">
          <a:xfrm>
            <a:off x="4692650" y="3119537"/>
            <a:ext cx="8463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新开普电子股份有限公司</a:t>
            </a:r>
            <a:endParaRPr lang="zh-CN" altLang="en-US">
              <a:cs typeface="宋体" pitchFamily="2" charset="-122"/>
            </a:endParaRPr>
          </a:p>
        </p:txBody>
      </p:sp>
      <p:sp>
        <p:nvSpPr>
          <p:cNvPr id="14451" name="Rectangle 496"/>
          <p:cNvSpPr>
            <a:spLocks noChangeArrowheads="1"/>
          </p:cNvSpPr>
          <p:nvPr/>
        </p:nvSpPr>
        <p:spPr bwMode="auto">
          <a:xfrm>
            <a:off x="4692650" y="3300512"/>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北京迪科远望科技有限公司</a:t>
            </a:r>
            <a:endParaRPr lang="zh-CN" altLang="en-US">
              <a:cs typeface="宋体" pitchFamily="2" charset="-122"/>
            </a:endParaRPr>
          </a:p>
        </p:txBody>
      </p:sp>
      <p:sp>
        <p:nvSpPr>
          <p:cNvPr id="14452" name="Rectangle 497"/>
          <p:cNvSpPr>
            <a:spLocks noChangeArrowheads="1"/>
          </p:cNvSpPr>
          <p:nvPr/>
        </p:nvSpPr>
        <p:spPr bwMode="auto">
          <a:xfrm>
            <a:off x="4692650" y="3452912"/>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453" name="Rectangle 498"/>
          <p:cNvSpPr>
            <a:spLocks noChangeArrowheads="1"/>
          </p:cNvSpPr>
          <p:nvPr/>
        </p:nvSpPr>
        <p:spPr bwMode="auto">
          <a:xfrm>
            <a:off x="3646487" y="2430562"/>
            <a:ext cx="950913" cy="595313"/>
          </a:xfrm>
          <a:prstGeom prst="rect">
            <a:avLst/>
          </a:prstGeom>
          <a:solidFill>
            <a:srgbClr val="47BEB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454" name="Freeform 499"/>
          <p:cNvSpPr>
            <a:spLocks/>
          </p:cNvSpPr>
          <p:nvPr/>
        </p:nvSpPr>
        <p:spPr bwMode="auto">
          <a:xfrm>
            <a:off x="3643313" y="2427387"/>
            <a:ext cx="957263" cy="601663"/>
          </a:xfrm>
          <a:custGeom>
            <a:avLst/>
            <a:gdLst>
              <a:gd name="T0" fmla="*/ 601 w 603"/>
              <a:gd name="T1" fmla="*/ 377 h 379"/>
              <a:gd name="T2" fmla="*/ 601 w 603"/>
              <a:gd name="T3" fmla="*/ 375 h 379"/>
              <a:gd name="T4" fmla="*/ 4 w 603"/>
              <a:gd name="T5" fmla="*/ 375 h 379"/>
              <a:gd name="T6" fmla="*/ 4 w 603"/>
              <a:gd name="T7" fmla="*/ 4 h 379"/>
              <a:gd name="T8" fmla="*/ 599 w 603"/>
              <a:gd name="T9" fmla="*/ 4 h 379"/>
              <a:gd name="T10" fmla="*/ 599 w 603"/>
              <a:gd name="T11" fmla="*/ 377 h 379"/>
              <a:gd name="T12" fmla="*/ 601 w 603"/>
              <a:gd name="T13" fmla="*/ 377 h 379"/>
              <a:gd name="T14" fmla="*/ 601 w 603"/>
              <a:gd name="T15" fmla="*/ 375 h 379"/>
              <a:gd name="T16" fmla="*/ 601 w 603"/>
              <a:gd name="T17" fmla="*/ 377 h 379"/>
              <a:gd name="T18" fmla="*/ 603 w 603"/>
              <a:gd name="T19" fmla="*/ 377 h 379"/>
              <a:gd name="T20" fmla="*/ 603 w 603"/>
              <a:gd name="T21" fmla="*/ 0 h 379"/>
              <a:gd name="T22" fmla="*/ 0 w 603"/>
              <a:gd name="T23" fmla="*/ 0 h 379"/>
              <a:gd name="T24" fmla="*/ 0 w 603"/>
              <a:gd name="T25" fmla="*/ 379 h 379"/>
              <a:gd name="T26" fmla="*/ 603 w 603"/>
              <a:gd name="T27" fmla="*/ 379 h 379"/>
              <a:gd name="T28" fmla="*/ 603 w 603"/>
              <a:gd name="T29" fmla="*/ 377 h 379"/>
              <a:gd name="T30" fmla="*/ 601 w 603"/>
              <a:gd name="T31" fmla="*/ 37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3" h="379">
                <a:moveTo>
                  <a:pt x="601" y="377"/>
                </a:moveTo>
                <a:lnTo>
                  <a:pt x="601" y="375"/>
                </a:lnTo>
                <a:lnTo>
                  <a:pt x="4" y="375"/>
                </a:lnTo>
                <a:lnTo>
                  <a:pt x="4" y="4"/>
                </a:lnTo>
                <a:lnTo>
                  <a:pt x="599" y="4"/>
                </a:lnTo>
                <a:lnTo>
                  <a:pt x="599" y="377"/>
                </a:lnTo>
                <a:lnTo>
                  <a:pt x="601" y="377"/>
                </a:lnTo>
                <a:lnTo>
                  <a:pt x="601" y="375"/>
                </a:lnTo>
                <a:lnTo>
                  <a:pt x="601" y="377"/>
                </a:lnTo>
                <a:lnTo>
                  <a:pt x="603" y="377"/>
                </a:lnTo>
                <a:lnTo>
                  <a:pt x="603" y="0"/>
                </a:lnTo>
                <a:lnTo>
                  <a:pt x="0" y="0"/>
                </a:lnTo>
                <a:lnTo>
                  <a:pt x="0" y="379"/>
                </a:lnTo>
                <a:lnTo>
                  <a:pt x="603" y="379"/>
                </a:lnTo>
                <a:lnTo>
                  <a:pt x="603" y="377"/>
                </a:lnTo>
                <a:lnTo>
                  <a:pt x="601" y="377"/>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55" name="Rectangle 500"/>
          <p:cNvSpPr>
            <a:spLocks noChangeArrowheads="1"/>
          </p:cNvSpPr>
          <p:nvPr/>
        </p:nvSpPr>
        <p:spPr bwMode="auto">
          <a:xfrm>
            <a:off x="4638676" y="2430561"/>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56" name="Freeform 501"/>
          <p:cNvSpPr>
            <a:spLocks/>
          </p:cNvSpPr>
          <p:nvPr/>
        </p:nvSpPr>
        <p:spPr bwMode="auto">
          <a:xfrm>
            <a:off x="4635500" y="2427387"/>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4" name="Rectangle 502"/>
          <p:cNvSpPr>
            <a:spLocks noChangeArrowheads="1"/>
          </p:cNvSpPr>
          <p:nvPr/>
        </p:nvSpPr>
        <p:spPr bwMode="auto">
          <a:xfrm>
            <a:off x="4638676" y="2586137"/>
            <a:ext cx="1077913"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5" name="Freeform 503"/>
          <p:cNvSpPr>
            <a:spLocks/>
          </p:cNvSpPr>
          <p:nvPr/>
        </p:nvSpPr>
        <p:spPr bwMode="auto">
          <a:xfrm>
            <a:off x="4635500" y="2582962"/>
            <a:ext cx="1084263" cy="136525"/>
          </a:xfrm>
          <a:custGeom>
            <a:avLst/>
            <a:gdLst>
              <a:gd name="T0" fmla="*/ 681 w 683"/>
              <a:gd name="T1" fmla="*/ 84 h 86"/>
              <a:gd name="T2" fmla="*/ 681 w 683"/>
              <a:gd name="T3" fmla="*/ 82 h 86"/>
              <a:gd name="T4" fmla="*/ 4 w 683"/>
              <a:gd name="T5" fmla="*/ 82 h 86"/>
              <a:gd name="T6" fmla="*/ 4 w 683"/>
              <a:gd name="T7" fmla="*/ 4 h 86"/>
              <a:gd name="T8" fmla="*/ 679 w 683"/>
              <a:gd name="T9" fmla="*/ 4 h 86"/>
              <a:gd name="T10" fmla="*/ 679 w 683"/>
              <a:gd name="T11" fmla="*/ 84 h 86"/>
              <a:gd name="T12" fmla="*/ 681 w 683"/>
              <a:gd name="T13" fmla="*/ 84 h 86"/>
              <a:gd name="T14" fmla="*/ 681 w 683"/>
              <a:gd name="T15" fmla="*/ 82 h 86"/>
              <a:gd name="T16" fmla="*/ 681 w 683"/>
              <a:gd name="T17" fmla="*/ 84 h 86"/>
              <a:gd name="T18" fmla="*/ 683 w 683"/>
              <a:gd name="T19" fmla="*/ 84 h 86"/>
              <a:gd name="T20" fmla="*/ 683 w 683"/>
              <a:gd name="T21" fmla="*/ 0 h 86"/>
              <a:gd name="T22" fmla="*/ 0 w 683"/>
              <a:gd name="T23" fmla="*/ 0 h 86"/>
              <a:gd name="T24" fmla="*/ 0 w 683"/>
              <a:gd name="T25" fmla="*/ 86 h 86"/>
              <a:gd name="T26" fmla="*/ 683 w 683"/>
              <a:gd name="T27" fmla="*/ 86 h 86"/>
              <a:gd name="T28" fmla="*/ 683 w 683"/>
              <a:gd name="T29" fmla="*/ 84 h 86"/>
              <a:gd name="T30" fmla="*/ 681 w 683"/>
              <a:gd name="T31"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6">
                <a:moveTo>
                  <a:pt x="681" y="84"/>
                </a:moveTo>
                <a:lnTo>
                  <a:pt x="681" y="82"/>
                </a:lnTo>
                <a:lnTo>
                  <a:pt x="4" y="82"/>
                </a:lnTo>
                <a:lnTo>
                  <a:pt x="4" y="4"/>
                </a:lnTo>
                <a:lnTo>
                  <a:pt x="679" y="4"/>
                </a:lnTo>
                <a:lnTo>
                  <a:pt x="679" y="84"/>
                </a:lnTo>
                <a:lnTo>
                  <a:pt x="681" y="84"/>
                </a:lnTo>
                <a:lnTo>
                  <a:pt x="681" y="82"/>
                </a:lnTo>
                <a:lnTo>
                  <a:pt x="681" y="84"/>
                </a:lnTo>
                <a:lnTo>
                  <a:pt x="683" y="84"/>
                </a:lnTo>
                <a:lnTo>
                  <a:pt x="683" y="0"/>
                </a:lnTo>
                <a:lnTo>
                  <a:pt x="0" y="0"/>
                </a:lnTo>
                <a:lnTo>
                  <a:pt x="0" y="86"/>
                </a:lnTo>
                <a:lnTo>
                  <a:pt x="683" y="86"/>
                </a:lnTo>
                <a:lnTo>
                  <a:pt x="683" y="84"/>
                </a:lnTo>
                <a:lnTo>
                  <a:pt x="681" y="84"/>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6" name="Rectangle 504"/>
          <p:cNvSpPr>
            <a:spLocks noChangeArrowheads="1"/>
          </p:cNvSpPr>
          <p:nvPr/>
        </p:nvSpPr>
        <p:spPr bwMode="auto">
          <a:xfrm>
            <a:off x="4638676" y="2738536"/>
            <a:ext cx="1077913"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7" name="Freeform 505"/>
          <p:cNvSpPr>
            <a:spLocks/>
          </p:cNvSpPr>
          <p:nvPr/>
        </p:nvSpPr>
        <p:spPr bwMode="auto">
          <a:xfrm>
            <a:off x="4635500" y="2735362"/>
            <a:ext cx="1084263"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8" name="Rectangle 506"/>
          <p:cNvSpPr>
            <a:spLocks noChangeArrowheads="1"/>
          </p:cNvSpPr>
          <p:nvPr/>
        </p:nvSpPr>
        <p:spPr bwMode="auto">
          <a:xfrm>
            <a:off x="4638676" y="2890937"/>
            <a:ext cx="1077913" cy="134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9" name="Freeform 507"/>
          <p:cNvSpPr>
            <a:spLocks/>
          </p:cNvSpPr>
          <p:nvPr/>
        </p:nvSpPr>
        <p:spPr bwMode="auto">
          <a:xfrm>
            <a:off x="4635500" y="2887761"/>
            <a:ext cx="1084263" cy="141288"/>
          </a:xfrm>
          <a:custGeom>
            <a:avLst/>
            <a:gdLst>
              <a:gd name="T0" fmla="*/ 681 w 683"/>
              <a:gd name="T1" fmla="*/ 87 h 89"/>
              <a:gd name="T2" fmla="*/ 681 w 683"/>
              <a:gd name="T3" fmla="*/ 85 h 89"/>
              <a:gd name="T4" fmla="*/ 4 w 683"/>
              <a:gd name="T5" fmla="*/ 85 h 89"/>
              <a:gd name="T6" fmla="*/ 4 w 683"/>
              <a:gd name="T7" fmla="*/ 4 h 89"/>
              <a:gd name="T8" fmla="*/ 679 w 683"/>
              <a:gd name="T9" fmla="*/ 4 h 89"/>
              <a:gd name="T10" fmla="*/ 679 w 683"/>
              <a:gd name="T11" fmla="*/ 87 h 89"/>
              <a:gd name="T12" fmla="*/ 681 w 683"/>
              <a:gd name="T13" fmla="*/ 87 h 89"/>
              <a:gd name="T14" fmla="*/ 681 w 683"/>
              <a:gd name="T15" fmla="*/ 85 h 89"/>
              <a:gd name="T16" fmla="*/ 681 w 683"/>
              <a:gd name="T17" fmla="*/ 87 h 89"/>
              <a:gd name="T18" fmla="*/ 683 w 683"/>
              <a:gd name="T19" fmla="*/ 87 h 89"/>
              <a:gd name="T20" fmla="*/ 683 w 683"/>
              <a:gd name="T21" fmla="*/ 0 h 89"/>
              <a:gd name="T22" fmla="*/ 0 w 683"/>
              <a:gd name="T23" fmla="*/ 0 h 89"/>
              <a:gd name="T24" fmla="*/ 0 w 683"/>
              <a:gd name="T25" fmla="*/ 89 h 89"/>
              <a:gd name="T26" fmla="*/ 683 w 683"/>
              <a:gd name="T27" fmla="*/ 89 h 89"/>
              <a:gd name="T28" fmla="*/ 683 w 683"/>
              <a:gd name="T29" fmla="*/ 87 h 89"/>
              <a:gd name="T30" fmla="*/ 681 w 683"/>
              <a:gd name="T3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9">
                <a:moveTo>
                  <a:pt x="681" y="87"/>
                </a:moveTo>
                <a:lnTo>
                  <a:pt x="681" y="85"/>
                </a:lnTo>
                <a:lnTo>
                  <a:pt x="4" y="85"/>
                </a:lnTo>
                <a:lnTo>
                  <a:pt x="4" y="4"/>
                </a:lnTo>
                <a:lnTo>
                  <a:pt x="679" y="4"/>
                </a:lnTo>
                <a:lnTo>
                  <a:pt x="679" y="87"/>
                </a:lnTo>
                <a:lnTo>
                  <a:pt x="681" y="87"/>
                </a:lnTo>
                <a:lnTo>
                  <a:pt x="681" y="85"/>
                </a:lnTo>
                <a:lnTo>
                  <a:pt x="681" y="87"/>
                </a:lnTo>
                <a:lnTo>
                  <a:pt x="683" y="87"/>
                </a:lnTo>
                <a:lnTo>
                  <a:pt x="683" y="0"/>
                </a:lnTo>
                <a:lnTo>
                  <a:pt x="0" y="0"/>
                </a:lnTo>
                <a:lnTo>
                  <a:pt x="0" y="89"/>
                </a:lnTo>
                <a:lnTo>
                  <a:pt x="683" y="89"/>
                </a:lnTo>
                <a:lnTo>
                  <a:pt x="683" y="87"/>
                </a:lnTo>
                <a:lnTo>
                  <a:pt x="681" y="87"/>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0" name="Rectangle 508"/>
          <p:cNvSpPr>
            <a:spLocks noChangeArrowheads="1"/>
          </p:cNvSpPr>
          <p:nvPr/>
        </p:nvSpPr>
        <p:spPr bwMode="auto">
          <a:xfrm>
            <a:off x="4007087" y="2576612"/>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dirty="0" smtClean="0">
                <a:solidFill>
                  <a:srgbClr val="000000"/>
                </a:solidFill>
                <a:latin typeface="微软雅黑" pitchFamily="34" charset="-122"/>
                <a:ea typeface="微软雅黑" pitchFamily="34" charset="-122"/>
                <a:cs typeface="宋体" pitchFamily="2" charset="-122"/>
              </a:rPr>
              <a:t>校园</a:t>
            </a:r>
            <a:endParaRPr lang="zh-CN" altLang="en-US" dirty="0">
              <a:cs typeface="宋体" pitchFamily="2" charset="-122"/>
            </a:endParaRPr>
          </a:p>
        </p:txBody>
      </p:sp>
      <p:sp>
        <p:nvSpPr>
          <p:cNvPr id="14791" name="Rectangle 509"/>
          <p:cNvSpPr>
            <a:spLocks noChangeArrowheads="1"/>
          </p:cNvSpPr>
          <p:nvPr/>
        </p:nvSpPr>
        <p:spPr bwMode="auto">
          <a:xfrm>
            <a:off x="3938588" y="2725837"/>
            <a:ext cx="385923"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dirty="0">
                <a:solidFill>
                  <a:srgbClr val="000000"/>
                </a:solidFill>
                <a:latin typeface="微软雅黑" pitchFamily="34" charset="-122"/>
                <a:ea typeface="微软雅黑" pitchFamily="34" charset="-122"/>
                <a:cs typeface="宋体" pitchFamily="2" charset="-122"/>
              </a:rPr>
              <a:t>大数据</a:t>
            </a:r>
            <a:endParaRPr lang="zh-CN" altLang="en-US" dirty="0">
              <a:cs typeface="宋体" pitchFamily="2" charset="-122"/>
            </a:endParaRPr>
          </a:p>
        </p:txBody>
      </p:sp>
      <p:sp>
        <p:nvSpPr>
          <p:cNvPr id="14792" name="Rectangle 510"/>
          <p:cNvSpPr>
            <a:spLocks noChangeArrowheads="1"/>
          </p:cNvSpPr>
          <p:nvPr/>
        </p:nvSpPr>
        <p:spPr bwMode="auto">
          <a:xfrm>
            <a:off x="4692650" y="2449612"/>
            <a:ext cx="7694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大连卓云科技有限公司</a:t>
            </a:r>
            <a:endParaRPr lang="zh-CN" altLang="en-US">
              <a:cs typeface="宋体" pitchFamily="2" charset="-122"/>
            </a:endParaRPr>
          </a:p>
        </p:txBody>
      </p:sp>
      <p:sp>
        <p:nvSpPr>
          <p:cNvPr id="14793" name="Rectangle 511"/>
          <p:cNvSpPr>
            <a:spLocks noChangeArrowheads="1"/>
          </p:cNvSpPr>
          <p:nvPr/>
        </p:nvSpPr>
        <p:spPr bwMode="auto">
          <a:xfrm>
            <a:off x="4692650" y="2602012"/>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成都兰途网络科技有限公司</a:t>
            </a:r>
            <a:endParaRPr lang="zh-CN" altLang="en-US">
              <a:cs typeface="宋体" pitchFamily="2" charset="-122"/>
            </a:endParaRPr>
          </a:p>
        </p:txBody>
      </p:sp>
      <p:sp>
        <p:nvSpPr>
          <p:cNvPr id="14794" name="Rectangle 512"/>
          <p:cNvSpPr>
            <a:spLocks noChangeArrowheads="1"/>
          </p:cNvSpPr>
          <p:nvPr/>
        </p:nvSpPr>
        <p:spPr bwMode="auto">
          <a:xfrm>
            <a:off x="4692651" y="2754412"/>
            <a:ext cx="3077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百通无线</a:t>
            </a:r>
            <a:endParaRPr lang="zh-CN" altLang="en-US">
              <a:cs typeface="宋体" pitchFamily="2" charset="-122"/>
            </a:endParaRPr>
          </a:p>
        </p:txBody>
      </p:sp>
      <p:sp>
        <p:nvSpPr>
          <p:cNvPr id="14795" name="Rectangle 513"/>
          <p:cNvSpPr>
            <a:spLocks noChangeArrowheads="1"/>
          </p:cNvSpPr>
          <p:nvPr/>
        </p:nvSpPr>
        <p:spPr bwMode="auto">
          <a:xfrm>
            <a:off x="4692650" y="2879824"/>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796" name="Rectangle 514"/>
          <p:cNvSpPr>
            <a:spLocks noChangeArrowheads="1"/>
          </p:cNvSpPr>
          <p:nvPr/>
        </p:nvSpPr>
        <p:spPr bwMode="auto">
          <a:xfrm>
            <a:off x="5878514" y="1289149"/>
            <a:ext cx="1243013" cy="492125"/>
          </a:xfrm>
          <a:prstGeom prst="rect">
            <a:avLst/>
          </a:prstGeom>
          <a:solidFill>
            <a:srgbClr val="00A6EA"/>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797" name="Freeform 515"/>
          <p:cNvSpPr>
            <a:spLocks/>
          </p:cNvSpPr>
          <p:nvPr/>
        </p:nvSpPr>
        <p:spPr bwMode="auto">
          <a:xfrm>
            <a:off x="5875339" y="1285974"/>
            <a:ext cx="1249363" cy="498475"/>
          </a:xfrm>
          <a:custGeom>
            <a:avLst/>
            <a:gdLst>
              <a:gd name="T0" fmla="*/ 785 w 787"/>
              <a:gd name="T1" fmla="*/ 312 h 314"/>
              <a:gd name="T2" fmla="*/ 785 w 787"/>
              <a:gd name="T3" fmla="*/ 310 h 314"/>
              <a:gd name="T4" fmla="*/ 4 w 787"/>
              <a:gd name="T5" fmla="*/ 310 h 314"/>
              <a:gd name="T6" fmla="*/ 4 w 787"/>
              <a:gd name="T7" fmla="*/ 4 h 314"/>
              <a:gd name="T8" fmla="*/ 783 w 787"/>
              <a:gd name="T9" fmla="*/ 4 h 314"/>
              <a:gd name="T10" fmla="*/ 783 w 787"/>
              <a:gd name="T11" fmla="*/ 312 h 314"/>
              <a:gd name="T12" fmla="*/ 785 w 787"/>
              <a:gd name="T13" fmla="*/ 312 h 314"/>
              <a:gd name="T14" fmla="*/ 785 w 787"/>
              <a:gd name="T15" fmla="*/ 310 h 314"/>
              <a:gd name="T16" fmla="*/ 785 w 787"/>
              <a:gd name="T17" fmla="*/ 312 h 314"/>
              <a:gd name="T18" fmla="*/ 787 w 787"/>
              <a:gd name="T19" fmla="*/ 312 h 314"/>
              <a:gd name="T20" fmla="*/ 787 w 787"/>
              <a:gd name="T21" fmla="*/ 0 h 314"/>
              <a:gd name="T22" fmla="*/ 0 w 787"/>
              <a:gd name="T23" fmla="*/ 0 h 314"/>
              <a:gd name="T24" fmla="*/ 0 w 787"/>
              <a:gd name="T25" fmla="*/ 314 h 314"/>
              <a:gd name="T26" fmla="*/ 787 w 787"/>
              <a:gd name="T27" fmla="*/ 314 h 314"/>
              <a:gd name="T28" fmla="*/ 787 w 787"/>
              <a:gd name="T29" fmla="*/ 312 h 314"/>
              <a:gd name="T30" fmla="*/ 785 w 787"/>
              <a:gd name="T31" fmla="*/ 31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7" h="314">
                <a:moveTo>
                  <a:pt x="785" y="312"/>
                </a:moveTo>
                <a:lnTo>
                  <a:pt x="785" y="310"/>
                </a:lnTo>
                <a:lnTo>
                  <a:pt x="4" y="310"/>
                </a:lnTo>
                <a:lnTo>
                  <a:pt x="4" y="4"/>
                </a:lnTo>
                <a:lnTo>
                  <a:pt x="783" y="4"/>
                </a:lnTo>
                <a:lnTo>
                  <a:pt x="783" y="312"/>
                </a:lnTo>
                <a:lnTo>
                  <a:pt x="785" y="312"/>
                </a:lnTo>
                <a:lnTo>
                  <a:pt x="785" y="310"/>
                </a:lnTo>
                <a:lnTo>
                  <a:pt x="785" y="312"/>
                </a:lnTo>
                <a:lnTo>
                  <a:pt x="787" y="312"/>
                </a:lnTo>
                <a:lnTo>
                  <a:pt x="787" y="0"/>
                </a:lnTo>
                <a:lnTo>
                  <a:pt x="0" y="0"/>
                </a:lnTo>
                <a:lnTo>
                  <a:pt x="0" y="314"/>
                </a:lnTo>
                <a:lnTo>
                  <a:pt x="787" y="314"/>
                </a:lnTo>
                <a:lnTo>
                  <a:pt x="787" y="312"/>
                </a:lnTo>
                <a:lnTo>
                  <a:pt x="785" y="312"/>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8" name="Rectangle 516"/>
          <p:cNvSpPr>
            <a:spLocks noChangeArrowheads="1"/>
          </p:cNvSpPr>
          <p:nvPr/>
        </p:nvSpPr>
        <p:spPr bwMode="auto">
          <a:xfrm>
            <a:off x="7165975" y="1289148"/>
            <a:ext cx="11684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9" name="Freeform 517"/>
          <p:cNvSpPr>
            <a:spLocks/>
          </p:cNvSpPr>
          <p:nvPr/>
        </p:nvSpPr>
        <p:spPr bwMode="auto">
          <a:xfrm>
            <a:off x="7162800" y="1285974"/>
            <a:ext cx="1174750" cy="234950"/>
          </a:xfrm>
          <a:custGeom>
            <a:avLst/>
            <a:gdLst>
              <a:gd name="T0" fmla="*/ 738 w 740"/>
              <a:gd name="T1" fmla="*/ 146 h 148"/>
              <a:gd name="T2" fmla="*/ 738 w 740"/>
              <a:gd name="T3" fmla="*/ 144 h 148"/>
              <a:gd name="T4" fmla="*/ 4 w 740"/>
              <a:gd name="T5" fmla="*/ 144 h 148"/>
              <a:gd name="T6" fmla="*/ 4 w 740"/>
              <a:gd name="T7" fmla="*/ 4 h 148"/>
              <a:gd name="T8" fmla="*/ 736 w 740"/>
              <a:gd name="T9" fmla="*/ 4 h 148"/>
              <a:gd name="T10" fmla="*/ 736 w 740"/>
              <a:gd name="T11" fmla="*/ 146 h 148"/>
              <a:gd name="T12" fmla="*/ 738 w 740"/>
              <a:gd name="T13" fmla="*/ 146 h 148"/>
              <a:gd name="T14" fmla="*/ 738 w 740"/>
              <a:gd name="T15" fmla="*/ 144 h 148"/>
              <a:gd name="T16" fmla="*/ 738 w 740"/>
              <a:gd name="T17" fmla="*/ 146 h 148"/>
              <a:gd name="T18" fmla="*/ 740 w 740"/>
              <a:gd name="T19" fmla="*/ 146 h 148"/>
              <a:gd name="T20" fmla="*/ 740 w 740"/>
              <a:gd name="T21" fmla="*/ 0 h 148"/>
              <a:gd name="T22" fmla="*/ 0 w 740"/>
              <a:gd name="T23" fmla="*/ 0 h 148"/>
              <a:gd name="T24" fmla="*/ 0 w 740"/>
              <a:gd name="T25" fmla="*/ 148 h 148"/>
              <a:gd name="T26" fmla="*/ 740 w 740"/>
              <a:gd name="T27" fmla="*/ 148 h 148"/>
              <a:gd name="T28" fmla="*/ 740 w 740"/>
              <a:gd name="T29" fmla="*/ 146 h 148"/>
              <a:gd name="T30" fmla="*/ 738 w 740"/>
              <a:gd name="T31" fmla="*/ 14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148">
                <a:moveTo>
                  <a:pt x="738" y="146"/>
                </a:moveTo>
                <a:lnTo>
                  <a:pt x="738" y="144"/>
                </a:lnTo>
                <a:lnTo>
                  <a:pt x="4" y="144"/>
                </a:lnTo>
                <a:lnTo>
                  <a:pt x="4" y="4"/>
                </a:lnTo>
                <a:lnTo>
                  <a:pt x="736" y="4"/>
                </a:lnTo>
                <a:lnTo>
                  <a:pt x="736" y="146"/>
                </a:lnTo>
                <a:lnTo>
                  <a:pt x="738" y="146"/>
                </a:lnTo>
                <a:lnTo>
                  <a:pt x="738" y="144"/>
                </a:lnTo>
                <a:lnTo>
                  <a:pt x="738" y="146"/>
                </a:lnTo>
                <a:lnTo>
                  <a:pt x="740" y="146"/>
                </a:lnTo>
                <a:lnTo>
                  <a:pt x="740" y="0"/>
                </a:lnTo>
                <a:lnTo>
                  <a:pt x="0" y="0"/>
                </a:lnTo>
                <a:lnTo>
                  <a:pt x="0" y="148"/>
                </a:lnTo>
                <a:lnTo>
                  <a:pt x="740" y="148"/>
                </a:lnTo>
                <a:lnTo>
                  <a:pt x="740" y="146"/>
                </a:lnTo>
                <a:lnTo>
                  <a:pt x="738" y="14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0" name="Rectangle 518"/>
          <p:cNvSpPr>
            <a:spLocks noChangeArrowheads="1"/>
          </p:cNvSpPr>
          <p:nvPr/>
        </p:nvSpPr>
        <p:spPr bwMode="auto">
          <a:xfrm>
            <a:off x="7165975" y="1555849"/>
            <a:ext cx="1168400" cy="225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1" name="Freeform 519"/>
          <p:cNvSpPr>
            <a:spLocks/>
          </p:cNvSpPr>
          <p:nvPr/>
        </p:nvSpPr>
        <p:spPr bwMode="auto">
          <a:xfrm>
            <a:off x="7162800" y="1552674"/>
            <a:ext cx="1174750" cy="231775"/>
          </a:xfrm>
          <a:custGeom>
            <a:avLst/>
            <a:gdLst>
              <a:gd name="T0" fmla="*/ 738 w 740"/>
              <a:gd name="T1" fmla="*/ 144 h 146"/>
              <a:gd name="T2" fmla="*/ 738 w 740"/>
              <a:gd name="T3" fmla="*/ 142 h 146"/>
              <a:gd name="T4" fmla="*/ 4 w 740"/>
              <a:gd name="T5" fmla="*/ 142 h 146"/>
              <a:gd name="T6" fmla="*/ 4 w 740"/>
              <a:gd name="T7" fmla="*/ 4 h 146"/>
              <a:gd name="T8" fmla="*/ 736 w 740"/>
              <a:gd name="T9" fmla="*/ 4 h 146"/>
              <a:gd name="T10" fmla="*/ 736 w 740"/>
              <a:gd name="T11" fmla="*/ 144 h 146"/>
              <a:gd name="T12" fmla="*/ 738 w 740"/>
              <a:gd name="T13" fmla="*/ 144 h 146"/>
              <a:gd name="T14" fmla="*/ 738 w 740"/>
              <a:gd name="T15" fmla="*/ 142 h 146"/>
              <a:gd name="T16" fmla="*/ 738 w 740"/>
              <a:gd name="T17" fmla="*/ 144 h 146"/>
              <a:gd name="T18" fmla="*/ 740 w 740"/>
              <a:gd name="T19" fmla="*/ 144 h 146"/>
              <a:gd name="T20" fmla="*/ 740 w 740"/>
              <a:gd name="T21" fmla="*/ 0 h 146"/>
              <a:gd name="T22" fmla="*/ 0 w 740"/>
              <a:gd name="T23" fmla="*/ 0 h 146"/>
              <a:gd name="T24" fmla="*/ 0 w 740"/>
              <a:gd name="T25" fmla="*/ 146 h 146"/>
              <a:gd name="T26" fmla="*/ 740 w 740"/>
              <a:gd name="T27" fmla="*/ 146 h 146"/>
              <a:gd name="T28" fmla="*/ 740 w 740"/>
              <a:gd name="T29" fmla="*/ 144 h 146"/>
              <a:gd name="T30" fmla="*/ 738 w 740"/>
              <a:gd name="T31"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146">
                <a:moveTo>
                  <a:pt x="738" y="144"/>
                </a:moveTo>
                <a:lnTo>
                  <a:pt x="738" y="142"/>
                </a:lnTo>
                <a:lnTo>
                  <a:pt x="4" y="142"/>
                </a:lnTo>
                <a:lnTo>
                  <a:pt x="4" y="4"/>
                </a:lnTo>
                <a:lnTo>
                  <a:pt x="736" y="4"/>
                </a:lnTo>
                <a:lnTo>
                  <a:pt x="736" y="144"/>
                </a:lnTo>
                <a:lnTo>
                  <a:pt x="738" y="144"/>
                </a:lnTo>
                <a:lnTo>
                  <a:pt x="738" y="142"/>
                </a:lnTo>
                <a:lnTo>
                  <a:pt x="738" y="144"/>
                </a:lnTo>
                <a:lnTo>
                  <a:pt x="740" y="144"/>
                </a:lnTo>
                <a:lnTo>
                  <a:pt x="740" y="0"/>
                </a:lnTo>
                <a:lnTo>
                  <a:pt x="0" y="0"/>
                </a:lnTo>
                <a:lnTo>
                  <a:pt x="0" y="146"/>
                </a:lnTo>
                <a:lnTo>
                  <a:pt x="740" y="146"/>
                </a:lnTo>
                <a:lnTo>
                  <a:pt x="740" y="144"/>
                </a:lnTo>
                <a:lnTo>
                  <a:pt x="738" y="144"/>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2" name="Rectangle 520"/>
          <p:cNvSpPr>
            <a:spLocks noChangeArrowheads="1"/>
          </p:cNvSpPr>
          <p:nvPr/>
        </p:nvSpPr>
        <p:spPr bwMode="auto">
          <a:xfrm>
            <a:off x="6072188" y="1371699"/>
            <a:ext cx="900488"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教育视频服务与</a:t>
            </a:r>
            <a:endParaRPr lang="zh-CN" altLang="en-US">
              <a:cs typeface="宋体" pitchFamily="2" charset="-122"/>
            </a:endParaRPr>
          </a:p>
        </p:txBody>
      </p:sp>
      <p:sp>
        <p:nvSpPr>
          <p:cNvPr id="14803" name="Rectangle 521"/>
          <p:cNvSpPr>
            <a:spLocks noChangeArrowheads="1"/>
          </p:cNvSpPr>
          <p:nvPr/>
        </p:nvSpPr>
        <p:spPr bwMode="auto">
          <a:xfrm>
            <a:off x="6132513" y="1516162"/>
            <a:ext cx="771846"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优化应用平台</a:t>
            </a:r>
            <a:endParaRPr lang="zh-CN" altLang="en-US">
              <a:cs typeface="宋体" pitchFamily="2" charset="-122"/>
            </a:endParaRPr>
          </a:p>
        </p:txBody>
      </p:sp>
      <p:sp>
        <p:nvSpPr>
          <p:cNvPr id="14804" name="Rectangle 522"/>
          <p:cNvSpPr>
            <a:spLocks noChangeArrowheads="1"/>
          </p:cNvSpPr>
          <p:nvPr/>
        </p:nvSpPr>
        <p:spPr bwMode="auto">
          <a:xfrm>
            <a:off x="7216775" y="1357412"/>
            <a:ext cx="7694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南京金锟科技有限公司</a:t>
            </a:r>
            <a:endParaRPr lang="zh-CN" altLang="en-US">
              <a:cs typeface="宋体" pitchFamily="2" charset="-122"/>
            </a:endParaRPr>
          </a:p>
        </p:txBody>
      </p:sp>
      <p:sp>
        <p:nvSpPr>
          <p:cNvPr id="14805" name="Rectangle 523"/>
          <p:cNvSpPr>
            <a:spLocks noChangeArrowheads="1"/>
          </p:cNvSpPr>
          <p:nvPr/>
        </p:nvSpPr>
        <p:spPr bwMode="auto">
          <a:xfrm>
            <a:off x="7216775" y="1590774"/>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806" name="Rectangle 524"/>
          <p:cNvSpPr>
            <a:spLocks noChangeArrowheads="1"/>
          </p:cNvSpPr>
          <p:nvPr/>
        </p:nvSpPr>
        <p:spPr bwMode="auto">
          <a:xfrm>
            <a:off x="7165975" y="1860649"/>
            <a:ext cx="1168400"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7" name="Freeform 525"/>
          <p:cNvSpPr>
            <a:spLocks/>
          </p:cNvSpPr>
          <p:nvPr/>
        </p:nvSpPr>
        <p:spPr bwMode="auto">
          <a:xfrm>
            <a:off x="7162800" y="1857474"/>
            <a:ext cx="1174750" cy="233363"/>
          </a:xfrm>
          <a:custGeom>
            <a:avLst/>
            <a:gdLst>
              <a:gd name="T0" fmla="*/ 738 w 740"/>
              <a:gd name="T1" fmla="*/ 145 h 147"/>
              <a:gd name="T2" fmla="*/ 738 w 740"/>
              <a:gd name="T3" fmla="*/ 143 h 147"/>
              <a:gd name="T4" fmla="*/ 4 w 740"/>
              <a:gd name="T5" fmla="*/ 143 h 147"/>
              <a:gd name="T6" fmla="*/ 4 w 740"/>
              <a:gd name="T7" fmla="*/ 4 h 147"/>
              <a:gd name="T8" fmla="*/ 736 w 740"/>
              <a:gd name="T9" fmla="*/ 4 h 147"/>
              <a:gd name="T10" fmla="*/ 736 w 740"/>
              <a:gd name="T11" fmla="*/ 145 h 147"/>
              <a:gd name="T12" fmla="*/ 738 w 740"/>
              <a:gd name="T13" fmla="*/ 145 h 147"/>
              <a:gd name="T14" fmla="*/ 738 w 740"/>
              <a:gd name="T15" fmla="*/ 143 h 147"/>
              <a:gd name="T16" fmla="*/ 738 w 740"/>
              <a:gd name="T17" fmla="*/ 145 h 147"/>
              <a:gd name="T18" fmla="*/ 740 w 740"/>
              <a:gd name="T19" fmla="*/ 145 h 147"/>
              <a:gd name="T20" fmla="*/ 740 w 740"/>
              <a:gd name="T21" fmla="*/ 0 h 147"/>
              <a:gd name="T22" fmla="*/ 0 w 740"/>
              <a:gd name="T23" fmla="*/ 0 h 147"/>
              <a:gd name="T24" fmla="*/ 0 w 740"/>
              <a:gd name="T25" fmla="*/ 147 h 147"/>
              <a:gd name="T26" fmla="*/ 740 w 740"/>
              <a:gd name="T27" fmla="*/ 147 h 147"/>
              <a:gd name="T28" fmla="*/ 740 w 740"/>
              <a:gd name="T29" fmla="*/ 145 h 147"/>
              <a:gd name="T30" fmla="*/ 738 w 740"/>
              <a:gd name="T31"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147">
                <a:moveTo>
                  <a:pt x="738" y="145"/>
                </a:moveTo>
                <a:lnTo>
                  <a:pt x="738" y="143"/>
                </a:lnTo>
                <a:lnTo>
                  <a:pt x="4" y="143"/>
                </a:lnTo>
                <a:lnTo>
                  <a:pt x="4" y="4"/>
                </a:lnTo>
                <a:lnTo>
                  <a:pt x="736" y="4"/>
                </a:lnTo>
                <a:lnTo>
                  <a:pt x="736" y="145"/>
                </a:lnTo>
                <a:lnTo>
                  <a:pt x="738" y="145"/>
                </a:lnTo>
                <a:lnTo>
                  <a:pt x="738" y="143"/>
                </a:lnTo>
                <a:lnTo>
                  <a:pt x="738" y="145"/>
                </a:lnTo>
                <a:lnTo>
                  <a:pt x="740" y="145"/>
                </a:lnTo>
                <a:lnTo>
                  <a:pt x="740" y="0"/>
                </a:lnTo>
                <a:lnTo>
                  <a:pt x="0" y="0"/>
                </a:lnTo>
                <a:lnTo>
                  <a:pt x="0" y="147"/>
                </a:lnTo>
                <a:lnTo>
                  <a:pt x="740" y="147"/>
                </a:lnTo>
                <a:lnTo>
                  <a:pt x="740" y="145"/>
                </a:lnTo>
                <a:lnTo>
                  <a:pt x="738" y="145"/>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8" name="Rectangle 526"/>
          <p:cNvSpPr>
            <a:spLocks noChangeArrowheads="1"/>
          </p:cNvSpPr>
          <p:nvPr/>
        </p:nvSpPr>
        <p:spPr bwMode="auto">
          <a:xfrm>
            <a:off x="7165975" y="2125761"/>
            <a:ext cx="11684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9" name="Freeform 527"/>
          <p:cNvSpPr>
            <a:spLocks/>
          </p:cNvSpPr>
          <p:nvPr/>
        </p:nvSpPr>
        <p:spPr bwMode="auto">
          <a:xfrm>
            <a:off x="7162800" y="2122587"/>
            <a:ext cx="1174750" cy="234950"/>
          </a:xfrm>
          <a:custGeom>
            <a:avLst/>
            <a:gdLst>
              <a:gd name="T0" fmla="*/ 738 w 740"/>
              <a:gd name="T1" fmla="*/ 146 h 148"/>
              <a:gd name="T2" fmla="*/ 738 w 740"/>
              <a:gd name="T3" fmla="*/ 144 h 148"/>
              <a:gd name="T4" fmla="*/ 4 w 740"/>
              <a:gd name="T5" fmla="*/ 144 h 148"/>
              <a:gd name="T6" fmla="*/ 4 w 740"/>
              <a:gd name="T7" fmla="*/ 4 h 148"/>
              <a:gd name="T8" fmla="*/ 736 w 740"/>
              <a:gd name="T9" fmla="*/ 4 h 148"/>
              <a:gd name="T10" fmla="*/ 736 w 740"/>
              <a:gd name="T11" fmla="*/ 146 h 148"/>
              <a:gd name="T12" fmla="*/ 738 w 740"/>
              <a:gd name="T13" fmla="*/ 146 h 148"/>
              <a:gd name="T14" fmla="*/ 738 w 740"/>
              <a:gd name="T15" fmla="*/ 144 h 148"/>
              <a:gd name="T16" fmla="*/ 738 w 740"/>
              <a:gd name="T17" fmla="*/ 146 h 148"/>
              <a:gd name="T18" fmla="*/ 740 w 740"/>
              <a:gd name="T19" fmla="*/ 146 h 148"/>
              <a:gd name="T20" fmla="*/ 740 w 740"/>
              <a:gd name="T21" fmla="*/ 0 h 148"/>
              <a:gd name="T22" fmla="*/ 0 w 740"/>
              <a:gd name="T23" fmla="*/ 0 h 148"/>
              <a:gd name="T24" fmla="*/ 0 w 740"/>
              <a:gd name="T25" fmla="*/ 148 h 148"/>
              <a:gd name="T26" fmla="*/ 740 w 740"/>
              <a:gd name="T27" fmla="*/ 148 h 148"/>
              <a:gd name="T28" fmla="*/ 740 w 740"/>
              <a:gd name="T29" fmla="*/ 146 h 148"/>
              <a:gd name="T30" fmla="*/ 738 w 740"/>
              <a:gd name="T31" fmla="*/ 14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148">
                <a:moveTo>
                  <a:pt x="738" y="146"/>
                </a:moveTo>
                <a:lnTo>
                  <a:pt x="738" y="144"/>
                </a:lnTo>
                <a:lnTo>
                  <a:pt x="4" y="144"/>
                </a:lnTo>
                <a:lnTo>
                  <a:pt x="4" y="4"/>
                </a:lnTo>
                <a:lnTo>
                  <a:pt x="736" y="4"/>
                </a:lnTo>
                <a:lnTo>
                  <a:pt x="736" y="146"/>
                </a:lnTo>
                <a:lnTo>
                  <a:pt x="738" y="146"/>
                </a:lnTo>
                <a:lnTo>
                  <a:pt x="738" y="144"/>
                </a:lnTo>
                <a:lnTo>
                  <a:pt x="738" y="146"/>
                </a:lnTo>
                <a:lnTo>
                  <a:pt x="740" y="146"/>
                </a:lnTo>
                <a:lnTo>
                  <a:pt x="740" y="0"/>
                </a:lnTo>
                <a:lnTo>
                  <a:pt x="0" y="0"/>
                </a:lnTo>
                <a:lnTo>
                  <a:pt x="0" y="148"/>
                </a:lnTo>
                <a:lnTo>
                  <a:pt x="740" y="148"/>
                </a:lnTo>
                <a:lnTo>
                  <a:pt x="740" y="146"/>
                </a:lnTo>
                <a:lnTo>
                  <a:pt x="738" y="14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0" name="Rectangle 528"/>
          <p:cNvSpPr>
            <a:spLocks noChangeArrowheads="1"/>
          </p:cNvSpPr>
          <p:nvPr/>
        </p:nvSpPr>
        <p:spPr bwMode="auto">
          <a:xfrm>
            <a:off x="7216775" y="1925737"/>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大连泛东管理系统有限公司</a:t>
            </a:r>
            <a:endParaRPr lang="zh-CN" altLang="en-US">
              <a:cs typeface="宋体" pitchFamily="2" charset="-122"/>
            </a:endParaRPr>
          </a:p>
        </p:txBody>
      </p:sp>
      <p:sp>
        <p:nvSpPr>
          <p:cNvPr id="14811" name="Rectangle 529"/>
          <p:cNvSpPr>
            <a:spLocks noChangeArrowheads="1"/>
          </p:cNvSpPr>
          <p:nvPr/>
        </p:nvSpPr>
        <p:spPr bwMode="auto">
          <a:xfrm>
            <a:off x="7216775" y="2162274"/>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812" name="Rectangle 530"/>
          <p:cNvSpPr>
            <a:spLocks noChangeArrowheads="1"/>
          </p:cNvSpPr>
          <p:nvPr/>
        </p:nvSpPr>
        <p:spPr bwMode="auto">
          <a:xfrm>
            <a:off x="5878514" y="1860649"/>
            <a:ext cx="1243013" cy="493713"/>
          </a:xfrm>
          <a:prstGeom prst="rect">
            <a:avLst/>
          </a:prstGeom>
          <a:solidFill>
            <a:srgbClr val="00A6EA"/>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813" name="Freeform 531"/>
          <p:cNvSpPr>
            <a:spLocks/>
          </p:cNvSpPr>
          <p:nvPr/>
        </p:nvSpPr>
        <p:spPr bwMode="auto">
          <a:xfrm>
            <a:off x="5875339" y="1857474"/>
            <a:ext cx="1249363" cy="500063"/>
          </a:xfrm>
          <a:custGeom>
            <a:avLst/>
            <a:gdLst>
              <a:gd name="T0" fmla="*/ 785 w 787"/>
              <a:gd name="T1" fmla="*/ 313 h 315"/>
              <a:gd name="T2" fmla="*/ 785 w 787"/>
              <a:gd name="T3" fmla="*/ 311 h 315"/>
              <a:gd name="T4" fmla="*/ 4 w 787"/>
              <a:gd name="T5" fmla="*/ 311 h 315"/>
              <a:gd name="T6" fmla="*/ 4 w 787"/>
              <a:gd name="T7" fmla="*/ 4 h 315"/>
              <a:gd name="T8" fmla="*/ 783 w 787"/>
              <a:gd name="T9" fmla="*/ 4 h 315"/>
              <a:gd name="T10" fmla="*/ 783 w 787"/>
              <a:gd name="T11" fmla="*/ 313 h 315"/>
              <a:gd name="T12" fmla="*/ 785 w 787"/>
              <a:gd name="T13" fmla="*/ 313 h 315"/>
              <a:gd name="T14" fmla="*/ 785 w 787"/>
              <a:gd name="T15" fmla="*/ 311 h 315"/>
              <a:gd name="T16" fmla="*/ 785 w 787"/>
              <a:gd name="T17" fmla="*/ 313 h 315"/>
              <a:gd name="T18" fmla="*/ 787 w 787"/>
              <a:gd name="T19" fmla="*/ 313 h 315"/>
              <a:gd name="T20" fmla="*/ 787 w 787"/>
              <a:gd name="T21" fmla="*/ 0 h 315"/>
              <a:gd name="T22" fmla="*/ 0 w 787"/>
              <a:gd name="T23" fmla="*/ 0 h 315"/>
              <a:gd name="T24" fmla="*/ 0 w 787"/>
              <a:gd name="T25" fmla="*/ 315 h 315"/>
              <a:gd name="T26" fmla="*/ 787 w 787"/>
              <a:gd name="T27" fmla="*/ 315 h 315"/>
              <a:gd name="T28" fmla="*/ 787 w 787"/>
              <a:gd name="T29" fmla="*/ 313 h 315"/>
              <a:gd name="T30" fmla="*/ 785 w 787"/>
              <a:gd name="T31" fmla="*/ 31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7" h="315">
                <a:moveTo>
                  <a:pt x="785" y="313"/>
                </a:moveTo>
                <a:lnTo>
                  <a:pt x="785" y="311"/>
                </a:lnTo>
                <a:lnTo>
                  <a:pt x="4" y="311"/>
                </a:lnTo>
                <a:lnTo>
                  <a:pt x="4" y="4"/>
                </a:lnTo>
                <a:lnTo>
                  <a:pt x="783" y="4"/>
                </a:lnTo>
                <a:lnTo>
                  <a:pt x="783" y="313"/>
                </a:lnTo>
                <a:lnTo>
                  <a:pt x="785" y="313"/>
                </a:lnTo>
                <a:lnTo>
                  <a:pt x="785" y="311"/>
                </a:lnTo>
                <a:lnTo>
                  <a:pt x="785" y="313"/>
                </a:lnTo>
                <a:lnTo>
                  <a:pt x="787" y="313"/>
                </a:lnTo>
                <a:lnTo>
                  <a:pt x="787" y="0"/>
                </a:lnTo>
                <a:lnTo>
                  <a:pt x="0" y="0"/>
                </a:lnTo>
                <a:lnTo>
                  <a:pt x="0" y="315"/>
                </a:lnTo>
                <a:lnTo>
                  <a:pt x="787" y="315"/>
                </a:lnTo>
                <a:lnTo>
                  <a:pt x="787" y="313"/>
                </a:lnTo>
                <a:lnTo>
                  <a:pt x="785" y="313"/>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4" name="Rectangle 532"/>
          <p:cNvSpPr>
            <a:spLocks noChangeArrowheads="1"/>
          </p:cNvSpPr>
          <p:nvPr/>
        </p:nvSpPr>
        <p:spPr bwMode="auto">
          <a:xfrm>
            <a:off x="6072188" y="2017812"/>
            <a:ext cx="900488"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智能云录播系统</a:t>
            </a:r>
            <a:endParaRPr lang="zh-CN" altLang="en-US">
              <a:cs typeface="宋体" pitchFamily="2" charset="-122"/>
            </a:endParaRPr>
          </a:p>
        </p:txBody>
      </p:sp>
      <p:sp>
        <p:nvSpPr>
          <p:cNvPr id="14815" name="Rectangle 533"/>
          <p:cNvSpPr>
            <a:spLocks noChangeArrowheads="1"/>
          </p:cNvSpPr>
          <p:nvPr/>
        </p:nvSpPr>
        <p:spPr bwMode="auto">
          <a:xfrm>
            <a:off x="5878514" y="3105249"/>
            <a:ext cx="1243013" cy="488950"/>
          </a:xfrm>
          <a:prstGeom prst="rect">
            <a:avLst/>
          </a:prstGeom>
          <a:solidFill>
            <a:srgbClr val="00A6EA"/>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816" name="Freeform 534"/>
          <p:cNvSpPr>
            <a:spLocks/>
          </p:cNvSpPr>
          <p:nvPr/>
        </p:nvSpPr>
        <p:spPr bwMode="auto">
          <a:xfrm>
            <a:off x="5875339" y="3102073"/>
            <a:ext cx="1249363" cy="495300"/>
          </a:xfrm>
          <a:custGeom>
            <a:avLst/>
            <a:gdLst>
              <a:gd name="T0" fmla="*/ 785 w 787"/>
              <a:gd name="T1" fmla="*/ 310 h 312"/>
              <a:gd name="T2" fmla="*/ 785 w 787"/>
              <a:gd name="T3" fmla="*/ 308 h 312"/>
              <a:gd name="T4" fmla="*/ 4 w 787"/>
              <a:gd name="T5" fmla="*/ 308 h 312"/>
              <a:gd name="T6" fmla="*/ 4 w 787"/>
              <a:gd name="T7" fmla="*/ 4 h 312"/>
              <a:gd name="T8" fmla="*/ 783 w 787"/>
              <a:gd name="T9" fmla="*/ 4 h 312"/>
              <a:gd name="T10" fmla="*/ 783 w 787"/>
              <a:gd name="T11" fmla="*/ 310 h 312"/>
              <a:gd name="T12" fmla="*/ 785 w 787"/>
              <a:gd name="T13" fmla="*/ 310 h 312"/>
              <a:gd name="T14" fmla="*/ 785 w 787"/>
              <a:gd name="T15" fmla="*/ 308 h 312"/>
              <a:gd name="T16" fmla="*/ 785 w 787"/>
              <a:gd name="T17" fmla="*/ 310 h 312"/>
              <a:gd name="T18" fmla="*/ 787 w 787"/>
              <a:gd name="T19" fmla="*/ 310 h 312"/>
              <a:gd name="T20" fmla="*/ 787 w 787"/>
              <a:gd name="T21" fmla="*/ 0 h 312"/>
              <a:gd name="T22" fmla="*/ 0 w 787"/>
              <a:gd name="T23" fmla="*/ 0 h 312"/>
              <a:gd name="T24" fmla="*/ 0 w 787"/>
              <a:gd name="T25" fmla="*/ 312 h 312"/>
              <a:gd name="T26" fmla="*/ 787 w 787"/>
              <a:gd name="T27" fmla="*/ 312 h 312"/>
              <a:gd name="T28" fmla="*/ 787 w 787"/>
              <a:gd name="T29" fmla="*/ 310 h 312"/>
              <a:gd name="T30" fmla="*/ 785 w 787"/>
              <a:gd name="T31" fmla="*/ 3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7" h="312">
                <a:moveTo>
                  <a:pt x="785" y="310"/>
                </a:moveTo>
                <a:lnTo>
                  <a:pt x="785" y="308"/>
                </a:lnTo>
                <a:lnTo>
                  <a:pt x="4" y="308"/>
                </a:lnTo>
                <a:lnTo>
                  <a:pt x="4" y="4"/>
                </a:lnTo>
                <a:lnTo>
                  <a:pt x="783" y="4"/>
                </a:lnTo>
                <a:lnTo>
                  <a:pt x="783" y="310"/>
                </a:lnTo>
                <a:lnTo>
                  <a:pt x="785" y="310"/>
                </a:lnTo>
                <a:lnTo>
                  <a:pt x="785" y="308"/>
                </a:lnTo>
                <a:lnTo>
                  <a:pt x="785" y="310"/>
                </a:lnTo>
                <a:lnTo>
                  <a:pt x="787" y="310"/>
                </a:lnTo>
                <a:lnTo>
                  <a:pt x="787" y="0"/>
                </a:lnTo>
                <a:lnTo>
                  <a:pt x="0" y="0"/>
                </a:lnTo>
                <a:lnTo>
                  <a:pt x="0" y="312"/>
                </a:lnTo>
                <a:lnTo>
                  <a:pt x="787" y="312"/>
                </a:lnTo>
                <a:lnTo>
                  <a:pt x="787" y="310"/>
                </a:lnTo>
                <a:lnTo>
                  <a:pt x="785" y="310"/>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7" name="Rectangle 535"/>
          <p:cNvSpPr>
            <a:spLocks noChangeArrowheads="1"/>
          </p:cNvSpPr>
          <p:nvPr/>
        </p:nvSpPr>
        <p:spPr bwMode="auto">
          <a:xfrm>
            <a:off x="7165975" y="3105249"/>
            <a:ext cx="1168400"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8" name="Freeform 536"/>
          <p:cNvSpPr>
            <a:spLocks/>
          </p:cNvSpPr>
          <p:nvPr/>
        </p:nvSpPr>
        <p:spPr bwMode="auto">
          <a:xfrm>
            <a:off x="7162800" y="3102074"/>
            <a:ext cx="1174750" cy="136525"/>
          </a:xfrm>
          <a:custGeom>
            <a:avLst/>
            <a:gdLst>
              <a:gd name="T0" fmla="*/ 738 w 740"/>
              <a:gd name="T1" fmla="*/ 84 h 86"/>
              <a:gd name="T2" fmla="*/ 738 w 740"/>
              <a:gd name="T3" fmla="*/ 82 h 86"/>
              <a:gd name="T4" fmla="*/ 4 w 740"/>
              <a:gd name="T5" fmla="*/ 82 h 86"/>
              <a:gd name="T6" fmla="*/ 4 w 740"/>
              <a:gd name="T7" fmla="*/ 4 h 86"/>
              <a:gd name="T8" fmla="*/ 736 w 740"/>
              <a:gd name="T9" fmla="*/ 4 h 86"/>
              <a:gd name="T10" fmla="*/ 736 w 740"/>
              <a:gd name="T11" fmla="*/ 84 h 86"/>
              <a:gd name="T12" fmla="*/ 738 w 740"/>
              <a:gd name="T13" fmla="*/ 84 h 86"/>
              <a:gd name="T14" fmla="*/ 738 w 740"/>
              <a:gd name="T15" fmla="*/ 82 h 86"/>
              <a:gd name="T16" fmla="*/ 738 w 740"/>
              <a:gd name="T17" fmla="*/ 84 h 86"/>
              <a:gd name="T18" fmla="*/ 740 w 740"/>
              <a:gd name="T19" fmla="*/ 84 h 86"/>
              <a:gd name="T20" fmla="*/ 740 w 740"/>
              <a:gd name="T21" fmla="*/ 0 h 86"/>
              <a:gd name="T22" fmla="*/ 0 w 740"/>
              <a:gd name="T23" fmla="*/ 0 h 86"/>
              <a:gd name="T24" fmla="*/ 0 w 740"/>
              <a:gd name="T25" fmla="*/ 86 h 86"/>
              <a:gd name="T26" fmla="*/ 740 w 740"/>
              <a:gd name="T27" fmla="*/ 86 h 86"/>
              <a:gd name="T28" fmla="*/ 740 w 740"/>
              <a:gd name="T29" fmla="*/ 84 h 86"/>
              <a:gd name="T30" fmla="*/ 738 w 740"/>
              <a:gd name="T31"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86">
                <a:moveTo>
                  <a:pt x="738" y="84"/>
                </a:moveTo>
                <a:lnTo>
                  <a:pt x="738" y="82"/>
                </a:lnTo>
                <a:lnTo>
                  <a:pt x="4" y="82"/>
                </a:lnTo>
                <a:lnTo>
                  <a:pt x="4" y="4"/>
                </a:lnTo>
                <a:lnTo>
                  <a:pt x="736" y="4"/>
                </a:lnTo>
                <a:lnTo>
                  <a:pt x="736" y="84"/>
                </a:lnTo>
                <a:lnTo>
                  <a:pt x="738" y="84"/>
                </a:lnTo>
                <a:lnTo>
                  <a:pt x="738" y="82"/>
                </a:lnTo>
                <a:lnTo>
                  <a:pt x="738" y="84"/>
                </a:lnTo>
                <a:lnTo>
                  <a:pt x="740" y="84"/>
                </a:lnTo>
                <a:lnTo>
                  <a:pt x="740" y="0"/>
                </a:lnTo>
                <a:lnTo>
                  <a:pt x="0" y="0"/>
                </a:lnTo>
                <a:lnTo>
                  <a:pt x="0" y="86"/>
                </a:lnTo>
                <a:lnTo>
                  <a:pt x="740" y="86"/>
                </a:lnTo>
                <a:lnTo>
                  <a:pt x="740" y="84"/>
                </a:lnTo>
                <a:lnTo>
                  <a:pt x="738" y="84"/>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9" name="Rectangle 537"/>
          <p:cNvSpPr>
            <a:spLocks noChangeArrowheads="1"/>
          </p:cNvSpPr>
          <p:nvPr/>
        </p:nvSpPr>
        <p:spPr bwMode="auto">
          <a:xfrm>
            <a:off x="7165975" y="3283048"/>
            <a:ext cx="11684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0" name="Freeform 538"/>
          <p:cNvSpPr>
            <a:spLocks/>
          </p:cNvSpPr>
          <p:nvPr/>
        </p:nvSpPr>
        <p:spPr bwMode="auto">
          <a:xfrm>
            <a:off x="7162800" y="3279874"/>
            <a:ext cx="1174750" cy="139700"/>
          </a:xfrm>
          <a:custGeom>
            <a:avLst/>
            <a:gdLst>
              <a:gd name="T0" fmla="*/ 738 w 740"/>
              <a:gd name="T1" fmla="*/ 86 h 88"/>
              <a:gd name="T2" fmla="*/ 738 w 740"/>
              <a:gd name="T3" fmla="*/ 84 h 88"/>
              <a:gd name="T4" fmla="*/ 4 w 740"/>
              <a:gd name="T5" fmla="*/ 84 h 88"/>
              <a:gd name="T6" fmla="*/ 4 w 740"/>
              <a:gd name="T7" fmla="*/ 4 h 88"/>
              <a:gd name="T8" fmla="*/ 736 w 740"/>
              <a:gd name="T9" fmla="*/ 4 h 88"/>
              <a:gd name="T10" fmla="*/ 736 w 740"/>
              <a:gd name="T11" fmla="*/ 86 h 88"/>
              <a:gd name="T12" fmla="*/ 738 w 740"/>
              <a:gd name="T13" fmla="*/ 86 h 88"/>
              <a:gd name="T14" fmla="*/ 738 w 740"/>
              <a:gd name="T15" fmla="*/ 84 h 88"/>
              <a:gd name="T16" fmla="*/ 738 w 740"/>
              <a:gd name="T17" fmla="*/ 86 h 88"/>
              <a:gd name="T18" fmla="*/ 740 w 740"/>
              <a:gd name="T19" fmla="*/ 86 h 88"/>
              <a:gd name="T20" fmla="*/ 740 w 740"/>
              <a:gd name="T21" fmla="*/ 0 h 88"/>
              <a:gd name="T22" fmla="*/ 0 w 740"/>
              <a:gd name="T23" fmla="*/ 0 h 88"/>
              <a:gd name="T24" fmla="*/ 0 w 740"/>
              <a:gd name="T25" fmla="*/ 88 h 88"/>
              <a:gd name="T26" fmla="*/ 740 w 740"/>
              <a:gd name="T27" fmla="*/ 88 h 88"/>
              <a:gd name="T28" fmla="*/ 740 w 740"/>
              <a:gd name="T29" fmla="*/ 86 h 88"/>
              <a:gd name="T30" fmla="*/ 738 w 740"/>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88">
                <a:moveTo>
                  <a:pt x="738" y="86"/>
                </a:moveTo>
                <a:lnTo>
                  <a:pt x="738" y="84"/>
                </a:lnTo>
                <a:lnTo>
                  <a:pt x="4" y="84"/>
                </a:lnTo>
                <a:lnTo>
                  <a:pt x="4" y="4"/>
                </a:lnTo>
                <a:lnTo>
                  <a:pt x="736" y="4"/>
                </a:lnTo>
                <a:lnTo>
                  <a:pt x="736" y="86"/>
                </a:lnTo>
                <a:lnTo>
                  <a:pt x="738" y="86"/>
                </a:lnTo>
                <a:lnTo>
                  <a:pt x="738" y="84"/>
                </a:lnTo>
                <a:lnTo>
                  <a:pt x="738" y="86"/>
                </a:lnTo>
                <a:lnTo>
                  <a:pt x="740" y="86"/>
                </a:lnTo>
                <a:lnTo>
                  <a:pt x="740" y="0"/>
                </a:lnTo>
                <a:lnTo>
                  <a:pt x="0" y="0"/>
                </a:lnTo>
                <a:lnTo>
                  <a:pt x="0" y="88"/>
                </a:lnTo>
                <a:lnTo>
                  <a:pt x="740" y="88"/>
                </a:lnTo>
                <a:lnTo>
                  <a:pt x="740" y="86"/>
                </a:lnTo>
                <a:lnTo>
                  <a:pt x="738"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1" name="Rectangle 539"/>
          <p:cNvSpPr>
            <a:spLocks noChangeArrowheads="1"/>
          </p:cNvSpPr>
          <p:nvPr/>
        </p:nvSpPr>
        <p:spPr bwMode="auto">
          <a:xfrm>
            <a:off x="7165975" y="3460848"/>
            <a:ext cx="11684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2" name="Freeform 540"/>
          <p:cNvSpPr>
            <a:spLocks/>
          </p:cNvSpPr>
          <p:nvPr/>
        </p:nvSpPr>
        <p:spPr bwMode="auto">
          <a:xfrm>
            <a:off x="7162800" y="3457674"/>
            <a:ext cx="1174750" cy="139700"/>
          </a:xfrm>
          <a:custGeom>
            <a:avLst/>
            <a:gdLst>
              <a:gd name="T0" fmla="*/ 738 w 740"/>
              <a:gd name="T1" fmla="*/ 86 h 88"/>
              <a:gd name="T2" fmla="*/ 738 w 740"/>
              <a:gd name="T3" fmla="*/ 84 h 88"/>
              <a:gd name="T4" fmla="*/ 4 w 740"/>
              <a:gd name="T5" fmla="*/ 84 h 88"/>
              <a:gd name="T6" fmla="*/ 4 w 740"/>
              <a:gd name="T7" fmla="*/ 4 h 88"/>
              <a:gd name="T8" fmla="*/ 736 w 740"/>
              <a:gd name="T9" fmla="*/ 4 h 88"/>
              <a:gd name="T10" fmla="*/ 736 w 740"/>
              <a:gd name="T11" fmla="*/ 86 h 88"/>
              <a:gd name="T12" fmla="*/ 738 w 740"/>
              <a:gd name="T13" fmla="*/ 86 h 88"/>
              <a:gd name="T14" fmla="*/ 738 w 740"/>
              <a:gd name="T15" fmla="*/ 84 h 88"/>
              <a:gd name="T16" fmla="*/ 738 w 740"/>
              <a:gd name="T17" fmla="*/ 86 h 88"/>
              <a:gd name="T18" fmla="*/ 740 w 740"/>
              <a:gd name="T19" fmla="*/ 86 h 88"/>
              <a:gd name="T20" fmla="*/ 740 w 740"/>
              <a:gd name="T21" fmla="*/ 0 h 88"/>
              <a:gd name="T22" fmla="*/ 0 w 740"/>
              <a:gd name="T23" fmla="*/ 0 h 88"/>
              <a:gd name="T24" fmla="*/ 0 w 740"/>
              <a:gd name="T25" fmla="*/ 88 h 88"/>
              <a:gd name="T26" fmla="*/ 740 w 740"/>
              <a:gd name="T27" fmla="*/ 88 h 88"/>
              <a:gd name="T28" fmla="*/ 740 w 740"/>
              <a:gd name="T29" fmla="*/ 86 h 88"/>
              <a:gd name="T30" fmla="*/ 738 w 740"/>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88">
                <a:moveTo>
                  <a:pt x="738" y="86"/>
                </a:moveTo>
                <a:lnTo>
                  <a:pt x="738" y="84"/>
                </a:lnTo>
                <a:lnTo>
                  <a:pt x="4" y="84"/>
                </a:lnTo>
                <a:lnTo>
                  <a:pt x="4" y="4"/>
                </a:lnTo>
                <a:lnTo>
                  <a:pt x="736" y="4"/>
                </a:lnTo>
                <a:lnTo>
                  <a:pt x="736" y="86"/>
                </a:lnTo>
                <a:lnTo>
                  <a:pt x="738" y="86"/>
                </a:lnTo>
                <a:lnTo>
                  <a:pt x="738" y="84"/>
                </a:lnTo>
                <a:lnTo>
                  <a:pt x="738" y="86"/>
                </a:lnTo>
                <a:lnTo>
                  <a:pt x="740" y="86"/>
                </a:lnTo>
                <a:lnTo>
                  <a:pt x="740" y="0"/>
                </a:lnTo>
                <a:lnTo>
                  <a:pt x="0" y="0"/>
                </a:lnTo>
                <a:lnTo>
                  <a:pt x="0" y="88"/>
                </a:lnTo>
                <a:lnTo>
                  <a:pt x="740" y="88"/>
                </a:lnTo>
                <a:lnTo>
                  <a:pt x="740" y="86"/>
                </a:lnTo>
                <a:lnTo>
                  <a:pt x="738"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3" name="Rectangle 541"/>
          <p:cNvSpPr>
            <a:spLocks noChangeArrowheads="1"/>
          </p:cNvSpPr>
          <p:nvPr/>
        </p:nvSpPr>
        <p:spPr bwMode="auto">
          <a:xfrm>
            <a:off x="6011864" y="3260824"/>
            <a:ext cx="1029128"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电子书包解决方案</a:t>
            </a:r>
            <a:endParaRPr lang="zh-CN" altLang="en-US">
              <a:cs typeface="宋体" pitchFamily="2" charset="-122"/>
            </a:endParaRPr>
          </a:p>
        </p:txBody>
      </p:sp>
      <p:sp>
        <p:nvSpPr>
          <p:cNvPr id="14824" name="Rectangle 542"/>
          <p:cNvSpPr>
            <a:spLocks noChangeArrowheads="1"/>
          </p:cNvSpPr>
          <p:nvPr/>
        </p:nvSpPr>
        <p:spPr bwMode="auto">
          <a:xfrm>
            <a:off x="7216775" y="3119537"/>
            <a:ext cx="6155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浙江源潮科技公司</a:t>
            </a:r>
            <a:endParaRPr lang="zh-CN" altLang="en-US">
              <a:cs typeface="宋体" pitchFamily="2" charset="-122"/>
            </a:endParaRPr>
          </a:p>
        </p:txBody>
      </p:sp>
      <p:sp>
        <p:nvSpPr>
          <p:cNvPr id="14825" name="Rectangle 543"/>
          <p:cNvSpPr>
            <a:spLocks noChangeArrowheads="1"/>
          </p:cNvSpPr>
          <p:nvPr/>
        </p:nvSpPr>
        <p:spPr bwMode="auto">
          <a:xfrm>
            <a:off x="7216775" y="3300512"/>
            <a:ext cx="10002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a:solidFill>
                  <a:srgbClr val="000000"/>
                </a:solidFill>
                <a:latin typeface="微软雅黑" pitchFamily="34" charset="-122"/>
                <a:ea typeface="微软雅黑" pitchFamily="34" charset="-122"/>
                <a:cs typeface="宋体" pitchFamily="2" charset="-122"/>
              </a:rPr>
              <a:t>北京金商祺科技股份有限公司</a:t>
            </a:r>
            <a:endParaRPr lang="zh-CN" altLang="en-US">
              <a:cs typeface="宋体" pitchFamily="2" charset="-122"/>
            </a:endParaRPr>
          </a:p>
        </p:txBody>
      </p:sp>
      <p:sp>
        <p:nvSpPr>
          <p:cNvPr id="14826" name="Rectangle 544"/>
          <p:cNvSpPr>
            <a:spLocks noChangeArrowheads="1"/>
          </p:cNvSpPr>
          <p:nvPr/>
        </p:nvSpPr>
        <p:spPr bwMode="auto">
          <a:xfrm>
            <a:off x="7216775" y="3479899"/>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
        <p:nvSpPr>
          <p:cNvPr id="14836" name="Rectangle 554"/>
          <p:cNvSpPr>
            <a:spLocks noChangeArrowheads="1"/>
          </p:cNvSpPr>
          <p:nvPr/>
        </p:nvSpPr>
        <p:spPr bwMode="auto">
          <a:xfrm>
            <a:off x="5878514" y="2430562"/>
            <a:ext cx="1243013" cy="595313"/>
          </a:xfrm>
          <a:prstGeom prst="rect">
            <a:avLst/>
          </a:prstGeom>
          <a:solidFill>
            <a:srgbClr val="47BEB3"/>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4837" name="Freeform 555"/>
          <p:cNvSpPr>
            <a:spLocks/>
          </p:cNvSpPr>
          <p:nvPr/>
        </p:nvSpPr>
        <p:spPr bwMode="auto">
          <a:xfrm>
            <a:off x="5875339" y="2427387"/>
            <a:ext cx="1249363" cy="601663"/>
          </a:xfrm>
          <a:custGeom>
            <a:avLst/>
            <a:gdLst>
              <a:gd name="T0" fmla="*/ 785 w 787"/>
              <a:gd name="T1" fmla="*/ 377 h 379"/>
              <a:gd name="T2" fmla="*/ 785 w 787"/>
              <a:gd name="T3" fmla="*/ 375 h 379"/>
              <a:gd name="T4" fmla="*/ 4 w 787"/>
              <a:gd name="T5" fmla="*/ 375 h 379"/>
              <a:gd name="T6" fmla="*/ 4 w 787"/>
              <a:gd name="T7" fmla="*/ 4 h 379"/>
              <a:gd name="T8" fmla="*/ 783 w 787"/>
              <a:gd name="T9" fmla="*/ 4 h 379"/>
              <a:gd name="T10" fmla="*/ 783 w 787"/>
              <a:gd name="T11" fmla="*/ 377 h 379"/>
              <a:gd name="T12" fmla="*/ 785 w 787"/>
              <a:gd name="T13" fmla="*/ 377 h 379"/>
              <a:gd name="T14" fmla="*/ 785 w 787"/>
              <a:gd name="T15" fmla="*/ 375 h 379"/>
              <a:gd name="T16" fmla="*/ 785 w 787"/>
              <a:gd name="T17" fmla="*/ 377 h 379"/>
              <a:gd name="T18" fmla="*/ 787 w 787"/>
              <a:gd name="T19" fmla="*/ 377 h 379"/>
              <a:gd name="T20" fmla="*/ 787 w 787"/>
              <a:gd name="T21" fmla="*/ 0 h 379"/>
              <a:gd name="T22" fmla="*/ 0 w 787"/>
              <a:gd name="T23" fmla="*/ 0 h 379"/>
              <a:gd name="T24" fmla="*/ 0 w 787"/>
              <a:gd name="T25" fmla="*/ 379 h 379"/>
              <a:gd name="T26" fmla="*/ 787 w 787"/>
              <a:gd name="T27" fmla="*/ 379 h 379"/>
              <a:gd name="T28" fmla="*/ 787 w 787"/>
              <a:gd name="T29" fmla="*/ 377 h 379"/>
              <a:gd name="T30" fmla="*/ 785 w 787"/>
              <a:gd name="T31" fmla="*/ 37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7" h="379">
                <a:moveTo>
                  <a:pt x="785" y="377"/>
                </a:moveTo>
                <a:lnTo>
                  <a:pt x="785" y="375"/>
                </a:lnTo>
                <a:lnTo>
                  <a:pt x="4" y="375"/>
                </a:lnTo>
                <a:lnTo>
                  <a:pt x="4" y="4"/>
                </a:lnTo>
                <a:lnTo>
                  <a:pt x="783" y="4"/>
                </a:lnTo>
                <a:lnTo>
                  <a:pt x="783" y="377"/>
                </a:lnTo>
                <a:lnTo>
                  <a:pt x="785" y="377"/>
                </a:lnTo>
                <a:lnTo>
                  <a:pt x="785" y="375"/>
                </a:lnTo>
                <a:lnTo>
                  <a:pt x="785" y="377"/>
                </a:lnTo>
                <a:lnTo>
                  <a:pt x="787" y="377"/>
                </a:lnTo>
                <a:lnTo>
                  <a:pt x="787" y="0"/>
                </a:lnTo>
                <a:lnTo>
                  <a:pt x="0" y="0"/>
                </a:lnTo>
                <a:lnTo>
                  <a:pt x="0" y="379"/>
                </a:lnTo>
                <a:lnTo>
                  <a:pt x="787" y="379"/>
                </a:lnTo>
                <a:lnTo>
                  <a:pt x="787" y="377"/>
                </a:lnTo>
                <a:lnTo>
                  <a:pt x="785" y="377"/>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8" name="Rectangle 556"/>
          <p:cNvSpPr>
            <a:spLocks noChangeArrowheads="1"/>
          </p:cNvSpPr>
          <p:nvPr/>
        </p:nvSpPr>
        <p:spPr bwMode="auto">
          <a:xfrm>
            <a:off x="6072188" y="2576612"/>
            <a:ext cx="900488"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三通两平台整体</a:t>
            </a:r>
            <a:endParaRPr lang="zh-CN" altLang="en-US">
              <a:cs typeface="宋体" pitchFamily="2" charset="-122"/>
            </a:endParaRPr>
          </a:p>
        </p:txBody>
      </p:sp>
      <p:sp>
        <p:nvSpPr>
          <p:cNvPr id="14839" name="Rectangle 557"/>
          <p:cNvSpPr>
            <a:spLocks noChangeArrowheads="1"/>
          </p:cNvSpPr>
          <p:nvPr/>
        </p:nvSpPr>
        <p:spPr bwMode="auto">
          <a:xfrm>
            <a:off x="6254751" y="2725837"/>
            <a:ext cx="514564" cy="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1000" b="1">
                <a:solidFill>
                  <a:srgbClr val="000000"/>
                </a:solidFill>
                <a:latin typeface="微软雅黑" pitchFamily="34" charset="-122"/>
                <a:ea typeface="微软雅黑" pitchFamily="34" charset="-122"/>
                <a:cs typeface="宋体" pitchFamily="2" charset="-122"/>
              </a:rPr>
              <a:t>解决方案</a:t>
            </a:r>
            <a:endParaRPr lang="zh-CN" altLang="en-US">
              <a:cs typeface="宋体" pitchFamily="2" charset="-122"/>
            </a:endParaRPr>
          </a:p>
        </p:txBody>
      </p:sp>
      <p:pic>
        <p:nvPicPr>
          <p:cNvPr id="14894" name="Picture 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843437"/>
            <a:ext cx="25558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0" name="Freeform 559"/>
          <p:cNvSpPr>
            <a:spLocks/>
          </p:cNvSpPr>
          <p:nvPr/>
        </p:nvSpPr>
        <p:spPr bwMode="auto">
          <a:xfrm>
            <a:off x="706437" y="3705324"/>
            <a:ext cx="827088" cy="715963"/>
          </a:xfrm>
          <a:custGeom>
            <a:avLst/>
            <a:gdLst>
              <a:gd name="T0" fmla="*/ 131 w 521"/>
              <a:gd name="T1" fmla="*/ 451 h 451"/>
              <a:gd name="T2" fmla="*/ 0 w 521"/>
              <a:gd name="T3" fmla="*/ 227 h 451"/>
              <a:gd name="T4" fmla="*/ 131 w 521"/>
              <a:gd name="T5" fmla="*/ 0 h 451"/>
              <a:gd name="T6" fmla="*/ 391 w 521"/>
              <a:gd name="T7" fmla="*/ 0 h 451"/>
              <a:gd name="T8" fmla="*/ 521 w 521"/>
              <a:gd name="T9" fmla="*/ 227 h 451"/>
              <a:gd name="T10" fmla="*/ 391 w 521"/>
              <a:gd name="T11" fmla="*/ 451 h 451"/>
              <a:gd name="T12" fmla="*/ 131 w 521"/>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521" h="451">
                <a:moveTo>
                  <a:pt x="131" y="451"/>
                </a:moveTo>
                <a:lnTo>
                  <a:pt x="0" y="227"/>
                </a:lnTo>
                <a:lnTo>
                  <a:pt x="131" y="0"/>
                </a:lnTo>
                <a:lnTo>
                  <a:pt x="391" y="0"/>
                </a:lnTo>
                <a:lnTo>
                  <a:pt x="521" y="227"/>
                </a:lnTo>
                <a:lnTo>
                  <a:pt x="391" y="451"/>
                </a:lnTo>
                <a:lnTo>
                  <a:pt x="131" y="451"/>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1" name="Freeform 560"/>
          <p:cNvSpPr>
            <a:spLocks/>
          </p:cNvSpPr>
          <p:nvPr/>
        </p:nvSpPr>
        <p:spPr bwMode="auto">
          <a:xfrm>
            <a:off x="750887" y="3743424"/>
            <a:ext cx="741363" cy="642938"/>
          </a:xfrm>
          <a:custGeom>
            <a:avLst/>
            <a:gdLst>
              <a:gd name="T0" fmla="*/ 117 w 467"/>
              <a:gd name="T1" fmla="*/ 405 h 405"/>
              <a:gd name="T2" fmla="*/ 0 w 467"/>
              <a:gd name="T3" fmla="*/ 203 h 405"/>
              <a:gd name="T4" fmla="*/ 117 w 467"/>
              <a:gd name="T5" fmla="*/ 0 h 405"/>
              <a:gd name="T6" fmla="*/ 349 w 467"/>
              <a:gd name="T7" fmla="*/ 0 h 405"/>
              <a:gd name="T8" fmla="*/ 467 w 467"/>
              <a:gd name="T9" fmla="*/ 203 h 405"/>
              <a:gd name="T10" fmla="*/ 349 w 467"/>
              <a:gd name="T11" fmla="*/ 405 h 405"/>
              <a:gd name="T12" fmla="*/ 117 w 467"/>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67" h="405">
                <a:moveTo>
                  <a:pt x="117" y="405"/>
                </a:moveTo>
                <a:lnTo>
                  <a:pt x="0" y="203"/>
                </a:lnTo>
                <a:lnTo>
                  <a:pt x="117" y="0"/>
                </a:lnTo>
                <a:lnTo>
                  <a:pt x="349" y="0"/>
                </a:lnTo>
                <a:lnTo>
                  <a:pt x="467" y="203"/>
                </a:lnTo>
                <a:lnTo>
                  <a:pt x="349" y="405"/>
                </a:lnTo>
                <a:lnTo>
                  <a:pt x="117"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2" name="Freeform 561"/>
          <p:cNvSpPr>
            <a:spLocks/>
          </p:cNvSpPr>
          <p:nvPr/>
        </p:nvSpPr>
        <p:spPr bwMode="auto">
          <a:xfrm>
            <a:off x="2779713" y="3862486"/>
            <a:ext cx="374650" cy="711200"/>
          </a:xfrm>
          <a:custGeom>
            <a:avLst/>
            <a:gdLst>
              <a:gd name="T0" fmla="*/ 0 w 236"/>
              <a:gd name="T1" fmla="*/ 448 h 448"/>
              <a:gd name="T2" fmla="*/ 130 w 236"/>
              <a:gd name="T3" fmla="*/ 224 h 448"/>
              <a:gd name="T4" fmla="*/ 0 w 236"/>
              <a:gd name="T5" fmla="*/ 0 h 448"/>
              <a:gd name="T6" fmla="*/ 106 w 236"/>
              <a:gd name="T7" fmla="*/ 0 h 448"/>
              <a:gd name="T8" fmla="*/ 236 w 236"/>
              <a:gd name="T9" fmla="*/ 224 h 448"/>
              <a:gd name="T10" fmla="*/ 106 w 236"/>
              <a:gd name="T11" fmla="*/ 448 h 448"/>
              <a:gd name="T12" fmla="*/ 0 w 236"/>
              <a:gd name="T13" fmla="*/ 448 h 448"/>
            </a:gdLst>
            <a:ahLst/>
            <a:cxnLst>
              <a:cxn ang="0">
                <a:pos x="T0" y="T1"/>
              </a:cxn>
              <a:cxn ang="0">
                <a:pos x="T2" y="T3"/>
              </a:cxn>
              <a:cxn ang="0">
                <a:pos x="T4" y="T5"/>
              </a:cxn>
              <a:cxn ang="0">
                <a:pos x="T6" y="T7"/>
              </a:cxn>
              <a:cxn ang="0">
                <a:pos x="T8" y="T9"/>
              </a:cxn>
              <a:cxn ang="0">
                <a:pos x="T10" y="T11"/>
              </a:cxn>
              <a:cxn ang="0">
                <a:pos x="T12" y="T13"/>
              </a:cxn>
            </a:cxnLst>
            <a:rect l="0" t="0" r="r" b="b"/>
            <a:pathLst>
              <a:path w="236" h="448">
                <a:moveTo>
                  <a:pt x="0" y="448"/>
                </a:moveTo>
                <a:lnTo>
                  <a:pt x="130" y="224"/>
                </a:lnTo>
                <a:lnTo>
                  <a:pt x="0" y="0"/>
                </a:lnTo>
                <a:lnTo>
                  <a:pt x="106" y="0"/>
                </a:lnTo>
                <a:lnTo>
                  <a:pt x="236" y="224"/>
                </a:lnTo>
                <a:lnTo>
                  <a:pt x="106" y="448"/>
                </a:lnTo>
                <a:lnTo>
                  <a:pt x="0" y="448"/>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4898" name="Picture 5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6" y="3843437"/>
            <a:ext cx="25558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3" name="Freeform 563"/>
          <p:cNvSpPr>
            <a:spLocks/>
          </p:cNvSpPr>
          <p:nvPr/>
        </p:nvSpPr>
        <p:spPr bwMode="auto">
          <a:xfrm>
            <a:off x="3386138" y="3705324"/>
            <a:ext cx="823913" cy="715963"/>
          </a:xfrm>
          <a:custGeom>
            <a:avLst/>
            <a:gdLst>
              <a:gd name="T0" fmla="*/ 130 w 519"/>
              <a:gd name="T1" fmla="*/ 451 h 451"/>
              <a:gd name="T2" fmla="*/ 0 w 519"/>
              <a:gd name="T3" fmla="*/ 227 h 451"/>
              <a:gd name="T4" fmla="*/ 130 w 519"/>
              <a:gd name="T5" fmla="*/ 0 h 451"/>
              <a:gd name="T6" fmla="*/ 391 w 519"/>
              <a:gd name="T7" fmla="*/ 0 h 451"/>
              <a:gd name="T8" fmla="*/ 519 w 519"/>
              <a:gd name="T9" fmla="*/ 227 h 451"/>
              <a:gd name="T10" fmla="*/ 391 w 519"/>
              <a:gd name="T11" fmla="*/ 451 h 451"/>
              <a:gd name="T12" fmla="*/ 130 w 519"/>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519" h="451">
                <a:moveTo>
                  <a:pt x="130" y="451"/>
                </a:moveTo>
                <a:lnTo>
                  <a:pt x="0" y="227"/>
                </a:lnTo>
                <a:lnTo>
                  <a:pt x="130" y="0"/>
                </a:lnTo>
                <a:lnTo>
                  <a:pt x="391" y="0"/>
                </a:lnTo>
                <a:lnTo>
                  <a:pt x="519" y="227"/>
                </a:lnTo>
                <a:lnTo>
                  <a:pt x="391" y="451"/>
                </a:lnTo>
                <a:lnTo>
                  <a:pt x="130" y="451"/>
                </a:lnTo>
                <a:close/>
              </a:path>
            </a:pathLst>
          </a:custGeom>
          <a:solidFill>
            <a:srgbClr val="A5B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4" name="Freeform 564"/>
          <p:cNvSpPr>
            <a:spLocks/>
          </p:cNvSpPr>
          <p:nvPr/>
        </p:nvSpPr>
        <p:spPr bwMode="auto">
          <a:xfrm>
            <a:off x="3427412" y="3743424"/>
            <a:ext cx="741363" cy="642938"/>
          </a:xfrm>
          <a:custGeom>
            <a:avLst/>
            <a:gdLst>
              <a:gd name="T0" fmla="*/ 118 w 467"/>
              <a:gd name="T1" fmla="*/ 405 h 405"/>
              <a:gd name="T2" fmla="*/ 0 w 467"/>
              <a:gd name="T3" fmla="*/ 203 h 405"/>
              <a:gd name="T4" fmla="*/ 118 w 467"/>
              <a:gd name="T5" fmla="*/ 0 h 405"/>
              <a:gd name="T6" fmla="*/ 351 w 467"/>
              <a:gd name="T7" fmla="*/ 0 h 405"/>
              <a:gd name="T8" fmla="*/ 467 w 467"/>
              <a:gd name="T9" fmla="*/ 203 h 405"/>
              <a:gd name="T10" fmla="*/ 351 w 467"/>
              <a:gd name="T11" fmla="*/ 405 h 405"/>
              <a:gd name="T12" fmla="*/ 118 w 467"/>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67" h="405">
                <a:moveTo>
                  <a:pt x="118" y="405"/>
                </a:moveTo>
                <a:lnTo>
                  <a:pt x="0" y="203"/>
                </a:lnTo>
                <a:lnTo>
                  <a:pt x="118" y="0"/>
                </a:lnTo>
                <a:lnTo>
                  <a:pt x="351" y="0"/>
                </a:lnTo>
                <a:lnTo>
                  <a:pt x="467" y="203"/>
                </a:lnTo>
                <a:lnTo>
                  <a:pt x="351" y="405"/>
                </a:lnTo>
                <a:lnTo>
                  <a:pt x="118"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5" name="Freeform 565"/>
          <p:cNvSpPr>
            <a:spLocks/>
          </p:cNvSpPr>
          <p:nvPr/>
        </p:nvSpPr>
        <p:spPr bwMode="auto">
          <a:xfrm>
            <a:off x="5459414" y="3862486"/>
            <a:ext cx="371475" cy="711200"/>
          </a:xfrm>
          <a:custGeom>
            <a:avLst/>
            <a:gdLst>
              <a:gd name="T0" fmla="*/ 0 w 234"/>
              <a:gd name="T1" fmla="*/ 448 h 448"/>
              <a:gd name="T2" fmla="*/ 130 w 234"/>
              <a:gd name="T3" fmla="*/ 224 h 448"/>
              <a:gd name="T4" fmla="*/ 0 w 234"/>
              <a:gd name="T5" fmla="*/ 0 h 448"/>
              <a:gd name="T6" fmla="*/ 106 w 234"/>
              <a:gd name="T7" fmla="*/ 0 h 448"/>
              <a:gd name="T8" fmla="*/ 234 w 234"/>
              <a:gd name="T9" fmla="*/ 224 h 448"/>
              <a:gd name="T10" fmla="*/ 106 w 234"/>
              <a:gd name="T11" fmla="*/ 448 h 448"/>
              <a:gd name="T12" fmla="*/ 0 w 234"/>
              <a:gd name="T13" fmla="*/ 448 h 448"/>
            </a:gdLst>
            <a:ahLst/>
            <a:cxnLst>
              <a:cxn ang="0">
                <a:pos x="T0" y="T1"/>
              </a:cxn>
              <a:cxn ang="0">
                <a:pos x="T2" y="T3"/>
              </a:cxn>
              <a:cxn ang="0">
                <a:pos x="T4" y="T5"/>
              </a:cxn>
              <a:cxn ang="0">
                <a:pos x="T6" y="T7"/>
              </a:cxn>
              <a:cxn ang="0">
                <a:pos x="T8" y="T9"/>
              </a:cxn>
              <a:cxn ang="0">
                <a:pos x="T10" y="T11"/>
              </a:cxn>
              <a:cxn ang="0">
                <a:pos x="T12" y="T13"/>
              </a:cxn>
            </a:cxnLst>
            <a:rect l="0" t="0" r="r" b="b"/>
            <a:pathLst>
              <a:path w="234" h="448">
                <a:moveTo>
                  <a:pt x="0" y="448"/>
                </a:moveTo>
                <a:lnTo>
                  <a:pt x="130" y="224"/>
                </a:lnTo>
                <a:lnTo>
                  <a:pt x="0" y="0"/>
                </a:lnTo>
                <a:lnTo>
                  <a:pt x="106" y="0"/>
                </a:lnTo>
                <a:lnTo>
                  <a:pt x="234" y="224"/>
                </a:lnTo>
                <a:lnTo>
                  <a:pt x="106" y="448"/>
                </a:lnTo>
                <a:lnTo>
                  <a:pt x="0" y="448"/>
                </a:lnTo>
                <a:close/>
              </a:path>
            </a:pathLst>
          </a:custGeom>
          <a:solidFill>
            <a:srgbClr val="A5B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14902" name="Picture 5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239" y="3843437"/>
            <a:ext cx="25558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6" name="Freeform 567"/>
          <p:cNvSpPr>
            <a:spLocks/>
          </p:cNvSpPr>
          <p:nvPr/>
        </p:nvSpPr>
        <p:spPr bwMode="auto">
          <a:xfrm>
            <a:off x="6065839" y="3705324"/>
            <a:ext cx="822325" cy="715963"/>
          </a:xfrm>
          <a:custGeom>
            <a:avLst/>
            <a:gdLst>
              <a:gd name="T0" fmla="*/ 130 w 518"/>
              <a:gd name="T1" fmla="*/ 451 h 451"/>
              <a:gd name="T2" fmla="*/ 0 w 518"/>
              <a:gd name="T3" fmla="*/ 227 h 451"/>
              <a:gd name="T4" fmla="*/ 130 w 518"/>
              <a:gd name="T5" fmla="*/ 0 h 451"/>
              <a:gd name="T6" fmla="*/ 388 w 518"/>
              <a:gd name="T7" fmla="*/ 0 h 451"/>
              <a:gd name="T8" fmla="*/ 518 w 518"/>
              <a:gd name="T9" fmla="*/ 227 h 451"/>
              <a:gd name="T10" fmla="*/ 388 w 518"/>
              <a:gd name="T11" fmla="*/ 451 h 451"/>
              <a:gd name="T12" fmla="*/ 130 w 518"/>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518" h="451">
                <a:moveTo>
                  <a:pt x="130" y="451"/>
                </a:moveTo>
                <a:lnTo>
                  <a:pt x="0" y="227"/>
                </a:lnTo>
                <a:lnTo>
                  <a:pt x="130" y="0"/>
                </a:lnTo>
                <a:lnTo>
                  <a:pt x="388" y="0"/>
                </a:lnTo>
                <a:lnTo>
                  <a:pt x="518" y="227"/>
                </a:lnTo>
                <a:lnTo>
                  <a:pt x="388" y="451"/>
                </a:lnTo>
                <a:lnTo>
                  <a:pt x="130" y="451"/>
                </a:lnTo>
                <a:close/>
              </a:path>
            </a:pathLst>
          </a:custGeom>
          <a:solidFill>
            <a:srgbClr val="FAA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7" name="Freeform 568"/>
          <p:cNvSpPr>
            <a:spLocks/>
          </p:cNvSpPr>
          <p:nvPr/>
        </p:nvSpPr>
        <p:spPr bwMode="auto">
          <a:xfrm>
            <a:off x="6107114" y="3743424"/>
            <a:ext cx="739775" cy="642938"/>
          </a:xfrm>
          <a:custGeom>
            <a:avLst/>
            <a:gdLst>
              <a:gd name="T0" fmla="*/ 116 w 466"/>
              <a:gd name="T1" fmla="*/ 405 h 405"/>
              <a:gd name="T2" fmla="*/ 0 w 466"/>
              <a:gd name="T3" fmla="*/ 203 h 405"/>
              <a:gd name="T4" fmla="*/ 116 w 466"/>
              <a:gd name="T5" fmla="*/ 0 h 405"/>
              <a:gd name="T6" fmla="*/ 350 w 466"/>
              <a:gd name="T7" fmla="*/ 0 h 405"/>
              <a:gd name="T8" fmla="*/ 466 w 466"/>
              <a:gd name="T9" fmla="*/ 203 h 405"/>
              <a:gd name="T10" fmla="*/ 350 w 466"/>
              <a:gd name="T11" fmla="*/ 405 h 405"/>
              <a:gd name="T12" fmla="*/ 116 w 466"/>
              <a:gd name="T13" fmla="*/ 405 h 405"/>
            </a:gdLst>
            <a:ahLst/>
            <a:cxnLst>
              <a:cxn ang="0">
                <a:pos x="T0" y="T1"/>
              </a:cxn>
              <a:cxn ang="0">
                <a:pos x="T2" y="T3"/>
              </a:cxn>
              <a:cxn ang="0">
                <a:pos x="T4" y="T5"/>
              </a:cxn>
              <a:cxn ang="0">
                <a:pos x="T6" y="T7"/>
              </a:cxn>
              <a:cxn ang="0">
                <a:pos x="T8" y="T9"/>
              </a:cxn>
              <a:cxn ang="0">
                <a:pos x="T10" y="T11"/>
              </a:cxn>
              <a:cxn ang="0">
                <a:pos x="T12" y="T13"/>
              </a:cxn>
            </a:cxnLst>
            <a:rect l="0" t="0" r="r" b="b"/>
            <a:pathLst>
              <a:path w="466" h="405">
                <a:moveTo>
                  <a:pt x="116" y="405"/>
                </a:moveTo>
                <a:lnTo>
                  <a:pt x="0" y="203"/>
                </a:lnTo>
                <a:lnTo>
                  <a:pt x="116" y="0"/>
                </a:lnTo>
                <a:lnTo>
                  <a:pt x="350" y="0"/>
                </a:lnTo>
                <a:lnTo>
                  <a:pt x="466" y="203"/>
                </a:lnTo>
                <a:lnTo>
                  <a:pt x="350" y="405"/>
                </a:lnTo>
                <a:lnTo>
                  <a:pt x="116"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80" name="Freeform 569"/>
          <p:cNvSpPr>
            <a:spLocks/>
          </p:cNvSpPr>
          <p:nvPr/>
        </p:nvSpPr>
        <p:spPr bwMode="auto">
          <a:xfrm>
            <a:off x="8137526" y="3862486"/>
            <a:ext cx="371475" cy="711200"/>
          </a:xfrm>
          <a:custGeom>
            <a:avLst/>
            <a:gdLst>
              <a:gd name="T0" fmla="*/ 0 w 234"/>
              <a:gd name="T1" fmla="*/ 448 h 448"/>
              <a:gd name="T2" fmla="*/ 130 w 234"/>
              <a:gd name="T3" fmla="*/ 224 h 448"/>
              <a:gd name="T4" fmla="*/ 0 w 234"/>
              <a:gd name="T5" fmla="*/ 0 h 448"/>
              <a:gd name="T6" fmla="*/ 104 w 234"/>
              <a:gd name="T7" fmla="*/ 0 h 448"/>
              <a:gd name="T8" fmla="*/ 234 w 234"/>
              <a:gd name="T9" fmla="*/ 224 h 448"/>
              <a:gd name="T10" fmla="*/ 104 w 234"/>
              <a:gd name="T11" fmla="*/ 448 h 448"/>
              <a:gd name="T12" fmla="*/ 0 w 234"/>
              <a:gd name="T13" fmla="*/ 448 h 448"/>
            </a:gdLst>
            <a:ahLst/>
            <a:cxnLst>
              <a:cxn ang="0">
                <a:pos x="T0" y="T1"/>
              </a:cxn>
              <a:cxn ang="0">
                <a:pos x="T2" y="T3"/>
              </a:cxn>
              <a:cxn ang="0">
                <a:pos x="T4" y="T5"/>
              </a:cxn>
              <a:cxn ang="0">
                <a:pos x="T6" y="T7"/>
              </a:cxn>
              <a:cxn ang="0">
                <a:pos x="T8" y="T9"/>
              </a:cxn>
              <a:cxn ang="0">
                <a:pos x="T10" y="T11"/>
              </a:cxn>
              <a:cxn ang="0">
                <a:pos x="T12" y="T13"/>
              </a:cxn>
            </a:cxnLst>
            <a:rect l="0" t="0" r="r" b="b"/>
            <a:pathLst>
              <a:path w="234" h="448">
                <a:moveTo>
                  <a:pt x="0" y="448"/>
                </a:moveTo>
                <a:lnTo>
                  <a:pt x="130" y="224"/>
                </a:lnTo>
                <a:lnTo>
                  <a:pt x="0" y="0"/>
                </a:lnTo>
                <a:lnTo>
                  <a:pt x="104" y="0"/>
                </a:lnTo>
                <a:lnTo>
                  <a:pt x="234" y="224"/>
                </a:lnTo>
                <a:lnTo>
                  <a:pt x="104" y="448"/>
                </a:lnTo>
                <a:lnTo>
                  <a:pt x="0" y="448"/>
                </a:lnTo>
                <a:close/>
              </a:path>
            </a:pathLst>
          </a:custGeom>
          <a:solidFill>
            <a:srgbClr val="FAA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81" name="Rectangle 570"/>
          <p:cNvSpPr>
            <a:spLocks noChangeArrowheads="1"/>
          </p:cNvSpPr>
          <p:nvPr/>
        </p:nvSpPr>
        <p:spPr bwMode="auto">
          <a:xfrm>
            <a:off x="1666875" y="3987898"/>
            <a:ext cx="895679" cy="43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zh-CN" altLang="en-US" sz="1400" dirty="0">
                <a:solidFill>
                  <a:srgbClr val="000000"/>
                </a:solidFill>
                <a:latin typeface="微软雅黑" pitchFamily="34" charset="-122"/>
                <a:ea typeface="微软雅黑" pitchFamily="34" charset="-122"/>
                <a:cs typeface="宋体" pitchFamily="2" charset="-122"/>
              </a:rPr>
              <a:t>家教育应用</a:t>
            </a:r>
            <a:endParaRPr lang="en-US" altLang="zh-CN" sz="1400" dirty="0">
              <a:solidFill>
                <a:srgbClr val="000000"/>
              </a:solidFill>
              <a:latin typeface="微软雅黑" pitchFamily="34" charset="-122"/>
              <a:ea typeface="微软雅黑" pitchFamily="34" charset="-122"/>
              <a:cs typeface="宋体" pitchFamily="2" charset="-122"/>
            </a:endParaRPr>
          </a:p>
          <a:p>
            <a:pPr lvl="0" fontAlgn="base">
              <a:spcBef>
                <a:spcPct val="0"/>
              </a:spcBef>
              <a:spcAft>
                <a:spcPct val="0"/>
              </a:spcAft>
            </a:pPr>
            <a:r>
              <a:rPr lang="zh-CN" altLang="en-US" sz="1400" dirty="0">
                <a:solidFill>
                  <a:srgbClr val="000000"/>
                </a:solidFill>
                <a:latin typeface="微软雅黑" pitchFamily="34" charset="-122"/>
                <a:ea typeface="微软雅黑" pitchFamily="34" charset="-122"/>
                <a:cs typeface="宋体" pitchFamily="2" charset="-122"/>
              </a:rPr>
              <a:t>合作伙伴</a:t>
            </a:r>
          </a:p>
        </p:txBody>
      </p:sp>
      <p:sp>
        <p:nvSpPr>
          <p:cNvPr id="14882" name="Rectangle 571"/>
          <p:cNvSpPr>
            <a:spLocks noChangeArrowheads="1"/>
          </p:cNvSpPr>
          <p:nvPr/>
        </p:nvSpPr>
        <p:spPr bwMode="auto">
          <a:xfrm>
            <a:off x="1666876" y="420062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endParaRPr lang="zh-CN" altLang="en-US" dirty="0">
              <a:cs typeface="宋体" pitchFamily="2" charset="-122"/>
            </a:endParaRPr>
          </a:p>
        </p:txBody>
      </p:sp>
      <p:sp>
        <p:nvSpPr>
          <p:cNvPr id="14883" name="Rectangle 572"/>
          <p:cNvSpPr>
            <a:spLocks noChangeArrowheads="1"/>
          </p:cNvSpPr>
          <p:nvPr/>
        </p:nvSpPr>
        <p:spPr bwMode="auto">
          <a:xfrm>
            <a:off x="4332287" y="3987898"/>
            <a:ext cx="895679" cy="43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zh-CN" altLang="en-US" sz="1400" dirty="0">
                <a:solidFill>
                  <a:srgbClr val="000000"/>
                </a:solidFill>
                <a:latin typeface="微软雅黑" pitchFamily="34" charset="-122"/>
                <a:ea typeface="微软雅黑" pitchFamily="34" charset="-122"/>
                <a:cs typeface="宋体" pitchFamily="2" charset="-122"/>
              </a:rPr>
              <a:t>家教育投资</a:t>
            </a:r>
            <a:endParaRPr lang="en-US" altLang="zh-CN" sz="1400" dirty="0">
              <a:solidFill>
                <a:srgbClr val="000000"/>
              </a:solidFill>
              <a:latin typeface="微软雅黑" pitchFamily="34" charset="-122"/>
              <a:ea typeface="微软雅黑" pitchFamily="34" charset="-122"/>
              <a:cs typeface="宋体" pitchFamily="2" charset="-122"/>
            </a:endParaRPr>
          </a:p>
          <a:p>
            <a:pPr lvl="0" fontAlgn="base">
              <a:spcBef>
                <a:spcPct val="0"/>
              </a:spcBef>
              <a:spcAft>
                <a:spcPct val="0"/>
              </a:spcAft>
            </a:pPr>
            <a:r>
              <a:rPr lang="zh-CN" altLang="en-US" sz="1400" dirty="0">
                <a:solidFill>
                  <a:srgbClr val="000000"/>
                </a:solidFill>
                <a:latin typeface="微软雅黑" pitchFamily="34" charset="-122"/>
                <a:ea typeface="微软雅黑" pitchFamily="34" charset="-122"/>
                <a:cs typeface="宋体" pitchFamily="2" charset="-122"/>
              </a:rPr>
              <a:t>合作伙伴</a:t>
            </a:r>
          </a:p>
        </p:txBody>
      </p:sp>
      <p:sp>
        <p:nvSpPr>
          <p:cNvPr id="14884" name="Rectangle 573"/>
          <p:cNvSpPr>
            <a:spLocks noChangeArrowheads="1"/>
          </p:cNvSpPr>
          <p:nvPr/>
        </p:nvSpPr>
        <p:spPr bwMode="auto">
          <a:xfrm>
            <a:off x="4332288" y="420062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endParaRPr lang="zh-CN" altLang="en-US" dirty="0">
              <a:cs typeface="宋体" pitchFamily="2" charset="-122"/>
            </a:endParaRPr>
          </a:p>
        </p:txBody>
      </p:sp>
      <p:sp>
        <p:nvSpPr>
          <p:cNvPr id="14885" name="Rectangle 574"/>
          <p:cNvSpPr>
            <a:spLocks noChangeArrowheads="1"/>
          </p:cNvSpPr>
          <p:nvPr/>
        </p:nvSpPr>
        <p:spPr bwMode="auto">
          <a:xfrm>
            <a:off x="7027863" y="3987898"/>
            <a:ext cx="895679" cy="43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zh-CN" altLang="en-US" sz="1400" dirty="0">
                <a:solidFill>
                  <a:srgbClr val="000000"/>
                </a:solidFill>
                <a:latin typeface="微软雅黑" pitchFamily="34" charset="-122"/>
                <a:ea typeface="微软雅黑" pitchFamily="34" charset="-122"/>
                <a:cs typeface="宋体" pitchFamily="2" charset="-122"/>
              </a:rPr>
              <a:t>家教育运营</a:t>
            </a:r>
            <a:endParaRPr lang="en-US" altLang="zh-CN" sz="1400" dirty="0">
              <a:solidFill>
                <a:srgbClr val="000000"/>
              </a:solidFill>
              <a:latin typeface="微软雅黑" pitchFamily="34" charset="-122"/>
              <a:ea typeface="微软雅黑" pitchFamily="34" charset="-122"/>
              <a:cs typeface="宋体" pitchFamily="2" charset="-122"/>
            </a:endParaRPr>
          </a:p>
          <a:p>
            <a:pPr fontAlgn="base">
              <a:spcBef>
                <a:spcPct val="0"/>
              </a:spcBef>
              <a:spcAft>
                <a:spcPct val="0"/>
              </a:spcAft>
            </a:pPr>
            <a:r>
              <a:rPr lang="zh-CN" altLang="zh-CN" sz="1400" dirty="0">
                <a:solidFill>
                  <a:srgbClr val="000000"/>
                </a:solidFill>
                <a:latin typeface="微软雅黑" pitchFamily="34" charset="-122"/>
                <a:ea typeface="微软雅黑" pitchFamily="34" charset="-122"/>
                <a:cs typeface="宋体" pitchFamily="2" charset="-122"/>
              </a:rPr>
              <a:t>合作伙伴</a:t>
            </a:r>
            <a:endParaRPr lang="zh-CN" altLang="zh-CN" dirty="0">
              <a:cs typeface="宋体" pitchFamily="2" charset="-122"/>
            </a:endParaRPr>
          </a:p>
        </p:txBody>
      </p:sp>
      <p:sp>
        <p:nvSpPr>
          <p:cNvPr id="14886" name="Rectangle 575"/>
          <p:cNvSpPr>
            <a:spLocks noChangeArrowheads="1"/>
          </p:cNvSpPr>
          <p:nvPr/>
        </p:nvSpPr>
        <p:spPr bwMode="auto">
          <a:xfrm>
            <a:off x="7027864" y="420062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endParaRPr lang="zh-CN" altLang="en-US" dirty="0">
              <a:cs typeface="宋体" pitchFamily="2" charset="-122"/>
            </a:endParaRPr>
          </a:p>
        </p:txBody>
      </p:sp>
      <p:sp>
        <p:nvSpPr>
          <p:cNvPr id="14887" name="Rectangle 576"/>
          <p:cNvSpPr>
            <a:spLocks noChangeArrowheads="1"/>
          </p:cNvSpPr>
          <p:nvPr/>
        </p:nvSpPr>
        <p:spPr bwMode="auto">
          <a:xfrm>
            <a:off x="850901" y="3864074"/>
            <a:ext cx="587902" cy="3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2300" b="1">
                <a:solidFill>
                  <a:srgbClr val="00A6EA"/>
                </a:solidFill>
                <a:latin typeface="微软雅黑" pitchFamily="34" charset="-122"/>
                <a:ea typeface="微软雅黑" pitchFamily="34" charset="-122"/>
                <a:cs typeface="宋体" pitchFamily="2" charset="-122"/>
              </a:rPr>
              <a:t>40+</a:t>
            </a:r>
            <a:endParaRPr lang="zh-CN" altLang="zh-CN">
              <a:cs typeface="宋体" pitchFamily="2" charset="-122"/>
            </a:endParaRPr>
          </a:p>
        </p:txBody>
      </p:sp>
      <p:sp>
        <p:nvSpPr>
          <p:cNvPr id="14888" name="Rectangle 577"/>
          <p:cNvSpPr>
            <a:spLocks noChangeArrowheads="1"/>
          </p:cNvSpPr>
          <p:nvPr/>
        </p:nvSpPr>
        <p:spPr bwMode="auto">
          <a:xfrm>
            <a:off x="3579813" y="3816449"/>
            <a:ext cx="442429" cy="43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2800" b="1">
                <a:solidFill>
                  <a:srgbClr val="A5BB1A"/>
                </a:solidFill>
                <a:latin typeface="微软雅黑" pitchFamily="34" charset="-122"/>
                <a:ea typeface="微软雅黑" pitchFamily="34" charset="-122"/>
                <a:cs typeface="宋体" pitchFamily="2" charset="-122"/>
              </a:rPr>
              <a:t>16</a:t>
            </a:r>
            <a:endParaRPr lang="zh-CN" altLang="zh-CN">
              <a:cs typeface="宋体" pitchFamily="2" charset="-122"/>
            </a:endParaRPr>
          </a:p>
        </p:txBody>
      </p:sp>
      <p:sp>
        <p:nvSpPr>
          <p:cNvPr id="14889" name="Rectangle 578"/>
          <p:cNvSpPr>
            <a:spLocks noChangeArrowheads="1"/>
          </p:cNvSpPr>
          <p:nvPr/>
        </p:nvSpPr>
        <p:spPr bwMode="auto">
          <a:xfrm>
            <a:off x="6351588" y="3789462"/>
            <a:ext cx="253676" cy="49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3200" b="1">
                <a:solidFill>
                  <a:srgbClr val="FAA000"/>
                </a:solidFill>
                <a:latin typeface="微软雅黑" pitchFamily="34" charset="-122"/>
                <a:ea typeface="微软雅黑" pitchFamily="34" charset="-122"/>
                <a:cs typeface="宋体" pitchFamily="2" charset="-122"/>
              </a:rPr>
              <a:t>9</a:t>
            </a:r>
            <a:endParaRPr lang="zh-CN" altLang="zh-CN">
              <a:cs typeface="宋体" pitchFamily="2" charset="-122"/>
            </a:endParaRPr>
          </a:p>
        </p:txBody>
      </p:sp>
      <p:sp>
        <p:nvSpPr>
          <p:cNvPr id="139" name="Rectangle 500"/>
          <p:cNvSpPr>
            <a:spLocks noChangeArrowheads="1"/>
          </p:cNvSpPr>
          <p:nvPr/>
        </p:nvSpPr>
        <p:spPr bwMode="auto">
          <a:xfrm>
            <a:off x="7169151" y="2433736"/>
            <a:ext cx="1165225"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01"/>
          <p:cNvSpPr>
            <a:spLocks/>
          </p:cNvSpPr>
          <p:nvPr/>
        </p:nvSpPr>
        <p:spPr bwMode="auto">
          <a:xfrm>
            <a:off x="7165975" y="2430562"/>
            <a:ext cx="1168400"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Rectangle 502"/>
          <p:cNvSpPr>
            <a:spLocks noChangeArrowheads="1"/>
          </p:cNvSpPr>
          <p:nvPr/>
        </p:nvSpPr>
        <p:spPr bwMode="auto">
          <a:xfrm>
            <a:off x="7169151" y="2589312"/>
            <a:ext cx="1165225" cy="130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03"/>
          <p:cNvSpPr>
            <a:spLocks/>
          </p:cNvSpPr>
          <p:nvPr/>
        </p:nvSpPr>
        <p:spPr bwMode="auto">
          <a:xfrm>
            <a:off x="7165975" y="2586137"/>
            <a:ext cx="1168400" cy="136525"/>
          </a:xfrm>
          <a:custGeom>
            <a:avLst/>
            <a:gdLst>
              <a:gd name="T0" fmla="*/ 681 w 683"/>
              <a:gd name="T1" fmla="*/ 84 h 86"/>
              <a:gd name="T2" fmla="*/ 681 w 683"/>
              <a:gd name="T3" fmla="*/ 82 h 86"/>
              <a:gd name="T4" fmla="*/ 4 w 683"/>
              <a:gd name="T5" fmla="*/ 82 h 86"/>
              <a:gd name="T6" fmla="*/ 4 w 683"/>
              <a:gd name="T7" fmla="*/ 4 h 86"/>
              <a:gd name="T8" fmla="*/ 679 w 683"/>
              <a:gd name="T9" fmla="*/ 4 h 86"/>
              <a:gd name="T10" fmla="*/ 679 w 683"/>
              <a:gd name="T11" fmla="*/ 84 h 86"/>
              <a:gd name="T12" fmla="*/ 681 w 683"/>
              <a:gd name="T13" fmla="*/ 84 h 86"/>
              <a:gd name="T14" fmla="*/ 681 w 683"/>
              <a:gd name="T15" fmla="*/ 82 h 86"/>
              <a:gd name="T16" fmla="*/ 681 w 683"/>
              <a:gd name="T17" fmla="*/ 84 h 86"/>
              <a:gd name="T18" fmla="*/ 683 w 683"/>
              <a:gd name="T19" fmla="*/ 84 h 86"/>
              <a:gd name="T20" fmla="*/ 683 w 683"/>
              <a:gd name="T21" fmla="*/ 0 h 86"/>
              <a:gd name="T22" fmla="*/ 0 w 683"/>
              <a:gd name="T23" fmla="*/ 0 h 86"/>
              <a:gd name="T24" fmla="*/ 0 w 683"/>
              <a:gd name="T25" fmla="*/ 86 h 86"/>
              <a:gd name="T26" fmla="*/ 683 w 683"/>
              <a:gd name="T27" fmla="*/ 86 h 86"/>
              <a:gd name="T28" fmla="*/ 683 w 683"/>
              <a:gd name="T29" fmla="*/ 84 h 86"/>
              <a:gd name="T30" fmla="*/ 681 w 683"/>
              <a:gd name="T31"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6">
                <a:moveTo>
                  <a:pt x="681" y="84"/>
                </a:moveTo>
                <a:lnTo>
                  <a:pt x="681" y="82"/>
                </a:lnTo>
                <a:lnTo>
                  <a:pt x="4" y="82"/>
                </a:lnTo>
                <a:lnTo>
                  <a:pt x="4" y="4"/>
                </a:lnTo>
                <a:lnTo>
                  <a:pt x="679" y="4"/>
                </a:lnTo>
                <a:lnTo>
                  <a:pt x="679" y="84"/>
                </a:lnTo>
                <a:lnTo>
                  <a:pt x="681" y="84"/>
                </a:lnTo>
                <a:lnTo>
                  <a:pt x="681" y="82"/>
                </a:lnTo>
                <a:lnTo>
                  <a:pt x="681" y="84"/>
                </a:lnTo>
                <a:lnTo>
                  <a:pt x="683" y="84"/>
                </a:lnTo>
                <a:lnTo>
                  <a:pt x="683" y="0"/>
                </a:lnTo>
                <a:lnTo>
                  <a:pt x="0" y="0"/>
                </a:lnTo>
                <a:lnTo>
                  <a:pt x="0" y="86"/>
                </a:lnTo>
                <a:lnTo>
                  <a:pt x="683" y="86"/>
                </a:lnTo>
                <a:lnTo>
                  <a:pt x="683" y="84"/>
                </a:lnTo>
                <a:lnTo>
                  <a:pt x="681" y="84"/>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Rectangle 504"/>
          <p:cNvSpPr>
            <a:spLocks noChangeArrowheads="1"/>
          </p:cNvSpPr>
          <p:nvPr/>
        </p:nvSpPr>
        <p:spPr bwMode="auto">
          <a:xfrm>
            <a:off x="7169151" y="2741711"/>
            <a:ext cx="1165225"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05"/>
          <p:cNvSpPr>
            <a:spLocks/>
          </p:cNvSpPr>
          <p:nvPr/>
        </p:nvSpPr>
        <p:spPr bwMode="auto">
          <a:xfrm>
            <a:off x="7165975" y="2738536"/>
            <a:ext cx="1168400" cy="139700"/>
          </a:xfrm>
          <a:custGeom>
            <a:avLst/>
            <a:gdLst>
              <a:gd name="T0" fmla="*/ 681 w 683"/>
              <a:gd name="T1" fmla="*/ 86 h 88"/>
              <a:gd name="T2" fmla="*/ 681 w 683"/>
              <a:gd name="T3" fmla="*/ 84 h 88"/>
              <a:gd name="T4" fmla="*/ 4 w 683"/>
              <a:gd name="T5" fmla="*/ 84 h 88"/>
              <a:gd name="T6" fmla="*/ 4 w 683"/>
              <a:gd name="T7" fmla="*/ 4 h 88"/>
              <a:gd name="T8" fmla="*/ 679 w 683"/>
              <a:gd name="T9" fmla="*/ 4 h 88"/>
              <a:gd name="T10" fmla="*/ 679 w 683"/>
              <a:gd name="T11" fmla="*/ 86 h 88"/>
              <a:gd name="T12" fmla="*/ 681 w 683"/>
              <a:gd name="T13" fmla="*/ 86 h 88"/>
              <a:gd name="T14" fmla="*/ 681 w 683"/>
              <a:gd name="T15" fmla="*/ 84 h 88"/>
              <a:gd name="T16" fmla="*/ 681 w 683"/>
              <a:gd name="T17" fmla="*/ 86 h 88"/>
              <a:gd name="T18" fmla="*/ 683 w 683"/>
              <a:gd name="T19" fmla="*/ 86 h 88"/>
              <a:gd name="T20" fmla="*/ 683 w 683"/>
              <a:gd name="T21" fmla="*/ 0 h 88"/>
              <a:gd name="T22" fmla="*/ 0 w 683"/>
              <a:gd name="T23" fmla="*/ 0 h 88"/>
              <a:gd name="T24" fmla="*/ 0 w 683"/>
              <a:gd name="T25" fmla="*/ 88 h 88"/>
              <a:gd name="T26" fmla="*/ 683 w 683"/>
              <a:gd name="T27" fmla="*/ 88 h 88"/>
              <a:gd name="T28" fmla="*/ 683 w 683"/>
              <a:gd name="T29" fmla="*/ 86 h 88"/>
              <a:gd name="T30" fmla="*/ 681 w 683"/>
              <a:gd name="T31"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8">
                <a:moveTo>
                  <a:pt x="681" y="86"/>
                </a:moveTo>
                <a:lnTo>
                  <a:pt x="681" y="84"/>
                </a:lnTo>
                <a:lnTo>
                  <a:pt x="4" y="84"/>
                </a:lnTo>
                <a:lnTo>
                  <a:pt x="4" y="4"/>
                </a:lnTo>
                <a:lnTo>
                  <a:pt x="679" y="4"/>
                </a:lnTo>
                <a:lnTo>
                  <a:pt x="679" y="86"/>
                </a:lnTo>
                <a:lnTo>
                  <a:pt x="681" y="86"/>
                </a:lnTo>
                <a:lnTo>
                  <a:pt x="681" y="84"/>
                </a:lnTo>
                <a:lnTo>
                  <a:pt x="681" y="86"/>
                </a:lnTo>
                <a:lnTo>
                  <a:pt x="683" y="86"/>
                </a:lnTo>
                <a:lnTo>
                  <a:pt x="683" y="0"/>
                </a:lnTo>
                <a:lnTo>
                  <a:pt x="0" y="0"/>
                </a:lnTo>
                <a:lnTo>
                  <a:pt x="0" y="88"/>
                </a:lnTo>
                <a:lnTo>
                  <a:pt x="683" y="88"/>
                </a:lnTo>
                <a:lnTo>
                  <a:pt x="683" y="86"/>
                </a:lnTo>
                <a:lnTo>
                  <a:pt x="681" y="86"/>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Rectangle 506"/>
          <p:cNvSpPr>
            <a:spLocks noChangeArrowheads="1"/>
          </p:cNvSpPr>
          <p:nvPr/>
        </p:nvSpPr>
        <p:spPr bwMode="auto">
          <a:xfrm>
            <a:off x="7169151" y="2894112"/>
            <a:ext cx="1165225" cy="134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07"/>
          <p:cNvSpPr>
            <a:spLocks/>
          </p:cNvSpPr>
          <p:nvPr/>
        </p:nvSpPr>
        <p:spPr bwMode="auto">
          <a:xfrm>
            <a:off x="7165975" y="2890936"/>
            <a:ext cx="1168400" cy="141288"/>
          </a:xfrm>
          <a:custGeom>
            <a:avLst/>
            <a:gdLst>
              <a:gd name="T0" fmla="*/ 681 w 683"/>
              <a:gd name="T1" fmla="*/ 87 h 89"/>
              <a:gd name="T2" fmla="*/ 681 w 683"/>
              <a:gd name="T3" fmla="*/ 85 h 89"/>
              <a:gd name="T4" fmla="*/ 4 w 683"/>
              <a:gd name="T5" fmla="*/ 85 h 89"/>
              <a:gd name="T6" fmla="*/ 4 w 683"/>
              <a:gd name="T7" fmla="*/ 4 h 89"/>
              <a:gd name="T8" fmla="*/ 679 w 683"/>
              <a:gd name="T9" fmla="*/ 4 h 89"/>
              <a:gd name="T10" fmla="*/ 679 w 683"/>
              <a:gd name="T11" fmla="*/ 87 h 89"/>
              <a:gd name="T12" fmla="*/ 681 w 683"/>
              <a:gd name="T13" fmla="*/ 87 h 89"/>
              <a:gd name="T14" fmla="*/ 681 w 683"/>
              <a:gd name="T15" fmla="*/ 85 h 89"/>
              <a:gd name="T16" fmla="*/ 681 w 683"/>
              <a:gd name="T17" fmla="*/ 87 h 89"/>
              <a:gd name="T18" fmla="*/ 683 w 683"/>
              <a:gd name="T19" fmla="*/ 87 h 89"/>
              <a:gd name="T20" fmla="*/ 683 w 683"/>
              <a:gd name="T21" fmla="*/ 0 h 89"/>
              <a:gd name="T22" fmla="*/ 0 w 683"/>
              <a:gd name="T23" fmla="*/ 0 h 89"/>
              <a:gd name="T24" fmla="*/ 0 w 683"/>
              <a:gd name="T25" fmla="*/ 89 h 89"/>
              <a:gd name="T26" fmla="*/ 683 w 683"/>
              <a:gd name="T27" fmla="*/ 89 h 89"/>
              <a:gd name="T28" fmla="*/ 683 w 683"/>
              <a:gd name="T29" fmla="*/ 87 h 89"/>
              <a:gd name="T30" fmla="*/ 681 w 683"/>
              <a:gd name="T31"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89">
                <a:moveTo>
                  <a:pt x="681" y="87"/>
                </a:moveTo>
                <a:lnTo>
                  <a:pt x="681" y="85"/>
                </a:lnTo>
                <a:lnTo>
                  <a:pt x="4" y="85"/>
                </a:lnTo>
                <a:lnTo>
                  <a:pt x="4" y="4"/>
                </a:lnTo>
                <a:lnTo>
                  <a:pt x="679" y="4"/>
                </a:lnTo>
                <a:lnTo>
                  <a:pt x="679" y="87"/>
                </a:lnTo>
                <a:lnTo>
                  <a:pt x="681" y="87"/>
                </a:lnTo>
                <a:lnTo>
                  <a:pt x="681" y="85"/>
                </a:lnTo>
                <a:lnTo>
                  <a:pt x="681" y="87"/>
                </a:lnTo>
                <a:lnTo>
                  <a:pt x="683" y="87"/>
                </a:lnTo>
                <a:lnTo>
                  <a:pt x="683" y="0"/>
                </a:lnTo>
                <a:lnTo>
                  <a:pt x="0" y="0"/>
                </a:lnTo>
                <a:lnTo>
                  <a:pt x="0" y="89"/>
                </a:lnTo>
                <a:lnTo>
                  <a:pt x="683" y="89"/>
                </a:lnTo>
                <a:lnTo>
                  <a:pt x="683" y="87"/>
                </a:lnTo>
                <a:lnTo>
                  <a:pt x="681" y="87"/>
                </a:lnTo>
                <a:close/>
              </a:path>
            </a:pathLst>
          </a:custGeom>
          <a:solidFill>
            <a:srgbClr val="00A6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Rectangle 510"/>
          <p:cNvSpPr>
            <a:spLocks noChangeArrowheads="1"/>
          </p:cNvSpPr>
          <p:nvPr/>
        </p:nvSpPr>
        <p:spPr bwMode="auto">
          <a:xfrm>
            <a:off x="7223126" y="2452787"/>
            <a:ext cx="4616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zh-CN" altLang="zh-CN" sz="600" dirty="0">
                <a:solidFill>
                  <a:srgbClr val="000000"/>
                </a:solidFill>
                <a:latin typeface="微软雅黑" pitchFamily="34" charset="-122"/>
                <a:ea typeface="微软雅黑" pitchFamily="34" charset="-122"/>
                <a:cs typeface="宋体" pitchFamily="2" charset="-122"/>
              </a:rPr>
              <a:t>深圳联教科技</a:t>
            </a:r>
            <a:endParaRPr lang="zh-CN" altLang="zh-CN" dirty="0">
              <a:cs typeface="宋体" pitchFamily="2" charset="-122"/>
            </a:endParaRPr>
          </a:p>
        </p:txBody>
      </p:sp>
      <p:sp>
        <p:nvSpPr>
          <p:cNvPr id="148" name="Rectangle 511"/>
          <p:cNvSpPr>
            <a:spLocks noChangeArrowheads="1"/>
          </p:cNvSpPr>
          <p:nvPr/>
        </p:nvSpPr>
        <p:spPr bwMode="auto">
          <a:xfrm>
            <a:off x="7223125" y="2605187"/>
            <a:ext cx="923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en-US" sz="600" dirty="0">
                <a:solidFill>
                  <a:srgbClr val="000000"/>
                </a:solidFill>
                <a:latin typeface="微软雅黑" pitchFamily="34" charset="-122"/>
                <a:ea typeface="微软雅黑" pitchFamily="34" charset="-122"/>
                <a:cs typeface="宋体" pitchFamily="2" charset="-122"/>
              </a:rPr>
              <a:t>浙江万鹏网络技术有限公司</a:t>
            </a:r>
            <a:endParaRPr lang="zh-CN" altLang="en-US" dirty="0">
              <a:cs typeface="宋体" pitchFamily="2" charset="-122"/>
            </a:endParaRPr>
          </a:p>
        </p:txBody>
      </p:sp>
      <p:sp>
        <p:nvSpPr>
          <p:cNvPr id="149" name="Rectangle 512"/>
          <p:cNvSpPr>
            <a:spLocks noChangeArrowheads="1"/>
          </p:cNvSpPr>
          <p:nvPr/>
        </p:nvSpPr>
        <p:spPr bwMode="auto">
          <a:xfrm>
            <a:off x="7223125" y="2757587"/>
            <a:ext cx="8463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fontAlgn="base">
              <a:spcBef>
                <a:spcPct val="0"/>
              </a:spcBef>
              <a:spcAft>
                <a:spcPct val="0"/>
              </a:spcAft>
            </a:pPr>
            <a:r>
              <a:rPr lang="zh-CN" altLang="zh-CN" sz="600" dirty="0">
                <a:solidFill>
                  <a:srgbClr val="000000"/>
                </a:solidFill>
                <a:latin typeface="微软雅黑" pitchFamily="34" charset="-122"/>
                <a:ea typeface="微软雅黑" pitchFamily="34" charset="-122"/>
                <a:cs typeface="宋体" pitchFamily="2" charset="-122"/>
              </a:rPr>
              <a:t>北京新东方教育科技集团</a:t>
            </a:r>
            <a:endParaRPr lang="zh-CN" altLang="zh-CN" dirty="0">
              <a:cs typeface="宋体" pitchFamily="2" charset="-122"/>
            </a:endParaRPr>
          </a:p>
        </p:txBody>
      </p:sp>
      <p:sp>
        <p:nvSpPr>
          <p:cNvPr id="150" name="Rectangle 513"/>
          <p:cNvSpPr>
            <a:spLocks noChangeArrowheads="1"/>
          </p:cNvSpPr>
          <p:nvPr/>
        </p:nvSpPr>
        <p:spPr bwMode="auto">
          <a:xfrm>
            <a:off x="7223125" y="2882999"/>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defTabSz="914378"/>
            <a:r>
              <a:rPr lang="zh-CN" altLang="zh-CN" sz="600">
                <a:solidFill>
                  <a:srgbClr val="000000"/>
                </a:solidFill>
                <a:latin typeface="Arial"/>
                <a:ea typeface="微软雅黑" pitchFamily="34" charset="-122"/>
                <a:cs typeface="宋体" pitchFamily="2" charset="-122"/>
              </a:rPr>
              <a:t>……</a:t>
            </a:r>
            <a:endParaRPr lang="zh-CN" altLang="zh-CN">
              <a:cs typeface="宋体" pitchFamily="2" charset="-122"/>
            </a:endParaRPr>
          </a:p>
        </p:txBody>
      </p:sp>
    </p:spTree>
    <p:extLst>
      <p:ext uri="{BB962C8B-B14F-4D97-AF65-F5344CB8AC3E}">
        <p14:creationId xmlns:p14="http://schemas.microsoft.com/office/powerpoint/2010/main" val="38557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59883" y="2365402"/>
            <a:ext cx="3589444" cy="276999"/>
          </a:xfrm>
          <a:prstGeom prst="rect">
            <a:avLst/>
          </a:prstGeom>
        </p:spPr>
        <p:txBody>
          <a:bodyPr wrap="none">
            <a:spAutoFit/>
          </a:bodyPr>
          <a:lstStyle/>
          <a:p>
            <a:pPr marL="171450" indent="-17145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海洋微塑料监测技术方法与科教云服务平台研发</a:t>
            </a:r>
          </a:p>
        </p:txBody>
      </p:sp>
      <p:sp>
        <p:nvSpPr>
          <p:cNvPr id="3" name="矩形 2"/>
          <p:cNvSpPr/>
          <p:nvPr/>
        </p:nvSpPr>
        <p:spPr>
          <a:xfrm>
            <a:off x="4455962" y="3051217"/>
            <a:ext cx="3435556" cy="276999"/>
          </a:xfrm>
          <a:prstGeom prst="rect">
            <a:avLst/>
          </a:prstGeom>
        </p:spPr>
        <p:txBody>
          <a:bodyPr wrap="none">
            <a:spAutoFit/>
          </a:bodyPr>
          <a:lstStyle/>
          <a:p>
            <a:pPr marL="171450" indent="-17145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基于用户行为的城市供水大数据分析模型研究</a:t>
            </a:r>
          </a:p>
        </p:txBody>
      </p:sp>
      <p:sp>
        <p:nvSpPr>
          <p:cNvPr id="4" name="矩形 3"/>
          <p:cNvSpPr/>
          <p:nvPr/>
        </p:nvSpPr>
        <p:spPr>
          <a:xfrm>
            <a:off x="4452346" y="2688595"/>
            <a:ext cx="2358338" cy="276999"/>
          </a:xfrm>
          <a:prstGeom prst="rect">
            <a:avLst/>
          </a:prstGeom>
        </p:spPr>
        <p:txBody>
          <a:bodyPr wrap="none">
            <a:spAutoFit/>
          </a:bodyPr>
          <a:lstStyle/>
          <a:p>
            <a:pPr marL="171450" indent="-17145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感染性眼表疾病智能诊断系统</a:t>
            </a:r>
          </a:p>
        </p:txBody>
      </p:sp>
      <p:sp>
        <p:nvSpPr>
          <p:cNvPr id="5" name="矩形 4"/>
          <p:cNvSpPr/>
          <p:nvPr/>
        </p:nvSpPr>
        <p:spPr>
          <a:xfrm>
            <a:off x="4463192" y="3703392"/>
            <a:ext cx="4451897" cy="461665"/>
          </a:xfrm>
          <a:prstGeom prst="rect">
            <a:avLst/>
          </a:prstGeom>
        </p:spPr>
        <p:txBody>
          <a:bodyPr wrap="square">
            <a:spAutoFit/>
          </a:bodyPr>
          <a:lstStyle/>
          <a:p>
            <a:pPr marL="171450" indent="-17145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基于大数据技术的荒漠化草原植物光谱和图像信息与草原退化相关性研究</a:t>
            </a:r>
          </a:p>
        </p:txBody>
      </p:sp>
      <p:sp>
        <p:nvSpPr>
          <p:cNvPr id="6" name="矩形 5"/>
          <p:cNvSpPr/>
          <p:nvPr/>
        </p:nvSpPr>
        <p:spPr>
          <a:xfrm>
            <a:off x="4455962" y="3380008"/>
            <a:ext cx="4436825" cy="276999"/>
          </a:xfrm>
          <a:prstGeom prst="rect">
            <a:avLst/>
          </a:prstGeom>
        </p:spPr>
        <p:txBody>
          <a:bodyPr wrap="square">
            <a:spAutoFit/>
          </a:bodyPr>
          <a:lstStyle/>
          <a:p>
            <a:pPr marL="171450" indent="-17145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农作物生长环境遥感大数据融合分析与智能调控应用研究</a:t>
            </a:r>
          </a:p>
        </p:txBody>
      </p:sp>
      <p:sp>
        <p:nvSpPr>
          <p:cNvPr id="8" name="矩形 7"/>
          <p:cNvSpPr/>
          <p:nvPr/>
        </p:nvSpPr>
        <p:spPr>
          <a:xfrm>
            <a:off x="4476059" y="4178251"/>
            <a:ext cx="607859" cy="276999"/>
          </a:xfrm>
          <a:prstGeom prst="rect">
            <a:avLst/>
          </a:prstGeom>
        </p:spPr>
        <p:txBody>
          <a:bodyPr wrap="none">
            <a:spAutoFit/>
          </a:bodyPr>
          <a:lstStyle/>
          <a:p>
            <a:pPr marL="171450" indent="-171450">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893828" y="2231765"/>
            <a:ext cx="2652789" cy="2146880"/>
            <a:chOff x="5516228" y="1636580"/>
            <a:chExt cx="3770405" cy="3223855"/>
          </a:xfrm>
        </p:grpSpPr>
        <p:grpSp>
          <p:nvGrpSpPr>
            <p:cNvPr id="10" name="Group 223"/>
            <p:cNvGrpSpPr>
              <a:grpSpLocks/>
            </p:cNvGrpSpPr>
            <p:nvPr/>
          </p:nvGrpSpPr>
          <p:grpSpPr bwMode="auto">
            <a:xfrm>
              <a:off x="5516228" y="1636580"/>
              <a:ext cx="3770405" cy="3223855"/>
              <a:chOff x="894" y="1498"/>
              <a:chExt cx="3679" cy="3274"/>
            </a:xfrm>
          </p:grpSpPr>
          <p:sp>
            <p:nvSpPr>
              <p:cNvPr id="17" name="Freeform 23"/>
              <p:cNvSpPr>
                <a:spLocks/>
              </p:cNvSpPr>
              <p:nvPr/>
            </p:nvSpPr>
            <p:spPr bwMode="auto">
              <a:xfrm>
                <a:off x="3258" y="4579"/>
                <a:ext cx="200" cy="193"/>
              </a:xfrm>
              <a:custGeom>
                <a:avLst/>
                <a:gdLst>
                  <a:gd name="T0" fmla="*/ 77 w 80"/>
                  <a:gd name="T1" fmla="*/ 6 h 77"/>
                  <a:gd name="T2" fmla="*/ 70 w 80"/>
                  <a:gd name="T3" fmla="*/ 4 h 77"/>
                  <a:gd name="T4" fmla="*/ 65 w 80"/>
                  <a:gd name="T5" fmla="*/ 2 h 77"/>
                  <a:gd name="T6" fmla="*/ 62 w 80"/>
                  <a:gd name="T7" fmla="*/ 8 h 77"/>
                  <a:gd name="T8" fmla="*/ 54 w 80"/>
                  <a:gd name="T9" fmla="*/ 5 h 77"/>
                  <a:gd name="T10" fmla="*/ 49 w 80"/>
                  <a:gd name="T11" fmla="*/ 9 h 77"/>
                  <a:gd name="T12" fmla="*/ 42 w 80"/>
                  <a:gd name="T13" fmla="*/ 11 h 77"/>
                  <a:gd name="T14" fmla="*/ 38 w 80"/>
                  <a:gd name="T15" fmla="*/ 10 h 77"/>
                  <a:gd name="T16" fmla="*/ 34 w 80"/>
                  <a:gd name="T17" fmla="*/ 7 h 77"/>
                  <a:gd name="T18" fmla="*/ 31 w 80"/>
                  <a:gd name="T19" fmla="*/ 12 h 77"/>
                  <a:gd name="T20" fmla="*/ 27 w 80"/>
                  <a:gd name="T21" fmla="*/ 16 h 77"/>
                  <a:gd name="T22" fmla="*/ 19 w 80"/>
                  <a:gd name="T23" fmla="*/ 15 h 77"/>
                  <a:gd name="T24" fmla="*/ 21 w 80"/>
                  <a:gd name="T25" fmla="*/ 21 h 77"/>
                  <a:gd name="T26" fmla="*/ 14 w 80"/>
                  <a:gd name="T27" fmla="*/ 26 h 77"/>
                  <a:gd name="T28" fmla="*/ 7 w 80"/>
                  <a:gd name="T29" fmla="*/ 35 h 77"/>
                  <a:gd name="T30" fmla="*/ 3 w 80"/>
                  <a:gd name="T31" fmla="*/ 39 h 77"/>
                  <a:gd name="T32" fmla="*/ 4 w 80"/>
                  <a:gd name="T33" fmla="*/ 44 h 77"/>
                  <a:gd name="T34" fmla="*/ 4 w 80"/>
                  <a:gd name="T35" fmla="*/ 55 h 77"/>
                  <a:gd name="T36" fmla="*/ 7 w 80"/>
                  <a:gd name="T37" fmla="*/ 61 h 77"/>
                  <a:gd name="T38" fmla="*/ 10 w 80"/>
                  <a:gd name="T39" fmla="*/ 67 h 77"/>
                  <a:gd name="T40" fmla="*/ 16 w 80"/>
                  <a:gd name="T41" fmla="*/ 70 h 77"/>
                  <a:gd name="T42" fmla="*/ 26 w 80"/>
                  <a:gd name="T43" fmla="*/ 70 h 77"/>
                  <a:gd name="T44" fmla="*/ 40 w 80"/>
                  <a:gd name="T45" fmla="*/ 75 h 77"/>
                  <a:gd name="T46" fmla="*/ 44 w 80"/>
                  <a:gd name="T47" fmla="*/ 67 h 77"/>
                  <a:gd name="T48" fmla="*/ 54 w 80"/>
                  <a:gd name="T49" fmla="*/ 60 h 77"/>
                  <a:gd name="T50" fmla="*/ 60 w 80"/>
                  <a:gd name="T51" fmla="*/ 55 h 77"/>
                  <a:gd name="T52" fmla="*/ 67 w 80"/>
                  <a:gd name="T53" fmla="*/ 50 h 77"/>
                  <a:gd name="T54" fmla="*/ 65 w 80"/>
                  <a:gd name="T55" fmla="*/ 43 h 77"/>
                  <a:gd name="T56" fmla="*/ 70 w 80"/>
                  <a:gd name="T57" fmla="*/ 38 h 77"/>
                  <a:gd name="T58" fmla="*/ 68 w 80"/>
                  <a:gd name="T59" fmla="*/ 32 h 77"/>
                  <a:gd name="T60" fmla="*/ 75 w 80"/>
                  <a:gd name="T61" fmla="*/ 22 h 77"/>
                  <a:gd name="T62" fmla="*/ 79 w 80"/>
                  <a:gd name="T63" fmla="*/ 17 h 77"/>
                  <a:gd name="T64" fmla="*/ 77 w 80"/>
                  <a:gd name="T65" fmla="*/ 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77">
                    <a:moveTo>
                      <a:pt x="77" y="6"/>
                    </a:moveTo>
                    <a:cubicBezTo>
                      <a:pt x="75" y="5"/>
                      <a:pt x="71" y="6"/>
                      <a:pt x="70" y="4"/>
                    </a:cubicBezTo>
                    <a:cubicBezTo>
                      <a:pt x="69" y="3"/>
                      <a:pt x="66" y="0"/>
                      <a:pt x="65" y="2"/>
                    </a:cubicBezTo>
                    <a:cubicBezTo>
                      <a:pt x="65" y="2"/>
                      <a:pt x="64" y="9"/>
                      <a:pt x="62" y="8"/>
                    </a:cubicBezTo>
                    <a:cubicBezTo>
                      <a:pt x="59" y="6"/>
                      <a:pt x="56" y="5"/>
                      <a:pt x="54" y="5"/>
                    </a:cubicBezTo>
                    <a:cubicBezTo>
                      <a:pt x="52" y="5"/>
                      <a:pt x="51" y="6"/>
                      <a:pt x="49" y="9"/>
                    </a:cubicBezTo>
                    <a:cubicBezTo>
                      <a:pt x="47" y="11"/>
                      <a:pt x="45" y="12"/>
                      <a:pt x="42" y="11"/>
                    </a:cubicBezTo>
                    <a:cubicBezTo>
                      <a:pt x="40" y="10"/>
                      <a:pt x="39" y="12"/>
                      <a:pt x="38" y="10"/>
                    </a:cubicBezTo>
                    <a:cubicBezTo>
                      <a:pt x="37" y="8"/>
                      <a:pt x="35" y="5"/>
                      <a:pt x="34" y="7"/>
                    </a:cubicBezTo>
                    <a:cubicBezTo>
                      <a:pt x="32" y="9"/>
                      <a:pt x="31" y="10"/>
                      <a:pt x="31" y="12"/>
                    </a:cubicBezTo>
                    <a:cubicBezTo>
                      <a:pt x="31" y="16"/>
                      <a:pt x="29" y="17"/>
                      <a:pt x="27" y="16"/>
                    </a:cubicBezTo>
                    <a:cubicBezTo>
                      <a:pt x="26" y="15"/>
                      <a:pt x="19" y="12"/>
                      <a:pt x="19" y="15"/>
                    </a:cubicBezTo>
                    <a:cubicBezTo>
                      <a:pt x="19" y="17"/>
                      <a:pt x="23" y="19"/>
                      <a:pt x="21" y="21"/>
                    </a:cubicBezTo>
                    <a:cubicBezTo>
                      <a:pt x="19" y="23"/>
                      <a:pt x="17" y="25"/>
                      <a:pt x="14" y="26"/>
                    </a:cubicBezTo>
                    <a:cubicBezTo>
                      <a:pt x="12" y="27"/>
                      <a:pt x="9" y="32"/>
                      <a:pt x="7" y="35"/>
                    </a:cubicBezTo>
                    <a:cubicBezTo>
                      <a:pt x="4" y="37"/>
                      <a:pt x="0" y="37"/>
                      <a:pt x="3" y="39"/>
                    </a:cubicBezTo>
                    <a:cubicBezTo>
                      <a:pt x="5" y="42"/>
                      <a:pt x="5" y="42"/>
                      <a:pt x="4" y="44"/>
                    </a:cubicBezTo>
                    <a:cubicBezTo>
                      <a:pt x="3" y="48"/>
                      <a:pt x="4" y="52"/>
                      <a:pt x="4" y="55"/>
                    </a:cubicBezTo>
                    <a:cubicBezTo>
                      <a:pt x="4" y="57"/>
                      <a:pt x="6" y="58"/>
                      <a:pt x="7" y="61"/>
                    </a:cubicBezTo>
                    <a:cubicBezTo>
                      <a:pt x="8" y="65"/>
                      <a:pt x="6" y="64"/>
                      <a:pt x="10" y="67"/>
                    </a:cubicBezTo>
                    <a:cubicBezTo>
                      <a:pt x="13" y="69"/>
                      <a:pt x="12" y="68"/>
                      <a:pt x="16" y="70"/>
                    </a:cubicBezTo>
                    <a:cubicBezTo>
                      <a:pt x="21" y="72"/>
                      <a:pt x="24" y="68"/>
                      <a:pt x="26" y="70"/>
                    </a:cubicBezTo>
                    <a:cubicBezTo>
                      <a:pt x="29" y="72"/>
                      <a:pt x="39" y="77"/>
                      <a:pt x="40" y="75"/>
                    </a:cubicBezTo>
                    <a:cubicBezTo>
                      <a:pt x="41" y="72"/>
                      <a:pt x="40" y="67"/>
                      <a:pt x="44" y="67"/>
                    </a:cubicBezTo>
                    <a:cubicBezTo>
                      <a:pt x="48" y="67"/>
                      <a:pt x="53" y="62"/>
                      <a:pt x="54" y="60"/>
                    </a:cubicBezTo>
                    <a:cubicBezTo>
                      <a:pt x="55" y="58"/>
                      <a:pt x="58" y="55"/>
                      <a:pt x="60" y="55"/>
                    </a:cubicBezTo>
                    <a:cubicBezTo>
                      <a:pt x="62" y="55"/>
                      <a:pt x="70" y="52"/>
                      <a:pt x="67" y="50"/>
                    </a:cubicBezTo>
                    <a:cubicBezTo>
                      <a:pt x="65" y="48"/>
                      <a:pt x="63" y="43"/>
                      <a:pt x="65" y="43"/>
                    </a:cubicBezTo>
                    <a:cubicBezTo>
                      <a:pt x="67" y="42"/>
                      <a:pt x="72" y="40"/>
                      <a:pt x="70" y="38"/>
                    </a:cubicBezTo>
                    <a:cubicBezTo>
                      <a:pt x="68" y="37"/>
                      <a:pt x="63" y="37"/>
                      <a:pt x="68" y="32"/>
                    </a:cubicBezTo>
                    <a:cubicBezTo>
                      <a:pt x="73" y="27"/>
                      <a:pt x="72" y="23"/>
                      <a:pt x="75" y="22"/>
                    </a:cubicBezTo>
                    <a:cubicBezTo>
                      <a:pt x="78" y="22"/>
                      <a:pt x="80" y="22"/>
                      <a:pt x="79" y="17"/>
                    </a:cubicBezTo>
                    <a:cubicBezTo>
                      <a:pt x="79" y="13"/>
                      <a:pt x="79" y="8"/>
                      <a:pt x="77" y="6"/>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 name="Freeform 24"/>
              <p:cNvSpPr>
                <a:spLocks/>
              </p:cNvSpPr>
              <p:nvPr/>
            </p:nvSpPr>
            <p:spPr bwMode="auto">
              <a:xfrm>
                <a:off x="894" y="1498"/>
                <a:ext cx="3679" cy="3086"/>
              </a:xfrm>
              <a:custGeom>
                <a:avLst/>
                <a:gdLst>
                  <a:gd name="T0" fmla="*/ 1406 w 1471"/>
                  <a:gd name="T1" fmla="*/ 160 h 1232"/>
                  <a:gd name="T2" fmla="*/ 1348 w 1471"/>
                  <a:gd name="T3" fmla="*/ 125 h 1232"/>
                  <a:gd name="T4" fmla="*/ 1265 w 1471"/>
                  <a:gd name="T5" fmla="*/ 69 h 1232"/>
                  <a:gd name="T6" fmla="*/ 1218 w 1471"/>
                  <a:gd name="T7" fmla="*/ 6 h 1232"/>
                  <a:gd name="T8" fmla="*/ 1124 w 1471"/>
                  <a:gd name="T9" fmla="*/ 22 h 1232"/>
                  <a:gd name="T10" fmla="*/ 1114 w 1471"/>
                  <a:gd name="T11" fmla="*/ 100 h 1232"/>
                  <a:gd name="T12" fmla="*/ 1085 w 1471"/>
                  <a:gd name="T13" fmla="*/ 166 h 1232"/>
                  <a:gd name="T14" fmla="*/ 1043 w 1471"/>
                  <a:gd name="T15" fmla="*/ 241 h 1232"/>
                  <a:gd name="T16" fmla="*/ 1121 w 1471"/>
                  <a:gd name="T17" fmla="*/ 236 h 1232"/>
                  <a:gd name="T18" fmla="*/ 1086 w 1471"/>
                  <a:gd name="T19" fmla="*/ 283 h 1232"/>
                  <a:gd name="T20" fmla="*/ 989 w 1471"/>
                  <a:gd name="T21" fmla="*/ 355 h 1232"/>
                  <a:gd name="T22" fmla="*/ 939 w 1471"/>
                  <a:gd name="T23" fmla="*/ 429 h 1232"/>
                  <a:gd name="T24" fmla="*/ 804 w 1471"/>
                  <a:gd name="T25" fmla="*/ 486 h 1232"/>
                  <a:gd name="T26" fmla="*/ 684 w 1471"/>
                  <a:gd name="T27" fmla="*/ 448 h 1232"/>
                  <a:gd name="T28" fmla="*/ 587 w 1471"/>
                  <a:gd name="T29" fmla="*/ 438 h 1232"/>
                  <a:gd name="T30" fmla="*/ 530 w 1471"/>
                  <a:gd name="T31" fmla="*/ 363 h 1232"/>
                  <a:gd name="T32" fmla="*/ 464 w 1471"/>
                  <a:gd name="T33" fmla="*/ 274 h 1232"/>
                  <a:gd name="T34" fmla="*/ 408 w 1471"/>
                  <a:gd name="T35" fmla="*/ 197 h 1232"/>
                  <a:gd name="T36" fmla="*/ 350 w 1471"/>
                  <a:gd name="T37" fmla="*/ 237 h 1232"/>
                  <a:gd name="T38" fmla="*/ 271 w 1471"/>
                  <a:gd name="T39" fmla="*/ 279 h 1232"/>
                  <a:gd name="T40" fmla="*/ 216 w 1471"/>
                  <a:gd name="T41" fmla="*/ 307 h 1232"/>
                  <a:gd name="T42" fmla="*/ 198 w 1471"/>
                  <a:gd name="T43" fmla="*/ 384 h 1232"/>
                  <a:gd name="T44" fmla="*/ 109 w 1471"/>
                  <a:gd name="T45" fmla="*/ 430 h 1232"/>
                  <a:gd name="T46" fmla="*/ 32 w 1471"/>
                  <a:gd name="T47" fmla="*/ 441 h 1232"/>
                  <a:gd name="T48" fmla="*/ 28 w 1471"/>
                  <a:gd name="T49" fmla="*/ 499 h 1232"/>
                  <a:gd name="T50" fmla="*/ 8 w 1471"/>
                  <a:gd name="T51" fmla="*/ 547 h 1232"/>
                  <a:gd name="T52" fmla="*/ 86 w 1471"/>
                  <a:gd name="T53" fmla="*/ 622 h 1232"/>
                  <a:gd name="T54" fmla="*/ 102 w 1471"/>
                  <a:gd name="T55" fmla="*/ 710 h 1232"/>
                  <a:gd name="T56" fmla="*/ 76 w 1471"/>
                  <a:gd name="T57" fmla="*/ 768 h 1232"/>
                  <a:gd name="T58" fmla="*/ 137 w 1471"/>
                  <a:gd name="T59" fmla="*/ 827 h 1232"/>
                  <a:gd name="T60" fmla="*/ 221 w 1471"/>
                  <a:gd name="T61" fmla="*/ 895 h 1232"/>
                  <a:gd name="T62" fmla="*/ 283 w 1471"/>
                  <a:gd name="T63" fmla="*/ 931 h 1232"/>
                  <a:gd name="T64" fmla="*/ 377 w 1471"/>
                  <a:gd name="T65" fmla="*/ 933 h 1232"/>
                  <a:gd name="T66" fmla="*/ 459 w 1471"/>
                  <a:gd name="T67" fmla="*/ 946 h 1232"/>
                  <a:gd name="T68" fmla="*/ 563 w 1471"/>
                  <a:gd name="T69" fmla="*/ 923 h 1232"/>
                  <a:gd name="T70" fmla="*/ 614 w 1471"/>
                  <a:gd name="T71" fmla="*/ 959 h 1232"/>
                  <a:gd name="T72" fmla="*/ 614 w 1471"/>
                  <a:gd name="T73" fmla="*/ 1050 h 1232"/>
                  <a:gd name="T74" fmla="*/ 628 w 1471"/>
                  <a:gd name="T75" fmla="*/ 1107 h 1232"/>
                  <a:gd name="T76" fmla="*/ 663 w 1471"/>
                  <a:gd name="T77" fmla="*/ 1177 h 1232"/>
                  <a:gd name="T78" fmla="*/ 722 w 1471"/>
                  <a:gd name="T79" fmla="*/ 1208 h 1232"/>
                  <a:gd name="T80" fmla="*/ 758 w 1471"/>
                  <a:gd name="T81" fmla="*/ 1161 h 1232"/>
                  <a:gd name="T82" fmla="*/ 822 w 1471"/>
                  <a:gd name="T83" fmla="*/ 1133 h 1232"/>
                  <a:gd name="T84" fmla="*/ 872 w 1471"/>
                  <a:gd name="T85" fmla="*/ 1161 h 1232"/>
                  <a:gd name="T86" fmla="*/ 946 w 1471"/>
                  <a:gd name="T87" fmla="*/ 1184 h 1232"/>
                  <a:gd name="T88" fmla="*/ 985 w 1471"/>
                  <a:gd name="T89" fmla="*/ 1228 h 1232"/>
                  <a:gd name="T90" fmla="*/ 1047 w 1471"/>
                  <a:gd name="T91" fmla="*/ 1167 h 1232"/>
                  <a:gd name="T92" fmla="*/ 1112 w 1471"/>
                  <a:gd name="T93" fmla="*/ 1139 h 1232"/>
                  <a:gd name="T94" fmla="*/ 1180 w 1471"/>
                  <a:gd name="T95" fmla="*/ 1103 h 1232"/>
                  <a:gd name="T96" fmla="*/ 1249 w 1471"/>
                  <a:gd name="T97" fmla="*/ 1010 h 1232"/>
                  <a:gd name="T98" fmla="*/ 1281 w 1471"/>
                  <a:gd name="T99" fmla="*/ 914 h 1232"/>
                  <a:gd name="T100" fmla="*/ 1302 w 1471"/>
                  <a:gd name="T101" fmla="*/ 834 h 1232"/>
                  <a:gd name="T102" fmla="*/ 1286 w 1471"/>
                  <a:gd name="T103" fmla="*/ 790 h 1232"/>
                  <a:gd name="T104" fmla="*/ 1255 w 1471"/>
                  <a:gd name="T105" fmla="*/ 738 h 1232"/>
                  <a:gd name="T106" fmla="*/ 1215 w 1471"/>
                  <a:gd name="T107" fmla="*/ 642 h 1232"/>
                  <a:gd name="T108" fmla="*/ 1239 w 1471"/>
                  <a:gd name="T109" fmla="*/ 578 h 1232"/>
                  <a:gd name="T110" fmla="*/ 1167 w 1471"/>
                  <a:gd name="T111" fmla="*/ 569 h 1232"/>
                  <a:gd name="T112" fmla="*/ 1175 w 1471"/>
                  <a:gd name="T113" fmla="*/ 506 h 1232"/>
                  <a:gd name="T114" fmla="*/ 1226 w 1471"/>
                  <a:gd name="T115" fmla="*/ 527 h 1232"/>
                  <a:gd name="T116" fmla="*/ 1319 w 1471"/>
                  <a:gd name="T117" fmla="*/ 443 h 1232"/>
                  <a:gd name="T118" fmla="*/ 1379 w 1471"/>
                  <a:gd name="T119" fmla="*/ 393 h 1232"/>
                  <a:gd name="T120" fmla="*/ 1424 w 1471"/>
                  <a:gd name="T121" fmla="*/ 336 h 1232"/>
                  <a:gd name="T122" fmla="*/ 1442 w 1471"/>
                  <a:gd name="T123" fmla="*/ 243 h 1232"/>
                  <a:gd name="T124" fmla="*/ 1465 w 1471"/>
                  <a:gd name="T125" fmla="*/ 19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1" h="1232">
                    <a:moveTo>
                      <a:pt x="1466" y="134"/>
                    </a:moveTo>
                    <a:cubicBezTo>
                      <a:pt x="1463" y="132"/>
                      <a:pt x="1461" y="132"/>
                      <a:pt x="1461" y="127"/>
                    </a:cubicBezTo>
                    <a:cubicBezTo>
                      <a:pt x="1462" y="122"/>
                      <a:pt x="1463" y="115"/>
                      <a:pt x="1461" y="115"/>
                    </a:cubicBezTo>
                    <a:cubicBezTo>
                      <a:pt x="1458" y="115"/>
                      <a:pt x="1453" y="118"/>
                      <a:pt x="1450" y="120"/>
                    </a:cubicBezTo>
                    <a:cubicBezTo>
                      <a:pt x="1447" y="123"/>
                      <a:pt x="1443" y="126"/>
                      <a:pt x="1441" y="129"/>
                    </a:cubicBezTo>
                    <a:cubicBezTo>
                      <a:pt x="1438" y="132"/>
                      <a:pt x="1438" y="136"/>
                      <a:pt x="1435" y="136"/>
                    </a:cubicBezTo>
                    <a:cubicBezTo>
                      <a:pt x="1431" y="136"/>
                      <a:pt x="1428" y="137"/>
                      <a:pt x="1426" y="140"/>
                    </a:cubicBezTo>
                    <a:cubicBezTo>
                      <a:pt x="1424" y="143"/>
                      <a:pt x="1420" y="148"/>
                      <a:pt x="1421" y="151"/>
                    </a:cubicBezTo>
                    <a:cubicBezTo>
                      <a:pt x="1421" y="154"/>
                      <a:pt x="1422" y="153"/>
                      <a:pt x="1418" y="154"/>
                    </a:cubicBezTo>
                    <a:cubicBezTo>
                      <a:pt x="1415" y="156"/>
                      <a:pt x="1409" y="158"/>
                      <a:pt x="1406" y="160"/>
                    </a:cubicBezTo>
                    <a:cubicBezTo>
                      <a:pt x="1403" y="162"/>
                      <a:pt x="1395" y="160"/>
                      <a:pt x="1392" y="163"/>
                    </a:cubicBezTo>
                    <a:cubicBezTo>
                      <a:pt x="1390" y="167"/>
                      <a:pt x="1387" y="169"/>
                      <a:pt x="1385" y="165"/>
                    </a:cubicBezTo>
                    <a:cubicBezTo>
                      <a:pt x="1382" y="162"/>
                      <a:pt x="1381" y="157"/>
                      <a:pt x="1378" y="156"/>
                    </a:cubicBezTo>
                    <a:cubicBezTo>
                      <a:pt x="1374" y="154"/>
                      <a:pt x="1373" y="154"/>
                      <a:pt x="1375" y="152"/>
                    </a:cubicBezTo>
                    <a:cubicBezTo>
                      <a:pt x="1377" y="149"/>
                      <a:pt x="1378" y="147"/>
                      <a:pt x="1375" y="145"/>
                    </a:cubicBezTo>
                    <a:cubicBezTo>
                      <a:pt x="1373" y="142"/>
                      <a:pt x="1368" y="140"/>
                      <a:pt x="1368" y="137"/>
                    </a:cubicBezTo>
                    <a:cubicBezTo>
                      <a:pt x="1368" y="133"/>
                      <a:pt x="1369" y="130"/>
                      <a:pt x="1367" y="128"/>
                    </a:cubicBezTo>
                    <a:cubicBezTo>
                      <a:pt x="1365" y="127"/>
                      <a:pt x="1362" y="126"/>
                      <a:pt x="1361" y="128"/>
                    </a:cubicBezTo>
                    <a:cubicBezTo>
                      <a:pt x="1360" y="131"/>
                      <a:pt x="1360" y="131"/>
                      <a:pt x="1356" y="129"/>
                    </a:cubicBezTo>
                    <a:cubicBezTo>
                      <a:pt x="1352" y="127"/>
                      <a:pt x="1349" y="126"/>
                      <a:pt x="1348" y="125"/>
                    </a:cubicBezTo>
                    <a:cubicBezTo>
                      <a:pt x="1347" y="123"/>
                      <a:pt x="1344" y="121"/>
                      <a:pt x="1344" y="120"/>
                    </a:cubicBezTo>
                    <a:cubicBezTo>
                      <a:pt x="1343" y="119"/>
                      <a:pt x="1339" y="114"/>
                      <a:pt x="1336" y="116"/>
                    </a:cubicBezTo>
                    <a:cubicBezTo>
                      <a:pt x="1333" y="119"/>
                      <a:pt x="1331" y="121"/>
                      <a:pt x="1327" y="119"/>
                    </a:cubicBezTo>
                    <a:cubicBezTo>
                      <a:pt x="1323" y="118"/>
                      <a:pt x="1319" y="113"/>
                      <a:pt x="1316" y="115"/>
                    </a:cubicBezTo>
                    <a:cubicBezTo>
                      <a:pt x="1313" y="117"/>
                      <a:pt x="1303" y="123"/>
                      <a:pt x="1300" y="120"/>
                    </a:cubicBezTo>
                    <a:cubicBezTo>
                      <a:pt x="1296" y="117"/>
                      <a:pt x="1289" y="117"/>
                      <a:pt x="1289" y="111"/>
                    </a:cubicBezTo>
                    <a:cubicBezTo>
                      <a:pt x="1289" y="106"/>
                      <a:pt x="1291" y="103"/>
                      <a:pt x="1287" y="100"/>
                    </a:cubicBezTo>
                    <a:cubicBezTo>
                      <a:pt x="1283" y="98"/>
                      <a:pt x="1281" y="95"/>
                      <a:pt x="1280" y="92"/>
                    </a:cubicBezTo>
                    <a:cubicBezTo>
                      <a:pt x="1280" y="89"/>
                      <a:pt x="1279" y="83"/>
                      <a:pt x="1277" y="82"/>
                    </a:cubicBezTo>
                    <a:cubicBezTo>
                      <a:pt x="1275" y="80"/>
                      <a:pt x="1264" y="71"/>
                      <a:pt x="1265" y="69"/>
                    </a:cubicBezTo>
                    <a:cubicBezTo>
                      <a:pt x="1265" y="67"/>
                      <a:pt x="1267" y="64"/>
                      <a:pt x="1264" y="62"/>
                    </a:cubicBezTo>
                    <a:cubicBezTo>
                      <a:pt x="1261" y="60"/>
                      <a:pt x="1257" y="59"/>
                      <a:pt x="1257" y="56"/>
                    </a:cubicBezTo>
                    <a:cubicBezTo>
                      <a:pt x="1257" y="54"/>
                      <a:pt x="1258" y="51"/>
                      <a:pt x="1255" y="49"/>
                    </a:cubicBezTo>
                    <a:cubicBezTo>
                      <a:pt x="1252" y="47"/>
                      <a:pt x="1250" y="46"/>
                      <a:pt x="1250" y="42"/>
                    </a:cubicBezTo>
                    <a:cubicBezTo>
                      <a:pt x="1250" y="37"/>
                      <a:pt x="1247" y="36"/>
                      <a:pt x="1245" y="34"/>
                    </a:cubicBezTo>
                    <a:cubicBezTo>
                      <a:pt x="1244" y="32"/>
                      <a:pt x="1244" y="29"/>
                      <a:pt x="1241" y="26"/>
                    </a:cubicBezTo>
                    <a:cubicBezTo>
                      <a:pt x="1237" y="24"/>
                      <a:pt x="1234" y="25"/>
                      <a:pt x="1234" y="22"/>
                    </a:cubicBezTo>
                    <a:cubicBezTo>
                      <a:pt x="1234" y="19"/>
                      <a:pt x="1234" y="17"/>
                      <a:pt x="1231" y="16"/>
                    </a:cubicBezTo>
                    <a:cubicBezTo>
                      <a:pt x="1228" y="14"/>
                      <a:pt x="1226" y="14"/>
                      <a:pt x="1224" y="11"/>
                    </a:cubicBezTo>
                    <a:cubicBezTo>
                      <a:pt x="1223" y="9"/>
                      <a:pt x="1219" y="8"/>
                      <a:pt x="1218" y="6"/>
                    </a:cubicBezTo>
                    <a:cubicBezTo>
                      <a:pt x="1216" y="6"/>
                      <a:pt x="1214" y="4"/>
                      <a:pt x="1212" y="5"/>
                    </a:cubicBezTo>
                    <a:cubicBezTo>
                      <a:pt x="1211" y="6"/>
                      <a:pt x="1207" y="10"/>
                      <a:pt x="1204" y="10"/>
                    </a:cubicBezTo>
                    <a:cubicBezTo>
                      <a:pt x="1201" y="11"/>
                      <a:pt x="1195" y="8"/>
                      <a:pt x="1192" y="6"/>
                    </a:cubicBezTo>
                    <a:cubicBezTo>
                      <a:pt x="1188" y="4"/>
                      <a:pt x="1181" y="0"/>
                      <a:pt x="1178" y="0"/>
                    </a:cubicBezTo>
                    <a:cubicBezTo>
                      <a:pt x="1176" y="2"/>
                      <a:pt x="1169" y="2"/>
                      <a:pt x="1167" y="4"/>
                    </a:cubicBezTo>
                    <a:cubicBezTo>
                      <a:pt x="1165" y="6"/>
                      <a:pt x="1162" y="9"/>
                      <a:pt x="1157" y="9"/>
                    </a:cubicBezTo>
                    <a:cubicBezTo>
                      <a:pt x="1152" y="10"/>
                      <a:pt x="1148" y="9"/>
                      <a:pt x="1145" y="12"/>
                    </a:cubicBezTo>
                    <a:cubicBezTo>
                      <a:pt x="1141" y="15"/>
                      <a:pt x="1140" y="17"/>
                      <a:pt x="1136" y="18"/>
                    </a:cubicBezTo>
                    <a:cubicBezTo>
                      <a:pt x="1135" y="18"/>
                      <a:pt x="1134" y="19"/>
                      <a:pt x="1133" y="19"/>
                    </a:cubicBezTo>
                    <a:cubicBezTo>
                      <a:pt x="1129" y="19"/>
                      <a:pt x="1126" y="20"/>
                      <a:pt x="1124" y="22"/>
                    </a:cubicBezTo>
                    <a:cubicBezTo>
                      <a:pt x="1122" y="25"/>
                      <a:pt x="1115" y="37"/>
                      <a:pt x="1113" y="40"/>
                    </a:cubicBezTo>
                    <a:cubicBezTo>
                      <a:pt x="1110" y="43"/>
                      <a:pt x="1107" y="44"/>
                      <a:pt x="1109" y="47"/>
                    </a:cubicBezTo>
                    <a:cubicBezTo>
                      <a:pt x="1110" y="50"/>
                      <a:pt x="1112" y="53"/>
                      <a:pt x="1114" y="51"/>
                    </a:cubicBezTo>
                    <a:cubicBezTo>
                      <a:pt x="1117" y="49"/>
                      <a:pt x="1123" y="47"/>
                      <a:pt x="1123" y="51"/>
                    </a:cubicBezTo>
                    <a:cubicBezTo>
                      <a:pt x="1125" y="55"/>
                      <a:pt x="1123" y="54"/>
                      <a:pt x="1124" y="57"/>
                    </a:cubicBezTo>
                    <a:cubicBezTo>
                      <a:pt x="1124" y="60"/>
                      <a:pt x="1127" y="60"/>
                      <a:pt x="1128" y="63"/>
                    </a:cubicBezTo>
                    <a:cubicBezTo>
                      <a:pt x="1129" y="67"/>
                      <a:pt x="1128" y="72"/>
                      <a:pt x="1127" y="74"/>
                    </a:cubicBezTo>
                    <a:cubicBezTo>
                      <a:pt x="1125" y="76"/>
                      <a:pt x="1119" y="81"/>
                      <a:pt x="1118" y="85"/>
                    </a:cubicBezTo>
                    <a:cubicBezTo>
                      <a:pt x="1116" y="88"/>
                      <a:pt x="1115" y="93"/>
                      <a:pt x="1116" y="95"/>
                    </a:cubicBezTo>
                    <a:cubicBezTo>
                      <a:pt x="1116" y="97"/>
                      <a:pt x="1116" y="99"/>
                      <a:pt x="1114" y="100"/>
                    </a:cubicBezTo>
                    <a:cubicBezTo>
                      <a:pt x="1112" y="101"/>
                      <a:pt x="1112" y="102"/>
                      <a:pt x="1112" y="106"/>
                    </a:cubicBezTo>
                    <a:cubicBezTo>
                      <a:pt x="1113" y="108"/>
                      <a:pt x="1112" y="109"/>
                      <a:pt x="1111" y="111"/>
                    </a:cubicBezTo>
                    <a:cubicBezTo>
                      <a:pt x="1110" y="113"/>
                      <a:pt x="1110" y="114"/>
                      <a:pt x="1110" y="117"/>
                    </a:cubicBezTo>
                    <a:cubicBezTo>
                      <a:pt x="1110" y="120"/>
                      <a:pt x="1110" y="121"/>
                      <a:pt x="1108" y="124"/>
                    </a:cubicBezTo>
                    <a:cubicBezTo>
                      <a:pt x="1107" y="126"/>
                      <a:pt x="1105" y="128"/>
                      <a:pt x="1105" y="131"/>
                    </a:cubicBezTo>
                    <a:cubicBezTo>
                      <a:pt x="1105" y="134"/>
                      <a:pt x="1104" y="135"/>
                      <a:pt x="1106" y="137"/>
                    </a:cubicBezTo>
                    <a:cubicBezTo>
                      <a:pt x="1107" y="138"/>
                      <a:pt x="1110" y="137"/>
                      <a:pt x="1110" y="141"/>
                    </a:cubicBezTo>
                    <a:cubicBezTo>
                      <a:pt x="1110" y="145"/>
                      <a:pt x="1109" y="148"/>
                      <a:pt x="1106" y="150"/>
                    </a:cubicBezTo>
                    <a:cubicBezTo>
                      <a:pt x="1103" y="151"/>
                      <a:pt x="1099" y="151"/>
                      <a:pt x="1097" y="153"/>
                    </a:cubicBezTo>
                    <a:cubicBezTo>
                      <a:pt x="1095" y="156"/>
                      <a:pt x="1088" y="163"/>
                      <a:pt x="1085" y="166"/>
                    </a:cubicBezTo>
                    <a:cubicBezTo>
                      <a:pt x="1083" y="170"/>
                      <a:pt x="1081" y="175"/>
                      <a:pt x="1075" y="172"/>
                    </a:cubicBezTo>
                    <a:cubicBezTo>
                      <a:pt x="1069" y="169"/>
                      <a:pt x="1072" y="168"/>
                      <a:pt x="1067" y="168"/>
                    </a:cubicBezTo>
                    <a:cubicBezTo>
                      <a:pt x="1062" y="168"/>
                      <a:pt x="1057" y="167"/>
                      <a:pt x="1054" y="165"/>
                    </a:cubicBezTo>
                    <a:cubicBezTo>
                      <a:pt x="1053" y="168"/>
                      <a:pt x="1052" y="172"/>
                      <a:pt x="1052" y="173"/>
                    </a:cubicBezTo>
                    <a:cubicBezTo>
                      <a:pt x="1052" y="178"/>
                      <a:pt x="1049" y="185"/>
                      <a:pt x="1047" y="191"/>
                    </a:cubicBezTo>
                    <a:cubicBezTo>
                      <a:pt x="1046" y="197"/>
                      <a:pt x="1045" y="201"/>
                      <a:pt x="1044" y="207"/>
                    </a:cubicBezTo>
                    <a:cubicBezTo>
                      <a:pt x="1043" y="213"/>
                      <a:pt x="1042" y="214"/>
                      <a:pt x="1042" y="219"/>
                    </a:cubicBezTo>
                    <a:cubicBezTo>
                      <a:pt x="1042" y="224"/>
                      <a:pt x="1041" y="224"/>
                      <a:pt x="1037" y="224"/>
                    </a:cubicBezTo>
                    <a:cubicBezTo>
                      <a:pt x="1033" y="223"/>
                      <a:pt x="1035" y="228"/>
                      <a:pt x="1036" y="230"/>
                    </a:cubicBezTo>
                    <a:cubicBezTo>
                      <a:pt x="1037" y="233"/>
                      <a:pt x="1039" y="237"/>
                      <a:pt x="1043" y="241"/>
                    </a:cubicBezTo>
                    <a:cubicBezTo>
                      <a:pt x="1046" y="246"/>
                      <a:pt x="1047" y="242"/>
                      <a:pt x="1051" y="238"/>
                    </a:cubicBezTo>
                    <a:cubicBezTo>
                      <a:pt x="1054" y="235"/>
                      <a:pt x="1055" y="235"/>
                      <a:pt x="1058" y="236"/>
                    </a:cubicBezTo>
                    <a:cubicBezTo>
                      <a:pt x="1060" y="237"/>
                      <a:pt x="1065" y="233"/>
                      <a:pt x="1067" y="233"/>
                    </a:cubicBezTo>
                    <a:cubicBezTo>
                      <a:pt x="1070" y="232"/>
                      <a:pt x="1074" y="236"/>
                      <a:pt x="1076" y="239"/>
                    </a:cubicBezTo>
                    <a:cubicBezTo>
                      <a:pt x="1079" y="242"/>
                      <a:pt x="1082" y="239"/>
                      <a:pt x="1082" y="237"/>
                    </a:cubicBezTo>
                    <a:cubicBezTo>
                      <a:pt x="1082" y="236"/>
                      <a:pt x="1085" y="229"/>
                      <a:pt x="1086" y="225"/>
                    </a:cubicBezTo>
                    <a:cubicBezTo>
                      <a:pt x="1088" y="222"/>
                      <a:pt x="1092" y="223"/>
                      <a:pt x="1096" y="222"/>
                    </a:cubicBezTo>
                    <a:cubicBezTo>
                      <a:pt x="1099" y="221"/>
                      <a:pt x="1105" y="223"/>
                      <a:pt x="1106" y="225"/>
                    </a:cubicBezTo>
                    <a:cubicBezTo>
                      <a:pt x="1108" y="228"/>
                      <a:pt x="1114" y="230"/>
                      <a:pt x="1117" y="229"/>
                    </a:cubicBezTo>
                    <a:cubicBezTo>
                      <a:pt x="1120" y="229"/>
                      <a:pt x="1121" y="233"/>
                      <a:pt x="1121" y="236"/>
                    </a:cubicBezTo>
                    <a:cubicBezTo>
                      <a:pt x="1121" y="239"/>
                      <a:pt x="1127" y="239"/>
                      <a:pt x="1132" y="243"/>
                    </a:cubicBezTo>
                    <a:cubicBezTo>
                      <a:pt x="1136" y="247"/>
                      <a:pt x="1137" y="249"/>
                      <a:pt x="1140" y="252"/>
                    </a:cubicBezTo>
                    <a:cubicBezTo>
                      <a:pt x="1144" y="255"/>
                      <a:pt x="1144" y="260"/>
                      <a:pt x="1142" y="265"/>
                    </a:cubicBezTo>
                    <a:cubicBezTo>
                      <a:pt x="1140" y="269"/>
                      <a:pt x="1138" y="269"/>
                      <a:pt x="1131" y="269"/>
                    </a:cubicBezTo>
                    <a:cubicBezTo>
                      <a:pt x="1123" y="269"/>
                      <a:pt x="1124" y="269"/>
                      <a:pt x="1123" y="267"/>
                    </a:cubicBezTo>
                    <a:cubicBezTo>
                      <a:pt x="1121" y="264"/>
                      <a:pt x="1117" y="268"/>
                      <a:pt x="1117" y="268"/>
                    </a:cubicBezTo>
                    <a:cubicBezTo>
                      <a:pt x="1117" y="268"/>
                      <a:pt x="1113" y="268"/>
                      <a:pt x="1107" y="267"/>
                    </a:cubicBezTo>
                    <a:cubicBezTo>
                      <a:pt x="1101" y="266"/>
                      <a:pt x="1101" y="271"/>
                      <a:pt x="1097" y="275"/>
                    </a:cubicBezTo>
                    <a:cubicBezTo>
                      <a:pt x="1093" y="280"/>
                      <a:pt x="1094" y="279"/>
                      <a:pt x="1093" y="276"/>
                    </a:cubicBezTo>
                    <a:cubicBezTo>
                      <a:pt x="1092" y="273"/>
                      <a:pt x="1086" y="278"/>
                      <a:pt x="1086" y="283"/>
                    </a:cubicBezTo>
                    <a:cubicBezTo>
                      <a:pt x="1086" y="288"/>
                      <a:pt x="1084" y="286"/>
                      <a:pt x="1078" y="286"/>
                    </a:cubicBezTo>
                    <a:cubicBezTo>
                      <a:pt x="1071" y="286"/>
                      <a:pt x="1077" y="289"/>
                      <a:pt x="1070" y="293"/>
                    </a:cubicBezTo>
                    <a:cubicBezTo>
                      <a:pt x="1063" y="298"/>
                      <a:pt x="1062" y="303"/>
                      <a:pt x="1064" y="307"/>
                    </a:cubicBezTo>
                    <a:cubicBezTo>
                      <a:pt x="1066" y="311"/>
                      <a:pt x="1066" y="311"/>
                      <a:pt x="1061" y="314"/>
                    </a:cubicBezTo>
                    <a:cubicBezTo>
                      <a:pt x="1057" y="316"/>
                      <a:pt x="1058" y="320"/>
                      <a:pt x="1050" y="325"/>
                    </a:cubicBezTo>
                    <a:cubicBezTo>
                      <a:pt x="1043" y="330"/>
                      <a:pt x="1038" y="328"/>
                      <a:pt x="1032" y="328"/>
                    </a:cubicBezTo>
                    <a:cubicBezTo>
                      <a:pt x="1026" y="327"/>
                      <a:pt x="1027" y="333"/>
                      <a:pt x="1023" y="338"/>
                    </a:cubicBezTo>
                    <a:cubicBezTo>
                      <a:pt x="1019" y="342"/>
                      <a:pt x="1021" y="344"/>
                      <a:pt x="1015" y="346"/>
                    </a:cubicBezTo>
                    <a:cubicBezTo>
                      <a:pt x="1009" y="349"/>
                      <a:pt x="1010" y="352"/>
                      <a:pt x="1005" y="355"/>
                    </a:cubicBezTo>
                    <a:cubicBezTo>
                      <a:pt x="999" y="357"/>
                      <a:pt x="993" y="356"/>
                      <a:pt x="989" y="355"/>
                    </a:cubicBezTo>
                    <a:cubicBezTo>
                      <a:pt x="984" y="355"/>
                      <a:pt x="982" y="355"/>
                      <a:pt x="979" y="350"/>
                    </a:cubicBezTo>
                    <a:cubicBezTo>
                      <a:pt x="976" y="346"/>
                      <a:pt x="974" y="348"/>
                      <a:pt x="969" y="348"/>
                    </a:cubicBezTo>
                    <a:cubicBezTo>
                      <a:pt x="964" y="348"/>
                      <a:pt x="961" y="352"/>
                      <a:pt x="960" y="356"/>
                    </a:cubicBezTo>
                    <a:cubicBezTo>
                      <a:pt x="958" y="360"/>
                      <a:pt x="958" y="364"/>
                      <a:pt x="955" y="370"/>
                    </a:cubicBezTo>
                    <a:cubicBezTo>
                      <a:pt x="953" y="376"/>
                      <a:pt x="955" y="374"/>
                      <a:pt x="957" y="380"/>
                    </a:cubicBezTo>
                    <a:cubicBezTo>
                      <a:pt x="959" y="386"/>
                      <a:pt x="962" y="384"/>
                      <a:pt x="966" y="388"/>
                    </a:cubicBezTo>
                    <a:cubicBezTo>
                      <a:pt x="970" y="391"/>
                      <a:pt x="970" y="392"/>
                      <a:pt x="969" y="396"/>
                    </a:cubicBezTo>
                    <a:cubicBezTo>
                      <a:pt x="968" y="400"/>
                      <a:pt x="963" y="402"/>
                      <a:pt x="959" y="405"/>
                    </a:cubicBezTo>
                    <a:cubicBezTo>
                      <a:pt x="955" y="408"/>
                      <a:pt x="952" y="410"/>
                      <a:pt x="948" y="413"/>
                    </a:cubicBezTo>
                    <a:cubicBezTo>
                      <a:pt x="944" y="416"/>
                      <a:pt x="944" y="422"/>
                      <a:pt x="939" y="429"/>
                    </a:cubicBezTo>
                    <a:cubicBezTo>
                      <a:pt x="933" y="437"/>
                      <a:pt x="933" y="438"/>
                      <a:pt x="927" y="440"/>
                    </a:cubicBezTo>
                    <a:cubicBezTo>
                      <a:pt x="920" y="441"/>
                      <a:pt x="921" y="441"/>
                      <a:pt x="916" y="446"/>
                    </a:cubicBezTo>
                    <a:cubicBezTo>
                      <a:pt x="911" y="450"/>
                      <a:pt x="906" y="447"/>
                      <a:pt x="901" y="450"/>
                    </a:cubicBezTo>
                    <a:cubicBezTo>
                      <a:pt x="896" y="453"/>
                      <a:pt x="893" y="452"/>
                      <a:pt x="889" y="450"/>
                    </a:cubicBezTo>
                    <a:cubicBezTo>
                      <a:pt x="885" y="448"/>
                      <a:pt x="883" y="451"/>
                      <a:pt x="880" y="452"/>
                    </a:cubicBezTo>
                    <a:cubicBezTo>
                      <a:pt x="877" y="453"/>
                      <a:pt x="872" y="453"/>
                      <a:pt x="865" y="452"/>
                    </a:cubicBezTo>
                    <a:cubicBezTo>
                      <a:pt x="858" y="450"/>
                      <a:pt x="861" y="452"/>
                      <a:pt x="858" y="455"/>
                    </a:cubicBezTo>
                    <a:cubicBezTo>
                      <a:pt x="854" y="458"/>
                      <a:pt x="852" y="458"/>
                      <a:pt x="843" y="459"/>
                    </a:cubicBezTo>
                    <a:cubicBezTo>
                      <a:pt x="834" y="461"/>
                      <a:pt x="823" y="471"/>
                      <a:pt x="815" y="474"/>
                    </a:cubicBezTo>
                    <a:cubicBezTo>
                      <a:pt x="807" y="478"/>
                      <a:pt x="810" y="480"/>
                      <a:pt x="804" y="486"/>
                    </a:cubicBezTo>
                    <a:cubicBezTo>
                      <a:pt x="797" y="493"/>
                      <a:pt x="796" y="487"/>
                      <a:pt x="791" y="486"/>
                    </a:cubicBezTo>
                    <a:cubicBezTo>
                      <a:pt x="786" y="485"/>
                      <a:pt x="790" y="483"/>
                      <a:pt x="789" y="477"/>
                    </a:cubicBezTo>
                    <a:cubicBezTo>
                      <a:pt x="788" y="472"/>
                      <a:pt x="784" y="477"/>
                      <a:pt x="781" y="479"/>
                    </a:cubicBezTo>
                    <a:cubicBezTo>
                      <a:pt x="778" y="480"/>
                      <a:pt x="774" y="480"/>
                      <a:pt x="770" y="480"/>
                    </a:cubicBezTo>
                    <a:cubicBezTo>
                      <a:pt x="766" y="480"/>
                      <a:pt x="755" y="474"/>
                      <a:pt x="751" y="473"/>
                    </a:cubicBezTo>
                    <a:cubicBezTo>
                      <a:pt x="748" y="471"/>
                      <a:pt x="741" y="470"/>
                      <a:pt x="732" y="467"/>
                    </a:cubicBezTo>
                    <a:cubicBezTo>
                      <a:pt x="723" y="465"/>
                      <a:pt x="729" y="462"/>
                      <a:pt x="725" y="457"/>
                    </a:cubicBezTo>
                    <a:cubicBezTo>
                      <a:pt x="720" y="452"/>
                      <a:pt x="715" y="454"/>
                      <a:pt x="709" y="454"/>
                    </a:cubicBezTo>
                    <a:cubicBezTo>
                      <a:pt x="704" y="453"/>
                      <a:pt x="702" y="453"/>
                      <a:pt x="697" y="452"/>
                    </a:cubicBezTo>
                    <a:cubicBezTo>
                      <a:pt x="691" y="452"/>
                      <a:pt x="691" y="451"/>
                      <a:pt x="684" y="448"/>
                    </a:cubicBezTo>
                    <a:cubicBezTo>
                      <a:pt x="678" y="446"/>
                      <a:pt x="672" y="451"/>
                      <a:pt x="666" y="453"/>
                    </a:cubicBezTo>
                    <a:cubicBezTo>
                      <a:pt x="660" y="455"/>
                      <a:pt x="659" y="452"/>
                      <a:pt x="652" y="452"/>
                    </a:cubicBezTo>
                    <a:cubicBezTo>
                      <a:pt x="646" y="452"/>
                      <a:pt x="642" y="451"/>
                      <a:pt x="637" y="451"/>
                    </a:cubicBezTo>
                    <a:cubicBezTo>
                      <a:pt x="631" y="449"/>
                      <a:pt x="628" y="451"/>
                      <a:pt x="624" y="447"/>
                    </a:cubicBezTo>
                    <a:cubicBezTo>
                      <a:pt x="620" y="442"/>
                      <a:pt x="617" y="447"/>
                      <a:pt x="615" y="448"/>
                    </a:cubicBezTo>
                    <a:cubicBezTo>
                      <a:pt x="613" y="448"/>
                      <a:pt x="612" y="448"/>
                      <a:pt x="610" y="447"/>
                    </a:cubicBezTo>
                    <a:cubicBezTo>
                      <a:pt x="609" y="447"/>
                      <a:pt x="607" y="446"/>
                      <a:pt x="604" y="444"/>
                    </a:cubicBezTo>
                    <a:cubicBezTo>
                      <a:pt x="599" y="440"/>
                      <a:pt x="598" y="445"/>
                      <a:pt x="591" y="444"/>
                    </a:cubicBezTo>
                    <a:cubicBezTo>
                      <a:pt x="589" y="444"/>
                      <a:pt x="588" y="444"/>
                      <a:pt x="588" y="443"/>
                    </a:cubicBezTo>
                    <a:cubicBezTo>
                      <a:pt x="587" y="442"/>
                      <a:pt x="588" y="441"/>
                      <a:pt x="587" y="438"/>
                    </a:cubicBezTo>
                    <a:cubicBezTo>
                      <a:pt x="587" y="434"/>
                      <a:pt x="584" y="432"/>
                      <a:pt x="582" y="428"/>
                    </a:cubicBezTo>
                    <a:cubicBezTo>
                      <a:pt x="580" y="425"/>
                      <a:pt x="578" y="427"/>
                      <a:pt x="577" y="420"/>
                    </a:cubicBezTo>
                    <a:cubicBezTo>
                      <a:pt x="576" y="413"/>
                      <a:pt x="573" y="408"/>
                      <a:pt x="572" y="404"/>
                    </a:cubicBezTo>
                    <a:cubicBezTo>
                      <a:pt x="572" y="401"/>
                      <a:pt x="573" y="401"/>
                      <a:pt x="568" y="397"/>
                    </a:cubicBezTo>
                    <a:cubicBezTo>
                      <a:pt x="564" y="394"/>
                      <a:pt x="567" y="393"/>
                      <a:pt x="566" y="388"/>
                    </a:cubicBezTo>
                    <a:cubicBezTo>
                      <a:pt x="566" y="384"/>
                      <a:pt x="562" y="385"/>
                      <a:pt x="558" y="385"/>
                    </a:cubicBezTo>
                    <a:cubicBezTo>
                      <a:pt x="553" y="384"/>
                      <a:pt x="552" y="382"/>
                      <a:pt x="547" y="379"/>
                    </a:cubicBezTo>
                    <a:cubicBezTo>
                      <a:pt x="543" y="376"/>
                      <a:pt x="547" y="377"/>
                      <a:pt x="543" y="373"/>
                    </a:cubicBezTo>
                    <a:cubicBezTo>
                      <a:pt x="539" y="369"/>
                      <a:pt x="538" y="370"/>
                      <a:pt x="534" y="370"/>
                    </a:cubicBezTo>
                    <a:cubicBezTo>
                      <a:pt x="530" y="369"/>
                      <a:pt x="531" y="366"/>
                      <a:pt x="530" y="363"/>
                    </a:cubicBezTo>
                    <a:cubicBezTo>
                      <a:pt x="529" y="360"/>
                      <a:pt x="526" y="360"/>
                      <a:pt x="521" y="357"/>
                    </a:cubicBezTo>
                    <a:cubicBezTo>
                      <a:pt x="517" y="353"/>
                      <a:pt x="502" y="355"/>
                      <a:pt x="497" y="354"/>
                    </a:cubicBezTo>
                    <a:cubicBezTo>
                      <a:pt x="492" y="353"/>
                      <a:pt x="490" y="351"/>
                      <a:pt x="482" y="350"/>
                    </a:cubicBezTo>
                    <a:cubicBezTo>
                      <a:pt x="474" y="349"/>
                      <a:pt x="479" y="348"/>
                      <a:pt x="468" y="344"/>
                    </a:cubicBezTo>
                    <a:cubicBezTo>
                      <a:pt x="456" y="340"/>
                      <a:pt x="459" y="335"/>
                      <a:pt x="458" y="331"/>
                    </a:cubicBezTo>
                    <a:cubicBezTo>
                      <a:pt x="457" y="327"/>
                      <a:pt x="459" y="322"/>
                      <a:pt x="464" y="318"/>
                    </a:cubicBezTo>
                    <a:cubicBezTo>
                      <a:pt x="469" y="313"/>
                      <a:pt x="469" y="310"/>
                      <a:pt x="466" y="305"/>
                    </a:cubicBezTo>
                    <a:cubicBezTo>
                      <a:pt x="463" y="300"/>
                      <a:pt x="466" y="300"/>
                      <a:pt x="470" y="296"/>
                    </a:cubicBezTo>
                    <a:cubicBezTo>
                      <a:pt x="473" y="292"/>
                      <a:pt x="471" y="291"/>
                      <a:pt x="470" y="286"/>
                    </a:cubicBezTo>
                    <a:cubicBezTo>
                      <a:pt x="470" y="282"/>
                      <a:pt x="468" y="278"/>
                      <a:pt x="464" y="274"/>
                    </a:cubicBezTo>
                    <a:cubicBezTo>
                      <a:pt x="460" y="269"/>
                      <a:pt x="459" y="258"/>
                      <a:pt x="458" y="253"/>
                    </a:cubicBezTo>
                    <a:cubicBezTo>
                      <a:pt x="456" y="248"/>
                      <a:pt x="452" y="248"/>
                      <a:pt x="447" y="248"/>
                    </a:cubicBezTo>
                    <a:cubicBezTo>
                      <a:pt x="443" y="248"/>
                      <a:pt x="443" y="242"/>
                      <a:pt x="441" y="239"/>
                    </a:cubicBezTo>
                    <a:cubicBezTo>
                      <a:pt x="438" y="236"/>
                      <a:pt x="436" y="239"/>
                      <a:pt x="431" y="242"/>
                    </a:cubicBezTo>
                    <a:cubicBezTo>
                      <a:pt x="427" y="245"/>
                      <a:pt x="429" y="241"/>
                      <a:pt x="426" y="235"/>
                    </a:cubicBezTo>
                    <a:cubicBezTo>
                      <a:pt x="424" y="228"/>
                      <a:pt x="423" y="230"/>
                      <a:pt x="421" y="224"/>
                    </a:cubicBezTo>
                    <a:cubicBezTo>
                      <a:pt x="419" y="218"/>
                      <a:pt x="413" y="219"/>
                      <a:pt x="410" y="217"/>
                    </a:cubicBezTo>
                    <a:cubicBezTo>
                      <a:pt x="406" y="215"/>
                      <a:pt x="407" y="215"/>
                      <a:pt x="411" y="210"/>
                    </a:cubicBezTo>
                    <a:cubicBezTo>
                      <a:pt x="414" y="205"/>
                      <a:pt x="407" y="205"/>
                      <a:pt x="405" y="203"/>
                    </a:cubicBezTo>
                    <a:cubicBezTo>
                      <a:pt x="403" y="201"/>
                      <a:pt x="403" y="201"/>
                      <a:pt x="408" y="197"/>
                    </a:cubicBezTo>
                    <a:cubicBezTo>
                      <a:pt x="410" y="196"/>
                      <a:pt x="410" y="194"/>
                      <a:pt x="410" y="191"/>
                    </a:cubicBezTo>
                    <a:cubicBezTo>
                      <a:pt x="410" y="192"/>
                      <a:pt x="409" y="192"/>
                      <a:pt x="406" y="192"/>
                    </a:cubicBezTo>
                    <a:cubicBezTo>
                      <a:pt x="401" y="192"/>
                      <a:pt x="396" y="194"/>
                      <a:pt x="395" y="192"/>
                    </a:cubicBezTo>
                    <a:cubicBezTo>
                      <a:pt x="393" y="191"/>
                      <a:pt x="382" y="190"/>
                      <a:pt x="382" y="194"/>
                    </a:cubicBezTo>
                    <a:cubicBezTo>
                      <a:pt x="382" y="198"/>
                      <a:pt x="385" y="198"/>
                      <a:pt x="381" y="203"/>
                    </a:cubicBezTo>
                    <a:cubicBezTo>
                      <a:pt x="377" y="208"/>
                      <a:pt x="378" y="208"/>
                      <a:pt x="375" y="210"/>
                    </a:cubicBezTo>
                    <a:cubicBezTo>
                      <a:pt x="371" y="211"/>
                      <a:pt x="369" y="213"/>
                      <a:pt x="366" y="213"/>
                    </a:cubicBezTo>
                    <a:cubicBezTo>
                      <a:pt x="362" y="212"/>
                      <a:pt x="361" y="208"/>
                      <a:pt x="358" y="213"/>
                    </a:cubicBezTo>
                    <a:cubicBezTo>
                      <a:pt x="354" y="217"/>
                      <a:pt x="350" y="223"/>
                      <a:pt x="350" y="228"/>
                    </a:cubicBezTo>
                    <a:cubicBezTo>
                      <a:pt x="350" y="231"/>
                      <a:pt x="350" y="233"/>
                      <a:pt x="350" y="237"/>
                    </a:cubicBezTo>
                    <a:cubicBezTo>
                      <a:pt x="350" y="241"/>
                      <a:pt x="349" y="242"/>
                      <a:pt x="351" y="246"/>
                    </a:cubicBezTo>
                    <a:cubicBezTo>
                      <a:pt x="352" y="249"/>
                      <a:pt x="352" y="249"/>
                      <a:pt x="350" y="253"/>
                    </a:cubicBezTo>
                    <a:cubicBezTo>
                      <a:pt x="348" y="255"/>
                      <a:pt x="342" y="260"/>
                      <a:pt x="340" y="260"/>
                    </a:cubicBezTo>
                    <a:cubicBezTo>
                      <a:pt x="338" y="261"/>
                      <a:pt x="334" y="260"/>
                      <a:pt x="332" y="262"/>
                    </a:cubicBezTo>
                    <a:cubicBezTo>
                      <a:pt x="331" y="265"/>
                      <a:pt x="328" y="263"/>
                      <a:pt x="327" y="262"/>
                    </a:cubicBezTo>
                    <a:cubicBezTo>
                      <a:pt x="326" y="261"/>
                      <a:pt x="326" y="258"/>
                      <a:pt x="322" y="258"/>
                    </a:cubicBezTo>
                    <a:cubicBezTo>
                      <a:pt x="318" y="258"/>
                      <a:pt x="310" y="259"/>
                      <a:pt x="306" y="254"/>
                    </a:cubicBezTo>
                    <a:cubicBezTo>
                      <a:pt x="302" y="250"/>
                      <a:pt x="291" y="237"/>
                      <a:pt x="289" y="247"/>
                    </a:cubicBezTo>
                    <a:cubicBezTo>
                      <a:pt x="287" y="256"/>
                      <a:pt x="282" y="261"/>
                      <a:pt x="279" y="266"/>
                    </a:cubicBezTo>
                    <a:cubicBezTo>
                      <a:pt x="276" y="271"/>
                      <a:pt x="274" y="273"/>
                      <a:pt x="271" y="279"/>
                    </a:cubicBezTo>
                    <a:cubicBezTo>
                      <a:pt x="268" y="285"/>
                      <a:pt x="271" y="287"/>
                      <a:pt x="267" y="291"/>
                    </a:cubicBezTo>
                    <a:cubicBezTo>
                      <a:pt x="264" y="293"/>
                      <a:pt x="258" y="297"/>
                      <a:pt x="263" y="300"/>
                    </a:cubicBezTo>
                    <a:cubicBezTo>
                      <a:pt x="268" y="303"/>
                      <a:pt x="271" y="306"/>
                      <a:pt x="269" y="309"/>
                    </a:cubicBezTo>
                    <a:cubicBezTo>
                      <a:pt x="266" y="312"/>
                      <a:pt x="266" y="319"/>
                      <a:pt x="263" y="314"/>
                    </a:cubicBezTo>
                    <a:cubicBezTo>
                      <a:pt x="260" y="310"/>
                      <a:pt x="260" y="308"/>
                      <a:pt x="257" y="310"/>
                    </a:cubicBezTo>
                    <a:cubicBezTo>
                      <a:pt x="254" y="311"/>
                      <a:pt x="250" y="311"/>
                      <a:pt x="249" y="308"/>
                    </a:cubicBezTo>
                    <a:cubicBezTo>
                      <a:pt x="248" y="305"/>
                      <a:pt x="250" y="300"/>
                      <a:pt x="246" y="303"/>
                    </a:cubicBezTo>
                    <a:cubicBezTo>
                      <a:pt x="241" y="304"/>
                      <a:pt x="241" y="304"/>
                      <a:pt x="237" y="304"/>
                    </a:cubicBezTo>
                    <a:cubicBezTo>
                      <a:pt x="234" y="304"/>
                      <a:pt x="231" y="308"/>
                      <a:pt x="226" y="305"/>
                    </a:cubicBezTo>
                    <a:cubicBezTo>
                      <a:pt x="222" y="303"/>
                      <a:pt x="219" y="307"/>
                      <a:pt x="216" y="307"/>
                    </a:cubicBezTo>
                    <a:cubicBezTo>
                      <a:pt x="212" y="307"/>
                      <a:pt x="203" y="305"/>
                      <a:pt x="202" y="308"/>
                    </a:cubicBezTo>
                    <a:cubicBezTo>
                      <a:pt x="202" y="311"/>
                      <a:pt x="200" y="314"/>
                      <a:pt x="205" y="315"/>
                    </a:cubicBezTo>
                    <a:cubicBezTo>
                      <a:pt x="209" y="316"/>
                      <a:pt x="215" y="316"/>
                      <a:pt x="213" y="320"/>
                    </a:cubicBezTo>
                    <a:cubicBezTo>
                      <a:pt x="210" y="325"/>
                      <a:pt x="207" y="327"/>
                      <a:pt x="208" y="333"/>
                    </a:cubicBezTo>
                    <a:cubicBezTo>
                      <a:pt x="208" y="339"/>
                      <a:pt x="207" y="343"/>
                      <a:pt x="209" y="351"/>
                    </a:cubicBezTo>
                    <a:cubicBezTo>
                      <a:pt x="211" y="359"/>
                      <a:pt x="211" y="360"/>
                      <a:pt x="211" y="364"/>
                    </a:cubicBezTo>
                    <a:cubicBezTo>
                      <a:pt x="211" y="368"/>
                      <a:pt x="208" y="367"/>
                      <a:pt x="210" y="371"/>
                    </a:cubicBezTo>
                    <a:cubicBezTo>
                      <a:pt x="212" y="376"/>
                      <a:pt x="210" y="378"/>
                      <a:pt x="208" y="376"/>
                    </a:cubicBezTo>
                    <a:cubicBezTo>
                      <a:pt x="206" y="374"/>
                      <a:pt x="203" y="374"/>
                      <a:pt x="202" y="377"/>
                    </a:cubicBezTo>
                    <a:cubicBezTo>
                      <a:pt x="201" y="380"/>
                      <a:pt x="202" y="384"/>
                      <a:pt x="198" y="384"/>
                    </a:cubicBezTo>
                    <a:cubicBezTo>
                      <a:pt x="194" y="384"/>
                      <a:pt x="192" y="385"/>
                      <a:pt x="192" y="391"/>
                    </a:cubicBezTo>
                    <a:cubicBezTo>
                      <a:pt x="193" y="396"/>
                      <a:pt x="195" y="400"/>
                      <a:pt x="192" y="404"/>
                    </a:cubicBezTo>
                    <a:cubicBezTo>
                      <a:pt x="189" y="409"/>
                      <a:pt x="189" y="410"/>
                      <a:pt x="184" y="410"/>
                    </a:cubicBezTo>
                    <a:cubicBezTo>
                      <a:pt x="180" y="409"/>
                      <a:pt x="179" y="414"/>
                      <a:pt x="175" y="414"/>
                    </a:cubicBezTo>
                    <a:cubicBezTo>
                      <a:pt x="171" y="415"/>
                      <a:pt x="165" y="413"/>
                      <a:pt x="162" y="415"/>
                    </a:cubicBezTo>
                    <a:cubicBezTo>
                      <a:pt x="159" y="416"/>
                      <a:pt x="156" y="419"/>
                      <a:pt x="152" y="419"/>
                    </a:cubicBezTo>
                    <a:cubicBezTo>
                      <a:pt x="148" y="419"/>
                      <a:pt x="147" y="419"/>
                      <a:pt x="143" y="421"/>
                    </a:cubicBezTo>
                    <a:cubicBezTo>
                      <a:pt x="139" y="423"/>
                      <a:pt x="136" y="426"/>
                      <a:pt x="133" y="429"/>
                    </a:cubicBezTo>
                    <a:cubicBezTo>
                      <a:pt x="130" y="433"/>
                      <a:pt x="127" y="434"/>
                      <a:pt x="125" y="432"/>
                    </a:cubicBezTo>
                    <a:cubicBezTo>
                      <a:pt x="122" y="428"/>
                      <a:pt x="111" y="434"/>
                      <a:pt x="109" y="430"/>
                    </a:cubicBezTo>
                    <a:cubicBezTo>
                      <a:pt x="107" y="426"/>
                      <a:pt x="103" y="421"/>
                      <a:pt x="99" y="426"/>
                    </a:cubicBezTo>
                    <a:cubicBezTo>
                      <a:pt x="95" y="431"/>
                      <a:pt x="92" y="434"/>
                      <a:pt x="90" y="439"/>
                    </a:cubicBezTo>
                    <a:cubicBezTo>
                      <a:pt x="88" y="443"/>
                      <a:pt x="82" y="449"/>
                      <a:pt x="79" y="445"/>
                    </a:cubicBezTo>
                    <a:cubicBezTo>
                      <a:pt x="77" y="441"/>
                      <a:pt x="78" y="441"/>
                      <a:pt x="75" y="441"/>
                    </a:cubicBezTo>
                    <a:cubicBezTo>
                      <a:pt x="72" y="442"/>
                      <a:pt x="68" y="447"/>
                      <a:pt x="67" y="441"/>
                    </a:cubicBezTo>
                    <a:cubicBezTo>
                      <a:pt x="65" y="436"/>
                      <a:pt x="67" y="430"/>
                      <a:pt x="63" y="430"/>
                    </a:cubicBezTo>
                    <a:cubicBezTo>
                      <a:pt x="61" y="430"/>
                      <a:pt x="56" y="437"/>
                      <a:pt x="54" y="434"/>
                    </a:cubicBezTo>
                    <a:cubicBezTo>
                      <a:pt x="52" y="431"/>
                      <a:pt x="45" y="429"/>
                      <a:pt x="44" y="433"/>
                    </a:cubicBezTo>
                    <a:cubicBezTo>
                      <a:pt x="43" y="436"/>
                      <a:pt x="41" y="437"/>
                      <a:pt x="38" y="437"/>
                    </a:cubicBezTo>
                    <a:cubicBezTo>
                      <a:pt x="36" y="437"/>
                      <a:pt x="36" y="441"/>
                      <a:pt x="32" y="441"/>
                    </a:cubicBezTo>
                    <a:cubicBezTo>
                      <a:pt x="28" y="440"/>
                      <a:pt x="25" y="435"/>
                      <a:pt x="22" y="439"/>
                    </a:cubicBezTo>
                    <a:cubicBezTo>
                      <a:pt x="18" y="442"/>
                      <a:pt x="15" y="442"/>
                      <a:pt x="15" y="448"/>
                    </a:cubicBezTo>
                    <a:cubicBezTo>
                      <a:pt x="15" y="455"/>
                      <a:pt x="18" y="456"/>
                      <a:pt x="12" y="457"/>
                    </a:cubicBezTo>
                    <a:cubicBezTo>
                      <a:pt x="7" y="458"/>
                      <a:pt x="5" y="458"/>
                      <a:pt x="5" y="462"/>
                    </a:cubicBezTo>
                    <a:cubicBezTo>
                      <a:pt x="6" y="466"/>
                      <a:pt x="0" y="466"/>
                      <a:pt x="4" y="470"/>
                    </a:cubicBezTo>
                    <a:cubicBezTo>
                      <a:pt x="8" y="473"/>
                      <a:pt x="9" y="473"/>
                      <a:pt x="6" y="477"/>
                    </a:cubicBezTo>
                    <a:cubicBezTo>
                      <a:pt x="3" y="480"/>
                      <a:pt x="3" y="481"/>
                      <a:pt x="3" y="484"/>
                    </a:cubicBezTo>
                    <a:cubicBezTo>
                      <a:pt x="3" y="488"/>
                      <a:pt x="6" y="494"/>
                      <a:pt x="9" y="492"/>
                    </a:cubicBezTo>
                    <a:cubicBezTo>
                      <a:pt x="11" y="489"/>
                      <a:pt x="11" y="487"/>
                      <a:pt x="17" y="490"/>
                    </a:cubicBezTo>
                    <a:cubicBezTo>
                      <a:pt x="23" y="492"/>
                      <a:pt x="26" y="495"/>
                      <a:pt x="28" y="499"/>
                    </a:cubicBezTo>
                    <a:cubicBezTo>
                      <a:pt x="29" y="504"/>
                      <a:pt x="24" y="503"/>
                      <a:pt x="24" y="509"/>
                    </a:cubicBezTo>
                    <a:cubicBezTo>
                      <a:pt x="25" y="514"/>
                      <a:pt x="29" y="518"/>
                      <a:pt x="26" y="522"/>
                    </a:cubicBezTo>
                    <a:cubicBezTo>
                      <a:pt x="23" y="525"/>
                      <a:pt x="22" y="525"/>
                      <a:pt x="23" y="530"/>
                    </a:cubicBezTo>
                    <a:cubicBezTo>
                      <a:pt x="24" y="535"/>
                      <a:pt x="27" y="539"/>
                      <a:pt x="24" y="541"/>
                    </a:cubicBezTo>
                    <a:cubicBezTo>
                      <a:pt x="20" y="543"/>
                      <a:pt x="18" y="545"/>
                      <a:pt x="15" y="542"/>
                    </a:cubicBezTo>
                    <a:cubicBezTo>
                      <a:pt x="14" y="539"/>
                      <a:pt x="14" y="537"/>
                      <a:pt x="12" y="535"/>
                    </a:cubicBezTo>
                    <a:cubicBezTo>
                      <a:pt x="11" y="535"/>
                      <a:pt x="10" y="535"/>
                      <a:pt x="9" y="535"/>
                    </a:cubicBezTo>
                    <a:cubicBezTo>
                      <a:pt x="7" y="535"/>
                      <a:pt x="8" y="539"/>
                      <a:pt x="7" y="541"/>
                    </a:cubicBezTo>
                    <a:cubicBezTo>
                      <a:pt x="6" y="543"/>
                      <a:pt x="6" y="545"/>
                      <a:pt x="7" y="547"/>
                    </a:cubicBezTo>
                    <a:cubicBezTo>
                      <a:pt x="7" y="547"/>
                      <a:pt x="7" y="547"/>
                      <a:pt x="8" y="547"/>
                    </a:cubicBezTo>
                    <a:cubicBezTo>
                      <a:pt x="11" y="547"/>
                      <a:pt x="13" y="548"/>
                      <a:pt x="17" y="551"/>
                    </a:cubicBezTo>
                    <a:cubicBezTo>
                      <a:pt x="21" y="554"/>
                      <a:pt x="21" y="553"/>
                      <a:pt x="26" y="555"/>
                    </a:cubicBezTo>
                    <a:cubicBezTo>
                      <a:pt x="31" y="557"/>
                      <a:pt x="29" y="563"/>
                      <a:pt x="32" y="564"/>
                    </a:cubicBezTo>
                    <a:cubicBezTo>
                      <a:pt x="36" y="564"/>
                      <a:pt x="37" y="567"/>
                      <a:pt x="39" y="573"/>
                    </a:cubicBezTo>
                    <a:cubicBezTo>
                      <a:pt x="43" y="579"/>
                      <a:pt x="39" y="582"/>
                      <a:pt x="37" y="584"/>
                    </a:cubicBezTo>
                    <a:cubicBezTo>
                      <a:pt x="34" y="588"/>
                      <a:pt x="36" y="589"/>
                      <a:pt x="38" y="593"/>
                    </a:cubicBezTo>
                    <a:cubicBezTo>
                      <a:pt x="40" y="596"/>
                      <a:pt x="40" y="600"/>
                      <a:pt x="45" y="600"/>
                    </a:cubicBezTo>
                    <a:cubicBezTo>
                      <a:pt x="50" y="600"/>
                      <a:pt x="49" y="600"/>
                      <a:pt x="52" y="607"/>
                    </a:cubicBezTo>
                    <a:cubicBezTo>
                      <a:pt x="57" y="613"/>
                      <a:pt x="64" y="615"/>
                      <a:pt x="69" y="620"/>
                    </a:cubicBezTo>
                    <a:cubicBezTo>
                      <a:pt x="74" y="624"/>
                      <a:pt x="79" y="622"/>
                      <a:pt x="86" y="622"/>
                    </a:cubicBezTo>
                    <a:cubicBezTo>
                      <a:pt x="92" y="622"/>
                      <a:pt x="85" y="630"/>
                      <a:pt x="85" y="632"/>
                    </a:cubicBezTo>
                    <a:cubicBezTo>
                      <a:pt x="86" y="634"/>
                      <a:pt x="87" y="642"/>
                      <a:pt x="86" y="647"/>
                    </a:cubicBezTo>
                    <a:cubicBezTo>
                      <a:pt x="86" y="653"/>
                      <a:pt x="89" y="656"/>
                      <a:pt x="92" y="659"/>
                    </a:cubicBezTo>
                    <a:cubicBezTo>
                      <a:pt x="94" y="661"/>
                      <a:pt x="97" y="663"/>
                      <a:pt x="102" y="666"/>
                    </a:cubicBezTo>
                    <a:cubicBezTo>
                      <a:pt x="103" y="666"/>
                      <a:pt x="103" y="667"/>
                      <a:pt x="103" y="668"/>
                    </a:cubicBezTo>
                    <a:cubicBezTo>
                      <a:pt x="104" y="671"/>
                      <a:pt x="100" y="673"/>
                      <a:pt x="95" y="676"/>
                    </a:cubicBezTo>
                    <a:cubicBezTo>
                      <a:pt x="89" y="680"/>
                      <a:pt x="97" y="683"/>
                      <a:pt x="100" y="686"/>
                    </a:cubicBezTo>
                    <a:cubicBezTo>
                      <a:pt x="102" y="689"/>
                      <a:pt x="100" y="691"/>
                      <a:pt x="95" y="693"/>
                    </a:cubicBezTo>
                    <a:cubicBezTo>
                      <a:pt x="91" y="695"/>
                      <a:pt x="92" y="699"/>
                      <a:pt x="96" y="703"/>
                    </a:cubicBezTo>
                    <a:cubicBezTo>
                      <a:pt x="100" y="706"/>
                      <a:pt x="99" y="708"/>
                      <a:pt x="102" y="710"/>
                    </a:cubicBezTo>
                    <a:cubicBezTo>
                      <a:pt x="106" y="712"/>
                      <a:pt x="105" y="715"/>
                      <a:pt x="102" y="717"/>
                    </a:cubicBezTo>
                    <a:cubicBezTo>
                      <a:pt x="100" y="720"/>
                      <a:pt x="104" y="724"/>
                      <a:pt x="104" y="730"/>
                    </a:cubicBezTo>
                    <a:cubicBezTo>
                      <a:pt x="104" y="737"/>
                      <a:pt x="98" y="734"/>
                      <a:pt x="96" y="733"/>
                    </a:cubicBezTo>
                    <a:cubicBezTo>
                      <a:pt x="93" y="732"/>
                      <a:pt x="92" y="735"/>
                      <a:pt x="89" y="736"/>
                    </a:cubicBezTo>
                    <a:cubicBezTo>
                      <a:pt x="85" y="737"/>
                      <a:pt x="84" y="733"/>
                      <a:pt x="83" y="729"/>
                    </a:cubicBezTo>
                    <a:cubicBezTo>
                      <a:pt x="82" y="725"/>
                      <a:pt x="77" y="725"/>
                      <a:pt x="74" y="728"/>
                    </a:cubicBezTo>
                    <a:cubicBezTo>
                      <a:pt x="72" y="730"/>
                      <a:pt x="73" y="736"/>
                      <a:pt x="75" y="740"/>
                    </a:cubicBezTo>
                    <a:cubicBezTo>
                      <a:pt x="76" y="743"/>
                      <a:pt x="79" y="748"/>
                      <a:pt x="78" y="751"/>
                    </a:cubicBezTo>
                    <a:cubicBezTo>
                      <a:pt x="76" y="755"/>
                      <a:pt x="75" y="755"/>
                      <a:pt x="78" y="760"/>
                    </a:cubicBezTo>
                    <a:cubicBezTo>
                      <a:pt x="80" y="765"/>
                      <a:pt x="76" y="765"/>
                      <a:pt x="76" y="768"/>
                    </a:cubicBezTo>
                    <a:cubicBezTo>
                      <a:pt x="77" y="772"/>
                      <a:pt x="80" y="773"/>
                      <a:pt x="81" y="770"/>
                    </a:cubicBezTo>
                    <a:cubicBezTo>
                      <a:pt x="82" y="768"/>
                      <a:pt x="85" y="769"/>
                      <a:pt x="86" y="771"/>
                    </a:cubicBezTo>
                    <a:cubicBezTo>
                      <a:pt x="88" y="773"/>
                      <a:pt x="89" y="781"/>
                      <a:pt x="89" y="784"/>
                    </a:cubicBezTo>
                    <a:cubicBezTo>
                      <a:pt x="90" y="787"/>
                      <a:pt x="94" y="790"/>
                      <a:pt x="96" y="788"/>
                    </a:cubicBezTo>
                    <a:cubicBezTo>
                      <a:pt x="98" y="786"/>
                      <a:pt x="101" y="790"/>
                      <a:pt x="103" y="793"/>
                    </a:cubicBezTo>
                    <a:cubicBezTo>
                      <a:pt x="105" y="797"/>
                      <a:pt x="110" y="802"/>
                      <a:pt x="112" y="806"/>
                    </a:cubicBezTo>
                    <a:cubicBezTo>
                      <a:pt x="114" y="811"/>
                      <a:pt x="119" y="811"/>
                      <a:pt x="119" y="813"/>
                    </a:cubicBezTo>
                    <a:cubicBezTo>
                      <a:pt x="119" y="814"/>
                      <a:pt x="124" y="817"/>
                      <a:pt x="127" y="820"/>
                    </a:cubicBezTo>
                    <a:cubicBezTo>
                      <a:pt x="129" y="823"/>
                      <a:pt x="130" y="822"/>
                      <a:pt x="130" y="829"/>
                    </a:cubicBezTo>
                    <a:cubicBezTo>
                      <a:pt x="130" y="836"/>
                      <a:pt x="136" y="830"/>
                      <a:pt x="137" y="827"/>
                    </a:cubicBezTo>
                    <a:cubicBezTo>
                      <a:pt x="138" y="825"/>
                      <a:pt x="144" y="823"/>
                      <a:pt x="147" y="819"/>
                    </a:cubicBezTo>
                    <a:cubicBezTo>
                      <a:pt x="150" y="815"/>
                      <a:pt x="151" y="824"/>
                      <a:pt x="154" y="829"/>
                    </a:cubicBezTo>
                    <a:cubicBezTo>
                      <a:pt x="156" y="833"/>
                      <a:pt x="158" y="830"/>
                      <a:pt x="162" y="837"/>
                    </a:cubicBezTo>
                    <a:cubicBezTo>
                      <a:pt x="167" y="843"/>
                      <a:pt x="168" y="839"/>
                      <a:pt x="173" y="845"/>
                    </a:cubicBezTo>
                    <a:cubicBezTo>
                      <a:pt x="178" y="851"/>
                      <a:pt x="182" y="853"/>
                      <a:pt x="187" y="856"/>
                    </a:cubicBezTo>
                    <a:cubicBezTo>
                      <a:pt x="191" y="858"/>
                      <a:pt x="192" y="871"/>
                      <a:pt x="194" y="877"/>
                    </a:cubicBezTo>
                    <a:cubicBezTo>
                      <a:pt x="197" y="882"/>
                      <a:pt x="203" y="876"/>
                      <a:pt x="206" y="871"/>
                    </a:cubicBezTo>
                    <a:cubicBezTo>
                      <a:pt x="209" y="866"/>
                      <a:pt x="210" y="874"/>
                      <a:pt x="210" y="876"/>
                    </a:cubicBezTo>
                    <a:cubicBezTo>
                      <a:pt x="210" y="877"/>
                      <a:pt x="210" y="884"/>
                      <a:pt x="210" y="888"/>
                    </a:cubicBezTo>
                    <a:cubicBezTo>
                      <a:pt x="210" y="891"/>
                      <a:pt x="218" y="894"/>
                      <a:pt x="221" y="895"/>
                    </a:cubicBezTo>
                    <a:cubicBezTo>
                      <a:pt x="226" y="896"/>
                      <a:pt x="226" y="901"/>
                      <a:pt x="232" y="901"/>
                    </a:cubicBezTo>
                    <a:cubicBezTo>
                      <a:pt x="237" y="900"/>
                      <a:pt x="235" y="902"/>
                      <a:pt x="234" y="904"/>
                    </a:cubicBezTo>
                    <a:cubicBezTo>
                      <a:pt x="233" y="905"/>
                      <a:pt x="236" y="908"/>
                      <a:pt x="236" y="910"/>
                    </a:cubicBezTo>
                    <a:cubicBezTo>
                      <a:pt x="236" y="913"/>
                      <a:pt x="242" y="915"/>
                      <a:pt x="244" y="913"/>
                    </a:cubicBezTo>
                    <a:cubicBezTo>
                      <a:pt x="246" y="911"/>
                      <a:pt x="248" y="914"/>
                      <a:pt x="250" y="916"/>
                    </a:cubicBezTo>
                    <a:cubicBezTo>
                      <a:pt x="252" y="919"/>
                      <a:pt x="256" y="918"/>
                      <a:pt x="255" y="923"/>
                    </a:cubicBezTo>
                    <a:cubicBezTo>
                      <a:pt x="260" y="934"/>
                      <a:pt x="260" y="928"/>
                      <a:pt x="262" y="924"/>
                    </a:cubicBezTo>
                    <a:cubicBezTo>
                      <a:pt x="263" y="921"/>
                      <a:pt x="264" y="925"/>
                      <a:pt x="266" y="929"/>
                    </a:cubicBezTo>
                    <a:cubicBezTo>
                      <a:pt x="269" y="934"/>
                      <a:pt x="275" y="928"/>
                      <a:pt x="278" y="926"/>
                    </a:cubicBezTo>
                    <a:cubicBezTo>
                      <a:pt x="280" y="923"/>
                      <a:pt x="282" y="929"/>
                      <a:pt x="283" y="931"/>
                    </a:cubicBezTo>
                    <a:cubicBezTo>
                      <a:pt x="283" y="933"/>
                      <a:pt x="289" y="934"/>
                      <a:pt x="291" y="937"/>
                    </a:cubicBezTo>
                    <a:cubicBezTo>
                      <a:pt x="292" y="941"/>
                      <a:pt x="295" y="941"/>
                      <a:pt x="301" y="939"/>
                    </a:cubicBezTo>
                    <a:cubicBezTo>
                      <a:pt x="308" y="936"/>
                      <a:pt x="307" y="941"/>
                      <a:pt x="312" y="942"/>
                    </a:cubicBezTo>
                    <a:cubicBezTo>
                      <a:pt x="318" y="942"/>
                      <a:pt x="317" y="939"/>
                      <a:pt x="323" y="939"/>
                    </a:cubicBezTo>
                    <a:cubicBezTo>
                      <a:pt x="329" y="939"/>
                      <a:pt x="329" y="939"/>
                      <a:pt x="333" y="935"/>
                    </a:cubicBezTo>
                    <a:cubicBezTo>
                      <a:pt x="337" y="932"/>
                      <a:pt x="339" y="938"/>
                      <a:pt x="341" y="943"/>
                    </a:cubicBezTo>
                    <a:cubicBezTo>
                      <a:pt x="343" y="948"/>
                      <a:pt x="336" y="952"/>
                      <a:pt x="337" y="959"/>
                    </a:cubicBezTo>
                    <a:cubicBezTo>
                      <a:pt x="337" y="966"/>
                      <a:pt x="348" y="954"/>
                      <a:pt x="349" y="952"/>
                    </a:cubicBezTo>
                    <a:cubicBezTo>
                      <a:pt x="351" y="949"/>
                      <a:pt x="357" y="942"/>
                      <a:pt x="360" y="937"/>
                    </a:cubicBezTo>
                    <a:cubicBezTo>
                      <a:pt x="364" y="934"/>
                      <a:pt x="372" y="934"/>
                      <a:pt x="377" y="933"/>
                    </a:cubicBezTo>
                    <a:cubicBezTo>
                      <a:pt x="382" y="930"/>
                      <a:pt x="384" y="936"/>
                      <a:pt x="386" y="939"/>
                    </a:cubicBezTo>
                    <a:cubicBezTo>
                      <a:pt x="387" y="942"/>
                      <a:pt x="386" y="942"/>
                      <a:pt x="390" y="942"/>
                    </a:cubicBezTo>
                    <a:cubicBezTo>
                      <a:pt x="395" y="942"/>
                      <a:pt x="399" y="943"/>
                      <a:pt x="402" y="947"/>
                    </a:cubicBezTo>
                    <a:cubicBezTo>
                      <a:pt x="404" y="949"/>
                      <a:pt x="409" y="949"/>
                      <a:pt x="411" y="946"/>
                    </a:cubicBezTo>
                    <a:cubicBezTo>
                      <a:pt x="412" y="943"/>
                      <a:pt x="416" y="947"/>
                      <a:pt x="422" y="950"/>
                    </a:cubicBezTo>
                    <a:cubicBezTo>
                      <a:pt x="427" y="954"/>
                      <a:pt x="423" y="955"/>
                      <a:pt x="424" y="958"/>
                    </a:cubicBezTo>
                    <a:cubicBezTo>
                      <a:pt x="425" y="961"/>
                      <a:pt x="432" y="962"/>
                      <a:pt x="434" y="959"/>
                    </a:cubicBezTo>
                    <a:cubicBezTo>
                      <a:pt x="436" y="956"/>
                      <a:pt x="439" y="958"/>
                      <a:pt x="443" y="960"/>
                    </a:cubicBezTo>
                    <a:cubicBezTo>
                      <a:pt x="445" y="961"/>
                      <a:pt x="452" y="958"/>
                      <a:pt x="454" y="952"/>
                    </a:cubicBezTo>
                    <a:cubicBezTo>
                      <a:pt x="456" y="947"/>
                      <a:pt x="454" y="947"/>
                      <a:pt x="459" y="946"/>
                    </a:cubicBezTo>
                    <a:cubicBezTo>
                      <a:pt x="465" y="945"/>
                      <a:pt x="466" y="940"/>
                      <a:pt x="470" y="934"/>
                    </a:cubicBezTo>
                    <a:cubicBezTo>
                      <a:pt x="474" y="928"/>
                      <a:pt x="482" y="930"/>
                      <a:pt x="489" y="929"/>
                    </a:cubicBezTo>
                    <a:cubicBezTo>
                      <a:pt x="496" y="927"/>
                      <a:pt x="500" y="920"/>
                      <a:pt x="508" y="913"/>
                    </a:cubicBezTo>
                    <a:cubicBezTo>
                      <a:pt x="517" y="907"/>
                      <a:pt x="520" y="915"/>
                      <a:pt x="521" y="917"/>
                    </a:cubicBezTo>
                    <a:cubicBezTo>
                      <a:pt x="524" y="919"/>
                      <a:pt x="531" y="919"/>
                      <a:pt x="534" y="922"/>
                    </a:cubicBezTo>
                    <a:cubicBezTo>
                      <a:pt x="536" y="926"/>
                      <a:pt x="538" y="920"/>
                      <a:pt x="541" y="916"/>
                    </a:cubicBezTo>
                    <a:cubicBezTo>
                      <a:pt x="544" y="912"/>
                      <a:pt x="547" y="911"/>
                      <a:pt x="550" y="909"/>
                    </a:cubicBezTo>
                    <a:cubicBezTo>
                      <a:pt x="555" y="907"/>
                      <a:pt x="560" y="911"/>
                      <a:pt x="562" y="915"/>
                    </a:cubicBezTo>
                    <a:cubicBezTo>
                      <a:pt x="564" y="919"/>
                      <a:pt x="560" y="919"/>
                      <a:pt x="558" y="923"/>
                    </a:cubicBezTo>
                    <a:cubicBezTo>
                      <a:pt x="556" y="928"/>
                      <a:pt x="562" y="927"/>
                      <a:pt x="563" y="923"/>
                    </a:cubicBezTo>
                    <a:cubicBezTo>
                      <a:pt x="565" y="921"/>
                      <a:pt x="568" y="923"/>
                      <a:pt x="569" y="928"/>
                    </a:cubicBezTo>
                    <a:cubicBezTo>
                      <a:pt x="570" y="932"/>
                      <a:pt x="571" y="933"/>
                      <a:pt x="568" y="935"/>
                    </a:cubicBezTo>
                    <a:cubicBezTo>
                      <a:pt x="565" y="939"/>
                      <a:pt x="563" y="938"/>
                      <a:pt x="562" y="943"/>
                    </a:cubicBezTo>
                    <a:cubicBezTo>
                      <a:pt x="561" y="948"/>
                      <a:pt x="571" y="943"/>
                      <a:pt x="573" y="946"/>
                    </a:cubicBezTo>
                    <a:cubicBezTo>
                      <a:pt x="575" y="947"/>
                      <a:pt x="577" y="950"/>
                      <a:pt x="582" y="949"/>
                    </a:cubicBezTo>
                    <a:cubicBezTo>
                      <a:pt x="586" y="949"/>
                      <a:pt x="585" y="948"/>
                      <a:pt x="589" y="952"/>
                    </a:cubicBezTo>
                    <a:cubicBezTo>
                      <a:pt x="594" y="956"/>
                      <a:pt x="594" y="949"/>
                      <a:pt x="597" y="946"/>
                    </a:cubicBezTo>
                    <a:cubicBezTo>
                      <a:pt x="599" y="942"/>
                      <a:pt x="602" y="944"/>
                      <a:pt x="604" y="947"/>
                    </a:cubicBezTo>
                    <a:cubicBezTo>
                      <a:pt x="605" y="951"/>
                      <a:pt x="606" y="949"/>
                      <a:pt x="611" y="953"/>
                    </a:cubicBezTo>
                    <a:cubicBezTo>
                      <a:pt x="613" y="954"/>
                      <a:pt x="613" y="956"/>
                      <a:pt x="614" y="959"/>
                    </a:cubicBezTo>
                    <a:cubicBezTo>
                      <a:pt x="614" y="961"/>
                      <a:pt x="614" y="963"/>
                      <a:pt x="615" y="966"/>
                    </a:cubicBezTo>
                    <a:cubicBezTo>
                      <a:pt x="616" y="974"/>
                      <a:pt x="616" y="973"/>
                      <a:pt x="618" y="976"/>
                    </a:cubicBezTo>
                    <a:cubicBezTo>
                      <a:pt x="619" y="980"/>
                      <a:pt x="619" y="979"/>
                      <a:pt x="624" y="974"/>
                    </a:cubicBezTo>
                    <a:cubicBezTo>
                      <a:pt x="628" y="970"/>
                      <a:pt x="626" y="977"/>
                      <a:pt x="629" y="980"/>
                    </a:cubicBezTo>
                    <a:cubicBezTo>
                      <a:pt x="633" y="984"/>
                      <a:pt x="630" y="988"/>
                      <a:pt x="631" y="995"/>
                    </a:cubicBezTo>
                    <a:cubicBezTo>
                      <a:pt x="632" y="1002"/>
                      <a:pt x="633" y="1004"/>
                      <a:pt x="632" y="1010"/>
                    </a:cubicBezTo>
                    <a:cubicBezTo>
                      <a:pt x="631" y="1016"/>
                      <a:pt x="629" y="1024"/>
                      <a:pt x="629" y="1029"/>
                    </a:cubicBezTo>
                    <a:cubicBezTo>
                      <a:pt x="629" y="1035"/>
                      <a:pt x="626" y="1035"/>
                      <a:pt x="629" y="1039"/>
                    </a:cubicBezTo>
                    <a:cubicBezTo>
                      <a:pt x="632" y="1045"/>
                      <a:pt x="621" y="1041"/>
                      <a:pt x="621" y="1045"/>
                    </a:cubicBezTo>
                    <a:cubicBezTo>
                      <a:pt x="620" y="1049"/>
                      <a:pt x="619" y="1050"/>
                      <a:pt x="614" y="1050"/>
                    </a:cubicBezTo>
                    <a:cubicBezTo>
                      <a:pt x="609" y="1049"/>
                      <a:pt x="611" y="1057"/>
                      <a:pt x="608" y="1060"/>
                    </a:cubicBezTo>
                    <a:cubicBezTo>
                      <a:pt x="605" y="1063"/>
                      <a:pt x="599" y="1065"/>
                      <a:pt x="599" y="1071"/>
                    </a:cubicBezTo>
                    <a:cubicBezTo>
                      <a:pt x="599" y="1077"/>
                      <a:pt x="595" y="1077"/>
                      <a:pt x="592" y="1080"/>
                    </a:cubicBezTo>
                    <a:cubicBezTo>
                      <a:pt x="589" y="1082"/>
                      <a:pt x="592" y="1086"/>
                      <a:pt x="593" y="1089"/>
                    </a:cubicBezTo>
                    <a:cubicBezTo>
                      <a:pt x="594" y="1092"/>
                      <a:pt x="598" y="1095"/>
                      <a:pt x="598" y="1099"/>
                    </a:cubicBezTo>
                    <a:cubicBezTo>
                      <a:pt x="597" y="1102"/>
                      <a:pt x="592" y="1101"/>
                      <a:pt x="592" y="1107"/>
                    </a:cubicBezTo>
                    <a:cubicBezTo>
                      <a:pt x="593" y="1114"/>
                      <a:pt x="601" y="1105"/>
                      <a:pt x="605" y="1102"/>
                    </a:cubicBezTo>
                    <a:cubicBezTo>
                      <a:pt x="609" y="1098"/>
                      <a:pt x="613" y="1101"/>
                      <a:pt x="617" y="1102"/>
                    </a:cubicBezTo>
                    <a:cubicBezTo>
                      <a:pt x="621" y="1103"/>
                      <a:pt x="626" y="1102"/>
                      <a:pt x="629" y="1100"/>
                    </a:cubicBezTo>
                    <a:cubicBezTo>
                      <a:pt x="633" y="1097"/>
                      <a:pt x="631" y="1104"/>
                      <a:pt x="628" y="1107"/>
                    </a:cubicBezTo>
                    <a:cubicBezTo>
                      <a:pt x="626" y="1110"/>
                      <a:pt x="628" y="1114"/>
                      <a:pt x="630" y="1117"/>
                    </a:cubicBezTo>
                    <a:cubicBezTo>
                      <a:pt x="633" y="1121"/>
                      <a:pt x="629" y="1125"/>
                      <a:pt x="633" y="1127"/>
                    </a:cubicBezTo>
                    <a:cubicBezTo>
                      <a:pt x="637" y="1129"/>
                      <a:pt x="632" y="1132"/>
                      <a:pt x="634" y="1134"/>
                    </a:cubicBezTo>
                    <a:cubicBezTo>
                      <a:pt x="635" y="1137"/>
                      <a:pt x="639" y="1139"/>
                      <a:pt x="641" y="1138"/>
                    </a:cubicBezTo>
                    <a:cubicBezTo>
                      <a:pt x="643" y="1136"/>
                      <a:pt x="647" y="1136"/>
                      <a:pt x="651" y="1140"/>
                    </a:cubicBezTo>
                    <a:cubicBezTo>
                      <a:pt x="654" y="1143"/>
                      <a:pt x="652" y="1145"/>
                      <a:pt x="649" y="1148"/>
                    </a:cubicBezTo>
                    <a:cubicBezTo>
                      <a:pt x="645" y="1152"/>
                      <a:pt x="646" y="1153"/>
                      <a:pt x="646" y="1157"/>
                    </a:cubicBezTo>
                    <a:cubicBezTo>
                      <a:pt x="647" y="1161"/>
                      <a:pt x="641" y="1169"/>
                      <a:pt x="641" y="1172"/>
                    </a:cubicBezTo>
                    <a:cubicBezTo>
                      <a:pt x="640" y="1176"/>
                      <a:pt x="649" y="1172"/>
                      <a:pt x="652" y="1174"/>
                    </a:cubicBezTo>
                    <a:cubicBezTo>
                      <a:pt x="655" y="1177"/>
                      <a:pt x="659" y="1177"/>
                      <a:pt x="663" y="1177"/>
                    </a:cubicBezTo>
                    <a:cubicBezTo>
                      <a:pt x="666" y="1177"/>
                      <a:pt x="665" y="1181"/>
                      <a:pt x="664" y="1185"/>
                    </a:cubicBezTo>
                    <a:cubicBezTo>
                      <a:pt x="661" y="1189"/>
                      <a:pt x="664" y="1190"/>
                      <a:pt x="667" y="1190"/>
                    </a:cubicBezTo>
                    <a:cubicBezTo>
                      <a:pt x="671" y="1191"/>
                      <a:pt x="671" y="1193"/>
                      <a:pt x="671" y="1196"/>
                    </a:cubicBezTo>
                    <a:cubicBezTo>
                      <a:pt x="671" y="1199"/>
                      <a:pt x="674" y="1199"/>
                      <a:pt x="675" y="1196"/>
                    </a:cubicBezTo>
                    <a:cubicBezTo>
                      <a:pt x="677" y="1192"/>
                      <a:pt x="678" y="1195"/>
                      <a:pt x="682" y="1198"/>
                    </a:cubicBezTo>
                    <a:cubicBezTo>
                      <a:pt x="686" y="1202"/>
                      <a:pt x="690" y="1194"/>
                      <a:pt x="695" y="1190"/>
                    </a:cubicBezTo>
                    <a:cubicBezTo>
                      <a:pt x="700" y="1186"/>
                      <a:pt x="702" y="1190"/>
                      <a:pt x="702" y="1191"/>
                    </a:cubicBezTo>
                    <a:cubicBezTo>
                      <a:pt x="701" y="1193"/>
                      <a:pt x="703" y="1200"/>
                      <a:pt x="706" y="1206"/>
                    </a:cubicBezTo>
                    <a:cubicBezTo>
                      <a:pt x="708" y="1212"/>
                      <a:pt x="709" y="1209"/>
                      <a:pt x="712" y="1207"/>
                    </a:cubicBezTo>
                    <a:cubicBezTo>
                      <a:pt x="716" y="1205"/>
                      <a:pt x="717" y="1209"/>
                      <a:pt x="722" y="1208"/>
                    </a:cubicBezTo>
                    <a:cubicBezTo>
                      <a:pt x="726" y="1208"/>
                      <a:pt x="723" y="1204"/>
                      <a:pt x="721" y="1199"/>
                    </a:cubicBezTo>
                    <a:cubicBezTo>
                      <a:pt x="718" y="1194"/>
                      <a:pt x="721" y="1194"/>
                      <a:pt x="722" y="1191"/>
                    </a:cubicBezTo>
                    <a:cubicBezTo>
                      <a:pt x="722" y="1187"/>
                      <a:pt x="717" y="1179"/>
                      <a:pt x="716" y="1176"/>
                    </a:cubicBezTo>
                    <a:cubicBezTo>
                      <a:pt x="715" y="1173"/>
                      <a:pt x="714" y="1168"/>
                      <a:pt x="716" y="1164"/>
                    </a:cubicBezTo>
                    <a:cubicBezTo>
                      <a:pt x="718" y="1159"/>
                      <a:pt x="721" y="1160"/>
                      <a:pt x="722" y="1162"/>
                    </a:cubicBezTo>
                    <a:cubicBezTo>
                      <a:pt x="723" y="1164"/>
                      <a:pt x="723" y="1165"/>
                      <a:pt x="724" y="1164"/>
                    </a:cubicBezTo>
                    <a:cubicBezTo>
                      <a:pt x="726" y="1162"/>
                      <a:pt x="727" y="1163"/>
                      <a:pt x="731" y="1165"/>
                    </a:cubicBezTo>
                    <a:cubicBezTo>
                      <a:pt x="736" y="1166"/>
                      <a:pt x="734" y="1163"/>
                      <a:pt x="739" y="1157"/>
                    </a:cubicBezTo>
                    <a:cubicBezTo>
                      <a:pt x="744" y="1151"/>
                      <a:pt x="745" y="1152"/>
                      <a:pt x="748" y="1153"/>
                    </a:cubicBezTo>
                    <a:cubicBezTo>
                      <a:pt x="752" y="1155"/>
                      <a:pt x="755" y="1159"/>
                      <a:pt x="758" y="1161"/>
                    </a:cubicBezTo>
                    <a:cubicBezTo>
                      <a:pt x="762" y="1164"/>
                      <a:pt x="766" y="1158"/>
                      <a:pt x="768" y="1153"/>
                    </a:cubicBezTo>
                    <a:cubicBezTo>
                      <a:pt x="770" y="1147"/>
                      <a:pt x="772" y="1152"/>
                      <a:pt x="773" y="1155"/>
                    </a:cubicBezTo>
                    <a:cubicBezTo>
                      <a:pt x="775" y="1157"/>
                      <a:pt x="777" y="1155"/>
                      <a:pt x="779" y="1151"/>
                    </a:cubicBezTo>
                    <a:cubicBezTo>
                      <a:pt x="780" y="1146"/>
                      <a:pt x="784" y="1155"/>
                      <a:pt x="788" y="1158"/>
                    </a:cubicBezTo>
                    <a:cubicBezTo>
                      <a:pt x="792" y="1161"/>
                      <a:pt x="791" y="1152"/>
                      <a:pt x="792" y="1149"/>
                    </a:cubicBezTo>
                    <a:cubicBezTo>
                      <a:pt x="794" y="1147"/>
                      <a:pt x="798" y="1150"/>
                      <a:pt x="799" y="1152"/>
                    </a:cubicBezTo>
                    <a:cubicBezTo>
                      <a:pt x="801" y="1153"/>
                      <a:pt x="804" y="1152"/>
                      <a:pt x="806" y="1149"/>
                    </a:cubicBezTo>
                    <a:cubicBezTo>
                      <a:pt x="809" y="1147"/>
                      <a:pt x="811" y="1147"/>
                      <a:pt x="814" y="1145"/>
                    </a:cubicBezTo>
                    <a:cubicBezTo>
                      <a:pt x="818" y="1142"/>
                      <a:pt x="816" y="1142"/>
                      <a:pt x="816" y="1138"/>
                    </a:cubicBezTo>
                    <a:cubicBezTo>
                      <a:pt x="816" y="1133"/>
                      <a:pt x="818" y="1133"/>
                      <a:pt x="822" y="1133"/>
                    </a:cubicBezTo>
                    <a:cubicBezTo>
                      <a:pt x="826" y="1133"/>
                      <a:pt x="826" y="1132"/>
                      <a:pt x="830" y="1128"/>
                    </a:cubicBezTo>
                    <a:cubicBezTo>
                      <a:pt x="833" y="1125"/>
                      <a:pt x="833" y="1131"/>
                      <a:pt x="836" y="1133"/>
                    </a:cubicBezTo>
                    <a:cubicBezTo>
                      <a:pt x="836" y="1133"/>
                      <a:pt x="836" y="1133"/>
                      <a:pt x="836" y="1133"/>
                    </a:cubicBezTo>
                    <a:cubicBezTo>
                      <a:pt x="839" y="1136"/>
                      <a:pt x="842" y="1135"/>
                      <a:pt x="846" y="1140"/>
                    </a:cubicBezTo>
                    <a:cubicBezTo>
                      <a:pt x="849" y="1145"/>
                      <a:pt x="850" y="1142"/>
                      <a:pt x="853" y="1139"/>
                    </a:cubicBezTo>
                    <a:cubicBezTo>
                      <a:pt x="856" y="1136"/>
                      <a:pt x="858" y="1140"/>
                      <a:pt x="861" y="1142"/>
                    </a:cubicBezTo>
                    <a:cubicBezTo>
                      <a:pt x="863" y="1145"/>
                      <a:pt x="865" y="1145"/>
                      <a:pt x="867" y="1142"/>
                    </a:cubicBezTo>
                    <a:cubicBezTo>
                      <a:pt x="869" y="1140"/>
                      <a:pt x="873" y="1142"/>
                      <a:pt x="876" y="1144"/>
                    </a:cubicBezTo>
                    <a:cubicBezTo>
                      <a:pt x="879" y="1145"/>
                      <a:pt x="876" y="1151"/>
                      <a:pt x="873" y="1154"/>
                    </a:cubicBezTo>
                    <a:cubicBezTo>
                      <a:pt x="870" y="1157"/>
                      <a:pt x="870" y="1159"/>
                      <a:pt x="872" y="1161"/>
                    </a:cubicBezTo>
                    <a:cubicBezTo>
                      <a:pt x="874" y="1164"/>
                      <a:pt x="875" y="1168"/>
                      <a:pt x="876" y="1170"/>
                    </a:cubicBezTo>
                    <a:cubicBezTo>
                      <a:pt x="878" y="1173"/>
                      <a:pt x="877" y="1176"/>
                      <a:pt x="880" y="1175"/>
                    </a:cubicBezTo>
                    <a:cubicBezTo>
                      <a:pt x="883" y="1174"/>
                      <a:pt x="885" y="1176"/>
                      <a:pt x="888" y="1180"/>
                    </a:cubicBezTo>
                    <a:cubicBezTo>
                      <a:pt x="890" y="1183"/>
                      <a:pt x="899" y="1185"/>
                      <a:pt x="902" y="1187"/>
                    </a:cubicBezTo>
                    <a:cubicBezTo>
                      <a:pt x="906" y="1190"/>
                      <a:pt x="910" y="1183"/>
                      <a:pt x="913" y="1184"/>
                    </a:cubicBezTo>
                    <a:cubicBezTo>
                      <a:pt x="914" y="1185"/>
                      <a:pt x="916" y="1187"/>
                      <a:pt x="918" y="1190"/>
                    </a:cubicBezTo>
                    <a:cubicBezTo>
                      <a:pt x="920" y="1186"/>
                      <a:pt x="922" y="1186"/>
                      <a:pt x="928" y="1186"/>
                    </a:cubicBezTo>
                    <a:cubicBezTo>
                      <a:pt x="936" y="1186"/>
                      <a:pt x="937" y="1187"/>
                      <a:pt x="936" y="1182"/>
                    </a:cubicBezTo>
                    <a:cubicBezTo>
                      <a:pt x="934" y="1177"/>
                      <a:pt x="935" y="1172"/>
                      <a:pt x="940" y="1180"/>
                    </a:cubicBezTo>
                    <a:cubicBezTo>
                      <a:pt x="944" y="1187"/>
                      <a:pt x="938" y="1184"/>
                      <a:pt x="946" y="1184"/>
                    </a:cubicBezTo>
                    <a:cubicBezTo>
                      <a:pt x="954" y="1185"/>
                      <a:pt x="948" y="1190"/>
                      <a:pt x="956" y="1190"/>
                    </a:cubicBezTo>
                    <a:cubicBezTo>
                      <a:pt x="964" y="1191"/>
                      <a:pt x="967" y="1188"/>
                      <a:pt x="967" y="1186"/>
                    </a:cubicBezTo>
                    <a:cubicBezTo>
                      <a:pt x="967" y="1184"/>
                      <a:pt x="970" y="1179"/>
                      <a:pt x="971" y="1184"/>
                    </a:cubicBezTo>
                    <a:cubicBezTo>
                      <a:pt x="971" y="1184"/>
                      <a:pt x="971" y="1185"/>
                      <a:pt x="971" y="1185"/>
                    </a:cubicBezTo>
                    <a:cubicBezTo>
                      <a:pt x="971" y="1189"/>
                      <a:pt x="973" y="1189"/>
                      <a:pt x="975" y="1189"/>
                    </a:cubicBezTo>
                    <a:cubicBezTo>
                      <a:pt x="979" y="1189"/>
                      <a:pt x="981" y="1187"/>
                      <a:pt x="977" y="1193"/>
                    </a:cubicBezTo>
                    <a:cubicBezTo>
                      <a:pt x="973" y="1198"/>
                      <a:pt x="972" y="1199"/>
                      <a:pt x="973" y="1204"/>
                    </a:cubicBezTo>
                    <a:cubicBezTo>
                      <a:pt x="973" y="1208"/>
                      <a:pt x="970" y="1211"/>
                      <a:pt x="975" y="1215"/>
                    </a:cubicBezTo>
                    <a:cubicBezTo>
                      <a:pt x="980" y="1218"/>
                      <a:pt x="975" y="1216"/>
                      <a:pt x="979" y="1222"/>
                    </a:cubicBezTo>
                    <a:cubicBezTo>
                      <a:pt x="981" y="1228"/>
                      <a:pt x="975" y="1228"/>
                      <a:pt x="985" y="1228"/>
                    </a:cubicBezTo>
                    <a:cubicBezTo>
                      <a:pt x="994" y="1229"/>
                      <a:pt x="999" y="1232"/>
                      <a:pt x="1000" y="1225"/>
                    </a:cubicBezTo>
                    <a:cubicBezTo>
                      <a:pt x="1002" y="1218"/>
                      <a:pt x="993" y="1215"/>
                      <a:pt x="995" y="1212"/>
                    </a:cubicBezTo>
                    <a:cubicBezTo>
                      <a:pt x="996" y="1210"/>
                      <a:pt x="999" y="1207"/>
                      <a:pt x="994" y="1208"/>
                    </a:cubicBezTo>
                    <a:cubicBezTo>
                      <a:pt x="989" y="1208"/>
                      <a:pt x="986" y="1206"/>
                      <a:pt x="989" y="1203"/>
                    </a:cubicBezTo>
                    <a:cubicBezTo>
                      <a:pt x="993" y="1199"/>
                      <a:pt x="993" y="1194"/>
                      <a:pt x="998" y="1194"/>
                    </a:cubicBezTo>
                    <a:cubicBezTo>
                      <a:pt x="1002" y="1194"/>
                      <a:pt x="1002" y="1194"/>
                      <a:pt x="1004" y="1191"/>
                    </a:cubicBezTo>
                    <a:cubicBezTo>
                      <a:pt x="1006" y="1187"/>
                      <a:pt x="1007" y="1186"/>
                      <a:pt x="1011" y="1186"/>
                    </a:cubicBezTo>
                    <a:cubicBezTo>
                      <a:pt x="1015" y="1186"/>
                      <a:pt x="1023" y="1181"/>
                      <a:pt x="1027" y="1180"/>
                    </a:cubicBezTo>
                    <a:cubicBezTo>
                      <a:pt x="1031" y="1180"/>
                      <a:pt x="1035" y="1181"/>
                      <a:pt x="1037" y="1175"/>
                    </a:cubicBezTo>
                    <a:cubicBezTo>
                      <a:pt x="1038" y="1169"/>
                      <a:pt x="1044" y="1165"/>
                      <a:pt x="1047" y="1167"/>
                    </a:cubicBezTo>
                    <a:cubicBezTo>
                      <a:pt x="1050" y="1169"/>
                      <a:pt x="1057" y="1173"/>
                      <a:pt x="1058" y="1168"/>
                    </a:cubicBezTo>
                    <a:cubicBezTo>
                      <a:pt x="1059" y="1163"/>
                      <a:pt x="1063" y="1168"/>
                      <a:pt x="1067" y="1164"/>
                    </a:cubicBezTo>
                    <a:cubicBezTo>
                      <a:pt x="1071" y="1160"/>
                      <a:pt x="1074" y="1164"/>
                      <a:pt x="1074" y="1158"/>
                    </a:cubicBezTo>
                    <a:cubicBezTo>
                      <a:pt x="1075" y="1152"/>
                      <a:pt x="1079" y="1152"/>
                      <a:pt x="1081" y="1153"/>
                    </a:cubicBezTo>
                    <a:cubicBezTo>
                      <a:pt x="1082" y="1155"/>
                      <a:pt x="1087" y="1151"/>
                      <a:pt x="1090" y="1148"/>
                    </a:cubicBezTo>
                    <a:cubicBezTo>
                      <a:pt x="1092" y="1145"/>
                      <a:pt x="1097" y="1145"/>
                      <a:pt x="1093" y="1139"/>
                    </a:cubicBezTo>
                    <a:cubicBezTo>
                      <a:pt x="1088" y="1133"/>
                      <a:pt x="1088" y="1134"/>
                      <a:pt x="1086" y="1129"/>
                    </a:cubicBezTo>
                    <a:cubicBezTo>
                      <a:pt x="1084" y="1124"/>
                      <a:pt x="1081" y="1118"/>
                      <a:pt x="1088" y="1122"/>
                    </a:cubicBezTo>
                    <a:cubicBezTo>
                      <a:pt x="1095" y="1126"/>
                      <a:pt x="1097" y="1130"/>
                      <a:pt x="1098" y="1134"/>
                    </a:cubicBezTo>
                    <a:cubicBezTo>
                      <a:pt x="1100" y="1139"/>
                      <a:pt x="1109" y="1142"/>
                      <a:pt x="1112" y="1139"/>
                    </a:cubicBezTo>
                    <a:cubicBezTo>
                      <a:pt x="1116" y="1135"/>
                      <a:pt x="1111" y="1137"/>
                      <a:pt x="1116" y="1135"/>
                    </a:cubicBezTo>
                    <a:cubicBezTo>
                      <a:pt x="1121" y="1134"/>
                      <a:pt x="1122" y="1132"/>
                      <a:pt x="1123" y="1128"/>
                    </a:cubicBezTo>
                    <a:cubicBezTo>
                      <a:pt x="1123" y="1124"/>
                      <a:pt x="1123" y="1126"/>
                      <a:pt x="1127" y="1128"/>
                    </a:cubicBezTo>
                    <a:cubicBezTo>
                      <a:pt x="1131" y="1131"/>
                      <a:pt x="1131" y="1128"/>
                      <a:pt x="1134" y="1125"/>
                    </a:cubicBezTo>
                    <a:cubicBezTo>
                      <a:pt x="1136" y="1122"/>
                      <a:pt x="1143" y="1118"/>
                      <a:pt x="1144" y="1121"/>
                    </a:cubicBezTo>
                    <a:cubicBezTo>
                      <a:pt x="1145" y="1123"/>
                      <a:pt x="1154" y="1125"/>
                      <a:pt x="1152" y="1122"/>
                    </a:cubicBezTo>
                    <a:cubicBezTo>
                      <a:pt x="1149" y="1119"/>
                      <a:pt x="1148" y="1114"/>
                      <a:pt x="1152" y="1116"/>
                    </a:cubicBezTo>
                    <a:cubicBezTo>
                      <a:pt x="1155" y="1118"/>
                      <a:pt x="1157" y="1121"/>
                      <a:pt x="1164" y="1116"/>
                    </a:cubicBezTo>
                    <a:cubicBezTo>
                      <a:pt x="1172" y="1112"/>
                      <a:pt x="1175" y="1110"/>
                      <a:pt x="1176" y="1110"/>
                    </a:cubicBezTo>
                    <a:cubicBezTo>
                      <a:pt x="1178" y="1110"/>
                      <a:pt x="1180" y="1106"/>
                      <a:pt x="1180" y="1103"/>
                    </a:cubicBezTo>
                    <a:cubicBezTo>
                      <a:pt x="1180" y="1100"/>
                      <a:pt x="1186" y="1096"/>
                      <a:pt x="1187" y="1091"/>
                    </a:cubicBezTo>
                    <a:cubicBezTo>
                      <a:pt x="1188" y="1088"/>
                      <a:pt x="1190" y="1084"/>
                      <a:pt x="1193" y="1082"/>
                    </a:cubicBezTo>
                    <a:cubicBezTo>
                      <a:pt x="1195" y="1080"/>
                      <a:pt x="1197" y="1079"/>
                      <a:pt x="1199" y="1077"/>
                    </a:cubicBezTo>
                    <a:cubicBezTo>
                      <a:pt x="1205" y="1074"/>
                      <a:pt x="1205" y="1075"/>
                      <a:pt x="1211" y="1068"/>
                    </a:cubicBezTo>
                    <a:cubicBezTo>
                      <a:pt x="1216" y="1062"/>
                      <a:pt x="1219" y="1059"/>
                      <a:pt x="1220" y="1052"/>
                    </a:cubicBezTo>
                    <a:cubicBezTo>
                      <a:pt x="1221" y="1046"/>
                      <a:pt x="1215" y="1045"/>
                      <a:pt x="1224" y="1043"/>
                    </a:cubicBezTo>
                    <a:cubicBezTo>
                      <a:pt x="1232" y="1042"/>
                      <a:pt x="1236" y="1042"/>
                      <a:pt x="1236" y="1037"/>
                    </a:cubicBezTo>
                    <a:cubicBezTo>
                      <a:pt x="1235" y="1031"/>
                      <a:pt x="1243" y="1032"/>
                      <a:pt x="1243" y="1028"/>
                    </a:cubicBezTo>
                    <a:cubicBezTo>
                      <a:pt x="1243" y="1024"/>
                      <a:pt x="1238" y="1019"/>
                      <a:pt x="1243" y="1017"/>
                    </a:cubicBezTo>
                    <a:cubicBezTo>
                      <a:pt x="1248" y="1016"/>
                      <a:pt x="1249" y="1016"/>
                      <a:pt x="1249" y="1010"/>
                    </a:cubicBezTo>
                    <a:cubicBezTo>
                      <a:pt x="1248" y="1004"/>
                      <a:pt x="1250" y="1003"/>
                      <a:pt x="1254" y="1003"/>
                    </a:cubicBezTo>
                    <a:cubicBezTo>
                      <a:pt x="1257" y="1002"/>
                      <a:pt x="1258" y="997"/>
                      <a:pt x="1258" y="992"/>
                    </a:cubicBezTo>
                    <a:cubicBezTo>
                      <a:pt x="1258" y="986"/>
                      <a:pt x="1249" y="986"/>
                      <a:pt x="1256" y="980"/>
                    </a:cubicBezTo>
                    <a:cubicBezTo>
                      <a:pt x="1263" y="973"/>
                      <a:pt x="1260" y="974"/>
                      <a:pt x="1257" y="971"/>
                    </a:cubicBezTo>
                    <a:cubicBezTo>
                      <a:pt x="1254" y="967"/>
                      <a:pt x="1248" y="960"/>
                      <a:pt x="1255" y="960"/>
                    </a:cubicBezTo>
                    <a:cubicBezTo>
                      <a:pt x="1262" y="960"/>
                      <a:pt x="1262" y="964"/>
                      <a:pt x="1265" y="957"/>
                    </a:cubicBezTo>
                    <a:cubicBezTo>
                      <a:pt x="1267" y="950"/>
                      <a:pt x="1271" y="947"/>
                      <a:pt x="1272" y="944"/>
                    </a:cubicBezTo>
                    <a:cubicBezTo>
                      <a:pt x="1273" y="942"/>
                      <a:pt x="1274" y="941"/>
                      <a:pt x="1275" y="939"/>
                    </a:cubicBezTo>
                    <a:cubicBezTo>
                      <a:pt x="1277" y="937"/>
                      <a:pt x="1278" y="934"/>
                      <a:pt x="1279" y="930"/>
                    </a:cubicBezTo>
                    <a:cubicBezTo>
                      <a:pt x="1279" y="922"/>
                      <a:pt x="1279" y="917"/>
                      <a:pt x="1281" y="914"/>
                    </a:cubicBezTo>
                    <a:cubicBezTo>
                      <a:pt x="1284" y="910"/>
                      <a:pt x="1286" y="905"/>
                      <a:pt x="1286" y="902"/>
                    </a:cubicBezTo>
                    <a:cubicBezTo>
                      <a:pt x="1287" y="898"/>
                      <a:pt x="1288" y="892"/>
                      <a:pt x="1291" y="896"/>
                    </a:cubicBezTo>
                    <a:cubicBezTo>
                      <a:pt x="1294" y="900"/>
                      <a:pt x="1294" y="901"/>
                      <a:pt x="1296" y="898"/>
                    </a:cubicBezTo>
                    <a:cubicBezTo>
                      <a:pt x="1299" y="895"/>
                      <a:pt x="1306" y="898"/>
                      <a:pt x="1302" y="892"/>
                    </a:cubicBezTo>
                    <a:cubicBezTo>
                      <a:pt x="1299" y="885"/>
                      <a:pt x="1294" y="882"/>
                      <a:pt x="1298" y="878"/>
                    </a:cubicBezTo>
                    <a:cubicBezTo>
                      <a:pt x="1302" y="873"/>
                      <a:pt x="1299" y="872"/>
                      <a:pt x="1296" y="869"/>
                    </a:cubicBezTo>
                    <a:cubicBezTo>
                      <a:pt x="1294" y="865"/>
                      <a:pt x="1294" y="861"/>
                      <a:pt x="1298" y="861"/>
                    </a:cubicBezTo>
                    <a:cubicBezTo>
                      <a:pt x="1302" y="861"/>
                      <a:pt x="1306" y="860"/>
                      <a:pt x="1304" y="856"/>
                    </a:cubicBezTo>
                    <a:cubicBezTo>
                      <a:pt x="1302" y="851"/>
                      <a:pt x="1298" y="849"/>
                      <a:pt x="1300" y="844"/>
                    </a:cubicBezTo>
                    <a:cubicBezTo>
                      <a:pt x="1302" y="840"/>
                      <a:pt x="1306" y="837"/>
                      <a:pt x="1302" y="834"/>
                    </a:cubicBezTo>
                    <a:cubicBezTo>
                      <a:pt x="1298" y="832"/>
                      <a:pt x="1292" y="837"/>
                      <a:pt x="1288" y="831"/>
                    </a:cubicBezTo>
                    <a:cubicBezTo>
                      <a:pt x="1285" y="826"/>
                      <a:pt x="1276" y="824"/>
                      <a:pt x="1274" y="828"/>
                    </a:cubicBezTo>
                    <a:cubicBezTo>
                      <a:pt x="1272" y="831"/>
                      <a:pt x="1264" y="842"/>
                      <a:pt x="1262" y="838"/>
                    </a:cubicBezTo>
                    <a:cubicBezTo>
                      <a:pt x="1260" y="834"/>
                      <a:pt x="1261" y="833"/>
                      <a:pt x="1258" y="833"/>
                    </a:cubicBezTo>
                    <a:cubicBezTo>
                      <a:pt x="1255" y="833"/>
                      <a:pt x="1252" y="825"/>
                      <a:pt x="1256" y="826"/>
                    </a:cubicBezTo>
                    <a:cubicBezTo>
                      <a:pt x="1261" y="828"/>
                      <a:pt x="1267" y="830"/>
                      <a:pt x="1269" y="826"/>
                    </a:cubicBezTo>
                    <a:cubicBezTo>
                      <a:pt x="1270" y="822"/>
                      <a:pt x="1271" y="818"/>
                      <a:pt x="1274" y="814"/>
                    </a:cubicBezTo>
                    <a:cubicBezTo>
                      <a:pt x="1274" y="814"/>
                      <a:pt x="1275" y="813"/>
                      <a:pt x="1276" y="813"/>
                    </a:cubicBezTo>
                    <a:cubicBezTo>
                      <a:pt x="1279" y="810"/>
                      <a:pt x="1294" y="806"/>
                      <a:pt x="1293" y="802"/>
                    </a:cubicBezTo>
                    <a:cubicBezTo>
                      <a:pt x="1291" y="798"/>
                      <a:pt x="1289" y="792"/>
                      <a:pt x="1286" y="790"/>
                    </a:cubicBezTo>
                    <a:cubicBezTo>
                      <a:pt x="1283" y="787"/>
                      <a:pt x="1277" y="785"/>
                      <a:pt x="1273" y="783"/>
                    </a:cubicBezTo>
                    <a:cubicBezTo>
                      <a:pt x="1271" y="782"/>
                      <a:pt x="1268" y="777"/>
                      <a:pt x="1269" y="775"/>
                    </a:cubicBezTo>
                    <a:cubicBezTo>
                      <a:pt x="1269" y="774"/>
                      <a:pt x="1270" y="774"/>
                      <a:pt x="1272" y="775"/>
                    </a:cubicBezTo>
                    <a:cubicBezTo>
                      <a:pt x="1280" y="778"/>
                      <a:pt x="1287" y="785"/>
                      <a:pt x="1288" y="781"/>
                    </a:cubicBezTo>
                    <a:cubicBezTo>
                      <a:pt x="1289" y="778"/>
                      <a:pt x="1285" y="774"/>
                      <a:pt x="1285" y="769"/>
                    </a:cubicBezTo>
                    <a:cubicBezTo>
                      <a:pt x="1285" y="765"/>
                      <a:pt x="1284" y="763"/>
                      <a:pt x="1280" y="763"/>
                    </a:cubicBezTo>
                    <a:cubicBezTo>
                      <a:pt x="1277" y="763"/>
                      <a:pt x="1272" y="764"/>
                      <a:pt x="1271" y="760"/>
                    </a:cubicBezTo>
                    <a:cubicBezTo>
                      <a:pt x="1269" y="755"/>
                      <a:pt x="1268" y="751"/>
                      <a:pt x="1263" y="751"/>
                    </a:cubicBezTo>
                    <a:cubicBezTo>
                      <a:pt x="1257" y="751"/>
                      <a:pt x="1254" y="749"/>
                      <a:pt x="1254" y="746"/>
                    </a:cubicBezTo>
                    <a:cubicBezTo>
                      <a:pt x="1254" y="742"/>
                      <a:pt x="1259" y="742"/>
                      <a:pt x="1255" y="738"/>
                    </a:cubicBezTo>
                    <a:cubicBezTo>
                      <a:pt x="1250" y="734"/>
                      <a:pt x="1241" y="724"/>
                      <a:pt x="1240" y="719"/>
                    </a:cubicBezTo>
                    <a:cubicBezTo>
                      <a:pt x="1237" y="714"/>
                      <a:pt x="1238" y="712"/>
                      <a:pt x="1233" y="709"/>
                    </a:cubicBezTo>
                    <a:cubicBezTo>
                      <a:pt x="1228" y="705"/>
                      <a:pt x="1228" y="705"/>
                      <a:pt x="1228" y="701"/>
                    </a:cubicBezTo>
                    <a:cubicBezTo>
                      <a:pt x="1228" y="697"/>
                      <a:pt x="1226" y="693"/>
                      <a:pt x="1221" y="692"/>
                    </a:cubicBezTo>
                    <a:cubicBezTo>
                      <a:pt x="1216" y="690"/>
                      <a:pt x="1211" y="691"/>
                      <a:pt x="1207" y="688"/>
                    </a:cubicBezTo>
                    <a:cubicBezTo>
                      <a:pt x="1203" y="685"/>
                      <a:pt x="1196" y="684"/>
                      <a:pt x="1195" y="678"/>
                    </a:cubicBezTo>
                    <a:cubicBezTo>
                      <a:pt x="1195" y="675"/>
                      <a:pt x="1195" y="674"/>
                      <a:pt x="1196" y="672"/>
                    </a:cubicBezTo>
                    <a:cubicBezTo>
                      <a:pt x="1197" y="671"/>
                      <a:pt x="1198" y="670"/>
                      <a:pt x="1199" y="667"/>
                    </a:cubicBezTo>
                    <a:cubicBezTo>
                      <a:pt x="1203" y="659"/>
                      <a:pt x="1203" y="655"/>
                      <a:pt x="1208" y="652"/>
                    </a:cubicBezTo>
                    <a:cubicBezTo>
                      <a:pt x="1214" y="648"/>
                      <a:pt x="1215" y="646"/>
                      <a:pt x="1215" y="642"/>
                    </a:cubicBezTo>
                    <a:cubicBezTo>
                      <a:pt x="1215" y="638"/>
                      <a:pt x="1208" y="638"/>
                      <a:pt x="1216" y="634"/>
                    </a:cubicBezTo>
                    <a:cubicBezTo>
                      <a:pt x="1224" y="631"/>
                      <a:pt x="1227" y="635"/>
                      <a:pt x="1228" y="627"/>
                    </a:cubicBezTo>
                    <a:cubicBezTo>
                      <a:pt x="1228" y="620"/>
                      <a:pt x="1226" y="614"/>
                      <a:pt x="1232" y="611"/>
                    </a:cubicBezTo>
                    <a:cubicBezTo>
                      <a:pt x="1238" y="608"/>
                      <a:pt x="1243" y="602"/>
                      <a:pt x="1250" y="599"/>
                    </a:cubicBezTo>
                    <a:cubicBezTo>
                      <a:pt x="1256" y="595"/>
                      <a:pt x="1254" y="588"/>
                      <a:pt x="1260" y="593"/>
                    </a:cubicBezTo>
                    <a:cubicBezTo>
                      <a:pt x="1266" y="598"/>
                      <a:pt x="1270" y="595"/>
                      <a:pt x="1269" y="589"/>
                    </a:cubicBezTo>
                    <a:cubicBezTo>
                      <a:pt x="1268" y="582"/>
                      <a:pt x="1273" y="575"/>
                      <a:pt x="1267" y="574"/>
                    </a:cubicBezTo>
                    <a:cubicBezTo>
                      <a:pt x="1262" y="573"/>
                      <a:pt x="1260" y="576"/>
                      <a:pt x="1258" y="573"/>
                    </a:cubicBezTo>
                    <a:cubicBezTo>
                      <a:pt x="1255" y="569"/>
                      <a:pt x="1254" y="572"/>
                      <a:pt x="1250" y="575"/>
                    </a:cubicBezTo>
                    <a:cubicBezTo>
                      <a:pt x="1246" y="579"/>
                      <a:pt x="1243" y="581"/>
                      <a:pt x="1239" y="578"/>
                    </a:cubicBezTo>
                    <a:cubicBezTo>
                      <a:pt x="1234" y="575"/>
                      <a:pt x="1235" y="574"/>
                      <a:pt x="1232" y="575"/>
                    </a:cubicBezTo>
                    <a:cubicBezTo>
                      <a:pt x="1228" y="575"/>
                      <a:pt x="1225" y="570"/>
                      <a:pt x="1223" y="570"/>
                    </a:cubicBezTo>
                    <a:cubicBezTo>
                      <a:pt x="1222" y="570"/>
                      <a:pt x="1218" y="564"/>
                      <a:pt x="1212" y="572"/>
                    </a:cubicBezTo>
                    <a:cubicBezTo>
                      <a:pt x="1205" y="581"/>
                      <a:pt x="1209" y="574"/>
                      <a:pt x="1205" y="581"/>
                    </a:cubicBezTo>
                    <a:cubicBezTo>
                      <a:pt x="1202" y="587"/>
                      <a:pt x="1199" y="590"/>
                      <a:pt x="1198" y="594"/>
                    </a:cubicBezTo>
                    <a:cubicBezTo>
                      <a:pt x="1197" y="599"/>
                      <a:pt x="1197" y="600"/>
                      <a:pt x="1191" y="600"/>
                    </a:cubicBezTo>
                    <a:cubicBezTo>
                      <a:pt x="1185" y="601"/>
                      <a:pt x="1180" y="602"/>
                      <a:pt x="1177" y="599"/>
                    </a:cubicBezTo>
                    <a:cubicBezTo>
                      <a:pt x="1174" y="595"/>
                      <a:pt x="1173" y="595"/>
                      <a:pt x="1175" y="590"/>
                    </a:cubicBezTo>
                    <a:cubicBezTo>
                      <a:pt x="1176" y="584"/>
                      <a:pt x="1179" y="583"/>
                      <a:pt x="1175" y="581"/>
                    </a:cubicBezTo>
                    <a:cubicBezTo>
                      <a:pt x="1171" y="577"/>
                      <a:pt x="1171" y="568"/>
                      <a:pt x="1167" y="569"/>
                    </a:cubicBezTo>
                    <a:cubicBezTo>
                      <a:pt x="1162" y="570"/>
                      <a:pt x="1145" y="574"/>
                      <a:pt x="1140" y="569"/>
                    </a:cubicBezTo>
                    <a:cubicBezTo>
                      <a:pt x="1139" y="569"/>
                      <a:pt x="1139" y="569"/>
                      <a:pt x="1139" y="569"/>
                    </a:cubicBezTo>
                    <a:cubicBezTo>
                      <a:pt x="1135" y="565"/>
                      <a:pt x="1132" y="560"/>
                      <a:pt x="1132" y="556"/>
                    </a:cubicBezTo>
                    <a:cubicBezTo>
                      <a:pt x="1132" y="555"/>
                      <a:pt x="1132" y="555"/>
                      <a:pt x="1132" y="554"/>
                    </a:cubicBezTo>
                    <a:cubicBezTo>
                      <a:pt x="1134" y="549"/>
                      <a:pt x="1136" y="545"/>
                      <a:pt x="1137" y="541"/>
                    </a:cubicBezTo>
                    <a:cubicBezTo>
                      <a:pt x="1138" y="539"/>
                      <a:pt x="1139" y="538"/>
                      <a:pt x="1140" y="538"/>
                    </a:cubicBezTo>
                    <a:cubicBezTo>
                      <a:pt x="1142" y="539"/>
                      <a:pt x="1143" y="539"/>
                      <a:pt x="1145" y="541"/>
                    </a:cubicBezTo>
                    <a:cubicBezTo>
                      <a:pt x="1149" y="542"/>
                      <a:pt x="1150" y="537"/>
                      <a:pt x="1155" y="536"/>
                    </a:cubicBezTo>
                    <a:cubicBezTo>
                      <a:pt x="1161" y="534"/>
                      <a:pt x="1167" y="532"/>
                      <a:pt x="1168" y="529"/>
                    </a:cubicBezTo>
                    <a:cubicBezTo>
                      <a:pt x="1169" y="524"/>
                      <a:pt x="1169" y="510"/>
                      <a:pt x="1175" y="506"/>
                    </a:cubicBezTo>
                    <a:cubicBezTo>
                      <a:pt x="1177" y="505"/>
                      <a:pt x="1180" y="504"/>
                      <a:pt x="1182" y="502"/>
                    </a:cubicBezTo>
                    <a:cubicBezTo>
                      <a:pt x="1186" y="499"/>
                      <a:pt x="1190" y="493"/>
                      <a:pt x="1196" y="485"/>
                    </a:cubicBezTo>
                    <a:cubicBezTo>
                      <a:pt x="1204" y="471"/>
                      <a:pt x="1200" y="460"/>
                      <a:pt x="1212" y="461"/>
                    </a:cubicBezTo>
                    <a:cubicBezTo>
                      <a:pt x="1225" y="461"/>
                      <a:pt x="1229" y="461"/>
                      <a:pt x="1232" y="465"/>
                    </a:cubicBezTo>
                    <a:cubicBezTo>
                      <a:pt x="1234" y="470"/>
                      <a:pt x="1242" y="469"/>
                      <a:pt x="1237" y="477"/>
                    </a:cubicBezTo>
                    <a:cubicBezTo>
                      <a:pt x="1232" y="485"/>
                      <a:pt x="1229" y="491"/>
                      <a:pt x="1227" y="493"/>
                    </a:cubicBezTo>
                    <a:cubicBezTo>
                      <a:pt x="1224" y="496"/>
                      <a:pt x="1217" y="504"/>
                      <a:pt x="1222" y="507"/>
                    </a:cubicBezTo>
                    <a:cubicBezTo>
                      <a:pt x="1227" y="511"/>
                      <a:pt x="1225" y="514"/>
                      <a:pt x="1229" y="515"/>
                    </a:cubicBezTo>
                    <a:cubicBezTo>
                      <a:pt x="1235" y="515"/>
                      <a:pt x="1234" y="511"/>
                      <a:pt x="1233" y="517"/>
                    </a:cubicBezTo>
                    <a:cubicBezTo>
                      <a:pt x="1231" y="524"/>
                      <a:pt x="1232" y="525"/>
                      <a:pt x="1226" y="527"/>
                    </a:cubicBezTo>
                    <a:cubicBezTo>
                      <a:pt x="1219" y="529"/>
                      <a:pt x="1220" y="531"/>
                      <a:pt x="1220" y="535"/>
                    </a:cubicBezTo>
                    <a:cubicBezTo>
                      <a:pt x="1221" y="538"/>
                      <a:pt x="1226" y="536"/>
                      <a:pt x="1231" y="532"/>
                    </a:cubicBezTo>
                    <a:cubicBezTo>
                      <a:pt x="1236" y="529"/>
                      <a:pt x="1242" y="524"/>
                      <a:pt x="1245" y="517"/>
                    </a:cubicBezTo>
                    <a:cubicBezTo>
                      <a:pt x="1248" y="511"/>
                      <a:pt x="1253" y="503"/>
                      <a:pt x="1260" y="499"/>
                    </a:cubicBezTo>
                    <a:cubicBezTo>
                      <a:pt x="1267" y="494"/>
                      <a:pt x="1266" y="493"/>
                      <a:pt x="1272" y="490"/>
                    </a:cubicBezTo>
                    <a:cubicBezTo>
                      <a:pt x="1279" y="487"/>
                      <a:pt x="1280" y="486"/>
                      <a:pt x="1285" y="484"/>
                    </a:cubicBezTo>
                    <a:cubicBezTo>
                      <a:pt x="1289" y="482"/>
                      <a:pt x="1291" y="479"/>
                      <a:pt x="1293" y="479"/>
                    </a:cubicBezTo>
                    <a:cubicBezTo>
                      <a:pt x="1293" y="474"/>
                      <a:pt x="1294" y="468"/>
                      <a:pt x="1296" y="467"/>
                    </a:cubicBezTo>
                    <a:cubicBezTo>
                      <a:pt x="1300" y="464"/>
                      <a:pt x="1307" y="451"/>
                      <a:pt x="1314" y="447"/>
                    </a:cubicBezTo>
                    <a:cubicBezTo>
                      <a:pt x="1315" y="446"/>
                      <a:pt x="1318" y="445"/>
                      <a:pt x="1319" y="443"/>
                    </a:cubicBezTo>
                    <a:cubicBezTo>
                      <a:pt x="1325" y="439"/>
                      <a:pt x="1330" y="434"/>
                      <a:pt x="1331" y="430"/>
                    </a:cubicBezTo>
                    <a:cubicBezTo>
                      <a:pt x="1332" y="425"/>
                      <a:pt x="1337" y="418"/>
                      <a:pt x="1338" y="413"/>
                    </a:cubicBezTo>
                    <a:cubicBezTo>
                      <a:pt x="1338" y="409"/>
                      <a:pt x="1339" y="398"/>
                      <a:pt x="1343" y="398"/>
                    </a:cubicBezTo>
                    <a:cubicBezTo>
                      <a:pt x="1345" y="398"/>
                      <a:pt x="1349" y="399"/>
                      <a:pt x="1351" y="401"/>
                    </a:cubicBezTo>
                    <a:cubicBezTo>
                      <a:pt x="1353" y="404"/>
                      <a:pt x="1354" y="404"/>
                      <a:pt x="1358" y="404"/>
                    </a:cubicBezTo>
                    <a:cubicBezTo>
                      <a:pt x="1361" y="403"/>
                      <a:pt x="1360" y="402"/>
                      <a:pt x="1363" y="404"/>
                    </a:cubicBezTo>
                    <a:cubicBezTo>
                      <a:pt x="1366" y="406"/>
                      <a:pt x="1367" y="405"/>
                      <a:pt x="1368" y="404"/>
                    </a:cubicBezTo>
                    <a:cubicBezTo>
                      <a:pt x="1369" y="403"/>
                      <a:pt x="1371" y="400"/>
                      <a:pt x="1372" y="401"/>
                    </a:cubicBezTo>
                    <a:cubicBezTo>
                      <a:pt x="1374" y="403"/>
                      <a:pt x="1378" y="404"/>
                      <a:pt x="1379" y="401"/>
                    </a:cubicBezTo>
                    <a:cubicBezTo>
                      <a:pt x="1380" y="397"/>
                      <a:pt x="1382" y="395"/>
                      <a:pt x="1379" y="393"/>
                    </a:cubicBezTo>
                    <a:cubicBezTo>
                      <a:pt x="1376" y="391"/>
                      <a:pt x="1372" y="389"/>
                      <a:pt x="1372" y="386"/>
                    </a:cubicBezTo>
                    <a:cubicBezTo>
                      <a:pt x="1372" y="383"/>
                      <a:pt x="1372" y="378"/>
                      <a:pt x="1375" y="378"/>
                    </a:cubicBezTo>
                    <a:cubicBezTo>
                      <a:pt x="1378" y="378"/>
                      <a:pt x="1380" y="379"/>
                      <a:pt x="1384" y="377"/>
                    </a:cubicBezTo>
                    <a:cubicBezTo>
                      <a:pt x="1388" y="375"/>
                      <a:pt x="1391" y="376"/>
                      <a:pt x="1394" y="371"/>
                    </a:cubicBezTo>
                    <a:cubicBezTo>
                      <a:pt x="1396" y="365"/>
                      <a:pt x="1394" y="359"/>
                      <a:pt x="1398" y="358"/>
                    </a:cubicBezTo>
                    <a:cubicBezTo>
                      <a:pt x="1402" y="357"/>
                      <a:pt x="1408" y="355"/>
                      <a:pt x="1407" y="352"/>
                    </a:cubicBezTo>
                    <a:cubicBezTo>
                      <a:pt x="1406" y="348"/>
                      <a:pt x="1404" y="343"/>
                      <a:pt x="1404" y="340"/>
                    </a:cubicBezTo>
                    <a:cubicBezTo>
                      <a:pt x="1405" y="338"/>
                      <a:pt x="1407" y="331"/>
                      <a:pt x="1411" y="335"/>
                    </a:cubicBezTo>
                    <a:cubicBezTo>
                      <a:pt x="1416" y="338"/>
                      <a:pt x="1413" y="340"/>
                      <a:pt x="1418" y="342"/>
                    </a:cubicBezTo>
                    <a:cubicBezTo>
                      <a:pt x="1423" y="343"/>
                      <a:pt x="1420" y="338"/>
                      <a:pt x="1424" y="336"/>
                    </a:cubicBezTo>
                    <a:cubicBezTo>
                      <a:pt x="1429" y="333"/>
                      <a:pt x="1436" y="332"/>
                      <a:pt x="1436" y="327"/>
                    </a:cubicBezTo>
                    <a:cubicBezTo>
                      <a:pt x="1436" y="322"/>
                      <a:pt x="1435" y="316"/>
                      <a:pt x="1434" y="311"/>
                    </a:cubicBezTo>
                    <a:cubicBezTo>
                      <a:pt x="1434" y="310"/>
                      <a:pt x="1434" y="310"/>
                      <a:pt x="1434" y="310"/>
                    </a:cubicBezTo>
                    <a:cubicBezTo>
                      <a:pt x="1432" y="305"/>
                      <a:pt x="1429" y="303"/>
                      <a:pt x="1429" y="299"/>
                    </a:cubicBezTo>
                    <a:cubicBezTo>
                      <a:pt x="1429" y="294"/>
                      <a:pt x="1428" y="284"/>
                      <a:pt x="1424" y="279"/>
                    </a:cubicBezTo>
                    <a:cubicBezTo>
                      <a:pt x="1420" y="275"/>
                      <a:pt x="1418" y="271"/>
                      <a:pt x="1416" y="268"/>
                    </a:cubicBezTo>
                    <a:cubicBezTo>
                      <a:pt x="1413" y="266"/>
                      <a:pt x="1412" y="261"/>
                      <a:pt x="1416" y="260"/>
                    </a:cubicBezTo>
                    <a:cubicBezTo>
                      <a:pt x="1420" y="259"/>
                      <a:pt x="1424" y="258"/>
                      <a:pt x="1425" y="254"/>
                    </a:cubicBezTo>
                    <a:cubicBezTo>
                      <a:pt x="1425" y="250"/>
                      <a:pt x="1427" y="241"/>
                      <a:pt x="1430" y="241"/>
                    </a:cubicBezTo>
                    <a:cubicBezTo>
                      <a:pt x="1433" y="242"/>
                      <a:pt x="1437" y="244"/>
                      <a:pt x="1442" y="243"/>
                    </a:cubicBezTo>
                    <a:cubicBezTo>
                      <a:pt x="1447" y="243"/>
                      <a:pt x="1449" y="244"/>
                      <a:pt x="1451" y="242"/>
                    </a:cubicBezTo>
                    <a:cubicBezTo>
                      <a:pt x="1452" y="241"/>
                      <a:pt x="1453" y="242"/>
                      <a:pt x="1454" y="242"/>
                    </a:cubicBezTo>
                    <a:cubicBezTo>
                      <a:pt x="1455" y="243"/>
                      <a:pt x="1460" y="243"/>
                      <a:pt x="1460" y="242"/>
                    </a:cubicBezTo>
                    <a:cubicBezTo>
                      <a:pt x="1460" y="240"/>
                      <a:pt x="1460" y="235"/>
                      <a:pt x="1459" y="233"/>
                    </a:cubicBezTo>
                    <a:cubicBezTo>
                      <a:pt x="1457" y="230"/>
                      <a:pt x="1456" y="227"/>
                      <a:pt x="1458" y="225"/>
                    </a:cubicBezTo>
                    <a:cubicBezTo>
                      <a:pt x="1461" y="223"/>
                      <a:pt x="1464" y="219"/>
                      <a:pt x="1463" y="216"/>
                    </a:cubicBezTo>
                    <a:cubicBezTo>
                      <a:pt x="1461" y="214"/>
                      <a:pt x="1459" y="213"/>
                      <a:pt x="1462" y="211"/>
                    </a:cubicBezTo>
                    <a:cubicBezTo>
                      <a:pt x="1464" y="209"/>
                      <a:pt x="1465" y="208"/>
                      <a:pt x="1464" y="205"/>
                    </a:cubicBezTo>
                    <a:cubicBezTo>
                      <a:pt x="1464" y="203"/>
                      <a:pt x="1460" y="201"/>
                      <a:pt x="1463" y="198"/>
                    </a:cubicBezTo>
                    <a:cubicBezTo>
                      <a:pt x="1466" y="196"/>
                      <a:pt x="1468" y="194"/>
                      <a:pt x="1465" y="190"/>
                    </a:cubicBezTo>
                    <a:cubicBezTo>
                      <a:pt x="1463" y="187"/>
                      <a:pt x="1460" y="186"/>
                      <a:pt x="1463" y="184"/>
                    </a:cubicBezTo>
                    <a:cubicBezTo>
                      <a:pt x="1466" y="181"/>
                      <a:pt x="1464" y="178"/>
                      <a:pt x="1463" y="175"/>
                    </a:cubicBezTo>
                    <a:cubicBezTo>
                      <a:pt x="1461" y="172"/>
                      <a:pt x="1462" y="170"/>
                      <a:pt x="1463" y="168"/>
                    </a:cubicBezTo>
                    <a:cubicBezTo>
                      <a:pt x="1463" y="165"/>
                      <a:pt x="1465" y="163"/>
                      <a:pt x="1463" y="161"/>
                    </a:cubicBezTo>
                    <a:cubicBezTo>
                      <a:pt x="1462" y="159"/>
                      <a:pt x="1460" y="155"/>
                      <a:pt x="1462" y="153"/>
                    </a:cubicBezTo>
                    <a:cubicBezTo>
                      <a:pt x="1464" y="151"/>
                      <a:pt x="1465" y="150"/>
                      <a:pt x="1467" y="149"/>
                    </a:cubicBezTo>
                    <a:cubicBezTo>
                      <a:pt x="1469" y="149"/>
                      <a:pt x="1471" y="145"/>
                      <a:pt x="1471" y="142"/>
                    </a:cubicBezTo>
                    <a:cubicBezTo>
                      <a:pt x="1471" y="139"/>
                      <a:pt x="1470" y="137"/>
                      <a:pt x="1466" y="134"/>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dirty="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 name="Freeform 25"/>
              <p:cNvSpPr>
                <a:spLocks/>
              </p:cNvSpPr>
              <p:nvPr/>
            </p:nvSpPr>
            <p:spPr bwMode="auto">
              <a:xfrm>
                <a:off x="4116" y="3996"/>
                <a:ext cx="127" cy="313"/>
              </a:xfrm>
              <a:custGeom>
                <a:avLst/>
                <a:gdLst>
                  <a:gd name="T0" fmla="*/ 48 w 51"/>
                  <a:gd name="T1" fmla="*/ 16 h 125"/>
                  <a:gd name="T2" fmla="*/ 48 w 51"/>
                  <a:gd name="T3" fmla="*/ 6 h 125"/>
                  <a:gd name="T4" fmla="*/ 38 w 51"/>
                  <a:gd name="T5" fmla="*/ 4 h 125"/>
                  <a:gd name="T6" fmla="*/ 35 w 51"/>
                  <a:gd name="T7" fmla="*/ 2 h 125"/>
                  <a:gd name="T8" fmla="*/ 28 w 51"/>
                  <a:gd name="T9" fmla="*/ 8 h 125"/>
                  <a:gd name="T10" fmla="*/ 21 w 51"/>
                  <a:gd name="T11" fmla="*/ 13 h 125"/>
                  <a:gd name="T12" fmla="*/ 20 w 51"/>
                  <a:gd name="T13" fmla="*/ 19 h 125"/>
                  <a:gd name="T14" fmla="*/ 16 w 51"/>
                  <a:gd name="T15" fmla="*/ 30 h 125"/>
                  <a:gd name="T16" fmla="*/ 12 w 51"/>
                  <a:gd name="T17" fmla="*/ 34 h 125"/>
                  <a:gd name="T18" fmla="*/ 9 w 51"/>
                  <a:gd name="T19" fmla="*/ 47 h 125"/>
                  <a:gd name="T20" fmla="*/ 6 w 51"/>
                  <a:gd name="T21" fmla="*/ 57 h 125"/>
                  <a:gd name="T22" fmla="*/ 5 w 51"/>
                  <a:gd name="T23" fmla="*/ 62 h 125"/>
                  <a:gd name="T24" fmla="*/ 1 w 51"/>
                  <a:gd name="T25" fmla="*/ 71 h 125"/>
                  <a:gd name="T26" fmla="*/ 4 w 51"/>
                  <a:gd name="T27" fmla="*/ 76 h 125"/>
                  <a:gd name="T28" fmla="*/ 3 w 51"/>
                  <a:gd name="T29" fmla="*/ 87 h 125"/>
                  <a:gd name="T30" fmla="*/ 8 w 51"/>
                  <a:gd name="T31" fmla="*/ 93 h 125"/>
                  <a:gd name="T32" fmla="*/ 13 w 51"/>
                  <a:gd name="T33" fmla="*/ 103 h 125"/>
                  <a:gd name="T34" fmla="*/ 22 w 51"/>
                  <a:gd name="T35" fmla="*/ 108 h 125"/>
                  <a:gd name="T36" fmla="*/ 28 w 51"/>
                  <a:gd name="T37" fmla="*/ 117 h 125"/>
                  <a:gd name="T38" fmla="*/ 33 w 51"/>
                  <a:gd name="T39" fmla="*/ 124 h 125"/>
                  <a:gd name="T40" fmla="*/ 36 w 51"/>
                  <a:gd name="T41" fmla="*/ 119 h 125"/>
                  <a:gd name="T42" fmla="*/ 35 w 51"/>
                  <a:gd name="T43" fmla="*/ 110 h 125"/>
                  <a:gd name="T44" fmla="*/ 37 w 51"/>
                  <a:gd name="T45" fmla="*/ 99 h 125"/>
                  <a:gd name="T46" fmla="*/ 43 w 51"/>
                  <a:gd name="T47" fmla="*/ 86 h 125"/>
                  <a:gd name="T48" fmla="*/ 44 w 51"/>
                  <a:gd name="T49" fmla="*/ 81 h 125"/>
                  <a:gd name="T50" fmla="*/ 46 w 51"/>
                  <a:gd name="T51" fmla="*/ 69 h 125"/>
                  <a:gd name="T52" fmla="*/ 47 w 51"/>
                  <a:gd name="T53" fmla="*/ 61 h 125"/>
                  <a:gd name="T54" fmla="*/ 47 w 51"/>
                  <a:gd name="T55" fmla="*/ 54 h 125"/>
                  <a:gd name="T56" fmla="*/ 49 w 51"/>
                  <a:gd name="T57" fmla="*/ 47 h 125"/>
                  <a:gd name="T58" fmla="*/ 48 w 51"/>
                  <a:gd name="T59" fmla="*/ 39 h 125"/>
                  <a:gd name="T60" fmla="*/ 50 w 51"/>
                  <a:gd name="T61" fmla="*/ 28 h 125"/>
                  <a:gd name="T62" fmla="*/ 48 w 51"/>
                  <a:gd name="T63" fmla="*/ 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125">
                    <a:moveTo>
                      <a:pt x="48" y="16"/>
                    </a:moveTo>
                    <a:cubicBezTo>
                      <a:pt x="48" y="11"/>
                      <a:pt x="49" y="8"/>
                      <a:pt x="48" y="6"/>
                    </a:cubicBezTo>
                    <a:cubicBezTo>
                      <a:pt x="46" y="4"/>
                      <a:pt x="40" y="6"/>
                      <a:pt x="38" y="4"/>
                    </a:cubicBezTo>
                    <a:cubicBezTo>
                      <a:pt x="37" y="2"/>
                      <a:pt x="36" y="0"/>
                      <a:pt x="35" y="2"/>
                    </a:cubicBezTo>
                    <a:cubicBezTo>
                      <a:pt x="32" y="4"/>
                      <a:pt x="30" y="8"/>
                      <a:pt x="28" y="8"/>
                    </a:cubicBezTo>
                    <a:cubicBezTo>
                      <a:pt x="25" y="9"/>
                      <a:pt x="23" y="11"/>
                      <a:pt x="21" y="13"/>
                    </a:cubicBezTo>
                    <a:cubicBezTo>
                      <a:pt x="20" y="15"/>
                      <a:pt x="20" y="15"/>
                      <a:pt x="20" y="19"/>
                    </a:cubicBezTo>
                    <a:cubicBezTo>
                      <a:pt x="20" y="19"/>
                      <a:pt x="19" y="29"/>
                      <a:pt x="16" y="30"/>
                    </a:cubicBezTo>
                    <a:cubicBezTo>
                      <a:pt x="12" y="30"/>
                      <a:pt x="13" y="31"/>
                      <a:pt x="12" y="34"/>
                    </a:cubicBezTo>
                    <a:cubicBezTo>
                      <a:pt x="11" y="38"/>
                      <a:pt x="11" y="44"/>
                      <a:pt x="9" y="47"/>
                    </a:cubicBezTo>
                    <a:cubicBezTo>
                      <a:pt x="7" y="50"/>
                      <a:pt x="5" y="54"/>
                      <a:pt x="6" y="57"/>
                    </a:cubicBezTo>
                    <a:cubicBezTo>
                      <a:pt x="6" y="59"/>
                      <a:pt x="6" y="60"/>
                      <a:pt x="5" y="62"/>
                    </a:cubicBezTo>
                    <a:cubicBezTo>
                      <a:pt x="3" y="64"/>
                      <a:pt x="1" y="67"/>
                      <a:pt x="1" y="71"/>
                    </a:cubicBezTo>
                    <a:cubicBezTo>
                      <a:pt x="2" y="74"/>
                      <a:pt x="4" y="72"/>
                      <a:pt x="4" y="76"/>
                    </a:cubicBezTo>
                    <a:cubicBezTo>
                      <a:pt x="4" y="80"/>
                      <a:pt x="0" y="83"/>
                      <a:pt x="3" y="87"/>
                    </a:cubicBezTo>
                    <a:cubicBezTo>
                      <a:pt x="6" y="92"/>
                      <a:pt x="8" y="91"/>
                      <a:pt x="8" y="93"/>
                    </a:cubicBezTo>
                    <a:cubicBezTo>
                      <a:pt x="9" y="96"/>
                      <a:pt x="10" y="99"/>
                      <a:pt x="13" y="103"/>
                    </a:cubicBezTo>
                    <a:cubicBezTo>
                      <a:pt x="16" y="106"/>
                      <a:pt x="19" y="105"/>
                      <a:pt x="22" y="108"/>
                    </a:cubicBezTo>
                    <a:cubicBezTo>
                      <a:pt x="24" y="112"/>
                      <a:pt x="28" y="113"/>
                      <a:pt x="28" y="117"/>
                    </a:cubicBezTo>
                    <a:cubicBezTo>
                      <a:pt x="29" y="121"/>
                      <a:pt x="31" y="124"/>
                      <a:pt x="33" y="124"/>
                    </a:cubicBezTo>
                    <a:cubicBezTo>
                      <a:pt x="35" y="125"/>
                      <a:pt x="38" y="123"/>
                      <a:pt x="36" y="119"/>
                    </a:cubicBezTo>
                    <a:cubicBezTo>
                      <a:pt x="35" y="116"/>
                      <a:pt x="36" y="114"/>
                      <a:pt x="35" y="110"/>
                    </a:cubicBezTo>
                    <a:cubicBezTo>
                      <a:pt x="35" y="106"/>
                      <a:pt x="35" y="102"/>
                      <a:pt x="37" y="99"/>
                    </a:cubicBezTo>
                    <a:cubicBezTo>
                      <a:pt x="40" y="96"/>
                      <a:pt x="42" y="90"/>
                      <a:pt x="43" y="86"/>
                    </a:cubicBezTo>
                    <a:cubicBezTo>
                      <a:pt x="43" y="83"/>
                      <a:pt x="42" y="83"/>
                      <a:pt x="44" y="81"/>
                    </a:cubicBezTo>
                    <a:cubicBezTo>
                      <a:pt x="47" y="79"/>
                      <a:pt x="44" y="72"/>
                      <a:pt x="46" y="69"/>
                    </a:cubicBezTo>
                    <a:cubicBezTo>
                      <a:pt x="48" y="66"/>
                      <a:pt x="49" y="63"/>
                      <a:pt x="47" y="61"/>
                    </a:cubicBezTo>
                    <a:cubicBezTo>
                      <a:pt x="46" y="59"/>
                      <a:pt x="45" y="55"/>
                      <a:pt x="47" y="54"/>
                    </a:cubicBezTo>
                    <a:cubicBezTo>
                      <a:pt x="49" y="53"/>
                      <a:pt x="50" y="50"/>
                      <a:pt x="49" y="47"/>
                    </a:cubicBezTo>
                    <a:cubicBezTo>
                      <a:pt x="48" y="44"/>
                      <a:pt x="47" y="43"/>
                      <a:pt x="48" y="39"/>
                    </a:cubicBezTo>
                    <a:cubicBezTo>
                      <a:pt x="48" y="35"/>
                      <a:pt x="50" y="33"/>
                      <a:pt x="50" y="28"/>
                    </a:cubicBezTo>
                    <a:cubicBezTo>
                      <a:pt x="51" y="24"/>
                      <a:pt x="47" y="21"/>
                      <a:pt x="48" y="16"/>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 name="Freeform 26"/>
              <p:cNvSpPr>
                <a:spLocks/>
              </p:cNvSpPr>
              <p:nvPr/>
            </p:nvSpPr>
            <p:spPr bwMode="auto">
              <a:xfrm>
                <a:off x="4381" y="4036"/>
                <a:ext cx="22" cy="17"/>
              </a:xfrm>
              <a:custGeom>
                <a:avLst/>
                <a:gdLst>
                  <a:gd name="T0" fmla="*/ 6 w 9"/>
                  <a:gd name="T1" fmla="*/ 1 h 7"/>
                  <a:gd name="T2" fmla="*/ 0 w 9"/>
                  <a:gd name="T3" fmla="*/ 3 h 7"/>
                  <a:gd name="T4" fmla="*/ 3 w 9"/>
                  <a:gd name="T5" fmla="*/ 6 h 7"/>
                  <a:gd name="T6" fmla="*/ 6 w 9"/>
                  <a:gd name="T7" fmla="*/ 1 h 7"/>
                </a:gdLst>
                <a:ahLst/>
                <a:cxnLst>
                  <a:cxn ang="0">
                    <a:pos x="T0" y="T1"/>
                  </a:cxn>
                  <a:cxn ang="0">
                    <a:pos x="T2" y="T3"/>
                  </a:cxn>
                  <a:cxn ang="0">
                    <a:pos x="T4" y="T5"/>
                  </a:cxn>
                  <a:cxn ang="0">
                    <a:pos x="T6" y="T7"/>
                  </a:cxn>
                </a:cxnLst>
                <a:rect l="0" t="0" r="r" b="b"/>
                <a:pathLst>
                  <a:path w="9" h="7">
                    <a:moveTo>
                      <a:pt x="6" y="1"/>
                    </a:moveTo>
                    <a:cubicBezTo>
                      <a:pt x="6" y="1"/>
                      <a:pt x="0" y="0"/>
                      <a:pt x="0" y="3"/>
                    </a:cubicBezTo>
                    <a:cubicBezTo>
                      <a:pt x="1" y="5"/>
                      <a:pt x="0" y="6"/>
                      <a:pt x="3" y="6"/>
                    </a:cubicBezTo>
                    <a:cubicBezTo>
                      <a:pt x="6" y="7"/>
                      <a:pt x="9" y="2"/>
                      <a:pt x="6" y="1"/>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 name="Freeform 27"/>
              <p:cNvSpPr>
                <a:spLocks/>
              </p:cNvSpPr>
              <p:nvPr/>
            </p:nvSpPr>
            <p:spPr bwMode="auto">
              <a:xfrm>
                <a:off x="4411" y="4018"/>
                <a:ext cx="17" cy="25"/>
              </a:xfrm>
              <a:custGeom>
                <a:avLst/>
                <a:gdLst>
                  <a:gd name="T0" fmla="*/ 4 w 7"/>
                  <a:gd name="T1" fmla="*/ 0 h 10"/>
                  <a:gd name="T2" fmla="*/ 1 w 7"/>
                  <a:gd name="T3" fmla="*/ 5 h 10"/>
                  <a:gd name="T4" fmla="*/ 5 w 7"/>
                  <a:gd name="T5" fmla="*/ 7 h 10"/>
                  <a:gd name="T6" fmla="*/ 4 w 7"/>
                  <a:gd name="T7" fmla="*/ 0 h 10"/>
                </a:gdLst>
                <a:ahLst/>
                <a:cxnLst>
                  <a:cxn ang="0">
                    <a:pos x="T0" y="T1"/>
                  </a:cxn>
                  <a:cxn ang="0">
                    <a:pos x="T2" y="T3"/>
                  </a:cxn>
                  <a:cxn ang="0">
                    <a:pos x="T4" y="T5"/>
                  </a:cxn>
                  <a:cxn ang="0">
                    <a:pos x="T6" y="T7"/>
                  </a:cxn>
                </a:cxnLst>
                <a:rect l="0" t="0" r="r" b="b"/>
                <a:pathLst>
                  <a:path w="7" h="10">
                    <a:moveTo>
                      <a:pt x="4" y="0"/>
                    </a:moveTo>
                    <a:cubicBezTo>
                      <a:pt x="4" y="0"/>
                      <a:pt x="0" y="2"/>
                      <a:pt x="1" y="5"/>
                    </a:cubicBezTo>
                    <a:cubicBezTo>
                      <a:pt x="1" y="7"/>
                      <a:pt x="4" y="10"/>
                      <a:pt x="5" y="7"/>
                    </a:cubicBezTo>
                    <a:cubicBezTo>
                      <a:pt x="5" y="4"/>
                      <a:pt x="7" y="0"/>
                      <a:pt x="4" y="0"/>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2" name="Freeform 28"/>
              <p:cNvSpPr>
                <a:spLocks/>
              </p:cNvSpPr>
              <p:nvPr/>
            </p:nvSpPr>
            <p:spPr bwMode="auto">
              <a:xfrm>
                <a:off x="4486" y="3973"/>
                <a:ext cx="22" cy="18"/>
              </a:xfrm>
              <a:custGeom>
                <a:avLst/>
                <a:gdLst>
                  <a:gd name="T0" fmla="*/ 5 w 9"/>
                  <a:gd name="T1" fmla="*/ 1 h 7"/>
                  <a:gd name="T2" fmla="*/ 0 w 9"/>
                  <a:gd name="T3" fmla="*/ 1 h 7"/>
                  <a:gd name="T4" fmla="*/ 3 w 9"/>
                  <a:gd name="T5" fmla="*/ 5 h 7"/>
                  <a:gd name="T6" fmla="*/ 6 w 9"/>
                  <a:gd name="T7" fmla="*/ 6 h 7"/>
                  <a:gd name="T8" fmla="*/ 5 w 9"/>
                  <a:gd name="T9" fmla="*/ 1 h 7"/>
                </a:gdLst>
                <a:ahLst/>
                <a:cxnLst>
                  <a:cxn ang="0">
                    <a:pos x="T0" y="T1"/>
                  </a:cxn>
                  <a:cxn ang="0">
                    <a:pos x="T2" y="T3"/>
                  </a:cxn>
                  <a:cxn ang="0">
                    <a:pos x="T4" y="T5"/>
                  </a:cxn>
                  <a:cxn ang="0">
                    <a:pos x="T6" y="T7"/>
                  </a:cxn>
                  <a:cxn ang="0">
                    <a:pos x="T8" y="T9"/>
                  </a:cxn>
                </a:cxnLst>
                <a:rect l="0" t="0" r="r" b="b"/>
                <a:pathLst>
                  <a:path w="9" h="7">
                    <a:moveTo>
                      <a:pt x="5" y="1"/>
                    </a:moveTo>
                    <a:cubicBezTo>
                      <a:pt x="5" y="1"/>
                      <a:pt x="0" y="0"/>
                      <a:pt x="0" y="1"/>
                    </a:cubicBezTo>
                    <a:cubicBezTo>
                      <a:pt x="1" y="3"/>
                      <a:pt x="2" y="3"/>
                      <a:pt x="3" y="5"/>
                    </a:cubicBezTo>
                    <a:cubicBezTo>
                      <a:pt x="3" y="7"/>
                      <a:pt x="5" y="7"/>
                      <a:pt x="6" y="6"/>
                    </a:cubicBezTo>
                    <a:cubicBezTo>
                      <a:pt x="7" y="4"/>
                      <a:pt x="9" y="1"/>
                      <a:pt x="5" y="1"/>
                    </a:cubicBez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3" name="Freeform 29"/>
              <p:cNvSpPr>
                <a:spLocks/>
              </p:cNvSpPr>
              <p:nvPr/>
            </p:nvSpPr>
            <p:spPr bwMode="auto">
              <a:xfrm>
                <a:off x="1312" y="4048"/>
                <a:ext cx="168" cy="80"/>
              </a:xfrm>
              <a:custGeom>
                <a:avLst/>
                <a:gdLst>
                  <a:gd name="T0" fmla="*/ 165 w 168"/>
                  <a:gd name="T1" fmla="*/ 3 h 80"/>
                  <a:gd name="T2" fmla="*/ 160 w 168"/>
                  <a:gd name="T3" fmla="*/ 10 h 80"/>
                  <a:gd name="T4" fmla="*/ 155 w 168"/>
                  <a:gd name="T5" fmla="*/ 15 h 80"/>
                  <a:gd name="T6" fmla="*/ 155 w 168"/>
                  <a:gd name="T7" fmla="*/ 28 h 80"/>
                  <a:gd name="T8" fmla="*/ 148 w 168"/>
                  <a:gd name="T9" fmla="*/ 38 h 80"/>
                  <a:gd name="T10" fmla="*/ 140 w 168"/>
                  <a:gd name="T11" fmla="*/ 43 h 80"/>
                  <a:gd name="T12" fmla="*/ 138 w 168"/>
                  <a:gd name="T13" fmla="*/ 48 h 80"/>
                  <a:gd name="T14" fmla="*/ 138 w 168"/>
                  <a:gd name="T15" fmla="*/ 53 h 80"/>
                  <a:gd name="T16" fmla="*/ 130 w 168"/>
                  <a:gd name="T17" fmla="*/ 58 h 80"/>
                  <a:gd name="T18" fmla="*/ 128 w 168"/>
                  <a:gd name="T19" fmla="*/ 58 h 80"/>
                  <a:gd name="T20" fmla="*/ 123 w 168"/>
                  <a:gd name="T21" fmla="*/ 65 h 80"/>
                  <a:gd name="T22" fmla="*/ 115 w 168"/>
                  <a:gd name="T23" fmla="*/ 70 h 80"/>
                  <a:gd name="T24" fmla="*/ 113 w 168"/>
                  <a:gd name="T25" fmla="*/ 73 h 80"/>
                  <a:gd name="T26" fmla="*/ 108 w 168"/>
                  <a:gd name="T27" fmla="*/ 75 h 80"/>
                  <a:gd name="T28" fmla="*/ 108 w 168"/>
                  <a:gd name="T29" fmla="*/ 75 h 80"/>
                  <a:gd name="T30" fmla="*/ 108 w 168"/>
                  <a:gd name="T31" fmla="*/ 68 h 80"/>
                  <a:gd name="T32" fmla="*/ 105 w 168"/>
                  <a:gd name="T33" fmla="*/ 73 h 80"/>
                  <a:gd name="T34" fmla="*/ 105 w 168"/>
                  <a:gd name="T35" fmla="*/ 78 h 80"/>
                  <a:gd name="T36" fmla="*/ 100 w 168"/>
                  <a:gd name="T37" fmla="*/ 80 h 80"/>
                  <a:gd name="T38" fmla="*/ 98 w 168"/>
                  <a:gd name="T39" fmla="*/ 80 h 80"/>
                  <a:gd name="T40" fmla="*/ 93 w 168"/>
                  <a:gd name="T41" fmla="*/ 78 h 80"/>
                  <a:gd name="T42" fmla="*/ 95 w 168"/>
                  <a:gd name="T43" fmla="*/ 73 h 80"/>
                  <a:gd name="T44" fmla="*/ 93 w 168"/>
                  <a:gd name="T45" fmla="*/ 73 h 80"/>
                  <a:gd name="T46" fmla="*/ 88 w 168"/>
                  <a:gd name="T47" fmla="*/ 73 h 80"/>
                  <a:gd name="T48" fmla="*/ 88 w 168"/>
                  <a:gd name="T49" fmla="*/ 68 h 80"/>
                  <a:gd name="T50" fmla="*/ 88 w 168"/>
                  <a:gd name="T51" fmla="*/ 70 h 80"/>
                  <a:gd name="T52" fmla="*/ 88 w 168"/>
                  <a:gd name="T53" fmla="*/ 73 h 80"/>
                  <a:gd name="T54" fmla="*/ 85 w 168"/>
                  <a:gd name="T55" fmla="*/ 75 h 80"/>
                  <a:gd name="T56" fmla="*/ 83 w 168"/>
                  <a:gd name="T57" fmla="*/ 70 h 80"/>
                  <a:gd name="T58" fmla="*/ 80 w 168"/>
                  <a:gd name="T59" fmla="*/ 70 h 80"/>
                  <a:gd name="T60" fmla="*/ 83 w 168"/>
                  <a:gd name="T61" fmla="*/ 65 h 80"/>
                  <a:gd name="T62" fmla="*/ 78 w 168"/>
                  <a:gd name="T63" fmla="*/ 65 h 80"/>
                  <a:gd name="T64" fmla="*/ 75 w 168"/>
                  <a:gd name="T65" fmla="*/ 65 h 80"/>
                  <a:gd name="T66" fmla="*/ 78 w 168"/>
                  <a:gd name="T67" fmla="*/ 70 h 80"/>
                  <a:gd name="T68" fmla="*/ 80 w 168"/>
                  <a:gd name="T69" fmla="*/ 73 h 80"/>
                  <a:gd name="T70" fmla="*/ 75 w 168"/>
                  <a:gd name="T71" fmla="*/ 75 h 80"/>
                  <a:gd name="T72" fmla="*/ 75 w 168"/>
                  <a:gd name="T73" fmla="*/ 73 h 80"/>
                  <a:gd name="T74" fmla="*/ 75 w 168"/>
                  <a:gd name="T75" fmla="*/ 73 h 80"/>
                  <a:gd name="T76" fmla="*/ 75 w 168"/>
                  <a:gd name="T77" fmla="*/ 73 h 80"/>
                  <a:gd name="T78" fmla="*/ 70 w 168"/>
                  <a:gd name="T79" fmla="*/ 78 h 80"/>
                  <a:gd name="T80" fmla="*/ 70 w 168"/>
                  <a:gd name="T81" fmla="*/ 75 h 80"/>
                  <a:gd name="T82" fmla="*/ 68 w 168"/>
                  <a:gd name="T83" fmla="*/ 75 h 80"/>
                  <a:gd name="T84" fmla="*/ 60 w 168"/>
                  <a:gd name="T85" fmla="*/ 73 h 80"/>
                  <a:gd name="T86" fmla="*/ 50 w 168"/>
                  <a:gd name="T87" fmla="*/ 73 h 80"/>
                  <a:gd name="T88" fmla="*/ 48 w 168"/>
                  <a:gd name="T89" fmla="*/ 73 h 80"/>
                  <a:gd name="T90" fmla="*/ 40 w 168"/>
                  <a:gd name="T91" fmla="*/ 68 h 80"/>
                  <a:gd name="T92" fmla="*/ 38 w 168"/>
                  <a:gd name="T93" fmla="*/ 63 h 80"/>
                  <a:gd name="T94" fmla="*/ 30 w 168"/>
                  <a:gd name="T95" fmla="*/ 63 h 80"/>
                  <a:gd name="T96" fmla="*/ 30 w 168"/>
                  <a:gd name="T97" fmla="*/ 53 h 80"/>
                  <a:gd name="T98" fmla="*/ 28 w 168"/>
                  <a:gd name="T99" fmla="*/ 43 h 80"/>
                  <a:gd name="T100" fmla="*/ 35 w 168"/>
                  <a:gd name="T101" fmla="*/ 38 h 80"/>
                  <a:gd name="T102" fmla="*/ 25 w 168"/>
                  <a:gd name="T103" fmla="*/ 33 h 80"/>
                  <a:gd name="T104" fmla="*/ 18 w 168"/>
                  <a:gd name="T105" fmla="*/ 30 h 80"/>
                  <a:gd name="T106" fmla="*/ 10 w 168"/>
                  <a:gd name="T107" fmla="*/ 30 h 80"/>
                  <a:gd name="T108" fmla="*/ 5 w 168"/>
                  <a:gd name="T109" fmla="*/ 25 h 80"/>
                  <a:gd name="T110" fmla="*/ 0 w 168"/>
                  <a:gd name="T111" fmla="*/ 23 h 80"/>
                  <a:gd name="T112" fmla="*/ 5 w 168"/>
                  <a:gd name="T113" fmla="*/ 15 h 80"/>
                  <a:gd name="T114" fmla="*/ 10 w 168"/>
                  <a:gd name="T115" fmla="*/ 10 h 80"/>
                  <a:gd name="T116" fmla="*/ 18 w 168"/>
                  <a:gd name="T117"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80">
                    <a:moveTo>
                      <a:pt x="168" y="0"/>
                    </a:moveTo>
                    <a:lnTo>
                      <a:pt x="168" y="0"/>
                    </a:lnTo>
                    <a:lnTo>
                      <a:pt x="168" y="0"/>
                    </a:lnTo>
                    <a:lnTo>
                      <a:pt x="165" y="0"/>
                    </a:lnTo>
                    <a:lnTo>
                      <a:pt x="165" y="3"/>
                    </a:lnTo>
                    <a:lnTo>
                      <a:pt x="165" y="3"/>
                    </a:lnTo>
                    <a:lnTo>
                      <a:pt x="165" y="3"/>
                    </a:lnTo>
                    <a:lnTo>
                      <a:pt x="163" y="3"/>
                    </a:lnTo>
                    <a:lnTo>
                      <a:pt x="163" y="3"/>
                    </a:lnTo>
                    <a:lnTo>
                      <a:pt x="160" y="3"/>
                    </a:lnTo>
                    <a:lnTo>
                      <a:pt x="160" y="8"/>
                    </a:lnTo>
                    <a:lnTo>
                      <a:pt x="160" y="10"/>
                    </a:lnTo>
                    <a:lnTo>
                      <a:pt x="160" y="10"/>
                    </a:lnTo>
                    <a:lnTo>
                      <a:pt x="160" y="10"/>
                    </a:lnTo>
                    <a:lnTo>
                      <a:pt x="158" y="10"/>
                    </a:lnTo>
                    <a:lnTo>
                      <a:pt x="158" y="13"/>
                    </a:lnTo>
                    <a:lnTo>
                      <a:pt x="158" y="13"/>
                    </a:lnTo>
                    <a:lnTo>
                      <a:pt x="155" y="15"/>
                    </a:lnTo>
                    <a:lnTo>
                      <a:pt x="155" y="15"/>
                    </a:lnTo>
                    <a:lnTo>
                      <a:pt x="153" y="20"/>
                    </a:lnTo>
                    <a:lnTo>
                      <a:pt x="153" y="23"/>
                    </a:lnTo>
                    <a:lnTo>
                      <a:pt x="153" y="25"/>
                    </a:lnTo>
                    <a:lnTo>
                      <a:pt x="155" y="28"/>
                    </a:lnTo>
                    <a:lnTo>
                      <a:pt x="155" y="28"/>
                    </a:lnTo>
                    <a:lnTo>
                      <a:pt x="155" y="30"/>
                    </a:lnTo>
                    <a:lnTo>
                      <a:pt x="153" y="33"/>
                    </a:lnTo>
                    <a:lnTo>
                      <a:pt x="153" y="33"/>
                    </a:lnTo>
                    <a:lnTo>
                      <a:pt x="153" y="35"/>
                    </a:lnTo>
                    <a:lnTo>
                      <a:pt x="150" y="38"/>
                    </a:lnTo>
                    <a:lnTo>
                      <a:pt x="148" y="38"/>
                    </a:lnTo>
                    <a:lnTo>
                      <a:pt x="145" y="38"/>
                    </a:lnTo>
                    <a:lnTo>
                      <a:pt x="145" y="40"/>
                    </a:lnTo>
                    <a:lnTo>
                      <a:pt x="145" y="43"/>
                    </a:lnTo>
                    <a:lnTo>
                      <a:pt x="145" y="43"/>
                    </a:lnTo>
                    <a:lnTo>
                      <a:pt x="143" y="43"/>
                    </a:lnTo>
                    <a:lnTo>
                      <a:pt x="140" y="43"/>
                    </a:lnTo>
                    <a:lnTo>
                      <a:pt x="140" y="43"/>
                    </a:lnTo>
                    <a:lnTo>
                      <a:pt x="140" y="45"/>
                    </a:lnTo>
                    <a:lnTo>
                      <a:pt x="140" y="43"/>
                    </a:lnTo>
                    <a:lnTo>
                      <a:pt x="138" y="45"/>
                    </a:lnTo>
                    <a:lnTo>
                      <a:pt x="138" y="45"/>
                    </a:lnTo>
                    <a:lnTo>
                      <a:pt x="138" y="48"/>
                    </a:lnTo>
                    <a:lnTo>
                      <a:pt x="138" y="48"/>
                    </a:lnTo>
                    <a:lnTo>
                      <a:pt x="138" y="50"/>
                    </a:lnTo>
                    <a:lnTo>
                      <a:pt x="138" y="53"/>
                    </a:lnTo>
                    <a:lnTo>
                      <a:pt x="140" y="53"/>
                    </a:lnTo>
                    <a:lnTo>
                      <a:pt x="138" y="53"/>
                    </a:lnTo>
                    <a:lnTo>
                      <a:pt x="138" y="53"/>
                    </a:lnTo>
                    <a:lnTo>
                      <a:pt x="135" y="53"/>
                    </a:lnTo>
                    <a:lnTo>
                      <a:pt x="135" y="55"/>
                    </a:lnTo>
                    <a:lnTo>
                      <a:pt x="135" y="58"/>
                    </a:lnTo>
                    <a:lnTo>
                      <a:pt x="133" y="55"/>
                    </a:lnTo>
                    <a:lnTo>
                      <a:pt x="133" y="58"/>
                    </a:lnTo>
                    <a:lnTo>
                      <a:pt x="130" y="58"/>
                    </a:lnTo>
                    <a:lnTo>
                      <a:pt x="130" y="55"/>
                    </a:lnTo>
                    <a:lnTo>
                      <a:pt x="128" y="58"/>
                    </a:lnTo>
                    <a:lnTo>
                      <a:pt x="128" y="55"/>
                    </a:lnTo>
                    <a:lnTo>
                      <a:pt x="128" y="58"/>
                    </a:lnTo>
                    <a:lnTo>
                      <a:pt x="128" y="58"/>
                    </a:lnTo>
                    <a:lnTo>
                      <a:pt x="128" y="58"/>
                    </a:lnTo>
                    <a:lnTo>
                      <a:pt x="128" y="60"/>
                    </a:lnTo>
                    <a:lnTo>
                      <a:pt x="128" y="63"/>
                    </a:lnTo>
                    <a:lnTo>
                      <a:pt x="128" y="63"/>
                    </a:lnTo>
                    <a:lnTo>
                      <a:pt x="128" y="65"/>
                    </a:lnTo>
                    <a:lnTo>
                      <a:pt x="128" y="65"/>
                    </a:lnTo>
                    <a:lnTo>
                      <a:pt x="123" y="65"/>
                    </a:lnTo>
                    <a:lnTo>
                      <a:pt x="120" y="65"/>
                    </a:lnTo>
                    <a:lnTo>
                      <a:pt x="120" y="65"/>
                    </a:lnTo>
                    <a:lnTo>
                      <a:pt x="118" y="65"/>
                    </a:lnTo>
                    <a:lnTo>
                      <a:pt x="118" y="65"/>
                    </a:lnTo>
                    <a:lnTo>
                      <a:pt x="115" y="68"/>
                    </a:lnTo>
                    <a:lnTo>
                      <a:pt x="115" y="70"/>
                    </a:lnTo>
                    <a:lnTo>
                      <a:pt x="115" y="73"/>
                    </a:lnTo>
                    <a:lnTo>
                      <a:pt x="115" y="73"/>
                    </a:lnTo>
                    <a:lnTo>
                      <a:pt x="113" y="73"/>
                    </a:lnTo>
                    <a:lnTo>
                      <a:pt x="113" y="73"/>
                    </a:lnTo>
                    <a:lnTo>
                      <a:pt x="113" y="73"/>
                    </a:lnTo>
                    <a:lnTo>
                      <a:pt x="113" y="73"/>
                    </a:lnTo>
                    <a:lnTo>
                      <a:pt x="113" y="75"/>
                    </a:lnTo>
                    <a:lnTo>
                      <a:pt x="113" y="78"/>
                    </a:lnTo>
                    <a:lnTo>
                      <a:pt x="113" y="78"/>
                    </a:lnTo>
                    <a:lnTo>
                      <a:pt x="110" y="78"/>
                    </a:lnTo>
                    <a:lnTo>
                      <a:pt x="108" y="78"/>
                    </a:lnTo>
                    <a:lnTo>
                      <a:pt x="108" y="75"/>
                    </a:lnTo>
                    <a:lnTo>
                      <a:pt x="108" y="75"/>
                    </a:lnTo>
                    <a:lnTo>
                      <a:pt x="110" y="75"/>
                    </a:lnTo>
                    <a:lnTo>
                      <a:pt x="108" y="75"/>
                    </a:lnTo>
                    <a:lnTo>
                      <a:pt x="108" y="75"/>
                    </a:lnTo>
                    <a:lnTo>
                      <a:pt x="108" y="75"/>
                    </a:lnTo>
                    <a:lnTo>
                      <a:pt x="108" y="75"/>
                    </a:lnTo>
                    <a:lnTo>
                      <a:pt x="108" y="75"/>
                    </a:lnTo>
                    <a:lnTo>
                      <a:pt x="108" y="73"/>
                    </a:lnTo>
                    <a:lnTo>
                      <a:pt x="108" y="73"/>
                    </a:lnTo>
                    <a:lnTo>
                      <a:pt x="108" y="70"/>
                    </a:lnTo>
                    <a:lnTo>
                      <a:pt x="108" y="70"/>
                    </a:lnTo>
                    <a:lnTo>
                      <a:pt x="108" y="68"/>
                    </a:lnTo>
                    <a:lnTo>
                      <a:pt x="108" y="68"/>
                    </a:lnTo>
                    <a:lnTo>
                      <a:pt x="108" y="70"/>
                    </a:lnTo>
                    <a:lnTo>
                      <a:pt x="105" y="70"/>
                    </a:lnTo>
                    <a:lnTo>
                      <a:pt x="105" y="73"/>
                    </a:lnTo>
                    <a:lnTo>
                      <a:pt x="105" y="73"/>
                    </a:lnTo>
                    <a:lnTo>
                      <a:pt x="105" y="73"/>
                    </a:lnTo>
                    <a:lnTo>
                      <a:pt x="105" y="73"/>
                    </a:lnTo>
                    <a:lnTo>
                      <a:pt x="105" y="75"/>
                    </a:lnTo>
                    <a:lnTo>
                      <a:pt x="108" y="75"/>
                    </a:lnTo>
                    <a:lnTo>
                      <a:pt x="108" y="75"/>
                    </a:lnTo>
                    <a:lnTo>
                      <a:pt x="108" y="78"/>
                    </a:lnTo>
                    <a:lnTo>
                      <a:pt x="105" y="78"/>
                    </a:lnTo>
                    <a:lnTo>
                      <a:pt x="105" y="78"/>
                    </a:lnTo>
                    <a:lnTo>
                      <a:pt x="105" y="78"/>
                    </a:lnTo>
                    <a:lnTo>
                      <a:pt x="103" y="78"/>
                    </a:lnTo>
                    <a:lnTo>
                      <a:pt x="103" y="80"/>
                    </a:lnTo>
                    <a:lnTo>
                      <a:pt x="103" y="80"/>
                    </a:lnTo>
                    <a:lnTo>
                      <a:pt x="100" y="80"/>
                    </a:lnTo>
                    <a:lnTo>
                      <a:pt x="100" y="80"/>
                    </a:lnTo>
                    <a:lnTo>
                      <a:pt x="98" y="80"/>
                    </a:lnTo>
                    <a:lnTo>
                      <a:pt x="98" y="78"/>
                    </a:lnTo>
                    <a:lnTo>
                      <a:pt x="98" y="78"/>
                    </a:lnTo>
                    <a:lnTo>
                      <a:pt x="98" y="80"/>
                    </a:lnTo>
                    <a:lnTo>
                      <a:pt x="98" y="80"/>
                    </a:lnTo>
                    <a:lnTo>
                      <a:pt x="95" y="80"/>
                    </a:lnTo>
                    <a:lnTo>
                      <a:pt x="95" y="80"/>
                    </a:lnTo>
                    <a:lnTo>
                      <a:pt x="95" y="80"/>
                    </a:lnTo>
                    <a:lnTo>
                      <a:pt x="93" y="80"/>
                    </a:lnTo>
                    <a:lnTo>
                      <a:pt x="93" y="80"/>
                    </a:lnTo>
                    <a:lnTo>
                      <a:pt x="93" y="78"/>
                    </a:lnTo>
                    <a:lnTo>
                      <a:pt x="95" y="78"/>
                    </a:lnTo>
                    <a:lnTo>
                      <a:pt x="95" y="78"/>
                    </a:lnTo>
                    <a:lnTo>
                      <a:pt x="95" y="78"/>
                    </a:lnTo>
                    <a:lnTo>
                      <a:pt x="95" y="75"/>
                    </a:lnTo>
                    <a:lnTo>
                      <a:pt x="95" y="75"/>
                    </a:lnTo>
                    <a:lnTo>
                      <a:pt x="95" y="73"/>
                    </a:lnTo>
                    <a:lnTo>
                      <a:pt x="95" y="75"/>
                    </a:lnTo>
                    <a:lnTo>
                      <a:pt x="95" y="75"/>
                    </a:lnTo>
                    <a:lnTo>
                      <a:pt x="95" y="75"/>
                    </a:lnTo>
                    <a:lnTo>
                      <a:pt x="95" y="75"/>
                    </a:lnTo>
                    <a:lnTo>
                      <a:pt x="93" y="75"/>
                    </a:lnTo>
                    <a:lnTo>
                      <a:pt x="93" y="73"/>
                    </a:lnTo>
                    <a:lnTo>
                      <a:pt x="93" y="73"/>
                    </a:lnTo>
                    <a:lnTo>
                      <a:pt x="93" y="75"/>
                    </a:lnTo>
                    <a:lnTo>
                      <a:pt x="90" y="75"/>
                    </a:lnTo>
                    <a:lnTo>
                      <a:pt x="90" y="75"/>
                    </a:lnTo>
                    <a:lnTo>
                      <a:pt x="88" y="75"/>
                    </a:lnTo>
                    <a:lnTo>
                      <a:pt x="88" y="73"/>
                    </a:lnTo>
                    <a:lnTo>
                      <a:pt x="88" y="73"/>
                    </a:lnTo>
                    <a:lnTo>
                      <a:pt x="88" y="70"/>
                    </a:lnTo>
                    <a:lnTo>
                      <a:pt x="88" y="70"/>
                    </a:lnTo>
                    <a:lnTo>
                      <a:pt x="90" y="70"/>
                    </a:lnTo>
                    <a:lnTo>
                      <a:pt x="90" y="68"/>
                    </a:lnTo>
                    <a:lnTo>
                      <a:pt x="88" y="68"/>
                    </a:lnTo>
                    <a:lnTo>
                      <a:pt x="88" y="68"/>
                    </a:lnTo>
                    <a:lnTo>
                      <a:pt x="88" y="68"/>
                    </a:lnTo>
                    <a:lnTo>
                      <a:pt x="85" y="68"/>
                    </a:lnTo>
                    <a:lnTo>
                      <a:pt x="85" y="68"/>
                    </a:lnTo>
                    <a:lnTo>
                      <a:pt x="88" y="68"/>
                    </a:lnTo>
                    <a:lnTo>
                      <a:pt x="88" y="70"/>
                    </a:lnTo>
                    <a:lnTo>
                      <a:pt x="88" y="73"/>
                    </a:lnTo>
                    <a:lnTo>
                      <a:pt x="88" y="70"/>
                    </a:lnTo>
                    <a:lnTo>
                      <a:pt x="85" y="70"/>
                    </a:lnTo>
                    <a:lnTo>
                      <a:pt x="85" y="73"/>
                    </a:lnTo>
                    <a:lnTo>
                      <a:pt x="88" y="73"/>
                    </a:lnTo>
                    <a:lnTo>
                      <a:pt x="88" y="73"/>
                    </a:lnTo>
                    <a:lnTo>
                      <a:pt x="88" y="73"/>
                    </a:lnTo>
                    <a:lnTo>
                      <a:pt x="88" y="75"/>
                    </a:lnTo>
                    <a:lnTo>
                      <a:pt x="88" y="75"/>
                    </a:lnTo>
                    <a:lnTo>
                      <a:pt x="88" y="73"/>
                    </a:lnTo>
                    <a:lnTo>
                      <a:pt x="85" y="73"/>
                    </a:lnTo>
                    <a:lnTo>
                      <a:pt x="85" y="75"/>
                    </a:lnTo>
                    <a:lnTo>
                      <a:pt x="85" y="75"/>
                    </a:lnTo>
                    <a:lnTo>
                      <a:pt x="85" y="75"/>
                    </a:lnTo>
                    <a:lnTo>
                      <a:pt x="85" y="73"/>
                    </a:lnTo>
                    <a:lnTo>
                      <a:pt x="85" y="73"/>
                    </a:lnTo>
                    <a:lnTo>
                      <a:pt x="83" y="73"/>
                    </a:lnTo>
                    <a:lnTo>
                      <a:pt x="83" y="70"/>
                    </a:lnTo>
                    <a:lnTo>
                      <a:pt x="83" y="68"/>
                    </a:lnTo>
                    <a:lnTo>
                      <a:pt x="83" y="68"/>
                    </a:lnTo>
                    <a:lnTo>
                      <a:pt x="85" y="68"/>
                    </a:lnTo>
                    <a:lnTo>
                      <a:pt x="83" y="68"/>
                    </a:lnTo>
                    <a:lnTo>
                      <a:pt x="80" y="68"/>
                    </a:lnTo>
                    <a:lnTo>
                      <a:pt x="80" y="70"/>
                    </a:lnTo>
                    <a:lnTo>
                      <a:pt x="80" y="68"/>
                    </a:lnTo>
                    <a:lnTo>
                      <a:pt x="80" y="68"/>
                    </a:lnTo>
                    <a:lnTo>
                      <a:pt x="80" y="68"/>
                    </a:lnTo>
                    <a:lnTo>
                      <a:pt x="80" y="68"/>
                    </a:lnTo>
                    <a:lnTo>
                      <a:pt x="80" y="65"/>
                    </a:lnTo>
                    <a:lnTo>
                      <a:pt x="83" y="65"/>
                    </a:lnTo>
                    <a:lnTo>
                      <a:pt x="83" y="65"/>
                    </a:lnTo>
                    <a:lnTo>
                      <a:pt x="80" y="65"/>
                    </a:lnTo>
                    <a:lnTo>
                      <a:pt x="80" y="65"/>
                    </a:lnTo>
                    <a:lnTo>
                      <a:pt x="80" y="63"/>
                    </a:lnTo>
                    <a:lnTo>
                      <a:pt x="80" y="65"/>
                    </a:lnTo>
                    <a:lnTo>
                      <a:pt x="78" y="65"/>
                    </a:lnTo>
                    <a:lnTo>
                      <a:pt x="78" y="65"/>
                    </a:lnTo>
                    <a:lnTo>
                      <a:pt x="78" y="65"/>
                    </a:lnTo>
                    <a:lnTo>
                      <a:pt x="78" y="65"/>
                    </a:lnTo>
                    <a:lnTo>
                      <a:pt x="78" y="63"/>
                    </a:lnTo>
                    <a:lnTo>
                      <a:pt x="78" y="65"/>
                    </a:lnTo>
                    <a:lnTo>
                      <a:pt x="75" y="65"/>
                    </a:lnTo>
                    <a:lnTo>
                      <a:pt x="75" y="65"/>
                    </a:lnTo>
                    <a:lnTo>
                      <a:pt x="78" y="65"/>
                    </a:lnTo>
                    <a:lnTo>
                      <a:pt x="78" y="68"/>
                    </a:lnTo>
                    <a:lnTo>
                      <a:pt x="78" y="68"/>
                    </a:lnTo>
                    <a:lnTo>
                      <a:pt x="78" y="68"/>
                    </a:lnTo>
                    <a:lnTo>
                      <a:pt x="78" y="70"/>
                    </a:lnTo>
                    <a:lnTo>
                      <a:pt x="78" y="73"/>
                    </a:lnTo>
                    <a:lnTo>
                      <a:pt x="78" y="73"/>
                    </a:lnTo>
                    <a:lnTo>
                      <a:pt x="78" y="70"/>
                    </a:lnTo>
                    <a:lnTo>
                      <a:pt x="78" y="73"/>
                    </a:lnTo>
                    <a:lnTo>
                      <a:pt x="80" y="73"/>
                    </a:lnTo>
                    <a:lnTo>
                      <a:pt x="80" y="73"/>
                    </a:lnTo>
                    <a:lnTo>
                      <a:pt x="78" y="73"/>
                    </a:lnTo>
                    <a:lnTo>
                      <a:pt x="78" y="75"/>
                    </a:lnTo>
                    <a:lnTo>
                      <a:pt x="78" y="75"/>
                    </a:lnTo>
                    <a:lnTo>
                      <a:pt x="78" y="75"/>
                    </a:lnTo>
                    <a:lnTo>
                      <a:pt x="75" y="75"/>
                    </a:lnTo>
                    <a:lnTo>
                      <a:pt x="75" y="75"/>
                    </a:lnTo>
                    <a:lnTo>
                      <a:pt x="75" y="75"/>
                    </a:lnTo>
                    <a:lnTo>
                      <a:pt x="75" y="75"/>
                    </a:lnTo>
                    <a:lnTo>
                      <a:pt x="75" y="73"/>
                    </a:lnTo>
                    <a:lnTo>
                      <a:pt x="78" y="73"/>
                    </a:lnTo>
                    <a:lnTo>
                      <a:pt x="78" y="73"/>
                    </a:lnTo>
                    <a:lnTo>
                      <a:pt x="75" y="73"/>
                    </a:lnTo>
                    <a:lnTo>
                      <a:pt x="75" y="73"/>
                    </a:lnTo>
                    <a:lnTo>
                      <a:pt x="75" y="73"/>
                    </a:lnTo>
                    <a:lnTo>
                      <a:pt x="75" y="73"/>
                    </a:lnTo>
                    <a:lnTo>
                      <a:pt x="75" y="75"/>
                    </a:lnTo>
                    <a:lnTo>
                      <a:pt x="75" y="73"/>
                    </a:lnTo>
                    <a:lnTo>
                      <a:pt x="75" y="73"/>
                    </a:lnTo>
                    <a:lnTo>
                      <a:pt x="75" y="73"/>
                    </a:lnTo>
                    <a:lnTo>
                      <a:pt x="75" y="70"/>
                    </a:lnTo>
                    <a:lnTo>
                      <a:pt x="75" y="73"/>
                    </a:lnTo>
                    <a:lnTo>
                      <a:pt x="73" y="73"/>
                    </a:lnTo>
                    <a:lnTo>
                      <a:pt x="73" y="73"/>
                    </a:lnTo>
                    <a:lnTo>
                      <a:pt x="75" y="73"/>
                    </a:lnTo>
                    <a:lnTo>
                      <a:pt x="75" y="75"/>
                    </a:lnTo>
                    <a:lnTo>
                      <a:pt x="73" y="75"/>
                    </a:lnTo>
                    <a:lnTo>
                      <a:pt x="73" y="75"/>
                    </a:lnTo>
                    <a:lnTo>
                      <a:pt x="73" y="75"/>
                    </a:lnTo>
                    <a:lnTo>
                      <a:pt x="73" y="78"/>
                    </a:lnTo>
                    <a:lnTo>
                      <a:pt x="70" y="78"/>
                    </a:lnTo>
                    <a:lnTo>
                      <a:pt x="73" y="75"/>
                    </a:lnTo>
                    <a:lnTo>
                      <a:pt x="73" y="75"/>
                    </a:lnTo>
                    <a:lnTo>
                      <a:pt x="73" y="73"/>
                    </a:lnTo>
                    <a:lnTo>
                      <a:pt x="70" y="73"/>
                    </a:lnTo>
                    <a:lnTo>
                      <a:pt x="70" y="75"/>
                    </a:lnTo>
                    <a:lnTo>
                      <a:pt x="70" y="75"/>
                    </a:lnTo>
                    <a:lnTo>
                      <a:pt x="68" y="75"/>
                    </a:lnTo>
                    <a:lnTo>
                      <a:pt x="68" y="75"/>
                    </a:lnTo>
                    <a:lnTo>
                      <a:pt x="70" y="75"/>
                    </a:lnTo>
                    <a:lnTo>
                      <a:pt x="70" y="78"/>
                    </a:lnTo>
                    <a:lnTo>
                      <a:pt x="68" y="78"/>
                    </a:lnTo>
                    <a:lnTo>
                      <a:pt x="68" y="75"/>
                    </a:lnTo>
                    <a:lnTo>
                      <a:pt x="68" y="75"/>
                    </a:lnTo>
                    <a:lnTo>
                      <a:pt x="65" y="75"/>
                    </a:lnTo>
                    <a:lnTo>
                      <a:pt x="65" y="75"/>
                    </a:lnTo>
                    <a:lnTo>
                      <a:pt x="63" y="75"/>
                    </a:lnTo>
                    <a:lnTo>
                      <a:pt x="63" y="73"/>
                    </a:lnTo>
                    <a:lnTo>
                      <a:pt x="60" y="73"/>
                    </a:lnTo>
                    <a:lnTo>
                      <a:pt x="60" y="73"/>
                    </a:lnTo>
                    <a:lnTo>
                      <a:pt x="58" y="73"/>
                    </a:lnTo>
                    <a:lnTo>
                      <a:pt x="55" y="73"/>
                    </a:lnTo>
                    <a:lnTo>
                      <a:pt x="53" y="73"/>
                    </a:lnTo>
                    <a:lnTo>
                      <a:pt x="50" y="73"/>
                    </a:lnTo>
                    <a:lnTo>
                      <a:pt x="50" y="73"/>
                    </a:lnTo>
                    <a:lnTo>
                      <a:pt x="50" y="73"/>
                    </a:lnTo>
                    <a:lnTo>
                      <a:pt x="50" y="73"/>
                    </a:lnTo>
                    <a:lnTo>
                      <a:pt x="48" y="73"/>
                    </a:lnTo>
                    <a:lnTo>
                      <a:pt x="48" y="75"/>
                    </a:lnTo>
                    <a:lnTo>
                      <a:pt x="48" y="75"/>
                    </a:lnTo>
                    <a:lnTo>
                      <a:pt x="48" y="73"/>
                    </a:lnTo>
                    <a:lnTo>
                      <a:pt x="48" y="70"/>
                    </a:lnTo>
                    <a:lnTo>
                      <a:pt x="45" y="68"/>
                    </a:lnTo>
                    <a:lnTo>
                      <a:pt x="45" y="68"/>
                    </a:lnTo>
                    <a:lnTo>
                      <a:pt x="45" y="70"/>
                    </a:lnTo>
                    <a:lnTo>
                      <a:pt x="43" y="68"/>
                    </a:lnTo>
                    <a:lnTo>
                      <a:pt x="40" y="68"/>
                    </a:lnTo>
                    <a:lnTo>
                      <a:pt x="40" y="65"/>
                    </a:lnTo>
                    <a:lnTo>
                      <a:pt x="38" y="65"/>
                    </a:lnTo>
                    <a:lnTo>
                      <a:pt x="40" y="65"/>
                    </a:lnTo>
                    <a:lnTo>
                      <a:pt x="40" y="63"/>
                    </a:lnTo>
                    <a:lnTo>
                      <a:pt x="40" y="63"/>
                    </a:lnTo>
                    <a:lnTo>
                      <a:pt x="38" y="63"/>
                    </a:lnTo>
                    <a:lnTo>
                      <a:pt x="38" y="63"/>
                    </a:lnTo>
                    <a:lnTo>
                      <a:pt x="35" y="60"/>
                    </a:lnTo>
                    <a:lnTo>
                      <a:pt x="35" y="60"/>
                    </a:lnTo>
                    <a:lnTo>
                      <a:pt x="35" y="63"/>
                    </a:lnTo>
                    <a:lnTo>
                      <a:pt x="33" y="60"/>
                    </a:lnTo>
                    <a:lnTo>
                      <a:pt x="30" y="63"/>
                    </a:lnTo>
                    <a:lnTo>
                      <a:pt x="30" y="60"/>
                    </a:lnTo>
                    <a:lnTo>
                      <a:pt x="30" y="60"/>
                    </a:lnTo>
                    <a:lnTo>
                      <a:pt x="30" y="58"/>
                    </a:lnTo>
                    <a:lnTo>
                      <a:pt x="30" y="55"/>
                    </a:lnTo>
                    <a:lnTo>
                      <a:pt x="30" y="53"/>
                    </a:lnTo>
                    <a:lnTo>
                      <a:pt x="30" y="53"/>
                    </a:lnTo>
                    <a:lnTo>
                      <a:pt x="30" y="50"/>
                    </a:lnTo>
                    <a:lnTo>
                      <a:pt x="28" y="50"/>
                    </a:lnTo>
                    <a:lnTo>
                      <a:pt x="28" y="50"/>
                    </a:lnTo>
                    <a:lnTo>
                      <a:pt x="28" y="48"/>
                    </a:lnTo>
                    <a:lnTo>
                      <a:pt x="28" y="45"/>
                    </a:lnTo>
                    <a:lnTo>
                      <a:pt x="28" y="43"/>
                    </a:lnTo>
                    <a:lnTo>
                      <a:pt x="30" y="43"/>
                    </a:lnTo>
                    <a:lnTo>
                      <a:pt x="30" y="43"/>
                    </a:lnTo>
                    <a:lnTo>
                      <a:pt x="30" y="43"/>
                    </a:lnTo>
                    <a:lnTo>
                      <a:pt x="33" y="40"/>
                    </a:lnTo>
                    <a:lnTo>
                      <a:pt x="33" y="38"/>
                    </a:lnTo>
                    <a:lnTo>
                      <a:pt x="35" y="38"/>
                    </a:lnTo>
                    <a:lnTo>
                      <a:pt x="35" y="35"/>
                    </a:lnTo>
                    <a:lnTo>
                      <a:pt x="33" y="33"/>
                    </a:lnTo>
                    <a:lnTo>
                      <a:pt x="33" y="33"/>
                    </a:lnTo>
                    <a:lnTo>
                      <a:pt x="28" y="30"/>
                    </a:lnTo>
                    <a:lnTo>
                      <a:pt x="25" y="30"/>
                    </a:lnTo>
                    <a:lnTo>
                      <a:pt x="25" y="33"/>
                    </a:lnTo>
                    <a:lnTo>
                      <a:pt x="23" y="33"/>
                    </a:lnTo>
                    <a:lnTo>
                      <a:pt x="23" y="33"/>
                    </a:lnTo>
                    <a:lnTo>
                      <a:pt x="20" y="33"/>
                    </a:lnTo>
                    <a:lnTo>
                      <a:pt x="20" y="33"/>
                    </a:lnTo>
                    <a:lnTo>
                      <a:pt x="20" y="30"/>
                    </a:lnTo>
                    <a:lnTo>
                      <a:pt x="18" y="30"/>
                    </a:lnTo>
                    <a:lnTo>
                      <a:pt x="15" y="28"/>
                    </a:lnTo>
                    <a:lnTo>
                      <a:pt x="15" y="30"/>
                    </a:lnTo>
                    <a:lnTo>
                      <a:pt x="15" y="28"/>
                    </a:lnTo>
                    <a:lnTo>
                      <a:pt x="13" y="30"/>
                    </a:lnTo>
                    <a:lnTo>
                      <a:pt x="13" y="30"/>
                    </a:lnTo>
                    <a:lnTo>
                      <a:pt x="10" y="30"/>
                    </a:lnTo>
                    <a:lnTo>
                      <a:pt x="10" y="30"/>
                    </a:lnTo>
                    <a:lnTo>
                      <a:pt x="10" y="30"/>
                    </a:lnTo>
                    <a:lnTo>
                      <a:pt x="10" y="30"/>
                    </a:lnTo>
                    <a:lnTo>
                      <a:pt x="8" y="28"/>
                    </a:lnTo>
                    <a:lnTo>
                      <a:pt x="8" y="28"/>
                    </a:lnTo>
                    <a:lnTo>
                      <a:pt x="5" y="25"/>
                    </a:lnTo>
                    <a:lnTo>
                      <a:pt x="5" y="25"/>
                    </a:lnTo>
                    <a:lnTo>
                      <a:pt x="3" y="25"/>
                    </a:lnTo>
                    <a:lnTo>
                      <a:pt x="3" y="25"/>
                    </a:lnTo>
                    <a:lnTo>
                      <a:pt x="3" y="23"/>
                    </a:lnTo>
                    <a:lnTo>
                      <a:pt x="3" y="23"/>
                    </a:lnTo>
                    <a:lnTo>
                      <a:pt x="0" y="23"/>
                    </a:lnTo>
                    <a:lnTo>
                      <a:pt x="3" y="20"/>
                    </a:lnTo>
                    <a:lnTo>
                      <a:pt x="3" y="18"/>
                    </a:lnTo>
                    <a:lnTo>
                      <a:pt x="3" y="18"/>
                    </a:lnTo>
                    <a:lnTo>
                      <a:pt x="5" y="18"/>
                    </a:lnTo>
                    <a:lnTo>
                      <a:pt x="5" y="18"/>
                    </a:lnTo>
                    <a:lnTo>
                      <a:pt x="5" y="15"/>
                    </a:lnTo>
                    <a:lnTo>
                      <a:pt x="5" y="15"/>
                    </a:lnTo>
                    <a:lnTo>
                      <a:pt x="5" y="15"/>
                    </a:lnTo>
                    <a:lnTo>
                      <a:pt x="5" y="15"/>
                    </a:lnTo>
                    <a:lnTo>
                      <a:pt x="10" y="13"/>
                    </a:lnTo>
                    <a:lnTo>
                      <a:pt x="10" y="10"/>
                    </a:lnTo>
                    <a:lnTo>
                      <a:pt x="10" y="10"/>
                    </a:lnTo>
                    <a:lnTo>
                      <a:pt x="13" y="13"/>
                    </a:lnTo>
                    <a:lnTo>
                      <a:pt x="15" y="13"/>
                    </a:lnTo>
                    <a:lnTo>
                      <a:pt x="15" y="13"/>
                    </a:lnTo>
                    <a:lnTo>
                      <a:pt x="15" y="10"/>
                    </a:lnTo>
                    <a:lnTo>
                      <a:pt x="18" y="10"/>
                    </a:lnTo>
                    <a:lnTo>
                      <a:pt x="18" y="10"/>
                    </a:lnTo>
                    <a:lnTo>
                      <a:pt x="18" y="5"/>
                    </a:lnTo>
                    <a:lnTo>
                      <a:pt x="18" y="0"/>
                    </a:lnTo>
                    <a:lnTo>
                      <a:pt x="18" y="0"/>
                    </a:lnTo>
                    <a:lnTo>
                      <a:pt x="168" y="0"/>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4" name="Freeform 30"/>
              <p:cNvSpPr>
                <a:spLocks/>
              </p:cNvSpPr>
              <p:nvPr/>
            </p:nvSpPr>
            <p:spPr bwMode="auto">
              <a:xfrm>
                <a:off x="1392" y="4168"/>
                <a:ext cx="65" cy="61"/>
              </a:xfrm>
              <a:custGeom>
                <a:avLst/>
                <a:gdLst>
                  <a:gd name="T0" fmla="*/ 5 w 65"/>
                  <a:gd name="T1" fmla="*/ 23 h 61"/>
                  <a:gd name="T2" fmla="*/ 10 w 65"/>
                  <a:gd name="T3" fmla="*/ 21 h 61"/>
                  <a:gd name="T4" fmla="*/ 13 w 65"/>
                  <a:gd name="T5" fmla="*/ 18 h 61"/>
                  <a:gd name="T6" fmla="*/ 18 w 65"/>
                  <a:gd name="T7" fmla="*/ 16 h 61"/>
                  <a:gd name="T8" fmla="*/ 20 w 65"/>
                  <a:gd name="T9" fmla="*/ 13 h 61"/>
                  <a:gd name="T10" fmla="*/ 15 w 65"/>
                  <a:gd name="T11" fmla="*/ 13 h 61"/>
                  <a:gd name="T12" fmla="*/ 18 w 65"/>
                  <a:gd name="T13" fmla="*/ 8 h 61"/>
                  <a:gd name="T14" fmla="*/ 23 w 65"/>
                  <a:gd name="T15" fmla="*/ 8 h 61"/>
                  <a:gd name="T16" fmla="*/ 25 w 65"/>
                  <a:gd name="T17" fmla="*/ 8 h 61"/>
                  <a:gd name="T18" fmla="*/ 28 w 65"/>
                  <a:gd name="T19" fmla="*/ 5 h 61"/>
                  <a:gd name="T20" fmla="*/ 33 w 65"/>
                  <a:gd name="T21" fmla="*/ 5 h 61"/>
                  <a:gd name="T22" fmla="*/ 35 w 65"/>
                  <a:gd name="T23" fmla="*/ 5 h 61"/>
                  <a:gd name="T24" fmla="*/ 40 w 65"/>
                  <a:gd name="T25" fmla="*/ 5 h 61"/>
                  <a:gd name="T26" fmla="*/ 43 w 65"/>
                  <a:gd name="T27" fmla="*/ 3 h 61"/>
                  <a:gd name="T28" fmla="*/ 48 w 65"/>
                  <a:gd name="T29" fmla="*/ 3 h 61"/>
                  <a:gd name="T30" fmla="*/ 53 w 65"/>
                  <a:gd name="T31" fmla="*/ 5 h 61"/>
                  <a:gd name="T32" fmla="*/ 55 w 65"/>
                  <a:gd name="T33" fmla="*/ 8 h 61"/>
                  <a:gd name="T34" fmla="*/ 55 w 65"/>
                  <a:gd name="T35" fmla="*/ 5 h 61"/>
                  <a:gd name="T36" fmla="*/ 55 w 65"/>
                  <a:gd name="T37" fmla="*/ 0 h 61"/>
                  <a:gd name="T38" fmla="*/ 58 w 65"/>
                  <a:gd name="T39" fmla="*/ 3 h 61"/>
                  <a:gd name="T40" fmla="*/ 63 w 65"/>
                  <a:gd name="T41" fmla="*/ 5 h 61"/>
                  <a:gd name="T42" fmla="*/ 65 w 65"/>
                  <a:gd name="T43" fmla="*/ 8 h 61"/>
                  <a:gd name="T44" fmla="*/ 65 w 65"/>
                  <a:gd name="T45" fmla="*/ 16 h 61"/>
                  <a:gd name="T46" fmla="*/ 65 w 65"/>
                  <a:gd name="T47" fmla="*/ 18 h 61"/>
                  <a:gd name="T48" fmla="*/ 63 w 65"/>
                  <a:gd name="T49" fmla="*/ 18 h 61"/>
                  <a:gd name="T50" fmla="*/ 60 w 65"/>
                  <a:gd name="T51" fmla="*/ 23 h 61"/>
                  <a:gd name="T52" fmla="*/ 58 w 65"/>
                  <a:gd name="T53" fmla="*/ 26 h 61"/>
                  <a:gd name="T54" fmla="*/ 55 w 65"/>
                  <a:gd name="T55" fmla="*/ 31 h 61"/>
                  <a:gd name="T56" fmla="*/ 53 w 65"/>
                  <a:gd name="T57" fmla="*/ 36 h 61"/>
                  <a:gd name="T58" fmla="*/ 50 w 65"/>
                  <a:gd name="T59" fmla="*/ 41 h 61"/>
                  <a:gd name="T60" fmla="*/ 53 w 65"/>
                  <a:gd name="T61" fmla="*/ 41 h 61"/>
                  <a:gd name="T62" fmla="*/ 53 w 65"/>
                  <a:gd name="T63" fmla="*/ 43 h 61"/>
                  <a:gd name="T64" fmla="*/ 50 w 65"/>
                  <a:gd name="T65" fmla="*/ 48 h 61"/>
                  <a:gd name="T66" fmla="*/ 43 w 65"/>
                  <a:gd name="T67" fmla="*/ 48 h 61"/>
                  <a:gd name="T68" fmla="*/ 40 w 65"/>
                  <a:gd name="T69" fmla="*/ 53 h 61"/>
                  <a:gd name="T70" fmla="*/ 38 w 65"/>
                  <a:gd name="T71" fmla="*/ 56 h 61"/>
                  <a:gd name="T72" fmla="*/ 35 w 65"/>
                  <a:gd name="T73" fmla="*/ 53 h 61"/>
                  <a:gd name="T74" fmla="*/ 33 w 65"/>
                  <a:gd name="T75" fmla="*/ 56 h 61"/>
                  <a:gd name="T76" fmla="*/ 33 w 65"/>
                  <a:gd name="T77" fmla="*/ 58 h 61"/>
                  <a:gd name="T78" fmla="*/ 28 w 65"/>
                  <a:gd name="T79" fmla="*/ 61 h 61"/>
                  <a:gd name="T80" fmla="*/ 28 w 65"/>
                  <a:gd name="T81" fmla="*/ 61 h 61"/>
                  <a:gd name="T82" fmla="*/ 25 w 65"/>
                  <a:gd name="T83" fmla="*/ 61 h 61"/>
                  <a:gd name="T84" fmla="*/ 23 w 65"/>
                  <a:gd name="T85" fmla="*/ 58 h 61"/>
                  <a:gd name="T86" fmla="*/ 18 w 65"/>
                  <a:gd name="T87" fmla="*/ 58 h 61"/>
                  <a:gd name="T88" fmla="*/ 13 w 65"/>
                  <a:gd name="T89" fmla="*/ 56 h 61"/>
                  <a:gd name="T90" fmla="*/ 10 w 65"/>
                  <a:gd name="T91" fmla="*/ 56 h 61"/>
                  <a:gd name="T92" fmla="*/ 5 w 65"/>
                  <a:gd name="T93" fmla="*/ 53 h 61"/>
                  <a:gd name="T94" fmla="*/ 0 w 65"/>
                  <a:gd name="T95" fmla="*/ 51 h 61"/>
                  <a:gd name="T96" fmla="*/ 3 w 65"/>
                  <a:gd name="T97" fmla="*/ 46 h 61"/>
                  <a:gd name="T98" fmla="*/ 0 w 65"/>
                  <a:gd name="T99" fmla="*/ 41 h 61"/>
                  <a:gd name="T100" fmla="*/ 0 w 65"/>
                  <a:gd name="T101" fmla="*/ 36 h 61"/>
                  <a:gd name="T102" fmla="*/ 0 w 65"/>
                  <a:gd name="T103" fmla="*/ 33 h 61"/>
                  <a:gd name="T104" fmla="*/ 0 w 65"/>
                  <a:gd name="T105" fmla="*/ 31 h 61"/>
                  <a:gd name="T106" fmla="*/ 0 w 65"/>
                  <a:gd name="T107"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61">
                    <a:moveTo>
                      <a:pt x="5" y="23"/>
                    </a:moveTo>
                    <a:lnTo>
                      <a:pt x="5" y="23"/>
                    </a:lnTo>
                    <a:lnTo>
                      <a:pt x="5" y="23"/>
                    </a:lnTo>
                    <a:lnTo>
                      <a:pt x="5" y="23"/>
                    </a:lnTo>
                    <a:lnTo>
                      <a:pt x="5" y="23"/>
                    </a:lnTo>
                    <a:lnTo>
                      <a:pt x="8" y="23"/>
                    </a:lnTo>
                    <a:lnTo>
                      <a:pt x="8" y="21"/>
                    </a:lnTo>
                    <a:lnTo>
                      <a:pt x="8" y="21"/>
                    </a:lnTo>
                    <a:lnTo>
                      <a:pt x="8" y="21"/>
                    </a:lnTo>
                    <a:lnTo>
                      <a:pt x="10" y="21"/>
                    </a:lnTo>
                    <a:lnTo>
                      <a:pt x="10" y="18"/>
                    </a:lnTo>
                    <a:lnTo>
                      <a:pt x="10" y="18"/>
                    </a:lnTo>
                    <a:lnTo>
                      <a:pt x="10" y="18"/>
                    </a:lnTo>
                    <a:lnTo>
                      <a:pt x="13" y="18"/>
                    </a:lnTo>
                    <a:lnTo>
                      <a:pt x="13" y="18"/>
                    </a:lnTo>
                    <a:lnTo>
                      <a:pt x="15" y="18"/>
                    </a:lnTo>
                    <a:lnTo>
                      <a:pt x="15" y="16"/>
                    </a:lnTo>
                    <a:lnTo>
                      <a:pt x="15" y="16"/>
                    </a:lnTo>
                    <a:lnTo>
                      <a:pt x="18" y="16"/>
                    </a:lnTo>
                    <a:lnTo>
                      <a:pt x="18" y="16"/>
                    </a:lnTo>
                    <a:lnTo>
                      <a:pt x="18" y="13"/>
                    </a:lnTo>
                    <a:lnTo>
                      <a:pt x="18" y="13"/>
                    </a:lnTo>
                    <a:lnTo>
                      <a:pt x="18" y="16"/>
                    </a:lnTo>
                    <a:lnTo>
                      <a:pt x="20" y="16"/>
                    </a:lnTo>
                    <a:lnTo>
                      <a:pt x="20" y="13"/>
                    </a:lnTo>
                    <a:lnTo>
                      <a:pt x="20" y="11"/>
                    </a:lnTo>
                    <a:lnTo>
                      <a:pt x="18" y="11"/>
                    </a:lnTo>
                    <a:lnTo>
                      <a:pt x="18" y="13"/>
                    </a:lnTo>
                    <a:lnTo>
                      <a:pt x="18" y="13"/>
                    </a:lnTo>
                    <a:lnTo>
                      <a:pt x="15" y="13"/>
                    </a:lnTo>
                    <a:lnTo>
                      <a:pt x="15" y="11"/>
                    </a:lnTo>
                    <a:lnTo>
                      <a:pt x="15" y="11"/>
                    </a:lnTo>
                    <a:lnTo>
                      <a:pt x="18" y="11"/>
                    </a:lnTo>
                    <a:lnTo>
                      <a:pt x="18" y="8"/>
                    </a:lnTo>
                    <a:lnTo>
                      <a:pt x="18" y="8"/>
                    </a:lnTo>
                    <a:lnTo>
                      <a:pt x="18" y="8"/>
                    </a:lnTo>
                    <a:lnTo>
                      <a:pt x="20" y="8"/>
                    </a:lnTo>
                    <a:lnTo>
                      <a:pt x="20" y="8"/>
                    </a:lnTo>
                    <a:lnTo>
                      <a:pt x="23" y="8"/>
                    </a:lnTo>
                    <a:lnTo>
                      <a:pt x="23" y="8"/>
                    </a:lnTo>
                    <a:lnTo>
                      <a:pt x="23" y="8"/>
                    </a:lnTo>
                    <a:lnTo>
                      <a:pt x="25" y="8"/>
                    </a:lnTo>
                    <a:lnTo>
                      <a:pt x="25" y="11"/>
                    </a:lnTo>
                    <a:lnTo>
                      <a:pt x="25" y="11"/>
                    </a:lnTo>
                    <a:lnTo>
                      <a:pt x="25" y="8"/>
                    </a:lnTo>
                    <a:lnTo>
                      <a:pt x="25" y="8"/>
                    </a:lnTo>
                    <a:lnTo>
                      <a:pt x="25" y="5"/>
                    </a:lnTo>
                    <a:lnTo>
                      <a:pt x="28" y="5"/>
                    </a:lnTo>
                    <a:lnTo>
                      <a:pt x="28" y="5"/>
                    </a:lnTo>
                    <a:lnTo>
                      <a:pt x="28" y="5"/>
                    </a:lnTo>
                    <a:lnTo>
                      <a:pt x="28" y="5"/>
                    </a:lnTo>
                    <a:lnTo>
                      <a:pt x="30" y="5"/>
                    </a:lnTo>
                    <a:lnTo>
                      <a:pt x="33" y="5"/>
                    </a:lnTo>
                    <a:lnTo>
                      <a:pt x="33" y="5"/>
                    </a:lnTo>
                    <a:lnTo>
                      <a:pt x="33" y="5"/>
                    </a:lnTo>
                    <a:lnTo>
                      <a:pt x="35" y="5"/>
                    </a:lnTo>
                    <a:lnTo>
                      <a:pt x="35" y="5"/>
                    </a:lnTo>
                    <a:lnTo>
                      <a:pt x="35" y="5"/>
                    </a:lnTo>
                    <a:lnTo>
                      <a:pt x="35" y="5"/>
                    </a:lnTo>
                    <a:lnTo>
                      <a:pt x="35" y="5"/>
                    </a:lnTo>
                    <a:lnTo>
                      <a:pt x="38" y="5"/>
                    </a:lnTo>
                    <a:lnTo>
                      <a:pt x="38" y="8"/>
                    </a:lnTo>
                    <a:lnTo>
                      <a:pt x="38" y="8"/>
                    </a:lnTo>
                    <a:lnTo>
                      <a:pt x="38" y="5"/>
                    </a:lnTo>
                    <a:lnTo>
                      <a:pt x="40" y="5"/>
                    </a:lnTo>
                    <a:lnTo>
                      <a:pt x="40" y="5"/>
                    </a:lnTo>
                    <a:lnTo>
                      <a:pt x="40" y="5"/>
                    </a:lnTo>
                    <a:lnTo>
                      <a:pt x="43" y="5"/>
                    </a:lnTo>
                    <a:lnTo>
                      <a:pt x="43" y="3"/>
                    </a:lnTo>
                    <a:lnTo>
                      <a:pt x="43" y="3"/>
                    </a:lnTo>
                    <a:lnTo>
                      <a:pt x="45" y="3"/>
                    </a:lnTo>
                    <a:lnTo>
                      <a:pt x="45" y="3"/>
                    </a:lnTo>
                    <a:lnTo>
                      <a:pt x="48" y="3"/>
                    </a:lnTo>
                    <a:lnTo>
                      <a:pt x="48" y="3"/>
                    </a:lnTo>
                    <a:lnTo>
                      <a:pt x="48" y="3"/>
                    </a:lnTo>
                    <a:lnTo>
                      <a:pt x="50" y="3"/>
                    </a:lnTo>
                    <a:lnTo>
                      <a:pt x="50" y="3"/>
                    </a:lnTo>
                    <a:lnTo>
                      <a:pt x="50" y="3"/>
                    </a:lnTo>
                    <a:lnTo>
                      <a:pt x="53" y="3"/>
                    </a:lnTo>
                    <a:lnTo>
                      <a:pt x="53" y="5"/>
                    </a:lnTo>
                    <a:lnTo>
                      <a:pt x="53" y="5"/>
                    </a:lnTo>
                    <a:lnTo>
                      <a:pt x="55" y="5"/>
                    </a:lnTo>
                    <a:lnTo>
                      <a:pt x="55" y="5"/>
                    </a:lnTo>
                    <a:lnTo>
                      <a:pt x="55" y="8"/>
                    </a:lnTo>
                    <a:lnTo>
                      <a:pt x="55" y="8"/>
                    </a:lnTo>
                    <a:lnTo>
                      <a:pt x="55" y="5"/>
                    </a:lnTo>
                    <a:lnTo>
                      <a:pt x="55" y="5"/>
                    </a:lnTo>
                    <a:lnTo>
                      <a:pt x="55" y="5"/>
                    </a:lnTo>
                    <a:lnTo>
                      <a:pt x="55" y="3"/>
                    </a:lnTo>
                    <a:lnTo>
                      <a:pt x="55" y="5"/>
                    </a:lnTo>
                    <a:lnTo>
                      <a:pt x="53" y="3"/>
                    </a:lnTo>
                    <a:lnTo>
                      <a:pt x="53" y="3"/>
                    </a:lnTo>
                    <a:lnTo>
                      <a:pt x="55" y="3"/>
                    </a:lnTo>
                    <a:lnTo>
                      <a:pt x="55" y="3"/>
                    </a:lnTo>
                    <a:lnTo>
                      <a:pt x="55" y="0"/>
                    </a:lnTo>
                    <a:lnTo>
                      <a:pt x="58" y="0"/>
                    </a:lnTo>
                    <a:lnTo>
                      <a:pt x="58" y="0"/>
                    </a:lnTo>
                    <a:lnTo>
                      <a:pt x="58" y="0"/>
                    </a:lnTo>
                    <a:lnTo>
                      <a:pt x="58" y="3"/>
                    </a:lnTo>
                    <a:lnTo>
                      <a:pt x="58" y="3"/>
                    </a:lnTo>
                    <a:lnTo>
                      <a:pt x="58" y="3"/>
                    </a:lnTo>
                    <a:lnTo>
                      <a:pt x="60" y="3"/>
                    </a:lnTo>
                    <a:lnTo>
                      <a:pt x="60" y="5"/>
                    </a:lnTo>
                    <a:lnTo>
                      <a:pt x="60" y="5"/>
                    </a:lnTo>
                    <a:lnTo>
                      <a:pt x="63" y="5"/>
                    </a:lnTo>
                    <a:lnTo>
                      <a:pt x="63" y="5"/>
                    </a:lnTo>
                    <a:lnTo>
                      <a:pt x="65" y="5"/>
                    </a:lnTo>
                    <a:lnTo>
                      <a:pt x="65" y="5"/>
                    </a:lnTo>
                    <a:lnTo>
                      <a:pt x="65" y="8"/>
                    </a:lnTo>
                    <a:lnTo>
                      <a:pt x="65" y="8"/>
                    </a:lnTo>
                    <a:lnTo>
                      <a:pt x="65" y="8"/>
                    </a:lnTo>
                    <a:lnTo>
                      <a:pt x="65" y="11"/>
                    </a:lnTo>
                    <a:lnTo>
                      <a:pt x="65" y="11"/>
                    </a:lnTo>
                    <a:lnTo>
                      <a:pt x="65" y="13"/>
                    </a:lnTo>
                    <a:lnTo>
                      <a:pt x="65" y="16"/>
                    </a:lnTo>
                    <a:lnTo>
                      <a:pt x="65" y="16"/>
                    </a:lnTo>
                    <a:lnTo>
                      <a:pt x="65" y="16"/>
                    </a:lnTo>
                    <a:lnTo>
                      <a:pt x="65" y="16"/>
                    </a:lnTo>
                    <a:lnTo>
                      <a:pt x="65" y="18"/>
                    </a:lnTo>
                    <a:lnTo>
                      <a:pt x="65" y="18"/>
                    </a:lnTo>
                    <a:lnTo>
                      <a:pt x="65" y="18"/>
                    </a:lnTo>
                    <a:lnTo>
                      <a:pt x="63" y="18"/>
                    </a:lnTo>
                    <a:lnTo>
                      <a:pt x="63" y="21"/>
                    </a:lnTo>
                    <a:lnTo>
                      <a:pt x="63" y="21"/>
                    </a:lnTo>
                    <a:lnTo>
                      <a:pt x="63" y="18"/>
                    </a:lnTo>
                    <a:lnTo>
                      <a:pt x="60" y="18"/>
                    </a:lnTo>
                    <a:lnTo>
                      <a:pt x="60" y="21"/>
                    </a:lnTo>
                    <a:lnTo>
                      <a:pt x="60" y="21"/>
                    </a:lnTo>
                    <a:lnTo>
                      <a:pt x="60" y="21"/>
                    </a:lnTo>
                    <a:lnTo>
                      <a:pt x="60" y="23"/>
                    </a:lnTo>
                    <a:lnTo>
                      <a:pt x="58" y="23"/>
                    </a:lnTo>
                    <a:lnTo>
                      <a:pt x="58" y="23"/>
                    </a:lnTo>
                    <a:lnTo>
                      <a:pt x="58" y="23"/>
                    </a:lnTo>
                    <a:lnTo>
                      <a:pt x="58" y="26"/>
                    </a:lnTo>
                    <a:lnTo>
                      <a:pt x="58" y="26"/>
                    </a:lnTo>
                    <a:lnTo>
                      <a:pt x="55" y="26"/>
                    </a:lnTo>
                    <a:lnTo>
                      <a:pt x="55" y="28"/>
                    </a:lnTo>
                    <a:lnTo>
                      <a:pt x="55" y="31"/>
                    </a:lnTo>
                    <a:lnTo>
                      <a:pt x="55" y="31"/>
                    </a:lnTo>
                    <a:lnTo>
                      <a:pt x="55" y="31"/>
                    </a:lnTo>
                    <a:lnTo>
                      <a:pt x="55" y="33"/>
                    </a:lnTo>
                    <a:lnTo>
                      <a:pt x="55" y="33"/>
                    </a:lnTo>
                    <a:lnTo>
                      <a:pt x="55" y="36"/>
                    </a:lnTo>
                    <a:lnTo>
                      <a:pt x="53" y="36"/>
                    </a:lnTo>
                    <a:lnTo>
                      <a:pt x="53" y="36"/>
                    </a:lnTo>
                    <a:lnTo>
                      <a:pt x="53" y="36"/>
                    </a:lnTo>
                    <a:lnTo>
                      <a:pt x="53" y="38"/>
                    </a:lnTo>
                    <a:lnTo>
                      <a:pt x="53" y="38"/>
                    </a:lnTo>
                    <a:lnTo>
                      <a:pt x="50" y="41"/>
                    </a:lnTo>
                    <a:lnTo>
                      <a:pt x="50" y="41"/>
                    </a:lnTo>
                    <a:lnTo>
                      <a:pt x="50" y="41"/>
                    </a:lnTo>
                    <a:lnTo>
                      <a:pt x="50" y="41"/>
                    </a:lnTo>
                    <a:lnTo>
                      <a:pt x="50" y="43"/>
                    </a:lnTo>
                    <a:lnTo>
                      <a:pt x="53" y="43"/>
                    </a:lnTo>
                    <a:lnTo>
                      <a:pt x="53" y="41"/>
                    </a:lnTo>
                    <a:lnTo>
                      <a:pt x="53" y="41"/>
                    </a:lnTo>
                    <a:lnTo>
                      <a:pt x="53" y="41"/>
                    </a:lnTo>
                    <a:lnTo>
                      <a:pt x="53" y="41"/>
                    </a:lnTo>
                    <a:lnTo>
                      <a:pt x="53" y="43"/>
                    </a:lnTo>
                    <a:lnTo>
                      <a:pt x="53" y="43"/>
                    </a:lnTo>
                    <a:lnTo>
                      <a:pt x="50" y="43"/>
                    </a:lnTo>
                    <a:lnTo>
                      <a:pt x="50" y="46"/>
                    </a:lnTo>
                    <a:lnTo>
                      <a:pt x="50" y="46"/>
                    </a:lnTo>
                    <a:lnTo>
                      <a:pt x="50" y="46"/>
                    </a:lnTo>
                    <a:lnTo>
                      <a:pt x="50" y="48"/>
                    </a:lnTo>
                    <a:lnTo>
                      <a:pt x="48" y="48"/>
                    </a:lnTo>
                    <a:lnTo>
                      <a:pt x="48" y="48"/>
                    </a:lnTo>
                    <a:lnTo>
                      <a:pt x="45" y="48"/>
                    </a:lnTo>
                    <a:lnTo>
                      <a:pt x="45" y="48"/>
                    </a:lnTo>
                    <a:lnTo>
                      <a:pt x="43" y="48"/>
                    </a:lnTo>
                    <a:lnTo>
                      <a:pt x="43" y="51"/>
                    </a:lnTo>
                    <a:lnTo>
                      <a:pt x="40" y="51"/>
                    </a:lnTo>
                    <a:lnTo>
                      <a:pt x="40" y="51"/>
                    </a:lnTo>
                    <a:lnTo>
                      <a:pt x="40" y="53"/>
                    </a:lnTo>
                    <a:lnTo>
                      <a:pt x="40" y="53"/>
                    </a:lnTo>
                    <a:lnTo>
                      <a:pt x="40" y="53"/>
                    </a:lnTo>
                    <a:lnTo>
                      <a:pt x="40" y="56"/>
                    </a:lnTo>
                    <a:lnTo>
                      <a:pt x="38" y="56"/>
                    </a:lnTo>
                    <a:lnTo>
                      <a:pt x="38" y="56"/>
                    </a:lnTo>
                    <a:lnTo>
                      <a:pt x="38" y="56"/>
                    </a:lnTo>
                    <a:lnTo>
                      <a:pt x="38" y="53"/>
                    </a:lnTo>
                    <a:lnTo>
                      <a:pt x="38" y="53"/>
                    </a:lnTo>
                    <a:lnTo>
                      <a:pt x="38" y="53"/>
                    </a:lnTo>
                    <a:lnTo>
                      <a:pt x="38" y="53"/>
                    </a:lnTo>
                    <a:lnTo>
                      <a:pt x="35" y="53"/>
                    </a:lnTo>
                    <a:lnTo>
                      <a:pt x="35" y="56"/>
                    </a:lnTo>
                    <a:lnTo>
                      <a:pt x="35" y="56"/>
                    </a:lnTo>
                    <a:lnTo>
                      <a:pt x="35" y="56"/>
                    </a:lnTo>
                    <a:lnTo>
                      <a:pt x="33" y="56"/>
                    </a:lnTo>
                    <a:lnTo>
                      <a:pt x="33" y="56"/>
                    </a:lnTo>
                    <a:lnTo>
                      <a:pt x="33" y="56"/>
                    </a:lnTo>
                    <a:lnTo>
                      <a:pt x="30" y="56"/>
                    </a:lnTo>
                    <a:lnTo>
                      <a:pt x="30" y="58"/>
                    </a:lnTo>
                    <a:lnTo>
                      <a:pt x="33" y="58"/>
                    </a:lnTo>
                    <a:lnTo>
                      <a:pt x="33" y="58"/>
                    </a:lnTo>
                    <a:lnTo>
                      <a:pt x="33" y="61"/>
                    </a:lnTo>
                    <a:lnTo>
                      <a:pt x="30" y="61"/>
                    </a:lnTo>
                    <a:lnTo>
                      <a:pt x="28" y="61"/>
                    </a:lnTo>
                    <a:lnTo>
                      <a:pt x="30" y="61"/>
                    </a:lnTo>
                    <a:lnTo>
                      <a:pt x="28" y="61"/>
                    </a:lnTo>
                    <a:lnTo>
                      <a:pt x="28" y="58"/>
                    </a:lnTo>
                    <a:lnTo>
                      <a:pt x="28" y="61"/>
                    </a:lnTo>
                    <a:lnTo>
                      <a:pt x="28" y="61"/>
                    </a:lnTo>
                    <a:lnTo>
                      <a:pt x="28" y="61"/>
                    </a:lnTo>
                    <a:lnTo>
                      <a:pt x="28" y="61"/>
                    </a:lnTo>
                    <a:lnTo>
                      <a:pt x="25" y="61"/>
                    </a:lnTo>
                    <a:lnTo>
                      <a:pt x="28" y="61"/>
                    </a:lnTo>
                    <a:lnTo>
                      <a:pt x="28" y="61"/>
                    </a:lnTo>
                    <a:lnTo>
                      <a:pt x="25" y="61"/>
                    </a:lnTo>
                    <a:lnTo>
                      <a:pt x="25" y="61"/>
                    </a:lnTo>
                    <a:lnTo>
                      <a:pt x="23" y="61"/>
                    </a:lnTo>
                    <a:lnTo>
                      <a:pt x="25" y="61"/>
                    </a:lnTo>
                    <a:lnTo>
                      <a:pt x="25" y="58"/>
                    </a:lnTo>
                    <a:lnTo>
                      <a:pt x="23" y="58"/>
                    </a:lnTo>
                    <a:lnTo>
                      <a:pt x="23" y="58"/>
                    </a:lnTo>
                    <a:lnTo>
                      <a:pt x="23" y="58"/>
                    </a:lnTo>
                    <a:lnTo>
                      <a:pt x="20" y="58"/>
                    </a:lnTo>
                    <a:lnTo>
                      <a:pt x="20" y="58"/>
                    </a:lnTo>
                    <a:lnTo>
                      <a:pt x="18" y="58"/>
                    </a:lnTo>
                    <a:lnTo>
                      <a:pt x="18" y="58"/>
                    </a:lnTo>
                    <a:lnTo>
                      <a:pt x="15" y="58"/>
                    </a:lnTo>
                    <a:lnTo>
                      <a:pt x="15" y="58"/>
                    </a:lnTo>
                    <a:lnTo>
                      <a:pt x="15" y="56"/>
                    </a:lnTo>
                    <a:lnTo>
                      <a:pt x="13" y="56"/>
                    </a:lnTo>
                    <a:lnTo>
                      <a:pt x="13" y="56"/>
                    </a:lnTo>
                    <a:lnTo>
                      <a:pt x="13" y="56"/>
                    </a:lnTo>
                    <a:lnTo>
                      <a:pt x="10" y="56"/>
                    </a:lnTo>
                    <a:lnTo>
                      <a:pt x="10" y="56"/>
                    </a:lnTo>
                    <a:lnTo>
                      <a:pt x="10" y="56"/>
                    </a:lnTo>
                    <a:lnTo>
                      <a:pt x="10" y="56"/>
                    </a:lnTo>
                    <a:lnTo>
                      <a:pt x="8" y="56"/>
                    </a:lnTo>
                    <a:lnTo>
                      <a:pt x="8" y="53"/>
                    </a:lnTo>
                    <a:lnTo>
                      <a:pt x="8" y="53"/>
                    </a:lnTo>
                    <a:lnTo>
                      <a:pt x="5" y="53"/>
                    </a:lnTo>
                    <a:lnTo>
                      <a:pt x="5" y="53"/>
                    </a:lnTo>
                    <a:lnTo>
                      <a:pt x="5" y="53"/>
                    </a:lnTo>
                    <a:lnTo>
                      <a:pt x="5" y="51"/>
                    </a:lnTo>
                    <a:lnTo>
                      <a:pt x="5" y="51"/>
                    </a:lnTo>
                    <a:lnTo>
                      <a:pt x="3" y="51"/>
                    </a:lnTo>
                    <a:lnTo>
                      <a:pt x="0" y="51"/>
                    </a:lnTo>
                    <a:lnTo>
                      <a:pt x="0" y="51"/>
                    </a:lnTo>
                    <a:lnTo>
                      <a:pt x="3" y="51"/>
                    </a:lnTo>
                    <a:lnTo>
                      <a:pt x="3" y="48"/>
                    </a:lnTo>
                    <a:lnTo>
                      <a:pt x="3" y="48"/>
                    </a:lnTo>
                    <a:lnTo>
                      <a:pt x="3" y="46"/>
                    </a:lnTo>
                    <a:lnTo>
                      <a:pt x="3" y="46"/>
                    </a:lnTo>
                    <a:lnTo>
                      <a:pt x="3" y="43"/>
                    </a:lnTo>
                    <a:lnTo>
                      <a:pt x="0" y="43"/>
                    </a:lnTo>
                    <a:lnTo>
                      <a:pt x="0" y="41"/>
                    </a:lnTo>
                    <a:lnTo>
                      <a:pt x="0" y="41"/>
                    </a:lnTo>
                    <a:lnTo>
                      <a:pt x="0" y="41"/>
                    </a:lnTo>
                    <a:lnTo>
                      <a:pt x="0" y="41"/>
                    </a:lnTo>
                    <a:lnTo>
                      <a:pt x="0" y="38"/>
                    </a:lnTo>
                    <a:lnTo>
                      <a:pt x="0" y="38"/>
                    </a:lnTo>
                    <a:lnTo>
                      <a:pt x="0" y="36"/>
                    </a:lnTo>
                    <a:lnTo>
                      <a:pt x="0" y="36"/>
                    </a:lnTo>
                    <a:lnTo>
                      <a:pt x="0" y="36"/>
                    </a:lnTo>
                    <a:lnTo>
                      <a:pt x="0" y="33"/>
                    </a:lnTo>
                    <a:lnTo>
                      <a:pt x="0" y="33"/>
                    </a:lnTo>
                    <a:lnTo>
                      <a:pt x="0" y="33"/>
                    </a:lnTo>
                    <a:lnTo>
                      <a:pt x="0" y="31"/>
                    </a:lnTo>
                    <a:lnTo>
                      <a:pt x="3" y="31"/>
                    </a:lnTo>
                    <a:lnTo>
                      <a:pt x="0" y="31"/>
                    </a:lnTo>
                    <a:lnTo>
                      <a:pt x="0" y="31"/>
                    </a:lnTo>
                    <a:lnTo>
                      <a:pt x="0" y="31"/>
                    </a:lnTo>
                    <a:lnTo>
                      <a:pt x="0" y="28"/>
                    </a:lnTo>
                    <a:lnTo>
                      <a:pt x="0" y="26"/>
                    </a:lnTo>
                    <a:lnTo>
                      <a:pt x="3" y="26"/>
                    </a:lnTo>
                    <a:lnTo>
                      <a:pt x="3" y="26"/>
                    </a:lnTo>
                    <a:lnTo>
                      <a:pt x="0" y="26"/>
                    </a:lnTo>
                    <a:lnTo>
                      <a:pt x="3" y="26"/>
                    </a:lnTo>
                    <a:lnTo>
                      <a:pt x="3" y="23"/>
                    </a:lnTo>
                    <a:lnTo>
                      <a:pt x="5" y="2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5" name="Freeform 31"/>
              <p:cNvSpPr>
                <a:spLocks/>
              </p:cNvSpPr>
              <p:nvPr/>
            </p:nvSpPr>
            <p:spPr bwMode="auto">
              <a:xfrm>
                <a:off x="1420" y="4048"/>
                <a:ext cx="197" cy="118"/>
              </a:xfrm>
              <a:custGeom>
                <a:avLst/>
                <a:gdLst>
                  <a:gd name="T0" fmla="*/ 195 w 197"/>
                  <a:gd name="T1" fmla="*/ 3 h 118"/>
                  <a:gd name="T2" fmla="*/ 190 w 197"/>
                  <a:gd name="T3" fmla="*/ 8 h 118"/>
                  <a:gd name="T4" fmla="*/ 182 w 197"/>
                  <a:gd name="T5" fmla="*/ 13 h 118"/>
                  <a:gd name="T6" fmla="*/ 187 w 197"/>
                  <a:gd name="T7" fmla="*/ 18 h 118"/>
                  <a:gd name="T8" fmla="*/ 182 w 197"/>
                  <a:gd name="T9" fmla="*/ 18 h 118"/>
                  <a:gd name="T10" fmla="*/ 175 w 197"/>
                  <a:gd name="T11" fmla="*/ 25 h 118"/>
                  <a:gd name="T12" fmla="*/ 170 w 197"/>
                  <a:gd name="T13" fmla="*/ 28 h 118"/>
                  <a:gd name="T14" fmla="*/ 162 w 197"/>
                  <a:gd name="T15" fmla="*/ 33 h 118"/>
                  <a:gd name="T16" fmla="*/ 155 w 197"/>
                  <a:gd name="T17" fmla="*/ 33 h 118"/>
                  <a:gd name="T18" fmla="*/ 152 w 197"/>
                  <a:gd name="T19" fmla="*/ 38 h 118"/>
                  <a:gd name="T20" fmla="*/ 150 w 197"/>
                  <a:gd name="T21" fmla="*/ 30 h 118"/>
                  <a:gd name="T22" fmla="*/ 142 w 197"/>
                  <a:gd name="T23" fmla="*/ 33 h 118"/>
                  <a:gd name="T24" fmla="*/ 140 w 197"/>
                  <a:gd name="T25" fmla="*/ 35 h 118"/>
                  <a:gd name="T26" fmla="*/ 140 w 197"/>
                  <a:gd name="T27" fmla="*/ 38 h 118"/>
                  <a:gd name="T28" fmla="*/ 137 w 197"/>
                  <a:gd name="T29" fmla="*/ 33 h 118"/>
                  <a:gd name="T30" fmla="*/ 130 w 197"/>
                  <a:gd name="T31" fmla="*/ 38 h 118"/>
                  <a:gd name="T32" fmla="*/ 130 w 197"/>
                  <a:gd name="T33" fmla="*/ 43 h 118"/>
                  <a:gd name="T34" fmla="*/ 122 w 197"/>
                  <a:gd name="T35" fmla="*/ 43 h 118"/>
                  <a:gd name="T36" fmla="*/ 110 w 197"/>
                  <a:gd name="T37" fmla="*/ 38 h 118"/>
                  <a:gd name="T38" fmla="*/ 105 w 197"/>
                  <a:gd name="T39" fmla="*/ 38 h 118"/>
                  <a:gd name="T40" fmla="*/ 105 w 197"/>
                  <a:gd name="T41" fmla="*/ 45 h 118"/>
                  <a:gd name="T42" fmla="*/ 102 w 197"/>
                  <a:gd name="T43" fmla="*/ 53 h 118"/>
                  <a:gd name="T44" fmla="*/ 97 w 197"/>
                  <a:gd name="T45" fmla="*/ 58 h 118"/>
                  <a:gd name="T46" fmla="*/ 92 w 197"/>
                  <a:gd name="T47" fmla="*/ 58 h 118"/>
                  <a:gd name="T48" fmla="*/ 90 w 197"/>
                  <a:gd name="T49" fmla="*/ 63 h 118"/>
                  <a:gd name="T50" fmla="*/ 82 w 197"/>
                  <a:gd name="T51" fmla="*/ 65 h 118"/>
                  <a:gd name="T52" fmla="*/ 75 w 197"/>
                  <a:gd name="T53" fmla="*/ 63 h 118"/>
                  <a:gd name="T54" fmla="*/ 72 w 197"/>
                  <a:gd name="T55" fmla="*/ 63 h 118"/>
                  <a:gd name="T56" fmla="*/ 70 w 197"/>
                  <a:gd name="T57" fmla="*/ 68 h 118"/>
                  <a:gd name="T58" fmla="*/ 65 w 197"/>
                  <a:gd name="T59" fmla="*/ 65 h 118"/>
                  <a:gd name="T60" fmla="*/ 62 w 197"/>
                  <a:gd name="T61" fmla="*/ 73 h 118"/>
                  <a:gd name="T62" fmla="*/ 60 w 197"/>
                  <a:gd name="T63" fmla="*/ 73 h 118"/>
                  <a:gd name="T64" fmla="*/ 57 w 197"/>
                  <a:gd name="T65" fmla="*/ 70 h 118"/>
                  <a:gd name="T66" fmla="*/ 52 w 197"/>
                  <a:gd name="T67" fmla="*/ 78 h 118"/>
                  <a:gd name="T68" fmla="*/ 42 w 197"/>
                  <a:gd name="T69" fmla="*/ 80 h 118"/>
                  <a:gd name="T70" fmla="*/ 40 w 197"/>
                  <a:gd name="T71" fmla="*/ 78 h 118"/>
                  <a:gd name="T72" fmla="*/ 35 w 197"/>
                  <a:gd name="T73" fmla="*/ 80 h 118"/>
                  <a:gd name="T74" fmla="*/ 27 w 197"/>
                  <a:gd name="T75" fmla="*/ 80 h 118"/>
                  <a:gd name="T76" fmla="*/ 27 w 197"/>
                  <a:gd name="T77" fmla="*/ 85 h 118"/>
                  <a:gd name="T78" fmla="*/ 22 w 197"/>
                  <a:gd name="T79" fmla="*/ 83 h 118"/>
                  <a:gd name="T80" fmla="*/ 22 w 197"/>
                  <a:gd name="T81" fmla="*/ 83 h 118"/>
                  <a:gd name="T82" fmla="*/ 22 w 197"/>
                  <a:gd name="T83" fmla="*/ 93 h 118"/>
                  <a:gd name="T84" fmla="*/ 20 w 197"/>
                  <a:gd name="T85" fmla="*/ 93 h 118"/>
                  <a:gd name="T86" fmla="*/ 15 w 197"/>
                  <a:gd name="T87" fmla="*/ 93 h 118"/>
                  <a:gd name="T88" fmla="*/ 12 w 197"/>
                  <a:gd name="T89" fmla="*/ 93 h 118"/>
                  <a:gd name="T90" fmla="*/ 20 w 197"/>
                  <a:gd name="T91" fmla="*/ 98 h 118"/>
                  <a:gd name="T92" fmla="*/ 17 w 197"/>
                  <a:gd name="T93" fmla="*/ 105 h 118"/>
                  <a:gd name="T94" fmla="*/ 25 w 197"/>
                  <a:gd name="T95" fmla="*/ 110 h 118"/>
                  <a:gd name="T96" fmla="*/ 17 w 197"/>
                  <a:gd name="T97" fmla="*/ 115 h 118"/>
                  <a:gd name="T98" fmla="*/ 7 w 197"/>
                  <a:gd name="T99" fmla="*/ 118 h 118"/>
                  <a:gd name="T100" fmla="*/ 10 w 197"/>
                  <a:gd name="T101" fmla="*/ 113 h 118"/>
                  <a:gd name="T102" fmla="*/ 5 w 197"/>
                  <a:gd name="T103" fmla="*/ 108 h 118"/>
                  <a:gd name="T104" fmla="*/ 5 w 197"/>
                  <a:gd name="T105" fmla="*/ 103 h 118"/>
                  <a:gd name="T106" fmla="*/ 0 w 197"/>
                  <a:gd name="T107" fmla="*/ 93 h 118"/>
                  <a:gd name="T108" fmla="*/ 5 w 197"/>
                  <a:gd name="T109" fmla="*/ 83 h 118"/>
                  <a:gd name="T110" fmla="*/ 7 w 197"/>
                  <a:gd name="T111" fmla="*/ 78 h 118"/>
                  <a:gd name="T112" fmla="*/ 7 w 197"/>
                  <a:gd name="T113" fmla="*/ 73 h 118"/>
                  <a:gd name="T114" fmla="*/ 20 w 197"/>
                  <a:gd name="T115" fmla="*/ 58 h 118"/>
                  <a:gd name="T116" fmla="*/ 30 w 197"/>
                  <a:gd name="T117" fmla="*/ 53 h 118"/>
                  <a:gd name="T118" fmla="*/ 37 w 197"/>
                  <a:gd name="T119" fmla="*/ 43 h 118"/>
                  <a:gd name="T120" fmla="*/ 45 w 197"/>
                  <a:gd name="T121" fmla="*/ 23 h 118"/>
                  <a:gd name="T122" fmla="*/ 55 w 197"/>
                  <a:gd name="T123" fmla="*/ 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 h="118">
                    <a:moveTo>
                      <a:pt x="192" y="0"/>
                    </a:moveTo>
                    <a:lnTo>
                      <a:pt x="192" y="0"/>
                    </a:lnTo>
                    <a:lnTo>
                      <a:pt x="195" y="0"/>
                    </a:lnTo>
                    <a:lnTo>
                      <a:pt x="195" y="3"/>
                    </a:lnTo>
                    <a:lnTo>
                      <a:pt x="195" y="3"/>
                    </a:lnTo>
                    <a:lnTo>
                      <a:pt x="197" y="3"/>
                    </a:lnTo>
                    <a:lnTo>
                      <a:pt x="197" y="3"/>
                    </a:lnTo>
                    <a:lnTo>
                      <a:pt x="197" y="5"/>
                    </a:lnTo>
                    <a:lnTo>
                      <a:pt x="195" y="5"/>
                    </a:lnTo>
                    <a:lnTo>
                      <a:pt x="195" y="8"/>
                    </a:lnTo>
                    <a:lnTo>
                      <a:pt x="195" y="5"/>
                    </a:lnTo>
                    <a:lnTo>
                      <a:pt x="195" y="3"/>
                    </a:lnTo>
                    <a:lnTo>
                      <a:pt x="195" y="3"/>
                    </a:lnTo>
                    <a:lnTo>
                      <a:pt x="192" y="3"/>
                    </a:lnTo>
                    <a:lnTo>
                      <a:pt x="192" y="3"/>
                    </a:lnTo>
                    <a:lnTo>
                      <a:pt x="192" y="5"/>
                    </a:lnTo>
                    <a:lnTo>
                      <a:pt x="192" y="8"/>
                    </a:lnTo>
                    <a:lnTo>
                      <a:pt x="192" y="5"/>
                    </a:lnTo>
                    <a:lnTo>
                      <a:pt x="192" y="5"/>
                    </a:lnTo>
                    <a:lnTo>
                      <a:pt x="192" y="8"/>
                    </a:lnTo>
                    <a:lnTo>
                      <a:pt x="192" y="8"/>
                    </a:lnTo>
                    <a:lnTo>
                      <a:pt x="192" y="8"/>
                    </a:lnTo>
                    <a:lnTo>
                      <a:pt x="192" y="8"/>
                    </a:lnTo>
                    <a:lnTo>
                      <a:pt x="190" y="8"/>
                    </a:lnTo>
                    <a:lnTo>
                      <a:pt x="190" y="8"/>
                    </a:lnTo>
                    <a:lnTo>
                      <a:pt x="190" y="8"/>
                    </a:lnTo>
                    <a:lnTo>
                      <a:pt x="190" y="10"/>
                    </a:lnTo>
                    <a:lnTo>
                      <a:pt x="190" y="10"/>
                    </a:lnTo>
                    <a:lnTo>
                      <a:pt x="190" y="10"/>
                    </a:lnTo>
                    <a:lnTo>
                      <a:pt x="190" y="10"/>
                    </a:lnTo>
                    <a:lnTo>
                      <a:pt x="190" y="13"/>
                    </a:lnTo>
                    <a:lnTo>
                      <a:pt x="187" y="13"/>
                    </a:lnTo>
                    <a:lnTo>
                      <a:pt x="187" y="13"/>
                    </a:lnTo>
                    <a:lnTo>
                      <a:pt x="187" y="13"/>
                    </a:lnTo>
                    <a:lnTo>
                      <a:pt x="185" y="13"/>
                    </a:lnTo>
                    <a:lnTo>
                      <a:pt x="185" y="13"/>
                    </a:lnTo>
                    <a:lnTo>
                      <a:pt x="182" y="13"/>
                    </a:lnTo>
                    <a:lnTo>
                      <a:pt x="182" y="13"/>
                    </a:lnTo>
                    <a:lnTo>
                      <a:pt x="182" y="13"/>
                    </a:lnTo>
                    <a:lnTo>
                      <a:pt x="180" y="13"/>
                    </a:lnTo>
                    <a:lnTo>
                      <a:pt x="182" y="13"/>
                    </a:lnTo>
                    <a:lnTo>
                      <a:pt x="182" y="13"/>
                    </a:lnTo>
                    <a:lnTo>
                      <a:pt x="182" y="15"/>
                    </a:lnTo>
                    <a:lnTo>
                      <a:pt x="185" y="15"/>
                    </a:lnTo>
                    <a:lnTo>
                      <a:pt x="185" y="13"/>
                    </a:lnTo>
                    <a:lnTo>
                      <a:pt x="185" y="13"/>
                    </a:lnTo>
                    <a:lnTo>
                      <a:pt x="187" y="13"/>
                    </a:lnTo>
                    <a:lnTo>
                      <a:pt x="187" y="15"/>
                    </a:lnTo>
                    <a:lnTo>
                      <a:pt x="187" y="15"/>
                    </a:lnTo>
                    <a:lnTo>
                      <a:pt x="187" y="15"/>
                    </a:lnTo>
                    <a:lnTo>
                      <a:pt x="187" y="18"/>
                    </a:lnTo>
                    <a:lnTo>
                      <a:pt x="187" y="18"/>
                    </a:lnTo>
                    <a:lnTo>
                      <a:pt x="187" y="15"/>
                    </a:lnTo>
                    <a:lnTo>
                      <a:pt x="185" y="15"/>
                    </a:lnTo>
                    <a:lnTo>
                      <a:pt x="185" y="18"/>
                    </a:lnTo>
                    <a:lnTo>
                      <a:pt x="185" y="18"/>
                    </a:lnTo>
                    <a:lnTo>
                      <a:pt x="185" y="18"/>
                    </a:lnTo>
                    <a:lnTo>
                      <a:pt x="182" y="18"/>
                    </a:lnTo>
                    <a:lnTo>
                      <a:pt x="182" y="18"/>
                    </a:lnTo>
                    <a:lnTo>
                      <a:pt x="182" y="15"/>
                    </a:lnTo>
                    <a:lnTo>
                      <a:pt x="182" y="15"/>
                    </a:lnTo>
                    <a:lnTo>
                      <a:pt x="182" y="18"/>
                    </a:lnTo>
                    <a:lnTo>
                      <a:pt x="180" y="18"/>
                    </a:lnTo>
                    <a:lnTo>
                      <a:pt x="182" y="18"/>
                    </a:lnTo>
                    <a:lnTo>
                      <a:pt x="182" y="18"/>
                    </a:lnTo>
                    <a:lnTo>
                      <a:pt x="182" y="18"/>
                    </a:lnTo>
                    <a:lnTo>
                      <a:pt x="182" y="18"/>
                    </a:lnTo>
                    <a:lnTo>
                      <a:pt x="182" y="20"/>
                    </a:lnTo>
                    <a:lnTo>
                      <a:pt x="182" y="23"/>
                    </a:lnTo>
                    <a:lnTo>
                      <a:pt x="182" y="23"/>
                    </a:lnTo>
                    <a:lnTo>
                      <a:pt x="182" y="23"/>
                    </a:lnTo>
                    <a:lnTo>
                      <a:pt x="180" y="25"/>
                    </a:lnTo>
                    <a:lnTo>
                      <a:pt x="180" y="28"/>
                    </a:lnTo>
                    <a:lnTo>
                      <a:pt x="180" y="28"/>
                    </a:lnTo>
                    <a:lnTo>
                      <a:pt x="177" y="28"/>
                    </a:lnTo>
                    <a:lnTo>
                      <a:pt x="177" y="28"/>
                    </a:lnTo>
                    <a:lnTo>
                      <a:pt x="177" y="25"/>
                    </a:lnTo>
                    <a:lnTo>
                      <a:pt x="175" y="25"/>
                    </a:lnTo>
                    <a:lnTo>
                      <a:pt x="175" y="25"/>
                    </a:lnTo>
                    <a:lnTo>
                      <a:pt x="172" y="25"/>
                    </a:lnTo>
                    <a:lnTo>
                      <a:pt x="175" y="25"/>
                    </a:lnTo>
                    <a:lnTo>
                      <a:pt x="175" y="28"/>
                    </a:lnTo>
                    <a:lnTo>
                      <a:pt x="172" y="28"/>
                    </a:lnTo>
                    <a:lnTo>
                      <a:pt x="172" y="28"/>
                    </a:lnTo>
                    <a:lnTo>
                      <a:pt x="172" y="28"/>
                    </a:lnTo>
                    <a:lnTo>
                      <a:pt x="172" y="30"/>
                    </a:lnTo>
                    <a:lnTo>
                      <a:pt x="170" y="30"/>
                    </a:lnTo>
                    <a:lnTo>
                      <a:pt x="170" y="30"/>
                    </a:lnTo>
                    <a:lnTo>
                      <a:pt x="170" y="30"/>
                    </a:lnTo>
                    <a:lnTo>
                      <a:pt x="170" y="30"/>
                    </a:lnTo>
                    <a:lnTo>
                      <a:pt x="170" y="28"/>
                    </a:lnTo>
                    <a:lnTo>
                      <a:pt x="170" y="28"/>
                    </a:lnTo>
                    <a:lnTo>
                      <a:pt x="170" y="28"/>
                    </a:lnTo>
                    <a:lnTo>
                      <a:pt x="170" y="30"/>
                    </a:lnTo>
                    <a:lnTo>
                      <a:pt x="170" y="30"/>
                    </a:lnTo>
                    <a:lnTo>
                      <a:pt x="170" y="30"/>
                    </a:lnTo>
                    <a:lnTo>
                      <a:pt x="167" y="30"/>
                    </a:lnTo>
                    <a:lnTo>
                      <a:pt x="167" y="30"/>
                    </a:lnTo>
                    <a:lnTo>
                      <a:pt x="167" y="33"/>
                    </a:lnTo>
                    <a:lnTo>
                      <a:pt x="165" y="33"/>
                    </a:lnTo>
                    <a:lnTo>
                      <a:pt x="165" y="33"/>
                    </a:lnTo>
                    <a:lnTo>
                      <a:pt x="165" y="33"/>
                    </a:lnTo>
                    <a:lnTo>
                      <a:pt x="162" y="33"/>
                    </a:lnTo>
                    <a:lnTo>
                      <a:pt x="162" y="33"/>
                    </a:lnTo>
                    <a:lnTo>
                      <a:pt x="162" y="30"/>
                    </a:lnTo>
                    <a:lnTo>
                      <a:pt x="162" y="30"/>
                    </a:lnTo>
                    <a:lnTo>
                      <a:pt x="160" y="30"/>
                    </a:lnTo>
                    <a:lnTo>
                      <a:pt x="160" y="30"/>
                    </a:lnTo>
                    <a:lnTo>
                      <a:pt x="160" y="28"/>
                    </a:lnTo>
                    <a:lnTo>
                      <a:pt x="160" y="28"/>
                    </a:lnTo>
                    <a:lnTo>
                      <a:pt x="160" y="30"/>
                    </a:lnTo>
                    <a:lnTo>
                      <a:pt x="157" y="30"/>
                    </a:lnTo>
                    <a:lnTo>
                      <a:pt x="157" y="30"/>
                    </a:lnTo>
                    <a:lnTo>
                      <a:pt x="157" y="30"/>
                    </a:lnTo>
                    <a:lnTo>
                      <a:pt x="157" y="33"/>
                    </a:lnTo>
                    <a:lnTo>
                      <a:pt x="155" y="33"/>
                    </a:lnTo>
                    <a:lnTo>
                      <a:pt x="155" y="33"/>
                    </a:lnTo>
                    <a:lnTo>
                      <a:pt x="155" y="35"/>
                    </a:lnTo>
                    <a:lnTo>
                      <a:pt x="157" y="35"/>
                    </a:lnTo>
                    <a:lnTo>
                      <a:pt x="157" y="33"/>
                    </a:lnTo>
                    <a:lnTo>
                      <a:pt x="157" y="33"/>
                    </a:lnTo>
                    <a:lnTo>
                      <a:pt x="157" y="35"/>
                    </a:lnTo>
                    <a:lnTo>
                      <a:pt x="157" y="38"/>
                    </a:lnTo>
                    <a:lnTo>
                      <a:pt x="157" y="38"/>
                    </a:lnTo>
                    <a:lnTo>
                      <a:pt x="155" y="38"/>
                    </a:lnTo>
                    <a:lnTo>
                      <a:pt x="155" y="38"/>
                    </a:lnTo>
                    <a:lnTo>
                      <a:pt x="155" y="35"/>
                    </a:lnTo>
                    <a:lnTo>
                      <a:pt x="152" y="35"/>
                    </a:lnTo>
                    <a:lnTo>
                      <a:pt x="152" y="38"/>
                    </a:lnTo>
                    <a:lnTo>
                      <a:pt x="152" y="38"/>
                    </a:lnTo>
                    <a:lnTo>
                      <a:pt x="152" y="35"/>
                    </a:lnTo>
                    <a:lnTo>
                      <a:pt x="150" y="35"/>
                    </a:lnTo>
                    <a:lnTo>
                      <a:pt x="150" y="33"/>
                    </a:lnTo>
                    <a:lnTo>
                      <a:pt x="152" y="33"/>
                    </a:lnTo>
                    <a:lnTo>
                      <a:pt x="152" y="33"/>
                    </a:lnTo>
                    <a:lnTo>
                      <a:pt x="152" y="33"/>
                    </a:lnTo>
                    <a:lnTo>
                      <a:pt x="152" y="33"/>
                    </a:lnTo>
                    <a:lnTo>
                      <a:pt x="150" y="33"/>
                    </a:lnTo>
                    <a:lnTo>
                      <a:pt x="150" y="33"/>
                    </a:lnTo>
                    <a:lnTo>
                      <a:pt x="150" y="33"/>
                    </a:lnTo>
                    <a:lnTo>
                      <a:pt x="147" y="33"/>
                    </a:lnTo>
                    <a:lnTo>
                      <a:pt x="147" y="33"/>
                    </a:lnTo>
                    <a:lnTo>
                      <a:pt x="150" y="30"/>
                    </a:lnTo>
                    <a:lnTo>
                      <a:pt x="150" y="30"/>
                    </a:lnTo>
                    <a:lnTo>
                      <a:pt x="150" y="30"/>
                    </a:lnTo>
                    <a:lnTo>
                      <a:pt x="150" y="30"/>
                    </a:lnTo>
                    <a:lnTo>
                      <a:pt x="150" y="30"/>
                    </a:lnTo>
                    <a:lnTo>
                      <a:pt x="147" y="30"/>
                    </a:lnTo>
                    <a:lnTo>
                      <a:pt x="147" y="30"/>
                    </a:lnTo>
                    <a:lnTo>
                      <a:pt x="147" y="33"/>
                    </a:lnTo>
                    <a:lnTo>
                      <a:pt x="147" y="33"/>
                    </a:lnTo>
                    <a:lnTo>
                      <a:pt x="145" y="33"/>
                    </a:lnTo>
                    <a:lnTo>
                      <a:pt x="145" y="33"/>
                    </a:lnTo>
                    <a:lnTo>
                      <a:pt x="145" y="33"/>
                    </a:lnTo>
                    <a:lnTo>
                      <a:pt x="145" y="33"/>
                    </a:lnTo>
                    <a:lnTo>
                      <a:pt x="142" y="33"/>
                    </a:lnTo>
                    <a:lnTo>
                      <a:pt x="142" y="33"/>
                    </a:lnTo>
                    <a:lnTo>
                      <a:pt x="142" y="33"/>
                    </a:lnTo>
                    <a:lnTo>
                      <a:pt x="142" y="33"/>
                    </a:lnTo>
                    <a:lnTo>
                      <a:pt x="142" y="33"/>
                    </a:lnTo>
                    <a:lnTo>
                      <a:pt x="142" y="35"/>
                    </a:lnTo>
                    <a:lnTo>
                      <a:pt x="142" y="35"/>
                    </a:lnTo>
                    <a:lnTo>
                      <a:pt x="142" y="38"/>
                    </a:lnTo>
                    <a:lnTo>
                      <a:pt x="140" y="38"/>
                    </a:lnTo>
                    <a:lnTo>
                      <a:pt x="140" y="35"/>
                    </a:lnTo>
                    <a:lnTo>
                      <a:pt x="140" y="33"/>
                    </a:lnTo>
                    <a:lnTo>
                      <a:pt x="140" y="33"/>
                    </a:lnTo>
                    <a:lnTo>
                      <a:pt x="140" y="33"/>
                    </a:lnTo>
                    <a:lnTo>
                      <a:pt x="140" y="35"/>
                    </a:lnTo>
                    <a:lnTo>
                      <a:pt x="140" y="38"/>
                    </a:lnTo>
                    <a:lnTo>
                      <a:pt x="140" y="38"/>
                    </a:lnTo>
                    <a:lnTo>
                      <a:pt x="140" y="35"/>
                    </a:lnTo>
                    <a:lnTo>
                      <a:pt x="140" y="38"/>
                    </a:lnTo>
                    <a:lnTo>
                      <a:pt x="140" y="38"/>
                    </a:lnTo>
                    <a:lnTo>
                      <a:pt x="140" y="38"/>
                    </a:lnTo>
                    <a:lnTo>
                      <a:pt x="140" y="38"/>
                    </a:lnTo>
                    <a:lnTo>
                      <a:pt x="140" y="38"/>
                    </a:lnTo>
                    <a:lnTo>
                      <a:pt x="140" y="40"/>
                    </a:lnTo>
                    <a:lnTo>
                      <a:pt x="140" y="43"/>
                    </a:lnTo>
                    <a:lnTo>
                      <a:pt x="140" y="43"/>
                    </a:lnTo>
                    <a:lnTo>
                      <a:pt x="140" y="40"/>
                    </a:lnTo>
                    <a:lnTo>
                      <a:pt x="140" y="38"/>
                    </a:lnTo>
                    <a:lnTo>
                      <a:pt x="137" y="38"/>
                    </a:lnTo>
                    <a:lnTo>
                      <a:pt x="137" y="40"/>
                    </a:lnTo>
                    <a:lnTo>
                      <a:pt x="137" y="40"/>
                    </a:lnTo>
                    <a:lnTo>
                      <a:pt x="135" y="40"/>
                    </a:lnTo>
                    <a:lnTo>
                      <a:pt x="135" y="38"/>
                    </a:lnTo>
                    <a:lnTo>
                      <a:pt x="135" y="38"/>
                    </a:lnTo>
                    <a:lnTo>
                      <a:pt x="135" y="38"/>
                    </a:lnTo>
                    <a:lnTo>
                      <a:pt x="135" y="35"/>
                    </a:lnTo>
                    <a:lnTo>
                      <a:pt x="137" y="35"/>
                    </a:lnTo>
                    <a:lnTo>
                      <a:pt x="137" y="33"/>
                    </a:lnTo>
                    <a:lnTo>
                      <a:pt x="137" y="33"/>
                    </a:lnTo>
                    <a:lnTo>
                      <a:pt x="137" y="33"/>
                    </a:lnTo>
                    <a:lnTo>
                      <a:pt x="137" y="33"/>
                    </a:lnTo>
                    <a:lnTo>
                      <a:pt x="137" y="33"/>
                    </a:lnTo>
                    <a:lnTo>
                      <a:pt x="135" y="33"/>
                    </a:lnTo>
                    <a:lnTo>
                      <a:pt x="135" y="33"/>
                    </a:lnTo>
                    <a:lnTo>
                      <a:pt x="132" y="33"/>
                    </a:lnTo>
                    <a:lnTo>
                      <a:pt x="132" y="35"/>
                    </a:lnTo>
                    <a:lnTo>
                      <a:pt x="130" y="35"/>
                    </a:lnTo>
                    <a:lnTo>
                      <a:pt x="130" y="35"/>
                    </a:lnTo>
                    <a:lnTo>
                      <a:pt x="130" y="38"/>
                    </a:lnTo>
                    <a:lnTo>
                      <a:pt x="130" y="38"/>
                    </a:lnTo>
                    <a:lnTo>
                      <a:pt x="130" y="38"/>
                    </a:lnTo>
                    <a:lnTo>
                      <a:pt x="130" y="38"/>
                    </a:lnTo>
                    <a:lnTo>
                      <a:pt x="130" y="38"/>
                    </a:lnTo>
                    <a:lnTo>
                      <a:pt x="130" y="38"/>
                    </a:lnTo>
                    <a:lnTo>
                      <a:pt x="130" y="38"/>
                    </a:lnTo>
                    <a:lnTo>
                      <a:pt x="130" y="38"/>
                    </a:lnTo>
                    <a:lnTo>
                      <a:pt x="130" y="38"/>
                    </a:lnTo>
                    <a:lnTo>
                      <a:pt x="130" y="38"/>
                    </a:lnTo>
                    <a:lnTo>
                      <a:pt x="130" y="38"/>
                    </a:lnTo>
                    <a:lnTo>
                      <a:pt x="130" y="40"/>
                    </a:lnTo>
                    <a:lnTo>
                      <a:pt x="130" y="40"/>
                    </a:lnTo>
                    <a:lnTo>
                      <a:pt x="130" y="43"/>
                    </a:lnTo>
                    <a:lnTo>
                      <a:pt x="130" y="43"/>
                    </a:lnTo>
                    <a:lnTo>
                      <a:pt x="130" y="43"/>
                    </a:lnTo>
                    <a:lnTo>
                      <a:pt x="132" y="43"/>
                    </a:lnTo>
                    <a:lnTo>
                      <a:pt x="132" y="43"/>
                    </a:lnTo>
                    <a:lnTo>
                      <a:pt x="130" y="43"/>
                    </a:lnTo>
                    <a:lnTo>
                      <a:pt x="130" y="43"/>
                    </a:lnTo>
                    <a:lnTo>
                      <a:pt x="130" y="45"/>
                    </a:lnTo>
                    <a:lnTo>
                      <a:pt x="130" y="45"/>
                    </a:lnTo>
                    <a:lnTo>
                      <a:pt x="130" y="43"/>
                    </a:lnTo>
                    <a:lnTo>
                      <a:pt x="130" y="43"/>
                    </a:lnTo>
                    <a:lnTo>
                      <a:pt x="127" y="43"/>
                    </a:lnTo>
                    <a:lnTo>
                      <a:pt x="127" y="40"/>
                    </a:lnTo>
                    <a:lnTo>
                      <a:pt x="127" y="40"/>
                    </a:lnTo>
                    <a:lnTo>
                      <a:pt x="125" y="40"/>
                    </a:lnTo>
                    <a:lnTo>
                      <a:pt x="125" y="40"/>
                    </a:lnTo>
                    <a:lnTo>
                      <a:pt x="122" y="40"/>
                    </a:lnTo>
                    <a:lnTo>
                      <a:pt x="122" y="43"/>
                    </a:lnTo>
                    <a:lnTo>
                      <a:pt x="122" y="43"/>
                    </a:lnTo>
                    <a:lnTo>
                      <a:pt x="120" y="43"/>
                    </a:lnTo>
                    <a:lnTo>
                      <a:pt x="117" y="43"/>
                    </a:lnTo>
                    <a:lnTo>
                      <a:pt x="115" y="43"/>
                    </a:lnTo>
                    <a:lnTo>
                      <a:pt x="115" y="43"/>
                    </a:lnTo>
                    <a:lnTo>
                      <a:pt x="115" y="45"/>
                    </a:lnTo>
                    <a:lnTo>
                      <a:pt x="112" y="45"/>
                    </a:lnTo>
                    <a:lnTo>
                      <a:pt x="112" y="45"/>
                    </a:lnTo>
                    <a:lnTo>
                      <a:pt x="112" y="45"/>
                    </a:lnTo>
                    <a:lnTo>
                      <a:pt x="112" y="43"/>
                    </a:lnTo>
                    <a:lnTo>
                      <a:pt x="112" y="43"/>
                    </a:lnTo>
                    <a:lnTo>
                      <a:pt x="112" y="43"/>
                    </a:lnTo>
                    <a:lnTo>
                      <a:pt x="110" y="40"/>
                    </a:lnTo>
                    <a:lnTo>
                      <a:pt x="110" y="38"/>
                    </a:lnTo>
                    <a:lnTo>
                      <a:pt x="110" y="38"/>
                    </a:lnTo>
                    <a:lnTo>
                      <a:pt x="110" y="38"/>
                    </a:lnTo>
                    <a:lnTo>
                      <a:pt x="110" y="38"/>
                    </a:lnTo>
                    <a:lnTo>
                      <a:pt x="107" y="38"/>
                    </a:lnTo>
                    <a:lnTo>
                      <a:pt x="107" y="38"/>
                    </a:lnTo>
                    <a:lnTo>
                      <a:pt x="105" y="38"/>
                    </a:lnTo>
                    <a:lnTo>
                      <a:pt x="107" y="38"/>
                    </a:lnTo>
                    <a:lnTo>
                      <a:pt x="107" y="35"/>
                    </a:lnTo>
                    <a:lnTo>
                      <a:pt x="105" y="35"/>
                    </a:lnTo>
                    <a:lnTo>
                      <a:pt x="105" y="35"/>
                    </a:lnTo>
                    <a:lnTo>
                      <a:pt x="105" y="38"/>
                    </a:lnTo>
                    <a:lnTo>
                      <a:pt x="105" y="38"/>
                    </a:lnTo>
                    <a:lnTo>
                      <a:pt x="105" y="38"/>
                    </a:lnTo>
                    <a:lnTo>
                      <a:pt x="102" y="38"/>
                    </a:lnTo>
                    <a:lnTo>
                      <a:pt x="102" y="38"/>
                    </a:lnTo>
                    <a:lnTo>
                      <a:pt x="100" y="38"/>
                    </a:lnTo>
                    <a:lnTo>
                      <a:pt x="100" y="38"/>
                    </a:lnTo>
                    <a:lnTo>
                      <a:pt x="102" y="38"/>
                    </a:lnTo>
                    <a:lnTo>
                      <a:pt x="102" y="38"/>
                    </a:lnTo>
                    <a:lnTo>
                      <a:pt x="102" y="38"/>
                    </a:lnTo>
                    <a:lnTo>
                      <a:pt x="102" y="40"/>
                    </a:lnTo>
                    <a:lnTo>
                      <a:pt x="102" y="43"/>
                    </a:lnTo>
                    <a:lnTo>
                      <a:pt x="105" y="43"/>
                    </a:lnTo>
                    <a:lnTo>
                      <a:pt x="105" y="43"/>
                    </a:lnTo>
                    <a:lnTo>
                      <a:pt x="105" y="45"/>
                    </a:lnTo>
                    <a:lnTo>
                      <a:pt x="105" y="45"/>
                    </a:lnTo>
                    <a:lnTo>
                      <a:pt x="102" y="45"/>
                    </a:lnTo>
                    <a:lnTo>
                      <a:pt x="102" y="48"/>
                    </a:lnTo>
                    <a:lnTo>
                      <a:pt x="102" y="48"/>
                    </a:lnTo>
                    <a:lnTo>
                      <a:pt x="105" y="48"/>
                    </a:lnTo>
                    <a:lnTo>
                      <a:pt x="105" y="48"/>
                    </a:lnTo>
                    <a:lnTo>
                      <a:pt x="105" y="48"/>
                    </a:lnTo>
                    <a:lnTo>
                      <a:pt x="105" y="50"/>
                    </a:lnTo>
                    <a:lnTo>
                      <a:pt x="105" y="53"/>
                    </a:lnTo>
                    <a:lnTo>
                      <a:pt x="105" y="53"/>
                    </a:lnTo>
                    <a:lnTo>
                      <a:pt x="105" y="53"/>
                    </a:lnTo>
                    <a:lnTo>
                      <a:pt x="102" y="53"/>
                    </a:lnTo>
                    <a:lnTo>
                      <a:pt x="102" y="53"/>
                    </a:lnTo>
                    <a:lnTo>
                      <a:pt x="102" y="53"/>
                    </a:lnTo>
                    <a:lnTo>
                      <a:pt x="102" y="53"/>
                    </a:lnTo>
                    <a:lnTo>
                      <a:pt x="102" y="53"/>
                    </a:lnTo>
                    <a:lnTo>
                      <a:pt x="102" y="55"/>
                    </a:lnTo>
                    <a:lnTo>
                      <a:pt x="102" y="55"/>
                    </a:lnTo>
                    <a:lnTo>
                      <a:pt x="100" y="55"/>
                    </a:lnTo>
                    <a:lnTo>
                      <a:pt x="100" y="53"/>
                    </a:lnTo>
                    <a:lnTo>
                      <a:pt x="100" y="53"/>
                    </a:lnTo>
                    <a:lnTo>
                      <a:pt x="100" y="53"/>
                    </a:lnTo>
                    <a:lnTo>
                      <a:pt x="100" y="55"/>
                    </a:lnTo>
                    <a:lnTo>
                      <a:pt x="100" y="55"/>
                    </a:lnTo>
                    <a:lnTo>
                      <a:pt x="100" y="58"/>
                    </a:lnTo>
                    <a:lnTo>
                      <a:pt x="100" y="58"/>
                    </a:lnTo>
                    <a:lnTo>
                      <a:pt x="97" y="58"/>
                    </a:lnTo>
                    <a:lnTo>
                      <a:pt x="97" y="60"/>
                    </a:lnTo>
                    <a:lnTo>
                      <a:pt x="97" y="60"/>
                    </a:lnTo>
                    <a:lnTo>
                      <a:pt x="97" y="60"/>
                    </a:lnTo>
                    <a:lnTo>
                      <a:pt x="95" y="60"/>
                    </a:lnTo>
                    <a:lnTo>
                      <a:pt x="95" y="63"/>
                    </a:lnTo>
                    <a:lnTo>
                      <a:pt x="95" y="60"/>
                    </a:lnTo>
                    <a:lnTo>
                      <a:pt x="95" y="60"/>
                    </a:lnTo>
                    <a:lnTo>
                      <a:pt x="95" y="58"/>
                    </a:lnTo>
                    <a:lnTo>
                      <a:pt x="95" y="58"/>
                    </a:lnTo>
                    <a:lnTo>
                      <a:pt x="95" y="60"/>
                    </a:lnTo>
                    <a:lnTo>
                      <a:pt x="95" y="58"/>
                    </a:lnTo>
                    <a:lnTo>
                      <a:pt x="92" y="58"/>
                    </a:lnTo>
                    <a:lnTo>
                      <a:pt x="92" y="58"/>
                    </a:lnTo>
                    <a:lnTo>
                      <a:pt x="92" y="55"/>
                    </a:lnTo>
                    <a:lnTo>
                      <a:pt x="95" y="55"/>
                    </a:lnTo>
                    <a:lnTo>
                      <a:pt x="92" y="55"/>
                    </a:lnTo>
                    <a:lnTo>
                      <a:pt x="92" y="53"/>
                    </a:lnTo>
                    <a:lnTo>
                      <a:pt x="92" y="53"/>
                    </a:lnTo>
                    <a:lnTo>
                      <a:pt x="92" y="55"/>
                    </a:lnTo>
                    <a:lnTo>
                      <a:pt x="90" y="55"/>
                    </a:lnTo>
                    <a:lnTo>
                      <a:pt x="90" y="58"/>
                    </a:lnTo>
                    <a:lnTo>
                      <a:pt x="90" y="58"/>
                    </a:lnTo>
                    <a:lnTo>
                      <a:pt x="90" y="60"/>
                    </a:lnTo>
                    <a:lnTo>
                      <a:pt x="90" y="60"/>
                    </a:lnTo>
                    <a:lnTo>
                      <a:pt x="90" y="63"/>
                    </a:lnTo>
                    <a:lnTo>
                      <a:pt x="90" y="63"/>
                    </a:lnTo>
                    <a:lnTo>
                      <a:pt x="90" y="63"/>
                    </a:lnTo>
                    <a:lnTo>
                      <a:pt x="90" y="65"/>
                    </a:lnTo>
                    <a:lnTo>
                      <a:pt x="87" y="65"/>
                    </a:lnTo>
                    <a:lnTo>
                      <a:pt x="87" y="65"/>
                    </a:lnTo>
                    <a:lnTo>
                      <a:pt x="87" y="65"/>
                    </a:lnTo>
                    <a:lnTo>
                      <a:pt x="87" y="63"/>
                    </a:lnTo>
                    <a:lnTo>
                      <a:pt x="87" y="63"/>
                    </a:lnTo>
                    <a:lnTo>
                      <a:pt x="85" y="63"/>
                    </a:lnTo>
                    <a:lnTo>
                      <a:pt x="85" y="63"/>
                    </a:lnTo>
                    <a:lnTo>
                      <a:pt x="82" y="63"/>
                    </a:lnTo>
                    <a:lnTo>
                      <a:pt x="82" y="63"/>
                    </a:lnTo>
                    <a:lnTo>
                      <a:pt x="82" y="65"/>
                    </a:lnTo>
                    <a:lnTo>
                      <a:pt x="82" y="65"/>
                    </a:lnTo>
                    <a:lnTo>
                      <a:pt x="82" y="65"/>
                    </a:lnTo>
                    <a:lnTo>
                      <a:pt x="80" y="65"/>
                    </a:lnTo>
                    <a:lnTo>
                      <a:pt x="80" y="68"/>
                    </a:lnTo>
                    <a:lnTo>
                      <a:pt x="80" y="68"/>
                    </a:lnTo>
                    <a:lnTo>
                      <a:pt x="77" y="68"/>
                    </a:lnTo>
                    <a:lnTo>
                      <a:pt x="77" y="68"/>
                    </a:lnTo>
                    <a:lnTo>
                      <a:pt x="77" y="68"/>
                    </a:lnTo>
                    <a:lnTo>
                      <a:pt x="75" y="68"/>
                    </a:lnTo>
                    <a:lnTo>
                      <a:pt x="75" y="65"/>
                    </a:lnTo>
                    <a:lnTo>
                      <a:pt x="75" y="65"/>
                    </a:lnTo>
                    <a:lnTo>
                      <a:pt x="75" y="65"/>
                    </a:lnTo>
                    <a:lnTo>
                      <a:pt x="75" y="63"/>
                    </a:lnTo>
                    <a:lnTo>
                      <a:pt x="75" y="63"/>
                    </a:lnTo>
                    <a:lnTo>
                      <a:pt x="77" y="63"/>
                    </a:lnTo>
                    <a:lnTo>
                      <a:pt x="77" y="63"/>
                    </a:lnTo>
                    <a:lnTo>
                      <a:pt x="75" y="63"/>
                    </a:lnTo>
                    <a:lnTo>
                      <a:pt x="75" y="63"/>
                    </a:lnTo>
                    <a:lnTo>
                      <a:pt x="75" y="63"/>
                    </a:lnTo>
                    <a:lnTo>
                      <a:pt x="72" y="63"/>
                    </a:lnTo>
                    <a:lnTo>
                      <a:pt x="72" y="63"/>
                    </a:lnTo>
                    <a:lnTo>
                      <a:pt x="72" y="60"/>
                    </a:lnTo>
                    <a:lnTo>
                      <a:pt x="75" y="60"/>
                    </a:lnTo>
                    <a:lnTo>
                      <a:pt x="75" y="60"/>
                    </a:lnTo>
                    <a:lnTo>
                      <a:pt x="72" y="60"/>
                    </a:lnTo>
                    <a:lnTo>
                      <a:pt x="72" y="60"/>
                    </a:lnTo>
                    <a:lnTo>
                      <a:pt x="72" y="63"/>
                    </a:lnTo>
                    <a:lnTo>
                      <a:pt x="72" y="63"/>
                    </a:lnTo>
                    <a:lnTo>
                      <a:pt x="72" y="65"/>
                    </a:lnTo>
                    <a:lnTo>
                      <a:pt x="75" y="65"/>
                    </a:lnTo>
                    <a:lnTo>
                      <a:pt x="75" y="65"/>
                    </a:lnTo>
                    <a:lnTo>
                      <a:pt x="75" y="68"/>
                    </a:lnTo>
                    <a:lnTo>
                      <a:pt x="75" y="68"/>
                    </a:lnTo>
                    <a:lnTo>
                      <a:pt x="75" y="70"/>
                    </a:lnTo>
                    <a:lnTo>
                      <a:pt x="72" y="70"/>
                    </a:lnTo>
                    <a:lnTo>
                      <a:pt x="72" y="70"/>
                    </a:lnTo>
                    <a:lnTo>
                      <a:pt x="70" y="70"/>
                    </a:lnTo>
                    <a:lnTo>
                      <a:pt x="70" y="70"/>
                    </a:lnTo>
                    <a:lnTo>
                      <a:pt x="70" y="70"/>
                    </a:lnTo>
                    <a:lnTo>
                      <a:pt x="70" y="68"/>
                    </a:lnTo>
                    <a:lnTo>
                      <a:pt x="70" y="68"/>
                    </a:lnTo>
                    <a:lnTo>
                      <a:pt x="70" y="68"/>
                    </a:lnTo>
                    <a:lnTo>
                      <a:pt x="70" y="65"/>
                    </a:lnTo>
                    <a:lnTo>
                      <a:pt x="70" y="65"/>
                    </a:lnTo>
                    <a:lnTo>
                      <a:pt x="70" y="68"/>
                    </a:lnTo>
                    <a:lnTo>
                      <a:pt x="67" y="68"/>
                    </a:lnTo>
                    <a:lnTo>
                      <a:pt x="67" y="68"/>
                    </a:lnTo>
                    <a:lnTo>
                      <a:pt x="65" y="68"/>
                    </a:lnTo>
                    <a:lnTo>
                      <a:pt x="65" y="68"/>
                    </a:lnTo>
                    <a:lnTo>
                      <a:pt x="65" y="68"/>
                    </a:lnTo>
                    <a:lnTo>
                      <a:pt x="65" y="68"/>
                    </a:lnTo>
                    <a:lnTo>
                      <a:pt x="65" y="65"/>
                    </a:lnTo>
                    <a:lnTo>
                      <a:pt x="65" y="65"/>
                    </a:lnTo>
                    <a:lnTo>
                      <a:pt x="65" y="65"/>
                    </a:lnTo>
                    <a:lnTo>
                      <a:pt x="65" y="65"/>
                    </a:lnTo>
                    <a:lnTo>
                      <a:pt x="65" y="65"/>
                    </a:lnTo>
                    <a:lnTo>
                      <a:pt x="65" y="68"/>
                    </a:lnTo>
                    <a:lnTo>
                      <a:pt x="65" y="68"/>
                    </a:lnTo>
                    <a:lnTo>
                      <a:pt x="65" y="68"/>
                    </a:lnTo>
                    <a:lnTo>
                      <a:pt x="62" y="68"/>
                    </a:lnTo>
                    <a:lnTo>
                      <a:pt x="62" y="68"/>
                    </a:lnTo>
                    <a:lnTo>
                      <a:pt x="65" y="68"/>
                    </a:lnTo>
                    <a:lnTo>
                      <a:pt x="62" y="68"/>
                    </a:lnTo>
                    <a:lnTo>
                      <a:pt x="62" y="70"/>
                    </a:lnTo>
                    <a:lnTo>
                      <a:pt x="62" y="70"/>
                    </a:lnTo>
                    <a:lnTo>
                      <a:pt x="62" y="73"/>
                    </a:lnTo>
                    <a:lnTo>
                      <a:pt x="62" y="73"/>
                    </a:lnTo>
                    <a:lnTo>
                      <a:pt x="62" y="73"/>
                    </a:lnTo>
                    <a:lnTo>
                      <a:pt x="62" y="73"/>
                    </a:lnTo>
                    <a:lnTo>
                      <a:pt x="65" y="73"/>
                    </a:lnTo>
                    <a:lnTo>
                      <a:pt x="65" y="73"/>
                    </a:lnTo>
                    <a:lnTo>
                      <a:pt x="62" y="75"/>
                    </a:lnTo>
                    <a:lnTo>
                      <a:pt x="62" y="75"/>
                    </a:lnTo>
                    <a:lnTo>
                      <a:pt x="60" y="75"/>
                    </a:lnTo>
                    <a:lnTo>
                      <a:pt x="60" y="75"/>
                    </a:lnTo>
                    <a:lnTo>
                      <a:pt x="60" y="75"/>
                    </a:lnTo>
                    <a:lnTo>
                      <a:pt x="60" y="75"/>
                    </a:lnTo>
                    <a:lnTo>
                      <a:pt x="60" y="73"/>
                    </a:lnTo>
                    <a:lnTo>
                      <a:pt x="60" y="73"/>
                    </a:lnTo>
                    <a:lnTo>
                      <a:pt x="62" y="73"/>
                    </a:lnTo>
                    <a:lnTo>
                      <a:pt x="62" y="73"/>
                    </a:lnTo>
                    <a:lnTo>
                      <a:pt x="60" y="73"/>
                    </a:lnTo>
                    <a:lnTo>
                      <a:pt x="60" y="73"/>
                    </a:lnTo>
                    <a:lnTo>
                      <a:pt x="60" y="70"/>
                    </a:lnTo>
                    <a:lnTo>
                      <a:pt x="60" y="68"/>
                    </a:lnTo>
                    <a:lnTo>
                      <a:pt x="57" y="68"/>
                    </a:lnTo>
                    <a:lnTo>
                      <a:pt x="57" y="68"/>
                    </a:lnTo>
                    <a:lnTo>
                      <a:pt x="55" y="68"/>
                    </a:lnTo>
                    <a:lnTo>
                      <a:pt x="55" y="68"/>
                    </a:lnTo>
                    <a:lnTo>
                      <a:pt x="55" y="70"/>
                    </a:lnTo>
                    <a:lnTo>
                      <a:pt x="55" y="70"/>
                    </a:lnTo>
                    <a:lnTo>
                      <a:pt x="57" y="70"/>
                    </a:lnTo>
                    <a:lnTo>
                      <a:pt x="57" y="70"/>
                    </a:lnTo>
                    <a:lnTo>
                      <a:pt x="57" y="73"/>
                    </a:lnTo>
                    <a:lnTo>
                      <a:pt x="57" y="73"/>
                    </a:lnTo>
                    <a:lnTo>
                      <a:pt x="57" y="75"/>
                    </a:lnTo>
                    <a:lnTo>
                      <a:pt x="57" y="75"/>
                    </a:lnTo>
                    <a:lnTo>
                      <a:pt x="55" y="75"/>
                    </a:lnTo>
                    <a:lnTo>
                      <a:pt x="55" y="75"/>
                    </a:lnTo>
                    <a:lnTo>
                      <a:pt x="55" y="75"/>
                    </a:lnTo>
                    <a:lnTo>
                      <a:pt x="55" y="75"/>
                    </a:lnTo>
                    <a:lnTo>
                      <a:pt x="55" y="78"/>
                    </a:lnTo>
                    <a:lnTo>
                      <a:pt x="55" y="78"/>
                    </a:lnTo>
                    <a:lnTo>
                      <a:pt x="52" y="78"/>
                    </a:lnTo>
                    <a:lnTo>
                      <a:pt x="52" y="78"/>
                    </a:lnTo>
                    <a:lnTo>
                      <a:pt x="50" y="78"/>
                    </a:lnTo>
                    <a:lnTo>
                      <a:pt x="50" y="78"/>
                    </a:lnTo>
                    <a:lnTo>
                      <a:pt x="50" y="75"/>
                    </a:lnTo>
                    <a:lnTo>
                      <a:pt x="50" y="75"/>
                    </a:lnTo>
                    <a:lnTo>
                      <a:pt x="47" y="75"/>
                    </a:lnTo>
                    <a:lnTo>
                      <a:pt x="47" y="75"/>
                    </a:lnTo>
                    <a:lnTo>
                      <a:pt x="47" y="78"/>
                    </a:lnTo>
                    <a:lnTo>
                      <a:pt x="47" y="78"/>
                    </a:lnTo>
                    <a:lnTo>
                      <a:pt x="47" y="78"/>
                    </a:lnTo>
                    <a:lnTo>
                      <a:pt x="45" y="78"/>
                    </a:lnTo>
                    <a:lnTo>
                      <a:pt x="45" y="80"/>
                    </a:lnTo>
                    <a:lnTo>
                      <a:pt x="45" y="80"/>
                    </a:lnTo>
                    <a:lnTo>
                      <a:pt x="42" y="80"/>
                    </a:lnTo>
                    <a:lnTo>
                      <a:pt x="45" y="80"/>
                    </a:lnTo>
                    <a:lnTo>
                      <a:pt x="45" y="78"/>
                    </a:lnTo>
                    <a:lnTo>
                      <a:pt x="45" y="78"/>
                    </a:lnTo>
                    <a:lnTo>
                      <a:pt x="45" y="78"/>
                    </a:lnTo>
                    <a:lnTo>
                      <a:pt x="45" y="78"/>
                    </a:lnTo>
                    <a:lnTo>
                      <a:pt x="42" y="78"/>
                    </a:lnTo>
                    <a:lnTo>
                      <a:pt x="42" y="78"/>
                    </a:lnTo>
                    <a:lnTo>
                      <a:pt x="40" y="78"/>
                    </a:lnTo>
                    <a:lnTo>
                      <a:pt x="42" y="78"/>
                    </a:lnTo>
                    <a:lnTo>
                      <a:pt x="42" y="78"/>
                    </a:lnTo>
                    <a:lnTo>
                      <a:pt x="42" y="78"/>
                    </a:lnTo>
                    <a:lnTo>
                      <a:pt x="42" y="78"/>
                    </a:lnTo>
                    <a:lnTo>
                      <a:pt x="40" y="78"/>
                    </a:lnTo>
                    <a:lnTo>
                      <a:pt x="40" y="78"/>
                    </a:lnTo>
                    <a:lnTo>
                      <a:pt x="40" y="78"/>
                    </a:lnTo>
                    <a:lnTo>
                      <a:pt x="40" y="78"/>
                    </a:lnTo>
                    <a:lnTo>
                      <a:pt x="40" y="78"/>
                    </a:lnTo>
                    <a:lnTo>
                      <a:pt x="37" y="78"/>
                    </a:lnTo>
                    <a:lnTo>
                      <a:pt x="37" y="78"/>
                    </a:lnTo>
                    <a:lnTo>
                      <a:pt x="37" y="78"/>
                    </a:lnTo>
                    <a:lnTo>
                      <a:pt x="37" y="78"/>
                    </a:lnTo>
                    <a:lnTo>
                      <a:pt x="37" y="80"/>
                    </a:lnTo>
                    <a:lnTo>
                      <a:pt x="37" y="80"/>
                    </a:lnTo>
                    <a:lnTo>
                      <a:pt x="37" y="80"/>
                    </a:lnTo>
                    <a:lnTo>
                      <a:pt x="35" y="80"/>
                    </a:lnTo>
                    <a:lnTo>
                      <a:pt x="35" y="80"/>
                    </a:lnTo>
                    <a:lnTo>
                      <a:pt x="35" y="80"/>
                    </a:lnTo>
                    <a:lnTo>
                      <a:pt x="32" y="80"/>
                    </a:lnTo>
                    <a:lnTo>
                      <a:pt x="32" y="80"/>
                    </a:lnTo>
                    <a:lnTo>
                      <a:pt x="30" y="80"/>
                    </a:lnTo>
                    <a:lnTo>
                      <a:pt x="30" y="83"/>
                    </a:lnTo>
                    <a:lnTo>
                      <a:pt x="30" y="83"/>
                    </a:lnTo>
                    <a:lnTo>
                      <a:pt x="30" y="83"/>
                    </a:lnTo>
                    <a:lnTo>
                      <a:pt x="27" y="83"/>
                    </a:lnTo>
                    <a:lnTo>
                      <a:pt x="27" y="85"/>
                    </a:lnTo>
                    <a:lnTo>
                      <a:pt x="27" y="83"/>
                    </a:lnTo>
                    <a:lnTo>
                      <a:pt x="27" y="83"/>
                    </a:lnTo>
                    <a:lnTo>
                      <a:pt x="27" y="83"/>
                    </a:lnTo>
                    <a:lnTo>
                      <a:pt x="27" y="80"/>
                    </a:lnTo>
                    <a:lnTo>
                      <a:pt x="30" y="80"/>
                    </a:lnTo>
                    <a:lnTo>
                      <a:pt x="30" y="80"/>
                    </a:lnTo>
                    <a:lnTo>
                      <a:pt x="30" y="80"/>
                    </a:lnTo>
                    <a:lnTo>
                      <a:pt x="32" y="80"/>
                    </a:lnTo>
                    <a:lnTo>
                      <a:pt x="30" y="80"/>
                    </a:lnTo>
                    <a:lnTo>
                      <a:pt x="30" y="80"/>
                    </a:lnTo>
                    <a:lnTo>
                      <a:pt x="30" y="80"/>
                    </a:lnTo>
                    <a:lnTo>
                      <a:pt x="27" y="80"/>
                    </a:lnTo>
                    <a:lnTo>
                      <a:pt x="27" y="80"/>
                    </a:lnTo>
                    <a:lnTo>
                      <a:pt x="27" y="83"/>
                    </a:lnTo>
                    <a:lnTo>
                      <a:pt x="27" y="83"/>
                    </a:lnTo>
                    <a:lnTo>
                      <a:pt x="27" y="85"/>
                    </a:lnTo>
                    <a:lnTo>
                      <a:pt x="27" y="85"/>
                    </a:lnTo>
                    <a:lnTo>
                      <a:pt x="27" y="88"/>
                    </a:lnTo>
                    <a:lnTo>
                      <a:pt x="27" y="88"/>
                    </a:lnTo>
                    <a:lnTo>
                      <a:pt x="25" y="88"/>
                    </a:lnTo>
                    <a:lnTo>
                      <a:pt x="25" y="88"/>
                    </a:lnTo>
                    <a:lnTo>
                      <a:pt x="22" y="88"/>
                    </a:lnTo>
                    <a:lnTo>
                      <a:pt x="22" y="88"/>
                    </a:lnTo>
                    <a:lnTo>
                      <a:pt x="22" y="88"/>
                    </a:lnTo>
                    <a:lnTo>
                      <a:pt x="22" y="88"/>
                    </a:lnTo>
                    <a:lnTo>
                      <a:pt x="22" y="85"/>
                    </a:lnTo>
                    <a:lnTo>
                      <a:pt x="22" y="85"/>
                    </a:lnTo>
                    <a:lnTo>
                      <a:pt x="25" y="85"/>
                    </a:lnTo>
                    <a:lnTo>
                      <a:pt x="25" y="83"/>
                    </a:lnTo>
                    <a:lnTo>
                      <a:pt x="22" y="83"/>
                    </a:lnTo>
                    <a:lnTo>
                      <a:pt x="22" y="83"/>
                    </a:lnTo>
                    <a:lnTo>
                      <a:pt x="22" y="83"/>
                    </a:lnTo>
                    <a:lnTo>
                      <a:pt x="22" y="83"/>
                    </a:lnTo>
                    <a:lnTo>
                      <a:pt x="22" y="80"/>
                    </a:lnTo>
                    <a:lnTo>
                      <a:pt x="20" y="80"/>
                    </a:lnTo>
                    <a:lnTo>
                      <a:pt x="20" y="80"/>
                    </a:lnTo>
                    <a:lnTo>
                      <a:pt x="20" y="78"/>
                    </a:lnTo>
                    <a:lnTo>
                      <a:pt x="20" y="80"/>
                    </a:lnTo>
                    <a:lnTo>
                      <a:pt x="20" y="80"/>
                    </a:lnTo>
                    <a:lnTo>
                      <a:pt x="20" y="80"/>
                    </a:lnTo>
                    <a:lnTo>
                      <a:pt x="20" y="80"/>
                    </a:lnTo>
                    <a:lnTo>
                      <a:pt x="20" y="83"/>
                    </a:lnTo>
                    <a:lnTo>
                      <a:pt x="22" y="83"/>
                    </a:lnTo>
                    <a:lnTo>
                      <a:pt x="22" y="83"/>
                    </a:lnTo>
                    <a:lnTo>
                      <a:pt x="22" y="85"/>
                    </a:lnTo>
                    <a:lnTo>
                      <a:pt x="20" y="85"/>
                    </a:lnTo>
                    <a:lnTo>
                      <a:pt x="22" y="85"/>
                    </a:lnTo>
                    <a:lnTo>
                      <a:pt x="22" y="88"/>
                    </a:lnTo>
                    <a:lnTo>
                      <a:pt x="22" y="88"/>
                    </a:lnTo>
                    <a:lnTo>
                      <a:pt x="20" y="88"/>
                    </a:lnTo>
                    <a:lnTo>
                      <a:pt x="20" y="90"/>
                    </a:lnTo>
                    <a:lnTo>
                      <a:pt x="20" y="90"/>
                    </a:lnTo>
                    <a:lnTo>
                      <a:pt x="20" y="90"/>
                    </a:lnTo>
                    <a:lnTo>
                      <a:pt x="20" y="90"/>
                    </a:lnTo>
                    <a:lnTo>
                      <a:pt x="22" y="90"/>
                    </a:lnTo>
                    <a:lnTo>
                      <a:pt x="22" y="93"/>
                    </a:lnTo>
                    <a:lnTo>
                      <a:pt x="22" y="93"/>
                    </a:lnTo>
                    <a:lnTo>
                      <a:pt x="25" y="93"/>
                    </a:lnTo>
                    <a:lnTo>
                      <a:pt x="25" y="90"/>
                    </a:lnTo>
                    <a:lnTo>
                      <a:pt x="25" y="93"/>
                    </a:lnTo>
                    <a:lnTo>
                      <a:pt x="25" y="93"/>
                    </a:lnTo>
                    <a:lnTo>
                      <a:pt x="25" y="93"/>
                    </a:lnTo>
                    <a:lnTo>
                      <a:pt x="25" y="95"/>
                    </a:lnTo>
                    <a:lnTo>
                      <a:pt x="25" y="95"/>
                    </a:lnTo>
                    <a:lnTo>
                      <a:pt x="25" y="95"/>
                    </a:lnTo>
                    <a:lnTo>
                      <a:pt x="22" y="95"/>
                    </a:lnTo>
                    <a:lnTo>
                      <a:pt x="22" y="93"/>
                    </a:lnTo>
                    <a:lnTo>
                      <a:pt x="22" y="93"/>
                    </a:lnTo>
                    <a:lnTo>
                      <a:pt x="20" y="93"/>
                    </a:lnTo>
                    <a:lnTo>
                      <a:pt x="20" y="93"/>
                    </a:lnTo>
                    <a:lnTo>
                      <a:pt x="20" y="95"/>
                    </a:lnTo>
                    <a:lnTo>
                      <a:pt x="17" y="95"/>
                    </a:lnTo>
                    <a:lnTo>
                      <a:pt x="17" y="95"/>
                    </a:lnTo>
                    <a:lnTo>
                      <a:pt x="17" y="93"/>
                    </a:lnTo>
                    <a:lnTo>
                      <a:pt x="17" y="93"/>
                    </a:lnTo>
                    <a:lnTo>
                      <a:pt x="20" y="93"/>
                    </a:lnTo>
                    <a:lnTo>
                      <a:pt x="20" y="93"/>
                    </a:lnTo>
                    <a:lnTo>
                      <a:pt x="20" y="90"/>
                    </a:lnTo>
                    <a:lnTo>
                      <a:pt x="17" y="90"/>
                    </a:lnTo>
                    <a:lnTo>
                      <a:pt x="17" y="90"/>
                    </a:lnTo>
                    <a:lnTo>
                      <a:pt x="17" y="93"/>
                    </a:lnTo>
                    <a:lnTo>
                      <a:pt x="15" y="93"/>
                    </a:lnTo>
                    <a:lnTo>
                      <a:pt x="15" y="90"/>
                    </a:lnTo>
                    <a:lnTo>
                      <a:pt x="15" y="90"/>
                    </a:lnTo>
                    <a:lnTo>
                      <a:pt x="15" y="90"/>
                    </a:lnTo>
                    <a:lnTo>
                      <a:pt x="12" y="90"/>
                    </a:lnTo>
                    <a:lnTo>
                      <a:pt x="15" y="90"/>
                    </a:lnTo>
                    <a:lnTo>
                      <a:pt x="15" y="90"/>
                    </a:lnTo>
                    <a:lnTo>
                      <a:pt x="15" y="90"/>
                    </a:lnTo>
                    <a:lnTo>
                      <a:pt x="15" y="93"/>
                    </a:lnTo>
                    <a:lnTo>
                      <a:pt x="15" y="93"/>
                    </a:lnTo>
                    <a:lnTo>
                      <a:pt x="15" y="93"/>
                    </a:lnTo>
                    <a:lnTo>
                      <a:pt x="12" y="93"/>
                    </a:lnTo>
                    <a:lnTo>
                      <a:pt x="12" y="93"/>
                    </a:lnTo>
                    <a:lnTo>
                      <a:pt x="12" y="93"/>
                    </a:lnTo>
                    <a:lnTo>
                      <a:pt x="15" y="93"/>
                    </a:lnTo>
                    <a:lnTo>
                      <a:pt x="15" y="95"/>
                    </a:lnTo>
                    <a:lnTo>
                      <a:pt x="15" y="95"/>
                    </a:lnTo>
                    <a:lnTo>
                      <a:pt x="15" y="98"/>
                    </a:lnTo>
                    <a:lnTo>
                      <a:pt x="12" y="98"/>
                    </a:lnTo>
                    <a:lnTo>
                      <a:pt x="12" y="98"/>
                    </a:lnTo>
                    <a:lnTo>
                      <a:pt x="12" y="100"/>
                    </a:lnTo>
                    <a:lnTo>
                      <a:pt x="15" y="100"/>
                    </a:lnTo>
                    <a:lnTo>
                      <a:pt x="15" y="98"/>
                    </a:lnTo>
                    <a:lnTo>
                      <a:pt x="15" y="98"/>
                    </a:lnTo>
                    <a:lnTo>
                      <a:pt x="17" y="98"/>
                    </a:lnTo>
                    <a:lnTo>
                      <a:pt x="17" y="98"/>
                    </a:lnTo>
                    <a:lnTo>
                      <a:pt x="20" y="98"/>
                    </a:lnTo>
                    <a:lnTo>
                      <a:pt x="20" y="98"/>
                    </a:lnTo>
                    <a:lnTo>
                      <a:pt x="20" y="100"/>
                    </a:lnTo>
                    <a:lnTo>
                      <a:pt x="20" y="100"/>
                    </a:lnTo>
                    <a:lnTo>
                      <a:pt x="20" y="103"/>
                    </a:lnTo>
                    <a:lnTo>
                      <a:pt x="20" y="103"/>
                    </a:lnTo>
                    <a:lnTo>
                      <a:pt x="20" y="100"/>
                    </a:lnTo>
                    <a:lnTo>
                      <a:pt x="20" y="100"/>
                    </a:lnTo>
                    <a:lnTo>
                      <a:pt x="20" y="100"/>
                    </a:lnTo>
                    <a:lnTo>
                      <a:pt x="17" y="100"/>
                    </a:lnTo>
                    <a:lnTo>
                      <a:pt x="20" y="100"/>
                    </a:lnTo>
                    <a:lnTo>
                      <a:pt x="20" y="103"/>
                    </a:lnTo>
                    <a:lnTo>
                      <a:pt x="17" y="103"/>
                    </a:lnTo>
                    <a:lnTo>
                      <a:pt x="17" y="105"/>
                    </a:lnTo>
                    <a:lnTo>
                      <a:pt x="17" y="105"/>
                    </a:lnTo>
                    <a:lnTo>
                      <a:pt x="20" y="105"/>
                    </a:lnTo>
                    <a:lnTo>
                      <a:pt x="20" y="105"/>
                    </a:lnTo>
                    <a:lnTo>
                      <a:pt x="20" y="105"/>
                    </a:lnTo>
                    <a:lnTo>
                      <a:pt x="22" y="105"/>
                    </a:lnTo>
                    <a:lnTo>
                      <a:pt x="20" y="105"/>
                    </a:lnTo>
                    <a:lnTo>
                      <a:pt x="20" y="105"/>
                    </a:lnTo>
                    <a:lnTo>
                      <a:pt x="20" y="108"/>
                    </a:lnTo>
                    <a:lnTo>
                      <a:pt x="22" y="108"/>
                    </a:lnTo>
                    <a:lnTo>
                      <a:pt x="22" y="108"/>
                    </a:lnTo>
                    <a:lnTo>
                      <a:pt x="25" y="108"/>
                    </a:lnTo>
                    <a:lnTo>
                      <a:pt x="25" y="108"/>
                    </a:lnTo>
                    <a:lnTo>
                      <a:pt x="25" y="110"/>
                    </a:lnTo>
                    <a:lnTo>
                      <a:pt x="25" y="110"/>
                    </a:lnTo>
                    <a:lnTo>
                      <a:pt x="25" y="110"/>
                    </a:lnTo>
                    <a:lnTo>
                      <a:pt x="25" y="110"/>
                    </a:lnTo>
                    <a:lnTo>
                      <a:pt x="25" y="113"/>
                    </a:lnTo>
                    <a:lnTo>
                      <a:pt x="22" y="113"/>
                    </a:lnTo>
                    <a:lnTo>
                      <a:pt x="22" y="113"/>
                    </a:lnTo>
                    <a:lnTo>
                      <a:pt x="22" y="115"/>
                    </a:lnTo>
                    <a:lnTo>
                      <a:pt x="20" y="115"/>
                    </a:lnTo>
                    <a:lnTo>
                      <a:pt x="20" y="115"/>
                    </a:lnTo>
                    <a:lnTo>
                      <a:pt x="20" y="115"/>
                    </a:lnTo>
                    <a:lnTo>
                      <a:pt x="17" y="115"/>
                    </a:lnTo>
                    <a:lnTo>
                      <a:pt x="17" y="118"/>
                    </a:lnTo>
                    <a:lnTo>
                      <a:pt x="17" y="115"/>
                    </a:lnTo>
                    <a:lnTo>
                      <a:pt x="17" y="115"/>
                    </a:lnTo>
                    <a:lnTo>
                      <a:pt x="15" y="115"/>
                    </a:lnTo>
                    <a:lnTo>
                      <a:pt x="15" y="118"/>
                    </a:lnTo>
                    <a:lnTo>
                      <a:pt x="15" y="118"/>
                    </a:lnTo>
                    <a:lnTo>
                      <a:pt x="12" y="118"/>
                    </a:lnTo>
                    <a:lnTo>
                      <a:pt x="12" y="115"/>
                    </a:lnTo>
                    <a:lnTo>
                      <a:pt x="12" y="115"/>
                    </a:lnTo>
                    <a:lnTo>
                      <a:pt x="12" y="115"/>
                    </a:lnTo>
                    <a:lnTo>
                      <a:pt x="10" y="115"/>
                    </a:lnTo>
                    <a:lnTo>
                      <a:pt x="10" y="115"/>
                    </a:lnTo>
                    <a:lnTo>
                      <a:pt x="10" y="115"/>
                    </a:lnTo>
                    <a:lnTo>
                      <a:pt x="7" y="115"/>
                    </a:lnTo>
                    <a:lnTo>
                      <a:pt x="7" y="118"/>
                    </a:lnTo>
                    <a:lnTo>
                      <a:pt x="7" y="115"/>
                    </a:lnTo>
                    <a:lnTo>
                      <a:pt x="7" y="115"/>
                    </a:lnTo>
                    <a:lnTo>
                      <a:pt x="7" y="113"/>
                    </a:lnTo>
                    <a:lnTo>
                      <a:pt x="7" y="113"/>
                    </a:lnTo>
                    <a:lnTo>
                      <a:pt x="7" y="113"/>
                    </a:lnTo>
                    <a:lnTo>
                      <a:pt x="7" y="110"/>
                    </a:lnTo>
                    <a:lnTo>
                      <a:pt x="7" y="110"/>
                    </a:lnTo>
                    <a:lnTo>
                      <a:pt x="7" y="113"/>
                    </a:lnTo>
                    <a:lnTo>
                      <a:pt x="10" y="113"/>
                    </a:lnTo>
                    <a:lnTo>
                      <a:pt x="10" y="113"/>
                    </a:lnTo>
                    <a:lnTo>
                      <a:pt x="10" y="113"/>
                    </a:lnTo>
                    <a:lnTo>
                      <a:pt x="12" y="113"/>
                    </a:lnTo>
                    <a:lnTo>
                      <a:pt x="10" y="113"/>
                    </a:lnTo>
                    <a:lnTo>
                      <a:pt x="10" y="113"/>
                    </a:lnTo>
                    <a:lnTo>
                      <a:pt x="10" y="113"/>
                    </a:lnTo>
                    <a:lnTo>
                      <a:pt x="10" y="113"/>
                    </a:lnTo>
                    <a:lnTo>
                      <a:pt x="10" y="113"/>
                    </a:lnTo>
                    <a:lnTo>
                      <a:pt x="10" y="110"/>
                    </a:lnTo>
                    <a:lnTo>
                      <a:pt x="10" y="110"/>
                    </a:lnTo>
                    <a:lnTo>
                      <a:pt x="10" y="110"/>
                    </a:lnTo>
                    <a:lnTo>
                      <a:pt x="10" y="110"/>
                    </a:lnTo>
                    <a:lnTo>
                      <a:pt x="7" y="110"/>
                    </a:lnTo>
                    <a:lnTo>
                      <a:pt x="7" y="110"/>
                    </a:lnTo>
                    <a:lnTo>
                      <a:pt x="7" y="110"/>
                    </a:lnTo>
                    <a:lnTo>
                      <a:pt x="7" y="110"/>
                    </a:lnTo>
                    <a:lnTo>
                      <a:pt x="5" y="108"/>
                    </a:lnTo>
                    <a:lnTo>
                      <a:pt x="7" y="108"/>
                    </a:lnTo>
                    <a:lnTo>
                      <a:pt x="7" y="108"/>
                    </a:lnTo>
                    <a:lnTo>
                      <a:pt x="7" y="108"/>
                    </a:lnTo>
                    <a:lnTo>
                      <a:pt x="7" y="108"/>
                    </a:lnTo>
                    <a:lnTo>
                      <a:pt x="7" y="105"/>
                    </a:lnTo>
                    <a:lnTo>
                      <a:pt x="5" y="105"/>
                    </a:lnTo>
                    <a:lnTo>
                      <a:pt x="5" y="105"/>
                    </a:lnTo>
                    <a:lnTo>
                      <a:pt x="5" y="105"/>
                    </a:lnTo>
                    <a:lnTo>
                      <a:pt x="5" y="103"/>
                    </a:lnTo>
                    <a:lnTo>
                      <a:pt x="5" y="103"/>
                    </a:lnTo>
                    <a:lnTo>
                      <a:pt x="7" y="103"/>
                    </a:lnTo>
                    <a:lnTo>
                      <a:pt x="5" y="103"/>
                    </a:lnTo>
                    <a:lnTo>
                      <a:pt x="5" y="103"/>
                    </a:lnTo>
                    <a:lnTo>
                      <a:pt x="5" y="100"/>
                    </a:lnTo>
                    <a:lnTo>
                      <a:pt x="5" y="100"/>
                    </a:lnTo>
                    <a:lnTo>
                      <a:pt x="5" y="98"/>
                    </a:lnTo>
                    <a:lnTo>
                      <a:pt x="5" y="98"/>
                    </a:lnTo>
                    <a:lnTo>
                      <a:pt x="5" y="98"/>
                    </a:lnTo>
                    <a:lnTo>
                      <a:pt x="5" y="100"/>
                    </a:lnTo>
                    <a:lnTo>
                      <a:pt x="2" y="100"/>
                    </a:lnTo>
                    <a:lnTo>
                      <a:pt x="2" y="98"/>
                    </a:lnTo>
                    <a:lnTo>
                      <a:pt x="0" y="98"/>
                    </a:lnTo>
                    <a:lnTo>
                      <a:pt x="0" y="98"/>
                    </a:lnTo>
                    <a:lnTo>
                      <a:pt x="0" y="95"/>
                    </a:lnTo>
                    <a:lnTo>
                      <a:pt x="0" y="95"/>
                    </a:lnTo>
                    <a:lnTo>
                      <a:pt x="0" y="93"/>
                    </a:lnTo>
                    <a:lnTo>
                      <a:pt x="2" y="93"/>
                    </a:lnTo>
                    <a:lnTo>
                      <a:pt x="2" y="93"/>
                    </a:lnTo>
                    <a:lnTo>
                      <a:pt x="2" y="90"/>
                    </a:lnTo>
                    <a:lnTo>
                      <a:pt x="0" y="90"/>
                    </a:lnTo>
                    <a:lnTo>
                      <a:pt x="0" y="90"/>
                    </a:lnTo>
                    <a:lnTo>
                      <a:pt x="2" y="90"/>
                    </a:lnTo>
                    <a:lnTo>
                      <a:pt x="2" y="88"/>
                    </a:lnTo>
                    <a:lnTo>
                      <a:pt x="5" y="88"/>
                    </a:lnTo>
                    <a:lnTo>
                      <a:pt x="5" y="88"/>
                    </a:lnTo>
                    <a:lnTo>
                      <a:pt x="5" y="88"/>
                    </a:lnTo>
                    <a:lnTo>
                      <a:pt x="5" y="85"/>
                    </a:lnTo>
                    <a:lnTo>
                      <a:pt x="5" y="85"/>
                    </a:lnTo>
                    <a:lnTo>
                      <a:pt x="5" y="83"/>
                    </a:lnTo>
                    <a:lnTo>
                      <a:pt x="5" y="83"/>
                    </a:lnTo>
                    <a:lnTo>
                      <a:pt x="5" y="83"/>
                    </a:lnTo>
                    <a:lnTo>
                      <a:pt x="7" y="83"/>
                    </a:lnTo>
                    <a:lnTo>
                      <a:pt x="7" y="83"/>
                    </a:lnTo>
                    <a:lnTo>
                      <a:pt x="7" y="83"/>
                    </a:lnTo>
                    <a:lnTo>
                      <a:pt x="10" y="83"/>
                    </a:lnTo>
                    <a:lnTo>
                      <a:pt x="7" y="83"/>
                    </a:lnTo>
                    <a:lnTo>
                      <a:pt x="7" y="80"/>
                    </a:lnTo>
                    <a:lnTo>
                      <a:pt x="7" y="80"/>
                    </a:lnTo>
                    <a:lnTo>
                      <a:pt x="10" y="80"/>
                    </a:lnTo>
                    <a:lnTo>
                      <a:pt x="10" y="78"/>
                    </a:lnTo>
                    <a:lnTo>
                      <a:pt x="7" y="78"/>
                    </a:lnTo>
                    <a:lnTo>
                      <a:pt x="7" y="78"/>
                    </a:lnTo>
                    <a:lnTo>
                      <a:pt x="7" y="78"/>
                    </a:lnTo>
                    <a:lnTo>
                      <a:pt x="7" y="80"/>
                    </a:lnTo>
                    <a:lnTo>
                      <a:pt x="5" y="80"/>
                    </a:lnTo>
                    <a:lnTo>
                      <a:pt x="5" y="78"/>
                    </a:lnTo>
                    <a:lnTo>
                      <a:pt x="5" y="78"/>
                    </a:lnTo>
                    <a:lnTo>
                      <a:pt x="5" y="75"/>
                    </a:lnTo>
                    <a:lnTo>
                      <a:pt x="5" y="75"/>
                    </a:lnTo>
                    <a:lnTo>
                      <a:pt x="5" y="73"/>
                    </a:lnTo>
                    <a:lnTo>
                      <a:pt x="5" y="73"/>
                    </a:lnTo>
                    <a:lnTo>
                      <a:pt x="5" y="73"/>
                    </a:lnTo>
                    <a:lnTo>
                      <a:pt x="5" y="73"/>
                    </a:lnTo>
                    <a:lnTo>
                      <a:pt x="7" y="73"/>
                    </a:lnTo>
                    <a:lnTo>
                      <a:pt x="7" y="73"/>
                    </a:lnTo>
                    <a:lnTo>
                      <a:pt x="7" y="70"/>
                    </a:lnTo>
                    <a:lnTo>
                      <a:pt x="7" y="68"/>
                    </a:lnTo>
                    <a:lnTo>
                      <a:pt x="10" y="65"/>
                    </a:lnTo>
                    <a:lnTo>
                      <a:pt x="10" y="65"/>
                    </a:lnTo>
                    <a:lnTo>
                      <a:pt x="12" y="65"/>
                    </a:lnTo>
                    <a:lnTo>
                      <a:pt x="12" y="65"/>
                    </a:lnTo>
                    <a:lnTo>
                      <a:pt x="15" y="65"/>
                    </a:lnTo>
                    <a:lnTo>
                      <a:pt x="20" y="65"/>
                    </a:lnTo>
                    <a:lnTo>
                      <a:pt x="20" y="65"/>
                    </a:lnTo>
                    <a:lnTo>
                      <a:pt x="20" y="63"/>
                    </a:lnTo>
                    <a:lnTo>
                      <a:pt x="20" y="63"/>
                    </a:lnTo>
                    <a:lnTo>
                      <a:pt x="20" y="60"/>
                    </a:lnTo>
                    <a:lnTo>
                      <a:pt x="20" y="58"/>
                    </a:lnTo>
                    <a:lnTo>
                      <a:pt x="20" y="58"/>
                    </a:lnTo>
                    <a:lnTo>
                      <a:pt x="20" y="58"/>
                    </a:lnTo>
                    <a:lnTo>
                      <a:pt x="20" y="55"/>
                    </a:lnTo>
                    <a:lnTo>
                      <a:pt x="20" y="58"/>
                    </a:lnTo>
                    <a:lnTo>
                      <a:pt x="22" y="55"/>
                    </a:lnTo>
                    <a:lnTo>
                      <a:pt x="22" y="58"/>
                    </a:lnTo>
                    <a:lnTo>
                      <a:pt x="25" y="58"/>
                    </a:lnTo>
                    <a:lnTo>
                      <a:pt x="25" y="55"/>
                    </a:lnTo>
                    <a:lnTo>
                      <a:pt x="27" y="58"/>
                    </a:lnTo>
                    <a:lnTo>
                      <a:pt x="27" y="55"/>
                    </a:lnTo>
                    <a:lnTo>
                      <a:pt x="27" y="53"/>
                    </a:lnTo>
                    <a:lnTo>
                      <a:pt x="30" y="53"/>
                    </a:lnTo>
                    <a:lnTo>
                      <a:pt x="30" y="53"/>
                    </a:lnTo>
                    <a:lnTo>
                      <a:pt x="32" y="53"/>
                    </a:lnTo>
                    <a:lnTo>
                      <a:pt x="30" y="53"/>
                    </a:lnTo>
                    <a:lnTo>
                      <a:pt x="30" y="50"/>
                    </a:lnTo>
                    <a:lnTo>
                      <a:pt x="30" y="48"/>
                    </a:lnTo>
                    <a:lnTo>
                      <a:pt x="30" y="48"/>
                    </a:lnTo>
                    <a:lnTo>
                      <a:pt x="30" y="45"/>
                    </a:lnTo>
                    <a:lnTo>
                      <a:pt x="30" y="45"/>
                    </a:lnTo>
                    <a:lnTo>
                      <a:pt x="32" y="43"/>
                    </a:lnTo>
                    <a:lnTo>
                      <a:pt x="32" y="45"/>
                    </a:lnTo>
                    <a:lnTo>
                      <a:pt x="32" y="43"/>
                    </a:lnTo>
                    <a:lnTo>
                      <a:pt x="32" y="43"/>
                    </a:lnTo>
                    <a:lnTo>
                      <a:pt x="35" y="43"/>
                    </a:lnTo>
                    <a:lnTo>
                      <a:pt x="37" y="43"/>
                    </a:lnTo>
                    <a:lnTo>
                      <a:pt x="37" y="43"/>
                    </a:lnTo>
                    <a:lnTo>
                      <a:pt x="37" y="40"/>
                    </a:lnTo>
                    <a:lnTo>
                      <a:pt x="37" y="38"/>
                    </a:lnTo>
                    <a:lnTo>
                      <a:pt x="40" y="38"/>
                    </a:lnTo>
                    <a:lnTo>
                      <a:pt x="42" y="38"/>
                    </a:lnTo>
                    <a:lnTo>
                      <a:pt x="45" y="35"/>
                    </a:lnTo>
                    <a:lnTo>
                      <a:pt x="45" y="33"/>
                    </a:lnTo>
                    <a:lnTo>
                      <a:pt x="45" y="33"/>
                    </a:lnTo>
                    <a:lnTo>
                      <a:pt x="47" y="30"/>
                    </a:lnTo>
                    <a:lnTo>
                      <a:pt x="47" y="28"/>
                    </a:lnTo>
                    <a:lnTo>
                      <a:pt x="47" y="28"/>
                    </a:lnTo>
                    <a:lnTo>
                      <a:pt x="45" y="25"/>
                    </a:lnTo>
                    <a:lnTo>
                      <a:pt x="45" y="23"/>
                    </a:lnTo>
                    <a:lnTo>
                      <a:pt x="45" y="20"/>
                    </a:lnTo>
                    <a:lnTo>
                      <a:pt x="47" y="15"/>
                    </a:lnTo>
                    <a:lnTo>
                      <a:pt x="47" y="15"/>
                    </a:lnTo>
                    <a:lnTo>
                      <a:pt x="50" y="13"/>
                    </a:lnTo>
                    <a:lnTo>
                      <a:pt x="50" y="13"/>
                    </a:lnTo>
                    <a:lnTo>
                      <a:pt x="50" y="10"/>
                    </a:lnTo>
                    <a:lnTo>
                      <a:pt x="52" y="10"/>
                    </a:lnTo>
                    <a:lnTo>
                      <a:pt x="52" y="10"/>
                    </a:lnTo>
                    <a:lnTo>
                      <a:pt x="52" y="10"/>
                    </a:lnTo>
                    <a:lnTo>
                      <a:pt x="52" y="8"/>
                    </a:lnTo>
                    <a:lnTo>
                      <a:pt x="52" y="3"/>
                    </a:lnTo>
                    <a:lnTo>
                      <a:pt x="55" y="3"/>
                    </a:lnTo>
                    <a:lnTo>
                      <a:pt x="55" y="3"/>
                    </a:lnTo>
                    <a:lnTo>
                      <a:pt x="57" y="3"/>
                    </a:lnTo>
                    <a:lnTo>
                      <a:pt x="57" y="3"/>
                    </a:lnTo>
                    <a:lnTo>
                      <a:pt x="57" y="3"/>
                    </a:lnTo>
                    <a:lnTo>
                      <a:pt x="57" y="0"/>
                    </a:lnTo>
                    <a:lnTo>
                      <a:pt x="60" y="0"/>
                    </a:lnTo>
                    <a:lnTo>
                      <a:pt x="60" y="0"/>
                    </a:lnTo>
                    <a:lnTo>
                      <a:pt x="192" y="0"/>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6" name="Freeform 32"/>
              <p:cNvSpPr>
                <a:spLocks/>
              </p:cNvSpPr>
              <p:nvPr/>
            </p:nvSpPr>
            <p:spPr bwMode="auto">
              <a:xfrm>
                <a:off x="1692" y="4048"/>
                <a:ext cx="38" cy="48"/>
              </a:xfrm>
              <a:custGeom>
                <a:avLst/>
                <a:gdLst>
                  <a:gd name="T0" fmla="*/ 38 w 38"/>
                  <a:gd name="T1" fmla="*/ 0 h 48"/>
                  <a:gd name="T2" fmla="*/ 35 w 38"/>
                  <a:gd name="T3" fmla="*/ 0 h 48"/>
                  <a:gd name="T4" fmla="*/ 35 w 38"/>
                  <a:gd name="T5" fmla="*/ 3 h 48"/>
                  <a:gd name="T6" fmla="*/ 35 w 38"/>
                  <a:gd name="T7" fmla="*/ 8 h 48"/>
                  <a:gd name="T8" fmla="*/ 35 w 38"/>
                  <a:gd name="T9" fmla="*/ 8 h 48"/>
                  <a:gd name="T10" fmla="*/ 35 w 38"/>
                  <a:gd name="T11" fmla="*/ 10 h 48"/>
                  <a:gd name="T12" fmla="*/ 33 w 38"/>
                  <a:gd name="T13" fmla="*/ 13 h 48"/>
                  <a:gd name="T14" fmla="*/ 33 w 38"/>
                  <a:gd name="T15" fmla="*/ 15 h 48"/>
                  <a:gd name="T16" fmla="*/ 33 w 38"/>
                  <a:gd name="T17" fmla="*/ 15 h 48"/>
                  <a:gd name="T18" fmla="*/ 30 w 38"/>
                  <a:gd name="T19" fmla="*/ 18 h 48"/>
                  <a:gd name="T20" fmla="*/ 30 w 38"/>
                  <a:gd name="T21" fmla="*/ 20 h 48"/>
                  <a:gd name="T22" fmla="*/ 30 w 38"/>
                  <a:gd name="T23" fmla="*/ 23 h 48"/>
                  <a:gd name="T24" fmla="*/ 28 w 38"/>
                  <a:gd name="T25" fmla="*/ 23 h 48"/>
                  <a:gd name="T26" fmla="*/ 28 w 38"/>
                  <a:gd name="T27" fmla="*/ 23 h 48"/>
                  <a:gd name="T28" fmla="*/ 28 w 38"/>
                  <a:gd name="T29" fmla="*/ 25 h 48"/>
                  <a:gd name="T30" fmla="*/ 28 w 38"/>
                  <a:gd name="T31" fmla="*/ 28 h 48"/>
                  <a:gd name="T32" fmla="*/ 28 w 38"/>
                  <a:gd name="T33" fmla="*/ 30 h 48"/>
                  <a:gd name="T34" fmla="*/ 25 w 38"/>
                  <a:gd name="T35" fmla="*/ 33 h 48"/>
                  <a:gd name="T36" fmla="*/ 25 w 38"/>
                  <a:gd name="T37" fmla="*/ 35 h 48"/>
                  <a:gd name="T38" fmla="*/ 25 w 38"/>
                  <a:gd name="T39" fmla="*/ 38 h 48"/>
                  <a:gd name="T40" fmla="*/ 25 w 38"/>
                  <a:gd name="T41" fmla="*/ 40 h 48"/>
                  <a:gd name="T42" fmla="*/ 28 w 38"/>
                  <a:gd name="T43" fmla="*/ 43 h 48"/>
                  <a:gd name="T44" fmla="*/ 25 w 38"/>
                  <a:gd name="T45" fmla="*/ 45 h 48"/>
                  <a:gd name="T46" fmla="*/ 25 w 38"/>
                  <a:gd name="T47" fmla="*/ 48 h 48"/>
                  <a:gd name="T48" fmla="*/ 25 w 38"/>
                  <a:gd name="T49" fmla="*/ 45 h 48"/>
                  <a:gd name="T50" fmla="*/ 23 w 38"/>
                  <a:gd name="T51" fmla="*/ 48 h 48"/>
                  <a:gd name="T52" fmla="*/ 23 w 38"/>
                  <a:gd name="T53" fmla="*/ 45 h 48"/>
                  <a:gd name="T54" fmla="*/ 20 w 38"/>
                  <a:gd name="T55" fmla="*/ 45 h 48"/>
                  <a:gd name="T56" fmla="*/ 23 w 38"/>
                  <a:gd name="T57" fmla="*/ 43 h 48"/>
                  <a:gd name="T58" fmla="*/ 20 w 38"/>
                  <a:gd name="T59" fmla="*/ 40 h 48"/>
                  <a:gd name="T60" fmla="*/ 20 w 38"/>
                  <a:gd name="T61" fmla="*/ 38 h 48"/>
                  <a:gd name="T62" fmla="*/ 20 w 38"/>
                  <a:gd name="T63" fmla="*/ 38 h 48"/>
                  <a:gd name="T64" fmla="*/ 18 w 38"/>
                  <a:gd name="T65" fmla="*/ 33 h 48"/>
                  <a:gd name="T66" fmla="*/ 15 w 38"/>
                  <a:gd name="T67" fmla="*/ 33 h 48"/>
                  <a:gd name="T68" fmla="*/ 13 w 38"/>
                  <a:gd name="T69" fmla="*/ 30 h 48"/>
                  <a:gd name="T70" fmla="*/ 10 w 38"/>
                  <a:gd name="T71" fmla="*/ 30 h 48"/>
                  <a:gd name="T72" fmla="*/ 10 w 38"/>
                  <a:gd name="T73" fmla="*/ 28 h 48"/>
                  <a:gd name="T74" fmla="*/ 8 w 38"/>
                  <a:gd name="T75" fmla="*/ 28 h 48"/>
                  <a:gd name="T76" fmla="*/ 8 w 38"/>
                  <a:gd name="T77" fmla="*/ 25 h 48"/>
                  <a:gd name="T78" fmla="*/ 8 w 38"/>
                  <a:gd name="T79" fmla="*/ 25 h 48"/>
                  <a:gd name="T80" fmla="*/ 8 w 38"/>
                  <a:gd name="T81" fmla="*/ 23 h 48"/>
                  <a:gd name="T82" fmla="*/ 5 w 38"/>
                  <a:gd name="T83" fmla="*/ 23 h 48"/>
                  <a:gd name="T84" fmla="*/ 5 w 38"/>
                  <a:gd name="T85" fmla="*/ 20 h 48"/>
                  <a:gd name="T86" fmla="*/ 5 w 38"/>
                  <a:gd name="T87" fmla="*/ 18 h 48"/>
                  <a:gd name="T88" fmla="*/ 5 w 38"/>
                  <a:gd name="T89" fmla="*/ 15 h 48"/>
                  <a:gd name="T90" fmla="*/ 3 w 38"/>
                  <a:gd name="T91" fmla="*/ 15 h 48"/>
                  <a:gd name="T92" fmla="*/ 3 w 38"/>
                  <a:gd name="T93" fmla="*/ 15 h 48"/>
                  <a:gd name="T94" fmla="*/ 0 w 38"/>
                  <a:gd name="T95" fmla="*/ 15 h 48"/>
                  <a:gd name="T96" fmla="*/ 0 w 38"/>
                  <a:gd name="T97" fmla="*/ 13 h 48"/>
                  <a:gd name="T98" fmla="*/ 3 w 38"/>
                  <a:gd name="T99" fmla="*/ 10 h 48"/>
                  <a:gd name="T100" fmla="*/ 0 w 38"/>
                  <a:gd name="T101" fmla="*/ 10 h 48"/>
                  <a:gd name="T102" fmla="*/ 3 w 38"/>
                  <a:gd name="T103" fmla="*/ 8 h 48"/>
                  <a:gd name="T104" fmla="*/ 3 w 38"/>
                  <a:gd name="T105" fmla="*/ 5 h 48"/>
                  <a:gd name="T106" fmla="*/ 3 w 38"/>
                  <a:gd name="T107" fmla="*/ 3 h 48"/>
                  <a:gd name="T108" fmla="*/ 3 w 38"/>
                  <a:gd name="T10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 h="48">
                    <a:moveTo>
                      <a:pt x="38" y="0"/>
                    </a:moveTo>
                    <a:lnTo>
                      <a:pt x="38" y="0"/>
                    </a:lnTo>
                    <a:lnTo>
                      <a:pt x="38" y="0"/>
                    </a:lnTo>
                    <a:lnTo>
                      <a:pt x="35" y="0"/>
                    </a:lnTo>
                    <a:lnTo>
                      <a:pt x="35" y="3"/>
                    </a:lnTo>
                    <a:lnTo>
                      <a:pt x="35" y="3"/>
                    </a:lnTo>
                    <a:lnTo>
                      <a:pt x="35" y="5"/>
                    </a:lnTo>
                    <a:lnTo>
                      <a:pt x="35" y="8"/>
                    </a:lnTo>
                    <a:lnTo>
                      <a:pt x="35" y="8"/>
                    </a:lnTo>
                    <a:lnTo>
                      <a:pt x="35" y="8"/>
                    </a:lnTo>
                    <a:lnTo>
                      <a:pt x="35" y="10"/>
                    </a:lnTo>
                    <a:lnTo>
                      <a:pt x="35" y="10"/>
                    </a:lnTo>
                    <a:lnTo>
                      <a:pt x="35" y="13"/>
                    </a:lnTo>
                    <a:lnTo>
                      <a:pt x="33" y="13"/>
                    </a:lnTo>
                    <a:lnTo>
                      <a:pt x="33" y="13"/>
                    </a:lnTo>
                    <a:lnTo>
                      <a:pt x="33" y="15"/>
                    </a:lnTo>
                    <a:lnTo>
                      <a:pt x="33" y="15"/>
                    </a:lnTo>
                    <a:lnTo>
                      <a:pt x="33" y="15"/>
                    </a:lnTo>
                    <a:lnTo>
                      <a:pt x="30" y="15"/>
                    </a:lnTo>
                    <a:lnTo>
                      <a:pt x="30" y="18"/>
                    </a:lnTo>
                    <a:lnTo>
                      <a:pt x="30" y="18"/>
                    </a:lnTo>
                    <a:lnTo>
                      <a:pt x="30" y="20"/>
                    </a:lnTo>
                    <a:lnTo>
                      <a:pt x="30" y="20"/>
                    </a:lnTo>
                    <a:lnTo>
                      <a:pt x="30" y="23"/>
                    </a:lnTo>
                    <a:lnTo>
                      <a:pt x="28" y="23"/>
                    </a:lnTo>
                    <a:lnTo>
                      <a:pt x="28" y="23"/>
                    </a:lnTo>
                    <a:lnTo>
                      <a:pt x="28" y="23"/>
                    </a:lnTo>
                    <a:lnTo>
                      <a:pt x="28" y="23"/>
                    </a:lnTo>
                    <a:lnTo>
                      <a:pt x="28" y="25"/>
                    </a:lnTo>
                    <a:lnTo>
                      <a:pt x="28" y="25"/>
                    </a:lnTo>
                    <a:lnTo>
                      <a:pt x="28" y="28"/>
                    </a:lnTo>
                    <a:lnTo>
                      <a:pt x="28" y="28"/>
                    </a:lnTo>
                    <a:lnTo>
                      <a:pt x="28" y="30"/>
                    </a:lnTo>
                    <a:lnTo>
                      <a:pt x="28" y="30"/>
                    </a:lnTo>
                    <a:lnTo>
                      <a:pt x="25" y="30"/>
                    </a:lnTo>
                    <a:lnTo>
                      <a:pt x="25" y="33"/>
                    </a:lnTo>
                    <a:lnTo>
                      <a:pt x="25" y="33"/>
                    </a:lnTo>
                    <a:lnTo>
                      <a:pt x="25" y="35"/>
                    </a:lnTo>
                    <a:lnTo>
                      <a:pt x="25" y="38"/>
                    </a:lnTo>
                    <a:lnTo>
                      <a:pt x="25" y="38"/>
                    </a:lnTo>
                    <a:lnTo>
                      <a:pt x="25" y="38"/>
                    </a:lnTo>
                    <a:lnTo>
                      <a:pt x="25" y="40"/>
                    </a:lnTo>
                    <a:lnTo>
                      <a:pt x="28" y="40"/>
                    </a:lnTo>
                    <a:lnTo>
                      <a:pt x="28" y="43"/>
                    </a:lnTo>
                    <a:lnTo>
                      <a:pt x="28" y="43"/>
                    </a:lnTo>
                    <a:lnTo>
                      <a:pt x="25" y="45"/>
                    </a:lnTo>
                    <a:lnTo>
                      <a:pt x="25" y="45"/>
                    </a:lnTo>
                    <a:lnTo>
                      <a:pt x="25" y="48"/>
                    </a:lnTo>
                    <a:lnTo>
                      <a:pt x="25" y="48"/>
                    </a:lnTo>
                    <a:lnTo>
                      <a:pt x="25" y="45"/>
                    </a:lnTo>
                    <a:lnTo>
                      <a:pt x="23" y="45"/>
                    </a:lnTo>
                    <a:lnTo>
                      <a:pt x="23" y="48"/>
                    </a:lnTo>
                    <a:lnTo>
                      <a:pt x="23" y="48"/>
                    </a:lnTo>
                    <a:lnTo>
                      <a:pt x="23" y="45"/>
                    </a:lnTo>
                    <a:lnTo>
                      <a:pt x="23" y="45"/>
                    </a:lnTo>
                    <a:lnTo>
                      <a:pt x="20" y="45"/>
                    </a:lnTo>
                    <a:lnTo>
                      <a:pt x="20" y="43"/>
                    </a:lnTo>
                    <a:lnTo>
                      <a:pt x="23" y="43"/>
                    </a:lnTo>
                    <a:lnTo>
                      <a:pt x="23" y="43"/>
                    </a:lnTo>
                    <a:lnTo>
                      <a:pt x="20" y="40"/>
                    </a:lnTo>
                    <a:lnTo>
                      <a:pt x="20" y="38"/>
                    </a:lnTo>
                    <a:lnTo>
                      <a:pt x="20" y="38"/>
                    </a:lnTo>
                    <a:lnTo>
                      <a:pt x="20" y="38"/>
                    </a:lnTo>
                    <a:lnTo>
                      <a:pt x="20" y="38"/>
                    </a:lnTo>
                    <a:lnTo>
                      <a:pt x="18" y="35"/>
                    </a:lnTo>
                    <a:lnTo>
                      <a:pt x="18" y="33"/>
                    </a:lnTo>
                    <a:lnTo>
                      <a:pt x="18" y="33"/>
                    </a:lnTo>
                    <a:lnTo>
                      <a:pt x="15" y="33"/>
                    </a:lnTo>
                    <a:lnTo>
                      <a:pt x="15" y="33"/>
                    </a:lnTo>
                    <a:lnTo>
                      <a:pt x="13" y="30"/>
                    </a:lnTo>
                    <a:lnTo>
                      <a:pt x="13" y="30"/>
                    </a:lnTo>
                    <a:lnTo>
                      <a:pt x="10" y="30"/>
                    </a:lnTo>
                    <a:lnTo>
                      <a:pt x="10" y="30"/>
                    </a:lnTo>
                    <a:lnTo>
                      <a:pt x="10" y="28"/>
                    </a:lnTo>
                    <a:lnTo>
                      <a:pt x="8" y="28"/>
                    </a:lnTo>
                    <a:lnTo>
                      <a:pt x="8" y="28"/>
                    </a:lnTo>
                    <a:lnTo>
                      <a:pt x="8" y="28"/>
                    </a:lnTo>
                    <a:lnTo>
                      <a:pt x="8" y="25"/>
                    </a:lnTo>
                    <a:lnTo>
                      <a:pt x="8" y="23"/>
                    </a:lnTo>
                    <a:lnTo>
                      <a:pt x="8" y="25"/>
                    </a:lnTo>
                    <a:lnTo>
                      <a:pt x="8" y="23"/>
                    </a:lnTo>
                    <a:lnTo>
                      <a:pt x="8" y="23"/>
                    </a:lnTo>
                    <a:lnTo>
                      <a:pt x="8" y="23"/>
                    </a:lnTo>
                    <a:lnTo>
                      <a:pt x="5" y="23"/>
                    </a:lnTo>
                    <a:lnTo>
                      <a:pt x="5" y="23"/>
                    </a:lnTo>
                    <a:lnTo>
                      <a:pt x="5" y="20"/>
                    </a:lnTo>
                    <a:lnTo>
                      <a:pt x="5" y="20"/>
                    </a:lnTo>
                    <a:lnTo>
                      <a:pt x="5" y="18"/>
                    </a:lnTo>
                    <a:lnTo>
                      <a:pt x="5" y="18"/>
                    </a:lnTo>
                    <a:lnTo>
                      <a:pt x="5" y="15"/>
                    </a:lnTo>
                    <a:lnTo>
                      <a:pt x="5" y="15"/>
                    </a:lnTo>
                    <a:lnTo>
                      <a:pt x="3" y="15"/>
                    </a:lnTo>
                    <a:lnTo>
                      <a:pt x="3" y="15"/>
                    </a:lnTo>
                    <a:lnTo>
                      <a:pt x="3" y="15"/>
                    </a:lnTo>
                    <a:lnTo>
                      <a:pt x="3" y="15"/>
                    </a:lnTo>
                    <a:lnTo>
                      <a:pt x="0" y="15"/>
                    </a:lnTo>
                    <a:lnTo>
                      <a:pt x="0" y="13"/>
                    </a:lnTo>
                    <a:lnTo>
                      <a:pt x="0" y="13"/>
                    </a:lnTo>
                    <a:lnTo>
                      <a:pt x="3" y="13"/>
                    </a:lnTo>
                    <a:lnTo>
                      <a:pt x="3" y="10"/>
                    </a:lnTo>
                    <a:lnTo>
                      <a:pt x="0" y="10"/>
                    </a:lnTo>
                    <a:lnTo>
                      <a:pt x="0" y="10"/>
                    </a:lnTo>
                    <a:lnTo>
                      <a:pt x="0" y="8"/>
                    </a:lnTo>
                    <a:lnTo>
                      <a:pt x="3" y="8"/>
                    </a:lnTo>
                    <a:lnTo>
                      <a:pt x="3" y="8"/>
                    </a:lnTo>
                    <a:lnTo>
                      <a:pt x="3" y="5"/>
                    </a:lnTo>
                    <a:lnTo>
                      <a:pt x="3" y="3"/>
                    </a:lnTo>
                    <a:lnTo>
                      <a:pt x="3" y="3"/>
                    </a:lnTo>
                    <a:lnTo>
                      <a:pt x="3" y="0"/>
                    </a:lnTo>
                    <a:lnTo>
                      <a:pt x="3" y="0"/>
                    </a:lnTo>
                    <a:lnTo>
                      <a:pt x="38" y="0"/>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7" name="Freeform 33"/>
              <p:cNvSpPr>
                <a:spLocks/>
              </p:cNvSpPr>
              <p:nvPr/>
            </p:nvSpPr>
            <p:spPr bwMode="auto">
              <a:xfrm>
                <a:off x="1475" y="4294"/>
                <a:ext cx="5" cy="2"/>
              </a:xfrm>
              <a:custGeom>
                <a:avLst/>
                <a:gdLst>
                  <a:gd name="T0" fmla="*/ 2 w 5"/>
                  <a:gd name="T1" fmla="*/ 2 h 2"/>
                  <a:gd name="T2" fmla="*/ 0 w 5"/>
                  <a:gd name="T3" fmla="*/ 2 h 2"/>
                  <a:gd name="T4" fmla="*/ 0 w 5"/>
                  <a:gd name="T5" fmla="*/ 0 h 2"/>
                  <a:gd name="T6" fmla="*/ 2 w 5"/>
                  <a:gd name="T7" fmla="*/ 0 h 2"/>
                  <a:gd name="T8" fmla="*/ 2 w 5"/>
                  <a:gd name="T9" fmla="*/ 0 h 2"/>
                  <a:gd name="T10" fmla="*/ 5 w 5"/>
                  <a:gd name="T11" fmla="*/ 0 h 2"/>
                  <a:gd name="T12" fmla="*/ 5 w 5"/>
                  <a:gd name="T13" fmla="*/ 0 h 2"/>
                  <a:gd name="T14" fmla="*/ 5 w 5"/>
                  <a:gd name="T15" fmla="*/ 2 h 2"/>
                  <a:gd name="T16" fmla="*/ 5 w 5"/>
                  <a:gd name="T17" fmla="*/ 2 h 2"/>
                  <a:gd name="T18" fmla="*/ 5 w 5"/>
                  <a:gd name="T19" fmla="*/ 0 h 2"/>
                  <a:gd name="T20" fmla="*/ 2 w 5"/>
                  <a:gd name="T21" fmla="*/ 0 h 2"/>
                  <a:gd name="T22" fmla="*/ 2 w 5"/>
                  <a:gd name="T23" fmla="*/ 2 h 2"/>
                  <a:gd name="T24" fmla="*/ 2 w 5"/>
                  <a:gd name="T25" fmla="*/ 0 h 2"/>
                  <a:gd name="T26" fmla="*/ 2 w 5"/>
                  <a:gd name="T27" fmla="*/ 0 h 2"/>
                  <a:gd name="T28" fmla="*/ 2 w 5"/>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
                    <a:moveTo>
                      <a:pt x="2" y="2"/>
                    </a:moveTo>
                    <a:lnTo>
                      <a:pt x="0" y="2"/>
                    </a:lnTo>
                    <a:lnTo>
                      <a:pt x="0" y="0"/>
                    </a:lnTo>
                    <a:lnTo>
                      <a:pt x="2" y="0"/>
                    </a:lnTo>
                    <a:lnTo>
                      <a:pt x="2" y="0"/>
                    </a:lnTo>
                    <a:lnTo>
                      <a:pt x="5" y="0"/>
                    </a:lnTo>
                    <a:lnTo>
                      <a:pt x="5" y="0"/>
                    </a:lnTo>
                    <a:lnTo>
                      <a:pt x="5" y="2"/>
                    </a:lnTo>
                    <a:lnTo>
                      <a:pt x="5" y="2"/>
                    </a:lnTo>
                    <a:lnTo>
                      <a:pt x="5" y="0"/>
                    </a:lnTo>
                    <a:lnTo>
                      <a:pt x="2" y="0"/>
                    </a:lnTo>
                    <a:lnTo>
                      <a:pt x="2" y="2"/>
                    </a:lnTo>
                    <a:lnTo>
                      <a:pt x="2" y="0"/>
                    </a:lnTo>
                    <a:lnTo>
                      <a:pt x="2" y="0"/>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8" name="Freeform 34"/>
              <p:cNvSpPr>
                <a:spLocks/>
              </p:cNvSpPr>
              <p:nvPr/>
            </p:nvSpPr>
            <p:spPr bwMode="auto">
              <a:xfrm>
                <a:off x="1477" y="4296"/>
                <a:ext cx="3" cy="3"/>
              </a:xfrm>
              <a:custGeom>
                <a:avLst/>
                <a:gdLst>
                  <a:gd name="T0" fmla="*/ 0 w 3"/>
                  <a:gd name="T1" fmla="*/ 3 h 3"/>
                  <a:gd name="T2" fmla="*/ 0 w 3"/>
                  <a:gd name="T3" fmla="*/ 3 h 3"/>
                  <a:gd name="T4" fmla="*/ 0 w 3"/>
                  <a:gd name="T5" fmla="*/ 0 h 3"/>
                  <a:gd name="T6" fmla="*/ 0 w 3"/>
                  <a:gd name="T7" fmla="*/ 3 h 3"/>
                  <a:gd name="T8" fmla="*/ 0 w 3"/>
                  <a:gd name="T9" fmla="*/ 3 h 3"/>
                  <a:gd name="T10" fmla="*/ 0 w 3"/>
                  <a:gd name="T11" fmla="*/ 0 h 3"/>
                  <a:gd name="T12" fmla="*/ 3 w 3"/>
                  <a:gd name="T13" fmla="*/ 0 h 3"/>
                  <a:gd name="T14" fmla="*/ 3 w 3"/>
                  <a:gd name="T15" fmla="*/ 3 h 3"/>
                  <a:gd name="T16" fmla="*/ 3 w 3"/>
                  <a:gd name="T17" fmla="*/ 0 h 3"/>
                  <a:gd name="T18" fmla="*/ 3 w 3"/>
                  <a:gd name="T19" fmla="*/ 0 h 3"/>
                  <a:gd name="T20" fmla="*/ 3 w 3"/>
                  <a:gd name="T21" fmla="*/ 3 h 3"/>
                  <a:gd name="T22" fmla="*/ 3 w 3"/>
                  <a:gd name="T23" fmla="*/ 3 h 3"/>
                  <a:gd name="T24" fmla="*/ 0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0" y="3"/>
                    </a:moveTo>
                    <a:lnTo>
                      <a:pt x="0" y="3"/>
                    </a:lnTo>
                    <a:lnTo>
                      <a:pt x="0" y="0"/>
                    </a:lnTo>
                    <a:lnTo>
                      <a:pt x="0" y="3"/>
                    </a:lnTo>
                    <a:lnTo>
                      <a:pt x="0" y="3"/>
                    </a:lnTo>
                    <a:lnTo>
                      <a:pt x="0" y="0"/>
                    </a:lnTo>
                    <a:lnTo>
                      <a:pt x="3" y="0"/>
                    </a:lnTo>
                    <a:lnTo>
                      <a:pt x="3" y="3"/>
                    </a:lnTo>
                    <a:lnTo>
                      <a:pt x="3" y="0"/>
                    </a:lnTo>
                    <a:lnTo>
                      <a:pt x="3" y="0"/>
                    </a:lnTo>
                    <a:lnTo>
                      <a:pt x="3" y="3"/>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9" name="Freeform 35"/>
              <p:cNvSpPr>
                <a:spLocks/>
              </p:cNvSpPr>
              <p:nvPr/>
            </p:nvSpPr>
            <p:spPr bwMode="auto">
              <a:xfrm>
                <a:off x="1470" y="4289"/>
                <a:ext cx="5" cy="2"/>
              </a:xfrm>
              <a:custGeom>
                <a:avLst/>
                <a:gdLst>
                  <a:gd name="T0" fmla="*/ 2 w 5"/>
                  <a:gd name="T1" fmla="*/ 2 h 2"/>
                  <a:gd name="T2" fmla="*/ 2 w 5"/>
                  <a:gd name="T3" fmla="*/ 2 h 2"/>
                  <a:gd name="T4" fmla="*/ 0 w 5"/>
                  <a:gd name="T5" fmla="*/ 2 h 2"/>
                  <a:gd name="T6" fmla="*/ 2 w 5"/>
                  <a:gd name="T7" fmla="*/ 2 h 2"/>
                  <a:gd name="T8" fmla="*/ 2 w 5"/>
                  <a:gd name="T9" fmla="*/ 0 h 2"/>
                  <a:gd name="T10" fmla="*/ 2 w 5"/>
                  <a:gd name="T11" fmla="*/ 0 h 2"/>
                  <a:gd name="T12" fmla="*/ 2 w 5"/>
                  <a:gd name="T13" fmla="*/ 0 h 2"/>
                  <a:gd name="T14" fmla="*/ 2 w 5"/>
                  <a:gd name="T15" fmla="*/ 0 h 2"/>
                  <a:gd name="T16" fmla="*/ 2 w 5"/>
                  <a:gd name="T17" fmla="*/ 0 h 2"/>
                  <a:gd name="T18" fmla="*/ 5 w 5"/>
                  <a:gd name="T19" fmla="*/ 0 h 2"/>
                  <a:gd name="T20" fmla="*/ 5 w 5"/>
                  <a:gd name="T21" fmla="*/ 0 h 2"/>
                  <a:gd name="T22" fmla="*/ 2 w 5"/>
                  <a:gd name="T23" fmla="*/ 0 h 2"/>
                  <a:gd name="T24" fmla="*/ 2 w 5"/>
                  <a:gd name="T25" fmla="*/ 2 h 2"/>
                  <a:gd name="T26" fmla="*/ 2 w 5"/>
                  <a:gd name="T27" fmla="*/ 2 h 2"/>
                  <a:gd name="T28" fmla="*/ 2 w 5"/>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
                    <a:moveTo>
                      <a:pt x="2" y="2"/>
                    </a:moveTo>
                    <a:lnTo>
                      <a:pt x="2" y="2"/>
                    </a:lnTo>
                    <a:lnTo>
                      <a:pt x="0" y="2"/>
                    </a:lnTo>
                    <a:lnTo>
                      <a:pt x="2" y="2"/>
                    </a:lnTo>
                    <a:lnTo>
                      <a:pt x="2" y="0"/>
                    </a:lnTo>
                    <a:lnTo>
                      <a:pt x="2" y="0"/>
                    </a:lnTo>
                    <a:lnTo>
                      <a:pt x="2" y="0"/>
                    </a:lnTo>
                    <a:lnTo>
                      <a:pt x="2" y="0"/>
                    </a:lnTo>
                    <a:lnTo>
                      <a:pt x="2" y="0"/>
                    </a:lnTo>
                    <a:lnTo>
                      <a:pt x="5" y="0"/>
                    </a:lnTo>
                    <a:lnTo>
                      <a:pt x="5" y="0"/>
                    </a:lnTo>
                    <a:lnTo>
                      <a:pt x="2" y="0"/>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0" name="Freeform 36"/>
              <p:cNvSpPr>
                <a:spLocks/>
              </p:cNvSpPr>
              <p:nvPr/>
            </p:nvSpPr>
            <p:spPr bwMode="auto">
              <a:xfrm>
                <a:off x="1472" y="4289"/>
                <a:ext cx="5" cy="5"/>
              </a:xfrm>
              <a:custGeom>
                <a:avLst/>
                <a:gdLst>
                  <a:gd name="T0" fmla="*/ 3 w 5"/>
                  <a:gd name="T1" fmla="*/ 5 h 5"/>
                  <a:gd name="T2" fmla="*/ 3 w 5"/>
                  <a:gd name="T3" fmla="*/ 5 h 5"/>
                  <a:gd name="T4" fmla="*/ 0 w 5"/>
                  <a:gd name="T5" fmla="*/ 5 h 5"/>
                  <a:gd name="T6" fmla="*/ 0 w 5"/>
                  <a:gd name="T7" fmla="*/ 2 h 5"/>
                  <a:gd name="T8" fmla="*/ 3 w 5"/>
                  <a:gd name="T9" fmla="*/ 2 h 5"/>
                  <a:gd name="T10" fmla="*/ 3 w 5"/>
                  <a:gd name="T11" fmla="*/ 2 h 5"/>
                  <a:gd name="T12" fmla="*/ 3 w 5"/>
                  <a:gd name="T13" fmla="*/ 2 h 5"/>
                  <a:gd name="T14" fmla="*/ 3 w 5"/>
                  <a:gd name="T15" fmla="*/ 0 h 5"/>
                  <a:gd name="T16" fmla="*/ 5 w 5"/>
                  <a:gd name="T17" fmla="*/ 2 h 5"/>
                  <a:gd name="T18" fmla="*/ 3 w 5"/>
                  <a:gd name="T19" fmla="*/ 2 h 5"/>
                  <a:gd name="T20" fmla="*/ 3 w 5"/>
                  <a:gd name="T21" fmla="*/ 2 h 5"/>
                  <a:gd name="T22" fmla="*/ 3 w 5"/>
                  <a:gd name="T23" fmla="*/ 2 h 5"/>
                  <a:gd name="T24" fmla="*/ 3 w 5"/>
                  <a:gd name="T25" fmla="*/ 2 h 5"/>
                  <a:gd name="T26" fmla="*/ 3 w 5"/>
                  <a:gd name="T27" fmla="*/ 2 h 5"/>
                  <a:gd name="T28" fmla="*/ 3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3" y="5"/>
                    </a:moveTo>
                    <a:lnTo>
                      <a:pt x="3" y="5"/>
                    </a:lnTo>
                    <a:lnTo>
                      <a:pt x="0" y="5"/>
                    </a:lnTo>
                    <a:lnTo>
                      <a:pt x="0" y="2"/>
                    </a:lnTo>
                    <a:lnTo>
                      <a:pt x="3" y="2"/>
                    </a:lnTo>
                    <a:lnTo>
                      <a:pt x="3" y="2"/>
                    </a:lnTo>
                    <a:lnTo>
                      <a:pt x="3" y="2"/>
                    </a:lnTo>
                    <a:lnTo>
                      <a:pt x="3" y="0"/>
                    </a:lnTo>
                    <a:lnTo>
                      <a:pt x="5" y="2"/>
                    </a:lnTo>
                    <a:lnTo>
                      <a:pt x="3" y="2"/>
                    </a:lnTo>
                    <a:lnTo>
                      <a:pt x="3" y="2"/>
                    </a:lnTo>
                    <a:lnTo>
                      <a:pt x="3" y="2"/>
                    </a:lnTo>
                    <a:lnTo>
                      <a:pt x="3" y="2"/>
                    </a:lnTo>
                    <a:lnTo>
                      <a:pt x="3" y="2"/>
                    </a:lnTo>
                    <a:lnTo>
                      <a:pt x="3"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1" name="Freeform 37"/>
              <p:cNvSpPr>
                <a:spLocks/>
              </p:cNvSpPr>
              <p:nvPr/>
            </p:nvSpPr>
            <p:spPr bwMode="auto">
              <a:xfrm>
                <a:off x="1475" y="4289"/>
                <a:ext cx="5" cy="0"/>
              </a:xfrm>
              <a:custGeom>
                <a:avLst/>
                <a:gdLst>
                  <a:gd name="T0" fmla="*/ 5 w 5"/>
                  <a:gd name="T1" fmla="*/ 5 w 5"/>
                  <a:gd name="T2" fmla="*/ 5 w 5"/>
                  <a:gd name="T3" fmla="*/ 2 w 5"/>
                  <a:gd name="T4" fmla="*/ 2 w 5"/>
                  <a:gd name="T5" fmla="*/ 2 w 5"/>
                  <a:gd name="T6" fmla="*/ 0 w 5"/>
                  <a:gd name="T7" fmla="*/ 0 w 5"/>
                  <a:gd name="T8" fmla="*/ 0 w 5"/>
                  <a:gd name="T9" fmla="*/ 2 w 5"/>
                  <a:gd name="T10" fmla="*/ 2 w 5"/>
                  <a:gd name="T11" fmla="*/ 5 w 5"/>
                  <a:gd name="T12" fmla="*/ 5 w 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5">
                    <a:moveTo>
                      <a:pt x="5" y="0"/>
                    </a:moveTo>
                    <a:lnTo>
                      <a:pt x="5" y="0"/>
                    </a:lnTo>
                    <a:lnTo>
                      <a:pt x="5" y="0"/>
                    </a:lnTo>
                    <a:lnTo>
                      <a:pt x="2" y="0"/>
                    </a:lnTo>
                    <a:lnTo>
                      <a:pt x="2" y="0"/>
                    </a:lnTo>
                    <a:lnTo>
                      <a:pt x="2" y="0"/>
                    </a:lnTo>
                    <a:lnTo>
                      <a:pt x="0" y="0"/>
                    </a:lnTo>
                    <a:lnTo>
                      <a:pt x="0" y="0"/>
                    </a:lnTo>
                    <a:lnTo>
                      <a:pt x="0" y="0"/>
                    </a:lnTo>
                    <a:lnTo>
                      <a:pt x="2" y="0"/>
                    </a:lnTo>
                    <a:lnTo>
                      <a:pt x="2" y="0"/>
                    </a:lnTo>
                    <a:lnTo>
                      <a:pt x="5" y="0"/>
                    </a:lnTo>
                    <a:lnTo>
                      <a:pt x="5"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2" name="Freeform 38"/>
              <p:cNvSpPr>
                <a:spLocks/>
              </p:cNvSpPr>
              <p:nvPr/>
            </p:nvSpPr>
            <p:spPr bwMode="auto">
              <a:xfrm>
                <a:off x="1495" y="4291"/>
                <a:ext cx="5" cy="3"/>
              </a:xfrm>
              <a:custGeom>
                <a:avLst/>
                <a:gdLst>
                  <a:gd name="T0" fmla="*/ 2 w 5"/>
                  <a:gd name="T1" fmla="*/ 3 h 3"/>
                  <a:gd name="T2" fmla="*/ 0 w 5"/>
                  <a:gd name="T3" fmla="*/ 3 h 3"/>
                  <a:gd name="T4" fmla="*/ 0 w 5"/>
                  <a:gd name="T5" fmla="*/ 0 h 3"/>
                  <a:gd name="T6" fmla="*/ 2 w 5"/>
                  <a:gd name="T7" fmla="*/ 0 h 3"/>
                  <a:gd name="T8" fmla="*/ 2 w 5"/>
                  <a:gd name="T9" fmla="*/ 0 h 3"/>
                  <a:gd name="T10" fmla="*/ 2 w 5"/>
                  <a:gd name="T11" fmla="*/ 0 h 3"/>
                  <a:gd name="T12" fmla="*/ 5 w 5"/>
                  <a:gd name="T13" fmla="*/ 0 h 3"/>
                  <a:gd name="T14" fmla="*/ 5 w 5"/>
                  <a:gd name="T15" fmla="*/ 0 h 3"/>
                  <a:gd name="T16" fmla="*/ 2 w 5"/>
                  <a:gd name="T17" fmla="*/ 0 h 3"/>
                  <a:gd name="T18" fmla="*/ 2 w 5"/>
                  <a:gd name="T19" fmla="*/ 3 h 3"/>
                  <a:gd name="T20" fmla="*/ 2 w 5"/>
                  <a:gd name="T21" fmla="*/ 0 h 3"/>
                  <a:gd name="T22" fmla="*/ 2 w 5"/>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2" y="3"/>
                    </a:moveTo>
                    <a:lnTo>
                      <a:pt x="0" y="3"/>
                    </a:lnTo>
                    <a:lnTo>
                      <a:pt x="0" y="0"/>
                    </a:lnTo>
                    <a:lnTo>
                      <a:pt x="2" y="0"/>
                    </a:lnTo>
                    <a:lnTo>
                      <a:pt x="2" y="0"/>
                    </a:lnTo>
                    <a:lnTo>
                      <a:pt x="2" y="0"/>
                    </a:lnTo>
                    <a:lnTo>
                      <a:pt x="5" y="0"/>
                    </a:lnTo>
                    <a:lnTo>
                      <a:pt x="5" y="0"/>
                    </a:lnTo>
                    <a:lnTo>
                      <a:pt x="2" y="0"/>
                    </a:lnTo>
                    <a:lnTo>
                      <a:pt x="2" y="3"/>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3" name="Freeform 39"/>
              <p:cNvSpPr>
                <a:spLocks/>
              </p:cNvSpPr>
              <p:nvPr/>
            </p:nvSpPr>
            <p:spPr bwMode="auto">
              <a:xfrm>
                <a:off x="1497" y="4294"/>
                <a:ext cx="3" cy="2"/>
              </a:xfrm>
              <a:custGeom>
                <a:avLst/>
                <a:gdLst>
                  <a:gd name="T0" fmla="*/ 0 w 3"/>
                  <a:gd name="T1" fmla="*/ 2 h 2"/>
                  <a:gd name="T2" fmla="*/ 0 w 3"/>
                  <a:gd name="T3" fmla="*/ 2 h 2"/>
                  <a:gd name="T4" fmla="*/ 0 w 3"/>
                  <a:gd name="T5" fmla="*/ 2 h 2"/>
                  <a:gd name="T6" fmla="*/ 0 w 3"/>
                  <a:gd name="T7" fmla="*/ 2 h 2"/>
                  <a:gd name="T8" fmla="*/ 0 w 3"/>
                  <a:gd name="T9" fmla="*/ 2 h 2"/>
                  <a:gd name="T10" fmla="*/ 0 w 3"/>
                  <a:gd name="T11" fmla="*/ 2 h 2"/>
                  <a:gd name="T12" fmla="*/ 0 w 3"/>
                  <a:gd name="T13" fmla="*/ 0 h 2"/>
                  <a:gd name="T14" fmla="*/ 0 w 3"/>
                  <a:gd name="T15" fmla="*/ 2 h 2"/>
                  <a:gd name="T16" fmla="*/ 3 w 3"/>
                  <a:gd name="T17" fmla="*/ 2 h 2"/>
                  <a:gd name="T18" fmla="*/ 3 w 3"/>
                  <a:gd name="T19" fmla="*/ 2 h 2"/>
                  <a:gd name="T20" fmla="*/ 3 w 3"/>
                  <a:gd name="T21" fmla="*/ 0 h 2"/>
                  <a:gd name="T22" fmla="*/ 3 w 3"/>
                  <a:gd name="T23" fmla="*/ 2 h 2"/>
                  <a:gd name="T24" fmla="*/ 3 w 3"/>
                  <a:gd name="T25" fmla="*/ 2 h 2"/>
                  <a:gd name="T26" fmla="*/ 3 w 3"/>
                  <a:gd name="T27" fmla="*/ 2 h 2"/>
                  <a:gd name="T28" fmla="*/ 3 w 3"/>
                  <a:gd name="T29" fmla="*/ 2 h 2"/>
                  <a:gd name="T30" fmla="*/ 3 w 3"/>
                  <a:gd name="T31" fmla="*/ 2 h 2"/>
                  <a:gd name="T32" fmla="*/ 0 w 3"/>
                  <a:gd name="T3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0" y="2"/>
                    </a:moveTo>
                    <a:lnTo>
                      <a:pt x="0" y="2"/>
                    </a:lnTo>
                    <a:lnTo>
                      <a:pt x="0" y="2"/>
                    </a:lnTo>
                    <a:lnTo>
                      <a:pt x="0" y="2"/>
                    </a:lnTo>
                    <a:lnTo>
                      <a:pt x="0" y="2"/>
                    </a:lnTo>
                    <a:lnTo>
                      <a:pt x="0" y="2"/>
                    </a:lnTo>
                    <a:lnTo>
                      <a:pt x="0" y="0"/>
                    </a:lnTo>
                    <a:lnTo>
                      <a:pt x="0" y="2"/>
                    </a:lnTo>
                    <a:lnTo>
                      <a:pt x="3" y="2"/>
                    </a:lnTo>
                    <a:lnTo>
                      <a:pt x="3" y="2"/>
                    </a:lnTo>
                    <a:lnTo>
                      <a:pt x="3" y="0"/>
                    </a:lnTo>
                    <a:lnTo>
                      <a:pt x="3" y="2"/>
                    </a:lnTo>
                    <a:lnTo>
                      <a:pt x="3" y="2"/>
                    </a:lnTo>
                    <a:lnTo>
                      <a:pt x="3" y="2"/>
                    </a:lnTo>
                    <a:lnTo>
                      <a:pt x="3" y="2"/>
                    </a:lnTo>
                    <a:lnTo>
                      <a:pt x="3"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4" name="Freeform 40"/>
              <p:cNvSpPr>
                <a:spLocks/>
              </p:cNvSpPr>
              <p:nvPr/>
            </p:nvSpPr>
            <p:spPr bwMode="auto">
              <a:xfrm>
                <a:off x="1482" y="4284"/>
                <a:ext cx="5" cy="2"/>
              </a:xfrm>
              <a:custGeom>
                <a:avLst/>
                <a:gdLst>
                  <a:gd name="T0" fmla="*/ 0 w 5"/>
                  <a:gd name="T1" fmla="*/ 2 h 2"/>
                  <a:gd name="T2" fmla="*/ 0 w 5"/>
                  <a:gd name="T3" fmla="*/ 2 h 2"/>
                  <a:gd name="T4" fmla="*/ 0 w 5"/>
                  <a:gd name="T5" fmla="*/ 0 h 2"/>
                  <a:gd name="T6" fmla="*/ 3 w 5"/>
                  <a:gd name="T7" fmla="*/ 0 h 2"/>
                  <a:gd name="T8" fmla="*/ 3 w 5"/>
                  <a:gd name="T9" fmla="*/ 0 h 2"/>
                  <a:gd name="T10" fmla="*/ 3 w 5"/>
                  <a:gd name="T11" fmla="*/ 0 h 2"/>
                  <a:gd name="T12" fmla="*/ 5 w 5"/>
                  <a:gd name="T13" fmla="*/ 0 h 2"/>
                  <a:gd name="T14" fmla="*/ 5 w 5"/>
                  <a:gd name="T15" fmla="*/ 0 h 2"/>
                  <a:gd name="T16" fmla="*/ 5 w 5"/>
                  <a:gd name="T17" fmla="*/ 2 h 2"/>
                  <a:gd name="T18" fmla="*/ 5 w 5"/>
                  <a:gd name="T19" fmla="*/ 0 h 2"/>
                  <a:gd name="T20" fmla="*/ 3 w 5"/>
                  <a:gd name="T21" fmla="*/ 0 h 2"/>
                  <a:gd name="T22" fmla="*/ 3 w 5"/>
                  <a:gd name="T23" fmla="*/ 2 h 2"/>
                  <a:gd name="T24" fmla="*/ 3 w 5"/>
                  <a:gd name="T25" fmla="*/ 0 h 2"/>
                  <a:gd name="T26" fmla="*/ 3 w 5"/>
                  <a:gd name="T27" fmla="*/ 2 h 2"/>
                  <a:gd name="T28" fmla="*/ 0 w 5"/>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
                    <a:moveTo>
                      <a:pt x="0" y="2"/>
                    </a:moveTo>
                    <a:lnTo>
                      <a:pt x="0" y="2"/>
                    </a:lnTo>
                    <a:lnTo>
                      <a:pt x="0" y="0"/>
                    </a:lnTo>
                    <a:lnTo>
                      <a:pt x="3" y="0"/>
                    </a:lnTo>
                    <a:lnTo>
                      <a:pt x="3" y="0"/>
                    </a:lnTo>
                    <a:lnTo>
                      <a:pt x="3" y="0"/>
                    </a:lnTo>
                    <a:lnTo>
                      <a:pt x="5" y="0"/>
                    </a:lnTo>
                    <a:lnTo>
                      <a:pt x="5" y="0"/>
                    </a:lnTo>
                    <a:lnTo>
                      <a:pt x="5" y="2"/>
                    </a:lnTo>
                    <a:lnTo>
                      <a:pt x="5" y="0"/>
                    </a:lnTo>
                    <a:lnTo>
                      <a:pt x="3" y="0"/>
                    </a:lnTo>
                    <a:lnTo>
                      <a:pt x="3" y="2"/>
                    </a:lnTo>
                    <a:lnTo>
                      <a:pt x="3" y="0"/>
                    </a:lnTo>
                    <a:lnTo>
                      <a:pt x="3"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5" name="Freeform 41"/>
              <p:cNvSpPr>
                <a:spLocks/>
              </p:cNvSpPr>
              <p:nvPr/>
            </p:nvSpPr>
            <p:spPr bwMode="auto">
              <a:xfrm>
                <a:off x="1482" y="4286"/>
                <a:ext cx="5" cy="3"/>
              </a:xfrm>
              <a:custGeom>
                <a:avLst/>
                <a:gdLst>
                  <a:gd name="T0" fmla="*/ 3 w 5"/>
                  <a:gd name="T1" fmla="*/ 3 h 3"/>
                  <a:gd name="T2" fmla="*/ 3 w 5"/>
                  <a:gd name="T3" fmla="*/ 3 h 3"/>
                  <a:gd name="T4" fmla="*/ 3 w 5"/>
                  <a:gd name="T5" fmla="*/ 0 h 3"/>
                  <a:gd name="T6" fmla="*/ 0 w 5"/>
                  <a:gd name="T7" fmla="*/ 0 h 3"/>
                  <a:gd name="T8" fmla="*/ 3 w 5"/>
                  <a:gd name="T9" fmla="*/ 0 h 3"/>
                  <a:gd name="T10" fmla="*/ 3 w 5"/>
                  <a:gd name="T11" fmla="*/ 0 h 3"/>
                  <a:gd name="T12" fmla="*/ 3 w 5"/>
                  <a:gd name="T13" fmla="*/ 0 h 3"/>
                  <a:gd name="T14" fmla="*/ 5 w 5"/>
                  <a:gd name="T15" fmla="*/ 0 h 3"/>
                  <a:gd name="T16" fmla="*/ 5 w 5"/>
                  <a:gd name="T17" fmla="*/ 0 h 3"/>
                  <a:gd name="T18" fmla="*/ 5 w 5"/>
                  <a:gd name="T19" fmla="*/ 0 h 3"/>
                  <a:gd name="T20" fmla="*/ 5 w 5"/>
                  <a:gd name="T21" fmla="*/ 0 h 3"/>
                  <a:gd name="T22" fmla="*/ 5 w 5"/>
                  <a:gd name="T23" fmla="*/ 0 h 3"/>
                  <a:gd name="T24" fmla="*/ 3 w 5"/>
                  <a:gd name="T25" fmla="*/ 0 h 3"/>
                  <a:gd name="T26" fmla="*/ 3 w 5"/>
                  <a:gd name="T27" fmla="*/ 3 h 3"/>
                  <a:gd name="T28" fmla="*/ 3 w 5"/>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3">
                    <a:moveTo>
                      <a:pt x="3" y="3"/>
                    </a:moveTo>
                    <a:lnTo>
                      <a:pt x="3" y="3"/>
                    </a:lnTo>
                    <a:lnTo>
                      <a:pt x="3" y="0"/>
                    </a:lnTo>
                    <a:lnTo>
                      <a:pt x="0" y="0"/>
                    </a:lnTo>
                    <a:lnTo>
                      <a:pt x="3" y="0"/>
                    </a:lnTo>
                    <a:lnTo>
                      <a:pt x="3" y="0"/>
                    </a:lnTo>
                    <a:lnTo>
                      <a:pt x="3" y="0"/>
                    </a:lnTo>
                    <a:lnTo>
                      <a:pt x="5" y="0"/>
                    </a:lnTo>
                    <a:lnTo>
                      <a:pt x="5" y="0"/>
                    </a:lnTo>
                    <a:lnTo>
                      <a:pt x="5" y="0"/>
                    </a:lnTo>
                    <a:lnTo>
                      <a:pt x="5" y="0"/>
                    </a:lnTo>
                    <a:lnTo>
                      <a:pt x="5" y="0"/>
                    </a:lnTo>
                    <a:lnTo>
                      <a:pt x="3" y="0"/>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6" name="Freeform 42"/>
              <p:cNvSpPr>
                <a:spLocks/>
              </p:cNvSpPr>
              <p:nvPr/>
            </p:nvSpPr>
            <p:spPr bwMode="auto">
              <a:xfrm>
                <a:off x="1475" y="4276"/>
                <a:ext cx="5" cy="5"/>
              </a:xfrm>
              <a:custGeom>
                <a:avLst/>
                <a:gdLst>
                  <a:gd name="T0" fmla="*/ 2 w 5"/>
                  <a:gd name="T1" fmla="*/ 5 h 5"/>
                  <a:gd name="T2" fmla="*/ 2 w 5"/>
                  <a:gd name="T3" fmla="*/ 5 h 5"/>
                  <a:gd name="T4" fmla="*/ 2 w 5"/>
                  <a:gd name="T5" fmla="*/ 5 h 5"/>
                  <a:gd name="T6" fmla="*/ 2 w 5"/>
                  <a:gd name="T7" fmla="*/ 5 h 5"/>
                  <a:gd name="T8" fmla="*/ 2 w 5"/>
                  <a:gd name="T9" fmla="*/ 3 h 5"/>
                  <a:gd name="T10" fmla="*/ 0 w 5"/>
                  <a:gd name="T11" fmla="*/ 3 h 5"/>
                  <a:gd name="T12" fmla="*/ 0 w 5"/>
                  <a:gd name="T13" fmla="*/ 0 h 5"/>
                  <a:gd name="T14" fmla="*/ 2 w 5"/>
                  <a:gd name="T15" fmla="*/ 0 h 5"/>
                  <a:gd name="T16" fmla="*/ 2 w 5"/>
                  <a:gd name="T17" fmla="*/ 3 h 5"/>
                  <a:gd name="T18" fmla="*/ 2 w 5"/>
                  <a:gd name="T19" fmla="*/ 3 h 5"/>
                  <a:gd name="T20" fmla="*/ 2 w 5"/>
                  <a:gd name="T21" fmla="*/ 5 h 5"/>
                  <a:gd name="T22" fmla="*/ 5 w 5"/>
                  <a:gd name="T23" fmla="*/ 5 h 5"/>
                  <a:gd name="T24" fmla="*/ 2 w 5"/>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5"/>
                    </a:moveTo>
                    <a:lnTo>
                      <a:pt x="2" y="5"/>
                    </a:lnTo>
                    <a:lnTo>
                      <a:pt x="2" y="5"/>
                    </a:lnTo>
                    <a:lnTo>
                      <a:pt x="2" y="5"/>
                    </a:lnTo>
                    <a:lnTo>
                      <a:pt x="2" y="3"/>
                    </a:lnTo>
                    <a:lnTo>
                      <a:pt x="0" y="3"/>
                    </a:lnTo>
                    <a:lnTo>
                      <a:pt x="0" y="0"/>
                    </a:lnTo>
                    <a:lnTo>
                      <a:pt x="2" y="0"/>
                    </a:lnTo>
                    <a:lnTo>
                      <a:pt x="2" y="3"/>
                    </a:lnTo>
                    <a:lnTo>
                      <a:pt x="2" y="3"/>
                    </a:lnTo>
                    <a:lnTo>
                      <a:pt x="2" y="5"/>
                    </a:lnTo>
                    <a:lnTo>
                      <a:pt x="5"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7" name="Freeform 43"/>
              <p:cNvSpPr>
                <a:spLocks/>
              </p:cNvSpPr>
              <p:nvPr/>
            </p:nvSpPr>
            <p:spPr bwMode="auto">
              <a:xfrm>
                <a:off x="1475" y="4279"/>
                <a:ext cx="2" cy="5"/>
              </a:xfrm>
              <a:custGeom>
                <a:avLst/>
                <a:gdLst>
                  <a:gd name="T0" fmla="*/ 2 w 2"/>
                  <a:gd name="T1" fmla="*/ 5 h 5"/>
                  <a:gd name="T2" fmla="*/ 2 w 2"/>
                  <a:gd name="T3" fmla="*/ 5 h 5"/>
                  <a:gd name="T4" fmla="*/ 0 w 2"/>
                  <a:gd name="T5" fmla="*/ 5 h 5"/>
                  <a:gd name="T6" fmla="*/ 0 w 2"/>
                  <a:gd name="T7" fmla="*/ 2 h 5"/>
                  <a:gd name="T8" fmla="*/ 0 w 2"/>
                  <a:gd name="T9" fmla="*/ 2 h 5"/>
                  <a:gd name="T10" fmla="*/ 0 w 2"/>
                  <a:gd name="T11" fmla="*/ 2 h 5"/>
                  <a:gd name="T12" fmla="*/ 0 w 2"/>
                  <a:gd name="T13" fmla="*/ 0 h 5"/>
                  <a:gd name="T14" fmla="*/ 0 w 2"/>
                  <a:gd name="T15" fmla="*/ 0 h 5"/>
                  <a:gd name="T16" fmla="*/ 0 w 2"/>
                  <a:gd name="T17" fmla="*/ 0 h 5"/>
                  <a:gd name="T18" fmla="*/ 0 w 2"/>
                  <a:gd name="T19" fmla="*/ 2 h 5"/>
                  <a:gd name="T20" fmla="*/ 0 w 2"/>
                  <a:gd name="T21" fmla="*/ 2 h 5"/>
                  <a:gd name="T22" fmla="*/ 2 w 2"/>
                  <a:gd name="T23" fmla="*/ 2 h 5"/>
                  <a:gd name="T24" fmla="*/ 0 w 2"/>
                  <a:gd name="T25" fmla="*/ 2 h 5"/>
                  <a:gd name="T26" fmla="*/ 2 w 2"/>
                  <a:gd name="T27" fmla="*/ 2 h 5"/>
                  <a:gd name="T28" fmla="*/ 2 w 2"/>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2" y="5"/>
                    </a:moveTo>
                    <a:lnTo>
                      <a:pt x="2" y="5"/>
                    </a:lnTo>
                    <a:lnTo>
                      <a:pt x="0" y="5"/>
                    </a:lnTo>
                    <a:lnTo>
                      <a:pt x="0" y="2"/>
                    </a:lnTo>
                    <a:lnTo>
                      <a:pt x="0" y="2"/>
                    </a:lnTo>
                    <a:lnTo>
                      <a:pt x="0" y="2"/>
                    </a:lnTo>
                    <a:lnTo>
                      <a:pt x="0" y="0"/>
                    </a:lnTo>
                    <a:lnTo>
                      <a:pt x="0" y="0"/>
                    </a:lnTo>
                    <a:lnTo>
                      <a:pt x="0" y="0"/>
                    </a:lnTo>
                    <a:lnTo>
                      <a:pt x="0" y="2"/>
                    </a:lnTo>
                    <a:lnTo>
                      <a:pt x="0" y="2"/>
                    </a:lnTo>
                    <a:lnTo>
                      <a:pt x="2" y="2"/>
                    </a:lnTo>
                    <a:lnTo>
                      <a:pt x="0" y="2"/>
                    </a:lnTo>
                    <a:lnTo>
                      <a:pt x="2" y="2"/>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8" name="Freeform 44"/>
              <p:cNvSpPr>
                <a:spLocks/>
              </p:cNvSpPr>
              <p:nvPr/>
            </p:nvSpPr>
            <p:spPr bwMode="auto">
              <a:xfrm>
                <a:off x="1490" y="4266"/>
                <a:ext cx="2" cy="3"/>
              </a:xfrm>
              <a:custGeom>
                <a:avLst/>
                <a:gdLst>
                  <a:gd name="T0" fmla="*/ 2 w 2"/>
                  <a:gd name="T1" fmla="*/ 3 h 3"/>
                  <a:gd name="T2" fmla="*/ 2 w 2"/>
                  <a:gd name="T3" fmla="*/ 3 h 3"/>
                  <a:gd name="T4" fmla="*/ 2 w 2"/>
                  <a:gd name="T5" fmla="*/ 0 h 3"/>
                  <a:gd name="T6" fmla="*/ 0 w 2"/>
                  <a:gd name="T7" fmla="*/ 0 h 3"/>
                  <a:gd name="T8" fmla="*/ 0 w 2"/>
                  <a:gd name="T9" fmla="*/ 0 h 3"/>
                  <a:gd name="T10" fmla="*/ 0 w 2"/>
                  <a:gd name="T11" fmla="*/ 0 h 3"/>
                  <a:gd name="T12" fmla="*/ 0 w 2"/>
                  <a:gd name="T13" fmla="*/ 0 h 3"/>
                  <a:gd name="T14" fmla="*/ 0 w 2"/>
                  <a:gd name="T15" fmla="*/ 0 h 3"/>
                  <a:gd name="T16" fmla="*/ 0 w 2"/>
                  <a:gd name="T17" fmla="*/ 0 h 3"/>
                  <a:gd name="T18" fmla="*/ 0 w 2"/>
                  <a:gd name="T19" fmla="*/ 0 h 3"/>
                  <a:gd name="T20" fmla="*/ 0 w 2"/>
                  <a:gd name="T21" fmla="*/ 0 h 3"/>
                  <a:gd name="T22" fmla="*/ 2 w 2"/>
                  <a:gd name="T23" fmla="*/ 0 h 3"/>
                  <a:gd name="T24" fmla="*/ 2 w 2"/>
                  <a:gd name="T25" fmla="*/ 0 h 3"/>
                  <a:gd name="T26" fmla="*/ 2 w 2"/>
                  <a:gd name="T27" fmla="*/ 0 h 3"/>
                  <a:gd name="T28" fmla="*/ 2 w 2"/>
                  <a:gd name="T29" fmla="*/ 3 h 3"/>
                  <a:gd name="T30" fmla="*/ 2 w 2"/>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2" y="3"/>
                    </a:moveTo>
                    <a:lnTo>
                      <a:pt x="2" y="3"/>
                    </a:lnTo>
                    <a:lnTo>
                      <a:pt x="2" y="0"/>
                    </a:lnTo>
                    <a:lnTo>
                      <a:pt x="0" y="0"/>
                    </a:lnTo>
                    <a:lnTo>
                      <a:pt x="0" y="0"/>
                    </a:lnTo>
                    <a:lnTo>
                      <a:pt x="0" y="0"/>
                    </a:lnTo>
                    <a:lnTo>
                      <a:pt x="0" y="0"/>
                    </a:lnTo>
                    <a:lnTo>
                      <a:pt x="0" y="0"/>
                    </a:lnTo>
                    <a:lnTo>
                      <a:pt x="0" y="0"/>
                    </a:lnTo>
                    <a:lnTo>
                      <a:pt x="0" y="0"/>
                    </a:lnTo>
                    <a:lnTo>
                      <a:pt x="0" y="0"/>
                    </a:lnTo>
                    <a:lnTo>
                      <a:pt x="2" y="0"/>
                    </a:lnTo>
                    <a:lnTo>
                      <a:pt x="2" y="0"/>
                    </a:lnTo>
                    <a:lnTo>
                      <a:pt x="2" y="0"/>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39" name="Freeform 45"/>
              <p:cNvSpPr>
                <a:spLocks/>
              </p:cNvSpPr>
              <p:nvPr/>
            </p:nvSpPr>
            <p:spPr bwMode="auto">
              <a:xfrm>
                <a:off x="1490" y="4266"/>
                <a:ext cx="2" cy="3"/>
              </a:xfrm>
              <a:custGeom>
                <a:avLst/>
                <a:gdLst>
                  <a:gd name="T0" fmla="*/ 0 w 2"/>
                  <a:gd name="T1" fmla="*/ 3 h 3"/>
                  <a:gd name="T2" fmla="*/ 0 w 2"/>
                  <a:gd name="T3" fmla="*/ 3 h 3"/>
                  <a:gd name="T4" fmla="*/ 0 w 2"/>
                  <a:gd name="T5" fmla="*/ 3 h 3"/>
                  <a:gd name="T6" fmla="*/ 0 w 2"/>
                  <a:gd name="T7" fmla="*/ 3 h 3"/>
                  <a:gd name="T8" fmla="*/ 0 w 2"/>
                  <a:gd name="T9" fmla="*/ 3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2 w 2"/>
                  <a:gd name="T23" fmla="*/ 3 h 3"/>
                  <a:gd name="T24" fmla="*/ 2 w 2"/>
                  <a:gd name="T25" fmla="*/ 3 h 3"/>
                  <a:gd name="T26" fmla="*/ 0 w 2"/>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0" y="3"/>
                    </a:moveTo>
                    <a:lnTo>
                      <a:pt x="0" y="3"/>
                    </a:lnTo>
                    <a:lnTo>
                      <a:pt x="0" y="3"/>
                    </a:lnTo>
                    <a:lnTo>
                      <a:pt x="0" y="3"/>
                    </a:lnTo>
                    <a:lnTo>
                      <a:pt x="0" y="3"/>
                    </a:lnTo>
                    <a:lnTo>
                      <a:pt x="0" y="0"/>
                    </a:lnTo>
                    <a:lnTo>
                      <a:pt x="0" y="0"/>
                    </a:lnTo>
                    <a:lnTo>
                      <a:pt x="0" y="3"/>
                    </a:lnTo>
                    <a:lnTo>
                      <a:pt x="0" y="3"/>
                    </a:lnTo>
                    <a:lnTo>
                      <a:pt x="0" y="3"/>
                    </a:lnTo>
                    <a:lnTo>
                      <a:pt x="0" y="3"/>
                    </a:lnTo>
                    <a:lnTo>
                      <a:pt x="2" y="3"/>
                    </a:lnTo>
                    <a:lnTo>
                      <a:pt x="2"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0" name="Freeform 46"/>
              <p:cNvSpPr>
                <a:spLocks/>
              </p:cNvSpPr>
              <p:nvPr/>
            </p:nvSpPr>
            <p:spPr bwMode="auto">
              <a:xfrm>
                <a:off x="1490" y="4274"/>
                <a:ext cx="2" cy="0"/>
              </a:xfrm>
              <a:custGeom>
                <a:avLst/>
                <a:gdLst>
                  <a:gd name="T0" fmla="*/ 2 w 2"/>
                  <a:gd name="T1" fmla="*/ 2 w 2"/>
                  <a:gd name="T2" fmla="*/ 0 w 2"/>
                  <a:gd name="T3" fmla="*/ 0 w 2"/>
                  <a:gd name="T4" fmla="*/ 0 w 2"/>
                  <a:gd name="T5" fmla="*/ 0 w 2"/>
                  <a:gd name="T6" fmla="*/ 0 w 2"/>
                  <a:gd name="T7" fmla="*/ 0 w 2"/>
                  <a:gd name="T8" fmla="*/ 0 w 2"/>
                  <a:gd name="T9" fmla="*/ 0 w 2"/>
                  <a:gd name="T10" fmla="*/ 2 w 2"/>
                  <a:gd name="T11" fmla="*/ 2 w 2"/>
                  <a:gd name="T12" fmla="*/ 2 w 2"/>
                  <a:gd name="T13" fmla="*/ 2 w 2"/>
                  <a:gd name="T14"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Lst>
                <a:rect l="0" t="0" r="r" b="b"/>
                <a:pathLst>
                  <a:path w="2">
                    <a:moveTo>
                      <a:pt x="2" y="0"/>
                    </a:moveTo>
                    <a:lnTo>
                      <a:pt x="2" y="0"/>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1" name="Freeform 47"/>
              <p:cNvSpPr>
                <a:spLocks/>
              </p:cNvSpPr>
              <p:nvPr/>
            </p:nvSpPr>
            <p:spPr bwMode="auto">
              <a:xfrm>
                <a:off x="1467" y="4261"/>
                <a:ext cx="5" cy="3"/>
              </a:xfrm>
              <a:custGeom>
                <a:avLst/>
                <a:gdLst>
                  <a:gd name="T0" fmla="*/ 0 w 5"/>
                  <a:gd name="T1" fmla="*/ 3 h 3"/>
                  <a:gd name="T2" fmla="*/ 0 w 5"/>
                  <a:gd name="T3" fmla="*/ 3 h 3"/>
                  <a:gd name="T4" fmla="*/ 0 w 5"/>
                  <a:gd name="T5" fmla="*/ 0 h 3"/>
                  <a:gd name="T6" fmla="*/ 3 w 5"/>
                  <a:gd name="T7" fmla="*/ 0 h 3"/>
                  <a:gd name="T8" fmla="*/ 3 w 5"/>
                  <a:gd name="T9" fmla="*/ 0 h 3"/>
                  <a:gd name="T10" fmla="*/ 3 w 5"/>
                  <a:gd name="T11" fmla="*/ 0 h 3"/>
                  <a:gd name="T12" fmla="*/ 5 w 5"/>
                  <a:gd name="T13" fmla="*/ 0 h 3"/>
                  <a:gd name="T14" fmla="*/ 5 w 5"/>
                  <a:gd name="T15" fmla="*/ 0 h 3"/>
                  <a:gd name="T16" fmla="*/ 3 w 5"/>
                  <a:gd name="T17" fmla="*/ 0 h 3"/>
                  <a:gd name="T18" fmla="*/ 3 w 5"/>
                  <a:gd name="T19" fmla="*/ 0 h 3"/>
                  <a:gd name="T20" fmla="*/ 3 w 5"/>
                  <a:gd name="T21" fmla="*/ 0 h 3"/>
                  <a:gd name="T22" fmla="*/ 3 w 5"/>
                  <a:gd name="T23" fmla="*/ 3 h 3"/>
                  <a:gd name="T24" fmla="*/ 3 w 5"/>
                  <a:gd name="T25" fmla="*/ 0 h 3"/>
                  <a:gd name="T26" fmla="*/ 0 w 5"/>
                  <a:gd name="T27" fmla="*/ 0 h 3"/>
                  <a:gd name="T28" fmla="*/ 0 w 5"/>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3">
                    <a:moveTo>
                      <a:pt x="0" y="3"/>
                    </a:moveTo>
                    <a:lnTo>
                      <a:pt x="0" y="3"/>
                    </a:lnTo>
                    <a:lnTo>
                      <a:pt x="0" y="0"/>
                    </a:lnTo>
                    <a:lnTo>
                      <a:pt x="3" y="0"/>
                    </a:lnTo>
                    <a:lnTo>
                      <a:pt x="3" y="0"/>
                    </a:lnTo>
                    <a:lnTo>
                      <a:pt x="3" y="0"/>
                    </a:lnTo>
                    <a:lnTo>
                      <a:pt x="5" y="0"/>
                    </a:lnTo>
                    <a:lnTo>
                      <a:pt x="5" y="0"/>
                    </a:lnTo>
                    <a:lnTo>
                      <a:pt x="3" y="0"/>
                    </a:lnTo>
                    <a:lnTo>
                      <a:pt x="3" y="0"/>
                    </a:lnTo>
                    <a:lnTo>
                      <a:pt x="3" y="0"/>
                    </a:lnTo>
                    <a:lnTo>
                      <a:pt x="3" y="3"/>
                    </a:lnTo>
                    <a:lnTo>
                      <a:pt x="3" y="0"/>
                    </a:lnTo>
                    <a:lnTo>
                      <a:pt x="0"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2" name="Freeform 48"/>
              <p:cNvSpPr>
                <a:spLocks/>
              </p:cNvSpPr>
              <p:nvPr/>
            </p:nvSpPr>
            <p:spPr bwMode="auto">
              <a:xfrm>
                <a:off x="1467" y="4261"/>
                <a:ext cx="5" cy="5"/>
              </a:xfrm>
              <a:custGeom>
                <a:avLst/>
                <a:gdLst>
                  <a:gd name="T0" fmla="*/ 3 w 5"/>
                  <a:gd name="T1" fmla="*/ 5 h 5"/>
                  <a:gd name="T2" fmla="*/ 3 w 5"/>
                  <a:gd name="T3" fmla="*/ 5 h 5"/>
                  <a:gd name="T4" fmla="*/ 0 w 5"/>
                  <a:gd name="T5" fmla="*/ 5 h 5"/>
                  <a:gd name="T6" fmla="*/ 0 w 5"/>
                  <a:gd name="T7" fmla="*/ 3 h 5"/>
                  <a:gd name="T8" fmla="*/ 0 w 5"/>
                  <a:gd name="T9" fmla="*/ 5 h 5"/>
                  <a:gd name="T10" fmla="*/ 3 w 5"/>
                  <a:gd name="T11" fmla="*/ 5 h 5"/>
                  <a:gd name="T12" fmla="*/ 3 w 5"/>
                  <a:gd name="T13" fmla="*/ 3 h 5"/>
                  <a:gd name="T14" fmla="*/ 3 w 5"/>
                  <a:gd name="T15" fmla="*/ 3 h 5"/>
                  <a:gd name="T16" fmla="*/ 5 w 5"/>
                  <a:gd name="T17" fmla="*/ 3 h 5"/>
                  <a:gd name="T18" fmla="*/ 5 w 5"/>
                  <a:gd name="T19" fmla="*/ 0 h 5"/>
                  <a:gd name="T20" fmla="*/ 5 w 5"/>
                  <a:gd name="T21" fmla="*/ 3 h 5"/>
                  <a:gd name="T22" fmla="*/ 5 w 5"/>
                  <a:gd name="T23" fmla="*/ 5 h 5"/>
                  <a:gd name="T24" fmla="*/ 3 w 5"/>
                  <a:gd name="T25" fmla="*/ 5 h 5"/>
                  <a:gd name="T26" fmla="*/ 3 w 5"/>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5">
                    <a:moveTo>
                      <a:pt x="3" y="5"/>
                    </a:moveTo>
                    <a:lnTo>
                      <a:pt x="3" y="5"/>
                    </a:lnTo>
                    <a:lnTo>
                      <a:pt x="0" y="5"/>
                    </a:lnTo>
                    <a:lnTo>
                      <a:pt x="0" y="3"/>
                    </a:lnTo>
                    <a:lnTo>
                      <a:pt x="0" y="5"/>
                    </a:lnTo>
                    <a:lnTo>
                      <a:pt x="3" y="5"/>
                    </a:lnTo>
                    <a:lnTo>
                      <a:pt x="3" y="3"/>
                    </a:lnTo>
                    <a:lnTo>
                      <a:pt x="3" y="3"/>
                    </a:lnTo>
                    <a:lnTo>
                      <a:pt x="5" y="3"/>
                    </a:lnTo>
                    <a:lnTo>
                      <a:pt x="5" y="0"/>
                    </a:lnTo>
                    <a:lnTo>
                      <a:pt x="5" y="3"/>
                    </a:lnTo>
                    <a:lnTo>
                      <a:pt x="5" y="5"/>
                    </a:lnTo>
                    <a:lnTo>
                      <a:pt x="3" y="5"/>
                    </a:lnTo>
                    <a:lnTo>
                      <a:pt x="3"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3" name="Freeform 49"/>
              <p:cNvSpPr>
                <a:spLocks/>
              </p:cNvSpPr>
              <p:nvPr/>
            </p:nvSpPr>
            <p:spPr bwMode="auto">
              <a:xfrm>
                <a:off x="1540" y="4291"/>
                <a:ext cx="5" cy="3"/>
              </a:xfrm>
              <a:custGeom>
                <a:avLst/>
                <a:gdLst>
                  <a:gd name="T0" fmla="*/ 2 w 5"/>
                  <a:gd name="T1" fmla="*/ 3 h 3"/>
                  <a:gd name="T2" fmla="*/ 2 w 5"/>
                  <a:gd name="T3" fmla="*/ 3 h 3"/>
                  <a:gd name="T4" fmla="*/ 0 w 5"/>
                  <a:gd name="T5" fmla="*/ 3 h 3"/>
                  <a:gd name="T6" fmla="*/ 0 w 5"/>
                  <a:gd name="T7" fmla="*/ 0 h 3"/>
                  <a:gd name="T8" fmla="*/ 2 w 5"/>
                  <a:gd name="T9" fmla="*/ 0 h 3"/>
                  <a:gd name="T10" fmla="*/ 2 w 5"/>
                  <a:gd name="T11" fmla="*/ 0 h 3"/>
                  <a:gd name="T12" fmla="*/ 2 w 5"/>
                  <a:gd name="T13" fmla="*/ 0 h 3"/>
                  <a:gd name="T14" fmla="*/ 2 w 5"/>
                  <a:gd name="T15" fmla="*/ 0 h 3"/>
                  <a:gd name="T16" fmla="*/ 5 w 5"/>
                  <a:gd name="T17" fmla="*/ 0 h 3"/>
                  <a:gd name="T18" fmla="*/ 5 w 5"/>
                  <a:gd name="T19" fmla="*/ 0 h 3"/>
                  <a:gd name="T20" fmla="*/ 5 w 5"/>
                  <a:gd name="T21" fmla="*/ 0 h 3"/>
                  <a:gd name="T22" fmla="*/ 5 w 5"/>
                  <a:gd name="T23" fmla="*/ 0 h 3"/>
                  <a:gd name="T24" fmla="*/ 2 w 5"/>
                  <a:gd name="T25" fmla="*/ 0 h 3"/>
                  <a:gd name="T26" fmla="*/ 2 w 5"/>
                  <a:gd name="T27" fmla="*/ 0 h 3"/>
                  <a:gd name="T28" fmla="*/ 2 w 5"/>
                  <a:gd name="T29" fmla="*/ 0 h 3"/>
                  <a:gd name="T30" fmla="*/ 2 w 5"/>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2" y="3"/>
                    </a:moveTo>
                    <a:lnTo>
                      <a:pt x="2" y="3"/>
                    </a:lnTo>
                    <a:lnTo>
                      <a:pt x="0" y="3"/>
                    </a:lnTo>
                    <a:lnTo>
                      <a:pt x="0" y="0"/>
                    </a:lnTo>
                    <a:lnTo>
                      <a:pt x="2" y="0"/>
                    </a:lnTo>
                    <a:lnTo>
                      <a:pt x="2" y="0"/>
                    </a:lnTo>
                    <a:lnTo>
                      <a:pt x="2" y="0"/>
                    </a:lnTo>
                    <a:lnTo>
                      <a:pt x="2" y="0"/>
                    </a:lnTo>
                    <a:lnTo>
                      <a:pt x="5" y="0"/>
                    </a:lnTo>
                    <a:lnTo>
                      <a:pt x="5" y="0"/>
                    </a:lnTo>
                    <a:lnTo>
                      <a:pt x="5" y="0"/>
                    </a:lnTo>
                    <a:lnTo>
                      <a:pt x="5" y="0"/>
                    </a:lnTo>
                    <a:lnTo>
                      <a:pt x="2" y="0"/>
                    </a:lnTo>
                    <a:lnTo>
                      <a:pt x="2" y="0"/>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4" name="Freeform 50"/>
              <p:cNvSpPr>
                <a:spLocks/>
              </p:cNvSpPr>
              <p:nvPr/>
            </p:nvSpPr>
            <p:spPr bwMode="auto">
              <a:xfrm>
                <a:off x="1545" y="4289"/>
                <a:ext cx="2" cy="2"/>
              </a:xfrm>
              <a:custGeom>
                <a:avLst/>
                <a:gdLst>
                  <a:gd name="T0" fmla="*/ 0 w 2"/>
                  <a:gd name="T1" fmla="*/ 2 h 2"/>
                  <a:gd name="T2" fmla="*/ 0 w 2"/>
                  <a:gd name="T3" fmla="*/ 2 h 2"/>
                  <a:gd name="T4" fmla="*/ 0 w 2"/>
                  <a:gd name="T5" fmla="*/ 2 h 2"/>
                  <a:gd name="T6" fmla="*/ 0 w 2"/>
                  <a:gd name="T7" fmla="*/ 0 h 2"/>
                  <a:gd name="T8" fmla="*/ 0 w 2"/>
                  <a:gd name="T9" fmla="*/ 0 h 2"/>
                  <a:gd name="T10" fmla="*/ 2 w 2"/>
                  <a:gd name="T11" fmla="*/ 0 h 2"/>
                  <a:gd name="T12" fmla="*/ 2 w 2"/>
                  <a:gd name="T13" fmla="*/ 0 h 2"/>
                  <a:gd name="T14" fmla="*/ 2 w 2"/>
                  <a:gd name="T15" fmla="*/ 2 h 2"/>
                  <a:gd name="T16" fmla="*/ 2 w 2"/>
                  <a:gd name="T17" fmla="*/ 2 h 2"/>
                  <a:gd name="T18" fmla="*/ 2 w 2"/>
                  <a:gd name="T19" fmla="*/ 2 h 2"/>
                  <a:gd name="T20" fmla="*/ 2 w 2"/>
                  <a:gd name="T21" fmla="*/ 0 h 2"/>
                  <a:gd name="T22" fmla="*/ 2 w 2"/>
                  <a:gd name="T23" fmla="*/ 0 h 2"/>
                  <a:gd name="T24" fmla="*/ 2 w 2"/>
                  <a:gd name="T25" fmla="*/ 2 h 2"/>
                  <a:gd name="T26" fmla="*/ 0 w 2"/>
                  <a:gd name="T27" fmla="*/ 2 h 2"/>
                  <a:gd name="T28" fmla="*/ 0 w 2"/>
                  <a:gd name="T29" fmla="*/ 0 h 2"/>
                  <a:gd name="T30" fmla="*/ 0 w 2"/>
                  <a:gd name="T31" fmla="*/ 2 h 2"/>
                  <a:gd name="T32" fmla="*/ 0 w 2"/>
                  <a:gd name="T33" fmla="*/ 2 h 2"/>
                  <a:gd name="T34" fmla="*/ 0 w 2"/>
                  <a:gd name="T35" fmla="*/ 2 h 2"/>
                  <a:gd name="T36" fmla="*/ 0 w 2"/>
                  <a:gd name="T3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2">
                    <a:moveTo>
                      <a:pt x="0" y="2"/>
                    </a:moveTo>
                    <a:lnTo>
                      <a:pt x="0" y="2"/>
                    </a:lnTo>
                    <a:lnTo>
                      <a:pt x="0" y="2"/>
                    </a:lnTo>
                    <a:lnTo>
                      <a:pt x="0" y="0"/>
                    </a:lnTo>
                    <a:lnTo>
                      <a:pt x="0" y="0"/>
                    </a:lnTo>
                    <a:lnTo>
                      <a:pt x="2" y="0"/>
                    </a:lnTo>
                    <a:lnTo>
                      <a:pt x="2" y="0"/>
                    </a:lnTo>
                    <a:lnTo>
                      <a:pt x="2" y="2"/>
                    </a:lnTo>
                    <a:lnTo>
                      <a:pt x="2" y="2"/>
                    </a:lnTo>
                    <a:lnTo>
                      <a:pt x="2" y="2"/>
                    </a:lnTo>
                    <a:lnTo>
                      <a:pt x="2" y="0"/>
                    </a:lnTo>
                    <a:lnTo>
                      <a:pt x="2" y="0"/>
                    </a:lnTo>
                    <a:lnTo>
                      <a:pt x="2" y="2"/>
                    </a:lnTo>
                    <a:lnTo>
                      <a:pt x="0" y="2"/>
                    </a:lnTo>
                    <a:lnTo>
                      <a:pt x="0" y="0"/>
                    </a:lnTo>
                    <a:lnTo>
                      <a:pt x="0" y="2"/>
                    </a:lnTo>
                    <a:lnTo>
                      <a:pt x="0" y="2"/>
                    </a:lnTo>
                    <a:lnTo>
                      <a:pt x="0"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5" name="Freeform 51"/>
              <p:cNvSpPr>
                <a:spLocks/>
              </p:cNvSpPr>
              <p:nvPr/>
            </p:nvSpPr>
            <p:spPr bwMode="auto">
              <a:xfrm>
                <a:off x="1545" y="4291"/>
                <a:ext cx="2" cy="5"/>
              </a:xfrm>
              <a:custGeom>
                <a:avLst/>
                <a:gdLst>
                  <a:gd name="T0" fmla="*/ 0 w 2"/>
                  <a:gd name="T1" fmla="*/ 5 h 5"/>
                  <a:gd name="T2" fmla="*/ 0 w 2"/>
                  <a:gd name="T3" fmla="*/ 5 h 5"/>
                  <a:gd name="T4" fmla="*/ 0 w 2"/>
                  <a:gd name="T5" fmla="*/ 3 h 5"/>
                  <a:gd name="T6" fmla="*/ 0 w 2"/>
                  <a:gd name="T7" fmla="*/ 3 h 5"/>
                  <a:gd name="T8" fmla="*/ 0 w 2"/>
                  <a:gd name="T9" fmla="*/ 0 h 5"/>
                  <a:gd name="T10" fmla="*/ 0 w 2"/>
                  <a:gd name="T11" fmla="*/ 3 h 5"/>
                  <a:gd name="T12" fmla="*/ 2 w 2"/>
                  <a:gd name="T13" fmla="*/ 3 h 5"/>
                  <a:gd name="T14" fmla="*/ 2 w 2"/>
                  <a:gd name="T15" fmla="*/ 0 h 5"/>
                  <a:gd name="T16" fmla="*/ 2 w 2"/>
                  <a:gd name="T17" fmla="*/ 3 h 5"/>
                  <a:gd name="T18" fmla="*/ 2 w 2"/>
                  <a:gd name="T19" fmla="*/ 3 h 5"/>
                  <a:gd name="T20" fmla="*/ 2 w 2"/>
                  <a:gd name="T21" fmla="*/ 0 h 5"/>
                  <a:gd name="T22" fmla="*/ 2 w 2"/>
                  <a:gd name="T23" fmla="*/ 3 h 5"/>
                  <a:gd name="T24" fmla="*/ 2 w 2"/>
                  <a:gd name="T25" fmla="*/ 3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3"/>
                    </a:lnTo>
                    <a:lnTo>
                      <a:pt x="0" y="3"/>
                    </a:lnTo>
                    <a:lnTo>
                      <a:pt x="0" y="0"/>
                    </a:lnTo>
                    <a:lnTo>
                      <a:pt x="0" y="3"/>
                    </a:lnTo>
                    <a:lnTo>
                      <a:pt x="2" y="3"/>
                    </a:lnTo>
                    <a:lnTo>
                      <a:pt x="2" y="0"/>
                    </a:lnTo>
                    <a:lnTo>
                      <a:pt x="2" y="3"/>
                    </a:lnTo>
                    <a:lnTo>
                      <a:pt x="2" y="3"/>
                    </a:lnTo>
                    <a:lnTo>
                      <a:pt x="2" y="0"/>
                    </a:lnTo>
                    <a:lnTo>
                      <a:pt x="2" y="3"/>
                    </a:lnTo>
                    <a:lnTo>
                      <a:pt x="2" y="3"/>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6" name="Freeform 52"/>
              <p:cNvSpPr>
                <a:spLocks/>
              </p:cNvSpPr>
              <p:nvPr/>
            </p:nvSpPr>
            <p:spPr bwMode="auto">
              <a:xfrm>
                <a:off x="1542" y="4294"/>
                <a:ext cx="3" cy="2"/>
              </a:xfrm>
              <a:custGeom>
                <a:avLst/>
                <a:gdLst>
                  <a:gd name="T0" fmla="*/ 0 w 3"/>
                  <a:gd name="T1" fmla="*/ 2 h 2"/>
                  <a:gd name="T2" fmla="*/ 0 w 3"/>
                  <a:gd name="T3" fmla="*/ 2 h 2"/>
                  <a:gd name="T4" fmla="*/ 0 w 3"/>
                  <a:gd name="T5" fmla="*/ 2 h 2"/>
                  <a:gd name="T6" fmla="*/ 0 w 3"/>
                  <a:gd name="T7" fmla="*/ 0 h 2"/>
                  <a:gd name="T8" fmla="*/ 0 w 3"/>
                  <a:gd name="T9" fmla="*/ 2 h 2"/>
                  <a:gd name="T10" fmla="*/ 0 w 3"/>
                  <a:gd name="T11" fmla="*/ 0 h 2"/>
                  <a:gd name="T12" fmla="*/ 3 w 3"/>
                  <a:gd name="T13" fmla="*/ 0 h 2"/>
                  <a:gd name="T14" fmla="*/ 3 w 3"/>
                  <a:gd name="T15" fmla="*/ 2 h 2"/>
                  <a:gd name="T16" fmla="*/ 3 w 3"/>
                  <a:gd name="T17" fmla="*/ 0 h 2"/>
                  <a:gd name="T18" fmla="*/ 3 w 3"/>
                  <a:gd name="T19" fmla="*/ 0 h 2"/>
                  <a:gd name="T20" fmla="*/ 3 w 3"/>
                  <a:gd name="T21" fmla="*/ 2 h 2"/>
                  <a:gd name="T22" fmla="*/ 3 w 3"/>
                  <a:gd name="T23" fmla="*/ 2 h 2"/>
                  <a:gd name="T24" fmla="*/ 0 w 3"/>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
                    <a:moveTo>
                      <a:pt x="0" y="2"/>
                    </a:moveTo>
                    <a:lnTo>
                      <a:pt x="0" y="2"/>
                    </a:lnTo>
                    <a:lnTo>
                      <a:pt x="0" y="2"/>
                    </a:lnTo>
                    <a:lnTo>
                      <a:pt x="0" y="0"/>
                    </a:lnTo>
                    <a:lnTo>
                      <a:pt x="0" y="2"/>
                    </a:lnTo>
                    <a:lnTo>
                      <a:pt x="0" y="0"/>
                    </a:lnTo>
                    <a:lnTo>
                      <a:pt x="3" y="0"/>
                    </a:lnTo>
                    <a:lnTo>
                      <a:pt x="3" y="2"/>
                    </a:lnTo>
                    <a:lnTo>
                      <a:pt x="3" y="0"/>
                    </a:lnTo>
                    <a:lnTo>
                      <a:pt x="3" y="0"/>
                    </a:lnTo>
                    <a:lnTo>
                      <a:pt x="3" y="2"/>
                    </a:lnTo>
                    <a:lnTo>
                      <a:pt x="3"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7" name="Freeform 53"/>
              <p:cNvSpPr>
                <a:spLocks/>
              </p:cNvSpPr>
              <p:nvPr/>
            </p:nvSpPr>
            <p:spPr bwMode="auto">
              <a:xfrm>
                <a:off x="1550" y="4286"/>
                <a:ext cx="5" cy="3"/>
              </a:xfrm>
              <a:custGeom>
                <a:avLst/>
                <a:gdLst>
                  <a:gd name="T0" fmla="*/ 0 w 5"/>
                  <a:gd name="T1" fmla="*/ 3 h 3"/>
                  <a:gd name="T2" fmla="*/ 0 w 5"/>
                  <a:gd name="T3" fmla="*/ 3 h 3"/>
                  <a:gd name="T4" fmla="*/ 0 w 5"/>
                  <a:gd name="T5" fmla="*/ 3 h 3"/>
                  <a:gd name="T6" fmla="*/ 0 w 5"/>
                  <a:gd name="T7" fmla="*/ 3 h 3"/>
                  <a:gd name="T8" fmla="*/ 0 w 5"/>
                  <a:gd name="T9" fmla="*/ 0 h 3"/>
                  <a:gd name="T10" fmla="*/ 2 w 5"/>
                  <a:gd name="T11" fmla="*/ 0 h 3"/>
                  <a:gd name="T12" fmla="*/ 2 w 5"/>
                  <a:gd name="T13" fmla="*/ 3 h 3"/>
                  <a:gd name="T14" fmla="*/ 5 w 5"/>
                  <a:gd name="T15" fmla="*/ 3 h 3"/>
                  <a:gd name="T16" fmla="*/ 2 w 5"/>
                  <a:gd name="T17" fmla="*/ 3 h 3"/>
                  <a:gd name="T18" fmla="*/ 2 w 5"/>
                  <a:gd name="T19" fmla="*/ 3 h 3"/>
                  <a:gd name="T20" fmla="*/ 0 w 5"/>
                  <a:gd name="T21" fmla="*/ 3 h 3"/>
                  <a:gd name="T22" fmla="*/ 0 w 5"/>
                  <a:gd name="T23" fmla="*/ 3 h 3"/>
                  <a:gd name="T24" fmla="*/ 0 w 5"/>
                  <a:gd name="T25" fmla="*/ 3 h 3"/>
                  <a:gd name="T26" fmla="*/ 0 w 5"/>
                  <a:gd name="T27" fmla="*/ 3 h 3"/>
                  <a:gd name="T28" fmla="*/ 0 w 5"/>
                  <a:gd name="T29" fmla="*/ 3 h 3"/>
                  <a:gd name="T30" fmla="*/ 0 w 5"/>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0" y="3"/>
                    </a:moveTo>
                    <a:lnTo>
                      <a:pt x="0" y="3"/>
                    </a:lnTo>
                    <a:lnTo>
                      <a:pt x="0" y="3"/>
                    </a:lnTo>
                    <a:lnTo>
                      <a:pt x="0" y="3"/>
                    </a:lnTo>
                    <a:lnTo>
                      <a:pt x="0" y="0"/>
                    </a:lnTo>
                    <a:lnTo>
                      <a:pt x="2" y="0"/>
                    </a:lnTo>
                    <a:lnTo>
                      <a:pt x="2" y="3"/>
                    </a:lnTo>
                    <a:lnTo>
                      <a:pt x="5" y="3"/>
                    </a:lnTo>
                    <a:lnTo>
                      <a:pt x="2" y="3"/>
                    </a:lnTo>
                    <a:lnTo>
                      <a:pt x="2" y="3"/>
                    </a:lnTo>
                    <a:lnTo>
                      <a:pt x="0" y="3"/>
                    </a:lnTo>
                    <a:lnTo>
                      <a:pt x="0" y="3"/>
                    </a:lnTo>
                    <a:lnTo>
                      <a:pt x="0" y="3"/>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8" name="Freeform 54"/>
              <p:cNvSpPr>
                <a:spLocks/>
              </p:cNvSpPr>
              <p:nvPr/>
            </p:nvSpPr>
            <p:spPr bwMode="auto">
              <a:xfrm>
                <a:off x="1552" y="4286"/>
                <a:ext cx="5" cy="3"/>
              </a:xfrm>
              <a:custGeom>
                <a:avLst/>
                <a:gdLst>
                  <a:gd name="T0" fmla="*/ 3 w 5"/>
                  <a:gd name="T1" fmla="*/ 3 h 3"/>
                  <a:gd name="T2" fmla="*/ 0 w 5"/>
                  <a:gd name="T3" fmla="*/ 3 h 3"/>
                  <a:gd name="T4" fmla="*/ 0 w 5"/>
                  <a:gd name="T5" fmla="*/ 0 h 3"/>
                  <a:gd name="T6" fmla="*/ 3 w 5"/>
                  <a:gd name="T7" fmla="*/ 0 h 3"/>
                  <a:gd name="T8" fmla="*/ 3 w 5"/>
                  <a:gd name="T9" fmla="*/ 0 h 3"/>
                  <a:gd name="T10" fmla="*/ 3 w 5"/>
                  <a:gd name="T11" fmla="*/ 0 h 3"/>
                  <a:gd name="T12" fmla="*/ 5 w 5"/>
                  <a:gd name="T13" fmla="*/ 0 h 3"/>
                  <a:gd name="T14" fmla="*/ 5 w 5"/>
                  <a:gd name="T15" fmla="*/ 3 h 3"/>
                  <a:gd name="T16" fmla="*/ 3 w 5"/>
                  <a:gd name="T17" fmla="*/ 0 h 3"/>
                  <a:gd name="T18" fmla="*/ 3 w 5"/>
                  <a:gd name="T19" fmla="*/ 3 h 3"/>
                  <a:gd name="T20" fmla="*/ 3 w 5"/>
                  <a:gd name="T21" fmla="*/ 3 h 3"/>
                  <a:gd name="T22" fmla="*/ 3 w 5"/>
                  <a:gd name="T23" fmla="*/ 0 h 3"/>
                  <a:gd name="T24" fmla="*/ 3 w 5"/>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3" y="3"/>
                    </a:moveTo>
                    <a:lnTo>
                      <a:pt x="0" y="3"/>
                    </a:lnTo>
                    <a:lnTo>
                      <a:pt x="0" y="0"/>
                    </a:lnTo>
                    <a:lnTo>
                      <a:pt x="3" y="0"/>
                    </a:lnTo>
                    <a:lnTo>
                      <a:pt x="3" y="0"/>
                    </a:lnTo>
                    <a:lnTo>
                      <a:pt x="3" y="0"/>
                    </a:lnTo>
                    <a:lnTo>
                      <a:pt x="5" y="0"/>
                    </a:lnTo>
                    <a:lnTo>
                      <a:pt x="5" y="3"/>
                    </a:lnTo>
                    <a:lnTo>
                      <a:pt x="3" y="0"/>
                    </a:lnTo>
                    <a:lnTo>
                      <a:pt x="3" y="3"/>
                    </a:lnTo>
                    <a:lnTo>
                      <a:pt x="3" y="3"/>
                    </a:lnTo>
                    <a:lnTo>
                      <a:pt x="3" y="0"/>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49" name="Freeform 55"/>
              <p:cNvSpPr>
                <a:spLocks/>
              </p:cNvSpPr>
              <p:nvPr/>
            </p:nvSpPr>
            <p:spPr bwMode="auto">
              <a:xfrm>
                <a:off x="1555" y="4286"/>
                <a:ext cx="5" cy="0"/>
              </a:xfrm>
              <a:custGeom>
                <a:avLst/>
                <a:gdLst>
                  <a:gd name="T0" fmla="*/ 2 w 5"/>
                  <a:gd name="T1" fmla="*/ 0 w 5"/>
                  <a:gd name="T2" fmla="*/ 0 w 5"/>
                  <a:gd name="T3" fmla="*/ 2 w 5"/>
                  <a:gd name="T4" fmla="*/ 2 w 5"/>
                  <a:gd name="T5" fmla="*/ 5 w 5"/>
                  <a:gd name="T6" fmla="*/ 5 w 5"/>
                  <a:gd name="T7" fmla="*/ 2 w 5"/>
                  <a:gd name="T8" fmla="*/ 2 w 5"/>
                  <a:gd name="T9" fmla="*/ 2 w 5"/>
                  <a:gd name="T10" fmla="*/ 2 w 5"/>
                  <a:gd name="T11" fmla="*/ 2 w 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5">
                    <a:moveTo>
                      <a:pt x="2" y="0"/>
                    </a:moveTo>
                    <a:lnTo>
                      <a:pt x="0" y="0"/>
                    </a:lnTo>
                    <a:lnTo>
                      <a:pt x="0" y="0"/>
                    </a:lnTo>
                    <a:lnTo>
                      <a:pt x="2" y="0"/>
                    </a:lnTo>
                    <a:lnTo>
                      <a:pt x="2" y="0"/>
                    </a:lnTo>
                    <a:lnTo>
                      <a:pt x="5" y="0"/>
                    </a:lnTo>
                    <a:lnTo>
                      <a:pt x="5" y="0"/>
                    </a:lnTo>
                    <a:lnTo>
                      <a:pt x="2" y="0"/>
                    </a:lnTo>
                    <a:lnTo>
                      <a:pt x="2" y="0"/>
                    </a:lnTo>
                    <a:lnTo>
                      <a:pt x="2" y="0"/>
                    </a:lnTo>
                    <a:lnTo>
                      <a:pt x="2"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0" name="Freeform 56"/>
              <p:cNvSpPr>
                <a:spLocks/>
              </p:cNvSpPr>
              <p:nvPr/>
            </p:nvSpPr>
            <p:spPr bwMode="auto">
              <a:xfrm>
                <a:off x="1557" y="4284"/>
                <a:ext cx="3" cy="2"/>
              </a:xfrm>
              <a:custGeom>
                <a:avLst/>
                <a:gdLst>
                  <a:gd name="T0" fmla="*/ 3 w 3"/>
                  <a:gd name="T1" fmla="*/ 2 h 2"/>
                  <a:gd name="T2" fmla="*/ 3 w 3"/>
                  <a:gd name="T3" fmla="*/ 2 h 2"/>
                  <a:gd name="T4" fmla="*/ 0 w 3"/>
                  <a:gd name="T5" fmla="*/ 2 h 2"/>
                  <a:gd name="T6" fmla="*/ 0 w 3"/>
                  <a:gd name="T7" fmla="*/ 0 h 2"/>
                  <a:gd name="T8" fmla="*/ 3 w 3"/>
                  <a:gd name="T9" fmla="*/ 0 h 2"/>
                  <a:gd name="T10" fmla="*/ 3 w 3"/>
                  <a:gd name="T11" fmla="*/ 0 h 2"/>
                  <a:gd name="T12" fmla="*/ 3 w 3"/>
                  <a:gd name="T13" fmla="*/ 0 h 2"/>
                  <a:gd name="T14" fmla="*/ 3 w 3"/>
                  <a:gd name="T15" fmla="*/ 2 h 2"/>
                  <a:gd name="T16" fmla="*/ 3 w 3"/>
                  <a:gd name="T17" fmla="*/ 2 h 2"/>
                  <a:gd name="T18" fmla="*/ 3 w 3"/>
                  <a:gd name="T19" fmla="*/ 2 h 2"/>
                  <a:gd name="T20" fmla="*/ 3 w 3"/>
                  <a:gd name="T21" fmla="*/ 0 h 2"/>
                  <a:gd name="T22" fmla="*/ 3 w 3"/>
                  <a:gd name="T23" fmla="*/ 2 h 2"/>
                  <a:gd name="T24" fmla="*/ 3 w 3"/>
                  <a:gd name="T25" fmla="*/ 2 h 2"/>
                  <a:gd name="T26" fmla="*/ 3 w 3"/>
                  <a:gd name="T27" fmla="*/ 0 h 2"/>
                  <a:gd name="T28" fmla="*/ 3 w 3"/>
                  <a:gd name="T29" fmla="*/ 2 h 2"/>
                  <a:gd name="T30" fmla="*/ 3 w 3"/>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2">
                    <a:moveTo>
                      <a:pt x="3" y="2"/>
                    </a:moveTo>
                    <a:lnTo>
                      <a:pt x="3" y="2"/>
                    </a:lnTo>
                    <a:lnTo>
                      <a:pt x="0" y="2"/>
                    </a:lnTo>
                    <a:lnTo>
                      <a:pt x="0" y="0"/>
                    </a:lnTo>
                    <a:lnTo>
                      <a:pt x="3" y="0"/>
                    </a:lnTo>
                    <a:lnTo>
                      <a:pt x="3" y="0"/>
                    </a:lnTo>
                    <a:lnTo>
                      <a:pt x="3" y="0"/>
                    </a:lnTo>
                    <a:lnTo>
                      <a:pt x="3" y="2"/>
                    </a:lnTo>
                    <a:lnTo>
                      <a:pt x="3" y="2"/>
                    </a:lnTo>
                    <a:lnTo>
                      <a:pt x="3" y="2"/>
                    </a:lnTo>
                    <a:lnTo>
                      <a:pt x="3" y="0"/>
                    </a:lnTo>
                    <a:lnTo>
                      <a:pt x="3" y="2"/>
                    </a:lnTo>
                    <a:lnTo>
                      <a:pt x="3" y="2"/>
                    </a:lnTo>
                    <a:lnTo>
                      <a:pt x="3" y="0"/>
                    </a:lnTo>
                    <a:lnTo>
                      <a:pt x="3" y="2"/>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1" name="Freeform 57"/>
              <p:cNvSpPr>
                <a:spLocks/>
              </p:cNvSpPr>
              <p:nvPr/>
            </p:nvSpPr>
            <p:spPr bwMode="auto">
              <a:xfrm>
                <a:off x="1557" y="4286"/>
                <a:ext cx="3" cy="3"/>
              </a:xfrm>
              <a:custGeom>
                <a:avLst/>
                <a:gdLst>
                  <a:gd name="T0" fmla="*/ 3 w 3"/>
                  <a:gd name="T1" fmla="*/ 3 h 3"/>
                  <a:gd name="T2" fmla="*/ 0 w 3"/>
                  <a:gd name="T3" fmla="*/ 3 h 3"/>
                  <a:gd name="T4" fmla="*/ 0 w 3"/>
                  <a:gd name="T5" fmla="*/ 0 h 3"/>
                  <a:gd name="T6" fmla="*/ 0 w 3"/>
                  <a:gd name="T7" fmla="*/ 3 h 3"/>
                  <a:gd name="T8" fmla="*/ 3 w 3"/>
                  <a:gd name="T9" fmla="*/ 3 h 3"/>
                  <a:gd name="T10" fmla="*/ 3 w 3"/>
                  <a:gd name="T11" fmla="*/ 0 h 3"/>
                  <a:gd name="T12" fmla="*/ 3 w 3"/>
                  <a:gd name="T13" fmla="*/ 3 h 3"/>
                  <a:gd name="T14" fmla="*/ 3 w 3"/>
                  <a:gd name="T15" fmla="*/ 0 h 3"/>
                  <a:gd name="T16" fmla="*/ 3 w 3"/>
                  <a:gd name="T17" fmla="*/ 0 h 3"/>
                  <a:gd name="T18" fmla="*/ 3 w 3"/>
                  <a:gd name="T19" fmla="*/ 0 h 3"/>
                  <a:gd name="T20" fmla="*/ 3 w 3"/>
                  <a:gd name="T21" fmla="*/ 0 h 3"/>
                  <a:gd name="T22" fmla="*/ 3 w 3"/>
                  <a:gd name="T23" fmla="*/ 3 h 3"/>
                  <a:gd name="T24" fmla="*/ 3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3"/>
                    </a:moveTo>
                    <a:lnTo>
                      <a:pt x="0" y="3"/>
                    </a:lnTo>
                    <a:lnTo>
                      <a:pt x="0" y="0"/>
                    </a:lnTo>
                    <a:lnTo>
                      <a:pt x="0" y="3"/>
                    </a:lnTo>
                    <a:lnTo>
                      <a:pt x="3" y="3"/>
                    </a:lnTo>
                    <a:lnTo>
                      <a:pt x="3" y="0"/>
                    </a:lnTo>
                    <a:lnTo>
                      <a:pt x="3" y="3"/>
                    </a:lnTo>
                    <a:lnTo>
                      <a:pt x="3" y="0"/>
                    </a:lnTo>
                    <a:lnTo>
                      <a:pt x="3" y="0"/>
                    </a:lnTo>
                    <a:lnTo>
                      <a:pt x="3" y="0"/>
                    </a:lnTo>
                    <a:lnTo>
                      <a:pt x="3" y="0"/>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2" name="Freeform 58"/>
              <p:cNvSpPr>
                <a:spLocks/>
              </p:cNvSpPr>
              <p:nvPr/>
            </p:nvSpPr>
            <p:spPr bwMode="auto">
              <a:xfrm>
                <a:off x="1555" y="4289"/>
                <a:ext cx="2" cy="2"/>
              </a:xfrm>
              <a:custGeom>
                <a:avLst/>
                <a:gdLst>
                  <a:gd name="T0" fmla="*/ 0 w 2"/>
                  <a:gd name="T1" fmla="*/ 2 h 2"/>
                  <a:gd name="T2" fmla="*/ 0 w 2"/>
                  <a:gd name="T3" fmla="*/ 2 h 2"/>
                  <a:gd name="T4" fmla="*/ 0 w 2"/>
                  <a:gd name="T5" fmla="*/ 0 h 2"/>
                  <a:gd name="T6" fmla="*/ 0 w 2"/>
                  <a:gd name="T7" fmla="*/ 0 h 2"/>
                  <a:gd name="T8" fmla="*/ 0 w 2"/>
                  <a:gd name="T9" fmla="*/ 0 h 2"/>
                  <a:gd name="T10" fmla="*/ 2 w 2"/>
                  <a:gd name="T11" fmla="*/ 0 h 2"/>
                  <a:gd name="T12" fmla="*/ 0 w 2"/>
                  <a:gd name="T13" fmla="*/ 0 h 2"/>
                  <a:gd name="T14" fmla="*/ 2 w 2"/>
                  <a:gd name="T15" fmla="*/ 0 h 2"/>
                  <a:gd name="T16" fmla="*/ 2 w 2"/>
                  <a:gd name="T17" fmla="*/ 0 h 2"/>
                  <a:gd name="T18" fmla="*/ 2 w 2"/>
                  <a:gd name="T19" fmla="*/ 0 h 2"/>
                  <a:gd name="T20" fmla="*/ 2 w 2"/>
                  <a:gd name="T21" fmla="*/ 0 h 2"/>
                  <a:gd name="T22" fmla="*/ 2 w 2"/>
                  <a:gd name="T23" fmla="*/ 0 h 2"/>
                  <a:gd name="T24" fmla="*/ 2 w 2"/>
                  <a:gd name="T25" fmla="*/ 0 h 2"/>
                  <a:gd name="T26" fmla="*/ 2 w 2"/>
                  <a:gd name="T27" fmla="*/ 2 h 2"/>
                  <a:gd name="T28" fmla="*/ 0 w 2"/>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2"/>
                    </a:moveTo>
                    <a:lnTo>
                      <a:pt x="0" y="2"/>
                    </a:lnTo>
                    <a:lnTo>
                      <a:pt x="0" y="0"/>
                    </a:lnTo>
                    <a:lnTo>
                      <a:pt x="0" y="0"/>
                    </a:lnTo>
                    <a:lnTo>
                      <a:pt x="0" y="0"/>
                    </a:lnTo>
                    <a:lnTo>
                      <a:pt x="2" y="0"/>
                    </a:lnTo>
                    <a:lnTo>
                      <a:pt x="0" y="0"/>
                    </a:lnTo>
                    <a:lnTo>
                      <a:pt x="2" y="0"/>
                    </a:lnTo>
                    <a:lnTo>
                      <a:pt x="2" y="0"/>
                    </a:lnTo>
                    <a:lnTo>
                      <a:pt x="2" y="0"/>
                    </a:lnTo>
                    <a:lnTo>
                      <a:pt x="2" y="0"/>
                    </a:lnTo>
                    <a:lnTo>
                      <a:pt x="2" y="0"/>
                    </a:lnTo>
                    <a:lnTo>
                      <a:pt x="2" y="0"/>
                    </a:lnTo>
                    <a:lnTo>
                      <a:pt x="2"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3" name="Freeform 59"/>
              <p:cNvSpPr>
                <a:spLocks/>
              </p:cNvSpPr>
              <p:nvPr/>
            </p:nvSpPr>
            <p:spPr bwMode="auto">
              <a:xfrm>
                <a:off x="1550" y="4289"/>
                <a:ext cx="5" cy="2"/>
              </a:xfrm>
              <a:custGeom>
                <a:avLst/>
                <a:gdLst>
                  <a:gd name="T0" fmla="*/ 2 w 5"/>
                  <a:gd name="T1" fmla="*/ 2 h 2"/>
                  <a:gd name="T2" fmla="*/ 2 w 5"/>
                  <a:gd name="T3" fmla="*/ 2 h 2"/>
                  <a:gd name="T4" fmla="*/ 0 w 5"/>
                  <a:gd name="T5" fmla="*/ 2 h 2"/>
                  <a:gd name="T6" fmla="*/ 0 w 5"/>
                  <a:gd name="T7" fmla="*/ 2 h 2"/>
                  <a:gd name="T8" fmla="*/ 2 w 5"/>
                  <a:gd name="T9" fmla="*/ 2 h 2"/>
                  <a:gd name="T10" fmla="*/ 2 w 5"/>
                  <a:gd name="T11" fmla="*/ 0 h 2"/>
                  <a:gd name="T12" fmla="*/ 5 w 5"/>
                  <a:gd name="T13" fmla="*/ 2 h 2"/>
                  <a:gd name="T14" fmla="*/ 5 w 5"/>
                  <a:gd name="T15" fmla="*/ 0 h 2"/>
                  <a:gd name="T16" fmla="*/ 5 w 5"/>
                  <a:gd name="T17" fmla="*/ 0 h 2"/>
                  <a:gd name="T18" fmla="*/ 5 w 5"/>
                  <a:gd name="T19" fmla="*/ 2 h 2"/>
                  <a:gd name="T20" fmla="*/ 5 w 5"/>
                  <a:gd name="T21" fmla="*/ 2 h 2"/>
                  <a:gd name="T22" fmla="*/ 2 w 5"/>
                  <a:gd name="T23" fmla="*/ 2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lnTo>
                      <a:pt x="2" y="2"/>
                    </a:lnTo>
                    <a:lnTo>
                      <a:pt x="0" y="2"/>
                    </a:lnTo>
                    <a:lnTo>
                      <a:pt x="0" y="2"/>
                    </a:lnTo>
                    <a:lnTo>
                      <a:pt x="2" y="2"/>
                    </a:lnTo>
                    <a:lnTo>
                      <a:pt x="2" y="0"/>
                    </a:lnTo>
                    <a:lnTo>
                      <a:pt x="5" y="2"/>
                    </a:lnTo>
                    <a:lnTo>
                      <a:pt x="5" y="0"/>
                    </a:lnTo>
                    <a:lnTo>
                      <a:pt x="5" y="0"/>
                    </a:lnTo>
                    <a:lnTo>
                      <a:pt x="5" y="2"/>
                    </a:lnTo>
                    <a:lnTo>
                      <a:pt x="5"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4" name="Freeform 60"/>
              <p:cNvSpPr>
                <a:spLocks/>
              </p:cNvSpPr>
              <p:nvPr/>
            </p:nvSpPr>
            <p:spPr bwMode="auto">
              <a:xfrm>
                <a:off x="1562" y="4289"/>
                <a:ext cx="3" cy="2"/>
              </a:xfrm>
              <a:custGeom>
                <a:avLst/>
                <a:gdLst>
                  <a:gd name="T0" fmla="*/ 0 w 3"/>
                  <a:gd name="T1" fmla="*/ 2 h 2"/>
                  <a:gd name="T2" fmla="*/ 0 w 3"/>
                  <a:gd name="T3" fmla="*/ 2 h 2"/>
                  <a:gd name="T4" fmla="*/ 0 w 3"/>
                  <a:gd name="T5" fmla="*/ 2 h 2"/>
                  <a:gd name="T6" fmla="*/ 0 w 3"/>
                  <a:gd name="T7" fmla="*/ 2 h 2"/>
                  <a:gd name="T8" fmla="*/ 0 w 3"/>
                  <a:gd name="T9" fmla="*/ 0 h 2"/>
                  <a:gd name="T10" fmla="*/ 0 w 3"/>
                  <a:gd name="T11" fmla="*/ 0 h 2"/>
                  <a:gd name="T12" fmla="*/ 0 w 3"/>
                  <a:gd name="T13" fmla="*/ 0 h 2"/>
                  <a:gd name="T14" fmla="*/ 0 w 3"/>
                  <a:gd name="T15" fmla="*/ 0 h 2"/>
                  <a:gd name="T16" fmla="*/ 0 w 3"/>
                  <a:gd name="T17" fmla="*/ 0 h 2"/>
                  <a:gd name="T18" fmla="*/ 3 w 3"/>
                  <a:gd name="T19" fmla="*/ 0 h 2"/>
                  <a:gd name="T20" fmla="*/ 3 w 3"/>
                  <a:gd name="T21" fmla="*/ 2 h 2"/>
                  <a:gd name="T22" fmla="*/ 0 w 3"/>
                  <a:gd name="T23" fmla="*/ 2 h 2"/>
                  <a:gd name="T24" fmla="*/ 0 w 3"/>
                  <a:gd name="T25" fmla="*/ 2 h 2"/>
                  <a:gd name="T26" fmla="*/ 3 w 3"/>
                  <a:gd name="T27" fmla="*/ 2 h 2"/>
                  <a:gd name="T28" fmla="*/ 0 w 3"/>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lnTo>
                      <a:pt x="0" y="2"/>
                    </a:lnTo>
                    <a:lnTo>
                      <a:pt x="0" y="2"/>
                    </a:lnTo>
                    <a:lnTo>
                      <a:pt x="0" y="2"/>
                    </a:lnTo>
                    <a:lnTo>
                      <a:pt x="0" y="0"/>
                    </a:lnTo>
                    <a:lnTo>
                      <a:pt x="0" y="0"/>
                    </a:lnTo>
                    <a:lnTo>
                      <a:pt x="0" y="0"/>
                    </a:lnTo>
                    <a:lnTo>
                      <a:pt x="0" y="0"/>
                    </a:lnTo>
                    <a:lnTo>
                      <a:pt x="0" y="0"/>
                    </a:lnTo>
                    <a:lnTo>
                      <a:pt x="3" y="0"/>
                    </a:lnTo>
                    <a:lnTo>
                      <a:pt x="3" y="2"/>
                    </a:lnTo>
                    <a:lnTo>
                      <a:pt x="0" y="2"/>
                    </a:lnTo>
                    <a:lnTo>
                      <a:pt x="0" y="2"/>
                    </a:lnTo>
                    <a:lnTo>
                      <a:pt x="3"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5" name="Freeform 61"/>
              <p:cNvSpPr>
                <a:spLocks/>
              </p:cNvSpPr>
              <p:nvPr/>
            </p:nvSpPr>
            <p:spPr bwMode="auto">
              <a:xfrm>
                <a:off x="1560" y="4291"/>
                <a:ext cx="2" cy="5"/>
              </a:xfrm>
              <a:custGeom>
                <a:avLst/>
                <a:gdLst>
                  <a:gd name="T0" fmla="*/ 0 w 2"/>
                  <a:gd name="T1" fmla="*/ 5 h 5"/>
                  <a:gd name="T2" fmla="*/ 0 w 2"/>
                  <a:gd name="T3" fmla="*/ 5 h 5"/>
                  <a:gd name="T4" fmla="*/ 0 w 2"/>
                  <a:gd name="T5" fmla="*/ 5 h 5"/>
                  <a:gd name="T6" fmla="*/ 0 w 2"/>
                  <a:gd name="T7" fmla="*/ 5 h 5"/>
                  <a:gd name="T8" fmla="*/ 0 w 2"/>
                  <a:gd name="T9" fmla="*/ 3 h 5"/>
                  <a:gd name="T10" fmla="*/ 0 w 2"/>
                  <a:gd name="T11" fmla="*/ 0 h 5"/>
                  <a:gd name="T12" fmla="*/ 2 w 2"/>
                  <a:gd name="T13" fmla="*/ 0 h 5"/>
                  <a:gd name="T14" fmla="*/ 2 w 2"/>
                  <a:gd name="T15" fmla="*/ 0 h 5"/>
                  <a:gd name="T16" fmla="*/ 2 w 2"/>
                  <a:gd name="T17" fmla="*/ 0 h 5"/>
                  <a:gd name="T18" fmla="*/ 2 w 2"/>
                  <a:gd name="T19" fmla="*/ 3 h 5"/>
                  <a:gd name="T20" fmla="*/ 2 w 2"/>
                  <a:gd name="T21" fmla="*/ 5 h 5"/>
                  <a:gd name="T22" fmla="*/ 0 w 2"/>
                  <a:gd name="T23" fmla="*/ 5 h 5"/>
                  <a:gd name="T24" fmla="*/ 0 w 2"/>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5">
                    <a:moveTo>
                      <a:pt x="0" y="5"/>
                    </a:moveTo>
                    <a:lnTo>
                      <a:pt x="0" y="5"/>
                    </a:lnTo>
                    <a:lnTo>
                      <a:pt x="0" y="5"/>
                    </a:lnTo>
                    <a:lnTo>
                      <a:pt x="0" y="5"/>
                    </a:lnTo>
                    <a:lnTo>
                      <a:pt x="0" y="3"/>
                    </a:lnTo>
                    <a:lnTo>
                      <a:pt x="0" y="0"/>
                    </a:lnTo>
                    <a:lnTo>
                      <a:pt x="2" y="0"/>
                    </a:lnTo>
                    <a:lnTo>
                      <a:pt x="2" y="0"/>
                    </a:lnTo>
                    <a:lnTo>
                      <a:pt x="2" y="0"/>
                    </a:lnTo>
                    <a:lnTo>
                      <a:pt x="2" y="3"/>
                    </a:lnTo>
                    <a:lnTo>
                      <a:pt x="2" y="5"/>
                    </a:lnTo>
                    <a:lnTo>
                      <a:pt x="0"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6" name="Freeform 62"/>
              <p:cNvSpPr>
                <a:spLocks/>
              </p:cNvSpPr>
              <p:nvPr/>
            </p:nvSpPr>
            <p:spPr bwMode="auto">
              <a:xfrm>
                <a:off x="1560" y="4294"/>
                <a:ext cx="5" cy="5"/>
              </a:xfrm>
              <a:custGeom>
                <a:avLst/>
                <a:gdLst>
                  <a:gd name="T0" fmla="*/ 2 w 5"/>
                  <a:gd name="T1" fmla="*/ 5 h 5"/>
                  <a:gd name="T2" fmla="*/ 2 w 5"/>
                  <a:gd name="T3" fmla="*/ 5 h 5"/>
                  <a:gd name="T4" fmla="*/ 0 w 5"/>
                  <a:gd name="T5" fmla="*/ 2 h 5"/>
                  <a:gd name="T6" fmla="*/ 2 w 5"/>
                  <a:gd name="T7" fmla="*/ 2 h 5"/>
                  <a:gd name="T8" fmla="*/ 2 w 5"/>
                  <a:gd name="T9" fmla="*/ 2 h 5"/>
                  <a:gd name="T10" fmla="*/ 2 w 5"/>
                  <a:gd name="T11" fmla="*/ 2 h 5"/>
                  <a:gd name="T12" fmla="*/ 2 w 5"/>
                  <a:gd name="T13" fmla="*/ 2 h 5"/>
                  <a:gd name="T14" fmla="*/ 5 w 5"/>
                  <a:gd name="T15" fmla="*/ 2 h 5"/>
                  <a:gd name="T16" fmla="*/ 5 w 5"/>
                  <a:gd name="T17" fmla="*/ 0 h 5"/>
                  <a:gd name="T18" fmla="*/ 2 w 5"/>
                  <a:gd name="T19" fmla="*/ 0 h 5"/>
                  <a:gd name="T20" fmla="*/ 5 w 5"/>
                  <a:gd name="T21" fmla="*/ 0 h 5"/>
                  <a:gd name="T22" fmla="*/ 5 w 5"/>
                  <a:gd name="T23" fmla="*/ 2 h 5"/>
                  <a:gd name="T24" fmla="*/ 2 w 5"/>
                  <a:gd name="T25" fmla="*/ 2 h 5"/>
                  <a:gd name="T26" fmla="*/ 2 w 5"/>
                  <a:gd name="T27" fmla="*/ 5 h 5"/>
                  <a:gd name="T28" fmla="*/ 2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2" y="5"/>
                    </a:moveTo>
                    <a:lnTo>
                      <a:pt x="2" y="5"/>
                    </a:lnTo>
                    <a:lnTo>
                      <a:pt x="0" y="2"/>
                    </a:lnTo>
                    <a:lnTo>
                      <a:pt x="2" y="2"/>
                    </a:lnTo>
                    <a:lnTo>
                      <a:pt x="2" y="2"/>
                    </a:lnTo>
                    <a:lnTo>
                      <a:pt x="2" y="2"/>
                    </a:lnTo>
                    <a:lnTo>
                      <a:pt x="2" y="2"/>
                    </a:lnTo>
                    <a:lnTo>
                      <a:pt x="5" y="2"/>
                    </a:lnTo>
                    <a:lnTo>
                      <a:pt x="5" y="0"/>
                    </a:lnTo>
                    <a:lnTo>
                      <a:pt x="2" y="0"/>
                    </a:lnTo>
                    <a:lnTo>
                      <a:pt x="5" y="0"/>
                    </a:lnTo>
                    <a:lnTo>
                      <a:pt x="5" y="2"/>
                    </a:lnTo>
                    <a:lnTo>
                      <a:pt x="2" y="2"/>
                    </a:lnTo>
                    <a:lnTo>
                      <a:pt x="2"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7" name="Freeform 63"/>
              <p:cNvSpPr>
                <a:spLocks/>
              </p:cNvSpPr>
              <p:nvPr/>
            </p:nvSpPr>
            <p:spPr bwMode="auto">
              <a:xfrm>
                <a:off x="1557" y="4299"/>
                <a:ext cx="3" cy="2"/>
              </a:xfrm>
              <a:custGeom>
                <a:avLst/>
                <a:gdLst>
                  <a:gd name="T0" fmla="*/ 0 w 3"/>
                  <a:gd name="T1" fmla="*/ 2 h 2"/>
                  <a:gd name="T2" fmla="*/ 0 w 3"/>
                  <a:gd name="T3" fmla="*/ 2 h 2"/>
                  <a:gd name="T4" fmla="*/ 0 w 3"/>
                  <a:gd name="T5" fmla="*/ 2 h 2"/>
                  <a:gd name="T6" fmla="*/ 0 w 3"/>
                  <a:gd name="T7" fmla="*/ 0 h 2"/>
                  <a:gd name="T8" fmla="*/ 3 w 3"/>
                  <a:gd name="T9" fmla="*/ 0 h 2"/>
                  <a:gd name="T10" fmla="*/ 3 w 3"/>
                  <a:gd name="T11" fmla="*/ 0 h 2"/>
                  <a:gd name="T12" fmla="*/ 3 w 3"/>
                  <a:gd name="T13" fmla="*/ 0 h 2"/>
                  <a:gd name="T14" fmla="*/ 3 w 3"/>
                  <a:gd name="T15" fmla="*/ 0 h 2"/>
                  <a:gd name="T16" fmla="*/ 3 w 3"/>
                  <a:gd name="T17" fmla="*/ 0 h 2"/>
                  <a:gd name="T18" fmla="*/ 3 w 3"/>
                  <a:gd name="T19" fmla="*/ 2 h 2"/>
                  <a:gd name="T20" fmla="*/ 0 w 3"/>
                  <a:gd name="T21" fmla="*/ 2 h 2"/>
                  <a:gd name="T22" fmla="*/ 0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0" y="2"/>
                    </a:moveTo>
                    <a:lnTo>
                      <a:pt x="0" y="2"/>
                    </a:lnTo>
                    <a:lnTo>
                      <a:pt x="0" y="2"/>
                    </a:lnTo>
                    <a:lnTo>
                      <a:pt x="0" y="0"/>
                    </a:lnTo>
                    <a:lnTo>
                      <a:pt x="3" y="0"/>
                    </a:lnTo>
                    <a:lnTo>
                      <a:pt x="3" y="0"/>
                    </a:lnTo>
                    <a:lnTo>
                      <a:pt x="3" y="0"/>
                    </a:lnTo>
                    <a:lnTo>
                      <a:pt x="3" y="0"/>
                    </a:lnTo>
                    <a:lnTo>
                      <a:pt x="3" y="0"/>
                    </a:lnTo>
                    <a:lnTo>
                      <a:pt x="3"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8" name="Freeform 64"/>
              <p:cNvSpPr>
                <a:spLocks/>
              </p:cNvSpPr>
              <p:nvPr/>
            </p:nvSpPr>
            <p:spPr bwMode="auto">
              <a:xfrm>
                <a:off x="1535" y="4299"/>
                <a:ext cx="2" cy="2"/>
              </a:xfrm>
              <a:custGeom>
                <a:avLst/>
                <a:gdLst>
                  <a:gd name="T0" fmla="*/ 0 w 2"/>
                  <a:gd name="T1" fmla="*/ 2 h 2"/>
                  <a:gd name="T2" fmla="*/ 0 w 2"/>
                  <a:gd name="T3" fmla="*/ 2 h 2"/>
                  <a:gd name="T4" fmla="*/ 0 w 2"/>
                  <a:gd name="T5" fmla="*/ 2 h 2"/>
                  <a:gd name="T6" fmla="*/ 0 w 2"/>
                  <a:gd name="T7" fmla="*/ 0 h 2"/>
                  <a:gd name="T8" fmla="*/ 0 w 2"/>
                  <a:gd name="T9" fmla="*/ 0 h 2"/>
                  <a:gd name="T10" fmla="*/ 0 w 2"/>
                  <a:gd name="T11" fmla="*/ 0 h 2"/>
                  <a:gd name="T12" fmla="*/ 2 w 2"/>
                  <a:gd name="T13" fmla="*/ 0 h 2"/>
                  <a:gd name="T14" fmla="*/ 2 w 2"/>
                  <a:gd name="T15" fmla="*/ 0 h 2"/>
                  <a:gd name="T16" fmla="*/ 0 w 2"/>
                  <a:gd name="T17" fmla="*/ 0 h 2"/>
                  <a:gd name="T18" fmla="*/ 0 w 2"/>
                  <a:gd name="T19" fmla="*/ 2 h 2"/>
                  <a:gd name="T20" fmla="*/ 0 w 2"/>
                  <a:gd name="T21" fmla="*/ 0 h 2"/>
                  <a:gd name="T22" fmla="*/ 0 w 2"/>
                  <a:gd name="T23" fmla="*/ 2 h 2"/>
                  <a:gd name="T24" fmla="*/ 0 w 2"/>
                  <a:gd name="T25" fmla="*/ 2 h 2"/>
                  <a:gd name="T26" fmla="*/ 0 w 2"/>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0" y="2"/>
                    </a:moveTo>
                    <a:lnTo>
                      <a:pt x="0" y="2"/>
                    </a:lnTo>
                    <a:lnTo>
                      <a:pt x="0" y="2"/>
                    </a:lnTo>
                    <a:lnTo>
                      <a:pt x="0" y="0"/>
                    </a:lnTo>
                    <a:lnTo>
                      <a:pt x="0" y="0"/>
                    </a:lnTo>
                    <a:lnTo>
                      <a:pt x="0" y="0"/>
                    </a:lnTo>
                    <a:lnTo>
                      <a:pt x="2" y="0"/>
                    </a:lnTo>
                    <a:lnTo>
                      <a:pt x="2" y="0"/>
                    </a:lnTo>
                    <a:lnTo>
                      <a:pt x="0" y="0"/>
                    </a:lnTo>
                    <a:lnTo>
                      <a:pt x="0" y="2"/>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59" name="Freeform 65"/>
              <p:cNvSpPr>
                <a:spLocks/>
              </p:cNvSpPr>
              <p:nvPr/>
            </p:nvSpPr>
            <p:spPr bwMode="auto">
              <a:xfrm>
                <a:off x="1535" y="4296"/>
                <a:ext cx="2" cy="3"/>
              </a:xfrm>
              <a:custGeom>
                <a:avLst/>
                <a:gdLst>
                  <a:gd name="T0" fmla="*/ 2 w 2"/>
                  <a:gd name="T1" fmla="*/ 3 h 3"/>
                  <a:gd name="T2" fmla="*/ 2 w 2"/>
                  <a:gd name="T3" fmla="*/ 3 h 3"/>
                  <a:gd name="T4" fmla="*/ 2 w 2"/>
                  <a:gd name="T5" fmla="*/ 3 h 3"/>
                  <a:gd name="T6" fmla="*/ 0 w 2"/>
                  <a:gd name="T7" fmla="*/ 3 h 3"/>
                  <a:gd name="T8" fmla="*/ 0 w 2"/>
                  <a:gd name="T9" fmla="*/ 0 h 3"/>
                  <a:gd name="T10" fmla="*/ 2 w 2"/>
                  <a:gd name="T11" fmla="*/ 0 h 3"/>
                  <a:gd name="T12" fmla="*/ 2 w 2"/>
                  <a:gd name="T13" fmla="*/ 0 h 3"/>
                  <a:gd name="T14" fmla="*/ 2 w 2"/>
                  <a:gd name="T15" fmla="*/ 0 h 3"/>
                  <a:gd name="T16" fmla="*/ 2 w 2"/>
                  <a:gd name="T17" fmla="*/ 0 h 3"/>
                  <a:gd name="T18" fmla="*/ 2 w 2"/>
                  <a:gd name="T19" fmla="*/ 0 h 3"/>
                  <a:gd name="T20" fmla="*/ 2 w 2"/>
                  <a:gd name="T21" fmla="*/ 0 h 3"/>
                  <a:gd name="T22" fmla="*/ 2 w 2"/>
                  <a:gd name="T23" fmla="*/ 3 h 3"/>
                  <a:gd name="T24" fmla="*/ 2 w 2"/>
                  <a:gd name="T25" fmla="*/ 3 h 3"/>
                  <a:gd name="T26" fmla="*/ 0 w 2"/>
                  <a:gd name="T27" fmla="*/ 3 h 3"/>
                  <a:gd name="T28" fmla="*/ 2 w 2"/>
                  <a:gd name="T29" fmla="*/ 3 h 3"/>
                  <a:gd name="T30" fmla="*/ 2 w 2"/>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3">
                    <a:moveTo>
                      <a:pt x="2" y="3"/>
                    </a:moveTo>
                    <a:lnTo>
                      <a:pt x="2" y="3"/>
                    </a:lnTo>
                    <a:lnTo>
                      <a:pt x="2" y="3"/>
                    </a:lnTo>
                    <a:lnTo>
                      <a:pt x="0" y="3"/>
                    </a:lnTo>
                    <a:lnTo>
                      <a:pt x="0" y="0"/>
                    </a:lnTo>
                    <a:lnTo>
                      <a:pt x="2" y="0"/>
                    </a:lnTo>
                    <a:lnTo>
                      <a:pt x="2" y="0"/>
                    </a:lnTo>
                    <a:lnTo>
                      <a:pt x="2" y="0"/>
                    </a:lnTo>
                    <a:lnTo>
                      <a:pt x="2" y="0"/>
                    </a:lnTo>
                    <a:lnTo>
                      <a:pt x="2" y="0"/>
                    </a:lnTo>
                    <a:lnTo>
                      <a:pt x="2" y="0"/>
                    </a:lnTo>
                    <a:lnTo>
                      <a:pt x="2" y="3"/>
                    </a:lnTo>
                    <a:lnTo>
                      <a:pt x="2" y="3"/>
                    </a:lnTo>
                    <a:lnTo>
                      <a:pt x="0" y="3"/>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0" name="Freeform 66"/>
              <p:cNvSpPr>
                <a:spLocks/>
              </p:cNvSpPr>
              <p:nvPr/>
            </p:nvSpPr>
            <p:spPr bwMode="auto">
              <a:xfrm>
                <a:off x="1537" y="4296"/>
                <a:ext cx="3" cy="3"/>
              </a:xfrm>
              <a:custGeom>
                <a:avLst/>
                <a:gdLst>
                  <a:gd name="T0" fmla="*/ 0 w 3"/>
                  <a:gd name="T1" fmla="*/ 3 h 3"/>
                  <a:gd name="T2" fmla="*/ 0 w 3"/>
                  <a:gd name="T3" fmla="*/ 3 h 3"/>
                  <a:gd name="T4" fmla="*/ 0 w 3"/>
                  <a:gd name="T5" fmla="*/ 3 h 3"/>
                  <a:gd name="T6" fmla="*/ 0 w 3"/>
                  <a:gd name="T7" fmla="*/ 3 h 3"/>
                  <a:gd name="T8" fmla="*/ 3 w 3"/>
                  <a:gd name="T9" fmla="*/ 3 h 3"/>
                  <a:gd name="T10" fmla="*/ 0 w 3"/>
                  <a:gd name="T11" fmla="*/ 3 h 3"/>
                  <a:gd name="T12" fmla="*/ 3 w 3"/>
                  <a:gd name="T13" fmla="*/ 3 h 3"/>
                  <a:gd name="T14" fmla="*/ 3 w 3"/>
                  <a:gd name="T15" fmla="*/ 0 h 3"/>
                  <a:gd name="T16" fmla="*/ 3 w 3"/>
                  <a:gd name="T17" fmla="*/ 0 h 3"/>
                  <a:gd name="T18" fmla="*/ 3 w 3"/>
                  <a:gd name="T19" fmla="*/ 3 h 3"/>
                  <a:gd name="T20" fmla="*/ 3 w 3"/>
                  <a:gd name="T21" fmla="*/ 3 h 3"/>
                  <a:gd name="T22" fmla="*/ 3 w 3"/>
                  <a:gd name="T23" fmla="*/ 3 h 3"/>
                  <a:gd name="T24" fmla="*/ 0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0" y="3"/>
                    </a:moveTo>
                    <a:lnTo>
                      <a:pt x="0" y="3"/>
                    </a:lnTo>
                    <a:lnTo>
                      <a:pt x="0" y="3"/>
                    </a:lnTo>
                    <a:lnTo>
                      <a:pt x="0" y="3"/>
                    </a:lnTo>
                    <a:lnTo>
                      <a:pt x="3" y="3"/>
                    </a:lnTo>
                    <a:lnTo>
                      <a:pt x="0" y="3"/>
                    </a:lnTo>
                    <a:lnTo>
                      <a:pt x="3" y="3"/>
                    </a:lnTo>
                    <a:lnTo>
                      <a:pt x="3" y="0"/>
                    </a:lnTo>
                    <a:lnTo>
                      <a:pt x="3" y="0"/>
                    </a:lnTo>
                    <a:lnTo>
                      <a:pt x="3" y="3"/>
                    </a:lnTo>
                    <a:lnTo>
                      <a:pt x="3" y="3"/>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1" name="Freeform 67"/>
              <p:cNvSpPr>
                <a:spLocks/>
              </p:cNvSpPr>
              <p:nvPr/>
            </p:nvSpPr>
            <p:spPr bwMode="auto">
              <a:xfrm>
                <a:off x="1535" y="4299"/>
                <a:ext cx="5" cy="2"/>
              </a:xfrm>
              <a:custGeom>
                <a:avLst/>
                <a:gdLst>
                  <a:gd name="T0" fmla="*/ 2 w 5"/>
                  <a:gd name="T1" fmla="*/ 2 h 2"/>
                  <a:gd name="T2" fmla="*/ 2 w 5"/>
                  <a:gd name="T3" fmla="*/ 2 h 2"/>
                  <a:gd name="T4" fmla="*/ 0 w 5"/>
                  <a:gd name="T5" fmla="*/ 2 h 2"/>
                  <a:gd name="T6" fmla="*/ 2 w 5"/>
                  <a:gd name="T7" fmla="*/ 2 h 2"/>
                  <a:gd name="T8" fmla="*/ 2 w 5"/>
                  <a:gd name="T9" fmla="*/ 2 h 2"/>
                  <a:gd name="T10" fmla="*/ 2 w 5"/>
                  <a:gd name="T11" fmla="*/ 2 h 2"/>
                  <a:gd name="T12" fmla="*/ 2 w 5"/>
                  <a:gd name="T13" fmla="*/ 2 h 2"/>
                  <a:gd name="T14" fmla="*/ 2 w 5"/>
                  <a:gd name="T15" fmla="*/ 2 h 2"/>
                  <a:gd name="T16" fmla="*/ 2 w 5"/>
                  <a:gd name="T17" fmla="*/ 0 h 2"/>
                  <a:gd name="T18" fmla="*/ 2 w 5"/>
                  <a:gd name="T19" fmla="*/ 2 h 2"/>
                  <a:gd name="T20" fmla="*/ 5 w 5"/>
                  <a:gd name="T21" fmla="*/ 2 h 2"/>
                  <a:gd name="T22" fmla="*/ 2 w 5"/>
                  <a:gd name="T23" fmla="*/ 2 h 2"/>
                  <a:gd name="T24" fmla="*/ 2 w 5"/>
                  <a:gd name="T25" fmla="*/ 2 h 2"/>
                  <a:gd name="T26" fmla="*/ 2 w 5"/>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2">
                    <a:moveTo>
                      <a:pt x="2" y="2"/>
                    </a:moveTo>
                    <a:lnTo>
                      <a:pt x="2" y="2"/>
                    </a:lnTo>
                    <a:lnTo>
                      <a:pt x="0" y="2"/>
                    </a:lnTo>
                    <a:lnTo>
                      <a:pt x="2" y="2"/>
                    </a:lnTo>
                    <a:lnTo>
                      <a:pt x="2" y="2"/>
                    </a:lnTo>
                    <a:lnTo>
                      <a:pt x="2" y="2"/>
                    </a:lnTo>
                    <a:lnTo>
                      <a:pt x="2" y="2"/>
                    </a:lnTo>
                    <a:lnTo>
                      <a:pt x="2" y="2"/>
                    </a:lnTo>
                    <a:lnTo>
                      <a:pt x="2" y="0"/>
                    </a:lnTo>
                    <a:lnTo>
                      <a:pt x="2" y="2"/>
                    </a:lnTo>
                    <a:lnTo>
                      <a:pt x="5" y="2"/>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2" name="Freeform 68"/>
              <p:cNvSpPr>
                <a:spLocks/>
              </p:cNvSpPr>
              <p:nvPr/>
            </p:nvSpPr>
            <p:spPr bwMode="auto">
              <a:xfrm>
                <a:off x="1535" y="4306"/>
                <a:ext cx="2" cy="5"/>
              </a:xfrm>
              <a:custGeom>
                <a:avLst/>
                <a:gdLst>
                  <a:gd name="T0" fmla="*/ 2 w 2"/>
                  <a:gd name="T1" fmla="*/ 5 h 5"/>
                  <a:gd name="T2" fmla="*/ 2 w 2"/>
                  <a:gd name="T3" fmla="*/ 5 h 5"/>
                  <a:gd name="T4" fmla="*/ 2 w 2"/>
                  <a:gd name="T5" fmla="*/ 3 h 5"/>
                  <a:gd name="T6" fmla="*/ 0 w 2"/>
                  <a:gd name="T7" fmla="*/ 3 h 5"/>
                  <a:gd name="T8" fmla="*/ 0 w 2"/>
                  <a:gd name="T9" fmla="*/ 5 h 5"/>
                  <a:gd name="T10" fmla="*/ 0 w 2"/>
                  <a:gd name="T11" fmla="*/ 5 h 5"/>
                  <a:gd name="T12" fmla="*/ 0 w 2"/>
                  <a:gd name="T13" fmla="*/ 3 h 5"/>
                  <a:gd name="T14" fmla="*/ 0 w 2"/>
                  <a:gd name="T15" fmla="*/ 3 h 5"/>
                  <a:gd name="T16" fmla="*/ 0 w 2"/>
                  <a:gd name="T17" fmla="*/ 0 h 5"/>
                  <a:gd name="T18" fmla="*/ 0 w 2"/>
                  <a:gd name="T19" fmla="*/ 0 h 5"/>
                  <a:gd name="T20" fmla="*/ 0 w 2"/>
                  <a:gd name="T21" fmla="*/ 3 h 5"/>
                  <a:gd name="T22" fmla="*/ 2 w 2"/>
                  <a:gd name="T23" fmla="*/ 3 h 5"/>
                  <a:gd name="T24" fmla="*/ 2 w 2"/>
                  <a:gd name="T25" fmla="*/ 5 h 5"/>
                  <a:gd name="T26" fmla="*/ 2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2" y="5"/>
                    </a:moveTo>
                    <a:lnTo>
                      <a:pt x="2" y="5"/>
                    </a:lnTo>
                    <a:lnTo>
                      <a:pt x="2" y="3"/>
                    </a:lnTo>
                    <a:lnTo>
                      <a:pt x="0" y="3"/>
                    </a:lnTo>
                    <a:lnTo>
                      <a:pt x="0" y="5"/>
                    </a:lnTo>
                    <a:lnTo>
                      <a:pt x="0" y="5"/>
                    </a:lnTo>
                    <a:lnTo>
                      <a:pt x="0" y="3"/>
                    </a:lnTo>
                    <a:lnTo>
                      <a:pt x="0" y="3"/>
                    </a:lnTo>
                    <a:lnTo>
                      <a:pt x="0" y="0"/>
                    </a:lnTo>
                    <a:lnTo>
                      <a:pt x="0" y="0"/>
                    </a:lnTo>
                    <a:lnTo>
                      <a:pt x="0" y="3"/>
                    </a:lnTo>
                    <a:lnTo>
                      <a:pt x="2" y="3"/>
                    </a:lnTo>
                    <a:lnTo>
                      <a:pt x="2"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3" name="Freeform 69"/>
              <p:cNvSpPr>
                <a:spLocks/>
              </p:cNvSpPr>
              <p:nvPr/>
            </p:nvSpPr>
            <p:spPr bwMode="auto">
              <a:xfrm>
                <a:off x="1537" y="4309"/>
                <a:ext cx="3" cy="2"/>
              </a:xfrm>
              <a:custGeom>
                <a:avLst/>
                <a:gdLst>
                  <a:gd name="T0" fmla="*/ 0 w 3"/>
                  <a:gd name="T1" fmla="*/ 2 h 2"/>
                  <a:gd name="T2" fmla="*/ 0 w 3"/>
                  <a:gd name="T3" fmla="*/ 2 h 2"/>
                  <a:gd name="T4" fmla="*/ 0 w 3"/>
                  <a:gd name="T5" fmla="*/ 2 h 2"/>
                  <a:gd name="T6" fmla="*/ 0 w 3"/>
                  <a:gd name="T7" fmla="*/ 2 h 2"/>
                  <a:gd name="T8" fmla="*/ 0 w 3"/>
                  <a:gd name="T9" fmla="*/ 0 h 2"/>
                  <a:gd name="T10" fmla="*/ 0 w 3"/>
                  <a:gd name="T11" fmla="*/ 0 h 2"/>
                  <a:gd name="T12" fmla="*/ 0 w 3"/>
                  <a:gd name="T13" fmla="*/ 2 h 2"/>
                  <a:gd name="T14" fmla="*/ 0 w 3"/>
                  <a:gd name="T15" fmla="*/ 0 h 2"/>
                  <a:gd name="T16" fmla="*/ 3 w 3"/>
                  <a:gd name="T17" fmla="*/ 0 h 2"/>
                  <a:gd name="T18" fmla="*/ 3 w 3"/>
                  <a:gd name="T19" fmla="*/ 2 h 2"/>
                  <a:gd name="T20" fmla="*/ 3 w 3"/>
                  <a:gd name="T21" fmla="*/ 2 h 2"/>
                  <a:gd name="T22" fmla="*/ 3 w 3"/>
                  <a:gd name="T23" fmla="*/ 0 h 2"/>
                  <a:gd name="T24" fmla="*/ 3 w 3"/>
                  <a:gd name="T25" fmla="*/ 2 h 2"/>
                  <a:gd name="T26" fmla="*/ 0 w 3"/>
                  <a:gd name="T27" fmla="*/ 2 h 2"/>
                  <a:gd name="T28" fmla="*/ 0 w 3"/>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lnTo>
                      <a:pt x="0" y="2"/>
                    </a:lnTo>
                    <a:lnTo>
                      <a:pt x="0" y="2"/>
                    </a:lnTo>
                    <a:lnTo>
                      <a:pt x="0" y="2"/>
                    </a:lnTo>
                    <a:lnTo>
                      <a:pt x="0" y="0"/>
                    </a:lnTo>
                    <a:lnTo>
                      <a:pt x="0" y="0"/>
                    </a:lnTo>
                    <a:lnTo>
                      <a:pt x="0" y="2"/>
                    </a:lnTo>
                    <a:lnTo>
                      <a:pt x="0" y="0"/>
                    </a:lnTo>
                    <a:lnTo>
                      <a:pt x="3" y="0"/>
                    </a:lnTo>
                    <a:lnTo>
                      <a:pt x="3" y="2"/>
                    </a:lnTo>
                    <a:lnTo>
                      <a:pt x="3" y="2"/>
                    </a:lnTo>
                    <a:lnTo>
                      <a:pt x="3" y="0"/>
                    </a:lnTo>
                    <a:lnTo>
                      <a:pt x="3" y="2"/>
                    </a:lnTo>
                    <a:lnTo>
                      <a:pt x="0"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4" name="Freeform 70"/>
              <p:cNvSpPr>
                <a:spLocks/>
              </p:cNvSpPr>
              <p:nvPr/>
            </p:nvSpPr>
            <p:spPr bwMode="auto">
              <a:xfrm>
                <a:off x="1647" y="4314"/>
                <a:ext cx="3" cy="2"/>
              </a:xfrm>
              <a:custGeom>
                <a:avLst/>
                <a:gdLst>
                  <a:gd name="T0" fmla="*/ 3 w 3"/>
                  <a:gd name="T1" fmla="*/ 2 h 2"/>
                  <a:gd name="T2" fmla="*/ 3 w 3"/>
                  <a:gd name="T3" fmla="*/ 2 h 2"/>
                  <a:gd name="T4" fmla="*/ 0 w 3"/>
                  <a:gd name="T5" fmla="*/ 2 h 2"/>
                  <a:gd name="T6" fmla="*/ 0 w 3"/>
                  <a:gd name="T7" fmla="*/ 2 h 2"/>
                  <a:gd name="T8" fmla="*/ 0 w 3"/>
                  <a:gd name="T9" fmla="*/ 0 h 2"/>
                  <a:gd name="T10" fmla="*/ 0 w 3"/>
                  <a:gd name="T11" fmla="*/ 0 h 2"/>
                  <a:gd name="T12" fmla="*/ 0 w 3"/>
                  <a:gd name="T13" fmla="*/ 2 h 2"/>
                  <a:gd name="T14" fmla="*/ 0 w 3"/>
                  <a:gd name="T15" fmla="*/ 0 h 2"/>
                  <a:gd name="T16" fmla="*/ 3 w 3"/>
                  <a:gd name="T17" fmla="*/ 0 h 2"/>
                  <a:gd name="T18" fmla="*/ 3 w 3"/>
                  <a:gd name="T19" fmla="*/ 2 h 2"/>
                  <a:gd name="T20" fmla="*/ 3 w 3"/>
                  <a:gd name="T21" fmla="*/ 0 h 2"/>
                  <a:gd name="T22" fmla="*/ 3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2"/>
                    </a:moveTo>
                    <a:lnTo>
                      <a:pt x="3" y="2"/>
                    </a:lnTo>
                    <a:lnTo>
                      <a:pt x="0" y="2"/>
                    </a:lnTo>
                    <a:lnTo>
                      <a:pt x="0" y="2"/>
                    </a:lnTo>
                    <a:lnTo>
                      <a:pt x="0" y="0"/>
                    </a:lnTo>
                    <a:lnTo>
                      <a:pt x="0" y="0"/>
                    </a:lnTo>
                    <a:lnTo>
                      <a:pt x="0" y="2"/>
                    </a:lnTo>
                    <a:lnTo>
                      <a:pt x="0" y="0"/>
                    </a:lnTo>
                    <a:lnTo>
                      <a:pt x="3" y="0"/>
                    </a:lnTo>
                    <a:lnTo>
                      <a:pt x="3" y="2"/>
                    </a:lnTo>
                    <a:lnTo>
                      <a:pt x="3" y="0"/>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5" name="Freeform 71"/>
              <p:cNvSpPr>
                <a:spLocks/>
              </p:cNvSpPr>
              <p:nvPr/>
            </p:nvSpPr>
            <p:spPr bwMode="auto">
              <a:xfrm>
                <a:off x="1645" y="4314"/>
                <a:ext cx="2" cy="2"/>
              </a:xfrm>
              <a:custGeom>
                <a:avLst/>
                <a:gdLst>
                  <a:gd name="T0" fmla="*/ 2 w 2"/>
                  <a:gd name="T1" fmla="*/ 2 h 2"/>
                  <a:gd name="T2" fmla="*/ 2 w 2"/>
                  <a:gd name="T3" fmla="*/ 2 h 2"/>
                  <a:gd name="T4" fmla="*/ 0 w 2"/>
                  <a:gd name="T5" fmla="*/ 2 h 2"/>
                  <a:gd name="T6" fmla="*/ 0 w 2"/>
                  <a:gd name="T7" fmla="*/ 0 h 2"/>
                  <a:gd name="T8" fmla="*/ 0 w 2"/>
                  <a:gd name="T9" fmla="*/ 0 h 2"/>
                  <a:gd name="T10" fmla="*/ 2 w 2"/>
                  <a:gd name="T11" fmla="*/ 0 h 2"/>
                  <a:gd name="T12" fmla="*/ 0 w 2"/>
                  <a:gd name="T13" fmla="*/ 0 h 2"/>
                  <a:gd name="T14" fmla="*/ 0 w 2"/>
                  <a:gd name="T15" fmla="*/ 0 h 2"/>
                  <a:gd name="T16" fmla="*/ 2 w 2"/>
                  <a:gd name="T17" fmla="*/ 0 h 2"/>
                  <a:gd name="T18" fmla="*/ 2 w 2"/>
                  <a:gd name="T19" fmla="*/ 0 h 2"/>
                  <a:gd name="T20" fmla="*/ 2 w 2"/>
                  <a:gd name="T21" fmla="*/ 2 h 2"/>
                  <a:gd name="T22" fmla="*/ 2 w 2"/>
                  <a:gd name="T23" fmla="*/ 0 h 2"/>
                  <a:gd name="T24" fmla="*/ 2 w 2"/>
                  <a:gd name="T25" fmla="*/ 0 h 2"/>
                  <a:gd name="T26" fmla="*/ 2 w 2"/>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2" y="2"/>
                    </a:moveTo>
                    <a:lnTo>
                      <a:pt x="2" y="2"/>
                    </a:lnTo>
                    <a:lnTo>
                      <a:pt x="0" y="2"/>
                    </a:lnTo>
                    <a:lnTo>
                      <a:pt x="0" y="0"/>
                    </a:lnTo>
                    <a:lnTo>
                      <a:pt x="0" y="0"/>
                    </a:lnTo>
                    <a:lnTo>
                      <a:pt x="2" y="0"/>
                    </a:lnTo>
                    <a:lnTo>
                      <a:pt x="0" y="0"/>
                    </a:lnTo>
                    <a:lnTo>
                      <a:pt x="0" y="0"/>
                    </a:lnTo>
                    <a:lnTo>
                      <a:pt x="2" y="0"/>
                    </a:lnTo>
                    <a:lnTo>
                      <a:pt x="2" y="0"/>
                    </a:lnTo>
                    <a:lnTo>
                      <a:pt x="2" y="2"/>
                    </a:lnTo>
                    <a:lnTo>
                      <a:pt x="2" y="0"/>
                    </a:lnTo>
                    <a:lnTo>
                      <a:pt x="2" y="0"/>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6" name="Freeform 72"/>
              <p:cNvSpPr>
                <a:spLocks/>
              </p:cNvSpPr>
              <p:nvPr/>
            </p:nvSpPr>
            <p:spPr bwMode="auto">
              <a:xfrm>
                <a:off x="1647" y="4311"/>
                <a:ext cx="3" cy="3"/>
              </a:xfrm>
              <a:custGeom>
                <a:avLst/>
                <a:gdLst>
                  <a:gd name="T0" fmla="*/ 0 w 3"/>
                  <a:gd name="T1" fmla="*/ 3 h 3"/>
                  <a:gd name="T2" fmla="*/ 0 w 3"/>
                  <a:gd name="T3" fmla="*/ 3 h 3"/>
                  <a:gd name="T4" fmla="*/ 0 w 3"/>
                  <a:gd name="T5" fmla="*/ 0 h 3"/>
                  <a:gd name="T6" fmla="*/ 0 w 3"/>
                  <a:gd name="T7" fmla="*/ 3 h 3"/>
                  <a:gd name="T8" fmla="*/ 0 w 3"/>
                  <a:gd name="T9" fmla="*/ 3 h 3"/>
                  <a:gd name="T10" fmla="*/ 0 w 3"/>
                  <a:gd name="T11" fmla="*/ 0 h 3"/>
                  <a:gd name="T12" fmla="*/ 0 w 3"/>
                  <a:gd name="T13" fmla="*/ 0 h 3"/>
                  <a:gd name="T14" fmla="*/ 0 w 3"/>
                  <a:gd name="T15" fmla="*/ 0 h 3"/>
                  <a:gd name="T16" fmla="*/ 0 w 3"/>
                  <a:gd name="T17" fmla="*/ 0 h 3"/>
                  <a:gd name="T18" fmla="*/ 0 w 3"/>
                  <a:gd name="T19" fmla="*/ 0 h 3"/>
                  <a:gd name="T20" fmla="*/ 0 w 3"/>
                  <a:gd name="T21" fmla="*/ 0 h 3"/>
                  <a:gd name="T22" fmla="*/ 0 w 3"/>
                  <a:gd name="T23" fmla="*/ 0 h 3"/>
                  <a:gd name="T24" fmla="*/ 3 w 3"/>
                  <a:gd name="T25" fmla="*/ 0 h 3"/>
                  <a:gd name="T26" fmla="*/ 3 w 3"/>
                  <a:gd name="T27" fmla="*/ 3 h 3"/>
                  <a:gd name="T28" fmla="*/ 0 w 3"/>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lnTo>
                      <a:pt x="0" y="3"/>
                    </a:lnTo>
                    <a:lnTo>
                      <a:pt x="0" y="0"/>
                    </a:lnTo>
                    <a:lnTo>
                      <a:pt x="0" y="3"/>
                    </a:lnTo>
                    <a:lnTo>
                      <a:pt x="0" y="3"/>
                    </a:lnTo>
                    <a:lnTo>
                      <a:pt x="0" y="0"/>
                    </a:lnTo>
                    <a:lnTo>
                      <a:pt x="0" y="0"/>
                    </a:lnTo>
                    <a:lnTo>
                      <a:pt x="0" y="0"/>
                    </a:lnTo>
                    <a:lnTo>
                      <a:pt x="0" y="0"/>
                    </a:lnTo>
                    <a:lnTo>
                      <a:pt x="0" y="0"/>
                    </a:lnTo>
                    <a:lnTo>
                      <a:pt x="0" y="0"/>
                    </a:lnTo>
                    <a:lnTo>
                      <a:pt x="0"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7" name="Freeform 73"/>
              <p:cNvSpPr>
                <a:spLocks/>
              </p:cNvSpPr>
              <p:nvPr/>
            </p:nvSpPr>
            <p:spPr bwMode="auto">
              <a:xfrm>
                <a:off x="1647" y="4311"/>
                <a:ext cx="3" cy="3"/>
              </a:xfrm>
              <a:custGeom>
                <a:avLst/>
                <a:gdLst>
                  <a:gd name="T0" fmla="*/ 3 w 3"/>
                  <a:gd name="T1" fmla="*/ 3 h 3"/>
                  <a:gd name="T2" fmla="*/ 3 w 3"/>
                  <a:gd name="T3" fmla="*/ 3 h 3"/>
                  <a:gd name="T4" fmla="*/ 3 w 3"/>
                  <a:gd name="T5" fmla="*/ 3 h 3"/>
                  <a:gd name="T6" fmla="*/ 3 w 3"/>
                  <a:gd name="T7" fmla="*/ 3 h 3"/>
                  <a:gd name="T8" fmla="*/ 3 w 3"/>
                  <a:gd name="T9" fmla="*/ 3 h 3"/>
                  <a:gd name="T10" fmla="*/ 3 w 3"/>
                  <a:gd name="T11" fmla="*/ 3 h 3"/>
                  <a:gd name="T12" fmla="*/ 0 w 3"/>
                  <a:gd name="T13" fmla="*/ 3 h 3"/>
                  <a:gd name="T14" fmla="*/ 3 w 3"/>
                  <a:gd name="T15" fmla="*/ 0 h 3"/>
                  <a:gd name="T16" fmla="*/ 3 w 3"/>
                  <a:gd name="T17" fmla="*/ 0 h 3"/>
                  <a:gd name="T18" fmla="*/ 3 w 3"/>
                  <a:gd name="T19" fmla="*/ 3 h 3"/>
                  <a:gd name="T20" fmla="*/ 3 w 3"/>
                  <a:gd name="T21" fmla="*/ 3 h 3"/>
                  <a:gd name="T22" fmla="*/ 3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3" y="3"/>
                    </a:moveTo>
                    <a:lnTo>
                      <a:pt x="3" y="3"/>
                    </a:lnTo>
                    <a:lnTo>
                      <a:pt x="3" y="3"/>
                    </a:lnTo>
                    <a:lnTo>
                      <a:pt x="3" y="3"/>
                    </a:lnTo>
                    <a:lnTo>
                      <a:pt x="3" y="3"/>
                    </a:lnTo>
                    <a:lnTo>
                      <a:pt x="3" y="3"/>
                    </a:lnTo>
                    <a:lnTo>
                      <a:pt x="0" y="3"/>
                    </a:lnTo>
                    <a:lnTo>
                      <a:pt x="3" y="0"/>
                    </a:lnTo>
                    <a:lnTo>
                      <a:pt x="3" y="0"/>
                    </a:lnTo>
                    <a:lnTo>
                      <a:pt x="3" y="3"/>
                    </a:lnTo>
                    <a:lnTo>
                      <a:pt x="3" y="3"/>
                    </a:lnTo>
                    <a:lnTo>
                      <a:pt x="3" y="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8" name="Freeform 74"/>
              <p:cNvSpPr>
                <a:spLocks/>
              </p:cNvSpPr>
              <p:nvPr/>
            </p:nvSpPr>
            <p:spPr bwMode="auto">
              <a:xfrm>
                <a:off x="1655" y="4444"/>
                <a:ext cx="2" cy="2"/>
              </a:xfrm>
              <a:custGeom>
                <a:avLst/>
                <a:gdLst>
                  <a:gd name="T0" fmla="*/ 0 w 2"/>
                  <a:gd name="T1" fmla="*/ 2 h 2"/>
                  <a:gd name="T2" fmla="*/ 0 w 2"/>
                  <a:gd name="T3" fmla="*/ 2 h 2"/>
                  <a:gd name="T4" fmla="*/ 0 w 2"/>
                  <a:gd name="T5" fmla="*/ 2 h 2"/>
                  <a:gd name="T6" fmla="*/ 0 w 2"/>
                  <a:gd name="T7" fmla="*/ 0 h 2"/>
                  <a:gd name="T8" fmla="*/ 0 w 2"/>
                  <a:gd name="T9" fmla="*/ 0 h 2"/>
                  <a:gd name="T10" fmla="*/ 2 w 2"/>
                  <a:gd name="T11" fmla="*/ 0 h 2"/>
                  <a:gd name="T12" fmla="*/ 2 w 2"/>
                  <a:gd name="T13" fmla="*/ 0 h 2"/>
                  <a:gd name="T14" fmla="*/ 2 w 2"/>
                  <a:gd name="T15" fmla="*/ 0 h 2"/>
                  <a:gd name="T16" fmla="*/ 2 w 2"/>
                  <a:gd name="T17" fmla="*/ 0 h 2"/>
                  <a:gd name="T18" fmla="*/ 0 w 2"/>
                  <a:gd name="T19" fmla="*/ 0 h 2"/>
                  <a:gd name="T20" fmla="*/ 0 w 2"/>
                  <a:gd name="T21" fmla="*/ 2 h 2"/>
                  <a:gd name="T22" fmla="*/ 0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2"/>
                    </a:moveTo>
                    <a:lnTo>
                      <a:pt x="0" y="2"/>
                    </a:lnTo>
                    <a:lnTo>
                      <a:pt x="0" y="2"/>
                    </a:lnTo>
                    <a:lnTo>
                      <a:pt x="0" y="0"/>
                    </a:lnTo>
                    <a:lnTo>
                      <a:pt x="0" y="0"/>
                    </a:lnTo>
                    <a:lnTo>
                      <a:pt x="2" y="0"/>
                    </a:lnTo>
                    <a:lnTo>
                      <a:pt x="2" y="0"/>
                    </a:lnTo>
                    <a:lnTo>
                      <a:pt x="2" y="0"/>
                    </a:lnTo>
                    <a:lnTo>
                      <a:pt x="2" y="0"/>
                    </a:lnTo>
                    <a:lnTo>
                      <a:pt x="0" y="0"/>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69" name="Freeform 75"/>
              <p:cNvSpPr>
                <a:spLocks/>
              </p:cNvSpPr>
              <p:nvPr/>
            </p:nvSpPr>
            <p:spPr bwMode="auto">
              <a:xfrm>
                <a:off x="1637" y="4446"/>
                <a:ext cx="5" cy="3"/>
              </a:xfrm>
              <a:custGeom>
                <a:avLst/>
                <a:gdLst>
                  <a:gd name="T0" fmla="*/ 0 w 5"/>
                  <a:gd name="T1" fmla="*/ 3 h 3"/>
                  <a:gd name="T2" fmla="*/ 0 w 5"/>
                  <a:gd name="T3" fmla="*/ 3 h 3"/>
                  <a:gd name="T4" fmla="*/ 0 w 5"/>
                  <a:gd name="T5" fmla="*/ 0 h 3"/>
                  <a:gd name="T6" fmla="*/ 3 w 5"/>
                  <a:gd name="T7" fmla="*/ 0 h 3"/>
                  <a:gd name="T8" fmla="*/ 3 w 5"/>
                  <a:gd name="T9" fmla="*/ 0 h 3"/>
                  <a:gd name="T10" fmla="*/ 5 w 5"/>
                  <a:gd name="T11" fmla="*/ 0 h 3"/>
                  <a:gd name="T12" fmla="*/ 5 w 5"/>
                  <a:gd name="T13" fmla="*/ 0 h 3"/>
                  <a:gd name="T14" fmla="*/ 5 w 5"/>
                  <a:gd name="T15" fmla="*/ 3 h 3"/>
                  <a:gd name="T16" fmla="*/ 5 w 5"/>
                  <a:gd name="T17" fmla="*/ 3 h 3"/>
                  <a:gd name="T18" fmla="*/ 5 w 5"/>
                  <a:gd name="T19" fmla="*/ 0 h 3"/>
                  <a:gd name="T20" fmla="*/ 3 w 5"/>
                  <a:gd name="T21" fmla="*/ 0 h 3"/>
                  <a:gd name="T22" fmla="*/ 3 w 5"/>
                  <a:gd name="T23" fmla="*/ 3 h 3"/>
                  <a:gd name="T24" fmla="*/ 3 w 5"/>
                  <a:gd name="T25" fmla="*/ 0 h 3"/>
                  <a:gd name="T26" fmla="*/ 3 w 5"/>
                  <a:gd name="T27" fmla="*/ 0 h 3"/>
                  <a:gd name="T28" fmla="*/ 3 w 5"/>
                  <a:gd name="T29" fmla="*/ 3 h 3"/>
                  <a:gd name="T30" fmla="*/ 0 w 5"/>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0" y="3"/>
                    </a:moveTo>
                    <a:lnTo>
                      <a:pt x="0" y="3"/>
                    </a:lnTo>
                    <a:lnTo>
                      <a:pt x="0" y="0"/>
                    </a:lnTo>
                    <a:lnTo>
                      <a:pt x="3" y="0"/>
                    </a:lnTo>
                    <a:lnTo>
                      <a:pt x="3" y="0"/>
                    </a:lnTo>
                    <a:lnTo>
                      <a:pt x="5" y="0"/>
                    </a:lnTo>
                    <a:lnTo>
                      <a:pt x="5" y="0"/>
                    </a:lnTo>
                    <a:lnTo>
                      <a:pt x="5" y="3"/>
                    </a:lnTo>
                    <a:lnTo>
                      <a:pt x="5" y="3"/>
                    </a:lnTo>
                    <a:lnTo>
                      <a:pt x="5" y="0"/>
                    </a:lnTo>
                    <a:lnTo>
                      <a:pt x="3" y="0"/>
                    </a:lnTo>
                    <a:lnTo>
                      <a:pt x="3" y="3"/>
                    </a:lnTo>
                    <a:lnTo>
                      <a:pt x="3"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0" name="Freeform 76"/>
              <p:cNvSpPr>
                <a:spLocks/>
              </p:cNvSpPr>
              <p:nvPr/>
            </p:nvSpPr>
            <p:spPr bwMode="auto">
              <a:xfrm>
                <a:off x="1622" y="4446"/>
                <a:ext cx="5" cy="3"/>
              </a:xfrm>
              <a:custGeom>
                <a:avLst/>
                <a:gdLst>
                  <a:gd name="T0" fmla="*/ 3 w 5"/>
                  <a:gd name="T1" fmla="*/ 3 h 3"/>
                  <a:gd name="T2" fmla="*/ 3 w 5"/>
                  <a:gd name="T3" fmla="*/ 3 h 3"/>
                  <a:gd name="T4" fmla="*/ 0 w 5"/>
                  <a:gd name="T5" fmla="*/ 3 h 3"/>
                  <a:gd name="T6" fmla="*/ 0 w 5"/>
                  <a:gd name="T7" fmla="*/ 0 h 3"/>
                  <a:gd name="T8" fmla="*/ 3 w 5"/>
                  <a:gd name="T9" fmla="*/ 0 h 3"/>
                  <a:gd name="T10" fmla="*/ 0 w 5"/>
                  <a:gd name="T11" fmla="*/ 0 h 3"/>
                  <a:gd name="T12" fmla="*/ 3 w 5"/>
                  <a:gd name="T13" fmla="*/ 3 h 3"/>
                  <a:gd name="T14" fmla="*/ 3 w 5"/>
                  <a:gd name="T15" fmla="*/ 0 h 3"/>
                  <a:gd name="T16" fmla="*/ 3 w 5"/>
                  <a:gd name="T17" fmla="*/ 0 h 3"/>
                  <a:gd name="T18" fmla="*/ 3 w 5"/>
                  <a:gd name="T19" fmla="*/ 0 h 3"/>
                  <a:gd name="T20" fmla="*/ 5 w 5"/>
                  <a:gd name="T21" fmla="*/ 0 h 3"/>
                  <a:gd name="T22" fmla="*/ 5 w 5"/>
                  <a:gd name="T23" fmla="*/ 0 h 3"/>
                  <a:gd name="T24" fmla="*/ 3 w 5"/>
                  <a:gd name="T25" fmla="*/ 0 h 3"/>
                  <a:gd name="T26" fmla="*/ 3 w 5"/>
                  <a:gd name="T27" fmla="*/ 3 h 3"/>
                  <a:gd name="T28" fmla="*/ 3 w 5"/>
                  <a:gd name="T29" fmla="*/ 0 h 3"/>
                  <a:gd name="T30" fmla="*/ 3 w 5"/>
                  <a:gd name="T31" fmla="*/ 3 h 3"/>
                  <a:gd name="T32" fmla="*/ 3 w 5"/>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
                    <a:moveTo>
                      <a:pt x="3" y="3"/>
                    </a:moveTo>
                    <a:lnTo>
                      <a:pt x="3" y="3"/>
                    </a:lnTo>
                    <a:lnTo>
                      <a:pt x="0" y="3"/>
                    </a:lnTo>
                    <a:lnTo>
                      <a:pt x="0" y="0"/>
                    </a:lnTo>
                    <a:lnTo>
                      <a:pt x="3" y="0"/>
                    </a:lnTo>
                    <a:lnTo>
                      <a:pt x="0" y="0"/>
                    </a:lnTo>
                    <a:lnTo>
                      <a:pt x="3" y="3"/>
                    </a:lnTo>
                    <a:lnTo>
                      <a:pt x="3" y="0"/>
                    </a:lnTo>
                    <a:lnTo>
                      <a:pt x="3" y="0"/>
                    </a:lnTo>
                    <a:lnTo>
                      <a:pt x="3" y="0"/>
                    </a:lnTo>
                    <a:lnTo>
                      <a:pt x="5" y="0"/>
                    </a:lnTo>
                    <a:lnTo>
                      <a:pt x="5" y="0"/>
                    </a:lnTo>
                    <a:lnTo>
                      <a:pt x="3" y="0"/>
                    </a:lnTo>
                    <a:lnTo>
                      <a:pt x="3" y="3"/>
                    </a:lnTo>
                    <a:lnTo>
                      <a:pt x="3" y="0"/>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1" name="Freeform 77"/>
              <p:cNvSpPr>
                <a:spLocks/>
              </p:cNvSpPr>
              <p:nvPr/>
            </p:nvSpPr>
            <p:spPr bwMode="auto">
              <a:xfrm>
                <a:off x="1597" y="4451"/>
                <a:ext cx="3" cy="5"/>
              </a:xfrm>
              <a:custGeom>
                <a:avLst/>
                <a:gdLst>
                  <a:gd name="T0" fmla="*/ 3 w 3"/>
                  <a:gd name="T1" fmla="*/ 5 h 5"/>
                  <a:gd name="T2" fmla="*/ 3 w 3"/>
                  <a:gd name="T3" fmla="*/ 5 h 5"/>
                  <a:gd name="T4" fmla="*/ 3 w 3"/>
                  <a:gd name="T5" fmla="*/ 3 h 5"/>
                  <a:gd name="T6" fmla="*/ 0 w 3"/>
                  <a:gd name="T7" fmla="*/ 3 h 5"/>
                  <a:gd name="T8" fmla="*/ 3 w 3"/>
                  <a:gd name="T9" fmla="*/ 3 h 5"/>
                  <a:gd name="T10" fmla="*/ 3 w 3"/>
                  <a:gd name="T11" fmla="*/ 0 h 5"/>
                  <a:gd name="T12" fmla="*/ 0 w 3"/>
                  <a:gd name="T13" fmla="*/ 0 h 5"/>
                  <a:gd name="T14" fmla="*/ 0 w 3"/>
                  <a:gd name="T15" fmla="*/ 0 h 5"/>
                  <a:gd name="T16" fmla="*/ 3 w 3"/>
                  <a:gd name="T17" fmla="*/ 0 h 5"/>
                  <a:gd name="T18" fmla="*/ 0 w 3"/>
                  <a:gd name="T19" fmla="*/ 0 h 5"/>
                  <a:gd name="T20" fmla="*/ 3 w 3"/>
                  <a:gd name="T21" fmla="*/ 0 h 5"/>
                  <a:gd name="T22" fmla="*/ 3 w 3"/>
                  <a:gd name="T23" fmla="*/ 0 h 5"/>
                  <a:gd name="T24" fmla="*/ 3 w 3"/>
                  <a:gd name="T25" fmla="*/ 3 h 5"/>
                  <a:gd name="T26" fmla="*/ 3 w 3"/>
                  <a:gd name="T27" fmla="*/ 3 h 5"/>
                  <a:gd name="T28" fmla="*/ 3 w 3"/>
                  <a:gd name="T29" fmla="*/ 5 h 5"/>
                  <a:gd name="T30" fmla="*/ 3 w 3"/>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5">
                    <a:moveTo>
                      <a:pt x="3" y="5"/>
                    </a:moveTo>
                    <a:lnTo>
                      <a:pt x="3" y="5"/>
                    </a:lnTo>
                    <a:lnTo>
                      <a:pt x="3" y="3"/>
                    </a:lnTo>
                    <a:lnTo>
                      <a:pt x="0" y="3"/>
                    </a:lnTo>
                    <a:lnTo>
                      <a:pt x="3" y="3"/>
                    </a:lnTo>
                    <a:lnTo>
                      <a:pt x="3" y="0"/>
                    </a:lnTo>
                    <a:lnTo>
                      <a:pt x="0" y="0"/>
                    </a:lnTo>
                    <a:lnTo>
                      <a:pt x="0" y="0"/>
                    </a:lnTo>
                    <a:lnTo>
                      <a:pt x="3" y="0"/>
                    </a:lnTo>
                    <a:lnTo>
                      <a:pt x="0" y="0"/>
                    </a:lnTo>
                    <a:lnTo>
                      <a:pt x="3" y="0"/>
                    </a:lnTo>
                    <a:lnTo>
                      <a:pt x="3" y="0"/>
                    </a:lnTo>
                    <a:lnTo>
                      <a:pt x="3" y="3"/>
                    </a:lnTo>
                    <a:lnTo>
                      <a:pt x="3" y="3"/>
                    </a:lnTo>
                    <a:lnTo>
                      <a:pt x="3" y="5"/>
                    </a:lnTo>
                    <a:lnTo>
                      <a:pt x="3"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2" name="Freeform 78"/>
              <p:cNvSpPr>
                <a:spLocks/>
              </p:cNvSpPr>
              <p:nvPr/>
            </p:nvSpPr>
            <p:spPr bwMode="auto">
              <a:xfrm>
                <a:off x="1565" y="4464"/>
                <a:ext cx="2" cy="3"/>
              </a:xfrm>
              <a:custGeom>
                <a:avLst/>
                <a:gdLst>
                  <a:gd name="T0" fmla="*/ 2 w 2"/>
                  <a:gd name="T1" fmla="*/ 3 h 3"/>
                  <a:gd name="T2" fmla="*/ 2 w 2"/>
                  <a:gd name="T3" fmla="*/ 3 h 3"/>
                  <a:gd name="T4" fmla="*/ 0 w 2"/>
                  <a:gd name="T5" fmla="*/ 3 h 3"/>
                  <a:gd name="T6" fmla="*/ 0 w 2"/>
                  <a:gd name="T7" fmla="*/ 0 h 3"/>
                  <a:gd name="T8" fmla="*/ 0 w 2"/>
                  <a:gd name="T9" fmla="*/ 3 h 3"/>
                  <a:gd name="T10" fmla="*/ 2 w 2"/>
                  <a:gd name="T11" fmla="*/ 3 h 3"/>
                  <a:gd name="T12" fmla="*/ 2 w 2"/>
                  <a:gd name="T13" fmla="*/ 0 h 3"/>
                  <a:gd name="T14" fmla="*/ 2 w 2"/>
                  <a:gd name="T15" fmla="*/ 0 h 3"/>
                  <a:gd name="T16" fmla="*/ 2 w 2"/>
                  <a:gd name="T17" fmla="*/ 0 h 3"/>
                  <a:gd name="T18" fmla="*/ 2 w 2"/>
                  <a:gd name="T19" fmla="*/ 0 h 3"/>
                  <a:gd name="T20" fmla="*/ 2 w 2"/>
                  <a:gd name="T21" fmla="*/ 0 h 3"/>
                  <a:gd name="T22" fmla="*/ 2 w 2"/>
                  <a:gd name="T23" fmla="*/ 0 h 3"/>
                  <a:gd name="T24" fmla="*/ 2 w 2"/>
                  <a:gd name="T25" fmla="*/ 0 h 3"/>
                  <a:gd name="T26" fmla="*/ 2 w 2"/>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2" y="3"/>
                    </a:moveTo>
                    <a:lnTo>
                      <a:pt x="2" y="3"/>
                    </a:lnTo>
                    <a:lnTo>
                      <a:pt x="0" y="3"/>
                    </a:lnTo>
                    <a:lnTo>
                      <a:pt x="0" y="0"/>
                    </a:lnTo>
                    <a:lnTo>
                      <a:pt x="0" y="3"/>
                    </a:lnTo>
                    <a:lnTo>
                      <a:pt x="2" y="3"/>
                    </a:lnTo>
                    <a:lnTo>
                      <a:pt x="2" y="0"/>
                    </a:lnTo>
                    <a:lnTo>
                      <a:pt x="2" y="0"/>
                    </a:lnTo>
                    <a:lnTo>
                      <a:pt x="2" y="0"/>
                    </a:lnTo>
                    <a:lnTo>
                      <a:pt x="2" y="0"/>
                    </a:lnTo>
                    <a:lnTo>
                      <a:pt x="2" y="0"/>
                    </a:lnTo>
                    <a:lnTo>
                      <a:pt x="2" y="0"/>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3" name="Freeform 79"/>
              <p:cNvSpPr>
                <a:spLocks/>
              </p:cNvSpPr>
              <p:nvPr/>
            </p:nvSpPr>
            <p:spPr bwMode="auto">
              <a:xfrm>
                <a:off x="1562" y="4461"/>
                <a:ext cx="3" cy="6"/>
              </a:xfrm>
              <a:custGeom>
                <a:avLst/>
                <a:gdLst>
                  <a:gd name="T0" fmla="*/ 3 w 3"/>
                  <a:gd name="T1" fmla="*/ 6 h 6"/>
                  <a:gd name="T2" fmla="*/ 3 w 3"/>
                  <a:gd name="T3" fmla="*/ 6 h 6"/>
                  <a:gd name="T4" fmla="*/ 3 w 3"/>
                  <a:gd name="T5" fmla="*/ 3 h 6"/>
                  <a:gd name="T6" fmla="*/ 0 w 3"/>
                  <a:gd name="T7" fmla="*/ 3 h 6"/>
                  <a:gd name="T8" fmla="*/ 0 w 3"/>
                  <a:gd name="T9" fmla="*/ 3 h 6"/>
                  <a:gd name="T10" fmla="*/ 0 w 3"/>
                  <a:gd name="T11" fmla="*/ 3 h 6"/>
                  <a:gd name="T12" fmla="*/ 0 w 3"/>
                  <a:gd name="T13" fmla="*/ 0 h 6"/>
                  <a:gd name="T14" fmla="*/ 0 w 3"/>
                  <a:gd name="T15" fmla="*/ 3 h 6"/>
                  <a:gd name="T16" fmla="*/ 3 w 3"/>
                  <a:gd name="T17" fmla="*/ 3 h 6"/>
                  <a:gd name="T18" fmla="*/ 0 w 3"/>
                  <a:gd name="T19" fmla="*/ 3 h 6"/>
                  <a:gd name="T20" fmla="*/ 0 w 3"/>
                  <a:gd name="T21" fmla="*/ 3 h 6"/>
                  <a:gd name="T22" fmla="*/ 3 w 3"/>
                  <a:gd name="T23" fmla="*/ 3 h 6"/>
                  <a:gd name="T24" fmla="*/ 3 w 3"/>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6">
                    <a:moveTo>
                      <a:pt x="3" y="6"/>
                    </a:moveTo>
                    <a:lnTo>
                      <a:pt x="3" y="6"/>
                    </a:lnTo>
                    <a:lnTo>
                      <a:pt x="3" y="3"/>
                    </a:lnTo>
                    <a:lnTo>
                      <a:pt x="0" y="3"/>
                    </a:lnTo>
                    <a:lnTo>
                      <a:pt x="0" y="3"/>
                    </a:lnTo>
                    <a:lnTo>
                      <a:pt x="0" y="3"/>
                    </a:lnTo>
                    <a:lnTo>
                      <a:pt x="0" y="0"/>
                    </a:lnTo>
                    <a:lnTo>
                      <a:pt x="0" y="3"/>
                    </a:lnTo>
                    <a:lnTo>
                      <a:pt x="3" y="3"/>
                    </a:lnTo>
                    <a:lnTo>
                      <a:pt x="0" y="3"/>
                    </a:lnTo>
                    <a:lnTo>
                      <a:pt x="0" y="3"/>
                    </a:lnTo>
                    <a:lnTo>
                      <a:pt x="3" y="3"/>
                    </a:lnTo>
                    <a:lnTo>
                      <a:pt x="3" y="6"/>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4" name="Freeform 80"/>
              <p:cNvSpPr>
                <a:spLocks/>
              </p:cNvSpPr>
              <p:nvPr/>
            </p:nvSpPr>
            <p:spPr bwMode="auto">
              <a:xfrm>
                <a:off x="1560" y="4467"/>
                <a:ext cx="5" cy="2"/>
              </a:xfrm>
              <a:custGeom>
                <a:avLst/>
                <a:gdLst>
                  <a:gd name="T0" fmla="*/ 2 w 5"/>
                  <a:gd name="T1" fmla="*/ 2 h 2"/>
                  <a:gd name="T2" fmla="*/ 0 w 5"/>
                  <a:gd name="T3" fmla="*/ 2 h 2"/>
                  <a:gd name="T4" fmla="*/ 0 w 5"/>
                  <a:gd name="T5" fmla="*/ 0 h 2"/>
                  <a:gd name="T6" fmla="*/ 2 w 5"/>
                  <a:gd name="T7" fmla="*/ 0 h 2"/>
                  <a:gd name="T8" fmla="*/ 2 w 5"/>
                  <a:gd name="T9" fmla="*/ 0 h 2"/>
                  <a:gd name="T10" fmla="*/ 2 w 5"/>
                  <a:gd name="T11" fmla="*/ 0 h 2"/>
                  <a:gd name="T12" fmla="*/ 2 w 5"/>
                  <a:gd name="T13" fmla="*/ 0 h 2"/>
                  <a:gd name="T14" fmla="*/ 5 w 5"/>
                  <a:gd name="T15" fmla="*/ 0 h 2"/>
                  <a:gd name="T16" fmla="*/ 5 w 5"/>
                  <a:gd name="T17" fmla="*/ 0 h 2"/>
                  <a:gd name="T18" fmla="*/ 2 w 5"/>
                  <a:gd name="T19" fmla="*/ 0 h 2"/>
                  <a:gd name="T20" fmla="*/ 2 w 5"/>
                  <a:gd name="T21" fmla="*/ 0 h 2"/>
                  <a:gd name="T22" fmla="*/ 2 w 5"/>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2" y="2"/>
                    </a:moveTo>
                    <a:lnTo>
                      <a:pt x="0" y="2"/>
                    </a:lnTo>
                    <a:lnTo>
                      <a:pt x="0" y="0"/>
                    </a:lnTo>
                    <a:lnTo>
                      <a:pt x="2" y="0"/>
                    </a:lnTo>
                    <a:lnTo>
                      <a:pt x="2" y="0"/>
                    </a:lnTo>
                    <a:lnTo>
                      <a:pt x="2" y="0"/>
                    </a:lnTo>
                    <a:lnTo>
                      <a:pt x="2" y="0"/>
                    </a:lnTo>
                    <a:lnTo>
                      <a:pt x="5" y="0"/>
                    </a:lnTo>
                    <a:lnTo>
                      <a:pt x="5" y="0"/>
                    </a:lnTo>
                    <a:lnTo>
                      <a:pt x="2" y="0"/>
                    </a:lnTo>
                    <a:lnTo>
                      <a:pt x="2" y="0"/>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5" name="Freeform 81"/>
              <p:cNvSpPr>
                <a:spLocks/>
              </p:cNvSpPr>
              <p:nvPr/>
            </p:nvSpPr>
            <p:spPr bwMode="auto">
              <a:xfrm>
                <a:off x="1557" y="4461"/>
                <a:ext cx="3" cy="3"/>
              </a:xfrm>
              <a:custGeom>
                <a:avLst/>
                <a:gdLst>
                  <a:gd name="T0" fmla="*/ 0 w 3"/>
                  <a:gd name="T1" fmla="*/ 3 h 3"/>
                  <a:gd name="T2" fmla="*/ 0 w 3"/>
                  <a:gd name="T3" fmla="*/ 3 h 3"/>
                  <a:gd name="T4" fmla="*/ 0 w 3"/>
                  <a:gd name="T5" fmla="*/ 3 h 3"/>
                  <a:gd name="T6" fmla="*/ 0 w 3"/>
                  <a:gd name="T7" fmla="*/ 3 h 3"/>
                  <a:gd name="T8" fmla="*/ 0 w 3"/>
                  <a:gd name="T9" fmla="*/ 0 h 3"/>
                  <a:gd name="T10" fmla="*/ 3 w 3"/>
                  <a:gd name="T11" fmla="*/ 0 h 3"/>
                  <a:gd name="T12" fmla="*/ 3 w 3"/>
                  <a:gd name="T13" fmla="*/ 3 h 3"/>
                  <a:gd name="T14" fmla="*/ 3 w 3"/>
                  <a:gd name="T15" fmla="*/ 3 h 3"/>
                  <a:gd name="T16" fmla="*/ 3 w 3"/>
                  <a:gd name="T17" fmla="*/ 3 h 3"/>
                  <a:gd name="T18" fmla="*/ 0 w 3"/>
                  <a:gd name="T19" fmla="*/ 3 h 3"/>
                  <a:gd name="T20" fmla="*/ 0 w 3"/>
                  <a:gd name="T21" fmla="*/ 3 h 3"/>
                  <a:gd name="T22" fmla="*/ 0 w 3"/>
                  <a:gd name="T23" fmla="*/ 3 h 3"/>
                  <a:gd name="T24" fmla="*/ 0 w 3"/>
                  <a:gd name="T25" fmla="*/ 3 h 3"/>
                  <a:gd name="T26" fmla="*/ 0 w 3"/>
                  <a:gd name="T27" fmla="*/ 3 h 3"/>
                  <a:gd name="T28" fmla="*/ 0 w 3"/>
                  <a:gd name="T29" fmla="*/ 3 h 3"/>
                  <a:gd name="T30" fmla="*/ 0 w 3"/>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3">
                    <a:moveTo>
                      <a:pt x="0" y="3"/>
                    </a:moveTo>
                    <a:lnTo>
                      <a:pt x="0" y="3"/>
                    </a:lnTo>
                    <a:lnTo>
                      <a:pt x="0" y="3"/>
                    </a:lnTo>
                    <a:lnTo>
                      <a:pt x="0" y="3"/>
                    </a:lnTo>
                    <a:lnTo>
                      <a:pt x="0" y="0"/>
                    </a:lnTo>
                    <a:lnTo>
                      <a:pt x="3" y="0"/>
                    </a:lnTo>
                    <a:lnTo>
                      <a:pt x="3" y="3"/>
                    </a:lnTo>
                    <a:lnTo>
                      <a:pt x="3" y="3"/>
                    </a:lnTo>
                    <a:lnTo>
                      <a:pt x="3" y="3"/>
                    </a:lnTo>
                    <a:lnTo>
                      <a:pt x="0" y="3"/>
                    </a:lnTo>
                    <a:lnTo>
                      <a:pt x="0" y="3"/>
                    </a:lnTo>
                    <a:lnTo>
                      <a:pt x="0" y="3"/>
                    </a:lnTo>
                    <a:lnTo>
                      <a:pt x="0" y="3"/>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6" name="Freeform 82"/>
              <p:cNvSpPr>
                <a:spLocks/>
              </p:cNvSpPr>
              <p:nvPr/>
            </p:nvSpPr>
            <p:spPr bwMode="auto">
              <a:xfrm>
                <a:off x="1560" y="4461"/>
                <a:ext cx="0" cy="3"/>
              </a:xfrm>
              <a:custGeom>
                <a:avLst/>
                <a:gdLst>
                  <a:gd name="T0" fmla="*/ 3 h 3"/>
                  <a:gd name="T1" fmla="*/ 3 h 3"/>
                  <a:gd name="T2" fmla="*/ 3 h 3"/>
                  <a:gd name="T3" fmla="*/ 3 h 3"/>
                  <a:gd name="T4" fmla="*/ 3 h 3"/>
                  <a:gd name="T5" fmla="*/ 3 h 3"/>
                  <a:gd name="T6" fmla="*/ 3 h 3"/>
                  <a:gd name="T7" fmla="*/ 3 h 3"/>
                  <a:gd name="T8" fmla="*/ 3 h 3"/>
                  <a:gd name="T9" fmla="*/ 0 h 3"/>
                  <a:gd name="T10" fmla="*/ 0 h 3"/>
                  <a:gd name="T11" fmla="*/ 3 h 3"/>
                  <a:gd name="T12" fmla="*/ 0 h 3"/>
                  <a:gd name="T13" fmla="*/ 0 h 3"/>
                  <a:gd name="T14" fmla="*/ 3 h 3"/>
                  <a:gd name="T15"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Lst>
                <a:rect l="0" t="0" r="r" b="b"/>
                <a:pathLst>
                  <a:path h="3">
                    <a:moveTo>
                      <a:pt x="0" y="3"/>
                    </a:moveTo>
                    <a:lnTo>
                      <a:pt x="0" y="3"/>
                    </a:lnTo>
                    <a:lnTo>
                      <a:pt x="0" y="3"/>
                    </a:lnTo>
                    <a:lnTo>
                      <a:pt x="0" y="3"/>
                    </a:lnTo>
                    <a:lnTo>
                      <a:pt x="0" y="3"/>
                    </a:lnTo>
                    <a:lnTo>
                      <a:pt x="0" y="3"/>
                    </a:lnTo>
                    <a:lnTo>
                      <a:pt x="0" y="3"/>
                    </a:lnTo>
                    <a:lnTo>
                      <a:pt x="0" y="3"/>
                    </a:lnTo>
                    <a:lnTo>
                      <a:pt x="0" y="3"/>
                    </a:lnTo>
                    <a:lnTo>
                      <a:pt x="0" y="0"/>
                    </a:lnTo>
                    <a:lnTo>
                      <a:pt x="0" y="0"/>
                    </a:lnTo>
                    <a:lnTo>
                      <a:pt x="0" y="3"/>
                    </a:lnTo>
                    <a:lnTo>
                      <a:pt x="0" y="0"/>
                    </a:lnTo>
                    <a:lnTo>
                      <a:pt x="0" y="0"/>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7" name="Freeform 83"/>
              <p:cNvSpPr>
                <a:spLocks/>
              </p:cNvSpPr>
              <p:nvPr/>
            </p:nvSpPr>
            <p:spPr bwMode="auto">
              <a:xfrm>
                <a:off x="1560" y="4449"/>
                <a:ext cx="2" cy="2"/>
              </a:xfrm>
              <a:custGeom>
                <a:avLst/>
                <a:gdLst>
                  <a:gd name="T0" fmla="*/ 0 w 2"/>
                  <a:gd name="T1" fmla="*/ 2 h 2"/>
                  <a:gd name="T2" fmla="*/ 0 w 2"/>
                  <a:gd name="T3" fmla="*/ 2 h 2"/>
                  <a:gd name="T4" fmla="*/ 0 w 2"/>
                  <a:gd name="T5" fmla="*/ 2 h 2"/>
                  <a:gd name="T6" fmla="*/ 0 w 2"/>
                  <a:gd name="T7" fmla="*/ 0 h 2"/>
                  <a:gd name="T8" fmla="*/ 0 w 2"/>
                  <a:gd name="T9" fmla="*/ 0 h 2"/>
                  <a:gd name="T10" fmla="*/ 0 w 2"/>
                  <a:gd name="T11" fmla="*/ 0 h 2"/>
                  <a:gd name="T12" fmla="*/ 0 w 2"/>
                  <a:gd name="T13" fmla="*/ 0 h 2"/>
                  <a:gd name="T14" fmla="*/ 2 w 2"/>
                  <a:gd name="T15" fmla="*/ 0 h 2"/>
                  <a:gd name="T16" fmla="*/ 2 w 2"/>
                  <a:gd name="T17" fmla="*/ 0 h 2"/>
                  <a:gd name="T18" fmla="*/ 2 w 2"/>
                  <a:gd name="T19" fmla="*/ 0 h 2"/>
                  <a:gd name="T20" fmla="*/ 0 w 2"/>
                  <a:gd name="T21" fmla="*/ 0 h 2"/>
                  <a:gd name="T22" fmla="*/ 0 w 2"/>
                  <a:gd name="T23" fmla="*/ 0 h 2"/>
                  <a:gd name="T24" fmla="*/ 0 w 2"/>
                  <a:gd name="T25" fmla="*/ 2 h 2"/>
                  <a:gd name="T26" fmla="*/ 0 w 2"/>
                  <a:gd name="T27" fmla="*/ 0 h 2"/>
                  <a:gd name="T28" fmla="*/ 0 w 2"/>
                  <a:gd name="T29" fmla="*/ 0 h 2"/>
                  <a:gd name="T30" fmla="*/ 0 w 2"/>
                  <a:gd name="T31" fmla="*/ 2 h 2"/>
                  <a:gd name="T32" fmla="*/ 0 w 2"/>
                  <a:gd name="T3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2">
                    <a:moveTo>
                      <a:pt x="0" y="2"/>
                    </a:moveTo>
                    <a:lnTo>
                      <a:pt x="0" y="2"/>
                    </a:lnTo>
                    <a:lnTo>
                      <a:pt x="0" y="2"/>
                    </a:lnTo>
                    <a:lnTo>
                      <a:pt x="0" y="0"/>
                    </a:lnTo>
                    <a:lnTo>
                      <a:pt x="0" y="0"/>
                    </a:lnTo>
                    <a:lnTo>
                      <a:pt x="0" y="0"/>
                    </a:lnTo>
                    <a:lnTo>
                      <a:pt x="0" y="0"/>
                    </a:lnTo>
                    <a:lnTo>
                      <a:pt x="2" y="0"/>
                    </a:lnTo>
                    <a:lnTo>
                      <a:pt x="2" y="0"/>
                    </a:lnTo>
                    <a:lnTo>
                      <a:pt x="2" y="0"/>
                    </a:lnTo>
                    <a:lnTo>
                      <a:pt x="0" y="0"/>
                    </a:lnTo>
                    <a:lnTo>
                      <a:pt x="0" y="0"/>
                    </a:lnTo>
                    <a:lnTo>
                      <a:pt x="0" y="2"/>
                    </a:lnTo>
                    <a:lnTo>
                      <a:pt x="0" y="0"/>
                    </a:lnTo>
                    <a:lnTo>
                      <a:pt x="0" y="0"/>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8" name="Freeform 84"/>
              <p:cNvSpPr>
                <a:spLocks/>
              </p:cNvSpPr>
              <p:nvPr/>
            </p:nvSpPr>
            <p:spPr bwMode="auto">
              <a:xfrm>
                <a:off x="1562" y="4444"/>
                <a:ext cx="3" cy="5"/>
              </a:xfrm>
              <a:custGeom>
                <a:avLst/>
                <a:gdLst>
                  <a:gd name="T0" fmla="*/ 0 w 3"/>
                  <a:gd name="T1" fmla="*/ 5 h 5"/>
                  <a:gd name="T2" fmla="*/ 0 w 3"/>
                  <a:gd name="T3" fmla="*/ 5 h 5"/>
                  <a:gd name="T4" fmla="*/ 0 w 3"/>
                  <a:gd name="T5" fmla="*/ 2 h 5"/>
                  <a:gd name="T6" fmla="*/ 3 w 3"/>
                  <a:gd name="T7" fmla="*/ 2 h 5"/>
                  <a:gd name="T8" fmla="*/ 3 w 3"/>
                  <a:gd name="T9" fmla="*/ 2 h 5"/>
                  <a:gd name="T10" fmla="*/ 3 w 3"/>
                  <a:gd name="T11" fmla="*/ 0 h 5"/>
                  <a:gd name="T12" fmla="*/ 3 w 3"/>
                  <a:gd name="T13" fmla="*/ 0 h 5"/>
                  <a:gd name="T14" fmla="*/ 3 w 3"/>
                  <a:gd name="T15" fmla="*/ 2 h 5"/>
                  <a:gd name="T16" fmla="*/ 3 w 3"/>
                  <a:gd name="T17" fmla="*/ 2 h 5"/>
                  <a:gd name="T18" fmla="*/ 3 w 3"/>
                  <a:gd name="T19" fmla="*/ 2 h 5"/>
                  <a:gd name="T20" fmla="*/ 0 w 3"/>
                  <a:gd name="T21" fmla="*/ 2 h 5"/>
                  <a:gd name="T22" fmla="*/ 0 w 3"/>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0" y="5"/>
                    </a:moveTo>
                    <a:lnTo>
                      <a:pt x="0" y="5"/>
                    </a:lnTo>
                    <a:lnTo>
                      <a:pt x="0" y="2"/>
                    </a:lnTo>
                    <a:lnTo>
                      <a:pt x="3" y="2"/>
                    </a:lnTo>
                    <a:lnTo>
                      <a:pt x="3" y="2"/>
                    </a:lnTo>
                    <a:lnTo>
                      <a:pt x="3" y="0"/>
                    </a:lnTo>
                    <a:lnTo>
                      <a:pt x="3" y="0"/>
                    </a:lnTo>
                    <a:lnTo>
                      <a:pt x="3" y="2"/>
                    </a:lnTo>
                    <a:lnTo>
                      <a:pt x="3" y="2"/>
                    </a:lnTo>
                    <a:lnTo>
                      <a:pt x="3" y="2"/>
                    </a:lnTo>
                    <a:lnTo>
                      <a:pt x="0" y="2"/>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79" name="Freeform 85"/>
              <p:cNvSpPr>
                <a:spLocks/>
              </p:cNvSpPr>
              <p:nvPr/>
            </p:nvSpPr>
            <p:spPr bwMode="auto">
              <a:xfrm>
                <a:off x="1562" y="4429"/>
                <a:ext cx="3" cy="5"/>
              </a:xfrm>
              <a:custGeom>
                <a:avLst/>
                <a:gdLst>
                  <a:gd name="T0" fmla="*/ 0 w 3"/>
                  <a:gd name="T1" fmla="*/ 5 h 5"/>
                  <a:gd name="T2" fmla="*/ 0 w 3"/>
                  <a:gd name="T3" fmla="*/ 5 h 5"/>
                  <a:gd name="T4" fmla="*/ 0 w 3"/>
                  <a:gd name="T5" fmla="*/ 2 h 5"/>
                  <a:gd name="T6" fmla="*/ 0 w 3"/>
                  <a:gd name="T7" fmla="*/ 2 h 5"/>
                  <a:gd name="T8" fmla="*/ 0 w 3"/>
                  <a:gd name="T9" fmla="*/ 2 h 5"/>
                  <a:gd name="T10" fmla="*/ 0 w 3"/>
                  <a:gd name="T11" fmla="*/ 0 h 5"/>
                  <a:gd name="T12" fmla="*/ 0 w 3"/>
                  <a:gd name="T13" fmla="*/ 0 h 5"/>
                  <a:gd name="T14" fmla="*/ 3 w 3"/>
                  <a:gd name="T15" fmla="*/ 0 h 5"/>
                  <a:gd name="T16" fmla="*/ 3 w 3"/>
                  <a:gd name="T17" fmla="*/ 0 h 5"/>
                  <a:gd name="T18" fmla="*/ 0 w 3"/>
                  <a:gd name="T19" fmla="*/ 0 h 5"/>
                  <a:gd name="T20" fmla="*/ 0 w 3"/>
                  <a:gd name="T21" fmla="*/ 2 h 5"/>
                  <a:gd name="T22" fmla="*/ 3 w 3"/>
                  <a:gd name="T23" fmla="*/ 2 h 5"/>
                  <a:gd name="T24" fmla="*/ 0 w 3"/>
                  <a:gd name="T25" fmla="*/ 2 h 5"/>
                  <a:gd name="T26" fmla="*/ 0 w 3"/>
                  <a:gd name="T27" fmla="*/ 2 h 5"/>
                  <a:gd name="T28" fmla="*/ 3 w 3"/>
                  <a:gd name="T29" fmla="*/ 5 h 5"/>
                  <a:gd name="T30" fmla="*/ 0 w 3"/>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5">
                    <a:moveTo>
                      <a:pt x="0" y="5"/>
                    </a:moveTo>
                    <a:lnTo>
                      <a:pt x="0" y="5"/>
                    </a:lnTo>
                    <a:lnTo>
                      <a:pt x="0" y="2"/>
                    </a:lnTo>
                    <a:lnTo>
                      <a:pt x="0" y="2"/>
                    </a:lnTo>
                    <a:lnTo>
                      <a:pt x="0" y="2"/>
                    </a:lnTo>
                    <a:lnTo>
                      <a:pt x="0" y="0"/>
                    </a:lnTo>
                    <a:lnTo>
                      <a:pt x="0" y="0"/>
                    </a:lnTo>
                    <a:lnTo>
                      <a:pt x="3" y="0"/>
                    </a:lnTo>
                    <a:lnTo>
                      <a:pt x="3" y="0"/>
                    </a:lnTo>
                    <a:lnTo>
                      <a:pt x="0" y="0"/>
                    </a:lnTo>
                    <a:lnTo>
                      <a:pt x="0" y="2"/>
                    </a:lnTo>
                    <a:lnTo>
                      <a:pt x="3" y="2"/>
                    </a:lnTo>
                    <a:lnTo>
                      <a:pt x="0" y="2"/>
                    </a:lnTo>
                    <a:lnTo>
                      <a:pt x="0" y="2"/>
                    </a:lnTo>
                    <a:lnTo>
                      <a:pt x="3"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0" name="Freeform 86"/>
              <p:cNvSpPr>
                <a:spLocks/>
              </p:cNvSpPr>
              <p:nvPr/>
            </p:nvSpPr>
            <p:spPr bwMode="auto">
              <a:xfrm>
                <a:off x="1552" y="4431"/>
                <a:ext cx="5" cy="3"/>
              </a:xfrm>
              <a:custGeom>
                <a:avLst/>
                <a:gdLst>
                  <a:gd name="T0" fmla="*/ 3 w 5"/>
                  <a:gd name="T1" fmla="*/ 3 h 3"/>
                  <a:gd name="T2" fmla="*/ 3 w 5"/>
                  <a:gd name="T3" fmla="*/ 3 h 3"/>
                  <a:gd name="T4" fmla="*/ 0 w 5"/>
                  <a:gd name="T5" fmla="*/ 3 h 3"/>
                  <a:gd name="T6" fmla="*/ 0 w 5"/>
                  <a:gd name="T7" fmla="*/ 3 h 3"/>
                  <a:gd name="T8" fmla="*/ 3 w 5"/>
                  <a:gd name="T9" fmla="*/ 0 h 3"/>
                  <a:gd name="T10" fmla="*/ 3 w 5"/>
                  <a:gd name="T11" fmla="*/ 0 h 3"/>
                  <a:gd name="T12" fmla="*/ 3 w 5"/>
                  <a:gd name="T13" fmla="*/ 0 h 3"/>
                  <a:gd name="T14" fmla="*/ 5 w 5"/>
                  <a:gd name="T15" fmla="*/ 0 h 3"/>
                  <a:gd name="T16" fmla="*/ 5 w 5"/>
                  <a:gd name="T17" fmla="*/ 0 h 3"/>
                  <a:gd name="T18" fmla="*/ 3 w 5"/>
                  <a:gd name="T19" fmla="*/ 0 h 3"/>
                  <a:gd name="T20" fmla="*/ 3 w 5"/>
                  <a:gd name="T21" fmla="*/ 0 h 3"/>
                  <a:gd name="T22" fmla="*/ 3 w 5"/>
                  <a:gd name="T23" fmla="*/ 0 h 3"/>
                  <a:gd name="T24" fmla="*/ 3 w 5"/>
                  <a:gd name="T25" fmla="*/ 3 h 3"/>
                  <a:gd name="T26" fmla="*/ 3 w 5"/>
                  <a:gd name="T27" fmla="*/ 3 h 3"/>
                  <a:gd name="T28" fmla="*/ 0 w 5"/>
                  <a:gd name="T29" fmla="*/ 3 h 3"/>
                  <a:gd name="T30" fmla="*/ 3 w 5"/>
                  <a:gd name="T31" fmla="*/ 3 h 3"/>
                  <a:gd name="T32" fmla="*/ 3 w 5"/>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
                    <a:moveTo>
                      <a:pt x="3" y="3"/>
                    </a:moveTo>
                    <a:lnTo>
                      <a:pt x="3" y="3"/>
                    </a:lnTo>
                    <a:lnTo>
                      <a:pt x="0" y="3"/>
                    </a:lnTo>
                    <a:lnTo>
                      <a:pt x="0" y="3"/>
                    </a:lnTo>
                    <a:lnTo>
                      <a:pt x="3" y="0"/>
                    </a:lnTo>
                    <a:lnTo>
                      <a:pt x="3" y="0"/>
                    </a:lnTo>
                    <a:lnTo>
                      <a:pt x="3" y="0"/>
                    </a:lnTo>
                    <a:lnTo>
                      <a:pt x="5" y="0"/>
                    </a:lnTo>
                    <a:lnTo>
                      <a:pt x="5" y="0"/>
                    </a:lnTo>
                    <a:lnTo>
                      <a:pt x="3" y="0"/>
                    </a:lnTo>
                    <a:lnTo>
                      <a:pt x="3" y="0"/>
                    </a:lnTo>
                    <a:lnTo>
                      <a:pt x="3" y="0"/>
                    </a:lnTo>
                    <a:lnTo>
                      <a:pt x="3" y="3"/>
                    </a:lnTo>
                    <a:lnTo>
                      <a:pt x="3" y="3"/>
                    </a:lnTo>
                    <a:lnTo>
                      <a:pt x="0"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1" name="Freeform 87"/>
              <p:cNvSpPr>
                <a:spLocks/>
              </p:cNvSpPr>
              <p:nvPr/>
            </p:nvSpPr>
            <p:spPr bwMode="auto">
              <a:xfrm>
                <a:off x="1547" y="4474"/>
                <a:ext cx="3" cy="3"/>
              </a:xfrm>
              <a:custGeom>
                <a:avLst/>
                <a:gdLst>
                  <a:gd name="T0" fmla="*/ 0 w 3"/>
                  <a:gd name="T1" fmla="*/ 3 h 3"/>
                  <a:gd name="T2" fmla="*/ 0 w 3"/>
                  <a:gd name="T3" fmla="*/ 3 h 3"/>
                  <a:gd name="T4" fmla="*/ 0 w 3"/>
                  <a:gd name="T5" fmla="*/ 0 h 3"/>
                  <a:gd name="T6" fmla="*/ 0 w 3"/>
                  <a:gd name="T7" fmla="*/ 0 h 3"/>
                  <a:gd name="T8" fmla="*/ 0 w 3"/>
                  <a:gd name="T9" fmla="*/ 0 h 3"/>
                  <a:gd name="T10" fmla="*/ 3 w 3"/>
                  <a:gd name="T11" fmla="*/ 0 h 3"/>
                  <a:gd name="T12" fmla="*/ 3 w 3"/>
                  <a:gd name="T13" fmla="*/ 0 h 3"/>
                  <a:gd name="T14" fmla="*/ 3 w 3"/>
                  <a:gd name="T15" fmla="*/ 0 h 3"/>
                  <a:gd name="T16" fmla="*/ 3 w 3"/>
                  <a:gd name="T17" fmla="*/ 0 h 3"/>
                  <a:gd name="T18" fmla="*/ 3 w 3"/>
                  <a:gd name="T19" fmla="*/ 3 h 3"/>
                  <a:gd name="T20" fmla="*/ 0 w 3"/>
                  <a:gd name="T21" fmla="*/ 3 h 3"/>
                  <a:gd name="T22" fmla="*/ 0 w 3"/>
                  <a:gd name="T23" fmla="*/ 0 h 3"/>
                  <a:gd name="T24" fmla="*/ 0 w 3"/>
                  <a:gd name="T25" fmla="*/ 0 h 3"/>
                  <a:gd name="T26" fmla="*/ 0 w 3"/>
                  <a:gd name="T27" fmla="*/ 3 h 3"/>
                  <a:gd name="T28" fmla="*/ 0 w 3"/>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0" y="3"/>
                    </a:moveTo>
                    <a:lnTo>
                      <a:pt x="0" y="3"/>
                    </a:lnTo>
                    <a:lnTo>
                      <a:pt x="0" y="0"/>
                    </a:lnTo>
                    <a:lnTo>
                      <a:pt x="0" y="0"/>
                    </a:lnTo>
                    <a:lnTo>
                      <a:pt x="0" y="0"/>
                    </a:lnTo>
                    <a:lnTo>
                      <a:pt x="3" y="0"/>
                    </a:lnTo>
                    <a:lnTo>
                      <a:pt x="3" y="0"/>
                    </a:lnTo>
                    <a:lnTo>
                      <a:pt x="3" y="0"/>
                    </a:lnTo>
                    <a:lnTo>
                      <a:pt x="3" y="0"/>
                    </a:lnTo>
                    <a:lnTo>
                      <a:pt x="3" y="3"/>
                    </a:lnTo>
                    <a:lnTo>
                      <a:pt x="0" y="3"/>
                    </a:lnTo>
                    <a:lnTo>
                      <a:pt x="0" y="0"/>
                    </a:lnTo>
                    <a:lnTo>
                      <a:pt x="0" y="0"/>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3" name="Freeform 88"/>
              <p:cNvSpPr>
                <a:spLocks/>
              </p:cNvSpPr>
              <p:nvPr/>
            </p:nvSpPr>
            <p:spPr bwMode="auto">
              <a:xfrm>
                <a:off x="1555" y="4477"/>
                <a:ext cx="2" cy="5"/>
              </a:xfrm>
              <a:custGeom>
                <a:avLst/>
                <a:gdLst>
                  <a:gd name="T0" fmla="*/ 0 w 2"/>
                  <a:gd name="T1" fmla="*/ 5 h 5"/>
                  <a:gd name="T2" fmla="*/ 0 w 2"/>
                  <a:gd name="T3" fmla="*/ 2 h 5"/>
                  <a:gd name="T4" fmla="*/ 0 w 2"/>
                  <a:gd name="T5" fmla="*/ 2 h 5"/>
                  <a:gd name="T6" fmla="*/ 0 w 2"/>
                  <a:gd name="T7" fmla="*/ 2 h 5"/>
                  <a:gd name="T8" fmla="*/ 2 w 2"/>
                  <a:gd name="T9" fmla="*/ 2 h 5"/>
                  <a:gd name="T10" fmla="*/ 2 w 2"/>
                  <a:gd name="T11" fmla="*/ 0 h 5"/>
                  <a:gd name="T12" fmla="*/ 2 w 2"/>
                  <a:gd name="T13" fmla="*/ 0 h 5"/>
                  <a:gd name="T14" fmla="*/ 2 w 2"/>
                  <a:gd name="T15" fmla="*/ 2 h 5"/>
                  <a:gd name="T16" fmla="*/ 2 w 2"/>
                  <a:gd name="T17" fmla="*/ 2 h 5"/>
                  <a:gd name="T18" fmla="*/ 2 w 2"/>
                  <a:gd name="T19" fmla="*/ 2 h 5"/>
                  <a:gd name="T20" fmla="*/ 0 w 2"/>
                  <a:gd name="T21" fmla="*/ 2 h 5"/>
                  <a:gd name="T22" fmla="*/ 0 w 2"/>
                  <a:gd name="T23" fmla="*/ 2 h 5"/>
                  <a:gd name="T24" fmla="*/ 0 w 2"/>
                  <a:gd name="T25" fmla="*/ 2 h 5"/>
                  <a:gd name="T26" fmla="*/ 0 w 2"/>
                  <a:gd name="T27" fmla="*/ 5 h 5"/>
                  <a:gd name="T28" fmla="*/ 0 w 2"/>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0" y="5"/>
                    </a:moveTo>
                    <a:lnTo>
                      <a:pt x="0" y="2"/>
                    </a:lnTo>
                    <a:lnTo>
                      <a:pt x="0" y="2"/>
                    </a:lnTo>
                    <a:lnTo>
                      <a:pt x="0" y="2"/>
                    </a:lnTo>
                    <a:lnTo>
                      <a:pt x="2" y="2"/>
                    </a:lnTo>
                    <a:lnTo>
                      <a:pt x="2" y="0"/>
                    </a:lnTo>
                    <a:lnTo>
                      <a:pt x="2" y="0"/>
                    </a:lnTo>
                    <a:lnTo>
                      <a:pt x="2" y="2"/>
                    </a:lnTo>
                    <a:lnTo>
                      <a:pt x="2" y="2"/>
                    </a:lnTo>
                    <a:lnTo>
                      <a:pt x="2" y="2"/>
                    </a:lnTo>
                    <a:lnTo>
                      <a:pt x="0" y="2"/>
                    </a:lnTo>
                    <a:lnTo>
                      <a:pt x="0" y="2"/>
                    </a:lnTo>
                    <a:lnTo>
                      <a:pt x="0" y="2"/>
                    </a:lnTo>
                    <a:lnTo>
                      <a:pt x="0"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4" name="Freeform 89"/>
              <p:cNvSpPr>
                <a:spLocks/>
              </p:cNvSpPr>
              <p:nvPr/>
            </p:nvSpPr>
            <p:spPr bwMode="auto">
              <a:xfrm>
                <a:off x="1560" y="4477"/>
                <a:ext cx="2" cy="2"/>
              </a:xfrm>
              <a:custGeom>
                <a:avLst/>
                <a:gdLst>
                  <a:gd name="T0" fmla="*/ 0 w 2"/>
                  <a:gd name="T1" fmla="*/ 2 h 2"/>
                  <a:gd name="T2" fmla="*/ 0 w 2"/>
                  <a:gd name="T3" fmla="*/ 2 h 2"/>
                  <a:gd name="T4" fmla="*/ 0 w 2"/>
                  <a:gd name="T5" fmla="*/ 0 h 2"/>
                  <a:gd name="T6" fmla="*/ 0 w 2"/>
                  <a:gd name="T7" fmla="*/ 0 h 2"/>
                  <a:gd name="T8" fmla="*/ 0 w 2"/>
                  <a:gd name="T9" fmla="*/ 0 h 2"/>
                  <a:gd name="T10" fmla="*/ 0 w 2"/>
                  <a:gd name="T11" fmla="*/ 0 h 2"/>
                  <a:gd name="T12" fmla="*/ 2 w 2"/>
                  <a:gd name="T13" fmla="*/ 0 h 2"/>
                  <a:gd name="T14" fmla="*/ 2 w 2"/>
                  <a:gd name="T15" fmla="*/ 0 h 2"/>
                  <a:gd name="T16" fmla="*/ 0 w 2"/>
                  <a:gd name="T17" fmla="*/ 0 h 2"/>
                  <a:gd name="T18" fmla="*/ 0 w 2"/>
                  <a:gd name="T19" fmla="*/ 2 h 2"/>
                  <a:gd name="T20" fmla="*/ 0 w 2"/>
                  <a:gd name="T21" fmla="*/ 2 h 2"/>
                  <a:gd name="T22" fmla="*/ 0 w 2"/>
                  <a:gd name="T23" fmla="*/ 0 h 2"/>
                  <a:gd name="T24" fmla="*/ 0 w 2"/>
                  <a:gd name="T25" fmla="*/ 0 h 2"/>
                  <a:gd name="T26" fmla="*/ 0 w 2"/>
                  <a:gd name="T27" fmla="*/ 2 h 2"/>
                  <a:gd name="T28" fmla="*/ 0 w 2"/>
                  <a:gd name="T29" fmla="*/ 2 h 2"/>
                  <a:gd name="T30" fmla="*/ 0 w 2"/>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0" y="2"/>
                    </a:moveTo>
                    <a:lnTo>
                      <a:pt x="0" y="2"/>
                    </a:lnTo>
                    <a:lnTo>
                      <a:pt x="0" y="0"/>
                    </a:lnTo>
                    <a:lnTo>
                      <a:pt x="0" y="0"/>
                    </a:lnTo>
                    <a:lnTo>
                      <a:pt x="0" y="0"/>
                    </a:lnTo>
                    <a:lnTo>
                      <a:pt x="0" y="0"/>
                    </a:lnTo>
                    <a:lnTo>
                      <a:pt x="2" y="0"/>
                    </a:lnTo>
                    <a:lnTo>
                      <a:pt x="2" y="0"/>
                    </a:lnTo>
                    <a:lnTo>
                      <a:pt x="0" y="0"/>
                    </a:lnTo>
                    <a:lnTo>
                      <a:pt x="0" y="2"/>
                    </a:lnTo>
                    <a:lnTo>
                      <a:pt x="0" y="2"/>
                    </a:lnTo>
                    <a:lnTo>
                      <a:pt x="0" y="0"/>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5" name="Freeform 90"/>
              <p:cNvSpPr>
                <a:spLocks/>
              </p:cNvSpPr>
              <p:nvPr/>
            </p:nvSpPr>
            <p:spPr bwMode="auto">
              <a:xfrm>
                <a:off x="1560" y="4477"/>
                <a:ext cx="5" cy="2"/>
              </a:xfrm>
              <a:custGeom>
                <a:avLst/>
                <a:gdLst>
                  <a:gd name="T0" fmla="*/ 2 w 5"/>
                  <a:gd name="T1" fmla="*/ 2 h 2"/>
                  <a:gd name="T2" fmla="*/ 2 w 5"/>
                  <a:gd name="T3" fmla="*/ 2 h 2"/>
                  <a:gd name="T4" fmla="*/ 0 w 5"/>
                  <a:gd name="T5" fmla="*/ 2 h 2"/>
                  <a:gd name="T6" fmla="*/ 2 w 5"/>
                  <a:gd name="T7" fmla="*/ 2 h 2"/>
                  <a:gd name="T8" fmla="*/ 2 w 5"/>
                  <a:gd name="T9" fmla="*/ 2 h 2"/>
                  <a:gd name="T10" fmla="*/ 2 w 5"/>
                  <a:gd name="T11" fmla="*/ 2 h 2"/>
                  <a:gd name="T12" fmla="*/ 2 w 5"/>
                  <a:gd name="T13" fmla="*/ 0 h 2"/>
                  <a:gd name="T14" fmla="*/ 5 w 5"/>
                  <a:gd name="T15" fmla="*/ 0 h 2"/>
                  <a:gd name="T16" fmla="*/ 5 w 5"/>
                  <a:gd name="T17" fmla="*/ 2 h 2"/>
                  <a:gd name="T18" fmla="*/ 2 w 5"/>
                  <a:gd name="T19" fmla="*/ 2 h 2"/>
                  <a:gd name="T20" fmla="*/ 2 w 5"/>
                  <a:gd name="T21" fmla="*/ 2 h 2"/>
                  <a:gd name="T22" fmla="*/ 2 w 5"/>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2" y="2"/>
                    </a:moveTo>
                    <a:lnTo>
                      <a:pt x="2" y="2"/>
                    </a:lnTo>
                    <a:lnTo>
                      <a:pt x="0" y="2"/>
                    </a:lnTo>
                    <a:lnTo>
                      <a:pt x="2" y="2"/>
                    </a:lnTo>
                    <a:lnTo>
                      <a:pt x="2" y="2"/>
                    </a:lnTo>
                    <a:lnTo>
                      <a:pt x="2" y="2"/>
                    </a:lnTo>
                    <a:lnTo>
                      <a:pt x="2" y="0"/>
                    </a:lnTo>
                    <a:lnTo>
                      <a:pt x="5" y="0"/>
                    </a:lnTo>
                    <a:lnTo>
                      <a:pt x="5" y="2"/>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6" name="Freeform 91"/>
              <p:cNvSpPr>
                <a:spLocks/>
              </p:cNvSpPr>
              <p:nvPr/>
            </p:nvSpPr>
            <p:spPr bwMode="auto">
              <a:xfrm>
                <a:off x="1555" y="4482"/>
                <a:ext cx="2" cy="5"/>
              </a:xfrm>
              <a:custGeom>
                <a:avLst/>
                <a:gdLst>
                  <a:gd name="T0" fmla="*/ 0 w 2"/>
                  <a:gd name="T1" fmla="*/ 5 h 5"/>
                  <a:gd name="T2" fmla="*/ 0 w 2"/>
                  <a:gd name="T3" fmla="*/ 5 h 5"/>
                  <a:gd name="T4" fmla="*/ 0 w 2"/>
                  <a:gd name="T5" fmla="*/ 2 h 5"/>
                  <a:gd name="T6" fmla="*/ 0 w 2"/>
                  <a:gd name="T7" fmla="*/ 0 h 5"/>
                  <a:gd name="T8" fmla="*/ 0 w 2"/>
                  <a:gd name="T9" fmla="*/ 0 h 5"/>
                  <a:gd name="T10" fmla="*/ 0 w 2"/>
                  <a:gd name="T11" fmla="*/ 0 h 5"/>
                  <a:gd name="T12" fmla="*/ 0 w 2"/>
                  <a:gd name="T13" fmla="*/ 0 h 5"/>
                  <a:gd name="T14" fmla="*/ 0 w 2"/>
                  <a:gd name="T15" fmla="*/ 2 h 5"/>
                  <a:gd name="T16" fmla="*/ 2 w 2"/>
                  <a:gd name="T17" fmla="*/ 2 h 5"/>
                  <a:gd name="T18" fmla="*/ 0 w 2"/>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5">
                    <a:moveTo>
                      <a:pt x="0" y="5"/>
                    </a:moveTo>
                    <a:lnTo>
                      <a:pt x="0" y="5"/>
                    </a:lnTo>
                    <a:lnTo>
                      <a:pt x="0" y="2"/>
                    </a:lnTo>
                    <a:lnTo>
                      <a:pt x="0" y="0"/>
                    </a:lnTo>
                    <a:lnTo>
                      <a:pt x="0" y="0"/>
                    </a:lnTo>
                    <a:lnTo>
                      <a:pt x="0" y="0"/>
                    </a:lnTo>
                    <a:lnTo>
                      <a:pt x="0" y="0"/>
                    </a:lnTo>
                    <a:lnTo>
                      <a:pt x="0" y="2"/>
                    </a:lnTo>
                    <a:lnTo>
                      <a:pt x="2" y="2"/>
                    </a:lnTo>
                    <a:lnTo>
                      <a:pt x="0" y="5"/>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7" name="Freeform 92"/>
              <p:cNvSpPr>
                <a:spLocks/>
              </p:cNvSpPr>
              <p:nvPr/>
            </p:nvSpPr>
            <p:spPr bwMode="auto">
              <a:xfrm>
                <a:off x="1537" y="4504"/>
                <a:ext cx="3" cy="3"/>
              </a:xfrm>
              <a:custGeom>
                <a:avLst/>
                <a:gdLst>
                  <a:gd name="T0" fmla="*/ 0 w 3"/>
                  <a:gd name="T1" fmla="*/ 3 h 3"/>
                  <a:gd name="T2" fmla="*/ 0 w 3"/>
                  <a:gd name="T3" fmla="*/ 3 h 3"/>
                  <a:gd name="T4" fmla="*/ 0 w 3"/>
                  <a:gd name="T5" fmla="*/ 3 h 3"/>
                  <a:gd name="T6" fmla="*/ 0 w 3"/>
                  <a:gd name="T7" fmla="*/ 3 h 3"/>
                  <a:gd name="T8" fmla="*/ 0 w 3"/>
                  <a:gd name="T9" fmla="*/ 0 h 3"/>
                  <a:gd name="T10" fmla="*/ 3 w 3"/>
                  <a:gd name="T11" fmla="*/ 0 h 3"/>
                  <a:gd name="T12" fmla="*/ 3 w 3"/>
                  <a:gd name="T13" fmla="*/ 3 h 3"/>
                  <a:gd name="T14" fmla="*/ 3 w 3"/>
                  <a:gd name="T15" fmla="*/ 0 h 3"/>
                  <a:gd name="T16" fmla="*/ 0 w 3"/>
                  <a:gd name="T17" fmla="*/ 0 h 3"/>
                  <a:gd name="T18" fmla="*/ 0 w 3"/>
                  <a:gd name="T19" fmla="*/ 3 h 3"/>
                  <a:gd name="T20" fmla="*/ 0 w 3"/>
                  <a:gd name="T21" fmla="*/ 3 h 3"/>
                  <a:gd name="T22" fmla="*/ 0 w 3"/>
                  <a:gd name="T23" fmla="*/ 3 h 3"/>
                  <a:gd name="T24" fmla="*/ 0 w 3"/>
                  <a:gd name="T25" fmla="*/ 3 h 3"/>
                  <a:gd name="T26" fmla="*/ 0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0" y="3"/>
                    </a:moveTo>
                    <a:lnTo>
                      <a:pt x="0" y="3"/>
                    </a:lnTo>
                    <a:lnTo>
                      <a:pt x="0" y="3"/>
                    </a:lnTo>
                    <a:lnTo>
                      <a:pt x="0" y="3"/>
                    </a:lnTo>
                    <a:lnTo>
                      <a:pt x="0" y="0"/>
                    </a:lnTo>
                    <a:lnTo>
                      <a:pt x="3" y="0"/>
                    </a:lnTo>
                    <a:lnTo>
                      <a:pt x="3" y="3"/>
                    </a:lnTo>
                    <a:lnTo>
                      <a:pt x="3" y="0"/>
                    </a:lnTo>
                    <a:lnTo>
                      <a:pt x="0" y="0"/>
                    </a:lnTo>
                    <a:lnTo>
                      <a:pt x="0" y="3"/>
                    </a:lnTo>
                    <a:lnTo>
                      <a:pt x="0" y="3"/>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8" name="Freeform 93"/>
              <p:cNvSpPr>
                <a:spLocks/>
              </p:cNvSpPr>
              <p:nvPr/>
            </p:nvSpPr>
            <p:spPr bwMode="auto">
              <a:xfrm>
                <a:off x="1545" y="4509"/>
                <a:ext cx="2" cy="3"/>
              </a:xfrm>
              <a:custGeom>
                <a:avLst/>
                <a:gdLst>
                  <a:gd name="T0" fmla="*/ 2 w 2"/>
                  <a:gd name="T1" fmla="*/ 3 h 3"/>
                  <a:gd name="T2" fmla="*/ 2 w 2"/>
                  <a:gd name="T3" fmla="*/ 3 h 3"/>
                  <a:gd name="T4" fmla="*/ 2 w 2"/>
                  <a:gd name="T5" fmla="*/ 0 h 3"/>
                  <a:gd name="T6" fmla="*/ 2 w 2"/>
                  <a:gd name="T7" fmla="*/ 0 h 3"/>
                  <a:gd name="T8" fmla="*/ 0 w 2"/>
                  <a:gd name="T9" fmla="*/ 0 h 3"/>
                  <a:gd name="T10" fmla="*/ 0 w 2"/>
                  <a:gd name="T11" fmla="*/ 0 h 3"/>
                  <a:gd name="T12" fmla="*/ 0 w 2"/>
                  <a:gd name="T13" fmla="*/ 0 h 3"/>
                  <a:gd name="T14" fmla="*/ 0 w 2"/>
                  <a:gd name="T15" fmla="*/ 0 h 3"/>
                  <a:gd name="T16" fmla="*/ 0 w 2"/>
                  <a:gd name="T17" fmla="*/ 0 h 3"/>
                  <a:gd name="T18" fmla="*/ 2 w 2"/>
                  <a:gd name="T19" fmla="*/ 0 h 3"/>
                  <a:gd name="T20" fmla="*/ 2 w 2"/>
                  <a:gd name="T21" fmla="*/ 0 h 3"/>
                  <a:gd name="T22" fmla="*/ 2 w 2"/>
                  <a:gd name="T23" fmla="*/ 0 h 3"/>
                  <a:gd name="T24" fmla="*/ 2 w 2"/>
                  <a:gd name="T25" fmla="*/ 0 h 3"/>
                  <a:gd name="T26" fmla="*/ 2 w 2"/>
                  <a:gd name="T27" fmla="*/ 0 h 3"/>
                  <a:gd name="T28" fmla="*/ 2 w 2"/>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3">
                    <a:moveTo>
                      <a:pt x="2" y="3"/>
                    </a:moveTo>
                    <a:lnTo>
                      <a:pt x="2" y="3"/>
                    </a:lnTo>
                    <a:lnTo>
                      <a:pt x="2" y="0"/>
                    </a:lnTo>
                    <a:lnTo>
                      <a:pt x="2" y="0"/>
                    </a:lnTo>
                    <a:lnTo>
                      <a:pt x="0" y="0"/>
                    </a:lnTo>
                    <a:lnTo>
                      <a:pt x="0" y="0"/>
                    </a:lnTo>
                    <a:lnTo>
                      <a:pt x="0" y="0"/>
                    </a:lnTo>
                    <a:lnTo>
                      <a:pt x="0" y="0"/>
                    </a:lnTo>
                    <a:lnTo>
                      <a:pt x="0" y="0"/>
                    </a:lnTo>
                    <a:lnTo>
                      <a:pt x="2" y="0"/>
                    </a:lnTo>
                    <a:lnTo>
                      <a:pt x="2" y="0"/>
                    </a:lnTo>
                    <a:lnTo>
                      <a:pt x="2" y="0"/>
                    </a:lnTo>
                    <a:lnTo>
                      <a:pt x="2" y="0"/>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89" name="Freeform 94"/>
              <p:cNvSpPr>
                <a:spLocks/>
              </p:cNvSpPr>
              <p:nvPr/>
            </p:nvSpPr>
            <p:spPr bwMode="auto">
              <a:xfrm>
                <a:off x="1582" y="4522"/>
                <a:ext cx="5" cy="0"/>
              </a:xfrm>
              <a:custGeom>
                <a:avLst/>
                <a:gdLst>
                  <a:gd name="T0" fmla="*/ 5 w 5"/>
                  <a:gd name="T1" fmla="*/ 5 w 5"/>
                  <a:gd name="T2" fmla="*/ 5 w 5"/>
                  <a:gd name="T3" fmla="*/ 3 w 5"/>
                  <a:gd name="T4" fmla="*/ 3 w 5"/>
                  <a:gd name="T5" fmla="*/ 3 w 5"/>
                  <a:gd name="T6" fmla="*/ 0 w 5"/>
                  <a:gd name="T7" fmla="*/ 0 w 5"/>
                  <a:gd name="T8" fmla="*/ 3 w 5"/>
                  <a:gd name="T9" fmla="*/ 3 w 5"/>
                  <a:gd name="T10" fmla="*/ 5 w 5"/>
                  <a:gd name="T11" fmla="*/ 5 w 5"/>
                  <a:gd name="T12" fmla="*/ 5 w 5"/>
                  <a:gd name="T13" fmla="*/ 5 w 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5">
                    <a:moveTo>
                      <a:pt x="5" y="0"/>
                    </a:moveTo>
                    <a:lnTo>
                      <a:pt x="5" y="0"/>
                    </a:lnTo>
                    <a:lnTo>
                      <a:pt x="5" y="0"/>
                    </a:lnTo>
                    <a:lnTo>
                      <a:pt x="3" y="0"/>
                    </a:lnTo>
                    <a:lnTo>
                      <a:pt x="3" y="0"/>
                    </a:lnTo>
                    <a:lnTo>
                      <a:pt x="3" y="0"/>
                    </a:lnTo>
                    <a:lnTo>
                      <a:pt x="0" y="0"/>
                    </a:lnTo>
                    <a:lnTo>
                      <a:pt x="0" y="0"/>
                    </a:lnTo>
                    <a:lnTo>
                      <a:pt x="3" y="0"/>
                    </a:lnTo>
                    <a:lnTo>
                      <a:pt x="3" y="0"/>
                    </a:lnTo>
                    <a:lnTo>
                      <a:pt x="5" y="0"/>
                    </a:lnTo>
                    <a:lnTo>
                      <a:pt x="5" y="0"/>
                    </a:lnTo>
                    <a:lnTo>
                      <a:pt x="5" y="0"/>
                    </a:lnTo>
                    <a:lnTo>
                      <a:pt x="5"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0" name="Freeform 95"/>
              <p:cNvSpPr>
                <a:spLocks/>
              </p:cNvSpPr>
              <p:nvPr/>
            </p:nvSpPr>
            <p:spPr bwMode="auto">
              <a:xfrm>
                <a:off x="1555" y="4539"/>
                <a:ext cx="2" cy="3"/>
              </a:xfrm>
              <a:custGeom>
                <a:avLst/>
                <a:gdLst>
                  <a:gd name="T0" fmla="*/ 0 w 2"/>
                  <a:gd name="T1" fmla="*/ 3 h 3"/>
                  <a:gd name="T2" fmla="*/ 0 w 2"/>
                  <a:gd name="T3" fmla="*/ 3 h 3"/>
                  <a:gd name="T4" fmla="*/ 0 w 2"/>
                  <a:gd name="T5" fmla="*/ 0 h 3"/>
                  <a:gd name="T6" fmla="*/ 0 w 2"/>
                  <a:gd name="T7" fmla="*/ 0 h 3"/>
                  <a:gd name="T8" fmla="*/ 0 w 2"/>
                  <a:gd name="T9" fmla="*/ 0 h 3"/>
                  <a:gd name="T10" fmla="*/ 2 w 2"/>
                  <a:gd name="T11" fmla="*/ 0 h 3"/>
                  <a:gd name="T12" fmla="*/ 2 w 2"/>
                  <a:gd name="T13" fmla="*/ 0 h 3"/>
                  <a:gd name="T14" fmla="*/ 2 w 2"/>
                  <a:gd name="T15" fmla="*/ 0 h 3"/>
                  <a:gd name="T16" fmla="*/ 2 w 2"/>
                  <a:gd name="T17" fmla="*/ 0 h 3"/>
                  <a:gd name="T18" fmla="*/ 2 w 2"/>
                  <a:gd name="T19" fmla="*/ 0 h 3"/>
                  <a:gd name="T20" fmla="*/ 2 w 2"/>
                  <a:gd name="T21" fmla="*/ 0 h 3"/>
                  <a:gd name="T22" fmla="*/ 0 w 2"/>
                  <a:gd name="T23" fmla="*/ 0 h 3"/>
                  <a:gd name="T24" fmla="*/ 2 w 2"/>
                  <a:gd name="T25" fmla="*/ 0 h 3"/>
                  <a:gd name="T26" fmla="*/ 0 w 2"/>
                  <a:gd name="T27" fmla="*/ 3 h 3"/>
                  <a:gd name="T28" fmla="*/ 0 w 2"/>
                  <a:gd name="T29" fmla="*/ 0 h 3"/>
                  <a:gd name="T30" fmla="*/ 0 w 2"/>
                  <a:gd name="T31" fmla="*/ 0 h 3"/>
                  <a:gd name="T32" fmla="*/ 0 w 2"/>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3">
                    <a:moveTo>
                      <a:pt x="0" y="3"/>
                    </a:moveTo>
                    <a:lnTo>
                      <a:pt x="0" y="3"/>
                    </a:lnTo>
                    <a:lnTo>
                      <a:pt x="0" y="0"/>
                    </a:lnTo>
                    <a:lnTo>
                      <a:pt x="0" y="0"/>
                    </a:lnTo>
                    <a:lnTo>
                      <a:pt x="0" y="0"/>
                    </a:lnTo>
                    <a:lnTo>
                      <a:pt x="2" y="0"/>
                    </a:lnTo>
                    <a:lnTo>
                      <a:pt x="2" y="0"/>
                    </a:lnTo>
                    <a:lnTo>
                      <a:pt x="2" y="0"/>
                    </a:lnTo>
                    <a:lnTo>
                      <a:pt x="2" y="0"/>
                    </a:lnTo>
                    <a:lnTo>
                      <a:pt x="2" y="0"/>
                    </a:lnTo>
                    <a:lnTo>
                      <a:pt x="2" y="0"/>
                    </a:lnTo>
                    <a:lnTo>
                      <a:pt x="0" y="0"/>
                    </a:lnTo>
                    <a:lnTo>
                      <a:pt x="2" y="0"/>
                    </a:lnTo>
                    <a:lnTo>
                      <a:pt x="0" y="3"/>
                    </a:lnTo>
                    <a:lnTo>
                      <a:pt x="0" y="0"/>
                    </a:lnTo>
                    <a:lnTo>
                      <a:pt x="0"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1" name="Freeform 96"/>
              <p:cNvSpPr>
                <a:spLocks/>
              </p:cNvSpPr>
              <p:nvPr/>
            </p:nvSpPr>
            <p:spPr bwMode="auto">
              <a:xfrm>
                <a:off x="1542" y="4552"/>
                <a:ext cx="3" cy="2"/>
              </a:xfrm>
              <a:custGeom>
                <a:avLst/>
                <a:gdLst>
                  <a:gd name="T0" fmla="*/ 0 w 3"/>
                  <a:gd name="T1" fmla="*/ 2 h 2"/>
                  <a:gd name="T2" fmla="*/ 0 w 3"/>
                  <a:gd name="T3" fmla="*/ 2 h 2"/>
                  <a:gd name="T4" fmla="*/ 0 w 3"/>
                  <a:gd name="T5" fmla="*/ 2 h 2"/>
                  <a:gd name="T6" fmla="*/ 0 w 3"/>
                  <a:gd name="T7" fmla="*/ 2 h 2"/>
                  <a:gd name="T8" fmla="*/ 3 w 3"/>
                  <a:gd name="T9" fmla="*/ 2 h 2"/>
                  <a:gd name="T10" fmla="*/ 3 w 3"/>
                  <a:gd name="T11" fmla="*/ 0 h 2"/>
                  <a:gd name="T12" fmla="*/ 3 w 3"/>
                  <a:gd name="T13" fmla="*/ 0 h 2"/>
                  <a:gd name="T14" fmla="*/ 3 w 3"/>
                  <a:gd name="T15" fmla="*/ 2 h 2"/>
                  <a:gd name="T16" fmla="*/ 3 w 3"/>
                  <a:gd name="T17" fmla="*/ 2 h 2"/>
                  <a:gd name="T18" fmla="*/ 3 w 3"/>
                  <a:gd name="T19" fmla="*/ 2 h 2"/>
                  <a:gd name="T20" fmla="*/ 0 w 3"/>
                  <a:gd name="T21" fmla="*/ 2 h 2"/>
                  <a:gd name="T22" fmla="*/ 0 w 3"/>
                  <a:gd name="T23" fmla="*/ 2 h 2"/>
                  <a:gd name="T24" fmla="*/ 0 w 3"/>
                  <a:gd name="T25" fmla="*/ 2 h 2"/>
                  <a:gd name="T26" fmla="*/ 0 w 3"/>
                  <a:gd name="T27" fmla="*/ 2 h 2"/>
                  <a:gd name="T28" fmla="*/ 0 w 3"/>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lnTo>
                      <a:pt x="0" y="2"/>
                    </a:lnTo>
                    <a:lnTo>
                      <a:pt x="0" y="2"/>
                    </a:lnTo>
                    <a:lnTo>
                      <a:pt x="0" y="2"/>
                    </a:lnTo>
                    <a:lnTo>
                      <a:pt x="3" y="2"/>
                    </a:lnTo>
                    <a:lnTo>
                      <a:pt x="3" y="0"/>
                    </a:lnTo>
                    <a:lnTo>
                      <a:pt x="3" y="0"/>
                    </a:lnTo>
                    <a:lnTo>
                      <a:pt x="3" y="2"/>
                    </a:lnTo>
                    <a:lnTo>
                      <a:pt x="3" y="2"/>
                    </a:lnTo>
                    <a:lnTo>
                      <a:pt x="3" y="2"/>
                    </a:lnTo>
                    <a:lnTo>
                      <a:pt x="0" y="2"/>
                    </a:lnTo>
                    <a:lnTo>
                      <a:pt x="0" y="2"/>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2" name="Freeform 97"/>
              <p:cNvSpPr>
                <a:spLocks/>
              </p:cNvSpPr>
              <p:nvPr/>
            </p:nvSpPr>
            <p:spPr bwMode="auto">
              <a:xfrm>
                <a:off x="1522" y="4532"/>
                <a:ext cx="5" cy="5"/>
              </a:xfrm>
              <a:custGeom>
                <a:avLst/>
                <a:gdLst>
                  <a:gd name="T0" fmla="*/ 3 w 5"/>
                  <a:gd name="T1" fmla="*/ 5 h 5"/>
                  <a:gd name="T2" fmla="*/ 3 w 5"/>
                  <a:gd name="T3" fmla="*/ 5 h 5"/>
                  <a:gd name="T4" fmla="*/ 3 w 5"/>
                  <a:gd name="T5" fmla="*/ 2 h 5"/>
                  <a:gd name="T6" fmla="*/ 0 w 5"/>
                  <a:gd name="T7" fmla="*/ 2 h 5"/>
                  <a:gd name="T8" fmla="*/ 0 w 5"/>
                  <a:gd name="T9" fmla="*/ 0 h 5"/>
                  <a:gd name="T10" fmla="*/ 3 w 5"/>
                  <a:gd name="T11" fmla="*/ 0 h 5"/>
                  <a:gd name="T12" fmla="*/ 3 w 5"/>
                  <a:gd name="T13" fmla="*/ 0 h 5"/>
                  <a:gd name="T14" fmla="*/ 3 w 5"/>
                  <a:gd name="T15" fmla="*/ 0 h 5"/>
                  <a:gd name="T16" fmla="*/ 5 w 5"/>
                  <a:gd name="T17" fmla="*/ 0 h 5"/>
                  <a:gd name="T18" fmla="*/ 3 w 5"/>
                  <a:gd name="T19" fmla="*/ 0 h 5"/>
                  <a:gd name="T20" fmla="*/ 3 w 5"/>
                  <a:gd name="T21" fmla="*/ 2 h 5"/>
                  <a:gd name="T22" fmla="*/ 3 w 5"/>
                  <a:gd name="T23" fmla="*/ 2 h 5"/>
                  <a:gd name="T24" fmla="*/ 3 w 5"/>
                  <a:gd name="T25" fmla="*/ 0 h 5"/>
                  <a:gd name="T26" fmla="*/ 3 w 5"/>
                  <a:gd name="T27" fmla="*/ 2 h 5"/>
                  <a:gd name="T28" fmla="*/ 3 w 5"/>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3" y="5"/>
                    </a:moveTo>
                    <a:lnTo>
                      <a:pt x="3" y="5"/>
                    </a:lnTo>
                    <a:lnTo>
                      <a:pt x="3" y="2"/>
                    </a:lnTo>
                    <a:lnTo>
                      <a:pt x="0" y="2"/>
                    </a:lnTo>
                    <a:lnTo>
                      <a:pt x="0" y="0"/>
                    </a:lnTo>
                    <a:lnTo>
                      <a:pt x="3" y="0"/>
                    </a:lnTo>
                    <a:lnTo>
                      <a:pt x="3" y="0"/>
                    </a:lnTo>
                    <a:lnTo>
                      <a:pt x="3" y="0"/>
                    </a:lnTo>
                    <a:lnTo>
                      <a:pt x="5" y="0"/>
                    </a:lnTo>
                    <a:lnTo>
                      <a:pt x="3" y="0"/>
                    </a:lnTo>
                    <a:lnTo>
                      <a:pt x="3" y="2"/>
                    </a:lnTo>
                    <a:lnTo>
                      <a:pt x="3" y="2"/>
                    </a:lnTo>
                    <a:lnTo>
                      <a:pt x="3" y="0"/>
                    </a:lnTo>
                    <a:lnTo>
                      <a:pt x="3" y="2"/>
                    </a:lnTo>
                    <a:lnTo>
                      <a:pt x="3"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3" name="Freeform 98"/>
              <p:cNvSpPr>
                <a:spLocks/>
              </p:cNvSpPr>
              <p:nvPr/>
            </p:nvSpPr>
            <p:spPr bwMode="auto">
              <a:xfrm>
                <a:off x="1525" y="4529"/>
                <a:ext cx="2" cy="3"/>
              </a:xfrm>
              <a:custGeom>
                <a:avLst/>
                <a:gdLst>
                  <a:gd name="T0" fmla="*/ 2 w 2"/>
                  <a:gd name="T1" fmla="*/ 3 h 3"/>
                  <a:gd name="T2" fmla="*/ 0 w 2"/>
                  <a:gd name="T3" fmla="*/ 3 h 3"/>
                  <a:gd name="T4" fmla="*/ 0 w 2"/>
                  <a:gd name="T5" fmla="*/ 3 h 3"/>
                  <a:gd name="T6" fmla="*/ 0 w 2"/>
                  <a:gd name="T7" fmla="*/ 0 h 3"/>
                  <a:gd name="T8" fmla="*/ 2 w 2"/>
                  <a:gd name="T9" fmla="*/ 3 h 3"/>
                  <a:gd name="T10" fmla="*/ 2 w 2"/>
                  <a:gd name="T11" fmla="*/ 0 h 3"/>
                  <a:gd name="T12" fmla="*/ 0 w 2"/>
                  <a:gd name="T13" fmla="*/ 0 h 3"/>
                  <a:gd name="T14" fmla="*/ 2 w 2"/>
                  <a:gd name="T15" fmla="*/ 0 h 3"/>
                  <a:gd name="T16" fmla="*/ 2 w 2"/>
                  <a:gd name="T17" fmla="*/ 0 h 3"/>
                  <a:gd name="T18" fmla="*/ 2 w 2"/>
                  <a:gd name="T19" fmla="*/ 0 h 3"/>
                  <a:gd name="T20" fmla="*/ 2 w 2"/>
                  <a:gd name="T21" fmla="*/ 3 h 3"/>
                  <a:gd name="T22" fmla="*/ 0 w 2"/>
                  <a:gd name="T23" fmla="*/ 3 h 3"/>
                  <a:gd name="T24" fmla="*/ 2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2" y="3"/>
                    </a:moveTo>
                    <a:lnTo>
                      <a:pt x="0" y="3"/>
                    </a:lnTo>
                    <a:lnTo>
                      <a:pt x="0" y="3"/>
                    </a:lnTo>
                    <a:lnTo>
                      <a:pt x="0" y="0"/>
                    </a:lnTo>
                    <a:lnTo>
                      <a:pt x="2" y="3"/>
                    </a:lnTo>
                    <a:lnTo>
                      <a:pt x="2" y="0"/>
                    </a:lnTo>
                    <a:lnTo>
                      <a:pt x="0" y="0"/>
                    </a:lnTo>
                    <a:lnTo>
                      <a:pt x="2" y="0"/>
                    </a:lnTo>
                    <a:lnTo>
                      <a:pt x="2" y="0"/>
                    </a:lnTo>
                    <a:lnTo>
                      <a:pt x="2" y="0"/>
                    </a:lnTo>
                    <a:lnTo>
                      <a:pt x="2" y="3"/>
                    </a:lnTo>
                    <a:lnTo>
                      <a:pt x="0"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4" name="Freeform 99"/>
              <p:cNvSpPr>
                <a:spLocks/>
              </p:cNvSpPr>
              <p:nvPr/>
            </p:nvSpPr>
            <p:spPr bwMode="auto">
              <a:xfrm>
                <a:off x="1527" y="4527"/>
                <a:ext cx="3" cy="2"/>
              </a:xfrm>
              <a:custGeom>
                <a:avLst/>
                <a:gdLst>
                  <a:gd name="T0" fmla="*/ 0 w 3"/>
                  <a:gd name="T1" fmla="*/ 2 h 2"/>
                  <a:gd name="T2" fmla="*/ 0 w 3"/>
                  <a:gd name="T3" fmla="*/ 2 h 2"/>
                  <a:gd name="T4" fmla="*/ 0 w 3"/>
                  <a:gd name="T5" fmla="*/ 2 h 2"/>
                  <a:gd name="T6" fmla="*/ 0 w 3"/>
                  <a:gd name="T7" fmla="*/ 2 h 2"/>
                  <a:gd name="T8" fmla="*/ 0 w 3"/>
                  <a:gd name="T9" fmla="*/ 2 h 2"/>
                  <a:gd name="T10" fmla="*/ 0 w 3"/>
                  <a:gd name="T11" fmla="*/ 0 h 2"/>
                  <a:gd name="T12" fmla="*/ 0 w 3"/>
                  <a:gd name="T13" fmla="*/ 0 h 2"/>
                  <a:gd name="T14" fmla="*/ 3 w 3"/>
                  <a:gd name="T15" fmla="*/ 0 h 2"/>
                  <a:gd name="T16" fmla="*/ 0 w 3"/>
                  <a:gd name="T17" fmla="*/ 0 h 2"/>
                  <a:gd name="T18" fmla="*/ 0 w 3"/>
                  <a:gd name="T19" fmla="*/ 2 h 2"/>
                  <a:gd name="T20" fmla="*/ 3 w 3"/>
                  <a:gd name="T21" fmla="*/ 2 h 2"/>
                  <a:gd name="T22" fmla="*/ 0 w 3"/>
                  <a:gd name="T23" fmla="*/ 2 h 2"/>
                  <a:gd name="T24" fmla="*/ 0 w 3"/>
                  <a:gd name="T25" fmla="*/ 2 h 2"/>
                  <a:gd name="T26" fmla="*/ 0 w 3"/>
                  <a:gd name="T27" fmla="*/ 2 h 2"/>
                  <a:gd name="T28" fmla="*/ 0 w 3"/>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0" y="2"/>
                    </a:moveTo>
                    <a:lnTo>
                      <a:pt x="0" y="2"/>
                    </a:lnTo>
                    <a:lnTo>
                      <a:pt x="0" y="2"/>
                    </a:lnTo>
                    <a:lnTo>
                      <a:pt x="0" y="2"/>
                    </a:lnTo>
                    <a:lnTo>
                      <a:pt x="0" y="2"/>
                    </a:lnTo>
                    <a:lnTo>
                      <a:pt x="0" y="0"/>
                    </a:lnTo>
                    <a:lnTo>
                      <a:pt x="0" y="0"/>
                    </a:lnTo>
                    <a:lnTo>
                      <a:pt x="3" y="0"/>
                    </a:lnTo>
                    <a:lnTo>
                      <a:pt x="0" y="0"/>
                    </a:lnTo>
                    <a:lnTo>
                      <a:pt x="0" y="2"/>
                    </a:lnTo>
                    <a:lnTo>
                      <a:pt x="3" y="2"/>
                    </a:lnTo>
                    <a:lnTo>
                      <a:pt x="0" y="2"/>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5" name="Freeform 100"/>
              <p:cNvSpPr>
                <a:spLocks/>
              </p:cNvSpPr>
              <p:nvPr/>
            </p:nvSpPr>
            <p:spPr bwMode="auto">
              <a:xfrm>
                <a:off x="1502" y="4509"/>
                <a:ext cx="5" cy="3"/>
              </a:xfrm>
              <a:custGeom>
                <a:avLst/>
                <a:gdLst>
                  <a:gd name="T0" fmla="*/ 3 w 5"/>
                  <a:gd name="T1" fmla="*/ 3 h 3"/>
                  <a:gd name="T2" fmla="*/ 3 w 5"/>
                  <a:gd name="T3" fmla="*/ 3 h 3"/>
                  <a:gd name="T4" fmla="*/ 3 w 5"/>
                  <a:gd name="T5" fmla="*/ 3 h 3"/>
                  <a:gd name="T6" fmla="*/ 0 w 5"/>
                  <a:gd name="T7" fmla="*/ 3 h 3"/>
                  <a:gd name="T8" fmla="*/ 3 w 5"/>
                  <a:gd name="T9" fmla="*/ 3 h 3"/>
                  <a:gd name="T10" fmla="*/ 3 w 5"/>
                  <a:gd name="T11" fmla="*/ 3 h 3"/>
                  <a:gd name="T12" fmla="*/ 3 w 5"/>
                  <a:gd name="T13" fmla="*/ 0 h 3"/>
                  <a:gd name="T14" fmla="*/ 3 w 5"/>
                  <a:gd name="T15" fmla="*/ 3 h 3"/>
                  <a:gd name="T16" fmla="*/ 5 w 5"/>
                  <a:gd name="T17" fmla="*/ 3 h 3"/>
                  <a:gd name="T18" fmla="*/ 5 w 5"/>
                  <a:gd name="T19" fmla="*/ 0 h 3"/>
                  <a:gd name="T20" fmla="*/ 5 w 5"/>
                  <a:gd name="T21" fmla="*/ 3 h 3"/>
                  <a:gd name="T22" fmla="*/ 5 w 5"/>
                  <a:gd name="T23" fmla="*/ 3 h 3"/>
                  <a:gd name="T24" fmla="*/ 3 w 5"/>
                  <a:gd name="T25" fmla="*/ 3 h 3"/>
                  <a:gd name="T26" fmla="*/ 3 w 5"/>
                  <a:gd name="T27" fmla="*/ 3 h 3"/>
                  <a:gd name="T28" fmla="*/ 3 w 5"/>
                  <a:gd name="T29" fmla="*/ 3 h 3"/>
                  <a:gd name="T30" fmla="*/ 3 w 5"/>
                  <a:gd name="T3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3" y="3"/>
                    </a:moveTo>
                    <a:lnTo>
                      <a:pt x="3" y="3"/>
                    </a:lnTo>
                    <a:lnTo>
                      <a:pt x="3" y="3"/>
                    </a:lnTo>
                    <a:lnTo>
                      <a:pt x="0" y="3"/>
                    </a:lnTo>
                    <a:lnTo>
                      <a:pt x="3" y="3"/>
                    </a:lnTo>
                    <a:lnTo>
                      <a:pt x="3" y="3"/>
                    </a:lnTo>
                    <a:lnTo>
                      <a:pt x="3" y="0"/>
                    </a:lnTo>
                    <a:lnTo>
                      <a:pt x="3" y="3"/>
                    </a:lnTo>
                    <a:lnTo>
                      <a:pt x="5" y="3"/>
                    </a:lnTo>
                    <a:lnTo>
                      <a:pt x="5" y="0"/>
                    </a:lnTo>
                    <a:lnTo>
                      <a:pt x="5" y="3"/>
                    </a:lnTo>
                    <a:lnTo>
                      <a:pt x="5" y="3"/>
                    </a:lnTo>
                    <a:lnTo>
                      <a:pt x="3" y="3"/>
                    </a:lnTo>
                    <a:lnTo>
                      <a:pt x="3"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6" name="Freeform 101"/>
              <p:cNvSpPr>
                <a:spLocks/>
              </p:cNvSpPr>
              <p:nvPr/>
            </p:nvSpPr>
            <p:spPr bwMode="auto">
              <a:xfrm>
                <a:off x="1492" y="4509"/>
                <a:ext cx="3" cy="3"/>
              </a:xfrm>
              <a:custGeom>
                <a:avLst/>
                <a:gdLst>
                  <a:gd name="T0" fmla="*/ 0 w 3"/>
                  <a:gd name="T1" fmla="*/ 3 h 3"/>
                  <a:gd name="T2" fmla="*/ 0 w 3"/>
                  <a:gd name="T3" fmla="*/ 3 h 3"/>
                  <a:gd name="T4" fmla="*/ 0 w 3"/>
                  <a:gd name="T5" fmla="*/ 3 h 3"/>
                  <a:gd name="T6" fmla="*/ 0 w 3"/>
                  <a:gd name="T7" fmla="*/ 3 h 3"/>
                  <a:gd name="T8" fmla="*/ 3 w 3"/>
                  <a:gd name="T9" fmla="*/ 0 h 3"/>
                  <a:gd name="T10" fmla="*/ 3 w 3"/>
                  <a:gd name="T11" fmla="*/ 0 h 3"/>
                  <a:gd name="T12" fmla="*/ 3 w 3"/>
                  <a:gd name="T13" fmla="*/ 3 h 3"/>
                  <a:gd name="T14" fmla="*/ 3 w 3"/>
                  <a:gd name="T15" fmla="*/ 0 h 3"/>
                  <a:gd name="T16" fmla="*/ 3 w 3"/>
                  <a:gd name="T17" fmla="*/ 0 h 3"/>
                  <a:gd name="T18" fmla="*/ 3 w 3"/>
                  <a:gd name="T19" fmla="*/ 3 h 3"/>
                  <a:gd name="T20" fmla="*/ 3 w 3"/>
                  <a:gd name="T21" fmla="*/ 3 h 3"/>
                  <a:gd name="T22" fmla="*/ 0 w 3"/>
                  <a:gd name="T23" fmla="*/ 3 h 3"/>
                  <a:gd name="T24" fmla="*/ 0 w 3"/>
                  <a:gd name="T25" fmla="*/ 3 h 3"/>
                  <a:gd name="T26" fmla="*/ 0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0" y="3"/>
                    </a:moveTo>
                    <a:lnTo>
                      <a:pt x="0" y="3"/>
                    </a:lnTo>
                    <a:lnTo>
                      <a:pt x="0" y="3"/>
                    </a:lnTo>
                    <a:lnTo>
                      <a:pt x="0" y="3"/>
                    </a:lnTo>
                    <a:lnTo>
                      <a:pt x="3" y="0"/>
                    </a:lnTo>
                    <a:lnTo>
                      <a:pt x="3" y="0"/>
                    </a:lnTo>
                    <a:lnTo>
                      <a:pt x="3" y="3"/>
                    </a:lnTo>
                    <a:lnTo>
                      <a:pt x="3" y="0"/>
                    </a:lnTo>
                    <a:lnTo>
                      <a:pt x="3" y="0"/>
                    </a:lnTo>
                    <a:lnTo>
                      <a:pt x="3" y="3"/>
                    </a:lnTo>
                    <a:lnTo>
                      <a:pt x="3" y="3"/>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7" name="Freeform 102"/>
              <p:cNvSpPr>
                <a:spLocks/>
              </p:cNvSpPr>
              <p:nvPr/>
            </p:nvSpPr>
            <p:spPr bwMode="auto">
              <a:xfrm>
                <a:off x="1485" y="4529"/>
                <a:ext cx="5" cy="3"/>
              </a:xfrm>
              <a:custGeom>
                <a:avLst/>
                <a:gdLst>
                  <a:gd name="T0" fmla="*/ 0 w 5"/>
                  <a:gd name="T1" fmla="*/ 3 h 3"/>
                  <a:gd name="T2" fmla="*/ 0 w 5"/>
                  <a:gd name="T3" fmla="*/ 3 h 3"/>
                  <a:gd name="T4" fmla="*/ 0 w 5"/>
                  <a:gd name="T5" fmla="*/ 3 h 3"/>
                  <a:gd name="T6" fmla="*/ 0 w 5"/>
                  <a:gd name="T7" fmla="*/ 0 h 3"/>
                  <a:gd name="T8" fmla="*/ 2 w 5"/>
                  <a:gd name="T9" fmla="*/ 0 h 3"/>
                  <a:gd name="T10" fmla="*/ 2 w 5"/>
                  <a:gd name="T11" fmla="*/ 3 h 3"/>
                  <a:gd name="T12" fmla="*/ 2 w 5"/>
                  <a:gd name="T13" fmla="*/ 0 h 3"/>
                  <a:gd name="T14" fmla="*/ 2 w 5"/>
                  <a:gd name="T15" fmla="*/ 0 h 3"/>
                  <a:gd name="T16" fmla="*/ 5 w 5"/>
                  <a:gd name="T17" fmla="*/ 0 h 3"/>
                  <a:gd name="T18" fmla="*/ 5 w 5"/>
                  <a:gd name="T19" fmla="*/ 3 h 3"/>
                  <a:gd name="T20" fmla="*/ 2 w 5"/>
                  <a:gd name="T21" fmla="*/ 3 h 3"/>
                  <a:gd name="T22" fmla="*/ 2 w 5"/>
                  <a:gd name="T23" fmla="*/ 0 h 3"/>
                  <a:gd name="T24" fmla="*/ 2 w 5"/>
                  <a:gd name="T25" fmla="*/ 3 h 3"/>
                  <a:gd name="T26" fmla="*/ 2 w 5"/>
                  <a:gd name="T27" fmla="*/ 3 h 3"/>
                  <a:gd name="T28" fmla="*/ 2 w 5"/>
                  <a:gd name="T29" fmla="*/ 3 h 3"/>
                  <a:gd name="T30" fmla="*/ 0 w 5"/>
                  <a:gd name="T31" fmla="*/ 3 h 3"/>
                  <a:gd name="T32" fmla="*/ 0 w 5"/>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
                    <a:moveTo>
                      <a:pt x="0" y="3"/>
                    </a:moveTo>
                    <a:lnTo>
                      <a:pt x="0" y="3"/>
                    </a:lnTo>
                    <a:lnTo>
                      <a:pt x="0" y="3"/>
                    </a:lnTo>
                    <a:lnTo>
                      <a:pt x="0" y="0"/>
                    </a:lnTo>
                    <a:lnTo>
                      <a:pt x="2" y="0"/>
                    </a:lnTo>
                    <a:lnTo>
                      <a:pt x="2" y="3"/>
                    </a:lnTo>
                    <a:lnTo>
                      <a:pt x="2" y="0"/>
                    </a:lnTo>
                    <a:lnTo>
                      <a:pt x="2" y="0"/>
                    </a:lnTo>
                    <a:lnTo>
                      <a:pt x="5" y="0"/>
                    </a:lnTo>
                    <a:lnTo>
                      <a:pt x="5" y="3"/>
                    </a:lnTo>
                    <a:lnTo>
                      <a:pt x="2" y="3"/>
                    </a:lnTo>
                    <a:lnTo>
                      <a:pt x="2" y="0"/>
                    </a:lnTo>
                    <a:lnTo>
                      <a:pt x="2" y="3"/>
                    </a:lnTo>
                    <a:lnTo>
                      <a:pt x="2" y="3"/>
                    </a:lnTo>
                    <a:lnTo>
                      <a:pt x="2"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8" name="Freeform 103"/>
              <p:cNvSpPr>
                <a:spLocks/>
              </p:cNvSpPr>
              <p:nvPr/>
            </p:nvSpPr>
            <p:spPr bwMode="auto">
              <a:xfrm>
                <a:off x="1485" y="4532"/>
                <a:ext cx="5" cy="5"/>
              </a:xfrm>
              <a:custGeom>
                <a:avLst/>
                <a:gdLst>
                  <a:gd name="T0" fmla="*/ 2 w 5"/>
                  <a:gd name="T1" fmla="*/ 5 h 5"/>
                  <a:gd name="T2" fmla="*/ 2 w 5"/>
                  <a:gd name="T3" fmla="*/ 5 h 5"/>
                  <a:gd name="T4" fmla="*/ 2 w 5"/>
                  <a:gd name="T5" fmla="*/ 2 h 5"/>
                  <a:gd name="T6" fmla="*/ 0 w 5"/>
                  <a:gd name="T7" fmla="*/ 2 h 5"/>
                  <a:gd name="T8" fmla="*/ 2 w 5"/>
                  <a:gd name="T9" fmla="*/ 2 h 5"/>
                  <a:gd name="T10" fmla="*/ 2 w 5"/>
                  <a:gd name="T11" fmla="*/ 2 h 5"/>
                  <a:gd name="T12" fmla="*/ 2 w 5"/>
                  <a:gd name="T13" fmla="*/ 0 h 5"/>
                  <a:gd name="T14" fmla="*/ 2 w 5"/>
                  <a:gd name="T15" fmla="*/ 2 h 5"/>
                  <a:gd name="T16" fmla="*/ 5 w 5"/>
                  <a:gd name="T17" fmla="*/ 2 h 5"/>
                  <a:gd name="T18" fmla="*/ 5 w 5"/>
                  <a:gd name="T19" fmla="*/ 0 h 5"/>
                  <a:gd name="T20" fmla="*/ 5 w 5"/>
                  <a:gd name="T21" fmla="*/ 0 h 5"/>
                  <a:gd name="T22" fmla="*/ 5 w 5"/>
                  <a:gd name="T23" fmla="*/ 2 h 5"/>
                  <a:gd name="T24" fmla="*/ 5 w 5"/>
                  <a:gd name="T25" fmla="*/ 2 h 5"/>
                  <a:gd name="T26" fmla="*/ 2 w 5"/>
                  <a:gd name="T27" fmla="*/ 2 h 5"/>
                  <a:gd name="T28" fmla="*/ 2 w 5"/>
                  <a:gd name="T29" fmla="*/ 5 h 5"/>
                  <a:gd name="T30" fmla="*/ 2 w 5"/>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2" y="5"/>
                    </a:moveTo>
                    <a:lnTo>
                      <a:pt x="2" y="5"/>
                    </a:lnTo>
                    <a:lnTo>
                      <a:pt x="2" y="2"/>
                    </a:lnTo>
                    <a:lnTo>
                      <a:pt x="0" y="2"/>
                    </a:lnTo>
                    <a:lnTo>
                      <a:pt x="2" y="2"/>
                    </a:lnTo>
                    <a:lnTo>
                      <a:pt x="2" y="2"/>
                    </a:lnTo>
                    <a:lnTo>
                      <a:pt x="2" y="0"/>
                    </a:lnTo>
                    <a:lnTo>
                      <a:pt x="2" y="2"/>
                    </a:lnTo>
                    <a:lnTo>
                      <a:pt x="5" y="2"/>
                    </a:lnTo>
                    <a:lnTo>
                      <a:pt x="5" y="0"/>
                    </a:lnTo>
                    <a:lnTo>
                      <a:pt x="5" y="0"/>
                    </a:lnTo>
                    <a:lnTo>
                      <a:pt x="5" y="2"/>
                    </a:lnTo>
                    <a:lnTo>
                      <a:pt x="5" y="2"/>
                    </a:lnTo>
                    <a:lnTo>
                      <a:pt x="2" y="2"/>
                    </a:lnTo>
                    <a:lnTo>
                      <a:pt x="2"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99" name="Freeform 104"/>
              <p:cNvSpPr>
                <a:spLocks/>
              </p:cNvSpPr>
              <p:nvPr/>
            </p:nvSpPr>
            <p:spPr bwMode="auto">
              <a:xfrm>
                <a:off x="1590" y="4474"/>
                <a:ext cx="2" cy="3"/>
              </a:xfrm>
              <a:custGeom>
                <a:avLst/>
                <a:gdLst>
                  <a:gd name="T0" fmla="*/ 0 w 2"/>
                  <a:gd name="T1" fmla="*/ 3 h 3"/>
                  <a:gd name="T2" fmla="*/ 0 w 2"/>
                  <a:gd name="T3" fmla="*/ 3 h 3"/>
                  <a:gd name="T4" fmla="*/ 0 w 2"/>
                  <a:gd name="T5" fmla="*/ 3 h 3"/>
                  <a:gd name="T6" fmla="*/ 0 w 2"/>
                  <a:gd name="T7" fmla="*/ 0 h 3"/>
                  <a:gd name="T8" fmla="*/ 0 w 2"/>
                  <a:gd name="T9" fmla="*/ 0 h 3"/>
                  <a:gd name="T10" fmla="*/ 0 w 2"/>
                  <a:gd name="T11" fmla="*/ 0 h 3"/>
                  <a:gd name="T12" fmla="*/ 2 w 2"/>
                  <a:gd name="T13" fmla="*/ 0 h 3"/>
                  <a:gd name="T14" fmla="*/ 2 w 2"/>
                  <a:gd name="T15" fmla="*/ 0 h 3"/>
                  <a:gd name="T16" fmla="*/ 2 w 2"/>
                  <a:gd name="T17" fmla="*/ 0 h 3"/>
                  <a:gd name="T18" fmla="*/ 2 w 2"/>
                  <a:gd name="T19" fmla="*/ 0 h 3"/>
                  <a:gd name="T20" fmla="*/ 0 w 2"/>
                  <a:gd name="T21" fmla="*/ 0 h 3"/>
                  <a:gd name="T22" fmla="*/ 0 w 2"/>
                  <a:gd name="T23" fmla="*/ 0 h 3"/>
                  <a:gd name="T24" fmla="*/ 2 w 2"/>
                  <a:gd name="T25" fmla="*/ 0 h 3"/>
                  <a:gd name="T26" fmla="*/ 2 w 2"/>
                  <a:gd name="T27" fmla="*/ 3 h 3"/>
                  <a:gd name="T28" fmla="*/ 0 w 2"/>
                  <a:gd name="T29" fmla="*/ 3 h 3"/>
                  <a:gd name="T30" fmla="*/ 0 w 2"/>
                  <a:gd name="T31" fmla="*/ 0 h 3"/>
                  <a:gd name="T32" fmla="*/ 0 w 2"/>
                  <a:gd name="T33" fmla="*/ 0 h 3"/>
                  <a:gd name="T34" fmla="*/ 0 w 2"/>
                  <a:gd name="T35" fmla="*/ 3 h 3"/>
                  <a:gd name="T36" fmla="*/ 0 w 2"/>
                  <a:gd name="T37" fmla="*/ 3 h 3"/>
                  <a:gd name="T38" fmla="*/ 0 w 2"/>
                  <a:gd name="T39" fmla="*/ 3 h 3"/>
                  <a:gd name="T40" fmla="*/ 0 w 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3">
                    <a:moveTo>
                      <a:pt x="0" y="3"/>
                    </a:moveTo>
                    <a:lnTo>
                      <a:pt x="0" y="3"/>
                    </a:lnTo>
                    <a:lnTo>
                      <a:pt x="0" y="3"/>
                    </a:lnTo>
                    <a:lnTo>
                      <a:pt x="0" y="0"/>
                    </a:lnTo>
                    <a:lnTo>
                      <a:pt x="0" y="0"/>
                    </a:lnTo>
                    <a:lnTo>
                      <a:pt x="0" y="0"/>
                    </a:lnTo>
                    <a:lnTo>
                      <a:pt x="2" y="0"/>
                    </a:lnTo>
                    <a:lnTo>
                      <a:pt x="2" y="0"/>
                    </a:lnTo>
                    <a:lnTo>
                      <a:pt x="2" y="0"/>
                    </a:lnTo>
                    <a:lnTo>
                      <a:pt x="2" y="0"/>
                    </a:lnTo>
                    <a:lnTo>
                      <a:pt x="0" y="0"/>
                    </a:lnTo>
                    <a:lnTo>
                      <a:pt x="0" y="0"/>
                    </a:lnTo>
                    <a:lnTo>
                      <a:pt x="2" y="0"/>
                    </a:lnTo>
                    <a:lnTo>
                      <a:pt x="2" y="3"/>
                    </a:lnTo>
                    <a:lnTo>
                      <a:pt x="0" y="3"/>
                    </a:lnTo>
                    <a:lnTo>
                      <a:pt x="0" y="0"/>
                    </a:lnTo>
                    <a:lnTo>
                      <a:pt x="0" y="0"/>
                    </a:lnTo>
                    <a:lnTo>
                      <a:pt x="0" y="3"/>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0" name="Freeform 105"/>
              <p:cNvSpPr>
                <a:spLocks/>
              </p:cNvSpPr>
              <p:nvPr/>
            </p:nvSpPr>
            <p:spPr bwMode="auto">
              <a:xfrm>
                <a:off x="1590" y="4474"/>
                <a:ext cx="2" cy="3"/>
              </a:xfrm>
              <a:custGeom>
                <a:avLst/>
                <a:gdLst>
                  <a:gd name="T0" fmla="*/ 2 w 2"/>
                  <a:gd name="T1" fmla="*/ 3 h 3"/>
                  <a:gd name="T2" fmla="*/ 2 w 2"/>
                  <a:gd name="T3" fmla="*/ 3 h 3"/>
                  <a:gd name="T4" fmla="*/ 0 w 2"/>
                  <a:gd name="T5" fmla="*/ 3 h 3"/>
                  <a:gd name="T6" fmla="*/ 2 w 2"/>
                  <a:gd name="T7" fmla="*/ 3 h 3"/>
                  <a:gd name="T8" fmla="*/ 2 w 2"/>
                  <a:gd name="T9" fmla="*/ 3 h 3"/>
                  <a:gd name="T10" fmla="*/ 2 w 2"/>
                  <a:gd name="T11" fmla="*/ 3 h 3"/>
                  <a:gd name="T12" fmla="*/ 2 w 2"/>
                  <a:gd name="T13" fmla="*/ 0 h 3"/>
                  <a:gd name="T14" fmla="*/ 2 w 2"/>
                  <a:gd name="T15" fmla="*/ 0 h 3"/>
                  <a:gd name="T16" fmla="*/ 2 w 2"/>
                  <a:gd name="T17" fmla="*/ 0 h 3"/>
                  <a:gd name="T18" fmla="*/ 2 w 2"/>
                  <a:gd name="T19" fmla="*/ 3 h 3"/>
                  <a:gd name="T20" fmla="*/ 2 w 2"/>
                  <a:gd name="T21" fmla="*/ 3 h 3"/>
                  <a:gd name="T22" fmla="*/ 2 w 2"/>
                  <a:gd name="T23" fmla="*/ 3 h 3"/>
                  <a:gd name="T24" fmla="*/ 2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2" y="3"/>
                    </a:moveTo>
                    <a:lnTo>
                      <a:pt x="2" y="3"/>
                    </a:lnTo>
                    <a:lnTo>
                      <a:pt x="0" y="3"/>
                    </a:lnTo>
                    <a:lnTo>
                      <a:pt x="2" y="3"/>
                    </a:lnTo>
                    <a:lnTo>
                      <a:pt x="2" y="3"/>
                    </a:lnTo>
                    <a:lnTo>
                      <a:pt x="2" y="3"/>
                    </a:lnTo>
                    <a:lnTo>
                      <a:pt x="2" y="0"/>
                    </a:lnTo>
                    <a:lnTo>
                      <a:pt x="2" y="0"/>
                    </a:lnTo>
                    <a:lnTo>
                      <a:pt x="2" y="0"/>
                    </a:lnTo>
                    <a:lnTo>
                      <a:pt x="2" y="3"/>
                    </a:lnTo>
                    <a:lnTo>
                      <a:pt x="2" y="3"/>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1" name="Freeform 106"/>
              <p:cNvSpPr>
                <a:spLocks/>
              </p:cNvSpPr>
              <p:nvPr/>
            </p:nvSpPr>
            <p:spPr bwMode="auto">
              <a:xfrm>
                <a:off x="1600" y="4477"/>
                <a:ext cx="2" cy="5"/>
              </a:xfrm>
              <a:custGeom>
                <a:avLst/>
                <a:gdLst>
                  <a:gd name="T0" fmla="*/ 0 w 2"/>
                  <a:gd name="T1" fmla="*/ 5 h 5"/>
                  <a:gd name="T2" fmla="*/ 0 w 2"/>
                  <a:gd name="T3" fmla="*/ 5 h 5"/>
                  <a:gd name="T4" fmla="*/ 0 w 2"/>
                  <a:gd name="T5" fmla="*/ 5 h 5"/>
                  <a:gd name="T6" fmla="*/ 0 w 2"/>
                  <a:gd name="T7" fmla="*/ 2 h 5"/>
                  <a:gd name="T8" fmla="*/ 0 w 2"/>
                  <a:gd name="T9" fmla="*/ 2 h 5"/>
                  <a:gd name="T10" fmla="*/ 0 w 2"/>
                  <a:gd name="T11" fmla="*/ 2 h 5"/>
                  <a:gd name="T12" fmla="*/ 0 w 2"/>
                  <a:gd name="T13" fmla="*/ 0 h 5"/>
                  <a:gd name="T14" fmla="*/ 2 w 2"/>
                  <a:gd name="T15" fmla="*/ 0 h 5"/>
                  <a:gd name="T16" fmla="*/ 0 w 2"/>
                  <a:gd name="T17" fmla="*/ 2 h 5"/>
                  <a:gd name="T18" fmla="*/ 2 w 2"/>
                  <a:gd name="T19" fmla="*/ 2 h 5"/>
                  <a:gd name="T20" fmla="*/ 2 w 2"/>
                  <a:gd name="T21" fmla="*/ 2 h 5"/>
                  <a:gd name="T22" fmla="*/ 0 w 2"/>
                  <a:gd name="T23" fmla="*/ 2 h 5"/>
                  <a:gd name="T24" fmla="*/ 0 w 2"/>
                  <a:gd name="T25" fmla="*/ 5 h 5"/>
                  <a:gd name="T26" fmla="*/ 2 w 2"/>
                  <a:gd name="T27" fmla="*/ 5 h 5"/>
                  <a:gd name="T28" fmla="*/ 0 w 2"/>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0" y="5"/>
                    </a:moveTo>
                    <a:lnTo>
                      <a:pt x="0" y="5"/>
                    </a:lnTo>
                    <a:lnTo>
                      <a:pt x="0" y="5"/>
                    </a:lnTo>
                    <a:lnTo>
                      <a:pt x="0" y="2"/>
                    </a:lnTo>
                    <a:lnTo>
                      <a:pt x="0" y="2"/>
                    </a:lnTo>
                    <a:lnTo>
                      <a:pt x="0" y="2"/>
                    </a:lnTo>
                    <a:lnTo>
                      <a:pt x="0" y="0"/>
                    </a:lnTo>
                    <a:lnTo>
                      <a:pt x="2" y="0"/>
                    </a:lnTo>
                    <a:lnTo>
                      <a:pt x="0" y="2"/>
                    </a:lnTo>
                    <a:lnTo>
                      <a:pt x="2" y="2"/>
                    </a:lnTo>
                    <a:lnTo>
                      <a:pt x="2" y="2"/>
                    </a:lnTo>
                    <a:lnTo>
                      <a:pt x="0" y="2"/>
                    </a:lnTo>
                    <a:lnTo>
                      <a:pt x="0" y="5"/>
                    </a:lnTo>
                    <a:lnTo>
                      <a:pt x="2"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2" name="Freeform 107"/>
              <p:cNvSpPr>
                <a:spLocks/>
              </p:cNvSpPr>
              <p:nvPr/>
            </p:nvSpPr>
            <p:spPr bwMode="auto">
              <a:xfrm>
                <a:off x="1602" y="4477"/>
                <a:ext cx="3" cy="5"/>
              </a:xfrm>
              <a:custGeom>
                <a:avLst/>
                <a:gdLst>
                  <a:gd name="T0" fmla="*/ 0 w 3"/>
                  <a:gd name="T1" fmla="*/ 5 h 5"/>
                  <a:gd name="T2" fmla="*/ 0 w 3"/>
                  <a:gd name="T3" fmla="*/ 5 h 5"/>
                  <a:gd name="T4" fmla="*/ 0 w 3"/>
                  <a:gd name="T5" fmla="*/ 5 h 5"/>
                  <a:gd name="T6" fmla="*/ 0 w 3"/>
                  <a:gd name="T7" fmla="*/ 2 h 5"/>
                  <a:gd name="T8" fmla="*/ 0 w 3"/>
                  <a:gd name="T9" fmla="*/ 2 h 5"/>
                  <a:gd name="T10" fmla="*/ 0 w 3"/>
                  <a:gd name="T11" fmla="*/ 2 h 5"/>
                  <a:gd name="T12" fmla="*/ 0 w 3"/>
                  <a:gd name="T13" fmla="*/ 2 h 5"/>
                  <a:gd name="T14" fmla="*/ 0 w 3"/>
                  <a:gd name="T15" fmla="*/ 0 h 5"/>
                  <a:gd name="T16" fmla="*/ 3 w 3"/>
                  <a:gd name="T17" fmla="*/ 0 h 5"/>
                  <a:gd name="T18" fmla="*/ 3 w 3"/>
                  <a:gd name="T19" fmla="*/ 2 h 5"/>
                  <a:gd name="T20" fmla="*/ 3 w 3"/>
                  <a:gd name="T21" fmla="*/ 2 h 5"/>
                  <a:gd name="T22" fmla="*/ 0 w 3"/>
                  <a:gd name="T23" fmla="*/ 2 h 5"/>
                  <a:gd name="T24" fmla="*/ 3 w 3"/>
                  <a:gd name="T25" fmla="*/ 2 h 5"/>
                  <a:gd name="T26" fmla="*/ 3 w 3"/>
                  <a:gd name="T27" fmla="*/ 5 h 5"/>
                  <a:gd name="T28" fmla="*/ 0 w 3"/>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5">
                    <a:moveTo>
                      <a:pt x="0" y="5"/>
                    </a:moveTo>
                    <a:lnTo>
                      <a:pt x="0" y="5"/>
                    </a:lnTo>
                    <a:lnTo>
                      <a:pt x="0" y="5"/>
                    </a:lnTo>
                    <a:lnTo>
                      <a:pt x="0" y="2"/>
                    </a:lnTo>
                    <a:lnTo>
                      <a:pt x="0" y="2"/>
                    </a:lnTo>
                    <a:lnTo>
                      <a:pt x="0" y="2"/>
                    </a:lnTo>
                    <a:lnTo>
                      <a:pt x="0" y="2"/>
                    </a:lnTo>
                    <a:lnTo>
                      <a:pt x="0" y="0"/>
                    </a:lnTo>
                    <a:lnTo>
                      <a:pt x="3" y="0"/>
                    </a:lnTo>
                    <a:lnTo>
                      <a:pt x="3" y="2"/>
                    </a:lnTo>
                    <a:lnTo>
                      <a:pt x="3" y="2"/>
                    </a:lnTo>
                    <a:lnTo>
                      <a:pt x="0" y="2"/>
                    </a:lnTo>
                    <a:lnTo>
                      <a:pt x="3" y="2"/>
                    </a:lnTo>
                    <a:lnTo>
                      <a:pt x="3"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3" name="Freeform 108"/>
              <p:cNvSpPr>
                <a:spLocks/>
              </p:cNvSpPr>
              <p:nvPr/>
            </p:nvSpPr>
            <p:spPr bwMode="auto">
              <a:xfrm>
                <a:off x="1617" y="4477"/>
                <a:ext cx="5" cy="2"/>
              </a:xfrm>
              <a:custGeom>
                <a:avLst/>
                <a:gdLst>
                  <a:gd name="T0" fmla="*/ 3 w 5"/>
                  <a:gd name="T1" fmla="*/ 2 h 2"/>
                  <a:gd name="T2" fmla="*/ 3 w 5"/>
                  <a:gd name="T3" fmla="*/ 2 h 2"/>
                  <a:gd name="T4" fmla="*/ 3 w 5"/>
                  <a:gd name="T5" fmla="*/ 2 h 2"/>
                  <a:gd name="T6" fmla="*/ 3 w 5"/>
                  <a:gd name="T7" fmla="*/ 0 h 2"/>
                  <a:gd name="T8" fmla="*/ 3 w 5"/>
                  <a:gd name="T9" fmla="*/ 0 h 2"/>
                  <a:gd name="T10" fmla="*/ 0 w 5"/>
                  <a:gd name="T11" fmla="*/ 0 h 2"/>
                  <a:gd name="T12" fmla="*/ 3 w 5"/>
                  <a:gd name="T13" fmla="*/ 0 h 2"/>
                  <a:gd name="T14" fmla="*/ 3 w 5"/>
                  <a:gd name="T15" fmla="*/ 0 h 2"/>
                  <a:gd name="T16" fmla="*/ 3 w 5"/>
                  <a:gd name="T17" fmla="*/ 0 h 2"/>
                  <a:gd name="T18" fmla="*/ 3 w 5"/>
                  <a:gd name="T19" fmla="*/ 2 h 2"/>
                  <a:gd name="T20" fmla="*/ 3 w 5"/>
                  <a:gd name="T21" fmla="*/ 2 h 2"/>
                  <a:gd name="T22" fmla="*/ 3 w 5"/>
                  <a:gd name="T23" fmla="*/ 0 h 2"/>
                  <a:gd name="T24" fmla="*/ 5 w 5"/>
                  <a:gd name="T25" fmla="*/ 0 h 2"/>
                  <a:gd name="T26" fmla="*/ 5 w 5"/>
                  <a:gd name="T27" fmla="*/ 2 h 2"/>
                  <a:gd name="T28" fmla="*/ 3 w 5"/>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
                    <a:moveTo>
                      <a:pt x="3" y="2"/>
                    </a:moveTo>
                    <a:lnTo>
                      <a:pt x="3" y="2"/>
                    </a:lnTo>
                    <a:lnTo>
                      <a:pt x="3" y="2"/>
                    </a:lnTo>
                    <a:lnTo>
                      <a:pt x="3" y="0"/>
                    </a:lnTo>
                    <a:lnTo>
                      <a:pt x="3" y="0"/>
                    </a:lnTo>
                    <a:lnTo>
                      <a:pt x="0" y="0"/>
                    </a:lnTo>
                    <a:lnTo>
                      <a:pt x="3" y="0"/>
                    </a:lnTo>
                    <a:lnTo>
                      <a:pt x="3" y="0"/>
                    </a:lnTo>
                    <a:lnTo>
                      <a:pt x="3" y="0"/>
                    </a:lnTo>
                    <a:lnTo>
                      <a:pt x="3" y="2"/>
                    </a:lnTo>
                    <a:lnTo>
                      <a:pt x="3" y="2"/>
                    </a:lnTo>
                    <a:lnTo>
                      <a:pt x="3" y="0"/>
                    </a:lnTo>
                    <a:lnTo>
                      <a:pt x="5" y="0"/>
                    </a:lnTo>
                    <a:lnTo>
                      <a:pt x="5" y="2"/>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4" name="Freeform 109"/>
              <p:cNvSpPr>
                <a:spLocks/>
              </p:cNvSpPr>
              <p:nvPr/>
            </p:nvSpPr>
            <p:spPr bwMode="auto">
              <a:xfrm>
                <a:off x="1620" y="4474"/>
                <a:ext cx="2" cy="3"/>
              </a:xfrm>
              <a:custGeom>
                <a:avLst/>
                <a:gdLst>
                  <a:gd name="T0" fmla="*/ 2 w 2"/>
                  <a:gd name="T1" fmla="*/ 3 h 3"/>
                  <a:gd name="T2" fmla="*/ 2 w 2"/>
                  <a:gd name="T3" fmla="*/ 3 h 3"/>
                  <a:gd name="T4" fmla="*/ 2 w 2"/>
                  <a:gd name="T5" fmla="*/ 3 h 3"/>
                  <a:gd name="T6" fmla="*/ 2 w 2"/>
                  <a:gd name="T7" fmla="*/ 0 h 3"/>
                  <a:gd name="T8" fmla="*/ 0 w 2"/>
                  <a:gd name="T9" fmla="*/ 0 h 3"/>
                  <a:gd name="T10" fmla="*/ 0 w 2"/>
                  <a:gd name="T11" fmla="*/ 3 h 3"/>
                  <a:gd name="T12" fmla="*/ 0 w 2"/>
                  <a:gd name="T13" fmla="*/ 0 h 3"/>
                  <a:gd name="T14" fmla="*/ 0 w 2"/>
                  <a:gd name="T15" fmla="*/ 0 h 3"/>
                  <a:gd name="T16" fmla="*/ 0 w 2"/>
                  <a:gd name="T17" fmla="*/ 0 h 3"/>
                  <a:gd name="T18" fmla="*/ 0 w 2"/>
                  <a:gd name="T19" fmla="*/ 0 h 3"/>
                  <a:gd name="T20" fmla="*/ 0 w 2"/>
                  <a:gd name="T21" fmla="*/ 0 h 3"/>
                  <a:gd name="T22" fmla="*/ 0 w 2"/>
                  <a:gd name="T23" fmla="*/ 0 h 3"/>
                  <a:gd name="T24" fmla="*/ 2 w 2"/>
                  <a:gd name="T25" fmla="*/ 0 h 3"/>
                  <a:gd name="T26" fmla="*/ 2 w 2"/>
                  <a:gd name="T27" fmla="*/ 3 h 3"/>
                  <a:gd name="T28" fmla="*/ 2 w 2"/>
                  <a:gd name="T29" fmla="*/ 3 h 3"/>
                  <a:gd name="T30" fmla="*/ 2 w 2"/>
                  <a:gd name="T31" fmla="*/ 3 h 3"/>
                  <a:gd name="T32" fmla="*/ 2 w 2"/>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3">
                    <a:moveTo>
                      <a:pt x="2" y="3"/>
                    </a:moveTo>
                    <a:lnTo>
                      <a:pt x="2" y="3"/>
                    </a:lnTo>
                    <a:lnTo>
                      <a:pt x="2" y="3"/>
                    </a:lnTo>
                    <a:lnTo>
                      <a:pt x="2" y="0"/>
                    </a:lnTo>
                    <a:lnTo>
                      <a:pt x="0" y="0"/>
                    </a:lnTo>
                    <a:lnTo>
                      <a:pt x="0" y="3"/>
                    </a:lnTo>
                    <a:lnTo>
                      <a:pt x="0" y="0"/>
                    </a:lnTo>
                    <a:lnTo>
                      <a:pt x="0" y="0"/>
                    </a:lnTo>
                    <a:lnTo>
                      <a:pt x="0" y="0"/>
                    </a:lnTo>
                    <a:lnTo>
                      <a:pt x="0" y="0"/>
                    </a:lnTo>
                    <a:lnTo>
                      <a:pt x="0" y="0"/>
                    </a:lnTo>
                    <a:lnTo>
                      <a:pt x="0" y="0"/>
                    </a:lnTo>
                    <a:lnTo>
                      <a:pt x="2" y="0"/>
                    </a:lnTo>
                    <a:lnTo>
                      <a:pt x="2" y="3"/>
                    </a:lnTo>
                    <a:lnTo>
                      <a:pt x="2" y="3"/>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5" name="Freeform 110"/>
              <p:cNvSpPr>
                <a:spLocks/>
              </p:cNvSpPr>
              <p:nvPr/>
            </p:nvSpPr>
            <p:spPr bwMode="auto">
              <a:xfrm>
                <a:off x="1512" y="4487"/>
                <a:ext cx="5" cy="2"/>
              </a:xfrm>
              <a:custGeom>
                <a:avLst/>
                <a:gdLst>
                  <a:gd name="T0" fmla="*/ 3 w 5"/>
                  <a:gd name="T1" fmla="*/ 2 h 2"/>
                  <a:gd name="T2" fmla="*/ 3 w 5"/>
                  <a:gd name="T3" fmla="*/ 2 h 2"/>
                  <a:gd name="T4" fmla="*/ 3 w 5"/>
                  <a:gd name="T5" fmla="*/ 0 h 2"/>
                  <a:gd name="T6" fmla="*/ 0 w 5"/>
                  <a:gd name="T7" fmla="*/ 0 h 2"/>
                  <a:gd name="T8" fmla="*/ 0 w 5"/>
                  <a:gd name="T9" fmla="*/ 0 h 2"/>
                  <a:gd name="T10" fmla="*/ 3 w 5"/>
                  <a:gd name="T11" fmla="*/ 0 h 2"/>
                  <a:gd name="T12" fmla="*/ 3 w 5"/>
                  <a:gd name="T13" fmla="*/ 0 h 2"/>
                  <a:gd name="T14" fmla="*/ 3 w 5"/>
                  <a:gd name="T15" fmla="*/ 0 h 2"/>
                  <a:gd name="T16" fmla="*/ 5 w 5"/>
                  <a:gd name="T17" fmla="*/ 0 h 2"/>
                  <a:gd name="T18" fmla="*/ 5 w 5"/>
                  <a:gd name="T19" fmla="*/ 0 h 2"/>
                  <a:gd name="T20" fmla="*/ 5 w 5"/>
                  <a:gd name="T21" fmla="*/ 0 h 2"/>
                  <a:gd name="T22" fmla="*/ 3 w 5"/>
                  <a:gd name="T23" fmla="*/ 0 h 2"/>
                  <a:gd name="T24" fmla="*/ 3 w 5"/>
                  <a:gd name="T25" fmla="*/ 0 h 2"/>
                  <a:gd name="T26" fmla="*/ 3 w 5"/>
                  <a:gd name="T27" fmla="*/ 0 h 2"/>
                  <a:gd name="T28" fmla="*/ 3 w 5"/>
                  <a:gd name="T29" fmla="*/ 0 h 2"/>
                  <a:gd name="T30" fmla="*/ 3 w 5"/>
                  <a:gd name="T31" fmla="*/ 0 h 2"/>
                  <a:gd name="T32" fmla="*/ 3 w 5"/>
                  <a:gd name="T33" fmla="*/ 0 h 2"/>
                  <a:gd name="T34" fmla="*/ 3 w 5"/>
                  <a:gd name="T3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3" y="2"/>
                    </a:moveTo>
                    <a:lnTo>
                      <a:pt x="3" y="2"/>
                    </a:lnTo>
                    <a:lnTo>
                      <a:pt x="3" y="0"/>
                    </a:lnTo>
                    <a:lnTo>
                      <a:pt x="0" y="0"/>
                    </a:lnTo>
                    <a:lnTo>
                      <a:pt x="0" y="0"/>
                    </a:lnTo>
                    <a:lnTo>
                      <a:pt x="3" y="0"/>
                    </a:lnTo>
                    <a:lnTo>
                      <a:pt x="3" y="0"/>
                    </a:lnTo>
                    <a:lnTo>
                      <a:pt x="3" y="0"/>
                    </a:lnTo>
                    <a:lnTo>
                      <a:pt x="5" y="0"/>
                    </a:lnTo>
                    <a:lnTo>
                      <a:pt x="5" y="0"/>
                    </a:lnTo>
                    <a:lnTo>
                      <a:pt x="5" y="0"/>
                    </a:lnTo>
                    <a:lnTo>
                      <a:pt x="3" y="0"/>
                    </a:lnTo>
                    <a:lnTo>
                      <a:pt x="3" y="0"/>
                    </a:lnTo>
                    <a:lnTo>
                      <a:pt x="3" y="0"/>
                    </a:lnTo>
                    <a:lnTo>
                      <a:pt x="3" y="0"/>
                    </a:lnTo>
                    <a:lnTo>
                      <a:pt x="3" y="0"/>
                    </a:lnTo>
                    <a:lnTo>
                      <a:pt x="3" y="0"/>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6" name="Freeform 111"/>
              <p:cNvSpPr>
                <a:spLocks/>
              </p:cNvSpPr>
              <p:nvPr/>
            </p:nvSpPr>
            <p:spPr bwMode="auto">
              <a:xfrm>
                <a:off x="1515" y="4487"/>
                <a:ext cx="5" cy="2"/>
              </a:xfrm>
              <a:custGeom>
                <a:avLst/>
                <a:gdLst>
                  <a:gd name="T0" fmla="*/ 2 w 5"/>
                  <a:gd name="T1" fmla="*/ 2 h 2"/>
                  <a:gd name="T2" fmla="*/ 2 w 5"/>
                  <a:gd name="T3" fmla="*/ 2 h 2"/>
                  <a:gd name="T4" fmla="*/ 0 w 5"/>
                  <a:gd name="T5" fmla="*/ 2 h 2"/>
                  <a:gd name="T6" fmla="*/ 0 w 5"/>
                  <a:gd name="T7" fmla="*/ 0 h 2"/>
                  <a:gd name="T8" fmla="*/ 0 w 5"/>
                  <a:gd name="T9" fmla="*/ 2 h 2"/>
                  <a:gd name="T10" fmla="*/ 2 w 5"/>
                  <a:gd name="T11" fmla="*/ 2 h 2"/>
                  <a:gd name="T12" fmla="*/ 2 w 5"/>
                  <a:gd name="T13" fmla="*/ 0 h 2"/>
                  <a:gd name="T14" fmla="*/ 2 w 5"/>
                  <a:gd name="T15" fmla="*/ 0 h 2"/>
                  <a:gd name="T16" fmla="*/ 2 w 5"/>
                  <a:gd name="T17" fmla="*/ 0 h 2"/>
                  <a:gd name="T18" fmla="*/ 2 w 5"/>
                  <a:gd name="T19" fmla="*/ 0 h 2"/>
                  <a:gd name="T20" fmla="*/ 2 w 5"/>
                  <a:gd name="T21" fmla="*/ 0 h 2"/>
                  <a:gd name="T22" fmla="*/ 2 w 5"/>
                  <a:gd name="T23" fmla="*/ 0 h 2"/>
                  <a:gd name="T24" fmla="*/ 2 w 5"/>
                  <a:gd name="T25" fmla="*/ 0 h 2"/>
                  <a:gd name="T26" fmla="*/ 5 w 5"/>
                  <a:gd name="T27" fmla="*/ 0 h 2"/>
                  <a:gd name="T28" fmla="*/ 5 w 5"/>
                  <a:gd name="T29" fmla="*/ 0 h 2"/>
                  <a:gd name="T30" fmla="*/ 2 w 5"/>
                  <a:gd name="T31" fmla="*/ 0 h 2"/>
                  <a:gd name="T32" fmla="*/ 2 w 5"/>
                  <a:gd name="T33" fmla="*/ 0 h 2"/>
                  <a:gd name="T34" fmla="*/ 2 w 5"/>
                  <a:gd name="T3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2" y="2"/>
                    </a:moveTo>
                    <a:lnTo>
                      <a:pt x="2" y="2"/>
                    </a:lnTo>
                    <a:lnTo>
                      <a:pt x="0" y="2"/>
                    </a:lnTo>
                    <a:lnTo>
                      <a:pt x="0" y="0"/>
                    </a:lnTo>
                    <a:lnTo>
                      <a:pt x="0" y="2"/>
                    </a:lnTo>
                    <a:lnTo>
                      <a:pt x="2" y="2"/>
                    </a:lnTo>
                    <a:lnTo>
                      <a:pt x="2" y="0"/>
                    </a:lnTo>
                    <a:lnTo>
                      <a:pt x="2" y="0"/>
                    </a:lnTo>
                    <a:lnTo>
                      <a:pt x="2" y="0"/>
                    </a:lnTo>
                    <a:lnTo>
                      <a:pt x="2" y="0"/>
                    </a:lnTo>
                    <a:lnTo>
                      <a:pt x="2" y="0"/>
                    </a:lnTo>
                    <a:lnTo>
                      <a:pt x="2" y="0"/>
                    </a:lnTo>
                    <a:lnTo>
                      <a:pt x="2" y="0"/>
                    </a:lnTo>
                    <a:lnTo>
                      <a:pt x="5" y="0"/>
                    </a:lnTo>
                    <a:lnTo>
                      <a:pt x="5" y="0"/>
                    </a:lnTo>
                    <a:lnTo>
                      <a:pt x="2" y="0"/>
                    </a:lnTo>
                    <a:lnTo>
                      <a:pt x="2" y="0"/>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7" name="Freeform 112"/>
              <p:cNvSpPr>
                <a:spLocks/>
              </p:cNvSpPr>
              <p:nvPr/>
            </p:nvSpPr>
            <p:spPr bwMode="auto">
              <a:xfrm>
                <a:off x="1502" y="4599"/>
                <a:ext cx="3" cy="5"/>
              </a:xfrm>
              <a:custGeom>
                <a:avLst/>
                <a:gdLst>
                  <a:gd name="T0" fmla="*/ 0 w 3"/>
                  <a:gd name="T1" fmla="*/ 5 h 5"/>
                  <a:gd name="T2" fmla="*/ 0 w 3"/>
                  <a:gd name="T3" fmla="*/ 5 h 5"/>
                  <a:gd name="T4" fmla="*/ 0 w 3"/>
                  <a:gd name="T5" fmla="*/ 5 h 5"/>
                  <a:gd name="T6" fmla="*/ 0 w 3"/>
                  <a:gd name="T7" fmla="*/ 5 h 5"/>
                  <a:gd name="T8" fmla="*/ 0 w 3"/>
                  <a:gd name="T9" fmla="*/ 5 h 5"/>
                  <a:gd name="T10" fmla="*/ 3 w 3"/>
                  <a:gd name="T11" fmla="*/ 5 h 5"/>
                  <a:gd name="T12" fmla="*/ 3 w 3"/>
                  <a:gd name="T13" fmla="*/ 3 h 5"/>
                  <a:gd name="T14" fmla="*/ 0 w 3"/>
                  <a:gd name="T15" fmla="*/ 3 h 5"/>
                  <a:gd name="T16" fmla="*/ 3 w 3"/>
                  <a:gd name="T17" fmla="*/ 3 h 5"/>
                  <a:gd name="T18" fmla="*/ 3 w 3"/>
                  <a:gd name="T19" fmla="*/ 0 h 5"/>
                  <a:gd name="T20" fmla="*/ 3 w 3"/>
                  <a:gd name="T21" fmla="*/ 0 h 5"/>
                  <a:gd name="T22" fmla="*/ 3 w 3"/>
                  <a:gd name="T23" fmla="*/ 3 h 5"/>
                  <a:gd name="T24" fmla="*/ 3 w 3"/>
                  <a:gd name="T25" fmla="*/ 3 h 5"/>
                  <a:gd name="T26" fmla="*/ 3 w 3"/>
                  <a:gd name="T27" fmla="*/ 5 h 5"/>
                  <a:gd name="T28" fmla="*/ 0 w 3"/>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5">
                    <a:moveTo>
                      <a:pt x="0" y="5"/>
                    </a:moveTo>
                    <a:lnTo>
                      <a:pt x="0" y="5"/>
                    </a:lnTo>
                    <a:lnTo>
                      <a:pt x="0" y="5"/>
                    </a:lnTo>
                    <a:lnTo>
                      <a:pt x="0" y="5"/>
                    </a:lnTo>
                    <a:lnTo>
                      <a:pt x="0" y="5"/>
                    </a:lnTo>
                    <a:lnTo>
                      <a:pt x="3" y="5"/>
                    </a:lnTo>
                    <a:lnTo>
                      <a:pt x="3" y="3"/>
                    </a:lnTo>
                    <a:lnTo>
                      <a:pt x="0" y="3"/>
                    </a:lnTo>
                    <a:lnTo>
                      <a:pt x="3" y="3"/>
                    </a:lnTo>
                    <a:lnTo>
                      <a:pt x="3" y="0"/>
                    </a:lnTo>
                    <a:lnTo>
                      <a:pt x="3" y="0"/>
                    </a:lnTo>
                    <a:lnTo>
                      <a:pt x="3" y="3"/>
                    </a:lnTo>
                    <a:lnTo>
                      <a:pt x="3" y="3"/>
                    </a:lnTo>
                    <a:lnTo>
                      <a:pt x="3"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8" name="Freeform 113"/>
              <p:cNvSpPr>
                <a:spLocks/>
              </p:cNvSpPr>
              <p:nvPr/>
            </p:nvSpPr>
            <p:spPr bwMode="auto">
              <a:xfrm>
                <a:off x="1505" y="4609"/>
                <a:ext cx="2" cy="5"/>
              </a:xfrm>
              <a:custGeom>
                <a:avLst/>
                <a:gdLst>
                  <a:gd name="T0" fmla="*/ 2 w 2"/>
                  <a:gd name="T1" fmla="*/ 5 h 5"/>
                  <a:gd name="T2" fmla="*/ 2 w 2"/>
                  <a:gd name="T3" fmla="*/ 5 h 5"/>
                  <a:gd name="T4" fmla="*/ 2 w 2"/>
                  <a:gd name="T5" fmla="*/ 3 h 5"/>
                  <a:gd name="T6" fmla="*/ 2 w 2"/>
                  <a:gd name="T7" fmla="*/ 3 h 5"/>
                  <a:gd name="T8" fmla="*/ 2 w 2"/>
                  <a:gd name="T9" fmla="*/ 0 h 5"/>
                  <a:gd name="T10" fmla="*/ 0 w 2"/>
                  <a:gd name="T11" fmla="*/ 0 h 5"/>
                  <a:gd name="T12" fmla="*/ 0 w 2"/>
                  <a:gd name="T13" fmla="*/ 3 h 5"/>
                  <a:gd name="T14" fmla="*/ 0 w 2"/>
                  <a:gd name="T15" fmla="*/ 3 h 5"/>
                  <a:gd name="T16" fmla="*/ 0 w 2"/>
                  <a:gd name="T17" fmla="*/ 0 h 5"/>
                  <a:gd name="T18" fmla="*/ 0 w 2"/>
                  <a:gd name="T19" fmla="*/ 0 h 5"/>
                  <a:gd name="T20" fmla="*/ 2 w 2"/>
                  <a:gd name="T21" fmla="*/ 0 h 5"/>
                  <a:gd name="T22" fmla="*/ 2 w 2"/>
                  <a:gd name="T23" fmla="*/ 3 h 5"/>
                  <a:gd name="T24" fmla="*/ 2 w 2"/>
                  <a:gd name="T25" fmla="*/ 0 h 5"/>
                  <a:gd name="T26" fmla="*/ 2 w 2"/>
                  <a:gd name="T27" fmla="*/ 0 h 5"/>
                  <a:gd name="T28" fmla="*/ 2 w 2"/>
                  <a:gd name="T29" fmla="*/ 3 h 5"/>
                  <a:gd name="T30" fmla="*/ 2 w 2"/>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5">
                    <a:moveTo>
                      <a:pt x="2" y="5"/>
                    </a:moveTo>
                    <a:lnTo>
                      <a:pt x="2" y="5"/>
                    </a:lnTo>
                    <a:lnTo>
                      <a:pt x="2" y="3"/>
                    </a:lnTo>
                    <a:lnTo>
                      <a:pt x="2" y="3"/>
                    </a:lnTo>
                    <a:lnTo>
                      <a:pt x="2" y="0"/>
                    </a:lnTo>
                    <a:lnTo>
                      <a:pt x="0" y="0"/>
                    </a:lnTo>
                    <a:lnTo>
                      <a:pt x="0" y="3"/>
                    </a:lnTo>
                    <a:lnTo>
                      <a:pt x="0" y="3"/>
                    </a:lnTo>
                    <a:lnTo>
                      <a:pt x="0" y="0"/>
                    </a:lnTo>
                    <a:lnTo>
                      <a:pt x="0" y="0"/>
                    </a:lnTo>
                    <a:lnTo>
                      <a:pt x="2" y="0"/>
                    </a:lnTo>
                    <a:lnTo>
                      <a:pt x="2" y="3"/>
                    </a:lnTo>
                    <a:lnTo>
                      <a:pt x="2" y="0"/>
                    </a:lnTo>
                    <a:lnTo>
                      <a:pt x="2" y="0"/>
                    </a:lnTo>
                    <a:lnTo>
                      <a:pt x="2" y="3"/>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09" name="Freeform 114"/>
              <p:cNvSpPr>
                <a:spLocks/>
              </p:cNvSpPr>
              <p:nvPr/>
            </p:nvSpPr>
            <p:spPr bwMode="auto">
              <a:xfrm>
                <a:off x="1505" y="4612"/>
                <a:ext cx="2" cy="2"/>
              </a:xfrm>
              <a:custGeom>
                <a:avLst/>
                <a:gdLst>
                  <a:gd name="T0" fmla="*/ 2 w 2"/>
                  <a:gd name="T1" fmla="*/ 2 h 2"/>
                  <a:gd name="T2" fmla="*/ 2 w 2"/>
                  <a:gd name="T3" fmla="*/ 2 h 2"/>
                  <a:gd name="T4" fmla="*/ 0 w 2"/>
                  <a:gd name="T5" fmla="*/ 2 h 2"/>
                  <a:gd name="T6" fmla="*/ 0 w 2"/>
                  <a:gd name="T7" fmla="*/ 2 h 2"/>
                  <a:gd name="T8" fmla="*/ 0 w 2"/>
                  <a:gd name="T9" fmla="*/ 2 h 2"/>
                  <a:gd name="T10" fmla="*/ 0 w 2"/>
                  <a:gd name="T11" fmla="*/ 0 h 2"/>
                  <a:gd name="T12" fmla="*/ 0 w 2"/>
                  <a:gd name="T13" fmla="*/ 2 h 2"/>
                  <a:gd name="T14" fmla="*/ 0 w 2"/>
                  <a:gd name="T15" fmla="*/ 2 h 2"/>
                  <a:gd name="T16" fmla="*/ 0 w 2"/>
                  <a:gd name="T17" fmla="*/ 2 h 2"/>
                  <a:gd name="T18" fmla="*/ 0 w 2"/>
                  <a:gd name="T19" fmla="*/ 2 h 2"/>
                  <a:gd name="T20" fmla="*/ 2 w 2"/>
                  <a:gd name="T21" fmla="*/ 2 h 2"/>
                  <a:gd name="T22" fmla="*/ 2 w 2"/>
                  <a:gd name="T23" fmla="*/ 2 h 2"/>
                  <a:gd name="T24" fmla="*/ 2 w 2"/>
                  <a:gd name="T25" fmla="*/ 2 h 2"/>
                  <a:gd name="T26" fmla="*/ 2 w 2"/>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2" y="2"/>
                    </a:moveTo>
                    <a:lnTo>
                      <a:pt x="2" y="2"/>
                    </a:lnTo>
                    <a:lnTo>
                      <a:pt x="0" y="2"/>
                    </a:lnTo>
                    <a:lnTo>
                      <a:pt x="0" y="2"/>
                    </a:lnTo>
                    <a:lnTo>
                      <a:pt x="0" y="2"/>
                    </a:lnTo>
                    <a:lnTo>
                      <a:pt x="0" y="0"/>
                    </a:lnTo>
                    <a:lnTo>
                      <a:pt x="0" y="2"/>
                    </a:lnTo>
                    <a:lnTo>
                      <a:pt x="0" y="2"/>
                    </a:lnTo>
                    <a:lnTo>
                      <a:pt x="0" y="2"/>
                    </a:lnTo>
                    <a:lnTo>
                      <a:pt x="0" y="2"/>
                    </a:lnTo>
                    <a:lnTo>
                      <a:pt x="2" y="2"/>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0" name="Freeform 115"/>
              <p:cNvSpPr>
                <a:spLocks/>
              </p:cNvSpPr>
              <p:nvPr/>
            </p:nvSpPr>
            <p:spPr bwMode="auto">
              <a:xfrm>
                <a:off x="1507" y="4619"/>
                <a:ext cx="3" cy="3"/>
              </a:xfrm>
              <a:custGeom>
                <a:avLst/>
                <a:gdLst>
                  <a:gd name="T0" fmla="*/ 3 w 3"/>
                  <a:gd name="T1" fmla="*/ 3 h 3"/>
                  <a:gd name="T2" fmla="*/ 3 w 3"/>
                  <a:gd name="T3" fmla="*/ 3 h 3"/>
                  <a:gd name="T4" fmla="*/ 3 w 3"/>
                  <a:gd name="T5" fmla="*/ 0 h 3"/>
                  <a:gd name="T6" fmla="*/ 3 w 3"/>
                  <a:gd name="T7" fmla="*/ 0 h 3"/>
                  <a:gd name="T8" fmla="*/ 3 w 3"/>
                  <a:gd name="T9" fmla="*/ 3 h 3"/>
                  <a:gd name="T10" fmla="*/ 0 w 3"/>
                  <a:gd name="T11" fmla="*/ 3 h 3"/>
                  <a:gd name="T12" fmla="*/ 0 w 3"/>
                  <a:gd name="T13" fmla="*/ 0 h 3"/>
                  <a:gd name="T14" fmla="*/ 0 w 3"/>
                  <a:gd name="T15" fmla="*/ 0 h 3"/>
                  <a:gd name="T16" fmla="*/ 0 w 3"/>
                  <a:gd name="T17" fmla="*/ 3 h 3"/>
                  <a:gd name="T18" fmla="*/ 0 w 3"/>
                  <a:gd name="T19" fmla="*/ 0 h 3"/>
                  <a:gd name="T20" fmla="*/ 0 w 3"/>
                  <a:gd name="T21" fmla="*/ 0 h 3"/>
                  <a:gd name="T22" fmla="*/ 3 w 3"/>
                  <a:gd name="T23" fmla="*/ 0 h 3"/>
                  <a:gd name="T24" fmla="*/ 3 w 3"/>
                  <a:gd name="T25" fmla="*/ 0 h 3"/>
                  <a:gd name="T26" fmla="*/ 3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3" y="3"/>
                    </a:moveTo>
                    <a:lnTo>
                      <a:pt x="3" y="3"/>
                    </a:lnTo>
                    <a:lnTo>
                      <a:pt x="3" y="0"/>
                    </a:lnTo>
                    <a:lnTo>
                      <a:pt x="3" y="0"/>
                    </a:lnTo>
                    <a:lnTo>
                      <a:pt x="3" y="3"/>
                    </a:lnTo>
                    <a:lnTo>
                      <a:pt x="0" y="3"/>
                    </a:lnTo>
                    <a:lnTo>
                      <a:pt x="0" y="0"/>
                    </a:lnTo>
                    <a:lnTo>
                      <a:pt x="0" y="0"/>
                    </a:lnTo>
                    <a:lnTo>
                      <a:pt x="0" y="3"/>
                    </a:lnTo>
                    <a:lnTo>
                      <a:pt x="0" y="0"/>
                    </a:lnTo>
                    <a:lnTo>
                      <a:pt x="0" y="0"/>
                    </a:lnTo>
                    <a:lnTo>
                      <a:pt x="3" y="0"/>
                    </a:lnTo>
                    <a:lnTo>
                      <a:pt x="3" y="0"/>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1" name="Freeform 116"/>
              <p:cNvSpPr>
                <a:spLocks/>
              </p:cNvSpPr>
              <p:nvPr/>
            </p:nvSpPr>
            <p:spPr bwMode="auto">
              <a:xfrm>
                <a:off x="1505" y="4622"/>
                <a:ext cx="5" cy="2"/>
              </a:xfrm>
              <a:custGeom>
                <a:avLst/>
                <a:gdLst>
                  <a:gd name="T0" fmla="*/ 5 w 5"/>
                  <a:gd name="T1" fmla="*/ 2 h 2"/>
                  <a:gd name="T2" fmla="*/ 5 w 5"/>
                  <a:gd name="T3" fmla="*/ 2 h 2"/>
                  <a:gd name="T4" fmla="*/ 2 w 5"/>
                  <a:gd name="T5" fmla="*/ 2 h 2"/>
                  <a:gd name="T6" fmla="*/ 2 w 5"/>
                  <a:gd name="T7" fmla="*/ 0 h 2"/>
                  <a:gd name="T8" fmla="*/ 2 w 5"/>
                  <a:gd name="T9" fmla="*/ 2 h 2"/>
                  <a:gd name="T10" fmla="*/ 2 w 5"/>
                  <a:gd name="T11" fmla="*/ 2 h 2"/>
                  <a:gd name="T12" fmla="*/ 2 w 5"/>
                  <a:gd name="T13" fmla="*/ 0 h 2"/>
                  <a:gd name="T14" fmla="*/ 0 w 5"/>
                  <a:gd name="T15" fmla="*/ 0 h 2"/>
                  <a:gd name="T16" fmla="*/ 2 w 5"/>
                  <a:gd name="T17" fmla="*/ 0 h 2"/>
                  <a:gd name="T18" fmla="*/ 2 w 5"/>
                  <a:gd name="T19" fmla="*/ 0 h 2"/>
                  <a:gd name="T20" fmla="*/ 2 w 5"/>
                  <a:gd name="T21" fmla="*/ 0 h 2"/>
                  <a:gd name="T22" fmla="*/ 2 w 5"/>
                  <a:gd name="T23" fmla="*/ 0 h 2"/>
                  <a:gd name="T24" fmla="*/ 2 w 5"/>
                  <a:gd name="T25" fmla="*/ 0 h 2"/>
                  <a:gd name="T26" fmla="*/ 5 w 5"/>
                  <a:gd name="T27" fmla="*/ 2 h 2"/>
                  <a:gd name="T28" fmla="*/ 5 w 5"/>
                  <a:gd name="T29" fmla="*/ 0 h 2"/>
                  <a:gd name="T30" fmla="*/ 5 w 5"/>
                  <a:gd name="T31" fmla="*/ 0 h 2"/>
                  <a:gd name="T32" fmla="*/ 5 w 5"/>
                  <a:gd name="T33" fmla="*/ 2 h 2"/>
                  <a:gd name="T34" fmla="*/ 5 w 5"/>
                  <a:gd name="T3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5" y="2"/>
                    </a:moveTo>
                    <a:lnTo>
                      <a:pt x="5" y="2"/>
                    </a:lnTo>
                    <a:lnTo>
                      <a:pt x="2" y="2"/>
                    </a:lnTo>
                    <a:lnTo>
                      <a:pt x="2" y="0"/>
                    </a:lnTo>
                    <a:lnTo>
                      <a:pt x="2" y="2"/>
                    </a:lnTo>
                    <a:lnTo>
                      <a:pt x="2" y="2"/>
                    </a:lnTo>
                    <a:lnTo>
                      <a:pt x="2" y="0"/>
                    </a:lnTo>
                    <a:lnTo>
                      <a:pt x="0" y="0"/>
                    </a:lnTo>
                    <a:lnTo>
                      <a:pt x="2" y="0"/>
                    </a:lnTo>
                    <a:lnTo>
                      <a:pt x="2" y="0"/>
                    </a:lnTo>
                    <a:lnTo>
                      <a:pt x="2" y="0"/>
                    </a:lnTo>
                    <a:lnTo>
                      <a:pt x="2" y="0"/>
                    </a:lnTo>
                    <a:lnTo>
                      <a:pt x="2" y="0"/>
                    </a:lnTo>
                    <a:lnTo>
                      <a:pt x="5" y="2"/>
                    </a:lnTo>
                    <a:lnTo>
                      <a:pt x="5" y="0"/>
                    </a:lnTo>
                    <a:lnTo>
                      <a:pt x="5" y="0"/>
                    </a:lnTo>
                    <a:lnTo>
                      <a:pt x="5" y="2"/>
                    </a:lnTo>
                    <a:lnTo>
                      <a:pt x="5"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2" name="Freeform 117"/>
              <p:cNvSpPr>
                <a:spLocks/>
              </p:cNvSpPr>
              <p:nvPr/>
            </p:nvSpPr>
            <p:spPr bwMode="auto">
              <a:xfrm>
                <a:off x="1610" y="4146"/>
                <a:ext cx="2" cy="2"/>
              </a:xfrm>
              <a:custGeom>
                <a:avLst/>
                <a:gdLst>
                  <a:gd name="T0" fmla="*/ 0 w 2"/>
                  <a:gd name="T1" fmla="*/ 2 h 2"/>
                  <a:gd name="T2" fmla="*/ 0 w 2"/>
                  <a:gd name="T3" fmla="*/ 2 h 2"/>
                  <a:gd name="T4" fmla="*/ 0 w 2"/>
                  <a:gd name="T5" fmla="*/ 0 h 2"/>
                  <a:gd name="T6" fmla="*/ 0 w 2"/>
                  <a:gd name="T7" fmla="*/ 0 h 2"/>
                  <a:gd name="T8" fmla="*/ 0 w 2"/>
                  <a:gd name="T9" fmla="*/ 0 h 2"/>
                  <a:gd name="T10" fmla="*/ 2 w 2"/>
                  <a:gd name="T11" fmla="*/ 0 h 2"/>
                  <a:gd name="T12" fmla="*/ 2 w 2"/>
                  <a:gd name="T13" fmla="*/ 0 h 2"/>
                  <a:gd name="T14" fmla="*/ 2 w 2"/>
                  <a:gd name="T15" fmla="*/ 0 h 2"/>
                  <a:gd name="T16" fmla="*/ 2 w 2"/>
                  <a:gd name="T17" fmla="*/ 2 h 2"/>
                  <a:gd name="T18" fmla="*/ 0 w 2"/>
                  <a:gd name="T19" fmla="*/ 2 h 2"/>
                  <a:gd name="T20" fmla="*/ 0 w 2"/>
                  <a:gd name="T21" fmla="*/ 0 h 2"/>
                  <a:gd name="T22" fmla="*/ 0 w 2"/>
                  <a:gd name="T23" fmla="*/ 0 h 2"/>
                  <a:gd name="T24" fmla="*/ 0 w 2"/>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
                    <a:moveTo>
                      <a:pt x="0" y="2"/>
                    </a:moveTo>
                    <a:lnTo>
                      <a:pt x="0" y="2"/>
                    </a:lnTo>
                    <a:lnTo>
                      <a:pt x="0" y="0"/>
                    </a:lnTo>
                    <a:lnTo>
                      <a:pt x="0" y="0"/>
                    </a:lnTo>
                    <a:lnTo>
                      <a:pt x="0" y="0"/>
                    </a:lnTo>
                    <a:lnTo>
                      <a:pt x="2" y="0"/>
                    </a:lnTo>
                    <a:lnTo>
                      <a:pt x="2" y="0"/>
                    </a:lnTo>
                    <a:lnTo>
                      <a:pt x="2" y="0"/>
                    </a:lnTo>
                    <a:lnTo>
                      <a:pt x="2" y="2"/>
                    </a:lnTo>
                    <a:lnTo>
                      <a:pt x="0" y="2"/>
                    </a:lnTo>
                    <a:lnTo>
                      <a:pt x="0" y="0"/>
                    </a:lnTo>
                    <a:lnTo>
                      <a:pt x="0" y="0"/>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3" name="Freeform 118"/>
              <p:cNvSpPr>
                <a:spLocks/>
              </p:cNvSpPr>
              <p:nvPr/>
            </p:nvSpPr>
            <p:spPr bwMode="auto">
              <a:xfrm>
                <a:off x="1612" y="4143"/>
                <a:ext cx="3" cy="3"/>
              </a:xfrm>
              <a:custGeom>
                <a:avLst/>
                <a:gdLst>
                  <a:gd name="T0" fmla="*/ 0 w 3"/>
                  <a:gd name="T1" fmla="*/ 3 h 3"/>
                  <a:gd name="T2" fmla="*/ 0 w 3"/>
                  <a:gd name="T3" fmla="*/ 3 h 3"/>
                  <a:gd name="T4" fmla="*/ 0 w 3"/>
                  <a:gd name="T5" fmla="*/ 3 h 3"/>
                  <a:gd name="T6" fmla="*/ 0 w 3"/>
                  <a:gd name="T7" fmla="*/ 3 h 3"/>
                  <a:gd name="T8" fmla="*/ 0 w 3"/>
                  <a:gd name="T9" fmla="*/ 0 h 3"/>
                  <a:gd name="T10" fmla="*/ 0 w 3"/>
                  <a:gd name="T11" fmla="*/ 0 h 3"/>
                  <a:gd name="T12" fmla="*/ 0 w 3"/>
                  <a:gd name="T13" fmla="*/ 0 h 3"/>
                  <a:gd name="T14" fmla="*/ 0 w 3"/>
                  <a:gd name="T15" fmla="*/ 0 h 3"/>
                  <a:gd name="T16" fmla="*/ 0 w 3"/>
                  <a:gd name="T17" fmla="*/ 0 h 3"/>
                  <a:gd name="T18" fmla="*/ 0 w 3"/>
                  <a:gd name="T19" fmla="*/ 0 h 3"/>
                  <a:gd name="T20" fmla="*/ 3 w 3"/>
                  <a:gd name="T21" fmla="*/ 0 h 3"/>
                  <a:gd name="T22" fmla="*/ 3 w 3"/>
                  <a:gd name="T23" fmla="*/ 3 h 3"/>
                  <a:gd name="T24" fmla="*/ 0 w 3"/>
                  <a:gd name="T25" fmla="*/ 3 h 3"/>
                  <a:gd name="T26" fmla="*/ 0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0" y="3"/>
                    </a:moveTo>
                    <a:lnTo>
                      <a:pt x="0" y="3"/>
                    </a:lnTo>
                    <a:lnTo>
                      <a:pt x="0" y="3"/>
                    </a:lnTo>
                    <a:lnTo>
                      <a:pt x="0" y="3"/>
                    </a:lnTo>
                    <a:lnTo>
                      <a:pt x="0" y="0"/>
                    </a:lnTo>
                    <a:lnTo>
                      <a:pt x="0" y="0"/>
                    </a:lnTo>
                    <a:lnTo>
                      <a:pt x="0" y="0"/>
                    </a:lnTo>
                    <a:lnTo>
                      <a:pt x="0" y="0"/>
                    </a:lnTo>
                    <a:lnTo>
                      <a:pt x="0" y="0"/>
                    </a:lnTo>
                    <a:lnTo>
                      <a:pt x="0" y="0"/>
                    </a:lnTo>
                    <a:lnTo>
                      <a:pt x="3" y="0"/>
                    </a:lnTo>
                    <a:lnTo>
                      <a:pt x="3"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4" name="Freeform 119"/>
              <p:cNvSpPr>
                <a:spLocks/>
              </p:cNvSpPr>
              <p:nvPr/>
            </p:nvSpPr>
            <p:spPr bwMode="auto">
              <a:xfrm>
                <a:off x="1610" y="4141"/>
                <a:ext cx="2" cy="2"/>
              </a:xfrm>
              <a:custGeom>
                <a:avLst/>
                <a:gdLst>
                  <a:gd name="T0" fmla="*/ 2 w 2"/>
                  <a:gd name="T1" fmla="*/ 2 h 2"/>
                  <a:gd name="T2" fmla="*/ 2 w 2"/>
                  <a:gd name="T3" fmla="*/ 2 h 2"/>
                  <a:gd name="T4" fmla="*/ 0 w 2"/>
                  <a:gd name="T5" fmla="*/ 2 h 2"/>
                  <a:gd name="T6" fmla="*/ 0 w 2"/>
                  <a:gd name="T7" fmla="*/ 2 h 2"/>
                  <a:gd name="T8" fmla="*/ 0 w 2"/>
                  <a:gd name="T9" fmla="*/ 0 h 2"/>
                  <a:gd name="T10" fmla="*/ 0 w 2"/>
                  <a:gd name="T11" fmla="*/ 0 h 2"/>
                  <a:gd name="T12" fmla="*/ 0 w 2"/>
                  <a:gd name="T13" fmla="*/ 2 h 2"/>
                  <a:gd name="T14" fmla="*/ 0 w 2"/>
                  <a:gd name="T15" fmla="*/ 0 h 2"/>
                  <a:gd name="T16" fmla="*/ 2 w 2"/>
                  <a:gd name="T17" fmla="*/ 0 h 2"/>
                  <a:gd name="T18" fmla="*/ 2 w 2"/>
                  <a:gd name="T19" fmla="*/ 2 h 2"/>
                  <a:gd name="T20" fmla="*/ 2 w 2"/>
                  <a:gd name="T21" fmla="*/ 2 h 2"/>
                  <a:gd name="T22" fmla="*/ 2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2" y="2"/>
                    </a:moveTo>
                    <a:lnTo>
                      <a:pt x="2" y="2"/>
                    </a:lnTo>
                    <a:lnTo>
                      <a:pt x="0" y="2"/>
                    </a:lnTo>
                    <a:lnTo>
                      <a:pt x="0" y="2"/>
                    </a:lnTo>
                    <a:lnTo>
                      <a:pt x="0" y="0"/>
                    </a:lnTo>
                    <a:lnTo>
                      <a:pt x="0" y="0"/>
                    </a:lnTo>
                    <a:lnTo>
                      <a:pt x="0" y="2"/>
                    </a:lnTo>
                    <a:lnTo>
                      <a:pt x="0" y="0"/>
                    </a:lnTo>
                    <a:lnTo>
                      <a:pt x="2" y="0"/>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5" name="Freeform 120"/>
              <p:cNvSpPr>
                <a:spLocks/>
              </p:cNvSpPr>
              <p:nvPr/>
            </p:nvSpPr>
            <p:spPr bwMode="auto">
              <a:xfrm>
                <a:off x="1497" y="4654"/>
                <a:ext cx="3" cy="3"/>
              </a:xfrm>
              <a:custGeom>
                <a:avLst/>
                <a:gdLst>
                  <a:gd name="T0" fmla="*/ 3 w 3"/>
                  <a:gd name="T1" fmla="*/ 3 h 3"/>
                  <a:gd name="T2" fmla="*/ 3 w 3"/>
                  <a:gd name="T3" fmla="*/ 3 h 3"/>
                  <a:gd name="T4" fmla="*/ 3 w 3"/>
                  <a:gd name="T5" fmla="*/ 3 h 3"/>
                  <a:gd name="T6" fmla="*/ 3 w 3"/>
                  <a:gd name="T7" fmla="*/ 0 h 3"/>
                  <a:gd name="T8" fmla="*/ 3 w 3"/>
                  <a:gd name="T9" fmla="*/ 0 h 3"/>
                  <a:gd name="T10" fmla="*/ 3 w 3"/>
                  <a:gd name="T11" fmla="*/ 3 h 3"/>
                  <a:gd name="T12" fmla="*/ 3 w 3"/>
                  <a:gd name="T13" fmla="*/ 0 h 3"/>
                  <a:gd name="T14" fmla="*/ 0 w 3"/>
                  <a:gd name="T15" fmla="*/ 0 h 3"/>
                  <a:gd name="T16" fmla="*/ 0 w 3"/>
                  <a:gd name="T17" fmla="*/ 0 h 3"/>
                  <a:gd name="T18" fmla="*/ 3 w 3"/>
                  <a:gd name="T19" fmla="*/ 0 h 3"/>
                  <a:gd name="T20" fmla="*/ 3 w 3"/>
                  <a:gd name="T21" fmla="*/ 0 h 3"/>
                  <a:gd name="T22" fmla="*/ 3 w 3"/>
                  <a:gd name="T23" fmla="*/ 0 h 3"/>
                  <a:gd name="T24" fmla="*/ 3 w 3"/>
                  <a:gd name="T25" fmla="*/ 0 h 3"/>
                  <a:gd name="T26" fmla="*/ 3 w 3"/>
                  <a:gd name="T27" fmla="*/ 0 h 3"/>
                  <a:gd name="T28" fmla="*/ 3 w 3"/>
                  <a:gd name="T2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3" y="3"/>
                    </a:moveTo>
                    <a:lnTo>
                      <a:pt x="3" y="3"/>
                    </a:lnTo>
                    <a:lnTo>
                      <a:pt x="3" y="3"/>
                    </a:lnTo>
                    <a:lnTo>
                      <a:pt x="3" y="0"/>
                    </a:lnTo>
                    <a:lnTo>
                      <a:pt x="3" y="0"/>
                    </a:lnTo>
                    <a:lnTo>
                      <a:pt x="3" y="3"/>
                    </a:lnTo>
                    <a:lnTo>
                      <a:pt x="3" y="0"/>
                    </a:lnTo>
                    <a:lnTo>
                      <a:pt x="0" y="0"/>
                    </a:lnTo>
                    <a:lnTo>
                      <a:pt x="0" y="0"/>
                    </a:lnTo>
                    <a:lnTo>
                      <a:pt x="3" y="0"/>
                    </a:lnTo>
                    <a:lnTo>
                      <a:pt x="3" y="0"/>
                    </a:lnTo>
                    <a:lnTo>
                      <a:pt x="3" y="0"/>
                    </a:lnTo>
                    <a:lnTo>
                      <a:pt x="3" y="0"/>
                    </a:lnTo>
                    <a:lnTo>
                      <a:pt x="3" y="0"/>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6" name="Freeform 121"/>
              <p:cNvSpPr>
                <a:spLocks/>
              </p:cNvSpPr>
              <p:nvPr/>
            </p:nvSpPr>
            <p:spPr bwMode="auto">
              <a:xfrm>
                <a:off x="1497" y="4654"/>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0 w 3"/>
                  <a:gd name="T11" fmla="*/ 3 h 3"/>
                  <a:gd name="T12" fmla="*/ 3 w 3"/>
                  <a:gd name="T13" fmla="*/ 3 h 3"/>
                  <a:gd name="T14" fmla="*/ 3 w 3"/>
                  <a:gd name="T15" fmla="*/ 3 h 3"/>
                  <a:gd name="T16" fmla="*/ 3 w 3"/>
                  <a:gd name="T17" fmla="*/ 3 h 3"/>
                  <a:gd name="T18" fmla="*/ 3 w 3"/>
                  <a:gd name="T19" fmla="*/ 3 h 3"/>
                  <a:gd name="T20" fmla="*/ 3 w 3"/>
                  <a:gd name="T21" fmla="*/ 3 h 3"/>
                  <a:gd name="T22" fmla="*/ 3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3" y="3"/>
                    </a:moveTo>
                    <a:lnTo>
                      <a:pt x="3" y="3"/>
                    </a:lnTo>
                    <a:lnTo>
                      <a:pt x="0" y="3"/>
                    </a:lnTo>
                    <a:lnTo>
                      <a:pt x="0" y="3"/>
                    </a:lnTo>
                    <a:lnTo>
                      <a:pt x="0" y="0"/>
                    </a:lnTo>
                    <a:lnTo>
                      <a:pt x="0" y="3"/>
                    </a:lnTo>
                    <a:lnTo>
                      <a:pt x="3" y="3"/>
                    </a:lnTo>
                    <a:lnTo>
                      <a:pt x="3" y="3"/>
                    </a:lnTo>
                    <a:lnTo>
                      <a:pt x="3" y="3"/>
                    </a:lnTo>
                    <a:lnTo>
                      <a:pt x="3"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7" name="Freeform 122"/>
              <p:cNvSpPr>
                <a:spLocks/>
              </p:cNvSpPr>
              <p:nvPr/>
            </p:nvSpPr>
            <p:spPr bwMode="auto">
              <a:xfrm>
                <a:off x="1495" y="4654"/>
                <a:ext cx="2" cy="3"/>
              </a:xfrm>
              <a:custGeom>
                <a:avLst/>
                <a:gdLst>
                  <a:gd name="T0" fmla="*/ 0 w 2"/>
                  <a:gd name="T1" fmla="*/ 3 h 3"/>
                  <a:gd name="T2" fmla="*/ 0 w 2"/>
                  <a:gd name="T3" fmla="*/ 3 h 3"/>
                  <a:gd name="T4" fmla="*/ 0 w 2"/>
                  <a:gd name="T5" fmla="*/ 0 h 3"/>
                  <a:gd name="T6" fmla="*/ 0 w 2"/>
                  <a:gd name="T7" fmla="*/ 3 h 3"/>
                  <a:gd name="T8" fmla="*/ 0 w 2"/>
                  <a:gd name="T9" fmla="*/ 3 h 3"/>
                  <a:gd name="T10" fmla="*/ 0 w 2"/>
                  <a:gd name="T11" fmla="*/ 0 h 3"/>
                  <a:gd name="T12" fmla="*/ 0 w 2"/>
                  <a:gd name="T13" fmla="*/ 0 h 3"/>
                  <a:gd name="T14" fmla="*/ 0 w 2"/>
                  <a:gd name="T15" fmla="*/ 0 h 3"/>
                  <a:gd name="T16" fmla="*/ 0 w 2"/>
                  <a:gd name="T17" fmla="*/ 0 h 3"/>
                  <a:gd name="T18" fmla="*/ 0 w 2"/>
                  <a:gd name="T19" fmla="*/ 0 h 3"/>
                  <a:gd name="T20" fmla="*/ 0 w 2"/>
                  <a:gd name="T21" fmla="*/ 0 h 3"/>
                  <a:gd name="T22" fmla="*/ 2 w 2"/>
                  <a:gd name="T23" fmla="*/ 0 h 3"/>
                  <a:gd name="T24" fmla="*/ 0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0" y="3"/>
                    </a:moveTo>
                    <a:lnTo>
                      <a:pt x="0" y="3"/>
                    </a:lnTo>
                    <a:lnTo>
                      <a:pt x="0" y="0"/>
                    </a:lnTo>
                    <a:lnTo>
                      <a:pt x="0" y="3"/>
                    </a:lnTo>
                    <a:lnTo>
                      <a:pt x="0" y="3"/>
                    </a:lnTo>
                    <a:lnTo>
                      <a:pt x="0" y="0"/>
                    </a:lnTo>
                    <a:lnTo>
                      <a:pt x="0" y="0"/>
                    </a:lnTo>
                    <a:lnTo>
                      <a:pt x="0" y="0"/>
                    </a:lnTo>
                    <a:lnTo>
                      <a:pt x="0" y="0"/>
                    </a:lnTo>
                    <a:lnTo>
                      <a:pt x="0" y="0"/>
                    </a:lnTo>
                    <a:lnTo>
                      <a:pt x="0" y="0"/>
                    </a:lnTo>
                    <a:lnTo>
                      <a:pt x="2"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8" name="Freeform 123"/>
              <p:cNvSpPr>
                <a:spLocks/>
              </p:cNvSpPr>
              <p:nvPr/>
            </p:nvSpPr>
            <p:spPr bwMode="auto">
              <a:xfrm>
                <a:off x="1492" y="4654"/>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3 w 3"/>
                  <a:gd name="T11" fmla="*/ 0 h 3"/>
                  <a:gd name="T12" fmla="*/ 0 w 3"/>
                  <a:gd name="T13" fmla="*/ 3 h 3"/>
                  <a:gd name="T14" fmla="*/ 3 w 3"/>
                  <a:gd name="T15" fmla="*/ 3 h 3"/>
                  <a:gd name="T16" fmla="*/ 3 w 3"/>
                  <a:gd name="T17" fmla="*/ 3 h 3"/>
                  <a:gd name="T18" fmla="*/ 3 w 3"/>
                  <a:gd name="T19" fmla="*/ 3 h 3"/>
                  <a:gd name="T20" fmla="*/ 3 w 3"/>
                  <a:gd name="T21" fmla="*/ 3 h 3"/>
                  <a:gd name="T22" fmla="*/ 3 w 3"/>
                  <a:gd name="T23" fmla="*/ 3 h 3"/>
                  <a:gd name="T24" fmla="*/ 3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3"/>
                    </a:moveTo>
                    <a:lnTo>
                      <a:pt x="3" y="3"/>
                    </a:lnTo>
                    <a:lnTo>
                      <a:pt x="0" y="3"/>
                    </a:lnTo>
                    <a:lnTo>
                      <a:pt x="0" y="3"/>
                    </a:lnTo>
                    <a:lnTo>
                      <a:pt x="0" y="0"/>
                    </a:lnTo>
                    <a:lnTo>
                      <a:pt x="3" y="0"/>
                    </a:lnTo>
                    <a:lnTo>
                      <a:pt x="0" y="3"/>
                    </a:lnTo>
                    <a:lnTo>
                      <a:pt x="3" y="3"/>
                    </a:lnTo>
                    <a:lnTo>
                      <a:pt x="3" y="3"/>
                    </a:lnTo>
                    <a:lnTo>
                      <a:pt x="3" y="3"/>
                    </a:lnTo>
                    <a:lnTo>
                      <a:pt x="3"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19" name="Freeform 124"/>
              <p:cNvSpPr>
                <a:spLocks/>
              </p:cNvSpPr>
              <p:nvPr/>
            </p:nvSpPr>
            <p:spPr bwMode="auto">
              <a:xfrm>
                <a:off x="1525" y="4584"/>
                <a:ext cx="2" cy="3"/>
              </a:xfrm>
              <a:custGeom>
                <a:avLst/>
                <a:gdLst>
                  <a:gd name="T0" fmla="*/ 0 w 2"/>
                  <a:gd name="T1" fmla="*/ 3 h 3"/>
                  <a:gd name="T2" fmla="*/ 0 w 2"/>
                  <a:gd name="T3" fmla="*/ 3 h 3"/>
                  <a:gd name="T4" fmla="*/ 0 w 2"/>
                  <a:gd name="T5" fmla="*/ 3 h 3"/>
                  <a:gd name="T6" fmla="*/ 0 w 2"/>
                  <a:gd name="T7" fmla="*/ 0 h 3"/>
                  <a:gd name="T8" fmla="*/ 0 w 2"/>
                  <a:gd name="T9" fmla="*/ 0 h 3"/>
                  <a:gd name="T10" fmla="*/ 0 w 2"/>
                  <a:gd name="T11" fmla="*/ 0 h 3"/>
                  <a:gd name="T12" fmla="*/ 0 w 2"/>
                  <a:gd name="T13" fmla="*/ 0 h 3"/>
                  <a:gd name="T14" fmla="*/ 0 w 2"/>
                  <a:gd name="T15" fmla="*/ 0 h 3"/>
                  <a:gd name="T16" fmla="*/ 0 w 2"/>
                  <a:gd name="T17" fmla="*/ 0 h 3"/>
                  <a:gd name="T18" fmla="*/ 0 w 2"/>
                  <a:gd name="T19" fmla="*/ 3 h 3"/>
                  <a:gd name="T20" fmla="*/ 0 w 2"/>
                  <a:gd name="T21" fmla="*/ 0 h 3"/>
                  <a:gd name="T22" fmla="*/ 2 w 2"/>
                  <a:gd name="T23" fmla="*/ 3 h 3"/>
                  <a:gd name="T24" fmla="*/ 0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0" y="3"/>
                    </a:moveTo>
                    <a:lnTo>
                      <a:pt x="0" y="3"/>
                    </a:lnTo>
                    <a:lnTo>
                      <a:pt x="0" y="3"/>
                    </a:lnTo>
                    <a:lnTo>
                      <a:pt x="0" y="0"/>
                    </a:lnTo>
                    <a:lnTo>
                      <a:pt x="0" y="0"/>
                    </a:lnTo>
                    <a:lnTo>
                      <a:pt x="0" y="0"/>
                    </a:lnTo>
                    <a:lnTo>
                      <a:pt x="0" y="0"/>
                    </a:lnTo>
                    <a:lnTo>
                      <a:pt x="0" y="0"/>
                    </a:lnTo>
                    <a:lnTo>
                      <a:pt x="0" y="0"/>
                    </a:lnTo>
                    <a:lnTo>
                      <a:pt x="0" y="3"/>
                    </a:lnTo>
                    <a:lnTo>
                      <a:pt x="0" y="0"/>
                    </a:lnTo>
                    <a:lnTo>
                      <a:pt x="2"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0" name="Freeform 125"/>
              <p:cNvSpPr>
                <a:spLocks/>
              </p:cNvSpPr>
              <p:nvPr/>
            </p:nvSpPr>
            <p:spPr bwMode="auto">
              <a:xfrm>
                <a:off x="1502" y="4592"/>
                <a:ext cx="3" cy="2"/>
              </a:xfrm>
              <a:custGeom>
                <a:avLst/>
                <a:gdLst>
                  <a:gd name="T0" fmla="*/ 0 w 3"/>
                  <a:gd name="T1" fmla="*/ 2 h 2"/>
                  <a:gd name="T2" fmla="*/ 0 w 3"/>
                  <a:gd name="T3" fmla="*/ 2 h 2"/>
                  <a:gd name="T4" fmla="*/ 0 w 3"/>
                  <a:gd name="T5" fmla="*/ 2 h 2"/>
                  <a:gd name="T6" fmla="*/ 3 w 3"/>
                  <a:gd name="T7" fmla="*/ 2 h 2"/>
                  <a:gd name="T8" fmla="*/ 3 w 3"/>
                  <a:gd name="T9" fmla="*/ 0 h 2"/>
                  <a:gd name="T10" fmla="*/ 3 w 3"/>
                  <a:gd name="T11" fmla="*/ 0 h 2"/>
                  <a:gd name="T12" fmla="*/ 3 w 3"/>
                  <a:gd name="T13" fmla="*/ 2 h 2"/>
                  <a:gd name="T14" fmla="*/ 3 w 3"/>
                  <a:gd name="T15" fmla="*/ 2 h 2"/>
                  <a:gd name="T16" fmla="*/ 3 w 3"/>
                  <a:gd name="T17" fmla="*/ 0 h 2"/>
                  <a:gd name="T18" fmla="*/ 3 w 3"/>
                  <a:gd name="T19" fmla="*/ 2 h 2"/>
                  <a:gd name="T20" fmla="*/ 0 w 3"/>
                  <a:gd name="T21" fmla="*/ 2 h 2"/>
                  <a:gd name="T22" fmla="*/ 0 w 3"/>
                  <a:gd name="T23" fmla="*/ 2 h 2"/>
                  <a:gd name="T24" fmla="*/ 3 w 3"/>
                  <a:gd name="T25" fmla="*/ 2 h 2"/>
                  <a:gd name="T26" fmla="*/ 0 w 3"/>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
                    <a:moveTo>
                      <a:pt x="0" y="2"/>
                    </a:moveTo>
                    <a:lnTo>
                      <a:pt x="0" y="2"/>
                    </a:lnTo>
                    <a:lnTo>
                      <a:pt x="0" y="2"/>
                    </a:lnTo>
                    <a:lnTo>
                      <a:pt x="3" y="2"/>
                    </a:lnTo>
                    <a:lnTo>
                      <a:pt x="3" y="0"/>
                    </a:lnTo>
                    <a:lnTo>
                      <a:pt x="3" y="0"/>
                    </a:lnTo>
                    <a:lnTo>
                      <a:pt x="3" y="2"/>
                    </a:lnTo>
                    <a:lnTo>
                      <a:pt x="3" y="2"/>
                    </a:lnTo>
                    <a:lnTo>
                      <a:pt x="3" y="0"/>
                    </a:lnTo>
                    <a:lnTo>
                      <a:pt x="3" y="2"/>
                    </a:lnTo>
                    <a:lnTo>
                      <a:pt x="0" y="2"/>
                    </a:lnTo>
                    <a:lnTo>
                      <a:pt x="0" y="2"/>
                    </a:lnTo>
                    <a:lnTo>
                      <a:pt x="3"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1" name="Freeform 126"/>
              <p:cNvSpPr>
                <a:spLocks/>
              </p:cNvSpPr>
              <p:nvPr/>
            </p:nvSpPr>
            <p:spPr bwMode="auto">
              <a:xfrm>
                <a:off x="1505" y="4594"/>
                <a:ext cx="2" cy="3"/>
              </a:xfrm>
              <a:custGeom>
                <a:avLst/>
                <a:gdLst>
                  <a:gd name="T0" fmla="*/ 0 w 2"/>
                  <a:gd name="T1" fmla="*/ 3 h 3"/>
                  <a:gd name="T2" fmla="*/ 0 w 2"/>
                  <a:gd name="T3" fmla="*/ 3 h 3"/>
                  <a:gd name="T4" fmla="*/ 0 w 2"/>
                  <a:gd name="T5" fmla="*/ 3 h 3"/>
                  <a:gd name="T6" fmla="*/ 0 w 2"/>
                  <a:gd name="T7" fmla="*/ 0 h 3"/>
                  <a:gd name="T8" fmla="*/ 0 w 2"/>
                  <a:gd name="T9" fmla="*/ 3 h 3"/>
                  <a:gd name="T10" fmla="*/ 0 w 2"/>
                  <a:gd name="T11" fmla="*/ 0 h 3"/>
                  <a:gd name="T12" fmla="*/ 0 w 2"/>
                  <a:gd name="T13" fmla="*/ 0 h 3"/>
                  <a:gd name="T14" fmla="*/ 0 w 2"/>
                  <a:gd name="T15" fmla="*/ 0 h 3"/>
                  <a:gd name="T16" fmla="*/ 0 w 2"/>
                  <a:gd name="T17" fmla="*/ 0 h 3"/>
                  <a:gd name="T18" fmla="*/ 2 w 2"/>
                  <a:gd name="T19" fmla="*/ 0 h 3"/>
                  <a:gd name="T20" fmla="*/ 2 w 2"/>
                  <a:gd name="T21" fmla="*/ 0 h 3"/>
                  <a:gd name="T22" fmla="*/ 0 w 2"/>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3">
                    <a:moveTo>
                      <a:pt x="0" y="3"/>
                    </a:moveTo>
                    <a:lnTo>
                      <a:pt x="0" y="3"/>
                    </a:lnTo>
                    <a:lnTo>
                      <a:pt x="0" y="3"/>
                    </a:lnTo>
                    <a:lnTo>
                      <a:pt x="0" y="0"/>
                    </a:lnTo>
                    <a:lnTo>
                      <a:pt x="0" y="3"/>
                    </a:lnTo>
                    <a:lnTo>
                      <a:pt x="0" y="0"/>
                    </a:lnTo>
                    <a:lnTo>
                      <a:pt x="0" y="0"/>
                    </a:lnTo>
                    <a:lnTo>
                      <a:pt x="0" y="0"/>
                    </a:lnTo>
                    <a:lnTo>
                      <a:pt x="0" y="0"/>
                    </a:lnTo>
                    <a:lnTo>
                      <a:pt x="2" y="0"/>
                    </a:lnTo>
                    <a:lnTo>
                      <a:pt x="2"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2" name="Freeform 127"/>
              <p:cNvSpPr>
                <a:spLocks/>
              </p:cNvSpPr>
              <p:nvPr/>
            </p:nvSpPr>
            <p:spPr bwMode="auto">
              <a:xfrm>
                <a:off x="1500" y="4599"/>
                <a:ext cx="2" cy="3"/>
              </a:xfrm>
              <a:custGeom>
                <a:avLst/>
                <a:gdLst>
                  <a:gd name="T0" fmla="*/ 2 w 2"/>
                  <a:gd name="T1" fmla="*/ 3 h 3"/>
                  <a:gd name="T2" fmla="*/ 2 w 2"/>
                  <a:gd name="T3" fmla="*/ 3 h 3"/>
                  <a:gd name="T4" fmla="*/ 0 w 2"/>
                  <a:gd name="T5" fmla="*/ 3 h 3"/>
                  <a:gd name="T6" fmla="*/ 0 w 2"/>
                  <a:gd name="T7" fmla="*/ 0 h 3"/>
                  <a:gd name="T8" fmla="*/ 2 w 2"/>
                  <a:gd name="T9" fmla="*/ 0 h 3"/>
                  <a:gd name="T10" fmla="*/ 2 w 2"/>
                  <a:gd name="T11" fmla="*/ 0 h 3"/>
                  <a:gd name="T12" fmla="*/ 2 w 2"/>
                  <a:gd name="T13" fmla="*/ 0 h 3"/>
                  <a:gd name="T14" fmla="*/ 2 w 2"/>
                  <a:gd name="T15" fmla="*/ 0 h 3"/>
                  <a:gd name="T16" fmla="*/ 2 w 2"/>
                  <a:gd name="T17" fmla="*/ 0 h 3"/>
                  <a:gd name="T18" fmla="*/ 2 w 2"/>
                  <a:gd name="T19" fmla="*/ 0 h 3"/>
                  <a:gd name="T20" fmla="*/ 2 w 2"/>
                  <a:gd name="T21" fmla="*/ 3 h 3"/>
                  <a:gd name="T22" fmla="*/ 2 w 2"/>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3">
                    <a:moveTo>
                      <a:pt x="2" y="3"/>
                    </a:moveTo>
                    <a:lnTo>
                      <a:pt x="2" y="3"/>
                    </a:lnTo>
                    <a:lnTo>
                      <a:pt x="0" y="3"/>
                    </a:lnTo>
                    <a:lnTo>
                      <a:pt x="0" y="0"/>
                    </a:lnTo>
                    <a:lnTo>
                      <a:pt x="2" y="0"/>
                    </a:lnTo>
                    <a:lnTo>
                      <a:pt x="2" y="0"/>
                    </a:lnTo>
                    <a:lnTo>
                      <a:pt x="2" y="0"/>
                    </a:lnTo>
                    <a:lnTo>
                      <a:pt x="2" y="0"/>
                    </a:lnTo>
                    <a:lnTo>
                      <a:pt x="2" y="0"/>
                    </a:lnTo>
                    <a:lnTo>
                      <a:pt x="2" y="0"/>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3" name="Freeform 128"/>
              <p:cNvSpPr>
                <a:spLocks/>
              </p:cNvSpPr>
              <p:nvPr/>
            </p:nvSpPr>
            <p:spPr bwMode="auto">
              <a:xfrm>
                <a:off x="1535" y="4564"/>
                <a:ext cx="2" cy="5"/>
              </a:xfrm>
              <a:custGeom>
                <a:avLst/>
                <a:gdLst>
                  <a:gd name="T0" fmla="*/ 0 w 2"/>
                  <a:gd name="T1" fmla="*/ 5 h 5"/>
                  <a:gd name="T2" fmla="*/ 0 w 2"/>
                  <a:gd name="T3" fmla="*/ 5 h 5"/>
                  <a:gd name="T4" fmla="*/ 0 w 2"/>
                  <a:gd name="T5" fmla="*/ 3 h 5"/>
                  <a:gd name="T6" fmla="*/ 0 w 2"/>
                  <a:gd name="T7" fmla="*/ 0 h 5"/>
                  <a:gd name="T8" fmla="*/ 2 w 2"/>
                  <a:gd name="T9" fmla="*/ 0 h 5"/>
                  <a:gd name="T10" fmla="*/ 0 w 2"/>
                  <a:gd name="T11" fmla="*/ 0 h 5"/>
                  <a:gd name="T12" fmla="*/ 0 w 2"/>
                  <a:gd name="T13" fmla="*/ 3 h 5"/>
                  <a:gd name="T14" fmla="*/ 2 w 2"/>
                  <a:gd name="T15" fmla="*/ 3 h 5"/>
                  <a:gd name="T16" fmla="*/ 0 w 2"/>
                  <a:gd name="T17" fmla="*/ 3 h 5"/>
                  <a:gd name="T18" fmla="*/ 2 w 2"/>
                  <a:gd name="T19" fmla="*/ 3 h 5"/>
                  <a:gd name="T20" fmla="*/ 2 w 2"/>
                  <a:gd name="T21" fmla="*/ 5 h 5"/>
                  <a:gd name="T22" fmla="*/ 0 w 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5"/>
                    </a:moveTo>
                    <a:lnTo>
                      <a:pt x="0" y="5"/>
                    </a:lnTo>
                    <a:lnTo>
                      <a:pt x="0" y="3"/>
                    </a:lnTo>
                    <a:lnTo>
                      <a:pt x="0" y="0"/>
                    </a:lnTo>
                    <a:lnTo>
                      <a:pt x="2" y="0"/>
                    </a:lnTo>
                    <a:lnTo>
                      <a:pt x="0" y="0"/>
                    </a:lnTo>
                    <a:lnTo>
                      <a:pt x="0" y="3"/>
                    </a:lnTo>
                    <a:lnTo>
                      <a:pt x="2" y="3"/>
                    </a:lnTo>
                    <a:lnTo>
                      <a:pt x="0" y="3"/>
                    </a:lnTo>
                    <a:lnTo>
                      <a:pt x="2" y="3"/>
                    </a:lnTo>
                    <a:lnTo>
                      <a:pt x="2"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4" name="Freeform 129"/>
              <p:cNvSpPr>
                <a:spLocks/>
              </p:cNvSpPr>
              <p:nvPr/>
            </p:nvSpPr>
            <p:spPr bwMode="auto">
              <a:xfrm>
                <a:off x="1545" y="4532"/>
                <a:ext cx="2" cy="5"/>
              </a:xfrm>
              <a:custGeom>
                <a:avLst/>
                <a:gdLst>
                  <a:gd name="T0" fmla="*/ 2 w 2"/>
                  <a:gd name="T1" fmla="*/ 5 h 5"/>
                  <a:gd name="T2" fmla="*/ 2 w 2"/>
                  <a:gd name="T3" fmla="*/ 5 h 5"/>
                  <a:gd name="T4" fmla="*/ 2 w 2"/>
                  <a:gd name="T5" fmla="*/ 5 h 5"/>
                  <a:gd name="T6" fmla="*/ 2 w 2"/>
                  <a:gd name="T7" fmla="*/ 5 h 5"/>
                  <a:gd name="T8" fmla="*/ 2 w 2"/>
                  <a:gd name="T9" fmla="*/ 2 h 5"/>
                  <a:gd name="T10" fmla="*/ 2 w 2"/>
                  <a:gd name="T11" fmla="*/ 2 h 5"/>
                  <a:gd name="T12" fmla="*/ 2 w 2"/>
                  <a:gd name="T13" fmla="*/ 5 h 5"/>
                  <a:gd name="T14" fmla="*/ 2 w 2"/>
                  <a:gd name="T15" fmla="*/ 2 h 5"/>
                  <a:gd name="T16" fmla="*/ 0 w 2"/>
                  <a:gd name="T17" fmla="*/ 2 h 5"/>
                  <a:gd name="T18" fmla="*/ 0 w 2"/>
                  <a:gd name="T19" fmla="*/ 0 h 5"/>
                  <a:gd name="T20" fmla="*/ 2 w 2"/>
                  <a:gd name="T21" fmla="*/ 0 h 5"/>
                  <a:gd name="T22" fmla="*/ 2 w 2"/>
                  <a:gd name="T23" fmla="*/ 2 h 5"/>
                  <a:gd name="T24" fmla="*/ 2 w 2"/>
                  <a:gd name="T25" fmla="*/ 2 h 5"/>
                  <a:gd name="T26" fmla="*/ 2 w 2"/>
                  <a:gd name="T27" fmla="*/ 5 h 5"/>
                  <a:gd name="T28" fmla="*/ 2 w 2"/>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2" y="5"/>
                    </a:moveTo>
                    <a:lnTo>
                      <a:pt x="2" y="5"/>
                    </a:lnTo>
                    <a:lnTo>
                      <a:pt x="2" y="5"/>
                    </a:lnTo>
                    <a:lnTo>
                      <a:pt x="2" y="5"/>
                    </a:lnTo>
                    <a:lnTo>
                      <a:pt x="2" y="2"/>
                    </a:lnTo>
                    <a:lnTo>
                      <a:pt x="2" y="2"/>
                    </a:lnTo>
                    <a:lnTo>
                      <a:pt x="2" y="5"/>
                    </a:lnTo>
                    <a:lnTo>
                      <a:pt x="2" y="2"/>
                    </a:lnTo>
                    <a:lnTo>
                      <a:pt x="0" y="2"/>
                    </a:lnTo>
                    <a:lnTo>
                      <a:pt x="0" y="0"/>
                    </a:lnTo>
                    <a:lnTo>
                      <a:pt x="2" y="0"/>
                    </a:lnTo>
                    <a:lnTo>
                      <a:pt x="2" y="2"/>
                    </a:lnTo>
                    <a:lnTo>
                      <a:pt x="2" y="2"/>
                    </a:lnTo>
                    <a:lnTo>
                      <a:pt x="2"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5" name="Freeform 130"/>
              <p:cNvSpPr>
                <a:spLocks/>
              </p:cNvSpPr>
              <p:nvPr/>
            </p:nvSpPr>
            <p:spPr bwMode="auto">
              <a:xfrm>
                <a:off x="1567" y="4527"/>
                <a:ext cx="3" cy="2"/>
              </a:xfrm>
              <a:custGeom>
                <a:avLst/>
                <a:gdLst>
                  <a:gd name="T0" fmla="*/ 0 w 3"/>
                  <a:gd name="T1" fmla="*/ 2 h 2"/>
                  <a:gd name="T2" fmla="*/ 0 w 3"/>
                  <a:gd name="T3" fmla="*/ 2 h 2"/>
                  <a:gd name="T4" fmla="*/ 0 w 3"/>
                  <a:gd name="T5" fmla="*/ 2 h 2"/>
                  <a:gd name="T6" fmla="*/ 0 w 3"/>
                  <a:gd name="T7" fmla="*/ 0 h 2"/>
                  <a:gd name="T8" fmla="*/ 0 w 3"/>
                  <a:gd name="T9" fmla="*/ 0 h 2"/>
                  <a:gd name="T10" fmla="*/ 0 w 3"/>
                  <a:gd name="T11" fmla="*/ 2 h 2"/>
                  <a:gd name="T12" fmla="*/ 0 w 3"/>
                  <a:gd name="T13" fmla="*/ 0 h 2"/>
                  <a:gd name="T14" fmla="*/ 3 w 3"/>
                  <a:gd name="T15" fmla="*/ 0 h 2"/>
                  <a:gd name="T16" fmla="*/ 3 w 3"/>
                  <a:gd name="T17" fmla="*/ 2 h 2"/>
                  <a:gd name="T18" fmla="*/ 3 w 3"/>
                  <a:gd name="T19" fmla="*/ 0 h 2"/>
                  <a:gd name="T20" fmla="*/ 0 w 3"/>
                  <a:gd name="T21" fmla="*/ 0 h 2"/>
                  <a:gd name="T22" fmla="*/ 0 w 3"/>
                  <a:gd name="T23" fmla="*/ 2 h 2"/>
                  <a:gd name="T24" fmla="*/ 0 w 3"/>
                  <a:gd name="T25" fmla="*/ 2 h 2"/>
                  <a:gd name="T26" fmla="*/ 0 w 3"/>
                  <a:gd name="T27" fmla="*/ 2 h 2"/>
                  <a:gd name="T28" fmla="*/ 0 w 3"/>
                  <a:gd name="T29" fmla="*/ 2 h 2"/>
                  <a:gd name="T30" fmla="*/ 0 w 3"/>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2">
                    <a:moveTo>
                      <a:pt x="0" y="2"/>
                    </a:moveTo>
                    <a:lnTo>
                      <a:pt x="0" y="2"/>
                    </a:lnTo>
                    <a:lnTo>
                      <a:pt x="0" y="2"/>
                    </a:lnTo>
                    <a:lnTo>
                      <a:pt x="0" y="0"/>
                    </a:lnTo>
                    <a:lnTo>
                      <a:pt x="0" y="0"/>
                    </a:lnTo>
                    <a:lnTo>
                      <a:pt x="0" y="2"/>
                    </a:lnTo>
                    <a:lnTo>
                      <a:pt x="0" y="0"/>
                    </a:lnTo>
                    <a:lnTo>
                      <a:pt x="3" y="0"/>
                    </a:lnTo>
                    <a:lnTo>
                      <a:pt x="3" y="2"/>
                    </a:lnTo>
                    <a:lnTo>
                      <a:pt x="3" y="0"/>
                    </a:lnTo>
                    <a:lnTo>
                      <a:pt x="0" y="0"/>
                    </a:lnTo>
                    <a:lnTo>
                      <a:pt x="0" y="2"/>
                    </a:lnTo>
                    <a:lnTo>
                      <a:pt x="0" y="2"/>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6" name="Freeform 131"/>
              <p:cNvSpPr>
                <a:spLocks/>
              </p:cNvSpPr>
              <p:nvPr/>
            </p:nvSpPr>
            <p:spPr bwMode="auto">
              <a:xfrm>
                <a:off x="1562" y="4529"/>
                <a:ext cx="3" cy="0"/>
              </a:xfrm>
              <a:custGeom>
                <a:avLst/>
                <a:gdLst>
                  <a:gd name="T0" fmla="*/ 0 w 3"/>
                  <a:gd name="T1" fmla="*/ 0 w 3"/>
                  <a:gd name="T2" fmla="*/ 0 w 3"/>
                  <a:gd name="T3" fmla="*/ 3 w 3"/>
                  <a:gd name="T4" fmla="*/ 3 w 3"/>
                  <a:gd name="T5" fmla="*/ 3 w 3"/>
                  <a:gd name="T6" fmla="*/ 3 w 3"/>
                  <a:gd name="T7" fmla="*/ 3 w 3"/>
                  <a:gd name="T8" fmla="*/ 3 w 3"/>
                  <a:gd name="T9" fmla="*/ 3 w 3"/>
                  <a:gd name="T10" fmla="*/ 0 w 3"/>
                  <a:gd name="T11"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3">
                    <a:moveTo>
                      <a:pt x="0" y="0"/>
                    </a:moveTo>
                    <a:lnTo>
                      <a:pt x="0" y="0"/>
                    </a:lnTo>
                    <a:lnTo>
                      <a:pt x="0" y="0"/>
                    </a:lnTo>
                    <a:lnTo>
                      <a:pt x="3" y="0"/>
                    </a:lnTo>
                    <a:lnTo>
                      <a:pt x="3" y="0"/>
                    </a:lnTo>
                    <a:lnTo>
                      <a:pt x="3" y="0"/>
                    </a:lnTo>
                    <a:lnTo>
                      <a:pt x="3" y="0"/>
                    </a:lnTo>
                    <a:lnTo>
                      <a:pt x="3" y="0"/>
                    </a:lnTo>
                    <a:lnTo>
                      <a:pt x="3" y="0"/>
                    </a:lnTo>
                    <a:lnTo>
                      <a:pt x="3"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7" name="Freeform 132"/>
              <p:cNvSpPr>
                <a:spLocks/>
              </p:cNvSpPr>
              <p:nvPr/>
            </p:nvSpPr>
            <p:spPr bwMode="auto">
              <a:xfrm>
                <a:off x="1562" y="4532"/>
                <a:ext cx="5" cy="0"/>
              </a:xfrm>
              <a:custGeom>
                <a:avLst/>
                <a:gdLst>
                  <a:gd name="T0" fmla="*/ 3 w 5"/>
                  <a:gd name="T1" fmla="*/ 3 w 5"/>
                  <a:gd name="T2" fmla="*/ 0 w 5"/>
                  <a:gd name="T3" fmla="*/ 3 w 5"/>
                  <a:gd name="T4" fmla="*/ 3 w 5"/>
                  <a:gd name="T5" fmla="*/ 3 w 5"/>
                  <a:gd name="T6" fmla="*/ 3 w 5"/>
                  <a:gd name="T7" fmla="*/ 3 w 5"/>
                  <a:gd name="T8" fmla="*/ 3 w 5"/>
                  <a:gd name="T9" fmla="*/ 5 w 5"/>
                  <a:gd name="T10" fmla="*/ 5 w 5"/>
                  <a:gd name="T11" fmla="*/ 3 w 5"/>
                  <a:gd name="T12" fmla="*/ 3 w 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5">
                    <a:moveTo>
                      <a:pt x="3" y="0"/>
                    </a:moveTo>
                    <a:lnTo>
                      <a:pt x="3" y="0"/>
                    </a:lnTo>
                    <a:lnTo>
                      <a:pt x="0" y="0"/>
                    </a:lnTo>
                    <a:lnTo>
                      <a:pt x="3" y="0"/>
                    </a:lnTo>
                    <a:lnTo>
                      <a:pt x="3" y="0"/>
                    </a:lnTo>
                    <a:lnTo>
                      <a:pt x="3" y="0"/>
                    </a:lnTo>
                    <a:lnTo>
                      <a:pt x="3" y="0"/>
                    </a:lnTo>
                    <a:lnTo>
                      <a:pt x="3" y="0"/>
                    </a:lnTo>
                    <a:lnTo>
                      <a:pt x="3" y="0"/>
                    </a:lnTo>
                    <a:lnTo>
                      <a:pt x="5" y="0"/>
                    </a:lnTo>
                    <a:lnTo>
                      <a:pt x="5" y="0"/>
                    </a:lnTo>
                    <a:lnTo>
                      <a:pt x="3" y="0"/>
                    </a:lnTo>
                    <a:lnTo>
                      <a:pt x="3"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8" name="Freeform 133"/>
              <p:cNvSpPr>
                <a:spLocks/>
              </p:cNvSpPr>
              <p:nvPr/>
            </p:nvSpPr>
            <p:spPr bwMode="auto">
              <a:xfrm>
                <a:off x="1567" y="4529"/>
                <a:ext cx="3" cy="3"/>
              </a:xfrm>
              <a:custGeom>
                <a:avLst/>
                <a:gdLst>
                  <a:gd name="T0" fmla="*/ 0 w 3"/>
                  <a:gd name="T1" fmla="*/ 3 h 3"/>
                  <a:gd name="T2" fmla="*/ 0 w 3"/>
                  <a:gd name="T3" fmla="*/ 3 h 3"/>
                  <a:gd name="T4" fmla="*/ 0 w 3"/>
                  <a:gd name="T5" fmla="*/ 0 h 3"/>
                  <a:gd name="T6" fmla="*/ 0 w 3"/>
                  <a:gd name="T7" fmla="*/ 0 h 3"/>
                  <a:gd name="T8" fmla="*/ 0 w 3"/>
                  <a:gd name="T9" fmla="*/ 0 h 3"/>
                  <a:gd name="T10" fmla="*/ 0 w 3"/>
                  <a:gd name="T11" fmla="*/ 0 h 3"/>
                  <a:gd name="T12" fmla="*/ 3 w 3"/>
                  <a:gd name="T13" fmla="*/ 0 h 3"/>
                  <a:gd name="T14" fmla="*/ 3 w 3"/>
                  <a:gd name="T15" fmla="*/ 0 h 3"/>
                  <a:gd name="T16" fmla="*/ 3 w 3"/>
                  <a:gd name="T17" fmla="*/ 0 h 3"/>
                  <a:gd name="T18" fmla="*/ 3 w 3"/>
                  <a:gd name="T19" fmla="*/ 0 h 3"/>
                  <a:gd name="T20" fmla="*/ 3 w 3"/>
                  <a:gd name="T21" fmla="*/ 3 h 3"/>
                  <a:gd name="T22" fmla="*/ 0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3"/>
                    </a:moveTo>
                    <a:lnTo>
                      <a:pt x="0" y="3"/>
                    </a:lnTo>
                    <a:lnTo>
                      <a:pt x="0" y="0"/>
                    </a:lnTo>
                    <a:lnTo>
                      <a:pt x="0" y="0"/>
                    </a:lnTo>
                    <a:lnTo>
                      <a:pt x="0" y="0"/>
                    </a:lnTo>
                    <a:lnTo>
                      <a:pt x="0" y="0"/>
                    </a:lnTo>
                    <a:lnTo>
                      <a:pt x="3" y="0"/>
                    </a:lnTo>
                    <a:lnTo>
                      <a:pt x="3" y="0"/>
                    </a:lnTo>
                    <a:lnTo>
                      <a:pt x="3"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29" name="Freeform 134"/>
              <p:cNvSpPr>
                <a:spLocks/>
              </p:cNvSpPr>
              <p:nvPr/>
            </p:nvSpPr>
            <p:spPr bwMode="auto">
              <a:xfrm>
                <a:off x="1552" y="4512"/>
                <a:ext cx="3" cy="5"/>
              </a:xfrm>
              <a:custGeom>
                <a:avLst/>
                <a:gdLst>
                  <a:gd name="T0" fmla="*/ 3 w 3"/>
                  <a:gd name="T1" fmla="*/ 5 h 5"/>
                  <a:gd name="T2" fmla="*/ 3 w 3"/>
                  <a:gd name="T3" fmla="*/ 5 h 5"/>
                  <a:gd name="T4" fmla="*/ 3 w 3"/>
                  <a:gd name="T5" fmla="*/ 2 h 5"/>
                  <a:gd name="T6" fmla="*/ 3 w 3"/>
                  <a:gd name="T7" fmla="*/ 2 h 5"/>
                  <a:gd name="T8" fmla="*/ 3 w 3"/>
                  <a:gd name="T9" fmla="*/ 0 h 5"/>
                  <a:gd name="T10" fmla="*/ 3 w 3"/>
                  <a:gd name="T11" fmla="*/ 0 h 5"/>
                  <a:gd name="T12" fmla="*/ 3 w 3"/>
                  <a:gd name="T13" fmla="*/ 2 h 5"/>
                  <a:gd name="T14" fmla="*/ 3 w 3"/>
                  <a:gd name="T15" fmla="*/ 0 h 5"/>
                  <a:gd name="T16" fmla="*/ 3 w 3"/>
                  <a:gd name="T17" fmla="*/ 0 h 5"/>
                  <a:gd name="T18" fmla="*/ 3 w 3"/>
                  <a:gd name="T19" fmla="*/ 0 h 5"/>
                  <a:gd name="T20" fmla="*/ 0 w 3"/>
                  <a:gd name="T21" fmla="*/ 0 h 5"/>
                  <a:gd name="T22" fmla="*/ 0 w 3"/>
                  <a:gd name="T23" fmla="*/ 0 h 5"/>
                  <a:gd name="T24" fmla="*/ 3 w 3"/>
                  <a:gd name="T25" fmla="*/ 0 h 5"/>
                  <a:gd name="T26" fmla="*/ 3 w 3"/>
                  <a:gd name="T27" fmla="*/ 0 h 5"/>
                  <a:gd name="T28" fmla="*/ 3 w 3"/>
                  <a:gd name="T29" fmla="*/ 0 h 5"/>
                  <a:gd name="T30" fmla="*/ 3 w 3"/>
                  <a:gd name="T31" fmla="*/ 2 h 5"/>
                  <a:gd name="T32" fmla="*/ 3 w 3"/>
                  <a:gd name="T3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3" y="5"/>
                    </a:moveTo>
                    <a:lnTo>
                      <a:pt x="3" y="5"/>
                    </a:lnTo>
                    <a:lnTo>
                      <a:pt x="3" y="2"/>
                    </a:lnTo>
                    <a:lnTo>
                      <a:pt x="3" y="2"/>
                    </a:lnTo>
                    <a:lnTo>
                      <a:pt x="3" y="0"/>
                    </a:lnTo>
                    <a:lnTo>
                      <a:pt x="3" y="0"/>
                    </a:lnTo>
                    <a:lnTo>
                      <a:pt x="3" y="2"/>
                    </a:lnTo>
                    <a:lnTo>
                      <a:pt x="3" y="0"/>
                    </a:lnTo>
                    <a:lnTo>
                      <a:pt x="3" y="0"/>
                    </a:lnTo>
                    <a:lnTo>
                      <a:pt x="3" y="0"/>
                    </a:lnTo>
                    <a:lnTo>
                      <a:pt x="0" y="0"/>
                    </a:lnTo>
                    <a:lnTo>
                      <a:pt x="0" y="0"/>
                    </a:lnTo>
                    <a:lnTo>
                      <a:pt x="3" y="0"/>
                    </a:lnTo>
                    <a:lnTo>
                      <a:pt x="3" y="0"/>
                    </a:lnTo>
                    <a:lnTo>
                      <a:pt x="3" y="0"/>
                    </a:lnTo>
                    <a:lnTo>
                      <a:pt x="3" y="2"/>
                    </a:lnTo>
                    <a:lnTo>
                      <a:pt x="3" y="5"/>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0" name="Freeform 135"/>
              <p:cNvSpPr>
                <a:spLocks/>
              </p:cNvSpPr>
              <p:nvPr/>
            </p:nvSpPr>
            <p:spPr bwMode="auto">
              <a:xfrm>
                <a:off x="1537" y="4497"/>
                <a:ext cx="0" cy="2"/>
              </a:xfrm>
              <a:custGeom>
                <a:avLst/>
                <a:gdLst>
                  <a:gd name="T0" fmla="*/ 2 h 2"/>
                  <a:gd name="T1" fmla="*/ 2 h 2"/>
                  <a:gd name="T2" fmla="*/ 0 h 2"/>
                  <a:gd name="T3" fmla="*/ 0 h 2"/>
                  <a:gd name="T4" fmla="*/ 0 h 2"/>
                  <a:gd name="T5" fmla="*/ 0 h 2"/>
                  <a:gd name="T6" fmla="*/ 0 h 2"/>
                  <a:gd name="T7" fmla="*/ 0 h 2"/>
                  <a:gd name="T8" fmla="*/ 0 h 2"/>
                  <a:gd name="T9"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2"/>
                    </a:moveTo>
                    <a:lnTo>
                      <a:pt x="0" y="2"/>
                    </a:lnTo>
                    <a:lnTo>
                      <a:pt x="0" y="0"/>
                    </a:lnTo>
                    <a:lnTo>
                      <a:pt x="0" y="0"/>
                    </a:lnTo>
                    <a:lnTo>
                      <a:pt x="0" y="0"/>
                    </a:lnTo>
                    <a:lnTo>
                      <a:pt x="0" y="0"/>
                    </a:lnTo>
                    <a:lnTo>
                      <a:pt x="0" y="0"/>
                    </a:lnTo>
                    <a:lnTo>
                      <a:pt x="0" y="0"/>
                    </a:lnTo>
                    <a:lnTo>
                      <a:pt x="0" y="0"/>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1" name="Freeform 136"/>
              <p:cNvSpPr>
                <a:spLocks/>
              </p:cNvSpPr>
              <p:nvPr/>
            </p:nvSpPr>
            <p:spPr bwMode="auto">
              <a:xfrm>
                <a:off x="1547" y="4449"/>
                <a:ext cx="3" cy="0"/>
              </a:xfrm>
              <a:custGeom>
                <a:avLst/>
                <a:gdLst>
                  <a:gd name="T0" fmla="*/ 0 w 3"/>
                  <a:gd name="T1" fmla="*/ 0 w 3"/>
                  <a:gd name="T2" fmla="*/ 0 w 3"/>
                  <a:gd name="T3" fmla="*/ 0 w 3"/>
                  <a:gd name="T4" fmla="*/ 0 w 3"/>
                  <a:gd name="T5" fmla="*/ 3 w 3"/>
                  <a:gd name="T6" fmla="*/ 0 w 3"/>
                  <a:gd name="T7" fmla="*/ 3 w 3"/>
                  <a:gd name="T8" fmla="*/ 0 w 3"/>
                  <a:gd name="T9" fmla="*/ 0 w 3"/>
                  <a:gd name="T10"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3">
                    <a:moveTo>
                      <a:pt x="0" y="0"/>
                    </a:moveTo>
                    <a:lnTo>
                      <a:pt x="0" y="0"/>
                    </a:lnTo>
                    <a:lnTo>
                      <a:pt x="0" y="0"/>
                    </a:lnTo>
                    <a:lnTo>
                      <a:pt x="0" y="0"/>
                    </a:lnTo>
                    <a:lnTo>
                      <a:pt x="0" y="0"/>
                    </a:lnTo>
                    <a:lnTo>
                      <a:pt x="3" y="0"/>
                    </a:lnTo>
                    <a:lnTo>
                      <a:pt x="0" y="0"/>
                    </a:lnTo>
                    <a:lnTo>
                      <a:pt x="3"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2" name="Freeform 137"/>
              <p:cNvSpPr>
                <a:spLocks/>
              </p:cNvSpPr>
              <p:nvPr/>
            </p:nvSpPr>
            <p:spPr bwMode="auto">
              <a:xfrm>
                <a:off x="1535" y="4467"/>
                <a:ext cx="2" cy="5"/>
              </a:xfrm>
              <a:custGeom>
                <a:avLst/>
                <a:gdLst>
                  <a:gd name="T0" fmla="*/ 0 w 2"/>
                  <a:gd name="T1" fmla="*/ 5 h 5"/>
                  <a:gd name="T2" fmla="*/ 0 w 2"/>
                  <a:gd name="T3" fmla="*/ 5 h 5"/>
                  <a:gd name="T4" fmla="*/ 0 w 2"/>
                  <a:gd name="T5" fmla="*/ 2 h 5"/>
                  <a:gd name="T6" fmla="*/ 0 w 2"/>
                  <a:gd name="T7" fmla="*/ 2 h 5"/>
                  <a:gd name="T8" fmla="*/ 0 w 2"/>
                  <a:gd name="T9" fmla="*/ 0 h 5"/>
                  <a:gd name="T10" fmla="*/ 0 w 2"/>
                  <a:gd name="T11" fmla="*/ 2 h 5"/>
                  <a:gd name="T12" fmla="*/ 0 w 2"/>
                  <a:gd name="T13" fmla="*/ 2 h 5"/>
                  <a:gd name="T14" fmla="*/ 0 w 2"/>
                  <a:gd name="T15" fmla="*/ 0 h 5"/>
                  <a:gd name="T16" fmla="*/ 0 w 2"/>
                  <a:gd name="T17" fmla="*/ 2 h 5"/>
                  <a:gd name="T18" fmla="*/ 2 w 2"/>
                  <a:gd name="T19" fmla="*/ 2 h 5"/>
                  <a:gd name="T20" fmla="*/ 2 w 2"/>
                  <a:gd name="T21" fmla="*/ 0 h 5"/>
                  <a:gd name="T22" fmla="*/ 2 w 2"/>
                  <a:gd name="T23" fmla="*/ 2 h 5"/>
                  <a:gd name="T24" fmla="*/ 2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2"/>
                    </a:lnTo>
                    <a:lnTo>
                      <a:pt x="0" y="2"/>
                    </a:lnTo>
                    <a:lnTo>
                      <a:pt x="0" y="0"/>
                    </a:lnTo>
                    <a:lnTo>
                      <a:pt x="0" y="2"/>
                    </a:lnTo>
                    <a:lnTo>
                      <a:pt x="0" y="2"/>
                    </a:lnTo>
                    <a:lnTo>
                      <a:pt x="0" y="0"/>
                    </a:lnTo>
                    <a:lnTo>
                      <a:pt x="0" y="2"/>
                    </a:lnTo>
                    <a:lnTo>
                      <a:pt x="2" y="2"/>
                    </a:lnTo>
                    <a:lnTo>
                      <a:pt x="2" y="0"/>
                    </a:lnTo>
                    <a:lnTo>
                      <a:pt x="2" y="2"/>
                    </a:lnTo>
                    <a:lnTo>
                      <a:pt x="2"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3" name="Freeform 138"/>
              <p:cNvSpPr>
                <a:spLocks/>
              </p:cNvSpPr>
              <p:nvPr/>
            </p:nvSpPr>
            <p:spPr bwMode="auto">
              <a:xfrm>
                <a:off x="1570" y="4429"/>
                <a:ext cx="2" cy="2"/>
              </a:xfrm>
              <a:custGeom>
                <a:avLst/>
                <a:gdLst>
                  <a:gd name="T0" fmla="*/ 0 w 2"/>
                  <a:gd name="T1" fmla="*/ 2 h 2"/>
                  <a:gd name="T2" fmla="*/ 0 w 2"/>
                  <a:gd name="T3" fmla="*/ 2 h 2"/>
                  <a:gd name="T4" fmla="*/ 0 w 2"/>
                  <a:gd name="T5" fmla="*/ 2 h 2"/>
                  <a:gd name="T6" fmla="*/ 2 w 2"/>
                  <a:gd name="T7" fmla="*/ 2 h 2"/>
                  <a:gd name="T8" fmla="*/ 0 w 2"/>
                  <a:gd name="T9" fmla="*/ 2 h 2"/>
                  <a:gd name="T10" fmla="*/ 2 w 2"/>
                  <a:gd name="T11" fmla="*/ 2 h 2"/>
                  <a:gd name="T12" fmla="*/ 2 w 2"/>
                  <a:gd name="T13" fmla="*/ 0 h 2"/>
                  <a:gd name="T14" fmla="*/ 0 w 2"/>
                  <a:gd name="T15" fmla="*/ 0 h 2"/>
                  <a:gd name="T16" fmla="*/ 2 w 2"/>
                  <a:gd name="T17" fmla="*/ 0 h 2"/>
                  <a:gd name="T18" fmla="*/ 2 w 2"/>
                  <a:gd name="T19" fmla="*/ 0 h 2"/>
                  <a:gd name="T20" fmla="*/ 2 w 2"/>
                  <a:gd name="T21" fmla="*/ 2 h 2"/>
                  <a:gd name="T22" fmla="*/ 2 w 2"/>
                  <a:gd name="T23" fmla="*/ 2 h 2"/>
                  <a:gd name="T24" fmla="*/ 2 w 2"/>
                  <a:gd name="T25" fmla="*/ 2 h 2"/>
                  <a:gd name="T26" fmla="*/ 2 w 2"/>
                  <a:gd name="T27" fmla="*/ 2 h 2"/>
                  <a:gd name="T28" fmla="*/ 2 w 2"/>
                  <a:gd name="T29" fmla="*/ 2 h 2"/>
                  <a:gd name="T30" fmla="*/ 0 w 2"/>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0" y="2"/>
                    </a:moveTo>
                    <a:lnTo>
                      <a:pt x="0" y="2"/>
                    </a:lnTo>
                    <a:lnTo>
                      <a:pt x="0" y="2"/>
                    </a:lnTo>
                    <a:lnTo>
                      <a:pt x="2" y="2"/>
                    </a:lnTo>
                    <a:lnTo>
                      <a:pt x="0" y="2"/>
                    </a:lnTo>
                    <a:lnTo>
                      <a:pt x="2" y="2"/>
                    </a:lnTo>
                    <a:lnTo>
                      <a:pt x="2" y="0"/>
                    </a:lnTo>
                    <a:lnTo>
                      <a:pt x="0" y="0"/>
                    </a:lnTo>
                    <a:lnTo>
                      <a:pt x="2" y="0"/>
                    </a:lnTo>
                    <a:lnTo>
                      <a:pt x="2" y="0"/>
                    </a:lnTo>
                    <a:lnTo>
                      <a:pt x="2" y="2"/>
                    </a:lnTo>
                    <a:lnTo>
                      <a:pt x="2" y="2"/>
                    </a:lnTo>
                    <a:lnTo>
                      <a:pt x="2" y="2"/>
                    </a:lnTo>
                    <a:lnTo>
                      <a:pt x="2" y="2"/>
                    </a:lnTo>
                    <a:lnTo>
                      <a:pt x="2"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4" name="Freeform 139"/>
              <p:cNvSpPr>
                <a:spLocks/>
              </p:cNvSpPr>
              <p:nvPr/>
            </p:nvSpPr>
            <p:spPr bwMode="auto">
              <a:xfrm>
                <a:off x="1625" y="4429"/>
                <a:ext cx="2" cy="2"/>
              </a:xfrm>
              <a:custGeom>
                <a:avLst/>
                <a:gdLst>
                  <a:gd name="T0" fmla="*/ 0 w 2"/>
                  <a:gd name="T1" fmla="*/ 2 h 2"/>
                  <a:gd name="T2" fmla="*/ 0 w 2"/>
                  <a:gd name="T3" fmla="*/ 2 h 2"/>
                  <a:gd name="T4" fmla="*/ 0 w 2"/>
                  <a:gd name="T5" fmla="*/ 2 h 2"/>
                  <a:gd name="T6" fmla="*/ 0 w 2"/>
                  <a:gd name="T7" fmla="*/ 0 h 2"/>
                  <a:gd name="T8" fmla="*/ 0 w 2"/>
                  <a:gd name="T9" fmla="*/ 0 h 2"/>
                  <a:gd name="T10" fmla="*/ 0 w 2"/>
                  <a:gd name="T11" fmla="*/ 0 h 2"/>
                  <a:gd name="T12" fmla="*/ 0 w 2"/>
                  <a:gd name="T13" fmla="*/ 0 h 2"/>
                  <a:gd name="T14" fmla="*/ 2 w 2"/>
                  <a:gd name="T15" fmla="*/ 0 h 2"/>
                  <a:gd name="T16" fmla="*/ 2 w 2"/>
                  <a:gd name="T17" fmla="*/ 0 h 2"/>
                  <a:gd name="T18" fmla="*/ 0 w 2"/>
                  <a:gd name="T19" fmla="*/ 0 h 2"/>
                  <a:gd name="T20" fmla="*/ 0 w 2"/>
                  <a:gd name="T21" fmla="*/ 2 h 2"/>
                  <a:gd name="T22" fmla="*/ 0 w 2"/>
                  <a:gd name="T23" fmla="*/ 0 h 2"/>
                  <a:gd name="T24" fmla="*/ 0 w 2"/>
                  <a:gd name="T25" fmla="*/ 2 h 2"/>
                  <a:gd name="T26" fmla="*/ 0 w 2"/>
                  <a:gd name="T27" fmla="*/ 2 h 2"/>
                  <a:gd name="T28" fmla="*/ 0 w 2"/>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2"/>
                    </a:moveTo>
                    <a:lnTo>
                      <a:pt x="0" y="2"/>
                    </a:lnTo>
                    <a:lnTo>
                      <a:pt x="0" y="2"/>
                    </a:lnTo>
                    <a:lnTo>
                      <a:pt x="0" y="0"/>
                    </a:lnTo>
                    <a:lnTo>
                      <a:pt x="0" y="0"/>
                    </a:lnTo>
                    <a:lnTo>
                      <a:pt x="0" y="0"/>
                    </a:lnTo>
                    <a:lnTo>
                      <a:pt x="0" y="0"/>
                    </a:lnTo>
                    <a:lnTo>
                      <a:pt x="2" y="0"/>
                    </a:lnTo>
                    <a:lnTo>
                      <a:pt x="2" y="0"/>
                    </a:lnTo>
                    <a:lnTo>
                      <a:pt x="0" y="0"/>
                    </a:lnTo>
                    <a:lnTo>
                      <a:pt x="0" y="2"/>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5" name="Freeform 140"/>
              <p:cNvSpPr>
                <a:spLocks/>
              </p:cNvSpPr>
              <p:nvPr/>
            </p:nvSpPr>
            <p:spPr bwMode="auto">
              <a:xfrm>
                <a:off x="1427" y="4532"/>
                <a:ext cx="0" cy="5"/>
              </a:xfrm>
              <a:custGeom>
                <a:avLst/>
                <a:gdLst>
                  <a:gd name="T0" fmla="*/ 5 h 5"/>
                  <a:gd name="T1" fmla="*/ 5 h 5"/>
                  <a:gd name="T2" fmla="*/ 2 h 5"/>
                  <a:gd name="T3" fmla="*/ 0 h 5"/>
                  <a:gd name="T4" fmla="*/ 0 h 5"/>
                  <a:gd name="T5" fmla="*/ 0 h 5"/>
                  <a:gd name="T6" fmla="*/ 2 h 5"/>
                  <a:gd name="T7" fmla="*/ 0 h 5"/>
                  <a:gd name="T8" fmla="*/ 0 h 5"/>
                  <a:gd name="T9" fmla="*/ 2 h 5"/>
                  <a:gd name="T10" fmla="*/ 2 h 5"/>
                  <a:gd name="T11" fmla="*/ 2 h 5"/>
                  <a:gd name="T12" fmla="*/ 5 h 5"/>
                  <a:gd name="T13" fmla="*/ 5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5">
                    <a:moveTo>
                      <a:pt x="0" y="5"/>
                    </a:moveTo>
                    <a:lnTo>
                      <a:pt x="0" y="5"/>
                    </a:lnTo>
                    <a:lnTo>
                      <a:pt x="0" y="2"/>
                    </a:lnTo>
                    <a:lnTo>
                      <a:pt x="0" y="0"/>
                    </a:lnTo>
                    <a:lnTo>
                      <a:pt x="0" y="0"/>
                    </a:lnTo>
                    <a:lnTo>
                      <a:pt x="0" y="0"/>
                    </a:lnTo>
                    <a:lnTo>
                      <a:pt x="0" y="2"/>
                    </a:lnTo>
                    <a:lnTo>
                      <a:pt x="0" y="0"/>
                    </a:lnTo>
                    <a:lnTo>
                      <a:pt x="0" y="0"/>
                    </a:lnTo>
                    <a:lnTo>
                      <a:pt x="0" y="2"/>
                    </a:lnTo>
                    <a:lnTo>
                      <a:pt x="0" y="2"/>
                    </a:lnTo>
                    <a:lnTo>
                      <a:pt x="0" y="2"/>
                    </a:lnTo>
                    <a:lnTo>
                      <a:pt x="0" y="5"/>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6" name="Freeform 141"/>
              <p:cNvSpPr>
                <a:spLocks/>
              </p:cNvSpPr>
              <p:nvPr/>
            </p:nvSpPr>
            <p:spPr bwMode="auto">
              <a:xfrm>
                <a:off x="1427" y="4534"/>
                <a:ext cx="0" cy="3"/>
              </a:xfrm>
              <a:custGeom>
                <a:avLst/>
                <a:gdLst>
                  <a:gd name="T0" fmla="*/ 3 h 3"/>
                  <a:gd name="T1" fmla="*/ 3 h 3"/>
                  <a:gd name="T2" fmla="*/ 3 h 3"/>
                  <a:gd name="T3" fmla="*/ 3 h 3"/>
                  <a:gd name="T4" fmla="*/ 3 h 3"/>
                  <a:gd name="T5" fmla="*/ 3 h 3"/>
                  <a:gd name="T6" fmla="*/ 3 h 3"/>
                  <a:gd name="T7" fmla="*/ 3 h 3"/>
                  <a:gd name="T8" fmla="*/ 0 h 3"/>
                  <a:gd name="T9" fmla="*/ 3 h 3"/>
                  <a:gd name="T10" fmla="*/ 3 h 3"/>
                  <a:gd name="T11"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3">
                    <a:moveTo>
                      <a:pt x="0" y="3"/>
                    </a:moveTo>
                    <a:lnTo>
                      <a:pt x="0" y="3"/>
                    </a:lnTo>
                    <a:lnTo>
                      <a:pt x="0" y="3"/>
                    </a:lnTo>
                    <a:lnTo>
                      <a:pt x="0" y="3"/>
                    </a:lnTo>
                    <a:lnTo>
                      <a:pt x="0" y="3"/>
                    </a:lnTo>
                    <a:lnTo>
                      <a:pt x="0" y="3"/>
                    </a:lnTo>
                    <a:lnTo>
                      <a:pt x="0" y="3"/>
                    </a:lnTo>
                    <a:lnTo>
                      <a:pt x="0" y="3"/>
                    </a:lnTo>
                    <a:lnTo>
                      <a:pt x="0" y="0"/>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7" name="Freeform 142"/>
              <p:cNvSpPr>
                <a:spLocks/>
              </p:cNvSpPr>
              <p:nvPr/>
            </p:nvSpPr>
            <p:spPr bwMode="auto">
              <a:xfrm>
                <a:off x="1425" y="4537"/>
                <a:ext cx="2" cy="2"/>
              </a:xfrm>
              <a:custGeom>
                <a:avLst/>
                <a:gdLst>
                  <a:gd name="T0" fmla="*/ 0 w 2"/>
                  <a:gd name="T1" fmla="*/ 2 h 2"/>
                  <a:gd name="T2" fmla="*/ 0 w 2"/>
                  <a:gd name="T3" fmla="*/ 2 h 2"/>
                  <a:gd name="T4" fmla="*/ 0 w 2"/>
                  <a:gd name="T5" fmla="*/ 0 h 2"/>
                  <a:gd name="T6" fmla="*/ 0 w 2"/>
                  <a:gd name="T7" fmla="*/ 0 h 2"/>
                  <a:gd name="T8" fmla="*/ 0 w 2"/>
                  <a:gd name="T9" fmla="*/ 0 h 2"/>
                  <a:gd name="T10" fmla="*/ 2 w 2"/>
                  <a:gd name="T11" fmla="*/ 0 h 2"/>
                  <a:gd name="T12" fmla="*/ 2 w 2"/>
                  <a:gd name="T13" fmla="*/ 0 h 2"/>
                  <a:gd name="T14" fmla="*/ 2 w 2"/>
                  <a:gd name="T15" fmla="*/ 0 h 2"/>
                  <a:gd name="T16" fmla="*/ 2 w 2"/>
                  <a:gd name="T17" fmla="*/ 0 h 2"/>
                  <a:gd name="T18" fmla="*/ 2 w 2"/>
                  <a:gd name="T19" fmla="*/ 0 h 2"/>
                  <a:gd name="T20" fmla="*/ 2 w 2"/>
                  <a:gd name="T21" fmla="*/ 0 h 2"/>
                  <a:gd name="T22" fmla="*/ 2 w 2"/>
                  <a:gd name="T23" fmla="*/ 0 h 2"/>
                  <a:gd name="T24" fmla="*/ 2 w 2"/>
                  <a:gd name="T25" fmla="*/ 2 h 2"/>
                  <a:gd name="T26" fmla="*/ 2 w 2"/>
                  <a:gd name="T27" fmla="*/ 0 h 2"/>
                  <a:gd name="T28" fmla="*/ 0 w 2"/>
                  <a:gd name="T29" fmla="*/ 0 h 2"/>
                  <a:gd name="T30" fmla="*/ 0 w 2"/>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 h="2">
                    <a:moveTo>
                      <a:pt x="0" y="2"/>
                    </a:moveTo>
                    <a:lnTo>
                      <a:pt x="0" y="2"/>
                    </a:lnTo>
                    <a:lnTo>
                      <a:pt x="0" y="0"/>
                    </a:lnTo>
                    <a:lnTo>
                      <a:pt x="0" y="0"/>
                    </a:lnTo>
                    <a:lnTo>
                      <a:pt x="0" y="0"/>
                    </a:lnTo>
                    <a:lnTo>
                      <a:pt x="2" y="0"/>
                    </a:lnTo>
                    <a:lnTo>
                      <a:pt x="2" y="0"/>
                    </a:lnTo>
                    <a:lnTo>
                      <a:pt x="2" y="0"/>
                    </a:lnTo>
                    <a:lnTo>
                      <a:pt x="2" y="0"/>
                    </a:lnTo>
                    <a:lnTo>
                      <a:pt x="2" y="0"/>
                    </a:lnTo>
                    <a:lnTo>
                      <a:pt x="2" y="0"/>
                    </a:lnTo>
                    <a:lnTo>
                      <a:pt x="2" y="0"/>
                    </a:lnTo>
                    <a:lnTo>
                      <a:pt x="2" y="2"/>
                    </a:lnTo>
                    <a:lnTo>
                      <a:pt x="2" y="0"/>
                    </a:lnTo>
                    <a:lnTo>
                      <a:pt x="0" y="0"/>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8" name="Freeform 143"/>
              <p:cNvSpPr>
                <a:spLocks/>
              </p:cNvSpPr>
              <p:nvPr/>
            </p:nvSpPr>
            <p:spPr bwMode="auto">
              <a:xfrm>
                <a:off x="1425" y="4537"/>
                <a:ext cx="2" cy="2"/>
              </a:xfrm>
              <a:custGeom>
                <a:avLst/>
                <a:gdLst>
                  <a:gd name="T0" fmla="*/ 0 w 2"/>
                  <a:gd name="T1" fmla="*/ 2 h 2"/>
                  <a:gd name="T2" fmla="*/ 0 w 2"/>
                  <a:gd name="T3" fmla="*/ 2 h 2"/>
                  <a:gd name="T4" fmla="*/ 0 w 2"/>
                  <a:gd name="T5" fmla="*/ 2 h 2"/>
                  <a:gd name="T6" fmla="*/ 0 w 2"/>
                  <a:gd name="T7" fmla="*/ 2 h 2"/>
                  <a:gd name="T8" fmla="*/ 2 w 2"/>
                  <a:gd name="T9" fmla="*/ 2 h 2"/>
                  <a:gd name="T10" fmla="*/ 2 w 2"/>
                  <a:gd name="T11" fmla="*/ 2 h 2"/>
                  <a:gd name="T12" fmla="*/ 0 w 2"/>
                  <a:gd name="T13" fmla="*/ 2 h 2"/>
                  <a:gd name="T14" fmla="*/ 2 w 2"/>
                  <a:gd name="T15" fmla="*/ 2 h 2"/>
                  <a:gd name="T16" fmla="*/ 2 w 2"/>
                  <a:gd name="T17" fmla="*/ 0 h 2"/>
                  <a:gd name="T18" fmla="*/ 2 w 2"/>
                  <a:gd name="T19" fmla="*/ 0 h 2"/>
                  <a:gd name="T20" fmla="*/ 2 w 2"/>
                  <a:gd name="T21" fmla="*/ 2 h 2"/>
                  <a:gd name="T22" fmla="*/ 2 w 2"/>
                  <a:gd name="T23" fmla="*/ 2 h 2"/>
                  <a:gd name="T24" fmla="*/ 2 w 2"/>
                  <a:gd name="T25" fmla="*/ 2 h 2"/>
                  <a:gd name="T26" fmla="*/ 0 w 2"/>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0" y="2"/>
                    </a:moveTo>
                    <a:lnTo>
                      <a:pt x="0" y="2"/>
                    </a:lnTo>
                    <a:lnTo>
                      <a:pt x="0" y="2"/>
                    </a:lnTo>
                    <a:lnTo>
                      <a:pt x="0" y="2"/>
                    </a:lnTo>
                    <a:lnTo>
                      <a:pt x="2" y="2"/>
                    </a:lnTo>
                    <a:lnTo>
                      <a:pt x="2" y="2"/>
                    </a:lnTo>
                    <a:lnTo>
                      <a:pt x="0" y="2"/>
                    </a:lnTo>
                    <a:lnTo>
                      <a:pt x="2" y="2"/>
                    </a:lnTo>
                    <a:lnTo>
                      <a:pt x="2" y="0"/>
                    </a:lnTo>
                    <a:lnTo>
                      <a:pt x="2" y="0"/>
                    </a:lnTo>
                    <a:lnTo>
                      <a:pt x="2" y="2"/>
                    </a:lnTo>
                    <a:lnTo>
                      <a:pt x="2" y="2"/>
                    </a:lnTo>
                    <a:lnTo>
                      <a:pt x="2"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39" name="Freeform 144"/>
              <p:cNvSpPr>
                <a:spLocks/>
              </p:cNvSpPr>
              <p:nvPr/>
            </p:nvSpPr>
            <p:spPr bwMode="auto">
              <a:xfrm>
                <a:off x="1412" y="4552"/>
                <a:ext cx="3" cy="2"/>
              </a:xfrm>
              <a:custGeom>
                <a:avLst/>
                <a:gdLst>
                  <a:gd name="T0" fmla="*/ 0 w 3"/>
                  <a:gd name="T1" fmla="*/ 2 h 2"/>
                  <a:gd name="T2" fmla="*/ 0 w 3"/>
                  <a:gd name="T3" fmla="*/ 2 h 2"/>
                  <a:gd name="T4" fmla="*/ 0 w 3"/>
                  <a:gd name="T5" fmla="*/ 2 h 2"/>
                  <a:gd name="T6" fmla="*/ 0 w 3"/>
                  <a:gd name="T7" fmla="*/ 0 h 2"/>
                  <a:gd name="T8" fmla="*/ 0 w 3"/>
                  <a:gd name="T9" fmla="*/ 0 h 2"/>
                  <a:gd name="T10" fmla="*/ 3 w 3"/>
                  <a:gd name="T11" fmla="*/ 0 h 2"/>
                  <a:gd name="T12" fmla="*/ 0 w 3"/>
                  <a:gd name="T13" fmla="*/ 0 h 2"/>
                  <a:gd name="T14" fmla="*/ 0 w 3"/>
                  <a:gd name="T15" fmla="*/ 2 h 2"/>
                  <a:gd name="T16" fmla="*/ 0 w 3"/>
                  <a:gd name="T17" fmla="*/ 2 h 2"/>
                  <a:gd name="T18" fmla="*/ 0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2"/>
                    </a:moveTo>
                    <a:lnTo>
                      <a:pt x="0" y="2"/>
                    </a:lnTo>
                    <a:lnTo>
                      <a:pt x="0" y="2"/>
                    </a:lnTo>
                    <a:lnTo>
                      <a:pt x="0" y="0"/>
                    </a:lnTo>
                    <a:lnTo>
                      <a:pt x="0" y="0"/>
                    </a:lnTo>
                    <a:lnTo>
                      <a:pt x="3" y="0"/>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0" name="Freeform 145"/>
              <p:cNvSpPr>
                <a:spLocks/>
              </p:cNvSpPr>
              <p:nvPr/>
            </p:nvSpPr>
            <p:spPr bwMode="auto">
              <a:xfrm>
                <a:off x="1415" y="4549"/>
                <a:ext cx="2" cy="3"/>
              </a:xfrm>
              <a:custGeom>
                <a:avLst/>
                <a:gdLst>
                  <a:gd name="T0" fmla="*/ 0 w 2"/>
                  <a:gd name="T1" fmla="*/ 3 h 3"/>
                  <a:gd name="T2" fmla="*/ 0 w 2"/>
                  <a:gd name="T3" fmla="*/ 3 h 3"/>
                  <a:gd name="T4" fmla="*/ 0 w 2"/>
                  <a:gd name="T5" fmla="*/ 3 h 3"/>
                  <a:gd name="T6" fmla="*/ 0 w 2"/>
                  <a:gd name="T7" fmla="*/ 0 h 3"/>
                  <a:gd name="T8" fmla="*/ 0 w 2"/>
                  <a:gd name="T9" fmla="*/ 0 h 3"/>
                  <a:gd name="T10" fmla="*/ 0 w 2"/>
                  <a:gd name="T11" fmla="*/ 3 h 3"/>
                  <a:gd name="T12" fmla="*/ 0 w 2"/>
                  <a:gd name="T13" fmla="*/ 0 h 3"/>
                  <a:gd name="T14" fmla="*/ 2 w 2"/>
                  <a:gd name="T15" fmla="*/ 0 h 3"/>
                  <a:gd name="T16" fmla="*/ 2 w 2"/>
                  <a:gd name="T17" fmla="*/ 3 h 3"/>
                  <a:gd name="T18" fmla="*/ 2 w 2"/>
                  <a:gd name="T19" fmla="*/ 0 h 3"/>
                  <a:gd name="T20" fmla="*/ 0 w 2"/>
                  <a:gd name="T21" fmla="*/ 0 h 3"/>
                  <a:gd name="T22" fmla="*/ 0 w 2"/>
                  <a:gd name="T23" fmla="*/ 3 h 3"/>
                  <a:gd name="T24" fmla="*/ 0 w 2"/>
                  <a:gd name="T25" fmla="*/ 3 h 3"/>
                  <a:gd name="T26" fmla="*/ 0 w 2"/>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0" y="3"/>
                    </a:moveTo>
                    <a:lnTo>
                      <a:pt x="0" y="3"/>
                    </a:lnTo>
                    <a:lnTo>
                      <a:pt x="0" y="3"/>
                    </a:lnTo>
                    <a:lnTo>
                      <a:pt x="0" y="0"/>
                    </a:lnTo>
                    <a:lnTo>
                      <a:pt x="0" y="0"/>
                    </a:lnTo>
                    <a:lnTo>
                      <a:pt x="0" y="3"/>
                    </a:lnTo>
                    <a:lnTo>
                      <a:pt x="0" y="0"/>
                    </a:lnTo>
                    <a:lnTo>
                      <a:pt x="2" y="0"/>
                    </a:lnTo>
                    <a:lnTo>
                      <a:pt x="2" y="3"/>
                    </a:lnTo>
                    <a:lnTo>
                      <a:pt x="2" y="0"/>
                    </a:lnTo>
                    <a:lnTo>
                      <a:pt x="0" y="0"/>
                    </a:lnTo>
                    <a:lnTo>
                      <a:pt x="0" y="3"/>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1" name="Freeform 146"/>
              <p:cNvSpPr>
                <a:spLocks/>
              </p:cNvSpPr>
              <p:nvPr/>
            </p:nvSpPr>
            <p:spPr bwMode="auto">
              <a:xfrm>
                <a:off x="1415" y="4552"/>
                <a:ext cx="2" cy="2"/>
              </a:xfrm>
              <a:custGeom>
                <a:avLst/>
                <a:gdLst>
                  <a:gd name="T0" fmla="*/ 0 w 2"/>
                  <a:gd name="T1" fmla="*/ 2 h 2"/>
                  <a:gd name="T2" fmla="*/ 0 w 2"/>
                  <a:gd name="T3" fmla="*/ 2 h 2"/>
                  <a:gd name="T4" fmla="*/ 0 w 2"/>
                  <a:gd name="T5" fmla="*/ 0 h 2"/>
                  <a:gd name="T6" fmla="*/ 0 w 2"/>
                  <a:gd name="T7" fmla="*/ 0 h 2"/>
                  <a:gd name="T8" fmla="*/ 0 w 2"/>
                  <a:gd name="T9" fmla="*/ 2 h 2"/>
                  <a:gd name="T10" fmla="*/ 0 w 2"/>
                  <a:gd name="T11" fmla="*/ 0 h 2"/>
                  <a:gd name="T12" fmla="*/ 2 w 2"/>
                  <a:gd name="T13" fmla="*/ 0 h 2"/>
                  <a:gd name="T14" fmla="*/ 2 w 2"/>
                  <a:gd name="T15" fmla="*/ 0 h 2"/>
                  <a:gd name="T16" fmla="*/ 2 w 2"/>
                  <a:gd name="T17" fmla="*/ 0 h 2"/>
                  <a:gd name="T18" fmla="*/ 2 w 2"/>
                  <a:gd name="T19" fmla="*/ 2 h 2"/>
                  <a:gd name="T20" fmla="*/ 2 w 2"/>
                  <a:gd name="T21" fmla="*/ 2 h 2"/>
                  <a:gd name="T22" fmla="*/ 0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2"/>
                    </a:moveTo>
                    <a:lnTo>
                      <a:pt x="0" y="2"/>
                    </a:lnTo>
                    <a:lnTo>
                      <a:pt x="0" y="0"/>
                    </a:lnTo>
                    <a:lnTo>
                      <a:pt x="0" y="0"/>
                    </a:lnTo>
                    <a:lnTo>
                      <a:pt x="0" y="2"/>
                    </a:lnTo>
                    <a:lnTo>
                      <a:pt x="0" y="0"/>
                    </a:lnTo>
                    <a:lnTo>
                      <a:pt x="2" y="0"/>
                    </a:lnTo>
                    <a:lnTo>
                      <a:pt x="2" y="0"/>
                    </a:lnTo>
                    <a:lnTo>
                      <a:pt x="2" y="0"/>
                    </a:lnTo>
                    <a:lnTo>
                      <a:pt x="2" y="2"/>
                    </a:lnTo>
                    <a:lnTo>
                      <a:pt x="2"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2" name="Freeform 147"/>
              <p:cNvSpPr>
                <a:spLocks/>
              </p:cNvSpPr>
              <p:nvPr/>
            </p:nvSpPr>
            <p:spPr bwMode="auto">
              <a:xfrm>
                <a:off x="1412" y="4554"/>
                <a:ext cx="3" cy="3"/>
              </a:xfrm>
              <a:custGeom>
                <a:avLst/>
                <a:gdLst>
                  <a:gd name="T0" fmla="*/ 0 w 3"/>
                  <a:gd name="T1" fmla="*/ 3 h 3"/>
                  <a:gd name="T2" fmla="*/ 0 w 3"/>
                  <a:gd name="T3" fmla="*/ 3 h 3"/>
                  <a:gd name="T4" fmla="*/ 0 w 3"/>
                  <a:gd name="T5" fmla="*/ 3 h 3"/>
                  <a:gd name="T6" fmla="*/ 0 w 3"/>
                  <a:gd name="T7" fmla="*/ 0 h 3"/>
                  <a:gd name="T8" fmla="*/ 0 w 3"/>
                  <a:gd name="T9" fmla="*/ 0 h 3"/>
                  <a:gd name="T10" fmla="*/ 0 w 3"/>
                  <a:gd name="T11" fmla="*/ 3 h 3"/>
                  <a:gd name="T12" fmla="*/ 0 w 3"/>
                  <a:gd name="T13" fmla="*/ 0 h 3"/>
                  <a:gd name="T14" fmla="*/ 0 w 3"/>
                  <a:gd name="T15" fmla="*/ 0 h 3"/>
                  <a:gd name="T16" fmla="*/ 0 w 3"/>
                  <a:gd name="T17" fmla="*/ 0 h 3"/>
                  <a:gd name="T18" fmla="*/ 3 w 3"/>
                  <a:gd name="T19" fmla="*/ 0 h 3"/>
                  <a:gd name="T20" fmla="*/ 3 w 3"/>
                  <a:gd name="T21" fmla="*/ 0 h 3"/>
                  <a:gd name="T22" fmla="*/ 3 w 3"/>
                  <a:gd name="T23" fmla="*/ 0 h 3"/>
                  <a:gd name="T24" fmla="*/ 3 w 3"/>
                  <a:gd name="T25" fmla="*/ 3 h 3"/>
                  <a:gd name="T26" fmla="*/ 0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0" y="3"/>
                    </a:moveTo>
                    <a:lnTo>
                      <a:pt x="0" y="3"/>
                    </a:lnTo>
                    <a:lnTo>
                      <a:pt x="0" y="3"/>
                    </a:lnTo>
                    <a:lnTo>
                      <a:pt x="0" y="0"/>
                    </a:lnTo>
                    <a:lnTo>
                      <a:pt x="0" y="0"/>
                    </a:lnTo>
                    <a:lnTo>
                      <a:pt x="0" y="3"/>
                    </a:lnTo>
                    <a:lnTo>
                      <a:pt x="0" y="0"/>
                    </a:lnTo>
                    <a:lnTo>
                      <a:pt x="0" y="0"/>
                    </a:lnTo>
                    <a:lnTo>
                      <a:pt x="0" y="0"/>
                    </a:lnTo>
                    <a:lnTo>
                      <a:pt x="3" y="0"/>
                    </a:lnTo>
                    <a:lnTo>
                      <a:pt x="3"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3" name="Freeform 148"/>
              <p:cNvSpPr>
                <a:spLocks/>
              </p:cNvSpPr>
              <p:nvPr/>
            </p:nvSpPr>
            <p:spPr bwMode="auto">
              <a:xfrm>
                <a:off x="1417" y="4547"/>
                <a:ext cx="3" cy="5"/>
              </a:xfrm>
              <a:custGeom>
                <a:avLst/>
                <a:gdLst>
                  <a:gd name="T0" fmla="*/ 3 w 3"/>
                  <a:gd name="T1" fmla="*/ 5 h 5"/>
                  <a:gd name="T2" fmla="*/ 3 w 3"/>
                  <a:gd name="T3" fmla="*/ 5 h 5"/>
                  <a:gd name="T4" fmla="*/ 3 w 3"/>
                  <a:gd name="T5" fmla="*/ 2 h 5"/>
                  <a:gd name="T6" fmla="*/ 3 w 3"/>
                  <a:gd name="T7" fmla="*/ 2 h 5"/>
                  <a:gd name="T8" fmla="*/ 3 w 3"/>
                  <a:gd name="T9" fmla="*/ 5 h 5"/>
                  <a:gd name="T10" fmla="*/ 3 w 3"/>
                  <a:gd name="T11" fmla="*/ 2 h 5"/>
                  <a:gd name="T12" fmla="*/ 3 w 3"/>
                  <a:gd name="T13" fmla="*/ 0 h 5"/>
                  <a:gd name="T14" fmla="*/ 3 w 3"/>
                  <a:gd name="T15" fmla="*/ 2 h 5"/>
                  <a:gd name="T16" fmla="*/ 0 w 3"/>
                  <a:gd name="T17" fmla="*/ 2 h 5"/>
                  <a:gd name="T18" fmla="*/ 0 w 3"/>
                  <a:gd name="T19" fmla="*/ 0 h 5"/>
                  <a:gd name="T20" fmla="*/ 3 w 3"/>
                  <a:gd name="T21" fmla="*/ 0 h 5"/>
                  <a:gd name="T22" fmla="*/ 3 w 3"/>
                  <a:gd name="T23" fmla="*/ 0 h 5"/>
                  <a:gd name="T24" fmla="*/ 3 w 3"/>
                  <a:gd name="T25" fmla="*/ 2 h 5"/>
                  <a:gd name="T26" fmla="*/ 3 w 3"/>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3" y="5"/>
                    </a:moveTo>
                    <a:lnTo>
                      <a:pt x="3" y="5"/>
                    </a:lnTo>
                    <a:lnTo>
                      <a:pt x="3" y="2"/>
                    </a:lnTo>
                    <a:lnTo>
                      <a:pt x="3" y="2"/>
                    </a:lnTo>
                    <a:lnTo>
                      <a:pt x="3" y="5"/>
                    </a:lnTo>
                    <a:lnTo>
                      <a:pt x="3" y="2"/>
                    </a:lnTo>
                    <a:lnTo>
                      <a:pt x="3" y="0"/>
                    </a:lnTo>
                    <a:lnTo>
                      <a:pt x="3" y="2"/>
                    </a:lnTo>
                    <a:lnTo>
                      <a:pt x="0" y="2"/>
                    </a:lnTo>
                    <a:lnTo>
                      <a:pt x="0" y="0"/>
                    </a:lnTo>
                    <a:lnTo>
                      <a:pt x="3" y="0"/>
                    </a:lnTo>
                    <a:lnTo>
                      <a:pt x="3" y="0"/>
                    </a:lnTo>
                    <a:lnTo>
                      <a:pt x="3" y="2"/>
                    </a:lnTo>
                    <a:lnTo>
                      <a:pt x="3" y="5"/>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4" name="Freeform 149"/>
              <p:cNvSpPr>
                <a:spLocks/>
              </p:cNvSpPr>
              <p:nvPr/>
            </p:nvSpPr>
            <p:spPr bwMode="auto">
              <a:xfrm>
                <a:off x="1417" y="4549"/>
                <a:ext cx="3" cy="3"/>
              </a:xfrm>
              <a:custGeom>
                <a:avLst/>
                <a:gdLst>
                  <a:gd name="T0" fmla="*/ 3 w 3"/>
                  <a:gd name="T1" fmla="*/ 3 h 3"/>
                  <a:gd name="T2" fmla="*/ 3 w 3"/>
                  <a:gd name="T3" fmla="*/ 3 h 3"/>
                  <a:gd name="T4" fmla="*/ 3 w 3"/>
                  <a:gd name="T5" fmla="*/ 3 h 3"/>
                  <a:gd name="T6" fmla="*/ 3 w 3"/>
                  <a:gd name="T7" fmla="*/ 3 h 3"/>
                  <a:gd name="T8" fmla="*/ 0 w 3"/>
                  <a:gd name="T9" fmla="*/ 3 h 3"/>
                  <a:gd name="T10" fmla="*/ 0 w 3"/>
                  <a:gd name="T11" fmla="*/ 3 h 3"/>
                  <a:gd name="T12" fmla="*/ 0 w 3"/>
                  <a:gd name="T13" fmla="*/ 0 h 3"/>
                  <a:gd name="T14" fmla="*/ 3 w 3"/>
                  <a:gd name="T15" fmla="*/ 0 h 3"/>
                  <a:gd name="T16" fmla="*/ 0 w 3"/>
                  <a:gd name="T17" fmla="*/ 3 h 3"/>
                  <a:gd name="T18" fmla="*/ 3 w 3"/>
                  <a:gd name="T19" fmla="*/ 3 h 3"/>
                  <a:gd name="T20" fmla="*/ 3 w 3"/>
                  <a:gd name="T21" fmla="*/ 3 h 3"/>
                  <a:gd name="T22" fmla="*/ 3 w 3"/>
                  <a:gd name="T23" fmla="*/ 3 h 3"/>
                  <a:gd name="T24" fmla="*/ 3 w 3"/>
                  <a:gd name="T25" fmla="*/ 3 h 3"/>
                  <a:gd name="T26" fmla="*/ 3 w 3"/>
                  <a:gd name="T2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3">
                    <a:moveTo>
                      <a:pt x="3" y="3"/>
                    </a:moveTo>
                    <a:lnTo>
                      <a:pt x="3" y="3"/>
                    </a:lnTo>
                    <a:lnTo>
                      <a:pt x="3" y="3"/>
                    </a:lnTo>
                    <a:lnTo>
                      <a:pt x="3" y="3"/>
                    </a:lnTo>
                    <a:lnTo>
                      <a:pt x="0" y="3"/>
                    </a:lnTo>
                    <a:lnTo>
                      <a:pt x="0" y="3"/>
                    </a:lnTo>
                    <a:lnTo>
                      <a:pt x="0" y="0"/>
                    </a:lnTo>
                    <a:lnTo>
                      <a:pt x="3" y="0"/>
                    </a:lnTo>
                    <a:lnTo>
                      <a:pt x="0" y="3"/>
                    </a:lnTo>
                    <a:lnTo>
                      <a:pt x="3" y="3"/>
                    </a:lnTo>
                    <a:lnTo>
                      <a:pt x="3" y="3"/>
                    </a:lnTo>
                    <a:lnTo>
                      <a:pt x="3"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5" name="Freeform 150"/>
              <p:cNvSpPr>
                <a:spLocks/>
              </p:cNvSpPr>
              <p:nvPr/>
            </p:nvSpPr>
            <p:spPr bwMode="auto">
              <a:xfrm>
                <a:off x="1437" y="4529"/>
                <a:ext cx="3" cy="3"/>
              </a:xfrm>
              <a:custGeom>
                <a:avLst/>
                <a:gdLst>
                  <a:gd name="T0" fmla="*/ 3 w 3"/>
                  <a:gd name="T1" fmla="*/ 3 h 3"/>
                  <a:gd name="T2" fmla="*/ 3 w 3"/>
                  <a:gd name="T3" fmla="*/ 3 h 3"/>
                  <a:gd name="T4" fmla="*/ 0 w 3"/>
                  <a:gd name="T5" fmla="*/ 3 h 3"/>
                  <a:gd name="T6" fmla="*/ 0 w 3"/>
                  <a:gd name="T7" fmla="*/ 3 h 3"/>
                  <a:gd name="T8" fmla="*/ 3 w 3"/>
                  <a:gd name="T9" fmla="*/ 0 h 3"/>
                  <a:gd name="T10" fmla="*/ 3 w 3"/>
                  <a:gd name="T11" fmla="*/ 3 h 3"/>
                  <a:gd name="T12" fmla="*/ 3 w 3"/>
                  <a:gd name="T13" fmla="*/ 3 h 3"/>
                  <a:gd name="T14" fmla="*/ 3 w 3"/>
                  <a:gd name="T15" fmla="*/ 3 h 3"/>
                  <a:gd name="T16" fmla="*/ 3 w 3"/>
                  <a:gd name="T17" fmla="*/ 3 h 3"/>
                  <a:gd name="T18" fmla="*/ 3 w 3"/>
                  <a:gd name="T19" fmla="*/ 3 h 3"/>
                  <a:gd name="T20" fmla="*/ 3 w 3"/>
                  <a:gd name="T21" fmla="*/ 3 h 3"/>
                  <a:gd name="T22" fmla="*/ 3 w 3"/>
                  <a:gd name="T23" fmla="*/ 3 h 3"/>
                  <a:gd name="T24" fmla="*/ 3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3"/>
                    </a:moveTo>
                    <a:lnTo>
                      <a:pt x="3" y="3"/>
                    </a:lnTo>
                    <a:lnTo>
                      <a:pt x="0" y="3"/>
                    </a:lnTo>
                    <a:lnTo>
                      <a:pt x="0" y="3"/>
                    </a:lnTo>
                    <a:lnTo>
                      <a:pt x="3" y="0"/>
                    </a:lnTo>
                    <a:lnTo>
                      <a:pt x="3" y="3"/>
                    </a:lnTo>
                    <a:lnTo>
                      <a:pt x="3" y="3"/>
                    </a:lnTo>
                    <a:lnTo>
                      <a:pt x="3" y="3"/>
                    </a:lnTo>
                    <a:lnTo>
                      <a:pt x="3" y="3"/>
                    </a:lnTo>
                    <a:lnTo>
                      <a:pt x="3" y="3"/>
                    </a:lnTo>
                    <a:lnTo>
                      <a:pt x="3" y="3"/>
                    </a:lnTo>
                    <a:lnTo>
                      <a:pt x="3"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6" name="Freeform 151"/>
              <p:cNvSpPr>
                <a:spLocks/>
              </p:cNvSpPr>
              <p:nvPr/>
            </p:nvSpPr>
            <p:spPr bwMode="auto">
              <a:xfrm>
                <a:off x="1440" y="4529"/>
                <a:ext cx="2" cy="3"/>
              </a:xfrm>
              <a:custGeom>
                <a:avLst/>
                <a:gdLst>
                  <a:gd name="T0" fmla="*/ 2 w 2"/>
                  <a:gd name="T1" fmla="*/ 3 h 3"/>
                  <a:gd name="T2" fmla="*/ 2 w 2"/>
                  <a:gd name="T3" fmla="*/ 3 h 3"/>
                  <a:gd name="T4" fmla="*/ 2 w 2"/>
                  <a:gd name="T5" fmla="*/ 0 h 3"/>
                  <a:gd name="T6" fmla="*/ 0 w 2"/>
                  <a:gd name="T7" fmla="*/ 3 h 3"/>
                  <a:gd name="T8" fmla="*/ 0 w 2"/>
                  <a:gd name="T9" fmla="*/ 0 h 3"/>
                  <a:gd name="T10" fmla="*/ 0 w 2"/>
                  <a:gd name="T11" fmla="*/ 0 h 3"/>
                  <a:gd name="T12" fmla="*/ 0 w 2"/>
                  <a:gd name="T13" fmla="*/ 0 h 3"/>
                  <a:gd name="T14" fmla="*/ 2 w 2"/>
                  <a:gd name="T15" fmla="*/ 0 h 3"/>
                  <a:gd name="T16" fmla="*/ 2 w 2"/>
                  <a:gd name="T17" fmla="*/ 0 h 3"/>
                  <a:gd name="T18" fmla="*/ 2 w 2"/>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2" y="3"/>
                    </a:moveTo>
                    <a:lnTo>
                      <a:pt x="2" y="3"/>
                    </a:lnTo>
                    <a:lnTo>
                      <a:pt x="2" y="0"/>
                    </a:lnTo>
                    <a:lnTo>
                      <a:pt x="0" y="3"/>
                    </a:lnTo>
                    <a:lnTo>
                      <a:pt x="0" y="0"/>
                    </a:lnTo>
                    <a:lnTo>
                      <a:pt x="0" y="0"/>
                    </a:lnTo>
                    <a:lnTo>
                      <a:pt x="0" y="0"/>
                    </a:lnTo>
                    <a:lnTo>
                      <a:pt x="2" y="0"/>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7" name="Freeform 152"/>
              <p:cNvSpPr>
                <a:spLocks/>
              </p:cNvSpPr>
              <p:nvPr/>
            </p:nvSpPr>
            <p:spPr bwMode="auto">
              <a:xfrm>
                <a:off x="1440" y="4542"/>
                <a:ext cx="2" cy="0"/>
              </a:xfrm>
              <a:custGeom>
                <a:avLst/>
                <a:gdLst>
                  <a:gd name="T0" fmla="*/ 0 w 2"/>
                  <a:gd name="T1" fmla="*/ 0 w 2"/>
                  <a:gd name="T2" fmla="*/ 0 w 2"/>
                  <a:gd name="T3" fmla="*/ 0 w 2"/>
                  <a:gd name="T4" fmla="*/ 2 w 2"/>
                  <a:gd name="T5" fmla="*/ 2 w 2"/>
                  <a:gd name="T6" fmla="*/ 2 w 2"/>
                  <a:gd name="T7" fmla="*/ 2 w 2"/>
                  <a:gd name="T8" fmla="*/ 2 w 2"/>
                  <a:gd name="T9" fmla="*/ 0 w 2"/>
                  <a:gd name="T10" fmla="*/ 0 w 2"/>
                  <a:gd name="T11"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2">
                    <a:moveTo>
                      <a:pt x="0" y="0"/>
                    </a:moveTo>
                    <a:lnTo>
                      <a:pt x="0" y="0"/>
                    </a:lnTo>
                    <a:lnTo>
                      <a:pt x="0" y="0"/>
                    </a:lnTo>
                    <a:lnTo>
                      <a:pt x="0" y="0"/>
                    </a:lnTo>
                    <a:lnTo>
                      <a:pt x="2" y="0"/>
                    </a:lnTo>
                    <a:lnTo>
                      <a:pt x="2" y="0"/>
                    </a:lnTo>
                    <a:lnTo>
                      <a:pt x="2" y="0"/>
                    </a:lnTo>
                    <a:lnTo>
                      <a:pt x="2" y="0"/>
                    </a:lnTo>
                    <a:lnTo>
                      <a:pt x="2"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8" name="Freeform 153"/>
              <p:cNvSpPr>
                <a:spLocks/>
              </p:cNvSpPr>
              <p:nvPr/>
            </p:nvSpPr>
            <p:spPr bwMode="auto">
              <a:xfrm>
                <a:off x="1440" y="4542"/>
                <a:ext cx="2" cy="2"/>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0 w 2"/>
                  <a:gd name="T13" fmla="*/ 2 h 2"/>
                  <a:gd name="T14" fmla="*/ 0 w 2"/>
                  <a:gd name="T15" fmla="*/ 0 h 2"/>
                  <a:gd name="T16" fmla="*/ 2 w 2"/>
                  <a:gd name="T17" fmla="*/ 2 h 2"/>
                  <a:gd name="T18" fmla="*/ 2 w 2"/>
                  <a:gd name="T19" fmla="*/ 0 h 2"/>
                  <a:gd name="T20" fmla="*/ 2 w 2"/>
                  <a:gd name="T21" fmla="*/ 2 h 2"/>
                  <a:gd name="T22" fmla="*/ 2 w 2"/>
                  <a:gd name="T23" fmla="*/ 2 h 2"/>
                  <a:gd name="T24" fmla="*/ 2 w 2"/>
                  <a:gd name="T25" fmla="*/ 2 h 2"/>
                  <a:gd name="T26" fmla="*/ 2 w 2"/>
                  <a:gd name="T27" fmla="*/ 2 h 2"/>
                  <a:gd name="T28" fmla="*/ 0 w 2"/>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2">
                    <a:moveTo>
                      <a:pt x="0" y="2"/>
                    </a:moveTo>
                    <a:lnTo>
                      <a:pt x="0" y="2"/>
                    </a:lnTo>
                    <a:lnTo>
                      <a:pt x="0" y="2"/>
                    </a:lnTo>
                    <a:lnTo>
                      <a:pt x="0" y="2"/>
                    </a:lnTo>
                    <a:lnTo>
                      <a:pt x="0" y="2"/>
                    </a:lnTo>
                    <a:lnTo>
                      <a:pt x="0" y="2"/>
                    </a:lnTo>
                    <a:lnTo>
                      <a:pt x="0" y="2"/>
                    </a:lnTo>
                    <a:lnTo>
                      <a:pt x="0" y="0"/>
                    </a:lnTo>
                    <a:lnTo>
                      <a:pt x="2" y="2"/>
                    </a:lnTo>
                    <a:lnTo>
                      <a:pt x="2" y="0"/>
                    </a:lnTo>
                    <a:lnTo>
                      <a:pt x="2" y="2"/>
                    </a:lnTo>
                    <a:lnTo>
                      <a:pt x="2" y="2"/>
                    </a:lnTo>
                    <a:lnTo>
                      <a:pt x="2" y="2"/>
                    </a:lnTo>
                    <a:lnTo>
                      <a:pt x="2"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49" name="Freeform 154"/>
              <p:cNvSpPr>
                <a:spLocks/>
              </p:cNvSpPr>
              <p:nvPr/>
            </p:nvSpPr>
            <p:spPr bwMode="auto">
              <a:xfrm>
                <a:off x="1472" y="4549"/>
                <a:ext cx="3" cy="3"/>
              </a:xfrm>
              <a:custGeom>
                <a:avLst/>
                <a:gdLst>
                  <a:gd name="T0" fmla="*/ 3 w 3"/>
                  <a:gd name="T1" fmla="*/ 3 h 3"/>
                  <a:gd name="T2" fmla="*/ 3 w 3"/>
                  <a:gd name="T3" fmla="*/ 3 h 3"/>
                  <a:gd name="T4" fmla="*/ 0 w 3"/>
                  <a:gd name="T5" fmla="*/ 3 h 3"/>
                  <a:gd name="T6" fmla="*/ 0 w 3"/>
                  <a:gd name="T7" fmla="*/ 3 h 3"/>
                  <a:gd name="T8" fmla="*/ 0 w 3"/>
                  <a:gd name="T9" fmla="*/ 0 h 3"/>
                  <a:gd name="T10" fmla="*/ 3 w 3"/>
                  <a:gd name="T11" fmla="*/ 0 h 3"/>
                  <a:gd name="T12" fmla="*/ 3 w 3"/>
                  <a:gd name="T13" fmla="*/ 0 h 3"/>
                  <a:gd name="T14" fmla="*/ 3 w 3"/>
                  <a:gd name="T15" fmla="*/ 0 h 3"/>
                  <a:gd name="T16" fmla="*/ 0 w 3"/>
                  <a:gd name="T17" fmla="*/ 0 h 3"/>
                  <a:gd name="T18" fmla="*/ 3 w 3"/>
                  <a:gd name="T19" fmla="*/ 0 h 3"/>
                  <a:gd name="T20" fmla="*/ 3 w 3"/>
                  <a:gd name="T21" fmla="*/ 3 h 3"/>
                  <a:gd name="T22" fmla="*/ 0 w 3"/>
                  <a:gd name="T23" fmla="*/ 3 h 3"/>
                  <a:gd name="T24" fmla="*/ 3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3" y="3"/>
                    </a:moveTo>
                    <a:lnTo>
                      <a:pt x="3" y="3"/>
                    </a:lnTo>
                    <a:lnTo>
                      <a:pt x="0" y="3"/>
                    </a:lnTo>
                    <a:lnTo>
                      <a:pt x="0" y="3"/>
                    </a:lnTo>
                    <a:lnTo>
                      <a:pt x="0" y="0"/>
                    </a:lnTo>
                    <a:lnTo>
                      <a:pt x="3" y="0"/>
                    </a:lnTo>
                    <a:lnTo>
                      <a:pt x="3" y="0"/>
                    </a:lnTo>
                    <a:lnTo>
                      <a:pt x="3" y="0"/>
                    </a:lnTo>
                    <a:lnTo>
                      <a:pt x="0" y="0"/>
                    </a:lnTo>
                    <a:lnTo>
                      <a:pt x="3" y="0"/>
                    </a:lnTo>
                    <a:lnTo>
                      <a:pt x="3" y="3"/>
                    </a:lnTo>
                    <a:lnTo>
                      <a:pt x="0" y="3"/>
                    </a:lnTo>
                    <a:lnTo>
                      <a:pt x="3"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0" name="Freeform 155"/>
              <p:cNvSpPr>
                <a:spLocks/>
              </p:cNvSpPr>
              <p:nvPr/>
            </p:nvSpPr>
            <p:spPr bwMode="auto">
              <a:xfrm>
                <a:off x="1475" y="4549"/>
                <a:ext cx="2" cy="3"/>
              </a:xfrm>
              <a:custGeom>
                <a:avLst/>
                <a:gdLst>
                  <a:gd name="T0" fmla="*/ 0 w 2"/>
                  <a:gd name="T1" fmla="*/ 3 h 3"/>
                  <a:gd name="T2" fmla="*/ 0 w 2"/>
                  <a:gd name="T3" fmla="*/ 3 h 3"/>
                  <a:gd name="T4" fmla="*/ 0 w 2"/>
                  <a:gd name="T5" fmla="*/ 3 h 3"/>
                  <a:gd name="T6" fmla="*/ 0 w 2"/>
                  <a:gd name="T7" fmla="*/ 3 h 3"/>
                  <a:gd name="T8" fmla="*/ 2 w 2"/>
                  <a:gd name="T9" fmla="*/ 3 h 3"/>
                  <a:gd name="T10" fmla="*/ 2 w 2"/>
                  <a:gd name="T11" fmla="*/ 0 h 3"/>
                  <a:gd name="T12" fmla="*/ 0 w 2"/>
                  <a:gd name="T13" fmla="*/ 0 h 3"/>
                  <a:gd name="T14" fmla="*/ 2 w 2"/>
                  <a:gd name="T15" fmla="*/ 0 h 3"/>
                  <a:gd name="T16" fmla="*/ 2 w 2"/>
                  <a:gd name="T17" fmla="*/ 3 h 3"/>
                  <a:gd name="T18" fmla="*/ 2 w 2"/>
                  <a:gd name="T19" fmla="*/ 3 h 3"/>
                  <a:gd name="T20" fmla="*/ 0 w 2"/>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3"/>
                    </a:moveTo>
                    <a:lnTo>
                      <a:pt x="0" y="3"/>
                    </a:lnTo>
                    <a:lnTo>
                      <a:pt x="0" y="3"/>
                    </a:lnTo>
                    <a:lnTo>
                      <a:pt x="0" y="3"/>
                    </a:lnTo>
                    <a:lnTo>
                      <a:pt x="2" y="3"/>
                    </a:lnTo>
                    <a:lnTo>
                      <a:pt x="2" y="0"/>
                    </a:lnTo>
                    <a:lnTo>
                      <a:pt x="0" y="0"/>
                    </a:lnTo>
                    <a:lnTo>
                      <a:pt x="2" y="0"/>
                    </a:lnTo>
                    <a:lnTo>
                      <a:pt x="2" y="3"/>
                    </a:lnTo>
                    <a:lnTo>
                      <a:pt x="2"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1" name="Freeform 156"/>
              <p:cNvSpPr>
                <a:spLocks/>
              </p:cNvSpPr>
              <p:nvPr/>
            </p:nvSpPr>
            <p:spPr bwMode="auto">
              <a:xfrm>
                <a:off x="1477" y="4544"/>
                <a:ext cx="3" cy="3"/>
              </a:xfrm>
              <a:custGeom>
                <a:avLst/>
                <a:gdLst>
                  <a:gd name="T0" fmla="*/ 0 w 3"/>
                  <a:gd name="T1" fmla="*/ 3 h 3"/>
                  <a:gd name="T2" fmla="*/ 0 w 3"/>
                  <a:gd name="T3" fmla="*/ 3 h 3"/>
                  <a:gd name="T4" fmla="*/ 0 w 3"/>
                  <a:gd name="T5" fmla="*/ 3 h 3"/>
                  <a:gd name="T6" fmla="*/ 0 w 3"/>
                  <a:gd name="T7" fmla="*/ 0 h 3"/>
                  <a:gd name="T8" fmla="*/ 0 w 3"/>
                  <a:gd name="T9" fmla="*/ 3 h 3"/>
                  <a:gd name="T10" fmla="*/ 0 w 3"/>
                  <a:gd name="T11" fmla="*/ 3 h 3"/>
                  <a:gd name="T12" fmla="*/ 0 w 3"/>
                  <a:gd name="T13" fmla="*/ 0 h 3"/>
                  <a:gd name="T14" fmla="*/ 3 w 3"/>
                  <a:gd name="T15" fmla="*/ 0 h 3"/>
                  <a:gd name="T16" fmla="*/ 3 w 3"/>
                  <a:gd name="T17" fmla="*/ 0 h 3"/>
                  <a:gd name="T18" fmla="*/ 3 w 3"/>
                  <a:gd name="T19" fmla="*/ 0 h 3"/>
                  <a:gd name="T20" fmla="*/ 3 w 3"/>
                  <a:gd name="T21" fmla="*/ 3 h 3"/>
                  <a:gd name="T22" fmla="*/ 0 w 3"/>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3"/>
                    </a:moveTo>
                    <a:lnTo>
                      <a:pt x="0" y="3"/>
                    </a:lnTo>
                    <a:lnTo>
                      <a:pt x="0" y="3"/>
                    </a:lnTo>
                    <a:lnTo>
                      <a:pt x="0" y="0"/>
                    </a:lnTo>
                    <a:lnTo>
                      <a:pt x="0" y="3"/>
                    </a:lnTo>
                    <a:lnTo>
                      <a:pt x="0" y="3"/>
                    </a:lnTo>
                    <a:lnTo>
                      <a:pt x="0" y="0"/>
                    </a:lnTo>
                    <a:lnTo>
                      <a:pt x="3" y="0"/>
                    </a:lnTo>
                    <a:lnTo>
                      <a:pt x="3"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2" name="Freeform 157"/>
              <p:cNvSpPr>
                <a:spLocks/>
              </p:cNvSpPr>
              <p:nvPr/>
            </p:nvSpPr>
            <p:spPr bwMode="auto">
              <a:xfrm>
                <a:off x="1477" y="4542"/>
                <a:ext cx="3" cy="2"/>
              </a:xfrm>
              <a:custGeom>
                <a:avLst/>
                <a:gdLst>
                  <a:gd name="T0" fmla="*/ 0 w 3"/>
                  <a:gd name="T1" fmla="*/ 2 h 2"/>
                  <a:gd name="T2" fmla="*/ 0 w 3"/>
                  <a:gd name="T3" fmla="*/ 2 h 2"/>
                  <a:gd name="T4" fmla="*/ 0 w 3"/>
                  <a:gd name="T5" fmla="*/ 2 h 2"/>
                  <a:gd name="T6" fmla="*/ 0 w 3"/>
                  <a:gd name="T7" fmla="*/ 0 h 2"/>
                  <a:gd name="T8" fmla="*/ 0 w 3"/>
                  <a:gd name="T9" fmla="*/ 0 h 2"/>
                  <a:gd name="T10" fmla="*/ 3 w 3"/>
                  <a:gd name="T11" fmla="*/ 0 h 2"/>
                  <a:gd name="T12" fmla="*/ 3 w 3"/>
                  <a:gd name="T13" fmla="*/ 2 h 2"/>
                  <a:gd name="T14" fmla="*/ 0 w 3"/>
                  <a:gd name="T15" fmla="*/ 0 h 2"/>
                  <a:gd name="T16" fmla="*/ 0 w 3"/>
                  <a:gd name="T17" fmla="*/ 2 h 2"/>
                  <a:gd name="T18" fmla="*/ 0 w 3"/>
                  <a:gd name="T19" fmla="*/ 2 h 2"/>
                  <a:gd name="T20" fmla="*/ 0 w 3"/>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2"/>
                    </a:moveTo>
                    <a:lnTo>
                      <a:pt x="0" y="2"/>
                    </a:lnTo>
                    <a:lnTo>
                      <a:pt x="0" y="2"/>
                    </a:lnTo>
                    <a:lnTo>
                      <a:pt x="0" y="0"/>
                    </a:lnTo>
                    <a:lnTo>
                      <a:pt x="0" y="0"/>
                    </a:lnTo>
                    <a:lnTo>
                      <a:pt x="3" y="0"/>
                    </a:lnTo>
                    <a:lnTo>
                      <a:pt x="3" y="2"/>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3" name="Freeform 158"/>
              <p:cNvSpPr>
                <a:spLocks/>
              </p:cNvSpPr>
              <p:nvPr/>
            </p:nvSpPr>
            <p:spPr bwMode="auto">
              <a:xfrm>
                <a:off x="1475" y="4539"/>
                <a:ext cx="5" cy="3"/>
              </a:xfrm>
              <a:custGeom>
                <a:avLst/>
                <a:gdLst>
                  <a:gd name="T0" fmla="*/ 2 w 5"/>
                  <a:gd name="T1" fmla="*/ 3 h 3"/>
                  <a:gd name="T2" fmla="*/ 2 w 5"/>
                  <a:gd name="T3" fmla="*/ 3 h 3"/>
                  <a:gd name="T4" fmla="*/ 0 w 5"/>
                  <a:gd name="T5" fmla="*/ 0 h 3"/>
                  <a:gd name="T6" fmla="*/ 2 w 5"/>
                  <a:gd name="T7" fmla="*/ 0 h 3"/>
                  <a:gd name="T8" fmla="*/ 2 w 5"/>
                  <a:gd name="T9" fmla="*/ 3 h 3"/>
                  <a:gd name="T10" fmla="*/ 2 w 5"/>
                  <a:gd name="T11" fmla="*/ 0 h 3"/>
                  <a:gd name="T12" fmla="*/ 2 w 5"/>
                  <a:gd name="T13" fmla="*/ 0 h 3"/>
                  <a:gd name="T14" fmla="*/ 2 w 5"/>
                  <a:gd name="T15" fmla="*/ 0 h 3"/>
                  <a:gd name="T16" fmla="*/ 5 w 5"/>
                  <a:gd name="T17" fmla="*/ 0 h 3"/>
                  <a:gd name="T18" fmla="*/ 5 w 5"/>
                  <a:gd name="T19" fmla="*/ 0 h 3"/>
                  <a:gd name="T20" fmla="*/ 5 w 5"/>
                  <a:gd name="T21" fmla="*/ 3 h 3"/>
                  <a:gd name="T22" fmla="*/ 2 w 5"/>
                  <a:gd name="T23" fmla="*/ 3 h 3"/>
                  <a:gd name="T24" fmla="*/ 2 w 5"/>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3">
                    <a:moveTo>
                      <a:pt x="2" y="3"/>
                    </a:moveTo>
                    <a:lnTo>
                      <a:pt x="2" y="3"/>
                    </a:lnTo>
                    <a:lnTo>
                      <a:pt x="0" y="0"/>
                    </a:lnTo>
                    <a:lnTo>
                      <a:pt x="2" y="0"/>
                    </a:lnTo>
                    <a:lnTo>
                      <a:pt x="2" y="3"/>
                    </a:lnTo>
                    <a:lnTo>
                      <a:pt x="2" y="0"/>
                    </a:lnTo>
                    <a:lnTo>
                      <a:pt x="2" y="0"/>
                    </a:lnTo>
                    <a:lnTo>
                      <a:pt x="2" y="0"/>
                    </a:lnTo>
                    <a:lnTo>
                      <a:pt x="5" y="0"/>
                    </a:lnTo>
                    <a:lnTo>
                      <a:pt x="5" y="0"/>
                    </a:lnTo>
                    <a:lnTo>
                      <a:pt x="5" y="3"/>
                    </a:lnTo>
                    <a:lnTo>
                      <a:pt x="2" y="3"/>
                    </a:lnTo>
                    <a:lnTo>
                      <a:pt x="2" y="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4" name="Freeform 159"/>
              <p:cNvSpPr>
                <a:spLocks/>
              </p:cNvSpPr>
              <p:nvPr/>
            </p:nvSpPr>
            <p:spPr bwMode="auto">
              <a:xfrm>
                <a:off x="1475" y="4537"/>
                <a:ext cx="5" cy="2"/>
              </a:xfrm>
              <a:custGeom>
                <a:avLst/>
                <a:gdLst>
                  <a:gd name="T0" fmla="*/ 2 w 5"/>
                  <a:gd name="T1" fmla="*/ 2 h 2"/>
                  <a:gd name="T2" fmla="*/ 2 w 5"/>
                  <a:gd name="T3" fmla="*/ 2 h 2"/>
                  <a:gd name="T4" fmla="*/ 0 w 5"/>
                  <a:gd name="T5" fmla="*/ 2 h 2"/>
                  <a:gd name="T6" fmla="*/ 0 w 5"/>
                  <a:gd name="T7" fmla="*/ 0 h 2"/>
                  <a:gd name="T8" fmla="*/ 2 w 5"/>
                  <a:gd name="T9" fmla="*/ 0 h 2"/>
                  <a:gd name="T10" fmla="*/ 2 w 5"/>
                  <a:gd name="T11" fmla="*/ 0 h 2"/>
                  <a:gd name="T12" fmla="*/ 5 w 5"/>
                  <a:gd name="T13" fmla="*/ 0 h 2"/>
                  <a:gd name="T14" fmla="*/ 5 w 5"/>
                  <a:gd name="T15" fmla="*/ 2 h 2"/>
                  <a:gd name="T16" fmla="*/ 2 w 5"/>
                  <a:gd name="T17" fmla="*/ 2 h 2"/>
                  <a:gd name="T18" fmla="*/ 2 w 5"/>
                  <a:gd name="T19" fmla="*/ 0 h 2"/>
                  <a:gd name="T20" fmla="*/ 2 w 5"/>
                  <a:gd name="T21" fmla="*/ 2 h 2"/>
                  <a:gd name="T22" fmla="*/ 2 w 5"/>
                  <a:gd name="T23" fmla="*/ 2 h 2"/>
                  <a:gd name="T24" fmla="*/ 2 w 5"/>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2">
                    <a:moveTo>
                      <a:pt x="2" y="2"/>
                    </a:moveTo>
                    <a:lnTo>
                      <a:pt x="2" y="2"/>
                    </a:lnTo>
                    <a:lnTo>
                      <a:pt x="0" y="2"/>
                    </a:lnTo>
                    <a:lnTo>
                      <a:pt x="0" y="0"/>
                    </a:lnTo>
                    <a:lnTo>
                      <a:pt x="2" y="0"/>
                    </a:lnTo>
                    <a:lnTo>
                      <a:pt x="2" y="0"/>
                    </a:lnTo>
                    <a:lnTo>
                      <a:pt x="5" y="0"/>
                    </a:lnTo>
                    <a:lnTo>
                      <a:pt x="5" y="2"/>
                    </a:lnTo>
                    <a:lnTo>
                      <a:pt x="2" y="2"/>
                    </a:lnTo>
                    <a:lnTo>
                      <a:pt x="2" y="0"/>
                    </a:lnTo>
                    <a:lnTo>
                      <a:pt x="2" y="2"/>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5" name="Freeform 160"/>
              <p:cNvSpPr>
                <a:spLocks/>
              </p:cNvSpPr>
              <p:nvPr/>
            </p:nvSpPr>
            <p:spPr bwMode="auto">
              <a:xfrm>
                <a:off x="1475" y="4517"/>
                <a:ext cx="5" cy="2"/>
              </a:xfrm>
              <a:custGeom>
                <a:avLst/>
                <a:gdLst>
                  <a:gd name="T0" fmla="*/ 2 w 5"/>
                  <a:gd name="T1" fmla="*/ 2 h 2"/>
                  <a:gd name="T2" fmla="*/ 0 w 5"/>
                  <a:gd name="T3" fmla="*/ 2 h 2"/>
                  <a:gd name="T4" fmla="*/ 0 w 5"/>
                  <a:gd name="T5" fmla="*/ 0 h 2"/>
                  <a:gd name="T6" fmla="*/ 2 w 5"/>
                  <a:gd name="T7" fmla="*/ 0 h 2"/>
                  <a:gd name="T8" fmla="*/ 2 w 5"/>
                  <a:gd name="T9" fmla="*/ 0 h 2"/>
                  <a:gd name="T10" fmla="*/ 5 w 5"/>
                  <a:gd name="T11" fmla="*/ 0 h 2"/>
                  <a:gd name="T12" fmla="*/ 5 w 5"/>
                  <a:gd name="T13" fmla="*/ 0 h 2"/>
                  <a:gd name="T14" fmla="*/ 2 w 5"/>
                  <a:gd name="T15" fmla="*/ 0 h 2"/>
                  <a:gd name="T16" fmla="*/ 2 w 5"/>
                  <a:gd name="T17" fmla="*/ 0 h 2"/>
                  <a:gd name="T18" fmla="*/ 2 w 5"/>
                  <a:gd name="T19" fmla="*/ 0 h 2"/>
                  <a:gd name="T20" fmla="*/ 2 w 5"/>
                  <a:gd name="T21" fmla="*/ 0 h 2"/>
                  <a:gd name="T22" fmla="*/ 2 w 5"/>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
                    <a:moveTo>
                      <a:pt x="2" y="2"/>
                    </a:moveTo>
                    <a:lnTo>
                      <a:pt x="0" y="2"/>
                    </a:lnTo>
                    <a:lnTo>
                      <a:pt x="0" y="0"/>
                    </a:lnTo>
                    <a:lnTo>
                      <a:pt x="2" y="0"/>
                    </a:lnTo>
                    <a:lnTo>
                      <a:pt x="2" y="0"/>
                    </a:lnTo>
                    <a:lnTo>
                      <a:pt x="5" y="0"/>
                    </a:lnTo>
                    <a:lnTo>
                      <a:pt x="5" y="0"/>
                    </a:lnTo>
                    <a:lnTo>
                      <a:pt x="2" y="0"/>
                    </a:lnTo>
                    <a:lnTo>
                      <a:pt x="2" y="0"/>
                    </a:lnTo>
                    <a:lnTo>
                      <a:pt x="2" y="0"/>
                    </a:lnTo>
                    <a:lnTo>
                      <a:pt x="2" y="0"/>
                    </a:lnTo>
                    <a:lnTo>
                      <a:pt x="2"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6" name="Freeform 161"/>
              <p:cNvSpPr>
                <a:spLocks/>
              </p:cNvSpPr>
              <p:nvPr/>
            </p:nvSpPr>
            <p:spPr bwMode="auto">
              <a:xfrm>
                <a:off x="1602" y="4489"/>
                <a:ext cx="3" cy="3"/>
              </a:xfrm>
              <a:custGeom>
                <a:avLst/>
                <a:gdLst>
                  <a:gd name="T0" fmla="*/ 0 w 3"/>
                  <a:gd name="T1" fmla="*/ 3 h 3"/>
                  <a:gd name="T2" fmla="*/ 0 w 3"/>
                  <a:gd name="T3" fmla="*/ 3 h 3"/>
                  <a:gd name="T4" fmla="*/ 0 w 3"/>
                  <a:gd name="T5" fmla="*/ 3 h 3"/>
                  <a:gd name="T6" fmla="*/ 0 w 3"/>
                  <a:gd name="T7" fmla="*/ 3 h 3"/>
                  <a:gd name="T8" fmla="*/ 3 w 3"/>
                  <a:gd name="T9" fmla="*/ 3 h 3"/>
                  <a:gd name="T10" fmla="*/ 3 w 3"/>
                  <a:gd name="T11" fmla="*/ 0 h 3"/>
                  <a:gd name="T12" fmla="*/ 3 w 3"/>
                  <a:gd name="T13" fmla="*/ 3 h 3"/>
                  <a:gd name="T14" fmla="*/ 3 w 3"/>
                  <a:gd name="T15" fmla="*/ 3 h 3"/>
                  <a:gd name="T16" fmla="*/ 3 w 3"/>
                  <a:gd name="T17" fmla="*/ 3 h 3"/>
                  <a:gd name="T18" fmla="*/ 0 w 3"/>
                  <a:gd name="T19" fmla="*/ 3 h 3"/>
                  <a:gd name="T20" fmla="*/ 0 w 3"/>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
                    <a:moveTo>
                      <a:pt x="0" y="3"/>
                    </a:moveTo>
                    <a:lnTo>
                      <a:pt x="0" y="3"/>
                    </a:lnTo>
                    <a:lnTo>
                      <a:pt x="0" y="3"/>
                    </a:lnTo>
                    <a:lnTo>
                      <a:pt x="0" y="3"/>
                    </a:lnTo>
                    <a:lnTo>
                      <a:pt x="3" y="3"/>
                    </a:lnTo>
                    <a:lnTo>
                      <a:pt x="3" y="0"/>
                    </a:lnTo>
                    <a:lnTo>
                      <a:pt x="3" y="3"/>
                    </a:lnTo>
                    <a:lnTo>
                      <a:pt x="3" y="3"/>
                    </a:lnTo>
                    <a:lnTo>
                      <a:pt x="3" y="3"/>
                    </a:lnTo>
                    <a:lnTo>
                      <a:pt x="0" y="3"/>
                    </a:lnTo>
                    <a:lnTo>
                      <a:pt x="0" y="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7" name="Freeform 162"/>
              <p:cNvSpPr>
                <a:spLocks/>
              </p:cNvSpPr>
              <p:nvPr/>
            </p:nvSpPr>
            <p:spPr bwMode="auto">
              <a:xfrm>
                <a:off x="1620" y="4494"/>
                <a:ext cx="2" cy="0"/>
              </a:xfrm>
              <a:custGeom>
                <a:avLst/>
                <a:gdLst>
                  <a:gd name="T0" fmla="*/ 0 w 2"/>
                  <a:gd name="T1" fmla="*/ 0 w 2"/>
                  <a:gd name="T2" fmla="*/ 0 w 2"/>
                  <a:gd name="T3" fmla="*/ 0 w 2"/>
                  <a:gd name="T4" fmla="*/ 0 w 2"/>
                  <a:gd name="T5" fmla="*/ 0 w 2"/>
                  <a:gd name="T6" fmla="*/ 0 w 2"/>
                  <a:gd name="T7" fmla="*/ 0 w 2"/>
                  <a:gd name="T8" fmla="*/ 0 w 2"/>
                  <a:gd name="T9" fmla="*/ 2 w 2"/>
                  <a:gd name="T10" fmla="*/ 2 w 2"/>
                  <a:gd name="T11"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2">
                    <a:moveTo>
                      <a:pt x="0" y="0"/>
                    </a:moveTo>
                    <a:lnTo>
                      <a:pt x="0" y="0"/>
                    </a:lnTo>
                    <a:lnTo>
                      <a:pt x="0" y="0"/>
                    </a:lnTo>
                    <a:lnTo>
                      <a:pt x="0" y="0"/>
                    </a:lnTo>
                    <a:lnTo>
                      <a:pt x="0" y="0"/>
                    </a:lnTo>
                    <a:lnTo>
                      <a:pt x="0" y="0"/>
                    </a:lnTo>
                    <a:lnTo>
                      <a:pt x="0" y="0"/>
                    </a:lnTo>
                    <a:lnTo>
                      <a:pt x="0" y="0"/>
                    </a:lnTo>
                    <a:lnTo>
                      <a:pt x="0" y="0"/>
                    </a:lnTo>
                    <a:lnTo>
                      <a:pt x="2" y="0"/>
                    </a:lnTo>
                    <a:lnTo>
                      <a:pt x="2"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8" name="Freeform 163"/>
              <p:cNvSpPr>
                <a:spLocks/>
              </p:cNvSpPr>
              <p:nvPr/>
            </p:nvSpPr>
            <p:spPr bwMode="auto">
              <a:xfrm>
                <a:off x="1627" y="4497"/>
                <a:ext cx="0" cy="2"/>
              </a:xfrm>
              <a:custGeom>
                <a:avLst/>
                <a:gdLst>
                  <a:gd name="T0" fmla="*/ 2 h 2"/>
                  <a:gd name="T1" fmla="*/ 2 h 2"/>
                  <a:gd name="T2" fmla="*/ 0 h 2"/>
                  <a:gd name="T3" fmla="*/ 2 h 2"/>
                  <a:gd name="T4" fmla="*/ 0 h 2"/>
                  <a:gd name="T5" fmla="*/ 2 h 2"/>
                  <a:gd name="T6" fmla="*/ 0 h 2"/>
                  <a:gd name="T7" fmla="*/ 0 h 2"/>
                  <a:gd name="T8"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2"/>
                    </a:moveTo>
                    <a:lnTo>
                      <a:pt x="0" y="2"/>
                    </a:lnTo>
                    <a:lnTo>
                      <a:pt x="0" y="0"/>
                    </a:lnTo>
                    <a:lnTo>
                      <a:pt x="0" y="2"/>
                    </a:lnTo>
                    <a:lnTo>
                      <a:pt x="0" y="0"/>
                    </a:lnTo>
                    <a:lnTo>
                      <a:pt x="0" y="2"/>
                    </a:lnTo>
                    <a:lnTo>
                      <a:pt x="0" y="0"/>
                    </a:lnTo>
                    <a:lnTo>
                      <a:pt x="0" y="0"/>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59" name="Freeform 164"/>
              <p:cNvSpPr>
                <a:spLocks/>
              </p:cNvSpPr>
              <p:nvPr/>
            </p:nvSpPr>
            <p:spPr bwMode="auto">
              <a:xfrm>
                <a:off x="1615" y="4502"/>
                <a:ext cx="2" cy="5"/>
              </a:xfrm>
              <a:custGeom>
                <a:avLst/>
                <a:gdLst>
                  <a:gd name="T0" fmla="*/ 0 w 2"/>
                  <a:gd name="T1" fmla="*/ 5 h 5"/>
                  <a:gd name="T2" fmla="*/ 0 w 2"/>
                  <a:gd name="T3" fmla="*/ 5 h 5"/>
                  <a:gd name="T4" fmla="*/ 0 w 2"/>
                  <a:gd name="T5" fmla="*/ 2 h 5"/>
                  <a:gd name="T6" fmla="*/ 0 w 2"/>
                  <a:gd name="T7" fmla="*/ 2 h 5"/>
                  <a:gd name="T8" fmla="*/ 0 w 2"/>
                  <a:gd name="T9" fmla="*/ 0 h 5"/>
                  <a:gd name="T10" fmla="*/ 0 w 2"/>
                  <a:gd name="T11" fmla="*/ 0 h 5"/>
                  <a:gd name="T12" fmla="*/ 2 w 2"/>
                  <a:gd name="T13" fmla="*/ 0 h 5"/>
                  <a:gd name="T14" fmla="*/ 2 w 2"/>
                  <a:gd name="T15" fmla="*/ 0 h 5"/>
                  <a:gd name="T16" fmla="*/ 2 w 2"/>
                  <a:gd name="T17" fmla="*/ 0 h 5"/>
                  <a:gd name="T18" fmla="*/ 2 w 2"/>
                  <a:gd name="T19" fmla="*/ 0 h 5"/>
                  <a:gd name="T20" fmla="*/ 2 w 2"/>
                  <a:gd name="T21" fmla="*/ 0 h 5"/>
                  <a:gd name="T22" fmla="*/ 0 w 2"/>
                  <a:gd name="T23" fmla="*/ 0 h 5"/>
                  <a:gd name="T24" fmla="*/ 0 w 2"/>
                  <a:gd name="T25" fmla="*/ 0 h 5"/>
                  <a:gd name="T26" fmla="*/ 2 w 2"/>
                  <a:gd name="T27" fmla="*/ 0 h 5"/>
                  <a:gd name="T28" fmla="*/ 2 w 2"/>
                  <a:gd name="T29" fmla="*/ 2 h 5"/>
                  <a:gd name="T30" fmla="*/ 0 w 2"/>
                  <a:gd name="T31" fmla="*/ 0 h 5"/>
                  <a:gd name="T32" fmla="*/ 0 w 2"/>
                  <a:gd name="T33" fmla="*/ 2 h 5"/>
                  <a:gd name="T34" fmla="*/ 0 w 2"/>
                  <a:gd name="T3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 h="5">
                    <a:moveTo>
                      <a:pt x="0" y="5"/>
                    </a:moveTo>
                    <a:lnTo>
                      <a:pt x="0" y="5"/>
                    </a:lnTo>
                    <a:lnTo>
                      <a:pt x="0" y="2"/>
                    </a:lnTo>
                    <a:lnTo>
                      <a:pt x="0" y="2"/>
                    </a:lnTo>
                    <a:lnTo>
                      <a:pt x="0" y="0"/>
                    </a:lnTo>
                    <a:lnTo>
                      <a:pt x="0" y="0"/>
                    </a:lnTo>
                    <a:lnTo>
                      <a:pt x="2" y="0"/>
                    </a:lnTo>
                    <a:lnTo>
                      <a:pt x="2" y="0"/>
                    </a:lnTo>
                    <a:lnTo>
                      <a:pt x="2" y="0"/>
                    </a:lnTo>
                    <a:lnTo>
                      <a:pt x="2" y="0"/>
                    </a:lnTo>
                    <a:lnTo>
                      <a:pt x="2" y="0"/>
                    </a:lnTo>
                    <a:lnTo>
                      <a:pt x="0" y="0"/>
                    </a:lnTo>
                    <a:lnTo>
                      <a:pt x="0" y="0"/>
                    </a:lnTo>
                    <a:lnTo>
                      <a:pt x="2" y="0"/>
                    </a:lnTo>
                    <a:lnTo>
                      <a:pt x="2" y="2"/>
                    </a:lnTo>
                    <a:lnTo>
                      <a:pt x="0" y="0"/>
                    </a:lnTo>
                    <a:lnTo>
                      <a:pt x="0" y="2"/>
                    </a:lnTo>
                    <a:lnTo>
                      <a:pt x="0" y="5"/>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0" name="Freeform 165"/>
              <p:cNvSpPr>
                <a:spLocks/>
              </p:cNvSpPr>
              <p:nvPr/>
            </p:nvSpPr>
            <p:spPr bwMode="auto">
              <a:xfrm>
                <a:off x="1470" y="4284"/>
                <a:ext cx="2" cy="2"/>
              </a:xfrm>
              <a:custGeom>
                <a:avLst/>
                <a:gdLst>
                  <a:gd name="T0" fmla="*/ 0 w 2"/>
                  <a:gd name="T1" fmla="*/ 2 h 2"/>
                  <a:gd name="T2" fmla="*/ 0 w 2"/>
                  <a:gd name="T3" fmla="*/ 2 h 2"/>
                  <a:gd name="T4" fmla="*/ 0 w 2"/>
                  <a:gd name="T5" fmla="*/ 0 h 2"/>
                  <a:gd name="T6" fmla="*/ 2 w 2"/>
                  <a:gd name="T7" fmla="*/ 0 h 2"/>
                  <a:gd name="T8" fmla="*/ 0 w 2"/>
                  <a:gd name="T9" fmla="*/ 0 h 2"/>
                  <a:gd name="T10" fmla="*/ 0 w 2"/>
                  <a:gd name="T11" fmla="*/ 0 h 2"/>
                  <a:gd name="T12" fmla="*/ 0 w 2"/>
                  <a:gd name="T13" fmla="*/ 0 h 2"/>
                  <a:gd name="T14" fmla="*/ 0 w 2"/>
                  <a:gd name="T15" fmla="*/ 0 h 2"/>
                  <a:gd name="T16" fmla="*/ 2 w 2"/>
                  <a:gd name="T17" fmla="*/ 0 h 2"/>
                  <a:gd name="T18" fmla="*/ 2 w 2"/>
                  <a:gd name="T19" fmla="*/ 0 h 2"/>
                  <a:gd name="T20" fmla="*/ 2 w 2"/>
                  <a:gd name="T21" fmla="*/ 2 h 2"/>
                  <a:gd name="T22" fmla="*/ 0 w 2"/>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2"/>
                    </a:moveTo>
                    <a:lnTo>
                      <a:pt x="0" y="2"/>
                    </a:lnTo>
                    <a:lnTo>
                      <a:pt x="0" y="0"/>
                    </a:lnTo>
                    <a:lnTo>
                      <a:pt x="2" y="0"/>
                    </a:lnTo>
                    <a:lnTo>
                      <a:pt x="0" y="0"/>
                    </a:lnTo>
                    <a:lnTo>
                      <a:pt x="0" y="0"/>
                    </a:lnTo>
                    <a:lnTo>
                      <a:pt x="0" y="0"/>
                    </a:lnTo>
                    <a:lnTo>
                      <a:pt x="0" y="0"/>
                    </a:lnTo>
                    <a:lnTo>
                      <a:pt x="2" y="0"/>
                    </a:lnTo>
                    <a:lnTo>
                      <a:pt x="2" y="0"/>
                    </a:lnTo>
                    <a:lnTo>
                      <a:pt x="2"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1" name="Freeform 166"/>
              <p:cNvSpPr>
                <a:spLocks/>
              </p:cNvSpPr>
              <p:nvPr/>
            </p:nvSpPr>
            <p:spPr bwMode="auto">
              <a:xfrm>
                <a:off x="1467" y="4284"/>
                <a:ext cx="3" cy="2"/>
              </a:xfrm>
              <a:custGeom>
                <a:avLst/>
                <a:gdLst>
                  <a:gd name="T0" fmla="*/ 3 w 3"/>
                  <a:gd name="T1" fmla="*/ 2 h 2"/>
                  <a:gd name="T2" fmla="*/ 3 w 3"/>
                  <a:gd name="T3" fmla="*/ 2 h 2"/>
                  <a:gd name="T4" fmla="*/ 0 w 3"/>
                  <a:gd name="T5" fmla="*/ 2 h 2"/>
                  <a:gd name="T6" fmla="*/ 0 w 3"/>
                  <a:gd name="T7" fmla="*/ 0 h 2"/>
                  <a:gd name="T8" fmla="*/ 3 w 3"/>
                  <a:gd name="T9" fmla="*/ 0 h 2"/>
                  <a:gd name="T10" fmla="*/ 3 w 3"/>
                  <a:gd name="T11" fmla="*/ 0 h 2"/>
                  <a:gd name="T12" fmla="*/ 3 w 3"/>
                  <a:gd name="T13" fmla="*/ 0 h 2"/>
                  <a:gd name="T14" fmla="*/ 3 w 3"/>
                  <a:gd name="T15" fmla="*/ 2 h 2"/>
                  <a:gd name="T16" fmla="*/ 3 w 3"/>
                  <a:gd name="T17" fmla="*/ 2 h 2"/>
                  <a:gd name="T18" fmla="*/ 3 w 3"/>
                  <a:gd name="T19" fmla="*/ 0 h 2"/>
                  <a:gd name="T20" fmla="*/ 3 w 3"/>
                  <a:gd name="T21" fmla="*/ 2 h 2"/>
                  <a:gd name="T22" fmla="*/ 3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2"/>
                    </a:moveTo>
                    <a:lnTo>
                      <a:pt x="3" y="2"/>
                    </a:lnTo>
                    <a:lnTo>
                      <a:pt x="0" y="2"/>
                    </a:lnTo>
                    <a:lnTo>
                      <a:pt x="0" y="0"/>
                    </a:lnTo>
                    <a:lnTo>
                      <a:pt x="3" y="0"/>
                    </a:lnTo>
                    <a:lnTo>
                      <a:pt x="3" y="0"/>
                    </a:lnTo>
                    <a:lnTo>
                      <a:pt x="3" y="0"/>
                    </a:lnTo>
                    <a:lnTo>
                      <a:pt x="3" y="2"/>
                    </a:lnTo>
                    <a:lnTo>
                      <a:pt x="3" y="2"/>
                    </a:lnTo>
                    <a:lnTo>
                      <a:pt x="3" y="0"/>
                    </a:lnTo>
                    <a:lnTo>
                      <a:pt x="3" y="2"/>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2" name="Freeform 167"/>
              <p:cNvSpPr>
                <a:spLocks/>
              </p:cNvSpPr>
              <p:nvPr/>
            </p:nvSpPr>
            <p:spPr bwMode="auto">
              <a:xfrm>
                <a:off x="1460" y="4301"/>
                <a:ext cx="2" cy="5"/>
              </a:xfrm>
              <a:custGeom>
                <a:avLst/>
                <a:gdLst>
                  <a:gd name="T0" fmla="*/ 2 w 2"/>
                  <a:gd name="T1" fmla="*/ 5 h 5"/>
                  <a:gd name="T2" fmla="*/ 2 w 2"/>
                  <a:gd name="T3" fmla="*/ 5 h 5"/>
                  <a:gd name="T4" fmla="*/ 2 w 2"/>
                  <a:gd name="T5" fmla="*/ 3 h 5"/>
                  <a:gd name="T6" fmla="*/ 0 w 2"/>
                  <a:gd name="T7" fmla="*/ 3 h 5"/>
                  <a:gd name="T8" fmla="*/ 0 w 2"/>
                  <a:gd name="T9" fmla="*/ 3 h 5"/>
                  <a:gd name="T10" fmla="*/ 0 w 2"/>
                  <a:gd name="T11" fmla="*/ 0 h 5"/>
                  <a:gd name="T12" fmla="*/ 2 w 2"/>
                  <a:gd name="T13" fmla="*/ 0 h 5"/>
                  <a:gd name="T14" fmla="*/ 2 w 2"/>
                  <a:gd name="T15" fmla="*/ 3 h 5"/>
                  <a:gd name="T16" fmla="*/ 0 w 2"/>
                  <a:gd name="T17" fmla="*/ 3 h 5"/>
                  <a:gd name="T18" fmla="*/ 0 w 2"/>
                  <a:gd name="T19" fmla="*/ 3 h 5"/>
                  <a:gd name="T20" fmla="*/ 2 w 2"/>
                  <a:gd name="T21" fmla="*/ 3 h 5"/>
                  <a:gd name="T22" fmla="*/ 2 w 2"/>
                  <a:gd name="T23" fmla="*/ 3 h 5"/>
                  <a:gd name="T24" fmla="*/ 2 w 2"/>
                  <a:gd name="T25" fmla="*/ 3 h 5"/>
                  <a:gd name="T26" fmla="*/ 2 w 2"/>
                  <a:gd name="T27" fmla="*/ 3 h 5"/>
                  <a:gd name="T28" fmla="*/ 2 w 2"/>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 h="5">
                    <a:moveTo>
                      <a:pt x="2" y="5"/>
                    </a:moveTo>
                    <a:lnTo>
                      <a:pt x="2" y="5"/>
                    </a:lnTo>
                    <a:lnTo>
                      <a:pt x="2" y="3"/>
                    </a:lnTo>
                    <a:lnTo>
                      <a:pt x="0" y="3"/>
                    </a:lnTo>
                    <a:lnTo>
                      <a:pt x="0" y="3"/>
                    </a:lnTo>
                    <a:lnTo>
                      <a:pt x="0" y="0"/>
                    </a:lnTo>
                    <a:lnTo>
                      <a:pt x="2" y="0"/>
                    </a:lnTo>
                    <a:lnTo>
                      <a:pt x="2" y="3"/>
                    </a:lnTo>
                    <a:lnTo>
                      <a:pt x="0" y="3"/>
                    </a:lnTo>
                    <a:lnTo>
                      <a:pt x="0" y="3"/>
                    </a:lnTo>
                    <a:lnTo>
                      <a:pt x="2" y="3"/>
                    </a:lnTo>
                    <a:lnTo>
                      <a:pt x="2" y="3"/>
                    </a:lnTo>
                    <a:lnTo>
                      <a:pt x="2" y="3"/>
                    </a:lnTo>
                    <a:lnTo>
                      <a:pt x="2" y="3"/>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3" name="Freeform 168"/>
              <p:cNvSpPr>
                <a:spLocks/>
              </p:cNvSpPr>
              <p:nvPr/>
            </p:nvSpPr>
            <p:spPr bwMode="auto">
              <a:xfrm>
                <a:off x="1547" y="4304"/>
                <a:ext cx="3" cy="2"/>
              </a:xfrm>
              <a:custGeom>
                <a:avLst/>
                <a:gdLst>
                  <a:gd name="T0" fmla="*/ 3 w 3"/>
                  <a:gd name="T1" fmla="*/ 2 h 2"/>
                  <a:gd name="T2" fmla="*/ 0 w 3"/>
                  <a:gd name="T3" fmla="*/ 2 h 2"/>
                  <a:gd name="T4" fmla="*/ 0 w 3"/>
                  <a:gd name="T5" fmla="*/ 2 h 2"/>
                  <a:gd name="T6" fmla="*/ 3 w 3"/>
                  <a:gd name="T7" fmla="*/ 2 h 2"/>
                  <a:gd name="T8" fmla="*/ 3 w 3"/>
                  <a:gd name="T9" fmla="*/ 0 h 2"/>
                  <a:gd name="T10" fmla="*/ 3 w 3"/>
                  <a:gd name="T11" fmla="*/ 0 h 2"/>
                  <a:gd name="T12" fmla="*/ 3 w 3"/>
                  <a:gd name="T13" fmla="*/ 2 h 2"/>
                  <a:gd name="T14" fmla="*/ 3 w 3"/>
                  <a:gd name="T15" fmla="*/ 2 h 2"/>
                  <a:gd name="T16" fmla="*/ 3 w 3"/>
                  <a:gd name="T17" fmla="*/ 0 h 2"/>
                  <a:gd name="T18" fmla="*/ 3 w 3"/>
                  <a:gd name="T19" fmla="*/ 0 h 2"/>
                  <a:gd name="T20" fmla="*/ 3 w 3"/>
                  <a:gd name="T21" fmla="*/ 2 h 2"/>
                  <a:gd name="T22" fmla="*/ 3 w 3"/>
                  <a:gd name="T23" fmla="*/ 2 h 2"/>
                  <a:gd name="T24" fmla="*/ 3 w 3"/>
                  <a:gd name="T25" fmla="*/ 2 h 2"/>
                  <a:gd name="T26" fmla="*/ 0 w 3"/>
                  <a:gd name="T27" fmla="*/ 2 h 2"/>
                  <a:gd name="T28" fmla="*/ 3 w 3"/>
                  <a:gd name="T29" fmla="*/ 2 h 2"/>
                  <a:gd name="T30" fmla="*/ 3 w 3"/>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2">
                    <a:moveTo>
                      <a:pt x="3" y="2"/>
                    </a:moveTo>
                    <a:lnTo>
                      <a:pt x="0" y="2"/>
                    </a:lnTo>
                    <a:lnTo>
                      <a:pt x="0" y="2"/>
                    </a:lnTo>
                    <a:lnTo>
                      <a:pt x="3" y="2"/>
                    </a:lnTo>
                    <a:lnTo>
                      <a:pt x="3" y="0"/>
                    </a:lnTo>
                    <a:lnTo>
                      <a:pt x="3" y="0"/>
                    </a:lnTo>
                    <a:lnTo>
                      <a:pt x="3" y="2"/>
                    </a:lnTo>
                    <a:lnTo>
                      <a:pt x="3" y="2"/>
                    </a:lnTo>
                    <a:lnTo>
                      <a:pt x="3" y="0"/>
                    </a:lnTo>
                    <a:lnTo>
                      <a:pt x="3" y="0"/>
                    </a:lnTo>
                    <a:lnTo>
                      <a:pt x="3" y="2"/>
                    </a:lnTo>
                    <a:lnTo>
                      <a:pt x="3" y="2"/>
                    </a:lnTo>
                    <a:lnTo>
                      <a:pt x="3" y="2"/>
                    </a:lnTo>
                    <a:lnTo>
                      <a:pt x="0" y="2"/>
                    </a:lnTo>
                    <a:lnTo>
                      <a:pt x="3" y="2"/>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4" name="Freeform 169"/>
              <p:cNvSpPr>
                <a:spLocks/>
              </p:cNvSpPr>
              <p:nvPr/>
            </p:nvSpPr>
            <p:spPr bwMode="auto">
              <a:xfrm>
                <a:off x="1550" y="4306"/>
                <a:ext cx="0" cy="3"/>
              </a:xfrm>
              <a:custGeom>
                <a:avLst/>
                <a:gdLst>
                  <a:gd name="T0" fmla="*/ 3 h 3"/>
                  <a:gd name="T1" fmla="*/ 3 h 3"/>
                  <a:gd name="T2" fmla="*/ 3 h 3"/>
                  <a:gd name="T3" fmla="*/ 0 h 3"/>
                  <a:gd name="T4" fmla="*/ 3 h 3"/>
                  <a:gd name="T5" fmla="*/ 3 h 3"/>
                  <a:gd name="T6" fmla="*/ 0 h 3"/>
                  <a:gd name="T7" fmla="*/ 0 h 3"/>
                  <a:gd name="T8" fmla="*/ 0 h 3"/>
                  <a:gd name="T9" fmla="*/ 0 h 3"/>
                  <a:gd name="T10" fmla="*/ 3 h 3"/>
                  <a:gd name="T11" fmla="*/ 3 h 3"/>
                  <a:gd name="T12" fmla="*/ 0 h 3"/>
                  <a:gd name="T13"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3">
                    <a:moveTo>
                      <a:pt x="0" y="3"/>
                    </a:moveTo>
                    <a:lnTo>
                      <a:pt x="0" y="3"/>
                    </a:lnTo>
                    <a:lnTo>
                      <a:pt x="0" y="3"/>
                    </a:lnTo>
                    <a:lnTo>
                      <a:pt x="0" y="0"/>
                    </a:lnTo>
                    <a:lnTo>
                      <a:pt x="0" y="3"/>
                    </a:lnTo>
                    <a:lnTo>
                      <a:pt x="0" y="3"/>
                    </a:lnTo>
                    <a:lnTo>
                      <a:pt x="0" y="0"/>
                    </a:lnTo>
                    <a:lnTo>
                      <a:pt x="0" y="0"/>
                    </a:lnTo>
                    <a:lnTo>
                      <a:pt x="0" y="0"/>
                    </a:lnTo>
                    <a:lnTo>
                      <a:pt x="0" y="0"/>
                    </a:lnTo>
                    <a:lnTo>
                      <a:pt x="0" y="3"/>
                    </a:lnTo>
                    <a:lnTo>
                      <a:pt x="0" y="3"/>
                    </a:lnTo>
                    <a:lnTo>
                      <a:pt x="0"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5" name="Freeform 170"/>
              <p:cNvSpPr>
                <a:spLocks/>
              </p:cNvSpPr>
              <p:nvPr/>
            </p:nvSpPr>
            <p:spPr bwMode="auto">
              <a:xfrm>
                <a:off x="1555" y="4301"/>
                <a:ext cx="2" cy="5"/>
              </a:xfrm>
              <a:custGeom>
                <a:avLst/>
                <a:gdLst>
                  <a:gd name="T0" fmla="*/ 0 w 2"/>
                  <a:gd name="T1" fmla="*/ 5 h 5"/>
                  <a:gd name="T2" fmla="*/ 0 w 2"/>
                  <a:gd name="T3" fmla="*/ 5 h 5"/>
                  <a:gd name="T4" fmla="*/ 0 w 2"/>
                  <a:gd name="T5" fmla="*/ 5 h 5"/>
                  <a:gd name="T6" fmla="*/ 0 w 2"/>
                  <a:gd name="T7" fmla="*/ 3 h 5"/>
                  <a:gd name="T8" fmla="*/ 0 w 2"/>
                  <a:gd name="T9" fmla="*/ 3 h 5"/>
                  <a:gd name="T10" fmla="*/ 0 w 2"/>
                  <a:gd name="T11" fmla="*/ 3 h 5"/>
                  <a:gd name="T12" fmla="*/ 0 w 2"/>
                  <a:gd name="T13" fmla="*/ 0 h 5"/>
                  <a:gd name="T14" fmla="*/ 2 w 2"/>
                  <a:gd name="T15" fmla="*/ 0 h 5"/>
                  <a:gd name="T16" fmla="*/ 2 w 2"/>
                  <a:gd name="T17" fmla="*/ 3 h 5"/>
                  <a:gd name="T18" fmla="*/ 0 w 2"/>
                  <a:gd name="T19" fmla="*/ 3 h 5"/>
                  <a:gd name="T20" fmla="*/ 2 w 2"/>
                  <a:gd name="T21" fmla="*/ 3 h 5"/>
                  <a:gd name="T22" fmla="*/ 0 w 2"/>
                  <a:gd name="T23" fmla="*/ 3 h 5"/>
                  <a:gd name="T24" fmla="*/ 0 w 2"/>
                  <a:gd name="T25" fmla="*/ 3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5"/>
                    </a:lnTo>
                    <a:lnTo>
                      <a:pt x="0" y="3"/>
                    </a:lnTo>
                    <a:lnTo>
                      <a:pt x="0" y="3"/>
                    </a:lnTo>
                    <a:lnTo>
                      <a:pt x="0" y="3"/>
                    </a:lnTo>
                    <a:lnTo>
                      <a:pt x="0" y="0"/>
                    </a:lnTo>
                    <a:lnTo>
                      <a:pt x="2" y="0"/>
                    </a:lnTo>
                    <a:lnTo>
                      <a:pt x="2" y="3"/>
                    </a:lnTo>
                    <a:lnTo>
                      <a:pt x="0" y="3"/>
                    </a:lnTo>
                    <a:lnTo>
                      <a:pt x="2" y="3"/>
                    </a:lnTo>
                    <a:lnTo>
                      <a:pt x="0" y="3"/>
                    </a:lnTo>
                    <a:lnTo>
                      <a:pt x="0" y="3"/>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6" name="Freeform 171"/>
              <p:cNvSpPr>
                <a:spLocks/>
              </p:cNvSpPr>
              <p:nvPr/>
            </p:nvSpPr>
            <p:spPr bwMode="auto">
              <a:xfrm>
                <a:off x="1555" y="4304"/>
                <a:ext cx="2" cy="2"/>
              </a:xfrm>
              <a:custGeom>
                <a:avLst/>
                <a:gdLst>
                  <a:gd name="T0" fmla="*/ 2 w 2"/>
                  <a:gd name="T1" fmla="*/ 2 h 2"/>
                  <a:gd name="T2" fmla="*/ 0 w 2"/>
                  <a:gd name="T3" fmla="*/ 2 h 2"/>
                  <a:gd name="T4" fmla="*/ 2 w 2"/>
                  <a:gd name="T5" fmla="*/ 2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2 w 2"/>
                  <a:gd name="T19" fmla="*/ 2 h 2"/>
                  <a:gd name="T20" fmla="*/ 2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2"/>
                    </a:moveTo>
                    <a:lnTo>
                      <a:pt x="0" y="2"/>
                    </a:lnTo>
                    <a:lnTo>
                      <a:pt x="2" y="2"/>
                    </a:lnTo>
                    <a:lnTo>
                      <a:pt x="0" y="0"/>
                    </a:lnTo>
                    <a:lnTo>
                      <a:pt x="2" y="0"/>
                    </a:lnTo>
                    <a:lnTo>
                      <a:pt x="2" y="0"/>
                    </a:lnTo>
                    <a:lnTo>
                      <a:pt x="2" y="0"/>
                    </a:lnTo>
                    <a:lnTo>
                      <a:pt x="2" y="0"/>
                    </a:lnTo>
                    <a:lnTo>
                      <a:pt x="2" y="0"/>
                    </a:lnTo>
                    <a:lnTo>
                      <a:pt x="2" y="2"/>
                    </a:lnTo>
                    <a:lnTo>
                      <a:pt x="2"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7" name="Freeform 172"/>
              <p:cNvSpPr>
                <a:spLocks/>
              </p:cNvSpPr>
              <p:nvPr/>
            </p:nvSpPr>
            <p:spPr bwMode="auto">
              <a:xfrm>
                <a:off x="1585" y="4136"/>
                <a:ext cx="2" cy="2"/>
              </a:xfrm>
              <a:custGeom>
                <a:avLst/>
                <a:gdLst>
                  <a:gd name="T0" fmla="*/ 2 w 2"/>
                  <a:gd name="T1" fmla="*/ 2 h 2"/>
                  <a:gd name="T2" fmla="*/ 2 w 2"/>
                  <a:gd name="T3" fmla="*/ 2 h 2"/>
                  <a:gd name="T4" fmla="*/ 2 w 2"/>
                  <a:gd name="T5" fmla="*/ 2 h 2"/>
                  <a:gd name="T6" fmla="*/ 0 w 2"/>
                  <a:gd name="T7" fmla="*/ 2 h 2"/>
                  <a:gd name="T8" fmla="*/ 0 w 2"/>
                  <a:gd name="T9" fmla="*/ 0 h 2"/>
                  <a:gd name="T10" fmla="*/ 0 w 2"/>
                  <a:gd name="T11" fmla="*/ 2 h 2"/>
                  <a:gd name="T12" fmla="*/ 0 w 2"/>
                  <a:gd name="T13" fmla="*/ 2 h 2"/>
                  <a:gd name="T14" fmla="*/ 0 w 2"/>
                  <a:gd name="T15" fmla="*/ 0 h 2"/>
                  <a:gd name="T16" fmla="*/ 2 w 2"/>
                  <a:gd name="T17" fmla="*/ 0 h 2"/>
                  <a:gd name="T18" fmla="*/ 2 w 2"/>
                  <a:gd name="T19" fmla="*/ 2 h 2"/>
                  <a:gd name="T20" fmla="*/ 2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2" y="2"/>
                    </a:moveTo>
                    <a:lnTo>
                      <a:pt x="2" y="2"/>
                    </a:lnTo>
                    <a:lnTo>
                      <a:pt x="2" y="2"/>
                    </a:lnTo>
                    <a:lnTo>
                      <a:pt x="0" y="2"/>
                    </a:lnTo>
                    <a:lnTo>
                      <a:pt x="0" y="0"/>
                    </a:lnTo>
                    <a:lnTo>
                      <a:pt x="0" y="2"/>
                    </a:lnTo>
                    <a:lnTo>
                      <a:pt x="0" y="2"/>
                    </a:lnTo>
                    <a:lnTo>
                      <a:pt x="0" y="0"/>
                    </a:lnTo>
                    <a:lnTo>
                      <a:pt x="2" y="0"/>
                    </a:lnTo>
                    <a:lnTo>
                      <a:pt x="2" y="2"/>
                    </a:lnTo>
                    <a:lnTo>
                      <a:pt x="2"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8" name="Freeform 173"/>
              <p:cNvSpPr>
                <a:spLocks/>
              </p:cNvSpPr>
              <p:nvPr/>
            </p:nvSpPr>
            <p:spPr bwMode="auto">
              <a:xfrm>
                <a:off x="1585" y="4138"/>
                <a:ext cx="2" cy="3"/>
              </a:xfrm>
              <a:custGeom>
                <a:avLst/>
                <a:gdLst>
                  <a:gd name="T0" fmla="*/ 2 w 2"/>
                  <a:gd name="T1" fmla="*/ 3 h 3"/>
                  <a:gd name="T2" fmla="*/ 2 w 2"/>
                  <a:gd name="T3" fmla="*/ 3 h 3"/>
                  <a:gd name="T4" fmla="*/ 0 w 2"/>
                  <a:gd name="T5" fmla="*/ 3 h 3"/>
                  <a:gd name="T6" fmla="*/ 0 w 2"/>
                  <a:gd name="T7" fmla="*/ 0 h 3"/>
                  <a:gd name="T8" fmla="*/ 0 w 2"/>
                  <a:gd name="T9" fmla="*/ 3 h 3"/>
                  <a:gd name="T10" fmla="*/ 0 w 2"/>
                  <a:gd name="T11" fmla="*/ 0 h 3"/>
                  <a:gd name="T12" fmla="*/ 0 w 2"/>
                  <a:gd name="T13" fmla="*/ 0 h 3"/>
                  <a:gd name="T14" fmla="*/ 0 w 2"/>
                  <a:gd name="T15" fmla="*/ 0 h 3"/>
                  <a:gd name="T16" fmla="*/ 0 w 2"/>
                  <a:gd name="T17" fmla="*/ 0 h 3"/>
                  <a:gd name="T18" fmla="*/ 2 w 2"/>
                  <a:gd name="T19" fmla="*/ 0 h 3"/>
                  <a:gd name="T20" fmla="*/ 2 w 2"/>
                  <a:gd name="T21" fmla="*/ 0 h 3"/>
                  <a:gd name="T22" fmla="*/ 2 w 2"/>
                  <a:gd name="T23" fmla="*/ 0 h 3"/>
                  <a:gd name="T24" fmla="*/ 2 w 2"/>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3">
                    <a:moveTo>
                      <a:pt x="2" y="3"/>
                    </a:moveTo>
                    <a:lnTo>
                      <a:pt x="2" y="3"/>
                    </a:lnTo>
                    <a:lnTo>
                      <a:pt x="0" y="3"/>
                    </a:lnTo>
                    <a:lnTo>
                      <a:pt x="0" y="0"/>
                    </a:lnTo>
                    <a:lnTo>
                      <a:pt x="0" y="3"/>
                    </a:lnTo>
                    <a:lnTo>
                      <a:pt x="0" y="0"/>
                    </a:lnTo>
                    <a:lnTo>
                      <a:pt x="0" y="0"/>
                    </a:lnTo>
                    <a:lnTo>
                      <a:pt x="0" y="0"/>
                    </a:lnTo>
                    <a:lnTo>
                      <a:pt x="0" y="0"/>
                    </a:lnTo>
                    <a:lnTo>
                      <a:pt x="2" y="0"/>
                    </a:lnTo>
                    <a:lnTo>
                      <a:pt x="2" y="0"/>
                    </a:lnTo>
                    <a:lnTo>
                      <a:pt x="2" y="0"/>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69" name="Freeform 174"/>
              <p:cNvSpPr>
                <a:spLocks/>
              </p:cNvSpPr>
              <p:nvPr/>
            </p:nvSpPr>
            <p:spPr bwMode="auto">
              <a:xfrm>
                <a:off x="1610" y="4138"/>
                <a:ext cx="2" cy="3"/>
              </a:xfrm>
              <a:custGeom>
                <a:avLst/>
                <a:gdLst>
                  <a:gd name="T0" fmla="*/ 2 w 2"/>
                  <a:gd name="T1" fmla="*/ 3 h 3"/>
                  <a:gd name="T2" fmla="*/ 2 w 2"/>
                  <a:gd name="T3" fmla="*/ 3 h 3"/>
                  <a:gd name="T4" fmla="*/ 2 w 2"/>
                  <a:gd name="T5" fmla="*/ 3 h 3"/>
                  <a:gd name="T6" fmla="*/ 2 w 2"/>
                  <a:gd name="T7" fmla="*/ 3 h 3"/>
                  <a:gd name="T8" fmla="*/ 2 w 2"/>
                  <a:gd name="T9" fmla="*/ 3 h 3"/>
                  <a:gd name="T10" fmla="*/ 2 w 2"/>
                  <a:gd name="T11" fmla="*/ 0 h 3"/>
                  <a:gd name="T12" fmla="*/ 2 w 2"/>
                  <a:gd name="T13" fmla="*/ 3 h 3"/>
                  <a:gd name="T14" fmla="*/ 0 w 2"/>
                  <a:gd name="T15" fmla="*/ 3 h 3"/>
                  <a:gd name="T16" fmla="*/ 0 w 2"/>
                  <a:gd name="T17" fmla="*/ 0 h 3"/>
                  <a:gd name="T18" fmla="*/ 0 w 2"/>
                  <a:gd name="T19" fmla="*/ 3 h 3"/>
                  <a:gd name="T20" fmla="*/ 0 w 2"/>
                  <a:gd name="T21" fmla="*/ 3 h 3"/>
                  <a:gd name="T22" fmla="*/ 0 w 2"/>
                  <a:gd name="T23" fmla="*/ 0 h 3"/>
                  <a:gd name="T24" fmla="*/ 0 w 2"/>
                  <a:gd name="T25" fmla="*/ 0 h 3"/>
                  <a:gd name="T26" fmla="*/ 2 w 2"/>
                  <a:gd name="T27" fmla="*/ 0 h 3"/>
                  <a:gd name="T28" fmla="*/ 2 w 2"/>
                  <a:gd name="T29" fmla="*/ 0 h 3"/>
                  <a:gd name="T30" fmla="*/ 2 w 2"/>
                  <a:gd name="T31" fmla="*/ 3 h 3"/>
                  <a:gd name="T32" fmla="*/ 2 w 2"/>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3">
                    <a:moveTo>
                      <a:pt x="2" y="3"/>
                    </a:moveTo>
                    <a:lnTo>
                      <a:pt x="2" y="3"/>
                    </a:lnTo>
                    <a:lnTo>
                      <a:pt x="2" y="3"/>
                    </a:lnTo>
                    <a:lnTo>
                      <a:pt x="2" y="3"/>
                    </a:lnTo>
                    <a:lnTo>
                      <a:pt x="2" y="3"/>
                    </a:lnTo>
                    <a:lnTo>
                      <a:pt x="2" y="0"/>
                    </a:lnTo>
                    <a:lnTo>
                      <a:pt x="2" y="3"/>
                    </a:lnTo>
                    <a:lnTo>
                      <a:pt x="0" y="3"/>
                    </a:lnTo>
                    <a:lnTo>
                      <a:pt x="0" y="0"/>
                    </a:lnTo>
                    <a:lnTo>
                      <a:pt x="0" y="3"/>
                    </a:lnTo>
                    <a:lnTo>
                      <a:pt x="0" y="3"/>
                    </a:lnTo>
                    <a:lnTo>
                      <a:pt x="0" y="0"/>
                    </a:lnTo>
                    <a:lnTo>
                      <a:pt x="0" y="0"/>
                    </a:lnTo>
                    <a:lnTo>
                      <a:pt x="2" y="0"/>
                    </a:lnTo>
                    <a:lnTo>
                      <a:pt x="2" y="0"/>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0" name="Freeform 175"/>
              <p:cNvSpPr>
                <a:spLocks/>
              </p:cNvSpPr>
              <p:nvPr/>
            </p:nvSpPr>
            <p:spPr bwMode="auto">
              <a:xfrm>
                <a:off x="1612" y="4141"/>
                <a:ext cx="3" cy="2"/>
              </a:xfrm>
              <a:custGeom>
                <a:avLst/>
                <a:gdLst>
                  <a:gd name="T0" fmla="*/ 3 w 3"/>
                  <a:gd name="T1" fmla="*/ 2 h 2"/>
                  <a:gd name="T2" fmla="*/ 3 w 3"/>
                  <a:gd name="T3" fmla="*/ 2 h 2"/>
                  <a:gd name="T4" fmla="*/ 3 w 3"/>
                  <a:gd name="T5" fmla="*/ 0 h 2"/>
                  <a:gd name="T6" fmla="*/ 3 w 3"/>
                  <a:gd name="T7" fmla="*/ 0 h 2"/>
                  <a:gd name="T8" fmla="*/ 0 w 3"/>
                  <a:gd name="T9" fmla="*/ 0 h 2"/>
                  <a:gd name="T10" fmla="*/ 3 w 3"/>
                  <a:gd name="T11" fmla="*/ 0 h 2"/>
                  <a:gd name="T12" fmla="*/ 0 w 3"/>
                  <a:gd name="T13" fmla="*/ 0 h 2"/>
                  <a:gd name="T14" fmla="*/ 0 w 3"/>
                  <a:gd name="T15" fmla="*/ 0 h 2"/>
                  <a:gd name="T16" fmla="*/ 0 w 3"/>
                  <a:gd name="T17" fmla="*/ 0 h 2"/>
                  <a:gd name="T18" fmla="*/ 0 w 3"/>
                  <a:gd name="T19" fmla="*/ 0 h 2"/>
                  <a:gd name="T20" fmla="*/ 3 w 3"/>
                  <a:gd name="T21" fmla="*/ 0 h 2"/>
                  <a:gd name="T22" fmla="*/ 3 w 3"/>
                  <a:gd name="T23" fmla="*/ 0 h 2"/>
                  <a:gd name="T24" fmla="*/ 3 w 3"/>
                  <a:gd name="T25" fmla="*/ 0 h 2"/>
                  <a:gd name="T26" fmla="*/ 3 w 3"/>
                  <a:gd name="T27" fmla="*/ 0 h 2"/>
                  <a:gd name="T28" fmla="*/ 3 w 3"/>
                  <a:gd name="T29" fmla="*/ 0 h 2"/>
                  <a:gd name="T30" fmla="*/ 3 w 3"/>
                  <a:gd name="T31" fmla="*/ 2 h 2"/>
                  <a:gd name="T32" fmla="*/ 3 w 3"/>
                  <a:gd name="T3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3" y="2"/>
                    </a:moveTo>
                    <a:lnTo>
                      <a:pt x="3" y="2"/>
                    </a:lnTo>
                    <a:lnTo>
                      <a:pt x="3" y="0"/>
                    </a:lnTo>
                    <a:lnTo>
                      <a:pt x="3" y="0"/>
                    </a:lnTo>
                    <a:lnTo>
                      <a:pt x="0" y="0"/>
                    </a:lnTo>
                    <a:lnTo>
                      <a:pt x="3" y="0"/>
                    </a:lnTo>
                    <a:lnTo>
                      <a:pt x="0" y="0"/>
                    </a:lnTo>
                    <a:lnTo>
                      <a:pt x="0" y="0"/>
                    </a:lnTo>
                    <a:lnTo>
                      <a:pt x="0" y="0"/>
                    </a:lnTo>
                    <a:lnTo>
                      <a:pt x="0" y="0"/>
                    </a:lnTo>
                    <a:lnTo>
                      <a:pt x="3" y="0"/>
                    </a:lnTo>
                    <a:lnTo>
                      <a:pt x="3" y="0"/>
                    </a:lnTo>
                    <a:lnTo>
                      <a:pt x="3" y="0"/>
                    </a:lnTo>
                    <a:lnTo>
                      <a:pt x="3" y="0"/>
                    </a:lnTo>
                    <a:lnTo>
                      <a:pt x="3" y="0"/>
                    </a:lnTo>
                    <a:lnTo>
                      <a:pt x="3" y="2"/>
                    </a:lnTo>
                    <a:lnTo>
                      <a:pt x="3"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1" name="Freeform 176"/>
              <p:cNvSpPr>
                <a:spLocks/>
              </p:cNvSpPr>
              <p:nvPr/>
            </p:nvSpPr>
            <p:spPr bwMode="auto">
              <a:xfrm>
                <a:off x="1615" y="4143"/>
                <a:ext cx="0" cy="3"/>
              </a:xfrm>
              <a:custGeom>
                <a:avLst/>
                <a:gdLst>
                  <a:gd name="T0" fmla="*/ 3 h 3"/>
                  <a:gd name="T1" fmla="*/ 3 h 3"/>
                  <a:gd name="T2" fmla="*/ 3 h 3"/>
                  <a:gd name="T3" fmla="*/ 0 h 3"/>
                  <a:gd name="T4" fmla="*/ 0 h 3"/>
                  <a:gd name="T5" fmla="*/ 0 h 3"/>
                  <a:gd name="T6" fmla="*/ 0 h 3"/>
                  <a:gd name="T7" fmla="*/ 0 h 3"/>
                  <a:gd name="T8" fmla="*/ 0 h 3"/>
                  <a:gd name="T9" fmla="*/ 0 h 3"/>
                  <a:gd name="T10" fmla="*/ 3 h 3"/>
                  <a:gd name="T11"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3">
                    <a:moveTo>
                      <a:pt x="0" y="3"/>
                    </a:moveTo>
                    <a:lnTo>
                      <a:pt x="0" y="3"/>
                    </a:lnTo>
                    <a:lnTo>
                      <a:pt x="0" y="3"/>
                    </a:lnTo>
                    <a:lnTo>
                      <a:pt x="0" y="0"/>
                    </a:lnTo>
                    <a:lnTo>
                      <a:pt x="0" y="0"/>
                    </a:lnTo>
                    <a:lnTo>
                      <a:pt x="0" y="0"/>
                    </a:lnTo>
                    <a:lnTo>
                      <a:pt x="0" y="0"/>
                    </a:lnTo>
                    <a:lnTo>
                      <a:pt x="0" y="0"/>
                    </a:lnTo>
                    <a:lnTo>
                      <a:pt x="0" y="0"/>
                    </a:lnTo>
                    <a:lnTo>
                      <a:pt x="0" y="0"/>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2" name="Freeform 177"/>
              <p:cNvSpPr>
                <a:spLocks/>
              </p:cNvSpPr>
              <p:nvPr/>
            </p:nvSpPr>
            <p:spPr bwMode="auto">
              <a:xfrm>
                <a:off x="1620" y="4141"/>
                <a:ext cx="3" cy="2"/>
              </a:xfrm>
              <a:custGeom>
                <a:avLst/>
                <a:gdLst>
                  <a:gd name="T0" fmla="*/ 0 w 3"/>
                  <a:gd name="T1" fmla="*/ 2 h 2"/>
                  <a:gd name="T2" fmla="*/ 0 w 3"/>
                  <a:gd name="T3" fmla="*/ 2 h 2"/>
                  <a:gd name="T4" fmla="*/ 0 w 3"/>
                  <a:gd name="T5" fmla="*/ 2 h 2"/>
                  <a:gd name="T6" fmla="*/ 0 w 3"/>
                  <a:gd name="T7" fmla="*/ 0 h 2"/>
                  <a:gd name="T8" fmla="*/ 0 w 3"/>
                  <a:gd name="T9" fmla="*/ 2 h 2"/>
                  <a:gd name="T10" fmla="*/ 3 w 3"/>
                  <a:gd name="T11" fmla="*/ 2 h 2"/>
                  <a:gd name="T12" fmla="*/ 0 w 3"/>
                  <a:gd name="T13" fmla="*/ 0 h 2"/>
                  <a:gd name="T14" fmla="*/ 3 w 3"/>
                  <a:gd name="T15" fmla="*/ 0 h 2"/>
                  <a:gd name="T16" fmla="*/ 3 w 3"/>
                  <a:gd name="T17" fmla="*/ 0 h 2"/>
                  <a:gd name="T18" fmla="*/ 3 w 3"/>
                  <a:gd name="T19" fmla="*/ 0 h 2"/>
                  <a:gd name="T20" fmla="*/ 3 w 3"/>
                  <a:gd name="T21" fmla="*/ 0 h 2"/>
                  <a:gd name="T22" fmla="*/ 3 w 3"/>
                  <a:gd name="T23" fmla="*/ 0 h 2"/>
                  <a:gd name="T24" fmla="*/ 3 w 3"/>
                  <a:gd name="T25" fmla="*/ 2 h 2"/>
                  <a:gd name="T26" fmla="*/ 0 w 3"/>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
                    <a:moveTo>
                      <a:pt x="0" y="2"/>
                    </a:moveTo>
                    <a:lnTo>
                      <a:pt x="0" y="2"/>
                    </a:lnTo>
                    <a:lnTo>
                      <a:pt x="0" y="2"/>
                    </a:lnTo>
                    <a:lnTo>
                      <a:pt x="0" y="0"/>
                    </a:lnTo>
                    <a:lnTo>
                      <a:pt x="0" y="2"/>
                    </a:lnTo>
                    <a:lnTo>
                      <a:pt x="3" y="2"/>
                    </a:lnTo>
                    <a:lnTo>
                      <a:pt x="0" y="0"/>
                    </a:lnTo>
                    <a:lnTo>
                      <a:pt x="3" y="0"/>
                    </a:lnTo>
                    <a:lnTo>
                      <a:pt x="3" y="0"/>
                    </a:lnTo>
                    <a:lnTo>
                      <a:pt x="3" y="0"/>
                    </a:lnTo>
                    <a:lnTo>
                      <a:pt x="3" y="0"/>
                    </a:lnTo>
                    <a:lnTo>
                      <a:pt x="3" y="0"/>
                    </a:lnTo>
                    <a:lnTo>
                      <a:pt x="3"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3" name="Freeform 178"/>
              <p:cNvSpPr>
                <a:spLocks/>
              </p:cNvSpPr>
              <p:nvPr/>
            </p:nvSpPr>
            <p:spPr bwMode="auto">
              <a:xfrm>
                <a:off x="1610" y="4148"/>
                <a:ext cx="2" cy="0"/>
              </a:xfrm>
              <a:custGeom>
                <a:avLst/>
                <a:gdLst>
                  <a:gd name="T0" fmla="*/ 0 w 2"/>
                  <a:gd name="T1" fmla="*/ 0 w 2"/>
                  <a:gd name="T2" fmla="*/ 0 w 2"/>
                  <a:gd name="T3" fmla="*/ 0 w 2"/>
                  <a:gd name="T4" fmla="*/ 0 w 2"/>
                  <a:gd name="T5" fmla="*/ 0 w 2"/>
                  <a:gd name="T6" fmla="*/ 0 w 2"/>
                  <a:gd name="T7" fmla="*/ 2 w 2"/>
                  <a:gd name="T8" fmla="*/ 2 w 2"/>
                  <a:gd name="T9" fmla="*/ 2 w 2"/>
                  <a:gd name="T10" fmla="*/ 2 w 2"/>
                  <a:gd name="T11" fmla="*/ 2 w 2"/>
                  <a:gd name="T12" fmla="*/ 2 w 2"/>
                  <a:gd name="T13" fmla="*/ 2 w 2"/>
                  <a:gd name="T14" fmla="*/ 2 w 2"/>
                  <a:gd name="T15"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Lst>
                <a:rect l="0" t="0" r="r" b="b"/>
                <a:pathLst>
                  <a:path w="2">
                    <a:moveTo>
                      <a:pt x="0" y="0"/>
                    </a:moveTo>
                    <a:lnTo>
                      <a:pt x="0" y="0"/>
                    </a:lnTo>
                    <a:lnTo>
                      <a:pt x="0"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4" name="Freeform 179"/>
              <p:cNvSpPr>
                <a:spLocks/>
              </p:cNvSpPr>
              <p:nvPr/>
            </p:nvSpPr>
            <p:spPr bwMode="auto">
              <a:xfrm>
                <a:off x="1585" y="4131"/>
                <a:ext cx="2" cy="5"/>
              </a:xfrm>
              <a:custGeom>
                <a:avLst/>
                <a:gdLst>
                  <a:gd name="T0" fmla="*/ 2 w 2"/>
                  <a:gd name="T1" fmla="*/ 5 h 5"/>
                  <a:gd name="T2" fmla="*/ 2 w 2"/>
                  <a:gd name="T3" fmla="*/ 5 h 5"/>
                  <a:gd name="T4" fmla="*/ 2 w 2"/>
                  <a:gd name="T5" fmla="*/ 2 h 5"/>
                  <a:gd name="T6" fmla="*/ 0 w 2"/>
                  <a:gd name="T7" fmla="*/ 2 h 5"/>
                  <a:gd name="T8" fmla="*/ 2 w 2"/>
                  <a:gd name="T9" fmla="*/ 0 h 5"/>
                  <a:gd name="T10" fmla="*/ 2 w 2"/>
                  <a:gd name="T11" fmla="*/ 2 h 5"/>
                  <a:gd name="T12" fmla="*/ 2 w 2"/>
                  <a:gd name="T13" fmla="*/ 0 h 5"/>
                  <a:gd name="T14" fmla="*/ 2 w 2"/>
                  <a:gd name="T15" fmla="*/ 0 h 5"/>
                  <a:gd name="T16" fmla="*/ 2 w 2"/>
                  <a:gd name="T17" fmla="*/ 2 h 5"/>
                  <a:gd name="T18" fmla="*/ 2 w 2"/>
                  <a:gd name="T19" fmla="*/ 2 h 5"/>
                  <a:gd name="T20" fmla="*/ 2 w 2"/>
                  <a:gd name="T21" fmla="*/ 2 h 5"/>
                  <a:gd name="T22" fmla="*/ 2 w 2"/>
                  <a:gd name="T23" fmla="*/ 5 h 5"/>
                  <a:gd name="T24" fmla="*/ 2 w 2"/>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5">
                    <a:moveTo>
                      <a:pt x="2" y="5"/>
                    </a:moveTo>
                    <a:lnTo>
                      <a:pt x="2" y="5"/>
                    </a:lnTo>
                    <a:lnTo>
                      <a:pt x="2" y="2"/>
                    </a:lnTo>
                    <a:lnTo>
                      <a:pt x="0" y="2"/>
                    </a:lnTo>
                    <a:lnTo>
                      <a:pt x="2" y="0"/>
                    </a:lnTo>
                    <a:lnTo>
                      <a:pt x="2" y="2"/>
                    </a:lnTo>
                    <a:lnTo>
                      <a:pt x="2" y="0"/>
                    </a:lnTo>
                    <a:lnTo>
                      <a:pt x="2" y="0"/>
                    </a:lnTo>
                    <a:lnTo>
                      <a:pt x="2" y="2"/>
                    </a:lnTo>
                    <a:lnTo>
                      <a:pt x="2" y="2"/>
                    </a:lnTo>
                    <a:lnTo>
                      <a:pt x="2" y="2"/>
                    </a:lnTo>
                    <a:lnTo>
                      <a:pt x="2" y="5"/>
                    </a:lnTo>
                    <a:lnTo>
                      <a:pt x="2"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5" name="Freeform 180"/>
              <p:cNvSpPr>
                <a:spLocks/>
              </p:cNvSpPr>
              <p:nvPr/>
            </p:nvSpPr>
            <p:spPr bwMode="auto">
              <a:xfrm>
                <a:off x="1587" y="4131"/>
                <a:ext cx="3" cy="2"/>
              </a:xfrm>
              <a:custGeom>
                <a:avLst/>
                <a:gdLst>
                  <a:gd name="T0" fmla="*/ 0 w 3"/>
                  <a:gd name="T1" fmla="*/ 2 h 2"/>
                  <a:gd name="T2" fmla="*/ 0 w 3"/>
                  <a:gd name="T3" fmla="*/ 2 h 2"/>
                  <a:gd name="T4" fmla="*/ 3 w 3"/>
                  <a:gd name="T5" fmla="*/ 0 h 2"/>
                  <a:gd name="T6" fmla="*/ 0 w 3"/>
                  <a:gd name="T7" fmla="*/ 0 h 2"/>
                  <a:gd name="T8" fmla="*/ 0 w 3"/>
                  <a:gd name="T9" fmla="*/ 0 h 2"/>
                  <a:gd name="T10" fmla="*/ 0 w 3"/>
                  <a:gd name="T11" fmla="*/ 0 h 2"/>
                  <a:gd name="T12" fmla="*/ 0 w 3"/>
                  <a:gd name="T13" fmla="*/ 0 h 2"/>
                  <a:gd name="T14" fmla="*/ 0 w 3"/>
                  <a:gd name="T15" fmla="*/ 0 h 2"/>
                  <a:gd name="T16" fmla="*/ 3 w 3"/>
                  <a:gd name="T17" fmla="*/ 0 h 2"/>
                  <a:gd name="T18" fmla="*/ 3 w 3"/>
                  <a:gd name="T19" fmla="*/ 0 h 2"/>
                  <a:gd name="T20" fmla="*/ 3 w 3"/>
                  <a:gd name="T21" fmla="*/ 2 h 2"/>
                  <a:gd name="T22" fmla="*/ 0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0" y="2"/>
                    </a:moveTo>
                    <a:lnTo>
                      <a:pt x="0" y="2"/>
                    </a:lnTo>
                    <a:lnTo>
                      <a:pt x="3" y="0"/>
                    </a:lnTo>
                    <a:lnTo>
                      <a:pt x="0" y="0"/>
                    </a:lnTo>
                    <a:lnTo>
                      <a:pt x="0" y="0"/>
                    </a:lnTo>
                    <a:lnTo>
                      <a:pt x="0" y="0"/>
                    </a:lnTo>
                    <a:lnTo>
                      <a:pt x="0" y="0"/>
                    </a:lnTo>
                    <a:lnTo>
                      <a:pt x="0" y="0"/>
                    </a:lnTo>
                    <a:lnTo>
                      <a:pt x="3" y="0"/>
                    </a:lnTo>
                    <a:lnTo>
                      <a:pt x="3" y="0"/>
                    </a:lnTo>
                    <a:lnTo>
                      <a:pt x="3"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6" name="Freeform 181"/>
              <p:cNvSpPr>
                <a:spLocks/>
              </p:cNvSpPr>
              <p:nvPr/>
            </p:nvSpPr>
            <p:spPr bwMode="auto">
              <a:xfrm>
                <a:off x="1530" y="4306"/>
                <a:ext cx="5" cy="3"/>
              </a:xfrm>
              <a:custGeom>
                <a:avLst/>
                <a:gdLst>
                  <a:gd name="T0" fmla="*/ 2 w 5"/>
                  <a:gd name="T1" fmla="*/ 3 h 3"/>
                  <a:gd name="T2" fmla="*/ 2 w 5"/>
                  <a:gd name="T3" fmla="*/ 3 h 3"/>
                  <a:gd name="T4" fmla="*/ 2 w 5"/>
                  <a:gd name="T5" fmla="*/ 0 h 3"/>
                  <a:gd name="T6" fmla="*/ 0 w 5"/>
                  <a:gd name="T7" fmla="*/ 0 h 3"/>
                  <a:gd name="T8" fmla="*/ 2 w 5"/>
                  <a:gd name="T9" fmla="*/ 0 h 3"/>
                  <a:gd name="T10" fmla="*/ 2 w 5"/>
                  <a:gd name="T11" fmla="*/ 0 h 3"/>
                  <a:gd name="T12" fmla="*/ 2 w 5"/>
                  <a:gd name="T13" fmla="*/ 0 h 3"/>
                  <a:gd name="T14" fmla="*/ 2 w 5"/>
                  <a:gd name="T15" fmla="*/ 0 h 3"/>
                  <a:gd name="T16" fmla="*/ 2 w 5"/>
                  <a:gd name="T17" fmla="*/ 0 h 3"/>
                  <a:gd name="T18" fmla="*/ 5 w 5"/>
                  <a:gd name="T19" fmla="*/ 0 h 3"/>
                  <a:gd name="T20" fmla="*/ 5 w 5"/>
                  <a:gd name="T21" fmla="*/ 0 h 3"/>
                  <a:gd name="T22" fmla="*/ 2 w 5"/>
                  <a:gd name="T23" fmla="*/ 0 h 3"/>
                  <a:gd name="T24" fmla="*/ 5 w 5"/>
                  <a:gd name="T25" fmla="*/ 0 h 3"/>
                  <a:gd name="T26" fmla="*/ 5 w 5"/>
                  <a:gd name="T27" fmla="*/ 0 h 3"/>
                  <a:gd name="T28" fmla="*/ 2 w 5"/>
                  <a:gd name="T29" fmla="*/ 0 h 3"/>
                  <a:gd name="T30" fmla="*/ 2 w 5"/>
                  <a:gd name="T31" fmla="*/ 3 h 3"/>
                  <a:gd name="T32" fmla="*/ 2 w 5"/>
                  <a:gd name="T3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3">
                    <a:moveTo>
                      <a:pt x="2" y="3"/>
                    </a:moveTo>
                    <a:lnTo>
                      <a:pt x="2" y="3"/>
                    </a:lnTo>
                    <a:lnTo>
                      <a:pt x="2" y="0"/>
                    </a:lnTo>
                    <a:lnTo>
                      <a:pt x="0" y="0"/>
                    </a:lnTo>
                    <a:lnTo>
                      <a:pt x="2" y="0"/>
                    </a:lnTo>
                    <a:lnTo>
                      <a:pt x="2" y="0"/>
                    </a:lnTo>
                    <a:lnTo>
                      <a:pt x="2" y="0"/>
                    </a:lnTo>
                    <a:lnTo>
                      <a:pt x="2" y="0"/>
                    </a:lnTo>
                    <a:lnTo>
                      <a:pt x="2" y="0"/>
                    </a:lnTo>
                    <a:lnTo>
                      <a:pt x="5" y="0"/>
                    </a:lnTo>
                    <a:lnTo>
                      <a:pt x="5" y="0"/>
                    </a:lnTo>
                    <a:lnTo>
                      <a:pt x="2" y="0"/>
                    </a:lnTo>
                    <a:lnTo>
                      <a:pt x="5" y="0"/>
                    </a:lnTo>
                    <a:lnTo>
                      <a:pt x="5" y="0"/>
                    </a:lnTo>
                    <a:lnTo>
                      <a:pt x="2" y="0"/>
                    </a:lnTo>
                    <a:lnTo>
                      <a:pt x="2" y="3"/>
                    </a:lnTo>
                    <a:lnTo>
                      <a:pt x="2"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7" name="Freeform 182"/>
              <p:cNvSpPr>
                <a:spLocks/>
              </p:cNvSpPr>
              <p:nvPr/>
            </p:nvSpPr>
            <p:spPr bwMode="auto">
              <a:xfrm>
                <a:off x="1530" y="4304"/>
                <a:ext cx="5" cy="2"/>
              </a:xfrm>
              <a:custGeom>
                <a:avLst/>
                <a:gdLst>
                  <a:gd name="T0" fmla="*/ 0 w 5"/>
                  <a:gd name="T1" fmla="*/ 2 h 2"/>
                  <a:gd name="T2" fmla="*/ 0 w 5"/>
                  <a:gd name="T3" fmla="*/ 2 h 2"/>
                  <a:gd name="T4" fmla="*/ 0 w 5"/>
                  <a:gd name="T5" fmla="*/ 2 h 2"/>
                  <a:gd name="T6" fmla="*/ 0 w 5"/>
                  <a:gd name="T7" fmla="*/ 0 h 2"/>
                  <a:gd name="T8" fmla="*/ 2 w 5"/>
                  <a:gd name="T9" fmla="*/ 0 h 2"/>
                  <a:gd name="T10" fmla="*/ 2 w 5"/>
                  <a:gd name="T11" fmla="*/ 0 h 2"/>
                  <a:gd name="T12" fmla="*/ 5 w 5"/>
                  <a:gd name="T13" fmla="*/ 0 h 2"/>
                  <a:gd name="T14" fmla="*/ 5 w 5"/>
                  <a:gd name="T15" fmla="*/ 2 h 2"/>
                  <a:gd name="T16" fmla="*/ 2 w 5"/>
                  <a:gd name="T17" fmla="*/ 0 h 2"/>
                  <a:gd name="T18" fmla="*/ 2 w 5"/>
                  <a:gd name="T19" fmla="*/ 2 h 2"/>
                  <a:gd name="T20" fmla="*/ 2 w 5"/>
                  <a:gd name="T21" fmla="*/ 2 h 2"/>
                  <a:gd name="T22" fmla="*/ 2 w 5"/>
                  <a:gd name="T23" fmla="*/ 0 h 2"/>
                  <a:gd name="T24" fmla="*/ 2 w 5"/>
                  <a:gd name="T25" fmla="*/ 2 h 2"/>
                  <a:gd name="T26" fmla="*/ 0 w 5"/>
                  <a:gd name="T27" fmla="*/ 2 h 2"/>
                  <a:gd name="T28" fmla="*/ 2 w 5"/>
                  <a:gd name="T29" fmla="*/ 2 h 2"/>
                  <a:gd name="T30" fmla="*/ 0 w 5"/>
                  <a:gd name="T3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
                    <a:moveTo>
                      <a:pt x="0" y="2"/>
                    </a:moveTo>
                    <a:lnTo>
                      <a:pt x="0" y="2"/>
                    </a:lnTo>
                    <a:lnTo>
                      <a:pt x="0" y="2"/>
                    </a:lnTo>
                    <a:lnTo>
                      <a:pt x="0" y="0"/>
                    </a:lnTo>
                    <a:lnTo>
                      <a:pt x="2" y="0"/>
                    </a:lnTo>
                    <a:lnTo>
                      <a:pt x="2" y="0"/>
                    </a:lnTo>
                    <a:lnTo>
                      <a:pt x="5" y="0"/>
                    </a:lnTo>
                    <a:lnTo>
                      <a:pt x="5" y="2"/>
                    </a:lnTo>
                    <a:lnTo>
                      <a:pt x="2" y="0"/>
                    </a:lnTo>
                    <a:lnTo>
                      <a:pt x="2" y="2"/>
                    </a:lnTo>
                    <a:lnTo>
                      <a:pt x="2" y="2"/>
                    </a:lnTo>
                    <a:lnTo>
                      <a:pt x="2" y="0"/>
                    </a:lnTo>
                    <a:lnTo>
                      <a:pt x="2" y="2"/>
                    </a:lnTo>
                    <a:lnTo>
                      <a:pt x="0" y="2"/>
                    </a:lnTo>
                    <a:lnTo>
                      <a:pt x="2"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8" name="Freeform 183"/>
              <p:cNvSpPr>
                <a:spLocks/>
              </p:cNvSpPr>
              <p:nvPr/>
            </p:nvSpPr>
            <p:spPr bwMode="auto">
              <a:xfrm>
                <a:off x="1610" y="4449"/>
                <a:ext cx="0" cy="2"/>
              </a:xfrm>
              <a:custGeom>
                <a:avLst/>
                <a:gdLst>
                  <a:gd name="T0" fmla="*/ 2 h 2"/>
                  <a:gd name="T1" fmla="*/ 2 h 2"/>
                  <a:gd name="T2" fmla="*/ 2 h 2"/>
                  <a:gd name="T3" fmla="*/ 2 h 2"/>
                  <a:gd name="T4" fmla="*/ 0 h 2"/>
                  <a:gd name="T5" fmla="*/ 0 h 2"/>
                  <a:gd name="T6" fmla="*/ 0 h 2"/>
                  <a:gd name="T7" fmla="*/ 0 h 2"/>
                  <a:gd name="T8" fmla="*/ 0 h 2"/>
                  <a:gd name="T9" fmla="*/ 0 h 2"/>
                  <a:gd name="T10" fmla="*/ 2 h 2"/>
                  <a:gd name="T11" fmla="*/ 2 h 2"/>
                  <a:gd name="T12" fmla="*/ 2 h 2"/>
                  <a:gd name="T13"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Lst>
                <a:rect l="0" t="0" r="r" b="b"/>
                <a:pathLst>
                  <a:path h="2">
                    <a:moveTo>
                      <a:pt x="0" y="2"/>
                    </a:moveTo>
                    <a:lnTo>
                      <a:pt x="0" y="2"/>
                    </a:lnTo>
                    <a:lnTo>
                      <a:pt x="0" y="2"/>
                    </a:lnTo>
                    <a:lnTo>
                      <a:pt x="0" y="2"/>
                    </a:lnTo>
                    <a:lnTo>
                      <a:pt x="0" y="0"/>
                    </a:lnTo>
                    <a:lnTo>
                      <a:pt x="0" y="0"/>
                    </a:lnTo>
                    <a:lnTo>
                      <a:pt x="0" y="0"/>
                    </a:lnTo>
                    <a:lnTo>
                      <a:pt x="0" y="0"/>
                    </a:lnTo>
                    <a:lnTo>
                      <a:pt x="0" y="0"/>
                    </a:lnTo>
                    <a:lnTo>
                      <a:pt x="0" y="0"/>
                    </a:lnTo>
                    <a:lnTo>
                      <a:pt x="0" y="2"/>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79" name="Freeform 184"/>
              <p:cNvSpPr>
                <a:spLocks/>
              </p:cNvSpPr>
              <p:nvPr/>
            </p:nvSpPr>
            <p:spPr bwMode="auto">
              <a:xfrm>
                <a:off x="1675" y="4048"/>
                <a:ext cx="0" cy="3"/>
              </a:xfrm>
              <a:custGeom>
                <a:avLst/>
                <a:gdLst>
                  <a:gd name="T0" fmla="*/ 3 h 3"/>
                  <a:gd name="T1" fmla="*/ 3 h 3"/>
                  <a:gd name="T2" fmla="*/ 3 h 3"/>
                  <a:gd name="T3" fmla="*/ 0 h 3"/>
                  <a:gd name="T4" fmla="*/ 0 h 3"/>
                  <a:gd name="T5" fmla="*/ 0 h 3"/>
                  <a:gd name="T6" fmla="*/ 0 h 3"/>
                  <a:gd name="T7" fmla="*/ 3 h 3"/>
                  <a:gd name="T8" fmla="*/ 0 h 3"/>
                  <a:gd name="T9" fmla="*/ 3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3">
                    <a:moveTo>
                      <a:pt x="0" y="3"/>
                    </a:moveTo>
                    <a:lnTo>
                      <a:pt x="0" y="3"/>
                    </a:lnTo>
                    <a:lnTo>
                      <a:pt x="0" y="3"/>
                    </a:lnTo>
                    <a:lnTo>
                      <a:pt x="0" y="0"/>
                    </a:lnTo>
                    <a:lnTo>
                      <a:pt x="0" y="0"/>
                    </a:lnTo>
                    <a:lnTo>
                      <a:pt x="0" y="0"/>
                    </a:lnTo>
                    <a:lnTo>
                      <a:pt x="0" y="0"/>
                    </a:lnTo>
                    <a:lnTo>
                      <a:pt x="0" y="3"/>
                    </a:lnTo>
                    <a:lnTo>
                      <a:pt x="0"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0" name="Freeform 185"/>
              <p:cNvSpPr>
                <a:spLocks/>
              </p:cNvSpPr>
              <p:nvPr/>
            </p:nvSpPr>
            <p:spPr bwMode="auto">
              <a:xfrm>
                <a:off x="1670" y="4051"/>
                <a:ext cx="2" cy="5"/>
              </a:xfrm>
              <a:custGeom>
                <a:avLst/>
                <a:gdLst>
                  <a:gd name="T0" fmla="*/ 0 w 2"/>
                  <a:gd name="T1" fmla="*/ 5 h 5"/>
                  <a:gd name="T2" fmla="*/ 0 w 2"/>
                  <a:gd name="T3" fmla="*/ 5 h 5"/>
                  <a:gd name="T4" fmla="*/ 0 w 2"/>
                  <a:gd name="T5" fmla="*/ 2 h 5"/>
                  <a:gd name="T6" fmla="*/ 0 w 2"/>
                  <a:gd name="T7" fmla="*/ 0 h 5"/>
                  <a:gd name="T8" fmla="*/ 0 w 2"/>
                  <a:gd name="T9" fmla="*/ 0 h 5"/>
                  <a:gd name="T10" fmla="*/ 2 w 2"/>
                  <a:gd name="T11" fmla="*/ 0 h 5"/>
                  <a:gd name="T12" fmla="*/ 0 w 2"/>
                  <a:gd name="T13" fmla="*/ 0 h 5"/>
                  <a:gd name="T14" fmla="*/ 0 w 2"/>
                  <a:gd name="T15" fmla="*/ 2 h 5"/>
                  <a:gd name="T16" fmla="*/ 0 w 2"/>
                  <a:gd name="T17" fmla="*/ 2 h 5"/>
                  <a:gd name="T18" fmla="*/ 0 w 2"/>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5">
                    <a:moveTo>
                      <a:pt x="0" y="5"/>
                    </a:moveTo>
                    <a:lnTo>
                      <a:pt x="0" y="5"/>
                    </a:lnTo>
                    <a:lnTo>
                      <a:pt x="0" y="2"/>
                    </a:lnTo>
                    <a:lnTo>
                      <a:pt x="0" y="0"/>
                    </a:lnTo>
                    <a:lnTo>
                      <a:pt x="0" y="0"/>
                    </a:lnTo>
                    <a:lnTo>
                      <a:pt x="2" y="0"/>
                    </a:lnTo>
                    <a:lnTo>
                      <a:pt x="0" y="0"/>
                    </a:lnTo>
                    <a:lnTo>
                      <a:pt x="0" y="2"/>
                    </a:lnTo>
                    <a:lnTo>
                      <a:pt x="0" y="2"/>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1" name="Freeform 186"/>
              <p:cNvSpPr>
                <a:spLocks/>
              </p:cNvSpPr>
              <p:nvPr/>
            </p:nvSpPr>
            <p:spPr bwMode="auto">
              <a:xfrm>
                <a:off x="1670" y="4053"/>
                <a:ext cx="2" cy="3"/>
              </a:xfrm>
              <a:custGeom>
                <a:avLst/>
                <a:gdLst>
                  <a:gd name="T0" fmla="*/ 0 w 2"/>
                  <a:gd name="T1" fmla="*/ 3 h 3"/>
                  <a:gd name="T2" fmla="*/ 0 w 2"/>
                  <a:gd name="T3" fmla="*/ 3 h 3"/>
                  <a:gd name="T4" fmla="*/ 0 w 2"/>
                  <a:gd name="T5" fmla="*/ 0 h 3"/>
                  <a:gd name="T6" fmla="*/ 2 w 2"/>
                  <a:gd name="T7" fmla="*/ 3 h 3"/>
                  <a:gd name="T8" fmla="*/ 2 w 2"/>
                  <a:gd name="T9" fmla="*/ 0 h 3"/>
                  <a:gd name="T10" fmla="*/ 2 w 2"/>
                  <a:gd name="T11" fmla="*/ 3 h 3"/>
                  <a:gd name="T12" fmla="*/ 0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3"/>
                    </a:moveTo>
                    <a:lnTo>
                      <a:pt x="0" y="3"/>
                    </a:lnTo>
                    <a:lnTo>
                      <a:pt x="0" y="0"/>
                    </a:lnTo>
                    <a:lnTo>
                      <a:pt x="2" y="3"/>
                    </a:lnTo>
                    <a:lnTo>
                      <a:pt x="2" y="0"/>
                    </a:lnTo>
                    <a:lnTo>
                      <a:pt x="2"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2" name="Freeform 187"/>
              <p:cNvSpPr>
                <a:spLocks/>
              </p:cNvSpPr>
              <p:nvPr/>
            </p:nvSpPr>
            <p:spPr bwMode="auto">
              <a:xfrm>
                <a:off x="1675" y="4056"/>
                <a:ext cx="2" cy="0"/>
              </a:xfrm>
              <a:custGeom>
                <a:avLst/>
                <a:gdLst>
                  <a:gd name="T0" fmla="*/ 2 w 2"/>
                  <a:gd name="T1" fmla="*/ 2 w 2"/>
                  <a:gd name="T2" fmla="*/ 0 w 2"/>
                  <a:gd name="T3" fmla="*/ 2 w 2"/>
                  <a:gd name="T4" fmla="*/ 2 w 2"/>
                  <a:gd name="T5" fmla="*/ 2 w 2"/>
                  <a:gd name="T6" fmla="*/ 2 w 2"/>
                  <a:gd name="T7" fmla="*/ 2 w 2"/>
                  <a:gd name="T8" fmla="*/ 2 w 2"/>
                  <a:gd name="T9" fmla="*/ 2 w 2"/>
                  <a:gd name="T10"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2">
                    <a:moveTo>
                      <a:pt x="2" y="0"/>
                    </a:moveTo>
                    <a:lnTo>
                      <a:pt x="2" y="0"/>
                    </a:lnTo>
                    <a:lnTo>
                      <a:pt x="0" y="0"/>
                    </a:lnTo>
                    <a:lnTo>
                      <a:pt x="2" y="0"/>
                    </a:lnTo>
                    <a:lnTo>
                      <a:pt x="2" y="0"/>
                    </a:lnTo>
                    <a:lnTo>
                      <a:pt x="2" y="0"/>
                    </a:lnTo>
                    <a:lnTo>
                      <a:pt x="2" y="0"/>
                    </a:lnTo>
                    <a:lnTo>
                      <a:pt x="2" y="0"/>
                    </a:lnTo>
                    <a:lnTo>
                      <a:pt x="2" y="0"/>
                    </a:lnTo>
                    <a:lnTo>
                      <a:pt x="2"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3" name="Freeform 188"/>
              <p:cNvSpPr>
                <a:spLocks/>
              </p:cNvSpPr>
              <p:nvPr/>
            </p:nvSpPr>
            <p:spPr bwMode="auto">
              <a:xfrm>
                <a:off x="1670" y="4056"/>
                <a:ext cx="2" cy="2"/>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0 h 2"/>
                  <a:gd name="T12" fmla="*/ 2 w 2"/>
                  <a:gd name="T13" fmla="*/ 2 h 2"/>
                  <a:gd name="T14" fmla="*/ 2 w 2"/>
                  <a:gd name="T15" fmla="*/ 0 h 2"/>
                  <a:gd name="T16" fmla="*/ 2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lnTo>
                      <a:pt x="0" y="2"/>
                    </a:lnTo>
                    <a:lnTo>
                      <a:pt x="0" y="2"/>
                    </a:lnTo>
                    <a:lnTo>
                      <a:pt x="0" y="2"/>
                    </a:lnTo>
                    <a:lnTo>
                      <a:pt x="0" y="2"/>
                    </a:lnTo>
                    <a:lnTo>
                      <a:pt x="0" y="0"/>
                    </a:lnTo>
                    <a:lnTo>
                      <a:pt x="2" y="2"/>
                    </a:lnTo>
                    <a:lnTo>
                      <a:pt x="2" y="0"/>
                    </a:lnTo>
                    <a:lnTo>
                      <a:pt x="2"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4" name="Freeform 189"/>
              <p:cNvSpPr>
                <a:spLocks/>
              </p:cNvSpPr>
              <p:nvPr/>
            </p:nvSpPr>
            <p:spPr bwMode="auto">
              <a:xfrm>
                <a:off x="1672" y="4058"/>
                <a:ext cx="3" cy="3"/>
              </a:xfrm>
              <a:custGeom>
                <a:avLst/>
                <a:gdLst>
                  <a:gd name="T0" fmla="*/ 0 w 3"/>
                  <a:gd name="T1" fmla="*/ 3 h 3"/>
                  <a:gd name="T2" fmla="*/ 0 w 3"/>
                  <a:gd name="T3" fmla="*/ 3 h 3"/>
                  <a:gd name="T4" fmla="*/ 0 w 3"/>
                  <a:gd name="T5" fmla="*/ 3 h 3"/>
                  <a:gd name="T6" fmla="*/ 0 w 3"/>
                  <a:gd name="T7" fmla="*/ 0 h 3"/>
                  <a:gd name="T8" fmla="*/ 0 w 3"/>
                  <a:gd name="T9" fmla="*/ 0 h 3"/>
                  <a:gd name="T10" fmla="*/ 3 w 3"/>
                  <a:gd name="T11" fmla="*/ 0 h 3"/>
                  <a:gd name="T12" fmla="*/ 0 w 3"/>
                  <a:gd name="T13" fmla="*/ 0 h 3"/>
                  <a:gd name="T14" fmla="*/ 0 w 3"/>
                  <a:gd name="T15" fmla="*/ 3 h 3"/>
                  <a:gd name="T16" fmla="*/ 0 w 3"/>
                  <a:gd name="T17" fmla="*/ 0 h 3"/>
                  <a:gd name="T18" fmla="*/ 0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3"/>
                    </a:moveTo>
                    <a:lnTo>
                      <a:pt x="0" y="3"/>
                    </a:lnTo>
                    <a:lnTo>
                      <a:pt x="0" y="3"/>
                    </a:lnTo>
                    <a:lnTo>
                      <a:pt x="0" y="0"/>
                    </a:lnTo>
                    <a:lnTo>
                      <a:pt x="0" y="0"/>
                    </a:lnTo>
                    <a:lnTo>
                      <a:pt x="3" y="0"/>
                    </a:lnTo>
                    <a:lnTo>
                      <a:pt x="0" y="0"/>
                    </a:lnTo>
                    <a:lnTo>
                      <a:pt x="0" y="3"/>
                    </a:lnTo>
                    <a:lnTo>
                      <a:pt x="0" y="0"/>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5" name="Freeform 190"/>
              <p:cNvSpPr>
                <a:spLocks/>
              </p:cNvSpPr>
              <p:nvPr/>
            </p:nvSpPr>
            <p:spPr bwMode="auto">
              <a:xfrm>
                <a:off x="1675" y="4058"/>
                <a:ext cx="0" cy="3"/>
              </a:xfrm>
              <a:custGeom>
                <a:avLst/>
                <a:gdLst>
                  <a:gd name="T0" fmla="*/ 3 h 3"/>
                  <a:gd name="T1" fmla="*/ 3 h 3"/>
                  <a:gd name="T2" fmla="*/ 3 h 3"/>
                  <a:gd name="T3" fmla="*/ 3 h 3"/>
                  <a:gd name="T4" fmla="*/ 0 h 3"/>
                  <a:gd name="T5" fmla="*/ 0 h 3"/>
                  <a:gd name="T6" fmla="*/ 3 h 3"/>
                  <a:gd name="T7" fmla="*/ 3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3"/>
                    </a:moveTo>
                    <a:lnTo>
                      <a:pt x="0" y="3"/>
                    </a:lnTo>
                    <a:lnTo>
                      <a:pt x="0" y="3"/>
                    </a:lnTo>
                    <a:lnTo>
                      <a:pt x="0" y="3"/>
                    </a:lnTo>
                    <a:lnTo>
                      <a:pt x="0" y="0"/>
                    </a:lnTo>
                    <a:lnTo>
                      <a:pt x="0" y="0"/>
                    </a:lnTo>
                    <a:lnTo>
                      <a:pt x="0"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6" name="Freeform 191"/>
              <p:cNvSpPr>
                <a:spLocks/>
              </p:cNvSpPr>
              <p:nvPr/>
            </p:nvSpPr>
            <p:spPr bwMode="auto">
              <a:xfrm>
                <a:off x="1675" y="4056"/>
                <a:ext cx="2" cy="2"/>
              </a:xfrm>
              <a:custGeom>
                <a:avLst/>
                <a:gdLst>
                  <a:gd name="T0" fmla="*/ 0 w 2"/>
                  <a:gd name="T1" fmla="*/ 2 h 2"/>
                  <a:gd name="T2" fmla="*/ 0 w 2"/>
                  <a:gd name="T3" fmla="*/ 2 h 2"/>
                  <a:gd name="T4" fmla="*/ 0 w 2"/>
                  <a:gd name="T5" fmla="*/ 2 h 2"/>
                  <a:gd name="T6" fmla="*/ 0 w 2"/>
                  <a:gd name="T7" fmla="*/ 2 h 2"/>
                  <a:gd name="T8" fmla="*/ 0 w 2"/>
                  <a:gd name="T9" fmla="*/ 0 h 2"/>
                  <a:gd name="T10" fmla="*/ 2 w 2"/>
                  <a:gd name="T11" fmla="*/ 2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0" y="2"/>
                    </a:lnTo>
                    <a:lnTo>
                      <a:pt x="0" y="2"/>
                    </a:lnTo>
                    <a:lnTo>
                      <a:pt x="0" y="0"/>
                    </a:lnTo>
                    <a:lnTo>
                      <a:pt x="2"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7" name="Freeform 192"/>
              <p:cNvSpPr>
                <a:spLocks/>
              </p:cNvSpPr>
              <p:nvPr/>
            </p:nvSpPr>
            <p:spPr bwMode="auto">
              <a:xfrm>
                <a:off x="1675" y="4058"/>
                <a:ext cx="2" cy="3"/>
              </a:xfrm>
              <a:custGeom>
                <a:avLst/>
                <a:gdLst>
                  <a:gd name="T0" fmla="*/ 0 w 2"/>
                  <a:gd name="T1" fmla="*/ 3 h 3"/>
                  <a:gd name="T2" fmla="*/ 0 w 2"/>
                  <a:gd name="T3" fmla="*/ 3 h 3"/>
                  <a:gd name="T4" fmla="*/ 0 w 2"/>
                  <a:gd name="T5" fmla="*/ 0 h 3"/>
                  <a:gd name="T6" fmla="*/ 0 w 2"/>
                  <a:gd name="T7" fmla="*/ 0 h 3"/>
                  <a:gd name="T8" fmla="*/ 2 w 2"/>
                  <a:gd name="T9" fmla="*/ 0 h 3"/>
                  <a:gd name="T10" fmla="*/ 2 w 2"/>
                  <a:gd name="T11" fmla="*/ 0 h 3"/>
                  <a:gd name="T12" fmla="*/ 2 w 2"/>
                  <a:gd name="T13" fmla="*/ 0 h 3"/>
                  <a:gd name="T14" fmla="*/ 2 w 2"/>
                  <a:gd name="T15" fmla="*/ 0 h 3"/>
                  <a:gd name="T16" fmla="*/ 2 w 2"/>
                  <a:gd name="T17" fmla="*/ 0 h 3"/>
                  <a:gd name="T18" fmla="*/ 2 w 2"/>
                  <a:gd name="T19" fmla="*/ 3 h 3"/>
                  <a:gd name="T20" fmla="*/ 0 w 2"/>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0" y="3"/>
                    </a:moveTo>
                    <a:lnTo>
                      <a:pt x="0" y="3"/>
                    </a:lnTo>
                    <a:lnTo>
                      <a:pt x="0" y="0"/>
                    </a:lnTo>
                    <a:lnTo>
                      <a:pt x="0" y="0"/>
                    </a:lnTo>
                    <a:lnTo>
                      <a:pt x="2" y="0"/>
                    </a:lnTo>
                    <a:lnTo>
                      <a:pt x="2" y="0"/>
                    </a:lnTo>
                    <a:lnTo>
                      <a:pt x="2" y="0"/>
                    </a:lnTo>
                    <a:lnTo>
                      <a:pt x="2" y="0"/>
                    </a:lnTo>
                    <a:lnTo>
                      <a:pt x="2" y="0"/>
                    </a:lnTo>
                    <a:lnTo>
                      <a:pt x="2"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8" name="Freeform 193"/>
              <p:cNvSpPr>
                <a:spLocks/>
              </p:cNvSpPr>
              <p:nvPr/>
            </p:nvSpPr>
            <p:spPr bwMode="auto">
              <a:xfrm>
                <a:off x="1672" y="4061"/>
                <a:ext cx="3" cy="0"/>
              </a:xfrm>
              <a:custGeom>
                <a:avLst/>
                <a:gdLst>
                  <a:gd name="T0" fmla="*/ 3 w 3"/>
                  <a:gd name="T1" fmla="*/ 3 w 3"/>
                  <a:gd name="T2" fmla="*/ 0 w 3"/>
                  <a:gd name="T3" fmla="*/ 0 w 3"/>
                  <a:gd name="T4" fmla="*/ 0 w 3"/>
                  <a:gd name="T5" fmla="*/ 0 w 3"/>
                  <a:gd name="T6" fmla="*/ 3 w 3"/>
                  <a:gd name="T7" fmla="*/ 3 w 3"/>
                  <a:gd name="T8" fmla="*/ 3 w 3"/>
                  <a:gd name="T9"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3">
                    <a:moveTo>
                      <a:pt x="3" y="0"/>
                    </a:moveTo>
                    <a:lnTo>
                      <a:pt x="3" y="0"/>
                    </a:lnTo>
                    <a:lnTo>
                      <a:pt x="0" y="0"/>
                    </a:lnTo>
                    <a:lnTo>
                      <a:pt x="0" y="0"/>
                    </a:lnTo>
                    <a:lnTo>
                      <a:pt x="0" y="0"/>
                    </a:lnTo>
                    <a:lnTo>
                      <a:pt x="0" y="0"/>
                    </a:lnTo>
                    <a:lnTo>
                      <a:pt x="3" y="0"/>
                    </a:lnTo>
                    <a:lnTo>
                      <a:pt x="3" y="0"/>
                    </a:lnTo>
                    <a:lnTo>
                      <a:pt x="3" y="0"/>
                    </a:lnTo>
                    <a:lnTo>
                      <a:pt x="3"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89" name="Freeform 194"/>
              <p:cNvSpPr>
                <a:spLocks/>
              </p:cNvSpPr>
              <p:nvPr/>
            </p:nvSpPr>
            <p:spPr bwMode="auto">
              <a:xfrm>
                <a:off x="1677" y="4058"/>
                <a:ext cx="3" cy="3"/>
              </a:xfrm>
              <a:custGeom>
                <a:avLst/>
                <a:gdLst>
                  <a:gd name="T0" fmla="*/ 0 w 3"/>
                  <a:gd name="T1" fmla="*/ 3 h 3"/>
                  <a:gd name="T2" fmla="*/ 0 w 3"/>
                  <a:gd name="T3" fmla="*/ 3 h 3"/>
                  <a:gd name="T4" fmla="*/ 0 w 3"/>
                  <a:gd name="T5" fmla="*/ 0 h 3"/>
                  <a:gd name="T6" fmla="*/ 3 w 3"/>
                  <a:gd name="T7" fmla="*/ 0 h 3"/>
                  <a:gd name="T8" fmla="*/ 3 w 3"/>
                  <a:gd name="T9" fmla="*/ 3 h 3"/>
                  <a:gd name="T10" fmla="*/ 0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0" y="3"/>
                    </a:moveTo>
                    <a:lnTo>
                      <a:pt x="0" y="3"/>
                    </a:lnTo>
                    <a:lnTo>
                      <a:pt x="0" y="0"/>
                    </a:lnTo>
                    <a:lnTo>
                      <a:pt x="3" y="0"/>
                    </a:lnTo>
                    <a:lnTo>
                      <a:pt x="3" y="3"/>
                    </a:lnTo>
                    <a:lnTo>
                      <a:pt x="0" y="3"/>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0" name="Freeform 195"/>
              <p:cNvSpPr>
                <a:spLocks/>
              </p:cNvSpPr>
              <p:nvPr/>
            </p:nvSpPr>
            <p:spPr bwMode="auto">
              <a:xfrm>
                <a:off x="1677" y="4056"/>
                <a:ext cx="3" cy="2"/>
              </a:xfrm>
              <a:custGeom>
                <a:avLst/>
                <a:gdLst>
                  <a:gd name="T0" fmla="*/ 0 w 3"/>
                  <a:gd name="T1" fmla="*/ 2 h 2"/>
                  <a:gd name="T2" fmla="*/ 0 w 3"/>
                  <a:gd name="T3" fmla="*/ 2 h 2"/>
                  <a:gd name="T4" fmla="*/ 0 w 3"/>
                  <a:gd name="T5" fmla="*/ 0 h 2"/>
                  <a:gd name="T6" fmla="*/ 3 w 3"/>
                  <a:gd name="T7" fmla="*/ 0 h 2"/>
                  <a:gd name="T8" fmla="*/ 3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2"/>
                    </a:lnTo>
                    <a:lnTo>
                      <a:pt x="0" y="0"/>
                    </a:lnTo>
                    <a:lnTo>
                      <a:pt x="3" y="0"/>
                    </a:lnTo>
                    <a:lnTo>
                      <a:pt x="3" y="2"/>
                    </a:lnTo>
                    <a:lnTo>
                      <a:pt x="0" y="2"/>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1" name="Freeform 196"/>
              <p:cNvSpPr>
                <a:spLocks/>
              </p:cNvSpPr>
              <p:nvPr/>
            </p:nvSpPr>
            <p:spPr bwMode="auto">
              <a:xfrm>
                <a:off x="1680" y="4056"/>
                <a:ext cx="0" cy="2"/>
              </a:xfrm>
              <a:custGeom>
                <a:avLst/>
                <a:gdLst>
                  <a:gd name="T0" fmla="*/ 2 h 2"/>
                  <a:gd name="T1" fmla="*/ 2 h 2"/>
                  <a:gd name="T2" fmla="*/ 2 h 2"/>
                  <a:gd name="T3" fmla="*/ 2 h 2"/>
                  <a:gd name="T4" fmla="*/ 0 h 2"/>
                  <a:gd name="T5" fmla="*/ 2 h 2"/>
                  <a:gd name="T6" fmla="*/ 2 h 2"/>
                  <a:gd name="T7" fmla="*/ 2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2"/>
                    </a:moveTo>
                    <a:lnTo>
                      <a:pt x="0" y="2"/>
                    </a:lnTo>
                    <a:lnTo>
                      <a:pt x="0" y="2"/>
                    </a:lnTo>
                    <a:lnTo>
                      <a:pt x="0" y="2"/>
                    </a:lnTo>
                    <a:lnTo>
                      <a:pt x="0" y="0"/>
                    </a:lnTo>
                    <a:lnTo>
                      <a:pt x="0" y="2"/>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2" name="Freeform 197"/>
              <p:cNvSpPr>
                <a:spLocks/>
              </p:cNvSpPr>
              <p:nvPr/>
            </p:nvSpPr>
            <p:spPr bwMode="auto">
              <a:xfrm>
                <a:off x="1680" y="4056"/>
                <a:ext cx="0" cy="2"/>
              </a:xfrm>
              <a:custGeom>
                <a:avLst/>
                <a:gdLst>
                  <a:gd name="T0" fmla="*/ 2 h 2"/>
                  <a:gd name="T1" fmla="*/ 2 h 2"/>
                  <a:gd name="T2" fmla="*/ 0 h 2"/>
                  <a:gd name="T3" fmla="*/ 0 h 2"/>
                  <a:gd name="T4" fmla="*/ 2 h 2"/>
                  <a:gd name="T5" fmla="*/ 0 h 2"/>
                  <a:gd name="T6" fmla="*/ 0 h 2"/>
                  <a:gd name="T7" fmla="*/ 2 h 2"/>
                  <a:gd name="T8"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2"/>
                    </a:moveTo>
                    <a:lnTo>
                      <a:pt x="0" y="2"/>
                    </a:lnTo>
                    <a:lnTo>
                      <a:pt x="0" y="0"/>
                    </a:lnTo>
                    <a:lnTo>
                      <a:pt x="0" y="0"/>
                    </a:lnTo>
                    <a:lnTo>
                      <a:pt x="0" y="2"/>
                    </a:lnTo>
                    <a:lnTo>
                      <a:pt x="0" y="0"/>
                    </a:lnTo>
                    <a:lnTo>
                      <a:pt x="0" y="0"/>
                    </a:lnTo>
                    <a:lnTo>
                      <a:pt x="0" y="2"/>
                    </a:lnTo>
                    <a:lnTo>
                      <a:pt x="0" y="2"/>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3" name="Freeform 198"/>
              <p:cNvSpPr>
                <a:spLocks/>
              </p:cNvSpPr>
              <p:nvPr/>
            </p:nvSpPr>
            <p:spPr bwMode="auto">
              <a:xfrm>
                <a:off x="1675" y="4051"/>
                <a:ext cx="0" cy="5"/>
              </a:xfrm>
              <a:custGeom>
                <a:avLst/>
                <a:gdLst>
                  <a:gd name="T0" fmla="*/ 5 h 5"/>
                  <a:gd name="T1" fmla="*/ 5 h 5"/>
                  <a:gd name="T2" fmla="*/ 2 h 5"/>
                  <a:gd name="T3" fmla="*/ 0 h 5"/>
                  <a:gd name="T4" fmla="*/ 0 h 5"/>
                  <a:gd name="T5" fmla="*/ 2 h 5"/>
                  <a:gd name="T6" fmla="*/ 5 h 5"/>
                  <a:gd name="T7" fmla="*/ 5 h 5"/>
                  <a:gd name="T8" fmla="*/ 2 h 5"/>
                  <a:gd name="T9" fmla="*/ 5 h 5"/>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5">
                    <a:moveTo>
                      <a:pt x="0" y="5"/>
                    </a:moveTo>
                    <a:lnTo>
                      <a:pt x="0" y="5"/>
                    </a:lnTo>
                    <a:lnTo>
                      <a:pt x="0" y="2"/>
                    </a:lnTo>
                    <a:lnTo>
                      <a:pt x="0" y="0"/>
                    </a:lnTo>
                    <a:lnTo>
                      <a:pt x="0" y="0"/>
                    </a:lnTo>
                    <a:lnTo>
                      <a:pt x="0" y="2"/>
                    </a:lnTo>
                    <a:lnTo>
                      <a:pt x="0" y="5"/>
                    </a:lnTo>
                    <a:lnTo>
                      <a:pt x="0" y="5"/>
                    </a:lnTo>
                    <a:lnTo>
                      <a:pt x="0" y="2"/>
                    </a:lnTo>
                    <a:lnTo>
                      <a:pt x="0" y="5"/>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4" name="Freeform 199"/>
              <p:cNvSpPr>
                <a:spLocks/>
              </p:cNvSpPr>
              <p:nvPr/>
            </p:nvSpPr>
            <p:spPr bwMode="auto">
              <a:xfrm>
                <a:off x="1675" y="405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5" name="Line 200"/>
              <p:cNvSpPr>
                <a:spLocks noChangeShapeType="1"/>
              </p:cNvSpPr>
              <p:nvPr/>
            </p:nvSpPr>
            <p:spPr bwMode="auto">
              <a:xfrm>
                <a:off x="1607" y="4143"/>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6" name="Line 201"/>
              <p:cNvSpPr>
                <a:spLocks noChangeShapeType="1"/>
              </p:cNvSpPr>
              <p:nvPr/>
            </p:nvSpPr>
            <p:spPr bwMode="auto">
              <a:xfrm>
                <a:off x="1607" y="4143"/>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7" name="Line 202"/>
              <p:cNvSpPr>
                <a:spLocks noChangeShapeType="1"/>
              </p:cNvSpPr>
              <p:nvPr/>
            </p:nvSpPr>
            <p:spPr bwMode="auto">
              <a:xfrm>
                <a:off x="1680" y="4058"/>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8" name="Line 203"/>
              <p:cNvSpPr>
                <a:spLocks noChangeShapeType="1"/>
              </p:cNvSpPr>
              <p:nvPr/>
            </p:nvSpPr>
            <p:spPr bwMode="auto">
              <a:xfrm>
                <a:off x="1680" y="4058"/>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199" name="Freeform 204"/>
              <p:cNvSpPr>
                <a:spLocks/>
              </p:cNvSpPr>
              <p:nvPr/>
            </p:nvSpPr>
            <p:spPr bwMode="auto">
              <a:xfrm>
                <a:off x="1677" y="4058"/>
                <a:ext cx="3" cy="0"/>
              </a:xfrm>
              <a:custGeom>
                <a:avLst/>
                <a:gdLst>
                  <a:gd name="T0" fmla="*/ 3 w 3"/>
                  <a:gd name="T1" fmla="*/ 3 w 3"/>
                  <a:gd name="T2" fmla="*/ 0 w 3"/>
                  <a:gd name="T3" fmla="*/ 0 w 3"/>
                  <a:gd name="T4" fmla="*/ 3 w 3"/>
                  <a:gd name="T5" fmla="*/ 0 w 3"/>
                  <a:gd name="T6" fmla="*/ 0 w 3"/>
                  <a:gd name="T7" fmla="*/ 3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3" y="0"/>
                    </a:moveTo>
                    <a:lnTo>
                      <a:pt x="3" y="0"/>
                    </a:lnTo>
                    <a:lnTo>
                      <a:pt x="0" y="0"/>
                    </a:lnTo>
                    <a:lnTo>
                      <a:pt x="0" y="0"/>
                    </a:lnTo>
                    <a:lnTo>
                      <a:pt x="3" y="0"/>
                    </a:lnTo>
                    <a:lnTo>
                      <a:pt x="0" y="0"/>
                    </a:lnTo>
                    <a:lnTo>
                      <a:pt x="0" y="0"/>
                    </a:lnTo>
                    <a:lnTo>
                      <a:pt x="3"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0" name="Freeform 205"/>
              <p:cNvSpPr>
                <a:spLocks/>
              </p:cNvSpPr>
              <p:nvPr/>
            </p:nvSpPr>
            <p:spPr bwMode="auto">
              <a:xfrm>
                <a:off x="1675" y="4058"/>
                <a:ext cx="2" cy="0"/>
              </a:xfrm>
              <a:custGeom>
                <a:avLst/>
                <a:gdLst>
                  <a:gd name="T0" fmla="*/ 2 w 2"/>
                  <a:gd name="T1" fmla="*/ 2 w 2"/>
                  <a:gd name="T2" fmla="*/ 0 w 2"/>
                  <a:gd name="T3" fmla="*/ 0 w 2"/>
                  <a:gd name="T4" fmla="*/ 2 w 2"/>
                  <a:gd name="T5" fmla="*/ 0 w 2"/>
                  <a:gd name="T6" fmla="*/ 0 w 2"/>
                  <a:gd name="T7" fmla="*/ 2 w 2"/>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
                    <a:moveTo>
                      <a:pt x="2" y="0"/>
                    </a:moveTo>
                    <a:lnTo>
                      <a:pt x="2" y="0"/>
                    </a:lnTo>
                    <a:lnTo>
                      <a:pt x="0" y="0"/>
                    </a:lnTo>
                    <a:lnTo>
                      <a:pt x="0" y="0"/>
                    </a:lnTo>
                    <a:lnTo>
                      <a:pt x="2" y="0"/>
                    </a:lnTo>
                    <a:lnTo>
                      <a:pt x="0" y="0"/>
                    </a:lnTo>
                    <a:lnTo>
                      <a:pt x="0"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1" name="Freeform 206"/>
              <p:cNvSpPr>
                <a:spLocks/>
              </p:cNvSpPr>
              <p:nvPr/>
            </p:nvSpPr>
            <p:spPr bwMode="auto">
              <a:xfrm>
                <a:off x="1675" y="4053"/>
                <a:ext cx="2" cy="3"/>
              </a:xfrm>
              <a:custGeom>
                <a:avLst/>
                <a:gdLst>
                  <a:gd name="T0" fmla="*/ 2 w 2"/>
                  <a:gd name="T1" fmla="*/ 3 h 3"/>
                  <a:gd name="T2" fmla="*/ 2 w 2"/>
                  <a:gd name="T3" fmla="*/ 3 h 3"/>
                  <a:gd name="T4" fmla="*/ 2 w 2"/>
                  <a:gd name="T5" fmla="*/ 0 h 3"/>
                  <a:gd name="T6" fmla="*/ 0 w 2"/>
                  <a:gd name="T7" fmla="*/ 3 h 3"/>
                  <a:gd name="T8" fmla="*/ 2 w 2"/>
                  <a:gd name="T9" fmla="*/ 3 h 3"/>
                  <a:gd name="T10" fmla="*/ 0 w 2"/>
                  <a:gd name="T11" fmla="*/ 3 h 3"/>
                  <a:gd name="T12" fmla="*/ 2 w 2"/>
                  <a:gd name="T13" fmla="*/ 0 h 3"/>
                  <a:gd name="T14" fmla="*/ 2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3"/>
                    </a:moveTo>
                    <a:lnTo>
                      <a:pt x="2" y="3"/>
                    </a:lnTo>
                    <a:lnTo>
                      <a:pt x="2" y="0"/>
                    </a:lnTo>
                    <a:lnTo>
                      <a:pt x="0" y="3"/>
                    </a:lnTo>
                    <a:lnTo>
                      <a:pt x="2" y="3"/>
                    </a:lnTo>
                    <a:lnTo>
                      <a:pt x="0" y="3"/>
                    </a:lnTo>
                    <a:lnTo>
                      <a:pt x="2" y="0"/>
                    </a:lnTo>
                    <a:lnTo>
                      <a:pt x="2" y="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2" name="Line 207"/>
              <p:cNvSpPr>
                <a:spLocks noChangeShapeType="1"/>
              </p:cNvSpPr>
              <p:nvPr/>
            </p:nvSpPr>
            <p:spPr bwMode="auto">
              <a:xfrm>
                <a:off x="1670" y="4053"/>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3" name="Line 208"/>
              <p:cNvSpPr>
                <a:spLocks noChangeShapeType="1"/>
              </p:cNvSpPr>
              <p:nvPr/>
            </p:nvSpPr>
            <p:spPr bwMode="auto">
              <a:xfrm>
                <a:off x="1670" y="4053"/>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4" name="Freeform 209"/>
              <p:cNvSpPr>
                <a:spLocks/>
              </p:cNvSpPr>
              <p:nvPr/>
            </p:nvSpPr>
            <p:spPr bwMode="auto">
              <a:xfrm>
                <a:off x="1670" y="4056"/>
                <a:ext cx="0" cy="2"/>
              </a:xfrm>
              <a:custGeom>
                <a:avLst/>
                <a:gdLst>
                  <a:gd name="T0" fmla="*/ 0 h 2"/>
                  <a:gd name="T1" fmla="*/ 0 h 2"/>
                  <a:gd name="T2" fmla="*/ 2 h 2"/>
                  <a:gd name="T3" fmla="*/ 0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0"/>
                    </a:lnTo>
                    <a:lnTo>
                      <a:pt x="0" y="2"/>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5" name="Freeform 210"/>
              <p:cNvSpPr>
                <a:spLocks/>
              </p:cNvSpPr>
              <p:nvPr/>
            </p:nvSpPr>
            <p:spPr bwMode="auto">
              <a:xfrm>
                <a:off x="1485" y="4517"/>
                <a:ext cx="2" cy="0"/>
              </a:xfrm>
              <a:custGeom>
                <a:avLst/>
                <a:gdLst>
                  <a:gd name="T0" fmla="*/ 2 w 2"/>
                  <a:gd name="T1" fmla="*/ 2 w 2"/>
                  <a:gd name="T2" fmla="*/ 0 w 2"/>
                  <a:gd name="T3" fmla="*/ 2 w 2"/>
                  <a:gd name="T4" fmla="*/ 0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2" y="0"/>
                    </a:lnTo>
                    <a:lnTo>
                      <a:pt x="0"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6" name="Freeform 211"/>
              <p:cNvSpPr>
                <a:spLocks/>
              </p:cNvSpPr>
              <p:nvPr/>
            </p:nvSpPr>
            <p:spPr bwMode="auto">
              <a:xfrm>
                <a:off x="1647" y="43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7" name="Freeform 212"/>
              <p:cNvSpPr>
                <a:spLocks/>
              </p:cNvSpPr>
              <p:nvPr/>
            </p:nvSpPr>
            <p:spPr bwMode="auto">
              <a:xfrm>
                <a:off x="1497" y="428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8" name="Freeform 213"/>
              <p:cNvSpPr>
                <a:spLocks/>
              </p:cNvSpPr>
              <p:nvPr/>
            </p:nvSpPr>
            <p:spPr bwMode="auto">
              <a:xfrm>
                <a:off x="1490" y="4266"/>
                <a:ext cx="2" cy="3"/>
              </a:xfrm>
              <a:custGeom>
                <a:avLst/>
                <a:gdLst>
                  <a:gd name="T0" fmla="*/ 2 w 2"/>
                  <a:gd name="T1" fmla="*/ 3 h 3"/>
                  <a:gd name="T2" fmla="*/ 2 w 2"/>
                  <a:gd name="T3" fmla="*/ 3 h 3"/>
                  <a:gd name="T4" fmla="*/ 2 w 2"/>
                  <a:gd name="T5" fmla="*/ 0 h 3"/>
                  <a:gd name="T6" fmla="*/ 0 w 2"/>
                  <a:gd name="T7" fmla="*/ 3 h 3"/>
                  <a:gd name="T8" fmla="*/ 2 w 2"/>
                  <a:gd name="T9" fmla="*/ 3 h 3"/>
                  <a:gd name="T10" fmla="*/ 0 w 2"/>
                  <a:gd name="T11" fmla="*/ 3 h 3"/>
                  <a:gd name="T12" fmla="*/ 2 w 2"/>
                  <a:gd name="T13" fmla="*/ 0 h 3"/>
                  <a:gd name="T14" fmla="*/ 2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3"/>
                    </a:moveTo>
                    <a:lnTo>
                      <a:pt x="2" y="3"/>
                    </a:lnTo>
                    <a:lnTo>
                      <a:pt x="2" y="0"/>
                    </a:lnTo>
                    <a:lnTo>
                      <a:pt x="0" y="3"/>
                    </a:lnTo>
                    <a:lnTo>
                      <a:pt x="2" y="3"/>
                    </a:lnTo>
                    <a:lnTo>
                      <a:pt x="0" y="3"/>
                    </a:lnTo>
                    <a:lnTo>
                      <a:pt x="2" y="0"/>
                    </a:lnTo>
                    <a:lnTo>
                      <a:pt x="2" y="3"/>
                    </a:lnTo>
                    <a:close/>
                  </a:path>
                </a:pathLst>
              </a:custGeom>
              <a:solidFill>
                <a:srgbClr val="DDDDDD"/>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09" name="Freeform 214"/>
              <p:cNvSpPr>
                <a:spLocks/>
              </p:cNvSpPr>
              <p:nvPr/>
            </p:nvSpPr>
            <p:spPr bwMode="auto">
              <a:xfrm>
                <a:off x="1475" y="4279"/>
                <a:ext cx="2" cy="0"/>
              </a:xfrm>
              <a:custGeom>
                <a:avLst/>
                <a:gdLst>
                  <a:gd name="T0" fmla="*/ 2 w 2"/>
                  <a:gd name="T1" fmla="*/ 2 w 2"/>
                  <a:gd name="T2" fmla="*/ 0 w 2"/>
                  <a:gd name="T3" fmla="*/ 2 w 2"/>
                  <a:gd name="T4" fmla="*/ 0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2" y="0"/>
                    </a:lnTo>
                    <a:lnTo>
                      <a:pt x="0" y="0"/>
                    </a:lnTo>
                    <a:lnTo>
                      <a:pt x="2"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0" name="Line 215"/>
              <p:cNvSpPr>
                <a:spLocks noChangeShapeType="1"/>
              </p:cNvSpPr>
              <p:nvPr/>
            </p:nvSpPr>
            <p:spPr bwMode="auto">
              <a:xfrm>
                <a:off x="1477" y="4281"/>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1" name="Line 216"/>
              <p:cNvSpPr>
                <a:spLocks noChangeShapeType="1"/>
              </p:cNvSpPr>
              <p:nvPr/>
            </p:nvSpPr>
            <p:spPr bwMode="auto">
              <a:xfrm>
                <a:off x="1477" y="4281"/>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2" name="Freeform 217"/>
              <p:cNvSpPr>
                <a:spLocks/>
              </p:cNvSpPr>
              <p:nvPr/>
            </p:nvSpPr>
            <p:spPr bwMode="auto">
              <a:xfrm>
                <a:off x="1472" y="428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3" name="Freeform 218"/>
              <p:cNvSpPr>
                <a:spLocks/>
              </p:cNvSpPr>
              <p:nvPr/>
            </p:nvSpPr>
            <p:spPr bwMode="auto">
              <a:xfrm>
                <a:off x="1462" y="430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4" name="Freeform 219"/>
              <p:cNvSpPr>
                <a:spLocks/>
              </p:cNvSpPr>
              <p:nvPr/>
            </p:nvSpPr>
            <p:spPr bwMode="auto">
              <a:xfrm>
                <a:off x="1477" y="429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5" name="Line 220"/>
              <p:cNvSpPr>
                <a:spLocks noChangeShapeType="1"/>
              </p:cNvSpPr>
              <p:nvPr/>
            </p:nvSpPr>
            <p:spPr bwMode="auto">
              <a:xfrm>
                <a:off x="1490" y="4266"/>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6" name="Line 221"/>
              <p:cNvSpPr>
                <a:spLocks noChangeShapeType="1"/>
              </p:cNvSpPr>
              <p:nvPr/>
            </p:nvSpPr>
            <p:spPr bwMode="auto">
              <a:xfrm>
                <a:off x="1490" y="4266"/>
                <a:ext cx="0" cy="0"/>
              </a:xfrm>
              <a:prstGeom prst="line">
                <a:avLst/>
              </a:pr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sp>
            <p:nvSpPr>
              <p:cNvPr id="217" name="Freeform 222"/>
              <p:cNvSpPr>
                <a:spLocks/>
              </p:cNvSpPr>
              <p:nvPr/>
            </p:nvSpPr>
            <p:spPr bwMode="auto">
              <a:xfrm>
                <a:off x="1492" y="427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a:solidFill>
                    <a:srgbClr val="E90012"/>
                  </a:solidFill>
                  <a:highlight>
                    <a:srgbClr val="DDDDDD"/>
                  </a:highlight>
                  <a:latin typeface="微软雅黑" panose="020B0503020204020204" pitchFamily="34" charset="-122"/>
                  <a:ea typeface="微软雅黑" panose="020B0503020204020204" pitchFamily="34" charset="-122"/>
                </a:endParaRPr>
              </a:p>
            </p:txBody>
          </p:sp>
        </p:grpSp>
        <p:sp>
          <p:nvSpPr>
            <p:cNvPr id="11" name="Rectangle 237"/>
            <p:cNvSpPr>
              <a:spLocks noChangeArrowheads="1"/>
            </p:cNvSpPr>
            <p:nvPr/>
          </p:nvSpPr>
          <p:spPr bwMode="auto">
            <a:xfrm>
              <a:off x="6801785" y="2879199"/>
              <a:ext cx="1483203" cy="17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defTabSz="547956"/>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一期全国</a:t>
              </a:r>
              <a:r>
                <a:rPr lang="en-US" altLang="zh-CN" sz="750" b="1" dirty="0">
                  <a:solidFill>
                    <a:srgbClr val="FF0000"/>
                  </a:solidFill>
                  <a:latin typeface="微软雅黑" panose="020B0503020204020204" pitchFamily="34" charset="-122"/>
                  <a:ea typeface="微软雅黑" panose="020B0503020204020204" pitchFamily="34" charset="-122"/>
                </a:rPr>
                <a:t>123</a:t>
              </a:r>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份课题申报</a:t>
              </a:r>
              <a:endParaRPr lang="en-US" altLang="zh-CN" sz="750" b="1"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2" name="Freeform 239"/>
            <p:cNvSpPr>
              <a:spLocks noEditPoints="1"/>
            </p:cNvSpPr>
            <p:nvPr/>
          </p:nvSpPr>
          <p:spPr bwMode="auto">
            <a:xfrm>
              <a:off x="6520664" y="2853560"/>
              <a:ext cx="198688" cy="181573"/>
            </a:xfrm>
            <a:custGeom>
              <a:avLst/>
              <a:gdLst>
                <a:gd name="T0" fmla="*/ 66 w 87"/>
                <a:gd name="T1" fmla="*/ 81 h 81"/>
                <a:gd name="T2" fmla="*/ 42 w 87"/>
                <a:gd name="T3" fmla="*/ 74 h 81"/>
                <a:gd name="T4" fmla="*/ 20 w 87"/>
                <a:gd name="T5" fmla="*/ 67 h 81"/>
                <a:gd name="T6" fmla="*/ 6 w 87"/>
                <a:gd name="T7" fmla="*/ 73 h 81"/>
                <a:gd name="T8" fmla="*/ 2 w 87"/>
                <a:gd name="T9" fmla="*/ 74 h 81"/>
                <a:gd name="T10" fmla="*/ 0 w 87"/>
                <a:gd name="T11" fmla="*/ 71 h 81"/>
                <a:gd name="T12" fmla="*/ 0 w 87"/>
                <a:gd name="T13" fmla="*/ 11 h 81"/>
                <a:gd name="T14" fmla="*/ 1 w 87"/>
                <a:gd name="T15" fmla="*/ 8 h 81"/>
                <a:gd name="T16" fmla="*/ 20 w 87"/>
                <a:gd name="T17" fmla="*/ 0 h 81"/>
                <a:gd name="T18" fmla="*/ 45 w 87"/>
                <a:gd name="T19" fmla="*/ 8 h 81"/>
                <a:gd name="T20" fmla="*/ 66 w 87"/>
                <a:gd name="T21" fmla="*/ 15 h 81"/>
                <a:gd name="T22" fmla="*/ 81 w 87"/>
                <a:gd name="T23" fmla="*/ 8 h 81"/>
                <a:gd name="T24" fmla="*/ 85 w 87"/>
                <a:gd name="T25" fmla="*/ 8 h 81"/>
                <a:gd name="T26" fmla="*/ 87 w 87"/>
                <a:gd name="T27" fmla="*/ 12 h 81"/>
                <a:gd name="T28" fmla="*/ 75 w 87"/>
                <a:gd name="T29" fmla="*/ 47 h 81"/>
                <a:gd name="T30" fmla="*/ 86 w 87"/>
                <a:gd name="T31" fmla="*/ 69 h 81"/>
                <a:gd name="T32" fmla="*/ 86 w 87"/>
                <a:gd name="T33" fmla="*/ 73 h 81"/>
                <a:gd name="T34" fmla="*/ 66 w 87"/>
                <a:gd name="T35" fmla="*/ 81 h 81"/>
                <a:gd name="T36" fmla="*/ 20 w 87"/>
                <a:gd name="T37" fmla="*/ 60 h 81"/>
                <a:gd name="T38" fmla="*/ 45 w 87"/>
                <a:gd name="T39" fmla="*/ 68 h 81"/>
                <a:gd name="T40" fmla="*/ 66 w 87"/>
                <a:gd name="T41" fmla="*/ 75 h 81"/>
                <a:gd name="T42" fmla="*/ 79 w 87"/>
                <a:gd name="T43" fmla="*/ 70 h 81"/>
                <a:gd name="T44" fmla="*/ 68 w 87"/>
                <a:gd name="T45" fmla="*/ 49 h 81"/>
                <a:gd name="T46" fmla="*/ 68 w 87"/>
                <a:gd name="T47" fmla="*/ 46 h 81"/>
                <a:gd name="T48" fmla="*/ 77 w 87"/>
                <a:gd name="T49" fmla="*/ 19 h 81"/>
                <a:gd name="T50" fmla="*/ 66 w 87"/>
                <a:gd name="T51" fmla="*/ 22 h 81"/>
                <a:gd name="T52" fmla="*/ 42 w 87"/>
                <a:gd name="T53" fmla="*/ 14 h 81"/>
                <a:gd name="T54" fmla="*/ 20 w 87"/>
                <a:gd name="T55" fmla="*/ 7 h 81"/>
                <a:gd name="T56" fmla="*/ 7 w 87"/>
                <a:gd name="T57" fmla="*/ 12 h 81"/>
                <a:gd name="T58" fmla="*/ 7 w 87"/>
                <a:gd name="T59" fmla="*/ 64 h 81"/>
                <a:gd name="T60" fmla="*/ 20 w 87"/>
                <a:gd name="T61" fmla="*/ 6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81">
                  <a:moveTo>
                    <a:pt x="66" y="81"/>
                  </a:moveTo>
                  <a:cubicBezTo>
                    <a:pt x="58" y="81"/>
                    <a:pt x="50" y="77"/>
                    <a:pt x="42" y="74"/>
                  </a:cubicBezTo>
                  <a:cubicBezTo>
                    <a:pt x="34" y="70"/>
                    <a:pt x="27" y="67"/>
                    <a:pt x="20" y="67"/>
                  </a:cubicBezTo>
                  <a:cubicBezTo>
                    <a:pt x="15" y="67"/>
                    <a:pt x="10" y="69"/>
                    <a:pt x="6" y="73"/>
                  </a:cubicBezTo>
                  <a:cubicBezTo>
                    <a:pt x="5" y="74"/>
                    <a:pt x="3" y="74"/>
                    <a:pt x="2" y="74"/>
                  </a:cubicBezTo>
                  <a:cubicBezTo>
                    <a:pt x="1" y="73"/>
                    <a:pt x="0" y="72"/>
                    <a:pt x="0" y="71"/>
                  </a:cubicBezTo>
                  <a:cubicBezTo>
                    <a:pt x="0" y="11"/>
                    <a:pt x="0" y="11"/>
                    <a:pt x="0" y="11"/>
                  </a:cubicBezTo>
                  <a:cubicBezTo>
                    <a:pt x="0" y="10"/>
                    <a:pt x="0" y="9"/>
                    <a:pt x="1" y="8"/>
                  </a:cubicBezTo>
                  <a:cubicBezTo>
                    <a:pt x="7" y="3"/>
                    <a:pt x="13" y="0"/>
                    <a:pt x="20" y="0"/>
                  </a:cubicBezTo>
                  <a:cubicBezTo>
                    <a:pt x="29" y="0"/>
                    <a:pt x="37" y="4"/>
                    <a:pt x="45" y="8"/>
                  </a:cubicBezTo>
                  <a:cubicBezTo>
                    <a:pt x="52" y="11"/>
                    <a:pt x="59" y="15"/>
                    <a:pt x="66" y="15"/>
                  </a:cubicBezTo>
                  <a:cubicBezTo>
                    <a:pt x="72" y="15"/>
                    <a:pt x="76" y="13"/>
                    <a:pt x="81" y="8"/>
                  </a:cubicBezTo>
                  <a:cubicBezTo>
                    <a:pt x="82" y="7"/>
                    <a:pt x="84" y="7"/>
                    <a:pt x="85" y="8"/>
                  </a:cubicBezTo>
                  <a:cubicBezTo>
                    <a:pt x="86" y="9"/>
                    <a:pt x="87" y="10"/>
                    <a:pt x="87" y="12"/>
                  </a:cubicBezTo>
                  <a:cubicBezTo>
                    <a:pt x="83" y="25"/>
                    <a:pt x="79" y="36"/>
                    <a:pt x="75" y="47"/>
                  </a:cubicBezTo>
                  <a:cubicBezTo>
                    <a:pt x="79" y="56"/>
                    <a:pt x="83" y="63"/>
                    <a:pt x="86" y="69"/>
                  </a:cubicBezTo>
                  <a:cubicBezTo>
                    <a:pt x="87" y="70"/>
                    <a:pt x="87" y="72"/>
                    <a:pt x="86" y="73"/>
                  </a:cubicBezTo>
                  <a:cubicBezTo>
                    <a:pt x="80" y="79"/>
                    <a:pt x="73" y="81"/>
                    <a:pt x="66" y="81"/>
                  </a:cubicBezTo>
                  <a:close/>
                  <a:moveTo>
                    <a:pt x="20" y="60"/>
                  </a:moveTo>
                  <a:cubicBezTo>
                    <a:pt x="29" y="60"/>
                    <a:pt x="37" y="64"/>
                    <a:pt x="45" y="68"/>
                  </a:cubicBezTo>
                  <a:cubicBezTo>
                    <a:pt x="52" y="71"/>
                    <a:pt x="59" y="75"/>
                    <a:pt x="66" y="75"/>
                  </a:cubicBezTo>
                  <a:cubicBezTo>
                    <a:pt x="71" y="75"/>
                    <a:pt x="75" y="73"/>
                    <a:pt x="79" y="70"/>
                  </a:cubicBezTo>
                  <a:cubicBezTo>
                    <a:pt x="75" y="64"/>
                    <a:pt x="72" y="57"/>
                    <a:pt x="68" y="49"/>
                  </a:cubicBezTo>
                  <a:cubicBezTo>
                    <a:pt x="68" y="48"/>
                    <a:pt x="68" y="47"/>
                    <a:pt x="68" y="46"/>
                  </a:cubicBezTo>
                  <a:cubicBezTo>
                    <a:pt x="71" y="38"/>
                    <a:pt x="74" y="29"/>
                    <a:pt x="77" y="19"/>
                  </a:cubicBezTo>
                  <a:cubicBezTo>
                    <a:pt x="74" y="21"/>
                    <a:pt x="70" y="22"/>
                    <a:pt x="66" y="22"/>
                  </a:cubicBezTo>
                  <a:cubicBezTo>
                    <a:pt x="58" y="22"/>
                    <a:pt x="50" y="18"/>
                    <a:pt x="42" y="14"/>
                  </a:cubicBezTo>
                  <a:cubicBezTo>
                    <a:pt x="34" y="10"/>
                    <a:pt x="27" y="7"/>
                    <a:pt x="20" y="7"/>
                  </a:cubicBezTo>
                  <a:cubicBezTo>
                    <a:pt x="15" y="7"/>
                    <a:pt x="11" y="9"/>
                    <a:pt x="7" y="12"/>
                  </a:cubicBezTo>
                  <a:cubicBezTo>
                    <a:pt x="7" y="64"/>
                    <a:pt x="7" y="64"/>
                    <a:pt x="7" y="64"/>
                  </a:cubicBezTo>
                  <a:cubicBezTo>
                    <a:pt x="11" y="61"/>
                    <a:pt x="15" y="60"/>
                    <a:pt x="20" y="60"/>
                  </a:cubicBez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dirty="0">
                <a:solidFill>
                  <a:srgbClr val="E90012"/>
                </a:solidFill>
                <a:highlight>
                  <a:srgbClr val="FFFF00"/>
                </a:highlight>
                <a:latin typeface="微软雅黑" panose="020B0503020204020204" pitchFamily="34" charset="-122"/>
                <a:ea typeface="微软雅黑" panose="020B0503020204020204" pitchFamily="34" charset="-122"/>
              </a:endParaRPr>
            </a:p>
          </p:txBody>
        </p:sp>
        <p:sp>
          <p:nvSpPr>
            <p:cNvPr id="13" name="Rectangle 240"/>
            <p:cNvSpPr>
              <a:spLocks noChangeArrowheads="1"/>
            </p:cNvSpPr>
            <p:nvPr/>
          </p:nvSpPr>
          <p:spPr bwMode="auto">
            <a:xfrm>
              <a:off x="7142401" y="3343406"/>
              <a:ext cx="1398905" cy="17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defTabSz="547956"/>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二期全国</a:t>
              </a:r>
              <a:r>
                <a:rPr lang="en-US" altLang="zh-CN" sz="750" b="1" dirty="0">
                  <a:solidFill>
                    <a:srgbClr val="FF0000"/>
                  </a:solidFill>
                  <a:latin typeface="微软雅黑" panose="020B0503020204020204" pitchFamily="34" charset="-122"/>
                  <a:ea typeface="微软雅黑" panose="020B0503020204020204" pitchFamily="34" charset="-122"/>
                </a:rPr>
                <a:t>58</a:t>
              </a:r>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份课题申报</a:t>
              </a:r>
              <a:endParaRPr lang="en-US" altLang="zh-CN" sz="750" b="1"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4" name="Rectangle 246"/>
            <p:cNvSpPr>
              <a:spLocks noChangeArrowheads="1"/>
            </p:cNvSpPr>
            <p:nvPr/>
          </p:nvSpPr>
          <p:spPr bwMode="auto">
            <a:xfrm>
              <a:off x="7341889" y="3751197"/>
              <a:ext cx="1325568" cy="51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defTabSz="547956"/>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预计五年内，该基金课题遴选出</a:t>
              </a:r>
              <a:r>
                <a:rPr lang="zh-CN" altLang="en-US" sz="750" b="1" dirty="0">
                  <a:solidFill>
                    <a:srgbClr val="FF0000"/>
                  </a:solidFill>
                  <a:latin typeface="微软雅黑" panose="020B0503020204020204" pitchFamily="34" charset="-122"/>
                  <a:ea typeface="微软雅黑" panose="020B0503020204020204" pitchFamily="34" charset="-122"/>
                </a:rPr>
                <a:t>百所</a:t>
              </a:r>
              <a:r>
                <a:rPr lang="zh-CN" altLang="en-US" sz="750" b="1" dirty="0">
                  <a:solidFill>
                    <a:srgbClr val="000000">
                      <a:lumMod val="85000"/>
                      <a:lumOff val="15000"/>
                    </a:srgbClr>
                  </a:solidFill>
                  <a:latin typeface="微软雅黑" panose="020B0503020204020204" pitchFamily="34" charset="-122"/>
                  <a:ea typeface="微软雅黑" panose="020B0503020204020204" pitchFamily="34" charset="-122"/>
                </a:rPr>
                <a:t>示范高校</a:t>
              </a:r>
              <a:endParaRPr lang="zh-CN" altLang="zh-CN" sz="750" b="1"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5" name="Freeform 239"/>
            <p:cNvSpPr>
              <a:spLocks noEditPoints="1"/>
            </p:cNvSpPr>
            <p:nvPr/>
          </p:nvSpPr>
          <p:spPr bwMode="auto">
            <a:xfrm>
              <a:off x="6780364" y="3327800"/>
              <a:ext cx="198688" cy="181573"/>
            </a:xfrm>
            <a:custGeom>
              <a:avLst/>
              <a:gdLst>
                <a:gd name="T0" fmla="*/ 66 w 87"/>
                <a:gd name="T1" fmla="*/ 81 h 81"/>
                <a:gd name="T2" fmla="*/ 42 w 87"/>
                <a:gd name="T3" fmla="*/ 74 h 81"/>
                <a:gd name="T4" fmla="*/ 20 w 87"/>
                <a:gd name="T5" fmla="*/ 67 h 81"/>
                <a:gd name="T6" fmla="*/ 6 w 87"/>
                <a:gd name="T7" fmla="*/ 73 h 81"/>
                <a:gd name="T8" fmla="*/ 2 w 87"/>
                <a:gd name="T9" fmla="*/ 74 h 81"/>
                <a:gd name="T10" fmla="*/ 0 w 87"/>
                <a:gd name="T11" fmla="*/ 71 h 81"/>
                <a:gd name="T12" fmla="*/ 0 w 87"/>
                <a:gd name="T13" fmla="*/ 11 h 81"/>
                <a:gd name="T14" fmla="*/ 1 w 87"/>
                <a:gd name="T15" fmla="*/ 8 h 81"/>
                <a:gd name="T16" fmla="*/ 20 w 87"/>
                <a:gd name="T17" fmla="*/ 0 h 81"/>
                <a:gd name="T18" fmla="*/ 45 w 87"/>
                <a:gd name="T19" fmla="*/ 8 h 81"/>
                <a:gd name="T20" fmla="*/ 66 w 87"/>
                <a:gd name="T21" fmla="*/ 15 h 81"/>
                <a:gd name="T22" fmla="*/ 81 w 87"/>
                <a:gd name="T23" fmla="*/ 8 h 81"/>
                <a:gd name="T24" fmla="*/ 85 w 87"/>
                <a:gd name="T25" fmla="*/ 8 h 81"/>
                <a:gd name="T26" fmla="*/ 87 w 87"/>
                <a:gd name="T27" fmla="*/ 12 h 81"/>
                <a:gd name="T28" fmla="*/ 75 w 87"/>
                <a:gd name="T29" fmla="*/ 47 h 81"/>
                <a:gd name="T30" fmla="*/ 86 w 87"/>
                <a:gd name="T31" fmla="*/ 69 h 81"/>
                <a:gd name="T32" fmla="*/ 86 w 87"/>
                <a:gd name="T33" fmla="*/ 73 h 81"/>
                <a:gd name="T34" fmla="*/ 66 w 87"/>
                <a:gd name="T35" fmla="*/ 81 h 81"/>
                <a:gd name="T36" fmla="*/ 20 w 87"/>
                <a:gd name="T37" fmla="*/ 60 h 81"/>
                <a:gd name="T38" fmla="*/ 45 w 87"/>
                <a:gd name="T39" fmla="*/ 68 h 81"/>
                <a:gd name="T40" fmla="*/ 66 w 87"/>
                <a:gd name="T41" fmla="*/ 75 h 81"/>
                <a:gd name="T42" fmla="*/ 79 w 87"/>
                <a:gd name="T43" fmla="*/ 70 h 81"/>
                <a:gd name="T44" fmla="*/ 68 w 87"/>
                <a:gd name="T45" fmla="*/ 49 h 81"/>
                <a:gd name="T46" fmla="*/ 68 w 87"/>
                <a:gd name="T47" fmla="*/ 46 h 81"/>
                <a:gd name="T48" fmla="*/ 77 w 87"/>
                <a:gd name="T49" fmla="*/ 19 h 81"/>
                <a:gd name="T50" fmla="*/ 66 w 87"/>
                <a:gd name="T51" fmla="*/ 22 h 81"/>
                <a:gd name="T52" fmla="*/ 42 w 87"/>
                <a:gd name="T53" fmla="*/ 14 h 81"/>
                <a:gd name="T54" fmla="*/ 20 w 87"/>
                <a:gd name="T55" fmla="*/ 7 h 81"/>
                <a:gd name="T56" fmla="*/ 7 w 87"/>
                <a:gd name="T57" fmla="*/ 12 h 81"/>
                <a:gd name="T58" fmla="*/ 7 w 87"/>
                <a:gd name="T59" fmla="*/ 64 h 81"/>
                <a:gd name="T60" fmla="*/ 20 w 87"/>
                <a:gd name="T61" fmla="*/ 6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81">
                  <a:moveTo>
                    <a:pt x="66" y="81"/>
                  </a:moveTo>
                  <a:cubicBezTo>
                    <a:pt x="58" y="81"/>
                    <a:pt x="50" y="77"/>
                    <a:pt x="42" y="74"/>
                  </a:cubicBezTo>
                  <a:cubicBezTo>
                    <a:pt x="34" y="70"/>
                    <a:pt x="27" y="67"/>
                    <a:pt x="20" y="67"/>
                  </a:cubicBezTo>
                  <a:cubicBezTo>
                    <a:pt x="15" y="67"/>
                    <a:pt x="10" y="69"/>
                    <a:pt x="6" y="73"/>
                  </a:cubicBezTo>
                  <a:cubicBezTo>
                    <a:pt x="5" y="74"/>
                    <a:pt x="3" y="74"/>
                    <a:pt x="2" y="74"/>
                  </a:cubicBezTo>
                  <a:cubicBezTo>
                    <a:pt x="1" y="73"/>
                    <a:pt x="0" y="72"/>
                    <a:pt x="0" y="71"/>
                  </a:cubicBezTo>
                  <a:cubicBezTo>
                    <a:pt x="0" y="11"/>
                    <a:pt x="0" y="11"/>
                    <a:pt x="0" y="11"/>
                  </a:cubicBezTo>
                  <a:cubicBezTo>
                    <a:pt x="0" y="10"/>
                    <a:pt x="0" y="9"/>
                    <a:pt x="1" y="8"/>
                  </a:cubicBezTo>
                  <a:cubicBezTo>
                    <a:pt x="7" y="3"/>
                    <a:pt x="13" y="0"/>
                    <a:pt x="20" y="0"/>
                  </a:cubicBezTo>
                  <a:cubicBezTo>
                    <a:pt x="29" y="0"/>
                    <a:pt x="37" y="4"/>
                    <a:pt x="45" y="8"/>
                  </a:cubicBezTo>
                  <a:cubicBezTo>
                    <a:pt x="52" y="11"/>
                    <a:pt x="59" y="15"/>
                    <a:pt x="66" y="15"/>
                  </a:cubicBezTo>
                  <a:cubicBezTo>
                    <a:pt x="72" y="15"/>
                    <a:pt x="76" y="13"/>
                    <a:pt x="81" y="8"/>
                  </a:cubicBezTo>
                  <a:cubicBezTo>
                    <a:pt x="82" y="7"/>
                    <a:pt x="84" y="7"/>
                    <a:pt x="85" y="8"/>
                  </a:cubicBezTo>
                  <a:cubicBezTo>
                    <a:pt x="86" y="9"/>
                    <a:pt x="87" y="10"/>
                    <a:pt x="87" y="12"/>
                  </a:cubicBezTo>
                  <a:cubicBezTo>
                    <a:pt x="83" y="25"/>
                    <a:pt x="79" y="36"/>
                    <a:pt x="75" y="47"/>
                  </a:cubicBezTo>
                  <a:cubicBezTo>
                    <a:pt x="79" y="56"/>
                    <a:pt x="83" y="63"/>
                    <a:pt x="86" y="69"/>
                  </a:cubicBezTo>
                  <a:cubicBezTo>
                    <a:pt x="87" y="70"/>
                    <a:pt x="87" y="72"/>
                    <a:pt x="86" y="73"/>
                  </a:cubicBezTo>
                  <a:cubicBezTo>
                    <a:pt x="80" y="79"/>
                    <a:pt x="73" y="81"/>
                    <a:pt x="66" y="81"/>
                  </a:cubicBezTo>
                  <a:close/>
                  <a:moveTo>
                    <a:pt x="20" y="60"/>
                  </a:moveTo>
                  <a:cubicBezTo>
                    <a:pt x="29" y="60"/>
                    <a:pt x="37" y="64"/>
                    <a:pt x="45" y="68"/>
                  </a:cubicBezTo>
                  <a:cubicBezTo>
                    <a:pt x="52" y="71"/>
                    <a:pt x="59" y="75"/>
                    <a:pt x="66" y="75"/>
                  </a:cubicBezTo>
                  <a:cubicBezTo>
                    <a:pt x="71" y="75"/>
                    <a:pt x="75" y="73"/>
                    <a:pt x="79" y="70"/>
                  </a:cubicBezTo>
                  <a:cubicBezTo>
                    <a:pt x="75" y="64"/>
                    <a:pt x="72" y="57"/>
                    <a:pt x="68" y="49"/>
                  </a:cubicBezTo>
                  <a:cubicBezTo>
                    <a:pt x="68" y="48"/>
                    <a:pt x="68" y="47"/>
                    <a:pt x="68" y="46"/>
                  </a:cubicBezTo>
                  <a:cubicBezTo>
                    <a:pt x="71" y="38"/>
                    <a:pt x="74" y="29"/>
                    <a:pt x="77" y="19"/>
                  </a:cubicBezTo>
                  <a:cubicBezTo>
                    <a:pt x="74" y="21"/>
                    <a:pt x="70" y="22"/>
                    <a:pt x="66" y="22"/>
                  </a:cubicBezTo>
                  <a:cubicBezTo>
                    <a:pt x="58" y="22"/>
                    <a:pt x="50" y="18"/>
                    <a:pt x="42" y="14"/>
                  </a:cubicBezTo>
                  <a:cubicBezTo>
                    <a:pt x="34" y="10"/>
                    <a:pt x="27" y="7"/>
                    <a:pt x="20" y="7"/>
                  </a:cubicBezTo>
                  <a:cubicBezTo>
                    <a:pt x="15" y="7"/>
                    <a:pt x="11" y="9"/>
                    <a:pt x="7" y="12"/>
                  </a:cubicBezTo>
                  <a:cubicBezTo>
                    <a:pt x="7" y="64"/>
                    <a:pt x="7" y="64"/>
                    <a:pt x="7" y="64"/>
                  </a:cubicBezTo>
                  <a:cubicBezTo>
                    <a:pt x="11" y="61"/>
                    <a:pt x="15" y="60"/>
                    <a:pt x="20" y="60"/>
                  </a:cubicBez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dirty="0">
                <a:solidFill>
                  <a:srgbClr val="E90012"/>
                </a:solidFill>
                <a:highlight>
                  <a:srgbClr val="FFFF00"/>
                </a:highlight>
                <a:latin typeface="微软雅黑" panose="020B0503020204020204" pitchFamily="34" charset="-122"/>
                <a:ea typeface="微软雅黑" panose="020B0503020204020204" pitchFamily="34" charset="-122"/>
              </a:endParaRPr>
            </a:p>
          </p:txBody>
        </p:sp>
        <p:sp>
          <p:nvSpPr>
            <p:cNvPr id="16" name="Freeform 239"/>
            <p:cNvSpPr>
              <a:spLocks noEditPoints="1"/>
            </p:cNvSpPr>
            <p:nvPr/>
          </p:nvSpPr>
          <p:spPr bwMode="auto">
            <a:xfrm>
              <a:off x="7034693" y="3738902"/>
              <a:ext cx="198688" cy="181573"/>
            </a:xfrm>
            <a:custGeom>
              <a:avLst/>
              <a:gdLst>
                <a:gd name="T0" fmla="*/ 66 w 87"/>
                <a:gd name="T1" fmla="*/ 81 h 81"/>
                <a:gd name="T2" fmla="*/ 42 w 87"/>
                <a:gd name="T3" fmla="*/ 74 h 81"/>
                <a:gd name="T4" fmla="*/ 20 w 87"/>
                <a:gd name="T5" fmla="*/ 67 h 81"/>
                <a:gd name="T6" fmla="*/ 6 w 87"/>
                <a:gd name="T7" fmla="*/ 73 h 81"/>
                <a:gd name="T8" fmla="*/ 2 w 87"/>
                <a:gd name="T9" fmla="*/ 74 h 81"/>
                <a:gd name="T10" fmla="*/ 0 w 87"/>
                <a:gd name="T11" fmla="*/ 71 h 81"/>
                <a:gd name="T12" fmla="*/ 0 w 87"/>
                <a:gd name="T13" fmla="*/ 11 h 81"/>
                <a:gd name="T14" fmla="*/ 1 w 87"/>
                <a:gd name="T15" fmla="*/ 8 h 81"/>
                <a:gd name="T16" fmla="*/ 20 w 87"/>
                <a:gd name="T17" fmla="*/ 0 h 81"/>
                <a:gd name="T18" fmla="*/ 45 w 87"/>
                <a:gd name="T19" fmla="*/ 8 h 81"/>
                <a:gd name="T20" fmla="*/ 66 w 87"/>
                <a:gd name="T21" fmla="*/ 15 h 81"/>
                <a:gd name="T22" fmla="*/ 81 w 87"/>
                <a:gd name="T23" fmla="*/ 8 h 81"/>
                <a:gd name="T24" fmla="*/ 85 w 87"/>
                <a:gd name="T25" fmla="*/ 8 h 81"/>
                <a:gd name="T26" fmla="*/ 87 w 87"/>
                <a:gd name="T27" fmla="*/ 12 h 81"/>
                <a:gd name="T28" fmla="*/ 75 w 87"/>
                <a:gd name="T29" fmla="*/ 47 h 81"/>
                <a:gd name="T30" fmla="*/ 86 w 87"/>
                <a:gd name="T31" fmla="*/ 69 h 81"/>
                <a:gd name="T32" fmla="*/ 86 w 87"/>
                <a:gd name="T33" fmla="*/ 73 h 81"/>
                <a:gd name="T34" fmla="*/ 66 w 87"/>
                <a:gd name="T35" fmla="*/ 81 h 81"/>
                <a:gd name="T36" fmla="*/ 20 w 87"/>
                <a:gd name="T37" fmla="*/ 60 h 81"/>
                <a:gd name="T38" fmla="*/ 45 w 87"/>
                <a:gd name="T39" fmla="*/ 68 h 81"/>
                <a:gd name="T40" fmla="*/ 66 w 87"/>
                <a:gd name="T41" fmla="*/ 75 h 81"/>
                <a:gd name="T42" fmla="*/ 79 w 87"/>
                <a:gd name="T43" fmla="*/ 70 h 81"/>
                <a:gd name="T44" fmla="*/ 68 w 87"/>
                <a:gd name="T45" fmla="*/ 49 h 81"/>
                <a:gd name="T46" fmla="*/ 68 w 87"/>
                <a:gd name="T47" fmla="*/ 46 h 81"/>
                <a:gd name="T48" fmla="*/ 77 w 87"/>
                <a:gd name="T49" fmla="*/ 19 h 81"/>
                <a:gd name="T50" fmla="*/ 66 w 87"/>
                <a:gd name="T51" fmla="*/ 22 h 81"/>
                <a:gd name="T52" fmla="*/ 42 w 87"/>
                <a:gd name="T53" fmla="*/ 14 h 81"/>
                <a:gd name="T54" fmla="*/ 20 w 87"/>
                <a:gd name="T55" fmla="*/ 7 h 81"/>
                <a:gd name="T56" fmla="*/ 7 w 87"/>
                <a:gd name="T57" fmla="*/ 12 h 81"/>
                <a:gd name="T58" fmla="*/ 7 w 87"/>
                <a:gd name="T59" fmla="*/ 64 h 81"/>
                <a:gd name="T60" fmla="*/ 20 w 87"/>
                <a:gd name="T61" fmla="*/ 6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81">
                  <a:moveTo>
                    <a:pt x="66" y="81"/>
                  </a:moveTo>
                  <a:cubicBezTo>
                    <a:pt x="58" y="81"/>
                    <a:pt x="50" y="77"/>
                    <a:pt x="42" y="74"/>
                  </a:cubicBezTo>
                  <a:cubicBezTo>
                    <a:pt x="34" y="70"/>
                    <a:pt x="27" y="67"/>
                    <a:pt x="20" y="67"/>
                  </a:cubicBezTo>
                  <a:cubicBezTo>
                    <a:pt x="15" y="67"/>
                    <a:pt x="10" y="69"/>
                    <a:pt x="6" y="73"/>
                  </a:cubicBezTo>
                  <a:cubicBezTo>
                    <a:pt x="5" y="74"/>
                    <a:pt x="3" y="74"/>
                    <a:pt x="2" y="74"/>
                  </a:cubicBezTo>
                  <a:cubicBezTo>
                    <a:pt x="1" y="73"/>
                    <a:pt x="0" y="72"/>
                    <a:pt x="0" y="71"/>
                  </a:cubicBezTo>
                  <a:cubicBezTo>
                    <a:pt x="0" y="11"/>
                    <a:pt x="0" y="11"/>
                    <a:pt x="0" y="11"/>
                  </a:cubicBezTo>
                  <a:cubicBezTo>
                    <a:pt x="0" y="10"/>
                    <a:pt x="0" y="9"/>
                    <a:pt x="1" y="8"/>
                  </a:cubicBezTo>
                  <a:cubicBezTo>
                    <a:pt x="7" y="3"/>
                    <a:pt x="13" y="0"/>
                    <a:pt x="20" y="0"/>
                  </a:cubicBezTo>
                  <a:cubicBezTo>
                    <a:pt x="29" y="0"/>
                    <a:pt x="37" y="4"/>
                    <a:pt x="45" y="8"/>
                  </a:cubicBezTo>
                  <a:cubicBezTo>
                    <a:pt x="52" y="11"/>
                    <a:pt x="59" y="15"/>
                    <a:pt x="66" y="15"/>
                  </a:cubicBezTo>
                  <a:cubicBezTo>
                    <a:pt x="72" y="15"/>
                    <a:pt x="76" y="13"/>
                    <a:pt x="81" y="8"/>
                  </a:cubicBezTo>
                  <a:cubicBezTo>
                    <a:pt x="82" y="7"/>
                    <a:pt x="84" y="7"/>
                    <a:pt x="85" y="8"/>
                  </a:cubicBezTo>
                  <a:cubicBezTo>
                    <a:pt x="86" y="9"/>
                    <a:pt x="87" y="10"/>
                    <a:pt x="87" y="12"/>
                  </a:cubicBezTo>
                  <a:cubicBezTo>
                    <a:pt x="83" y="25"/>
                    <a:pt x="79" y="36"/>
                    <a:pt x="75" y="47"/>
                  </a:cubicBezTo>
                  <a:cubicBezTo>
                    <a:pt x="79" y="56"/>
                    <a:pt x="83" y="63"/>
                    <a:pt x="86" y="69"/>
                  </a:cubicBezTo>
                  <a:cubicBezTo>
                    <a:pt x="87" y="70"/>
                    <a:pt x="87" y="72"/>
                    <a:pt x="86" y="73"/>
                  </a:cubicBezTo>
                  <a:cubicBezTo>
                    <a:pt x="80" y="79"/>
                    <a:pt x="73" y="81"/>
                    <a:pt x="66" y="81"/>
                  </a:cubicBezTo>
                  <a:close/>
                  <a:moveTo>
                    <a:pt x="20" y="60"/>
                  </a:moveTo>
                  <a:cubicBezTo>
                    <a:pt x="29" y="60"/>
                    <a:pt x="37" y="64"/>
                    <a:pt x="45" y="68"/>
                  </a:cubicBezTo>
                  <a:cubicBezTo>
                    <a:pt x="52" y="71"/>
                    <a:pt x="59" y="75"/>
                    <a:pt x="66" y="75"/>
                  </a:cubicBezTo>
                  <a:cubicBezTo>
                    <a:pt x="71" y="75"/>
                    <a:pt x="75" y="73"/>
                    <a:pt x="79" y="70"/>
                  </a:cubicBezTo>
                  <a:cubicBezTo>
                    <a:pt x="75" y="64"/>
                    <a:pt x="72" y="57"/>
                    <a:pt x="68" y="49"/>
                  </a:cubicBezTo>
                  <a:cubicBezTo>
                    <a:pt x="68" y="48"/>
                    <a:pt x="68" y="47"/>
                    <a:pt x="68" y="46"/>
                  </a:cubicBezTo>
                  <a:cubicBezTo>
                    <a:pt x="71" y="38"/>
                    <a:pt x="74" y="29"/>
                    <a:pt x="77" y="19"/>
                  </a:cubicBezTo>
                  <a:cubicBezTo>
                    <a:pt x="74" y="21"/>
                    <a:pt x="70" y="22"/>
                    <a:pt x="66" y="22"/>
                  </a:cubicBezTo>
                  <a:cubicBezTo>
                    <a:pt x="58" y="22"/>
                    <a:pt x="50" y="18"/>
                    <a:pt x="42" y="14"/>
                  </a:cubicBezTo>
                  <a:cubicBezTo>
                    <a:pt x="34" y="10"/>
                    <a:pt x="27" y="7"/>
                    <a:pt x="20" y="7"/>
                  </a:cubicBezTo>
                  <a:cubicBezTo>
                    <a:pt x="15" y="7"/>
                    <a:pt x="11" y="9"/>
                    <a:pt x="7" y="12"/>
                  </a:cubicBezTo>
                  <a:cubicBezTo>
                    <a:pt x="7" y="64"/>
                    <a:pt x="7" y="64"/>
                    <a:pt x="7" y="64"/>
                  </a:cubicBezTo>
                  <a:cubicBezTo>
                    <a:pt x="11" y="61"/>
                    <a:pt x="15" y="60"/>
                    <a:pt x="20" y="60"/>
                  </a:cubicBezTo>
                  <a:close/>
                </a:path>
              </a:pathLst>
            </a:custGeom>
            <a:solidFill>
              <a:srgbClr val="E60012"/>
            </a:solidFill>
            <a:ln>
              <a:noFill/>
            </a:ln>
            <a:extLst/>
          </p:spPr>
          <p:txBody>
            <a:bodyPr vert="horz" wrap="square" lIns="68580" tIns="34290" rIns="68580" bIns="34290" numCol="1" anchor="t" anchorCtr="0" compatLnSpc="1">
              <a:prstTxWarp prst="textNoShape">
                <a:avLst/>
              </a:prstTxWarp>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fontAlgn="base">
                <a:spcBef>
                  <a:spcPct val="0"/>
                </a:spcBef>
                <a:spcAft>
                  <a:spcPct val="0"/>
                </a:spcAft>
              </a:pPr>
              <a:endParaRPr lang="zh-CN" altLang="en-US" sz="2100" dirty="0">
                <a:solidFill>
                  <a:srgbClr val="E90012"/>
                </a:solidFill>
                <a:highlight>
                  <a:srgbClr val="FFFF00"/>
                </a:highlight>
                <a:latin typeface="微软雅黑" panose="020B0503020204020204" pitchFamily="34" charset="-122"/>
                <a:ea typeface="微软雅黑" panose="020B0503020204020204" pitchFamily="34" charset="-122"/>
              </a:endParaRPr>
            </a:p>
          </p:txBody>
        </p:sp>
      </p:grpSp>
      <p:sp>
        <p:nvSpPr>
          <p:cNvPr id="7" name="矩形 6"/>
          <p:cNvSpPr/>
          <p:nvPr/>
        </p:nvSpPr>
        <p:spPr>
          <a:xfrm>
            <a:off x="803392" y="928340"/>
            <a:ext cx="7801055" cy="923330"/>
          </a:xfrm>
          <a:prstGeom prst="rect">
            <a:avLst/>
          </a:prstGeom>
          <a:solidFill>
            <a:srgbClr val="00B0F0"/>
          </a:solidFill>
        </p:spPr>
        <p:txBody>
          <a:bodyPr wrap="square">
            <a:spAutoFit/>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教育部科技发展中心联合新华三集团设立“云数融合 科教创新”横向基金课题，与高校共同就云数融合的联合研究、教学、行业应用案例开发等开展全面的合作。</a:t>
            </a:r>
            <a:endParaRPr lang="en-US" altLang="zh-CN" sz="12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★以部企合作，助力融合创新                  ★以协同模式，驱动科教创新                  ★以校企合作，促进人才培养</a:t>
            </a:r>
          </a:p>
        </p:txBody>
      </p:sp>
      <p:sp>
        <p:nvSpPr>
          <p:cNvPr id="218" name="标题 1"/>
          <p:cNvSpPr>
            <a:spLocks noGrp="1"/>
          </p:cNvSpPr>
          <p:nvPr>
            <p:ph type="title"/>
          </p:nvPr>
        </p:nvSpPr>
        <p:spPr>
          <a:xfrm>
            <a:off x="457357" y="339491"/>
            <a:ext cx="8229443" cy="457200"/>
          </a:xfrm>
        </p:spPr>
        <p:txBody>
          <a:bodyPr/>
          <a:lstStyle/>
          <a:p>
            <a:r>
              <a:rPr lang="zh-CN" altLang="en-US" dirty="0" smtClean="0"/>
              <a:t>创新与实践 </a:t>
            </a:r>
            <a:r>
              <a:rPr lang="en-US" altLang="zh-CN" dirty="0" smtClean="0"/>
              <a:t>— </a:t>
            </a:r>
            <a:r>
              <a:rPr lang="zh-CN" altLang="en-US" dirty="0" smtClean="0"/>
              <a:t>产教融合提升教学科研水平</a:t>
            </a:r>
            <a:endParaRPr lang="zh-CN" altLang="en-US" dirty="0"/>
          </a:p>
        </p:txBody>
      </p:sp>
    </p:spTree>
    <p:extLst>
      <p:ext uri="{BB962C8B-B14F-4D97-AF65-F5344CB8AC3E}">
        <p14:creationId xmlns:p14="http://schemas.microsoft.com/office/powerpoint/2010/main" val="59407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标题 1">
            <a:extLst>
              <a:ext uri="{FF2B5EF4-FFF2-40B4-BE49-F238E27FC236}">
                <a16:creationId xmlns:a16="http://schemas.microsoft.com/office/drawing/2014/main" xmlns="" id="{9EA9F9EB-8D6D-4036-B2BB-072ECDC5F428}"/>
              </a:ext>
            </a:extLst>
          </p:cNvPr>
          <p:cNvSpPr>
            <a:spLocks noGrp="1"/>
          </p:cNvSpPr>
          <p:nvPr>
            <p:ph type="title"/>
          </p:nvPr>
        </p:nvSpPr>
        <p:spPr/>
        <p:txBody>
          <a:bodyPr/>
          <a:lstStyle/>
          <a:p>
            <a:r>
              <a:rPr lang="zh-CN" altLang="en-US" dirty="0" smtClean="0"/>
              <a:t>新华三与</a:t>
            </a:r>
            <a:r>
              <a:rPr lang="zh-CN" altLang="en-US" dirty="0"/>
              <a:t>您同行 </a:t>
            </a:r>
            <a:r>
              <a:rPr lang="zh-CN" altLang="en-US" dirty="0" smtClean="0"/>
              <a:t>智绘美好校园</a:t>
            </a:r>
            <a:endParaRPr lang="zh-CN" altLang="en-US" dirty="0"/>
          </a:p>
        </p:txBody>
      </p:sp>
      <p:sp>
        <p:nvSpPr>
          <p:cNvPr id="79" name="矩形 78">
            <a:extLst>
              <a:ext uri="{FF2B5EF4-FFF2-40B4-BE49-F238E27FC236}">
                <a16:creationId xmlns:a16="http://schemas.microsoft.com/office/drawing/2014/main" xmlns="" id="{CC926832-30D8-4BAF-BC44-17FCD192C2CA}"/>
              </a:ext>
            </a:extLst>
          </p:cNvPr>
          <p:cNvSpPr/>
          <p:nvPr/>
        </p:nvSpPr>
        <p:spPr>
          <a:xfrm>
            <a:off x="4572000" y="1390471"/>
            <a:ext cx="4572000" cy="3249576"/>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0239" tIns="15120" rIns="30239" bIns="15120" rtlCol="0" anchor="ctr"/>
          <a:lstStyle/>
          <a:p>
            <a:pPr algn="ctr"/>
            <a:endParaRPr lang="zh-CN" altLang="en-US" dirty="0">
              <a:solidFill>
                <a:schemeClr val="tx1"/>
              </a:solidFill>
            </a:endParaRPr>
          </a:p>
        </p:txBody>
      </p:sp>
      <p:pic>
        <p:nvPicPr>
          <p:cNvPr id="80" name="图片 79">
            <a:extLst>
              <a:ext uri="{FF2B5EF4-FFF2-40B4-BE49-F238E27FC236}">
                <a16:creationId xmlns:a16="http://schemas.microsoft.com/office/drawing/2014/main" xmlns="" id="{AAB1E84A-FEF5-4E51-904F-5A56B40C8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0471"/>
            <a:ext cx="4572000" cy="3249576"/>
          </a:xfrm>
          <a:prstGeom prst="rect">
            <a:avLst/>
          </a:prstGeom>
        </p:spPr>
      </p:pic>
      <p:sp>
        <p:nvSpPr>
          <p:cNvPr id="81" name="Rectangle 13">
            <a:extLst>
              <a:ext uri="{FF2B5EF4-FFF2-40B4-BE49-F238E27FC236}">
                <a16:creationId xmlns:a16="http://schemas.microsoft.com/office/drawing/2014/main" xmlns="" id="{C5980BE2-9F2B-4D76-A4E9-455306BED28A}"/>
              </a:ext>
            </a:extLst>
          </p:cNvPr>
          <p:cNvSpPr>
            <a:spLocks noChangeArrowheads="1"/>
          </p:cNvSpPr>
          <p:nvPr/>
        </p:nvSpPr>
        <p:spPr bwMode="auto">
          <a:xfrm>
            <a:off x="4966651" y="2030523"/>
            <a:ext cx="392254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302392"/>
            <a:r>
              <a:rPr lang="zh-CN" altLang="en-US" sz="2300" b="1" dirty="0">
                <a:solidFill>
                  <a:srgbClr val="E90012"/>
                </a:solidFill>
                <a:latin typeface="微软雅黑" panose="020B0503020204020204" pitchFamily="34" charset="-122"/>
                <a:ea typeface="微软雅黑" panose="020B0503020204020204" pitchFamily="34" charset="-122"/>
              </a:rPr>
              <a:t>新华三</a:t>
            </a:r>
            <a:r>
              <a:rPr lang="zh-CN" altLang="zh-CN" sz="2300" b="1" dirty="0" smtClean="0">
                <a:solidFill>
                  <a:srgbClr val="E90012"/>
                </a:solidFill>
                <a:latin typeface="微软雅黑" panose="020B0503020204020204" pitchFamily="34" charset="-122"/>
                <a:ea typeface="微软雅黑" panose="020B0503020204020204" pitchFamily="34" charset="-122"/>
              </a:rPr>
              <a:t>与</a:t>
            </a:r>
            <a:r>
              <a:rPr lang="zh-CN" altLang="zh-CN" sz="2300" b="1" dirty="0">
                <a:solidFill>
                  <a:srgbClr val="E90012"/>
                </a:solidFill>
                <a:latin typeface="微软雅黑" panose="020B0503020204020204" pitchFamily="34" charset="-122"/>
                <a:ea typeface="微软雅黑" panose="020B0503020204020204" pitchFamily="34" charset="-122"/>
              </a:rPr>
              <a:t>您</a:t>
            </a:r>
            <a:r>
              <a:rPr lang="zh-CN" altLang="zh-CN" sz="2300" b="1" dirty="0" smtClean="0">
                <a:solidFill>
                  <a:srgbClr val="E90012"/>
                </a:solidFill>
                <a:latin typeface="微软雅黑" panose="020B0503020204020204" pitchFamily="34" charset="-122"/>
                <a:ea typeface="微软雅黑" panose="020B0503020204020204" pitchFamily="34" charset="-122"/>
              </a:rPr>
              <a:t>同行</a:t>
            </a:r>
            <a:r>
              <a:rPr lang="en-US" altLang="zh-CN" sz="2300" b="1" dirty="0" smtClean="0">
                <a:solidFill>
                  <a:srgbClr val="E90012"/>
                </a:solidFill>
                <a:latin typeface="微软雅黑" panose="020B0503020204020204" pitchFamily="34" charset="-122"/>
                <a:ea typeface="微软雅黑" panose="020B0503020204020204" pitchFamily="34" charset="-122"/>
              </a:rPr>
              <a:t> </a:t>
            </a:r>
            <a:r>
              <a:rPr lang="zh-CN" altLang="en-US" sz="2300" b="1" dirty="0" smtClean="0">
                <a:solidFill>
                  <a:srgbClr val="E90012"/>
                </a:solidFill>
                <a:latin typeface="微软雅黑" panose="020B0503020204020204" pitchFamily="34" charset="-122"/>
                <a:ea typeface="微软雅黑" panose="020B0503020204020204" pitchFamily="34" charset="-122"/>
              </a:rPr>
              <a:t>智绘</a:t>
            </a:r>
            <a:r>
              <a:rPr lang="zh-CN" altLang="en-US" sz="2300" b="1" dirty="0">
                <a:solidFill>
                  <a:srgbClr val="E90012"/>
                </a:solidFill>
                <a:latin typeface="微软雅黑" panose="020B0503020204020204" pitchFamily="34" charset="-122"/>
                <a:ea typeface="微软雅黑" panose="020B0503020204020204" pitchFamily="34" charset="-122"/>
              </a:rPr>
              <a:t>美好校园</a:t>
            </a:r>
            <a:endParaRPr lang="zh-CN" altLang="zh-CN" sz="600" dirty="0"/>
          </a:p>
        </p:txBody>
      </p:sp>
      <p:sp>
        <p:nvSpPr>
          <p:cNvPr id="82" name="Rectangle 14">
            <a:extLst>
              <a:ext uri="{FF2B5EF4-FFF2-40B4-BE49-F238E27FC236}">
                <a16:creationId xmlns:a16="http://schemas.microsoft.com/office/drawing/2014/main" xmlns="" id="{C596C5D8-4C64-4F80-9808-92BAD55E6779}"/>
              </a:ext>
            </a:extLst>
          </p:cNvPr>
          <p:cNvSpPr>
            <a:spLocks noChangeArrowheads="1"/>
          </p:cNvSpPr>
          <p:nvPr/>
        </p:nvSpPr>
        <p:spPr bwMode="auto">
          <a:xfrm>
            <a:off x="5004956" y="2576570"/>
            <a:ext cx="32431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8995" indent="-188995" defTabSz="302392">
              <a:buClr>
                <a:srgbClr val="E90012"/>
              </a:buClr>
              <a:buFont typeface="微软雅黑" panose="020B0503020204020204" pitchFamily="34" charset="-122"/>
              <a:buChar char="▪"/>
            </a:pPr>
            <a:r>
              <a:rPr lang="zh-CN" altLang="zh-CN" sz="1400" dirty="0">
                <a:latin typeface="微软雅黑" panose="020B0503020204020204" pitchFamily="34" charset="-122"/>
                <a:ea typeface="微软雅黑" panose="020B0503020204020204" pitchFamily="34" charset="-122"/>
              </a:rPr>
              <a:t>最全面的技术解决方案与基础设施交付</a:t>
            </a:r>
            <a:endParaRPr lang="zh-CN" altLang="zh-CN" sz="600" dirty="0"/>
          </a:p>
        </p:txBody>
      </p:sp>
      <p:sp>
        <p:nvSpPr>
          <p:cNvPr id="83" name="Rectangle 15">
            <a:extLst>
              <a:ext uri="{FF2B5EF4-FFF2-40B4-BE49-F238E27FC236}">
                <a16:creationId xmlns:a16="http://schemas.microsoft.com/office/drawing/2014/main" xmlns="" id="{B269B4A2-C27C-46D8-99CE-36BAD51545FE}"/>
              </a:ext>
            </a:extLst>
          </p:cNvPr>
          <p:cNvSpPr>
            <a:spLocks noChangeArrowheads="1"/>
          </p:cNvSpPr>
          <p:nvPr/>
        </p:nvSpPr>
        <p:spPr bwMode="auto">
          <a:xfrm>
            <a:off x="5004957" y="2944570"/>
            <a:ext cx="30636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8995" indent="-188995" defTabSz="302392">
              <a:buClr>
                <a:srgbClr val="E90012"/>
              </a:buClr>
              <a:buFont typeface="微软雅黑" panose="020B0503020204020204" pitchFamily="34" charset="-122"/>
              <a:buChar char="▪"/>
            </a:pPr>
            <a:r>
              <a:rPr lang="zh-CN" altLang="zh-CN" sz="1400" dirty="0">
                <a:latin typeface="微软雅黑" panose="020B0503020204020204" pitchFamily="34" charset="-122"/>
                <a:ea typeface="微软雅黑" panose="020B0503020204020204" pitchFamily="34" charset="-122"/>
              </a:rPr>
              <a:t>实现融合技术创新的成本与风险最低</a:t>
            </a:r>
            <a:endParaRPr lang="zh-CN" altLang="zh-CN" sz="600" dirty="0"/>
          </a:p>
        </p:txBody>
      </p:sp>
      <p:sp>
        <p:nvSpPr>
          <p:cNvPr id="84" name="Rectangle 16">
            <a:extLst>
              <a:ext uri="{FF2B5EF4-FFF2-40B4-BE49-F238E27FC236}">
                <a16:creationId xmlns:a16="http://schemas.microsoft.com/office/drawing/2014/main" xmlns="" id="{C0604EAB-CED3-44CD-A29B-0AFCBCF44B39}"/>
              </a:ext>
            </a:extLst>
          </p:cNvPr>
          <p:cNvSpPr>
            <a:spLocks noChangeArrowheads="1"/>
          </p:cNvSpPr>
          <p:nvPr/>
        </p:nvSpPr>
        <p:spPr bwMode="auto">
          <a:xfrm>
            <a:off x="5004956" y="3313138"/>
            <a:ext cx="3422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8995" indent="-188995" defTabSz="302392">
              <a:buClr>
                <a:srgbClr val="E90012"/>
              </a:buClr>
              <a:buFont typeface="微软雅黑" panose="020B0503020204020204" pitchFamily="34" charset="-122"/>
              <a:buChar char="▪"/>
            </a:pPr>
            <a:r>
              <a:rPr lang="zh-CN" altLang="zh-CN" sz="1400">
                <a:latin typeface="微软雅黑" panose="020B0503020204020204" pitchFamily="34" charset="-122"/>
                <a:ea typeface="微软雅黑" panose="020B0503020204020204" pitchFamily="34" charset="-122"/>
              </a:rPr>
              <a:t>专注教育行业，主动与生态合作伙伴集成</a:t>
            </a:r>
            <a:endParaRPr lang="zh-CN" altLang="zh-CN" sz="600"/>
          </a:p>
        </p:txBody>
      </p:sp>
      <p:sp>
        <p:nvSpPr>
          <p:cNvPr id="85" name="Rectangle 17">
            <a:extLst>
              <a:ext uri="{FF2B5EF4-FFF2-40B4-BE49-F238E27FC236}">
                <a16:creationId xmlns:a16="http://schemas.microsoft.com/office/drawing/2014/main" xmlns="" id="{44D3D4F7-FED3-4B08-AA6E-0DEC00AB2311}"/>
              </a:ext>
            </a:extLst>
          </p:cNvPr>
          <p:cNvSpPr>
            <a:spLocks noChangeArrowheads="1"/>
          </p:cNvSpPr>
          <p:nvPr/>
        </p:nvSpPr>
        <p:spPr bwMode="auto">
          <a:xfrm>
            <a:off x="5004956" y="3682839"/>
            <a:ext cx="28841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8995" indent="-188995" defTabSz="302392">
              <a:buClr>
                <a:srgbClr val="E90012"/>
              </a:buClr>
              <a:buFont typeface="微软雅黑" panose="020B0503020204020204" pitchFamily="34" charset="-122"/>
              <a:buChar char="▪"/>
            </a:pPr>
            <a:r>
              <a:rPr lang="zh-CN" altLang="zh-CN" sz="1400">
                <a:latin typeface="微软雅黑" panose="020B0503020204020204" pitchFamily="34" charset="-122"/>
                <a:ea typeface="微软雅黑" panose="020B0503020204020204" pitchFamily="34" charset="-122"/>
              </a:rPr>
              <a:t>最广泛落地场景化的融合应用创新</a:t>
            </a:r>
            <a:endParaRPr lang="zh-CN" altLang="zh-CN" sz="600"/>
          </a:p>
        </p:txBody>
      </p:sp>
    </p:spTree>
    <p:extLst>
      <p:ext uri="{BB962C8B-B14F-4D97-AF65-F5344CB8AC3E}">
        <p14:creationId xmlns:p14="http://schemas.microsoft.com/office/powerpoint/2010/main" val="345039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1520" y="3363838"/>
            <a:ext cx="8640960" cy="1361715"/>
          </a:xfrm>
          <a:prstGeom prst="rect">
            <a:avLst/>
          </a:prstGeom>
          <a:solidFill>
            <a:srgbClr val="A0A0A0"/>
          </a:solidFill>
          <a:ln>
            <a:noFill/>
          </a:ln>
        </p:spPr>
        <p:txBody>
          <a:bodyPr vert="horz" wrap="square" lIns="91440" tIns="45720" rIns="91440" bIns="45720" numCol="1" anchor="ctr" anchorCtr="1" compatLnSpc="1"/>
          <a:lstStyle/>
          <a:p>
            <a:endParaRPr lang="zh-CN" altLang="en-US" sz="12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0" name="矩形 9"/>
          <p:cNvSpPr/>
          <p:nvPr/>
        </p:nvSpPr>
        <p:spPr>
          <a:xfrm>
            <a:off x="4139952" y="4299942"/>
            <a:ext cx="859129" cy="338554"/>
          </a:xfrm>
          <a:prstGeom prst="rect">
            <a:avLst/>
          </a:prstGeom>
        </p:spPr>
        <p:txBody>
          <a:bodyPr wrap="none">
            <a:spAutoFit/>
          </a:bodyPr>
          <a:lstStyle/>
          <a:p>
            <a:pPr algn="ctr"/>
            <a:r>
              <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新华三集团</a:t>
            </a:r>
            <a:endPar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www.h3c.com</a:t>
            </a:r>
            <a:endParaRPr lang="zh-CN" altLang="en-US" sz="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251520" y="4758279"/>
            <a:ext cx="8640960" cy="45719"/>
          </a:xfrm>
          <a:prstGeom prst="rect">
            <a:avLst/>
          </a:prstGeom>
          <a:solidFill>
            <a:srgbClr val="D7000F"/>
          </a:solidFill>
          <a:ln>
            <a:noFill/>
          </a:ln>
        </p:spPr>
        <p:txBody>
          <a:bodyPr vert="horz" wrap="square" lIns="91440" tIns="45720" rIns="91440" bIns="45720" numCol="1" anchor="ctr" anchorCtr="1" compatLnSpc="1"/>
          <a:lstStyle/>
          <a:p>
            <a:endParaRPr lang="zh-CN" altLang="en-US" sz="24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563888" y="2211710"/>
            <a:ext cx="2199941" cy="646331"/>
          </a:xfrm>
          <a:prstGeom prst="rect">
            <a:avLst/>
          </a:prstGeom>
          <a:noFill/>
        </p:spPr>
        <p:txBody>
          <a:bodyPr wrap="none" rtlCol="0">
            <a:spAutoFit/>
          </a:bodyPr>
          <a:lstStyle/>
          <a:p>
            <a:r>
              <a:rPr kumimoji="1" lang="en-US" altLang="zh-CN" sz="3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Thanks</a:t>
            </a:r>
            <a:r>
              <a:rPr kumimoji="1" lang="zh-CN" altLang="en-US" sz="3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p>
        </p:txBody>
      </p:sp>
    </p:spTree>
    <p:extLst>
      <p:ext uri="{BB962C8B-B14F-4D97-AF65-F5344CB8AC3E}">
        <p14:creationId xmlns:p14="http://schemas.microsoft.com/office/powerpoint/2010/main" val="889106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封面模板">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模板-Top Secret  绝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模板-Secret  机密 ">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模板-Confidential 秘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模板-Internal  内参">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CCE8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qualificationmodel xmlns="6f16ae6e-03bc-4a26-bcda-20247d94d5f1" xsi:nil="true"/>
    <doctype xmlns="6f16ae6e-03bc-4a26-bcda-20247d94d5f1">主打胶片</doctype>
    <qualificationtype xmlns="6f16ae6e-03bc-4a26-bcda-20247d94d5f1" xsi:nil="true"/>
    <qualificationtitle xmlns="6f16ae6e-03bc-4a26-bcda-20247d94d5f1" xsi:nil="true"/>
    <comment xmlns="6f16ae6e-03bc-4a26-bcda-20247d94d5f1" xsi:nil="true"/>
    <proversion xmlns="6f16ae6e-03bc-4a26-bcda-20247d94d5f1" xsi:nil="true"/>
    <keyword xmlns="6f16ae6e-03bc-4a26-bcda-20247d94d5f1">智慧校园</keyword>
    <endtime xmlns="6f16ae6e-03bc-4a26-bcda-20247d94d5f1">2019-11-30T16:00:00+00:00</endtime>
    <downloadcount xmlns="6f16ae6e-03bc-4a26-bcda-20247d94d5f1">19</downloadcount>
  </documentManagement>
</p:properties>
</file>

<file path=customXml/item2.xml><?xml version="1.0" encoding="utf-8"?>
<ct:contentTypeSchema xmlns:ct="http://schemas.microsoft.com/office/2006/metadata/contentType" xmlns:ma="http://schemas.microsoft.com/office/2006/metadata/properties/metaAttributes" ct:_="" ma:_="" ma:contentTypeName="文档" ma:contentTypeID="0x0101003DCBCE2B8B8DC942BBDEC2705A8060F5" ma:contentTypeVersion="11" ma:contentTypeDescription="新建文档。" ma:contentTypeScope="" ma:versionID="a76758e4cfeb4ef882dde1ba27d2dfcd">
  <xsd:schema xmlns:xsd="http://www.w3.org/2001/XMLSchema" xmlns:xs="http://www.w3.org/2001/XMLSchema" xmlns:p="http://schemas.microsoft.com/office/2006/metadata/properties" xmlns:ns2="6f16ae6e-03bc-4a26-bcda-20247d94d5f1" xmlns:ns3="eb1818d2-86b4-42f3-9b73-e0b7aad85481" targetNamespace="http://schemas.microsoft.com/office/2006/metadata/properties" ma:root="true" ma:fieldsID="ac12adc2e19a29626222fa905f96ab16" ns2:_="" ns3:_="">
    <xsd:import namespace="6f16ae6e-03bc-4a26-bcda-20247d94d5f1"/>
    <xsd:import namespace="eb1818d2-86b4-42f3-9b73-e0b7aad85481"/>
    <xsd:element name="properties">
      <xsd:complexType>
        <xsd:sequence>
          <xsd:element name="documentManagement">
            <xsd:complexType>
              <xsd:all>
                <xsd:element ref="ns2:keyword" minOccurs="0"/>
                <xsd:element ref="ns2:doctype" minOccurs="0"/>
                <xsd:element ref="ns2:qualificationtype" minOccurs="0"/>
                <xsd:element ref="ns2:qualificationtitle" minOccurs="0"/>
                <xsd:element ref="ns2:comment" minOccurs="0"/>
                <xsd:element ref="ns2:proversion" minOccurs="0"/>
                <xsd:element ref="ns2:endtime" minOccurs="0"/>
                <xsd:element ref="ns2:qualificationmodel" minOccurs="0"/>
                <xsd:element ref="ns2:downloadcount"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6ae6e-03bc-4a26-bcda-20247d94d5f1" elementFormDefault="qualified">
    <xsd:import namespace="http://schemas.microsoft.com/office/2006/documentManagement/types"/>
    <xsd:import namespace="http://schemas.microsoft.com/office/infopath/2007/PartnerControls"/>
    <xsd:element name="keyword" ma:index="8" nillable="true" ma:displayName="keyword" ma:internalName="keyword">
      <xsd:simpleType>
        <xsd:restriction base="dms:Text">
          <xsd:maxLength value="255"/>
        </xsd:restriction>
      </xsd:simpleType>
    </xsd:element>
    <xsd:element name="doctype" ma:index="9" nillable="true" ma:displayName="doctype" ma:internalName="doctype">
      <xsd:simpleType>
        <xsd:restriction base="dms:Text">
          <xsd:maxLength value="255"/>
        </xsd:restriction>
      </xsd:simpleType>
    </xsd:element>
    <xsd:element name="qualificationtype" ma:index="10" nillable="true" ma:displayName="qualificationtype" ma:internalName="qualificationtype">
      <xsd:simpleType>
        <xsd:restriction base="dms:Text">
          <xsd:maxLength value="255"/>
        </xsd:restriction>
      </xsd:simpleType>
    </xsd:element>
    <xsd:element name="qualificationtitle" ma:index="11" nillable="true" ma:displayName="qualificationtitle" ma:internalName="qualificationtitle">
      <xsd:simpleType>
        <xsd:restriction base="dms:Text">
          <xsd:maxLength value="255"/>
        </xsd:restriction>
      </xsd:simpleType>
    </xsd:element>
    <xsd:element name="comment" ma:index="12" nillable="true" ma:displayName="comment" ma:internalName="comment">
      <xsd:simpleType>
        <xsd:restriction base="dms:Text">
          <xsd:maxLength value="255"/>
        </xsd:restriction>
      </xsd:simpleType>
    </xsd:element>
    <xsd:element name="proversion" ma:index="13" nillable="true" ma:displayName="proversion" ma:internalName="proversion">
      <xsd:simpleType>
        <xsd:restriction base="dms:Note">
          <xsd:maxLength value="255"/>
        </xsd:restriction>
      </xsd:simpleType>
    </xsd:element>
    <xsd:element name="endtime" ma:index="14" nillable="true" ma:displayName="endtime" ma:format="DateOnly" ma:internalName="endtime">
      <xsd:simpleType>
        <xsd:restriction base="dms:DateTime"/>
      </xsd:simpleType>
    </xsd:element>
    <xsd:element name="qualificationmodel" ma:index="15" nillable="true" ma:displayName="qualificationmodel" ma:internalName="qualificationmodel">
      <xsd:simpleType>
        <xsd:restriction base="dms:Text">
          <xsd:maxLength value="255"/>
        </xsd:restriction>
      </xsd:simpleType>
    </xsd:element>
    <xsd:element name="downloadcount" ma:index="16" nillable="true" ma:displayName="downloadcount" ma:default="0" ma:internalName="downloadcount">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eb1818d2-86b4-42f3-9b73-e0b7aad85481" elementFormDefault="qualified">
    <xsd:import namespace="http://schemas.microsoft.com/office/2006/documentManagement/types"/>
    <xsd:import namespace="http://schemas.microsoft.com/office/infopath/2007/PartnerControls"/>
    <xsd:element name="SharedWithUsers" ma:index="17" nillable="true" ma:displayName="共享对象:"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537E87-6B68-4132-8051-13825C8CA78B}"/>
</file>

<file path=customXml/itemProps2.xml><?xml version="1.0" encoding="utf-8"?>
<ds:datastoreItem xmlns:ds="http://schemas.openxmlformats.org/officeDocument/2006/customXml" ds:itemID="{EED65B72-A4DE-4F31-B019-954AB070A582}"/>
</file>

<file path=customXml/itemProps3.xml><?xml version="1.0" encoding="utf-8"?>
<ds:datastoreItem xmlns:ds="http://schemas.openxmlformats.org/officeDocument/2006/customXml" ds:itemID="{A9B17FE5-6001-44A6-842F-217E20E8A09E}">
  <ds:schemaRefs>
    <ds:schemaRef ds:uri="http://schemas.microsoft.com/sharepoint/v3/contenttype/forms"/>
  </ds:schemaRefs>
</ds:datastoreItem>
</file>

<file path=customXml/itemProps4.xml><?xml version="1.0" encoding="utf-8"?>
<ds:datastoreItem xmlns:ds="http://schemas.openxmlformats.org/officeDocument/2006/customXml" ds:itemID="{A9B17FE5-6001-44A6-842F-217E20E8A09E}"/>
</file>

<file path=docProps/app.xml><?xml version="1.0" encoding="utf-8"?>
<Properties xmlns="http://schemas.openxmlformats.org/officeDocument/2006/extended-properties" xmlns:vt="http://schemas.openxmlformats.org/officeDocument/2006/docPropsVTypes">
  <Template>新华三集团PPT模板-白底中文模板</Template>
  <TotalTime>2945</TotalTime>
  <Words>8282</Words>
  <Application>Microsoft Office PowerPoint</Application>
  <PresentationFormat>全屏显示(16:9)</PresentationFormat>
  <Paragraphs>1574</Paragraphs>
  <Slides>91</Slides>
  <Notes>15</Notes>
  <HiddenSlides>0</HiddenSlides>
  <MMClips>0</MMClips>
  <ScaleCrop>false</ScaleCrop>
  <HeadingPairs>
    <vt:vector size="4" baseType="variant">
      <vt:variant>
        <vt:lpstr>主题</vt:lpstr>
      </vt:variant>
      <vt:variant>
        <vt:i4>5</vt:i4>
      </vt:variant>
      <vt:variant>
        <vt:lpstr>幻灯片标题</vt:lpstr>
      </vt:variant>
      <vt:variant>
        <vt:i4>91</vt:i4>
      </vt:variant>
    </vt:vector>
  </HeadingPairs>
  <TitlesOfParts>
    <vt:vector size="96" baseType="lpstr">
      <vt:lpstr>封面模板</vt:lpstr>
      <vt:lpstr>模板-Top Secret  绝密</vt:lpstr>
      <vt:lpstr>模板-Secret  机密 </vt:lpstr>
      <vt:lpstr>模板-Confidential 秘密</vt:lpstr>
      <vt:lpstr>模板-Internal  内参</vt:lpstr>
      <vt:lpstr>PowerPoint 演示文稿</vt:lpstr>
      <vt:lpstr>PowerPoint 演示文稿</vt:lpstr>
      <vt:lpstr>高校信息化建设步入2.0时代</vt:lpstr>
      <vt:lpstr>智慧校园 从梦想照进现实</vt:lpstr>
      <vt:lpstr>智慧校园向日趋成熟演进的标志</vt:lpstr>
      <vt:lpstr>PowerPoint 演示文稿</vt:lpstr>
      <vt:lpstr>新型智慧校园建设思路与框架</vt:lpstr>
      <vt:lpstr>智慧校园将带来哪些变化？</vt:lpstr>
      <vt:lpstr>创新与实践 — 产教融合提升教学科研水平</vt:lpstr>
      <vt:lpstr>创新与实践 — 无线用户体验优化</vt:lpstr>
      <vt:lpstr>“低速率用户画像”提升校园无线服务质量</vt:lpstr>
      <vt:lpstr>“低速率用户画像”提升校园无线服务质量</vt:lpstr>
      <vt:lpstr>创新与实践 — 大数据提供智慧服务</vt:lpstr>
      <vt:lpstr>毕业生画像 —“数说你我的光阴故事”</vt:lpstr>
      <vt:lpstr>PowerPoint 演示文稿</vt:lpstr>
      <vt:lpstr>融合创新 开启智慧校园</vt:lpstr>
      <vt:lpstr>两大场景升级重构 落地智慧转型</vt:lpstr>
      <vt:lpstr>智慧校园总体技术架构</vt:lpstr>
      <vt:lpstr>PowerPoint 演示文稿</vt:lpstr>
      <vt:lpstr>校园云中心功能定位</vt:lpstr>
      <vt:lpstr>泛云数据中心功能定位</vt:lpstr>
      <vt:lpstr>泛云数据中心服务对象</vt:lpstr>
      <vt:lpstr>PowerPoint 演示文稿</vt:lpstr>
      <vt:lpstr>IT资源即服务 – 服务单一的传统云</vt:lpstr>
      <vt:lpstr>IT资源即服务 – 聚焦教育场景的融合云</vt:lpstr>
      <vt:lpstr>IT资源即服务 – CloudOS教育版2.0</vt:lpstr>
      <vt:lpstr>丰富的教育版云服务目录</vt:lpstr>
      <vt:lpstr>全面、融合的XaaS服务体验</vt:lpstr>
      <vt:lpstr>大数据服务-构建校园大数据平台</vt:lpstr>
      <vt:lpstr>大数据服务-面向师生智慧型应用</vt:lpstr>
      <vt:lpstr>服务人才培养-五位一体服务模型</vt:lpstr>
      <vt:lpstr>服务人才培养 – 大数据助力教学评估与优化</vt:lpstr>
      <vt:lpstr>服务人才培养 – 大数据助力教学评估与优化</vt:lpstr>
      <vt:lpstr>服务人才培养 – 环境支撑双创</vt:lpstr>
      <vt:lpstr>服务人才培养 – 环境支撑双创</vt:lpstr>
      <vt:lpstr>云化交付 随需而得 – 资源环境即服务</vt:lpstr>
      <vt:lpstr>PowerPoint 演示文稿</vt:lpstr>
      <vt:lpstr>PowerPoint 演示文稿</vt:lpstr>
      <vt:lpstr>PowerPoint 演示文稿</vt:lpstr>
      <vt:lpstr>PowerPoint 演示文稿</vt:lpstr>
      <vt:lpstr>PowerPoint 演示文稿</vt:lpstr>
      <vt:lpstr>基础设施云化能力-融合开放的云资源构建</vt:lpstr>
      <vt:lpstr>基础设施大数据能力-基于DataEngine知识提取</vt:lpstr>
      <vt:lpstr>基础设施云化能力-全球领先的硬件平台</vt:lpstr>
      <vt:lpstr>泛云数据中心赋能业务内驱化变革</vt:lpstr>
      <vt:lpstr>PowerPoint 演示文稿</vt:lpstr>
      <vt:lpstr>打造智慧校园数字化园区</vt:lpstr>
      <vt:lpstr>提供个性服务-访客尊享体验系统</vt:lpstr>
      <vt:lpstr>提供个性服务-基于用户画像的个性服务</vt:lpstr>
      <vt:lpstr>物联网助力校园智能化转型</vt:lpstr>
      <vt:lpstr>统一互联 迈向智慧校园的第一步</vt:lpstr>
      <vt:lpstr>“1+1”智慧园区互联创新架构</vt:lpstr>
      <vt:lpstr>“1+1”智慧园区互联创新架构</vt:lpstr>
      <vt:lpstr>万物互联的智能化园区网络</vt:lpstr>
      <vt:lpstr> </vt:lpstr>
      <vt:lpstr>移动互联：基于SDN架构的校园无线接入服务</vt:lpstr>
      <vt:lpstr>移动互联：全场景精细化无线服务</vt:lpstr>
      <vt:lpstr>万物互联：打破孤岛  统一物联业务接入</vt:lpstr>
      <vt:lpstr>方法：H3C校园融合物联架构</vt:lpstr>
      <vt:lpstr>变革：在校身边习以为常小事</vt:lpstr>
      <vt:lpstr>校园教室/办公物联 开启智能体验</vt:lpstr>
      <vt:lpstr>创新：融合物联实现方式 — 卫星AP</vt:lpstr>
      <vt:lpstr>变革：传统学生宿舍管理方式单一</vt:lpstr>
      <vt:lpstr>智慧宿舍 让学生为母校点赞</vt:lpstr>
      <vt:lpstr>创新：小接口 大用途 — 终结者方案的物联扩展</vt:lpstr>
      <vt:lpstr>PowerPoint 演示文稿</vt:lpstr>
      <vt:lpstr>PowerPoint 演示文稿</vt:lpstr>
      <vt:lpstr>PowerPoint 演示文稿</vt:lpstr>
      <vt:lpstr>变革：如何科学提升校园园区治理水平</vt:lpstr>
      <vt:lpstr>智慧物联园区 打造完美校园</vt:lpstr>
      <vt:lpstr>创新：双管齐下 万物互联 – LoRa网关与球AP</vt:lpstr>
      <vt:lpstr>LoRa基础组网架构</vt:lpstr>
      <vt:lpstr>井盖监测方案工作原理</vt:lpstr>
      <vt:lpstr>物联业务引擎井盖状态监测</vt:lpstr>
      <vt:lpstr>智慧停车方案工作原理</vt:lpstr>
      <vt:lpstr>停车效率提升  用户满意度提升  校园形象提升</vt:lpstr>
      <vt:lpstr>绿洲  物联校园专栏</vt:lpstr>
      <vt:lpstr>智能运营中心纵览全局</vt:lpstr>
      <vt:lpstr>集展厅、监控、运维、运营、管理于一体</vt:lpstr>
      <vt:lpstr>AI大脑助力智慧园区数字化运营</vt:lpstr>
      <vt:lpstr>人物共联 遇见更美好的智慧校园</vt:lpstr>
      <vt:lpstr>PowerPoint 演示文稿</vt:lpstr>
      <vt:lpstr>融合物联驱动校园智慧园区1.0</vt:lpstr>
      <vt:lpstr>PowerPoint 演示文稿</vt:lpstr>
      <vt:lpstr>PowerPoint 演示文稿</vt:lpstr>
      <vt:lpstr>PowerPoint 演示文稿</vt:lpstr>
      <vt:lpstr>PowerPoint 演示文稿</vt:lpstr>
      <vt:lpstr>PowerPoint 演示文稿</vt:lpstr>
      <vt:lpstr>新型智慧校园共建信息化新生态 --与合作伙伴共建教育系智慧应用</vt:lpstr>
      <vt:lpstr>新华三与您同行 智绘美好校园</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PPT使用说明</dc:title>
  <dc:creator>dingyuanmeng 11958</dc:creator>
  <cp:lastModifiedBy>duxiaojun 11024 (MKT)</cp:lastModifiedBy>
  <cp:revision>453</cp:revision>
  <cp:lastPrinted>2013-01-19T15:46:00Z</cp:lastPrinted>
  <dcterms:created xsi:type="dcterms:W3CDTF">2016-05-11T02:15:00Z</dcterms:created>
  <dcterms:modified xsi:type="dcterms:W3CDTF">2018-04-08T16:13:44Z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0x0101003DCBCE2B8B8DC942BBDEC2705A8060F5</vt:lpwstr>
  </property>
  <property fmtid="{D5CDD505-2E9C-101B-9397-08002B2CF9AE}" pid="3" name="NXPowerLiteLastOptimized">
    <vt:lpwstr>2934491</vt:lpwstr>
  </property>
  <property fmtid="{D5CDD505-2E9C-101B-9397-08002B2CF9AE}" pid="4" name="NXPowerLiteSettings">
    <vt:lpwstr>F7000400038000</vt:lpwstr>
  </property>
  <property fmtid="{D5CDD505-2E9C-101B-9397-08002B2CF9AE}" pid="5" name="NXPowerLiteVersion">
    <vt:lpwstr>D5.0.6</vt:lpwstr>
  </property>
  <property fmtid="{D5CDD505-2E9C-101B-9397-08002B2CF9AE}" pid="6" name="Version">
    <vt:i4>1</vt:i4>
  </property>
  <property fmtid="{D5CDD505-2E9C-101B-9397-08002B2CF9AE}" pid="7" name="KSOProductBuildVer">
    <vt:lpwstr>2052-10.1.0.6748</vt:lpwstr>
  </property>
  <property fmtid="{D5CDD505-2E9C-101B-9397-08002B2CF9AE}" pid="8" name="_dlc_DocIdItemGuid">
    <vt:lpwstr>b47d107b-6673-491c-86dd-fd826686f7a2</vt:lpwstr>
  </property>
  <property fmtid="{D5CDD505-2E9C-101B-9397-08002B2CF9AE}" pid="9" name="FileDownloads">
    <vt:lpwstr>217</vt:lpwstr>
  </property>
  <property fmtid="{D5CDD505-2E9C-101B-9397-08002B2CF9AE}" pid="10" name="FileComments">
    <vt:lpwstr>0</vt:lpwstr>
  </property>
  <property fmtid="{D5CDD505-2E9C-101B-9397-08002B2CF9AE}" pid="11" name="LinkComment">
    <vt:lpwstr>0</vt:lpwstr>
  </property>
  <property fmtid="{D5CDD505-2E9C-101B-9397-08002B2CF9AE}" pid="12" name="FileScore">
    <vt:lpwstr>0</vt:lpwstr>
  </property>
  <property fmtid="{D5CDD505-2E9C-101B-9397-08002B2CF9AE}" pid="13" name="EndDate">
    <vt:lpwstr>19-04-10</vt:lpwstr>
  </property>
  <property fmtid="{D5CDD505-2E9C-101B-9397-08002B2CF9AE}" pid="14" name="EncryptReason">
    <vt:lpwstr>内部共享</vt:lpwstr>
  </property>
</Properties>
</file>